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Lst>
  <p:sldSz cx="7556500" cy="10693400"/>
  <p:notesSz cx="7556500" cy="10693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2" d="100"/>
          <a:sy n="102" d="100"/>
        </p:scale>
        <p:origin x="3000" y="1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viewProps" Target="view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tableStyles" Target="tableStyles.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theme" Target="theme/theme1.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6737" y="3314954"/>
            <a:ext cx="6423025" cy="224561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3475" y="5988304"/>
            <a:ext cx="5289550"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6" name="Holder 6"/>
          <p:cNvSpPr>
            <a:spLocks noGrp="1"/>
          </p:cNvSpPr>
          <p:nvPr>
            <p:ph type="sldNum" sz="quarter" idx="7"/>
          </p:nvPr>
        </p:nvSpPr>
        <p:spPr/>
        <p:txBody>
          <a:bodyPr lIns="0" tIns="0" rIns="0" bIns="0"/>
          <a:lstStyle>
            <a:lvl1pPr>
              <a:defRPr sz="800" b="0" i="0">
                <a:solidFill>
                  <a:schemeClr val="tx1"/>
                </a:solidFill>
                <a:latin typeface="小哥哥网恋吗"/>
                <a:cs typeface="小哥哥网恋吗"/>
              </a:defRPr>
            </a:lvl1pPr>
          </a:lstStyle>
          <a:p>
            <a:pPr marL="38100">
              <a:lnSpc>
                <a:spcPct val="100000"/>
              </a:lnSpc>
              <a:spcBef>
                <a:spcPts val="135"/>
              </a:spcBef>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59124" y="1292654"/>
            <a:ext cx="5651500" cy="19685"/>
          </a:xfrm>
          <a:custGeom>
            <a:avLst/>
            <a:gdLst/>
            <a:ahLst/>
            <a:cxnLst/>
            <a:rect l="l" t="t" r="r" b="b"/>
            <a:pathLst>
              <a:path w="5651500" h="19684">
                <a:moveTo>
                  <a:pt x="5650950" y="19058"/>
                </a:moveTo>
                <a:lnTo>
                  <a:pt x="0" y="19058"/>
                </a:lnTo>
                <a:lnTo>
                  <a:pt x="0" y="0"/>
                </a:lnTo>
                <a:lnTo>
                  <a:pt x="5650950" y="0"/>
                </a:lnTo>
                <a:lnTo>
                  <a:pt x="5650950" y="19058"/>
                </a:lnTo>
                <a:close/>
              </a:path>
            </a:pathLst>
          </a:custGeom>
          <a:solidFill>
            <a:srgbClr val="E7E7E7"/>
          </a:solidFill>
        </p:spPr>
        <p:txBody>
          <a:bodyPr wrap="square" lIns="0" tIns="0" rIns="0" bIns="0" rtlCol="0"/>
          <a:lstStyle/>
          <a:p>
            <a:endParaRPr/>
          </a:p>
        </p:txBody>
      </p:sp>
      <p:sp>
        <p:nvSpPr>
          <p:cNvPr id="17" name="bg object 17"/>
          <p:cNvSpPr/>
          <p:nvPr/>
        </p:nvSpPr>
        <p:spPr>
          <a:xfrm>
            <a:off x="959124" y="1130654"/>
            <a:ext cx="5651500" cy="9525"/>
          </a:xfrm>
          <a:custGeom>
            <a:avLst/>
            <a:gdLst/>
            <a:ahLst/>
            <a:cxnLst/>
            <a:rect l="l" t="t" r="r" b="b"/>
            <a:pathLst>
              <a:path w="5651500" h="9525">
                <a:moveTo>
                  <a:pt x="5650950" y="9529"/>
                </a:moveTo>
                <a:lnTo>
                  <a:pt x="0" y="9529"/>
                </a:lnTo>
                <a:lnTo>
                  <a:pt x="0" y="0"/>
                </a:lnTo>
                <a:lnTo>
                  <a:pt x="5650950" y="0"/>
                </a:lnTo>
                <a:lnTo>
                  <a:pt x="5650950" y="9529"/>
                </a:lnTo>
                <a:close/>
              </a:path>
            </a:pathLst>
          </a:custGeom>
          <a:solidFill>
            <a:srgbClr val="EDEDED"/>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200" b="1" i="0">
                <a:solidFill>
                  <a:srgbClr val="333333"/>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6" name="Holder 6"/>
          <p:cNvSpPr>
            <a:spLocks noGrp="1"/>
          </p:cNvSpPr>
          <p:nvPr>
            <p:ph type="sldNum" sz="quarter" idx="7"/>
          </p:nvPr>
        </p:nvSpPr>
        <p:spPr/>
        <p:txBody>
          <a:bodyPr lIns="0" tIns="0" rIns="0" bIns="0"/>
          <a:lstStyle>
            <a:lvl1pPr>
              <a:defRPr sz="800" b="0" i="0">
                <a:solidFill>
                  <a:schemeClr val="tx1"/>
                </a:solidFill>
                <a:latin typeface="小哥哥网恋吗"/>
                <a:cs typeface="小哥哥网恋吗"/>
              </a:defRPr>
            </a:lvl1pPr>
          </a:lstStyle>
          <a:p>
            <a:pPr marL="38100">
              <a:lnSpc>
                <a:spcPct val="100000"/>
              </a:lnSpc>
              <a:spcBef>
                <a:spcPts val="135"/>
              </a:spcBef>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rgbClr val="333333"/>
                </a:solidFill>
                <a:latin typeface="Trebuchet MS"/>
                <a:cs typeface="Trebuchet MS"/>
              </a:defRPr>
            </a:lvl1pPr>
          </a:lstStyle>
          <a:p>
            <a:endParaRPr/>
          </a:p>
        </p:txBody>
      </p:sp>
      <p:sp>
        <p:nvSpPr>
          <p:cNvPr id="3" name="Holder 3"/>
          <p:cNvSpPr>
            <a:spLocks noGrp="1"/>
          </p:cNvSpPr>
          <p:nvPr>
            <p:ph sz="half" idx="2"/>
          </p:nvPr>
        </p:nvSpPr>
        <p:spPr>
          <a:xfrm>
            <a:off x="377825" y="2459482"/>
            <a:ext cx="3287077"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1597" y="2459482"/>
            <a:ext cx="3287077"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7" name="Holder 7"/>
          <p:cNvSpPr>
            <a:spLocks noGrp="1"/>
          </p:cNvSpPr>
          <p:nvPr>
            <p:ph type="sldNum" sz="quarter" idx="7"/>
          </p:nvPr>
        </p:nvSpPr>
        <p:spPr/>
        <p:txBody>
          <a:bodyPr lIns="0" tIns="0" rIns="0" bIns="0"/>
          <a:lstStyle>
            <a:lvl1pPr>
              <a:defRPr sz="800" b="0" i="0">
                <a:solidFill>
                  <a:schemeClr val="tx1"/>
                </a:solidFill>
                <a:latin typeface="小哥哥网恋吗"/>
                <a:cs typeface="小哥哥网恋吗"/>
              </a:defRPr>
            </a:lvl1pPr>
          </a:lstStyle>
          <a:p>
            <a:pPr marL="38100">
              <a:lnSpc>
                <a:spcPct val="100000"/>
              </a:lnSpc>
              <a:spcBef>
                <a:spcPts val="135"/>
              </a:spcBef>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rgbClr val="333333"/>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5" name="Holder 5"/>
          <p:cNvSpPr>
            <a:spLocks noGrp="1"/>
          </p:cNvSpPr>
          <p:nvPr>
            <p:ph type="sldNum" sz="quarter" idx="7"/>
          </p:nvPr>
        </p:nvSpPr>
        <p:spPr/>
        <p:txBody>
          <a:bodyPr lIns="0" tIns="0" rIns="0" bIns="0"/>
          <a:lstStyle>
            <a:lvl1pPr>
              <a:defRPr sz="800" b="0" i="0">
                <a:solidFill>
                  <a:schemeClr val="tx1"/>
                </a:solidFill>
                <a:latin typeface="小哥哥网恋吗"/>
                <a:cs typeface="小哥哥网恋吗"/>
              </a:defRPr>
            </a:lvl1pPr>
          </a:lstStyle>
          <a:p>
            <a:pPr marL="38100">
              <a:lnSpc>
                <a:spcPct val="100000"/>
              </a:lnSpc>
              <a:spcBef>
                <a:spcPts val="135"/>
              </a:spcBef>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4" name="Holder 4"/>
          <p:cNvSpPr>
            <a:spLocks noGrp="1"/>
          </p:cNvSpPr>
          <p:nvPr>
            <p:ph type="sldNum" sz="quarter" idx="7"/>
          </p:nvPr>
        </p:nvSpPr>
        <p:spPr/>
        <p:txBody>
          <a:bodyPr lIns="0" tIns="0" rIns="0" bIns="0"/>
          <a:lstStyle>
            <a:lvl1pPr>
              <a:defRPr sz="800" b="0" i="0">
                <a:solidFill>
                  <a:schemeClr val="tx1"/>
                </a:solidFill>
                <a:latin typeface="小哥哥网恋吗"/>
                <a:cs typeface="小哥哥网恋吗"/>
              </a:defRPr>
            </a:lvl1pPr>
          </a:lstStyle>
          <a:p>
            <a:pPr marL="38100">
              <a:lnSpc>
                <a:spcPct val="100000"/>
              </a:lnSpc>
              <a:spcBef>
                <a:spcPts val="135"/>
              </a:spcBef>
            </a:pPr>
            <a:fld id="{81D60167-4931-47E6-BA6A-407CBD079E47}" type="slidenum">
              <a:rPr spc="-5" dirty="0"/>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46424" y="772531"/>
            <a:ext cx="5663651" cy="360044"/>
          </a:xfrm>
          <a:prstGeom prst="rect">
            <a:avLst/>
          </a:prstGeom>
        </p:spPr>
        <p:txBody>
          <a:bodyPr wrap="square" lIns="0" tIns="0" rIns="0" bIns="0">
            <a:spAutoFit/>
          </a:bodyPr>
          <a:lstStyle>
            <a:lvl1pPr>
              <a:defRPr sz="2200" b="1" i="0">
                <a:solidFill>
                  <a:srgbClr val="333333"/>
                </a:solidFill>
                <a:latin typeface="Trebuchet MS"/>
                <a:cs typeface="Trebuchet MS"/>
              </a:defRPr>
            </a:lvl1pPr>
          </a:lstStyle>
          <a:p>
            <a:endParaRPr/>
          </a:p>
        </p:txBody>
      </p:sp>
      <p:sp>
        <p:nvSpPr>
          <p:cNvPr id="3" name="Holder 3"/>
          <p:cNvSpPr>
            <a:spLocks noGrp="1"/>
          </p:cNvSpPr>
          <p:nvPr>
            <p:ph type="body" idx="1"/>
          </p:nvPr>
        </p:nvSpPr>
        <p:spPr>
          <a:xfrm>
            <a:off x="377825" y="2459482"/>
            <a:ext cx="6800850"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9210" y="9944862"/>
            <a:ext cx="2418080"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825" y="9944862"/>
            <a:ext cx="173799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6" name="Holder 6"/>
          <p:cNvSpPr>
            <a:spLocks noGrp="1"/>
          </p:cNvSpPr>
          <p:nvPr>
            <p:ph type="sldNum" sz="quarter" idx="7"/>
          </p:nvPr>
        </p:nvSpPr>
        <p:spPr>
          <a:xfrm>
            <a:off x="3682148" y="10217035"/>
            <a:ext cx="204470" cy="185420"/>
          </a:xfrm>
          <a:prstGeom prst="rect">
            <a:avLst/>
          </a:prstGeom>
        </p:spPr>
        <p:txBody>
          <a:bodyPr wrap="square" lIns="0" tIns="0" rIns="0" bIns="0">
            <a:spAutoFit/>
          </a:bodyPr>
          <a:lstStyle>
            <a:lvl1pPr>
              <a:defRPr sz="800" b="0" i="0">
                <a:solidFill>
                  <a:schemeClr val="tx1"/>
                </a:solidFill>
                <a:latin typeface="小哥哥网恋吗"/>
                <a:cs typeface="小哥哥网恋吗"/>
              </a:defRPr>
            </a:lvl1pPr>
          </a:lstStyle>
          <a:p>
            <a:pPr marL="38100">
              <a:lnSpc>
                <a:spcPct val="100000"/>
              </a:lnSpc>
              <a:spcBef>
                <a:spcPts val="135"/>
              </a:spcBef>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5.xml"/><Relationship Id="rId5" Type="http://schemas.openxmlformats.org/officeDocument/2006/relationships/image" Target="../media/image4.jpg"/><Relationship Id="rId4" Type="http://schemas.openxmlformats.org/officeDocument/2006/relationships/image" Target="../media/image3.jpg"/></Relationships>
</file>

<file path=ppt/slides/_rels/slide10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hyperlink" Target="http://www.linuxprobe.com/" TargetMode="Externa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5.xml"/><Relationship Id="rId4" Type="http://schemas.openxmlformats.org/officeDocument/2006/relationships/image" Target="../media/image58.jpg"/></Relationships>
</file>

<file path=ppt/slides/_rels/slide10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linuxcool.com/" TargetMode="External"/><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5.xml"/><Relationship Id="rId4" Type="http://schemas.openxmlformats.org/officeDocument/2006/relationships/hyperlink" Target="https://www.linuxprobe.com/club"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www.linuxcool.com/" TargetMode="External"/><Relationship Id="rId2" Type="http://schemas.openxmlformats.org/officeDocument/2006/relationships/hyperlink" Target="https://www.linuxprobe.com/basic-learning-09.html" TargetMode="External"/><Relationship Id="rId1" Type="http://schemas.openxmlformats.org/officeDocument/2006/relationships/slideLayout" Target="../slideLayouts/slideLayout5.xml"/><Relationship Id="rId5" Type="http://schemas.openxmlformats.org/officeDocument/2006/relationships/hyperlink" Target="https://www.linuxprobe.com/basic-learning-09.html#911" TargetMode="External"/><Relationship Id="rId4" Type="http://schemas.openxmlformats.org/officeDocument/2006/relationships/hyperlink" Target="https://www.linuxprobe.com/" TargetMode="External"/></Relationships>
</file>

<file path=ppt/slides/_rels/slide113.xml.rels><?xml version="1.0" encoding="UTF-8" standalone="yes"?>
<Relationships xmlns="http://schemas.openxmlformats.org/package/2006/relationships"><Relationship Id="rId8" Type="http://schemas.openxmlformats.org/officeDocument/2006/relationships/hyperlink" Target="https://www.linuxprobe.com/basic-learning-09.html#932" TargetMode="External"/><Relationship Id="rId3" Type="http://schemas.openxmlformats.org/officeDocument/2006/relationships/hyperlink" Target="https://www.linuxprobe.com/basic-learning-09.html#913" TargetMode="External"/><Relationship Id="rId7" Type="http://schemas.openxmlformats.org/officeDocument/2006/relationships/hyperlink" Target="https://www.linuxprobe.com/basic-learning-09.html#931" TargetMode="External"/><Relationship Id="rId12" Type="http://schemas.openxmlformats.org/officeDocument/2006/relationships/image" Target="../media/image67.png"/><Relationship Id="rId2" Type="http://schemas.openxmlformats.org/officeDocument/2006/relationships/hyperlink" Target="https://www.linuxprobe.com/basic-learning-09.html#912"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09.html#923" TargetMode="External"/><Relationship Id="rId11" Type="http://schemas.openxmlformats.org/officeDocument/2006/relationships/hyperlink" Target="https://www.linuxprobe.com/" TargetMode="External"/><Relationship Id="rId5" Type="http://schemas.openxmlformats.org/officeDocument/2006/relationships/hyperlink" Target="https://www.linuxprobe.com/basic-learning-09.html#922" TargetMode="External"/><Relationship Id="rId10" Type="http://schemas.openxmlformats.org/officeDocument/2006/relationships/hyperlink" Target="https://www.linuxprobe.com/basic-learning-09.html#94" TargetMode="External"/><Relationship Id="rId4" Type="http://schemas.openxmlformats.org/officeDocument/2006/relationships/hyperlink" Target="https://www.linuxprobe.com/basic-learning-09.html#921_sshd" TargetMode="External"/><Relationship Id="rId9" Type="http://schemas.openxmlformats.org/officeDocument/2006/relationships/hyperlink" Target="https://www.linuxprobe.com/basic-learning-09.html#933"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4" Type="http://schemas.openxmlformats.org/officeDocument/2006/relationships/hyperlink" Target="af://n1977/"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af://n209/" TargetMode="Externa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hyperlink" Target="af://n2124/" TargetMode="External"/><Relationship Id="rId2" Type="http://schemas.openxmlformats.org/officeDocument/2006/relationships/hyperlink" Target="mailto:root@linuxprobe.comThe"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8" Type="http://schemas.openxmlformats.org/officeDocument/2006/relationships/hyperlink" Target="https://www.linuxprobe.com/basic-learning-10.html#1051_IP" TargetMode="External"/><Relationship Id="rId3" Type="http://schemas.openxmlformats.org/officeDocument/2006/relationships/hyperlink" Target="https://www.linuxprobe.com/" TargetMode="External"/><Relationship Id="rId7" Type="http://schemas.openxmlformats.org/officeDocument/2006/relationships/hyperlink" Target="https://www.linuxprobe.com/basic-learning-10.html#104" TargetMode="External"/><Relationship Id="rId12" Type="http://schemas.openxmlformats.org/officeDocument/2006/relationships/image" Target="../media/image95.png"/><Relationship Id="rId2" Type="http://schemas.openxmlformats.org/officeDocument/2006/relationships/hyperlink" Target="https://www.linuxprobe.com/basic-learning-10.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10.html#103SELinux" TargetMode="External"/><Relationship Id="rId11" Type="http://schemas.openxmlformats.org/officeDocument/2006/relationships/hyperlink" Target="https://www.linuxprobe.com/basic-learning-10.html#106_Apache" TargetMode="External"/><Relationship Id="rId5" Type="http://schemas.openxmlformats.org/officeDocument/2006/relationships/hyperlink" Target="https://www.linuxprobe.com/basic-learning-10.html#102" TargetMode="External"/><Relationship Id="rId10" Type="http://schemas.openxmlformats.org/officeDocument/2006/relationships/hyperlink" Target="https://www.linuxprobe.com/basic-learning-10.html#1053" TargetMode="External"/><Relationship Id="rId4" Type="http://schemas.openxmlformats.org/officeDocument/2006/relationships/hyperlink" Target="https://www.linuxprobe.com/basic-learning-10.html#101" TargetMode="External"/><Relationship Id="rId9" Type="http://schemas.openxmlformats.org/officeDocument/2006/relationships/hyperlink" Target="https://www.linuxprobe.com/basic-learning-10.html#1052"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hyperlink" Target="https://www.linuxprobe.com/" TargetMode="External"/><Relationship Id="rId1" Type="http://schemas.openxmlformats.org/officeDocument/2006/relationships/slideLayout" Target="../slideLayouts/slideLayout5.xml"/><Relationship Id="rId5" Type="http://schemas.openxmlformats.org/officeDocument/2006/relationships/hyperlink" Target="https://www.linuxprobe.com/basic-learning-04.html#414" TargetMode="External"/><Relationship Id="rId4" Type="http://schemas.openxmlformats.org/officeDocument/2006/relationships/hyperlink" Target="https://www.linuxcool.com/" TargetMode="External"/></Relationships>
</file>

<file path=ppt/slides/_rels/slide147.xml.rels><?xml version="1.0" encoding="UTF-8" standalone="yes"?>
<Relationships xmlns="http://schemas.openxmlformats.org/package/2006/relationships"><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hyperlink" Target="http://127.0.0.1/" TargetMode="Externa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hyperlink" Target="https://www.linuxprobe.com/club"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5.xml"/><Relationship Id="rId4" Type="http://schemas.openxmlformats.org/officeDocument/2006/relationships/hyperlink" Target="http://www/"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5.xml"/><Relationship Id="rId4" Type="http://schemas.openxmlformats.org/officeDocument/2006/relationships/hyperlink" Target="https://www.linuxprobe.com/club"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af://n2673/" TargetMode="External"/><Relationship Id="rId2" Type="http://schemas.openxmlformats.org/officeDocument/2006/relationships/image" Target="../media/image108.jp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hyperlink" Target="http://www.linuxcool.com143/" TargetMode="External"/><Relationship Id="rId2" Type="http://schemas.openxmlformats.org/officeDocument/2006/relationships/hyperlink" Target="http://www.linuxprobe.com135/" TargetMode="External"/><Relationship Id="rId1" Type="http://schemas.openxmlformats.org/officeDocument/2006/relationships/slideLayout" Target="../slideLayouts/slideLayout5.xml"/><Relationship Id="rId4" Type="http://schemas.openxmlformats.org/officeDocument/2006/relationships/hyperlink" Target="http://www.linuxdown.com151/"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www.linuxprobe.com/" TargetMode="External"/><Relationship Id="rId2" Type="http://schemas.openxmlformats.org/officeDocument/2006/relationships/image" Target="../media/image111.jpg"/><Relationship Id="rId1" Type="http://schemas.openxmlformats.org/officeDocument/2006/relationships/slideLayout" Target="../slideLayouts/slideLayout5.xml"/><Relationship Id="rId6" Type="http://schemas.openxmlformats.org/officeDocument/2006/relationships/hyperlink" Target="http://www.linuxprobe.comPING/" TargetMode="External"/><Relationship Id="rId5" Type="http://schemas.openxmlformats.org/officeDocument/2006/relationships/hyperlink" Target="http://www.linuxdown.com/" TargetMode="External"/><Relationship Id="rId4" Type="http://schemas.openxmlformats.org/officeDocument/2006/relationships/hyperlink" Target="http://www.linuxcool.com/"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www.linuxprobe.com135/" TargetMode="External"/><Relationship Id="rId2" Type="http://schemas.openxmlformats.org/officeDocument/2006/relationships/image" Target="../media/image112.jpg"/><Relationship Id="rId1" Type="http://schemas.openxmlformats.org/officeDocument/2006/relationships/slideLayout" Target="../slideLayouts/slideLayout5.xml"/><Relationship Id="rId5" Type="http://schemas.openxmlformats.org/officeDocument/2006/relationships/hyperlink" Target="http://www.linuxdown.com151/" TargetMode="External"/><Relationship Id="rId4" Type="http://schemas.openxmlformats.org/officeDocument/2006/relationships/hyperlink" Target="http://www.linuxcool.com143/"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www.linuxcool.com145/" TargetMode="External"/><Relationship Id="rId2" Type="http://schemas.openxmlformats.org/officeDocument/2006/relationships/hyperlink" Target="http://www.linuxprobe.com137/" TargetMode="External"/><Relationship Id="rId1" Type="http://schemas.openxmlformats.org/officeDocument/2006/relationships/slideLayout" Target="../slideLayouts/slideLayout5.xml"/><Relationship Id="rId4" Type="http://schemas.openxmlformats.org/officeDocument/2006/relationships/hyperlink" Target="http://www.linuxdown.com153/"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5.xml"/><Relationship Id="rId4" Type="http://schemas.openxmlformats.org/officeDocument/2006/relationships/image" Target="../media/image115.jpg"/></Relationships>
</file>

<file path=ppt/slides/_rels/slide166.xml.rels><?xml version="1.0" encoding="UTF-8" standalone="yes"?>
<Relationships xmlns="http://schemas.openxmlformats.org/package/2006/relationships"><Relationship Id="rId3" Type="http://schemas.openxmlformats.org/officeDocument/2006/relationships/hyperlink" Target="https://www.linuxprobe.com/club" TargetMode="External"/><Relationship Id="rId2" Type="http://schemas.openxmlformats.org/officeDocument/2006/relationships/image" Target="../media/image116.jp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8" Type="http://schemas.openxmlformats.org/officeDocument/2006/relationships/hyperlink" Target="https://www.linuxprobe.com/basic-learning-11.html#113_TFTP" TargetMode="External"/><Relationship Id="rId3" Type="http://schemas.openxmlformats.org/officeDocument/2006/relationships/hyperlink" Target="https://www.linuxprobe.com/" TargetMode="External"/><Relationship Id="rId7" Type="http://schemas.openxmlformats.org/officeDocument/2006/relationships/hyperlink" Target="https://www.linuxprobe.com/basic-learning-11.html#1123" TargetMode="External"/><Relationship Id="rId2" Type="http://schemas.openxmlformats.org/officeDocument/2006/relationships/hyperlink" Target="https://www.linuxprobe.com/basic-learning-11.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11.html#1122" TargetMode="External"/><Relationship Id="rId5" Type="http://schemas.openxmlformats.org/officeDocument/2006/relationships/hyperlink" Target="https://www.linuxprobe.com/basic-learning-11.html#1121" TargetMode="External"/><Relationship Id="rId10" Type="http://schemas.openxmlformats.org/officeDocument/2006/relationships/image" Target="../media/image117.png"/><Relationship Id="rId4" Type="http://schemas.openxmlformats.org/officeDocument/2006/relationships/hyperlink" Target="https://www.linuxprobe.com/basic-learning-11.html#111" TargetMode="External"/><Relationship Id="rId9" Type="http://schemas.openxmlformats.org/officeDocument/2006/relationships/hyperlink" Target="https://www.linuxcool.com/" TargetMode="External"/></Relationships>
</file>

<file path=ppt/slides/_rels/slide168.xml.rels><?xml version="1.0" encoding="UTF-8" standalone="yes"?>
<Relationships xmlns="http://schemas.openxmlformats.org/package/2006/relationships"><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hyperlink" Target="https://www.linuxprobe.com/basic-learning-12.html" TargetMode="External"/><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 Id="rId4" Type="http://schemas.openxmlformats.org/officeDocument/2006/relationships/hyperlink" Target="https://www.linuxprobe.com/" TargetMode="External"/></Relationships>
</file>

<file path=ppt/slides/_rels/slide184.xml.rels><?xml version="1.0" encoding="UTF-8" standalone="yes"?>
<Relationships xmlns="http://schemas.openxmlformats.org/package/2006/relationships"><Relationship Id="rId3" Type="http://schemas.openxmlformats.org/officeDocument/2006/relationships/hyperlink" Target="https://www.linuxprobe.com/basic-learning-12.html#1212_Windows" TargetMode="External"/><Relationship Id="rId7" Type="http://schemas.openxmlformats.org/officeDocument/2006/relationships/image" Target="../media/image120.jpg"/><Relationship Id="rId2" Type="http://schemas.openxmlformats.org/officeDocument/2006/relationships/hyperlink" Target="https://www.linuxprobe.com/basic-learning-12.html#1211"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12.html#123_AutoFs" TargetMode="External"/><Relationship Id="rId5" Type="http://schemas.openxmlformats.org/officeDocument/2006/relationships/hyperlink" Target="https://www.linuxprobe.com/basic-learning-12.html#122_NFS" TargetMode="External"/><Relationship Id="rId4" Type="http://schemas.openxmlformats.org/officeDocument/2006/relationships/hyperlink" Target="https://www.linuxprobe.com/basic-learning-12.html#1213_Linux"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image" Target="../media/image121.jp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8" Type="http://schemas.openxmlformats.org/officeDocument/2006/relationships/hyperlink" Target="https://www.linuxprobe.com/basic-learning-13.html#135" TargetMode="External"/><Relationship Id="rId3" Type="http://schemas.openxmlformats.org/officeDocument/2006/relationships/hyperlink" Target="https://www.linuxprobe.com/basic-learning-13.html#131_DNS" TargetMode="External"/><Relationship Id="rId7" Type="http://schemas.openxmlformats.org/officeDocument/2006/relationships/hyperlink" Target="https://www.linuxprobe.com/basic-learning-13.html#134" TargetMode="External"/><Relationship Id="rId2" Type="http://schemas.openxmlformats.org/officeDocument/2006/relationships/hyperlink" Target="https://www.linuxprobe.com/basic-learning-13.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13.html#133" TargetMode="External"/><Relationship Id="rId5" Type="http://schemas.openxmlformats.org/officeDocument/2006/relationships/hyperlink" Target="https://www.linuxprobe.com/basic-learning-13.html#1322" TargetMode="External"/><Relationship Id="rId4" Type="http://schemas.openxmlformats.org/officeDocument/2006/relationships/hyperlink" Target="https://www.linuxprobe.com/basic-learning-13.html#1321" TargetMode="External"/><Relationship Id="rId9" Type="http://schemas.openxmlformats.org/officeDocument/2006/relationships/hyperlink" Target="https://www.linuxprobe.com/basic-learning-13.html#136" TargetMode="External"/></Relationships>
</file>

<file path=ppt/slides/_rels/slide204.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image" Target="../media/image125.jp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hyperlink" Target="af://n3675/" TargetMode="Externa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hyperlink" Target="https://www.linuxcool.com/" TargetMode="External"/><Relationship Id="rId1" Type="http://schemas.openxmlformats.org/officeDocument/2006/relationships/slideLayout" Target="../slideLayouts/slideLayout5.xml"/><Relationship Id="rId4" Type="http://schemas.openxmlformats.org/officeDocument/2006/relationships/hyperlink" Target="https://www.linuxprobe.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hyperlink" Target="http://www.linuxprobe.com/" TargetMode="Externa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3" Type="http://schemas.openxmlformats.org/officeDocument/2006/relationships/hyperlink" Target="http://www.linuxprobe.com/" TargetMode="External"/><Relationship Id="rId2" Type="http://schemas.openxmlformats.org/officeDocument/2006/relationships/image" Target="../media/image131.jpg"/><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www.linuxprobe.com/" TargetMode="External"/><Relationship Id="rId1" Type="http://schemas.openxmlformats.org/officeDocument/2006/relationships/slideLayout" Target="../slideLayouts/slideLayout5.xml"/><Relationship Id="rId4" Type="http://schemas.openxmlformats.org/officeDocument/2006/relationships/hyperlink" Target="https://www.linuxprobe.com/club"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3" Type="http://schemas.openxmlformats.org/officeDocument/2006/relationships/hyperlink" Target="http://www.linuxprobe.comAddress/" TargetMode="External"/><Relationship Id="rId2" Type="http://schemas.openxmlformats.org/officeDocument/2006/relationships/hyperlink" Target="http://www.linuxprobe.comServer/" TargetMode="External"/><Relationship Id="rId1" Type="http://schemas.openxmlformats.org/officeDocument/2006/relationships/slideLayout" Target="../slideLayouts/slideLayout5.xml"/><Relationship Id="rId4" Type="http://schemas.openxmlformats.org/officeDocument/2006/relationships/hyperlink" Target="http://www.linuxprobe.com/" TargetMode="External"/></Relationships>
</file>

<file path=ppt/slides/_rels/slide216.xml.rels><?xml version="1.0" encoding="UTF-8" standalone="yes"?>
<Relationships xmlns="http://schemas.openxmlformats.org/package/2006/relationships"><Relationship Id="rId2" Type="http://schemas.openxmlformats.org/officeDocument/2006/relationships/hyperlink" Target="af://n3950/" TargetMode="Externa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hyperlink" Target="http://www.linuxprobe.comAddress/" TargetMode="External"/><Relationship Id="rId2" Type="http://schemas.openxmlformats.org/officeDocument/2006/relationships/hyperlink" Target="http://www.linuxprobe.comServer/" TargetMode="External"/><Relationship Id="rId1" Type="http://schemas.openxmlformats.org/officeDocument/2006/relationships/slideLayout" Target="../slideLayouts/slideLayout5.xml"/><Relationship Id="rId4" Type="http://schemas.openxmlformats.org/officeDocument/2006/relationships/hyperlink" Target="http://www.linuxprobe.com/" TargetMode="External"/></Relationships>
</file>

<file path=ppt/slides/_rels/slide219.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hyperlink" Target="http://www.linuxprobe.comServer/" TargetMode="External"/><Relationship Id="rId7" Type="http://schemas.openxmlformats.org/officeDocument/2006/relationships/hyperlink" Target="https://www.linuxprobe.com/" TargetMode="External"/><Relationship Id="rId2" Type="http://schemas.openxmlformats.org/officeDocument/2006/relationships/image" Target="../media/image137.png"/><Relationship Id="rId1" Type="http://schemas.openxmlformats.org/officeDocument/2006/relationships/slideLayout" Target="../slideLayouts/slideLayout5.xml"/><Relationship Id="rId6" Type="http://schemas.openxmlformats.org/officeDocument/2006/relationships/hyperlink" Target="http://www.linuxprobe.com.w.kunlunno.comAddress/" TargetMode="External"/><Relationship Id="rId5" Type="http://schemas.openxmlformats.org/officeDocument/2006/relationships/hyperlink" Target="http://www.linuxprobe.com.w.kunlunno.com.Name/" TargetMode="External"/><Relationship Id="rId4" Type="http://schemas.openxmlformats.org/officeDocument/2006/relationships/hyperlink" Target="http://www.linuxprobe.com/" TargetMode="External"/></Relationships>
</file>

<file path=ppt/slides/_rels/slide224.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hyperlink" Target="http://www.linuxprobe.com/" TargetMode="External"/><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hyperlink" Target="http://www.linuxprobe.com/" TargetMode="External"/><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xml"/><Relationship Id="rId4" Type="http://schemas.openxmlformats.org/officeDocument/2006/relationships/hyperlink" Target="https://www.linuxprobe.com/club" TargetMode="External"/></Relationships>
</file>

<file path=ppt/slides/_rels/slide229.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hyperlink" Target="https://www.linuxprobe.com/basic-learning-14.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14.html#143_IP" TargetMode="External"/><Relationship Id="rId5" Type="http://schemas.openxmlformats.org/officeDocument/2006/relationships/hyperlink" Target="https://www.linuxprobe.com/basic-learning-14.html#142_dhcpd" TargetMode="External"/><Relationship Id="rId4" Type="http://schemas.openxmlformats.org/officeDocument/2006/relationships/hyperlink" Target="https://www.linuxprobe.com/basic-learning-14.html#141"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hyperlink" Target="https://www.linuxprobe.com/basic-learning-14.html#144_IP" TargetMode="Externa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image" Target="../media/image142.png"/><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5.xml"/><Relationship Id="rId4" Type="http://schemas.openxmlformats.org/officeDocument/2006/relationships/hyperlink" Target="https://www.linuxcool.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jpg"/><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hyperlink" Target="https://www.linuxprobe.com/basic-learning-06.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06.html#62" TargetMode="External"/><Relationship Id="rId5" Type="http://schemas.openxmlformats.org/officeDocument/2006/relationships/hyperlink" Target="https://www.linuxprobe.com/basic-learning-06.html#61" TargetMode="External"/><Relationship Id="rId4" Type="http://schemas.openxmlformats.org/officeDocument/2006/relationships/hyperlink" Target="https://www.linuxcool.com/"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5.xml"/><Relationship Id="rId4" Type="http://schemas.openxmlformats.org/officeDocument/2006/relationships/hyperlink" Target="https://www.linuxprobe.com/club" TargetMode="External"/></Relationships>
</file>

<file path=ppt/slides/_rels/slide241.xml.rels><?xml version="1.0" encoding="UTF-8" standalone="yes"?>
<Relationships xmlns="http://schemas.openxmlformats.org/package/2006/relationships"><Relationship Id="rId8" Type="http://schemas.openxmlformats.org/officeDocument/2006/relationships/hyperlink" Target="https://www.linuxprobe.com/basic-learning-15.html#154_Linux" TargetMode="External"/><Relationship Id="rId3" Type="http://schemas.openxmlformats.org/officeDocument/2006/relationships/hyperlink" Target="https://www.linuxprobe.com/" TargetMode="External"/><Relationship Id="rId7" Type="http://schemas.openxmlformats.org/officeDocument/2006/relationships/hyperlink" Target="https://www.linuxprobe.com/basic-learning-15.html#153" TargetMode="External"/><Relationship Id="rId2" Type="http://schemas.openxmlformats.org/officeDocument/2006/relationships/hyperlink" Target="https://www.linuxprobe.com/basic-learning-15.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15.html#1523" TargetMode="External"/><Relationship Id="rId5" Type="http://schemas.openxmlformats.org/officeDocument/2006/relationships/hyperlink" Target="https://www.linuxprobe.com/basic-learning-15.html#1522_Dovecot" TargetMode="External"/><Relationship Id="rId4" Type="http://schemas.openxmlformats.org/officeDocument/2006/relationships/hyperlink" Target="https://www.linuxprobe.com/basic-learning-15.html#1521_Postfix" TargetMode="External"/></Relationships>
</file>

<file path=ppt/slides/_rels/slide24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jpg"/><Relationship Id="rId1" Type="http://schemas.openxmlformats.org/officeDocument/2006/relationships/slideLayout" Target="../slideLayouts/slideLayout5.xml"/><Relationship Id="rId5" Type="http://schemas.openxmlformats.org/officeDocument/2006/relationships/hyperlink" Target="mailto:root@192.168.10.10" TargetMode="External"/><Relationship Id="rId4" Type="http://schemas.openxmlformats.org/officeDocument/2006/relationships/hyperlink" Target="mailto:root@linuxprobe.com" TargetMode="External"/></Relationships>
</file>

<file path=ppt/slides/_rels/slide244.xml.rels><?xml version="1.0" encoding="UTF-8" standalone="yes"?>
<Relationships xmlns="http://schemas.openxmlformats.org/package/2006/relationships"><Relationship Id="rId3" Type="http://schemas.openxmlformats.org/officeDocument/2006/relationships/hyperlink" Target="https://www.linuxprobe.com/basic-learning-13.html" TargetMode="External"/><Relationship Id="rId2" Type="http://schemas.openxmlformats.org/officeDocument/2006/relationships/hyperlink" Target="https://www.linuxcool.com/" TargetMode="External"/><Relationship Id="rId1" Type="http://schemas.openxmlformats.org/officeDocument/2006/relationships/slideLayout" Target="../slideLayouts/slideLayout5.xml"/><Relationship Id="rId4" Type="http://schemas.openxmlformats.org/officeDocument/2006/relationships/hyperlink" Target="af://n4588/" TargetMode="External"/></Relationships>
</file>

<file path=ppt/slides/_rels/slide245.xml.rels><?xml version="1.0" encoding="UTF-8" standalone="yes"?>
<Relationships xmlns="http://schemas.openxmlformats.org/package/2006/relationships"><Relationship Id="rId2" Type="http://schemas.openxmlformats.org/officeDocument/2006/relationships/hyperlink" Target="mailto:&#32780;&#37038;&#20214;&#22495;&#20026;@linuxprobe.com" TargetMode="External"/><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hyperlink" Target="mailto:user@that.users.mailhost.112" TargetMode="Externa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hyperlink" Target="https://www.linuxprobe.com/basic-learning-06.html#69" TargetMode="External"/><Relationship Id="rId3" Type="http://schemas.openxmlformats.org/officeDocument/2006/relationships/hyperlink" Target="https://www.linuxprobe.com/basic-learning-06.html#64" TargetMode="External"/><Relationship Id="rId7" Type="http://schemas.openxmlformats.org/officeDocument/2006/relationships/hyperlink" Target="https://www.linuxprobe.com/basic-learning-06.html#68_VDO" TargetMode="External"/><Relationship Id="rId2" Type="http://schemas.openxmlformats.org/officeDocument/2006/relationships/hyperlink" Target="https://www.linuxprobe.com/basic-learning-06.html#63"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06.html#67" TargetMode="External"/><Relationship Id="rId5" Type="http://schemas.openxmlformats.org/officeDocument/2006/relationships/hyperlink" Target="https://www.linuxprobe.com/basic-learning-06.html#66" TargetMode="External"/><Relationship Id="rId10" Type="http://schemas.openxmlformats.org/officeDocument/2006/relationships/image" Target="../media/image8.png"/><Relationship Id="rId4" Type="http://schemas.openxmlformats.org/officeDocument/2006/relationships/hyperlink" Target="https://www.linuxprobe.com/basic-learning-06.html#65" TargetMode="External"/><Relationship Id="rId9" Type="http://schemas.openxmlformats.org/officeDocument/2006/relationships/hyperlink" Target="https://www.linuxprobe.com/" TargetMode="Externa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3" Type="http://schemas.openxmlformats.org/officeDocument/2006/relationships/hyperlink" Target="https://www.linuxprobe.com/tools" TargetMode="External"/><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3" Type="http://schemas.openxmlformats.org/officeDocument/2006/relationships/hyperlink" Target="mailto:liuchuan@linuxprobe.com" TargetMode="External"/><Relationship Id="rId2" Type="http://schemas.openxmlformats.org/officeDocument/2006/relationships/image" Target="../media/image160.png"/><Relationship Id="rId1" Type="http://schemas.openxmlformats.org/officeDocument/2006/relationships/slideLayout" Target="../slideLayouts/slideLayout5.xml"/><Relationship Id="rId4" Type="http://schemas.openxmlformats.org/officeDocument/2006/relationships/image" Target="../media/image161.png"/></Relationships>
</file>

<file path=ppt/slides/_rels/slide2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3" Type="http://schemas.openxmlformats.org/officeDocument/2006/relationships/hyperlink" Target="mailto:root@linuxprobe.comDelivered-To" TargetMode="External"/><Relationship Id="rId2" Type="http://schemas.openxmlformats.org/officeDocument/2006/relationships/hyperlink" Target="mailto:liuchuan@linuxprobe.com" TargetMode="External"/><Relationship Id="rId1" Type="http://schemas.openxmlformats.org/officeDocument/2006/relationships/slideLayout" Target="../slideLayouts/slideLayout5.xml"/><Relationship Id="rId6" Type="http://schemas.openxmlformats.org/officeDocument/2006/relationships/image" Target="../media/image166.jpg"/><Relationship Id="rId5" Type="http://schemas.openxmlformats.org/officeDocument/2006/relationships/hyperlink" Target="mailto:root@linuxprobe.com" TargetMode="External"/><Relationship Id="rId4" Type="http://schemas.openxmlformats.org/officeDocument/2006/relationships/hyperlink" Target="mailto:root@linuxprobe.comFrom" TargetMode="External"/></Relationships>
</file>

<file path=ppt/slides/_rels/slide258.xml.rels><?xml version="1.0" encoding="UTF-8" standalone="yes"?>
<Relationships xmlns="http://schemas.openxmlformats.org/package/2006/relationships"><Relationship Id="rId3" Type="http://schemas.openxmlformats.org/officeDocument/2006/relationships/hyperlink" Target="mailto:liuchuan@linuxprobe.com" TargetMode="External"/><Relationship Id="rId2" Type="http://schemas.openxmlformats.org/officeDocument/2006/relationships/hyperlink" Target="https://www.linuxcool.com/" TargetMode="External"/><Relationship Id="rId1" Type="http://schemas.openxmlformats.org/officeDocument/2006/relationships/slideLayout" Target="../slideLayouts/slideLayout5.xml"/><Relationship Id="rId6" Type="http://schemas.openxmlformats.org/officeDocument/2006/relationships/hyperlink" Target="mailto:bin@linuxprobe.com" TargetMode="External"/><Relationship Id="rId5" Type="http://schemas.openxmlformats.org/officeDocument/2006/relationships/hyperlink" Target="mailto:bin@linuxprobe.comFrom" TargetMode="External"/><Relationship Id="rId4" Type="http://schemas.openxmlformats.org/officeDocument/2006/relationships/hyperlink" Target="mailto:bin@linuxprobe.comDelivered-To" TargetMode="External"/></Relationships>
</file>

<file path=ppt/slides/_rels/slide259.xml.rels><?xml version="1.0" encoding="UTF-8" standalone="yes"?>
<Relationships xmlns="http://schemas.openxmlformats.org/package/2006/relationships"><Relationship Id="rId3" Type="http://schemas.openxmlformats.org/officeDocument/2006/relationships/hyperlink" Target="https://www.linuxprobe.com/" TargetMode="External"/><Relationship Id="rId7" Type="http://schemas.openxmlformats.org/officeDocument/2006/relationships/hyperlink" Target="mailto:dream@linuxprobe.com" TargetMode="External"/><Relationship Id="rId2" Type="http://schemas.openxmlformats.org/officeDocument/2006/relationships/image" Target="../media/image167.jpg"/><Relationship Id="rId1" Type="http://schemas.openxmlformats.org/officeDocument/2006/relationships/slideLayout" Target="../slideLayouts/slideLayout5.xml"/><Relationship Id="rId6" Type="http://schemas.openxmlformats.org/officeDocument/2006/relationships/hyperlink" Target="mailto:dream@linuxprobe.comFrom" TargetMode="External"/><Relationship Id="rId5" Type="http://schemas.openxmlformats.org/officeDocument/2006/relationships/hyperlink" Target="mailto:dream@linuxprobe.comDelivered-To" TargetMode="External"/><Relationship Id="rId4" Type="http://schemas.openxmlformats.org/officeDocument/2006/relationships/hyperlink" Target="mailto:liuchuan@linuxprobe.com"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3" Type="http://schemas.openxmlformats.org/officeDocument/2006/relationships/hyperlink" Target="af://n4800/" TargetMode="External"/><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jpg"/><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3" Type="http://schemas.openxmlformats.org/officeDocument/2006/relationships/hyperlink" Target="https://www.linuxprobe.com/basic-learning-16.html" TargetMode="External"/><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 Id="rId5" Type="http://schemas.openxmlformats.org/officeDocument/2006/relationships/hyperlink" Target="https://www.linuxprobe.com/basic-learning-16.html#161_Ansible" TargetMode="External"/><Relationship Id="rId4" Type="http://schemas.openxmlformats.org/officeDocument/2006/relationships/hyperlink" Target="https://www.linuxprobe.com/" TargetMode="External"/></Relationships>
</file>

<file path=ppt/slides/_rels/slide265.xml.rels><?xml version="1.0" encoding="UTF-8" standalone="yes"?>
<Relationships xmlns="http://schemas.openxmlformats.org/package/2006/relationships"><Relationship Id="rId8" Type="http://schemas.openxmlformats.org/officeDocument/2006/relationships/hyperlink" Target="https://www.linuxprobe.com/basic-learning-16.html#166" TargetMode="External"/><Relationship Id="rId13" Type="http://schemas.openxmlformats.org/officeDocument/2006/relationships/image" Target="../media/image175.jpg"/><Relationship Id="rId3" Type="http://schemas.openxmlformats.org/officeDocument/2006/relationships/hyperlink" Target="https://www.linuxprobe.com/basic-learning-16.html#163" TargetMode="External"/><Relationship Id="rId7" Type="http://schemas.openxmlformats.org/officeDocument/2006/relationships/hyperlink" Target="https://www.linuxprobe.com/basic-learning-16.html#1653" TargetMode="External"/><Relationship Id="rId12" Type="http://schemas.openxmlformats.org/officeDocument/2006/relationships/hyperlink" Target="https://www.linuxprobe.com/" TargetMode="External"/><Relationship Id="rId2" Type="http://schemas.openxmlformats.org/officeDocument/2006/relationships/hyperlink" Target="https://www.linuxprobe.com/basic-learning-16.html#162"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16.html#1652" TargetMode="External"/><Relationship Id="rId11" Type="http://schemas.openxmlformats.org/officeDocument/2006/relationships/hyperlink" Target="https://www.linuxprobe.com/basic-learning-16.html#169" TargetMode="External"/><Relationship Id="rId5" Type="http://schemas.openxmlformats.org/officeDocument/2006/relationships/hyperlink" Target="https://www.linuxprobe.com/basic-learning-16.html#1651" TargetMode="External"/><Relationship Id="rId10" Type="http://schemas.openxmlformats.org/officeDocument/2006/relationships/hyperlink" Target="https://www.linuxprobe.com/basic-learning-16.html#168" TargetMode="External"/><Relationship Id="rId4" Type="http://schemas.openxmlformats.org/officeDocument/2006/relationships/hyperlink" Target="https://www.linuxprobe.com/basic-learning-16.html#164" TargetMode="External"/><Relationship Id="rId9" Type="http://schemas.openxmlformats.org/officeDocument/2006/relationships/hyperlink" Target="https://www.linuxprobe.com/basic-learning-16.html#167" TargetMode="External"/><Relationship Id="rId14" Type="http://schemas.openxmlformats.org/officeDocument/2006/relationships/hyperlink" Target="https://www.linuxcool.com/" TargetMode="External"/></Relationships>
</file>

<file path=ppt/slides/_rels/slide266.xml.rels><?xml version="1.0" encoding="UTF-8" standalone="yes"?>
<Relationships xmlns="http://schemas.openxmlformats.org/package/2006/relationships"><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3" Type="http://schemas.openxmlformats.org/officeDocument/2006/relationships/hyperlink" Target="http://www.linuxprobe.com/" TargetMode="External"/><Relationship Id="rId2" Type="http://schemas.openxmlformats.org/officeDocument/2006/relationships/image" Target="../media/image177.png"/><Relationship Id="rId1" Type="http://schemas.openxmlformats.org/officeDocument/2006/relationships/slideLayout" Target="../slideLayouts/slideLayout5.xml"/><Relationship Id="rId4" Type="http://schemas.openxmlformats.org/officeDocument/2006/relationships/hyperlink" Target="http://www.linuxprobe.com.w.kunlunno.com/"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af://n585/" TargetMode="External"/><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2" Type="http://schemas.openxmlformats.org/officeDocument/2006/relationships/hyperlink" Target="http://apt.sw.be/redhat/el7/en/%24basearch/rpmforge" TargetMode="External"/><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79.jpg"/><Relationship Id="rId1" Type="http://schemas.openxmlformats.org/officeDocument/2006/relationships/slideLayout" Target="../slideLayouts/slideLayout5.xml"/><Relationship Id="rId5" Type="http://schemas.openxmlformats.org/officeDocument/2006/relationships/image" Target="../media/image181.jpg"/><Relationship Id="rId4" Type="http://schemas.openxmlformats.org/officeDocument/2006/relationships/hyperlink" Target="https://galaxy.ansible.com/" TargetMode="External"/></Relationships>
</file>

<file path=ppt/slides/_rels/slide282.xml.rels><?xml version="1.0" encoding="UTF-8" standalone="yes"?>
<Relationships xmlns="http://schemas.openxmlformats.org/package/2006/relationships"><Relationship Id="rId3" Type="http://schemas.openxmlformats.org/officeDocument/2006/relationships/hyperlink" Target="http://www.linuxprobe.com/Software/nginxinc-nginx_core-0.3.0.tar.gz" TargetMode="External"/><Relationship Id="rId2" Type="http://schemas.openxmlformats.org/officeDocument/2006/relationships/hyperlink" Target="http://www.linuxprobe.com/" TargetMode="External"/><Relationship Id="rId1" Type="http://schemas.openxmlformats.org/officeDocument/2006/relationships/slideLayout" Target="../slideLayouts/slideLayout5.xml"/><Relationship Id="rId4" Type="http://schemas.openxmlformats.org/officeDocument/2006/relationships/hyperlink" Target="http://www.linuxprobe.com/nginxinc-nginx_core-0.3.0.tar.gz-" TargetMode="Externa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3" Type="http://schemas.openxmlformats.org/officeDocument/2006/relationships/hyperlink" Target="http://jinja.pocoo.org/docs/)" TargetMode="External"/><Relationship Id="rId2" Type="http://schemas.openxmlformats.org/officeDocument/2006/relationships/image" Target="../media/image182.png"/><Relationship Id="rId1" Type="http://schemas.openxmlformats.org/officeDocument/2006/relationships/slideLayout" Target="../slideLayouts/slideLayout5.xml"/><Relationship Id="rId4" Type="http://schemas.openxmlformats.org/officeDocument/2006/relationships/hyperlink" Target="http://jinja.pocoo.org/docs/templates/)"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183.jpg"/><Relationship Id="rId1" Type="http://schemas.openxmlformats.org/officeDocument/2006/relationships/slideLayout" Target="../slideLayouts/slideLayout5.xml"/><Relationship Id="rId4" Type="http://schemas.openxmlformats.org/officeDocument/2006/relationships/image" Target="../media/image185.jpg"/></Relationships>
</file>

<file path=ppt/slides/_rels/slide288.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hyperlink" Target="af://n632/" TargetMode="External"/></Relationships>
</file>

<file path=ppt/slides/_rels/slide29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2" Type="http://schemas.openxmlformats.org/officeDocument/2006/relationships/hyperlink" Target="af://n5385/" TargetMode="External"/><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8" Type="http://schemas.openxmlformats.org/officeDocument/2006/relationships/hyperlink" Target="https://www.linuxprobe.com/basic-learning-17.html#175_Windows" TargetMode="External"/><Relationship Id="rId3" Type="http://schemas.openxmlformats.org/officeDocument/2006/relationships/hyperlink" Target="https://www.linuxprobe.com/" TargetMode="External"/><Relationship Id="rId7" Type="http://schemas.openxmlformats.org/officeDocument/2006/relationships/hyperlink" Target="https://www.linuxprobe.com/basic-learning-17.html#174Linux" TargetMode="External"/><Relationship Id="rId2" Type="http://schemas.openxmlformats.org/officeDocument/2006/relationships/hyperlink" Target="https://www.linuxprobe.com/basic-learning-17.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17.html#173_iSCSI" TargetMode="External"/><Relationship Id="rId5" Type="http://schemas.openxmlformats.org/officeDocument/2006/relationships/hyperlink" Target="https://www.linuxprobe.com/basic-learning-17.html#172_RAID" TargetMode="External"/><Relationship Id="rId4" Type="http://schemas.openxmlformats.org/officeDocument/2006/relationships/hyperlink" Target="https://www.linuxprobe.com/basic-learning-17.html#171_iSCS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91.jpg"/><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image" Target="../media/image207.jpg"/><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3" Type="http://schemas.openxmlformats.org/officeDocument/2006/relationships/hyperlink" Target="https://www.linuxprobe.com/club" TargetMode="External"/><Relationship Id="rId2" Type="http://schemas.openxmlformats.org/officeDocument/2006/relationships/image" Target="../media/image209.png"/><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8" Type="http://schemas.openxmlformats.org/officeDocument/2006/relationships/hyperlink" Target="https://www.linuxprobe.com/basic-learning-18.html#186" TargetMode="External"/><Relationship Id="rId3" Type="http://schemas.openxmlformats.org/officeDocument/2006/relationships/hyperlink" Target="https://www.linuxprobe.com/basic-learning-18.html#181" TargetMode="External"/><Relationship Id="rId7" Type="http://schemas.openxmlformats.org/officeDocument/2006/relationships/hyperlink" Target="https://www.linuxprobe.com/basic-learning-18.html#185" TargetMode="External"/><Relationship Id="rId2" Type="http://schemas.openxmlformats.org/officeDocument/2006/relationships/hyperlink" Target="https://www.linuxprobe.com/basic-learning-18.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18.html#184" TargetMode="External"/><Relationship Id="rId5" Type="http://schemas.openxmlformats.org/officeDocument/2006/relationships/hyperlink" Target="https://www.linuxprobe.com/basic-learning-18.html#183" TargetMode="External"/><Relationship Id="rId4" Type="http://schemas.openxmlformats.org/officeDocument/2006/relationships/hyperlink" Target="https://www.linuxprobe.com/basic-learning-18.html#182_mariaDB" TargetMode="External"/><Relationship Id="rId9" Type="http://schemas.openxmlformats.org/officeDocument/2006/relationships/hyperlink" Target="https://www.linuxprobe.com/" TargetMode="External"/></Relationships>
</file>

<file path=ppt/slides/_rels/slide328.xml.rels><?xml version="1.0" encoding="UTF-8" standalone="yes"?>
<Relationships xmlns="http://schemas.openxmlformats.org/package/2006/relationships"><Relationship Id="rId3" Type="http://schemas.openxmlformats.org/officeDocument/2006/relationships/hyperlink" Target="https://www.linuxcool.com/" TargetMode="External"/><Relationship Id="rId2" Type="http://schemas.openxmlformats.org/officeDocument/2006/relationships/image" Target="../media/image210.jpg"/><Relationship Id="rId1" Type="http://schemas.openxmlformats.org/officeDocument/2006/relationships/slideLayout" Target="../slideLayouts/slideLayout5.xml"/><Relationship Id="rId4" Type="http://schemas.openxmlformats.org/officeDocument/2006/relationships/hyperlink" Target="https://www.linuxprobe.com/"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2" Type="http://schemas.openxmlformats.org/officeDocument/2006/relationships/hyperlink" Target="http://mariadb.org/" TargetMode="External"/><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2" Type="http://schemas.openxmlformats.org/officeDocument/2006/relationships/hyperlink" Target="af://n5697/" TargetMode="External"/><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341.xml.rels><?xml version="1.0" encoding="UTF-8" standalone="yes"?>
<Relationships xmlns="http://schemas.openxmlformats.org/package/2006/relationships"><Relationship Id="rId8" Type="http://schemas.openxmlformats.org/officeDocument/2006/relationships/hyperlink" Target="https://www.linuxprobe.com/basic-learning-19.html#1924_VSFtpd" TargetMode="External"/><Relationship Id="rId3" Type="http://schemas.openxmlformats.org/officeDocument/2006/relationships/hyperlink" Target="https://www.linuxprobe.com/" TargetMode="External"/><Relationship Id="rId7" Type="http://schemas.openxmlformats.org/officeDocument/2006/relationships/hyperlink" Target="https://www.linuxprobe.com/basic-learning-19.html#1923_SYSLinux" TargetMode="External"/><Relationship Id="rId2" Type="http://schemas.openxmlformats.org/officeDocument/2006/relationships/hyperlink" Target="https://www.linuxprobe.com/basic-learning-19.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19.html#1922_TFTP" TargetMode="External"/><Relationship Id="rId11" Type="http://schemas.openxmlformats.org/officeDocument/2006/relationships/image" Target="../media/image212.jpg"/><Relationship Id="rId5" Type="http://schemas.openxmlformats.org/officeDocument/2006/relationships/hyperlink" Target="https://www.linuxprobe.com/basic-learning-19.html#1921_DHCP" TargetMode="External"/><Relationship Id="rId10" Type="http://schemas.openxmlformats.org/officeDocument/2006/relationships/hyperlink" Target="https://www.linuxprobe.com/basic-learning-19.html#193" TargetMode="External"/><Relationship Id="rId4" Type="http://schemas.openxmlformats.org/officeDocument/2006/relationships/hyperlink" Target="https://www.linuxprobe.com/basic-learning-19.html#191" TargetMode="External"/><Relationship Id="rId9" Type="http://schemas.openxmlformats.org/officeDocument/2006/relationships/hyperlink" Target="https://www.linuxprobe.com/basic-learning-19.html#1925_KickStart" TargetMode="External"/></Relationships>
</file>

<file path=ppt/slides/_rels/slide342.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34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3" Type="http://schemas.openxmlformats.org/officeDocument/2006/relationships/hyperlink" Target="https://www.linuxprobe.com/club" TargetMode="External"/><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5.xml"/></Relationships>
</file>

<file path=ppt/slides/_rels/slide358.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image" Target="../media/image226.jpg"/><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image" Target="../media/image228.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3" Type="http://schemas.openxmlformats.org/officeDocument/2006/relationships/hyperlink" Target="https://www.linuxprobe.com/club" TargetMode="External"/><Relationship Id="rId2" Type="http://schemas.openxmlformats.org/officeDocument/2006/relationships/image" Target="../media/image230.jpg"/><Relationship Id="rId1" Type="http://schemas.openxmlformats.org/officeDocument/2006/relationships/slideLayout" Target="../slideLayouts/slideLayout5.xml"/></Relationships>
</file>

<file path=ppt/slides/_rels/slide361.xml.rels><?xml version="1.0" encoding="UTF-8" standalone="yes"?>
<Relationships xmlns="http://schemas.openxmlformats.org/package/2006/relationships"><Relationship Id="rId8" Type="http://schemas.openxmlformats.org/officeDocument/2006/relationships/hyperlink" Target="https://www.linuxprobe.com/basic-learning-20.html#203_Discuz" TargetMode="External"/><Relationship Id="rId3" Type="http://schemas.openxmlformats.org/officeDocument/2006/relationships/hyperlink" Target="https://www.linuxprobe.com/" TargetMode="External"/><Relationship Id="rId7" Type="http://schemas.openxmlformats.org/officeDocument/2006/relationships/hyperlink" Target="https://www.linuxprobe.com/basic-learning-20.html#2023_php" TargetMode="External"/><Relationship Id="rId2" Type="http://schemas.openxmlformats.org/officeDocument/2006/relationships/hyperlink" Target="https://www.linuxprobe.com/basic-learning-20.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20.html#2022_Mysql" TargetMode="External"/><Relationship Id="rId5" Type="http://schemas.openxmlformats.org/officeDocument/2006/relationships/hyperlink" Target="https://www.linuxprobe.com/basic-learning-20.html#2021_Nginx" TargetMode="External"/><Relationship Id="rId10" Type="http://schemas.openxmlformats.org/officeDocument/2006/relationships/hyperlink" Target="https://www.linuxcool.com/" TargetMode="External"/><Relationship Id="rId4" Type="http://schemas.openxmlformats.org/officeDocument/2006/relationships/hyperlink" Target="https://www.linuxprobe.com/basic-learning-20.html#201" TargetMode="External"/><Relationship Id="rId9" Type="http://schemas.openxmlformats.org/officeDocument/2006/relationships/hyperlink" Target="https://www.linuxprobe.com/basic-learning-20.html#204" TargetMode="External"/></Relationships>
</file>

<file path=ppt/slides/_rels/slide362.xml.rels><?xml version="1.0" encoding="UTF-8" standalone="yes"?>
<Relationships xmlns="http://schemas.openxmlformats.org/package/2006/relationships"><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hyperlink" Target="https://www.linuxprobe.com/" TargetMode="External"/><Relationship Id="rId1" Type="http://schemas.openxmlformats.org/officeDocument/2006/relationships/slideLayout" Target="../slideLayouts/slideLayout5.xml"/><Relationship Id="rId4" Type="http://schemas.openxmlformats.org/officeDocument/2006/relationships/hyperlink" Target="af://n6116/"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www.linuxprobe.com/" TargetMode="External"/><Relationship Id="rId2" Type="http://schemas.openxmlformats.org/officeDocument/2006/relationships/image" Target="../media/image232.png"/><Relationship Id="rId1" Type="http://schemas.openxmlformats.org/officeDocument/2006/relationships/slideLayout" Target="../slideLayouts/slideLayout5.xml"/><Relationship Id="rId4" Type="http://schemas.openxmlformats.org/officeDocument/2006/relationships/hyperlink" Target="http://www.linuxprobe.com.w.kunlunno.com/" TargetMode="External"/></Relationships>
</file>

<file path=ppt/slides/_rels/slide365.xml.rels><?xml version="1.0" encoding="UTF-8" standalone="yes"?>
<Relationships xmlns="http://schemas.openxmlformats.org/package/2006/relationships"><Relationship Id="rId3" Type="http://schemas.openxmlformats.org/officeDocument/2006/relationships/hyperlink" Target="http://www.linuxprobe.com/Software/rpcsvc-proto-" TargetMode="External"/><Relationship Id="rId7" Type="http://schemas.openxmlformats.org/officeDocument/2006/relationships/hyperlink" Target="http://www.linuxprobe.com/Software/wordpress.tar.gz" TargetMode="External"/><Relationship Id="rId2" Type="http://schemas.openxmlformats.org/officeDocument/2006/relationships/hyperlink" Target="https://pan.baidu.com/s/1GRXh4E92OEi19-caz3QJ_w" TargetMode="External"/><Relationship Id="rId1" Type="http://schemas.openxmlformats.org/officeDocument/2006/relationships/slideLayout" Target="../slideLayouts/slideLayout5.xml"/><Relationship Id="rId6" Type="http://schemas.openxmlformats.org/officeDocument/2006/relationships/hyperlink" Target="http://www.linuxprobe.com/Software/php-" TargetMode="External"/><Relationship Id="rId5" Type="http://schemas.openxmlformats.org/officeDocument/2006/relationships/hyperlink" Target="http://www.linuxprobe.com/Software/mysql-" TargetMode="External"/><Relationship Id="rId4" Type="http://schemas.openxmlformats.org/officeDocument/2006/relationships/hyperlink" Target="http://www.linuxprobe.com/Software/nginx-" TargetMode="External"/></Relationships>
</file>

<file path=ppt/slides/_rels/slide366.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5.xml"/></Relationships>
</file>

<file path=ppt/slides/_rels/slide367.xml.rels><?xml version="1.0" encoding="UTF-8" standalone="yes"?>
<Relationships xmlns="http://schemas.openxmlformats.org/package/2006/relationships"><Relationship Id="rId3" Type="http://schemas.openxmlformats.org/officeDocument/2006/relationships/hyperlink" Target="https://www.linuxprobe.com/club" TargetMode="External"/><Relationship Id="rId2" Type="http://schemas.openxmlformats.org/officeDocument/2006/relationships/image" Target="../media/image234.jpg"/><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3" Type="http://schemas.openxmlformats.org/officeDocument/2006/relationships/hyperlink" Target="http://php.net/disable-functions" TargetMode="External"/><Relationship Id="rId2" Type="http://schemas.openxmlformats.org/officeDocument/2006/relationships/hyperlink" Target="http://www.conf.default/" TargetMode="External"/><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image" Target="../media/image237.jpg"/><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image" Target="../media/image239.jpg"/><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image" Target="../media/image241.jpg"/><Relationship Id="rId1" Type="http://schemas.openxmlformats.org/officeDocument/2006/relationships/slideLayout" Target="../slideLayouts/slideLayout5.xml"/><Relationship Id="rId6" Type="http://schemas.openxmlformats.org/officeDocument/2006/relationships/hyperlink" Target="https://www.linuxdown.com/" TargetMode="External"/><Relationship Id="rId5" Type="http://schemas.openxmlformats.org/officeDocument/2006/relationships/hyperlink" Target="https://www.linuxcool.com/" TargetMode="External"/><Relationship Id="rId4" Type="http://schemas.openxmlformats.org/officeDocument/2006/relationships/hyperlink" Target="https://www.linuxprobe.com/" TargetMode="External"/></Relationships>
</file>

<file path=ppt/slides/_rels/slide375.xml.rels><?xml version="1.0" encoding="UTF-8" standalone="yes"?>
<Relationships xmlns="http://schemas.openxmlformats.org/package/2006/relationships"><Relationship Id="rId2" Type="http://schemas.openxmlformats.org/officeDocument/2006/relationships/image" Target="../media/image243.jpg"/><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hyperlink" Target="https://www.linuxprobe.com/basic-learning-05.html#54" TargetMode="External"/><Relationship Id="rId3" Type="http://schemas.openxmlformats.org/officeDocument/2006/relationships/hyperlink" Target="https://www.linuxprobe.com/" TargetMode="External"/><Relationship Id="rId7" Type="http://schemas.openxmlformats.org/officeDocument/2006/relationships/hyperlink" Target="https://www.linuxprobe.com/basic-learning-05.html#53" TargetMode="External"/><Relationship Id="rId2" Type="http://schemas.openxmlformats.org/officeDocument/2006/relationships/hyperlink" Target="https://www.linuxprobe.com/basic-learning-05.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05.html#52" TargetMode="External"/><Relationship Id="rId5" Type="http://schemas.openxmlformats.org/officeDocument/2006/relationships/hyperlink" Target="https://www.linuxprobe.com/basic-learning-05.html#51" TargetMode="External"/><Relationship Id="rId10" Type="http://schemas.openxmlformats.org/officeDocument/2006/relationships/hyperlink" Target="https://www.linuxprobe.com/basic-learning-05.html#56_susudo" TargetMode="External"/><Relationship Id="rId4" Type="http://schemas.openxmlformats.org/officeDocument/2006/relationships/hyperlink" Target="https://www.linuxcool.com/" TargetMode="External"/><Relationship Id="rId9" Type="http://schemas.openxmlformats.org/officeDocument/2006/relationships/hyperlink" Target="https://www.linuxprobe.com/basic-learning-05.html#55"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hyperlink" Target="af://n848/"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uxcool.com/" TargetMode="External"/><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af://n985/"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hyperlink" Target="https://www.linuxprobe.com/basic-learning-07.html#722" TargetMode="External"/><Relationship Id="rId3" Type="http://schemas.openxmlformats.org/officeDocument/2006/relationships/hyperlink" Target="https://www.linuxprobe.com/basic-learning-07.html#711" TargetMode="External"/><Relationship Id="rId7" Type="http://schemas.openxmlformats.org/officeDocument/2006/relationships/hyperlink" Target="https://www.linuxprobe.com/basic-learning-07.html#721" TargetMode="External"/><Relationship Id="rId2" Type="http://schemas.openxmlformats.org/officeDocument/2006/relationships/hyperlink" Target="https://www.linuxprobe.com/basic-learning-07.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07.html#714" TargetMode="External"/><Relationship Id="rId5" Type="http://schemas.openxmlformats.org/officeDocument/2006/relationships/hyperlink" Target="https://www.linuxprobe.com/basic-learning-07.html#713" TargetMode="External"/><Relationship Id="rId10" Type="http://schemas.openxmlformats.org/officeDocument/2006/relationships/hyperlink" Target="https://www.linuxprobe.com/basic-learning-07.html#724" TargetMode="External"/><Relationship Id="rId4" Type="http://schemas.openxmlformats.org/officeDocument/2006/relationships/hyperlink" Target="https://www.linuxprobe.com/basic-learning-07.html#712" TargetMode="External"/><Relationship Id="rId9" Type="http://schemas.openxmlformats.org/officeDocument/2006/relationships/hyperlink" Target="https://www.linuxprobe.com/basic-learning-07.html#723"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hyperlink" Target="https://www.linuxprobe.com/basic-learning-07.html#725" TargetMode="Externa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af://n1167/" TargetMode="External"/><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af://n1241/" TargetMode="External"/><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hyperlink" Target="af://n1386/" TargetMode="External"/><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hyperlink" Target="https://www.linuxprobe.com/basic-learning-08.html#832" TargetMode="External"/><Relationship Id="rId3" Type="http://schemas.openxmlformats.org/officeDocument/2006/relationships/hyperlink" Target="https://www.linuxprobe.com/" TargetMode="External"/><Relationship Id="rId7" Type="http://schemas.openxmlformats.org/officeDocument/2006/relationships/hyperlink" Target="https://www.linuxprobe.com/basic-learning-08.html#831" TargetMode="External"/><Relationship Id="rId2" Type="http://schemas.openxmlformats.org/officeDocument/2006/relationships/hyperlink" Target="https://www.linuxprobe.com/basic-learning-08.html" TargetMode="External"/><Relationship Id="rId1" Type="http://schemas.openxmlformats.org/officeDocument/2006/relationships/slideLayout" Target="../slideLayouts/slideLayout5.xml"/><Relationship Id="rId6" Type="http://schemas.openxmlformats.org/officeDocument/2006/relationships/hyperlink" Target="https://www.linuxprobe.com/basic-learning-08.html#822" TargetMode="External"/><Relationship Id="rId5" Type="http://schemas.openxmlformats.org/officeDocument/2006/relationships/hyperlink" Target="https://www.linuxprobe.com/basic-learning-08.html#821" TargetMode="External"/><Relationship Id="rId10" Type="http://schemas.openxmlformats.org/officeDocument/2006/relationships/hyperlink" Target="https://www.linuxprobe.com/basic-learning-08.html#85_Cockpit" TargetMode="External"/><Relationship Id="rId4" Type="http://schemas.openxmlformats.org/officeDocument/2006/relationships/hyperlink" Target="https://www.linuxprobe.com/basic-learning-08.html#81" TargetMode="External"/><Relationship Id="rId9" Type="http://schemas.openxmlformats.org/officeDocument/2006/relationships/hyperlink" Target="https://www.linuxprobe.com/basic-learning-08.html#84"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hyperlink" Target="https://www.linuxcool.com/" TargetMode="External"/><Relationship Id="rId2" Type="http://schemas.openxmlformats.org/officeDocument/2006/relationships/hyperlink" Target="https://www.linuxprobe.com/" TargetMode="Externa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hyperlink" Target="af://n1553/" TargetMode="Externa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www.linuxcool.com/" TargetMode="Externa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hyperlink" Target="https://www.linuxprobe.com/tools/" TargetMode="External"/><Relationship Id="rId2" Type="http://schemas.openxmlformats.org/officeDocument/2006/relationships/hyperlink" Target="https://www.linuxprobe.com/club" TargetMode="External"/><Relationship Id="rId1" Type="http://schemas.openxmlformats.org/officeDocument/2006/relationships/slideLayout" Target="../slideLayouts/slideLayout5.xml"/><Relationship Id="rId4" Type="http://schemas.openxmlformats.org/officeDocument/2006/relationships/hyperlink" Target="https://www.linuxprobe.com/training"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hyperlink" Target="https://www.linuxprobe.com/" TargetMode="External"/><Relationship Id="rId2" Type="http://schemas.openxmlformats.org/officeDocument/2006/relationships/image" Target="../media/image38.jpg"/><Relationship Id="rId1" Type="http://schemas.openxmlformats.org/officeDocument/2006/relationships/slideLayout" Target="../slideLayouts/slideLayout5.xml"/><Relationship Id="rId4" Type="http://schemas.openxmlformats.org/officeDocument/2006/relationships/image" Target="../media/image39.jpg"/></Relationships>
</file>

<file path=ppt/slides/_rels/slide9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6424" y="772531"/>
            <a:ext cx="4951095" cy="360045"/>
          </a:xfrm>
          <a:prstGeom prst="rect">
            <a:avLst/>
          </a:prstGeom>
        </p:spPr>
        <p:txBody>
          <a:bodyPr vert="horz" wrap="square" lIns="0" tIns="12065" rIns="0" bIns="0" rtlCol="0">
            <a:spAutoFit/>
          </a:bodyPr>
          <a:lstStyle/>
          <a:p>
            <a:pPr marL="12700">
              <a:lnSpc>
                <a:spcPct val="100000"/>
              </a:lnSpc>
              <a:spcBef>
                <a:spcPts val="95"/>
              </a:spcBef>
            </a:pPr>
            <a:r>
              <a:rPr spc="75" dirty="0"/>
              <a:t>Linux</a:t>
            </a:r>
            <a:r>
              <a:rPr spc="-10" dirty="0">
                <a:latin typeface="微软雅黑"/>
                <a:cs typeface="微软雅黑"/>
              </a:rPr>
              <a:t>就该这么学（</a:t>
            </a:r>
            <a:r>
              <a:rPr spc="55" dirty="0"/>
              <a:t>CentOS8|RHEL8</a:t>
            </a:r>
            <a:r>
              <a:rPr spc="-10" dirty="0">
                <a:latin typeface="微软雅黑"/>
                <a:cs typeface="微软雅黑"/>
              </a:rPr>
              <a:t>）</a:t>
            </a:r>
          </a:p>
        </p:txBody>
      </p:sp>
      <p:sp>
        <p:nvSpPr>
          <p:cNvPr id="3" name="object 3"/>
          <p:cNvSpPr txBox="1"/>
          <p:nvPr/>
        </p:nvSpPr>
        <p:spPr>
          <a:xfrm>
            <a:off x="946424" y="1473755"/>
            <a:ext cx="2856230" cy="8895080"/>
          </a:xfrm>
          <a:prstGeom prst="rect">
            <a:avLst/>
          </a:prstGeom>
        </p:spPr>
        <p:txBody>
          <a:bodyPr vert="horz" wrap="square" lIns="0" tIns="12065" rIns="0" bIns="0" rtlCol="0">
            <a:spAutoFit/>
          </a:bodyPr>
          <a:lstStyle/>
          <a:p>
            <a:pPr marL="12700" marR="864869">
              <a:lnSpc>
                <a:spcPct val="132400"/>
              </a:lnSpc>
              <a:spcBef>
                <a:spcPts val="95"/>
              </a:spcBef>
            </a:pPr>
            <a:r>
              <a:rPr sz="850" b="1" spc="45" dirty="0">
                <a:solidFill>
                  <a:srgbClr val="4183C4"/>
                </a:solidFill>
                <a:latin typeface="Trebuchet MS"/>
                <a:cs typeface="Trebuchet MS"/>
              </a:rPr>
              <a:t>Linux</a:t>
            </a:r>
            <a:r>
              <a:rPr sz="850" b="1" spc="25" dirty="0">
                <a:solidFill>
                  <a:srgbClr val="4183C4"/>
                </a:solidFill>
                <a:latin typeface="微软雅黑"/>
                <a:cs typeface="微软雅黑"/>
              </a:rPr>
              <a:t>就该这么学（</a:t>
            </a:r>
            <a:r>
              <a:rPr sz="850" b="1" spc="35" dirty="0">
                <a:solidFill>
                  <a:srgbClr val="4183C4"/>
                </a:solidFill>
                <a:latin typeface="Trebuchet MS"/>
                <a:cs typeface="Trebuchet MS"/>
              </a:rPr>
              <a:t>CentOS8|RHEL8</a:t>
            </a:r>
            <a:r>
              <a:rPr sz="850" b="1" spc="15" dirty="0">
                <a:solidFill>
                  <a:srgbClr val="4183C4"/>
                </a:solidFill>
                <a:latin typeface="微软雅黑"/>
                <a:cs typeface="微软雅黑"/>
              </a:rPr>
              <a:t>） </a:t>
            </a:r>
            <a:r>
              <a:rPr sz="850" b="1" spc="25" dirty="0">
                <a:solidFill>
                  <a:srgbClr val="4183C4"/>
                </a:solidFill>
                <a:latin typeface="微软雅黑"/>
                <a:cs typeface="微软雅黑"/>
              </a:rPr>
              <a:t>第</a:t>
            </a:r>
            <a:r>
              <a:rPr sz="850" b="1" dirty="0">
                <a:solidFill>
                  <a:srgbClr val="4183C4"/>
                </a:solidFill>
                <a:latin typeface="Trebuchet MS"/>
                <a:cs typeface="Trebuchet MS"/>
              </a:rPr>
              <a:t>5</a:t>
            </a:r>
            <a:r>
              <a:rPr sz="850" b="1" spc="25" dirty="0">
                <a:solidFill>
                  <a:srgbClr val="4183C4"/>
                </a:solidFill>
                <a:latin typeface="微软雅黑"/>
                <a:cs typeface="微软雅黑"/>
              </a:rPr>
              <a:t>章</a:t>
            </a:r>
            <a:r>
              <a:rPr sz="850" b="1" spc="-35" dirty="0">
                <a:solidFill>
                  <a:srgbClr val="4183C4"/>
                </a:solidFill>
                <a:latin typeface="微软雅黑"/>
                <a:cs typeface="微软雅黑"/>
              </a:rPr>
              <a:t> </a:t>
            </a:r>
            <a:r>
              <a:rPr sz="850" b="1" spc="25" dirty="0">
                <a:solidFill>
                  <a:srgbClr val="4183C4"/>
                </a:solidFill>
                <a:latin typeface="微软雅黑"/>
                <a:cs typeface="微软雅黑"/>
              </a:rPr>
              <a:t>用户身份与文件权限</a:t>
            </a:r>
            <a:endParaRPr sz="850">
              <a:latin typeface="微软雅黑"/>
              <a:cs typeface="微软雅黑"/>
            </a:endParaRPr>
          </a:p>
          <a:p>
            <a:pPr marL="1092200" lvl="1" indent="-188595">
              <a:lnSpc>
                <a:spcPct val="100000"/>
              </a:lnSpc>
              <a:spcBef>
                <a:spcPts val="330"/>
              </a:spcBef>
              <a:buFont typeface="Trebuchet MS"/>
              <a:buAutoNum type="arabicPeriod"/>
              <a:tabLst>
                <a:tab pos="1092835" algn="l"/>
              </a:tabLst>
            </a:pPr>
            <a:r>
              <a:rPr sz="850" b="1" spc="25" dirty="0">
                <a:solidFill>
                  <a:srgbClr val="4183C4"/>
                </a:solidFill>
                <a:latin typeface="微软雅黑"/>
                <a:cs typeface="微软雅黑"/>
              </a:rPr>
              <a:t>用户身份与能力</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092200" lvl="1" indent="-188595">
              <a:lnSpc>
                <a:spcPct val="100000"/>
              </a:lnSpc>
              <a:spcBef>
                <a:spcPts val="330"/>
              </a:spcBef>
              <a:buFont typeface="Trebuchet MS"/>
              <a:buAutoNum type="arabicPeriod" startAt="2"/>
              <a:tabLst>
                <a:tab pos="1092835" algn="l"/>
              </a:tabLst>
            </a:pPr>
            <a:r>
              <a:rPr sz="850" b="1" spc="25" dirty="0">
                <a:solidFill>
                  <a:srgbClr val="4183C4"/>
                </a:solidFill>
                <a:latin typeface="微软雅黑"/>
                <a:cs typeface="微软雅黑"/>
              </a:rPr>
              <a:t>文件权限与归属</a:t>
            </a:r>
            <a:endParaRPr sz="850">
              <a:latin typeface="微软雅黑"/>
              <a:cs typeface="微软雅黑"/>
            </a:endParaRPr>
          </a:p>
          <a:p>
            <a:pPr marL="1092200" lvl="1" indent="-188595">
              <a:lnSpc>
                <a:spcPct val="100000"/>
              </a:lnSpc>
              <a:spcBef>
                <a:spcPts val="330"/>
              </a:spcBef>
              <a:buFont typeface="Trebuchet MS"/>
              <a:buAutoNum type="arabicPeriod" startAt="2"/>
              <a:tabLst>
                <a:tab pos="1092835" algn="l"/>
              </a:tabLst>
            </a:pPr>
            <a:r>
              <a:rPr sz="850" b="1" spc="25" dirty="0">
                <a:solidFill>
                  <a:srgbClr val="4183C4"/>
                </a:solidFill>
                <a:latin typeface="微软雅黑"/>
                <a:cs typeface="微软雅黑"/>
              </a:rPr>
              <a:t>文件的特殊权限</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458470">
              <a:lnSpc>
                <a:spcPct val="100000"/>
              </a:lnSpc>
              <a:spcBef>
                <a:spcPts val="330"/>
              </a:spcBef>
            </a:pPr>
            <a:r>
              <a:rPr sz="850" spc="25" dirty="0">
                <a:solidFill>
                  <a:srgbClr val="4183C4"/>
                </a:solidFill>
                <a:latin typeface="Trebuchet MS"/>
                <a:cs typeface="Trebuchet MS"/>
              </a:rPr>
              <a:t>Tips</a:t>
            </a:r>
            <a:endParaRPr sz="850">
              <a:latin typeface="Trebuchet MS"/>
              <a:cs typeface="Trebuchet MS"/>
            </a:endParaRPr>
          </a:p>
          <a:p>
            <a:pPr marL="1092200" lvl="1" indent="-188595">
              <a:lnSpc>
                <a:spcPct val="100000"/>
              </a:lnSpc>
              <a:spcBef>
                <a:spcPts val="330"/>
              </a:spcBef>
              <a:buFont typeface="Trebuchet MS"/>
              <a:buAutoNum type="arabicPeriod" startAt="4"/>
              <a:tabLst>
                <a:tab pos="1092835" algn="l"/>
              </a:tabLst>
            </a:pPr>
            <a:r>
              <a:rPr sz="850" b="1" spc="25" dirty="0">
                <a:solidFill>
                  <a:srgbClr val="4183C4"/>
                </a:solidFill>
                <a:latin typeface="微软雅黑"/>
                <a:cs typeface="微软雅黑"/>
              </a:rPr>
              <a:t>文件的隐藏属性</a:t>
            </a:r>
            <a:endParaRPr sz="850">
              <a:latin typeface="微软雅黑"/>
              <a:cs typeface="微软雅黑"/>
            </a:endParaRPr>
          </a:p>
          <a:p>
            <a:pPr marL="1092200" lvl="1" indent="-188595">
              <a:lnSpc>
                <a:spcPct val="100000"/>
              </a:lnSpc>
              <a:spcBef>
                <a:spcPts val="330"/>
              </a:spcBef>
              <a:buFont typeface="Trebuchet MS"/>
              <a:buAutoNum type="arabicPeriod" startAt="4"/>
              <a:tabLst>
                <a:tab pos="1092835" algn="l"/>
              </a:tabLst>
            </a:pPr>
            <a:r>
              <a:rPr sz="850" b="1" spc="25" dirty="0">
                <a:solidFill>
                  <a:srgbClr val="4183C4"/>
                </a:solidFill>
                <a:latin typeface="微软雅黑"/>
                <a:cs typeface="微软雅黑"/>
              </a:rPr>
              <a:t>文件访问控制列表</a:t>
            </a:r>
            <a:endParaRPr sz="850">
              <a:latin typeface="微软雅黑"/>
              <a:cs typeface="微软雅黑"/>
            </a:endParaRPr>
          </a:p>
          <a:p>
            <a:pPr marL="1092200" lvl="1" indent="-188595">
              <a:lnSpc>
                <a:spcPct val="100000"/>
              </a:lnSpc>
              <a:spcBef>
                <a:spcPts val="334"/>
              </a:spcBef>
              <a:buAutoNum type="arabicPeriod" startAt="4"/>
              <a:tabLst>
                <a:tab pos="1092835" algn="l"/>
              </a:tabLst>
            </a:pPr>
            <a:r>
              <a:rPr sz="850" b="1" spc="70" dirty="0">
                <a:solidFill>
                  <a:srgbClr val="4183C4"/>
                </a:solidFill>
                <a:latin typeface="Trebuchet MS"/>
                <a:cs typeface="Trebuchet MS"/>
              </a:rPr>
              <a:t>su</a:t>
            </a:r>
            <a:r>
              <a:rPr sz="850" b="1" spc="25" dirty="0">
                <a:solidFill>
                  <a:srgbClr val="4183C4"/>
                </a:solidFill>
                <a:latin typeface="微软雅黑"/>
                <a:cs typeface="微软雅黑"/>
              </a:rPr>
              <a:t>命令与</a:t>
            </a:r>
            <a:r>
              <a:rPr sz="850" b="1" spc="65" dirty="0">
                <a:solidFill>
                  <a:srgbClr val="4183C4"/>
                </a:solidFill>
                <a:latin typeface="Trebuchet MS"/>
                <a:cs typeface="Trebuchet MS"/>
              </a:rPr>
              <a:t>sudo</a:t>
            </a:r>
            <a:r>
              <a:rPr sz="850" b="1" spc="25" dirty="0">
                <a:solidFill>
                  <a:srgbClr val="4183C4"/>
                </a:solidFill>
                <a:latin typeface="微软雅黑"/>
                <a:cs typeface="微软雅黑"/>
              </a:rPr>
              <a:t>服务</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2700">
              <a:lnSpc>
                <a:spcPct val="100000"/>
              </a:lnSpc>
              <a:spcBef>
                <a:spcPts val="330"/>
              </a:spcBef>
            </a:pPr>
            <a:r>
              <a:rPr sz="850" b="1" spc="25" dirty="0">
                <a:solidFill>
                  <a:srgbClr val="4183C4"/>
                </a:solidFill>
                <a:latin typeface="微软雅黑"/>
                <a:cs typeface="微软雅黑"/>
              </a:rPr>
              <a:t>第</a:t>
            </a:r>
            <a:r>
              <a:rPr sz="850" b="1" dirty="0">
                <a:solidFill>
                  <a:srgbClr val="4183C4"/>
                </a:solidFill>
                <a:latin typeface="Trebuchet MS"/>
                <a:cs typeface="Trebuchet MS"/>
              </a:rPr>
              <a:t>6</a:t>
            </a:r>
            <a:r>
              <a:rPr sz="850" b="1" spc="25" dirty="0">
                <a:solidFill>
                  <a:srgbClr val="4183C4"/>
                </a:solidFill>
                <a:latin typeface="微软雅黑"/>
                <a:cs typeface="微软雅黑"/>
              </a:rPr>
              <a:t>章</a:t>
            </a:r>
            <a:r>
              <a:rPr sz="850" b="1" spc="-60" dirty="0">
                <a:solidFill>
                  <a:srgbClr val="4183C4"/>
                </a:solidFill>
                <a:latin typeface="微软雅黑"/>
                <a:cs typeface="微软雅黑"/>
              </a:rPr>
              <a:t> </a:t>
            </a:r>
            <a:r>
              <a:rPr sz="850" b="1" spc="25" dirty="0">
                <a:solidFill>
                  <a:srgbClr val="4183C4"/>
                </a:solidFill>
                <a:latin typeface="微软雅黑"/>
                <a:cs typeface="微软雅黑"/>
              </a:rPr>
              <a:t>存储结构与管理硬盘</a:t>
            </a:r>
            <a:endParaRPr sz="850">
              <a:latin typeface="微软雅黑"/>
              <a:cs typeface="微软雅黑"/>
            </a:endParaRPr>
          </a:p>
          <a:p>
            <a:pPr marL="1092200" lvl="1" indent="-188595">
              <a:lnSpc>
                <a:spcPct val="100000"/>
              </a:lnSpc>
              <a:spcBef>
                <a:spcPts val="330"/>
              </a:spcBef>
              <a:buFont typeface="Trebuchet MS"/>
              <a:buAutoNum type="arabicPeriod"/>
              <a:tabLst>
                <a:tab pos="1092835" algn="l"/>
              </a:tabLst>
            </a:pPr>
            <a:r>
              <a:rPr sz="850" b="1" spc="25" dirty="0">
                <a:solidFill>
                  <a:srgbClr val="4183C4"/>
                </a:solidFill>
                <a:latin typeface="微软雅黑"/>
                <a:cs typeface="微软雅黑"/>
              </a:rPr>
              <a:t>一切从</a:t>
            </a:r>
            <a:r>
              <a:rPr sz="850" b="1" spc="-65" dirty="0">
                <a:solidFill>
                  <a:srgbClr val="4183C4"/>
                </a:solidFill>
                <a:latin typeface="Trebuchet MS"/>
                <a:cs typeface="Trebuchet MS"/>
              </a:rPr>
              <a:t>“/”</a:t>
            </a:r>
            <a:r>
              <a:rPr sz="850" b="1" spc="25" dirty="0">
                <a:solidFill>
                  <a:srgbClr val="4183C4"/>
                </a:solidFill>
                <a:latin typeface="微软雅黑"/>
                <a:cs typeface="微软雅黑"/>
              </a:rPr>
              <a:t>开始</a:t>
            </a:r>
            <a:endParaRPr sz="850">
              <a:latin typeface="微软雅黑"/>
              <a:cs typeface="微软雅黑"/>
            </a:endParaRPr>
          </a:p>
          <a:p>
            <a:pPr marL="1092200" lvl="1" indent="-188595">
              <a:lnSpc>
                <a:spcPct val="100000"/>
              </a:lnSpc>
              <a:spcBef>
                <a:spcPts val="330"/>
              </a:spcBef>
              <a:buFont typeface="Trebuchet MS"/>
              <a:buAutoNum type="arabicPeriod"/>
              <a:tabLst>
                <a:tab pos="1092835" algn="l"/>
              </a:tabLst>
            </a:pPr>
            <a:r>
              <a:rPr sz="850" b="1" spc="25" dirty="0">
                <a:solidFill>
                  <a:srgbClr val="4183C4"/>
                </a:solidFill>
                <a:latin typeface="微软雅黑"/>
                <a:cs typeface="微软雅黑"/>
              </a:rPr>
              <a:t>物理设备的命名规则</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092200" lvl="1" indent="-188595">
              <a:lnSpc>
                <a:spcPct val="100000"/>
              </a:lnSpc>
              <a:spcBef>
                <a:spcPts val="330"/>
              </a:spcBef>
              <a:buFont typeface="Trebuchet MS"/>
              <a:buAutoNum type="arabicPeriod" startAt="3"/>
              <a:tabLst>
                <a:tab pos="1092835" algn="l"/>
              </a:tabLst>
            </a:pPr>
            <a:r>
              <a:rPr sz="850" b="1" spc="25" dirty="0">
                <a:solidFill>
                  <a:srgbClr val="4183C4"/>
                </a:solidFill>
                <a:latin typeface="微软雅黑"/>
                <a:cs typeface="微软雅黑"/>
              </a:rPr>
              <a:t>文件系统与数据资料</a:t>
            </a:r>
            <a:endParaRPr sz="850">
              <a:latin typeface="微软雅黑"/>
              <a:cs typeface="微软雅黑"/>
            </a:endParaRPr>
          </a:p>
          <a:p>
            <a:pPr marL="458470" marR="2164715">
              <a:lnSpc>
                <a:spcPct val="132400"/>
              </a:lnSpc>
            </a:pPr>
            <a:r>
              <a:rPr sz="850" b="1" spc="30" dirty="0">
                <a:solidFill>
                  <a:srgbClr val="4183C4"/>
                </a:solidFill>
                <a:latin typeface="Trebuchet MS"/>
                <a:cs typeface="Trebuchet MS"/>
              </a:rPr>
              <a:t>Tips  Tips</a:t>
            </a:r>
            <a:endParaRPr sz="850">
              <a:latin typeface="Trebuchet MS"/>
              <a:cs typeface="Trebuchet MS"/>
            </a:endParaRPr>
          </a:p>
          <a:p>
            <a:pPr marL="1092200" lvl="1" indent="-188595">
              <a:lnSpc>
                <a:spcPct val="100000"/>
              </a:lnSpc>
              <a:spcBef>
                <a:spcPts val="330"/>
              </a:spcBef>
              <a:buFont typeface="Trebuchet MS"/>
              <a:buAutoNum type="arabicPeriod" startAt="4"/>
              <a:tabLst>
                <a:tab pos="1092835" algn="l"/>
              </a:tabLst>
            </a:pPr>
            <a:r>
              <a:rPr sz="850" b="1" spc="25" dirty="0">
                <a:solidFill>
                  <a:srgbClr val="4183C4"/>
                </a:solidFill>
                <a:latin typeface="微软雅黑"/>
                <a:cs typeface="微软雅黑"/>
              </a:rPr>
              <a:t>挂载硬件设备</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092200" lvl="1" indent="-188595">
              <a:lnSpc>
                <a:spcPct val="100000"/>
              </a:lnSpc>
              <a:spcBef>
                <a:spcPts val="334"/>
              </a:spcBef>
              <a:buFont typeface="Trebuchet MS"/>
              <a:buAutoNum type="arabicPeriod" startAt="5"/>
              <a:tabLst>
                <a:tab pos="1092835" algn="l"/>
              </a:tabLst>
            </a:pPr>
            <a:r>
              <a:rPr sz="850" b="1" spc="25" dirty="0">
                <a:solidFill>
                  <a:srgbClr val="4183C4"/>
                </a:solidFill>
                <a:latin typeface="微软雅黑"/>
                <a:cs typeface="微软雅黑"/>
              </a:rPr>
              <a:t>添加硬盘设备</a:t>
            </a:r>
            <a:endParaRPr sz="850">
              <a:latin typeface="微软雅黑"/>
              <a:cs typeface="微软雅黑"/>
            </a:endParaRPr>
          </a:p>
          <a:p>
            <a:pPr marL="1092200" lvl="1" indent="-188595">
              <a:lnSpc>
                <a:spcPct val="100000"/>
              </a:lnSpc>
              <a:spcBef>
                <a:spcPts val="330"/>
              </a:spcBef>
              <a:buFont typeface="Trebuchet MS"/>
              <a:buAutoNum type="arabicPeriod" startAt="5"/>
              <a:tabLst>
                <a:tab pos="1092835" algn="l"/>
              </a:tabLst>
            </a:pPr>
            <a:r>
              <a:rPr sz="850" b="1" spc="25" dirty="0">
                <a:solidFill>
                  <a:srgbClr val="4183C4"/>
                </a:solidFill>
                <a:latin typeface="微软雅黑"/>
                <a:cs typeface="微软雅黑"/>
              </a:rPr>
              <a:t>添加交换分区</a:t>
            </a:r>
            <a:endParaRPr sz="850">
              <a:latin typeface="微软雅黑"/>
              <a:cs typeface="微软雅黑"/>
            </a:endParaRPr>
          </a:p>
          <a:p>
            <a:pPr marL="1092200" lvl="1" indent="-188595">
              <a:lnSpc>
                <a:spcPct val="100000"/>
              </a:lnSpc>
              <a:spcBef>
                <a:spcPts val="330"/>
              </a:spcBef>
              <a:buFont typeface="Trebuchet MS"/>
              <a:buAutoNum type="arabicPeriod" startAt="5"/>
              <a:tabLst>
                <a:tab pos="1092835" algn="l"/>
              </a:tabLst>
            </a:pPr>
            <a:r>
              <a:rPr sz="850" b="1" spc="25" dirty="0">
                <a:solidFill>
                  <a:srgbClr val="4183C4"/>
                </a:solidFill>
                <a:latin typeface="微软雅黑"/>
                <a:cs typeface="微软雅黑"/>
              </a:rPr>
              <a:t>磁盘容量配额</a:t>
            </a:r>
            <a:endParaRPr sz="850">
              <a:latin typeface="微软雅黑"/>
              <a:cs typeface="微软雅黑"/>
            </a:endParaRPr>
          </a:p>
          <a:p>
            <a:pPr marL="1092200" lvl="1" indent="-188595">
              <a:lnSpc>
                <a:spcPct val="100000"/>
              </a:lnSpc>
              <a:spcBef>
                <a:spcPts val="330"/>
              </a:spcBef>
              <a:buAutoNum type="arabicPeriod" startAt="5"/>
              <a:tabLst>
                <a:tab pos="1092835" algn="l"/>
              </a:tabLst>
            </a:pPr>
            <a:r>
              <a:rPr sz="850" b="1" spc="80" dirty="0">
                <a:solidFill>
                  <a:srgbClr val="4183C4"/>
                </a:solidFill>
                <a:latin typeface="Trebuchet MS"/>
                <a:cs typeface="Trebuchet MS"/>
              </a:rPr>
              <a:t>VDO</a:t>
            </a:r>
            <a:r>
              <a:rPr sz="850" b="1" spc="25" dirty="0">
                <a:solidFill>
                  <a:srgbClr val="4183C4"/>
                </a:solidFill>
                <a:latin typeface="微软雅黑"/>
                <a:cs typeface="微软雅黑"/>
              </a:rPr>
              <a:t>虚拟数据优化</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092200" lvl="1" indent="-188595">
              <a:lnSpc>
                <a:spcPct val="100000"/>
              </a:lnSpc>
              <a:spcBef>
                <a:spcPts val="330"/>
              </a:spcBef>
              <a:buFont typeface="Trebuchet MS"/>
              <a:buAutoNum type="arabicPeriod" startAt="9"/>
              <a:tabLst>
                <a:tab pos="1092835" algn="l"/>
              </a:tabLst>
            </a:pPr>
            <a:r>
              <a:rPr sz="850" b="1" spc="25" dirty="0">
                <a:solidFill>
                  <a:srgbClr val="4183C4"/>
                </a:solidFill>
                <a:latin typeface="微软雅黑"/>
                <a:cs typeface="微软雅黑"/>
              </a:rPr>
              <a:t>软硬方式链接</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2700">
              <a:lnSpc>
                <a:spcPct val="100000"/>
              </a:lnSpc>
              <a:spcBef>
                <a:spcPts val="330"/>
              </a:spcBef>
            </a:pPr>
            <a:r>
              <a:rPr sz="850" b="1" spc="25" dirty="0">
                <a:solidFill>
                  <a:srgbClr val="4183C4"/>
                </a:solidFill>
                <a:latin typeface="微软雅黑"/>
                <a:cs typeface="微软雅黑"/>
              </a:rPr>
              <a:t>第</a:t>
            </a:r>
            <a:r>
              <a:rPr sz="850" b="1" dirty="0">
                <a:solidFill>
                  <a:srgbClr val="4183C4"/>
                </a:solidFill>
                <a:latin typeface="Trebuchet MS"/>
                <a:cs typeface="Trebuchet MS"/>
              </a:rPr>
              <a:t>7</a:t>
            </a:r>
            <a:r>
              <a:rPr sz="850" b="1" spc="25" dirty="0">
                <a:solidFill>
                  <a:srgbClr val="4183C4"/>
                </a:solidFill>
                <a:latin typeface="微软雅黑"/>
                <a:cs typeface="微软雅黑"/>
              </a:rPr>
              <a:t>章</a:t>
            </a:r>
            <a:r>
              <a:rPr sz="850" b="1" spc="-55" dirty="0">
                <a:solidFill>
                  <a:srgbClr val="4183C4"/>
                </a:solidFill>
                <a:latin typeface="微软雅黑"/>
                <a:cs typeface="微软雅黑"/>
              </a:rPr>
              <a:t> </a:t>
            </a:r>
            <a:r>
              <a:rPr sz="850" b="1" spc="25" dirty="0">
                <a:solidFill>
                  <a:srgbClr val="4183C4"/>
                </a:solidFill>
                <a:latin typeface="微软雅黑"/>
                <a:cs typeface="微软雅黑"/>
              </a:rPr>
              <a:t>使用</a:t>
            </a:r>
            <a:r>
              <a:rPr sz="850" b="1" spc="70" dirty="0">
                <a:solidFill>
                  <a:srgbClr val="4183C4"/>
                </a:solidFill>
                <a:latin typeface="Trebuchet MS"/>
                <a:cs typeface="Trebuchet MS"/>
              </a:rPr>
              <a:t>RAID</a:t>
            </a:r>
            <a:r>
              <a:rPr sz="850" b="1" spc="25" dirty="0">
                <a:solidFill>
                  <a:srgbClr val="4183C4"/>
                </a:solidFill>
                <a:latin typeface="微软雅黑"/>
                <a:cs typeface="微软雅黑"/>
              </a:rPr>
              <a:t>与</a:t>
            </a:r>
            <a:r>
              <a:rPr sz="850" b="1" spc="85" dirty="0">
                <a:solidFill>
                  <a:srgbClr val="4183C4"/>
                </a:solidFill>
                <a:latin typeface="Trebuchet MS"/>
                <a:cs typeface="Trebuchet MS"/>
              </a:rPr>
              <a:t>LVM</a:t>
            </a:r>
            <a:r>
              <a:rPr sz="850" b="1" spc="25" dirty="0">
                <a:solidFill>
                  <a:srgbClr val="4183C4"/>
                </a:solidFill>
                <a:latin typeface="微软雅黑"/>
                <a:cs typeface="微软雅黑"/>
              </a:rPr>
              <a:t>磁盘阵列技术</a:t>
            </a:r>
            <a:endParaRPr sz="850">
              <a:latin typeface="微软雅黑"/>
              <a:cs typeface="微软雅黑"/>
            </a:endParaRPr>
          </a:p>
          <a:p>
            <a:pPr marL="1092200" lvl="1" indent="-188595">
              <a:lnSpc>
                <a:spcPct val="100000"/>
              </a:lnSpc>
              <a:spcBef>
                <a:spcPts val="330"/>
              </a:spcBef>
              <a:buAutoNum type="arabicPeriod"/>
              <a:tabLst>
                <a:tab pos="1092835" algn="l"/>
              </a:tabLst>
            </a:pPr>
            <a:r>
              <a:rPr sz="850" b="1" spc="70" dirty="0">
                <a:solidFill>
                  <a:srgbClr val="4183C4"/>
                </a:solidFill>
                <a:latin typeface="Trebuchet MS"/>
                <a:cs typeface="Trebuchet MS"/>
              </a:rPr>
              <a:t>RAID</a:t>
            </a:r>
            <a:r>
              <a:rPr sz="850" b="1" spc="25" dirty="0">
                <a:solidFill>
                  <a:srgbClr val="4183C4"/>
                </a:solidFill>
                <a:latin typeface="微软雅黑"/>
                <a:cs typeface="微软雅黑"/>
              </a:rPr>
              <a:t>磁盘冗余阵列</a:t>
            </a:r>
            <a:endParaRPr sz="850">
              <a:latin typeface="微软雅黑"/>
              <a:cs typeface="微软雅黑"/>
            </a:endParaRPr>
          </a:p>
          <a:p>
            <a:pPr marL="458470">
              <a:lnSpc>
                <a:spcPct val="100000"/>
              </a:lnSpc>
              <a:spcBef>
                <a:spcPts val="334"/>
              </a:spcBef>
            </a:pPr>
            <a:r>
              <a:rPr sz="850" b="1" spc="30" dirty="0">
                <a:solidFill>
                  <a:srgbClr val="4183C4"/>
                </a:solidFill>
                <a:latin typeface="Trebuchet MS"/>
                <a:cs typeface="Trebuchet MS"/>
              </a:rPr>
              <a:t>Tips</a:t>
            </a:r>
            <a:endParaRPr sz="850">
              <a:latin typeface="Trebuchet MS"/>
              <a:cs typeface="Trebuchet MS"/>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部署磁盘阵列</a:t>
            </a:r>
            <a:endParaRPr sz="850">
              <a:latin typeface="微软雅黑"/>
              <a:cs typeface="微软雅黑"/>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损坏磁盘阵列及修复</a:t>
            </a:r>
            <a:endParaRPr sz="850">
              <a:latin typeface="微软雅黑"/>
              <a:cs typeface="微软雅黑"/>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磁盘阵列</a:t>
            </a:r>
            <a:r>
              <a:rPr sz="850" b="1" dirty="0">
                <a:solidFill>
                  <a:srgbClr val="4183C4"/>
                </a:solidFill>
                <a:latin typeface="Trebuchet MS"/>
                <a:cs typeface="Trebuchet MS"/>
              </a:rPr>
              <a:t>+</a:t>
            </a:r>
            <a:r>
              <a:rPr sz="850" b="1" spc="25" dirty="0">
                <a:solidFill>
                  <a:srgbClr val="4183C4"/>
                </a:solidFill>
                <a:latin typeface="微软雅黑"/>
                <a:cs typeface="微软雅黑"/>
              </a:rPr>
              <a:t>备份盘</a:t>
            </a:r>
            <a:endParaRPr sz="850">
              <a:latin typeface="微软雅黑"/>
              <a:cs typeface="微软雅黑"/>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删除磁盘阵列</a:t>
            </a:r>
            <a:endParaRPr sz="850">
              <a:latin typeface="微软雅黑"/>
              <a:cs typeface="微软雅黑"/>
            </a:endParaRPr>
          </a:p>
          <a:p>
            <a:pPr marL="1092200" marR="845819" lvl="1" indent="-1092835" algn="r">
              <a:lnSpc>
                <a:spcPct val="100000"/>
              </a:lnSpc>
              <a:spcBef>
                <a:spcPts val="330"/>
              </a:spcBef>
              <a:buAutoNum type="arabicPeriod" startAt="2"/>
              <a:tabLst>
                <a:tab pos="1092835" algn="l"/>
              </a:tabLst>
            </a:pPr>
            <a:r>
              <a:rPr sz="850" b="1" spc="85" dirty="0">
                <a:solidFill>
                  <a:srgbClr val="4183C4"/>
                </a:solidFill>
                <a:latin typeface="Trebuchet MS"/>
                <a:cs typeface="Trebuchet MS"/>
              </a:rPr>
              <a:t>LVM</a:t>
            </a:r>
            <a:r>
              <a:rPr sz="850" b="1" spc="25" dirty="0">
                <a:solidFill>
                  <a:srgbClr val="4183C4"/>
                </a:solidFill>
                <a:latin typeface="微软雅黑"/>
                <a:cs typeface="微软雅黑"/>
              </a:rPr>
              <a:t>逻辑卷管理器</a:t>
            </a:r>
            <a:endParaRPr sz="850">
              <a:latin typeface="微软雅黑"/>
              <a:cs typeface="微软雅黑"/>
            </a:endParaRPr>
          </a:p>
          <a:p>
            <a:pPr marL="283845" marR="879475" lvl="2" indent="-283845" algn="r">
              <a:lnSpc>
                <a:spcPct val="100000"/>
              </a:lnSpc>
              <a:spcBef>
                <a:spcPts val="330"/>
              </a:spcBef>
              <a:buFont typeface="Trebuchet MS"/>
              <a:buAutoNum type="arabicPeriod"/>
              <a:tabLst>
                <a:tab pos="283845" algn="l"/>
              </a:tabLst>
            </a:pPr>
            <a:r>
              <a:rPr sz="850" b="1" spc="25" dirty="0">
                <a:solidFill>
                  <a:srgbClr val="4183C4"/>
                </a:solidFill>
                <a:latin typeface="微软雅黑"/>
                <a:cs typeface="微软雅黑"/>
              </a:rPr>
              <a:t>部署逻辑卷</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410970" lvl="2" indent="-284480">
              <a:lnSpc>
                <a:spcPct val="100000"/>
              </a:lnSpc>
              <a:spcBef>
                <a:spcPts val="330"/>
              </a:spcBef>
              <a:buFont typeface="Trebuchet MS"/>
              <a:buAutoNum type="arabicPeriod" startAt="2"/>
              <a:tabLst>
                <a:tab pos="1411605" algn="l"/>
              </a:tabLst>
            </a:pPr>
            <a:r>
              <a:rPr sz="850" b="1" spc="25" dirty="0">
                <a:solidFill>
                  <a:srgbClr val="4183C4"/>
                </a:solidFill>
                <a:latin typeface="微软雅黑"/>
                <a:cs typeface="微软雅黑"/>
              </a:rPr>
              <a:t>扩容逻辑卷</a:t>
            </a:r>
            <a:endParaRPr sz="850">
              <a:latin typeface="微软雅黑"/>
              <a:cs typeface="微软雅黑"/>
            </a:endParaRPr>
          </a:p>
          <a:p>
            <a:pPr marL="1410970" lvl="2" indent="-284480">
              <a:lnSpc>
                <a:spcPct val="100000"/>
              </a:lnSpc>
              <a:spcBef>
                <a:spcPts val="330"/>
              </a:spcBef>
              <a:buFont typeface="Trebuchet MS"/>
              <a:buAutoNum type="arabicPeriod" startAt="2"/>
              <a:tabLst>
                <a:tab pos="1411605" algn="l"/>
              </a:tabLst>
            </a:pPr>
            <a:r>
              <a:rPr sz="850" b="1" spc="25" dirty="0">
                <a:solidFill>
                  <a:srgbClr val="4183C4"/>
                </a:solidFill>
                <a:latin typeface="微软雅黑"/>
                <a:cs typeface="微软雅黑"/>
              </a:rPr>
              <a:t>缩小逻辑卷</a:t>
            </a:r>
            <a:endParaRPr sz="850">
              <a:latin typeface="微软雅黑"/>
              <a:cs typeface="微软雅黑"/>
            </a:endParaRPr>
          </a:p>
          <a:p>
            <a:pPr marL="1410970" lvl="2" indent="-284480">
              <a:lnSpc>
                <a:spcPct val="100000"/>
              </a:lnSpc>
              <a:spcBef>
                <a:spcPts val="334"/>
              </a:spcBef>
              <a:buFont typeface="Trebuchet MS"/>
              <a:buAutoNum type="arabicPeriod" startAt="2"/>
              <a:tabLst>
                <a:tab pos="1411605" algn="l"/>
              </a:tabLst>
            </a:pPr>
            <a:r>
              <a:rPr sz="850" b="1" spc="25" dirty="0">
                <a:solidFill>
                  <a:srgbClr val="4183C4"/>
                </a:solidFill>
                <a:latin typeface="微软雅黑"/>
                <a:cs typeface="微软雅黑"/>
              </a:rPr>
              <a:t>逻辑卷快照</a:t>
            </a:r>
            <a:endParaRPr sz="850">
              <a:latin typeface="微软雅黑"/>
              <a:cs typeface="微软雅黑"/>
            </a:endParaRPr>
          </a:p>
          <a:p>
            <a:pPr marL="12700" marR="879475" lvl="2" indent="1114425">
              <a:lnSpc>
                <a:spcPct val="132400"/>
              </a:lnSpc>
              <a:buFont typeface="Trebuchet MS"/>
              <a:buAutoNum type="arabicPeriod" startAt="2"/>
              <a:tabLst>
                <a:tab pos="1411605" algn="l"/>
              </a:tabLst>
            </a:pPr>
            <a:r>
              <a:rPr sz="850" b="1" spc="20" dirty="0">
                <a:solidFill>
                  <a:srgbClr val="4183C4"/>
                </a:solidFill>
                <a:latin typeface="微软雅黑"/>
                <a:cs typeface="微软雅黑"/>
              </a:rPr>
              <a:t>删除逻辑卷 </a:t>
            </a:r>
            <a:r>
              <a:rPr sz="850" b="1" spc="25" dirty="0">
                <a:solidFill>
                  <a:srgbClr val="4183C4"/>
                </a:solidFill>
                <a:latin typeface="微软雅黑"/>
                <a:cs typeface="微软雅黑"/>
              </a:rPr>
              <a:t>第</a:t>
            </a:r>
            <a:r>
              <a:rPr sz="850" b="1" dirty="0">
                <a:solidFill>
                  <a:srgbClr val="4183C4"/>
                </a:solidFill>
                <a:latin typeface="Trebuchet MS"/>
                <a:cs typeface="Trebuchet MS"/>
              </a:rPr>
              <a:t>8</a:t>
            </a:r>
            <a:r>
              <a:rPr sz="850" b="1" spc="25" dirty="0">
                <a:solidFill>
                  <a:srgbClr val="4183C4"/>
                </a:solidFill>
                <a:latin typeface="微软雅黑"/>
                <a:cs typeface="微软雅黑"/>
              </a:rPr>
              <a:t>章</a:t>
            </a:r>
            <a:r>
              <a:rPr sz="850" b="1" spc="-40" dirty="0">
                <a:solidFill>
                  <a:srgbClr val="4183C4"/>
                </a:solidFill>
                <a:latin typeface="微软雅黑"/>
                <a:cs typeface="微软雅黑"/>
              </a:rPr>
              <a:t> </a:t>
            </a:r>
            <a:r>
              <a:rPr sz="850" b="1" spc="50" dirty="0">
                <a:solidFill>
                  <a:srgbClr val="4183C4"/>
                </a:solidFill>
                <a:latin typeface="Trebuchet MS"/>
                <a:cs typeface="Trebuchet MS"/>
              </a:rPr>
              <a:t>Iptables</a:t>
            </a:r>
            <a:r>
              <a:rPr sz="850" b="1" spc="25" dirty="0">
                <a:solidFill>
                  <a:srgbClr val="4183C4"/>
                </a:solidFill>
                <a:latin typeface="微软雅黑"/>
                <a:cs typeface="微软雅黑"/>
              </a:rPr>
              <a:t>与</a:t>
            </a:r>
            <a:r>
              <a:rPr sz="850" b="1" spc="35" dirty="0">
                <a:solidFill>
                  <a:srgbClr val="4183C4"/>
                </a:solidFill>
                <a:latin typeface="Trebuchet MS"/>
                <a:cs typeface="Trebuchet MS"/>
              </a:rPr>
              <a:t>Firewalld</a:t>
            </a:r>
            <a:r>
              <a:rPr sz="850" b="1" spc="25" dirty="0">
                <a:solidFill>
                  <a:srgbClr val="4183C4"/>
                </a:solidFill>
                <a:latin typeface="微软雅黑"/>
                <a:cs typeface="微软雅黑"/>
              </a:rPr>
              <a:t>防火墙</a:t>
            </a:r>
            <a:endParaRPr sz="850">
              <a:latin typeface="微软雅黑"/>
              <a:cs typeface="微软雅黑"/>
            </a:endParaRPr>
          </a:p>
          <a:p>
            <a:pPr marL="1092200" lvl="1" indent="-188595">
              <a:lnSpc>
                <a:spcPct val="100000"/>
              </a:lnSpc>
              <a:spcBef>
                <a:spcPts val="330"/>
              </a:spcBef>
              <a:buFont typeface="Trebuchet MS"/>
              <a:buAutoNum type="arabicPeriod"/>
              <a:tabLst>
                <a:tab pos="1092835" algn="l"/>
              </a:tabLst>
            </a:pPr>
            <a:r>
              <a:rPr sz="850" b="1" spc="25" dirty="0">
                <a:solidFill>
                  <a:srgbClr val="4183C4"/>
                </a:solidFill>
                <a:latin typeface="微软雅黑"/>
                <a:cs typeface="微软雅黑"/>
              </a:rPr>
              <a:t>防火墙管理工具</a:t>
            </a:r>
            <a:endParaRPr sz="850">
              <a:latin typeface="微软雅黑"/>
              <a:cs typeface="微软雅黑"/>
            </a:endParaRPr>
          </a:p>
          <a:p>
            <a:pPr marL="1092200" lvl="1" indent="-188595">
              <a:lnSpc>
                <a:spcPct val="100000"/>
              </a:lnSpc>
              <a:spcBef>
                <a:spcPts val="330"/>
              </a:spcBef>
              <a:buAutoNum type="arabicPeriod"/>
              <a:tabLst>
                <a:tab pos="1092835" algn="l"/>
              </a:tabLst>
            </a:pPr>
            <a:r>
              <a:rPr sz="850" b="1" spc="50" dirty="0">
                <a:solidFill>
                  <a:srgbClr val="4183C4"/>
                </a:solidFill>
                <a:latin typeface="Trebuchet MS"/>
                <a:cs typeface="Trebuchet MS"/>
              </a:rPr>
              <a:t>Iptables</a:t>
            </a:r>
            <a:endParaRPr sz="850">
              <a:latin typeface="Trebuchet MS"/>
              <a:cs typeface="Trebuchet MS"/>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策略与规则链</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410970" lvl="2" indent="-284480">
              <a:lnSpc>
                <a:spcPct val="100000"/>
              </a:lnSpc>
              <a:spcBef>
                <a:spcPts val="330"/>
              </a:spcBef>
              <a:buFont typeface="Trebuchet MS"/>
              <a:buAutoNum type="arabicPeriod" startAt="2"/>
              <a:tabLst>
                <a:tab pos="1411605" algn="l"/>
              </a:tabLst>
            </a:pPr>
            <a:r>
              <a:rPr sz="850" b="1" spc="25" dirty="0">
                <a:solidFill>
                  <a:srgbClr val="4183C4"/>
                </a:solidFill>
                <a:latin typeface="微软雅黑"/>
                <a:cs typeface="微软雅黑"/>
              </a:rPr>
              <a:t>基本的命令参数</a:t>
            </a:r>
            <a:endParaRPr sz="850">
              <a:latin typeface="微软雅黑"/>
              <a:cs typeface="微软雅黑"/>
            </a:endParaRPr>
          </a:p>
          <a:p>
            <a:pPr marL="1092200" lvl="1" indent="-188595">
              <a:lnSpc>
                <a:spcPct val="100000"/>
              </a:lnSpc>
              <a:spcBef>
                <a:spcPts val="330"/>
              </a:spcBef>
              <a:buAutoNum type="arabicPeriod"/>
              <a:tabLst>
                <a:tab pos="1092835" algn="l"/>
              </a:tabLst>
            </a:pPr>
            <a:r>
              <a:rPr sz="850" b="1" spc="35" dirty="0">
                <a:solidFill>
                  <a:srgbClr val="4183C4"/>
                </a:solidFill>
                <a:latin typeface="Trebuchet MS"/>
                <a:cs typeface="Trebuchet MS"/>
              </a:rPr>
              <a:t>Firewalld</a:t>
            </a:r>
            <a:endParaRPr sz="850">
              <a:latin typeface="Trebuchet MS"/>
              <a:cs typeface="Trebuchet MS"/>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终端管理工具</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R="5080" algn="r">
              <a:lnSpc>
                <a:spcPct val="100000"/>
              </a:lnSpc>
              <a:spcBef>
                <a:spcPts val="10"/>
              </a:spcBef>
            </a:pPr>
            <a:r>
              <a:rPr sz="800" spc="-5" dirty="0">
                <a:latin typeface="小哥哥网恋吗"/>
                <a:cs typeface="小哥哥网恋吗"/>
              </a:rPr>
              <a:t>1</a:t>
            </a:r>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02"/>
            <a:ext cx="5650950" cy="924354"/>
          </a:xfrm>
          <a:prstGeom prst="rect">
            <a:avLst/>
          </a:prstGeom>
        </p:spPr>
      </p:pic>
      <p:sp>
        <p:nvSpPr>
          <p:cNvPr id="3" name="object 3"/>
          <p:cNvSpPr txBox="1"/>
          <p:nvPr/>
        </p:nvSpPr>
        <p:spPr>
          <a:xfrm>
            <a:off x="946424" y="1361918"/>
            <a:ext cx="5581650" cy="69278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文件的读、写、执行权限英文全称分别是</a:t>
            </a:r>
            <a:r>
              <a:rPr sz="950" spc="40" dirty="0">
                <a:solidFill>
                  <a:srgbClr val="333333"/>
                </a:solidFill>
                <a:latin typeface="Trebuchet MS"/>
                <a:cs typeface="Trebuchet MS"/>
              </a:rPr>
              <a:t>read</a:t>
            </a:r>
            <a:r>
              <a:rPr sz="950" spc="25" dirty="0">
                <a:solidFill>
                  <a:srgbClr val="333333"/>
                </a:solidFill>
                <a:latin typeface="微软雅黑"/>
                <a:cs typeface="微软雅黑"/>
              </a:rPr>
              <a:t>、</a:t>
            </a:r>
            <a:r>
              <a:rPr sz="950" spc="10" dirty="0">
                <a:solidFill>
                  <a:srgbClr val="333333"/>
                </a:solidFill>
                <a:latin typeface="Trebuchet MS"/>
                <a:cs typeface="Trebuchet MS"/>
              </a:rPr>
              <a:t>write</a:t>
            </a:r>
            <a:r>
              <a:rPr sz="950" spc="25" dirty="0">
                <a:solidFill>
                  <a:srgbClr val="333333"/>
                </a:solidFill>
                <a:latin typeface="微软雅黑"/>
                <a:cs typeface="微软雅黑"/>
              </a:rPr>
              <a:t>、</a:t>
            </a:r>
            <a:r>
              <a:rPr sz="950" spc="20" dirty="0">
                <a:solidFill>
                  <a:srgbClr val="333333"/>
                </a:solidFill>
                <a:latin typeface="Trebuchet MS"/>
                <a:cs typeface="Trebuchet MS"/>
              </a:rPr>
              <a:t>execute</a:t>
            </a:r>
            <a:r>
              <a:rPr sz="950" spc="25" dirty="0">
                <a:solidFill>
                  <a:srgbClr val="333333"/>
                </a:solidFill>
                <a:latin typeface="微软雅黑"/>
                <a:cs typeface="微软雅黑"/>
              </a:rPr>
              <a:t>，可以简写为</a:t>
            </a:r>
            <a:r>
              <a:rPr sz="950" spc="25" dirty="0">
                <a:solidFill>
                  <a:srgbClr val="333333"/>
                </a:solidFill>
                <a:latin typeface="Trebuchet MS"/>
                <a:cs typeface="Trebuchet MS"/>
              </a:rPr>
              <a:t>r</a:t>
            </a:r>
            <a:r>
              <a:rPr sz="950" spc="25" dirty="0">
                <a:solidFill>
                  <a:srgbClr val="333333"/>
                </a:solidFill>
                <a:latin typeface="微软雅黑"/>
                <a:cs typeface="微软雅黑"/>
              </a:rPr>
              <a:t>、</a:t>
            </a:r>
            <a:r>
              <a:rPr sz="950" spc="50" dirty="0">
                <a:solidFill>
                  <a:srgbClr val="333333"/>
                </a:solidFill>
                <a:latin typeface="Trebuchet MS"/>
                <a:cs typeface="Trebuchet MS"/>
              </a:rPr>
              <a:t>w</a:t>
            </a:r>
            <a:r>
              <a:rPr sz="950" spc="25" dirty="0">
                <a:solidFill>
                  <a:srgbClr val="333333"/>
                </a:solidFill>
                <a:latin typeface="微软雅黑"/>
                <a:cs typeface="微软雅黑"/>
              </a:rPr>
              <a:t>、</a:t>
            </a:r>
            <a:r>
              <a:rPr sz="950" spc="35" dirty="0">
                <a:solidFill>
                  <a:srgbClr val="333333"/>
                </a:solidFill>
                <a:latin typeface="Trebuchet MS"/>
                <a:cs typeface="Trebuchet MS"/>
              </a:rPr>
              <a:t>x</a:t>
            </a:r>
            <a:r>
              <a:rPr sz="950" spc="20" dirty="0">
                <a:solidFill>
                  <a:srgbClr val="333333"/>
                </a:solidFill>
                <a:latin typeface="微软雅黑"/>
                <a:cs typeface="微软雅黑"/>
              </a:rPr>
              <a:t>，亦可分别用数 </a:t>
            </a:r>
            <a:r>
              <a:rPr sz="950" spc="25" dirty="0">
                <a:solidFill>
                  <a:srgbClr val="333333"/>
                </a:solidFill>
                <a:latin typeface="微软雅黑"/>
                <a:cs typeface="微软雅黑"/>
              </a:rPr>
              <a:t>字</a:t>
            </a:r>
            <a:r>
              <a:rPr sz="950" spc="55" dirty="0">
                <a:solidFill>
                  <a:srgbClr val="333333"/>
                </a:solidFill>
                <a:latin typeface="Trebuchet MS"/>
                <a:cs typeface="Trebuchet MS"/>
              </a:rPr>
              <a:t>4</a:t>
            </a:r>
            <a:r>
              <a:rPr sz="950" spc="25" dirty="0">
                <a:solidFill>
                  <a:srgbClr val="333333"/>
                </a:solidFill>
                <a:latin typeface="微软雅黑"/>
                <a:cs typeface="微软雅黑"/>
              </a:rPr>
              <a:t>、</a:t>
            </a:r>
            <a:r>
              <a:rPr sz="950" spc="55" dirty="0">
                <a:solidFill>
                  <a:srgbClr val="333333"/>
                </a:solidFill>
                <a:latin typeface="Trebuchet MS"/>
                <a:cs typeface="Trebuchet MS"/>
              </a:rPr>
              <a:t>2</a:t>
            </a:r>
            <a:r>
              <a:rPr sz="950" spc="25" dirty="0">
                <a:solidFill>
                  <a:srgbClr val="333333"/>
                </a:solidFill>
                <a:latin typeface="微软雅黑"/>
                <a:cs typeface="微软雅黑"/>
              </a:rPr>
              <a:t>、</a:t>
            </a:r>
            <a:r>
              <a:rPr sz="950" spc="55" dirty="0">
                <a:solidFill>
                  <a:srgbClr val="333333"/>
                </a:solidFill>
                <a:latin typeface="Trebuchet MS"/>
                <a:cs typeface="Trebuchet MS"/>
              </a:rPr>
              <a:t>1</a:t>
            </a:r>
            <a:r>
              <a:rPr sz="950" spc="25" dirty="0">
                <a:solidFill>
                  <a:srgbClr val="333333"/>
                </a:solidFill>
                <a:latin typeface="微软雅黑"/>
                <a:cs typeface="微软雅黑"/>
              </a:rPr>
              <a:t>来表示，文件所有者，所属组及其他用户权限之间无关联，如表</a:t>
            </a:r>
            <a:r>
              <a:rPr sz="950" spc="25" dirty="0">
                <a:solidFill>
                  <a:srgbClr val="333333"/>
                </a:solidFill>
                <a:latin typeface="Trebuchet MS"/>
                <a:cs typeface="Trebuchet MS"/>
              </a:rPr>
              <a:t>5-6</a:t>
            </a:r>
            <a:r>
              <a:rPr sz="950" spc="25" dirty="0">
                <a:solidFill>
                  <a:srgbClr val="333333"/>
                </a:solidFill>
                <a:latin typeface="微软雅黑"/>
                <a:cs typeface="微软雅黑"/>
              </a:rPr>
              <a:t>所示。</a:t>
            </a:r>
            <a:endParaRPr sz="950">
              <a:latin typeface="微软雅黑"/>
              <a:cs typeface="微软雅黑"/>
            </a:endParaRPr>
          </a:p>
          <a:p>
            <a:pPr marL="12700">
              <a:lnSpc>
                <a:spcPct val="100000"/>
              </a:lnSpc>
              <a:spcBef>
                <a:spcPts val="1110"/>
              </a:spcBef>
              <a:tabLst>
                <a:tab pos="105791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5-6	</a:t>
            </a:r>
            <a:r>
              <a:rPr sz="950" spc="25" dirty="0">
                <a:solidFill>
                  <a:srgbClr val="333333"/>
                </a:solidFill>
                <a:latin typeface="微软雅黑"/>
                <a:cs typeface="微软雅黑"/>
              </a:rPr>
              <a:t>文件权限的字符与数字表示</a:t>
            </a:r>
            <a:endParaRPr sz="950">
              <a:latin typeface="微软雅黑"/>
              <a:cs typeface="微软雅黑"/>
            </a:endParaRPr>
          </a:p>
        </p:txBody>
      </p:sp>
      <p:pic>
        <p:nvPicPr>
          <p:cNvPr id="4" name="object 4"/>
          <p:cNvPicPr/>
          <p:nvPr/>
        </p:nvPicPr>
        <p:blipFill>
          <a:blip r:embed="rId3" cstate="print"/>
          <a:stretch>
            <a:fillRect/>
          </a:stretch>
        </p:blipFill>
        <p:spPr>
          <a:xfrm>
            <a:off x="959124" y="2159835"/>
            <a:ext cx="5650951" cy="1114943"/>
          </a:xfrm>
          <a:prstGeom prst="rect">
            <a:avLst/>
          </a:prstGeom>
        </p:spPr>
      </p:pic>
      <p:sp>
        <p:nvSpPr>
          <p:cNvPr id="5" name="object 5"/>
          <p:cNvSpPr txBox="1"/>
          <p:nvPr/>
        </p:nvSpPr>
        <p:spPr>
          <a:xfrm>
            <a:off x="946414" y="3334511"/>
            <a:ext cx="5635625" cy="1655445"/>
          </a:xfrm>
          <a:prstGeom prst="rect">
            <a:avLst/>
          </a:prstGeom>
        </p:spPr>
        <p:txBody>
          <a:bodyPr vert="horz" wrap="square" lIns="0" tIns="12065" rIns="0" bIns="0" rtlCol="0">
            <a:spAutoFit/>
          </a:bodyPr>
          <a:lstStyle/>
          <a:p>
            <a:pPr marL="12700" marR="5080" algn="just">
              <a:lnSpc>
                <a:spcPct val="131600"/>
              </a:lnSpc>
              <a:spcBef>
                <a:spcPts val="95"/>
              </a:spcBef>
            </a:pPr>
            <a:r>
              <a:rPr sz="950" spc="25" dirty="0">
                <a:solidFill>
                  <a:srgbClr val="333333"/>
                </a:solidFill>
                <a:latin typeface="微软雅黑"/>
                <a:cs typeface="微软雅黑"/>
              </a:rPr>
              <a:t>文件权限的数字法表示基于字符</a:t>
            </a:r>
            <a:r>
              <a:rPr sz="950" spc="30" dirty="0">
                <a:solidFill>
                  <a:srgbClr val="333333"/>
                </a:solidFill>
                <a:latin typeface="微软雅黑"/>
                <a:cs typeface="微软雅黑"/>
              </a:rPr>
              <a:t>（</a:t>
            </a:r>
            <a:r>
              <a:rPr sz="950" spc="30" dirty="0">
                <a:solidFill>
                  <a:srgbClr val="333333"/>
                </a:solidFill>
                <a:latin typeface="Trebuchet MS"/>
                <a:cs typeface="Trebuchet MS"/>
              </a:rPr>
              <a:t>rwx</a:t>
            </a:r>
            <a:r>
              <a:rPr sz="950" spc="30" dirty="0">
                <a:solidFill>
                  <a:srgbClr val="333333"/>
                </a:solidFill>
                <a:latin typeface="微软雅黑"/>
                <a:cs typeface="微软雅黑"/>
              </a:rPr>
              <a:t>）</a:t>
            </a:r>
            <a:r>
              <a:rPr sz="950" spc="25" dirty="0">
                <a:solidFill>
                  <a:srgbClr val="333333"/>
                </a:solidFill>
                <a:latin typeface="微软雅黑"/>
                <a:cs typeface="微软雅黑"/>
              </a:rPr>
              <a:t>的权限计算而来，其目的是简化权限的表示方式。例如，若某 个文件的权限为</a:t>
            </a:r>
            <a:r>
              <a:rPr sz="950" b="1" spc="-20" dirty="0">
                <a:solidFill>
                  <a:srgbClr val="333333"/>
                </a:solidFill>
                <a:latin typeface="Courier New"/>
                <a:cs typeface="Courier New"/>
              </a:rPr>
              <a:t>7</a:t>
            </a:r>
            <a:r>
              <a:rPr sz="950" spc="25" dirty="0">
                <a:solidFill>
                  <a:srgbClr val="333333"/>
                </a:solidFill>
                <a:latin typeface="微软雅黑"/>
                <a:cs typeface="微软雅黑"/>
              </a:rPr>
              <a:t>则代表可读、可写、可执行</a:t>
            </a:r>
            <a:r>
              <a:rPr sz="950" spc="45" dirty="0">
                <a:solidFill>
                  <a:srgbClr val="333333"/>
                </a:solidFill>
                <a:latin typeface="微软雅黑"/>
                <a:cs typeface="微软雅黑"/>
              </a:rPr>
              <a:t>（</a:t>
            </a:r>
            <a:r>
              <a:rPr sz="950" spc="45" dirty="0">
                <a:solidFill>
                  <a:srgbClr val="333333"/>
                </a:solidFill>
                <a:latin typeface="Trebuchet MS"/>
                <a:cs typeface="Trebuchet MS"/>
              </a:rPr>
              <a:t>4+2+1</a:t>
            </a:r>
            <a:r>
              <a:rPr sz="950" spc="45" dirty="0">
                <a:solidFill>
                  <a:srgbClr val="333333"/>
                </a:solidFill>
                <a:latin typeface="微软雅黑"/>
                <a:cs typeface="微软雅黑"/>
              </a:rPr>
              <a:t>）；</a:t>
            </a:r>
            <a:r>
              <a:rPr sz="950" spc="25" dirty="0">
                <a:solidFill>
                  <a:srgbClr val="333333"/>
                </a:solidFill>
                <a:latin typeface="微软雅黑"/>
                <a:cs typeface="微软雅黑"/>
              </a:rPr>
              <a:t>若权限为</a:t>
            </a:r>
            <a:r>
              <a:rPr sz="950" spc="55" dirty="0">
                <a:solidFill>
                  <a:srgbClr val="333333"/>
                </a:solidFill>
                <a:latin typeface="Trebuchet MS"/>
                <a:cs typeface="Trebuchet MS"/>
              </a:rPr>
              <a:t>6</a:t>
            </a:r>
            <a:r>
              <a:rPr sz="950" spc="25" dirty="0">
                <a:solidFill>
                  <a:srgbClr val="333333"/>
                </a:solidFill>
                <a:latin typeface="微软雅黑"/>
                <a:cs typeface="微软雅黑"/>
              </a:rPr>
              <a:t>则代表可读、可写</a:t>
            </a:r>
            <a:r>
              <a:rPr sz="950" spc="45" dirty="0">
                <a:solidFill>
                  <a:srgbClr val="333333"/>
                </a:solidFill>
                <a:latin typeface="微软雅黑"/>
                <a:cs typeface="微软雅黑"/>
              </a:rPr>
              <a:t>（</a:t>
            </a:r>
            <a:r>
              <a:rPr sz="950" spc="45" dirty="0">
                <a:solidFill>
                  <a:srgbClr val="333333"/>
                </a:solidFill>
                <a:latin typeface="Trebuchet MS"/>
                <a:cs typeface="Trebuchet MS"/>
              </a:rPr>
              <a:t>4+2</a:t>
            </a:r>
            <a:r>
              <a:rPr sz="950" spc="45" dirty="0">
                <a:solidFill>
                  <a:srgbClr val="333333"/>
                </a:solidFill>
                <a:latin typeface="微软雅黑"/>
                <a:cs typeface="微软雅黑"/>
              </a:rPr>
              <a:t>）</a:t>
            </a:r>
            <a:r>
              <a:rPr sz="950" spc="25" dirty="0">
                <a:solidFill>
                  <a:srgbClr val="333333"/>
                </a:solidFill>
                <a:latin typeface="微软雅黑"/>
                <a:cs typeface="微软雅黑"/>
              </a:rPr>
              <a:t>。我们 来看这样一个例子。现在有这样一个文件，其所有者拥有可读、可写、可执行的权限，其文件所属组拥 有可读、可写的权限；而且其他人只有可读的权限。那么，这个文件的权限就是</a:t>
            </a:r>
            <a:r>
              <a:rPr sz="950" spc="10" dirty="0">
                <a:solidFill>
                  <a:srgbClr val="333333"/>
                </a:solidFill>
                <a:latin typeface="Trebuchet MS"/>
                <a:cs typeface="Trebuchet MS"/>
              </a:rPr>
              <a:t>rwxrw-r--</a:t>
            </a:r>
            <a:r>
              <a:rPr sz="950" spc="20" dirty="0">
                <a:solidFill>
                  <a:srgbClr val="333333"/>
                </a:solidFill>
                <a:latin typeface="微软雅黑"/>
                <a:cs typeface="微软雅黑"/>
              </a:rPr>
              <a:t>，数字法表示 即为</a:t>
            </a:r>
            <a:r>
              <a:rPr sz="950" spc="55" dirty="0">
                <a:solidFill>
                  <a:srgbClr val="333333"/>
                </a:solidFill>
                <a:latin typeface="Trebuchet MS"/>
                <a:cs typeface="Trebuchet MS"/>
              </a:rPr>
              <a:t>764</a:t>
            </a:r>
            <a:r>
              <a:rPr sz="950" spc="25" dirty="0">
                <a:solidFill>
                  <a:srgbClr val="333333"/>
                </a:solidFill>
                <a:latin typeface="微软雅黑"/>
                <a:cs typeface="微软雅黑"/>
              </a:rPr>
              <a:t>。不过大家千万别再将这三个数字相加，计算出</a:t>
            </a:r>
            <a:r>
              <a:rPr sz="950" spc="55" dirty="0">
                <a:solidFill>
                  <a:srgbClr val="333333"/>
                </a:solidFill>
                <a:latin typeface="Trebuchet MS"/>
                <a:cs typeface="Trebuchet MS"/>
              </a:rPr>
              <a:t>7+6+4=17</a:t>
            </a:r>
            <a:r>
              <a:rPr sz="950" spc="20" dirty="0">
                <a:solidFill>
                  <a:srgbClr val="333333"/>
                </a:solidFill>
                <a:latin typeface="微软雅黑"/>
                <a:cs typeface="微软雅黑"/>
              </a:rPr>
              <a:t>的结果，这是小学的数学加减法，不 </a:t>
            </a:r>
            <a:r>
              <a:rPr sz="950" spc="25" dirty="0">
                <a:solidFill>
                  <a:srgbClr val="333333"/>
                </a:solidFill>
                <a:latin typeface="微软雅黑"/>
                <a:cs typeface="微软雅黑"/>
              </a:rPr>
              <a:t>是</a:t>
            </a:r>
            <a:r>
              <a:rPr sz="950" spc="35" dirty="0">
                <a:solidFill>
                  <a:srgbClr val="333333"/>
                </a:solidFill>
                <a:latin typeface="Trebuchet MS"/>
                <a:cs typeface="Trebuchet MS"/>
              </a:rPr>
              <a:t>Linux</a:t>
            </a:r>
            <a:r>
              <a:rPr sz="950" spc="25" dirty="0">
                <a:solidFill>
                  <a:srgbClr val="333333"/>
                </a:solidFill>
                <a:latin typeface="微软雅黑"/>
                <a:cs typeface="微软雅黑"/>
              </a:rPr>
              <a:t>系统的权限数字表示法，三者之间没有互通关系。</a:t>
            </a:r>
            <a:endParaRPr sz="950">
              <a:latin typeface="微软雅黑"/>
              <a:cs typeface="微软雅黑"/>
            </a:endParaRPr>
          </a:p>
          <a:p>
            <a:pPr marL="12700" marR="208279">
              <a:lnSpc>
                <a:spcPct val="131600"/>
              </a:lnSpc>
              <a:spcBef>
                <a:spcPts val="825"/>
              </a:spcBef>
            </a:pPr>
            <a:r>
              <a:rPr sz="950" spc="25" dirty="0">
                <a:solidFill>
                  <a:srgbClr val="333333"/>
                </a:solidFill>
                <a:latin typeface="微软雅黑"/>
                <a:cs typeface="微软雅黑"/>
              </a:rPr>
              <a:t>以</a:t>
            </a:r>
            <a:r>
              <a:rPr sz="950" spc="5" dirty="0">
                <a:solidFill>
                  <a:srgbClr val="333333"/>
                </a:solidFill>
                <a:latin typeface="Trebuchet MS"/>
                <a:cs typeface="Trebuchet MS"/>
              </a:rPr>
              <a:t>rw-r-x-w-</a:t>
            </a:r>
            <a:r>
              <a:rPr sz="950" spc="25" dirty="0">
                <a:solidFill>
                  <a:srgbClr val="333333"/>
                </a:solidFill>
                <a:latin typeface="微软雅黑"/>
                <a:cs typeface="微软雅黑"/>
              </a:rPr>
              <a:t>权限为例进行讲解，要想转换成数字法，首先要进行各个位之上的数字替代，如图</a:t>
            </a:r>
            <a:r>
              <a:rPr sz="950" spc="25" dirty="0">
                <a:solidFill>
                  <a:srgbClr val="333333"/>
                </a:solidFill>
                <a:latin typeface="Trebuchet MS"/>
                <a:cs typeface="Trebuchet MS"/>
              </a:rPr>
              <a:t>5-1</a:t>
            </a:r>
            <a:r>
              <a:rPr sz="950" spc="15" dirty="0">
                <a:solidFill>
                  <a:srgbClr val="333333"/>
                </a:solidFill>
                <a:latin typeface="微软雅黑"/>
                <a:cs typeface="微软雅黑"/>
              </a:rPr>
              <a:t>所 </a:t>
            </a:r>
            <a:r>
              <a:rPr sz="950" spc="25" dirty="0">
                <a:solidFill>
                  <a:srgbClr val="333333"/>
                </a:solidFill>
                <a:latin typeface="微软雅黑"/>
                <a:cs typeface="微软雅黑"/>
              </a:rPr>
              <a:t>示。</a:t>
            </a:r>
            <a:endParaRPr sz="950">
              <a:latin typeface="微软雅黑"/>
              <a:cs typeface="微软雅黑"/>
            </a:endParaRPr>
          </a:p>
        </p:txBody>
      </p:sp>
      <p:pic>
        <p:nvPicPr>
          <p:cNvPr id="6" name="object 6"/>
          <p:cNvPicPr/>
          <p:nvPr/>
        </p:nvPicPr>
        <p:blipFill>
          <a:blip r:embed="rId4" cstate="print"/>
          <a:stretch>
            <a:fillRect/>
          </a:stretch>
        </p:blipFill>
        <p:spPr>
          <a:xfrm>
            <a:off x="2359950" y="5171133"/>
            <a:ext cx="2858828" cy="1219766"/>
          </a:xfrm>
          <a:prstGeom prst="rect">
            <a:avLst/>
          </a:prstGeom>
        </p:spPr>
      </p:pic>
      <p:sp>
        <p:nvSpPr>
          <p:cNvPr id="7" name="object 7"/>
          <p:cNvSpPr txBox="1"/>
          <p:nvPr/>
        </p:nvSpPr>
        <p:spPr>
          <a:xfrm>
            <a:off x="946405" y="6492561"/>
            <a:ext cx="5622925" cy="151765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5-1</a:t>
            </a:r>
            <a:r>
              <a:rPr sz="950" spc="-35" dirty="0">
                <a:solidFill>
                  <a:srgbClr val="333333"/>
                </a:solidFill>
                <a:latin typeface="Trebuchet MS"/>
                <a:cs typeface="Trebuchet MS"/>
              </a:rPr>
              <a:t> </a:t>
            </a:r>
            <a:r>
              <a:rPr sz="950" spc="25" dirty="0">
                <a:solidFill>
                  <a:srgbClr val="333333"/>
                </a:solidFill>
                <a:latin typeface="微软雅黑"/>
                <a:cs typeface="微软雅黑"/>
              </a:rPr>
              <a:t>字符与数字权限转换示意图</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减号是占位符，代表这里没有权限，数字法用</a:t>
            </a:r>
            <a:r>
              <a:rPr sz="950" spc="55" dirty="0">
                <a:solidFill>
                  <a:srgbClr val="333333"/>
                </a:solidFill>
                <a:latin typeface="Trebuchet MS"/>
                <a:cs typeface="Trebuchet MS"/>
              </a:rPr>
              <a:t>0</a:t>
            </a:r>
            <a:r>
              <a:rPr sz="950" spc="25" dirty="0">
                <a:solidFill>
                  <a:srgbClr val="333333"/>
                </a:solidFill>
                <a:latin typeface="微软雅黑"/>
                <a:cs typeface="微软雅黑"/>
              </a:rPr>
              <a:t>表示，也就是说</a:t>
            </a:r>
            <a:r>
              <a:rPr sz="950" spc="15" dirty="0">
                <a:solidFill>
                  <a:srgbClr val="333333"/>
                </a:solidFill>
                <a:latin typeface="Trebuchet MS"/>
                <a:cs typeface="Trebuchet MS"/>
              </a:rPr>
              <a:t>rw-</a:t>
            </a:r>
            <a:r>
              <a:rPr sz="950" spc="25" dirty="0">
                <a:solidFill>
                  <a:srgbClr val="333333"/>
                </a:solidFill>
                <a:latin typeface="微软雅黑"/>
                <a:cs typeface="微软雅黑"/>
              </a:rPr>
              <a:t>转换后是</a:t>
            </a:r>
            <a:r>
              <a:rPr sz="950" spc="55" dirty="0">
                <a:solidFill>
                  <a:srgbClr val="333333"/>
                </a:solidFill>
                <a:latin typeface="Trebuchet MS"/>
                <a:cs typeface="Trebuchet MS"/>
              </a:rPr>
              <a:t>420</a:t>
            </a:r>
            <a:r>
              <a:rPr sz="950" spc="25" dirty="0">
                <a:solidFill>
                  <a:srgbClr val="333333"/>
                </a:solidFill>
                <a:latin typeface="微软雅黑"/>
                <a:cs typeface="微软雅黑"/>
              </a:rPr>
              <a:t>，</a:t>
            </a:r>
            <a:r>
              <a:rPr sz="950" spc="5" dirty="0">
                <a:solidFill>
                  <a:srgbClr val="333333"/>
                </a:solidFill>
                <a:latin typeface="Trebuchet MS"/>
                <a:cs typeface="Trebuchet MS"/>
              </a:rPr>
              <a:t>r-x</a:t>
            </a:r>
            <a:r>
              <a:rPr sz="950" spc="25" dirty="0">
                <a:solidFill>
                  <a:srgbClr val="333333"/>
                </a:solidFill>
                <a:latin typeface="微软雅黑"/>
                <a:cs typeface="微软雅黑"/>
              </a:rPr>
              <a:t>转换后是</a:t>
            </a:r>
            <a:r>
              <a:rPr sz="950" spc="55" dirty="0">
                <a:solidFill>
                  <a:srgbClr val="333333"/>
                </a:solidFill>
                <a:latin typeface="Trebuchet MS"/>
                <a:cs typeface="Trebuchet MS"/>
              </a:rPr>
              <a:t>401</a:t>
            </a:r>
            <a:r>
              <a:rPr sz="950" spc="25" dirty="0">
                <a:solidFill>
                  <a:srgbClr val="333333"/>
                </a:solidFill>
                <a:latin typeface="微软雅黑"/>
                <a:cs typeface="微软雅黑"/>
              </a:rPr>
              <a:t>，</a:t>
            </a:r>
            <a:r>
              <a:rPr sz="950" spc="-10" dirty="0">
                <a:solidFill>
                  <a:srgbClr val="333333"/>
                </a:solidFill>
                <a:latin typeface="Trebuchet MS"/>
                <a:cs typeface="Trebuchet MS"/>
              </a:rPr>
              <a:t>-w- </a:t>
            </a:r>
            <a:r>
              <a:rPr sz="950" spc="25" dirty="0">
                <a:solidFill>
                  <a:srgbClr val="333333"/>
                </a:solidFill>
                <a:latin typeface="微软雅黑"/>
                <a:cs typeface="微软雅黑"/>
              </a:rPr>
              <a:t>转换后是</a:t>
            </a:r>
            <a:r>
              <a:rPr sz="950" spc="50" dirty="0">
                <a:solidFill>
                  <a:srgbClr val="333333"/>
                </a:solidFill>
                <a:latin typeface="Trebuchet MS"/>
                <a:cs typeface="Trebuchet MS"/>
              </a:rPr>
              <a:t>020</a:t>
            </a:r>
            <a:r>
              <a:rPr sz="950" spc="50" dirty="0">
                <a:solidFill>
                  <a:srgbClr val="333333"/>
                </a:solidFill>
                <a:latin typeface="微软雅黑"/>
                <a:cs typeface="微软雅黑"/>
              </a:rPr>
              <a:t>，</a:t>
            </a:r>
            <a:r>
              <a:rPr sz="950" spc="25" dirty="0">
                <a:solidFill>
                  <a:srgbClr val="333333"/>
                </a:solidFill>
                <a:latin typeface="微软雅黑"/>
                <a:cs typeface="微软雅黑"/>
              </a:rPr>
              <a:t>三组数字之间每组数字进行相加后得出</a:t>
            </a:r>
            <a:r>
              <a:rPr sz="950" spc="55" dirty="0">
                <a:solidFill>
                  <a:srgbClr val="333333"/>
                </a:solidFill>
                <a:latin typeface="Trebuchet MS"/>
                <a:cs typeface="Trebuchet MS"/>
              </a:rPr>
              <a:t>652</a:t>
            </a:r>
            <a:r>
              <a:rPr sz="950" spc="25" dirty="0">
                <a:solidFill>
                  <a:srgbClr val="333333"/>
                </a:solidFill>
                <a:latin typeface="微软雅黑"/>
                <a:cs typeface="微软雅黑"/>
              </a:rPr>
              <a:t>便是转换后的数字法权限。</a:t>
            </a:r>
            <a:endParaRPr sz="950">
              <a:latin typeface="微软雅黑"/>
              <a:cs typeface="微软雅黑"/>
            </a:endParaRPr>
          </a:p>
          <a:p>
            <a:pPr marL="12700" marR="62865">
              <a:lnSpc>
                <a:spcPct val="131600"/>
              </a:lnSpc>
              <a:spcBef>
                <a:spcPts val="750"/>
              </a:spcBef>
            </a:pPr>
            <a:r>
              <a:rPr sz="950" spc="25" dirty="0">
                <a:solidFill>
                  <a:srgbClr val="333333"/>
                </a:solidFill>
                <a:latin typeface="微软雅黑"/>
                <a:cs typeface="微软雅黑"/>
              </a:rPr>
              <a:t>而数字法转回到字符权限相比来说就有些难度了，以</a:t>
            </a:r>
            <a:r>
              <a:rPr sz="950" spc="55" dirty="0">
                <a:solidFill>
                  <a:srgbClr val="333333"/>
                </a:solidFill>
                <a:latin typeface="Trebuchet MS"/>
                <a:cs typeface="Trebuchet MS"/>
              </a:rPr>
              <a:t>652</a:t>
            </a:r>
            <a:r>
              <a:rPr sz="950" spc="25" dirty="0">
                <a:solidFill>
                  <a:srgbClr val="333333"/>
                </a:solidFill>
                <a:latin typeface="微软雅黑"/>
                <a:cs typeface="微软雅黑"/>
              </a:rPr>
              <a:t>权限为例进行讲解。首先数字</a:t>
            </a:r>
            <a:r>
              <a:rPr sz="950" spc="55" dirty="0">
                <a:solidFill>
                  <a:srgbClr val="333333"/>
                </a:solidFill>
                <a:latin typeface="Trebuchet MS"/>
                <a:cs typeface="Trebuchet MS"/>
              </a:rPr>
              <a:t>6</a:t>
            </a:r>
            <a:r>
              <a:rPr sz="950" spc="25" dirty="0">
                <a:solidFill>
                  <a:srgbClr val="333333"/>
                </a:solidFill>
                <a:latin typeface="微软雅黑"/>
                <a:cs typeface="微软雅黑"/>
              </a:rPr>
              <a:t>是由</a:t>
            </a:r>
            <a:r>
              <a:rPr sz="950" spc="55" dirty="0">
                <a:solidFill>
                  <a:srgbClr val="333333"/>
                </a:solidFill>
                <a:latin typeface="Trebuchet MS"/>
                <a:cs typeface="Trebuchet MS"/>
              </a:rPr>
              <a:t>4+2</a:t>
            </a:r>
            <a:r>
              <a:rPr sz="950" spc="25" dirty="0">
                <a:solidFill>
                  <a:srgbClr val="333333"/>
                </a:solidFill>
                <a:latin typeface="微软雅黑"/>
                <a:cs typeface="微软雅黑"/>
              </a:rPr>
              <a:t>得到 的，不可能是</a:t>
            </a:r>
            <a:r>
              <a:rPr sz="950" spc="55" dirty="0">
                <a:solidFill>
                  <a:srgbClr val="333333"/>
                </a:solidFill>
                <a:latin typeface="Trebuchet MS"/>
                <a:cs typeface="Trebuchet MS"/>
              </a:rPr>
              <a:t>4+1+1</a:t>
            </a:r>
            <a:r>
              <a:rPr sz="950" spc="25" dirty="0">
                <a:solidFill>
                  <a:srgbClr val="333333"/>
                </a:solidFill>
                <a:latin typeface="微软雅黑"/>
                <a:cs typeface="微软雅黑"/>
              </a:rPr>
              <a:t>，因为每个权限只能占一位，所以数字</a:t>
            </a:r>
            <a:r>
              <a:rPr sz="950" spc="55" dirty="0">
                <a:solidFill>
                  <a:srgbClr val="333333"/>
                </a:solidFill>
                <a:latin typeface="Trebuchet MS"/>
                <a:cs typeface="Trebuchet MS"/>
              </a:rPr>
              <a:t>5</a:t>
            </a:r>
            <a:r>
              <a:rPr sz="950" spc="25" dirty="0">
                <a:solidFill>
                  <a:srgbClr val="333333"/>
                </a:solidFill>
                <a:latin typeface="微软雅黑"/>
                <a:cs typeface="微软雅黑"/>
              </a:rPr>
              <a:t>则是</a:t>
            </a:r>
            <a:r>
              <a:rPr sz="950" spc="55" dirty="0">
                <a:solidFill>
                  <a:srgbClr val="333333"/>
                </a:solidFill>
                <a:latin typeface="Trebuchet MS"/>
                <a:cs typeface="Trebuchet MS"/>
              </a:rPr>
              <a:t>4+1</a:t>
            </a:r>
            <a:r>
              <a:rPr sz="950" spc="25" dirty="0">
                <a:solidFill>
                  <a:srgbClr val="333333"/>
                </a:solidFill>
                <a:latin typeface="微软雅黑"/>
                <a:cs typeface="微软雅黑"/>
              </a:rPr>
              <a:t>得到的，</a:t>
            </a:r>
            <a:r>
              <a:rPr sz="950" spc="55" dirty="0">
                <a:solidFill>
                  <a:srgbClr val="333333"/>
                </a:solidFill>
                <a:latin typeface="Trebuchet MS"/>
                <a:cs typeface="Trebuchet MS"/>
              </a:rPr>
              <a:t>2</a:t>
            </a:r>
            <a:r>
              <a:rPr sz="950" spc="20" dirty="0">
                <a:solidFill>
                  <a:srgbClr val="333333"/>
                </a:solidFill>
                <a:latin typeface="微软雅黑"/>
                <a:cs typeface="微软雅黑"/>
              </a:rPr>
              <a:t>便是本身，没有权限即 </a:t>
            </a:r>
            <a:r>
              <a:rPr sz="950" spc="25" dirty="0">
                <a:solidFill>
                  <a:srgbClr val="333333"/>
                </a:solidFill>
                <a:latin typeface="微软雅黑"/>
                <a:cs typeface="微软雅黑"/>
              </a:rPr>
              <a:t>是空值</a:t>
            </a:r>
            <a:r>
              <a:rPr sz="950" spc="40" dirty="0">
                <a:solidFill>
                  <a:srgbClr val="333333"/>
                </a:solidFill>
                <a:latin typeface="Trebuchet MS"/>
                <a:cs typeface="Trebuchet MS"/>
              </a:rPr>
              <a:t>0</a:t>
            </a:r>
            <a:r>
              <a:rPr sz="950" spc="40" dirty="0">
                <a:solidFill>
                  <a:srgbClr val="333333"/>
                </a:solidFill>
                <a:latin typeface="微软雅黑"/>
                <a:cs typeface="微软雅黑"/>
              </a:rPr>
              <a:t>，</a:t>
            </a:r>
            <a:r>
              <a:rPr sz="950" spc="25" dirty="0">
                <a:solidFill>
                  <a:srgbClr val="333333"/>
                </a:solidFill>
                <a:latin typeface="微软雅黑"/>
                <a:cs typeface="微软雅黑"/>
              </a:rPr>
              <a:t>可以按照表</a:t>
            </a:r>
            <a:r>
              <a:rPr sz="950" spc="25" dirty="0">
                <a:solidFill>
                  <a:srgbClr val="333333"/>
                </a:solidFill>
                <a:latin typeface="Trebuchet MS"/>
                <a:cs typeface="Trebuchet MS"/>
              </a:rPr>
              <a:t>5-6</a:t>
            </a:r>
            <a:r>
              <a:rPr sz="950" spc="25" dirty="0">
                <a:solidFill>
                  <a:srgbClr val="333333"/>
                </a:solidFill>
                <a:latin typeface="微软雅黑"/>
                <a:cs typeface="微软雅黑"/>
              </a:rPr>
              <a:t>所示的格式填写进去后得到</a:t>
            </a:r>
            <a:r>
              <a:rPr sz="950" spc="55" dirty="0">
                <a:solidFill>
                  <a:srgbClr val="333333"/>
                </a:solidFill>
                <a:latin typeface="Trebuchet MS"/>
                <a:cs typeface="Trebuchet MS"/>
              </a:rPr>
              <a:t>420401020</a:t>
            </a:r>
            <a:r>
              <a:rPr sz="950" spc="25" dirty="0">
                <a:solidFill>
                  <a:srgbClr val="333333"/>
                </a:solidFill>
                <a:latin typeface="微软雅黑"/>
                <a:cs typeface="微软雅黑"/>
              </a:rPr>
              <a:t>这样一串数字。有了这些信息就好办 了，如图</a:t>
            </a:r>
            <a:r>
              <a:rPr sz="950" spc="25" dirty="0">
                <a:solidFill>
                  <a:srgbClr val="333333"/>
                </a:solidFill>
                <a:latin typeface="Trebuchet MS"/>
                <a:cs typeface="Trebuchet MS"/>
              </a:rPr>
              <a:t>5-2</a:t>
            </a:r>
            <a:r>
              <a:rPr sz="950" spc="25" dirty="0">
                <a:solidFill>
                  <a:srgbClr val="333333"/>
                </a:solidFill>
                <a:latin typeface="微软雅黑"/>
                <a:cs typeface="微软雅黑"/>
              </a:rPr>
              <a:t>所示，把他们都转换回来。</a:t>
            </a:r>
            <a:endParaRPr sz="950">
              <a:latin typeface="微软雅黑"/>
              <a:cs typeface="微软雅黑"/>
            </a:endParaRPr>
          </a:p>
        </p:txBody>
      </p:sp>
      <p:pic>
        <p:nvPicPr>
          <p:cNvPr id="8" name="object 8"/>
          <p:cNvPicPr/>
          <p:nvPr/>
        </p:nvPicPr>
        <p:blipFill>
          <a:blip r:embed="rId5" cstate="print"/>
          <a:stretch>
            <a:fillRect/>
          </a:stretch>
        </p:blipFill>
        <p:spPr>
          <a:xfrm>
            <a:off x="2359950" y="8201488"/>
            <a:ext cx="2858828" cy="1219766"/>
          </a:xfrm>
          <a:prstGeom prst="rect">
            <a:avLst/>
          </a:prstGeom>
        </p:spPr>
      </p:pic>
      <p:sp>
        <p:nvSpPr>
          <p:cNvPr id="9" name="object 9"/>
          <p:cNvSpPr txBox="1"/>
          <p:nvPr/>
        </p:nvSpPr>
        <p:spPr>
          <a:xfrm>
            <a:off x="946424" y="9522917"/>
            <a:ext cx="5499100" cy="6508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5-2</a:t>
            </a:r>
            <a:r>
              <a:rPr sz="950" spc="-35" dirty="0">
                <a:solidFill>
                  <a:srgbClr val="333333"/>
                </a:solidFill>
                <a:latin typeface="Trebuchet MS"/>
                <a:cs typeface="Trebuchet MS"/>
              </a:rPr>
              <a:t> </a:t>
            </a:r>
            <a:r>
              <a:rPr sz="950" spc="25" dirty="0">
                <a:solidFill>
                  <a:srgbClr val="333333"/>
                </a:solidFill>
                <a:latin typeface="微软雅黑"/>
                <a:cs typeface="微软雅黑"/>
              </a:rPr>
              <a:t>数字与字符权限转换示意图</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心中牢记</a:t>
            </a:r>
            <a:r>
              <a:rPr sz="950" spc="275" dirty="0">
                <a:solidFill>
                  <a:srgbClr val="333333"/>
                </a:solidFill>
                <a:latin typeface="Trebuchet MS"/>
                <a:cs typeface="Trebuchet MS"/>
              </a:rPr>
              <a:t>——</a:t>
            </a:r>
            <a:r>
              <a:rPr sz="950" spc="25" dirty="0">
                <a:solidFill>
                  <a:srgbClr val="333333"/>
                </a:solidFill>
                <a:latin typeface="微软雅黑"/>
                <a:cs typeface="微软雅黑"/>
              </a:rPr>
              <a:t>文件的所有者、所有组和其他人权限之间无关联，不要写成</a:t>
            </a:r>
            <a:r>
              <a:rPr sz="950" spc="5" dirty="0">
                <a:solidFill>
                  <a:srgbClr val="333333"/>
                </a:solidFill>
                <a:latin typeface="Trebuchet MS"/>
                <a:cs typeface="Trebuchet MS"/>
              </a:rPr>
              <a:t>rrwwx----</a:t>
            </a:r>
            <a:r>
              <a:rPr sz="950" spc="25" dirty="0">
                <a:solidFill>
                  <a:srgbClr val="333333"/>
                </a:solidFill>
                <a:latin typeface="微软雅黑"/>
                <a:cs typeface="微软雅黑"/>
              </a:rPr>
              <a:t>的样子，一定要把</a:t>
            </a:r>
            <a:endParaRPr sz="950">
              <a:latin typeface="微软雅黑"/>
              <a:cs typeface="微软雅黑"/>
            </a:endParaRPr>
          </a:p>
          <a:p>
            <a:pPr marL="12700">
              <a:lnSpc>
                <a:spcPct val="100000"/>
              </a:lnSpc>
              <a:spcBef>
                <a:spcPts val="360"/>
              </a:spcBef>
            </a:pPr>
            <a:r>
              <a:rPr sz="950" spc="35" dirty="0">
                <a:solidFill>
                  <a:srgbClr val="333333"/>
                </a:solidFill>
                <a:latin typeface="Trebuchet MS"/>
                <a:cs typeface="Trebuchet MS"/>
              </a:rPr>
              <a:t>rwx</a:t>
            </a:r>
            <a:r>
              <a:rPr sz="950" spc="25" dirty="0">
                <a:solidFill>
                  <a:srgbClr val="333333"/>
                </a:solidFill>
                <a:latin typeface="微软雅黑"/>
                <a:cs typeface="微软雅黑"/>
              </a:rPr>
              <a:t>权限位对应到正确的位置，写成</a:t>
            </a:r>
            <a:r>
              <a:rPr sz="950" spc="5" dirty="0">
                <a:solidFill>
                  <a:srgbClr val="333333"/>
                </a:solidFill>
                <a:latin typeface="Trebuchet MS"/>
                <a:cs typeface="Trebuchet MS"/>
              </a:rPr>
              <a:t>rw-r-x-w-</a:t>
            </a:r>
            <a:r>
              <a:rPr sz="950" spc="25" dirty="0">
                <a:solidFill>
                  <a:srgbClr val="333333"/>
                </a:solidFill>
                <a:latin typeface="微软雅黑"/>
                <a:cs typeface="微软雅黑"/>
              </a:rPr>
              <a:t>。</a:t>
            </a:r>
            <a:endParaRPr sz="950">
              <a:latin typeface="微软雅黑"/>
              <a:cs typeface="微软雅黑"/>
            </a:endParaRPr>
          </a:p>
        </p:txBody>
      </p:sp>
      <p:sp>
        <p:nvSpPr>
          <p:cNvPr id="11" name="object 11"/>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10</a:t>
            </a:fld>
            <a:endParaRPr sz="800">
              <a:latin typeface="小哥哥网恋吗"/>
              <a:cs typeface="小哥哥网恋吗"/>
            </a:endParaRPr>
          </a:p>
        </p:txBody>
      </p:sp>
      <p:sp>
        <p:nvSpPr>
          <p:cNvPr id="10" name="object 1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7925138"/>
          <a:ext cx="5655945" cy="2200275"/>
        </p:xfrm>
        <a:graphic>
          <a:graphicData uri="http://schemas.openxmlformats.org/drawingml/2006/table">
            <a:tbl>
              <a:tblPr firstRow="1" bandRow="1">
                <a:tableStyleId>{2D5ABB26-0587-4C30-8999-92F81FD0307C}</a:tableStyleId>
              </a:tblPr>
              <a:tblGrid>
                <a:gridCol w="1153160">
                  <a:extLst>
                    <a:ext uri="{9D8B030D-6E8A-4147-A177-3AD203B41FA5}">
                      <a16:colId xmlns:a16="http://schemas.microsoft.com/office/drawing/2014/main" val="20000"/>
                    </a:ext>
                  </a:extLst>
                </a:gridCol>
                <a:gridCol w="1906269">
                  <a:extLst>
                    <a:ext uri="{9D8B030D-6E8A-4147-A177-3AD203B41FA5}">
                      <a16:colId xmlns:a16="http://schemas.microsoft.com/office/drawing/2014/main" val="20001"/>
                    </a:ext>
                  </a:extLst>
                </a:gridCol>
                <a:gridCol w="2582545">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客户端类型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示例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满足示例的客户端列表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微软雅黑"/>
                          <a:cs typeface="微软雅黑"/>
                        </a:rPr>
                        <a:t>单一主机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0" dirty="0">
                          <a:solidFill>
                            <a:srgbClr val="333333"/>
                          </a:solidFill>
                          <a:latin typeface="Trebuchet MS"/>
                          <a:cs typeface="Trebuchet MS"/>
                        </a:rPr>
                        <a:t>IP</a:t>
                      </a:r>
                      <a:r>
                        <a:rPr sz="950" spc="25" dirty="0">
                          <a:solidFill>
                            <a:srgbClr val="333333"/>
                          </a:solidFill>
                          <a:latin typeface="微软雅黑"/>
                          <a:cs typeface="微软雅黑"/>
                        </a:rPr>
                        <a:t>地址为</a:t>
                      </a:r>
                      <a:r>
                        <a:rPr sz="950" spc="25" dirty="0">
                          <a:solidFill>
                            <a:srgbClr val="333333"/>
                          </a:solidFill>
                          <a:latin typeface="Trebuchet MS"/>
                          <a:cs typeface="Trebuchet MS"/>
                        </a:rPr>
                        <a:t>192.168.10.10</a:t>
                      </a:r>
                      <a:r>
                        <a:rPr sz="950" spc="25" dirty="0">
                          <a:solidFill>
                            <a:srgbClr val="333333"/>
                          </a:solidFill>
                          <a:latin typeface="微软雅黑"/>
                          <a:cs typeface="微软雅黑"/>
                        </a:rPr>
                        <a:t>的主机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微软雅黑"/>
                          <a:cs typeface="微软雅黑"/>
                        </a:rPr>
                        <a:t>指定网段</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5" dirty="0">
                          <a:solidFill>
                            <a:srgbClr val="333333"/>
                          </a:solidFill>
                          <a:latin typeface="Trebuchet MS"/>
                          <a:cs typeface="Trebuchet MS"/>
                        </a:rPr>
                        <a:t>192.168.10.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30" dirty="0">
                          <a:solidFill>
                            <a:srgbClr val="333333"/>
                          </a:solidFill>
                          <a:latin typeface="Trebuchet MS"/>
                          <a:cs typeface="Trebuchet MS"/>
                        </a:rPr>
                        <a:t>IP</a:t>
                      </a:r>
                      <a:r>
                        <a:rPr sz="950" spc="25" dirty="0">
                          <a:solidFill>
                            <a:srgbClr val="333333"/>
                          </a:solidFill>
                          <a:latin typeface="微软雅黑"/>
                          <a:cs typeface="微软雅黑"/>
                        </a:rPr>
                        <a:t>段为</a:t>
                      </a:r>
                      <a:r>
                        <a:rPr sz="950" spc="15" dirty="0">
                          <a:solidFill>
                            <a:srgbClr val="333333"/>
                          </a:solidFill>
                          <a:latin typeface="Trebuchet MS"/>
                          <a:cs typeface="Trebuchet MS"/>
                        </a:rPr>
                        <a:t>192.168.10.0/24</a:t>
                      </a:r>
                      <a:r>
                        <a:rPr sz="950" spc="25" dirty="0">
                          <a:solidFill>
                            <a:srgbClr val="333333"/>
                          </a:solidFill>
                          <a:latin typeface="微软雅黑"/>
                          <a:cs typeface="微软雅黑"/>
                        </a:rPr>
                        <a:t>的主机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微软雅黑"/>
                          <a:cs typeface="微软雅黑"/>
                        </a:rPr>
                        <a:t>指定网段</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5" dirty="0">
                          <a:solidFill>
                            <a:srgbClr val="333333"/>
                          </a:solidFill>
                          <a:latin typeface="Trebuchet MS"/>
                          <a:cs typeface="Trebuchet MS"/>
                        </a:rPr>
                        <a:t>192.168.10.0/255.255.255.0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635">
                        <a:lnSpc>
                          <a:spcPct val="100000"/>
                        </a:lnSpc>
                        <a:spcBef>
                          <a:spcPts val="660"/>
                        </a:spcBef>
                      </a:pPr>
                      <a:r>
                        <a:rPr sz="950" spc="30" dirty="0">
                          <a:solidFill>
                            <a:srgbClr val="333333"/>
                          </a:solidFill>
                          <a:latin typeface="Trebuchet MS"/>
                          <a:cs typeface="Trebuchet MS"/>
                        </a:rPr>
                        <a:t>IP</a:t>
                      </a:r>
                      <a:r>
                        <a:rPr sz="950" spc="25" dirty="0">
                          <a:solidFill>
                            <a:srgbClr val="333333"/>
                          </a:solidFill>
                          <a:latin typeface="微软雅黑"/>
                          <a:cs typeface="微软雅黑"/>
                        </a:rPr>
                        <a:t>段为</a:t>
                      </a:r>
                      <a:r>
                        <a:rPr sz="950" spc="15" dirty="0">
                          <a:solidFill>
                            <a:srgbClr val="333333"/>
                          </a:solidFill>
                          <a:latin typeface="Trebuchet MS"/>
                          <a:cs typeface="Trebuchet MS"/>
                        </a:rPr>
                        <a:t>192.168.10.0/24</a:t>
                      </a:r>
                      <a:r>
                        <a:rPr sz="950" spc="25" dirty="0">
                          <a:solidFill>
                            <a:srgbClr val="333333"/>
                          </a:solidFill>
                          <a:latin typeface="微软雅黑"/>
                          <a:cs typeface="微软雅黑"/>
                        </a:rPr>
                        <a:t>的主机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微软雅黑"/>
                          <a:cs typeface="微软雅黑"/>
                        </a:rPr>
                        <a:t>指定</a:t>
                      </a:r>
                      <a:r>
                        <a:rPr sz="950" dirty="0">
                          <a:solidFill>
                            <a:srgbClr val="333333"/>
                          </a:solidFill>
                          <a:latin typeface="Trebuchet MS"/>
                          <a:cs typeface="Trebuchet MS"/>
                        </a:rPr>
                        <a:t>DNS</a:t>
                      </a:r>
                      <a:r>
                        <a:rPr sz="950" dirty="0">
                          <a:solidFill>
                            <a:srgbClr val="333333"/>
                          </a:solidFill>
                          <a:latin typeface="微软雅黑"/>
                          <a:cs typeface="微软雅黑"/>
                        </a:rPr>
                        <a:t>后缀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.linuxprobe.com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所有</a:t>
                      </a:r>
                      <a:r>
                        <a:rPr sz="950" dirty="0">
                          <a:solidFill>
                            <a:srgbClr val="333333"/>
                          </a:solidFill>
                          <a:latin typeface="Trebuchet MS"/>
                          <a:cs typeface="Trebuchet MS"/>
                        </a:rPr>
                        <a:t>DNS</a:t>
                      </a:r>
                      <a:r>
                        <a:rPr sz="950" dirty="0">
                          <a:solidFill>
                            <a:srgbClr val="333333"/>
                          </a:solidFill>
                          <a:latin typeface="微软雅黑"/>
                          <a:cs typeface="微软雅黑"/>
                        </a:rPr>
                        <a:t>后缀为</a:t>
                      </a:r>
                      <a:r>
                        <a:rPr sz="950" dirty="0">
                          <a:solidFill>
                            <a:srgbClr val="333333"/>
                          </a:solidFill>
                          <a:latin typeface="Trebuchet MS"/>
                          <a:cs typeface="Trebuchet MS"/>
                        </a:rPr>
                        <a:t>.linuxprobe.com</a:t>
                      </a:r>
                      <a:r>
                        <a:rPr sz="950" dirty="0">
                          <a:solidFill>
                            <a:srgbClr val="333333"/>
                          </a:solidFill>
                          <a:latin typeface="微软雅黑"/>
                          <a:cs typeface="微软雅黑"/>
                        </a:rPr>
                        <a:t>的主机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微软雅黑"/>
                          <a:cs typeface="微软雅黑"/>
                        </a:rPr>
                        <a:t>指定主机名称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u="sng" spc="30" dirty="0">
                          <a:solidFill>
                            <a:srgbClr val="4183C4"/>
                          </a:solidFill>
                          <a:uFill>
                            <a:solidFill>
                              <a:srgbClr val="4183C4"/>
                            </a:solidFill>
                          </a:uFill>
                          <a:latin typeface="Trebuchet MS"/>
                          <a:cs typeface="Trebuchet MS"/>
                          <a:hlinkClick r:id="rId2"/>
                        </a:rPr>
                        <a:t>www.linuxprobe.com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主机名称为</a:t>
                      </a:r>
                      <a:r>
                        <a:rPr sz="950" u="sng" dirty="0">
                          <a:solidFill>
                            <a:srgbClr val="4183C4"/>
                          </a:solidFill>
                          <a:uFill>
                            <a:solidFill>
                              <a:srgbClr val="4183C4"/>
                            </a:solidFill>
                          </a:uFill>
                          <a:latin typeface="Trebuchet MS"/>
                          <a:cs typeface="Trebuchet MS"/>
                          <a:hlinkClick r:id="rId2"/>
                        </a:rPr>
                        <a:t>www.linuxprobe.co</a:t>
                      </a:r>
                      <a:r>
                        <a:rPr sz="950" u="sng" spc="-5" dirty="0">
                          <a:solidFill>
                            <a:srgbClr val="4183C4"/>
                          </a:solidFill>
                          <a:uFill>
                            <a:solidFill>
                              <a:srgbClr val="4183C4"/>
                            </a:solidFill>
                          </a:uFill>
                          <a:latin typeface="Trebuchet MS"/>
                          <a:cs typeface="Trebuchet MS"/>
                          <a:hlinkClick r:id="rId2"/>
                        </a:rPr>
                        <a:t>m</a:t>
                      </a:r>
                      <a:r>
                        <a:rPr sz="950" dirty="0">
                          <a:solidFill>
                            <a:srgbClr val="333333"/>
                          </a:solidFill>
                          <a:latin typeface="微软雅黑"/>
                          <a:cs typeface="微软雅黑"/>
                        </a:rPr>
                        <a:t>的主机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dirty="0">
                          <a:solidFill>
                            <a:srgbClr val="333333"/>
                          </a:solidFill>
                          <a:latin typeface="微软雅黑"/>
                          <a:cs typeface="微软雅黑"/>
                        </a:rPr>
                        <a:t>指定所有客户端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35" dirty="0">
                          <a:solidFill>
                            <a:srgbClr val="333333"/>
                          </a:solidFill>
                          <a:latin typeface="Trebuchet MS"/>
                          <a:cs typeface="Trebuchet MS"/>
                        </a:rPr>
                        <a:t>ALL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所有主机全部包括在内</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bl>
          </a:graphicData>
        </a:graphic>
      </p:graphicFrame>
      <p:sp>
        <p:nvSpPr>
          <p:cNvPr id="3" name="object 3"/>
          <p:cNvSpPr txBox="1"/>
          <p:nvPr/>
        </p:nvSpPr>
        <p:spPr>
          <a:xfrm>
            <a:off x="946671" y="375292"/>
            <a:ext cx="229235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8-13</a:t>
            </a:r>
            <a:r>
              <a:rPr sz="950" spc="-35" dirty="0">
                <a:solidFill>
                  <a:srgbClr val="333333"/>
                </a:solidFill>
                <a:latin typeface="Trebuchet MS"/>
                <a:cs typeface="Trebuchet MS"/>
              </a:rPr>
              <a:t> </a:t>
            </a:r>
            <a:r>
              <a:rPr sz="950" spc="25" dirty="0">
                <a:solidFill>
                  <a:srgbClr val="333333"/>
                </a:solidFill>
                <a:latin typeface="微软雅黑"/>
                <a:cs typeface="微软雅黑"/>
              </a:rPr>
              <a:t>把网卡与防火墙策略区域进行绑定</a:t>
            </a:r>
            <a:endParaRPr sz="950">
              <a:latin typeface="微软雅黑"/>
              <a:cs typeface="微软雅黑"/>
            </a:endParaRPr>
          </a:p>
        </p:txBody>
      </p:sp>
      <p:pic>
        <p:nvPicPr>
          <p:cNvPr id="4" name="object 4"/>
          <p:cNvPicPr/>
          <p:nvPr/>
        </p:nvPicPr>
        <p:blipFill>
          <a:blip r:embed="rId3" cstate="print"/>
          <a:stretch>
            <a:fillRect/>
          </a:stretch>
        </p:blipFill>
        <p:spPr>
          <a:xfrm>
            <a:off x="959124" y="558926"/>
            <a:ext cx="5650950" cy="3259064"/>
          </a:xfrm>
          <a:prstGeom prst="rect">
            <a:avLst/>
          </a:prstGeom>
        </p:spPr>
      </p:pic>
      <p:sp>
        <p:nvSpPr>
          <p:cNvPr id="5" name="object 5"/>
          <p:cNvSpPr txBox="1"/>
          <p:nvPr/>
        </p:nvSpPr>
        <p:spPr>
          <a:xfrm>
            <a:off x="946424" y="3919642"/>
            <a:ext cx="5675630" cy="385254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8-14</a:t>
            </a:r>
            <a:r>
              <a:rPr sz="950" spc="-35" dirty="0">
                <a:solidFill>
                  <a:srgbClr val="333333"/>
                </a:solidFill>
                <a:latin typeface="Trebuchet MS"/>
                <a:cs typeface="Trebuchet MS"/>
              </a:rPr>
              <a:t> </a:t>
            </a:r>
            <a:r>
              <a:rPr sz="950" spc="25" dirty="0">
                <a:solidFill>
                  <a:srgbClr val="333333"/>
                </a:solidFill>
                <a:latin typeface="微软雅黑"/>
                <a:cs typeface="微软雅黑"/>
              </a:rPr>
              <a:t>网卡与策略区域绑定完成</a:t>
            </a:r>
            <a:endParaRPr sz="950">
              <a:latin typeface="微软雅黑"/>
              <a:cs typeface="微软雅黑"/>
            </a:endParaRPr>
          </a:p>
          <a:p>
            <a:pPr marL="12700" marR="11430">
              <a:lnSpc>
                <a:spcPct val="131600"/>
              </a:lnSpc>
              <a:spcBef>
                <a:spcPts val="750"/>
              </a:spcBef>
            </a:pPr>
            <a:r>
              <a:rPr sz="950" spc="25" dirty="0">
                <a:solidFill>
                  <a:srgbClr val="333333"/>
                </a:solidFill>
                <a:latin typeface="微软雅黑"/>
                <a:cs typeface="微软雅黑"/>
              </a:rPr>
              <a:t>最后再提一句，</a:t>
            </a:r>
            <a:r>
              <a:rPr sz="950" spc="10" dirty="0">
                <a:solidFill>
                  <a:srgbClr val="333333"/>
                </a:solidFill>
                <a:latin typeface="Trebuchet MS"/>
                <a:cs typeface="Trebuchet MS"/>
              </a:rPr>
              <a:t>firewall-config</a:t>
            </a:r>
            <a:r>
              <a:rPr sz="950" spc="20" dirty="0">
                <a:solidFill>
                  <a:srgbClr val="333333"/>
                </a:solidFill>
                <a:latin typeface="微软雅黑"/>
                <a:cs typeface="微软雅黑"/>
              </a:rPr>
              <a:t>工具真的非常实用，很多原本复杂的长命令被用图形化按钮替代，设置规 </a:t>
            </a:r>
            <a:r>
              <a:rPr sz="950" spc="25" dirty="0">
                <a:solidFill>
                  <a:srgbClr val="333333"/>
                </a:solidFill>
                <a:latin typeface="微软雅黑"/>
                <a:cs typeface="微软雅黑"/>
              </a:rPr>
              <a:t>则也简单明了，足以应对日常工作。所以再次向大家强调配置防火墙策略的原则</a:t>
            </a:r>
            <a:r>
              <a:rPr sz="950" spc="275" dirty="0">
                <a:solidFill>
                  <a:srgbClr val="333333"/>
                </a:solidFill>
                <a:latin typeface="Trebuchet MS"/>
                <a:cs typeface="Trebuchet MS"/>
              </a:rPr>
              <a:t>—</a:t>
            </a:r>
            <a:r>
              <a:rPr sz="950" spc="25" dirty="0">
                <a:solidFill>
                  <a:srgbClr val="333333"/>
                </a:solidFill>
                <a:latin typeface="微软雅黑"/>
                <a:cs typeface="微软雅黑"/>
              </a:rPr>
              <a:t>只要能实现所需的功 能，用什么工具依据自己习惯就好。</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333333"/>
                </a:solidFill>
                <a:latin typeface="Trebuchet MS"/>
                <a:cs typeface="Trebuchet MS"/>
              </a:rPr>
              <a:t>8.4</a:t>
            </a:r>
            <a:r>
              <a:rPr sz="950" b="1" spc="-35" dirty="0">
                <a:solidFill>
                  <a:srgbClr val="333333"/>
                </a:solidFill>
                <a:latin typeface="Trebuchet MS"/>
                <a:cs typeface="Trebuchet MS"/>
              </a:rPr>
              <a:t> </a:t>
            </a:r>
            <a:r>
              <a:rPr sz="950" b="1" spc="25" dirty="0">
                <a:solidFill>
                  <a:srgbClr val="333333"/>
                </a:solidFill>
                <a:latin typeface="微软雅黑"/>
                <a:cs typeface="微软雅黑"/>
              </a:rPr>
              <a:t>服务的访问控制列表</a:t>
            </a:r>
            <a:endParaRPr sz="950">
              <a:latin typeface="微软雅黑"/>
              <a:cs typeface="微软雅黑"/>
            </a:endParaRPr>
          </a:p>
          <a:p>
            <a:pPr marL="12700" marR="44450">
              <a:lnSpc>
                <a:spcPct val="131600"/>
              </a:lnSpc>
              <a:spcBef>
                <a:spcPts val="905"/>
              </a:spcBef>
            </a:pPr>
            <a:r>
              <a:rPr sz="950" spc="30" dirty="0">
                <a:solidFill>
                  <a:srgbClr val="333333"/>
                </a:solidFill>
                <a:latin typeface="Trebuchet MS"/>
                <a:cs typeface="Trebuchet MS"/>
              </a:rPr>
              <a:t>TCP</a:t>
            </a:r>
            <a:r>
              <a:rPr sz="950" spc="-55" dirty="0">
                <a:solidFill>
                  <a:srgbClr val="333333"/>
                </a:solidFill>
                <a:latin typeface="Trebuchet MS"/>
                <a:cs typeface="Trebuchet MS"/>
              </a:rPr>
              <a:t> </a:t>
            </a:r>
            <a:r>
              <a:rPr sz="950" spc="55" dirty="0">
                <a:solidFill>
                  <a:srgbClr val="333333"/>
                </a:solidFill>
                <a:latin typeface="Trebuchet MS"/>
                <a:cs typeface="Trebuchet MS"/>
              </a:rPr>
              <a:t>Wrappers</a:t>
            </a:r>
            <a:r>
              <a:rPr sz="950" spc="25" dirty="0">
                <a:solidFill>
                  <a:srgbClr val="333333"/>
                </a:solidFill>
                <a:latin typeface="微软雅黑"/>
                <a:cs typeface="微软雅黑"/>
              </a:rPr>
              <a:t>是</a:t>
            </a:r>
            <a:r>
              <a:rPr sz="950" spc="50" dirty="0">
                <a:solidFill>
                  <a:srgbClr val="333333"/>
                </a:solidFill>
                <a:latin typeface="Trebuchet MS"/>
                <a:cs typeface="Trebuchet MS"/>
              </a:rPr>
              <a:t>RHEL</a:t>
            </a:r>
            <a:r>
              <a:rPr sz="950" spc="-50" dirty="0">
                <a:solidFill>
                  <a:srgbClr val="333333"/>
                </a:solidFill>
                <a:latin typeface="Trebuchet MS"/>
                <a:cs typeface="Trebuchet MS"/>
              </a:rPr>
              <a:t> </a:t>
            </a:r>
            <a:r>
              <a:rPr sz="950" spc="-10" dirty="0">
                <a:solidFill>
                  <a:srgbClr val="333333"/>
                </a:solidFill>
                <a:latin typeface="Trebuchet MS"/>
                <a:cs typeface="Trebuchet MS"/>
              </a:rPr>
              <a:t>6/7</a:t>
            </a:r>
            <a:r>
              <a:rPr sz="950" spc="25" dirty="0">
                <a:solidFill>
                  <a:srgbClr val="333333"/>
                </a:solidFill>
                <a:latin typeface="微软雅黑"/>
                <a:cs typeface="微软雅黑"/>
              </a:rPr>
              <a:t>系统中默认启用的一款流量监控程序，它能够根据来访主机的地址与本机的 目标服务程序作出允许或拒绝的操作，当前</a:t>
            </a:r>
            <a:r>
              <a:rPr sz="950" spc="55" dirty="0">
                <a:solidFill>
                  <a:srgbClr val="333333"/>
                </a:solidFill>
                <a:latin typeface="Trebuchet MS"/>
                <a:cs typeface="Trebuchet MS"/>
              </a:rPr>
              <a:t>8</a:t>
            </a:r>
            <a:r>
              <a:rPr sz="950" spc="25" dirty="0">
                <a:solidFill>
                  <a:srgbClr val="333333"/>
                </a:solidFill>
                <a:latin typeface="微软雅黑"/>
                <a:cs typeface="微软雅黑"/>
              </a:rPr>
              <a:t>版本中已经被</a:t>
            </a:r>
            <a:r>
              <a:rPr sz="950" spc="15" dirty="0">
                <a:solidFill>
                  <a:srgbClr val="333333"/>
                </a:solidFill>
                <a:latin typeface="Trebuchet MS"/>
                <a:cs typeface="Trebuchet MS"/>
              </a:rPr>
              <a:t>Firewalld</a:t>
            </a:r>
            <a:r>
              <a:rPr sz="950" spc="25" dirty="0">
                <a:solidFill>
                  <a:srgbClr val="333333"/>
                </a:solidFill>
                <a:latin typeface="微软雅黑"/>
                <a:cs typeface="微软雅黑"/>
              </a:rPr>
              <a:t>正式替代。换句话说，</a:t>
            </a:r>
            <a:r>
              <a:rPr sz="950" spc="35" dirty="0">
                <a:solidFill>
                  <a:srgbClr val="333333"/>
                </a:solidFill>
                <a:latin typeface="Trebuchet MS"/>
                <a:cs typeface="Trebuchet MS"/>
              </a:rPr>
              <a:t>Linux</a:t>
            </a:r>
            <a:r>
              <a:rPr sz="950" spc="20" dirty="0">
                <a:solidFill>
                  <a:srgbClr val="333333"/>
                </a:solidFill>
                <a:latin typeface="微软雅黑"/>
                <a:cs typeface="微软雅黑"/>
              </a:rPr>
              <a:t>系统中 </a:t>
            </a:r>
            <a:r>
              <a:rPr sz="950" spc="25" dirty="0">
                <a:solidFill>
                  <a:srgbClr val="333333"/>
                </a:solidFill>
                <a:latin typeface="微软雅黑"/>
                <a:cs typeface="微软雅黑"/>
              </a:rPr>
              <a:t>其实有两个层面的防火墙，第一种是前面讲到的基于</a:t>
            </a:r>
            <a:r>
              <a:rPr sz="950" dirty="0">
                <a:solidFill>
                  <a:srgbClr val="333333"/>
                </a:solidFill>
                <a:latin typeface="Trebuchet MS"/>
                <a:cs typeface="Trebuchet MS"/>
              </a:rPr>
              <a:t>TCP/IP</a:t>
            </a:r>
            <a:r>
              <a:rPr sz="950" spc="25" dirty="0">
                <a:solidFill>
                  <a:srgbClr val="333333"/>
                </a:solidFill>
                <a:latin typeface="微软雅黑"/>
                <a:cs typeface="微软雅黑"/>
              </a:rPr>
              <a:t>协议的流量过滤工具，而</a:t>
            </a:r>
            <a:r>
              <a:rPr sz="950" spc="30" dirty="0">
                <a:solidFill>
                  <a:srgbClr val="333333"/>
                </a:solidFill>
                <a:latin typeface="Trebuchet MS"/>
                <a:cs typeface="Trebuchet MS"/>
              </a:rPr>
              <a:t>TCP</a:t>
            </a:r>
            <a:r>
              <a:rPr sz="950" spc="-55" dirty="0">
                <a:solidFill>
                  <a:srgbClr val="333333"/>
                </a:solidFill>
                <a:latin typeface="Trebuchet MS"/>
                <a:cs typeface="Trebuchet MS"/>
              </a:rPr>
              <a:t> </a:t>
            </a:r>
            <a:r>
              <a:rPr sz="950" spc="55" dirty="0">
                <a:solidFill>
                  <a:srgbClr val="333333"/>
                </a:solidFill>
                <a:latin typeface="Trebuchet MS"/>
                <a:cs typeface="Trebuchet MS"/>
              </a:rPr>
              <a:t>Wrappers</a:t>
            </a:r>
            <a:r>
              <a:rPr sz="950" spc="25" dirty="0">
                <a:solidFill>
                  <a:srgbClr val="333333"/>
                </a:solidFill>
                <a:latin typeface="微软雅黑"/>
                <a:cs typeface="微软雅黑"/>
              </a:rPr>
              <a:t>服 务则是能允许或禁止</a:t>
            </a:r>
            <a:r>
              <a:rPr sz="950" spc="35" dirty="0">
                <a:solidFill>
                  <a:srgbClr val="333333"/>
                </a:solidFill>
                <a:latin typeface="Trebuchet MS"/>
                <a:cs typeface="Trebuchet MS"/>
              </a:rPr>
              <a:t>Linux</a:t>
            </a:r>
            <a:r>
              <a:rPr sz="950" spc="25" dirty="0">
                <a:solidFill>
                  <a:srgbClr val="333333"/>
                </a:solidFill>
                <a:latin typeface="微软雅黑"/>
                <a:cs typeface="微软雅黑"/>
              </a:rPr>
              <a:t>系统提供服务的防火墙，从而在更高层面保护了</a:t>
            </a:r>
            <a:r>
              <a:rPr sz="950" spc="35" dirty="0">
                <a:solidFill>
                  <a:srgbClr val="333333"/>
                </a:solidFill>
                <a:latin typeface="Trebuchet MS"/>
                <a:cs typeface="Trebuchet MS"/>
              </a:rPr>
              <a:t>Linux</a:t>
            </a:r>
            <a:r>
              <a:rPr sz="950" spc="25" dirty="0">
                <a:solidFill>
                  <a:srgbClr val="333333"/>
                </a:solidFill>
                <a:latin typeface="微软雅黑"/>
                <a:cs typeface="微软雅黑"/>
              </a:rPr>
              <a:t>系统的安全运行。</a:t>
            </a:r>
            <a:endParaRPr sz="950">
              <a:latin typeface="微软雅黑"/>
              <a:cs typeface="微软雅黑"/>
            </a:endParaRPr>
          </a:p>
          <a:p>
            <a:pPr marL="12700" marR="5080">
              <a:lnSpc>
                <a:spcPct val="131600"/>
              </a:lnSpc>
              <a:spcBef>
                <a:spcPts val="825"/>
              </a:spcBef>
            </a:pPr>
            <a:r>
              <a:rPr sz="950" spc="30" dirty="0">
                <a:solidFill>
                  <a:srgbClr val="333333"/>
                </a:solidFill>
                <a:latin typeface="Trebuchet MS"/>
                <a:cs typeface="Trebuchet MS"/>
              </a:rPr>
              <a:t>TCP</a:t>
            </a:r>
            <a:r>
              <a:rPr sz="950" spc="-35" dirty="0">
                <a:solidFill>
                  <a:srgbClr val="333333"/>
                </a:solidFill>
                <a:latin typeface="Trebuchet MS"/>
                <a:cs typeface="Trebuchet MS"/>
              </a:rPr>
              <a:t> </a:t>
            </a:r>
            <a:r>
              <a:rPr sz="950" spc="55" dirty="0">
                <a:solidFill>
                  <a:srgbClr val="333333"/>
                </a:solidFill>
                <a:latin typeface="Trebuchet MS"/>
                <a:cs typeface="Trebuchet MS"/>
              </a:rPr>
              <a:t>Wrappers</a:t>
            </a:r>
            <a:r>
              <a:rPr sz="950" spc="20" dirty="0">
                <a:solidFill>
                  <a:srgbClr val="333333"/>
                </a:solidFill>
                <a:latin typeface="微软雅黑"/>
                <a:cs typeface="微软雅黑"/>
              </a:rPr>
              <a:t>服务的防火墙策略由两个控制列表文件所控制，用户可以编辑允许控制列表文件来放行对 </a:t>
            </a:r>
            <a:r>
              <a:rPr sz="950" spc="25" dirty="0">
                <a:solidFill>
                  <a:srgbClr val="333333"/>
                </a:solidFill>
                <a:latin typeface="微软雅黑"/>
                <a:cs typeface="微软雅黑"/>
              </a:rPr>
              <a:t>服务的请求流量，也可以编辑拒绝控制列表文件来阻止对服务的请求流量。控制列表文件修改后会立即 生效，系统将会先检查允许控制列表文件</a:t>
            </a:r>
            <a:r>
              <a:rPr sz="950" dirty="0">
                <a:solidFill>
                  <a:srgbClr val="333333"/>
                </a:solidFill>
                <a:latin typeface="微软雅黑"/>
                <a:cs typeface="微软雅黑"/>
              </a:rPr>
              <a:t>（</a:t>
            </a:r>
            <a:r>
              <a:rPr sz="950" dirty="0">
                <a:solidFill>
                  <a:srgbClr val="333333"/>
                </a:solidFill>
                <a:latin typeface="Trebuchet MS"/>
                <a:cs typeface="Trebuchet MS"/>
              </a:rPr>
              <a:t>/etc/hosts.allow</a:t>
            </a:r>
            <a:r>
              <a:rPr sz="950" dirty="0">
                <a:solidFill>
                  <a:srgbClr val="333333"/>
                </a:solidFill>
                <a:latin typeface="微软雅黑"/>
                <a:cs typeface="微软雅黑"/>
              </a:rPr>
              <a:t>），</a:t>
            </a:r>
            <a:r>
              <a:rPr sz="950" spc="25" dirty="0">
                <a:solidFill>
                  <a:srgbClr val="333333"/>
                </a:solidFill>
                <a:latin typeface="微软雅黑"/>
                <a:cs typeface="微软雅黑"/>
              </a:rPr>
              <a:t>如果匹配到相应的允许策略则放行流 </a:t>
            </a:r>
            <a:r>
              <a:rPr sz="950" spc="85" dirty="0">
                <a:solidFill>
                  <a:srgbClr val="333333"/>
                </a:solidFill>
                <a:latin typeface="微软雅黑"/>
                <a:cs typeface="微软雅黑"/>
              </a:rPr>
              <a:t> </a:t>
            </a:r>
            <a:r>
              <a:rPr sz="950" spc="25" dirty="0">
                <a:solidFill>
                  <a:srgbClr val="333333"/>
                </a:solidFill>
                <a:latin typeface="微软雅黑"/>
                <a:cs typeface="微软雅黑"/>
              </a:rPr>
              <a:t>量；如果没有匹配，则去进一步匹配拒绝控制列表文件</a:t>
            </a:r>
            <a:r>
              <a:rPr sz="950" spc="10" dirty="0">
                <a:solidFill>
                  <a:srgbClr val="333333"/>
                </a:solidFill>
                <a:latin typeface="微软雅黑"/>
                <a:cs typeface="微软雅黑"/>
              </a:rPr>
              <a:t>（</a:t>
            </a:r>
            <a:r>
              <a:rPr sz="950" spc="10" dirty="0">
                <a:solidFill>
                  <a:srgbClr val="333333"/>
                </a:solidFill>
                <a:latin typeface="Trebuchet MS"/>
                <a:cs typeface="Trebuchet MS"/>
              </a:rPr>
              <a:t>/etc/hosts.deny</a:t>
            </a:r>
            <a:r>
              <a:rPr sz="950" spc="10" dirty="0">
                <a:solidFill>
                  <a:srgbClr val="333333"/>
                </a:solidFill>
                <a:latin typeface="微软雅黑"/>
                <a:cs typeface="微软雅黑"/>
              </a:rPr>
              <a:t>），</a:t>
            </a:r>
            <a:r>
              <a:rPr sz="950" spc="25" dirty="0">
                <a:solidFill>
                  <a:srgbClr val="333333"/>
                </a:solidFill>
                <a:latin typeface="微软雅黑"/>
                <a:cs typeface="微软雅黑"/>
              </a:rPr>
              <a:t>若找到匹配项则拒绝该流 量。如果这两个文件全都没有匹配到，则默认放行流量。</a:t>
            </a:r>
            <a:endParaRPr sz="950">
              <a:latin typeface="微软雅黑"/>
              <a:cs typeface="微软雅黑"/>
            </a:endParaRPr>
          </a:p>
          <a:p>
            <a:pPr marL="12700" marR="57785">
              <a:lnSpc>
                <a:spcPct val="131600"/>
              </a:lnSpc>
              <a:spcBef>
                <a:spcPts val="750"/>
              </a:spcBef>
            </a:pPr>
            <a:r>
              <a:rPr sz="950" spc="25" dirty="0">
                <a:solidFill>
                  <a:srgbClr val="333333"/>
                </a:solidFill>
                <a:latin typeface="微软雅黑"/>
                <a:cs typeface="微软雅黑"/>
              </a:rPr>
              <a:t>由于</a:t>
            </a:r>
            <a:r>
              <a:rPr sz="950" spc="55" dirty="0">
                <a:solidFill>
                  <a:srgbClr val="333333"/>
                </a:solidFill>
                <a:latin typeface="Trebuchet MS"/>
                <a:cs typeface="Trebuchet MS"/>
              </a:rPr>
              <a:t>8</a:t>
            </a:r>
            <a:r>
              <a:rPr sz="950" spc="25" dirty="0">
                <a:solidFill>
                  <a:srgbClr val="333333"/>
                </a:solidFill>
                <a:latin typeface="微软雅黑"/>
                <a:cs typeface="微软雅黑"/>
              </a:rPr>
              <a:t>版本中已不再支持</a:t>
            </a:r>
            <a:r>
              <a:rPr sz="950" spc="30" dirty="0">
                <a:solidFill>
                  <a:srgbClr val="333333"/>
                </a:solidFill>
                <a:latin typeface="Trebuchet MS"/>
                <a:cs typeface="Trebuchet MS"/>
              </a:rPr>
              <a:t>TCP</a:t>
            </a:r>
            <a:r>
              <a:rPr sz="950" spc="-35" dirty="0">
                <a:solidFill>
                  <a:srgbClr val="333333"/>
                </a:solidFill>
                <a:latin typeface="Trebuchet MS"/>
                <a:cs typeface="Trebuchet MS"/>
              </a:rPr>
              <a:t> </a:t>
            </a:r>
            <a:r>
              <a:rPr sz="950" spc="55" dirty="0">
                <a:solidFill>
                  <a:srgbClr val="333333"/>
                </a:solidFill>
                <a:latin typeface="Trebuchet MS"/>
                <a:cs typeface="Trebuchet MS"/>
              </a:rPr>
              <a:t>Wrappers</a:t>
            </a:r>
            <a:r>
              <a:rPr sz="950" spc="20" dirty="0">
                <a:solidFill>
                  <a:srgbClr val="333333"/>
                </a:solidFill>
                <a:latin typeface="微软雅黑"/>
                <a:cs typeface="微软雅黑"/>
              </a:rPr>
              <a:t>服务程序，因此接下来的操作我们选择在一台老版本服务器上进 </a:t>
            </a:r>
            <a:r>
              <a:rPr sz="950" spc="25" dirty="0">
                <a:solidFill>
                  <a:srgbClr val="333333"/>
                </a:solidFill>
                <a:latin typeface="微软雅黑"/>
                <a:cs typeface="微软雅黑"/>
              </a:rPr>
              <a:t>行实验。控制列表文件配置起来并不复杂，常用的参数如表</a:t>
            </a:r>
            <a:r>
              <a:rPr sz="950" spc="25" dirty="0">
                <a:solidFill>
                  <a:srgbClr val="333333"/>
                </a:solidFill>
                <a:latin typeface="Trebuchet MS"/>
                <a:cs typeface="Trebuchet MS"/>
              </a:rPr>
              <a:t>8-4</a:t>
            </a:r>
            <a:r>
              <a:rPr sz="950"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76835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8-4	</a:t>
            </a:r>
            <a:r>
              <a:rPr sz="950" spc="30" dirty="0">
                <a:solidFill>
                  <a:srgbClr val="333333"/>
                </a:solidFill>
                <a:latin typeface="Trebuchet MS"/>
                <a:cs typeface="Trebuchet MS"/>
              </a:rPr>
              <a:t>TCP</a:t>
            </a:r>
            <a:r>
              <a:rPr sz="950" spc="-35" dirty="0">
                <a:solidFill>
                  <a:srgbClr val="333333"/>
                </a:solidFill>
                <a:latin typeface="Trebuchet MS"/>
                <a:cs typeface="Trebuchet MS"/>
              </a:rPr>
              <a:t> </a:t>
            </a:r>
            <a:r>
              <a:rPr sz="950" spc="55" dirty="0">
                <a:solidFill>
                  <a:srgbClr val="333333"/>
                </a:solidFill>
                <a:latin typeface="Trebuchet MS"/>
                <a:cs typeface="Trebuchet MS"/>
              </a:rPr>
              <a:t>Wrappers</a:t>
            </a:r>
            <a:r>
              <a:rPr sz="950" spc="25" dirty="0">
                <a:solidFill>
                  <a:srgbClr val="333333"/>
                </a:solidFill>
                <a:latin typeface="微软雅黑"/>
                <a:cs typeface="微软雅黑"/>
              </a:rPr>
              <a:t>服务的控制列表文件中常用的参数</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100</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950251"/>
            <a:ext cx="5651500" cy="1525270"/>
            <a:chOff x="959124" y="1950251"/>
            <a:chExt cx="5651500" cy="1525270"/>
          </a:xfrm>
        </p:grpSpPr>
        <p:sp>
          <p:nvSpPr>
            <p:cNvPr id="3" name="object 3"/>
            <p:cNvSpPr/>
            <p:nvPr/>
          </p:nvSpPr>
          <p:spPr>
            <a:xfrm>
              <a:off x="963889" y="1955015"/>
              <a:ext cx="5641975" cy="1515110"/>
            </a:xfrm>
            <a:custGeom>
              <a:avLst/>
              <a:gdLst/>
              <a:ahLst/>
              <a:cxnLst/>
              <a:rect l="l" t="t" r="r" b="b"/>
              <a:pathLst>
                <a:path w="5641975" h="1515110">
                  <a:moveTo>
                    <a:pt x="5620752" y="1515102"/>
                  </a:moveTo>
                  <a:lnTo>
                    <a:pt x="20659" y="1515102"/>
                  </a:lnTo>
                  <a:lnTo>
                    <a:pt x="17629" y="1514435"/>
                  </a:lnTo>
                  <a:lnTo>
                    <a:pt x="0" y="1494481"/>
                  </a:lnTo>
                  <a:lnTo>
                    <a:pt x="0" y="1491355"/>
                  </a:lnTo>
                  <a:lnTo>
                    <a:pt x="0" y="20621"/>
                  </a:lnTo>
                  <a:lnTo>
                    <a:pt x="20659" y="0"/>
                  </a:lnTo>
                  <a:lnTo>
                    <a:pt x="5620752" y="0"/>
                  </a:lnTo>
                  <a:lnTo>
                    <a:pt x="5641421" y="20621"/>
                  </a:lnTo>
                  <a:lnTo>
                    <a:pt x="5641421" y="1494481"/>
                  </a:lnTo>
                  <a:lnTo>
                    <a:pt x="5623792" y="1514435"/>
                  </a:lnTo>
                  <a:lnTo>
                    <a:pt x="5620752" y="1515102"/>
                  </a:lnTo>
                  <a:close/>
                </a:path>
              </a:pathLst>
            </a:custGeom>
            <a:solidFill>
              <a:srgbClr val="F8F8F8"/>
            </a:solidFill>
          </p:spPr>
          <p:txBody>
            <a:bodyPr wrap="square" lIns="0" tIns="0" rIns="0" bIns="0" rtlCol="0"/>
            <a:lstStyle/>
            <a:p>
              <a:endParaRPr/>
            </a:p>
          </p:txBody>
        </p:sp>
        <p:sp>
          <p:nvSpPr>
            <p:cNvPr id="4" name="object 4"/>
            <p:cNvSpPr/>
            <p:nvPr/>
          </p:nvSpPr>
          <p:spPr>
            <a:xfrm>
              <a:off x="963889" y="1955015"/>
              <a:ext cx="5641975" cy="1515745"/>
            </a:xfrm>
            <a:custGeom>
              <a:avLst/>
              <a:gdLst/>
              <a:ahLst/>
              <a:cxnLst/>
              <a:rect l="l" t="t" r="r" b="b"/>
              <a:pathLst>
                <a:path w="5641975" h="1515745">
                  <a:moveTo>
                    <a:pt x="0" y="1491355"/>
                  </a:moveTo>
                  <a:lnTo>
                    <a:pt x="0" y="23823"/>
                  </a:lnTo>
                  <a:lnTo>
                    <a:pt x="0" y="20621"/>
                  </a:lnTo>
                  <a:lnTo>
                    <a:pt x="600" y="17496"/>
                  </a:lnTo>
                  <a:lnTo>
                    <a:pt x="1810" y="14513"/>
                  </a:lnTo>
                  <a:lnTo>
                    <a:pt x="3020" y="11616"/>
                  </a:lnTo>
                  <a:lnTo>
                    <a:pt x="4745" y="9005"/>
                  </a:lnTo>
                  <a:lnTo>
                    <a:pt x="6975" y="6851"/>
                  </a:lnTo>
                  <a:lnTo>
                    <a:pt x="9214" y="4612"/>
                  </a:lnTo>
                  <a:lnTo>
                    <a:pt x="11787" y="2906"/>
                  </a:lnTo>
                  <a:lnTo>
                    <a:pt x="14703" y="1715"/>
                  </a:lnTo>
                  <a:lnTo>
                    <a:pt x="17629" y="600"/>
                  </a:lnTo>
                  <a:lnTo>
                    <a:pt x="20659" y="0"/>
                  </a:lnTo>
                  <a:lnTo>
                    <a:pt x="23823" y="0"/>
                  </a:lnTo>
                  <a:lnTo>
                    <a:pt x="5617597" y="0"/>
                  </a:lnTo>
                  <a:lnTo>
                    <a:pt x="5620752" y="0"/>
                  </a:lnTo>
                  <a:lnTo>
                    <a:pt x="5623792" y="600"/>
                  </a:lnTo>
                  <a:lnTo>
                    <a:pt x="5626717" y="1715"/>
                  </a:lnTo>
                  <a:lnTo>
                    <a:pt x="5629633" y="2906"/>
                  </a:lnTo>
                  <a:lnTo>
                    <a:pt x="5632206" y="4612"/>
                  </a:lnTo>
                  <a:lnTo>
                    <a:pt x="5634446" y="6851"/>
                  </a:lnTo>
                  <a:lnTo>
                    <a:pt x="5636675" y="9005"/>
                  </a:lnTo>
                  <a:lnTo>
                    <a:pt x="5638400" y="11616"/>
                  </a:lnTo>
                  <a:lnTo>
                    <a:pt x="5639610" y="14513"/>
                  </a:lnTo>
                  <a:lnTo>
                    <a:pt x="5640821" y="17496"/>
                  </a:lnTo>
                  <a:lnTo>
                    <a:pt x="5641421" y="20621"/>
                  </a:lnTo>
                  <a:lnTo>
                    <a:pt x="5641421" y="23823"/>
                  </a:lnTo>
                  <a:lnTo>
                    <a:pt x="5641421" y="1491355"/>
                  </a:lnTo>
                  <a:lnTo>
                    <a:pt x="5641421" y="1494481"/>
                  </a:lnTo>
                  <a:lnTo>
                    <a:pt x="5640821" y="1497463"/>
                  </a:lnTo>
                  <a:lnTo>
                    <a:pt x="5639610" y="1500360"/>
                  </a:lnTo>
                  <a:lnTo>
                    <a:pt x="5638400" y="1503267"/>
                  </a:lnTo>
                  <a:lnTo>
                    <a:pt x="5626717" y="1513168"/>
                  </a:lnTo>
                  <a:lnTo>
                    <a:pt x="5623792" y="1514435"/>
                  </a:lnTo>
                  <a:lnTo>
                    <a:pt x="5620752" y="1515102"/>
                  </a:lnTo>
                  <a:lnTo>
                    <a:pt x="5617597" y="1515179"/>
                  </a:lnTo>
                  <a:lnTo>
                    <a:pt x="23823" y="1515179"/>
                  </a:lnTo>
                  <a:lnTo>
                    <a:pt x="20659" y="1515102"/>
                  </a:lnTo>
                  <a:lnTo>
                    <a:pt x="17629" y="1514435"/>
                  </a:lnTo>
                  <a:lnTo>
                    <a:pt x="14703" y="1513168"/>
                  </a:lnTo>
                  <a:lnTo>
                    <a:pt x="11787" y="1512053"/>
                  </a:lnTo>
                  <a:lnTo>
                    <a:pt x="1810" y="1500360"/>
                  </a:lnTo>
                  <a:lnTo>
                    <a:pt x="600" y="1497463"/>
                  </a:lnTo>
                  <a:lnTo>
                    <a:pt x="0" y="1494481"/>
                  </a:lnTo>
                  <a:lnTo>
                    <a:pt x="0" y="149135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2036063"/>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142019"/>
            <a:ext cx="5651500" cy="2039620"/>
            <a:chOff x="959124" y="4142019"/>
            <a:chExt cx="5651500" cy="2039620"/>
          </a:xfrm>
        </p:grpSpPr>
        <p:sp>
          <p:nvSpPr>
            <p:cNvPr id="7" name="object 7"/>
            <p:cNvSpPr/>
            <p:nvPr/>
          </p:nvSpPr>
          <p:spPr>
            <a:xfrm>
              <a:off x="963889" y="4146784"/>
              <a:ext cx="5641975" cy="2030095"/>
            </a:xfrm>
            <a:custGeom>
              <a:avLst/>
              <a:gdLst/>
              <a:ahLst/>
              <a:cxnLst/>
              <a:rect l="l" t="t" r="r" b="b"/>
              <a:pathLst>
                <a:path w="5641975" h="2030095">
                  <a:moveTo>
                    <a:pt x="5620752" y="2029691"/>
                  </a:moveTo>
                  <a:lnTo>
                    <a:pt x="20659" y="2029691"/>
                  </a:lnTo>
                  <a:lnTo>
                    <a:pt x="17629" y="2029101"/>
                  </a:lnTo>
                  <a:lnTo>
                    <a:pt x="0" y="2008994"/>
                  </a:lnTo>
                  <a:lnTo>
                    <a:pt x="0" y="2005944"/>
                  </a:lnTo>
                  <a:lnTo>
                    <a:pt x="0" y="20621"/>
                  </a:lnTo>
                  <a:lnTo>
                    <a:pt x="20659" y="0"/>
                  </a:lnTo>
                  <a:lnTo>
                    <a:pt x="5620752" y="0"/>
                  </a:lnTo>
                  <a:lnTo>
                    <a:pt x="5641421" y="20621"/>
                  </a:lnTo>
                  <a:lnTo>
                    <a:pt x="5641421" y="2008994"/>
                  </a:lnTo>
                  <a:lnTo>
                    <a:pt x="5623792" y="2029101"/>
                  </a:lnTo>
                  <a:lnTo>
                    <a:pt x="5620752" y="2029691"/>
                  </a:lnTo>
                  <a:close/>
                </a:path>
              </a:pathLst>
            </a:custGeom>
            <a:solidFill>
              <a:srgbClr val="F8F8F8"/>
            </a:solidFill>
          </p:spPr>
          <p:txBody>
            <a:bodyPr wrap="square" lIns="0" tIns="0" rIns="0" bIns="0" rtlCol="0"/>
            <a:lstStyle/>
            <a:p>
              <a:endParaRPr/>
            </a:p>
          </p:txBody>
        </p:sp>
        <p:sp>
          <p:nvSpPr>
            <p:cNvPr id="8" name="object 8"/>
            <p:cNvSpPr/>
            <p:nvPr/>
          </p:nvSpPr>
          <p:spPr>
            <a:xfrm>
              <a:off x="963889" y="4146784"/>
              <a:ext cx="5641975" cy="2030095"/>
            </a:xfrm>
            <a:custGeom>
              <a:avLst/>
              <a:gdLst/>
              <a:ahLst/>
              <a:cxnLst/>
              <a:rect l="l" t="t" r="r" b="b"/>
              <a:pathLst>
                <a:path w="5641975" h="2030095">
                  <a:moveTo>
                    <a:pt x="0" y="2005944"/>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600"/>
                  </a:lnTo>
                  <a:lnTo>
                    <a:pt x="20659" y="0"/>
                  </a:lnTo>
                  <a:lnTo>
                    <a:pt x="23823" y="0"/>
                  </a:lnTo>
                  <a:lnTo>
                    <a:pt x="5617597" y="0"/>
                  </a:lnTo>
                  <a:lnTo>
                    <a:pt x="5620752" y="0"/>
                  </a:lnTo>
                  <a:lnTo>
                    <a:pt x="5623792" y="60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2005944"/>
                  </a:lnTo>
                  <a:lnTo>
                    <a:pt x="5641421" y="2008994"/>
                  </a:lnTo>
                  <a:lnTo>
                    <a:pt x="5640821" y="2011900"/>
                  </a:lnTo>
                  <a:lnTo>
                    <a:pt x="5639610" y="2014807"/>
                  </a:lnTo>
                  <a:lnTo>
                    <a:pt x="5638400" y="2017780"/>
                  </a:lnTo>
                  <a:lnTo>
                    <a:pt x="5617597" y="2029768"/>
                  </a:lnTo>
                  <a:lnTo>
                    <a:pt x="23823" y="2029768"/>
                  </a:lnTo>
                  <a:lnTo>
                    <a:pt x="1810" y="2014873"/>
                  </a:lnTo>
                  <a:lnTo>
                    <a:pt x="600" y="2011976"/>
                  </a:lnTo>
                  <a:lnTo>
                    <a:pt x="0" y="2008994"/>
                  </a:lnTo>
                  <a:lnTo>
                    <a:pt x="0" y="2005944"/>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227831"/>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331766"/>
            <a:ext cx="5708015" cy="7040245"/>
          </a:xfrm>
          <a:prstGeom prst="rect">
            <a:avLst/>
          </a:prstGeom>
        </p:spPr>
        <p:txBody>
          <a:bodyPr vert="horz" wrap="square" lIns="0" tIns="12700" rIns="0" bIns="0" rtlCol="0">
            <a:spAutoFit/>
          </a:bodyPr>
          <a:lstStyle/>
          <a:p>
            <a:pPr marR="5080" algn="r">
              <a:lnSpc>
                <a:spcPct val="100000"/>
              </a:lnSpc>
              <a:spcBef>
                <a:spcPts val="100"/>
              </a:spcBef>
            </a:pPr>
            <a:r>
              <a:rPr sz="800" dirty="0">
                <a:latin typeface="小哥哥网恋吗"/>
                <a:cs typeface="小哥哥网恋吗"/>
              </a:rPr>
              <a:t>5/20</a:t>
            </a:r>
            <a:endParaRPr sz="800">
              <a:latin typeface="小哥哥网恋吗"/>
              <a:cs typeface="小哥哥网恋吗"/>
            </a:endParaRPr>
          </a:p>
          <a:p>
            <a:pPr>
              <a:lnSpc>
                <a:spcPct val="100000"/>
              </a:lnSpc>
              <a:spcBef>
                <a:spcPts val="90"/>
              </a:spcBef>
            </a:pPr>
            <a:endParaRPr sz="850">
              <a:latin typeface="小哥哥网恋吗"/>
              <a:cs typeface="小哥哥网恋吗"/>
            </a:endParaRPr>
          </a:p>
          <a:p>
            <a:pPr marL="12700">
              <a:lnSpc>
                <a:spcPct val="100000"/>
              </a:lnSpc>
            </a:pPr>
            <a:r>
              <a:rPr sz="950" spc="25" dirty="0">
                <a:solidFill>
                  <a:srgbClr val="333333"/>
                </a:solidFill>
                <a:latin typeface="微软雅黑"/>
                <a:cs typeface="微软雅黑"/>
              </a:rPr>
              <a:t>在配置</a:t>
            </a:r>
            <a:r>
              <a:rPr sz="950" spc="30" dirty="0">
                <a:solidFill>
                  <a:srgbClr val="333333"/>
                </a:solidFill>
                <a:latin typeface="Trebuchet MS"/>
                <a:cs typeface="Trebuchet MS"/>
              </a:rPr>
              <a:t>TCP</a:t>
            </a:r>
            <a:r>
              <a:rPr sz="950" spc="-35" dirty="0">
                <a:solidFill>
                  <a:srgbClr val="333333"/>
                </a:solidFill>
                <a:latin typeface="Trebuchet MS"/>
                <a:cs typeface="Trebuchet MS"/>
              </a:rPr>
              <a:t> </a:t>
            </a:r>
            <a:r>
              <a:rPr sz="950" spc="55" dirty="0">
                <a:solidFill>
                  <a:srgbClr val="333333"/>
                </a:solidFill>
                <a:latin typeface="Trebuchet MS"/>
                <a:cs typeface="Trebuchet MS"/>
              </a:rPr>
              <a:t>Wrappers</a:t>
            </a:r>
            <a:r>
              <a:rPr sz="950" spc="25" dirty="0">
                <a:solidFill>
                  <a:srgbClr val="333333"/>
                </a:solidFill>
                <a:latin typeface="微软雅黑"/>
                <a:cs typeface="微软雅黑"/>
              </a:rPr>
              <a:t>服务时需要遵循两个原则：</a:t>
            </a:r>
            <a:endParaRPr sz="950">
              <a:latin typeface="微软雅黑"/>
              <a:cs typeface="微软雅黑"/>
            </a:endParaRPr>
          </a:p>
          <a:p>
            <a:pPr>
              <a:lnSpc>
                <a:spcPct val="100000"/>
              </a:lnSpc>
              <a:spcBef>
                <a:spcPts val="80"/>
              </a:spcBef>
            </a:pPr>
            <a:endParaRPr sz="600">
              <a:latin typeface="微软雅黑"/>
              <a:cs typeface="微软雅黑"/>
            </a:endParaRPr>
          </a:p>
          <a:p>
            <a:pPr marL="298450" indent="-133985">
              <a:lnSpc>
                <a:spcPct val="100000"/>
              </a:lnSpc>
              <a:buFont typeface="Trebuchet MS"/>
              <a:buAutoNum type="arabicPeriod"/>
              <a:tabLst>
                <a:tab pos="299085" algn="l"/>
              </a:tabLst>
            </a:pPr>
            <a:r>
              <a:rPr sz="950" spc="25" dirty="0">
                <a:solidFill>
                  <a:srgbClr val="333333"/>
                </a:solidFill>
                <a:latin typeface="微软雅黑"/>
                <a:cs typeface="微软雅黑"/>
              </a:rPr>
              <a:t>编写拒绝策略规则时，填写的是服务名称，而非协议名称；</a:t>
            </a:r>
            <a:endParaRPr sz="950">
              <a:latin typeface="微软雅黑"/>
              <a:cs typeface="微软雅黑"/>
            </a:endParaRPr>
          </a:p>
          <a:p>
            <a:pPr marL="298450" indent="-133985">
              <a:lnSpc>
                <a:spcPct val="100000"/>
              </a:lnSpc>
              <a:spcBef>
                <a:spcPts val="360"/>
              </a:spcBef>
              <a:buFont typeface="Trebuchet MS"/>
              <a:buAutoNum type="arabicPeriod"/>
              <a:tabLst>
                <a:tab pos="299085" algn="l"/>
              </a:tabLst>
            </a:pPr>
            <a:r>
              <a:rPr sz="950" spc="25" dirty="0">
                <a:solidFill>
                  <a:srgbClr val="333333"/>
                </a:solidFill>
                <a:latin typeface="微软雅黑"/>
                <a:cs typeface="微软雅黑"/>
              </a:rPr>
              <a:t>建议先编写拒绝策略规则，再编写允许策略规则，以便直观地看到相应的效果。</a:t>
            </a:r>
            <a:endParaRPr sz="950">
              <a:latin typeface="微软雅黑"/>
              <a:cs typeface="微软雅黑"/>
            </a:endParaRPr>
          </a:p>
          <a:p>
            <a:pPr marL="12700" marR="64769">
              <a:lnSpc>
                <a:spcPct val="131600"/>
              </a:lnSpc>
              <a:spcBef>
                <a:spcPts val="750"/>
              </a:spcBef>
            </a:pPr>
            <a:r>
              <a:rPr sz="950" spc="25" dirty="0">
                <a:solidFill>
                  <a:srgbClr val="333333"/>
                </a:solidFill>
                <a:latin typeface="微软雅黑"/>
                <a:cs typeface="微软雅黑"/>
              </a:rPr>
              <a:t>下面编写拒绝策略规则文件，禁止访问本机</a:t>
            </a:r>
            <a:r>
              <a:rPr sz="950" spc="75" dirty="0">
                <a:solidFill>
                  <a:srgbClr val="333333"/>
                </a:solidFill>
                <a:latin typeface="Trebuchet MS"/>
                <a:cs typeface="Trebuchet MS"/>
              </a:rPr>
              <a:t>sshd</a:t>
            </a:r>
            <a:r>
              <a:rPr sz="950" spc="25" dirty="0">
                <a:solidFill>
                  <a:srgbClr val="333333"/>
                </a:solidFill>
                <a:latin typeface="微软雅黑"/>
                <a:cs typeface="微软雅黑"/>
              </a:rPr>
              <a:t>服务的所有流量（无需修改</a:t>
            </a:r>
            <a:r>
              <a:rPr sz="950" spc="5" dirty="0">
                <a:solidFill>
                  <a:srgbClr val="333333"/>
                </a:solidFill>
                <a:latin typeface="Trebuchet MS"/>
                <a:cs typeface="Trebuchet MS"/>
              </a:rPr>
              <a:t>/etc/hosts.deny</a:t>
            </a:r>
            <a:r>
              <a:rPr sz="950" spc="20" dirty="0">
                <a:solidFill>
                  <a:srgbClr val="333333"/>
                </a:solidFill>
                <a:latin typeface="微软雅黑"/>
                <a:cs typeface="微软雅黑"/>
              </a:rPr>
              <a:t>文件中原有 </a:t>
            </a:r>
            <a:r>
              <a:rPr sz="950" spc="25" dirty="0">
                <a:solidFill>
                  <a:srgbClr val="333333"/>
                </a:solidFill>
                <a:latin typeface="微软雅黑"/>
                <a:cs typeface="微软雅黑"/>
              </a:rPr>
              <a:t>的注释信息）：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121920">
              <a:lnSpc>
                <a:spcPct val="132400"/>
              </a:lnSpc>
              <a:spcBef>
                <a:spcPts val="5"/>
              </a:spcBef>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vim /etc/hosts.deny##</a:t>
            </a:r>
            <a:r>
              <a:rPr sz="850" spc="20" dirty="0">
                <a:solidFill>
                  <a:srgbClr val="333333"/>
                </a:solidFill>
                <a:latin typeface="Lucida Console"/>
                <a:cs typeface="Lucida Console"/>
              </a:rPr>
              <a:t> </a:t>
            </a:r>
            <a:r>
              <a:rPr sz="850" spc="15" dirty="0">
                <a:solidFill>
                  <a:srgbClr val="333333"/>
                </a:solidFill>
                <a:latin typeface="Lucida Console"/>
                <a:cs typeface="Lucida Console"/>
              </a:rPr>
              <a:t>hosts.deny This</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 contains</a:t>
            </a:r>
            <a:r>
              <a:rPr sz="850" spc="20" dirty="0">
                <a:solidFill>
                  <a:srgbClr val="333333"/>
                </a:solidFill>
                <a:latin typeface="Lucida Console"/>
                <a:cs typeface="Lucida Console"/>
              </a:rPr>
              <a:t> </a:t>
            </a:r>
            <a:r>
              <a:rPr sz="850" spc="15" dirty="0">
                <a:solidFill>
                  <a:srgbClr val="333333"/>
                </a:solidFill>
                <a:latin typeface="Lucida Console"/>
                <a:cs typeface="Lucida Console"/>
              </a:rPr>
              <a:t>access </a:t>
            </a:r>
            <a:r>
              <a:rPr sz="850" spc="20" dirty="0">
                <a:solidFill>
                  <a:srgbClr val="333333"/>
                </a:solidFill>
                <a:latin typeface="Lucida Console"/>
                <a:cs typeface="Lucida Console"/>
              </a:rPr>
              <a:t> </a:t>
            </a:r>
            <a:r>
              <a:rPr sz="850" spc="15" dirty="0">
                <a:solidFill>
                  <a:srgbClr val="333333"/>
                </a:solidFill>
                <a:latin typeface="Lucida Console"/>
                <a:cs typeface="Lucida Console"/>
              </a:rPr>
              <a:t>rules</a:t>
            </a:r>
            <a:r>
              <a:rPr sz="850" spc="25" dirty="0">
                <a:solidFill>
                  <a:srgbClr val="333333"/>
                </a:solidFill>
                <a:latin typeface="Lucida Console"/>
                <a:cs typeface="Lucida Console"/>
              </a:rPr>
              <a:t> </a:t>
            </a:r>
            <a:r>
              <a:rPr sz="850" spc="15" dirty="0">
                <a:solidFill>
                  <a:srgbClr val="333333"/>
                </a:solidFill>
                <a:latin typeface="Lucida Console"/>
                <a:cs typeface="Lucida Console"/>
              </a:rPr>
              <a:t>which</a:t>
            </a:r>
            <a:r>
              <a:rPr sz="850" spc="30" dirty="0">
                <a:solidFill>
                  <a:srgbClr val="333333"/>
                </a:solidFill>
                <a:latin typeface="Lucida Console"/>
                <a:cs typeface="Lucida Console"/>
              </a:rPr>
              <a:t> </a:t>
            </a:r>
            <a:r>
              <a:rPr sz="850" spc="15" dirty="0">
                <a:solidFill>
                  <a:srgbClr val="333333"/>
                </a:solidFill>
                <a:latin typeface="Lucida Console"/>
                <a:cs typeface="Lucida Console"/>
              </a:rPr>
              <a:t>are</a:t>
            </a:r>
            <a:r>
              <a:rPr sz="850" spc="25" dirty="0">
                <a:solidFill>
                  <a:srgbClr val="333333"/>
                </a:solidFill>
                <a:latin typeface="Lucida Console"/>
                <a:cs typeface="Lucida Console"/>
              </a:rPr>
              <a:t> </a:t>
            </a:r>
            <a:r>
              <a:rPr sz="850" spc="15" dirty="0">
                <a:solidFill>
                  <a:srgbClr val="333333"/>
                </a:solidFill>
                <a:latin typeface="Lucida Console"/>
                <a:cs typeface="Lucida Console"/>
              </a:rPr>
              <a:t>used</a:t>
            </a:r>
            <a:r>
              <a:rPr sz="850" spc="30" dirty="0">
                <a:solidFill>
                  <a:srgbClr val="333333"/>
                </a:solidFill>
                <a:latin typeface="Lucida Console"/>
                <a:cs typeface="Lucida Console"/>
              </a:rPr>
              <a:t> </a:t>
            </a:r>
            <a:r>
              <a:rPr sz="850" spc="15" dirty="0">
                <a:solidFill>
                  <a:srgbClr val="333333"/>
                </a:solidFill>
                <a:latin typeface="Lucida Console"/>
                <a:cs typeface="Lucida Console"/>
              </a:rPr>
              <a:t>to#</a:t>
            </a:r>
            <a:r>
              <a:rPr sz="850" spc="25" dirty="0">
                <a:solidFill>
                  <a:srgbClr val="333333"/>
                </a:solidFill>
                <a:latin typeface="Lucida Console"/>
                <a:cs typeface="Lucida Console"/>
              </a:rPr>
              <a:t> </a:t>
            </a:r>
            <a:r>
              <a:rPr sz="850" spc="15" dirty="0">
                <a:solidFill>
                  <a:srgbClr val="333333"/>
                </a:solidFill>
                <a:latin typeface="Lucida Console"/>
                <a:cs typeface="Lucida Console"/>
              </a:rPr>
              <a:t>deny</a:t>
            </a:r>
            <a:r>
              <a:rPr sz="850" spc="30" dirty="0">
                <a:solidFill>
                  <a:srgbClr val="333333"/>
                </a:solidFill>
                <a:latin typeface="Lucida Console"/>
                <a:cs typeface="Lucida Console"/>
              </a:rPr>
              <a:t> </a:t>
            </a:r>
            <a:r>
              <a:rPr sz="850" spc="15" dirty="0">
                <a:solidFill>
                  <a:srgbClr val="333333"/>
                </a:solidFill>
                <a:latin typeface="Lucida Console"/>
                <a:cs typeface="Lucida Console"/>
              </a:rPr>
              <a:t>connections</a:t>
            </a:r>
            <a:r>
              <a:rPr sz="850" spc="30" dirty="0">
                <a:solidFill>
                  <a:srgbClr val="333333"/>
                </a:solidFill>
                <a:latin typeface="Lucida Console"/>
                <a:cs typeface="Lucida Console"/>
              </a:rPr>
              <a:t> </a:t>
            </a:r>
            <a:r>
              <a:rPr sz="850" spc="15" dirty="0">
                <a:solidFill>
                  <a:srgbClr val="333333"/>
                </a:solidFill>
                <a:latin typeface="Lucida Console"/>
                <a:cs typeface="Lucida Console"/>
              </a:rPr>
              <a:t>to</a:t>
            </a:r>
            <a:r>
              <a:rPr sz="850" spc="25" dirty="0">
                <a:solidFill>
                  <a:srgbClr val="333333"/>
                </a:solidFill>
                <a:latin typeface="Lucida Console"/>
                <a:cs typeface="Lucida Console"/>
              </a:rPr>
              <a:t> </a:t>
            </a:r>
            <a:r>
              <a:rPr sz="850" spc="15" dirty="0">
                <a:solidFill>
                  <a:srgbClr val="333333"/>
                </a:solidFill>
                <a:latin typeface="Lucida Console"/>
                <a:cs typeface="Lucida Console"/>
              </a:rPr>
              <a:t>network</a:t>
            </a:r>
            <a:r>
              <a:rPr sz="850" spc="30" dirty="0">
                <a:solidFill>
                  <a:srgbClr val="333333"/>
                </a:solidFill>
                <a:latin typeface="Lucida Console"/>
                <a:cs typeface="Lucida Console"/>
              </a:rPr>
              <a:t> </a:t>
            </a:r>
            <a:r>
              <a:rPr sz="850" spc="15" dirty="0">
                <a:solidFill>
                  <a:srgbClr val="333333"/>
                </a:solidFill>
                <a:latin typeface="Lucida Console"/>
                <a:cs typeface="Lucida Console"/>
              </a:rPr>
              <a:t>services</a:t>
            </a:r>
            <a:r>
              <a:rPr sz="850" spc="25" dirty="0">
                <a:solidFill>
                  <a:srgbClr val="333333"/>
                </a:solidFill>
                <a:latin typeface="Lucida Console"/>
                <a:cs typeface="Lucida Console"/>
              </a:rPr>
              <a:t> </a:t>
            </a:r>
            <a:r>
              <a:rPr sz="850" spc="15" dirty="0">
                <a:solidFill>
                  <a:srgbClr val="333333"/>
                </a:solidFill>
                <a:latin typeface="Lucida Console"/>
                <a:cs typeface="Lucida Console"/>
              </a:rPr>
              <a:t>that</a:t>
            </a:r>
            <a:r>
              <a:rPr sz="850" spc="30" dirty="0">
                <a:solidFill>
                  <a:srgbClr val="333333"/>
                </a:solidFill>
                <a:latin typeface="Lucida Console"/>
                <a:cs typeface="Lucida Console"/>
              </a:rPr>
              <a:t> </a:t>
            </a:r>
            <a:r>
              <a:rPr sz="850" spc="15" dirty="0">
                <a:solidFill>
                  <a:srgbClr val="333333"/>
                </a:solidFill>
                <a:latin typeface="Lucida Console"/>
                <a:cs typeface="Lucida Console"/>
              </a:rPr>
              <a:t>either</a:t>
            </a:r>
            <a:r>
              <a:rPr sz="850" spc="25" dirty="0">
                <a:solidFill>
                  <a:srgbClr val="333333"/>
                </a:solidFill>
                <a:latin typeface="Lucida Console"/>
                <a:cs typeface="Lucida Console"/>
              </a:rPr>
              <a:t> </a:t>
            </a:r>
            <a:r>
              <a:rPr sz="850" spc="15" dirty="0">
                <a:solidFill>
                  <a:srgbClr val="333333"/>
                </a:solidFill>
                <a:latin typeface="Lucida Console"/>
                <a:cs typeface="Lucida Console"/>
              </a:rPr>
              <a:t>use# </a:t>
            </a:r>
            <a:r>
              <a:rPr sz="850" spc="20" dirty="0">
                <a:solidFill>
                  <a:srgbClr val="333333"/>
                </a:solidFill>
                <a:latin typeface="Lucida Console"/>
                <a:cs typeface="Lucida Console"/>
              </a:rPr>
              <a:t> </a:t>
            </a:r>
            <a:r>
              <a:rPr sz="850" spc="15" dirty="0">
                <a:solidFill>
                  <a:srgbClr val="333333"/>
                </a:solidFill>
                <a:latin typeface="Lucida Console"/>
                <a:cs typeface="Lucida Console"/>
              </a:rPr>
              <a:t>the tcp_wrappers library or that have</a:t>
            </a:r>
            <a:r>
              <a:rPr sz="850" spc="20" dirty="0">
                <a:solidFill>
                  <a:srgbClr val="333333"/>
                </a:solidFill>
                <a:latin typeface="Lucida Console"/>
                <a:cs typeface="Lucida Console"/>
              </a:rPr>
              <a:t> </a:t>
            </a:r>
            <a:r>
              <a:rPr sz="850" spc="15" dirty="0">
                <a:solidFill>
                  <a:srgbClr val="333333"/>
                </a:solidFill>
                <a:latin typeface="Lucida Console"/>
                <a:cs typeface="Lucida Console"/>
              </a:rPr>
              <a:t>been# started through a tcp_wrappers- </a:t>
            </a:r>
            <a:r>
              <a:rPr sz="850" spc="20" dirty="0">
                <a:solidFill>
                  <a:srgbClr val="333333"/>
                </a:solidFill>
                <a:latin typeface="Lucida Console"/>
                <a:cs typeface="Lucida Console"/>
              </a:rPr>
              <a:t> </a:t>
            </a:r>
            <a:r>
              <a:rPr sz="850" spc="15" dirty="0">
                <a:solidFill>
                  <a:srgbClr val="333333"/>
                </a:solidFill>
                <a:latin typeface="Lucida Console"/>
                <a:cs typeface="Lucida Console"/>
              </a:rPr>
              <a:t>enabled xinetd.## The rules</a:t>
            </a:r>
            <a:r>
              <a:rPr sz="850" spc="20" dirty="0">
                <a:solidFill>
                  <a:srgbClr val="333333"/>
                </a:solidFill>
                <a:latin typeface="Lucida Console"/>
                <a:cs typeface="Lucida Console"/>
              </a:rPr>
              <a:t> </a:t>
            </a:r>
            <a:r>
              <a:rPr sz="850" spc="15" dirty="0">
                <a:solidFill>
                  <a:srgbClr val="333333"/>
                </a:solidFill>
                <a:latin typeface="Lucida Console"/>
                <a:cs typeface="Lucida Console"/>
              </a:rPr>
              <a:t>in this file can</a:t>
            </a:r>
            <a:r>
              <a:rPr sz="850" spc="20" dirty="0">
                <a:solidFill>
                  <a:srgbClr val="333333"/>
                </a:solidFill>
                <a:latin typeface="Lucida Console"/>
                <a:cs typeface="Lucida Console"/>
              </a:rPr>
              <a:t> </a:t>
            </a:r>
            <a:r>
              <a:rPr sz="850" spc="15" dirty="0">
                <a:solidFill>
                  <a:srgbClr val="333333"/>
                </a:solidFill>
                <a:latin typeface="Lucida Console"/>
                <a:cs typeface="Lucida Console"/>
              </a:rPr>
              <a:t>also be set</a:t>
            </a:r>
            <a:r>
              <a:rPr sz="850" spc="20" dirty="0">
                <a:solidFill>
                  <a:srgbClr val="333333"/>
                </a:solidFill>
                <a:latin typeface="Lucida Console"/>
                <a:cs typeface="Lucida Console"/>
              </a:rPr>
              <a:t> </a:t>
            </a:r>
            <a:r>
              <a:rPr sz="850" spc="15" dirty="0">
                <a:solidFill>
                  <a:srgbClr val="333333"/>
                </a:solidFill>
                <a:latin typeface="Lucida Console"/>
                <a:cs typeface="Lucida Console"/>
              </a:rPr>
              <a:t>up in# /etc/hosts.allow </a:t>
            </a:r>
            <a:r>
              <a:rPr sz="850" spc="20" dirty="0">
                <a:solidFill>
                  <a:srgbClr val="333333"/>
                </a:solidFill>
                <a:latin typeface="Lucida Console"/>
                <a:cs typeface="Lucida Console"/>
              </a:rPr>
              <a:t> </a:t>
            </a:r>
            <a:r>
              <a:rPr sz="850" spc="15" dirty="0">
                <a:solidFill>
                  <a:srgbClr val="333333"/>
                </a:solidFill>
                <a:latin typeface="Lucida Console"/>
                <a:cs typeface="Lucida Console"/>
              </a:rPr>
              <a:t>with a 'deny' option instead.## See 'man 5 hosts_options' and 'man 5 </a:t>
            </a:r>
            <a:r>
              <a:rPr sz="850" spc="20" dirty="0">
                <a:solidFill>
                  <a:srgbClr val="333333"/>
                </a:solidFill>
                <a:latin typeface="Lucida Console"/>
                <a:cs typeface="Lucida Console"/>
              </a:rPr>
              <a:t> </a:t>
            </a:r>
            <a:r>
              <a:rPr sz="850" spc="15" dirty="0">
                <a:solidFill>
                  <a:srgbClr val="333333"/>
                </a:solidFill>
                <a:latin typeface="Lucida Console"/>
                <a:cs typeface="Lucida Console"/>
              </a:rPr>
              <a:t>hosts_access'# for information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on rule</a:t>
            </a:r>
            <a:r>
              <a:rPr sz="850" spc="20" dirty="0">
                <a:solidFill>
                  <a:srgbClr val="333333"/>
                </a:solidFill>
                <a:latin typeface="Lucida Console"/>
                <a:cs typeface="Lucida Console"/>
              </a:rPr>
              <a:t> </a:t>
            </a:r>
            <a:r>
              <a:rPr sz="850" spc="15" dirty="0">
                <a:solidFill>
                  <a:srgbClr val="333333"/>
                </a:solidFill>
                <a:latin typeface="Lucida Console"/>
                <a:cs typeface="Lucida Console"/>
              </a:rPr>
              <a:t>syntax.# See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'man tcpd'</a:t>
            </a:r>
            <a:r>
              <a:rPr sz="850" spc="20" dirty="0">
                <a:solidFill>
                  <a:srgbClr val="333333"/>
                </a:solidFill>
                <a:latin typeface="Lucida Console"/>
                <a:cs typeface="Lucida Console"/>
              </a:rPr>
              <a:t> </a:t>
            </a:r>
            <a:r>
              <a:rPr sz="850" spc="15" dirty="0">
                <a:solidFill>
                  <a:srgbClr val="333333"/>
                </a:solidFill>
                <a:latin typeface="Lucida Console"/>
                <a:cs typeface="Lucida Console"/>
              </a:rPr>
              <a:t>for information on </a:t>
            </a:r>
            <a:r>
              <a:rPr sz="850" spc="-495" dirty="0">
                <a:solidFill>
                  <a:srgbClr val="333333"/>
                </a:solidFill>
                <a:latin typeface="Lucida Console"/>
                <a:cs typeface="Lucida Console"/>
              </a:rPr>
              <a:t> </a:t>
            </a:r>
            <a:r>
              <a:rPr sz="850" spc="15" dirty="0">
                <a:solidFill>
                  <a:srgbClr val="333333"/>
                </a:solidFill>
                <a:latin typeface="Lucida Console"/>
                <a:cs typeface="Lucida Console"/>
              </a:rPr>
              <a:t>tcp_wrapperssshd:*[root@linuxprobe ~]# ssh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192.168.10.10ssh_exchange_identification: read: Connection reset</a:t>
            </a:r>
            <a:r>
              <a:rPr sz="850" spc="20" dirty="0">
                <a:solidFill>
                  <a:srgbClr val="333333"/>
                </a:solidFill>
                <a:latin typeface="Lucida Console"/>
                <a:cs typeface="Lucida Console"/>
              </a:rPr>
              <a:t> </a:t>
            </a:r>
            <a:r>
              <a:rPr sz="850" spc="15" dirty="0">
                <a:solidFill>
                  <a:srgbClr val="333333"/>
                </a:solidFill>
                <a:latin typeface="Lucida Console"/>
                <a:cs typeface="Lucida Console"/>
              </a:rPr>
              <a:t>by peer</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58115">
              <a:lnSpc>
                <a:spcPct val="131600"/>
              </a:lnSpc>
            </a:pPr>
            <a:r>
              <a:rPr sz="950" spc="25" dirty="0">
                <a:solidFill>
                  <a:srgbClr val="333333"/>
                </a:solidFill>
                <a:latin typeface="微软雅黑"/>
                <a:cs typeface="微软雅黑"/>
              </a:rPr>
              <a:t>接下来，在允许策略规则文件中添加一条规则，使其放行源自</a:t>
            </a:r>
            <a:r>
              <a:rPr sz="950" spc="15" dirty="0">
                <a:solidFill>
                  <a:srgbClr val="333333"/>
                </a:solidFill>
                <a:latin typeface="Trebuchet MS"/>
                <a:cs typeface="Trebuchet MS"/>
              </a:rPr>
              <a:t>192.168.10.0/24</a:t>
            </a:r>
            <a:r>
              <a:rPr sz="950" spc="25" dirty="0">
                <a:solidFill>
                  <a:srgbClr val="333333"/>
                </a:solidFill>
                <a:latin typeface="微软雅黑"/>
                <a:cs typeface="微软雅黑"/>
              </a:rPr>
              <a:t>网段，访问本机</a:t>
            </a:r>
            <a:r>
              <a:rPr sz="950" spc="75" dirty="0">
                <a:solidFill>
                  <a:srgbClr val="333333"/>
                </a:solidFill>
                <a:latin typeface="Trebuchet MS"/>
                <a:cs typeface="Trebuchet MS"/>
              </a:rPr>
              <a:t>sshd</a:t>
            </a:r>
            <a:r>
              <a:rPr sz="950" spc="15" dirty="0">
                <a:solidFill>
                  <a:srgbClr val="333333"/>
                </a:solidFill>
                <a:latin typeface="微软雅黑"/>
                <a:cs typeface="微软雅黑"/>
              </a:rPr>
              <a:t>服 </a:t>
            </a:r>
            <a:r>
              <a:rPr sz="950" spc="25" dirty="0">
                <a:solidFill>
                  <a:srgbClr val="333333"/>
                </a:solidFill>
                <a:latin typeface="微软雅黑"/>
                <a:cs typeface="微软雅黑"/>
              </a:rPr>
              <a:t>务的所有流量。可以看到，服务器立刻就放行了访问</a:t>
            </a:r>
            <a:r>
              <a:rPr sz="950" spc="75" dirty="0">
                <a:solidFill>
                  <a:srgbClr val="333333"/>
                </a:solidFill>
                <a:latin typeface="Trebuchet MS"/>
                <a:cs typeface="Trebuchet MS"/>
              </a:rPr>
              <a:t>sshd</a:t>
            </a:r>
            <a:r>
              <a:rPr sz="950" spc="25" dirty="0">
                <a:solidFill>
                  <a:srgbClr val="333333"/>
                </a:solidFill>
                <a:latin typeface="微软雅黑"/>
                <a:cs typeface="微软雅黑"/>
              </a:rPr>
              <a:t>服务的流量，效果非常直观：</a:t>
            </a:r>
            <a:endParaRPr sz="950">
              <a:latin typeface="微软雅黑"/>
              <a:cs typeface="微软雅黑"/>
            </a:endParaRPr>
          </a:p>
          <a:p>
            <a:pPr>
              <a:lnSpc>
                <a:spcPct val="100000"/>
              </a:lnSpc>
              <a:spcBef>
                <a:spcPts val="45"/>
              </a:spcBef>
            </a:pPr>
            <a:endParaRPr sz="900">
              <a:latin typeface="微软雅黑"/>
              <a:cs typeface="微软雅黑"/>
            </a:endParaRPr>
          </a:p>
          <a:p>
            <a:pPr marL="136525" marR="121920">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vim</a:t>
            </a:r>
            <a:r>
              <a:rPr sz="850" spc="20" dirty="0">
                <a:solidFill>
                  <a:srgbClr val="333333"/>
                </a:solidFill>
                <a:latin typeface="Lucida Console"/>
                <a:cs typeface="Lucida Console"/>
              </a:rPr>
              <a:t> </a:t>
            </a:r>
            <a:r>
              <a:rPr sz="850" spc="15" dirty="0">
                <a:solidFill>
                  <a:srgbClr val="333333"/>
                </a:solidFill>
                <a:latin typeface="Lucida Console"/>
                <a:cs typeface="Lucida Console"/>
              </a:rPr>
              <a:t>/etc/hosts.allow##</a:t>
            </a:r>
            <a:r>
              <a:rPr sz="850" spc="20" dirty="0">
                <a:solidFill>
                  <a:srgbClr val="333333"/>
                </a:solidFill>
                <a:latin typeface="Lucida Console"/>
                <a:cs typeface="Lucida Console"/>
              </a:rPr>
              <a:t> </a:t>
            </a:r>
            <a:r>
              <a:rPr sz="850" spc="15" dirty="0">
                <a:solidFill>
                  <a:srgbClr val="333333"/>
                </a:solidFill>
                <a:latin typeface="Lucida Console"/>
                <a:cs typeface="Lucida Console"/>
              </a:rPr>
              <a:t>hosts.allow This</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contains</a:t>
            </a:r>
            <a:r>
              <a:rPr sz="850" spc="20" dirty="0">
                <a:solidFill>
                  <a:srgbClr val="333333"/>
                </a:solidFill>
                <a:latin typeface="Lucida Console"/>
                <a:cs typeface="Lucida Console"/>
              </a:rPr>
              <a:t> </a:t>
            </a:r>
            <a:r>
              <a:rPr sz="850" spc="15" dirty="0">
                <a:solidFill>
                  <a:srgbClr val="333333"/>
                </a:solidFill>
                <a:latin typeface="Lucida Console"/>
                <a:cs typeface="Lucida Console"/>
              </a:rPr>
              <a:t>access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rules which are used to# allow</a:t>
            </a:r>
            <a:r>
              <a:rPr sz="850" spc="20" dirty="0">
                <a:solidFill>
                  <a:srgbClr val="333333"/>
                </a:solidFill>
                <a:latin typeface="Lucida Console"/>
                <a:cs typeface="Lucida Console"/>
              </a:rPr>
              <a:t> </a:t>
            </a:r>
            <a:r>
              <a:rPr sz="850" spc="15" dirty="0">
                <a:solidFill>
                  <a:srgbClr val="333333"/>
                </a:solidFill>
                <a:latin typeface="Lucida Console"/>
                <a:cs typeface="Lucida Console"/>
              </a:rPr>
              <a:t>or deny connections to network services that#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either use the tcp_wrappers library or that have been# started through a </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tcp_wrappers-enabled</a:t>
            </a:r>
            <a:r>
              <a:rPr sz="850" spc="30" dirty="0">
                <a:solidFill>
                  <a:srgbClr val="333333"/>
                </a:solidFill>
                <a:latin typeface="Lucida Console"/>
                <a:cs typeface="Lucida Console"/>
              </a:rPr>
              <a:t> </a:t>
            </a:r>
            <a:r>
              <a:rPr sz="850" spc="15" dirty="0">
                <a:solidFill>
                  <a:srgbClr val="333333"/>
                </a:solidFill>
                <a:latin typeface="Lucida Console"/>
                <a:cs typeface="Lucida Console"/>
              </a:rPr>
              <a:t>xinetd.##</a:t>
            </a:r>
            <a:r>
              <a:rPr sz="850" spc="30" dirty="0">
                <a:solidFill>
                  <a:srgbClr val="333333"/>
                </a:solidFill>
                <a:latin typeface="Lucida Console"/>
                <a:cs typeface="Lucida Console"/>
              </a:rPr>
              <a:t> </a:t>
            </a:r>
            <a:r>
              <a:rPr sz="850" spc="15" dirty="0">
                <a:solidFill>
                  <a:srgbClr val="333333"/>
                </a:solidFill>
                <a:latin typeface="Lucida Console"/>
                <a:cs typeface="Lucida Console"/>
              </a:rPr>
              <a:t>See</a:t>
            </a:r>
            <a:r>
              <a:rPr sz="850" spc="35" dirty="0">
                <a:solidFill>
                  <a:srgbClr val="333333"/>
                </a:solidFill>
                <a:latin typeface="Lucida Console"/>
                <a:cs typeface="Lucida Console"/>
              </a:rPr>
              <a:t> </a:t>
            </a:r>
            <a:r>
              <a:rPr sz="850" spc="15" dirty="0">
                <a:solidFill>
                  <a:srgbClr val="333333"/>
                </a:solidFill>
                <a:latin typeface="Lucida Console"/>
                <a:cs typeface="Lucida Console"/>
              </a:rPr>
              <a:t>'man</a:t>
            </a:r>
            <a:r>
              <a:rPr sz="850" spc="30" dirty="0">
                <a:solidFill>
                  <a:srgbClr val="333333"/>
                </a:solidFill>
                <a:latin typeface="Lucida Console"/>
                <a:cs typeface="Lucida Console"/>
              </a:rPr>
              <a:t> </a:t>
            </a:r>
            <a:r>
              <a:rPr sz="850" spc="15" dirty="0">
                <a:solidFill>
                  <a:srgbClr val="333333"/>
                </a:solidFill>
                <a:latin typeface="Lucida Console"/>
                <a:cs typeface="Lucida Console"/>
              </a:rPr>
              <a:t>5</a:t>
            </a:r>
            <a:r>
              <a:rPr sz="850" spc="30" dirty="0">
                <a:solidFill>
                  <a:srgbClr val="333333"/>
                </a:solidFill>
                <a:latin typeface="Lucida Console"/>
                <a:cs typeface="Lucida Console"/>
              </a:rPr>
              <a:t> </a:t>
            </a:r>
            <a:r>
              <a:rPr sz="850" spc="15" dirty="0">
                <a:solidFill>
                  <a:srgbClr val="333333"/>
                </a:solidFill>
                <a:latin typeface="Lucida Console"/>
                <a:cs typeface="Lucida Console"/>
              </a:rPr>
              <a:t>hosts_options'</a:t>
            </a:r>
            <a:r>
              <a:rPr sz="850" spc="35" dirty="0">
                <a:solidFill>
                  <a:srgbClr val="333333"/>
                </a:solidFill>
                <a:latin typeface="Lucida Console"/>
                <a:cs typeface="Lucida Console"/>
              </a:rPr>
              <a:t> </a:t>
            </a:r>
            <a:r>
              <a:rPr sz="850" spc="15" dirty="0">
                <a:solidFill>
                  <a:srgbClr val="333333"/>
                </a:solidFill>
                <a:latin typeface="Lucida Console"/>
                <a:cs typeface="Lucida Console"/>
              </a:rPr>
              <a:t>and</a:t>
            </a:r>
            <a:r>
              <a:rPr sz="850" spc="30" dirty="0">
                <a:solidFill>
                  <a:srgbClr val="333333"/>
                </a:solidFill>
                <a:latin typeface="Lucida Console"/>
                <a:cs typeface="Lucida Console"/>
              </a:rPr>
              <a:t> </a:t>
            </a:r>
            <a:r>
              <a:rPr sz="850" spc="15" dirty="0">
                <a:solidFill>
                  <a:srgbClr val="333333"/>
                </a:solidFill>
                <a:latin typeface="Lucida Console"/>
                <a:cs typeface="Lucida Console"/>
              </a:rPr>
              <a:t>'man</a:t>
            </a:r>
            <a:r>
              <a:rPr sz="850" spc="35" dirty="0">
                <a:solidFill>
                  <a:srgbClr val="333333"/>
                </a:solidFill>
                <a:latin typeface="Lucida Console"/>
                <a:cs typeface="Lucida Console"/>
              </a:rPr>
              <a:t> </a:t>
            </a:r>
            <a:r>
              <a:rPr sz="850" spc="15" dirty="0">
                <a:solidFill>
                  <a:srgbClr val="333333"/>
                </a:solidFill>
                <a:latin typeface="Lucida Console"/>
                <a:cs typeface="Lucida Console"/>
              </a:rPr>
              <a:t>5 </a:t>
            </a:r>
            <a:r>
              <a:rPr sz="850" spc="20" dirty="0">
                <a:solidFill>
                  <a:srgbClr val="333333"/>
                </a:solidFill>
                <a:latin typeface="Lucida Console"/>
                <a:cs typeface="Lucida Console"/>
              </a:rPr>
              <a:t> </a:t>
            </a:r>
            <a:r>
              <a:rPr sz="850" spc="15" dirty="0">
                <a:solidFill>
                  <a:srgbClr val="333333"/>
                </a:solidFill>
                <a:latin typeface="Lucida Console"/>
                <a:cs typeface="Lucida Console"/>
              </a:rPr>
              <a:t>hosts_access'# for information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on rule</a:t>
            </a:r>
            <a:r>
              <a:rPr sz="850" spc="20" dirty="0">
                <a:solidFill>
                  <a:srgbClr val="333333"/>
                </a:solidFill>
                <a:latin typeface="Lucida Console"/>
                <a:cs typeface="Lucida Console"/>
              </a:rPr>
              <a:t> </a:t>
            </a:r>
            <a:r>
              <a:rPr sz="850" spc="15" dirty="0">
                <a:solidFill>
                  <a:srgbClr val="333333"/>
                </a:solidFill>
                <a:latin typeface="Lucida Console"/>
                <a:cs typeface="Lucida Console"/>
              </a:rPr>
              <a:t>syntax.# See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'man tcpd'</a:t>
            </a:r>
            <a:r>
              <a:rPr sz="850" spc="20" dirty="0">
                <a:solidFill>
                  <a:srgbClr val="333333"/>
                </a:solidFill>
                <a:latin typeface="Lucida Console"/>
                <a:cs typeface="Lucida Console"/>
              </a:rPr>
              <a:t> </a:t>
            </a:r>
            <a:r>
              <a:rPr sz="850" spc="15" dirty="0">
                <a:solidFill>
                  <a:srgbClr val="333333"/>
                </a:solidFill>
                <a:latin typeface="Lucida Console"/>
                <a:cs typeface="Lucida Console"/>
              </a:rPr>
              <a:t>for information on </a:t>
            </a:r>
            <a:r>
              <a:rPr sz="850" spc="-495" dirty="0">
                <a:solidFill>
                  <a:srgbClr val="333333"/>
                </a:solidFill>
                <a:latin typeface="Lucida Console"/>
                <a:cs typeface="Lucida Console"/>
              </a:rPr>
              <a:t> </a:t>
            </a:r>
            <a:r>
              <a:rPr sz="850" spc="15" dirty="0">
                <a:solidFill>
                  <a:srgbClr val="333333"/>
                </a:solidFill>
                <a:latin typeface="Lucida Console"/>
                <a:cs typeface="Lucida Console"/>
              </a:rPr>
              <a:t>tcp_wrapperssshd:192.168.10.[root@linuxprobe</a:t>
            </a:r>
            <a:r>
              <a:rPr sz="850" spc="60" dirty="0">
                <a:solidFill>
                  <a:srgbClr val="333333"/>
                </a:solidFill>
                <a:latin typeface="Lucida Console"/>
                <a:cs typeface="Lucida Console"/>
              </a:rPr>
              <a:t> </a:t>
            </a:r>
            <a:r>
              <a:rPr sz="850" spc="15" dirty="0">
                <a:solidFill>
                  <a:srgbClr val="333333"/>
                </a:solidFill>
                <a:latin typeface="Lucida Console"/>
                <a:cs typeface="Lucida Console"/>
              </a:rPr>
              <a:t>~]#</a:t>
            </a:r>
            <a:r>
              <a:rPr sz="850" spc="60" dirty="0">
                <a:solidFill>
                  <a:srgbClr val="333333"/>
                </a:solidFill>
                <a:latin typeface="Lucida Console"/>
                <a:cs typeface="Lucida Console"/>
              </a:rPr>
              <a:t> </a:t>
            </a:r>
            <a:r>
              <a:rPr sz="850" spc="15" dirty="0">
                <a:solidFill>
                  <a:srgbClr val="333333"/>
                </a:solidFill>
                <a:latin typeface="Lucida Console"/>
                <a:cs typeface="Lucida Console"/>
              </a:rPr>
              <a:t>ssh</a:t>
            </a:r>
            <a:r>
              <a:rPr sz="850" spc="60" dirty="0">
                <a:solidFill>
                  <a:srgbClr val="333333"/>
                </a:solidFill>
                <a:latin typeface="Lucida Console"/>
                <a:cs typeface="Lucida Console"/>
              </a:rPr>
              <a:t> </a:t>
            </a:r>
            <a:r>
              <a:rPr sz="850" spc="15" dirty="0">
                <a:solidFill>
                  <a:srgbClr val="333333"/>
                </a:solidFill>
                <a:latin typeface="Lucida Console"/>
                <a:cs typeface="Lucida Console"/>
              </a:rPr>
              <a:t>192.168.10.10The </a:t>
            </a:r>
            <a:r>
              <a:rPr sz="850" spc="20" dirty="0">
                <a:solidFill>
                  <a:srgbClr val="333333"/>
                </a:solidFill>
                <a:latin typeface="Lucida Console"/>
                <a:cs typeface="Lucida Console"/>
              </a:rPr>
              <a:t> </a:t>
            </a:r>
            <a:r>
              <a:rPr sz="850" spc="15" dirty="0">
                <a:solidFill>
                  <a:srgbClr val="333333"/>
                </a:solidFill>
                <a:latin typeface="Lucida Console"/>
                <a:cs typeface="Lucida Console"/>
              </a:rPr>
              <a:t>authenticity of</a:t>
            </a:r>
            <a:r>
              <a:rPr sz="850" spc="20" dirty="0">
                <a:solidFill>
                  <a:srgbClr val="333333"/>
                </a:solidFill>
                <a:latin typeface="Lucida Console"/>
                <a:cs typeface="Lucida Console"/>
              </a:rPr>
              <a:t> </a:t>
            </a:r>
            <a:r>
              <a:rPr sz="850" spc="15" dirty="0">
                <a:solidFill>
                  <a:srgbClr val="333333"/>
                </a:solidFill>
                <a:latin typeface="Lucida Console"/>
                <a:cs typeface="Lucida Console"/>
              </a:rPr>
              <a:t>host '192.168.10.10</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a:t>
            </a:r>
            <a:r>
              <a:rPr sz="850" spc="20" dirty="0">
                <a:solidFill>
                  <a:srgbClr val="333333"/>
                </a:solidFill>
                <a:latin typeface="Lucida Console"/>
                <a:cs typeface="Lucida Console"/>
              </a:rPr>
              <a:t> </a:t>
            </a:r>
            <a:r>
              <a:rPr sz="850" spc="15" dirty="0">
                <a:solidFill>
                  <a:srgbClr val="333333"/>
                </a:solidFill>
                <a:latin typeface="Lucida Console"/>
                <a:cs typeface="Lucida Console"/>
              </a:rPr>
              <a:t>can't be</a:t>
            </a:r>
            <a:r>
              <a:rPr sz="850" spc="20" dirty="0">
                <a:solidFill>
                  <a:srgbClr val="333333"/>
                </a:solidFill>
                <a:latin typeface="Lucida Console"/>
                <a:cs typeface="Lucida Console"/>
              </a:rPr>
              <a:t> </a:t>
            </a:r>
            <a:r>
              <a:rPr sz="850" spc="15" dirty="0">
                <a:solidFill>
                  <a:srgbClr val="333333"/>
                </a:solidFill>
                <a:latin typeface="Lucida Console"/>
                <a:cs typeface="Lucida Console"/>
              </a:rPr>
              <a:t>established.ECDSA </a:t>
            </a:r>
            <a:r>
              <a:rPr sz="850" spc="20" dirty="0">
                <a:solidFill>
                  <a:srgbClr val="333333"/>
                </a:solidFill>
                <a:latin typeface="Lucida Console"/>
                <a:cs typeface="Lucida Console"/>
              </a:rPr>
              <a:t> </a:t>
            </a:r>
            <a:r>
              <a:rPr sz="850" spc="15" dirty="0">
                <a:solidFill>
                  <a:srgbClr val="333333"/>
                </a:solidFill>
                <a:latin typeface="Lucida Console"/>
                <a:cs typeface="Lucida Console"/>
              </a:rPr>
              <a:t>key fingerprint</a:t>
            </a:r>
            <a:r>
              <a:rPr sz="850" spc="20" dirty="0">
                <a:solidFill>
                  <a:srgbClr val="333333"/>
                </a:solidFill>
                <a:latin typeface="Lucida Console"/>
                <a:cs typeface="Lucida Console"/>
              </a:rPr>
              <a:t> </a:t>
            </a:r>
            <a:r>
              <a:rPr sz="850" spc="15" dirty="0">
                <a:solidFill>
                  <a:srgbClr val="333333"/>
                </a:solidFill>
                <a:latin typeface="Lucida Console"/>
                <a:cs typeface="Lucida Console"/>
              </a:rPr>
              <a:t>is</a:t>
            </a:r>
            <a:r>
              <a:rPr sz="850" spc="20" dirty="0">
                <a:solidFill>
                  <a:srgbClr val="333333"/>
                </a:solidFill>
                <a:latin typeface="Lucida Console"/>
                <a:cs typeface="Lucida Console"/>
              </a:rPr>
              <a:t> </a:t>
            </a:r>
            <a:r>
              <a:rPr sz="850" spc="15" dirty="0">
                <a:solidFill>
                  <a:srgbClr val="333333"/>
                </a:solidFill>
                <a:latin typeface="Lucida Console"/>
                <a:cs typeface="Lucida Console"/>
              </a:rPr>
              <a:t>70:3b:5d:37:96:7b:2e:a5:28:0d:7e:dc:47:6a:fe:5c.Are</a:t>
            </a:r>
            <a:r>
              <a:rPr sz="850" spc="20" dirty="0">
                <a:solidFill>
                  <a:srgbClr val="333333"/>
                </a:solidFill>
                <a:latin typeface="Lucida Console"/>
                <a:cs typeface="Lucida Console"/>
              </a:rPr>
              <a:t> </a:t>
            </a:r>
            <a:r>
              <a:rPr sz="850" spc="15" dirty="0">
                <a:solidFill>
                  <a:srgbClr val="333333"/>
                </a:solidFill>
                <a:latin typeface="Lucida Console"/>
                <a:cs typeface="Lucida Console"/>
              </a:rPr>
              <a:t>you</a:t>
            </a:r>
            <a:r>
              <a:rPr sz="850" spc="20" dirty="0">
                <a:solidFill>
                  <a:srgbClr val="333333"/>
                </a:solidFill>
                <a:latin typeface="Lucida Console"/>
                <a:cs typeface="Lucida Console"/>
              </a:rPr>
              <a:t> </a:t>
            </a:r>
            <a:r>
              <a:rPr sz="850" spc="15" dirty="0">
                <a:solidFill>
                  <a:srgbClr val="333333"/>
                </a:solidFill>
                <a:latin typeface="Lucida Console"/>
                <a:cs typeface="Lucida Console"/>
              </a:rPr>
              <a:t>sure </a:t>
            </a:r>
            <a:r>
              <a:rPr sz="850" spc="20" dirty="0">
                <a:solidFill>
                  <a:srgbClr val="333333"/>
                </a:solidFill>
                <a:latin typeface="Lucida Console"/>
                <a:cs typeface="Lucida Console"/>
              </a:rPr>
              <a:t> </a:t>
            </a:r>
            <a:r>
              <a:rPr sz="850" spc="15" dirty="0">
                <a:solidFill>
                  <a:srgbClr val="333333"/>
                </a:solidFill>
                <a:latin typeface="Lucida Console"/>
                <a:cs typeface="Lucida Console"/>
              </a:rPr>
              <a:t>you want to continue connecting (yes/no)? yesWarning: Permanently</a:t>
            </a:r>
            <a:r>
              <a:rPr sz="850" spc="20" dirty="0">
                <a:solidFill>
                  <a:srgbClr val="333333"/>
                </a:solidFill>
                <a:latin typeface="Lucida Console"/>
                <a:cs typeface="Lucida Console"/>
              </a:rPr>
              <a:t> </a:t>
            </a:r>
            <a:r>
              <a:rPr sz="850" spc="15" dirty="0">
                <a:solidFill>
                  <a:srgbClr val="333333"/>
                </a:solidFill>
                <a:latin typeface="Lucida Console"/>
                <a:cs typeface="Lucida Console"/>
              </a:rPr>
              <a:t>added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 (ECDSA)</a:t>
            </a:r>
            <a:r>
              <a:rPr sz="850" spc="20" dirty="0">
                <a:solidFill>
                  <a:srgbClr val="333333"/>
                </a:solidFill>
                <a:latin typeface="Lucida Console"/>
                <a:cs typeface="Lucida Console"/>
              </a:rPr>
              <a:t> </a:t>
            </a:r>
            <a:r>
              <a:rPr sz="850" spc="15" dirty="0">
                <a:solidFill>
                  <a:srgbClr val="333333"/>
                </a:solidFill>
                <a:latin typeface="Lucida Console"/>
                <a:cs typeface="Lucida Console"/>
              </a:rPr>
              <a:t>to</a:t>
            </a:r>
            <a:r>
              <a:rPr sz="850" spc="20" dirty="0">
                <a:solidFill>
                  <a:srgbClr val="333333"/>
                </a:solidFill>
                <a:latin typeface="Lucida Console"/>
                <a:cs typeface="Lucida Console"/>
              </a:rPr>
              <a:t> </a:t>
            </a:r>
            <a:r>
              <a:rPr sz="850" spc="15" dirty="0">
                <a:solidFill>
                  <a:srgbClr val="333333"/>
                </a:solidFill>
                <a:latin typeface="Lucida Console"/>
                <a:cs typeface="Lucida Console"/>
              </a:rPr>
              <a:t>the</a:t>
            </a:r>
            <a:r>
              <a:rPr sz="850" spc="20" dirty="0">
                <a:solidFill>
                  <a:srgbClr val="333333"/>
                </a:solidFill>
                <a:latin typeface="Lucida Console"/>
                <a:cs typeface="Lucida Console"/>
              </a:rPr>
              <a:t> </a:t>
            </a:r>
            <a:r>
              <a:rPr sz="850" spc="15" dirty="0">
                <a:solidFill>
                  <a:srgbClr val="333333"/>
                </a:solidFill>
                <a:latin typeface="Lucida Console"/>
                <a:cs typeface="Lucida Console"/>
              </a:rPr>
              <a:t>list of</a:t>
            </a:r>
            <a:r>
              <a:rPr sz="850" spc="20" dirty="0">
                <a:solidFill>
                  <a:srgbClr val="333333"/>
                </a:solidFill>
                <a:latin typeface="Lucida Console"/>
                <a:cs typeface="Lucida Console"/>
              </a:rPr>
              <a:t> </a:t>
            </a:r>
            <a:r>
              <a:rPr sz="850" spc="15" dirty="0">
                <a:solidFill>
                  <a:srgbClr val="333333"/>
                </a:solidFill>
                <a:latin typeface="Lucida Console"/>
                <a:cs typeface="Lucida Console"/>
              </a:rPr>
              <a:t>known</a:t>
            </a:r>
            <a:r>
              <a:rPr sz="850" spc="20" dirty="0">
                <a:solidFill>
                  <a:srgbClr val="333333"/>
                </a:solidFill>
                <a:latin typeface="Lucida Console"/>
                <a:cs typeface="Lucida Console"/>
              </a:rPr>
              <a:t> </a:t>
            </a:r>
            <a:r>
              <a:rPr sz="850" spc="15" dirty="0">
                <a:solidFill>
                  <a:srgbClr val="333333"/>
                </a:solidFill>
                <a:latin typeface="Lucida Console"/>
                <a:cs typeface="Lucida Console"/>
              </a:rPr>
              <a:t>hosts.root@192.168.10.10's</a:t>
            </a:r>
            <a:r>
              <a:rPr sz="850" spc="20" dirty="0">
                <a:solidFill>
                  <a:srgbClr val="333333"/>
                </a:solidFill>
                <a:latin typeface="Lucida Console"/>
                <a:cs typeface="Lucida Console"/>
              </a:rPr>
              <a:t> </a:t>
            </a:r>
            <a:r>
              <a:rPr sz="850" spc="15" dirty="0">
                <a:solidFill>
                  <a:srgbClr val="333333"/>
                </a:solidFill>
                <a:latin typeface="Lucida Console"/>
                <a:cs typeface="Lucida Console"/>
              </a:rPr>
              <a:t>password: </a:t>
            </a:r>
            <a:r>
              <a:rPr sz="850" spc="-500" dirty="0">
                <a:solidFill>
                  <a:srgbClr val="333333"/>
                </a:solidFill>
                <a:latin typeface="Lucida Console"/>
                <a:cs typeface="Lucida Console"/>
              </a:rPr>
              <a:t> </a:t>
            </a:r>
            <a:r>
              <a:rPr sz="850" spc="15" dirty="0">
                <a:solidFill>
                  <a:srgbClr val="333333"/>
                </a:solidFill>
                <a:latin typeface="Lucida Console"/>
                <a:cs typeface="Lucida Console"/>
              </a:rPr>
              <a:t>Last</a:t>
            </a:r>
            <a:r>
              <a:rPr sz="850" spc="10" dirty="0">
                <a:solidFill>
                  <a:srgbClr val="333333"/>
                </a:solidFill>
                <a:latin typeface="Lucida Console"/>
                <a:cs typeface="Lucida Console"/>
              </a:rPr>
              <a:t> </a:t>
            </a:r>
            <a:r>
              <a:rPr sz="850" spc="15" dirty="0">
                <a:solidFill>
                  <a:srgbClr val="333333"/>
                </a:solidFill>
                <a:latin typeface="Lucida Console"/>
                <a:cs typeface="Lucida Console"/>
              </a:rPr>
              <a:t>login: Wed May 4 07:56:29 2021[root@linuxprobe ~]#</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5"/>
              </a:spcBef>
            </a:pPr>
            <a:endParaRPr sz="1100">
              <a:latin typeface="Lucida Console"/>
              <a:cs typeface="Lucida Console"/>
            </a:endParaRPr>
          </a:p>
          <a:p>
            <a:pPr marL="12700">
              <a:lnSpc>
                <a:spcPct val="100000"/>
              </a:lnSpc>
            </a:pPr>
            <a:r>
              <a:rPr sz="950" b="1" spc="-25" dirty="0">
                <a:solidFill>
                  <a:srgbClr val="333333"/>
                </a:solidFill>
                <a:latin typeface="Trebuchet MS"/>
                <a:cs typeface="Trebuchet MS"/>
              </a:rPr>
              <a:t>8.5</a:t>
            </a:r>
            <a:r>
              <a:rPr sz="950" b="1" spc="-35" dirty="0">
                <a:solidFill>
                  <a:srgbClr val="333333"/>
                </a:solidFill>
                <a:latin typeface="Trebuchet MS"/>
                <a:cs typeface="Trebuchet MS"/>
              </a:rPr>
              <a:t> </a:t>
            </a:r>
            <a:r>
              <a:rPr sz="950" b="1" spc="45" dirty="0">
                <a:solidFill>
                  <a:srgbClr val="333333"/>
                </a:solidFill>
                <a:latin typeface="Trebuchet MS"/>
                <a:cs typeface="Trebuchet MS"/>
              </a:rPr>
              <a:t>Cockpit</a:t>
            </a:r>
            <a:r>
              <a:rPr sz="950" b="1" spc="25" dirty="0">
                <a:solidFill>
                  <a:srgbClr val="333333"/>
                </a:solidFill>
                <a:latin typeface="微软雅黑"/>
                <a:cs typeface="微软雅黑"/>
              </a:rPr>
              <a:t>驾驶舱管理工具</a:t>
            </a:r>
            <a:endParaRPr sz="950">
              <a:latin typeface="微软雅黑"/>
              <a:cs typeface="微软雅黑"/>
            </a:endParaRPr>
          </a:p>
          <a:p>
            <a:pPr marL="12700" marR="56515">
              <a:lnSpc>
                <a:spcPct val="131600"/>
              </a:lnSpc>
              <a:spcBef>
                <a:spcPts val="900"/>
              </a:spcBef>
            </a:pPr>
            <a:r>
              <a:rPr sz="950" spc="25" dirty="0">
                <a:solidFill>
                  <a:srgbClr val="333333"/>
                </a:solidFill>
                <a:latin typeface="微软雅黑"/>
                <a:cs typeface="微软雅黑"/>
              </a:rPr>
              <a:t>首先</a:t>
            </a:r>
            <a:r>
              <a:rPr sz="950" spc="20" dirty="0">
                <a:solidFill>
                  <a:srgbClr val="333333"/>
                </a:solidFill>
                <a:latin typeface="微软雅黑"/>
                <a:cs typeface="微软雅黑"/>
              </a:rPr>
              <a:t>，</a:t>
            </a:r>
            <a:r>
              <a:rPr sz="950" spc="20" dirty="0">
                <a:solidFill>
                  <a:srgbClr val="333333"/>
                </a:solidFill>
                <a:latin typeface="Trebuchet MS"/>
                <a:cs typeface="Trebuchet MS"/>
              </a:rPr>
              <a:t>Cockpit</a:t>
            </a:r>
            <a:r>
              <a:rPr sz="950" spc="25" dirty="0">
                <a:solidFill>
                  <a:srgbClr val="333333"/>
                </a:solidFill>
                <a:latin typeface="微软雅黑"/>
                <a:cs typeface="微软雅黑"/>
              </a:rPr>
              <a:t>是一个英文单词，即飞机驾驶舱的意思，它用名字传达出了功能丰富的特性。其次， </a:t>
            </a:r>
            <a:r>
              <a:rPr sz="950" spc="30" dirty="0">
                <a:solidFill>
                  <a:srgbClr val="333333"/>
                </a:solidFill>
                <a:latin typeface="微软雅黑"/>
                <a:cs typeface="微软雅黑"/>
              </a:rPr>
              <a:t> </a:t>
            </a:r>
            <a:r>
              <a:rPr sz="950" spc="20" dirty="0">
                <a:solidFill>
                  <a:srgbClr val="333333"/>
                </a:solidFill>
                <a:latin typeface="Trebuchet MS"/>
                <a:cs typeface="Trebuchet MS"/>
              </a:rPr>
              <a:t>Cockpit</a:t>
            </a:r>
            <a:r>
              <a:rPr sz="950" spc="25" dirty="0">
                <a:solidFill>
                  <a:srgbClr val="333333"/>
                </a:solidFill>
                <a:latin typeface="微软雅黑"/>
                <a:cs typeface="微软雅黑"/>
              </a:rPr>
              <a:t>是一个基于网页的图形化工具，天然具备很好的跨平台性，被</a:t>
            </a:r>
            <a:r>
              <a:rPr sz="950" spc="-45" dirty="0">
                <a:solidFill>
                  <a:srgbClr val="333333"/>
                </a:solidFill>
                <a:latin typeface="微软雅黑"/>
                <a:cs typeface="微软雅黑"/>
              </a:rPr>
              <a:t> </a:t>
            </a:r>
            <a:r>
              <a:rPr sz="950" spc="25" dirty="0">
                <a:solidFill>
                  <a:srgbClr val="333333"/>
                </a:solidFill>
                <a:latin typeface="微软雅黑"/>
                <a:cs typeface="微软雅黑"/>
              </a:rPr>
              <a:t>广泛使用于服务器、容器、虚拟 机等等多种管理场景，即便是新手都可以直接上手操作。最后要说的是红帽公司对</a:t>
            </a:r>
            <a:r>
              <a:rPr sz="950" spc="20" dirty="0">
                <a:solidFill>
                  <a:srgbClr val="333333"/>
                </a:solidFill>
                <a:latin typeface="Trebuchet MS"/>
                <a:cs typeface="Trebuchet MS"/>
              </a:rPr>
              <a:t>Cockpit</a:t>
            </a:r>
            <a:r>
              <a:rPr sz="950" spc="20" dirty="0">
                <a:solidFill>
                  <a:srgbClr val="333333"/>
                </a:solidFill>
                <a:latin typeface="微软雅黑"/>
                <a:cs typeface="微软雅黑"/>
              </a:rPr>
              <a:t>十分的看重， </a:t>
            </a:r>
            <a:r>
              <a:rPr sz="950" spc="25" dirty="0">
                <a:solidFill>
                  <a:srgbClr val="333333"/>
                </a:solidFill>
                <a:latin typeface="微软雅黑"/>
                <a:cs typeface="微软雅黑"/>
              </a:rPr>
              <a:t>从最开始就默认安装到了</a:t>
            </a:r>
            <a:r>
              <a:rPr sz="950" spc="50" dirty="0">
                <a:solidFill>
                  <a:srgbClr val="333333"/>
                </a:solidFill>
                <a:latin typeface="Trebuchet MS"/>
                <a:cs typeface="Trebuchet MS"/>
              </a:rPr>
              <a:t>RHEL</a:t>
            </a:r>
            <a:r>
              <a:rPr sz="950" spc="-40"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系统中，衍生的</a:t>
            </a:r>
            <a:r>
              <a:rPr sz="950" spc="50" dirty="0">
                <a:solidFill>
                  <a:srgbClr val="333333"/>
                </a:solidFill>
                <a:latin typeface="Trebuchet MS"/>
                <a:cs typeface="Trebuchet MS"/>
              </a:rPr>
              <a:t>CentOS</a:t>
            </a:r>
            <a:r>
              <a:rPr sz="950" spc="25" dirty="0">
                <a:solidFill>
                  <a:srgbClr val="333333"/>
                </a:solidFill>
                <a:latin typeface="微软雅黑"/>
                <a:cs typeface="微软雅黑"/>
              </a:rPr>
              <a:t>和</a:t>
            </a:r>
            <a:r>
              <a:rPr sz="950" spc="40" dirty="0">
                <a:solidFill>
                  <a:srgbClr val="333333"/>
                </a:solidFill>
                <a:latin typeface="Trebuchet MS"/>
                <a:cs typeface="Trebuchet MS"/>
              </a:rPr>
              <a:t>Fedora</a:t>
            </a:r>
            <a:r>
              <a:rPr sz="950" spc="25" dirty="0">
                <a:solidFill>
                  <a:srgbClr val="333333"/>
                </a:solidFill>
                <a:latin typeface="微软雅黑"/>
                <a:cs typeface="微软雅黑"/>
              </a:rPr>
              <a:t>也都是标配它。</a:t>
            </a:r>
            <a:endParaRPr sz="950">
              <a:latin typeface="微软雅黑"/>
              <a:cs typeface="微软雅黑"/>
            </a:endParaRPr>
          </a:p>
        </p:txBody>
      </p:sp>
      <p:sp>
        <p:nvSpPr>
          <p:cNvPr id="11" name="object 11"/>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101</a:t>
            </a:fld>
            <a:endParaRPr spc="-5"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125651"/>
          </a:xfrm>
          <a:prstGeom prst="rect">
            <a:avLst/>
          </a:prstGeom>
        </p:spPr>
      </p:pic>
      <p:grpSp>
        <p:nvGrpSpPr>
          <p:cNvPr id="3" name="object 3"/>
          <p:cNvGrpSpPr/>
          <p:nvPr/>
        </p:nvGrpSpPr>
        <p:grpSpPr>
          <a:xfrm>
            <a:off x="959124" y="3922779"/>
            <a:ext cx="5651500" cy="1353185"/>
            <a:chOff x="959124" y="3922779"/>
            <a:chExt cx="5651500" cy="1353185"/>
          </a:xfrm>
        </p:grpSpPr>
        <p:sp>
          <p:nvSpPr>
            <p:cNvPr id="4" name="object 4"/>
            <p:cNvSpPr/>
            <p:nvPr/>
          </p:nvSpPr>
          <p:spPr>
            <a:xfrm>
              <a:off x="963889" y="3927544"/>
              <a:ext cx="5641975" cy="1343660"/>
            </a:xfrm>
            <a:custGeom>
              <a:avLst/>
              <a:gdLst/>
              <a:ahLst/>
              <a:cxnLst/>
              <a:rect l="l" t="t" r="r" b="b"/>
              <a:pathLst>
                <a:path w="5641975" h="1343660">
                  <a:moveTo>
                    <a:pt x="5620752" y="1343573"/>
                  </a:moveTo>
                  <a:lnTo>
                    <a:pt x="20659" y="1343573"/>
                  </a:lnTo>
                  <a:lnTo>
                    <a:pt x="17629" y="1342906"/>
                  </a:lnTo>
                  <a:lnTo>
                    <a:pt x="0" y="1322875"/>
                  </a:lnTo>
                  <a:lnTo>
                    <a:pt x="0" y="1319825"/>
                  </a:lnTo>
                  <a:lnTo>
                    <a:pt x="0" y="20621"/>
                  </a:lnTo>
                  <a:lnTo>
                    <a:pt x="20659" y="0"/>
                  </a:lnTo>
                  <a:lnTo>
                    <a:pt x="5620752" y="0"/>
                  </a:lnTo>
                  <a:lnTo>
                    <a:pt x="5641421" y="20621"/>
                  </a:lnTo>
                  <a:lnTo>
                    <a:pt x="5641421" y="1322875"/>
                  </a:lnTo>
                  <a:lnTo>
                    <a:pt x="5623792" y="1342906"/>
                  </a:lnTo>
                  <a:lnTo>
                    <a:pt x="5620752" y="1343573"/>
                  </a:lnTo>
                  <a:close/>
                </a:path>
              </a:pathLst>
            </a:custGeom>
            <a:solidFill>
              <a:srgbClr val="F8F8F8"/>
            </a:solidFill>
          </p:spPr>
          <p:txBody>
            <a:bodyPr wrap="square" lIns="0" tIns="0" rIns="0" bIns="0" rtlCol="0"/>
            <a:lstStyle/>
            <a:p>
              <a:endParaRPr/>
            </a:p>
          </p:txBody>
        </p:sp>
        <p:sp>
          <p:nvSpPr>
            <p:cNvPr id="5" name="object 5"/>
            <p:cNvSpPr/>
            <p:nvPr/>
          </p:nvSpPr>
          <p:spPr>
            <a:xfrm>
              <a:off x="963889" y="3927544"/>
              <a:ext cx="5641975" cy="1343660"/>
            </a:xfrm>
            <a:custGeom>
              <a:avLst/>
              <a:gdLst/>
              <a:ahLst/>
              <a:cxnLst/>
              <a:rect l="l" t="t" r="r" b="b"/>
              <a:pathLst>
                <a:path w="5641975" h="1343660">
                  <a:moveTo>
                    <a:pt x="0" y="1319825"/>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600"/>
                  </a:lnTo>
                  <a:lnTo>
                    <a:pt x="20659" y="0"/>
                  </a:lnTo>
                  <a:lnTo>
                    <a:pt x="23823" y="0"/>
                  </a:lnTo>
                  <a:lnTo>
                    <a:pt x="5617597" y="0"/>
                  </a:lnTo>
                  <a:lnTo>
                    <a:pt x="5620752" y="0"/>
                  </a:lnTo>
                  <a:lnTo>
                    <a:pt x="5623792" y="600"/>
                  </a:lnTo>
                  <a:lnTo>
                    <a:pt x="5626717" y="1715"/>
                  </a:lnTo>
                  <a:lnTo>
                    <a:pt x="5629633" y="2906"/>
                  </a:lnTo>
                  <a:lnTo>
                    <a:pt x="5632206" y="4612"/>
                  </a:lnTo>
                  <a:lnTo>
                    <a:pt x="5634446" y="6927"/>
                  </a:lnTo>
                  <a:lnTo>
                    <a:pt x="5636675" y="9081"/>
                  </a:lnTo>
                  <a:lnTo>
                    <a:pt x="5638400" y="11692"/>
                  </a:lnTo>
                  <a:lnTo>
                    <a:pt x="5639610" y="14665"/>
                  </a:lnTo>
                  <a:lnTo>
                    <a:pt x="5640821" y="17572"/>
                  </a:lnTo>
                  <a:lnTo>
                    <a:pt x="5641421" y="20621"/>
                  </a:lnTo>
                  <a:lnTo>
                    <a:pt x="5641421" y="23823"/>
                  </a:lnTo>
                  <a:lnTo>
                    <a:pt x="5641421" y="1319825"/>
                  </a:lnTo>
                  <a:lnTo>
                    <a:pt x="5641421" y="1322875"/>
                  </a:lnTo>
                  <a:lnTo>
                    <a:pt x="5640821" y="1325857"/>
                  </a:lnTo>
                  <a:lnTo>
                    <a:pt x="5639610" y="1328754"/>
                  </a:lnTo>
                  <a:lnTo>
                    <a:pt x="5638400" y="1331737"/>
                  </a:lnTo>
                  <a:lnTo>
                    <a:pt x="5617597" y="1343649"/>
                  </a:lnTo>
                  <a:lnTo>
                    <a:pt x="23823" y="1343649"/>
                  </a:lnTo>
                  <a:lnTo>
                    <a:pt x="20659" y="1343573"/>
                  </a:lnTo>
                  <a:lnTo>
                    <a:pt x="17629" y="1342906"/>
                  </a:lnTo>
                  <a:lnTo>
                    <a:pt x="14703" y="1341638"/>
                  </a:lnTo>
                  <a:lnTo>
                    <a:pt x="11787" y="1340523"/>
                  </a:lnTo>
                  <a:lnTo>
                    <a:pt x="1810" y="1328754"/>
                  </a:lnTo>
                  <a:lnTo>
                    <a:pt x="600" y="1325857"/>
                  </a:lnTo>
                  <a:lnTo>
                    <a:pt x="0" y="1322875"/>
                  </a:lnTo>
                  <a:lnTo>
                    <a:pt x="0" y="131982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008592"/>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5752430"/>
            <a:ext cx="5651500" cy="838835"/>
            <a:chOff x="959124" y="5752430"/>
            <a:chExt cx="5651500" cy="838835"/>
          </a:xfrm>
        </p:grpSpPr>
        <p:sp>
          <p:nvSpPr>
            <p:cNvPr id="8" name="object 8"/>
            <p:cNvSpPr/>
            <p:nvPr/>
          </p:nvSpPr>
          <p:spPr>
            <a:xfrm>
              <a:off x="963889" y="5757194"/>
              <a:ext cx="5641975" cy="829310"/>
            </a:xfrm>
            <a:custGeom>
              <a:avLst/>
              <a:gdLst/>
              <a:ahLst/>
              <a:cxnLst/>
              <a:rect l="l" t="t" r="r" b="b"/>
              <a:pathLst>
                <a:path w="5641975" h="829309">
                  <a:moveTo>
                    <a:pt x="5620752" y="828984"/>
                  </a:moveTo>
                  <a:lnTo>
                    <a:pt x="20659" y="828984"/>
                  </a:lnTo>
                  <a:lnTo>
                    <a:pt x="17629" y="828316"/>
                  </a:lnTo>
                  <a:lnTo>
                    <a:pt x="0" y="808362"/>
                  </a:lnTo>
                  <a:lnTo>
                    <a:pt x="0" y="805236"/>
                  </a:lnTo>
                  <a:lnTo>
                    <a:pt x="0" y="20621"/>
                  </a:lnTo>
                  <a:lnTo>
                    <a:pt x="20659" y="0"/>
                  </a:lnTo>
                  <a:lnTo>
                    <a:pt x="5620752" y="0"/>
                  </a:lnTo>
                  <a:lnTo>
                    <a:pt x="5641421" y="20621"/>
                  </a:lnTo>
                  <a:lnTo>
                    <a:pt x="5641421" y="808362"/>
                  </a:lnTo>
                  <a:lnTo>
                    <a:pt x="5623792" y="828316"/>
                  </a:lnTo>
                  <a:lnTo>
                    <a:pt x="5620752" y="828984"/>
                  </a:lnTo>
                  <a:close/>
                </a:path>
              </a:pathLst>
            </a:custGeom>
            <a:solidFill>
              <a:srgbClr val="F8F8F8"/>
            </a:solidFill>
          </p:spPr>
          <p:txBody>
            <a:bodyPr wrap="square" lIns="0" tIns="0" rIns="0" bIns="0" rtlCol="0"/>
            <a:lstStyle/>
            <a:p>
              <a:endParaRPr/>
            </a:p>
          </p:txBody>
        </p:sp>
        <p:sp>
          <p:nvSpPr>
            <p:cNvPr id="9" name="object 9"/>
            <p:cNvSpPr/>
            <p:nvPr/>
          </p:nvSpPr>
          <p:spPr>
            <a:xfrm>
              <a:off x="963889" y="5757194"/>
              <a:ext cx="5641975" cy="829310"/>
            </a:xfrm>
            <a:custGeom>
              <a:avLst/>
              <a:gdLst/>
              <a:ahLst/>
              <a:cxnLst/>
              <a:rect l="l" t="t" r="r" b="b"/>
              <a:pathLst>
                <a:path w="5641975" h="829309">
                  <a:moveTo>
                    <a:pt x="0" y="805236"/>
                  </a:moveTo>
                  <a:lnTo>
                    <a:pt x="0" y="23823"/>
                  </a:lnTo>
                  <a:lnTo>
                    <a:pt x="0" y="20621"/>
                  </a:lnTo>
                  <a:lnTo>
                    <a:pt x="600" y="17496"/>
                  </a:lnTo>
                  <a:lnTo>
                    <a:pt x="1810" y="14589"/>
                  </a:lnTo>
                  <a:lnTo>
                    <a:pt x="3020" y="11692"/>
                  </a:lnTo>
                  <a:lnTo>
                    <a:pt x="4745" y="9157"/>
                  </a:lnTo>
                  <a:lnTo>
                    <a:pt x="6975" y="6927"/>
                  </a:lnTo>
                  <a:lnTo>
                    <a:pt x="9214" y="4612"/>
                  </a:lnTo>
                  <a:lnTo>
                    <a:pt x="11787" y="2906"/>
                  </a:lnTo>
                  <a:lnTo>
                    <a:pt x="14703" y="1715"/>
                  </a:lnTo>
                  <a:lnTo>
                    <a:pt x="17629" y="590"/>
                  </a:lnTo>
                  <a:lnTo>
                    <a:pt x="20659" y="0"/>
                  </a:lnTo>
                  <a:lnTo>
                    <a:pt x="23823" y="0"/>
                  </a:lnTo>
                  <a:lnTo>
                    <a:pt x="5617597" y="0"/>
                  </a:lnTo>
                  <a:lnTo>
                    <a:pt x="5620752" y="0"/>
                  </a:lnTo>
                  <a:lnTo>
                    <a:pt x="5623792" y="524"/>
                  </a:lnTo>
                  <a:lnTo>
                    <a:pt x="5626717" y="1639"/>
                  </a:lnTo>
                  <a:lnTo>
                    <a:pt x="5629633" y="2906"/>
                  </a:lnTo>
                  <a:lnTo>
                    <a:pt x="5632206" y="4612"/>
                  </a:lnTo>
                  <a:lnTo>
                    <a:pt x="5634446" y="6927"/>
                  </a:lnTo>
                  <a:lnTo>
                    <a:pt x="5636675" y="9157"/>
                  </a:lnTo>
                  <a:lnTo>
                    <a:pt x="5638400" y="11692"/>
                  </a:lnTo>
                  <a:lnTo>
                    <a:pt x="5639610" y="14589"/>
                  </a:lnTo>
                  <a:lnTo>
                    <a:pt x="5640821" y="17496"/>
                  </a:lnTo>
                  <a:lnTo>
                    <a:pt x="5641421" y="20621"/>
                  </a:lnTo>
                  <a:lnTo>
                    <a:pt x="5641421" y="23823"/>
                  </a:lnTo>
                  <a:lnTo>
                    <a:pt x="5641421" y="805236"/>
                  </a:lnTo>
                  <a:lnTo>
                    <a:pt x="5641421" y="808362"/>
                  </a:lnTo>
                  <a:lnTo>
                    <a:pt x="5640821" y="811345"/>
                  </a:lnTo>
                  <a:lnTo>
                    <a:pt x="5639610" y="814242"/>
                  </a:lnTo>
                  <a:lnTo>
                    <a:pt x="5638400" y="817148"/>
                  </a:lnTo>
                  <a:lnTo>
                    <a:pt x="5617597" y="829060"/>
                  </a:lnTo>
                  <a:lnTo>
                    <a:pt x="23823" y="829060"/>
                  </a:lnTo>
                  <a:lnTo>
                    <a:pt x="20659" y="828984"/>
                  </a:lnTo>
                  <a:lnTo>
                    <a:pt x="17629" y="828316"/>
                  </a:lnTo>
                  <a:lnTo>
                    <a:pt x="14703" y="827049"/>
                  </a:lnTo>
                  <a:lnTo>
                    <a:pt x="11787" y="825858"/>
                  </a:lnTo>
                  <a:lnTo>
                    <a:pt x="1810" y="814242"/>
                  </a:lnTo>
                  <a:lnTo>
                    <a:pt x="600" y="811345"/>
                  </a:lnTo>
                  <a:lnTo>
                    <a:pt x="0" y="808362"/>
                  </a:lnTo>
                  <a:lnTo>
                    <a:pt x="0" y="80523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5838242"/>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3595638"/>
            <a:ext cx="5590540" cy="90551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默认情况下就已经被安装过了，执行下</a:t>
            </a:r>
            <a:r>
              <a:rPr sz="950" spc="40" dirty="0">
                <a:solidFill>
                  <a:srgbClr val="333333"/>
                </a:solidFill>
                <a:latin typeface="Trebuchet MS"/>
                <a:cs typeface="Trebuchet MS"/>
              </a:rPr>
              <a:t>dnf</a:t>
            </a:r>
            <a:r>
              <a:rPr sz="950" spc="25" dirty="0">
                <a:solidFill>
                  <a:srgbClr val="333333"/>
                </a:solidFill>
                <a:latin typeface="微软雅黑"/>
                <a:cs typeface="微软雅黑"/>
              </a:rPr>
              <a:t>命令确认下也好：</a:t>
            </a:r>
            <a:endParaRPr sz="950">
              <a:latin typeface="微软雅黑"/>
              <a:cs typeface="微软雅黑"/>
            </a:endParaRPr>
          </a:p>
          <a:p>
            <a:pPr>
              <a:lnSpc>
                <a:spcPct val="100000"/>
              </a:lnSpc>
              <a:spcBef>
                <a:spcPts val="45"/>
              </a:spcBef>
            </a:pPr>
            <a:endParaRPr sz="900">
              <a:latin typeface="微软雅黑"/>
              <a:cs typeface="微软雅黑"/>
            </a:endParaRPr>
          </a:p>
          <a:p>
            <a:pPr marL="136525" marR="5080">
              <a:lnSpc>
                <a:spcPct val="132400"/>
              </a:lnSpc>
            </a:pPr>
            <a:r>
              <a:rPr sz="850" spc="15" dirty="0">
                <a:solidFill>
                  <a:srgbClr val="333333"/>
                </a:solidFill>
                <a:latin typeface="Lucida Console"/>
                <a:cs typeface="Lucida Console"/>
              </a:rPr>
              <a:t>[root@linuxprobe ~]# dnf install cockpitUpdating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Subscription Management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repositories.Unable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read consumer</a:t>
            </a:r>
            <a:r>
              <a:rPr sz="850" spc="20" dirty="0">
                <a:solidFill>
                  <a:srgbClr val="333333"/>
                </a:solidFill>
                <a:latin typeface="Lucida Console"/>
                <a:cs typeface="Lucida Console"/>
              </a:rPr>
              <a:t> </a:t>
            </a:r>
            <a:r>
              <a:rPr sz="850" spc="15" dirty="0">
                <a:solidFill>
                  <a:srgbClr val="333333"/>
                </a:solidFill>
                <a:latin typeface="Lucida Console"/>
                <a:cs typeface="Lucida Console"/>
              </a:rPr>
              <a:t>identityThis system</a:t>
            </a:r>
            <a:r>
              <a:rPr sz="850" spc="20" dirty="0">
                <a:solidFill>
                  <a:srgbClr val="333333"/>
                </a:solidFill>
                <a:latin typeface="Lucida Console"/>
                <a:cs typeface="Lucida Console"/>
              </a:rPr>
              <a:t> </a:t>
            </a:r>
            <a:r>
              <a:rPr sz="850" spc="15" dirty="0">
                <a:solidFill>
                  <a:srgbClr val="333333"/>
                </a:solidFill>
                <a:latin typeface="Lucida Console"/>
                <a:cs typeface="Lucida Console"/>
              </a:rPr>
              <a:t>is not</a:t>
            </a:r>
            <a:r>
              <a:rPr sz="850" spc="20" dirty="0">
                <a:solidFill>
                  <a:srgbClr val="333333"/>
                </a:solidFill>
                <a:latin typeface="Lucida Console"/>
                <a:cs typeface="Lucida Console"/>
              </a:rPr>
              <a:t> </a:t>
            </a:r>
            <a:r>
              <a:rPr sz="850" spc="15" dirty="0">
                <a:solidFill>
                  <a:srgbClr val="333333"/>
                </a:solidFill>
                <a:latin typeface="Lucida Console"/>
                <a:cs typeface="Lucida Console"/>
              </a:rPr>
              <a:t>registered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Red </a:t>
            </a:r>
            <a:r>
              <a:rPr sz="850" spc="-500" dirty="0">
                <a:solidFill>
                  <a:srgbClr val="333333"/>
                </a:solidFill>
                <a:latin typeface="Lucida Console"/>
                <a:cs typeface="Lucida Console"/>
              </a:rPr>
              <a:t> </a:t>
            </a:r>
            <a:r>
              <a:rPr sz="850" spc="15" dirty="0">
                <a:solidFill>
                  <a:srgbClr val="333333"/>
                </a:solidFill>
                <a:latin typeface="Lucida Console"/>
                <a:cs typeface="Lucida Console"/>
              </a:rPr>
              <a:t>Hat Subscription Management. You can use subscription-manager to</a:t>
            </a:r>
            <a:endParaRPr sz="850">
              <a:latin typeface="Lucida Console"/>
              <a:cs typeface="Lucida Console"/>
            </a:endParaRPr>
          </a:p>
        </p:txBody>
      </p:sp>
      <p:sp>
        <p:nvSpPr>
          <p:cNvPr id="17" name="object 1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102</a:t>
            </a:fld>
            <a:endParaRPr spc="-5" dirty="0"/>
          </a:p>
        </p:txBody>
      </p:sp>
      <p:sp>
        <p:nvSpPr>
          <p:cNvPr id="12" name="object 12"/>
          <p:cNvSpPr txBox="1"/>
          <p:nvPr/>
        </p:nvSpPr>
        <p:spPr>
          <a:xfrm>
            <a:off x="1070306" y="4513288"/>
            <a:ext cx="123507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register.AppStream</a:t>
            </a:r>
            <a:endParaRPr sz="850">
              <a:latin typeface="Lucida Console"/>
              <a:cs typeface="Lucida Console"/>
            </a:endParaRPr>
          </a:p>
        </p:txBody>
      </p:sp>
      <p:sp>
        <p:nvSpPr>
          <p:cNvPr id="13" name="object 13"/>
          <p:cNvSpPr txBox="1"/>
          <p:nvPr/>
        </p:nvSpPr>
        <p:spPr>
          <a:xfrm>
            <a:off x="4899299" y="4475554"/>
            <a:ext cx="116776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3.1</a:t>
            </a:r>
            <a:r>
              <a:rPr sz="850" spc="-5" dirty="0">
                <a:solidFill>
                  <a:srgbClr val="333333"/>
                </a:solidFill>
                <a:latin typeface="Lucida Console"/>
                <a:cs typeface="Lucida Console"/>
              </a:rPr>
              <a:t> </a:t>
            </a:r>
            <a:r>
              <a:rPr sz="850" spc="15" dirty="0">
                <a:solidFill>
                  <a:srgbClr val="333333"/>
                </a:solidFill>
                <a:latin typeface="Lucida Console"/>
                <a:cs typeface="Lucida Console"/>
              </a:rPr>
              <a:t>MB/s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3.2</a:t>
            </a:r>
            <a:r>
              <a:rPr sz="850" spc="-5" dirty="0">
                <a:solidFill>
                  <a:srgbClr val="333333"/>
                </a:solidFill>
                <a:latin typeface="Lucida Console"/>
                <a:cs typeface="Lucida Console"/>
              </a:rPr>
              <a:t> </a:t>
            </a:r>
            <a:r>
              <a:rPr sz="850" spc="15" dirty="0">
                <a:solidFill>
                  <a:srgbClr val="333333"/>
                </a:solidFill>
                <a:latin typeface="Lucida Console"/>
                <a:cs typeface="Lucida Console"/>
              </a:rPr>
              <a:t>kB</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2.7</a:t>
            </a:r>
            <a:r>
              <a:rPr sz="850" spc="-5" dirty="0">
                <a:solidFill>
                  <a:srgbClr val="333333"/>
                </a:solidFill>
                <a:latin typeface="Lucida Console"/>
                <a:cs typeface="Lucida Console"/>
              </a:rPr>
              <a:t> </a:t>
            </a:r>
            <a:r>
              <a:rPr sz="850" spc="15" dirty="0">
                <a:solidFill>
                  <a:srgbClr val="333333"/>
                </a:solidFill>
                <a:latin typeface="Lucida Console"/>
                <a:cs typeface="Lucida Console"/>
              </a:rPr>
              <a:t>MB/s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2.7</a:t>
            </a:r>
            <a:r>
              <a:rPr sz="850" spc="-5" dirty="0">
                <a:solidFill>
                  <a:srgbClr val="333333"/>
                </a:solidFill>
                <a:latin typeface="Lucida Console"/>
                <a:cs typeface="Lucida Console"/>
              </a:rPr>
              <a:t> </a:t>
            </a:r>
            <a:r>
              <a:rPr sz="850" spc="15" dirty="0">
                <a:solidFill>
                  <a:srgbClr val="333333"/>
                </a:solidFill>
                <a:latin typeface="Lucida Console"/>
                <a:cs typeface="Lucida Console"/>
              </a:rPr>
              <a:t>kB</a:t>
            </a:r>
            <a:endParaRPr sz="850">
              <a:latin typeface="Lucida Console"/>
              <a:cs typeface="Lucida Console"/>
            </a:endParaRPr>
          </a:p>
        </p:txBody>
      </p:sp>
      <p:sp>
        <p:nvSpPr>
          <p:cNvPr id="14" name="object 14"/>
          <p:cNvSpPr txBox="1"/>
          <p:nvPr/>
        </p:nvSpPr>
        <p:spPr>
          <a:xfrm>
            <a:off x="1070306" y="4647073"/>
            <a:ext cx="5064125" cy="368935"/>
          </a:xfrm>
          <a:prstGeom prst="rect">
            <a:avLst/>
          </a:prstGeom>
        </p:spPr>
        <p:txBody>
          <a:bodyPr vert="horz" wrap="square" lIns="0" tIns="53975" rIns="0" bIns="0" rtlCol="0">
            <a:spAutoFit/>
          </a:bodyPr>
          <a:lstStyle/>
          <a:p>
            <a:pPr marL="12700">
              <a:lnSpc>
                <a:spcPct val="100000"/>
              </a:lnSpc>
              <a:spcBef>
                <a:spcPts val="425"/>
              </a:spcBef>
              <a:tabLst>
                <a:tab pos="617220" algn="l"/>
              </a:tabLst>
            </a:pPr>
            <a:r>
              <a:rPr sz="850" spc="15" dirty="0">
                <a:solidFill>
                  <a:srgbClr val="333333"/>
                </a:solidFill>
                <a:latin typeface="Lucida Console"/>
                <a:cs typeface="Lucida Console"/>
              </a:rPr>
              <a:t>00:00	BaseOS</a:t>
            </a:r>
            <a:endParaRPr sz="850">
              <a:latin typeface="Lucida Console"/>
              <a:cs typeface="Lucida Console"/>
            </a:endParaRPr>
          </a:p>
          <a:p>
            <a:pPr marL="12700">
              <a:lnSpc>
                <a:spcPct val="100000"/>
              </a:lnSpc>
              <a:spcBef>
                <a:spcPts val="330"/>
              </a:spcBef>
              <a:tabLst>
                <a:tab pos="617220" algn="l"/>
              </a:tabLst>
            </a:pPr>
            <a:r>
              <a:rPr sz="850" spc="15" dirty="0">
                <a:solidFill>
                  <a:srgbClr val="333333"/>
                </a:solidFill>
                <a:latin typeface="Lucida Console"/>
                <a:cs typeface="Lucida Console"/>
              </a:rPr>
              <a:t>00:00	Package cockpit-185-2.el8.x86_64</a:t>
            </a:r>
            <a:r>
              <a:rPr sz="850" spc="20" dirty="0">
                <a:solidFill>
                  <a:srgbClr val="333333"/>
                </a:solidFill>
                <a:latin typeface="Lucida Console"/>
                <a:cs typeface="Lucida Console"/>
              </a:rPr>
              <a:t> </a:t>
            </a:r>
            <a:r>
              <a:rPr sz="850" spc="15" dirty="0">
                <a:solidFill>
                  <a:srgbClr val="333333"/>
                </a:solidFill>
                <a:latin typeface="Lucida Console"/>
                <a:cs typeface="Lucida Console"/>
              </a:rPr>
              <a:t>is already</a:t>
            </a:r>
            <a:r>
              <a:rPr sz="850" spc="20" dirty="0">
                <a:solidFill>
                  <a:srgbClr val="333333"/>
                </a:solidFill>
                <a:latin typeface="Lucida Console"/>
                <a:cs typeface="Lucida Console"/>
              </a:rPr>
              <a:t> </a:t>
            </a:r>
            <a:r>
              <a:rPr sz="850" spc="15" dirty="0">
                <a:solidFill>
                  <a:srgbClr val="333333"/>
                </a:solidFill>
                <a:latin typeface="Lucida Console"/>
                <a:cs typeface="Lucida Console"/>
              </a:rPr>
              <a:t>installed.Dependencies</a:t>
            </a:r>
            <a:endParaRPr sz="850">
              <a:latin typeface="Lucida Console"/>
              <a:cs typeface="Lucida Console"/>
            </a:endParaRPr>
          </a:p>
        </p:txBody>
      </p:sp>
      <p:sp>
        <p:nvSpPr>
          <p:cNvPr id="15" name="object 15"/>
          <p:cNvSpPr txBox="1"/>
          <p:nvPr/>
        </p:nvSpPr>
        <p:spPr>
          <a:xfrm>
            <a:off x="946414" y="5027844"/>
            <a:ext cx="5590540" cy="2268220"/>
          </a:xfrm>
          <a:prstGeom prst="rect">
            <a:avLst/>
          </a:prstGeom>
        </p:spPr>
        <p:txBody>
          <a:bodyPr vert="horz" wrap="square" lIns="0" tIns="15875" rIns="0" bIns="0" rtlCol="0">
            <a:spAutoFit/>
          </a:bodyPr>
          <a:lstStyle/>
          <a:p>
            <a:pPr marL="136525">
              <a:lnSpc>
                <a:spcPct val="100000"/>
              </a:lnSpc>
              <a:spcBef>
                <a:spcPts val="125"/>
              </a:spcBef>
            </a:pPr>
            <a:r>
              <a:rPr sz="850" spc="15" dirty="0">
                <a:solidFill>
                  <a:srgbClr val="333333"/>
                </a:solidFill>
                <a:latin typeface="Lucida Console"/>
                <a:cs typeface="Lucida Console"/>
              </a:rPr>
              <a:t>resolved.Nothing</a:t>
            </a:r>
            <a:r>
              <a:rPr sz="850" spc="-5" dirty="0">
                <a:solidFill>
                  <a:srgbClr val="333333"/>
                </a:solidFill>
                <a:latin typeface="Lucida Console"/>
                <a:cs typeface="Lucida Console"/>
              </a:rPr>
              <a:t> </a:t>
            </a:r>
            <a:r>
              <a:rPr sz="850" spc="15" dirty="0">
                <a:solidFill>
                  <a:srgbClr val="333333"/>
                </a:solidFill>
                <a:latin typeface="Lucida Console"/>
                <a:cs typeface="Lucida Console"/>
              </a:rPr>
              <a:t>to</a:t>
            </a:r>
            <a:r>
              <a:rPr sz="850" spc="-5" dirty="0">
                <a:solidFill>
                  <a:srgbClr val="333333"/>
                </a:solidFill>
                <a:latin typeface="Lucida Console"/>
                <a:cs typeface="Lucida Console"/>
              </a:rPr>
              <a:t> </a:t>
            </a:r>
            <a:r>
              <a:rPr sz="850" spc="15" dirty="0">
                <a:solidFill>
                  <a:srgbClr val="333333"/>
                </a:solidFill>
                <a:latin typeface="Lucida Console"/>
                <a:cs typeface="Lucida Console"/>
              </a:rPr>
              <a:t>do.Complete!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spc="20" dirty="0">
                <a:solidFill>
                  <a:srgbClr val="333333"/>
                </a:solidFill>
                <a:latin typeface="Trebuchet MS"/>
                <a:cs typeface="Trebuchet MS"/>
              </a:rPr>
              <a:t>Cockpit</a:t>
            </a:r>
            <a:r>
              <a:rPr sz="950" spc="25" dirty="0">
                <a:solidFill>
                  <a:srgbClr val="333333"/>
                </a:solidFill>
                <a:latin typeface="微软雅黑"/>
                <a:cs typeface="微软雅黑"/>
              </a:rPr>
              <a:t>服务程序在</a:t>
            </a:r>
            <a:r>
              <a:rPr sz="950" spc="50" dirty="0">
                <a:solidFill>
                  <a:srgbClr val="333333"/>
                </a:solidFill>
                <a:latin typeface="Trebuchet MS"/>
                <a:cs typeface="Trebuchet MS"/>
              </a:rPr>
              <a:t>RHEL</a:t>
            </a:r>
            <a:r>
              <a:rPr sz="950" spc="-55" dirty="0">
                <a:solidFill>
                  <a:srgbClr val="333333"/>
                </a:solidFill>
                <a:latin typeface="Trebuchet MS"/>
                <a:cs typeface="Trebuchet MS"/>
              </a:rPr>
              <a:t> </a:t>
            </a:r>
            <a:r>
              <a:rPr sz="950" spc="5" dirty="0">
                <a:solidFill>
                  <a:srgbClr val="333333"/>
                </a:solidFill>
                <a:latin typeface="Trebuchet MS"/>
                <a:cs typeface="Trebuchet MS"/>
              </a:rPr>
              <a:t>8.0</a:t>
            </a:r>
            <a:r>
              <a:rPr sz="950" spc="25" dirty="0">
                <a:solidFill>
                  <a:srgbClr val="333333"/>
                </a:solidFill>
                <a:latin typeface="微软雅黑"/>
                <a:cs typeface="微软雅黑"/>
              </a:rPr>
              <a:t>版本中没有自动运行，将它开启并加入到开机启动项中：</a:t>
            </a:r>
            <a:endParaRPr sz="950">
              <a:latin typeface="微软雅黑"/>
              <a:cs typeface="微软雅黑"/>
            </a:endParaRPr>
          </a:p>
          <a:p>
            <a:pPr>
              <a:lnSpc>
                <a:spcPct val="100000"/>
              </a:lnSpc>
              <a:spcBef>
                <a:spcPts val="45"/>
              </a:spcBef>
            </a:pPr>
            <a:endParaRPr sz="900">
              <a:latin typeface="微软雅黑"/>
              <a:cs typeface="微软雅黑"/>
            </a:endParaRPr>
          </a:p>
          <a:p>
            <a:pPr marL="136525" marR="5080">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systemctl</a:t>
            </a:r>
            <a:r>
              <a:rPr sz="850" spc="20" dirty="0">
                <a:solidFill>
                  <a:srgbClr val="333333"/>
                </a:solidFill>
                <a:latin typeface="Lucida Console"/>
                <a:cs typeface="Lucida Console"/>
              </a:rPr>
              <a:t> </a:t>
            </a:r>
            <a:r>
              <a:rPr sz="850" spc="15" dirty="0">
                <a:solidFill>
                  <a:srgbClr val="333333"/>
                </a:solidFill>
                <a:latin typeface="Lucida Console"/>
                <a:cs typeface="Lucida Console"/>
              </a:rPr>
              <a:t>start</a:t>
            </a:r>
            <a:r>
              <a:rPr sz="850" spc="20" dirty="0">
                <a:solidFill>
                  <a:srgbClr val="333333"/>
                </a:solidFill>
                <a:latin typeface="Lucida Console"/>
                <a:cs typeface="Lucida Console"/>
              </a:rPr>
              <a:t> </a:t>
            </a:r>
            <a:r>
              <a:rPr sz="850" spc="15" dirty="0">
                <a:solidFill>
                  <a:srgbClr val="333333"/>
                </a:solidFill>
                <a:latin typeface="Lucida Console"/>
                <a:cs typeface="Lucida Console"/>
              </a:rPr>
              <a:t>cockpit[root@linuxprobe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systemctl</a:t>
            </a:r>
            <a:r>
              <a:rPr sz="850" spc="20" dirty="0">
                <a:solidFill>
                  <a:srgbClr val="333333"/>
                </a:solidFill>
                <a:latin typeface="Lucida Console"/>
                <a:cs typeface="Lucida Console"/>
              </a:rPr>
              <a:t> </a:t>
            </a:r>
            <a:r>
              <a:rPr sz="850" spc="15" dirty="0">
                <a:solidFill>
                  <a:srgbClr val="333333"/>
                </a:solidFill>
                <a:latin typeface="Lucida Console"/>
                <a:cs typeface="Lucida Console"/>
              </a:rPr>
              <a:t>enable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cockpit.socketCreated</a:t>
            </a:r>
            <a:r>
              <a:rPr sz="850" spc="10" dirty="0">
                <a:solidFill>
                  <a:srgbClr val="333333"/>
                </a:solidFill>
                <a:latin typeface="Lucida Console"/>
                <a:cs typeface="Lucida Console"/>
              </a:rPr>
              <a:t> </a:t>
            </a:r>
            <a:r>
              <a:rPr sz="850" spc="15" dirty="0">
                <a:solidFill>
                  <a:srgbClr val="333333"/>
                </a:solidFill>
                <a:latin typeface="Lucida Console"/>
                <a:cs typeface="Lucida Console"/>
              </a:rPr>
              <a:t>symlink</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/etc/systemd/system/sockets.target.wants/cockpit.socket</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/usr/lib/systemd/system/cockpit.socket.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7465">
              <a:lnSpc>
                <a:spcPct val="131600"/>
              </a:lnSpc>
              <a:spcBef>
                <a:spcPts val="5"/>
              </a:spcBef>
            </a:pPr>
            <a:r>
              <a:rPr sz="950" spc="25" dirty="0">
                <a:solidFill>
                  <a:srgbClr val="333333"/>
                </a:solidFill>
                <a:latin typeface="微软雅黑"/>
                <a:cs typeface="微软雅黑"/>
              </a:rPr>
              <a:t>服务启动后打开系统自带的浏览器，访问</a:t>
            </a:r>
            <a:r>
              <a:rPr sz="950" spc="-160" dirty="0">
                <a:solidFill>
                  <a:srgbClr val="333333"/>
                </a:solidFill>
                <a:latin typeface="Trebuchet MS"/>
                <a:cs typeface="Trebuchet MS"/>
              </a:rPr>
              <a:t>“</a:t>
            </a:r>
            <a:r>
              <a:rPr sz="950" spc="25" dirty="0">
                <a:solidFill>
                  <a:srgbClr val="333333"/>
                </a:solidFill>
                <a:latin typeface="微软雅黑"/>
                <a:cs typeface="微软雅黑"/>
              </a:rPr>
              <a:t>本机地址</a:t>
            </a:r>
            <a:r>
              <a:rPr sz="950" spc="-5" dirty="0">
                <a:solidFill>
                  <a:srgbClr val="333333"/>
                </a:solidFill>
                <a:latin typeface="Trebuchet MS"/>
                <a:cs typeface="Trebuchet MS"/>
              </a:rPr>
              <a:t>:9090”</a:t>
            </a:r>
            <a:r>
              <a:rPr sz="950" spc="25" dirty="0">
                <a:solidFill>
                  <a:srgbClr val="333333"/>
                </a:solidFill>
                <a:latin typeface="微软雅黑"/>
                <a:cs typeface="微软雅黑"/>
              </a:rPr>
              <a:t>即可访问。但是由于</a:t>
            </a:r>
            <a:r>
              <a:rPr sz="950" spc="30" dirty="0">
                <a:solidFill>
                  <a:srgbClr val="333333"/>
                </a:solidFill>
                <a:latin typeface="Trebuchet MS"/>
                <a:cs typeface="Trebuchet MS"/>
              </a:rPr>
              <a:t>https</a:t>
            </a:r>
            <a:r>
              <a:rPr sz="950" spc="20" dirty="0">
                <a:solidFill>
                  <a:srgbClr val="333333"/>
                </a:solidFill>
                <a:latin typeface="微软雅黑"/>
                <a:cs typeface="微软雅黑"/>
              </a:rPr>
              <a:t>加密协议，但证书 </a:t>
            </a:r>
            <a:r>
              <a:rPr sz="950" spc="25" dirty="0">
                <a:solidFill>
                  <a:srgbClr val="333333"/>
                </a:solidFill>
                <a:latin typeface="微软雅黑"/>
                <a:cs typeface="微软雅黑"/>
              </a:rPr>
              <a:t>又是本地签发的，因此需要再多一个信任本地证书的操作，如图</a:t>
            </a:r>
            <a:r>
              <a:rPr sz="950" spc="35" dirty="0">
                <a:solidFill>
                  <a:srgbClr val="333333"/>
                </a:solidFill>
                <a:latin typeface="Trebuchet MS"/>
                <a:cs typeface="Trebuchet MS"/>
              </a:rPr>
              <a:t>8-14</a:t>
            </a:r>
            <a:r>
              <a:rPr sz="950" spc="25" dirty="0">
                <a:solidFill>
                  <a:srgbClr val="333333"/>
                </a:solidFill>
                <a:latin typeface="微软雅黑"/>
                <a:cs typeface="微软雅黑"/>
              </a:rPr>
              <a:t>与图</a:t>
            </a:r>
            <a:r>
              <a:rPr sz="950" spc="35" dirty="0">
                <a:solidFill>
                  <a:srgbClr val="333333"/>
                </a:solidFill>
                <a:latin typeface="Trebuchet MS"/>
                <a:cs typeface="Trebuchet MS"/>
              </a:rPr>
              <a:t>8-15</a:t>
            </a:r>
            <a:r>
              <a:rPr sz="950" spc="25" dirty="0">
                <a:solidFill>
                  <a:srgbClr val="333333"/>
                </a:solidFill>
                <a:latin typeface="微软雅黑"/>
                <a:cs typeface="微软雅黑"/>
              </a:rPr>
              <a:t>所示。进入到登录界面 后，输入</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管理员账号与系统密码，点击确认后即可进入，如图</a:t>
            </a:r>
            <a:r>
              <a:rPr sz="950" spc="35" dirty="0">
                <a:solidFill>
                  <a:srgbClr val="333333"/>
                </a:solidFill>
                <a:latin typeface="Trebuchet MS"/>
                <a:cs typeface="Trebuchet MS"/>
              </a:rPr>
              <a:t>8-16</a:t>
            </a:r>
            <a:r>
              <a:rPr sz="950" spc="25" dirty="0">
                <a:solidFill>
                  <a:srgbClr val="333333"/>
                </a:solidFill>
                <a:latin typeface="微软雅黑"/>
                <a:cs typeface="微软雅黑"/>
              </a:rPr>
              <a:t>所示。</a:t>
            </a:r>
            <a:endParaRPr sz="950">
              <a:latin typeface="微软雅黑"/>
              <a:cs typeface="微软雅黑"/>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268593"/>
          </a:xfrm>
          <a:prstGeom prst="rect">
            <a:avLst/>
          </a:prstGeom>
        </p:spPr>
      </p:pic>
      <p:sp>
        <p:nvSpPr>
          <p:cNvPr id="3" name="object 3"/>
          <p:cNvSpPr txBox="1"/>
          <p:nvPr/>
        </p:nvSpPr>
        <p:spPr>
          <a:xfrm>
            <a:off x="946424" y="3748078"/>
            <a:ext cx="1548765"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8-14</a:t>
            </a:r>
            <a:r>
              <a:rPr sz="950" spc="-35" dirty="0">
                <a:solidFill>
                  <a:srgbClr val="333333"/>
                </a:solidFill>
                <a:latin typeface="Trebuchet MS"/>
                <a:cs typeface="Trebuchet MS"/>
              </a:rPr>
              <a:t> </a:t>
            </a:r>
            <a:r>
              <a:rPr sz="950" spc="25" dirty="0">
                <a:solidFill>
                  <a:srgbClr val="333333"/>
                </a:solidFill>
                <a:latin typeface="微软雅黑"/>
                <a:cs typeface="微软雅黑"/>
              </a:rPr>
              <a:t>添加额外允许的证书</a:t>
            </a:r>
            <a:endParaRPr sz="950">
              <a:latin typeface="微软雅黑"/>
              <a:cs typeface="微软雅黑"/>
            </a:endParaRPr>
          </a:p>
        </p:txBody>
      </p:sp>
      <p:pic>
        <p:nvPicPr>
          <p:cNvPr id="4" name="object 4"/>
          <p:cNvPicPr/>
          <p:nvPr/>
        </p:nvPicPr>
        <p:blipFill>
          <a:blip r:embed="rId3" cstate="print"/>
          <a:stretch>
            <a:fillRect/>
          </a:stretch>
        </p:blipFill>
        <p:spPr>
          <a:xfrm>
            <a:off x="959124" y="4027646"/>
            <a:ext cx="5650951" cy="3268593"/>
          </a:xfrm>
          <a:prstGeom prst="rect">
            <a:avLst/>
          </a:prstGeom>
        </p:spPr>
      </p:pic>
      <p:sp>
        <p:nvSpPr>
          <p:cNvPr id="5" name="object 5"/>
          <p:cNvSpPr txBox="1"/>
          <p:nvPr/>
        </p:nvSpPr>
        <p:spPr>
          <a:xfrm>
            <a:off x="946424" y="7407378"/>
            <a:ext cx="142494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8-15</a:t>
            </a:r>
            <a:r>
              <a:rPr sz="950" spc="-35" dirty="0">
                <a:solidFill>
                  <a:srgbClr val="333333"/>
                </a:solidFill>
                <a:latin typeface="Trebuchet MS"/>
                <a:cs typeface="Trebuchet MS"/>
              </a:rPr>
              <a:t> </a:t>
            </a:r>
            <a:r>
              <a:rPr sz="950" spc="25" dirty="0">
                <a:solidFill>
                  <a:srgbClr val="333333"/>
                </a:solidFill>
                <a:latin typeface="微软雅黑"/>
                <a:cs typeface="微软雅黑"/>
              </a:rPr>
              <a:t>确认信任本地证书</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103</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249534"/>
          </a:xfrm>
          <a:prstGeom prst="rect">
            <a:avLst/>
          </a:prstGeom>
        </p:spPr>
      </p:pic>
      <p:sp>
        <p:nvSpPr>
          <p:cNvPr id="3" name="object 3"/>
          <p:cNvSpPr txBox="1"/>
          <p:nvPr/>
        </p:nvSpPr>
        <p:spPr>
          <a:xfrm>
            <a:off x="946424" y="3719550"/>
            <a:ext cx="5656580" cy="180403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8-16</a:t>
            </a:r>
            <a:r>
              <a:rPr sz="950" spc="-35" dirty="0">
                <a:solidFill>
                  <a:srgbClr val="333333"/>
                </a:solidFill>
                <a:latin typeface="Trebuchet MS"/>
                <a:cs typeface="Trebuchet MS"/>
              </a:rPr>
              <a:t> </a:t>
            </a:r>
            <a:r>
              <a:rPr sz="950" spc="25" dirty="0">
                <a:solidFill>
                  <a:srgbClr val="333333"/>
                </a:solidFill>
                <a:latin typeface="微软雅黑"/>
                <a:cs typeface="微软雅黑"/>
              </a:rPr>
              <a:t>输入登录账号与系统密码</a:t>
            </a:r>
            <a:endParaRPr sz="950">
              <a:latin typeface="微软雅黑"/>
              <a:cs typeface="微软雅黑"/>
            </a:endParaRPr>
          </a:p>
          <a:p>
            <a:pPr marL="12700" marR="5080" algn="just">
              <a:lnSpc>
                <a:spcPct val="131600"/>
              </a:lnSpc>
              <a:spcBef>
                <a:spcPts val="750"/>
              </a:spcBef>
            </a:pPr>
            <a:r>
              <a:rPr sz="950" spc="25" dirty="0">
                <a:solidFill>
                  <a:srgbClr val="333333"/>
                </a:solidFill>
                <a:latin typeface="微软雅黑"/>
                <a:cs typeface="微软雅黑"/>
              </a:rPr>
              <a:t>进入到</a:t>
            </a:r>
            <a:r>
              <a:rPr sz="950" spc="20" dirty="0">
                <a:solidFill>
                  <a:srgbClr val="333333"/>
                </a:solidFill>
                <a:latin typeface="Trebuchet MS"/>
                <a:cs typeface="Trebuchet MS"/>
              </a:rPr>
              <a:t>Cockpit</a:t>
            </a:r>
            <a:r>
              <a:rPr sz="950" spc="25" dirty="0">
                <a:solidFill>
                  <a:srgbClr val="333333"/>
                </a:solidFill>
                <a:latin typeface="微软雅黑"/>
                <a:cs typeface="微软雅黑"/>
              </a:rPr>
              <a:t>网页界面后可谓是别有洞天，总共分为十三个功能模块，即：系统状态、日志信息、硬盘 存储、网卡网络、账户安全、服务程序、软件仓库、报告分析、内核排错、</a:t>
            </a:r>
            <a:r>
              <a:rPr sz="950" spc="35" dirty="0">
                <a:solidFill>
                  <a:srgbClr val="333333"/>
                </a:solidFill>
                <a:latin typeface="Trebuchet MS"/>
                <a:cs typeface="Trebuchet MS"/>
              </a:rPr>
              <a:t>SElinux</a:t>
            </a:r>
            <a:r>
              <a:rPr sz="950" spc="20" dirty="0">
                <a:solidFill>
                  <a:srgbClr val="333333"/>
                </a:solidFill>
                <a:latin typeface="微软雅黑"/>
                <a:cs typeface="微软雅黑"/>
              </a:rPr>
              <a:t>、更新软件、订阅服 </a:t>
            </a:r>
            <a:r>
              <a:rPr sz="950" spc="25" dirty="0">
                <a:solidFill>
                  <a:srgbClr val="333333"/>
                </a:solidFill>
                <a:latin typeface="微软雅黑"/>
                <a:cs typeface="微软雅黑"/>
              </a:rPr>
              <a:t>务、终端界面。逐一为同学们进行讲解。</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5" dirty="0">
                <a:solidFill>
                  <a:srgbClr val="333333"/>
                </a:solidFill>
                <a:latin typeface="Courier New"/>
                <a:cs typeface="Courier New"/>
              </a:rPr>
              <a:t>1</a:t>
            </a:r>
            <a:r>
              <a:rPr sz="950" b="1" spc="5" dirty="0">
                <a:solidFill>
                  <a:srgbClr val="333333"/>
                </a:solidFill>
                <a:latin typeface="微软雅黑"/>
                <a:cs typeface="微软雅黑"/>
              </a:rPr>
              <a:t>．</a:t>
            </a:r>
            <a:r>
              <a:rPr sz="950" b="1" spc="25" dirty="0">
                <a:solidFill>
                  <a:srgbClr val="333333"/>
                </a:solidFill>
                <a:latin typeface="微软雅黑"/>
                <a:cs typeface="微软雅黑"/>
              </a:rPr>
              <a:t>系统状态</a:t>
            </a:r>
            <a:endParaRPr sz="950">
              <a:latin typeface="微软雅黑"/>
              <a:cs typeface="微软雅黑"/>
            </a:endParaRPr>
          </a:p>
          <a:p>
            <a:pPr marL="12700" marR="60960" algn="just">
              <a:lnSpc>
                <a:spcPct val="131600"/>
              </a:lnSpc>
              <a:spcBef>
                <a:spcPts val="750"/>
              </a:spcBef>
            </a:pPr>
            <a:r>
              <a:rPr sz="950" spc="25" dirty="0">
                <a:solidFill>
                  <a:srgbClr val="333333"/>
                </a:solidFill>
                <a:latin typeface="微软雅黑"/>
                <a:cs typeface="微软雅黑"/>
              </a:rPr>
              <a:t>默认进入后映入眼帘的便是系统状态界面，能够看到系统架构、版本、主机名与时间等信息，还能够动 态的展现出</a:t>
            </a:r>
            <a:r>
              <a:rPr sz="950" spc="65" dirty="0">
                <a:solidFill>
                  <a:srgbClr val="333333"/>
                </a:solidFill>
                <a:latin typeface="Trebuchet MS"/>
                <a:cs typeface="Trebuchet MS"/>
              </a:rPr>
              <a:t>CPU</a:t>
            </a:r>
            <a:r>
              <a:rPr sz="950" spc="25" dirty="0">
                <a:solidFill>
                  <a:srgbClr val="333333"/>
                </a:solidFill>
                <a:latin typeface="微软雅黑"/>
                <a:cs typeface="微软雅黑"/>
              </a:rPr>
              <a:t>、硬盘、内存和网络的复杂情况，类似于网页版的</a:t>
            </a:r>
            <a:r>
              <a:rPr sz="950" spc="30" dirty="0">
                <a:solidFill>
                  <a:srgbClr val="333333"/>
                </a:solidFill>
                <a:latin typeface="Trebuchet MS"/>
                <a:cs typeface="Trebuchet MS"/>
              </a:rPr>
              <a:t>“Winodws</a:t>
            </a:r>
            <a:r>
              <a:rPr sz="950" spc="25" dirty="0">
                <a:solidFill>
                  <a:srgbClr val="333333"/>
                </a:solidFill>
                <a:latin typeface="微软雅黑"/>
                <a:cs typeface="微软雅黑"/>
              </a:rPr>
              <a:t>系统任务管理器</a:t>
            </a:r>
            <a:r>
              <a:rPr sz="950" spc="-70" dirty="0">
                <a:solidFill>
                  <a:srgbClr val="333333"/>
                </a:solidFill>
                <a:latin typeface="Trebuchet MS"/>
                <a:cs typeface="Trebuchet MS"/>
              </a:rPr>
              <a:t>”</a:t>
            </a:r>
            <a:r>
              <a:rPr sz="950" spc="-70" dirty="0">
                <a:solidFill>
                  <a:srgbClr val="333333"/>
                </a:solidFill>
                <a:latin typeface="微软雅黑"/>
                <a:cs typeface="微软雅黑"/>
              </a:rPr>
              <a:t>，</a:t>
            </a:r>
            <a:r>
              <a:rPr sz="950" spc="25" dirty="0">
                <a:solidFill>
                  <a:srgbClr val="333333"/>
                </a:solidFill>
                <a:latin typeface="微软雅黑"/>
                <a:cs typeface="微软雅黑"/>
              </a:rPr>
              <a:t>属实好 用，如图</a:t>
            </a:r>
            <a:r>
              <a:rPr sz="950" spc="35" dirty="0">
                <a:solidFill>
                  <a:srgbClr val="333333"/>
                </a:solidFill>
                <a:latin typeface="Trebuchet MS"/>
                <a:cs typeface="Trebuchet MS"/>
              </a:rPr>
              <a:t>8-17</a:t>
            </a:r>
            <a:r>
              <a:rPr sz="950" spc="25" dirty="0">
                <a:solidFill>
                  <a:srgbClr val="333333"/>
                </a:solidFill>
                <a:latin typeface="微软雅黑"/>
                <a:cs typeface="微软雅黑"/>
              </a:rPr>
              <a:t>所示：</a:t>
            </a:r>
            <a:endParaRPr sz="950">
              <a:latin typeface="微软雅黑"/>
              <a:cs typeface="微软雅黑"/>
            </a:endParaRPr>
          </a:p>
        </p:txBody>
      </p:sp>
      <p:pic>
        <p:nvPicPr>
          <p:cNvPr id="4" name="object 4"/>
          <p:cNvPicPr/>
          <p:nvPr/>
        </p:nvPicPr>
        <p:blipFill>
          <a:blip r:embed="rId3" cstate="print"/>
          <a:stretch>
            <a:fillRect/>
          </a:stretch>
        </p:blipFill>
        <p:spPr>
          <a:xfrm>
            <a:off x="959124" y="5628608"/>
            <a:ext cx="5650951" cy="2773063"/>
          </a:xfrm>
          <a:prstGeom prst="rect">
            <a:avLst/>
          </a:prstGeom>
        </p:spPr>
      </p:pic>
      <p:sp>
        <p:nvSpPr>
          <p:cNvPr id="5" name="object 5"/>
          <p:cNvSpPr txBox="1"/>
          <p:nvPr/>
        </p:nvSpPr>
        <p:spPr>
          <a:xfrm>
            <a:off x="946424" y="8512851"/>
            <a:ext cx="5604510" cy="11271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8-17</a:t>
            </a:r>
            <a:r>
              <a:rPr sz="950" spc="-35" dirty="0">
                <a:solidFill>
                  <a:srgbClr val="333333"/>
                </a:solidFill>
                <a:latin typeface="Trebuchet MS"/>
                <a:cs typeface="Trebuchet MS"/>
              </a:rPr>
              <a:t> </a:t>
            </a:r>
            <a:r>
              <a:rPr sz="950" spc="25" dirty="0">
                <a:solidFill>
                  <a:srgbClr val="333333"/>
                </a:solidFill>
                <a:latin typeface="微软雅黑"/>
                <a:cs typeface="微软雅黑"/>
              </a:rPr>
              <a:t>系统状态界面</a:t>
            </a:r>
            <a:endParaRPr sz="950">
              <a:latin typeface="微软雅黑"/>
              <a:cs typeface="微软雅黑"/>
            </a:endParaRPr>
          </a:p>
          <a:p>
            <a:pPr marL="12700">
              <a:lnSpc>
                <a:spcPct val="100000"/>
              </a:lnSpc>
              <a:spcBef>
                <a:spcPts val="1110"/>
              </a:spcBef>
            </a:pPr>
            <a:r>
              <a:rPr sz="950" b="1" spc="5" dirty="0">
                <a:solidFill>
                  <a:srgbClr val="333333"/>
                </a:solidFill>
                <a:latin typeface="Courier New"/>
                <a:cs typeface="Courier New"/>
              </a:rPr>
              <a:t>2</a:t>
            </a:r>
            <a:r>
              <a:rPr sz="950" b="1" spc="5" dirty="0">
                <a:solidFill>
                  <a:srgbClr val="333333"/>
                </a:solidFill>
                <a:latin typeface="微软雅黑"/>
                <a:cs typeface="微软雅黑"/>
              </a:rPr>
              <a:t>．</a:t>
            </a:r>
            <a:r>
              <a:rPr sz="950" b="1" spc="25" dirty="0">
                <a:solidFill>
                  <a:srgbClr val="333333"/>
                </a:solidFill>
                <a:latin typeface="微软雅黑"/>
                <a:cs typeface="微软雅黑"/>
              </a:rPr>
              <a:t>日志信息</a:t>
            </a:r>
            <a:endParaRPr sz="950">
              <a:latin typeface="微软雅黑"/>
              <a:cs typeface="微软雅黑"/>
            </a:endParaRPr>
          </a:p>
          <a:p>
            <a:pPr marL="12700" marR="5080" algn="just">
              <a:lnSpc>
                <a:spcPct val="131600"/>
              </a:lnSpc>
              <a:spcBef>
                <a:spcPts val="750"/>
              </a:spcBef>
            </a:pPr>
            <a:r>
              <a:rPr sz="950" spc="25" dirty="0">
                <a:solidFill>
                  <a:srgbClr val="333333"/>
                </a:solidFill>
                <a:latin typeface="微软雅黑"/>
                <a:cs typeface="微软雅黑"/>
              </a:rPr>
              <a:t>在这个模块中能够提供系统的全部日志，但是同学们会好奇，为什么如图</a:t>
            </a:r>
            <a:r>
              <a:rPr sz="950" spc="35" dirty="0">
                <a:solidFill>
                  <a:srgbClr val="333333"/>
                </a:solidFill>
                <a:latin typeface="Trebuchet MS"/>
                <a:cs typeface="Trebuchet MS"/>
              </a:rPr>
              <a:t>8-18</a:t>
            </a:r>
            <a:r>
              <a:rPr sz="950" spc="20" dirty="0">
                <a:solidFill>
                  <a:srgbClr val="333333"/>
                </a:solidFill>
                <a:latin typeface="微软雅黑"/>
                <a:cs typeface="微软雅黑"/>
              </a:rPr>
              <a:t>所示的内容如此有限呢。 实际是原因出在上面两个选项中，其一是指定时间，其二是日志的级别，通过这两个选项可以让用户更 </a:t>
            </a:r>
            <a:r>
              <a:rPr sz="950" spc="25" dirty="0">
                <a:solidFill>
                  <a:srgbClr val="333333"/>
                </a:solidFill>
                <a:latin typeface="微软雅黑"/>
                <a:cs typeface="微软雅黑"/>
              </a:rPr>
              <a:t>快的找到所需信息，而不是像</a:t>
            </a:r>
            <a:r>
              <a:rPr sz="950" spc="10" dirty="0">
                <a:solidFill>
                  <a:srgbClr val="333333"/>
                </a:solidFill>
                <a:latin typeface="Trebuchet MS"/>
                <a:cs typeface="Trebuchet MS"/>
              </a:rPr>
              <a:t>/var/log/message</a:t>
            </a:r>
            <a:r>
              <a:rPr sz="950" spc="25" dirty="0">
                <a:solidFill>
                  <a:srgbClr val="333333"/>
                </a:solidFill>
                <a:latin typeface="微软雅黑"/>
                <a:cs typeface="微软雅黑"/>
              </a:rPr>
              <a:t>文件那样一股脑都抛给用户。</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104</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2773062"/>
          </a:xfrm>
          <a:prstGeom prst="rect">
            <a:avLst/>
          </a:prstGeom>
        </p:spPr>
      </p:pic>
      <p:sp>
        <p:nvSpPr>
          <p:cNvPr id="3" name="object 3"/>
          <p:cNvSpPr txBox="1"/>
          <p:nvPr/>
        </p:nvSpPr>
        <p:spPr>
          <a:xfrm>
            <a:off x="946424" y="3243046"/>
            <a:ext cx="5652770" cy="113665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8-18</a:t>
            </a:r>
            <a:r>
              <a:rPr sz="950" spc="-35" dirty="0">
                <a:solidFill>
                  <a:srgbClr val="333333"/>
                </a:solidFill>
                <a:latin typeface="Trebuchet MS"/>
                <a:cs typeface="Trebuchet MS"/>
              </a:rPr>
              <a:t> </a:t>
            </a:r>
            <a:r>
              <a:rPr sz="950" spc="25" dirty="0">
                <a:solidFill>
                  <a:srgbClr val="333333"/>
                </a:solidFill>
                <a:latin typeface="微软雅黑"/>
                <a:cs typeface="微软雅黑"/>
              </a:rPr>
              <a:t>日志信息界面</a:t>
            </a:r>
            <a:endParaRPr sz="950">
              <a:latin typeface="微软雅黑"/>
              <a:cs typeface="微软雅黑"/>
            </a:endParaRPr>
          </a:p>
          <a:p>
            <a:pPr marL="12700">
              <a:lnSpc>
                <a:spcPct val="100000"/>
              </a:lnSpc>
              <a:spcBef>
                <a:spcPts val="1110"/>
              </a:spcBef>
            </a:pPr>
            <a:r>
              <a:rPr sz="950" b="1" spc="5" dirty="0">
                <a:solidFill>
                  <a:srgbClr val="333333"/>
                </a:solidFill>
                <a:latin typeface="Courier New"/>
                <a:cs typeface="Courier New"/>
              </a:rPr>
              <a:t>3</a:t>
            </a:r>
            <a:r>
              <a:rPr sz="950" b="1" spc="5" dirty="0">
                <a:solidFill>
                  <a:srgbClr val="333333"/>
                </a:solidFill>
                <a:latin typeface="微软雅黑"/>
                <a:cs typeface="微软雅黑"/>
              </a:rPr>
              <a:t>．</a:t>
            </a:r>
            <a:r>
              <a:rPr sz="950" b="1" spc="25" dirty="0">
                <a:solidFill>
                  <a:srgbClr val="333333"/>
                </a:solidFill>
                <a:latin typeface="微软雅黑"/>
                <a:cs typeface="微软雅黑"/>
              </a:rPr>
              <a:t>硬盘存储</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这是上课时同学们最最喜欢的功能模块之一，重点不是显示了硬盘的</a:t>
            </a:r>
            <a:r>
              <a:rPr sz="950" spc="-5" dirty="0">
                <a:solidFill>
                  <a:srgbClr val="333333"/>
                </a:solidFill>
                <a:latin typeface="Trebuchet MS"/>
                <a:cs typeface="Trebuchet MS"/>
              </a:rPr>
              <a:t>I/O</a:t>
            </a:r>
            <a:r>
              <a:rPr sz="950" spc="20" dirty="0">
                <a:solidFill>
                  <a:srgbClr val="333333"/>
                </a:solidFill>
                <a:latin typeface="微软雅黑"/>
                <a:cs typeface="微软雅黑"/>
              </a:rPr>
              <a:t>读写负载情况，而是让用户能够 </a:t>
            </a:r>
            <a:r>
              <a:rPr sz="950" spc="25" dirty="0">
                <a:solidFill>
                  <a:srgbClr val="333333"/>
                </a:solidFill>
                <a:latin typeface="微软雅黑"/>
                <a:cs typeface="微软雅黑"/>
              </a:rPr>
              <a:t>通过该界面，用鼠标创建出</a:t>
            </a:r>
            <a:r>
              <a:rPr sz="950" spc="60" dirty="0">
                <a:solidFill>
                  <a:srgbClr val="333333"/>
                </a:solidFill>
                <a:latin typeface="Trebuchet MS"/>
                <a:cs typeface="Trebuchet MS"/>
              </a:rPr>
              <a:t>RAID</a:t>
            </a:r>
            <a:r>
              <a:rPr sz="950" spc="25" dirty="0">
                <a:solidFill>
                  <a:srgbClr val="333333"/>
                </a:solidFill>
                <a:latin typeface="微软雅黑"/>
                <a:cs typeface="微软雅黑"/>
              </a:rPr>
              <a:t>、</a:t>
            </a:r>
            <a:r>
              <a:rPr sz="950" spc="80" dirty="0">
                <a:solidFill>
                  <a:srgbClr val="333333"/>
                </a:solidFill>
                <a:latin typeface="Trebuchet MS"/>
                <a:cs typeface="Trebuchet MS"/>
              </a:rPr>
              <a:t>LVM</a:t>
            </a:r>
            <a:r>
              <a:rPr sz="950" spc="25" dirty="0">
                <a:solidFill>
                  <a:srgbClr val="333333"/>
                </a:solidFill>
                <a:latin typeface="微软雅黑"/>
                <a:cs typeface="微软雅黑"/>
              </a:rPr>
              <a:t>、</a:t>
            </a:r>
            <a:r>
              <a:rPr sz="950" spc="90" dirty="0">
                <a:solidFill>
                  <a:srgbClr val="333333"/>
                </a:solidFill>
                <a:latin typeface="Trebuchet MS"/>
                <a:cs typeface="Trebuchet MS"/>
              </a:rPr>
              <a:t>VDO</a:t>
            </a:r>
            <a:r>
              <a:rPr sz="950" spc="25" dirty="0">
                <a:solidFill>
                  <a:srgbClr val="333333"/>
                </a:solidFill>
                <a:latin typeface="微软雅黑"/>
                <a:cs typeface="微软雅黑"/>
              </a:rPr>
              <a:t>和</a:t>
            </a:r>
            <a:r>
              <a:rPr sz="950" spc="35" dirty="0">
                <a:solidFill>
                  <a:srgbClr val="333333"/>
                </a:solidFill>
                <a:latin typeface="Trebuchet MS"/>
                <a:cs typeface="Trebuchet MS"/>
              </a:rPr>
              <a:t>iSCSI</a:t>
            </a:r>
            <a:r>
              <a:rPr sz="950" spc="25" dirty="0">
                <a:solidFill>
                  <a:srgbClr val="333333"/>
                </a:solidFill>
                <a:latin typeface="微软雅黑"/>
                <a:cs typeface="微软雅黑"/>
              </a:rPr>
              <a:t>等存储设备，如图</a:t>
            </a:r>
            <a:r>
              <a:rPr sz="950" spc="35" dirty="0">
                <a:solidFill>
                  <a:srgbClr val="333333"/>
                </a:solidFill>
                <a:latin typeface="Trebuchet MS"/>
                <a:cs typeface="Trebuchet MS"/>
              </a:rPr>
              <a:t>8-19</a:t>
            </a:r>
            <a:r>
              <a:rPr sz="950" spc="25" dirty="0">
                <a:solidFill>
                  <a:srgbClr val="333333"/>
                </a:solidFill>
                <a:latin typeface="微软雅黑"/>
                <a:cs typeface="微软雅黑"/>
              </a:rPr>
              <a:t>所示。是的，没有看错， </a:t>
            </a:r>
            <a:r>
              <a:rPr sz="950" spc="30" dirty="0">
                <a:solidFill>
                  <a:srgbClr val="333333"/>
                </a:solidFill>
                <a:latin typeface="微软雅黑"/>
                <a:cs typeface="微软雅黑"/>
              </a:rPr>
              <a:t> </a:t>
            </a:r>
            <a:r>
              <a:rPr sz="950" spc="60" dirty="0">
                <a:solidFill>
                  <a:srgbClr val="333333"/>
                </a:solidFill>
                <a:latin typeface="Trebuchet MS"/>
                <a:cs typeface="Trebuchet MS"/>
              </a:rPr>
              <a:t>RAID</a:t>
            </a:r>
            <a:r>
              <a:rPr sz="950" spc="25" dirty="0">
                <a:solidFill>
                  <a:srgbClr val="333333"/>
                </a:solidFill>
                <a:latin typeface="微软雅黑"/>
                <a:cs typeface="微软雅黑"/>
              </a:rPr>
              <a:t>和</a:t>
            </a:r>
            <a:r>
              <a:rPr sz="950" spc="80" dirty="0">
                <a:solidFill>
                  <a:srgbClr val="333333"/>
                </a:solidFill>
                <a:latin typeface="Trebuchet MS"/>
                <a:cs typeface="Trebuchet MS"/>
              </a:rPr>
              <a:t>LVM</a:t>
            </a:r>
            <a:r>
              <a:rPr sz="950" spc="25" dirty="0">
                <a:solidFill>
                  <a:srgbClr val="333333"/>
                </a:solidFill>
                <a:latin typeface="微软雅黑"/>
                <a:cs typeface="微软雅黑"/>
              </a:rPr>
              <a:t>都用鼠标可以创建了，是不是很开心</a:t>
            </a:r>
            <a:r>
              <a:rPr sz="950" spc="55" dirty="0">
                <a:solidFill>
                  <a:srgbClr val="333333"/>
                </a:solidFill>
                <a:latin typeface="Trebuchet MS"/>
                <a:cs typeface="Trebuchet MS"/>
              </a:rPr>
              <a:t>~</a:t>
            </a:r>
            <a:endParaRPr sz="950">
              <a:latin typeface="Trebuchet MS"/>
              <a:cs typeface="Trebuchet MS"/>
            </a:endParaRPr>
          </a:p>
        </p:txBody>
      </p:sp>
      <p:pic>
        <p:nvPicPr>
          <p:cNvPr id="4" name="object 4"/>
          <p:cNvPicPr/>
          <p:nvPr/>
        </p:nvPicPr>
        <p:blipFill>
          <a:blip r:embed="rId3" cstate="print"/>
          <a:stretch>
            <a:fillRect/>
          </a:stretch>
        </p:blipFill>
        <p:spPr>
          <a:xfrm>
            <a:off x="959124" y="4485037"/>
            <a:ext cx="5650951" cy="2782593"/>
          </a:xfrm>
          <a:prstGeom prst="rect">
            <a:avLst/>
          </a:prstGeom>
        </p:spPr>
      </p:pic>
      <p:sp>
        <p:nvSpPr>
          <p:cNvPr id="5" name="object 5"/>
          <p:cNvSpPr txBox="1"/>
          <p:nvPr/>
        </p:nvSpPr>
        <p:spPr>
          <a:xfrm>
            <a:off x="946424" y="7378817"/>
            <a:ext cx="5604510" cy="11271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8-19</a:t>
            </a:r>
            <a:r>
              <a:rPr sz="950" spc="-35" dirty="0">
                <a:solidFill>
                  <a:srgbClr val="333333"/>
                </a:solidFill>
                <a:latin typeface="Trebuchet MS"/>
                <a:cs typeface="Trebuchet MS"/>
              </a:rPr>
              <a:t> </a:t>
            </a:r>
            <a:r>
              <a:rPr sz="950" spc="25" dirty="0">
                <a:solidFill>
                  <a:srgbClr val="333333"/>
                </a:solidFill>
                <a:latin typeface="微软雅黑"/>
                <a:cs typeface="微软雅黑"/>
              </a:rPr>
              <a:t>硬盘存储界面</a:t>
            </a:r>
            <a:endParaRPr sz="950">
              <a:latin typeface="微软雅黑"/>
              <a:cs typeface="微软雅黑"/>
            </a:endParaRPr>
          </a:p>
          <a:p>
            <a:pPr marL="12700">
              <a:lnSpc>
                <a:spcPct val="100000"/>
              </a:lnSpc>
              <a:spcBef>
                <a:spcPts val="1110"/>
              </a:spcBef>
            </a:pPr>
            <a:r>
              <a:rPr sz="950" b="1" spc="5" dirty="0">
                <a:solidFill>
                  <a:srgbClr val="333333"/>
                </a:solidFill>
                <a:latin typeface="Courier New"/>
                <a:cs typeface="Courier New"/>
              </a:rPr>
              <a:t>4</a:t>
            </a:r>
            <a:r>
              <a:rPr sz="950" b="1" spc="5" dirty="0">
                <a:solidFill>
                  <a:srgbClr val="333333"/>
                </a:solidFill>
                <a:latin typeface="微软雅黑"/>
                <a:cs typeface="微软雅黑"/>
              </a:rPr>
              <a:t>．</a:t>
            </a:r>
            <a:r>
              <a:rPr sz="950" b="1" spc="25" dirty="0">
                <a:solidFill>
                  <a:srgbClr val="333333"/>
                </a:solidFill>
                <a:latin typeface="微软雅黑"/>
                <a:cs typeface="微软雅黑"/>
              </a:rPr>
              <a:t>网卡网络</a:t>
            </a:r>
            <a:endParaRPr sz="950">
              <a:latin typeface="微软雅黑"/>
              <a:cs typeface="微软雅黑"/>
            </a:endParaRPr>
          </a:p>
          <a:p>
            <a:pPr marL="12700" marR="5080" algn="just">
              <a:lnSpc>
                <a:spcPct val="131600"/>
              </a:lnSpc>
              <a:spcBef>
                <a:spcPts val="750"/>
              </a:spcBef>
            </a:pPr>
            <a:r>
              <a:rPr sz="950" spc="25" dirty="0">
                <a:solidFill>
                  <a:srgbClr val="333333"/>
                </a:solidFill>
                <a:latin typeface="微软雅黑"/>
                <a:cs typeface="微软雅黑"/>
              </a:rPr>
              <a:t>既然称为网卡网络模块，那么动态看网卡的输出和接收值肯定是标配功能了。如图</a:t>
            </a:r>
            <a:r>
              <a:rPr sz="950" spc="35" dirty="0">
                <a:solidFill>
                  <a:srgbClr val="333333"/>
                </a:solidFill>
                <a:latin typeface="Trebuchet MS"/>
                <a:cs typeface="Trebuchet MS"/>
              </a:rPr>
              <a:t>8-20</a:t>
            </a:r>
            <a:r>
              <a:rPr sz="950" spc="20" dirty="0">
                <a:solidFill>
                  <a:srgbClr val="333333"/>
                </a:solidFill>
                <a:latin typeface="微软雅黑"/>
                <a:cs typeface="微软雅黑"/>
              </a:rPr>
              <a:t>所示，我们不仅 </a:t>
            </a:r>
            <a:r>
              <a:rPr sz="950" spc="25" dirty="0">
                <a:solidFill>
                  <a:srgbClr val="333333"/>
                </a:solidFill>
                <a:latin typeface="微软雅黑"/>
                <a:cs typeface="微软雅黑"/>
              </a:rPr>
              <a:t>可以在这里进行网卡的绑定</a:t>
            </a:r>
            <a:r>
              <a:rPr sz="950" spc="50" dirty="0">
                <a:solidFill>
                  <a:srgbClr val="333333"/>
                </a:solidFill>
                <a:latin typeface="微软雅黑"/>
                <a:cs typeface="微软雅黑"/>
              </a:rPr>
              <a:t>（</a:t>
            </a:r>
            <a:r>
              <a:rPr sz="950" spc="50" dirty="0">
                <a:solidFill>
                  <a:srgbClr val="333333"/>
                </a:solidFill>
                <a:latin typeface="Trebuchet MS"/>
                <a:cs typeface="Trebuchet MS"/>
              </a:rPr>
              <a:t>Bonding</a:t>
            </a:r>
            <a:r>
              <a:rPr sz="950" spc="50" dirty="0">
                <a:solidFill>
                  <a:srgbClr val="333333"/>
                </a:solidFill>
                <a:latin typeface="微软雅黑"/>
                <a:cs typeface="微软雅黑"/>
              </a:rPr>
              <a:t>）</a:t>
            </a:r>
            <a:r>
              <a:rPr sz="950" spc="25" dirty="0">
                <a:solidFill>
                  <a:srgbClr val="333333"/>
                </a:solidFill>
                <a:latin typeface="微软雅黑"/>
                <a:cs typeface="微软雅黑"/>
              </a:rPr>
              <a:t>和聚合</a:t>
            </a:r>
            <a:r>
              <a:rPr sz="950" spc="35" dirty="0">
                <a:solidFill>
                  <a:srgbClr val="333333"/>
                </a:solidFill>
                <a:latin typeface="微软雅黑"/>
                <a:cs typeface="微软雅黑"/>
              </a:rPr>
              <a:t>（</a:t>
            </a:r>
            <a:r>
              <a:rPr sz="950" spc="35" dirty="0">
                <a:solidFill>
                  <a:srgbClr val="333333"/>
                </a:solidFill>
                <a:latin typeface="Trebuchet MS"/>
                <a:cs typeface="Trebuchet MS"/>
              </a:rPr>
              <a:t>Team</a:t>
            </a:r>
            <a:r>
              <a:rPr sz="950" spc="35" dirty="0">
                <a:solidFill>
                  <a:srgbClr val="333333"/>
                </a:solidFill>
                <a:latin typeface="微软雅黑"/>
                <a:cs typeface="微软雅黑"/>
              </a:rPr>
              <a:t>），</a:t>
            </a:r>
            <a:r>
              <a:rPr sz="950" spc="25" dirty="0">
                <a:solidFill>
                  <a:srgbClr val="333333"/>
                </a:solidFill>
                <a:latin typeface="微软雅黑"/>
                <a:cs typeface="微软雅黑"/>
              </a:rPr>
              <a:t>还可以创建桥接网卡及添加</a:t>
            </a:r>
            <a:r>
              <a:rPr sz="950" spc="50" dirty="0">
                <a:solidFill>
                  <a:srgbClr val="333333"/>
                </a:solidFill>
                <a:latin typeface="Trebuchet MS"/>
                <a:cs typeface="Trebuchet MS"/>
              </a:rPr>
              <a:t>VLAN</a:t>
            </a:r>
            <a:r>
              <a:rPr sz="950" spc="50" dirty="0">
                <a:solidFill>
                  <a:srgbClr val="333333"/>
                </a:solidFill>
                <a:latin typeface="微软雅黑"/>
                <a:cs typeface="微软雅黑"/>
              </a:rPr>
              <a:t>，</a:t>
            </a:r>
            <a:r>
              <a:rPr sz="950" spc="25" dirty="0">
                <a:solidFill>
                  <a:srgbClr val="333333"/>
                </a:solidFill>
                <a:latin typeface="微软雅黑"/>
                <a:cs typeface="微软雅黑"/>
              </a:rPr>
              <a:t>最下方 会单独列出与网卡相关的日志信息。</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105</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2744474"/>
          </a:xfrm>
          <a:prstGeom prst="rect">
            <a:avLst/>
          </a:prstGeom>
        </p:spPr>
      </p:pic>
      <p:sp>
        <p:nvSpPr>
          <p:cNvPr id="3" name="object 3"/>
          <p:cNvSpPr txBox="1"/>
          <p:nvPr/>
        </p:nvSpPr>
        <p:spPr>
          <a:xfrm>
            <a:off x="946424" y="3223955"/>
            <a:ext cx="5604510" cy="1136650"/>
          </a:xfrm>
          <a:prstGeom prst="rect">
            <a:avLst/>
          </a:prstGeom>
        </p:spPr>
        <p:txBody>
          <a:bodyPr vert="horz" wrap="square" lIns="0" tIns="15875" rIns="0" bIns="0" rtlCol="0">
            <a:spAutoFit/>
          </a:bodyPr>
          <a:lstStyle/>
          <a:p>
            <a:pPr marL="12700">
              <a:lnSpc>
                <a:spcPct val="100000"/>
              </a:lnSpc>
              <a:spcBef>
                <a:spcPts val="125"/>
              </a:spcBef>
            </a:pPr>
            <a:r>
              <a:rPr sz="950" spc="35" dirty="0">
                <a:solidFill>
                  <a:srgbClr val="333333"/>
                </a:solidFill>
                <a:latin typeface="Trebuchet MS"/>
                <a:cs typeface="Trebuchet MS"/>
              </a:rPr>
              <a:t>8-20</a:t>
            </a:r>
            <a:r>
              <a:rPr sz="950" spc="-35" dirty="0">
                <a:solidFill>
                  <a:srgbClr val="333333"/>
                </a:solidFill>
                <a:latin typeface="Trebuchet MS"/>
                <a:cs typeface="Trebuchet MS"/>
              </a:rPr>
              <a:t> </a:t>
            </a:r>
            <a:r>
              <a:rPr sz="950" spc="25" dirty="0">
                <a:solidFill>
                  <a:srgbClr val="333333"/>
                </a:solidFill>
                <a:latin typeface="微软雅黑"/>
                <a:cs typeface="微软雅黑"/>
              </a:rPr>
              <a:t>网卡网络界面</a:t>
            </a:r>
            <a:endParaRPr sz="950">
              <a:latin typeface="微软雅黑"/>
              <a:cs typeface="微软雅黑"/>
            </a:endParaRPr>
          </a:p>
          <a:p>
            <a:pPr marL="12700">
              <a:lnSpc>
                <a:spcPct val="100000"/>
              </a:lnSpc>
              <a:spcBef>
                <a:spcPts val="1110"/>
              </a:spcBef>
            </a:pPr>
            <a:r>
              <a:rPr sz="950" b="1" spc="5" dirty="0">
                <a:solidFill>
                  <a:srgbClr val="333333"/>
                </a:solidFill>
                <a:latin typeface="Courier New"/>
                <a:cs typeface="Courier New"/>
              </a:rPr>
              <a:t>5</a:t>
            </a:r>
            <a:r>
              <a:rPr sz="950" b="1" spc="5" dirty="0">
                <a:solidFill>
                  <a:srgbClr val="333333"/>
                </a:solidFill>
                <a:latin typeface="微软雅黑"/>
                <a:cs typeface="微软雅黑"/>
              </a:rPr>
              <a:t>．</a:t>
            </a:r>
            <a:r>
              <a:rPr sz="950" b="1" spc="25" dirty="0">
                <a:solidFill>
                  <a:srgbClr val="333333"/>
                </a:solidFill>
                <a:latin typeface="微软雅黑"/>
                <a:cs typeface="微软雅黑"/>
              </a:rPr>
              <a:t>账户安全</a:t>
            </a:r>
            <a:endParaRPr sz="950">
              <a:latin typeface="微软雅黑"/>
              <a:cs typeface="微软雅黑"/>
            </a:endParaRPr>
          </a:p>
          <a:p>
            <a:pPr marL="12700" marR="5080" algn="just">
              <a:lnSpc>
                <a:spcPct val="131600"/>
              </a:lnSpc>
              <a:spcBef>
                <a:spcPts val="825"/>
              </a:spcBef>
            </a:pPr>
            <a:r>
              <a:rPr sz="950" spc="25" dirty="0">
                <a:solidFill>
                  <a:srgbClr val="333333"/>
                </a:solidFill>
                <a:latin typeface="微软雅黑"/>
                <a:cs typeface="微软雅黑"/>
              </a:rPr>
              <a:t>千万别小看账户安全模块，虽然如图</a:t>
            </a:r>
            <a:r>
              <a:rPr sz="950" spc="35" dirty="0">
                <a:solidFill>
                  <a:srgbClr val="333333"/>
                </a:solidFill>
                <a:latin typeface="Trebuchet MS"/>
                <a:cs typeface="Trebuchet MS"/>
              </a:rPr>
              <a:t>8-21</a:t>
            </a:r>
            <a:r>
              <a:rPr sz="950" spc="25" dirty="0">
                <a:solidFill>
                  <a:srgbClr val="333333"/>
                </a:solidFill>
                <a:latin typeface="微软雅黑"/>
                <a:cs typeface="微软雅黑"/>
              </a:rPr>
              <a:t>所示功能界面有些简陋，只有一个创建账户的按钮，但实际上 只要点击进入到某用户的管理界面中，马上会发现别有洞天。如图</a:t>
            </a:r>
            <a:r>
              <a:rPr sz="950" spc="35" dirty="0">
                <a:solidFill>
                  <a:srgbClr val="333333"/>
                </a:solidFill>
                <a:latin typeface="Trebuchet MS"/>
                <a:cs typeface="Trebuchet MS"/>
              </a:rPr>
              <a:t>8-22</a:t>
            </a:r>
            <a:r>
              <a:rPr sz="950" spc="20" dirty="0">
                <a:solidFill>
                  <a:srgbClr val="333333"/>
                </a:solidFill>
                <a:latin typeface="微软雅黑"/>
                <a:cs typeface="微软雅黑"/>
              </a:rPr>
              <a:t>所示，我们在这里可以对用户进 </a:t>
            </a:r>
            <a:r>
              <a:rPr sz="950" spc="25" dirty="0">
                <a:solidFill>
                  <a:srgbClr val="333333"/>
                </a:solidFill>
                <a:latin typeface="微软雅黑"/>
                <a:cs typeface="微软雅黑"/>
              </a:rPr>
              <a:t>行重命名、设置权限、锁定、修改密码及创建</a:t>
            </a:r>
            <a:r>
              <a:rPr sz="950" spc="85" dirty="0">
                <a:solidFill>
                  <a:srgbClr val="333333"/>
                </a:solidFill>
                <a:latin typeface="Trebuchet MS"/>
                <a:cs typeface="Trebuchet MS"/>
              </a:rPr>
              <a:t>SSH</a:t>
            </a:r>
            <a:r>
              <a:rPr sz="950" spc="25" dirty="0">
                <a:solidFill>
                  <a:srgbClr val="333333"/>
                </a:solidFill>
                <a:latin typeface="微软雅黑"/>
                <a:cs typeface="微软雅黑"/>
              </a:rPr>
              <a:t>密钥信息，功能非常丰富。</a:t>
            </a:r>
            <a:endParaRPr sz="950">
              <a:latin typeface="微软雅黑"/>
              <a:cs typeface="微软雅黑"/>
            </a:endParaRPr>
          </a:p>
        </p:txBody>
      </p:sp>
      <p:pic>
        <p:nvPicPr>
          <p:cNvPr id="4" name="object 4"/>
          <p:cNvPicPr/>
          <p:nvPr/>
        </p:nvPicPr>
        <p:blipFill>
          <a:blip r:embed="rId3" cstate="print"/>
          <a:stretch>
            <a:fillRect/>
          </a:stretch>
        </p:blipFill>
        <p:spPr>
          <a:xfrm>
            <a:off x="959124" y="4465987"/>
            <a:ext cx="5650951" cy="2773063"/>
          </a:xfrm>
          <a:prstGeom prst="rect">
            <a:avLst/>
          </a:prstGeom>
        </p:spPr>
      </p:pic>
      <p:sp>
        <p:nvSpPr>
          <p:cNvPr id="5" name="object 5"/>
          <p:cNvSpPr txBox="1"/>
          <p:nvPr/>
        </p:nvSpPr>
        <p:spPr>
          <a:xfrm>
            <a:off x="946424" y="7340668"/>
            <a:ext cx="117729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8-21</a:t>
            </a:r>
            <a:r>
              <a:rPr sz="950" spc="-35" dirty="0">
                <a:solidFill>
                  <a:srgbClr val="333333"/>
                </a:solidFill>
                <a:latin typeface="Trebuchet MS"/>
                <a:cs typeface="Trebuchet MS"/>
              </a:rPr>
              <a:t> </a:t>
            </a:r>
            <a:r>
              <a:rPr sz="950" spc="25" dirty="0">
                <a:solidFill>
                  <a:srgbClr val="333333"/>
                </a:solidFill>
                <a:latin typeface="微软雅黑"/>
                <a:cs typeface="微软雅黑"/>
              </a:rPr>
              <a:t>账户安全界面</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106</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2773062"/>
          </a:xfrm>
          <a:prstGeom prst="rect">
            <a:avLst/>
          </a:prstGeom>
        </p:spPr>
      </p:pic>
      <p:sp>
        <p:nvSpPr>
          <p:cNvPr id="3" name="object 3"/>
          <p:cNvSpPr txBox="1"/>
          <p:nvPr/>
        </p:nvSpPr>
        <p:spPr>
          <a:xfrm>
            <a:off x="946414" y="3243074"/>
            <a:ext cx="5608955" cy="94615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8-22</a:t>
            </a:r>
            <a:r>
              <a:rPr sz="950" spc="-35" dirty="0">
                <a:solidFill>
                  <a:srgbClr val="333333"/>
                </a:solidFill>
                <a:latin typeface="Trebuchet MS"/>
                <a:cs typeface="Trebuchet MS"/>
              </a:rPr>
              <a:t> </a:t>
            </a:r>
            <a:r>
              <a:rPr sz="950" spc="25" dirty="0">
                <a:solidFill>
                  <a:srgbClr val="333333"/>
                </a:solidFill>
                <a:latin typeface="微软雅黑"/>
                <a:cs typeface="微软雅黑"/>
              </a:rPr>
              <a:t>账户管理界面</a:t>
            </a:r>
            <a:endParaRPr sz="950">
              <a:latin typeface="微软雅黑"/>
              <a:cs typeface="微软雅黑"/>
            </a:endParaRPr>
          </a:p>
          <a:p>
            <a:pPr marL="12700">
              <a:lnSpc>
                <a:spcPct val="100000"/>
              </a:lnSpc>
              <a:spcBef>
                <a:spcPts val="1110"/>
              </a:spcBef>
            </a:pPr>
            <a:r>
              <a:rPr sz="950" b="1" spc="5" dirty="0">
                <a:solidFill>
                  <a:srgbClr val="333333"/>
                </a:solidFill>
                <a:latin typeface="Courier New"/>
                <a:cs typeface="Courier New"/>
              </a:rPr>
              <a:t>6</a:t>
            </a:r>
            <a:r>
              <a:rPr sz="950" b="1" spc="5" dirty="0">
                <a:solidFill>
                  <a:srgbClr val="333333"/>
                </a:solidFill>
                <a:latin typeface="微软雅黑"/>
                <a:cs typeface="微软雅黑"/>
              </a:rPr>
              <a:t>．</a:t>
            </a:r>
            <a:r>
              <a:rPr sz="950" b="1" spc="25" dirty="0">
                <a:solidFill>
                  <a:srgbClr val="333333"/>
                </a:solidFill>
                <a:latin typeface="微软雅黑"/>
                <a:cs typeface="微软雅黑"/>
              </a:rPr>
              <a:t>服务程序</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如图</a:t>
            </a:r>
            <a:r>
              <a:rPr sz="950" spc="35" dirty="0">
                <a:solidFill>
                  <a:srgbClr val="333333"/>
                </a:solidFill>
                <a:latin typeface="Trebuchet MS"/>
                <a:cs typeface="Trebuchet MS"/>
              </a:rPr>
              <a:t>8-23</a:t>
            </a:r>
            <a:r>
              <a:rPr sz="950" spc="25" dirty="0">
                <a:solidFill>
                  <a:srgbClr val="333333"/>
                </a:solidFill>
                <a:latin typeface="微软雅黑"/>
                <a:cs typeface="微软雅黑"/>
              </a:rPr>
              <a:t>与图</a:t>
            </a:r>
            <a:r>
              <a:rPr sz="950" spc="35" dirty="0">
                <a:solidFill>
                  <a:srgbClr val="333333"/>
                </a:solidFill>
                <a:latin typeface="Trebuchet MS"/>
                <a:cs typeface="Trebuchet MS"/>
              </a:rPr>
              <a:t>8-24</a:t>
            </a:r>
            <a:r>
              <a:rPr sz="950" spc="20" dirty="0">
                <a:solidFill>
                  <a:srgbClr val="333333"/>
                </a:solidFill>
                <a:latin typeface="微软雅黑"/>
                <a:cs typeface="微软雅黑"/>
              </a:rPr>
              <a:t>所示，在这里可以查看到系统中已有的服务列表和运行状态，点击进入后可以对具体 </a:t>
            </a:r>
            <a:r>
              <a:rPr sz="950" spc="25" dirty="0">
                <a:solidFill>
                  <a:srgbClr val="333333"/>
                </a:solidFill>
                <a:latin typeface="微软雅黑"/>
                <a:cs typeface="微软雅黑"/>
              </a:rPr>
              <a:t>的服务进行开启、关闭操作。设置服务加入到开机启动项中，重启后也会依然为用户进行服务。</a:t>
            </a:r>
            <a:endParaRPr sz="950">
              <a:latin typeface="微软雅黑"/>
              <a:cs typeface="微软雅黑"/>
            </a:endParaRPr>
          </a:p>
        </p:txBody>
      </p:sp>
      <p:pic>
        <p:nvPicPr>
          <p:cNvPr id="4" name="object 4"/>
          <p:cNvPicPr/>
          <p:nvPr/>
        </p:nvPicPr>
        <p:blipFill>
          <a:blip r:embed="rId3" cstate="print"/>
          <a:stretch>
            <a:fillRect/>
          </a:stretch>
        </p:blipFill>
        <p:spPr>
          <a:xfrm>
            <a:off x="959124" y="4294441"/>
            <a:ext cx="5650951" cy="2763534"/>
          </a:xfrm>
          <a:prstGeom prst="rect">
            <a:avLst/>
          </a:prstGeom>
        </p:spPr>
      </p:pic>
      <p:sp>
        <p:nvSpPr>
          <p:cNvPr id="5" name="object 5"/>
          <p:cNvSpPr txBox="1"/>
          <p:nvPr/>
        </p:nvSpPr>
        <p:spPr>
          <a:xfrm>
            <a:off x="946424" y="7169198"/>
            <a:ext cx="117729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8-23</a:t>
            </a:r>
            <a:r>
              <a:rPr sz="950" spc="-35" dirty="0">
                <a:solidFill>
                  <a:srgbClr val="333333"/>
                </a:solidFill>
                <a:latin typeface="Trebuchet MS"/>
                <a:cs typeface="Trebuchet MS"/>
              </a:rPr>
              <a:t> </a:t>
            </a:r>
            <a:r>
              <a:rPr sz="950" spc="25" dirty="0">
                <a:solidFill>
                  <a:srgbClr val="333333"/>
                </a:solidFill>
                <a:latin typeface="微软雅黑"/>
                <a:cs typeface="微软雅黑"/>
              </a:rPr>
              <a:t>服务程序界面</a:t>
            </a:r>
            <a:endParaRPr sz="950">
              <a:latin typeface="微软雅黑"/>
              <a:cs typeface="微软雅黑"/>
            </a:endParaRPr>
          </a:p>
        </p:txBody>
      </p:sp>
      <p:pic>
        <p:nvPicPr>
          <p:cNvPr id="6" name="object 6"/>
          <p:cNvPicPr/>
          <p:nvPr/>
        </p:nvPicPr>
        <p:blipFill>
          <a:blip r:embed="rId4" cstate="print"/>
          <a:stretch>
            <a:fillRect/>
          </a:stretch>
        </p:blipFill>
        <p:spPr>
          <a:xfrm>
            <a:off x="959124" y="7448740"/>
            <a:ext cx="5650951" cy="2773063"/>
          </a:xfrm>
          <a:prstGeom prst="rect">
            <a:avLst/>
          </a:prstGeom>
        </p:spPr>
      </p:pic>
      <p:sp>
        <p:nvSpPr>
          <p:cNvPr id="7" name="object 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8" name="object 8"/>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107</a:t>
            </a:fld>
            <a:endParaRPr spc="-5"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684"/>
            <a:ext cx="4669790" cy="75565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8-24</a:t>
            </a:r>
            <a:r>
              <a:rPr sz="950" spc="-35" dirty="0">
                <a:solidFill>
                  <a:srgbClr val="333333"/>
                </a:solidFill>
                <a:latin typeface="Trebuchet MS"/>
                <a:cs typeface="Trebuchet MS"/>
              </a:rPr>
              <a:t> </a:t>
            </a:r>
            <a:r>
              <a:rPr sz="950" spc="25" dirty="0">
                <a:solidFill>
                  <a:srgbClr val="333333"/>
                </a:solidFill>
                <a:latin typeface="微软雅黑"/>
                <a:cs typeface="微软雅黑"/>
              </a:rPr>
              <a:t>服务管理界面</a:t>
            </a:r>
            <a:endParaRPr sz="950">
              <a:latin typeface="微软雅黑"/>
              <a:cs typeface="微软雅黑"/>
            </a:endParaRPr>
          </a:p>
          <a:p>
            <a:pPr marL="12700">
              <a:lnSpc>
                <a:spcPct val="100000"/>
              </a:lnSpc>
              <a:spcBef>
                <a:spcPts val="1110"/>
              </a:spcBef>
            </a:pPr>
            <a:r>
              <a:rPr sz="950" b="1" spc="5" dirty="0">
                <a:solidFill>
                  <a:srgbClr val="333333"/>
                </a:solidFill>
                <a:latin typeface="Courier New"/>
                <a:cs typeface="Courier New"/>
              </a:rPr>
              <a:t>7</a:t>
            </a:r>
            <a:r>
              <a:rPr sz="950" b="1" spc="5" dirty="0">
                <a:solidFill>
                  <a:srgbClr val="333333"/>
                </a:solidFill>
                <a:latin typeface="微软雅黑"/>
                <a:cs typeface="微软雅黑"/>
              </a:rPr>
              <a:t>．</a:t>
            </a:r>
            <a:r>
              <a:rPr sz="950" b="1" spc="25" dirty="0">
                <a:solidFill>
                  <a:srgbClr val="333333"/>
                </a:solidFill>
                <a:latin typeface="微软雅黑"/>
                <a:cs typeface="微软雅黑"/>
              </a:rPr>
              <a:t>软件仓库</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spc="25" dirty="0">
                <a:solidFill>
                  <a:srgbClr val="333333"/>
                </a:solidFill>
                <a:latin typeface="微软雅黑"/>
                <a:cs typeface="微软雅黑"/>
              </a:rPr>
              <a:t>后期如果有用</a:t>
            </a:r>
            <a:r>
              <a:rPr sz="950" spc="20" dirty="0">
                <a:solidFill>
                  <a:srgbClr val="333333"/>
                </a:solidFill>
                <a:latin typeface="Trebuchet MS"/>
                <a:cs typeface="Trebuchet MS"/>
              </a:rPr>
              <a:t>Cockpit</a:t>
            </a:r>
            <a:r>
              <a:rPr sz="950" spc="25" dirty="0">
                <a:solidFill>
                  <a:srgbClr val="333333"/>
                </a:solidFill>
                <a:latin typeface="微软雅黑"/>
                <a:cs typeface="微软雅黑"/>
              </a:rPr>
              <a:t>或红帽订阅服务安装的软件，将会显示在这里，如图</a:t>
            </a:r>
            <a:r>
              <a:rPr sz="950" spc="35" dirty="0">
                <a:solidFill>
                  <a:srgbClr val="333333"/>
                </a:solidFill>
                <a:latin typeface="Trebuchet MS"/>
                <a:cs typeface="Trebuchet MS"/>
              </a:rPr>
              <a:t>8-25</a:t>
            </a:r>
            <a:r>
              <a:rPr sz="950" spc="25" dirty="0">
                <a:solidFill>
                  <a:srgbClr val="333333"/>
                </a:solidFill>
                <a:latin typeface="微软雅黑"/>
                <a:cs typeface="微软雅黑"/>
              </a:rPr>
              <a:t>所示。</a:t>
            </a:r>
            <a:endParaRPr sz="950">
              <a:latin typeface="微软雅黑"/>
              <a:cs typeface="微软雅黑"/>
            </a:endParaRPr>
          </a:p>
        </p:txBody>
      </p:sp>
      <p:pic>
        <p:nvPicPr>
          <p:cNvPr id="3" name="object 3"/>
          <p:cNvPicPr/>
          <p:nvPr/>
        </p:nvPicPr>
        <p:blipFill>
          <a:blip r:embed="rId2" cstate="print"/>
          <a:stretch>
            <a:fillRect/>
          </a:stretch>
        </p:blipFill>
        <p:spPr>
          <a:xfrm>
            <a:off x="959124" y="1235487"/>
            <a:ext cx="5650951" cy="2754004"/>
          </a:xfrm>
          <a:prstGeom prst="rect">
            <a:avLst/>
          </a:prstGeom>
        </p:spPr>
      </p:pic>
      <p:sp>
        <p:nvSpPr>
          <p:cNvPr id="4" name="object 4"/>
          <p:cNvSpPr txBox="1"/>
          <p:nvPr/>
        </p:nvSpPr>
        <p:spPr>
          <a:xfrm>
            <a:off x="946424" y="4100690"/>
            <a:ext cx="5604510" cy="11271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8-25</a:t>
            </a:r>
            <a:r>
              <a:rPr sz="950" spc="-35" dirty="0">
                <a:solidFill>
                  <a:srgbClr val="333333"/>
                </a:solidFill>
                <a:latin typeface="Trebuchet MS"/>
                <a:cs typeface="Trebuchet MS"/>
              </a:rPr>
              <a:t> </a:t>
            </a:r>
            <a:r>
              <a:rPr sz="950" spc="25" dirty="0">
                <a:solidFill>
                  <a:srgbClr val="333333"/>
                </a:solidFill>
                <a:latin typeface="微软雅黑"/>
                <a:cs typeface="微软雅黑"/>
              </a:rPr>
              <a:t>软件仓库界面</a:t>
            </a:r>
            <a:endParaRPr sz="950">
              <a:latin typeface="微软雅黑"/>
              <a:cs typeface="微软雅黑"/>
            </a:endParaRPr>
          </a:p>
          <a:p>
            <a:pPr marL="12700">
              <a:lnSpc>
                <a:spcPct val="100000"/>
              </a:lnSpc>
              <a:spcBef>
                <a:spcPts val="1110"/>
              </a:spcBef>
            </a:pPr>
            <a:r>
              <a:rPr sz="950" b="1" spc="5" dirty="0">
                <a:solidFill>
                  <a:srgbClr val="333333"/>
                </a:solidFill>
                <a:latin typeface="Courier New"/>
                <a:cs typeface="Courier New"/>
              </a:rPr>
              <a:t>8</a:t>
            </a:r>
            <a:r>
              <a:rPr sz="950" b="1" spc="5" dirty="0">
                <a:solidFill>
                  <a:srgbClr val="333333"/>
                </a:solidFill>
                <a:latin typeface="微软雅黑"/>
                <a:cs typeface="微软雅黑"/>
              </a:rPr>
              <a:t>．</a:t>
            </a:r>
            <a:r>
              <a:rPr sz="950" b="1" spc="25" dirty="0">
                <a:solidFill>
                  <a:srgbClr val="333333"/>
                </a:solidFill>
                <a:latin typeface="微软雅黑"/>
                <a:cs typeface="微软雅黑"/>
              </a:rPr>
              <a:t>报告分析</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报告分析模块的功能是帮助用户收集及分析系统的信息，找到系统出现问题的原因，界面如图</a:t>
            </a:r>
            <a:r>
              <a:rPr sz="950" spc="35" dirty="0">
                <a:solidFill>
                  <a:srgbClr val="333333"/>
                </a:solidFill>
                <a:latin typeface="Trebuchet MS"/>
                <a:cs typeface="Trebuchet MS"/>
              </a:rPr>
              <a:t>8-26</a:t>
            </a:r>
            <a:r>
              <a:rPr sz="950" spc="25" dirty="0">
                <a:solidFill>
                  <a:srgbClr val="333333"/>
                </a:solidFill>
                <a:latin typeface="微软雅黑"/>
                <a:cs typeface="微软雅黑"/>
              </a:rPr>
              <a:t>所 </a:t>
            </a:r>
            <a:r>
              <a:rPr sz="950" spc="30" dirty="0">
                <a:solidFill>
                  <a:srgbClr val="333333"/>
                </a:solidFill>
                <a:latin typeface="微软雅黑"/>
                <a:cs typeface="微软雅黑"/>
              </a:rPr>
              <a:t> </a:t>
            </a:r>
            <a:r>
              <a:rPr sz="950" spc="25" dirty="0">
                <a:solidFill>
                  <a:srgbClr val="333333"/>
                </a:solidFill>
                <a:latin typeface="微软雅黑"/>
                <a:cs typeface="微软雅黑"/>
              </a:rPr>
              <a:t>示，点击创建报告后大约两分钟左右，会出现如图</a:t>
            </a:r>
            <a:r>
              <a:rPr sz="950" spc="35" dirty="0">
                <a:solidFill>
                  <a:srgbClr val="333333"/>
                </a:solidFill>
                <a:latin typeface="Trebuchet MS"/>
                <a:cs typeface="Trebuchet MS"/>
              </a:rPr>
              <a:t>8-27</a:t>
            </a:r>
            <a:r>
              <a:rPr sz="950" spc="20" dirty="0">
                <a:solidFill>
                  <a:srgbClr val="333333"/>
                </a:solidFill>
                <a:latin typeface="微软雅黑"/>
                <a:cs typeface="微软雅黑"/>
              </a:rPr>
              <a:t>所示的成功界面。好吧摊牌了，这个页面其实功 </a:t>
            </a:r>
            <a:r>
              <a:rPr sz="950" spc="25" dirty="0">
                <a:solidFill>
                  <a:srgbClr val="333333"/>
                </a:solidFill>
                <a:latin typeface="微软雅黑"/>
                <a:cs typeface="微软雅黑"/>
              </a:rPr>
              <a:t>能很鸡肋，就是将</a:t>
            </a:r>
            <a:r>
              <a:rPr sz="950" spc="45" dirty="0">
                <a:solidFill>
                  <a:srgbClr val="333333"/>
                </a:solidFill>
                <a:latin typeface="Trebuchet MS"/>
                <a:cs typeface="Trebuchet MS"/>
              </a:rPr>
              <a:t>sosreport</a:t>
            </a:r>
            <a:r>
              <a:rPr sz="950" spc="25" dirty="0">
                <a:solidFill>
                  <a:srgbClr val="333333"/>
                </a:solidFill>
                <a:latin typeface="微软雅黑"/>
                <a:cs typeface="微软雅黑"/>
              </a:rPr>
              <a:t>命令做成了一个网页按钮。</a:t>
            </a:r>
            <a:endParaRPr sz="950">
              <a:latin typeface="微软雅黑"/>
              <a:cs typeface="微软雅黑"/>
            </a:endParaRPr>
          </a:p>
        </p:txBody>
      </p:sp>
      <p:pic>
        <p:nvPicPr>
          <p:cNvPr id="5" name="object 5"/>
          <p:cNvPicPr/>
          <p:nvPr/>
        </p:nvPicPr>
        <p:blipFill>
          <a:blip r:embed="rId3" cstate="print"/>
          <a:stretch>
            <a:fillRect/>
          </a:stretch>
        </p:blipFill>
        <p:spPr>
          <a:xfrm>
            <a:off x="959124" y="5342668"/>
            <a:ext cx="5650951" cy="2763534"/>
          </a:xfrm>
          <a:prstGeom prst="rect">
            <a:avLst/>
          </a:prstGeom>
        </p:spPr>
      </p:pic>
      <p:sp>
        <p:nvSpPr>
          <p:cNvPr id="6" name="object 6"/>
          <p:cNvSpPr txBox="1"/>
          <p:nvPr/>
        </p:nvSpPr>
        <p:spPr>
          <a:xfrm>
            <a:off x="946424" y="8217403"/>
            <a:ext cx="117729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8-26</a:t>
            </a:r>
            <a:r>
              <a:rPr sz="950" spc="-35" dirty="0">
                <a:solidFill>
                  <a:srgbClr val="333333"/>
                </a:solidFill>
                <a:latin typeface="Trebuchet MS"/>
                <a:cs typeface="Trebuchet MS"/>
              </a:rPr>
              <a:t> </a:t>
            </a:r>
            <a:r>
              <a:rPr sz="950" spc="25" dirty="0">
                <a:solidFill>
                  <a:srgbClr val="333333"/>
                </a:solidFill>
                <a:latin typeface="微软雅黑"/>
                <a:cs typeface="微软雅黑"/>
              </a:rPr>
              <a:t>报告分析界面</a:t>
            </a:r>
            <a:endParaRPr sz="950">
              <a:latin typeface="微软雅黑"/>
              <a:cs typeface="微软雅黑"/>
            </a:endParaRPr>
          </a:p>
        </p:txBody>
      </p:sp>
      <p:sp>
        <p:nvSpPr>
          <p:cNvPr id="8" name="object 8"/>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108</a:t>
            </a:fld>
            <a:endParaRPr spc="-5" dirty="0"/>
          </a:p>
        </p:txBody>
      </p:sp>
      <p:sp>
        <p:nvSpPr>
          <p:cNvPr id="7" name="object 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2773062"/>
          </a:xfrm>
          <a:prstGeom prst="rect">
            <a:avLst/>
          </a:prstGeom>
        </p:spPr>
      </p:pic>
      <p:sp>
        <p:nvSpPr>
          <p:cNvPr id="3" name="object 3"/>
          <p:cNvSpPr txBox="1"/>
          <p:nvPr/>
        </p:nvSpPr>
        <p:spPr>
          <a:xfrm>
            <a:off x="946424" y="3243101"/>
            <a:ext cx="5647690" cy="132715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8-27</a:t>
            </a:r>
            <a:r>
              <a:rPr sz="950" spc="-35" dirty="0">
                <a:solidFill>
                  <a:srgbClr val="333333"/>
                </a:solidFill>
                <a:latin typeface="Trebuchet MS"/>
                <a:cs typeface="Trebuchet MS"/>
              </a:rPr>
              <a:t> </a:t>
            </a:r>
            <a:r>
              <a:rPr sz="950" spc="25" dirty="0">
                <a:solidFill>
                  <a:srgbClr val="333333"/>
                </a:solidFill>
                <a:latin typeface="微软雅黑"/>
                <a:cs typeface="微软雅黑"/>
              </a:rPr>
              <a:t>报告生成完毕</a:t>
            </a:r>
            <a:endParaRPr sz="950">
              <a:latin typeface="微软雅黑"/>
              <a:cs typeface="微软雅黑"/>
            </a:endParaRPr>
          </a:p>
          <a:p>
            <a:pPr marL="12700">
              <a:lnSpc>
                <a:spcPct val="100000"/>
              </a:lnSpc>
              <a:spcBef>
                <a:spcPts val="1110"/>
              </a:spcBef>
            </a:pPr>
            <a:r>
              <a:rPr sz="950" b="1" spc="10" dirty="0">
                <a:solidFill>
                  <a:srgbClr val="333333"/>
                </a:solidFill>
                <a:latin typeface="Trebuchet MS"/>
                <a:cs typeface="Trebuchet MS"/>
              </a:rPr>
              <a:t>9</a:t>
            </a:r>
            <a:r>
              <a:rPr sz="950" b="1" spc="10" dirty="0">
                <a:solidFill>
                  <a:srgbClr val="333333"/>
                </a:solidFill>
                <a:latin typeface="微软雅黑"/>
                <a:cs typeface="微软雅黑"/>
              </a:rPr>
              <a:t>．</a:t>
            </a:r>
            <a:r>
              <a:rPr sz="950" b="1" spc="25" dirty="0">
                <a:solidFill>
                  <a:srgbClr val="333333"/>
                </a:solidFill>
                <a:latin typeface="微软雅黑"/>
                <a:cs typeface="微软雅黑"/>
              </a:rPr>
              <a:t>内核排错</a:t>
            </a:r>
            <a:endParaRPr sz="950">
              <a:latin typeface="微软雅黑"/>
              <a:cs typeface="微软雅黑"/>
            </a:endParaRPr>
          </a:p>
          <a:p>
            <a:pPr marL="12700" marR="5080">
              <a:lnSpc>
                <a:spcPct val="131600"/>
              </a:lnSpc>
              <a:spcBef>
                <a:spcPts val="825"/>
              </a:spcBef>
            </a:pPr>
            <a:r>
              <a:rPr sz="950" spc="75" dirty="0">
                <a:solidFill>
                  <a:srgbClr val="333333"/>
                </a:solidFill>
                <a:latin typeface="Trebuchet MS"/>
                <a:cs typeface="Trebuchet MS"/>
              </a:rPr>
              <a:t>Kdump</a:t>
            </a:r>
            <a:r>
              <a:rPr sz="950" spc="25" dirty="0">
                <a:solidFill>
                  <a:srgbClr val="333333"/>
                </a:solidFill>
                <a:latin typeface="微软雅黑"/>
                <a:cs typeface="微软雅黑"/>
              </a:rPr>
              <a:t>是一个用于收集系统崩溃、死锁或死机时内核参数的一个服务。举例来说，如果有一天系统崩溃 了，在这时</a:t>
            </a:r>
            <a:r>
              <a:rPr sz="950" spc="75" dirty="0">
                <a:solidFill>
                  <a:srgbClr val="333333"/>
                </a:solidFill>
                <a:latin typeface="Trebuchet MS"/>
                <a:cs typeface="Trebuchet MS"/>
              </a:rPr>
              <a:t>Kdump</a:t>
            </a:r>
            <a:r>
              <a:rPr sz="950" spc="25" dirty="0">
                <a:solidFill>
                  <a:srgbClr val="333333"/>
                </a:solidFill>
                <a:latin typeface="微软雅黑"/>
                <a:cs typeface="微软雅黑"/>
              </a:rPr>
              <a:t>服务就会开始工作，将系统的运行状态和内核数据收集到一个</a:t>
            </a:r>
            <a:r>
              <a:rPr sz="950" spc="35" dirty="0">
                <a:solidFill>
                  <a:srgbClr val="333333"/>
                </a:solidFill>
                <a:latin typeface="Trebuchet MS"/>
                <a:cs typeface="Trebuchet MS"/>
              </a:rPr>
              <a:t>“dump</a:t>
            </a:r>
            <a:r>
              <a:rPr sz="950" spc="250" dirty="0">
                <a:solidFill>
                  <a:srgbClr val="333333"/>
                </a:solidFill>
                <a:latin typeface="Trebuchet MS"/>
                <a:cs typeface="Trebuchet MS"/>
              </a:rPr>
              <a:t> </a:t>
            </a:r>
            <a:r>
              <a:rPr sz="950" spc="-10" dirty="0">
                <a:solidFill>
                  <a:srgbClr val="333333"/>
                </a:solidFill>
                <a:latin typeface="Trebuchet MS"/>
                <a:cs typeface="Trebuchet MS"/>
              </a:rPr>
              <a:t>core”</a:t>
            </a:r>
            <a:r>
              <a:rPr sz="950" spc="25" dirty="0">
                <a:solidFill>
                  <a:srgbClr val="333333"/>
                </a:solidFill>
                <a:latin typeface="微软雅黑"/>
                <a:cs typeface="微软雅黑"/>
              </a:rPr>
              <a:t>的文件 中，便于后续让运维人员分析找出问题所在。由于我们安装系统时没有启用它，因此该界面可以等后续 再使用，如图</a:t>
            </a:r>
            <a:r>
              <a:rPr sz="950" spc="35" dirty="0">
                <a:solidFill>
                  <a:srgbClr val="333333"/>
                </a:solidFill>
                <a:latin typeface="Trebuchet MS"/>
                <a:cs typeface="Trebuchet MS"/>
              </a:rPr>
              <a:t>8-28</a:t>
            </a:r>
            <a:r>
              <a:rPr sz="950" spc="25" dirty="0">
                <a:solidFill>
                  <a:srgbClr val="333333"/>
                </a:solidFill>
                <a:latin typeface="微软雅黑"/>
                <a:cs typeface="微软雅黑"/>
              </a:rPr>
              <a:t>所示。</a:t>
            </a:r>
            <a:endParaRPr sz="950">
              <a:latin typeface="微软雅黑"/>
              <a:cs typeface="微软雅黑"/>
            </a:endParaRPr>
          </a:p>
        </p:txBody>
      </p:sp>
      <p:pic>
        <p:nvPicPr>
          <p:cNvPr id="4" name="object 4"/>
          <p:cNvPicPr/>
          <p:nvPr/>
        </p:nvPicPr>
        <p:blipFill>
          <a:blip r:embed="rId3" cstate="print"/>
          <a:stretch>
            <a:fillRect/>
          </a:stretch>
        </p:blipFill>
        <p:spPr>
          <a:xfrm>
            <a:off x="959124" y="4675632"/>
            <a:ext cx="5650951" cy="2763534"/>
          </a:xfrm>
          <a:prstGeom prst="rect">
            <a:avLst/>
          </a:prstGeom>
        </p:spPr>
      </p:pic>
      <p:sp>
        <p:nvSpPr>
          <p:cNvPr id="5" name="object 5"/>
          <p:cNvSpPr txBox="1"/>
          <p:nvPr/>
        </p:nvSpPr>
        <p:spPr>
          <a:xfrm>
            <a:off x="946414" y="7550402"/>
            <a:ext cx="5636260" cy="94615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8-28</a:t>
            </a:r>
            <a:r>
              <a:rPr sz="950" spc="-35" dirty="0">
                <a:solidFill>
                  <a:srgbClr val="333333"/>
                </a:solidFill>
                <a:latin typeface="Trebuchet MS"/>
                <a:cs typeface="Trebuchet MS"/>
              </a:rPr>
              <a:t> </a:t>
            </a:r>
            <a:r>
              <a:rPr sz="950" spc="25" dirty="0">
                <a:solidFill>
                  <a:srgbClr val="333333"/>
                </a:solidFill>
                <a:latin typeface="微软雅黑"/>
                <a:cs typeface="微软雅黑"/>
              </a:rPr>
              <a:t>内核排错界面</a:t>
            </a:r>
            <a:endParaRPr sz="950">
              <a:latin typeface="微软雅黑"/>
              <a:cs typeface="微软雅黑"/>
            </a:endParaRPr>
          </a:p>
          <a:p>
            <a:pPr marL="12700">
              <a:lnSpc>
                <a:spcPct val="100000"/>
              </a:lnSpc>
              <a:spcBef>
                <a:spcPts val="1110"/>
              </a:spcBef>
            </a:pPr>
            <a:r>
              <a:rPr sz="950" b="1" spc="30" dirty="0">
                <a:solidFill>
                  <a:srgbClr val="333333"/>
                </a:solidFill>
                <a:latin typeface="Trebuchet MS"/>
                <a:cs typeface="Trebuchet MS"/>
              </a:rPr>
              <a:t>10</a:t>
            </a:r>
            <a:r>
              <a:rPr sz="950" b="1" spc="30" dirty="0">
                <a:solidFill>
                  <a:srgbClr val="333333"/>
                </a:solidFill>
                <a:latin typeface="微软雅黑"/>
                <a:cs typeface="微软雅黑"/>
              </a:rPr>
              <a:t>．</a:t>
            </a:r>
            <a:r>
              <a:rPr sz="950" b="1" spc="30" dirty="0">
                <a:solidFill>
                  <a:srgbClr val="333333"/>
                </a:solidFill>
                <a:latin typeface="Trebuchet MS"/>
                <a:cs typeface="Trebuchet MS"/>
              </a:rPr>
              <a:t>SElinux</a:t>
            </a:r>
            <a:endParaRPr sz="950">
              <a:latin typeface="Trebuchet MS"/>
              <a:cs typeface="Trebuchet MS"/>
            </a:endParaRPr>
          </a:p>
          <a:p>
            <a:pPr marL="12700" marR="5080">
              <a:lnSpc>
                <a:spcPct val="131600"/>
              </a:lnSpc>
              <a:spcBef>
                <a:spcPts val="825"/>
              </a:spcBef>
            </a:pPr>
            <a:r>
              <a:rPr sz="950" spc="25" dirty="0">
                <a:solidFill>
                  <a:srgbClr val="333333"/>
                </a:solidFill>
                <a:latin typeface="微软雅黑"/>
                <a:cs typeface="微软雅黑"/>
              </a:rPr>
              <a:t>如图</a:t>
            </a:r>
            <a:r>
              <a:rPr sz="950" spc="35" dirty="0">
                <a:solidFill>
                  <a:srgbClr val="333333"/>
                </a:solidFill>
                <a:latin typeface="Trebuchet MS"/>
                <a:cs typeface="Trebuchet MS"/>
              </a:rPr>
              <a:t>8-29</a:t>
            </a:r>
            <a:r>
              <a:rPr sz="950" spc="25" dirty="0">
                <a:solidFill>
                  <a:srgbClr val="333333"/>
                </a:solidFill>
                <a:latin typeface="微软雅黑"/>
                <a:cs typeface="微软雅黑"/>
              </a:rPr>
              <a:t>所示为</a:t>
            </a:r>
            <a:r>
              <a:rPr sz="950" spc="40" dirty="0">
                <a:solidFill>
                  <a:srgbClr val="333333"/>
                </a:solidFill>
                <a:latin typeface="Trebuchet MS"/>
                <a:cs typeface="Trebuchet MS"/>
              </a:rPr>
              <a:t>SELinux</a:t>
            </a:r>
            <a:r>
              <a:rPr sz="950" spc="25" dirty="0">
                <a:solidFill>
                  <a:srgbClr val="333333"/>
                </a:solidFill>
                <a:latin typeface="微软雅黑"/>
                <a:cs typeface="微软雅黑"/>
              </a:rPr>
              <a:t>服务的控制按钮和警告信息界面，书籍将在第十章节详细的讲解</a:t>
            </a:r>
            <a:r>
              <a:rPr sz="950" spc="40" dirty="0">
                <a:solidFill>
                  <a:srgbClr val="333333"/>
                </a:solidFill>
                <a:latin typeface="Trebuchet MS"/>
                <a:cs typeface="Trebuchet MS"/>
              </a:rPr>
              <a:t>SELinux</a:t>
            </a:r>
            <a:r>
              <a:rPr sz="950" spc="20" dirty="0">
                <a:solidFill>
                  <a:srgbClr val="333333"/>
                </a:solidFill>
                <a:latin typeface="微软雅黑"/>
                <a:cs typeface="微软雅黑"/>
              </a:rPr>
              <a:t>安全子 </a:t>
            </a:r>
            <a:r>
              <a:rPr sz="950" spc="25" dirty="0">
                <a:solidFill>
                  <a:srgbClr val="333333"/>
                </a:solidFill>
                <a:latin typeface="微软雅黑"/>
                <a:cs typeface="微软雅黑"/>
              </a:rPr>
              <a:t>系统，此时暂不必了解。</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109</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1005" y="332743"/>
            <a:ext cx="5758815" cy="883285"/>
          </a:xfrm>
          <a:prstGeom prst="rect">
            <a:avLst/>
          </a:prstGeom>
        </p:spPr>
        <p:txBody>
          <a:bodyPr vert="horz" wrap="square" lIns="0" tIns="12065" rIns="0" bIns="0" rtlCol="0">
            <a:spAutoFit/>
          </a:bodyPr>
          <a:lstStyle/>
          <a:p>
            <a:pPr marL="38100" marR="30480">
              <a:lnSpc>
                <a:spcPct val="131600"/>
              </a:lnSpc>
              <a:spcBef>
                <a:spcPts val="95"/>
              </a:spcBef>
            </a:pPr>
            <a:r>
              <a:rPr sz="950" spc="35" dirty="0">
                <a:solidFill>
                  <a:srgbClr val="333333"/>
                </a:solidFill>
                <a:latin typeface="Trebuchet MS"/>
                <a:cs typeface="Trebuchet MS"/>
              </a:rPr>
              <a:t>Linux</a:t>
            </a:r>
            <a:r>
              <a:rPr sz="950" spc="25" dirty="0">
                <a:solidFill>
                  <a:srgbClr val="333333"/>
                </a:solidFill>
                <a:latin typeface="微软雅黑"/>
                <a:cs typeface="微软雅黑"/>
              </a:rPr>
              <a:t>系统的文件权限相当复杂，但是用途很广泛，建议大家把它彻底搞清楚之后再学习下一节的内</a:t>
            </a:r>
            <a:r>
              <a:rPr sz="950" spc="15" dirty="0">
                <a:solidFill>
                  <a:srgbClr val="333333"/>
                </a:solidFill>
                <a:latin typeface="微软雅黑"/>
                <a:cs typeface="微软雅黑"/>
              </a:rPr>
              <a:t>容</a:t>
            </a:r>
            <a:r>
              <a:rPr sz="1200" spc="-540" baseline="34722" dirty="0">
                <a:latin typeface="小哥哥网恋吗"/>
                <a:cs typeface="小哥哥网恋吗"/>
              </a:rPr>
              <a:t>5</a:t>
            </a:r>
            <a:r>
              <a:rPr sz="950" spc="-595" dirty="0">
                <a:solidFill>
                  <a:srgbClr val="333333"/>
                </a:solidFill>
                <a:latin typeface="微软雅黑"/>
                <a:cs typeface="微软雅黑"/>
              </a:rPr>
              <a:t>。</a:t>
            </a:r>
            <a:r>
              <a:rPr sz="1200" baseline="34722" dirty="0">
                <a:latin typeface="小哥哥网恋吗"/>
                <a:cs typeface="小哥哥网恋吗"/>
              </a:rPr>
              <a:t>/20 </a:t>
            </a:r>
            <a:r>
              <a:rPr sz="950" spc="25" dirty="0">
                <a:solidFill>
                  <a:srgbClr val="333333"/>
                </a:solidFill>
                <a:latin typeface="微软雅黑"/>
                <a:cs typeface="微软雅黑"/>
              </a:rPr>
              <a:t>现在来练习一下。请各位读者分别计算数字表示法</a:t>
            </a:r>
            <a:r>
              <a:rPr sz="950" spc="55" dirty="0">
                <a:solidFill>
                  <a:srgbClr val="333333"/>
                </a:solidFill>
                <a:latin typeface="Trebuchet MS"/>
                <a:cs typeface="Trebuchet MS"/>
              </a:rPr>
              <a:t>764</a:t>
            </a:r>
            <a:r>
              <a:rPr sz="950" spc="25" dirty="0">
                <a:solidFill>
                  <a:srgbClr val="333333"/>
                </a:solidFill>
                <a:latin typeface="微软雅黑"/>
                <a:cs typeface="微软雅黑"/>
              </a:rPr>
              <a:t>、</a:t>
            </a:r>
            <a:r>
              <a:rPr sz="950" spc="55" dirty="0">
                <a:solidFill>
                  <a:srgbClr val="333333"/>
                </a:solidFill>
                <a:latin typeface="Trebuchet MS"/>
                <a:cs typeface="Trebuchet MS"/>
              </a:rPr>
              <a:t>652</a:t>
            </a:r>
            <a:r>
              <a:rPr sz="950" spc="25" dirty="0">
                <a:solidFill>
                  <a:srgbClr val="333333"/>
                </a:solidFill>
                <a:latin typeface="微软雅黑"/>
                <a:cs typeface="微软雅黑"/>
              </a:rPr>
              <a:t>、</a:t>
            </a:r>
            <a:r>
              <a:rPr sz="950" spc="55" dirty="0">
                <a:solidFill>
                  <a:srgbClr val="333333"/>
                </a:solidFill>
                <a:latin typeface="Trebuchet MS"/>
                <a:cs typeface="Trebuchet MS"/>
              </a:rPr>
              <a:t>153</a:t>
            </a:r>
            <a:r>
              <a:rPr sz="950" spc="25" dirty="0">
                <a:solidFill>
                  <a:srgbClr val="333333"/>
                </a:solidFill>
                <a:latin typeface="微软雅黑"/>
                <a:cs typeface="微软雅黑"/>
              </a:rPr>
              <a:t>、</a:t>
            </a:r>
            <a:r>
              <a:rPr sz="950" spc="55" dirty="0">
                <a:solidFill>
                  <a:srgbClr val="333333"/>
                </a:solidFill>
                <a:latin typeface="Trebuchet MS"/>
                <a:cs typeface="Trebuchet MS"/>
              </a:rPr>
              <a:t>731</a:t>
            </a:r>
            <a:r>
              <a:rPr sz="950" spc="25" dirty="0">
                <a:solidFill>
                  <a:srgbClr val="333333"/>
                </a:solidFill>
                <a:latin typeface="微软雅黑"/>
                <a:cs typeface="微软雅黑"/>
              </a:rPr>
              <a:t>所对应的字符表示法，然后再 </a:t>
            </a:r>
            <a:r>
              <a:rPr sz="950" spc="30" dirty="0">
                <a:solidFill>
                  <a:srgbClr val="333333"/>
                </a:solidFill>
                <a:latin typeface="微软雅黑"/>
                <a:cs typeface="微软雅黑"/>
              </a:rPr>
              <a:t> </a:t>
            </a:r>
            <a:r>
              <a:rPr sz="950" spc="25" dirty="0">
                <a:solidFill>
                  <a:srgbClr val="333333"/>
                </a:solidFill>
                <a:latin typeface="微软雅黑"/>
                <a:cs typeface="微软雅黑"/>
              </a:rPr>
              <a:t>把</a:t>
            </a:r>
            <a:r>
              <a:rPr sz="950" spc="10" dirty="0">
                <a:solidFill>
                  <a:srgbClr val="333333"/>
                </a:solidFill>
                <a:latin typeface="Trebuchet MS"/>
                <a:cs typeface="Trebuchet MS"/>
              </a:rPr>
              <a:t>rwxrw-r--</a:t>
            </a:r>
            <a:r>
              <a:rPr sz="950" spc="25" dirty="0">
                <a:solidFill>
                  <a:srgbClr val="333333"/>
                </a:solidFill>
                <a:latin typeface="微软雅黑"/>
                <a:cs typeface="微软雅黑"/>
              </a:rPr>
              <a:t>、</a:t>
            </a:r>
            <a:r>
              <a:rPr sz="950" spc="5" dirty="0">
                <a:solidFill>
                  <a:srgbClr val="333333"/>
                </a:solidFill>
                <a:latin typeface="Trebuchet MS"/>
                <a:cs typeface="Trebuchet MS"/>
              </a:rPr>
              <a:t>rw--w--wx</a:t>
            </a:r>
            <a:r>
              <a:rPr sz="950" spc="25" dirty="0">
                <a:solidFill>
                  <a:srgbClr val="333333"/>
                </a:solidFill>
                <a:latin typeface="微软雅黑"/>
                <a:cs typeface="微软雅黑"/>
              </a:rPr>
              <a:t>、</a:t>
            </a:r>
            <a:r>
              <a:rPr sz="950" spc="-5" dirty="0">
                <a:solidFill>
                  <a:srgbClr val="333333"/>
                </a:solidFill>
                <a:latin typeface="Trebuchet MS"/>
                <a:cs typeface="Trebuchet MS"/>
              </a:rPr>
              <a:t>rw-r--r--</a:t>
            </a:r>
            <a:r>
              <a:rPr sz="950" spc="25" dirty="0">
                <a:solidFill>
                  <a:srgbClr val="333333"/>
                </a:solidFill>
                <a:latin typeface="微软雅黑"/>
                <a:cs typeface="微软雅黑"/>
              </a:rPr>
              <a:t>转换成数字表示法。</a:t>
            </a:r>
            <a:endParaRPr sz="950">
              <a:latin typeface="微软雅黑"/>
              <a:cs typeface="微软雅黑"/>
            </a:endParaRPr>
          </a:p>
          <a:p>
            <a:pPr marL="38100">
              <a:lnSpc>
                <a:spcPct val="100000"/>
              </a:lnSpc>
              <a:spcBef>
                <a:spcPts val="1110"/>
              </a:spcBef>
            </a:pPr>
            <a:r>
              <a:rPr sz="950" spc="25" dirty="0">
                <a:solidFill>
                  <a:srgbClr val="333333"/>
                </a:solidFill>
                <a:latin typeface="微软雅黑"/>
                <a:cs typeface="微软雅黑"/>
              </a:rPr>
              <a:t>下面我们利用上文讲解的知识，一起分析图</a:t>
            </a:r>
            <a:r>
              <a:rPr sz="950" spc="25" dirty="0">
                <a:solidFill>
                  <a:srgbClr val="333333"/>
                </a:solidFill>
                <a:latin typeface="Trebuchet MS"/>
                <a:cs typeface="Trebuchet MS"/>
              </a:rPr>
              <a:t>5-3</a:t>
            </a:r>
            <a:r>
              <a:rPr sz="950" spc="25" dirty="0">
                <a:solidFill>
                  <a:srgbClr val="333333"/>
                </a:solidFill>
                <a:latin typeface="微软雅黑"/>
                <a:cs typeface="微软雅黑"/>
              </a:rPr>
              <a:t>中所示的文件信息。</a:t>
            </a:r>
            <a:endParaRPr sz="950">
              <a:latin typeface="微软雅黑"/>
              <a:cs typeface="微软雅黑"/>
            </a:endParaRPr>
          </a:p>
        </p:txBody>
      </p:sp>
      <p:pic>
        <p:nvPicPr>
          <p:cNvPr id="3" name="object 3"/>
          <p:cNvPicPr/>
          <p:nvPr/>
        </p:nvPicPr>
        <p:blipFill>
          <a:blip r:embed="rId2" cstate="print"/>
          <a:stretch>
            <a:fillRect/>
          </a:stretch>
        </p:blipFill>
        <p:spPr>
          <a:xfrm>
            <a:off x="1083007" y="1368896"/>
            <a:ext cx="5365068" cy="972001"/>
          </a:xfrm>
          <a:prstGeom prst="rect">
            <a:avLst/>
          </a:prstGeom>
        </p:spPr>
      </p:pic>
      <p:grpSp>
        <p:nvGrpSpPr>
          <p:cNvPr id="4" name="object 4"/>
          <p:cNvGrpSpPr/>
          <p:nvPr/>
        </p:nvGrpSpPr>
        <p:grpSpPr>
          <a:xfrm>
            <a:off x="959124" y="9230668"/>
            <a:ext cx="5651500" cy="838835"/>
            <a:chOff x="959124" y="9230668"/>
            <a:chExt cx="5651500" cy="838835"/>
          </a:xfrm>
        </p:grpSpPr>
        <p:sp>
          <p:nvSpPr>
            <p:cNvPr id="5" name="object 5"/>
            <p:cNvSpPr/>
            <p:nvPr/>
          </p:nvSpPr>
          <p:spPr>
            <a:xfrm>
              <a:off x="963889" y="9235433"/>
              <a:ext cx="5641975" cy="829310"/>
            </a:xfrm>
            <a:custGeom>
              <a:avLst/>
              <a:gdLst/>
              <a:ahLst/>
              <a:cxnLst/>
              <a:rect l="l" t="t" r="r" b="b"/>
              <a:pathLst>
                <a:path w="5641975" h="829309">
                  <a:moveTo>
                    <a:pt x="5620752" y="829050"/>
                  </a:moveTo>
                  <a:lnTo>
                    <a:pt x="20659" y="829050"/>
                  </a:lnTo>
                  <a:lnTo>
                    <a:pt x="17629" y="828450"/>
                  </a:lnTo>
                  <a:lnTo>
                    <a:pt x="0" y="808390"/>
                  </a:lnTo>
                  <a:lnTo>
                    <a:pt x="0" y="805236"/>
                  </a:lnTo>
                  <a:lnTo>
                    <a:pt x="0" y="20669"/>
                  </a:lnTo>
                  <a:lnTo>
                    <a:pt x="20659" y="0"/>
                  </a:lnTo>
                  <a:lnTo>
                    <a:pt x="5620752" y="0"/>
                  </a:lnTo>
                  <a:lnTo>
                    <a:pt x="5641421" y="20669"/>
                  </a:lnTo>
                  <a:lnTo>
                    <a:pt x="5641421" y="808390"/>
                  </a:lnTo>
                  <a:lnTo>
                    <a:pt x="5623792" y="828450"/>
                  </a:lnTo>
                  <a:lnTo>
                    <a:pt x="5620752" y="829050"/>
                  </a:lnTo>
                  <a:close/>
                </a:path>
              </a:pathLst>
            </a:custGeom>
            <a:solidFill>
              <a:srgbClr val="F8F8F8"/>
            </a:solidFill>
          </p:spPr>
          <p:txBody>
            <a:bodyPr wrap="square" lIns="0" tIns="0" rIns="0" bIns="0" rtlCol="0"/>
            <a:lstStyle/>
            <a:p>
              <a:endParaRPr/>
            </a:p>
          </p:txBody>
        </p:sp>
        <p:sp>
          <p:nvSpPr>
            <p:cNvPr id="6" name="object 6"/>
            <p:cNvSpPr/>
            <p:nvPr/>
          </p:nvSpPr>
          <p:spPr>
            <a:xfrm>
              <a:off x="963889" y="9235433"/>
              <a:ext cx="5641975" cy="829310"/>
            </a:xfrm>
            <a:custGeom>
              <a:avLst/>
              <a:gdLst/>
              <a:ahLst/>
              <a:cxnLst/>
              <a:rect l="l" t="t" r="r" b="b"/>
              <a:pathLst>
                <a:path w="5641975" h="829309">
                  <a:moveTo>
                    <a:pt x="0" y="805236"/>
                  </a:moveTo>
                  <a:lnTo>
                    <a:pt x="0" y="23823"/>
                  </a:lnTo>
                  <a:lnTo>
                    <a:pt x="0" y="20669"/>
                  </a:lnTo>
                  <a:lnTo>
                    <a:pt x="600" y="17629"/>
                  </a:lnTo>
                  <a:lnTo>
                    <a:pt x="1810" y="14703"/>
                  </a:lnTo>
                  <a:lnTo>
                    <a:pt x="3020" y="11778"/>
                  </a:lnTo>
                  <a:lnTo>
                    <a:pt x="4745" y="9205"/>
                  </a:lnTo>
                  <a:lnTo>
                    <a:pt x="20659" y="0"/>
                  </a:lnTo>
                  <a:lnTo>
                    <a:pt x="23823" y="0"/>
                  </a:lnTo>
                  <a:lnTo>
                    <a:pt x="5617597" y="0"/>
                  </a:lnTo>
                  <a:lnTo>
                    <a:pt x="5620752" y="0"/>
                  </a:lnTo>
                  <a:lnTo>
                    <a:pt x="5623792" y="600"/>
                  </a:lnTo>
                  <a:lnTo>
                    <a:pt x="5639610" y="14703"/>
                  </a:lnTo>
                  <a:lnTo>
                    <a:pt x="5640821" y="17629"/>
                  </a:lnTo>
                  <a:lnTo>
                    <a:pt x="5641421" y="20669"/>
                  </a:lnTo>
                  <a:lnTo>
                    <a:pt x="5641421" y="23823"/>
                  </a:lnTo>
                  <a:lnTo>
                    <a:pt x="5641421" y="805236"/>
                  </a:lnTo>
                  <a:lnTo>
                    <a:pt x="5641421" y="808390"/>
                  </a:lnTo>
                  <a:lnTo>
                    <a:pt x="5640821" y="811421"/>
                  </a:lnTo>
                  <a:lnTo>
                    <a:pt x="5617597" y="829060"/>
                  </a:lnTo>
                  <a:lnTo>
                    <a:pt x="23823" y="829060"/>
                  </a:lnTo>
                  <a:lnTo>
                    <a:pt x="0" y="808390"/>
                  </a:lnTo>
                  <a:lnTo>
                    <a:pt x="0" y="805236"/>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9316438"/>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8" name="object 8"/>
          <p:cNvSpPr txBox="1"/>
          <p:nvPr/>
        </p:nvSpPr>
        <p:spPr>
          <a:xfrm>
            <a:off x="946424" y="2452085"/>
            <a:ext cx="5675630" cy="7528559"/>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5-3</a:t>
            </a:r>
            <a:r>
              <a:rPr sz="950" spc="-70" dirty="0">
                <a:solidFill>
                  <a:srgbClr val="333333"/>
                </a:solidFill>
                <a:latin typeface="Trebuchet MS"/>
                <a:cs typeface="Trebuchet MS"/>
              </a:rPr>
              <a:t> </a:t>
            </a:r>
            <a:r>
              <a:rPr sz="950" spc="25" dirty="0">
                <a:solidFill>
                  <a:srgbClr val="333333"/>
                </a:solidFill>
                <a:latin typeface="微软雅黑"/>
                <a:cs typeface="微软雅黑"/>
              </a:rPr>
              <a:t>通过</a:t>
            </a:r>
            <a:r>
              <a:rPr sz="950" spc="20" dirty="0">
                <a:solidFill>
                  <a:srgbClr val="333333"/>
                </a:solidFill>
                <a:latin typeface="Trebuchet MS"/>
                <a:cs typeface="Trebuchet MS"/>
              </a:rPr>
              <a:t>ls</a:t>
            </a:r>
            <a:r>
              <a:rPr sz="950" spc="25" dirty="0">
                <a:solidFill>
                  <a:srgbClr val="333333"/>
                </a:solidFill>
                <a:latin typeface="微软雅黑"/>
                <a:cs typeface="微软雅黑"/>
              </a:rPr>
              <a:t>命令查看到的文件属性信息</a:t>
            </a:r>
            <a:endParaRPr sz="950">
              <a:latin typeface="微软雅黑"/>
              <a:cs typeface="微软雅黑"/>
            </a:endParaRPr>
          </a:p>
          <a:p>
            <a:pPr marL="12700" marR="22860">
              <a:lnSpc>
                <a:spcPct val="131600"/>
              </a:lnSpc>
              <a:spcBef>
                <a:spcPts val="825"/>
              </a:spcBef>
            </a:pPr>
            <a:r>
              <a:rPr sz="950" spc="25" dirty="0">
                <a:solidFill>
                  <a:srgbClr val="333333"/>
                </a:solidFill>
                <a:latin typeface="微软雅黑"/>
                <a:cs typeface="微软雅黑"/>
              </a:rPr>
              <a:t>在图</a:t>
            </a:r>
            <a:r>
              <a:rPr sz="950" spc="25" dirty="0">
                <a:solidFill>
                  <a:srgbClr val="333333"/>
                </a:solidFill>
                <a:latin typeface="Trebuchet MS"/>
                <a:cs typeface="Trebuchet MS"/>
              </a:rPr>
              <a:t>5-3</a:t>
            </a:r>
            <a:r>
              <a:rPr sz="950" spc="25" dirty="0">
                <a:solidFill>
                  <a:srgbClr val="333333"/>
                </a:solidFill>
                <a:latin typeface="微软雅黑"/>
                <a:cs typeface="微软雅黑"/>
              </a:rPr>
              <a:t>中，包含了文件的类型、访问权限、所有者（属主）、所属组（属组）、占用的磁盘大小、最后 修改时间和文件名称等信息。通过分析可知，该文件的类型为普通文件，所有者权限为可读、可写</a:t>
            </a:r>
            <a:endParaRPr sz="950">
              <a:latin typeface="微软雅黑"/>
              <a:cs typeface="微软雅黑"/>
            </a:endParaRPr>
          </a:p>
          <a:p>
            <a:pPr marL="12700">
              <a:lnSpc>
                <a:spcPct val="100000"/>
              </a:lnSpc>
              <a:spcBef>
                <a:spcPts val="360"/>
              </a:spcBef>
            </a:pPr>
            <a:r>
              <a:rPr sz="950" spc="25" dirty="0">
                <a:solidFill>
                  <a:srgbClr val="333333"/>
                </a:solidFill>
                <a:latin typeface="微软雅黑"/>
                <a:cs typeface="微软雅黑"/>
              </a:rPr>
              <a:t>（</a:t>
            </a:r>
            <a:r>
              <a:rPr sz="950" spc="15" dirty="0">
                <a:solidFill>
                  <a:srgbClr val="333333"/>
                </a:solidFill>
                <a:latin typeface="Trebuchet MS"/>
                <a:cs typeface="Trebuchet MS"/>
              </a:rPr>
              <a:t>rw-</a:t>
            </a:r>
            <a:r>
              <a:rPr sz="950" spc="25" dirty="0">
                <a:solidFill>
                  <a:srgbClr val="333333"/>
                </a:solidFill>
                <a:latin typeface="微软雅黑"/>
                <a:cs typeface="微软雅黑"/>
              </a:rPr>
              <a:t>），所属组权限为可读（</a:t>
            </a:r>
            <a:r>
              <a:rPr sz="950" spc="-15" dirty="0">
                <a:solidFill>
                  <a:srgbClr val="333333"/>
                </a:solidFill>
                <a:latin typeface="Trebuchet MS"/>
                <a:cs typeface="Trebuchet MS"/>
              </a:rPr>
              <a:t>r--</a:t>
            </a:r>
            <a:r>
              <a:rPr sz="950" spc="25" dirty="0">
                <a:solidFill>
                  <a:srgbClr val="333333"/>
                </a:solidFill>
                <a:latin typeface="微软雅黑"/>
                <a:cs typeface="微软雅黑"/>
              </a:rPr>
              <a:t>），除此以外的其他人也只有可读权限（</a:t>
            </a:r>
            <a:r>
              <a:rPr sz="950" spc="-15" dirty="0">
                <a:solidFill>
                  <a:srgbClr val="333333"/>
                </a:solidFill>
                <a:latin typeface="Trebuchet MS"/>
                <a:cs typeface="Trebuchet MS"/>
              </a:rPr>
              <a:t>r--</a:t>
            </a:r>
            <a:r>
              <a:rPr sz="950" spc="25" dirty="0">
                <a:solidFill>
                  <a:srgbClr val="333333"/>
                </a:solidFill>
                <a:latin typeface="微软雅黑"/>
                <a:cs typeface="微软雅黑"/>
              </a:rPr>
              <a:t>），文件的磁盘占用大小是</a:t>
            </a:r>
            <a:endParaRPr sz="950">
              <a:latin typeface="微软雅黑"/>
              <a:cs typeface="微软雅黑"/>
            </a:endParaRPr>
          </a:p>
          <a:p>
            <a:pPr marL="12700">
              <a:lnSpc>
                <a:spcPct val="100000"/>
              </a:lnSpc>
              <a:spcBef>
                <a:spcPts val="360"/>
              </a:spcBef>
            </a:pPr>
            <a:r>
              <a:rPr sz="950" spc="55" dirty="0">
                <a:solidFill>
                  <a:srgbClr val="333333"/>
                </a:solidFill>
                <a:latin typeface="Trebuchet MS"/>
                <a:cs typeface="Trebuchet MS"/>
              </a:rPr>
              <a:t>34298</a:t>
            </a:r>
            <a:r>
              <a:rPr sz="950" spc="25" dirty="0">
                <a:solidFill>
                  <a:srgbClr val="333333"/>
                </a:solidFill>
                <a:latin typeface="微软雅黑"/>
                <a:cs typeface="微软雅黑"/>
              </a:rPr>
              <a:t>字节，最近一次的修改时间为</a:t>
            </a:r>
            <a:r>
              <a:rPr sz="950" spc="55" dirty="0">
                <a:solidFill>
                  <a:srgbClr val="333333"/>
                </a:solidFill>
                <a:latin typeface="Trebuchet MS"/>
                <a:cs typeface="Trebuchet MS"/>
              </a:rPr>
              <a:t>4</a:t>
            </a:r>
            <a:r>
              <a:rPr sz="950" spc="25" dirty="0">
                <a:solidFill>
                  <a:srgbClr val="333333"/>
                </a:solidFill>
                <a:latin typeface="微软雅黑"/>
                <a:cs typeface="微软雅黑"/>
              </a:rPr>
              <a:t>月</a:t>
            </a:r>
            <a:r>
              <a:rPr sz="950" spc="55" dirty="0">
                <a:solidFill>
                  <a:srgbClr val="333333"/>
                </a:solidFill>
                <a:latin typeface="Trebuchet MS"/>
                <a:cs typeface="Trebuchet MS"/>
              </a:rPr>
              <a:t>2</a:t>
            </a:r>
            <a:r>
              <a:rPr sz="950" spc="25" dirty="0">
                <a:solidFill>
                  <a:srgbClr val="333333"/>
                </a:solidFill>
                <a:latin typeface="微软雅黑"/>
                <a:cs typeface="微软雅黑"/>
              </a:rPr>
              <a:t>日的凌晨</a:t>
            </a:r>
            <a:r>
              <a:rPr sz="950" spc="55" dirty="0">
                <a:solidFill>
                  <a:srgbClr val="333333"/>
                </a:solidFill>
                <a:latin typeface="Trebuchet MS"/>
                <a:cs typeface="Trebuchet MS"/>
              </a:rPr>
              <a:t>23</a:t>
            </a:r>
            <a:r>
              <a:rPr sz="950" spc="25" dirty="0">
                <a:solidFill>
                  <a:srgbClr val="333333"/>
                </a:solidFill>
                <a:latin typeface="微软雅黑"/>
                <a:cs typeface="微软雅黑"/>
              </a:rPr>
              <a:t>分，文件的名称为</a:t>
            </a:r>
            <a:r>
              <a:rPr sz="950" spc="5" dirty="0">
                <a:solidFill>
                  <a:srgbClr val="333333"/>
                </a:solidFill>
                <a:latin typeface="Trebuchet MS"/>
                <a:cs typeface="Trebuchet MS"/>
              </a:rPr>
              <a:t>install.log</a:t>
            </a:r>
            <a:r>
              <a:rPr sz="950" spc="25" dirty="0">
                <a:solidFill>
                  <a:srgbClr val="333333"/>
                </a:solidFill>
                <a:latin typeface="微软雅黑"/>
                <a:cs typeface="微软雅黑"/>
              </a:rPr>
              <a:t>。</a:t>
            </a:r>
            <a:endParaRPr sz="950">
              <a:latin typeface="微软雅黑"/>
              <a:cs typeface="微软雅黑"/>
            </a:endParaRPr>
          </a:p>
          <a:p>
            <a:pPr marL="12700" marR="47625">
              <a:lnSpc>
                <a:spcPct val="131600"/>
              </a:lnSpc>
              <a:spcBef>
                <a:spcPts val="750"/>
              </a:spcBef>
            </a:pPr>
            <a:r>
              <a:rPr sz="950" spc="25" dirty="0">
                <a:solidFill>
                  <a:srgbClr val="333333"/>
                </a:solidFill>
                <a:latin typeface="微软雅黑"/>
                <a:cs typeface="微软雅黑"/>
              </a:rPr>
              <a:t>其中排在权限前面的减号</a:t>
            </a:r>
            <a:r>
              <a:rPr sz="950" spc="5" dirty="0">
                <a:solidFill>
                  <a:srgbClr val="333333"/>
                </a:solidFill>
                <a:latin typeface="微软雅黑"/>
                <a:cs typeface="微软雅黑"/>
              </a:rPr>
              <a:t>（</a:t>
            </a:r>
            <a:r>
              <a:rPr sz="950" spc="5" dirty="0">
                <a:solidFill>
                  <a:srgbClr val="333333"/>
                </a:solidFill>
                <a:latin typeface="Trebuchet MS"/>
                <a:cs typeface="Trebuchet MS"/>
              </a:rPr>
              <a:t>-</a:t>
            </a:r>
            <a:r>
              <a:rPr sz="950" spc="5" dirty="0">
                <a:solidFill>
                  <a:srgbClr val="333333"/>
                </a:solidFill>
                <a:latin typeface="微软雅黑"/>
                <a:cs typeface="微软雅黑"/>
              </a:rPr>
              <a:t>）</a:t>
            </a:r>
            <a:r>
              <a:rPr sz="950" spc="25" dirty="0">
                <a:solidFill>
                  <a:srgbClr val="333333"/>
                </a:solidFill>
                <a:latin typeface="微软雅黑"/>
                <a:cs typeface="微软雅黑"/>
              </a:rPr>
              <a:t>是文件类型，新手经常会把它跟无权限混淆。尽管在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系统中一切都 是文件，但是不同的文件由于作用不同，因此类型也不尽相同，有一点点像</a:t>
            </a:r>
            <a:r>
              <a:rPr sz="950" spc="60" dirty="0">
                <a:solidFill>
                  <a:srgbClr val="333333"/>
                </a:solidFill>
                <a:latin typeface="Trebuchet MS"/>
                <a:cs typeface="Trebuchet MS"/>
              </a:rPr>
              <a:t>Windows</a:t>
            </a:r>
            <a:r>
              <a:rPr sz="950" spc="20" dirty="0">
                <a:solidFill>
                  <a:srgbClr val="333333"/>
                </a:solidFill>
                <a:latin typeface="微软雅黑"/>
                <a:cs typeface="微软雅黑"/>
              </a:rPr>
              <a:t>系统的后缀名。常 </a:t>
            </a:r>
            <a:r>
              <a:rPr sz="950" spc="25" dirty="0">
                <a:solidFill>
                  <a:srgbClr val="333333"/>
                </a:solidFill>
                <a:latin typeface="微软雅黑"/>
                <a:cs typeface="微软雅黑"/>
              </a:rPr>
              <a:t>见的文件类型包括有：普通文件</a:t>
            </a:r>
            <a:r>
              <a:rPr sz="950" spc="5" dirty="0">
                <a:solidFill>
                  <a:srgbClr val="333333"/>
                </a:solidFill>
                <a:latin typeface="微软雅黑"/>
                <a:cs typeface="微软雅黑"/>
              </a:rPr>
              <a:t>（</a:t>
            </a:r>
            <a:r>
              <a:rPr sz="950" spc="5" dirty="0">
                <a:solidFill>
                  <a:srgbClr val="333333"/>
                </a:solidFill>
                <a:latin typeface="Trebuchet MS"/>
                <a:cs typeface="Trebuchet MS"/>
              </a:rPr>
              <a:t>-</a:t>
            </a:r>
            <a:r>
              <a:rPr sz="950" spc="5" dirty="0">
                <a:solidFill>
                  <a:srgbClr val="333333"/>
                </a:solidFill>
                <a:latin typeface="微软雅黑"/>
                <a:cs typeface="微软雅黑"/>
              </a:rPr>
              <a:t>）</a:t>
            </a:r>
            <a:r>
              <a:rPr sz="950" spc="25" dirty="0">
                <a:solidFill>
                  <a:srgbClr val="333333"/>
                </a:solidFill>
                <a:latin typeface="微软雅黑"/>
                <a:cs typeface="微软雅黑"/>
              </a:rPr>
              <a:t>、目录文件</a:t>
            </a:r>
            <a:r>
              <a:rPr sz="950" spc="35" dirty="0">
                <a:solidFill>
                  <a:srgbClr val="333333"/>
                </a:solidFill>
                <a:latin typeface="微软雅黑"/>
                <a:cs typeface="微软雅黑"/>
              </a:rPr>
              <a:t>（</a:t>
            </a:r>
            <a:r>
              <a:rPr sz="950" spc="35" dirty="0">
                <a:solidFill>
                  <a:srgbClr val="333333"/>
                </a:solidFill>
                <a:latin typeface="Trebuchet MS"/>
                <a:cs typeface="Trebuchet MS"/>
              </a:rPr>
              <a:t>d</a:t>
            </a:r>
            <a:r>
              <a:rPr sz="950" spc="35" dirty="0">
                <a:solidFill>
                  <a:srgbClr val="333333"/>
                </a:solidFill>
                <a:latin typeface="微软雅黑"/>
                <a:cs typeface="微软雅黑"/>
              </a:rPr>
              <a:t>）</a:t>
            </a:r>
            <a:r>
              <a:rPr sz="950" spc="25" dirty="0">
                <a:solidFill>
                  <a:srgbClr val="333333"/>
                </a:solidFill>
                <a:latin typeface="微软雅黑"/>
                <a:cs typeface="微软雅黑"/>
              </a:rPr>
              <a:t>、链接文件</a:t>
            </a:r>
            <a:r>
              <a:rPr sz="950" spc="5" dirty="0">
                <a:solidFill>
                  <a:srgbClr val="333333"/>
                </a:solidFill>
                <a:latin typeface="微软雅黑"/>
                <a:cs typeface="微软雅黑"/>
              </a:rPr>
              <a:t>（</a:t>
            </a:r>
            <a:r>
              <a:rPr sz="950" spc="5" dirty="0">
                <a:solidFill>
                  <a:srgbClr val="333333"/>
                </a:solidFill>
                <a:latin typeface="Trebuchet MS"/>
                <a:cs typeface="Trebuchet MS"/>
              </a:rPr>
              <a:t>l</a:t>
            </a:r>
            <a:r>
              <a:rPr sz="950" spc="5" dirty="0">
                <a:solidFill>
                  <a:srgbClr val="333333"/>
                </a:solidFill>
                <a:latin typeface="微软雅黑"/>
                <a:cs typeface="微软雅黑"/>
              </a:rPr>
              <a:t>）</a:t>
            </a:r>
            <a:r>
              <a:rPr sz="950" spc="25" dirty="0">
                <a:solidFill>
                  <a:srgbClr val="333333"/>
                </a:solidFill>
                <a:latin typeface="微软雅黑"/>
                <a:cs typeface="微软雅黑"/>
              </a:rPr>
              <a:t>、管道文件</a:t>
            </a:r>
            <a:r>
              <a:rPr sz="950" spc="35" dirty="0">
                <a:solidFill>
                  <a:srgbClr val="333333"/>
                </a:solidFill>
                <a:latin typeface="微软雅黑"/>
                <a:cs typeface="微软雅黑"/>
              </a:rPr>
              <a:t>（</a:t>
            </a:r>
            <a:r>
              <a:rPr sz="950" spc="35" dirty="0">
                <a:solidFill>
                  <a:srgbClr val="333333"/>
                </a:solidFill>
                <a:latin typeface="Trebuchet MS"/>
                <a:cs typeface="Trebuchet MS"/>
              </a:rPr>
              <a:t>p</a:t>
            </a:r>
            <a:r>
              <a:rPr sz="950" spc="35" dirty="0">
                <a:solidFill>
                  <a:srgbClr val="333333"/>
                </a:solidFill>
                <a:latin typeface="微软雅黑"/>
                <a:cs typeface="微软雅黑"/>
              </a:rPr>
              <a:t>）</a:t>
            </a:r>
            <a:r>
              <a:rPr sz="950" spc="25" dirty="0">
                <a:solidFill>
                  <a:srgbClr val="333333"/>
                </a:solidFill>
                <a:latin typeface="微软雅黑"/>
                <a:cs typeface="微软雅黑"/>
              </a:rPr>
              <a:t>、块设备文件</a:t>
            </a:r>
            <a:endParaRPr sz="950">
              <a:latin typeface="微软雅黑"/>
              <a:cs typeface="微软雅黑"/>
            </a:endParaRPr>
          </a:p>
          <a:p>
            <a:pPr marL="12700">
              <a:lnSpc>
                <a:spcPct val="100000"/>
              </a:lnSpc>
              <a:spcBef>
                <a:spcPts val="360"/>
              </a:spcBef>
            </a:pPr>
            <a:r>
              <a:rPr sz="950" spc="35" dirty="0">
                <a:solidFill>
                  <a:srgbClr val="333333"/>
                </a:solidFill>
                <a:latin typeface="微软雅黑"/>
                <a:cs typeface="微软雅黑"/>
              </a:rPr>
              <a:t>（</a:t>
            </a:r>
            <a:r>
              <a:rPr sz="950" spc="35" dirty="0">
                <a:solidFill>
                  <a:srgbClr val="333333"/>
                </a:solidFill>
                <a:latin typeface="Trebuchet MS"/>
                <a:cs typeface="Trebuchet MS"/>
              </a:rPr>
              <a:t>b</a:t>
            </a:r>
            <a:r>
              <a:rPr sz="950" spc="35" dirty="0">
                <a:solidFill>
                  <a:srgbClr val="333333"/>
                </a:solidFill>
                <a:latin typeface="微软雅黑"/>
                <a:cs typeface="微软雅黑"/>
              </a:rPr>
              <a:t>）</a:t>
            </a:r>
            <a:r>
              <a:rPr sz="950" spc="25" dirty="0">
                <a:solidFill>
                  <a:srgbClr val="333333"/>
                </a:solidFill>
                <a:latin typeface="微软雅黑"/>
                <a:cs typeface="微软雅黑"/>
              </a:rPr>
              <a:t>以及字符设备文件</a:t>
            </a:r>
            <a:r>
              <a:rPr sz="950" spc="10" dirty="0">
                <a:solidFill>
                  <a:srgbClr val="333333"/>
                </a:solidFill>
                <a:latin typeface="微软雅黑"/>
                <a:cs typeface="微软雅黑"/>
              </a:rPr>
              <a:t>（</a:t>
            </a:r>
            <a:r>
              <a:rPr sz="950" spc="10" dirty="0">
                <a:solidFill>
                  <a:srgbClr val="333333"/>
                </a:solidFill>
                <a:latin typeface="Trebuchet MS"/>
                <a:cs typeface="Trebuchet MS"/>
              </a:rPr>
              <a:t>c</a:t>
            </a:r>
            <a:r>
              <a:rPr sz="950" spc="10" dirty="0">
                <a:solidFill>
                  <a:srgbClr val="333333"/>
                </a:solidFill>
                <a:latin typeface="微软雅黑"/>
                <a:cs typeface="微软雅黑"/>
              </a:rPr>
              <a:t>）</a:t>
            </a:r>
            <a:r>
              <a:rPr sz="950" spc="25" dirty="0">
                <a:solidFill>
                  <a:srgbClr val="333333"/>
                </a:solidFill>
                <a:latin typeface="微软雅黑"/>
                <a:cs typeface="微软雅黑"/>
              </a:rPr>
              <a:t>。</a:t>
            </a:r>
            <a:endParaRPr sz="950">
              <a:latin typeface="微软雅黑"/>
              <a:cs typeface="微软雅黑"/>
            </a:endParaRPr>
          </a:p>
          <a:p>
            <a:pPr marL="12700" marR="12700" indent="-635">
              <a:lnSpc>
                <a:spcPct val="131600"/>
              </a:lnSpc>
              <a:spcBef>
                <a:spcPts val="755"/>
              </a:spcBef>
            </a:pPr>
            <a:r>
              <a:rPr sz="950" spc="25" dirty="0">
                <a:solidFill>
                  <a:srgbClr val="333333"/>
                </a:solidFill>
                <a:latin typeface="微软雅黑"/>
                <a:cs typeface="微软雅黑"/>
              </a:rPr>
              <a:t>普通文件的范围特别广泛，比如纯文本信息、服务配置信息、日志信息以及</a:t>
            </a:r>
            <a:r>
              <a:rPr sz="950" spc="20" dirty="0">
                <a:solidFill>
                  <a:srgbClr val="333333"/>
                </a:solidFill>
                <a:latin typeface="Trebuchet MS"/>
                <a:cs typeface="Trebuchet MS"/>
              </a:rPr>
              <a:t>Shell</a:t>
            </a:r>
            <a:r>
              <a:rPr sz="950" u="sng" spc="25" dirty="0">
                <a:solidFill>
                  <a:srgbClr val="4183C4"/>
                </a:solidFill>
                <a:uFill>
                  <a:solidFill>
                    <a:srgbClr val="4183C4"/>
                  </a:solidFill>
                </a:uFill>
                <a:latin typeface="微软雅黑"/>
                <a:cs typeface="微软雅黑"/>
                <a:hlinkClick r:id="rId3"/>
              </a:rPr>
              <a:t>脚本</a:t>
            </a:r>
            <a:r>
              <a:rPr sz="950" spc="25" dirty="0">
                <a:solidFill>
                  <a:srgbClr val="333333"/>
                </a:solidFill>
                <a:latin typeface="微软雅黑"/>
                <a:cs typeface="微软雅黑"/>
              </a:rPr>
              <a:t>等等都包含在内， </a:t>
            </a:r>
            <a:r>
              <a:rPr sz="950" spc="-270" dirty="0">
                <a:solidFill>
                  <a:srgbClr val="333333"/>
                </a:solidFill>
                <a:latin typeface="微软雅黑"/>
                <a:cs typeface="微软雅黑"/>
              </a:rPr>
              <a:t> </a:t>
            </a:r>
            <a:r>
              <a:rPr sz="950" spc="25" dirty="0">
                <a:solidFill>
                  <a:srgbClr val="333333"/>
                </a:solidFill>
                <a:latin typeface="微软雅黑"/>
                <a:cs typeface="微软雅黑"/>
              </a:rPr>
              <a:t>所以几乎在每个目录下都能看到普通文件（</a:t>
            </a:r>
            <a:r>
              <a:rPr sz="950" spc="-35" dirty="0">
                <a:solidFill>
                  <a:srgbClr val="333333"/>
                </a:solidFill>
                <a:latin typeface="Trebuchet MS"/>
                <a:cs typeface="Trebuchet MS"/>
              </a:rPr>
              <a:t>-</a:t>
            </a:r>
            <a:r>
              <a:rPr sz="950" spc="25" dirty="0">
                <a:solidFill>
                  <a:srgbClr val="333333"/>
                </a:solidFill>
                <a:latin typeface="微软雅黑"/>
                <a:cs typeface="微软雅黑"/>
              </a:rPr>
              <a:t>）和目录文件（</a:t>
            </a:r>
            <a:r>
              <a:rPr sz="950" spc="65" dirty="0">
                <a:solidFill>
                  <a:srgbClr val="333333"/>
                </a:solidFill>
                <a:latin typeface="Trebuchet MS"/>
                <a:cs typeface="Trebuchet MS"/>
              </a:rPr>
              <a:t>d</a:t>
            </a:r>
            <a:r>
              <a:rPr sz="950" spc="25" dirty="0">
                <a:solidFill>
                  <a:srgbClr val="333333"/>
                </a:solidFill>
                <a:latin typeface="微软雅黑"/>
                <a:cs typeface="微软雅黑"/>
              </a:rPr>
              <a:t>）的身影。块设备文件（</a:t>
            </a:r>
            <a:r>
              <a:rPr sz="950" spc="65" dirty="0">
                <a:solidFill>
                  <a:srgbClr val="333333"/>
                </a:solidFill>
                <a:latin typeface="Trebuchet MS"/>
                <a:cs typeface="Trebuchet MS"/>
              </a:rPr>
              <a:t>b</a:t>
            </a:r>
            <a:r>
              <a:rPr sz="950" spc="20" dirty="0">
                <a:solidFill>
                  <a:srgbClr val="333333"/>
                </a:solidFill>
                <a:latin typeface="微软雅黑"/>
                <a:cs typeface="微软雅黑"/>
              </a:rPr>
              <a:t>）和字符设备文 </a:t>
            </a:r>
            <a:r>
              <a:rPr sz="950" spc="25" dirty="0">
                <a:solidFill>
                  <a:srgbClr val="333333"/>
                </a:solidFill>
                <a:latin typeface="微软雅黑"/>
                <a:cs typeface="微软雅黑"/>
              </a:rPr>
              <a:t>件</a:t>
            </a:r>
            <a:r>
              <a:rPr sz="950" spc="10" dirty="0">
                <a:solidFill>
                  <a:srgbClr val="333333"/>
                </a:solidFill>
                <a:latin typeface="微软雅黑"/>
                <a:cs typeface="微软雅黑"/>
              </a:rPr>
              <a:t>（</a:t>
            </a:r>
            <a:r>
              <a:rPr sz="950" spc="10" dirty="0">
                <a:solidFill>
                  <a:srgbClr val="333333"/>
                </a:solidFill>
                <a:latin typeface="Trebuchet MS"/>
                <a:cs typeface="Trebuchet MS"/>
              </a:rPr>
              <a:t>c</a:t>
            </a:r>
            <a:r>
              <a:rPr sz="950" spc="10" dirty="0">
                <a:solidFill>
                  <a:srgbClr val="333333"/>
                </a:solidFill>
                <a:latin typeface="微软雅黑"/>
                <a:cs typeface="微软雅黑"/>
              </a:rPr>
              <a:t>）</a:t>
            </a:r>
            <a:r>
              <a:rPr sz="950" spc="25" dirty="0">
                <a:solidFill>
                  <a:srgbClr val="333333"/>
                </a:solidFill>
                <a:latin typeface="微软雅黑"/>
                <a:cs typeface="微软雅黑"/>
              </a:rPr>
              <a:t>一般是指硬件设备，比如鼠标、键盘、光驱、硬盘等等都是设备文件，主要集中在</a:t>
            </a:r>
            <a:r>
              <a:rPr sz="950" spc="-35" dirty="0">
                <a:solidFill>
                  <a:srgbClr val="333333"/>
                </a:solidFill>
                <a:latin typeface="Trebuchet MS"/>
                <a:cs typeface="Trebuchet MS"/>
              </a:rPr>
              <a:t>/dev/</a:t>
            </a:r>
            <a:r>
              <a:rPr sz="950" spc="25" dirty="0">
                <a:solidFill>
                  <a:srgbClr val="333333"/>
                </a:solidFill>
                <a:latin typeface="微软雅黑"/>
                <a:cs typeface="微软雅黑"/>
              </a:rPr>
              <a:t>目录中 最为常见，不过其实很少会对鼠标键盘进行硬件级别的管理吧</a:t>
            </a:r>
            <a:r>
              <a:rPr sz="950" spc="55" dirty="0">
                <a:solidFill>
                  <a:srgbClr val="333333"/>
                </a:solidFill>
                <a:latin typeface="Trebuchet MS"/>
                <a:cs typeface="Trebuchet MS"/>
              </a:rPr>
              <a:t>~</a:t>
            </a:r>
            <a:endParaRPr sz="950">
              <a:latin typeface="Trebuchet MS"/>
              <a:cs typeface="Trebuchet MS"/>
            </a:endParaRPr>
          </a:p>
          <a:p>
            <a:pPr>
              <a:lnSpc>
                <a:spcPct val="100000"/>
              </a:lnSpc>
              <a:spcBef>
                <a:spcPts val="40"/>
              </a:spcBef>
            </a:pPr>
            <a:endParaRPr sz="1050">
              <a:latin typeface="Trebuchet MS"/>
              <a:cs typeface="Trebuchet MS"/>
            </a:endParaRPr>
          </a:p>
          <a:p>
            <a:pPr marL="12700">
              <a:lnSpc>
                <a:spcPct val="100000"/>
              </a:lnSpc>
            </a:pPr>
            <a:r>
              <a:rPr sz="950" b="1" spc="-25" dirty="0">
                <a:solidFill>
                  <a:srgbClr val="333333"/>
                </a:solidFill>
                <a:latin typeface="Trebuchet MS"/>
                <a:cs typeface="Trebuchet MS"/>
              </a:rPr>
              <a:t>5.3</a:t>
            </a:r>
            <a:r>
              <a:rPr sz="950" b="1" spc="-35" dirty="0">
                <a:solidFill>
                  <a:srgbClr val="333333"/>
                </a:solidFill>
                <a:latin typeface="Trebuchet MS"/>
                <a:cs typeface="Trebuchet MS"/>
              </a:rPr>
              <a:t> </a:t>
            </a:r>
            <a:r>
              <a:rPr sz="950" b="1" spc="25" dirty="0">
                <a:solidFill>
                  <a:srgbClr val="333333"/>
                </a:solidFill>
                <a:latin typeface="微软雅黑"/>
                <a:cs typeface="微软雅黑"/>
              </a:rPr>
              <a:t>文件的特殊权限</a:t>
            </a:r>
            <a:endParaRPr sz="950">
              <a:latin typeface="微软雅黑"/>
              <a:cs typeface="微软雅黑"/>
            </a:endParaRPr>
          </a:p>
          <a:p>
            <a:pPr marL="12700" marR="116205" algn="just">
              <a:lnSpc>
                <a:spcPct val="131600"/>
              </a:lnSpc>
              <a:spcBef>
                <a:spcPts val="900"/>
              </a:spcBef>
            </a:pPr>
            <a:r>
              <a:rPr sz="950" spc="25" dirty="0">
                <a:solidFill>
                  <a:srgbClr val="333333"/>
                </a:solidFill>
                <a:latin typeface="微软雅黑"/>
                <a:cs typeface="微软雅黑"/>
              </a:rPr>
              <a:t>在复杂多变的生产环境中，单纯设置文件的</a:t>
            </a:r>
            <a:r>
              <a:rPr sz="950" spc="35" dirty="0">
                <a:solidFill>
                  <a:srgbClr val="333333"/>
                </a:solidFill>
                <a:latin typeface="Trebuchet MS"/>
                <a:cs typeface="Trebuchet MS"/>
              </a:rPr>
              <a:t>rwx</a:t>
            </a:r>
            <a:r>
              <a:rPr sz="950" spc="20" dirty="0">
                <a:solidFill>
                  <a:srgbClr val="333333"/>
                </a:solidFill>
                <a:latin typeface="微软雅黑"/>
                <a:cs typeface="微软雅黑"/>
              </a:rPr>
              <a:t>权限无法满足我们对安全和灵活性的需求，因此便有了  </a:t>
            </a:r>
            <a:r>
              <a:rPr sz="950" spc="75" dirty="0">
                <a:solidFill>
                  <a:srgbClr val="333333"/>
                </a:solidFill>
                <a:latin typeface="Trebuchet MS"/>
                <a:cs typeface="Trebuchet MS"/>
              </a:rPr>
              <a:t>SUID</a:t>
            </a:r>
            <a:r>
              <a:rPr sz="950" spc="25" dirty="0">
                <a:solidFill>
                  <a:srgbClr val="333333"/>
                </a:solidFill>
                <a:latin typeface="微软雅黑"/>
                <a:cs typeface="微软雅黑"/>
              </a:rPr>
              <a:t>、</a:t>
            </a:r>
            <a:r>
              <a:rPr sz="950" spc="70" dirty="0">
                <a:solidFill>
                  <a:srgbClr val="333333"/>
                </a:solidFill>
                <a:latin typeface="Trebuchet MS"/>
                <a:cs typeface="Trebuchet MS"/>
              </a:rPr>
              <a:t>SGID</a:t>
            </a:r>
            <a:r>
              <a:rPr sz="950" spc="25" dirty="0">
                <a:solidFill>
                  <a:srgbClr val="333333"/>
                </a:solidFill>
                <a:latin typeface="微软雅黑"/>
                <a:cs typeface="微软雅黑"/>
              </a:rPr>
              <a:t>与</a:t>
            </a:r>
            <a:r>
              <a:rPr sz="950" spc="40" dirty="0">
                <a:solidFill>
                  <a:srgbClr val="333333"/>
                </a:solidFill>
                <a:latin typeface="Trebuchet MS"/>
                <a:cs typeface="Trebuchet MS"/>
              </a:rPr>
              <a:t>SBIT</a:t>
            </a:r>
            <a:r>
              <a:rPr sz="950" spc="25" dirty="0">
                <a:solidFill>
                  <a:srgbClr val="333333"/>
                </a:solidFill>
                <a:latin typeface="微软雅黑"/>
                <a:cs typeface="微软雅黑"/>
              </a:rPr>
              <a:t>的特殊权限位。这是一种对文件权限进行设置的特殊功能，可以与一般权限同时使 用，以弥补一般权限不能实现的功能。</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spc="25" dirty="0">
                <a:solidFill>
                  <a:srgbClr val="333333"/>
                </a:solidFill>
                <a:latin typeface="微软雅黑"/>
                <a:cs typeface="微软雅黑"/>
              </a:rPr>
              <a:t>下面具体解释这</a:t>
            </a:r>
            <a:r>
              <a:rPr sz="950" spc="55" dirty="0">
                <a:solidFill>
                  <a:srgbClr val="333333"/>
                </a:solidFill>
                <a:latin typeface="Trebuchet MS"/>
                <a:cs typeface="Trebuchet MS"/>
              </a:rPr>
              <a:t>3</a:t>
            </a:r>
            <a:r>
              <a:rPr sz="950" spc="25" dirty="0">
                <a:solidFill>
                  <a:srgbClr val="333333"/>
                </a:solidFill>
                <a:latin typeface="微软雅黑"/>
                <a:cs typeface="微软雅黑"/>
              </a:rPr>
              <a:t>个特殊权限位的功能以及用法。</a:t>
            </a:r>
            <a:endParaRPr sz="950">
              <a:latin typeface="微软雅黑"/>
              <a:cs typeface="微软雅黑"/>
            </a:endParaRPr>
          </a:p>
          <a:p>
            <a:pPr marL="12700">
              <a:lnSpc>
                <a:spcPct val="100000"/>
              </a:lnSpc>
              <a:spcBef>
                <a:spcPts val="1110"/>
              </a:spcBef>
            </a:pPr>
            <a:r>
              <a:rPr sz="950" b="1" spc="-40" dirty="0">
                <a:solidFill>
                  <a:srgbClr val="333333"/>
                </a:solidFill>
                <a:latin typeface="Trebuchet MS"/>
                <a:cs typeface="Trebuchet MS"/>
              </a:rPr>
              <a:t>1.</a:t>
            </a:r>
            <a:r>
              <a:rPr sz="950" b="1" spc="165" dirty="0">
                <a:solidFill>
                  <a:srgbClr val="333333"/>
                </a:solidFill>
                <a:latin typeface="Trebuchet MS"/>
                <a:cs typeface="Trebuchet MS"/>
              </a:rPr>
              <a:t> </a:t>
            </a:r>
            <a:r>
              <a:rPr sz="950" b="1" spc="75" dirty="0">
                <a:solidFill>
                  <a:srgbClr val="333333"/>
                </a:solidFill>
                <a:latin typeface="Trebuchet MS"/>
                <a:cs typeface="Trebuchet MS"/>
              </a:rPr>
              <a:t>SUID</a:t>
            </a:r>
            <a:endParaRPr sz="950">
              <a:latin typeface="Trebuchet MS"/>
              <a:cs typeface="Trebuchet MS"/>
            </a:endParaRPr>
          </a:p>
          <a:p>
            <a:pPr marL="12700" marR="16510">
              <a:lnSpc>
                <a:spcPct val="131600"/>
              </a:lnSpc>
              <a:spcBef>
                <a:spcPts val="830"/>
              </a:spcBef>
            </a:pPr>
            <a:r>
              <a:rPr sz="950" spc="75" dirty="0">
                <a:solidFill>
                  <a:srgbClr val="333333"/>
                </a:solidFill>
                <a:latin typeface="Trebuchet MS"/>
                <a:cs typeface="Trebuchet MS"/>
              </a:rPr>
              <a:t>SUID</a:t>
            </a:r>
            <a:r>
              <a:rPr sz="950" spc="25" dirty="0">
                <a:solidFill>
                  <a:srgbClr val="333333"/>
                </a:solidFill>
                <a:latin typeface="微软雅黑"/>
                <a:cs typeface="微软雅黑"/>
              </a:rPr>
              <a:t>是一种对二进制程序进行设置的特殊权限，能够让二进制程序的执行者临时拥有属主的权限（仅对 拥有执行权限的二进制程序有效）。例如，所有用户都可以执行</a:t>
            </a:r>
            <a:r>
              <a:rPr sz="950" spc="65" dirty="0">
                <a:solidFill>
                  <a:srgbClr val="333333"/>
                </a:solidFill>
                <a:latin typeface="Trebuchet MS"/>
                <a:cs typeface="Trebuchet MS"/>
              </a:rPr>
              <a:t>passwd</a:t>
            </a:r>
            <a:r>
              <a:rPr sz="950" spc="20" dirty="0">
                <a:solidFill>
                  <a:srgbClr val="333333"/>
                </a:solidFill>
                <a:latin typeface="微软雅黑"/>
                <a:cs typeface="微软雅黑"/>
              </a:rPr>
              <a:t>命令来修改自己的用户密码，而 </a:t>
            </a:r>
            <a:r>
              <a:rPr sz="950" spc="25" dirty="0">
                <a:solidFill>
                  <a:srgbClr val="333333"/>
                </a:solidFill>
                <a:latin typeface="微软雅黑"/>
                <a:cs typeface="微软雅黑"/>
              </a:rPr>
              <a:t>用户密码保存在</a:t>
            </a:r>
            <a:r>
              <a:rPr sz="950" spc="10" dirty="0">
                <a:solidFill>
                  <a:srgbClr val="333333"/>
                </a:solidFill>
                <a:latin typeface="Trebuchet MS"/>
                <a:cs typeface="Trebuchet MS"/>
              </a:rPr>
              <a:t>/etc/shadow</a:t>
            </a:r>
            <a:r>
              <a:rPr sz="950" spc="25" dirty="0">
                <a:solidFill>
                  <a:srgbClr val="333333"/>
                </a:solidFill>
                <a:latin typeface="微软雅黑"/>
                <a:cs typeface="微软雅黑"/>
              </a:rPr>
              <a:t>文件中。仔细查看这个文件就会发现它的默认权限是</a:t>
            </a:r>
            <a:r>
              <a:rPr sz="950" spc="50" dirty="0">
                <a:solidFill>
                  <a:srgbClr val="333333"/>
                </a:solidFill>
                <a:latin typeface="Trebuchet MS"/>
                <a:cs typeface="Trebuchet MS"/>
              </a:rPr>
              <a:t>000</a:t>
            </a:r>
            <a:r>
              <a:rPr sz="950" spc="50" dirty="0">
                <a:solidFill>
                  <a:srgbClr val="333333"/>
                </a:solidFill>
                <a:latin typeface="微软雅黑"/>
                <a:cs typeface="微软雅黑"/>
              </a:rPr>
              <a:t>，</a:t>
            </a:r>
            <a:r>
              <a:rPr sz="950" spc="25" dirty="0">
                <a:solidFill>
                  <a:srgbClr val="333333"/>
                </a:solidFill>
                <a:latin typeface="微软雅黑"/>
                <a:cs typeface="微软雅黑"/>
              </a:rPr>
              <a:t>也就是说除了 </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管理员以外，所有用户都没有查看或编辑该文件的权限。但是，在使用</a:t>
            </a:r>
            <a:r>
              <a:rPr sz="950" spc="65" dirty="0">
                <a:solidFill>
                  <a:srgbClr val="333333"/>
                </a:solidFill>
                <a:latin typeface="Trebuchet MS"/>
                <a:cs typeface="Trebuchet MS"/>
              </a:rPr>
              <a:t>passwd</a:t>
            </a:r>
            <a:r>
              <a:rPr sz="950" spc="25" dirty="0">
                <a:solidFill>
                  <a:srgbClr val="333333"/>
                </a:solidFill>
                <a:latin typeface="微软雅黑"/>
                <a:cs typeface="微软雅黑"/>
              </a:rPr>
              <a:t>命令时如果加上 </a:t>
            </a:r>
            <a:r>
              <a:rPr sz="950" spc="75" dirty="0">
                <a:solidFill>
                  <a:srgbClr val="333333"/>
                </a:solidFill>
                <a:latin typeface="Trebuchet MS"/>
                <a:cs typeface="Trebuchet MS"/>
              </a:rPr>
              <a:t>SUID</a:t>
            </a:r>
            <a:r>
              <a:rPr sz="950" spc="25" dirty="0">
                <a:solidFill>
                  <a:srgbClr val="333333"/>
                </a:solidFill>
                <a:latin typeface="微软雅黑"/>
                <a:cs typeface="微软雅黑"/>
              </a:rPr>
              <a:t>特殊权限位，就可让普通用户临时获得程序所有者的身份，把变更的密码信息写入到</a:t>
            </a:r>
            <a:r>
              <a:rPr sz="950" spc="65" dirty="0">
                <a:solidFill>
                  <a:srgbClr val="333333"/>
                </a:solidFill>
                <a:latin typeface="Trebuchet MS"/>
                <a:cs typeface="Trebuchet MS"/>
              </a:rPr>
              <a:t>shadow</a:t>
            </a:r>
            <a:r>
              <a:rPr sz="950" spc="25" dirty="0">
                <a:solidFill>
                  <a:srgbClr val="333333"/>
                </a:solidFill>
                <a:latin typeface="微软雅黑"/>
                <a:cs typeface="微软雅黑"/>
              </a:rPr>
              <a:t>文件 中。这很像在古装剧中见到的手持尚方宝剑的钦差大臣，他手持的尚方宝剑代表的是皇上的权威，因此 可以惩戒贪官，但这并不意味着他永久成为了皇上。因此这只是一种有条件的、临时的特殊权限授权方 法。</a:t>
            </a:r>
            <a:endParaRPr sz="950">
              <a:latin typeface="微软雅黑"/>
              <a:cs typeface="微软雅黑"/>
            </a:endParaRPr>
          </a:p>
          <a:p>
            <a:pPr marL="12700" marR="41275">
              <a:lnSpc>
                <a:spcPct val="131600"/>
              </a:lnSpc>
              <a:spcBef>
                <a:spcPts val="750"/>
              </a:spcBef>
            </a:pPr>
            <a:r>
              <a:rPr sz="950" spc="25" dirty="0">
                <a:solidFill>
                  <a:srgbClr val="333333"/>
                </a:solidFill>
                <a:latin typeface="微软雅黑"/>
                <a:cs typeface="微软雅黑"/>
              </a:rPr>
              <a:t>查看</a:t>
            </a:r>
            <a:r>
              <a:rPr sz="950" spc="65" dirty="0">
                <a:solidFill>
                  <a:srgbClr val="333333"/>
                </a:solidFill>
                <a:latin typeface="Trebuchet MS"/>
                <a:cs typeface="Trebuchet MS"/>
              </a:rPr>
              <a:t>passwd</a:t>
            </a:r>
            <a:r>
              <a:rPr sz="950" spc="25" dirty="0">
                <a:solidFill>
                  <a:srgbClr val="333333"/>
                </a:solidFill>
                <a:latin typeface="微软雅黑"/>
                <a:cs typeface="微软雅黑"/>
              </a:rPr>
              <a:t>命令属性时发现所有者的权限由</a:t>
            </a:r>
            <a:r>
              <a:rPr sz="950" spc="35" dirty="0">
                <a:solidFill>
                  <a:srgbClr val="333333"/>
                </a:solidFill>
                <a:latin typeface="Trebuchet MS"/>
                <a:cs typeface="Trebuchet MS"/>
              </a:rPr>
              <a:t>rwx</a:t>
            </a:r>
            <a:r>
              <a:rPr sz="950" spc="25" dirty="0">
                <a:solidFill>
                  <a:srgbClr val="333333"/>
                </a:solidFill>
                <a:latin typeface="微软雅黑"/>
                <a:cs typeface="微软雅黑"/>
              </a:rPr>
              <a:t>变成了</a:t>
            </a:r>
            <a:r>
              <a:rPr sz="950" spc="45" dirty="0">
                <a:solidFill>
                  <a:srgbClr val="333333"/>
                </a:solidFill>
                <a:latin typeface="Trebuchet MS"/>
                <a:cs typeface="Trebuchet MS"/>
              </a:rPr>
              <a:t>rws</a:t>
            </a:r>
            <a:r>
              <a:rPr sz="950" spc="45" dirty="0">
                <a:solidFill>
                  <a:srgbClr val="333333"/>
                </a:solidFill>
                <a:latin typeface="微软雅黑"/>
                <a:cs typeface="微软雅黑"/>
              </a:rPr>
              <a:t>，</a:t>
            </a:r>
            <a:r>
              <a:rPr sz="950" spc="25" dirty="0">
                <a:solidFill>
                  <a:srgbClr val="333333"/>
                </a:solidFill>
                <a:latin typeface="微软雅黑"/>
                <a:cs typeface="微软雅黑"/>
              </a:rPr>
              <a:t>其中</a:t>
            </a:r>
            <a:r>
              <a:rPr sz="950" spc="35" dirty="0">
                <a:solidFill>
                  <a:srgbClr val="333333"/>
                </a:solidFill>
                <a:latin typeface="Trebuchet MS"/>
                <a:cs typeface="Trebuchet MS"/>
              </a:rPr>
              <a:t>x</a:t>
            </a:r>
            <a:r>
              <a:rPr sz="950" spc="25" dirty="0">
                <a:solidFill>
                  <a:srgbClr val="333333"/>
                </a:solidFill>
                <a:latin typeface="微软雅黑"/>
                <a:cs typeface="微软雅黑"/>
              </a:rPr>
              <a:t>改变成</a:t>
            </a:r>
            <a:r>
              <a:rPr sz="950" spc="80" dirty="0">
                <a:solidFill>
                  <a:srgbClr val="333333"/>
                </a:solidFill>
                <a:latin typeface="Trebuchet MS"/>
                <a:cs typeface="Trebuchet MS"/>
              </a:rPr>
              <a:t>s</a:t>
            </a:r>
            <a:r>
              <a:rPr sz="950" spc="25" dirty="0">
                <a:solidFill>
                  <a:srgbClr val="333333"/>
                </a:solidFill>
                <a:latin typeface="微软雅黑"/>
                <a:cs typeface="微软雅黑"/>
              </a:rPr>
              <a:t>就意味着该文件被赋予了 </a:t>
            </a:r>
            <a:r>
              <a:rPr sz="950" spc="75" dirty="0">
                <a:solidFill>
                  <a:srgbClr val="333333"/>
                </a:solidFill>
                <a:latin typeface="Trebuchet MS"/>
                <a:cs typeface="Trebuchet MS"/>
              </a:rPr>
              <a:t>SUID</a:t>
            </a:r>
            <a:r>
              <a:rPr sz="950" spc="25" dirty="0">
                <a:solidFill>
                  <a:srgbClr val="333333"/>
                </a:solidFill>
                <a:latin typeface="微软雅黑"/>
                <a:cs typeface="微软雅黑"/>
              </a:rPr>
              <a:t>权限。另外有读者会好奇，那么如果原本的权限是</a:t>
            </a:r>
            <a:r>
              <a:rPr sz="950" spc="15" dirty="0">
                <a:solidFill>
                  <a:srgbClr val="333333"/>
                </a:solidFill>
                <a:latin typeface="Trebuchet MS"/>
                <a:cs typeface="Trebuchet MS"/>
              </a:rPr>
              <a:t>rw-</a:t>
            </a:r>
            <a:r>
              <a:rPr sz="950" spc="25" dirty="0">
                <a:solidFill>
                  <a:srgbClr val="333333"/>
                </a:solidFill>
                <a:latin typeface="微软雅黑"/>
                <a:cs typeface="微软雅黑"/>
              </a:rPr>
              <a:t>呢？如果原先权限位上没有</a:t>
            </a:r>
            <a:r>
              <a:rPr sz="950" spc="35" dirty="0">
                <a:solidFill>
                  <a:srgbClr val="333333"/>
                </a:solidFill>
                <a:latin typeface="Trebuchet MS"/>
                <a:cs typeface="Trebuchet MS"/>
              </a:rPr>
              <a:t>x</a:t>
            </a:r>
            <a:r>
              <a:rPr sz="950" spc="20" dirty="0">
                <a:solidFill>
                  <a:srgbClr val="333333"/>
                </a:solidFill>
                <a:latin typeface="微软雅黑"/>
                <a:cs typeface="微软雅黑"/>
              </a:rPr>
              <a:t>执行权限，那么 </a:t>
            </a:r>
            <a:r>
              <a:rPr sz="950" spc="25" dirty="0">
                <a:solidFill>
                  <a:srgbClr val="333333"/>
                </a:solidFill>
                <a:latin typeface="微软雅黑"/>
                <a:cs typeface="微软雅黑"/>
              </a:rPr>
              <a:t>被赋予特殊权限后将变成大写的</a:t>
            </a:r>
            <a:r>
              <a:rPr sz="950" spc="75" dirty="0">
                <a:solidFill>
                  <a:srgbClr val="333333"/>
                </a:solidFill>
                <a:latin typeface="Trebuchet MS"/>
                <a:cs typeface="Trebuchet MS"/>
              </a:rPr>
              <a:t>S</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ls</a:t>
            </a:r>
            <a:r>
              <a:rPr sz="850" spc="5" dirty="0">
                <a:solidFill>
                  <a:srgbClr val="333333"/>
                </a:solidFill>
                <a:latin typeface="Lucida Console"/>
                <a:cs typeface="Lucida Console"/>
              </a:rPr>
              <a:t> </a:t>
            </a:r>
            <a:r>
              <a:rPr sz="850" spc="15" dirty="0">
                <a:solidFill>
                  <a:srgbClr val="333333"/>
                </a:solidFill>
                <a:latin typeface="Lucida Console"/>
                <a:cs typeface="Lucida Console"/>
              </a:rPr>
              <a:t>-l</a:t>
            </a:r>
            <a:r>
              <a:rPr sz="850" spc="5" dirty="0">
                <a:solidFill>
                  <a:srgbClr val="333333"/>
                </a:solidFill>
                <a:latin typeface="Lucida Console"/>
                <a:cs typeface="Lucida Console"/>
              </a:rPr>
              <a:t> </a:t>
            </a:r>
            <a:r>
              <a:rPr sz="850" spc="15" dirty="0">
                <a:solidFill>
                  <a:srgbClr val="333333"/>
                </a:solidFill>
                <a:latin typeface="Lucida Console"/>
                <a:cs typeface="Lucida Console"/>
              </a:rPr>
              <a:t>/etc/shadow</a:t>
            </a:r>
            <a:endParaRPr sz="850">
              <a:latin typeface="Lucida Console"/>
              <a:cs typeface="Lucida Console"/>
            </a:endParaRPr>
          </a:p>
          <a:p>
            <a:pPr marL="136525" marR="1970405">
              <a:lnSpc>
                <a:spcPct val="132400"/>
              </a:lnSpc>
            </a:pPr>
            <a:r>
              <a:rPr sz="850" spc="15" dirty="0">
                <a:solidFill>
                  <a:srgbClr val="333333"/>
                </a:solidFill>
                <a:latin typeface="Lucida Console"/>
                <a:cs typeface="Lucida Console"/>
              </a:rPr>
              <a:t>----------. 1 root root 1312 Jul 21 05:08 /etc/shadow </a:t>
            </a:r>
            <a:r>
              <a:rPr sz="850" spc="-505"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ls</a:t>
            </a:r>
            <a:r>
              <a:rPr sz="850" spc="10" dirty="0">
                <a:solidFill>
                  <a:srgbClr val="333333"/>
                </a:solidFill>
                <a:latin typeface="Lucida Console"/>
                <a:cs typeface="Lucida Console"/>
              </a:rPr>
              <a:t> </a:t>
            </a:r>
            <a:r>
              <a:rPr sz="850" spc="15" dirty="0">
                <a:solidFill>
                  <a:srgbClr val="333333"/>
                </a:solidFill>
                <a:latin typeface="Lucida Console"/>
                <a:cs typeface="Lucida Console"/>
              </a:rPr>
              <a:t>-l /bin/passwd</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-rwsr-xr-x.</a:t>
            </a:r>
            <a:r>
              <a:rPr sz="850" spc="10" dirty="0">
                <a:solidFill>
                  <a:srgbClr val="333333"/>
                </a:solidFill>
                <a:latin typeface="Lucida Console"/>
                <a:cs typeface="Lucida Console"/>
              </a:rPr>
              <a:t> </a:t>
            </a:r>
            <a:r>
              <a:rPr sz="850" spc="15" dirty="0">
                <a:solidFill>
                  <a:srgbClr val="333333"/>
                </a:solidFill>
                <a:latin typeface="Lucida Console"/>
                <a:cs typeface="Lucida Console"/>
              </a:rPr>
              <a:t>1 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 34512</a:t>
            </a:r>
            <a:r>
              <a:rPr sz="850" spc="10" dirty="0">
                <a:solidFill>
                  <a:srgbClr val="333333"/>
                </a:solidFill>
                <a:latin typeface="Lucida Console"/>
                <a:cs typeface="Lucida Console"/>
              </a:rPr>
              <a:t> </a:t>
            </a:r>
            <a:r>
              <a:rPr sz="850" spc="15" dirty="0">
                <a:solidFill>
                  <a:srgbClr val="333333"/>
                </a:solidFill>
                <a:latin typeface="Lucida Console"/>
                <a:cs typeface="Lucida Console"/>
              </a:rPr>
              <a:t>Aug 13</a:t>
            </a:r>
            <a:r>
              <a:rPr sz="850" spc="10" dirty="0">
                <a:solidFill>
                  <a:srgbClr val="333333"/>
                </a:solidFill>
                <a:latin typeface="Lucida Console"/>
                <a:cs typeface="Lucida Console"/>
              </a:rPr>
              <a:t> </a:t>
            </a:r>
            <a:r>
              <a:rPr sz="850" spc="15" dirty="0">
                <a:solidFill>
                  <a:srgbClr val="333333"/>
                </a:solidFill>
                <a:latin typeface="Lucida Console"/>
                <a:cs typeface="Lucida Console"/>
              </a:rPr>
              <a:t>2018 /bin/passwd</a:t>
            </a:r>
            <a:endParaRPr sz="850">
              <a:latin typeface="Lucida Console"/>
              <a:cs typeface="Lucida Console"/>
            </a:endParaRPr>
          </a:p>
        </p:txBody>
      </p:sp>
      <p:sp>
        <p:nvSpPr>
          <p:cNvPr id="9" name="object 9"/>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11</a:t>
            </a:fld>
            <a:endParaRPr sz="800">
              <a:latin typeface="小哥哥网恋吗"/>
              <a:cs typeface="小哥哥网恋吗"/>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2763532"/>
          </a:xfrm>
          <a:prstGeom prst="rect">
            <a:avLst/>
          </a:prstGeom>
        </p:spPr>
      </p:pic>
      <p:sp>
        <p:nvSpPr>
          <p:cNvPr id="3" name="object 3"/>
          <p:cNvSpPr txBox="1"/>
          <p:nvPr/>
        </p:nvSpPr>
        <p:spPr>
          <a:xfrm>
            <a:off x="946424" y="3233540"/>
            <a:ext cx="5605780" cy="132715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8-29</a:t>
            </a:r>
            <a:r>
              <a:rPr sz="950" spc="-35" dirty="0">
                <a:solidFill>
                  <a:srgbClr val="333333"/>
                </a:solidFill>
                <a:latin typeface="Trebuchet MS"/>
                <a:cs typeface="Trebuchet MS"/>
              </a:rPr>
              <a:t> </a:t>
            </a:r>
            <a:r>
              <a:rPr sz="950" spc="35" dirty="0">
                <a:solidFill>
                  <a:srgbClr val="333333"/>
                </a:solidFill>
                <a:latin typeface="Trebuchet MS"/>
                <a:cs typeface="Trebuchet MS"/>
              </a:rPr>
              <a:t>SElinux</a:t>
            </a:r>
            <a:r>
              <a:rPr sz="950" spc="25" dirty="0">
                <a:solidFill>
                  <a:srgbClr val="333333"/>
                </a:solidFill>
                <a:latin typeface="微软雅黑"/>
                <a:cs typeface="微软雅黑"/>
              </a:rPr>
              <a:t>管理界面</a:t>
            </a:r>
            <a:endParaRPr sz="950">
              <a:latin typeface="微软雅黑"/>
              <a:cs typeface="微软雅黑"/>
            </a:endParaRPr>
          </a:p>
          <a:p>
            <a:pPr marL="12700">
              <a:lnSpc>
                <a:spcPct val="100000"/>
              </a:lnSpc>
              <a:spcBef>
                <a:spcPts val="1110"/>
              </a:spcBef>
            </a:pPr>
            <a:r>
              <a:rPr sz="950" b="1" spc="-5" dirty="0">
                <a:solidFill>
                  <a:srgbClr val="333333"/>
                </a:solidFill>
                <a:latin typeface="Courier New"/>
                <a:cs typeface="Courier New"/>
              </a:rPr>
              <a:t>11</a:t>
            </a:r>
            <a:r>
              <a:rPr sz="950" b="1" spc="-5" dirty="0">
                <a:solidFill>
                  <a:srgbClr val="333333"/>
                </a:solidFill>
                <a:latin typeface="微软雅黑"/>
                <a:cs typeface="微软雅黑"/>
              </a:rPr>
              <a:t>．</a:t>
            </a:r>
            <a:r>
              <a:rPr sz="950" b="1" spc="25" dirty="0">
                <a:solidFill>
                  <a:srgbClr val="333333"/>
                </a:solidFill>
                <a:latin typeface="微软雅黑"/>
                <a:cs typeface="微软雅黑"/>
              </a:rPr>
              <a:t>更新软件</a:t>
            </a:r>
            <a:endParaRPr sz="950">
              <a:latin typeface="微软雅黑"/>
              <a:cs typeface="微软雅黑"/>
            </a:endParaRPr>
          </a:p>
          <a:p>
            <a:pPr marL="12700" marR="5080" algn="just">
              <a:lnSpc>
                <a:spcPct val="131600"/>
              </a:lnSpc>
              <a:spcBef>
                <a:spcPts val="825"/>
              </a:spcBef>
            </a:pPr>
            <a:r>
              <a:rPr sz="950" spc="25" dirty="0">
                <a:solidFill>
                  <a:srgbClr val="333333"/>
                </a:solidFill>
                <a:latin typeface="微软雅黑"/>
                <a:cs typeface="微软雅黑"/>
              </a:rPr>
              <a:t>软件更新界面如图</a:t>
            </a:r>
            <a:r>
              <a:rPr sz="950" spc="35" dirty="0">
                <a:solidFill>
                  <a:srgbClr val="333333"/>
                </a:solidFill>
                <a:latin typeface="Trebuchet MS"/>
                <a:cs typeface="Trebuchet MS"/>
              </a:rPr>
              <a:t>8-30</a:t>
            </a:r>
            <a:r>
              <a:rPr sz="950" spc="25" dirty="0">
                <a:solidFill>
                  <a:srgbClr val="333333"/>
                </a:solidFill>
                <a:latin typeface="微软雅黑"/>
                <a:cs typeface="微软雅黑"/>
              </a:rPr>
              <a:t>所示，但这里所提到的</a:t>
            </a:r>
            <a:r>
              <a:rPr sz="950" spc="10" dirty="0">
                <a:solidFill>
                  <a:srgbClr val="333333"/>
                </a:solidFill>
                <a:latin typeface="Trebuchet MS"/>
                <a:cs typeface="Trebuchet MS"/>
              </a:rPr>
              <a:t>“Software</a:t>
            </a:r>
            <a:r>
              <a:rPr sz="950" spc="-70" dirty="0">
                <a:solidFill>
                  <a:srgbClr val="333333"/>
                </a:solidFill>
                <a:latin typeface="Trebuchet MS"/>
                <a:cs typeface="Trebuchet MS"/>
              </a:rPr>
              <a:t> </a:t>
            </a:r>
            <a:r>
              <a:rPr sz="950" spc="20" dirty="0">
                <a:solidFill>
                  <a:srgbClr val="333333"/>
                </a:solidFill>
                <a:latin typeface="Trebuchet MS"/>
                <a:cs typeface="Trebuchet MS"/>
              </a:rPr>
              <a:t>Updates”</a:t>
            </a:r>
            <a:r>
              <a:rPr sz="950" spc="25" dirty="0">
                <a:solidFill>
                  <a:srgbClr val="333333"/>
                </a:solidFill>
                <a:latin typeface="微软雅黑"/>
                <a:cs typeface="微软雅黑"/>
              </a:rPr>
              <a:t>实际不是日常更新软件的工作区域， </a:t>
            </a:r>
            <a:r>
              <a:rPr sz="950" spc="-270" dirty="0">
                <a:solidFill>
                  <a:srgbClr val="333333"/>
                </a:solidFill>
                <a:latin typeface="微软雅黑"/>
                <a:cs typeface="微软雅黑"/>
              </a:rPr>
              <a:t> </a:t>
            </a:r>
            <a:r>
              <a:rPr sz="950" spc="25" dirty="0">
                <a:solidFill>
                  <a:srgbClr val="333333"/>
                </a:solidFill>
                <a:latin typeface="微软雅黑"/>
                <a:cs typeface="微软雅黑"/>
              </a:rPr>
              <a:t>而是红帽客户订阅的服务界面。用户需要购买红帽第三方服务后才能使用这里面的功能。购买红帽订阅 服务后，便可以在这里下载到最新版本和稳定版本的服务程序，企业可自行选择是否购买，个人用户可 以忽视或等待后续免费体验活动。</a:t>
            </a:r>
            <a:endParaRPr sz="950">
              <a:latin typeface="微软雅黑"/>
              <a:cs typeface="微软雅黑"/>
            </a:endParaRPr>
          </a:p>
        </p:txBody>
      </p:sp>
      <p:pic>
        <p:nvPicPr>
          <p:cNvPr id="4" name="object 4"/>
          <p:cNvPicPr/>
          <p:nvPr/>
        </p:nvPicPr>
        <p:blipFill>
          <a:blip r:embed="rId3" cstate="print"/>
          <a:stretch>
            <a:fillRect/>
          </a:stretch>
        </p:blipFill>
        <p:spPr>
          <a:xfrm>
            <a:off x="959124" y="4666107"/>
            <a:ext cx="5650951" cy="2773063"/>
          </a:xfrm>
          <a:prstGeom prst="rect">
            <a:avLst/>
          </a:prstGeom>
        </p:spPr>
      </p:pic>
      <p:sp>
        <p:nvSpPr>
          <p:cNvPr id="5" name="object 5"/>
          <p:cNvSpPr txBox="1"/>
          <p:nvPr/>
        </p:nvSpPr>
        <p:spPr>
          <a:xfrm>
            <a:off x="946424" y="7540842"/>
            <a:ext cx="5567680" cy="94615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8-30</a:t>
            </a:r>
            <a:r>
              <a:rPr sz="950" spc="-35" dirty="0">
                <a:solidFill>
                  <a:srgbClr val="333333"/>
                </a:solidFill>
                <a:latin typeface="Trebuchet MS"/>
                <a:cs typeface="Trebuchet MS"/>
              </a:rPr>
              <a:t> </a:t>
            </a:r>
            <a:r>
              <a:rPr sz="950" spc="25" dirty="0">
                <a:solidFill>
                  <a:srgbClr val="333333"/>
                </a:solidFill>
                <a:latin typeface="微软雅黑"/>
                <a:cs typeface="微软雅黑"/>
              </a:rPr>
              <a:t>更新软件界面</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5" dirty="0">
                <a:solidFill>
                  <a:srgbClr val="333333"/>
                </a:solidFill>
                <a:latin typeface="Courier New"/>
                <a:cs typeface="Courier New"/>
              </a:rPr>
              <a:t>12</a:t>
            </a:r>
            <a:r>
              <a:rPr sz="950" b="1" spc="-5" dirty="0">
                <a:solidFill>
                  <a:srgbClr val="333333"/>
                </a:solidFill>
                <a:latin typeface="微软雅黑"/>
                <a:cs typeface="微软雅黑"/>
              </a:rPr>
              <a:t>．</a:t>
            </a:r>
            <a:r>
              <a:rPr sz="950" b="1" spc="25" dirty="0">
                <a:solidFill>
                  <a:srgbClr val="333333"/>
                </a:solidFill>
                <a:latin typeface="微软雅黑"/>
                <a:cs typeface="微软雅黑"/>
              </a:rPr>
              <a:t>订阅服务</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订阅服务界面如图</a:t>
            </a:r>
            <a:r>
              <a:rPr sz="950" spc="35" dirty="0">
                <a:solidFill>
                  <a:srgbClr val="333333"/>
                </a:solidFill>
                <a:latin typeface="Trebuchet MS"/>
                <a:cs typeface="Trebuchet MS"/>
              </a:rPr>
              <a:t>8-31</a:t>
            </a:r>
            <a:r>
              <a:rPr sz="950" spc="25" dirty="0">
                <a:solidFill>
                  <a:srgbClr val="333333"/>
                </a:solidFill>
                <a:latin typeface="微软雅黑"/>
                <a:cs typeface="微软雅黑"/>
              </a:rPr>
              <a:t>所示，依然为红帽</a:t>
            </a:r>
            <a:r>
              <a:rPr sz="950" spc="-160" dirty="0">
                <a:solidFill>
                  <a:srgbClr val="333333"/>
                </a:solidFill>
                <a:latin typeface="Trebuchet MS"/>
                <a:cs typeface="Trebuchet MS"/>
              </a:rPr>
              <a:t>“</a:t>
            </a:r>
            <a:r>
              <a:rPr sz="950" spc="25" dirty="0">
                <a:solidFill>
                  <a:srgbClr val="333333"/>
                </a:solidFill>
                <a:latin typeface="微软雅黑"/>
                <a:cs typeface="微软雅黑"/>
              </a:rPr>
              <a:t>小广告</a:t>
            </a:r>
            <a:r>
              <a:rPr sz="950" spc="-160" dirty="0">
                <a:solidFill>
                  <a:srgbClr val="333333"/>
                </a:solidFill>
                <a:latin typeface="Trebuchet MS"/>
                <a:cs typeface="Trebuchet MS"/>
              </a:rPr>
              <a:t>”</a:t>
            </a:r>
            <a:r>
              <a:rPr sz="950" spc="20" dirty="0">
                <a:solidFill>
                  <a:srgbClr val="333333"/>
                </a:solidFill>
                <a:latin typeface="微软雅黑"/>
                <a:cs typeface="微软雅黑"/>
              </a:rPr>
              <a:t>一则，如果想成为尊贵的红帽服务使用者，要付费购 </a:t>
            </a:r>
            <a:r>
              <a:rPr sz="950" spc="25" dirty="0">
                <a:solidFill>
                  <a:srgbClr val="333333"/>
                </a:solidFill>
                <a:latin typeface="微软雅黑"/>
                <a:cs typeface="微软雅黑"/>
              </a:rPr>
              <a:t>买订阅服务，个人用户无需购买，对后续实验无任何影响。</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110</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8392061"/>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pic>
        <p:nvPicPr>
          <p:cNvPr id="3" name="object 3"/>
          <p:cNvPicPr/>
          <p:nvPr/>
        </p:nvPicPr>
        <p:blipFill>
          <a:blip r:embed="rId2" cstate="print"/>
          <a:stretch>
            <a:fillRect/>
          </a:stretch>
        </p:blipFill>
        <p:spPr>
          <a:xfrm>
            <a:off x="959124" y="368332"/>
            <a:ext cx="5650950" cy="2763532"/>
          </a:xfrm>
          <a:prstGeom prst="rect">
            <a:avLst/>
          </a:prstGeom>
        </p:spPr>
      </p:pic>
      <p:sp>
        <p:nvSpPr>
          <p:cNvPr id="4" name="object 4"/>
          <p:cNvSpPr txBox="1"/>
          <p:nvPr/>
        </p:nvSpPr>
        <p:spPr>
          <a:xfrm>
            <a:off x="946424" y="3233508"/>
            <a:ext cx="5565775" cy="94615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8-31</a:t>
            </a:r>
            <a:r>
              <a:rPr sz="950" spc="-35" dirty="0">
                <a:solidFill>
                  <a:srgbClr val="333333"/>
                </a:solidFill>
                <a:latin typeface="Trebuchet MS"/>
                <a:cs typeface="Trebuchet MS"/>
              </a:rPr>
              <a:t> </a:t>
            </a:r>
            <a:r>
              <a:rPr sz="950" spc="25" dirty="0">
                <a:solidFill>
                  <a:srgbClr val="333333"/>
                </a:solidFill>
                <a:latin typeface="微软雅黑"/>
                <a:cs typeface="微软雅黑"/>
              </a:rPr>
              <a:t>订阅服务界面</a:t>
            </a:r>
            <a:endParaRPr sz="950">
              <a:latin typeface="微软雅黑"/>
              <a:cs typeface="微软雅黑"/>
            </a:endParaRPr>
          </a:p>
          <a:p>
            <a:pPr marL="12700">
              <a:lnSpc>
                <a:spcPct val="100000"/>
              </a:lnSpc>
              <a:spcBef>
                <a:spcPts val="1110"/>
              </a:spcBef>
            </a:pPr>
            <a:r>
              <a:rPr sz="950" b="1" spc="5" dirty="0">
                <a:solidFill>
                  <a:srgbClr val="333333"/>
                </a:solidFill>
                <a:latin typeface="Trebuchet MS"/>
                <a:cs typeface="Trebuchet MS"/>
              </a:rPr>
              <a:t>12</a:t>
            </a:r>
            <a:r>
              <a:rPr sz="950" b="1" spc="5" dirty="0">
                <a:solidFill>
                  <a:srgbClr val="333333"/>
                </a:solidFill>
                <a:latin typeface="微软雅黑"/>
                <a:cs typeface="微软雅黑"/>
              </a:rPr>
              <a:t>．</a:t>
            </a:r>
            <a:r>
              <a:rPr sz="950" b="1" spc="25" dirty="0">
                <a:solidFill>
                  <a:srgbClr val="333333"/>
                </a:solidFill>
                <a:latin typeface="微软雅黑"/>
                <a:cs typeface="微软雅黑"/>
              </a:rPr>
              <a:t>终端界面</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压轴的总在最后，终端管理界面如图</a:t>
            </a:r>
            <a:r>
              <a:rPr sz="950" spc="35" dirty="0">
                <a:solidFill>
                  <a:srgbClr val="333333"/>
                </a:solidFill>
                <a:latin typeface="Trebuchet MS"/>
                <a:cs typeface="Trebuchet MS"/>
              </a:rPr>
              <a:t>8-32</a:t>
            </a:r>
            <a:r>
              <a:rPr sz="950" spc="25" dirty="0">
                <a:solidFill>
                  <a:srgbClr val="333333"/>
                </a:solidFill>
                <a:latin typeface="微软雅黑"/>
                <a:cs typeface="微软雅黑"/>
              </a:rPr>
              <a:t>所示，</a:t>
            </a:r>
            <a:r>
              <a:rPr sz="950" spc="20" dirty="0">
                <a:solidFill>
                  <a:srgbClr val="333333"/>
                </a:solidFill>
                <a:latin typeface="Trebuchet MS"/>
                <a:cs typeface="Trebuchet MS"/>
              </a:rPr>
              <a:t>Cockpit</a:t>
            </a:r>
            <a:r>
              <a:rPr sz="950" spc="25" dirty="0">
                <a:solidFill>
                  <a:srgbClr val="333333"/>
                </a:solidFill>
                <a:latin typeface="微软雅黑"/>
                <a:cs typeface="微软雅黑"/>
              </a:rPr>
              <a:t>服务提供了</a:t>
            </a:r>
            <a:r>
              <a:rPr sz="950" spc="20" dirty="0">
                <a:solidFill>
                  <a:srgbClr val="333333"/>
                </a:solidFill>
                <a:latin typeface="Trebuchet MS"/>
                <a:cs typeface="Trebuchet MS"/>
              </a:rPr>
              <a:t>Shell</a:t>
            </a:r>
            <a:r>
              <a:rPr sz="950" spc="20" dirty="0">
                <a:solidFill>
                  <a:srgbClr val="333333"/>
                </a:solidFill>
                <a:latin typeface="微软雅黑"/>
                <a:cs typeface="微软雅黑"/>
              </a:rPr>
              <a:t>终端的在线控制平台，方便用 </a:t>
            </a:r>
            <a:r>
              <a:rPr sz="950" spc="25" dirty="0">
                <a:solidFill>
                  <a:srgbClr val="333333"/>
                </a:solidFill>
                <a:latin typeface="微软雅黑"/>
                <a:cs typeface="微软雅黑"/>
              </a:rPr>
              <a:t>户通过网页管理服务器，这个功能深受运维人员喜爱。</a:t>
            </a:r>
            <a:endParaRPr sz="950">
              <a:latin typeface="微软雅黑"/>
              <a:cs typeface="微软雅黑"/>
            </a:endParaRPr>
          </a:p>
        </p:txBody>
      </p:sp>
      <p:pic>
        <p:nvPicPr>
          <p:cNvPr id="5" name="object 5"/>
          <p:cNvPicPr/>
          <p:nvPr/>
        </p:nvPicPr>
        <p:blipFill>
          <a:blip r:embed="rId3" cstate="print"/>
          <a:stretch>
            <a:fillRect/>
          </a:stretch>
        </p:blipFill>
        <p:spPr>
          <a:xfrm>
            <a:off x="959124" y="4284915"/>
            <a:ext cx="5650951" cy="2763533"/>
          </a:xfrm>
          <a:prstGeom prst="rect">
            <a:avLst/>
          </a:prstGeom>
        </p:spPr>
      </p:pic>
      <p:sp>
        <p:nvSpPr>
          <p:cNvPr id="6" name="object 6"/>
          <p:cNvSpPr txBox="1"/>
          <p:nvPr/>
        </p:nvSpPr>
        <p:spPr>
          <a:xfrm>
            <a:off x="946424" y="7150103"/>
            <a:ext cx="5600065" cy="296672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8-32</a:t>
            </a:r>
            <a:r>
              <a:rPr sz="950" spc="-35" dirty="0">
                <a:solidFill>
                  <a:srgbClr val="333333"/>
                </a:solidFill>
                <a:latin typeface="Trebuchet MS"/>
                <a:cs typeface="Trebuchet MS"/>
              </a:rPr>
              <a:t> </a:t>
            </a:r>
            <a:r>
              <a:rPr sz="950" spc="25" dirty="0">
                <a:solidFill>
                  <a:srgbClr val="333333"/>
                </a:solidFill>
                <a:latin typeface="微软雅黑"/>
                <a:cs typeface="微软雅黑"/>
              </a:rPr>
              <a:t>终端管理界面</a:t>
            </a:r>
            <a:endParaRPr sz="950">
              <a:latin typeface="微软雅黑"/>
              <a:cs typeface="微软雅黑"/>
            </a:endParaRPr>
          </a:p>
          <a:p>
            <a:pPr marL="12700" marR="5080" algn="just">
              <a:lnSpc>
                <a:spcPct val="131600"/>
              </a:lnSpc>
              <a:spcBef>
                <a:spcPts val="750"/>
              </a:spcBef>
            </a:pPr>
            <a:r>
              <a:rPr sz="950" spc="25" dirty="0">
                <a:solidFill>
                  <a:srgbClr val="333333"/>
                </a:solidFill>
                <a:latin typeface="微软雅黑"/>
                <a:cs typeface="微软雅黑"/>
              </a:rPr>
              <a:t>至此，读者们就充分掌握了对防火墙的管理能力，多种防火墙管理工具任选其一即可。在配置后续的服 务前，也要记得检查网络和防火墙的状态，避免出现服务明明配置正确，但从外部无法访问的情况，影 响验证实验效果</a:t>
            </a:r>
            <a:r>
              <a:rPr sz="950" spc="55" dirty="0">
                <a:solidFill>
                  <a:srgbClr val="333333"/>
                </a:solidFill>
                <a:latin typeface="Trebuchet MS"/>
                <a:cs typeface="Trebuchet MS"/>
              </a:rPr>
              <a:t>~</a:t>
            </a:r>
            <a:r>
              <a:rPr sz="950" spc="25" dirty="0">
                <a:solidFill>
                  <a:srgbClr val="333333"/>
                </a:solidFill>
                <a:latin typeface="微软雅黑"/>
                <a:cs typeface="微软雅黑"/>
              </a:rPr>
              <a:t>好啦休息一下吧，一会继续学习！</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spc="55"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spc="35" dirty="0">
                <a:solidFill>
                  <a:srgbClr val="777777"/>
                </a:solidFill>
                <a:latin typeface="Trebuchet MS"/>
                <a:cs typeface="Trebuchet MS"/>
              </a:rPr>
              <a:t>Linux</a:t>
            </a:r>
            <a:r>
              <a:rPr sz="950" spc="25" dirty="0">
                <a:solidFill>
                  <a:srgbClr val="777777"/>
                </a:solidFill>
                <a:latin typeface="微软雅黑"/>
                <a:cs typeface="微软雅黑"/>
              </a:rPr>
              <a:t>技术交流学习请加读者群</a:t>
            </a:r>
            <a:r>
              <a:rPr sz="950" spc="20" dirty="0">
                <a:solidFill>
                  <a:srgbClr val="777777"/>
                </a:solidFill>
                <a:latin typeface="微软雅黑"/>
                <a:cs typeface="微软雅黑"/>
              </a:rPr>
              <a:t>（</a:t>
            </a:r>
            <a:r>
              <a:rPr sz="950" b="1" spc="25" dirty="0">
                <a:solidFill>
                  <a:srgbClr val="777777"/>
                </a:solidFill>
                <a:latin typeface="微软雅黑"/>
                <a:cs typeface="微软雅黑"/>
              </a:rPr>
              <a:t>推荐</a:t>
            </a:r>
            <a:r>
              <a:rPr sz="950" spc="10" dirty="0">
                <a:solidFill>
                  <a:srgbClr val="777777"/>
                </a:solidFill>
                <a:latin typeface="微软雅黑"/>
                <a:cs typeface="微软雅黑"/>
              </a:rPr>
              <a:t>）：</a:t>
            </a:r>
            <a:r>
              <a:rPr sz="950" u="sng" spc="10" dirty="0">
                <a:solidFill>
                  <a:srgbClr val="4183C4"/>
                </a:solidFill>
                <a:uFill>
                  <a:solidFill>
                    <a:srgbClr val="4183C4"/>
                  </a:solidFill>
                </a:uFill>
                <a:latin typeface="Trebuchet MS"/>
                <a:cs typeface="Trebuchet MS"/>
                <a:hlinkClick r:id="rId4"/>
              </a:rPr>
              <a:t>https://www.linuxprobe.com/club</a:t>
            </a:r>
            <a:endParaRPr sz="950">
              <a:latin typeface="Trebuchet MS"/>
              <a:cs typeface="Trebuchet MS"/>
            </a:endParaRPr>
          </a:p>
          <a:p>
            <a:pPr marL="193675" marR="186055">
              <a:lnSpc>
                <a:spcPct val="131600"/>
              </a:lnSpc>
              <a:spcBef>
                <a:spcPts val="750"/>
              </a:spcBef>
            </a:pPr>
            <a:r>
              <a:rPr sz="950" spc="185" dirty="0">
                <a:solidFill>
                  <a:srgbClr val="777777"/>
                </a:solidFill>
                <a:latin typeface="Trebuchet MS"/>
                <a:cs typeface="Trebuchet MS"/>
              </a:rPr>
              <a:t>*</a:t>
            </a:r>
            <a:r>
              <a:rPr sz="950" spc="25" dirty="0">
                <a:solidFill>
                  <a:srgbClr val="777777"/>
                </a:solidFill>
                <a:latin typeface="微软雅黑"/>
                <a:cs typeface="微软雅黑"/>
              </a:rPr>
              <a:t>本群特色：确保每一位群友都是《</a:t>
            </a:r>
            <a:r>
              <a:rPr sz="950" spc="35" dirty="0">
                <a:solidFill>
                  <a:srgbClr val="777777"/>
                </a:solidFill>
                <a:latin typeface="Trebuchet MS"/>
                <a:cs typeface="Trebuchet MS"/>
              </a:rPr>
              <a:t>Linux</a:t>
            </a:r>
            <a:r>
              <a:rPr sz="950" spc="20" dirty="0">
                <a:solidFill>
                  <a:srgbClr val="777777"/>
                </a:solidFill>
                <a:latin typeface="微软雅黑"/>
                <a:cs typeface="微软雅黑"/>
              </a:rPr>
              <a:t>就该这么学》的读者，答疑更有针对性，不定期领取定 </a:t>
            </a:r>
            <a:r>
              <a:rPr sz="950" spc="25" dirty="0">
                <a:solidFill>
                  <a:srgbClr val="777777"/>
                </a:solidFill>
                <a:latin typeface="微软雅黑"/>
                <a:cs typeface="微软雅黑"/>
              </a:rPr>
              <a:t>制礼品。</a:t>
            </a:r>
            <a:endParaRPr sz="950">
              <a:latin typeface="微软雅黑"/>
              <a:cs typeface="微软雅黑"/>
            </a:endParaRPr>
          </a:p>
          <a:p>
            <a:pPr marL="12700">
              <a:lnSpc>
                <a:spcPct val="100000"/>
              </a:lnSpc>
              <a:spcBef>
                <a:spcPts val="1115"/>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a:t>
            </a:r>
            <a:endParaRPr sz="950">
              <a:latin typeface="Trebuchet MS"/>
              <a:cs typeface="Trebuchet MS"/>
            </a:endParaRPr>
          </a:p>
          <a:p>
            <a:pPr>
              <a:lnSpc>
                <a:spcPct val="100000"/>
              </a:lnSpc>
              <a:spcBef>
                <a:spcPts val="20"/>
              </a:spcBef>
            </a:pPr>
            <a:endParaRPr sz="1000">
              <a:latin typeface="Trebuchet MS"/>
              <a:cs typeface="Trebuchet MS"/>
            </a:endParaRPr>
          </a:p>
          <a:p>
            <a:pPr marL="12700" algn="just">
              <a:lnSpc>
                <a:spcPct val="100000"/>
              </a:lnSpc>
              <a:spcBef>
                <a:spcPts val="5"/>
              </a:spcBef>
            </a:pPr>
            <a:r>
              <a:rPr sz="950" spc="40" dirty="0">
                <a:solidFill>
                  <a:srgbClr val="333333"/>
                </a:solidFill>
                <a:latin typeface="Trebuchet MS"/>
                <a:cs typeface="Trebuchet MS"/>
              </a:rPr>
              <a:t>1</a:t>
            </a:r>
            <a:r>
              <a:rPr sz="950" spc="40" dirty="0">
                <a:solidFill>
                  <a:srgbClr val="333333"/>
                </a:solidFill>
                <a:latin typeface="微软雅黑"/>
                <a:cs typeface="微软雅黑"/>
              </a:rPr>
              <a:t>．</a:t>
            </a:r>
            <a:r>
              <a:rPr sz="950" spc="25" dirty="0">
                <a:solidFill>
                  <a:srgbClr val="333333"/>
                </a:solidFill>
                <a:latin typeface="微软雅黑"/>
                <a:cs typeface="微软雅黑"/>
              </a:rPr>
              <a:t>在</a:t>
            </a:r>
            <a:r>
              <a:rPr sz="950" spc="50" dirty="0">
                <a:solidFill>
                  <a:srgbClr val="333333"/>
                </a:solidFill>
                <a:latin typeface="Trebuchet MS"/>
                <a:cs typeface="Trebuchet MS"/>
              </a:rPr>
              <a:t>RHEL</a:t>
            </a:r>
            <a:r>
              <a:rPr sz="950" spc="-65"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系统中，</a:t>
            </a:r>
            <a:r>
              <a:rPr sz="950" spc="25" dirty="0">
                <a:solidFill>
                  <a:srgbClr val="333333"/>
                </a:solidFill>
                <a:latin typeface="Trebuchet MS"/>
                <a:cs typeface="Trebuchet MS"/>
              </a:rPr>
              <a:t>iptables</a:t>
            </a:r>
            <a:r>
              <a:rPr sz="950" spc="25" dirty="0">
                <a:solidFill>
                  <a:srgbClr val="333333"/>
                </a:solidFill>
                <a:latin typeface="微软雅黑"/>
                <a:cs typeface="微软雅黑"/>
              </a:rPr>
              <a:t>是否已经被</a:t>
            </a:r>
            <a:r>
              <a:rPr sz="950" spc="10" dirty="0">
                <a:solidFill>
                  <a:srgbClr val="333333"/>
                </a:solidFill>
                <a:latin typeface="Trebuchet MS"/>
                <a:cs typeface="Trebuchet MS"/>
              </a:rPr>
              <a:t>firewalld</a:t>
            </a:r>
            <a:r>
              <a:rPr sz="950" spc="25" dirty="0">
                <a:solidFill>
                  <a:srgbClr val="333333"/>
                </a:solidFill>
                <a:latin typeface="微软雅黑"/>
                <a:cs typeface="微软雅黑"/>
              </a:rPr>
              <a:t>服务彻底取代？</a:t>
            </a:r>
            <a:endParaRPr sz="950">
              <a:latin typeface="微软雅黑"/>
              <a:cs typeface="微软雅黑"/>
            </a:endParaRPr>
          </a:p>
        </p:txBody>
      </p:sp>
      <p:sp>
        <p:nvSpPr>
          <p:cNvPr id="8" name="object 8"/>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111</a:t>
            </a:fld>
            <a:endParaRPr spc="-5" dirty="0"/>
          </a:p>
        </p:txBody>
      </p:sp>
      <p:sp>
        <p:nvSpPr>
          <p:cNvPr id="7" name="object 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739"/>
            <a:ext cx="4721860" cy="13366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没有</a:t>
            </a:r>
            <a:r>
              <a:rPr sz="950" spc="40" dirty="0">
                <a:solidFill>
                  <a:srgbClr val="333333"/>
                </a:solidFill>
                <a:latin typeface="微软雅黑"/>
                <a:cs typeface="微软雅黑"/>
              </a:rPr>
              <a:t>，</a:t>
            </a:r>
            <a:r>
              <a:rPr sz="950" spc="40" dirty="0">
                <a:solidFill>
                  <a:srgbClr val="333333"/>
                </a:solidFill>
                <a:latin typeface="Tahoma"/>
                <a:cs typeface="Tahoma"/>
              </a:rPr>
              <a:t>iptables</a:t>
            </a:r>
            <a:r>
              <a:rPr sz="950" spc="25" dirty="0">
                <a:solidFill>
                  <a:srgbClr val="333333"/>
                </a:solidFill>
                <a:latin typeface="微软雅黑"/>
                <a:cs typeface="微软雅黑"/>
              </a:rPr>
              <a:t>和</a:t>
            </a:r>
            <a:r>
              <a:rPr sz="950" spc="40" dirty="0">
                <a:solidFill>
                  <a:srgbClr val="333333"/>
                </a:solidFill>
                <a:latin typeface="Tahoma"/>
                <a:cs typeface="Tahoma"/>
              </a:rPr>
              <a:t>firewalld</a:t>
            </a:r>
            <a:r>
              <a:rPr sz="950" spc="25" dirty="0">
                <a:solidFill>
                  <a:srgbClr val="333333"/>
                </a:solidFill>
                <a:latin typeface="微软雅黑"/>
                <a:cs typeface="微软雅黑"/>
              </a:rPr>
              <a:t>服务均可用于</a:t>
            </a:r>
            <a:r>
              <a:rPr sz="950" spc="30" dirty="0">
                <a:solidFill>
                  <a:srgbClr val="333333"/>
                </a:solidFill>
                <a:latin typeface="Tahoma"/>
                <a:cs typeface="Tahoma"/>
              </a:rPr>
              <a:t>RHEL</a:t>
            </a:r>
            <a:r>
              <a:rPr sz="950" spc="-65" dirty="0">
                <a:solidFill>
                  <a:srgbClr val="333333"/>
                </a:solidFill>
                <a:latin typeface="Tahoma"/>
                <a:cs typeface="Tahoma"/>
              </a:rPr>
              <a:t> </a:t>
            </a:r>
            <a:r>
              <a:rPr sz="950" spc="35" dirty="0">
                <a:solidFill>
                  <a:srgbClr val="333333"/>
                </a:solidFill>
                <a:latin typeface="Tahoma"/>
                <a:cs typeface="Tahoma"/>
              </a:rPr>
              <a:t>8</a:t>
            </a:r>
            <a:r>
              <a:rPr sz="950" spc="25" dirty="0">
                <a:solidFill>
                  <a:srgbClr val="333333"/>
                </a:solidFill>
                <a:latin typeface="微软雅黑"/>
                <a:cs typeface="微软雅黑"/>
              </a:rPr>
              <a:t>系统。</a:t>
            </a:r>
            <a:endParaRPr sz="950">
              <a:latin typeface="微软雅黑"/>
              <a:cs typeface="微软雅黑"/>
            </a:endParaRPr>
          </a:p>
          <a:p>
            <a:pPr marL="207645" indent="-195580">
              <a:lnSpc>
                <a:spcPct val="100000"/>
              </a:lnSpc>
              <a:spcBef>
                <a:spcPts val="1110"/>
              </a:spcBef>
              <a:buSzPct val="89473"/>
              <a:buFont typeface="Tahoma"/>
              <a:buAutoNum type="arabicPeriod" startAt="2"/>
              <a:tabLst>
                <a:tab pos="208279" algn="l"/>
              </a:tabLst>
            </a:pPr>
            <a:r>
              <a:rPr sz="950" spc="25" dirty="0">
                <a:solidFill>
                  <a:srgbClr val="333333"/>
                </a:solidFill>
                <a:latin typeface="微软雅黑"/>
                <a:cs typeface="微软雅黑"/>
              </a:rPr>
              <a:t>请简述防火墙策略规则中</a:t>
            </a:r>
            <a:r>
              <a:rPr sz="950" spc="55" dirty="0">
                <a:solidFill>
                  <a:srgbClr val="333333"/>
                </a:solidFill>
                <a:latin typeface="Tahoma"/>
                <a:cs typeface="Tahoma"/>
              </a:rPr>
              <a:t>DROP</a:t>
            </a:r>
            <a:r>
              <a:rPr sz="950" spc="25" dirty="0">
                <a:solidFill>
                  <a:srgbClr val="333333"/>
                </a:solidFill>
                <a:latin typeface="微软雅黑"/>
                <a:cs typeface="微软雅黑"/>
              </a:rPr>
              <a:t>和</a:t>
            </a:r>
            <a:r>
              <a:rPr sz="950" spc="-15" dirty="0">
                <a:solidFill>
                  <a:srgbClr val="333333"/>
                </a:solidFill>
                <a:latin typeface="Tahoma"/>
                <a:cs typeface="Tahoma"/>
              </a:rPr>
              <a:t>REJECT</a:t>
            </a:r>
            <a:r>
              <a:rPr sz="950" spc="25" dirty="0">
                <a:solidFill>
                  <a:srgbClr val="333333"/>
                </a:solidFill>
                <a:latin typeface="微软雅黑"/>
                <a:cs typeface="微软雅黑"/>
              </a:rPr>
              <a:t>的不同之处。</a:t>
            </a:r>
            <a:endParaRPr sz="950">
              <a:latin typeface="微软雅黑"/>
              <a:cs typeface="微软雅黑"/>
            </a:endParaRPr>
          </a:p>
          <a:p>
            <a:pPr>
              <a:lnSpc>
                <a:spcPct val="100000"/>
              </a:lnSpc>
              <a:spcBef>
                <a:spcPts val="80"/>
              </a:spcBef>
              <a:buClr>
                <a:srgbClr val="333333"/>
              </a:buClr>
              <a:buFont typeface="Tahoma"/>
              <a:buAutoNum type="arabicPeriod" startAt="2"/>
            </a:pPr>
            <a:endParaRPr sz="600">
              <a:latin typeface="微软雅黑"/>
              <a:cs typeface="微软雅黑"/>
            </a:endParaRPr>
          </a:p>
          <a:p>
            <a:pPr marL="12700">
              <a:lnSpc>
                <a:spcPct val="100000"/>
              </a:lnSpc>
            </a:pPr>
            <a:r>
              <a:rPr sz="950" b="1" spc="25" dirty="0">
                <a:solidFill>
                  <a:srgbClr val="333333"/>
                </a:solidFill>
                <a:latin typeface="微软雅黑"/>
                <a:cs typeface="微软雅黑"/>
              </a:rPr>
              <a:t>答：</a:t>
            </a:r>
            <a:r>
              <a:rPr sz="950" spc="55" dirty="0">
                <a:solidFill>
                  <a:srgbClr val="333333"/>
                </a:solidFill>
                <a:latin typeface="Tahoma"/>
                <a:cs typeface="Tahoma"/>
              </a:rPr>
              <a:t>DROP</a:t>
            </a:r>
            <a:r>
              <a:rPr sz="950" spc="25" dirty="0">
                <a:solidFill>
                  <a:srgbClr val="333333"/>
                </a:solidFill>
                <a:latin typeface="微软雅黑"/>
                <a:cs typeface="微软雅黑"/>
              </a:rPr>
              <a:t>的动作是丢包，不响应；</a:t>
            </a:r>
            <a:r>
              <a:rPr sz="950" spc="-15" dirty="0">
                <a:solidFill>
                  <a:srgbClr val="333333"/>
                </a:solidFill>
                <a:latin typeface="Tahoma"/>
                <a:cs typeface="Tahoma"/>
              </a:rPr>
              <a:t>REJECT</a:t>
            </a:r>
            <a:r>
              <a:rPr sz="950" spc="25" dirty="0">
                <a:solidFill>
                  <a:srgbClr val="333333"/>
                </a:solidFill>
                <a:latin typeface="微软雅黑"/>
                <a:cs typeface="微软雅黑"/>
              </a:rPr>
              <a:t>是拒绝请求，同时向发送方回送拒绝信息。</a:t>
            </a:r>
            <a:endParaRPr sz="950">
              <a:latin typeface="微软雅黑"/>
              <a:cs typeface="微软雅黑"/>
            </a:endParaRPr>
          </a:p>
          <a:p>
            <a:pPr marL="207645" indent="-195580">
              <a:lnSpc>
                <a:spcPct val="100000"/>
              </a:lnSpc>
              <a:spcBef>
                <a:spcPts val="1110"/>
              </a:spcBef>
              <a:buSzPct val="89473"/>
              <a:buFont typeface="Tahoma"/>
              <a:buAutoNum type="arabicPeriod" startAt="3"/>
              <a:tabLst>
                <a:tab pos="208279" algn="l"/>
              </a:tabLst>
            </a:pPr>
            <a:r>
              <a:rPr sz="950" spc="25" dirty="0">
                <a:solidFill>
                  <a:srgbClr val="333333"/>
                </a:solidFill>
                <a:latin typeface="微软雅黑"/>
                <a:cs typeface="微软雅黑"/>
              </a:rPr>
              <a:t>如何把</a:t>
            </a:r>
            <a:r>
              <a:rPr sz="950" spc="45" dirty="0">
                <a:solidFill>
                  <a:srgbClr val="333333"/>
                </a:solidFill>
                <a:latin typeface="Tahoma"/>
                <a:cs typeface="Tahoma"/>
              </a:rPr>
              <a:t>iptables</a:t>
            </a:r>
            <a:r>
              <a:rPr sz="950" spc="25" dirty="0">
                <a:solidFill>
                  <a:srgbClr val="333333"/>
                </a:solidFill>
                <a:latin typeface="微软雅黑"/>
                <a:cs typeface="微软雅黑"/>
              </a:rPr>
              <a:t>服务的</a:t>
            </a:r>
            <a:r>
              <a:rPr sz="950" spc="30" dirty="0">
                <a:solidFill>
                  <a:srgbClr val="333333"/>
                </a:solidFill>
                <a:latin typeface="Tahoma"/>
                <a:cs typeface="Tahoma"/>
              </a:rPr>
              <a:t>INPUT</a:t>
            </a:r>
            <a:r>
              <a:rPr sz="950" spc="25" dirty="0">
                <a:solidFill>
                  <a:srgbClr val="333333"/>
                </a:solidFill>
                <a:latin typeface="微软雅黑"/>
                <a:cs typeface="微软雅黑"/>
              </a:rPr>
              <a:t>规则链默认策略设置为</a:t>
            </a:r>
            <a:r>
              <a:rPr sz="950" spc="55" dirty="0">
                <a:solidFill>
                  <a:srgbClr val="333333"/>
                </a:solidFill>
                <a:latin typeface="Tahoma"/>
                <a:cs typeface="Tahoma"/>
              </a:rPr>
              <a:t>DROP</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答：</a:t>
            </a:r>
            <a:r>
              <a:rPr sz="950" spc="25" dirty="0">
                <a:solidFill>
                  <a:srgbClr val="333333"/>
                </a:solidFill>
                <a:latin typeface="微软雅黑"/>
                <a:cs typeface="微软雅黑"/>
              </a:rPr>
              <a:t>执行命令</a:t>
            </a:r>
            <a:r>
              <a:rPr sz="950" spc="45" dirty="0">
                <a:solidFill>
                  <a:srgbClr val="333333"/>
                </a:solidFill>
                <a:latin typeface="Tahoma"/>
                <a:cs typeface="Tahoma"/>
              </a:rPr>
              <a:t>iptables</a:t>
            </a:r>
            <a:r>
              <a:rPr sz="950" spc="-75" dirty="0">
                <a:solidFill>
                  <a:srgbClr val="333333"/>
                </a:solidFill>
                <a:latin typeface="Tahoma"/>
                <a:cs typeface="Tahoma"/>
              </a:rPr>
              <a:t> </a:t>
            </a:r>
            <a:r>
              <a:rPr sz="950" spc="15" dirty="0">
                <a:solidFill>
                  <a:srgbClr val="333333"/>
                </a:solidFill>
                <a:latin typeface="Tahoma"/>
                <a:cs typeface="Tahoma"/>
              </a:rPr>
              <a:t>-P</a:t>
            </a:r>
            <a:r>
              <a:rPr sz="950" spc="-70" dirty="0">
                <a:solidFill>
                  <a:srgbClr val="333333"/>
                </a:solidFill>
                <a:latin typeface="Tahoma"/>
                <a:cs typeface="Tahoma"/>
              </a:rPr>
              <a:t> </a:t>
            </a:r>
            <a:r>
              <a:rPr sz="950" spc="30" dirty="0">
                <a:solidFill>
                  <a:srgbClr val="333333"/>
                </a:solidFill>
                <a:latin typeface="Tahoma"/>
                <a:cs typeface="Tahoma"/>
              </a:rPr>
              <a:t>INPUT</a:t>
            </a:r>
            <a:r>
              <a:rPr sz="950" spc="-70" dirty="0">
                <a:solidFill>
                  <a:srgbClr val="333333"/>
                </a:solidFill>
                <a:latin typeface="Tahoma"/>
                <a:cs typeface="Tahoma"/>
              </a:rPr>
              <a:t> </a:t>
            </a:r>
            <a:r>
              <a:rPr sz="950" spc="55" dirty="0">
                <a:solidFill>
                  <a:srgbClr val="333333"/>
                </a:solidFill>
                <a:latin typeface="Tahoma"/>
                <a:cs typeface="Tahoma"/>
              </a:rPr>
              <a:t>DROP</a:t>
            </a:r>
            <a:r>
              <a:rPr sz="950" spc="25" dirty="0">
                <a:solidFill>
                  <a:srgbClr val="333333"/>
                </a:solidFill>
                <a:latin typeface="微软雅黑"/>
                <a:cs typeface="微软雅黑"/>
              </a:rPr>
              <a:t>即可。</a:t>
            </a:r>
            <a:endParaRPr sz="950">
              <a:latin typeface="微软雅黑"/>
              <a:cs typeface="微软雅黑"/>
            </a:endParaRPr>
          </a:p>
        </p:txBody>
      </p:sp>
      <p:sp>
        <p:nvSpPr>
          <p:cNvPr id="3" name="object 3"/>
          <p:cNvSpPr/>
          <p:nvPr/>
        </p:nvSpPr>
        <p:spPr>
          <a:xfrm>
            <a:off x="1092536" y="9792951"/>
            <a:ext cx="48260" cy="48260"/>
          </a:xfrm>
          <a:custGeom>
            <a:avLst/>
            <a:gdLst/>
            <a:ahLst/>
            <a:cxnLst/>
            <a:rect l="l" t="t" r="r" b="b"/>
            <a:pathLst>
              <a:path w="48259" h="48259">
                <a:moveTo>
                  <a:pt x="23823" y="47647"/>
                </a:moveTo>
                <a:lnTo>
                  <a:pt x="0" y="26872"/>
                </a:lnTo>
                <a:lnTo>
                  <a:pt x="0" y="20621"/>
                </a:lnTo>
                <a:lnTo>
                  <a:pt x="20659" y="0"/>
                </a:lnTo>
                <a:lnTo>
                  <a:pt x="26987" y="0"/>
                </a:lnTo>
                <a:lnTo>
                  <a:pt x="47647" y="20621"/>
                </a:lnTo>
                <a:lnTo>
                  <a:pt x="47647" y="23823"/>
                </a:lnTo>
                <a:lnTo>
                  <a:pt x="47647" y="26872"/>
                </a:lnTo>
                <a:lnTo>
                  <a:pt x="26987" y="47570"/>
                </a:lnTo>
                <a:lnTo>
                  <a:pt x="23823" y="47647"/>
                </a:lnTo>
                <a:close/>
              </a:path>
            </a:pathLst>
          </a:custGeom>
          <a:solidFill>
            <a:srgbClr val="333333"/>
          </a:solidFill>
        </p:spPr>
        <p:txBody>
          <a:bodyPr wrap="square" lIns="0" tIns="0" rIns="0" bIns="0" rtlCol="0"/>
          <a:lstStyle/>
          <a:p>
            <a:endParaRPr/>
          </a:p>
        </p:txBody>
      </p:sp>
      <p:sp>
        <p:nvSpPr>
          <p:cNvPr id="4" name="object 4"/>
          <p:cNvSpPr/>
          <p:nvPr/>
        </p:nvSpPr>
        <p:spPr>
          <a:xfrm>
            <a:off x="1378419" y="10040717"/>
            <a:ext cx="48260" cy="48260"/>
          </a:xfrm>
          <a:custGeom>
            <a:avLst/>
            <a:gdLst/>
            <a:ahLst/>
            <a:cxnLst/>
            <a:rect l="l" t="t" r="r" b="b"/>
            <a:pathLst>
              <a:path w="48259" h="48259">
                <a:moveTo>
                  <a:pt x="47647" y="23823"/>
                </a:moveTo>
                <a:lnTo>
                  <a:pt x="47647" y="26949"/>
                </a:lnTo>
                <a:lnTo>
                  <a:pt x="47046" y="29931"/>
                </a:lnTo>
                <a:lnTo>
                  <a:pt x="45836" y="32828"/>
                </a:lnTo>
                <a:lnTo>
                  <a:pt x="44626" y="35735"/>
                </a:lnTo>
                <a:lnTo>
                  <a:pt x="32943" y="45712"/>
                </a:lnTo>
                <a:lnTo>
                  <a:pt x="30017" y="46980"/>
                </a:lnTo>
                <a:lnTo>
                  <a:pt x="26987" y="47570"/>
                </a:lnTo>
                <a:lnTo>
                  <a:pt x="23823" y="47647"/>
                </a:lnTo>
                <a:lnTo>
                  <a:pt x="20659" y="47570"/>
                </a:lnTo>
                <a:lnTo>
                  <a:pt x="17629" y="46980"/>
                </a:lnTo>
                <a:lnTo>
                  <a:pt x="14703" y="45712"/>
                </a:lnTo>
                <a:lnTo>
                  <a:pt x="11787" y="44521"/>
                </a:lnTo>
                <a:lnTo>
                  <a:pt x="1810" y="32828"/>
                </a:lnTo>
                <a:lnTo>
                  <a:pt x="600" y="29931"/>
                </a:lnTo>
                <a:lnTo>
                  <a:pt x="0" y="26949"/>
                </a:lnTo>
                <a:lnTo>
                  <a:pt x="0" y="23823"/>
                </a:lnTo>
                <a:lnTo>
                  <a:pt x="0" y="20621"/>
                </a:lnTo>
                <a:lnTo>
                  <a:pt x="6975" y="6994"/>
                </a:lnTo>
                <a:lnTo>
                  <a:pt x="9214" y="4688"/>
                </a:lnTo>
                <a:lnTo>
                  <a:pt x="11787" y="2973"/>
                </a:lnTo>
                <a:lnTo>
                  <a:pt x="14703" y="1715"/>
                </a:lnTo>
                <a:lnTo>
                  <a:pt x="17629" y="590"/>
                </a:lnTo>
                <a:lnTo>
                  <a:pt x="20659" y="0"/>
                </a:lnTo>
                <a:lnTo>
                  <a:pt x="23823" y="0"/>
                </a:lnTo>
                <a:lnTo>
                  <a:pt x="26987" y="0"/>
                </a:lnTo>
                <a:lnTo>
                  <a:pt x="40671" y="6994"/>
                </a:lnTo>
                <a:lnTo>
                  <a:pt x="42901" y="9157"/>
                </a:lnTo>
                <a:lnTo>
                  <a:pt x="44626" y="11692"/>
                </a:lnTo>
                <a:lnTo>
                  <a:pt x="45836" y="14589"/>
                </a:lnTo>
                <a:lnTo>
                  <a:pt x="47046" y="17496"/>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5" name="object 5"/>
          <p:cNvSpPr txBox="1"/>
          <p:nvPr/>
        </p:nvSpPr>
        <p:spPr>
          <a:xfrm>
            <a:off x="946424" y="1781192"/>
            <a:ext cx="5675630" cy="8364220"/>
          </a:xfrm>
          <a:prstGeom prst="rect">
            <a:avLst/>
          </a:prstGeom>
        </p:spPr>
        <p:txBody>
          <a:bodyPr vert="horz" wrap="square" lIns="0" tIns="12065" rIns="0" bIns="0" rtlCol="0">
            <a:spAutoFit/>
          </a:bodyPr>
          <a:lstStyle/>
          <a:p>
            <a:pPr marL="12700" marR="116839">
              <a:lnSpc>
                <a:spcPct val="131600"/>
              </a:lnSpc>
              <a:spcBef>
                <a:spcPts val="95"/>
              </a:spcBef>
            </a:pPr>
            <a:r>
              <a:rPr sz="950" spc="35" dirty="0">
                <a:solidFill>
                  <a:srgbClr val="333333"/>
                </a:solidFill>
                <a:latin typeface="Tahoma"/>
                <a:cs typeface="Tahoma"/>
              </a:rPr>
              <a:t>4</a:t>
            </a:r>
            <a:r>
              <a:rPr sz="950" spc="25" dirty="0">
                <a:solidFill>
                  <a:srgbClr val="333333"/>
                </a:solidFill>
                <a:latin typeface="微软雅黑"/>
                <a:cs typeface="微软雅黑"/>
              </a:rPr>
              <a:t>．怎样编写一条防火墙策略规则，使得</a:t>
            </a:r>
            <a:r>
              <a:rPr sz="950" spc="45" dirty="0">
                <a:solidFill>
                  <a:srgbClr val="333333"/>
                </a:solidFill>
                <a:latin typeface="Tahoma"/>
                <a:cs typeface="Tahoma"/>
              </a:rPr>
              <a:t>iptables</a:t>
            </a:r>
            <a:r>
              <a:rPr sz="950" spc="25" dirty="0">
                <a:solidFill>
                  <a:srgbClr val="333333"/>
                </a:solidFill>
                <a:latin typeface="微软雅黑"/>
                <a:cs typeface="微软雅黑"/>
              </a:rPr>
              <a:t>服务可以禁止源自</a:t>
            </a:r>
            <a:r>
              <a:rPr sz="950" spc="20" dirty="0">
                <a:solidFill>
                  <a:srgbClr val="333333"/>
                </a:solidFill>
                <a:latin typeface="Tahoma"/>
                <a:cs typeface="Tahoma"/>
              </a:rPr>
              <a:t>192.168.10.0/24</a:t>
            </a:r>
            <a:r>
              <a:rPr sz="950" spc="20" dirty="0">
                <a:solidFill>
                  <a:srgbClr val="333333"/>
                </a:solidFill>
                <a:latin typeface="微软雅黑"/>
                <a:cs typeface="微软雅黑"/>
              </a:rPr>
              <a:t>网段的流量访问本 </a:t>
            </a:r>
            <a:r>
              <a:rPr sz="950" spc="25" dirty="0">
                <a:solidFill>
                  <a:srgbClr val="333333"/>
                </a:solidFill>
                <a:latin typeface="微软雅黑"/>
                <a:cs typeface="微软雅黑"/>
              </a:rPr>
              <a:t>机的</a:t>
            </a:r>
            <a:r>
              <a:rPr sz="950" spc="55" dirty="0">
                <a:solidFill>
                  <a:srgbClr val="333333"/>
                </a:solidFill>
                <a:latin typeface="Tahoma"/>
                <a:cs typeface="Tahoma"/>
              </a:rPr>
              <a:t>sshd</a:t>
            </a:r>
            <a:r>
              <a:rPr sz="950" spc="25" dirty="0">
                <a:solidFill>
                  <a:srgbClr val="333333"/>
                </a:solidFill>
                <a:latin typeface="微软雅黑"/>
                <a:cs typeface="微软雅黑"/>
              </a:rPr>
              <a:t>服务</a:t>
            </a:r>
            <a:r>
              <a:rPr sz="950" spc="30" dirty="0">
                <a:solidFill>
                  <a:srgbClr val="333333"/>
                </a:solidFill>
                <a:latin typeface="微软雅黑"/>
                <a:cs typeface="微软雅黑"/>
              </a:rPr>
              <a:t>（</a:t>
            </a:r>
            <a:r>
              <a:rPr sz="950" spc="30" dirty="0">
                <a:solidFill>
                  <a:srgbClr val="333333"/>
                </a:solidFill>
                <a:latin typeface="Tahoma"/>
                <a:cs typeface="Tahoma"/>
              </a:rPr>
              <a:t>22</a:t>
            </a:r>
            <a:r>
              <a:rPr sz="950" spc="25" dirty="0">
                <a:solidFill>
                  <a:srgbClr val="333333"/>
                </a:solidFill>
                <a:latin typeface="微软雅黑"/>
                <a:cs typeface="微软雅黑"/>
              </a:rPr>
              <a:t>端口）？</a:t>
            </a:r>
            <a:endParaRPr sz="950">
              <a:latin typeface="微软雅黑"/>
              <a:cs typeface="微软雅黑"/>
            </a:endParaRPr>
          </a:p>
          <a:p>
            <a:pPr marL="12700" marR="1002030">
              <a:lnSpc>
                <a:spcPts val="2330"/>
              </a:lnSpc>
              <a:spcBef>
                <a:spcPts val="19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执行命令</a:t>
            </a:r>
            <a:r>
              <a:rPr sz="950" spc="45" dirty="0">
                <a:solidFill>
                  <a:srgbClr val="333333"/>
                </a:solidFill>
                <a:latin typeface="Tahoma"/>
                <a:cs typeface="Tahoma"/>
              </a:rPr>
              <a:t>iptables</a:t>
            </a:r>
            <a:r>
              <a:rPr sz="950" spc="-45" dirty="0">
                <a:solidFill>
                  <a:srgbClr val="333333"/>
                </a:solidFill>
                <a:latin typeface="Tahoma"/>
                <a:cs typeface="Tahoma"/>
              </a:rPr>
              <a:t> </a:t>
            </a:r>
            <a:r>
              <a:rPr sz="950" spc="-60" dirty="0">
                <a:solidFill>
                  <a:srgbClr val="333333"/>
                </a:solidFill>
                <a:latin typeface="Tahoma"/>
                <a:cs typeface="Tahoma"/>
              </a:rPr>
              <a:t>-I</a:t>
            </a:r>
            <a:r>
              <a:rPr sz="950" spc="-40" dirty="0">
                <a:solidFill>
                  <a:srgbClr val="333333"/>
                </a:solidFill>
                <a:latin typeface="Tahoma"/>
                <a:cs typeface="Tahoma"/>
              </a:rPr>
              <a:t> </a:t>
            </a:r>
            <a:r>
              <a:rPr sz="950" spc="30" dirty="0">
                <a:solidFill>
                  <a:srgbClr val="333333"/>
                </a:solidFill>
                <a:latin typeface="Tahoma"/>
                <a:cs typeface="Tahoma"/>
              </a:rPr>
              <a:t>INPUT</a:t>
            </a:r>
            <a:r>
              <a:rPr sz="950" spc="-45" dirty="0">
                <a:solidFill>
                  <a:srgbClr val="333333"/>
                </a:solidFill>
                <a:latin typeface="Tahoma"/>
                <a:cs typeface="Tahoma"/>
              </a:rPr>
              <a:t> </a:t>
            </a:r>
            <a:r>
              <a:rPr sz="950" spc="5" dirty="0">
                <a:solidFill>
                  <a:srgbClr val="333333"/>
                </a:solidFill>
                <a:latin typeface="Tahoma"/>
                <a:cs typeface="Tahoma"/>
              </a:rPr>
              <a:t>-s</a:t>
            </a:r>
            <a:r>
              <a:rPr sz="950" spc="-40" dirty="0">
                <a:solidFill>
                  <a:srgbClr val="333333"/>
                </a:solidFill>
                <a:latin typeface="Tahoma"/>
                <a:cs typeface="Tahoma"/>
              </a:rPr>
              <a:t> </a:t>
            </a:r>
            <a:r>
              <a:rPr sz="950" spc="20" dirty="0">
                <a:solidFill>
                  <a:srgbClr val="333333"/>
                </a:solidFill>
                <a:latin typeface="Tahoma"/>
                <a:cs typeface="Tahoma"/>
              </a:rPr>
              <a:t>192.168.10.0/24</a:t>
            </a:r>
            <a:r>
              <a:rPr sz="950" spc="-45" dirty="0">
                <a:solidFill>
                  <a:srgbClr val="333333"/>
                </a:solidFill>
                <a:latin typeface="Tahoma"/>
                <a:cs typeface="Tahoma"/>
              </a:rPr>
              <a:t> </a:t>
            </a:r>
            <a:r>
              <a:rPr sz="950" spc="20" dirty="0">
                <a:solidFill>
                  <a:srgbClr val="333333"/>
                </a:solidFill>
                <a:latin typeface="Tahoma"/>
                <a:cs typeface="Tahoma"/>
              </a:rPr>
              <a:t>-p</a:t>
            </a:r>
            <a:r>
              <a:rPr sz="950" spc="-40" dirty="0">
                <a:solidFill>
                  <a:srgbClr val="333333"/>
                </a:solidFill>
                <a:latin typeface="Tahoma"/>
                <a:cs typeface="Tahoma"/>
              </a:rPr>
              <a:t> </a:t>
            </a:r>
            <a:r>
              <a:rPr sz="950" spc="40" dirty="0">
                <a:solidFill>
                  <a:srgbClr val="333333"/>
                </a:solidFill>
                <a:latin typeface="Tahoma"/>
                <a:cs typeface="Tahoma"/>
              </a:rPr>
              <a:t>tcp</a:t>
            </a:r>
            <a:r>
              <a:rPr sz="950" spc="-45" dirty="0">
                <a:solidFill>
                  <a:srgbClr val="333333"/>
                </a:solidFill>
                <a:latin typeface="Tahoma"/>
                <a:cs typeface="Tahoma"/>
              </a:rPr>
              <a:t> </a:t>
            </a:r>
            <a:r>
              <a:rPr sz="950" spc="30" dirty="0">
                <a:solidFill>
                  <a:srgbClr val="333333"/>
                </a:solidFill>
                <a:latin typeface="Tahoma"/>
                <a:cs typeface="Tahoma"/>
              </a:rPr>
              <a:t>--dport</a:t>
            </a:r>
            <a:r>
              <a:rPr sz="950" spc="-40" dirty="0">
                <a:solidFill>
                  <a:srgbClr val="333333"/>
                </a:solidFill>
                <a:latin typeface="Tahoma"/>
                <a:cs typeface="Tahoma"/>
              </a:rPr>
              <a:t> </a:t>
            </a:r>
            <a:r>
              <a:rPr sz="950" spc="35" dirty="0">
                <a:solidFill>
                  <a:srgbClr val="333333"/>
                </a:solidFill>
                <a:latin typeface="Tahoma"/>
                <a:cs typeface="Tahoma"/>
              </a:rPr>
              <a:t>22</a:t>
            </a:r>
            <a:r>
              <a:rPr sz="950" spc="-45" dirty="0">
                <a:solidFill>
                  <a:srgbClr val="333333"/>
                </a:solidFill>
                <a:latin typeface="Tahoma"/>
                <a:cs typeface="Tahoma"/>
              </a:rPr>
              <a:t> </a:t>
            </a:r>
            <a:r>
              <a:rPr sz="950" spc="-30" dirty="0">
                <a:solidFill>
                  <a:srgbClr val="333333"/>
                </a:solidFill>
                <a:latin typeface="Tahoma"/>
                <a:cs typeface="Tahoma"/>
              </a:rPr>
              <a:t>-j</a:t>
            </a:r>
            <a:r>
              <a:rPr sz="950" spc="-40" dirty="0">
                <a:solidFill>
                  <a:srgbClr val="333333"/>
                </a:solidFill>
                <a:latin typeface="Tahoma"/>
                <a:cs typeface="Tahoma"/>
              </a:rPr>
              <a:t> </a:t>
            </a:r>
            <a:r>
              <a:rPr sz="950" spc="-15" dirty="0">
                <a:solidFill>
                  <a:srgbClr val="333333"/>
                </a:solidFill>
                <a:latin typeface="Tahoma"/>
                <a:cs typeface="Tahoma"/>
              </a:rPr>
              <a:t>REJECT</a:t>
            </a:r>
            <a:r>
              <a:rPr sz="950" spc="25" dirty="0">
                <a:solidFill>
                  <a:srgbClr val="333333"/>
                </a:solidFill>
                <a:latin typeface="微软雅黑"/>
                <a:cs typeface="微软雅黑"/>
              </a:rPr>
              <a:t>即可。 </a:t>
            </a:r>
            <a:r>
              <a:rPr sz="950" spc="30" dirty="0">
                <a:solidFill>
                  <a:srgbClr val="333333"/>
                </a:solidFill>
                <a:latin typeface="Tahoma"/>
                <a:cs typeface="Tahoma"/>
              </a:rPr>
              <a:t>5</a:t>
            </a:r>
            <a:r>
              <a:rPr sz="950" spc="30" dirty="0">
                <a:solidFill>
                  <a:srgbClr val="333333"/>
                </a:solidFill>
                <a:latin typeface="微软雅黑"/>
                <a:cs typeface="微软雅黑"/>
              </a:rPr>
              <a:t>．</a:t>
            </a:r>
            <a:r>
              <a:rPr sz="950" spc="25" dirty="0">
                <a:solidFill>
                  <a:srgbClr val="333333"/>
                </a:solidFill>
                <a:latin typeface="微软雅黑"/>
                <a:cs typeface="微软雅黑"/>
              </a:rPr>
              <a:t>请简述</a:t>
            </a:r>
            <a:r>
              <a:rPr sz="950" spc="40" dirty="0">
                <a:solidFill>
                  <a:srgbClr val="333333"/>
                </a:solidFill>
                <a:latin typeface="Tahoma"/>
                <a:cs typeface="Tahoma"/>
              </a:rPr>
              <a:t>firewalld</a:t>
            </a:r>
            <a:r>
              <a:rPr sz="950" spc="25" dirty="0">
                <a:solidFill>
                  <a:srgbClr val="333333"/>
                </a:solidFill>
                <a:latin typeface="微软雅黑"/>
                <a:cs typeface="微软雅黑"/>
              </a:rPr>
              <a:t>中区域的作用。</a:t>
            </a:r>
            <a:endParaRPr sz="950">
              <a:latin typeface="微软雅黑"/>
              <a:cs typeface="微软雅黑"/>
            </a:endParaRPr>
          </a:p>
          <a:p>
            <a:pPr marL="12700">
              <a:lnSpc>
                <a:spcPct val="100000"/>
              </a:lnSpc>
              <a:spcBef>
                <a:spcPts val="830"/>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可以依据不同的工作场景来调用不同的</a:t>
            </a:r>
            <a:r>
              <a:rPr sz="950" spc="40" dirty="0">
                <a:solidFill>
                  <a:srgbClr val="333333"/>
                </a:solidFill>
                <a:latin typeface="Tahoma"/>
                <a:cs typeface="Tahoma"/>
              </a:rPr>
              <a:t>firewalld</a:t>
            </a:r>
            <a:r>
              <a:rPr sz="950" spc="25" dirty="0">
                <a:solidFill>
                  <a:srgbClr val="333333"/>
                </a:solidFill>
                <a:latin typeface="微软雅黑"/>
                <a:cs typeface="微软雅黑"/>
              </a:rPr>
              <a:t>区域，实现大量防火墙策略规则的快速切换。</a:t>
            </a:r>
            <a:endParaRPr sz="950">
              <a:latin typeface="微软雅黑"/>
              <a:cs typeface="微软雅黑"/>
            </a:endParaRPr>
          </a:p>
          <a:p>
            <a:pPr>
              <a:lnSpc>
                <a:spcPct val="100000"/>
              </a:lnSpc>
              <a:spcBef>
                <a:spcPts val="80"/>
              </a:spcBef>
            </a:pPr>
            <a:endParaRPr sz="600">
              <a:latin typeface="微软雅黑"/>
              <a:cs typeface="微软雅黑"/>
            </a:endParaRPr>
          </a:p>
          <a:p>
            <a:pPr marL="207645" indent="-195580">
              <a:lnSpc>
                <a:spcPct val="100000"/>
              </a:lnSpc>
              <a:buSzPct val="89473"/>
              <a:buFont typeface="Tahoma"/>
              <a:buAutoNum type="arabicPeriod" startAt="6"/>
              <a:tabLst>
                <a:tab pos="208279" algn="l"/>
              </a:tabLst>
            </a:pPr>
            <a:r>
              <a:rPr sz="950" spc="25" dirty="0">
                <a:solidFill>
                  <a:srgbClr val="333333"/>
                </a:solidFill>
                <a:latin typeface="微软雅黑"/>
                <a:cs typeface="微软雅黑"/>
              </a:rPr>
              <a:t>如何在</a:t>
            </a:r>
            <a:r>
              <a:rPr sz="950" spc="40" dirty="0">
                <a:solidFill>
                  <a:srgbClr val="333333"/>
                </a:solidFill>
                <a:latin typeface="Tahoma"/>
                <a:cs typeface="Tahoma"/>
              </a:rPr>
              <a:t>firewalld</a:t>
            </a:r>
            <a:r>
              <a:rPr sz="950" spc="25" dirty="0">
                <a:solidFill>
                  <a:srgbClr val="333333"/>
                </a:solidFill>
                <a:latin typeface="微软雅黑"/>
                <a:cs typeface="微软雅黑"/>
              </a:rPr>
              <a:t>中把默认的区域设置为</a:t>
            </a:r>
            <a:r>
              <a:rPr sz="950" spc="70" dirty="0">
                <a:solidFill>
                  <a:srgbClr val="333333"/>
                </a:solidFill>
                <a:latin typeface="Tahoma"/>
                <a:cs typeface="Tahoma"/>
              </a:rPr>
              <a:t>dmz</a:t>
            </a:r>
            <a:r>
              <a:rPr sz="950" spc="25" dirty="0">
                <a:solidFill>
                  <a:srgbClr val="333333"/>
                </a:solidFill>
                <a:latin typeface="微软雅黑"/>
                <a:cs typeface="微软雅黑"/>
              </a:rPr>
              <a:t>？</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执行命令</a:t>
            </a:r>
            <a:r>
              <a:rPr sz="950" spc="40" dirty="0">
                <a:solidFill>
                  <a:srgbClr val="333333"/>
                </a:solidFill>
                <a:latin typeface="Tahoma"/>
                <a:cs typeface="Tahoma"/>
              </a:rPr>
              <a:t>firewall-cmd</a:t>
            </a:r>
            <a:r>
              <a:rPr sz="950" spc="-65" dirty="0">
                <a:solidFill>
                  <a:srgbClr val="333333"/>
                </a:solidFill>
                <a:latin typeface="Tahoma"/>
                <a:cs typeface="Tahoma"/>
              </a:rPr>
              <a:t> </a:t>
            </a:r>
            <a:r>
              <a:rPr sz="950" spc="25" dirty="0">
                <a:solidFill>
                  <a:srgbClr val="333333"/>
                </a:solidFill>
                <a:latin typeface="Tahoma"/>
                <a:cs typeface="Tahoma"/>
              </a:rPr>
              <a:t>--set-default-zone=dmz</a:t>
            </a:r>
            <a:r>
              <a:rPr sz="950" spc="25" dirty="0">
                <a:solidFill>
                  <a:srgbClr val="333333"/>
                </a:solidFill>
                <a:latin typeface="微软雅黑"/>
                <a:cs typeface="微软雅黑"/>
              </a:rPr>
              <a:t>即可。</a:t>
            </a:r>
            <a:endParaRPr sz="950">
              <a:latin typeface="微软雅黑"/>
              <a:cs typeface="微软雅黑"/>
            </a:endParaRPr>
          </a:p>
          <a:p>
            <a:pPr marL="207645" indent="-195580">
              <a:lnSpc>
                <a:spcPct val="100000"/>
              </a:lnSpc>
              <a:spcBef>
                <a:spcPts val="1115"/>
              </a:spcBef>
              <a:buSzPct val="89473"/>
              <a:buFont typeface="Tahoma"/>
              <a:buAutoNum type="arabicPeriod" startAt="7"/>
              <a:tabLst>
                <a:tab pos="208279" algn="l"/>
              </a:tabLst>
            </a:pPr>
            <a:r>
              <a:rPr sz="950" spc="25" dirty="0">
                <a:solidFill>
                  <a:srgbClr val="333333"/>
                </a:solidFill>
                <a:latin typeface="微软雅黑"/>
                <a:cs typeface="微软雅黑"/>
              </a:rPr>
              <a:t>如何让</a:t>
            </a:r>
            <a:r>
              <a:rPr sz="950" spc="40" dirty="0">
                <a:solidFill>
                  <a:srgbClr val="333333"/>
                </a:solidFill>
                <a:latin typeface="Tahoma"/>
                <a:cs typeface="Tahoma"/>
              </a:rPr>
              <a:t>firewalld</a:t>
            </a:r>
            <a:r>
              <a:rPr sz="950" spc="25" dirty="0">
                <a:solidFill>
                  <a:srgbClr val="333333"/>
                </a:solidFill>
                <a:latin typeface="微软雅黑"/>
                <a:cs typeface="微软雅黑"/>
              </a:rPr>
              <a:t>中以永久（</a:t>
            </a:r>
            <a:r>
              <a:rPr sz="950" spc="55" dirty="0">
                <a:solidFill>
                  <a:srgbClr val="333333"/>
                </a:solidFill>
                <a:latin typeface="Tahoma"/>
                <a:cs typeface="Tahoma"/>
              </a:rPr>
              <a:t>Permanent</a:t>
            </a:r>
            <a:r>
              <a:rPr sz="950" spc="25" dirty="0">
                <a:solidFill>
                  <a:srgbClr val="333333"/>
                </a:solidFill>
                <a:latin typeface="微软雅黑"/>
                <a:cs typeface="微软雅黑"/>
              </a:rPr>
              <a:t>）模式配置的防火墙策略规则立即生效？</a:t>
            </a:r>
            <a:endParaRPr sz="950">
              <a:latin typeface="微软雅黑"/>
              <a:cs typeface="微软雅黑"/>
            </a:endParaRPr>
          </a:p>
          <a:p>
            <a:pPr marL="12700" marR="3592829">
              <a:lnSpc>
                <a:spcPct val="197400"/>
              </a:lnSpc>
              <a:spcBef>
                <a:spcPts val="7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执行命令</a:t>
            </a:r>
            <a:r>
              <a:rPr sz="950" spc="40" dirty="0">
                <a:solidFill>
                  <a:srgbClr val="333333"/>
                </a:solidFill>
                <a:latin typeface="Tahoma"/>
                <a:cs typeface="Tahoma"/>
              </a:rPr>
              <a:t>firewall-cmd</a:t>
            </a:r>
            <a:r>
              <a:rPr sz="950" spc="-45" dirty="0">
                <a:solidFill>
                  <a:srgbClr val="333333"/>
                </a:solidFill>
                <a:latin typeface="Tahoma"/>
                <a:cs typeface="Tahoma"/>
              </a:rPr>
              <a:t> </a:t>
            </a:r>
            <a:r>
              <a:rPr sz="950" spc="30" dirty="0">
                <a:solidFill>
                  <a:srgbClr val="333333"/>
                </a:solidFill>
                <a:latin typeface="Tahoma"/>
                <a:cs typeface="Tahoma"/>
              </a:rPr>
              <a:t>--reload</a:t>
            </a:r>
            <a:r>
              <a:rPr sz="950" spc="10" dirty="0">
                <a:solidFill>
                  <a:srgbClr val="333333"/>
                </a:solidFill>
                <a:latin typeface="微软雅黑"/>
                <a:cs typeface="微软雅黑"/>
              </a:rPr>
              <a:t>。  </a:t>
            </a:r>
            <a:r>
              <a:rPr sz="950" spc="30" dirty="0">
                <a:solidFill>
                  <a:srgbClr val="333333"/>
                </a:solidFill>
                <a:latin typeface="Tahoma"/>
                <a:cs typeface="Tahoma"/>
              </a:rPr>
              <a:t>8</a:t>
            </a:r>
            <a:r>
              <a:rPr sz="950" spc="30" dirty="0">
                <a:solidFill>
                  <a:srgbClr val="333333"/>
                </a:solidFill>
                <a:latin typeface="微软雅黑"/>
                <a:cs typeface="微软雅黑"/>
              </a:rPr>
              <a:t>．</a:t>
            </a:r>
            <a:r>
              <a:rPr sz="950" spc="25" dirty="0">
                <a:solidFill>
                  <a:srgbClr val="333333"/>
                </a:solidFill>
                <a:latin typeface="微软雅黑"/>
                <a:cs typeface="微软雅黑"/>
              </a:rPr>
              <a:t>使用</a:t>
            </a:r>
            <a:r>
              <a:rPr sz="950" spc="30" dirty="0">
                <a:solidFill>
                  <a:srgbClr val="333333"/>
                </a:solidFill>
                <a:latin typeface="Tahoma"/>
                <a:cs typeface="Tahoma"/>
              </a:rPr>
              <a:t>SNAT</a:t>
            </a:r>
            <a:r>
              <a:rPr sz="950" spc="25" dirty="0">
                <a:solidFill>
                  <a:srgbClr val="333333"/>
                </a:solidFill>
                <a:latin typeface="微软雅黑"/>
                <a:cs typeface="微软雅黑"/>
              </a:rPr>
              <a:t>技术的目的是什么？</a:t>
            </a:r>
            <a:endParaRPr sz="950">
              <a:latin typeface="微软雅黑"/>
              <a:cs typeface="微软雅黑"/>
            </a:endParaRPr>
          </a:p>
          <a:p>
            <a:pPr marL="12700" marR="48895">
              <a:lnSpc>
                <a:spcPct val="131600"/>
              </a:lnSpc>
              <a:spcBef>
                <a:spcPts val="750"/>
              </a:spcBef>
            </a:pPr>
            <a:r>
              <a:rPr sz="950" b="1" spc="25" dirty="0">
                <a:solidFill>
                  <a:srgbClr val="333333"/>
                </a:solidFill>
                <a:latin typeface="微软雅黑"/>
                <a:cs typeface="微软雅黑"/>
              </a:rPr>
              <a:t>答：</a:t>
            </a:r>
            <a:r>
              <a:rPr sz="950" spc="30" dirty="0">
                <a:solidFill>
                  <a:srgbClr val="333333"/>
                </a:solidFill>
                <a:latin typeface="Tahoma"/>
                <a:cs typeface="Tahoma"/>
              </a:rPr>
              <a:t>SNAT</a:t>
            </a:r>
            <a:r>
              <a:rPr sz="950" spc="25" dirty="0">
                <a:solidFill>
                  <a:srgbClr val="333333"/>
                </a:solidFill>
                <a:latin typeface="微软雅黑"/>
                <a:cs typeface="微软雅黑"/>
              </a:rPr>
              <a:t>是一种为了解决</a:t>
            </a:r>
            <a:r>
              <a:rPr sz="950" spc="-10" dirty="0">
                <a:solidFill>
                  <a:srgbClr val="333333"/>
                </a:solidFill>
                <a:latin typeface="Tahoma"/>
                <a:cs typeface="Tahoma"/>
              </a:rPr>
              <a:t>IP</a:t>
            </a:r>
            <a:r>
              <a:rPr sz="950" spc="25" dirty="0">
                <a:solidFill>
                  <a:srgbClr val="333333"/>
                </a:solidFill>
                <a:latin typeface="微软雅黑"/>
                <a:cs typeface="微软雅黑"/>
              </a:rPr>
              <a:t>地址匮乏而设计的技术，它可以使得多个内网中的用户通过同一个外网</a:t>
            </a:r>
            <a:r>
              <a:rPr sz="950" spc="-10" dirty="0">
                <a:solidFill>
                  <a:srgbClr val="333333"/>
                </a:solidFill>
                <a:latin typeface="Tahoma"/>
                <a:cs typeface="Tahoma"/>
              </a:rPr>
              <a:t>IP</a:t>
            </a:r>
            <a:r>
              <a:rPr sz="950" spc="15" dirty="0">
                <a:solidFill>
                  <a:srgbClr val="333333"/>
                </a:solidFill>
                <a:latin typeface="微软雅黑"/>
                <a:cs typeface="微软雅黑"/>
              </a:rPr>
              <a:t>接 </a:t>
            </a:r>
            <a:r>
              <a:rPr sz="950" spc="25" dirty="0">
                <a:solidFill>
                  <a:srgbClr val="333333"/>
                </a:solidFill>
                <a:latin typeface="微软雅黑"/>
                <a:cs typeface="微软雅黑"/>
              </a:rPr>
              <a:t>入</a:t>
            </a:r>
            <a:r>
              <a:rPr sz="950" spc="30" dirty="0">
                <a:solidFill>
                  <a:srgbClr val="333333"/>
                </a:solidFill>
                <a:latin typeface="Tahoma"/>
                <a:cs typeface="Tahoma"/>
              </a:rPr>
              <a:t>Internet</a:t>
            </a:r>
            <a:r>
              <a:rPr sz="950" spc="30" dirty="0">
                <a:solidFill>
                  <a:srgbClr val="333333"/>
                </a:solidFill>
                <a:latin typeface="微软雅黑"/>
                <a:cs typeface="微软雅黑"/>
              </a:rPr>
              <a:t>（</a:t>
            </a:r>
            <a:r>
              <a:rPr sz="950" spc="25" dirty="0">
                <a:solidFill>
                  <a:srgbClr val="333333"/>
                </a:solidFill>
                <a:latin typeface="微软雅黑"/>
                <a:cs typeface="微软雅黑"/>
              </a:rPr>
              <a:t>互联网）。</a:t>
            </a:r>
            <a:endParaRPr sz="950">
              <a:latin typeface="微软雅黑"/>
              <a:cs typeface="微软雅黑"/>
            </a:endParaRPr>
          </a:p>
          <a:p>
            <a:pPr>
              <a:lnSpc>
                <a:spcPct val="100000"/>
              </a:lnSpc>
              <a:spcBef>
                <a:spcPts val="80"/>
              </a:spcBef>
            </a:pPr>
            <a:endParaRPr sz="600">
              <a:latin typeface="微软雅黑"/>
              <a:cs typeface="微软雅黑"/>
            </a:endParaRPr>
          </a:p>
          <a:p>
            <a:pPr marL="239395" indent="-227329">
              <a:lnSpc>
                <a:spcPct val="100000"/>
              </a:lnSpc>
              <a:buAutoNum type="arabicPeriod" startAt="9"/>
              <a:tabLst>
                <a:tab pos="240029" algn="l"/>
              </a:tabLst>
            </a:pPr>
            <a:r>
              <a:rPr sz="950" spc="30" dirty="0">
                <a:solidFill>
                  <a:srgbClr val="333333"/>
                </a:solidFill>
                <a:latin typeface="Tahoma"/>
                <a:cs typeface="Tahoma"/>
              </a:rPr>
              <a:t>TCP</a:t>
            </a:r>
            <a:r>
              <a:rPr sz="950" spc="-70" dirty="0">
                <a:solidFill>
                  <a:srgbClr val="333333"/>
                </a:solidFill>
                <a:latin typeface="Tahoma"/>
                <a:cs typeface="Tahoma"/>
              </a:rPr>
              <a:t> </a:t>
            </a:r>
            <a:r>
              <a:rPr sz="950" spc="50" dirty="0">
                <a:solidFill>
                  <a:srgbClr val="333333"/>
                </a:solidFill>
                <a:latin typeface="Tahoma"/>
                <a:cs typeface="Tahoma"/>
              </a:rPr>
              <a:t>Wrappers</a:t>
            </a:r>
            <a:r>
              <a:rPr sz="950" spc="25" dirty="0">
                <a:solidFill>
                  <a:srgbClr val="333333"/>
                </a:solidFill>
                <a:latin typeface="微软雅黑"/>
                <a:cs typeface="微软雅黑"/>
              </a:rPr>
              <a:t>服务分别有允许策略配置文件和拒绝策略配置文件，请问匹配顺序是怎么样的？</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答：</a:t>
            </a:r>
            <a:r>
              <a:rPr sz="950" spc="30" dirty="0">
                <a:solidFill>
                  <a:srgbClr val="333333"/>
                </a:solidFill>
                <a:latin typeface="Tahoma"/>
                <a:cs typeface="Tahoma"/>
              </a:rPr>
              <a:t>TCP</a:t>
            </a:r>
            <a:r>
              <a:rPr sz="950" spc="-45" dirty="0">
                <a:solidFill>
                  <a:srgbClr val="333333"/>
                </a:solidFill>
                <a:latin typeface="Tahoma"/>
                <a:cs typeface="Tahoma"/>
              </a:rPr>
              <a:t> </a:t>
            </a:r>
            <a:r>
              <a:rPr sz="950" spc="50" dirty="0">
                <a:solidFill>
                  <a:srgbClr val="333333"/>
                </a:solidFill>
                <a:latin typeface="Tahoma"/>
                <a:cs typeface="Tahoma"/>
              </a:rPr>
              <a:t>Wrappers</a:t>
            </a:r>
            <a:r>
              <a:rPr sz="950" spc="20" dirty="0">
                <a:solidFill>
                  <a:srgbClr val="333333"/>
                </a:solidFill>
                <a:latin typeface="微软雅黑"/>
                <a:cs typeface="微软雅黑"/>
              </a:rPr>
              <a:t>会先依次匹配允许策略配置文件，然后再依次匹配拒绝策略配置文件，如果都没有匹 </a:t>
            </a:r>
            <a:r>
              <a:rPr sz="950" spc="25" dirty="0">
                <a:solidFill>
                  <a:srgbClr val="333333"/>
                </a:solidFill>
                <a:latin typeface="微软雅黑"/>
                <a:cs typeface="微软雅黑"/>
              </a:rPr>
              <a:t>配到，则默认放行流量。</a:t>
            </a:r>
            <a:endParaRPr sz="950">
              <a:latin typeface="微软雅黑"/>
              <a:cs typeface="微软雅黑"/>
            </a:endParaRPr>
          </a:p>
          <a:p>
            <a:pPr>
              <a:lnSpc>
                <a:spcPct val="100000"/>
              </a:lnSpc>
              <a:spcBef>
                <a:spcPts val="80"/>
              </a:spcBef>
            </a:pPr>
            <a:endParaRPr sz="600">
              <a:latin typeface="微软雅黑"/>
              <a:cs typeface="微软雅黑"/>
            </a:endParaRPr>
          </a:p>
          <a:p>
            <a:pPr marL="278765" indent="-266700">
              <a:lnSpc>
                <a:spcPct val="100000"/>
              </a:lnSpc>
              <a:buFont typeface="Tahoma"/>
              <a:buAutoNum type="arabicPeriod" startAt="10"/>
              <a:tabLst>
                <a:tab pos="279400" algn="l"/>
              </a:tabLst>
            </a:pPr>
            <a:r>
              <a:rPr sz="950" spc="25" dirty="0">
                <a:solidFill>
                  <a:srgbClr val="333333"/>
                </a:solidFill>
                <a:latin typeface="微软雅黑"/>
                <a:cs typeface="微软雅黑"/>
              </a:rPr>
              <a:t>默认情况下</a:t>
            </a:r>
            <a:r>
              <a:rPr sz="950" spc="40" dirty="0">
                <a:solidFill>
                  <a:srgbClr val="333333"/>
                </a:solidFill>
                <a:latin typeface="Tahoma"/>
                <a:cs typeface="Tahoma"/>
              </a:rPr>
              <a:t>Cockpit</a:t>
            </a:r>
            <a:r>
              <a:rPr sz="950" spc="25" dirty="0">
                <a:solidFill>
                  <a:srgbClr val="333333"/>
                </a:solidFill>
                <a:latin typeface="微软雅黑"/>
                <a:cs typeface="微软雅黑"/>
              </a:rPr>
              <a:t>驾驶舱控制服务怎么使用？</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a:t>
            </a:r>
            <a:r>
              <a:rPr sz="950" spc="40" dirty="0">
                <a:solidFill>
                  <a:srgbClr val="333333"/>
                </a:solidFill>
                <a:latin typeface="Tahoma"/>
                <a:cs typeface="Tahoma"/>
              </a:rPr>
              <a:t>Cockpit</a:t>
            </a:r>
            <a:r>
              <a:rPr sz="950" spc="25" dirty="0">
                <a:solidFill>
                  <a:srgbClr val="333333"/>
                </a:solidFill>
                <a:latin typeface="微软雅黑"/>
                <a:cs typeface="微软雅黑"/>
              </a:rPr>
              <a:t>服务默认占用</a:t>
            </a:r>
            <a:r>
              <a:rPr sz="950" spc="35" dirty="0">
                <a:solidFill>
                  <a:srgbClr val="333333"/>
                </a:solidFill>
                <a:latin typeface="Tahoma"/>
                <a:cs typeface="Tahoma"/>
              </a:rPr>
              <a:t>9090</a:t>
            </a:r>
            <a:r>
              <a:rPr sz="950" spc="25" dirty="0">
                <a:solidFill>
                  <a:srgbClr val="333333"/>
                </a:solidFill>
                <a:latin typeface="微软雅黑"/>
                <a:cs typeface="微软雅黑"/>
              </a:rPr>
              <a:t>的端口号，可直接用浏览器访问</a:t>
            </a:r>
            <a:r>
              <a:rPr sz="950" spc="55" dirty="0">
                <a:solidFill>
                  <a:srgbClr val="333333"/>
                </a:solidFill>
                <a:latin typeface="Tahoma"/>
                <a:cs typeface="Tahoma"/>
              </a:rPr>
              <a:t>Web</a:t>
            </a:r>
            <a:r>
              <a:rPr sz="950" spc="25" dirty="0">
                <a:solidFill>
                  <a:srgbClr val="333333"/>
                </a:solidFill>
                <a:latin typeface="微软雅黑"/>
                <a:cs typeface="微软雅黑"/>
              </a:rPr>
              <a:t>界面。</a:t>
            </a:r>
            <a:endParaRPr sz="950">
              <a:latin typeface="微软雅黑"/>
              <a:cs typeface="微软雅黑"/>
            </a:endParaRPr>
          </a:p>
          <a:p>
            <a:pPr marL="12700">
              <a:lnSpc>
                <a:spcPct val="100000"/>
              </a:lnSpc>
              <a:spcBef>
                <a:spcPts val="1065"/>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9</a:t>
            </a:r>
            <a:r>
              <a:rPr sz="2200" b="1" u="dbl" spc="-10" dirty="0">
                <a:solidFill>
                  <a:srgbClr val="4183C4"/>
                </a:solidFill>
                <a:uFill>
                  <a:solidFill>
                    <a:srgbClr val="4183C4"/>
                  </a:solidFill>
                </a:uFill>
                <a:latin typeface="微软雅黑"/>
                <a:cs typeface="微软雅黑"/>
                <a:hlinkClick r:id="rId2"/>
              </a:rPr>
              <a:t>章</a:t>
            </a:r>
            <a:r>
              <a:rPr sz="2200" b="1" u="dbl" spc="-130" dirty="0">
                <a:solidFill>
                  <a:srgbClr val="4183C4"/>
                </a:solidFill>
                <a:uFill>
                  <a:solidFill>
                    <a:srgbClr val="4183C4"/>
                  </a:solidFill>
                </a:uFill>
                <a:latin typeface="微软雅黑"/>
                <a:cs typeface="微软雅黑"/>
                <a:hlinkClick r:id="rId2"/>
              </a:rPr>
              <a:t> </a:t>
            </a:r>
            <a:r>
              <a:rPr sz="2200" b="1" u="dbl" spc="-10" dirty="0">
                <a:solidFill>
                  <a:srgbClr val="4183C4"/>
                </a:solidFill>
                <a:uFill>
                  <a:solidFill>
                    <a:srgbClr val="4183C4"/>
                  </a:solidFill>
                </a:uFill>
                <a:latin typeface="微软雅黑"/>
                <a:cs typeface="微软雅黑"/>
                <a:hlinkClick r:id="rId2"/>
              </a:rPr>
              <a:t>使用</a:t>
            </a:r>
            <a:r>
              <a:rPr sz="2200" b="1" u="dbl" spc="140" dirty="0">
                <a:solidFill>
                  <a:srgbClr val="4183C4"/>
                </a:solidFill>
                <a:uFill>
                  <a:solidFill>
                    <a:srgbClr val="4183C4"/>
                  </a:solidFill>
                </a:uFill>
                <a:latin typeface="Trebuchet MS"/>
                <a:cs typeface="Trebuchet MS"/>
                <a:hlinkClick r:id="rId2"/>
              </a:rPr>
              <a:t>ssh</a:t>
            </a:r>
            <a:r>
              <a:rPr sz="2200" b="1" u="dbl" spc="-10" dirty="0">
                <a:solidFill>
                  <a:srgbClr val="4183C4"/>
                </a:solidFill>
                <a:uFill>
                  <a:solidFill>
                    <a:srgbClr val="4183C4"/>
                  </a:solidFill>
                </a:uFill>
                <a:latin typeface="微软雅黑"/>
                <a:cs typeface="微软雅黑"/>
                <a:hlinkClick r:id="rId2"/>
              </a:rPr>
              <a:t>服务管理远程主机</a:t>
            </a:r>
            <a:endParaRPr sz="2200">
              <a:latin typeface="微软雅黑"/>
              <a:cs typeface="微软雅黑"/>
            </a:endParaRPr>
          </a:p>
          <a:p>
            <a:pPr marL="12700">
              <a:lnSpc>
                <a:spcPct val="100000"/>
              </a:lnSpc>
              <a:spcBef>
                <a:spcPts val="1310"/>
              </a:spcBef>
            </a:pPr>
            <a:r>
              <a:rPr sz="950" b="1" spc="25" dirty="0">
                <a:solidFill>
                  <a:srgbClr val="333333"/>
                </a:solidFill>
                <a:latin typeface="微软雅黑"/>
                <a:cs typeface="微软雅黑"/>
              </a:rPr>
              <a:t>章节简述：</a:t>
            </a:r>
            <a:endParaRPr sz="950">
              <a:latin typeface="微软雅黑"/>
              <a:cs typeface="微软雅黑"/>
            </a:endParaRPr>
          </a:p>
          <a:p>
            <a:pPr marL="12700" marR="43815" indent="-635">
              <a:lnSpc>
                <a:spcPct val="131600"/>
              </a:lnSpc>
              <a:spcBef>
                <a:spcPts val="750"/>
              </a:spcBef>
            </a:pPr>
            <a:r>
              <a:rPr sz="950" spc="25" dirty="0">
                <a:solidFill>
                  <a:srgbClr val="333333"/>
                </a:solidFill>
                <a:latin typeface="微软雅黑"/>
                <a:cs typeface="微软雅黑"/>
              </a:rPr>
              <a:t>本章讲解了如何使用</a:t>
            </a:r>
            <a:r>
              <a:rPr sz="950" spc="60" dirty="0">
                <a:solidFill>
                  <a:srgbClr val="333333"/>
                </a:solidFill>
                <a:latin typeface="Tahoma"/>
                <a:cs typeface="Tahoma"/>
              </a:rPr>
              <a:t>nmtui</a:t>
            </a:r>
            <a:r>
              <a:rPr sz="950" u="sng" spc="25" dirty="0">
                <a:solidFill>
                  <a:srgbClr val="4183C4"/>
                </a:solidFill>
                <a:uFill>
                  <a:solidFill>
                    <a:srgbClr val="4183C4"/>
                  </a:solidFill>
                </a:uFill>
                <a:latin typeface="微软雅黑"/>
                <a:cs typeface="微软雅黑"/>
                <a:hlinkClick r:id="rId3"/>
              </a:rPr>
              <a:t>命令</a:t>
            </a:r>
            <a:r>
              <a:rPr sz="950" spc="25" dirty="0">
                <a:solidFill>
                  <a:srgbClr val="333333"/>
                </a:solidFill>
                <a:latin typeface="微软雅黑"/>
                <a:cs typeface="微软雅黑"/>
              </a:rPr>
              <a:t>配置网卡参数，以及通过</a:t>
            </a:r>
            <a:r>
              <a:rPr sz="950" spc="50" dirty="0">
                <a:solidFill>
                  <a:srgbClr val="333333"/>
                </a:solidFill>
                <a:latin typeface="Tahoma"/>
                <a:cs typeface="Tahoma"/>
              </a:rPr>
              <a:t>nmcli</a:t>
            </a:r>
            <a:r>
              <a:rPr sz="950" u="sng" spc="25" dirty="0">
                <a:solidFill>
                  <a:srgbClr val="4183C4"/>
                </a:solidFill>
                <a:uFill>
                  <a:solidFill>
                    <a:srgbClr val="4183C4"/>
                  </a:solidFill>
                </a:uFill>
                <a:latin typeface="微软雅黑"/>
                <a:cs typeface="微软雅黑"/>
                <a:hlinkClick r:id="rId3"/>
              </a:rPr>
              <a:t>命令</a:t>
            </a:r>
            <a:r>
              <a:rPr sz="950" spc="20" dirty="0">
                <a:solidFill>
                  <a:srgbClr val="333333"/>
                </a:solidFill>
                <a:latin typeface="微软雅黑"/>
                <a:cs typeface="微软雅黑"/>
              </a:rPr>
              <a:t>查看网络信息并管理网络会话服务， </a:t>
            </a:r>
            <a:r>
              <a:rPr sz="950" spc="25" dirty="0">
                <a:solidFill>
                  <a:srgbClr val="333333"/>
                </a:solidFill>
                <a:latin typeface="微软雅黑"/>
                <a:cs typeface="微软雅黑"/>
              </a:rPr>
              <a:t>从而让读者能够在不同工作场景中快速地切换网络运行参数；还讲解了如何手工绑定</a:t>
            </a:r>
            <a:r>
              <a:rPr sz="950" spc="55" dirty="0">
                <a:solidFill>
                  <a:srgbClr val="333333"/>
                </a:solidFill>
                <a:latin typeface="Tahoma"/>
                <a:cs typeface="Tahoma"/>
              </a:rPr>
              <a:t>round-robin</a:t>
            </a:r>
            <a:r>
              <a:rPr sz="950" spc="25" dirty="0">
                <a:solidFill>
                  <a:srgbClr val="333333"/>
                </a:solidFill>
                <a:latin typeface="微软雅黑"/>
                <a:cs typeface="微软雅黑"/>
              </a:rPr>
              <a:t>轮询 模式双网卡，实现网络的负载均衡。</a:t>
            </a:r>
            <a:endParaRPr sz="950">
              <a:latin typeface="微软雅黑"/>
              <a:cs typeface="微软雅黑"/>
            </a:endParaRPr>
          </a:p>
          <a:p>
            <a:pPr marL="12700" marR="13335">
              <a:lnSpc>
                <a:spcPct val="131600"/>
              </a:lnSpc>
              <a:spcBef>
                <a:spcPts val="830"/>
              </a:spcBef>
            </a:pPr>
            <a:r>
              <a:rPr sz="950" spc="25" dirty="0">
                <a:solidFill>
                  <a:srgbClr val="333333"/>
                </a:solidFill>
                <a:latin typeface="微软雅黑"/>
                <a:cs typeface="微软雅黑"/>
              </a:rPr>
              <a:t>本章深入介绍了</a:t>
            </a:r>
            <a:r>
              <a:rPr sz="950" spc="30" dirty="0">
                <a:solidFill>
                  <a:srgbClr val="333333"/>
                </a:solidFill>
                <a:latin typeface="Tahoma"/>
                <a:cs typeface="Tahoma"/>
              </a:rPr>
              <a:t>SSH</a:t>
            </a:r>
            <a:r>
              <a:rPr sz="950" spc="25" dirty="0">
                <a:solidFill>
                  <a:srgbClr val="333333"/>
                </a:solidFill>
                <a:latin typeface="微软雅黑"/>
                <a:cs typeface="微软雅黑"/>
              </a:rPr>
              <a:t>协议与</a:t>
            </a:r>
            <a:r>
              <a:rPr sz="950" spc="55" dirty="0">
                <a:solidFill>
                  <a:srgbClr val="333333"/>
                </a:solidFill>
                <a:latin typeface="Tahoma"/>
                <a:cs typeface="Tahoma"/>
              </a:rPr>
              <a:t>sshd</a:t>
            </a:r>
            <a:r>
              <a:rPr sz="950" spc="25" dirty="0">
                <a:solidFill>
                  <a:srgbClr val="333333"/>
                </a:solidFill>
                <a:latin typeface="微软雅黑"/>
                <a:cs typeface="微软雅黑"/>
              </a:rPr>
              <a:t>服务程序的理论知识</a:t>
            </a:r>
            <a:r>
              <a:rPr sz="950" spc="20" dirty="0">
                <a:solidFill>
                  <a:srgbClr val="333333"/>
                </a:solidFill>
                <a:latin typeface="微软雅黑"/>
                <a:cs typeface="微软雅黑"/>
              </a:rPr>
              <a:t>、</a:t>
            </a:r>
            <a:r>
              <a:rPr sz="950" u="sng" spc="45" dirty="0">
                <a:solidFill>
                  <a:srgbClr val="4183C4"/>
                </a:solidFill>
                <a:uFill>
                  <a:solidFill>
                    <a:srgbClr val="4183C4"/>
                  </a:solidFill>
                </a:uFill>
                <a:latin typeface="Tahoma"/>
                <a:cs typeface="Tahoma"/>
                <a:hlinkClick r:id="rId4"/>
              </a:rPr>
              <a:t>Linux</a:t>
            </a:r>
            <a:r>
              <a:rPr sz="950" u="sng" spc="25" dirty="0">
                <a:solidFill>
                  <a:srgbClr val="4183C4"/>
                </a:solidFill>
                <a:uFill>
                  <a:solidFill>
                    <a:srgbClr val="4183C4"/>
                  </a:solidFill>
                </a:uFill>
                <a:latin typeface="微软雅黑"/>
                <a:cs typeface="微软雅黑"/>
                <a:hlinkClick r:id="rId4"/>
              </a:rPr>
              <a:t>系</a:t>
            </a:r>
            <a:r>
              <a:rPr sz="950" u="sng" spc="20" dirty="0">
                <a:solidFill>
                  <a:srgbClr val="4183C4"/>
                </a:solidFill>
                <a:uFill>
                  <a:solidFill>
                    <a:srgbClr val="4183C4"/>
                  </a:solidFill>
                </a:uFill>
                <a:latin typeface="微软雅黑"/>
                <a:cs typeface="微软雅黑"/>
                <a:hlinkClick r:id="rId4"/>
              </a:rPr>
              <a:t>统</a:t>
            </a:r>
            <a:r>
              <a:rPr sz="950" spc="20" dirty="0">
                <a:solidFill>
                  <a:srgbClr val="333333"/>
                </a:solidFill>
                <a:latin typeface="微软雅黑"/>
                <a:cs typeface="微软雅黑"/>
              </a:rPr>
              <a:t>的远程管理方法以及在系统中配置服务 </a:t>
            </a:r>
            <a:r>
              <a:rPr sz="950" spc="25" dirty="0">
                <a:solidFill>
                  <a:srgbClr val="333333"/>
                </a:solidFill>
                <a:latin typeface="微软雅黑"/>
                <a:cs typeface="微软雅黑"/>
              </a:rPr>
              <a:t>程序的方法，并采用实验的形式演示了使用基于密码与密钥验证的</a:t>
            </a:r>
            <a:r>
              <a:rPr sz="950" spc="55" dirty="0">
                <a:solidFill>
                  <a:srgbClr val="333333"/>
                </a:solidFill>
                <a:latin typeface="Tahoma"/>
                <a:cs typeface="Tahoma"/>
              </a:rPr>
              <a:t>sshd</a:t>
            </a:r>
            <a:r>
              <a:rPr sz="950" spc="25" dirty="0">
                <a:solidFill>
                  <a:srgbClr val="333333"/>
                </a:solidFill>
                <a:latin typeface="微软雅黑"/>
                <a:cs typeface="微软雅黑"/>
              </a:rPr>
              <a:t>服务程序进行远程访问，以及使 用登录</a:t>
            </a:r>
            <a:r>
              <a:rPr sz="950" spc="60" dirty="0">
                <a:solidFill>
                  <a:srgbClr val="333333"/>
                </a:solidFill>
                <a:latin typeface="Tahoma"/>
                <a:cs typeface="Tahoma"/>
              </a:rPr>
              <a:t>tmux</a:t>
            </a:r>
            <a:r>
              <a:rPr sz="950" spc="25" dirty="0">
                <a:solidFill>
                  <a:srgbClr val="333333"/>
                </a:solidFill>
                <a:latin typeface="微软雅黑"/>
                <a:cs typeface="微软雅黑"/>
              </a:rPr>
              <a:t>服务程序远程管</a:t>
            </a:r>
            <a:r>
              <a:rPr sz="950" spc="20" dirty="0">
                <a:solidFill>
                  <a:srgbClr val="333333"/>
                </a:solidFill>
                <a:latin typeface="微软雅黑"/>
                <a:cs typeface="微软雅黑"/>
              </a:rPr>
              <a:t>理</a:t>
            </a:r>
            <a:r>
              <a:rPr sz="950" u="sng" spc="45" dirty="0">
                <a:solidFill>
                  <a:srgbClr val="4183C4"/>
                </a:solidFill>
                <a:uFill>
                  <a:solidFill>
                    <a:srgbClr val="4183C4"/>
                  </a:solidFill>
                </a:uFill>
                <a:latin typeface="Tahoma"/>
                <a:cs typeface="Tahoma"/>
                <a:hlinkClick r:id="rId4"/>
              </a:rPr>
              <a:t>Linux</a:t>
            </a:r>
            <a:r>
              <a:rPr sz="950" spc="25" dirty="0">
                <a:solidFill>
                  <a:srgbClr val="333333"/>
                </a:solidFill>
                <a:latin typeface="微软雅黑"/>
                <a:cs typeface="微软雅黑"/>
              </a:rPr>
              <a:t>系统的不间断会话等技术。细致讲解日志系统的理论知识，使用 </a:t>
            </a:r>
            <a:r>
              <a:rPr sz="950" spc="40" dirty="0">
                <a:solidFill>
                  <a:srgbClr val="333333"/>
                </a:solidFill>
                <a:latin typeface="Tahoma"/>
                <a:cs typeface="Tahoma"/>
              </a:rPr>
              <a:t>journalctl</a:t>
            </a:r>
            <a:r>
              <a:rPr sz="950" spc="25" dirty="0">
                <a:solidFill>
                  <a:srgbClr val="333333"/>
                </a:solidFill>
                <a:latin typeface="微软雅黑"/>
                <a:cs typeface="微软雅黑"/>
              </a:rPr>
              <a:t>命令基于各种条件进行日志信息的检索，快速定位工作中的故障点。</a:t>
            </a:r>
            <a:endParaRPr sz="950">
              <a:latin typeface="微软雅黑"/>
              <a:cs typeface="微软雅黑"/>
            </a:endParaRPr>
          </a:p>
          <a:p>
            <a:pPr marL="12700" marR="15240">
              <a:lnSpc>
                <a:spcPct val="131600"/>
              </a:lnSpc>
              <a:spcBef>
                <a:spcPts val="750"/>
              </a:spcBef>
            </a:pPr>
            <a:r>
              <a:rPr sz="950" spc="25" dirty="0">
                <a:solidFill>
                  <a:srgbClr val="333333"/>
                </a:solidFill>
                <a:latin typeface="微软雅黑"/>
                <a:cs typeface="微软雅黑"/>
              </a:rPr>
              <a:t>当读者掌握了本章的内容之后，也就完全具备了对</a:t>
            </a:r>
            <a:r>
              <a:rPr sz="950" spc="45" dirty="0">
                <a:solidFill>
                  <a:srgbClr val="333333"/>
                </a:solidFill>
                <a:latin typeface="Tahoma"/>
                <a:cs typeface="Tahoma"/>
              </a:rPr>
              <a:t>Linux</a:t>
            </a:r>
            <a:r>
              <a:rPr sz="950" spc="20" dirty="0">
                <a:solidFill>
                  <a:srgbClr val="333333"/>
                </a:solidFill>
                <a:latin typeface="微软雅黑"/>
                <a:cs typeface="微软雅黑"/>
              </a:rPr>
              <a:t>系统进行配置管理的知识。而且后续章节中将陆 </a:t>
            </a:r>
            <a:r>
              <a:rPr sz="950" spc="25" dirty="0">
                <a:solidFill>
                  <a:srgbClr val="333333"/>
                </a:solidFill>
                <a:latin typeface="微软雅黑"/>
                <a:cs typeface="微软雅黑"/>
              </a:rPr>
              <a:t>续引入大量实用服务的配置内容，读者将用到本章学习的知识进行配置，这样一方面能够让读者对生产 环境中用到的大多数热门服务程序有一个广泛且深入的认识，另一方面也可以掌握相应的配置方法。</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spc="25" dirty="0">
                <a:solidFill>
                  <a:srgbClr val="333333"/>
                </a:solidFill>
                <a:latin typeface="微软雅黑"/>
                <a:cs typeface="微软雅黑"/>
              </a:rPr>
              <a:t>本章目录结构</a:t>
            </a:r>
            <a:endParaRPr sz="950">
              <a:latin typeface="微软雅黑"/>
              <a:cs typeface="微软雅黑"/>
            </a:endParaRPr>
          </a:p>
          <a:p>
            <a:pPr marL="504825" lvl="1" indent="-207010">
              <a:lnSpc>
                <a:spcPct val="100000"/>
              </a:lnSpc>
              <a:spcBef>
                <a:spcPts val="1110"/>
              </a:spcBef>
              <a:buFont typeface="Tahoma"/>
              <a:buAutoNum type="arabicPeriod"/>
              <a:tabLst>
                <a:tab pos="505459" algn="l"/>
              </a:tabLst>
            </a:pPr>
            <a:r>
              <a:rPr sz="950" spc="25" dirty="0">
                <a:solidFill>
                  <a:srgbClr val="333333"/>
                </a:solidFill>
                <a:latin typeface="微软雅黑"/>
                <a:cs typeface="微软雅黑"/>
              </a:rPr>
              <a:t>配置网卡服务</a:t>
            </a:r>
            <a:endParaRPr sz="950">
              <a:latin typeface="微软雅黑"/>
              <a:cs typeface="微软雅黑"/>
            </a:endParaRPr>
          </a:p>
          <a:p>
            <a:pPr marL="894715" lvl="2" indent="-311150">
              <a:lnSpc>
                <a:spcPct val="100000"/>
              </a:lnSpc>
              <a:spcBef>
                <a:spcPts val="810"/>
              </a:spcBef>
              <a:buFont typeface="Tahoma"/>
              <a:buAutoNum type="arabicPeriod"/>
              <a:tabLst>
                <a:tab pos="895350" algn="l"/>
              </a:tabLst>
            </a:pPr>
            <a:r>
              <a:rPr sz="950" u="sng" spc="25" dirty="0">
                <a:solidFill>
                  <a:srgbClr val="4183C4"/>
                </a:solidFill>
                <a:uFill>
                  <a:solidFill>
                    <a:srgbClr val="4183C4"/>
                  </a:solidFill>
                </a:uFill>
                <a:latin typeface="微软雅黑"/>
                <a:cs typeface="微软雅黑"/>
                <a:hlinkClick r:id="rId5"/>
              </a:rPr>
              <a:t>配置网卡参数</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112</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78419" y="444576"/>
            <a:ext cx="48260" cy="48260"/>
          </a:xfrm>
          <a:custGeom>
            <a:avLst/>
            <a:gdLst/>
            <a:ahLst/>
            <a:cxnLst/>
            <a:rect l="l" t="t" r="r" b="b"/>
            <a:pathLst>
              <a:path w="48259" h="48259">
                <a:moveTo>
                  <a:pt x="47647" y="23823"/>
                </a:moveTo>
                <a:lnTo>
                  <a:pt x="47647" y="26872"/>
                </a:lnTo>
                <a:lnTo>
                  <a:pt x="47046" y="29855"/>
                </a:lnTo>
                <a:lnTo>
                  <a:pt x="45836" y="32752"/>
                </a:lnTo>
                <a:lnTo>
                  <a:pt x="44626" y="35659"/>
                </a:lnTo>
                <a:lnTo>
                  <a:pt x="23823" y="47647"/>
                </a:lnTo>
                <a:lnTo>
                  <a:pt x="20659" y="47570"/>
                </a:lnTo>
                <a:lnTo>
                  <a:pt x="1810" y="32752"/>
                </a:lnTo>
                <a:lnTo>
                  <a:pt x="600" y="29855"/>
                </a:lnTo>
                <a:lnTo>
                  <a:pt x="0" y="26872"/>
                </a:lnTo>
                <a:lnTo>
                  <a:pt x="0" y="23823"/>
                </a:lnTo>
                <a:lnTo>
                  <a:pt x="0" y="20545"/>
                </a:lnTo>
                <a:lnTo>
                  <a:pt x="600" y="17419"/>
                </a:lnTo>
                <a:lnTo>
                  <a:pt x="1810" y="14513"/>
                </a:lnTo>
                <a:lnTo>
                  <a:pt x="3020" y="11540"/>
                </a:lnTo>
                <a:lnTo>
                  <a:pt x="4745" y="9005"/>
                </a:lnTo>
                <a:lnTo>
                  <a:pt x="6975" y="6851"/>
                </a:lnTo>
                <a:lnTo>
                  <a:pt x="9214" y="4545"/>
                </a:lnTo>
                <a:lnTo>
                  <a:pt x="11787" y="2830"/>
                </a:lnTo>
                <a:lnTo>
                  <a:pt x="14703" y="1715"/>
                </a:lnTo>
                <a:lnTo>
                  <a:pt x="17629" y="590"/>
                </a:lnTo>
                <a:lnTo>
                  <a:pt x="20659" y="0"/>
                </a:lnTo>
                <a:lnTo>
                  <a:pt x="23823" y="0"/>
                </a:lnTo>
                <a:lnTo>
                  <a:pt x="26987" y="0"/>
                </a:lnTo>
                <a:lnTo>
                  <a:pt x="40671" y="6851"/>
                </a:lnTo>
                <a:lnTo>
                  <a:pt x="42901" y="9005"/>
                </a:lnTo>
                <a:lnTo>
                  <a:pt x="44626" y="11540"/>
                </a:lnTo>
                <a:lnTo>
                  <a:pt x="45836" y="14589"/>
                </a:lnTo>
                <a:lnTo>
                  <a:pt x="47046" y="17496"/>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3" name="object 3"/>
          <p:cNvSpPr/>
          <p:nvPr/>
        </p:nvSpPr>
        <p:spPr>
          <a:xfrm>
            <a:off x="1378419" y="635139"/>
            <a:ext cx="48260" cy="48260"/>
          </a:xfrm>
          <a:custGeom>
            <a:avLst/>
            <a:gdLst/>
            <a:ahLst/>
            <a:cxnLst/>
            <a:rect l="l" t="t" r="r" b="b"/>
            <a:pathLst>
              <a:path w="48259" h="48259">
                <a:moveTo>
                  <a:pt x="47647" y="23823"/>
                </a:moveTo>
                <a:lnTo>
                  <a:pt x="47647" y="26872"/>
                </a:lnTo>
                <a:lnTo>
                  <a:pt x="47046" y="29855"/>
                </a:lnTo>
                <a:lnTo>
                  <a:pt x="45836" y="32752"/>
                </a:lnTo>
                <a:lnTo>
                  <a:pt x="44626" y="35735"/>
                </a:lnTo>
                <a:lnTo>
                  <a:pt x="23823" y="47647"/>
                </a:lnTo>
                <a:lnTo>
                  <a:pt x="20659" y="47570"/>
                </a:lnTo>
                <a:lnTo>
                  <a:pt x="17629" y="46903"/>
                </a:lnTo>
                <a:lnTo>
                  <a:pt x="14703" y="45636"/>
                </a:lnTo>
                <a:lnTo>
                  <a:pt x="11787" y="44521"/>
                </a:lnTo>
                <a:lnTo>
                  <a:pt x="1810" y="32752"/>
                </a:lnTo>
                <a:lnTo>
                  <a:pt x="600" y="29855"/>
                </a:lnTo>
                <a:lnTo>
                  <a:pt x="0" y="26872"/>
                </a:lnTo>
                <a:lnTo>
                  <a:pt x="0" y="23823"/>
                </a:lnTo>
                <a:lnTo>
                  <a:pt x="0" y="20621"/>
                </a:lnTo>
                <a:lnTo>
                  <a:pt x="6975" y="6927"/>
                </a:lnTo>
                <a:lnTo>
                  <a:pt x="9214" y="4688"/>
                </a:lnTo>
                <a:lnTo>
                  <a:pt x="11787" y="2973"/>
                </a:lnTo>
                <a:lnTo>
                  <a:pt x="14703" y="1782"/>
                </a:lnTo>
                <a:lnTo>
                  <a:pt x="17629" y="590"/>
                </a:lnTo>
                <a:lnTo>
                  <a:pt x="20659" y="0"/>
                </a:lnTo>
                <a:lnTo>
                  <a:pt x="23823" y="0"/>
                </a:lnTo>
                <a:lnTo>
                  <a:pt x="26987" y="0"/>
                </a:lnTo>
                <a:lnTo>
                  <a:pt x="40671" y="6927"/>
                </a:lnTo>
                <a:lnTo>
                  <a:pt x="42901" y="9081"/>
                </a:lnTo>
                <a:lnTo>
                  <a:pt x="44626" y="11692"/>
                </a:lnTo>
                <a:lnTo>
                  <a:pt x="45836" y="14589"/>
                </a:lnTo>
                <a:lnTo>
                  <a:pt x="47046" y="17496"/>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4" name="object 4"/>
          <p:cNvSpPr/>
          <p:nvPr/>
        </p:nvSpPr>
        <p:spPr>
          <a:xfrm>
            <a:off x="1092536" y="825728"/>
            <a:ext cx="48260" cy="48260"/>
          </a:xfrm>
          <a:custGeom>
            <a:avLst/>
            <a:gdLst/>
            <a:ahLst/>
            <a:cxnLst/>
            <a:rect l="l" t="t" r="r" b="b"/>
            <a:pathLst>
              <a:path w="48259" h="48259">
                <a:moveTo>
                  <a:pt x="23823" y="47647"/>
                </a:moveTo>
                <a:lnTo>
                  <a:pt x="0" y="26872"/>
                </a:lnTo>
                <a:lnTo>
                  <a:pt x="0" y="20621"/>
                </a:lnTo>
                <a:lnTo>
                  <a:pt x="20659" y="0"/>
                </a:lnTo>
                <a:lnTo>
                  <a:pt x="26987" y="0"/>
                </a:lnTo>
                <a:lnTo>
                  <a:pt x="47647" y="20621"/>
                </a:lnTo>
                <a:lnTo>
                  <a:pt x="47647" y="23823"/>
                </a:lnTo>
                <a:lnTo>
                  <a:pt x="47647" y="26872"/>
                </a:lnTo>
                <a:lnTo>
                  <a:pt x="26987" y="47494"/>
                </a:lnTo>
                <a:lnTo>
                  <a:pt x="23823" y="47647"/>
                </a:lnTo>
                <a:close/>
              </a:path>
            </a:pathLst>
          </a:custGeom>
          <a:solidFill>
            <a:srgbClr val="333333"/>
          </a:solidFill>
        </p:spPr>
        <p:txBody>
          <a:bodyPr wrap="square" lIns="0" tIns="0" rIns="0" bIns="0" rtlCol="0"/>
          <a:lstStyle/>
          <a:p>
            <a:endParaRPr/>
          </a:p>
        </p:txBody>
      </p:sp>
      <p:sp>
        <p:nvSpPr>
          <p:cNvPr id="5" name="object 5"/>
          <p:cNvSpPr/>
          <p:nvPr/>
        </p:nvSpPr>
        <p:spPr>
          <a:xfrm>
            <a:off x="1378419" y="1083022"/>
            <a:ext cx="48260" cy="48260"/>
          </a:xfrm>
          <a:custGeom>
            <a:avLst/>
            <a:gdLst/>
            <a:ahLst/>
            <a:cxnLst/>
            <a:rect l="l" t="t" r="r" b="b"/>
            <a:pathLst>
              <a:path w="48259" h="48259">
                <a:moveTo>
                  <a:pt x="47647" y="23823"/>
                </a:moveTo>
                <a:lnTo>
                  <a:pt x="47647" y="26872"/>
                </a:lnTo>
                <a:lnTo>
                  <a:pt x="47046" y="29779"/>
                </a:lnTo>
                <a:lnTo>
                  <a:pt x="45836" y="32685"/>
                </a:lnTo>
                <a:lnTo>
                  <a:pt x="44626" y="35659"/>
                </a:lnTo>
                <a:lnTo>
                  <a:pt x="32943" y="45636"/>
                </a:lnTo>
                <a:lnTo>
                  <a:pt x="30017" y="46903"/>
                </a:lnTo>
                <a:lnTo>
                  <a:pt x="26987" y="47570"/>
                </a:lnTo>
                <a:lnTo>
                  <a:pt x="23823" y="47647"/>
                </a:lnTo>
                <a:lnTo>
                  <a:pt x="20659" y="47570"/>
                </a:lnTo>
                <a:lnTo>
                  <a:pt x="17629" y="46903"/>
                </a:lnTo>
                <a:lnTo>
                  <a:pt x="14703" y="45636"/>
                </a:lnTo>
                <a:lnTo>
                  <a:pt x="11787" y="44445"/>
                </a:lnTo>
                <a:lnTo>
                  <a:pt x="1810" y="32752"/>
                </a:lnTo>
                <a:lnTo>
                  <a:pt x="600" y="29855"/>
                </a:lnTo>
                <a:lnTo>
                  <a:pt x="0" y="26872"/>
                </a:lnTo>
                <a:lnTo>
                  <a:pt x="0" y="23823"/>
                </a:lnTo>
                <a:lnTo>
                  <a:pt x="0" y="20545"/>
                </a:lnTo>
                <a:lnTo>
                  <a:pt x="6975" y="6851"/>
                </a:lnTo>
                <a:lnTo>
                  <a:pt x="9214" y="4545"/>
                </a:lnTo>
                <a:lnTo>
                  <a:pt x="11787" y="2906"/>
                </a:lnTo>
                <a:lnTo>
                  <a:pt x="14703" y="1782"/>
                </a:lnTo>
                <a:lnTo>
                  <a:pt x="17629" y="590"/>
                </a:lnTo>
                <a:lnTo>
                  <a:pt x="20659" y="0"/>
                </a:lnTo>
                <a:lnTo>
                  <a:pt x="23823" y="0"/>
                </a:lnTo>
                <a:lnTo>
                  <a:pt x="26987" y="0"/>
                </a:lnTo>
                <a:lnTo>
                  <a:pt x="30017" y="590"/>
                </a:lnTo>
                <a:lnTo>
                  <a:pt x="32943" y="1715"/>
                </a:lnTo>
                <a:lnTo>
                  <a:pt x="35859" y="2830"/>
                </a:lnTo>
                <a:lnTo>
                  <a:pt x="38432" y="4545"/>
                </a:lnTo>
                <a:lnTo>
                  <a:pt x="40671" y="6851"/>
                </a:lnTo>
                <a:lnTo>
                  <a:pt x="42901" y="9005"/>
                </a:lnTo>
                <a:lnTo>
                  <a:pt x="44626" y="11616"/>
                </a:lnTo>
                <a:lnTo>
                  <a:pt x="45836" y="14513"/>
                </a:lnTo>
                <a:lnTo>
                  <a:pt x="47046" y="17419"/>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6" name="object 6"/>
          <p:cNvSpPr/>
          <p:nvPr/>
        </p:nvSpPr>
        <p:spPr>
          <a:xfrm>
            <a:off x="1378419" y="1273611"/>
            <a:ext cx="48260" cy="48260"/>
          </a:xfrm>
          <a:custGeom>
            <a:avLst/>
            <a:gdLst/>
            <a:ahLst/>
            <a:cxnLst/>
            <a:rect l="l" t="t" r="r" b="b"/>
            <a:pathLst>
              <a:path w="48259" h="48259">
                <a:moveTo>
                  <a:pt x="47647" y="23823"/>
                </a:moveTo>
                <a:lnTo>
                  <a:pt x="47647" y="26949"/>
                </a:lnTo>
                <a:lnTo>
                  <a:pt x="47046" y="29931"/>
                </a:lnTo>
                <a:lnTo>
                  <a:pt x="45836" y="32828"/>
                </a:lnTo>
                <a:lnTo>
                  <a:pt x="44626" y="35735"/>
                </a:lnTo>
                <a:lnTo>
                  <a:pt x="32943" y="45636"/>
                </a:lnTo>
                <a:lnTo>
                  <a:pt x="30017" y="46903"/>
                </a:lnTo>
                <a:lnTo>
                  <a:pt x="26987" y="47570"/>
                </a:lnTo>
                <a:lnTo>
                  <a:pt x="23823" y="47647"/>
                </a:lnTo>
                <a:lnTo>
                  <a:pt x="20659" y="47570"/>
                </a:lnTo>
                <a:lnTo>
                  <a:pt x="17629" y="46903"/>
                </a:lnTo>
                <a:lnTo>
                  <a:pt x="14703" y="45636"/>
                </a:lnTo>
                <a:lnTo>
                  <a:pt x="11787" y="44521"/>
                </a:lnTo>
                <a:lnTo>
                  <a:pt x="1810" y="32828"/>
                </a:lnTo>
                <a:lnTo>
                  <a:pt x="600" y="29931"/>
                </a:lnTo>
                <a:lnTo>
                  <a:pt x="0" y="26949"/>
                </a:lnTo>
                <a:lnTo>
                  <a:pt x="0" y="23823"/>
                </a:lnTo>
                <a:lnTo>
                  <a:pt x="0" y="20621"/>
                </a:lnTo>
                <a:lnTo>
                  <a:pt x="6975" y="6927"/>
                </a:lnTo>
                <a:lnTo>
                  <a:pt x="9214" y="4688"/>
                </a:lnTo>
                <a:lnTo>
                  <a:pt x="11787" y="2973"/>
                </a:lnTo>
                <a:lnTo>
                  <a:pt x="14703" y="1715"/>
                </a:lnTo>
                <a:lnTo>
                  <a:pt x="17629" y="590"/>
                </a:lnTo>
                <a:lnTo>
                  <a:pt x="20659" y="0"/>
                </a:lnTo>
                <a:lnTo>
                  <a:pt x="23823" y="0"/>
                </a:lnTo>
                <a:lnTo>
                  <a:pt x="26987" y="0"/>
                </a:lnTo>
                <a:lnTo>
                  <a:pt x="40671" y="6927"/>
                </a:lnTo>
                <a:lnTo>
                  <a:pt x="42901" y="9081"/>
                </a:lnTo>
                <a:lnTo>
                  <a:pt x="44626" y="11692"/>
                </a:lnTo>
                <a:lnTo>
                  <a:pt x="45836" y="14589"/>
                </a:lnTo>
                <a:lnTo>
                  <a:pt x="47046" y="17496"/>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7" name="object 7"/>
          <p:cNvSpPr/>
          <p:nvPr/>
        </p:nvSpPr>
        <p:spPr>
          <a:xfrm>
            <a:off x="1378419" y="1464199"/>
            <a:ext cx="48260" cy="48260"/>
          </a:xfrm>
          <a:custGeom>
            <a:avLst/>
            <a:gdLst/>
            <a:ahLst/>
            <a:cxnLst/>
            <a:rect l="l" t="t" r="r" b="b"/>
            <a:pathLst>
              <a:path w="48259" h="48259">
                <a:moveTo>
                  <a:pt x="47647" y="23823"/>
                </a:moveTo>
                <a:lnTo>
                  <a:pt x="47647" y="26872"/>
                </a:lnTo>
                <a:lnTo>
                  <a:pt x="47046" y="29855"/>
                </a:lnTo>
                <a:lnTo>
                  <a:pt x="45836" y="32752"/>
                </a:lnTo>
                <a:lnTo>
                  <a:pt x="44626" y="35659"/>
                </a:lnTo>
                <a:lnTo>
                  <a:pt x="23823" y="47647"/>
                </a:lnTo>
                <a:lnTo>
                  <a:pt x="20659" y="47570"/>
                </a:lnTo>
                <a:lnTo>
                  <a:pt x="17629" y="46903"/>
                </a:lnTo>
                <a:lnTo>
                  <a:pt x="14703" y="45636"/>
                </a:lnTo>
                <a:lnTo>
                  <a:pt x="11787" y="44445"/>
                </a:lnTo>
                <a:lnTo>
                  <a:pt x="1810" y="32752"/>
                </a:lnTo>
                <a:lnTo>
                  <a:pt x="600" y="29855"/>
                </a:lnTo>
                <a:lnTo>
                  <a:pt x="0" y="26872"/>
                </a:lnTo>
                <a:lnTo>
                  <a:pt x="0" y="23823"/>
                </a:lnTo>
                <a:lnTo>
                  <a:pt x="0" y="20621"/>
                </a:lnTo>
                <a:lnTo>
                  <a:pt x="6975" y="6851"/>
                </a:lnTo>
                <a:lnTo>
                  <a:pt x="9214" y="4612"/>
                </a:lnTo>
                <a:lnTo>
                  <a:pt x="11787" y="2906"/>
                </a:lnTo>
                <a:lnTo>
                  <a:pt x="14703" y="1639"/>
                </a:lnTo>
                <a:lnTo>
                  <a:pt x="17629" y="524"/>
                </a:lnTo>
                <a:lnTo>
                  <a:pt x="20659" y="0"/>
                </a:lnTo>
                <a:lnTo>
                  <a:pt x="23823" y="0"/>
                </a:lnTo>
                <a:lnTo>
                  <a:pt x="26987" y="0"/>
                </a:lnTo>
                <a:lnTo>
                  <a:pt x="40671" y="6851"/>
                </a:lnTo>
                <a:lnTo>
                  <a:pt x="42901" y="9081"/>
                </a:lnTo>
                <a:lnTo>
                  <a:pt x="44626" y="11616"/>
                </a:lnTo>
                <a:lnTo>
                  <a:pt x="45836" y="14513"/>
                </a:lnTo>
                <a:lnTo>
                  <a:pt x="47046" y="17496"/>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8" name="object 8"/>
          <p:cNvSpPr/>
          <p:nvPr/>
        </p:nvSpPr>
        <p:spPr>
          <a:xfrm>
            <a:off x="1092536" y="1654788"/>
            <a:ext cx="48260" cy="48260"/>
          </a:xfrm>
          <a:custGeom>
            <a:avLst/>
            <a:gdLst/>
            <a:ahLst/>
            <a:cxnLst/>
            <a:rect l="l" t="t" r="r" b="b"/>
            <a:pathLst>
              <a:path w="48259" h="48260">
                <a:moveTo>
                  <a:pt x="23823" y="47647"/>
                </a:moveTo>
                <a:lnTo>
                  <a:pt x="0" y="26949"/>
                </a:lnTo>
                <a:lnTo>
                  <a:pt x="0" y="20621"/>
                </a:lnTo>
                <a:lnTo>
                  <a:pt x="600" y="17496"/>
                </a:lnTo>
                <a:lnTo>
                  <a:pt x="3020" y="11616"/>
                </a:lnTo>
                <a:lnTo>
                  <a:pt x="4745" y="9081"/>
                </a:lnTo>
                <a:lnTo>
                  <a:pt x="6975" y="6927"/>
                </a:lnTo>
                <a:lnTo>
                  <a:pt x="9214" y="4612"/>
                </a:lnTo>
                <a:lnTo>
                  <a:pt x="11787" y="2906"/>
                </a:lnTo>
                <a:lnTo>
                  <a:pt x="17629" y="590"/>
                </a:lnTo>
                <a:lnTo>
                  <a:pt x="20659" y="0"/>
                </a:lnTo>
                <a:lnTo>
                  <a:pt x="26987" y="0"/>
                </a:lnTo>
                <a:lnTo>
                  <a:pt x="30017" y="590"/>
                </a:lnTo>
                <a:lnTo>
                  <a:pt x="35859" y="2906"/>
                </a:lnTo>
                <a:lnTo>
                  <a:pt x="38432" y="4612"/>
                </a:lnTo>
                <a:lnTo>
                  <a:pt x="40671" y="6927"/>
                </a:lnTo>
                <a:lnTo>
                  <a:pt x="42901" y="9081"/>
                </a:lnTo>
                <a:lnTo>
                  <a:pt x="44626" y="11692"/>
                </a:lnTo>
                <a:lnTo>
                  <a:pt x="47046" y="17496"/>
                </a:lnTo>
                <a:lnTo>
                  <a:pt x="47647" y="20621"/>
                </a:lnTo>
                <a:lnTo>
                  <a:pt x="47647" y="23823"/>
                </a:lnTo>
                <a:lnTo>
                  <a:pt x="47647" y="26949"/>
                </a:lnTo>
                <a:lnTo>
                  <a:pt x="26987" y="47570"/>
                </a:lnTo>
                <a:lnTo>
                  <a:pt x="23823" y="47647"/>
                </a:lnTo>
                <a:close/>
              </a:path>
            </a:pathLst>
          </a:custGeom>
          <a:solidFill>
            <a:srgbClr val="333333"/>
          </a:solidFill>
        </p:spPr>
        <p:txBody>
          <a:bodyPr wrap="square" lIns="0" tIns="0" rIns="0" bIns="0" rtlCol="0"/>
          <a:lstStyle/>
          <a:p>
            <a:endParaRPr/>
          </a:p>
        </p:txBody>
      </p:sp>
      <p:sp>
        <p:nvSpPr>
          <p:cNvPr id="9" name="object 9"/>
          <p:cNvSpPr/>
          <p:nvPr/>
        </p:nvSpPr>
        <p:spPr>
          <a:xfrm>
            <a:off x="1378419" y="1902553"/>
            <a:ext cx="48260" cy="48260"/>
          </a:xfrm>
          <a:custGeom>
            <a:avLst/>
            <a:gdLst/>
            <a:ahLst/>
            <a:cxnLst/>
            <a:rect l="l" t="t" r="r" b="b"/>
            <a:pathLst>
              <a:path w="48259" h="48260">
                <a:moveTo>
                  <a:pt x="47647" y="23823"/>
                </a:moveTo>
                <a:lnTo>
                  <a:pt x="47647" y="26872"/>
                </a:lnTo>
                <a:lnTo>
                  <a:pt x="47046" y="29855"/>
                </a:lnTo>
                <a:lnTo>
                  <a:pt x="45836" y="32752"/>
                </a:lnTo>
                <a:lnTo>
                  <a:pt x="44626" y="35659"/>
                </a:lnTo>
                <a:lnTo>
                  <a:pt x="23823" y="47647"/>
                </a:lnTo>
                <a:lnTo>
                  <a:pt x="20659" y="47570"/>
                </a:lnTo>
                <a:lnTo>
                  <a:pt x="1810" y="32752"/>
                </a:lnTo>
                <a:lnTo>
                  <a:pt x="600" y="29855"/>
                </a:lnTo>
                <a:lnTo>
                  <a:pt x="0" y="26872"/>
                </a:lnTo>
                <a:lnTo>
                  <a:pt x="0" y="23823"/>
                </a:lnTo>
                <a:lnTo>
                  <a:pt x="0" y="20621"/>
                </a:lnTo>
                <a:lnTo>
                  <a:pt x="6975" y="6851"/>
                </a:lnTo>
                <a:lnTo>
                  <a:pt x="9214" y="4612"/>
                </a:lnTo>
                <a:lnTo>
                  <a:pt x="11787" y="2906"/>
                </a:lnTo>
                <a:lnTo>
                  <a:pt x="14703" y="1715"/>
                </a:lnTo>
                <a:lnTo>
                  <a:pt x="17629" y="590"/>
                </a:lnTo>
                <a:lnTo>
                  <a:pt x="20659" y="0"/>
                </a:lnTo>
                <a:lnTo>
                  <a:pt x="23823" y="0"/>
                </a:lnTo>
                <a:lnTo>
                  <a:pt x="26987" y="0"/>
                </a:lnTo>
                <a:lnTo>
                  <a:pt x="30017" y="590"/>
                </a:lnTo>
                <a:lnTo>
                  <a:pt x="32943" y="1782"/>
                </a:lnTo>
                <a:lnTo>
                  <a:pt x="35859" y="2906"/>
                </a:lnTo>
                <a:lnTo>
                  <a:pt x="38432" y="4612"/>
                </a:lnTo>
                <a:lnTo>
                  <a:pt x="40671" y="6851"/>
                </a:lnTo>
                <a:lnTo>
                  <a:pt x="42901" y="9081"/>
                </a:lnTo>
                <a:lnTo>
                  <a:pt x="44626" y="11616"/>
                </a:lnTo>
                <a:lnTo>
                  <a:pt x="45836" y="14513"/>
                </a:lnTo>
                <a:lnTo>
                  <a:pt x="47046" y="17496"/>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10" name="object 10"/>
          <p:cNvSpPr/>
          <p:nvPr/>
        </p:nvSpPr>
        <p:spPr>
          <a:xfrm>
            <a:off x="1378419" y="2093142"/>
            <a:ext cx="48260" cy="48260"/>
          </a:xfrm>
          <a:custGeom>
            <a:avLst/>
            <a:gdLst/>
            <a:ahLst/>
            <a:cxnLst/>
            <a:rect l="l" t="t" r="r" b="b"/>
            <a:pathLst>
              <a:path w="48259" h="48260">
                <a:moveTo>
                  <a:pt x="47647" y="23823"/>
                </a:moveTo>
                <a:lnTo>
                  <a:pt x="47647" y="26872"/>
                </a:lnTo>
                <a:lnTo>
                  <a:pt x="47046" y="29855"/>
                </a:lnTo>
                <a:lnTo>
                  <a:pt x="45836" y="32752"/>
                </a:lnTo>
                <a:lnTo>
                  <a:pt x="44626" y="35735"/>
                </a:lnTo>
                <a:lnTo>
                  <a:pt x="23823" y="47647"/>
                </a:lnTo>
                <a:lnTo>
                  <a:pt x="20659" y="47570"/>
                </a:lnTo>
                <a:lnTo>
                  <a:pt x="1810" y="32828"/>
                </a:lnTo>
                <a:lnTo>
                  <a:pt x="600" y="29931"/>
                </a:lnTo>
                <a:lnTo>
                  <a:pt x="0" y="26872"/>
                </a:lnTo>
                <a:lnTo>
                  <a:pt x="0" y="23823"/>
                </a:lnTo>
                <a:lnTo>
                  <a:pt x="0" y="20621"/>
                </a:lnTo>
                <a:lnTo>
                  <a:pt x="6975" y="6927"/>
                </a:lnTo>
                <a:lnTo>
                  <a:pt x="9214" y="4612"/>
                </a:lnTo>
                <a:lnTo>
                  <a:pt x="11787" y="2906"/>
                </a:lnTo>
                <a:lnTo>
                  <a:pt x="14703" y="1715"/>
                </a:lnTo>
                <a:lnTo>
                  <a:pt x="17629" y="590"/>
                </a:lnTo>
                <a:lnTo>
                  <a:pt x="20659" y="0"/>
                </a:lnTo>
                <a:lnTo>
                  <a:pt x="23823" y="0"/>
                </a:lnTo>
                <a:lnTo>
                  <a:pt x="26987" y="0"/>
                </a:lnTo>
                <a:lnTo>
                  <a:pt x="40671" y="6927"/>
                </a:lnTo>
                <a:lnTo>
                  <a:pt x="42901" y="9081"/>
                </a:lnTo>
                <a:lnTo>
                  <a:pt x="44626" y="11692"/>
                </a:lnTo>
                <a:lnTo>
                  <a:pt x="45836" y="14665"/>
                </a:lnTo>
                <a:lnTo>
                  <a:pt x="47046" y="17572"/>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11" name="object 11"/>
          <p:cNvSpPr/>
          <p:nvPr/>
        </p:nvSpPr>
        <p:spPr>
          <a:xfrm>
            <a:off x="1378419" y="2283730"/>
            <a:ext cx="48260" cy="48260"/>
          </a:xfrm>
          <a:custGeom>
            <a:avLst/>
            <a:gdLst/>
            <a:ahLst/>
            <a:cxnLst/>
            <a:rect l="l" t="t" r="r" b="b"/>
            <a:pathLst>
              <a:path w="48259" h="48260">
                <a:moveTo>
                  <a:pt x="47647" y="23823"/>
                </a:moveTo>
                <a:lnTo>
                  <a:pt x="47647" y="26872"/>
                </a:lnTo>
                <a:lnTo>
                  <a:pt x="47046" y="29855"/>
                </a:lnTo>
                <a:lnTo>
                  <a:pt x="45836" y="32752"/>
                </a:lnTo>
                <a:lnTo>
                  <a:pt x="44626" y="35659"/>
                </a:lnTo>
                <a:lnTo>
                  <a:pt x="23823" y="47647"/>
                </a:lnTo>
                <a:lnTo>
                  <a:pt x="20659" y="47570"/>
                </a:lnTo>
                <a:lnTo>
                  <a:pt x="1810" y="32752"/>
                </a:lnTo>
                <a:lnTo>
                  <a:pt x="600" y="29855"/>
                </a:lnTo>
                <a:lnTo>
                  <a:pt x="0" y="26872"/>
                </a:lnTo>
                <a:lnTo>
                  <a:pt x="0" y="23823"/>
                </a:lnTo>
                <a:lnTo>
                  <a:pt x="0" y="20545"/>
                </a:lnTo>
                <a:lnTo>
                  <a:pt x="6975" y="6851"/>
                </a:lnTo>
                <a:lnTo>
                  <a:pt x="9214" y="4545"/>
                </a:lnTo>
                <a:lnTo>
                  <a:pt x="11787" y="2830"/>
                </a:lnTo>
                <a:lnTo>
                  <a:pt x="14703" y="1715"/>
                </a:lnTo>
                <a:lnTo>
                  <a:pt x="17629" y="590"/>
                </a:lnTo>
                <a:lnTo>
                  <a:pt x="20659" y="0"/>
                </a:lnTo>
                <a:lnTo>
                  <a:pt x="23823" y="0"/>
                </a:lnTo>
                <a:lnTo>
                  <a:pt x="26987" y="0"/>
                </a:lnTo>
                <a:lnTo>
                  <a:pt x="40671" y="6851"/>
                </a:lnTo>
                <a:lnTo>
                  <a:pt x="42901" y="9005"/>
                </a:lnTo>
                <a:lnTo>
                  <a:pt x="44626" y="11616"/>
                </a:lnTo>
                <a:lnTo>
                  <a:pt x="45836" y="14589"/>
                </a:lnTo>
                <a:lnTo>
                  <a:pt x="47046" y="17496"/>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12" name="object 12"/>
          <p:cNvSpPr/>
          <p:nvPr/>
        </p:nvSpPr>
        <p:spPr>
          <a:xfrm>
            <a:off x="1092536" y="2474319"/>
            <a:ext cx="48260" cy="48260"/>
          </a:xfrm>
          <a:custGeom>
            <a:avLst/>
            <a:gdLst/>
            <a:ahLst/>
            <a:cxnLst/>
            <a:rect l="l" t="t" r="r" b="b"/>
            <a:pathLst>
              <a:path w="48259" h="48260">
                <a:moveTo>
                  <a:pt x="23823" y="47647"/>
                </a:moveTo>
                <a:lnTo>
                  <a:pt x="0" y="26949"/>
                </a:lnTo>
                <a:lnTo>
                  <a:pt x="0" y="20621"/>
                </a:lnTo>
                <a:lnTo>
                  <a:pt x="20659" y="0"/>
                </a:lnTo>
                <a:lnTo>
                  <a:pt x="26987" y="0"/>
                </a:lnTo>
                <a:lnTo>
                  <a:pt x="47647" y="20621"/>
                </a:lnTo>
                <a:lnTo>
                  <a:pt x="47647" y="23823"/>
                </a:lnTo>
                <a:lnTo>
                  <a:pt x="47647" y="26949"/>
                </a:lnTo>
                <a:lnTo>
                  <a:pt x="26987" y="47570"/>
                </a:lnTo>
                <a:lnTo>
                  <a:pt x="23823" y="47647"/>
                </a:lnTo>
                <a:close/>
              </a:path>
            </a:pathLst>
          </a:custGeom>
          <a:solidFill>
            <a:srgbClr val="333333"/>
          </a:solidFill>
        </p:spPr>
        <p:txBody>
          <a:bodyPr wrap="square" lIns="0" tIns="0" rIns="0" bIns="0" rtlCol="0"/>
          <a:lstStyle/>
          <a:p>
            <a:endParaRPr/>
          </a:p>
        </p:txBody>
      </p:sp>
      <p:sp>
        <p:nvSpPr>
          <p:cNvPr id="13" name="object 13"/>
          <p:cNvSpPr txBox="1"/>
          <p:nvPr/>
        </p:nvSpPr>
        <p:spPr>
          <a:xfrm>
            <a:off x="946443" y="332770"/>
            <a:ext cx="1673860" cy="2846070"/>
          </a:xfrm>
          <a:prstGeom prst="rect">
            <a:avLst/>
          </a:prstGeom>
        </p:spPr>
        <p:txBody>
          <a:bodyPr vert="horz" wrap="square" lIns="0" tIns="57785" rIns="0" bIns="0" rtlCol="0">
            <a:spAutoFit/>
          </a:bodyPr>
          <a:lstStyle/>
          <a:p>
            <a:pPr marL="894715" lvl="2" indent="-311150">
              <a:lnSpc>
                <a:spcPct val="100000"/>
              </a:lnSpc>
              <a:spcBef>
                <a:spcPts val="455"/>
              </a:spcBef>
              <a:buFont typeface="Trebuchet MS"/>
              <a:buAutoNum type="arabicPeriod" startAt="2"/>
              <a:tabLst>
                <a:tab pos="895350" algn="l"/>
              </a:tabLst>
            </a:pPr>
            <a:r>
              <a:rPr sz="950" u="sng" spc="25" dirty="0">
                <a:solidFill>
                  <a:srgbClr val="4183C4"/>
                </a:solidFill>
                <a:uFill>
                  <a:solidFill>
                    <a:srgbClr val="4183C4"/>
                  </a:solidFill>
                </a:uFill>
                <a:latin typeface="微软雅黑"/>
                <a:cs typeface="微软雅黑"/>
                <a:hlinkClick r:id="rId2"/>
              </a:rPr>
              <a:t>创建网络会话</a:t>
            </a:r>
            <a:endParaRPr sz="950">
              <a:latin typeface="微软雅黑"/>
              <a:cs typeface="微软雅黑"/>
            </a:endParaRPr>
          </a:p>
          <a:p>
            <a:pPr marL="894715" lvl="2" indent="-311150">
              <a:lnSpc>
                <a:spcPct val="100000"/>
              </a:lnSpc>
              <a:spcBef>
                <a:spcPts val="360"/>
              </a:spcBef>
              <a:buFont typeface="Trebuchet MS"/>
              <a:buAutoNum type="arabicPeriod" startAt="2"/>
              <a:tabLst>
                <a:tab pos="895350" algn="l"/>
              </a:tabLst>
            </a:pPr>
            <a:r>
              <a:rPr sz="950" u="sng" spc="25" dirty="0">
                <a:solidFill>
                  <a:srgbClr val="4183C4"/>
                </a:solidFill>
                <a:uFill>
                  <a:solidFill>
                    <a:srgbClr val="4183C4"/>
                  </a:solidFill>
                </a:uFill>
                <a:latin typeface="微软雅黑"/>
                <a:cs typeface="微软雅黑"/>
                <a:hlinkClick r:id="rId3"/>
              </a:rPr>
              <a:t>绑定两块网卡</a:t>
            </a:r>
            <a:endParaRPr sz="950">
              <a:latin typeface="微软雅黑"/>
              <a:cs typeface="微软雅黑"/>
            </a:endParaRPr>
          </a:p>
          <a:p>
            <a:pPr marL="504825" lvl="1" indent="-207010">
              <a:lnSpc>
                <a:spcPct val="100000"/>
              </a:lnSpc>
              <a:spcBef>
                <a:spcPts val="360"/>
              </a:spcBef>
              <a:buFont typeface="Trebuchet MS"/>
              <a:buAutoNum type="arabicPeriod"/>
              <a:tabLst>
                <a:tab pos="505459" algn="l"/>
              </a:tabLst>
            </a:pPr>
            <a:r>
              <a:rPr sz="950" spc="25" dirty="0">
                <a:solidFill>
                  <a:srgbClr val="333333"/>
                </a:solidFill>
                <a:latin typeface="微软雅黑"/>
                <a:cs typeface="微软雅黑"/>
              </a:rPr>
              <a:t>远程控制服务</a:t>
            </a:r>
            <a:endParaRPr sz="950">
              <a:latin typeface="微软雅黑"/>
              <a:cs typeface="微软雅黑"/>
            </a:endParaRPr>
          </a:p>
          <a:p>
            <a:pPr marL="584200" marR="5080">
              <a:lnSpc>
                <a:spcPct val="131600"/>
              </a:lnSpc>
              <a:spcBef>
                <a:spcPts val="525"/>
              </a:spcBef>
            </a:pPr>
            <a:r>
              <a:rPr sz="950" u="sng" spc="-15" dirty="0">
                <a:solidFill>
                  <a:srgbClr val="4183C4"/>
                </a:solidFill>
                <a:uFill>
                  <a:solidFill>
                    <a:srgbClr val="4183C4"/>
                  </a:solidFill>
                </a:uFill>
                <a:latin typeface="Trebuchet MS"/>
                <a:cs typeface="Trebuchet MS"/>
                <a:hlinkClick r:id="rId4"/>
              </a:rPr>
              <a:t>9.2.</a:t>
            </a:r>
            <a:r>
              <a:rPr sz="950" u="sng" spc="55" dirty="0">
                <a:solidFill>
                  <a:srgbClr val="4183C4"/>
                </a:solidFill>
                <a:uFill>
                  <a:solidFill>
                    <a:srgbClr val="4183C4"/>
                  </a:solidFill>
                </a:uFill>
                <a:latin typeface="Trebuchet MS"/>
                <a:cs typeface="Trebuchet MS"/>
                <a:hlinkClick r:id="rId4"/>
              </a:rPr>
              <a:t>1</a:t>
            </a:r>
            <a:r>
              <a:rPr sz="950" u="sng" spc="-35" dirty="0">
                <a:solidFill>
                  <a:srgbClr val="4183C4"/>
                </a:solidFill>
                <a:uFill>
                  <a:solidFill>
                    <a:srgbClr val="4183C4"/>
                  </a:solidFill>
                </a:uFill>
                <a:latin typeface="Trebuchet MS"/>
                <a:cs typeface="Trebuchet MS"/>
                <a:hlinkClick r:id="rId4"/>
              </a:rPr>
              <a:t> </a:t>
            </a:r>
            <a:r>
              <a:rPr sz="950" u="sng" spc="25" dirty="0">
                <a:solidFill>
                  <a:srgbClr val="4183C4"/>
                </a:solidFill>
                <a:uFill>
                  <a:solidFill>
                    <a:srgbClr val="4183C4"/>
                  </a:solidFill>
                </a:uFill>
                <a:latin typeface="微软雅黑"/>
                <a:cs typeface="微软雅黑"/>
                <a:hlinkClick r:id="rId4"/>
              </a:rPr>
              <a:t>配置</a:t>
            </a:r>
            <a:r>
              <a:rPr sz="950" u="sng" spc="75" dirty="0">
                <a:solidFill>
                  <a:srgbClr val="4183C4"/>
                </a:solidFill>
                <a:uFill>
                  <a:solidFill>
                    <a:srgbClr val="4183C4"/>
                  </a:solidFill>
                </a:uFill>
                <a:latin typeface="Trebuchet MS"/>
                <a:cs typeface="Trebuchet MS"/>
                <a:hlinkClick r:id="rId4"/>
              </a:rPr>
              <a:t>sshd</a:t>
            </a:r>
            <a:r>
              <a:rPr sz="950" u="sng" spc="15" dirty="0">
                <a:solidFill>
                  <a:srgbClr val="4183C4"/>
                </a:solidFill>
                <a:uFill>
                  <a:solidFill>
                    <a:srgbClr val="4183C4"/>
                  </a:solidFill>
                </a:uFill>
                <a:latin typeface="微软雅黑"/>
                <a:cs typeface="微软雅黑"/>
                <a:hlinkClick r:id="rId4"/>
              </a:rPr>
              <a:t>服务 </a:t>
            </a:r>
            <a:r>
              <a:rPr sz="950" spc="5" dirty="0">
                <a:solidFill>
                  <a:srgbClr val="4183C4"/>
                </a:solidFill>
                <a:latin typeface="微软雅黑"/>
                <a:cs typeface="微软雅黑"/>
              </a:rPr>
              <a:t> </a:t>
            </a:r>
            <a:r>
              <a:rPr sz="950" u="sng" spc="-15" dirty="0">
                <a:solidFill>
                  <a:srgbClr val="4183C4"/>
                </a:solidFill>
                <a:uFill>
                  <a:solidFill>
                    <a:srgbClr val="4183C4"/>
                  </a:solidFill>
                </a:uFill>
                <a:latin typeface="Trebuchet MS"/>
                <a:cs typeface="Trebuchet MS"/>
                <a:hlinkClick r:id="rId5"/>
              </a:rPr>
              <a:t>9.2.</a:t>
            </a:r>
            <a:r>
              <a:rPr sz="950" u="sng" spc="55" dirty="0">
                <a:solidFill>
                  <a:srgbClr val="4183C4"/>
                </a:solidFill>
                <a:uFill>
                  <a:solidFill>
                    <a:srgbClr val="4183C4"/>
                  </a:solidFill>
                </a:uFill>
                <a:latin typeface="Trebuchet MS"/>
                <a:cs typeface="Trebuchet MS"/>
                <a:hlinkClick r:id="rId5"/>
              </a:rPr>
              <a:t>2</a:t>
            </a:r>
            <a:r>
              <a:rPr sz="950" u="sng" spc="-35" dirty="0">
                <a:solidFill>
                  <a:srgbClr val="4183C4"/>
                </a:solidFill>
                <a:uFill>
                  <a:solidFill>
                    <a:srgbClr val="4183C4"/>
                  </a:solidFill>
                </a:uFill>
                <a:latin typeface="Trebuchet MS"/>
                <a:cs typeface="Trebuchet MS"/>
                <a:hlinkClick r:id="rId5"/>
              </a:rPr>
              <a:t> </a:t>
            </a:r>
            <a:r>
              <a:rPr sz="950" u="sng" spc="25" dirty="0">
                <a:solidFill>
                  <a:srgbClr val="4183C4"/>
                </a:solidFill>
                <a:uFill>
                  <a:solidFill>
                    <a:srgbClr val="4183C4"/>
                  </a:solidFill>
                </a:uFill>
                <a:latin typeface="微软雅黑"/>
                <a:cs typeface="微软雅黑"/>
                <a:hlinkClick r:id="rId5"/>
              </a:rPr>
              <a:t>安全密钥验证</a:t>
            </a:r>
            <a:endParaRPr sz="950">
              <a:latin typeface="微软雅黑"/>
              <a:cs typeface="微软雅黑"/>
            </a:endParaRPr>
          </a:p>
          <a:p>
            <a:pPr marL="584200">
              <a:lnSpc>
                <a:spcPct val="100000"/>
              </a:lnSpc>
              <a:spcBef>
                <a:spcPts val="360"/>
              </a:spcBef>
            </a:pPr>
            <a:r>
              <a:rPr sz="950" u="sng" spc="-15" dirty="0">
                <a:solidFill>
                  <a:srgbClr val="4183C4"/>
                </a:solidFill>
                <a:uFill>
                  <a:solidFill>
                    <a:srgbClr val="4183C4"/>
                  </a:solidFill>
                </a:uFill>
                <a:latin typeface="Trebuchet MS"/>
                <a:cs typeface="Trebuchet MS"/>
                <a:hlinkClick r:id="rId6"/>
              </a:rPr>
              <a:t>9.2.</a:t>
            </a:r>
            <a:r>
              <a:rPr sz="950" u="sng" spc="55" dirty="0">
                <a:solidFill>
                  <a:srgbClr val="4183C4"/>
                </a:solidFill>
                <a:uFill>
                  <a:solidFill>
                    <a:srgbClr val="4183C4"/>
                  </a:solidFill>
                </a:uFill>
                <a:latin typeface="Trebuchet MS"/>
                <a:cs typeface="Trebuchet MS"/>
                <a:hlinkClick r:id="rId6"/>
              </a:rPr>
              <a:t>3</a:t>
            </a:r>
            <a:r>
              <a:rPr sz="950" u="sng" spc="-35" dirty="0">
                <a:solidFill>
                  <a:srgbClr val="4183C4"/>
                </a:solidFill>
                <a:uFill>
                  <a:solidFill>
                    <a:srgbClr val="4183C4"/>
                  </a:solidFill>
                </a:uFill>
                <a:latin typeface="Trebuchet MS"/>
                <a:cs typeface="Trebuchet MS"/>
                <a:hlinkClick r:id="rId6"/>
              </a:rPr>
              <a:t> </a:t>
            </a:r>
            <a:r>
              <a:rPr sz="950" u="sng" spc="25" dirty="0">
                <a:solidFill>
                  <a:srgbClr val="4183C4"/>
                </a:solidFill>
                <a:uFill>
                  <a:solidFill>
                    <a:srgbClr val="4183C4"/>
                  </a:solidFill>
                </a:uFill>
                <a:latin typeface="微软雅黑"/>
                <a:cs typeface="微软雅黑"/>
                <a:hlinkClick r:id="rId6"/>
              </a:rPr>
              <a:t>远程传输命令</a:t>
            </a:r>
            <a:endParaRPr sz="950">
              <a:latin typeface="微软雅黑"/>
              <a:cs typeface="微软雅黑"/>
            </a:endParaRPr>
          </a:p>
          <a:p>
            <a:pPr marL="504825" lvl="1" indent="-207010">
              <a:lnSpc>
                <a:spcPct val="100000"/>
              </a:lnSpc>
              <a:spcBef>
                <a:spcPts val="365"/>
              </a:spcBef>
              <a:buFont typeface="Trebuchet MS"/>
              <a:buAutoNum type="arabicPeriod" startAt="3"/>
              <a:tabLst>
                <a:tab pos="505459" algn="l"/>
              </a:tabLst>
            </a:pPr>
            <a:r>
              <a:rPr sz="950" spc="25" dirty="0">
                <a:solidFill>
                  <a:srgbClr val="333333"/>
                </a:solidFill>
                <a:latin typeface="微软雅黑"/>
                <a:cs typeface="微软雅黑"/>
              </a:rPr>
              <a:t>不间断会话服务</a:t>
            </a:r>
            <a:endParaRPr sz="950">
              <a:latin typeface="微软雅黑"/>
              <a:cs typeface="微软雅黑"/>
            </a:endParaRPr>
          </a:p>
          <a:p>
            <a:pPr marL="894715" lvl="2" indent="-311150">
              <a:lnSpc>
                <a:spcPct val="100000"/>
              </a:lnSpc>
              <a:spcBef>
                <a:spcPts val="810"/>
              </a:spcBef>
              <a:buFont typeface="Trebuchet MS"/>
              <a:buAutoNum type="arabicPeriod"/>
              <a:tabLst>
                <a:tab pos="895350" algn="l"/>
              </a:tabLst>
            </a:pPr>
            <a:r>
              <a:rPr sz="950" u="sng" spc="25" dirty="0">
                <a:solidFill>
                  <a:srgbClr val="4183C4"/>
                </a:solidFill>
                <a:uFill>
                  <a:solidFill>
                    <a:srgbClr val="4183C4"/>
                  </a:solidFill>
                </a:uFill>
                <a:latin typeface="微软雅黑"/>
                <a:cs typeface="微软雅黑"/>
                <a:hlinkClick r:id="rId7"/>
              </a:rPr>
              <a:t>管理远程会话</a:t>
            </a:r>
            <a:endParaRPr sz="950">
              <a:latin typeface="微软雅黑"/>
              <a:cs typeface="微软雅黑"/>
            </a:endParaRPr>
          </a:p>
          <a:p>
            <a:pPr marL="894715" lvl="2" indent="-311150">
              <a:lnSpc>
                <a:spcPct val="100000"/>
              </a:lnSpc>
              <a:spcBef>
                <a:spcPts val="360"/>
              </a:spcBef>
              <a:buFont typeface="Trebuchet MS"/>
              <a:buAutoNum type="arabicPeriod"/>
              <a:tabLst>
                <a:tab pos="895350" algn="l"/>
              </a:tabLst>
            </a:pPr>
            <a:r>
              <a:rPr sz="950" u="sng" spc="25" dirty="0">
                <a:solidFill>
                  <a:srgbClr val="4183C4"/>
                </a:solidFill>
                <a:uFill>
                  <a:solidFill>
                    <a:srgbClr val="4183C4"/>
                  </a:solidFill>
                </a:uFill>
                <a:latin typeface="微软雅黑"/>
                <a:cs typeface="微软雅黑"/>
                <a:hlinkClick r:id="rId8"/>
              </a:rPr>
              <a:t>管理多窗格</a:t>
            </a:r>
            <a:endParaRPr sz="950">
              <a:latin typeface="微软雅黑"/>
              <a:cs typeface="微软雅黑"/>
            </a:endParaRPr>
          </a:p>
          <a:p>
            <a:pPr marL="894715" lvl="2" indent="-311150">
              <a:lnSpc>
                <a:spcPct val="100000"/>
              </a:lnSpc>
              <a:spcBef>
                <a:spcPts val="360"/>
              </a:spcBef>
              <a:buFont typeface="Trebuchet MS"/>
              <a:buAutoNum type="arabicPeriod"/>
              <a:tabLst>
                <a:tab pos="895350" algn="l"/>
              </a:tabLst>
            </a:pPr>
            <a:r>
              <a:rPr sz="950" u="sng" spc="25" dirty="0">
                <a:solidFill>
                  <a:srgbClr val="4183C4"/>
                </a:solidFill>
                <a:uFill>
                  <a:solidFill>
                    <a:srgbClr val="4183C4"/>
                  </a:solidFill>
                </a:uFill>
                <a:latin typeface="微软雅黑"/>
                <a:cs typeface="微软雅黑"/>
                <a:hlinkClick r:id="rId9"/>
              </a:rPr>
              <a:t>会话共享功能</a:t>
            </a:r>
            <a:endParaRPr sz="950">
              <a:latin typeface="微软雅黑"/>
              <a:cs typeface="微软雅黑"/>
            </a:endParaRPr>
          </a:p>
          <a:p>
            <a:pPr marL="504825" lvl="1" indent="-207010">
              <a:lnSpc>
                <a:spcPct val="100000"/>
              </a:lnSpc>
              <a:spcBef>
                <a:spcPts val="360"/>
              </a:spcBef>
              <a:buFont typeface="Trebuchet MS"/>
              <a:buAutoNum type="arabicPeriod" startAt="3"/>
              <a:tabLst>
                <a:tab pos="505459" algn="l"/>
              </a:tabLst>
            </a:pPr>
            <a:r>
              <a:rPr sz="950" u="sng" spc="25" dirty="0">
                <a:solidFill>
                  <a:srgbClr val="4183C4"/>
                </a:solidFill>
                <a:uFill>
                  <a:solidFill>
                    <a:srgbClr val="4183C4"/>
                  </a:solidFill>
                </a:uFill>
                <a:latin typeface="微软雅黑"/>
                <a:cs typeface="微软雅黑"/>
                <a:hlinkClick r:id="rId10"/>
              </a:rPr>
              <a:t>检索日志信息</a:t>
            </a:r>
            <a:endParaRPr sz="950">
              <a:latin typeface="微软雅黑"/>
              <a:cs typeface="微软雅黑"/>
            </a:endParaRPr>
          </a:p>
          <a:p>
            <a:pPr>
              <a:lnSpc>
                <a:spcPct val="100000"/>
              </a:lnSpc>
              <a:spcBef>
                <a:spcPts val="60"/>
              </a:spcBef>
            </a:pPr>
            <a:endParaRPr sz="650">
              <a:latin typeface="微软雅黑"/>
              <a:cs typeface="微软雅黑"/>
            </a:endParaRPr>
          </a:p>
          <a:p>
            <a:pPr marL="221615" lvl="1" indent="-208915">
              <a:lnSpc>
                <a:spcPct val="100000"/>
              </a:lnSpc>
              <a:spcBef>
                <a:spcPts val="5"/>
              </a:spcBef>
              <a:buClr>
                <a:srgbClr val="333333"/>
              </a:buClr>
              <a:buFont typeface="Trebuchet MS"/>
              <a:buAutoNum type="arabicPeriod"/>
              <a:tabLst>
                <a:tab pos="221615" algn="l"/>
              </a:tabLst>
            </a:pPr>
            <a:r>
              <a:rPr sz="950" b="1" spc="25" dirty="0">
                <a:solidFill>
                  <a:srgbClr val="333333"/>
                </a:solidFill>
                <a:latin typeface="微软雅黑"/>
                <a:cs typeface="微软雅黑"/>
              </a:rPr>
              <a:t>配置网卡服务</a:t>
            </a:r>
            <a:endParaRPr sz="950">
              <a:latin typeface="微软雅黑"/>
              <a:cs typeface="微软雅黑"/>
            </a:endParaRPr>
          </a:p>
          <a:p>
            <a:pPr lvl="1">
              <a:lnSpc>
                <a:spcPct val="100000"/>
              </a:lnSpc>
              <a:spcBef>
                <a:spcPts val="75"/>
              </a:spcBef>
              <a:buClr>
                <a:srgbClr val="333333"/>
              </a:buClr>
              <a:buFont typeface="Trebuchet MS"/>
              <a:buAutoNum type="arabicPeriod"/>
            </a:pPr>
            <a:endParaRPr sz="600">
              <a:latin typeface="微软雅黑"/>
              <a:cs typeface="微软雅黑"/>
            </a:endParaRPr>
          </a:p>
          <a:p>
            <a:pPr marL="327025" lvl="2" indent="-314960">
              <a:lnSpc>
                <a:spcPct val="100000"/>
              </a:lnSpc>
              <a:spcBef>
                <a:spcPts val="5"/>
              </a:spcBef>
              <a:buClr>
                <a:srgbClr val="777777"/>
              </a:buClr>
              <a:buFont typeface="Trebuchet MS"/>
              <a:buAutoNum type="arabicPeriod"/>
              <a:tabLst>
                <a:tab pos="327660" algn="l"/>
              </a:tabLst>
            </a:pPr>
            <a:r>
              <a:rPr sz="950" b="1" spc="25" dirty="0">
                <a:solidFill>
                  <a:srgbClr val="777777"/>
                </a:solidFill>
                <a:latin typeface="微软雅黑"/>
                <a:cs typeface="微软雅黑"/>
              </a:rPr>
              <a:t>配置网卡参数</a:t>
            </a:r>
            <a:endParaRPr sz="950">
              <a:latin typeface="微软雅黑"/>
              <a:cs typeface="微软雅黑"/>
            </a:endParaRPr>
          </a:p>
        </p:txBody>
      </p:sp>
      <p:sp>
        <p:nvSpPr>
          <p:cNvPr id="14" name="object 14"/>
          <p:cNvSpPr txBox="1"/>
          <p:nvPr/>
        </p:nvSpPr>
        <p:spPr>
          <a:xfrm>
            <a:off x="946443" y="3267786"/>
            <a:ext cx="5664835" cy="175069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截至目前，读者已经完全可以利用当前所学的知识来管理</a:t>
            </a:r>
            <a:r>
              <a:rPr sz="950" spc="35" dirty="0">
                <a:solidFill>
                  <a:srgbClr val="333333"/>
                </a:solidFill>
                <a:latin typeface="Trebuchet MS"/>
                <a:cs typeface="Trebuchet MS"/>
              </a:rPr>
              <a:t>Linux</a:t>
            </a:r>
            <a:r>
              <a:rPr sz="950" spc="20" dirty="0">
                <a:solidFill>
                  <a:srgbClr val="333333"/>
                </a:solidFill>
                <a:latin typeface="微软雅黑"/>
                <a:cs typeface="微软雅黑"/>
              </a:rPr>
              <a:t>系统了。当然，大家的水平完全可以更进 </a:t>
            </a:r>
            <a:r>
              <a:rPr sz="950" spc="25" dirty="0">
                <a:solidFill>
                  <a:srgbClr val="333333"/>
                </a:solidFill>
                <a:latin typeface="微软雅黑"/>
                <a:cs typeface="微软雅黑"/>
              </a:rPr>
              <a:t>一步，当有朝一日登顶技术巅峰时，您一定会感谢现在正在努力学习的自己。</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我们接下来将学习如何在</a:t>
            </a:r>
            <a:r>
              <a:rPr sz="950" spc="35" dirty="0">
                <a:solidFill>
                  <a:srgbClr val="333333"/>
                </a:solidFill>
                <a:latin typeface="Trebuchet MS"/>
                <a:cs typeface="Trebuchet MS"/>
              </a:rPr>
              <a:t>Linux</a:t>
            </a:r>
            <a:r>
              <a:rPr sz="950" spc="20" dirty="0">
                <a:solidFill>
                  <a:srgbClr val="333333"/>
                </a:solidFill>
                <a:latin typeface="微软雅黑"/>
                <a:cs typeface="微软雅黑"/>
              </a:rPr>
              <a:t>系统上配置服务。但是在此之前，必须先保证主机之间能够顺畅地通信。 </a:t>
            </a:r>
            <a:r>
              <a:rPr sz="950" spc="25" dirty="0">
                <a:solidFill>
                  <a:srgbClr val="333333"/>
                </a:solidFill>
                <a:latin typeface="微软雅黑"/>
                <a:cs typeface="微软雅黑"/>
              </a:rPr>
              <a:t>如果网络不通，即便服务部署得再正确用户也无法顺利访问，所以，配置网络并确保网络的连通性是学 习部署</a:t>
            </a:r>
            <a:r>
              <a:rPr sz="950" spc="35" dirty="0">
                <a:solidFill>
                  <a:srgbClr val="333333"/>
                </a:solidFill>
                <a:latin typeface="Trebuchet MS"/>
                <a:cs typeface="Trebuchet MS"/>
              </a:rPr>
              <a:t>Linux</a:t>
            </a:r>
            <a:r>
              <a:rPr sz="950" spc="25" dirty="0">
                <a:solidFill>
                  <a:srgbClr val="333333"/>
                </a:solidFill>
                <a:latin typeface="微软雅黑"/>
                <a:cs typeface="微软雅黑"/>
              </a:rPr>
              <a:t>服务之前的最后一个重要知识点。</a:t>
            </a:r>
            <a:endParaRPr sz="950">
              <a:latin typeface="微软雅黑"/>
              <a:cs typeface="微软雅黑"/>
            </a:endParaRPr>
          </a:p>
          <a:p>
            <a:pPr marL="12700" marR="86995" algn="just">
              <a:lnSpc>
                <a:spcPct val="131700"/>
              </a:lnSpc>
              <a:spcBef>
                <a:spcPts val="825"/>
              </a:spcBef>
            </a:pPr>
            <a:r>
              <a:rPr sz="950" spc="25" dirty="0">
                <a:solidFill>
                  <a:srgbClr val="333333"/>
                </a:solidFill>
                <a:latin typeface="微软雅黑"/>
                <a:cs typeface="微软雅黑"/>
              </a:rPr>
              <a:t>在</a:t>
            </a:r>
            <a:r>
              <a:rPr sz="950" spc="25" dirty="0">
                <a:solidFill>
                  <a:srgbClr val="333333"/>
                </a:solidFill>
                <a:latin typeface="Trebuchet MS"/>
                <a:cs typeface="Trebuchet MS"/>
              </a:rPr>
              <a:t>4.1.3</a:t>
            </a:r>
            <a:r>
              <a:rPr sz="950" spc="25" dirty="0">
                <a:solidFill>
                  <a:srgbClr val="333333"/>
                </a:solidFill>
                <a:latin typeface="微软雅黑"/>
                <a:cs typeface="微软雅黑"/>
              </a:rPr>
              <a:t>小节讲解了如何使用</a:t>
            </a:r>
            <a:r>
              <a:rPr sz="950" spc="35" dirty="0">
                <a:solidFill>
                  <a:srgbClr val="333333"/>
                </a:solidFill>
                <a:latin typeface="Trebuchet MS"/>
                <a:cs typeface="Trebuchet MS"/>
              </a:rPr>
              <a:t>Vim</a:t>
            </a:r>
            <a:r>
              <a:rPr sz="950" spc="25" dirty="0">
                <a:solidFill>
                  <a:srgbClr val="333333"/>
                </a:solidFill>
                <a:latin typeface="微软雅黑"/>
                <a:cs typeface="微软雅黑"/>
              </a:rPr>
              <a:t>文本编辑器来配置网络参数，其实，在</a:t>
            </a:r>
            <a:r>
              <a:rPr sz="950" spc="50" dirty="0">
                <a:solidFill>
                  <a:srgbClr val="333333"/>
                </a:solidFill>
                <a:latin typeface="Trebuchet MS"/>
                <a:cs typeface="Trebuchet MS"/>
              </a:rPr>
              <a:t>RHEL</a:t>
            </a:r>
            <a:r>
              <a:rPr sz="950" spc="-35"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系统中有至少</a:t>
            </a:r>
            <a:r>
              <a:rPr sz="950" spc="55" dirty="0">
                <a:solidFill>
                  <a:srgbClr val="333333"/>
                </a:solidFill>
                <a:latin typeface="Trebuchet MS"/>
                <a:cs typeface="Trebuchet MS"/>
              </a:rPr>
              <a:t>5</a:t>
            </a:r>
            <a:r>
              <a:rPr sz="950" spc="20" dirty="0">
                <a:solidFill>
                  <a:srgbClr val="333333"/>
                </a:solidFill>
                <a:latin typeface="微软雅黑"/>
                <a:cs typeface="微软雅黑"/>
              </a:rPr>
              <a:t>种网络的 </a:t>
            </a:r>
            <a:r>
              <a:rPr sz="950" spc="25" dirty="0">
                <a:solidFill>
                  <a:srgbClr val="333333"/>
                </a:solidFill>
                <a:latin typeface="微软雅黑"/>
                <a:cs typeface="微软雅黑"/>
              </a:rPr>
              <a:t>配置方法，</a:t>
            </a:r>
            <a:r>
              <a:rPr sz="950" u="sng" spc="25" dirty="0">
                <a:solidFill>
                  <a:srgbClr val="4183C4"/>
                </a:solidFill>
                <a:uFill>
                  <a:solidFill>
                    <a:srgbClr val="4183C4"/>
                  </a:solidFill>
                </a:uFill>
                <a:latin typeface="微软雅黑"/>
                <a:cs typeface="微软雅黑"/>
                <a:hlinkClick r:id="rId11"/>
              </a:rPr>
              <a:t>刘遄</a:t>
            </a:r>
            <a:r>
              <a:rPr sz="950" spc="25" dirty="0">
                <a:solidFill>
                  <a:srgbClr val="333333"/>
                </a:solidFill>
                <a:latin typeface="微软雅黑"/>
                <a:cs typeface="微软雅黑"/>
              </a:rPr>
              <a:t>老师尽量在本书中为大家逐一演示。这里教给大家的是使用</a:t>
            </a:r>
            <a:r>
              <a:rPr sz="950" spc="40" dirty="0">
                <a:solidFill>
                  <a:srgbClr val="333333"/>
                </a:solidFill>
                <a:latin typeface="Trebuchet MS"/>
                <a:cs typeface="Trebuchet MS"/>
              </a:rPr>
              <a:t>nmtui</a:t>
            </a:r>
            <a:r>
              <a:rPr sz="950" spc="25" dirty="0">
                <a:solidFill>
                  <a:srgbClr val="333333"/>
                </a:solidFill>
                <a:latin typeface="微软雅黑"/>
                <a:cs typeface="微软雅黑"/>
              </a:rPr>
              <a:t>命令来配置网络，其 具体的配置步骤如图</a:t>
            </a:r>
            <a:r>
              <a:rPr sz="950" spc="25" dirty="0">
                <a:solidFill>
                  <a:srgbClr val="333333"/>
                </a:solidFill>
                <a:latin typeface="Trebuchet MS"/>
                <a:cs typeface="Trebuchet MS"/>
              </a:rPr>
              <a:t>9-1</a:t>
            </a:r>
            <a:r>
              <a:rPr sz="950" spc="25" dirty="0">
                <a:solidFill>
                  <a:srgbClr val="333333"/>
                </a:solidFill>
                <a:latin typeface="微软雅黑"/>
                <a:cs typeface="微软雅黑"/>
              </a:rPr>
              <a:t>至图</a:t>
            </a:r>
            <a:r>
              <a:rPr sz="950" spc="25" dirty="0">
                <a:solidFill>
                  <a:srgbClr val="333333"/>
                </a:solidFill>
                <a:latin typeface="Trebuchet MS"/>
                <a:cs typeface="Trebuchet MS"/>
              </a:rPr>
              <a:t>9-8</a:t>
            </a:r>
            <a:r>
              <a:rPr sz="950" spc="25" dirty="0">
                <a:solidFill>
                  <a:srgbClr val="333333"/>
                </a:solidFill>
                <a:latin typeface="微软雅黑"/>
                <a:cs typeface="微软雅黑"/>
              </a:rPr>
              <a:t>所示。当遇到不容易理解的内容时，书中会额外进行解释说明。</a:t>
            </a:r>
            <a:endParaRPr sz="950">
              <a:latin typeface="微软雅黑"/>
              <a:cs typeface="微软雅黑"/>
            </a:endParaRPr>
          </a:p>
        </p:txBody>
      </p:sp>
      <p:pic>
        <p:nvPicPr>
          <p:cNvPr id="15" name="object 15"/>
          <p:cNvPicPr/>
          <p:nvPr/>
        </p:nvPicPr>
        <p:blipFill>
          <a:blip r:embed="rId12" cstate="print"/>
          <a:stretch>
            <a:fillRect/>
          </a:stretch>
        </p:blipFill>
        <p:spPr>
          <a:xfrm>
            <a:off x="959124" y="5123497"/>
            <a:ext cx="5650951" cy="3840359"/>
          </a:xfrm>
          <a:prstGeom prst="rect">
            <a:avLst/>
          </a:prstGeom>
        </p:spPr>
      </p:pic>
      <p:sp>
        <p:nvSpPr>
          <p:cNvPr id="16" name="object 16"/>
          <p:cNvSpPr txBox="1"/>
          <p:nvPr/>
        </p:nvSpPr>
        <p:spPr>
          <a:xfrm>
            <a:off x="946424" y="9065545"/>
            <a:ext cx="219202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9-1</a:t>
            </a:r>
            <a:r>
              <a:rPr sz="950" spc="-35" dirty="0">
                <a:solidFill>
                  <a:srgbClr val="333333"/>
                </a:solidFill>
                <a:latin typeface="Trebuchet MS"/>
                <a:cs typeface="Trebuchet MS"/>
              </a:rPr>
              <a:t> </a:t>
            </a:r>
            <a:r>
              <a:rPr sz="950" spc="25" dirty="0">
                <a:solidFill>
                  <a:srgbClr val="333333"/>
                </a:solidFill>
                <a:latin typeface="微软雅黑"/>
                <a:cs typeface="微软雅黑"/>
              </a:rPr>
              <a:t>执行</a:t>
            </a:r>
            <a:r>
              <a:rPr sz="950" spc="40" dirty="0">
                <a:solidFill>
                  <a:srgbClr val="333333"/>
                </a:solidFill>
                <a:latin typeface="Trebuchet MS"/>
                <a:cs typeface="Trebuchet MS"/>
              </a:rPr>
              <a:t>nmtui</a:t>
            </a:r>
            <a:r>
              <a:rPr sz="950" spc="25" dirty="0">
                <a:solidFill>
                  <a:srgbClr val="333333"/>
                </a:solidFill>
                <a:latin typeface="微软雅黑"/>
                <a:cs typeface="微软雅黑"/>
              </a:rPr>
              <a:t>命令运行网络配置工具</a:t>
            </a:r>
            <a:endParaRPr sz="950">
              <a:latin typeface="微软雅黑"/>
              <a:cs typeface="微软雅黑"/>
            </a:endParaRPr>
          </a:p>
        </p:txBody>
      </p:sp>
      <p:sp>
        <p:nvSpPr>
          <p:cNvPr id="18" name="object 18"/>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113</a:t>
            </a:fld>
            <a:endParaRPr spc="-5" dirty="0"/>
          </a:p>
        </p:txBody>
      </p:sp>
      <p:sp>
        <p:nvSpPr>
          <p:cNvPr id="17" name="object 1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1" cy="3830829"/>
          </a:xfrm>
          <a:prstGeom prst="rect">
            <a:avLst/>
          </a:prstGeom>
        </p:spPr>
      </p:pic>
      <p:sp>
        <p:nvSpPr>
          <p:cNvPr id="3" name="object 3"/>
          <p:cNvSpPr txBox="1"/>
          <p:nvPr/>
        </p:nvSpPr>
        <p:spPr>
          <a:xfrm>
            <a:off x="946414" y="4300769"/>
            <a:ext cx="5600065" cy="123190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9-2</a:t>
            </a:r>
            <a:r>
              <a:rPr sz="950" spc="-35" dirty="0">
                <a:solidFill>
                  <a:srgbClr val="333333"/>
                </a:solidFill>
                <a:latin typeface="Trebuchet MS"/>
                <a:cs typeface="Trebuchet MS"/>
              </a:rPr>
              <a:t> </a:t>
            </a:r>
            <a:r>
              <a:rPr sz="950" spc="25" dirty="0">
                <a:solidFill>
                  <a:srgbClr val="333333"/>
                </a:solidFill>
                <a:latin typeface="微软雅黑"/>
                <a:cs typeface="微软雅黑"/>
              </a:rPr>
              <a:t>选中配置网卡按钮并按下回车键</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spc="25" dirty="0">
                <a:solidFill>
                  <a:srgbClr val="333333"/>
                </a:solidFill>
                <a:latin typeface="微软雅黑"/>
                <a:cs typeface="微软雅黑"/>
              </a:rPr>
              <a:t>在</a:t>
            </a:r>
            <a:r>
              <a:rPr sz="950" spc="50" dirty="0">
                <a:solidFill>
                  <a:srgbClr val="333333"/>
                </a:solidFill>
                <a:latin typeface="Trebuchet MS"/>
                <a:cs typeface="Trebuchet MS"/>
              </a:rPr>
              <a:t>RHEL</a:t>
            </a:r>
            <a:r>
              <a:rPr sz="950" spc="-3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a:t>
            </a:r>
            <a:r>
              <a:rPr sz="950" spc="50" dirty="0">
                <a:solidFill>
                  <a:srgbClr val="333333"/>
                </a:solidFill>
                <a:latin typeface="Trebuchet MS"/>
                <a:cs typeface="Trebuchet MS"/>
              </a:rPr>
              <a:t>RHEL</a:t>
            </a:r>
            <a:r>
              <a:rPr sz="950" spc="-35" dirty="0">
                <a:solidFill>
                  <a:srgbClr val="333333"/>
                </a:solidFill>
                <a:latin typeface="Trebuchet MS"/>
                <a:cs typeface="Trebuchet MS"/>
              </a:rPr>
              <a:t> </a:t>
            </a:r>
            <a:r>
              <a:rPr sz="950" spc="55" dirty="0">
                <a:solidFill>
                  <a:srgbClr val="333333"/>
                </a:solidFill>
                <a:latin typeface="Trebuchet MS"/>
                <a:cs typeface="Trebuchet MS"/>
              </a:rPr>
              <a:t>6</a:t>
            </a:r>
            <a:r>
              <a:rPr sz="950" spc="25" dirty="0">
                <a:solidFill>
                  <a:srgbClr val="333333"/>
                </a:solidFill>
                <a:latin typeface="微软雅黑"/>
                <a:cs typeface="微软雅黑"/>
              </a:rPr>
              <a:t>系统及其他大多数早期的</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系统中，网卡的名称一直都是</a:t>
            </a:r>
            <a:r>
              <a:rPr sz="950" spc="30" dirty="0">
                <a:solidFill>
                  <a:srgbClr val="333333"/>
                </a:solidFill>
                <a:latin typeface="Trebuchet MS"/>
                <a:cs typeface="Trebuchet MS"/>
              </a:rPr>
              <a:t>eth0</a:t>
            </a:r>
            <a:r>
              <a:rPr sz="950" spc="25" dirty="0">
                <a:solidFill>
                  <a:srgbClr val="333333"/>
                </a:solidFill>
                <a:latin typeface="微软雅黑"/>
                <a:cs typeface="微软雅黑"/>
              </a:rPr>
              <a:t>、</a:t>
            </a:r>
            <a:r>
              <a:rPr sz="950" spc="30" dirty="0">
                <a:solidFill>
                  <a:srgbClr val="333333"/>
                </a:solidFill>
                <a:latin typeface="Trebuchet MS"/>
                <a:cs typeface="Trebuchet MS"/>
              </a:rPr>
              <a:t>eth1</a:t>
            </a:r>
            <a:r>
              <a:rPr sz="950" spc="25" dirty="0">
                <a:solidFill>
                  <a:srgbClr val="333333"/>
                </a:solidFill>
                <a:latin typeface="微软雅黑"/>
                <a:cs typeface="微软雅黑"/>
              </a:rPr>
              <a:t>、</a:t>
            </a:r>
            <a:r>
              <a:rPr sz="950" spc="30" dirty="0">
                <a:solidFill>
                  <a:srgbClr val="333333"/>
                </a:solidFill>
                <a:latin typeface="Trebuchet MS"/>
                <a:cs typeface="Trebuchet MS"/>
              </a:rPr>
              <a:t>eth2</a:t>
            </a:r>
            <a:r>
              <a:rPr sz="950" spc="25" dirty="0">
                <a:solidFill>
                  <a:srgbClr val="333333"/>
                </a:solidFill>
                <a:latin typeface="微软雅黑"/>
                <a:cs typeface="微软雅黑"/>
              </a:rPr>
              <a:t>、</a:t>
            </a:r>
            <a:endParaRPr sz="950">
              <a:latin typeface="微软雅黑"/>
              <a:cs typeface="微软雅黑"/>
            </a:endParaRPr>
          </a:p>
          <a:p>
            <a:pPr marL="12700" marR="5080">
              <a:lnSpc>
                <a:spcPct val="131600"/>
              </a:lnSpc>
            </a:pPr>
            <a:r>
              <a:rPr sz="950" spc="50" dirty="0">
                <a:solidFill>
                  <a:srgbClr val="333333"/>
                </a:solidFill>
                <a:latin typeface="Trebuchet MS"/>
                <a:cs typeface="Trebuchet MS"/>
              </a:rPr>
              <a:t>……</a:t>
            </a:r>
            <a:r>
              <a:rPr sz="950" spc="50" dirty="0">
                <a:solidFill>
                  <a:srgbClr val="333333"/>
                </a:solidFill>
                <a:latin typeface="微软雅黑"/>
                <a:cs typeface="微软雅黑"/>
              </a:rPr>
              <a:t>；</a:t>
            </a:r>
            <a:r>
              <a:rPr sz="950" spc="25" dirty="0">
                <a:solidFill>
                  <a:srgbClr val="333333"/>
                </a:solidFill>
                <a:latin typeface="微软雅黑"/>
                <a:cs typeface="微软雅黑"/>
              </a:rPr>
              <a:t>在</a:t>
            </a:r>
            <a:r>
              <a:rPr sz="950" spc="50" dirty="0">
                <a:solidFill>
                  <a:srgbClr val="333333"/>
                </a:solidFill>
                <a:latin typeface="Trebuchet MS"/>
                <a:cs typeface="Trebuchet MS"/>
              </a:rPr>
              <a:t>RHEL</a:t>
            </a:r>
            <a:r>
              <a:rPr sz="950" spc="-55" dirty="0">
                <a:solidFill>
                  <a:srgbClr val="333333"/>
                </a:solidFill>
                <a:latin typeface="Trebuchet MS"/>
                <a:cs typeface="Trebuchet MS"/>
              </a:rPr>
              <a:t> </a:t>
            </a:r>
            <a:r>
              <a:rPr sz="950" spc="55" dirty="0">
                <a:solidFill>
                  <a:srgbClr val="333333"/>
                </a:solidFill>
                <a:latin typeface="Trebuchet MS"/>
                <a:cs typeface="Trebuchet MS"/>
              </a:rPr>
              <a:t>7</a:t>
            </a:r>
            <a:r>
              <a:rPr sz="950" spc="25" dirty="0">
                <a:solidFill>
                  <a:srgbClr val="333333"/>
                </a:solidFill>
                <a:latin typeface="微软雅黑"/>
                <a:cs typeface="微软雅黑"/>
              </a:rPr>
              <a:t>中则变成了类似于</a:t>
            </a:r>
            <a:r>
              <a:rPr sz="950" spc="60" dirty="0">
                <a:solidFill>
                  <a:srgbClr val="333333"/>
                </a:solidFill>
                <a:latin typeface="Trebuchet MS"/>
                <a:cs typeface="Trebuchet MS"/>
              </a:rPr>
              <a:t>eno16777736</a:t>
            </a:r>
            <a:r>
              <a:rPr sz="950" spc="25" dirty="0">
                <a:solidFill>
                  <a:srgbClr val="333333"/>
                </a:solidFill>
                <a:latin typeface="微软雅黑"/>
                <a:cs typeface="微软雅黑"/>
              </a:rPr>
              <a:t>、</a:t>
            </a:r>
            <a:r>
              <a:rPr sz="950" spc="60" dirty="0">
                <a:solidFill>
                  <a:srgbClr val="333333"/>
                </a:solidFill>
                <a:latin typeface="Trebuchet MS"/>
                <a:cs typeface="Trebuchet MS"/>
              </a:rPr>
              <a:t>eno33554968</a:t>
            </a:r>
            <a:r>
              <a:rPr sz="950" spc="25" dirty="0">
                <a:solidFill>
                  <a:srgbClr val="333333"/>
                </a:solidFill>
                <a:latin typeface="微软雅黑"/>
                <a:cs typeface="微软雅黑"/>
              </a:rPr>
              <a:t>这样的名字；而</a:t>
            </a:r>
            <a:r>
              <a:rPr sz="950" spc="50" dirty="0">
                <a:solidFill>
                  <a:srgbClr val="333333"/>
                </a:solidFill>
                <a:latin typeface="Trebuchet MS"/>
                <a:cs typeface="Trebuchet MS"/>
              </a:rPr>
              <a:t>RHEL</a:t>
            </a:r>
            <a:r>
              <a:rPr sz="950" spc="-55"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系统最新的名 称是</a:t>
            </a:r>
            <a:r>
              <a:rPr sz="950" spc="60" dirty="0">
                <a:solidFill>
                  <a:srgbClr val="333333"/>
                </a:solidFill>
                <a:latin typeface="Trebuchet MS"/>
                <a:cs typeface="Trebuchet MS"/>
              </a:rPr>
              <a:t>ens160</a:t>
            </a:r>
            <a:r>
              <a:rPr sz="950" spc="25" dirty="0">
                <a:solidFill>
                  <a:srgbClr val="333333"/>
                </a:solidFill>
                <a:latin typeface="微软雅黑"/>
                <a:cs typeface="微软雅黑"/>
              </a:rPr>
              <a:t>、</a:t>
            </a:r>
            <a:r>
              <a:rPr sz="950" spc="60" dirty="0">
                <a:solidFill>
                  <a:srgbClr val="333333"/>
                </a:solidFill>
                <a:latin typeface="Trebuchet MS"/>
                <a:cs typeface="Trebuchet MS"/>
              </a:rPr>
              <a:t>ens192</a:t>
            </a:r>
            <a:r>
              <a:rPr sz="950" spc="25" dirty="0">
                <a:solidFill>
                  <a:srgbClr val="333333"/>
                </a:solidFill>
                <a:latin typeface="微软雅黑"/>
                <a:cs typeface="微软雅黑"/>
              </a:rPr>
              <a:t>等等诸如此类，所以经常丰富的运维老手光看网卡名称大致就能猜出系统版本 </a:t>
            </a:r>
            <a:r>
              <a:rPr sz="950" spc="30" dirty="0">
                <a:solidFill>
                  <a:srgbClr val="333333"/>
                </a:solidFill>
                <a:latin typeface="微软雅黑"/>
                <a:cs typeface="微软雅黑"/>
              </a:rPr>
              <a:t> </a:t>
            </a:r>
            <a:r>
              <a:rPr sz="950" spc="25" dirty="0">
                <a:solidFill>
                  <a:srgbClr val="333333"/>
                </a:solidFill>
                <a:latin typeface="微软雅黑"/>
                <a:cs typeface="微软雅黑"/>
              </a:rPr>
              <a:t>了。不过除了网卡的名称发生变化之外，其他几乎一切照旧，因此这里演示的网络配置实验完全可以适 用于各种版本的</a:t>
            </a:r>
            <a:r>
              <a:rPr sz="950" spc="35" dirty="0">
                <a:solidFill>
                  <a:srgbClr val="333333"/>
                </a:solidFill>
                <a:latin typeface="Trebuchet MS"/>
                <a:cs typeface="Trebuchet MS"/>
              </a:rPr>
              <a:t>Linux</a:t>
            </a:r>
            <a:r>
              <a:rPr sz="950" spc="25" dirty="0">
                <a:solidFill>
                  <a:srgbClr val="333333"/>
                </a:solidFill>
                <a:latin typeface="微软雅黑"/>
                <a:cs typeface="微软雅黑"/>
              </a:rPr>
              <a:t>系统。</a:t>
            </a:r>
            <a:endParaRPr sz="950">
              <a:latin typeface="微软雅黑"/>
              <a:cs typeface="微软雅黑"/>
            </a:endParaRPr>
          </a:p>
        </p:txBody>
      </p:sp>
      <p:pic>
        <p:nvPicPr>
          <p:cNvPr id="4" name="object 4"/>
          <p:cNvPicPr/>
          <p:nvPr/>
        </p:nvPicPr>
        <p:blipFill>
          <a:blip r:embed="rId3" cstate="print"/>
          <a:stretch>
            <a:fillRect/>
          </a:stretch>
        </p:blipFill>
        <p:spPr>
          <a:xfrm>
            <a:off x="959124" y="5638038"/>
            <a:ext cx="5650950" cy="3830830"/>
          </a:xfrm>
          <a:prstGeom prst="rect">
            <a:avLst/>
          </a:prstGeom>
        </p:spPr>
      </p:pic>
      <p:sp>
        <p:nvSpPr>
          <p:cNvPr id="5" name="object 5"/>
          <p:cNvSpPr txBox="1"/>
          <p:nvPr/>
        </p:nvSpPr>
        <p:spPr>
          <a:xfrm>
            <a:off x="946424" y="9570542"/>
            <a:ext cx="2717165"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9-3</a:t>
            </a:r>
            <a:r>
              <a:rPr sz="950" spc="-35" dirty="0">
                <a:solidFill>
                  <a:srgbClr val="333333"/>
                </a:solidFill>
                <a:latin typeface="Trebuchet MS"/>
                <a:cs typeface="Trebuchet MS"/>
              </a:rPr>
              <a:t> </a:t>
            </a:r>
            <a:r>
              <a:rPr sz="950" spc="25" dirty="0">
                <a:solidFill>
                  <a:srgbClr val="333333"/>
                </a:solidFill>
                <a:latin typeface="微软雅黑"/>
                <a:cs typeface="微软雅黑"/>
              </a:rPr>
              <a:t>选中要配置的网卡名称，然后按下编辑按钮</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114</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573534"/>
          </a:xfrm>
          <a:prstGeom prst="rect">
            <a:avLst/>
          </a:prstGeom>
        </p:spPr>
      </p:pic>
      <p:sp>
        <p:nvSpPr>
          <p:cNvPr id="3" name="object 3"/>
          <p:cNvSpPr txBox="1"/>
          <p:nvPr/>
        </p:nvSpPr>
        <p:spPr>
          <a:xfrm>
            <a:off x="946424" y="4043533"/>
            <a:ext cx="233934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9-4</a:t>
            </a:r>
            <a:r>
              <a:rPr sz="950" spc="-35" dirty="0">
                <a:solidFill>
                  <a:srgbClr val="333333"/>
                </a:solidFill>
                <a:latin typeface="Trebuchet MS"/>
                <a:cs typeface="Trebuchet MS"/>
              </a:rPr>
              <a:t> </a:t>
            </a:r>
            <a:r>
              <a:rPr sz="950" spc="25" dirty="0">
                <a:solidFill>
                  <a:srgbClr val="333333"/>
                </a:solidFill>
                <a:latin typeface="微软雅黑"/>
                <a:cs typeface="微软雅黑"/>
              </a:rPr>
              <a:t>把网卡</a:t>
            </a:r>
            <a:r>
              <a:rPr sz="950" spc="35" dirty="0">
                <a:solidFill>
                  <a:srgbClr val="333333"/>
                </a:solidFill>
                <a:latin typeface="Trebuchet MS"/>
                <a:cs typeface="Trebuchet MS"/>
              </a:rPr>
              <a:t>IPv4</a:t>
            </a:r>
            <a:r>
              <a:rPr sz="950" spc="25" dirty="0">
                <a:solidFill>
                  <a:srgbClr val="333333"/>
                </a:solidFill>
                <a:latin typeface="微软雅黑"/>
                <a:cs typeface="微软雅黑"/>
              </a:rPr>
              <a:t>的配置方式改成手动模式</a:t>
            </a:r>
            <a:endParaRPr sz="950">
              <a:latin typeface="微软雅黑"/>
              <a:cs typeface="微软雅黑"/>
            </a:endParaRPr>
          </a:p>
        </p:txBody>
      </p:sp>
      <p:pic>
        <p:nvPicPr>
          <p:cNvPr id="4" name="object 4"/>
          <p:cNvPicPr/>
          <p:nvPr/>
        </p:nvPicPr>
        <p:blipFill>
          <a:blip r:embed="rId3" cstate="print"/>
          <a:stretch>
            <a:fillRect/>
          </a:stretch>
        </p:blipFill>
        <p:spPr>
          <a:xfrm>
            <a:off x="959124" y="4323016"/>
            <a:ext cx="5650950" cy="3840359"/>
          </a:xfrm>
          <a:prstGeom prst="rect">
            <a:avLst/>
          </a:prstGeom>
        </p:spPr>
      </p:pic>
      <p:sp>
        <p:nvSpPr>
          <p:cNvPr id="5" name="object 5"/>
          <p:cNvSpPr txBox="1"/>
          <p:nvPr/>
        </p:nvSpPr>
        <p:spPr>
          <a:xfrm>
            <a:off x="946424" y="8265070"/>
            <a:ext cx="5624195" cy="841375"/>
          </a:xfrm>
          <a:prstGeom prst="rect">
            <a:avLst/>
          </a:prstGeom>
        </p:spPr>
        <p:txBody>
          <a:bodyPr vert="horz" wrap="square" lIns="0" tIns="15875" rIns="0" bIns="0" rtlCol="0">
            <a:spAutoFit/>
          </a:bodyPr>
          <a:lstStyle/>
          <a:p>
            <a:pPr marL="12700" algn="just">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9-5</a:t>
            </a:r>
            <a:r>
              <a:rPr sz="950" spc="-35" dirty="0">
                <a:solidFill>
                  <a:srgbClr val="333333"/>
                </a:solidFill>
                <a:latin typeface="Trebuchet MS"/>
                <a:cs typeface="Trebuchet MS"/>
              </a:rPr>
              <a:t> </a:t>
            </a:r>
            <a:r>
              <a:rPr sz="950" spc="25" dirty="0">
                <a:solidFill>
                  <a:srgbClr val="333333"/>
                </a:solidFill>
                <a:latin typeface="微软雅黑"/>
                <a:cs typeface="微软雅黑"/>
              </a:rPr>
              <a:t>按下显示详细信息按钮</a:t>
            </a:r>
            <a:endParaRPr sz="950">
              <a:latin typeface="微软雅黑"/>
              <a:cs typeface="微软雅黑"/>
            </a:endParaRPr>
          </a:p>
          <a:p>
            <a:pPr marL="12700" marR="5080" algn="just">
              <a:lnSpc>
                <a:spcPct val="131600"/>
              </a:lnSpc>
              <a:spcBef>
                <a:spcPts val="750"/>
              </a:spcBef>
            </a:pPr>
            <a:r>
              <a:rPr sz="950" spc="25" dirty="0">
                <a:solidFill>
                  <a:srgbClr val="333333"/>
                </a:solidFill>
                <a:latin typeface="微软雅黑"/>
                <a:cs typeface="微软雅黑"/>
              </a:rPr>
              <a:t>现在，在服务器主机的网络配置信息中填写</a:t>
            </a:r>
            <a:r>
              <a:rPr sz="950" spc="30" dirty="0">
                <a:solidFill>
                  <a:srgbClr val="333333"/>
                </a:solidFill>
                <a:latin typeface="Trebuchet MS"/>
                <a:cs typeface="Trebuchet MS"/>
              </a:rPr>
              <a:t>IP</a:t>
            </a:r>
            <a:r>
              <a:rPr sz="950" spc="25" dirty="0">
                <a:solidFill>
                  <a:srgbClr val="333333"/>
                </a:solidFill>
                <a:latin typeface="微软雅黑"/>
                <a:cs typeface="微软雅黑"/>
              </a:rPr>
              <a:t>地址</a:t>
            </a:r>
            <a:r>
              <a:rPr sz="950" spc="15" dirty="0">
                <a:solidFill>
                  <a:srgbClr val="333333"/>
                </a:solidFill>
                <a:latin typeface="Trebuchet MS"/>
                <a:cs typeface="Trebuchet MS"/>
              </a:rPr>
              <a:t>192.168.10.10/24</a:t>
            </a:r>
            <a:r>
              <a:rPr sz="950" spc="25" dirty="0">
                <a:solidFill>
                  <a:srgbClr val="333333"/>
                </a:solidFill>
                <a:latin typeface="微软雅黑"/>
                <a:cs typeface="微软雅黑"/>
              </a:rPr>
              <a:t>。</a:t>
            </a:r>
            <a:r>
              <a:rPr sz="950" spc="55" dirty="0">
                <a:solidFill>
                  <a:srgbClr val="333333"/>
                </a:solidFill>
                <a:latin typeface="Trebuchet MS"/>
                <a:cs typeface="Trebuchet MS"/>
              </a:rPr>
              <a:t>24</a:t>
            </a:r>
            <a:r>
              <a:rPr sz="950" spc="25" dirty="0">
                <a:solidFill>
                  <a:srgbClr val="333333"/>
                </a:solidFill>
                <a:latin typeface="微软雅黑"/>
                <a:cs typeface="微软雅黑"/>
              </a:rPr>
              <a:t>代表子网掩码中前</a:t>
            </a:r>
            <a:r>
              <a:rPr sz="950" spc="55" dirty="0">
                <a:solidFill>
                  <a:srgbClr val="333333"/>
                </a:solidFill>
                <a:latin typeface="Trebuchet MS"/>
                <a:cs typeface="Trebuchet MS"/>
              </a:rPr>
              <a:t>24</a:t>
            </a:r>
            <a:r>
              <a:rPr sz="950" spc="25" dirty="0">
                <a:solidFill>
                  <a:srgbClr val="333333"/>
                </a:solidFill>
                <a:latin typeface="微软雅黑"/>
                <a:cs typeface="微软雅黑"/>
              </a:rPr>
              <a:t>位为网络 号，后</a:t>
            </a:r>
            <a:r>
              <a:rPr sz="950" spc="55" dirty="0">
                <a:solidFill>
                  <a:srgbClr val="333333"/>
                </a:solidFill>
                <a:latin typeface="Trebuchet MS"/>
                <a:cs typeface="Trebuchet MS"/>
              </a:rPr>
              <a:t>8</a:t>
            </a:r>
            <a:r>
              <a:rPr sz="950" spc="25" dirty="0">
                <a:solidFill>
                  <a:srgbClr val="333333"/>
                </a:solidFill>
                <a:latin typeface="微软雅黑"/>
                <a:cs typeface="微软雅黑"/>
              </a:rPr>
              <a:t>位是主机号，和写成</a:t>
            </a:r>
            <a:r>
              <a:rPr sz="950" spc="25" dirty="0">
                <a:solidFill>
                  <a:srgbClr val="333333"/>
                </a:solidFill>
                <a:latin typeface="Trebuchet MS"/>
                <a:cs typeface="Trebuchet MS"/>
              </a:rPr>
              <a:t>255.255.255.0</a:t>
            </a:r>
            <a:r>
              <a:rPr sz="950" spc="25" dirty="0">
                <a:solidFill>
                  <a:srgbClr val="333333"/>
                </a:solidFill>
                <a:latin typeface="微软雅黑"/>
                <a:cs typeface="微软雅黑"/>
              </a:rPr>
              <a:t>的效果一样。网关、</a:t>
            </a:r>
            <a:r>
              <a:rPr sz="950" spc="110" dirty="0">
                <a:solidFill>
                  <a:srgbClr val="333333"/>
                </a:solidFill>
                <a:latin typeface="Trebuchet MS"/>
                <a:cs typeface="Trebuchet MS"/>
              </a:rPr>
              <a:t>DNS</a:t>
            </a:r>
            <a:r>
              <a:rPr sz="950" spc="20" dirty="0">
                <a:solidFill>
                  <a:srgbClr val="333333"/>
                </a:solidFill>
                <a:latin typeface="微软雅黑"/>
                <a:cs typeface="微软雅黑"/>
              </a:rPr>
              <a:t>等信息暂可不必填写，有用到时会 </a:t>
            </a:r>
            <a:r>
              <a:rPr sz="950" spc="25" dirty="0">
                <a:solidFill>
                  <a:srgbClr val="333333"/>
                </a:solidFill>
                <a:latin typeface="微软雅黑"/>
                <a:cs typeface="微软雅黑"/>
              </a:rPr>
              <a:t>继续编辑网卡文件。</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115</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69912"/>
            <a:ext cx="400050" cy="248920"/>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p:txBody>
      </p:sp>
      <p:sp>
        <p:nvSpPr>
          <p:cNvPr id="3" name="object 3"/>
          <p:cNvSpPr txBox="1"/>
          <p:nvPr/>
        </p:nvSpPr>
        <p:spPr>
          <a:xfrm>
            <a:off x="946424" y="713902"/>
            <a:ext cx="5541010" cy="788035"/>
          </a:xfrm>
          <a:prstGeom prst="rect">
            <a:avLst/>
          </a:prstGeom>
        </p:spPr>
        <p:txBody>
          <a:bodyPr vert="horz" wrap="square" lIns="0" tIns="57785" rIns="0" bIns="0" rtlCol="0">
            <a:spAutoFit/>
          </a:bodyPr>
          <a:lstStyle/>
          <a:p>
            <a:pPr marL="12700">
              <a:lnSpc>
                <a:spcPct val="100000"/>
              </a:lnSpc>
              <a:spcBef>
                <a:spcPts val="455"/>
              </a:spcBef>
            </a:pPr>
            <a:r>
              <a:rPr sz="950" spc="25" dirty="0">
                <a:solidFill>
                  <a:srgbClr val="333333"/>
                </a:solidFill>
                <a:latin typeface="微软雅黑"/>
                <a:cs typeface="微软雅黑"/>
              </a:rPr>
              <a:t>再多提一句，我们的这本《</a:t>
            </a:r>
            <a:r>
              <a:rPr sz="950" spc="35" dirty="0">
                <a:solidFill>
                  <a:srgbClr val="333333"/>
                </a:solidFill>
                <a:latin typeface="Trebuchet MS"/>
                <a:cs typeface="Trebuchet MS"/>
              </a:rPr>
              <a:t>Linux</a:t>
            </a:r>
            <a:r>
              <a:rPr sz="950" spc="25" dirty="0">
                <a:solidFill>
                  <a:srgbClr val="333333"/>
                </a:solidFill>
                <a:latin typeface="微软雅黑"/>
                <a:cs typeface="微软雅黑"/>
              </a:rPr>
              <a:t>就该这么学》不仅学习门槛低、简单易懂，而且还有一个潜在的优势</a:t>
            </a:r>
            <a:endParaRPr sz="950">
              <a:latin typeface="微软雅黑"/>
              <a:cs typeface="微软雅黑"/>
            </a:endParaRPr>
          </a:p>
          <a:p>
            <a:pPr marL="12700" marR="79375">
              <a:lnSpc>
                <a:spcPct val="131600"/>
              </a:lnSpc>
            </a:pPr>
            <a:r>
              <a:rPr sz="950" spc="275" dirty="0">
                <a:solidFill>
                  <a:srgbClr val="333333"/>
                </a:solidFill>
                <a:latin typeface="Trebuchet MS"/>
                <a:cs typeface="Trebuchet MS"/>
              </a:rPr>
              <a:t>——</a:t>
            </a:r>
            <a:r>
              <a:rPr sz="950" spc="25" dirty="0">
                <a:solidFill>
                  <a:srgbClr val="333333"/>
                </a:solidFill>
                <a:latin typeface="微软雅黑"/>
                <a:cs typeface="微软雅黑"/>
              </a:rPr>
              <a:t>书中所有的服务器主机</a:t>
            </a:r>
            <a:r>
              <a:rPr sz="950" spc="30" dirty="0">
                <a:solidFill>
                  <a:srgbClr val="333333"/>
                </a:solidFill>
                <a:latin typeface="Trebuchet MS"/>
                <a:cs typeface="Trebuchet MS"/>
              </a:rPr>
              <a:t>IP</a:t>
            </a:r>
            <a:r>
              <a:rPr sz="950" spc="25" dirty="0">
                <a:solidFill>
                  <a:srgbClr val="333333"/>
                </a:solidFill>
                <a:latin typeface="微软雅黑"/>
                <a:cs typeface="微软雅黑"/>
              </a:rPr>
              <a:t>地址均为</a:t>
            </a:r>
            <a:r>
              <a:rPr sz="950" spc="25" dirty="0">
                <a:solidFill>
                  <a:srgbClr val="333333"/>
                </a:solidFill>
                <a:latin typeface="Trebuchet MS"/>
                <a:cs typeface="Trebuchet MS"/>
              </a:rPr>
              <a:t>192.168.10.10</a:t>
            </a:r>
            <a:r>
              <a:rPr sz="950" spc="25" dirty="0">
                <a:solidFill>
                  <a:srgbClr val="333333"/>
                </a:solidFill>
                <a:latin typeface="微软雅黑"/>
                <a:cs typeface="微软雅黑"/>
              </a:rPr>
              <a:t>，而客户端主机均为</a:t>
            </a:r>
            <a:r>
              <a:rPr sz="950" spc="25" dirty="0">
                <a:solidFill>
                  <a:srgbClr val="333333"/>
                </a:solidFill>
                <a:latin typeface="Trebuchet MS"/>
                <a:cs typeface="Trebuchet MS"/>
              </a:rPr>
              <a:t>192.168.10.20</a:t>
            </a:r>
            <a:r>
              <a:rPr sz="950" spc="25" dirty="0">
                <a:solidFill>
                  <a:srgbClr val="333333"/>
                </a:solidFill>
                <a:latin typeface="微软雅黑"/>
                <a:cs typeface="微软雅黑"/>
              </a:rPr>
              <a:t>及 </a:t>
            </a:r>
            <a:r>
              <a:rPr sz="950" spc="25" dirty="0">
                <a:solidFill>
                  <a:srgbClr val="333333"/>
                </a:solidFill>
                <a:latin typeface="Trebuchet MS"/>
                <a:cs typeface="Trebuchet MS"/>
              </a:rPr>
              <a:t>192.168.10.30</a:t>
            </a:r>
            <a:r>
              <a:rPr sz="950" spc="25" dirty="0">
                <a:solidFill>
                  <a:srgbClr val="333333"/>
                </a:solidFill>
                <a:latin typeface="微软雅黑"/>
                <a:cs typeface="微软雅黑"/>
              </a:rPr>
              <a:t>。这样的好处就是，在后面部署</a:t>
            </a:r>
            <a:r>
              <a:rPr sz="950" spc="35" dirty="0">
                <a:solidFill>
                  <a:srgbClr val="333333"/>
                </a:solidFill>
                <a:latin typeface="Trebuchet MS"/>
                <a:cs typeface="Trebuchet MS"/>
              </a:rPr>
              <a:t>Linux</a:t>
            </a:r>
            <a:r>
              <a:rPr sz="950" spc="25" dirty="0">
                <a:solidFill>
                  <a:srgbClr val="333333"/>
                </a:solidFill>
                <a:latin typeface="微软雅黑"/>
                <a:cs typeface="微软雅黑"/>
              </a:rPr>
              <a:t>服务的时候，不用每次都要考虑</a:t>
            </a:r>
            <a:r>
              <a:rPr sz="950" spc="30" dirty="0">
                <a:solidFill>
                  <a:srgbClr val="333333"/>
                </a:solidFill>
                <a:latin typeface="Trebuchet MS"/>
                <a:cs typeface="Trebuchet MS"/>
              </a:rPr>
              <a:t>IP</a:t>
            </a:r>
            <a:r>
              <a:rPr sz="950" spc="20" dirty="0">
                <a:solidFill>
                  <a:srgbClr val="333333"/>
                </a:solidFill>
                <a:latin typeface="微软雅黑"/>
                <a:cs typeface="微软雅黑"/>
              </a:rPr>
              <a:t>地址变化的问 </a:t>
            </a:r>
            <a:r>
              <a:rPr sz="950" spc="25" dirty="0">
                <a:solidFill>
                  <a:srgbClr val="333333"/>
                </a:solidFill>
                <a:latin typeface="微软雅黑"/>
                <a:cs typeface="微软雅黑"/>
              </a:rPr>
              <a:t>题，从而可以心无旁骛地关注配置细节。</a:t>
            </a:r>
            <a:endParaRPr sz="950">
              <a:latin typeface="微软雅黑"/>
              <a:cs typeface="微软雅黑"/>
            </a:endParaRPr>
          </a:p>
        </p:txBody>
      </p:sp>
      <p:pic>
        <p:nvPicPr>
          <p:cNvPr id="4" name="object 4"/>
          <p:cNvPicPr/>
          <p:nvPr/>
        </p:nvPicPr>
        <p:blipFill>
          <a:blip r:embed="rId2" cstate="print"/>
          <a:stretch>
            <a:fillRect/>
          </a:stretch>
        </p:blipFill>
        <p:spPr>
          <a:xfrm>
            <a:off x="959124" y="1607153"/>
            <a:ext cx="5650950" cy="3840359"/>
          </a:xfrm>
          <a:prstGeom prst="rect">
            <a:avLst/>
          </a:prstGeom>
        </p:spPr>
      </p:pic>
      <p:sp>
        <p:nvSpPr>
          <p:cNvPr id="5" name="object 5"/>
          <p:cNvSpPr txBox="1"/>
          <p:nvPr/>
        </p:nvSpPr>
        <p:spPr>
          <a:xfrm>
            <a:off x="946424" y="5558681"/>
            <a:ext cx="158750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9-6</a:t>
            </a:r>
            <a:r>
              <a:rPr sz="950" spc="-35" dirty="0">
                <a:solidFill>
                  <a:srgbClr val="333333"/>
                </a:solidFill>
                <a:latin typeface="Trebuchet MS"/>
                <a:cs typeface="Trebuchet MS"/>
              </a:rPr>
              <a:t> </a:t>
            </a:r>
            <a:r>
              <a:rPr sz="950" spc="25" dirty="0">
                <a:solidFill>
                  <a:srgbClr val="333333"/>
                </a:solidFill>
                <a:latin typeface="微软雅黑"/>
                <a:cs typeface="微软雅黑"/>
              </a:rPr>
              <a:t>填写</a:t>
            </a:r>
            <a:r>
              <a:rPr sz="950" spc="30" dirty="0">
                <a:solidFill>
                  <a:srgbClr val="333333"/>
                </a:solidFill>
                <a:latin typeface="Trebuchet MS"/>
                <a:cs typeface="Trebuchet MS"/>
              </a:rPr>
              <a:t>IP</a:t>
            </a:r>
            <a:r>
              <a:rPr sz="950" spc="25" dirty="0">
                <a:solidFill>
                  <a:srgbClr val="333333"/>
                </a:solidFill>
                <a:latin typeface="微软雅黑"/>
                <a:cs typeface="微软雅黑"/>
              </a:rPr>
              <a:t>地址和子网掩码</a:t>
            </a:r>
            <a:endParaRPr sz="950">
              <a:latin typeface="微软雅黑"/>
              <a:cs typeface="微软雅黑"/>
            </a:endParaRPr>
          </a:p>
        </p:txBody>
      </p:sp>
      <p:pic>
        <p:nvPicPr>
          <p:cNvPr id="6" name="object 6"/>
          <p:cNvPicPr/>
          <p:nvPr/>
        </p:nvPicPr>
        <p:blipFill>
          <a:blip r:embed="rId3" cstate="print"/>
          <a:stretch>
            <a:fillRect/>
          </a:stretch>
        </p:blipFill>
        <p:spPr>
          <a:xfrm>
            <a:off x="959124" y="5838158"/>
            <a:ext cx="5650950" cy="3821300"/>
          </a:xfrm>
          <a:prstGeom prst="rect">
            <a:avLst/>
          </a:prstGeom>
        </p:spPr>
      </p:pic>
      <p:sp>
        <p:nvSpPr>
          <p:cNvPr id="7" name="object 7"/>
          <p:cNvSpPr txBox="1"/>
          <p:nvPr/>
        </p:nvSpPr>
        <p:spPr>
          <a:xfrm>
            <a:off x="946424" y="9770688"/>
            <a:ext cx="152654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9-7</a:t>
            </a:r>
            <a:r>
              <a:rPr sz="950" spc="-35" dirty="0">
                <a:solidFill>
                  <a:srgbClr val="333333"/>
                </a:solidFill>
                <a:latin typeface="Trebuchet MS"/>
                <a:cs typeface="Trebuchet MS"/>
              </a:rPr>
              <a:t> </a:t>
            </a:r>
            <a:r>
              <a:rPr sz="950" spc="25" dirty="0">
                <a:solidFill>
                  <a:srgbClr val="333333"/>
                </a:solidFill>
                <a:latin typeface="微软雅黑"/>
                <a:cs typeface="微软雅黑"/>
              </a:rPr>
              <a:t>单击</a:t>
            </a:r>
            <a:r>
              <a:rPr sz="950" spc="85" dirty="0">
                <a:solidFill>
                  <a:srgbClr val="333333"/>
                </a:solidFill>
                <a:latin typeface="Trebuchet MS"/>
                <a:cs typeface="Trebuchet MS"/>
              </a:rPr>
              <a:t>OK</a:t>
            </a:r>
            <a:r>
              <a:rPr sz="950" spc="25" dirty="0">
                <a:solidFill>
                  <a:srgbClr val="333333"/>
                </a:solidFill>
                <a:latin typeface="微软雅黑"/>
                <a:cs typeface="微软雅黑"/>
              </a:rPr>
              <a:t>按钮保存配置</a:t>
            </a:r>
            <a:endParaRPr sz="950">
              <a:latin typeface="微软雅黑"/>
              <a:cs typeface="微软雅黑"/>
            </a:endParaRPr>
          </a:p>
        </p:txBody>
      </p:sp>
      <p:sp>
        <p:nvSpPr>
          <p:cNvPr id="9" name="object 9"/>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116</a:t>
            </a:fld>
            <a:endParaRPr spc="-5" dirty="0"/>
          </a:p>
        </p:txBody>
      </p:sp>
      <p:sp>
        <p:nvSpPr>
          <p:cNvPr id="8" name="object 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4"/>
              </a:rPr>
              <a:t>5/20</a:t>
            </a:r>
            <a:endParaRPr sz="800">
              <a:latin typeface="小哥哥网恋吗"/>
              <a:cs typeface="小哥哥网恋吗"/>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840358"/>
          </a:xfrm>
          <a:prstGeom prst="rect">
            <a:avLst/>
          </a:prstGeom>
        </p:spPr>
      </p:pic>
      <p:grpSp>
        <p:nvGrpSpPr>
          <p:cNvPr id="3" name="object 3"/>
          <p:cNvGrpSpPr/>
          <p:nvPr/>
        </p:nvGrpSpPr>
        <p:grpSpPr>
          <a:xfrm>
            <a:off x="959124" y="5599995"/>
            <a:ext cx="5651500" cy="3583304"/>
            <a:chOff x="959124" y="5599995"/>
            <a:chExt cx="5651500" cy="3583304"/>
          </a:xfrm>
        </p:grpSpPr>
        <p:sp>
          <p:nvSpPr>
            <p:cNvPr id="4" name="object 4"/>
            <p:cNvSpPr/>
            <p:nvPr/>
          </p:nvSpPr>
          <p:spPr>
            <a:xfrm>
              <a:off x="963889" y="5604759"/>
              <a:ext cx="5641975" cy="3573779"/>
            </a:xfrm>
            <a:custGeom>
              <a:avLst/>
              <a:gdLst/>
              <a:ahLst/>
              <a:cxnLst/>
              <a:rect l="l" t="t" r="r" b="b"/>
              <a:pathLst>
                <a:path w="5641975" h="3573779">
                  <a:moveTo>
                    <a:pt x="5620752" y="3573459"/>
                  </a:moveTo>
                  <a:lnTo>
                    <a:pt x="20659" y="3573459"/>
                  </a:lnTo>
                  <a:lnTo>
                    <a:pt x="17629" y="3572792"/>
                  </a:lnTo>
                  <a:lnTo>
                    <a:pt x="0" y="3552761"/>
                  </a:lnTo>
                  <a:lnTo>
                    <a:pt x="0" y="3549712"/>
                  </a:lnTo>
                  <a:lnTo>
                    <a:pt x="0" y="20621"/>
                  </a:lnTo>
                  <a:lnTo>
                    <a:pt x="20659" y="0"/>
                  </a:lnTo>
                  <a:lnTo>
                    <a:pt x="5620752" y="0"/>
                  </a:lnTo>
                  <a:lnTo>
                    <a:pt x="5641421" y="20621"/>
                  </a:lnTo>
                  <a:lnTo>
                    <a:pt x="5641421" y="3552761"/>
                  </a:lnTo>
                  <a:lnTo>
                    <a:pt x="5623792" y="3572792"/>
                  </a:lnTo>
                  <a:lnTo>
                    <a:pt x="5620752" y="3573459"/>
                  </a:lnTo>
                  <a:close/>
                </a:path>
              </a:pathLst>
            </a:custGeom>
            <a:solidFill>
              <a:srgbClr val="F8F8F8"/>
            </a:solidFill>
          </p:spPr>
          <p:txBody>
            <a:bodyPr wrap="square" lIns="0" tIns="0" rIns="0" bIns="0" rtlCol="0"/>
            <a:lstStyle/>
            <a:p>
              <a:endParaRPr/>
            </a:p>
          </p:txBody>
        </p:sp>
        <p:sp>
          <p:nvSpPr>
            <p:cNvPr id="5" name="object 5"/>
            <p:cNvSpPr/>
            <p:nvPr/>
          </p:nvSpPr>
          <p:spPr>
            <a:xfrm>
              <a:off x="963889" y="5604759"/>
              <a:ext cx="5641975" cy="3573779"/>
            </a:xfrm>
            <a:custGeom>
              <a:avLst/>
              <a:gdLst/>
              <a:ahLst/>
              <a:cxnLst/>
              <a:rect l="l" t="t" r="r" b="b"/>
              <a:pathLst>
                <a:path w="5641975" h="3573779">
                  <a:moveTo>
                    <a:pt x="0" y="3549712"/>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600"/>
                  </a:lnTo>
                  <a:lnTo>
                    <a:pt x="20659" y="0"/>
                  </a:lnTo>
                  <a:lnTo>
                    <a:pt x="23823" y="0"/>
                  </a:lnTo>
                  <a:lnTo>
                    <a:pt x="5617597" y="0"/>
                  </a:lnTo>
                  <a:lnTo>
                    <a:pt x="5620752" y="0"/>
                  </a:lnTo>
                  <a:lnTo>
                    <a:pt x="5623792" y="60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3549712"/>
                  </a:lnTo>
                  <a:lnTo>
                    <a:pt x="5641421" y="3552761"/>
                  </a:lnTo>
                  <a:lnTo>
                    <a:pt x="5640821" y="3555744"/>
                  </a:lnTo>
                  <a:lnTo>
                    <a:pt x="5639610" y="3558641"/>
                  </a:lnTo>
                  <a:lnTo>
                    <a:pt x="5638400" y="3561547"/>
                  </a:lnTo>
                  <a:lnTo>
                    <a:pt x="5617597" y="3573535"/>
                  </a:lnTo>
                  <a:lnTo>
                    <a:pt x="23823" y="3573535"/>
                  </a:lnTo>
                  <a:lnTo>
                    <a:pt x="1810" y="3558641"/>
                  </a:lnTo>
                  <a:lnTo>
                    <a:pt x="600" y="3555744"/>
                  </a:lnTo>
                  <a:lnTo>
                    <a:pt x="0" y="3552761"/>
                  </a:lnTo>
                  <a:lnTo>
                    <a:pt x="0" y="3549712"/>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5685814"/>
              <a:ext cx="5556250" cy="3430904"/>
            </a:xfrm>
            <a:custGeom>
              <a:avLst/>
              <a:gdLst/>
              <a:ahLst/>
              <a:cxnLst/>
              <a:rect l="l" t="t" r="r" b="b"/>
              <a:pathLst>
                <a:path w="5556250" h="3430904">
                  <a:moveTo>
                    <a:pt x="5555656" y="3430594"/>
                  </a:moveTo>
                  <a:lnTo>
                    <a:pt x="0" y="3430594"/>
                  </a:lnTo>
                  <a:lnTo>
                    <a:pt x="0" y="0"/>
                  </a:lnTo>
                  <a:lnTo>
                    <a:pt x="5555656" y="0"/>
                  </a:lnTo>
                  <a:lnTo>
                    <a:pt x="5555656" y="3430594"/>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4310386"/>
            <a:ext cx="5675630" cy="538670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9-8</a:t>
            </a:r>
            <a:r>
              <a:rPr sz="950" spc="-75" dirty="0">
                <a:solidFill>
                  <a:srgbClr val="333333"/>
                </a:solidFill>
                <a:latin typeface="Trebuchet MS"/>
                <a:cs typeface="Trebuchet MS"/>
              </a:rPr>
              <a:t> </a:t>
            </a:r>
            <a:r>
              <a:rPr sz="950" spc="25" dirty="0">
                <a:solidFill>
                  <a:srgbClr val="333333"/>
                </a:solidFill>
                <a:latin typeface="微软雅黑"/>
                <a:cs typeface="微软雅黑"/>
              </a:rPr>
              <a:t>单击</a:t>
            </a:r>
            <a:r>
              <a:rPr sz="950" spc="40" dirty="0">
                <a:solidFill>
                  <a:srgbClr val="333333"/>
                </a:solidFill>
                <a:latin typeface="Trebuchet MS"/>
                <a:cs typeface="Trebuchet MS"/>
              </a:rPr>
              <a:t>Back</a:t>
            </a:r>
            <a:r>
              <a:rPr sz="950" spc="25" dirty="0">
                <a:solidFill>
                  <a:srgbClr val="333333"/>
                </a:solidFill>
                <a:latin typeface="微软雅黑"/>
                <a:cs typeface="微软雅黑"/>
              </a:rPr>
              <a:t>按钮结束配置工作</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spc="25" dirty="0">
                <a:solidFill>
                  <a:srgbClr val="333333"/>
                </a:solidFill>
                <a:latin typeface="微软雅黑"/>
                <a:cs typeface="微软雅黑"/>
              </a:rPr>
              <a:t>至此，在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系统中配置网络的步骤就结束了。</a:t>
            </a:r>
            <a:endParaRPr sz="950">
              <a:latin typeface="微软雅黑"/>
              <a:cs typeface="微软雅黑"/>
            </a:endParaRPr>
          </a:p>
          <a:p>
            <a:pPr marL="12700" marR="5080">
              <a:lnSpc>
                <a:spcPct val="131600"/>
              </a:lnSpc>
              <a:spcBef>
                <a:spcPts val="750"/>
              </a:spcBef>
            </a:pPr>
            <a:r>
              <a:rPr sz="950" u="sng" spc="25" dirty="0">
                <a:solidFill>
                  <a:srgbClr val="4183C4"/>
                </a:solidFill>
                <a:uFill>
                  <a:solidFill>
                    <a:srgbClr val="4183C4"/>
                  </a:solidFill>
                </a:uFill>
                <a:latin typeface="微软雅黑"/>
                <a:cs typeface="微软雅黑"/>
                <a:hlinkClick r:id="rId3"/>
              </a:rPr>
              <a:t>刘遄</a:t>
            </a:r>
            <a:r>
              <a:rPr sz="950" spc="25" dirty="0">
                <a:solidFill>
                  <a:srgbClr val="333333"/>
                </a:solidFill>
                <a:latin typeface="微软雅黑"/>
                <a:cs typeface="微软雅黑"/>
              </a:rPr>
              <a:t>老师在培训时经常会发现，很多学员在安装</a:t>
            </a:r>
            <a:r>
              <a:rPr sz="950" spc="50" dirty="0">
                <a:solidFill>
                  <a:srgbClr val="333333"/>
                </a:solidFill>
                <a:latin typeface="Trebuchet MS"/>
                <a:cs typeface="Trebuchet MS"/>
              </a:rPr>
              <a:t>RHEL</a:t>
            </a:r>
            <a:r>
              <a:rPr sz="950" spc="-65"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系统时默认没有激活网卡。如果各位读者有同样 的情况也不用担心，只需使用</a:t>
            </a:r>
            <a:r>
              <a:rPr sz="950" spc="35" dirty="0">
                <a:solidFill>
                  <a:srgbClr val="333333"/>
                </a:solidFill>
                <a:latin typeface="Trebuchet MS"/>
                <a:cs typeface="Trebuchet MS"/>
              </a:rPr>
              <a:t>Vim</a:t>
            </a:r>
            <a:r>
              <a:rPr sz="950" spc="25" dirty="0">
                <a:solidFill>
                  <a:srgbClr val="333333"/>
                </a:solidFill>
                <a:latin typeface="微软雅黑"/>
                <a:cs typeface="微软雅黑"/>
              </a:rPr>
              <a:t>编辑器将网卡配置文件中的</a:t>
            </a:r>
            <a:r>
              <a:rPr sz="950" spc="95" dirty="0">
                <a:solidFill>
                  <a:srgbClr val="333333"/>
                </a:solidFill>
                <a:latin typeface="Trebuchet MS"/>
                <a:cs typeface="Trebuchet MS"/>
              </a:rPr>
              <a:t>ONBOOT</a:t>
            </a:r>
            <a:r>
              <a:rPr sz="950" spc="25" dirty="0">
                <a:solidFill>
                  <a:srgbClr val="333333"/>
                </a:solidFill>
                <a:latin typeface="微软雅黑"/>
                <a:cs typeface="微软雅黑"/>
              </a:rPr>
              <a:t>参数修改成</a:t>
            </a:r>
            <a:r>
              <a:rPr sz="950" spc="40" dirty="0">
                <a:solidFill>
                  <a:srgbClr val="333333"/>
                </a:solidFill>
                <a:latin typeface="Trebuchet MS"/>
                <a:cs typeface="Trebuchet MS"/>
              </a:rPr>
              <a:t>yes</a:t>
            </a:r>
            <a:r>
              <a:rPr sz="950" spc="20" dirty="0">
                <a:solidFill>
                  <a:srgbClr val="333333"/>
                </a:solidFill>
                <a:latin typeface="微软雅黑"/>
                <a:cs typeface="微软雅黑"/>
              </a:rPr>
              <a:t>，这样在系统重启 </a:t>
            </a:r>
            <a:r>
              <a:rPr sz="950" spc="25" dirty="0">
                <a:solidFill>
                  <a:srgbClr val="333333"/>
                </a:solidFill>
                <a:latin typeface="微软雅黑"/>
                <a:cs typeface="微软雅黑"/>
              </a:rPr>
              <a:t>后网卡就被激活了。</a:t>
            </a:r>
            <a:endParaRPr sz="950">
              <a:latin typeface="微软雅黑"/>
              <a:cs typeface="微软雅黑"/>
            </a:endParaRPr>
          </a:p>
          <a:p>
            <a:pPr>
              <a:lnSpc>
                <a:spcPct val="100000"/>
              </a:lnSpc>
              <a:spcBef>
                <a:spcPts val="45"/>
              </a:spcBef>
            </a:pPr>
            <a:endParaRPr sz="900">
              <a:latin typeface="微软雅黑"/>
              <a:cs typeface="微软雅黑"/>
            </a:endParaRPr>
          </a:p>
          <a:p>
            <a:pPr marL="136525" marR="963294">
              <a:lnSpc>
                <a:spcPct val="132400"/>
              </a:lnSpc>
            </a:pPr>
            <a:r>
              <a:rPr sz="850" spc="15"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vim</a:t>
            </a:r>
            <a:r>
              <a:rPr sz="850" spc="20" dirty="0">
                <a:solidFill>
                  <a:srgbClr val="333333"/>
                </a:solidFill>
                <a:latin typeface="Lucida Console"/>
                <a:cs typeface="Lucida Console"/>
              </a:rPr>
              <a:t> </a:t>
            </a:r>
            <a:r>
              <a:rPr sz="850" spc="15" dirty="0">
                <a:solidFill>
                  <a:srgbClr val="333333"/>
                </a:solidFill>
                <a:latin typeface="Lucida Console"/>
                <a:cs typeface="Lucida Console"/>
              </a:rPr>
              <a:t>/etc/sysconfig/network-scripts/ifcfg-ens160 </a:t>
            </a:r>
            <a:r>
              <a:rPr sz="850" spc="-500" dirty="0">
                <a:solidFill>
                  <a:srgbClr val="333333"/>
                </a:solidFill>
                <a:latin typeface="Lucida Console"/>
                <a:cs typeface="Lucida Console"/>
              </a:rPr>
              <a:t> </a:t>
            </a:r>
            <a:r>
              <a:rPr sz="850" spc="15" dirty="0">
                <a:solidFill>
                  <a:srgbClr val="333333"/>
                </a:solidFill>
                <a:latin typeface="Lucida Console"/>
                <a:cs typeface="Lucida Console"/>
              </a:rPr>
              <a:t>TYPE=Ethernet</a:t>
            </a:r>
            <a:endParaRPr sz="850">
              <a:latin typeface="Lucida Console"/>
              <a:cs typeface="Lucida Console"/>
            </a:endParaRPr>
          </a:p>
          <a:p>
            <a:pPr marL="136525" marR="4120515">
              <a:lnSpc>
                <a:spcPct val="132400"/>
              </a:lnSpc>
            </a:pPr>
            <a:r>
              <a:rPr sz="850" spc="15" dirty="0">
                <a:solidFill>
                  <a:srgbClr val="333333"/>
                </a:solidFill>
                <a:latin typeface="Lucida Console"/>
                <a:cs typeface="Lucida Console"/>
              </a:rPr>
              <a:t>PROXY_METHOD=none </a:t>
            </a:r>
            <a:r>
              <a:rPr sz="850" spc="20" dirty="0">
                <a:solidFill>
                  <a:srgbClr val="333333"/>
                </a:solidFill>
                <a:latin typeface="Lucida Console"/>
                <a:cs typeface="Lucida Console"/>
              </a:rPr>
              <a:t> </a:t>
            </a:r>
            <a:r>
              <a:rPr sz="850" spc="15" dirty="0">
                <a:solidFill>
                  <a:srgbClr val="333333"/>
                </a:solidFill>
                <a:latin typeface="Lucida Console"/>
                <a:cs typeface="Lucida Console"/>
              </a:rPr>
              <a:t>BROWSER_ONLY=no </a:t>
            </a:r>
            <a:r>
              <a:rPr sz="850" spc="20" dirty="0">
                <a:solidFill>
                  <a:srgbClr val="333333"/>
                </a:solidFill>
                <a:latin typeface="Lucida Console"/>
                <a:cs typeface="Lucida Console"/>
              </a:rPr>
              <a:t> </a:t>
            </a:r>
            <a:r>
              <a:rPr sz="850" spc="15" dirty="0">
                <a:solidFill>
                  <a:srgbClr val="333333"/>
                </a:solidFill>
                <a:latin typeface="Lucida Console"/>
                <a:cs typeface="Lucida Console"/>
              </a:rPr>
              <a:t>BOOTPROTO=none </a:t>
            </a:r>
            <a:r>
              <a:rPr sz="850" spc="20" dirty="0">
                <a:solidFill>
                  <a:srgbClr val="333333"/>
                </a:solidFill>
                <a:latin typeface="Lucida Console"/>
                <a:cs typeface="Lucida Console"/>
              </a:rPr>
              <a:t> </a:t>
            </a:r>
            <a:r>
              <a:rPr sz="850" spc="15" dirty="0">
                <a:solidFill>
                  <a:srgbClr val="333333"/>
                </a:solidFill>
                <a:latin typeface="Lucida Console"/>
                <a:cs typeface="Lucida Console"/>
              </a:rPr>
              <a:t>DEFROUTE=yes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IPV4_FAILURE_FATAL=no  IPV6INIT=yes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IPV6_AUTOCONF=yes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IPV6_DEFROUTE=yes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IPV6_FAILURE_FATAL=no</a:t>
            </a:r>
            <a:endParaRPr sz="850">
              <a:latin typeface="Lucida Console"/>
              <a:cs typeface="Lucida Console"/>
            </a:endParaRPr>
          </a:p>
          <a:p>
            <a:pPr marL="136525" marR="3314065">
              <a:lnSpc>
                <a:spcPct val="132400"/>
              </a:lnSpc>
            </a:pPr>
            <a:r>
              <a:rPr sz="850" spc="15" dirty="0">
                <a:solidFill>
                  <a:srgbClr val="333333"/>
                </a:solidFill>
                <a:latin typeface="Lucida Console"/>
                <a:cs typeface="Lucida Console"/>
              </a:rPr>
              <a:t>IPV6_ADDR_GEN_MODE=stable-privacy  NAME=ens160</a:t>
            </a:r>
            <a:endParaRPr sz="850">
              <a:latin typeface="Lucida Console"/>
              <a:cs typeface="Lucida Console"/>
            </a:endParaRPr>
          </a:p>
          <a:p>
            <a:pPr marL="136525" marR="2776855">
              <a:lnSpc>
                <a:spcPct val="132400"/>
              </a:lnSpc>
            </a:pPr>
            <a:r>
              <a:rPr sz="850" spc="15" dirty="0">
                <a:solidFill>
                  <a:srgbClr val="333333"/>
                </a:solidFill>
                <a:latin typeface="Lucida Console"/>
                <a:cs typeface="Lucida Console"/>
              </a:rPr>
              <a:t>UUID=97486c86-6d1e-4e99-9aa2-68d3172098b2  DEVICE=ens160</a:t>
            </a:r>
            <a:endParaRPr sz="850">
              <a:latin typeface="Lucida Console"/>
              <a:cs typeface="Lucida Console"/>
            </a:endParaRPr>
          </a:p>
          <a:p>
            <a:pPr marL="136525" marR="3918585">
              <a:lnSpc>
                <a:spcPct val="132400"/>
              </a:lnSpc>
            </a:pPr>
            <a:r>
              <a:rPr sz="850" spc="15" dirty="0">
                <a:solidFill>
                  <a:srgbClr val="333333"/>
                </a:solidFill>
                <a:latin typeface="Lucida Console"/>
                <a:cs typeface="Lucida Console"/>
              </a:rPr>
              <a:t>ONBOOT=yes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HWADDR=00:0C:29:7D:27:BF  IPADDR=192.168.10.10 </a:t>
            </a:r>
            <a:r>
              <a:rPr sz="850" spc="20" dirty="0">
                <a:solidFill>
                  <a:srgbClr val="333333"/>
                </a:solidFill>
                <a:latin typeface="Lucida Console"/>
                <a:cs typeface="Lucida Console"/>
              </a:rPr>
              <a:t> </a:t>
            </a:r>
            <a:r>
              <a:rPr sz="850" spc="15" dirty="0">
                <a:solidFill>
                  <a:srgbClr val="333333"/>
                </a:solidFill>
                <a:latin typeface="Lucida Console"/>
                <a:cs typeface="Lucida Console"/>
              </a:rPr>
              <a:t>PREFIX=24 </a:t>
            </a:r>
            <a:r>
              <a:rPr sz="850" spc="20" dirty="0">
                <a:solidFill>
                  <a:srgbClr val="333333"/>
                </a:solidFill>
                <a:latin typeface="Lucida Console"/>
                <a:cs typeface="Lucida Console"/>
              </a:rPr>
              <a:t> </a:t>
            </a:r>
            <a:r>
              <a:rPr sz="850" spc="15" dirty="0">
                <a:solidFill>
                  <a:srgbClr val="333333"/>
                </a:solidFill>
                <a:latin typeface="Lucida Console"/>
                <a:cs typeface="Lucida Console"/>
              </a:rPr>
              <a:t>IPV6_PRIVACY=no</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15875">
              <a:lnSpc>
                <a:spcPct val="131600"/>
              </a:lnSpc>
            </a:pPr>
            <a:r>
              <a:rPr sz="950" spc="25" dirty="0">
                <a:solidFill>
                  <a:srgbClr val="333333"/>
                </a:solidFill>
                <a:latin typeface="微软雅黑"/>
                <a:cs typeface="微软雅黑"/>
              </a:rPr>
              <a:t>当修改完</a:t>
            </a:r>
            <a:r>
              <a:rPr sz="950" spc="35" dirty="0">
                <a:solidFill>
                  <a:srgbClr val="333333"/>
                </a:solidFill>
                <a:latin typeface="Trebuchet MS"/>
                <a:cs typeface="Trebuchet MS"/>
              </a:rPr>
              <a:t>Linux</a:t>
            </a:r>
            <a:r>
              <a:rPr sz="950" spc="20" dirty="0">
                <a:solidFill>
                  <a:srgbClr val="333333"/>
                </a:solidFill>
                <a:latin typeface="微软雅黑"/>
                <a:cs typeface="微软雅黑"/>
              </a:rPr>
              <a:t>系统中的服务配置文件后，并不会对服务程序立即产生效果。要想让服务程序获取到最新 </a:t>
            </a:r>
            <a:r>
              <a:rPr sz="950" spc="25" dirty="0">
                <a:solidFill>
                  <a:srgbClr val="333333"/>
                </a:solidFill>
                <a:latin typeface="微软雅黑"/>
                <a:cs typeface="微软雅黑"/>
              </a:rPr>
              <a:t>的配置文件，需要手动重启相应的服务，之后就可以看到网络畅通了：</a:t>
            </a:r>
            <a:endParaRPr sz="950">
              <a:latin typeface="微软雅黑"/>
              <a:cs typeface="微软雅黑"/>
            </a:endParaRPr>
          </a:p>
        </p:txBody>
      </p:sp>
      <p:sp>
        <p:nvSpPr>
          <p:cNvPr id="9" name="object 9"/>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117</a:t>
            </a:fld>
            <a:endParaRPr spc="-5" dirty="0"/>
          </a:p>
        </p:txBody>
      </p:sp>
      <p:sp>
        <p:nvSpPr>
          <p:cNvPr id="8" name="object 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33"/>
            <a:ext cx="5651500" cy="2553970"/>
            <a:chOff x="959124" y="368333"/>
            <a:chExt cx="5651500" cy="2553970"/>
          </a:xfrm>
        </p:grpSpPr>
        <p:sp>
          <p:nvSpPr>
            <p:cNvPr id="3" name="object 3"/>
            <p:cNvSpPr/>
            <p:nvPr/>
          </p:nvSpPr>
          <p:spPr>
            <a:xfrm>
              <a:off x="963889" y="373098"/>
              <a:ext cx="5641975" cy="2544445"/>
            </a:xfrm>
            <a:custGeom>
              <a:avLst/>
              <a:gdLst/>
              <a:ahLst/>
              <a:cxnLst/>
              <a:rect l="l" t="t" r="r" b="b"/>
              <a:pathLst>
                <a:path w="5641975" h="2544445">
                  <a:moveTo>
                    <a:pt x="5617597" y="2544357"/>
                  </a:moveTo>
                  <a:lnTo>
                    <a:pt x="23823" y="2544357"/>
                  </a:lnTo>
                  <a:lnTo>
                    <a:pt x="20659" y="2544204"/>
                  </a:lnTo>
                  <a:lnTo>
                    <a:pt x="0" y="2523583"/>
                  </a:lnTo>
                  <a:lnTo>
                    <a:pt x="0" y="2520533"/>
                  </a:lnTo>
                  <a:lnTo>
                    <a:pt x="0" y="20545"/>
                  </a:lnTo>
                  <a:lnTo>
                    <a:pt x="20659" y="0"/>
                  </a:lnTo>
                  <a:lnTo>
                    <a:pt x="5620751" y="0"/>
                  </a:lnTo>
                  <a:lnTo>
                    <a:pt x="5641421" y="20545"/>
                  </a:lnTo>
                  <a:lnTo>
                    <a:pt x="5641421" y="2523583"/>
                  </a:lnTo>
                  <a:lnTo>
                    <a:pt x="5620751" y="2544204"/>
                  </a:lnTo>
                  <a:lnTo>
                    <a:pt x="5617597" y="2544357"/>
                  </a:lnTo>
                  <a:close/>
                </a:path>
              </a:pathLst>
            </a:custGeom>
            <a:solidFill>
              <a:srgbClr val="F8F8F8"/>
            </a:solidFill>
          </p:spPr>
          <p:txBody>
            <a:bodyPr wrap="square" lIns="0" tIns="0" rIns="0" bIns="0" rtlCol="0"/>
            <a:lstStyle/>
            <a:p>
              <a:endParaRPr/>
            </a:p>
          </p:txBody>
        </p:sp>
        <p:sp>
          <p:nvSpPr>
            <p:cNvPr id="4" name="object 4"/>
            <p:cNvSpPr/>
            <p:nvPr/>
          </p:nvSpPr>
          <p:spPr>
            <a:xfrm>
              <a:off x="963889" y="373098"/>
              <a:ext cx="5641975" cy="2544445"/>
            </a:xfrm>
            <a:custGeom>
              <a:avLst/>
              <a:gdLst/>
              <a:ahLst/>
              <a:cxnLst/>
              <a:rect l="l" t="t" r="r" b="b"/>
              <a:pathLst>
                <a:path w="5641975" h="2544445">
                  <a:moveTo>
                    <a:pt x="0" y="2520533"/>
                  </a:moveTo>
                  <a:lnTo>
                    <a:pt x="0" y="23823"/>
                  </a:lnTo>
                  <a:lnTo>
                    <a:pt x="0" y="20545"/>
                  </a:lnTo>
                  <a:lnTo>
                    <a:pt x="600" y="17419"/>
                  </a:lnTo>
                  <a:lnTo>
                    <a:pt x="1810" y="14513"/>
                  </a:lnTo>
                  <a:lnTo>
                    <a:pt x="3020" y="11616"/>
                  </a:lnTo>
                  <a:lnTo>
                    <a:pt x="4745" y="9081"/>
                  </a:lnTo>
                  <a:lnTo>
                    <a:pt x="6975" y="6927"/>
                  </a:lnTo>
                  <a:lnTo>
                    <a:pt x="9214" y="4612"/>
                  </a:lnTo>
                  <a:lnTo>
                    <a:pt x="11787" y="2906"/>
                  </a:lnTo>
                  <a:lnTo>
                    <a:pt x="14703" y="1715"/>
                  </a:lnTo>
                  <a:lnTo>
                    <a:pt x="17629" y="600"/>
                  </a:lnTo>
                  <a:lnTo>
                    <a:pt x="20659" y="0"/>
                  </a:lnTo>
                  <a:lnTo>
                    <a:pt x="23823" y="0"/>
                  </a:lnTo>
                  <a:lnTo>
                    <a:pt x="5617597" y="0"/>
                  </a:lnTo>
                  <a:lnTo>
                    <a:pt x="5620751" y="0"/>
                  </a:lnTo>
                  <a:lnTo>
                    <a:pt x="5623791" y="600"/>
                  </a:lnTo>
                  <a:lnTo>
                    <a:pt x="5626717" y="1715"/>
                  </a:lnTo>
                  <a:lnTo>
                    <a:pt x="5629633" y="2906"/>
                  </a:lnTo>
                  <a:lnTo>
                    <a:pt x="5632206" y="4612"/>
                  </a:lnTo>
                  <a:lnTo>
                    <a:pt x="5634445" y="6927"/>
                  </a:lnTo>
                  <a:lnTo>
                    <a:pt x="5636675" y="9081"/>
                  </a:lnTo>
                  <a:lnTo>
                    <a:pt x="5638400" y="11692"/>
                  </a:lnTo>
                  <a:lnTo>
                    <a:pt x="5639610" y="14589"/>
                  </a:lnTo>
                  <a:lnTo>
                    <a:pt x="5640820" y="17496"/>
                  </a:lnTo>
                  <a:lnTo>
                    <a:pt x="5641421" y="20545"/>
                  </a:lnTo>
                  <a:lnTo>
                    <a:pt x="5641421" y="23823"/>
                  </a:lnTo>
                  <a:lnTo>
                    <a:pt x="5641421" y="2520533"/>
                  </a:lnTo>
                  <a:lnTo>
                    <a:pt x="5641421" y="2523583"/>
                  </a:lnTo>
                  <a:lnTo>
                    <a:pt x="5640820" y="2526565"/>
                  </a:lnTo>
                  <a:lnTo>
                    <a:pt x="5639610" y="2529462"/>
                  </a:lnTo>
                  <a:lnTo>
                    <a:pt x="5638400" y="2532369"/>
                  </a:lnTo>
                  <a:lnTo>
                    <a:pt x="5617597" y="2544357"/>
                  </a:lnTo>
                  <a:lnTo>
                    <a:pt x="23823" y="2544357"/>
                  </a:lnTo>
                  <a:lnTo>
                    <a:pt x="1810" y="2529462"/>
                  </a:lnTo>
                  <a:lnTo>
                    <a:pt x="600" y="2526565"/>
                  </a:lnTo>
                  <a:lnTo>
                    <a:pt x="0" y="2523583"/>
                  </a:lnTo>
                  <a:lnTo>
                    <a:pt x="0" y="2520533"/>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66"/>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075254"/>
            <a:ext cx="5651500" cy="2211070"/>
            <a:chOff x="959124" y="4075254"/>
            <a:chExt cx="5651500" cy="2211070"/>
          </a:xfrm>
        </p:grpSpPr>
        <p:sp>
          <p:nvSpPr>
            <p:cNvPr id="7" name="object 7"/>
            <p:cNvSpPr/>
            <p:nvPr/>
          </p:nvSpPr>
          <p:spPr>
            <a:xfrm>
              <a:off x="963889" y="4080019"/>
              <a:ext cx="5641975" cy="2201545"/>
            </a:xfrm>
            <a:custGeom>
              <a:avLst/>
              <a:gdLst/>
              <a:ahLst/>
              <a:cxnLst/>
              <a:rect l="l" t="t" r="r" b="b"/>
              <a:pathLst>
                <a:path w="5641975" h="2201545">
                  <a:moveTo>
                    <a:pt x="5620752" y="2201221"/>
                  </a:moveTo>
                  <a:lnTo>
                    <a:pt x="20659" y="2201221"/>
                  </a:lnTo>
                  <a:lnTo>
                    <a:pt x="17629" y="2200630"/>
                  </a:lnTo>
                  <a:lnTo>
                    <a:pt x="0" y="2180523"/>
                  </a:lnTo>
                  <a:lnTo>
                    <a:pt x="0" y="2177474"/>
                  </a:lnTo>
                  <a:lnTo>
                    <a:pt x="0" y="20621"/>
                  </a:lnTo>
                  <a:lnTo>
                    <a:pt x="20659" y="0"/>
                  </a:lnTo>
                  <a:lnTo>
                    <a:pt x="5620752" y="0"/>
                  </a:lnTo>
                  <a:lnTo>
                    <a:pt x="5641421" y="20621"/>
                  </a:lnTo>
                  <a:lnTo>
                    <a:pt x="5641421" y="2180523"/>
                  </a:lnTo>
                  <a:lnTo>
                    <a:pt x="5623792" y="2200630"/>
                  </a:lnTo>
                  <a:lnTo>
                    <a:pt x="5620752" y="2201221"/>
                  </a:lnTo>
                  <a:close/>
                </a:path>
              </a:pathLst>
            </a:custGeom>
            <a:solidFill>
              <a:srgbClr val="F8F8F8"/>
            </a:solidFill>
          </p:spPr>
          <p:txBody>
            <a:bodyPr wrap="square" lIns="0" tIns="0" rIns="0" bIns="0" rtlCol="0"/>
            <a:lstStyle/>
            <a:p>
              <a:endParaRPr/>
            </a:p>
          </p:txBody>
        </p:sp>
        <p:sp>
          <p:nvSpPr>
            <p:cNvPr id="8" name="object 8"/>
            <p:cNvSpPr/>
            <p:nvPr/>
          </p:nvSpPr>
          <p:spPr>
            <a:xfrm>
              <a:off x="963889" y="4080019"/>
              <a:ext cx="5641975" cy="2201545"/>
            </a:xfrm>
            <a:custGeom>
              <a:avLst/>
              <a:gdLst/>
              <a:ahLst/>
              <a:cxnLst/>
              <a:rect l="l" t="t" r="r" b="b"/>
              <a:pathLst>
                <a:path w="5641975" h="2201545">
                  <a:moveTo>
                    <a:pt x="0" y="2177474"/>
                  </a:moveTo>
                  <a:lnTo>
                    <a:pt x="0" y="23823"/>
                  </a:lnTo>
                  <a:lnTo>
                    <a:pt x="0" y="20621"/>
                  </a:lnTo>
                  <a:lnTo>
                    <a:pt x="600" y="17572"/>
                  </a:lnTo>
                  <a:lnTo>
                    <a:pt x="1810" y="14589"/>
                  </a:lnTo>
                  <a:lnTo>
                    <a:pt x="3020" y="11692"/>
                  </a:lnTo>
                  <a:lnTo>
                    <a:pt x="4745" y="9081"/>
                  </a:lnTo>
                  <a:lnTo>
                    <a:pt x="6975" y="6927"/>
                  </a:lnTo>
                  <a:lnTo>
                    <a:pt x="9214" y="4688"/>
                  </a:lnTo>
                  <a:lnTo>
                    <a:pt x="11787" y="2982"/>
                  </a:lnTo>
                  <a:lnTo>
                    <a:pt x="14703" y="1715"/>
                  </a:lnTo>
                  <a:lnTo>
                    <a:pt x="17629" y="600"/>
                  </a:lnTo>
                  <a:lnTo>
                    <a:pt x="20659" y="0"/>
                  </a:lnTo>
                  <a:lnTo>
                    <a:pt x="23823" y="0"/>
                  </a:lnTo>
                  <a:lnTo>
                    <a:pt x="5617597" y="0"/>
                  </a:lnTo>
                  <a:lnTo>
                    <a:pt x="5620752" y="0"/>
                  </a:lnTo>
                  <a:lnTo>
                    <a:pt x="5623792" y="600"/>
                  </a:lnTo>
                  <a:lnTo>
                    <a:pt x="5626717" y="1715"/>
                  </a:lnTo>
                  <a:lnTo>
                    <a:pt x="5629633" y="2982"/>
                  </a:lnTo>
                  <a:lnTo>
                    <a:pt x="5632206" y="4688"/>
                  </a:lnTo>
                  <a:lnTo>
                    <a:pt x="5634446" y="6927"/>
                  </a:lnTo>
                  <a:lnTo>
                    <a:pt x="5636675" y="9081"/>
                  </a:lnTo>
                  <a:lnTo>
                    <a:pt x="5638400" y="11692"/>
                  </a:lnTo>
                  <a:lnTo>
                    <a:pt x="5639610" y="14589"/>
                  </a:lnTo>
                  <a:lnTo>
                    <a:pt x="5640821" y="17572"/>
                  </a:lnTo>
                  <a:lnTo>
                    <a:pt x="5641421" y="20621"/>
                  </a:lnTo>
                  <a:lnTo>
                    <a:pt x="5641421" y="23823"/>
                  </a:lnTo>
                  <a:lnTo>
                    <a:pt x="5641421" y="2177474"/>
                  </a:lnTo>
                  <a:lnTo>
                    <a:pt x="5641421" y="2180523"/>
                  </a:lnTo>
                  <a:lnTo>
                    <a:pt x="5640821" y="2183582"/>
                  </a:lnTo>
                  <a:lnTo>
                    <a:pt x="5617597" y="2201297"/>
                  </a:lnTo>
                  <a:lnTo>
                    <a:pt x="23823" y="2201297"/>
                  </a:lnTo>
                  <a:lnTo>
                    <a:pt x="0" y="2180523"/>
                  </a:lnTo>
                  <a:lnTo>
                    <a:pt x="0" y="2177474"/>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161074"/>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8677967"/>
            <a:ext cx="5651500" cy="667385"/>
            <a:chOff x="959124" y="8677967"/>
            <a:chExt cx="5651500" cy="667385"/>
          </a:xfrm>
        </p:grpSpPr>
        <p:sp>
          <p:nvSpPr>
            <p:cNvPr id="11" name="object 11"/>
            <p:cNvSpPr/>
            <p:nvPr/>
          </p:nvSpPr>
          <p:spPr>
            <a:xfrm>
              <a:off x="963889" y="8682732"/>
              <a:ext cx="5641975" cy="657860"/>
            </a:xfrm>
            <a:custGeom>
              <a:avLst/>
              <a:gdLst/>
              <a:ahLst/>
              <a:cxnLst/>
              <a:rect l="l" t="t" r="r" b="b"/>
              <a:pathLst>
                <a:path w="5641975" h="657859">
                  <a:moveTo>
                    <a:pt x="5620752" y="657454"/>
                  </a:moveTo>
                  <a:lnTo>
                    <a:pt x="20659" y="657454"/>
                  </a:lnTo>
                  <a:lnTo>
                    <a:pt x="17629" y="656787"/>
                  </a:lnTo>
                  <a:lnTo>
                    <a:pt x="0" y="636756"/>
                  </a:lnTo>
                  <a:lnTo>
                    <a:pt x="0" y="633706"/>
                  </a:lnTo>
                  <a:lnTo>
                    <a:pt x="0" y="20621"/>
                  </a:lnTo>
                  <a:lnTo>
                    <a:pt x="20659" y="0"/>
                  </a:lnTo>
                  <a:lnTo>
                    <a:pt x="5620752" y="0"/>
                  </a:lnTo>
                  <a:lnTo>
                    <a:pt x="5641421" y="20621"/>
                  </a:lnTo>
                  <a:lnTo>
                    <a:pt x="5641421" y="636756"/>
                  </a:lnTo>
                  <a:lnTo>
                    <a:pt x="5623792" y="656787"/>
                  </a:lnTo>
                  <a:lnTo>
                    <a:pt x="5620752" y="657454"/>
                  </a:lnTo>
                  <a:close/>
                </a:path>
              </a:pathLst>
            </a:custGeom>
            <a:solidFill>
              <a:srgbClr val="F8F8F8"/>
            </a:solidFill>
          </p:spPr>
          <p:txBody>
            <a:bodyPr wrap="square" lIns="0" tIns="0" rIns="0" bIns="0" rtlCol="0"/>
            <a:lstStyle/>
            <a:p>
              <a:endParaRPr/>
            </a:p>
          </p:txBody>
        </p:sp>
        <p:sp>
          <p:nvSpPr>
            <p:cNvPr id="12" name="object 12"/>
            <p:cNvSpPr/>
            <p:nvPr/>
          </p:nvSpPr>
          <p:spPr>
            <a:xfrm>
              <a:off x="963889" y="8682732"/>
              <a:ext cx="5641975" cy="657860"/>
            </a:xfrm>
            <a:custGeom>
              <a:avLst/>
              <a:gdLst/>
              <a:ahLst/>
              <a:cxnLst/>
              <a:rect l="l" t="t" r="r" b="b"/>
              <a:pathLst>
                <a:path w="5641975" h="657859">
                  <a:moveTo>
                    <a:pt x="0" y="633706"/>
                  </a:moveTo>
                  <a:lnTo>
                    <a:pt x="0" y="23823"/>
                  </a:lnTo>
                  <a:lnTo>
                    <a:pt x="0" y="20621"/>
                  </a:lnTo>
                  <a:lnTo>
                    <a:pt x="600" y="17496"/>
                  </a:lnTo>
                  <a:lnTo>
                    <a:pt x="1810" y="14513"/>
                  </a:lnTo>
                  <a:lnTo>
                    <a:pt x="3020" y="11616"/>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633706"/>
                  </a:lnTo>
                  <a:lnTo>
                    <a:pt x="5641421" y="636756"/>
                  </a:lnTo>
                  <a:lnTo>
                    <a:pt x="5640821" y="639662"/>
                  </a:lnTo>
                  <a:lnTo>
                    <a:pt x="5639610" y="642569"/>
                  </a:lnTo>
                  <a:lnTo>
                    <a:pt x="5638400" y="645542"/>
                  </a:lnTo>
                  <a:lnTo>
                    <a:pt x="5626717" y="655519"/>
                  </a:lnTo>
                  <a:lnTo>
                    <a:pt x="5623792" y="656787"/>
                  </a:lnTo>
                  <a:lnTo>
                    <a:pt x="5620752" y="657454"/>
                  </a:lnTo>
                  <a:lnTo>
                    <a:pt x="5617597" y="657530"/>
                  </a:lnTo>
                  <a:lnTo>
                    <a:pt x="23823" y="657530"/>
                  </a:lnTo>
                  <a:lnTo>
                    <a:pt x="20659" y="657454"/>
                  </a:lnTo>
                  <a:lnTo>
                    <a:pt x="17629" y="656787"/>
                  </a:lnTo>
                  <a:lnTo>
                    <a:pt x="14703" y="655519"/>
                  </a:lnTo>
                  <a:lnTo>
                    <a:pt x="11787" y="654328"/>
                  </a:lnTo>
                  <a:lnTo>
                    <a:pt x="1810" y="642636"/>
                  </a:lnTo>
                  <a:lnTo>
                    <a:pt x="600" y="639739"/>
                  </a:lnTo>
                  <a:lnTo>
                    <a:pt x="0" y="636756"/>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8763788"/>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14" y="6393489"/>
            <a:ext cx="5657215" cy="3465829"/>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另外</a:t>
            </a:r>
            <a:r>
              <a:rPr sz="950" spc="45" dirty="0">
                <a:solidFill>
                  <a:srgbClr val="333333"/>
                </a:solidFill>
                <a:latin typeface="微软雅黑"/>
                <a:cs typeface="微软雅黑"/>
              </a:rPr>
              <a:t>，</a:t>
            </a:r>
            <a:r>
              <a:rPr sz="950" spc="45" dirty="0">
                <a:solidFill>
                  <a:srgbClr val="333333"/>
                </a:solidFill>
                <a:latin typeface="Trebuchet MS"/>
                <a:cs typeface="Trebuchet MS"/>
              </a:rPr>
              <a:t>RHEL</a:t>
            </a:r>
            <a:r>
              <a:rPr sz="950" spc="-70"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系统支持网络会话功能，允许用户在多个配置文件中快速切换（非常类似于</a:t>
            </a:r>
            <a:r>
              <a:rPr sz="950" spc="10" dirty="0">
                <a:solidFill>
                  <a:srgbClr val="333333"/>
                </a:solidFill>
                <a:latin typeface="Trebuchet MS"/>
                <a:cs typeface="Trebuchet MS"/>
              </a:rPr>
              <a:t>firewalld</a:t>
            </a:r>
            <a:r>
              <a:rPr sz="950" spc="25" dirty="0">
                <a:solidFill>
                  <a:srgbClr val="333333"/>
                </a:solidFill>
                <a:latin typeface="微软雅黑"/>
                <a:cs typeface="微软雅黑"/>
              </a:rPr>
              <a:t>防火 墙服务中的区域技术）。如果在公司网络中使用笔记本电脑时需要手动指定网络的</a:t>
            </a:r>
            <a:r>
              <a:rPr sz="950" spc="30" dirty="0">
                <a:solidFill>
                  <a:srgbClr val="333333"/>
                </a:solidFill>
                <a:latin typeface="Trebuchet MS"/>
                <a:cs typeface="Trebuchet MS"/>
              </a:rPr>
              <a:t>IP</a:t>
            </a:r>
            <a:r>
              <a:rPr sz="950" spc="25" dirty="0">
                <a:solidFill>
                  <a:srgbClr val="333333"/>
                </a:solidFill>
                <a:latin typeface="微软雅黑"/>
                <a:cs typeface="微软雅黑"/>
              </a:rPr>
              <a:t>地址，而回到家中 则是使用</a:t>
            </a:r>
            <a:r>
              <a:rPr sz="950" spc="80" dirty="0">
                <a:solidFill>
                  <a:srgbClr val="333333"/>
                </a:solidFill>
                <a:latin typeface="Trebuchet MS"/>
                <a:cs typeface="Trebuchet MS"/>
              </a:rPr>
              <a:t>DHCP</a:t>
            </a:r>
            <a:r>
              <a:rPr sz="950" spc="25" dirty="0">
                <a:solidFill>
                  <a:srgbClr val="333333"/>
                </a:solidFill>
                <a:latin typeface="微软雅黑"/>
                <a:cs typeface="微软雅黑"/>
              </a:rPr>
              <a:t>自动分配</a:t>
            </a:r>
            <a:r>
              <a:rPr sz="950" spc="30" dirty="0">
                <a:solidFill>
                  <a:srgbClr val="333333"/>
                </a:solidFill>
                <a:latin typeface="Trebuchet MS"/>
                <a:cs typeface="Trebuchet MS"/>
              </a:rPr>
              <a:t>IP</a:t>
            </a:r>
            <a:r>
              <a:rPr sz="950" spc="25" dirty="0">
                <a:solidFill>
                  <a:srgbClr val="333333"/>
                </a:solidFill>
                <a:latin typeface="微软雅黑"/>
                <a:cs typeface="微软雅黑"/>
              </a:rPr>
              <a:t>地址。这就需要麻烦地频繁修改</a:t>
            </a:r>
            <a:r>
              <a:rPr sz="950" spc="30" dirty="0">
                <a:solidFill>
                  <a:srgbClr val="333333"/>
                </a:solidFill>
                <a:latin typeface="Trebuchet MS"/>
                <a:cs typeface="Trebuchet MS"/>
              </a:rPr>
              <a:t>IP</a:t>
            </a:r>
            <a:r>
              <a:rPr sz="950" spc="20" dirty="0">
                <a:solidFill>
                  <a:srgbClr val="333333"/>
                </a:solidFill>
                <a:latin typeface="微软雅黑"/>
                <a:cs typeface="微软雅黑"/>
              </a:rPr>
              <a:t>地址，但是使用了网络会话功能后一切就简 </a:t>
            </a:r>
            <a:r>
              <a:rPr sz="950" spc="25" dirty="0">
                <a:solidFill>
                  <a:srgbClr val="333333"/>
                </a:solidFill>
                <a:latin typeface="微软雅黑"/>
                <a:cs typeface="微软雅黑"/>
              </a:rPr>
              <a:t>单多了</a:t>
            </a:r>
            <a:r>
              <a:rPr sz="950" spc="275" dirty="0">
                <a:solidFill>
                  <a:srgbClr val="333333"/>
                </a:solidFill>
                <a:latin typeface="Trebuchet MS"/>
                <a:cs typeface="Trebuchet MS"/>
              </a:rPr>
              <a:t>——</a:t>
            </a:r>
            <a:r>
              <a:rPr sz="950" spc="25" dirty="0">
                <a:solidFill>
                  <a:srgbClr val="333333"/>
                </a:solidFill>
                <a:latin typeface="微软雅黑"/>
                <a:cs typeface="微软雅黑"/>
              </a:rPr>
              <a:t>只需在不同的使用环境中激活相应的网络会话，就可以实现网络配置信息的自动切换了。</a:t>
            </a:r>
            <a:endParaRPr sz="950">
              <a:latin typeface="微软雅黑"/>
              <a:cs typeface="微软雅黑"/>
            </a:endParaRPr>
          </a:p>
          <a:p>
            <a:pPr marL="12700" marR="40005" algn="just">
              <a:lnSpc>
                <a:spcPct val="131600"/>
              </a:lnSpc>
              <a:spcBef>
                <a:spcPts val="750"/>
              </a:spcBef>
            </a:pPr>
            <a:r>
              <a:rPr sz="950" spc="25" dirty="0">
                <a:solidFill>
                  <a:srgbClr val="333333"/>
                </a:solidFill>
                <a:latin typeface="微软雅黑"/>
                <a:cs typeface="微软雅黑"/>
              </a:rPr>
              <a:t>使用</a:t>
            </a:r>
            <a:r>
              <a:rPr sz="950" spc="25" dirty="0">
                <a:solidFill>
                  <a:srgbClr val="333333"/>
                </a:solidFill>
                <a:latin typeface="Trebuchet MS"/>
                <a:cs typeface="Trebuchet MS"/>
              </a:rPr>
              <a:t>nmcli</a:t>
            </a:r>
            <a:r>
              <a:rPr sz="950" spc="25" dirty="0">
                <a:solidFill>
                  <a:srgbClr val="333333"/>
                </a:solidFill>
                <a:latin typeface="微软雅黑"/>
                <a:cs typeface="微软雅黑"/>
              </a:rPr>
              <a:t>命令并按照</a:t>
            </a:r>
            <a:r>
              <a:rPr sz="950" spc="15" dirty="0">
                <a:solidFill>
                  <a:srgbClr val="333333"/>
                </a:solidFill>
                <a:latin typeface="Trebuchet MS"/>
                <a:cs typeface="Trebuchet MS"/>
              </a:rPr>
              <a:t>“connection</a:t>
            </a:r>
            <a:r>
              <a:rPr sz="950" spc="-30" dirty="0">
                <a:solidFill>
                  <a:srgbClr val="333333"/>
                </a:solidFill>
                <a:latin typeface="Trebuchet MS"/>
                <a:cs typeface="Trebuchet MS"/>
              </a:rPr>
              <a:t> </a:t>
            </a:r>
            <a:r>
              <a:rPr sz="950" spc="60" dirty="0">
                <a:solidFill>
                  <a:srgbClr val="333333"/>
                </a:solidFill>
                <a:latin typeface="Trebuchet MS"/>
                <a:cs typeface="Trebuchet MS"/>
              </a:rPr>
              <a:t>add</a:t>
            </a:r>
            <a:r>
              <a:rPr sz="950" spc="-30" dirty="0">
                <a:solidFill>
                  <a:srgbClr val="333333"/>
                </a:solidFill>
                <a:latin typeface="Trebuchet MS"/>
                <a:cs typeface="Trebuchet MS"/>
              </a:rPr>
              <a:t> </a:t>
            </a:r>
            <a:r>
              <a:rPr sz="950" spc="45" dirty="0">
                <a:solidFill>
                  <a:srgbClr val="333333"/>
                </a:solidFill>
                <a:latin typeface="Trebuchet MS"/>
                <a:cs typeface="Trebuchet MS"/>
              </a:rPr>
              <a:t>con-name</a:t>
            </a:r>
            <a:r>
              <a:rPr sz="950" spc="-30" dirty="0">
                <a:solidFill>
                  <a:srgbClr val="333333"/>
                </a:solidFill>
                <a:latin typeface="Trebuchet MS"/>
                <a:cs typeface="Trebuchet MS"/>
              </a:rPr>
              <a:t> </a:t>
            </a:r>
            <a:r>
              <a:rPr sz="950" spc="20" dirty="0">
                <a:solidFill>
                  <a:srgbClr val="333333"/>
                </a:solidFill>
                <a:latin typeface="Trebuchet MS"/>
                <a:cs typeface="Trebuchet MS"/>
              </a:rPr>
              <a:t>type</a:t>
            </a:r>
            <a:r>
              <a:rPr sz="950" spc="-25" dirty="0">
                <a:solidFill>
                  <a:srgbClr val="333333"/>
                </a:solidFill>
                <a:latin typeface="Trebuchet MS"/>
                <a:cs typeface="Trebuchet MS"/>
              </a:rPr>
              <a:t> </a:t>
            </a:r>
            <a:r>
              <a:rPr sz="950" spc="5" dirty="0">
                <a:solidFill>
                  <a:srgbClr val="333333"/>
                </a:solidFill>
                <a:latin typeface="Trebuchet MS"/>
                <a:cs typeface="Trebuchet MS"/>
              </a:rPr>
              <a:t>ifname”</a:t>
            </a:r>
            <a:r>
              <a:rPr sz="950" spc="25" dirty="0">
                <a:solidFill>
                  <a:srgbClr val="333333"/>
                </a:solidFill>
                <a:latin typeface="微软雅黑"/>
                <a:cs typeface="微软雅黑"/>
              </a:rPr>
              <a:t>的格式来创建网络会话。假设将公司网 络中的网络会话称之为</a:t>
            </a:r>
            <a:r>
              <a:rPr sz="950" spc="55" dirty="0">
                <a:solidFill>
                  <a:srgbClr val="333333"/>
                </a:solidFill>
                <a:latin typeface="Trebuchet MS"/>
                <a:cs typeface="Trebuchet MS"/>
              </a:rPr>
              <a:t>company</a:t>
            </a:r>
            <a:r>
              <a:rPr sz="950" spc="25" dirty="0">
                <a:solidFill>
                  <a:srgbClr val="333333"/>
                </a:solidFill>
                <a:latin typeface="微软雅黑"/>
                <a:cs typeface="微软雅黑"/>
              </a:rPr>
              <a:t>，将家庭网络中的网络会话称之为</a:t>
            </a:r>
            <a:r>
              <a:rPr sz="950" spc="65" dirty="0">
                <a:solidFill>
                  <a:srgbClr val="333333"/>
                </a:solidFill>
                <a:latin typeface="Trebuchet MS"/>
                <a:cs typeface="Trebuchet MS"/>
              </a:rPr>
              <a:t>house</a:t>
            </a:r>
            <a:r>
              <a:rPr sz="950" spc="20" dirty="0">
                <a:solidFill>
                  <a:srgbClr val="333333"/>
                </a:solidFill>
                <a:latin typeface="微软雅黑"/>
                <a:cs typeface="微软雅黑"/>
              </a:rPr>
              <a:t>，现在依次创建各自的网络会 </a:t>
            </a:r>
            <a:r>
              <a:rPr sz="950" spc="25" dirty="0">
                <a:solidFill>
                  <a:srgbClr val="333333"/>
                </a:solidFill>
                <a:latin typeface="微软雅黑"/>
                <a:cs typeface="微软雅黑"/>
              </a:rPr>
              <a:t>话。</a:t>
            </a:r>
            <a:endParaRPr sz="950">
              <a:latin typeface="微软雅黑"/>
              <a:cs typeface="微软雅黑"/>
            </a:endParaRPr>
          </a:p>
          <a:p>
            <a:pPr marL="12700" marR="33655">
              <a:lnSpc>
                <a:spcPct val="131600"/>
              </a:lnSpc>
              <a:spcBef>
                <a:spcPts val="825"/>
              </a:spcBef>
            </a:pPr>
            <a:r>
              <a:rPr sz="950" spc="25" dirty="0">
                <a:solidFill>
                  <a:srgbClr val="333333"/>
                </a:solidFill>
                <a:latin typeface="微软雅黑"/>
                <a:cs typeface="微软雅黑"/>
              </a:rPr>
              <a:t>使用</a:t>
            </a:r>
            <a:r>
              <a:rPr sz="950" spc="45" dirty="0">
                <a:solidFill>
                  <a:srgbClr val="333333"/>
                </a:solidFill>
                <a:latin typeface="Trebuchet MS"/>
                <a:cs typeface="Trebuchet MS"/>
              </a:rPr>
              <a:t>con-name</a:t>
            </a:r>
            <a:r>
              <a:rPr sz="950" spc="25" dirty="0">
                <a:solidFill>
                  <a:srgbClr val="333333"/>
                </a:solidFill>
                <a:latin typeface="微软雅黑"/>
                <a:cs typeface="微软雅黑"/>
              </a:rPr>
              <a:t>参数指定公司所使用的网络会话名称</a:t>
            </a:r>
            <a:r>
              <a:rPr sz="950" spc="55" dirty="0">
                <a:solidFill>
                  <a:srgbClr val="333333"/>
                </a:solidFill>
                <a:latin typeface="Trebuchet MS"/>
                <a:cs typeface="Trebuchet MS"/>
              </a:rPr>
              <a:t>company</a:t>
            </a:r>
            <a:r>
              <a:rPr sz="950" spc="25" dirty="0">
                <a:solidFill>
                  <a:srgbClr val="333333"/>
                </a:solidFill>
                <a:latin typeface="微软雅黑"/>
                <a:cs typeface="微软雅黑"/>
              </a:rPr>
              <a:t>，然后依次用</a:t>
            </a:r>
            <a:r>
              <a:rPr sz="950" spc="35" dirty="0">
                <a:solidFill>
                  <a:srgbClr val="333333"/>
                </a:solidFill>
                <a:latin typeface="Trebuchet MS"/>
                <a:cs typeface="Trebuchet MS"/>
              </a:rPr>
              <a:t>ifname</a:t>
            </a:r>
            <a:r>
              <a:rPr sz="950" spc="20" dirty="0">
                <a:solidFill>
                  <a:srgbClr val="333333"/>
                </a:solidFill>
                <a:latin typeface="微软雅黑"/>
                <a:cs typeface="微软雅黑"/>
              </a:rPr>
              <a:t>参数指定本机的网卡 </a:t>
            </a:r>
            <a:r>
              <a:rPr sz="950" spc="25" dirty="0">
                <a:solidFill>
                  <a:srgbClr val="333333"/>
                </a:solidFill>
                <a:latin typeface="微软雅黑"/>
                <a:cs typeface="微软雅黑"/>
              </a:rPr>
              <a:t>名称（千万要以实际环境为准，不要照抄书上的</a:t>
            </a:r>
            <a:r>
              <a:rPr sz="950" spc="50" dirty="0">
                <a:solidFill>
                  <a:srgbClr val="333333"/>
                </a:solidFill>
                <a:latin typeface="Trebuchet MS"/>
                <a:cs typeface="Trebuchet MS"/>
              </a:rPr>
              <a:t>ens160</a:t>
            </a:r>
            <a:r>
              <a:rPr sz="950" spc="50" dirty="0">
                <a:solidFill>
                  <a:srgbClr val="333333"/>
                </a:solidFill>
                <a:latin typeface="微软雅黑"/>
                <a:cs typeface="微软雅黑"/>
              </a:rPr>
              <a:t>），</a:t>
            </a:r>
            <a:r>
              <a:rPr sz="950" spc="25" dirty="0">
                <a:solidFill>
                  <a:srgbClr val="333333"/>
                </a:solidFill>
                <a:latin typeface="微软雅黑"/>
                <a:cs typeface="微软雅黑"/>
              </a:rPr>
              <a:t>用</a:t>
            </a:r>
            <a:r>
              <a:rPr sz="950" spc="35" dirty="0">
                <a:solidFill>
                  <a:srgbClr val="333333"/>
                </a:solidFill>
                <a:latin typeface="Trebuchet MS"/>
                <a:cs typeface="Trebuchet MS"/>
              </a:rPr>
              <a:t>autoconnect</a:t>
            </a:r>
            <a:r>
              <a:rPr sz="950" spc="-55" dirty="0">
                <a:solidFill>
                  <a:srgbClr val="333333"/>
                </a:solidFill>
                <a:latin typeface="Trebuchet MS"/>
                <a:cs typeface="Trebuchet MS"/>
              </a:rPr>
              <a:t> </a:t>
            </a:r>
            <a:r>
              <a:rPr sz="950" spc="75" dirty="0">
                <a:solidFill>
                  <a:srgbClr val="333333"/>
                </a:solidFill>
                <a:latin typeface="Trebuchet MS"/>
                <a:cs typeface="Trebuchet MS"/>
              </a:rPr>
              <a:t>no</a:t>
            </a:r>
            <a:r>
              <a:rPr sz="950" spc="25" dirty="0">
                <a:solidFill>
                  <a:srgbClr val="333333"/>
                </a:solidFill>
                <a:latin typeface="微软雅黑"/>
                <a:cs typeface="微软雅黑"/>
              </a:rPr>
              <a:t>参数设置该网络会话默 认不被自动激活，以及用</a:t>
            </a:r>
            <a:r>
              <a:rPr sz="950" spc="30" dirty="0">
                <a:solidFill>
                  <a:srgbClr val="333333"/>
                </a:solidFill>
                <a:latin typeface="Trebuchet MS"/>
                <a:cs typeface="Trebuchet MS"/>
              </a:rPr>
              <a:t>ip4</a:t>
            </a:r>
            <a:r>
              <a:rPr sz="950" spc="25" dirty="0">
                <a:solidFill>
                  <a:srgbClr val="333333"/>
                </a:solidFill>
                <a:latin typeface="微软雅黑"/>
                <a:cs typeface="微软雅黑"/>
              </a:rPr>
              <a:t>及</a:t>
            </a:r>
            <a:r>
              <a:rPr sz="950" spc="55" dirty="0">
                <a:solidFill>
                  <a:srgbClr val="333333"/>
                </a:solidFill>
                <a:latin typeface="Trebuchet MS"/>
                <a:cs typeface="Trebuchet MS"/>
              </a:rPr>
              <a:t>gw4</a:t>
            </a:r>
            <a:r>
              <a:rPr sz="950" spc="25" dirty="0">
                <a:solidFill>
                  <a:srgbClr val="333333"/>
                </a:solidFill>
                <a:latin typeface="微软雅黑"/>
                <a:cs typeface="微软雅黑"/>
              </a:rPr>
              <a:t>参数手动指定网络的</a:t>
            </a:r>
            <a:r>
              <a:rPr sz="950" spc="30" dirty="0">
                <a:solidFill>
                  <a:srgbClr val="333333"/>
                </a:solidFill>
                <a:latin typeface="Trebuchet MS"/>
                <a:cs typeface="Trebuchet MS"/>
              </a:rPr>
              <a:t>IP</a:t>
            </a:r>
            <a:r>
              <a:rPr sz="950" spc="25" dirty="0">
                <a:solidFill>
                  <a:srgbClr val="333333"/>
                </a:solidFill>
                <a:latin typeface="微软雅黑"/>
                <a:cs typeface="微软雅黑"/>
              </a:rPr>
              <a:t>地址：</a:t>
            </a:r>
            <a:endParaRPr sz="950">
              <a:latin typeface="微软雅黑"/>
              <a:cs typeface="微软雅黑"/>
            </a:endParaRPr>
          </a:p>
          <a:p>
            <a:pPr>
              <a:lnSpc>
                <a:spcPct val="100000"/>
              </a:lnSpc>
              <a:spcBef>
                <a:spcPts val="45"/>
              </a:spcBef>
            </a:pPr>
            <a:endParaRPr sz="900">
              <a:latin typeface="微软雅黑"/>
              <a:cs typeface="微软雅黑"/>
            </a:endParaRPr>
          </a:p>
          <a:p>
            <a:pPr marL="136525" marR="675640">
              <a:lnSpc>
                <a:spcPct val="132400"/>
              </a:lnSpc>
              <a:spcBef>
                <a:spcPts val="5"/>
              </a:spcBef>
            </a:pPr>
            <a:r>
              <a:rPr sz="850" spc="15" dirty="0">
                <a:solidFill>
                  <a:srgbClr val="333333"/>
                </a:solidFill>
                <a:latin typeface="Lucida Console"/>
                <a:cs typeface="Lucida Console"/>
              </a:rPr>
              <a:t>[root@linuxprobe ~]# nmcli</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 add con-name</a:t>
            </a:r>
            <a:r>
              <a:rPr sz="850" spc="20" dirty="0">
                <a:solidFill>
                  <a:srgbClr val="333333"/>
                </a:solidFill>
                <a:latin typeface="Lucida Console"/>
                <a:cs typeface="Lucida Console"/>
              </a:rPr>
              <a:t> </a:t>
            </a:r>
            <a:r>
              <a:rPr sz="850" spc="15" dirty="0">
                <a:solidFill>
                  <a:srgbClr val="333333"/>
                </a:solidFill>
                <a:latin typeface="Lucida Console"/>
                <a:cs typeface="Lucida Console"/>
              </a:rPr>
              <a:t>company ifname ens160 </a:t>
            </a:r>
            <a:r>
              <a:rPr sz="850" spc="-495" dirty="0">
                <a:solidFill>
                  <a:srgbClr val="333333"/>
                </a:solidFill>
                <a:latin typeface="Lucida Console"/>
                <a:cs typeface="Lucida Console"/>
              </a:rPr>
              <a:t> </a:t>
            </a:r>
            <a:r>
              <a:rPr sz="850" spc="15" dirty="0">
                <a:solidFill>
                  <a:srgbClr val="333333"/>
                </a:solidFill>
                <a:latin typeface="Lucida Console"/>
                <a:cs typeface="Lucida Console"/>
              </a:rPr>
              <a:t>autoconnect no type ethernet ip4 192.168.10.10/24 gw4 192.168.10.1</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Connection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'company'</a:t>
            </a:r>
            <a:r>
              <a:rPr sz="850" spc="20" dirty="0">
                <a:solidFill>
                  <a:srgbClr val="333333"/>
                </a:solidFill>
                <a:latin typeface="Lucida Console"/>
                <a:cs typeface="Lucida Console"/>
              </a:rPr>
              <a:t> </a:t>
            </a:r>
            <a:r>
              <a:rPr sz="850" spc="15" dirty="0">
                <a:solidFill>
                  <a:srgbClr val="333333"/>
                </a:solidFill>
                <a:latin typeface="Lucida Console"/>
                <a:cs typeface="Lucida Console"/>
              </a:rPr>
              <a:t>(6ac8f3ad-0846-42f4-819a-e1ae84f4da86)</a:t>
            </a:r>
            <a:r>
              <a:rPr sz="850" spc="25" dirty="0">
                <a:solidFill>
                  <a:srgbClr val="333333"/>
                </a:solidFill>
                <a:latin typeface="Lucida Console"/>
                <a:cs typeface="Lucida Console"/>
              </a:rPr>
              <a:t> </a:t>
            </a:r>
            <a:r>
              <a:rPr sz="850" spc="15" dirty="0">
                <a:solidFill>
                  <a:srgbClr val="333333"/>
                </a:solidFill>
                <a:latin typeface="Lucida Console"/>
                <a:cs typeface="Lucida Console"/>
              </a:rPr>
              <a:t>successfully</a:t>
            </a:r>
            <a:r>
              <a:rPr sz="850" spc="20" dirty="0">
                <a:solidFill>
                  <a:srgbClr val="333333"/>
                </a:solidFill>
                <a:latin typeface="Lucida Console"/>
                <a:cs typeface="Lucida Console"/>
              </a:rPr>
              <a:t> </a:t>
            </a:r>
            <a:r>
              <a:rPr sz="850" spc="15" dirty="0">
                <a:solidFill>
                  <a:srgbClr val="333333"/>
                </a:solidFill>
                <a:latin typeface="Lucida Console"/>
                <a:cs typeface="Lucida Console"/>
              </a:rPr>
              <a:t>added.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70180">
              <a:lnSpc>
                <a:spcPct val="131600"/>
              </a:lnSpc>
            </a:pPr>
            <a:r>
              <a:rPr sz="950" spc="25" dirty="0">
                <a:solidFill>
                  <a:srgbClr val="333333"/>
                </a:solidFill>
                <a:latin typeface="微软雅黑"/>
                <a:cs typeface="微软雅黑"/>
              </a:rPr>
              <a:t>使用</a:t>
            </a:r>
            <a:r>
              <a:rPr sz="950" spc="45" dirty="0">
                <a:solidFill>
                  <a:srgbClr val="333333"/>
                </a:solidFill>
                <a:latin typeface="Trebuchet MS"/>
                <a:cs typeface="Trebuchet MS"/>
              </a:rPr>
              <a:t>con-name</a:t>
            </a:r>
            <a:r>
              <a:rPr sz="950" spc="25" dirty="0">
                <a:solidFill>
                  <a:srgbClr val="333333"/>
                </a:solidFill>
                <a:latin typeface="微软雅黑"/>
                <a:cs typeface="微软雅黑"/>
              </a:rPr>
              <a:t>参数指定家庭所使用的网络会话名称</a:t>
            </a:r>
            <a:r>
              <a:rPr sz="950" spc="65" dirty="0">
                <a:solidFill>
                  <a:srgbClr val="333333"/>
                </a:solidFill>
                <a:latin typeface="Trebuchet MS"/>
                <a:cs typeface="Trebuchet MS"/>
              </a:rPr>
              <a:t>house</a:t>
            </a:r>
            <a:r>
              <a:rPr sz="950" spc="25" dirty="0">
                <a:solidFill>
                  <a:srgbClr val="333333"/>
                </a:solidFill>
                <a:latin typeface="微软雅黑"/>
                <a:cs typeface="微软雅黑"/>
              </a:rPr>
              <a:t>。因为要从外部</a:t>
            </a:r>
            <a:r>
              <a:rPr sz="950" spc="80" dirty="0">
                <a:solidFill>
                  <a:srgbClr val="333333"/>
                </a:solidFill>
                <a:latin typeface="Trebuchet MS"/>
                <a:cs typeface="Trebuchet MS"/>
              </a:rPr>
              <a:t>DHCP</a:t>
            </a:r>
            <a:r>
              <a:rPr sz="950" spc="25" dirty="0">
                <a:solidFill>
                  <a:srgbClr val="333333"/>
                </a:solidFill>
                <a:latin typeface="微软雅黑"/>
                <a:cs typeface="微软雅黑"/>
              </a:rPr>
              <a:t>服务器自动获得</a:t>
            </a:r>
            <a:r>
              <a:rPr sz="950" spc="30" dirty="0">
                <a:solidFill>
                  <a:srgbClr val="333333"/>
                </a:solidFill>
                <a:latin typeface="Trebuchet MS"/>
                <a:cs typeface="Trebuchet MS"/>
              </a:rPr>
              <a:t>IP</a:t>
            </a:r>
            <a:r>
              <a:rPr sz="950" spc="15" dirty="0">
                <a:solidFill>
                  <a:srgbClr val="333333"/>
                </a:solidFill>
                <a:latin typeface="微软雅黑"/>
                <a:cs typeface="微软雅黑"/>
              </a:rPr>
              <a:t>地 </a:t>
            </a:r>
            <a:r>
              <a:rPr sz="950" spc="25" dirty="0">
                <a:solidFill>
                  <a:srgbClr val="333333"/>
                </a:solidFill>
                <a:latin typeface="微软雅黑"/>
                <a:cs typeface="微软雅黑"/>
              </a:rPr>
              <a:t>址，所以这里不需要进行手动指定。</a:t>
            </a:r>
            <a:endParaRPr sz="950">
              <a:latin typeface="微软雅黑"/>
              <a:cs typeface="微软雅黑"/>
            </a:endParaRPr>
          </a:p>
        </p:txBody>
      </p:sp>
      <p:sp>
        <p:nvSpPr>
          <p:cNvPr id="22" name="object 22"/>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118</a:t>
            </a:fld>
            <a:endParaRPr spc="-5" dirty="0"/>
          </a:p>
        </p:txBody>
      </p:sp>
      <p:sp>
        <p:nvSpPr>
          <p:cNvPr id="15" name="object 15"/>
          <p:cNvSpPr txBox="1"/>
          <p:nvPr/>
        </p:nvSpPr>
        <p:spPr>
          <a:xfrm>
            <a:off x="1070306" y="406529"/>
            <a:ext cx="4056379" cy="1741170"/>
          </a:xfrm>
          <a:prstGeom prst="rect">
            <a:avLst/>
          </a:prstGeom>
        </p:spPr>
        <p:txBody>
          <a:bodyPr vert="horz" wrap="square" lIns="0" tIns="12065" rIns="0" bIns="0" rtlCol="0">
            <a:spAutoFit/>
          </a:bodyPr>
          <a:lstStyle/>
          <a:p>
            <a:pPr marL="12700" marR="474980">
              <a:lnSpc>
                <a:spcPct val="132400"/>
              </a:lnSpc>
              <a:spcBef>
                <a:spcPts val="95"/>
              </a:spcBef>
            </a:pPr>
            <a:r>
              <a:rPr sz="850" spc="15" dirty="0">
                <a:solidFill>
                  <a:srgbClr val="333333"/>
                </a:solidFill>
                <a:latin typeface="Lucida Console"/>
                <a:cs typeface="Lucida Console"/>
              </a:rPr>
              <a:t>[root@linuxprobe ~]# nmcli connection reload ens160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 ~]# nmcli connection up ens160 </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successfully</a:t>
            </a:r>
            <a:r>
              <a:rPr sz="850" spc="10" dirty="0">
                <a:solidFill>
                  <a:srgbClr val="333333"/>
                </a:solidFill>
                <a:latin typeface="Lucida Console"/>
                <a:cs typeface="Lucida Console"/>
              </a:rPr>
              <a:t> </a:t>
            </a:r>
            <a:r>
              <a:rPr sz="850" spc="15" dirty="0">
                <a:solidFill>
                  <a:srgbClr val="333333"/>
                </a:solidFill>
                <a:latin typeface="Lucida Console"/>
                <a:cs typeface="Lucida Console"/>
              </a:rPr>
              <a:t>activated (D-Bus</a:t>
            </a:r>
            <a:r>
              <a:rPr sz="850" spc="10" dirty="0">
                <a:solidFill>
                  <a:srgbClr val="333333"/>
                </a:solidFill>
                <a:latin typeface="Lucida Console"/>
                <a:cs typeface="Lucida Console"/>
              </a:rPr>
              <a:t> </a:t>
            </a:r>
            <a:r>
              <a:rPr sz="850" spc="15" dirty="0">
                <a:solidFill>
                  <a:srgbClr val="333333"/>
                </a:solidFill>
                <a:latin typeface="Lucida Console"/>
                <a:cs typeface="Lucida Console"/>
              </a:rPr>
              <a:t>active path:</a:t>
            </a:r>
            <a:endParaRPr sz="850">
              <a:latin typeface="Lucida Console"/>
              <a:cs typeface="Lucida Console"/>
            </a:endParaRPr>
          </a:p>
          <a:p>
            <a:pPr marL="12700" marR="609600">
              <a:lnSpc>
                <a:spcPct val="132400"/>
              </a:lnSpc>
            </a:pPr>
            <a:r>
              <a:rPr sz="850" spc="15" dirty="0">
                <a:solidFill>
                  <a:srgbClr val="333333"/>
                </a:solidFill>
                <a:latin typeface="Lucida Console"/>
                <a:cs typeface="Lucida Console"/>
              </a:rPr>
              <a:t>/org/freedesktop/NetworkManager/ActiveConnection/6)  [root@linuxprobe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ping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192.168.10.10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PING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192.168.10.10 (192.168.10.10) 56(84)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of data.</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64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from 192.168.10.10: icmp_seq=1 ttl=64 time=0.122</a:t>
            </a:r>
            <a:r>
              <a:rPr sz="850" spc="10" dirty="0">
                <a:solidFill>
                  <a:srgbClr val="333333"/>
                </a:solidFill>
                <a:latin typeface="Lucida Console"/>
                <a:cs typeface="Lucida Console"/>
              </a:rPr>
              <a:t> </a:t>
            </a:r>
            <a:r>
              <a:rPr sz="850" spc="15" dirty="0">
                <a:solidFill>
                  <a:srgbClr val="333333"/>
                </a:solidFill>
                <a:latin typeface="Lucida Console"/>
                <a:cs typeface="Lucida Console"/>
              </a:rPr>
              <a:t>ms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64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from 192.168.10.10: icmp_seq=2 ttl=64 time=0.048</a:t>
            </a:r>
            <a:r>
              <a:rPr sz="850" spc="10" dirty="0">
                <a:solidFill>
                  <a:srgbClr val="333333"/>
                </a:solidFill>
                <a:latin typeface="Lucida Console"/>
                <a:cs typeface="Lucida Console"/>
              </a:rPr>
              <a:t> </a:t>
            </a:r>
            <a:r>
              <a:rPr sz="850" spc="15" dirty="0">
                <a:solidFill>
                  <a:srgbClr val="333333"/>
                </a:solidFill>
                <a:latin typeface="Lucida Console"/>
                <a:cs typeface="Lucida Console"/>
              </a:rPr>
              <a:t>ms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64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from 192.168.10.10: icmp_seq=3 ttl=64 time=0.106</a:t>
            </a:r>
            <a:r>
              <a:rPr sz="850" spc="10" dirty="0">
                <a:solidFill>
                  <a:srgbClr val="333333"/>
                </a:solidFill>
                <a:latin typeface="Lucida Console"/>
                <a:cs typeface="Lucida Console"/>
              </a:rPr>
              <a:t> </a:t>
            </a:r>
            <a:r>
              <a:rPr sz="850" spc="15" dirty="0">
                <a:solidFill>
                  <a:srgbClr val="333333"/>
                </a:solidFill>
                <a:latin typeface="Lucida Console"/>
                <a:cs typeface="Lucida Console"/>
              </a:rPr>
              <a:t>ms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64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from 192.168.10.10: icmp_seq=4 ttl=64 time=0.043</a:t>
            </a:r>
            <a:r>
              <a:rPr sz="850" spc="10" dirty="0">
                <a:solidFill>
                  <a:srgbClr val="333333"/>
                </a:solidFill>
                <a:latin typeface="Lucida Console"/>
                <a:cs typeface="Lucida Console"/>
              </a:rPr>
              <a:t> </a:t>
            </a:r>
            <a:r>
              <a:rPr sz="850" spc="15" dirty="0">
                <a:solidFill>
                  <a:srgbClr val="333333"/>
                </a:solidFill>
                <a:latin typeface="Lucida Console"/>
                <a:cs typeface="Lucida Console"/>
              </a:rPr>
              <a:t>ms</a:t>
            </a:r>
            <a:endParaRPr sz="850">
              <a:latin typeface="Lucida Console"/>
              <a:cs typeface="Lucida Console"/>
            </a:endParaRPr>
          </a:p>
        </p:txBody>
      </p:sp>
      <p:sp>
        <p:nvSpPr>
          <p:cNvPr id="16" name="object 16"/>
          <p:cNvSpPr txBox="1"/>
          <p:nvPr/>
        </p:nvSpPr>
        <p:spPr>
          <a:xfrm>
            <a:off x="946424" y="2293235"/>
            <a:ext cx="5622290" cy="2017395"/>
          </a:xfrm>
          <a:prstGeom prst="rect">
            <a:avLst/>
          </a:prstGeom>
        </p:spPr>
        <p:txBody>
          <a:bodyPr vert="horz" wrap="square" lIns="0" tIns="53975" rIns="0" bIns="0" rtlCol="0">
            <a:spAutoFit/>
          </a:bodyPr>
          <a:lstStyle/>
          <a:p>
            <a:pPr marL="136525">
              <a:lnSpc>
                <a:spcPct val="100000"/>
              </a:lnSpc>
              <a:spcBef>
                <a:spcPts val="425"/>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192.168.10.10</a:t>
            </a:r>
            <a:r>
              <a:rPr sz="850" spc="5" dirty="0">
                <a:solidFill>
                  <a:srgbClr val="333333"/>
                </a:solidFill>
                <a:latin typeface="Lucida Console"/>
                <a:cs typeface="Lucida Console"/>
              </a:rPr>
              <a:t> </a:t>
            </a:r>
            <a:r>
              <a:rPr sz="850" spc="15" dirty="0">
                <a:solidFill>
                  <a:srgbClr val="333333"/>
                </a:solidFill>
                <a:latin typeface="Lucida Console"/>
                <a:cs typeface="Lucida Console"/>
              </a:rPr>
              <a:t>ping</a:t>
            </a:r>
            <a:r>
              <a:rPr sz="850" spc="5" dirty="0">
                <a:solidFill>
                  <a:srgbClr val="333333"/>
                </a:solidFill>
                <a:latin typeface="Lucida Console"/>
                <a:cs typeface="Lucida Console"/>
              </a:rPr>
              <a:t> </a:t>
            </a:r>
            <a:r>
              <a:rPr sz="850" spc="15" dirty="0">
                <a:solidFill>
                  <a:srgbClr val="333333"/>
                </a:solidFill>
                <a:latin typeface="Lucida Console"/>
                <a:cs typeface="Lucida Console"/>
              </a:rPr>
              <a:t>statistics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marR="1447165">
              <a:lnSpc>
                <a:spcPct val="132400"/>
              </a:lnSpc>
            </a:pPr>
            <a:r>
              <a:rPr sz="850" spc="15" dirty="0">
                <a:solidFill>
                  <a:srgbClr val="333333"/>
                </a:solidFill>
                <a:latin typeface="Lucida Console"/>
                <a:cs typeface="Lucida Console"/>
              </a:rPr>
              <a:t>4 packets transmitted, 4 received, 0% packet loss, time 61ms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rtt</a:t>
            </a:r>
            <a:r>
              <a:rPr sz="850" spc="10" dirty="0">
                <a:solidFill>
                  <a:srgbClr val="333333"/>
                </a:solidFill>
                <a:latin typeface="Lucida Console"/>
                <a:cs typeface="Lucida Console"/>
              </a:rPr>
              <a:t> </a:t>
            </a:r>
            <a:r>
              <a:rPr sz="850" spc="15" dirty="0">
                <a:solidFill>
                  <a:srgbClr val="333333"/>
                </a:solidFill>
                <a:latin typeface="Lucida Console"/>
                <a:cs typeface="Lucida Console"/>
              </a:rPr>
              <a:t>min/avg/max/mdev = 0.043/0.079/0.122/0.036</a:t>
            </a:r>
            <a:r>
              <a:rPr sz="850" spc="10" dirty="0">
                <a:solidFill>
                  <a:srgbClr val="333333"/>
                </a:solidFill>
                <a:latin typeface="Lucida Console"/>
                <a:cs typeface="Lucida Console"/>
              </a:rPr>
              <a:t> </a:t>
            </a:r>
            <a:r>
              <a:rPr sz="850" spc="15" dirty="0">
                <a:solidFill>
                  <a:srgbClr val="333333"/>
                </a:solidFill>
                <a:latin typeface="Lucida Console"/>
                <a:cs typeface="Lucida Console"/>
              </a:rPr>
              <a:t>ms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30" dirty="0">
                <a:solidFill>
                  <a:srgbClr val="777777"/>
                </a:solidFill>
                <a:latin typeface="Trebuchet MS"/>
                <a:cs typeface="Trebuchet MS"/>
              </a:rPr>
              <a:t>9.1.2</a:t>
            </a:r>
            <a:r>
              <a:rPr sz="950" b="1" spc="-35" dirty="0">
                <a:solidFill>
                  <a:srgbClr val="777777"/>
                </a:solidFill>
                <a:latin typeface="Trebuchet MS"/>
                <a:cs typeface="Trebuchet MS"/>
              </a:rPr>
              <a:t> </a:t>
            </a:r>
            <a:r>
              <a:rPr sz="950" b="1" spc="25" dirty="0">
                <a:solidFill>
                  <a:srgbClr val="777777"/>
                </a:solidFill>
                <a:latin typeface="微软雅黑"/>
                <a:cs typeface="微软雅黑"/>
              </a:rPr>
              <a:t>创建网络会话</a:t>
            </a:r>
            <a:endParaRPr sz="950">
              <a:latin typeface="微软雅黑"/>
              <a:cs typeface="微软雅黑"/>
            </a:endParaRPr>
          </a:p>
          <a:p>
            <a:pPr marL="12700" marR="5080" indent="-635" algn="just">
              <a:lnSpc>
                <a:spcPct val="131600"/>
              </a:lnSpc>
              <a:spcBef>
                <a:spcPts val="900"/>
              </a:spcBef>
            </a:pPr>
            <a:r>
              <a:rPr sz="950" spc="50" dirty="0">
                <a:solidFill>
                  <a:srgbClr val="333333"/>
                </a:solidFill>
                <a:latin typeface="Trebuchet MS"/>
                <a:cs typeface="Trebuchet MS"/>
              </a:rPr>
              <a:t>RHEL</a:t>
            </a:r>
            <a:r>
              <a:rPr sz="950" spc="20" dirty="0">
                <a:solidFill>
                  <a:srgbClr val="333333"/>
                </a:solidFill>
                <a:latin typeface="微软雅黑"/>
                <a:cs typeface="微软雅黑"/>
              </a:rPr>
              <a:t>和</a:t>
            </a:r>
            <a:r>
              <a:rPr sz="950" u="sng" spc="50" dirty="0">
                <a:solidFill>
                  <a:srgbClr val="4183C4"/>
                </a:solidFill>
                <a:uFill>
                  <a:solidFill>
                    <a:srgbClr val="4183C4"/>
                  </a:solidFill>
                </a:uFill>
                <a:latin typeface="Trebuchet MS"/>
                <a:cs typeface="Trebuchet MS"/>
                <a:hlinkClick r:id="rId2"/>
              </a:rPr>
              <a:t>CentOS</a:t>
            </a:r>
            <a:r>
              <a:rPr sz="950" spc="25" dirty="0">
                <a:solidFill>
                  <a:srgbClr val="333333"/>
                </a:solidFill>
                <a:latin typeface="微软雅黑"/>
                <a:cs typeface="微软雅黑"/>
              </a:rPr>
              <a:t>系统默认使用</a:t>
            </a:r>
            <a:r>
              <a:rPr sz="950" spc="55" dirty="0">
                <a:solidFill>
                  <a:srgbClr val="333333"/>
                </a:solidFill>
                <a:latin typeface="Trebuchet MS"/>
                <a:cs typeface="Trebuchet MS"/>
              </a:rPr>
              <a:t>NetworkManager</a:t>
            </a:r>
            <a:r>
              <a:rPr sz="950" spc="25" dirty="0">
                <a:solidFill>
                  <a:srgbClr val="333333"/>
                </a:solidFill>
                <a:latin typeface="微软雅黑"/>
                <a:cs typeface="微软雅黑"/>
              </a:rPr>
              <a:t>来提供网络服务，这是一种动态管理网络配置的守护进 程，能够让网络设备保持连接状态。可以使用</a:t>
            </a:r>
            <a:r>
              <a:rPr sz="950" spc="25" dirty="0">
                <a:solidFill>
                  <a:srgbClr val="333333"/>
                </a:solidFill>
                <a:latin typeface="Trebuchet MS"/>
                <a:cs typeface="Trebuchet MS"/>
              </a:rPr>
              <a:t>nmcli</a:t>
            </a:r>
            <a:r>
              <a:rPr sz="950" spc="25" dirty="0">
                <a:solidFill>
                  <a:srgbClr val="333333"/>
                </a:solidFill>
                <a:latin typeface="微软雅黑"/>
                <a:cs typeface="微软雅黑"/>
              </a:rPr>
              <a:t>命令来管理</a:t>
            </a:r>
            <a:r>
              <a:rPr sz="950" spc="55" dirty="0">
                <a:solidFill>
                  <a:srgbClr val="333333"/>
                </a:solidFill>
                <a:latin typeface="Trebuchet MS"/>
                <a:cs typeface="Trebuchet MS"/>
              </a:rPr>
              <a:t>NetworkManager</a:t>
            </a:r>
            <a:r>
              <a:rPr sz="950" spc="25" dirty="0">
                <a:solidFill>
                  <a:srgbClr val="333333"/>
                </a:solidFill>
                <a:latin typeface="微软雅黑"/>
                <a:cs typeface="微软雅黑"/>
              </a:rPr>
              <a:t>服务程序。</a:t>
            </a:r>
            <a:r>
              <a:rPr sz="950" spc="25" dirty="0">
                <a:solidFill>
                  <a:srgbClr val="333333"/>
                </a:solidFill>
                <a:latin typeface="Trebuchet MS"/>
                <a:cs typeface="Trebuchet MS"/>
              </a:rPr>
              <a:t>nmcli</a:t>
            </a:r>
            <a:r>
              <a:rPr sz="950" spc="15" dirty="0">
                <a:solidFill>
                  <a:srgbClr val="333333"/>
                </a:solidFill>
                <a:latin typeface="微软雅黑"/>
                <a:cs typeface="微软雅黑"/>
              </a:rPr>
              <a:t>是一 </a:t>
            </a:r>
            <a:r>
              <a:rPr sz="950" spc="25" dirty="0">
                <a:solidFill>
                  <a:srgbClr val="333333"/>
                </a:solidFill>
                <a:latin typeface="微软雅黑"/>
                <a:cs typeface="微软雅黑"/>
              </a:rPr>
              <a:t>款基于命令行的网络配置工具，功能丰富，参数众多。它可以轻松地查看网络信息或网络状态：</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nmcli</a:t>
            </a:r>
            <a:r>
              <a:rPr sz="850" spc="5" dirty="0">
                <a:solidFill>
                  <a:srgbClr val="333333"/>
                </a:solidFill>
                <a:latin typeface="Lucida Console"/>
                <a:cs typeface="Lucida Console"/>
              </a:rPr>
              <a:t> </a:t>
            </a:r>
            <a:r>
              <a:rPr sz="850" spc="15" dirty="0">
                <a:solidFill>
                  <a:srgbClr val="333333"/>
                </a:solidFill>
                <a:latin typeface="Lucida Console"/>
                <a:cs typeface="Lucida Console"/>
              </a:rPr>
              <a:t>connection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show</a:t>
            </a:r>
            <a:endParaRPr sz="850">
              <a:latin typeface="Lucida Console"/>
              <a:cs typeface="Lucida Console"/>
            </a:endParaRPr>
          </a:p>
        </p:txBody>
      </p:sp>
      <p:graphicFrame>
        <p:nvGraphicFramePr>
          <p:cNvPr id="17" name="object 17"/>
          <p:cNvGraphicFramePr>
            <a:graphicFrameLocks noGrp="1"/>
          </p:cNvGraphicFramePr>
          <p:nvPr/>
        </p:nvGraphicFramePr>
        <p:xfrm>
          <a:off x="1051256" y="4358947"/>
          <a:ext cx="4228465" cy="453390"/>
        </p:xfrm>
        <a:graphic>
          <a:graphicData uri="http://schemas.openxmlformats.org/drawingml/2006/table">
            <a:tbl>
              <a:tblPr firstRow="1" bandRow="1">
                <a:tableStyleId>{2D5ABB26-0587-4C30-8999-92F81FD0307C}</a:tableStyleId>
              </a:tblPr>
              <a:tblGrid>
                <a:gridCol w="502284">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gridCol w="671829">
                  <a:extLst>
                    <a:ext uri="{9D8B030D-6E8A-4147-A177-3AD203B41FA5}">
                      <a16:colId xmlns:a16="http://schemas.microsoft.com/office/drawing/2014/main" val="20002"/>
                    </a:ext>
                  </a:extLst>
                </a:gridCol>
                <a:gridCol w="502285">
                  <a:extLst>
                    <a:ext uri="{9D8B030D-6E8A-4147-A177-3AD203B41FA5}">
                      <a16:colId xmlns:a16="http://schemas.microsoft.com/office/drawing/2014/main" val="20003"/>
                    </a:ext>
                  </a:extLst>
                </a:gridCol>
              </a:tblGrid>
              <a:tr h="140970">
                <a:tc>
                  <a:txBody>
                    <a:bodyPr/>
                    <a:lstStyle/>
                    <a:p>
                      <a:pPr marL="31750">
                        <a:lnSpc>
                          <a:spcPts val="865"/>
                        </a:lnSpc>
                      </a:pPr>
                      <a:r>
                        <a:rPr sz="850" spc="15" dirty="0">
                          <a:solidFill>
                            <a:srgbClr val="333333"/>
                          </a:solidFill>
                          <a:latin typeface="Lucida Console"/>
                          <a:cs typeface="Lucida Console"/>
                        </a:rPr>
                        <a:t>NAME</a:t>
                      </a:r>
                      <a:endParaRPr sz="850">
                        <a:latin typeface="Lucida Console"/>
                        <a:cs typeface="Lucida Console"/>
                      </a:endParaRPr>
                    </a:p>
                  </a:txBody>
                  <a:tcPr marL="0" marR="0" marT="0" marB="0">
                    <a:solidFill>
                      <a:srgbClr val="F8F8F8"/>
                    </a:solidFill>
                  </a:tcPr>
                </a:tc>
                <a:tc>
                  <a:txBody>
                    <a:bodyPr/>
                    <a:lstStyle/>
                    <a:p>
                      <a:pPr marL="66675">
                        <a:lnSpc>
                          <a:spcPts val="865"/>
                        </a:lnSpc>
                      </a:pPr>
                      <a:r>
                        <a:rPr sz="850" spc="15" dirty="0">
                          <a:solidFill>
                            <a:srgbClr val="333333"/>
                          </a:solidFill>
                          <a:latin typeface="Lucida Console"/>
                          <a:cs typeface="Lucida Console"/>
                        </a:rPr>
                        <a:t>UUID</a:t>
                      </a:r>
                      <a:endParaRPr sz="850">
                        <a:latin typeface="Lucida Console"/>
                        <a:cs typeface="Lucida Console"/>
                      </a:endParaRPr>
                    </a:p>
                  </a:txBody>
                  <a:tcPr marL="0" marR="0" marT="0" marB="0">
                    <a:solidFill>
                      <a:srgbClr val="F8F8F8"/>
                    </a:solidFill>
                  </a:tcPr>
                </a:tc>
                <a:tc>
                  <a:txBody>
                    <a:bodyPr/>
                    <a:lstStyle/>
                    <a:p>
                      <a:pPr marL="66675">
                        <a:lnSpc>
                          <a:spcPts val="865"/>
                        </a:lnSpc>
                      </a:pPr>
                      <a:r>
                        <a:rPr sz="850" spc="15" dirty="0">
                          <a:solidFill>
                            <a:srgbClr val="333333"/>
                          </a:solidFill>
                          <a:latin typeface="Lucida Console"/>
                          <a:cs typeface="Lucida Console"/>
                        </a:rPr>
                        <a:t>TYPE</a:t>
                      </a:r>
                      <a:endParaRPr sz="850">
                        <a:latin typeface="Lucida Console"/>
                        <a:cs typeface="Lucida Console"/>
                      </a:endParaRPr>
                    </a:p>
                  </a:txBody>
                  <a:tcPr marL="0" marR="0" marT="0" marB="0">
                    <a:solidFill>
                      <a:srgbClr val="F8F8F8"/>
                    </a:solidFill>
                  </a:tcPr>
                </a:tc>
                <a:tc>
                  <a:txBody>
                    <a:bodyPr/>
                    <a:lstStyle/>
                    <a:p>
                      <a:pPr marL="34925" algn="ctr">
                        <a:lnSpc>
                          <a:spcPts val="865"/>
                        </a:lnSpc>
                      </a:pPr>
                      <a:r>
                        <a:rPr sz="850" spc="15" dirty="0">
                          <a:solidFill>
                            <a:srgbClr val="333333"/>
                          </a:solidFill>
                          <a:latin typeface="Lucida Console"/>
                          <a:cs typeface="Lucida Console"/>
                        </a:rPr>
                        <a:t>DEVICE</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80"/>
                        </a:spcBef>
                      </a:pPr>
                      <a:r>
                        <a:rPr sz="850" spc="15" dirty="0">
                          <a:solidFill>
                            <a:srgbClr val="333333"/>
                          </a:solidFill>
                          <a:latin typeface="Lucida Console"/>
                          <a:cs typeface="Lucida Console"/>
                        </a:rPr>
                        <a:t>ens160</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97486c86-6d1e-4e99-9aa2-68d3172098b2</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ethernet</a:t>
                      </a:r>
                      <a:endParaRPr sz="850">
                        <a:latin typeface="Lucida Console"/>
                        <a:cs typeface="Lucida Console"/>
                      </a:endParaRPr>
                    </a:p>
                  </a:txBody>
                  <a:tcPr marL="0" marR="0" marT="10160" marB="0">
                    <a:solidFill>
                      <a:srgbClr val="F8F8F8"/>
                    </a:solidFill>
                  </a:tcPr>
                </a:tc>
                <a:tc>
                  <a:txBody>
                    <a:bodyPr/>
                    <a:lstStyle/>
                    <a:p>
                      <a:pPr marL="34925" algn="ctr">
                        <a:lnSpc>
                          <a:spcPct val="100000"/>
                        </a:lnSpc>
                        <a:spcBef>
                          <a:spcPts val="80"/>
                        </a:spcBef>
                      </a:pPr>
                      <a:r>
                        <a:rPr sz="850" spc="15" dirty="0">
                          <a:solidFill>
                            <a:srgbClr val="333333"/>
                          </a:solidFill>
                          <a:latin typeface="Lucida Console"/>
                          <a:cs typeface="Lucida Console"/>
                        </a:rPr>
                        <a:t>ens160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r h="140970">
                <a:tc>
                  <a:txBody>
                    <a:bodyPr/>
                    <a:lstStyle/>
                    <a:p>
                      <a:pPr marL="31750">
                        <a:lnSpc>
                          <a:spcPts val="935"/>
                        </a:lnSpc>
                        <a:spcBef>
                          <a:spcPts val="80"/>
                        </a:spcBef>
                      </a:pPr>
                      <a:r>
                        <a:rPr sz="850" spc="15" dirty="0">
                          <a:solidFill>
                            <a:srgbClr val="333333"/>
                          </a:solidFill>
                          <a:latin typeface="Lucida Console"/>
                          <a:cs typeface="Lucida Console"/>
                        </a:rPr>
                        <a:t>virbr0</a:t>
                      </a:r>
                      <a:endParaRPr sz="850">
                        <a:latin typeface="Lucida Console"/>
                        <a:cs typeface="Lucida Console"/>
                      </a:endParaRPr>
                    </a:p>
                  </a:txBody>
                  <a:tcPr marL="0" marR="0" marT="10160" marB="0">
                    <a:solidFill>
                      <a:srgbClr val="F8F8F8"/>
                    </a:solidFill>
                  </a:tcPr>
                </a:tc>
                <a:tc>
                  <a:txBody>
                    <a:bodyPr/>
                    <a:lstStyle/>
                    <a:p>
                      <a:pPr marL="66675">
                        <a:lnSpc>
                          <a:spcPts val="935"/>
                        </a:lnSpc>
                        <a:spcBef>
                          <a:spcPts val="80"/>
                        </a:spcBef>
                      </a:pPr>
                      <a:r>
                        <a:rPr sz="850" spc="15" dirty="0">
                          <a:solidFill>
                            <a:srgbClr val="333333"/>
                          </a:solidFill>
                          <a:latin typeface="Lucida Console"/>
                          <a:cs typeface="Lucida Console"/>
                        </a:rPr>
                        <a:t>e5fca1ee-7020-4c21-a65b-259d0f993b44</a:t>
                      </a:r>
                      <a:endParaRPr sz="850">
                        <a:latin typeface="Lucida Console"/>
                        <a:cs typeface="Lucida Console"/>
                      </a:endParaRPr>
                    </a:p>
                  </a:txBody>
                  <a:tcPr marL="0" marR="0" marT="10160" marB="0">
                    <a:solidFill>
                      <a:srgbClr val="F8F8F8"/>
                    </a:solidFill>
                  </a:tcPr>
                </a:tc>
                <a:tc>
                  <a:txBody>
                    <a:bodyPr/>
                    <a:lstStyle/>
                    <a:p>
                      <a:pPr marL="66675">
                        <a:lnSpc>
                          <a:spcPts val="935"/>
                        </a:lnSpc>
                        <a:spcBef>
                          <a:spcPts val="80"/>
                        </a:spcBef>
                      </a:pPr>
                      <a:r>
                        <a:rPr sz="850" spc="15" dirty="0">
                          <a:solidFill>
                            <a:srgbClr val="333333"/>
                          </a:solidFill>
                          <a:latin typeface="Lucida Console"/>
                          <a:cs typeface="Lucida Console"/>
                        </a:rPr>
                        <a:t>bridge</a:t>
                      </a:r>
                      <a:endParaRPr sz="850">
                        <a:latin typeface="Lucida Console"/>
                        <a:cs typeface="Lucida Console"/>
                      </a:endParaRPr>
                    </a:p>
                  </a:txBody>
                  <a:tcPr marL="0" marR="0" marT="10160" marB="0">
                    <a:solidFill>
                      <a:srgbClr val="F8F8F8"/>
                    </a:solidFill>
                  </a:tcPr>
                </a:tc>
                <a:tc>
                  <a:txBody>
                    <a:bodyPr/>
                    <a:lstStyle/>
                    <a:p>
                      <a:pPr marL="34925" algn="ctr">
                        <a:lnSpc>
                          <a:spcPts val="935"/>
                        </a:lnSpc>
                        <a:spcBef>
                          <a:spcPts val="80"/>
                        </a:spcBef>
                      </a:pPr>
                      <a:r>
                        <a:rPr sz="850" spc="15" dirty="0">
                          <a:solidFill>
                            <a:srgbClr val="333333"/>
                          </a:solidFill>
                          <a:latin typeface="Lucida Console"/>
                          <a:cs typeface="Lucida Console"/>
                        </a:rPr>
                        <a:t>virbr0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2"/>
                  </a:ext>
                </a:extLst>
              </a:tr>
            </a:tbl>
          </a:graphicData>
        </a:graphic>
      </p:graphicFrame>
      <p:sp>
        <p:nvSpPr>
          <p:cNvPr id="18" name="object 18"/>
          <p:cNvSpPr txBox="1"/>
          <p:nvPr/>
        </p:nvSpPr>
        <p:spPr>
          <a:xfrm>
            <a:off x="1070306" y="4837286"/>
            <a:ext cx="33172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nmcli</a:t>
            </a:r>
            <a:r>
              <a:rPr sz="850" spc="10" dirty="0">
                <a:solidFill>
                  <a:srgbClr val="333333"/>
                </a:solidFill>
                <a:latin typeface="Lucida Console"/>
                <a:cs typeface="Lucida Console"/>
              </a:rPr>
              <a:t> </a:t>
            </a:r>
            <a:r>
              <a:rPr sz="850" spc="15" dirty="0">
                <a:solidFill>
                  <a:srgbClr val="333333"/>
                </a:solidFill>
                <a:latin typeface="Lucida Console"/>
                <a:cs typeface="Lucida Console"/>
              </a:rPr>
              <a:t>connection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show</a:t>
            </a:r>
            <a:r>
              <a:rPr sz="850" spc="10" dirty="0">
                <a:solidFill>
                  <a:srgbClr val="333333"/>
                </a:solidFill>
                <a:latin typeface="Lucida Console"/>
                <a:cs typeface="Lucida Console"/>
              </a:rPr>
              <a:t> </a:t>
            </a:r>
            <a:r>
              <a:rPr sz="850" spc="15" dirty="0">
                <a:solidFill>
                  <a:srgbClr val="333333"/>
                </a:solidFill>
                <a:latin typeface="Lucida Console"/>
                <a:cs typeface="Lucida Console"/>
              </a:rPr>
              <a:t>ens160</a:t>
            </a:r>
            <a:endParaRPr sz="850">
              <a:latin typeface="Lucida Console"/>
              <a:cs typeface="Lucida Console"/>
            </a:endParaRPr>
          </a:p>
        </p:txBody>
      </p:sp>
      <p:sp>
        <p:nvSpPr>
          <p:cNvPr id="19" name="object 19"/>
          <p:cNvSpPr txBox="1"/>
          <p:nvPr/>
        </p:nvSpPr>
        <p:spPr>
          <a:xfrm>
            <a:off x="3757319" y="4971070"/>
            <a:ext cx="2444115" cy="10547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ens160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97486c86-6d1e-4e99-9aa2-68d3172098b2</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endParaRPr sz="850">
              <a:latin typeface="Lucida Console"/>
              <a:cs typeface="Lucida Console"/>
            </a:endParaRPr>
          </a:p>
          <a:p>
            <a:pPr marL="12700" marR="1482725">
              <a:lnSpc>
                <a:spcPct val="132400"/>
              </a:lnSpc>
            </a:pPr>
            <a:r>
              <a:rPr sz="850" spc="15" dirty="0">
                <a:solidFill>
                  <a:srgbClr val="333333"/>
                </a:solidFill>
                <a:latin typeface="Lucida Console"/>
                <a:cs typeface="Lucida Console"/>
              </a:rPr>
              <a:t>802-3-ethernet  ens160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yes</a:t>
            </a:r>
            <a:endParaRPr sz="850">
              <a:latin typeface="Lucida Console"/>
              <a:cs typeface="Lucida Console"/>
            </a:endParaRPr>
          </a:p>
        </p:txBody>
      </p:sp>
      <p:sp>
        <p:nvSpPr>
          <p:cNvPr id="20" name="object 20"/>
          <p:cNvSpPr txBox="1"/>
          <p:nvPr/>
        </p:nvSpPr>
        <p:spPr>
          <a:xfrm>
            <a:off x="1070306" y="4971070"/>
            <a:ext cx="1772285" cy="122618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connection.id: </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connection.uuid: </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connection.stable-id: </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connection.type: </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connection.interface-name:  connection.autoconnect:</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p:txBody>
      </p:sp>
      <p:sp>
        <p:nvSpPr>
          <p:cNvPr id="21" name="object 2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01"/>
            <a:ext cx="5651500" cy="667385"/>
            <a:chOff x="959124" y="368301"/>
            <a:chExt cx="5651500" cy="667385"/>
          </a:xfrm>
        </p:grpSpPr>
        <p:sp>
          <p:nvSpPr>
            <p:cNvPr id="3" name="object 3"/>
            <p:cNvSpPr/>
            <p:nvPr/>
          </p:nvSpPr>
          <p:spPr>
            <a:xfrm>
              <a:off x="963889" y="373066"/>
              <a:ext cx="5641975" cy="657860"/>
            </a:xfrm>
            <a:custGeom>
              <a:avLst/>
              <a:gdLst/>
              <a:ahLst/>
              <a:cxnLst/>
              <a:rect l="l" t="t" r="r" b="b"/>
              <a:pathLst>
                <a:path w="5641975" h="657860">
                  <a:moveTo>
                    <a:pt x="5620751" y="657454"/>
                  </a:moveTo>
                  <a:lnTo>
                    <a:pt x="20659" y="657454"/>
                  </a:lnTo>
                  <a:lnTo>
                    <a:pt x="17629" y="656863"/>
                  </a:lnTo>
                  <a:lnTo>
                    <a:pt x="0" y="636832"/>
                  </a:lnTo>
                  <a:lnTo>
                    <a:pt x="0" y="633706"/>
                  </a:lnTo>
                  <a:lnTo>
                    <a:pt x="0" y="20545"/>
                  </a:lnTo>
                  <a:lnTo>
                    <a:pt x="20659" y="0"/>
                  </a:lnTo>
                  <a:lnTo>
                    <a:pt x="5620751" y="0"/>
                  </a:lnTo>
                  <a:lnTo>
                    <a:pt x="5641421" y="20545"/>
                  </a:lnTo>
                  <a:lnTo>
                    <a:pt x="5641421" y="636832"/>
                  </a:lnTo>
                  <a:lnTo>
                    <a:pt x="5623791" y="656863"/>
                  </a:lnTo>
                  <a:lnTo>
                    <a:pt x="5620751" y="657454"/>
                  </a:lnTo>
                  <a:close/>
                </a:path>
              </a:pathLst>
            </a:custGeom>
            <a:solidFill>
              <a:srgbClr val="F8F8F8"/>
            </a:solidFill>
          </p:spPr>
          <p:txBody>
            <a:bodyPr wrap="square" lIns="0" tIns="0" rIns="0" bIns="0" rtlCol="0"/>
            <a:lstStyle/>
            <a:p>
              <a:endParaRPr/>
            </a:p>
          </p:txBody>
        </p:sp>
        <p:sp>
          <p:nvSpPr>
            <p:cNvPr id="4" name="object 4"/>
            <p:cNvSpPr/>
            <p:nvPr/>
          </p:nvSpPr>
          <p:spPr>
            <a:xfrm>
              <a:off x="963889" y="373066"/>
              <a:ext cx="5641975" cy="657860"/>
            </a:xfrm>
            <a:custGeom>
              <a:avLst/>
              <a:gdLst/>
              <a:ahLst/>
              <a:cxnLst/>
              <a:rect l="l" t="t" r="r" b="b"/>
              <a:pathLst>
                <a:path w="5641975" h="657860">
                  <a:moveTo>
                    <a:pt x="0" y="633706"/>
                  </a:moveTo>
                  <a:lnTo>
                    <a:pt x="0" y="23823"/>
                  </a:lnTo>
                  <a:lnTo>
                    <a:pt x="0" y="20545"/>
                  </a:lnTo>
                  <a:lnTo>
                    <a:pt x="600" y="17419"/>
                  </a:lnTo>
                  <a:lnTo>
                    <a:pt x="1810" y="14513"/>
                  </a:lnTo>
                  <a:lnTo>
                    <a:pt x="3020" y="11616"/>
                  </a:lnTo>
                  <a:lnTo>
                    <a:pt x="4745" y="9005"/>
                  </a:lnTo>
                  <a:lnTo>
                    <a:pt x="6975" y="6851"/>
                  </a:lnTo>
                  <a:lnTo>
                    <a:pt x="9214" y="4545"/>
                  </a:lnTo>
                  <a:lnTo>
                    <a:pt x="11787" y="2830"/>
                  </a:lnTo>
                  <a:lnTo>
                    <a:pt x="14703" y="1715"/>
                  </a:lnTo>
                  <a:lnTo>
                    <a:pt x="17629" y="590"/>
                  </a:lnTo>
                  <a:lnTo>
                    <a:pt x="20659" y="0"/>
                  </a:lnTo>
                  <a:lnTo>
                    <a:pt x="23823" y="0"/>
                  </a:lnTo>
                  <a:lnTo>
                    <a:pt x="5617597" y="0"/>
                  </a:lnTo>
                  <a:lnTo>
                    <a:pt x="5620751" y="0"/>
                  </a:lnTo>
                  <a:lnTo>
                    <a:pt x="5623791" y="524"/>
                  </a:lnTo>
                  <a:lnTo>
                    <a:pt x="5626717" y="1639"/>
                  </a:lnTo>
                  <a:lnTo>
                    <a:pt x="5629633" y="2830"/>
                  </a:lnTo>
                  <a:lnTo>
                    <a:pt x="5632206" y="4545"/>
                  </a:lnTo>
                  <a:lnTo>
                    <a:pt x="5634445" y="6851"/>
                  </a:lnTo>
                  <a:lnTo>
                    <a:pt x="5636675" y="9005"/>
                  </a:lnTo>
                  <a:lnTo>
                    <a:pt x="5638400" y="11616"/>
                  </a:lnTo>
                  <a:lnTo>
                    <a:pt x="5639610" y="14589"/>
                  </a:lnTo>
                  <a:lnTo>
                    <a:pt x="5640820" y="17496"/>
                  </a:lnTo>
                  <a:lnTo>
                    <a:pt x="5641421" y="20545"/>
                  </a:lnTo>
                  <a:lnTo>
                    <a:pt x="5641421" y="23823"/>
                  </a:lnTo>
                  <a:lnTo>
                    <a:pt x="5641421" y="633706"/>
                  </a:lnTo>
                  <a:lnTo>
                    <a:pt x="5641421" y="636832"/>
                  </a:lnTo>
                  <a:lnTo>
                    <a:pt x="5640820" y="639815"/>
                  </a:lnTo>
                  <a:lnTo>
                    <a:pt x="5639610" y="642712"/>
                  </a:lnTo>
                  <a:lnTo>
                    <a:pt x="5638400" y="645618"/>
                  </a:lnTo>
                  <a:lnTo>
                    <a:pt x="5617597" y="657530"/>
                  </a:lnTo>
                  <a:lnTo>
                    <a:pt x="23823" y="657530"/>
                  </a:lnTo>
                  <a:lnTo>
                    <a:pt x="1810" y="642712"/>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34"/>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1511806"/>
            <a:ext cx="5651500" cy="1181735"/>
            <a:chOff x="959124" y="1511806"/>
            <a:chExt cx="5651500" cy="1181735"/>
          </a:xfrm>
        </p:grpSpPr>
        <p:sp>
          <p:nvSpPr>
            <p:cNvPr id="7" name="object 7"/>
            <p:cNvSpPr/>
            <p:nvPr/>
          </p:nvSpPr>
          <p:spPr>
            <a:xfrm>
              <a:off x="963889" y="1516571"/>
              <a:ext cx="5641975" cy="1172210"/>
            </a:xfrm>
            <a:custGeom>
              <a:avLst/>
              <a:gdLst/>
              <a:ahLst/>
              <a:cxnLst/>
              <a:rect l="l" t="t" r="r" b="b"/>
              <a:pathLst>
                <a:path w="5641975" h="1172210">
                  <a:moveTo>
                    <a:pt x="5620752" y="1172043"/>
                  </a:moveTo>
                  <a:lnTo>
                    <a:pt x="20659" y="1172043"/>
                  </a:lnTo>
                  <a:lnTo>
                    <a:pt x="17629" y="1171376"/>
                  </a:lnTo>
                  <a:lnTo>
                    <a:pt x="0" y="1151421"/>
                  </a:lnTo>
                  <a:lnTo>
                    <a:pt x="0" y="1148296"/>
                  </a:lnTo>
                  <a:lnTo>
                    <a:pt x="0" y="20621"/>
                  </a:lnTo>
                  <a:lnTo>
                    <a:pt x="20659" y="0"/>
                  </a:lnTo>
                  <a:lnTo>
                    <a:pt x="5620752" y="0"/>
                  </a:lnTo>
                  <a:lnTo>
                    <a:pt x="5641421" y="20621"/>
                  </a:lnTo>
                  <a:lnTo>
                    <a:pt x="5641421" y="1151421"/>
                  </a:lnTo>
                  <a:lnTo>
                    <a:pt x="5623792" y="1171376"/>
                  </a:lnTo>
                  <a:lnTo>
                    <a:pt x="5620752" y="1172043"/>
                  </a:lnTo>
                  <a:close/>
                </a:path>
              </a:pathLst>
            </a:custGeom>
            <a:solidFill>
              <a:srgbClr val="F8F8F8"/>
            </a:solidFill>
          </p:spPr>
          <p:txBody>
            <a:bodyPr wrap="square" lIns="0" tIns="0" rIns="0" bIns="0" rtlCol="0"/>
            <a:lstStyle/>
            <a:p>
              <a:endParaRPr/>
            </a:p>
          </p:txBody>
        </p:sp>
        <p:sp>
          <p:nvSpPr>
            <p:cNvPr id="8" name="object 8"/>
            <p:cNvSpPr/>
            <p:nvPr/>
          </p:nvSpPr>
          <p:spPr>
            <a:xfrm>
              <a:off x="963889" y="1516571"/>
              <a:ext cx="5641975" cy="1172210"/>
            </a:xfrm>
            <a:custGeom>
              <a:avLst/>
              <a:gdLst/>
              <a:ahLst/>
              <a:cxnLst/>
              <a:rect l="l" t="t" r="r" b="b"/>
              <a:pathLst>
                <a:path w="5641975" h="1172210">
                  <a:moveTo>
                    <a:pt x="0" y="1148296"/>
                  </a:moveTo>
                  <a:lnTo>
                    <a:pt x="0" y="23823"/>
                  </a:lnTo>
                  <a:lnTo>
                    <a:pt x="0" y="20621"/>
                  </a:lnTo>
                  <a:lnTo>
                    <a:pt x="600" y="17496"/>
                  </a:lnTo>
                  <a:lnTo>
                    <a:pt x="1810" y="14589"/>
                  </a:lnTo>
                  <a:lnTo>
                    <a:pt x="3020" y="11616"/>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16"/>
                  </a:lnTo>
                  <a:lnTo>
                    <a:pt x="5639610" y="14589"/>
                  </a:lnTo>
                  <a:lnTo>
                    <a:pt x="5640821" y="17496"/>
                  </a:lnTo>
                  <a:lnTo>
                    <a:pt x="5641421" y="20621"/>
                  </a:lnTo>
                  <a:lnTo>
                    <a:pt x="5641421" y="23823"/>
                  </a:lnTo>
                  <a:lnTo>
                    <a:pt x="5641421" y="1148296"/>
                  </a:lnTo>
                  <a:lnTo>
                    <a:pt x="5641421" y="1151421"/>
                  </a:lnTo>
                  <a:lnTo>
                    <a:pt x="5640821" y="1154404"/>
                  </a:lnTo>
                  <a:lnTo>
                    <a:pt x="5639610" y="1157301"/>
                  </a:lnTo>
                  <a:lnTo>
                    <a:pt x="5638400" y="1160207"/>
                  </a:lnTo>
                  <a:lnTo>
                    <a:pt x="5617597" y="1172119"/>
                  </a:lnTo>
                  <a:lnTo>
                    <a:pt x="23823" y="1172119"/>
                  </a:lnTo>
                  <a:lnTo>
                    <a:pt x="1810" y="1157301"/>
                  </a:lnTo>
                  <a:lnTo>
                    <a:pt x="600" y="1154404"/>
                  </a:lnTo>
                  <a:lnTo>
                    <a:pt x="0" y="1151421"/>
                  </a:lnTo>
                  <a:lnTo>
                    <a:pt x="0" y="114829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1597626"/>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1184669"/>
            <a:ext cx="3930650" cy="56261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在成功创建网络会话后，可以使用</a:t>
            </a:r>
            <a:r>
              <a:rPr sz="950" spc="25" dirty="0">
                <a:solidFill>
                  <a:srgbClr val="333333"/>
                </a:solidFill>
                <a:latin typeface="Trebuchet MS"/>
                <a:cs typeface="Trebuchet MS"/>
              </a:rPr>
              <a:t>nmcli</a:t>
            </a:r>
            <a:r>
              <a:rPr sz="950" spc="25" dirty="0">
                <a:solidFill>
                  <a:srgbClr val="333333"/>
                </a:solidFill>
                <a:latin typeface="微软雅黑"/>
                <a:cs typeface="微软雅黑"/>
              </a:rPr>
              <a:t>命令查看创建的所有网络会话：</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nmcli</a:t>
            </a:r>
            <a:r>
              <a:rPr sz="850" spc="5" dirty="0">
                <a:solidFill>
                  <a:srgbClr val="333333"/>
                </a:solidFill>
                <a:latin typeface="Lucida Console"/>
                <a:cs typeface="Lucida Console"/>
              </a:rPr>
              <a:t> </a:t>
            </a:r>
            <a:r>
              <a:rPr sz="850" spc="15" dirty="0">
                <a:solidFill>
                  <a:srgbClr val="333333"/>
                </a:solidFill>
                <a:latin typeface="Lucida Console"/>
                <a:cs typeface="Lucida Console"/>
              </a:rPr>
              <a:t>connection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show</a:t>
            </a:r>
            <a:endParaRPr sz="850">
              <a:latin typeface="Lucida Console"/>
              <a:cs typeface="Lucida Console"/>
            </a:endParaRPr>
          </a:p>
        </p:txBody>
      </p:sp>
      <p:grpSp>
        <p:nvGrpSpPr>
          <p:cNvPr id="11" name="object 11"/>
          <p:cNvGrpSpPr/>
          <p:nvPr/>
        </p:nvGrpSpPr>
        <p:grpSpPr>
          <a:xfrm>
            <a:off x="959124" y="3360515"/>
            <a:ext cx="5651500" cy="2382520"/>
            <a:chOff x="959124" y="3360515"/>
            <a:chExt cx="5651500" cy="2382520"/>
          </a:xfrm>
        </p:grpSpPr>
        <p:sp>
          <p:nvSpPr>
            <p:cNvPr id="12" name="object 12"/>
            <p:cNvSpPr/>
            <p:nvPr/>
          </p:nvSpPr>
          <p:spPr>
            <a:xfrm>
              <a:off x="963889" y="3365280"/>
              <a:ext cx="5641975" cy="2372995"/>
            </a:xfrm>
            <a:custGeom>
              <a:avLst/>
              <a:gdLst/>
              <a:ahLst/>
              <a:cxnLst/>
              <a:rect l="l" t="t" r="r" b="b"/>
              <a:pathLst>
                <a:path w="5641975" h="2372995">
                  <a:moveTo>
                    <a:pt x="5617597" y="2372827"/>
                  </a:moveTo>
                  <a:lnTo>
                    <a:pt x="23823" y="2372827"/>
                  </a:lnTo>
                  <a:lnTo>
                    <a:pt x="20659" y="2372675"/>
                  </a:lnTo>
                  <a:lnTo>
                    <a:pt x="0" y="2352053"/>
                  </a:lnTo>
                  <a:lnTo>
                    <a:pt x="0" y="2349004"/>
                  </a:lnTo>
                  <a:lnTo>
                    <a:pt x="0" y="20545"/>
                  </a:lnTo>
                  <a:lnTo>
                    <a:pt x="20659" y="0"/>
                  </a:lnTo>
                  <a:lnTo>
                    <a:pt x="5620752" y="0"/>
                  </a:lnTo>
                  <a:lnTo>
                    <a:pt x="5641421" y="20545"/>
                  </a:lnTo>
                  <a:lnTo>
                    <a:pt x="5641421" y="2352053"/>
                  </a:lnTo>
                  <a:lnTo>
                    <a:pt x="5620752" y="2372675"/>
                  </a:lnTo>
                  <a:lnTo>
                    <a:pt x="5617597" y="2372827"/>
                  </a:lnTo>
                  <a:close/>
                </a:path>
              </a:pathLst>
            </a:custGeom>
            <a:solidFill>
              <a:srgbClr val="F8F8F8"/>
            </a:solidFill>
          </p:spPr>
          <p:txBody>
            <a:bodyPr wrap="square" lIns="0" tIns="0" rIns="0" bIns="0" rtlCol="0"/>
            <a:lstStyle/>
            <a:p>
              <a:endParaRPr/>
            </a:p>
          </p:txBody>
        </p:sp>
        <p:sp>
          <p:nvSpPr>
            <p:cNvPr id="13" name="object 13"/>
            <p:cNvSpPr/>
            <p:nvPr/>
          </p:nvSpPr>
          <p:spPr>
            <a:xfrm>
              <a:off x="963889" y="3365280"/>
              <a:ext cx="5641975" cy="2372995"/>
            </a:xfrm>
            <a:custGeom>
              <a:avLst/>
              <a:gdLst/>
              <a:ahLst/>
              <a:cxnLst/>
              <a:rect l="l" t="t" r="r" b="b"/>
              <a:pathLst>
                <a:path w="5641975" h="2372995">
                  <a:moveTo>
                    <a:pt x="0" y="2349004"/>
                  </a:moveTo>
                  <a:lnTo>
                    <a:pt x="0" y="23823"/>
                  </a:lnTo>
                  <a:lnTo>
                    <a:pt x="0" y="20545"/>
                  </a:lnTo>
                  <a:lnTo>
                    <a:pt x="600" y="17419"/>
                  </a:lnTo>
                  <a:lnTo>
                    <a:pt x="1810" y="14513"/>
                  </a:lnTo>
                  <a:lnTo>
                    <a:pt x="3020" y="11540"/>
                  </a:lnTo>
                  <a:lnTo>
                    <a:pt x="4745" y="9005"/>
                  </a:lnTo>
                  <a:lnTo>
                    <a:pt x="6975" y="6851"/>
                  </a:lnTo>
                  <a:lnTo>
                    <a:pt x="9214" y="4545"/>
                  </a:lnTo>
                  <a:lnTo>
                    <a:pt x="11787" y="2830"/>
                  </a:lnTo>
                  <a:lnTo>
                    <a:pt x="14703" y="1715"/>
                  </a:lnTo>
                  <a:lnTo>
                    <a:pt x="17629" y="600"/>
                  </a:lnTo>
                  <a:lnTo>
                    <a:pt x="20659" y="0"/>
                  </a:lnTo>
                  <a:lnTo>
                    <a:pt x="23823" y="0"/>
                  </a:lnTo>
                  <a:lnTo>
                    <a:pt x="5617597" y="0"/>
                  </a:lnTo>
                  <a:lnTo>
                    <a:pt x="5620752" y="0"/>
                  </a:lnTo>
                  <a:lnTo>
                    <a:pt x="5623792" y="524"/>
                  </a:lnTo>
                  <a:lnTo>
                    <a:pt x="5626717" y="1639"/>
                  </a:lnTo>
                  <a:lnTo>
                    <a:pt x="5629633" y="2830"/>
                  </a:lnTo>
                  <a:lnTo>
                    <a:pt x="5632206" y="4545"/>
                  </a:lnTo>
                  <a:lnTo>
                    <a:pt x="5634446" y="6851"/>
                  </a:lnTo>
                  <a:lnTo>
                    <a:pt x="5636675" y="9005"/>
                  </a:lnTo>
                  <a:lnTo>
                    <a:pt x="5638400" y="11540"/>
                  </a:lnTo>
                  <a:lnTo>
                    <a:pt x="5639610" y="14589"/>
                  </a:lnTo>
                  <a:lnTo>
                    <a:pt x="5640821" y="17496"/>
                  </a:lnTo>
                  <a:lnTo>
                    <a:pt x="5641421" y="20545"/>
                  </a:lnTo>
                  <a:lnTo>
                    <a:pt x="5641421" y="23823"/>
                  </a:lnTo>
                  <a:lnTo>
                    <a:pt x="5641421" y="2349004"/>
                  </a:lnTo>
                  <a:lnTo>
                    <a:pt x="5641421" y="2352053"/>
                  </a:lnTo>
                  <a:lnTo>
                    <a:pt x="5640821" y="2355036"/>
                  </a:lnTo>
                  <a:lnTo>
                    <a:pt x="5639610" y="2357933"/>
                  </a:lnTo>
                  <a:lnTo>
                    <a:pt x="5638400" y="2360839"/>
                  </a:lnTo>
                  <a:lnTo>
                    <a:pt x="5617597" y="2372827"/>
                  </a:lnTo>
                  <a:lnTo>
                    <a:pt x="23823" y="2372827"/>
                  </a:lnTo>
                  <a:lnTo>
                    <a:pt x="1810" y="2357933"/>
                  </a:lnTo>
                  <a:lnTo>
                    <a:pt x="600" y="2355036"/>
                  </a:lnTo>
                  <a:lnTo>
                    <a:pt x="0" y="2352053"/>
                  </a:lnTo>
                  <a:lnTo>
                    <a:pt x="0" y="2349004"/>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3446335"/>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2800864"/>
            <a:ext cx="5657850" cy="3456304"/>
          </a:xfrm>
          <a:prstGeom prst="rect">
            <a:avLst/>
          </a:prstGeom>
        </p:spPr>
        <p:txBody>
          <a:bodyPr vert="horz" wrap="square" lIns="0" tIns="12065" rIns="0" bIns="0" rtlCol="0">
            <a:spAutoFit/>
          </a:bodyPr>
          <a:lstStyle/>
          <a:p>
            <a:pPr marL="12700" marR="84455">
              <a:lnSpc>
                <a:spcPct val="131600"/>
              </a:lnSpc>
              <a:spcBef>
                <a:spcPts val="95"/>
              </a:spcBef>
            </a:pPr>
            <a:r>
              <a:rPr sz="950" spc="25" dirty="0">
                <a:solidFill>
                  <a:srgbClr val="333333"/>
                </a:solidFill>
                <a:latin typeface="微软雅黑"/>
                <a:cs typeface="微软雅黑"/>
              </a:rPr>
              <a:t>使用</a:t>
            </a:r>
            <a:r>
              <a:rPr sz="950" spc="25" dirty="0">
                <a:solidFill>
                  <a:srgbClr val="333333"/>
                </a:solidFill>
                <a:latin typeface="Trebuchet MS"/>
                <a:cs typeface="Trebuchet MS"/>
              </a:rPr>
              <a:t>nmcli</a:t>
            </a:r>
            <a:r>
              <a:rPr sz="950" spc="25" dirty="0">
                <a:solidFill>
                  <a:srgbClr val="333333"/>
                </a:solidFill>
                <a:latin typeface="微软雅黑"/>
                <a:cs typeface="微软雅黑"/>
              </a:rPr>
              <a:t>命令配置过的网络会话是永久生效的，这样当我们上班后，顺手启动</a:t>
            </a:r>
            <a:r>
              <a:rPr sz="950" spc="55" dirty="0">
                <a:solidFill>
                  <a:srgbClr val="333333"/>
                </a:solidFill>
                <a:latin typeface="Trebuchet MS"/>
                <a:cs typeface="Trebuchet MS"/>
              </a:rPr>
              <a:t>company</a:t>
            </a:r>
            <a:r>
              <a:rPr sz="950" spc="20" dirty="0">
                <a:solidFill>
                  <a:srgbClr val="333333"/>
                </a:solidFill>
                <a:latin typeface="微软雅黑"/>
                <a:cs typeface="微软雅黑"/>
              </a:rPr>
              <a:t>网络会话，网 </a:t>
            </a:r>
            <a:r>
              <a:rPr sz="950" spc="25" dirty="0">
                <a:solidFill>
                  <a:srgbClr val="333333"/>
                </a:solidFill>
                <a:latin typeface="微软雅黑"/>
                <a:cs typeface="微软雅黑"/>
              </a:rPr>
              <a:t>卡信息就自动配置好了：</a:t>
            </a:r>
            <a:endParaRPr sz="950">
              <a:latin typeface="微软雅黑"/>
              <a:cs typeface="微软雅黑"/>
            </a:endParaRPr>
          </a:p>
          <a:p>
            <a:pPr>
              <a:lnSpc>
                <a:spcPct val="100000"/>
              </a:lnSpc>
              <a:spcBef>
                <a:spcPts val="45"/>
              </a:spcBef>
            </a:pPr>
            <a:endParaRPr sz="900">
              <a:latin typeface="微软雅黑"/>
              <a:cs typeface="微软雅黑"/>
            </a:endParaRPr>
          </a:p>
          <a:p>
            <a:pPr marL="136525" marR="1952625">
              <a:lnSpc>
                <a:spcPct val="132400"/>
              </a:lnSpc>
            </a:pPr>
            <a:r>
              <a:rPr sz="850" spc="15" dirty="0">
                <a:solidFill>
                  <a:srgbClr val="333333"/>
                </a:solidFill>
                <a:latin typeface="Lucida Console"/>
                <a:cs typeface="Lucida Console"/>
              </a:rPr>
              <a:t>[root@linuxprobe ~]# nmcli connection up company </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successfully</a:t>
            </a:r>
            <a:r>
              <a:rPr sz="850" spc="10" dirty="0">
                <a:solidFill>
                  <a:srgbClr val="333333"/>
                </a:solidFill>
                <a:latin typeface="Lucida Console"/>
                <a:cs typeface="Lucida Console"/>
              </a:rPr>
              <a:t> </a:t>
            </a:r>
            <a:r>
              <a:rPr sz="850" spc="15" dirty="0">
                <a:solidFill>
                  <a:srgbClr val="333333"/>
                </a:solidFill>
                <a:latin typeface="Lucida Console"/>
                <a:cs typeface="Lucida Console"/>
              </a:rPr>
              <a:t>activated (D-Bus</a:t>
            </a:r>
            <a:r>
              <a:rPr sz="850" spc="10" dirty="0">
                <a:solidFill>
                  <a:srgbClr val="333333"/>
                </a:solidFill>
                <a:latin typeface="Lucida Console"/>
                <a:cs typeface="Lucida Console"/>
              </a:rPr>
              <a:t> </a:t>
            </a:r>
            <a:r>
              <a:rPr sz="850" spc="15" dirty="0">
                <a:solidFill>
                  <a:srgbClr val="333333"/>
                </a:solidFill>
                <a:latin typeface="Lucida Console"/>
                <a:cs typeface="Lucida Console"/>
              </a:rPr>
              <a:t>active path:</a:t>
            </a:r>
            <a:endParaRPr sz="850">
              <a:latin typeface="Lucida Console"/>
              <a:cs typeface="Lucida Console"/>
            </a:endParaRPr>
          </a:p>
          <a:p>
            <a:pPr marL="136525" marR="2087245">
              <a:lnSpc>
                <a:spcPct val="132400"/>
              </a:lnSpc>
            </a:pPr>
            <a:r>
              <a:rPr sz="850" spc="15" dirty="0">
                <a:solidFill>
                  <a:srgbClr val="333333"/>
                </a:solidFill>
                <a:latin typeface="Lucida Console"/>
                <a:cs typeface="Lucida Console"/>
              </a:rPr>
              <a:t>/org/freedesktop/NetworkManager/ActiveConnection/6)  [root@linuxprobe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ifconfig</a:t>
            </a:r>
            <a:endParaRPr sz="850">
              <a:latin typeface="Lucida Console"/>
              <a:cs typeface="Lucida Console"/>
            </a:endParaRPr>
          </a:p>
          <a:p>
            <a:pPr marL="136525">
              <a:lnSpc>
                <a:spcPct val="100000"/>
              </a:lnSpc>
              <a:spcBef>
                <a:spcPts val="330"/>
              </a:spcBef>
              <a:tabLst>
                <a:tab pos="3629025" algn="l"/>
              </a:tabLst>
            </a:pPr>
            <a:r>
              <a:rPr sz="850" spc="15" dirty="0">
                <a:solidFill>
                  <a:srgbClr val="333333"/>
                </a:solidFill>
                <a:latin typeface="Lucida Console"/>
                <a:cs typeface="Lucida Console"/>
              </a:rPr>
              <a:t>ens160:</a:t>
            </a:r>
            <a:r>
              <a:rPr sz="850" spc="60" dirty="0">
                <a:solidFill>
                  <a:srgbClr val="333333"/>
                </a:solidFill>
                <a:latin typeface="Lucida Console"/>
                <a:cs typeface="Lucida Console"/>
              </a:rPr>
              <a:t> </a:t>
            </a:r>
            <a:r>
              <a:rPr sz="850" spc="15" dirty="0">
                <a:solidFill>
                  <a:srgbClr val="333333"/>
                </a:solidFill>
                <a:latin typeface="Lucida Console"/>
                <a:cs typeface="Lucida Console"/>
              </a:rPr>
              <a:t>flags=4163&lt;UP,BROADCAST,RUNNING,MULTICAST&gt;	mtu</a:t>
            </a:r>
            <a:r>
              <a:rPr sz="850" spc="-40" dirty="0">
                <a:solidFill>
                  <a:srgbClr val="333333"/>
                </a:solidFill>
                <a:latin typeface="Lucida Console"/>
                <a:cs typeface="Lucida Console"/>
              </a:rPr>
              <a:t> </a:t>
            </a:r>
            <a:r>
              <a:rPr sz="850" spc="15" dirty="0">
                <a:solidFill>
                  <a:srgbClr val="333333"/>
                </a:solidFill>
                <a:latin typeface="Lucida Console"/>
                <a:cs typeface="Lucida Console"/>
              </a:rPr>
              <a:t>1500</a:t>
            </a:r>
            <a:endParaRPr sz="850">
              <a:latin typeface="Lucida Console"/>
              <a:cs typeface="Lucida Console"/>
            </a:endParaRPr>
          </a:p>
          <a:p>
            <a:pPr marL="673735" marR="474980">
              <a:lnSpc>
                <a:spcPct val="132400"/>
              </a:lnSpc>
              <a:tabLst>
                <a:tab pos="2017395" algn="l"/>
                <a:tab pos="2890520" algn="l"/>
                <a:tab pos="3562350" algn="l"/>
                <a:tab pos="3830954" algn="l"/>
              </a:tabLst>
            </a:pPr>
            <a:r>
              <a:rPr sz="850" spc="15" dirty="0">
                <a:solidFill>
                  <a:srgbClr val="333333"/>
                </a:solidFill>
                <a:latin typeface="Lucida Console"/>
                <a:cs typeface="Lucida Console"/>
              </a:rPr>
              <a:t>inet</a:t>
            </a:r>
            <a:r>
              <a:rPr sz="850" spc="30" dirty="0">
                <a:solidFill>
                  <a:srgbClr val="333333"/>
                </a:solidFill>
                <a:latin typeface="Lucida Console"/>
                <a:cs typeface="Lucida Console"/>
              </a:rPr>
              <a:t> </a:t>
            </a:r>
            <a:r>
              <a:rPr sz="850" spc="15" dirty="0">
                <a:solidFill>
                  <a:srgbClr val="333333"/>
                </a:solidFill>
                <a:latin typeface="Lucida Console"/>
                <a:cs typeface="Lucida Console"/>
              </a:rPr>
              <a:t>192.168.10.88	netmask</a:t>
            </a:r>
            <a:r>
              <a:rPr sz="850" spc="50" dirty="0">
                <a:solidFill>
                  <a:srgbClr val="333333"/>
                </a:solidFill>
                <a:latin typeface="Lucida Console"/>
                <a:cs typeface="Lucida Console"/>
              </a:rPr>
              <a:t> </a:t>
            </a:r>
            <a:r>
              <a:rPr sz="850" spc="15" dirty="0">
                <a:solidFill>
                  <a:srgbClr val="333333"/>
                </a:solidFill>
                <a:latin typeface="Lucida Console"/>
                <a:cs typeface="Lucida Console"/>
              </a:rPr>
              <a:t>255.255.255.0	broadcast</a:t>
            </a:r>
            <a:r>
              <a:rPr sz="850" spc="-40" dirty="0">
                <a:solidFill>
                  <a:srgbClr val="333333"/>
                </a:solidFill>
                <a:latin typeface="Lucida Console"/>
                <a:cs typeface="Lucida Console"/>
              </a:rPr>
              <a:t> </a:t>
            </a:r>
            <a:r>
              <a:rPr sz="850" spc="15" dirty="0">
                <a:solidFill>
                  <a:srgbClr val="333333"/>
                </a:solidFill>
                <a:latin typeface="Lucida Console"/>
                <a:cs typeface="Lucida Console"/>
              </a:rPr>
              <a:t>192.168.10.255 </a:t>
            </a:r>
            <a:r>
              <a:rPr sz="850" spc="-500" dirty="0">
                <a:solidFill>
                  <a:srgbClr val="333333"/>
                </a:solidFill>
                <a:latin typeface="Lucida Console"/>
                <a:cs typeface="Lucida Console"/>
              </a:rPr>
              <a:t> </a:t>
            </a:r>
            <a:r>
              <a:rPr sz="850" spc="15" dirty="0">
                <a:solidFill>
                  <a:srgbClr val="333333"/>
                </a:solidFill>
                <a:latin typeface="Lucida Console"/>
                <a:cs typeface="Lucida Console"/>
              </a:rPr>
              <a:t>inet6</a:t>
            </a:r>
            <a:r>
              <a:rPr sz="850" spc="65" dirty="0">
                <a:solidFill>
                  <a:srgbClr val="333333"/>
                </a:solidFill>
                <a:latin typeface="Lucida Console"/>
                <a:cs typeface="Lucida Console"/>
              </a:rPr>
              <a:t> </a:t>
            </a:r>
            <a:r>
              <a:rPr sz="850" spc="15" dirty="0">
                <a:solidFill>
                  <a:srgbClr val="333333"/>
                </a:solidFill>
                <a:latin typeface="Lucida Console"/>
                <a:cs typeface="Lucida Console"/>
              </a:rPr>
              <a:t>fe80::320e:a005:dfa1:431c	prefixlen</a:t>
            </a:r>
            <a:r>
              <a:rPr sz="850" spc="35" dirty="0">
                <a:solidFill>
                  <a:srgbClr val="333333"/>
                </a:solidFill>
                <a:latin typeface="Lucida Console"/>
                <a:cs typeface="Lucida Console"/>
              </a:rPr>
              <a:t> </a:t>
            </a:r>
            <a:r>
              <a:rPr sz="850" spc="15" dirty="0">
                <a:solidFill>
                  <a:srgbClr val="333333"/>
                </a:solidFill>
                <a:latin typeface="Lucida Console"/>
                <a:cs typeface="Lucida Console"/>
              </a:rPr>
              <a:t>64	scopeid</a:t>
            </a:r>
            <a:r>
              <a:rPr sz="850" spc="5" dirty="0">
                <a:solidFill>
                  <a:srgbClr val="333333"/>
                </a:solidFill>
                <a:latin typeface="Lucida Console"/>
                <a:cs typeface="Lucida Console"/>
              </a:rPr>
              <a:t> </a:t>
            </a:r>
            <a:r>
              <a:rPr sz="850" spc="15" dirty="0">
                <a:solidFill>
                  <a:srgbClr val="333333"/>
                </a:solidFill>
                <a:latin typeface="Lucida Console"/>
                <a:cs typeface="Lucida Console"/>
              </a:rPr>
              <a:t>0x20</a:t>
            </a:r>
            <a:endParaRPr sz="850">
              <a:latin typeface="Lucida Console"/>
              <a:cs typeface="Lucida Console"/>
            </a:endParaRPr>
          </a:p>
          <a:p>
            <a:pPr marL="673735" marR="1482090">
              <a:lnSpc>
                <a:spcPct val="132400"/>
              </a:lnSpc>
              <a:tabLst>
                <a:tab pos="1681480" algn="l"/>
                <a:tab pos="2353310" algn="l"/>
                <a:tab pos="3495040" algn="l"/>
              </a:tabLst>
            </a:pPr>
            <a:r>
              <a:rPr sz="850" spc="15" dirty="0">
                <a:solidFill>
                  <a:srgbClr val="333333"/>
                </a:solidFill>
                <a:latin typeface="Lucida Console"/>
                <a:cs typeface="Lucida Console"/>
              </a:rPr>
              <a:t>ether 00:0c:29:7d:27:bf</a:t>
            </a:r>
            <a:r>
              <a:rPr sz="850" dirty="0">
                <a:solidFill>
                  <a:srgbClr val="333333"/>
                </a:solidFill>
                <a:latin typeface="Lucida Console"/>
                <a:cs typeface="Lucida Console"/>
              </a:rPr>
              <a:t>	</a:t>
            </a:r>
            <a:r>
              <a:rPr sz="850" spc="15" dirty="0">
                <a:solidFill>
                  <a:srgbClr val="333333"/>
                </a:solidFill>
                <a:latin typeface="Lucida Console"/>
                <a:cs typeface="Lucida Console"/>
              </a:rPr>
              <a:t>txqueuelen 1000</a:t>
            </a:r>
            <a:r>
              <a:rPr sz="850" dirty="0">
                <a:solidFill>
                  <a:srgbClr val="333333"/>
                </a:solidFill>
                <a:latin typeface="Lucida Console"/>
                <a:cs typeface="Lucida Console"/>
              </a:rPr>
              <a:t>	</a:t>
            </a:r>
            <a:r>
              <a:rPr sz="850" spc="15" dirty="0">
                <a:solidFill>
                  <a:srgbClr val="333333"/>
                </a:solidFill>
                <a:latin typeface="Lucida Console"/>
                <a:cs typeface="Lucida Console"/>
              </a:rPr>
              <a:t>(Ethernet)  RX</a:t>
            </a:r>
            <a:r>
              <a:rPr sz="850" spc="20" dirty="0">
                <a:solidFill>
                  <a:srgbClr val="333333"/>
                </a:solidFill>
                <a:latin typeface="Lucida Console"/>
                <a:cs typeface="Lucida Console"/>
              </a:rPr>
              <a:t> </a:t>
            </a:r>
            <a:r>
              <a:rPr sz="850" spc="15" dirty="0">
                <a:solidFill>
                  <a:srgbClr val="333333"/>
                </a:solidFill>
                <a:latin typeface="Lucida Console"/>
                <a:cs typeface="Lucida Console"/>
              </a:rPr>
              <a:t>packets</a:t>
            </a:r>
            <a:r>
              <a:rPr sz="850" spc="20" dirty="0">
                <a:solidFill>
                  <a:srgbClr val="333333"/>
                </a:solidFill>
                <a:latin typeface="Lucida Console"/>
                <a:cs typeface="Lucida Console"/>
              </a:rPr>
              <a:t> </a:t>
            </a:r>
            <a:r>
              <a:rPr sz="850" spc="15" dirty="0">
                <a:solidFill>
                  <a:srgbClr val="333333"/>
                </a:solidFill>
                <a:latin typeface="Lucida Console"/>
                <a:cs typeface="Lucida Console"/>
              </a:rPr>
              <a:t>66	bytes 5469</a:t>
            </a:r>
            <a:r>
              <a:rPr sz="850" spc="10" dirty="0">
                <a:solidFill>
                  <a:srgbClr val="333333"/>
                </a:solidFill>
                <a:latin typeface="Lucida Console"/>
                <a:cs typeface="Lucida Console"/>
              </a:rPr>
              <a:t> </a:t>
            </a:r>
            <a:r>
              <a:rPr sz="850" spc="15" dirty="0">
                <a:solidFill>
                  <a:srgbClr val="333333"/>
                </a:solidFill>
                <a:latin typeface="Lucida Console"/>
                <a:cs typeface="Lucida Console"/>
              </a:rPr>
              <a:t>(5.3</a:t>
            </a:r>
            <a:r>
              <a:rPr sz="850" spc="10" dirty="0">
                <a:solidFill>
                  <a:srgbClr val="333333"/>
                </a:solidFill>
                <a:latin typeface="Lucida Console"/>
                <a:cs typeface="Lucida Console"/>
              </a:rPr>
              <a:t> </a:t>
            </a:r>
            <a:r>
              <a:rPr sz="850" spc="15" dirty="0">
                <a:solidFill>
                  <a:srgbClr val="333333"/>
                </a:solidFill>
                <a:latin typeface="Lucida Console"/>
                <a:cs typeface="Lucida Console"/>
              </a:rPr>
              <a:t>KiB)</a:t>
            </a:r>
            <a:endParaRPr sz="850">
              <a:latin typeface="Lucida Console"/>
              <a:cs typeface="Lucida Console"/>
            </a:endParaRPr>
          </a:p>
          <a:p>
            <a:pPr marL="673735">
              <a:lnSpc>
                <a:spcPct val="100000"/>
              </a:lnSpc>
              <a:spcBef>
                <a:spcPts val="330"/>
              </a:spcBef>
              <a:tabLst>
                <a:tab pos="1546860" algn="l"/>
                <a:tab pos="2286000" algn="l"/>
                <a:tab pos="3091815" algn="l"/>
              </a:tabLst>
            </a:pPr>
            <a:r>
              <a:rPr sz="850" spc="15" dirty="0">
                <a:solidFill>
                  <a:srgbClr val="333333"/>
                </a:solidFill>
                <a:latin typeface="Lucida Console"/>
                <a:cs typeface="Lucida Console"/>
              </a:rPr>
              <a:t>RX</a:t>
            </a:r>
            <a:r>
              <a:rPr sz="850" spc="20" dirty="0">
                <a:solidFill>
                  <a:srgbClr val="333333"/>
                </a:solidFill>
                <a:latin typeface="Lucida Console"/>
                <a:cs typeface="Lucida Console"/>
              </a:rPr>
              <a:t> </a:t>
            </a:r>
            <a:r>
              <a:rPr sz="850" spc="15" dirty="0">
                <a:solidFill>
                  <a:srgbClr val="333333"/>
                </a:solidFill>
                <a:latin typeface="Lucida Console"/>
                <a:cs typeface="Lucida Console"/>
              </a:rPr>
              <a:t>errors</a:t>
            </a:r>
            <a:r>
              <a:rPr sz="850" spc="20" dirty="0">
                <a:solidFill>
                  <a:srgbClr val="333333"/>
                </a:solidFill>
                <a:latin typeface="Lucida Console"/>
                <a:cs typeface="Lucida Console"/>
              </a:rPr>
              <a:t> </a:t>
            </a:r>
            <a:r>
              <a:rPr sz="850" spc="15" dirty="0">
                <a:solidFill>
                  <a:srgbClr val="333333"/>
                </a:solidFill>
                <a:latin typeface="Lucida Console"/>
                <a:cs typeface="Lucida Console"/>
              </a:rPr>
              <a:t>0	dropped</a:t>
            </a:r>
            <a:r>
              <a:rPr sz="850" spc="20" dirty="0">
                <a:solidFill>
                  <a:srgbClr val="333333"/>
                </a:solidFill>
                <a:latin typeface="Lucida Console"/>
                <a:cs typeface="Lucida Console"/>
              </a:rPr>
              <a:t> </a:t>
            </a:r>
            <a:r>
              <a:rPr sz="850" spc="15" dirty="0">
                <a:solidFill>
                  <a:srgbClr val="333333"/>
                </a:solidFill>
                <a:latin typeface="Lucida Console"/>
                <a:cs typeface="Lucida Console"/>
              </a:rPr>
              <a:t>0	overruns</a:t>
            </a:r>
            <a:r>
              <a:rPr sz="850" spc="25" dirty="0">
                <a:solidFill>
                  <a:srgbClr val="333333"/>
                </a:solidFill>
                <a:latin typeface="Lucida Console"/>
                <a:cs typeface="Lucida Console"/>
              </a:rPr>
              <a:t> </a:t>
            </a:r>
            <a:r>
              <a:rPr sz="850" spc="15" dirty="0">
                <a:solidFill>
                  <a:srgbClr val="333333"/>
                </a:solidFill>
                <a:latin typeface="Lucida Console"/>
                <a:cs typeface="Lucida Console"/>
              </a:rPr>
              <a:t>0	frame</a:t>
            </a:r>
            <a:r>
              <a:rPr sz="850" spc="-4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p>
            <a:pPr marL="673735">
              <a:lnSpc>
                <a:spcPct val="100000"/>
              </a:lnSpc>
              <a:spcBef>
                <a:spcPts val="334"/>
              </a:spcBef>
              <a:tabLst>
                <a:tab pos="1681480" algn="l"/>
              </a:tabLst>
            </a:pPr>
            <a:r>
              <a:rPr sz="850" spc="15" dirty="0">
                <a:solidFill>
                  <a:srgbClr val="333333"/>
                </a:solidFill>
                <a:latin typeface="Lucida Console"/>
                <a:cs typeface="Lucida Console"/>
              </a:rPr>
              <a:t>TX</a:t>
            </a:r>
            <a:r>
              <a:rPr sz="850" spc="20" dirty="0">
                <a:solidFill>
                  <a:srgbClr val="333333"/>
                </a:solidFill>
                <a:latin typeface="Lucida Console"/>
                <a:cs typeface="Lucida Console"/>
              </a:rPr>
              <a:t> </a:t>
            </a:r>
            <a:r>
              <a:rPr sz="850" spc="15" dirty="0">
                <a:solidFill>
                  <a:srgbClr val="333333"/>
                </a:solidFill>
                <a:latin typeface="Lucida Console"/>
                <a:cs typeface="Lucida Console"/>
              </a:rPr>
              <a:t>packets</a:t>
            </a:r>
            <a:r>
              <a:rPr sz="850" spc="20" dirty="0">
                <a:solidFill>
                  <a:srgbClr val="333333"/>
                </a:solidFill>
                <a:latin typeface="Lucida Console"/>
                <a:cs typeface="Lucida Console"/>
              </a:rPr>
              <a:t> </a:t>
            </a:r>
            <a:r>
              <a:rPr sz="850" spc="15" dirty="0">
                <a:solidFill>
                  <a:srgbClr val="333333"/>
                </a:solidFill>
                <a:latin typeface="Lucida Console"/>
                <a:cs typeface="Lucida Console"/>
              </a:rPr>
              <a:t>99	bytes</a:t>
            </a:r>
            <a:r>
              <a:rPr sz="850" dirty="0">
                <a:solidFill>
                  <a:srgbClr val="333333"/>
                </a:solidFill>
                <a:latin typeface="Lucida Console"/>
                <a:cs typeface="Lucida Console"/>
              </a:rPr>
              <a:t> </a:t>
            </a:r>
            <a:r>
              <a:rPr sz="850" spc="15" dirty="0">
                <a:solidFill>
                  <a:srgbClr val="333333"/>
                </a:solidFill>
                <a:latin typeface="Lucida Console"/>
                <a:cs typeface="Lucida Console"/>
              </a:rPr>
              <a:t>11255</a:t>
            </a:r>
            <a:r>
              <a:rPr sz="850" spc="-5" dirty="0">
                <a:solidFill>
                  <a:srgbClr val="333333"/>
                </a:solidFill>
                <a:latin typeface="Lucida Console"/>
                <a:cs typeface="Lucida Console"/>
              </a:rPr>
              <a:t> </a:t>
            </a:r>
            <a:r>
              <a:rPr sz="850" spc="15" dirty="0">
                <a:solidFill>
                  <a:srgbClr val="333333"/>
                </a:solidFill>
                <a:latin typeface="Lucida Console"/>
                <a:cs typeface="Lucida Console"/>
              </a:rPr>
              <a:t>(10.9</a:t>
            </a:r>
            <a:r>
              <a:rPr sz="850" spc="-5" dirty="0">
                <a:solidFill>
                  <a:srgbClr val="333333"/>
                </a:solidFill>
                <a:latin typeface="Lucida Console"/>
                <a:cs typeface="Lucida Console"/>
              </a:rPr>
              <a:t> </a:t>
            </a:r>
            <a:r>
              <a:rPr sz="850" spc="15" dirty="0">
                <a:solidFill>
                  <a:srgbClr val="333333"/>
                </a:solidFill>
                <a:latin typeface="Lucida Console"/>
                <a:cs typeface="Lucida Console"/>
              </a:rPr>
              <a:t>KiB)</a:t>
            </a:r>
            <a:endParaRPr sz="850">
              <a:latin typeface="Lucida Console"/>
              <a:cs typeface="Lucida Console"/>
            </a:endParaRPr>
          </a:p>
          <a:p>
            <a:pPr marL="673735">
              <a:lnSpc>
                <a:spcPct val="100000"/>
              </a:lnSpc>
              <a:spcBef>
                <a:spcPts val="330"/>
              </a:spcBef>
              <a:tabLst>
                <a:tab pos="1546860" algn="l"/>
                <a:tab pos="3024505" algn="l"/>
                <a:tab pos="3763645" algn="l"/>
              </a:tabLst>
            </a:pPr>
            <a:r>
              <a:rPr sz="850" spc="15" dirty="0">
                <a:solidFill>
                  <a:srgbClr val="333333"/>
                </a:solidFill>
                <a:latin typeface="Lucida Console"/>
                <a:cs typeface="Lucida Console"/>
              </a:rPr>
              <a:t>TX</a:t>
            </a:r>
            <a:r>
              <a:rPr sz="850" spc="20" dirty="0">
                <a:solidFill>
                  <a:srgbClr val="333333"/>
                </a:solidFill>
                <a:latin typeface="Lucida Console"/>
                <a:cs typeface="Lucida Console"/>
              </a:rPr>
              <a:t> </a:t>
            </a:r>
            <a:r>
              <a:rPr sz="850" spc="15" dirty="0">
                <a:solidFill>
                  <a:srgbClr val="333333"/>
                </a:solidFill>
                <a:latin typeface="Lucida Console"/>
                <a:cs typeface="Lucida Console"/>
              </a:rPr>
              <a:t>errors</a:t>
            </a:r>
            <a:r>
              <a:rPr sz="850" spc="20" dirty="0">
                <a:solidFill>
                  <a:srgbClr val="333333"/>
                </a:solidFill>
                <a:latin typeface="Lucida Console"/>
                <a:cs typeface="Lucida Console"/>
              </a:rPr>
              <a:t> </a:t>
            </a:r>
            <a:r>
              <a:rPr sz="850" spc="15" dirty="0">
                <a:solidFill>
                  <a:srgbClr val="333333"/>
                </a:solidFill>
                <a:latin typeface="Lucida Console"/>
                <a:cs typeface="Lucida Console"/>
              </a:rPr>
              <a:t>0	dropped</a:t>
            </a:r>
            <a:r>
              <a:rPr sz="850" spc="20" dirty="0">
                <a:solidFill>
                  <a:srgbClr val="333333"/>
                </a:solidFill>
                <a:latin typeface="Lucida Console"/>
                <a:cs typeface="Lucida Console"/>
              </a:rPr>
              <a:t> </a:t>
            </a:r>
            <a:r>
              <a:rPr sz="850" spc="15" dirty="0">
                <a:solidFill>
                  <a:srgbClr val="333333"/>
                </a:solidFill>
                <a:latin typeface="Lucida Console"/>
                <a:cs typeface="Lucida Console"/>
              </a:rPr>
              <a:t>0</a:t>
            </a:r>
            <a:r>
              <a:rPr sz="850" spc="25" dirty="0">
                <a:solidFill>
                  <a:srgbClr val="333333"/>
                </a:solidFill>
                <a:latin typeface="Lucida Console"/>
                <a:cs typeface="Lucida Console"/>
              </a:rPr>
              <a:t> </a:t>
            </a:r>
            <a:r>
              <a:rPr sz="850" spc="15" dirty="0">
                <a:solidFill>
                  <a:srgbClr val="333333"/>
                </a:solidFill>
                <a:latin typeface="Lucida Console"/>
                <a:cs typeface="Lucida Console"/>
              </a:rPr>
              <a:t>overruns</a:t>
            </a:r>
            <a:r>
              <a:rPr sz="850" spc="25" dirty="0">
                <a:solidFill>
                  <a:srgbClr val="333333"/>
                </a:solidFill>
                <a:latin typeface="Lucida Console"/>
                <a:cs typeface="Lucida Console"/>
              </a:rPr>
              <a:t> </a:t>
            </a:r>
            <a:r>
              <a:rPr sz="850" spc="15" dirty="0">
                <a:solidFill>
                  <a:srgbClr val="333333"/>
                </a:solidFill>
                <a:latin typeface="Lucida Console"/>
                <a:cs typeface="Lucida Console"/>
              </a:rPr>
              <a:t>0	carrier</a:t>
            </a:r>
            <a:r>
              <a:rPr sz="850" spc="20" dirty="0">
                <a:solidFill>
                  <a:srgbClr val="333333"/>
                </a:solidFill>
                <a:latin typeface="Lucida Console"/>
                <a:cs typeface="Lucida Console"/>
              </a:rPr>
              <a:t> </a:t>
            </a:r>
            <a:r>
              <a:rPr sz="850" spc="15" dirty="0">
                <a:solidFill>
                  <a:srgbClr val="333333"/>
                </a:solidFill>
                <a:latin typeface="Lucida Console"/>
                <a:cs typeface="Lucida Console"/>
              </a:rPr>
              <a:t>0	collisions</a:t>
            </a:r>
            <a:r>
              <a:rPr sz="850" spc="-35"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spc="25" dirty="0">
                <a:solidFill>
                  <a:srgbClr val="333333"/>
                </a:solidFill>
                <a:latin typeface="微软雅黑"/>
                <a:cs typeface="微软雅黑"/>
              </a:rPr>
              <a:t>如果大家使用的是虚拟机，请把虚拟机系统的网络适配器切换成桥接模式，如图</a:t>
            </a:r>
            <a:r>
              <a:rPr sz="950" spc="25" dirty="0">
                <a:solidFill>
                  <a:srgbClr val="333333"/>
                </a:solidFill>
                <a:latin typeface="Trebuchet MS"/>
                <a:cs typeface="Trebuchet MS"/>
              </a:rPr>
              <a:t>9-9</a:t>
            </a:r>
            <a:r>
              <a:rPr sz="950" spc="20" dirty="0">
                <a:solidFill>
                  <a:srgbClr val="333333"/>
                </a:solidFill>
                <a:latin typeface="微软雅黑"/>
                <a:cs typeface="微软雅黑"/>
              </a:rPr>
              <a:t>所示，然后再重启下 </a:t>
            </a:r>
            <a:r>
              <a:rPr sz="950" spc="25" dirty="0">
                <a:solidFill>
                  <a:srgbClr val="333333"/>
                </a:solidFill>
                <a:latin typeface="微软雅黑"/>
                <a:cs typeface="微软雅黑"/>
              </a:rPr>
              <a:t>虚拟机。</a:t>
            </a:r>
            <a:endParaRPr sz="950">
              <a:latin typeface="微软雅黑"/>
              <a:cs typeface="微软雅黑"/>
            </a:endParaRPr>
          </a:p>
        </p:txBody>
      </p:sp>
      <p:sp>
        <p:nvSpPr>
          <p:cNvPr id="19" name="object 19"/>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119</a:t>
            </a:fld>
            <a:endParaRPr spc="-5" dirty="0"/>
          </a:p>
        </p:txBody>
      </p:sp>
      <p:sp>
        <p:nvSpPr>
          <p:cNvPr id="16" name="object 16"/>
          <p:cNvSpPr txBox="1"/>
          <p:nvPr/>
        </p:nvSpPr>
        <p:spPr>
          <a:xfrm>
            <a:off x="1070306" y="406498"/>
            <a:ext cx="5198110" cy="54038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[root@linuxprobe ~]# nmcli</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 add</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con-name house</a:t>
            </a:r>
            <a:r>
              <a:rPr sz="850" spc="20" dirty="0">
                <a:solidFill>
                  <a:srgbClr val="333333"/>
                </a:solidFill>
                <a:latin typeface="Lucida Console"/>
                <a:cs typeface="Lucida Console"/>
              </a:rPr>
              <a:t> </a:t>
            </a:r>
            <a:r>
              <a:rPr sz="850" spc="15" dirty="0">
                <a:solidFill>
                  <a:srgbClr val="333333"/>
                </a:solidFill>
                <a:latin typeface="Lucida Console"/>
                <a:cs typeface="Lucida Console"/>
              </a:rPr>
              <a:t>type ethernet</a:t>
            </a:r>
            <a:r>
              <a:rPr sz="850" spc="20" dirty="0">
                <a:solidFill>
                  <a:srgbClr val="333333"/>
                </a:solidFill>
                <a:latin typeface="Lucida Console"/>
                <a:cs typeface="Lucida Console"/>
              </a:rPr>
              <a:t> </a:t>
            </a:r>
            <a:r>
              <a:rPr sz="850" spc="15" dirty="0">
                <a:solidFill>
                  <a:srgbClr val="333333"/>
                </a:solidFill>
                <a:latin typeface="Lucida Console"/>
                <a:cs typeface="Lucida Console"/>
              </a:rPr>
              <a:t>ifname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ens160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Connection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'house'</a:t>
            </a:r>
            <a:r>
              <a:rPr sz="850" spc="20" dirty="0">
                <a:solidFill>
                  <a:srgbClr val="333333"/>
                </a:solidFill>
                <a:latin typeface="Lucida Console"/>
                <a:cs typeface="Lucida Console"/>
              </a:rPr>
              <a:t> </a:t>
            </a:r>
            <a:r>
              <a:rPr sz="850" spc="15" dirty="0">
                <a:solidFill>
                  <a:srgbClr val="333333"/>
                </a:solidFill>
                <a:latin typeface="Lucida Console"/>
                <a:cs typeface="Lucida Console"/>
              </a:rPr>
              <a:t>(d848242a-4bdf-4446-9079-6e12ab5d1f15)</a:t>
            </a:r>
            <a:r>
              <a:rPr sz="850" spc="25" dirty="0">
                <a:solidFill>
                  <a:srgbClr val="333333"/>
                </a:solidFill>
                <a:latin typeface="Lucida Console"/>
                <a:cs typeface="Lucida Console"/>
              </a:rPr>
              <a:t> </a:t>
            </a:r>
            <a:r>
              <a:rPr sz="850" spc="15" dirty="0">
                <a:solidFill>
                  <a:srgbClr val="333333"/>
                </a:solidFill>
                <a:latin typeface="Lucida Console"/>
                <a:cs typeface="Lucida Console"/>
              </a:rPr>
              <a:t>successfully</a:t>
            </a:r>
            <a:r>
              <a:rPr sz="850" spc="20" dirty="0">
                <a:solidFill>
                  <a:srgbClr val="333333"/>
                </a:solidFill>
                <a:latin typeface="Lucida Console"/>
                <a:cs typeface="Lucida Console"/>
              </a:rPr>
              <a:t> </a:t>
            </a:r>
            <a:r>
              <a:rPr sz="850" spc="15" dirty="0">
                <a:solidFill>
                  <a:srgbClr val="333333"/>
                </a:solidFill>
                <a:latin typeface="Lucida Console"/>
                <a:cs typeface="Lucida Console"/>
              </a:rPr>
              <a:t>added.</a:t>
            </a:r>
            <a:endParaRPr sz="850">
              <a:latin typeface="Lucida Console"/>
              <a:cs typeface="Lucida Console"/>
            </a:endParaRPr>
          </a:p>
        </p:txBody>
      </p:sp>
      <p:graphicFrame>
        <p:nvGraphicFramePr>
          <p:cNvPr id="17" name="object 17"/>
          <p:cNvGraphicFramePr>
            <a:graphicFrameLocks noGrp="1"/>
          </p:cNvGraphicFramePr>
          <p:nvPr/>
        </p:nvGraphicFramePr>
        <p:xfrm>
          <a:off x="1051256" y="1795499"/>
          <a:ext cx="4295775" cy="796290"/>
        </p:xfrm>
        <a:graphic>
          <a:graphicData uri="http://schemas.openxmlformats.org/drawingml/2006/table">
            <a:tbl>
              <a:tblPr firstRow="1" bandRow="1">
                <a:tableStyleId>{2D5ABB26-0587-4C30-8999-92F81FD0307C}</a:tableStyleId>
              </a:tblPr>
              <a:tblGrid>
                <a:gridCol w="56896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gridCol w="671829">
                  <a:extLst>
                    <a:ext uri="{9D8B030D-6E8A-4147-A177-3AD203B41FA5}">
                      <a16:colId xmlns:a16="http://schemas.microsoft.com/office/drawing/2014/main" val="20002"/>
                    </a:ext>
                  </a:extLst>
                </a:gridCol>
                <a:gridCol w="502285">
                  <a:extLst>
                    <a:ext uri="{9D8B030D-6E8A-4147-A177-3AD203B41FA5}">
                      <a16:colId xmlns:a16="http://schemas.microsoft.com/office/drawing/2014/main" val="20003"/>
                    </a:ext>
                  </a:extLst>
                </a:gridCol>
              </a:tblGrid>
              <a:tr h="140970">
                <a:tc>
                  <a:txBody>
                    <a:bodyPr/>
                    <a:lstStyle/>
                    <a:p>
                      <a:pPr marL="31750">
                        <a:lnSpc>
                          <a:spcPts val="865"/>
                        </a:lnSpc>
                      </a:pPr>
                      <a:r>
                        <a:rPr sz="850" spc="15" dirty="0">
                          <a:solidFill>
                            <a:srgbClr val="333333"/>
                          </a:solidFill>
                          <a:latin typeface="Lucida Console"/>
                          <a:cs typeface="Lucida Console"/>
                        </a:rPr>
                        <a:t>NAME</a:t>
                      </a:r>
                      <a:endParaRPr sz="850">
                        <a:latin typeface="Lucida Console"/>
                        <a:cs typeface="Lucida Console"/>
                      </a:endParaRPr>
                    </a:p>
                  </a:txBody>
                  <a:tcPr marL="0" marR="0" marT="0" marB="0">
                    <a:solidFill>
                      <a:srgbClr val="F8F8F8"/>
                    </a:solidFill>
                  </a:tcPr>
                </a:tc>
                <a:tc>
                  <a:txBody>
                    <a:bodyPr/>
                    <a:lstStyle/>
                    <a:p>
                      <a:pPr marL="66675">
                        <a:lnSpc>
                          <a:spcPts val="865"/>
                        </a:lnSpc>
                      </a:pPr>
                      <a:r>
                        <a:rPr sz="850" spc="15" dirty="0">
                          <a:solidFill>
                            <a:srgbClr val="333333"/>
                          </a:solidFill>
                          <a:latin typeface="Lucida Console"/>
                          <a:cs typeface="Lucida Console"/>
                        </a:rPr>
                        <a:t>UUID</a:t>
                      </a:r>
                      <a:endParaRPr sz="850">
                        <a:latin typeface="Lucida Console"/>
                        <a:cs typeface="Lucida Console"/>
                      </a:endParaRPr>
                    </a:p>
                  </a:txBody>
                  <a:tcPr marL="0" marR="0" marT="0" marB="0">
                    <a:solidFill>
                      <a:srgbClr val="F8F8F8"/>
                    </a:solidFill>
                  </a:tcPr>
                </a:tc>
                <a:tc>
                  <a:txBody>
                    <a:bodyPr/>
                    <a:lstStyle/>
                    <a:p>
                      <a:pPr marL="66675">
                        <a:lnSpc>
                          <a:spcPts val="865"/>
                        </a:lnSpc>
                      </a:pPr>
                      <a:r>
                        <a:rPr sz="850" spc="15" dirty="0">
                          <a:solidFill>
                            <a:srgbClr val="333333"/>
                          </a:solidFill>
                          <a:latin typeface="Lucida Console"/>
                          <a:cs typeface="Lucida Console"/>
                        </a:rPr>
                        <a:t>TYPE</a:t>
                      </a:r>
                      <a:endParaRPr sz="850">
                        <a:latin typeface="Lucida Console"/>
                        <a:cs typeface="Lucida Console"/>
                      </a:endParaRPr>
                    </a:p>
                  </a:txBody>
                  <a:tcPr marL="0" marR="0" marT="0" marB="0">
                    <a:solidFill>
                      <a:srgbClr val="F8F8F8"/>
                    </a:solidFill>
                  </a:tcPr>
                </a:tc>
                <a:tc>
                  <a:txBody>
                    <a:bodyPr/>
                    <a:lstStyle/>
                    <a:p>
                      <a:pPr marL="66675">
                        <a:lnSpc>
                          <a:spcPts val="865"/>
                        </a:lnSpc>
                      </a:pPr>
                      <a:r>
                        <a:rPr sz="850" spc="15" dirty="0">
                          <a:solidFill>
                            <a:srgbClr val="333333"/>
                          </a:solidFill>
                          <a:latin typeface="Lucida Console"/>
                          <a:cs typeface="Lucida Console"/>
                        </a:rPr>
                        <a:t>DEVICE</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80"/>
                        </a:spcBef>
                      </a:pPr>
                      <a:r>
                        <a:rPr sz="850" spc="15" dirty="0">
                          <a:solidFill>
                            <a:srgbClr val="333333"/>
                          </a:solidFill>
                          <a:latin typeface="Lucida Console"/>
                          <a:cs typeface="Lucida Console"/>
                        </a:rPr>
                        <a:t>ens160</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97486c86-6d1e-4e99-9aa2-68d3172098b2</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ethernet</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ens160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r h="171450">
                <a:tc>
                  <a:txBody>
                    <a:bodyPr/>
                    <a:lstStyle/>
                    <a:p>
                      <a:pPr marL="31750">
                        <a:lnSpc>
                          <a:spcPct val="100000"/>
                        </a:lnSpc>
                        <a:spcBef>
                          <a:spcPts val="80"/>
                        </a:spcBef>
                      </a:pPr>
                      <a:r>
                        <a:rPr sz="850" spc="15" dirty="0">
                          <a:solidFill>
                            <a:srgbClr val="333333"/>
                          </a:solidFill>
                          <a:latin typeface="Lucida Console"/>
                          <a:cs typeface="Lucida Console"/>
                        </a:rPr>
                        <a:t>virbr0</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e5fca1ee-7020-4c21-a65b-259d0f993b44</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bridge</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virbr0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2"/>
                  </a:ext>
                </a:extLst>
              </a:tr>
              <a:tr h="171450">
                <a:tc>
                  <a:txBody>
                    <a:bodyPr/>
                    <a:lstStyle/>
                    <a:p>
                      <a:pPr marL="31750">
                        <a:lnSpc>
                          <a:spcPct val="100000"/>
                        </a:lnSpc>
                        <a:spcBef>
                          <a:spcPts val="80"/>
                        </a:spcBef>
                      </a:pPr>
                      <a:r>
                        <a:rPr sz="850" spc="15" dirty="0">
                          <a:solidFill>
                            <a:srgbClr val="333333"/>
                          </a:solidFill>
                          <a:latin typeface="Lucida Console"/>
                          <a:cs typeface="Lucida Console"/>
                        </a:rPr>
                        <a:t>company</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6ac8f3ad-0846-42f4-819a-e1ae84f4da86</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ethernet</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3"/>
                  </a:ext>
                </a:extLst>
              </a:tr>
              <a:tr h="140970">
                <a:tc>
                  <a:txBody>
                    <a:bodyPr/>
                    <a:lstStyle/>
                    <a:p>
                      <a:pPr marL="31750">
                        <a:lnSpc>
                          <a:spcPts val="935"/>
                        </a:lnSpc>
                        <a:spcBef>
                          <a:spcPts val="80"/>
                        </a:spcBef>
                      </a:pPr>
                      <a:r>
                        <a:rPr sz="850" spc="15" dirty="0">
                          <a:solidFill>
                            <a:srgbClr val="333333"/>
                          </a:solidFill>
                          <a:latin typeface="Lucida Console"/>
                          <a:cs typeface="Lucida Console"/>
                        </a:rPr>
                        <a:t>house</a:t>
                      </a:r>
                      <a:endParaRPr sz="850">
                        <a:latin typeface="Lucida Console"/>
                        <a:cs typeface="Lucida Console"/>
                      </a:endParaRPr>
                    </a:p>
                  </a:txBody>
                  <a:tcPr marL="0" marR="0" marT="10160" marB="0">
                    <a:solidFill>
                      <a:srgbClr val="F8F8F8"/>
                    </a:solidFill>
                  </a:tcPr>
                </a:tc>
                <a:tc>
                  <a:txBody>
                    <a:bodyPr/>
                    <a:lstStyle/>
                    <a:p>
                      <a:pPr marL="66675">
                        <a:lnSpc>
                          <a:spcPts val="935"/>
                        </a:lnSpc>
                        <a:spcBef>
                          <a:spcPts val="80"/>
                        </a:spcBef>
                      </a:pPr>
                      <a:r>
                        <a:rPr sz="850" spc="15" dirty="0">
                          <a:solidFill>
                            <a:srgbClr val="333333"/>
                          </a:solidFill>
                          <a:latin typeface="Lucida Console"/>
                          <a:cs typeface="Lucida Console"/>
                        </a:rPr>
                        <a:t>d848242a-4bdf-4446-9079-6e12ab5d1f15</a:t>
                      </a:r>
                      <a:endParaRPr sz="850">
                        <a:latin typeface="Lucida Console"/>
                        <a:cs typeface="Lucida Console"/>
                      </a:endParaRPr>
                    </a:p>
                  </a:txBody>
                  <a:tcPr marL="0" marR="0" marT="10160" marB="0">
                    <a:solidFill>
                      <a:srgbClr val="F8F8F8"/>
                    </a:solidFill>
                  </a:tcPr>
                </a:tc>
                <a:tc>
                  <a:txBody>
                    <a:bodyPr/>
                    <a:lstStyle/>
                    <a:p>
                      <a:pPr marL="66675">
                        <a:lnSpc>
                          <a:spcPts val="935"/>
                        </a:lnSpc>
                        <a:spcBef>
                          <a:spcPts val="80"/>
                        </a:spcBef>
                      </a:pPr>
                      <a:r>
                        <a:rPr sz="850" spc="15" dirty="0">
                          <a:solidFill>
                            <a:srgbClr val="333333"/>
                          </a:solidFill>
                          <a:latin typeface="Lucida Console"/>
                          <a:cs typeface="Lucida Console"/>
                        </a:rPr>
                        <a:t>ethernet</a:t>
                      </a:r>
                      <a:endParaRPr sz="850">
                        <a:latin typeface="Lucida Console"/>
                        <a:cs typeface="Lucida Console"/>
                      </a:endParaRPr>
                    </a:p>
                  </a:txBody>
                  <a:tcPr marL="0" marR="0" marT="10160" marB="0">
                    <a:solidFill>
                      <a:srgbClr val="F8F8F8"/>
                    </a:solidFill>
                  </a:tcPr>
                </a:tc>
                <a:tc>
                  <a:txBody>
                    <a:bodyPr/>
                    <a:lstStyle/>
                    <a:p>
                      <a:pPr marL="66675">
                        <a:lnSpc>
                          <a:spcPts val="935"/>
                        </a:lnSpc>
                        <a:spcBef>
                          <a:spcPts val="80"/>
                        </a:spcBef>
                      </a:pPr>
                      <a:r>
                        <a:rPr sz="850" spc="15"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4"/>
                  </a:ext>
                </a:extLst>
              </a:tr>
            </a:tbl>
          </a:graphicData>
        </a:graphic>
      </p:graphicFrame>
      <p:sp>
        <p:nvSpPr>
          <p:cNvPr id="18" name="object 1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2674413"/>
            <a:ext cx="38735" cy="191135"/>
          </a:xfrm>
          <a:custGeom>
            <a:avLst/>
            <a:gdLst/>
            <a:ahLst/>
            <a:cxnLst/>
            <a:rect l="l" t="t" r="r" b="b"/>
            <a:pathLst>
              <a:path w="38734" h="191135">
                <a:moveTo>
                  <a:pt x="38117" y="190588"/>
                </a:moveTo>
                <a:lnTo>
                  <a:pt x="0" y="190588"/>
                </a:lnTo>
                <a:lnTo>
                  <a:pt x="0" y="0"/>
                </a:lnTo>
                <a:lnTo>
                  <a:pt x="38117" y="0"/>
                </a:lnTo>
                <a:lnTo>
                  <a:pt x="38117" y="190588"/>
                </a:lnTo>
                <a:close/>
              </a:path>
            </a:pathLst>
          </a:custGeom>
          <a:solidFill>
            <a:srgbClr val="DEE1E4"/>
          </a:solidFill>
        </p:spPr>
        <p:txBody>
          <a:bodyPr wrap="square" lIns="0" tIns="0" rIns="0" bIns="0" rtlCol="0"/>
          <a:lstStyle/>
          <a:p>
            <a:endParaRPr/>
          </a:p>
        </p:txBody>
      </p:sp>
      <p:sp>
        <p:nvSpPr>
          <p:cNvPr id="3" name="object 3"/>
          <p:cNvSpPr/>
          <p:nvPr/>
        </p:nvSpPr>
        <p:spPr>
          <a:xfrm>
            <a:off x="959124" y="3627356"/>
            <a:ext cx="38735" cy="191135"/>
          </a:xfrm>
          <a:custGeom>
            <a:avLst/>
            <a:gdLst/>
            <a:ahLst/>
            <a:cxnLst/>
            <a:rect l="l" t="t" r="r" b="b"/>
            <a:pathLst>
              <a:path w="38734" h="191135">
                <a:moveTo>
                  <a:pt x="38117" y="190588"/>
                </a:moveTo>
                <a:lnTo>
                  <a:pt x="0" y="190588"/>
                </a:lnTo>
                <a:lnTo>
                  <a:pt x="0" y="0"/>
                </a:lnTo>
                <a:lnTo>
                  <a:pt x="38117" y="0"/>
                </a:lnTo>
                <a:lnTo>
                  <a:pt x="38117" y="190588"/>
                </a:lnTo>
                <a:close/>
              </a:path>
            </a:pathLst>
          </a:custGeom>
          <a:solidFill>
            <a:srgbClr val="DEE1E4"/>
          </a:solidFill>
        </p:spPr>
        <p:txBody>
          <a:bodyPr wrap="square" lIns="0" tIns="0" rIns="0" bIns="0" rtlCol="0"/>
          <a:lstStyle/>
          <a:p>
            <a:endParaRPr/>
          </a:p>
        </p:txBody>
      </p:sp>
      <p:sp>
        <p:nvSpPr>
          <p:cNvPr id="4" name="object 4"/>
          <p:cNvSpPr txBox="1"/>
          <p:nvPr/>
        </p:nvSpPr>
        <p:spPr>
          <a:xfrm>
            <a:off x="946424" y="369901"/>
            <a:ext cx="400050" cy="248920"/>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p:txBody>
      </p:sp>
      <p:grpSp>
        <p:nvGrpSpPr>
          <p:cNvPr id="5" name="object 5"/>
          <p:cNvGrpSpPr/>
          <p:nvPr/>
        </p:nvGrpSpPr>
        <p:grpSpPr>
          <a:xfrm>
            <a:off x="959124" y="5685713"/>
            <a:ext cx="5651500" cy="1525270"/>
            <a:chOff x="959124" y="5685713"/>
            <a:chExt cx="5651500" cy="1525270"/>
          </a:xfrm>
        </p:grpSpPr>
        <p:sp>
          <p:nvSpPr>
            <p:cNvPr id="6" name="object 6"/>
            <p:cNvSpPr/>
            <p:nvPr/>
          </p:nvSpPr>
          <p:spPr>
            <a:xfrm>
              <a:off x="963889" y="5690477"/>
              <a:ext cx="5641975" cy="1515745"/>
            </a:xfrm>
            <a:custGeom>
              <a:avLst/>
              <a:gdLst/>
              <a:ahLst/>
              <a:cxnLst/>
              <a:rect l="l" t="t" r="r" b="b"/>
              <a:pathLst>
                <a:path w="5641975" h="1515745">
                  <a:moveTo>
                    <a:pt x="5620752" y="1515179"/>
                  </a:moveTo>
                  <a:lnTo>
                    <a:pt x="20659" y="1515179"/>
                  </a:lnTo>
                  <a:lnTo>
                    <a:pt x="17629" y="1514578"/>
                  </a:lnTo>
                  <a:lnTo>
                    <a:pt x="0" y="1494509"/>
                  </a:lnTo>
                  <a:lnTo>
                    <a:pt x="0" y="1491355"/>
                  </a:lnTo>
                  <a:lnTo>
                    <a:pt x="0" y="20650"/>
                  </a:lnTo>
                  <a:lnTo>
                    <a:pt x="20659" y="0"/>
                  </a:lnTo>
                  <a:lnTo>
                    <a:pt x="5620752" y="0"/>
                  </a:lnTo>
                  <a:lnTo>
                    <a:pt x="5641421" y="20650"/>
                  </a:lnTo>
                  <a:lnTo>
                    <a:pt x="5641421" y="1494509"/>
                  </a:lnTo>
                  <a:lnTo>
                    <a:pt x="5623792" y="1514578"/>
                  </a:lnTo>
                  <a:lnTo>
                    <a:pt x="5620752" y="1515179"/>
                  </a:lnTo>
                  <a:close/>
                </a:path>
              </a:pathLst>
            </a:custGeom>
            <a:solidFill>
              <a:srgbClr val="F8F8F8"/>
            </a:solidFill>
          </p:spPr>
          <p:txBody>
            <a:bodyPr wrap="square" lIns="0" tIns="0" rIns="0" bIns="0" rtlCol="0"/>
            <a:lstStyle/>
            <a:p>
              <a:endParaRPr/>
            </a:p>
          </p:txBody>
        </p:sp>
        <p:sp>
          <p:nvSpPr>
            <p:cNvPr id="7" name="object 7"/>
            <p:cNvSpPr/>
            <p:nvPr/>
          </p:nvSpPr>
          <p:spPr>
            <a:xfrm>
              <a:off x="963889" y="5690477"/>
              <a:ext cx="5641975" cy="1515745"/>
            </a:xfrm>
            <a:custGeom>
              <a:avLst/>
              <a:gdLst/>
              <a:ahLst/>
              <a:cxnLst/>
              <a:rect l="l" t="t" r="r" b="b"/>
              <a:pathLst>
                <a:path w="5641975" h="1515745">
                  <a:moveTo>
                    <a:pt x="0" y="1491355"/>
                  </a:moveTo>
                  <a:lnTo>
                    <a:pt x="0" y="23823"/>
                  </a:lnTo>
                  <a:lnTo>
                    <a:pt x="0" y="20650"/>
                  </a:lnTo>
                  <a:lnTo>
                    <a:pt x="600" y="17610"/>
                  </a:lnTo>
                  <a:lnTo>
                    <a:pt x="1810" y="14694"/>
                  </a:lnTo>
                  <a:lnTo>
                    <a:pt x="3020" y="11778"/>
                  </a:lnTo>
                  <a:lnTo>
                    <a:pt x="4745" y="9205"/>
                  </a:lnTo>
                  <a:lnTo>
                    <a:pt x="20659" y="0"/>
                  </a:lnTo>
                  <a:lnTo>
                    <a:pt x="23823" y="0"/>
                  </a:lnTo>
                  <a:lnTo>
                    <a:pt x="5617597" y="0"/>
                  </a:lnTo>
                  <a:lnTo>
                    <a:pt x="5620752" y="0"/>
                  </a:lnTo>
                  <a:lnTo>
                    <a:pt x="5623792" y="600"/>
                  </a:lnTo>
                  <a:lnTo>
                    <a:pt x="5639610" y="14694"/>
                  </a:lnTo>
                  <a:lnTo>
                    <a:pt x="5640821" y="17610"/>
                  </a:lnTo>
                  <a:lnTo>
                    <a:pt x="5641421" y="20650"/>
                  </a:lnTo>
                  <a:lnTo>
                    <a:pt x="5641421" y="23823"/>
                  </a:lnTo>
                  <a:lnTo>
                    <a:pt x="5641421" y="1491355"/>
                  </a:lnTo>
                  <a:lnTo>
                    <a:pt x="5641421" y="1494509"/>
                  </a:lnTo>
                  <a:lnTo>
                    <a:pt x="5640821" y="1497530"/>
                  </a:lnTo>
                  <a:lnTo>
                    <a:pt x="5639610" y="1500446"/>
                  </a:lnTo>
                  <a:lnTo>
                    <a:pt x="5638400" y="1503381"/>
                  </a:lnTo>
                  <a:lnTo>
                    <a:pt x="5626717" y="1513358"/>
                  </a:lnTo>
                  <a:lnTo>
                    <a:pt x="5623792" y="1514578"/>
                  </a:lnTo>
                  <a:lnTo>
                    <a:pt x="5620752" y="1515179"/>
                  </a:lnTo>
                  <a:lnTo>
                    <a:pt x="5617597" y="1515179"/>
                  </a:lnTo>
                  <a:lnTo>
                    <a:pt x="23823" y="1515179"/>
                  </a:lnTo>
                  <a:lnTo>
                    <a:pt x="20659" y="1515179"/>
                  </a:lnTo>
                  <a:lnTo>
                    <a:pt x="17629" y="1514578"/>
                  </a:lnTo>
                  <a:lnTo>
                    <a:pt x="14703" y="1513358"/>
                  </a:lnTo>
                  <a:lnTo>
                    <a:pt x="11787" y="1512148"/>
                  </a:lnTo>
                  <a:lnTo>
                    <a:pt x="0" y="1494509"/>
                  </a:lnTo>
                  <a:lnTo>
                    <a:pt x="0" y="1491355"/>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5771483"/>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9" name="object 9"/>
          <p:cNvGrpSpPr/>
          <p:nvPr/>
        </p:nvGrpSpPr>
        <p:grpSpPr>
          <a:xfrm>
            <a:off x="959124" y="8068070"/>
            <a:ext cx="5651500" cy="1010285"/>
            <a:chOff x="959124" y="8068070"/>
            <a:chExt cx="5651500" cy="1010285"/>
          </a:xfrm>
        </p:grpSpPr>
        <p:sp>
          <p:nvSpPr>
            <p:cNvPr id="10" name="object 10"/>
            <p:cNvSpPr/>
            <p:nvPr/>
          </p:nvSpPr>
          <p:spPr>
            <a:xfrm>
              <a:off x="963889" y="8072835"/>
              <a:ext cx="5641975" cy="1000760"/>
            </a:xfrm>
            <a:custGeom>
              <a:avLst/>
              <a:gdLst/>
              <a:ahLst/>
              <a:cxnLst/>
              <a:rect l="l" t="t" r="r" b="b"/>
              <a:pathLst>
                <a:path w="5641975" h="1000759">
                  <a:moveTo>
                    <a:pt x="5620752" y="1000580"/>
                  </a:moveTo>
                  <a:lnTo>
                    <a:pt x="20659" y="1000580"/>
                  </a:lnTo>
                  <a:lnTo>
                    <a:pt x="17629" y="999970"/>
                  </a:lnTo>
                  <a:lnTo>
                    <a:pt x="0" y="979911"/>
                  </a:lnTo>
                  <a:lnTo>
                    <a:pt x="0" y="976766"/>
                  </a:lnTo>
                  <a:lnTo>
                    <a:pt x="0" y="20659"/>
                  </a:lnTo>
                  <a:lnTo>
                    <a:pt x="20659" y="0"/>
                  </a:lnTo>
                  <a:lnTo>
                    <a:pt x="5620752" y="0"/>
                  </a:lnTo>
                  <a:lnTo>
                    <a:pt x="5641421" y="20659"/>
                  </a:lnTo>
                  <a:lnTo>
                    <a:pt x="5641421" y="979911"/>
                  </a:lnTo>
                  <a:lnTo>
                    <a:pt x="5623792" y="999970"/>
                  </a:lnTo>
                  <a:lnTo>
                    <a:pt x="5620752" y="1000580"/>
                  </a:lnTo>
                  <a:close/>
                </a:path>
              </a:pathLst>
            </a:custGeom>
            <a:solidFill>
              <a:srgbClr val="F8F8F8"/>
            </a:solidFill>
          </p:spPr>
          <p:txBody>
            <a:bodyPr wrap="square" lIns="0" tIns="0" rIns="0" bIns="0" rtlCol="0"/>
            <a:lstStyle/>
            <a:p>
              <a:endParaRPr/>
            </a:p>
          </p:txBody>
        </p:sp>
        <p:sp>
          <p:nvSpPr>
            <p:cNvPr id="11" name="object 11"/>
            <p:cNvSpPr/>
            <p:nvPr/>
          </p:nvSpPr>
          <p:spPr>
            <a:xfrm>
              <a:off x="963889" y="8072835"/>
              <a:ext cx="5641975" cy="1000760"/>
            </a:xfrm>
            <a:custGeom>
              <a:avLst/>
              <a:gdLst/>
              <a:ahLst/>
              <a:cxnLst/>
              <a:rect l="l" t="t" r="r" b="b"/>
              <a:pathLst>
                <a:path w="5641975" h="1000759">
                  <a:moveTo>
                    <a:pt x="0" y="976766"/>
                  </a:moveTo>
                  <a:lnTo>
                    <a:pt x="0" y="23823"/>
                  </a:lnTo>
                  <a:lnTo>
                    <a:pt x="0" y="20659"/>
                  </a:lnTo>
                  <a:lnTo>
                    <a:pt x="600" y="17619"/>
                  </a:lnTo>
                  <a:lnTo>
                    <a:pt x="20659" y="0"/>
                  </a:lnTo>
                  <a:lnTo>
                    <a:pt x="23823" y="0"/>
                  </a:lnTo>
                  <a:lnTo>
                    <a:pt x="5617597" y="0"/>
                  </a:lnTo>
                  <a:lnTo>
                    <a:pt x="5620752" y="0"/>
                  </a:lnTo>
                  <a:lnTo>
                    <a:pt x="5623792" y="600"/>
                  </a:lnTo>
                  <a:lnTo>
                    <a:pt x="5641421" y="20659"/>
                  </a:lnTo>
                  <a:lnTo>
                    <a:pt x="5641421" y="23823"/>
                  </a:lnTo>
                  <a:lnTo>
                    <a:pt x="5641421" y="976766"/>
                  </a:lnTo>
                  <a:lnTo>
                    <a:pt x="5641421" y="979911"/>
                  </a:lnTo>
                  <a:lnTo>
                    <a:pt x="5640821" y="982941"/>
                  </a:lnTo>
                  <a:lnTo>
                    <a:pt x="5639610" y="985857"/>
                  </a:lnTo>
                  <a:lnTo>
                    <a:pt x="5638400" y="988783"/>
                  </a:lnTo>
                  <a:lnTo>
                    <a:pt x="5617597" y="1000589"/>
                  </a:lnTo>
                  <a:lnTo>
                    <a:pt x="23823" y="1000589"/>
                  </a:lnTo>
                  <a:lnTo>
                    <a:pt x="1810" y="985857"/>
                  </a:lnTo>
                  <a:lnTo>
                    <a:pt x="600" y="982941"/>
                  </a:lnTo>
                  <a:lnTo>
                    <a:pt x="0" y="979911"/>
                  </a:lnTo>
                  <a:lnTo>
                    <a:pt x="0" y="976766"/>
                  </a:lnTo>
                  <a:close/>
                </a:path>
              </a:pathLst>
            </a:custGeom>
            <a:ln w="9529">
              <a:solidFill>
                <a:srgbClr val="E7EAEC"/>
              </a:solidFill>
            </a:ln>
          </p:spPr>
          <p:txBody>
            <a:bodyPr wrap="square" lIns="0" tIns="0" rIns="0" bIns="0" rtlCol="0"/>
            <a:lstStyle/>
            <a:p>
              <a:endParaRPr/>
            </a:p>
          </p:txBody>
        </p:sp>
        <p:sp>
          <p:nvSpPr>
            <p:cNvPr id="12" name="object 12"/>
            <p:cNvSpPr/>
            <p:nvPr/>
          </p:nvSpPr>
          <p:spPr>
            <a:xfrm>
              <a:off x="1006771" y="8153840"/>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3" name="object 13"/>
          <p:cNvSpPr txBox="1"/>
          <p:nvPr/>
        </p:nvSpPr>
        <p:spPr>
          <a:xfrm>
            <a:off x="946424" y="713892"/>
            <a:ext cx="5635625" cy="917384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醒目的红色提醒告诫着用户一定要小心这个权限，因为一旦某个命令文件被设置上了</a:t>
            </a:r>
            <a:r>
              <a:rPr sz="950" spc="75" dirty="0">
                <a:solidFill>
                  <a:srgbClr val="333333"/>
                </a:solidFill>
                <a:latin typeface="Trebuchet MS"/>
                <a:cs typeface="Trebuchet MS"/>
              </a:rPr>
              <a:t>SUID</a:t>
            </a:r>
            <a:r>
              <a:rPr sz="950" spc="20" dirty="0">
                <a:solidFill>
                  <a:srgbClr val="333333"/>
                </a:solidFill>
                <a:latin typeface="微软雅黑"/>
                <a:cs typeface="微软雅黑"/>
              </a:rPr>
              <a:t>权限，那么就 </a:t>
            </a:r>
            <a:r>
              <a:rPr sz="950" spc="25" dirty="0">
                <a:solidFill>
                  <a:srgbClr val="333333"/>
                </a:solidFill>
                <a:latin typeface="微软雅黑"/>
                <a:cs typeface="微软雅黑"/>
              </a:rPr>
              <a:t>意味着凡是执行的人都可以临时获取到更高的权限，千万不要设置到</a:t>
            </a:r>
            <a:r>
              <a:rPr sz="950" spc="35" dirty="0">
                <a:solidFill>
                  <a:srgbClr val="333333"/>
                </a:solidFill>
                <a:latin typeface="Trebuchet MS"/>
                <a:cs typeface="Trebuchet MS"/>
              </a:rPr>
              <a:t>vim</a:t>
            </a:r>
            <a:r>
              <a:rPr sz="950" spc="25" dirty="0">
                <a:solidFill>
                  <a:srgbClr val="333333"/>
                </a:solidFill>
                <a:latin typeface="微软雅黑"/>
                <a:cs typeface="微软雅黑"/>
              </a:rPr>
              <a:t>、</a:t>
            </a:r>
            <a:r>
              <a:rPr sz="950" dirty="0">
                <a:solidFill>
                  <a:srgbClr val="333333"/>
                </a:solidFill>
                <a:latin typeface="Trebuchet MS"/>
                <a:cs typeface="Trebuchet MS"/>
              </a:rPr>
              <a:t>cat</a:t>
            </a:r>
            <a:r>
              <a:rPr sz="950" spc="25" dirty="0">
                <a:solidFill>
                  <a:srgbClr val="333333"/>
                </a:solidFill>
                <a:latin typeface="微软雅黑"/>
                <a:cs typeface="微软雅黑"/>
              </a:rPr>
              <a:t>、</a:t>
            </a:r>
            <a:r>
              <a:rPr sz="950" spc="70" dirty="0">
                <a:solidFill>
                  <a:srgbClr val="333333"/>
                </a:solidFill>
                <a:latin typeface="Trebuchet MS"/>
                <a:cs typeface="Trebuchet MS"/>
              </a:rPr>
              <a:t>rm</a:t>
            </a:r>
            <a:r>
              <a:rPr sz="950" spc="25" dirty="0">
                <a:solidFill>
                  <a:srgbClr val="333333"/>
                </a:solidFill>
                <a:latin typeface="微软雅黑"/>
                <a:cs typeface="微软雅黑"/>
              </a:rPr>
              <a:t>等命令上面！！！</a:t>
            </a:r>
            <a:endParaRPr sz="950">
              <a:latin typeface="微软雅黑"/>
              <a:cs typeface="微软雅黑"/>
            </a:endParaRPr>
          </a:p>
          <a:p>
            <a:pPr marL="12700">
              <a:lnSpc>
                <a:spcPct val="100000"/>
              </a:lnSpc>
              <a:spcBef>
                <a:spcPts val="1110"/>
              </a:spcBef>
            </a:pPr>
            <a:r>
              <a:rPr sz="950" b="1" spc="-40" dirty="0">
                <a:solidFill>
                  <a:srgbClr val="333333"/>
                </a:solidFill>
                <a:latin typeface="Trebuchet MS"/>
                <a:cs typeface="Trebuchet MS"/>
              </a:rPr>
              <a:t>2.</a:t>
            </a:r>
            <a:r>
              <a:rPr sz="950" b="1" spc="165" dirty="0">
                <a:solidFill>
                  <a:srgbClr val="333333"/>
                </a:solidFill>
                <a:latin typeface="Trebuchet MS"/>
                <a:cs typeface="Trebuchet MS"/>
              </a:rPr>
              <a:t> </a:t>
            </a:r>
            <a:r>
              <a:rPr sz="950" b="1" spc="70" dirty="0">
                <a:solidFill>
                  <a:srgbClr val="333333"/>
                </a:solidFill>
                <a:latin typeface="Trebuchet MS"/>
                <a:cs typeface="Trebuchet MS"/>
              </a:rPr>
              <a:t>SGID</a:t>
            </a:r>
            <a:endParaRPr sz="950">
              <a:latin typeface="Trebuchet MS"/>
              <a:cs typeface="Trebuchet MS"/>
            </a:endParaRPr>
          </a:p>
          <a:p>
            <a:pPr marL="12700" marR="5080">
              <a:lnSpc>
                <a:spcPct val="131600"/>
              </a:lnSpc>
              <a:spcBef>
                <a:spcPts val="825"/>
              </a:spcBef>
            </a:pPr>
            <a:r>
              <a:rPr sz="950" spc="70" dirty="0">
                <a:solidFill>
                  <a:srgbClr val="333333"/>
                </a:solidFill>
                <a:latin typeface="Trebuchet MS"/>
                <a:cs typeface="Trebuchet MS"/>
              </a:rPr>
              <a:t>SGID</a:t>
            </a:r>
            <a:r>
              <a:rPr sz="950" spc="25" dirty="0">
                <a:solidFill>
                  <a:srgbClr val="333333"/>
                </a:solidFill>
                <a:latin typeface="微软雅黑"/>
                <a:cs typeface="微软雅黑"/>
              </a:rPr>
              <a:t>特殊权限有两种应用场景，当对二进制程序进行设置时，能够让执行者临时获取到文件所有组的权 限；而对目录进行设置时，则是让目录内新创建的文件自动继承该目录原有用户组的名称。</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第一种功能是参考</a:t>
            </a:r>
            <a:r>
              <a:rPr sz="950" spc="75" dirty="0">
                <a:solidFill>
                  <a:srgbClr val="333333"/>
                </a:solidFill>
                <a:latin typeface="Trebuchet MS"/>
                <a:cs typeface="Trebuchet MS"/>
              </a:rPr>
              <a:t>SUID</a:t>
            </a:r>
            <a:r>
              <a:rPr sz="950" spc="20" dirty="0">
                <a:solidFill>
                  <a:srgbClr val="333333"/>
                </a:solidFill>
                <a:latin typeface="微软雅黑"/>
                <a:cs typeface="微软雅黑"/>
              </a:rPr>
              <a:t>而设计的，不同点在于执行程序的用户获取的不再是文件所有者的临时权限，而 </a:t>
            </a:r>
            <a:r>
              <a:rPr sz="950" spc="25" dirty="0">
                <a:solidFill>
                  <a:srgbClr val="333333"/>
                </a:solidFill>
                <a:latin typeface="微软雅黑"/>
                <a:cs typeface="微软雅黑"/>
              </a:rPr>
              <a:t>是获取到文件所属组的权限。举例来说，在早期的</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a:t>
            </a:r>
            <a:r>
              <a:rPr sz="950" spc="15" dirty="0">
                <a:solidFill>
                  <a:srgbClr val="333333"/>
                </a:solidFill>
                <a:latin typeface="微软雅黑"/>
                <a:cs typeface="微软雅黑"/>
              </a:rPr>
              <a:t>，</a:t>
            </a:r>
            <a:r>
              <a:rPr sz="950" spc="15" dirty="0">
                <a:solidFill>
                  <a:srgbClr val="333333"/>
                </a:solidFill>
                <a:latin typeface="Trebuchet MS"/>
                <a:cs typeface="Trebuchet MS"/>
              </a:rPr>
              <a:t>/dev/kmem</a:t>
            </a:r>
            <a:r>
              <a:rPr sz="950" spc="25" dirty="0">
                <a:solidFill>
                  <a:srgbClr val="333333"/>
                </a:solidFill>
                <a:latin typeface="微软雅黑"/>
                <a:cs typeface="微软雅黑"/>
              </a:rPr>
              <a:t>是一个字符设备文件，用 于存储内核程序要访问的数据，权限为：</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b="1" spc="-20" dirty="0">
                <a:solidFill>
                  <a:srgbClr val="777777"/>
                </a:solidFill>
                <a:latin typeface="Trebuchet MS"/>
                <a:cs typeface="Trebuchet MS"/>
              </a:rPr>
              <a:t>cr--r-----</a:t>
            </a:r>
            <a:r>
              <a:rPr sz="950" b="1" spc="220" dirty="0">
                <a:solidFill>
                  <a:srgbClr val="777777"/>
                </a:solidFill>
                <a:latin typeface="Trebuchet MS"/>
                <a:cs typeface="Trebuchet MS"/>
              </a:rPr>
              <a:t> </a:t>
            </a:r>
            <a:r>
              <a:rPr sz="950" spc="55" dirty="0">
                <a:solidFill>
                  <a:srgbClr val="777777"/>
                </a:solidFill>
                <a:latin typeface="Trebuchet MS"/>
                <a:cs typeface="Trebuchet MS"/>
              </a:rPr>
              <a:t>1</a:t>
            </a:r>
            <a:r>
              <a:rPr sz="950" spc="-30" dirty="0">
                <a:solidFill>
                  <a:srgbClr val="777777"/>
                </a:solidFill>
                <a:latin typeface="Trebuchet MS"/>
                <a:cs typeface="Trebuchet MS"/>
              </a:rPr>
              <a:t> </a:t>
            </a:r>
            <a:r>
              <a:rPr sz="950" spc="35" dirty="0">
                <a:solidFill>
                  <a:srgbClr val="777777"/>
                </a:solidFill>
                <a:latin typeface="Trebuchet MS"/>
                <a:cs typeface="Trebuchet MS"/>
              </a:rPr>
              <a:t>root</a:t>
            </a:r>
            <a:r>
              <a:rPr sz="950" spc="-35" dirty="0">
                <a:solidFill>
                  <a:srgbClr val="777777"/>
                </a:solidFill>
                <a:latin typeface="Trebuchet MS"/>
                <a:cs typeface="Trebuchet MS"/>
              </a:rPr>
              <a:t> </a:t>
            </a:r>
            <a:r>
              <a:rPr sz="950" spc="50" dirty="0">
                <a:solidFill>
                  <a:srgbClr val="777777"/>
                </a:solidFill>
                <a:latin typeface="Trebuchet MS"/>
                <a:cs typeface="Trebuchet MS"/>
              </a:rPr>
              <a:t>system</a:t>
            </a:r>
            <a:r>
              <a:rPr sz="950" spc="-30" dirty="0">
                <a:solidFill>
                  <a:srgbClr val="777777"/>
                </a:solidFill>
                <a:latin typeface="Trebuchet MS"/>
                <a:cs typeface="Trebuchet MS"/>
              </a:rPr>
              <a:t> 2,</a:t>
            </a:r>
            <a:r>
              <a:rPr sz="950" spc="-35" dirty="0">
                <a:solidFill>
                  <a:srgbClr val="777777"/>
                </a:solidFill>
                <a:latin typeface="Trebuchet MS"/>
                <a:cs typeface="Trebuchet MS"/>
              </a:rPr>
              <a:t> </a:t>
            </a:r>
            <a:r>
              <a:rPr sz="950" spc="55" dirty="0">
                <a:solidFill>
                  <a:srgbClr val="777777"/>
                </a:solidFill>
                <a:latin typeface="Trebuchet MS"/>
                <a:cs typeface="Trebuchet MS"/>
              </a:rPr>
              <a:t>1</a:t>
            </a:r>
            <a:r>
              <a:rPr sz="950" spc="-30" dirty="0">
                <a:solidFill>
                  <a:srgbClr val="777777"/>
                </a:solidFill>
                <a:latin typeface="Trebuchet MS"/>
                <a:cs typeface="Trebuchet MS"/>
              </a:rPr>
              <a:t> </a:t>
            </a:r>
            <a:r>
              <a:rPr sz="950" spc="30" dirty="0">
                <a:solidFill>
                  <a:srgbClr val="777777"/>
                </a:solidFill>
                <a:latin typeface="Trebuchet MS"/>
                <a:cs typeface="Trebuchet MS"/>
              </a:rPr>
              <a:t>Feb</a:t>
            </a:r>
            <a:r>
              <a:rPr sz="950" spc="-30" dirty="0">
                <a:solidFill>
                  <a:srgbClr val="777777"/>
                </a:solidFill>
                <a:latin typeface="Trebuchet MS"/>
                <a:cs typeface="Trebuchet MS"/>
              </a:rPr>
              <a:t> </a:t>
            </a:r>
            <a:r>
              <a:rPr sz="950" spc="55" dirty="0">
                <a:solidFill>
                  <a:srgbClr val="777777"/>
                </a:solidFill>
                <a:latin typeface="Trebuchet MS"/>
                <a:cs typeface="Trebuchet MS"/>
              </a:rPr>
              <a:t>11</a:t>
            </a:r>
            <a:r>
              <a:rPr sz="950" spc="-35" dirty="0">
                <a:solidFill>
                  <a:srgbClr val="777777"/>
                </a:solidFill>
                <a:latin typeface="Trebuchet MS"/>
                <a:cs typeface="Trebuchet MS"/>
              </a:rPr>
              <a:t> </a:t>
            </a:r>
            <a:r>
              <a:rPr sz="950" spc="55" dirty="0">
                <a:solidFill>
                  <a:srgbClr val="777777"/>
                </a:solidFill>
                <a:latin typeface="Trebuchet MS"/>
                <a:cs typeface="Trebuchet MS"/>
              </a:rPr>
              <a:t>2017</a:t>
            </a:r>
            <a:r>
              <a:rPr sz="950" spc="225" dirty="0">
                <a:solidFill>
                  <a:srgbClr val="777777"/>
                </a:solidFill>
                <a:latin typeface="Trebuchet MS"/>
                <a:cs typeface="Trebuchet MS"/>
              </a:rPr>
              <a:t> </a:t>
            </a:r>
            <a:r>
              <a:rPr sz="950" spc="70" dirty="0">
                <a:solidFill>
                  <a:srgbClr val="777777"/>
                </a:solidFill>
                <a:latin typeface="Trebuchet MS"/>
                <a:cs typeface="Trebuchet MS"/>
              </a:rPr>
              <a:t>kmem</a:t>
            </a:r>
            <a:endParaRPr sz="950">
              <a:latin typeface="Trebuchet MS"/>
              <a:cs typeface="Trebuchet MS"/>
            </a:endParaRPr>
          </a:p>
          <a:p>
            <a:pPr marL="12700" marR="6350" algn="just">
              <a:lnSpc>
                <a:spcPct val="131600"/>
              </a:lnSpc>
              <a:spcBef>
                <a:spcPts val="750"/>
              </a:spcBef>
            </a:pPr>
            <a:r>
              <a:rPr sz="950" spc="25" dirty="0">
                <a:solidFill>
                  <a:srgbClr val="333333"/>
                </a:solidFill>
                <a:latin typeface="微软雅黑"/>
                <a:cs typeface="微软雅黑"/>
              </a:rPr>
              <a:t>大家看出问题了吗？除了</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管理员或属于</a:t>
            </a:r>
            <a:r>
              <a:rPr sz="950" spc="50" dirty="0">
                <a:solidFill>
                  <a:srgbClr val="333333"/>
                </a:solidFill>
                <a:latin typeface="Trebuchet MS"/>
                <a:cs typeface="Trebuchet MS"/>
              </a:rPr>
              <a:t>system</a:t>
            </a:r>
            <a:r>
              <a:rPr sz="950" spc="20" dirty="0">
                <a:solidFill>
                  <a:srgbClr val="333333"/>
                </a:solidFill>
                <a:latin typeface="微软雅黑"/>
                <a:cs typeface="微软雅黑"/>
              </a:rPr>
              <a:t>组成员外，所有用户都没有读取该文件的权限。由于 </a:t>
            </a:r>
            <a:r>
              <a:rPr sz="950" spc="25" dirty="0">
                <a:solidFill>
                  <a:srgbClr val="333333"/>
                </a:solidFill>
                <a:latin typeface="微软雅黑"/>
                <a:cs typeface="微软雅黑"/>
              </a:rPr>
              <a:t>在平时我们需要查看系统的进程状态，为了能够获取到进程的状态信息，可在用于查看系统进程状态的 </a:t>
            </a:r>
            <a:r>
              <a:rPr sz="950" spc="70" dirty="0">
                <a:solidFill>
                  <a:srgbClr val="333333"/>
                </a:solidFill>
                <a:latin typeface="Trebuchet MS"/>
                <a:cs typeface="Trebuchet MS"/>
              </a:rPr>
              <a:t>ps</a:t>
            </a:r>
            <a:r>
              <a:rPr sz="950" spc="25" dirty="0">
                <a:solidFill>
                  <a:srgbClr val="333333"/>
                </a:solidFill>
                <a:latin typeface="微软雅黑"/>
                <a:cs typeface="微软雅黑"/>
              </a:rPr>
              <a:t>命令文件上增加</a:t>
            </a:r>
            <a:r>
              <a:rPr sz="950" spc="70" dirty="0">
                <a:solidFill>
                  <a:srgbClr val="333333"/>
                </a:solidFill>
                <a:latin typeface="Trebuchet MS"/>
                <a:cs typeface="Trebuchet MS"/>
              </a:rPr>
              <a:t>SGID</a:t>
            </a:r>
            <a:r>
              <a:rPr sz="950" spc="25" dirty="0">
                <a:solidFill>
                  <a:srgbClr val="333333"/>
                </a:solidFill>
                <a:latin typeface="微软雅黑"/>
                <a:cs typeface="微软雅黑"/>
              </a:rPr>
              <a:t>特殊权限位。查看</a:t>
            </a:r>
            <a:r>
              <a:rPr sz="950" spc="70" dirty="0">
                <a:solidFill>
                  <a:srgbClr val="333333"/>
                </a:solidFill>
                <a:latin typeface="Trebuchet MS"/>
                <a:cs typeface="Trebuchet MS"/>
              </a:rPr>
              <a:t>ps</a:t>
            </a:r>
            <a:r>
              <a:rPr sz="950" spc="25" dirty="0">
                <a:solidFill>
                  <a:srgbClr val="333333"/>
                </a:solidFill>
                <a:latin typeface="微软雅黑"/>
                <a:cs typeface="微软雅黑"/>
              </a:rPr>
              <a:t>命令文件的属性信息：</a:t>
            </a:r>
            <a:endParaRPr sz="950">
              <a:latin typeface="微软雅黑"/>
              <a:cs typeface="微软雅黑"/>
            </a:endParaRPr>
          </a:p>
          <a:p>
            <a:pPr marL="193675">
              <a:lnSpc>
                <a:spcPct val="100000"/>
              </a:lnSpc>
              <a:spcBef>
                <a:spcPts val="1115"/>
              </a:spcBef>
            </a:pPr>
            <a:r>
              <a:rPr sz="950" spc="5" dirty="0">
                <a:solidFill>
                  <a:srgbClr val="777777"/>
                </a:solidFill>
                <a:latin typeface="Trebuchet MS"/>
                <a:cs typeface="Trebuchet MS"/>
              </a:rPr>
              <a:t>-r-xr-</a:t>
            </a:r>
            <a:r>
              <a:rPr sz="950" b="1" spc="5" dirty="0">
                <a:solidFill>
                  <a:srgbClr val="777777"/>
                </a:solidFill>
                <a:latin typeface="Trebuchet MS"/>
                <a:cs typeface="Trebuchet MS"/>
              </a:rPr>
              <a:t>s</a:t>
            </a:r>
            <a:r>
              <a:rPr sz="950" spc="5" dirty="0">
                <a:solidFill>
                  <a:srgbClr val="777777"/>
                </a:solidFill>
                <a:latin typeface="Trebuchet MS"/>
                <a:cs typeface="Trebuchet MS"/>
              </a:rPr>
              <a:t>r-x</a:t>
            </a:r>
            <a:r>
              <a:rPr sz="950" spc="215" dirty="0">
                <a:solidFill>
                  <a:srgbClr val="777777"/>
                </a:solidFill>
                <a:latin typeface="Trebuchet MS"/>
                <a:cs typeface="Trebuchet MS"/>
              </a:rPr>
              <a:t> </a:t>
            </a:r>
            <a:r>
              <a:rPr sz="950" spc="55" dirty="0">
                <a:solidFill>
                  <a:srgbClr val="777777"/>
                </a:solidFill>
                <a:latin typeface="Trebuchet MS"/>
                <a:cs typeface="Trebuchet MS"/>
              </a:rPr>
              <a:t>1</a:t>
            </a:r>
            <a:r>
              <a:rPr sz="950" spc="-35" dirty="0">
                <a:solidFill>
                  <a:srgbClr val="777777"/>
                </a:solidFill>
                <a:latin typeface="Trebuchet MS"/>
                <a:cs typeface="Trebuchet MS"/>
              </a:rPr>
              <a:t> </a:t>
            </a:r>
            <a:r>
              <a:rPr sz="950" spc="40" dirty="0">
                <a:solidFill>
                  <a:srgbClr val="777777"/>
                </a:solidFill>
                <a:latin typeface="Trebuchet MS"/>
                <a:cs typeface="Trebuchet MS"/>
              </a:rPr>
              <a:t>bin</a:t>
            </a:r>
            <a:r>
              <a:rPr sz="950" spc="-30" dirty="0">
                <a:solidFill>
                  <a:srgbClr val="777777"/>
                </a:solidFill>
                <a:latin typeface="Trebuchet MS"/>
                <a:cs typeface="Trebuchet MS"/>
              </a:rPr>
              <a:t> </a:t>
            </a:r>
            <a:r>
              <a:rPr sz="950" spc="50" dirty="0">
                <a:solidFill>
                  <a:srgbClr val="777777"/>
                </a:solidFill>
                <a:latin typeface="Trebuchet MS"/>
                <a:cs typeface="Trebuchet MS"/>
              </a:rPr>
              <a:t>system</a:t>
            </a:r>
            <a:r>
              <a:rPr sz="950" spc="-35" dirty="0">
                <a:solidFill>
                  <a:srgbClr val="777777"/>
                </a:solidFill>
                <a:latin typeface="Trebuchet MS"/>
                <a:cs typeface="Trebuchet MS"/>
              </a:rPr>
              <a:t> </a:t>
            </a:r>
            <a:r>
              <a:rPr sz="950" spc="55" dirty="0">
                <a:solidFill>
                  <a:srgbClr val="777777"/>
                </a:solidFill>
                <a:latin typeface="Trebuchet MS"/>
                <a:cs typeface="Trebuchet MS"/>
              </a:rPr>
              <a:t>59346</a:t>
            </a:r>
            <a:r>
              <a:rPr sz="950" spc="-35" dirty="0">
                <a:solidFill>
                  <a:srgbClr val="777777"/>
                </a:solidFill>
                <a:latin typeface="Trebuchet MS"/>
                <a:cs typeface="Trebuchet MS"/>
              </a:rPr>
              <a:t> </a:t>
            </a:r>
            <a:r>
              <a:rPr sz="950" spc="30" dirty="0">
                <a:solidFill>
                  <a:srgbClr val="777777"/>
                </a:solidFill>
                <a:latin typeface="Trebuchet MS"/>
                <a:cs typeface="Trebuchet MS"/>
              </a:rPr>
              <a:t>Feb</a:t>
            </a:r>
            <a:r>
              <a:rPr sz="950" spc="-35" dirty="0">
                <a:solidFill>
                  <a:srgbClr val="777777"/>
                </a:solidFill>
                <a:latin typeface="Trebuchet MS"/>
                <a:cs typeface="Trebuchet MS"/>
              </a:rPr>
              <a:t> </a:t>
            </a:r>
            <a:r>
              <a:rPr sz="950" spc="55" dirty="0">
                <a:solidFill>
                  <a:srgbClr val="777777"/>
                </a:solidFill>
                <a:latin typeface="Trebuchet MS"/>
                <a:cs typeface="Trebuchet MS"/>
              </a:rPr>
              <a:t>11</a:t>
            </a:r>
            <a:r>
              <a:rPr sz="950" spc="-30" dirty="0">
                <a:solidFill>
                  <a:srgbClr val="777777"/>
                </a:solidFill>
                <a:latin typeface="Trebuchet MS"/>
                <a:cs typeface="Trebuchet MS"/>
              </a:rPr>
              <a:t> </a:t>
            </a:r>
            <a:r>
              <a:rPr sz="950" spc="55" dirty="0">
                <a:solidFill>
                  <a:srgbClr val="777777"/>
                </a:solidFill>
                <a:latin typeface="Trebuchet MS"/>
                <a:cs typeface="Trebuchet MS"/>
              </a:rPr>
              <a:t>2017</a:t>
            </a:r>
            <a:r>
              <a:rPr sz="950" spc="215" dirty="0">
                <a:solidFill>
                  <a:srgbClr val="777777"/>
                </a:solidFill>
                <a:latin typeface="Trebuchet MS"/>
                <a:cs typeface="Trebuchet MS"/>
              </a:rPr>
              <a:t> </a:t>
            </a:r>
            <a:r>
              <a:rPr sz="950" spc="70" dirty="0">
                <a:solidFill>
                  <a:srgbClr val="777777"/>
                </a:solidFill>
                <a:latin typeface="Trebuchet MS"/>
                <a:cs typeface="Trebuchet MS"/>
              </a:rPr>
              <a:t>ps</a:t>
            </a:r>
            <a:endParaRPr sz="950">
              <a:latin typeface="Trebuchet MS"/>
              <a:cs typeface="Trebuchet MS"/>
            </a:endParaRPr>
          </a:p>
          <a:p>
            <a:pPr>
              <a:lnSpc>
                <a:spcPct val="100000"/>
              </a:lnSpc>
              <a:spcBef>
                <a:spcPts val="20"/>
              </a:spcBef>
            </a:pPr>
            <a:endParaRPr sz="1000">
              <a:latin typeface="Trebuchet MS"/>
              <a:cs typeface="Trebuchet MS"/>
            </a:endParaRPr>
          </a:p>
          <a:p>
            <a:pPr marL="12700">
              <a:lnSpc>
                <a:spcPct val="100000"/>
              </a:lnSpc>
            </a:pPr>
            <a:r>
              <a:rPr sz="950" spc="25" dirty="0">
                <a:solidFill>
                  <a:srgbClr val="333333"/>
                </a:solidFill>
                <a:latin typeface="微软雅黑"/>
                <a:cs typeface="微软雅黑"/>
              </a:rPr>
              <a:t>这样一来，由于</a:t>
            </a:r>
            <a:r>
              <a:rPr sz="950" spc="70" dirty="0">
                <a:solidFill>
                  <a:srgbClr val="333333"/>
                </a:solidFill>
                <a:latin typeface="Trebuchet MS"/>
                <a:cs typeface="Trebuchet MS"/>
              </a:rPr>
              <a:t>ps</a:t>
            </a:r>
            <a:r>
              <a:rPr sz="950" spc="25" dirty="0">
                <a:solidFill>
                  <a:srgbClr val="333333"/>
                </a:solidFill>
                <a:latin typeface="微软雅黑"/>
                <a:cs typeface="微软雅黑"/>
              </a:rPr>
              <a:t>命令被增加了</a:t>
            </a:r>
            <a:r>
              <a:rPr sz="950" spc="70" dirty="0">
                <a:solidFill>
                  <a:srgbClr val="333333"/>
                </a:solidFill>
                <a:latin typeface="Trebuchet MS"/>
                <a:cs typeface="Trebuchet MS"/>
              </a:rPr>
              <a:t>SGID</a:t>
            </a:r>
            <a:r>
              <a:rPr sz="950" spc="25" dirty="0">
                <a:solidFill>
                  <a:srgbClr val="333333"/>
                </a:solidFill>
                <a:latin typeface="微软雅黑"/>
                <a:cs typeface="微软雅黑"/>
              </a:rPr>
              <a:t>特殊权限位，所以当用户执行该命令时，也就临时获取到了</a:t>
            </a:r>
            <a:endParaRPr sz="950">
              <a:latin typeface="微软雅黑"/>
              <a:cs typeface="微软雅黑"/>
            </a:endParaRPr>
          </a:p>
          <a:p>
            <a:pPr marL="12700">
              <a:lnSpc>
                <a:spcPct val="100000"/>
              </a:lnSpc>
              <a:spcBef>
                <a:spcPts val="365"/>
              </a:spcBef>
            </a:pPr>
            <a:r>
              <a:rPr sz="950" spc="50" dirty="0">
                <a:solidFill>
                  <a:srgbClr val="333333"/>
                </a:solidFill>
                <a:latin typeface="Trebuchet MS"/>
                <a:cs typeface="Trebuchet MS"/>
              </a:rPr>
              <a:t>system</a:t>
            </a:r>
            <a:r>
              <a:rPr sz="950" spc="25" dirty="0">
                <a:solidFill>
                  <a:srgbClr val="333333"/>
                </a:solidFill>
                <a:latin typeface="微软雅黑"/>
                <a:cs typeface="微软雅黑"/>
              </a:rPr>
              <a:t>用户组的权限，从而顺利地读取到了设备文件。</a:t>
            </a:r>
            <a:endParaRPr sz="950">
              <a:latin typeface="微软雅黑"/>
              <a:cs typeface="微软雅黑"/>
            </a:endParaRPr>
          </a:p>
          <a:p>
            <a:pPr marL="12700" marR="5080" algn="just">
              <a:lnSpc>
                <a:spcPct val="131600"/>
              </a:lnSpc>
              <a:spcBef>
                <a:spcPts val="750"/>
              </a:spcBef>
            </a:pPr>
            <a:r>
              <a:rPr sz="950" spc="25" dirty="0">
                <a:solidFill>
                  <a:srgbClr val="333333"/>
                </a:solidFill>
                <a:latin typeface="微软雅黑"/>
                <a:cs typeface="微软雅黑"/>
              </a:rPr>
              <a:t>前文提到，每个文件都有其归属的所有者和所属组，当创建或传送一个文件后，这个文件就会自动归属 于执行这个操作的用户（即该用户是文件的所有者）。如果现在需要在一个部门内设置共享目录，让部 门内的所有人员都能够读取目录中的内容，那么就可以创建部门共享目录后，在该目录上设置</a:t>
            </a:r>
            <a:r>
              <a:rPr sz="950" spc="70" dirty="0">
                <a:solidFill>
                  <a:srgbClr val="333333"/>
                </a:solidFill>
                <a:latin typeface="Trebuchet MS"/>
                <a:cs typeface="Trebuchet MS"/>
              </a:rPr>
              <a:t>SGID</a:t>
            </a:r>
            <a:r>
              <a:rPr sz="950" spc="15" dirty="0">
                <a:solidFill>
                  <a:srgbClr val="333333"/>
                </a:solidFill>
                <a:latin typeface="微软雅黑"/>
                <a:cs typeface="微软雅黑"/>
              </a:rPr>
              <a:t>特殊 </a:t>
            </a:r>
            <a:r>
              <a:rPr sz="950" spc="25" dirty="0">
                <a:solidFill>
                  <a:srgbClr val="333333"/>
                </a:solidFill>
                <a:latin typeface="微软雅黑"/>
                <a:cs typeface="微软雅黑"/>
              </a:rPr>
              <a:t>权限位。这样，部门内的任何人员在里面创建的任何文件都会归属于该目录的所属组，而不再是自己的 基本用户组。此时，用到的就是</a:t>
            </a:r>
            <a:r>
              <a:rPr sz="950" spc="70" dirty="0">
                <a:solidFill>
                  <a:srgbClr val="333333"/>
                </a:solidFill>
                <a:latin typeface="Trebuchet MS"/>
                <a:cs typeface="Trebuchet MS"/>
              </a:rPr>
              <a:t>SGID</a:t>
            </a:r>
            <a:r>
              <a:rPr sz="950" spc="20" dirty="0">
                <a:solidFill>
                  <a:srgbClr val="333333"/>
                </a:solidFill>
                <a:latin typeface="微软雅黑"/>
                <a:cs typeface="微软雅黑"/>
              </a:rPr>
              <a:t>的第二个功能，即在某个目录中创建的文件自动继承该目录的用户 </a:t>
            </a:r>
            <a:r>
              <a:rPr sz="950" spc="25" dirty="0">
                <a:solidFill>
                  <a:srgbClr val="333333"/>
                </a:solidFill>
                <a:latin typeface="微软雅黑"/>
                <a:cs typeface="微软雅黑"/>
              </a:rPr>
              <a:t>组（只可以对目录进行设置）。</a:t>
            </a:r>
            <a:endParaRPr sz="950">
              <a:latin typeface="微软雅黑"/>
              <a:cs typeface="微软雅黑"/>
            </a:endParaRPr>
          </a:p>
          <a:p>
            <a:pPr>
              <a:lnSpc>
                <a:spcPct val="100000"/>
              </a:lnSpc>
              <a:spcBef>
                <a:spcPts val="45"/>
              </a:spcBef>
            </a:pPr>
            <a:endParaRPr sz="900">
              <a:latin typeface="微软雅黑"/>
              <a:cs typeface="微软雅黑"/>
            </a:endParaRPr>
          </a:p>
          <a:p>
            <a:pPr marL="136525" marR="2938145">
              <a:lnSpc>
                <a:spcPct val="132400"/>
              </a:lnSpc>
              <a:spcBef>
                <a:spcPts val="5"/>
              </a:spcBef>
            </a:pPr>
            <a:r>
              <a:rPr sz="850" spc="15" dirty="0">
                <a:solidFill>
                  <a:srgbClr val="333333"/>
                </a:solidFill>
                <a:latin typeface="Lucida Console"/>
                <a:cs typeface="Lucida Console"/>
              </a:rPr>
              <a:t>[root@linuxprobe ~]# cd /tmp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 tmp]# mkdir testdir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tmp]#</a:t>
            </a:r>
            <a:r>
              <a:rPr sz="850" spc="5" dirty="0">
                <a:solidFill>
                  <a:srgbClr val="333333"/>
                </a:solidFill>
                <a:latin typeface="Lucida Console"/>
                <a:cs typeface="Lucida Console"/>
              </a:rPr>
              <a:t> </a:t>
            </a:r>
            <a:r>
              <a:rPr sz="850" spc="15" dirty="0">
                <a:solidFill>
                  <a:srgbClr val="333333"/>
                </a:solidFill>
                <a:latin typeface="Lucida Console"/>
                <a:cs typeface="Lucida Console"/>
              </a:rPr>
              <a:t>ls</a:t>
            </a:r>
            <a:r>
              <a:rPr sz="850" spc="5" dirty="0">
                <a:solidFill>
                  <a:srgbClr val="333333"/>
                </a:solidFill>
                <a:latin typeface="Lucida Console"/>
                <a:cs typeface="Lucida Console"/>
              </a:rPr>
              <a:t> </a:t>
            </a:r>
            <a:r>
              <a:rPr sz="850" spc="15" dirty="0">
                <a:solidFill>
                  <a:srgbClr val="333333"/>
                </a:solidFill>
                <a:latin typeface="Lucida Console"/>
                <a:cs typeface="Lucida Console"/>
              </a:rPr>
              <a:t>-ald</a:t>
            </a:r>
            <a:r>
              <a:rPr sz="850" spc="5" dirty="0">
                <a:solidFill>
                  <a:srgbClr val="333333"/>
                </a:solidFill>
                <a:latin typeface="Lucida Console"/>
                <a:cs typeface="Lucida Console"/>
              </a:rPr>
              <a:t> </a:t>
            </a:r>
            <a:r>
              <a:rPr sz="850" spc="15" dirty="0">
                <a:solidFill>
                  <a:srgbClr val="333333"/>
                </a:solidFill>
                <a:latin typeface="Lucida Console"/>
                <a:cs typeface="Lucida Console"/>
              </a:rPr>
              <a:t>testdir</a:t>
            </a:r>
            <a:endParaRPr sz="850">
              <a:latin typeface="Lucida Console"/>
              <a:cs typeface="Lucida Console"/>
            </a:endParaRPr>
          </a:p>
          <a:p>
            <a:pPr marL="136525" marR="2400300">
              <a:lnSpc>
                <a:spcPct val="132400"/>
              </a:lnSpc>
            </a:pPr>
            <a:r>
              <a:rPr sz="850" spc="15" dirty="0">
                <a:solidFill>
                  <a:srgbClr val="333333"/>
                </a:solidFill>
                <a:latin typeface="Lucida Console"/>
                <a:cs typeface="Lucida Console"/>
              </a:rPr>
              <a:t>drwxr-xr-x.</a:t>
            </a:r>
            <a:r>
              <a:rPr sz="850" spc="10" dirty="0">
                <a:solidFill>
                  <a:srgbClr val="333333"/>
                </a:solidFill>
                <a:latin typeface="Lucida Console"/>
                <a:cs typeface="Lucida Console"/>
              </a:rPr>
              <a:t> </a:t>
            </a:r>
            <a:r>
              <a:rPr sz="850" spc="15" dirty="0">
                <a:solidFill>
                  <a:srgbClr val="333333"/>
                </a:solidFill>
                <a:latin typeface="Lucida Console"/>
                <a:cs typeface="Lucida Console"/>
              </a:rPr>
              <a:t>2</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6 Oct</a:t>
            </a:r>
            <a:r>
              <a:rPr sz="850" spc="10" dirty="0">
                <a:solidFill>
                  <a:srgbClr val="333333"/>
                </a:solidFill>
                <a:latin typeface="Lucida Console"/>
                <a:cs typeface="Lucida Console"/>
              </a:rPr>
              <a:t> </a:t>
            </a:r>
            <a:r>
              <a:rPr sz="850" spc="15" dirty="0">
                <a:solidFill>
                  <a:srgbClr val="333333"/>
                </a:solidFill>
                <a:latin typeface="Lucida Console"/>
                <a:cs typeface="Lucida Console"/>
              </a:rPr>
              <a:t>27</a:t>
            </a:r>
            <a:r>
              <a:rPr sz="850" spc="10" dirty="0">
                <a:solidFill>
                  <a:srgbClr val="333333"/>
                </a:solidFill>
                <a:latin typeface="Lucida Console"/>
                <a:cs typeface="Lucida Console"/>
              </a:rPr>
              <a:t> </a:t>
            </a:r>
            <a:r>
              <a:rPr sz="850" spc="15" dirty="0">
                <a:solidFill>
                  <a:srgbClr val="333333"/>
                </a:solidFill>
                <a:latin typeface="Lucida Console"/>
                <a:cs typeface="Lucida Console"/>
              </a:rPr>
              <a:t>23:44</a:t>
            </a:r>
            <a:r>
              <a:rPr sz="850" spc="10" dirty="0">
                <a:solidFill>
                  <a:srgbClr val="333333"/>
                </a:solidFill>
                <a:latin typeface="Lucida Console"/>
                <a:cs typeface="Lucida Console"/>
              </a:rPr>
              <a:t> </a:t>
            </a:r>
            <a:r>
              <a:rPr sz="850" spc="15" dirty="0">
                <a:solidFill>
                  <a:srgbClr val="333333"/>
                </a:solidFill>
                <a:latin typeface="Lucida Console"/>
                <a:cs typeface="Lucida Console"/>
              </a:rPr>
              <a:t>testdir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[root@linuxprobe tmp]# chmod -R 777 testdir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 tmp]# chmod -R g+s testdir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 tmp]# ls -ald testdir </a:t>
            </a:r>
            <a:r>
              <a:rPr sz="850" spc="20" dirty="0">
                <a:solidFill>
                  <a:srgbClr val="333333"/>
                </a:solidFill>
                <a:latin typeface="Lucida Console"/>
                <a:cs typeface="Lucida Console"/>
              </a:rPr>
              <a:t> </a:t>
            </a:r>
            <a:r>
              <a:rPr sz="850" spc="15" dirty="0">
                <a:solidFill>
                  <a:srgbClr val="333333"/>
                </a:solidFill>
                <a:latin typeface="Lucida Console"/>
                <a:cs typeface="Lucida Console"/>
              </a:rPr>
              <a:t>drwxrwsrwx.</a:t>
            </a:r>
            <a:r>
              <a:rPr sz="850" spc="10" dirty="0">
                <a:solidFill>
                  <a:srgbClr val="333333"/>
                </a:solidFill>
                <a:latin typeface="Lucida Console"/>
                <a:cs typeface="Lucida Console"/>
              </a:rPr>
              <a:t> </a:t>
            </a:r>
            <a:r>
              <a:rPr sz="850" spc="15" dirty="0">
                <a:solidFill>
                  <a:srgbClr val="333333"/>
                </a:solidFill>
                <a:latin typeface="Lucida Console"/>
                <a:cs typeface="Lucida Console"/>
              </a:rPr>
              <a:t>2</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6 Oct</a:t>
            </a:r>
            <a:r>
              <a:rPr sz="850" spc="10" dirty="0">
                <a:solidFill>
                  <a:srgbClr val="333333"/>
                </a:solidFill>
                <a:latin typeface="Lucida Console"/>
                <a:cs typeface="Lucida Console"/>
              </a:rPr>
              <a:t> </a:t>
            </a:r>
            <a:r>
              <a:rPr sz="850" spc="15" dirty="0">
                <a:solidFill>
                  <a:srgbClr val="333333"/>
                </a:solidFill>
                <a:latin typeface="Lucida Console"/>
                <a:cs typeface="Lucida Console"/>
              </a:rPr>
              <a:t>27</a:t>
            </a:r>
            <a:r>
              <a:rPr sz="850" spc="10" dirty="0">
                <a:solidFill>
                  <a:srgbClr val="333333"/>
                </a:solidFill>
                <a:latin typeface="Lucida Console"/>
                <a:cs typeface="Lucida Console"/>
              </a:rPr>
              <a:t> </a:t>
            </a:r>
            <a:r>
              <a:rPr sz="850" spc="15" dirty="0">
                <a:solidFill>
                  <a:srgbClr val="333333"/>
                </a:solidFill>
                <a:latin typeface="Lucida Console"/>
                <a:cs typeface="Lucida Console"/>
              </a:rPr>
              <a:t>23:44</a:t>
            </a:r>
            <a:r>
              <a:rPr sz="850" spc="10" dirty="0">
                <a:solidFill>
                  <a:srgbClr val="333333"/>
                </a:solidFill>
                <a:latin typeface="Lucida Console"/>
                <a:cs typeface="Lucida Console"/>
              </a:rPr>
              <a:t> </a:t>
            </a:r>
            <a:r>
              <a:rPr sz="850" spc="15" dirty="0">
                <a:solidFill>
                  <a:srgbClr val="333333"/>
                </a:solidFill>
                <a:latin typeface="Lucida Console"/>
                <a:cs typeface="Lucida Console"/>
              </a:rPr>
              <a:t>testdir</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40005" algn="just">
              <a:lnSpc>
                <a:spcPct val="131600"/>
              </a:lnSpc>
            </a:pPr>
            <a:r>
              <a:rPr sz="950" spc="25" dirty="0">
                <a:solidFill>
                  <a:srgbClr val="333333"/>
                </a:solidFill>
                <a:latin typeface="微软雅黑"/>
                <a:cs typeface="微软雅黑"/>
              </a:rPr>
              <a:t>在使用上述命令设置好目录的</a:t>
            </a:r>
            <a:r>
              <a:rPr sz="950" spc="55" dirty="0">
                <a:solidFill>
                  <a:srgbClr val="333333"/>
                </a:solidFill>
                <a:latin typeface="Trebuchet MS"/>
                <a:cs typeface="Trebuchet MS"/>
              </a:rPr>
              <a:t>777</a:t>
            </a:r>
            <a:r>
              <a:rPr sz="950" spc="25" dirty="0">
                <a:solidFill>
                  <a:srgbClr val="333333"/>
                </a:solidFill>
                <a:latin typeface="微软雅黑"/>
                <a:cs typeface="微软雅黑"/>
              </a:rPr>
              <a:t>权限（确保普通用户可以向其中写入文件），并为该目录设置了</a:t>
            </a:r>
            <a:r>
              <a:rPr sz="950" spc="60" dirty="0">
                <a:solidFill>
                  <a:srgbClr val="333333"/>
                </a:solidFill>
                <a:latin typeface="Trebuchet MS"/>
                <a:cs typeface="Trebuchet MS"/>
              </a:rPr>
              <a:t>SGID </a:t>
            </a:r>
            <a:r>
              <a:rPr sz="950" spc="25" dirty="0">
                <a:solidFill>
                  <a:srgbClr val="333333"/>
                </a:solidFill>
                <a:latin typeface="微软雅黑"/>
                <a:cs typeface="微软雅黑"/>
              </a:rPr>
              <a:t>特殊权限位后，就可以切换至一个普通用户，然后尝试在该目录中创建文件，并查看新创建的文件是否 会继承新创建的文件所在的目录的所属组名称：</a:t>
            </a:r>
            <a:endParaRPr sz="950">
              <a:latin typeface="微软雅黑"/>
              <a:cs typeface="微软雅黑"/>
            </a:endParaRPr>
          </a:p>
          <a:p>
            <a:pPr>
              <a:lnSpc>
                <a:spcPct val="100000"/>
              </a:lnSpc>
              <a:spcBef>
                <a:spcPts val="45"/>
              </a:spcBef>
            </a:pPr>
            <a:endParaRPr sz="900">
              <a:latin typeface="微软雅黑"/>
              <a:cs typeface="微软雅黑"/>
            </a:endParaRPr>
          </a:p>
          <a:p>
            <a:pPr marL="136525" marR="2668905">
              <a:lnSpc>
                <a:spcPct val="132400"/>
              </a:lnSpc>
            </a:pPr>
            <a:r>
              <a:rPr sz="850" spc="15" dirty="0">
                <a:solidFill>
                  <a:srgbClr val="333333"/>
                </a:solidFill>
                <a:latin typeface="Lucida Console"/>
                <a:cs typeface="Lucida Console"/>
              </a:rPr>
              <a:t>[root@linuxprobe tmp]# su - 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cd</a:t>
            </a:r>
            <a:r>
              <a:rPr sz="850" spc="5" dirty="0">
                <a:solidFill>
                  <a:srgbClr val="333333"/>
                </a:solidFill>
                <a:latin typeface="Lucida Console"/>
                <a:cs typeface="Lucida Console"/>
              </a:rPr>
              <a:t> </a:t>
            </a:r>
            <a:r>
              <a:rPr sz="850" spc="15" dirty="0">
                <a:solidFill>
                  <a:srgbClr val="333333"/>
                </a:solidFill>
                <a:latin typeface="Lucida Console"/>
                <a:cs typeface="Lucida Console"/>
              </a:rPr>
              <a:t>/tmp/testdir</a:t>
            </a:r>
            <a:endParaRPr sz="850">
              <a:latin typeface="Lucida Console"/>
              <a:cs typeface="Lucida Console"/>
            </a:endParaRPr>
          </a:p>
          <a:p>
            <a:pPr marL="136525" marR="1392555">
              <a:lnSpc>
                <a:spcPct val="132400"/>
              </a:lnSpc>
            </a:pPr>
            <a:r>
              <a:rPr sz="850" spc="15" dirty="0">
                <a:solidFill>
                  <a:srgbClr val="333333"/>
                </a:solidFill>
                <a:latin typeface="Lucida Console"/>
                <a:cs typeface="Lucida Console"/>
              </a:rPr>
              <a:t>[linuxprobe@linuxprobe testdir]$ echo "linuxprobe.com" &gt; test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testdir]$ ls -al</a:t>
            </a:r>
            <a:r>
              <a:rPr sz="850" spc="10" dirty="0">
                <a:solidFill>
                  <a:srgbClr val="333333"/>
                </a:solidFill>
                <a:latin typeface="Lucida Console"/>
                <a:cs typeface="Lucida Console"/>
              </a:rPr>
              <a:t> </a:t>
            </a:r>
            <a:r>
              <a:rPr sz="850" spc="15" dirty="0">
                <a:solidFill>
                  <a:srgbClr val="333333"/>
                </a:solidFill>
                <a:latin typeface="Lucida Console"/>
                <a:cs typeface="Lucida Console"/>
              </a:rPr>
              <a:t>test</a:t>
            </a:r>
            <a:endParaRPr sz="850">
              <a:latin typeface="Lucida Console"/>
              <a:cs typeface="Lucida Console"/>
            </a:endParaRPr>
          </a:p>
          <a:p>
            <a:pPr marL="136525">
              <a:lnSpc>
                <a:spcPct val="100000"/>
              </a:lnSpc>
              <a:spcBef>
                <a:spcPts val="334"/>
              </a:spcBef>
            </a:pPr>
            <a:r>
              <a:rPr sz="850" spc="15" dirty="0">
                <a:solidFill>
                  <a:srgbClr val="333333"/>
                </a:solidFill>
                <a:latin typeface="Lucida Console"/>
                <a:cs typeface="Lucida Console"/>
              </a:rPr>
              <a:t>-rw-rw-r--.</a:t>
            </a:r>
            <a:r>
              <a:rPr sz="850" spc="10" dirty="0">
                <a:solidFill>
                  <a:srgbClr val="333333"/>
                </a:solidFill>
                <a:latin typeface="Lucida Console"/>
                <a:cs typeface="Lucida Console"/>
              </a:rPr>
              <a:t> </a:t>
            </a:r>
            <a:r>
              <a:rPr sz="850" spc="15" dirty="0">
                <a:solidFill>
                  <a:srgbClr val="333333"/>
                </a:solidFill>
                <a:latin typeface="Lucida Console"/>
                <a:cs typeface="Lucida Console"/>
              </a:rPr>
              <a:t>1</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 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15 Oct</a:t>
            </a:r>
            <a:r>
              <a:rPr sz="850" spc="10" dirty="0">
                <a:solidFill>
                  <a:srgbClr val="333333"/>
                </a:solidFill>
                <a:latin typeface="Lucida Console"/>
                <a:cs typeface="Lucida Console"/>
              </a:rPr>
              <a:t> </a:t>
            </a:r>
            <a:r>
              <a:rPr sz="850" spc="15" dirty="0">
                <a:solidFill>
                  <a:srgbClr val="333333"/>
                </a:solidFill>
                <a:latin typeface="Lucida Console"/>
                <a:cs typeface="Lucida Console"/>
              </a:rPr>
              <a:t>27</a:t>
            </a:r>
            <a:r>
              <a:rPr sz="850" spc="10" dirty="0">
                <a:solidFill>
                  <a:srgbClr val="333333"/>
                </a:solidFill>
                <a:latin typeface="Lucida Console"/>
                <a:cs typeface="Lucida Console"/>
              </a:rPr>
              <a:t> </a:t>
            </a:r>
            <a:r>
              <a:rPr sz="850" spc="15" dirty="0">
                <a:solidFill>
                  <a:srgbClr val="333333"/>
                </a:solidFill>
                <a:latin typeface="Lucida Console"/>
                <a:cs typeface="Lucida Console"/>
              </a:rPr>
              <a:t>23:47 test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除了上面提到的</a:t>
            </a:r>
            <a:r>
              <a:rPr sz="950" spc="70" dirty="0">
                <a:solidFill>
                  <a:srgbClr val="333333"/>
                </a:solidFill>
                <a:latin typeface="Trebuchet MS"/>
                <a:cs typeface="Trebuchet MS"/>
              </a:rPr>
              <a:t>SGID</a:t>
            </a:r>
            <a:r>
              <a:rPr sz="950" spc="25" dirty="0">
                <a:solidFill>
                  <a:srgbClr val="333333"/>
                </a:solidFill>
                <a:latin typeface="微软雅黑"/>
                <a:cs typeface="微软雅黑"/>
              </a:rPr>
              <a:t>的这两个功能，再介绍两个与本小节内容相关的命令：</a:t>
            </a:r>
            <a:r>
              <a:rPr sz="950" spc="65" dirty="0">
                <a:solidFill>
                  <a:srgbClr val="333333"/>
                </a:solidFill>
                <a:latin typeface="Trebuchet MS"/>
                <a:cs typeface="Trebuchet MS"/>
              </a:rPr>
              <a:t>chmod</a:t>
            </a:r>
            <a:r>
              <a:rPr sz="950" spc="25" dirty="0">
                <a:solidFill>
                  <a:srgbClr val="333333"/>
                </a:solidFill>
                <a:latin typeface="微软雅黑"/>
                <a:cs typeface="微软雅黑"/>
              </a:rPr>
              <a:t>和</a:t>
            </a:r>
            <a:r>
              <a:rPr sz="950" spc="55" dirty="0">
                <a:solidFill>
                  <a:srgbClr val="333333"/>
                </a:solidFill>
                <a:latin typeface="Trebuchet MS"/>
                <a:cs typeface="Trebuchet MS"/>
              </a:rPr>
              <a:t>chown</a:t>
            </a:r>
            <a:r>
              <a:rPr sz="950" spc="25" dirty="0">
                <a:solidFill>
                  <a:srgbClr val="333333"/>
                </a:solidFill>
                <a:latin typeface="微软雅黑"/>
                <a:cs typeface="微软雅黑"/>
              </a:rPr>
              <a:t>。</a:t>
            </a:r>
            <a:endParaRPr sz="950">
              <a:latin typeface="微软雅黑"/>
              <a:cs typeface="微软雅黑"/>
            </a:endParaRPr>
          </a:p>
          <a:p>
            <a:pPr marL="12700" marR="377825">
              <a:lnSpc>
                <a:spcPct val="131600"/>
              </a:lnSpc>
              <a:spcBef>
                <a:spcPts val="825"/>
              </a:spcBef>
            </a:pPr>
            <a:r>
              <a:rPr sz="950" spc="65" dirty="0">
                <a:solidFill>
                  <a:srgbClr val="333333"/>
                </a:solidFill>
                <a:latin typeface="Trebuchet MS"/>
                <a:cs typeface="Trebuchet MS"/>
              </a:rPr>
              <a:t>chmod</a:t>
            </a:r>
            <a:r>
              <a:rPr sz="950" spc="25" dirty="0">
                <a:solidFill>
                  <a:srgbClr val="333333"/>
                </a:solidFill>
                <a:latin typeface="微软雅黑"/>
                <a:cs typeface="微软雅黑"/>
              </a:rPr>
              <a:t>命令用于设置文件的一般权限及特殊权限，英文全称为</a:t>
            </a:r>
            <a:r>
              <a:rPr sz="950" spc="15" dirty="0">
                <a:solidFill>
                  <a:srgbClr val="333333"/>
                </a:solidFill>
                <a:latin typeface="微软雅黑"/>
                <a:cs typeface="微软雅黑"/>
              </a:rPr>
              <a:t>：</a:t>
            </a:r>
            <a:r>
              <a:rPr sz="950" spc="15" dirty="0">
                <a:solidFill>
                  <a:srgbClr val="333333"/>
                </a:solidFill>
                <a:latin typeface="Trebuchet MS"/>
                <a:cs typeface="Trebuchet MS"/>
              </a:rPr>
              <a:t>“change</a:t>
            </a:r>
            <a:r>
              <a:rPr sz="950" spc="-65" dirty="0">
                <a:solidFill>
                  <a:srgbClr val="333333"/>
                </a:solidFill>
                <a:latin typeface="Trebuchet MS"/>
                <a:cs typeface="Trebuchet MS"/>
              </a:rPr>
              <a:t> </a:t>
            </a:r>
            <a:r>
              <a:rPr sz="950" spc="25" dirty="0">
                <a:solidFill>
                  <a:srgbClr val="333333"/>
                </a:solidFill>
                <a:latin typeface="Trebuchet MS"/>
                <a:cs typeface="Trebuchet MS"/>
              </a:rPr>
              <a:t>mode”</a:t>
            </a:r>
            <a:r>
              <a:rPr sz="950" spc="25" dirty="0">
                <a:solidFill>
                  <a:srgbClr val="333333"/>
                </a:solidFill>
                <a:latin typeface="微软雅黑"/>
                <a:cs typeface="微软雅黑"/>
              </a:rPr>
              <a:t>，语法格式为： </a:t>
            </a:r>
            <a:r>
              <a:rPr sz="950" spc="-265" dirty="0">
                <a:solidFill>
                  <a:srgbClr val="333333"/>
                </a:solidFill>
                <a:latin typeface="微软雅黑"/>
                <a:cs typeface="微软雅黑"/>
              </a:rPr>
              <a:t> </a:t>
            </a:r>
            <a:r>
              <a:rPr sz="950" spc="30" dirty="0">
                <a:solidFill>
                  <a:srgbClr val="333333"/>
                </a:solidFill>
                <a:latin typeface="Trebuchet MS"/>
                <a:cs typeface="Trebuchet MS"/>
              </a:rPr>
              <a:t>“chmod</a:t>
            </a:r>
            <a:r>
              <a:rPr sz="950" spc="-40"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文件名</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p:txBody>
      </p:sp>
      <p:sp>
        <p:nvSpPr>
          <p:cNvPr id="15" name="object 15"/>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12</a:t>
            </a:fld>
            <a:endParaRPr sz="800">
              <a:latin typeface="小哥哥网恋吗"/>
              <a:cs typeface="小哥哥网恋吗"/>
            </a:endParaRPr>
          </a:p>
        </p:txBody>
      </p:sp>
      <p:sp>
        <p:nvSpPr>
          <p:cNvPr id="14" name="object 1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2"/>
              </a:rPr>
              <a:t>5/20</a:t>
            </a:r>
            <a:endParaRPr sz="800">
              <a:latin typeface="小哥哥网恋吗"/>
              <a:cs typeface="小哥哥网恋吗"/>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5793891"/>
          </a:xfrm>
          <a:prstGeom prst="rect">
            <a:avLst/>
          </a:prstGeom>
        </p:spPr>
      </p:pic>
      <p:grpSp>
        <p:nvGrpSpPr>
          <p:cNvPr id="3" name="object 3"/>
          <p:cNvGrpSpPr/>
          <p:nvPr/>
        </p:nvGrpSpPr>
        <p:grpSpPr>
          <a:xfrm>
            <a:off x="959124" y="6876933"/>
            <a:ext cx="5651500" cy="2382520"/>
            <a:chOff x="959124" y="6876933"/>
            <a:chExt cx="5651500" cy="2382520"/>
          </a:xfrm>
        </p:grpSpPr>
        <p:sp>
          <p:nvSpPr>
            <p:cNvPr id="4" name="object 4"/>
            <p:cNvSpPr/>
            <p:nvPr/>
          </p:nvSpPr>
          <p:spPr>
            <a:xfrm>
              <a:off x="963889" y="6881698"/>
              <a:ext cx="5641975" cy="2372995"/>
            </a:xfrm>
            <a:custGeom>
              <a:avLst/>
              <a:gdLst/>
              <a:ahLst/>
              <a:cxnLst/>
              <a:rect l="l" t="t" r="r" b="b"/>
              <a:pathLst>
                <a:path w="5641975" h="2372995">
                  <a:moveTo>
                    <a:pt x="5620752" y="2372751"/>
                  </a:moveTo>
                  <a:lnTo>
                    <a:pt x="20659" y="2372751"/>
                  </a:lnTo>
                  <a:lnTo>
                    <a:pt x="17629" y="2372160"/>
                  </a:lnTo>
                  <a:lnTo>
                    <a:pt x="0" y="2352053"/>
                  </a:lnTo>
                  <a:lnTo>
                    <a:pt x="0" y="2349004"/>
                  </a:lnTo>
                  <a:lnTo>
                    <a:pt x="0" y="20621"/>
                  </a:lnTo>
                  <a:lnTo>
                    <a:pt x="20659" y="0"/>
                  </a:lnTo>
                  <a:lnTo>
                    <a:pt x="5620752" y="0"/>
                  </a:lnTo>
                  <a:lnTo>
                    <a:pt x="5641421" y="20621"/>
                  </a:lnTo>
                  <a:lnTo>
                    <a:pt x="5641421" y="2352053"/>
                  </a:lnTo>
                  <a:lnTo>
                    <a:pt x="5623792" y="2372160"/>
                  </a:lnTo>
                  <a:lnTo>
                    <a:pt x="5620752" y="2372751"/>
                  </a:lnTo>
                  <a:close/>
                </a:path>
              </a:pathLst>
            </a:custGeom>
            <a:solidFill>
              <a:srgbClr val="F8F8F8"/>
            </a:solidFill>
          </p:spPr>
          <p:txBody>
            <a:bodyPr wrap="square" lIns="0" tIns="0" rIns="0" bIns="0" rtlCol="0"/>
            <a:lstStyle/>
            <a:p>
              <a:endParaRPr/>
            </a:p>
          </p:txBody>
        </p:sp>
        <p:sp>
          <p:nvSpPr>
            <p:cNvPr id="5" name="object 5"/>
            <p:cNvSpPr/>
            <p:nvPr/>
          </p:nvSpPr>
          <p:spPr>
            <a:xfrm>
              <a:off x="963889" y="6881698"/>
              <a:ext cx="5641975" cy="2372995"/>
            </a:xfrm>
            <a:custGeom>
              <a:avLst/>
              <a:gdLst/>
              <a:ahLst/>
              <a:cxnLst/>
              <a:rect l="l" t="t" r="r" b="b"/>
              <a:pathLst>
                <a:path w="5641975" h="2372995">
                  <a:moveTo>
                    <a:pt x="0" y="2349004"/>
                  </a:moveTo>
                  <a:lnTo>
                    <a:pt x="0" y="23823"/>
                  </a:lnTo>
                  <a:lnTo>
                    <a:pt x="0" y="20621"/>
                  </a:lnTo>
                  <a:lnTo>
                    <a:pt x="600" y="17496"/>
                  </a:lnTo>
                  <a:lnTo>
                    <a:pt x="1810" y="14589"/>
                  </a:lnTo>
                  <a:lnTo>
                    <a:pt x="3020" y="11692"/>
                  </a:lnTo>
                  <a:lnTo>
                    <a:pt x="4745" y="9081"/>
                  </a:lnTo>
                  <a:lnTo>
                    <a:pt x="6975" y="6927"/>
                  </a:lnTo>
                  <a:lnTo>
                    <a:pt x="9214" y="4688"/>
                  </a:lnTo>
                  <a:lnTo>
                    <a:pt x="11787" y="2982"/>
                  </a:lnTo>
                  <a:lnTo>
                    <a:pt x="14703" y="1715"/>
                  </a:lnTo>
                  <a:lnTo>
                    <a:pt x="17629" y="600"/>
                  </a:lnTo>
                  <a:lnTo>
                    <a:pt x="20659" y="0"/>
                  </a:lnTo>
                  <a:lnTo>
                    <a:pt x="23823" y="0"/>
                  </a:lnTo>
                  <a:lnTo>
                    <a:pt x="5617597" y="0"/>
                  </a:lnTo>
                  <a:lnTo>
                    <a:pt x="5620752" y="0"/>
                  </a:lnTo>
                  <a:lnTo>
                    <a:pt x="5623792" y="600"/>
                  </a:lnTo>
                  <a:lnTo>
                    <a:pt x="5626717" y="1715"/>
                  </a:lnTo>
                  <a:lnTo>
                    <a:pt x="5629633" y="2982"/>
                  </a:lnTo>
                  <a:lnTo>
                    <a:pt x="5632206" y="4688"/>
                  </a:lnTo>
                  <a:lnTo>
                    <a:pt x="5634446" y="6927"/>
                  </a:lnTo>
                  <a:lnTo>
                    <a:pt x="5636675" y="9081"/>
                  </a:lnTo>
                  <a:lnTo>
                    <a:pt x="5638400" y="11692"/>
                  </a:lnTo>
                  <a:lnTo>
                    <a:pt x="5639610" y="14589"/>
                  </a:lnTo>
                  <a:lnTo>
                    <a:pt x="5640821" y="17496"/>
                  </a:lnTo>
                  <a:lnTo>
                    <a:pt x="5641421" y="20621"/>
                  </a:lnTo>
                  <a:lnTo>
                    <a:pt x="5641421" y="23823"/>
                  </a:lnTo>
                  <a:lnTo>
                    <a:pt x="5641421" y="2349004"/>
                  </a:lnTo>
                  <a:lnTo>
                    <a:pt x="5641421" y="2352053"/>
                  </a:lnTo>
                  <a:lnTo>
                    <a:pt x="5640821" y="2355036"/>
                  </a:lnTo>
                  <a:lnTo>
                    <a:pt x="5639610" y="2357933"/>
                  </a:lnTo>
                  <a:lnTo>
                    <a:pt x="5638400" y="2360839"/>
                  </a:lnTo>
                  <a:lnTo>
                    <a:pt x="5617597" y="2372827"/>
                  </a:lnTo>
                  <a:lnTo>
                    <a:pt x="23823" y="2372827"/>
                  </a:lnTo>
                  <a:lnTo>
                    <a:pt x="1810" y="2357933"/>
                  </a:lnTo>
                  <a:lnTo>
                    <a:pt x="600" y="2355036"/>
                  </a:lnTo>
                  <a:lnTo>
                    <a:pt x="0" y="2352053"/>
                  </a:lnTo>
                  <a:lnTo>
                    <a:pt x="0" y="234900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6962754"/>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6263914"/>
            <a:ext cx="5600065" cy="389064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9-9</a:t>
            </a:r>
            <a:r>
              <a:rPr sz="950" spc="-35" dirty="0">
                <a:solidFill>
                  <a:srgbClr val="333333"/>
                </a:solidFill>
                <a:latin typeface="Trebuchet MS"/>
                <a:cs typeface="Trebuchet MS"/>
              </a:rPr>
              <a:t> </a:t>
            </a:r>
            <a:r>
              <a:rPr sz="950" spc="25" dirty="0">
                <a:solidFill>
                  <a:srgbClr val="333333"/>
                </a:solidFill>
                <a:latin typeface="微软雅黑"/>
                <a:cs typeface="微软雅黑"/>
              </a:rPr>
              <a:t>设置虚拟机网卡的模式</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这样操作过后就能使用家庭中的路由器设备了，启动</a:t>
            </a:r>
            <a:r>
              <a:rPr sz="950" spc="65" dirty="0">
                <a:solidFill>
                  <a:srgbClr val="333333"/>
                </a:solidFill>
                <a:latin typeface="Trebuchet MS"/>
                <a:cs typeface="Trebuchet MS"/>
              </a:rPr>
              <a:t>house</a:t>
            </a:r>
            <a:r>
              <a:rPr sz="950" spc="25" dirty="0">
                <a:solidFill>
                  <a:srgbClr val="333333"/>
                </a:solidFill>
                <a:latin typeface="微软雅黑"/>
                <a:cs typeface="微软雅黑"/>
              </a:rPr>
              <a:t>家庭会话看下效果吧：</a:t>
            </a:r>
            <a:endParaRPr sz="950">
              <a:latin typeface="微软雅黑"/>
              <a:cs typeface="微软雅黑"/>
            </a:endParaRPr>
          </a:p>
          <a:p>
            <a:pPr>
              <a:lnSpc>
                <a:spcPct val="100000"/>
              </a:lnSpc>
              <a:spcBef>
                <a:spcPts val="45"/>
              </a:spcBef>
            </a:pPr>
            <a:endParaRPr sz="900">
              <a:latin typeface="微软雅黑"/>
              <a:cs typeface="微软雅黑"/>
            </a:endParaRPr>
          </a:p>
          <a:p>
            <a:pPr marL="136525" marR="1894839">
              <a:lnSpc>
                <a:spcPct val="132400"/>
              </a:lnSpc>
            </a:pPr>
            <a:r>
              <a:rPr sz="850" spc="15" dirty="0">
                <a:solidFill>
                  <a:srgbClr val="333333"/>
                </a:solidFill>
                <a:latin typeface="Lucida Console"/>
                <a:cs typeface="Lucida Console"/>
              </a:rPr>
              <a:t>[root@linuxprobe ~]# nmcli connection up house </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successfully</a:t>
            </a:r>
            <a:r>
              <a:rPr sz="850" spc="10" dirty="0">
                <a:solidFill>
                  <a:srgbClr val="333333"/>
                </a:solidFill>
                <a:latin typeface="Lucida Console"/>
                <a:cs typeface="Lucida Console"/>
              </a:rPr>
              <a:t> </a:t>
            </a:r>
            <a:r>
              <a:rPr sz="850" spc="15" dirty="0">
                <a:solidFill>
                  <a:srgbClr val="333333"/>
                </a:solidFill>
                <a:latin typeface="Lucida Console"/>
                <a:cs typeface="Lucida Console"/>
              </a:rPr>
              <a:t>activated (D-Bus</a:t>
            </a:r>
            <a:r>
              <a:rPr sz="850" spc="10" dirty="0">
                <a:solidFill>
                  <a:srgbClr val="333333"/>
                </a:solidFill>
                <a:latin typeface="Lucida Console"/>
                <a:cs typeface="Lucida Console"/>
              </a:rPr>
              <a:t> </a:t>
            </a:r>
            <a:r>
              <a:rPr sz="850" spc="15" dirty="0">
                <a:solidFill>
                  <a:srgbClr val="333333"/>
                </a:solidFill>
                <a:latin typeface="Lucida Console"/>
                <a:cs typeface="Lucida Console"/>
              </a:rPr>
              <a:t>active path:</a:t>
            </a:r>
            <a:endParaRPr sz="850">
              <a:latin typeface="Lucida Console"/>
              <a:cs typeface="Lucida Console"/>
            </a:endParaRPr>
          </a:p>
          <a:p>
            <a:pPr marL="136525" marR="2029460">
              <a:lnSpc>
                <a:spcPct val="132400"/>
              </a:lnSpc>
            </a:pPr>
            <a:r>
              <a:rPr sz="850" spc="15" dirty="0">
                <a:solidFill>
                  <a:srgbClr val="333333"/>
                </a:solidFill>
                <a:latin typeface="Lucida Console"/>
                <a:cs typeface="Lucida Console"/>
              </a:rPr>
              <a:t>/org/freedesktop/NetworkManager/ActiveConnection/4)  [root@linuxprobe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ifconfig</a:t>
            </a:r>
            <a:endParaRPr sz="850">
              <a:latin typeface="Lucida Console"/>
              <a:cs typeface="Lucida Console"/>
            </a:endParaRPr>
          </a:p>
          <a:p>
            <a:pPr marL="136525">
              <a:lnSpc>
                <a:spcPct val="100000"/>
              </a:lnSpc>
              <a:spcBef>
                <a:spcPts val="334"/>
              </a:spcBef>
              <a:tabLst>
                <a:tab pos="3629025" algn="l"/>
              </a:tabLst>
            </a:pPr>
            <a:r>
              <a:rPr sz="850" spc="15" dirty="0">
                <a:solidFill>
                  <a:srgbClr val="333333"/>
                </a:solidFill>
                <a:latin typeface="Lucida Console"/>
                <a:cs typeface="Lucida Console"/>
              </a:rPr>
              <a:t>ens160:</a:t>
            </a:r>
            <a:r>
              <a:rPr sz="850" spc="60" dirty="0">
                <a:solidFill>
                  <a:srgbClr val="333333"/>
                </a:solidFill>
                <a:latin typeface="Lucida Console"/>
                <a:cs typeface="Lucida Console"/>
              </a:rPr>
              <a:t> </a:t>
            </a:r>
            <a:r>
              <a:rPr sz="850" spc="15" dirty="0">
                <a:solidFill>
                  <a:srgbClr val="333333"/>
                </a:solidFill>
                <a:latin typeface="Lucida Console"/>
                <a:cs typeface="Lucida Console"/>
              </a:rPr>
              <a:t>flags=4163&lt;UP,BROADCAST,RUNNING,MULTICAST&gt;	mtu</a:t>
            </a:r>
            <a:r>
              <a:rPr sz="850" spc="-40" dirty="0">
                <a:solidFill>
                  <a:srgbClr val="333333"/>
                </a:solidFill>
                <a:latin typeface="Lucida Console"/>
                <a:cs typeface="Lucida Console"/>
              </a:rPr>
              <a:t> </a:t>
            </a:r>
            <a:r>
              <a:rPr sz="850" spc="15" dirty="0">
                <a:solidFill>
                  <a:srgbClr val="333333"/>
                </a:solidFill>
                <a:latin typeface="Lucida Console"/>
                <a:cs typeface="Lucida Console"/>
              </a:rPr>
              <a:t>1500</a:t>
            </a:r>
            <a:endParaRPr sz="850">
              <a:latin typeface="Lucida Console"/>
              <a:cs typeface="Lucida Console"/>
            </a:endParaRPr>
          </a:p>
          <a:p>
            <a:pPr marL="673735" marR="484505">
              <a:lnSpc>
                <a:spcPct val="132400"/>
              </a:lnSpc>
              <a:tabLst>
                <a:tab pos="2017395" algn="l"/>
                <a:tab pos="2890520" algn="l"/>
                <a:tab pos="3562350" algn="l"/>
                <a:tab pos="3830954" algn="l"/>
              </a:tabLst>
            </a:pPr>
            <a:r>
              <a:rPr sz="850" spc="15" dirty="0">
                <a:solidFill>
                  <a:srgbClr val="333333"/>
                </a:solidFill>
                <a:latin typeface="Lucida Console"/>
                <a:cs typeface="Lucida Console"/>
              </a:rPr>
              <a:t>inet</a:t>
            </a:r>
            <a:r>
              <a:rPr sz="850" spc="30" dirty="0">
                <a:solidFill>
                  <a:srgbClr val="333333"/>
                </a:solidFill>
                <a:latin typeface="Lucida Console"/>
                <a:cs typeface="Lucida Console"/>
              </a:rPr>
              <a:t> </a:t>
            </a:r>
            <a:r>
              <a:rPr sz="850" spc="15" dirty="0">
                <a:solidFill>
                  <a:srgbClr val="333333"/>
                </a:solidFill>
                <a:latin typeface="Lucida Console"/>
                <a:cs typeface="Lucida Console"/>
              </a:rPr>
              <a:t>192.168.0.107	netmask</a:t>
            </a:r>
            <a:r>
              <a:rPr sz="850" spc="50" dirty="0">
                <a:solidFill>
                  <a:srgbClr val="333333"/>
                </a:solidFill>
                <a:latin typeface="Lucida Console"/>
                <a:cs typeface="Lucida Console"/>
              </a:rPr>
              <a:t> </a:t>
            </a:r>
            <a:r>
              <a:rPr sz="850" spc="15" dirty="0">
                <a:solidFill>
                  <a:srgbClr val="333333"/>
                </a:solidFill>
                <a:latin typeface="Lucida Console"/>
                <a:cs typeface="Lucida Console"/>
              </a:rPr>
              <a:t>255.255.255.0	broadcast</a:t>
            </a:r>
            <a:r>
              <a:rPr sz="850" spc="-45" dirty="0">
                <a:solidFill>
                  <a:srgbClr val="333333"/>
                </a:solidFill>
                <a:latin typeface="Lucida Console"/>
                <a:cs typeface="Lucida Console"/>
              </a:rPr>
              <a:t> </a:t>
            </a:r>
            <a:r>
              <a:rPr sz="850" spc="15" dirty="0">
                <a:solidFill>
                  <a:srgbClr val="333333"/>
                </a:solidFill>
                <a:latin typeface="Lucida Console"/>
                <a:cs typeface="Lucida Console"/>
              </a:rPr>
              <a:t>192.168.0.255 </a:t>
            </a:r>
            <a:r>
              <a:rPr sz="850" spc="-500" dirty="0">
                <a:solidFill>
                  <a:srgbClr val="333333"/>
                </a:solidFill>
                <a:latin typeface="Lucida Console"/>
                <a:cs typeface="Lucida Console"/>
              </a:rPr>
              <a:t> </a:t>
            </a:r>
            <a:r>
              <a:rPr sz="850" spc="15" dirty="0">
                <a:solidFill>
                  <a:srgbClr val="333333"/>
                </a:solidFill>
                <a:latin typeface="Lucida Console"/>
                <a:cs typeface="Lucida Console"/>
              </a:rPr>
              <a:t>inet6</a:t>
            </a:r>
            <a:r>
              <a:rPr sz="850" spc="65" dirty="0">
                <a:solidFill>
                  <a:srgbClr val="333333"/>
                </a:solidFill>
                <a:latin typeface="Lucida Console"/>
                <a:cs typeface="Lucida Console"/>
              </a:rPr>
              <a:t> </a:t>
            </a:r>
            <a:r>
              <a:rPr sz="850" spc="15" dirty="0">
                <a:solidFill>
                  <a:srgbClr val="333333"/>
                </a:solidFill>
                <a:latin typeface="Lucida Console"/>
                <a:cs typeface="Lucida Console"/>
              </a:rPr>
              <a:t>fe80::f209:dc47:4004:3868	prefixlen</a:t>
            </a:r>
            <a:r>
              <a:rPr sz="850" spc="35" dirty="0">
                <a:solidFill>
                  <a:srgbClr val="333333"/>
                </a:solidFill>
                <a:latin typeface="Lucida Console"/>
                <a:cs typeface="Lucida Console"/>
              </a:rPr>
              <a:t> </a:t>
            </a:r>
            <a:r>
              <a:rPr sz="850" spc="15" dirty="0">
                <a:solidFill>
                  <a:srgbClr val="333333"/>
                </a:solidFill>
                <a:latin typeface="Lucida Console"/>
                <a:cs typeface="Lucida Console"/>
              </a:rPr>
              <a:t>64	scopeid</a:t>
            </a:r>
            <a:r>
              <a:rPr sz="850" spc="5" dirty="0">
                <a:solidFill>
                  <a:srgbClr val="333333"/>
                </a:solidFill>
                <a:latin typeface="Lucida Console"/>
                <a:cs typeface="Lucida Console"/>
              </a:rPr>
              <a:t> </a:t>
            </a:r>
            <a:r>
              <a:rPr sz="850" spc="15" dirty="0">
                <a:solidFill>
                  <a:srgbClr val="333333"/>
                </a:solidFill>
                <a:latin typeface="Lucida Console"/>
                <a:cs typeface="Lucida Console"/>
              </a:rPr>
              <a:t>0x20</a:t>
            </a:r>
            <a:endParaRPr sz="850">
              <a:latin typeface="Lucida Console"/>
              <a:cs typeface="Lucida Console"/>
            </a:endParaRPr>
          </a:p>
          <a:p>
            <a:pPr marL="673735" marR="1424940">
              <a:lnSpc>
                <a:spcPct val="132400"/>
              </a:lnSpc>
              <a:tabLst>
                <a:tab pos="1681480" algn="l"/>
                <a:tab pos="2353310" algn="l"/>
                <a:tab pos="3495040" algn="l"/>
              </a:tabLst>
            </a:pPr>
            <a:r>
              <a:rPr sz="850" spc="15" dirty="0">
                <a:solidFill>
                  <a:srgbClr val="333333"/>
                </a:solidFill>
                <a:latin typeface="Lucida Console"/>
                <a:cs typeface="Lucida Console"/>
              </a:rPr>
              <a:t>ether 00:0c:29:7d:27:bf</a:t>
            </a:r>
            <a:r>
              <a:rPr sz="850" dirty="0">
                <a:solidFill>
                  <a:srgbClr val="333333"/>
                </a:solidFill>
                <a:latin typeface="Lucida Console"/>
                <a:cs typeface="Lucida Console"/>
              </a:rPr>
              <a:t>	</a:t>
            </a:r>
            <a:r>
              <a:rPr sz="850" spc="15" dirty="0">
                <a:solidFill>
                  <a:srgbClr val="333333"/>
                </a:solidFill>
                <a:latin typeface="Lucida Console"/>
                <a:cs typeface="Lucida Console"/>
              </a:rPr>
              <a:t>txqueuelen 1000</a:t>
            </a:r>
            <a:r>
              <a:rPr sz="850" dirty="0">
                <a:solidFill>
                  <a:srgbClr val="333333"/>
                </a:solidFill>
                <a:latin typeface="Lucida Console"/>
                <a:cs typeface="Lucida Console"/>
              </a:rPr>
              <a:t>	</a:t>
            </a:r>
            <a:r>
              <a:rPr sz="850" spc="15" dirty="0">
                <a:solidFill>
                  <a:srgbClr val="333333"/>
                </a:solidFill>
                <a:latin typeface="Lucida Console"/>
                <a:cs typeface="Lucida Console"/>
              </a:rPr>
              <a:t>(Ethernet)  RX</a:t>
            </a:r>
            <a:r>
              <a:rPr sz="850" spc="20" dirty="0">
                <a:solidFill>
                  <a:srgbClr val="333333"/>
                </a:solidFill>
                <a:latin typeface="Lucida Console"/>
                <a:cs typeface="Lucida Console"/>
              </a:rPr>
              <a:t> </a:t>
            </a:r>
            <a:r>
              <a:rPr sz="850" spc="15" dirty="0">
                <a:solidFill>
                  <a:srgbClr val="333333"/>
                </a:solidFill>
                <a:latin typeface="Lucida Console"/>
                <a:cs typeface="Lucida Console"/>
              </a:rPr>
              <a:t>packets</a:t>
            </a:r>
            <a:r>
              <a:rPr sz="850" spc="20" dirty="0">
                <a:solidFill>
                  <a:srgbClr val="333333"/>
                </a:solidFill>
                <a:latin typeface="Lucida Console"/>
                <a:cs typeface="Lucida Console"/>
              </a:rPr>
              <a:t> </a:t>
            </a:r>
            <a:r>
              <a:rPr sz="850" spc="15" dirty="0">
                <a:solidFill>
                  <a:srgbClr val="333333"/>
                </a:solidFill>
                <a:latin typeface="Lucida Console"/>
                <a:cs typeface="Lucida Console"/>
              </a:rPr>
              <a:t>22	bytes 6924</a:t>
            </a:r>
            <a:r>
              <a:rPr sz="850" spc="10" dirty="0">
                <a:solidFill>
                  <a:srgbClr val="333333"/>
                </a:solidFill>
                <a:latin typeface="Lucida Console"/>
                <a:cs typeface="Lucida Console"/>
              </a:rPr>
              <a:t> </a:t>
            </a:r>
            <a:r>
              <a:rPr sz="850" spc="15" dirty="0">
                <a:solidFill>
                  <a:srgbClr val="333333"/>
                </a:solidFill>
                <a:latin typeface="Lucida Console"/>
                <a:cs typeface="Lucida Console"/>
              </a:rPr>
              <a:t>(6.7</a:t>
            </a:r>
            <a:r>
              <a:rPr sz="850" spc="10" dirty="0">
                <a:solidFill>
                  <a:srgbClr val="333333"/>
                </a:solidFill>
                <a:latin typeface="Lucida Console"/>
                <a:cs typeface="Lucida Console"/>
              </a:rPr>
              <a:t> </a:t>
            </a:r>
            <a:r>
              <a:rPr sz="850" spc="15" dirty="0">
                <a:solidFill>
                  <a:srgbClr val="333333"/>
                </a:solidFill>
                <a:latin typeface="Lucida Console"/>
                <a:cs typeface="Lucida Console"/>
              </a:rPr>
              <a:t>KiB)</a:t>
            </a:r>
            <a:endParaRPr sz="850">
              <a:latin typeface="Lucida Console"/>
              <a:cs typeface="Lucida Console"/>
            </a:endParaRPr>
          </a:p>
          <a:p>
            <a:pPr marL="673735">
              <a:lnSpc>
                <a:spcPct val="100000"/>
              </a:lnSpc>
              <a:spcBef>
                <a:spcPts val="330"/>
              </a:spcBef>
              <a:tabLst>
                <a:tab pos="1546860" algn="l"/>
                <a:tab pos="2286000" algn="l"/>
                <a:tab pos="3091815" algn="l"/>
              </a:tabLst>
            </a:pPr>
            <a:r>
              <a:rPr sz="850" spc="15" dirty="0">
                <a:solidFill>
                  <a:srgbClr val="333333"/>
                </a:solidFill>
                <a:latin typeface="Lucida Console"/>
                <a:cs typeface="Lucida Console"/>
              </a:rPr>
              <a:t>RX</a:t>
            </a:r>
            <a:r>
              <a:rPr sz="850" spc="20" dirty="0">
                <a:solidFill>
                  <a:srgbClr val="333333"/>
                </a:solidFill>
                <a:latin typeface="Lucida Console"/>
                <a:cs typeface="Lucida Console"/>
              </a:rPr>
              <a:t> </a:t>
            </a:r>
            <a:r>
              <a:rPr sz="850" spc="15" dirty="0">
                <a:solidFill>
                  <a:srgbClr val="333333"/>
                </a:solidFill>
                <a:latin typeface="Lucida Console"/>
                <a:cs typeface="Lucida Console"/>
              </a:rPr>
              <a:t>errors</a:t>
            </a:r>
            <a:r>
              <a:rPr sz="850" spc="20" dirty="0">
                <a:solidFill>
                  <a:srgbClr val="333333"/>
                </a:solidFill>
                <a:latin typeface="Lucida Console"/>
                <a:cs typeface="Lucida Console"/>
              </a:rPr>
              <a:t> </a:t>
            </a:r>
            <a:r>
              <a:rPr sz="850" spc="15" dirty="0">
                <a:solidFill>
                  <a:srgbClr val="333333"/>
                </a:solidFill>
                <a:latin typeface="Lucida Console"/>
                <a:cs typeface="Lucida Console"/>
              </a:rPr>
              <a:t>0	dropped</a:t>
            </a:r>
            <a:r>
              <a:rPr sz="850" spc="20" dirty="0">
                <a:solidFill>
                  <a:srgbClr val="333333"/>
                </a:solidFill>
                <a:latin typeface="Lucida Console"/>
                <a:cs typeface="Lucida Console"/>
              </a:rPr>
              <a:t> </a:t>
            </a:r>
            <a:r>
              <a:rPr sz="850" spc="15" dirty="0">
                <a:solidFill>
                  <a:srgbClr val="333333"/>
                </a:solidFill>
                <a:latin typeface="Lucida Console"/>
                <a:cs typeface="Lucida Console"/>
              </a:rPr>
              <a:t>0	overruns</a:t>
            </a:r>
            <a:r>
              <a:rPr sz="850" spc="25" dirty="0">
                <a:solidFill>
                  <a:srgbClr val="333333"/>
                </a:solidFill>
                <a:latin typeface="Lucida Console"/>
                <a:cs typeface="Lucida Console"/>
              </a:rPr>
              <a:t> </a:t>
            </a:r>
            <a:r>
              <a:rPr sz="850" spc="15" dirty="0">
                <a:solidFill>
                  <a:srgbClr val="333333"/>
                </a:solidFill>
                <a:latin typeface="Lucida Console"/>
                <a:cs typeface="Lucida Console"/>
              </a:rPr>
              <a:t>0	frame</a:t>
            </a:r>
            <a:r>
              <a:rPr sz="850" spc="-4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p>
            <a:pPr marL="673735">
              <a:lnSpc>
                <a:spcPct val="100000"/>
              </a:lnSpc>
              <a:spcBef>
                <a:spcPts val="330"/>
              </a:spcBef>
              <a:tabLst>
                <a:tab pos="1681480" algn="l"/>
              </a:tabLst>
            </a:pPr>
            <a:r>
              <a:rPr sz="850" spc="15" dirty="0">
                <a:solidFill>
                  <a:srgbClr val="333333"/>
                </a:solidFill>
                <a:latin typeface="Lucida Console"/>
                <a:cs typeface="Lucida Console"/>
              </a:rPr>
              <a:t>TX</a:t>
            </a:r>
            <a:r>
              <a:rPr sz="850" spc="20" dirty="0">
                <a:solidFill>
                  <a:srgbClr val="333333"/>
                </a:solidFill>
                <a:latin typeface="Lucida Console"/>
                <a:cs typeface="Lucida Console"/>
              </a:rPr>
              <a:t> </a:t>
            </a:r>
            <a:r>
              <a:rPr sz="850" spc="15" dirty="0">
                <a:solidFill>
                  <a:srgbClr val="333333"/>
                </a:solidFill>
                <a:latin typeface="Lucida Console"/>
                <a:cs typeface="Lucida Console"/>
              </a:rPr>
              <a:t>packets</a:t>
            </a:r>
            <a:r>
              <a:rPr sz="850" spc="20" dirty="0">
                <a:solidFill>
                  <a:srgbClr val="333333"/>
                </a:solidFill>
                <a:latin typeface="Lucida Console"/>
                <a:cs typeface="Lucida Console"/>
              </a:rPr>
              <a:t> </a:t>
            </a:r>
            <a:r>
              <a:rPr sz="850" spc="15" dirty="0">
                <a:solidFill>
                  <a:srgbClr val="333333"/>
                </a:solidFill>
                <a:latin typeface="Lucida Console"/>
                <a:cs typeface="Lucida Console"/>
              </a:rPr>
              <a:t>82	bytes</a:t>
            </a:r>
            <a:r>
              <a:rPr sz="850" dirty="0">
                <a:solidFill>
                  <a:srgbClr val="333333"/>
                </a:solidFill>
                <a:latin typeface="Lucida Console"/>
                <a:cs typeface="Lucida Console"/>
              </a:rPr>
              <a:t> </a:t>
            </a:r>
            <a:r>
              <a:rPr sz="850" spc="15" dirty="0">
                <a:solidFill>
                  <a:srgbClr val="333333"/>
                </a:solidFill>
                <a:latin typeface="Lucida Console"/>
                <a:cs typeface="Lucida Console"/>
              </a:rPr>
              <a:t>10582</a:t>
            </a:r>
            <a:r>
              <a:rPr sz="850" spc="-5" dirty="0">
                <a:solidFill>
                  <a:srgbClr val="333333"/>
                </a:solidFill>
                <a:latin typeface="Lucida Console"/>
                <a:cs typeface="Lucida Console"/>
              </a:rPr>
              <a:t> </a:t>
            </a:r>
            <a:r>
              <a:rPr sz="850" spc="15" dirty="0">
                <a:solidFill>
                  <a:srgbClr val="333333"/>
                </a:solidFill>
                <a:latin typeface="Lucida Console"/>
                <a:cs typeface="Lucida Console"/>
              </a:rPr>
              <a:t>(10.3</a:t>
            </a:r>
            <a:r>
              <a:rPr sz="850" spc="-5" dirty="0">
                <a:solidFill>
                  <a:srgbClr val="333333"/>
                </a:solidFill>
                <a:latin typeface="Lucida Console"/>
                <a:cs typeface="Lucida Console"/>
              </a:rPr>
              <a:t> </a:t>
            </a:r>
            <a:r>
              <a:rPr sz="850" spc="15" dirty="0">
                <a:solidFill>
                  <a:srgbClr val="333333"/>
                </a:solidFill>
                <a:latin typeface="Lucida Console"/>
                <a:cs typeface="Lucida Console"/>
              </a:rPr>
              <a:t>KiB)</a:t>
            </a:r>
            <a:endParaRPr sz="850">
              <a:latin typeface="Lucida Console"/>
              <a:cs typeface="Lucida Console"/>
            </a:endParaRPr>
          </a:p>
          <a:p>
            <a:pPr marL="673735">
              <a:lnSpc>
                <a:spcPct val="100000"/>
              </a:lnSpc>
              <a:spcBef>
                <a:spcPts val="330"/>
              </a:spcBef>
              <a:tabLst>
                <a:tab pos="1546860" algn="l"/>
                <a:tab pos="3024505" algn="l"/>
                <a:tab pos="3763645" algn="l"/>
              </a:tabLst>
            </a:pPr>
            <a:r>
              <a:rPr sz="850" spc="15" dirty="0">
                <a:solidFill>
                  <a:srgbClr val="333333"/>
                </a:solidFill>
                <a:latin typeface="Lucida Console"/>
                <a:cs typeface="Lucida Console"/>
              </a:rPr>
              <a:t>TX</a:t>
            </a:r>
            <a:r>
              <a:rPr sz="850" spc="20" dirty="0">
                <a:solidFill>
                  <a:srgbClr val="333333"/>
                </a:solidFill>
                <a:latin typeface="Lucida Console"/>
                <a:cs typeface="Lucida Console"/>
              </a:rPr>
              <a:t> </a:t>
            </a:r>
            <a:r>
              <a:rPr sz="850" spc="15" dirty="0">
                <a:solidFill>
                  <a:srgbClr val="333333"/>
                </a:solidFill>
                <a:latin typeface="Lucida Console"/>
                <a:cs typeface="Lucida Console"/>
              </a:rPr>
              <a:t>errors</a:t>
            </a:r>
            <a:r>
              <a:rPr sz="850" spc="20" dirty="0">
                <a:solidFill>
                  <a:srgbClr val="333333"/>
                </a:solidFill>
                <a:latin typeface="Lucida Console"/>
                <a:cs typeface="Lucida Console"/>
              </a:rPr>
              <a:t> </a:t>
            </a:r>
            <a:r>
              <a:rPr sz="850" spc="15" dirty="0">
                <a:solidFill>
                  <a:srgbClr val="333333"/>
                </a:solidFill>
                <a:latin typeface="Lucida Console"/>
                <a:cs typeface="Lucida Console"/>
              </a:rPr>
              <a:t>0	dropped</a:t>
            </a:r>
            <a:r>
              <a:rPr sz="850" spc="20" dirty="0">
                <a:solidFill>
                  <a:srgbClr val="333333"/>
                </a:solidFill>
                <a:latin typeface="Lucida Console"/>
                <a:cs typeface="Lucida Console"/>
              </a:rPr>
              <a:t> </a:t>
            </a:r>
            <a:r>
              <a:rPr sz="850" spc="15" dirty="0">
                <a:solidFill>
                  <a:srgbClr val="333333"/>
                </a:solidFill>
                <a:latin typeface="Lucida Console"/>
                <a:cs typeface="Lucida Console"/>
              </a:rPr>
              <a:t>0</a:t>
            </a:r>
            <a:r>
              <a:rPr sz="850" spc="25" dirty="0">
                <a:solidFill>
                  <a:srgbClr val="333333"/>
                </a:solidFill>
                <a:latin typeface="Lucida Console"/>
                <a:cs typeface="Lucida Console"/>
              </a:rPr>
              <a:t> </a:t>
            </a:r>
            <a:r>
              <a:rPr sz="850" spc="15" dirty="0">
                <a:solidFill>
                  <a:srgbClr val="333333"/>
                </a:solidFill>
                <a:latin typeface="Lucida Console"/>
                <a:cs typeface="Lucida Console"/>
              </a:rPr>
              <a:t>overruns</a:t>
            </a:r>
            <a:r>
              <a:rPr sz="850" spc="25" dirty="0">
                <a:solidFill>
                  <a:srgbClr val="333333"/>
                </a:solidFill>
                <a:latin typeface="Lucida Console"/>
                <a:cs typeface="Lucida Console"/>
              </a:rPr>
              <a:t> </a:t>
            </a:r>
            <a:r>
              <a:rPr sz="850" spc="15" dirty="0">
                <a:solidFill>
                  <a:srgbClr val="333333"/>
                </a:solidFill>
                <a:latin typeface="Lucida Console"/>
                <a:cs typeface="Lucida Console"/>
              </a:rPr>
              <a:t>0	carrier</a:t>
            </a:r>
            <a:r>
              <a:rPr sz="850" spc="20" dirty="0">
                <a:solidFill>
                  <a:srgbClr val="333333"/>
                </a:solidFill>
                <a:latin typeface="Lucida Console"/>
                <a:cs typeface="Lucida Console"/>
              </a:rPr>
              <a:t> </a:t>
            </a:r>
            <a:r>
              <a:rPr sz="850" spc="15" dirty="0">
                <a:solidFill>
                  <a:srgbClr val="333333"/>
                </a:solidFill>
                <a:latin typeface="Lucida Console"/>
                <a:cs typeface="Lucida Console"/>
              </a:rPr>
              <a:t>0	collisions</a:t>
            </a:r>
            <a:r>
              <a:rPr sz="850" spc="-35"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gn="just">
              <a:lnSpc>
                <a:spcPct val="131600"/>
              </a:lnSpc>
            </a:pPr>
            <a:r>
              <a:rPr sz="950" spc="25" dirty="0">
                <a:solidFill>
                  <a:srgbClr val="333333"/>
                </a:solidFill>
                <a:latin typeface="微软雅黑"/>
                <a:cs typeface="微软雅黑"/>
              </a:rPr>
              <a:t>如果启用</a:t>
            </a:r>
            <a:r>
              <a:rPr sz="950" spc="55" dirty="0">
                <a:solidFill>
                  <a:srgbClr val="333333"/>
                </a:solidFill>
                <a:latin typeface="Trebuchet MS"/>
                <a:cs typeface="Trebuchet MS"/>
              </a:rPr>
              <a:t>company</a:t>
            </a:r>
            <a:r>
              <a:rPr sz="950" spc="25" dirty="0">
                <a:solidFill>
                  <a:srgbClr val="333333"/>
                </a:solidFill>
                <a:latin typeface="微软雅黑"/>
                <a:cs typeface="微软雅黑"/>
              </a:rPr>
              <a:t>会话成功，但启用</a:t>
            </a:r>
            <a:r>
              <a:rPr sz="950" spc="65" dirty="0">
                <a:solidFill>
                  <a:srgbClr val="333333"/>
                </a:solidFill>
                <a:latin typeface="Trebuchet MS"/>
                <a:cs typeface="Trebuchet MS"/>
              </a:rPr>
              <a:t>house</a:t>
            </a:r>
            <a:r>
              <a:rPr sz="950" spc="25" dirty="0">
                <a:solidFill>
                  <a:srgbClr val="333333"/>
                </a:solidFill>
                <a:latin typeface="微软雅黑"/>
                <a:cs typeface="微软雅黑"/>
              </a:rPr>
              <a:t>会话失败且不能获取到</a:t>
            </a:r>
            <a:r>
              <a:rPr sz="950" spc="80" dirty="0">
                <a:solidFill>
                  <a:srgbClr val="333333"/>
                </a:solidFill>
                <a:latin typeface="Trebuchet MS"/>
                <a:cs typeface="Trebuchet MS"/>
              </a:rPr>
              <a:t>DHCP</a:t>
            </a:r>
            <a:r>
              <a:rPr sz="950" spc="25" dirty="0">
                <a:solidFill>
                  <a:srgbClr val="333333"/>
                </a:solidFill>
                <a:latin typeface="微软雅黑"/>
                <a:cs typeface="微软雅黑"/>
              </a:rPr>
              <a:t>动态地址的话，证明您的配置 是正确的，问题出在了外部网络环境。有三种常见的情况，首先，读者家中的设备没有连接路由器，通 过拨号网络或共享</a:t>
            </a:r>
            <a:r>
              <a:rPr sz="950" spc="25" dirty="0">
                <a:solidFill>
                  <a:srgbClr val="333333"/>
                </a:solidFill>
                <a:latin typeface="Trebuchet MS"/>
                <a:cs typeface="Trebuchet MS"/>
              </a:rPr>
              <a:t>WIFI</a:t>
            </a:r>
            <a:r>
              <a:rPr sz="950" spc="20" dirty="0">
                <a:solidFill>
                  <a:srgbClr val="333333"/>
                </a:solidFill>
                <a:latin typeface="微软雅黑"/>
                <a:cs typeface="微软雅黑"/>
              </a:rPr>
              <a:t>的方式上网；其次，还在上学或上班的同学在浏览网页前必须通过学校或公司的 </a:t>
            </a:r>
            <a:r>
              <a:rPr sz="950" spc="25" dirty="0">
                <a:solidFill>
                  <a:srgbClr val="333333"/>
                </a:solidFill>
                <a:latin typeface="微软雅黑"/>
                <a:cs typeface="微软雅黑"/>
              </a:rPr>
              <a:t>验证页面才能访问互联网；最后，检查物理机防火墙设置，可暂时关闭后再重试。</a:t>
            </a:r>
            <a:endParaRPr sz="950">
              <a:latin typeface="微软雅黑"/>
              <a:cs typeface="微软雅黑"/>
            </a:endParaRPr>
          </a:p>
        </p:txBody>
      </p:sp>
      <p:sp>
        <p:nvSpPr>
          <p:cNvPr id="9" name="object 9"/>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120</a:t>
            </a:fld>
            <a:endParaRPr spc="-5" dirty="0"/>
          </a:p>
        </p:txBody>
      </p:sp>
      <p:sp>
        <p:nvSpPr>
          <p:cNvPr id="8" name="object 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695"/>
            <a:ext cx="3606165"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后续不需要网卡会话了，直接用</a:t>
            </a:r>
            <a:r>
              <a:rPr sz="950" spc="15" dirty="0">
                <a:solidFill>
                  <a:srgbClr val="333333"/>
                </a:solidFill>
                <a:latin typeface="Trebuchet MS"/>
                <a:cs typeface="Trebuchet MS"/>
              </a:rPr>
              <a:t>delete</a:t>
            </a:r>
            <a:r>
              <a:rPr sz="950" spc="25" dirty="0">
                <a:solidFill>
                  <a:srgbClr val="333333"/>
                </a:solidFill>
                <a:latin typeface="微软雅黑"/>
                <a:cs typeface="微软雅黑"/>
              </a:rPr>
              <a:t>删除就能删除，特别简单：</a:t>
            </a:r>
            <a:endParaRPr sz="950">
              <a:latin typeface="微软雅黑"/>
              <a:cs typeface="微软雅黑"/>
            </a:endParaRPr>
          </a:p>
        </p:txBody>
      </p:sp>
      <p:grpSp>
        <p:nvGrpSpPr>
          <p:cNvPr id="3" name="object 3"/>
          <p:cNvGrpSpPr/>
          <p:nvPr/>
        </p:nvGrpSpPr>
        <p:grpSpPr>
          <a:xfrm>
            <a:off x="959124" y="701832"/>
            <a:ext cx="5651500" cy="838835"/>
            <a:chOff x="959124" y="701832"/>
            <a:chExt cx="5651500" cy="838835"/>
          </a:xfrm>
        </p:grpSpPr>
        <p:sp>
          <p:nvSpPr>
            <p:cNvPr id="4" name="object 4"/>
            <p:cNvSpPr/>
            <p:nvPr/>
          </p:nvSpPr>
          <p:spPr>
            <a:xfrm>
              <a:off x="963889" y="706596"/>
              <a:ext cx="5641975" cy="829310"/>
            </a:xfrm>
            <a:custGeom>
              <a:avLst/>
              <a:gdLst/>
              <a:ahLst/>
              <a:cxnLst/>
              <a:rect l="l" t="t" r="r" b="b"/>
              <a:pathLst>
                <a:path w="5641975" h="829310">
                  <a:moveTo>
                    <a:pt x="5620752" y="828984"/>
                  </a:moveTo>
                  <a:lnTo>
                    <a:pt x="20659" y="828984"/>
                  </a:lnTo>
                  <a:lnTo>
                    <a:pt x="17629" y="828316"/>
                  </a:lnTo>
                  <a:lnTo>
                    <a:pt x="0" y="808286"/>
                  </a:lnTo>
                  <a:lnTo>
                    <a:pt x="0" y="805236"/>
                  </a:lnTo>
                  <a:lnTo>
                    <a:pt x="0" y="20545"/>
                  </a:lnTo>
                  <a:lnTo>
                    <a:pt x="20659" y="0"/>
                  </a:lnTo>
                  <a:lnTo>
                    <a:pt x="5620752" y="0"/>
                  </a:lnTo>
                  <a:lnTo>
                    <a:pt x="5641421" y="20545"/>
                  </a:lnTo>
                  <a:lnTo>
                    <a:pt x="5641421" y="808286"/>
                  </a:lnTo>
                  <a:lnTo>
                    <a:pt x="5623792" y="828316"/>
                  </a:lnTo>
                  <a:lnTo>
                    <a:pt x="5620752" y="828984"/>
                  </a:lnTo>
                  <a:close/>
                </a:path>
              </a:pathLst>
            </a:custGeom>
            <a:solidFill>
              <a:srgbClr val="F8F8F8"/>
            </a:solidFill>
          </p:spPr>
          <p:txBody>
            <a:bodyPr wrap="square" lIns="0" tIns="0" rIns="0" bIns="0" rtlCol="0"/>
            <a:lstStyle/>
            <a:p>
              <a:endParaRPr/>
            </a:p>
          </p:txBody>
        </p:sp>
        <p:sp>
          <p:nvSpPr>
            <p:cNvPr id="5" name="object 5"/>
            <p:cNvSpPr/>
            <p:nvPr/>
          </p:nvSpPr>
          <p:spPr>
            <a:xfrm>
              <a:off x="963889" y="706596"/>
              <a:ext cx="5641975" cy="829310"/>
            </a:xfrm>
            <a:custGeom>
              <a:avLst/>
              <a:gdLst/>
              <a:ahLst/>
              <a:cxnLst/>
              <a:rect l="l" t="t" r="r" b="b"/>
              <a:pathLst>
                <a:path w="5641975" h="829310">
                  <a:moveTo>
                    <a:pt x="0" y="805236"/>
                  </a:moveTo>
                  <a:lnTo>
                    <a:pt x="0" y="23823"/>
                  </a:lnTo>
                  <a:lnTo>
                    <a:pt x="0" y="20545"/>
                  </a:lnTo>
                  <a:lnTo>
                    <a:pt x="600" y="17419"/>
                  </a:lnTo>
                  <a:lnTo>
                    <a:pt x="1810" y="14513"/>
                  </a:lnTo>
                  <a:lnTo>
                    <a:pt x="3020" y="11616"/>
                  </a:lnTo>
                  <a:lnTo>
                    <a:pt x="4745" y="9005"/>
                  </a:lnTo>
                  <a:lnTo>
                    <a:pt x="6975" y="6851"/>
                  </a:lnTo>
                  <a:lnTo>
                    <a:pt x="9214" y="4545"/>
                  </a:lnTo>
                  <a:lnTo>
                    <a:pt x="11787" y="2906"/>
                  </a:lnTo>
                  <a:lnTo>
                    <a:pt x="14703" y="1782"/>
                  </a:lnTo>
                  <a:lnTo>
                    <a:pt x="17629" y="590"/>
                  </a:lnTo>
                  <a:lnTo>
                    <a:pt x="20659" y="0"/>
                  </a:lnTo>
                  <a:lnTo>
                    <a:pt x="23823" y="0"/>
                  </a:lnTo>
                  <a:lnTo>
                    <a:pt x="5617597" y="0"/>
                  </a:lnTo>
                  <a:lnTo>
                    <a:pt x="5620752" y="0"/>
                  </a:lnTo>
                  <a:lnTo>
                    <a:pt x="5623792" y="524"/>
                  </a:lnTo>
                  <a:lnTo>
                    <a:pt x="5626717" y="1639"/>
                  </a:lnTo>
                  <a:lnTo>
                    <a:pt x="5629633" y="2830"/>
                  </a:lnTo>
                  <a:lnTo>
                    <a:pt x="5632206" y="4545"/>
                  </a:lnTo>
                  <a:lnTo>
                    <a:pt x="5634446" y="6851"/>
                  </a:lnTo>
                  <a:lnTo>
                    <a:pt x="5636675" y="9005"/>
                  </a:lnTo>
                  <a:lnTo>
                    <a:pt x="5638400" y="11616"/>
                  </a:lnTo>
                  <a:lnTo>
                    <a:pt x="5639610" y="14513"/>
                  </a:lnTo>
                  <a:lnTo>
                    <a:pt x="5640821" y="17419"/>
                  </a:lnTo>
                  <a:lnTo>
                    <a:pt x="5641421" y="20545"/>
                  </a:lnTo>
                  <a:lnTo>
                    <a:pt x="5641421" y="23823"/>
                  </a:lnTo>
                  <a:lnTo>
                    <a:pt x="5641421" y="805236"/>
                  </a:lnTo>
                  <a:lnTo>
                    <a:pt x="5641421" y="808286"/>
                  </a:lnTo>
                  <a:lnTo>
                    <a:pt x="5640821" y="811268"/>
                  </a:lnTo>
                  <a:lnTo>
                    <a:pt x="5639610" y="814165"/>
                  </a:lnTo>
                  <a:lnTo>
                    <a:pt x="5638400" y="817072"/>
                  </a:lnTo>
                  <a:lnTo>
                    <a:pt x="5626717" y="827049"/>
                  </a:lnTo>
                  <a:lnTo>
                    <a:pt x="5623792" y="828316"/>
                  </a:lnTo>
                  <a:lnTo>
                    <a:pt x="5620752" y="828984"/>
                  </a:lnTo>
                  <a:lnTo>
                    <a:pt x="5617597" y="829060"/>
                  </a:lnTo>
                  <a:lnTo>
                    <a:pt x="23823" y="829060"/>
                  </a:lnTo>
                  <a:lnTo>
                    <a:pt x="20659" y="828984"/>
                  </a:lnTo>
                  <a:lnTo>
                    <a:pt x="17629" y="828316"/>
                  </a:lnTo>
                  <a:lnTo>
                    <a:pt x="14703" y="827049"/>
                  </a:lnTo>
                  <a:lnTo>
                    <a:pt x="11787" y="825858"/>
                  </a:lnTo>
                  <a:lnTo>
                    <a:pt x="1810" y="814165"/>
                  </a:lnTo>
                  <a:lnTo>
                    <a:pt x="600" y="811268"/>
                  </a:lnTo>
                  <a:lnTo>
                    <a:pt x="0" y="808286"/>
                  </a:lnTo>
                  <a:lnTo>
                    <a:pt x="0" y="80523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787653"/>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740055"/>
            <a:ext cx="5635625" cy="2762885"/>
          </a:xfrm>
          <a:prstGeom prst="rect">
            <a:avLst/>
          </a:prstGeom>
        </p:spPr>
        <p:txBody>
          <a:bodyPr vert="horz" wrap="square" lIns="0" tIns="12065" rIns="0" bIns="0" rtlCol="0">
            <a:spAutoFit/>
          </a:bodyPr>
          <a:lstStyle/>
          <a:p>
            <a:pPr marL="136525" marR="184150">
              <a:lnSpc>
                <a:spcPct val="132400"/>
              </a:lnSpc>
              <a:spcBef>
                <a:spcPts val="95"/>
              </a:spcBef>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nmcli</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delete</a:t>
            </a:r>
            <a:r>
              <a:rPr sz="850" spc="20" dirty="0">
                <a:solidFill>
                  <a:srgbClr val="333333"/>
                </a:solidFill>
                <a:latin typeface="Lucida Console"/>
                <a:cs typeface="Lucida Console"/>
              </a:rPr>
              <a:t> </a:t>
            </a:r>
            <a:r>
              <a:rPr sz="850" spc="15" dirty="0">
                <a:solidFill>
                  <a:srgbClr val="333333"/>
                </a:solidFill>
                <a:latin typeface="Lucida Console"/>
                <a:cs typeface="Lucida Console"/>
              </a:rPr>
              <a:t>houseConnection 'house'</a:t>
            </a:r>
            <a:r>
              <a:rPr sz="850" spc="20" dirty="0">
                <a:solidFill>
                  <a:srgbClr val="333333"/>
                </a:solidFill>
                <a:latin typeface="Lucida Console"/>
                <a:cs typeface="Lucida Console"/>
              </a:rPr>
              <a:t> </a:t>
            </a:r>
            <a:r>
              <a:rPr sz="850" spc="15" dirty="0">
                <a:solidFill>
                  <a:srgbClr val="333333"/>
                </a:solidFill>
                <a:latin typeface="Lucida Console"/>
                <a:cs typeface="Lucida Console"/>
              </a:rPr>
              <a:t>(d848242a- </a:t>
            </a:r>
            <a:r>
              <a:rPr sz="850" spc="-495" dirty="0">
                <a:solidFill>
                  <a:srgbClr val="333333"/>
                </a:solidFill>
                <a:latin typeface="Lucida Console"/>
                <a:cs typeface="Lucida Console"/>
              </a:rPr>
              <a:t> </a:t>
            </a:r>
            <a:r>
              <a:rPr sz="850" spc="15" dirty="0">
                <a:solidFill>
                  <a:srgbClr val="333333"/>
                </a:solidFill>
                <a:latin typeface="Lucida Console"/>
                <a:cs typeface="Lucida Console"/>
              </a:rPr>
              <a:t>4bdf-4446-9079-6e12ab5d1f15) successfully</a:t>
            </a:r>
            <a:r>
              <a:rPr sz="850" spc="20" dirty="0">
                <a:solidFill>
                  <a:srgbClr val="333333"/>
                </a:solidFill>
                <a:latin typeface="Lucida Console"/>
                <a:cs typeface="Lucida Console"/>
              </a:rPr>
              <a:t> </a:t>
            </a:r>
            <a:r>
              <a:rPr sz="850" spc="15" dirty="0">
                <a:solidFill>
                  <a:srgbClr val="333333"/>
                </a:solidFill>
                <a:latin typeface="Lucida Console"/>
                <a:cs typeface="Lucida Console"/>
              </a:rPr>
              <a:t>deleted.[root@linuxprobe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nmcli </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 delete company Connection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'company' (6ac8f3ad-0846-42f4-819a- </a:t>
            </a:r>
            <a:r>
              <a:rPr sz="850" spc="20" dirty="0">
                <a:solidFill>
                  <a:srgbClr val="333333"/>
                </a:solidFill>
                <a:latin typeface="Lucida Console"/>
                <a:cs typeface="Lucida Console"/>
              </a:rPr>
              <a:t> </a:t>
            </a:r>
            <a:r>
              <a:rPr sz="850" spc="15" dirty="0">
                <a:solidFill>
                  <a:srgbClr val="333333"/>
                </a:solidFill>
                <a:latin typeface="Lucida Console"/>
                <a:cs typeface="Lucida Console"/>
              </a:rPr>
              <a:t>e1ae84f4da86)</a:t>
            </a:r>
            <a:r>
              <a:rPr sz="850" spc="10" dirty="0">
                <a:solidFill>
                  <a:srgbClr val="333333"/>
                </a:solidFill>
                <a:latin typeface="Lucida Console"/>
                <a:cs typeface="Lucida Console"/>
              </a:rPr>
              <a:t> </a:t>
            </a:r>
            <a:r>
              <a:rPr sz="850" spc="15" dirty="0">
                <a:solidFill>
                  <a:srgbClr val="333333"/>
                </a:solidFill>
                <a:latin typeface="Lucida Console"/>
                <a:cs typeface="Lucida Console"/>
              </a:rPr>
              <a:t>successfully deleted.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30" dirty="0">
                <a:solidFill>
                  <a:srgbClr val="777777"/>
                </a:solidFill>
                <a:latin typeface="Trebuchet MS"/>
                <a:cs typeface="Trebuchet MS"/>
              </a:rPr>
              <a:t>9.1.3</a:t>
            </a:r>
            <a:r>
              <a:rPr sz="950" b="1" spc="-35" dirty="0">
                <a:solidFill>
                  <a:srgbClr val="777777"/>
                </a:solidFill>
                <a:latin typeface="Trebuchet MS"/>
                <a:cs typeface="Trebuchet MS"/>
              </a:rPr>
              <a:t> </a:t>
            </a:r>
            <a:r>
              <a:rPr sz="950" b="1" spc="25" dirty="0">
                <a:solidFill>
                  <a:srgbClr val="777777"/>
                </a:solidFill>
                <a:latin typeface="微软雅黑"/>
                <a:cs typeface="微软雅黑"/>
              </a:rPr>
              <a:t>绑定两块网卡</a:t>
            </a:r>
            <a:endParaRPr sz="950">
              <a:latin typeface="微软雅黑"/>
              <a:cs typeface="微软雅黑"/>
            </a:endParaRPr>
          </a:p>
          <a:p>
            <a:pPr marL="12700" marR="5080" algn="just">
              <a:lnSpc>
                <a:spcPct val="131600"/>
              </a:lnSpc>
              <a:spcBef>
                <a:spcPts val="900"/>
              </a:spcBef>
            </a:pPr>
            <a:r>
              <a:rPr sz="950" spc="25" dirty="0">
                <a:solidFill>
                  <a:srgbClr val="333333"/>
                </a:solidFill>
                <a:latin typeface="微软雅黑"/>
                <a:cs typeface="微软雅黑"/>
              </a:rPr>
              <a:t>一般来讲，生产环境必须提供</a:t>
            </a:r>
            <a:r>
              <a:rPr sz="950" spc="55" dirty="0">
                <a:solidFill>
                  <a:srgbClr val="333333"/>
                </a:solidFill>
                <a:latin typeface="Trebuchet MS"/>
                <a:cs typeface="Trebuchet MS"/>
              </a:rPr>
              <a:t>7×24</a:t>
            </a:r>
            <a:r>
              <a:rPr sz="950" spc="20" dirty="0">
                <a:solidFill>
                  <a:srgbClr val="333333"/>
                </a:solidFill>
                <a:latin typeface="微软雅黑"/>
                <a:cs typeface="微软雅黑"/>
              </a:rPr>
              <a:t>小时的网络传输服务。借助于网卡绑定技术，不仅能够提高网络传输 </a:t>
            </a:r>
            <a:r>
              <a:rPr sz="950" spc="25" dirty="0">
                <a:solidFill>
                  <a:srgbClr val="333333"/>
                </a:solidFill>
                <a:latin typeface="微软雅黑"/>
                <a:cs typeface="微软雅黑"/>
              </a:rPr>
              <a:t>速度，更重要的是，还可以确保在其中一块网卡出现故障时，依然可以正常提供网络服务。假设我们对 两块网卡实施了绑定技术，这样在正常工作中它们会共同传输数据，使得网络传输的速度变得更快；而 且即使有一块网卡突然出现了故障，另外一块网卡便会立即自动顶替上去，保证数据传输不会中断。</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下面来看一下如何绑定网卡。</a:t>
            </a:r>
            <a:endParaRPr sz="950">
              <a:latin typeface="微软雅黑"/>
              <a:cs typeface="微软雅黑"/>
            </a:endParaRPr>
          </a:p>
          <a:p>
            <a:pPr marL="12700" marR="48895">
              <a:lnSpc>
                <a:spcPct val="131600"/>
              </a:lnSpc>
              <a:spcBef>
                <a:spcPts val="825"/>
              </a:spcBef>
            </a:pPr>
            <a:r>
              <a:rPr sz="950" spc="25" dirty="0">
                <a:solidFill>
                  <a:srgbClr val="333333"/>
                </a:solidFill>
                <a:latin typeface="微软雅黑"/>
                <a:cs typeface="微软雅黑"/>
              </a:rPr>
              <a:t>在虚拟机系统中再添加一块网卡设备，请确保两块网卡都处在同一种网络连接模式中，如图</a:t>
            </a:r>
            <a:r>
              <a:rPr sz="950" spc="35" dirty="0">
                <a:solidFill>
                  <a:srgbClr val="333333"/>
                </a:solidFill>
                <a:latin typeface="Trebuchet MS"/>
                <a:cs typeface="Trebuchet MS"/>
              </a:rPr>
              <a:t>9-10</a:t>
            </a:r>
            <a:r>
              <a:rPr sz="950" spc="25" dirty="0">
                <a:solidFill>
                  <a:srgbClr val="333333"/>
                </a:solidFill>
                <a:latin typeface="微软雅黑"/>
                <a:cs typeface="微软雅黑"/>
              </a:rPr>
              <a:t>和图</a:t>
            </a:r>
            <a:r>
              <a:rPr sz="950" spc="10" dirty="0">
                <a:solidFill>
                  <a:srgbClr val="333333"/>
                </a:solidFill>
                <a:latin typeface="Trebuchet MS"/>
                <a:cs typeface="Trebuchet MS"/>
              </a:rPr>
              <a:t>9-  </a:t>
            </a:r>
            <a:r>
              <a:rPr sz="950" spc="55" dirty="0">
                <a:solidFill>
                  <a:srgbClr val="333333"/>
                </a:solidFill>
                <a:latin typeface="Trebuchet MS"/>
                <a:cs typeface="Trebuchet MS"/>
              </a:rPr>
              <a:t>11</a:t>
            </a:r>
            <a:r>
              <a:rPr sz="950" spc="25" dirty="0">
                <a:solidFill>
                  <a:srgbClr val="333333"/>
                </a:solidFill>
                <a:latin typeface="微软雅黑"/>
                <a:cs typeface="微软雅黑"/>
              </a:rPr>
              <a:t>所示。处于相同模式的网卡设备才被允许进行网卡绑定，否则这两块网卡无法互相传送数据。</a:t>
            </a:r>
            <a:endParaRPr sz="950">
              <a:latin typeface="微软雅黑"/>
              <a:cs typeface="微软雅黑"/>
            </a:endParaRPr>
          </a:p>
        </p:txBody>
      </p:sp>
      <p:pic>
        <p:nvPicPr>
          <p:cNvPr id="8" name="object 8"/>
          <p:cNvPicPr/>
          <p:nvPr/>
        </p:nvPicPr>
        <p:blipFill>
          <a:blip r:embed="rId2" cstate="print"/>
          <a:stretch>
            <a:fillRect/>
          </a:stretch>
        </p:blipFill>
        <p:spPr>
          <a:xfrm>
            <a:off x="959124" y="3608355"/>
            <a:ext cx="5650951" cy="3926124"/>
          </a:xfrm>
          <a:prstGeom prst="rect">
            <a:avLst/>
          </a:prstGeom>
        </p:spPr>
      </p:pic>
      <p:sp>
        <p:nvSpPr>
          <p:cNvPr id="9" name="object 9"/>
          <p:cNvSpPr txBox="1"/>
          <p:nvPr/>
        </p:nvSpPr>
        <p:spPr>
          <a:xfrm>
            <a:off x="946424" y="7636119"/>
            <a:ext cx="2168525"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9-10</a:t>
            </a:r>
            <a:r>
              <a:rPr sz="950" spc="-35" dirty="0">
                <a:solidFill>
                  <a:srgbClr val="333333"/>
                </a:solidFill>
                <a:latin typeface="Trebuchet MS"/>
                <a:cs typeface="Trebuchet MS"/>
              </a:rPr>
              <a:t> </a:t>
            </a:r>
            <a:r>
              <a:rPr sz="950" spc="25" dirty="0">
                <a:solidFill>
                  <a:srgbClr val="333333"/>
                </a:solidFill>
                <a:latin typeface="微软雅黑"/>
                <a:cs typeface="微软雅黑"/>
              </a:rPr>
              <a:t>在虚拟机中再添加一块网卡设备</a:t>
            </a:r>
            <a:endParaRPr sz="950">
              <a:latin typeface="微软雅黑"/>
              <a:cs typeface="微软雅黑"/>
            </a:endParaRPr>
          </a:p>
        </p:txBody>
      </p:sp>
      <p:sp>
        <p:nvSpPr>
          <p:cNvPr id="11" name="object 11"/>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121</a:t>
            </a:fld>
            <a:endParaRPr spc="-5" dirty="0"/>
          </a:p>
        </p:txBody>
      </p:sp>
      <p:sp>
        <p:nvSpPr>
          <p:cNvPr id="10" name="object 1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5793891"/>
          </a:xfrm>
          <a:prstGeom prst="rect">
            <a:avLst/>
          </a:prstGeom>
        </p:spPr>
      </p:pic>
      <p:sp>
        <p:nvSpPr>
          <p:cNvPr id="3" name="object 3"/>
          <p:cNvSpPr txBox="1"/>
          <p:nvPr/>
        </p:nvSpPr>
        <p:spPr>
          <a:xfrm>
            <a:off x="946424" y="6263850"/>
            <a:ext cx="5649595" cy="12223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9-11</a:t>
            </a:r>
            <a:r>
              <a:rPr sz="950" spc="-35" dirty="0">
                <a:solidFill>
                  <a:srgbClr val="333333"/>
                </a:solidFill>
                <a:latin typeface="Trebuchet MS"/>
                <a:cs typeface="Trebuchet MS"/>
              </a:rPr>
              <a:t> </a:t>
            </a:r>
            <a:r>
              <a:rPr sz="950" spc="25" dirty="0">
                <a:solidFill>
                  <a:srgbClr val="333333"/>
                </a:solidFill>
                <a:latin typeface="微软雅黑"/>
                <a:cs typeface="微软雅黑"/>
              </a:rPr>
              <a:t>确保两块网卡处在同一个网络连接中（即网卡模式相同）</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上面章节用的是</a:t>
            </a:r>
            <a:r>
              <a:rPr sz="950" spc="40" dirty="0">
                <a:solidFill>
                  <a:srgbClr val="333333"/>
                </a:solidFill>
                <a:latin typeface="Trebuchet MS"/>
                <a:cs typeface="Trebuchet MS"/>
              </a:rPr>
              <a:t>nmtui</a:t>
            </a:r>
            <a:r>
              <a:rPr sz="950" spc="25" dirty="0">
                <a:solidFill>
                  <a:srgbClr val="333333"/>
                </a:solidFill>
                <a:latin typeface="微软雅黑"/>
                <a:cs typeface="微软雅黑"/>
              </a:rPr>
              <a:t>命令配置的网卡信息，这次对应的就使用</a:t>
            </a:r>
            <a:r>
              <a:rPr sz="950" spc="25" dirty="0">
                <a:solidFill>
                  <a:srgbClr val="333333"/>
                </a:solidFill>
                <a:latin typeface="Trebuchet MS"/>
                <a:cs typeface="Trebuchet MS"/>
              </a:rPr>
              <a:t>nmcli</a:t>
            </a:r>
            <a:r>
              <a:rPr sz="950" spc="25" dirty="0">
                <a:solidFill>
                  <a:srgbClr val="333333"/>
                </a:solidFill>
                <a:latin typeface="微软雅黑"/>
                <a:cs typeface="微软雅黑"/>
              </a:rPr>
              <a:t>命令来配置网卡设备的绑定参数 </a:t>
            </a:r>
            <a:r>
              <a:rPr sz="950" spc="30" dirty="0">
                <a:solidFill>
                  <a:srgbClr val="333333"/>
                </a:solidFill>
                <a:latin typeface="微软雅黑"/>
                <a:cs typeface="微软雅黑"/>
              </a:rPr>
              <a:t> </a:t>
            </a:r>
            <a:r>
              <a:rPr sz="950" spc="25" dirty="0">
                <a:solidFill>
                  <a:srgbClr val="333333"/>
                </a:solidFill>
                <a:latin typeface="微软雅黑"/>
                <a:cs typeface="微软雅黑"/>
              </a:rPr>
              <a:t>吧，这样读者们两个命令都可以学习到啦，不会太依赖于某个特定命令。网卡绑定的理论知识类似于前 面学习的</a:t>
            </a:r>
            <a:r>
              <a:rPr sz="950" spc="60" dirty="0">
                <a:solidFill>
                  <a:srgbClr val="333333"/>
                </a:solidFill>
                <a:latin typeface="Trebuchet MS"/>
                <a:cs typeface="Trebuchet MS"/>
              </a:rPr>
              <a:t>RAID</a:t>
            </a:r>
            <a:r>
              <a:rPr sz="950" spc="25" dirty="0">
                <a:solidFill>
                  <a:srgbClr val="333333"/>
                </a:solidFill>
                <a:latin typeface="微软雅黑"/>
                <a:cs typeface="微软雅黑"/>
              </a:rPr>
              <a:t>硬盘组，我们需要对参与绑定的网卡设备逐个进行</a:t>
            </a:r>
            <a:r>
              <a:rPr sz="950" spc="-160" dirty="0">
                <a:solidFill>
                  <a:srgbClr val="333333"/>
                </a:solidFill>
                <a:latin typeface="Trebuchet MS"/>
                <a:cs typeface="Trebuchet MS"/>
              </a:rPr>
              <a:t>“</a:t>
            </a:r>
            <a:r>
              <a:rPr sz="950" spc="25" dirty="0">
                <a:solidFill>
                  <a:srgbClr val="333333"/>
                </a:solidFill>
                <a:latin typeface="微软雅黑"/>
                <a:cs typeface="微软雅黑"/>
              </a:rPr>
              <a:t>初始设置</a:t>
            </a:r>
            <a:r>
              <a:rPr sz="950" spc="-160" dirty="0">
                <a:solidFill>
                  <a:srgbClr val="333333"/>
                </a:solidFill>
                <a:latin typeface="Trebuchet MS"/>
                <a:cs typeface="Trebuchet MS"/>
              </a:rPr>
              <a:t>”</a:t>
            </a:r>
            <a:r>
              <a:rPr sz="950" spc="25" dirty="0">
                <a:solidFill>
                  <a:srgbClr val="333333"/>
                </a:solidFill>
                <a:latin typeface="微软雅黑"/>
                <a:cs typeface="微软雅黑"/>
              </a:rPr>
              <a:t>。需要注意的是，如图</a:t>
            </a:r>
            <a:r>
              <a:rPr sz="950" spc="35" dirty="0">
                <a:solidFill>
                  <a:srgbClr val="333333"/>
                </a:solidFill>
                <a:latin typeface="Trebuchet MS"/>
                <a:cs typeface="Trebuchet MS"/>
              </a:rPr>
              <a:t>9-12 </a:t>
            </a:r>
            <a:r>
              <a:rPr sz="950" spc="40" dirty="0">
                <a:solidFill>
                  <a:srgbClr val="333333"/>
                </a:solidFill>
                <a:latin typeface="Trebuchet MS"/>
                <a:cs typeface="Trebuchet MS"/>
              </a:rPr>
              <a:t> </a:t>
            </a:r>
            <a:r>
              <a:rPr sz="950" spc="25" dirty="0">
                <a:solidFill>
                  <a:srgbClr val="333333"/>
                </a:solidFill>
                <a:latin typeface="微软雅黑"/>
                <a:cs typeface="微软雅黑"/>
              </a:rPr>
              <a:t>所示，这些原本独立的网卡设备此时需要被配置成为一块</a:t>
            </a:r>
            <a:r>
              <a:rPr sz="950" spc="-160" dirty="0">
                <a:solidFill>
                  <a:srgbClr val="333333"/>
                </a:solidFill>
                <a:latin typeface="Trebuchet MS"/>
                <a:cs typeface="Trebuchet MS"/>
              </a:rPr>
              <a:t>“</a:t>
            </a:r>
            <a:r>
              <a:rPr sz="950" spc="25" dirty="0">
                <a:solidFill>
                  <a:srgbClr val="333333"/>
                </a:solidFill>
                <a:latin typeface="微软雅黑"/>
                <a:cs typeface="微软雅黑"/>
              </a:rPr>
              <a:t>从属</a:t>
            </a:r>
            <a:r>
              <a:rPr sz="950" spc="-160" dirty="0">
                <a:solidFill>
                  <a:srgbClr val="333333"/>
                </a:solidFill>
                <a:latin typeface="Trebuchet MS"/>
                <a:cs typeface="Trebuchet MS"/>
              </a:rPr>
              <a:t>”</a:t>
            </a:r>
            <a:r>
              <a:rPr sz="950" spc="25" dirty="0">
                <a:solidFill>
                  <a:srgbClr val="333333"/>
                </a:solidFill>
                <a:latin typeface="微软雅黑"/>
                <a:cs typeface="微软雅黑"/>
              </a:rPr>
              <a:t>网卡，服务于</a:t>
            </a:r>
            <a:r>
              <a:rPr sz="950" spc="-160" dirty="0">
                <a:solidFill>
                  <a:srgbClr val="333333"/>
                </a:solidFill>
                <a:latin typeface="Trebuchet MS"/>
                <a:cs typeface="Trebuchet MS"/>
              </a:rPr>
              <a:t>“</a:t>
            </a:r>
            <a:r>
              <a:rPr sz="950" spc="25" dirty="0">
                <a:solidFill>
                  <a:srgbClr val="333333"/>
                </a:solidFill>
                <a:latin typeface="微软雅黑"/>
                <a:cs typeface="微软雅黑"/>
              </a:rPr>
              <a:t>主</a:t>
            </a:r>
            <a:r>
              <a:rPr sz="950" spc="-160" dirty="0">
                <a:solidFill>
                  <a:srgbClr val="333333"/>
                </a:solidFill>
                <a:latin typeface="Trebuchet MS"/>
                <a:cs typeface="Trebuchet MS"/>
              </a:rPr>
              <a:t>”</a:t>
            </a:r>
            <a:r>
              <a:rPr sz="950" spc="20" dirty="0">
                <a:solidFill>
                  <a:srgbClr val="333333"/>
                </a:solidFill>
                <a:latin typeface="微软雅黑"/>
                <a:cs typeface="微软雅黑"/>
              </a:rPr>
              <a:t>网卡，不应该再有自己 </a:t>
            </a:r>
            <a:r>
              <a:rPr sz="950" spc="25" dirty="0">
                <a:solidFill>
                  <a:srgbClr val="333333"/>
                </a:solidFill>
                <a:latin typeface="微软雅黑"/>
                <a:cs typeface="微软雅黑"/>
              </a:rPr>
              <a:t>的</a:t>
            </a:r>
            <a:r>
              <a:rPr sz="950" spc="30" dirty="0">
                <a:solidFill>
                  <a:srgbClr val="333333"/>
                </a:solidFill>
                <a:latin typeface="Trebuchet MS"/>
                <a:cs typeface="Trebuchet MS"/>
              </a:rPr>
              <a:t>IP</a:t>
            </a:r>
            <a:r>
              <a:rPr sz="950" spc="25" dirty="0">
                <a:solidFill>
                  <a:srgbClr val="333333"/>
                </a:solidFill>
                <a:latin typeface="微软雅黑"/>
                <a:cs typeface="微软雅黑"/>
              </a:rPr>
              <a:t>地址等信息。在进行了初始设置之后，它们就可以支持网卡绑定。</a:t>
            </a:r>
            <a:endParaRPr sz="950">
              <a:latin typeface="微软雅黑"/>
              <a:cs typeface="微软雅黑"/>
            </a:endParaRPr>
          </a:p>
        </p:txBody>
      </p:sp>
      <p:pic>
        <p:nvPicPr>
          <p:cNvPr id="4" name="object 4"/>
          <p:cNvPicPr/>
          <p:nvPr/>
        </p:nvPicPr>
        <p:blipFill>
          <a:blip r:embed="rId3" cstate="print"/>
          <a:stretch>
            <a:fillRect/>
          </a:stretch>
        </p:blipFill>
        <p:spPr>
          <a:xfrm>
            <a:off x="1292654" y="7601140"/>
            <a:ext cx="4879067" cy="2106003"/>
          </a:xfrm>
          <a:prstGeom prst="rect">
            <a:avLst/>
          </a:prstGeom>
        </p:spPr>
      </p:pic>
      <p:sp>
        <p:nvSpPr>
          <p:cNvPr id="5" name="object 5"/>
          <p:cNvSpPr txBox="1"/>
          <p:nvPr/>
        </p:nvSpPr>
        <p:spPr>
          <a:xfrm>
            <a:off x="946424" y="9808797"/>
            <a:ext cx="1548765" cy="46990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9-12</a:t>
            </a:r>
            <a:r>
              <a:rPr sz="950" spc="-35" dirty="0">
                <a:solidFill>
                  <a:srgbClr val="333333"/>
                </a:solidFill>
                <a:latin typeface="Trebuchet MS"/>
                <a:cs typeface="Trebuchet MS"/>
              </a:rPr>
              <a:t> </a:t>
            </a:r>
            <a:r>
              <a:rPr sz="950" spc="25" dirty="0">
                <a:solidFill>
                  <a:srgbClr val="333333"/>
                </a:solidFill>
                <a:latin typeface="微软雅黑"/>
                <a:cs typeface="微软雅黑"/>
              </a:rPr>
              <a:t>网卡绑定信息示意图</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5" dirty="0">
                <a:solidFill>
                  <a:srgbClr val="333333"/>
                </a:solidFill>
                <a:latin typeface="Courier New"/>
                <a:cs typeface="Courier New"/>
              </a:rPr>
              <a:t>1</a:t>
            </a:r>
            <a:r>
              <a:rPr sz="950" b="1" spc="5" dirty="0">
                <a:solidFill>
                  <a:srgbClr val="333333"/>
                </a:solidFill>
                <a:latin typeface="微软雅黑"/>
                <a:cs typeface="微软雅黑"/>
              </a:rPr>
              <a:t>．</a:t>
            </a:r>
            <a:r>
              <a:rPr sz="950" b="1" spc="25" dirty="0">
                <a:solidFill>
                  <a:srgbClr val="333333"/>
                </a:solidFill>
                <a:latin typeface="微软雅黑"/>
                <a:cs typeface="微软雅黑"/>
              </a:rPr>
              <a:t>创建出一个</a:t>
            </a:r>
            <a:r>
              <a:rPr sz="950" b="1" spc="45" dirty="0">
                <a:solidFill>
                  <a:srgbClr val="333333"/>
                </a:solidFill>
                <a:latin typeface="Courier New"/>
                <a:cs typeface="Courier New"/>
              </a:rPr>
              <a:t>bond</a:t>
            </a:r>
            <a:r>
              <a:rPr sz="950" b="1" spc="25" dirty="0">
                <a:solidFill>
                  <a:srgbClr val="333333"/>
                </a:solidFill>
                <a:latin typeface="微软雅黑"/>
                <a:cs typeface="微软雅黑"/>
              </a:rPr>
              <a:t>网卡</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122</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083036"/>
            <a:ext cx="5651500" cy="667385"/>
            <a:chOff x="959124" y="1083036"/>
            <a:chExt cx="5651500" cy="667385"/>
          </a:xfrm>
        </p:grpSpPr>
        <p:sp>
          <p:nvSpPr>
            <p:cNvPr id="3" name="object 3"/>
            <p:cNvSpPr/>
            <p:nvPr/>
          </p:nvSpPr>
          <p:spPr>
            <a:xfrm>
              <a:off x="963889" y="1087801"/>
              <a:ext cx="5641975" cy="657860"/>
            </a:xfrm>
            <a:custGeom>
              <a:avLst/>
              <a:gdLst/>
              <a:ahLst/>
              <a:cxnLst/>
              <a:rect l="l" t="t" r="r" b="b"/>
              <a:pathLst>
                <a:path w="5641975" h="657860">
                  <a:moveTo>
                    <a:pt x="5620752" y="657454"/>
                  </a:moveTo>
                  <a:lnTo>
                    <a:pt x="20659" y="657454"/>
                  </a:lnTo>
                  <a:lnTo>
                    <a:pt x="17629" y="656787"/>
                  </a:lnTo>
                  <a:lnTo>
                    <a:pt x="0" y="636756"/>
                  </a:lnTo>
                  <a:lnTo>
                    <a:pt x="0" y="633706"/>
                  </a:lnTo>
                  <a:lnTo>
                    <a:pt x="0" y="20621"/>
                  </a:lnTo>
                  <a:lnTo>
                    <a:pt x="20659" y="0"/>
                  </a:lnTo>
                  <a:lnTo>
                    <a:pt x="5620752" y="0"/>
                  </a:lnTo>
                  <a:lnTo>
                    <a:pt x="5641421" y="20621"/>
                  </a:lnTo>
                  <a:lnTo>
                    <a:pt x="5641421" y="636756"/>
                  </a:lnTo>
                  <a:lnTo>
                    <a:pt x="5623792" y="656787"/>
                  </a:lnTo>
                  <a:lnTo>
                    <a:pt x="5620752" y="657454"/>
                  </a:lnTo>
                  <a:close/>
                </a:path>
              </a:pathLst>
            </a:custGeom>
            <a:solidFill>
              <a:srgbClr val="F8F8F8"/>
            </a:solidFill>
          </p:spPr>
          <p:txBody>
            <a:bodyPr wrap="square" lIns="0" tIns="0" rIns="0" bIns="0" rtlCol="0"/>
            <a:lstStyle/>
            <a:p>
              <a:endParaRPr/>
            </a:p>
          </p:txBody>
        </p:sp>
        <p:sp>
          <p:nvSpPr>
            <p:cNvPr id="4" name="object 4"/>
            <p:cNvSpPr/>
            <p:nvPr/>
          </p:nvSpPr>
          <p:spPr>
            <a:xfrm>
              <a:off x="963889" y="1087801"/>
              <a:ext cx="5641975" cy="657860"/>
            </a:xfrm>
            <a:custGeom>
              <a:avLst/>
              <a:gdLst/>
              <a:ahLst/>
              <a:cxnLst/>
              <a:rect l="l" t="t" r="r" b="b"/>
              <a:pathLst>
                <a:path w="5641975" h="657860">
                  <a:moveTo>
                    <a:pt x="0" y="633706"/>
                  </a:moveTo>
                  <a:lnTo>
                    <a:pt x="0" y="23823"/>
                  </a:lnTo>
                  <a:lnTo>
                    <a:pt x="0" y="20621"/>
                  </a:lnTo>
                  <a:lnTo>
                    <a:pt x="600" y="17496"/>
                  </a:lnTo>
                  <a:lnTo>
                    <a:pt x="1810" y="14589"/>
                  </a:lnTo>
                  <a:lnTo>
                    <a:pt x="3020" y="11616"/>
                  </a:lnTo>
                  <a:lnTo>
                    <a:pt x="4745" y="9005"/>
                  </a:lnTo>
                  <a:lnTo>
                    <a:pt x="6975" y="6851"/>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851"/>
                  </a:lnTo>
                  <a:lnTo>
                    <a:pt x="5636675" y="9005"/>
                  </a:lnTo>
                  <a:lnTo>
                    <a:pt x="5638400" y="11616"/>
                  </a:lnTo>
                  <a:lnTo>
                    <a:pt x="5639610" y="14513"/>
                  </a:lnTo>
                  <a:lnTo>
                    <a:pt x="5640821" y="17496"/>
                  </a:lnTo>
                  <a:lnTo>
                    <a:pt x="5641421" y="20621"/>
                  </a:lnTo>
                  <a:lnTo>
                    <a:pt x="5641421" y="23823"/>
                  </a:lnTo>
                  <a:lnTo>
                    <a:pt x="5641421" y="633706"/>
                  </a:lnTo>
                  <a:lnTo>
                    <a:pt x="5641421" y="636756"/>
                  </a:lnTo>
                  <a:lnTo>
                    <a:pt x="5640821" y="639739"/>
                  </a:lnTo>
                  <a:lnTo>
                    <a:pt x="5639610" y="642636"/>
                  </a:lnTo>
                  <a:lnTo>
                    <a:pt x="5638400" y="645542"/>
                  </a:lnTo>
                  <a:lnTo>
                    <a:pt x="5626717" y="655519"/>
                  </a:lnTo>
                  <a:lnTo>
                    <a:pt x="5623792" y="656787"/>
                  </a:lnTo>
                  <a:lnTo>
                    <a:pt x="5620752" y="657454"/>
                  </a:lnTo>
                  <a:lnTo>
                    <a:pt x="5617597" y="657530"/>
                  </a:lnTo>
                  <a:lnTo>
                    <a:pt x="23823" y="657530"/>
                  </a:lnTo>
                  <a:lnTo>
                    <a:pt x="20659" y="657454"/>
                  </a:lnTo>
                  <a:lnTo>
                    <a:pt x="17629" y="656787"/>
                  </a:lnTo>
                  <a:lnTo>
                    <a:pt x="14703" y="655519"/>
                  </a:lnTo>
                  <a:lnTo>
                    <a:pt x="11787" y="654328"/>
                  </a:lnTo>
                  <a:lnTo>
                    <a:pt x="0" y="636756"/>
                  </a:lnTo>
                  <a:lnTo>
                    <a:pt x="0" y="63370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168858"/>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999631"/>
            <a:ext cx="5651500" cy="1181735"/>
            <a:chOff x="959124" y="4999631"/>
            <a:chExt cx="5651500" cy="1181735"/>
          </a:xfrm>
        </p:grpSpPr>
        <p:sp>
          <p:nvSpPr>
            <p:cNvPr id="7" name="object 7"/>
            <p:cNvSpPr/>
            <p:nvPr/>
          </p:nvSpPr>
          <p:spPr>
            <a:xfrm>
              <a:off x="963889" y="5004395"/>
              <a:ext cx="5641975" cy="1172210"/>
            </a:xfrm>
            <a:custGeom>
              <a:avLst/>
              <a:gdLst/>
              <a:ahLst/>
              <a:cxnLst/>
              <a:rect l="l" t="t" r="r" b="b"/>
              <a:pathLst>
                <a:path w="5641975" h="1172210">
                  <a:moveTo>
                    <a:pt x="5620752" y="1172043"/>
                  </a:moveTo>
                  <a:lnTo>
                    <a:pt x="20659" y="1172043"/>
                  </a:lnTo>
                  <a:lnTo>
                    <a:pt x="17629" y="1171452"/>
                  </a:lnTo>
                  <a:lnTo>
                    <a:pt x="0" y="1151345"/>
                  </a:lnTo>
                  <a:lnTo>
                    <a:pt x="0" y="1148296"/>
                  </a:lnTo>
                  <a:lnTo>
                    <a:pt x="0" y="20621"/>
                  </a:lnTo>
                  <a:lnTo>
                    <a:pt x="20659" y="0"/>
                  </a:lnTo>
                  <a:lnTo>
                    <a:pt x="5620752" y="0"/>
                  </a:lnTo>
                  <a:lnTo>
                    <a:pt x="5641421" y="20621"/>
                  </a:lnTo>
                  <a:lnTo>
                    <a:pt x="5641421" y="1151345"/>
                  </a:lnTo>
                  <a:lnTo>
                    <a:pt x="5623792" y="1171452"/>
                  </a:lnTo>
                  <a:lnTo>
                    <a:pt x="5620752" y="1172043"/>
                  </a:lnTo>
                  <a:close/>
                </a:path>
              </a:pathLst>
            </a:custGeom>
            <a:solidFill>
              <a:srgbClr val="F8F8F8"/>
            </a:solidFill>
          </p:spPr>
          <p:txBody>
            <a:bodyPr wrap="square" lIns="0" tIns="0" rIns="0" bIns="0" rtlCol="0"/>
            <a:lstStyle/>
            <a:p>
              <a:endParaRPr/>
            </a:p>
          </p:txBody>
        </p:sp>
        <p:sp>
          <p:nvSpPr>
            <p:cNvPr id="8" name="object 8"/>
            <p:cNvSpPr/>
            <p:nvPr/>
          </p:nvSpPr>
          <p:spPr>
            <a:xfrm>
              <a:off x="963889" y="5004395"/>
              <a:ext cx="5641975" cy="1172210"/>
            </a:xfrm>
            <a:custGeom>
              <a:avLst/>
              <a:gdLst/>
              <a:ahLst/>
              <a:cxnLst/>
              <a:rect l="l" t="t" r="r" b="b"/>
              <a:pathLst>
                <a:path w="5641975" h="1172210">
                  <a:moveTo>
                    <a:pt x="0" y="1148296"/>
                  </a:moveTo>
                  <a:lnTo>
                    <a:pt x="0" y="23823"/>
                  </a:lnTo>
                  <a:lnTo>
                    <a:pt x="0" y="20621"/>
                  </a:lnTo>
                  <a:lnTo>
                    <a:pt x="600" y="17496"/>
                  </a:lnTo>
                  <a:lnTo>
                    <a:pt x="1810" y="14589"/>
                  </a:lnTo>
                  <a:lnTo>
                    <a:pt x="3020" y="11692"/>
                  </a:lnTo>
                  <a:lnTo>
                    <a:pt x="4745" y="9081"/>
                  </a:lnTo>
                  <a:lnTo>
                    <a:pt x="6975" y="6851"/>
                  </a:lnTo>
                  <a:lnTo>
                    <a:pt x="9214" y="4612"/>
                  </a:lnTo>
                  <a:lnTo>
                    <a:pt x="11787" y="2906"/>
                  </a:lnTo>
                  <a:lnTo>
                    <a:pt x="14703" y="1639"/>
                  </a:lnTo>
                  <a:lnTo>
                    <a:pt x="17629" y="524"/>
                  </a:lnTo>
                  <a:lnTo>
                    <a:pt x="20659" y="0"/>
                  </a:lnTo>
                  <a:lnTo>
                    <a:pt x="23823" y="0"/>
                  </a:lnTo>
                  <a:lnTo>
                    <a:pt x="5617597" y="0"/>
                  </a:lnTo>
                  <a:lnTo>
                    <a:pt x="5620752" y="0"/>
                  </a:lnTo>
                  <a:lnTo>
                    <a:pt x="5623792" y="590"/>
                  </a:lnTo>
                  <a:lnTo>
                    <a:pt x="5641421" y="20621"/>
                  </a:lnTo>
                  <a:lnTo>
                    <a:pt x="5641421" y="23823"/>
                  </a:lnTo>
                  <a:lnTo>
                    <a:pt x="5641421" y="1148296"/>
                  </a:lnTo>
                  <a:lnTo>
                    <a:pt x="5641421" y="1151345"/>
                  </a:lnTo>
                  <a:lnTo>
                    <a:pt x="5640821" y="1154328"/>
                  </a:lnTo>
                  <a:lnTo>
                    <a:pt x="5639610" y="1157225"/>
                  </a:lnTo>
                  <a:lnTo>
                    <a:pt x="5638400" y="1160131"/>
                  </a:lnTo>
                  <a:lnTo>
                    <a:pt x="5617597" y="1172119"/>
                  </a:lnTo>
                  <a:lnTo>
                    <a:pt x="23823" y="1172119"/>
                  </a:lnTo>
                  <a:lnTo>
                    <a:pt x="1810" y="1157225"/>
                  </a:lnTo>
                  <a:lnTo>
                    <a:pt x="600" y="1154328"/>
                  </a:lnTo>
                  <a:lnTo>
                    <a:pt x="0" y="1151345"/>
                  </a:lnTo>
                  <a:lnTo>
                    <a:pt x="0" y="114829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5085453"/>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7334341"/>
            <a:ext cx="5651500" cy="1181735"/>
            <a:chOff x="959124" y="7334341"/>
            <a:chExt cx="5651500" cy="1181735"/>
          </a:xfrm>
        </p:grpSpPr>
        <p:sp>
          <p:nvSpPr>
            <p:cNvPr id="11" name="object 11"/>
            <p:cNvSpPr/>
            <p:nvPr/>
          </p:nvSpPr>
          <p:spPr>
            <a:xfrm>
              <a:off x="963889" y="7339106"/>
              <a:ext cx="5641975" cy="1172210"/>
            </a:xfrm>
            <a:custGeom>
              <a:avLst/>
              <a:gdLst/>
              <a:ahLst/>
              <a:cxnLst/>
              <a:rect l="l" t="t" r="r" b="b"/>
              <a:pathLst>
                <a:path w="5641975" h="1172209">
                  <a:moveTo>
                    <a:pt x="5620752" y="1172043"/>
                  </a:moveTo>
                  <a:lnTo>
                    <a:pt x="20659" y="1172043"/>
                  </a:lnTo>
                  <a:lnTo>
                    <a:pt x="17629" y="1171376"/>
                  </a:lnTo>
                  <a:lnTo>
                    <a:pt x="0" y="1151345"/>
                  </a:lnTo>
                  <a:lnTo>
                    <a:pt x="0" y="1148296"/>
                  </a:lnTo>
                  <a:lnTo>
                    <a:pt x="0" y="20621"/>
                  </a:lnTo>
                  <a:lnTo>
                    <a:pt x="20659" y="0"/>
                  </a:lnTo>
                  <a:lnTo>
                    <a:pt x="5620752" y="0"/>
                  </a:lnTo>
                  <a:lnTo>
                    <a:pt x="5641421" y="20621"/>
                  </a:lnTo>
                  <a:lnTo>
                    <a:pt x="5641421" y="1151345"/>
                  </a:lnTo>
                  <a:lnTo>
                    <a:pt x="5623792" y="1171376"/>
                  </a:lnTo>
                  <a:lnTo>
                    <a:pt x="5620752" y="1172043"/>
                  </a:lnTo>
                  <a:close/>
                </a:path>
              </a:pathLst>
            </a:custGeom>
            <a:solidFill>
              <a:srgbClr val="F8F8F8"/>
            </a:solidFill>
          </p:spPr>
          <p:txBody>
            <a:bodyPr wrap="square" lIns="0" tIns="0" rIns="0" bIns="0" rtlCol="0"/>
            <a:lstStyle/>
            <a:p>
              <a:endParaRPr/>
            </a:p>
          </p:txBody>
        </p:sp>
        <p:sp>
          <p:nvSpPr>
            <p:cNvPr id="12" name="object 12"/>
            <p:cNvSpPr/>
            <p:nvPr/>
          </p:nvSpPr>
          <p:spPr>
            <a:xfrm>
              <a:off x="963889" y="7339106"/>
              <a:ext cx="5641975" cy="1172210"/>
            </a:xfrm>
            <a:custGeom>
              <a:avLst/>
              <a:gdLst/>
              <a:ahLst/>
              <a:cxnLst/>
              <a:rect l="l" t="t" r="r" b="b"/>
              <a:pathLst>
                <a:path w="5641975" h="1172209">
                  <a:moveTo>
                    <a:pt x="0" y="1148296"/>
                  </a:moveTo>
                  <a:lnTo>
                    <a:pt x="0" y="23823"/>
                  </a:lnTo>
                  <a:lnTo>
                    <a:pt x="0" y="20621"/>
                  </a:lnTo>
                  <a:lnTo>
                    <a:pt x="600" y="17496"/>
                  </a:lnTo>
                  <a:lnTo>
                    <a:pt x="1810" y="14513"/>
                  </a:lnTo>
                  <a:lnTo>
                    <a:pt x="3020" y="11616"/>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1148296"/>
                  </a:lnTo>
                  <a:lnTo>
                    <a:pt x="5641421" y="1151345"/>
                  </a:lnTo>
                  <a:lnTo>
                    <a:pt x="5640821" y="1154404"/>
                  </a:lnTo>
                  <a:lnTo>
                    <a:pt x="5639610" y="1157301"/>
                  </a:lnTo>
                  <a:lnTo>
                    <a:pt x="5638400" y="1160207"/>
                  </a:lnTo>
                  <a:lnTo>
                    <a:pt x="5617597" y="1172119"/>
                  </a:lnTo>
                  <a:lnTo>
                    <a:pt x="23823" y="1172119"/>
                  </a:lnTo>
                  <a:lnTo>
                    <a:pt x="20659" y="1172043"/>
                  </a:lnTo>
                  <a:lnTo>
                    <a:pt x="17629" y="1171376"/>
                  </a:lnTo>
                  <a:lnTo>
                    <a:pt x="14703" y="1170108"/>
                  </a:lnTo>
                  <a:lnTo>
                    <a:pt x="11787" y="1168917"/>
                  </a:lnTo>
                  <a:lnTo>
                    <a:pt x="1810" y="1157301"/>
                  </a:lnTo>
                  <a:lnTo>
                    <a:pt x="600" y="1154404"/>
                  </a:lnTo>
                  <a:lnTo>
                    <a:pt x="0" y="1151345"/>
                  </a:lnTo>
                  <a:lnTo>
                    <a:pt x="0" y="114829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7420164"/>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4" name="object 14"/>
          <p:cNvSpPr txBox="1"/>
          <p:nvPr/>
        </p:nvSpPr>
        <p:spPr>
          <a:xfrm>
            <a:off x="844824" y="332797"/>
            <a:ext cx="5911215" cy="8792845"/>
          </a:xfrm>
          <a:prstGeom prst="rect">
            <a:avLst/>
          </a:prstGeom>
        </p:spPr>
        <p:txBody>
          <a:bodyPr vert="horz" wrap="square" lIns="0" tIns="12065" rIns="0" bIns="0" rtlCol="0">
            <a:spAutoFit/>
          </a:bodyPr>
          <a:lstStyle/>
          <a:p>
            <a:pPr marL="114300" marR="106680">
              <a:lnSpc>
                <a:spcPct val="131600"/>
              </a:lnSpc>
              <a:spcBef>
                <a:spcPts val="95"/>
              </a:spcBef>
            </a:pPr>
            <a:r>
              <a:rPr sz="950" spc="25" dirty="0">
                <a:solidFill>
                  <a:srgbClr val="333333"/>
                </a:solidFill>
                <a:latin typeface="Trebuchet MS"/>
                <a:cs typeface="Trebuchet MS"/>
              </a:rPr>
              <a:t>nmcli</a:t>
            </a:r>
            <a:r>
              <a:rPr sz="950" spc="25" dirty="0">
                <a:solidFill>
                  <a:srgbClr val="333333"/>
                </a:solidFill>
                <a:latin typeface="微软雅黑"/>
                <a:cs typeface="微软雅黑"/>
              </a:rPr>
              <a:t>命令配置网卡信息有一定的难度，所以咱们放到了第九章才开始讲解。首先创建一个</a:t>
            </a:r>
            <a:r>
              <a:rPr sz="950" spc="70" dirty="0">
                <a:solidFill>
                  <a:srgbClr val="333333"/>
                </a:solidFill>
                <a:latin typeface="Trebuchet MS"/>
                <a:cs typeface="Trebuchet MS"/>
              </a:rPr>
              <a:t>bond</a:t>
            </a:r>
            <a:r>
              <a:rPr sz="950" spc="25" dirty="0">
                <a:solidFill>
                  <a:srgbClr val="333333"/>
                </a:solidFill>
                <a:latin typeface="微软雅黑"/>
                <a:cs typeface="微软雅黑"/>
              </a:rPr>
              <a:t>网卡</a:t>
            </a:r>
            <a:r>
              <a:rPr sz="950" spc="-420" dirty="0">
                <a:solidFill>
                  <a:srgbClr val="333333"/>
                </a:solidFill>
                <a:latin typeface="微软雅黑"/>
                <a:cs typeface="微软雅黑"/>
              </a:rPr>
              <a:t>，</a:t>
            </a:r>
            <a:r>
              <a:rPr sz="1200" baseline="34722" dirty="0">
                <a:latin typeface="小哥哥网恋吗"/>
                <a:cs typeface="小哥哥网恋吗"/>
              </a:rPr>
              <a:t>5/20 </a:t>
            </a:r>
            <a:r>
              <a:rPr sz="950" spc="25" dirty="0">
                <a:solidFill>
                  <a:srgbClr val="333333"/>
                </a:solidFill>
                <a:latin typeface="微软雅黑"/>
                <a:cs typeface="微软雅黑"/>
              </a:rPr>
              <a:t>命令与参数的意思是创建了一个类型为</a:t>
            </a:r>
            <a:r>
              <a:rPr sz="950" spc="60" dirty="0">
                <a:solidFill>
                  <a:srgbClr val="333333"/>
                </a:solidFill>
                <a:latin typeface="Trebuchet MS"/>
                <a:cs typeface="Trebuchet MS"/>
              </a:rPr>
              <a:t>bond</a:t>
            </a:r>
            <a:r>
              <a:rPr sz="950" spc="60" dirty="0">
                <a:solidFill>
                  <a:srgbClr val="333333"/>
                </a:solidFill>
                <a:latin typeface="微软雅黑"/>
                <a:cs typeface="微软雅黑"/>
              </a:rPr>
              <a:t>（</a:t>
            </a:r>
            <a:r>
              <a:rPr sz="950" spc="25" dirty="0">
                <a:solidFill>
                  <a:srgbClr val="333333"/>
                </a:solidFill>
                <a:latin typeface="微软雅黑"/>
                <a:cs typeface="微软雅黑"/>
              </a:rPr>
              <a:t>绑定）、名称为</a:t>
            </a:r>
            <a:r>
              <a:rPr sz="950" spc="70" dirty="0">
                <a:solidFill>
                  <a:srgbClr val="333333"/>
                </a:solidFill>
                <a:latin typeface="Trebuchet MS"/>
                <a:cs typeface="Trebuchet MS"/>
              </a:rPr>
              <a:t>bond0</a:t>
            </a:r>
            <a:r>
              <a:rPr sz="950" spc="25" dirty="0">
                <a:solidFill>
                  <a:srgbClr val="333333"/>
                </a:solidFill>
                <a:latin typeface="微软雅黑"/>
                <a:cs typeface="微软雅黑"/>
              </a:rPr>
              <a:t>、网卡名为</a:t>
            </a:r>
            <a:r>
              <a:rPr sz="950" spc="70" dirty="0">
                <a:solidFill>
                  <a:srgbClr val="333333"/>
                </a:solidFill>
                <a:latin typeface="Trebuchet MS"/>
                <a:cs typeface="Trebuchet MS"/>
              </a:rPr>
              <a:t>bond0</a:t>
            </a:r>
            <a:r>
              <a:rPr sz="950" spc="25" dirty="0">
                <a:solidFill>
                  <a:srgbClr val="333333"/>
                </a:solidFill>
                <a:latin typeface="微软雅黑"/>
                <a:cs typeface="微软雅黑"/>
              </a:rPr>
              <a:t>的绑定设备，模 式为</a:t>
            </a:r>
            <a:r>
              <a:rPr sz="950" spc="20" dirty="0">
                <a:solidFill>
                  <a:srgbClr val="333333"/>
                </a:solidFill>
                <a:latin typeface="Trebuchet MS"/>
                <a:cs typeface="Trebuchet MS"/>
              </a:rPr>
              <a:t>balance-rr</a:t>
            </a:r>
            <a:r>
              <a:rPr sz="950" spc="20"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238125" marR="358140">
              <a:lnSpc>
                <a:spcPct val="132400"/>
              </a:lnSpc>
            </a:pPr>
            <a:r>
              <a:rPr sz="850" spc="15" dirty="0">
                <a:solidFill>
                  <a:srgbClr val="333333"/>
                </a:solidFill>
                <a:latin typeface="Lucida Console"/>
                <a:cs typeface="Lucida Console"/>
              </a:rPr>
              <a:t>[root@linuxprobe ~]# nmcli</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 add</a:t>
            </a:r>
            <a:r>
              <a:rPr sz="850" spc="20" dirty="0">
                <a:solidFill>
                  <a:srgbClr val="333333"/>
                </a:solidFill>
                <a:latin typeface="Lucida Console"/>
                <a:cs typeface="Lucida Console"/>
              </a:rPr>
              <a:t> </a:t>
            </a:r>
            <a:r>
              <a:rPr sz="850" spc="15" dirty="0">
                <a:solidFill>
                  <a:srgbClr val="333333"/>
                </a:solidFill>
                <a:latin typeface="Lucida Console"/>
                <a:cs typeface="Lucida Console"/>
              </a:rPr>
              <a:t>type bond</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con-name bond0</a:t>
            </a:r>
            <a:r>
              <a:rPr sz="850" spc="20" dirty="0">
                <a:solidFill>
                  <a:srgbClr val="333333"/>
                </a:solidFill>
                <a:latin typeface="Lucida Console"/>
                <a:cs typeface="Lucida Console"/>
              </a:rPr>
              <a:t> </a:t>
            </a:r>
            <a:r>
              <a:rPr sz="850" spc="15" dirty="0">
                <a:solidFill>
                  <a:srgbClr val="333333"/>
                </a:solidFill>
                <a:latin typeface="Lucida Console"/>
                <a:cs typeface="Lucida Console"/>
              </a:rPr>
              <a:t>ifname bond0 </a:t>
            </a:r>
            <a:r>
              <a:rPr sz="850" spc="-495" dirty="0">
                <a:solidFill>
                  <a:srgbClr val="333333"/>
                </a:solidFill>
                <a:latin typeface="Lucida Console"/>
                <a:cs typeface="Lucida Console"/>
              </a:rPr>
              <a:t> </a:t>
            </a:r>
            <a:r>
              <a:rPr sz="850" spc="15" dirty="0">
                <a:solidFill>
                  <a:srgbClr val="333333"/>
                </a:solidFill>
                <a:latin typeface="Lucida Console"/>
                <a:cs typeface="Lucida Console"/>
              </a:rPr>
              <a:t>bond.options "mode=balance-rr"Connection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'bond0' (b37b720d-c5fa-43f8-8578- </a:t>
            </a:r>
            <a:r>
              <a:rPr sz="850" spc="20" dirty="0">
                <a:solidFill>
                  <a:srgbClr val="333333"/>
                </a:solidFill>
                <a:latin typeface="Lucida Console"/>
                <a:cs typeface="Lucida Console"/>
              </a:rPr>
              <a:t> </a:t>
            </a:r>
            <a:r>
              <a:rPr sz="850" spc="15" dirty="0">
                <a:solidFill>
                  <a:srgbClr val="333333"/>
                </a:solidFill>
                <a:latin typeface="Lucida Console"/>
                <a:cs typeface="Lucida Console"/>
              </a:rPr>
              <a:t>820d19811f32)</a:t>
            </a:r>
            <a:r>
              <a:rPr sz="850" spc="10" dirty="0">
                <a:solidFill>
                  <a:srgbClr val="333333"/>
                </a:solidFill>
                <a:latin typeface="Lucida Console"/>
                <a:cs typeface="Lucida Console"/>
              </a:rPr>
              <a:t> </a:t>
            </a:r>
            <a:r>
              <a:rPr sz="850" spc="15" dirty="0">
                <a:solidFill>
                  <a:srgbClr val="333333"/>
                </a:solidFill>
                <a:latin typeface="Lucida Console"/>
                <a:cs typeface="Lucida Console"/>
              </a:rPr>
              <a:t>successfully added.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14300" marR="162560">
              <a:lnSpc>
                <a:spcPct val="131600"/>
              </a:lnSpc>
            </a:pPr>
            <a:r>
              <a:rPr sz="950" spc="25" dirty="0">
                <a:solidFill>
                  <a:srgbClr val="333333"/>
                </a:solidFill>
                <a:latin typeface="微软雅黑"/>
                <a:cs typeface="微软雅黑"/>
              </a:rPr>
              <a:t>这里使用的是</a:t>
            </a:r>
            <a:r>
              <a:rPr sz="950" spc="20" dirty="0">
                <a:solidFill>
                  <a:srgbClr val="333333"/>
                </a:solidFill>
                <a:latin typeface="Trebuchet MS"/>
                <a:cs typeface="Trebuchet MS"/>
              </a:rPr>
              <a:t>balance-rr</a:t>
            </a:r>
            <a:r>
              <a:rPr sz="950" spc="25" dirty="0">
                <a:solidFill>
                  <a:srgbClr val="333333"/>
                </a:solidFill>
                <a:latin typeface="微软雅黑"/>
                <a:cs typeface="微软雅黑"/>
              </a:rPr>
              <a:t>网卡绑定模式，</a:t>
            </a:r>
            <a:r>
              <a:rPr sz="950" spc="25" dirty="0">
                <a:solidFill>
                  <a:srgbClr val="333333"/>
                </a:solidFill>
                <a:latin typeface="Trebuchet MS"/>
                <a:cs typeface="Trebuchet MS"/>
              </a:rPr>
              <a:t>rr</a:t>
            </a:r>
            <a:r>
              <a:rPr sz="950" spc="25" dirty="0">
                <a:solidFill>
                  <a:srgbClr val="333333"/>
                </a:solidFill>
                <a:latin typeface="微软雅黑"/>
                <a:cs typeface="微软雅黑"/>
              </a:rPr>
              <a:t>是</a:t>
            </a:r>
            <a:r>
              <a:rPr sz="950" spc="45" dirty="0">
                <a:solidFill>
                  <a:srgbClr val="333333"/>
                </a:solidFill>
                <a:latin typeface="Trebuchet MS"/>
                <a:cs typeface="Trebuchet MS"/>
              </a:rPr>
              <a:t>round-robin</a:t>
            </a:r>
            <a:r>
              <a:rPr sz="950" spc="25" dirty="0">
                <a:solidFill>
                  <a:srgbClr val="333333"/>
                </a:solidFill>
                <a:latin typeface="微软雅黑"/>
                <a:cs typeface="微软雅黑"/>
              </a:rPr>
              <a:t>的缩写，全称也叫轮循模式。</a:t>
            </a:r>
            <a:r>
              <a:rPr sz="950" spc="45" dirty="0">
                <a:solidFill>
                  <a:srgbClr val="333333"/>
                </a:solidFill>
                <a:latin typeface="Trebuchet MS"/>
                <a:cs typeface="Trebuchet MS"/>
              </a:rPr>
              <a:t>round-robin</a:t>
            </a:r>
            <a:r>
              <a:rPr sz="950" spc="25" dirty="0">
                <a:solidFill>
                  <a:srgbClr val="333333"/>
                </a:solidFill>
                <a:latin typeface="微软雅黑"/>
                <a:cs typeface="微软雅黑"/>
              </a:rPr>
              <a:t>的 特点是会根据设备顺序依次传输数据包，提供负载均衡的效果，让带宽变得更大，一旦某个网卡故障马 上切换到另外一台设备上，保证网络传输不被中断。而</a:t>
            </a:r>
            <a:r>
              <a:rPr sz="950" spc="20" dirty="0">
                <a:solidFill>
                  <a:srgbClr val="333333"/>
                </a:solidFill>
                <a:latin typeface="Trebuchet MS"/>
                <a:cs typeface="Trebuchet MS"/>
              </a:rPr>
              <a:t>active-backup</a:t>
            </a:r>
            <a:r>
              <a:rPr sz="950" spc="20" dirty="0">
                <a:solidFill>
                  <a:srgbClr val="333333"/>
                </a:solidFill>
                <a:latin typeface="微软雅黑"/>
                <a:cs typeface="微软雅黑"/>
              </a:rPr>
              <a:t>网卡绑定模式也比较常用，特点是 </a:t>
            </a:r>
            <a:r>
              <a:rPr sz="950" spc="25" dirty="0">
                <a:solidFill>
                  <a:srgbClr val="333333"/>
                </a:solidFill>
                <a:latin typeface="微软雅黑"/>
                <a:cs typeface="微软雅黑"/>
              </a:rPr>
              <a:t>平时只有一块网卡正常工作，另一个设备待命，一旦出现损坏时自动顶替上去，冗余能力比较强，因此 也被叫做主备模式。</a:t>
            </a:r>
            <a:endParaRPr sz="950">
              <a:latin typeface="微软雅黑"/>
              <a:cs typeface="微软雅黑"/>
            </a:endParaRPr>
          </a:p>
          <a:p>
            <a:pPr marL="114300" marR="148590">
              <a:lnSpc>
                <a:spcPct val="131600"/>
              </a:lnSpc>
              <a:spcBef>
                <a:spcPts val="755"/>
              </a:spcBef>
            </a:pPr>
            <a:r>
              <a:rPr sz="950" spc="25" dirty="0">
                <a:solidFill>
                  <a:srgbClr val="333333"/>
                </a:solidFill>
                <a:latin typeface="微软雅黑"/>
                <a:cs typeface="微软雅黑"/>
              </a:rPr>
              <a:t>比如有一台用于提供</a:t>
            </a:r>
            <a:r>
              <a:rPr sz="950" spc="70" dirty="0">
                <a:solidFill>
                  <a:srgbClr val="333333"/>
                </a:solidFill>
                <a:latin typeface="Trebuchet MS"/>
                <a:cs typeface="Trebuchet MS"/>
              </a:rPr>
              <a:t>NFS</a:t>
            </a:r>
            <a:r>
              <a:rPr sz="950" spc="25" dirty="0">
                <a:solidFill>
                  <a:srgbClr val="333333"/>
                </a:solidFill>
                <a:latin typeface="微软雅黑"/>
                <a:cs typeface="微软雅黑"/>
              </a:rPr>
              <a:t>或者</a:t>
            </a:r>
            <a:r>
              <a:rPr sz="950" spc="70" dirty="0">
                <a:solidFill>
                  <a:srgbClr val="333333"/>
                </a:solidFill>
                <a:latin typeface="Trebuchet MS"/>
                <a:cs typeface="Trebuchet MS"/>
              </a:rPr>
              <a:t>samba</a:t>
            </a:r>
            <a:r>
              <a:rPr sz="950" spc="25" dirty="0">
                <a:solidFill>
                  <a:srgbClr val="333333"/>
                </a:solidFill>
                <a:latin typeface="微软雅黑"/>
                <a:cs typeface="微软雅黑"/>
              </a:rPr>
              <a:t>服务的文件服务器，它所能提供的最大网络传输速度为 </a:t>
            </a:r>
            <a:r>
              <a:rPr sz="950" spc="35" dirty="0">
                <a:solidFill>
                  <a:srgbClr val="333333"/>
                </a:solidFill>
                <a:latin typeface="Trebuchet MS"/>
                <a:cs typeface="Trebuchet MS"/>
              </a:rPr>
              <a:t>100Mbit/s</a:t>
            </a:r>
            <a:r>
              <a:rPr sz="950" spc="35" dirty="0">
                <a:solidFill>
                  <a:srgbClr val="333333"/>
                </a:solidFill>
                <a:latin typeface="微软雅黑"/>
                <a:cs typeface="微软雅黑"/>
              </a:rPr>
              <a:t>，</a:t>
            </a:r>
            <a:r>
              <a:rPr sz="950" spc="25" dirty="0">
                <a:solidFill>
                  <a:srgbClr val="333333"/>
                </a:solidFill>
                <a:latin typeface="微软雅黑"/>
                <a:cs typeface="微软雅黑"/>
              </a:rPr>
              <a:t>但是访问该服务器的用户数量特别多，那么它的访问压力一定很大。在生产环境中，网络 的可靠性是极为重要的，而且网络的传输速度也必须得以保证。针对这样的情况，比较好的选择就是 </a:t>
            </a:r>
            <a:r>
              <a:rPr sz="950" spc="20" dirty="0">
                <a:solidFill>
                  <a:srgbClr val="333333"/>
                </a:solidFill>
                <a:latin typeface="Trebuchet MS"/>
                <a:cs typeface="Trebuchet MS"/>
              </a:rPr>
              <a:t>balance-rr</a:t>
            </a:r>
            <a:r>
              <a:rPr sz="950" spc="25" dirty="0">
                <a:solidFill>
                  <a:srgbClr val="333333"/>
                </a:solidFill>
                <a:latin typeface="微软雅黑"/>
                <a:cs typeface="微软雅黑"/>
              </a:rPr>
              <a:t>网卡绑定模式了。因为</a:t>
            </a:r>
            <a:r>
              <a:rPr sz="950" spc="20" dirty="0">
                <a:solidFill>
                  <a:srgbClr val="333333"/>
                </a:solidFill>
                <a:latin typeface="Trebuchet MS"/>
                <a:cs typeface="Trebuchet MS"/>
              </a:rPr>
              <a:t>balance-rr</a:t>
            </a:r>
            <a:r>
              <a:rPr sz="950" spc="25" dirty="0">
                <a:solidFill>
                  <a:srgbClr val="333333"/>
                </a:solidFill>
                <a:latin typeface="微软雅黑"/>
                <a:cs typeface="微软雅黑"/>
              </a:rPr>
              <a:t>能够让两块网卡同时一起工作，当其中一块网卡出现故障后 能自动备援，且无需交换机设备支援，从而提供了可靠的网络传输保障。</a:t>
            </a:r>
            <a:endParaRPr sz="950">
              <a:latin typeface="微软雅黑"/>
              <a:cs typeface="微软雅黑"/>
            </a:endParaRPr>
          </a:p>
          <a:p>
            <a:pPr>
              <a:lnSpc>
                <a:spcPct val="100000"/>
              </a:lnSpc>
              <a:spcBef>
                <a:spcPts val="75"/>
              </a:spcBef>
            </a:pPr>
            <a:endParaRPr sz="600">
              <a:latin typeface="微软雅黑"/>
              <a:cs typeface="微软雅黑"/>
            </a:endParaRPr>
          </a:p>
          <a:p>
            <a:pPr marL="309245" indent="-195580">
              <a:lnSpc>
                <a:spcPct val="100000"/>
              </a:lnSpc>
              <a:spcBef>
                <a:spcPts val="5"/>
              </a:spcBef>
              <a:buSzPct val="89473"/>
              <a:buFont typeface="Courier New"/>
              <a:buAutoNum type="arabicPeriod" startAt="2"/>
              <a:tabLst>
                <a:tab pos="309880" algn="l"/>
              </a:tabLst>
            </a:pPr>
            <a:r>
              <a:rPr sz="950" b="1" spc="25" dirty="0">
                <a:solidFill>
                  <a:srgbClr val="333333"/>
                </a:solidFill>
                <a:latin typeface="微软雅黑"/>
                <a:cs typeface="微软雅黑"/>
              </a:rPr>
              <a:t>向</a:t>
            </a:r>
            <a:r>
              <a:rPr sz="950" b="1" spc="35" dirty="0">
                <a:solidFill>
                  <a:srgbClr val="333333"/>
                </a:solidFill>
                <a:latin typeface="Courier New"/>
                <a:cs typeface="Courier New"/>
              </a:rPr>
              <a:t>bond0</a:t>
            </a:r>
            <a:r>
              <a:rPr sz="950" b="1" spc="25" dirty="0">
                <a:solidFill>
                  <a:srgbClr val="333333"/>
                </a:solidFill>
                <a:latin typeface="微软雅黑"/>
                <a:cs typeface="微软雅黑"/>
              </a:rPr>
              <a:t>添加从属网卡</a:t>
            </a:r>
            <a:endParaRPr sz="950">
              <a:latin typeface="微软雅黑"/>
              <a:cs typeface="微软雅黑"/>
            </a:endParaRPr>
          </a:p>
          <a:p>
            <a:pPr marL="113664" marR="200660" algn="just">
              <a:lnSpc>
                <a:spcPct val="131600"/>
              </a:lnSpc>
              <a:spcBef>
                <a:spcPts val="750"/>
              </a:spcBef>
            </a:pPr>
            <a:r>
              <a:rPr sz="950" spc="25" dirty="0">
                <a:solidFill>
                  <a:srgbClr val="333333"/>
                </a:solidFill>
                <a:latin typeface="微软雅黑"/>
                <a:cs typeface="微软雅黑"/>
              </a:rPr>
              <a:t>刚刚创建成功的</a:t>
            </a:r>
            <a:r>
              <a:rPr sz="950" spc="70" dirty="0">
                <a:solidFill>
                  <a:srgbClr val="333333"/>
                </a:solidFill>
                <a:latin typeface="Trebuchet MS"/>
                <a:cs typeface="Trebuchet MS"/>
              </a:rPr>
              <a:t>bond0</a:t>
            </a:r>
            <a:r>
              <a:rPr sz="950" spc="20" dirty="0">
                <a:solidFill>
                  <a:srgbClr val="333333"/>
                </a:solidFill>
                <a:latin typeface="微软雅黑"/>
                <a:cs typeface="微软雅黑"/>
              </a:rPr>
              <a:t>设备当前仅仅是个名称，里面并没有真正能为用户传输数据的网卡设备，接下来 要把</a:t>
            </a:r>
            <a:r>
              <a:rPr sz="950" spc="60" dirty="0">
                <a:solidFill>
                  <a:srgbClr val="333333"/>
                </a:solidFill>
                <a:latin typeface="Trebuchet MS"/>
                <a:cs typeface="Trebuchet MS"/>
              </a:rPr>
              <a:t>ens160</a:t>
            </a:r>
            <a:r>
              <a:rPr sz="950" spc="25" dirty="0">
                <a:solidFill>
                  <a:srgbClr val="333333"/>
                </a:solidFill>
                <a:latin typeface="微软雅黑"/>
                <a:cs typeface="微软雅黑"/>
              </a:rPr>
              <a:t>和</a:t>
            </a:r>
            <a:r>
              <a:rPr sz="950" spc="60" dirty="0">
                <a:solidFill>
                  <a:srgbClr val="333333"/>
                </a:solidFill>
                <a:latin typeface="Trebuchet MS"/>
                <a:cs typeface="Trebuchet MS"/>
              </a:rPr>
              <a:t>ens192</a:t>
            </a:r>
            <a:r>
              <a:rPr sz="950" spc="25" dirty="0">
                <a:solidFill>
                  <a:srgbClr val="333333"/>
                </a:solidFill>
                <a:latin typeface="微软雅黑"/>
                <a:cs typeface="微软雅黑"/>
              </a:rPr>
              <a:t>网卡添加进去。其中</a:t>
            </a:r>
            <a:r>
              <a:rPr sz="950" spc="5" dirty="0">
                <a:solidFill>
                  <a:srgbClr val="333333"/>
                </a:solidFill>
                <a:latin typeface="Trebuchet MS"/>
                <a:cs typeface="Trebuchet MS"/>
              </a:rPr>
              <a:t>“con-name”</a:t>
            </a:r>
            <a:r>
              <a:rPr sz="950" spc="20" dirty="0">
                <a:solidFill>
                  <a:srgbClr val="333333"/>
                </a:solidFill>
                <a:latin typeface="微软雅黑"/>
                <a:cs typeface="微软雅黑"/>
              </a:rPr>
              <a:t>参数后面接的是从属网卡名称，可以随时设置， </a:t>
            </a:r>
            <a:r>
              <a:rPr sz="950" spc="25" dirty="0">
                <a:solidFill>
                  <a:srgbClr val="333333"/>
                </a:solidFill>
                <a:latin typeface="微软雅黑"/>
                <a:cs typeface="微软雅黑"/>
              </a:rPr>
              <a:t>而</a:t>
            </a:r>
            <a:r>
              <a:rPr sz="950" spc="-15" dirty="0">
                <a:solidFill>
                  <a:srgbClr val="333333"/>
                </a:solidFill>
                <a:latin typeface="Trebuchet MS"/>
                <a:cs typeface="Trebuchet MS"/>
              </a:rPr>
              <a:t>“ifname”</a:t>
            </a:r>
            <a:r>
              <a:rPr sz="950" spc="25" dirty="0">
                <a:solidFill>
                  <a:srgbClr val="333333"/>
                </a:solidFill>
                <a:latin typeface="微软雅黑"/>
                <a:cs typeface="微软雅黑"/>
              </a:rPr>
              <a:t>参数后面接的是两块网卡名称，一定要以同学们实际为准，不要直接复制：</a:t>
            </a:r>
            <a:endParaRPr sz="950">
              <a:latin typeface="微软雅黑"/>
              <a:cs typeface="微软雅黑"/>
            </a:endParaRPr>
          </a:p>
          <a:p>
            <a:pPr>
              <a:lnSpc>
                <a:spcPct val="100000"/>
              </a:lnSpc>
              <a:spcBef>
                <a:spcPts val="45"/>
              </a:spcBef>
            </a:pPr>
            <a:endParaRPr sz="900">
              <a:latin typeface="微软雅黑"/>
              <a:cs typeface="微软雅黑"/>
            </a:endParaRPr>
          </a:p>
          <a:p>
            <a:pPr marL="238125" marR="223520">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nmcli connection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add type</a:t>
            </a:r>
            <a:r>
              <a:rPr sz="850" spc="20" dirty="0">
                <a:solidFill>
                  <a:srgbClr val="333333"/>
                </a:solidFill>
                <a:latin typeface="Lucida Console"/>
                <a:cs typeface="Lucida Console"/>
              </a:rPr>
              <a:t> </a:t>
            </a:r>
            <a:r>
              <a:rPr sz="850" spc="15" dirty="0">
                <a:solidFill>
                  <a:srgbClr val="333333"/>
                </a:solidFill>
                <a:latin typeface="Lucida Console"/>
                <a:cs typeface="Lucida Console"/>
              </a:rPr>
              <a:t>ethernet slave-type</a:t>
            </a:r>
            <a:r>
              <a:rPr sz="850" spc="20" dirty="0">
                <a:solidFill>
                  <a:srgbClr val="333333"/>
                </a:solidFill>
                <a:latin typeface="Lucida Console"/>
                <a:cs typeface="Lucida Console"/>
              </a:rPr>
              <a:t> </a:t>
            </a:r>
            <a:r>
              <a:rPr sz="850" spc="15" dirty="0">
                <a:solidFill>
                  <a:srgbClr val="333333"/>
                </a:solidFill>
                <a:latin typeface="Lucida Console"/>
                <a:cs typeface="Lucida Console"/>
              </a:rPr>
              <a:t>bond con-name </a:t>
            </a:r>
            <a:r>
              <a:rPr sz="850" spc="20" dirty="0">
                <a:solidFill>
                  <a:srgbClr val="333333"/>
                </a:solidFill>
                <a:latin typeface="Lucida Console"/>
                <a:cs typeface="Lucida Console"/>
              </a:rPr>
              <a:t> </a:t>
            </a:r>
            <a:r>
              <a:rPr sz="850" spc="15" dirty="0">
                <a:solidFill>
                  <a:srgbClr val="333333"/>
                </a:solidFill>
                <a:latin typeface="Lucida Console"/>
                <a:cs typeface="Lucida Console"/>
              </a:rPr>
              <a:t>bond0-port1 ifname</a:t>
            </a:r>
            <a:r>
              <a:rPr sz="850" spc="20" dirty="0">
                <a:solidFill>
                  <a:srgbClr val="333333"/>
                </a:solidFill>
                <a:latin typeface="Lucida Console"/>
                <a:cs typeface="Lucida Console"/>
              </a:rPr>
              <a:t> </a:t>
            </a:r>
            <a:r>
              <a:rPr sz="850" spc="15" dirty="0">
                <a:solidFill>
                  <a:srgbClr val="333333"/>
                </a:solidFill>
                <a:latin typeface="Lucida Console"/>
                <a:cs typeface="Lucida Console"/>
              </a:rPr>
              <a:t>ens160 master</a:t>
            </a:r>
            <a:r>
              <a:rPr sz="850" spc="20" dirty="0">
                <a:solidFill>
                  <a:srgbClr val="333333"/>
                </a:solidFill>
                <a:latin typeface="Lucida Console"/>
                <a:cs typeface="Lucida Console"/>
              </a:rPr>
              <a:t> </a:t>
            </a:r>
            <a:r>
              <a:rPr sz="850" spc="15" dirty="0">
                <a:solidFill>
                  <a:srgbClr val="333333"/>
                </a:solidFill>
                <a:latin typeface="Lucida Console"/>
                <a:cs typeface="Lucida Console"/>
              </a:rPr>
              <a:t>bond0Connection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'bond0-port1' (8a2f77ee-cc92- </a:t>
            </a:r>
            <a:r>
              <a:rPr sz="850" spc="20" dirty="0">
                <a:solidFill>
                  <a:srgbClr val="333333"/>
                </a:solidFill>
                <a:latin typeface="Lucida Console"/>
                <a:cs typeface="Lucida Console"/>
              </a:rPr>
              <a:t> </a:t>
            </a:r>
            <a:r>
              <a:rPr sz="850" spc="15" dirty="0">
                <a:solidFill>
                  <a:srgbClr val="333333"/>
                </a:solidFill>
                <a:latin typeface="Lucida Console"/>
                <a:cs typeface="Lucida Console"/>
              </a:rPr>
              <a:t>4c11-9292-d577ccf8753d)</a:t>
            </a:r>
            <a:r>
              <a:rPr sz="850" spc="20" dirty="0">
                <a:solidFill>
                  <a:srgbClr val="333333"/>
                </a:solidFill>
                <a:latin typeface="Lucida Console"/>
                <a:cs typeface="Lucida Console"/>
              </a:rPr>
              <a:t> </a:t>
            </a:r>
            <a:r>
              <a:rPr sz="850" spc="15" dirty="0">
                <a:solidFill>
                  <a:srgbClr val="333333"/>
                </a:solidFill>
                <a:latin typeface="Lucida Console"/>
                <a:cs typeface="Lucida Console"/>
              </a:rPr>
              <a:t>successfully</a:t>
            </a:r>
            <a:r>
              <a:rPr sz="850" spc="20" dirty="0">
                <a:solidFill>
                  <a:srgbClr val="333333"/>
                </a:solidFill>
                <a:latin typeface="Lucida Console"/>
                <a:cs typeface="Lucida Console"/>
              </a:rPr>
              <a:t> </a:t>
            </a:r>
            <a:r>
              <a:rPr sz="850" spc="15" dirty="0">
                <a:solidFill>
                  <a:srgbClr val="333333"/>
                </a:solidFill>
                <a:latin typeface="Lucida Console"/>
                <a:cs typeface="Lucida Console"/>
              </a:rPr>
              <a:t>added.[root@linuxprobe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nmcli</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 </a:t>
            </a:r>
            <a:r>
              <a:rPr sz="850" spc="20" dirty="0">
                <a:solidFill>
                  <a:srgbClr val="333333"/>
                </a:solidFill>
                <a:latin typeface="Lucida Console"/>
                <a:cs typeface="Lucida Console"/>
              </a:rPr>
              <a:t> </a:t>
            </a:r>
            <a:r>
              <a:rPr sz="850" spc="15" dirty="0">
                <a:solidFill>
                  <a:srgbClr val="333333"/>
                </a:solidFill>
                <a:latin typeface="Lucida Console"/>
                <a:cs typeface="Lucida Console"/>
              </a:rPr>
              <a:t>add type ethernet slave-type bond</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con-name bond0-port2 ifname ens192</a:t>
            </a:r>
            <a:r>
              <a:rPr sz="850" spc="20" dirty="0">
                <a:solidFill>
                  <a:srgbClr val="333333"/>
                </a:solidFill>
                <a:latin typeface="Lucida Console"/>
                <a:cs typeface="Lucida Console"/>
              </a:rPr>
              <a:t> </a:t>
            </a:r>
            <a:r>
              <a:rPr sz="850" spc="15" dirty="0">
                <a:solidFill>
                  <a:srgbClr val="333333"/>
                </a:solidFill>
                <a:latin typeface="Lucida Console"/>
                <a:cs typeface="Lucida Console"/>
              </a:rPr>
              <a:t>master </a:t>
            </a:r>
            <a:r>
              <a:rPr sz="850" spc="20" dirty="0">
                <a:solidFill>
                  <a:srgbClr val="333333"/>
                </a:solidFill>
                <a:latin typeface="Lucida Console"/>
                <a:cs typeface="Lucida Console"/>
              </a:rPr>
              <a:t> </a:t>
            </a:r>
            <a:r>
              <a:rPr sz="850" spc="15" dirty="0">
                <a:solidFill>
                  <a:srgbClr val="333333"/>
                </a:solidFill>
                <a:latin typeface="Lucida Console"/>
                <a:cs typeface="Lucida Console"/>
              </a:rPr>
              <a:t>bond0Connection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'bond0-port2'</a:t>
            </a:r>
            <a:r>
              <a:rPr sz="850" spc="30" dirty="0">
                <a:solidFill>
                  <a:srgbClr val="333333"/>
                </a:solidFill>
                <a:latin typeface="Lucida Console"/>
                <a:cs typeface="Lucida Console"/>
              </a:rPr>
              <a:t> </a:t>
            </a:r>
            <a:r>
              <a:rPr sz="850" spc="15" dirty="0">
                <a:solidFill>
                  <a:srgbClr val="333333"/>
                </a:solidFill>
                <a:latin typeface="Lucida Console"/>
                <a:cs typeface="Lucida Console"/>
              </a:rPr>
              <a:t>(b1ca9c47-3051-480a-9623-fbe4bf731a89)</a:t>
            </a:r>
            <a:r>
              <a:rPr sz="850" spc="25" dirty="0">
                <a:solidFill>
                  <a:srgbClr val="333333"/>
                </a:solidFill>
                <a:latin typeface="Lucida Console"/>
                <a:cs typeface="Lucida Console"/>
              </a:rPr>
              <a:t> </a:t>
            </a:r>
            <a:r>
              <a:rPr sz="850" spc="15" dirty="0">
                <a:solidFill>
                  <a:srgbClr val="333333"/>
                </a:solidFill>
                <a:latin typeface="Lucida Console"/>
                <a:cs typeface="Lucida Console"/>
              </a:rPr>
              <a:t>successfully </a:t>
            </a:r>
            <a:r>
              <a:rPr sz="850" spc="-495" dirty="0">
                <a:solidFill>
                  <a:srgbClr val="333333"/>
                </a:solidFill>
                <a:latin typeface="Lucida Console"/>
                <a:cs typeface="Lucida Console"/>
              </a:rPr>
              <a:t> </a:t>
            </a:r>
            <a:r>
              <a:rPr sz="850" spc="15" dirty="0">
                <a:solidFill>
                  <a:srgbClr val="333333"/>
                </a:solidFill>
                <a:latin typeface="Lucida Console"/>
                <a:cs typeface="Lucida Console"/>
              </a:rPr>
              <a:t>added.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309245" indent="-195580">
              <a:lnSpc>
                <a:spcPct val="100000"/>
              </a:lnSpc>
              <a:buSzPct val="89473"/>
              <a:buFont typeface="Courier New"/>
              <a:buAutoNum type="arabicPeriod" startAt="3"/>
              <a:tabLst>
                <a:tab pos="309880" algn="l"/>
              </a:tabLst>
            </a:pPr>
            <a:r>
              <a:rPr sz="950" b="1" spc="25" dirty="0">
                <a:solidFill>
                  <a:srgbClr val="333333"/>
                </a:solidFill>
                <a:latin typeface="微软雅黑"/>
                <a:cs typeface="微软雅黑"/>
              </a:rPr>
              <a:t>配置</a:t>
            </a:r>
            <a:r>
              <a:rPr sz="950" b="1" spc="35" dirty="0">
                <a:solidFill>
                  <a:srgbClr val="333333"/>
                </a:solidFill>
                <a:latin typeface="Courier New"/>
                <a:cs typeface="Courier New"/>
              </a:rPr>
              <a:t>bond0</a:t>
            </a:r>
            <a:r>
              <a:rPr sz="950" b="1" spc="25" dirty="0">
                <a:solidFill>
                  <a:srgbClr val="333333"/>
                </a:solidFill>
                <a:latin typeface="微软雅黑"/>
                <a:cs typeface="微软雅黑"/>
              </a:rPr>
              <a:t>设备的网卡信息</a:t>
            </a:r>
            <a:endParaRPr sz="950">
              <a:latin typeface="微软雅黑"/>
              <a:cs typeface="微软雅黑"/>
            </a:endParaRPr>
          </a:p>
          <a:p>
            <a:pPr marL="114300" marR="149225">
              <a:lnSpc>
                <a:spcPct val="131600"/>
              </a:lnSpc>
              <a:spcBef>
                <a:spcPts val="825"/>
              </a:spcBef>
            </a:pPr>
            <a:r>
              <a:rPr sz="950" spc="25" dirty="0">
                <a:solidFill>
                  <a:srgbClr val="333333"/>
                </a:solidFill>
                <a:latin typeface="微软雅黑"/>
                <a:cs typeface="微软雅黑"/>
              </a:rPr>
              <a:t>配置网卡参数的方法有很多，为了让咱们这个实验的配置过程更加具有一致性，所以决定还是用</a:t>
            </a:r>
            <a:r>
              <a:rPr sz="950" spc="25" dirty="0">
                <a:solidFill>
                  <a:srgbClr val="333333"/>
                </a:solidFill>
                <a:latin typeface="Trebuchet MS"/>
                <a:cs typeface="Trebuchet MS"/>
              </a:rPr>
              <a:t>nmcli</a:t>
            </a:r>
            <a:r>
              <a:rPr sz="950" spc="15" dirty="0">
                <a:solidFill>
                  <a:srgbClr val="333333"/>
                </a:solidFill>
                <a:latin typeface="微软雅黑"/>
                <a:cs typeface="微软雅黑"/>
              </a:rPr>
              <a:t>命 </a:t>
            </a:r>
            <a:r>
              <a:rPr sz="950" spc="25" dirty="0">
                <a:solidFill>
                  <a:srgbClr val="333333"/>
                </a:solidFill>
                <a:latin typeface="微软雅黑"/>
                <a:cs typeface="微软雅黑"/>
              </a:rPr>
              <a:t>令依次配置网卡的</a:t>
            </a:r>
            <a:r>
              <a:rPr sz="950" spc="30" dirty="0">
                <a:solidFill>
                  <a:srgbClr val="333333"/>
                </a:solidFill>
                <a:latin typeface="Trebuchet MS"/>
                <a:cs typeface="Trebuchet MS"/>
              </a:rPr>
              <a:t>IP</a:t>
            </a:r>
            <a:r>
              <a:rPr sz="950" spc="25" dirty="0">
                <a:solidFill>
                  <a:srgbClr val="333333"/>
                </a:solidFill>
                <a:latin typeface="微软雅黑"/>
                <a:cs typeface="微软雅黑"/>
              </a:rPr>
              <a:t>地址及子网掩码、网关、</a:t>
            </a:r>
            <a:r>
              <a:rPr sz="950" spc="110" dirty="0">
                <a:solidFill>
                  <a:srgbClr val="333333"/>
                </a:solidFill>
                <a:latin typeface="Trebuchet MS"/>
                <a:cs typeface="Trebuchet MS"/>
              </a:rPr>
              <a:t>DNS</a:t>
            </a:r>
            <a:r>
              <a:rPr sz="950" spc="25" dirty="0">
                <a:solidFill>
                  <a:srgbClr val="333333"/>
                </a:solidFill>
                <a:latin typeface="微软雅黑"/>
                <a:cs typeface="微软雅黑"/>
              </a:rPr>
              <a:t>、搜索域和手动配置等参数。如果同学们不习惯这个 命令，也可以用编辑网卡配置文件或</a:t>
            </a:r>
            <a:r>
              <a:rPr sz="950" spc="40" dirty="0">
                <a:solidFill>
                  <a:srgbClr val="333333"/>
                </a:solidFill>
                <a:latin typeface="Trebuchet MS"/>
                <a:cs typeface="Trebuchet MS"/>
              </a:rPr>
              <a:t>nmtui</a:t>
            </a:r>
            <a:r>
              <a:rPr sz="950" spc="25" dirty="0">
                <a:solidFill>
                  <a:srgbClr val="333333"/>
                </a:solidFill>
                <a:latin typeface="微软雅黑"/>
                <a:cs typeface="微软雅黑"/>
              </a:rPr>
              <a:t>命令的方式完成下面操作：</a:t>
            </a:r>
            <a:endParaRPr sz="950">
              <a:latin typeface="微软雅黑"/>
              <a:cs typeface="微软雅黑"/>
            </a:endParaRPr>
          </a:p>
          <a:p>
            <a:pPr>
              <a:lnSpc>
                <a:spcPct val="100000"/>
              </a:lnSpc>
              <a:spcBef>
                <a:spcPts val="45"/>
              </a:spcBef>
            </a:pPr>
            <a:endParaRPr sz="900">
              <a:latin typeface="微软雅黑"/>
              <a:cs typeface="微软雅黑"/>
            </a:endParaRPr>
          </a:p>
          <a:p>
            <a:pPr marL="238125" marR="358140">
              <a:lnSpc>
                <a:spcPct val="132400"/>
              </a:lnSpc>
            </a:pPr>
            <a:r>
              <a:rPr sz="850" spc="15" dirty="0">
                <a:solidFill>
                  <a:srgbClr val="333333"/>
                </a:solidFill>
                <a:latin typeface="Lucida Console"/>
                <a:cs typeface="Lucida Console"/>
              </a:rPr>
              <a:t>[root@linuxprobe ~]# nmcli connection modify bond0 ipv4.addresses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192.168.10.10/24[root@linuxprobe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nmcli</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modify</a:t>
            </a:r>
            <a:r>
              <a:rPr sz="850" spc="20" dirty="0">
                <a:solidFill>
                  <a:srgbClr val="333333"/>
                </a:solidFill>
                <a:latin typeface="Lucida Console"/>
                <a:cs typeface="Lucida Console"/>
              </a:rPr>
              <a:t> </a:t>
            </a:r>
            <a:r>
              <a:rPr sz="850" spc="15" dirty="0">
                <a:solidFill>
                  <a:srgbClr val="333333"/>
                </a:solidFill>
                <a:latin typeface="Lucida Console"/>
                <a:cs typeface="Lucida Console"/>
              </a:rPr>
              <a:t>bond0</a:t>
            </a:r>
            <a:r>
              <a:rPr sz="850" spc="20" dirty="0">
                <a:solidFill>
                  <a:srgbClr val="333333"/>
                </a:solidFill>
                <a:latin typeface="Lucida Console"/>
                <a:cs typeface="Lucida Console"/>
              </a:rPr>
              <a:t> </a:t>
            </a:r>
            <a:r>
              <a:rPr sz="850" spc="15" dirty="0">
                <a:solidFill>
                  <a:srgbClr val="333333"/>
                </a:solidFill>
                <a:latin typeface="Lucida Console"/>
                <a:cs typeface="Lucida Console"/>
              </a:rPr>
              <a:t>ipv4.gateway </a:t>
            </a:r>
            <a:r>
              <a:rPr sz="850" spc="-500" dirty="0">
                <a:solidFill>
                  <a:srgbClr val="333333"/>
                </a:solidFill>
                <a:latin typeface="Lucida Console"/>
                <a:cs typeface="Lucida Console"/>
              </a:rPr>
              <a:t> </a:t>
            </a:r>
            <a:r>
              <a:rPr sz="850" spc="15" dirty="0">
                <a:solidFill>
                  <a:srgbClr val="333333"/>
                </a:solidFill>
                <a:latin typeface="Lucida Console"/>
                <a:cs typeface="Lucida Console"/>
              </a:rPr>
              <a:t>192.168.10.1[root@linuxprobe ~]# nmcli connection modify</a:t>
            </a:r>
            <a:r>
              <a:rPr sz="850" spc="20" dirty="0">
                <a:solidFill>
                  <a:srgbClr val="333333"/>
                </a:solidFill>
                <a:latin typeface="Lucida Console"/>
                <a:cs typeface="Lucida Console"/>
              </a:rPr>
              <a:t> </a:t>
            </a:r>
            <a:r>
              <a:rPr sz="850" spc="15" dirty="0">
                <a:solidFill>
                  <a:srgbClr val="333333"/>
                </a:solidFill>
                <a:latin typeface="Lucida Console"/>
                <a:cs typeface="Lucida Console"/>
              </a:rPr>
              <a:t>bond0 ipv4.dns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nmcli</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modify</a:t>
            </a:r>
            <a:r>
              <a:rPr sz="850" spc="20" dirty="0">
                <a:solidFill>
                  <a:srgbClr val="333333"/>
                </a:solidFill>
                <a:latin typeface="Lucida Console"/>
                <a:cs typeface="Lucida Console"/>
              </a:rPr>
              <a:t> </a:t>
            </a:r>
            <a:r>
              <a:rPr sz="850" spc="15" dirty="0">
                <a:solidFill>
                  <a:srgbClr val="333333"/>
                </a:solidFill>
                <a:latin typeface="Lucida Console"/>
                <a:cs typeface="Lucida Console"/>
              </a:rPr>
              <a:t>bond0 ipv4.dns-search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linuxprobe.com[root@linuxprobe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nmcli connection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modify bond0</a:t>
            </a:r>
            <a:r>
              <a:rPr sz="850" spc="20" dirty="0">
                <a:solidFill>
                  <a:srgbClr val="333333"/>
                </a:solidFill>
                <a:latin typeface="Lucida Console"/>
                <a:cs typeface="Lucida Console"/>
              </a:rPr>
              <a:t> </a:t>
            </a:r>
            <a:r>
              <a:rPr sz="850" spc="15" dirty="0">
                <a:solidFill>
                  <a:srgbClr val="333333"/>
                </a:solidFill>
                <a:latin typeface="Lucida Console"/>
                <a:cs typeface="Lucida Console"/>
              </a:rPr>
              <a:t>ipv4.method </a:t>
            </a:r>
            <a:r>
              <a:rPr sz="850" spc="20" dirty="0">
                <a:solidFill>
                  <a:srgbClr val="333333"/>
                </a:solidFill>
                <a:latin typeface="Lucida Console"/>
                <a:cs typeface="Lucida Console"/>
              </a:rPr>
              <a:t> </a:t>
            </a:r>
            <a:r>
              <a:rPr sz="850" spc="15" dirty="0">
                <a:solidFill>
                  <a:srgbClr val="333333"/>
                </a:solidFill>
                <a:latin typeface="Lucida Console"/>
                <a:cs typeface="Lucida Console"/>
              </a:rPr>
              <a:t>manual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309245" indent="-195580">
              <a:lnSpc>
                <a:spcPct val="100000"/>
              </a:lnSpc>
              <a:buSzPct val="89473"/>
              <a:buFont typeface="Courier New"/>
              <a:buAutoNum type="arabicPeriod" startAt="4"/>
              <a:tabLst>
                <a:tab pos="309880" algn="l"/>
              </a:tabLst>
            </a:pPr>
            <a:r>
              <a:rPr sz="950" b="1" spc="25" dirty="0">
                <a:solidFill>
                  <a:srgbClr val="333333"/>
                </a:solidFill>
                <a:latin typeface="微软雅黑"/>
                <a:cs typeface="微软雅黑"/>
              </a:rPr>
              <a:t>启动它！</a:t>
            </a:r>
            <a:endParaRPr sz="950">
              <a:latin typeface="微软雅黑"/>
              <a:cs typeface="微软雅黑"/>
            </a:endParaRPr>
          </a:p>
          <a:p>
            <a:pPr marL="114300">
              <a:lnSpc>
                <a:spcPct val="100000"/>
              </a:lnSpc>
              <a:spcBef>
                <a:spcPts val="1110"/>
              </a:spcBef>
            </a:pPr>
            <a:r>
              <a:rPr sz="950" spc="25" dirty="0">
                <a:solidFill>
                  <a:srgbClr val="333333"/>
                </a:solidFill>
                <a:latin typeface="微软雅黑"/>
                <a:cs typeface="微软雅黑"/>
              </a:rPr>
              <a:t>接下来就是最激动人心的时刻了，启动它吧！再顺便看下设备详细的列表：</a:t>
            </a:r>
            <a:endParaRPr sz="950">
              <a:latin typeface="微软雅黑"/>
              <a:cs typeface="微软雅黑"/>
            </a:endParaRPr>
          </a:p>
        </p:txBody>
      </p:sp>
      <p:sp>
        <p:nvSpPr>
          <p:cNvPr id="15" name="object 15"/>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123</a:t>
            </a:fld>
            <a:endParaRPr spc="-5"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24"/>
            <a:ext cx="5651500" cy="1353185"/>
            <a:chOff x="959124" y="368324"/>
            <a:chExt cx="5651500" cy="1353185"/>
          </a:xfrm>
        </p:grpSpPr>
        <p:sp>
          <p:nvSpPr>
            <p:cNvPr id="3" name="object 3"/>
            <p:cNvSpPr/>
            <p:nvPr/>
          </p:nvSpPr>
          <p:spPr>
            <a:xfrm>
              <a:off x="963889" y="373089"/>
              <a:ext cx="5641975" cy="1343660"/>
            </a:xfrm>
            <a:custGeom>
              <a:avLst/>
              <a:gdLst/>
              <a:ahLst/>
              <a:cxnLst/>
              <a:rect l="l" t="t" r="r" b="b"/>
              <a:pathLst>
                <a:path w="5641975" h="1343660">
                  <a:moveTo>
                    <a:pt x="5620751" y="1343573"/>
                  </a:moveTo>
                  <a:lnTo>
                    <a:pt x="20659" y="1343573"/>
                  </a:lnTo>
                  <a:lnTo>
                    <a:pt x="17629" y="1342905"/>
                  </a:lnTo>
                  <a:lnTo>
                    <a:pt x="0" y="1322951"/>
                  </a:lnTo>
                  <a:lnTo>
                    <a:pt x="0" y="1319825"/>
                  </a:lnTo>
                  <a:lnTo>
                    <a:pt x="0" y="20621"/>
                  </a:lnTo>
                  <a:lnTo>
                    <a:pt x="20659" y="0"/>
                  </a:lnTo>
                  <a:lnTo>
                    <a:pt x="5620751" y="0"/>
                  </a:lnTo>
                  <a:lnTo>
                    <a:pt x="5641421" y="20621"/>
                  </a:lnTo>
                  <a:lnTo>
                    <a:pt x="5641421" y="1322951"/>
                  </a:lnTo>
                  <a:lnTo>
                    <a:pt x="5623791" y="1342905"/>
                  </a:lnTo>
                  <a:lnTo>
                    <a:pt x="5620751" y="1343573"/>
                  </a:lnTo>
                  <a:close/>
                </a:path>
              </a:pathLst>
            </a:custGeom>
            <a:solidFill>
              <a:srgbClr val="F8F8F8"/>
            </a:solidFill>
          </p:spPr>
          <p:txBody>
            <a:bodyPr wrap="square" lIns="0" tIns="0" rIns="0" bIns="0" rtlCol="0"/>
            <a:lstStyle/>
            <a:p>
              <a:endParaRPr/>
            </a:p>
          </p:txBody>
        </p:sp>
        <p:sp>
          <p:nvSpPr>
            <p:cNvPr id="4" name="object 4"/>
            <p:cNvSpPr/>
            <p:nvPr/>
          </p:nvSpPr>
          <p:spPr>
            <a:xfrm>
              <a:off x="963889" y="373089"/>
              <a:ext cx="5641975" cy="1343660"/>
            </a:xfrm>
            <a:custGeom>
              <a:avLst/>
              <a:gdLst/>
              <a:ahLst/>
              <a:cxnLst/>
              <a:rect l="l" t="t" r="r" b="b"/>
              <a:pathLst>
                <a:path w="5641975" h="1343660">
                  <a:moveTo>
                    <a:pt x="0" y="1319825"/>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600"/>
                  </a:lnTo>
                  <a:lnTo>
                    <a:pt x="20659" y="0"/>
                  </a:lnTo>
                  <a:lnTo>
                    <a:pt x="23823" y="0"/>
                  </a:lnTo>
                  <a:lnTo>
                    <a:pt x="5617597" y="0"/>
                  </a:lnTo>
                  <a:lnTo>
                    <a:pt x="5620751" y="0"/>
                  </a:lnTo>
                  <a:lnTo>
                    <a:pt x="5623791" y="600"/>
                  </a:lnTo>
                  <a:lnTo>
                    <a:pt x="5626717" y="1715"/>
                  </a:lnTo>
                  <a:lnTo>
                    <a:pt x="5629633" y="2906"/>
                  </a:lnTo>
                  <a:lnTo>
                    <a:pt x="5632206" y="4612"/>
                  </a:lnTo>
                  <a:lnTo>
                    <a:pt x="5634445" y="6927"/>
                  </a:lnTo>
                  <a:lnTo>
                    <a:pt x="5636675" y="9081"/>
                  </a:lnTo>
                  <a:lnTo>
                    <a:pt x="5638400" y="11692"/>
                  </a:lnTo>
                  <a:lnTo>
                    <a:pt x="5639610" y="14589"/>
                  </a:lnTo>
                  <a:lnTo>
                    <a:pt x="5640820" y="17496"/>
                  </a:lnTo>
                  <a:lnTo>
                    <a:pt x="5641421" y="20621"/>
                  </a:lnTo>
                  <a:lnTo>
                    <a:pt x="5641421" y="23823"/>
                  </a:lnTo>
                  <a:lnTo>
                    <a:pt x="5641421" y="1319825"/>
                  </a:lnTo>
                  <a:lnTo>
                    <a:pt x="5641421" y="1322951"/>
                  </a:lnTo>
                  <a:lnTo>
                    <a:pt x="5640820" y="1325934"/>
                  </a:lnTo>
                  <a:lnTo>
                    <a:pt x="5639610" y="1328831"/>
                  </a:lnTo>
                  <a:lnTo>
                    <a:pt x="5638400" y="1331737"/>
                  </a:lnTo>
                  <a:lnTo>
                    <a:pt x="5617597" y="1343649"/>
                  </a:lnTo>
                  <a:lnTo>
                    <a:pt x="23823" y="1343649"/>
                  </a:lnTo>
                  <a:lnTo>
                    <a:pt x="1810" y="1328831"/>
                  </a:lnTo>
                  <a:lnTo>
                    <a:pt x="600" y="1325934"/>
                  </a:lnTo>
                  <a:lnTo>
                    <a:pt x="0" y="1322951"/>
                  </a:lnTo>
                  <a:lnTo>
                    <a:pt x="0" y="131982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56"/>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sp>
        <p:nvSpPr>
          <p:cNvPr id="6" name="object 6"/>
          <p:cNvSpPr txBox="1"/>
          <p:nvPr/>
        </p:nvSpPr>
        <p:spPr>
          <a:xfrm>
            <a:off x="946424" y="1828884"/>
            <a:ext cx="5604510" cy="78803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当接下来用户访问</a:t>
            </a:r>
            <a:r>
              <a:rPr sz="950" spc="25" dirty="0">
                <a:solidFill>
                  <a:srgbClr val="333333"/>
                </a:solidFill>
                <a:latin typeface="Trebuchet MS"/>
                <a:cs typeface="Trebuchet MS"/>
              </a:rPr>
              <a:t>192.168.10.10</a:t>
            </a:r>
            <a:r>
              <a:rPr sz="950" spc="25" dirty="0">
                <a:solidFill>
                  <a:srgbClr val="333333"/>
                </a:solidFill>
                <a:latin typeface="微软雅黑"/>
                <a:cs typeface="微软雅黑"/>
              </a:rPr>
              <a:t>这个主机</a:t>
            </a:r>
            <a:r>
              <a:rPr sz="950" spc="30" dirty="0">
                <a:solidFill>
                  <a:srgbClr val="333333"/>
                </a:solidFill>
                <a:latin typeface="Trebuchet MS"/>
                <a:cs typeface="Trebuchet MS"/>
              </a:rPr>
              <a:t>IP</a:t>
            </a:r>
            <a:r>
              <a:rPr sz="950" spc="25" dirty="0">
                <a:solidFill>
                  <a:srgbClr val="333333"/>
                </a:solidFill>
                <a:latin typeface="微软雅黑"/>
                <a:cs typeface="微软雅黑"/>
              </a:rPr>
              <a:t>地址的时候，实际上是由两块网卡设备在共同提供服务。 可以在本地主机执行</a:t>
            </a:r>
            <a:r>
              <a:rPr sz="950" spc="45" dirty="0">
                <a:solidFill>
                  <a:srgbClr val="333333"/>
                </a:solidFill>
                <a:latin typeface="Trebuchet MS"/>
                <a:cs typeface="Trebuchet MS"/>
              </a:rPr>
              <a:t>ping</a:t>
            </a:r>
            <a:r>
              <a:rPr sz="950" spc="-35" dirty="0">
                <a:solidFill>
                  <a:srgbClr val="333333"/>
                </a:solidFill>
                <a:latin typeface="Trebuchet MS"/>
                <a:cs typeface="Trebuchet MS"/>
              </a:rPr>
              <a:t> </a:t>
            </a:r>
            <a:r>
              <a:rPr sz="950" spc="25" dirty="0">
                <a:solidFill>
                  <a:srgbClr val="333333"/>
                </a:solidFill>
                <a:latin typeface="Trebuchet MS"/>
                <a:cs typeface="Trebuchet MS"/>
              </a:rPr>
              <a:t>192.168.10.10</a:t>
            </a:r>
            <a:r>
              <a:rPr sz="950" spc="25" dirty="0">
                <a:solidFill>
                  <a:srgbClr val="333333"/>
                </a:solidFill>
                <a:latin typeface="微软雅黑"/>
                <a:cs typeface="微软雅黑"/>
              </a:rPr>
              <a:t>命令检查网络的连通性。为了检验网卡绑定技术的自动备援功 能，我们突然在虚拟机硬件配置中随机移除一块网卡设备，如图</a:t>
            </a:r>
            <a:r>
              <a:rPr sz="950" spc="35" dirty="0">
                <a:solidFill>
                  <a:srgbClr val="333333"/>
                </a:solidFill>
                <a:latin typeface="Trebuchet MS"/>
                <a:cs typeface="Trebuchet MS"/>
              </a:rPr>
              <a:t>9-13</a:t>
            </a:r>
            <a:r>
              <a:rPr sz="950" spc="20" dirty="0">
                <a:solidFill>
                  <a:srgbClr val="333333"/>
                </a:solidFill>
                <a:latin typeface="微软雅黑"/>
                <a:cs typeface="微软雅黑"/>
              </a:rPr>
              <a:t>所示。可以非常清晰地看到网卡切 </a:t>
            </a:r>
            <a:r>
              <a:rPr sz="950" spc="25" dirty="0">
                <a:solidFill>
                  <a:srgbClr val="333333"/>
                </a:solidFill>
                <a:latin typeface="微软雅黑"/>
                <a:cs typeface="微软雅黑"/>
              </a:rPr>
              <a:t>换的过程（一般只有</a:t>
            </a:r>
            <a:r>
              <a:rPr sz="950" spc="55" dirty="0">
                <a:solidFill>
                  <a:srgbClr val="333333"/>
                </a:solidFill>
                <a:latin typeface="Trebuchet MS"/>
                <a:cs typeface="Trebuchet MS"/>
              </a:rPr>
              <a:t>1</a:t>
            </a:r>
            <a:r>
              <a:rPr sz="950" spc="25" dirty="0">
                <a:solidFill>
                  <a:srgbClr val="333333"/>
                </a:solidFill>
                <a:latin typeface="微软雅黑"/>
                <a:cs typeface="微软雅黑"/>
              </a:rPr>
              <a:t>个数据丢包），然后另外一块网卡会继续为用户提供服务。</a:t>
            </a:r>
            <a:endParaRPr sz="950">
              <a:latin typeface="微软雅黑"/>
              <a:cs typeface="微软雅黑"/>
            </a:endParaRPr>
          </a:p>
        </p:txBody>
      </p:sp>
      <p:pic>
        <p:nvPicPr>
          <p:cNvPr id="7" name="object 7"/>
          <p:cNvPicPr/>
          <p:nvPr/>
        </p:nvPicPr>
        <p:blipFill>
          <a:blip r:embed="rId2" cstate="print"/>
          <a:stretch>
            <a:fillRect/>
          </a:stretch>
        </p:blipFill>
        <p:spPr>
          <a:xfrm>
            <a:off x="959124" y="2722054"/>
            <a:ext cx="5650951" cy="5793892"/>
          </a:xfrm>
          <a:prstGeom prst="rect">
            <a:avLst/>
          </a:prstGeom>
        </p:spPr>
      </p:pic>
      <p:sp>
        <p:nvSpPr>
          <p:cNvPr id="8" name="object 8"/>
          <p:cNvSpPr txBox="1"/>
          <p:nvPr/>
        </p:nvSpPr>
        <p:spPr>
          <a:xfrm>
            <a:off x="946424" y="8617646"/>
            <a:ext cx="1796414"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9-13</a:t>
            </a:r>
            <a:r>
              <a:rPr sz="950" spc="-35" dirty="0">
                <a:solidFill>
                  <a:srgbClr val="333333"/>
                </a:solidFill>
                <a:latin typeface="Trebuchet MS"/>
                <a:cs typeface="Trebuchet MS"/>
              </a:rPr>
              <a:t> </a:t>
            </a:r>
            <a:r>
              <a:rPr sz="950" spc="25" dirty="0">
                <a:solidFill>
                  <a:srgbClr val="333333"/>
                </a:solidFill>
                <a:latin typeface="微软雅黑"/>
                <a:cs typeface="微软雅黑"/>
              </a:rPr>
              <a:t>随机移除掉任意一块网卡</a:t>
            </a:r>
            <a:endParaRPr sz="950">
              <a:latin typeface="微软雅黑"/>
              <a:cs typeface="微软雅黑"/>
            </a:endParaRPr>
          </a:p>
        </p:txBody>
      </p:sp>
      <p:sp>
        <p:nvSpPr>
          <p:cNvPr id="15" name="object 15"/>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124</a:t>
            </a:fld>
            <a:endParaRPr spc="-5" dirty="0"/>
          </a:p>
        </p:txBody>
      </p:sp>
      <p:sp>
        <p:nvSpPr>
          <p:cNvPr id="9" name="object 9"/>
          <p:cNvSpPr txBox="1"/>
          <p:nvPr/>
        </p:nvSpPr>
        <p:spPr>
          <a:xfrm>
            <a:off x="1070306" y="406522"/>
            <a:ext cx="5332730" cy="54038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nmcli</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up</a:t>
            </a:r>
            <a:r>
              <a:rPr sz="850" spc="20" dirty="0">
                <a:solidFill>
                  <a:srgbClr val="333333"/>
                </a:solidFill>
                <a:latin typeface="Lucida Console"/>
                <a:cs typeface="Lucida Console"/>
              </a:rPr>
              <a:t> </a:t>
            </a:r>
            <a:r>
              <a:rPr sz="850" spc="15" dirty="0">
                <a:solidFill>
                  <a:srgbClr val="333333"/>
                </a:solidFill>
                <a:latin typeface="Lucida Console"/>
                <a:cs typeface="Lucida Console"/>
              </a:rPr>
              <a:t>bond0Connection successfully</a:t>
            </a:r>
            <a:r>
              <a:rPr sz="850" spc="20" dirty="0">
                <a:solidFill>
                  <a:srgbClr val="333333"/>
                </a:solidFill>
                <a:latin typeface="Lucida Console"/>
                <a:cs typeface="Lucida Console"/>
              </a:rPr>
              <a:t> </a:t>
            </a:r>
            <a:r>
              <a:rPr sz="850" spc="15" dirty="0">
                <a:solidFill>
                  <a:srgbClr val="333333"/>
                </a:solidFill>
                <a:latin typeface="Lucida Console"/>
                <a:cs typeface="Lucida Console"/>
              </a:rPr>
              <a:t>activated </a:t>
            </a:r>
            <a:r>
              <a:rPr sz="850" spc="-495" dirty="0">
                <a:solidFill>
                  <a:srgbClr val="333333"/>
                </a:solidFill>
                <a:latin typeface="Lucida Console"/>
                <a:cs typeface="Lucida Console"/>
              </a:rPr>
              <a:t> </a:t>
            </a:r>
            <a:r>
              <a:rPr sz="850" spc="15" dirty="0">
                <a:solidFill>
                  <a:srgbClr val="333333"/>
                </a:solidFill>
                <a:latin typeface="Lucida Console"/>
                <a:cs typeface="Lucida Console"/>
              </a:rPr>
              <a:t>(master</a:t>
            </a:r>
            <a:r>
              <a:rPr sz="850" spc="10" dirty="0">
                <a:solidFill>
                  <a:srgbClr val="333333"/>
                </a:solidFill>
                <a:latin typeface="Lucida Console"/>
                <a:cs typeface="Lucida Console"/>
              </a:rPr>
              <a:t> </a:t>
            </a:r>
            <a:r>
              <a:rPr sz="850" spc="15" dirty="0">
                <a:solidFill>
                  <a:srgbClr val="333333"/>
                </a:solidFill>
                <a:latin typeface="Lucida Console"/>
                <a:cs typeface="Lucida Console"/>
              </a:rPr>
              <a:t>waiting for slaves) (D-Bus active path:</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/org/freedesktop/NetworkManager/ActiveConnection/22)[root@linuxprobe</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nmcli</a:t>
            </a:r>
            <a:endParaRPr sz="850">
              <a:latin typeface="Lucida Console"/>
              <a:cs typeface="Lucida Console"/>
            </a:endParaRPr>
          </a:p>
        </p:txBody>
      </p:sp>
      <p:graphicFrame>
        <p:nvGraphicFramePr>
          <p:cNvPr id="10" name="object 10"/>
          <p:cNvGraphicFramePr>
            <a:graphicFrameLocks noGrp="1"/>
          </p:cNvGraphicFramePr>
          <p:nvPr/>
        </p:nvGraphicFramePr>
        <p:xfrm>
          <a:off x="1051256" y="995028"/>
          <a:ext cx="5438140" cy="453390"/>
        </p:xfrm>
        <a:graphic>
          <a:graphicData uri="http://schemas.openxmlformats.org/drawingml/2006/table">
            <a:tbl>
              <a:tblPr firstRow="1" bandRow="1">
                <a:tableStyleId>{2D5ABB26-0587-4C30-8999-92F81FD0307C}</a:tableStyleId>
              </a:tblPr>
              <a:tblGrid>
                <a:gridCol w="1375410">
                  <a:extLst>
                    <a:ext uri="{9D8B030D-6E8A-4147-A177-3AD203B41FA5}">
                      <a16:colId xmlns:a16="http://schemas.microsoft.com/office/drawing/2014/main" val="20000"/>
                    </a:ext>
                  </a:extLst>
                </a:gridCol>
                <a:gridCol w="739140">
                  <a:extLst>
                    <a:ext uri="{9D8B030D-6E8A-4147-A177-3AD203B41FA5}">
                      <a16:colId xmlns:a16="http://schemas.microsoft.com/office/drawing/2014/main" val="20001"/>
                    </a:ext>
                  </a:extLst>
                </a:gridCol>
                <a:gridCol w="873760">
                  <a:extLst>
                    <a:ext uri="{9D8B030D-6E8A-4147-A177-3AD203B41FA5}">
                      <a16:colId xmlns:a16="http://schemas.microsoft.com/office/drawing/2014/main" val="20002"/>
                    </a:ext>
                  </a:extLst>
                </a:gridCol>
                <a:gridCol w="1410969">
                  <a:extLst>
                    <a:ext uri="{9D8B030D-6E8A-4147-A177-3AD203B41FA5}">
                      <a16:colId xmlns:a16="http://schemas.microsoft.com/office/drawing/2014/main" val="20003"/>
                    </a:ext>
                  </a:extLst>
                </a:gridCol>
                <a:gridCol w="1039495">
                  <a:extLst>
                    <a:ext uri="{9D8B030D-6E8A-4147-A177-3AD203B41FA5}">
                      <a16:colId xmlns:a16="http://schemas.microsoft.com/office/drawing/2014/main" val="20004"/>
                    </a:ext>
                  </a:extLst>
                </a:gridCol>
              </a:tblGrid>
              <a:tr h="140970">
                <a:tc>
                  <a:txBody>
                    <a:bodyPr/>
                    <a:lstStyle/>
                    <a:p>
                      <a:pPr marL="31750">
                        <a:lnSpc>
                          <a:spcPts val="865"/>
                        </a:lnSpc>
                      </a:pPr>
                      <a:r>
                        <a:rPr sz="850" spc="15" dirty="0">
                          <a:solidFill>
                            <a:srgbClr val="333333"/>
                          </a:solidFill>
                          <a:latin typeface="Lucida Console"/>
                          <a:cs typeface="Lucida Console"/>
                        </a:rPr>
                        <a:t>device</a:t>
                      </a:r>
                      <a:r>
                        <a:rPr sz="850" spc="-30" dirty="0">
                          <a:solidFill>
                            <a:srgbClr val="333333"/>
                          </a:solidFill>
                          <a:latin typeface="Lucida Console"/>
                          <a:cs typeface="Lucida Console"/>
                        </a:rPr>
                        <a:t> </a:t>
                      </a:r>
                      <a:r>
                        <a:rPr sz="850" spc="15" dirty="0">
                          <a:solidFill>
                            <a:srgbClr val="333333"/>
                          </a:solidFill>
                          <a:latin typeface="Lucida Console"/>
                          <a:cs typeface="Lucida Console"/>
                        </a:rPr>
                        <a:t>statusDEVICE</a:t>
                      </a:r>
                      <a:endParaRPr sz="850">
                        <a:latin typeface="Lucida Console"/>
                        <a:cs typeface="Lucida Console"/>
                      </a:endParaRPr>
                    </a:p>
                  </a:txBody>
                  <a:tcPr marL="0" marR="0" marT="0" marB="0">
                    <a:solidFill>
                      <a:srgbClr val="F8F8F8"/>
                    </a:solidFill>
                  </a:tcPr>
                </a:tc>
                <a:tc>
                  <a:txBody>
                    <a:bodyPr/>
                    <a:lstStyle/>
                    <a:p>
                      <a:pPr marR="126364" algn="r">
                        <a:lnSpc>
                          <a:spcPts val="865"/>
                        </a:lnSpc>
                      </a:pPr>
                      <a:r>
                        <a:rPr sz="850" spc="15" dirty="0">
                          <a:solidFill>
                            <a:srgbClr val="333333"/>
                          </a:solidFill>
                          <a:latin typeface="Lucida Console"/>
                          <a:cs typeface="Lucida Console"/>
                        </a:rPr>
                        <a:t>TYPE</a:t>
                      </a:r>
                      <a:endParaRPr sz="850">
                        <a:latin typeface="Lucida Console"/>
                        <a:cs typeface="Lucida Console"/>
                      </a:endParaRPr>
                    </a:p>
                  </a:txBody>
                  <a:tcPr marL="0" marR="0" marT="0" marB="0">
                    <a:solidFill>
                      <a:srgbClr val="F8F8F8"/>
                    </a:solidFill>
                  </a:tcPr>
                </a:tc>
                <a:tc>
                  <a:txBody>
                    <a:bodyPr/>
                    <a:lstStyle/>
                    <a:p>
                      <a:pPr marL="268605">
                        <a:lnSpc>
                          <a:spcPts val="865"/>
                        </a:lnSpc>
                      </a:pPr>
                      <a:r>
                        <a:rPr sz="850" spc="15" dirty="0">
                          <a:solidFill>
                            <a:srgbClr val="333333"/>
                          </a:solidFill>
                          <a:latin typeface="Lucida Console"/>
                          <a:cs typeface="Lucida Console"/>
                        </a:rPr>
                        <a:t>STATE</a:t>
                      </a:r>
                      <a:endParaRPr sz="850">
                        <a:latin typeface="Lucida Console"/>
                        <a:cs typeface="Lucida Console"/>
                      </a:endParaRPr>
                    </a:p>
                  </a:txBody>
                  <a:tcPr marL="0" marR="0" marT="0" marB="0">
                    <a:solidFill>
                      <a:srgbClr val="F8F8F8"/>
                    </a:solidFill>
                  </a:tcPr>
                </a:tc>
                <a:tc>
                  <a:txBody>
                    <a:bodyPr/>
                    <a:lstStyle/>
                    <a:p>
                      <a:pPr marL="133985">
                        <a:lnSpc>
                          <a:spcPts val="865"/>
                        </a:lnSpc>
                        <a:tabLst>
                          <a:tab pos="939800" algn="l"/>
                        </a:tabLst>
                      </a:pPr>
                      <a:r>
                        <a:rPr sz="850" spc="15" dirty="0">
                          <a:solidFill>
                            <a:srgbClr val="333333"/>
                          </a:solidFill>
                          <a:latin typeface="Lucida Console"/>
                          <a:cs typeface="Lucida Console"/>
                        </a:rPr>
                        <a:t>CONNECTION	bond0</a:t>
                      </a:r>
                      <a:endParaRPr sz="850">
                        <a:latin typeface="Lucida Console"/>
                        <a:cs typeface="Lucida Console"/>
                      </a:endParaRPr>
                    </a:p>
                  </a:txBody>
                  <a:tcPr marL="0" marR="0" marT="0" marB="0">
                    <a:solidFill>
                      <a:srgbClr val="F8F8F8"/>
                    </a:solidFill>
                  </a:tcPr>
                </a:tc>
                <a:tc>
                  <a:txBody>
                    <a:bodyPr/>
                    <a:lstStyle/>
                    <a:p>
                      <a:pPr marL="335280">
                        <a:lnSpc>
                          <a:spcPts val="865"/>
                        </a:lnSpc>
                      </a:pPr>
                      <a:r>
                        <a:rPr sz="850" spc="15" dirty="0">
                          <a:solidFill>
                            <a:srgbClr val="333333"/>
                          </a:solidFill>
                          <a:latin typeface="Lucida Console"/>
                          <a:cs typeface="Lucida Console"/>
                        </a:rPr>
                        <a:t>bond</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80"/>
                        </a:spcBef>
                        <a:tabLst>
                          <a:tab pos="770255" algn="l"/>
                        </a:tabLst>
                      </a:pPr>
                      <a:r>
                        <a:rPr sz="850" spc="15" dirty="0">
                          <a:solidFill>
                            <a:srgbClr val="333333"/>
                          </a:solidFill>
                          <a:latin typeface="Lucida Console"/>
                          <a:cs typeface="Lucida Console"/>
                        </a:rPr>
                        <a:t>connected	bond0</a:t>
                      </a:r>
                      <a:endParaRPr sz="850">
                        <a:latin typeface="Lucida Console"/>
                        <a:cs typeface="Lucida Console"/>
                      </a:endParaRPr>
                    </a:p>
                  </a:txBody>
                  <a:tcPr marL="0" marR="0" marT="10160" marB="0">
                    <a:solidFill>
                      <a:srgbClr val="F8F8F8"/>
                    </a:solidFill>
                  </a:tcPr>
                </a:tc>
                <a:tc>
                  <a:txBody>
                    <a:bodyPr/>
                    <a:lstStyle/>
                    <a:p>
                      <a:pPr marR="126364" algn="r">
                        <a:lnSpc>
                          <a:spcPct val="100000"/>
                        </a:lnSpc>
                        <a:spcBef>
                          <a:spcPts val="80"/>
                        </a:spcBef>
                      </a:pPr>
                      <a:r>
                        <a:rPr sz="850" spc="15" dirty="0">
                          <a:solidFill>
                            <a:srgbClr val="333333"/>
                          </a:solidFill>
                          <a:latin typeface="Lucida Console"/>
                          <a:cs typeface="Lucida Console"/>
                        </a:rPr>
                        <a:t>ens160</a:t>
                      </a:r>
                      <a:endParaRPr sz="850">
                        <a:latin typeface="Lucida Console"/>
                        <a:cs typeface="Lucida Console"/>
                      </a:endParaRPr>
                    </a:p>
                  </a:txBody>
                  <a:tcPr marL="0" marR="0" marT="10160" marB="0">
                    <a:solidFill>
                      <a:srgbClr val="F8F8F8"/>
                    </a:solidFill>
                  </a:tcPr>
                </a:tc>
                <a:tc>
                  <a:txBody>
                    <a:bodyPr/>
                    <a:lstStyle/>
                    <a:p>
                      <a:pPr marL="268605">
                        <a:lnSpc>
                          <a:spcPct val="100000"/>
                        </a:lnSpc>
                        <a:spcBef>
                          <a:spcPts val="80"/>
                        </a:spcBef>
                      </a:pPr>
                      <a:r>
                        <a:rPr sz="850" spc="15" dirty="0">
                          <a:solidFill>
                            <a:srgbClr val="333333"/>
                          </a:solidFill>
                          <a:latin typeface="Lucida Console"/>
                          <a:cs typeface="Lucida Console"/>
                        </a:rPr>
                        <a:t>ethernet</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tabLst>
                          <a:tab pos="805815" algn="l"/>
                        </a:tabLst>
                      </a:pPr>
                      <a:r>
                        <a:rPr sz="850" spc="15" dirty="0">
                          <a:solidFill>
                            <a:srgbClr val="333333"/>
                          </a:solidFill>
                          <a:latin typeface="Lucida Console"/>
                          <a:cs typeface="Lucida Console"/>
                        </a:rPr>
                        <a:t>connected	ens160</a:t>
                      </a:r>
                      <a:endParaRPr sz="850">
                        <a:latin typeface="Lucida Console"/>
                        <a:cs typeface="Lucida Console"/>
                      </a:endParaRPr>
                    </a:p>
                  </a:txBody>
                  <a:tcPr marL="0" marR="0" marT="10160" marB="0">
                    <a:solidFill>
                      <a:srgbClr val="F8F8F8"/>
                    </a:solidFill>
                  </a:tcPr>
                </a:tc>
                <a:tc>
                  <a:txBody>
                    <a:bodyPr/>
                    <a:lstStyle/>
                    <a:p>
                      <a:pPr marL="201295">
                        <a:lnSpc>
                          <a:spcPct val="100000"/>
                        </a:lnSpc>
                        <a:spcBef>
                          <a:spcPts val="80"/>
                        </a:spcBef>
                      </a:pPr>
                      <a:r>
                        <a:rPr sz="850" spc="15" dirty="0">
                          <a:solidFill>
                            <a:srgbClr val="333333"/>
                          </a:solidFill>
                          <a:latin typeface="Lucida Console"/>
                          <a:cs typeface="Lucida Console"/>
                        </a:rPr>
                        <a:t>virbr0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r h="140970">
                <a:tc>
                  <a:txBody>
                    <a:bodyPr/>
                    <a:lstStyle/>
                    <a:p>
                      <a:pPr marL="31750">
                        <a:lnSpc>
                          <a:spcPts val="935"/>
                        </a:lnSpc>
                        <a:spcBef>
                          <a:spcPts val="80"/>
                        </a:spcBef>
                        <a:tabLst>
                          <a:tab pos="702945" algn="l"/>
                        </a:tabLst>
                      </a:pPr>
                      <a:r>
                        <a:rPr sz="850" spc="15" dirty="0">
                          <a:solidFill>
                            <a:srgbClr val="333333"/>
                          </a:solidFill>
                          <a:latin typeface="Lucida Console"/>
                          <a:cs typeface="Lucida Console"/>
                        </a:rPr>
                        <a:t>bridge	connected</a:t>
                      </a:r>
                      <a:endParaRPr sz="850">
                        <a:latin typeface="Lucida Console"/>
                        <a:cs typeface="Lucida Console"/>
                      </a:endParaRPr>
                    </a:p>
                  </a:txBody>
                  <a:tcPr marL="0" marR="0" marT="10160" marB="0">
                    <a:solidFill>
                      <a:srgbClr val="F8F8F8"/>
                    </a:solidFill>
                  </a:tcPr>
                </a:tc>
                <a:tc>
                  <a:txBody>
                    <a:bodyPr/>
                    <a:lstStyle/>
                    <a:p>
                      <a:pPr marL="66675">
                        <a:lnSpc>
                          <a:spcPts val="935"/>
                        </a:lnSpc>
                        <a:spcBef>
                          <a:spcPts val="80"/>
                        </a:spcBef>
                      </a:pPr>
                      <a:r>
                        <a:rPr sz="850" spc="15" dirty="0">
                          <a:solidFill>
                            <a:srgbClr val="333333"/>
                          </a:solidFill>
                          <a:latin typeface="Lucida Console"/>
                          <a:cs typeface="Lucida Console"/>
                        </a:rPr>
                        <a:t>virbr0</a:t>
                      </a:r>
                      <a:endParaRPr sz="850">
                        <a:latin typeface="Lucida Console"/>
                        <a:cs typeface="Lucida Console"/>
                      </a:endParaRPr>
                    </a:p>
                  </a:txBody>
                  <a:tcPr marL="0" marR="0" marT="10160" marB="0">
                    <a:solidFill>
                      <a:srgbClr val="F8F8F8"/>
                    </a:solidFill>
                  </a:tcPr>
                </a:tc>
                <a:tc>
                  <a:txBody>
                    <a:bodyPr/>
                    <a:lstStyle/>
                    <a:p>
                      <a:pPr marL="133985">
                        <a:lnSpc>
                          <a:spcPts val="935"/>
                        </a:lnSpc>
                        <a:spcBef>
                          <a:spcPts val="80"/>
                        </a:spcBef>
                      </a:pPr>
                      <a:r>
                        <a:rPr sz="850" spc="15" dirty="0">
                          <a:solidFill>
                            <a:srgbClr val="333333"/>
                          </a:solidFill>
                          <a:latin typeface="Lucida Console"/>
                          <a:cs typeface="Lucida Console"/>
                        </a:rPr>
                        <a:t>ens192</a:t>
                      </a:r>
                      <a:endParaRPr sz="850">
                        <a:latin typeface="Lucida Console"/>
                        <a:cs typeface="Lucida Console"/>
                      </a:endParaRPr>
                    </a:p>
                  </a:txBody>
                  <a:tcPr marL="0" marR="0" marT="10160" marB="0">
                    <a:solidFill>
                      <a:srgbClr val="F8F8F8"/>
                    </a:solidFill>
                  </a:tcPr>
                </a:tc>
                <a:tc>
                  <a:txBody>
                    <a:bodyPr/>
                    <a:lstStyle/>
                    <a:p>
                      <a:pPr marL="66675">
                        <a:lnSpc>
                          <a:spcPts val="935"/>
                        </a:lnSpc>
                        <a:spcBef>
                          <a:spcPts val="80"/>
                        </a:spcBef>
                        <a:tabLst>
                          <a:tab pos="738505" algn="l"/>
                        </a:tabLst>
                      </a:pPr>
                      <a:r>
                        <a:rPr sz="850" spc="15" dirty="0">
                          <a:solidFill>
                            <a:srgbClr val="333333"/>
                          </a:solidFill>
                          <a:latin typeface="Lucida Console"/>
                          <a:cs typeface="Lucida Console"/>
                        </a:rPr>
                        <a:t>ethernet	connected</a:t>
                      </a:r>
                      <a:endParaRPr sz="850">
                        <a:latin typeface="Lucida Console"/>
                        <a:cs typeface="Lucida Console"/>
                      </a:endParaRPr>
                    </a:p>
                  </a:txBody>
                  <a:tcPr marL="0" marR="0" marT="10160" marB="0">
                    <a:solidFill>
                      <a:srgbClr val="F8F8F8"/>
                    </a:solidFill>
                  </a:tcPr>
                </a:tc>
                <a:tc>
                  <a:txBody>
                    <a:bodyPr/>
                    <a:lstStyle/>
                    <a:p>
                      <a:pPr marL="66675">
                        <a:lnSpc>
                          <a:spcPts val="935"/>
                        </a:lnSpc>
                        <a:spcBef>
                          <a:spcPts val="80"/>
                        </a:spcBef>
                      </a:pPr>
                      <a:r>
                        <a:rPr sz="850" spc="15" dirty="0">
                          <a:solidFill>
                            <a:srgbClr val="333333"/>
                          </a:solidFill>
                          <a:latin typeface="Lucida Console"/>
                          <a:cs typeface="Lucida Console"/>
                        </a:rPr>
                        <a:t>bond0-port2</a:t>
                      </a:r>
                      <a:r>
                        <a:rPr sz="850" spc="-40" dirty="0">
                          <a:solidFill>
                            <a:srgbClr val="333333"/>
                          </a:solidFill>
                          <a:latin typeface="Lucida Console"/>
                          <a:cs typeface="Lucida Console"/>
                        </a:rPr>
                        <a:t> </a:t>
                      </a:r>
                      <a:r>
                        <a:rPr sz="850" spc="15" dirty="0">
                          <a:solidFill>
                            <a:srgbClr val="333333"/>
                          </a:solidFill>
                          <a:latin typeface="Lucida Console"/>
                          <a:cs typeface="Lucida Console"/>
                        </a:rPr>
                        <a:t>lo</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2"/>
                  </a:ext>
                </a:extLst>
              </a:tr>
            </a:tbl>
          </a:graphicData>
        </a:graphic>
      </p:graphicFrame>
      <p:sp>
        <p:nvSpPr>
          <p:cNvPr id="11" name="object 11"/>
          <p:cNvSpPr txBox="1"/>
          <p:nvPr/>
        </p:nvSpPr>
        <p:spPr>
          <a:xfrm>
            <a:off x="1674884" y="1473367"/>
            <a:ext cx="1570990" cy="159385"/>
          </a:xfrm>
          <a:prstGeom prst="rect">
            <a:avLst/>
          </a:prstGeom>
        </p:spPr>
        <p:txBody>
          <a:bodyPr vert="horz" wrap="square" lIns="0" tIns="15875" rIns="0" bIns="0" rtlCol="0">
            <a:spAutoFit/>
          </a:bodyPr>
          <a:lstStyle/>
          <a:p>
            <a:pPr marL="12700">
              <a:lnSpc>
                <a:spcPct val="100000"/>
              </a:lnSpc>
              <a:spcBef>
                <a:spcPts val="125"/>
              </a:spcBef>
              <a:tabLst>
                <a:tab pos="683895" algn="l"/>
                <a:tab pos="1423035" algn="l"/>
              </a:tabLst>
            </a:pPr>
            <a:r>
              <a:rPr sz="850" spc="15" dirty="0">
                <a:solidFill>
                  <a:srgbClr val="333333"/>
                </a:solidFill>
                <a:latin typeface="Lucida Console"/>
                <a:cs typeface="Lucida Console"/>
              </a:rPr>
              <a:t>loopback	unmanaged	--</a:t>
            </a:r>
            <a:endParaRPr sz="850">
              <a:latin typeface="Lucida Console"/>
              <a:cs typeface="Lucida Console"/>
            </a:endParaRPr>
          </a:p>
        </p:txBody>
      </p:sp>
      <p:sp>
        <p:nvSpPr>
          <p:cNvPr id="12" name="object 12"/>
          <p:cNvSpPr txBox="1"/>
          <p:nvPr/>
        </p:nvSpPr>
        <p:spPr>
          <a:xfrm>
            <a:off x="3891670" y="1473367"/>
            <a:ext cx="1033144" cy="159385"/>
          </a:xfrm>
          <a:prstGeom prst="rect">
            <a:avLst/>
          </a:prstGeom>
        </p:spPr>
        <p:txBody>
          <a:bodyPr vert="horz" wrap="square" lIns="0" tIns="15875" rIns="0" bIns="0" rtlCol="0">
            <a:spAutoFit/>
          </a:bodyPr>
          <a:lstStyle/>
          <a:p>
            <a:pPr marL="12700">
              <a:lnSpc>
                <a:spcPct val="100000"/>
              </a:lnSpc>
              <a:spcBef>
                <a:spcPts val="125"/>
              </a:spcBef>
              <a:tabLst>
                <a:tab pos="818515" algn="l"/>
              </a:tabLst>
            </a:pPr>
            <a:r>
              <a:rPr sz="850" spc="15" dirty="0">
                <a:solidFill>
                  <a:srgbClr val="333333"/>
                </a:solidFill>
                <a:latin typeface="Lucida Console"/>
                <a:cs typeface="Lucida Console"/>
              </a:rPr>
              <a:t>virbr0-nic	tun</a:t>
            </a:r>
            <a:endParaRPr sz="850">
              <a:latin typeface="Lucida Console"/>
              <a:cs typeface="Lucida Console"/>
            </a:endParaRPr>
          </a:p>
        </p:txBody>
      </p:sp>
      <p:sp>
        <p:nvSpPr>
          <p:cNvPr id="13" name="object 13"/>
          <p:cNvSpPr txBox="1"/>
          <p:nvPr/>
        </p:nvSpPr>
        <p:spPr>
          <a:xfrm>
            <a:off x="5369527" y="1473367"/>
            <a:ext cx="899160" cy="159385"/>
          </a:xfrm>
          <a:prstGeom prst="rect">
            <a:avLst/>
          </a:prstGeom>
        </p:spPr>
        <p:txBody>
          <a:bodyPr vert="horz" wrap="square" lIns="0" tIns="15875" rIns="0" bIns="0" rtlCol="0">
            <a:spAutoFit/>
          </a:bodyPr>
          <a:lstStyle/>
          <a:p>
            <a:pPr marL="12700">
              <a:lnSpc>
                <a:spcPct val="100000"/>
              </a:lnSpc>
              <a:spcBef>
                <a:spcPts val="125"/>
              </a:spcBef>
              <a:tabLst>
                <a:tab pos="751205" algn="l"/>
              </a:tabLst>
            </a:pPr>
            <a:r>
              <a:rPr sz="850" spc="15" dirty="0">
                <a:solidFill>
                  <a:srgbClr val="333333"/>
                </a:solidFill>
                <a:latin typeface="Lucida Console"/>
                <a:cs typeface="Lucida Console"/>
              </a:rPr>
              <a:t>unmanaged	--</a:t>
            </a:r>
            <a:endParaRPr sz="850">
              <a:latin typeface="Lucida Console"/>
              <a:cs typeface="Lucida Console"/>
            </a:endParaRPr>
          </a:p>
        </p:txBody>
      </p:sp>
      <p:sp>
        <p:nvSpPr>
          <p:cNvPr id="14" name="object 1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4818593"/>
            <a:ext cx="38735" cy="667385"/>
          </a:xfrm>
          <a:custGeom>
            <a:avLst/>
            <a:gdLst/>
            <a:ahLst/>
            <a:cxnLst/>
            <a:rect l="l" t="t" r="r" b="b"/>
            <a:pathLst>
              <a:path w="38734" h="667385">
                <a:moveTo>
                  <a:pt x="38117" y="667059"/>
                </a:moveTo>
                <a:lnTo>
                  <a:pt x="0" y="667059"/>
                </a:lnTo>
                <a:lnTo>
                  <a:pt x="0" y="0"/>
                </a:lnTo>
                <a:lnTo>
                  <a:pt x="38117" y="0"/>
                </a:lnTo>
                <a:lnTo>
                  <a:pt x="38117" y="667059"/>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384"/>
            <a:ext cx="5651500" cy="1868170"/>
            <a:chOff x="959124" y="368384"/>
            <a:chExt cx="5651500" cy="1868170"/>
          </a:xfrm>
        </p:grpSpPr>
        <p:sp>
          <p:nvSpPr>
            <p:cNvPr id="4" name="object 4"/>
            <p:cNvSpPr/>
            <p:nvPr/>
          </p:nvSpPr>
          <p:spPr>
            <a:xfrm>
              <a:off x="963889" y="373149"/>
              <a:ext cx="5641975" cy="1858645"/>
            </a:xfrm>
            <a:custGeom>
              <a:avLst/>
              <a:gdLst/>
              <a:ahLst/>
              <a:cxnLst/>
              <a:rect l="l" t="t" r="r" b="b"/>
              <a:pathLst>
                <a:path w="5641975" h="1858645">
                  <a:moveTo>
                    <a:pt x="5620751" y="1858162"/>
                  </a:moveTo>
                  <a:lnTo>
                    <a:pt x="20659" y="1858162"/>
                  </a:lnTo>
                  <a:lnTo>
                    <a:pt x="17629" y="1857495"/>
                  </a:lnTo>
                  <a:lnTo>
                    <a:pt x="0" y="1837464"/>
                  </a:lnTo>
                  <a:lnTo>
                    <a:pt x="0" y="1834414"/>
                  </a:lnTo>
                  <a:lnTo>
                    <a:pt x="0" y="20621"/>
                  </a:lnTo>
                  <a:lnTo>
                    <a:pt x="20659" y="0"/>
                  </a:lnTo>
                  <a:lnTo>
                    <a:pt x="5620751" y="0"/>
                  </a:lnTo>
                  <a:lnTo>
                    <a:pt x="5641421" y="20621"/>
                  </a:lnTo>
                  <a:lnTo>
                    <a:pt x="5641421" y="1837464"/>
                  </a:lnTo>
                  <a:lnTo>
                    <a:pt x="5623791" y="1857495"/>
                  </a:lnTo>
                  <a:lnTo>
                    <a:pt x="5620751" y="1858162"/>
                  </a:lnTo>
                  <a:close/>
                </a:path>
              </a:pathLst>
            </a:custGeom>
            <a:solidFill>
              <a:srgbClr val="F8F8F8"/>
            </a:solidFill>
          </p:spPr>
          <p:txBody>
            <a:bodyPr wrap="square" lIns="0" tIns="0" rIns="0" bIns="0" rtlCol="0"/>
            <a:lstStyle/>
            <a:p>
              <a:endParaRPr/>
            </a:p>
          </p:txBody>
        </p:sp>
        <p:sp>
          <p:nvSpPr>
            <p:cNvPr id="5" name="object 5"/>
            <p:cNvSpPr/>
            <p:nvPr/>
          </p:nvSpPr>
          <p:spPr>
            <a:xfrm>
              <a:off x="963889" y="373149"/>
              <a:ext cx="5641975" cy="1858645"/>
            </a:xfrm>
            <a:custGeom>
              <a:avLst/>
              <a:gdLst/>
              <a:ahLst/>
              <a:cxnLst/>
              <a:rect l="l" t="t" r="r" b="b"/>
              <a:pathLst>
                <a:path w="5641975" h="1858645">
                  <a:moveTo>
                    <a:pt x="0" y="1834414"/>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600"/>
                  </a:lnTo>
                  <a:lnTo>
                    <a:pt x="20659" y="0"/>
                  </a:lnTo>
                  <a:lnTo>
                    <a:pt x="23823" y="0"/>
                  </a:lnTo>
                  <a:lnTo>
                    <a:pt x="5617597" y="0"/>
                  </a:lnTo>
                  <a:lnTo>
                    <a:pt x="5620751" y="0"/>
                  </a:lnTo>
                  <a:lnTo>
                    <a:pt x="5623791" y="600"/>
                  </a:lnTo>
                  <a:lnTo>
                    <a:pt x="5626717" y="1715"/>
                  </a:lnTo>
                  <a:lnTo>
                    <a:pt x="5629633" y="2906"/>
                  </a:lnTo>
                  <a:lnTo>
                    <a:pt x="5632206" y="4612"/>
                  </a:lnTo>
                  <a:lnTo>
                    <a:pt x="5634445" y="6927"/>
                  </a:lnTo>
                  <a:lnTo>
                    <a:pt x="5636675" y="9081"/>
                  </a:lnTo>
                  <a:lnTo>
                    <a:pt x="5638400" y="11692"/>
                  </a:lnTo>
                  <a:lnTo>
                    <a:pt x="5639610" y="14589"/>
                  </a:lnTo>
                  <a:lnTo>
                    <a:pt x="5640820" y="17496"/>
                  </a:lnTo>
                  <a:lnTo>
                    <a:pt x="5641421" y="20621"/>
                  </a:lnTo>
                  <a:lnTo>
                    <a:pt x="5641421" y="23823"/>
                  </a:lnTo>
                  <a:lnTo>
                    <a:pt x="5641421" y="1834414"/>
                  </a:lnTo>
                  <a:lnTo>
                    <a:pt x="5641421" y="1837464"/>
                  </a:lnTo>
                  <a:lnTo>
                    <a:pt x="5640820" y="1840446"/>
                  </a:lnTo>
                  <a:lnTo>
                    <a:pt x="5639610" y="1843343"/>
                  </a:lnTo>
                  <a:lnTo>
                    <a:pt x="5638400" y="1846250"/>
                  </a:lnTo>
                  <a:lnTo>
                    <a:pt x="5626717" y="1856227"/>
                  </a:lnTo>
                  <a:lnTo>
                    <a:pt x="5623791" y="1857495"/>
                  </a:lnTo>
                  <a:lnTo>
                    <a:pt x="5620751" y="1858162"/>
                  </a:lnTo>
                  <a:lnTo>
                    <a:pt x="5617597" y="1858238"/>
                  </a:lnTo>
                  <a:lnTo>
                    <a:pt x="23823" y="1858238"/>
                  </a:lnTo>
                  <a:lnTo>
                    <a:pt x="20659" y="1858162"/>
                  </a:lnTo>
                  <a:lnTo>
                    <a:pt x="17629" y="1857495"/>
                  </a:lnTo>
                  <a:lnTo>
                    <a:pt x="14703" y="1856227"/>
                  </a:lnTo>
                  <a:lnTo>
                    <a:pt x="11787" y="1855036"/>
                  </a:lnTo>
                  <a:lnTo>
                    <a:pt x="0" y="1837464"/>
                  </a:lnTo>
                  <a:lnTo>
                    <a:pt x="0" y="183441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115"/>
              <a:ext cx="5556250" cy="1715770"/>
            </a:xfrm>
            <a:custGeom>
              <a:avLst/>
              <a:gdLst/>
              <a:ahLst/>
              <a:cxnLst/>
              <a:rect l="l" t="t" r="r" b="b"/>
              <a:pathLst>
                <a:path w="5556250" h="1715770">
                  <a:moveTo>
                    <a:pt x="5555656" y="1715296"/>
                  </a:moveTo>
                  <a:lnTo>
                    <a:pt x="0" y="1715296"/>
                  </a:lnTo>
                  <a:lnTo>
                    <a:pt x="0" y="0"/>
                  </a:lnTo>
                  <a:lnTo>
                    <a:pt x="5555656" y="0"/>
                  </a:lnTo>
                  <a:lnTo>
                    <a:pt x="5555656" y="1715296"/>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2343533"/>
            <a:ext cx="5670550" cy="4475480"/>
          </a:xfrm>
          <a:prstGeom prst="rect">
            <a:avLst/>
          </a:prstGeom>
        </p:spPr>
        <p:txBody>
          <a:bodyPr vert="horz" wrap="square" lIns="0" tIns="12065" rIns="0" bIns="0" rtlCol="0">
            <a:spAutoFit/>
          </a:bodyPr>
          <a:lstStyle/>
          <a:p>
            <a:pPr marL="12700" marR="99695">
              <a:lnSpc>
                <a:spcPct val="131600"/>
              </a:lnSpc>
              <a:spcBef>
                <a:spcPts val="95"/>
              </a:spcBef>
            </a:pPr>
            <a:r>
              <a:rPr sz="950" spc="25" dirty="0">
                <a:solidFill>
                  <a:srgbClr val="333333"/>
                </a:solidFill>
                <a:latin typeface="微软雅黑"/>
                <a:cs typeface="微软雅黑"/>
              </a:rPr>
              <a:t>由于在</a:t>
            </a:r>
            <a:r>
              <a:rPr sz="950" spc="50" dirty="0">
                <a:solidFill>
                  <a:srgbClr val="333333"/>
                </a:solidFill>
                <a:latin typeface="Trebuchet MS"/>
                <a:cs typeface="Trebuchet MS"/>
              </a:rPr>
              <a:t>RHEL8</a:t>
            </a:r>
            <a:r>
              <a:rPr sz="950" spc="25" dirty="0">
                <a:solidFill>
                  <a:srgbClr val="333333"/>
                </a:solidFill>
                <a:latin typeface="微软雅黑"/>
                <a:cs typeface="微软雅黑"/>
              </a:rPr>
              <a:t>系统中网卡绑定切换间隔为</a:t>
            </a:r>
            <a:r>
              <a:rPr sz="950" spc="55" dirty="0">
                <a:solidFill>
                  <a:srgbClr val="333333"/>
                </a:solidFill>
                <a:latin typeface="Trebuchet MS"/>
                <a:cs typeface="Trebuchet MS"/>
              </a:rPr>
              <a:t>1</a:t>
            </a:r>
            <a:r>
              <a:rPr sz="950" spc="25" dirty="0">
                <a:solidFill>
                  <a:srgbClr val="333333"/>
                </a:solidFill>
                <a:latin typeface="微软雅黑"/>
                <a:cs typeface="微软雅黑"/>
              </a:rPr>
              <a:t>毫秒，也就是</a:t>
            </a:r>
            <a:r>
              <a:rPr sz="950" spc="25" dirty="0">
                <a:solidFill>
                  <a:srgbClr val="333333"/>
                </a:solidFill>
                <a:latin typeface="Trebuchet MS"/>
                <a:cs typeface="Trebuchet MS"/>
              </a:rPr>
              <a:t>1/1000</a:t>
            </a:r>
            <a:r>
              <a:rPr sz="950" spc="20" dirty="0">
                <a:solidFill>
                  <a:srgbClr val="333333"/>
                </a:solidFill>
                <a:latin typeface="微软雅黑"/>
                <a:cs typeface="微软雅黑"/>
              </a:rPr>
              <a:t>秒，因此上面一个丢包情况大概率都不 </a:t>
            </a:r>
            <a:r>
              <a:rPr sz="950" spc="25" dirty="0">
                <a:solidFill>
                  <a:srgbClr val="333333"/>
                </a:solidFill>
                <a:latin typeface="微软雅黑"/>
                <a:cs typeface="微软雅黑"/>
              </a:rPr>
              <a:t>会出现。</a:t>
            </a:r>
            <a:endParaRPr sz="950">
              <a:latin typeface="微软雅黑"/>
              <a:cs typeface="微软雅黑"/>
            </a:endParaRPr>
          </a:p>
          <a:p>
            <a:pPr>
              <a:lnSpc>
                <a:spcPct val="100000"/>
              </a:lnSpc>
              <a:spcBef>
                <a:spcPts val="60"/>
              </a:spcBef>
            </a:pPr>
            <a:endParaRPr sz="650">
              <a:latin typeface="微软雅黑"/>
              <a:cs typeface="微软雅黑"/>
            </a:endParaRPr>
          </a:p>
          <a:p>
            <a:pPr marL="221615" lvl="1" indent="-208915">
              <a:lnSpc>
                <a:spcPct val="100000"/>
              </a:lnSpc>
              <a:buClr>
                <a:srgbClr val="333333"/>
              </a:buClr>
              <a:buFont typeface="Trebuchet MS"/>
              <a:buAutoNum type="arabicPeriod" startAt="2"/>
              <a:tabLst>
                <a:tab pos="221615" algn="l"/>
              </a:tabLst>
            </a:pPr>
            <a:r>
              <a:rPr sz="950" b="1" spc="25" dirty="0">
                <a:solidFill>
                  <a:srgbClr val="333333"/>
                </a:solidFill>
                <a:latin typeface="微软雅黑"/>
                <a:cs typeface="微软雅黑"/>
              </a:rPr>
              <a:t>远程控制服务</a:t>
            </a:r>
            <a:endParaRPr sz="950">
              <a:latin typeface="微软雅黑"/>
              <a:cs typeface="微软雅黑"/>
            </a:endParaRPr>
          </a:p>
          <a:p>
            <a:pPr lvl="1">
              <a:lnSpc>
                <a:spcPct val="100000"/>
              </a:lnSpc>
              <a:spcBef>
                <a:spcPts val="80"/>
              </a:spcBef>
              <a:buClr>
                <a:srgbClr val="333333"/>
              </a:buClr>
              <a:buFont typeface="Trebuchet MS"/>
              <a:buAutoNum type="arabicPeriod" startAt="2"/>
            </a:pPr>
            <a:endParaRPr sz="600">
              <a:latin typeface="微软雅黑"/>
              <a:cs typeface="微软雅黑"/>
            </a:endParaRPr>
          </a:p>
          <a:p>
            <a:pPr marL="327025" lvl="2" indent="-314960">
              <a:lnSpc>
                <a:spcPct val="100000"/>
              </a:lnSpc>
              <a:buClr>
                <a:srgbClr val="777777"/>
              </a:buClr>
              <a:buFont typeface="Trebuchet MS"/>
              <a:buAutoNum type="arabicPeriod"/>
              <a:tabLst>
                <a:tab pos="327660" algn="l"/>
              </a:tabLst>
            </a:pPr>
            <a:r>
              <a:rPr sz="950" b="1" spc="25" dirty="0">
                <a:solidFill>
                  <a:srgbClr val="777777"/>
                </a:solidFill>
                <a:latin typeface="微软雅黑"/>
                <a:cs typeface="微软雅黑"/>
              </a:rPr>
              <a:t>配置</a:t>
            </a:r>
            <a:r>
              <a:rPr sz="950" b="1" spc="70" dirty="0">
                <a:solidFill>
                  <a:srgbClr val="777777"/>
                </a:solidFill>
                <a:latin typeface="Trebuchet MS"/>
                <a:cs typeface="Trebuchet MS"/>
              </a:rPr>
              <a:t>sshd</a:t>
            </a:r>
            <a:r>
              <a:rPr sz="950" b="1" spc="25" dirty="0">
                <a:solidFill>
                  <a:srgbClr val="777777"/>
                </a:solidFill>
                <a:latin typeface="微软雅黑"/>
                <a:cs typeface="微软雅黑"/>
              </a:rPr>
              <a:t>服务</a:t>
            </a:r>
            <a:endParaRPr sz="950">
              <a:latin typeface="微软雅黑"/>
              <a:cs typeface="微软雅黑"/>
            </a:endParaRPr>
          </a:p>
          <a:p>
            <a:pPr marL="12700" marR="5080" indent="-635">
              <a:lnSpc>
                <a:spcPct val="131600"/>
              </a:lnSpc>
              <a:spcBef>
                <a:spcPts val="900"/>
              </a:spcBef>
            </a:pPr>
            <a:r>
              <a:rPr sz="950" spc="50" dirty="0">
                <a:solidFill>
                  <a:srgbClr val="333333"/>
                </a:solidFill>
                <a:latin typeface="Trebuchet MS"/>
                <a:cs typeface="Trebuchet MS"/>
              </a:rPr>
              <a:t>SSH</a:t>
            </a:r>
            <a:r>
              <a:rPr sz="950" spc="50" dirty="0">
                <a:solidFill>
                  <a:srgbClr val="333333"/>
                </a:solidFill>
                <a:latin typeface="微软雅黑"/>
                <a:cs typeface="微软雅黑"/>
              </a:rPr>
              <a:t>（</a:t>
            </a:r>
            <a:r>
              <a:rPr sz="950" spc="50" dirty="0">
                <a:solidFill>
                  <a:srgbClr val="333333"/>
                </a:solidFill>
                <a:latin typeface="Trebuchet MS"/>
                <a:cs typeface="Trebuchet MS"/>
              </a:rPr>
              <a:t>Secure</a:t>
            </a:r>
            <a:r>
              <a:rPr sz="950" spc="-45" dirty="0">
                <a:solidFill>
                  <a:srgbClr val="333333"/>
                </a:solidFill>
                <a:latin typeface="Trebuchet MS"/>
                <a:cs typeface="Trebuchet MS"/>
              </a:rPr>
              <a:t> </a:t>
            </a:r>
            <a:r>
              <a:rPr sz="950" u="sng" spc="20" dirty="0">
                <a:solidFill>
                  <a:srgbClr val="4183C4"/>
                </a:solidFill>
                <a:uFill>
                  <a:solidFill>
                    <a:srgbClr val="4183C4"/>
                  </a:solidFill>
                </a:uFill>
                <a:latin typeface="Trebuchet MS"/>
                <a:cs typeface="Trebuchet MS"/>
                <a:hlinkClick r:id="rId2"/>
              </a:rPr>
              <a:t>Shell</a:t>
            </a:r>
            <a:r>
              <a:rPr sz="950" spc="20" dirty="0">
                <a:solidFill>
                  <a:srgbClr val="333333"/>
                </a:solidFill>
                <a:latin typeface="微软雅黑"/>
                <a:cs typeface="微软雅黑"/>
              </a:rPr>
              <a:t>）</a:t>
            </a:r>
            <a:r>
              <a:rPr sz="950" spc="25" dirty="0">
                <a:solidFill>
                  <a:srgbClr val="333333"/>
                </a:solidFill>
                <a:latin typeface="微软雅黑"/>
                <a:cs typeface="微软雅黑"/>
              </a:rPr>
              <a:t>是一种能够以安全的方式提供远程登录的协议，也是目前远程管理</a:t>
            </a:r>
            <a:r>
              <a:rPr sz="950" spc="35" dirty="0">
                <a:solidFill>
                  <a:srgbClr val="333333"/>
                </a:solidFill>
                <a:latin typeface="Trebuchet MS"/>
                <a:cs typeface="Trebuchet MS"/>
              </a:rPr>
              <a:t>Linux</a:t>
            </a:r>
            <a:r>
              <a:rPr sz="950" spc="25" dirty="0">
                <a:solidFill>
                  <a:srgbClr val="333333"/>
                </a:solidFill>
                <a:latin typeface="微软雅黑"/>
                <a:cs typeface="微软雅黑"/>
              </a:rPr>
              <a:t>系统的首 选方式。在此之前，一般使用</a:t>
            </a:r>
            <a:r>
              <a:rPr sz="950" spc="15" dirty="0">
                <a:solidFill>
                  <a:srgbClr val="333333"/>
                </a:solidFill>
                <a:latin typeface="Trebuchet MS"/>
                <a:cs typeface="Trebuchet MS"/>
              </a:rPr>
              <a:t>FTP</a:t>
            </a:r>
            <a:r>
              <a:rPr sz="950" spc="25" dirty="0">
                <a:solidFill>
                  <a:srgbClr val="333333"/>
                </a:solidFill>
                <a:latin typeface="微软雅黑"/>
                <a:cs typeface="微软雅黑"/>
              </a:rPr>
              <a:t>或</a:t>
            </a:r>
            <a:r>
              <a:rPr sz="950" spc="10" dirty="0">
                <a:solidFill>
                  <a:srgbClr val="333333"/>
                </a:solidFill>
                <a:latin typeface="Trebuchet MS"/>
                <a:cs typeface="Trebuchet MS"/>
              </a:rPr>
              <a:t>Telnet</a:t>
            </a:r>
            <a:r>
              <a:rPr sz="950" spc="20" dirty="0">
                <a:solidFill>
                  <a:srgbClr val="333333"/>
                </a:solidFill>
                <a:latin typeface="微软雅黑"/>
                <a:cs typeface="微软雅黑"/>
              </a:rPr>
              <a:t>来进行远程登录。但是因为它们以明文的形式在网络中传输账 </a:t>
            </a:r>
            <a:r>
              <a:rPr sz="950" spc="25" dirty="0">
                <a:solidFill>
                  <a:srgbClr val="333333"/>
                </a:solidFill>
                <a:latin typeface="微软雅黑"/>
                <a:cs typeface="微软雅黑"/>
              </a:rPr>
              <a:t>户密码和数据信息，因此很不安全，很容易受到黑客发起的中间人攻击，这轻则篡改传输的数据信息， </a:t>
            </a:r>
            <a:r>
              <a:rPr sz="950" spc="30" dirty="0">
                <a:solidFill>
                  <a:srgbClr val="333333"/>
                </a:solidFill>
                <a:latin typeface="微软雅黑"/>
                <a:cs typeface="微软雅黑"/>
              </a:rPr>
              <a:t> </a:t>
            </a:r>
            <a:r>
              <a:rPr sz="950" spc="25" dirty="0">
                <a:solidFill>
                  <a:srgbClr val="333333"/>
                </a:solidFill>
                <a:latin typeface="微软雅黑"/>
                <a:cs typeface="微软雅黑"/>
              </a:rPr>
              <a:t>重则直接抓取服务器的账户密码。</a:t>
            </a:r>
            <a:endParaRPr sz="950">
              <a:latin typeface="微软雅黑"/>
              <a:cs typeface="微软雅黑"/>
            </a:endParaRPr>
          </a:p>
          <a:p>
            <a:pPr marL="12700" marR="6350">
              <a:lnSpc>
                <a:spcPct val="131600"/>
              </a:lnSpc>
              <a:spcBef>
                <a:spcPts val="755"/>
              </a:spcBef>
            </a:pPr>
            <a:r>
              <a:rPr sz="950" spc="25" dirty="0">
                <a:solidFill>
                  <a:srgbClr val="333333"/>
                </a:solidFill>
                <a:latin typeface="微软雅黑"/>
                <a:cs typeface="微软雅黑"/>
              </a:rPr>
              <a:t>想要使用</a:t>
            </a:r>
            <a:r>
              <a:rPr sz="950" spc="85" dirty="0">
                <a:solidFill>
                  <a:srgbClr val="333333"/>
                </a:solidFill>
                <a:latin typeface="Trebuchet MS"/>
                <a:cs typeface="Trebuchet MS"/>
              </a:rPr>
              <a:t>SSH</a:t>
            </a:r>
            <a:r>
              <a:rPr sz="950" spc="25" dirty="0">
                <a:solidFill>
                  <a:srgbClr val="333333"/>
                </a:solidFill>
                <a:latin typeface="微软雅黑"/>
                <a:cs typeface="微软雅黑"/>
              </a:rPr>
              <a:t>协议来远程管理</a:t>
            </a:r>
            <a:r>
              <a:rPr sz="950" spc="35" dirty="0">
                <a:solidFill>
                  <a:srgbClr val="333333"/>
                </a:solidFill>
                <a:latin typeface="Trebuchet MS"/>
                <a:cs typeface="Trebuchet MS"/>
              </a:rPr>
              <a:t>Linux</a:t>
            </a:r>
            <a:r>
              <a:rPr sz="950" spc="25" dirty="0">
                <a:solidFill>
                  <a:srgbClr val="333333"/>
                </a:solidFill>
                <a:latin typeface="微软雅黑"/>
                <a:cs typeface="微软雅黑"/>
              </a:rPr>
              <a:t>系统，则需要部署配置</a:t>
            </a:r>
            <a:r>
              <a:rPr sz="950" spc="75" dirty="0">
                <a:solidFill>
                  <a:srgbClr val="333333"/>
                </a:solidFill>
                <a:latin typeface="Trebuchet MS"/>
                <a:cs typeface="Trebuchet MS"/>
              </a:rPr>
              <a:t>sshd</a:t>
            </a:r>
            <a:r>
              <a:rPr sz="950" spc="25" dirty="0">
                <a:solidFill>
                  <a:srgbClr val="333333"/>
                </a:solidFill>
                <a:latin typeface="微软雅黑"/>
                <a:cs typeface="微软雅黑"/>
              </a:rPr>
              <a:t>服务程序。</a:t>
            </a:r>
            <a:r>
              <a:rPr sz="950" spc="75" dirty="0">
                <a:solidFill>
                  <a:srgbClr val="333333"/>
                </a:solidFill>
                <a:latin typeface="Trebuchet MS"/>
                <a:cs typeface="Trebuchet MS"/>
              </a:rPr>
              <a:t>sshd</a:t>
            </a:r>
            <a:r>
              <a:rPr sz="950" spc="25" dirty="0">
                <a:solidFill>
                  <a:srgbClr val="333333"/>
                </a:solidFill>
                <a:latin typeface="微软雅黑"/>
                <a:cs typeface="微软雅黑"/>
              </a:rPr>
              <a:t>是基于</a:t>
            </a:r>
            <a:r>
              <a:rPr sz="950" spc="85" dirty="0">
                <a:solidFill>
                  <a:srgbClr val="333333"/>
                </a:solidFill>
                <a:latin typeface="Trebuchet MS"/>
                <a:cs typeface="Trebuchet MS"/>
              </a:rPr>
              <a:t>SSH</a:t>
            </a:r>
            <a:r>
              <a:rPr sz="950" spc="20" dirty="0">
                <a:solidFill>
                  <a:srgbClr val="333333"/>
                </a:solidFill>
                <a:latin typeface="微软雅黑"/>
                <a:cs typeface="微软雅黑"/>
              </a:rPr>
              <a:t>协议开发的一 </a:t>
            </a:r>
            <a:r>
              <a:rPr sz="950" spc="25" dirty="0">
                <a:solidFill>
                  <a:srgbClr val="333333"/>
                </a:solidFill>
                <a:latin typeface="微软雅黑"/>
                <a:cs typeface="微软雅黑"/>
              </a:rPr>
              <a:t>款远程管理服务程序，不仅使用起来方便快捷，而且能够提供两种安全验证的方法：</a:t>
            </a:r>
            <a:endParaRPr sz="950">
              <a:latin typeface="微软雅黑"/>
              <a:cs typeface="微软雅黑"/>
            </a:endParaRPr>
          </a:p>
          <a:p>
            <a:pPr>
              <a:lnSpc>
                <a:spcPct val="100000"/>
              </a:lnSpc>
              <a:spcBef>
                <a:spcPts val="75"/>
              </a:spcBef>
            </a:pPr>
            <a:endParaRPr sz="600">
              <a:latin typeface="微软雅黑"/>
              <a:cs typeface="微软雅黑"/>
            </a:endParaRPr>
          </a:p>
          <a:p>
            <a:pPr marL="193675">
              <a:lnSpc>
                <a:spcPct val="100000"/>
              </a:lnSpc>
              <a:spcBef>
                <a:spcPts val="5"/>
              </a:spcBef>
            </a:pPr>
            <a:r>
              <a:rPr sz="950" spc="25" dirty="0">
                <a:solidFill>
                  <a:srgbClr val="777777"/>
                </a:solidFill>
                <a:latin typeface="微软雅黑"/>
                <a:cs typeface="微软雅黑"/>
              </a:rPr>
              <a:t>基于口令的验证</a:t>
            </a:r>
            <a:r>
              <a:rPr sz="950" spc="275" dirty="0">
                <a:solidFill>
                  <a:srgbClr val="777777"/>
                </a:solidFill>
                <a:latin typeface="Trebuchet MS"/>
                <a:cs typeface="Trebuchet MS"/>
              </a:rPr>
              <a:t>—</a:t>
            </a:r>
            <a:r>
              <a:rPr sz="950" spc="25" dirty="0">
                <a:solidFill>
                  <a:srgbClr val="777777"/>
                </a:solidFill>
                <a:latin typeface="微软雅黑"/>
                <a:cs typeface="微软雅黑"/>
              </a:rPr>
              <a:t>用账户和密码来验证登录；</a:t>
            </a:r>
            <a:endParaRPr sz="950">
              <a:latin typeface="微软雅黑"/>
              <a:cs typeface="微软雅黑"/>
            </a:endParaRPr>
          </a:p>
          <a:p>
            <a:pPr marL="193675" marR="141605">
              <a:lnSpc>
                <a:spcPct val="131600"/>
              </a:lnSpc>
              <a:spcBef>
                <a:spcPts val="750"/>
              </a:spcBef>
            </a:pPr>
            <a:r>
              <a:rPr sz="950" spc="25" dirty="0">
                <a:solidFill>
                  <a:srgbClr val="777777"/>
                </a:solidFill>
                <a:latin typeface="微软雅黑"/>
                <a:cs typeface="微软雅黑"/>
              </a:rPr>
              <a:t>基于密钥的验证</a:t>
            </a:r>
            <a:r>
              <a:rPr sz="950" spc="275" dirty="0">
                <a:solidFill>
                  <a:srgbClr val="777777"/>
                </a:solidFill>
                <a:latin typeface="Trebuchet MS"/>
                <a:cs typeface="Trebuchet MS"/>
              </a:rPr>
              <a:t>—</a:t>
            </a:r>
            <a:r>
              <a:rPr sz="950" spc="20" dirty="0">
                <a:solidFill>
                  <a:srgbClr val="777777"/>
                </a:solidFill>
                <a:latin typeface="微软雅黑"/>
                <a:cs typeface="微软雅黑"/>
              </a:rPr>
              <a:t>需要在本地生成密钥对，然后把密钥对中的公钥上传至服务器，并与服务器中的 </a:t>
            </a:r>
            <a:r>
              <a:rPr sz="950" spc="25" dirty="0">
                <a:solidFill>
                  <a:srgbClr val="777777"/>
                </a:solidFill>
                <a:latin typeface="微软雅黑"/>
                <a:cs typeface="微软雅黑"/>
              </a:rPr>
              <a:t>公钥进行比较；该方式相较来说更安全。</a:t>
            </a:r>
            <a:endParaRPr sz="950">
              <a:latin typeface="微软雅黑"/>
              <a:cs typeface="微软雅黑"/>
            </a:endParaRPr>
          </a:p>
          <a:p>
            <a:pPr marL="12700" marR="52705" algn="just">
              <a:lnSpc>
                <a:spcPct val="131600"/>
              </a:lnSpc>
              <a:spcBef>
                <a:spcPts val="825"/>
              </a:spcBef>
            </a:pPr>
            <a:r>
              <a:rPr sz="950" spc="25" dirty="0">
                <a:solidFill>
                  <a:srgbClr val="333333"/>
                </a:solidFill>
                <a:latin typeface="微软雅黑"/>
                <a:cs typeface="微软雅黑"/>
              </a:rPr>
              <a:t>前文曾多次强调</a:t>
            </a:r>
            <a:r>
              <a:rPr sz="950" spc="5" dirty="0">
                <a:solidFill>
                  <a:srgbClr val="333333"/>
                </a:solidFill>
                <a:latin typeface="Trebuchet MS"/>
                <a:cs typeface="Trebuchet MS"/>
              </a:rPr>
              <a:t>“Linux</a:t>
            </a:r>
            <a:r>
              <a:rPr sz="950" spc="25" dirty="0">
                <a:solidFill>
                  <a:srgbClr val="333333"/>
                </a:solidFill>
                <a:latin typeface="微软雅黑"/>
                <a:cs typeface="微软雅黑"/>
              </a:rPr>
              <a:t>系统中的一切都是文件</a:t>
            </a:r>
            <a:r>
              <a:rPr sz="950" spc="-70" dirty="0">
                <a:solidFill>
                  <a:srgbClr val="333333"/>
                </a:solidFill>
                <a:latin typeface="Trebuchet MS"/>
                <a:cs typeface="Trebuchet MS"/>
              </a:rPr>
              <a:t>”</a:t>
            </a:r>
            <a:r>
              <a:rPr sz="950" spc="-70" dirty="0">
                <a:solidFill>
                  <a:srgbClr val="333333"/>
                </a:solidFill>
                <a:latin typeface="微软雅黑"/>
                <a:cs typeface="微软雅黑"/>
              </a:rPr>
              <a:t>，</a:t>
            </a:r>
            <a:r>
              <a:rPr sz="950" spc="25" dirty="0">
                <a:solidFill>
                  <a:srgbClr val="333333"/>
                </a:solidFill>
                <a:latin typeface="微软雅黑"/>
                <a:cs typeface="微软雅黑"/>
              </a:rPr>
              <a:t>因此在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系统中修改服务程序的运行参数，实际上 就是在修改程序配置文件的过程。</a:t>
            </a:r>
            <a:r>
              <a:rPr sz="950" spc="75" dirty="0">
                <a:solidFill>
                  <a:srgbClr val="333333"/>
                </a:solidFill>
                <a:latin typeface="Trebuchet MS"/>
                <a:cs typeface="Trebuchet MS"/>
              </a:rPr>
              <a:t>sshd</a:t>
            </a:r>
            <a:r>
              <a:rPr sz="950" spc="25" dirty="0">
                <a:solidFill>
                  <a:srgbClr val="333333"/>
                </a:solidFill>
                <a:latin typeface="微软雅黑"/>
                <a:cs typeface="微软雅黑"/>
              </a:rPr>
              <a:t>服务的配置信息保存在</a:t>
            </a:r>
            <a:r>
              <a:rPr sz="950" spc="10" dirty="0">
                <a:solidFill>
                  <a:srgbClr val="333333"/>
                </a:solidFill>
                <a:latin typeface="Trebuchet MS"/>
                <a:cs typeface="Trebuchet MS"/>
              </a:rPr>
              <a:t>/etc/ssh/sshd_config</a:t>
            </a:r>
            <a:r>
              <a:rPr sz="950" spc="25" dirty="0">
                <a:solidFill>
                  <a:srgbClr val="333333"/>
                </a:solidFill>
                <a:latin typeface="微软雅黑"/>
                <a:cs typeface="微软雅黑"/>
              </a:rPr>
              <a:t>文件中。运维人员 一般会把保存着最主要配置信息的文件称为主配置文件，而配置文件中有许多以井号开头的注释行，要 想让这些配置参数生效，需要在修改参数后再去掉前面的井号。</a:t>
            </a:r>
            <a:r>
              <a:rPr sz="950" spc="75" dirty="0">
                <a:solidFill>
                  <a:srgbClr val="333333"/>
                </a:solidFill>
                <a:latin typeface="Trebuchet MS"/>
                <a:cs typeface="Trebuchet MS"/>
              </a:rPr>
              <a:t>sshd</a:t>
            </a:r>
            <a:r>
              <a:rPr sz="950" spc="20" dirty="0">
                <a:solidFill>
                  <a:srgbClr val="333333"/>
                </a:solidFill>
                <a:latin typeface="微软雅黑"/>
                <a:cs typeface="微软雅黑"/>
              </a:rPr>
              <a:t>服务配置文件中包含的重要参数如 </a:t>
            </a:r>
            <a:r>
              <a:rPr sz="950" spc="25" dirty="0">
                <a:solidFill>
                  <a:srgbClr val="333333"/>
                </a:solidFill>
                <a:latin typeface="微软雅黑"/>
                <a:cs typeface="微软雅黑"/>
              </a:rPr>
              <a:t>表</a:t>
            </a:r>
            <a:r>
              <a:rPr sz="950" spc="25" dirty="0">
                <a:solidFill>
                  <a:srgbClr val="333333"/>
                </a:solidFill>
                <a:latin typeface="Trebuchet MS"/>
                <a:cs typeface="Trebuchet MS"/>
              </a:rPr>
              <a:t>9-1</a:t>
            </a:r>
            <a:r>
              <a:rPr sz="950" spc="25" dirty="0">
                <a:solidFill>
                  <a:srgbClr val="333333"/>
                </a:solidFill>
                <a:latin typeface="微软雅黑"/>
                <a:cs typeface="微软雅黑"/>
              </a:rPr>
              <a:t>所示。</a:t>
            </a:r>
            <a:endParaRPr sz="950">
              <a:latin typeface="微软雅黑"/>
              <a:cs typeface="微软雅黑"/>
            </a:endParaRPr>
          </a:p>
          <a:p>
            <a:pPr marL="12700" algn="just">
              <a:lnSpc>
                <a:spcPct val="100000"/>
              </a:lnSpc>
              <a:spcBef>
                <a:spcPts val="1110"/>
              </a:spcBef>
              <a:tabLst>
                <a:tab pos="864869"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9-1	</a:t>
            </a:r>
            <a:r>
              <a:rPr sz="950" spc="75" dirty="0">
                <a:solidFill>
                  <a:srgbClr val="333333"/>
                </a:solidFill>
                <a:latin typeface="Trebuchet MS"/>
                <a:cs typeface="Trebuchet MS"/>
              </a:rPr>
              <a:t>sshd</a:t>
            </a:r>
            <a:r>
              <a:rPr sz="950" spc="25" dirty="0">
                <a:solidFill>
                  <a:srgbClr val="333333"/>
                </a:solidFill>
                <a:latin typeface="微软雅黑"/>
                <a:cs typeface="微软雅黑"/>
              </a:rPr>
              <a:t>服务配置文件中包含的参数以及作用</a:t>
            </a:r>
            <a:endParaRPr sz="950">
              <a:latin typeface="微软雅黑"/>
              <a:cs typeface="微软雅黑"/>
            </a:endParaRPr>
          </a:p>
        </p:txBody>
      </p:sp>
      <p:sp>
        <p:nvSpPr>
          <p:cNvPr id="10" name="object 10"/>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125</a:t>
            </a:fld>
            <a:endParaRPr spc="-5" dirty="0"/>
          </a:p>
        </p:txBody>
      </p:sp>
      <p:sp>
        <p:nvSpPr>
          <p:cNvPr id="8" name="object 8"/>
          <p:cNvSpPr txBox="1"/>
          <p:nvPr/>
        </p:nvSpPr>
        <p:spPr>
          <a:xfrm>
            <a:off x="1070306" y="406581"/>
            <a:ext cx="5400040" cy="1741170"/>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ping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192.168.10.10PING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a:t>
            </a:r>
            <a:r>
              <a:rPr sz="850" spc="20" dirty="0">
                <a:solidFill>
                  <a:srgbClr val="333333"/>
                </a:solidFill>
                <a:latin typeface="Lucida Console"/>
                <a:cs typeface="Lucida Console"/>
              </a:rPr>
              <a:t> </a:t>
            </a:r>
            <a:r>
              <a:rPr sz="850" spc="15" dirty="0">
                <a:solidFill>
                  <a:srgbClr val="333333"/>
                </a:solidFill>
                <a:latin typeface="Lucida Console"/>
                <a:cs typeface="Lucida Console"/>
              </a:rPr>
              <a:t>56(84)</a:t>
            </a:r>
            <a:endParaRPr sz="850">
              <a:latin typeface="Lucida Console"/>
              <a:cs typeface="Lucida Console"/>
            </a:endParaRPr>
          </a:p>
          <a:p>
            <a:pPr marL="12700" marR="71755">
              <a:lnSpc>
                <a:spcPct val="132400"/>
              </a:lnSpc>
            </a:pPr>
            <a:r>
              <a:rPr sz="850" spc="15" dirty="0">
                <a:solidFill>
                  <a:srgbClr val="333333"/>
                </a:solidFill>
                <a:latin typeface="Lucida Console"/>
                <a:cs typeface="Lucida Console"/>
              </a:rPr>
              <a:t>bytes of data.64 bytes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from 192.168.10.10: icmp_seq=1</a:t>
            </a:r>
            <a:r>
              <a:rPr sz="850" spc="20" dirty="0">
                <a:solidFill>
                  <a:srgbClr val="333333"/>
                </a:solidFill>
                <a:latin typeface="Lucida Console"/>
                <a:cs typeface="Lucida Console"/>
              </a:rPr>
              <a:t> </a:t>
            </a:r>
            <a:r>
              <a:rPr sz="850" spc="15" dirty="0">
                <a:solidFill>
                  <a:srgbClr val="333333"/>
                </a:solidFill>
                <a:latin typeface="Lucida Console"/>
                <a:cs typeface="Lucida Console"/>
              </a:rPr>
              <a:t>ttl=64 time=0.109 ms64 </a:t>
            </a:r>
            <a:r>
              <a:rPr sz="850" spc="20" dirty="0">
                <a:solidFill>
                  <a:srgbClr val="333333"/>
                </a:solidFill>
                <a:latin typeface="Lucida Console"/>
                <a:cs typeface="Lucida Console"/>
              </a:rPr>
              <a:t> </a:t>
            </a:r>
            <a:r>
              <a:rPr sz="850" spc="15" dirty="0">
                <a:solidFill>
                  <a:srgbClr val="333333"/>
                </a:solidFill>
                <a:latin typeface="Lucida Console"/>
                <a:cs typeface="Lucida Console"/>
              </a:rPr>
              <a:t>bytes from 192.168.10.10: icmp_seq=2 ttl=64 time=0.102 ms64 bytes from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 icmp_seq=3 ttl=64 time=0.066 msping: sendmsg:</a:t>
            </a:r>
            <a:r>
              <a:rPr sz="850" spc="20" dirty="0">
                <a:solidFill>
                  <a:srgbClr val="333333"/>
                </a:solidFill>
                <a:latin typeface="Lucida Console"/>
                <a:cs typeface="Lucida Console"/>
              </a:rPr>
              <a:t> </a:t>
            </a:r>
            <a:r>
              <a:rPr sz="850" spc="15" dirty="0">
                <a:solidFill>
                  <a:srgbClr val="333333"/>
                </a:solidFill>
                <a:latin typeface="Lucida Console"/>
                <a:cs typeface="Lucida Console"/>
              </a:rPr>
              <a:t>Network is </a:t>
            </a:r>
            <a:r>
              <a:rPr sz="850" spc="20" dirty="0">
                <a:solidFill>
                  <a:srgbClr val="333333"/>
                </a:solidFill>
                <a:latin typeface="Lucida Console"/>
                <a:cs typeface="Lucida Console"/>
              </a:rPr>
              <a:t> </a:t>
            </a:r>
            <a:r>
              <a:rPr sz="850" spc="15" dirty="0">
                <a:solidFill>
                  <a:srgbClr val="333333"/>
                </a:solidFill>
                <a:latin typeface="Lucida Console"/>
                <a:cs typeface="Lucida Console"/>
              </a:rPr>
              <a:t>unreachable64 bytes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from 192.168.10.10:</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icmp_seq=5</a:t>
            </a:r>
            <a:r>
              <a:rPr sz="850" spc="20" dirty="0">
                <a:solidFill>
                  <a:srgbClr val="333333"/>
                </a:solidFill>
                <a:latin typeface="Lucida Console"/>
                <a:cs typeface="Lucida Console"/>
              </a:rPr>
              <a:t> </a:t>
            </a:r>
            <a:r>
              <a:rPr sz="850" spc="15" dirty="0">
                <a:solidFill>
                  <a:srgbClr val="333333"/>
                </a:solidFill>
                <a:latin typeface="Lucida Console"/>
                <a:cs typeface="Lucida Console"/>
              </a:rPr>
              <a:t>ttl=64 time=0.065</a:t>
            </a:r>
            <a:r>
              <a:rPr sz="850" spc="20" dirty="0">
                <a:solidFill>
                  <a:srgbClr val="333333"/>
                </a:solidFill>
                <a:latin typeface="Lucida Console"/>
                <a:cs typeface="Lucida Console"/>
              </a:rPr>
              <a:t> </a:t>
            </a:r>
            <a:r>
              <a:rPr sz="850" spc="15" dirty="0">
                <a:solidFill>
                  <a:srgbClr val="333333"/>
                </a:solidFill>
                <a:latin typeface="Lucida Console"/>
                <a:cs typeface="Lucida Console"/>
              </a:rPr>
              <a:t>ms64</a:t>
            </a:r>
            <a:r>
              <a:rPr sz="850" spc="20" dirty="0">
                <a:solidFill>
                  <a:srgbClr val="333333"/>
                </a:solidFill>
                <a:latin typeface="Lucida Console"/>
                <a:cs typeface="Lucida Console"/>
              </a:rPr>
              <a:t> </a:t>
            </a:r>
            <a:r>
              <a:rPr sz="850" spc="15" dirty="0">
                <a:solidFill>
                  <a:srgbClr val="333333"/>
                </a:solidFill>
                <a:latin typeface="Lucida Console"/>
                <a:cs typeface="Lucida Console"/>
              </a:rPr>
              <a:t>bytes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from 192.168.10.10:</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icmp_seq=6 ttl=64</a:t>
            </a:r>
            <a:r>
              <a:rPr sz="850" spc="20" dirty="0">
                <a:solidFill>
                  <a:srgbClr val="333333"/>
                </a:solidFill>
                <a:latin typeface="Lucida Console"/>
                <a:cs typeface="Lucida Console"/>
              </a:rPr>
              <a:t> </a:t>
            </a:r>
            <a:r>
              <a:rPr sz="850" spc="15" dirty="0">
                <a:solidFill>
                  <a:srgbClr val="333333"/>
                </a:solidFill>
                <a:latin typeface="Lucida Console"/>
                <a:cs typeface="Lucida Console"/>
              </a:rPr>
              <a:t>time=0.048</a:t>
            </a:r>
            <a:r>
              <a:rPr sz="850" spc="20" dirty="0">
                <a:solidFill>
                  <a:srgbClr val="333333"/>
                </a:solidFill>
                <a:latin typeface="Lucida Console"/>
                <a:cs typeface="Lucida Console"/>
              </a:rPr>
              <a:t> </a:t>
            </a:r>
            <a:r>
              <a:rPr sz="850" spc="15" dirty="0">
                <a:solidFill>
                  <a:srgbClr val="333333"/>
                </a:solidFill>
                <a:latin typeface="Lucida Console"/>
                <a:cs typeface="Lucida Console"/>
              </a:rPr>
              <a:t>ms64 bytes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from</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 </a:t>
            </a:r>
            <a:r>
              <a:rPr sz="850" spc="-500" dirty="0">
                <a:solidFill>
                  <a:srgbClr val="333333"/>
                </a:solidFill>
                <a:latin typeface="Lucida Console"/>
                <a:cs typeface="Lucida Console"/>
              </a:rPr>
              <a:t> </a:t>
            </a:r>
            <a:r>
              <a:rPr sz="850" spc="15" dirty="0">
                <a:solidFill>
                  <a:srgbClr val="333333"/>
                </a:solidFill>
                <a:latin typeface="Lucida Console"/>
                <a:cs typeface="Lucida Console"/>
              </a:rPr>
              <a:t>icmp_seq=7 ttl=64 time=0.042</a:t>
            </a:r>
            <a:r>
              <a:rPr sz="850" spc="20" dirty="0">
                <a:solidFill>
                  <a:srgbClr val="333333"/>
                </a:solidFill>
                <a:latin typeface="Lucida Console"/>
                <a:cs typeface="Lucida Console"/>
              </a:rPr>
              <a:t> </a:t>
            </a:r>
            <a:r>
              <a:rPr sz="850" spc="15" dirty="0">
                <a:solidFill>
                  <a:srgbClr val="333333"/>
                </a:solidFill>
                <a:latin typeface="Lucida Console"/>
                <a:cs typeface="Lucida Console"/>
              </a:rPr>
              <a:t>ms64 bytes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from 192.168.10.10:</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icmp_seq=8 ttl=64 </a:t>
            </a:r>
            <a:r>
              <a:rPr sz="850" spc="20" dirty="0">
                <a:solidFill>
                  <a:srgbClr val="333333"/>
                </a:solidFill>
                <a:latin typeface="Lucida Console"/>
                <a:cs typeface="Lucida Console"/>
              </a:rPr>
              <a:t> </a:t>
            </a:r>
            <a:r>
              <a:rPr sz="850" spc="15" dirty="0">
                <a:solidFill>
                  <a:srgbClr val="333333"/>
                </a:solidFill>
                <a:latin typeface="Lucida Console"/>
                <a:cs typeface="Lucida Console"/>
              </a:rPr>
              <a:t>time=0.079 ms^C--- 192.168.10.10</a:t>
            </a:r>
            <a:r>
              <a:rPr sz="850" spc="20" dirty="0">
                <a:solidFill>
                  <a:srgbClr val="333333"/>
                </a:solidFill>
                <a:latin typeface="Lucida Console"/>
                <a:cs typeface="Lucida Console"/>
              </a:rPr>
              <a:t> </a:t>
            </a:r>
            <a:r>
              <a:rPr sz="850" spc="15" dirty="0">
                <a:solidFill>
                  <a:srgbClr val="333333"/>
                </a:solidFill>
                <a:latin typeface="Lucida Console"/>
                <a:cs typeface="Lucida Console"/>
              </a:rPr>
              <a:t>ping statistics ---8</a:t>
            </a:r>
            <a:r>
              <a:rPr sz="850" spc="20" dirty="0">
                <a:solidFill>
                  <a:srgbClr val="333333"/>
                </a:solidFill>
                <a:latin typeface="Lucida Console"/>
                <a:cs typeface="Lucida Console"/>
              </a:rPr>
              <a:t> </a:t>
            </a:r>
            <a:r>
              <a:rPr sz="850" spc="15" dirty="0">
                <a:solidFill>
                  <a:srgbClr val="333333"/>
                </a:solidFill>
                <a:latin typeface="Lucida Console"/>
                <a:cs typeface="Lucida Console"/>
              </a:rPr>
              <a:t>packets transmitted,</a:t>
            </a:r>
            <a:r>
              <a:rPr sz="850" spc="20" dirty="0">
                <a:solidFill>
                  <a:srgbClr val="333333"/>
                </a:solidFill>
                <a:latin typeface="Lucida Console"/>
                <a:cs typeface="Lucida Console"/>
              </a:rPr>
              <a:t> </a:t>
            </a:r>
            <a:r>
              <a:rPr sz="850" spc="15" dirty="0">
                <a:solidFill>
                  <a:srgbClr val="333333"/>
                </a:solidFill>
                <a:latin typeface="Lucida Console"/>
                <a:cs typeface="Lucida Console"/>
              </a:rPr>
              <a:t>7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received, 12% packet loss, time 7006msrtt min/avg/max/mdev = </a:t>
            </a:r>
            <a:r>
              <a:rPr sz="850" spc="20" dirty="0">
                <a:solidFill>
                  <a:srgbClr val="333333"/>
                </a:solidFill>
                <a:latin typeface="Lucida Console"/>
                <a:cs typeface="Lucida Console"/>
              </a:rPr>
              <a:t> </a:t>
            </a:r>
            <a:r>
              <a:rPr sz="850" spc="15" dirty="0">
                <a:solidFill>
                  <a:srgbClr val="333333"/>
                </a:solidFill>
                <a:latin typeface="Lucida Console"/>
                <a:cs typeface="Lucida Console"/>
              </a:rPr>
              <a:t>0.042/0.073/0.109/0.023</a:t>
            </a:r>
            <a:r>
              <a:rPr sz="850" spc="10" dirty="0">
                <a:solidFill>
                  <a:srgbClr val="333333"/>
                </a:solidFill>
                <a:latin typeface="Lucida Console"/>
                <a:cs typeface="Lucida Console"/>
              </a:rPr>
              <a:t> </a:t>
            </a:r>
            <a:r>
              <a:rPr sz="850" spc="15" dirty="0">
                <a:solidFill>
                  <a:srgbClr val="333333"/>
                </a:solidFill>
                <a:latin typeface="Lucida Console"/>
                <a:cs typeface="Lucida Console"/>
              </a:rPr>
              <a:t>ms</a:t>
            </a:r>
            <a:endParaRPr sz="850">
              <a:latin typeface="Lucida Console"/>
              <a:cs typeface="Lucida Console"/>
            </a:endParaRPr>
          </a:p>
        </p:txBody>
      </p:sp>
      <p:sp>
        <p:nvSpPr>
          <p:cNvPr id="9" name="object 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318"/>
          <a:ext cx="5692775" cy="4086225"/>
        </p:xfrm>
        <a:graphic>
          <a:graphicData uri="http://schemas.openxmlformats.org/drawingml/2006/table">
            <a:tbl>
              <a:tblPr firstRow="1" bandRow="1">
                <a:tableStyleId>{2D5ABB26-0587-4C30-8999-92F81FD0307C}</a:tableStyleId>
              </a:tblPr>
              <a:tblGrid>
                <a:gridCol w="2668270">
                  <a:extLst>
                    <a:ext uri="{9D8B030D-6E8A-4147-A177-3AD203B41FA5}">
                      <a16:colId xmlns:a16="http://schemas.microsoft.com/office/drawing/2014/main" val="20000"/>
                    </a:ext>
                  </a:extLst>
                </a:gridCol>
                <a:gridCol w="300990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0" dirty="0">
                          <a:solidFill>
                            <a:srgbClr val="333333"/>
                          </a:solidFill>
                          <a:latin typeface="Trebuchet MS"/>
                          <a:cs typeface="Trebuchet MS"/>
                        </a:rPr>
                        <a:t>Port</a:t>
                      </a:r>
                      <a:r>
                        <a:rPr sz="950" spc="-70" dirty="0">
                          <a:solidFill>
                            <a:srgbClr val="333333"/>
                          </a:solidFill>
                          <a:latin typeface="Trebuchet MS"/>
                          <a:cs typeface="Trebuchet MS"/>
                        </a:rPr>
                        <a:t> </a:t>
                      </a:r>
                      <a:r>
                        <a:rPr sz="950" spc="55" dirty="0">
                          <a:solidFill>
                            <a:srgbClr val="333333"/>
                          </a:solidFill>
                          <a:latin typeface="Trebuchet MS"/>
                          <a:cs typeface="Trebuchet MS"/>
                        </a:rPr>
                        <a:t>22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默认的</a:t>
                      </a:r>
                      <a:r>
                        <a:rPr sz="950" dirty="0">
                          <a:solidFill>
                            <a:srgbClr val="333333"/>
                          </a:solidFill>
                          <a:latin typeface="Trebuchet MS"/>
                          <a:cs typeface="Trebuchet MS"/>
                        </a:rPr>
                        <a:t>sshd</a:t>
                      </a:r>
                      <a:r>
                        <a:rPr sz="950" dirty="0">
                          <a:solidFill>
                            <a:srgbClr val="333333"/>
                          </a:solidFill>
                          <a:latin typeface="微软雅黑"/>
                          <a:cs typeface="微软雅黑"/>
                        </a:rPr>
                        <a:t>服务端口</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40" dirty="0">
                          <a:solidFill>
                            <a:srgbClr val="333333"/>
                          </a:solidFill>
                          <a:latin typeface="Trebuchet MS"/>
                          <a:cs typeface="Trebuchet MS"/>
                        </a:rPr>
                        <a:t>ListenAddress</a:t>
                      </a:r>
                      <a:r>
                        <a:rPr sz="950" spc="-55" dirty="0">
                          <a:solidFill>
                            <a:srgbClr val="333333"/>
                          </a:solidFill>
                          <a:latin typeface="Trebuchet MS"/>
                          <a:cs typeface="Trebuchet MS"/>
                        </a:rPr>
                        <a:t> </a:t>
                      </a:r>
                      <a:r>
                        <a:rPr sz="950" spc="-5" dirty="0">
                          <a:solidFill>
                            <a:srgbClr val="333333"/>
                          </a:solidFill>
                          <a:latin typeface="Trebuchet MS"/>
                          <a:cs typeface="Trebuchet MS"/>
                        </a:rPr>
                        <a:t>0.0.0.0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设定</a:t>
                      </a:r>
                      <a:r>
                        <a:rPr sz="950" dirty="0">
                          <a:solidFill>
                            <a:srgbClr val="333333"/>
                          </a:solidFill>
                          <a:latin typeface="Trebuchet MS"/>
                          <a:cs typeface="Trebuchet MS"/>
                        </a:rPr>
                        <a:t>sshd</a:t>
                      </a:r>
                      <a:r>
                        <a:rPr sz="950" dirty="0">
                          <a:solidFill>
                            <a:srgbClr val="333333"/>
                          </a:solidFill>
                          <a:latin typeface="微软雅黑"/>
                          <a:cs typeface="微软雅黑"/>
                        </a:rPr>
                        <a:t>服务器监听的</a:t>
                      </a:r>
                      <a:r>
                        <a:rPr sz="950" dirty="0">
                          <a:solidFill>
                            <a:srgbClr val="333333"/>
                          </a:solidFill>
                          <a:latin typeface="Trebuchet MS"/>
                          <a:cs typeface="Trebuchet MS"/>
                        </a:rPr>
                        <a:t>IP</a:t>
                      </a:r>
                      <a:r>
                        <a:rPr sz="950"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Trebuchet MS"/>
                          <a:cs typeface="Trebuchet MS"/>
                        </a:rPr>
                        <a:t>Protocol</a:t>
                      </a:r>
                      <a:r>
                        <a:rPr sz="950" spc="-35" dirty="0">
                          <a:solidFill>
                            <a:srgbClr val="333333"/>
                          </a:solidFill>
                          <a:latin typeface="Trebuchet MS"/>
                          <a:cs typeface="Trebuchet MS"/>
                        </a:rPr>
                        <a:t> </a:t>
                      </a:r>
                      <a:r>
                        <a:rPr sz="950" dirty="0">
                          <a:solidFill>
                            <a:srgbClr val="333333"/>
                          </a:solidFill>
                          <a:latin typeface="Trebuchet MS"/>
                          <a:cs typeface="Trebuchet MS"/>
                        </a:rPr>
                        <a:t>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85" dirty="0">
                          <a:solidFill>
                            <a:srgbClr val="333333"/>
                          </a:solidFill>
                          <a:latin typeface="Trebuchet MS"/>
                          <a:cs typeface="Trebuchet MS"/>
                        </a:rPr>
                        <a:t>SSH</a:t>
                      </a:r>
                      <a:r>
                        <a:rPr sz="950" spc="25" dirty="0">
                          <a:solidFill>
                            <a:srgbClr val="333333"/>
                          </a:solidFill>
                          <a:latin typeface="微软雅黑"/>
                          <a:cs typeface="微软雅黑"/>
                        </a:rPr>
                        <a:t>协议的版本号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45" dirty="0">
                          <a:solidFill>
                            <a:srgbClr val="333333"/>
                          </a:solidFill>
                          <a:latin typeface="Trebuchet MS"/>
                          <a:cs typeface="Trebuchet MS"/>
                        </a:rPr>
                        <a:t>HostKey</a:t>
                      </a:r>
                      <a:r>
                        <a:rPr sz="950" spc="-35" dirty="0">
                          <a:solidFill>
                            <a:srgbClr val="333333"/>
                          </a:solidFill>
                          <a:latin typeface="Trebuchet MS"/>
                          <a:cs typeface="Trebuchet MS"/>
                        </a:rPr>
                        <a:t> </a:t>
                      </a:r>
                      <a:r>
                        <a:rPr sz="950" spc="5" dirty="0">
                          <a:solidFill>
                            <a:srgbClr val="333333"/>
                          </a:solidFill>
                          <a:latin typeface="Trebuchet MS"/>
                          <a:cs typeface="Trebuchet MS"/>
                        </a:rPr>
                        <a:t>/tc/ssh/ssh_host_key</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85" dirty="0">
                          <a:solidFill>
                            <a:srgbClr val="333333"/>
                          </a:solidFill>
                          <a:latin typeface="Trebuchet MS"/>
                          <a:cs typeface="Trebuchet MS"/>
                        </a:rPr>
                        <a:t>SSH</a:t>
                      </a:r>
                      <a:r>
                        <a:rPr sz="950" spc="25" dirty="0">
                          <a:solidFill>
                            <a:srgbClr val="333333"/>
                          </a:solidFill>
                          <a:latin typeface="微软雅黑"/>
                          <a:cs typeface="微软雅黑"/>
                        </a:rPr>
                        <a:t>协议版本为</a:t>
                      </a:r>
                      <a:r>
                        <a:rPr sz="950" spc="55" dirty="0">
                          <a:solidFill>
                            <a:srgbClr val="333333"/>
                          </a:solidFill>
                          <a:latin typeface="Trebuchet MS"/>
                          <a:cs typeface="Trebuchet MS"/>
                        </a:rPr>
                        <a:t>1</a:t>
                      </a:r>
                      <a:r>
                        <a:rPr sz="950" spc="25" dirty="0">
                          <a:solidFill>
                            <a:srgbClr val="333333"/>
                          </a:solidFill>
                          <a:latin typeface="微软雅黑"/>
                          <a:cs typeface="微软雅黑"/>
                        </a:rPr>
                        <a:t>时</a:t>
                      </a:r>
                      <a:r>
                        <a:rPr sz="950" spc="65" dirty="0">
                          <a:solidFill>
                            <a:srgbClr val="333333"/>
                          </a:solidFill>
                          <a:latin typeface="微软雅黑"/>
                          <a:cs typeface="微软雅黑"/>
                        </a:rPr>
                        <a:t>，</a:t>
                      </a:r>
                      <a:r>
                        <a:rPr sz="950" spc="65" dirty="0">
                          <a:solidFill>
                            <a:srgbClr val="333333"/>
                          </a:solidFill>
                          <a:latin typeface="Trebuchet MS"/>
                          <a:cs typeface="Trebuchet MS"/>
                        </a:rPr>
                        <a:t>DES</a:t>
                      </a:r>
                      <a:r>
                        <a:rPr sz="950" spc="25" dirty="0">
                          <a:solidFill>
                            <a:srgbClr val="333333"/>
                          </a:solidFill>
                          <a:latin typeface="微软雅黑"/>
                          <a:cs typeface="微软雅黑"/>
                        </a:rPr>
                        <a:t>私钥存放的位置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45" dirty="0">
                          <a:solidFill>
                            <a:srgbClr val="333333"/>
                          </a:solidFill>
                          <a:latin typeface="Trebuchet MS"/>
                          <a:cs typeface="Trebuchet MS"/>
                        </a:rPr>
                        <a:t>HostKey</a:t>
                      </a:r>
                      <a:r>
                        <a:rPr sz="950" spc="-45" dirty="0">
                          <a:solidFill>
                            <a:srgbClr val="333333"/>
                          </a:solidFill>
                          <a:latin typeface="Trebuchet MS"/>
                          <a:cs typeface="Trebuchet MS"/>
                        </a:rPr>
                        <a:t> </a:t>
                      </a:r>
                      <a:r>
                        <a:rPr sz="950" spc="10" dirty="0">
                          <a:solidFill>
                            <a:srgbClr val="333333"/>
                          </a:solidFill>
                          <a:latin typeface="Trebuchet MS"/>
                          <a:cs typeface="Trebuchet MS"/>
                        </a:rPr>
                        <a:t>/etc/ssh/ssh_host_rsa_key</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85" dirty="0">
                          <a:solidFill>
                            <a:srgbClr val="333333"/>
                          </a:solidFill>
                          <a:latin typeface="Trebuchet MS"/>
                          <a:cs typeface="Trebuchet MS"/>
                        </a:rPr>
                        <a:t>SSH</a:t>
                      </a:r>
                      <a:r>
                        <a:rPr sz="950" spc="25" dirty="0">
                          <a:solidFill>
                            <a:srgbClr val="333333"/>
                          </a:solidFill>
                          <a:latin typeface="微软雅黑"/>
                          <a:cs typeface="微软雅黑"/>
                        </a:rPr>
                        <a:t>协议版本为</a:t>
                      </a:r>
                      <a:r>
                        <a:rPr sz="950" spc="55" dirty="0">
                          <a:solidFill>
                            <a:srgbClr val="333333"/>
                          </a:solidFill>
                          <a:latin typeface="Trebuchet MS"/>
                          <a:cs typeface="Trebuchet MS"/>
                        </a:rPr>
                        <a:t>2</a:t>
                      </a:r>
                      <a:r>
                        <a:rPr sz="950" spc="25" dirty="0">
                          <a:solidFill>
                            <a:srgbClr val="333333"/>
                          </a:solidFill>
                          <a:latin typeface="微软雅黑"/>
                          <a:cs typeface="微软雅黑"/>
                        </a:rPr>
                        <a:t>时</a:t>
                      </a:r>
                      <a:r>
                        <a:rPr sz="950" spc="50" dirty="0">
                          <a:solidFill>
                            <a:srgbClr val="333333"/>
                          </a:solidFill>
                          <a:latin typeface="微软雅黑"/>
                          <a:cs typeface="微软雅黑"/>
                        </a:rPr>
                        <a:t>，</a:t>
                      </a:r>
                      <a:r>
                        <a:rPr sz="950" spc="50" dirty="0">
                          <a:solidFill>
                            <a:srgbClr val="333333"/>
                          </a:solidFill>
                          <a:latin typeface="Trebuchet MS"/>
                          <a:cs typeface="Trebuchet MS"/>
                        </a:rPr>
                        <a:t>RSA</a:t>
                      </a:r>
                      <a:r>
                        <a:rPr sz="950" spc="25" dirty="0">
                          <a:solidFill>
                            <a:srgbClr val="333333"/>
                          </a:solidFill>
                          <a:latin typeface="微软雅黑"/>
                          <a:cs typeface="微软雅黑"/>
                        </a:rPr>
                        <a:t>私钥存放的位置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45" dirty="0">
                          <a:solidFill>
                            <a:srgbClr val="333333"/>
                          </a:solidFill>
                          <a:latin typeface="Trebuchet MS"/>
                          <a:cs typeface="Trebuchet MS"/>
                        </a:rPr>
                        <a:t>HostKey</a:t>
                      </a:r>
                      <a:r>
                        <a:rPr sz="950" spc="-30" dirty="0">
                          <a:solidFill>
                            <a:srgbClr val="333333"/>
                          </a:solidFill>
                          <a:latin typeface="Trebuchet MS"/>
                          <a:cs typeface="Trebuchet MS"/>
                        </a:rPr>
                        <a:t> </a:t>
                      </a:r>
                      <a:r>
                        <a:rPr sz="950" spc="10" dirty="0">
                          <a:solidFill>
                            <a:srgbClr val="333333"/>
                          </a:solidFill>
                          <a:latin typeface="Trebuchet MS"/>
                          <a:cs typeface="Trebuchet MS"/>
                        </a:rPr>
                        <a:t>/etc/ssh/ssh_host_dsa_key</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85" dirty="0">
                          <a:solidFill>
                            <a:srgbClr val="333333"/>
                          </a:solidFill>
                          <a:latin typeface="Trebuchet MS"/>
                          <a:cs typeface="Trebuchet MS"/>
                        </a:rPr>
                        <a:t>SSH</a:t>
                      </a:r>
                      <a:r>
                        <a:rPr sz="950" spc="25" dirty="0">
                          <a:solidFill>
                            <a:srgbClr val="333333"/>
                          </a:solidFill>
                          <a:latin typeface="微软雅黑"/>
                          <a:cs typeface="微软雅黑"/>
                        </a:rPr>
                        <a:t>协议版本为</a:t>
                      </a:r>
                      <a:r>
                        <a:rPr sz="950" spc="55" dirty="0">
                          <a:solidFill>
                            <a:srgbClr val="333333"/>
                          </a:solidFill>
                          <a:latin typeface="Trebuchet MS"/>
                          <a:cs typeface="Trebuchet MS"/>
                        </a:rPr>
                        <a:t>2</a:t>
                      </a:r>
                      <a:r>
                        <a:rPr sz="950" spc="25" dirty="0">
                          <a:solidFill>
                            <a:srgbClr val="333333"/>
                          </a:solidFill>
                          <a:latin typeface="微软雅黑"/>
                          <a:cs typeface="微软雅黑"/>
                        </a:rPr>
                        <a:t>时</a:t>
                      </a:r>
                      <a:r>
                        <a:rPr sz="950" spc="70" dirty="0">
                          <a:solidFill>
                            <a:srgbClr val="333333"/>
                          </a:solidFill>
                          <a:latin typeface="微软雅黑"/>
                          <a:cs typeface="微软雅黑"/>
                        </a:rPr>
                        <a:t>，</a:t>
                      </a:r>
                      <a:r>
                        <a:rPr sz="950" spc="70" dirty="0">
                          <a:solidFill>
                            <a:srgbClr val="333333"/>
                          </a:solidFill>
                          <a:latin typeface="Trebuchet MS"/>
                          <a:cs typeface="Trebuchet MS"/>
                        </a:rPr>
                        <a:t>DSA</a:t>
                      </a:r>
                      <a:r>
                        <a:rPr sz="950" spc="25" dirty="0">
                          <a:solidFill>
                            <a:srgbClr val="333333"/>
                          </a:solidFill>
                          <a:latin typeface="微软雅黑"/>
                          <a:cs typeface="微软雅黑"/>
                        </a:rPr>
                        <a:t>私钥存放的位置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35" dirty="0">
                          <a:solidFill>
                            <a:srgbClr val="333333"/>
                          </a:solidFill>
                          <a:latin typeface="Trebuchet MS"/>
                          <a:cs typeface="Trebuchet MS"/>
                        </a:rPr>
                        <a:t>PermitRootLogin</a:t>
                      </a:r>
                      <a:r>
                        <a:rPr sz="950" spc="-55" dirty="0">
                          <a:solidFill>
                            <a:srgbClr val="333333"/>
                          </a:solidFill>
                          <a:latin typeface="Trebuchet MS"/>
                          <a:cs typeface="Trebuchet MS"/>
                        </a:rPr>
                        <a:t> </a:t>
                      </a:r>
                      <a:r>
                        <a:rPr sz="950" spc="40" dirty="0">
                          <a:solidFill>
                            <a:srgbClr val="333333"/>
                          </a:solidFill>
                          <a:latin typeface="Trebuchet MS"/>
                          <a:cs typeface="Trebuchet MS"/>
                        </a:rPr>
                        <a:t>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设定是否允许</a:t>
                      </a:r>
                      <a:r>
                        <a:rPr sz="950" dirty="0">
                          <a:solidFill>
                            <a:srgbClr val="333333"/>
                          </a:solidFill>
                          <a:latin typeface="Trebuchet MS"/>
                          <a:cs typeface="Trebuchet MS"/>
                        </a:rPr>
                        <a:t>root</a:t>
                      </a:r>
                      <a:r>
                        <a:rPr sz="950" dirty="0">
                          <a:solidFill>
                            <a:srgbClr val="333333"/>
                          </a:solidFill>
                          <a:latin typeface="微软雅黑"/>
                          <a:cs typeface="微软雅黑"/>
                        </a:rPr>
                        <a:t>管理员直接登录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40" dirty="0">
                          <a:solidFill>
                            <a:srgbClr val="333333"/>
                          </a:solidFill>
                          <a:latin typeface="Trebuchet MS"/>
                          <a:cs typeface="Trebuchet MS"/>
                        </a:rPr>
                        <a:t>StrictModes</a:t>
                      </a:r>
                      <a:r>
                        <a:rPr sz="950" spc="-60" dirty="0">
                          <a:solidFill>
                            <a:srgbClr val="333333"/>
                          </a:solidFill>
                          <a:latin typeface="Trebuchet MS"/>
                          <a:cs typeface="Trebuchet MS"/>
                        </a:rPr>
                        <a:t> </a:t>
                      </a:r>
                      <a:r>
                        <a:rPr sz="950" spc="40" dirty="0">
                          <a:solidFill>
                            <a:srgbClr val="333333"/>
                          </a:solidFill>
                          <a:latin typeface="Trebuchet MS"/>
                          <a:cs typeface="Trebuchet MS"/>
                        </a:rPr>
                        <a:t>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当远程用户的私钥改变时直接拒绝连接</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45" dirty="0">
                          <a:solidFill>
                            <a:srgbClr val="333333"/>
                          </a:solidFill>
                          <a:latin typeface="Trebuchet MS"/>
                          <a:cs typeface="Trebuchet MS"/>
                        </a:rPr>
                        <a:t>MaxAuthTries</a:t>
                      </a:r>
                      <a:r>
                        <a:rPr sz="950" spc="-65" dirty="0">
                          <a:solidFill>
                            <a:srgbClr val="333333"/>
                          </a:solidFill>
                          <a:latin typeface="Trebuchet MS"/>
                          <a:cs typeface="Trebuchet MS"/>
                        </a:rPr>
                        <a:t> </a:t>
                      </a:r>
                      <a:r>
                        <a:rPr sz="950" spc="55" dirty="0">
                          <a:solidFill>
                            <a:srgbClr val="333333"/>
                          </a:solidFill>
                          <a:latin typeface="Trebuchet MS"/>
                          <a:cs typeface="Trebuchet MS"/>
                        </a:rPr>
                        <a:t>6</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最大密码尝试次数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dirty="0">
                          <a:solidFill>
                            <a:srgbClr val="333333"/>
                          </a:solidFill>
                          <a:latin typeface="Trebuchet MS"/>
                          <a:cs typeface="Trebuchet MS"/>
                        </a:rPr>
                        <a:t>MaxSessions</a:t>
                      </a:r>
                      <a:r>
                        <a:rPr sz="950" spc="-35" dirty="0">
                          <a:solidFill>
                            <a:srgbClr val="333333"/>
                          </a:solidFill>
                          <a:latin typeface="Trebuchet MS"/>
                          <a:cs typeface="Trebuchet MS"/>
                        </a:rPr>
                        <a:t> </a:t>
                      </a:r>
                      <a:r>
                        <a:rPr sz="950" dirty="0">
                          <a:solidFill>
                            <a:srgbClr val="333333"/>
                          </a:solidFill>
                          <a:latin typeface="Trebuchet MS"/>
                          <a:cs typeface="Trebuchet MS"/>
                        </a:rPr>
                        <a:t>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最大终端数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spc="35" dirty="0">
                          <a:solidFill>
                            <a:srgbClr val="333333"/>
                          </a:solidFill>
                          <a:latin typeface="Trebuchet MS"/>
                          <a:cs typeface="Trebuchet MS"/>
                        </a:rPr>
                        <a:t>PasswordAuthentication</a:t>
                      </a:r>
                      <a:r>
                        <a:rPr sz="950" spc="-35" dirty="0">
                          <a:solidFill>
                            <a:srgbClr val="333333"/>
                          </a:solidFill>
                          <a:latin typeface="Trebuchet MS"/>
                          <a:cs typeface="Trebuchet MS"/>
                        </a:rPr>
                        <a:t> </a:t>
                      </a:r>
                      <a:r>
                        <a:rPr sz="950" spc="40" dirty="0">
                          <a:solidFill>
                            <a:srgbClr val="333333"/>
                          </a:solidFill>
                          <a:latin typeface="Trebuchet MS"/>
                          <a:cs typeface="Trebuchet MS"/>
                        </a:rPr>
                        <a:t>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是否允许密码验证</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r h="314325">
                <a:tc>
                  <a:txBody>
                    <a:bodyPr/>
                    <a:lstStyle/>
                    <a:p>
                      <a:pPr marL="128270">
                        <a:lnSpc>
                          <a:spcPct val="100000"/>
                        </a:lnSpc>
                        <a:spcBef>
                          <a:spcPts val="660"/>
                        </a:spcBef>
                      </a:pPr>
                      <a:r>
                        <a:rPr sz="950" spc="45" dirty="0">
                          <a:solidFill>
                            <a:srgbClr val="333333"/>
                          </a:solidFill>
                          <a:latin typeface="Trebuchet MS"/>
                          <a:cs typeface="Trebuchet MS"/>
                        </a:rPr>
                        <a:t>PermitEmptyPasswords</a:t>
                      </a:r>
                      <a:r>
                        <a:rPr sz="950" spc="-50" dirty="0">
                          <a:solidFill>
                            <a:srgbClr val="333333"/>
                          </a:solidFill>
                          <a:latin typeface="Trebuchet MS"/>
                          <a:cs typeface="Trebuchet MS"/>
                        </a:rPr>
                        <a:t> </a:t>
                      </a:r>
                      <a:r>
                        <a:rPr sz="950" spc="75" dirty="0">
                          <a:solidFill>
                            <a:srgbClr val="333333"/>
                          </a:solidFill>
                          <a:latin typeface="Trebuchet MS"/>
                          <a:cs typeface="Trebuchet MS"/>
                        </a:rPr>
                        <a:t>no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是否允许空密码登录（很不安全）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2"/>
                  </a:ext>
                </a:extLst>
              </a:tr>
            </a:tbl>
          </a:graphicData>
        </a:graphic>
      </p:graphicFrame>
      <p:graphicFrame>
        <p:nvGraphicFramePr>
          <p:cNvPr id="3" name="object 3"/>
          <p:cNvGraphicFramePr>
            <a:graphicFrameLocks noGrp="1"/>
          </p:cNvGraphicFramePr>
          <p:nvPr/>
        </p:nvGraphicFramePr>
        <p:xfrm>
          <a:off x="959124" y="5533268"/>
          <a:ext cx="5655945" cy="942975"/>
        </p:xfrm>
        <a:graphic>
          <a:graphicData uri="http://schemas.openxmlformats.org/drawingml/2006/table">
            <a:tbl>
              <a:tblPr firstRow="1" bandRow="1">
                <a:tableStyleId>{2D5ABB26-0587-4C30-8999-92F81FD0307C}</a:tableStyleId>
              </a:tblPr>
              <a:tblGrid>
                <a:gridCol w="2449195">
                  <a:extLst>
                    <a:ext uri="{9D8B030D-6E8A-4147-A177-3AD203B41FA5}">
                      <a16:colId xmlns:a16="http://schemas.microsoft.com/office/drawing/2014/main" val="20000"/>
                    </a:ext>
                  </a:extLst>
                </a:gridCol>
                <a:gridCol w="1734184">
                  <a:extLst>
                    <a:ext uri="{9D8B030D-6E8A-4147-A177-3AD203B41FA5}">
                      <a16:colId xmlns:a16="http://schemas.microsoft.com/office/drawing/2014/main" val="20001"/>
                    </a:ext>
                  </a:extLst>
                </a:gridCol>
                <a:gridCol w="1457960">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25"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5" dirty="0">
                          <a:solidFill>
                            <a:srgbClr val="333333"/>
                          </a:solidFill>
                          <a:latin typeface="Trebuchet MS"/>
                          <a:cs typeface="Trebuchet MS"/>
                        </a:rPr>
                        <a:t>Linux</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25" dirty="0">
                          <a:solidFill>
                            <a:srgbClr val="333333"/>
                          </a:solidFill>
                          <a:latin typeface="Trebuchet MS"/>
                          <a:cs typeface="Trebuchet MS"/>
                        </a:rPr>
                        <a:t>192.168.10.20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35" dirty="0">
                          <a:solidFill>
                            <a:srgbClr val="333333"/>
                          </a:solidFill>
                          <a:latin typeface="Trebuchet MS"/>
                          <a:cs typeface="Trebuchet MS"/>
                        </a:rPr>
                        <a:t>Linux</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客户端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sp>
        <p:nvSpPr>
          <p:cNvPr id="4" name="object 4"/>
          <p:cNvSpPr txBox="1"/>
          <p:nvPr/>
        </p:nvSpPr>
        <p:spPr>
          <a:xfrm>
            <a:off x="946433" y="4910437"/>
            <a:ext cx="3536950" cy="4603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接下来的实验种会使用两台虚拟机，</a:t>
            </a:r>
            <a:r>
              <a:rPr sz="950" spc="30" dirty="0">
                <a:solidFill>
                  <a:srgbClr val="333333"/>
                </a:solidFill>
                <a:latin typeface="Trebuchet MS"/>
                <a:cs typeface="Trebuchet MS"/>
              </a:rPr>
              <a:t>IP</a:t>
            </a:r>
            <a:r>
              <a:rPr sz="950" spc="25" dirty="0">
                <a:solidFill>
                  <a:srgbClr val="333333"/>
                </a:solidFill>
                <a:latin typeface="微软雅黑"/>
                <a:cs typeface="微软雅黑"/>
              </a:rPr>
              <a:t>地址及作用如表</a:t>
            </a:r>
            <a:r>
              <a:rPr sz="950" spc="25" dirty="0">
                <a:solidFill>
                  <a:srgbClr val="333333"/>
                </a:solidFill>
                <a:latin typeface="Trebuchet MS"/>
                <a:cs typeface="Trebuchet MS"/>
              </a:rPr>
              <a:t>9-2</a:t>
            </a:r>
            <a:r>
              <a:rPr sz="950" spc="25" dirty="0">
                <a:solidFill>
                  <a:srgbClr val="333333"/>
                </a:solidFill>
                <a:latin typeface="微软雅黑"/>
                <a:cs typeface="微软雅黑"/>
              </a:rPr>
              <a:t>所示。</a:t>
            </a:r>
            <a:endParaRPr sz="950">
              <a:latin typeface="微软雅黑"/>
              <a:cs typeface="微软雅黑"/>
            </a:endParaRPr>
          </a:p>
          <a:p>
            <a:pPr marL="12700">
              <a:lnSpc>
                <a:spcPct val="100000"/>
              </a:lnSpc>
              <a:spcBef>
                <a:spcPts val="1110"/>
              </a:spcBef>
              <a:tabLst>
                <a:tab pos="864869"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9-2	</a:t>
            </a:r>
            <a:r>
              <a:rPr sz="950" spc="75" dirty="0">
                <a:solidFill>
                  <a:srgbClr val="333333"/>
                </a:solidFill>
                <a:latin typeface="Trebuchet MS"/>
                <a:cs typeface="Trebuchet MS"/>
              </a:rPr>
              <a:t>sshd</a:t>
            </a:r>
            <a:r>
              <a:rPr sz="950" spc="25" dirty="0">
                <a:solidFill>
                  <a:srgbClr val="333333"/>
                </a:solidFill>
                <a:latin typeface="微软雅黑"/>
                <a:cs typeface="微软雅黑"/>
              </a:rPr>
              <a:t>服务实验机器简介</a:t>
            </a:r>
            <a:endParaRPr sz="950">
              <a:latin typeface="微软雅黑"/>
              <a:cs typeface="微软雅黑"/>
            </a:endParaRPr>
          </a:p>
        </p:txBody>
      </p:sp>
      <p:grpSp>
        <p:nvGrpSpPr>
          <p:cNvPr id="5" name="object 5"/>
          <p:cNvGrpSpPr/>
          <p:nvPr/>
        </p:nvGrpSpPr>
        <p:grpSpPr>
          <a:xfrm>
            <a:off x="959124" y="7639277"/>
            <a:ext cx="5651500" cy="1525270"/>
            <a:chOff x="959124" y="7639277"/>
            <a:chExt cx="5651500" cy="1525270"/>
          </a:xfrm>
        </p:grpSpPr>
        <p:sp>
          <p:nvSpPr>
            <p:cNvPr id="6" name="object 6"/>
            <p:cNvSpPr/>
            <p:nvPr/>
          </p:nvSpPr>
          <p:spPr>
            <a:xfrm>
              <a:off x="963889" y="7644042"/>
              <a:ext cx="5641975" cy="1515745"/>
            </a:xfrm>
            <a:custGeom>
              <a:avLst/>
              <a:gdLst/>
              <a:ahLst/>
              <a:cxnLst/>
              <a:rect l="l" t="t" r="r" b="b"/>
              <a:pathLst>
                <a:path w="5641975" h="1515745">
                  <a:moveTo>
                    <a:pt x="5617597" y="1515179"/>
                  </a:moveTo>
                  <a:lnTo>
                    <a:pt x="23823" y="1515179"/>
                  </a:lnTo>
                  <a:lnTo>
                    <a:pt x="20659" y="1515026"/>
                  </a:lnTo>
                  <a:lnTo>
                    <a:pt x="0" y="1494481"/>
                  </a:lnTo>
                  <a:lnTo>
                    <a:pt x="0" y="1491355"/>
                  </a:lnTo>
                  <a:lnTo>
                    <a:pt x="0" y="20545"/>
                  </a:lnTo>
                  <a:lnTo>
                    <a:pt x="20659" y="0"/>
                  </a:lnTo>
                  <a:lnTo>
                    <a:pt x="5620752" y="0"/>
                  </a:lnTo>
                  <a:lnTo>
                    <a:pt x="5641421" y="20545"/>
                  </a:lnTo>
                  <a:lnTo>
                    <a:pt x="5641421" y="1494481"/>
                  </a:lnTo>
                  <a:lnTo>
                    <a:pt x="5620752" y="1515026"/>
                  </a:lnTo>
                  <a:lnTo>
                    <a:pt x="5617597" y="1515179"/>
                  </a:lnTo>
                  <a:close/>
                </a:path>
              </a:pathLst>
            </a:custGeom>
            <a:solidFill>
              <a:srgbClr val="F8F8F8"/>
            </a:solidFill>
          </p:spPr>
          <p:txBody>
            <a:bodyPr wrap="square" lIns="0" tIns="0" rIns="0" bIns="0" rtlCol="0"/>
            <a:lstStyle/>
            <a:p>
              <a:endParaRPr/>
            </a:p>
          </p:txBody>
        </p:sp>
        <p:sp>
          <p:nvSpPr>
            <p:cNvPr id="7" name="object 7"/>
            <p:cNvSpPr/>
            <p:nvPr/>
          </p:nvSpPr>
          <p:spPr>
            <a:xfrm>
              <a:off x="963889" y="7644042"/>
              <a:ext cx="5641975" cy="1515745"/>
            </a:xfrm>
            <a:custGeom>
              <a:avLst/>
              <a:gdLst/>
              <a:ahLst/>
              <a:cxnLst/>
              <a:rect l="l" t="t" r="r" b="b"/>
              <a:pathLst>
                <a:path w="5641975" h="1515745">
                  <a:moveTo>
                    <a:pt x="0" y="1491355"/>
                  </a:moveTo>
                  <a:lnTo>
                    <a:pt x="0" y="23823"/>
                  </a:lnTo>
                  <a:lnTo>
                    <a:pt x="0" y="20545"/>
                  </a:lnTo>
                  <a:lnTo>
                    <a:pt x="600" y="17419"/>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1491355"/>
                  </a:lnTo>
                  <a:lnTo>
                    <a:pt x="5641421" y="1494481"/>
                  </a:lnTo>
                  <a:lnTo>
                    <a:pt x="5640821" y="1497463"/>
                  </a:lnTo>
                  <a:lnTo>
                    <a:pt x="5617597" y="1515179"/>
                  </a:lnTo>
                  <a:lnTo>
                    <a:pt x="23823" y="1515179"/>
                  </a:lnTo>
                  <a:lnTo>
                    <a:pt x="0" y="1494481"/>
                  </a:lnTo>
                  <a:lnTo>
                    <a:pt x="0" y="1491355"/>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7725101"/>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9" name="object 9"/>
          <p:cNvSpPr txBox="1"/>
          <p:nvPr/>
        </p:nvSpPr>
        <p:spPr>
          <a:xfrm>
            <a:off x="946424" y="6888618"/>
            <a:ext cx="5669280" cy="317055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在</a:t>
            </a:r>
            <a:r>
              <a:rPr sz="950" spc="50" dirty="0">
                <a:solidFill>
                  <a:srgbClr val="333333"/>
                </a:solidFill>
                <a:latin typeface="Trebuchet MS"/>
                <a:cs typeface="Trebuchet MS"/>
              </a:rPr>
              <a:t>RHEL</a:t>
            </a:r>
            <a:r>
              <a:rPr sz="950" spc="-55"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系统中，已经默认安装并启用了</a:t>
            </a:r>
            <a:r>
              <a:rPr sz="950" spc="75" dirty="0">
                <a:solidFill>
                  <a:srgbClr val="333333"/>
                </a:solidFill>
                <a:latin typeface="Trebuchet MS"/>
                <a:cs typeface="Trebuchet MS"/>
              </a:rPr>
              <a:t>sshd</a:t>
            </a:r>
            <a:r>
              <a:rPr sz="950" spc="25" dirty="0">
                <a:solidFill>
                  <a:srgbClr val="333333"/>
                </a:solidFill>
                <a:latin typeface="微软雅黑"/>
                <a:cs typeface="微软雅黑"/>
              </a:rPr>
              <a:t>服务程序。接下来在客户端使用</a:t>
            </a:r>
            <a:r>
              <a:rPr sz="950" spc="80" dirty="0">
                <a:solidFill>
                  <a:srgbClr val="333333"/>
                </a:solidFill>
                <a:latin typeface="Trebuchet MS"/>
                <a:cs typeface="Trebuchet MS"/>
              </a:rPr>
              <a:t>ssh</a:t>
            </a:r>
            <a:r>
              <a:rPr sz="950" spc="25" dirty="0">
                <a:solidFill>
                  <a:srgbClr val="333333"/>
                </a:solidFill>
                <a:latin typeface="微软雅黑"/>
                <a:cs typeface="微软雅黑"/>
              </a:rPr>
              <a:t>命令进行远程连接服 务器，其格式为</a:t>
            </a:r>
            <a:r>
              <a:rPr sz="950" spc="20" dirty="0">
                <a:solidFill>
                  <a:srgbClr val="333333"/>
                </a:solidFill>
                <a:latin typeface="Trebuchet MS"/>
                <a:cs typeface="Trebuchet MS"/>
              </a:rPr>
              <a:t>“ssh</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主机</a:t>
            </a:r>
            <a:r>
              <a:rPr sz="950" spc="30" dirty="0">
                <a:solidFill>
                  <a:srgbClr val="333333"/>
                </a:solidFill>
                <a:latin typeface="Trebuchet MS"/>
                <a:cs typeface="Trebuchet MS"/>
              </a:rPr>
              <a:t>IP</a:t>
            </a:r>
            <a:r>
              <a:rPr sz="950" spc="25" dirty="0">
                <a:solidFill>
                  <a:srgbClr val="333333"/>
                </a:solidFill>
                <a:latin typeface="微软雅黑"/>
                <a:cs typeface="微软雅黑"/>
              </a:rPr>
              <a:t>地址</a:t>
            </a:r>
            <a:r>
              <a:rPr sz="950" spc="-160" dirty="0">
                <a:solidFill>
                  <a:srgbClr val="333333"/>
                </a:solidFill>
                <a:latin typeface="Trebuchet MS"/>
                <a:cs typeface="Trebuchet MS"/>
              </a:rPr>
              <a:t>”</a:t>
            </a:r>
            <a:r>
              <a:rPr sz="950" spc="25" dirty="0">
                <a:solidFill>
                  <a:srgbClr val="333333"/>
                </a:solidFill>
                <a:latin typeface="微软雅黑"/>
                <a:cs typeface="微软雅黑"/>
              </a:rPr>
              <a:t>，要退出登录则执行</a:t>
            </a:r>
            <a:r>
              <a:rPr sz="950" dirty="0">
                <a:solidFill>
                  <a:srgbClr val="333333"/>
                </a:solidFill>
                <a:latin typeface="Trebuchet MS"/>
                <a:cs typeface="Trebuchet MS"/>
              </a:rPr>
              <a:t>exit</a:t>
            </a:r>
            <a:r>
              <a:rPr sz="950" spc="25" dirty="0">
                <a:solidFill>
                  <a:srgbClr val="333333"/>
                </a:solidFill>
                <a:latin typeface="微软雅黑"/>
                <a:cs typeface="微软雅黑"/>
              </a:rPr>
              <a:t>命令。第一次访问时需要输入</a:t>
            </a:r>
            <a:r>
              <a:rPr sz="950" spc="40" dirty="0">
                <a:solidFill>
                  <a:srgbClr val="333333"/>
                </a:solidFill>
                <a:latin typeface="Trebuchet MS"/>
                <a:cs typeface="Trebuchet MS"/>
              </a:rPr>
              <a:t>yes</a:t>
            </a:r>
            <a:r>
              <a:rPr sz="950" spc="20" dirty="0">
                <a:solidFill>
                  <a:srgbClr val="333333"/>
                </a:solidFill>
                <a:latin typeface="微软雅黑"/>
                <a:cs typeface="微软雅黑"/>
              </a:rPr>
              <a:t>来确认 </a:t>
            </a:r>
            <a:r>
              <a:rPr sz="950" spc="25" dirty="0">
                <a:solidFill>
                  <a:srgbClr val="333333"/>
                </a:solidFill>
                <a:latin typeface="微软雅黑"/>
                <a:cs typeface="微软雅黑"/>
              </a:rPr>
              <a:t>对方主机的指纹信息：</a:t>
            </a:r>
            <a:endParaRPr sz="950">
              <a:latin typeface="微软雅黑"/>
              <a:cs typeface="微软雅黑"/>
            </a:endParaRPr>
          </a:p>
          <a:p>
            <a:pPr>
              <a:lnSpc>
                <a:spcPct val="100000"/>
              </a:lnSpc>
              <a:spcBef>
                <a:spcPts val="50"/>
              </a:spcBef>
            </a:pPr>
            <a:endParaRPr sz="900">
              <a:latin typeface="微软雅黑"/>
              <a:cs typeface="微软雅黑"/>
            </a:endParaRPr>
          </a:p>
          <a:p>
            <a:pPr marL="136525" marR="87630">
              <a:lnSpc>
                <a:spcPct val="132400"/>
              </a:lnSpc>
            </a:pPr>
            <a:r>
              <a:rPr sz="850" spc="15" dirty="0">
                <a:solidFill>
                  <a:srgbClr val="333333"/>
                </a:solidFill>
                <a:latin typeface="Lucida Console"/>
                <a:cs typeface="Lucida Console"/>
              </a:rPr>
              <a:t>[root@Client ~]# ssh 192.168.10.10The authenticity</a:t>
            </a:r>
            <a:r>
              <a:rPr sz="850" spc="20" dirty="0">
                <a:solidFill>
                  <a:srgbClr val="333333"/>
                </a:solidFill>
                <a:latin typeface="Lucida Console"/>
                <a:cs typeface="Lucida Console"/>
              </a:rPr>
              <a:t> </a:t>
            </a:r>
            <a:r>
              <a:rPr sz="850" spc="15" dirty="0">
                <a:solidFill>
                  <a:srgbClr val="333333"/>
                </a:solidFill>
                <a:latin typeface="Lucida Console"/>
                <a:cs typeface="Lucida Console"/>
              </a:rPr>
              <a:t>of host '192.168.10.10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 can't be established.ECDSA key fingerprint is </a:t>
            </a:r>
            <a:r>
              <a:rPr sz="850" spc="20" dirty="0">
                <a:solidFill>
                  <a:srgbClr val="333333"/>
                </a:solidFill>
                <a:latin typeface="Lucida Console"/>
                <a:cs typeface="Lucida Console"/>
              </a:rPr>
              <a:t> </a:t>
            </a:r>
            <a:r>
              <a:rPr sz="850" spc="15" dirty="0">
                <a:solidFill>
                  <a:srgbClr val="333333"/>
                </a:solidFill>
                <a:latin typeface="Lucida Console"/>
                <a:cs typeface="Lucida Console"/>
              </a:rPr>
              <a:t>SHA256:5d52kZi1la/FJK4v4jibLBZhLqzGqbJAskZiME6ZXpQ.Are you sure</a:t>
            </a:r>
            <a:r>
              <a:rPr sz="850" spc="20" dirty="0">
                <a:solidFill>
                  <a:srgbClr val="333333"/>
                </a:solidFill>
                <a:latin typeface="Lucida Console"/>
                <a:cs typeface="Lucida Console"/>
              </a:rPr>
              <a:t> </a:t>
            </a:r>
            <a:r>
              <a:rPr sz="850" spc="15" dirty="0">
                <a:solidFill>
                  <a:srgbClr val="333333"/>
                </a:solidFill>
                <a:latin typeface="Lucida Console"/>
                <a:cs typeface="Lucida Console"/>
              </a:rPr>
              <a:t>you want</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continue connecting (yes/no)?</a:t>
            </a:r>
            <a:r>
              <a:rPr sz="850" spc="20" dirty="0">
                <a:solidFill>
                  <a:srgbClr val="333333"/>
                </a:solidFill>
                <a:latin typeface="Lucida Console"/>
                <a:cs typeface="Lucida Console"/>
              </a:rPr>
              <a:t> </a:t>
            </a:r>
            <a:r>
              <a:rPr sz="850" spc="15" dirty="0">
                <a:solidFill>
                  <a:srgbClr val="333333"/>
                </a:solidFill>
                <a:latin typeface="Lucida Console"/>
                <a:cs typeface="Lucida Console"/>
              </a:rPr>
              <a:t>yesWarning: Permanently added</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 </a:t>
            </a:r>
            <a:r>
              <a:rPr sz="850" spc="20" dirty="0">
                <a:solidFill>
                  <a:srgbClr val="333333"/>
                </a:solidFill>
                <a:latin typeface="Lucida Console"/>
                <a:cs typeface="Lucida Console"/>
              </a:rPr>
              <a:t> </a:t>
            </a:r>
            <a:r>
              <a:rPr sz="850" spc="15" dirty="0">
                <a:solidFill>
                  <a:srgbClr val="333333"/>
                </a:solidFill>
                <a:latin typeface="Lucida Console"/>
                <a:cs typeface="Lucida Console"/>
              </a:rPr>
              <a:t>(ECDSA)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the</a:t>
            </a:r>
            <a:r>
              <a:rPr sz="850" spc="20" dirty="0">
                <a:solidFill>
                  <a:srgbClr val="333333"/>
                </a:solidFill>
                <a:latin typeface="Lucida Console"/>
                <a:cs typeface="Lucida Console"/>
              </a:rPr>
              <a:t> </a:t>
            </a:r>
            <a:r>
              <a:rPr sz="850" spc="15" dirty="0">
                <a:solidFill>
                  <a:srgbClr val="333333"/>
                </a:solidFill>
                <a:latin typeface="Lucida Console"/>
                <a:cs typeface="Lucida Console"/>
              </a:rPr>
              <a:t>list of</a:t>
            </a:r>
            <a:r>
              <a:rPr sz="850" spc="20" dirty="0">
                <a:solidFill>
                  <a:srgbClr val="333333"/>
                </a:solidFill>
                <a:latin typeface="Lucida Console"/>
                <a:cs typeface="Lucida Console"/>
              </a:rPr>
              <a:t> </a:t>
            </a:r>
            <a:r>
              <a:rPr sz="850" spc="15" dirty="0">
                <a:solidFill>
                  <a:srgbClr val="333333"/>
                </a:solidFill>
                <a:latin typeface="Lucida Console"/>
                <a:cs typeface="Lucida Console"/>
              </a:rPr>
              <a:t>known</a:t>
            </a:r>
            <a:r>
              <a:rPr sz="850" spc="20" dirty="0">
                <a:solidFill>
                  <a:srgbClr val="333333"/>
                </a:solidFill>
                <a:latin typeface="Lucida Console"/>
                <a:cs typeface="Lucida Console"/>
              </a:rPr>
              <a:t> </a:t>
            </a:r>
            <a:r>
              <a:rPr sz="850" spc="15" dirty="0">
                <a:solidFill>
                  <a:srgbClr val="333333"/>
                </a:solidFill>
                <a:latin typeface="Lucida Console"/>
                <a:cs typeface="Lucida Console"/>
              </a:rPr>
              <a:t>hosts.root@192.168.10.10's</a:t>
            </a:r>
            <a:r>
              <a:rPr sz="850" spc="20" dirty="0">
                <a:solidFill>
                  <a:srgbClr val="333333"/>
                </a:solidFill>
                <a:latin typeface="Lucida Console"/>
                <a:cs typeface="Lucida Console"/>
              </a:rPr>
              <a:t> </a:t>
            </a:r>
            <a:r>
              <a:rPr sz="850" spc="15" dirty="0">
                <a:solidFill>
                  <a:srgbClr val="333333"/>
                </a:solidFill>
                <a:latin typeface="Lucida Console"/>
                <a:cs typeface="Lucida Console"/>
              </a:rPr>
              <a:t>password: </a:t>
            </a:r>
            <a:r>
              <a:rPr sz="850" spc="25" dirty="0">
                <a:solidFill>
                  <a:srgbClr val="333333"/>
                </a:solidFill>
                <a:latin typeface="新宋体"/>
                <a:cs typeface="新宋体"/>
              </a:rPr>
              <a:t>此处输入服务器管理 员密码</a:t>
            </a:r>
            <a:r>
              <a:rPr sz="850" spc="15" dirty="0">
                <a:solidFill>
                  <a:srgbClr val="333333"/>
                </a:solidFill>
                <a:latin typeface="Lucida Console"/>
                <a:cs typeface="Lucida Console"/>
              </a:rPr>
              <a:t>Activate the web</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console with: systemctl</a:t>
            </a:r>
            <a:r>
              <a:rPr sz="850" spc="20" dirty="0">
                <a:solidFill>
                  <a:srgbClr val="333333"/>
                </a:solidFill>
                <a:latin typeface="Lucida Console"/>
                <a:cs typeface="Lucida Console"/>
              </a:rPr>
              <a:t> </a:t>
            </a:r>
            <a:r>
              <a:rPr sz="850" spc="15" dirty="0">
                <a:solidFill>
                  <a:srgbClr val="333333"/>
                </a:solidFill>
                <a:latin typeface="Lucida Console"/>
                <a:cs typeface="Lucida Console"/>
              </a:rPr>
              <a:t>enable --now</a:t>
            </a:r>
            <a:r>
              <a:rPr sz="850" spc="20" dirty="0">
                <a:solidFill>
                  <a:srgbClr val="333333"/>
                </a:solidFill>
                <a:latin typeface="Lucida Console"/>
                <a:cs typeface="Lucida Console"/>
              </a:rPr>
              <a:t> </a:t>
            </a:r>
            <a:r>
              <a:rPr sz="850" spc="15" dirty="0">
                <a:solidFill>
                  <a:srgbClr val="333333"/>
                </a:solidFill>
                <a:latin typeface="Lucida Console"/>
                <a:cs typeface="Lucida Console"/>
              </a:rPr>
              <a:t>cockpit.socketLast </a:t>
            </a:r>
            <a:r>
              <a:rPr sz="850" spc="20" dirty="0">
                <a:solidFill>
                  <a:srgbClr val="333333"/>
                </a:solidFill>
                <a:latin typeface="Lucida Console"/>
                <a:cs typeface="Lucida Console"/>
              </a:rPr>
              <a:t> </a:t>
            </a:r>
            <a:r>
              <a:rPr sz="850" spc="15" dirty="0">
                <a:solidFill>
                  <a:srgbClr val="333333"/>
                </a:solidFill>
                <a:latin typeface="Lucida Console"/>
                <a:cs typeface="Lucida Console"/>
              </a:rPr>
              <a:t>login: Fri Jul 24 06:26:58 2020[root@Server ~]# [root@Server ~]# </a:t>
            </a:r>
            <a:r>
              <a:rPr sz="850" spc="20" dirty="0">
                <a:solidFill>
                  <a:srgbClr val="333333"/>
                </a:solidFill>
                <a:latin typeface="Lucida Console"/>
                <a:cs typeface="Lucida Console"/>
              </a:rPr>
              <a:t> </a:t>
            </a:r>
            <a:r>
              <a:rPr sz="850" spc="15" dirty="0">
                <a:solidFill>
                  <a:srgbClr val="333333"/>
                </a:solidFill>
                <a:latin typeface="Lucida Console"/>
                <a:cs typeface="Lucida Console"/>
              </a:rPr>
              <a:t>exitlogoutConnection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to 192.168.10.10 closed.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78105">
              <a:lnSpc>
                <a:spcPct val="131600"/>
              </a:lnSpc>
            </a:pPr>
            <a:r>
              <a:rPr sz="950" spc="25" dirty="0">
                <a:solidFill>
                  <a:srgbClr val="333333"/>
                </a:solidFill>
                <a:latin typeface="微软雅黑"/>
                <a:cs typeface="微软雅黑"/>
              </a:rPr>
              <a:t>如果禁止以</a:t>
            </a:r>
            <a:r>
              <a:rPr sz="950" spc="35" dirty="0">
                <a:solidFill>
                  <a:srgbClr val="333333"/>
                </a:solidFill>
                <a:latin typeface="Trebuchet MS"/>
                <a:cs typeface="Trebuchet MS"/>
              </a:rPr>
              <a:t>root</a:t>
            </a:r>
            <a:r>
              <a:rPr sz="950" spc="20" dirty="0">
                <a:solidFill>
                  <a:srgbClr val="333333"/>
                </a:solidFill>
                <a:latin typeface="微软雅黑"/>
                <a:cs typeface="微软雅黑"/>
              </a:rPr>
              <a:t>管理员的身份远程登录到服务器，则可以大大降低被黑客暴力破解密码的几率。下面进 </a:t>
            </a:r>
            <a:r>
              <a:rPr sz="950" spc="25" dirty="0">
                <a:solidFill>
                  <a:srgbClr val="333333"/>
                </a:solidFill>
                <a:latin typeface="微软雅黑"/>
                <a:cs typeface="微软雅黑"/>
              </a:rPr>
              <a:t>行相应配置。首先使用</a:t>
            </a:r>
            <a:r>
              <a:rPr sz="950" spc="35" dirty="0">
                <a:solidFill>
                  <a:srgbClr val="333333"/>
                </a:solidFill>
                <a:latin typeface="Trebuchet MS"/>
                <a:cs typeface="Trebuchet MS"/>
              </a:rPr>
              <a:t>Vim</a:t>
            </a:r>
            <a:r>
              <a:rPr sz="950" spc="25" dirty="0">
                <a:solidFill>
                  <a:srgbClr val="333333"/>
                </a:solidFill>
                <a:latin typeface="微软雅黑"/>
                <a:cs typeface="微软雅黑"/>
              </a:rPr>
              <a:t>文本编辑器打开服务器上的</a:t>
            </a:r>
            <a:r>
              <a:rPr sz="950" spc="75" dirty="0">
                <a:solidFill>
                  <a:srgbClr val="333333"/>
                </a:solidFill>
                <a:latin typeface="Trebuchet MS"/>
                <a:cs typeface="Trebuchet MS"/>
              </a:rPr>
              <a:t>sshd</a:t>
            </a:r>
            <a:r>
              <a:rPr sz="950" spc="25" dirty="0">
                <a:solidFill>
                  <a:srgbClr val="333333"/>
                </a:solidFill>
                <a:latin typeface="微软雅黑"/>
                <a:cs typeface="微软雅黑"/>
              </a:rPr>
              <a:t>服务主配置文件，然后把第</a:t>
            </a:r>
            <a:r>
              <a:rPr sz="950" spc="55" dirty="0">
                <a:solidFill>
                  <a:srgbClr val="333333"/>
                </a:solidFill>
                <a:latin typeface="Trebuchet MS"/>
                <a:cs typeface="Trebuchet MS"/>
              </a:rPr>
              <a:t>46</a:t>
            </a:r>
            <a:r>
              <a:rPr sz="950" spc="25" dirty="0">
                <a:solidFill>
                  <a:srgbClr val="333333"/>
                </a:solidFill>
                <a:latin typeface="微软雅黑"/>
                <a:cs typeface="微软雅黑"/>
              </a:rPr>
              <a:t>行 </a:t>
            </a:r>
            <a:r>
              <a:rPr sz="950" spc="40" dirty="0">
                <a:solidFill>
                  <a:srgbClr val="333333"/>
                </a:solidFill>
                <a:latin typeface="Trebuchet MS"/>
                <a:cs typeface="Trebuchet MS"/>
              </a:rPr>
              <a:t>#PermitRootLogin</a:t>
            </a:r>
            <a:r>
              <a:rPr sz="950" spc="-30" dirty="0">
                <a:solidFill>
                  <a:srgbClr val="333333"/>
                </a:solidFill>
                <a:latin typeface="Trebuchet MS"/>
                <a:cs typeface="Trebuchet MS"/>
              </a:rPr>
              <a:t> </a:t>
            </a:r>
            <a:r>
              <a:rPr sz="950" spc="40" dirty="0">
                <a:solidFill>
                  <a:srgbClr val="333333"/>
                </a:solidFill>
                <a:latin typeface="Trebuchet MS"/>
                <a:cs typeface="Trebuchet MS"/>
              </a:rPr>
              <a:t>yes</a:t>
            </a:r>
            <a:r>
              <a:rPr sz="950" spc="25" dirty="0">
                <a:solidFill>
                  <a:srgbClr val="333333"/>
                </a:solidFill>
                <a:latin typeface="微软雅黑"/>
                <a:cs typeface="微软雅黑"/>
              </a:rPr>
              <a:t>参数前的井号</a:t>
            </a:r>
            <a:r>
              <a:rPr sz="950" spc="60" dirty="0">
                <a:solidFill>
                  <a:srgbClr val="333333"/>
                </a:solidFill>
                <a:latin typeface="微软雅黑"/>
                <a:cs typeface="微软雅黑"/>
              </a:rPr>
              <a:t>（</a:t>
            </a:r>
            <a:r>
              <a:rPr sz="950" spc="60" dirty="0">
                <a:solidFill>
                  <a:srgbClr val="333333"/>
                </a:solidFill>
                <a:latin typeface="Trebuchet MS"/>
                <a:cs typeface="Trebuchet MS"/>
              </a:rPr>
              <a:t>#</a:t>
            </a:r>
            <a:r>
              <a:rPr sz="950" spc="60" dirty="0">
                <a:solidFill>
                  <a:srgbClr val="333333"/>
                </a:solidFill>
                <a:latin typeface="微软雅黑"/>
                <a:cs typeface="微软雅黑"/>
              </a:rPr>
              <a:t>）</a:t>
            </a:r>
            <a:r>
              <a:rPr sz="950" spc="25" dirty="0">
                <a:solidFill>
                  <a:srgbClr val="333333"/>
                </a:solidFill>
                <a:latin typeface="微软雅黑"/>
                <a:cs typeface="微软雅黑"/>
              </a:rPr>
              <a:t>去掉，并把参数值</a:t>
            </a:r>
            <a:r>
              <a:rPr sz="950" spc="40" dirty="0">
                <a:solidFill>
                  <a:srgbClr val="333333"/>
                </a:solidFill>
                <a:latin typeface="Trebuchet MS"/>
                <a:cs typeface="Trebuchet MS"/>
              </a:rPr>
              <a:t>yes</a:t>
            </a:r>
            <a:r>
              <a:rPr sz="950" spc="25" dirty="0">
                <a:solidFill>
                  <a:srgbClr val="333333"/>
                </a:solidFill>
                <a:latin typeface="微软雅黑"/>
                <a:cs typeface="微软雅黑"/>
              </a:rPr>
              <a:t>改成</a:t>
            </a:r>
            <a:r>
              <a:rPr sz="950" spc="60" dirty="0">
                <a:solidFill>
                  <a:srgbClr val="333333"/>
                </a:solidFill>
                <a:latin typeface="Trebuchet MS"/>
                <a:cs typeface="Trebuchet MS"/>
              </a:rPr>
              <a:t>no</a:t>
            </a:r>
            <a:r>
              <a:rPr sz="950" spc="60" dirty="0">
                <a:solidFill>
                  <a:srgbClr val="333333"/>
                </a:solidFill>
                <a:latin typeface="微软雅黑"/>
                <a:cs typeface="微软雅黑"/>
              </a:rPr>
              <a:t>，</a:t>
            </a:r>
            <a:r>
              <a:rPr sz="950" spc="25" dirty="0">
                <a:solidFill>
                  <a:srgbClr val="333333"/>
                </a:solidFill>
                <a:latin typeface="微软雅黑"/>
                <a:cs typeface="微软雅黑"/>
              </a:rPr>
              <a:t>这样就不再允许</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 远程登录了。记得最后保存文件并退出。</a:t>
            </a:r>
            <a:endParaRPr sz="950">
              <a:latin typeface="微软雅黑"/>
              <a:cs typeface="微软雅黑"/>
            </a:endParaRPr>
          </a:p>
        </p:txBody>
      </p:sp>
      <p:sp>
        <p:nvSpPr>
          <p:cNvPr id="10" name="object 10"/>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126</a:t>
            </a:fld>
            <a:endParaRPr spc="-5"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90"/>
            <a:ext cx="5651500" cy="667385"/>
            <a:chOff x="959124" y="368290"/>
            <a:chExt cx="5651500" cy="667385"/>
          </a:xfrm>
        </p:grpSpPr>
        <p:sp>
          <p:nvSpPr>
            <p:cNvPr id="3" name="object 3"/>
            <p:cNvSpPr/>
            <p:nvPr/>
          </p:nvSpPr>
          <p:spPr>
            <a:xfrm>
              <a:off x="963889" y="373054"/>
              <a:ext cx="5641975" cy="657860"/>
            </a:xfrm>
            <a:custGeom>
              <a:avLst/>
              <a:gdLst/>
              <a:ahLst/>
              <a:cxnLst/>
              <a:rect l="l" t="t" r="r" b="b"/>
              <a:pathLst>
                <a:path w="5641975" h="657860">
                  <a:moveTo>
                    <a:pt x="5617597" y="657530"/>
                  </a:moveTo>
                  <a:lnTo>
                    <a:pt x="23823" y="657530"/>
                  </a:lnTo>
                  <a:lnTo>
                    <a:pt x="20659" y="657378"/>
                  </a:lnTo>
                  <a:lnTo>
                    <a:pt x="0" y="636832"/>
                  </a:lnTo>
                  <a:lnTo>
                    <a:pt x="0" y="633706"/>
                  </a:lnTo>
                  <a:lnTo>
                    <a:pt x="0" y="20545"/>
                  </a:lnTo>
                  <a:lnTo>
                    <a:pt x="20659" y="0"/>
                  </a:lnTo>
                  <a:lnTo>
                    <a:pt x="5620751" y="0"/>
                  </a:lnTo>
                  <a:lnTo>
                    <a:pt x="5641421" y="20545"/>
                  </a:lnTo>
                  <a:lnTo>
                    <a:pt x="5641421" y="636832"/>
                  </a:lnTo>
                  <a:lnTo>
                    <a:pt x="5620751" y="657378"/>
                  </a:lnTo>
                  <a:lnTo>
                    <a:pt x="5617597" y="657530"/>
                  </a:lnTo>
                  <a:close/>
                </a:path>
              </a:pathLst>
            </a:custGeom>
            <a:solidFill>
              <a:srgbClr val="F8F8F8"/>
            </a:solidFill>
          </p:spPr>
          <p:txBody>
            <a:bodyPr wrap="square" lIns="0" tIns="0" rIns="0" bIns="0" rtlCol="0"/>
            <a:lstStyle/>
            <a:p>
              <a:endParaRPr/>
            </a:p>
          </p:txBody>
        </p:sp>
        <p:sp>
          <p:nvSpPr>
            <p:cNvPr id="4" name="object 4"/>
            <p:cNvSpPr/>
            <p:nvPr/>
          </p:nvSpPr>
          <p:spPr>
            <a:xfrm>
              <a:off x="963889" y="373054"/>
              <a:ext cx="5641975" cy="657860"/>
            </a:xfrm>
            <a:custGeom>
              <a:avLst/>
              <a:gdLst/>
              <a:ahLst/>
              <a:cxnLst/>
              <a:rect l="l" t="t" r="r" b="b"/>
              <a:pathLst>
                <a:path w="5641975" h="657860">
                  <a:moveTo>
                    <a:pt x="0" y="633706"/>
                  </a:moveTo>
                  <a:lnTo>
                    <a:pt x="0" y="23823"/>
                  </a:lnTo>
                  <a:lnTo>
                    <a:pt x="0" y="20545"/>
                  </a:lnTo>
                  <a:lnTo>
                    <a:pt x="600" y="17419"/>
                  </a:lnTo>
                  <a:lnTo>
                    <a:pt x="1810" y="14589"/>
                  </a:lnTo>
                  <a:lnTo>
                    <a:pt x="3020" y="11616"/>
                  </a:lnTo>
                  <a:lnTo>
                    <a:pt x="4745" y="9081"/>
                  </a:lnTo>
                  <a:lnTo>
                    <a:pt x="20659" y="0"/>
                  </a:lnTo>
                  <a:lnTo>
                    <a:pt x="23823" y="0"/>
                  </a:lnTo>
                  <a:lnTo>
                    <a:pt x="5617597" y="0"/>
                  </a:lnTo>
                  <a:lnTo>
                    <a:pt x="5620751" y="0"/>
                  </a:lnTo>
                  <a:lnTo>
                    <a:pt x="5623791" y="590"/>
                  </a:lnTo>
                  <a:lnTo>
                    <a:pt x="5639610" y="14589"/>
                  </a:lnTo>
                  <a:lnTo>
                    <a:pt x="5640820" y="17419"/>
                  </a:lnTo>
                  <a:lnTo>
                    <a:pt x="5641421" y="20545"/>
                  </a:lnTo>
                  <a:lnTo>
                    <a:pt x="5641421" y="23823"/>
                  </a:lnTo>
                  <a:lnTo>
                    <a:pt x="5641421" y="633706"/>
                  </a:lnTo>
                  <a:lnTo>
                    <a:pt x="5641421" y="636832"/>
                  </a:lnTo>
                  <a:lnTo>
                    <a:pt x="5640820" y="639815"/>
                  </a:lnTo>
                  <a:lnTo>
                    <a:pt x="5639610" y="642636"/>
                  </a:lnTo>
                  <a:lnTo>
                    <a:pt x="5638400" y="645466"/>
                  </a:lnTo>
                  <a:lnTo>
                    <a:pt x="5617597" y="657530"/>
                  </a:lnTo>
                  <a:lnTo>
                    <a:pt x="23823" y="657530"/>
                  </a:lnTo>
                  <a:lnTo>
                    <a:pt x="1810" y="642636"/>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20"/>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1892970"/>
            <a:ext cx="5651500" cy="324485"/>
            <a:chOff x="959124" y="1892970"/>
            <a:chExt cx="5651500" cy="324485"/>
          </a:xfrm>
        </p:grpSpPr>
        <p:sp>
          <p:nvSpPr>
            <p:cNvPr id="7" name="object 7"/>
            <p:cNvSpPr/>
            <p:nvPr/>
          </p:nvSpPr>
          <p:spPr>
            <a:xfrm>
              <a:off x="963889" y="1897734"/>
              <a:ext cx="5641975" cy="314960"/>
            </a:xfrm>
            <a:custGeom>
              <a:avLst/>
              <a:gdLst/>
              <a:ahLst/>
              <a:cxnLst/>
              <a:rect l="l" t="t" r="r" b="b"/>
              <a:pathLst>
                <a:path w="5641975" h="314960">
                  <a:moveTo>
                    <a:pt x="5620752" y="314471"/>
                  </a:moveTo>
                  <a:lnTo>
                    <a:pt x="20659" y="314471"/>
                  </a:lnTo>
                  <a:lnTo>
                    <a:pt x="17629" y="313880"/>
                  </a:lnTo>
                  <a:lnTo>
                    <a:pt x="0" y="293773"/>
                  </a:lnTo>
                  <a:lnTo>
                    <a:pt x="0" y="290647"/>
                  </a:lnTo>
                  <a:lnTo>
                    <a:pt x="0" y="20697"/>
                  </a:lnTo>
                  <a:lnTo>
                    <a:pt x="20659" y="0"/>
                  </a:lnTo>
                  <a:lnTo>
                    <a:pt x="5620752" y="0"/>
                  </a:lnTo>
                  <a:lnTo>
                    <a:pt x="5641421" y="20697"/>
                  </a:lnTo>
                  <a:lnTo>
                    <a:pt x="5641421" y="293773"/>
                  </a:lnTo>
                  <a:lnTo>
                    <a:pt x="5623792" y="313880"/>
                  </a:lnTo>
                  <a:lnTo>
                    <a:pt x="5620752" y="314471"/>
                  </a:lnTo>
                  <a:close/>
                </a:path>
              </a:pathLst>
            </a:custGeom>
            <a:solidFill>
              <a:srgbClr val="F8F8F8"/>
            </a:solidFill>
          </p:spPr>
          <p:txBody>
            <a:bodyPr wrap="square" lIns="0" tIns="0" rIns="0" bIns="0" rtlCol="0"/>
            <a:lstStyle/>
            <a:p>
              <a:endParaRPr/>
            </a:p>
          </p:txBody>
        </p:sp>
        <p:sp>
          <p:nvSpPr>
            <p:cNvPr id="8" name="object 8"/>
            <p:cNvSpPr/>
            <p:nvPr/>
          </p:nvSpPr>
          <p:spPr>
            <a:xfrm>
              <a:off x="963889" y="1897734"/>
              <a:ext cx="5641975" cy="314960"/>
            </a:xfrm>
            <a:custGeom>
              <a:avLst/>
              <a:gdLst/>
              <a:ahLst/>
              <a:cxnLst/>
              <a:rect l="l" t="t" r="r" b="b"/>
              <a:pathLst>
                <a:path w="5641975" h="314960">
                  <a:moveTo>
                    <a:pt x="0" y="290647"/>
                  </a:moveTo>
                  <a:lnTo>
                    <a:pt x="0" y="23823"/>
                  </a:lnTo>
                  <a:lnTo>
                    <a:pt x="0" y="20697"/>
                  </a:lnTo>
                  <a:lnTo>
                    <a:pt x="600" y="17572"/>
                  </a:lnTo>
                  <a:lnTo>
                    <a:pt x="1810" y="14742"/>
                  </a:lnTo>
                  <a:lnTo>
                    <a:pt x="3020" y="11759"/>
                  </a:lnTo>
                  <a:lnTo>
                    <a:pt x="4745" y="9234"/>
                  </a:lnTo>
                  <a:lnTo>
                    <a:pt x="20659" y="0"/>
                  </a:lnTo>
                  <a:lnTo>
                    <a:pt x="23823" y="0"/>
                  </a:lnTo>
                  <a:lnTo>
                    <a:pt x="5617597" y="0"/>
                  </a:lnTo>
                  <a:lnTo>
                    <a:pt x="5620752" y="0"/>
                  </a:lnTo>
                  <a:lnTo>
                    <a:pt x="5623792" y="600"/>
                  </a:lnTo>
                  <a:lnTo>
                    <a:pt x="5641421" y="20697"/>
                  </a:lnTo>
                  <a:lnTo>
                    <a:pt x="5641421" y="23823"/>
                  </a:lnTo>
                  <a:lnTo>
                    <a:pt x="5641421" y="290647"/>
                  </a:lnTo>
                  <a:lnTo>
                    <a:pt x="5641421" y="293773"/>
                  </a:lnTo>
                  <a:lnTo>
                    <a:pt x="5640821" y="296755"/>
                  </a:lnTo>
                  <a:lnTo>
                    <a:pt x="5626717" y="312536"/>
                  </a:lnTo>
                  <a:lnTo>
                    <a:pt x="5623792" y="313880"/>
                  </a:lnTo>
                  <a:lnTo>
                    <a:pt x="5620752" y="314471"/>
                  </a:lnTo>
                  <a:lnTo>
                    <a:pt x="5617597" y="314471"/>
                  </a:lnTo>
                  <a:lnTo>
                    <a:pt x="23823" y="314471"/>
                  </a:lnTo>
                  <a:lnTo>
                    <a:pt x="20659" y="314471"/>
                  </a:lnTo>
                  <a:lnTo>
                    <a:pt x="17629" y="313880"/>
                  </a:lnTo>
                  <a:lnTo>
                    <a:pt x="14703" y="312536"/>
                  </a:lnTo>
                  <a:lnTo>
                    <a:pt x="11787" y="311345"/>
                  </a:lnTo>
                  <a:lnTo>
                    <a:pt x="0" y="293773"/>
                  </a:lnTo>
                  <a:lnTo>
                    <a:pt x="0" y="29064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1978794"/>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3074619"/>
            <a:ext cx="5651500" cy="495934"/>
            <a:chOff x="959124" y="3074619"/>
            <a:chExt cx="5651500" cy="495934"/>
          </a:xfrm>
        </p:grpSpPr>
        <p:sp>
          <p:nvSpPr>
            <p:cNvPr id="11" name="object 11"/>
            <p:cNvSpPr/>
            <p:nvPr/>
          </p:nvSpPr>
          <p:spPr>
            <a:xfrm>
              <a:off x="963889" y="3079384"/>
              <a:ext cx="5641975" cy="486409"/>
            </a:xfrm>
            <a:custGeom>
              <a:avLst/>
              <a:gdLst/>
              <a:ahLst/>
              <a:cxnLst/>
              <a:rect l="l" t="t" r="r" b="b"/>
              <a:pathLst>
                <a:path w="5641975" h="486410">
                  <a:moveTo>
                    <a:pt x="5617597" y="486000"/>
                  </a:moveTo>
                  <a:lnTo>
                    <a:pt x="23823" y="486000"/>
                  </a:lnTo>
                  <a:lnTo>
                    <a:pt x="20659" y="485848"/>
                  </a:lnTo>
                  <a:lnTo>
                    <a:pt x="0" y="465302"/>
                  </a:lnTo>
                  <a:lnTo>
                    <a:pt x="0" y="462177"/>
                  </a:lnTo>
                  <a:lnTo>
                    <a:pt x="0" y="20545"/>
                  </a:lnTo>
                  <a:lnTo>
                    <a:pt x="20659" y="0"/>
                  </a:lnTo>
                  <a:lnTo>
                    <a:pt x="5620752" y="0"/>
                  </a:lnTo>
                  <a:lnTo>
                    <a:pt x="5641421" y="20545"/>
                  </a:lnTo>
                  <a:lnTo>
                    <a:pt x="5641421" y="465302"/>
                  </a:lnTo>
                  <a:lnTo>
                    <a:pt x="5620752" y="485848"/>
                  </a:lnTo>
                  <a:lnTo>
                    <a:pt x="5617597" y="486000"/>
                  </a:lnTo>
                  <a:close/>
                </a:path>
              </a:pathLst>
            </a:custGeom>
            <a:solidFill>
              <a:srgbClr val="F8F8F8"/>
            </a:solidFill>
          </p:spPr>
          <p:txBody>
            <a:bodyPr wrap="square" lIns="0" tIns="0" rIns="0" bIns="0" rtlCol="0"/>
            <a:lstStyle/>
            <a:p>
              <a:endParaRPr/>
            </a:p>
          </p:txBody>
        </p:sp>
        <p:sp>
          <p:nvSpPr>
            <p:cNvPr id="12" name="object 12"/>
            <p:cNvSpPr/>
            <p:nvPr/>
          </p:nvSpPr>
          <p:spPr>
            <a:xfrm>
              <a:off x="963889" y="3079384"/>
              <a:ext cx="5641975" cy="486409"/>
            </a:xfrm>
            <a:custGeom>
              <a:avLst/>
              <a:gdLst/>
              <a:ahLst/>
              <a:cxnLst/>
              <a:rect l="l" t="t" r="r" b="b"/>
              <a:pathLst>
                <a:path w="5641975" h="486410">
                  <a:moveTo>
                    <a:pt x="0" y="462177"/>
                  </a:moveTo>
                  <a:lnTo>
                    <a:pt x="0" y="23823"/>
                  </a:lnTo>
                  <a:lnTo>
                    <a:pt x="0" y="20545"/>
                  </a:lnTo>
                  <a:lnTo>
                    <a:pt x="600" y="17419"/>
                  </a:lnTo>
                  <a:lnTo>
                    <a:pt x="1810" y="14446"/>
                  </a:lnTo>
                  <a:lnTo>
                    <a:pt x="3020" y="11616"/>
                  </a:lnTo>
                  <a:lnTo>
                    <a:pt x="4745" y="9081"/>
                  </a:lnTo>
                  <a:lnTo>
                    <a:pt x="6975" y="6851"/>
                  </a:lnTo>
                  <a:lnTo>
                    <a:pt x="9214" y="4612"/>
                  </a:lnTo>
                  <a:lnTo>
                    <a:pt x="11787" y="2830"/>
                  </a:lnTo>
                  <a:lnTo>
                    <a:pt x="14703" y="1782"/>
                  </a:lnTo>
                  <a:lnTo>
                    <a:pt x="17629" y="590"/>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462177"/>
                  </a:lnTo>
                  <a:lnTo>
                    <a:pt x="5641421" y="465302"/>
                  </a:lnTo>
                  <a:lnTo>
                    <a:pt x="5640821" y="468285"/>
                  </a:lnTo>
                  <a:lnTo>
                    <a:pt x="5617597" y="486000"/>
                  </a:lnTo>
                  <a:lnTo>
                    <a:pt x="23823" y="486000"/>
                  </a:lnTo>
                  <a:lnTo>
                    <a:pt x="0" y="465302"/>
                  </a:lnTo>
                  <a:lnTo>
                    <a:pt x="0" y="462177"/>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3160443"/>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4046620"/>
            <a:ext cx="5651500" cy="838835"/>
            <a:chOff x="959124" y="4046620"/>
            <a:chExt cx="5651500" cy="838835"/>
          </a:xfrm>
        </p:grpSpPr>
        <p:sp>
          <p:nvSpPr>
            <p:cNvPr id="15" name="object 15"/>
            <p:cNvSpPr/>
            <p:nvPr/>
          </p:nvSpPr>
          <p:spPr>
            <a:xfrm>
              <a:off x="963889" y="4051385"/>
              <a:ext cx="5641975" cy="829310"/>
            </a:xfrm>
            <a:custGeom>
              <a:avLst/>
              <a:gdLst/>
              <a:ahLst/>
              <a:cxnLst/>
              <a:rect l="l" t="t" r="r" b="b"/>
              <a:pathLst>
                <a:path w="5641975" h="829310">
                  <a:moveTo>
                    <a:pt x="5617597" y="829060"/>
                  </a:moveTo>
                  <a:lnTo>
                    <a:pt x="23823" y="829060"/>
                  </a:lnTo>
                  <a:lnTo>
                    <a:pt x="20659" y="828907"/>
                  </a:lnTo>
                  <a:lnTo>
                    <a:pt x="0" y="808362"/>
                  </a:lnTo>
                  <a:lnTo>
                    <a:pt x="0" y="805236"/>
                  </a:lnTo>
                  <a:lnTo>
                    <a:pt x="0" y="20697"/>
                  </a:lnTo>
                  <a:lnTo>
                    <a:pt x="20659" y="0"/>
                  </a:lnTo>
                  <a:lnTo>
                    <a:pt x="5620752" y="0"/>
                  </a:lnTo>
                  <a:lnTo>
                    <a:pt x="5641421" y="20697"/>
                  </a:lnTo>
                  <a:lnTo>
                    <a:pt x="5641421" y="808362"/>
                  </a:lnTo>
                  <a:lnTo>
                    <a:pt x="5620752" y="828907"/>
                  </a:lnTo>
                  <a:lnTo>
                    <a:pt x="5617597" y="829060"/>
                  </a:lnTo>
                  <a:close/>
                </a:path>
              </a:pathLst>
            </a:custGeom>
            <a:solidFill>
              <a:srgbClr val="F8F8F8"/>
            </a:solidFill>
          </p:spPr>
          <p:txBody>
            <a:bodyPr wrap="square" lIns="0" tIns="0" rIns="0" bIns="0" rtlCol="0"/>
            <a:lstStyle/>
            <a:p>
              <a:endParaRPr/>
            </a:p>
          </p:txBody>
        </p:sp>
        <p:sp>
          <p:nvSpPr>
            <p:cNvPr id="16" name="object 16"/>
            <p:cNvSpPr/>
            <p:nvPr/>
          </p:nvSpPr>
          <p:spPr>
            <a:xfrm>
              <a:off x="963889" y="4051385"/>
              <a:ext cx="5641975" cy="829310"/>
            </a:xfrm>
            <a:custGeom>
              <a:avLst/>
              <a:gdLst/>
              <a:ahLst/>
              <a:cxnLst/>
              <a:rect l="l" t="t" r="r" b="b"/>
              <a:pathLst>
                <a:path w="5641975" h="829310">
                  <a:moveTo>
                    <a:pt x="0" y="805236"/>
                  </a:moveTo>
                  <a:lnTo>
                    <a:pt x="0" y="23823"/>
                  </a:lnTo>
                  <a:lnTo>
                    <a:pt x="0" y="20697"/>
                  </a:lnTo>
                  <a:lnTo>
                    <a:pt x="600" y="17572"/>
                  </a:lnTo>
                  <a:lnTo>
                    <a:pt x="20659" y="0"/>
                  </a:lnTo>
                  <a:lnTo>
                    <a:pt x="23823" y="0"/>
                  </a:lnTo>
                  <a:lnTo>
                    <a:pt x="5617597" y="0"/>
                  </a:lnTo>
                  <a:lnTo>
                    <a:pt x="5620752" y="0"/>
                  </a:lnTo>
                  <a:lnTo>
                    <a:pt x="5623792" y="590"/>
                  </a:lnTo>
                  <a:lnTo>
                    <a:pt x="5641421" y="20697"/>
                  </a:lnTo>
                  <a:lnTo>
                    <a:pt x="5641421" y="23823"/>
                  </a:lnTo>
                  <a:lnTo>
                    <a:pt x="5641421" y="805236"/>
                  </a:lnTo>
                  <a:lnTo>
                    <a:pt x="5641421" y="808362"/>
                  </a:lnTo>
                  <a:lnTo>
                    <a:pt x="5640821" y="811345"/>
                  </a:lnTo>
                  <a:lnTo>
                    <a:pt x="5639610" y="814165"/>
                  </a:lnTo>
                  <a:lnTo>
                    <a:pt x="5638400" y="816996"/>
                  </a:lnTo>
                  <a:lnTo>
                    <a:pt x="5626717" y="826973"/>
                  </a:lnTo>
                  <a:lnTo>
                    <a:pt x="5623792" y="828316"/>
                  </a:lnTo>
                  <a:lnTo>
                    <a:pt x="5620752" y="828907"/>
                  </a:lnTo>
                  <a:lnTo>
                    <a:pt x="5617597" y="829060"/>
                  </a:lnTo>
                  <a:lnTo>
                    <a:pt x="23823" y="829060"/>
                  </a:lnTo>
                  <a:lnTo>
                    <a:pt x="20659" y="828907"/>
                  </a:lnTo>
                  <a:lnTo>
                    <a:pt x="17629" y="828316"/>
                  </a:lnTo>
                  <a:lnTo>
                    <a:pt x="14703" y="826973"/>
                  </a:lnTo>
                  <a:lnTo>
                    <a:pt x="11787" y="825782"/>
                  </a:lnTo>
                  <a:lnTo>
                    <a:pt x="1810" y="814165"/>
                  </a:lnTo>
                  <a:lnTo>
                    <a:pt x="600" y="811345"/>
                  </a:lnTo>
                  <a:lnTo>
                    <a:pt x="0" y="808362"/>
                  </a:lnTo>
                  <a:lnTo>
                    <a:pt x="0" y="805236"/>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4132445"/>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8" name="object 18"/>
          <p:cNvSpPr txBox="1"/>
          <p:nvPr/>
        </p:nvSpPr>
        <p:spPr>
          <a:xfrm>
            <a:off x="946424" y="1142730"/>
            <a:ext cx="5652770" cy="4447540"/>
          </a:xfrm>
          <a:prstGeom prst="rect">
            <a:avLst/>
          </a:prstGeom>
        </p:spPr>
        <p:txBody>
          <a:bodyPr vert="horz" wrap="square" lIns="0" tIns="12065" rIns="0" bIns="0" rtlCol="0">
            <a:spAutoFit/>
          </a:bodyPr>
          <a:lstStyle/>
          <a:p>
            <a:pPr marL="12700" marR="57150" algn="just">
              <a:lnSpc>
                <a:spcPct val="131600"/>
              </a:lnSpc>
              <a:spcBef>
                <a:spcPts val="95"/>
              </a:spcBef>
            </a:pPr>
            <a:r>
              <a:rPr sz="950" spc="25" dirty="0">
                <a:solidFill>
                  <a:srgbClr val="333333"/>
                </a:solidFill>
                <a:latin typeface="微软雅黑"/>
                <a:cs typeface="微软雅黑"/>
              </a:rPr>
              <a:t>再次提醒的是，一般的服务程序并不会在配置文件修改之后立即获得最新的参数。如果想让新配置文件 生效，则需要手动重启相应的服务程序。最好也将这个服务程序加入到开机启动项中，这样系统在下一 次启动时，该服务程序便会自动运行，继续为用户提供服务。</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15" dirty="0">
                <a:solidFill>
                  <a:srgbClr val="333333"/>
                </a:solidFill>
                <a:latin typeface="Lucida Console"/>
                <a:cs typeface="Lucida Console"/>
              </a:rPr>
              <a:t>[root@Server ~]#</a:t>
            </a:r>
            <a:r>
              <a:rPr sz="850" spc="20" dirty="0">
                <a:solidFill>
                  <a:srgbClr val="333333"/>
                </a:solidFill>
                <a:latin typeface="Lucida Console"/>
                <a:cs typeface="Lucida Console"/>
              </a:rPr>
              <a:t> </a:t>
            </a:r>
            <a:r>
              <a:rPr sz="850" spc="15" dirty="0">
                <a:solidFill>
                  <a:srgbClr val="333333"/>
                </a:solidFill>
                <a:latin typeface="Lucida Console"/>
                <a:cs typeface="Lucida Console"/>
              </a:rPr>
              <a:t>systemctl restart</a:t>
            </a:r>
            <a:r>
              <a:rPr sz="850" spc="20" dirty="0">
                <a:solidFill>
                  <a:srgbClr val="333333"/>
                </a:solidFill>
                <a:latin typeface="Lucida Console"/>
                <a:cs typeface="Lucida Console"/>
              </a:rPr>
              <a:t> </a:t>
            </a:r>
            <a:r>
              <a:rPr sz="850" spc="15" dirty="0">
                <a:solidFill>
                  <a:srgbClr val="333333"/>
                </a:solidFill>
                <a:latin typeface="Lucida Console"/>
                <a:cs typeface="Lucida Console"/>
              </a:rPr>
              <a:t>sshd[root@Server ~]#</a:t>
            </a:r>
            <a:r>
              <a:rPr sz="850" spc="20" dirty="0">
                <a:solidFill>
                  <a:srgbClr val="333333"/>
                </a:solidFill>
                <a:latin typeface="Lucida Console"/>
                <a:cs typeface="Lucida Console"/>
              </a:rPr>
              <a:t> </a:t>
            </a:r>
            <a:r>
              <a:rPr sz="850" spc="15" dirty="0">
                <a:solidFill>
                  <a:srgbClr val="333333"/>
                </a:solidFill>
                <a:latin typeface="Lucida Console"/>
                <a:cs typeface="Lucida Console"/>
              </a:rPr>
              <a:t>systemctl enable</a:t>
            </a:r>
            <a:r>
              <a:rPr sz="850" spc="20" dirty="0">
                <a:solidFill>
                  <a:srgbClr val="333333"/>
                </a:solidFill>
                <a:latin typeface="Lucida Console"/>
                <a:cs typeface="Lucida Console"/>
              </a:rPr>
              <a:t> </a:t>
            </a:r>
            <a:r>
              <a:rPr sz="850" spc="15" dirty="0">
                <a:solidFill>
                  <a:srgbClr val="333333"/>
                </a:solidFill>
                <a:latin typeface="Lucida Console"/>
                <a:cs typeface="Lucida Console"/>
              </a:rPr>
              <a:t>sshd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6510">
              <a:lnSpc>
                <a:spcPct val="131600"/>
              </a:lnSpc>
            </a:pPr>
            <a:r>
              <a:rPr sz="950" spc="25" dirty="0">
                <a:solidFill>
                  <a:srgbClr val="333333"/>
                </a:solidFill>
                <a:latin typeface="微软雅黑"/>
                <a:cs typeface="微软雅黑"/>
              </a:rPr>
              <a:t>这样一来，当</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管理员再来尝试访问</a:t>
            </a:r>
            <a:r>
              <a:rPr sz="950" spc="75" dirty="0">
                <a:solidFill>
                  <a:srgbClr val="333333"/>
                </a:solidFill>
                <a:latin typeface="Trebuchet MS"/>
                <a:cs typeface="Trebuchet MS"/>
              </a:rPr>
              <a:t>sshd</a:t>
            </a:r>
            <a:r>
              <a:rPr sz="950" spc="25" dirty="0">
                <a:solidFill>
                  <a:srgbClr val="333333"/>
                </a:solidFill>
                <a:latin typeface="微软雅黑"/>
                <a:cs typeface="微软雅黑"/>
              </a:rPr>
              <a:t>服务程序时，系统会提示不可访问的错误信息。虽然</a:t>
            </a:r>
            <a:r>
              <a:rPr sz="950" spc="75" dirty="0">
                <a:solidFill>
                  <a:srgbClr val="333333"/>
                </a:solidFill>
                <a:latin typeface="Trebuchet MS"/>
                <a:cs typeface="Trebuchet MS"/>
              </a:rPr>
              <a:t>sshd</a:t>
            </a:r>
            <a:r>
              <a:rPr sz="950" spc="15" dirty="0">
                <a:solidFill>
                  <a:srgbClr val="333333"/>
                </a:solidFill>
                <a:latin typeface="微软雅黑"/>
                <a:cs typeface="微软雅黑"/>
              </a:rPr>
              <a:t>服 </a:t>
            </a:r>
            <a:r>
              <a:rPr sz="950" spc="25" dirty="0">
                <a:solidFill>
                  <a:srgbClr val="333333"/>
                </a:solidFill>
                <a:latin typeface="微软雅黑"/>
                <a:cs typeface="微软雅黑"/>
              </a:rPr>
              <a:t>务程序的参数相对比较简单，但这就是在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系统中配置服务程序的正确方法。大家要做的是举一反 三、活学活用，这样即便以后遇到了陌生的服务，也一样可以搞定了。</a:t>
            </a:r>
            <a:endParaRPr sz="950">
              <a:latin typeface="微软雅黑"/>
              <a:cs typeface="微软雅黑"/>
            </a:endParaRPr>
          </a:p>
          <a:p>
            <a:pPr>
              <a:lnSpc>
                <a:spcPct val="100000"/>
              </a:lnSpc>
              <a:spcBef>
                <a:spcPts val="45"/>
              </a:spcBef>
            </a:pPr>
            <a:endParaRPr sz="900">
              <a:latin typeface="微软雅黑"/>
              <a:cs typeface="微软雅黑"/>
            </a:endParaRPr>
          </a:p>
          <a:p>
            <a:pPr marL="136525" marR="93980">
              <a:lnSpc>
                <a:spcPct val="132400"/>
              </a:lnSpc>
            </a:pPr>
            <a:r>
              <a:rPr sz="850" spc="15" dirty="0">
                <a:solidFill>
                  <a:srgbClr val="333333"/>
                </a:solidFill>
                <a:latin typeface="Lucida Console"/>
                <a:cs typeface="Lucida Console"/>
              </a:rPr>
              <a:t>[root@Client</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ssh</a:t>
            </a:r>
            <a:r>
              <a:rPr sz="850" spc="25" dirty="0">
                <a:solidFill>
                  <a:srgbClr val="333333"/>
                </a:solidFill>
                <a:latin typeface="Lucida Console"/>
                <a:cs typeface="Lucida Console"/>
              </a:rPr>
              <a:t> </a:t>
            </a:r>
            <a:r>
              <a:rPr sz="850" spc="15" dirty="0">
                <a:solidFill>
                  <a:srgbClr val="333333"/>
                </a:solidFill>
                <a:latin typeface="Lucida Console"/>
                <a:cs typeface="Lucida Console"/>
              </a:rPr>
              <a:t>192.168.10.10root@192.168.10.10's</a:t>
            </a:r>
            <a:r>
              <a:rPr sz="850" spc="25" dirty="0">
                <a:solidFill>
                  <a:srgbClr val="333333"/>
                </a:solidFill>
                <a:latin typeface="Lucida Console"/>
                <a:cs typeface="Lucida Console"/>
              </a:rPr>
              <a:t> </a:t>
            </a:r>
            <a:r>
              <a:rPr sz="850" spc="15" dirty="0">
                <a:solidFill>
                  <a:srgbClr val="333333"/>
                </a:solidFill>
                <a:latin typeface="Lucida Console"/>
                <a:cs typeface="Lucida Console"/>
              </a:rPr>
              <a:t>password:</a:t>
            </a:r>
            <a:r>
              <a:rPr sz="850" spc="25" dirty="0">
                <a:solidFill>
                  <a:srgbClr val="333333"/>
                </a:solidFill>
                <a:latin typeface="新宋体"/>
                <a:cs typeface="新宋体"/>
              </a:rPr>
              <a:t>此处输入服务器管理员 密码</a:t>
            </a:r>
            <a:r>
              <a:rPr sz="850" spc="15" dirty="0">
                <a:solidFill>
                  <a:srgbClr val="333333"/>
                </a:solidFill>
                <a:latin typeface="Lucida Console"/>
                <a:cs typeface="Lucida Console"/>
              </a:rPr>
              <a:t>Permission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denied, please try again.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36525" indent="-124460">
              <a:lnSpc>
                <a:spcPct val="100000"/>
              </a:lnSpc>
              <a:spcBef>
                <a:spcPts val="5"/>
              </a:spcBef>
            </a:pPr>
            <a:r>
              <a:rPr sz="950" spc="25" dirty="0">
                <a:solidFill>
                  <a:srgbClr val="333333"/>
                </a:solidFill>
                <a:latin typeface="微软雅黑"/>
                <a:cs typeface="微软雅黑"/>
              </a:rPr>
              <a:t>为了避免后续实验不能用</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管理员账号登录了，请同学们再动手把上面的参数修改回来吧：</a:t>
            </a:r>
            <a:endParaRPr sz="950">
              <a:latin typeface="微软雅黑"/>
              <a:cs typeface="微软雅黑"/>
            </a:endParaRPr>
          </a:p>
          <a:p>
            <a:pPr>
              <a:lnSpc>
                <a:spcPct val="100000"/>
              </a:lnSpc>
              <a:spcBef>
                <a:spcPts val="45"/>
              </a:spcBef>
            </a:pPr>
            <a:endParaRPr sz="900">
              <a:latin typeface="微软雅黑"/>
              <a:cs typeface="微软雅黑"/>
            </a:endParaRPr>
          </a:p>
          <a:p>
            <a:pPr marL="136525" marR="133985">
              <a:lnSpc>
                <a:spcPct val="132400"/>
              </a:lnSpc>
              <a:tabLst>
                <a:tab pos="1479550" algn="l"/>
                <a:tab pos="4789805" algn="l"/>
              </a:tabLst>
            </a:pPr>
            <a:r>
              <a:rPr sz="850" spc="15" dirty="0">
                <a:solidFill>
                  <a:srgbClr val="333333"/>
                </a:solidFill>
                <a:latin typeface="Lucida Console"/>
                <a:cs typeface="Lucida Console"/>
              </a:rPr>
              <a:t>[root@Server</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15" dirty="0">
                <a:solidFill>
                  <a:srgbClr val="333333"/>
                </a:solidFill>
                <a:latin typeface="Lucida Console"/>
                <a:cs typeface="Lucida Console"/>
              </a:rPr>
              <a:t>vim</a:t>
            </a:r>
            <a:r>
              <a:rPr sz="850" spc="40" dirty="0">
                <a:solidFill>
                  <a:srgbClr val="333333"/>
                </a:solidFill>
                <a:latin typeface="Lucida Console"/>
                <a:cs typeface="Lucida Console"/>
              </a:rPr>
              <a:t> </a:t>
            </a:r>
            <a:r>
              <a:rPr sz="850" spc="15" dirty="0">
                <a:solidFill>
                  <a:srgbClr val="333333"/>
                </a:solidFill>
                <a:latin typeface="Lucida Console"/>
                <a:cs typeface="Lucida Console"/>
              </a:rPr>
              <a:t>/etc/ssh/sshd_config</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	43 # </a:t>
            </a:r>
            <a:r>
              <a:rPr sz="850" spc="20" dirty="0">
                <a:solidFill>
                  <a:srgbClr val="333333"/>
                </a:solidFill>
                <a:latin typeface="Lucida Console"/>
                <a:cs typeface="Lucida Console"/>
              </a:rPr>
              <a:t> </a:t>
            </a:r>
            <a:r>
              <a:rPr sz="850" spc="15" dirty="0">
                <a:solidFill>
                  <a:srgbClr val="333333"/>
                </a:solidFill>
                <a:latin typeface="Lucida Console"/>
                <a:cs typeface="Lucida Console"/>
              </a:rPr>
              <a:t>Authentication:</a:t>
            </a:r>
            <a:r>
              <a:rPr sz="850" spc="30" dirty="0">
                <a:solidFill>
                  <a:srgbClr val="333333"/>
                </a:solidFill>
                <a:latin typeface="Lucida Console"/>
                <a:cs typeface="Lucida Console"/>
              </a:rPr>
              <a:t> </a:t>
            </a:r>
            <a:r>
              <a:rPr sz="850" spc="15" dirty="0">
                <a:solidFill>
                  <a:srgbClr val="333333"/>
                </a:solidFill>
                <a:latin typeface="Lucida Console"/>
                <a:cs typeface="Lucida Console"/>
              </a:rPr>
              <a:t>44	45 #LoginGraceTime 2m</a:t>
            </a:r>
            <a:r>
              <a:rPr sz="850" spc="10" dirty="0">
                <a:solidFill>
                  <a:srgbClr val="333333"/>
                </a:solidFill>
                <a:latin typeface="Lucida Console"/>
                <a:cs typeface="Lucida Console"/>
              </a:rPr>
              <a:t> </a:t>
            </a:r>
            <a:r>
              <a:rPr sz="850" spc="15" dirty="0">
                <a:solidFill>
                  <a:srgbClr val="333333"/>
                </a:solidFill>
                <a:latin typeface="Lucida Console"/>
                <a:cs typeface="Lucida Console"/>
              </a:rPr>
              <a:t>46 PermitRootLogin yes 47 #StrictModes</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yes 48</a:t>
            </a:r>
            <a:r>
              <a:rPr sz="850" spc="20" dirty="0">
                <a:solidFill>
                  <a:srgbClr val="333333"/>
                </a:solidFill>
                <a:latin typeface="Lucida Console"/>
                <a:cs typeface="Lucida Console"/>
              </a:rPr>
              <a:t> </a:t>
            </a:r>
            <a:r>
              <a:rPr sz="850" spc="15" dirty="0">
                <a:solidFill>
                  <a:srgbClr val="333333"/>
                </a:solidFill>
                <a:latin typeface="Lucida Console"/>
                <a:cs typeface="Lucida Console"/>
              </a:rPr>
              <a:t>#MaxAuthTries</a:t>
            </a:r>
            <a:r>
              <a:rPr sz="850" spc="20" dirty="0">
                <a:solidFill>
                  <a:srgbClr val="333333"/>
                </a:solidFill>
                <a:latin typeface="Lucida Console"/>
                <a:cs typeface="Lucida Console"/>
              </a:rPr>
              <a:t> </a:t>
            </a:r>
            <a:r>
              <a:rPr sz="850" spc="15" dirty="0">
                <a:solidFill>
                  <a:srgbClr val="333333"/>
                </a:solidFill>
                <a:latin typeface="Lucida Console"/>
                <a:cs typeface="Lucida Console"/>
              </a:rPr>
              <a:t>6 49</a:t>
            </a:r>
            <a:r>
              <a:rPr sz="850" spc="20" dirty="0">
                <a:solidFill>
                  <a:srgbClr val="333333"/>
                </a:solidFill>
                <a:latin typeface="Lucida Console"/>
                <a:cs typeface="Lucida Console"/>
              </a:rPr>
              <a:t> </a:t>
            </a:r>
            <a:r>
              <a:rPr sz="850" spc="15" dirty="0">
                <a:solidFill>
                  <a:srgbClr val="333333"/>
                </a:solidFill>
                <a:latin typeface="Lucida Console"/>
                <a:cs typeface="Lucida Console"/>
              </a:rPr>
              <a:t>#MaxSessions</a:t>
            </a:r>
            <a:r>
              <a:rPr sz="850" spc="20" dirty="0">
                <a:solidFill>
                  <a:srgbClr val="333333"/>
                </a:solidFill>
                <a:latin typeface="Lucida Console"/>
                <a:cs typeface="Lucida Console"/>
              </a:rPr>
              <a:t> </a:t>
            </a:r>
            <a:r>
              <a:rPr sz="850" spc="15" dirty="0">
                <a:solidFill>
                  <a:srgbClr val="333333"/>
                </a:solidFill>
                <a:latin typeface="Lucida Console"/>
                <a:cs typeface="Lucida Console"/>
              </a:rPr>
              <a:t>10</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………………[root@Server</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 systemctl restart sshd [root@Server ~]# systemctl enable sshd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gn="just">
              <a:lnSpc>
                <a:spcPct val="131600"/>
              </a:lnSpc>
            </a:pPr>
            <a:r>
              <a:rPr sz="950" spc="25" dirty="0">
                <a:solidFill>
                  <a:srgbClr val="333333"/>
                </a:solidFill>
                <a:latin typeface="微软雅黑"/>
                <a:cs typeface="微软雅黑"/>
              </a:rPr>
              <a:t>如果读者想使用</a:t>
            </a:r>
            <a:r>
              <a:rPr sz="950" spc="60" dirty="0">
                <a:solidFill>
                  <a:srgbClr val="333333"/>
                </a:solidFill>
                <a:latin typeface="Trebuchet MS"/>
                <a:cs typeface="Trebuchet MS"/>
              </a:rPr>
              <a:t>Windows</a:t>
            </a:r>
            <a:r>
              <a:rPr sz="950" spc="25" dirty="0">
                <a:solidFill>
                  <a:srgbClr val="333333"/>
                </a:solidFill>
                <a:latin typeface="微软雅黑"/>
                <a:cs typeface="微软雅黑"/>
              </a:rPr>
              <a:t>系统进行访问也没问题，首先确保网络是可以通信的，随后在</a:t>
            </a:r>
            <a:r>
              <a:rPr sz="950" spc="25" dirty="0">
                <a:solidFill>
                  <a:srgbClr val="333333"/>
                </a:solidFill>
                <a:latin typeface="Trebuchet MS"/>
                <a:cs typeface="Trebuchet MS"/>
              </a:rPr>
              <a:t>Xshell</a:t>
            </a:r>
            <a:r>
              <a:rPr sz="950" spc="25" dirty="0">
                <a:solidFill>
                  <a:srgbClr val="333333"/>
                </a:solidFill>
                <a:latin typeface="微软雅黑"/>
                <a:cs typeface="微软雅黑"/>
              </a:rPr>
              <a:t>、</a:t>
            </a:r>
            <a:r>
              <a:rPr sz="950" spc="15" dirty="0">
                <a:solidFill>
                  <a:srgbClr val="333333"/>
                </a:solidFill>
                <a:latin typeface="Trebuchet MS"/>
                <a:cs typeface="Trebuchet MS"/>
              </a:rPr>
              <a:t>Putty</a:t>
            </a:r>
            <a:r>
              <a:rPr sz="950" spc="10" dirty="0">
                <a:solidFill>
                  <a:srgbClr val="333333"/>
                </a:solidFill>
                <a:latin typeface="微软雅黑"/>
                <a:cs typeface="微软雅黑"/>
              </a:rPr>
              <a:t>、  </a:t>
            </a:r>
            <a:r>
              <a:rPr sz="950" spc="35" dirty="0">
                <a:solidFill>
                  <a:srgbClr val="333333"/>
                </a:solidFill>
                <a:latin typeface="Trebuchet MS"/>
                <a:cs typeface="Trebuchet MS"/>
              </a:rPr>
              <a:t>SecureCRT</a:t>
            </a:r>
            <a:r>
              <a:rPr sz="950" spc="25" dirty="0">
                <a:solidFill>
                  <a:srgbClr val="333333"/>
                </a:solidFill>
                <a:latin typeface="微软雅黑"/>
                <a:cs typeface="微软雅黑"/>
              </a:rPr>
              <a:t>、</a:t>
            </a:r>
            <a:r>
              <a:rPr sz="950" spc="35" dirty="0">
                <a:solidFill>
                  <a:srgbClr val="333333"/>
                </a:solidFill>
                <a:latin typeface="Trebuchet MS"/>
                <a:cs typeface="Trebuchet MS"/>
              </a:rPr>
              <a:t>Secure</a:t>
            </a:r>
            <a:r>
              <a:rPr sz="950" spc="-40" dirty="0">
                <a:solidFill>
                  <a:srgbClr val="333333"/>
                </a:solidFill>
                <a:latin typeface="Trebuchet MS"/>
                <a:cs typeface="Trebuchet MS"/>
              </a:rPr>
              <a:t> </a:t>
            </a:r>
            <a:r>
              <a:rPr sz="950" spc="20" dirty="0">
                <a:solidFill>
                  <a:srgbClr val="333333"/>
                </a:solidFill>
                <a:latin typeface="Trebuchet MS"/>
                <a:cs typeface="Trebuchet MS"/>
              </a:rPr>
              <a:t>Shell</a:t>
            </a:r>
            <a:r>
              <a:rPr sz="950" spc="-40" dirty="0">
                <a:solidFill>
                  <a:srgbClr val="333333"/>
                </a:solidFill>
                <a:latin typeface="Trebuchet MS"/>
                <a:cs typeface="Trebuchet MS"/>
              </a:rPr>
              <a:t> </a:t>
            </a:r>
            <a:r>
              <a:rPr sz="950" spc="10" dirty="0">
                <a:solidFill>
                  <a:srgbClr val="333333"/>
                </a:solidFill>
                <a:latin typeface="Trebuchet MS"/>
                <a:cs typeface="Trebuchet MS"/>
              </a:rPr>
              <a:t>Client</a:t>
            </a:r>
            <a:r>
              <a:rPr sz="950" spc="25" dirty="0">
                <a:solidFill>
                  <a:srgbClr val="333333"/>
                </a:solidFill>
                <a:latin typeface="微软雅黑"/>
                <a:cs typeface="微软雅黑"/>
              </a:rPr>
              <a:t>等工具中选择一个喜欢的，远程连接试试看吧</a:t>
            </a:r>
            <a:r>
              <a:rPr sz="950" spc="55" dirty="0">
                <a:solidFill>
                  <a:srgbClr val="333333"/>
                </a:solidFill>
                <a:latin typeface="Trebuchet MS"/>
                <a:cs typeface="Trebuchet MS"/>
              </a:rPr>
              <a:t>~</a:t>
            </a:r>
            <a:r>
              <a:rPr sz="950" spc="25" dirty="0">
                <a:solidFill>
                  <a:srgbClr val="333333"/>
                </a:solidFill>
                <a:latin typeface="微软雅黑"/>
                <a:cs typeface="微软雅黑"/>
              </a:rPr>
              <a:t>如图</a:t>
            </a:r>
            <a:r>
              <a:rPr sz="950" spc="35" dirty="0">
                <a:solidFill>
                  <a:srgbClr val="333333"/>
                </a:solidFill>
                <a:latin typeface="Trebuchet MS"/>
                <a:cs typeface="Trebuchet MS"/>
              </a:rPr>
              <a:t>9-14</a:t>
            </a:r>
            <a:r>
              <a:rPr sz="950" spc="25" dirty="0">
                <a:solidFill>
                  <a:srgbClr val="333333"/>
                </a:solidFill>
                <a:latin typeface="微软雅黑"/>
                <a:cs typeface="微软雅黑"/>
              </a:rPr>
              <a:t>、</a:t>
            </a:r>
            <a:r>
              <a:rPr sz="950" spc="35" dirty="0">
                <a:solidFill>
                  <a:srgbClr val="333333"/>
                </a:solidFill>
                <a:latin typeface="Trebuchet MS"/>
                <a:cs typeface="Trebuchet MS"/>
              </a:rPr>
              <a:t>9-15</a:t>
            </a:r>
            <a:r>
              <a:rPr sz="950" spc="25" dirty="0">
                <a:solidFill>
                  <a:srgbClr val="333333"/>
                </a:solidFill>
                <a:latin typeface="微软雅黑"/>
                <a:cs typeface="微软雅黑"/>
              </a:rPr>
              <a:t>与</a:t>
            </a:r>
            <a:r>
              <a:rPr sz="950" spc="35" dirty="0">
                <a:solidFill>
                  <a:srgbClr val="333333"/>
                </a:solidFill>
                <a:latin typeface="Trebuchet MS"/>
                <a:cs typeface="Trebuchet MS"/>
              </a:rPr>
              <a:t>9-16 </a:t>
            </a:r>
            <a:r>
              <a:rPr sz="950" spc="-275" dirty="0">
                <a:solidFill>
                  <a:srgbClr val="333333"/>
                </a:solidFill>
                <a:latin typeface="Trebuchet MS"/>
                <a:cs typeface="Trebuchet MS"/>
              </a:rPr>
              <a:t> </a:t>
            </a:r>
            <a:r>
              <a:rPr sz="950" spc="25" dirty="0">
                <a:solidFill>
                  <a:srgbClr val="333333"/>
                </a:solidFill>
                <a:latin typeface="微软雅黑"/>
                <a:cs typeface="微软雅黑"/>
              </a:rPr>
              <a:t>所示。</a:t>
            </a:r>
            <a:endParaRPr sz="950">
              <a:latin typeface="微软雅黑"/>
              <a:cs typeface="微软雅黑"/>
            </a:endParaRPr>
          </a:p>
        </p:txBody>
      </p:sp>
      <p:pic>
        <p:nvPicPr>
          <p:cNvPr id="19" name="object 19"/>
          <p:cNvPicPr/>
          <p:nvPr/>
        </p:nvPicPr>
        <p:blipFill>
          <a:blip r:embed="rId2" cstate="print"/>
          <a:stretch>
            <a:fillRect/>
          </a:stretch>
        </p:blipFill>
        <p:spPr>
          <a:xfrm>
            <a:off x="959124" y="5695283"/>
            <a:ext cx="5650950" cy="4173889"/>
          </a:xfrm>
          <a:prstGeom prst="rect">
            <a:avLst/>
          </a:prstGeom>
        </p:spPr>
      </p:pic>
      <p:sp>
        <p:nvSpPr>
          <p:cNvPr id="20" name="object 20"/>
          <p:cNvSpPr txBox="1"/>
          <p:nvPr/>
        </p:nvSpPr>
        <p:spPr>
          <a:xfrm>
            <a:off x="946424" y="9970789"/>
            <a:ext cx="1672589"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9-14</a:t>
            </a:r>
            <a:r>
              <a:rPr sz="950" spc="-35" dirty="0">
                <a:solidFill>
                  <a:srgbClr val="333333"/>
                </a:solidFill>
                <a:latin typeface="Trebuchet MS"/>
                <a:cs typeface="Trebuchet MS"/>
              </a:rPr>
              <a:t> </a:t>
            </a:r>
            <a:r>
              <a:rPr sz="950" spc="25" dirty="0">
                <a:solidFill>
                  <a:srgbClr val="333333"/>
                </a:solidFill>
                <a:latin typeface="微软雅黑"/>
                <a:cs typeface="微软雅黑"/>
              </a:rPr>
              <a:t>远程登录输入账号名称</a:t>
            </a:r>
            <a:endParaRPr sz="950">
              <a:latin typeface="微软雅黑"/>
              <a:cs typeface="微软雅黑"/>
            </a:endParaRPr>
          </a:p>
        </p:txBody>
      </p:sp>
      <p:sp>
        <p:nvSpPr>
          <p:cNvPr id="23" name="object 23"/>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127</a:t>
            </a:fld>
            <a:endParaRPr spc="-5" dirty="0"/>
          </a:p>
        </p:txBody>
      </p:sp>
      <p:sp>
        <p:nvSpPr>
          <p:cNvPr id="21" name="object 21"/>
          <p:cNvSpPr txBox="1"/>
          <p:nvPr/>
        </p:nvSpPr>
        <p:spPr>
          <a:xfrm>
            <a:off x="1070306" y="406487"/>
            <a:ext cx="5332730" cy="540385"/>
          </a:xfrm>
          <a:prstGeom prst="rect">
            <a:avLst/>
          </a:prstGeom>
        </p:spPr>
        <p:txBody>
          <a:bodyPr vert="horz" wrap="square" lIns="0" tIns="12065" rIns="0" bIns="0" rtlCol="0">
            <a:spAutoFit/>
          </a:bodyPr>
          <a:lstStyle/>
          <a:p>
            <a:pPr marL="12700" marR="5080">
              <a:lnSpc>
                <a:spcPct val="132400"/>
              </a:lnSpc>
              <a:spcBef>
                <a:spcPts val="95"/>
              </a:spcBef>
              <a:tabLst>
                <a:tab pos="1355725" algn="l"/>
                <a:tab pos="2900680" algn="l"/>
              </a:tabLst>
            </a:pPr>
            <a:r>
              <a:rPr sz="850" spc="15" dirty="0">
                <a:solidFill>
                  <a:srgbClr val="333333"/>
                </a:solidFill>
                <a:latin typeface="Lucida Console"/>
                <a:cs typeface="Lucida Console"/>
              </a:rPr>
              <a:t>[root@Server</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15" dirty="0">
                <a:solidFill>
                  <a:srgbClr val="333333"/>
                </a:solidFill>
                <a:latin typeface="Lucida Console"/>
                <a:cs typeface="Lucida Console"/>
              </a:rPr>
              <a:t>vim</a:t>
            </a:r>
            <a:r>
              <a:rPr sz="850" spc="35" dirty="0">
                <a:solidFill>
                  <a:srgbClr val="333333"/>
                </a:solidFill>
                <a:latin typeface="Lucida Console"/>
                <a:cs typeface="Lucida Console"/>
              </a:rPr>
              <a:t> </a:t>
            </a:r>
            <a:r>
              <a:rPr sz="850" spc="15" dirty="0">
                <a:solidFill>
                  <a:srgbClr val="333333"/>
                </a:solidFill>
                <a:latin typeface="Lucida Console"/>
                <a:cs typeface="Lucida Console"/>
              </a:rPr>
              <a:t>/etc/ssh/sshd_config	………………</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 43 # </a:t>
            </a:r>
            <a:r>
              <a:rPr sz="850" spc="20" dirty="0">
                <a:solidFill>
                  <a:srgbClr val="333333"/>
                </a:solidFill>
                <a:latin typeface="Lucida Console"/>
                <a:cs typeface="Lucida Console"/>
              </a:rPr>
              <a:t> </a:t>
            </a:r>
            <a:r>
              <a:rPr sz="850" spc="15" dirty="0">
                <a:solidFill>
                  <a:srgbClr val="333333"/>
                </a:solidFill>
                <a:latin typeface="Lucida Console"/>
                <a:cs typeface="Lucida Console"/>
              </a:rPr>
              <a:t>Authentication:</a:t>
            </a:r>
            <a:r>
              <a:rPr sz="850" spc="30" dirty="0">
                <a:solidFill>
                  <a:srgbClr val="333333"/>
                </a:solidFill>
                <a:latin typeface="Lucida Console"/>
                <a:cs typeface="Lucida Console"/>
              </a:rPr>
              <a:t> </a:t>
            </a:r>
            <a:r>
              <a:rPr sz="850" spc="15" dirty="0">
                <a:solidFill>
                  <a:srgbClr val="333333"/>
                </a:solidFill>
                <a:latin typeface="Lucida Console"/>
                <a:cs typeface="Lucida Console"/>
              </a:rPr>
              <a:t>44	45 #LoginGraceTime</a:t>
            </a:r>
            <a:r>
              <a:rPr sz="850" spc="10" dirty="0">
                <a:solidFill>
                  <a:srgbClr val="333333"/>
                </a:solidFill>
                <a:latin typeface="Lucida Console"/>
                <a:cs typeface="Lucida Console"/>
              </a:rPr>
              <a:t> </a:t>
            </a:r>
            <a:r>
              <a:rPr sz="850" spc="15" dirty="0">
                <a:solidFill>
                  <a:srgbClr val="333333"/>
                </a:solidFill>
                <a:latin typeface="Lucida Console"/>
                <a:cs typeface="Lucida Console"/>
              </a:rPr>
              <a:t>2m 46 PermitRootLogin no 47</a:t>
            </a:r>
            <a:r>
              <a:rPr sz="850" spc="10" dirty="0">
                <a:solidFill>
                  <a:srgbClr val="333333"/>
                </a:solidFill>
                <a:latin typeface="Lucida Console"/>
                <a:cs typeface="Lucida Console"/>
              </a:rPr>
              <a:t> </a:t>
            </a:r>
            <a:r>
              <a:rPr sz="850" spc="15" dirty="0">
                <a:solidFill>
                  <a:srgbClr val="333333"/>
                </a:solidFill>
                <a:latin typeface="Lucida Console"/>
                <a:cs typeface="Lucida Console"/>
              </a:rPr>
              <a:t>#StrictModes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yes 48 #MaxAuthTries 6 49 #MaxSessions</a:t>
            </a:r>
            <a:r>
              <a:rPr sz="850" spc="20" dirty="0">
                <a:solidFill>
                  <a:srgbClr val="333333"/>
                </a:solidFill>
                <a:latin typeface="Lucida Console"/>
                <a:cs typeface="Lucida Console"/>
              </a:rPr>
              <a:t> </a:t>
            </a:r>
            <a:r>
              <a:rPr sz="850" spc="15" dirty="0">
                <a:solidFill>
                  <a:srgbClr val="333333"/>
                </a:solidFill>
                <a:latin typeface="Lucida Console"/>
                <a:cs typeface="Lucida Console"/>
              </a:rPr>
              <a:t>10 ………………</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p:txBody>
      </p:sp>
      <p:sp>
        <p:nvSpPr>
          <p:cNvPr id="22" name="object 2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4164359"/>
          </a:xfrm>
          <a:prstGeom prst="rect">
            <a:avLst/>
          </a:prstGeom>
        </p:spPr>
      </p:pic>
      <p:sp>
        <p:nvSpPr>
          <p:cNvPr id="3" name="object 3"/>
          <p:cNvSpPr txBox="1"/>
          <p:nvPr/>
        </p:nvSpPr>
        <p:spPr>
          <a:xfrm>
            <a:off x="946424" y="4643899"/>
            <a:ext cx="1672589"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9-15</a:t>
            </a:r>
            <a:r>
              <a:rPr sz="950" spc="-35" dirty="0">
                <a:solidFill>
                  <a:srgbClr val="333333"/>
                </a:solidFill>
                <a:latin typeface="Trebuchet MS"/>
                <a:cs typeface="Trebuchet MS"/>
              </a:rPr>
              <a:t> </a:t>
            </a:r>
            <a:r>
              <a:rPr sz="950" spc="25" dirty="0">
                <a:solidFill>
                  <a:srgbClr val="333333"/>
                </a:solidFill>
                <a:latin typeface="微软雅黑"/>
                <a:cs typeface="微软雅黑"/>
              </a:rPr>
              <a:t>远程登录输入账号密码</a:t>
            </a:r>
            <a:endParaRPr sz="950">
              <a:latin typeface="微软雅黑"/>
              <a:cs typeface="微软雅黑"/>
            </a:endParaRPr>
          </a:p>
        </p:txBody>
      </p:sp>
      <p:pic>
        <p:nvPicPr>
          <p:cNvPr id="4" name="object 4"/>
          <p:cNvPicPr/>
          <p:nvPr/>
        </p:nvPicPr>
        <p:blipFill>
          <a:blip r:embed="rId3" cstate="print"/>
          <a:stretch>
            <a:fillRect/>
          </a:stretch>
        </p:blipFill>
        <p:spPr>
          <a:xfrm>
            <a:off x="959124" y="4923472"/>
            <a:ext cx="5650950" cy="4164359"/>
          </a:xfrm>
          <a:prstGeom prst="rect">
            <a:avLst/>
          </a:prstGeom>
        </p:spPr>
      </p:pic>
      <p:sp>
        <p:nvSpPr>
          <p:cNvPr id="5" name="object 5"/>
          <p:cNvSpPr txBox="1"/>
          <p:nvPr/>
        </p:nvSpPr>
        <p:spPr>
          <a:xfrm>
            <a:off x="946424" y="9198966"/>
            <a:ext cx="142494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9-16</a:t>
            </a:r>
            <a:r>
              <a:rPr sz="950" spc="-35" dirty="0">
                <a:solidFill>
                  <a:srgbClr val="333333"/>
                </a:solidFill>
                <a:latin typeface="Trebuchet MS"/>
                <a:cs typeface="Trebuchet MS"/>
              </a:rPr>
              <a:t> </a:t>
            </a:r>
            <a:r>
              <a:rPr sz="950" spc="25" dirty="0">
                <a:solidFill>
                  <a:srgbClr val="333333"/>
                </a:solidFill>
                <a:latin typeface="微软雅黑"/>
                <a:cs typeface="微软雅黑"/>
              </a:rPr>
              <a:t>远程登录成功界面</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128</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65155"/>
            <a:ext cx="1083945" cy="174625"/>
          </a:xfrm>
          <a:prstGeom prst="rect">
            <a:avLst/>
          </a:prstGeom>
        </p:spPr>
        <p:txBody>
          <a:bodyPr vert="horz" wrap="square" lIns="0" tIns="15875" rIns="0" bIns="0" rtlCol="0">
            <a:spAutoFit/>
          </a:bodyPr>
          <a:lstStyle/>
          <a:p>
            <a:pPr marL="12700">
              <a:lnSpc>
                <a:spcPct val="100000"/>
              </a:lnSpc>
              <a:spcBef>
                <a:spcPts val="125"/>
              </a:spcBef>
            </a:pPr>
            <a:r>
              <a:rPr sz="950" b="1" spc="-30" dirty="0">
                <a:solidFill>
                  <a:srgbClr val="777777"/>
                </a:solidFill>
                <a:latin typeface="Trebuchet MS"/>
                <a:cs typeface="Trebuchet MS"/>
              </a:rPr>
              <a:t>9.2.2</a:t>
            </a:r>
            <a:r>
              <a:rPr sz="950" b="1" spc="-35" dirty="0">
                <a:solidFill>
                  <a:srgbClr val="777777"/>
                </a:solidFill>
                <a:latin typeface="Trebuchet MS"/>
                <a:cs typeface="Trebuchet MS"/>
              </a:rPr>
              <a:t> </a:t>
            </a:r>
            <a:r>
              <a:rPr sz="950" b="1" spc="25" dirty="0">
                <a:solidFill>
                  <a:srgbClr val="777777"/>
                </a:solidFill>
                <a:latin typeface="微软雅黑"/>
                <a:cs typeface="微软雅黑"/>
              </a:rPr>
              <a:t>安全密钥验证</a:t>
            </a:r>
            <a:endParaRPr sz="950">
              <a:latin typeface="微软雅黑"/>
              <a:cs typeface="微软雅黑"/>
            </a:endParaRPr>
          </a:p>
        </p:txBody>
      </p:sp>
      <p:grpSp>
        <p:nvGrpSpPr>
          <p:cNvPr id="3" name="object 3"/>
          <p:cNvGrpSpPr/>
          <p:nvPr/>
        </p:nvGrpSpPr>
        <p:grpSpPr>
          <a:xfrm>
            <a:off x="959124" y="2340880"/>
            <a:ext cx="5651500" cy="1868170"/>
            <a:chOff x="959124" y="2340880"/>
            <a:chExt cx="5651500" cy="1868170"/>
          </a:xfrm>
        </p:grpSpPr>
        <p:sp>
          <p:nvSpPr>
            <p:cNvPr id="4" name="object 4"/>
            <p:cNvSpPr/>
            <p:nvPr/>
          </p:nvSpPr>
          <p:spPr>
            <a:xfrm>
              <a:off x="963889" y="2345645"/>
              <a:ext cx="5641975" cy="1858645"/>
            </a:xfrm>
            <a:custGeom>
              <a:avLst/>
              <a:gdLst/>
              <a:ahLst/>
              <a:cxnLst/>
              <a:rect l="l" t="t" r="r" b="b"/>
              <a:pathLst>
                <a:path w="5641975" h="1858645">
                  <a:moveTo>
                    <a:pt x="5617597" y="1858238"/>
                  </a:moveTo>
                  <a:lnTo>
                    <a:pt x="23823" y="1858238"/>
                  </a:lnTo>
                  <a:lnTo>
                    <a:pt x="20659" y="1858086"/>
                  </a:lnTo>
                  <a:lnTo>
                    <a:pt x="0" y="1837540"/>
                  </a:lnTo>
                  <a:lnTo>
                    <a:pt x="0" y="1834414"/>
                  </a:lnTo>
                  <a:lnTo>
                    <a:pt x="0" y="20545"/>
                  </a:lnTo>
                  <a:lnTo>
                    <a:pt x="20659" y="0"/>
                  </a:lnTo>
                  <a:lnTo>
                    <a:pt x="5620752" y="0"/>
                  </a:lnTo>
                  <a:lnTo>
                    <a:pt x="5641421" y="20545"/>
                  </a:lnTo>
                  <a:lnTo>
                    <a:pt x="5641421" y="1837540"/>
                  </a:lnTo>
                  <a:lnTo>
                    <a:pt x="5620752" y="1858086"/>
                  </a:lnTo>
                  <a:lnTo>
                    <a:pt x="5617597" y="1858238"/>
                  </a:lnTo>
                  <a:close/>
                </a:path>
              </a:pathLst>
            </a:custGeom>
            <a:solidFill>
              <a:srgbClr val="F8F8F8"/>
            </a:solidFill>
          </p:spPr>
          <p:txBody>
            <a:bodyPr wrap="square" lIns="0" tIns="0" rIns="0" bIns="0" rtlCol="0"/>
            <a:lstStyle/>
            <a:p>
              <a:endParaRPr/>
            </a:p>
          </p:txBody>
        </p:sp>
        <p:sp>
          <p:nvSpPr>
            <p:cNvPr id="5" name="object 5"/>
            <p:cNvSpPr/>
            <p:nvPr/>
          </p:nvSpPr>
          <p:spPr>
            <a:xfrm>
              <a:off x="963889" y="2345645"/>
              <a:ext cx="5641975" cy="1858645"/>
            </a:xfrm>
            <a:custGeom>
              <a:avLst/>
              <a:gdLst/>
              <a:ahLst/>
              <a:cxnLst/>
              <a:rect l="l" t="t" r="r" b="b"/>
              <a:pathLst>
                <a:path w="5641975" h="1858645">
                  <a:moveTo>
                    <a:pt x="0" y="1834414"/>
                  </a:moveTo>
                  <a:lnTo>
                    <a:pt x="0" y="23823"/>
                  </a:lnTo>
                  <a:lnTo>
                    <a:pt x="0" y="20545"/>
                  </a:lnTo>
                  <a:lnTo>
                    <a:pt x="600" y="17419"/>
                  </a:lnTo>
                  <a:lnTo>
                    <a:pt x="1810" y="14589"/>
                  </a:lnTo>
                  <a:lnTo>
                    <a:pt x="3020" y="11759"/>
                  </a:lnTo>
                  <a:lnTo>
                    <a:pt x="4745" y="9234"/>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1834414"/>
                  </a:lnTo>
                  <a:lnTo>
                    <a:pt x="5641421" y="1837540"/>
                  </a:lnTo>
                  <a:lnTo>
                    <a:pt x="5640821" y="1840523"/>
                  </a:lnTo>
                  <a:lnTo>
                    <a:pt x="5639610" y="1843344"/>
                  </a:lnTo>
                  <a:lnTo>
                    <a:pt x="5638400" y="1846174"/>
                  </a:lnTo>
                  <a:lnTo>
                    <a:pt x="5626717" y="1856151"/>
                  </a:lnTo>
                  <a:lnTo>
                    <a:pt x="5623792" y="1857495"/>
                  </a:lnTo>
                  <a:lnTo>
                    <a:pt x="5620752" y="1858086"/>
                  </a:lnTo>
                  <a:lnTo>
                    <a:pt x="5617597" y="1858238"/>
                  </a:lnTo>
                  <a:lnTo>
                    <a:pt x="23823" y="1858238"/>
                  </a:lnTo>
                  <a:lnTo>
                    <a:pt x="20659" y="1858086"/>
                  </a:lnTo>
                  <a:lnTo>
                    <a:pt x="17629" y="1857495"/>
                  </a:lnTo>
                  <a:lnTo>
                    <a:pt x="14703" y="1856151"/>
                  </a:lnTo>
                  <a:lnTo>
                    <a:pt x="11787" y="1854960"/>
                  </a:lnTo>
                  <a:lnTo>
                    <a:pt x="1810" y="1843344"/>
                  </a:lnTo>
                  <a:lnTo>
                    <a:pt x="600" y="1840523"/>
                  </a:lnTo>
                  <a:lnTo>
                    <a:pt x="0" y="1837540"/>
                  </a:lnTo>
                  <a:lnTo>
                    <a:pt x="0" y="183441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2426705"/>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628149"/>
            <a:ext cx="5600065" cy="2977515"/>
          </a:xfrm>
          <a:prstGeom prst="rect">
            <a:avLst/>
          </a:prstGeom>
        </p:spPr>
        <p:txBody>
          <a:bodyPr vert="horz" wrap="square" lIns="0" tIns="12065" rIns="0" bIns="0" rtlCol="0">
            <a:spAutoFit/>
          </a:bodyPr>
          <a:lstStyle/>
          <a:p>
            <a:pPr marL="12700" marR="5080" algn="just">
              <a:lnSpc>
                <a:spcPct val="131600"/>
              </a:lnSpc>
              <a:spcBef>
                <a:spcPts val="95"/>
              </a:spcBef>
            </a:pPr>
            <a:r>
              <a:rPr sz="950" spc="25" dirty="0">
                <a:solidFill>
                  <a:srgbClr val="333333"/>
                </a:solidFill>
                <a:latin typeface="微软雅黑"/>
                <a:cs typeface="微软雅黑"/>
              </a:rPr>
              <a:t>加密是对信息进行编码和解码的技术，它通过一定的算法（密钥）将原本能被直接阅读的明文信息转换 成密文形式。密钥即是密文的钥匙，有私钥和公钥之分。在传输数据时，如果担心被他人监听或截获， 就可以在传输前先使用公钥对数据加密处理，然后再行传送。这样，只有掌握私钥的用户才能解密这段 数据，除此之外的其他人即便截获了数据，一般也很难将其破译为明文信息。</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一言以蔽之，在生产环境中使用密码进行口令验证终归存在着被暴力破解或嗅探截获的风险。如果正确 配置了密钥验证方式，那么</a:t>
            </a:r>
            <a:r>
              <a:rPr sz="950" spc="75" dirty="0">
                <a:solidFill>
                  <a:srgbClr val="333333"/>
                </a:solidFill>
                <a:latin typeface="Trebuchet MS"/>
                <a:cs typeface="Trebuchet MS"/>
              </a:rPr>
              <a:t>sshd</a:t>
            </a:r>
            <a:r>
              <a:rPr sz="950" spc="25" dirty="0">
                <a:solidFill>
                  <a:srgbClr val="333333"/>
                </a:solidFill>
                <a:latin typeface="微软雅黑"/>
                <a:cs typeface="微软雅黑"/>
              </a:rPr>
              <a:t>服务程序将更加安全。我们下面进行具体的配置，其步骤如下。</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spc="25" dirty="0">
                <a:solidFill>
                  <a:srgbClr val="333333"/>
                </a:solidFill>
                <a:latin typeface="微软雅黑"/>
                <a:cs typeface="微软雅黑"/>
              </a:rPr>
              <a:t>：在客户端主机中生成</a:t>
            </a:r>
            <a:r>
              <a:rPr sz="950" spc="-160" dirty="0">
                <a:solidFill>
                  <a:srgbClr val="333333"/>
                </a:solidFill>
                <a:latin typeface="Trebuchet MS"/>
                <a:cs typeface="Trebuchet MS"/>
              </a:rPr>
              <a:t>“</a:t>
            </a:r>
            <a:r>
              <a:rPr sz="950" spc="25" dirty="0">
                <a:solidFill>
                  <a:srgbClr val="333333"/>
                </a:solidFill>
                <a:latin typeface="微软雅黑"/>
                <a:cs typeface="微软雅黑"/>
              </a:rPr>
              <a:t>密钥对</a:t>
            </a:r>
            <a:r>
              <a:rPr sz="950" spc="-70" dirty="0">
                <a:solidFill>
                  <a:srgbClr val="333333"/>
                </a:solidFill>
                <a:latin typeface="Trebuchet MS"/>
                <a:cs typeface="Trebuchet MS"/>
              </a:rPr>
              <a:t>”</a:t>
            </a:r>
            <a:r>
              <a:rPr sz="950" spc="-70" dirty="0">
                <a:solidFill>
                  <a:srgbClr val="333333"/>
                </a:solidFill>
                <a:latin typeface="微软雅黑"/>
                <a:cs typeface="微软雅黑"/>
              </a:rPr>
              <a:t>，</a:t>
            </a:r>
            <a:r>
              <a:rPr sz="950" spc="25" dirty="0">
                <a:solidFill>
                  <a:srgbClr val="333333"/>
                </a:solidFill>
                <a:latin typeface="微软雅黑"/>
                <a:cs typeface="微软雅黑"/>
              </a:rPr>
              <a:t>记住是客户端。</a:t>
            </a:r>
            <a:endParaRPr sz="950">
              <a:latin typeface="微软雅黑"/>
              <a:cs typeface="微软雅黑"/>
            </a:endParaRPr>
          </a:p>
          <a:p>
            <a:pPr>
              <a:lnSpc>
                <a:spcPct val="100000"/>
              </a:lnSpc>
              <a:spcBef>
                <a:spcPts val="45"/>
              </a:spcBef>
            </a:pPr>
            <a:endParaRPr sz="900">
              <a:latin typeface="微软雅黑"/>
              <a:cs typeface="微软雅黑"/>
            </a:endParaRPr>
          </a:p>
          <a:p>
            <a:pPr marL="136525" marR="148590">
              <a:lnSpc>
                <a:spcPct val="132400"/>
              </a:lnSpc>
            </a:pPr>
            <a:r>
              <a:rPr sz="850" spc="15" dirty="0">
                <a:solidFill>
                  <a:srgbClr val="333333"/>
                </a:solidFill>
                <a:latin typeface="Lucida Console"/>
                <a:cs typeface="Lucida Console"/>
              </a:rPr>
              <a:t>[root@Client ~]#</a:t>
            </a:r>
            <a:r>
              <a:rPr sz="850" spc="20" dirty="0">
                <a:solidFill>
                  <a:srgbClr val="333333"/>
                </a:solidFill>
                <a:latin typeface="Lucida Console"/>
                <a:cs typeface="Lucida Console"/>
              </a:rPr>
              <a:t> </a:t>
            </a:r>
            <a:r>
              <a:rPr sz="850" spc="15" dirty="0">
                <a:solidFill>
                  <a:srgbClr val="333333"/>
                </a:solidFill>
                <a:latin typeface="Lucida Console"/>
                <a:cs typeface="Lucida Console"/>
              </a:rPr>
              <a:t>ssh-keygenGenerating public/private</a:t>
            </a:r>
            <a:r>
              <a:rPr sz="850" spc="20" dirty="0">
                <a:solidFill>
                  <a:srgbClr val="333333"/>
                </a:solidFill>
                <a:latin typeface="Lucida Console"/>
                <a:cs typeface="Lucida Console"/>
              </a:rPr>
              <a:t> </a:t>
            </a:r>
            <a:r>
              <a:rPr sz="850" spc="15" dirty="0">
                <a:solidFill>
                  <a:srgbClr val="333333"/>
                </a:solidFill>
                <a:latin typeface="Lucida Console"/>
                <a:cs typeface="Lucida Console"/>
              </a:rPr>
              <a:t>rsa</a:t>
            </a:r>
            <a:r>
              <a:rPr sz="850" spc="20" dirty="0">
                <a:solidFill>
                  <a:srgbClr val="333333"/>
                </a:solidFill>
                <a:latin typeface="Lucida Console"/>
                <a:cs typeface="Lucida Console"/>
              </a:rPr>
              <a:t> </a:t>
            </a:r>
            <a:r>
              <a:rPr sz="850" spc="15" dirty="0">
                <a:solidFill>
                  <a:srgbClr val="333333"/>
                </a:solidFill>
                <a:latin typeface="Lucida Console"/>
                <a:cs typeface="Lucida Console"/>
              </a:rPr>
              <a:t>key pair.Enter</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a:t>
            </a:r>
            <a:r>
              <a:rPr sz="850" spc="20" dirty="0">
                <a:solidFill>
                  <a:srgbClr val="333333"/>
                </a:solidFill>
                <a:latin typeface="Lucida Console"/>
                <a:cs typeface="Lucida Console"/>
              </a:rPr>
              <a:t> </a:t>
            </a:r>
            <a:r>
              <a:rPr sz="850" spc="15" dirty="0">
                <a:solidFill>
                  <a:srgbClr val="333333"/>
                </a:solidFill>
                <a:latin typeface="Lucida Console"/>
                <a:cs typeface="Lucida Console"/>
              </a:rPr>
              <a:t>in </a:t>
            </a:r>
            <a:r>
              <a:rPr sz="850" spc="-500" dirty="0">
                <a:solidFill>
                  <a:srgbClr val="333333"/>
                </a:solidFill>
                <a:latin typeface="Lucida Console"/>
                <a:cs typeface="Lucida Console"/>
              </a:rPr>
              <a:t> </a:t>
            </a:r>
            <a:r>
              <a:rPr sz="850" spc="15" dirty="0">
                <a:solidFill>
                  <a:srgbClr val="333333"/>
                </a:solidFill>
                <a:latin typeface="Lucida Console"/>
                <a:cs typeface="Lucida Console"/>
              </a:rPr>
              <a:t>which to save the key</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(/root/.ssh/id_rsa): </a:t>
            </a:r>
            <a:r>
              <a:rPr sz="850" spc="25" dirty="0">
                <a:solidFill>
                  <a:srgbClr val="333333"/>
                </a:solidFill>
                <a:latin typeface="新宋体"/>
                <a:cs typeface="新宋体"/>
              </a:rPr>
              <a:t>按回车键或设置密钥的存储路径</a:t>
            </a:r>
            <a:r>
              <a:rPr sz="850" spc="15" dirty="0">
                <a:solidFill>
                  <a:srgbClr val="333333"/>
                </a:solidFill>
                <a:latin typeface="Lucida Console"/>
                <a:cs typeface="Lucida Console"/>
              </a:rPr>
              <a:t>Enter </a:t>
            </a:r>
            <a:r>
              <a:rPr sz="850" spc="20" dirty="0">
                <a:solidFill>
                  <a:srgbClr val="333333"/>
                </a:solidFill>
                <a:latin typeface="Lucida Console"/>
                <a:cs typeface="Lucida Console"/>
              </a:rPr>
              <a:t> </a:t>
            </a:r>
            <a:r>
              <a:rPr sz="850" spc="15" dirty="0">
                <a:solidFill>
                  <a:srgbClr val="333333"/>
                </a:solidFill>
                <a:latin typeface="Lucida Console"/>
                <a:cs typeface="Lucida Console"/>
              </a:rPr>
              <a:t>passphrase (empty for no passphrase):</a:t>
            </a:r>
            <a:r>
              <a:rPr sz="850" spc="20" dirty="0">
                <a:solidFill>
                  <a:srgbClr val="333333"/>
                </a:solidFill>
                <a:latin typeface="Lucida Console"/>
                <a:cs typeface="Lucida Console"/>
              </a:rPr>
              <a:t> </a:t>
            </a:r>
            <a:r>
              <a:rPr sz="850" spc="25" dirty="0">
                <a:solidFill>
                  <a:srgbClr val="333333"/>
                </a:solidFill>
                <a:latin typeface="新宋体"/>
                <a:cs typeface="新宋体"/>
              </a:rPr>
              <a:t>直接按回车键或设置密钥的密码</a:t>
            </a:r>
            <a:r>
              <a:rPr sz="850" spc="15" dirty="0">
                <a:solidFill>
                  <a:srgbClr val="333333"/>
                </a:solidFill>
                <a:latin typeface="Lucida Console"/>
                <a:cs typeface="Lucida Console"/>
              </a:rPr>
              <a:t>Enter same </a:t>
            </a:r>
            <a:r>
              <a:rPr sz="850" spc="20" dirty="0">
                <a:solidFill>
                  <a:srgbClr val="333333"/>
                </a:solidFill>
                <a:latin typeface="Lucida Console"/>
                <a:cs typeface="Lucida Console"/>
              </a:rPr>
              <a:t> </a:t>
            </a:r>
            <a:r>
              <a:rPr sz="850" spc="15" dirty="0">
                <a:solidFill>
                  <a:srgbClr val="333333"/>
                </a:solidFill>
                <a:latin typeface="Lucida Console"/>
                <a:cs typeface="Lucida Console"/>
              </a:rPr>
              <a:t>passphrase again:</a:t>
            </a:r>
            <a:r>
              <a:rPr sz="850" spc="20" dirty="0">
                <a:solidFill>
                  <a:srgbClr val="333333"/>
                </a:solidFill>
                <a:latin typeface="Lucida Console"/>
                <a:cs typeface="Lucida Console"/>
              </a:rPr>
              <a:t> </a:t>
            </a:r>
            <a:r>
              <a:rPr sz="850" spc="25" dirty="0">
                <a:solidFill>
                  <a:srgbClr val="333333"/>
                </a:solidFill>
                <a:latin typeface="新宋体"/>
                <a:cs typeface="新宋体"/>
              </a:rPr>
              <a:t>再次按回车键或设置密钥的密码</a:t>
            </a:r>
            <a:r>
              <a:rPr sz="850" spc="15" dirty="0">
                <a:solidFill>
                  <a:srgbClr val="333333"/>
                </a:solidFill>
                <a:latin typeface="Lucida Console"/>
                <a:cs typeface="Lucida Console"/>
              </a:rPr>
              <a:t>Your identification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has</a:t>
            </a:r>
            <a:r>
              <a:rPr sz="850" spc="20" dirty="0">
                <a:solidFill>
                  <a:srgbClr val="333333"/>
                </a:solidFill>
                <a:latin typeface="Lucida Console"/>
                <a:cs typeface="Lucida Console"/>
              </a:rPr>
              <a:t> </a:t>
            </a:r>
            <a:r>
              <a:rPr sz="850" spc="15" dirty="0">
                <a:solidFill>
                  <a:srgbClr val="333333"/>
                </a:solidFill>
                <a:latin typeface="Lucida Console"/>
                <a:cs typeface="Lucida Console"/>
              </a:rPr>
              <a:t>been saved</a:t>
            </a:r>
            <a:r>
              <a:rPr sz="850" spc="20" dirty="0">
                <a:solidFill>
                  <a:srgbClr val="333333"/>
                </a:solidFill>
                <a:latin typeface="Lucida Console"/>
                <a:cs typeface="Lucida Console"/>
              </a:rPr>
              <a:t> </a:t>
            </a:r>
            <a:r>
              <a:rPr sz="850" spc="15" dirty="0">
                <a:solidFill>
                  <a:srgbClr val="333333"/>
                </a:solidFill>
                <a:latin typeface="Lucida Console"/>
                <a:cs typeface="Lucida Console"/>
              </a:rPr>
              <a:t>in</a:t>
            </a:r>
            <a:endParaRPr sz="850">
              <a:latin typeface="Lucida Console"/>
              <a:cs typeface="Lucida Console"/>
            </a:endParaRPr>
          </a:p>
          <a:p>
            <a:pPr marL="136525" marR="13970">
              <a:lnSpc>
                <a:spcPct val="132400"/>
              </a:lnSpc>
            </a:pPr>
            <a:r>
              <a:rPr sz="850" spc="15" dirty="0">
                <a:solidFill>
                  <a:srgbClr val="333333"/>
                </a:solidFill>
                <a:latin typeface="Lucida Console"/>
                <a:cs typeface="Lucida Console"/>
              </a:rPr>
              <a:t>/root/.ssh/id_rsa.Your public</a:t>
            </a:r>
            <a:r>
              <a:rPr sz="850" spc="20" dirty="0">
                <a:solidFill>
                  <a:srgbClr val="333333"/>
                </a:solidFill>
                <a:latin typeface="Lucida Console"/>
                <a:cs typeface="Lucida Console"/>
              </a:rPr>
              <a:t> </a:t>
            </a:r>
            <a:r>
              <a:rPr sz="850" spc="15" dirty="0">
                <a:solidFill>
                  <a:srgbClr val="333333"/>
                </a:solidFill>
                <a:latin typeface="Lucida Console"/>
                <a:cs typeface="Lucida Console"/>
              </a:rPr>
              <a:t>key</a:t>
            </a:r>
            <a:r>
              <a:rPr sz="850" spc="20" dirty="0">
                <a:solidFill>
                  <a:srgbClr val="333333"/>
                </a:solidFill>
                <a:latin typeface="Lucida Console"/>
                <a:cs typeface="Lucida Console"/>
              </a:rPr>
              <a:t> </a:t>
            </a:r>
            <a:r>
              <a:rPr sz="850" spc="15" dirty="0">
                <a:solidFill>
                  <a:srgbClr val="333333"/>
                </a:solidFill>
                <a:latin typeface="Lucida Console"/>
                <a:cs typeface="Lucida Console"/>
              </a:rPr>
              <a:t>has</a:t>
            </a:r>
            <a:r>
              <a:rPr sz="850" spc="20" dirty="0">
                <a:solidFill>
                  <a:srgbClr val="333333"/>
                </a:solidFill>
                <a:latin typeface="Lucida Console"/>
                <a:cs typeface="Lucida Console"/>
              </a:rPr>
              <a:t> </a:t>
            </a:r>
            <a:r>
              <a:rPr sz="850" spc="15" dirty="0">
                <a:solidFill>
                  <a:srgbClr val="333333"/>
                </a:solidFill>
                <a:latin typeface="Lucida Console"/>
                <a:cs typeface="Lucida Console"/>
              </a:rPr>
              <a:t>been saved</a:t>
            </a:r>
            <a:r>
              <a:rPr sz="850" spc="20" dirty="0">
                <a:solidFill>
                  <a:srgbClr val="333333"/>
                </a:solidFill>
                <a:latin typeface="Lucida Console"/>
                <a:cs typeface="Lucida Console"/>
              </a:rPr>
              <a:t> </a:t>
            </a:r>
            <a:r>
              <a:rPr sz="850" spc="15" dirty="0">
                <a:solidFill>
                  <a:srgbClr val="333333"/>
                </a:solidFill>
                <a:latin typeface="Lucida Console"/>
                <a:cs typeface="Lucida Console"/>
              </a:rPr>
              <a:t>in</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/root/.ssh/id_rsa.pub.The</a:t>
            </a:r>
            <a:r>
              <a:rPr sz="850" spc="20" dirty="0">
                <a:solidFill>
                  <a:srgbClr val="333333"/>
                </a:solidFill>
                <a:latin typeface="Lucida Console"/>
                <a:cs typeface="Lucida Console"/>
              </a:rPr>
              <a:t> </a:t>
            </a:r>
            <a:r>
              <a:rPr sz="850" spc="15" dirty="0">
                <a:solidFill>
                  <a:srgbClr val="333333"/>
                </a:solidFill>
                <a:latin typeface="Lucida Console"/>
                <a:cs typeface="Lucida Console"/>
              </a:rPr>
              <a:t>key </a:t>
            </a:r>
            <a:r>
              <a:rPr sz="850" spc="-500" dirty="0">
                <a:solidFill>
                  <a:srgbClr val="333333"/>
                </a:solidFill>
                <a:latin typeface="Lucida Console"/>
                <a:cs typeface="Lucida Console"/>
              </a:rPr>
              <a:t> </a:t>
            </a:r>
            <a:r>
              <a:rPr sz="850" spc="15" dirty="0">
                <a:solidFill>
                  <a:srgbClr val="333333"/>
                </a:solidFill>
                <a:latin typeface="Lucida Console"/>
                <a:cs typeface="Lucida Console"/>
              </a:rPr>
              <a:t>fingerprint is:SHA256:kHa7B8V0nk63evABRrfZhxUpLM5Hx0I6gb7isNG9Hkg </a:t>
            </a:r>
            <a:r>
              <a:rPr sz="850" spc="20" dirty="0">
                <a:solidFill>
                  <a:srgbClr val="333333"/>
                </a:solidFill>
                <a:latin typeface="Lucida Console"/>
                <a:cs typeface="Lucida Console"/>
              </a:rPr>
              <a:t> </a:t>
            </a:r>
            <a:r>
              <a:rPr sz="850" spc="15" dirty="0">
                <a:solidFill>
                  <a:srgbClr val="333333"/>
                </a:solidFill>
                <a:latin typeface="Lucida Console"/>
                <a:cs typeface="Lucida Console"/>
                <a:hlinkClick r:id="rId2"/>
              </a:rPr>
              <a:t>root@linuxprobe.comThe </a:t>
            </a:r>
            <a:r>
              <a:rPr sz="850" spc="15" dirty="0">
                <a:solidFill>
                  <a:srgbClr val="333333"/>
                </a:solidFill>
                <a:latin typeface="Lucida Console"/>
                <a:cs typeface="Lucida Console"/>
              </a:rPr>
              <a:t>key's randomart image is:+---[RSA 2048]----+|</a:t>
            </a:r>
            <a:endParaRPr sz="850">
              <a:latin typeface="Lucida Console"/>
              <a:cs typeface="Lucida Console"/>
            </a:endParaRPr>
          </a:p>
        </p:txBody>
      </p:sp>
      <p:grpSp>
        <p:nvGrpSpPr>
          <p:cNvPr id="8" name="object 8"/>
          <p:cNvGrpSpPr/>
          <p:nvPr/>
        </p:nvGrpSpPr>
        <p:grpSpPr>
          <a:xfrm>
            <a:off x="959124" y="4685119"/>
            <a:ext cx="5651500" cy="1353185"/>
            <a:chOff x="959124" y="4685119"/>
            <a:chExt cx="5651500" cy="1353185"/>
          </a:xfrm>
        </p:grpSpPr>
        <p:sp>
          <p:nvSpPr>
            <p:cNvPr id="9" name="object 9"/>
            <p:cNvSpPr/>
            <p:nvPr/>
          </p:nvSpPr>
          <p:spPr>
            <a:xfrm>
              <a:off x="963889" y="4689884"/>
              <a:ext cx="5641975" cy="1343660"/>
            </a:xfrm>
            <a:custGeom>
              <a:avLst/>
              <a:gdLst/>
              <a:ahLst/>
              <a:cxnLst/>
              <a:rect l="l" t="t" r="r" b="b"/>
              <a:pathLst>
                <a:path w="5641975" h="1343660">
                  <a:moveTo>
                    <a:pt x="5617597" y="1343649"/>
                  </a:moveTo>
                  <a:lnTo>
                    <a:pt x="23823" y="1343649"/>
                  </a:lnTo>
                  <a:lnTo>
                    <a:pt x="20659" y="1343496"/>
                  </a:lnTo>
                  <a:lnTo>
                    <a:pt x="0" y="1322951"/>
                  </a:lnTo>
                  <a:lnTo>
                    <a:pt x="0" y="1319825"/>
                  </a:lnTo>
                  <a:lnTo>
                    <a:pt x="0" y="20697"/>
                  </a:lnTo>
                  <a:lnTo>
                    <a:pt x="20659" y="0"/>
                  </a:lnTo>
                  <a:lnTo>
                    <a:pt x="5620752" y="0"/>
                  </a:lnTo>
                  <a:lnTo>
                    <a:pt x="5641421" y="20697"/>
                  </a:lnTo>
                  <a:lnTo>
                    <a:pt x="5641421" y="1322951"/>
                  </a:lnTo>
                  <a:lnTo>
                    <a:pt x="5620752" y="1343496"/>
                  </a:lnTo>
                  <a:lnTo>
                    <a:pt x="5617597" y="1343649"/>
                  </a:lnTo>
                  <a:close/>
                </a:path>
              </a:pathLst>
            </a:custGeom>
            <a:solidFill>
              <a:srgbClr val="F8F8F8"/>
            </a:solidFill>
          </p:spPr>
          <p:txBody>
            <a:bodyPr wrap="square" lIns="0" tIns="0" rIns="0" bIns="0" rtlCol="0"/>
            <a:lstStyle/>
            <a:p>
              <a:endParaRPr/>
            </a:p>
          </p:txBody>
        </p:sp>
        <p:sp>
          <p:nvSpPr>
            <p:cNvPr id="10" name="object 10"/>
            <p:cNvSpPr/>
            <p:nvPr/>
          </p:nvSpPr>
          <p:spPr>
            <a:xfrm>
              <a:off x="963889" y="4689884"/>
              <a:ext cx="5641975" cy="1343660"/>
            </a:xfrm>
            <a:custGeom>
              <a:avLst/>
              <a:gdLst/>
              <a:ahLst/>
              <a:cxnLst/>
              <a:rect l="l" t="t" r="r" b="b"/>
              <a:pathLst>
                <a:path w="5641975" h="1343660">
                  <a:moveTo>
                    <a:pt x="0" y="1319825"/>
                  </a:moveTo>
                  <a:lnTo>
                    <a:pt x="0" y="23823"/>
                  </a:lnTo>
                  <a:lnTo>
                    <a:pt x="0" y="20697"/>
                  </a:lnTo>
                  <a:lnTo>
                    <a:pt x="600" y="17572"/>
                  </a:lnTo>
                  <a:lnTo>
                    <a:pt x="20659" y="0"/>
                  </a:lnTo>
                  <a:lnTo>
                    <a:pt x="23823" y="0"/>
                  </a:lnTo>
                  <a:lnTo>
                    <a:pt x="5617597" y="0"/>
                  </a:lnTo>
                  <a:lnTo>
                    <a:pt x="5620752" y="0"/>
                  </a:lnTo>
                  <a:lnTo>
                    <a:pt x="5623792" y="600"/>
                  </a:lnTo>
                  <a:lnTo>
                    <a:pt x="5641421" y="20697"/>
                  </a:lnTo>
                  <a:lnTo>
                    <a:pt x="5641421" y="23823"/>
                  </a:lnTo>
                  <a:lnTo>
                    <a:pt x="5641421" y="1319825"/>
                  </a:lnTo>
                  <a:lnTo>
                    <a:pt x="5641421" y="1322951"/>
                  </a:lnTo>
                  <a:lnTo>
                    <a:pt x="5640821" y="1325934"/>
                  </a:lnTo>
                  <a:lnTo>
                    <a:pt x="5639610" y="1328754"/>
                  </a:lnTo>
                  <a:lnTo>
                    <a:pt x="5638400" y="1331585"/>
                  </a:lnTo>
                  <a:lnTo>
                    <a:pt x="5617597" y="1343649"/>
                  </a:lnTo>
                  <a:lnTo>
                    <a:pt x="23823" y="1343649"/>
                  </a:lnTo>
                  <a:lnTo>
                    <a:pt x="1810" y="1328754"/>
                  </a:lnTo>
                  <a:lnTo>
                    <a:pt x="600" y="1325934"/>
                  </a:lnTo>
                  <a:lnTo>
                    <a:pt x="0" y="1322951"/>
                  </a:lnTo>
                  <a:lnTo>
                    <a:pt x="0" y="1319825"/>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4770944"/>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6705358"/>
            <a:ext cx="5651500" cy="838835"/>
            <a:chOff x="959124" y="6705358"/>
            <a:chExt cx="5651500" cy="838835"/>
          </a:xfrm>
        </p:grpSpPr>
        <p:sp>
          <p:nvSpPr>
            <p:cNvPr id="13" name="object 13"/>
            <p:cNvSpPr/>
            <p:nvPr/>
          </p:nvSpPr>
          <p:spPr>
            <a:xfrm>
              <a:off x="963889" y="6710122"/>
              <a:ext cx="5641975" cy="829310"/>
            </a:xfrm>
            <a:custGeom>
              <a:avLst/>
              <a:gdLst/>
              <a:ahLst/>
              <a:cxnLst/>
              <a:rect l="l" t="t" r="r" b="b"/>
              <a:pathLst>
                <a:path w="5641975" h="829309">
                  <a:moveTo>
                    <a:pt x="5617597" y="829060"/>
                  </a:moveTo>
                  <a:lnTo>
                    <a:pt x="23823" y="829060"/>
                  </a:lnTo>
                  <a:lnTo>
                    <a:pt x="20659" y="828907"/>
                  </a:lnTo>
                  <a:lnTo>
                    <a:pt x="0" y="808362"/>
                  </a:lnTo>
                  <a:lnTo>
                    <a:pt x="0" y="805236"/>
                  </a:lnTo>
                  <a:lnTo>
                    <a:pt x="0" y="20545"/>
                  </a:lnTo>
                  <a:lnTo>
                    <a:pt x="20659" y="0"/>
                  </a:lnTo>
                  <a:lnTo>
                    <a:pt x="5620752" y="0"/>
                  </a:lnTo>
                  <a:lnTo>
                    <a:pt x="5641421" y="20545"/>
                  </a:lnTo>
                  <a:lnTo>
                    <a:pt x="5641421" y="808362"/>
                  </a:lnTo>
                  <a:lnTo>
                    <a:pt x="5620752" y="828907"/>
                  </a:lnTo>
                  <a:lnTo>
                    <a:pt x="5617597" y="829060"/>
                  </a:lnTo>
                  <a:close/>
                </a:path>
              </a:pathLst>
            </a:custGeom>
            <a:solidFill>
              <a:srgbClr val="F8F8F8"/>
            </a:solidFill>
          </p:spPr>
          <p:txBody>
            <a:bodyPr wrap="square" lIns="0" tIns="0" rIns="0" bIns="0" rtlCol="0"/>
            <a:lstStyle/>
            <a:p>
              <a:endParaRPr/>
            </a:p>
          </p:txBody>
        </p:sp>
        <p:sp>
          <p:nvSpPr>
            <p:cNvPr id="14" name="object 14"/>
            <p:cNvSpPr/>
            <p:nvPr/>
          </p:nvSpPr>
          <p:spPr>
            <a:xfrm>
              <a:off x="963889" y="6710122"/>
              <a:ext cx="5641975" cy="829310"/>
            </a:xfrm>
            <a:custGeom>
              <a:avLst/>
              <a:gdLst/>
              <a:ahLst/>
              <a:cxnLst/>
              <a:rect l="l" t="t" r="r" b="b"/>
              <a:pathLst>
                <a:path w="5641975" h="829309">
                  <a:moveTo>
                    <a:pt x="0" y="805236"/>
                  </a:moveTo>
                  <a:lnTo>
                    <a:pt x="0" y="23823"/>
                  </a:lnTo>
                  <a:lnTo>
                    <a:pt x="0" y="20545"/>
                  </a:lnTo>
                  <a:lnTo>
                    <a:pt x="600" y="17419"/>
                  </a:lnTo>
                  <a:lnTo>
                    <a:pt x="14703" y="1782"/>
                  </a:lnTo>
                  <a:lnTo>
                    <a:pt x="17629" y="590"/>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805236"/>
                  </a:lnTo>
                  <a:lnTo>
                    <a:pt x="5641421" y="808362"/>
                  </a:lnTo>
                  <a:lnTo>
                    <a:pt x="5640821" y="811345"/>
                  </a:lnTo>
                  <a:lnTo>
                    <a:pt x="5639610" y="814165"/>
                  </a:lnTo>
                  <a:lnTo>
                    <a:pt x="5638400" y="817148"/>
                  </a:lnTo>
                  <a:lnTo>
                    <a:pt x="5617597" y="829060"/>
                  </a:lnTo>
                  <a:lnTo>
                    <a:pt x="23823" y="829060"/>
                  </a:lnTo>
                  <a:lnTo>
                    <a:pt x="1810" y="814165"/>
                  </a:lnTo>
                  <a:lnTo>
                    <a:pt x="600" y="811345"/>
                  </a:lnTo>
                  <a:lnTo>
                    <a:pt x="0" y="808362"/>
                  </a:lnTo>
                  <a:lnTo>
                    <a:pt x="0" y="80523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6791183"/>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6" name="object 16"/>
          <p:cNvGrpSpPr/>
          <p:nvPr/>
        </p:nvGrpSpPr>
        <p:grpSpPr>
          <a:xfrm>
            <a:off x="959124" y="8020419"/>
            <a:ext cx="5651500" cy="838835"/>
            <a:chOff x="959124" y="8020419"/>
            <a:chExt cx="5651500" cy="838835"/>
          </a:xfrm>
        </p:grpSpPr>
        <p:sp>
          <p:nvSpPr>
            <p:cNvPr id="17" name="object 17"/>
            <p:cNvSpPr/>
            <p:nvPr/>
          </p:nvSpPr>
          <p:spPr>
            <a:xfrm>
              <a:off x="963889" y="8025184"/>
              <a:ext cx="5641975" cy="829310"/>
            </a:xfrm>
            <a:custGeom>
              <a:avLst/>
              <a:gdLst/>
              <a:ahLst/>
              <a:cxnLst/>
              <a:rect l="l" t="t" r="r" b="b"/>
              <a:pathLst>
                <a:path w="5641975" h="829309">
                  <a:moveTo>
                    <a:pt x="5617597" y="829060"/>
                  </a:moveTo>
                  <a:lnTo>
                    <a:pt x="23823" y="829060"/>
                  </a:lnTo>
                  <a:lnTo>
                    <a:pt x="20659" y="828907"/>
                  </a:lnTo>
                  <a:lnTo>
                    <a:pt x="0" y="808209"/>
                  </a:lnTo>
                  <a:lnTo>
                    <a:pt x="0" y="805236"/>
                  </a:lnTo>
                  <a:lnTo>
                    <a:pt x="0" y="20697"/>
                  </a:lnTo>
                  <a:lnTo>
                    <a:pt x="20659" y="0"/>
                  </a:lnTo>
                  <a:lnTo>
                    <a:pt x="5620752" y="0"/>
                  </a:lnTo>
                  <a:lnTo>
                    <a:pt x="5641421" y="20697"/>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18" name="object 18"/>
            <p:cNvSpPr/>
            <p:nvPr/>
          </p:nvSpPr>
          <p:spPr>
            <a:xfrm>
              <a:off x="963889" y="8025184"/>
              <a:ext cx="5641975" cy="829310"/>
            </a:xfrm>
            <a:custGeom>
              <a:avLst/>
              <a:gdLst/>
              <a:ahLst/>
              <a:cxnLst/>
              <a:rect l="l" t="t" r="r" b="b"/>
              <a:pathLst>
                <a:path w="5641975" h="829309">
                  <a:moveTo>
                    <a:pt x="0" y="805236"/>
                  </a:moveTo>
                  <a:lnTo>
                    <a:pt x="0" y="23823"/>
                  </a:lnTo>
                  <a:lnTo>
                    <a:pt x="0" y="20697"/>
                  </a:lnTo>
                  <a:lnTo>
                    <a:pt x="600" y="17572"/>
                  </a:lnTo>
                  <a:lnTo>
                    <a:pt x="20659" y="0"/>
                  </a:lnTo>
                  <a:lnTo>
                    <a:pt x="23823" y="0"/>
                  </a:lnTo>
                  <a:lnTo>
                    <a:pt x="5617597" y="0"/>
                  </a:lnTo>
                  <a:lnTo>
                    <a:pt x="5620752" y="0"/>
                  </a:lnTo>
                  <a:lnTo>
                    <a:pt x="5623792" y="590"/>
                  </a:lnTo>
                  <a:lnTo>
                    <a:pt x="5641421" y="20697"/>
                  </a:lnTo>
                  <a:lnTo>
                    <a:pt x="5641421" y="23823"/>
                  </a:lnTo>
                  <a:lnTo>
                    <a:pt x="5641421" y="805236"/>
                  </a:lnTo>
                  <a:lnTo>
                    <a:pt x="5641421" y="808209"/>
                  </a:lnTo>
                  <a:lnTo>
                    <a:pt x="5640821" y="811192"/>
                  </a:lnTo>
                  <a:lnTo>
                    <a:pt x="5639610" y="814022"/>
                  </a:lnTo>
                  <a:lnTo>
                    <a:pt x="5638400" y="816853"/>
                  </a:lnTo>
                  <a:lnTo>
                    <a:pt x="5617597" y="829060"/>
                  </a:lnTo>
                  <a:lnTo>
                    <a:pt x="23823" y="829060"/>
                  </a:lnTo>
                  <a:lnTo>
                    <a:pt x="1810" y="814022"/>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19" name="object 19"/>
            <p:cNvSpPr/>
            <p:nvPr/>
          </p:nvSpPr>
          <p:spPr>
            <a:xfrm>
              <a:off x="1006771" y="8106245"/>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20" name="object 20"/>
          <p:cNvSpPr txBox="1"/>
          <p:nvPr/>
        </p:nvSpPr>
        <p:spPr>
          <a:xfrm>
            <a:off x="946424" y="4357985"/>
            <a:ext cx="5670550" cy="482473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spc="25" dirty="0">
                <a:solidFill>
                  <a:srgbClr val="333333"/>
                </a:solidFill>
                <a:latin typeface="微软雅黑"/>
                <a:cs typeface="微软雅黑"/>
              </a:rPr>
              <a:t>：把客户端主机中生成的公钥文件传送至远程服务器：</a:t>
            </a:r>
            <a:endParaRPr sz="950">
              <a:latin typeface="微软雅黑"/>
              <a:cs typeface="微软雅黑"/>
            </a:endParaRPr>
          </a:p>
          <a:p>
            <a:pPr>
              <a:lnSpc>
                <a:spcPct val="100000"/>
              </a:lnSpc>
              <a:spcBef>
                <a:spcPts val="45"/>
              </a:spcBef>
            </a:pPr>
            <a:endParaRPr sz="900">
              <a:latin typeface="微软雅黑"/>
              <a:cs typeface="微软雅黑"/>
            </a:endParaRPr>
          </a:p>
          <a:p>
            <a:pPr marL="136525" marR="111760">
              <a:lnSpc>
                <a:spcPct val="132400"/>
              </a:lnSpc>
            </a:pPr>
            <a:r>
              <a:rPr sz="850" spc="15" dirty="0">
                <a:solidFill>
                  <a:srgbClr val="333333"/>
                </a:solidFill>
                <a:latin typeface="Lucida Console"/>
                <a:cs typeface="Lucida Console"/>
              </a:rPr>
              <a:t>[root@Client</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ssh-copy-id</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192.168.10.10/usr/bin/ssh-copy-id:</a:t>
            </a:r>
            <a:r>
              <a:rPr sz="850" spc="20" dirty="0">
                <a:solidFill>
                  <a:srgbClr val="333333"/>
                </a:solidFill>
                <a:latin typeface="Lucida Console"/>
                <a:cs typeface="Lucida Console"/>
              </a:rPr>
              <a:t> </a:t>
            </a:r>
            <a:r>
              <a:rPr sz="850" spc="15" dirty="0">
                <a:solidFill>
                  <a:srgbClr val="333333"/>
                </a:solidFill>
                <a:latin typeface="Lucida Console"/>
                <a:cs typeface="Lucida Console"/>
              </a:rPr>
              <a:t>INFO:</a:t>
            </a:r>
            <a:r>
              <a:rPr sz="850" spc="20" dirty="0">
                <a:solidFill>
                  <a:srgbClr val="333333"/>
                </a:solidFill>
                <a:latin typeface="Lucida Console"/>
                <a:cs typeface="Lucida Console"/>
              </a:rPr>
              <a:t> </a:t>
            </a:r>
            <a:r>
              <a:rPr sz="850" spc="15" dirty="0">
                <a:solidFill>
                  <a:srgbClr val="333333"/>
                </a:solidFill>
                <a:latin typeface="Lucida Console"/>
                <a:cs typeface="Lucida Console"/>
              </a:rPr>
              <a:t>attempting </a:t>
            </a:r>
            <a:r>
              <a:rPr sz="850" spc="-495" dirty="0">
                <a:solidFill>
                  <a:srgbClr val="333333"/>
                </a:solidFill>
                <a:latin typeface="Lucida Console"/>
                <a:cs typeface="Lucida Console"/>
              </a:rPr>
              <a:t> </a:t>
            </a:r>
            <a:r>
              <a:rPr sz="850" spc="15" dirty="0">
                <a:solidFill>
                  <a:srgbClr val="333333"/>
                </a:solidFill>
                <a:latin typeface="Lucida Console"/>
                <a:cs typeface="Lucida Console"/>
              </a:rPr>
              <a:t>to log in with the new key(s), to filter out any that are already </a:t>
            </a:r>
            <a:r>
              <a:rPr sz="850" spc="20" dirty="0">
                <a:solidFill>
                  <a:srgbClr val="333333"/>
                </a:solidFill>
                <a:latin typeface="Lucida Console"/>
                <a:cs typeface="Lucida Console"/>
              </a:rPr>
              <a:t> </a:t>
            </a:r>
            <a:r>
              <a:rPr sz="850" spc="15" dirty="0">
                <a:solidFill>
                  <a:srgbClr val="333333"/>
                </a:solidFill>
                <a:latin typeface="Lucida Console"/>
                <a:cs typeface="Lucida Console"/>
              </a:rPr>
              <a:t>installed/usr/bin/ssh-copy-id: INFO: 1</a:t>
            </a:r>
            <a:r>
              <a:rPr sz="850" spc="20" dirty="0">
                <a:solidFill>
                  <a:srgbClr val="333333"/>
                </a:solidFill>
                <a:latin typeface="Lucida Console"/>
                <a:cs typeface="Lucida Console"/>
              </a:rPr>
              <a:t> </a:t>
            </a:r>
            <a:r>
              <a:rPr sz="850" spc="15" dirty="0">
                <a:solidFill>
                  <a:srgbClr val="333333"/>
                </a:solidFill>
                <a:latin typeface="Lucida Console"/>
                <a:cs typeface="Lucida Console"/>
              </a:rPr>
              <a:t>key(s) remain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be installed --</a:t>
            </a:r>
            <a:r>
              <a:rPr sz="850" spc="20" dirty="0">
                <a:solidFill>
                  <a:srgbClr val="333333"/>
                </a:solidFill>
                <a:latin typeface="Lucida Console"/>
                <a:cs typeface="Lucida Console"/>
              </a:rPr>
              <a:t> </a:t>
            </a:r>
            <a:r>
              <a:rPr sz="850" spc="15" dirty="0">
                <a:solidFill>
                  <a:srgbClr val="333333"/>
                </a:solidFill>
                <a:latin typeface="Lucida Console"/>
                <a:cs typeface="Lucida Console"/>
              </a:rPr>
              <a:t>if you </a:t>
            </a:r>
            <a:r>
              <a:rPr sz="850" spc="20" dirty="0">
                <a:solidFill>
                  <a:srgbClr val="333333"/>
                </a:solidFill>
                <a:latin typeface="Lucida Console"/>
                <a:cs typeface="Lucida Console"/>
              </a:rPr>
              <a:t> </a:t>
            </a:r>
            <a:r>
              <a:rPr sz="850" spc="15" dirty="0">
                <a:solidFill>
                  <a:srgbClr val="333333"/>
                </a:solidFill>
                <a:latin typeface="Lucida Console"/>
                <a:cs typeface="Lucida Console"/>
              </a:rPr>
              <a:t>are prompted now</a:t>
            </a:r>
            <a:r>
              <a:rPr sz="850" spc="20" dirty="0">
                <a:solidFill>
                  <a:srgbClr val="333333"/>
                </a:solidFill>
                <a:latin typeface="Lucida Console"/>
                <a:cs typeface="Lucida Console"/>
              </a:rPr>
              <a:t> </a:t>
            </a:r>
            <a:r>
              <a:rPr sz="850" spc="15" dirty="0">
                <a:solidFill>
                  <a:srgbClr val="333333"/>
                </a:solidFill>
                <a:latin typeface="Lucida Console"/>
                <a:cs typeface="Lucida Console"/>
              </a:rPr>
              <a:t>it is</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install the</a:t>
            </a:r>
            <a:r>
              <a:rPr sz="850" spc="20" dirty="0">
                <a:solidFill>
                  <a:srgbClr val="333333"/>
                </a:solidFill>
                <a:latin typeface="Lucida Console"/>
                <a:cs typeface="Lucida Console"/>
              </a:rPr>
              <a:t> </a:t>
            </a:r>
            <a:r>
              <a:rPr sz="850" spc="15" dirty="0">
                <a:solidFill>
                  <a:srgbClr val="333333"/>
                </a:solidFill>
                <a:latin typeface="Lucida Console"/>
                <a:cs typeface="Lucida Console"/>
              </a:rPr>
              <a:t>new keysroot@192.168.10.10's</a:t>
            </a:r>
            <a:r>
              <a:rPr sz="850" spc="20" dirty="0">
                <a:solidFill>
                  <a:srgbClr val="333333"/>
                </a:solidFill>
                <a:latin typeface="Lucida Console"/>
                <a:cs typeface="Lucida Console"/>
              </a:rPr>
              <a:t> </a:t>
            </a:r>
            <a:r>
              <a:rPr sz="850" spc="15" dirty="0">
                <a:solidFill>
                  <a:srgbClr val="333333"/>
                </a:solidFill>
                <a:latin typeface="Lucida Console"/>
                <a:cs typeface="Lucida Console"/>
              </a:rPr>
              <a:t>password: </a:t>
            </a:r>
            <a:r>
              <a:rPr sz="850" spc="25" dirty="0">
                <a:solidFill>
                  <a:srgbClr val="333333"/>
                </a:solidFill>
                <a:latin typeface="新宋体"/>
                <a:cs typeface="新宋体"/>
              </a:rPr>
              <a:t>此处 输入服务器管理员密码</a:t>
            </a:r>
            <a:r>
              <a:rPr sz="850" spc="15" dirty="0">
                <a:solidFill>
                  <a:srgbClr val="333333"/>
                </a:solidFill>
                <a:latin typeface="Lucida Console"/>
                <a:cs typeface="Lucida Console"/>
              </a:rPr>
              <a:t>Number of key(s)</a:t>
            </a:r>
            <a:r>
              <a:rPr sz="850" spc="20" dirty="0">
                <a:solidFill>
                  <a:srgbClr val="333333"/>
                </a:solidFill>
                <a:latin typeface="Lucida Console"/>
                <a:cs typeface="Lucida Console"/>
              </a:rPr>
              <a:t> </a:t>
            </a:r>
            <a:r>
              <a:rPr sz="850" spc="15" dirty="0">
                <a:solidFill>
                  <a:srgbClr val="333333"/>
                </a:solidFill>
                <a:latin typeface="Lucida Console"/>
                <a:cs typeface="Lucida Console"/>
              </a:rPr>
              <a:t>added: 1Now</a:t>
            </a:r>
            <a:r>
              <a:rPr sz="850" spc="20" dirty="0">
                <a:solidFill>
                  <a:srgbClr val="333333"/>
                </a:solidFill>
                <a:latin typeface="Lucida Console"/>
                <a:cs typeface="Lucida Console"/>
              </a:rPr>
              <a:t> </a:t>
            </a:r>
            <a:r>
              <a:rPr sz="850" spc="15" dirty="0">
                <a:solidFill>
                  <a:srgbClr val="333333"/>
                </a:solidFill>
                <a:latin typeface="Lucida Console"/>
                <a:cs typeface="Lucida Console"/>
              </a:rPr>
              <a:t>try logging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into the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machine, with:</a:t>
            </a:r>
            <a:endParaRPr sz="850">
              <a:latin typeface="Lucida Console"/>
              <a:cs typeface="Lucida Console"/>
            </a:endParaRPr>
          </a:p>
          <a:p>
            <a:pPr marL="136525" marR="353060" indent="133985">
              <a:lnSpc>
                <a:spcPct val="132400"/>
              </a:lnSpc>
            </a:pPr>
            <a:r>
              <a:rPr sz="850" spc="15" dirty="0">
                <a:solidFill>
                  <a:srgbClr val="333333"/>
                </a:solidFill>
                <a:latin typeface="Lucida Console"/>
                <a:cs typeface="Lucida Console"/>
              </a:rPr>
              <a:t>"ssh '192.168.10.10'"and check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make sure that only</a:t>
            </a:r>
            <a:r>
              <a:rPr sz="850" spc="20" dirty="0">
                <a:solidFill>
                  <a:srgbClr val="333333"/>
                </a:solidFill>
                <a:latin typeface="Lucida Console"/>
                <a:cs typeface="Lucida Console"/>
              </a:rPr>
              <a:t> </a:t>
            </a:r>
            <a:r>
              <a:rPr sz="850" spc="15" dirty="0">
                <a:solidFill>
                  <a:srgbClr val="333333"/>
                </a:solidFill>
                <a:latin typeface="Lucida Console"/>
                <a:cs typeface="Lucida Console"/>
              </a:rPr>
              <a:t>the key(s) you wanted </a:t>
            </a:r>
            <a:r>
              <a:rPr sz="850" spc="-495" dirty="0">
                <a:solidFill>
                  <a:srgbClr val="333333"/>
                </a:solidFill>
                <a:latin typeface="Lucida Console"/>
                <a:cs typeface="Lucida Console"/>
              </a:rPr>
              <a:t> </a:t>
            </a:r>
            <a:r>
              <a:rPr sz="850" spc="15" dirty="0">
                <a:solidFill>
                  <a:srgbClr val="333333"/>
                </a:solidFill>
                <a:latin typeface="Lucida Console"/>
                <a:cs typeface="Lucida Console"/>
              </a:rPr>
              <a:t>were</a:t>
            </a:r>
            <a:r>
              <a:rPr sz="850" spc="10" dirty="0">
                <a:solidFill>
                  <a:srgbClr val="333333"/>
                </a:solidFill>
                <a:latin typeface="Lucida Console"/>
                <a:cs typeface="Lucida Console"/>
              </a:rPr>
              <a:t> </a:t>
            </a:r>
            <a:r>
              <a:rPr sz="850" spc="15" dirty="0">
                <a:solidFill>
                  <a:srgbClr val="333333"/>
                </a:solidFill>
                <a:latin typeface="Lucida Console"/>
                <a:cs typeface="Lucida Console"/>
              </a:rPr>
              <a:t>added.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spc="25" dirty="0">
                <a:solidFill>
                  <a:srgbClr val="333333"/>
                </a:solidFill>
                <a:latin typeface="微软雅黑"/>
                <a:cs typeface="微软雅黑"/>
              </a:rPr>
              <a:t>：对服务器进行设置，使其只允许密钥验证，拒绝传统的口令验证方式。记得在修改配置文件后保 存并重启</a:t>
            </a:r>
            <a:r>
              <a:rPr sz="950" spc="75" dirty="0">
                <a:solidFill>
                  <a:srgbClr val="333333"/>
                </a:solidFill>
                <a:latin typeface="Trebuchet MS"/>
                <a:cs typeface="Trebuchet MS"/>
              </a:rPr>
              <a:t>sshd</a:t>
            </a:r>
            <a:r>
              <a:rPr sz="950" spc="25" dirty="0">
                <a:solidFill>
                  <a:srgbClr val="333333"/>
                </a:solidFill>
                <a:latin typeface="微软雅黑"/>
                <a:cs typeface="微软雅黑"/>
              </a:rPr>
              <a:t>服务程序。</a:t>
            </a:r>
            <a:endParaRPr sz="950">
              <a:latin typeface="微软雅黑"/>
              <a:cs typeface="微软雅黑"/>
            </a:endParaRPr>
          </a:p>
          <a:p>
            <a:pPr>
              <a:lnSpc>
                <a:spcPct val="100000"/>
              </a:lnSpc>
              <a:spcBef>
                <a:spcPts val="45"/>
              </a:spcBef>
            </a:pPr>
            <a:endParaRPr sz="900">
              <a:latin typeface="微软雅黑"/>
              <a:cs typeface="微软雅黑"/>
            </a:endParaRPr>
          </a:p>
          <a:p>
            <a:pPr marL="136525" marR="84455">
              <a:lnSpc>
                <a:spcPct val="132400"/>
              </a:lnSpc>
              <a:tabLst>
                <a:tab pos="606425" algn="l"/>
                <a:tab pos="3024505" algn="l"/>
              </a:tabLst>
            </a:pPr>
            <a:r>
              <a:rPr sz="850" spc="15" dirty="0">
                <a:solidFill>
                  <a:srgbClr val="333333"/>
                </a:solidFill>
                <a:latin typeface="Lucida Console"/>
                <a:cs typeface="Lucida Console"/>
              </a:rPr>
              <a:t>[root@Server</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15" dirty="0">
                <a:solidFill>
                  <a:srgbClr val="333333"/>
                </a:solidFill>
                <a:latin typeface="Lucida Console"/>
                <a:cs typeface="Lucida Console"/>
              </a:rPr>
              <a:t>vim</a:t>
            </a:r>
            <a:r>
              <a:rPr sz="850" spc="35" dirty="0">
                <a:solidFill>
                  <a:srgbClr val="333333"/>
                </a:solidFill>
                <a:latin typeface="Lucida Console"/>
                <a:cs typeface="Lucida Console"/>
              </a:rPr>
              <a:t> </a:t>
            </a:r>
            <a:r>
              <a:rPr sz="850" spc="15" dirty="0">
                <a:solidFill>
                  <a:srgbClr val="333333"/>
                </a:solidFill>
                <a:latin typeface="Lucida Console"/>
                <a:cs typeface="Lucida Console"/>
              </a:rPr>
              <a:t>/etc/ssh/sshd_config	………………</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 70 # To </a:t>
            </a:r>
            <a:r>
              <a:rPr sz="850" spc="20" dirty="0">
                <a:solidFill>
                  <a:srgbClr val="333333"/>
                </a:solidFill>
                <a:latin typeface="Lucida Console"/>
                <a:cs typeface="Lucida Console"/>
              </a:rPr>
              <a:t> </a:t>
            </a:r>
            <a:r>
              <a:rPr sz="850" spc="15" dirty="0">
                <a:solidFill>
                  <a:srgbClr val="333333"/>
                </a:solidFill>
                <a:latin typeface="Lucida Console"/>
                <a:cs typeface="Lucida Console"/>
              </a:rPr>
              <a:t>disable tunneled clear text passwords, change to no here! 71 </a:t>
            </a:r>
            <a:r>
              <a:rPr sz="850" spc="20" dirty="0">
                <a:solidFill>
                  <a:srgbClr val="333333"/>
                </a:solidFill>
                <a:latin typeface="Lucida Console"/>
                <a:cs typeface="Lucida Console"/>
              </a:rPr>
              <a:t> </a:t>
            </a:r>
            <a:r>
              <a:rPr sz="850" spc="15" dirty="0">
                <a:solidFill>
                  <a:srgbClr val="333333"/>
                </a:solidFill>
                <a:latin typeface="Lucida Console"/>
                <a:cs typeface="Lucida Console"/>
              </a:rPr>
              <a:t>#PasswordAuthentication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yes</a:t>
            </a:r>
            <a:r>
              <a:rPr sz="850" spc="20" dirty="0">
                <a:solidFill>
                  <a:srgbClr val="333333"/>
                </a:solidFill>
                <a:latin typeface="Lucida Console"/>
                <a:cs typeface="Lucida Console"/>
              </a:rPr>
              <a:t> </a:t>
            </a:r>
            <a:r>
              <a:rPr sz="850" spc="15" dirty="0">
                <a:solidFill>
                  <a:srgbClr val="333333"/>
                </a:solidFill>
                <a:latin typeface="Lucida Console"/>
                <a:cs typeface="Lucida Console"/>
              </a:rPr>
              <a:t>72</a:t>
            </a:r>
            <a:r>
              <a:rPr sz="850" spc="20" dirty="0">
                <a:solidFill>
                  <a:srgbClr val="333333"/>
                </a:solidFill>
                <a:latin typeface="Lucida Console"/>
                <a:cs typeface="Lucida Console"/>
              </a:rPr>
              <a:t> </a:t>
            </a:r>
            <a:r>
              <a:rPr sz="850" spc="15" dirty="0">
                <a:solidFill>
                  <a:srgbClr val="333333"/>
                </a:solidFill>
                <a:latin typeface="Lucida Console"/>
                <a:cs typeface="Lucida Console"/>
              </a:rPr>
              <a:t>#PermitEmptyPasswords</a:t>
            </a:r>
            <a:r>
              <a:rPr sz="850" spc="20" dirty="0">
                <a:solidFill>
                  <a:srgbClr val="333333"/>
                </a:solidFill>
                <a:latin typeface="Lucida Console"/>
                <a:cs typeface="Lucida Console"/>
              </a:rPr>
              <a:t> </a:t>
            </a:r>
            <a:r>
              <a:rPr sz="850" spc="15" dirty="0">
                <a:solidFill>
                  <a:srgbClr val="333333"/>
                </a:solidFill>
                <a:latin typeface="Lucida Console"/>
                <a:cs typeface="Lucida Console"/>
              </a:rPr>
              <a:t>no</a:t>
            </a:r>
            <a:r>
              <a:rPr sz="850" spc="20" dirty="0">
                <a:solidFill>
                  <a:srgbClr val="333333"/>
                </a:solidFill>
                <a:latin typeface="Lucida Console"/>
                <a:cs typeface="Lucida Console"/>
              </a:rPr>
              <a:t> </a:t>
            </a:r>
            <a:r>
              <a:rPr sz="850" spc="15" dirty="0">
                <a:solidFill>
                  <a:srgbClr val="333333"/>
                </a:solidFill>
                <a:latin typeface="Lucida Console"/>
                <a:cs typeface="Lucida Console"/>
              </a:rPr>
              <a:t>73</a:t>
            </a:r>
            <a:r>
              <a:rPr sz="850" spc="20" dirty="0">
                <a:solidFill>
                  <a:srgbClr val="333333"/>
                </a:solidFill>
                <a:latin typeface="Lucida Console"/>
                <a:cs typeface="Lucida Console"/>
              </a:rPr>
              <a:t> </a:t>
            </a:r>
            <a:r>
              <a:rPr sz="850" spc="15" dirty="0">
                <a:solidFill>
                  <a:srgbClr val="333333"/>
                </a:solidFill>
                <a:latin typeface="Lucida Console"/>
                <a:cs typeface="Lucida Console"/>
              </a:rPr>
              <a:t>PasswordAuthentication </a:t>
            </a:r>
            <a:r>
              <a:rPr sz="850" spc="-495" dirty="0">
                <a:solidFill>
                  <a:srgbClr val="333333"/>
                </a:solidFill>
                <a:latin typeface="Lucida Console"/>
                <a:cs typeface="Lucida Console"/>
              </a:rPr>
              <a:t> </a:t>
            </a:r>
            <a:r>
              <a:rPr sz="850" spc="15" dirty="0">
                <a:solidFill>
                  <a:srgbClr val="333333"/>
                </a:solidFill>
                <a:latin typeface="Lucida Console"/>
                <a:cs typeface="Lucida Console"/>
              </a:rPr>
              <a:t>no 74	………………</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………………[root@Server ~]# systemctl restart</a:t>
            </a:r>
            <a:r>
              <a:rPr sz="850" spc="20" dirty="0">
                <a:solidFill>
                  <a:srgbClr val="333333"/>
                </a:solidFill>
                <a:latin typeface="Lucida Console"/>
                <a:cs typeface="Lucida Console"/>
              </a:rPr>
              <a:t> </a:t>
            </a:r>
            <a:r>
              <a:rPr sz="850" spc="15" dirty="0">
                <a:solidFill>
                  <a:srgbClr val="333333"/>
                </a:solidFill>
                <a:latin typeface="Lucida Console"/>
                <a:cs typeface="Lucida Console"/>
              </a:rPr>
              <a:t>sshd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spc="25" dirty="0">
                <a:solidFill>
                  <a:srgbClr val="333333"/>
                </a:solidFill>
                <a:latin typeface="微软雅黑"/>
                <a:cs typeface="微软雅黑"/>
              </a:rPr>
              <a:t>：在客户端尝试登录到服务器，此时无须输入密码也可成功登录，特别方便：</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[root@Client ~]#</a:t>
            </a:r>
            <a:r>
              <a:rPr sz="850" spc="20" dirty="0">
                <a:solidFill>
                  <a:srgbClr val="333333"/>
                </a:solidFill>
                <a:latin typeface="Lucida Console"/>
                <a:cs typeface="Lucida Console"/>
              </a:rPr>
              <a:t> </a:t>
            </a:r>
            <a:r>
              <a:rPr sz="850" spc="15" dirty="0">
                <a:solidFill>
                  <a:srgbClr val="333333"/>
                </a:solidFill>
                <a:latin typeface="Lucida Console"/>
                <a:cs typeface="Lucida Console"/>
              </a:rPr>
              <a:t>ssh 192.168.10.10Activate</a:t>
            </a:r>
            <a:r>
              <a:rPr sz="850" spc="20" dirty="0">
                <a:solidFill>
                  <a:srgbClr val="333333"/>
                </a:solidFill>
                <a:latin typeface="Lucida Console"/>
                <a:cs typeface="Lucida Console"/>
              </a:rPr>
              <a:t> </a:t>
            </a:r>
            <a:r>
              <a:rPr sz="850" spc="15" dirty="0">
                <a:solidFill>
                  <a:srgbClr val="333333"/>
                </a:solidFill>
                <a:latin typeface="Lucida Console"/>
                <a:cs typeface="Lucida Console"/>
              </a:rPr>
              <a:t>the web</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console</a:t>
            </a:r>
            <a:r>
              <a:rPr sz="850" spc="20" dirty="0">
                <a:solidFill>
                  <a:srgbClr val="333333"/>
                </a:solidFill>
                <a:latin typeface="Lucida Console"/>
                <a:cs typeface="Lucida Console"/>
              </a:rPr>
              <a:t> </a:t>
            </a:r>
            <a:r>
              <a:rPr sz="850" spc="15" dirty="0">
                <a:solidFill>
                  <a:srgbClr val="333333"/>
                </a:solidFill>
                <a:latin typeface="Lucida Console"/>
                <a:cs typeface="Lucida Console"/>
              </a:rPr>
              <a:t>with: systemctl</a:t>
            </a:r>
            <a:r>
              <a:rPr sz="850" spc="20" dirty="0">
                <a:solidFill>
                  <a:srgbClr val="333333"/>
                </a:solidFill>
                <a:latin typeface="Lucida Console"/>
                <a:cs typeface="Lucida Console"/>
              </a:rPr>
              <a:t> </a:t>
            </a:r>
            <a:r>
              <a:rPr sz="850" spc="15" dirty="0">
                <a:solidFill>
                  <a:srgbClr val="333333"/>
                </a:solidFill>
                <a:latin typeface="Lucida Console"/>
                <a:cs typeface="Lucida Console"/>
              </a:rPr>
              <a:t>enable</a:t>
            </a:r>
            <a:endParaRPr sz="850">
              <a:latin typeface="Lucida Console"/>
              <a:cs typeface="Lucida Console"/>
            </a:endParaRPr>
          </a:p>
          <a:p>
            <a:pPr marL="136525" marR="487680">
              <a:lnSpc>
                <a:spcPct val="132400"/>
              </a:lnSpc>
            </a:pPr>
            <a:r>
              <a:rPr sz="850" spc="15" dirty="0">
                <a:solidFill>
                  <a:srgbClr val="333333"/>
                </a:solidFill>
                <a:latin typeface="Lucida Console"/>
                <a:cs typeface="Lucida Console"/>
              </a:rPr>
              <a:t>--now cockpit.socketLast failed login: Thu Jan 28</a:t>
            </a:r>
            <a:r>
              <a:rPr sz="850" spc="20" dirty="0">
                <a:solidFill>
                  <a:srgbClr val="333333"/>
                </a:solidFill>
                <a:latin typeface="Lucida Console"/>
                <a:cs typeface="Lucida Console"/>
              </a:rPr>
              <a:t> </a:t>
            </a:r>
            <a:r>
              <a:rPr sz="850" spc="15" dirty="0">
                <a:solidFill>
                  <a:srgbClr val="333333"/>
                </a:solidFill>
                <a:latin typeface="Lucida Console"/>
                <a:cs typeface="Lucida Console"/>
              </a:rPr>
              <a:t>13:44:09 CST 2021 from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192.168.10.20 on ssh:nottyThere were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2 failed login</a:t>
            </a:r>
            <a:r>
              <a:rPr sz="850" spc="20" dirty="0">
                <a:solidFill>
                  <a:srgbClr val="333333"/>
                </a:solidFill>
                <a:latin typeface="Lucida Console"/>
                <a:cs typeface="Lucida Console"/>
              </a:rPr>
              <a:t> </a:t>
            </a:r>
            <a:r>
              <a:rPr sz="850" spc="15" dirty="0">
                <a:solidFill>
                  <a:srgbClr val="333333"/>
                </a:solidFill>
                <a:latin typeface="Lucida Console"/>
                <a:cs typeface="Lucida Console"/>
              </a:rPr>
              <a:t>attempts since the</a:t>
            </a:r>
            <a:r>
              <a:rPr sz="850" spc="20" dirty="0">
                <a:solidFill>
                  <a:srgbClr val="333333"/>
                </a:solidFill>
                <a:latin typeface="Lucida Console"/>
                <a:cs typeface="Lucida Console"/>
              </a:rPr>
              <a:t> </a:t>
            </a:r>
            <a:r>
              <a:rPr sz="850" spc="15" dirty="0">
                <a:solidFill>
                  <a:srgbClr val="333333"/>
                </a:solidFill>
                <a:latin typeface="Lucida Console"/>
                <a:cs typeface="Lucida Console"/>
              </a:rPr>
              <a:t>last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successful login.Last login: Thu Jan</a:t>
            </a:r>
            <a:r>
              <a:rPr sz="850" spc="20" dirty="0">
                <a:solidFill>
                  <a:srgbClr val="333333"/>
                </a:solidFill>
                <a:latin typeface="Lucida Console"/>
                <a:cs typeface="Lucida Console"/>
              </a:rPr>
              <a:t> </a:t>
            </a:r>
            <a:r>
              <a:rPr sz="850" spc="15" dirty="0">
                <a:solidFill>
                  <a:srgbClr val="333333"/>
                </a:solidFill>
                <a:latin typeface="Lucida Console"/>
                <a:cs typeface="Lucida Console"/>
              </a:rPr>
              <a:t>28 13:22:34 2021 from 192.168.10.20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但如果用户没有密钥信息，即便有口令密码也会被拒绝，连输入密码的机会都不给哦，如图</a:t>
            </a:r>
            <a:r>
              <a:rPr sz="950" spc="35" dirty="0">
                <a:solidFill>
                  <a:srgbClr val="333333"/>
                </a:solidFill>
                <a:latin typeface="Trebuchet MS"/>
                <a:cs typeface="Trebuchet MS"/>
              </a:rPr>
              <a:t>9-17</a:t>
            </a:r>
            <a:r>
              <a:rPr sz="950" spc="25" dirty="0">
                <a:solidFill>
                  <a:srgbClr val="333333"/>
                </a:solidFill>
                <a:latin typeface="微软雅黑"/>
                <a:cs typeface="微软雅黑"/>
              </a:rPr>
              <a:t>所示：</a:t>
            </a:r>
            <a:endParaRPr sz="950">
              <a:latin typeface="微软雅黑"/>
              <a:cs typeface="微软雅黑"/>
            </a:endParaRPr>
          </a:p>
        </p:txBody>
      </p:sp>
      <p:sp>
        <p:nvSpPr>
          <p:cNvPr id="25" name="object 25"/>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129</a:t>
            </a:fld>
            <a:endParaRPr spc="-5" dirty="0"/>
          </a:p>
        </p:txBody>
      </p:sp>
      <p:sp>
        <p:nvSpPr>
          <p:cNvPr id="21" name="object 21"/>
          <p:cNvSpPr txBox="1"/>
          <p:nvPr/>
        </p:nvSpPr>
        <p:spPr>
          <a:xfrm>
            <a:off x="5571052" y="3788988"/>
            <a:ext cx="16002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a:t>
            </a:r>
            <a:endParaRPr sz="850">
              <a:latin typeface="Lucida Console"/>
              <a:cs typeface="Lucida Console"/>
            </a:endParaRPr>
          </a:p>
        </p:txBody>
      </p:sp>
      <p:sp>
        <p:nvSpPr>
          <p:cNvPr id="22" name="object 22"/>
          <p:cNvSpPr txBox="1"/>
          <p:nvPr/>
        </p:nvSpPr>
        <p:spPr>
          <a:xfrm>
            <a:off x="5906929" y="3579735"/>
            <a:ext cx="63055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.ES</a:t>
            </a:r>
            <a:r>
              <a:rPr sz="850" spc="-15"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15" dirty="0">
                <a:solidFill>
                  <a:srgbClr val="333333"/>
                </a:solidFill>
                <a:latin typeface="Lucida Console"/>
                <a:cs typeface="Lucida Console"/>
              </a:rPr>
              <a:t>o</a:t>
            </a:r>
            <a:endParaRPr sz="850">
              <a:latin typeface="Lucida Console"/>
              <a:cs typeface="Lucida Console"/>
            </a:endParaRPr>
          </a:p>
          <a:p>
            <a:pPr marL="281305">
              <a:lnSpc>
                <a:spcPct val="100000"/>
              </a:lnSpc>
              <a:spcBef>
                <a:spcPts val="330"/>
              </a:spcBef>
            </a:pPr>
            <a:r>
              <a:rPr sz="850" spc="15" dirty="0">
                <a:solidFill>
                  <a:srgbClr val="333333"/>
                </a:solidFill>
                <a:latin typeface="Lucida Console"/>
                <a:cs typeface="Lucida Console"/>
              </a:rPr>
              <a:t>|+---</a:t>
            </a:r>
            <a:endParaRPr sz="850">
              <a:latin typeface="Lucida Console"/>
              <a:cs typeface="Lucida Console"/>
            </a:endParaRPr>
          </a:p>
        </p:txBody>
      </p:sp>
      <p:sp>
        <p:nvSpPr>
          <p:cNvPr id="23" name="object 23"/>
          <p:cNvSpPr txBox="1"/>
          <p:nvPr/>
        </p:nvSpPr>
        <p:spPr>
          <a:xfrm>
            <a:off x="1070306" y="3579735"/>
            <a:ext cx="4458970" cy="540385"/>
          </a:xfrm>
          <a:prstGeom prst="rect">
            <a:avLst/>
          </a:prstGeom>
        </p:spPr>
        <p:txBody>
          <a:bodyPr vert="horz" wrap="square" lIns="0" tIns="53975" rIns="0" bIns="0" rtlCol="0">
            <a:spAutoFit/>
          </a:bodyPr>
          <a:lstStyle/>
          <a:p>
            <a:pPr marL="12700">
              <a:lnSpc>
                <a:spcPct val="100000"/>
              </a:lnSpc>
              <a:spcBef>
                <a:spcPts val="425"/>
              </a:spcBef>
              <a:tabLst>
                <a:tab pos="1087120" algn="l"/>
                <a:tab pos="2296160" algn="l"/>
                <a:tab pos="3505200" algn="l"/>
              </a:tabLst>
            </a:pPr>
            <a:r>
              <a:rPr sz="850" spc="15" dirty="0">
                <a:solidFill>
                  <a:srgbClr val="333333"/>
                </a:solidFill>
                <a:latin typeface="Lucida Console"/>
                <a:cs typeface="Lucida Console"/>
              </a:rPr>
              <a:t>o.=.o.+||	. +</a:t>
            </a:r>
            <a:r>
              <a:rPr sz="850" spc="20" dirty="0">
                <a:solidFill>
                  <a:srgbClr val="333333"/>
                </a:solidFill>
                <a:latin typeface="Lucida Console"/>
                <a:cs typeface="Lucida Console"/>
              </a:rPr>
              <a:t> </a:t>
            </a:r>
            <a:r>
              <a:rPr sz="850" spc="15" dirty="0">
                <a:solidFill>
                  <a:srgbClr val="333333"/>
                </a:solidFill>
                <a:latin typeface="Lucida Console"/>
                <a:cs typeface="Lucida Console"/>
              </a:rPr>
              <a:t>=oB X</a:t>
            </a:r>
            <a:r>
              <a:rPr sz="850" spc="20"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o =oO</a:t>
            </a:r>
            <a:r>
              <a:rPr sz="850" spc="20" dirty="0">
                <a:solidFill>
                  <a:srgbClr val="333333"/>
                </a:solidFill>
                <a:latin typeface="Lucida Console"/>
                <a:cs typeface="Lucida Console"/>
              </a:rPr>
              <a:t> </a:t>
            </a:r>
            <a:r>
              <a:rPr sz="850" spc="15" dirty="0">
                <a:solidFill>
                  <a:srgbClr val="333333"/>
                </a:solidFill>
                <a:latin typeface="Lucida Console"/>
                <a:cs typeface="Lucida Console"/>
              </a:rPr>
              <a:t>O</a:t>
            </a:r>
            <a:r>
              <a:rPr sz="850" spc="20" dirty="0">
                <a:solidFill>
                  <a:srgbClr val="333333"/>
                </a:solidFill>
                <a:latin typeface="Lucida Console"/>
                <a:cs typeface="Lucida Console"/>
              </a:rPr>
              <a:t> </a:t>
            </a:r>
            <a:r>
              <a:rPr sz="850" spc="15" dirty="0">
                <a:solidFill>
                  <a:srgbClr val="333333"/>
                </a:solidFill>
                <a:latin typeface="Lucida Console"/>
                <a:cs typeface="Lucida Console"/>
              </a:rPr>
              <a:t>o||	.</a:t>
            </a:r>
            <a:r>
              <a:rPr sz="850" spc="-5" dirty="0">
                <a:solidFill>
                  <a:srgbClr val="333333"/>
                </a:solidFill>
                <a:latin typeface="Lucida Console"/>
                <a:cs typeface="Lucida Console"/>
              </a:rPr>
              <a:t> </a:t>
            </a:r>
            <a:r>
              <a:rPr sz="850" spc="15" dirty="0">
                <a:solidFill>
                  <a:srgbClr val="333333"/>
                </a:solidFill>
                <a:latin typeface="Lucida Console"/>
                <a:cs typeface="Lucida Console"/>
              </a:rPr>
              <a:t>o</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tabLst>
                <a:tab pos="482600" algn="l"/>
                <a:tab pos="1019810" algn="l"/>
                <a:tab pos="1826260" algn="l"/>
                <a:tab pos="2564765" algn="l"/>
                <a:tab pos="3035300" algn="l"/>
                <a:tab pos="3572510" algn="l"/>
                <a:tab pos="3841115" algn="l"/>
              </a:tabLst>
            </a:pPr>
            <a:r>
              <a:rPr sz="850" spc="15" dirty="0">
                <a:solidFill>
                  <a:srgbClr val="333333"/>
                </a:solidFill>
                <a:latin typeface="Lucida Console"/>
                <a:cs typeface="Lucida Console"/>
              </a:rPr>
              <a:t>||	o.o.=	+ .</a:t>
            </a:r>
            <a:r>
              <a:rPr sz="850" spc="20" dirty="0">
                <a:solidFill>
                  <a:srgbClr val="333333"/>
                </a:solidFill>
                <a:latin typeface="Lucida Console"/>
                <a:cs typeface="Lucida Console"/>
              </a:rPr>
              <a:t> </a:t>
            </a:r>
            <a:r>
              <a:rPr sz="850" spc="15" dirty="0">
                <a:solidFill>
                  <a:srgbClr val="333333"/>
                </a:solidFill>
                <a:latin typeface="Lucida Console"/>
                <a:cs typeface="Lucida Console"/>
              </a:rPr>
              <a:t>||	=.o.o .</a:t>
            </a:r>
            <a:r>
              <a:rPr sz="850" spc="20" dirty="0">
                <a:solidFill>
                  <a:srgbClr val="333333"/>
                </a:solidFill>
                <a:latin typeface="Lucida Console"/>
                <a:cs typeface="Lucida Console"/>
              </a:rPr>
              <a:t> </a:t>
            </a:r>
            <a:r>
              <a:rPr sz="850" spc="15" dirty="0">
                <a:solidFill>
                  <a:srgbClr val="333333"/>
                </a:solidFill>
                <a:latin typeface="Lucida Console"/>
                <a:cs typeface="Lucida Console"/>
              </a:rPr>
              <a:t>o	||	.</a:t>
            </a:r>
            <a:r>
              <a:rPr sz="850" spc="20" dirty="0">
                <a:solidFill>
                  <a:srgbClr val="333333"/>
                </a:solidFill>
                <a:latin typeface="Lucida Console"/>
                <a:cs typeface="Lucida Console"/>
              </a:rPr>
              <a:t> </a:t>
            </a:r>
            <a:r>
              <a:rPr sz="850" spc="15" dirty="0">
                <a:solidFill>
                  <a:srgbClr val="333333"/>
                </a:solidFill>
                <a:latin typeface="Lucida Console"/>
                <a:cs typeface="Lucida Console"/>
              </a:rPr>
              <a:t>. o.	.	||</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-[SHA256]-----+</a:t>
            </a:r>
            <a:endParaRPr sz="850">
              <a:latin typeface="Lucida Console"/>
              <a:cs typeface="Lucida Console"/>
            </a:endParaRPr>
          </a:p>
        </p:txBody>
      </p:sp>
      <p:sp>
        <p:nvSpPr>
          <p:cNvPr id="24" name="object 2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3"/>
              </a:rPr>
              <a:t>5/20</a:t>
            </a:r>
            <a:endParaRPr sz="800">
              <a:latin typeface="小哥哥网恋吗"/>
              <a:cs typeface="小哥哥网恋吗"/>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083000"/>
            <a:ext cx="5651500" cy="1010285"/>
            <a:chOff x="959124" y="1083000"/>
            <a:chExt cx="5651500" cy="1010285"/>
          </a:xfrm>
        </p:grpSpPr>
        <p:sp>
          <p:nvSpPr>
            <p:cNvPr id="3" name="object 3"/>
            <p:cNvSpPr/>
            <p:nvPr/>
          </p:nvSpPr>
          <p:spPr>
            <a:xfrm>
              <a:off x="963889" y="1087765"/>
              <a:ext cx="5641975" cy="1000760"/>
            </a:xfrm>
            <a:custGeom>
              <a:avLst/>
              <a:gdLst/>
              <a:ahLst/>
              <a:cxnLst/>
              <a:rect l="l" t="t" r="r" b="b"/>
              <a:pathLst>
                <a:path w="5641975" h="1000760">
                  <a:moveTo>
                    <a:pt x="5620752" y="1000580"/>
                  </a:moveTo>
                  <a:lnTo>
                    <a:pt x="20659" y="1000580"/>
                  </a:lnTo>
                  <a:lnTo>
                    <a:pt x="17629" y="999980"/>
                  </a:lnTo>
                  <a:lnTo>
                    <a:pt x="0" y="979920"/>
                  </a:lnTo>
                  <a:lnTo>
                    <a:pt x="0" y="976766"/>
                  </a:lnTo>
                  <a:lnTo>
                    <a:pt x="0" y="20659"/>
                  </a:lnTo>
                  <a:lnTo>
                    <a:pt x="20659" y="0"/>
                  </a:lnTo>
                  <a:lnTo>
                    <a:pt x="5620752" y="0"/>
                  </a:lnTo>
                  <a:lnTo>
                    <a:pt x="5641421" y="20659"/>
                  </a:lnTo>
                  <a:lnTo>
                    <a:pt x="5641421" y="979920"/>
                  </a:lnTo>
                  <a:lnTo>
                    <a:pt x="5623792" y="999980"/>
                  </a:lnTo>
                  <a:lnTo>
                    <a:pt x="5620752" y="1000580"/>
                  </a:lnTo>
                  <a:close/>
                </a:path>
              </a:pathLst>
            </a:custGeom>
            <a:solidFill>
              <a:srgbClr val="F8F8F8"/>
            </a:solidFill>
          </p:spPr>
          <p:txBody>
            <a:bodyPr wrap="square" lIns="0" tIns="0" rIns="0" bIns="0" rtlCol="0"/>
            <a:lstStyle/>
            <a:p>
              <a:endParaRPr/>
            </a:p>
          </p:txBody>
        </p:sp>
        <p:sp>
          <p:nvSpPr>
            <p:cNvPr id="4" name="object 4"/>
            <p:cNvSpPr/>
            <p:nvPr/>
          </p:nvSpPr>
          <p:spPr>
            <a:xfrm>
              <a:off x="963889" y="1087765"/>
              <a:ext cx="5641975" cy="1000760"/>
            </a:xfrm>
            <a:custGeom>
              <a:avLst/>
              <a:gdLst/>
              <a:ahLst/>
              <a:cxnLst/>
              <a:rect l="l" t="t" r="r" b="b"/>
              <a:pathLst>
                <a:path w="5641975" h="1000760">
                  <a:moveTo>
                    <a:pt x="0" y="976766"/>
                  </a:moveTo>
                  <a:lnTo>
                    <a:pt x="0" y="23823"/>
                  </a:lnTo>
                  <a:lnTo>
                    <a:pt x="0" y="20659"/>
                  </a:lnTo>
                  <a:lnTo>
                    <a:pt x="600" y="17619"/>
                  </a:lnTo>
                  <a:lnTo>
                    <a:pt x="20659" y="0"/>
                  </a:lnTo>
                  <a:lnTo>
                    <a:pt x="23823" y="0"/>
                  </a:lnTo>
                  <a:lnTo>
                    <a:pt x="5617597" y="0"/>
                  </a:lnTo>
                  <a:lnTo>
                    <a:pt x="5620752" y="0"/>
                  </a:lnTo>
                  <a:lnTo>
                    <a:pt x="5623792" y="600"/>
                  </a:lnTo>
                  <a:lnTo>
                    <a:pt x="5641421" y="20659"/>
                  </a:lnTo>
                  <a:lnTo>
                    <a:pt x="5641421" y="23823"/>
                  </a:lnTo>
                  <a:lnTo>
                    <a:pt x="5641421" y="976766"/>
                  </a:lnTo>
                  <a:lnTo>
                    <a:pt x="5641421" y="979920"/>
                  </a:lnTo>
                  <a:lnTo>
                    <a:pt x="5640821" y="982951"/>
                  </a:lnTo>
                  <a:lnTo>
                    <a:pt x="5617597" y="1000589"/>
                  </a:lnTo>
                  <a:lnTo>
                    <a:pt x="23823" y="1000589"/>
                  </a:lnTo>
                  <a:lnTo>
                    <a:pt x="0" y="979920"/>
                  </a:lnTo>
                  <a:lnTo>
                    <a:pt x="0" y="97676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168771"/>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532063"/>
            <a:ext cx="5651500" cy="667385"/>
            <a:chOff x="959124" y="3532063"/>
            <a:chExt cx="5651500" cy="667385"/>
          </a:xfrm>
        </p:grpSpPr>
        <p:sp>
          <p:nvSpPr>
            <p:cNvPr id="7" name="object 7"/>
            <p:cNvSpPr/>
            <p:nvPr/>
          </p:nvSpPr>
          <p:spPr>
            <a:xfrm>
              <a:off x="963889" y="3536828"/>
              <a:ext cx="5641975" cy="657860"/>
            </a:xfrm>
            <a:custGeom>
              <a:avLst/>
              <a:gdLst/>
              <a:ahLst/>
              <a:cxnLst/>
              <a:rect l="l" t="t" r="r" b="b"/>
              <a:pathLst>
                <a:path w="5641975" h="657860">
                  <a:moveTo>
                    <a:pt x="5620752" y="657521"/>
                  </a:moveTo>
                  <a:lnTo>
                    <a:pt x="20659" y="657521"/>
                  </a:lnTo>
                  <a:lnTo>
                    <a:pt x="17629" y="656911"/>
                  </a:lnTo>
                  <a:lnTo>
                    <a:pt x="0" y="636861"/>
                  </a:lnTo>
                  <a:lnTo>
                    <a:pt x="0" y="633706"/>
                  </a:lnTo>
                  <a:lnTo>
                    <a:pt x="0" y="20650"/>
                  </a:lnTo>
                  <a:lnTo>
                    <a:pt x="20659" y="0"/>
                  </a:lnTo>
                  <a:lnTo>
                    <a:pt x="5620752" y="0"/>
                  </a:lnTo>
                  <a:lnTo>
                    <a:pt x="5641421" y="20650"/>
                  </a:lnTo>
                  <a:lnTo>
                    <a:pt x="5641421" y="636861"/>
                  </a:lnTo>
                  <a:lnTo>
                    <a:pt x="5623792" y="656911"/>
                  </a:lnTo>
                  <a:lnTo>
                    <a:pt x="5620752" y="657521"/>
                  </a:lnTo>
                  <a:close/>
                </a:path>
              </a:pathLst>
            </a:custGeom>
            <a:solidFill>
              <a:srgbClr val="F8F8F8"/>
            </a:solidFill>
          </p:spPr>
          <p:txBody>
            <a:bodyPr wrap="square" lIns="0" tIns="0" rIns="0" bIns="0" rtlCol="0"/>
            <a:lstStyle/>
            <a:p>
              <a:endParaRPr/>
            </a:p>
          </p:txBody>
        </p:sp>
        <p:sp>
          <p:nvSpPr>
            <p:cNvPr id="8" name="object 8"/>
            <p:cNvSpPr/>
            <p:nvPr/>
          </p:nvSpPr>
          <p:spPr>
            <a:xfrm>
              <a:off x="963889" y="3536828"/>
              <a:ext cx="5641975" cy="657860"/>
            </a:xfrm>
            <a:custGeom>
              <a:avLst/>
              <a:gdLst/>
              <a:ahLst/>
              <a:cxnLst/>
              <a:rect l="l" t="t" r="r" b="b"/>
              <a:pathLst>
                <a:path w="5641975" h="657860">
                  <a:moveTo>
                    <a:pt x="0" y="633706"/>
                  </a:moveTo>
                  <a:lnTo>
                    <a:pt x="0" y="23823"/>
                  </a:lnTo>
                  <a:lnTo>
                    <a:pt x="0" y="20650"/>
                  </a:lnTo>
                  <a:lnTo>
                    <a:pt x="600" y="17610"/>
                  </a:lnTo>
                  <a:lnTo>
                    <a:pt x="20659" y="0"/>
                  </a:lnTo>
                  <a:lnTo>
                    <a:pt x="23823" y="0"/>
                  </a:lnTo>
                  <a:lnTo>
                    <a:pt x="5617597" y="0"/>
                  </a:lnTo>
                  <a:lnTo>
                    <a:pt x="5620752" y="0"/>
                  </a:lnTo>
                  <a:lnTo>
                    <a:pt x="5623792" y="600"/>
                  </a:lnTo>
                  <a:lnTo>
                    <a:pt x="5639610" y="14694"/>
                  </a:lnTo>
                  <a:lnTo>
                    <a:pt x="5640821" y="17610"/>
                  </a:lnTo>
                  <a:lnTo>
                    <a:pt x="5641421" y="20650"/>
                  </a:lnTo>
                  <a:lnTo>
                    <a:pt x="5641421" y="23823"/>
                  </a:lnTo>
                  <a:lnTo>
                    <a:pt x="5641421" y="633706"/>
                  </a:lnTo>
                  <a:lnTo>
                    <a:pt x="5641421" y="636861"/>
                  </a:lnTo>
                  <a:lnTo>
                    <a:pt x="5640821" y="639891"/>
                  </a:lnTo>
                  <a:lnTo>
                    <a:pt x="5639610" y="642807"/>
                  </a:lnTo>
                  <a:lnTo>
                    <a:pt x="5638400" y="645723"/>
                  </a:lnTo>
                  <a:lnTo>
                    <a:pt x="5617597" y="657530"/>
                  </a:lnTo>
                  <a:lnTo>
                    <a:pt x="23823" y="657530"/>
                  </a:lnTo>
                  <a:lnTo>
                    <a:pt x="0" y="636861"/>
                  </a:lnTo>
                  <a:lnTo>
                    <a:pt x="0" y="63370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617834"/>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6972187"/>
            <a:ext cx="5651500" cy="495934"/>
            <a:chOff x="959124" y="6972187"/>
            <a:chExt cx="5651500" cy="495934"/>
          </a:xfrm>
        </p:grpSpPr>
        <p:sp>
          <p:nvSpPr>
            <p:cNvPr id="11" name="object 11"/>
            <p:cNvSpPr/>
            <p:nvPr/>
          </p:nvSpPr>
          <p:spPr>
            <a:xfrm>
              <a:off x="963889" y="6976952"/>
              <a:ext cx="5641975" cy="486409"/>
            </a:xfrm>
            <a:custGeom>
              <a:avLst/>
              <a:gdLst/>
              <a:ahLst/>
              <a:cxnLst/>
              <a:rect l="l" t="t" r="r" b="b"/>
              <a:pathLst>
                <a:path w="5641975" h="486409">
                  <a:moveTo>
                    <a:pt x="5620752" y="485991"/>
                  </a:moveTo>
                  <a:lnTo>
                    <a:pt x="20659" y="485991"/>
                  </a:lnTo>
                  <a:lnTo>
                    <a:pt x="17629" y="485381"/>
                  </a:lnTo>
                  <a:lnTo>
                    <a:pt x="0" y="465331"/>
                  </a:lnTo>
                  <a:lnTo>
                    <a:pt x="0" y="462177"/>
                  </a:lnTo>
                  <a:lnTo>
                    <a:pt x="0" y="20659"/>
                  </a:lnTo>
                  <a:lnTo>
                    <a:pt x="20659" y="0"/>
                  </a:lnTo>
                  <a:lnTo>
                    <a:pt x="5620752" y="0"/>
                  </a:lnTo>
                  <a:lnTo>
                    <a:pt x="5641421" y="20659"/>
                  </a:lnTo>
                  <a:lnTo>
                    <a:pt x="5641421" y="465331"/>
                  </a:lnTo>
                  <a:lnTo>
                    <a:pt x="5623792" y="485381"/>
                  </a:lnTo>
                  <a:lnTo>
                    <a:pt x="5620752" y="485991"/>
                  </a:lnTo>
                  <a:close/>
                </a:path>
              </a:pathLst>
            </a:custGeom>
            <a:solidFill>
              <a:srgbClr val="F8F8F8"/>
            </a:solidFill>
          </p:spPr>
          <p:txBody>
            <a:bodyPr wrap="square" lIns="0" tIns="0" rIns="0" bIns="0" rtlCol="0"/>
            <a:lstStyle/>
            <a:p>
              <a:endParaRPr/>
            </a:p>
          </p:txBody>
        </p:sp>
        <p:sp>
          <p:nvSpPr>
            <p:cNvPr id="12" name="object 12"/>
            <p:cNvSpPr/>
            <p:nvPr/>
          </p:nvSpPr>
          <p:spPr>
            <a:xfrm>
              <a:off x="963889" y="6976952"/>
              <a:ext cx="5641975" cy="486409"/>
            </a:xfrm>
            <a:custGeom>
              <a:avLst/>
              <a:gdLst/>
              <a:ahLst/>
              <a:cxnLst/>
              <a:rect l="l" t="t" r="r" b="b"/>
              <a:pathLst>
                <a:path w="5641975" h="486409">
                  <a:moveTo>
                    <a:pt x="0" y="462177"/>
                  </a:moveTo>
                  <a:lnTo>
                    <a:pt x="0" y="23823"/>
                  </a:lnTo>
                  <a:lnTo>
                    <a:pt x="0" y="20659"/>
                  </a:lnTo>
                  <a:lnTo>
                    <a:pt x="600" y="17619"/>
                  </a:lnTo>
                  <a:lnTo>
                    <a:pt x="20659" y="0"/>
                  </a:lnTo>
                  <a:lnTo>
                    <a:pt x="23823" y="0"/>
                  </a:lnTo>
                  <a:lnTo>
                    <a:pt x="5617597" y="0"/>
                  </a:lnTo>
                  <a:lnTo>
                    <a:pt x="5620752" y="0"/>
                  </a:lnTo>
                  <a:lnTo>
                    <a:pt x="5623792" y="590"/>
                  </a:lnTo>
                  <a:lnTo>
                    <a:pt x="5641421" y="20659"/>
                  </a:lnTo>
                  <a:lnTo>
                    <a:pt x="5641421" y="23823"/>
                  </a:lnTo>
                  <a:lnTo>
                    <a:pt x="5641421" y="462177"/>
                  </a:lnTo>
                  <a:lnTo>
                    <a:pt x="5641421" y="465331"/>
                  </a:lnTo>
                  <a:lnTo>
                    <a:pt x="5640821" y="468361"/>
                  </a:lnTo>
                  <a:lnTo>
                    <a:pt x="5639610" y="471277"/>
                  </a:lnTo>
                  <a:lnTo>
                    <a:pt x="5638400" y="474193"/>
                  </a:lnTo>
                  <a:lnTo>
                    <a:pt x="5617597" y="486000"/>
                  </a:lnTo>
                  <a:lnTo>
                    <a:pt x="23823" y="486000"/>
                  </a:lnTo>
                  <a:lnTo>
                    <a:pt x="0" y="465331"/>
                  </a:lnTo>
                  <a:lnTo>
                    <a:pt x="0" y="462177"/>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7057958"/>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8325366"/>
            <a:ext cx="5651500" cy="1010285"/>
            <a:chOff x="959124" y="8325366"/>
            <a:chExt cx="5651500" cy="1010285"/>
          </a:xfrm>
        </p:grpSpPr>
        <p:sp>
          <p:nvSpPr>
            <p:cNvPr id="15" name="object 15"/>
            <p:cNvSpPr/>
            <p:nvPr/>
          </p:nvSpPr>
          <p:spPr>
            <a:xfrm>
              <a:off x="963889" y="8330130"/>
              <a:ext cx="5641975" cy="1000760"/>
            </a:xfrm>
            <a:custGeom>
              <a:avLst/>
              <a:gdLst/>
              <a:ahLst/>
              <a:cxnLst/>
              <a:rect l="l" t="t" r="r" b="b"/>
              <a:pathLst>
                <a:path w="5641975" h="1000759">
                  <a:moveTo>
                    <a:pt x="5620752" y="1000580"/>
                  </a:moveTo>
                  <a:lnTo>
                    <a:pt x="20659" y="1000580"/>
                  </a:lnTo>
                  <a:lnTo>
                    <a:pt x="17629" y="999970"/>
                  </a:lnTo>
                  <a:lnTo>
                    <a:pt x="0" y="979911"/>
                  </a:lnTo>
                  <a:lnTo>
                    <a:pt x="0" y="976766"/>
                  </a:lnTo>
                  <a:lnTo>
                    <a:pt x="0" y="20650"/>
                  </a:lnTo>
                  <a:lnTo>
                    <a:pt x="20659" y="0"/>
                  </a:lnTo>
                  <a:lnTo>
                    <a:pt x="5620752" y="0"/>
                  </a:lnTo>
                  <a:lnTo>
                    <a:pt x="5641421" y="20650"/>
                  </a:lnTo>
                  <a:lnTo>
                    <a:pt x="5641421" y="979911"/>
                  </a:lnTo>
                  <a:lnTo>
                    <a:pt x="5623792" y="999970"/>
                  </a:lnTo>
                  <a:lnTo>
                    <a:pt x="5620752" y="1000580"/>
                  </a:lnTo>
                  <a:close/>
                </a:path>
              </a:pathLst>
            </a:custGeom>
            <a:solidFill>
              <a:srgbClr val="F8F8F8"/>
            </a:solidFill>
          </p:spPr>
          <p:txBody>
            <a:bodyPr wrap="square" lIns="0" tIns="0" rIns="0" bIns="0" rtlCol="0"/>
            <a:lstStyle/>
            <a:p>
              <a:endParaRPr/>
            </a:p>
          </p:txBody>
        </p:sp>
        <p:sp>
          <p:nvSpPr>
            <p:cNvPr id="16" name="object 16"/>
            <p:cNvSpPr/>
            <p:nvPr/>
          </p:nvSpPr>
          <p:spPr>
            <a:xfrm>
              <a:off x="963889" y="8330130"/>
              <a:ext cx="5641975" cy="1000760"/>
            </a:xfrm>
            <a:custGeom>
              <a:avLst/>
              <a:gdLst/>
              <a:ahLst/>
              <a:cxnLst/>
              <a:rect l="l" t="t" r="r" b="b"/>
              <a:pathLst>
                <a:path w="5641975" h="1000759">
                  <a:moveTo>
                    <a:pt x="0" y="976766"/>
                  </a:moveTo>
                  <a:lnTo>
                    <a:pt x="0" y="23823"/>
                  </a:lnTo>
                  <a:lnTo>
                    <a:pt x="0" y="20650"/>
                  </a:lnTo>
                  <a:lnTo>
                    <a:pt x="600" y="17610"/>
                  </a:lnTo>
                  <a:lnTo>
                    <a:pt x="1810" y="14684"/>
                  </a:lnTo>
                  <a:lnTo>
                    <a:pt x="3020" y="11759"/>
                  </a:lnTo>
                  <a:lnTo>
                    <a:pt x="4745" y="9186"/>
                  </a:lnTo>
                  <a:lnTo>
                    <a:pt x="20659" y="0"/>
                  </a:lnTo>
                  <a:lnTo>
                    <a:pt x="23823" y="0"/>
                  </a:lnTo>
                  <a:lnTo>
                    <a:pt x="5617597" y="0"/>
                  </a:lnTo>
                  <a:lnTo>
                    <a:pt x="5620752" y="0"/>
                  </a:lnTo>
                  <a:lnTo>
                    <a:pt x="5623792" y="590"/>
                  </a:lnTo>
                  <a:lnTo>
                    <a:pt x="5639610" y="14684"/>
                  </a:lnTo>
                  <a:lnTo>
                    <a:pt x="5640821" y="17610"/>
                  </a:lnTo>
                  <a:lnTo>
                    <a:pt x="5641421" y="20650"/>
                  </a:lnTo>
                  <a:lnTo>
                    <a:pt x="5641421" y="23823"/>
                  </a:lnTo>
                  <a:lnTo>
                    <a:pt x="5641421" y="976766"/>
                  </a:lnTo>
                  <a:lnTo>
                    <a:pt x="5641421" y="979911"/>
                  </a:lnTo>
                  <a:lnTo>
                    <a:pt x="5640821" y="982941"/>
                  </a:lnTo>
                  <a:lnTo>
                    <a:pt x="5639610" y="985857"/>
                  </a:lnTo>
                  <a:lnTo>
                    <a:pt x="5638400" y="988773"/>
                  </a:lnTo>
                  <a:lnTo>
                    <a:pt x="5617597" y="1000589"/>
                  </a:lnTo>
                  <a:lnTo>
                    <a:pt x="23823" y="1000589"/>
                  </a:lnTo>
                  <a:lnTo>
                    <a:pt x="1810" y="985857"/>
                  </a:lnTo>
                  <a:lnTo>
                    <a:pt x="600" y="982941"/>
                  </a:lnTo>
                  <a:lnTo>
                    <a:pt x="0" y="979911"/>
                  </a:lnTo>
                  <a:lnTo>
                    <a:pt x="0" y="976766"/>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8411137"/>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8" name="object 18"/>
          <p:cNvSpPr txBox="1"/>
          <p:nvPr/>
        </p:nvSpPr>
        <p:spPr>
          <a:xfrm>
            <a:off x="819424" y="332737"/>
            <a:ext cx="5962015" cy="9516745"/>
          </a:xfrm>
          <a:prstGeom prst="rect">
            <a:avLst/>
          </a:prstGeom>
        </p:spPr>
        <p:txBody>
          <a:bodyPr vert="horz" wrap="square" lIns="0" tIns="12065" rIns="0" bIns="0" rtlCol="0">
            <a:spAutoFit/>
          </a:bodyPr>
          <a:lstStyle/>
          <a:p>
            <a:pPr marL="139700" marR="132080">
              <a:lnSpc>
                <a:spcPct val="131600"/>
              </a:lnSpc>
              <a:spcBef>
                <a:spcPts val="95"/>
              </a:spcBef>
            </a:pPr>
            <a:r>
              <a:rPr sz="950" spc="25" dirty="0">
                <a:solidFill>
                  <a:srgbClr val="333333"/>
                </a:solidFill>
                <a:latin typeface="微软雅黑"/>
                <a:cs typeface="微软雅黑"/>
              </a:rPr>
              <a:t>这是一个与日常设置文件权限强相关的命令，例如要把一个文件的权限设置成其所有者可读可写可执</a:t>
            </a:r>
            <a:r>
              <a:rPr sz="950" spc="135" dirty="0">
                <a:solidFill>
                  <a:srgbClr val="333333"/>
                </a:solidFill>
                <a:latin typeface="微软雅黑"/>
                <a:cs typeface="微软雅黑"/>
              </a:rPr>
              <a:t> </a:t>
            </a:r>
            <a:r>
              <a:rPr sz="1200" baseline="34722" dirty="0">
                <a:latin typeface="小哥哥网恋吗"/>
                <a:cs typeface="小哥哥网恋吗"/>
              </a:rPr>
              <a:t>5/20 </a:t>
            </a:r>
            <a:r>
              <a:rPr sz="1200" spc="-457" baseline="34722" dirty="0">
                <a:latin typeface="小哥哥网恋吗"/>
                <a:cs typeface="小哥哥网恋吗"/>
              </a:rPr>
              <a:t> </a:t>
            </a:r>
            <a:r>
              <a:rPr sz="950" spc="25" dirty="0">
                <a:solidFill>
                  <a:srgbClr val="333333"/>
                </a:solidFill>
                <a:latin typeface="微软雅黑"/>
                <a:cs typeface="微软雅黑"/>
              </a:rPr>
              <a:t>行、所属组可读可写、其他人没有任何权限，则相应的字符法表示为</a:t>
            </a:r>
            <a:r>
              <a:rPr sz="950" spc="5" dirty="0">
                <a:solidFill>
                  <a:srgbClr val="333333"/>
                </a:solidFill>
                <a:latin typeface="Trebuchet MS"/>
                <a:cs typeface="Trebuchet MS"/>
              </a:rPr>
              <a:t>rwxrw----</a:t>
            </a:r>
            <a:r>
              <a:rPr sz="950" spc="5" dirty="0">
                <a:solidFill>
                  <a:srgbClr val="333333"/>
                </a:solidFill>
                <a:latin typeface="微软雅黑"/>
                <a:cs typeface="微软雅黑"/>
              </a:rPr>
              <a:t>，</a:t>
            </a:r>
            <a:r>
              <a:rPr sz="950" spc="25" dirty="0">
                <a:solidFill>
                  <a:srgbClr val="333333"/>
                </a:solidFill>
                <a:latin typeface="微软雅黑"/>
                <a:cs typeface="微软雅黑"/>
              </a:rPr>
              <a:t>其对应的数字法表示为 </a:t>
            </a:r>
            <a:r>
              <a:rPr sz="950" spc="55" dirty="0">
                <a:solidFill>
                  <a:srgbClr val="333333"/>
                </a:solidFill>
                <a:latin typeface="Trebuchet MS"/>
                <a:cs typeface="Trebuchet MS"/>
              </a:rPr>
              <a:t>760</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5"/>
              </a:spcBef>
            </a:pPr>
            <a:endParaRPr sz="1100">
              <a:latin typeface="微软雅黑"/>
              <a:cs typeface="微软雅黑"/>
            </a:endParaRPr>
          </a:p>
          <a:p>
            <a:pPr marL="263525">
              <a:lnSpc>
                <a:spcPct val="100000"/>
              </a:lnSpc>
              <a:spcBef>
                <a:spcPts val="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ls</a:t>
            </a:r>
            <a:r>
              <a:rPr sz="850" spc="10" dirty="0">
                <a:solidFill>
                  <a:srgbClr val="333333"/>
                </a:solidFill>
                <a:latin typeface="Lucida Console"/>
                <a:cs typeface="Lucida Console"/>
              </a:rPr>
              <a:t> </a:t>
            </a:r>
            <a:r>
              <a:rPr sz="850" spc="15" dirty="0">
                <a:solidFill>
                  <a:srgbClr val="333333"/>
                </a:solidFill>
                <a:latin typeface="Lucida Console"/>
                <a:cs typeface="Lucida Console"/>
              </a:rPr>
              <a:t>-l</a:t>
            </a:r>
            <a:r>
              <a:rPr sz="850" spc="5" dirty="0">
                <a:solidFill>
                  <a:srgbClr val="333333"/>
                </a:solidFill>
                <a:latin typeface="Lucida Console"/>
                <a:cs typeface="Lucida Console"/>
              </a:rPr>
              <a:t> </a:t>
            </a:r>
            <a:r>
              <a:rPr sz="850" spc="15" dirty="0">
                <a:solidFill>
                  <a:srgbClr val="333333"/>
                </a:solidFill>
                <a:latin typeface="Lucida Console"/>
                <a:cs typeface="Lucida Console"/>
              </a:rPr>
              <a:t>anaconda-ks.cfg</a:t>
            </a:r>
            <a:endParaRPr sz="850">
              <a:latin typeface="Lucida Console"/>
              <a:cs typeface="Lucida Console"/>
            </a:endParaRPr>
          </a:p>
          <a:p>
            <a:pPr marL="263525" marR="1861185">
              <a:lnSpc>
                <a:spcPct val="132400"/>
              </a:lnSpc>
            </a:pPr>
            <a:r>
              <a:rPr sz="850" spc="15" dirty="0">
                <a:solidFill>
                  <a:srgbClr val="333333"/>
                </a:solidFill>
                <a:latin typeface="Lucida Console"/>
                <a:cs typeface="Lucida Console"/>
              </a:rPr>
              <a:t>-rw-------. 1 root root 1407 Jul 21 05:09 anaconda-ks.cfg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 ~]# chmod 760 anaconda-ks.cfg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ls</a:t>
            </a:r>
            <a:r>
              <a:rPr sz="850" spc="10" dirty="0">
                <a:solidFill>
                  <a:srgbClr val="333333"/>
                </a:solidFill>
                <a:latin typeface="Lucida Console"/>
                <a:cs typeface="Lucida Console"/>
              </a:rPr>
              <a:t> </a:t>
            </a:r>
            <a:r>
              <a:rPr sz="850" spc="15" dirty="0">
                <a:solidFill>
                  <a:srgbClr val="333333"/>
                </a:solidFill>
                <a:latin typeface="Lucida Console"/>
                <a:cs typeface="Lucida Console"/>
              </a:rPr>
              <a:t>-l anaconda-ks.cfg</a:t>
            </a:r>
            <a:endParaRPr sz="850">
              <a:latin typeface="Lucida Console"/>
              <a:cs typeface="Lucida Console"/>
            </a:endParaRPr>
          </a:p>
          <a:p>
            <a:pPr marL="263525">
              <a:lnSpc>
                <a:spcPct val="100000"/>
              </a:lnSpc>
              <a:spcBef>
                <a:spcPts val="330"/>
              </a:spcBef>
            </a:pPr>
            <a:r>
              <a:rPr sz="850" spc="15" dirty="0">
                <a:solidFill>
                  <a:srgbClr val="333333"/>
                </a:solidFill>
                <a:latin typeface="Lucida Console"/>
                <a:cs typeface="Lucida Console"/>
              </a:rPr>
              <a:t>-rwxrw----.</a:t>
            </a:r>
            <a:r>
              <a:rPr sz="850" spc="10" dirty="0">
                <a:solidFill>
                  <a:srgbClr val="333333"/>
                </a:solidFill>
                <a:latin typeface="Lucida Console"/>
                <a:cs typeface="Lucida Console"/>
              </a:rPr>
              <a:t> </a:t>
            </a:r>
            <a:r>
              <a:rPr sz="850" spc="15" dirty="0">
                <a:solidFill>
                  <a:srgbClr val="333333"/>
                </a:solidFill>
                <a:latin typeface="Lucida Console"/>
                <a:cs typeface="Lucida Console"/>
              </a:rPr>
              <a:t>1 root 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1407 Jul 21</a:t>
            </a:r>
            <a:r>
              <a:rPr sz="850" spc="10" dirty="0">
                <a:solidFill>
                  <a:srgbClr val="333333"/>
                </a:solidFill>
                <a:latin typeface="Lucida Console"/>
                <a:cs typeface="Lucida Console"/>
              </a:rPr>
              <a:t> </a:t>
            </a:r>
            <a:r>
              <a:rPr sz="850" spc="15" dirty="0">
                <a:solidFill>
                  <a:srgbClr val="333333"/>
                </a:solidFill>
                <a:latin typeface="Lucida Console"/>
                <a:cs typeface="Lucida Console"/>
              </a:rPr>
              <a:t>05:09 anaconda-ks.cfg</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39065" marR="226695">
              <a:lnSpc>
                <a:spcPct val="131600"/>
              </a:lnSpc>
            </a:pPr>
            <a:r>
              <a:rPr sz="950" spc="55" dirty="0">
                <a:solidFill>
                  <a:srgbClr val="333333"/>
                </a:solidFill>
                <a:latin typeface="Trebuchet MS"/>
                <a:cs typeface="Trebuchet MS"/>
              </a:rPr>
              <a:t>chown</a:t>
            </a:r>
            <a:r>
              <a:rPr sz="950" spc="25" dirty="0">
                <a:solidFill>
                  <a:srgbClr val="333333"/>
                </a:solidFill>
                <a:latin typeface="微软雅黑"/>
                <a:cs typeface="微软雅黑"/>
              </a:rPr>
              <a:t>命令用于设置文件的所有者和所有组，英文全称为</a:t>
            </a:r>
            <a:r>
              <a:rPr sz="950" spc="15" dirty="0">
                <a:solidFill>
                  <a:srgbClr val="333333"/>
                </a:solidFill>
                <a:latin typeface="微软雅黑"/>
                <a:cs typeface="微软雅黑"/>
              </a:rPr>
              <a:t>：</a:t>
            </a:r>
            <a:r>
              <a:rPr sz="950" spc="15" dirty="0">
                <a:solidFill>
                  <a:srgbClr val="333333"/>
                </a:solidFill>
                <a:latin typeface="Trebuchet MS"/>
                <a:cs typeface="Trebuchet MS"/>
              </a:rPr>
              <a:t>“change</a:t>
            </a:r>
            <a:r>
              <a:rPr sz="950" spc="-50" dirty="0">
                <a:solidFill>
                  <a:srgbClr val="333333"/>
                </a:solidFill>
                <a:latin typeface="Trebuchet MS"/>
                <a:cs typeface="Trebuchet MS"/>
              </a:rPr>
              <a:t> </a:t>
            </a:r>
            <a:r>
              <a:rPr sz="950" spc="15" dirty="0">
                <a:solidFill>
                  <a:srgbClr val="333333"/>
                </a:solidFill>
                <a:latin typeface="Trebuchet MS"/>
                <a:cs typeface="Trebuchet MS"/>
              </a:rPr>
              <a:t>own”</a:t>
            </a:r>
            <a:r>
              <a:rPr sz="950" spc="15" dirty="0">
                <a:solidFill>
                  <a:srgbClr val="333333"/>
                </a:solidFill>
                <a:latin typeface="微软雅黑"/>
                <a:cs typeface="微软雅黑"/>
              </a:rPr>
              <a:t>，</a:t>
            </a:r>
            <a:r>
              <a:rPr sz="950" spc="25" dirty="0">
                <a:solidFill>
                  <a:srgbClr val="333333"/>
                </a:solidFill>
                <a:latin typeface="微软雅黑"/>
                <a:cs typeface="微软雅黑"/>
              </a:rPr>
              <a:t>语法格式为</a:t>
            </a:r>
            <a:r>
              <a:rPr sz="950" spc="20" dirty="0">
                <a:solidFill>
                  <a:srgbClr val="333333"/>
                </a:solidFill>
                <a:latin typeface="微软雅黑"/>
                <a:cs typeface="微软雅黑"/>
              </a:rPr>
              <a:t>：</a:t>
            </a:r>
            <a:r>
              <a:rPr sz="950" spc="20" dirty="0">
                <a:solidFill>
                  <a:srgbClr val="333333"/>
                </a:solidFill>
                <a:latin typeface="Trebuchet MS"/>
                <a:cs typeface="Trebuchet MS"/>
              </a:rPr>
              <a:t>“chown</a:t>
            </a:r>
            <a:r>
              <a:rPr sz="950" spc="-50" dirty="0">
                <a:solidFill>
                  <a:srgbClr val="333333"/>
                </a:solidFill>
                <a:latin typeface="Trebuchet MS"/>
                <a:cs typeface="Trebuchet MS"/>
              </a:rPr>
              <a:t> </a:t>
            </a:r>
            <a:r>
              <a:rPr sz="950" spc="25" dirty="0">
                <a:solidFill>
                  <a:srgbClr val="333333"/>
                </a:solidFill>
                <a:latin typeface="微软雅黑"/>
                <a:cs typeface="微软雅黑"/>
              </a:rPr>
              <a:t>所有 者</a:t>
            </a:r>
            <a:r>
              <a:rPr sz="950" spc="-90" dirty="0">
                <a:solidFill>
                  <a:srgbClr val="333333"/>
                </a:solidFill>
                <a:latin typeface="Trebuchet MS"/>
                <a:cs typeface="Trebuchet MS"/>
              </a:rPr>
              <a:t>:</a:t>
            </a:r>
            <a:r>
              <a:rPr sz="950" spc="25" dirty="0">
                <a:solidFill>
                  <a:srgbClr val="333333"/>
                </a:solidFill>
                <a:latin typeface="微软雅黑"/>
                <a:cs typeface="微软雅黑"/>
              </a:rPr>
              <a:t>所有组</a:t>
            </a:r>
            <a:r>
              <a:rPr sz="950" spc="-35" dirty="0">
                <a:solidFill>
                  <a:srgbClr val="333333"/>
                </a:solidFill>
                <a:latin typeface="微软雅黑"/>
                <a:cs typeface="微软雅黑"/>
              </a:rPr>
              <a:t> </a:t>
            </a:r>
            <a:r>
              <a:rPr sz="950" spc="25" dirty="0">
                <a:solidFill>
                  <a:srgbClr val="333333"/>
                </a:solidFill>
                <a:latin typeface="微软雅黑"/>
                <a:cs typeface="微软雅黑"/>
              </a:rPr>
              <a:t>文件名</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39065" marR="200025">
              <a:lnSpc>
                <a:spcPct val="131600"/>
              </a:lnSpc>
              <a:spcBef>
                <a:spcPts val="750"/>
              </a:spcBef>
            </a:pPr>
            <a:r>
              <a:rPr sz="950" spc="65" dirty="0">
                <a:solidFill>
                  <a:srgbClr val="333333"/>
                </a:solidFill>
                <a:latin typeface="Trebuchet MS"/>
                <a:cs typeface="Trebuchet MS"/>
              </a:rPr>
              <a:t>chmod</a:t>
            </a:r>
            <a:r>
              <a:rPr sz="950" spc="25" dirty="0">
                <a:solidFill>
                  <a:srgbClr val="333333"/>
                </a:solidFill>
                <a:latin typeface="微软雅黑"/>
                <a:cs typeface="微软雅黑"/>
              </a:rPr>
              <a:t>和</a:t>
            </a:r>
            <a:r>
              <a:rPr sz="950" spc="55" dirty="0">
                <a:solidFill>
                  <a:srgbClr val="333333"/>
                </a:solidFill>
                <a:latin typeface="Trebuchet MS"/>
                <a:cs typeface="Trebuchet MS"/>
              </a:rPr>
              <a:t>chown</a:t>
            </a:r>
            <a:r>
              <a:rPr sz="950" spc="20" dirty="0">
                <a:solidFill>
                  <a:srgbClr val="333333"/>
                </a:solidFill>
                <a:latin typeface="微软雅黑"/>
                <a:cs typeface="微软雅黑"/>
              </a:rPr>
              <a:t>命令是用于修改文件属性和权限的最常用命令，它们还有一个特别的共性，就是针对目 </a:t>
            </a:r>
            <a:r>
              <a:rPr sz="950" spc="25" dirty="0">
                <a:solidFill>
                  <a:srgbClr val="333333"/>
                </a:solidFill>
                <a:latin typeface="微软雅黑"/>
                <a:cs typeface="微软雅黑"/>
              </a:rPr>
              <a:t>录进行操作时需要加上大写参数</a:t>
            </a:r>
            <a:r>
              <a:rPr sz="950" spc="5" dirty="0">
                <a:solidFill>
                  <a:srgbClr val="333333"/>
                </a:solidFill>
                <a:latin typeface="Trebuchet MS"/>
                <a:cs typeface="Trebuchet MS"/>
              </a:rPr>
              <a:t>-R</a:t>
            </a:r>
            <a:r>
              <a:rPr sz="950" spc="25" dirty="0">
                <a:solidFill>
                  <a:srgbClr val="333333"/>
                </a:solidFill>
                <a:latin typeface="微软雅黑"/>
                <a:cs typeface="微软雅黑"/>
              </a:rPr>
              <a:t>来表示递归操作，即对目录内所有的文件进行整体操作。</a:t>
            </a:r>
            <a:endParaRPr sz="950">
              <a:latin typeface="微软雅黑"/>
              <a:cs typeface="微软雅黑"/>
            </a:endParaRPr>
          </a:p>
          <a:p>
            <a:pPr>
              <a:lnSpc>
                <a:spcPct val="100000"/>
              </a:lnSpc>
              <a:spcBef>
                <a:spcPts val="80"/>
              </a:spcBef>
            </a:pPr>
            <a:endParaRPr sz="600">
              <a:latin typeface="微软雅黑"/>
              <a:cs typeface="微软雅黑"/>
            </a:endParaRPr>
          </a:p>
          <a:p>
            <a:pPr marL="139065">
              <a:lnSpc>
                <a:spcPct val="100000"/>
              </a:lnSpc>
            </a:pPr>
            <a:r>
              <a:rPr sz="950" spc="25" dirty="0">
                <a:solidFill>
                  <a:srgbClr val="333333"/>
                </a:solidFill>
                <a:latin typeface="微软雅黑"/>
                <a:cs typeface="微软雅黑"/>
              </a:rPr>
              <a:t>使用</a:t>
            </a:r>
            <a:r>
              <a:rPr sz="950" spc="-160" dirty="0">
                <a:solidFill>
                  <a:srgbClr val="333333"/>
                </a:solidFill>
                <a:latin typeface="Trebuchet MS"/>
                <a:cs typeface="Trebuchet MS"/>
              </a:rPr>
              <a:t>“</a:t>
            </a:r>
            <a:r>
              <a:rPr sz="950" spc="25" dirty="0">
                <a:solidFill>
                  <a:srgbClr val="333333"/>
                </a:solidFill>
                <a:latin typeface="微软雅黑"/>
                <a:cs typeface="微软雅黑"/>
              </a:rPr>
              <a:t>所有者</a:t>
            </a:r>
            <a:r>
              <a:rPr sz="950" spc="-90" dirty="0">
                <a:solidFill>
                  <a:srgbClr val="333333"/>
                </a:solidFill>
                <a:latin typeface="Trebuchet MS"/>
                <a:cs typeface="Trebuchet MS"/>
              </a:rPr>
              <a:t>:</a:t>
            </a:r>
            <a:r>
              <a:rPr sz="950" spc="25" dirty="0">
                <a:solidFill>
                  <a:srgbClr val="333333"/>
                </a:solidFill>
                <a:latin typeface="微软雅黑"/>
                <a:cs typeface="微软雅黑"/>
              </a:rPr>
              <a:t>所有组</a:t>
            </a:r>
            <a:r>
              <a:rPr sz="950" spc="-160" dirty="0">
                <a:solidFill>
                  <a:srgbClr val="333333"/>
                </a:solidFill>
                <a:latin typeface="Trebuchet MS"/>
                <a:cs typeface="Trebuchet MS"/>
              </a:rPr>
              <a:t>”</a:t>
            </a:r>
            <a:r>
              <a:rPr sz="950" spc="25" dirty="0">
                <a:solidFill>
                  <a:srgbClr val="333333"/>
                </a:solidFill>
                <a:latin typeface="微软雅黑"/>
                <a:cs typeface="微软雅黑"/>
              </a:rPr>
              <a:t>的格式轻松把刚刚那个文件的所属信息修改一下，变更后的效果如下：</a:t>
            </a:r>
            <a:endParaRPr sz="950">
              <a:latin typeface="微软雅黑"/>
              <a:cs typeface="微软雅黑"/>
            </a:endParaRPr>
          </a:p>
          <a:p>
            <a:pPr>
              <a:lnSpc>
                <a:spcPct val="100000"/>
              </a:lnSpc>
              <a:spcBef>
                <a:spcPts val="45"/>
              </a:spcBef>
            </a:pPr>
            <a:endParaRPr sz="900">
              <a:latin typeface="微软雅黑"/>
              <a:cs typeface="微软雅黑"/>
            </a:endParaRPr>
          </a:p>
          <a:p>
            <a:pPr marL="263525" marR="1391285">
              <a:lnSpc>
                <a:spcPct val="132400"/>
              </a:lnSpc>
              <a:spcBef>
                <a:spcPts val="5"/>
              </a:spcBef>
            </a:pPr>
            <a:r>
              <a:rPr sz="850" spc="15" dirty="0">
                <a:solidFill>
                  <a:srgbClr val="333333"/>
                </a:solidFill>
                <a:latin typeface="Lucida Console"/>
                <a:cs typeface="Lucida Console"/>
              </a:rPr>
              <a:t>[root@linuxprobe ~]# chown</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linuxprobe:linuxprobe anaconda-ks.cfg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ls -l anaconda-ks.cfg</a:t>
            </a:r>
            <a:endParaRPr sz="850">
              <a:latin typeface="Lucida Console"/>
              <a:cs typeface="Lucida Console"/>
            </a:endParaRPr>
          </a:p>
          <a:p>
            <a:pPr marL="263525">
              <a:lnSpc>
                <a:spcPct val="100000"/>
              </a:lnSpc>
              <a:spcBef>
                <a:spcPts val="330"/>
              </a:spcBef>
            </a:pPr>
            <a:r>
              <a:rPr sz="850" spc="15" dirty="0">
                <a:solidFill>
                  <a:srgbClr val="333333"/>
                </a:solidFill>
                <a:latin typeface="Lucida Console"/>
                <a:cs typeface="Lucida Console"/>
              </a:rPr>
              <a:t>-rwxrw----. 1 linuxprobe linuxprobe 1407</a:t>
            </a:r>
            <a:r>
              <a:rPr sz="850" spc="20" dirty="0">
                <a:solidFill>
                  <a:srgbClr val="333333"/>
                </a:solidFill>
                <a:latin typeface="Lucida Console"/>
                <a:cs typeface="Lucida Console"/>
              </a:rPr>
              <a:t> </a:t>
            </a:r>
            <a:r>
              <a:rPr sz="850" spc="15" dirty="0">
                <a:solidFill>
                  <a:srgbClr val="333333"/>
                </a:solidFill>
                <a:latin typeface="Lucida Console"/>
                <a:cs typeface="Lucida Console"/>
              </a:rPr>
              <a:t>Jul 21 05:09 anaconda-ks.cfg</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39700">
              <a:lnSpc>
                <a:spcPct val="100000"/>
              </a:lnSpc>
            </a:pPr>
            <a:r>
              <a:rPr sz="950" b="1" spc="-40" dirty="0">
                <a:solidFill>
                  <a:srgbClr val="333333"/>
                </a:solidFill>
                <a:latin typeface="Trebuchet MS"/>
                <a:cs typeface="Trebuchet MS"/>
              </a:rPr>
              <a:t>3.</a:t>
            </a:r>
            <a:r>
              <a:rPr sz="950" b="1" spc="160" dirty="0">
                <a:solidFill>
                  <a:srgbClr val="333333"/>
                </a:solidFill>
                <a:latin typeface="Trebuchet MS"/>
                <a:cs typeface="Trebuchet MS"/>
              </a:rPr>
              <a:t> </a:t>
            </a:r>
            <a:r>
              <a:rPr sz="950" b="1" spc="45" dirty="0">
                <a:solidFill>
                  <a:srgbClr val="333333"/>
                </a:solidFill>
                <a:latin typeface="Trebuchet MS"/>
                <a:cs typeface="Trebuchet MS"/>
              </a:rPr>
              <a:t>SBIT</a:t>
            </a:r>
            <a:endParaRPr sz="950">
              <a:latin typeface="Trebuchet MS"/>
              <a:cs typeface="Trebuchet MS"/>
            </a:endParaRPr>
          </a:p>
          <a:p>
            <a:pPr marL="139700" marR="214629">
              <a:lnSpc>
                <a:spcPct val="131600"/>
              </a:lnSpc>
              <a:spcBef>
                <a:spcPts val="750"/>
              </a:spcBef>
            </a:pPr>
            <a:r>
              <a:rPr sz="950" spc="25" dirty="0">
                <a:solidFill>
                  <a:srgbClr val="333333"/>
                </a:solidFill>
                <a:latin typeface="微软雅黑"/>
                <a:cs typeface="微软雅黑"/>
              </a:rPr>
              <a:t>现在，大学里的很多老师都要求学生将作业上传到服务器的特定共享目录中，但总是有几个</a:t>
            </a:r>
            <a:r>
              <a:rPr sz="950" spc="-160" dirty="0">
                <a:solidFill>
                  <a:srgbClr val="333333"/>
                </a:solidFill>
                <a:latin typeface="Trebuchet MS"/>
                <a:cs typeface="Trebuchet MS"/>
              </a:rPr>
              <a:t>“</a:t>
            </a:r>
            <a:r>
              <a:rPr sz="950" spc="25" dirty="0">
                <a:solidFill>
                  <a:srgbClr val="333333"/>
                </a:solidFill>
                <a:latin typeface="微软雅黑"/>
                <a:cs typeface="微软雅黑"/>
              </a:rPr>
              <a:t>破坏分子</a:t>
            </a:r>
            <a:r>
              <a:rPr sz="950" spc="-160" dirty="0">
                <a:solidFill>
                  <a:srgbClr val="333333"/>
                </a:solidFill>
                <a:latin typeface="Trebuchet MS"/>
                <a:cs typeface="Trebuchet MS"/>
              </a:rPr>
              <a:t>” </a:t>
            </a:r>
            <a:r>
              <a:rPr sz="950" spc="-155" dirty="0">
                <a:solidFill>
                  <a:srgbClr val="333333"/>
                </a:solidFill>
                <a:latin typeface="Trebuchet MS"/>
                <a:cs typeface="Trebuchet MS"/>
              </a:rPr>
              <a:t> </a:t>
            </a:r>
            <a:r>
              <a:rPr sz="950" spc="25" dirty="0">
                <a:solidFill>
                  <a:srgbClr val="333333"/>
                </a:solidFill>
                <a:latin typeface="微软雅黑"/>
                <a:cs typeface="微软雅黑"/>
              </a:rPr>
              <a:t>喜欢删除其他同学的作业，这时就要设置</a:t>
            </a:r>
            <a:r>
              <a:rPr sz="950" spc="20" dirty="0">
                <a:solidFill>
                  <a:srgbClr val="333333"/>
                </a:solidFill>
                <a:latin typeface="Trebuchet MS"/>
                <a:cs typeface="Trebuchet MS"/>
              </a:rPr>
              <a:t>SBIT</a:t>
            </a:r>
            <a:r>
              <a:rPr sz="950" spc="20" dirty="0">
                <a:solidFill>
                  <a:srgbClr val="333333"/>
                </a:solidFill>
                <a:latin typeface="微软雅黑"/>
                <a:cs typeface="微软雅黑"/>
              </a:rPr>
              <a:t>（</a:t>
            </a:r>
            <a:r>
              <a:rPr sz="950" spc="20" dirty="0">
                <a:solidFill>
                  <a:srgbClr val="333333"/>
                </a:solidFill>
                <a:latin typeface="Trebuchet MS"/>
                <a:cs typeface="Trebuchet MS"/>
              </a:rPr>
              <a:t>Sticky</a:t>
            </a:r>
            <a:r>
              <a:rPr sz="950" spc="-70" dirty="0">
                <a:solidFill>
                  <a:srgbClr val="333333"/>
                </a:solidFill>
                <a:latin typeface="Trebuchet MS"/>
                <a:cs typeface="Trebuchet MS"/>
              </a:rPr>
              <a:t> </a:t>
            </a:r>
            <a:r>
              <a:rPr sz="950" spc="15" dirty="0">
                <a:solidFill>
                  <a:srgbClr val="333333"/>
                </a:solidFill>
                <a:latin typeface="Trebuchet MS"/>
                <a:cs typeface="Trebuchet MS"/>
              </a:rPr>
              <a:t>Bit</a:t>
            </a:r>
            <a:r>
              <a:rPr sz="950" spc="15" dirty="0">
                <a:solidFill>
                  <a:srgbClr val="333333"/>
                </a:solidFill>
                <a:latin typeface="微软雅黑"/>
                <a:cs typeface="微软雅黑"/>
              </a:rPr>
              <a:t>）</a:t>
            </a:r>
            <a:r>
              <a:rPr sz="950" spc="25" dirty="0">
                <a:solidFill>
                  <a:srgbClr val="333333"/>
                </a:solidFill>
                <a:latin typeface="微软雅黑"/>
                <a:cs typeface="微软雅黑"/>
              </a:rPr>
              <a:t>特殊权限位了（也可以称之为特殊权限位之 粘滞位）。</a:t>
            </a:r>
            <a:r>
              <a:rPr sz="950" spc="40" dirty="0">
                <a:solidFill>
                  <a:srgbClr val="333333"/>
                </a:solidFill>
                <a:latin typeface="Trebuchet MS"/>
                <a:cs typeface="Trebuchet MS"/>
              </a:rPr>
              <a:t>SBIT</a:t>
            </a:r>
            <a:r>
              <a:rPr sz="950" spc="25" dirty="0">
                <a:solidFill>
                  <a:srgbClr val="333333"/>
                </a:solidFill>
                <a:latin typeface="微软雅黑"/>
                <a:cs typeface="微软雅黑"/>
              </a:rPr>
              <a:t>特殊权限位可确保用户只能删除自己的文件，而不能删除其他用户的文件。换句话说， </a:t>
            </a:r>
            <a:r>
              <a:rPr sz="950" spc="-270" dirty="0">
                <a:solidFill>
                  <a:srgbClr val="333333"/>
                </a:solidFill>
                <a:latin typeface="微软雅黑"/>
                <a:cs typeface="微软雅黑"/>
              </a:rPr>
              <a:t> </a:t>
            </a:r>
            <a:r>
              <a:rPr sz="950" spc="25" dirty="0">
                <a:solidFill>
                  <a:srgbClr val="333333"/>
                </a:solidFill>
                <a:latin typeface="微软雅黑"/>
                <a:cs typeface="微软雅黑"/>
              </a:rPr>
              <a:t>当对某个目录设置了</a:t>
            </a:r>
            <a:r>
              <a:rPr sz="950" spc="40" dirty="0">
                <a:solidFill>
                  <a:srgbClr val="333333"/>
                </a:solidFill>
                <a:latin typeface="Trebuchet MS"/>
                <a:cs typeface="Trebuchet MS"/>
              </a:rPr>
              <a:t>SBIT</a:t>
            </a:r>
            <a:r>
              <a:rPr sz="950" spc="25" dirty="0">
                <a:solidFill>
                  <a:srgbClr val="333333"/>
                </a:solidFill>
                <a:latin typeface="微软雅黑"/>
                <a:cs typeface="微软雅黑"/>
              </a:rPr>
              <a:t>粘滞位权限后，那么该目录中的文件就只能被其所有者执行删除操作了。</a:t>
            </a:r>
            <a:endParaRPr sz="950">
              <a:latin typeface="微软雅黑"/>
              <a:cs typeface="微软雅黑"/>
            </a:endParaRPr>
          </a:p>
          <a:p>
            <a:pPr marL="139700" marR="168910">
              <a:lnSpc>
                <a:spcPct val="131600"/>
              </a:lnSpc>
              <a:spcBef>
                <a:spcPts val="825"/>
              </a:spcBef>
            </a:pPr>
            <a:r>
              <a:rPr sz="950" spc="25" dirty="0">
                <a:solidFill>
                  <a:srgbClr val="333333"/>
                </a:solidFill>
                <a:latin typeface="微软雅黑"/>
                <a:cs typeface="微软雅黑"/>
              </a:rPr>
              <a:t>最初不知道是哪位非资深技术人员将</a:t>
            </a:r>
            <a:r>
              <a:rPr sz="950" spc="10" dirty="0">
                <a:solidFill>
                  <a:srgbClr val="333333"/>
                </a:solidFill>
                <a:latin typeface="Trebuchet MS"/>
                <a:cs typeface="Trebuchet MS"/>
              </a:rPr>
              <a:t>Sticky</a:t>
            </a:r>
            <a:r>
              <a:rPr sz="950" spc="-35" dirty="0">
                <a:solidFill>
                  <a:srgbClr val="333333"/>
                </a:solidFill>
                <a:latin typeface="Trebuchet MS"/>
                <a:cs typeface="Trebuchet MS"/>
              </a:rPr>
              <a:t> </a:t>
            </a:r>
            <a:r>
              <a:rPr sz="950" spc="10" dirty="0">
                <a:solidFill>
                  <a:srgbClr val="333333"/>
                </a:solidFill>
                <a:latin typeface="Trebuchet MS"/>
                <a:cs typeface="Trebuchet MS"/>
              </a:rPr>
              <a:t>Bit</a:t>
            </a:r>
            <a:r>
              <a:rPr sz="950" spc="25" dirty="0">
                <a:solidFill>
                  <a:srgbClr val="333333"/>
                </a:solidFill>
                <a:latin typeface="微软雅黑"/>
                <a:cs typeface="微软雅黑"/>
              </a:rPr>
              <a:t>直译成了</a:t>
            </a:r>
            <a:r>
              <a:rPr sz="950" spc="-160" dirty="0">
                <a:solidFill>
                  <a:srgbClr val="333333"/>
                </a:solidFill>
                <a:latin typeface="Trebuchet MS"/>
                <a:cs typeface="Trebuchet MS"/>
              </a:rPr>
              <a:t>“</a:t>
            </a:r>
            <a:r>
              <a:rPr sz="950" spc="25" dirty="0">
                <a:solidFill>
                  <a:srgbClr val="333333"/>
                </a:solidFill>
                <a:latin typeface="微软雅黑"/>
                <a:cs typeface="微软雅黑"/>
              </a:rPr>
              <a:t>粘滞位</a:t>
            </a:r>
            <a:r>
              <a:rPr sz="950" spc="-160" dirty="0">
                <a:solidFill>
                  <a:srgbClr val="333333"/>
                </a:solidFill>
                <a:latin typeface="Trebuchet MS"/>
                <a:cs typeface="Trebuchet MS"/>
              </a:rPr>
              <a:t>”</a:t>
            </a:r>
            <a:r>
              <a:rPr sz="950" spc="25" dirty="0">
                <a:solidFill>
                  <a:srgbClr val="333333"/>
                </a:solidFill>
                <a:latin typeface="微软雅黑"/>
                <a:cs typeface="微软雅黑"/>
              </a:rPr>
              <a:t>，刘遄老师建议将其称为</a:t>
            </a:r>
            <a:r>
              <a:rPr sz="950" spc="-160" dirty="0">
                <a:solidFill>
                  <a:srgbClr val="333333"/>
                </a:solidFill>
                <a:latin typeface="Trebuchet MS"/>
                <a:cs typeface="Trebuchet MS"/>
              </a:rPr>
              <a:t>“</a:t>
            </a:r>
            <a:r>
              <a:rPr sz="950" spc="25" dirty="0">
                <a:solidFill>
                  <a:srgbClr val="333333"/>
                </a:solidFill>
                <a:latin typeface="微软雅黑"/>
                <a:cs typeface="微软雅黑"/>
              </a:rPr>
              <a:t>保护位</a:t>
            </a:r>
            <a:r>
              <a:rPr sz="950" spc="-160" dirty="0">
                <a:solidFill>
                  <a:srgbClr val="333333"/>
                </a:solidFill>
                <a:latin typeface="Trebuchet MS"/>
                <a:cs typeface="Trebuchet MS"/>
              </a:rPr>
              <a:t>”</a:t>
            </a:r>
            <a:r>
              <a:rPr sz="950" spc="20" dirty="0">
                <a:solidFill>
                  <a:srgbClr val="333333"/>
                </a:solidFill>
                <a:latin typeface="微软雅黑"/>
                <a:cs typeface="微软雅黑"/>
              </a:rPr>
              <a:t>，这既 </a:t>
            </a:r>
            <a:r>
              <a:rPr sz="950" spc="25" dirty="0">
                <a:solidFill>
                  <a:srgbClr val="333333"/>
                </a:solidFill>
                <a:latin typeface="微软雅黑"/>
                <a:cs typeface="微软雅黑"/>
              </a:rPr>
              <a:t>好记，又能立刻让人了解它的作用。</a:t>
            </a:r>
            <a:r>
              <a:rPr sz="950" spc="50" dirty="0">
                <a:solidFill>
                  <a:srgbClr val="333333"/>
                </a:solidFill>
                <a:latin typeface="Trebuchet MS"/>
                <a:cs typeface="Trebuchet MS"/>
              </a:rPr>
              <a:t>RHEL</a:t>
            </a:r>
            <a:r>
              <a:rPr sz="950" spc="-50"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系统中的</a:t>
            </a:r>
            <a:r>
              <a:rPr sz="950" dirty="0">
                <a:solidFill>
                  <a:srgbClr val="333333"/>
                </a:solidFill>
                <a:latin typeface="Trebuchet MS"/>
                <a:cs typeface="Trebuchet MS"/>
              </a:rPr>
              <a:t>/tmp</a:t>
            </a:r>
            <a:r>
              <a:rPr sz="950" spc="25" dirty="0">
                <a:solidFill>
                  <a:srgbClr val="333333"/>
                </a:solidFill>
                <a:latin typeface="微软雅黑"/>
                <a:cs typeface="微软雅黑"/>
              </a:rPr>
              <a:t>作为一个共享文件的目录，默认已经设置了 </a:t>
            </a:r>
            <a:r>
              <a:rPr sz="950" spc="40" dirty="0">
                <a:solidFill>
                  <a:srgbClr val="333333"/>
                </a:solidFill>
                <a:latin typeface="Trebuchet MS"/>
                <a:cs typeface="Trebuchet MS"/>
              </a:rPr>
              <a:t>SBIT</a:t>
            </a:r>
            <a:r>
              <a:rPr sz="950" spc="25" dirty="0">
                <a:solidFill>
                  <a:srgbClr val="333333"/>
                </a:solidFill>
                <a:latin typeface="微软雅黑"/>
                <a:cs typeface="微软雅黑"/>
              </a:rPr>
              <a:t>特殊权限位，因此除非是该目录的所有者，否则无法删除这里面的文件。</a:t>
            </a:r>
            <a:endParaRPr sz="950">
              <a:latin typeface="微软雅黑"/>
              <a:cs typeface="微软雅黑"/>
            </a:endParaRPr>
          </a:p>
          <a:p>
            <a:pPr marL="139700" marR="165735">
              <a:lnSpc>
                <a:spcPct val="131600"/>
              </a:lnSpc>
              <a:spcBef>
                <a:spcPts val="750"/>
              </a:spcBef>
            </a:pPr>
            <a:r>
              <a:rPr sz="950" spc="25" dirty="0">
                <a:solidFill>
                  <a:srgbClr val="333333"/>
                </a:solidFill>
                <a:latin typeface="微软雅黑"/>
                <a:cs typeface="微软雅黑"/>
              </a:rPr>
              <a:t>与前面所讲的</a:t>
            </a:r>
            <a:r>
              <a:rPr sz="950" spc="75" dirty="0">
                <a:solidFill>
                  <a:srgbClr val="333333"/>
                </a:solidFill>
                <a:latin typeface="Trebuchet MS"/>
                <a:cs typeface="Trebuchet MS"/>
              </a:rPr>
              <a:t>SUID</a:t>
            </a:r>
            <a:r>
              <a:rPr sz="950" spc="25" dirty="0">
                <a:solidFill>
                  <a:srgbClr val="333333"/>
                </a:solidFill>
                <a:latin typeface="微软雅黑"/>
                <a:cs typeface="微软雅黑"/>
              </a:rPr>
              <a:t>和</a:t>
            </a:r>
            <a:r>
              <a:rPr sz="950" spc="70" dirty="0">
                <a:solidFill>
                  <a:srgbClr val="333333"/>
                </a:solidFill>
                <a:latin typeface="Trebuchet MS"/>
                <a:cs typeface="Trebuchet MS"/>
              </a:rPr>
              <a:t>SGID</a:t>
            </a:r>
            <a:r>
              <a:rPr sz="950" spc="25" dirty="0">
                <a:solidFill>
                  <a:srgbClr val="333333"/>
                </a:solidFill>
                <a:latin typeface="微软雅黑"/>
                <a:cs typeface="微软雅黑"/>
              </a:rPr>
              <a:t>权限显示方法不同，当目录被设置</a:t>
            </a:r>
            <a:r>
              <a:rPr sz="950" spc="40" dirty="0">
                <a:solidFill>
                  <a:srgbClr val="333333"/>
                </a:solidFill>
                <a:latin typeface="Trebuchet MS"/>
                <a:cs typeface="Trebuchet MS"/>
              </a:rPr>
              <a:t>SBIT</a:t>
            </a:r>
            <a:r>
              <a:rPr sz="950" spc="20" dirty="0">
                <a:solidFill>
                  <a:srgbClr val="333333"/>
                </a:solidFill>
                <a:latin typeface="微软雅黑"/>
                <a:cs typeface="微软雅黑"/>
              </a:rPr>
              <a:t>特殊权限位后，文件的其他人权限部分 </a:t>
            </a:r>
            <a:r>
              <a:rPr sz="950" spc="25" dirty="0">
                <a:solidFill>
                  <a:srgbClr val="333333"/>
                </a:solidFill>
                <a:latin typeface="微软雅黑"/>
                <a:cs typeface="微软雅黑"/>
              </a:rPr>
              <a:t>的</a:t>
            </a:r>
            <a:r>
              <a:rPr sz="950" spc="35" dirty="0">
                <a:solidFill>
                  <a:srgbClr val="333333"/>
                </a:solidFill>
                <a:latin typeface="Trebuchet MS"/>
                <a:cs typeface="Trebuchet MS"/>
              </a:rPr>
              <a:t>x</a:t>
            </a:r>
            <a:r>
              <a:rPr sz="950" spc="25" dirty="0">
                <a:solidFill>
                  <a:srgbClr val="333333"/>
                </a:solidFill>
                <a:latin typeface="微软雅黑"/>
                <a:cs typeface="微软雅黑"/>
              </a:rPr>
              <a:t>执行权限就会被替换成</a:t>
            </a:r>
            <a:r>
              <a:rPr sz="950" spc="-35" dirty="0">
                <a:solidFill>
                  <a:srgbClr val="333333"/>
                </a:solidFill>
                <a:latin typeface="Trebuchet MS"/>
                <a:cs typeface="Trebuchet MS"/>
              </a:rPr>
              <a:t>t</a:t>
            </a:r>
            <a:r>
              <a:rPr sz="950" spc="25" dirty="0">
                <a:solidFill>
                  <a:srgbClr val="333333"/>
                </a:solidFill>
                <a:latin typeface="微软雅黑"/>
                <a:cs typeface="微软雅黑"/>
              </a:rPr>
              <a:t>或者</a:t>
            </a:r>
            <a:r>
              <a:rPr sz="950" spc="5" dirty="0">
                <a:solidFill>
                  <a:srgbClr val="333333"/>
                </a:solidFill>
                <a:latin typeface="Trebuchet MS"/>
                <a:cs typeface="Trebuchet MS"/>
              </a:rPr>
              <a:t>T</a:t>
            </a:r>
            <a:r>
              <a:rPr sz="950" spc="5" dirty="0">
                <a:solidFill>
                  <a:srgbClr val="333333"/>
                </a:solidFill>
                <a:latin typeface="微软雅黑"/>
                <a:cs typeface="微软雅黑"/>
              </a:rPr>
              <a:t>，</a:t>
            </a:r>
            <a:r>
              <a:rPr sz="950" spc="25" dirty="0">
                <a:solidFill>
                  <a:srgbClr val="333333"/>
                </a:solidFill>
                <a:latin typeface="微软雅黑"/>
                <a:cs typeface="微软雅黑"/>
              </a:rPr>
              <a:t>原本有</a:t>
            </a:r>
            <a:r>
              <a:rPr sz="950" spc="35" dirty="0">
                <a:solidFill>
                  <a:srgbClr val="333333"/>
                </a:solidFill>
                <a:latin typeface="Trebuchet MS"/>
                <a:cs typeface="Trebuchet MS"/>
              </a:rPr>
              <a:t>x</a:t>
            </a:r>
            <a:r>
              <a:rPr sz="950" spc="25" dirty="0">
                <a:solidFill>
                  <a:srgbClr val="333333"/>
                </a:solidFill>
                <a:latin typeface="微软雅黑"/>
                <a:cs typeface="微软雅黑"/>
              </a:rPr>
              <a:t>执行权限则会写成</a:t>
            </a:r>
            <a:r>
              <a:rPr sz="950" spc="-5" dirty="0">
                <a:solidFill>
                  <a:srgbClr val="333333"/>
                </a:solidFill>
                <a:latin typeface="Trebuchet MS"/>
                <a:cs typeface="Trebuchet MS"/>
              </a:rPr>
              <a:t>t</a:t>
            </a:r>
            <a:r>
              <a:rPr sz="950" spc="-5" dirty="0">
                <a:solidFill>
                  <a:srgbClr val="333333"/>
                </a:solidFill>
                <a:latin typeface="微软雅黑"/>
                <a:cs typeface="微软雅黑"/>
              </a:rPr>
              <a:t>，</a:t>
            </a:r>
            <a:r>
              <a:rPr sz="950" spc="25" dirty="0">
                <a:solidFill>
                  <a:srgbClr val="333333"/>
                </a:solidFill>
                <a:latin typeface="微软雅黑"/>
                <a:cs typeface="微软雅黑"/>
              </a:rPr>
              <a:t>原本没有</a:t>
            </a:r>
            <a:r>
              <a:rPr sz="950" spc="35" dirty="0">
                <a:solidFill>
                  <a:srgbClr val="333333"/>
                </a:solidFill>
                <a:latin typeface="Trebuchet MS"/>
                <a:cs typeface="Trebuchet MS"/>
              </a:rPr>
              <a:t>x</a:t>
            </a:r>
            <a:r>
              <a:rPr sz="950" spc="25" dirty="0">
                <a:solidFill>
                  <a:srgbClr val="333333"/>
                </a:solidFill>
                <a:latin typeface="微软雅黑"/>
                <a:cs typeface="微软雅黑"/>
              </a:rPr>
              <a:t>执行权限则会被写成</a:t>
            </a:r>
            <a:r>
              <a:rPr sz="950" spc="-15" dirty="0">
                <a:solidFill>
                  <a:srgbClr val="333333"/>
                </a:solidFill>
                <a:latin typeface="Trebuchet MS"/>
                <a:cs typeface="Trebuchet MS"/>
              </a:rPr>
              <a:t>T</a:t>
            </a:r>
            <a:r>
              <a:rPr sz="950" spc="25" dirty="0">
                <a:solidFill>
                  <a:srgbClr val="333333"/>
                </a:solidFill>
                <a:latin typeface="微软雅黑"/>
                <a:cs typeface="微软雅黑"/>
              </a:rPr>
              <a:t>。</a:t>
            </a:r>
            <a:endParaRPr sz="950">
              <a:latin typeface="微软雅黑"/>
              <a:cs typeface="微软雅黑"/>
            </a:endParaRPr>
          </a:p>
          <a:p>
            <a:pPr marL="139700">
              <a:lnSpc>
                <a:spcPct val="100000"/>
              </a:lnSpc>
              <a:spcBef>
                <a:spcPts val="1115"/>
              </a:spcBef>
            </a:pPr>
            <a:r>
              <a:rPr sz="950" dirty="0">
                <a:solidFill>
                  <a:srgbClr val="333333"/>
                </a:solidFill>
                <a:latin typeface="Trebuchet MS"/>
                <a:cs typeface="Trebuchet MS"/>
              </a:rPr>
              <a:t>/tmp</a:t>
            </a:r>
            <a:r>
              <a:rPr sz="950" spc="25" dirty="0">
                <a:solidFill>
                  <a:srgbClr val="333333"/>
                </a:solidFill>
                <a:latin typeface="微软雅黑"/>
                <a:cs typeface="微软雅黑"/>
              </a:rPr>
              <a:t>目录上的</a:t>
            </a:r>
            <a:r>
              <a:rPr sz="950" spc="40" dirty="0">
                <a:solidFill>
                  <a:srgbClr val="333333"/>
                </a:solidFill>
                <a:latin typeface="Trebuchet MS"/>
                <a:cs typeface="Trebuchet MS"/>
              </a:rPr>
              <a:t>SBIT</a:t>
            </a:r>
            <a:r>
              <a:rPr sz="950" spc="25" dirty="0">
                <a:solidFill>
                  <a:srgbClr val="333333"/>
                </a:solidFill>
                <a:latin typeface="微软雅黑"/>
                <a:cs typeface="微软雅黑"/>
              </a:rPr>
              <a:t>权限默认已经存在，体现为</a:t>
            </a:r>
            <a:r>
              <a:rPr sz="950" spc="-160" dirty="0">
                <a:solidFill>
                  <a:srgbClr val="333333"/>
                </a:solidFill>
                <a:latin typeface="Trebuchet MS"/>
                <a:cs typeface="Trebuchet MS"/>
              </a:rPr>
              <a:t>“</a:t>
            </a:r>
            <a:r>
              <a:rPr sz="950" spc="25" dirty="0">
                <a:solidFill>
                  <a:srgbClr val="333333"/>
                </a:solidFill>
                <a:latin typeface="微软雅黑"/>
                <a:cs typeface="微软雅黑"/>
              </a:rPr>
              <a:t>其他用户</a:t>
            </a:r>
            <a:r>
              <a:rPr sz="950" spc="-160" dirty="0">
                <a:solidFill>
                  <a:srgbClr val="333333"/>
                </a:solidFill>
                <a:latin typeface="Trebuchet MS"/>
                <a:cs typeface="Trebuchet MS"/>
              </a:rPr>
              <a:t>”</a:t>
            </a:r>
            <a:r>
              <a:rPr sz="950" spc="25" dirty="0">
                <a:solidFill>
                  <a:srgbClr val="333333"/>
                </a:solidFill>
                <a:latin typeface="微软雅黑"/>
                <a:cs typeface="微软雅黑"/>
              </a:rPr>
              <a:t>权限字段的权限变为</a:t>
            </a:r>
            <a:r>
              <a:rPr sz="950" spc="15" dirty="0">
                <a:solidFill>
                  <a:srgbClr val="333333"/>
                </a:solidFill>
                <a:latin typeface="Trebuchet MS"/>
                <a:cs typeface="Trebuchet MS"/>
              </a:rPr>
              <a:t>rwt</a:t>
            </a:r>
            <a:r>
              <a:rPr sz="950" spc="15" dirty="0">
                <a:solidFill>
                  <a:srgbClr val="333333"/>
                </a:solidFill>
                <a:latin typeface="微软雅黑"/>
                <a:cs typeface="微软雅黑"/>
              </a:rPr>
              <a:t>：</a:t>
            </a:r>
            <a:endParaRPr sz="950">
              <a:latin typeface="微软雅黑"/>
              <a:cs typeface="微软雅黑"/>
            </a:endParaRPr>
          </a:p>
          <a:p>
            <a:pPr>
              <a:lnSpc>
                <a:spcPct val="100000"/>
              </a:lnSpc>
              <a:spcBef>
                <a:spcPts val="5"/>
              </a:spcBef>
            </a:pPr>
            <a:endParaRPr sz="1100">
              <a:latin typeface="微软雅黑"/>
              <a:cs typeface="微软雅黑"/>
            </a:endParaRPr>
          </a:p>
          <a:p>
            <a:pPr marL="263525">
              <a:lnSpc>
                <a:spcPct val="100000"/>
              </a:lnSpc>
              <a:spcBef>
                <a:spcPts val="5"/>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ls</a:t>
            </a:r>
            <a:r>
              <a:rPr sz="850" spc="5" dirty="0">
                <a:solidFill>
                  <a:srgbClr val="333333"/>
                </a:solidFill>
                <a:latin typeface="Lucida Console"/>
                <a:cs typeface="Lucida Console"/>
              </a:rPr>
              <a:t> </a:t>
            </a:r>
            <a:r>
              <a:rPr sz="850" spc="15" dirty="0">
                <a:solidFill>
                  <a:srgbClr val="333333"/>
                </a:solidFill>
                <a:latin typeface="Lucida Console"/>
                <a:cs typeface="Lucida Console"/>
              </a:rPr>
              <a:t>-ald</a:t>
            </a:r>
            <a:r>
              <a:rPr sz="850" spc="5" dirty="0">
                <a:solidFill>
                  <a:srgbClr val="333333"/>
                </a:solidFill>
                <a:latin typeface="Lucida Console"/>
                <a:cs typeface="Lucida Console"/>
              </a:rPr>
              <a:t> </a:t>
            </a:r>
            <a:r>
              <a:rPr sz="850" spc="15" dirty="0">
                <a:solidFill>
                  <a:srgbClr val="333333"/>
                </a:solidFill>
                <a:latin typeface="Lucida Console"/>
                <a:cs typeface="Lucida Console"/>
              </a:rPr>
              <a:t>/tmp</a:t>
            </a:r>
            <a:endParaRPr sz="850">
              <a:latin typeface="Lucida Console"/>
              <a:cs typeface="Lucida Console"/>
            </a:endParaRPr>
          </a:p>
          <a:p>
            <a:pPr marL="263525">
              <a:lnSpc>
                <a:spcPct val="100000"/>
              </a:lnSpc>
              <a:spcBef>
                <a:spcPts val="330"/>
              </a:spcBef>
            </a:pPr>
            <a:r>
              <a:rPr sz="850" spc="15" dirty="0">
                <a:solidFill>
                  <a:srgbClr val="333333"/>
                </a:solidFill>
                <a:latin typeface="Lucida Console"/>
                <a:cs typeface="Lucida Console"/>
              </a:rPr>
              <a:t>drwxrwxrwt.</a:t>
            </a:r>
            <a:r>
              <a:rPr sz="850" spc="10" dirty="0">
                <a:solidFill>
                  <a:srgbClr val="333333"/>
                </a:solidFill>
                <a:latin typeface="Lucida Console"/>
                <a:cs typeface="Lucida Console"/>
              </a:rPr>
              <a:t> </a:t>
            </a:r>
            <a:r>
              <a:rPr sz="850" spc="15" dirty="0">
                <a:solidFill>
                  <a:srgbClr val="333333"/>
                </a:solidFill>
                <a:latin typeface="Lucida Console"/>
                <a:cs typeface="Lucida Console"/>
              </a:rPr>
              <a:t>17</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 4096</a:t>
            </a:r>
            <a:r>
              <a:rPr sz="850" spc="10" dirty="0">
                <a:solidFill>
                  <a:srgbClr val="333333"/>
                </a:solidFill>
                <a:latin typeface="Lucida Console"/>
                <a:cs typeface="Lucida Console"/>
              </a:rPr>
              <a:t> </a:t>
            </a:r>
            <a:r>
              <a:rPr sz="850" spc="15" dirty="0">
                <a:solidFill>
                  <a:srgbClr val="333333"/>
                </a:solidFill>
                <a:latin typeface="Lucida Console"/>
                <a:cs typeface="Lucida Console"/>
              </a:rPr>
              <a:t>Oct</a:t>
            </a:r>
            <a:r>
              <a:rPr sz="850" spc="10" dirty="0">
                <a:solidFill>
                  <a:srgbClr val="333333"/>
                </a:solidFill>
                <a:latin typeface="Lucida Console"/>
                <a:cs typeface="Lucida Console"/>
              </a:rPr>
              <a:t> </a:t>
            </a:r>
            <a:r>
              <a:rPr sz="850" spc="15" dirty="0">
                <a:solidFill>
                  <a:srgbClr val="333333"/>
                </a:solidFill>
                <a:latin typeface="Lucida Console"/>
                <a:cs typeface="Lucida Console"/>
              </a:rPr>
              <a:t>28 00:29</a:t>
            </a:r>
            <a:r>
              <a:rPr sz="850" spc="10" dirty="0">
                <a:solidFill>
                  <a:srgbClr val="333333"/>
                </a:solidFill>
                <a:latin typeface="Lucida Console"/>
                <a:cs typeface="Lucida Console"/>
              </a:rPr>
              <a:t> </a:t>
            </a:r>
            <a:r>
              <a:rPr sz="850" spc="15" dirty="0">
                <a:solidFill>
                  <a:srgbClr val="333333"/>
                </a:solidFill>
                <a:latin typeface="Lucida Console"/>
                <a:cs typeface="Lucida Console"/>
              </a:rPr>
              <a:t>/tmp</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39700" marR="240029">
              <a:lnSpc>
                <a:spcPct val="131600"/>
              </a:lnSpc>
            </a:pPr>
            <a:r>
              <a:rPr sz="950" spc="25" dirty="0">
                <a:solidFill>
                  <a:srgbClr val="333333"/>
                </a:solidFill>
                <a:latin typeface="微软雅黑"/>
                <a:cs typeface="微软雅黑"/>
              </a:rPr>
              <a:t>其实，文件能否被删除并不取决于自身的权限，而是看其所在目录是否有写入权限（其原理会在下个章 节讲到）。为了避免现在很多读者不放心，所以下面的命令还是赋予了这个</a:t>
            </a:r>
            <a:r>
              <a:rPr sz="950" spc="10" dirty="0">
                <a:solidFill>
                  <a:srgbClr val="333333"/>
                </a:solidFill>
                <a:latin typeface="Trebuchet MS"/>
                <a:cs typeface="Trebuchet MS"/>
              </a:rPr>
              <a:t>test</a:t>
            </a:r>
            <a:r>
              <a:rPr sz="950" spc="25" dirty="0">
                <a:solidFill>
                  <a:srgbClr val="333333"/>
                </a:solidFill>
                <a:latin typeface="微软雅黑"/>
                <a:cs typeface="微软雅黑"/>
              </a:rPr>
              <a:t>文件最大的</a:t>
            </a:r>
            <a:r>
              <a:rPr sz="950" spc="55" dirty="0">
                <a:solidFill>
                  <a:srgbClr val="333333"/>
                </a:solidFill>
                <a:latin typeface="Trebuchet MS"/>
                <a:cs typeface="Trebuchet MS"/>
              </a:rPr>
              <a:t>777</a:t>
            </a:r>
            <a:r>
              <a:rPr sz="950" spc="25" dirty="0">
                <a:solidFill>
                  <a:srgbClr val="333333"/>
                </a:solidFill>
                <a:latin typeface="微软雅黑"/>
                <a:cs typeface="微软雅黑"/>
              </a:rPr>
              <a:t>权限</a:t>
            </a:r>
            <a:endParaRPr sz="950">
              <a:latin typeface="微软雅黑"/>
              <a:cs typeface="微软雅黑"/>
            </a:endParaRPr>
          </a:p>
          <a:p>
            <a:pPr marL="139065">
              <a:lnSpc>
                <a:spcPct val="100000"/>
              </a:lnSpc>
              <a:spcBef>
                <a:spcPts val="360"/>
              </a:spcBef>
            </a:pPr>
            <a:r>
              <a:rPr sz="950" spc="35" dirty="0">
                <a:solidFill>
                  <a:srgbClr val="333333"/>
                </a:solidFill>
                <a:latin typeface="微软雅黑"/>
                <a:cs typeface="微软雅黑"/>
              </a:rPr>
              <a:t>（</a:t>
            </a:r>
            <a:r>
              <a:rPr sz="950" spc="35" dirty="0">
                <a:solidFill>
                  <a:srgbClr val="333333"/>
                </a:solidFill>
                <a:latin typeface="Trebuchet MS"/>
                <a:cs typeface="Trebuchet MS"/>
              </a:rPr>
              <a:t>rwxrwxrwx</a:t>
            </a:r>
            <a:r>
              <a:rPr sz="950" spc="35" dirty="0">
                <a:solidFill>
                  <a:srgbClr val="333333"/>
                </a:solidFill>
                <a:latin typeface="微软雅黑"/>
                <a:cs typeface="微软雅黑"/>
              </a:rPr>
              <a:t>）：</a:t>
            </a:r>
            <a:endParaRPr sz="950">
              <a:latin typeface="微软雅黑"/>
              <a:cs typeface="微软雅黑"/>
            </a:endParaRPr>
          </a:p>
          <a:p>
            <a:pPr>
              <a:lnSpc>
                <a:spcPct val="100000"/>
              </a:lnSpc>
              <a:spcBef>
                <a:spcPts val="10"/>
              </a:spcBef>
            </a:pPr>
            <a:endParaRPr sz="1100">
              <a:latin typeface="微软雅黑"/>
              <a:cs typeface="微软雅黑"/>
            </a:endParaRPr>
          </a:p>
          <a:p>
            <a:pPr marL="263525">
              <a:lnSpc>
                <a:spcPct val="1000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cd</a:t>
            </a:r>
            <a:r>
              <a:rPr sz="850" dirty="0">
                <a:solidFill>
                  <a:srgbClr val="333333"/>
                </a:solidFill>
                <a:latin typeface="Lucida Console"/>
                <a:cs typeface="Lucida Console"/>
              </a:rPr>
              <a:t> </a:t>
            </a:r>
            <a:r>
              <a:rPr sz="850" spc="15" dirty="0">
                <a:solidFill>
                  <a:srgbClr val="333333"/>
                </a:solidFill>
                <a:latin typeface="Lucida Console"/>
                <a:cs typeface="Lucida Console"/>
              </a:rPr>
              <a:t>/tmp</a:t>
            </a:r>
            <a:endParaRPr sz="850">
              <a:latin typeface="Lucida Console"/>
              <a:cs typeface="Lucida Console"/>
            </a:endParaRPr>
          </a:p>
          <a:p>
            <a:pPr marL="263525" marR="1525270">
              <a:lnSpc>
                <a:spcPct val="132400"/>
              </a:lnSpc>
            </a:pPr>
            <a:r>
              <a:rPr sz="850" spc="15" dirty="0">
                <a:solidFill>
                  <a:srgbClr val="333333"/>
                </a:solidFill>
                <a:latin typeface="Lucida Console"/>
                <a:cs typeface="Lucida Console"/>
              </a:rPr>
              <a:t>[root@linuxprobe tmp]# echo "Welcome to linuxprobe.com" &gt; test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tmp]# chmod 777</a:t>
            </a:r>
            <a:r>
              <a:rPr sz="850" spc="10" dirty="0">
                <a:solidFill>
                  <a:srgbClr val="333333"/>
                </a:solidFill>
                <a:latin typeface="Lucida Console"/>
                <a:cs typeface="Lucida Console"/>
              </a:rPr>
              <a:t> </a:t>
            </a:r>
            <a:r>
              <a:rPr sz="850" spc="15" dirty="0">
                <a:solidFill>
                  <a:srgbClr val="333333"/>
                </a:solidFill>
                <a:latin typeface="Lucida Console"/>
                <a:cs typeface="Lucida Console"/>
              </a:rPr>
              <a:t>test</a:t>
            </a:r>
            <a:endParaRPr sz="850">
              <a:latin typeface="Lucida Console"/>
              <a:cs typeface="Lucida Console"/>
            </a:endParaRPr>
          </a:p>
          <a:p>
            <a:pPr marL="263525">
              <a:lnSpc>
                <a:spcPct val="100000"/>
              </a:lnSpc>
              <a:spcBef>
                <a:spcPts val="330"/>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tmp]#</a:t>
            </a:r>
            <a:r>
              <a:rPr sz="850" spc="5" dirty="0">
                <a:solidFill>
                  <a:srgbClr val="333333"/>
                </a:solidFill>
                <a:latin typeface="Lucida Console"/>
                <a:cs typeface="Lucida Console"/>
              </a:rPr>
              <a:t> </a:t>
            </a:r>
            <a:r>
              <a:rPr sz="850" spc="15" dirty="0">
                <a:solidFill>
                  <a:srgbClr val="333333"/>
                </a:solidFill>
                <a:latin typeface="Lucida Console"/>
                <a:cs typeface="Lucida Console"/>
              </a:rPr>
              <a:t>ls</a:t>
            </a:r>
            <a:r>
              <a:rPr sz="850" spc="5" dirty="0">
                <a:solidFill>
                  <a:srgbClr val="333333"/>
                </a:solidFill>
                <a:latin typeface="Lucida Console"/>
                <a:cs typeface="Lucida Console"/>
              </a:rPr>
              <a:t> </a:t>
            </a:r>
            <a:r>
              <a:rPr sz="850" spc="15" dirty="0">
                <a:solidFill>
                  <a:srgbClr val="333333"/>
                </a:solidFill>
                <a:latin typeface="Lucida Console"/>
                <a:cs typeface="Lucida Console"/>
              </a:rPr>
              <a:t>-al</a:t>
            </a:r>
            <a:r>
              <a:rPr sz="850" spc="5" dirty="0">
                <a:solidFill>
                  <a:srgbClr val="333333"/>
                </a:solidFill>
                <a:latin typeface="Lucida Console"/>
                <a:cs typeface="Lucida Console"/>
              </a:rPr>
              <a:t> </a:t>
            </a:r>
            <a:r>
              <a:rPr sz="850" spc="15" dirty="0">
                <a:solidFill>
                  <a:srgbClr val="333333"/>
                </a:solidFill>
                <a:latin typeface="Lucida Console"/>
                <a:cs typeface="Lucida Console"/>
              </a:rPr>
              <a:t>test</a:t>
            </a:r>
            <a:endParaRPr sz="850">
              <a:latin typeface="Lucida Console"/>
              <a:cs typeface="Lucida Console"/>
            </a:endParaRPr>
          </a:p>
          <a:p>
            <a:pPr marL="263525">
              <a:lnSpc>
                <a:spcPct val="100000"/>
              </a:lnSpc>
              <a:spcBef>
                <a:spcPts val="330"/>
              </a:spcBef>
            </a:pPr>
            <a:r>
              <a:rPr sz="850" spc="15" dirty="0">
                <a:solidFill>
                  <a:srgbClr val="333333"/>
                </a:solidFill>
                <a:latin typeface="Lucida Console"/>
                <a:cs typeface="Lucida Console"/>
              </a:rPr>
              <a:t>-rwxrwxrwx.</a:t>
            </a:r>
            <a:r>
              <a:rPr sz="850" spc="10" dirty="0">
                <a:solidFill>
                  <a:srgbClr val="333333"/>
                </a:solidFill>
                <a:latin typeface="Lucida Console"/>
                <a:cs typeface="Lucida Console"/>
              </a:rPr>
              <a:t> </a:t>
            </a:r>
            <a:r>
              <a:rPr sz="850" spc="15" dirty="0">
                <a:solidFill>
                  <a:srgbClr val="333333"/>
                </a:solidFill>
                <a:latin typeface="Lucida Console"/>
                <a:cs typeface="Lucida Console"/>
              </a:rPr>
              <a:t>1</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26</a:t>
            </a:r>
            <a:r>
              <a:rPr sz="850" spc="10" dirty="0">
                <a:solidFill>
                  <a:srgbClr val="333333"/>
                </a:solidFill>
                <a:latin typeface="Lucida Console"/>
                <a:cs typeface="Lucida Console"/>
              </a:rPr>
              <a:t> </a:t>
            </a:r>
            <a:r>
              <a:rPr sz="850" spc="15" dirty="0">
                <a:solidFill>
                  <a:srgbClr val="333333"/>
                </a:solidFill>
                <a:latin typeface="Lucida Console"/>
                <a:cs typeface="Lucida Console"/>
              </a:rPr>
              <a:t>Oct</a:t>
            </a:r>
            <a:r>
              <a:rPr sz="850" spc="10" dirty="0">
                <a:solidFill>
                  <a:srgbClr val="333333"/>
                </a:solidFill>
                <a:latin typeface="Lucida Console"/>
                <a:cs typeface="Lucida Console"/>
              </a:rPr>
              <a:t> </a:t>
            </a:r>
            <a:r>
              <a:rPr sz="850" spc="15" dirty="0">
                <a:solidFill>
                  <a:srgbClr val="333333"/>
                </a:solidFill>
                <a:latin typeface="Lucida Console"/>
                <a:cs typeface="Lucida Console"/>
              </a:rPr>
              <a:t>29 14:29</a:t>
            </a:r>
            <a:r>
              <a:rPr sz="850" spc="10" dirty="0">
                <a:solidFill>
                  <a:srgbClr val="333333"/>
                </a:solidFill>
                <a:latin typeface="Lucida Console"/>
                <a:cs typeface="Lucida Console"/>
              </a:rPr>
              <a:t> </a:t>
            </a:r>
            <a:r>
              <a:rPr sz="850" spc="15" dirty="0">
                <a:solidFill>
                  <a:srgbClr val="333333"/>
                </a:solidFill>
                <a:latin typeface="Lucida Console"/>
                <a:cs typeface="Lucida Console"/>
              </a:rPr>
              <a:t>test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39700" marR="240029">
              <a:lnSpc>
                <a:spcPct val="131600"/>
              </a:lnSpc>
              <a:spcBef>
                <a:spcPts val="5"/>
              </a:spcBef>
            </a:pPr>
            <a:r>
              <a:rPr sz="950" spc="25" dirty="0">
                <a:solidFill>
                  <a:srgbClr val="333333"/>
                </a:solidFill>
                <a:latin typeface="微软雅黑"/>
                <a:cs typeface="微软雅黑"/>
              </a:rPr>
              <a:t>随后，切换到一个普通用户身份下，尝试删除这个其他人创建的文件就会发现，即便读、写、执行权限 全开，但是由于</a:t>
            </a:r>
            <a:r>
              <a:rPr sz="950" spc="40" dirty="0">
                <a:solidFill>
                  <a:srgbClr val="333333"/>
                </a:solidFill>
                <a:latin typeface="Trebuchet MS"/>
                <a:cs typeface="Trebuchet MS"/>
              </a:rPr>
              <a:t>SBIT</a:t>
            </a:r>
            <a:r>
              <a:rPr sz="950" spc="25" dirty="0">
                <a:solidFill>
                  <a:srgbClr val="333333"/>
                </a:solidFill>
                <a:latin typeface="微软雅黑"/>
                <a:cs typeface="微软雅黑"/>
              </a:rPr>
              <a:t>特殊权限位的缘故，依然无法删除该文件：</a:t>
            </a:r>
            <a:endParaRPr sz="950">
              <a:latin typeface="微软雅黑"/>
              <a:cs typeface="微软雅黑"/>
            </a:endParaRPr>
          </a:p>
        </p:txBody>
      </p:sp>
      <p:sp>
        <p:nvSpPr>
          <p:cNvPr id="19" name="object 19"/>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13</a:t>
            </a:fld>
            <a:endParaRPr sz="800">
              <a:latin typeface="小哥哥网恋吗"/>
              <a:cs typeface="小哥哥网恋吗"/>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7505792"/>
          <a:ext cx="5655945" cy="1571625"/>
        </p:xfrm>
        <a:graphic>
          <a:graphicData uri="http://schemas.openxmlformats.org/drawingml/2006/table">
            <a:tbl>
              <a:tblPr firstRow="1" bandRow="1">
                <a:tableStyleId>{2D5ABB26-0587-4C30-8999-92F81FD0307C}</a:tableStyleId>
              </a:tblPr>
              <a:tblGrid>
                <a:gridCol w="1248410">
                  <a:extLst>
                    <a:ext uri="{9D8B030D-6E8A-4147-A177-3AD203B41FA5}">
                      <a16:colId xmlns:a16="http://schemas.microsoft.com/office/drawing/2014/main" val="20000"/>
                    </a:ext>
                  </a:extLst>
                </a:gridCol>
                <a:gridCol w="439293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10" dirty="0">
                          <a:solidFill>
                            <a:srgbClr val="333333"/>
                          </a:solidFill>
                          <a:latin typeface="Trebuchet MS"/>
                          <a:cs typeface="Trebuchet MS"/>
                        </a:rPr>
                        <a:t>-v</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显示详细的连接进度</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10" dirty="0">
                          <a:solidFill>
                            <a:srgbClr val="333333"/>
                          </a:solidFill>
                          <a:latin typeface="Trebuchet MS"/>
                          <a:cs typeface="Trebuchet MS"/>
                        </a:rPr>
                        <a:t>-P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指定远程主机的</a:t>
                      </a:r>
                      <a:r>
                        <a:rPr sz="950" dirty="0">
                          <a:solidFill>
                            <a:srgbClr val="333333"/>
                          </a:solidFill>
                          <a:latin typeface="Trebuchet MS"/>
                          <a:cs typeface="Trebuchet MS"/>
                        </a:rPr>
                        <a:t>sshd</a:t>
                      </a:r>
                      <a:r>
                        <a:rPr sz="950" dirty="0">
                          <a:solidFill>
                            <a:srgbClr val="333333"/>
                          </a:solidFill>
                          <a:latin typeface="微软雅黑"/>
                          <a:cs typeface="微软雅黑"/>
                        </a:rPr>
                        <a:t>端口号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 dirty="0">
                          <a:solidFill>
                            <a:srgbClr val="333333"/>
                          </a:solidFill>
                          <a:latin typeface="Trebuchet MS"/>
                          <a:cs typeface="Trebuchet MS"/>
                        </a:rPr>
                        <a:t>-r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用于传送文件夹</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0" dirty="0">
                          <a:solidFill>
                            <a:srgbClr val="333333"/>
                          </a:solidFill>
                          <a:latin typeface="Trebuchet MS"/>
                          <a:cs typeface="Trebuchet MS"/>
                        </a:rPr>
                        <a:t>-6</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使用</a:t>
                      </a:r>
                      <a:r>
                        <a:rPr sz="950" dirty="0">
                          <a:solidFill>
                            <a:srgbClr val="333333"/>
                          </a:solidFill>
                          <a:latin typeface="Trebuchet MS"/>
                          <a:cs typeface="Trebuchet MS"/>
                        </a:rPr>
                        <a:t>IPv6</a:t>
                      </a:r>
                      <a:r>
                        <a:rPr sz="950" dirty="0">
                          <a:solidFill>
                            <a:srgbClr val="333333"/>
                          </a:solidFill>
                          <a:latin typeface="微软雅黑"/>
                          <a:cs typeface="微软雅黑"/>
                        </a:rPr>
                        <a:t>协议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bl>
          </a:graphicData>
        </a:graphic>
      </p:graphicFrame>
      <p:pic>
        <p:nvPicPr>
          <p:cNvPr id="3" name="object 3"/>
          <p:cNvPicPr/>
          <p:nvPr/>
        </p:nvPicPr>
        <p:blipFill>
          <a:blip r:embed="rId2" cstate="print"/>
          <a:stretch>
            <a:fillRect/>
          </a:stretch>
        </p:blipFill>
        <p:spPr>
          <a:xfrm>
            <a:off x="959124" y="368332"/>
            <a:ext cx="5650950" cy="4164358"/>
          </a:xfrm>
          <a:prstGeom prst="rect">
            <a:avLst/>
          </a:prstGeom>
        </p:spPr>
      </p:pic>
      <p:sp>
        <p:nvSpPr>
          <p:cNvPr id="4" name="object 4"/>
          <p:cNvSpPr txBox="1"/>
          <p:nvPr/>
        </p:nvSpPr>
        <p:spPr>
          <a:xfrm>
            <a:off x="946424" y="4643835"/>
            <a:ext cx="5676265" cy="269938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9-17</a:t>
            </a:r>
            <a:r>
              <a:rPr sz="950" spc="-35" dirty="0">
                <a:solidFill>
                  <a:srgbClr val="333333"/>
                </a:solidFill>
                <a:latin typeface="Trebuchet MS"/>
                <a:cs typeface="Trebuchet MS"/>
              </a:rPr>
              <a:t> </a:t>
            </a:r>
            <a:r>
              <a:rPr sz="950" spc="25" dirty="0">
                <a:solidFill>
                  <a:srgbClr val="333333"/>
                </a:solidFill>
                <a:latin typeface="微软雅黑"/>
                <a:cs typeface="微软雅黑"/>
              </a:rPr>
              <a:t>无密钥访问远程服务器被拒</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30" dirty="0">
                <a:solidFill>
                  <a:srgbClr val="777777"/>
                </a:solidFill>
                <a:latin typeface="Trebuchet MS"/>
                <a:cs typeface="Trebuchet MS"/>
              </a:rPr>
              <a:t>9.2.3</a:t>
            </a:r>
            <a:r>
              <a:rPr sz="950" b="1" spc="-35" dirty="0">
                <a:solidFill>
                  <a:srgbClr val="777777"/>
                </a:solidFill>
                <a:latin typeface="Trebuchet MS"/>
                <a:cs typeface="Trebuchet MS"/>
              </a:rPr>
              <a:t> </a:t>
            </a:r>
            <a:r>
              <a:rPr sz="950" b="1" spc="25" dirty="0">
                <a:solidFill>
                  <a:srgbClr val="777777"/>
                </a:solidFill>
                <a:latin typeface="微软雅黑"/>
                <a:cs typeface="微软雅黑"/>
              </a:rPr>
              <a:t>远程传输命令</a:t>
            </a:r>
            <a:endParaRPr sz="950">
              <a:latin typeface="微软雅黑"/>
              <a:cs typeface="微软雅黑"/>
            </a:endParaRPr>
          </a:p>
          <a:p>
            <a:pPr marL="12700" marR="101600">
              <a:lnSpc>
                <a:spcPct val="131600"/>
              </a:lnSpc>
              <a:spcBef>
                <a:spcPts val="900"/>
              </a:spcBef>
            </a:pPr>
            <a:r>
              <a:rPr sz="950" spc="25" dirty="0">
                <a:solidFill>
                  <a:srgbClr val="333333"/>
                </a:solidFill>
                <a:latin typeface="微软雅黑"/>
                <a:cs typeface="微软雅黑"/>
              </a:rPr>
              <a:t>不知道读者有没有考虑一个问题，既然</a:t>
            </a:r>
            <a:r>
              <a:rPr sz="950" spc="85" dirty="0">
                <a:solidFill>
                  <a:srgbClr val="333333"/>
                </a:solidFill>
                <a:latin typeface="Trebuchet MS"/>
                <a:cs typeface="Trebuchet MS"/>
              </a:rPr>
              <a:t>SSH</a:t>
            </a:r>
            <a:r>
              <a:rPr sz="950" spc="20" dirty="0">
                <a:solidFill>
                  <a:srgbClr val="333333"/>
                </a:solidFill>
                <a:latin typeface="微软雅黑"/>
                <a:cs typeface="微软雅黑"/>
              </a:rPr>
              <a:t>协议可以让用户远程控制服务器，传输命令信息，那是不是 </a:t>
            </a:r>
            <a:r>
              <a:rPr sz="950" spc="25" dirty="0">
                <a:solidFill>
                  <a:srgbClr val="333333"/>
                </a:solidFill>
                <a:latin typeface="微软雅黑"/>
                <a:cs typeface="微软雅黑"/>
              </a:rPr>
              <a:t>也能传输文件呢？</a:t>
            </a:r>
            <a:endParaRPr sz="950">
              <a:latin typeface="微软雅黑"/>
              <a:cs typeface="微软雅黑"/>
            </a:endParaRPr>
          </a:p>
          <a:p>
            <a:pPr marL="12700" marR="5080">
              <a:lnSpc>
                <a:spcPct val="131600"/>
              </a:lnSpc>
              <a:spcBef>
                <a:spcPts val="755"/>
              </a:spcBef>
            </a:pPr>
            <a:r>
              <a:rPr sz="950" spc="45" dirty="0">
                <a:solidFill>
                  <a:srgbClr val="333333"/>
                </a:solidFill>
                <a:latin typeface="Trebuchet MS"/>
                <a:cs typeface="Trebuchet MS"/>
              </a:rPr>
              <a:t>scp</a:t>
            </a:r>
            <a:r>
              <a:rPr sz="950" spc="25" dirty="0">
                <a:solidFill>
                  <a:srgbClr val="333333"/>
                </a:solidFill>
                <a:latin typeface="微软雅黑"/>
                <a:cs typeface="微软雅黑"/>
              </a:rPr>
              <a:t>（</a:t>
            </a:r>
            <a:r>
              <a:rPr sz="950" spc="40" dirty="0">
                <a:solidFill>
                  <a:srgbClr val="333333"/>
                </a:solidFill>
                <a:latin typeface="Trebuchet MS"/>
                <a:cs typeface="Trebuchet MS"/>
              </a:rPr>
              <a:t>secure</a:t>
            </a:r>
            <a:r>
              <a:rPr sz="950" spc="-35" dirty="0">
                <a:solidFill>
                  <a:srgbClr val="333333"/>
                </a:solidFill>
                <a:latin typeface="Trebuchet MS"/>
                <a:cs typeface="Trebuchet MS"/>
              </a:rPr>
              <a:t> </a:t>
            </a:r>
            <a:r>
              <a:rPr sz="950" spc="40" dirty="0">
                <a:solidFill>
                  <a:srgbClr val="333333"/>
                </a:solidFill>
                <a:latin typeface="Trebuchet MS"/>
                <a:cs typeface="Trebuchet MS"/>
              </a:rPr>
              <a:t>copy</a:t>
            </a:r>
            <a:r>
              <a:rPr sz="950" spc="25" dirty="0">
                <a:solidFill>
                  <a:srgbClr val="333333"/>
                </a:solidFill>
                <a:latin typeface="微软雅黑"/>
                <a:cs typeface="微软雅黑"/>
              </a:rPr>
              <a:t>）是一个基于</a:t>
            </a:r>
            <a:r>
              <a:rPr sz="950" spc="85" dirty="0">
                <a:solidFill>
                  <a:srgbClr val="333333"/>
                </a:solidFill>
                <a:latin typeface="Trebuchet MS"/>
                <a:cs typeface="Trebuchet MS"/>
              </a:rPr>
              <a:t>SSH</a:t>
            </a:r>
            <a:r>
              <a:rPr sz="950" spc="25" dirty="0">
                <a:solidFill>
                  <a:srgbClr val="333333"/>
                </a:solidFill>
                <a:latin typeface="微软雅黑"/>
                <a:cs typeface="微软雅黑"/>
              </a:rPr>
              <a:t>协议在网络之间进行安全传输的命令，与第</a:t>
            </a:r>
            <a:r>
              <a:rPr sz="950" spc="55" dirty="0">
                <a:solidFill>
                  <a:srgbClr val="333333"/>
                </a:solidFill>
                <a:latin typeface="Trebuchet MS"/>
                <a:cs typeface="Trebuchet MS"/>
              </a:rPr>
              <a:t>2</a:t>
            </a:r>
            <a:r>
              <a:rPr sz="950" spc="25" dirty="0">
                <a:solidFill>
                  <a:srgbClr val="333333"/>
                </a:solidFill>
                <a:latin typeface="微软雅黑"/>
                <a:cs typeface="微软雅黑"/>
              </a:rPr>
              <a:t>章讲解的</a:t>
            </a:r>
            <a:r>
              <a:rPr sz="950" spc="30" dirty="0">
                <a:solidFill>
                  <a:srgbClr val="333333"/>
                </a:solidFill>
                <a:latin typeface="Trebuchet MS"/>
                <a:cs typeface="Trebuchet MS"/>
              </a:rPr>
              <a:t>cp</a:t>
            </a:r>
            <a:r>
              <a:rPr sz="950" spc="20" dirty="0">
                <a:solidFill>
                  <a:srgbClr val="333333"/>
                </a:solidFill>
                <a:latin typeface="微软雅黑"/>
                <a:cs typeface="微软雅黑"/>
              </a:rPr>
              <a:t>命令不同，  </a:t>
            </a:r>
            <a:r>
              <a:rPr sz="950" spc="30" dirty="0">
                <a:solidFill>
                  <a:srgbClr val="333333"/>
                </a:solidFill>
                <a:latin typeface="Trebuchet MS"/>
                <a:cs typeface="Trebuchet MS"/>
              </a:rPr>
              <a:t>cp</a:t>
            </a:r>
            <a:r>
              <a:rPr sz="950" spc="25" dirty="0">
                <a:solidFill>
                  <a:srgbClr val="333333"/>
                </a:solidFill>
                <a:latin typeface="微软雅黑"/>
                <a:cs typeface="微软雅黑"/>
              </a:rPr>
              <a:t>命令只能在本地硬盘中进行文件复制，而</a:t>
            </a:r>
            <a:r>
              <a:rPr sz="950" spc="45" dirty="0">
                <a:solidFill>
                  <a:srgbClr val="333333"/>
                </a:solidFill>
                <a:latin typeface="Trebuchet MS"/>
                <a:cs typeface="Trebuchet MS"/>
              </a:rPr>
              <a:t>scp</a:t>
            </a:r>
            <a:r>
              <a:rPr sz="950" spc="25" dirty="0">
                <a:solidFill>
                  <a:srgbClr val="333333"/>
                </a:solidFill>
                <a:latin typeface="微软雅黑"/>
                <a:cs typeface="微软雅黑"/>
              </a:rPr>
              <a:t>不仅能够通过网络传送数据，而且所有的数据都将进行 </a:t>
            </a:r>
            <a:r>
              <a:rPr sz="950" spc="30" dirty="0">
                <a:solidFill>
                  <a:srgbClr val="333333"/>
                </a:solidFill>
                <a:latin typeface="微软雅黑"/>
                <a:cs typeface="微软雅黑"/>
              </a:rPr>
              <a:t> </a:t>
            </a:r>
            <a:r>
              <a:rPr sz="950" spc="25" dirty="0">
                <a:solidFill>
                  <a:srgbClr val="333333"/>
                </a:solidFill>
                <a:latin typeface="微软雅黑"/>
                <a:cs typeface="微软雅黑"/>
              </a:rPr>
              <a:t>加密处理。</a:t>
            </a:r>
            <a:endParaRPr sz="950">
              <a:latin typeface="微软雅黑"/>
              <a:cs typeface="微软雅黑"/>
            </a:endParaRPr>
          </a:p>
          <a:p>
            <a:pPr>
              <a:lnSpc>
                <a:spcPct val="100000"/>
              </a:lnSpc>
              <a:spcBef>
                <a:spcPts val="75"/>
              </a:spcBef>
            </a:pPr>
            <a:endParaRPr sz="600">
              <a:latin typeface="微软雅黑"/>
              <a:cs typeface="微软雅黑"/>
            </a:endParaRPr>
          </a:p>
          <a:p>
            <a:pPr marL="12700">
              <a:lnSpc>
                <a:spcPct val="100000"/>
              </a:lnSpc>
              <a:spcBef>
                <a:spcPts val="5"/>
              </a:spcBef>
            </a:pPr>
            <a:r>
              <a:rPr sz="950" spc="25" dirty="0">
                <a:solidFill>
                  <a:srgbClr val="333333"/>
                </a:solidFill>
                <a:latin typeface="微软雅黑"/>
                <a:cs typeface="微软雅黑"/>
              </a:rPr>
              <a:t>其格式为：</a:t>
            </a:r>
            <a:r>
              <a:rPr sz="950" spc="-5" dirty="0">
                <a:solidFill>
                  <a:srgbClr val="333333"/>
                </a:solidFill>
                <a:latin typeface="Trebuchet MS"/>
                <a:cs typeface="Trebuchet MS"/>
              </a:rPr>
              <a:t>“scp</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本地文件</a:t>
            </a:r>
            <a:r>
              <a:rPr sz="950" spc="-30" dirty="0">
                <a:solidFill>
                  <a:srgbClr val="333333"/>
                </a:solidFill>
                <a:latin typeface="微软雅黑"/>
                <a:cs typeface="微软雅黑"/>
              </a:rPr>
              <a:t> </a:t>
            </a:r>
            <a:r>
              <a:rPr sz="950" spc="25" dirty="0">
                <a:solidFill>
                  <a:srgbClr val="333333"/>
                </a:solidFill>
                <a:latin typeface="微软雅黑"/>
                <a:cs typeface="微软雅黑"/>
              </a:rPr>
              <a:t>远程帐户</a:t>
            </a:r>
            <a:r>
              <a:rPr sz="950" spc="140" dirty="0">
                <a:solidFill>
                  <a:srgbClr val="333333"/>
                </a:solidFill>
                <a:latin typeface="Trebuchet MS"/>
                <a:cs typeface="Trebuchet MS"/>
              </a:rPr>
              <a:t>@</a:t>
            </a:r>
            <a:r>
              <a:rPr sz="950" spc="25" dirty="0">
                <a:solidFill>
                  <a:srgbClr val="333333"/>
                </a:solidFill>
                <a:latin typeface="微软雅黑"/>
                <a:cs typeface="微软雅黑"/>
              </a:rPr>
              <a:t>远程</a:t>
            </a:r>
            <a:r>
              <a:rPr sz="950" spc="30" dirty="0">
                <a:solidFill>
                  <a:srgbClr val="333333"/>
                </a:solidFill>
                <a:latin typeface="Trebuchet MS"/>
                <a:cs typeface="Trebuchet MS"/>
              </a:rPr>
              <a:t>IP</a:t>
            </a:r>
            <a:r>
              <a:rPr sz="950" spc="25" dirty="0">
                <a:solidFill>
                  <a:srgbClr val="333333"/>
                </a:solidFill>
                <a:latin typeface="微软雅黑"/>
                <a:cs typeface="微软雅黑"/>
              </a:rPr>
              <a:t>地址</a:t>
            </a:r>
            <a:r>
              <a:rPr sz="950" spc="-90" dirty="0">
                <a:solidFill>
                  <a:srgbClr val="333333"/>
                </a:solidFill>
                <a:latin typeface="Trebuchet MS"/>
                <a:cs typeface="Trebuchet MS"/>
              </a:rPr>
              <a:t>:</a:t>
            </a:r>
            <a:r>
              <a:rPr sz="950" spc="25" dirty="0">
                <a:solidFill>
                  <a:srgbClr val="333333"/>
                </a:solidFill>
                <a:latin typeface="微软雅黑"/>
                <a:cs typeface="微软雅黑"/>
              </a:rPr>
              <a:t>远程目录</a:t>
            </a:r>
            <a:r>
              <a:rPr sz="950" spc="-160" dirty="0">
                <a:solidFill>
                  <a:srgbClr val="333333"/>
                </a:solidFill>
                <a:latin typeface="Trebuchet MS"/>
                <a:cs typeface="Trebuchet MS"/>
              </a:rPr>
              <a:t>”</a:t>
            </a:r>
            <a:endParaRPr sz="950">
              <a:latin typeface="Trebuchet MS"/>
              <a:cs typeface="Trebuchet MS"/>
            </a:endParaRPr>
          </a:p>
          <a:p>
            <a:pPr marL="12700" marR="17145">
              <a:lnSpc>
                <a:spcPct val="131600"/>
              </a:lnSpc>
              <a:spcBef>
                <a:spcPts val="750"/>
              </a:spcBef>
            </a:pPr>
            <a:r>
              <a:rPr sz="950" spc="25" dirty="0">
                <a:solidFill>
                  <a:srgbClr val="333333"/>
                </a:solidFill>
                <a:latin typeface="微软雅黑"/>
                <a:cs typeface="微软雅黑"/>
              </a:rPr>
              <a:t>例如，如果想把一些文件通过网络从一台主机传递到其他主机，这两台主机又恰巧是</a:t>
            </a:r>
            <a:r>
              <a:rPr sz="950" spc="35" dirty="0">
                <a:solidFill>
                  <a:srgbClr val="333333"/>
                </a:solidFill>
                <a:latin typeface="Trebuchet MS"/>
                <a:cs typeface="Trebuchet MS"/>
              </a:rPr>
              <a:t>Linux</a:t>
            </a:r>
            <a:r>
              <a:rPr sz="950" spc="20" dirty="0">
                <a:solidFill>
                  <a:srgbClr val="333333"/>
                </a:solidFill>
                <a:latin typeface="微软雅黑"/>
                <a:cs typeface="微软雅黑"/>
              </a:rPr>
              <a:t>系统，这时使 </a:t>
            </a:r>
            <a:r>
              <a:rPr sz="950" spc="25" dirty="0">
                <a:solidFill>
                  <a:srgbClr val="333333"/>
                </a:solidFill>
                <a:latin typeface="微软雅黑"/>
                <a:cs typeface="微软雅黑"/>
              </a:rPr>
              <a:t>用</a:t>
            </a:r>
            <a:r>
              <a:rPr sz="950" spc="45" dirty="0">
                <a:solidFill>
                  <a:srgbClr val="333333"/>
                </a:solidFill>
                <a:latin typeface="Trebuchet MS"/>
                <a:cs typeface="Trebuchet MS"/>
              </a:rPr>
              <a:t>scp</a:t>
            </a:r>
            <a:r>
              <a:rPr sz="950" spc="25" dirty="0">
                <a:solidFill>
                  <a:srgbClr val="333333"/>
                </a:solidFill>
                <a:latin typeface="微软雅黑"/>
                <a:cs typeface="微软雅黑"/>
              </a:rPr>
              <a:t>命令就可以轻松完成文件的传递了。</a:t>
            </a:r>
            <a:r>
              <a:rPr sz="950" spc="45" dirty="0">
                <a:solidFill>
                  <a:srgbClr val="333333"/>
                </a:solidFill>
                <a:latin typeface="Trebuchet MS"/>
                <a:cs typeface="Trebuchet MS"/>
              </a:rPr>
              <a:t>scp</a:t>
            </a:r>
            <a:r>
              <a:rPr sz="950" spc="25" dirty="0">
                <a:solidFill>
                  <a:srgbClr val="333333"/>
                </a:solidFill>
                <a:latin typeface="微软雅黑"/>
                <a:cs typeface="微软雅黑"/>
              </a:rPr>
              <a:t>命令中可用的参数以及作用如表</a:t>
            </a:r>
            <a:r>
              <a:rPr sz="950" spc="25" dirty="0">
                <a:solidFill>
                  <a:srgbClr val="333333"/>
                </a:solidFill>
                <a:latin typeface="Trebuchet MS"/>
                <a:cs typeface="Trebuchet MS"/>
              </a:rPr>
              <a:t>9-3</a:t>
            </a:r>
            <a:r>
              <a:rPr sz="950" spc="25" dirty="0">
                <a:solidFill>
                  <a:srgbClr val="333333"/>
                </a:solidFill>
                <a:latin typeface="微软雅黑"/>
                <a:cs typeface="微软雅黑"/>
              </a:rPr>
              <a:t>所示。</a:t>
            </a:r>
            <a:endParaRPr sz="950">
              <a:latin typeface="微软雅黑"/>
              <a:cs typeface="微软雅黑"/>
            </a:endParaRPr>
          </a:p>
          <a:p>
            <a:pPr marL="12700">
              <a:lnSpc>
                <a:spcPct val="100000"/>
              </a:lnSpc>
              <a:spcBef>
                <a:spcPts val="1110"/>
              </a:spcBef>
              <a:tabLst>
                <a:tab pos="105791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9-3	</a:t>
            </a:r>
            <a:r>
              <a:rPr sz="950" spc="45" dirty="0">
                <a:solidFill>
                  <a:srgbClr val="333333"/>
                </a:solidFill>
                <a:latin typeface="Trebuchet MS"/>
                <a:cs typeface="Trebuchet MS"/>
              </a:rPr>
              <a:t>scp</a:t>
            </a:r>
            <a:r>
              <a:rPr sz="950" spc="25" dirty="0">
                <a:solidFill>
                  <a:srgbClr val="333333"/>
                </a:solidFill>
                <a:latin typeface="微软雅黑"/>
                <a:cs typeface="微软雅黑"/>
              </a:rPr>
              <a:t>命令中可用的参数及作用</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130</a:t>
            </a:fld>
            <a:endParaRPr spc="-5" dirty="0"/>
          </a:p>
        </p:txBody>
      </p:sp>
      <p:sp>
        <p:nvSpPr>
          <p:cNvPr id="5" name="object 5"/>
          <p:cNvSpPr txBox="1"/>
          <p:nvPr/>
        </p:nvSpPr>
        <p:spPr>
          <a:xfrm>
            <a:off x="946424" y="9490188"/>
            <a:ext cx="5669915" cy="78803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在使用</a:t>
            </a:r>
            <a:r>
              <a:rPr sz="950" spc="45" dirty="0">
                <a:solidFill>
                  <a:srgbClr val="333333"/>
                </a:solidFill>
                <a:latin typeface="Trebuchet MS"/>
                <a:cs typeface="Trebuchet MS"/>
              </a:rPr>
              <a:t>scp</a:t>
            </a:r>
            <a:r>
              <a:rPr sz="950" spc="25" dirty="0">
                <a:solidFill>
                  <a:srgbClr val="333333"/>
                </a:solidFill>
                <a:latin typeface="微软雅黑"/>
                <a:cs typeface="微软雅黑"/>
              </a:rPr>
              <a:t>命令把文件从本地复制到远程主机时，首先需要以绝对路径的形式写清本地文件的存放位置。 如果要传送整个文件夹内的所有数据，还需要额外添加参数</a:t>
            </a:r>
            <a:r>
              <a:rPr sz="950" spc="-5" dirty="0">
                <a:solidFill>
                  <a:srgbClr val="333333"/>
                </a:solidFill>
                <a:latin typeface="Trebuchet MS"/>
                <a:cs typeface="Trebuchet MS"/>
              </a:rPr>
              <a:t>-r</a:t>
            </a:r>
            <a:r>
              <a:rPr sz="950" spc="25" dirty="0">
                <a:solidFill>
                  <a:srgbClr val="333333"/>
                </a:solidFill>
                <a:latin typeface="微软雅黑"/>
                <a:cs typeface="微软雅黑"/>
              </a:rPr>
              <a:t>进行递归操作。然后写上要传送到的远程 主机的</a:t>
            </a:r>
            <a:r>
              <a:rPr sz="950" spc="30" dirty="0">
                <a:solidFill>
                  <a:srgbClr val="333333"/>
                </a:solidFill>
                <a:latin typeface="Trebuchet MS"/>
                <a:cs typeface="Trebuchet MS"/>
              </a:rPr>
              <a:t>IP</a:t>
            </a:r>
            <a:r>
              <a:rPr sz="950" spc="25" dirty="0">
                <a:solidFill>
                  <a:srgbClr val="333333"/>
                </a:solidFill>
                <a:latin typeface="微软雅黑"/>
                <a:cs typeface="微软雅黑"/>
              </a:rPr>
              <a:t>地址，远程服务器便会要求进行身份验证了。当前用户名称为</a:t>
            </a:r>
            <a:r>
              <a:rPr sz="950" spc="35" dirty="0">
                <a:solidFill>
                  <a:srgbClr val="333333"/>
                </a:solidFill>
                <a:latin typeface="Trebuchet MS"/>
                <a:cs typeface="Trebuchet MS"/>
              </a:rPr>
              <a:t>root</a:t>
            </a:r>
            <a:r>
              <a:rPr sz="950" spc="35" dirty="0">
                <a:solidFill>
                  <a:srgbClr val="333333"/>
                </a:solidFill>
                <a:latin typeface="微软雅黑"/>
                <a:cs typeface="微软雅黑"/>
              </a:rPr>
              <a:t>，</a:t>
            </a:r>
            <a:r>
              <a:rPr sz="950" spc="25" dirty="0">
                <a:solidFill>
                  <a:srgbClr val="333333"/>
                </a:solidFill>
                <a:latin typeface="微软雅黑"/>
                <a:cs typeface="微软雅黑"/>
              </a:rPr>
              <a:t>而密码则为远程服务器的 密码。如果想使用指定用户的身份进行验证，可使用用户名</a:t>
            </a:r>
            <a:r>
              <a:rPr sz="950" spc="140" dirty="0">
                <a:solidFill>
                  <a:srgbClr val="333333"/>
                </a:solidFill>
                <a:latin typeface="Trebuchet MS"/>
                <a:cs typeface="Trebuchet MS"/>
              </a:rPr>
              <a:t>@</a:t>
            </a:r>
            <a:r>
              <a:rPr sz="950" spc="25" dirty="0">
                <a:solidFill>
                  <a:srgbClr val="333333"/>
                </a:solidFill>
                <a:latin typeface="微软雅黑"/>
                <a:cs typeface="微软雅黑"/>
              </a:rPr>
              <a:t>主机地址的参数格式。最后需要在远程主</a:t>
            </a:r>
            <a:endParaRPr sz="950">
              <a:latin typeface="微软雅黑"/>
              <a:cs typeface="微软雅黑"/>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979962"/>
            <a:ext cx="38735" cy="1153160"/>
          </a:xfrm>
          <a:custGeom>
            <a:avLst/>
            <a:gdLst/>
            <a:ahLst/>
            <a:cxnLst/>
            <a:rect l="l" t="t" r="r" b="b"/>
            <a:pathLst>
              <a:path w="38734" h="1153160">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1083023"/>
            <a:ext cx="5651500" cy="667385"/>
            <a:chOff x="959124" y="1083023"/>
            <a:chExt cx="5651500" cy="667385"/>
          </a:xfrm>
        </p:grpSpPr>
        <p:sp>
          <p:nvSpPr>
            <p:cNvPr id="4" name="object 4"/>
            <p:cNvSpPr/>
            <p:nvPr/>
          </p:nvSpPr>
          <p:spPr>
            <a:xfrm>
              <a:off x="963889" y="1087787"/>
              <a:ext cx="5641975" cy="657860"/>
            </a:xfrm>
            <a:custGeom>
              <a:avLst/>
              <a:gdLst/>
              <a:ahLst/>
              <a:cxnLst/>
              <a:rect l="l" t="t" r="r" b="b"/>
              <a:pathLst>
                <a:path w="5641975" h="657860">
                  <a:moveTo>
                    <a:pt x="5617597" y="657530"/>
                  </a:moveTo>
                  <a:lnTo>
                    <a:pt x="23823" y="657530"/>
                  </a:lnTo>
                  <a:lnTo>
                    <a:pt x="20659" y="657378"/>
                  </a:lnTo>
                  <a:lnTo>
                    <a:pt x="0" y="636832"/>
                  </a:lnTo>
                  <a:lnTo>
                    <a:pt x="0" y="633706"/>
                  </a:lnTo>
                  <a:lnTo>
                    <a:pt x="0" y="20697"/>
                  </a:lnTo>
                  <a:lnTo>
                    <a:pt x="20659" y="0"/>
                  </a:lnTo>
                  <a:lnTo>
                    <a:pt x="5620752" y="0"/>
                  </a:lnTo>
                  <a:lnTo>
                    <a:pt x="5641421" y="20697"/>
                  </a:lnTo>
                  <a:lnTo>
                    <a:pt x="5641421" y="636832"/>
                  </a:lnTo>
                  <a:lnTo>
                    <a:pt x="5620752" y="657378"/>
                  </a:lnTo>
                  <a:lnTo>
                    <a:pt x="5617597" y="657530"/>
                  </a:lnTo>
                  <a:close/>
                </a:path>
              </a:pathLst>
            </a:custGeom>
            <a:solidFill>
              <a:srgbClr val="F8F8F8"/>
            </a:solidFill>
          </p:spPr>
          <p:txBody>
            <a:bodyPr wrap="square" lIns="0" tIns="0" rIns="0" bIns="0" rtlCol="0"/>
            <a:lstStyle/>
            <a:p>
              <a:endParaRPr/>
            </a:p>
          </p:txBody>
        </p:sp>
        <p:sp>
          <p:nvSpPr>
            <p:cNvPr id="5" name="object 5"/>
            <p:cNvSpPr/>
            <p:nvPr/>
          </p:nvSpPr>
          <p:spPr>
            <a:xfrm>
              <a:off x="963889" y="1087787"/>
              <a:ext cx="5641975" cy="657860"/>
            </a:xfrm>
            <a:custGeom>
              <a:avLst/>
              <a:gdLst/>
              <a:ahLst/>
              <a:cxnLst/>
              <a:rect l="l" t="t" r="r" b="b"/>
              <a:pathLst>
                <a:path w="5641975" h="657860">
                  <a:moveTo>
                    <a:pt x="0" y="633706"/>
                  </a:moveTo>
                  <a:lnTo>
                    <a:pt x="0" y="23823"/>
                  </a:lnTo>
                  <a:lnTo>
                    <a:pt x="0" y="20697"/>
                  </a:lnTo>
                  <a:lnTo>
                    <a:pt x="600" y="17572"/>
                  </a:lnTo>
                  <a:lnTo>
                    <a:pt x="20659" y="0"/>
                  </a:lnTo>
                  <a:lnTo>
                    <a:pt x="23823" y="0"/>
                  </a:lnTo>
                  <a:lnTo>
                    <a:pt x="5617597" y="0"/>
                  </a:lnTo>
                  <a:lnTo>
                    <a:pt x="5620752" y="0"/>
                  </a:lnTo>
                  <a:lnTo>
                    <a:pt x="5623792" y="590"/>
                  </a:lnTo>
                  <a:lnTo>
                    <a:pt x="5641421" y="20697"/>
                  </a:lnTo>
                  <a:lnTo>
                    <a:pt x="5641421" y="23823"/>
                  </a:lnTo>
                  <a:lnTo>
                    <a:pt x="5641421" y="633706"/>
                  </a:lnTo>
                  <a:lnTo>
                    <a:pt x="5641421" y="636832"/>
                  </a:lnTo>
                  <a:lnTo>
                    <a:pt x="5640821" y="639815"/>
                  </a:lnTo>
                  <a:lnTo>
                    <a:pt x="5639610" y="642636"/>
                  </a:lnTo>
                  <a:lnTo>
                    <a:pt x="5638400" y="645618"/>
                  </a:lnTo>
                  <a:lnTo>
                    <a:pt x="5617597" y="657530"/>
                  </a:lnTo>
                  <a:lnTo>
                    <a:pt x="23823" y="657530"/>
                  </a:lnTo>
                  <a:lnTo>
                    <a:pt x="0" y="636832"/>
                  </a:lnTo>
                  <a:lnTo>
                    <a:pt x="0" y="63370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1168849"/>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703025"/>
            <a:ext cx="5651500" cy="838835"/>
            <a:chOff x="959124" y="2703025"/>
            <a:chExt cx="5651500" cy="838835"/>
          </a:xfrm>
        </p:grpSpPr>
        <p:sp>
          <p:nvSpPr>
            <p:cNvPr id="8" name="object 8"/>
            <p:cNvSpPr/>
            <p:nvPr/>
          </p:nvSpPr>
          <p:spPr>
            <a:xfrm>
              <a:off x="963889" y="2707790"/>
              <a:ext cx="5641975" cy="829310"/>
            </a:xfrm>
            <a:custGeom>
              <a:avLst/>
              <a:gdLst/>
              <a:ahLst/>
              <a:cxnLst/>
              <a:rect l="l" t="t" r="r" b="b"/>
              <a:pathLst>
                <a:path w="5641975" h="829310">
                  <a:moveTo>
                    <a:pt x="5620752" y="829060"/>
                  </a:moveTo>
                  <a:lnTo>
                    <a:pt x="20659" y="829060"/>
                  </a:lnTo>
                  <a:lnTo>
                    <a:pt x="17629" y="828469"/>
                  </a:lnTo>
                  <a:lnTo>
                    <a:pt x="0" y="808362"/>
                  </a:lnTo>
                  <a:lnTo>
                    <a:pt x="0" y="805236"/>
                  </a:lnTo>
                  <a:lnTo>
                    <a:pt x="0" y="20545"/>
                  </a:lnTo>
                  <a:lnTo>
                    <a:pt x="20659" y="0"/>
                  </a:lnTo>
                  <a:lnTo>
                    <a:pt x="5620752" y="0"/>
                  </a:lnTo>
                  <a:lnTo>
                    <a:pt x="5641421" y="20545"/>
                  </a:lnTo>
                  <a:lnTo>
                    <a:pt x="5641421" y="808362"/>
                  </a:lnTo>
                  <a:lnTo>
                    <a:pt x="5623792" y="828469"/>
                  </a:lnTo>
                  <a:lnTo>
                    <a:pt x="5620752" y="829060"/>
                  </a:lnTo>
                  <a:close/>
                </a:path>
              </a:pathLst>
            </a:custGeom>
            <a:solidFill>
              <a:srgbClr val="F8F8F8"/>
            </a:solidFill>
          </p:spPr>
          <p:txBody>
            <a:bodyPr wrap="square" lIns="0" tIns="0" rIns="0" bIns="0" rtlCol="0"/>
            <a:lstStyle/>
            <a:p>
              <a:endParaRPr/>
            </a:p>
          </p:txBody>
        </p:sp>
        <p:sp>
          <p:nvSpPr>
            <p:cNvPr id="9" name="object 9"/>
            <p:cNvSpPr/>
            <p:nvPr/>
          </p:nvSpPr>
          <p:spPr>
            <a:xfrm>
              <a:off x="963889" y="2707790"/>
              <a:ext cx="5641975" cy="829310"/>
            </a:xfrm>
            <a:custGeom>
              <a:avLst/>
              <a:gdLst/>
              <a:ahLst/>
              <a:cxnLst/>
              <a:rect l="l" t="t" r="r" b="b"/>
              <a:pathLst>
                <a:path w="5641975" h="829310">
                  <a:moveTo>
                    <a:pt x="0" y="805236"/>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805236"/>
                  </a:lnTo>
                  <a:lnTo>
                    <a:pt x="5641421" y="808362"/>
                  </a:lnTo>
                  <a:lnTo>
                    <a:pt x="5640821" y="811345"/>
                  </a:lnTo>
                  <a:lnTo>
                    <a:pt x="5639610" y="814165"/>
                  </a:lnTo>
                  <a:lnTo>
                    <a:pt x="5638400" y="817148"/>
                  </a:lnTo>
                  <a:lnTo>
                    <a:pt x="5626717" y="827125"/>
                  </a:lnTo>
                  <a:lnTo>
                    <a:pt x="5623792" y="828469"/>
                  </a:lnTo>
                  <a:lnTo>
                    <a:pt x="5620752" y="829060"/>
                  </a:lnTo>
                  <a:lnTo>
                    <a:pt x="5617597" y="829060"/>
                  </a:lnTo>
                  <a:lnTo>
                    <a:pt x="23823" y="829060"/>
                  </a:lnTo>
                  <a:lnTo>
                    <a:pt x="20659" y="829060"/>
                  </a:lnTo>
                  <a:lnTo>
                    <a:pt x="17629" y="828469"/>
                  </a:lnTo>
                  <a:lnTo>
                    <a:pt x="14703" y="827125"/>
                  </a:lnTo>
                  <a:lnTo>
                    <a:pt x="11787" y="825934"/>
                  </a:lnTo>
                  <a:lnTo>
                    <a:pt x="0" y="808362"/>
                  </a:lnTo>
                  <a:lnTo>
                    <a:pt x="0" y="80523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788851"/>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1" name="object 11"/>
          <p:cNvSpPr txBox="1"/>
          <p:nvPr/>
        </p:nvSpPr>
        <p:spPr>
          <a:xfrm>
            <a:off x="819424" y="332785"/>
            <a:ext cx="5962015" cy="8839835"/>
          </a:xfrm>
          <a:prstGeom prst="rect">
            <a:avLst/>
          </a:prstGeom>
        </p:spPr>
        <p:txBody>
          <a:bodyPr vert="horz" wrap="square" lIns="0" tIns="12065" rIns="0" bIns="0" rtlCol="0">
            <a:spAutoFit/>
          </a:bodyPr>
          <a:lstStyle/>
          <a:p>
            <a:pPr marL="139700" marR="132080">
              <a:lnSpc>
                <a:spcPct val="131600"/>
              </a:lnSpc>
              <a:spcBef>
                <a:spcPts val="95"/>
              </a:spcBef>
            </a:pPr>
            <a:r>
              <a:rPr sz="950" spc="25" dirty="0">
                <a:solidFill>
                  <a:srgbClr val="333333"/>
                </a:solidFill>
                <a:latin typeface="微软雅黑"/>
                <a:cs typeface="微软雅黑"/>
              </a:rPr>
              <a:t>机的</a:t>
            </a:r>
            <a:r>
              <a:rPr sz="950" spc="30" dirty="0">
                <a:solidFill>
                  <a:srgbClr val="333333"/>
                </a:solidFill>
                <a:latin typeface="Trebuchet MS"/>
                <a:cs typeface="Trebuchet MS"/>
              </a:rPr>
              <a:t>IP</a:t>
            </a:r>
            <a:r>
              <a:rPr sz="950" spc="25" dirty="0">
                <a:solidFill>
                  <a:srgbClr val="333333"/>
                </a:solidFill>
                <a:latin typeface="微软雅黑"/>
                <a:cs typeface="微软雅黑"/>
              </a:rPr>
              <a:t>地址后面添加冒号，并在后面写上要传送到远程主机的哪个文件夹中。只要参数正确并且成功</a:t>
            </a:r>
            <a:r>
              <a:rPr sz="950" spc="-335" dirty="0">
                <a:solidFill>
                  <a:srgbClr val="333333"/>
                </a:solidFill>
                <a:latin typeface="微软雅黑"/>
                <a:cs typeface="微软雅黑"/>
              </a:rPr>
              <a:t>验</a:t>
            </a:r>
            <a:r>
              <a:rPr sz="1200" baseline="34722" dirty="0">
                <a:latin typeface="小哥哥网恋吗"/>
                <a:cs typeface="小哥哥网恋吗"/>
              </a:rPr>
              <a:t>5/20 </a:t>
            </a:r>
            <a:r>
              <a:rPr sz="950" spc="25" dirty="0">
                <a:solidFill>
                  <a:srgbClr val="333333"/>
                </a:solidFill>
                <a:latin typeface="微软雅黑"/>
                <a:cs typeface="微软雅黑"/>
              </a:rPr>
              <a:t>证了用户身份，即可开始传送工作。由于</a:t>
            </a:r>
            <a:r>
              <a:rPr sz="950" spc="45" dirty="0">
                <a:solidFill>
                  <a:srgbClr val="333333"/>
                </a:solidFill>
                <a:latin typeface="Trebuchet MS"/>
                <a:cs typeface="Trebuchet MS"/>
              </a:rPr>
              <a:t>scp</a:t>
            </a:r>
            <a:r>
              <a:rPr sz="950" spc="25" dirty="0">
                <a:solidFill>
                  <a:srgbClr val="333333"/>
                </a:solidFill>
                <a:latin typeface="微软雅黑"/>
                <a:cs typeface="微软雅黑"/>
              </a:rPr>
              <a:t>命令是基于</a:t>
            </a:r>
            <a:r>
              <a:rPr sz="950" spc="85" dirty="0">
                <a:solidFill>
                  <a:srgbClr val="333333"/>
                </a:solidFill>
                <a:latin typeface="Trebuchet MS"/>
                <a:cs typeface="Trebuchet MS"/>
              </a:rPr>
              <a:t>SSH</a:t>
            </a:r>
            <a:r>
              <a:rPr sz="950" spc="25" dirty="0">
                <a:solidFill>
                  <a:srgbClr val="333333"/>
                </a:solidFill>
                <a:latin typeface="微软雅黑"/>
                <a:cs typeface="微软雅黑"/>
              </a:rPr>
              <a:t>协议进行文件传送的，而</a:t>
            </a:r>
            <a:r>
              <a:rPr sz="950" dirty="0">
                <a:solidFill>
                  <a:srgbClr val="333333"/>
                </a:solidFill>
                <a:latin typeface="Trebuchet MS"/>
                <a:cs typeface="Trebuchet MS"/>
              </a:rPr>
              <a:t>9.2.2</a:t>
            </a:r>
            <a:r>
              <a:rPr sz="950" spc="25" dirty="0">
                <a:solidFill>
                  <a:srgbClr val="333333"/>
                </a:solidFill>
                <a:latin typeface="微软雅黑"/>
                <a:cs typeface="微软雅黑"/>
              </a:rPr>
              <a:t>小节又设置 </a:t>
            </a:r>
            <a:r>
              <a:rPr sz="950" spc="30" dirty="0">
                <a:solidFill>
                  <a:srgbClr val="333333"/>
                </a:solidFill>
                <a:latin typeface="微软雅黑"/>
                <a:cs typeface="微软雅黑"/>
              </a:rPr>
              <a:t> </a:t>
            </a:r>
            <a:r>
              <a:rPr sz="950" spc="25" dirty="0">
                <a:solidFill>
                  <a:srgbClr val="333333"/>
                </a:solidFill>
                <a:latin typeface="微软雅黑"/>
                <a:cs typeface="微软雅黑"/>
              </a:rPr>
              <a:t>好了密钥验证，因此当前在传输文件时，并不需要账户和密码。</a:t>
            </a:r>
            <a:endParaRPr sz="950">
              <a:latin typeface="微软雅黑"/>
              <a:cs typeface="微软雅黑"/>
            </a:endParaRPr>
          </a:p>
          <a:p>
            <a:pPr>
              <a:lnSpc>
                <a:spcPct val="100000"/>
              </a:lnSpc>
              <a:spcBef>
                <a:spcPts val="45"/>
              </a:spcBef>
            </a:pPr>
            <a:endParaRPr sz="900">
              <a:latin typeface="微软雅黑"/>
              <a:cs typeface="微软雅黑"/>
            </a:endParaRPr>
          </a:p>
          <a:p>
            <a:pPr marL="263525" marR="450850">
              <a:lnSpc>
                <a:spcPct val="132400"/>
              </a:lnSpc>
            </a:pPr>
            <a:r>
              <a:rPr sz="850" spc="15" dirty="0">
                <a:solidFill>
                  <a:srgbClr val="333333"/>
                </a:solidFill>
                <a:latin typeface="Lucida Console"/>
                <a:cs typeface="Lucida Console"/>
              </a:rPr>
              <a:t>[root@Client ~]#</a:t>
            </a:r>
            <a:r>
              <a:rPr sz="850" spc="20" dirty="0">
                <a:solidFill>
                  <a:srgbClr val="333333"/>
                </a:solidFill>
                <a:latin typeface="Lucida Console"/>
                <a:cs typeface="Lucida Console"/>
              </a:rPr>
              <a:t> </a:t>
            </a:r>
            <a:r>
              <a:rPr sz="850" spc="15" dirty="0">
                <a:solidFill>
                  <a:srgbClr val="333333"/>
                </a:solidFill>
                <a:latin typeface="Lucida Console"/>
                <a:cs typeface="Lucida Console"/>
              </a:rPr>
              <a:t>echo "Welcome</a:t>
            </a:r>
            <a:r>
              <a:rPr sz="850" spc="20" dirty="0">
                <a:solidFill>
                  <a:srgbClr val="333333"/>
                </a:solidFill>
                <a:latin typeface="Lucida Console"/>
                <a:cs typeface="Lucida Console"/>
              </a:rPr>
              <a:t> </a:t>
            </a:r>
            <a:r>
              <a:rPr sz="850" spc="15" dirty="0">
                <a:solidFill>
                  <a:srgbClr val="333333"/>
                </a:solidFill>
                <a:latin typeface="Lucida Console"/>
                <a:cs typeface="Lucida Console"/>
              </a:rPr>
              <a:t>to</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LinuxProbe.Com" &gt;</a:t>
            </a:r>
            <a:r>
              <a:rPr sz="850" spc="20" dirty="0">
                <a:solidFill>
                  <a:srgbClr val="333333"/>
                </a:solidFill>
                <a:latin typeface="Lucida Console"/>
                <a:cs typeface="Lucida Console"/>
              </a:rPr>
              <a:t> </a:t>
            </a:r>
            <a:r>
              <a:rPr sz="850" spc="15" dirty="0">
                <a:solidFill>
                  <a:srgbClr val="333333"/>
                </a:solidFill>
                <a:latin typeface="Lucida Console"/>
                <a:cs typeface="Lucida Console"/>
              </a:rPr>
              <a:t>readme.txt[root@Client ~]# </a:t>
            </a:r>
            <a:r>
              <a:rPr sz="850" spc="-495" dirty="0">
                <a:solidFill>
                  <a:srgbClr val="333333"/>
                </a:solidFill>
                <a:latin typeface="Lucida Console"/>
                <a:cs typeface="Lucida Console"/>
              </a:rPr>
              <a:t> </a:t>
            </a:r>
            <a:r>
              <a:rPr sz="850" spc="15" dirty="0">
                <a:solidFill>
                  <a:srgbClr val="333333"/>
                </a:solidFill>
                <a:latin typeface="Lucida Console"/>
                <a:cs typeface="Lucida Console"/>
              </a:rPr>
              <a:t>scp</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/root/readme.txt 192.168.10.10:/homereadme.txt</a:t>
            </a:r>
            <a:endParaRPr sz="850">
              <a:latin typeface="Lucida Console"/>
              <a:cs typeface="Lucida Console"/>
            </a:endParaRPr>
          </a:p>
          <a:p>
            <a:pPr marL="599440">
              <a:lnSpc>
                <a:spcPct val="100000"/>
              </a:lnSpc>
              <a:spcBef>
                <a:spcPts val="330"/>
              </a:spcBef>
              <a:tabLst>
                <a:tab pos="1069340" algn="l"/>
                <a:tab pos="1472565" algn="l"/>
                <a:tab pos="2211070" algn="l"/>
              </a:tabLst>
            </a:pPr>
            <a:r>
              <a:rPr sz="850" spc="15" dirty="0">
                <a:solidFill>
                  <a:srgbClr val="333333"/>
                </a:solidFill>
                <a:latin typeface="Lucida Console"/>
                <a:cs typeface="Lucida Console"/>
              </a:rPr>
              <a:t>100%	26	13.6KB/s	00:00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39700" marR="169545">
              <a:lnSpc>
                <a:spcPct val="131600"/>
              </a:lnSpc>
              <a:spcBef>
                <a:spcPts val="5"/>
              </a:spcBef>
            </a:pPr>
            <a:r>
              <a:rPr sz="950" spc="25" dirty="0">
                <a:solidFill>
                  <a:srgbClr val="333333"/>
                </a:solidFill>
                <a:latin typeface="微软雅黑"/>
                <a:cs typeface="微软雅黑"/>
              </a:rPr>
              <a:t>此外，还可以使用</a:t>
            </a:r>
            <a:r>
              <a:rPr sz="950" spc="45" dirty="0">
                <a:solidFill>
                  <a:srgbClr val="333333"/>
                </a:solidFill>
                <a:latin typeface="Trebuchet MS"/>
                <a:cs typeface="Trebuchet MS"/>
              </a:rPr>
              <a:t>scp</a:t>
            </a:r>
            <a:r>
              <a:rPr sz="950" spc="20" dirty="0">
                <a:solidFill>
                  <a:srgbClr val="333333"/>
                </a:solidFill>
                <a:latin typeface="微软雅黑"/>
                <a:cs typeface="微软雅黑"/>
              </a:rPr>
              <a:t>命令把远程服务器上的文件下载到本地主机，这样就无须先登录远程主机再进行文 </a:t>
            </a:r>
            <a:r>
              <a:rPr sz="950" spc="25" dirty="0">
                <a:solidFill>
                  <a:srgbClr val="333333"/>
                </a:solidFill>
                <a:latin typeface="微软雅黑"/>
                <a:cs typeface="微软雅黑"/>
              </a:rPr>
              <a:t>件传送了，也就省去了很多周折。例如，可以把远程主机的系统版本信息文件下载过来。</a:t>
            </a:r>
            <a:endParaRPr sz="950">
              <a:latin typeface="微软雅黑"/>
              <a:cs typeface="微软雅黑"/>
            </a:endParaRPr>
          </a:p>
          <a:p>
            <a:pPr marL="139700">
              <a:lnSpc>
                <a:spcPct val="100000"/>
              </a:lnSpc>
              <a:spcBef>
                <a:spcPts val="1110"/>
              </a:spcBef>
            </a:pPr>
            <a:r>
              <a:rPr sz="950" spc="25" dirty="0">
                <a:solidFill>
                  <a:srgbClr val="333333"/>
                </a:solidFill>
                <a:latin typeface="微软雅黑"/>
                <a:cs typeface="微软雅黑"/>
              </a:rPr>
              <a:t>其命令格式为</a:t>
            </a:r>
            <a:r>
              <a:rPr sz="950" spc="-5" dirty="0">
                <a:solidFill>
                  <a:srgbClr val="333333"/>
                </a:solidFill>
                <a:latin typeface="Trebuchet MS"/>
                <a:cs typeface="Trebuchet MS"/>
              </a:rPr>
              <a:t>“scp</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远程用户</a:t>
            </a:r>
            <a:r>
              <a:rPr sz="950" spc="140" dirty="0">
                <a:solidFill>
                  <a:srgbClr val="333333"/>
                </a:solidFill>
                <a:latin typeface="Trebuchet MS"/>
                <a:cs typeface="Trebuchet MS"/>
              </a:rPr>
              <a:t>@</a:t>
            </a:r>
            <a:r>
              <a:rPr sz="950" spc="25" dirty="0">
                <a:solidFill>
                  <a:srgbClr val="333333"/>
                </a:solidFill>
                <a:latin typeface="微软雅黑"/>
                <a:cs typeface="微软雅黑"/>
              </a:rPr>
              <a:t>远程</a:t>
            </a:r>
            <a:r>
              <a:rPr sz="950" spc="30" dirty="0">
                <a:solidFill>
                  <a:srgbClr val="333333"/>
                </a:solidFill>
                <a:latin typeface="Trebuchet MS"/>
                <a:cs typeface="Trebuchet MS"/>
              </a:rPr>
              <a:t>IP</a:t>
            </a:r>
            <a:r>
              <a:rPr sz="950" spc="25" dirty="0">
                <a:solidFill>
                  <a:srgbClr val="333333"/>
                </a:solidFill>
                <a:latin typeface="微软雅黑"/>
                <a:cs typeface="微软雅黑"/>
              </a:rPr>
              <a:t>地址</a:t>
            </a:r>
            <a:r>
              <a:rPr sz="950" spc="-90" dirty="0">
                <a:solidFill>
                  <a:srgbClr val="333333"/>
                </a:solidFill>
                <a:latin typeface="Trebuchet MS"/>
                <a:cs typeface="Trebuchet MS"/>
              </a:rPr>
              <a:t>:</a:t>
            </a:r>
            <a:r>
              <a:rPr sz="950" spc="25" dirty="0">
                <a:solidFill>
                  <a:srgbClr val="333333"/>
                </a:solidFill>
                <a:latin typeface="微软雅黑"/>
                <a:cs typeface="微软雅黑"/>
              </a:rPr>
              <a:t>远程文件</a:t>
            </a:r>
            <a:r>
              <a:rPr sz="950" spc="-30" dirty="0">
                <a:solidFill>
                  <a:srgbClr val="333333"/>
                </a:solidFill>
                <a:latin typeface="微软雅黑"/>
                <a:cs typeface="微软雅黑"/>
              </a:rPr>
              <a:t> </a:t>
            </a:r>
            <a:r>
              <a:rPr sz="950" spc="25" dirty="0">
                <a:solidFill>
                  <a:srgbClr val="333333"/>
                </a:solidFill>
                <a:latin typeface="微软雅黑"/>
                <a:cs typeface="微软雅黑"/>
              </a:rPr>
              <a:t>本地目录</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263525" marR="316230">
              <a:lnSpc>
                <a:spcPct val="132400"/>
              </a:lnSpc>
            </a:pPr>
            <a:r>
              <a:rPr sz="850" spc="15" dirty="0">
                <a:solidFill>
                  <a:srgbClr val="333333"/>
                </a:solidFill>
                <a:latin typeface="Lucida Console"/>
                <a:cs typeface="Lucida Console"/>
              </a:rPr>
              <a:t>[root@Client</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scp</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192.168.10.10:/etc/redhat-release</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/root[root@Client</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scp </a:t>
            </a:r>
            <a:r>
              <a:rPr sz="850" spc="-500" dirty="0">
                <a:solidFill>
                  <a:srgbClr val="333333"/>
                </a:solidFill>
                <a:latin typeface="Lucida Console"/>
                <a:cs typeface="Lucida Console"/>
              </a:rPr>
              <a:t> </a:t>
            </a:r>
            <a:r>
              <a:rPr sz="850" spc="15" dirty="0">
                <a:solidFill>
                  <a:srgbClr val="333333"/>
                </a:solidFill>
                <a:latin typeface="Lucida Console"/>
                <a:cs typeface="Lucida Console"/>
              </a:rPr>
              <a:t>192.168.10.10:/etc/redhat-release</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/rootredhat-release</a:t>
            </a:r>
            <a:endParaRPr sz="850">
              <a:latin typeface="Lucida Console"/>
              <a:cs typeface="Lucida Console"/>
            </a:endParaRPr>
          </a:p>
          <a:p>
            <a:pPr marL="263525" marR="383540" indent="201295">
              <a:lnSpc>
                <a:spcPct val="132400"/>
              </a:lnSpc>
              <a:tabLst>
                <a:tab pos="934719" algn="l"/>
                <a:tab pos="1337945" algn="l"/>
                <a:tab pos="2077085" algn="l"/>
                <a:tab pos="2681605" algn="l"/>
              </a:tabLst>
            </a:pPr>
            <a:r>
              <a:rPr sz="850" spc="15" dirty="0">
                <a:solidFill>
                  <a:srgbClr val="333333"/>
                </a:solidFill>
                <a:latin typeface="Lucida Console"/>
                <a:cs typeface="Lucida Console"/>
              </a:rPr>
              <a:t>100%	45	23.6KB/s	00:00	[root@Client</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cat</a:t>
            </a:r>
            <a:r>
              <a:rPr sz="850" spc="10" dirty="0">
                <a:solidFill>
                  <a:srgbClr val="333333"/>
                </a:solidFill>
                <a:latin typeface="Lucida Console"/>
                <a:cs typeface="Lucida Console"/>
              </a:rPr>
              <a:t> </a:t>
            </a:r>
            <a:r>
              <a:rPr sz="850" spc="15" dirty="0">
                <a:solidFill>
                  <a:srgbClr val="333333"/>
                </a:solidFill>
                <a:latin typeface="Lucida Console"/>
                <a:cs typeface="Lucida Console"/>
              </a:rPr>
              <a:t>redhat-release</a:t>
            </a:r>
            <a:r>
              <a:rPr sz="850" spc="5" dirty="0">
                <a:solidFill>
                  <a:srgbClr val="333333"/>
                </a:solidFill>
                <a:latin typeface="Lucida Console"/>
                <a:cs typeface="Lucida Console"/>
              </a:rPr>
              <a:t> </a:t>
            </a:r>
            <a:r>
              <a:rPr sz="850" spc="15" dirty="0">
                <a:solidFill>
                  <a:srgbClr val="333333"/>
                </a:solidFill>
                <a:latin typeface="Lucida Console"/>
                <a:cs typeface="Lucida Console"/>
              </a:rPr>
              <a:t>Red</a:t>
            </a:r>
            <a:r>
              <a:rPr sz="850" spc="10" dirty="0">
                <a:solidFill>
                  <a:srgbClr val="333333"/>
                </a:solidFill>
                <a:latin typeface="Lucida Console"/>
                <a:cs typeface="Lucida Console"/>
              </a:rPr>
              <a:t> </a:t>
            </a:r>
            <a:r>
              <a:rPr sz="850" spc="15" dirty="0">
                <a:solidFill>
                  <a:srgbClr val="333333"/>
                </a:solidFill>
                <a:latin typeface="Lucida Console"/>
                <a:cs typeface="Lucida Console"/>
              </a:rPr>
              <a:t>Hat </a:t>
            </a:r>
            <a:r>
              <a:rPr sz="850" spc="-495" dirty="0">
                <a:solidFill>
                  <a:srgbClr val="333333"/>
                </a:solidFill>
                <a:latin typeface="Lucida Console"/>
                <a:cs typeface="Lucida Console"/>
              </a:rPr>
              <a:t> </a:t>
            </a:r>
            <a:r>
              <a:rPr sz="850" spc="15" dirty="0">
                <a:solidFill>
                  <a:srgbClr val="333333"/>
                </a:solidFill>
                <a:latin typeface="Lucida Console"/>
                <a:cs typeface="Lucida Console"/>
              </a:rPr>
              <a:t>Enterprise</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 release 8.0 (Ootpa)</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39700">
              <a:lnSpc>
                <a:spcPct val="100000"/>
              </a:lnSpc>
              <a:spcBef>
                <a:spcPts val="5"/>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a:lnSpc>
                <a:spcPct val="100000"/>
              </a:lnSpc>
              <a:spcBef>
                <a:spcPts val="20"/>
              </a:spcBef>
            </a:pPr>
            <a:endParaRPr sz="1000">
              <a:latin typeface="Trebuchet MS"/>
              <a:cs typeface="Trebuchet MS"/>
            </a:endParaRPr>
          </a:p>
          <a:p>
            <a:pPr marL="320675">
              <a:lnSpc>
                <a:spcPct val="100000"/>
              </a:lnSpc>
              <a:spcBef>
                <a:spcPts val="5"/>
              </a:spcBef>
            </a:pPr>
            <a:r>
              <a:rPr sz="950"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320675">
              <a:lnSpc>
                <a:spcPct val="100000"/>
              </a:lnSpc>
              <a:spcBef>
                <a:spcPts val="359"/>
              </a:spcBef>
            </a:pPr>
            <a:r>
              <a:rPr sz="950" spc="55" dirty="0">
                <a:solidFill>
                  <a:srgbClr val="777777"/>
                </a:solidFill>
                <a:latin typeface="Trebuchet MS"/>
                <a:cs typeface="Trebuchet MS"/>
              </a:rPr>
              <a:t>~</a:t>
            </a:r>
            <a:endParaRPr sz="950">
              <a:latin typeface="Trebuchet MS"/>
              <a:cs typeface="Trebuchet MS"/>
            </a:endParaRPr>
          </a:p>
          <a:p>
            <a:pPr marL="320675">
              <a:lnSpc>
                <a:spcPct val="100000"/>
              </a:lnSpc>
              <a:spcBef>
                <a:spcPts val="1110"/>
              </a:spcBef>
            </a:pPr>
            <a:r>
              <a:rPr sz="950" spc="35" dirty="0">
                <a:solidFill>
                  <a:srgbClr val="777777"/>
                </a:solidFill>
                <a:latin typeface="Trebuchet MS"/>
                <a:cs typeface="Trebuchet MS"/>
              </a:rPr>
              <a:t>Linux</a:t>
            </a:r>
            <a:r>
              <a:rPr sz="950" spc="25" dirty="0">
                <a:solidFill>
                  <a:srgbClr val="777777"/>
                </a:solidFill>
                <a:latin typeface="微软雅黑"/>
                <a:cs typeface="微软雅黑"/>
              </a:rPr>
              <a:t>技术交流学习请加读者群</a:t>
            </a:r>
            <a:r>
              <a:rPr sz="950" spc="20" dirty="0">
                <a:solidFill>
                  <a:srgbClr val="777777"/>
                </a:solidFill>
                <a:latin typeface="微软雅黑"/>
                <a:cs typeface="微软雅黑"/>
              </a:rPr>
              <a:t>（</a:t>
            </a:r>
            <a:r>
              <a:rPr sz="950" b="1" spc="25" dirty="0">
                <a:solidFill>
                  <a:srgbClr val="777777"/>
                </a:solidFill>
                <a:latin typeface="微软雅黑"/>
                <a:cs typeface="微软雅黑"/>
              </a:rPr>
              <a:t>推荐</a:t>
            </a:r>
            <a:r>
              <a:rPr sz="950" spc="10" dirty="0">
                <a:solidFill>
                  <a:srgbClr val="777777"/>
                </a:solidFill>
                <a:latin typeface="微软雅黑"/>
                <a:cs typeface="微软雅黑"/>
              </a:rPr>
              <a:t>）：</a:t>
            </a:r>
            <a:r>
              <a:rPr sz="950" u="sng" spc="10" dirty="0">
                <a:solidFill>
                  <a:srgbClr val="4183C4"/>
                </a:solidFill>
                <a:uFill>
                  <a:solidFill>
                    <a:srgbClr val="4183C4"/>
                  </a:solidFill>
                </a:uFill>
                <a:latin typeface="Trebuchet MS"/>
                <a:cs typeface="Trebuchet MS"/>
                <a:hlinkClick r:id="rId2"/>
              </a:rPr>
              <a:t>https://www.linuxprobe.com/club</a:t>
            </a:r>
            <a:endParaRPr sz="950">
              <a:latin typeface="Trebuchet MS"/>
              <a:cs typeface="Trebuchet MS"/>
            </a:endParaRPr>
          </a:p>
          <a:p>
            <a:pPr marL="320675" marR="421005">
              <a:lnSpc>
                <a:spcPct val="131600"/>
              </a:lnSpc>
              <a:spcBef>
                <a:spcPts val="825"/>
              </a:spcBef>
            </a:pPr>
            <a:r>
              <a:rPr sz="950" spc="185" dirty="0">
                <a:solidFill>
                  <a:srgbClr val="777777"/>
                </a:solidFill>
                <a:latin typeface="Trebuchet MS"/>
                <a:cs typeface="Trebuchet MS"/>
              </a:rPr>
              <a:t>*</a:t>
            </a:r>
            <a:r>
              <a:rPr sz="950" spc="25" dirty="0">
                <a:solidFill>
                  <a:srgbClr val="777777"/>
                </a:solidFill>
                <a:latin typeface="微软雅黑"/>
                <a:cs typeface="微软雅黑"/>
              </a:rPr>
              <a:t>本群特色：确保每一位群友都是《</a:t>
            </a:r>
            <a:r>
              <a:rPr sz="950" spc="35" dirty="0">
                <a:solidFill>
                  <a:srgbClr val="777777"/>
                </a:solidFill>
                <a:latin typeface="Trebuchet MS"/>
                <a:cs typeface="Trebuchet MS"/>
              </a:rPr>
              <a:t>Linux</a:t>
            </a:r>
            <a:r>
              <a:rPr sz="950" spc="20" dirty="0">
                <a:solidFill>
                  <a:srgbClr val="777777"/>
                </a:solidFill>
                <a:latin typeface="微软雅黑"/>
                <a:cs typeface="微软雅黑"/>
              </a:rPr>
              <a:t>就该这么学》的读者，答疑更有针对性，不定期领取定 </a:t>
            </a:r>
            <a:r>
              <a:rPr sz="950" spc="25" dirty="0">
                <a:solidFill>
                  <a:srgbClr val="777777"/>
                </a:solidFill>
                <a:latin typeface="微软雅黑"/>
                <a:cs typeface="微软雅黑"/>
              </a:rPr>
              <a:t>制礼品。</a:t>
            </a:r>
            <a:endParaRPr sz="950">
              <a:latin typeface="微软雅黑"/>
              <a:cs typeface="微软雅黑"/>
            </a:endParaRPr>
          </a:p>
          <a:p>
            <a:pPr>
              <a:lnSpc>
                <a:spcPct val="100000"/>
              </a:lnSpc>
              <a:spcBef>
                <a:spcPts val="60"/>
              </a:spcBef>
            </a:pPr>
            <a:endParaRPr sz="650">
              <a:latin typeface="微软雅黑"/>
              <a:cs typeface="微软雅黑"/>
            </a:endParaRPr>
          </a:p>
          <a:p>
            <a:pPr marL="348615" lvl="1" indent="-209550">
              <a:lnSpc>
                <a:spcPct val="100000"/>
              </a:lnSpc>
              <a:spcBef>
                <a:spcPts val="5"/>
              </a:spcBef>
              <a:buClr>
                <a:srgbClr val="333333"/>
              </a:buClr>
              <a:buFont typeface="Trebuchet MS"/>
              <a:buAutoNum type="arabicPeriod" startAt="3"/>
              <a:tabLst>
                <a:tab pos="349250" algn="l"/>
              </a:tabLst>
            </a:pPr>
            <a:r>
              <a:rPr sz="950" b="1" spc="25" dirty="0">
                <a:solidFill>
                  <a:srgbClr val="333333"/>
                </a:solidFill>
                <a:latin typeface="微软雅黑"/>
                <a:cs typeface="微软雅黑"/>
              </a:rPr>
              <a:t>不间断会话服务</a:t>
            </a:r>
            <a:endParaRPr sz="950">
              <a:latin typeface="微软雅黑"/>
              <a:cs typeface="微软雅黑"/>
            </a:endParaRPr>
          </a:p>
          <a:p>
            <a:pPr marL="139700" marR="217170">
              <a:lnSpc>
                <a:spcPct val="131600"/>
              </a:lnSpc>
              <a:spcBef>
                <a:spcPts val="900"/>
              </a:spcBef>
            </a:pPr>
            <a:r>
              <a:rPr sz="950" spc="25" dirty="0">
                <a:solidFill>
                  <a:srgbClr val="333333"/>
                </a:solidFill>
                <a:latin typeface="微软雅黑"/>
                <a:cs typeface="微软雅黑"/>
              </a:rPr>
              <a:t>大家在学习</a:t>
            </a:r>
            <a:r>
              <a:rPr sz="950" spc="75" dirty="0">
                <a:solidFill>
                  <a:srgbClr val="333333"/>
                </a:solidFill>
                <a:latin typeface="Trebuchet MS"/>
                <a:cs typeface="Trebuchet MS"/>
              </a:rPr>
              <a:t>sshd</a:t>
            </a:r>
            <a:r>
              <a:rPr sz="950" spc="20" dirty="0">
                <a:solidFill>
                  <a:srgbClr val="333333"/>
                </a:solidFill>
                <a:latin typeface="微软雅黑"/>
                <a:cs typeface="微软雅黑"/>
              </a:rPr>
              <a:t>服务时，不知有没有注意到这样一个事情：当与远程主机的会话被关闭时，在远程主机 </a:t>
            </a:r>
            <a:r>
              <a:rPr sz="950" spc="25" dirty="0">
                <a:solidFill>
                  <a:srgbClr val="333333"/>
                </a:solidFill>
                <a:latin typeface="微软雅黑"/>
                <a:cs typeface="微软雅黑"/>
              </a:rPr>
              <a:t>上运行的命令也随之被中断。</a:t>
            </a:r>
            <a:endParaRPr sz="950">
              <a:latin typeface="微软雅黑"/>
              <a:cs typeface="微软雅黑"/>
            </a:endParaRPr>
          </a:p>
          <a:p>
            <a:pPr marL="139700" marR="239395" algn="just">
              <a:lnSpc>
                <a:spcPct val="131600"/>
              </a:lnSpc>
              <a:spcBef>
                <a:spcPts val="750"/>
              </a:spcBef>
            </a:pPr>
            <a:r>
              <a:rPr sz="950" spc="25" dirty="0">
                <a:solidFill>
                  <a:srgbClr val="333333"/>
                </a:solidFill>
                <a:latin typeface="微软雅黑"/>
                <a:cs typeface="微软雅黑"/>
              </a:rPr>
              <a:t>如果正在使用命令来打包文件，或者正在使用脚本安装某个服务程序，中途是绝对不能关闭在本地打开 的终端窗口或断开网络链接的，甚至是网速的波动都有可能导致任务中断，此时只能重新进行远程链接 并重新开始任务。还有些时候，我们正在执行文件打包操作，同时又想用脚本来安装某个服务程序，这 时会因为打包操作的输出信息占满用户的屏幕界面，而只能再打开一个执行远程会话的终端窗口，时间 久了，难免会忘记这些打开的终端窗口是做什么用的了。</a:t>
            </a:r>
            <a:endParaRPr sz="950">
              <a:latin typeface="微软雅黑"/>
              <a:cs typeface="微软雅黑"/>
            </a:endParaRPr>
          </a:p>
          <a:p>
            <a:pPr marL="139700" marR="198755">
              <a:lnSpc>
                <a:spcPct val="131600"/>
              </a:lnSpc>
              <a:spcBef>
                <a:spcPts val="750"/>
              </a:spcBef>
            </a:pPr>
            <a:r>
              <a:rPr sz="950" spc="25" dirty="0">
                <a:solidFill>
                  <a:srgbClr val="333333"/>
                </a:solidFill>
                <a:latin typeface="Trebuchet MS"/>
                <a:cs typeface="Trebuchet MS"/>
              </a:rPr>
              <a:t>Terminal</a:t>
            </a:r>
            <a:r>
              <a:rPr sz="950" spc="-45" dirty="0">
                <a:solidFill>
                  <a:srgbClr val="333333"/>
                </a:solidFill>
                <a:latin typeface="Trebuchet MS"/>
                <a:cs typeface="Trebuchet MS"/>
              </a:rPr>
              <a:t> </a:t>
            </a:r>
            <a:r>
              <a:rPr sz="950" spc="20" dirty="0">
                <a:solidFill>
                  <a:srgbClr val="333333"/>
                </a:solidFill>
                <a:latin typeface="Trebuchet MS"/>
                <a:cs typeface="Trebuchet MS"/>
              </a:rPr>
              <a:t>multiplexer</a:t>
            </a:r>
            <a:r>
              <a:rPr sz="950" spc="25" dirty="0">
                <a:solidFill>
                  <a:srgbClr val="333333"/>
                </a:solidFill>
                <a:latin typeface="微软雅黑"/>
                <a:cs typeface="微软雅黑"/>
              </a:rPr>
              <a:t>是一款能够实现多窗口远程控制的开源服务程序，也叫终端复用器，简称</a:t>
            </a:r>
            <a:r>
              <a:rPr sz="950" spc="55" dirty="0">
                <a:solidFill>
                  <a:srgbClr val="333333"/>
                </a:solidFill>
                <a:latin typeface="Trebuchet MS"/>
                <a:cs typeface="Trebuchet MS"/>
              </a:rPr>
              <a:t>Tmux</a:t>
            </a:r>
            <a:r>
              <a:rPr sz="950" spc="25" dirty="0">
                <a:solidFill>
                  <a:srgbClr val="333333"/>
                </a:solidFill>
                <a:latin typeface="微软雅黑"/>
                <a:cs typeface="微软雅黑"/>
              </a:rPr>
              <a:t>。 简单来说就是为了解决网络异常中断或为了同时控制多个远程终端窗口而设计的程序。用户还可以使用 </a:t>
            </a:r>
            <a:r>
              <a:rPr sz="950" spc="55" dirty="0">
                <a:solidFill>
                  <a:srgbClr val="333333"/>
                </a:solidFill>
                <a:latin typeface="Trebuchet MS"/>
                <a:cs typeface="Trebuchet MS"/>
              </a:rPr>
              <a:t>Tmux</a:t>
            </a:r>
            <a:r>
              <a:rPr sz="950" spc="25" dirty="0">
                <a:solidFill>
                  <a:srgbClr val="333333"/>
                </a:solidFill>
                <a:latin typeface="微软雅黑"/>
                <a:cs typeface="微软雅黑"/>
              </a:rPr>
              <a:t>服务程序同时在多个远程会话中自由切换，能够做到实现如下功能。</a:t>
            </a:r>
            <a:endParaRPr sz="950">
              <a:latin typeface="微软雅黑"/>
              <a:cs typeface="微软雅黑"/>
            </a:endParaRPr>
          </a:p>
          <a:p>
            <a:pPr>
              <a:lnSpc>
                <a:spcPct val="100000"/>
              </a:lnSpc>
              <a:spcBef>
                <a:spcPts val="80"/>
              </a:spcBef>
            </a:pPr>
            <a:endParaRPr sz="600">
              <a:latin typeface="微软雅黑"/>
              <a:cs typeface="微软雅黑"/>
            </a:endParaRPr>
          </a:p>
          <a:p>
            <a:pPr marL="425450" lvl="2" indent="-133985">
              <a:lnSpc>
                <a:spcPct val="100000"/>
              </a:lnSpc>
              <a:buFont typeface="Trebuchet MS"/>
              <a:buAutoNum type="arabicPeriod"/>
              <a:tabLst>
                <a:tab pos="426084" algn="l"/>
              </a:tabLst>
            </a:pPr>
            <a:r>
              <a:rPr sz="950" b="1" spc="25" dirty="0">
                <a:solidFill>
                  <a:srgbClr val="333333"/>
                </a:solidFill>
                <a:latin typeface="微软雅黑"/>
                <a:cs typeface="微软雅黑"/>
              </a:rPr>
              <a:t>会话恢复</a:t>
            </a:r>
            <a:r>
              <a:rPr sz="950" spc="25" dirty="0">
                <a:solidFill>
                  <a:srgbClr val="333333"/>
                </a:solidFill>
                <a:latin typeface="微软雅黑"/>
                <a:cs typeface="微软雅黑"/>
              </a:rPr>
              <a:t>：即便网络中断，也可让会话随时恢复，确保用户不会失去对远程会话的控制。</a:t>
            </a:r>
            <a:endParaRPr sz="950">
              <a:latin typeface="微软雅黑"/>
              <a:cs typeface="微软雅黑"/>
            </a:endParaRPr>
          </a:p>
          <a:p>
            <a:pPr marL="425450" marR="201295" lvl="2" indent="-133985">
              <a:lnSpc>
                <a:spcPct val="131600"/>
              </a:lnSpc>
              <a:buFont typeface="Trebuchet MS"/>
              <a:buAutoNum type="arabicPeriod"/>
              <a:tabLst>
                <a:tab pos="426084" algn="l"/>
              </a:tabLst>
            </a:pPr>
            <a:r>
              <a:rPr sz="950" b="1" spc="25" dirty="0">
                <a:solidFill>
                  <a:srgbClr val="333333"/>
                </a:solidFill>
                <a:latin typeface="微软雅黑"/>
                <a:cs typeface="微软雅黑"/>
              </a:rPr>
              <a:t>多窗口</a:t>
            </a:r>
            <a:r>
              <a:rPr sz="950" spc="25" dirty="0">
                <a:solidFill>
                  <a:srgbClr val="333333"/>
                </a:solidFill>
                <a:latin typeface="微软雅黑"/>
                <a:cs typeface="微软雅黑"/>
              </a:rPr>
              <a:t>：每个会话都是独立运行的，拥有各自独立的输入输出终端窗口，终端窗口内显示过的信息 也将被分开隔离保存，以便下次使用时依然能看到之前的操作记录。</a:t>
            </a:r>
            <a:endParaRPr sz="950">
              <a:latin typeface="微软雅黑"/>
              <a:cs typeface="微软雅黑"/>
            </a:endParaRPr>
          </a:p>
          <a:p>
            <a:pPr marL="425450" marR="201295" lvl="2" indent="-133985">
              <a:lnSpc>
                <a:spcPct val="131600"/>
              </a:lnSpc>
              <a:buFont typeface="Trebuchet MS"/>
              <a:buAutoNum type="arabicPeriod"/>
              <a:tabLst>
                <a:tab pos="426084" algn="l"/>
              </a:tabLst>
            </a:pPr>
            <a:r>
              <a:rPr sz="950" b="1" spc="25" dirty="0">
                <a:solidFill>
                  <a:srgbClr val="333333"/>
                </a:solidFill>
                <a:latin typeface="微软雅黑"/>
                <a:cs typeface="微软雅黑"/>
              </a:rPr>
              <a:t>会话共享</a:t>
            </a:r>
            <a:r>
              <a:rPr sz="950" spc="20" dirty="0">
                <a:solidFill>
                  <a:srgbClr val="333333"/>
                </a:solidFill>
                <a:latin typeface="微软雅黑"/>
                <a:cs typeface="微软雅黑"/>
              </a:rPr>
              <a:t>：当多个用户同时登录到远程服务器时，便可以使用会话共享功能让用户之间的输入输出 </a:t>
            </a:r>
            <a:r>
              <a:rPr sz="950" spc="25" dirty="0">
                <a:solidFill>
                  <a:srgbClr val="333333"/>
                </a:solidFill>
                <a:latin typeface="微软雅黑"/>
                <a:cs typeface="微软雅黑"/>
              </a:rPr>
              <a:t>信息共享。</a:t>
            </a:r>
            <a:endParaRPr sz="950">
              <a:latin typeface="微软雅黑"/>
              <a:cs typeface="微软雅黑"/>
            </a:endParaRPr>
          </a:p>
          <a:p>
            <a:pPr marL="139700" marR="223520" algn="just">
              <a:lnSpc>
                <a:spcPct val="131600"/>
              </a:lnSpc>
              <a:spcBef>
                <a:spcPts val="750"/>
              </a:spcBef>
            </a:pPr>
            <a:r>
              <a:rPr sz="950" spc="25" dirty="0">
                <a:solidFill>
                  <a:srgbClr val="333333"/>
                </a:solidFill>
                <a:latin typeface="微软雅黑"/>
                <a:cs typeface="微软雅黑"/>
              </a:rPr>
              <a:t>在</a:t>
            </a:r>
            <a:r>
              <a:rPr sz="950" spc="50" dirty="0">
                <a:solidFill>
                  <a:srgbClr val="333333"/>
                </a:solidFill>
                <a:latin typeface="Trebuchet MS"/>
                <a:cs typeface="Trebuchet MS"/>
              </a:rPr>
              <a:t>RHEL</a:t>
            </a:r>
            <a:r>
              <a:rPr sz="950" spc="-35"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系统中，默认没有安装</a:t>
            </a:r>
            <a:r>
              <a:rPr sz="950" spc="55" dirty="0">
                <a:solidFill>
                  <a:srgbClr val="333333"/>
                </a:solidFill>
                <a:latin typeface="Trebuchet MS"/>
                <a:cs typeface="Trebuchet MS"/>
              </a:rPr>
              <a:t>Tmux</a:t>
            </a:r>
            <a:r>
              <a:rPr sz="950" spc="25" dirty="0">
                <a:solidFill>
                  <a:srgbClr val="333333"/>
                </a:solidFill>
                <a:latin typeface="微软雅黑"/>
                <a:cs typeface="微软雅黑"/>
              </a:rPr>
              <a:t>服务程序，因此需要配置软件仓库来安装它，此步骤请见</a:t>
            </a:r>
            <a:r>
              <a:rPr sz="950" dirty="0">
                <a:solidFill>
                  <a:srgbClr val="333333"/>
                </a:solidFill>
                <a:latin typeface="Trebuchet MS"/>
                <a:cs typeface="Trebuchet MS"/>
              </a:rPr>
              <a:t>8.3.2</a:t>
            </a:r>
            <a:r>
              <a:rPr sz="950" spc="15" dirty="0">
                <a:solidFill>
                  <a:srgbClr val="333333"/>
                </a:solidFill>
                <a:latin typeface="微软雅黑"/>
                <a:cs typeface="微软雅黑"/>
              </a:rPr>
              <a:t>小 </a:t>
            </a:r>
            <a:r>
              <a:rPr sz="950" spc="25" dirty="0">
                <a:solidFill>
                  <a:srgbClr val="333333"/>
                </a:solidFill>
                <a:latin typeface="微软雅黑"/>
                <a:cs typeface="微软雅黑"/>
              </a:rPr>
              <a:t>节。这里直接开始安装：</a:t>
            </a:r>
            <a:endParaRPr sz="950">
              <a:latin typeface="微软雅黑"/>
              <a:cs typeface="微软雅黑"/>
            </a:endParaRPr>
          </a:p>
        </p:txBody>
      </p:sp>
      <p:sp>
        <p:nvSpPr>
          <p:cNvPr id="12" name="object 12"/>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131</a:t>
            </a:fld>
            <a:endParaRPr spc="-5"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13"/>
            <a:ext cx="5651500" cy="3926204"/>
            <a:chOff x="959124" y="368313"/>
            <a:chExt cx="5651500" cy="3926204"/>
          </a:xfrm>
        </p:grpSpPr>
        <p:sp>
          <p:nvSpPr>
            <p:cNvPr id="3" name="object 3"/>
            <p:cNvSpPr/>
            <p:nvPr/>
          </p:nvSpPr>
          <p:spPr>
            <a:xfrm>
              <a:off x="963889" y="373078"/>
              <a:ext cx="5641975" cy="3916679"/>
            </a:xfrm>
            <a:custGeom>
              <a:avLst/>
              <a:gdLst/>
              <a:ahLst/>
              <a:cxnLst/>
              <a:rect l="l" t="t" r="r" b="b"/>
              <a:pathLst>
                <a:path w="5641975" h="3916679">
                  <a:moveTo>
                    <a:pt x="5617597" y="3916594"/>
                  </a:moveTo>
                  <a:lnTo>
                    <a:pt x="23823" y="3916594"/>
                  </a:lnTo>
                  <a:lnTo>
                    <a:pt x="20659" y="3916442"/>
                  </a:lnTo>
                  <a:lnTo>
                    <a:pt x="0" y="3895896"/>
                  </a:lnTo>
                  <a:lnTo>
                    <a:pt x="0" y="3892771"/>
                  </a:lnTo>
                  <a:lnTo>
                    <a:pt x="0" y="20545"/>
                  </a:lnTo>
                  <a:lnTo>
                    <a:pt x="20659" y="0"/>
                  </a:lnTo>
                  <a:lnTo>
                    <a:pt x="5620751" y="0"/>
                  </a:lnTo>
                  <a:lnTo>
                    <a:pt x="5641421" y="20545"/>
                  </a:lnTo>
                  <a:lnTo>
                    <a:pt x="5641421" y="3895896"/>
                  </a:lnTo>
                  <a:lnTo>
                    <a:pt x="5620751" y="3916442"/>
                  </a:lnTo>
                  <a:lnTo>
                    <a:pt x="5617597" y="3916594"/>
                  </a:lnTo>
                  <a:close/>
                </a:path>
              </a:pathLst>
            </a:custGeom>
            <a:solidFill>
              <a:srgbClr val="F8F8F8"/>
            </a:solidFill>
          </p:spPr>
          <p:txBody>
            <a:bodyPr wrap="square" lIns="0" tIns="0" rIns="0" bIns="0" rtlCol="0"/>
            <a:lstStyle/>
            <a:p>
              <a:endParaRPr/>
            </a:p>
          </p:txBody>
        </p:sp>
        <p:sp>
          <p:nvSpPr>
            <p:cNvPr id="4" name="object 4"/>
            <p:cNvSpPr/>
            <p:nvPr/>
          </p:nvSpPr>
          <p:spPr>
            <a:xfrm>
              <a:off x="963889" y="373078"/>
              <a:ext cx="5641975" cy="3916679"/>
            </a:xfrm>
            <a:custGeom>
              <a:avLst/>
              <a:gdLst/>
              <a:ahLst/>
              <a:cxnLst/>
              <a:rect l="l" t="t" r="r" b="b"/>
              <a:pathLst>
                <a:path w="5641975" h="3916679">
                  <a:moveTo>
                    <a:pt x="0" y="3892771"/>
                  </a:moveTo>
                  <a:lnTo>
                    <a:pt x="0" y="23823"/>
                  </a:lnTo>
                  <a:lnTo>
                    <a:pt x="0" y="20545"/>
                  </a:lnTo>
                  <a:lnTo>
                    <a:pt x="600" y="17419"/>
                  </a:lnTo>
                  <a:lnTo>
                    <a:pt x="20659" y="0"/>
                  </a:lnTo>
                  <a:lnTo>
                    <a:pt x="23823" y="0"/>
                  </a:lnTo>
                  <a:lnTo>
                    <a:pt x="5617597" y="0"/>
                  </a:lnTo>
                  <a:lnTo>
                    <a:pt x="5620751" y="0"/>
                  </a:lnTo>
                  <a:lnTo>
                    <a:pt x="5623791" y="600"/>
                  </a:lnTo>
                  <a:lnTo>
                    <a:pt x="5639610" y="14589"/>
                  </a:lnTo>
                  <a:lnTo>
                    <a:pt x="5640820" y="17419"/>
                  </a:lnTo>
                  <a:lnTo>
                    <a:pt x="5641421" y="20545"/>
                  </a:lnTo>
                  <a:lnTo>
                    <a:pt x="5641421" y="23823"/>
                  </a:lnTo>
                  <a:lnTo>
                    <a:pt x="5641421" y="3892771"/>
                  </a:lnTo>
                  <a:lnTo>
                    <a:pt x="5641421" y="3895896"/>
                  </a:lnTo>
                  <a:lnTo>
                    <a:pt x="5640820" y="3898879"/>
                  </a:lnTo>
                  <a:lnTo>
                    <a:pt x="5639610" y="3901700"/>
                  </a:lnTo>
                  <a:lnTo>
                    <a:pt x="5638400" y="3904530"/>
                  </a:lnTo>
                  <a:lnTo>
                    <a:pt x="5617597" y="3916594"/>
                  </a:lnTo>
                  <a:lnTo>
                    <a:pt x="23823" y="3916594"/>
                  </a:lnTo>
                  <a:lnTo>
                    <a:pt x="1810" y="3901700"/>
                  </a:lnTo>
                  <a:lnTo>
                    <a:pt x="600" y="3898879"/>
                  </a:lnTo>
                  <a:lnTo>
                    <a:pt x="0" y="3895896"/>
                  </a:lnTo>
                  <a:lnTo>
                    <a:pt x="0" y="3892771"/>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42"/>
              <a:ext cx="5556250" cy="3773804"/>
            </a:xfrm>
            <a:custGeom>
              <a:avLst/>
              <a:gdLst/>
              <a:ahLst/>
              <a:cxnLst/>
              <a:rect l="l" t="t" r="r" b="b"/>
              <a:pathLst>
                <a:path w="5556250" h="3773804">
                  <a:moveTo>
                    <a:pt x="5555656" y="3773653"/>
                  </a:moveTo>
                  <a:lnTo>
                    <a:pt x="0" y="3773653"/>
                  </a:lnTo>
                  <a:lnTo>
                    <a:pt x="0" y="0"/>
                  </a:lnTo>
                  <a:lnTo>
                    <a:pt x="5555656" y="0"/>
                  </a:lnTo>
                  <a:lnTo>
                    <a:pt x="5555656" y="3773653"/>
                  </a:lnTo>
                  <a:close/>
                </a:path>
              </a:pathLst>
            </a:custGeom>
            <a:solidFill>
              <a:srgbClr val="F8F8F8"/>
            </a:solidFill>
          </p:spPr>
          <p:txBody>
            <a:bodyPr wrap="square" lIns="0" tIns="0" rIns="0" bIns="0" rtlCol="0"/>
            <a:lstStyle/>
            <a:p>
              <a:endParaRPr/>
            </a:p>
          </p:txBody>
        </p:sp>
      </p:grpSp>
      <p:sp>
        <p:nvSpPr>
          <p:cNvPr id="6" name="object 6"/>
          <p:cNvSpPr txBox="1"/>
          <p:nvPr/>
        </p:nvSpPr>
        <p:spPr>
          <a:xfrm>
            <a:off x="946424" y="4438984"/>
            <a:ext cx="5656580" cy="1741805"/>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a:p>
            <a:pPr marL="12700" marR="61594">
              <a:lnSpc>
                <a:spcPct val="131600"/>
              </a:lnSpc>
              <a:spcBef>
                <a:spcPts val="950"/>
              </a:spcBef>
            </a:pPr>
            <a:r>
              <a:rPr sz="950" spc="25" dirty="0">
                <a:solidFill>
                  <a:srgbClr val="333333"/>
                </a:solidFill>
                <a:latin typeface="微软雅黑"/>
                <a:cs typeface="微软雅黑"/>
              </a:rPr>
              <a:t>简捷起见，刘遄老师将对后面章节中出现的软件安装信息进行过滤</a:t>
            </a:r>
            <a:r>
              <a:rPr sz="950" spc="275" dirty="0">
                <a:solidFill>
                  <a:srgbClr val="333333"/>
                </a:solidFill>
                <a:latin typeface="Trebuchet MS"/>
                <a:cs typeface="Trebuchet MS"/>
              </a:rPr>
              <a:t>—</a:t>
            </a:r>
            <a:r>
              <a:rPr sz="950" spc="20" dirty="0">
                <a:solidFill>
                  <a:srgbClr val="333333"/>
                </a:solidFill>
                <a:latin typeface="微软雅黑"/>
                <a:cs typeface="微软雅黑"/>
              </a:rPr>
              <a:t>把重复性高及无意义的非必要信息 </a:t>
            </a:r>
            <a:r>
              <a:rPr sz="950" spc="25" dirty="0">
                <a:solidFill>
                  <a:srgbClr val="333333"/>
                </a:solidFill>
                <a:latin typeface="微软雅黑"/>
                <a:cs typeface="微软雅黑"/>
              </a:rPr>
              <a:t>省略。</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30" dirty="0">
                <a:solidFill>
                  <a:srgbClr val="777777"/>
                </a:solidFill>
                <a:latin typeface="Trebuchet MS"/>
                <a:cs typeface="Trebuchet MS"/>
              </a:rPr>
              <a:t>9.3.1</a:t>
            </a:r>
            <a:r>
              <a:rPr sz="950" b="1" spc="-35" dirty="0">
                <a:solidFill>
                  <a:srgbClr val="777777"/>
                </a:solidFill>
                <a:latin typeface="Trebuchet MS"/>
                <a:cs typeface="Trebuchet MS"/>
              </a:rPr>
              <a:t> </a:t>
            </a:r>
            <a:r>
              <a:rPr sz="950" b="1" spc="25" dirty="0">
                <a:solidFill>
                  <a:srgbClr val="777777"/>
                </a:solidFill>
                <a:latin typeface="微软雅黑"/>
                <a:cs typeface="微软雅黑"/>
              </a:rPr>
              <a:t>管理远程会话</a:t>
            </a:r>
            <a:endParaRPr sz="950">
              <a:latin typeface="微软雅黑"/>
              <a:cs typeface="微软雅黑"/>
            </a:endParaRPr>
          </a:p>
          <a:p>
            <a:pPr marL="12700" marR="5080">
              <a:lnSpc>
                <a:spcPct val="131600"/>
              </a:lnSpc>
              <a:spcBef>
                <a:spcPts val="900"/>
              </a:spcBef>
            </a:pPr>
            <a:r>
              <a:rPr sz="950" spc="55" dirty="0">
                <a:solidFill>
                  <a:srgbClr val="333333"/>
                </a:solidFill>
                <a:latin typeface="Trebuchet MS"/>
                <a:cs typeface="Trebuchet MS"/>
              </a:rPr>
              <a:t>Tmux</a:t>
            </a:r>
            <a:r>
              <a:rPr sz="950" spc="25" dirty="0">
                <a:solidFill>
                  <a:srgbClr val="333333"/>
                </a:solidFill>
                <a:latin typeface="微软雅黑"/>
                <a:cs typeface="微软雅黑"/>
              </a:rPr>
              <a:t>服务能做的事情非常多，例如创建不间断会话、恢复离线工作、界面切割窗格、会话共享功能等 等，下面可以直接敲击</a:t>
            </a:r>
            <a:r>
              <a:rPr sz="950" spc="50" dirty="0">
                <a:solidFill>
                  <a:srgbClr val="333333"/>
                </a:solidFill>
                <a:latin typeface="Trebuchet MS"/>
                <a:cs typeface="Trebuchet MS"/>
              </a:rPr>
              <a:t>tmux</a:t>
            </a:r>
            <a:r>
              <a:rPr sz="950" spc="25" dirty="0">
                <a:solidFill>
                  <a:srgbClr val="333333"/>
                </a:solidFill>
                <a:latin typeface="微软雅黑"/>
                <a:cs typeface="微软雅黑"/>
              </a:rPr>
              <a:t>命令进入到会话窗口中，如图</a:t>
            </a:r>
            <a:r>
              <a:rPr sz="950" spc="35" dirty="0">
                <a:solidFill>
                  <a:srgbClr val="333333"/>
                </a:solidFill>
                <a:latin typeface="Trebuchet MS"/>
                <a:cs typeface="Trebuchet MS"/>
              </a:rPr>
              <a:t>9-18</a:t>
            </a:r>
            <a:r>
              <a:rPr sz="950" spc="20" dirty="0">
                <a:solidFill>
                  <a:srgbClr val="333333"/>
                </a:solidFill>
                <a:latin typeface="微软雅黑"/>
                <a:cs typeface="微软雅黑"/>
              </a:rPr>
              <a:t>所示。不难发现，进入到会话的终端底部 </a:t>
            </a:r>
            <a:r>
              <a:rPr sz="950" spc="25" dirty="0">
                <a:solidFill>
                  <a:srgbClr val="333333"/>
                </a:solidFill>
                <a:latin typeface="微软雅黑"/>
                <a:cs typeface="微软雅黑"/>
              </a:rPr>
              <a:t>出现了一个绿色的状态栏，分别显示的是会话编号、名称、主机名及系统时间。</a:t>
            </a:r>
            <a:endParaRPr sz="950">
              <a:latin typeface="微软雅黑"/>
              <a:cs typeface="微软雅黑"/>
            </a:endParaRPr>
          </a:p>
        </p:txBody>
      </p:sp>
      <p:pic>
        <p:nvPicPr>
          <p:cNvPr id="7" name="object 7"/>
          <p:cNvPicPr/>
          <p:nvPr/>
        </p:nvPicPr>
        <p:blipFill>
          <a:blip r:embed="rId2" cstate="print"/>
          <a:stretch>
            <a:fillRect/>
          </a:stretch>
        </p:blipFill>
        <p:spPr>
          <a:xfrm>
            <a:off x="959124" y="6286118"/>
            <a:ext cx="5650951" cy="3764124"/>
          </a:xfrm>
          <a:prstGeom prst="rect">
            <a:avLst/>
          </a:prstGeom>
        </p:spPr>
      </p:pic>
      <p:sp>
        <p:nvSpPr>
          <p:cNvPr id="8" name="object 8"/>
          <p:cNvSpPr txBox="1"/>
          <p:nvPr/>
        </p:nvSpPr>
        <p:spPr>
          <a:xfrm>
            <a:off x="1070306" y="406509"/>
            <a:ext cx="5466715" cy="54038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[root@linuxprobe ~]# dnf install tmuxUpdating Subscription Management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repositories.Unable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read consumer</a:t>
            </a:r>
            <a:r>
              <a:rPr sz="850" spc="20" dirty="0">
                <a:solidFill>
                  <a:srgbClr val="333333"/>
                </a:solidFill>
                <a:latin typeface="Lucida Console"/>
                <a:cs typeface="Lucida Console"/>
              </a:rPr>
              <a:t> </a:t>
            </a:r>
            <a:r>
              <a:rPr sz="850" spc="15" dirty="0">
                <a:solidFill>
                  <a:srgbClr val="333333"/>
                </a:solidFill>
                <a:latin typeface="Lucida Console"/>
                <a:cs typeface="Lucida Console"/>
              </a:rPr>
              <a:t>identityThis system</a:t>
            </a:r>
            <a:r>
              <a:rPr sz="850" spc="20" dirty="0">
                <a:solidFill>
                  <a:srgbClr val="333333"/>
                </a:solidFill>
                <a:latin typeface="Lucida Console"/>
                <a:cs typeface="Lucida Console"/>
              </a:rPr>
              <a:t> </a:t>
            </a:r>
            <a:r>
              <a:rPr sz="850" spc="15" dirty="0">
                <a:solidFill>
                  <a:srgbClr val="333333"/>
                </a:solidFill>
                <a:latin typeface="Lucida Console"/>
                <a:cs typeface="Lucida Console"/>
              </a:rPr>
              <a:t>is not</a:t>
            </a:r>
            <a:r>
              <a:rPr sz="850" spc="20" dirty="0">
                <a:solidFill>
                  <a:srgbClr val="333333"/>
                </a:solidFill>
                <a:latin typeface="Lucida Console"/>
                <a:cs typeface="Lucida Console"/>
              </a:rPr>
              <a:t> </a:t>
            </a:r>
            <a:r>
              <a:rPr sz="850" spc="15" dirty="0">
                <a:solidFill>
                  <a:srgbClr val="333333"/>
                </a:solidFill>
                <a:latin typeface="Lucida Console"/>
                <a:cs typeface="Lucida Console"/>
              </a:rPr>
              <a:t>registered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Red </a:t>
            </a:r>
            <a:r>
              <a:rPr sz="850" spc="-500" dirty="0">
                <a:solidFill>
                  <a:srgbClr val="333333"/>
                </a:solidFill>
                <a:latin typeface="Lucida Console"/>
                <a:cs typeface="Lucida Console"/>
              </a:rPr>
              <a:t> </a:t>
            </a:r>
            <a:r>
              <a:rPr sz="850" spc="15" dirty="0">
                <a:solidFill>
                  <a:srgbClr val="333333"/>
                </a:solidFill>
                <a:latin typeface="Lucida Console"/>
                <a:cs typeface="Lucida Console"/>
              </a:rPr>
              <a:t>Hat Subscription Management. You can use subscription-manager to</a:t>
            </a:r>
            <a:endParaRPr sz="850">
              <a:latin typeface="Lucida Console"/>
              <a:cs typeface="Lucida Console"/>
            </a:endParaRPr>
          </a:p>
        </p:txBody>
      </p:sp>
      <p:sp>
        <p:nvSpPr>
          <p:cNvPr id="19" name="object 19"/>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132</a:t>
            </a:fld>
            <a:endParaRPr spc="-5" dirty="0"/>
          </a:p>
        </p:txBody>
      </p:sp>
      <p:sp>
        <p:nvSpPr>
          <p:cNvPr id="9" name="object 9"/>
          <p:cNvSpPr txBox="1"/>
          <p:nvPr/>
        </p:nvSpPr>
        <p:spPr>
          <a:xfrm>
            <a:off x="1070306" y="958800"/>
            <a:ext cx="123507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register.AppStream</a:t>
            </a:r>
            <a:endParaRPr sz="850">
              <a:latin typeface="Lucida Console"/>
              <a:cs typeface="Lucida Console"/>
            </a:endParaRPr>
          </a:p>
        </p:txBody>
      </p:sp>
      <p:sp>
        <p:nvSpPr>
          <p:cNvPr id="10" name="object 10"/>
          <p:cNvSpPr txBox="1"/>
          <p:nvPr/>
        </p:nvSpPr>
        <p:spPr>
          <a:xfrm>
            <a:off x="4899299" y="921066"/>
            <a:ext cx="116776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3.1</a:t>
            </a:r>
            <a:r>
              <a:rPr sz="850" spc="-5" dirty="0">
                <a:solidFill>
                  <a:srgbClr val="333333"/>
                </a:solidFill>
                <a:latin typeface="Lucida Console"/>
                <a:cs typeface="Lucida Console"/>
              </a:rPr>
              <a:t> </a:t>
            </a:r>
            <a:r>
              <a:rPr sz="850" spc="15" dirty="0">
                <a:solidFill>
                  <a:srgbClr val="333333"/>
                </a:solidFill>
                <a:latin typeface="Lucida Console"/>
                <a:cs typeface="Lucida Console"/>
              </a:rPr>
              <a:t>MB/s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3.2</a:t>
            </a:r>
            <a:r>
              <a:rPr sz="850" spc="-5" dirty="0">
                <a:solidFill>
                  <a:srgbClr val="333333"/>
                </a:solidFill>
                <a:latin typeface="Lucida Console"/>
                <a:cs typeface="Lucida Console"/>
              </a:rPr>
              <a:t> </a:t>
            </a:r>
            <a:r>
              <a:rPr sz="850" spc="15" dirty="0">
                <a:solidFill>
                  <a:srgbClr val="333333"/>
                </a:solidFill>
                <a:latin typeface="Lucida Console"/>
                <a:cs typeface="Lucida Console"/>
              </a:rPr>
              <a:t>kB</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2.7</a:t>
            </a:r>
            <a:r>
              <a:rPr sz="850" spc="-5" dirty="0">
                <a:solidFill>
                  <a:srgbClr val="333333"/>
                </a:solidFill>
                <a:latin typeface="Lucida Console"/>
                <a:cs typeface="Lucida Console"/>
              </a:rPr>
              <a:t> </a:t>
            </a:r>
            <a:r>
              <a:rPr sz="850" spc="15" dirty="0">
                <a:solidFill>
                  <a:srgbClr val="333333"/>
                </a:solidFill>
                <a:latin typeface="Lucida Console"/>
                <a:cs typeface="Lucida Console"/>
              </a:rPr>
              <a:t>MB/s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2.7</a:t>
            </a:r>
            <a:r>
              <a:rPr sz="850" spc="-5" dirty="0">
                <a:solidFill>
                  <a:srgbClr val="333333"/>
                </a:solidFill>
                <a:latin typeface="Lucida Console"/>
                <a:cs typeface="Lucida Console"/>
              </a:rPr>
              <a:t> </a:t>
            </a:r>
            <a:r>
              <a:rPr sz="850" spc="15" dirty="0">
                <a:solidFill>
                  <a:srgbClr val="333333"/>
                </a:solidFill>
                <a:latin typeface="Lucida Console"/>
                <a:cs typeface="Lucida Console"/>
              </a:rPr>
              <a:t>kB</a:t>
            </a:r>
            <a:endParaRPr sz="850">
              <a:latin typeface="Lucida Console"/>
              <a:cs typeface="Lucida Console"/>
            </a:endParaRPr>
          </a:p>
        </p:txBody>
      </p:sp>
      <p:sp>
        <p:nvSpPr>
          <p:cNvPr id="11" name="object 11"/>
          <p:cNvSpPr txBox="1"/>
          <p:nvPr/>
        </p:nvSpPr>
        <p:spPr>
          <a:xfrm>
            <a:off x="1070306" y="1092583"/>
            <a:ext cx="36131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00:00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00:00</a:t>
            </a:r>
            <a:endParaRPr sz="850">
              <a:latin typeface="Lucida Console"/>
              <a:cs typeface="Lucida Console"/>
            </a:endParaRPr>
          </a:p>
        </p:txBody>
      </p:sp>
      <p:sp>
        <p:nvSpPr>
          <p:cNvPr id="12" name="object 12"/>
          <p:cNvSpPr txBox="1"/>
          <p:nvPr/>
        </p:nvSpPr>
        <p:spPr>
          <a:xfrm>
            <a:off x="1674884" y="1092583"/>
            <a:ext cx="831850" cy="3689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BaseOS </a:t>
            </a:r>
            <a:r>
              <a:rPr sz="850" spc="20" dirty="0">
                <a:solidFill>
                  <a:srgbClr val="333333"/>
                </a:solidFill>
                <a:latin typeface="Lucida Console"/>
                <a:cs typeface="Lucida Console"/>
              </a:rPr>
              <a:t> </a:t>
            </a:r>
            <a:r>
              <a:rPr sz="850" spc="15" dirty="0">
                <a:solidFill>
                  <a:srgbClr val="333333"/>
                </a:solidFill>
                <a:latin typeface="Lucida Console"/>
                <a:cs typeface="Lucida Console"/>
              </a:rPr>
              <a:t>Dependencies</a:t>
            </a:r>
            <a:endParaRPr sz="850">
              <a:latin typeface="Lucida Console"/>
              <a:cs typeface="Lucida Console"/>
            </a:endParaRPr>
          </a:p>
        </p:txBody>
      </p:sp>
      <p:sp>
        <p:nvSpPr>
          <p:cNvPr id="13" name="object 13"/>
          <p:cNvSpPr txBox="1"/>
          <p:nvPr/>
        </p:nvSpPr>
        <p:spPr>
          <a:xfrm>
            <a:off x="1070306" y="1435621"/>
            <a:ext cx="5400040" cy="1741170"/>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resolved.=======================================================================</a:t>
            </a:r>
            <a:endParaRPr sz="850">
              <a:latin typeface="Lucida Console"/>
              <a:cs typeface="Lucida Console"/>
            </a:endParaRPr>
          </a:p>
          <a:p>
            <a:pPr marL="12700">
              <a:lnSpc>
                <a:spcPct val="100000"/>
              </a:lnSpc>
              <a:spcBef>
                <a:spcPts val="330"/>
              </a:spcBef>
              <a:tabLst>
                <a:tab pos="1758950" algn="l"/>
                <a:tab pos="2967990" algn="l"/>
                <a:tab pos="4378960"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Package	Arch	Version	Repository</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15" dirty="0">
                <a:solidFill>
                  <a:srgbClr val="333333"/>
                </a:solidFill>
                <a:latin typeface="Lucida Console"/>
                <a:cs typeface="Lucida Console"/>
              </a:rPr>
              <a:t>Size============================================================================</a:t>
            </a:r>
            <a:endParaRPr sz="850">
              <a:latin typeface="Lucida Console"/>
              <a:cs typeface="Lucida Console"/>
            </a:endParaRPr>
          </a:p>
          <a:p>
            <a:pPr marL="12700">
              <a:lnSpc>
                <a:spcPct val="100000"/>
              </a:lnSpc>
              <a:spcBef>
                <a:spcPts val="330"/>
              </a:spcBef>
              <a:tabLst>
                <a:tab pos="2162175" algn="l"/>
                <a:tab pos="3371215" algn="l"/>
                <a:tab pos="4781550" algn="l"/>
              </a:tabLst>
            </a:pPr>
            <a:r>
              <a:rPr sz="850" spc="15" dirty="0">
                <a:solidFill>
                  <a:srgbClr val="333333"/>
                </a:solidFill>
                <a:latin typeface="Lucida Console"/>
                <a:cs typeface="Lucida Console"/>
              </a:rPr>
              <a:t>====Installing:</a:t>
            </a:r>
            <a:r>
              <a:rPr sz="850" spc="30" dirty="0">
                <a:solidFill>
                  <a:srgbClr val="333333"/>
                </a:solidFill>
                <a:latin typeface="Lucida Console"/>
                <a:cs typeface="Lucida Console"/>
              </a:rPr>
              <a:t> </a:t>
            </a:r>
            <a:r>
              <a:rPr sz="850" spc="15" dirty="0">
                <a:solidFill>
                  <a:srgbClr val="333333"/>
                </a:solidFill>
                <a:latin typeface="Lucida Console"/>
                <a:cs typeface="Lucida Console"/>
              </a:rPr>
              <a:t>tmux	x86_64	2.7-1.el8	BaseOS</a:t>
            </a:r>
            <a:endParaRPr sz="850">
              <a:latin typeface="Lucida Console"/>
              <a:cs typeface="Lucida Console"/>
            </a:endParaRPr>
          </a:p>
          <a:p>
            <a:pPr marL="12700" marR="5080" indent="469900">
              <a:lnSpc>
                <a:spcPct val="132400"/>
              </a:lnSpc>
            </a:pPr>
            <a:r>
              <a:rPr sz="850" spc="15" dirty="0">
                <a:solidFill>
                  <a:srgbClr val="333333"/>
                </a:solidFill>
                <a:latin typeface="Lucida Console"/>
                <a:cs typeface="Lucida Console"/>
              </a:rPr>
              <a:t>317 kTransaction </a:t>
            </a:r>
            <a:r>
              <a:rPr sz="850" spc="20" dirty="0">
                <a:solidFill>
                  <a:srgbClr val="333333"/>
                </a:solidFill>
                <a:latin typeface="Lucida Console"/>
                <a:cs typeface="Lucida Console"/>
              </a:rPr>
              <a:t> </a:t>
            </a:r>
            <a:r>
              <a:rPr sz="850" spc="15" dirty="0">
                <a:solidFill>
                  <a:srgbClr val="333333"/>
                </a:solidFill>
                <a:latin typeface="Lucida Console"/>
                <a:cs typeface="Lucida Console"/>
              </a:rPr>
              <a:t>Summary=========================================================================</a:t>
            </a:r>
            <a:endParaRPr sz="850">
              <a:latin typeface="Lucida Console"/>
              <a:cs typeface="Lucida Console"/>
            </a:endParaRPr>
          </a:p>
          <a:p>
            <a:pPr marL="12700" marR="5080">
              <a:lnSpc>
                <a:spcPct val="132400"/>
              </a:lnSpc>
              <a:tabLst>
                <a:tab pos="1087120" algn="l"/>
              </a:tabLst>
            </a:pPr>
            <a:r>
              <a:rPr sz="850" spc="15" dirty="0">
                <a:solidFill>
                  <a:srgbClr val="333333"/>
                </a:solidFill>
                <a:latin typeface="Lucida Console"/>
                <a:cs typeface="Lucida Console"/>
              </a:rPr>
              <a:t>=======Install	1 PackageTotal size: 317 kInstalled size: 770 kIs this ok [y/N]: </a:t>
            </a:r>
            <a:r>
              <a:rPr sz="850" spc="-500" dirty="0">
                <a:solidFill>
                  <a:srgbClr val="333333"/>
                </a:solidFill>
                <a:latin typeface="Lucida Console"/>
                <a:cs typeface="Lucida Console"/>
              </a:rPr>
              <a:t> </a:t>
            </a:r>
            <a:r>
              <a:rPr sz="850" spc="15" dirty="0">
                <a:solidFill>
                  <a:srgbClr val="333333"/>
                </a:solidFill>
                <a:latin typeface="Lucida Console"/>
                <a:cs typeface="Lucida Console"/>
              </a:rPr>
              <a:t>yDownloading Packages:Running transaction checkTransaction check </a:t>
            </a:r>
            <a:r>
              <a:rPr sz="850" spc="20" dirty="0">
                <a:solidFill>
                  <a:srgbClr val="333333"/>
                </a:solidFill>
                <a:latin typeface="Lucida Console"/>
                <a:cs typeface="Lucida Console"/>
              </a:rPr>
              <a:t> </a:t>
            </a:r>
            <a:r>
              <a:rPr sz="850" spc="15" dirty="0">
                <a:solidFill>
                  <a:srgbClr val="333333"/>
                </a:solidFill>
                <a:latin typeface="Lucida Console"/>
                <a:cs typeface="Lucida Console"/>
              </a:rPr>
              <a:t>succeeded.Running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transaction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testTransaction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test</a:t>
            </a:r>
            <a:r>
              <a:rPr sz="850" spc="20" dirty="0">
                <a:solidFill>
                  <a:srgbClr val="333333"/>
                </a:solidFill>
                <a:latin typeface="Lucida Console"/>
                <a:cs typeface="Lucida Console"/>
              </a:rPr>
              <a:t> </a:t>
            </a:r>
            <a:r>
              <a:rPr sz="850" spc="15" dirty="0">
                <a:solidFill>
                  <a:srgbClr val="333333"/>
                </a:solidFill>
                <a:latin typeface="Lucida Console"/>
                <a:cs typeface="Lucida Console"/>
              </a:rPr>
              <a:t>succeeded.Running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transaction</a:t>
            </a:r>
            <a:endParaRPr sz="850">
              <a:latin typeface="Lucida Console"/>
              <a:cs typeface="Lucida Console"/>
            </a:endParaRPr>
          </a:p>
        </p:txBody>
      </p:sp>
      <p:sp>
        <p:nvSpPr>
          <p:cNvPr id="14" name="object 14"/>
          <p:cNvSpPr txBox="1"/>
          <p:nvPr/>
        </p:nvSpPr>
        <p:spPr>
          <a:xfrm>
            <a:off x="1070306" y="3150808"/>
            <a:ext cx="697230" cy="3689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Preparing </a:t>
            </a:r>
            <a:r>
              <a:rPr sz="850" spc="-500" dirty="0">
                <a:solidFill>
                  <a:srgbClr val="333333"/>
                </a:solidFill>
                <a:latin typeface="Lucida Console"/>
                <a:cs typeface="Lucida Console"/>
              </a:rPr>
              <a:t> </a:t>
            </a:r>
            <a:r>
              <a:rPr sz="850" spc="15" dirty="0">
                <a:solidFill>
                  <a:srgbClr val="333333"/>
                </a:solidFill>
                <a:latin typeface="Lucida Console"/>
                <a:cs typeface="Lucida Console"/>
              </a:rPr>
              <a:t>Installing</a:t>
            </a:r>
            <a:endParaRPr sz="850">
              <a:latin typeface="Lucida Console"/>
              <a:cs typeface="Lucida Console"/>
            </a:endParaRPr>
          </a:p>
        </p:txBody>
      </p:sp>
      <p:sp>
        <p:nvSpPr>
          <p:cNvPr id="15" name="object 15"/>
          <p:cNvSpPr txBox="1"/>
          <p:nvPr/>
        </p:nvSpPr>
        <p:spPr>
          <a:xfrm>
            <a:off x="2212287" y="3150808"/>
            <a:ext cx="157099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15" dirty="0">
                <a:solidFill>
                  <a:srgbClr val="333333"/>
                </a:solidFill>
                <a:latin typeface="Lucida Console"/>
                <a:cs typeface="Lucida Console"/>
              </a:rPr>
              <a:t>tmux-2.7-1.el8.x86_64</a:t>
            </a:r>
            <a:endParaRPr sz="850">
              <a:latin typeface="Lucida Console"/>
              <a:cs typeface="Lucida Console"/>
            </a:endParaRPr>
          </a:p>
        </p:txBody>
      </p:sp>
      <p:sp>
        <p:nvSpPr>
          <p:cNvPr id="16" name="object 16"/>
          <p:cNvSpPr txBox="1"/>
          <p:nvPr/>
        </p:nvSpPr>
        <p:spPr>
          <a:xfrm>
            <a:off x="6041280" y="3150808"/>
            <a:ext cx="227329" cy="7118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1/1</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1/1</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1/1</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1/1</a:t>
            </a:r>
            <a:endParaRPr sz="850">
              <a:latin typeface="Lucida Console"/>
              <a:cs typeface="Lucida Console"/>
            </a:endParaRPr>
          </a:p>
        </p:txBody>
      </p:sp>
      <p:sp>
        <p:nvSpPr>
          <p:cNvPr id="17" name="object 17"/>
          <p:cNvSpPr txBox="1"/>
          <p:nvPr/>
        </p:nvSpPr>
        <p:spPr>
          <a:xfrm>
            <a:off x="1070306" y="3493845"/>
            <a:ext cx="4056379" cy="711835"/>
          </a:xfrm>
          <a:prstGeom prst="rect">
            <a:avLst/>
          </a:prstGeom>
        </p:spPr>
        <p:txBody>
          <a:bodyPr vert="horz" wrap="square" lIns="0" tIns="12065" rIns="0" bIns="0" rtlCol="0">
            <a:spAutoFit/>
          </a:bodyPr>
          <a:lstStyle/>
          <a:p>
            <a:pPr marL="12700" marR="1348105">
              <a:lnSpc>
                <a:spcPct val="132400"/>
              </a:lnSpc>
              <a:spcBef>
                <a:spcPts val="95"/>
              </a:spcBef>
              <a:tabLst>
                <a:tab pos="1154430" algn="l"/>
              </a:tabLst>
            </a:pPr>
            <a:r>
              <a:rPr sz="850" spc="15" dirty="0">
                <a:solidFill>
                  <a:srgbClr val="333333"/>
                </a:solidFill>
                <a:latin typeface="Lucida Console"/>
                <a:cs typeface="Lucida Console"/>
              </a:rPr>
              <a:t>Running</a:t>
            </a:r>
            <a:r>
              <a:rPr sz="850" spc="-5" dirty="0">
                <a:solidFill>
                  <a:srgbClr val="333333"/>
                </a:solidFill>
                <a:latin typeface="Lucida Console"/>
                <a:cs typeface="Lucida Console"/>
              </a:rPr>
              <a:t> </a:t>
            </a:r>
            <a:r>
              <a:rPr sz="850" spc="15" dirty="0">
                <a:solidFill>
                  <a:srgbClr val="333333"/>
                </a:solidFill>
                <a:latin typeface="Lucida Console"/>
                <a:cs typeface="Lucida Console"/>
              </a:rPr>
              <a:t>scriptlet:</a:t>
            </a:r>
            <a:r>
              <a:rPr sz="850" dirty="0">
                <a:solidFill>
                  <a:srgbClr val="333333"/>
                </a:solidFill>
                <a:latin typeface="Lucida Console"/>
                <a:cs typeface="Lucida Console"/>
              </a:rPr>
              <a:t> </a:t>
            </a:r>
            <a:r>
              <a:rPr sz="850" spc="15" dirty="0">
                <a:solidFill>
                  <a:srgbClr val="333333"/>
                </a:solidFill>
                <a:latin typeface="Lucida Console"/>
                <a:cs typeface="Lucida Console"/>
              </a:rPr>
              <a:t>tmux-2.7-1.el8.x86_64 </a:t>
            </a:r>
            <a:r>
              <a:rPr sz="850" spc="-495" dirty="0">
                <a:solidFill>
                  <a:srgbClr val="333333"/>
                </a:solidFill>
                <a:latin typeface="Lucida Console"/>
                <a:cs typeface="Lucida Console"/>
              </a:rPr>
              <a:t> </a:t>
            </a:r>
            <a:r>
              <a:rPr sz="850" spc="15" dirty="0">
                <a:solidFill>
                  <a:srgbClr val="333333"/>
                </a:solidFill>
                <a:latin typeface="Lucida Console"/>
                <a:cs typeface="Lucida Console"/>
              </a:rPr>
              <a:t>Verifying	:</a:t>
            </a:r>
            <a:r>
              <a:rPr sz="850" spc="-45" dirty="0">
                <a:solidFill>
                  <a:srgbClr val="333333"/>
                </a:solidFill>
                <a:latin typeface="Lucida Console"/>
                <a:cs typeface="Lucida Console"/>
              </a:rPr>
              <a:t> </a:t>
            </a:r>
            <a:r>
              <a:rPr sz="850" spc="15" dirty="0">
                <a:solidFill>
                  <a:srgbClr val="333333"/>
                </a:solidFill>
                <a:latin typeface="Lucida Console"/>
                <a:cs typeface="Lucida Console"/>
              </a:rPr>
              <a:t>tmux-2.7-1.el8.x86_64</a:t>
            </a:r>
            <a:endParaRPr sz="850">
              <a:latin typeface="Lucida Console"/>
              <a:cs typeface="Lucida Console"/>
            </a:endParaRPr>
          </a:p>
          <a:p>
            <a:pPr marL="12700">
              <a:lnSpc>
                <a:spcPct val="100000"/>
              </a:lnSpc>
              <a:spcBef>
                <a:spcPts val="330"/>
              </a:spcBef>
              <a:tabLst>
                <a:tab pos="2632075" algn="l"/>
              </a:tabLst>
            </a:pPr>
            <a:r>
              <a:rPr sz="850" spc="15" dirty="0">
                <a:solidFill>
                  <a:srgbClr val="333333"/>
                </a:solidFill>
                <a:latin typeface="Lucida Console"/>
                <a:cs typeface="Lucida Console"/>
              </a:rPr>
              <a:t>Installed</a:t>
            </a:r>
            <a:r>
              <a:rPr sz="850" spc="35" dirty="0">
                <a:solidFill>
                  <a:srgbClr val="333333"/>
                </a:solidFill>
                <a:latin typeface="Lucida Console"/>
                <a:cs typeface="Lucida Console"/>
              </a:rPr>
              <a:t> </a:t>
            </a:r>
            <a:r>
              <a:rPr sz="850" spc="15" dirty="0">
                <a:solidFill>
                  <a:srgbClr val="333333"/>
                </a:solidFill>
                <a:latin typeface="Lucida Console"/>
                <a:cs typeface="Lucida Console"/>
              </a:rPr>
              <a:t>products</a:t>
            </a:r>
            <a:r>
              <a:rPr sz="850" spc="35" dirty="0">
                <a:solidFill>
                  <a:srgbClr val="333333"/>
                </a:solidFill>
                <a:latin typeface="Lucida Console"/>
                <a:cs typeface="Lucida Console"/>
              </a:rPr>
              <a:t> </a:t>
            </a:r>
            <a:r>
              <a:rPr sz="850" spc="15" dirty="0">
                <a:solidFill>
                  <a:srgbClr val="333333"/>
                </a:solidFill>
                <a:latin typeface="Lucida Console"/>
                <a:cs typeface="Lucida Console"/>
              </a:rPr>
              <a:t>updated.Installed:	tmux-2.7-1.el8.x86_64</a:t>
            </a:r>
            <a:endParaRPr sz="850">
              <a:latin typeface="Lucida Console"/>
              <a:cs typeface="Lucida Console"/>
            </a:endParaRPr>
          </a:p>
          <a:p>
            <a:pPr marL="2430780">
              <a:lnSpc>
                <a:spcPct val="100000"/>
              </a:lnSpc>
              <a:spcBef>
                <a:spcPts val="330"/>
              </a:spcBef>
            </a:pPr>
            <a:r>
              <a:rPr sz="850" spc="15" dirty="0">
                <a:solidFill>
                  <a:srgbClr val="333333"/>
                </a:solidFill>
                <a:latin typeface="Lucida Console"/>
                <a:cs typeface="Lucida Console"/>
              </a:rPr>
              <a:t>Complete!</a:t>
            </a:r>
            <a:endParaRPr sz="850">
              <a:latin typeface="Lucida Console"/>
              <a:cs typeface="Lucida Console"/>
            </a:endParaRPr>
          </a:p>
        </p:txBody>
      </p:sp>
      <p:sp>
        <p:nvSpPr>
          <p:cNvPr id="18" name="object 1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739"/>
            <a:ext cx="4203700" cy="4603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9-18</a:t>
            </a:r>
            <a:r>
              <a:rPr sz="950" spc="-35" dirty="0">
                <a:solidFill>
                  <a:srgbClr val="333333"/>
                </a:solidFill>
                <a:latin typeface="Trebuchet MS"/>
                <a:cs typeface="Trebuchet MS"/>
              </a:rPr>
              <a:t> </a:t>
            </a:r>
            <a:r>
              <a:rPr sz="950" spc="55" dirty="0">
                <a:solidFill>
                  <a:srgbClr val="333333"/>
                </a:solidFill>
                <a:latin typeface="Trebuchet MS"/>
                <a:cs typeface="Trebuchet MS"/>
              </a:rPr>
              <a:t>Tumx</a:t>
            </a:r>
            <a:r>
              <a:rPr sz="950" spc="25" dirty="0">
                <a:solidFill>
                  <a:srgbClr val="333333"/>
                </a:solidFill>
                <a:latin typeface="微软雅黑"/>
                <a:cs typeface="微软雅黑"/>
              </a:rPr>
              <a:t>服务程序会话界面</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退出会话的命令是</a:t>
            </a:r>
            <a:r>
              <a:rPr sz="950" dirty="0">
                <a:solidFill>
                  <a:srgbClr val="333333"/>
                </a:solidFill>
                <a:latin typeface="Trebuchet MS"/>
                <a:cs typeface="Trebuchet MS"/>
              </a:rPr>
              <a:t>exit</a:t>
            </a:r>
            <a:r>
              <a:rPr sz="950" spc="25" dirty="0">
                <a:solidFill>
                  <a:srgbClr val="333333"/>
                </a:solidFill>
                <a:latin typeface="微软雅黑"/>
                <a:cs typeface="微软雅黑"/>
              </a:rPr>
              <a:t>，敲击后即可返回到正常的终端界面，如图</a:t>
            </a:r>
            <a:r>
              <a:rPr sz="950" spc="35" dirty="0">
                <a:solidFill>
                  <a:srgbClr val="333333"/>
                </a:solidFill>
                <a:latin typeface="Trebuchet MS"/>
                <a:cs typeface="Trebuchet MS"/>
              </a:rPr>
              <a:t>9-19</a:t>
            </a:r>
            <a:r>
              <a:rPr sz="950" spc="25" dirty="0">
                <a:solidFill>
                  <a:srgbClr val="333333"/>
                </a:solidFill>
                <a:latin typeface="微软雅黑"/>
                <a:cs typeface="微软雅黑"/>
              </a:rPr>
              <a:t>所示：</a:t>
            </a:r>
            <a:endParaRPr sz="950">
              <a:latin typeface="微软雅黑"/>
              <a:cs typeface="微软雅黑"/>
            </a:endParaRPr>
          </a:p>
        </p:txBody>
      </p:sp>
      <p:pic>
        <p:nvPicPr>
          <p:cNvPr id="3" name="object 3"/>
          <p:cNvPicPr/>
          <p:nvPr/>
        </p:nvPicPr>
        <p:blipFill>
          <a:blip r:embed="rId2" cstate="print"/>
          <a:stretch>
            <a:fillRect/>
          </a:stretch>
        </p:blipFill>
        <p:spPr>
          <a:xfrm>
            <a:off x="959124" y="949642"/>
            <a:ext cx="5650950" cy="3764124"/>
          </a:xfrm>
          <a:prstGeom prst="rect">
            <a:avLst/>
          </a:prstGeom>
        </p:spPr>
      </p:pic>
      <p:grpSp>
        <p:nvGrpSpPr>
          <p:cNvPr id="4" name="object 4"/>
          <p:cNvGrpSpPr/>
          <p:nvPr/>
        </p:nvGrpSpPr>
        <p:grpSpPr>
          <a:xfrm>
            <a:off x="959124" y="6009764"/>
            <a:ext cx="5651500" cy="324485"/>
            <a:chOff x="959124" y="6009764"/>
            <a:chExt cx="5651500" cy="324485"/>
          </a:xfrm>
        </p:grpSpPr>
        <p:sp>
          <p:nvSpPr>
            <p:cNvPr id="5" name="object 5"/>
            <p:cNvSpPr/>
            <p:nvPr/>
          </p:nvSpPr>
          <p:spPr>
            <a:xfrm>
              <a:off x="963889" y="6014529"/>
              <a:ext cx="5641975" cy="314960"/>
            </a:xfrm>
            <a:custGeom>
              <a:avLst/>
              <a:gdLst/>
              <a:ahLst/>
              <a:cxnLst/>
              <a:rect l="l" t="t" r="r" b="b"/>
              <a:pathLst>
                <a:path w="5641975" h="314960">
                  <a:moveTo>
                    <a:pt x="5617597" y="314471"/>
                  </a:moveTo>
                  <a:lnTo>
                    <a:pt x="23823" y="314471"/>
                  </a:lnTo>
                  <a:lnTo>
                    <a:pt x="20659" y="314318"/>
                  </a:lnTo>
                  <a:lnTo>
                    <a:pt x="0" y="293773"/>
                  </a:lnTo>
                  <a:lnTo>
                    <a:pt x="0" y="290647"/>
                  </a:lnTo>
                  <a:lnTo>
                    <a:pt x="0" y="20545"/>
                  </a:lnTo>
                  <a:lnTo>
                    <a:pt x="20659" y="0"/>
                  </a:lnTo>
                  <a:lnTo>
                    <a:pt x="5620752" y="0"/>
                  </a:lnTo>
                  <a:lnTo>
                    <a:pt x="5641421" y="20545"/>
                  </a:lnTo>
                  <a:lnTo>
                    <a:pt x="5641421" y="293773"/>
                  </a:lnTo>
                  <a:lnTo>
                    <a:pt x="5620752" y="314318"/>
                  </a:lnTo>
                  <a:lnTo>
                    <a:pt x="5617597" y="314471"/>
                  </a:lnTo>
                  <a:close/>
                </a:path>
              </a:pathLst>
            </a:custGeom>
            <a:solidFill>
              <a:srgbClr val="F8F8F8"/>
            </a:solidFill>
          </p:spPr>
          <p:txBody>
            <a:bodyPr wrap="square" lIns="0" tIns="0" rIns="0" bIns="0" rtlCol="0"/>
            <a:lstStyle/>
            <a:p>
              <a:endParaRPr/>
            </a:p>
          </p:txBody>
        </p:sp>
        <p:sp>
          <p:nvSpPr>
            <p:cNvPr id="6" name="object 6"/>
            <p:cNvSpPr/>
            <p:nvPr/>
          </p:nvSpPr>
          <p:spPr>
            <a:xfrm>
              <a:off x="963889" y="6014529"/>
              <a:ext cx="5641975" cy="314960"/>
            </a:xfrm>
            <a:custGeom>
              <a:avLst/>
              <a:gdLst/>
              <a:ahLst/>
              <a:cxnLst/>
              <a:rect l="l" t="t" r="r" b="b"/>
              <a:pathLst>
                <a:path w="5641975" h="314960">
                  <a:moveTo>
                    <a:pt x="0" y="290647"/>
                  </a:move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290647"/>
                  </a:lnTo>
                  <a:lnTo>
                    <a:pt x="5641421" y="293773"/>
                  </a:lnTo>
                  <a:lnTo>
                    <a:pt x="5640821" y="296755"/>
                  </a:lnTo>
                  <a:lnTo>
                    <a:pt x="5639610" y="299576"/>
                  </a:lnTo>
                  <a:lnTo>
                    <a:pt x="5638400" y="302559"/>
                  </a:lnTo>
                  <a:lnTo>
                    <a:pt x="5617597" y="314471"/>
                  </a:lnTo>
                  <a:lnTo>
                    <a:pt x="23823" y="314471"/>
                  </a:lnTo>
                  <a:lnTo>
                    <a:pt x="1810" y="299576"/>
                  </a:lnTo>
                  <a:lnTo>
                    <a:pt x="600" y="296755"/>
                  </a:lnTo>
                  <a:lnTo>
                    <a:pt x="0" y="293773"/>
                  </a:lnTo>
                  <a:lnTo>
                    <a:pt x="0" y="290647"/>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6095591"/>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7000824"/>
            <a:ext cx="5651500" cy="324485"/>
            <a:chOff x="959124" y="7000824"/>
            <a:chExt cx="5651500" cy="324485"/>
          </a:xfrm>
        </p:grpSpPr>
        <p:sp>
          <p:nvSpPr>
            <p:cNvPr id="9" name="object 9"/>
            <p:cNvSpPr/>
            <p:nvPr/>
          </p:nvSpPr>
          <p:spPr>
            <a:xfrm>
              <a:off x="963889" y="7005589"/>
              <a:ext cx="5641975" cy="314960"/>
            </a:xfrm>
            <a:custGeom>
              <a:avLst/>
              <a:gdLst/>
              <a:ahLst/>
              <a:cxnLst/>
              <a:rect l="l" t="t" r="r" b="b"/>
              <a:pathLst>
                <a:path w="5641975" h="314959">
                  <a:moveTo>
                    <a:pt x="5617597" y="314471"/>
                  </a:moveTo>
                  <a:lnTo>
                    <a:pt x="23823" y="314471"/>
                  </a:lnTo>
                  <a:lnTo>
                    <a:pt x="20659" y="314318"/>
                  </a:lnTo>
                  <a:lnTo>
                    <a:pt x="0" y="293773"/>
                  </a:lnTo>
                  <a:lnTo>
                    <a:pt x="0" y="290647"/>
                  </a:lnTo>
                  <a:lnTo>
                    <a:pt x="0" y="20697"/>
                  </a:lnTo>
                  <a:lnTo>
                    <a:pt x="20659" y="0"/>
                  </a:lnTo>
                  <a:lnTo>
                    <a:pt x="5620752" y="0"/>
                  </a:lnTo>
                  <a:lnTo>
                    <a:pt x="5641421" y="20697"/>
                  </a:lnTo>
                  <a:lnTo>
                    <a:pt x="5641421" y="293773"/>
                  </a:lnTo>
                  <a:lnTo>
                    <a:pt x="5620752" y="314318"/>
                  </a:lnTo>
                  <a:lnTo>
                    <a:pt x="5617597" y="314471"/>
                  </a:lnTo>
                  <a:close/>
                </a:path>
              </a:pathLst>
            </a:custGeom>
            <a:solidFill>
              <a:srgbClr val="F8F8F8"/>
            </a:solidFill>
          </p:spPr>
          <p:txBody>
            <a:bodyPr wrap="square" lIns="0" tIns="0" rIns="0" bIns="0" rtlCol="0"/>
            <a:lstStyle/>
            <a:p>
              <a:endParaRPr/>
            </a:p>
          </p:txBody>
        </p:sp>
        <p:sp>
          <p:nvSpPr>
            <p:cNvPr id="10" name="object 10"/>
            <p:cNvSpPr/>
            <p:nvPr/>
          </p:nvSpPr>
          <p:spPr>
            <a:xfrm>
              <a:off x="963889" y="7005589"/>
              <a:ext cx="5641975" cy="314960"/>
            </a:xfrm>
            <a:custGeom>
              <a:avLst/>
              <a:gdLst/>
              <a:ahLst/>
              <a:cxnLst/>
              <a:rect l="l" t="t" r="r" b="b"/>
              <a:pathLst>
                <a:path w="5641975" h="314959">
                  <a:moveTo>
                    <a:pt x="0" y="290647"/>
                  </a:moveTo>
                  <a:lnTo>
                    <a:pt x="0" y="23823"/>
                  </a:lnTo>
                  <a:lnTo>
                    <a:pt x="0" y="20697"/>
                  </a:lnTo>
                  <a:lnTo>
                    <a:pt x="600" y="17572"/>
                  </a:lnTo>
                  <a:lnTo>
                    <a:pt x="20659" y="0"/>
                  </a:lnTo>
                  <a:lnTo>
                    <a:pt x="23823" y="0"/>
                  </a:lnTo>
                  <a:lnTo>
                    <a:pt x="5617597" y="0"/>
                  </a:lnTo>
                  <a:lnTo>
                    <a:pt x="5620752" y="0"/>
                  </a:lnTo>
                  <a:lnTo>
                    <a:pt x="5623792" y="600"/>
                  </a:lnTo>
                  <a:lnTo>
                    <a:pt x="5641421" y="20697"/>
                  </a:lnTo>
                  <a:lnTo>
                    <a:pt x="5641421" y="23823"/>
                  </a:lnTo>
                  <a:lnTo>
                    <a:pt x="5641421" y="290647"/>
                  </a:lnTo>
                  <a:lnTo>
                    <a:pt x="5641421" y="293773"/>
                  </a:lnTo>
                  <a:lnTo>
                    <a:pt x="5640821" y="296755"/>
                  </a:lnTo>
                  <a:lnTo>
                    <a:pt x="5639610" y="299576"/>
                  </a:lnTo>
                  <a:lnTo>
                    <a:pt x="5638400" y="302406"/>
                  </a:lnTo>
                  <a:lnTo>
                    <a:pt x="5626717" y="312384"/>
                  </a:lnTo>
                  <a:lnTo>
                    <a:pt x="5623792" y="313727"/>
                  </a:lnTo>
                  <a:lnTo>
                    <a:pt x="5620752" y="314318"/>
                  </a:lnTo>
                  <a:lnTo>
                    <a:pt x="5617597" y="314471"/>
                  </a:lnTo>
                  <a:lnTo>
                    <a:pt x="23823" y="314471"/>
                  </a:lnTo>
                  <a:lnTo>
                    <a:pt x="20659" y="314318"/>
                  </a:lnTo>
                  <a:lnTo>
                    <a:pt x="17629" y="313727"/>
                  </a:lnTo>
                  <a:lnTo>
                    <a:pt x="14703" y="312384"/>
                  </a:lnTo>
                  <a:lnTo>
                    <a:pt x="11787" y="311193"/>
                  </a:lnTo>
                  <a:lnTo>
                    <a:pt x="1810" y="299576"/>
                  </a:lnTo>
                  <a:lnTo>
                    <a:pt x="600" y="296755"/>
                  </a:lnTo>
                  <a:lnTo>
                    <a:pt x="0" y="293773"/>
                  </a:lnTo>
                  <a:lnTo>
                    <a:pt x="0" y="290647"/>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7086651"/>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4815452"/>
            <a:ext cx="5652770" cy="302387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9-19</a:t>
            </a:r>
            <a:r>
              <a:rPr sz="950" spc="-35" dirty="0">
                <a:solidFill>
                  <a:srgbClr val="333333"/>
                </a:solidFill>
                <a:latin typeface="Trebuchet MS"/>
                <a:cs typeface="Trebuchet MS"/>
              </a:rPr>
              <a:t> </a:t>
            </a:r>
            <a:r>
              <a:rPr sz="950" spc="25" dirty="0">
                <a:solidFill>
                  <a:srgbClr val="333333"/>
                </a:solidFill>
                <a:latin typeface="微软雅黑"/>
                <a:cs typeface="微软雅黑"/>
              </a:rPr>
              <a:t>从会话窗口退回到终端界面</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会话窗口的编号是从</a:t>
            </a:r>
            <a:r>
              <a:rPr sz="950" spc="55" dirty="0">
                <a:solidFill>
                  <a:srgbClr val="333333"/>
                </a:solidFill>
                <a:latin typeface="Trebuchet MS"/>
                <a:cs typeface="Trebuchet MS"/>
              </a:rPr>
              <a:t>0</a:t>
            </a:r>
            <a:r>
              <a:rPr sz="950" spc="25" dirty="0">
                <a:solidFill>
                  <a:srgbClr val="333333"/>
                </a:solidFill>
                <a:latin typeface="微软雅黑"/>
                <a:cs typeface="微软雅黑"/>
              </a:rPr>
              <a:t>开始自动排序，即</a:t>
            </a:r>
            <a:r>
              <a:rPr sz="950" spc="55" dirty="0">
                <a:solidFill>
                  <a:srgbClr val="333333"/>
                </a:solidFill>
                <a:latin typeface="Trebuchet MS"/>
                <a:cs typeface="Trebuchet MS"/>
              </a:rPr>
              <a:t>0</a:t>
            </a:r>
            <a:r>
              <a:rPr sz="950" spc="25" dirty="0">
                <a:solidFill>
                  <a:srgbClr val="333333"/>
                </a:solidFill>
                <a:latin typeface="微软雅黑"/>
                <a:cs typeface="微软雅黑"/>
              </a:rPr>
              <a:t>、</a:t>
            </a:r>
            <a:r>
              <a:rPr sz="950" spc="55" dirty="0">
                <a:solidFill>
                  <a:srgbClr val="333333"/>
                </a:solidFill>
                <a:latin typeface="Trebuchet MS"/>
                <a:cs typeface="Trebuchet MS"/>
              </a:rPr>
              <a:t>1</a:t>
            </a:r>
            <a:r>
              <a:rPr sz="950" spc="25" dirty="0">
                <a:solidFill>
                  <a:srgbClr val="333333"/>
                </a:solidFill>
                <a:latin typeface="微软雅黑"/>
                <a:cs typeface="微软雅黑"/>
              </a:rPr>
              <a:t>、</a:t>
            </a:r>
            <a:r>
              <a:rPr sz="950" spc="55" dirty="0">
                <a:solidFill>
                  <a:srgbClr val="333333"/>
                </a:solidFill>
                <a:latin typeface="Trebuchet MS"/>
                <a:cs typeface="Trebuchet MS"/>
              </a:rPr>
              <a:t>2</a:t>
            </a:r>
            <a:r>
              <a:rPr sz="950" spc="25" dirty="0">
                <a:solidFill>
                  <a:srgbClr val="333333"/>
                </a:solidFill>
                <a:latin typeface="微软雅黑"/>
                <a:cs typeface="微软雅黑"/>
              </a:rPr>
              <a:t>、</a:t>
            </a:r>
            <a:r>
              <a:rPr sz="950" spc="60" dirty="0">
                <a:solidFill>
                  <a:srgbClr val="333333"/>
                </a:solidFill>
                <a:latin typeface="Trebuchet MS"/>
                <a:cs typeface="Trebuchet MS"/>
              </a:rPr>
              <a:t>3……</a:t>
            </a:r>
            <a:r>
              <a:rPr sz="950" spc="20" dirty="0">
                <a:solidFill>
                  <a:srgbClr val="333333"/>
                </a:solidFill>
                <a:latin typeface="微软雅黑"/>
                <a:cs typeface="微软雅黑"/>
              </a:rPr>
              <a:t>，数量少还没关系，数量多的时候区分起来很麻 烦。接下来创建一个指定名称为</a:t>
            </a:r>
            <a:r>
              <a:rPr sz="950" spc="45" dirty="0">
                <a:solidFill>
                  <a:srgbClr val="333333"/>
                </a:solidFill>
                <a:latin typeface="Trebuchet MS"/>
                <a:cs typeface="Trebuchet MS"/>
              </a:rPr>
              <a:t>backup</a:t>
            </a:r>
            <a:r>
              <a:rPr sz="950" spc="20" dirty="0">
                <a:solidFill>
                  <a:srgbClr val="333333"/>
                </a:solidFill>
                <a:latin typeface="微软雅黑"/>
                <a:cs typeface="微软雅黑"/>
              </a:rPr>
              <a:t>的会话窗口吧，请各位读者留心观察，当在命令行中敲下这条命 </a:t>
            </a:r>
            <a:r>
              <a:rPr sz="950" spc="25" dirty="0">
                <a:solidFill>
                  <a:srgbClr val="333333"/>
                </a:solidFill>
                <a:latin typeface="微软雅黑"/>
                <a:cs typeface="微软雅黑"/>
              </a:rPr>
              <a:t>令的一瞬间，屏幕会快速闪动一下，这时就已经进入</a:t>
            </a:r>
            <a:r>
              <a:rPr sz="950" spc="55" dirty="0">
                <a:solidFill>
                  <a:srgbClr val="333333"/>
                </a:solidFill>
                <a:latin typeface="Trebuchet MS"/>
                <a:cs typeface="Trebuchet MS"/>
              </a:rPr>
              <a:t>Tmux</a:t>
            </a:r>
            <a:r>
              <a:rPr sz="950" spc="25" dirty="0">
                <a:solidFill>
                  <a:srgbClr val="333333"/>
                </a:solidFill>
                <a:latin typeface="微软雅黑"/>
                <a:cs typeface="微软雅黑"/>
              </a:rPr>
              <a:t>服务会话中了，在里面运行的任何操作都会 被后台记录下来。</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tmux</a:t>
            </a:r>
            <a:r>
              <a:rPr sz="850" spc="5" dirty="0">
                <a:solidFill>
                  <a:srgbClr val="333333"/>
                </a:solidFill>
                <a:latin typeface="Lucida Console"/>
                <a:cs typeface="Lucida Console"/>
              </a:rPr>
              <a:t> </a:t>
            </a:r>
            <a:r>
              <a:rPr sz="850" spc="15" dirty="0">
                <a:solidFill>
                  <a:srgbClr val="333333"/>
                </a:solidFill>
                <a:latin typeface="Lucida Console"/>
                <a:cs typeface="Lucida Console"/>
              </a:rPr>
              <a:t>new</a:t>
            </a:r>
            <a:r>
              <a:rPr sz="850" spc="10" dirty="0">
                <a:solidFill>
                  <a:srgbClr val="333333"/>
                </a:solidFill>
                <a:latin typeface="Lucida Console"/>
                <a:cs typeface="Lucida Console"/>
              </a:rPr>
              <a:t> </a:t>
            </a:r>
            <a:r>
              <a:rPr sz="850" spc="15" dirty="0">
                <a:solidFill>
                  <a:srgbClr val="333333"/>
                </a:solidFill>
                <a:latin typeface="Lucida Console"/>
                <a:cs typeface="Lucida Console"/>
              </a:rPr>
              <a:t>-s</a:t>
            </a:r>
            <a:r>
              <a:rPr sz="850" spc="5" dirty="0">
                <a:solidFill>
                  <a:srgbClr val="333333"/>
                </a:solidFill>
                <a:latin typeface="Lucida Console"/>
                <a:cs typeface="Lucida Console"/>
              </a:rPr>
              <a:t> </a:t>
            </a:r>
            <a:r>
              <a:rPr sz="850" spc="15" dirty="0">
                <a:solidFill>
                  <a:srgbClr val="333333"/>
                </a:solidFill>
                <a:latin typeface="Lucida Console"/>
                <a:cs typeface="Lucida Console"/>
              </a:rPr>
              <a:t>backup</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6195">
              <a:lnSpc>
                <a:spcPct val="131600"/>
              </a:lnSpc>
            </a:pPr>
            <a:r>
              <a:rPr sz="950" spc="25" dirty="0">
                <a:solidFill>
                  <a:srgbClr val="333333"/>
                </a:solidFill>
                <a:latin typeface="微软雅黑"/>
                <a:cs typeface="微软雅黑"/>
              </a:rPr>
              <a:t>突然要去忙其他事情了，但是会话窗口中执行的进程还不能被中断，此时便可以用</a:t>
            </a:r>
            <a:r>
              <a:rPr sz="950" spc="30" dirty="0">
                <a:solidFill>
                  <a:srgbClr val="333333"/>
                </a:solidFill>
                <a:latin typeface="Trebuchet MS"/>
                <a:cs typeface="Trebuchet MS"/>
              </a:rPr>
              <a:t>detach</a:t>
            </a:r>
            <a:r>
              <a:rPr sz="950" spc="20" dirty="0">
                <a:solidFill>
                  <a:srgbClr val="333333"/>
                </a:solidFill>
                <a:latin typeface="微软雅黑"/>
                <a:cs typeface="微软雅黑"/>
              </a:rPr>
              <a:t>参数将会话隐 </a:t>
            </a:r>
            <a:r>
              <a:rPr sz="950" spc="25" dirty="0">
                <a:solidFill>
                  <a:srgbClr val="333333"/>
                </a:solidFill>
                <a:latin typeface="微软雅黑"/>
                <a:cs typeface="微软雅黑"/>
              </a:rPr>
              <a:t>藏到后台。虽然看起来与刚才没有不同，但实际上可以查看到当前的会话正在工作中：</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 tmux detach[detached (from session backup)]</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1750">
              <a:lnSpc>
                <a:spcPct val="131600"/>
              </a:lnSpc>
            </a:pPr>
            <a:r>
              <a:rPr sz="950" spc="25" dirty="0">
                <a:solidFill>
                  <a:srgbClr val="333333"/>
                </a:solidFill>
                <a:latin typeface="微软雅黑"/>
                <a:cs typeface="微软雅黑"/>
              </a:rPr>
              <a:t>如果觉得每次都要输入</a:t>
            </a:r>
            <a:r>
              <a:rPr sz="950" spc="30" dirty="0">
                <a:solidFill>
                  <a:srgbClr val="333333"/>
                </a:solidFill>
                <a:latin typeface="Trebuchet MS"/>
                <a:cs typeface="Trebuchet MS"/>
              </a:rPr>
              <a:t>detach</a:t>
            </a:r>
            <a:r>
              <a:rPr sz="950" spc="25" dirty="0">
                <a:solidFill>
                  <a:srgbClr val="333333"/>
                </a:solidFill>
                <a:latin typeface="微软雅黑"/>
                <a:cs typeface="微软雅黑"/>
              </a:rPr>
              <a:t>参数很麻烦，可以直接如图</a:t>
            </a:r>
            <a:r>
              <a:rPr sz="950" spc="35" dirty="0">
                <a:solidFill>
                  <a:srgbClr val="333333"/>
                </a:solidFill>
                <a:latin typeface="Trebuchet MS"/>
                <a:cs typeface="Trebuchet MS"/>
              </a:rPr>
              <a:t>9-20</a:t>
            </a:r>
            <a:r>
              <a:rPr sz="950" spc="20" dirty="0">
                <a:solidFill>
                  <a:srgbClr val="333333"/>
                </a:solidFill>
                <a:latin typeface="微软雅黑"/>
                <a:cs typeface="微软雅黑"/>
              </a:rPr>
              <a:t>所示关闭中断窗口（这与进行远程连接时 </a:t>
            </a:r>
            <a:r>
              <a:rPr sz="950" spc="25" dirty="0">
                <a:solidFill>
                  <a:srgbClr val="333333"/>
                </a:solidFill>
                <a:latin typeface="微软雅黑"/>
                <a:cs typeface="微软雅黑"/>
              </a:rPr>
              <a:t>突然断网具有相同的效果</a:t>
            </a:r>
            <a:r>
              <a:rPr sz="950" spc="45" dirty="0">
                <a:solidFill>
                  <a:srgbClr val="333333"/>
                </a:solidFill>
                <a:latin typeface="微软雅黑"/>
                <a:cs typeface="微软雅黑"/>
              </a:rPr>
              <a:t>），</a:t>
            </a:r>
            <a:r>
              <a:rPr sz="950" spc="45" dirty="0">
                <a:solidFill>
                  <a:srgbClr val="333333"/>
                </a:solidFill>
                <a:latin typeface="Trebuchet MS"/>
                <a:cs typeface="Trebuchet MS"/>
              </a:rPr>
              <a:t>Tmux</a:t>
            </a:r>
            <a:r>
              <a:rPr sz="950" spc="25" dirty="0">
                <a:solidFill>
                  <a:srgbClr val="333333"/>
                </a:solidFill>
                <a:latin typeface="微软雅黑"/>
                <a:cs typeface="微软雅黑"/>
              </a:rPr>
              <a:t>服务程序会自动帮我们进行保存。</a:t>
            </a:r>
            <a:endParaRPr sz="950">
              <a:latin typeface="微软雅黑"/>
              <a:cs typeface="微软雅黑"/>
            </a:endParaRPr>
          </a:p>
        </p:txBody>
      </p:sp>
      <p:sp>
        <p:nvSpPr>
          <p:cNvPr id="14" name="object 14"/>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133</a:t>
            </a:fld>
            <a:endParaRPr spc="-5" dirty="0"/>
          </a:p>
        </p:txBody>
      </p:sp>
      <p:sp>
        <p:nvSpPr>
          <p:cNvPr id="13" name="object 1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382946"/>
          </a:xfrm>
          <a:prstGeom prst="rect">
            <a:avLst/>
          </a:prstGeom>
        </p:spPr>
      </p:pic>
      <p:grpSp>
        <p:nvGrpSpPr>
          <p:cNvPr id="3" name="object 3"/>
          <p:cNvGrpSpPr/>
          <p:nvPr/>
        </p:nvGrpSpPr>
        <p:grpSpPr>
          <a:xfrm>
            <a:off x="959124" y="4666083"/>
            <a:ext cx="5651500" cy="495934"/>
            <a:chOff x="959124" y="4666083"/>
            <a:chExt cx="5651500" cy="495934"/>
          </a:xfrm>
        </p:grpSpPr>
        <p:sp>
          <p:nvSpPr>
            <p:cNvPr id="4" name="object 4"/>
            <p:cNvSpPr/>
            <p:nvPr/>
          </p:nvSpPr>
          <p:spPr>
            <a:xfrm>
              <a:off x="963889" y="4670847"/>
              <a:ext cx="5641975" cy="486409"/>
            </a:xfrm>
            <a:custGeom>
              <a:avLst/>
              <a:gdLst/>
              <a:ahLst/>
              <a:cxnLst/>
              <a:rect l="l" t="t" r="r" b="b"/>
              <a:pathLst>
                <a:path w="5641975" h="486410">
                  <a:moveTo>
                    <a:pt x="5617597" y="486000"/>
                  </a:moveTo>
                  <a:lnTo>
                    <a:pt x="23823" y="486000"/>
                  </a:lnTo>
                  <a:lnTo>
                    <a:pt x="20659" y="485848"/>
                  </a:lnTo>
                  <a:lnTo>
                    <a:pt x="0" y="465302"/>
                  </a:lnTo>
                  <a:lnTo>
                    <a:pt x="0" y="462177"/>
                  </a:lnTo>
                  <a:lnTo>
                    <a:pt x="0" y="20545"/>
                  </a:lnTo>
                  <a:lnTo>
                    <a:pt x="20659" y="0"/>
                  </a:lnTo>
                  <a:lnTo>
                    <a:pt x="5620752" y="0"/>
                  </a:lnTo>
                  <a:lnTo>
                    <a:pt x="5641421" y="20545"/>
                  </a:lnTo>
                  <a:lnTo>
                    <a:pt x="5641421" y="465302"/>
                  </a:lnTo>
                  <a:lnTo>
                    <a:pt x="5620752" y="485848"/>
                  </a:lnTo>
                  <a:lnTo>
                    <a:pt x="5617597" y="486000"/>
                  </a:lnTo>
                  <a:close/>
                </a:path>
              </a:pathLst>
            </a:custGeom>
            <a:solidFill>
              <a:srgbClr val="F8F8F8"/>
            </a:solidFill>
          </p:spPr>
          <p:txBody>
            <a:bodyPr wrap="square" lIns="0" tIns="0" rIns="0" bIns="0" rtlCol="0"/>
            <a:lstStyle/>
            <a:p>
              <a:endParaRPr/>
            </a:p>
          </p:txBody>
        </p:sp>
        <p:sp>
          <p:nvSpPr>
            <p:cNvPr id="5" name="object 5"/>
            <p:cNvSpPr/>
            <p:nvPr/>
          </p:nvSpPr>
          <p:spPr>
            <a:xfrm>
              <a:off x="963889" y="4670847"/>
              <a:ext cx="5641975" cy="486409"/>
            </a:xfrm>
            <a:custGeom>
              <a:avLst/>
              <a:gdLst/>
              <a:ahLst/>
              <a:cxnLst/>
              <a:rect l="l" t="t" r="r" b="b"/>
              <a:pathLst>
                <a:path w="5641975" h="486410">
                  <a:moveTo>
                    <a:pt x="0" y="462177"/>
                  </a:move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462177"/>
                  </a:lnTo>
                  <a:lnTo>
                    <a:pt x="5641421" y="465302"/>
                  </a:lnTo>
                  <a:lnTo>
                    <a:pt x="5640821" y="468285"/>
                  </a:lnTo>
                  <a:lnTo>
                    <a:pt x="5639610" y="471106"/>
                  </a:lnTo>
                  <a:lnTo>
                    <a:pt x="5638400" y="473936"/>
                  </a:lnTo>
                  <a:lnTo>
                    <a:pt x="5617597" y="486000"/>
                  </a:lnTo>
                  <a:lnTo>
                    <a:pt x="23823" y="486000"/>
                  </a:lnTo>
                  <a:lnTo>
                    <a:pt x="1810" y="471106"/>
                  </a:lnTo>
                  <a:lnTo>
                    <a:pt x="600" y="468285"/>
                  </a:lnTo>
                  <a:lnTo>
                    <a:pt x="0" y="465302"/>
                  </a:lnTo>
                  <a:lnTo>
                    <a:pt x="0" y="462177"/>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751910"/>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6209850"/>
            <a:ext cx="5651500" cy="324485"/>
            <a:chOff x="959124" y="6209850"/>
            <a:chExt cx="5651500" cy="324485"/>
          </a:xfrm>
        </p:grpSpPr>
        <p:sp>
          <p:nvSpPr>
            <p:cNvPr id="8" name="object 8"/>
            <p:cNvSpPr/>
            <p:nvPr/>
          </p:nvSpPr>
          <p:spPr>
            <a:xfrm>
              <a:off x="963889" y="6214615"/>
              <a:ext cx="5641975" cy="314960"/>
            </a:xfrm>
            <a:custGeom>
              <a:avLst/>
              <a:gdLst/>
              <a:ahLst/>
              <a:cxnLst/>
              <a:rect l="l" t="t" r="r" b="b"/>
              <a:pathLst>
                <a:path w="5641975" h="314959">
                  <a:moveTo>
                    <a:pt x="5617597" y="314471"/>
                  </a:moveTo>
                  <a:lnTo>
                    <a:pt x="23823" y="314471"/>
                  </a:lnTo>
                  <a:lnTo>
                    <a:pt x="20659" y="314318"/>
                  </a:lnTo>
                  <a:lnTo>
                    <a:pt x="0" y="293773"/>
                  </a:lnTo>
                  <a:lnTo>
                    <a:pt x="0" y="290647"/>
                  </a:lnTo>
                  <a:lnTo>
                    <a:pt x="0" y="20697"/>
                  </a:lnTo>
                  <a:lnTo>
                    <a:pt x="20659" y="0"/>
                  </a:lnTo>
                  <a:lnTo>
                    <a:pt x="5620752" y="0"/>
                  </a:lnTo>
                  <a:lnTo>
                    <a:pt x="5641421" y="20697"/>
                  </a:lnTo>
                  <a:lnTo>
                    <a:pt x="5641421" y="293773"/>
                  </a:lnTo>
                  <a:lnTo>
                    <a:pt x="5620752" y="314318"/>
                  </a:lnTo>
                  <a:lnTo>
                    <a:pt x="5617597" y="314471"/>
                  </a:lnTo>
                  <a:close/>
                </a:path>
              </a:pathLst>
            </a:custGeom>
            <a:solidFill>
              <a:srgbClr val="F8F8F8"/>
            </a:solidFill>
          </p:spPr>
          <p:txBody>
            <a:bodyPr wrap="square" lIns="0" tIns="0" rIns="0" bIns="0" rtlCol="0"/>
            <a:lstStyle/>
            <a:p>
              <a:endParaRPr/>
            </a:p>
          </p:txBody>
        </p:sp>
        <p:sp>
          <p:nvSpPr>
            <p:cNvPr id="9" name="object 9"/>
            <p:cNvSpPr/>
            <p:nvPr/>
          </p:nvSpPr>
          <p:spPr>
            <a:xfrm>
              <a:off x="963889" y="6214615"/>
              <a:ext cx="5641975" cy="314960"/>
            </a:xfrm>
            <a:custGeom>
              <a:avLst/>
              <a:gdLst/>
              <a:ahLst/>
              <a:cxnLst/>
              <a:rect l="l" t="t" r="r" b="b"/>
              <a:pathLst>
                <a:path w="5641975" h="314959">
                  <a:moveTo>
                    <a:pt x="0" y="290647"/>
                  </a:moveTo>
                  <a:lnTo>
                    <a:pt x="0" y="23823"/>
                  </a:lnTo>
                  <a:lnTo>
                    <a:pt x="0" y="20697"/>
                  </a:lnTo>
                  <a:lnTo>
                    <a:pt x="600" y="17572"/>
                  </a:lnTo>
                  <a:lnTo>
                    <a:pt x="1810" y="14589"/>
                  </a:lnTo>
                  <a:lnTo>
                    <a:pt x="3020" y="11463"/>
                  </a:lnTo>
                  <a:lnTo>
                    <a:pt x="4745" y="8938"/>
                  </a:lnTo>
                  <a:lnTo>
                    <a:pt x="6975" y="6851"/>
                  </a:lnTo>
                  <a:lnTo>
                    <a:pt x="9214" y="4612"/>
                  </a:lnTo>
                  <a:lnTo>
                    <a:pt x="11787" y="2982"/>
                  </a:lnTo>
                  <a:lnTo>
                    <a:pt x="14703" y="1639"/>
                  </a:lnTo>
                  <a:lnTo>
                    <a:pt x="17629" y="600"/>
                  </a:lnTo>
                  <a:lnTo>
                    <a:pt x="20659" y="0"/>
                  </a:lnTo>
                  <a:lnTo>
                    <a:pt x="23823" y="0"/>
                  </a:lnTo>
                  <a:lnTo>
                    <a:pt x="5617597" y="0"/>
                  </a:lnTo>
                  <a:lnTo>
                    <a:pt x="5620752" y="0"/>
                  </a:lnTo>
                  <a:lnTo>
                    <a:pt x="5623792" y="600"/>
                  </a:lnTo>
                  <a:lnTo>
                    <a:pt x="5626717" y="1639"/>
                  </a:lnTo>
                  <a:lnTo>
                    <a:pt x="5629633" y="2982"/>
                  </a:lnTo>
                  <a:lnTo>
                    <a:pt x="5632206" y="4612"/>
                  </a:lnTo>
                  <a:lnTo>
                    <a:pt x="5634446" y="6851"/>
                  </a:lnTo>
                  <a:lnTo>
                    <a:pt x="5636675" y="8938"/>
                  </a:lnTo>
                  <a:lnTo>
                    <a:pt x="5638400" y="11463"/>
                  </a:lnTo>
                  <a:lnTo>
                    <a:pt x="5639610" y="14589"/>
                  </a:lnTo>
                  <a:lnTo>
                    <a:pt x="5640821" y="17572"/>
                  </a:lnTo>
                  <a:lnTo>
                    <a:pt x="5641421" y="20697"/>
                  </a:lnTo>
                  <a:lnTo>
                    <a:pt x="5641421" y="23823"/>
                  </a:lnTo>
                  <a:lnTo>
                    <a:pt x="5641421" y="290647"/>
                  </a:lnTo>
                  <a:lnTo>
                    <a:pt x="5641421" y="293773"/>
                  </a:lnTo>
                  <a:lnTo>
                    <a:pt x="5640821" y="296755"/>
                  </a:lnTo>
                  <a:lnTo>
                    <a:pt x="5617597" y="314471"/>
                  </a:lnTo>
                  <a:lnTo>
                    <a:pt x="23823" y="314471"/>
                  </a:lnTo>
                  <a:lnTo>
                    <a:pt x="0" y="293773"/>
                  </a:lnTo>
                  <a:lnTo>
                    <a:pt x="0" y="290647"/>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6295678"/>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7200910"/>
            <a:ext cx="5651500" cy="495934"/>
            <a:chOff x="959124" y="7200910"/>
            <a:chExt cx="5651500" cy="495934"/>
          </a:xfrm>
        </p:grpSpPr>
        <p:sp>
          <p:nvSpPr>
            <p:cNvPr id="12" name="object 12"/>
            <p:cNvSpPr/>
            <p:nvPr/>
          </p:nvSpPr>
          <p:spPr>
            <a:xfrm>
              <a:off x="963889" y="7205675"/>
              <a:ext cx="5641975" cy="486409"/>
            </a:xfrm>
            <a:custGeom>
              <a:avLst/>
              <a:gdLst/>
              <a:ahLst/>
              <a:cxnLst/>
              <a:rect l="l" t="t" r="r" b="b"/>
              <a:pathLst>
                <a:path w="5641975" h="486409">
                  <a:moveTo>
                    <a:pt x="5617597" y="486000"/>
                  </a:moveTo>
                  <a:lnTo>
                    <a:pt x="23823" y="486000"/>
                  </a:lnTo>
                  <a:lnTo>
                    <a:pt x="20659" y="485848"/>
                  </a:lnTo>
                  <a:lnTo>
                    <a:pt x="0" y="465302"/>
                  </a:lnTo>
                  <a:lnTo>
                    <a:pt x="0" y="462177"/>
                  </a:lnTo>
                  <a:lnTo>
                    <a:pt x="0" y="20545"/>
                  </a:lnTo>
                  <a:lnTo>
                    <a:pt x="20659" y="0"/>
                  </a:lnTo>
                  <a:lnTo>
                    <a:pt x="5620752" y="0"/>
                  </a:lnTo>
                  <a:lnTo>
                    <a:pt x="5641421" y="20545"/>
                  </a:lnTo>
                  <a:lnTo>
                    <a:pt x="5641421" y="465302"/>
                  </a:lnTo>
                  <a:lnTo>
                    <a:pt x="5620752" y="485848"/>
                  </a:lnTo>
                  <a:lnTo>
                    <a:pt x="5617597" y="486000"/>
                  </a:lnTo>
                  <a:close/>
                </a:path>
              </a:pathLst>
            </a:custGeom>
            <a:solidFill>
              <a:srgbClr val="F8F8F8"/>
            </a:solidFill>
          </p:spPr>
          <p:txBody>
            <a:bodyPr wrap="square" lIns="0" tIns="0" rIns="0" bIns="0" rtlCol="0"/>
            <a:lstStyle/>
            <a:p>
              <a:endParaRPr/>
            </a:p>
          </p:txBody>
        </p:sp>
        <p:sp>
          <p:nvSpPr>
            <p:cNvPr id="13" name="object 13"/>
            <p:cNvSpPr/>
            <p:nvPr/>
          </p:nvSpPr>
          <p:spPr>
            <a:xfrm>
              <a:off x="963889" y="7205675"/>
              <a:ext cx="5641975" cy="486409"/>
            </a:xfrm>
            <a:custGeom>
              <a:avLst/>
              <a:gdLst/>
              <a:ahLst/>
              <a:cxnLst/>
              <a:rect l="l" t="t" r="r" b="b"/>
              <a:pathLst>
                <a:path w="5641975" h="486409">
                  <a:moveTo>
                    <a:pt x="0" y="462177"/>
                  </a:moveTo>
                  <a:lnTo>
                    <a:pt x="0" y="23823"/>
                  </a:lnTo>
                  <a:lnTo>
                    <a:pt x="0" y="20545"/>
                  </a:lnTo>
                  <a:lnTo>
                    <a:pt x="600" y="17419"/>
                  </a:lnTo>
                  <a:lnTo>
                    <a:pt x="1810" y="14589"/>
                  </a:lnTo>
                  <a:lnTo>
                    <a:pt x="3020" y="11616"/>
                  </a:lnTo>
                  <a:lnTo>
                    <a:pt x="4745" y="9081"/>
                  </a:lnTo>
                  <a:lnTo>
                    <a:pt x="6975" y="6851"/>
                  </a:lnTo>
                  <a:lnTo>
                    <a:pt x="9214" y="4612"/>
                  </a:lnTo>
                  <a:lnTo>
                    <a:pt x="11787" y="2830"/>
                  </a:lnTo>
                  <a:lnTo>
                    <a:pt x="14703" y="1782"/>
                  </a:lnTo>
                  <a:lnTo>
                    <a:pt x="17629" y="590"/>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462177"/>
                  </a:lnTo>
                  <a:lnTo>
                    <a:pt x="5641421" y="465302"/>
                  </a:lnTo>
                  <a:lnTo>
                    <a:pt x="5640821" y="468428"/>
                  </a:lnTo>
                  <a:lnTo>
                    <a:pt x="5639610" y="471258"/>
                  </a:lnTo>
                  <a:lnTo>
                    <a:pt x="5638400" y="474089"/>
                  </a:lnTo>
                  <a:lnTo>
                    <a:pt x="5617597" y="486000"/>
                  </a:lnTo>
                  <a:lnTo>
                    <a:pt x="23823" y="486000"/>
                  </a:lnTo>
                  <a:lnTo>
                    <a:pt x="1810" y="471258"/>
                  </a:lnTo>
                  <a:lnTo>
                    <a:pt x="600" y="468428"/>
                  </a:lnTo>
                  <a:lnTo>
                    <a:pt x="0" y="465302"/>
                  </a:lnTo>
                  <a:lnTo>
                    <a:pt x="0" y="462177"/>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7286738"/>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8363501"/>
            <a:ext cx="5651500" cy="324485"/>
            <a:chOff x="959124" y="8363501"/>
            <a:chExt cx="5651500" cy="324485"/>
          </a:xfrm>
        </p:grpSpPr>
        <p:sp>
          <p:nvSpPr>
            <p:cNvPr id="16" name="object 16"/>
            <p:cNvSpPr/>
            <p:nvPr/>
          </p:nvSpPr>
          <p:spPr>
            <a:xfrm>
              <a:off x="963889" y="8368265"/>
              <a:ext cx="5641975" cy="314960"/>
            </a:xfrm>
            <a:custGeom>
              <a:avLst/>
              <a:gdLst/>
              <a:ahLst/>
              <a:cxnLst/>
              <a:rect l="l" t="t" r="r" b="b"/>
              <a:pathLst>
                <a:path w="5641975" h="314959">
                  <a:moveTo>
                    <a:pt x="5617597" y="314471"/>
                  </a:moveTo>
                  <a:lnTo>
                    <a:pt x="23823" y="314471"/>
                  </a:lnTo>
                  <a:lnTo>
                    <a:pt x="20659" y="314318"/>
                  </a:lnTo>
                  <a:lnTo>
                    <a:pt x="0" y="293773"/>
                  </a:lnTo>
                  <a:lnTo>
                    <a:pt x="0" y="290647"/>
                  </a:lnTo>
                  <a:lnTo>
                    <a:pt x="0" y="20697"/>
                  </a:lnTo>
                  <a:lnTo>
                    <a:pt x="20659" y="0"/>
                  </a:lnTo>
                  <a:lnTo>
                    <a:pt x="5620752" y="0"/>
                  </a:lnTo>
                  <a:lnTo>
                    <a:pt x="5641421" y="20697"/>
                  </a:lnTo>
                  <a:lnTo>
                    <a:pt x="5641421" y="293773"/>
                  </a:lnTo>
                  <a:lnTo>
                    <a:pt x="5620752" y="314318"/>
                  </a:lnTo>
                  <a:lnTo>
                    <a:pt x="5617597" y="314471"/>
                  </a:lnTo>
                  <a:close/>
                </a:path>
              </a:pathLst>
            </a:custGeom>
            <a:solidFill>
              <a:srgbClr val="F8F8F8"/>
            </a:solidFill>
          </p:spPr>
          <p:txBody>
            <a:bodyPr wrap="square" lIns="0" tIns="0" rIns="0" bIns="0" rtlCol="0"/>
            <a:lstStyle/>
            <a:p>
              <a:endParaRPr/>
            </a:p>
          </p:txBody>
        </p:sp>
        <p:sp>
          <p:nvSpPr>
            <p:cNvPr id="17" name="object 17"/>
            <p:cNvSpPr/>
            <p:nvPr/>
          </p:nvSpPr>
          <p:spPr>
            <a:xfrm>
              <a:off x="963889" y="8368265"/>
              <a:ext cx="5641975" cy="314960"/>
            </a:xfrm>
            <a:custGeom>
              <a:avLst/>
              <a:gdLst/>
              <a:ahLst/>
              <a:cxnLst/>
              <a:rect l="l" t="t" r="r" b="b"/>
              <a:pathLst>
                <a:path w="5641975" h="314959">
                  <a:moveTo>
                    <a:pt x="0" y="290647"/>
                  </a:moveTo>
                  <a:lnTo>
                    <a:pt x="0" y="23823"/>
                  </a:lnTo>
                  <a:lnTo>
                    <a:pt x="0" y="20697"/>
                  </a:lnTo>
                  <a:lnTo>
                    <a:pt x="600" y="17572"/>
                  </a:lnTo>
                  <a:lnTo>
                    <a:pt x="20659" y="0"/>
                  </a:lnTo>
                  <a:lnTo>
                    <a:pt x="23823" y="0"/>
                  </a:lnTo>
                  <a:lnTo>
                    <a:pt x="5617597" y="0"/>
                  </a:lnTo>
                  <a:lnTo>
                    <a:pt x="5620752" y="0"/>
                  </a:lnTo>
                  <a:lnTo>
                    <a:pt x="5623792" y="600"/>
                  </a:lnTo>
                  <a:lnTo>
                    <a:pt x="5641421" y="20697"/>
                  </a:lnTo>
                  <a:lnTo>
                    <a:pt x="5641421" y="23823"/>
                  </a:lnTo>
                  <a:lnTo>
                    <a:pt x="5641421" y="290647"/>
                  </a:lnTo>
                  <a:lnTo>
                    <a:pt x="5641421" y="293773"/>
                  </a:lnTo>
                  <a:lnTo>
                    <a:pt x="5640821" y="296755"/>
                  </a:lnTo>
                  <a:lnTo>
                    <a:pt x="5639610" y="299576"/>
                  </a:lnTo>
                  <a:lnTo>
                    <a:pt x="5638400" y="302406"/>
                  </a:lnTo>
                  <a:lnTo>
                    <a:pt x="5626717" y="312384"/>
                  </a:lnTo>
                  <a:lnTo>
                    <a:pt x="5623792" y="313727"/>
                  </a:lnTo>
                  <a:lnTo>
                    <a:pt x="5620752" y="314318"/>
                  </a:lnTo>
                  <a:lnTo>
                    <a:pt x="5617597" y="314471"/>
                  </a:lnTo>
                  <a:lnTo>
                    <a:pt x="23823" y="314471"/>
                  </a:lnTo>
                  <a:lnTo>
                    <a:pt x="20659" y="314318"/>
                  </a:lnTo>
                  <a:lnTo>
                    <a:pt x="17629" y="313727"/>
                  </a:lnTo>
                  <a:lnTo>
                    <a:pt x="14703" y="312384"/>
                  </a:lnTo>
                  <a:lnTo>
                    <a:pt x="11787" y="311193"/>
                  </a:lnTo>
                  <a:lnTo>
                    <a:pt x="1810" y="299576"/>
                  </a:lnTo>
                  <a:lnTo>
                    <a:pt x="600" y="296755"/>
                  </a:lnTo>
                  <a:lnTo>
                    <a:pt x="0" y="293773"/>
                  </a:lnTo>
                  <a:lnTo>
                    <a:pt x="0" y="290647"/>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8449328"/>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9" name="object 19"/>
          <p:cNvSpPr txBox="1"/>
          <p:nvPr/>
        </p:nvSpPr>
        <p:spPr>
          <a:xfrm>
            <a:off x="946424" y="3852948"/>
            <a:ext cx="5652135" cy="631126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9-20</a:t>
            </a:r>
            <a:r>
              <a:rPr sz="950" spc="-35" dirty="0">
                <a:solidFill>
                  <a:srgbClr val="333333"/>
                </a:solidFill>
                <a:latin typeface="Trebuchet MS"/>
                <a:cs typeface="Trebuchet MS"/>
              </a:rPr>
              <a:t> </a:t>
            </a:r>
            <a:r>
              <a:rPr sz="950" spc="25" dirty="0">
                <a:solidFill>
                  <a:srgbClr val="333333"/>
                </a:solidFill>
                <a:latin typeface="微软雅黑"/>
                <a:cs typeface="微软雅黑"/>
              </a:rPr>
              <a:t>强行关闭会话窗口</a:t>
            </a:r>
            <a:endParaRPr sz="950">
              <a:latin typeface="微软雅黑"/>
              <a:cs typeface="微软雅黑"/>
            </a:endParaRPr>
          </a:p>
          <a:p>
            <a:pPr marL="12700" marR="57150">
              <a:lnSpc>
                <a:spcPct val="131600"/>
              </a:lnSpc>
              <a:spcBef>
                <a:spcPts val="825"/>
              </a:spcBef>
            </a:pPr>
            <a:r>
              <a:rPr sz="950" spc="25" dirty="0">
                <a:solidFill>
                  <a:srgbClr val="333333"/>
                </a:solidFill>
                <a:latin typeface="微软雅黑"/>
                <a:cs typeface="微软雅黑"/>
              </a:rPr>
              <a:t>这样执行过后服务和进程都会一直在后台默默运行，不会因为窗口被关闭而造成数据丢失。不放心的话 可以查看下后台有哪些会话：</a:t>
            </a:r>
            <a:endParaRPr sz="950">
              <a:latin typeface="微软雅黑"/>
              <a:cs typeface="微软雅黑"/>
            </a:endParaRPr>
          </a:p>
          <a:p>
            <a:pPr>
              <a:lnSpc>
                <a:spcPct val="100000"/>
              </a:lnSpc>
              <a:spcBef>
                <a:spcPts val="45"/>
              </a:spcBef>
            </a:pPr>
            <a:endParaRPr sz="900">
              <a:latin typeface="微软雅黑"/>
              <a:cs typeface="微软雅黑"/>
            </a:endParaRPr>
          </a:p>
          <a:p>
            <a:pPr marL="136525" marR="133350">
              <a:lnSpc>
                <a:spcPct val="132400"/>
              </a:lnSpc>
            </a:pPr>
            <a:r>
              <a:rPr sz="850" spc="15" dirty="0">
                <a:solidFill>
                  <a:srgbClr val="333333"/>
                </a:solidFill>
                <a:latin typeface="Lucida Console"/>
                <a:cs typeface="Lucida Console"/>
              </a:rPr>
              <a:t>[root@linuxprobe ~]# tmux</a:t>
            </a:r>
            <a:r>
              <a:rPr sz="850" spc="20" dirty="0">
                <a:solidFill>
                  <a:srgbClr val="333333"/>
                </a:solidFill>
                <a:latin typeface="Lucida Console"/>
                <a:cs typeface="Lucida Console"/>
              </a:rPr>
              <a:t> </a:t>
            </a:r>
            <a:r>
              <a:rPr sz="850" spc="15" dirty="0">
                <a:solidFill>
                  <a:srgbClr val="333333"/>
                </a:solidFill>
                <a:latin typeface="Lucida Console"/>
                <a:cs typeface="Lucida Console"/>
              </a:rPr>
              <a:t>lsbackup: 1</a:t>
            </a:r>
            <a:r>
              <a:rPr sz="850" spc="20" dirty="0">
                <a:solidFill>
                  <a:srgbClr val="333333"/>
                </a:solidFill>
                <a:latin typeface="Lucida Console"/>
                <a:cs typeface="Lucida Console"/>
              </a:rPr>
              <a:t> </a:t>
            </a:r>
            <a:r>
              <a:rPr sz="850" spc="15" dirty="0">
                <a:solidFill>
                  <a:srgbClr val="333333"/>
                </a:solidFill>
                <a:latin typeface="Lucida Console"/>
                <a:cs typeface="Lucida Console"/>
              </a:rPr>
              <a:t>windows (created Thu</a:t>
            </a:r>
            <a:r>
              <a:rPr sz="850" spc="20" dirty="0">
                <a:solidFill>
                  <a:srgbClr val="333333"/>
                </a:solidFill>
                <a:latin typeface="Lucida Console"/>
                <a:cs typeface="Lucida Console"/>
              </a:rPr>
              <a:t> </a:t>
            </a:r>
            <a:r>
              <a:rPr sz="850" spc="15" dirty="0">
                <a:solidFill>
                  <a:srgbClr val="333333"/>
                </a:solidFill>
                <a:latin typeface="Lucida Console"/>
                <a:cs typeface="Lucida Console"/>
              </a:rPr>
              <a:t>Jan 28</a:t>
            </a:r>
            <a:r>
              <a:rPr sz="850" spc="20" dirty="0">
                <a:solidFill>
                  <a:srgbClr val="333333"/>
                </a:solidFill>
                <a:latin typeface="Lucida Console"/>
                <a:cs typeface="Lucida Console"/>
              </a:rPr>
              <a:t> </a:t>
            </a:r>
            <a:r>
              <a:rPr sz="850" spc="15" dirty="0">
                <a:solidFill>
                  <a:srgbClr val="333333"/>
                </a:solidFill>
                <a:latin typeface="Lucida Console"/>
                <a:cs typeface="Lucida Console"/>
              </a:rPr>
              <a:t>15:57:40 2021) </a:t>
            </a:r>
            <a:r>
              <a:rPr sz="850" spc="-495" dirty="0">
                <a:solidFill>
                  <a:srgbClr val="333333"/>
                </a:solidFill>
                <a:latin typeface="Lucida Console"/>
                <a:cs typeface="Lucida Console"/>
              </a:rPr>
              <a:t> </a:t>
            </a:r>
            <a:r>
              <a:rPr sz="850" spc="15" dirty="0">
                <a:solidFill>
                  <a:srgbClr val="333333"/>
                </a:solidFill>
                <a:latin typeface="Lucida Console"/>
                <a:cs typeface="Lucida Console"/>
              </a:rPr>
              <a:t>[80x23]</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9050">
              <a:lnSpc>
                <a:spcPct val="131600"/>
              </a:lnSpc>
              <a:spcBef>
                <a:spcPts val="5"/>
              </a:spcBef>
            </a:pPr>
            <a:r>
              <a:rPr sz="950" spc="25" dirty="0">
                <a:solidFill>
                  <a:srgbClr val="333333"/>
                </a:solidFill>
                <a:latin typeface="微软雅黑"/>
                <a:cs typeface="微软雅黑"/>
              </a:rPr>
              <a:t>由于刚才关闭了会话窗口，这样的操作在传统的远程控制中一定会导致正在运行的命令也突然终止，但 在不间断会话服务中则不会这样。我们只需查看一下刚刚离线的会话名称，然后尝试恢复回来就可以继 续工作了，回归到刚刚</a:t>
            </a:r>
            <a:r>
              <a:rPr sz="950" spc="45" dirty="0">
                <a:solidFill>
                  <a:srgbClr val="333333"/>
                </a:solidFill>
                <a:latin typeface="Trebuchet MS"/>
                <a:cs typeface="Trebuchet MS"/>
              </a:rPr>
              <a:t>backup</a:t>
            </a:r>
            <a:r>
              <a:rPr sz="950" spc="25" dirty="0">
                <a:solidFill>
                  <a:srgbClr val="333333"/>
                </a:solidFill>
                <a:latin typeface="微软雅黑"/>
                <a:cs typeface="微软雅黑"/>
              </a:rPr>
              <a:t>中的方法很简单，再直接</a:t>
            </a:r>
            <a:r>
              <a:rPr sz="950" spc="15" dirty="0">
                <a:solidFill>
                  <a:srgbClr val="333333"/>
                </a:solidFill>
                <a:latin typeface="Trebuchet MS"/>
                <a:cs typeface="Trebuchet MS"/>
              </a:rPr>
              <a:t>attach</a:t>
            </a:r>
            <a:r>
              <a:rPr sz="950" spc="20" dirty="0">
                <a:solidFill>
                  <a:srgbClr val="333333"/>
                </a:solidFill>
                <a:latin typeface="微软雅黑"/>
                <a:cs typeface="微软雅黑"/>
              </a:rPr>
              <a:t>加会话编号或会话名称就可以的。刚刚离 </a:t>
            </a:r>
            <a:r>
              <a:rPr sz="950" spc="25" dirty="0">
                <a:solidFill>
                  <a:srgbClr val="333333"/>
                </a:solidFill>
                <a:latin typeface="微软雅黑"/>
                <a:cs typeface="微软雅黑"/>
              </a:rPr>
              <a:t>开时正在进行的一切工作状态都会被原原本本的被呈现出来，丝毫不影响：</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tmux</a:t>
            </a:r>
            <a:r>
              <a:rPr sz="850" spc="10" dirty="0">
                <a:solidFill>
                  <a:srgbClr val="333333"/>
                </a:solidFill>
                <a:latin typeface="Lucida Console"/>
                <a:cs typeface="Lucida Console"/>
              </a:rPr>
              <a:t> </a:t>
            </a:r>
            <a:r>
              <a:rPr sz="850" spc="15" dirty="0">
                <a:solidFill>
                  <a:srgbClr val="333333"/>
                </a:solidFill>
                <a:latin typeface="Lucida Console"/>
                <a:cs typeface="Lucida Console"/>
              </a:rPr>
              <a:t>attach</a:t>
            </a:r>
            <a:r>
              <a:rPr sz="850" spc="10" dirty="0">
                <a:solidFill>
                  <a:srgbClr val="333333"/>
                </a:solidFill>
                <a:latin typeface="Lucida Console"/>
                <a:cs typeface="Lucida Console"/>
              </a:rPr>
              <a:t> </a:t>
            </a:r>
            <a:r>
              <a:rPr sz="850" spc="15" dirty="0">
                <a:solidFill>
                  <a:srgbClr val="333333"/>
                </a:solidFill>
                <a:latin typeface="Lucida Console"/>
                <a:cs typeface="Lucida Console"/>
              </a:rPr>
              <a:t>-t</a:t>
            </a:r>
            <a:r>
              <a:rPr sz="850" spc="5" dirty="0">
                <a:solidFill>
                  <a:srgbClr val="333333"/>
                </a:solidFill>
                <a:latin typeface="Lucida Console"/>
                <a:cs typeface="Lucida Console"/>
              </a:rPr>
              <a:t> </a:t>
            </a:r>
            <a:r>
              <a:rPr sz="850" spc="15" dirty="0">
                <a:solidFill>
                  <a:srgbClr val="333333"/>
                </a:solidFill>
                <a:latin typeface="Lucida Console"/>
                <a:cs typeface="Lucida Console"/>
              </a:rPr>
              <a:t>backup</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118110">
              <a:lnSpc>
                <a:spcPct val="131600"/>
              </a:lnSpc>
            </a:pPr>
            <a:r>
              <a:rPr sz="950" spc="25" dirty="0">
                <a:solidFill>
                  <a:srgbClr val="333333"/>
                </a:solidFill>
                <a:latin typeface="微软雅黑"/>
                <a:cs typeface="微软雅黑"/>
              </a:rPr>
              <a:t>不需要使用这个</a:t>
            </a:r>
            <a:r>
              <a:rPr sz="950" spc="55" dirty="0">
                <a:solidFill>
                  <a:srgbClr val="333333"/>
                </a:solidFill>
                <a:latin typeface="Trebuchet MS"/>
                <a:cs typeface="Trebuchet MS"/>
              </a:rPr>
              <a:t>Tmux</a:t>
            </a:r>
            <a:r>
              <a:rPr sz="950" spc="25" dirty="0">
                <a:solidFill>
                  <a:srgbClr val="333333"/>
                </a:solidFill>
                <a:latin typeface="微软雅黑"/>
                <a:cs typeface="微软雅黑"/>
              </a:rPr>
              <a:t>会话了，不用费事先</a:t>
            </a:r>
            <a:r>
              <a:rPr sz="950" spc="15" dirty="0">
                <a:solidFill>
                  <a:srgbClr val="333333"/>
                </a:solidFill>
                <a:latin typeface="Trebuchet MS"/>
                <a:cs typeface="Trebuchet MS"/>
              </a:rPr>
              <a:t>attach</a:t>
            </a:r>
            <a:r>
              <a:rPr sz="950" spc="25" dirty="0">
                <a:solidFill>
                  <a:srgbClr val="333333"/>
                </a:solidFill>
                <a:latin typeface="微软雅黑"/>
                <a:cs typeface="微软雅黑"/>
              </a:rPr>
              <a:t>接入，再</a:t>
            </a:r>
            <a:r>
              <a:rPr sz="950" dirty="0">
                <a:solidFill>
                  <a:srgbClr val="333333"/>
                </a:solidFill>
                <a:latin typeface="Trebuchet MS"/>
                <a:cs typeface="Trebuchet MS"/>
              </a:rPr>
              <a:t>exit</a:t>
            </a:r>
            <a:r>
              <a:rPr sz="950" spc="25" dirty="0">
                <a:solidFill>
                  <a:srgbClr val="333333"/>
                </a:solidFill>
                <a:latin typeface="微软雅黑"/>
                <a:cs typeface="微软雅黑"/>
              </a:rPr>
              <a:t>命令退出。其实可以直接用</a:t>
            </a:r>
            <a:r>
              <a:rPr sz="950" spc="-15" dirty="0">
                <a:solidFill>
                  <a:srgbClr val="333333"/>
                </a:solidFill>
                <a:latin typeface="Trebuchet MS"/>
                <a:cs typeface="Trebuchet MS"/>
              </a:rPr>
              <a:t>kill</a:t>
            </a:r>
            <a:r>
              <a:rPr sz="950" spc="20" dirty="0">
                <a:solidFill>
                  <a:srgbClr val="333333"/>
                </a:solidFill>
                <a:latin typeface="微软雅黑"/>
                <a:cs typeface="微软雅黑"/>
              </a:rPr>
              <a:t>进行关闭 </a:t>
            </a:r>
            <a:r>
              <a:rPr sz="950" spc="25" dirty="0">
                <a:solidFill>
                  <a:srgbClr val="333333"/>
                </a:solidFill>
                <a:latin typeface="微软雅黑"/>
                <a:cs typeface="微软雅黑"/>
              </a:rPr>
              <a:t>的：</a:t>
            </a:r>
            <a:endParaRPr sz="950">
              <a:latin typeface="微软雅黑"/>
              <a:cs typeface="微软雅黑"/>
            </a:endParaRPr>
          </a:p>
          <a:p>
            <a:pPr>
              <a:lnSpc>
                <a:spcPct val="100000"/>
              </a:lnSpc>
              <a:spcBef>
                <a:spcPts val="45"/>
              </a:spcBef>
            </a:pPr>
            <a:endParaRPr sz="900">
              <a:latin typeface="微软雅黑"/>
              <a:cs typeface="微软雅黑"/>
            </a:endParaRPr>
          </a:p>
          <a:p>
            <a:pPr marL="136525" marR="133350">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tmux</a:t>
            </a:r>
            <a:r>
              <a:rPr sz="850" spc="20" dirty="0">
                <a:solidFill>
                  <a:srgbClr val="333333"/>
                </a:solidFill>
                <a:latin typeface="Lucida Console"/>
                <a:cs typeface="Lucida Console"/>
              </a:rPr>
              <a:t> </a:t>
            </a:r>
            <a:r>
              <a:rPr sz="850" spc="15" dirty="0">
                <a:solidFill>
                  <a:srgbClr val="333333"/>
                </a:solidFill>
                <a:latin typeface="Lucida Console"/>
                <a:cs typeface="Lucida Console"/>
              </a:rPr>
              <a:t>attach -t</a:t>
            </a:r>
            <a:r>
              <a:rPr sz="850" spc="20" dirty="0">
                <a:solidFill>
                  <a:srgbClr val="333333"/>
                </a:solidFill>
                <a:latin typeface="Lucida Console"/>
                <a:cs typeface="Lucida Console"/>
              </a:rPr>
              <a:t> </a:t>
            </a:r>
            <a:r>
              <a:rPr sz="850" spc="15" dirty="0">
                <a:solidFill>
                  <a:srgbClr val="333333"/>
                </a:solidFill>
                <a:latin typeface="Lucida Console"/>
                <a:cs typeface="Lucida Console"/>
              </a:rPr>
              <a:t>backup[exited][root@linuxprobe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 tmux</a:t>
            </a:r>
            <a:r>
              <a:rPr sz="850" spc="20" dirty="0">
                <a:solidFill>
                  <a:srgbClr val="333333"/>
                </a:solidFill>
                <a:latin typeface="Lucida Console"/>
                <a:cs typeface="Lucida Console"/>
              </a:rPr>
              <a:t> </a:t>
            </a:r>
            <a:r>
              <a:rPr sz="850" spc="15" dirty="0">
                <a:solidFill>
                  <a:srgbClr val="333333"/>
                </a:solidFill>
                <a:latin typeface="Lucida Console"/>
                <a:cs typeface="Lucida Console"/>
              </a:rPr>
              <a:t>lsno </a:t>
            </a:r>
            <a:r>
              <a:rPr sz="850" spc="-495" dirty="0">
                <a:solidFill>
                  <a:srgbClr val="333333"/>
                </a:solidFill>
                <a:latin typeface="Lucida Console"/>
                <a:cs typeface="Lucida Console"/>
              </a:rPr>
              <a:t> </a:t>
            </a:r>
            <a:r>
              <a:rPr sz="850" spc="15" dirty="0">
                <a:solidFill>
                  <a:srgbClr val="333333"/>
                </a:solidFill>
                <a:latin typeface="Lucida Console"/>
                <a:cs typeface="Lucida Console"/>
              </a:rPr>
              <a:t>server</a:t>
            </a:r>
            <a:r>
              <a:rPr sz="850" spc="10" dirty="0">
                <a:solidFill>
                  <a:srgbClr val="333333"/>
                </a:solidFill>
                <a:latin typeface="Lucida Console"/>
                <a:cs typeface="Lucida Console"/>
              </a:rPr>
              <a:t> </a:t>
            </a:r>
            <a:r>
              <a:rPr sz="850" spc="15" dirty="0">
                <a:solidFill>
                  <a:srgbClr val="333333"/>
                </a:solidFill>
                <a:latin typeface="Lucida Console"/>
                <a:cs typeface="Lucida Console"/>
              </a:rPr>
              <a:t>running on /tmp/tmux-0/default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spc="25" dirty="0">
                <a:solidFill>
                  <a:srgbClr val="333333"/>
                </a:solidFill>
                <a:latin typeface="微软雅黑"/>
                <a:cs typeface="微软雅黑"/>
              </a:rPr>
              <a:t>在日常的生产环境中，其实并不是必须先创建会话，然后再开始工作。直接使用</a:t>
            </a:r>
            <a:r>
              <a:rPr sz="950" spc="50" dirty="0">
                <a:solidFill>
                  <a:srgbClr val="333333"/>
                </a:solidFill>
                <a:latin typeface="Trebuchet MS"/>
                <a:cs typeface="Trebuchet MS"/>
              </a:rPr>
              <a:t>tmux</a:t>
            </a:r>
            <a:r>
              <a:rPr sz="950" spc="20" dirty="0">
                <a:solidFill>
                  <a:srgbClr val="333333"/>
                </a:solidFill>
                <a:latin typeface="微软雅黑"/>
                <a:cs typeface="微软雅黑"/>
              </a:rPr>
              <a:t>命令执行要运行的 </a:t>
            </a:r>
            <a:r>
              <a:rPr sz="950" spc="25" dirty="0">
                <a:solidFill>
                  <a:srgbClr val="333333"/>
                </a:solidFill>
                <a:latin typeface="微软雅黑"/>
                <a:cs typeface="微软雅黑"/>
              </a:rPr>
              <a:t>命令，这样在命令中的一切操作也都会被记录下来，当命令执行结束后后台会话也会自动结束。</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tmux</a:t>
            </a:r>
            <a:r>
              <a:rPr sz="850" spc="10" dirty="0">
                <a:solidFill>
                  <a:srgbClr val="333333"/>
                </a:solidFill>
                <a:latin typeface="Lucida Console"/>
                <a:cs typeface="Lucida Console"/>
              </a:rPr>
              <a:t> </a:t>
            </a:r>
            <a:r>
              <a:rPr sz="850" spc="15" dirty="0">
                <a:solidFill>
                  <a:srgbClr val="333333"/>
                </a:solidFill>
                <a:latin typeface="Lucida Console"/>
                <a:cs typeface="Lucida Console"/>
              </a:rPr>
              <a:t>new</a:t>
            </a:r>
            <a:r>
              <a:rPr sz="850" spc="10" dirty="0">
                <a:solidFill>
                  <a:srgbClr val="333333"/>
                </a:solidFill>
                <a:latin typeface="Lucida Console"/>
                <a:cs typeface="Lucida Console"/>
              </a:rPr>
              <a:t> </a:t>
            </a:r>
            <a:r>
              <a:rPr sz="850" spc="15" dirty="0">
                <a:solidFill>
                  <a:srgbClr val="333333"/>
                </a:solidFill>
                <a:latin typeface="Lucida Console"/>
                <a:cs typeface="Lucida Console"/>
              </a:rPr>
              <a:t>"vim</a:t>
            </a:r>
            <a:r>
              <a:rPr sz="850" spc="10" dirty="0">
                <a:solidFill>
                  <a:srgbClr val="333333"/>
                </a:solidFill>
                <a:latin typeface="Lucida Console"/>
                <a:cs typeface="Lucida Console"/>
              </a:rPr>
              <a:t> </a:t>
            </a:r>
            <a:r>
              <a:rPr sz="850" spc="15" dirty="0">
                <a:solidFill>
                  <a:srgbClr val="333333"/>
                </a:solidFill>
                <a:latin typeface="Lucida Console"/>
                <a:cs typeface="Lucida Console"/>
              </a:rPr>
              <a:t>memo.txt"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30" dirty="0">
                <a:solidFill>
                  <a:srgbClr val="777777"/>
                </a:solidFill>
                <a:latin typeface="Trebuchet MS"/>
                <a:cs typeface="Trebuchet MS"/>
              </a:rPr>
              <a:t>9.3.2</a:t>
            </a:r>
            <a:r>
              <a:rPr sz="950" b="1" spc="-35" dirty="0">
                <a:solidFill>
                  <a:srgbClr val="777777"/>
                </a:solidFill>
                <a:latin typeface="Trebuchet MS"/>
                <a:cs typeface="Trebuchet MS"/>
              </a:rPr>
              <a:t> </a:t>
            </a:r>
            <a:r>
              <a:rPr sz="950" b="1" spc="25" dirty="0">
                <a:solidFill>
                  <a:srgbClr val="777777"/>
                </a:solidFill>
                <a:latin typeface="微软雅黑"/>
                <a:cs typeface="微软雅黑"/>
              </a:rPr>
              <a:t>管理多窗格</a:t>
            </a:r>
            <a:endParaRPr sz="950">
              <a:latin typeface="微软雅黑"/>
              <a:cs typeface="微软雅黑"/>
            </a:endParaRPr>
          </a:p>
          <a:p>
            <a:pPr marL="12700" marR="57150" algn="just">
              <a:lnSpc>
                <a:spcPct val="131600"/>
              </a:lnSpc>
              <a:spcBef>
                <a:spcPts val="905"/>
              </a:spcBef>
            </a:pPr>
            <a:r>
              <a:rPr sz="950" spc="25" dirty="0">
                <a:solidFill>
                  <a:srgbClr val="333333"/>
                </a:solidFill>
                <a:latin typeface="微软雅黑"/>
                <a:cs typeface="微软雅黑"/>
              </a:rPr>
              <a:t>在实际工作中，一个</a:t>
            </a:r>
            <a:r>
              <a:rPr sz="950" spc="20" dirty="0">
                <a:solidFill>
                  <a:srgbClr val="333333"/>
                </a:solidFill>
                <a:latin typeface="Trebuchet MS"/>
                <a:cs typeface="Trebuchet MS"/>
              </a:rPr>
              <a:t>Shell</a:t>
            </a:r>
            <a:r>
              <a:rPr sz="950" spc="25" dirty="0">
                <a:solidFill>
                  <a:srgbClr val="333333"/>
                </a:solidFill>
                <a:latin typeface="微软雅黑"/>
                <a:cs typeface="微软雅黑"/>
              </a:rPr>
              <a:t>终端窗口总是不够用怎么办呢</a:t>
            </a:r>
            <a:r>
              <a:rPr sz="950" spc="45" dirty="0">
                <a:solidFill>
                  <a:srgbClr val="333333"/>
                </a:solidFill>
                <a:latin typeface="微软雅黑"/>
                <a:cs typeface="微软雅黑"/>
              </a:rPr>
              <a:t>？</a:t>
            </a:r>
            <a:r>
              <a:rPr sz="950" spc="45" dirty="0">
                <a:solidFill>
                  <a:srgbClr val="333333"/>
                </a:solidFill>
                <a:latin typeface="Trebuchet MS"/>
                <a:cs typeface="Trebuchet MS"/>
              </a:rPr>
              <a:t>Tmux</a:t>
            </a:r>
            <a:r>
              <a:rPr sz="950" spc="25" dirty="0">
                <a:solidFill>
                  <a:srgbClr val="333333"/>
                </a:solidFill>
                <a:latin typeface="微软雅黑"/>
                <a:cs typeface="微软雅黑"/>
              </a:rPr>
              <a:t>服务有个多窗格的功能，能够把一个终 端界面上下或左右进行切割，同时能够做几件事情，而且之间互不打扰，还能保留之前的记录，特别方 便。</a:t>
            </a:r>
            <a:endParaRPr sz="950">
              <a:latin typeface="微软雅黑"/>
              <a:cs typeface="微软雅黑"/>
            </a:endParaRPr>
          </a:p>
          <a:p>
            <a:pPr marL="12700" marR="16510" algn="just">
              <a:lnSpc>
                <a:spcPct val="131600"/>
              </a:lnSpc>
              <a:spcBef>
                <a:spcPts val="750"/>
              </a:spcBef>
            </a:pPr>
            <a:r>
              <a:rPr sz="950" spc="25" dirty="0">
                <a:solidFill>
                  <a:srgbClr val="333333"/>
                </a:solidFill>
                <a:latin typeface="微软雅黑"/>
                <a:cs typeface="微软雅黑"/>
              </a:rPr>
              <a:t>先创建一个会话。创建上下切割的多窗格终端界面可以用</a:t>
            </a:r>
            <a:r>
              <a:rPr sz="950" spc="5" dirty="0">
                <a:solidFill>
                  <a:srgbClr val="333333"/>
                </a:solidFill>
                <a:latin typeface="Trebuchet MS"/>
                <a:cs typeface="Trebuchet MS"/>
              </a:rPr>
              <a:t>“tmux</a:t>
            </a:r>
            <a:r>
              <a:rPr sz="950" spc="-55" dirty="0">
                <a:solidFill>
                  <a:srgbClr val="333333"/>
                </a:solidFill>
                <a:latin typeface="Trebuchet MS"/>
                <a:cs typeface="Trebuchet MS"/>
              </a:rPr>
              <a:t> </a:t>
            </a:r>
            <a:r>
              <a:rPr sz="950" spc="10" dirty="0">
                <a:solidFill>
                  <a:srgbClr val="333333"/>
                </a:solidFill>
                <a:latin typeface="Trebuchet MS"/>
                <a:cs typeface="Trebuchet MS"/>
              </a:rPr>
              <a:t>split-window”</a:t>
            </a:r>
            <a:r>
              <a:rPr sz="950" spc="25" dirty="0">
                <a:solidFill>
                  <a:srgbClr val="333333"/>
                </a:solidFill>
                <a:latin typeface="微软雅黑"/>
                <a:cs typeface="微软雅黑"/>
              </a:rPr>
              <a:t>命令，如图</a:t>
            </a:r>
            <a:r>
              <a:rPr sz="950" spc="35" dirty="0">
                <a:solidFill>
                  <a:srgbClr val="333333"/>
                </a:solidFill>
                <a:latin typeface="Trebuchet MS"/>
                <a:cs typeface="Trebuchet MS"/>
              </a:rPr>
              <a:t>9-21</a:t>
            </a:r>
            <a:r>
              <a:rPr sz="950" spc="25" dirty="0">
                <a:solidFill>
                  <a:srgbClr val="333333"/>
                </a:solidFill>
                <a:latin typeface="微软雅黑"/>
                <a:cs typeface="微软雅黑"/>
              </a:rPr>
              <a:t>所示。创 建左右切割的多窗格终端界面可以用</a:t>
            </a:r>
            <a:r>
              <a:rPr sz="950" spc="5" dirty="0">
                <a:solidFill>
                  <a:srgbClr val="333333"/>
                </a:solidFill>
                <a:latin typeface="Trebuchet MS"/>
                <a:cs typeface="Trebuchet MS"/>
              </a:rPr>
              <a:t>“tmux</a:t>
            </a:r>
            <a:r>
              <a:rPr sz="950" spc="-40" dirty="0">
                <a:solidFill>
                  <a:srgbClr val="333333"/>
                </a:solidFill>
                <a:latin typeface="Trebuchet MS"/>
                <a:cs typeface="Trebuchet MS"/>
              </a:rPr>
              <a:t> </a:t>
            </a:r>
            <a:r>
              <a:rPr sz="950" spc="25" dirty="0">
                <a:solidFill>
                  <a:srgbClr val="333333"/>
                </a:solidFill>
                <a:latin typeface="Trebuchet MS"/>
                <a:cs typeface="Trebuchet MS"/>
              </a:rPr>
              <a:t>split-window</a:t>
            </a:r>
            <a:r>
              <a:rPr sz="950" spc="-35" dirty="0">
                <a:solidFill>
                  <a:srgbClr val="333333"/>
                </a:solidFill>
                <a:latin typeface="Trebuchet MS"/>
                <a:cs typeface="Trebuchet MS"/>
              </a:rPr>
              <a:t> </a:t>
            </a:r>
            <a:r>
              <a:rPr sz="950" spc="-40" dirty="0">
                <a:solidFill>
                  <a:srgbClr val="333333"/>
                </a:solidFill>
                <a:latin typeface="Trebuchet MS"/>
                <a:cs typeface="Trebuchet MS"/>
              </a:rPr>
              <a:t>-h”</a:t>
            </a:r>
            <a:r>
              <a:rPr sz="950" spc="25" dirty="0">
                <a:solidFill>
                  <a:srgbClr val="333333"/>
                </a:solidFill>
                <a:latin typeface="微软雅黑"/>
                <a:cs typeface="微软雅黑"/>
              </a:rPr>
              <a:t>命令，如图</a:t>
            </a:r>
            <a:r>
              <a:rPr sz="950" spc="35" dirty="0">
                <a:solidFill>
                  <a:srgbClr val="333333"/>
                </a:solidFill>
                <a:latin typeface="Trebuchet MS"/>
                <a:cs typeface="Trebuchet MS"/>
              </a:rPr>
              <a:t>9-22</a:t>
            </a:r>
            <a:r>
              <a:rPr sz="950" spc="25" dirty="0">
                <a:solidFill>
                  <a:srgbClr val="333333"/>
                </a:solidFill>
                <a:latin typeface="微软雅黑"/>
                <a:cs typeface="微软雅黑"/>
              </a:rPr>
              <a:t>所示。</a:t>
            </a:r>
            <a:endParaRPr sz="950">
              <a:latin typeface="微软雅黑"/>
              <a:cs typeface="微软雅黑"/>
            </a:endParaRPr>
          </a:p>
        </p:txBody>
      </p:sp>
      <p:sp>
        <p:nvSpPr>
          <p:cNvPr id="21" name="object 21"/>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134</a:t>
            </a:fld>
            <a:endParaRPr spc="-5" dirty="0"/>
          </a:p>
        </p:txBody>
      </p:sp>
      <p:sp>
        <p:nvSpPr>
          <p:cNvPr id="20" name="object 2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573534"/>
          </a:xfrm>
          <a:prstGeom prst="rect">
            <a:avLst/>
          </a:prstGeom>
        </p:spPr>
      </p:pic>
      <p:sp>
        <p:nvSpPr>
          <p:cNvPr id="3" name="object 3"/>
          <p:cNvSpPr txBox="1"/>
          <p:nvPr/>
        </p:nvSpPr>
        <p:spPr>
          <a:xfrm>
            <a:off x="946424" y="4043505"/>
            <a:ext cx="1301115"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9-21</a:t>
            </a:r>
            <a:r>
              <a:rPr sz="950" spc="-35" dirty="0">
                <a:solidFill>
                  <a:srgbClr val="333333"/>
                </a:solidFill>
                <a:latin typeface="Trebuchet MS"/>
                <a:cs typeface="Trebuchet MS"/>
              </a:rPr>
              <a:t> </a:t>
            </a:r>
            <a:r>
              <a:rPr sz="950" spc="25" dirty="0">
                <a:solidFill>
                  <a:srgbClr val="333333"/>
                </a:solidFill>
                <a:latin typeface="微软雅黑"/>
                <a:cs typeface="微软雅黑"/>
              </a:rPr>
              <a:t>上下切割多窗格</a:t>
            </a:r>
            <a:endParaRPr sz="950">
              <a:latin typeface="微软雅黑"/>
              <a:cs typeface="微软雅黑"/>
            </a:endParaRPr>
          </a:p>
        </p:txBody>
      </p:sp>
      <p:pic>
        <p:nvPicPr>
          <p:cNvPr id="4" name="object 4"/>
          <p:cNvPicPr/>
          <p:nvPr/>
        </p:nvPicPr>
        <p:blipFill>
          <a:blip r:embed="rId3" cstate="print"/>
          <a:stretch>
            <a:fillRect/>
          </a:stretch>
        </p:blipFill>
        <p:spPr>
          <a:xfrm>
            <a:off x="959124" y="4323016"/>
            <a:ext cx="5650951" cy="3525888"/>
          </a:xfrm>
          <a:prstGeom prst="rect">
            <a:avLst/>
          </a:prstGeom>
        </p:spPr>
      </p:pic>
      <p:sp>
        <p:nvSpPr>
          <p:cNvPr id="5" name="object 5"/>
          <p:cNvSpPr txBox="1"/>
          <p:nvPr/>
        </p:nvSpPr>
        <p:spPr>
          <a:xfrm>
            <a:off x="946424" y="7950570"/>
            <a:ext cx="5600065" cy="219456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9-22</a:t>
            </a:r>
            <a:r>
              <a:rPr sz="950" spc="-35" dirty="0">
                <a:solidFill>
                  <a:srgbClr val="333333"/>
                </a:solidFill>
                <a:latin typeface="Trebuchet MS"/>
                <a:cs typeface="Trebuchet MS"/>
              </a:rPr>
              <a:t> </a:t>
            </a:r>
            <a:r>
              <a:rPr sz="950" spc="25" dirty="0">
                <a:solidFill>
                  <a:srgbClr val="333333"/>
                </a:solidFill>
                <a:latin typeface="微软雅黑"/>
                <a:cs typeface="微软雅黑"/>
              </a:rPr>
              <a:t>上下切割多窗格</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创建多窗口的终端界面后，同时做几件事情都不会乱了，如果觉得两个界面还是不够，那就再执行几次 吧，退出就用</a:t>
            </a:r>
            <a:r>
              <a:rPr sz="950" dirty="0">
                <a:solidFill>
                  <a:srgbClr val="333333"/>
                </a:solidFill>
                <a:latin typeface="Trebuchet MS"/>
                <a:cs typeface="Trebuchet MS"/>
              </a:rPr>
              <a:t>exit</a:t>
            </a:r>
            <a:r>
              <a:rPr sz="950" spc="25" dirty="0">
                <a:solidFill>
                  <a:srgbClr val="333333"/>
                </a:solidFill>
                <a:latin typeface="微软雅黑"/>
                <a:cs typeface="微软雅黑"/>
              </a:rPr>
              <a:t>命令即可。</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呀！</a:t>
            </a:r>
            <a:endParaRPr sz="950">
              <a:latin typeface="微软雅黑"/>
              <a:cs typeface="微软雅黑"/>
            </a:endParaRPr>
          </a:p>
          <a:p>
            <a:pPr marL="12700" marR="5080" algn="just">
              <a:lnSpc>
                <a:spcPct val="131600"/>
              </a:lnSpc>
              <a:spcBef>
                <a:spcPts val="750"/>
              </a:spcBef>
            </a:pPr>
            <a:r>
              <a:rPr sz="950" spc="25" dirty="0">
                <a:solidFill>
                  <a:srgbClr val="333333"/>
                </a:solidFill>
                <a:latin typeface="微软雅黑"/>
                <a:cs typeface="微软雅黑"/>
              </a:rPr>
              <a:t>一不小心创建的太多了，当前正在使用的窗口变得特别小，看不到输入内容了怎么办？不要着急！可以 同时按下</a:t>
            </a:r>
            <a:r>
              <a:rPr sz="950" spc="50" dirty="0">
                <a:solidFill>
                  <a:srgbClr val="333333"/>
                </a:solidFill>
                <a:latin typeface="Trebuchet MS"/>
                <a:cs typeface="Trebuchet MS"/>
              </a:rPr>
              <a:t>+</a:t>
            </a:r>
            <a:r>
              <a:rPr sz="950" b="1" dirty="0">
                <a:solidFill>
                  <a:srgbClr val="333333"/>
                </a:solidFill>
                <a:latin typeface="Trebuchet MS"/>
                <a:cs typeface="Trebuchet MS"/>
              </a:rPr>
              <a:t>+&lt;</a:t>
            </a:r>
            <a:r>
              <a:rPr sz="950" b="1" spc="25" dirty="0">
                <a:solidFill>
                  <a:srgbClr val="333333"/>
                </a:solidFill>
                <a:latin typeface="微软雅黑"/>
                <a:cs typeface="微软雅黑"/>
              </a:rPr>
              <a:t>方向键</a:t>
            </a:r>
            <a:r>
              <a:rPr sz="950" b="1" dirty="0">
                <a:solidFill>
                  <a:srgbClr val="333333"/>
                </a:solidFill>
                <a:latin typeface="Trebuchet MS"/>
                <a:cs typeface="Trebuchet MS"/>
              </a:rPr>
              <a:t>&gt;</a:t>
            </a:r>
            <a:r>
              <a:rPr sz="950" b="1" spc="25" dirty="0">
                <a:solidFill>
                  <a:srgbClr val="333333"/>
                </a:solidFill>
                <a:latin typeface="微软雅黑"/>
                <a:cs typeface="微软雅黑"/>
              </a:rPr>
              <a:t>调整窗口的尺寸。例如现在创建有些小，想向右扩大一些，则同时如</a:t>
            </a:r>
            <a:r>
              <a:rPr sz="950" b="1" spc="20" dirty="0">
                <a:solidFill>
                  <a:srgbClr val="333333"/>
                </a:solidFill>
                <a:latin typeface="微软雅黑"/>
                <a:cs typeface="微软雅黑"/>
              </a:rPr>
              <a:t>下</a:t>
            </a:r>
            <a:r>
              <a:rPr sz="950" b="1" spc="-5" dirty="0">
                <a:solidFill>
                  <a:srgbClr val="333333"/>
                </a:solidFill>
                <a:latin typeface="Trebuchet MS"/>
                <a:cs typeface="Trebuchet MS"/>
              </a:rPr>
              <a:t>+</a:t>
            </a:r>
            <a:r>
              <a:rPr sz="950" b="1" dirty="0">
                <a:solidFill>
                  <a:srgbClr val="333333"/>
                </a:solidFill>
                <a:latin typeface="Trebuchet MS"/>
                <a:cs typeface="Trebuchet MS"/>
              </a:rPr>
              <a:t>+&lt;</a:t>
            </a:r>
            <a:r>
              <a:rPr sz="950" b="1" spc="20" dirty="0">
                <a:solidFill>
                  <a:srgbClr val="333333"/>
                </a:solidFill>
                <a:latin typeface="微软雅黑"/>
                <a:cs typeface="微软雅黑"/>
              </a:rPr>
              <a:t>向右箭 </a:t>
            </a:r>
            <a:r>
              <a:rPr sz="950" b="1" spc="25" dirty="0">
                <a:solidFill>
                  <a:srgbClr val="333333"/>
                </a:solidFill>
                <a:latin typeface="微软雅黑"/>
                <a:cs typeface="微软雅黑"/>
              </a:rPr>
              <a:t>头</a:t>
            </a:r>
            <a:r>
              <a:rPr sz="950" b="1" dirty="0">
                <a:solidFill>
                  <a:srgbClr val="333333"/>
                </a:solidFill>
                <a:latin typeface="Trebuchet MS"/>
                <a:cs typeface="Trebuchet MS"/>
              </a:rPr>
              <a:t>&gt;</a:t>
            </a:r>
            <a:r>
              <a:rPr sz="950" b="1" spc="25" dirty="0">
                <a:solidFill>
                  <a:srgbClr val="333333"/>
                </a:solidFill>
                <a:latin typeface="微软雅黑"/>
                <a:cs typeface="微软雅黑"/>
              </a:rPr>
              <a:t>就行了。</a:t>
            </a:r>
            <a:endParaRPr sz="950">
              <a:latin typeface="微软雅黑"/>
              <a:cs typeface="微软雅黑"/>
            </a:endParaRPr>
          </a:p>
          <a:p>
            <a:pPr marL="12700" marR="71120" algn="just">
              <a:lnSpc>
                <a:spcPct val="197400"/>
              </a:lnSpc>
              <a:spcBef>
                <a:spcPts val="75"/>
              </a:spcBef>
              <a:tabLst>
                <a:tab pos="864235" algn="l"/>
              </a:tabLst>
            </a:pPr>
            <a:r>
              <a:rPr sz="950" b="1" spc="25" dirty="0">
                <a:solidFill>
                  <a:srgbClr val="333333"/>
                </a:solidFill>
                <a:latin typeface="微软雅黑"/>
                <a:cs typeface="微软雅黑"/>
              </a:rPr>
              <a:t>如果需要切换到其他窗格进行工作，但又不能关闭当前的窗格，则使用如表</a:t>
            </a:r>
            <a:r>
              <a:rPr sz="950" b="1" spc="-15" dirty="0">
                <a:solidFill>
                  <a:srgbClr val="333333"/>
                </a:solidFill>
                <a:latin typeface="Trebuchet MS"/>
                <a:cs typeface="Trebuchet MS"/>
              </a:rPr>
              <a:t>9-4</a:t>
            </a:r>
            <a:r>
              <a:rPr sz="950" b="1" spc="20" dirty="0">
                <a:solidFill>
                  <a:srgbClr val="333333"/>
                </a:solidFill>
                <a:latin typeface="微软雅黑"/>
                <a:cs typeface="微软雅黑"/>
              </a:rPr>
              <a:t>所示的命令进行切换： </a:t>
            </a:r>
            <a:r>
              <a:rPr sz="950" b="1" spc="25" dirty="0">
                <a:solidFill>
                  <a:srgbClr val="333333"/>
                </a:solidFill>
                <a:latin typeface="微软雅黑"/>
                <a:cs typeface="微软雅黑"/>
              </a:rPr>
              <a:t>表</a:t>
            </a:r>
            <a:r>
              <a:rPr sz="950" b="1" spc="-15" dirty="0">
                <a:solidFill>
                  <a:srgbClr val="333333"/>
                </a:solidFill>
                <a:latin typeface="Trebuchet MS"/>
                <a:cs typeface="Trebuchet MS"/>
              </a:rPr>
              <a:t>9-4	</a:t>
            </a:r>
            <a:r>
              <a:rPr sz="950" b="1" spc="60" dirty="0">
                <a:solidFill>
                  <a:srgbClr val="333333"/>
                </a:solidFill>
                <a:latin typeface="Trebuchet MS"/>
                <a:cs typeface="Trebuchet MS"/>
              </a:rPr>
              <a:t>Tmux</a:t>
            </a:r>
            <a:r>
              <a:rPr sz="950" b="1" spc="25" dirty="0">
                <a:solidFill>
                  <a:srgbClr val="333333"/>
                </a:solidFill>
                <a:latin typeface="微软雅黑"/>
                <a:cs typeface="微软雅黑"/>
              </a:rPr>
              <a:t>不间断会话多窗格切换命令</a:t>
            </a:r>
            <a:endParaRPr sz="950">
              <a:latin typeface="微软雅黑"/>
              <a:cs typeface="微软雅黑"/>
            </a:endParaRPr>
          </a:p>
        </p:txBody>
      </p:sp>
      <p:sp>
        <p:nvSpPr>
          <p:cNvPr id="7" name="object 7"/>
          <p:cNvSpPr txBox="1"/>
          <p:nvPr/>
        </p:nvSpPr>
        <p:spPr>
          <a:xfrm>
            <a:off x="3679964" y="10217035"/>
            <a:ext cx="2089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135</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331"/>
          <a:ext cx="5692775" cy="1571625"/>
        </p:xfrm>
        <a:graphic>
          <a:graphicData uri="http://schemas.openxmlformats.org/drawingml/2006/table">
            <a:tbl>
              <a:tblPr firstRow="1" bandRow="1">
                <a:tableStyleId>{2D5ABB26-0587-4C30-8999-92F81FD0307C}</a:tableStyleId>
              </a:tblPr>
              <a:tblGrid>
                <a:gridCol w="3001645">
                  <a:extLst>
                    <a:ext uri="{9D8B030D-6E8A-4147-A177-3AD203B41FA5}">
                      <a16:colId xmlns:a16="http://schemas.microsoft.com/office/drawing/2014/main" val="20000"/>
                    </a:ext>
                  </a:extLst>
                </a:gridCol>
                <a:gridCol w="267652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0" dirty="0">
                          <a:solidFill>
                            <a:srgbClr val="333333"/>
                          </a:solidFill>
                          <a:latin typeface="Trebuchet MS"/>
                          <a:cs typeface="Trebuchet MS"/>
                        </a:rPr>
                        <a:t>tmux</a:t>
                      </a:r>
                      <a:r>
                        <a:rPr sz="950" spc="-55" dirty="0">
                          <a:solidFill>
                            <a:srgbClr val="333333"/>
                          </a:solidFill>
                          <a:latin typeface="Trebuchet MS"/>
                          <a:cs typeface="Trebuchet MS"/>
                        </a:rPr>
                        <a:t> </a:t>
                      </a:r>
                      <a:r>
                        <a:rPr sz="950" spc="20" dirty="0">
                          <a:solidFill>
                            <a:srgbClr val="333333"/>
                          </a:solidFill>
                          <a:latin typeface="Trebuchet MS"/>
                          <a:cs typeface="Trebuchet MS"/>
                        </a:rPr>
                        <a:t>select-pane</a:t>
                      </a:r>
                      <a:r>
                        <a:rPr sz="950" spc="-50" dirty="0">
                          <a:solidFill>
                            <a:srgbClr val="333333"/>
                          </a:solidFill>
                          <a:latin typeface="Trebuchet MS"/>
                          <a:cs typeface="Trebuchet MS"/>
                        </a:rPr>
                        <a:t> </a:t>
                      </a:r>
                      <a:r>
                        <a:rPr sz="950" spc="25" dirty="0">
                          <a:solidFill>
                            <a:srgbClr val="333333"/>
                          </a:solidFill>
                          <a:latin typeface="Trebuchet MS"/>
                          <a:cs typeface="Trebuchet MS"/>
                        </a:rPr>
                        <a:t>-U</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切换至上方的窗格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0" dirty="0">
                          <a:solidFill>
                            <a:srgbClr val="333333"/>
                          </a:solidFill>
                          <a:latin typeface="Trebuchet MS"/>
                          <a:cs typeface="Trebuchet MS"/>
                        </a:rPr>
                        <a:t>tmux</a:t>
                      </a:r>
                      <a:r>
                        <a:rPr sz="950" spc="-55" dirty="0">
                          <a:solidFill>
                            <a:srgbClr val="333333"/>
                          </a:solidFill>
                          <a:latin typeface="Trebuchet MS"/>
                          <a:cs typeface="Trebuchet MS"/>
                        </a:rPr>
                        <a:t> </a:t>
                      </a:r>
                      <a:r>
                        <a:rPr sz="950" spc="20" dirty="0">
                          <a:solidFill>
                            <a:srgbClr val="333333"/>
                          </a:solidFill>
                          <a:latin typeface="Trebuchet MS"/>
                          <a:cs typeface="Trebuchet MS"/>
                        </a:rPr>
                        <a:t>select-pane</a:t>
                      </a:r>
                      <a:r>
                        <a:rPr sz="950" spc="-55" dirty="0">
                          <a:solidFill>
                            <a:srgbClr val="333333"/>
                          </a:solidFill>
                          <a:latin typeface="Trebuchet MS"/>
                          <a:cs typeface="Trebuchet MS"/>
                        </a:rPr>
                        <a:t> </a:t>
                      </a:r>
                      <a:r>
                        <a:rPr sz="950" spc="45" dirty="0">
                          <a:solidFill>
                            <a:srgbClr val="333333"/>
                          </a:solidFill>
                          <a:latin typeface="Trebuchet MS"/>
                          <a:cs typeface="Trebuchet MS"/>
                        </a:rPr>
                        <a:t>-D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切换至下方的窗格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0" dirty="0">
                          <a:solidFill>
                            <a:srgbClr val="333333"/>
                          </a:solidFill>
                          <a:latin typeface="Trebuchet MS"/>
                          <a:cs typeface="Trebuchet MS"/>
                        </a:rPr>
                        <a:t>tmux</a:t>
                      </a:r>
                      <a:r>
                        <a:rPr sz="950" spc="-60" dirty="0">
                          <a:solidFill>
                            <a:srgbClr val="333333"/>
                          </a:solidFill>
                          <a:latin typeface="Trebuchet MS"/>
                          <a:cs typeface="Trebuchet MS"/>
                        </a:rPr>
                        <a:t> </a:t>
                      </a:r>
                      <a:r>
                        <a:rPr sz="950" spc="20" dirty="0">
                          <a:solidFill>
                            <a:srgbClr val="333333"/>
                          </a:solidFill>
                          <a:latin typeface="Trebuchet MS"/>
                          <a:cs typeface="Trebuchet MS"/>
                        </a:rPr>
                        <a:t>select-pane</a:t>
                      </a:r>
                      <a:r>
                        <a:rPr sz="950" spc="-55" dirty="0">
                          <a:solidFill>
                            <a:srgbClr val="333333"/>
                          </a:solidFill>
                          <a:latin typeface="Trebuchet MS"/>
                          <a:cs typeface="Trebuchet MS"/>
                        </a:rPr>
                        <a:t> </a:t>
                      </a:r>
                      <a:r>
                        <a:rPr sz="950" spc="-5" dirty="0">
                          <a:solidFill>
                            <a:srgbClr val="333333"/>
                          </a:solidFill>
                          <a:latin typeface="Trebuchet MS"/>
                          <a:cs typeface="Trebuchet MS"/>
                        </a:rPr>
                        <a:t>-L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切换至左方的窗格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50" dirty="0">
                          <a:solidFill>
                            <a:srgbClr val="333333"/>
                          </a:solidFill>
                          <a:latin typeface="Trebuchet MS"/>
                          <a:cs typeface="Trebuchet MS"/>
                        </a:rPr>
                        <a:t>tmux</a:t>
                      </a:r>
                      <a:r>
                        <a:rPr sz="950" spc="-55" dirty="0">
                          <a:solidFill>
                            <a:srgbClr val="333333"/>
                          </a:solidFill>
                          <a:latin typeface="Trebuchet MS"/>
                          <a:cs typeface="Trebuchet MS"/>
                        </a:rPr>
                        <a:t> </a:t>
                      </a:r>
                      <a:r>
                        <a:rPr sz="950" spc="20" dirty="0">
                          <a:solidFill>
                            <a:srgbClr val="333333"/>
                          </a:solidFill>
                          <a:latin typeface="Trebuchet MS"/>
                          <a:cs typeface="Trebuchet MS"/>
                        </a:rPr>
                        <a:t>select-pane</a:t>
                      </a:r>
                      <a:r>
                        <a:rPr sz="950" spc="-55" dirty="0">
                          <a:solidFill>
                            <a:srgbClr val="333333"/>
                          </a:solidFill>
                          <a:latin typeface="Trebuchet MS"/>
                          <a:cs typeface="Trebuchet MS"/>
                        </a:rPr>
                        <a:t> </a:t>
                      </a:r>
                      <a:r>
                        <a:rPr sz="950" spc="5" dirty="0">
                          <a:solidFill>
                            <a:srgbClr val="333333"/>
                          </a:solidFill>
                          <a:latin typeface="Trebuchet MS"/>
                          <a:cs typeface="Trebuchet MS"/>
                        </a:rPr>
                        <a:t>-R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切换至右方的窗格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bl>
          </a:graphicData>
        </a:graphic>
      </p:graphicFrame>
      <p:graphicFrame>
        <p:nvGraphicFramePr>
          <p:cNvPr id="3" name="object 3"/>
          <p:cNvGraphicFramePr>
            <a:graphicFrameLocks noGrp="1"/>
          </p:cNvGraphicFramePr>
          <p:nvPr/>
        </p:nvGraphicFramePr>
        <p:xfrm>
          <a:off x="959124" y="3017512"/>
          <a:ext cx="5655945" cy="1571625"/>
        </p:xfrm>
        <a:graphic>
          <a:graphicData uri="http://schemas.openxmlformats.org/drawingml/2006/table">
            <a:tbl>
              <a:tblPr firstRow="1" bandRow="1">
                <a:tableStyleId>{2D5ABB26-0587-4C30-8999-92F81FD0307C}</a:tableStyleId>
              </a:tblPr>
              <a:tblGrid>
                <a:gridCol w="2401570">
                  <a:extLst>
                    <a:ext uri="{9D8B030D-6E8A-4147-A177-3AD203B41FA5}">
                      <a16:colId xmlns:a16="http://schemas.microsoft.com/office/drawing/2014/main" val="20000"/>
                    </a:ext>
                  </a:extLst>
                </a:gridCol>
                <a:gridCol w="324040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0" dirty="0">
                          <a:solidFill>
                            <a:srgbClr val="333333"/>
                          </a:solidFill>
                          <a:latin typeface="Trebuchet MS"/>
                          <a:cs typeface="Trebuchet MS"/>
                        </a:rPr>
                        <a:t>tmux</a:t>
                      </a:r>
                      <a:r>
                        <a:rPr sz="950" spc="-55" dirty="0">
                          <a:solidFill>
                            <a:srgbClr val="333333"/>
                          </a:solidFill>
                          <a:latin typeface="Trebuchet MS"/>
                          <a:cs typeface="Trebuchet MS"/>
                        </a:rPr>
                        <a:t> </a:t>
                      </a:r>
                      <a:r>
                        <a:rPr sz="950" spc="45" dirty="0">
                          <a:solidFill>
                            <a:srgbClr val="333333"/>
                          </a:solidFill>
                          <a:latin typeface="Trebuchet MS"/>
                          <a:cs typeface="Trebuchet MS"/>
                        </a:rPr>
                        <a:t>swap-pane</a:t>
                      </a:r>
                      <a:r>
                        <a:rPr sz="950" spc="-55" dirty="0">
                          <a:solidFill>
                            <a:srgbClr val="333333"/>
                          </a:solidFill>
                          <a:latin typeface="Trebuchet MS"/>
                          <a:cs typeface="Trebuchet MS"/>
                        </a:rPr>
                        <a:t> </a:t>
                      </a:r>
                      <a:r>
                        <a:rPr sz="950" spc="25" dirty="0">
                          <a:solidFill>
                            <a:srgbClr val="333333"/>
                          </a:solidFill>
                          <a:latin typeface="Trebuchet MS"/>
                          <a:cs typeface="Trebuchet MS"/>
                        </a:rPr>
                        <a:t>-U</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将当前窗格与上方的窗格互换</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0" dirty="0">
                          <a:solidFill>
                            <a:srgbClr val="333333"/>
                          </a:solidFill>
                          <a:latin typeface="Trebuchet MS"/>
                          <a:cs typeface="Trebuchet MS"/>
                        </a:rPr>
                        <a:t>tmux</a:t>
                      </a:r>
                      <a:r>
                        <a:rPr sz="950" spc="-60" dirty="0">
                          <a:solidFill>
                            <a:srgbClr val="333333"/>
                          </a:solidFill>
                          <a:latin typeface="Trebuchet MS"/>
                          <a:cs typeface="Trebuchet MS"/>
                        </a:rPr>
                        <a:t> </a:t>
                      </a:r>
                      <a:r>
                        <a:rPr sz="950" spc="45" dirty="0">
                          <a:solidFill>
                            <a:srgbClr val="333333"/>
                          </a:solidFill>
                          <a:latin typeface="Trebuchet MS"/>
                          <a:cs typeface="Trebuchet MS"/>
                        </a:rPr>
                        <a:t>swap-pane</a:t>
                      </a:r>
                      <a:r>
                        <a:rPr sz="950" spc="-55" dirty="0">
                          <a:solidFill>
                            <a:srgbClr val="333333"/>
                          </a:solidFill>
                          <a:latin typeface="Trebuchet MS"/>
                          <a:cs typeface="Trebuchet MS"/>
                        </a:rPr>
                        <a:t> </a:t>
                      </a:r>
                      <a:r>
                        <a:rPr sz="950" spc="45" dirty="0">
                          <a:solidFill>
                            <a:srgbClr val="333333"/>
                          </a:solidFill>
                          <a:latin typeface="Trebuchet MS"/>
                          <a:cs typeface="Trebuchet MS"/>
                        </a:rPr>
                        <a:t>-D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将当前窗格与下方的窗格互换</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0" dirty="0">
                          <a:solidFill>
                            <a:srgbClr val="333333"/>
                          </a:solidFill>
                          <a:latin typeface="Trebuchet MS"/>
                          <a:cs typeface="Trebuchet MS"/>
                        </a:rPr>
                        <a:t>tmux</a:t>
                      </a:r>
                      <a:r>
                        <a:rPr sz="950" spc="-60" dirty="0">
                          <a:solidFill>
                            <a:srgbClr val="333333"/>
                          </a:solidFill>
                          <a:latin typeface="Trebuchet MS"/>
                          <a:cs typeface="Trebuchet MS"/>
                        </a:rPr>
                        <a:t> </a:t>
                      </a:r>
                      <a:r>
                        <a:rPr sz="950" spc="45" dirty="0">
                          <a:solidFill>
                            <a:srgbClr val="333333"/>
                          </a:solidFill>
                          <a:latin typeface="Trebuchet MS"/>
                          <a:cs typeface="Trebuchet MS"/>
                        </a:rPr>
                        <a:t>swap-pane</a:t>
                      </a:r>
                      <a:r>
                        <a:rPr sz="950" spc="-60" dirty="0">
                          <a:solidFill>
                            <a:srgbClr val="333333"/>
                          </a:solidFill>
                          <a:latin typeface="Trebuchet MS"/>
                          <a:cs typeface="Trebuchet MS"/>
                        </a:rPr>
                        <a:t> </a:t>
                      </a:r>
                      <a:r>
                        <a:rPr sz="950" spc="-5" dirty="0">
                          <a:solidFill>
                            <a:srgbClr val="333333"/>
                          </a:solidFill>
                          <a:latin typeface="Trebuchet MS"/>
                          <a:cs typeface="Trebuchet MS"/>
                        </a:rPr>
                        <a:t>-L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将当前窗格与左方的窗格互换</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50" dirty="0">
                          <a:solidFill>
                            <a:srgbClr val="333333"/>
                          </a:solidFill>
                          <a:latin typeface="Trebuchet MS"/>
                          <a:cs typeface="Trebuchet MS"/>
                        </a:rPr>
                        <a:t>tmux</a:t>
                      </a:r>
                      <a:r>
                        <a:rPr sz="950" spc="-60" dirty="0">
                          <a:solidFill>
                            <a:srgbClr val="333333"/>
                          </a:solidFill>
                          <a:latin typeface="Trebuchet MS"/>
                          <a:cs typeface="Trebuchet MS"/>
                        </a:rPr>
                        <a:t> </a:t>
                      </a:r>
                      <a:r>
                        <a:rPr sz="950" spc="45" dirty="0">
                          <a:solidFill>
                            <a:srgbClr val="333333"/>
                          </a:solidFill>
                          <a:latin typeface="Trebuchet MS"/>
                          <a:cs typeface="Trebuchet MS"/>
                        </a:rPr>
                        <a:t>swap-pane</a:t>
                      </a:r>
                      <a:r>
                        <a:rPr sz="950" spc="-55" dirty="0">
                          <a:solidFill>
                            <a:srgbClr val="333333"/>
                          </a:solidFill>
                          <a:latin typeface="Trebuchet MS"/>
                          <a:cs typeface="Trebuchet MS"/>
                        </a:rPr>
                        <a:t> </a:t>
                      </a:r>
                      <a:r>
                        <a:rPr sz="950" spc="5" dirty="0">
                          <a:solidFill>
                            <a:srgbClr val="333333"/>
                          </a:solidFill>
                          <a:latin typeface="Trebuchet MS"/>
                          <a:cs typeface="Trebuchet MS"/>
                        </a:rPr>
                        <a:t>-R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将当前窗格与右方的窗格互换</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bl>
          </a:graphicData>
        </a:graphic>
      </p:graphicFrame>
      <p:sp>
        <p:nvSpPr>
          <p:cNvPr id="4" name="object 4"/>
          <p:cNvSpPr txBox="1"/>
          <p:nvPr/>
        </p:nvSpPr>
        <p:spPr>
          <a:xfrm>
            <a:off x="946433" y="2394847"/>
            <a:ext cx="5161915" cy="4603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假如想调整窗格的位置，把上面与下面的窗格位置互换，可以用如表</a:t>
            </a:r>
            <a:r>
              <a:rPr sz="950" b="1" spc="-15" dirty="0">
                <a:solidFill>
                  <a:srgbClr val="333333"/>
                </a:solidFill>
                <a:latin typeface="Trebuchet MS"/>
                <a:cs typeface="Trebuchet MS"/>
              </a:rPr>
              <a:t>9-5</a:t>
            </a:r>
            <a:r>
              <a:rPr sz="950" b="1" spc="25" dirty="0">
                <a:solidFill>
                  <a:srgbClr val="333333"/>
                </a:solidFill>
                <a:latin typeface="微软雅黑"/>
                <a:cs typeface="微软雅黑"/>
              </a:rPr>
              <a:t>所示的命令进行互换：</a:t>
            </a:r>
            <a:endParaRPr sz="950">
              <a:latin typeface="微软雅黑"/>
              <a:cs typeface="微软雅黑"/>
            </a:endParaRPr>
          </a:p>
          <a:p>
            <a:pPr marL="12700">
              <a:lnSpc>
                <a:spcPct val="100000"/>
              </a:lnSpc>
              <a:spcBef>
                <a:spcPts val="1110"/>
              </a:spcBef>
              <a:tabLst>
                <a:tab pos="864235" algn="l"/>
              </a:tabLst>
            </a:pPr>
            <a:r>
              <a:rPr sz="950" b="1" spc="25" dirty="0">
                <a:solidFill>
                  <a:srgbClr val="333333"/>
                </a:solidFill>
                <a:latin typeface="微软雅黑"/>
                <a:cs typeface="微软雅黑"/>
              </a:rPr>
              <a:t>表</a:t>
            </a:r>
            <a:r>
              <a:rPr sz="950" b="1" spc="-15" dirty="0">
                <a:solidFill>
                  <a:srgbClr val="333333"/>
                </a:solidFill>
                <a:latin typeface="Trebuchet MS"/>
                <a:cs typeface="Trebuchet MS"/>
              </a:rPr>
              <a:t>9-4	</a:t>
            </a:r>
            <a:r>
              <a:rPr sz="950" b="1" spc="60" dirty="0">
                <a:solidFill>
                  <a:srgbClr val="333333"/>
                </a:solidFill>
                <a:latin typeface="Trebuchet MS"/>
                <a:cs typeface="Trebuchet MS"/>
              </a:rPr>
              <a:t>Tmux</a:t>
            </a:r>
            <a:r>
              <a:rPr sz="950" b="1" spc="25" dirty="0">
                <a:solidFill>
                  <a:srgbClr val="333333"/>
                </a:solidFill>
                <a:latin typeface="微软雅黑"/>
                <a:cs typeface="微软雅黑"/>
              </a:rPr>
              <a:t>不间断会话多窗格互换命令</a:t>
            </a:r>
            <a:endParaRPr sz="950">
              <a:latin typeface="微软雅黑"/>
              <a:cs typeface="微软雅黑"/>
            </a:endParaRPr>
          </a:p>
        </p:txBody>
      </p:sp>
      <p:sp>
        <p:nvSpPr>
          <p:cNvPr id="5" name="object 5"/>
          <p:cNvSpPr txBox="1"/>
          <p:nvPr/>
        </p:nvSpPr>
        <p:spPr>
          <a:xfrm>
            <a:off x="946433" y="5001930"/>
            <a:ext cx="5621020" cy="407034"/>
          </a:xfrm>
          <a:prstGeom prst="rect">
            <a:avLst/>
          </a:prstGeom>
        </p:spPr>
        <p:txBody>
          <a:bodyPr vert="horz" wrap="square" lIns="0" tIns="57785" rIns="0" bIns="0" rtlCol="0">
            <a:spAutoFit/>
          </a:bodyPr>
          <a:lstStyle/>
          <a:p>
            <a:pPr marL="12700">
              <a:lnSpc>
                <a:spcPct val="100000"/>
              </a:lnSpc>
              <a:spcBef>
                <a:spcPts val="455"/>
              </a:spcBef>
            </a:pPr>
            <a:r>
              <a:rPr sz="950" b="1" spc="25" dirty="0">
                <a:solidFill>
                  <a:srgbClr val="333333"/>
                </a:solidFill>
                <a:latin typeface="微软雅黑"/>
                <a:cs typeface="微软雅黑"/>
              </a:rPr>
              <a:t>如图</a:t>
            </a:r>
            <a:r>
              <a:rPr sz="950" b="1" spc="-10" dirty="0">
                <a:solidFill>
                  <a:srgbClr val="333333"/>
                </a:solidFill>
                <a:latin typeface="Trebuchet MS"/>
                <a:cs typeface="Trebuchet MS"/>
              </a:rPr>
              <a:t>9-23</a:t>
            </a:r>
            <a:r>
              <a:rPr sz="950" b="1" spc="25" dirty="0">
                <a:solidFill>
                  <a:srgbClr val="333333"/>
                </a:solidFill>
                <a:latin typeface="微软雅黑"/>
                <a:cs typeface="微软雅黑"/>
              </a:rPr>
              <a:t>所示，原本执行过</a:t>
            </a:r>
            <a:r>
              <a:rPr sz="950" b="1" spc="60" dirty="0">
                <a:solidFill>
                  <a:srgbClr val="333333"/>
                </a:solidFill>
                <a:latin typeface="Trebuchet MS"/>
                <a:cs typeface="Trebuchet MS"/>
              </a:rPr>
              <a:t>uptime</a:t>
            </a:r>
            <a:r>
              <a:rPr sz="950" b="1" spc="25" dirty="0">
                <a:solidFill>
                  <a:srgbClr val="333333"/>
                </a:solidFill>
                <a:latin typeface="微软雅黑"/>
                <a:cs typeface="微软雅黑"/>
              </a:rPr>
              <a:t>命令的窗格在下方，只需要在该窗格中执行</a:t>
            </a:r>
            <a:r>
              <a:rPr sz="950" b="1" spc="35" dirty="0">
                <a:solidFill>
                  <a:srgbClr val="333333"/>
                </a:solidFill>
                <a:latin typeface="Trebuchet MS"/>
                <a:cs typeface="Trebuchet MS"/>
              </a:rPr>
              <a:t>“tmux</a:t>
            </a:r>
            <a:r>
              <a:rPr sz="950" b="1" spc="-40" dirty="0">
                <a:solidFill>
                  <a:srgbClr val="333333"/>
                </a:solidFill>
                <a:latin typeface="Trebuchet MS"/>
                <a:cs typeface="Trebuchet MS"/>
              </a:rPr>
              <a:t> </a:t>
            </a:r>
            <a:r>
              <a:rPr sz="950" b="1" spc="55" dirty="0">
                <a:solidFill>
                  <a:srgbClr val="333333"/>
                </a:solidFill>
                <a:latin typeface="Trebuchet MS"/>
                <a:cs typeface="Trebuchet MS"/>
              </a:rPr>
              <a:t>swap-pane</a:t>
            </a:r>
            <a:r>
              <a:rPr sz="950" b="1" spc="-40" dirty="0">
                <a:solidFill>
                  <a:srgbClr val="333333"/>
                </a:solidFill>
                <a:latin typeface="Trebuchet MS"/>
                <a:cs typeface="Trebuchet MS"/>
              </a:rPr>
              <a:t> </a:t>
            </a:r>
            <a:r>
              <a:rPr sz="950" b="1" spc="-25" dirty="0">
                <a:solidFill>
                  <a:srgbClr val="333333"/>
                </a:solidFill>
                <a:latin typeface="Trebuchet MS"/>
                <a:cs typeface="Trebuchet MS"/>
              </a:rPr>
              <a:t>-U”</a:t>
            </a:r>
            <a:endParaRPr sz="950">
              <a:latin typeface="Trebuchet MS"/>
              <a:cs typeface="Trebuchet MS"/>
            </a:endParaRPr>
          </a:p>
          <a:p>
            <a:pPr marL="12700">
              <a:lnSpc>
                <a:spcPct val="100000"/>
              </a:lnSpc>
              <a:spcBef>
                <a:spcPts val="360"/>
              </a:spcBef>
            </a:pPr>
            <a:r>
              <a:rPr sz="950" b="1" spc="25" dirty="0">
                <a:solidFill>
                  <a:srgbClr val="333333"/>
                </a:solidFill>
                <a:latin typeface="微软雅黑"/>
                <a:cs typeface="微软雅黑"/>
              </a:rPr>
              <a:t>命令即可与上方窗格互换位置，效果如图</a:t>
            </a:r>
            <a:r>
              <a:rPr sz="950" b="1" spc="-10" dirty="0">
                <a:solidFill>
                  <a:srgbClr val="333333"/>
                </a:solidFill>
                <a:latin typeface="Trebuchet MS"/>
                <a:cs typeface="Trebuchet MS"/>
              </a:rPr>
              <a:t>9-24</a:t>
            </a:r>
            <a:r>
              <a:rPr sz="950" b="1" spc="25" dirty="0">
                <a:solidFill>
                  <a:srgbClr val="333333"/>
                </a:solidFill>
                <a:latin typeface="微软雅黑"/>
                <a:cs typeface="微软雅黑"/>
              </a:rPr>
              <a:t>所示。</a:t>
            </a:r>
            <a:endParaRPr sz="950">
              <a:latin typeface="微软雅黑"/>
              <a:cs typeface="微软雅黑"/>
            </a:endParaRPr>
          </a:p>
        </p:txBody>
      </p:sp>
      <p:pic>
        <p:nvPicPr>
          <p:cNvPr id="6" name="object 6"/>
          <p:cNvPicPr/>
          <p:nvPr/>
        </p:nvPicPr>
        <p:blipFill>
          <a:blip r:embed="rId2" cstate="print"/>
          <a:stretch>
            <a:fillRect/>
          </a:stretch>
        </p:blipFill>
        <p:spPr>
          <a:xfrm>
            <a:off x="959124" y="5514212"/>
            <a:ext cx="5650951" cy="3001769"/>
          </a:xfrm>
          <a:prstGeom prst="rect">
            <a:avLst/>
          </a:prstGeom>
        </p:spPr>
      </p:pic>
      <p:sp>
        <p:nvSpPr>
          <p:cNvPr id="7" name="object 7"/>
          <p:cNvSpPr txBox="1"/>
          <p:nvPr/>
        </p:nvSpPr>
        <p:spPr>
          <a:xfrm>
            <a:off x="946424" y="8617690"/>
            <a:ext cx="130111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9-23</a:t>
            </a:r>
            <a:r>
              <a:rPr sz="950" b="1" spc="-35" dirty="0">
                <a:solidFill>
                  <a:srgbClr val="333333"/>
                </a:solidFill>
                <a:latin typeface="Trebuchet MS"/>
                <a:cs typeface="Trebuchet MS"/>
              </a:rPr>
              <a:t> </a:t>
            </a:r>
            <a:r>
              <a:rPr sz="950" b="1" spc="25" dirty="0">
                <a:solidFill>
                  <a:srgbClr val="333333"/>
                </a:solidFill>
                <a:latin typeface="微软雅黑"/>
                <a:cs typeface="微软雅黑"/>
              </a:rPr>
              <a:t>切换窗格位置前</a:t>
            </a:r>
            <a:endParaRPr sz="950">
              <a:latin typeface="微软雅黑"/>
              <a:cs typeface="微软雅黑"/>
            </a:endParaRPr>
          </a:p>
        </p:txBody>
      </p:sp>
      <p:sp>
        <p:nvSpPr>
          <p:cNvPr id="8" name="object 8"/>
          <p:cNvSpPr txBox="1"/>
          <p:nvPr/>
        </p:nvSpPr>
        <p:spPr>
          <a:xfrm>
            <a:off x="3679964" y="10217035"/>
            <a:ext cx="2089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136</a:t>
            </a:fld>
            <a:endParaRPr sz="800">
              <a:latin typeface="小哥哥网恋吗"/>
              <a:cs typeface="小哥哥网恋吗"/>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4656542"/>
          <a:ext cx="5655945" cy="3457575"/>
        </p:xfrm>
        <a:graphic>
          <a:graphicData uri="http://schemas.openxmlformats.org/drawingml/2006/table">
            <a:tbl>
              <a:tblPr firstRow="1" bandRow="1">
                <a:tableStyleId>{2D5ABB26-0587-4C30-8999-92F81FD0307C}</a:tableStyleId>
              </a:tblPr>
              <a:tblGrid>
                <a:gridCol w="1505585">
                  <a:extLst>
                    <a:ext uri="{9D8B030D-6E8A-4147-A177-3AD203B41FA5}">
                      <a16:colId xmlns:a16="http://schemas.microsoft.com/office/drawing/2014/main" val="20000"/>
                    </a:ext>
                  </a:extLst>
                </a:gridCol>
                <a:gridCol w="413575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快捷键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划分左右两个窗格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划分上下两个窗格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5" dirty="0">
                          <a:solidFill>
                            <a:srgbClr val="333333"/>
                          </a:solidFill>
                          <a:latin typeface="Trebuchet MS"/>
                          <a:cs typeface="Trebuchet MS"/>
                        </a:rPr>
                        <a:t>&lt;</a:t>
                      </a:r>
                      <a:r>
                        <a:rPr sz="950" spc="25" dirty="0">
                          <a:solidFill>
                            <a:srgbClr val="333333"/>
                          </a:solidFill>
                          <a:latin typeface="微软雅黑"/>
                          <a:cs typeface="微软雅黑"/>
                        </a:rPr>
                        <a:t>方向键</a:t>
                      </a:r>
                      <a:r>
                        <a:rPr sz="950" spc="55" dirty="0">
                          <a:solidFill>
                            <a:srgbClr val="333333"/>
                          </a:solidFill>
                          <a:latin typeface="Trebuchet MS"/>
                          <a:cs typeface="Trebuchet MS"/>
                        </a:rPr>
                        <a:t>&gt;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切换到上下左右相邻的一个窗格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切换至上一个窗格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Trebuchet MS"/>
                          <a:cs typeface="Trebuchet MS"/>
                        </a:rPr>
                        <a:t>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切换至下一个窗格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将当前窗格与上一个窗格位置互换</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将当前窗格与下一个窗格位置互换</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dirty="0">
                          <a:solidFill>
                            <a:srgbClr val="333333"/>
                          </a:solidFill>
                          <a:latin typeface="Trebuchet MS"/>
                          <a:cs typeface="Trebuchet MS"/>
                        </a:rPr>
                        <a:t>x</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关闭窗格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将当前窗格拆分成独立窗口</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dirty="0">
                          <a:solidFill>
                            <a:srgbClr val="333333"/>
                          </a:solidFill>
                          <a:latin typeface="Trebuchet MS"/>
                          <a:cs typeface="Trebuchet MS"/>
                        </a:rPr>
                        <a:t>q</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显示窗格编号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bl>
          </a:graphicData>
        </a:graphic>
      </p:graphicFrame>
      <p:pic>
        <p:nvPicPr>
          <p:cNvPr id="3" name="object 3"/>
          <p:cNvPicPr/>
          <p:nvPr/>
        </p:nvPicPr>
        <p:blipFill>
          <a:blip r:embed="rId2" cstate="print"/>
          <a:stretch>
            <a:fillRect/>
          </a:stretch>
        </p:blipFill>
        <p:spPr>
          <a:xfrm>
            <a:off x="959124" y="368332"/>
            <a:ext cx="5650951" cy="2992239"/>
          </a:xfrm>
          <a:prstGeom prst="rect">
            <a:avLst/>
          </a:prstGeom>
        </p:spPr>
      </p:pic>
      <p:sp>
        <p:nvSpPr>
          <p:cNvPr id="4" name="object 4"/>
          <p:cNvSpPr txBox="1"/>
          <p:nvPr/>
        </p:nvSpPr>
        <p:spPr>
          <a:xfrm>
            <a:off x="946424" y="3366943"/>
            <a:ext cx="5670550" cy="1136650"/>
          </a:xfrm>
          <a:prstGeom prst="rect">
            <a:avLst/>
          </a:prstGeom>
        </p:spPr>
        <p:txBody>
          <a:bodyPr vert="horz" wrap="square" lIns="0" tIns="15875" rIns="0" bIns="0" rtlCol="0">
            <a:spAutoFit/>
          </a:bodyPr>
          <a:lstStyle/>
          <a:p>
            <a:pPr marL="12700" algn="just">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9-24</a:t>
            </a:r>
            <a:r>
              <a:rPr sz="950" b="1" spc="-35" dirty="0">
                <a:solidFill>
                  <a:srgbClr val="333333"/>
                </a:solidFill>
                <a:latin typeface="Trebuchet MS"/>
                <a:cs typeface="Trebuchet MS"/>
              </a:rPr>
              <a:t> </a:t>
            </a:r>
            <a:r>
              <a:rPr sz="950" b="1" spc="25" dirty="0">
                <a:solidFill>
                  <a:srgbClr val="333333"/>
                </a:solidFill>
                <a:latin typeface="微软雅黑"/>
                <a:cs typeface="微软雅黑"/>
              </a:rPr>
              <a:t>切换窗格位置后</a:t>
            </a:r>
            <a:endParaRPr sz="950">
              <a:latin typeface="微软雅黑"/>
              <a:cs typeface="微软雅黑"/>
            </a:endParaRPr>
          </a:p>
          <a:p>
            <a:pPr marL="12700" marR="5080" algn="just">
              <a:lnSpc>
                <a:spcPct val="131600"/>
              </a:lnSpc>
              <a:spcBef>
                <a:spcPts val="750"/>
              </a:spcBef>
            </a:pPr>
            <a:r>
              <a:rPr sz="950" b="1" spc="25" dirty="0">
                <a:solidFill>
                  <a:srgbClr val="333333"/>
                </a:solidFill>
                <a:latin typeface="微软雅黑"/>
                <a:cs typeface="微软雅黑"/>
              </a:rPr>
              <a:t>工作中切换窗格操作还要输入命令难免有些麻烦，实际上</a:t>
            </a:r>
            <a:r>
              <a:rPr sz="950" b="1" spc="60" dirty="0">
                <a:solidFill>
                  <a:srgbClr val="333333"/>
                </a:solidFill>
                <a:latin typeface="Trebuchet MS"/>
                <a:cs typeface="Trebuchet MS"/>
              </a:rPr>
              <a:t>Tmux</a:t>
            </a:r>
            <a:r>
              <a:rPr sz="950" b="1" spc="25" dirty="0">
                <a:solidFill>
                  <a:srgbClr val="333333"/>
                </a:solidFill>
                <a:latin typeface="微软雅黑"/>
                <a:cs typeface="微软雅黑"/>
              </a:rPr>
              <a:t>服务为用户提供了以</a:t>
            </a:r>
            <a:r>
              <a:rPr sz="950" b="1" spc="-5" dirty="0">
                <a:solidFill>
                  <a:srgbClr val="333333"/>
                </a:solidFill>
                <a:latin typeface="Trebuchet MS"/>
                <a:cs typeface="Trebuchet MS"/>
              </a:rPr>
              <a:t>+</a:t>
            </a:r>
            <a:r>
              <a:rPr sz="950" b="1" spc="25" dirty="0">
                <a:solidFill>
                  <a:srgbClr val="333333"/>
                </a:solidFill>
                <a:latin typeface="微软雅黑"/>
                <a:cs typeface="微软雅黑"/>
              </a:rPr>
              <a:t>同时按下相关的一 系列快捷键。记住，是先同时按下</a:t>
            </a:r>
            <a:r>
              <a:rPr sz="950" b="1" spc="-5" dirty="0">
                <a:solidFill>
                  <a:srgbClr val="333333"/>
                </a:solidFill>
                <a:latin typeface="Trebuchet MS"/>
                <a:cs typeface="Trebuchet MS"/>
              </a:rPr>
              <a:t>+</a:t>
            </a:r>
            <a:r>
              <a:rPr sz="950" b="1" spc="20" dirty="0">
                <a:solidFill>
                  <a:srgbClr val="333333"/>
                </a:solidFill>
                <a:latin typeface="微软雅黑"/>
                <a:cs typeface="微软雅黑"/>
              </a:rPr>
              <a:t>按键，然后松手后再按下后续按键，不是一起按下的。会话窗格常见 </a:t>
            </a:r>
            <a:r>
              <a:rPr sz="950" b="1" spc="25" dirty="0">
                <a:solidFill>
                  <a:srgbClr val="333333"/>
                </a:solidFill>
                <a:latin typeface="微软雅黑"/>
                <a:cs typeface="微软雅黑"/>
              </a:rPr>
              <a:t>的快捷键如表</a:t>
            </a:r>
            <a:r>
              <a:rPr sz="950" b="1" spc="-15" dirty="0">
                <a:solidFill>
                  <a:srgbClr val="333333"/>
                </a:solidFill>
                <a:latin typeface="Trebuchet MS"/>
                <a:cs typeface="Trebuchet MS"/>
              </a:rPr>
              <a:t>9-5</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12700" algn="just">
              <a:lnSpc>
                <a:spcPct val="100000"/>
              </a:lnSpc>
              <a:tabLst>
                <a:tab pos="864235" algn="l"/>
              </a:tabLst>
            </a:pPr>
            <a:r>
              <a:rPr sz="950" b="1" spc="25" dirty="0">
                <a:solidFill>
                  <a:srgbClr val="333333"/>
                </a:solidFill>
                <a:latin typeface="微软雅黑"/>
                <a:cs typeface="微软雅黑"/>
              </a:rPr>
              <a:t>表</a:t>
            </a:r>
            <a:r>
              <a:rPr sz="950" b="1" spc="-15" dirty="0">
                <a:solidFill>
                  <a:srgbClr val="333333"/>
                </a:solidFill>
                <a:latin typeface="Trebuchet MS"/>
                <a:cs typeface="Trebuchet MS"/>
              </a:rPr>
              <a:t>9-5	</a:t>
            </a:r>
            <a:r>
              <a:rPr sz="950" b="1" spc="60" dirty="0">
                <a:solidFill>
                  <a:srgbClr val="333333"/>
                </a:solidFill>
                <a:latin typeface="Trebuchet MS"/>
                <a:cs typeface="Trebuchet MS"/>
              </a:rPr>
              <a:t>Tmux</a:t>
            </a:r>
            <a:r>
              <a:rPr sz="950" b="1" spc="25" dirty="0">
                <a:solidFill>
                  <a:srgbClr val="333333"/>
                </a:solidFill>
                <a:latin typeface="微软雅黑"/>
                <a:cs typeface="微软雅黑"/>
              </a:rPr>
              <a:t>会话窗格相关的常用快捷键</a:t>
            </a:r>
            <a:endParaRPr sz="950">
              <a:latin typeface="微软雅黑"/>
              <a:cs typeface="微软雅黑"/>
            </a:endParaRPr>
          </a:p>
        </p:txBody>
      </p:sp>
      <p:sp>
        <p:nvSpPr>
          <p:cNvPr id="7" name="object 7"/>
          <p:cNvSpPr txBox="1"/>
          <p:nvPr/>
        </p:nvSpPr>
        <p:spPr>
          <a:xfrm>
            <a:off x="3679964" y="10217035"/>
            <a:ext cx="2089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137</a:t>
            </a:fld>
            <a:endParaRPr sz="800">
              <a:latin typeface="小哥哥网恋吗"/>
              <a:cs typeface="小哥哥网恋吗"/>
            </a:endParaRPr>
          </a:p>
        </p:txBody>
      </p:sp>
      <p:sp>
        <p:nvSpPr>
          <p:cNvPr id="5" name="object 5"/>
          <p:cNvSpPr txBox="1"/>
          <p:nvPr/>
        </p:nvSpPr>
        <p:spPr>
          <a:xfrm>
            <a:off x="946414" y="8527747"/>
            <a:ext cx="5554980" cy="407034"/>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请读者们一定要注意，上面快捷键需要先按下</a:t>
            </a:r>
            <a:r>
              <a:rPr sz="950" b="1" spc="-5" dirty="0">
                <a:solidFill>
                  <a:srgbClr val="333333"/>
                </a:solidFill>
                <a:latin typeface="Trebuchet MS"/>
                <a:cs typeface="Trebuchet MS"/>
              </a:rPr>
              <a:t>+</a:t>
            </a:r>
            <a:r>
              <a:rPr sz="950" b="1" spc="25" dirty="0">
                <a:solidFill>
                  <a:srgbClr val="333333"/>
                </a:solidFill>
                <a:latin typeface="微软雅黑"/>
                <a:cs typeface="微软雅黑"/>
              </a:rPr>
              <a:t>按键后再敲，否则不生效。例如图</a:t>
            </a:r>
            <a:r>
              <a:rPr sz="950" b="1" spc="-10" dirty="0">
                <a:solidFill>
                  <a:srgbClr val="333333"/>
                </a:solidFill>
                <a:latin typeface="Trebuchet MS"/>
                <a:cs typeface="Trebuchet MS"/>
              </a:rPr>
              <a:t>9-25</a:t>
            </a:r>
            <a:r>
              <a:rPr sz="950" b="1" spc="25" dirty="0">
                <a:solidFill>
                  <a:srgbClr val="333333"/>
                </a:solidFill>
                <a:latin typeface="微软雅黑"/>
                <a:cs typeface="微软雅黑"/>
              </a:rPr>
              <a:t>与图</a:t>
            </a:r>
            <a:r>
              <a:rPr sz="950" b="1" spc="-10" dirty="0">
                <a:solidFill>
                  <a:srgbClr val="333333"/>
                </a:solidFill>
                <a:latin typeface="Trebuchet MS"/>
                <a:cs typeface="Trebuchet MS"/>
              </a:rPr>
              <a:t>9-26</a:t>
            </a:r>
            <a:r>
              <a:rPr sz="950" b="1" spc="20" dirty="0">
                <a:solidFill>
                  <a:srgbClr val="333333"/>
                </a:solidFill>
                <a:latin typeface="微软雅黑"/>
                <a:cs typeface="微软雅黑"/>
              </a:rPr>
              <a:t>所示， </a:t>
            </a:r>
            <a:r>
              <a:rPr sz="950" b="1" spc="25" dirty="0">
                <a:solidFill>
                  <a:srgbClr val="333333"/>
                </a:solidFill>
                <a:latin typeface="微软雅黑"/>
                <a:cs typeface="微软雅黑"/>
              </a:rPr>
              <a:t>将两个窗口的位置互换。操作方法是先同时按下</a:t>
            </a:r>
            <a:r>
              <a:rPr sz="950" b="1" spc="-5" dirty="0">
                <a:solidFill>
                  <a:srgbClr val="333333"/>
                </a:solidFill>
                <a:latin typeface="Trebuchet MS"/>
                <a:cs typeface="Trebuchet MS"/>
              </a:rPr>
              <a:t>+</a:t>
            </a:r>
            <a:r>
              <a:rPr sz="950" b="1" spc="25" dirty="0">
                <a:solidFill>
                  <a:srgbClr val="333333"/>
                </a:solidFill>
                <a:latin typeface="微软雅黑"/>
                <a:cs typeface="微软雅黑"/>
              </a:rPr>
              <a:t>按键，松手，再按出</a:t>
            </a:r>
            <a:r>
              <a:rPr sz="950" b="1" spc="-30" dirty="0">
                <a:solidFill>
                  <a:srgbClr val="333333"/>
                </a:solidFill>
                <a:latin typeface="Trebuchet MS"/>
                <a:cs typeface="Trebuchet MS"/>
              </a:rPr>
              <a:t>}</a:t>
            </a:r>
            <a:r>
              <a:rPr sz="950" b="1" spc="25" dirty="0">
                <a:solidFill>
                  <a:srgbClr val="333333"/>
                </a:solidFill>
                <a:latin typeface="微软雅黑"/>
                <a:cs typeface="微软雅黑"/>
              </a:rPr>
              <a:t>符号，即可实现。</a:t>
            </a:r>
            <a:endParaRPr sz="950">
              <a:latin typeface="微软雅黑"/>
              <a:cs typeface="微软雅黑"/>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564004"/>
          </a:xfrm>
          <a:prstGeom prst="rect">
            <a:avLst/>
          </a:prstGeom>
        </p:spPr>
      </p:pic>
      <p:sp>
        <p:nvSpPr>
          <p:cNvPr id="3" name="object 3"/>
          <p:cNvSpPr txBox="1"/>
          <p:nvPr/>
        </p:nvSpPr>
        <p:spPr>
          <a:xfrm>
            <a:off x="946424" y="4033971"/>
            <a:ext cx="105283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9-25</a:t>
            </a:r>
            <a:r>
              <a:rPr sz="950" b="1" spc="-35" dirty="0">
                <a:solidFill>
                  <a:srgbClr val="333333"/>
                </a:solidFill>
                <a:latin typeface="Trebuchet MS"/>
                <a:cs typeface="Trebuchet MS"/>
              </a:rPr>
              <a:t> </a:t>
            </a:r>
            <a:r>
              <a:rPr sz="950" b="1" spc="25" dirty="0">
                <a:solidFill>
                  <a:srgbClr val="333333"/>
                </a:solidFill>
                <a:latin typeface="微软雅黑"/>
                <a:cs typeface="微软雅黑"/>
              </a:rPr>
              <a:t>窗格互换前</a:t>
            </a:r>
            <a:endParaRPr sz="950">
              <a:latin typeface="微软雅黑"/>
              <a:cs typeface="微软雅黑"/>
            </a:endParaRPr>
          </a:p>
        </p:txBody>
      </p:sp>
      <p:pic>
        <p:nvPicPr>
          <p:cNvPr id="4" name="object 4"/>
          <p:cNvPicPr/>
          <p:nvPr/>
        </p:nvPicPr>
        <p:blipFill>
          <a:blip r:embed="rId3" cstate="print"/>
          <a:stretch>
            <a:fillRect/>
          </a:stretch>
        </p:blipFill>
        <p:spPr>
          <a:xfrm>
            <a:off x="959124" y="4313491"/>
            <a:ext cx="5650951" cy="3268593"/>
          </a:xfrm>
          <a:prstGeom prst="rect">
            <a:avLst/>
          </a:prstGeom>
        </p:spPr>
      </p:pic>
      <p:sp>
        <p:nvSpPr>
          <p:cNvPr id="5" name="object 5"/>
          <p:cNvSpPr txBox="1"/>
          <p:nvPr/>
        </p:nvSpPr>
        <p:spPr>
          <a:xfrm>
            <a:off x="946424" y="7683742"/>
            <a:ext cx="5600065" cy="183261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9-26</a:t>
            </a:r>
            <a:r>
              <a:rPr sz="950" b="1" spc="-35" dirty="0">
                <a:solidFill>
                  <a:srgbClr val="333333"/>
                </a:solidFill>
                <a:latin typeface="Trebuchet MS"/>
                <a:cs typeface="Trebuchet MS"/>
              </a:rPr>
              <a:t> </a:t>
            </a:r>
            <a:r>
              <a:rPr sz="950" b="1" spc="25" dirty="0">
                <a:solidFill>
                  <a:srgbClr val="333333"/>
                </a:solidFill>
                <a:latin typeface="微软雅黑"/>
                <a:cs typeface="微软雅黑"/>
              </a:rPr>
              <a:t>窗格互换后</a:t>
            </a:r>
            <a:endParaRPr sz="950">
              <a:latin typeface="微软雅黑"/>
              <a:cs typeface="微软雅黑"/>
            </a:endParaRPr>
          </a:p>
          <a:p>
            <a:pPr marL="12700" marR="29845">
              <a:lnSpc>
                <a:spcPct val="131600"/>
              </a:lnSpc>
              <a:spcBef>
                <a:spcPts val="750"/>
              </a:spcBef>
            </a:pPr>
            <a:r>
              <a:rPr sz="950" b="1" spc="25" dirty="0">
                <a:solidFill>
                  <a:srgbClr val="333333"/>
                </a:solidFill>
                <a:latin typeface="微软雅黑"/>
                <a:cs typeface="微软雅黑"/>
              </a:rPr>
              <a:t>基本会了</a:t>
            </a:r>
            <a:r>
              <a:rPr sz="950" b="1" spc="60" dirty="0">
                <a:solidFill>
                  <a:srgbClr val="333333"/>
                </a:solidFill>
                <a:latin typeface="Trebuchet MS"/>
                <a:cs typeface="Trebuchet MS"/>
              </a:rPr>
              <a:t>Tmux</a:t>
            </a:r>
            <a:r>
              <a:rPr sz="950" b="1" spc="20" dirty="0">
                <a:solidFill>
                  <a:srgbClr val="333333"/>
                </a:solidFill>
                <a:latin typeface="微软雅黑"/>
                <a:cs typeface="微软雅黑"/>
              </a:rPr>
              <a:t>服务这些操作，日常管理就不成问题了，命令和快捷键不建议死记硬背，工作时可以把 </a:t>
            </a:r>
            <a:r>
              <a:rPr sz="950" b="1" spc="25" dirty="0">
                <a:solidFill>
                  <a:srgbClr val="333333"/>
                </a:solidFill>
                <a:latin typeface="微软雅黑"/>
                <a:cs typeface="微软雅黑"/>
              </a:rPr>
              <a:t>书放在案头，随用随查即可。</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30" dirty="0">
                <a:solidFill>
                  <a:srgbClr val="777777"/>
                </a:solidFill>
                <a:latin typeface="Trebuchet MS"/>
                <a:cs typeface="Trebuchet MS"/>
              </a:rPr>
              <a:t>9.3.3</a:t>
            </a:r>
            <a:r>
              <a:rPr sz="950" b="1" spc="-35" dirty="0">
                <a:solidFill>
                  <a:srgbClr val="777777"/>
                </a:solidFill>
                <a:latin typeface="Trebuchet MS"/>
                <a:cs typeface="Trebuchet MS"/>
              </a:rPr>
              <a:t> </a:t>
            </a:r>
            <a:r>
              <a:rPr sz="950" b="1" spc="25" dirty="0">
                <a:solidFill>
                  <a:srgbClr val="777777"/>
                </a:solidFill>
                <a:latin typeface="微软雅黑"/>
                <a:cs typeface="微软雅黑"/>
              </a:rPr>
              <a:t>会话共享功能</a:t>
            </a:r>
            <a:endParaRPr sz="950">
              <a:latin typeface="微软雅黑"/>
              <a:cs typeface="微软雅黑"/>
            </a:endParaRPr>
          </a:p>
          <a:p>
            <a:pPr marL="12700" marR="5080" algn="just">
              <a:lnSpc>
                <a:spcPct val="131600"/>
              </a:lnSpc>
              <a:spcBef>
                <a:spcPts val="905"/>
              </a:spcBef>
            </a:pPr>
            <a:r>
              <a:rPr sz="950" b="1" spc="60" dirty="0">
                <a:solidFill>
                  <a:srgbClr val="333333"/>
                </a:solidFill>
                <a:latin typeface="Trebuchet MS"/>
                <a:cs typeface="Trebuchet MS"/>
              </a:rPr>
              <a:t>Tmux</a:t>
            </a:r>
            <a:r>
              <a:rPr sz="950" b="1" spc="25" dirty="0">
                <a:solidFill>
                  <a:srgbClr val="333333"/>
                </a:solidFill>
                <a:latin typeface="微软雅黑"/>
                <a:cs typeface="微软雅黑"/>
              </a:rPr>
              <a:t>服务不仅可以确保用户在极端情况下也不丢失对系统的远程控制，保证了生产环境中远程工作的 不间断性，而且它还具有会话共享、分屏窗格、会话锁定等实用的功能。其中，会话共享功能是一件很 酷的事情，当多个用户同时控制主机的时候，它可以把屏幕内容共享出来，也就是说每个用户都能够看 到相同的内容，还能一起同时操作。会话共享功能的流程拓扑如图</a:t>
            </a:r>
            <a:r>
              <a:rPr sz="950" b="1" spc="-10" dirty="0">
                <a:solidFill>
                  <a:srgbClr val="333333"/>
                </a:solidFill>
                <a:latin typeface="Trebuchet MS"/>
                <a:cs typeface="Trebuchet MS"/>
              </a:rPr>
              <a:t>9-27</a:t>
            </a:r>
            <a:r>
              <a:rPr sz="950" b="1" spc="25" dirty="0">
                <a:solidFill>
                  <a:srgbClr val="333333"/>
                </a:solidFill>
                <a:latin typeface="微软雅黑"/>
                <a:cs typeface="微软雅黑"/>
              </a:rPr>
              <a:t>所示。</a:t>
            </a:r>
            <a:endParaRPr sz="950">
              <a:latin typeface="微软雅黑"/>
              <a:cs typeface="微软雅黑"/>
            </a:endParaRPr>
          </a:p>
        </p:txBody>
      </p:sp>
      <p:sp>
        <p:nvSpPr>
          <p:cNvPr id="7" name="object 7"/>
          <p:cNvSpPr txBox="1"/>
          <p:nvPr/>
        </p:nvSpPr>
        <p:spPr>
          <a:xfrm>
            <a:off x="3679964" y="10217035"/>
            <a:ext cx="2089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138</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77861"/>
            <a:ext cx="3564006" cy="2277532"/>
          </a:xfrm>
          <a:prstGeom prst="rect">
            <a:avLst/>
          </a:prstGeom>
        </p:spPr>
      </p:pic>
      <p:grpSp>
        <p:nvGrpSpPr>
          <p:cNvPr id="3" name="object 3"/>
          <p:cNvGrpSpPr/>
          <p:nvPr/>
        </p:nvGrpSpPr>
        <p:grpSpPr>
          <a:xfrm>
            <a:off x="959124" y="3646456"/>
            <a:ext cx="5651500" cy="1525270"/>
            <a:chOff x="959124" y="3646456"/>
            <a:chExt cx="5651500" cy="1525270"/>
          </a:xfrm>
        </p:grpSpPr>
        <p:sp>
          <p:nvSpPr>
            <p:cNvPr id="4" name="object 4"/>
            <p:cNvSpPr/>
            <p:nvPr/>
          </p:nvSpPr>
          <p:spPr>
            <a:xfrm>
              <a:off x="963889" y="3651220"/>
              <a:ext cx="5641975" cy="1515745"/>
            </a:xfrm>
            <a:custGeom>
              <a:avLst/>
              <a:gdLst/>
              <a:ahLst/>
              <a:cxnLst/>
              <a:rect l="l" t="t" r="r" b="b"/>
              <a:pathLst>
                <a:path w="5641975" h="1515745">
                  <a:moveTo>
                    <a:pt x="5617597" y="1515179"/>
                  </a:moveTo>
                  <a:lnTo>
                    <a:pt x="23823" y="1515179"/>
                  </a:lnTo>
                  <a:lnTo>
                    <a:pt x="20659" y="1515026"/>
                  </a:lnTo>
                  <a:lnTo>
                    <a:pt x="0" y="1494481"/>
                  </a:lnTo>
                  <a:lnTo>
                    <a:pt x="0" y="1491355"/>
                  </a:lnTo>
                  <a:lnTo>
                    <a:pt x="0" y="20545"/>
                  </a:lnTo>
                  <a:lnTo>
                    <a:pt x="20659" y="0"/>
                  </a:lnTo>
                  <a:lnTo>
                    <a:pt x="5620752" y="0"/>
                  </a:lnTo>
                  <a:lnTo>
                    <a:pt x="5641421" y="20545"/>
                  </a:lnTo>
                  <a:lnTo>
                    <a:pt x="5641421" y="1494481"/>
                  </a:lnTo>
                  <a:lnTo>
                    <a:pt x="5620752" y="1515026"/>
                  </a:lnTo>
                  <a:lnTo>
                    <a:pt x="5617597" y="1515179"/>
                  </a:lnTo>
                  <a:close/>
                </a:path>
              </a:pathLst>
            </a:custGeom>
            <a:solidFill>
              <a:srgbClr val="F8F8F8"/>
            </a:solidFill>
          </p:spPr>
          <p:txBody>
            <a:bodyPr wrap="square" lIns="0" tIns="0" rIns="0" bIns="0" rtlCol="0"/>
            <a:lstStyle/>
            <a:p>
              <a:endParaRPr/>
            </a:p>
          </p:txBody>
        </p:sp>
        <p:sp>
          <p:nvSpPr>
            <p:cNvPr id="5" name="object 5"/>
            <p:cNvSpPr/>
            <p:nvPr/>
          </p:nvSpPr>
          <p:spPr>
            <a:xfrm>
              <a:off x="963889" y="3651220"/>
              <a:ext cx="5641975" cy="1515745"/>
            </a:xfrm>
            <a:custGeom>
              <a:avLst/>
              <a:gdLst/>
              <a:ahLst/>
              <a:cxnLst/>
              <a:rect l="l" t="t" r="r" b="b"/>
              <a:pathLst>
                <a:path w="5641975" h="1515745">
                  <a:moveTo>
                    <a:pt x="0" y="1491355"/>
                  </a:moveTo>
                  <a:lnTo>
                    <a:pt x="0" y="23823"/>
                  </a:lnTo>
                  <a:lnTo>
                    <a:pt x="0" y="20545"/>
                  </a:lnTo>
                  <a:lnTo>
                    <a:pt x="600" y="17419"/>
                  </a:lnTo>
                  <a:lnTo>
                    <a:pt x="14703" y="1791"/>
                  </a:lnTo>
                  <a:lnTo>
                    <a:pt x="17629" y="600"/>
                  </a:lnTo>
                  <a:lnTo>
                    <a:pt x="20659" y="0"/>
                  </a:lnTo>
                  <a:lnTo>
                    <a:pt x="23823" y="0"/>
                  </a:lnTo>
                  <a:lnTo>
                    <a:pt x="5617597" y="0"/>
                  </a:lnTo>
                  <a:lnTo>
                    <a:pt x="5620752" y="0"/>
                  </a:lnTo>
                  <a:lnTo>
                    <a:pt x="5623792" y="600"/>
                  </a:lnTo>
                  <a:lnTo>
                    <a:pt x="5626717" y="1791"/>
                  </a:lnTo>
                  <a:lnTo>
                    <a:pt x="5629633" y="2830"/>
                  </a:lnTo>
                  <a:lnTo>
                    <a:pt x="5641421" y="20545"/>
                  </a:lnTo>
                  <a:lnTo>
                    <a:pt x="5641421" y="23823"/>
                  </a:lnTo>
                  <a:lnTo>
                    <a:pt x="5641421" y="1491355"/>
                  </a:lnTo>
                  <a:lnTo>
                    <a:pt x="5641421" y="1494481"/>
                  </a:lnTo>
                  <a:lnTo>
                    <a:pt x="5640821" y="1497463"/>
                  </a:lnTo>
                  <a:lnTo>
                    <a:pt x="5639610" y="1500284"/>
                  </a:lnTo>
                  <a:lnTo>
                    <a:pt x="5638400" y="1503114"/>
                  </a:lnTo>
                  <a:lnTo>
                    <a:pt x="5617597" y="1515179"/>
                  </a:lnTo>
                  <a:lnTo>
                    <a:pt x="23823" y="1515179"/>
                  </a:lnTo>
                  <a:lnTo>
                    <a:pt x="1810" y="1500284"/>
                  </a:lnTo>
                  <a:lnTo>
                    <a:pt x="600" y="1497463"/>
                  </a:lnTo>
                  <a:lnTo>
                    <a:pt x="0" y="1494481"/>
                  </a:lnTo>
                  <a:lnTo>
                    <a:pt x="0" y="149135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3732286"/>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5838224"/>
            <a:ext cx="5651500" cy="1525270"/>
            <a:chOff x="959124" y="5838224"/>
            <a:chExt cx="5651500" cy="1525270"/>
          </a:xfrm>
        </p:grpSpPr>
        <p:sp>
          <p:nvSpPr>
            <p:cNvPr id="8" name="object 8"/>
            <p:cNvSpPr/>
            <p:nvPr/>
          </p:nvSpPr>
          <p:spPr>
            <a:xfrm>
              <a:off x="963889" y="5842989"/>
              <a:ext cx="5641975" cy="1515745"/>
            </a:xfrm>
            <a:custGeom>
              <a:avLst/>
              <a:gdLst/>
              <a:ahLst/>
              <a:cxnLst/>
              <a:rect l="l" t="t" r="r" b="b"/>
              <a:pathLst>
                <a:path w="5641975" h="1515745">
                  <a:moveTo>
                    <a:pt x="5617597" y="1515179"/>
                  </a:moveTo>
                  <a:lnTo>
                    <a:pt x="23823" y="1515179"/>
                  </a:lnTo>
                  <a:lnTo>
                    <a:pt x="20659" y="1515026"/>
                  </a:lnTo>
                  <a:lnTo>
                    <a:pt x="0" y="1494481"/>
                  </a:lnTo>
                  <a:lnTo>
                    <a:pt x="0" y="1491355"/>
                  </a:lnTo>
                  <a:lnTo>
                    <a:pt x="0" y="20545"/>
                  </a:lnTo>
                  <a:lnTo>
                    <a:pt x="20659" y="0"/>
                  </a:lnTo>
                  <a:lnTo>
                    <a:pt x="5620752" y="0"/>
                  </a:lnTo>
                  <a:lnTo>
                    <a:pt x="5641421" y="20545"/>
                  </a:lnTo>
                  <a:lnTo>
                    <a:pt x="5641421" y="1494481"/>
                  </a:lnTo>
                  <a:lnTo>
                    <a:pt x="5620752" y="1515026"/>
                  </a:lnTo>
                  <a:lnTo>
                    <a:pt x="5617597" y="1515179"/>
                  </a:lnTo>
                  <a:close/>
                </a:path>
              </a:pathLst>
            </a:custGeom>
            <a:solidFill>
              <a:srgbClr val="F8F8F8"/>
            </a:solidFill>
          </p:spPr>
          <p:txBody>
            <a:bodyPr wrap="square" lIns="0" tIns="0" rIns="0" bIns="0" rtlCol="0"/>
            <a:lstStyle/>
            <a:p>
              <a:endParaRPr/>
            </a:p>
          </p:txBody>
        </p:sp>
        <p:sp>
          <p:nvSpPr>
            <p:cNvPr id="9" name="object 9"/>
            <p:cNvSpPr/>
            <p:nvPr/>
          </p:nvSpPr>
          <p:spPr>
            <a:xfrm>
              <a:off x="963889" y="5842989"/>
              <a:ext cx="5641975" cy="1515745"/>
            </a:xfrm>
            <a:custGeom>
              <a:avLst/>
              <a:gdLst/>
              <a:ahLst/>
              <a:cxnLst/>
              <a:rect l="l" t="t" r="r" b="b"/>
              <a:pathLst>
                <a:path w="5641975" h="1515745">
                  <a:moveTo>
                    <a:pt x="0" y="1491355"/>
                  </a:moveTo>
                  <a:lnTo>
                    <a:pt x="0" y="23823"/>
                  </a:lnTo>
                  <a:lnTo>
                    <a:pt x="0" y="20545"/>
                  </a:lnTo>
                  <a:lnTo>
                    <a:pt x="600" y="17419"/>
                  </a:lnTo>
                  <a:lnTo>
                    <a:pt x="14703" y="1791"/>
                  </a:lnTo>
                  <a:lnTo>
                    <a:pt x="17629" y="600"/>
                  </a:lnTo>
                  <a:lnTo>
                    <a:pt x="20659" y="0"/>
                  </a:lnTo>
                  <a:lnTo>
                    <a:pt x="23823" y="0"/>
                  </a:lnTo>
                  <a:lnTo>
                    <a:pt x="5617597" y="0"/>
                  </a:lnTo>
                  <a:lnTo>
                    <a:pt x="5620752" y="0"/>
                  </a:lnTo>
                  <a:lnTo>
                    <a:pt x="5623792" y="600"/>
                  </a:lnTo>
                  <a:lnTo>
                    <a:pt x="5626717" y="1791"/>
                  </a:lnTo>
                  <a:lnTo>
                    <a:pt x="5629633" y="2830"/>
                  </a:lnTo>
                  <a:lnTo>
                    <a:pt x="5641421" y="20545"/>
                  </a:lnTo>
                  <a:lnTo>
                    <a:pt x="5641421" y="23823"/>
                  </a:lnTo>
                  <a:lnTo>
                    <a:pt x="5641421" y="1491355"/>
                  </a:lnTo>
                  <a:lnTo>
                    <a:pt x="5641421" y="1494481"/>
                  </a:lnTo>
                  <a:lnTo>
                    <a:pt x="5640821" y="1497463"/>
                  </a:lnTo>
                  <a:lnTo>
                    <a:pt x="5639610" y="1500284"/>
                  </a:lnTo>
                  <a:lnTo>
                    <a:pt x="5638400" y="1503114"/>
                  </a:lnTo>
                  <a:lnTo>
                    <a:pt x="5626717" y="1513092"/>
                  </a:lnTo>
                  <a:lnTo>
                    <a:pt x="5623792" y="1514435"/>
                  </a:lnTo>
                  <a:lnTo>
                    <a:pt x="5620752" y="1515026"/>
                  </a:lnTo>
                  <a:lnTo>
                    <a:pt x="5617597" y="1515179"/>
                  </a:lnTo>
                  <a:lnTo>
                    <a:pt x="23823" y="1515179"/>
                  </a:lnTo>
                  <a:lnTo>
                    <a:pt x="20659" y="1515026"/>
                  </a:lnTo>
                  <a:lnTo>
                    <a:pt x="17629" y="1514435"/>
                  </a:lnTo>
                  <a:lnTo>
                    <a:pt x="14703" y="1513092"/>
                  </a:lnTo>
                  <a:lnTo>
                    <a:pt x="11787" y="1511900"/>
                  </a:lnTo>
                  <a:lnTo>
                    <a:pt x="1810" y="1500284"/>
                  </a:lnTo>
                  <a:lnTo>
                    <a:pt x="600" y="1497463"/>
                  </a:lnTo>
                  <a:lnTo>
                    <a:pt x="0" y="1494481"/>
                  </a:lnTo>
                  <a:lnTo>
                    <a:pt x="0" y="1491355"/>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5924054"/>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2833322"/>
            <a:ext cx="5640070" cy="523430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9-27</a:t>
            </a:r>
            <a:r>
              <a:rPr sz="950" b="1" spc="-35" dirty="0">
                <a:solidFill>
                  <a:srgbClr val="333333"/>
                </a:solidFill>
                <a:latin typeface="Trebuchet MS"/>
                <a:cs typeface="Trebuchet MS"/>
              </a:rPr>
              <a:t> </a:t>
            </a:r>
            <a:r>
              <a:rPr sz="950" b="1" spc="25" dirty="0">
                <a:solidFill>
                  <a:srgbClr val="333333"/>
                </a:solidFill>
                <a:latin typeface="微软雅黑"/>
                <a:cs typeface="微软雅黑"/>
              </a:rPr>
              <a:t>会话共享功能技术拓扑</a:t>
            </a:r>
            <a:endParaRPr sz="950">
              <a:latin typeface="微软雅黑"/>
              <a:cs typeface="微软雅黑"/>
            </a:endParaRPr>
          </a:p>
          <a:p>
            <a:pPr marL="12700" marR="45720">
              <a:lnSpc>
                <a:spcPct val="131600"/>
              </a:lnSpc>
              <a:spcBef>
                <a:spcPts val="825"/>
              </a:spcBef>
            </a:pPr>
            <a:r>
              <a:rPr sz="950" b="1" spc="25" dirty="0">
                <a:solidFill>
                  <a:srgbClr val="333333"/>
                </a:solidFill>
                <a:latin typeface="微软雅黑"/>
                <a:cs typeface="微软雅黑"/>
              </a:rPr>
              <a:t>要实现会话共享功能，首先使用</a:t>
            </a:r>
            <a:r>
              <a:rPr sz="950" b="1" spc="75" dirty="0">
                <a:solidFill>
                  <a:srgbClr val="333333"/>
                </a:solidFill>
                <a:latin typeface="Trebuchet MS"/>
                <a:cs typeface="Trebuchet MS"/>
              </a:rPr>
              <a:t>ssh</a:t>
            </a:r>
            <a:r>
              <a:rPr sz="950" b="1" spc="25" dirty="0">
                <a:solidFill>
                  <a:srgbClr val="333333"/>
                </a:solidFill>
                <a:latin typeface="微软雅黑"/>
                <a:cs typeface="微软雅黑"/>
              </a:rPr>
              <a:t>服务将客户端</a:t>
            </a:r>
            <a:r>
              <a:rPr sz="950" b="1" spc="70" dirty="0">
                <a:solidFill>
                  <a:srgbClr val="333333"/>
                </a:solidFill>
                <a:latin typeface="Trebuchet MS"/>
                <a:cs typeface="Trebuchet MS"/>
              </a:rPr>
              <a:t>A</a:t>
            </a:r>
            <a:r>
              <a:rPr sz="950" b="1" spc="25" dirty="0">
                <a:solidFill>
                  <a:srgbClr val="333333"/>
                </a:solidFill>
                <a:latin typeface="微软雅黑"/>
                <a:cs typeface="微软雅黑"/>
              </a:rPr>
              <a:t>远程连接到服务器。随后使用</a:t>
            </a:r>
            <a:r>
              <a:rPr sz="950" b="1" spc="75" dirty="0">
                <a:solidFill>
                  <a:srgbClr val="333333"/>
                </a:solidFill>
                <a:latin typeface="Trebuchet MS"/>
                <a:cs typeface="Trebuchet MS"/>
              </a:rPr>
              <a:t>tmux</a:t>
            </a:r>
            <a:r>
              <a:rPr sz="950" b="1" spc="20" dirty="0">
                <a:solidFill>
                  <a:srgbClr val="333333"/>
                </a:solidFill>
                <a:latin typeface="微软雅黑"/>
                <a:cs typeface="微软雅黑"/>
              </a:rPr>
              <a:t>服务创建一个新 </a:t>
            </a:r>
            <a:r>
              <a:rPr sz="950" b="1" spc="25" dirty="0">
                <a:solidFill>
                  <a:srgbClr val="333333"/>
                </a:solidFill>
                <a:latin typeface="微软雅黑"/>
                <a:cs typeface="微软雅黑"/>
              </a:rPr>
              <a:t>的会话窗口，名称为</a:t>
            </a:r>
            <a:r>
              <a:rPr sz="950" b="1" spc="50" dirty="0">
                <a:solidFill>
                  <a:srgbClr val="333333"/>
                </a:solidFill>
                <a:latin typeface="Trebuchet MS"/>
                <a:cs typeface="Trebuchet MS"/>
              </a:rPr>
              <a:t>share</a:t>
            </a:r>
            <a:r>
              <a:rPr sz="950" b="1" spc="50"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136525" marR="138430">
              <a:lnSpc>
                <a:spcPct val="132400"/>
              </a:lnSpc>
            </a:pPr>
            <a:r>
              <a:rPr sz="850" spc="30" dirty="0">
                <a:solidFill>
                  <a:srgbClr val="333333"/>
                </a:solidFill>
                <a:latin typeface="Lucida Console"/>
                <a:cs typeface="Lucida Console"/>
              </a:rPr>
              <a:t>[root@client</a:t>
            </a:r>
            <a:r>
              <a:rPr sz="850" spc="25"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ssh</a:t>
            </a:r>
            <a:r>
              <a:rPr sz="850" spc="30" dirty="0">
                <a:solidFill>
                  <a:srgbClr val="333333"/>
                </a:solidFill>
                <a:latin typeface="Lucida Console"/>
                <a:cs typeface="Lucida Console"/>
              </a:rPr>
              <a:t> 192.168.10.10The authenticity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host</a:t>
            </a:r>
            <a:r>
              <a:rPr sz="850" spc="30" dirty="0">
                <a:solidFill>
                  <a:srgbClr val="333333"/>
                </a:solidFill>
                <a:latin typeface="Lucida Console"/>
                <a:cs typeface="Lucida Console"/>
              </a:rPr>
              <a:t> '192.168.10.10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25" dirty="0">
                <a:solidFill>
                  <a:srgbClr val="333333"/>
                </a:solidFill>
                <a:latin typeface="Lucida Console"/>
                <a:cs typeface="Lucida Console"/>
              </a:rPr>
              <a:t> can't</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established.ECDSA </a:t>
            </a:r>
            <a:r>
              <a:rPr sz="850" spc="25" dirty="0">
                <a:solidFill>
                  <a:srgbClr val="333333"/>
                </a:solidFill>
                <a:latin typeface="Lucida Console"/>
                <a:cs typeface="Lucida Console"/>
              </a:rPr>
              <a:t>key</a:t>
            </a:r>
            <a:r>
              <a:rPr sz="850" spc="30" dirty="0">
                <a:solidFill>
                  <a:srgbClr val="333333"/>
                </a:solidFill>
                <a:latin typeface="Lucida Console"/>
                <a:cs typeface="Lucida Console"/>
              </a:rPr>
              <a:t> fingerprint </a:t>
            </a:r>
            <a:r>
              <a:rPr sz="850" spc="20" dirty="0">
                <a:solidFill>
                  <a:srgbClr val="333333"/>
                </a:solidFill>
                <a:latin typeface="Lucida Console"/>
                <a:cs typeface="Lucida Console"/>
              </a:rPr>
              <a:t>is </a:t>
            </a:r>
            <a:r>
              <a:rPr sz="850" spc="25" dirty="0">
                <a:solidFill>
                  <a:srgbClr val="333333"/>
                </a:solidFill>
                <a:latin typeface="Lucida Console"/>
                <a:cs typeface="Lucida Console"/>
              </a:rPr>
              <a:t> </a:t>
            </a:r>
            <a:r>
              <a:rPr sz="850" spc="30" dirty="0">
                <a:solidFill>
                  <a:srgbClr val="333333"/>
                </a:solidFill>
                <a:latin typeface="Lucida Console"/>
                <a:cs typeface="Lucida Console"/>
              </a:rPr>
              <a:t>SHA256:5d52kZi1la/FJK4v4jibLBZhLqzGqbJAskZiME6ZXpQ.Are</a:t>
            </a:r>
            <a:r>
              <a:rPr sz="850" spc="35" dirty="0">
                <a:solidFill>
                  <a:srgbClr val="333333"/>
                </a:solidFill>
                <a:latin typeface="Lucida Console"/>
                <a:cs typeface="Lucida Console"/>
              </a:rPr>
              <a: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sure</a:t>
            </a:r>
            <a:r>
              <a:rPr sz="850" spc="40" dirty="0">
                <a:solidFill>
                  <a:srgbClr val="333333"/>
                </a:solidFill>
                <a:latin typeface="Lucida Console"/>
                <a:cs typeface="Lucida Console"/>
              </a:rPr>
              <a: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want</a:t>
            </a:r>
            <a:r>
              <a:rPr sz="850" spc="40"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continue connecting (yes/no)? yesWarning: Permanently </a:t>
            </a:r>
            <a:r>
              <a:rPr sz="850" spc="25" dirty="0">
                <a:solidFill>
                  <a:srgbClr val="333333"/>
                </a:solidFill>
                <a:latin typeface="Lucida Console"/>
                <a:cs typeface="Lucida Console"/>
              </a:rPr>
              <a:t>added </a:t>
            </a:r>
            <a:r>
              <a:rPr sz="850" spc="30" dirty="0">
                <a:solidFill>
                  <a:srgbClr val="333333"/>
                </a:solidFill>
                <a:latin typeface="Lucida Console"/>
                <a:cs typeface="Lucida Console"/>
              </a:rPr>
              <a:t>'192.168.10.10'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(ECDSA)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list</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known</a:t>
            </a:r>
            <a:r>
              <a:rPr sz="850" spc="30" dirty="0">
                <a:solidFill>
                  <a:srgbClr val="333333"/>
                </a:solidFill>
                <a:latin typeface="Lucida Console"/>
                <a:cs typeface="Lucida Console"/>
              </a:rPr>
              <a:t> hosts.root@192.168.10.10's password:</a:t>
            </a:r>
            <a:r>
              <a:rPr sz="850" spc="35" dirty="0">
                <a:solidFill>
                  <a:srgbClr val="333333"/>
                </a:solidFill>
                <a:latin typeface="Lucida Console"/>
                <a:cs typeface="Lucida Console"/>
              </a:rPr>
              <a:t> </a:t>
            </a:r>
            <a:r>
              <a:rPr sz="800" spc="85" dirty="0">
                <a:solidFill>
                  <a:srgbClr val="333333"/>
                </a:solidFill>
                <a:latin typeface="宋体"/>
                <a:cs typeface="宋体"/>
              </a:rPr>
              <a:t>此</a:t>
            </a:r>
            <a:r>
              <a:rPr sz="800" spc="90" dirty="0">
                <a:solidFill>
                  <a:srgbClr val="333333"/>
                </a:solidFill>
                <a:latin typeface="宋体"/>
                <a:cs typeface="宋体"/>
              </a:rPr>
              <a:t>处输入服务</a:t>
            </a:r>
            <a:r>
              <a:rPr sz="750" spc="130" dirty="0">
                <a:solidFill>
                  <a:srgbClr val="333333"/>
                </a:solidFill>
                <a:latin typeface="宋体"/>
                <a:cs typeface="宋体"/>
              </a:rPr>
              <a:t>器 </a:t>
            </a:r>
            <a:r>
              <a:rPr sz="800" spc="90" dirty="0">
                <a:solidFill>
                  <a:srgbClr val="333333"/>
                </a:solidFill>
                <a:latin typeface="宋体"/>
                <a:cs typeface="宋体"/>
              </a:rPr>
              <a:t>管</a:t>
            </a:r>
            <a:r>
              <a:rPr sz="700" spc="190" dirty="0">
                <a:solidFill>
                  <a:srgbClr val="333333"/>
                </a:solidFill>
                <a:latin typeface="宋体"/>
                <a:cs typeface="宋体"/>
              </a:rPr>
              <a:t>理</a:t>
            </a:r>
            <a:r>
              <a:rPr sz="800" spc="90" dirty="0">
                <a:solidFill>
                  <a:srgbClr val="333333"/>
                </a:solidFill>
                <a:latin typeface="宋体"/>
                <a:cs typeface="宋体"/>
              </a:rPr>
              <a:t>员密码</a:t>
            </a:r>
            <a:r>
              <a:rPr sz="850" spc="30" dirty="0">
                <a:solidFill>
                  <a:srgbClr val="333333"/>
                </a:solidFill>
                <a:latin typeface="Lucida Console"/>
                <a:cs typeface="Lucida Console"/>
              </a:rPr>
              <a:t>Activate</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web</a:t>
            </a:r>
            <a:r>
              <a:rPr sz="850" spc="30" dirty="0">
                <a:solidFill>
                  <a:srgbClr val="333333"/>
                </a:solidFill>
                <a:latin typeface="Lucida Console"/>
                <a:cs typeface="Lucida Console"/>
              </a:rPr>
              <a:t> console </a:t>
            </a:r>
            <a:r>
              <a:rPr sz="850" spc="25" dirty="0">
                <a:solidFill>
                  <a:srgbClr val="333333"/>
                </a:solidFill>
                <a:latin typeface="Lucida Console"/>
                <a:cs typeface="Lucida Console"/>
              </a:rPr>
              <a:t>with:</a:t>
            </a:r>
            <a:r>
              <a:rPr sz="850" spc="30" dirty="0">
                <a:solidFill>
                  <a:srgbClr val="333333"/>
                </a:solidFill>
                <a:latin typeface="Lucida Console"/>
                <a:cs typeface="Lucida Console"/>
              </a:rPr>
              <a:t> systemctl </a:t>
            </a:r>
            <a:r>
              <a:rPr sz="850" spc="25" dirty="0">
                <a:solidFill>
                  <a:srgbClr val="333333"/>
                </a:solidFill>
                <a:latin typeface="Lucida Console"/>
                <a:cs typeface="Lucida Console"/>
              </a:rPr>
              <a:t>enable</a:t>
            </a:r>
            <a:r>
              <a:rPr sz="850" spc="30" dirty="0">
                <a:solidFill>
                  <a:srgbClr val="333333"/>
                </a:solidFill>
                <a:latin typeface="Lucida Console"/>
                <a:cs typeface="Lucida Console"/>
              </a:rPr>
              <a:t> </a:t>
            </a:r>
            <a:r>
              <a:rPr sz="850" spc="25" dirty="0">
                <a:solidFill>
                  <a:srgbClr val="333333"/>
                </a:solidFill>
                <a:latin typeface="Lucida Console"/>
                <a:cs typeface="Lucida Console"/>
              </a:rPr>
              <a:t>--now </a:t>
            </a:r>
            <a:r>
              <a:rPr sz="850" spc="30" dirty="0">
                <a:solidFill>
                  <a:srgbClr val="333333"/>
                </a:solidFill>
                <a:latin typeface="Lucida Console"/>
                <a:cs typeface="Lucida Console"/>
              </a:rPr>
              <a:t> cockpit.socketLast </a:t>
            </a:r>
            <a:r>
              <a:rPr sz="850" spc="25" dirty="0">
                <a:solidFill>
                  <a:srgbClr val="333333"/>
                </a:solidFill>
                <a:latin typeface="Lucida Console"/>
                <a:cs typeface="Lucida Console"/>
              </a:rPr>
              <a:t>login:</a:t>
            </a:r>
            <a:r>
              <a:rPr sz="850" spc="35" dirty="0">
                <a:solidFill>
                  <a:srgbClr val="333333"/>
                </a:solidFill>
                <a:latin typeface="Lucida Console"/>
                <a:cs typeface="Lucida Console"/>
              </a:rPr>
              <a:t> </a:t>
            </a:r>
            <a:r>
              <a:rPr sz="850" spc="25" dirty="0">
                <a:solidFill>
                  <a:srgbClr val="333333"/>
                </a:solidFill>
                <a:latin typeface="Lucida Console"/>
                <a:cs typeface="Lucida Console"/>
              </a:rPr>
              <a:t>Fri</a:t>
            </a:r>
            <a:r>
              <a:rPr sz="850" spc="30" dirty="0">
                <a:solidFill>
                  <a:srgbClr val="333333"/>
                </a:solidFill>
                <a:latin typeface="Lucida Console"/>
                <a:cs typeface="Lucida Console"/>
              </a:rPr>
              <a:t> </a:t>
            </a:r>
            <a:r>
              <a:rPr sz="850" spc="25" dirty="0">
                <a:solidFill>
                  <a:srgbClr val="333333"/>
                </a:solidFill>
                <a:latin typeface="Lucida Console"/>
                <a:cs typeface="Lucida Console"/>
              </a:rPr>
              <a:t>Jul</a:t>
            </a:r>
            <a:r>
              <a:rPr sz="850" spc="35" dirty="0">
                <a:solidFill>
                  <a:srgbClr val="333333"/>
                </a:solidFill>
                <a:latin typeface="Lucida Console"/>
                <a:cs typeface="Lucida Console"/>
              </a:rPr>
              <a:t> </a:t>
            </a:r>
            <a:r>
              <a:rPr sz="850" spc="20" dirty="0">
                <a:solidFill>
                  <a:srgbClr val="333333"/>
                </a:solidFill>
                <a:latin typeface="Lucida Console"/>
                <a:cs typeface="Lucida Console"/>
              </a:rPr>
              <a:t>24</a:t>
            </a:r>
            <a:r>
              <a:rPr sz="850" spc="30" dirty="0">
                <a:solidFill>
                  <a:srgbClr val="333333"/>
                </a:solidFill>
                <a:latin typeface="Lucida Console"/>
                <a:cs typeface="Lucida Console"/>
              </a:rPr>
              <a:t> 06:26:58</a:t>
            </a:r>
            <a:r>
              <a:rPr sz="850" spc="35" dirty="0">
                <a:solidFill>
                  <a:srgbClr val="333333"/>
                </a:solidFill>
                <a:latin typeface="Lucida Console"/>
                <a:cs typeface="Lucida Console"/>
              </a:rPr>
              <a:t> </a:t>
            </a:r>
            <a:r>
              <a:rPr sz="850" spc="30" dirty="0">
                <a:solidFill>
                  <a:srgbClr val="333333"/>
                </a:solidFill>
                <a:latin typeface="Lucida Console"/>
                <a:cs typeface="Lucida Console"/>
              </a:rPr>
              <a:t>2020[root@client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tmux</a:t>
            </a:r>
            <a:r>
              <a:rPr sz="850" spc="35" dirty="0">
                <a:solidFill>
                  <a:srgbClr val="333333"/>
                </a:solidFill>
                <a:latin typeface="Lucida Console"/>
                <a:cs typeface="Lucida Console"/>
              </a:rPr>
              <a:t> </a:t>
            </a:r>
            <a:r>
              <a:rPr sz="850" spc="25" dirty="0">
                <a:solidFill>
                  <a:srgbClr val="333333"/>
                </a:solidFill>
                <a:latin typeface="Lucida Console"/>
                <a:cs typeface="Lucida Console"/>
              </a:rPr>
              <a:t>new</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-s</a:t>
            </a:r>
            <a:r>
              <a:rPr sz="850" spc="-20" dirty="0">
                <a:solidFill>
                  <a:srgbClr val="333333"/>
                </a:solidFill>
                <a:latin typeface="Lucida Console"/>
                <a:cs typeface="Lucida Console"/>
              </a:rPr>
              <a:t> </a:t>
            </a:r>
            <a:r>
              <a:rPr sz="850" spc="25" dirty="0">
                <a:solidFill>
                  <a:srgbClr val="333333"/>
                </a:solidFill>
                <a:latin typeface="Lucida Console"/>
                <a:cs typeface="Lucida Console"/>
              </a:rPr>
              <a:t>share</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nSpc>
                <a:spcPct val="131600"/>
              </a:lnSpc>
            </a:pPr>
            <a:r>
              <a:rPr sz="950" b="1" spc="25" dirty="0">
                <a:solidFill>
                  <a:srgbClr val="333333"/>
                </a:solidFill>
                <a:latin typeface="微软雅黑"/>
                <a:cs typeface="微软雅黑"/>
              </a:rPr>
              <a:t>然后，使用</a:t>
            </a:r>
            <a:r>
              <a:rPr sz="950" b="1" spc="75" dirty="0">
                <a:solidFill>
                  <a:srgbClr val="333333"/>
                </a:solidFill>
                <a:latin typeface="Trebuchet MS"/>
                <a:cs typeface="Trebuchet MS"/>
              </a:rPr>
              <a:t>ssh</a:t>
            </a:r>
            <a:r>
              <a:rPr sz="950" b="1" spc="25" dirty="0">
                <a:solidFill>
                  <a:srgbClr val="333333"/>
                </a:solidFill>
                <a:latin typeface="微软雅黑"/>
                <a:cs typeface="微软雅黑"/>
              </a:rPr>
              <a:t>服务将客户端</a:t>
            </a:r>
            <a:r>
              <a:rPr sz="950" b="1" spc="85" dirty="0">
                <a:solidFill>
                  <a:srgbClr val="333333"/>
                </a:solidFill>
                <a:latin typeface="Trebuchet MS"/>
                <a:cs typeface="Trebuchet MS"/>
              </a:rPr>
              <a:t>B</a:t>
            </a:r>
            <a:r>
              <a:rPr sz="950" b="1" spc="20" dirty="0">
                <a:solidFill>
                  <a:srgbClr val="333333"/>
                </a:solidFill>
                <a:latin typeface="微软雅黑"/>
                <a:cs typeface="微软雅黑"/>
              </a:rPr>
              <a:t>也远程连接到服务器，并执行获取远程会话的命令。接下来，两台主机就 </a:t>
            </a:r>
            <a:r>
              <a:rPr sz="950" b="1" spc="25" dirty="0">
                <a:solidFill>
                  <a:srgbClr val="333333"/>
                </a:solidFill>
                <a:latin typeface="微软雅黑"/>
                <a:cs typeface="微软雅黑"/>
              </a:rPr>
              <a:t>能看到相同的内容了。</a:t>
            </a:r>
            <a:endParaRPr sz="950">
              <a:latin typeface="微软雅黑"/>
              <a:cs typeface="微软雅黑"/>
            </a:endParaRPr>
          </a:p>
          <a:p>
            <a:pPr>
              <a:lnSpc>
                <a:spcPct val="100000"/>
              </a:lnSpc>
              <a:spcBef>
                <a:spcPts val="45"/>
              </a:spcBef>
            </a:pPr>
            <a:endParaRPr sz="900">
              <a:latin typeface="微软雅黑"/>
              <a:cs typeface="微软雅黑"/>
            </a:endParaRPr>
          </a:p>
          <a:p>
            <a:pPr marL="136525" marR="138430">
              <a:lnSpc>
                <a:spcPct val="132400"/>
              </a:lnSpc>
            </a:pPr>
            <a:r>
              <a:rPr sz="850" spc="30" dirty="0">
                <a:solidFill>
                  <a:srgbClr val="333333"/>
                </a:solidFill>
                <a:latin typeface="Lucida Console"/>
                <a:cs typeface="Lucida Console"/>
              </a:rPr>
              <a:t>[root@client</a:t>
            </a:r>
            <a:r>
              <a:rPr sz="850" spc="25" dirty="0">
                <a:solidFill>
                  <a:srgbClr val="333333"/>
                </a:solidFill>
                <a:latin typeface="Lucida Console"/>
                <a:cs typeface="Lucida Console"/>
              </a:rPr>
              <a:t> </a:t>
            </a:r>
            <a:r>
              <a:rPr sz="850" spc="15" dirty="0">
                <a:solidFill>
                  <a:srgbClr val="333333"/>
                </a:solidFill>
                <a:latin typeface="Lucida Console"/>
                <a:cs typeface="Lucida Console"/>
              </a:rPr>
              <a:t>B</a:t>
            </a:r>
            <a:r>
              <a:rPr sz="850" spc="30"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ssh</a:t>
            </a:r>
            <a:r>
              <a:rPr sz="850" spc="30" dirty="0">
                <a:solidFill>
                  <a:srgbClr val="333333"/>
                </a:solidFill>
                <a:latin typeface="Lucida Console"/>
                <a:cs typeface="Lucida Console"/>
              </a:rPr>
              <a:t> 192.168.10.10The authenticity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host</a:t>
            </a:r>
            <a:r>
              <a:rPr sz="850" spc="30" dirty="0">
                <a:solidFill>
                  <a:srgbClr val="333333"/>
                </a:solidFill>
                <a:latin typeface="Lucida Console"/>
                <a:cs typeface="Lucida Console"/>
              </a:rPr>
              <a:t> '192.168.10.10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25" dirty="0">
                <a:solidFill>
                  <a:srgbClr val="333333"/>
                </a:solidFill>
                <a:latin typeface="Lucida Console"/>
                <a:cs typeface="Lucida Console"/>
              </a:rPr>
              <a:t> can't</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established.ECDSA </a:t>
            </a:r>
            <a:r>
              <a:rPr sz="850" spc="25" dirty="0">
                <a:solidFill>
                  <a:srgbClr val="333333"/>
                </a:solidFill>
                <a:latin typeface="Lucida Console"/>
                <a:cs typeface="Lucida Console"/>
              </a:rPr>
              <a:t>key</a:t>
            </a:r>
            <a:r>
              <a:rPr sz="850" spc="30" dirty="0">
                <a:solidFill>
                  <a:srgbClr val="333333"/>
                </a:solidFill>
                <a:latin typeface="Lucida Console"/>
                <a:cs typeface="Lucida Console"/>
              </a:rPr>
              <a:t> fingerprint </a:t>
            </a:r>
            <a:r>
              <a:rPr sz="850" spc="20" dirty="0">
                <a:solidFill>
                  <a:srgbClr val="333333"/>
                </a:solidFill>
                <a:latin typeface="Lucida Console"/>
                <a:cs typeface="Lucida Console"/>
              </a:rPr>
              <a:t>is </a:t>
            </a:r>
            <a:r>
              <a:rPr sz="850" spc="25" dirty="0">
                <a:solidFill>
                  <a:srgbClr val="333333"/>
                </a:solidFill>
                <a:latin typeface="Lucida Console"/>
                <a:cs typeface="Lucida Console"/>
              </a:rPr>
              <a:t> </a:t>
            </a:r>
            <a:r>
              <a:rPr sz="850" spc="30" dirty="0">
                <a:solidFill>
                  <a:srgbClr val="333333"/>
                </a:solidFill>
                <a:latin typeface="Lucida Console"/>
                <a:cs typeface="Lucida Console"/>
              </a:rPr>
              <a:t>SHA256:5d52kZi1la/FJK4v4jibLBZhLqzGqbJAskZiME6ZXpQ.Are</a:t>
            </a:r>
            <a:r>
              <a:rPr sz="850" spc="35" dirty="0">
                <a:solidFill>
                  <a:srgbClr val="333333"/>
                </a:solidFill>
                <a:latin typeface="Lucida Console"/>
                <a:cs typeface="Lucida Console"/>
              </a:rPr>
              <a: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sure</a:t>
            </a:r>
            <a:r>
              <a:rPr sz="850" spc="40" dirty="0">
                <a:solidFill>
                  <a:srgbClr val="333333"/>
                </a:solidFill>
                <a:latin typeface="Lucida Console"/>
                <a:cs typeface="Lucida Console"/>
              </a:rPr>
              <a: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want</a:t>
            </a:r>
            <a:r>
              <a:rPr sz="850" spc="40"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continue connecting (yes/no)? yesWarning: Permanently </a:t>
            </a:r>
            <a:r>
              <a:rPr sz="850" spc="25" dirty="0">
                <a:solidFill>
                  <a:srgbClr val="333333"/>
                </a:solidFill>
                <a:latin typeface="Lucida Console"/>
                <a:cs typeface="Lucida Console"/>
              </a:rPr>
              <a:t>added </a:t>
            </a:r>
            <a:r>
              <a:rPr sz="850" spc="30" dirty="0">
                <a:solidFill>
                  <a:srgbClr val="333333"/>
                </a:solidFill>
                <a:latin typeface="Lucida Console"/>
                <a:cs typeface="Lucida Console"/>
              </a:rPr>
              <a:t>'192.168.10.10'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(ECDSA)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list</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known</a:t>
            </a:r>
            <a:r>
              <a:rPr sz="850" spc="30" dirty="0">
                <a:solidFill>
                  <a:srgbClr val="333333"/>
                </a:solidFill>
                <a:latin typeface="Lucida Console"/>
                <a:cs typeface="Lucida Console"/>
              </a:rPr>
              <a:t> hosts.root@192.168.10.10's password:</a:t>
            </a:r>
            <a:r>
              <a:rPr sz="850" spc="35" dirty="0">
                <a:solidFill>
                  <a:srgbClr val="333333"/>
                </a:solidFill>
                <a:latin typeface="Lucida Console"/>
                <a:cs typeface="Lucida Console"/>
              </a:rPr>
              <a:t> </a:t>
            </a:r>
            <a:r>
              <a:rPr sz="800" spc="85" dirty="0">
                <a:solidFill>
                  <a:srgbClr val="333333"/>
                </a:solidFill>
                <a:latin typeface="宋体"/>
                <a:cs typeface="宋体"/>
              </a:rPr>
              <a:t>此</a:t>
            </a:r>
            <a:r>
              <a:rPr sz="800" spc="90" dirty="0">
                <a:solidFill>
                  <a:srgbClr val="333333"/>
                </a:solidFill>
                <a:latin typeface="宋体"/>
                <a:cs typeface="宋体"/>
              </a:rPr>
              <a:t>处输入服务</a:t>
            </a:r>
            <a:r>
              <a:rPr sz="750" spc="130" dirty="0">
                <a:solidFill>
                  <a:srgbClr val="333333"/>
                </a:solidFill>
                <a:latin typeface="宋体"/>
                <a:cs typeface="宋体"/>
              </a:rPr>
              <a:t>器 </a:t>
            </a:r>
            <a:r>
              <a:rPr sz="800" spc="90" dirty="0">
                <a:solidFill>
                  <a:srgbClr val="333333"/>
                </a:solidFill>
                <a:latin typeface="宋体"/>
                <a:cs typeface="宋体"/>
              </a:rPr>
              <a:t>管</a:t>
            </a:r>
            <a:r>
              <a:rPr sz="700" spc="190" dirty="0">
                <a:solidFill>
                  <a:srgbClr val="333333"/>
                </a:solidFill>
                <a:latin typeface="宋体"/>
                <a:cs typeface="宋体"/>
              </a:rPr>
              <a:t>理</a:t>
            </a:r>
            <a:r>
              <a:rPr sz="800" spc="90" dirty="0">
                <a:solidFill>
                  <a:srgbClr val="333333"/>
                </a:solidFill>
                <a:latin typeface="宋体"/>
                <a:cs typeface="宋体"/>
              </a:rPr>
              <a:t>员密码</a:t>
            </a:r>
            <a:r>
              <a:rPr sz="850" spc="30" dirty="0">
                <a:solidFill>
                  <a:srgbClr val="333333"/>
                </a:solidFill>
                <a:latin typeface="Lucida Console"/>
                <a:cs typeface="Lucida Console"/>
              </a:rPr>
              <a:t>Activate</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web</a:t>
            </a:r>
            <a:r>
              <a:rPr sz="850" spc="30" dirty="0">
                <a:solidFill>
                  <a:srgbClr val="333333"/>
                </a:solidFill>
                <a:latin typeface="Lucida Console"/>
                <a:cs typeface="Lucida Console"/>
              </a:rPr>
              <a:t> console </a:t>
            </a:r>
            <a:r>
              <a:rPr sz="850" spc="25" dirty="0">
                <a:solidFill>
                  <a:srgbClr val="333333"/>
                </a:solidFill>
                <a:latin typeface="Lucida Console"/>
                <a:cs typeface="Lucida Console"/>
              </a:rPr>
              <a:t>with:</a:t>
            </a:r>
            <a:r>
              <a:rPr sz="850" spc="30" dirty="0">
                <a:solidFill>
                  <a:srgbClr val="333333"/>
                </a:solidFill>
                <a:latin typeface="Lucida Console"/>
                <a:cs typeface="Lucida Console"/>
              </a:rPr>
              <a:t> systemctl </a:t>
            </a:r>
            <a:r>
              <a:rPr sz="850" spc="25" dirty="0">
                <a:solidFill>
                  <a:srgbClr val="333333"/>
                </a:solidFill>
                <a:latin typeface="Lucida Console"/>
                <a:cs typeface="Lucida Console"/>
              </a:rPr>
              <a:t>enable</a:t>
            </a:r>
            <a:r>
              <a:rPr sz="850" spc="30" dirty="0">
                <a:solidFill>
                  <a:srgbClr val="333333"/>
                </a:solidFill>
                <a:latin typeface="Lucida Console"/>
                <a:cs typeface="Lucida Console"/>
              </a:rPr>
              <a:t> </a:t>
            </a:r>
            <a:r>
              <a:rPr sz="850" spc="25" dirty="0">
                <a:solidFill>
                  <a:srgbClr val="333333"/>
                </a:solidFill>
                <a:latin typeface="Lucida Console"/>
                <a:cs typeface="Lucida Console"/>
              </a:rPr>
              <a:t>--now </a:t>
            </a:r>
            <a:r>
              <a:rPr sz="850" spc="30" dirty="0">
                <a:solidFill>
                  <a:srgbClr val="333333"/>
                </a:solidFill>
                <a:latin typeface="Lucida Console"/>
                <a:cs typeface="Lucida Console"/>
              </a:rPr>
              <a:t> cockpit.socketLast </a:t>
            </a:r>
            <a:r>
              <a:rPr sz="850" spc="25" dirty="0">
                <a:solidFill>
                  <a:srgbClr val="333333"/>
                </a:solidFill>
                <a:latin typeface="Lucida Console"/>
                <a:cs typeface="Lucida Console"/>
              </a:rPr>
              <a:t>login:</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0" dirty="0">
                <a:solidFill>
                  <a:srgbClr val="333333"/>
                </a:solidFill>
                <a:latin typeface="Lucida Console"/>
                <a:cs typeface="Lucida Console"/>
              </a:rPr>
              <a:t> </a:t>
            </a:r>
            <a:r>
              <a:rPr sz="850" spc="25" dirty="0">
                <a:solidFill>
                  <a:srgbClr val="333333"/>
                </a:solidFill>
                <a:latin typeface="Lucida Console"/>
                <a:cs typeface="Lucida Console"/>
              </a:rPr>
              <a:t>Jul</a:t>
            </a:r>
            <a:r>
              <a:rPr sz="850" spc="35" dirty="0">
                <a:solidFill>
                  <a:srgbClr val="333333"/>
                </a:solidFill>
                <a:latin typeface="Lucida Console"/>
                <a:cs typeface="Lucida Console"/>
              </a:rPr>
              <a:t> </a:t>
            </a:r>
            <a:r>
              <a:rPr sz="850" spc="20" dirty="0">
                <a:solidFill>
                  <a:srgbClr val="333333"/>
                </a:solidFill>
                <a:latin typeface="Lucida Console"/>
                <a:cs typeface="Lucida Console"/>
              </a:rPr>
              <a:t>24</a:t>
            </a:r>
            <a:r>
              <a:rPr sz="850" spc="30" dirty="0">
                <a:solidFill>
                  <a:srgbClr val="333333"/>
                </a:solidFill>
                <a:latin typeface="Lucida Console"/>
                <a:cs typeface="Lucida Console"/>
              </a:rPr>
              <a:t> 06:26:58 2020[root@client</a:t>
            </a:r>
            <a:r>
              <a:rPr sz="850" spc="35" dirty="0">
                <a:solidFill>
                  <a:srgbClr val="333333"/>
                </a:solidFill>
                <a:latin typeface="Lucida Console"/>
                <a:cs typeface="Lucida Console"/>
              </a:rPr>
              <a:t> </a:t>
            </a:r>
            <a:r>
              <a:rPr sz="850" spc="15" dirty="0">
                <a:solidFill>
                  <a:srgbClr val="333333"/>
                </a:solidFill>
                <a:latin typeface="Lucida Console"/>
                <a:cs typeface="Lucida Console"/>
              </a:rPr>
              <a:t>B</a:t>
            </a:r>
            <a:r>
              <a:rPr sz="850" spc="30"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tmux </a:t>
            </a:r>
            <a:r>
              <a:rPr sz="850" spc="30" dirty="0">
                <a:solidFill>
                  <a:srgbClr val="333333"/>
                </a:solidFill>
                <a:latin typeface="Lucida Console"/>
                <a:cs typeface="Lucida Console"/>
              </a:rPr>
              <a:t> attach-session</a:t>
            </a:r>
            <a:r>
              <a:rPr sz="850" spc="25"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a:t>
            </a:r>
            <a:r>
              <a:rPr sz="850" spc="25" dirty="0">
                <a:solidFill>
                  <a:srgbClr val="333333"/>
                </a:solidFill>
                <a:latin typeface="Lucida Console"/>
                <a:cs typeface="Lucida Console"/>
              </a:rPr>
              <a:t>share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8419">
              <a:lnSpc>
                <a:spcPct val="131600"/>
              </a:lnSpc>
              <a:spcBef>
                <a:spcPts val="5"/>
              </a:spcBef>
            </a:pPr>
            <a:r>
              <a:rPr sz="950" b="1" spc="25" dirty="0">
                <a:solidFill>
                  <a:srgbClr val="333333"/>
                </a:solidFill>
                <a:latin typeface="微软雅黑"/>
                <a:cs typeface="微软雅黑"/>
              </a:rPr>
              <a:t>操作完成后，两台客户端的所有终端信息都会被实时同步，可以一起共享使用一个会话窗口，特别方 便。为了让读者们更好的感受会话共享功能的强大之处，我们在同一台电脑上创建出两个窗口，如图</a:t>
            </a:r>
            <a:r>
              <a:rPr sz="950" b="1" spc="-15" dirty="0">
                <a:solidFill>
                  <a:srgbClr val="333333"/>
                </a:solidFill>
                <a:latin typeface="Trebuchet MS"/>
                <a:cs typeface="Trebuchet MS"/>
              </a:rPr>
              <a:t>9-  </a:t>
            </a:r>
            <a:r>
              <a:rPr sz="950" b="1" dirty="0">
                <a:solidFill>
                  <a:srgbClr val="333333"/>
                </a:solidFill>
                <a:latin typeface="Trebuchet MS"/>
                <a:cs typeface="Trebuchet MS"/>
              </a:rPr>
              <a:t>28</a:t>
            </a:r>
            <a:r>
              <a:rPr sz="950" b="1" spc="25" dirty="0">
                <a:solidFill>
                  <a:srgbClr val="333333"/>
                </a:solidFill>
                <a:latin typeface="微软雅黑"/>
                <a:cs typeface="微软雅黑"/>
              </a:rPr>
              <a:t>所示，更能清晰的看到数据被同步的过程。</a:t>
            </a:r>
            <a:endParaRPr sz="950">
              <a:latin typeface="微软雅黑"/>
              <a:cs typeface="微软雅黑"/>
            </a:endParaRPr>
          </a:p>
        </p:txBody>
      </p:sp>
      <p:sp>
        <p:nvSpPr>
          <p:cNvPr id="13" name="object 13"/>
          <p:cNvSpPr txBox="1"/>
          <p:nvPr/>
        </p:nvSpPr>
        <p:spPr>
          <a:xfrm>
            <a:off x="3679964" y="10217035"/>
            <a:ext cx="2089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139</a:t>
            </a:fld>
            <a:endParaRPr sz="800">
              <a:latin typeface="小哥哥网恋吗"/>
              <a:cs typeface="小哥哥网恋吗"/>
            </a:endParaRPr>
          </a:p>
        </p:txBody>
      </p:sp>
      <p:sp>
        <p:nvSpPr>
          <p:cNvPr id="12" name="object 1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2169353"/>
          <a:ext cx="5640705" cy="2200275"/>
        </p:xfrm>
        <a:graphic>
          <a:graphicData uri="http://schemas.openxmlformats.org/drawingml/2006/table">
            <a:tbl>
              <a:tblPr firstRow="1" bandRow="1">
                <a:tableStyleId>{2D5ABB26-0587-4C30-8999-92F81FD0307C}</a:tableStyleId>
              </a:tblPr>
              <a:tblGrid>
                <a:gridCol w="1838960">
                  <a:extLst>
                    <a:ext uri="{9D8B030D-6E8A-4147-A177-3AD203B41FA5}">
                      <a16:colId xmlns:a16="http://schemas.microsoft.com/office/drawing/2014/main" val="20000"/>
                    </a:ext>
                  </a:extLst>
                </a:gridCol>
                <a:gridCol w="380174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70" dirty="0">
                          <a:solidFill>
                            <a:srgbClr val="333333"/>
                          </a:solidFill>
                          <a:latin typeface="Trebuchet MS"/>
                          <a:cs typeface="Trebuchet MS"/>
                        </a:rPr>
                        <a:t>u+s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设置</a:t>
                      </a:r>
                      <a:r>
                        <a:rPr sz="950" dirty="0">
                          <a:solidFill>
                            <a:srgbClr val="333333"/>
                          </a:solidFill>
                          <a:latin typeface="Trebuchet MS"/>
                          <a:cs typeface="Trebuchet MS"/>
                        </a:rPr>
                        <a:t>SUID</a:t>
                      </a:r>
                      <a:r>
                        <a:rPr sz="950" dirty="0">
                          <a:solidFill>
                            <a:srgbClr val="333333"/>
                          </a:solidFill>
                          <a:latin typeface="微软雅黑"/>
                          <a:cs typeface="微软雅黑"/>
                        </a:rPr>
                        <a:t>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40" dirty="0">
                          <a:solidFill>
                            <a:srgbClr val="333333"/>
                          </a:solidFill>
                          <a:latin typeface="Trebuchet MS"/>
                          <a:cs typeface="Trebuchet MS"/>
                        </a:rPr>
                        <a:t>u-s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取消</a:t>
                      </a:r>
                      <a:r>
                        <a:rPr sz="950" dirty="0">
                          <a:solidFill>
                            <a:srgbClr val="333333"/>
                          </a:solidFill>
                          <a:latin typeface="Trebuchet MS"/>
                          <a:cs typeface="Trebuchet MS"/>
                        </a:rPr>
                        <a:t>SUID</a:t>
                      </a:r>
                      <a:r>
                        <a:rPr sz="950" dirty="0">
                          <a:solidFill>
                            <a:srgbClr val="333333"/>
                          </a:solidFill>
                          <a:latin typeface="微软雅黑"/>
                          <a:cs typeface="微软雅黑"/>
                        </a:rPr>
                        <a:t>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65" dirty="0">
                          <a:solidFill>
                            <a:srgbClr val="333333"/>
                          </a:solidFill>
                          <a:latin typeface="Trebuchet MS"/>
                          <a:cs typeface="Trebuchet MS"/>
                        </a:rPr>
                        <a:t>g+s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设置</a:t>
                      </a:r>
                      <a:r>
                        <a:rPr sz="950" dirty="0">
                          <a:solidFill>
                            <a:srgbClr val="333333"/>
                          </a:solidFill>
                          <a:latin typeface="Trebuchet MS"/>
                          <a:cs typeface="Trebuchet MS"/>
                        </a:rPr>
                        <a:t>SGID</a:t>
                      </a:r>
                      <a:r>
                        <a:rPr sz="950" dirty="0">
                          <a:solidFill>
                            <a:srgbClr val="333333"/>
                          </a:solidFill>
                          <a:latin typeface="微软雅黑"/>
                          <a:cs typeface="微软雅黑"/>
                        </a:rPr>
                        <a:t>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30" dirty="0">
                          <a:solidFill>
                            <a:srgbClr val="333333"/>
                          </a:solidFill>
                          <a:latin typeface="Trebuchet MS"/>
                          <a:cs typeface="Trebuchet MS"/>
                        </a:rPr>
                        <a:t>g-s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取消</a:t>
                      </a:r>
                      <a:r>
                        <a:rPr sz="950" dirty="0">
                          <a:solidFill>
                            <a:srgbClr val="333333"/>
                          </a:solidFill>
                          <a:latin typeface="Trebuchet MS"/>
                          <a:cs typeface="Trebuchet MS"/>
                        </a:rPr>
                        <a:t>SGID</a:t>
                      </a:r>
                      <a:r>
                        <a:rPr sz="950" dirty="0">
                          <a:solidFill>
                            <a:srgbClr val="333333"/>
                          </a:solidFill>
                          <a:latin typeface="微软雅黑"/>
                          <a:cs typeface="微软雅黑"/>
                        </a:rPr>
                        <a:t>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35" dirty="0">
                          <a:solidFill>
                            <a:srgbClr val="333333"/>
                          </a:solidFill>
                          <a:latin typeface="Trebuchet MS"/>
                          <a:cs typeface="Trebuchet MS"/>
                        </a:rPr>
                        <a:t>o+t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设置</a:t>
                      </a:r>
                      <a:r>
                        <a:rPr sz="950" dirty="0">
                          <a:solidFill>
                            <a:srgbClr val="333333"/>
                          </a:solidFill>
                          <a:latin typeface="Trebuchet MS"/>
                          <a:cs typeface="Trebuchet MS"/>
                        </a:rPr>
                        <a:t>SBIT</a:t>
                      </a:r>
                      <a:r>
                        <a:rPr sz="950" dirty="0">
                          <a:solidFill>
                            <a:srgbClr val="333333"/>
                          </a:solidFill>
                          <a:latin typeface="微软雅黑"/>
                          <a:cs typeface="微软雅黑"/>
                        </a:rPr>
                        <a:t>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dirty="0">
                          <a:solidFill>
                            <a:srgbClr val="333333"/>
                          </a:solidFill>
                          <a:latin typeface="Trebuchet MS"/>
                          <a:cs typeface="Trebuchet MS"/>
                        </a:rPr>
                        <a:t>o-t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取消</a:t>
                      </a:r>
                      <a:r>
                        <a:rPr sz="950" dirty="0">
                          <a:solidFill>
                            <a:srgbClr val="333333"/>
                          </a:solidFill>
                          <a:latin typeface="Trebuchet MS"/>
                          <a:cs typeface="Trebuchet MS"/>
                        </a:rPr>
                        <a:t>SBIT</a:t>
                      </a:r>
                      <a:r>
                        <a:rPr sz="950" dirty="0">
                          <a:solidFill>
                            <a:srgbClr val="333333"/>
                          </a:solidFill>
                          <a:latin typeface="微软雅黑"/>
                          <a:cs typeface="微软雅黑"/>
                        </a:rPr>
                        <a:t>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bl>
          </a:graphicData>
        </a:graphic>
      </p:graphicFrame>
      <p:grpSp>
        <p:nvGrpSpPr>
          <p:cNvPr id="3" name="object 3"/>
          <p:cNvGrpSpPr/>
          <p:nvPr/>
        </p:nvGrpSpPr>
        <p:grpSpPr>
          <a:xfrm>
            <a:off x="959124" y="368292"/>
            <a:ext cx="5651500" cy="838835"/>
            <a:chOff x="959124" y="368292"/>
            <a:chExt cx="5651500" cy="838835"/>
          </a:xfrm>
        </p:grpSpPr>
        <p:sp>
          <p:nvSpPr>
            <p:cNvPr id="4" name="object 4"/>
            <p:cNvSpPr/>
            <p:nvPr/>
          </p:nvSpPr>
          <p:spPr>
            <a:xfrm>
              <a:off x="963889" y="373056"/>
              <a:ext cx="5641975" cy="829310"/>
            </a:xfrm>
            <a:custGeom>
              <a:avLst/>
              <a:gdLst/>
              <a:ahLst/>
              <a:cxnLst/>
              <a:rect l="l" t="t" r="r" b="b"/>
              <a:pathLst>
                <a:path w="5641975" h="829310">
                  <a:moveTo>
                    <a:pt x="5620752" y="829050"/>
                  </a:moveTo>
                  <a:lnTo>
                    <a:pt x="20659" y="829050"/>
                  </a:lnTo>
                  <a:lnTo>
                    <a:pt x="17629" y="828450"/>
                  </a:lnTo>
                  <a:lnTo>
                    <a:pt x="0" y="808381"/>
                  </a:lnTo>
                  <a:lnTo>
                    <a:pt x="0" y="805236"/>
                  </a:lnTo>
                  <a:lnTo>
                    <a:pt x="0" y="20650"/>
                  </a:lnTo>
                  <a:lnTo>
                    <a:pt x="20659" y="0"/>
                  </a:lnTo>
                  <a:lnTo>
                    <a:pt x="5620752" y="0"/>
                  </a:lnTo>
                  <a:lnTo>
                    <a:pt x="5641421" y="20650"/>
                  </a:lnTo>
                  <a:lnTo>
                    <a:pt x="5641421" y="808381"/>
                  </a:lnTo>
                  <a:lnTo>
                    <a:pt x="5623792" y="828450"/>
                  </a:lnTo>
                  <a:lnTo>
                    <a:pt x="5620752" y="829050"/>
                  </a:lnTo>
                  <a:close/>
                </a:path>
              </a:pathLst>
            </a:custGeom>
            <a:solidFill>
              <a:srgbClr val="F8F8F8"/>
            </a:solidFill>
          </p:spPr>
          <p:txBody>
            <a:bodyPr wrap="square" lIns="0" tIns="0" rIns="0" bIns="0" rtlCol="0"/>
            <a:lstStyle/>
            <a:p>
              <a:endParaRPr/>
            </a:p>
          </p:txBody>
        </p:sp>
        <p:sp>
          <p:nvSpPr>
            <p:cNvPr id="5" name="object 5"/>
            <p:cNvSpPr/>
            <p:nvPr/>
          </p:nvSpPr>
          <p:spPr>
            <a:xfrm>
              <a:off x="963889" y="373056"/>
              <a:ext cx="5641975" cy="829310"/>
            </a:xfrm>
            <a:custGeom>
              <a:avLst/>
              <a:gdLst/>
              <a:ahLst/>
              <a:cxnLst/>
              <a:rect l="l" t="t" r="r" b="b"/>
              <a:pathLst>
                <a:path w="5641975" h="829310">
                  <a:moveTo>
                    <a:pt x="0" y="805236"/>
                  </a:moveTo>
                  <a:lnTo>
                    <a:pt x="0" y="23823"/>
                  </a:lnTo>
                  <a:lnTo>
                    <a:pt x="0" y="20650"/>
                  </a:lnTo>
                  <a:lnTo>
                    <a:pt x="600" y="17610"/>
                  </a:lnTo>
                  <a:lnTo>
                    <a:pt x="20659" y="0"/>
                  </a:lnTo>
                  <a:lnTo>
                    <a:pt x="23823" y="0"/>
                  </a:lnTo>
                  <a:lnTo>
                    <a:pt x="5617597" y="0"/>
                  </a:lnTo>
                  <a:lnTo>
                    <a:pt x="5620752" y="0"/>
                  </a:lnTo>
                  <a:lnTo>
                    <a:pt x="5623792" y="590"/>
                  </a:lnTo>
                  <a:lnTo>
                    <a:pt x="5641421" y="20650"/>
                  </a:lnTo>
                  <a:lnTo>
                    <a:pt x="5641421" y="23823"/>
                  </a:lnTo>
                  <a:lnTo>
                    <a:pt x="5641421" y="805236"/>
                  </a:lnTo>
                  <a:lnTo>
                    <a:pt x="5641421" y="808381"/>
                  </a:lnTo>
                  <a:lnTo>
                    <a:pt x="5640821" y="811411"/>
                  </a:lnTo>
                  <a:lnTo>
                    <a:pt x="5639610" y="814327"/>
                  </a:lnTo>
                  <a:lnTo>
                    <a:pt x="5638400" y="817253"/>
                  </a:lnTo>
                  <a:lnTo>
                    <a:pt x="5617597" y="829060"/>
                  </a:lnTo>
                  <a:lnTo>
                    <a:pt x="23823" y="829060"/>
                  </a:lnTo>
                  <a:lnTo>
                    <a:pt x="0" y="808381"/>
                  </a:lnTo>
                  <a:lnTo>
                    <a:pt x="0" y="80523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63"/>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1314265"/>
            <a:ext cx="5563235" cy="69278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工作中对特殊权限善加使用，能够实现很多巧妙的功能，</a:t>
            </a:r>
            <a:r>
              <a:rPr sz="950" spc="65" dirty="0">
                <a:solidFill>
                  <a:srgbClr val="333333"/>
                </a:solidFill>
                <a:latin typeface="Trebuchet MS"/>
                <a:cs typeface="Trebuchet MS"/>
              </a:rPr>
              <a:t>chmod</a:t>
            </a:r>
            <a:r>
              <a:rPr sz="950" spc="25" dirty="0">
                <a:solidFill>
                  <a:srgbClr val="333333"/>
                </a:solidFill>
                <a:latin typeface="微软雅黑"/>
                <a:cs typeface="微软雅黑"/>
              </a:rPr>
              <a:t>命令设置特殊权限时的参数如表</a:t>
            </a:r>
            <a:r>
              <a:rPr sz="950" spc="25" dirty="0">
                <a:solidFill>
                  <a:srgbClr val="333333"/>
                </a:solidFill>
                <a:latin typeface="Trebuchet MS"/>
                <a:cs typeface="Trebuchet MS"/>
              </a:rPr>
              <a:t>5-7</a:t>
            </a:r>
            <a:r>
              <a:rPr sz="950" spc="15" dirty="0">
                <a:solidFill>
                  <a:srgbClr val="333333"/>
                </a:solidFill>
                <a:latin typeface="微软雅黑"/>
                <a:cs typeface="微软雅黑"/>
              </a:rPr>
              <a:t>所 </a:t>
            </a:r>
            <a:r>
              <a:rPr sz="950" spc="25" dirty="0">
                <a:solidFill>
                  <a:srgbClr val="333333"/>
                </a:solidFill>
                <a:latin typeface="微软雅黑"/>
                <a:cs typeface="微软雅黑"/>
              </a:rPr>
              <a:t>示。</a:t>
            </a:r>
            <a:endParaRPr sz="950">
              <a:latin typeface="微软雅黑"/>
              <a:cs typeface="微软雅黑"/>
            </a:endParaRPr>
          </a:p>
          <a:p>
            <a:pPr marL="12700">
              <a:lnSpc>
                <a:spcPct val="100000"/>
              </a:lnSpc>
              <a:spcBef>
                <a:spcPts val="1110"/>
              </a:spcBef>
              <a:tabLst>
                <a:tab pos="993775"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5-7	</a:t>
            </a:r>
            <a:r>
              <a:rPr sz="950" spc="75" dirty="0">
                <a:solidFill>
                  <a:srgbClr val="333333"/>
                </a:solidFill>
                <a:latin typeface="Trebuchet MS"/>
                <a:cs typeface="Trebuchet MS"/>
              </a:rPr>
              <a:t>SUID</a:t>
            </a:r>
            <a:r>
              <a:rPr sz="950" spc="25" dirty="0">
                <a:solidFill>
                  <a:srgbClr val="333333"/>
                </a:solidFill>
                <a:latin typeface="微软雅黑"/>
                <a:cs typeface="微软雅黑"/>
              </a:rPr>
              <a:t>、</a:t>
            </a:r>
            <a:r>
              <a:rPr sz="950" spc="70" dirty="0">
                <a:solidFill>
                  <a:srgbClr val="333333"/>
                </a:solidFill>
                <a:latin typeface="Trebuchet MS"/>
                <a:cs typeface="Trebuchet MS"/>
              </a:rPr>
              <a:t>SGID</a:t>
            </a:r>
            <a:r>
              <a:rPr sz="950" spc="25" dirty="0">
                <a:solidFill>
                  <a:srgbClr val="333333"/>
                </a:solidFill>
                <a:latin typeface="微软雅黑"/>
                <a:cs typeface="微软雅黑"/>
              </a:rPr>
              <a:t>、</a:t>
            </a:r>
            <a:r>
              <a:rPr sz="950" spc="40" dirty="0">
                <a:solidFill>
                  <a:srgbClr val="333333"/>
                </a:solidFill>
                <a:latin typeface="Trebuchet MS"/>
                <a:cs typeface="Trebuchet MS"/>
              </a:rPr>
              <a:t>SBIT</a:t>
            </a:r>
            <a:r>
              <a:rPr sz="950" spc="25" dirty="0">
                <a:solidFill>
                  <a:srgbClr val="333333"/>
                </a:solidFill>
                <a:latin typeface="微软雅黑"/>
                <a:cs typeface="微软雅黑"/>
              </a:rPr>
              <a:t>特殊权限的设置参数</a:t>
            </a:r>
            <a:endParaRPr sz="950">
              <a:latin typeface="微软雅黑"/>
              <a:cs typeface="微软雅黑"/>
            </a:endParaRPr>
          </a:p>
        </p:txBody>
      </p:sp>
      <p:grpSp>
        <p:nvGrpSpPr>
          <p:cNvPr id="8" name="object 8"/>
          <p:cNvGrpSpPr/>
          <p:nvPr/>
        </p:nvGrpSpPr>
        <p:grpSpPr>
          <a:xfrm>
            <a:off x="959124" y="5152064"/>
            <a:ext cx="5651500" cy="1353185"/>
            <a:chOff x="959124" y="5152064"/>
            <a:chExt cx="5651500" cy="1353185"/>
          </a:xfrm>
        </p:grpSpPr>
        <p:sp>
          <p:nvSpPr>
            <p:cNvPr id="9" name="object 9"/>
            <p:cNvSpPr/>
            <p:nvPr/>
          </p:nvSpPr>
          <p:spPr>
            <a:xfrm>
              <a:off x="963889" y="5156829"/>
              <a:ext cx="5641975" cy="1343660"/>
            </a:xfrm>
            <a:custGeom>
              <a:avLst/>
              <a:gdLst/>
              <a:ahLst/>
              <a:cxnLst/>
              <a:rect l="l" t="t" r="r" b="b"/>
              <a:pathLst>
                <a:path w="5641975" h="1343660">
                  <a:moveTo>
                    <a:pt x="5620752" y="1343639"/>
                  </a:moveTo>
                  <a:lnTo>
                    <a:pt x="20659" y="1343639"/>
                  </a:lnTo>
                  <a:lnTo>
                    <a:pt x="17629" y="1343029"/>
                  </a:lnTo>
                  <a:lnTo>
                    <a:pt x="0" y="1322980"/>
                  </a:lnTo>
                  <a:lnTo>
                    <a:pt x="0" y="1319825"/>
                  </a:lnTo>
                  <a:lnTo>
                    <a:pt x="0" y="20650"/>
                  </a:lnTo>
                  <a:lnTo>
                    <a:pt x="20659" y="0"/>
                  </a:lnTo>
                  <a:lnTo>
                    <a:pt x="5620752" y="0"/>
                  </a:lnTo>
                  <a:lnTo>
                    <a:pt x="5641421" y="20650"/>
                  </a:lnTo>
                  <a:lnTo>
                    <a:pt x="5641421" y="1322980"/>
                  </a:lnTo>
                  <a:lnTo>
                    <a:pt x="5623792" y="1343029"/>
                  </a:lnTo>
                  <a:lnTo>
                    <a:pt x="5620752" y="1343639"/>
                  </a:lnTo>
                  <a:close/>
                </a:path>
              </a:pathLst>
            </a:custGeom>
            <a:solidFill>
              <a:srgbClr val="F8F8F8"/>
            </a:solidFill>
          </p:spPr>
          <p:txBody>
            <a:bodyPr wrap="square" lIns="0" tIns="0" rIns="0" bIns="0" rtlCol="0"/>
            <a:lstStyle/>
            <a:p>
              <a:endParaRPr/>
            </a:p>
          </p:txBody>
        </p:sp>
        <p:sp>
          <p:nvSpPr>
            <p:cNvPr id="10" name="object 10"/>
            <p:cNvSpPr/>
            <p:nvPr/>
          </p:nvSpPr>
          <p:spPr>
            <a:xfrm>
              <a:off x="963889" y="5156829"/>
              <a:ext cx="5641975" cy="1343660"/>
            </a:xfrm>
            <a:custGeom>
              <a:avLst/>
              <a:gdLst/>
              <a:ahLst/>
              <a:cxnLst/>
              <a:rect l="l" t="t" r="r" b="b"/>
              <a:pathLst>
                <a:path w="5641975" h="1343660">
                  <a:moveTo>
                    <a:pt x="0" y="1319825"/>
                  </a:moveTo>
                  <a:lnTo>
                    <a:pt x="0" y="23823"/>
                  </a:lnTo>
                  <a:lnTo>
                    <a:pt x="0" y="20650"/>
                  </a:lnTo>
                  <a:lnTo>
                    <a:pt x="600" y="17610"/>
                  </a:lnTo>
                  <a:lnTo>
                    <a:pt x="20659" y="0"/>
                  </a:lnTo>
                  <a:lnTo>
                    <a:pt x="23823" y="0"/>
                  </a:lnTo>
                  <a:lnTo>
                    <a:pt x="5617597" y="0"/>
                  </a:lnTo>
                  <a:lnTo>
                    <a:pt x="5620752" y="0"/>
                  </a:lnTo>
                  <a:lnTo>
                    <a:pt x="5623792" y="600"/>
                  </a:lnTo>
                  <a:lnTo>
                    <a:pt x="5639610" y="14684"/>
                  </a:lnTo>
                  <a:lnTo>
                    <a:pt x="5640821" y="17610"/>
                  </a:lnTo>
                  <a:lnTo>
                    <a:pt x="5641421" y="20650"/>
                  </a:lnTo>
                  <a:lnTo>
                    <a:pt x="5641421" y="23823"/>
                  </a:lnTo>
                  <a:lnTo>
                    <a:pt x="5641421" y="1319825"/>
                  </a:lnTo>
                  <a:lnTo>
                    <a:pt x="5641421" y="1322980"/>
                  </a:lnTo>
                  <a:lnTo>
                    <a:pt x="5640821" y="1326010"/>
                  </a:lnTo>
                  <a:lnTo>
                    <a:pt x="5639610" y="1328926"/>
                  </a:lnTo>
                  <a:lnTo>
                    <a:pt x="5638400" y="1331842"/>
                  </a:lnTo>
                  <a:lnTo>
                    <a:pt x="5626717" y="1341819"/>
                  </a:lnTo>
                  <a:lnTo>
                    <a:pt x="5623792" y="1343029"/>
                  </a:lnTo>
                  <a:lnTo>
                    <a:pt x="5620752" y="1343639"/>
                  </a:lnTo>
                  <a:lnTo>
                    <a:pt x="5617597" y="1343649"/>
                  </a:lnTo>
                  <a:lnTo>
                    <a:pt x="23823" y="1343649"/>
                  </a:lnTo>
                  <a:lnTo>
                    <a:pt x="20659" y="1343639"/>
                  </a:lnTo>
                  <a:lnTo>
                    <a:pt x="17629" y="1343029"/>
                  </a:lnTo>
                  <a:lnTo>
                    <a:pt x="14703" y="1341819"/>
                  </a:lnTo>
                  <a:lnTo>
                    <a:pt x="11787" y="1340619"/>
                  </a:lnTo>
                  <a:lnTo>
                    <a:pt x="1810" y="1328926"/>
                  </a:lnTo>
                  <a:lnTo>
                    <a:pt x="600" y="1326010"/>
                  </a:lnTo>
                  <a:lnTo>
                    <a:pt x="0" y="1322980"/>
                  </a:lnTo>
                  <a:lnTo>
                    <a:pt x="0" y="1319825"/>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5237836"/>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4824680"/>
            <a:ext cx="5669280" cy="439610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切换回</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管理员的身份下，在家目录中创建一个名为</a:t>
            </a:r>
            <a:r>
              <a:rPr sz="950" spc="25" dirty="0">
                <a:solidFill>
                  <a:srgbClr val="333333"/>
                </a:solidFill>
                <a:latin typeface="Trebuchet MS"/>
                <a:cs typeface="Trebuchet MS"/>
              </a:rPr>
              <a:t>linux</a:t>
            </a:r>
            <a:r>
              <a:rPr sz="950" spc="25" dirty="0">
                <a:solidFill>
                  <a:srgbClr val="333333"/>
                </a:solidFill>
                <a:latin typeface="微软雅黑"/>
                <a:cs typeface="微软雅黑"/>
              </a:rPr>
              <a:t>的新目录，随后设置上</a:t>
            </a:r>
            <a:r>
              <a:rPr sz="950" spc="40" dirty="0">
                <a:solidFill>
                  <a:srgbClr val="333333"/>
                </a:solidFill>
                <a:latin typeface="Trebuchet MS"/>
                <a:cs typeface="Trebuchet MS"/>
              </a:rPr>
              <a:t>SBIT</a:t>
            </a:r>
            <a:r>
              <a:rPr sz="950" spc="25" dirty="0">
                <a:solidFill>
                  <a:srgbClr val="333333"/>
                </a:solidFill>
                <a:latin typeface="微软雅黑"/>
                <a:cs typeface="微软雅黑"/>
              </a:rPr>
              <a:t>权限吧：</a:t>
            </a:r>
            <a:endParaRPr sz="950">
              <a:latin typeface="微软雅黑"/>
              <a:cs typeface="微软雅黑"/>
            </a:endParaRPr>
          </a:p>
          <a:p>
            <a:pPr>
              <a:lnSpc>
                <a:spcPct val="100000"/>
              </a:lnSpc>
              <a:spcBef>
                <a:spcPts val="45"/>
              </a:spcBef>
            </a:pPr>
            <a:endParaRPr sz="900">
              <a:latin typeface="微软雅黑"/>
              <a:cs typeface="微软雅黑"/>
            </a:endParaRPr>
          </a:p>
          <a:p>
            <a:pPr marL="136525" marR="3307715">
              <a:lnSpc>
                <a:spcPct val="132400"/>
              </a:lnSpc>
              <a:spcBef>
                <a:spcPts val="5"/>
              </a:spcBef>
            </a:pPr>
            <a:r>
              <a:rPr sz="850" spc="15" dirty="0">
                <a:solidFill>
                  <a:srgbClr val="333333"/>
                </a:solidFill>
                <a:latin typeface="Lucida Console"/>
                <a:cs typeface="Lucida Console"/>
              </a:rPr>
              <a:t>[linuxprobe@linuxprobe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tmp]$</a:t>
            </a:r>
            <a:r>
              <a:rPr sz="850" spc="-5" dirty="0">
                <a:solidFill>
                  <a:srgbClr val="333333"/>
                </a:solidFill>
                <a:latin typeface="Lucida Console"/>
                <a:cs typeface="Lucida Console"/>
              </a:rPr>
              <a:t> </a:t>
            </a:r>
            <a:r>
              <a:rPr sz="850" spc="15" dirty="0">
                <a:solidFill>
                  <a:srgbClr val="333333"/>
                </a:solidFill>
                <a:latin typeface="Lucida Console"/>
                <a:cs typeface="Lucida Console"/>
              </a:rPr>
              <a:t>exit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Logout</a:t>
            </a:r>
            <a:endParaRPr sz="850">
              <a:latin typeface="Lucida Console"/>
              <a:cs typeface="Lucida Console"/>
            </a:endParaRPr>
          </a:p>
          <a:p>
            <a:pPr marL="136525" marR="2837180">
              <a:lnSpc>
                <a:spcPct val="132400"/>
              </a:lnSpc>
            </a:pPr>
            <a:r>
              <a:rPr sz="850" spc="15" dirty="0">
                <a:solidFill>
                  <a:srgbClr val="333333"/>
                </a:solidFill>
                <a:latin typeface="Lucida Console"/>
                <a:cs typeface="Lucida Console"/>
              </a:rPr>
              <a:t>[root@linuxprobe tmp]# cd ~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 ~]# mkdir linux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chmod</a:t>
            </a:r>
            <a:r>
              <a:rPr sz="850" spc="5" dirty="0">
                <a:solidFill>
                  <a:srgbClr val="333333"/>
                </a:solidFill>
                <a:latin typeface="Lucida Console"/>
                <a:cs typeface="Lucida Console"/>
              </a:rPr>
              <a:t> </a:t>
            </a:r>
            <a:r>
              <a:rPr sz="850" spc="15" dirty="0">
                <a:solidFill>
                  <a:srgbClr val="333333"/>
                </a:solidFill>
                <a:latin typeface="Lucida Console"/>
                <a:cs typeface="Lucida Console"/>
              </a:rPr>
              <a:t>-R</a:t>
            </a:r>
            <a:r>
              <a:rPr sz="850" spc="10" dirty="0">
                <a:solidFill>
                  <a:srgbClr val="333333"/>
                </a:solidFill>
                <a:latin typeface="Lucida Console"/>
                <a:cs typeface="Lucida Console"/>
              </a:rPr>
              <a:t> </a:t>
            </a:r>
            <a:r>
              <a:rPr sz="850" spc="15" dirty="0">
                <a:solidFill>
                  <a:srgbClr val="333333"/>
                </a:solidFill>
                <a:latin typeface="Lucida Console"/>
                <a:cs typeface="Lucida Console"/>
              </a:rPr>
              <a:t>o+t</a:t>
            </a:r>
            <a:r>
              <a:rPr sz="850" spc="5" dirty="0">
                <a:solidFill>
                  <a:srgbClr val="333333"/>
                </a:solidFill>
                <a:latin typeface="Lucida Console"/>
                <a:cs typeface="Lucida Console"/>
              </a:rPr>
              <a:t> </a:t>
            </a:r>
            <a:r>
              <a:rPr sz="850" spc="15" dirty="0">
                <a:solidFill>
                  <a:srgbClr val="333333"/>
                </a:solidFill>
                <a:latin typeface="Lucida Console"/>
                <a:cs typeface="Lucida Console"/>
              </a:rPr>
              <a:t>linux/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ls</a:t>
            </a:r>
            <a:r>
              <a:rPr sz="850" spc="10" dirty="0">
                <a:solidFill>
                  <a:srgbClr val="333333"/>
                </a:solidFill>
                <a:latin typeface="Lucida Console"/>
                <a:cs typeface="Lucida Console"/>
              </a:rPr>
              <a:t> </a:t>
            </a:r>
            <a:r>
              <a:rPr sz="850" spc="15" dirty="0">
                <a:solidFill>
                  <a:srgbClr val="333333"/>
                </a:solidFill>
                <a:latin typeface="Lucida Console"/>
                <a:cs typeface="Lucida Console"/>
              </a:rPr>
              <a:t>-ld</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drwxr-xr-t.</a:t>
            </a:r>
            <a:r>
              <a:rPr sz="850" spc="10" dirty="0">
                <a:solidFill>
                  <a:srgbClr val="333333"/>
                </a:solidFill>
                <a:latin typeface="Lucida Console"/>
                <a:cs typeface="Lucida Console"/>
              </a:rPr>
              <a:t> </a:t>
            </a:r>
            <a:r>
              <a:rPr sz="850" spc="15" dirty="0">
                <a:solidFill>
                  <a:srgbClr val="333333"/>
                </a:solidFill>
                <a:latin typeface="Lucida Console"/>
                <a:cs typeface="Lucida Console"/>
              </a:rPr>
              <a:t>2</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6 Feb</a:t>
            </a:r>
            <a:r>
              <a:rPr sz="850" spc="10" dirty="0">
                <a:solidFill>
                  <a:srgbClr val="333333"/>
                </a:solidFill>
                <a:latin typeface="Lucida Console"/>
                <a:cs typeface="Lucida Console"/>
              </a:rPr>
              <a:t> </a:t>
            </a:r>
            <a:r>
              <a:rPr sz="850" spc="15" dirty="0">
                <a:solidFill>
                  <a:srgbClr val="333333"/>
                </a:solidFill>
                <a:latin typeface="Lucida Console"/>
                <a:cs typeface="Lucida Console"/>
              </a:rPr>
              <a:t>11</a:t>
            </a:r>
            <a:r>
              <a:rPr sz="850" spc="10" dirty="0">
                <a:solidFill>
                  <a:srgbClr val="333333"/>
                </a:solidFill>
                <a:latin typeface="Lucida Console"/>
                <a:cs typeface="Lucida Console"/>
              </a:rPr>
              <a:t> </a:t>
            </a:r>
            <a:r>
              <a:rPr sz="850" spc="15" dirty="0">
                <a:solidFill>
                  <a:srgbClr val="333333"/>
                </a:solidFill>
                <a:latin typeface="Lucida Console"/>
                <a:cs typeface="Lucida Console"/>
              </a:rPr>
              <a:t>19:34</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8255">
              <a:lnSpc>
                <a:spcPct val="131600"/>
              </a:lnSpc>
            </a:pPr>
            <a:r>
              <a:rPr sz="950" spc="25" dirty="0">
                <a:solidFill>
                  <a:srgbClr val="333333"/>
                </a:solidFill>
                <a:latin typeface="微软雅黑"/>
                <a:cs typeface="微软雅黑"/>
              </a:rPr>
              <a:t>上面的</a:t>
            </a:r>
            <a:r>
              <a:rPr sz="950" spc="35" dirty="0">
                <a:solidFill>
                  <a:srgbClr val="333333"/>
                </a:solidFill>
                <a:latin typeface="Trebuchet MS"/>
                <a:cs typeface="Trebuchet MS"/>
              </a:rPr>
              <a:t>o+t</a:t>
            </a:r>
            <a:r>
              <a:rPr sz="950" spc="25" dirty="0">
                <a:solidFill>
                  <a:srgbClr val="333333"/>
                </a:solidFill>
                <a:latin typeface="微软雅黑"/>
                <a:cs typeface="微软雅黑"/>
              </a:rPr>
              <a:t>参数是在一般权限已经设置完毕的前提下，又新增了一项特殊权限，那如果我们想一般权限和 特殊权限一起设置，有什么高效率的方法呢？</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其实</a:t>
            </a:r>
            <a:r>
              <a:rPr sz="950" spc="75" dirty="0">
                <a:solidFill>
                  <a:srgbClr val="333333"/>
                </a:solidFill>
                <a:latin typeface="Trebuchet MS"/>
                <a:cs typeface="Trebuchet MS"/>
              </a:rPr>
              <a:t>SUID</a:t>
            </a:r>
            <a:r>
              <a:rPr sz="950" spc="25" dirty="0">
                <a:solidFill>
                  <a:srgbClr val="333333"/>
                </a:solidFill>
                <a:latin typeface="微软雅黑"/>
                <a:cs typeface="微软雅黑"/>
              </a:rPr>
              <a:t>、</a:t>
            </a:r>
            <a:r>
              <a:rPr sz="950" spc="70" dirty="0">
                <a:solidFill>
                  <a:srgbClr val="333333"/>
                </a:solidFill>
                <a:latin typeface="Trebuchet MS"/>
                <a:cs typeface="Trebuchet MS"/>
              </a:rPr>
              <a:t>SGID</a:t>
            </a:r>
            <a:r>
              <a:rPr sz="950" spc="25" dirty="0">
                <a:solidFill>
                  <a:srgbClr val="333333"/>
                </a:solidFill>
                <a:latin typeface="微软雅黑"/>
                <a:cs typeface="微软雅黑"/>
              </a:rPr>
              <a:t>与</a:t>
            </a:r>
            <a:r>
              <a:rPr sz="950" spc="40" dirty="0">
                <a:solidFill>
                  <a:srgbClr val="333333"/>
                </a:solidFill>
                <a:latin typeface="Trebuchet MS"/>
                <a:cs typeface="Trebuchet MS"/>
              </a:rPr>
              <a:t>SBIT</a:t>
            </a:r>
            <a:r>
              <a:rPr sz="950" spc="25" dirty="0">
                <a:solidFill>
                  <a:srgbClr val="333333"/>
                </a:solidFill>
                <a:latin typeface="微软雅黑"/>
                <a:cs typeface="微软雅黑"/>
              </a:rPr>
              <a:t>也有对应的数字法表示，分别即是</a:t>
            </a:r>
            <a:r>
              <a:rPr sz="950" spc="55" dirty="0">
                <a:solidFill>
                  <a:srgbClr val="333333"/>
                </a:solidFill>
                <a:latin typeface="Trebuchet MS"/>
                <a:cs typeface="Trebuchet MS"/>
              </a:rPr>
              <a:t>4</a:t>
            </a:r>
            <a:r>
              <a:rPr sz="950" spc="25" dirty="0">
                <a:solidFill>
                  <a:srgbClr val="333333"/>
                </a:solidFill>
                <a:latin typeface="微软雅黑"/>
                <a:cs typeface="微软雅黑"/>
              </a:rPr>
              <a:t>、</a:t>
            </a:r>
            <a:r>
              <a:rPr sz="950" spc="55" dirty="0">
                <a:solidFill>
                  <a:srgbClr val="333333"/>
                </a:solidFill>
                <a:latin typeface="Trebuchet MS"/>
                <a:cs typeface="Trebuchet MS"/>
              </a:rPr>
              <a:t>2</a:t>
            </a:r>
            <a:r>
              <a:rPr sz="950" spc="25" dirty="0">
                <a:solidFill>
                  <a:srgbClr val="333333"/>
                </a:solidFill>
                <a:latin typeface="微软雅黑"/>
                <a:cs typeface="微软雅黑"/>
              </a:rPr>
              <a:t>、</a:t>
            </a:r>
            <a:r>
              <a:rPr sz="950" spc="55" dirty="0">
                <a:solidFill>
                  <a:srgbClr val="333333"/>
                </a:solidFill>
                <a:latin typeface="Trebuchet MS"/>
                <a:cs typeface="Trebuchet MS"/>
              </a:rPr>
              <a:t>1</a:t>
            </a:r>
            <a:r>
              <a:rPr sz="950" spc="25" dirty="0">
                <a:solidFill>
                  <a:srgbClr val="333333"/>
                </a:solidFill>
                <a:latin typeface="微软雅黑"/>
                <a:cs typeface="微软雅黑"/>
              </a:rPr>
              <a:t>。也就是说</a:t>
            </a:r>
            <a:r>
              <a:rPr sz="950" spc="55" dirty="0">
                <a:solidFill>
                  <a:srgbClr val="333333"/>
                </a:solidFill>
                <a:latin typeface="Trebuchet MS"/>
                <a:cs typeface="Trebuchet MS"/>
              </a:rPr>
              <a:t>777</a:t>
            </a:r>
            <a:r>
              <a:rPr sz="950" spc="25" dirty="0">
                <a:solidFill>
                  <a:srgbClr val="333333"/>
                </a:solidFill>
                <a:latin typeface="微软雅黑"/>
                <a:cs typeface="微软雅黑"/>
              </a:rPr>
              <a:t>还不是最大权限，满 权限应该是</a:t>
            </a:r>
            <a:r>
              <a:rPr sz="950" spc="55" dirty="0">
                <a:solidFill>
                  <a:srgbClr val="333333"/>
                </a:solidFill>
                <a:latin typeface="Trebuchet MS"/>
                <a:cs typeface="Trebuchet MS"/>
              </a:rPr>
              <a:t>7777</a:t>
            </a:r>
            <a:r>
              <a:rPr sz="950" spc="25" dirty="0">
                <a:solidFill>
                  <a:srgbClr val="333333"/>
                </a:solidFill>
                <a:latin typeface="微软雅黑"/>
                <a:cs typeface="微软雅黑"/>
              </a:rPr>
              <a:t>，第一个数字代表的是特殊权限位。既然知道了数字表示法是由</a:t>
            </a:r>
            <a:r>
              <a:rPr sz="950" spc="-160" dirty="0">
                <a:solidFill>
                  <a:srgbClr val="333333"/>
                </a:solidFill>
                <a:latin typeface="Trebuchet MS"/>
                <a:cs typeface="Trebuchet MS"/>
              </a:rPr>
              <a:t>“</a:t>
            </a:r>
            <a:r>
              <a:rPr sz="950" spc="25" dirty="0">
                <a:solidFill>
                  <a:srgbClr val="333333"/>
                </a:solidFill>
                <a:latin typeface="微软雅黑"/>
                <a:cs typeface="微软雅黑"/>
              </a:rPr>
              <a:t>特殊权限</a:t>
            </a:r>
            <a:r>
              <a:rPr sz="950" spc="55" dirty="0">
                <a:solidFill>
                  <a:srgbClr val="333333"/>
                </a:solidFill>
                <a:latin typeface="Trebuchet MS"/>
                <a:cs typeface="Trebuchet MS"/>
              </a:rPr>
              <a:t>+</a:t>
            </a:r>
            <a:r>
              <a:rPr sz="950" spc="25" dirty="0">
                <a:solidFill>
                  <a:srgbClr val="333333"/>
                </a:solidFill>
                <a:latin typeface="微软雅黑"/>
                <a:cs typeface="微软雅黑"/>
              </a:rPr>
              <a:t>一般权限</a:t>
            </a:r>
            <a:r>
              <a:rPr sz="950" spc="-160" dirty="0">
                <a:solidFill>
                  <a:srgbClr val="333333"/>
                </a:solidFill>
                <a:latin typeface="Trebuchet MS"/>
                <a:cs typeface="Trebuchet MS"/>
              </a:rPr>
              <a:t>”</a:t>
            </a:r>
            <a:r>
              <a:rPr sz="950" spc="15" dirty="0">
                <a:solidFill>
                  <a:srgbClr val="333333"/>
                </a:solidFill>
                <a:latin typeface="微软雅黑"/>
                <a:cs typeface="微软雅黑"/>
              </a:rPr>
              <a:t>构 </a:t>
            </a:r>
            <a:r>
              <a:rPr sz="950" spc="25" dirty="0">
                <a:solidFill>
                  <a:srgbClr val="333333"/>
                </a:solidFill>
                <a:latin typeface="微软雅黑"/>
                <a:cs typeface="微软雅黑"/>
              </a:rPr>
              <a:t>成的，那就以上面</a:t>
            </a:r>
            <a:r>
              <a:rPr sz="950" spc="25" dirty="0">
                <a:solidFill>
                  <a:srgbClr val="333333"/>
                </a:solidFill>
                <a:latin typeface="Trebuchet MS"/>
                <a:cs typeface="Trebuchet MS"/>
              </a:rPr>
              <a:t>linux</a:t>
            </a:r>
            <a:r>
              <a:rPr sz="950" spc="25" dirty="0">
                <a:solidFill>
                  <a:srgbClr val="333333"/>
                </a:solidFill>
                <a:latin typeface="微软雅黑"/>
                <a:cs typeface="微软雅黑"/>
              </a:rPr>
              <a:t>目录的权限为例为同学们梳理下计算方法吧。</a:t>
            </a:r>
            <a:endParaRPr sz="950">
              <a:latin typeface="微软雅黑"/>
              <a:cs typeface="微软雅黑"/>
            </a:endParaRPr>
          </a:p>
          <a:p>
            <a:pPr marL="12700" marR="17780">
              <a:lnSpc>
                <a:spcPct val="131600"/>
              </a:lnSpc>
              <a:spcBef>
                <a:spcPts val="825"/>
              </a:spcBef>
            </a:pPr>
            <a:r>
              <a:rPr sz="950" spc="25" dirty="0">
                <a:solidFill>
                  <a:srgbClr val="333333"/>
                </a:solidFill>
                <a:latin typeface="微软雅黑"/>
                <a:cs typeface="微软雅黑"/>
              </a:rPr>
              <a:t>在</a:t>
            </a:r>
            <a:r>
              <a:rPr sz="950" spc="-20" dirty="0">
                <a:solidFill>
                  <a:srgbClr val="333333"/>
                </a:solidFill>
                <a:latin typeface="Trebuchet MS"/>
                <a:cs typeface="Trebuchet MS"/>
              </a:rPr>
              <a:t>“rwxr-xr-t”</a:t>
            </a:r>
            <a:r>
              <a:rPr sz="950" spc="25" dirty="0">
                <a:solidFill>
                  <a:srgbClr val="333333"/>
                </a:solidFill>
                <a:latin typeface="微软雅黑"/>
                <a:cs typeface="微软雅黑"/>
              </a:rPr>
              <a:t>权限中，最后一位是</a:t>
            </a:r>
            <a:r>
              <a:rPr sz="950" spc="-5" dirty="0">
                <a:solidFill>
                  <a:srgbClr val="333333"/>
                </a:solidFill>
                <a:latin typeface="Trebuchet MS"/>
                <a:cs typeface="Trebuchet MS"/>
              </a:rPr>
              <a:t>t</a:t>
            </a:r>
            <a:r>
              <a:rPr sz="950" spc="-5" dirty="0">
                <a:solidFill>
                  <a:srgbClr val="333333"/>
                </a:solidFill>
                <a:latin typeface="微软雅黑"/>
                <a:cs typeface="微软雅黑"/>
              </a:rPr>
              <a:t>，</a:t>
            </a:r>
            <a:r>
              <a:rPr sz="950" spc="25" dirty="0">
                <a:solidFill>
                  <a:srgbClr val="333333"/>
                </a:solidFill>
                <a:latin typeface="微软雅黑"/>
                <a:cs typeface="微软雅黑"/>
              </a:rPr>
              <a:t>代表该文件的一般权限为</a:t>
            </a:r>
            <a:r>
              <a:rPr sz="950" spc="-10" dirty="0">
                <a:solidFill>
                  <a:srgbClr val="333333"/>
                </a:solidFill>
                <a:latin typeface="Trebuchet MS"/>
                <a:cs typeface="Trebuchet MS"/>
              </a:rPr>
              <a:t>“rwxr-xr-x”</a:t>
            </a:r>
            <a:r>
              <a:rPr sz="950" spc="-10" dirty="0">
                <a:solidFill>
                  <a:srgbClr val="333333"/>
                </a:solidFill>
                <a:latin typeface="微软雅黑"/>
                <a:cs typeface="微软雅黑"/>
              </a:rPr>
              <a:t>，</a:t>
            </a:r>
            <a:r>
              <a:rPr sz="950" spc="25" dirty="0">
                <a:solidFill>
                  <a:srgbClr val="333333"/>
                </a:solidFill>
                <a:latin typeface="微软雅黑"/>
                <a:cs typeface="微软雅黑"/>
              </a:rPr>
              <a:t>并带有</a:t>
            </a:r>
            <a:r>
              <a:rPr sz="950" spc="40" dirty="0">
                <a:solidFill>
                  <a:srgbClr val="333333"/>
                </a:solidFill>
                <a:latin typeface="Trebuchet MS"/>
                <a:cs typeface="Trebuchet MS"/>
              </a:rPr>
              <a:t>SBIT</a:t>
            </a:r>
            <a:r>
              <a:rPr sz="950" spc="25" dirty="0">
                <a:solidFill>
                  <a:srgbClr val="333333"/>
                </a:solidFill>
                <a:latin typeface="微软雅黑"/>
                <a:cs typeface="微软雅黑"/>
              </a:rPr>
              <a:t>特殊权限。对于 读（</a:t>
            </a:r>
            <a:r>
              <a:rPr sz="950" spc="25" dirty="0">
                <a:solidFill>
                  <a:srgbClr val="333333"/>
                </a:solidFill>
                <a:latin typeface="Trebuchet MS"/>
                <a:cs typeface="Trebuchet MS"/>
              </a:rPr>
              <a:t>r</a:t>
            </a:r>
            <a:r>
              <a:rPr sz="950" spc="25" dirty="0">
                <a:solidFill>
                  <a:srgbClr val="333333"/>
                </a:solidFill>
                <a:latin typeface="微软雅黑"/>
                <a:cs typeface="微软雅黑"/>
              </a:rPr>
              <a:t>）、写（</a:t>
            </a:r>
            <a:r>
              <a:rPr sz="950" spc="50" dirty="0">
                <a:solidFill>
                  <a:srgbClr val="333333"/>
                </a:solidFill>
                <a:latin typeface="Trebuchet MS"/>
                <a:cs typeface="Trebuchet MS"/>
              </a:rPr>
              <a:t>w</a:t>
            </a:r>
            <a:r>
              <a:rPr sz="950" spc="25" dirty="0">
                <a:solidFill>
                  <a:srgbClr val="333333"/>
                </a:solidFill>
                <a:latin typeface="微软雅黑"/>
                <a:cs typeface="微软雅黑"/>
              </a:rPr>
              <a:t>）、执行（</a:t>
            </a:r>
            <a:r>
              <a:rPr sz="950" spc="35" dirty="0">
                <a:solidFill>
                  <a:srgbClr val="333333"/>
                </a:solidFill>
                <a:latin typeface="Trebuchet MS"/>
                <a:cs typeface="Trebuchet MS"/>
              </a:rPr>
              <a:t>x</a:t>
            </a:r>
            <a:r>
              <a:rPr sz="950" spc="25" dirty="0">
                <a:solidFill>
                  <a:srgbClr val="333333"/>
                </a:solidFill>
                <a:latin typeface="微软雅黑"/>
                <a:cs typeface="微软雅黑"/>
              </a:rPr>
              <a:t>）权限的数字计算方法大家应该很熟悉了</a:t>
            </a:r>
            <a:r>
              <a:rPr sz="950" spc="275" dirty="0">
                <a:solidFill>
                  <a:srgbClr val="333333"/>
                </a:solidFill>
                <a:latin typeface="Trebuchet MS"/>
                <a:cs typeface="Trebuchet MS"/>
              </a:rPr>
              <a:t>——</a:t>
            </a:r>
            <a:r>
              <a:rPr sz="950" spc="25" dirty="0">
                <a:solidFill>
                  <a:srgbClr val="333333"/>
                </a:solidFill>
                <a:latin typeface="微软雅黑"/>
                <a:cs typeface="微软雅黑"/>
              </a:rPr>
              <a:t>即</a:t>
            </a:r>
            <a:r>
              <a:rPr sz="950" spc="55" dirty="0">
                <a:solidFill>
                  <a:srgbClr val="333333"/>
                </a:solidFill>
                <a:latin typeface="Trebuchet MS"/>
                <a:cs typeface="Trebuchet MS"/>
              </a:rPr>
              <a:t>755</a:t>
            </a:r>
            <a:r>
              <a:rPr sz="950" spc="25" dirty="0">
                <a:solidFill>
                  <a:srgbClr val="333333"/>
                </a:solidFill>
                <a:latin typeface="微软雅黑"/>
                <a:cs typeface="微软雅黑"/>
              </a:rPr>
              <a:t>，而</a:t>
            </a:r>
            <a:r>
              <a:rPr sz="950" spc="40" dirty="0">
                <a:solidFill>
                  <a:srgbClr val="333333"/>
                </a:solidFill>
                <a:latin typeface="Trebuchet MS"/>
                <a:cs typeface="Trebuchet MS"/>
              </a:rPr>
              <a:t>SBIT</a:t>
            </a:r>
            <a:r>
              <a:rPr sz="950" spc="20" dirty="0">
                <a:solidFill>
                  <a:srgbClr val="333333"/>
                </a:solidFill>
                <a:latin typeface="微软雅黑"/>
                <a:cs typeface="微软雅黑"/>
              </a:rPr>
              <a:t>特殊权限位是  </a:t>
            </a:r>
            <a:r>
              <a:rPr sz="950" spc="40" dirty="0">
                <a:solidFill>
                  <a:srgbClr val="333333"/>
                </a:solidFill>
                <a:latin typeface="Trebuchet MS"/>
                <a:cs typeface="Trebuchet MS"/>
              </a:rPr>
              <a:t>1</a:t>
            </a:r>
            <a:r>
              <a:rPr sz="950" spc="40" dirty="0">
                <a:solidFill>
                  <a:srgbClr val="333333"/>
                </a:solidFill>
                <a:latin typeface="微软雅黑"/>
                <a:cs typeface="微软雅黑"/>
              </a:rPr>
              <a:t>，</a:t>
            </a:r>
            <a:r>
              <a:rPr sz="950" spc="25" dirty="0">
                <a:solidFill>
                  <a:srgbClr val="333333"/>
                </a:solidFill>
                <a:latin typeface="微软雅黑"/>
                <a:cs typeface="微软雅黑"/>
              </a:rPr>
              <a:t>合并后结果为</a:t>
            </a:r>
            <a:r>
              <a:rPr sz="950" spc="55" dirty="0">
                <a:solidFill>
                  <a:srgbClr val="333333"/>
                </a:solidFill>
                <a:latin typeface="Trebuchet MS"/>
                <a:cs typeface="Trebuchet MS"/>
              </a:rPr>
              <a:t>1755</a:t>
            </a:r>
            <a:r>
              <a:rPr sz="950" spc="25" dirty="0">
                <a:solidFill>
                  <a:srgbClr val="333333"/>
                </a:solidFill>
                <a:latin typeface="微软雅黑"/>
                <a:cs typeface="微软雅黑"/>
              </a:rPr>
              <a:t>。</a:t>
            </a:r>
            <a:endParaRPr sz="950">
              <a:latin typeface="微软雅黑"/>
              <a:cs typeface="微软雅黑"/>
            </a:endParaRPr>
          </a:p>
          <a:p>
            <a:pPr marL="12700" marR="24765">
              <a:lnSpc>
                <a:spcPct val="131600"/>
              </a:lnSpc>
              <a:spcBef>
                <a:spcPts val="750"/>
              </a:spcBef>
            </a:pPr>
            <a:r>
              <a:rPr sz="950" spc="25" dirty="0">
                <a:solidFill>
                  <a:srgbClr val="333333"/>
                </a:solidFill>
                <a:latin typeface="微软雅黑"/>
                <a:cs typeface="微软雅黑"/>
              </a:rPr>
              <a:t>再增加点难度，如果权限是</a:t>
            </a:r>
            <a:r>
              <a:rPr sz="950" spc="-5" dirty="0">
                <a:solidFill>
                  <a:srgbClr val="333333"/>
                </a:solidFill>
                <a:latin typeface="Trebuchet MS"/>
                <a:cs typeface="Trebuchet MS"/>
              </a:rPr>
              <a:t>“rwsrwSr--”</a:t>
            </a:r>
            <a:r>
              <a:rPr sz="950" spc="25" dirty="0">
                <a:solidFill>
                  <a:srgbClr val="333333"/>
                </a:solidFill>
                <a:latin typeface="微软雅黑"/>
                <a:cs typeface="微软雅黑"/>
              </a:rPr>
              <a:t>呢？首先不要慌，看到大写</a:t>
            </a:r>
            <a:r>
              <a:rPr sz="950" spc="75" dirty="0">
                <a:solidFill>
                  <a:srgbClr val="333333"/>
                </a:solidFill>
                <a:latin typeface="Trebuchet MS"/>
                <a:cs typeface="Trebuchet MS"/>
              </a:rPr>
              <a:t>S</a:t>
            </a:r>
            <a:r>
              <a:rPr sz="950" spc="25" dirty="0">
                <a:solidFill>
                  <a:srgbClr val="333333"/>
                </a:solidFill>
                <a:latin typeface="微软雅黑"/>
                <a:cs typeface="微软雅黑"/>
              </a:rPr>
              <a:t>代表原先没有执行权限，因此一般 权限为</a:t>
            </a:r>
            <a:r>
              <a:rPr sz="950" spc="-20" dirty="0">
                <a:solidFill>
                  <a:srgbClr val="333333"/>
                </a:solidFill>
                <a:latin typeface="Trebuchet MS"/>
                <a:cs typeface="Trebuchet MS"/>
              </a:rPr>
              <a:t>“rwxrw-r--”</a:t>
            </a:r>
            <a:r>
              <a:rPr sz="950" spc="25" dirty="0">
                <a:solidFill>
                  <a:srgbClr val="333333"/>
                </a:solidFill>
                <a:latin typeface="微软雅黑"/>
                <a:cs typeface="微软雅黑"/>
              </a:rPr>
              <a:t>，数字法计算后结果是</a:t>
            </a:r>
            <a:r>
              <a:rPr sz="950" spc="55" dirty="0">
                <a:solidFill>
                  <a:srgbClr val="333333"/>
                </a:solidFill>
                <a:latin typeface="Trebuchet MS"/>
                <a:cs typeface="Trebuchet MS"/>
              </a:rPr>
              <a:t>764</a:t>
            </a:r>
            <a:r>
              <a:rPr sz="950" spc="25" dirty="0">
                <a:solidFill>
                  <a:srgbClr val="333333"/>
                </a:solidFill>
                <a:latin typeface="微软雅黑"/>
                <a:cs typeface="微软雅黑"/>
              </a:rPr>
              <a:t>。带有的</a:t>
            </a:r>
            <a:r>
              <a:rPr sz="950" spc="75" dirty="0">
                <a:solidFill>
                  <a:srgbClr val="333333"/>
                </a:solidFill>
                <a:latin typeface="Trebuchet MS"/>
                <a:cs typeface="Trebuchet MS"/>
              </a:rPr>
              <a:t>SUID</a:t>
            </a:r>
            <a:r>
              <a:rPr sz="950" spc="25" dirty="0">
                <a:solidFill>
                  <a:srgbClr val="333333"/>
                </a:solidFill>
                <a:latin typeface="微软雅黑"/>
                <a:cs typeface="微软雅黑"/>
              </a:rPr>
              <a:t>和</a:t>
            </a:r>
            <a:r>
              <a:rPr sz="950" spc="70" dirty="0">
                <a:solidFill>
                  <a:srgbClr val="333333"/>
                </a:solidFill>
                <a:latin typeface="Trebuchet MS"/>
                <a:cs typeface="Trebuchet MS"/>
              </a:rPr>
              <a:t>SGID</a:t>
            </a:r>
            <a:r>
              <a:rPr sz="950" spc="25" dirty="0">
                <a:solidFill>
                  <a:srgbClr val="333333"/>
                </a:solidFill>
                <a:latin typeface="微软雅黑"/>
                <a:cs typeface="微软雅黑"/>
              </a:rPr>
              <a:t>特殊权限数字法表示是</a:t>
            </a:r>
            <a:r>
              <a:rPr sz="950" spc="55" dirty="0">
                <a:solidFill>
                  <a:srgbClr val="333333"/>
                </a:solidFill>
                <a:latin typeface="Trebuchet MS"/>
                <a:cs typeface="Trebuchet MS"/>
              </a:rPr>
              <a:t>4</a:t>
            </a:r>
            <a:r>
              <a:rPr sz="950" spc="25" dirty="0">
                <a:solidFill>
                  <a:srgbClr val="333333"/>
                </a:solidFill>
                <a:latin typeface="微软雅黑"/>
                <a:cs typeface="微软雅黑"/>
              </a:rPr>
              <a:t>和</a:t>
            </a:r>
            <a:r>
              <a:rPr sz="950" spc="55" dirty="0">
                <a:solidFill>
                  <a:srgbClr val="333333"/>
                </a:solidFill>
                <a:latin typeface="Trebuchet MS"/>
                <a:cs typeface="Trebuchet MS"/>
              </a:rPr>
              <a:t>2</a:t>
            </a:r>
            <a:r>
              <a:rPr sz="950" spc="20" dirty="0">
                <a:solidFill>
                  <a:srgbClr val="333333"/>
                </a:solidFill>
                <a:latin typeface="微软雅黑"/>
                <a:cs typeface="微软雅黑"/>
              </a:rPr>
              <a:t>，心算得 </a:t>
            </a:r>
            <a:r>
              <a:rPr sz="950" spc="25" dirty="0">
                <a:solidFill>
                  <a:srgbClr val="333333"/>
                </a:solidFill>
                <a:latin typeface="微软雅黑"/>
                <a:cs typeface="微软雅黑"/>
              </a:rPr>
              <a:t>出结果是</a:t>
            </a:r>
            <a:r>
              <a:rPr sz="950" spc="40" dirty="0">
                <a:solidFill>
                  <a:srgbClr val="333333"/>
                </a:solidFill>
                <a:latin typeface="Trebuchet MS"/>
                <a:cs typeface="Trebuchet MS"/>
              </a:rPr>
              <a:t>6</a:t>
            </a:r>
            <a:r>
              <a:rPr sz="950" spc="40" dirty="0">
                <a:solidFill>
                  <a:srgbClr val="333333"/>
                </a:solidFill>
                <a:latin typeface="微软雅黑"/>
                <a:cs typeface="微软雅黑"/>
              </a:rPr>
              <a:t>，</a:t>
            </a:r>
            <a:r>
              <a:rPr sz="950" spc="25" dirty="0">
                <a:solidFill>
                  <a:srgbClr val="333333"/>
                </a:solidFill>
                <a:latin typeface="微软雅黑"/>
                <a:cs typeface="微软雅黑"/>
              </a:rPr>
              <a:t>合并后结果为</a:t>
            </a:r>
            <a:r>
              <a:rPr sz="950" spc="55" dirty="0">
                <a:solidFill>
                  <a:srgbClr val="333333"/>
                </a:solidFill>
                <a:latin typeface="Trebuchet MS"/>
                <a:cs typeface="Trebuchet MS"/>
              </a:rPr>
              <a:t>6764</a:t>
            </a:r>
            <a:r>
              <a:rPr sz="950" spc="25" dirty="0">
                <a:solidFill>
                  <a:srgbClr val="333333"/>
                </a:solidFill>
                <a:latin typeface="微软雅黑"/>
                <a:cs typeface="微软雅黑"/>
              </a:rPr>
              <a:t>。这个示例确实难度高一些，读者们可以参考学习图</a:t>
            </a:r>
            <a:r>
              <a:rPr sz="950" spc="25" dirty="0">
                <a:solidFill>
                  <a:srgbClr val="333333"/>
                </a:solidFill>
                <a:latin typeface="Trebuchet MS"/>
                <a:cs typeface="Trebuchet MS"/>
              </a:rPr>
              <a:t>5-4</a:t>
            </a:r>
            <a:r>
              <a:rPr sz="950" spc="25" dirty="0">
                <a:solidFill>
                  <a:srgbClr val="333333"/>
                </a:solidFill>
                <a:latin typeface="微软雅黑"/>
                <a:cs typeface="微软雅黑"/>
              </a:rPr>
              <a:t>的计算过程，搞 明白了再往下看。</a:t>
            </a:r>
            <a:endParaRPr sz="950">
              <a:latin typeface="微软雅黑"/>
              <a:cs typeface="微软雅黑"/>
            </a:endParaRPr>
          </a:p>
        </p:txBody>
      </p:sp>
      <p:sp>
        <p:nvSpPr>
          <p:cNvPr id="15" name="object 15"/>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14</a:t>
            </a:fld>
            <a:endParaRPr sz="800">
              <a:latin typeface="小哥哥网恋吗"/>
              <a:cs typeface="小哥哥网恋吗"/>
            </a:endParaRPr>
          </a:p>
        </p:txBody>
      </p:sp>
      <p:sp>
        <p:nvSpPr>
          <p:cNvPr id="13" name="object 13"/>
          <p:cNvSpPr txBox="1"/>
          <p:nvPr/>
        </p:nvSpPr>
        <p:spPr>
          <a:xfrm>
            <a:off x="1070306" y="406491"/>
            <a:ext cx="3317240" cy="711835"/>
          </a:xfrm>
          <a:prstGeom prst="rect">
            <a:avLst/>
          </a:prstGeom>
        </p:spPr>
        <p:txBody>
          <a:bodyPr vert="horz" wrap="square" lIns="0" tIns="12065" rIns="0" bIns="0" rtlCol="0">
            <a:spAutoFit/>
          </a:bodyPr>
          <a:lstStyle/>
          <a:p>
            <a:pPr marL="12700" marR="676275">
              <a:lnSpc>
                <a:spcPct val="132400"/>
              </a:lnSpc>
              <a:spcBef>
                <a:spcPts val="95"/>
              </a:spcBef>
            </a:pPr>
            <a:r>
              <a:rPr sz="850" spc="15" dirty="0">
                <a:solidFill>
                  <a:srgbClr val="333333"/>
                </a:solidFill>
                <a:latin typeface="Lucida Console"/>
                <a:cs typeface="Lucida Console"/>
              </a:rPr>
              <a:t>[root@linuxprobe tmp]# su - linuxprobe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[linuxprobe@linuxprobe ~]$ cd /tmp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tmp]$</a:t>
            </a:r>
            <a:r>
              <a:rPr sz="850" spc="5" dirty="0">
                <a:solidFill>
                  <a:srgbClr val="333333"/>
                </a:solidFill>
                <a:latin typeface="Lucida Console"/>
                <a:cs typeface="Lucida Console"/>
              </a:rPr>
              <a:t> </a:t>
            </a:r>
            <a:r>
              <a:rPr sz="850" spc="15" dirty="0">
                <a:solidFill>
                  <a:srgbClr val="333333"/>
                </a:solidFill>
                <a:latin typeface="Lucida Console"/>
                <a:cs typeface="Lucida Console"/>
              </a:rPr>
              <a:t>rm</a:t>
            </a:r>
            <a:r>
              <a:rPr sz="850" spc="5" dirty="0">
                <a:solidFill>
                  <a:srgbClr val="333333"/>
                </a:solidFill>
                <a:latin typeface="Lucida Console"/>
                <a:cs typeface="Lucida Console"/>
              </a:rPr>
              <a:t> </a:t>
            </a:r>
            <a:r>
              <a:rPr sz="850" spc="15" dirty="0">
                <a:solidFill>
                  <a:srgbClr val="333333"/>
                </a:solidFill>
                <a:latin typeface="Lucida Console"/>
                <a:cs typeface="Lucida Console"/>
              </a:rPr>
              <a:t>-f</a:t>
            </a:r>
            <a:r>
              <a:rPr sz="850" spc="5" dirty="0">
                <a:solidFill>
                  <a:srgbClr val="333333"/>
                </a:solidFill>
                <a:latin typeface="Lucida Console"/>
                <a:cs typeface="Lucida Console"/>
              </a:rPr>
              <a:t> </a:t>
            </a:r>
            <a:r>
              <a:rPr sz="850" spc="15" dirty="0">
                <a:solidFill>
                  <a:srgbClr val="333333"/>
                </a:solidFill>
                <a:latin typeface="Lucida Console"/>
                <a:cs typeface="Lucida Console"/>
              </a:rPr>
              <a:t>test</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rm:</a:t>
            </a:r>
            <a:r>
              <a:rPr sz="850" spc="10" dirty="0">
                <a:solidFill>
                  <a:srgbClr val="333333"/>
                </a:solidFill>
                <a:latin typeface="Lucida Console"/>
                <a:cs typeface="Lucida Console"/>
              </a:rPr>
              <a:t> </a:t>
            </a:r>
            <a:r>
              <a:rPr sz="850" spc="15" dirty="0">
                <a:solidFill>
                  <a:srgbClr val="333333"/>
                </a:solidFill>
                <a:latin typeface="Lucida Console"/>
                <a:cs typeface="Lucida Console"/>
              </a:rPr>
              <a:t>cannot</a:t>
            </a:r>
            <a:r>
              <a:rPr sz="850" spc="10" dirty="0">
                <a:solidFill>
                  <a:srgbClr val="333333"/>
                </a:solidFill>
                <a:latin typeface="Lucida Console"/>
                <a:cs typeface="Lucida Console"/>
              </a:rPr>
              <a:t> </a:t>
            </a:r>
            <a:r>
              <a:rPr sz="850" spc="15" dirty="0">
                <a:solidFill>
                  <a:srgbClr val="333333"/>
                </a:solidFill>
                <a:latin typeface="Lucida Console"/>
                <a:cs typeface="Lucida Console"/>
              </a:rPr>
              <a:t>remove</a:t>
            </a:r>
            <a:r>
              <a:rPr sz="850" spc="10" dirty="0">
                <a:solidFill>
                  <a:srgbClr val="333333"/>
                </a:solidFill>
                <a:latin typeface="Lucida Console"/>
                <a:cs typeface="Lucida Console"/>
              </a:rPr>
              <a:t> </a:t>
            </a:r>
            <a:r>
              <a:rPr sz="850" spc="15" dirty="0">
                <a:solidFill>
                  <a:srgbClr val="333333"/>
                </a:solidFill>
                <a:latin typeface="Lucida Console"/>
                <a:cs typeface="Lucida Console"/>
              </a:rPr>
              <a:t>'test': Operation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not</a:t>
            </a:r>
            <a:r>
              <a:rPr sz="850" spc="10" dirty="0">
                <a:solidFill>
                  <a:srgbClr val="333333"/>
                </a:solidFill>
                <a:latin typeface="Lucida Console"/>
                <a:cs typeface="Lucida Console"/>
              </a:rPr>
              <a:t> </a:t>
            </a:r>
            <a:r>
              <a:rPr sz="850" spc="15" dirty="0">
                <a:solidFill>
                  <a:srgbClr val="333333"/>
                </a:solidFill>
                <a:latin typeface="Lucida Console"/>
                <a:cs typeface="Lucida Console"/>
              </a:rPr>
              <a:t>permitted</a:t>
            </a:r>
            <a:endParaRPr sz="850">
              <a:latin typeface="Lucida Console"/>
              <a:cs typeface="Lucida Console"/>
            </a:endParaRPr>
          </a:p>
        </p:txBody>
      </p:sp>
      <p:sp>
        <p:nvSpPr>
          <p:cNvPr id="14" name="object 1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6114508"/>
          <a:ext cx="5655945" cy="2200275"/>
        </p:xfrm>
        <a:graphic>
          <a:graphicData uri="http://schemas.openxmlformats.org/drawingml/2006/table">
            <a:tbl>
              <a:tblPr firstRow="1" bandRow="1">
                <a:tableStyleId>{2D5ABB26-0587-4C30-8999-92F81FD0307C}</a:tableStyleId>
              </a:tblPr>
              <a:tblGrid>
                <a:gridCol w="1781810">
                  <a:extLst>
                    <a:ext uri="{9D8B030D-6E8A-4147-A177-3AD203B41FA5}">
                      <a16:colId xmlns:a16="http://schemas.microsoft.com/office/drawing/2014/main" val="20000"/>
                    </a:ext>
                  </a:extLst>
                </a:gridCol>
                <a:gridCol w="3859529">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文件路径及命令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 dirty="0">
                          <a:solidFill>
                            <a:srgbClr val="333333"/>
                          </a:solidFill>
                          <a:latin typeface="Trebuchet MS"/>
                          <a:cs typeface="Trebuchet MS"/>
                        </a:rPr>
                        <a:t>/var/log/boot.log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系统开机自检事件及引导过程等信息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 dirty="0">
                          <a:solidFill>
                            <a:srgbClr val="333333"/>
                          </a:solidFill>
                          <a:latin typeface="Trebuchet MS"/>
                          <a:cs typeface="Trebuchet MS"/>
                        </a:rPr>
                        <a:t>/var/log/lastlog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用户登录成功时间、终端名称及</a:t>
                      </a:r>
                      <a:r>
                        <a:rPr sz="950" dirty="0">
                          <a:solidFill>
                            <a:srgbClr val="333333"/>
                          </a:solidFill>
                          <a:latin typeface="Trebuchet MS"/>
                          <a:cs typeface="Trebuchet MS"/>
                        </a:rPr>
                        <a:t>IP</a:t>
                      </a:r>
                      <a:r>
                        <a:rPr sz="950" dirty="0">
                          <a:solidFill>
                            <a:srgbClr val="333333"/>
                          </a:solidFill>
                          <a:latin typeface="微软雅黑"/>
                          <a:cs typeface="微软雅黑"/>
                        </a:rPr>
                        <a:t>地址等信息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Trebuchet MS"/>
                          <a:cs typeface="Trebuchet MS"/>
                        </a:rPr>
                        <a:t>/var/log/btmp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记录登录失败的时间、终端名称及</a:t>
                      </a:r>
                      <a:r>
                        <a:rPr sz="950" dirty="0">
                          <a:solidFill>
                            <a:srgbClr val="333333"/>
                          </a:solidFill>
                          <a:latin typeface="Trebuchet MS"/>
                          <a:cs typeface="Trebuchet MS"/>
                        </a:rPr>
                        <a:t>IP</a:t>
                      </a:r>
                      <a:r>
                        <a:rPr sz="950" dirty="0">
                          <a:solidFill>
                            <a:srgbClr val="333333"/>
                          </a:solidFill>
                          <a:latin typeface="微软雅黑"/>
                          <a:cs typeface="微软雅黑"/>
                        </a:rPr>
                        <a:t>地址等信息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5" dirty="0">
                          <a:solidFill>
                            <a:srgbClr val="333333"/>
                          </a:solidFill>
                          <a:latin typeface="Trebuchet MS"/>
                          <a:cs typeface="Trebuchet MS"/>
                        </a:rPr>
                        <a:t>/var/log/messages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系统及各个服务的运行和报错信息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Trebuchet MS"/>
                          <a:cs typeface="Trebuchet MS"/>
                        </a:rPr>
                        <a:t>/var/log/secure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系统安全相关的信息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5" dirty="0">
                          <a:solidFill>
                            <a:srgbClr val="333333"/>
                          </a:solidFill>
                          <a:latin typeface="Trebuchet MS"/>
                          <a:cs typeface="Trebuchet MS"/>
                        </a:rPr>
                        <a:t>/var/log/wtmp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系统启动与关机等相关信息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bl>
          </a:graphicData>
        </a:graphic>
      </p:graphicFrame>
      <p:pic>
        <p:nvPicPr>
          <p:cNvPr id="3" name="object 3"/>
          <p:cNvPicPr/>
          <p:nvPr/>
        </p:nvPicPr>
        <p:blipFill>
          <a:blip r:embed="rId2" cstate="print"/>
          <a:stretch>
            <a:fillRect/>
          </a:stretch>
        </p:blipFill>
        <p:spPr>
          <a:xfrm>
            <a:off x="959124" y="368332"/>
            <a:ext cx="5650951" cy="3363887"/>
          </a:xfrm>
          <a:prstGeom prst="rect">
            <a:avLst/>
          </a:prstGeom>
        </p:spPr>
      </p:pic>
      <p:sp>
        <p:nvSpPr>
          <p:cNvPr id="4" name="object 4"/>
          <p:cNvSpPr txBox="1"/>
          <p:nvPr/>
        </p:nvSpPr>
        <p:spPr>
          <a:xfrm>
            <a:off x="946424" y="3833850"/>
            <a:ext cx="5671185" cy="2127885"/>
          </a:xfrm>
          <a:prstGeom prst="rect">
            <a:avLst/>
          </a:prstGeom>
        </p:spPr>
        <p:txBody>
          <a:bodyPr vert="horz" wrap="square" lIns="0" tIns="15875" rIns="0" bIns="0" rtlCol="0">
            <a:spAutoFit/>
          </a:bodyPr>
          <a:lstStyle/>
          <a:p>
            <a:pPr marL="12700" algn="just">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9-28</a:t>
            </a:r>
            <a:r>
              <a:rPr sz="950" b="1" spc="-35" dirty="0">
                <a:solidFill>
                  <a:srgbClr val="333333"/>
                </a:solidFill>
                <a:latin typeface="Trebuchet MS"/>
                <a:cs typeface="Trebuchet MS"/>
              </a:rPr>
              <a:t> </a:t>
            </a:r>
            <a:r>
              <a:rPr sz="950" b="1" spc="25" dirty="0">
                <a:solidFill>
                  <a:srgbClr val="333333"/>
                </a:solidFill>
                <a:latin typeface="微软雅黑"/>
                <a:cs typeface="微软雅黑"/>
              </a:rPr>
              <a:t>终端界面进行会话同步</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333333"/>
                </a:solidFill>
                <a:latin typeface="Trebuchet MS"/>
                <a:cs typeface="Trebuchet MS"/>
              </a:rPr>
              <a:t>9.4</a:t>
            </a:r>
            <a:r>
              <a:rPr sz="950" b="1" spc="-35" dirty="0">
                <a:solidFill>
                  <a:srgbClr val="333333"/>
                </a:solidFill>
                <a:latin typeface="Trebuchet MS"/>
                <a:cs typeface="Trebuchet MS"/>
              </a:rPr>
              <a:t> </a:t>
            </a:r>
            <a:r>
              <a:rPr sz="950" b="1" spc="25" dirty="0">
                <a:solidFill>
                  <a:srgbClr val="333333"/>
                </a:solidFill>
                <a:latin typeface="微软雅黑"/>
                <a:cs typeface="微软雅黑"/>
              </a:rPr>
              <a:t>检索日志信息</a:t>
            </a:r>
            <a:endParaRPr sz="950">
              <a:latin typeface="微软雅黑"/>
              <a:cs typeface="微软雅黑"/>
            </a:endParaRPr>
          </a:p>
          <a:p>
            <a:pPr marL="12700" marR="75565" algn="just">
              <a:lnSpc>
                <a:spcPct val="131600"/>
              </a:lnSpc>
              <a:spcBef>
                <a:spcPts val="900"/>
              </a:spcBef>
            </a:pP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系统拥有十分强大且灵活的日志系统，保存了几乎日常中所有的操作记录和服务运行状态，并且 按照报错、警告、提示和其他等标注进行了分类，让运维管理员可以根据所需的信息进行检索，快速找 出想要的信息，对于了解系统运行状态有着不错的帮助作用。</a:t>
            </a:r>
            <a:endParaRPr sz="950">
              <a:latin typeface="微软雅黑"/>
              <a:cs typeface="微软雅黑"/>
            </a:endParaRPr>
          </a:p>
          <a:p>
            <a:pPr marL="12700" marR="5080">
              <a:lnSpc>
                <a:spcPct val="131600"/>
              </a:lnSpc>
              <a:spcBef>
                <a:spcPts val="755"/>
              </a:spcBef>
            </a:pPr>
            <a:r>
              <a:rPr sz="950" b="1" spc="25" dirty="0">
                <a:solidFill>
                  <a:srgbClr val="333333"/>
                </a:solidFill>
                <a:latin typeface="微软雅黑"/>
                <a:cs typeface="微软雅黑"/>
              </a:rPr>
              <a:t>在最新版的</a:t>
            </a:r>
            <a:r>
              <a:rPr sz="950" b="1" spc="45" dirty="0">
                <a:solidFill>
                  <a:srgbClr val="333333"/>
                </a:solidFill>
                <a:latin typeface="Trebuchet MS"/>
                <a:cs typeface="Trebuchet MS"/>
              </a:rPr>
              <a:t>RHEL</a:t>
            </a:r>
            <a:r>
              <a:rPr sz="950" b="1" spc="-3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系统中日志服务程序默认是</a:t>
            </a:r>
            <a:r>
              <a:rPr sz="950" b="1" spc="55" dirty="0">
                <a:solidFill>
                  <a:srgbClr val="333333"/>
                </a:solidFill>
                <a:latin typeface="Trebuchet MS"/>
                <a:cs typeface="Trebuchet MS"/>
              </a:rPr>
              <a:t>rsyslog</a:t>
            </a:r>
            <a:r>
              <a:rPr sz="950" b="1" spc="25" dirty="0">
                <a:solidFill>
                  <a:srgbClr val="333333"/>
                </a:solidFill>
                <a:latin typeface="微软雅黑"/>
                <a:cs typeface="微软雅黑"/>
              </a:rPr>
              <a:t>，相比于此前的</a:t>
            </a:r>
            <a:r>
              <a:rPr sz="950" b="1" spc="60" dirty="0">
                <a:solidFill>
                  <a:srgbClr val="333333"/>
                </a:solidFill>
                <a:latin typeface="Trebuchet MS"/>
                <a:cs typeface="Trebuchet MS"/>
              </a:rPr>
              <a:t>syslogd</a:t>
            </a:r>
            <a:r>
              <a:rPr sz="950" b="1" spc="20" dirty="0">
                <a:solidFill>
                  <a:srgbClr val="333333"/>
                </a:solidFill>
                <a:latin typeface="微软雅黑"/>
                <a:cs typeface="微软雅黑"/>
              </a:rPr>
              <a:t>服务，实际上可以理解成 </a:t>
            </a:r>
            <a:r>
              <a:rPr sz="950" b="1" spc="25" dirty="0">
                <a:solidFill>
                  <a:srgbClr val="333333"/>
                </a:solidFill>
                <a:latin typeface="微软雅黑"/>
                <a:cs typeface="微软雅黑"/>
              </a:rPr>
              <a:t>是增强版本，更加注重日志的安全性和性能指标。不同的日志信息会被写入到不同的文件中，便于日后 的检索，常见的日志文件如表</a:t>
            </a:r>
            <a:r>
              <a:rPr sz="950" b="1" spc="-15" dirty="0">
                <a:solidFill>
                  <a:srgbClr val="333333"/>
                </a:solidFill>
                <a:latin typeface="Trebuchet MS"/>
                <a:cs typeface="Trebuchet MS"/>
              </a:rPr>
              <a:t>9-6</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75"/>
              </a:spcBef>
            </a:pPr>
            <a:endParaRPr sz="600">
              <a:latin typeface="微软雅黑"/>
              <a:cs typeface="微软雅黑"/>
            </a:endParaRPr>
          </a:p>
          <a:p>
            <a:pPr marL="12700">
              <a:lnSpc>
                <a:spcPct val="100000"/>
              </a:lnSpc>
              <a:spcBef>
                <a:spcPts val="5"/>
              </a:spcBef>
              <a:tabLst>
                <a:tab pos="864235" algn="l"/>
              </a:tabLst>
            </a:pPr>
            <a:r>
              <a:rPr sz="950" b="1" spc="25" dirty="0">
                <a:solidFill>
                  <a:srgbClr val="333333"/>
                </a:solidFill>
                <a:latin typeface="微软雅黑"/>
                <a:cs typeface="微软雅黑"/>
              </a:rPr>
              <a:t>表</a:t>
            </a:r>
            <a:r>
              <a:rPr sz="950" b="1" spc="-15" dirty="0">
                <a:solidFill>
                  <a:srgbClr val="333333"/>
                </a:solidFill>
                <a:latin typeface="Trebuchet MS"/>
                <a:cs typeface="Trebuchet MS"/>
              </a:rPr>
              <a:t>9-6	</a:t>
            </a:r>
            <a:r>
              <a:rPr sz="950" b="1" spc="25" dirty="0">
                <a:solidFill>
                  <a:srgbClr val="333333"/>
                </a:solidFill>
                <a:latin typeface="微软雅黑"/>
                <a:cs typeface="微软雅黑"/>
              </a:rPr>
              <a:t>常见的日志文件保存路径</a:t>
            </a:r>
            <a:endParaRPr sz="950">
              <a:latin typeface="微软雅黑"/>
              <a:cs typeface="微软雅黑"/>
            </a:endParaRPr>
          </a:p>
        </p:txBody>
      </p:sp>
      <p:sp>
        <p:nvSpPr>
          <p:cNvPr id="7" name="object 7"/>
          <p:cNvSpPr txBox="1"/>
          <p:nvPr/>
        </p:nvSpPr>
        <p:spPr>
          <a:xfrm>
            <a:off x="3679964" y="10217035"/>
            <a:ext cx="2089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140</a:t>
            </a:fld>
            <a:endParaRPr sz="800">
              <a:latin typeface="小哥哥网恋吗"/>
              <a:cs typeface="小哥哥网恋吗"/>
            </a:endParaRPr>
          </a:p>
        </p:txBody>
      </p:sp>
      <p:sp>
        <p:nvSpPr>
          <p:cNvPr id="5" name="object 5"/>
          <p:cNvSpPr txBox="1"/>
          <p:nvPr/>
        </p:nvSpPr>
        <p:spPr>
          <a:xfrm>
            <a:off x="946424" y="8727847"/>
            <a:ext cx="5655310" cy="1464310"/>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日常工作中还是</a:t>
            </a:r>
            <a:r>
              <a:rPr sz="950" b="1" spc="55" dirty="0">
                <a:solidFill>
                  <a:srgbClr val="333333"/>
                </a:solidFill>
                <a:latin typeface="Trebuchet MS"/>
                <a:cs typeface="Trebuchet MS"/>
              </a:rPr>
              <a:t>/var/log/message</a:t>
            </a:r>
            <a:r>
              <a:rPr sz="950" b="1" spc="25" dirty="0">
                <a:solidFill>
                  <a:srgbClr val="333333"/>
                </a:solidFill>
                <a:latin typeface="微软雅黑"/>
                <a:cs typeface="微软雅黑"/>
              </a:rPr>
              <a:t>这个综合性的文件用的最多，处理</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系统出现的各种故障时，症 </a:t>
            </a:r>
            <a:r>
              <a:rPr sz="950" b="1" spc="25" dirty="0">
                <a:solidFill>
                  <a:srgbClr val="333333"/>
                </a:solidFill>
                <a:latin typeface="微软雅黑"/>
                <a:cs typeface="微软雅黑"/>
              </a:rPr>
              <a:t>状是最先被发现了，而找到这些故障的原因一定离不开日志信息的帮忙。从理论上讲，日志文件分为三 种类型。第一种叫系统日志，主要是记录系统的运行情况和内核信息；第二种叫用户日志，主要记录用 户的访问信息，包含用户名、终端名称、时间、来源和执行过的操作等等；第三种叫程序日志，一般稍 微大一些的服务都会保存一份与其同名的日志文件，记录着服务运行过程中各种事件的信息，每个服务 程序自己有独立的日志文件，但是格式相差的比较大。</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只有快速的定位故障点，才能对症下药及时解决各种系统问题。</a:t>
            </a:r>
            <a:endParaRPr sz="950">
              <a:latin typeface="微软雅黑"/>
              <a:cs typeface="微软雅黑"/>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1854913"/>
          <a:ext cx="5655945" cy="2828925"/>
        </p:xfrm>
        <a:graphic>
          <a:graphicData uri="http://schemas.openxmlformats.org/drawingml/2006/table">
            <a:tbl>
              <a:tblPr firstRow="1" bandRow="1">
                <a:tableStyleId>{2D5ABB26-0587-4C30-8999-92F81FD0307C}</a:tableStyleId>
              </a:tblPr>
              <a:tblGrid>
                <a:gridCol w="2192020">
                  <a:extLst>
                    <a:ext uri="{9D8B030D-6E8A-4147-A177-3AD203B41FA5}">
                      <a16:colId xmlns:a16="http://schemas.microsoft.com/office/drawing/2014/main" val="20000"/>
                    </a:ext>
                  </a:extLst>
                </a:gridCol>
                <a:gridCol w="344995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 dirty="0">
                          <a:solidFill>
                            <a:srgbClr val="333333"/>
                          </a:solidFill>
                          <a:latin typeface="Trebuchet MS"/>
                          <a:cs typeface="Trebuchet MS"/>
                        </a:rPr>
                        <a:t>-k</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内核日志</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15" dirty="0">
                          <a:solidFill>
                            <a:srgbClr val="333333"/>
                          </a:solidFill>
                          <a:latin typeface="Trebuchet MS"/>
                          <a:cs typeface="Trebuchet MS"/>
                        </a:rPr>
                        <a:t>-b</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启动日志</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20" dirty="0">
                          <a:solidFill>
                            <a:srgbClr val="333333"/>
                          </a:solidFill>
                          <a:latin typeface="Trebuchet MS"/>
                          <a:cs typeface="Trebuchet MS"/>
                        </a:rPr>
                        <a:t>-u</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指定服务</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20" dirty="0">
                          <a:solidFill>
                            <a:srgbClr val="333333"/>
                          </a:solidFill>
                          <a:latin typeface="Trebuchet MS"/>
                          <a:cs typeface="Trebuchet MS"/>
                        </a:rPr>
                        <a:t>-n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指定条数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5" dirty="0">
                          <a:solidFill>
                            <a:srgbClr val="333333"/>
                          </a:solidFill>
                          <a:latin typeface="Trebuchet MS"/>
                          <a:cs typeface="Trebuchet MS"/>
                        </a:rPr>
                        <a:t>-p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指定类型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30" dirty="0">
                          <a:solidFill>
                            <a:srgbClr val="333333"/>
                          </a:solidFill>
                          <a:latin typeface="Trebuchet MS"/>
                          <a:cs typeface="Trebuchet MS"/>
                        </a:rPr>
                        <a:t>-f</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实时刷新（追踪日志）</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10" dirty="0">
                          <a:solidFill>
                            <a:srgbClr val="333333"/>
                          </a:solidFill>
                          <a:latin typeface="Trebuchet MS"/>
                          <a:cs typeface="Trebuchet MS"/>
                        </a:rPr>
                        <a:t>--since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指定时间</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25" dirty="0">
                          <a:solidFill>
                            <a:srgbClr val="333333"/>
                          </a:solidFill>
                          <a:latin typeface="Trebuchet MS"/>
                          <a:cs typeface="Trebuchet MS"/>
                        </a:rPr>
                        <a:t>--disk-usage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占用空间</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bl>
          </a:graphicData>
        </a:graphic>
      </p:graphicFrame>
      <p:sp>
        <p:nvSpPr>
          <p:cNvPr id="3" name="object 3"/>
          <p:cNvSpPr txBox="1"/>
          <p:nvPr/>
        </p:nvSpPr>
        <p:spPr>
          <a:xfrm>
            <a:off x="946433" y="332902"/>
            <a:ext cx="5254625" cy="407034"/>
          </a:xfrm>
          <a:prstGeom prst="rect">
            <a:avLst/>
          </a:prstGeom>
        </p:spPr>
        <p:txBody>
          <a:bodyPr vert="horz" wrap="square" lIns="0" tIns="12065" rIns="0" bIns="0" rtlCol="0">
            <a:spAutoFit/>
          </a:bodyPr>
          <a:lstStyle/>
          <a:p>
            <a:pPr marL="12700" marR="5080">
              <a:lnSpc>
                <a:spcPct val="131600"/>
              </a:lnSpc>
              <a:spcBef>
                <a:spcPts val="95"/>
              </a:spcBef>
            </a:pPr>
            <a:r>
              <a:rPr sz="950" b="1" spc="35" dirty="0">
                <a:solidFill>
                  <a:srgbClr val="333333"/>
                </a:solidFill>
                <a:latin typeface="Trebuchet MS"/>
                <a:cs typeface="Trebuchet MS"/>
              </a:rPr>
              <a:t>journalctl</a:t>
            </a:r>
            <a:r>
              <a:rPr sz="950" b="1" spc="25" dirty="0">
                <a:solidFill>
                  <a:srgbClr val="333333"/>
                </a:solidFill>
                <a:latin typeface="微软雅黑"/>
                <a:cs typeface="微软雅黑"/>
              </a:rPr>
              <a:t>命令用于检索和管理系统日志信息，英文全称为</a:t>
            </a:r>
            <a:r>
              <a:rPr sz="950" b="1" spc="20" dirty="0">
                <a:solidFill>
                  <a:srgbClr val="333333"/>
                </a:solidFill>
                <a:latin typeface="微软雅黑"/>
                <a:cs typeface="微软雅黑"/>
              </a:rPr>
              <a:t>：</a:t>
            </a:r>
            <a:r>
              <a:rPr sz="950" b="1" spc="20" dirty="0">
                <a:solidFill>
                  <a:srgbClr val="333333"/>
                </a:solidFill>
                <a:latin typeface="Trebuchet MS"/>
                <a:cs typeface="Trebuchet MS"/>
              </a:rPr>
              <a:t>“journal</a:t>
            </a:r>
            <a:r>
              <a:rPr sz="950" b="1" spc="-40" dirty="0">
                <a:solidFill>
                  <a:srgbClr val="333333"/>
                </a:solidFill>
                <a:latin typeface="Trebuchet MS"/>
                <a:cs typeface="Trebuchet MS"/>
              </a:rPr>
              <a:t> </a:t>
            </a:r>
            <a:r>
              <a:rPr sz="950" b="1" spc="25" dirty="0">
                <a:solidFill>
                  <a:srgbClr val="333333"/>
                </a:solidFill>
                <a:latin typeface="Trebuchet MS"/>
                <a:cs typeface="Trebuchet MS"/>
              </a:rPr>
              <a:t>control”</a:t>
            </a:r>
            <a:r>
              <a:rPr sz="950" b="1" spc="25" dirty="0">
                <a:solidFill>
                  <a:srgbClr val="333333"/>
                </a:solidFill>
                <a:latin typeface="微软雅黑"/>
                <a:cs typeface="微软雅黑"/>
              </a:rPr>
              <a:t>，语法格式为： </a:t>
            </a:r>
            <a:r>
              <a:rPr sz="950" b="1" spc="-270" dirty="0">
                <a:solidFill>
                  <a:srgbClr val="333333"/>
                </a:solidFill>
                <a:latin typeface="微软雅黑"/>
                <a:cs typeface="微软雅黑"/>
              </a:rPr>
              <a:t> </a:t>
            </a:r>
            <a:r>
              <a:rPr sz="950" b="1" spc="20" dirty="0">
                <a:solidFill>
                  <a:srgbClr val="333333"/>
                </a:solidFill>
                <a:latin typeface="Trebuchet MS"/>
                <a:cs typeface="Trebuchet MS"/>
              </a:rPr>
              <a:t>“journalctl</a:t>
            </a:r>
            <a:r>
              <a:rPr sz="950" b="1" spc="-40" dirty="0">
                <a:solidFill>
                  <a:srgbClr val="333333"/>
                </a:solidFill>
                <a:latin typeface="Trebuchet MS"/>
                <a:cs typeface="Trebuchet MS"/>
              </a:rPr>
              <a:t> </a:t>
            </a:r>
            <a:r>
              <a:rPr sz="950" b="1" spc="25" dirty="0">
                <a:solidFill>
                  <a:srgbClr val="333333"/>
                </a:solidFill>
                <a:latin typeface="微软雅黑"/>
                <a:cs typeface="微软雅黑"/>
              </a:rPr>
              <a:t>参数</a:t>
            </a:r>
            <a:r>
              <a:rPr sz="950" b="1" spc="-125" dirty="0">
                <a:solidFill>
                  <a:srgbClr val="333333"/>
                </a:solidFill>
                <a:latin typeface="Trebuchet MS"/>
                <a:cs typeface="Trebuchet MS"/>
              </a:rPr>
              <a:t>”</a:t>
            </a:r>
            <a:r>
              <a:rPr sz="950" b="1" spc="25" dirty="0">
                <a:solidFill>
                  <a:srgbClr val="333333"/>
                </a:solidFill>
                <a:latin typeface="微软雅黑"/>
                <a:cs typeface="微软雅黑"/>
              </a:rPr>
              <a:t>。</a:t>
            </a:r>
            <a:endParaRPr sz="950">
              <a:latin typeface="微软雅黑"/>
              <a:cs typeface="微软雅黑"/>
            </a:endParaRPr>
          </a:p>
        </p:txBody>
      </p:sp>
      <p:sp>
        <p:nvSpPr>
          <p:cNvPr id="4" name="object 4"/>
          <p:cNvSpPr txBox="1"/>
          <p:nvPr/>
        </p:nvSpPr>
        <p:spPr>
          <a:xfrm>
            <a:off x="946433" y="809341"/>
            <a:ext cx="5600065" cy="892810"/>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由于上面所提及的，每个稍微大一点的服务都会有自己独立的日志文件，为了让用户检索信息不至于特 别麻烦</a:t>
            </a:r>
            <a:r>
              <a:rPr sz="950" b="1" spc="35" dirty="0">
                <a:solidFill>
                  <a:srgbClr val="333333"/>
                </a:solidFill>
                <a:latin typeface="微软雅黑"/>
                <a:cs typeface="微软雅黑"/>
              </a:rPr>
              <a:t>，</a:t>
            </a:r>
            <a:r>
              <a:rPr sz="950" b="1" spc="35" dirty="0">
                <a:solidFill>
                  <a:srgbClr val="333333"/>
                </a:solidFill>
                <a:latin typeface="Trebuchet MS"/>
                <a:cs typeface="Trebuchet MS"/>
              </a:rPr>
              <a:t>journalctl</a:t>
            </a:r>
            <a:r>
              <a:rPr sz="950" b="1" spc="25" dirty="0">
                <a:solidFill>
                  <a:srgbClr val="333333"/>
                </a:solidFill>
                <a:latin typeface="微软雅黑"/>
                <a:cs typeface="微软雅黑"/>
              </a:rPr>
              <a:t>命令便由此诞生。它可以根据事件、类型、服务名等信息进行信息检索，大大的提 高了日常排错的效率，常见参数如表</a:t>
            </a:r>
            <a:r>
              <a:rPr sz="950" b="1" spc="-15" dirty="0">
                <a:solidFill>
                  <a:srgbClr val="333333"/>
                </a:solidFill>
                <a:latin typeface="Trebuchet MS"/>
                <a:cs typeface="Trebuchet MS"/>
              </a:rPr>
              <a:t>9-7</a:t>
            </a:r>
            <a:r>
              <a:rPr sz="950" b="1" spc="25" dirty="0">
                <a:solidFill>
                  <a:srgbClr val="333333"/>
                </a:solidFill>
                <a:latin typeface="微软雅黑"/>
                <a:cs typeface="微软雅黑"/>
              </a:rPr>
              <a:t>所示，同学们先有个印象再开始实验。</a:t>
            </a:r>
            <a:endParaRPr sz="950">
              <a:latin typeface="微软雅黑"/>
              <a:cs typeface="微软雅黑"/>
            </a:endParaRPr>
          </a:p>
          <a:p>
            <a:pPr>
              <a:lnSpc>
                <a:spcPct val="100000"/>
              </a:lnSpc>
              <a:spcBef>
                <a:spcPts val="80"/>
              </a:spcBef>
            </a:pPr>
            <a:endParaRPr sz="600">
              <a:latin typeface="微软雅黑"/>
              <a:cs typeface="微软雅黑"/>
            </a:endParaRPr>
          </a:p>
          <a:p>
            <a:pPr marL="12700" algn="just">
              <a:lnSpc>
                <a:spcPct val="100000"/>
              </a:lnSpc>
              <a:tabLst>
                <a:tab pos="832485" algn="l"/>
              </a:tabLst>
            </a:pPr>
            <a:r>
              <a:rPr sz="950" b="1" spc="25" dirty="0">
                <a:solidFill>
                  <a:srgbClr val="333333"/>
                </a:solidFill>
                <a:latin typeface="微软雅黑"/>
                <a:cs typeface="微软雅黑"/>
              </a:rPr>
              <a:t>表</a:t>
            </a:r>
            <a:r>
              <a:rPr sz="950" b="1" spc="-15" dirty="0">
                <a:solidFill>
                  <a:srgbClr val="333333"/>
                </a:solidFill>
                <a:latin typeface="Trebuchet MS"/>
                <a:cs typeface="Trebuchet MS"/>
              </a:rPr>
              <a:t>9-7	</a:t>
            </a:r>
            <a:r>
              <a:rPr sz="950" b="1" spc="35" dirty="0">
                <a:solidFill>
                  <a:srgbClr val="333333"/>
                </a:solidFill>
                <a:latin typeface="Trebuchet MS"/>
                <a:cs typeface="Trebuchet MS"/>
              </a:rPr>
              <a:t>journalctl</a:t>
            </a:r>
            <a:r>
              <a:rPr sz="950" b="1" spc="25" dirty="0">
                <a:solidFill>
                  <a:srgbClr val="333333"/>
                </a:solidFill>
                <a:latin typeface="微软雅黑"/>
                <a:cs typeface="微软雅黑"/>
              </a:rPr>
              <a:t>命令中常用按键以及作用</a:t>
            </a:r>
            <a:endParaRPr sz="950">
              <a:latin typeface="微软雅黑"/>
              <a:cs typeface="微软雅黑"/>
            </a:endParaRPr>
          </a:p>
        </p:txBody>
      </p:sp>
      <p:grpSp>
        <p:nvGrpSpPr>
          <p:cNvPr id="5" name="object 5"/>
          <p:cNvGrpSpPr/>
          <p:nvPr/>
        </p:nvGrpSpPr>
        <p:grpSpPr>
          <a:xfrm>
            <a:off x="959124" y="5466573"/>
            <a:ext cx="5651500" cy="1525270"/>
            <a:chOff x="959124" y="5466573"/>
            <a:chExt cx="5651500" cy="1525270"/>
          </a:xfrm>
        </p:grpSpPr>
        <p:sp>
          <p:nvSpPr>
            <p:cNvPr id="6" name="object 6"/>
            <p:cNvSpPr/>
            <p:nvPr/>
          </p:nvSpPr>
          <p:spPr>
            <a:xfrm>
              <a:off x="963889" y="5471338"/>
              <a:ext cx="5641975" cy="1515745"/>
            </a:xfrm>
            <a:custGeom>
              <a:avLst/>
              <a:gdLst/>
              <a:ahLst/>
              <a:cxnLst/>
              <a:rect l="l" t="t" r="r" b="b"/>
              <a:pathLst>
                <a:path w="5641975" h="1515745">
                  <a:moveTo>
                    <a:pt x="5617597" y="1515179"/>
                  </a:moveTo>
                  <a:lnTo>
                    <a:pt x="23823" y="1515179"/>
                  </a:lnTo>
                  <a:lnTo>
                    <a:pt x="20659" y="1515026"/>
                  </a:lnTo>
                  <a:lnTo>
                    <a:pt x="0" y="1494481"/>
                  </a:lnTo>
                  <a:lnTo>
                    <a:pt x="0" y="1491355"/>
                  </a:lnTo>
                  <a:lnTo>
                    <a:pt x="0" y="20545"/>
                  </a:lnTo>
                  <a:lnTo>
                    <a:pt x="20659" y="0"/>
                  </a:lnTo>
                  <a:lnTo>
                    <a:pt x="5620752" y="0"/>
                  </a:lnTo>
                  <a:lnTo>
                    <a:pt x="5641421" y="20545"/>
                  </a:lnTo>
                  <a:lnTo>
                    <a:pt x="5641421" y="1494481"/>
                  </a:lnTo>
                  <a:lnTo>
                    <a:pt x="5620752" y="1515026"/>
                  </a:lnTo>
                  <a:lnTo>
                    <a:pt x="5617597" y="1515179"/>
                  </a:lnTo>
                  <a:close/>
                </a:path>
              </a:pathLst>
            </a:custGeom>
            <a:solidFill>
              <a:srgbClr val="F8F8F8"/>
            </a:solidFill>
          </p:spPr>
          <p:txBody>
            <a:bodyPr wrap="square" lIns="0" tIns="0" rIns="0" bIns="0" rtlCol="0"/>
            <a:lstStyle/>
            <a:p>
              <a:endParaRPr/>
            </a:p>
          </p:txBody>
        </p:sp>
        <p:sp>
          <p:nvSpPr>
            <p:cNvPr id="7" name="object 7"/>
            <p:cNvSpPr/>
            <p:nvPr/>
          </p:nvSpPr>
          <p:spPr>
            <a:xfrm>
              <a:off x="963889" y="5471338"/>
              <a:ext cx="5641975" cy="1515745"/>
            </a:xfrm>
            <a:custGeom>
              <a:avLst/>
              <a:gdLst/>
              <a:ahLst/>
              <a:cxnLst/>
              <a:rect l="l" t="t" r="r" b="b"/>
              <a:pathLst>
                <a:path w="5641975" h="1515745">
                  <a:moveTo>
                    <a:pt x="0" y="1491355"/>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1491355"/>
                  </a:lnTo>
                  <a:lnTo>
                    <a:pt x="5641421" y="1494481"/>
                  </a:lnTo>
                  <a:lnTo>
                    <a:pt x="5640821" y="1497463"/>
                  </a:lnTo>
                  <a:lnTo>
                    <a:pt x="5617597" y="1515179"/>
                  </a:lnTo>
                  <a:lnTo>
                    <a:pt x="23823" y="1515179"/>
                  </a:lnTo>
                  <a:lnTo>
                    <a:pt x="0" y="1494481"/>
                  </a:lnTo>
                  <a:lnTo>
                    <a:pt x="0" y="1491355"/>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5552404"/>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9" name="object 9"/>
          <p:cNvGrpSpPr/>
          <p:nvPr/>
        </p:nvGrpSpPr>
        <p:grpSpPr>
          <a:xfrm>
            <a:off x="959124" y="7658341"/>
            <a:ext cx="5651500" cy="1868170"/>
            <a:chOff x="959124" y="7658341"/>
            <a:chExt cx="5651500" cy="1868170"/>
          </a:xfrm>
        </p:grpSpPr>
        <p:sp>
          <p:nvSpPr>
            <p:cNvPr id="10" name="object 10"/>
            <p:cNvSpPr/>
            <p:nvPr/>
          </p:nvSpPr>
          <p:spPr>
            <a:xfrm>
              <a:off x="963889" y="7663106"/>
              <a:ext cx="5641975" cy="1858645"/>
            </a:xfrm>
            <a:custGeom>
              <a:avLst/>
              <a:gdLst/>
              <a:ahLst/>
              <a:cxnLst/>
              <a:rect l="l" t="t" r="r" b="b"/>
              <a:pathLst>
                <a:path w="5641975" h="1858645">
                  <a:moveTo>
                    <a:pt x="5617597" y="1858238"/>
                  </a:moveTo>
                  <a:lnTo>
                    <a:pt x="23823" y="1858238"/>
                  </a:lnTo>
                  <a:lnTo>
                    <a:pt x="20659" y="1858086"/>
                  </a:lnTo>
                  <a:lnTo>
                    <a:pt x="0" y="1837540"/>
                  </a:lnTo>
                  <a:lnTo>
                    <a:pt x="0" y="1834414"/>
                  </a:lnTo>
                  <a:lnTo>
                    <a:pt x="0" y="20545"/>
                  </a:lnTo>
                  <a:lnTo>
                    <a:pt x="20659" y="0"/>
                  </a:lnTo>
                  <a:lnTo>
                    <a:pt x="5620752" y="0"/>
                  </a:lnTo>
                  <a:lnTo>
                    <a:pt x="5641421" y="20545"/>
                  </a:lnTo>
                  <a:lnTo>
                    <a:pt x="5641421" y="1837540"/>
                  </a:lnTo>
                  <a:lnTo>
                    <a:pt x="5620752" y="1858086"/>
                  </a:lnTo>
                  <a:lnTo>
                    <a:pt x="5617597" y="1858238"/>
                  </a:lnTo>
                  <a:close/>
                </a:path>
              </a:pathLst>
            </a:custGeom>
            <a:solidFill>
              <a:srgbClr val="F8F8F8"/>
            </a:solidFill>
          </p:spPr>
          <p:txBody>
            <a:bodyPr wrap="square" lIns="0" tIns="0" rIns="0" bIns="0" rtlCol="0"/>
            <a:lstStyle/>
            <a:p>
              <a:endParaRPr/>
            </a:p>
          </p:txBody>
        </p:sp>
        <p:sp>
          <p:nvSpPr>
            <p:cNvPr id="11" name="object 11"/>
            <p:cNvSpPr/>
            <p:nvPr/>
          </p:nvSpPr>
          <p:spPr>
            <a:xfrm>
              <a:off x="963889" y="7663106"/>
              <a:ext cx="5641975" cy="1858645"/>
            </a:xfrm>
            <a:custGeom>
              <a:avLst/>
              <a:gdLst/>
              <a:ahLst/>
              <a:cxnLst/>
              <a:rect l="l" t="t" r="r" b="b"/>
              <a:pathLst>
                <a:path w="5641975" h="1858645">
                  <a:moveTo>
                    <a:pt x="0" y="1834414"/>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1834414"/>
                  </a:lnTo>
                  <a:lnTo>
                    <a:pt x="5641421" y="1837540"/>
                  </a:lnTo>
                  <a:lnTo>
                    <a:pt x="5640821" y="1840523"/>
                  </a:lnTo>
                  <a:lnTo>
                    <a:pt x="5639610" y="1843344"/>
                  </a:lnTo>
                  <a:lnTo>
                    <a:pt x="5638400" y="1846174"/>
                  </a:lnTo>
                  <a:lnTo>
                    <a:pt x="5617597" y="1858238"/>
                  </a:lnTo>
                  <a:lnTo>
                    <a:pt x="23823" y="1858238"/>
                  </a:lnTo>
                  <a:lnTo>
                    <a:pt x="1810" y="1843344"/>
                  </a:lnTo>
                  <a:lnTo>
                    <a:pt x="600" y="1840523"/>
                  </a:lnTo>
                  <a:lnTo>
                    <a:pt x="0" y="1837540"/>
                  </a:lnTo>
                  <a:lnTo>
                    <a:pt x="0" y="1834414"/>
                  </a:lnTo>
                  <a:close/>
                </a:path>
              </a:pathLst>
            </a:custGeom>
            <a:ln w="9529">
              <a:solidFill>
                <a:srgbClr val="E7EAEC"/>
              </a:solidFill>
            </a:ln>
          </p:spPr>
          <p:txBody>
            <a:bodyPr wrap="square" lIns="0" tIns="0" rIns="0" bIns="0" rtlCol="0"/>
            <a:lstStyle/>
            <a:p>
              <a:endParaRPr/>
            </a:p>
          </p:txBody>
        </p:sp>
        <p:sp>
          <p:nvSpPr>
            <p:cNvPr id="12" name="object 12"/>
            <p:cNvSpPr/>
            <p:nvPr/>
          </p:nvSpPr>
          <p:spPr>
            <a:xfrm>
              <a:off x="1006771" y="7744172"/>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sp>
        <p:nvSpPr>
          <p:cNvPr id="13" name="object 13"/>
          <p:cNvSpPr txBox="1"/>
          <p:nvPr/>
        </p:nvSpPr>
        <p:spPr>
          <a:xfrm>
            <a:off x="946424" y="5139233"/>
            <a:ext cx="5662930" cy="490093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动手操练起来吧！</a:t>
            </a:r>
            <a:r>
              <a:rPr sz="950" b="1" dirty="0">
                <a:solidFill>
                  <a:srgbClr val="333333"/>
                </a:solidFill>
                <a:latin typeface="Trebuchet MS"/>
                <a:cs typeface="Trebuchet MS"/>
              </a:rPr>
              <a:t>~</a:t>
            </a:r>
            <a:r>
              <a:rPr sz="950" b="1" spc="25" dirty="0">
                <a:solidFill>
                  <a:srgbClr val="333333"/>
                </a:solidFill>
                <a:latin typeface="微软雅黑"/>
                <a:cs typeface="微软雅黑"/>
              </a:rPr>
              <a:t>首先查看下系统最后</a:t>
            </a:r>
            <a:r>
              <a:rPr sz="950" b="1" dirty="0">
                <a:solidFill>
                  <a:srgbClr val="333333"/>
                </a:solidFill>
                <a:latin typeface="Trebuchet MS"/>
                <a:cs typeface="Trebuchet MS"/>
              </a:rPr>
              <a:t>5</a:t>
            </a:r>
            <a:r>
              <a:rPr sz="950" b="1" spc="25" dirty="0">
                <a:solidFill>
                  <a:srgbClr val="333333"/>
                </a:solidFill>
                <a:latin typeface="微软雅黑"/>
                <a:cs typeface="微软雅黑"/>
              </a:rPr>
              <a:t>条日志信息：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199390">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journalctl </a:t>
            </a:r>
            <a:r>
              <a:rPr sz="850" spc="20" dirty="0">
                <a:solidFill>
                  <a:srgbClr val="333333"/>
                </a:solidFill>
                <a:latin typeface="Lucida Console"/>
                <a:cs typeface="Lucida Console"/>
              </a:rPr>
              <a:t>-n</a:t>
            </a:r>
            <a:r>
              <a:rPr sz="850" spc="35" dirty="0">
                <a:solidFill>
                  <a:srgbClr val="333333"/>
                </a:solidFill>
                <a:latin typeface="Lucida Console"/>
                <a:cs typeface="Lucida Console"/>
              </a:rPr>
              <a:t> </a:t>
            </a:r>
            <a:r>
              <a:rPr sz="850" spc="15" dirty="0">
                <a:solidFill>
                  <a:srgbClr val="333333"/>
                </a:solidFill>
                <a:latin typeface="Lucida Console"/>
                <a:cs typeface="Lucida Console"/>
              </a:rPr>
              <a:t>5</a:t>
            </a:r>
            <a:r>
              <a:rPr sz="850" spc="30" dirty="0">
                <a:solidFill>
                  <a:srgbClr val="333333"/>
                </a:solidFill>
                <a:latin typeface="Lucida Console"/>
                <a:cs typeface="Lucida Console"/>
              </a:rPr>
              <a:t> </a:t>
            </a:r>
            <a:r>
              <a:rPr sz="850" spc="20"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Logs</a:t>
            </a:r>
            <a:r>
              <a:rPr sz="850" spc="30" dirty="0">
                <a:solidFill>
                  <a:srgbClr val="333333"/>
                </a:solidFill>
                <a:latin typeface="Lucida Console"/>
                <a:cs typeface="Lucida Console"/>
              </a:rPr>
              <a:t> </a:t>
            </a:r>
            <a:r>
              <a:rPr sz="850" spc="25" dirty="0">
                <a:solidFill>
                  <a:srgbClr val="333333"/>
                </a:solidFill>
                <a:latin typeface="Lucida Console"/>
                <a:cs typeface="Lucida Console"/>
              </a:rPr>
              <a:t>begin</a:t>
            </a:r>
            <a:r>
              <a:rPr sz="850" spc="35" dirty="0">
                <a:solidFill>
                  <a:srgbClr val="333333"/>
                </a:solidFill>
                <a:latin typeface="Lucida Console"/>
                <a:cs typeface="Lucida Console"/>
              </a:rPr>
              <a:t>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0" dirty="0">
                <a:solidFill>
                  <a:srgbClr val="333333"/>
                </a:solidFill>
                <a:latin typeface="Lucida Console"/>
                <a:cs typeface="Lucida Console"/>
              </a:rPr>
              <a:t> 2020-07-24</a:t>
            </a:r>
            <a:r>
              <a:rPr sz="850" spc="35" dirty="0">
                <a:solidFill>
                  <a:srgbClr val="333333"/>
                </a:solidFill>
                <a:latin typeface="Lucida Console"/>
                <a:cs typeface="Lucida Console"/>
              </a:rPr>
              <a:t> </a:t>
            </a:r>
            <a:r>
              <a:rPr sz="850" spc="30" dirty="0">
                <a:solidFill>
                  <a:srgbClr val="333333"/>
                </a:solidFill>
                <a:latin typeface="Lucida Console"/>
                <a:cs typeface="Lucida Console"/>
              </a:rPr>
              <a:t>05:59:38 </a:t>
            </a:r>
            <a:r>
              <a:rPr sz="850" spc="-500" dirty="0">
                <a:solidFill>
                  <a:srgbClr val="333333"/>
                </a:solidFill>
                <a:latin typeface="Lucida Console"/>
                <a:cs typeface="Lucida Console"/>
              </a:rPr>
              <a:t>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end</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5" dirty="0">
                <a:solidFill>
                  <a:srgbClr val="333333"/>
                </a:solidFill>
                <a:latin typeface="Lucida Console"/>
                <a:cs typeface="Lucida Console"/>
              </a:rPr>
              <a:t> </a:t>
            </a:r>
            <a:r>
              <a:rPr sz="850" spc="25" dirty="0">
                <a:solidFill>
                  <a:srgbClr val="333333"/>
                </a:solidFill>
                <a:latin typeface="Lucida Console"/>
                <a:cs typeface="Lucida Console"/>
              </a:rPr>
              <a:t>Sun</a:t>
            </a:r>
            <a:r>
              <a:rPr sz="850" spc="30" dirty="0">
                <a:solidFill>
                  <a:srgbClr val="333333"/>
                </a:solidFill>
                <a:latin typeface="Lucida Console"/>
                <a:cs typeface="Lucida Console"/>
              </a:rPr>
              <a:t> 2021-01-31 13:39:51</a:t>
            </a:r>
            <a:r>
              <a:rPr sz="850" spc="35" dirty="0">
                <a:solidFill>
                  <a:srgbClr val="333333"/>
                </a:solidFill>
                <a:latin typeface="Lucida Console"/>
                <a:cs typeface="Lucida Console"/>
              </a:rPr>
              <a:t> </a:t>
            </a:r>
            <a:r>
              <a:rPr sz="850" spc="25" dirty="0">
                <a:solidFill>
                  <a:srgbClr val="333333"/>
                </a:solidFill>
                <a:latin typeface="Lucida Console"/>
                <a:cs typeface="Lucida Console"/>
              </a:rPr>
              <a:t>CS&gt;Jan</a:t>
            </a:r>
            <a:r>
              <a:rPr sz="850" spc="30" dirty="0">
                <a:solidFill>
                  <a:srgbClr val="333333"/>
                </a:solidFill>
                <a:latin typeface="Lucida Console"/>
                <a:cs typeface="Lucida Console"/>
              </a:rPr>
              <a:t>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13:33:54</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localhost.localdomain</a:t>
            </a:r>
            <a:endParaRPr sz="850">
              <a:latin typeface="Lucida Console"/>
              <a:cs typeface="Lucida Console"/>
            </a:endParaRPr>
          </a:p>
          <a:p>
            <a:pPr marL="136525" marR="255904">
              <a:lnSpc>
                <a:spcPct val="132400"/>
              </a:lnSpc>
            </a:pPr>
            <a:r>
              <a:rPr sz="850" spc="30" dirty="0">
                <a:solidFill>
                  <a:srgbClr val="333333"/>
                </a:solidFill>
                <a:latin typeface="Lucida Console"/>
                <a:cs typeface="Lucida Console"/>
              </a:rPr>
              <a:t>systemd[1]: Started Fingerprint Authentic&gt;Jan </a:t>
            </a:r>
            <a:r>
              <a:rPr sz="850" spc="20" dirty="0">
                <a:solidFill>
                  <a:srgbClr val="333333"/>
                </a:solidFill>
                <a:latin typeface="Lucida Console"/>
                <a:cs typeface="Lucida Console"/>
              </a:rPr>
              <a:t>31 </a:t>
            </a:r>
            <a:r>
              <a:rPr sz="850" spc="30" dirty="0">
                <a:solidFill>
                  <a:srgbClr val="333333"/>
                </a:solidFill>
                <a:latin typeface="Lucida Console"/>
                <a:cs typeface="Lucida Console"/>
              </a:rPr>
              <a:t>13:33:55 </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localhost.localdomain gnome-keyring-daemon[2533]: couldn't init&gt;Jan </a:t>
            </a:r>
            <a:r>
              <a:rPr sz="850" spc="20" dirty="0">
                <a:solidFill>
                  <a:srgbClr val="333333"/>
                </a:solidFill>
                <a:latin typeface="Lucida Console"/>
                <a:cs typeface="Lucida Console"/>
              </a:rPr>
              <a:t>31 </a:t>
            </a:r>
            <a:r>
              <a:rPr sz="850" spc="25" dirty="0">
                <a:solidFill>
                  <a:srgbClr val="333333"/>
                </a:solidFill>
                <a:latin typeface="Lucida Console"/>
                <a:cs typeface="Lucida Console"/>
              </a:rPr>
              <a:t> </a:t>
            </a:r>
            <a:r>
              <a:rPr sz="850" spc="30" dirty="0">
                <a:solidFill>
                  <a:srgbClr val="333333"/>
                </a:solidFill>
                <a:latin typeface="Lucida Console"/>
                <a:cs typeface="Lucida Console"/>
              </a:rPr>
              <a:t>13:33:55</a:t>
            </a:r>
            <a:r>
              <a:rPr sz="850" spc="25" dirty="0">
                <a:solidFill>
                  <a:srgbClr val="333333"/>
                </a:solidFill>
                <a:latin typeface="Lucida Console"/>
                <a:cs typeface="Lucida Console"/>
              </a:rPr>
              <a:t> </a:t>
            </a:r>
            <a:r>
              <a:rPr sz="850" spc="30" dirty="0">
                <a:solidFill>
                  <a:srgbClr val="333333"/>
                </a:solidFill>
                <a:latin typeface="Lucida Console"/>
                <a:cs typeface="Lucida Console"/>
              </a:rPr>
              <a:t>localhost.localdomain gdm-password][4983]: gkr-pam: unlocked </a:t>
            </a:r>
            <a:r>
              <a:rPr sz="850" spc="25" dirty="0">
                <a:solidFill>
                  <a:srgbClr val="333333"/>
                </a:solidFill>
                <a:latin typeface="Lucida Console"/>
                <a:cs typeface="Lucida Console"/>
              </a:rPr>
              <a:t>lo&gt;Jan</a:t>
            </a:r>
            <a:endParaRPr sz="850">
              <a:latin typeface="Lucida Console"/>
              <a:cs typeface="Lucida Console"/>
            </a:endParaRPr>
          </a:p>
          <a:p>
            <a:pPr marL="136525" marR="123825">
              <a:lnSpc>
                <a:spcPct val="132400"/>
              </a:lnSpc>
              <a:tabLst>
                <a:tab pos="4149090" algn="l"/>
              </a:tabLst>
            </a:pPr>
            <a:r>
              <a:rPr sz="850" spc="20" dirty="0">
                <a:solidFill>
                  <a:srgbClr val="333333"/>
                </a:solidFill>
                <a:latin typeface="Lucida Console"/>
                <a:cs typeface="Lucida Console"/>
              </a:rPr>
              <a:t>31</a:t>
            </a:r>
            <a:r>
              <a:rPr sz="850" spc="45" dirty="0">
                <a:solidFill>
                  <a:srgbClr val="333333"/>
                </a:solidFill>
                <a:latin typeface="Lucida Console"/>
                <a:cs typeface="Lucida Console"/>
              </a:rPr>
              <a:t> </a:t>
            </a:r>
            <a:r>
              <a:rPr sz="850" spc="30" dirty="0">
                <a:solidFill>
                  <a:srgbClr val="333333"/>
                </a:solidFill>
                <a:latin typeface="Lucida Console"/>
                <a:cs typeface="Lucida Console"/>
              </a:rPr>
              <a:t>13:33:56</a:t>
            </a:r>
            <a:r>
              <a:rPr sz="850" spc="50" dirty="0">
                <a:solidFill>
                  <a:srgbClr val="333333"/>
                </a:solidFill>
                <a:latin typeface="Lucida Console"/>
                <a:cs typeface="Lucida Console"/>
              </a:rPr>
              <a:t> </a:t>
            </a:r>
            <a:r>
              <a:rPr sz="850" spc="30" dirty="0">
                <a:solidFill>
                  <a:srgbClr val="333333"/>
                </a:solidFill>
                <a:latin typeface="Lucida Console"/>
                <a:cs typeface="Lucida Console"/>
              </a:rPr>
              <a:t>localhost.localdomain</a:t>
            </a:r>
            <a:r>
              <a:rPr sz="850" spc="50" dirty="0">
                <a:solidFill>
                  <a:srgbClr val="333333"/>
                </a:solidFill>
                <a:latin typeface="Lucida Console"/>
                <a:cs typeface="Lucida Console"/>
              </a:rPr>
              <a:t> </a:t>
            </a:r>
            <a:r>
              <a:rPr sz="850" spc="30" dirty="0">
                <a:solidFill>
                  <a:srgbClr val="333333"/>
                </a:solidFill>
                <a:latin typeface="Lucida Console"/>
                <a:cs typeface="Lucida Console"/>
              </a:rPr>
              <a:t>NetworkManager[1203]:	[1612071236&gt;Jan </a:t>
            </a:r>
            <a:r>
              <a:rPr sz="850" spc="20" dirty="0">
                <a:solidFill>
                  <a:srgbClr val="333333"/>
                </a:solidFill>
                <a:latin typeface="Lucida Console"/>
                <a:cs typeface="Lucida Console"/>
              </a:rPr>
              <a:t>31 </a:t>
            </a:r>
            <a:r>
              <a:rPr sz="850" spc="25" dirty="0">
                <a:solidFill>
                  <a:srgbClr val="333333"/>
                </a:solidFill>
                <a:latin typeface="Lucida Console"/>
                <a:cs typeface="Lucida Console"/>
              </a:rPr>
              <a:t> </a:t>
            </a:r>
            <a:r>
              <a:rPr sz="850" spc="30" dirty="0">
                <a:solidFill>
                  <a:srgbClr val="333333"/>
                </a:solidFill>
                <a:latin typeface="Lucida Console"/>
                <a:cs typeface="Lucida Console"/>
              </a:rPr>
              <a:t>13:39:51 localhost.localdomain cupsd[1230]: REQUEST localhost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"POST</a:t>
            </a:r>
            <a:r>
              <a:rPr sz="850" spc="30" dirty="0">
                <a:solidFill>
                  <a:srgbClr val="333333"/>
                </a:solidFill>
                <a:latin typeface="Lucida Console"/>
                <a:cs typeface="Lucida Console"/>
              </a:rPr>
              <a:t> </a:t>
            </a:r>
            <a:r>
              <a:rPr sz="850" spc="25" dirty="0">
                <a:solidFill>
                  <a:srgbClr val="333333"/>
                </a:solidFill>
                <a:latin typeface="Lucida Console"/>
                <a:cs typeface="Lucida Console"/>
              </a:rPr>
              <a:t>&gt;lines </a:t>
            </a:r>
            <a:r>
              <a:rPr sz="850" spc="-495" dirty="0">
                <a:solidFill>
                  <a:srgbClr val="333333"/>
                </a:solidFill>
                <a:latin typeface="Lucida Console"/>
                <a:cs typeface="Lucida Console"/>
              </a:rPr>
              <a:t> </a:t>
            </a:r>
            <a:r>
              <a:rPr sz="850" spc="25" dirty="0">
                <a:solidFill>
                  <a:srgbClr val="333333"/>
                </a:solidFill>
                <a:latin typeface="Lucida Console"/>
                <a:cs typeface="Lucida Console"/>
              </a:rPr>
              <a:t>1-6/6 (END)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4290">
              <a:lnSpc>
                <a:spcPct val="131600"/>
              </a:lnSpc>
            </a:pPr>
            <a:r>
              <a:rPr sz="950" b="1" spc="25" dirty="0">
                <a:solidFill>
                  <a:srgbClr val="333333"/>
                </a:solidFill>
                <a:latin typeface="微软雅黑"/>
                <a:cs typeface="微软雅黑"/>
              </a:rPr>
              <a:t>还可以使用</a:t>
            </a:r>
            <a:r>
              <a:rPr sz="950" b="1" spc="-5" dirty="0">
                <a:solidFill>
                  <a:srgbClr val="333333"/>
                </a:solidFill>
                <a:latin typeface="Trebuchet MS"/>
                <a:cs typeface="Trebuchet MS"/>
              </a:rPr>
              <a:t>-f</a:t>
            </a:r>
            <a:r>
              <a:rPr sz="950" b="1" spc="25" dirty="0">
                <a:solidFill>
                  <a:srgbClr val="333333"/>
                </a:solidFill>
                <a:latin typeface="微软雅黑"/>
                <a:cs typeface="微软雅黑"/>
              </a:rPr>
              <a:t>参数进行实时刷新日志最新内容，与第二章节学习过的</a:t>
            </a:r>
            <a:r>
              <a:rPr sz="950" b="1" spc="40" dirty="0">
                <a:solidFill>
                  <a:srgbClr val="333333"/>
                </a:solidFill>
                <a:latin typeface="Trebuchet MS"/>
                <a:cs typeface="Trebuchet MS"/>
              </a:rPr>
              <a:t>tail</a:t>
            </a:r>
            <a:r>
              <a:rPr sz="950" b="1" spc="-50" dirty="0">
                <a:solidFill>
                  <a:srgbClr val="333333"/>
                </a:solidFill>
                <a:latin typeface="Trebuchet MS"/>
                <a:cs typeface="Trebuchet MS"/>
              </a:rPr>
              <a:t> </a:t>
            </a:r>
            <a:r>
              <a:rPr sz="950" b="1" spc="-5" dirty="0">
                <a:solidFill>
                  <a:srgbClr val="333333"/>
                </a:solidFill>
                <a:latin typeface="Trebuchet MS"/>
                <a:cs typeface="Trebuchet MS"/>
              </a:rPr>
              <a:t>-f</a:t>
            </a:r>
            <a:r>
              <a:rPr sz="950" b="1" spc="-45" dirty="0">
                <a:solidFill>
                  <a:srgbClr val="333333"/>
                </a:solidFill>
                <a:latin typeface="Trebuchet MS"/>
                <a:cs typeface="Trebuchet MS"/>
              </a:rPr>
              <a:t> </a:t>
            </a:r>
            <a:r>
              <a:rPr sz="950" b="1" spc="55" dirty="0">
                <a:solidFill>
                  <a:srgbClr val="333333"/>
                </a:solidFill>
                <a:latin typeface="Trebuchet MS"/>
                <a:cs typeface="Trebuchet MS"/>
              </a:rPr>
              <a:t>/var/log/message</a:t>
            </a:r>
            <a:r>
              <a:rPr sz="950" b="1" spc="25" dirty="0">
                <a:solidFill>
                  <a:srgbClr val="333333"/>
                </a:solidFill>
                <a:latin typeface="微软雅黑"/>
                <a:cs typeface="微软雅黑"/>
              </a:rPr>
              <a:t>命令效果 相同：</a:t>
            </a:r>
            <a:endParaRPr sz="950">
              <a:latin typeface="微软雅黑"/>
              <a:cs typeface="微软雅黑"/>
            </a:endParaRPr>
          </a:p>
          <a:p>
            <a:pPr>
              <a:lnSpc>
                <a:spcPct val="100000"/>
              </a:lnSpc>
              <a:spcBef>
                <a:spcPts val="45"/>
              </a:spcBef>
            </a:pPr>
            <a:endParaRPr sz="900">
              <a:latin typeface="微软雅黑"/>
              <a:cs typeface="微软雅黑"/>
            </a:endParaRPr>
          </a:p>
          <a:p>
            <a:pPr marL="136525" marR="110489">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journalctl </a:t>
            </a:r>
            <a:r>
              <a:rPr sz="850" spc="20" dirty="0">
                <a:solidFill>
                  <a:srgbClr val="333333"/>
                </a:solidFill>
                <a:latin typeface="Lucida Console"/>
                <a:cs typeface="Lucida Console"/>
              </a:rPr>
              <a:t>-f</a:t>
            </a:r>
            <a:r>
              <a:rPr sz="850" spc="30" dirty="0">
                <a:solidFill>
                  <a:srgbClr val="333333"/>
                </a:solidFill>
                <a:latin typeface="Lucida Console"/>
                <a:cs typeface="Lucida Console"/>
              </a:rPr>
              <a:t>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Logs</a:t>
            </a:r>
            <a:r>
              <a:rPr sz="850" spc="30" dirty="0">
                <a:solidFill>
                  <a:srgbClr val="333333"/>
                </a:solidFill>
                <a:latin typeface="Lucida Console"/>
                <a:cs typeface="Lucida Console"/>
              </a:rPr>
              <a:t> </a:t>
            </a:r>
            <a:r>
              <a:rPr sz="850" spc="25" dirty="0">
                <a:solidFill>
                  <a:srgbClr val="333333"/>
                </a:solidFill>
                <a:latin typeface="Lucida Console"/>
                <a:cs typeface="Lucida Console"/>
              </a:rPr>
              <a:t>begin</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0" dirty="0">
                <a:solidFill>
                  <a:srgbClr val="333333"/>
                </a:solidFill>
                <a:latin typeface="Lucida Console"/>
                <a:cs typeface="Lucida Console"/>
              </a:rPr>
              <a:t> 2020-07-24</a:t>
            </a:r>
            <a:r>
              <a:rPr sz="850" spc="35" dirty="0">
                <a:solidFill>
                  <a:srgbClr val="333333"/>
                </a:solidFill>
                <a:latin typeface="Lucida Console"/>
                <a:cs typeface="Lucida Console"/>
              </a:rPr>
              <a:t> </a:t>
            </a:r>
            <a:r>
              <a:rPr sz="850" spc="30" dirty="0">
                <a:solidFill>
                  <a:srgbClr val="333333"/>
                </a:solidFill>
                <a:latin typeface="Lucida Console"/>
                <a:cs typeface="Lucida Console"/>
              </a:rPr>
              <a:t>05:59:38 </a:t>
            </a:r>
            <a:r>
              <a:rPr sz="850" spc="35" dirty="0">
                <a:solidFill>
                  <a:srgbClr val="333333"/>
                </a:solidFill>
                <a:latin typeface="Lucida Console"/>
                <a:cs typeface="Lucida Console"/>
              </a:rPr>
              <a:t>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--Jan</a:t>
            </a:r>
            <a:r>
              <a:rPr sz="850" spc="30" dirty="0">
                <a:solidFill>
                  <a:srgbClr val="333333"/>
                </a:solidFill>
                <a:latin typeface="Lucida Console"/>
                <a:cs typeface="Lucida Console"/>
              </a:rPr>
              <a:t>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13:33:54 localhost.localdomain dbus-daemon[1058]: [system] </a:t>
            </a:r>
            <a:r>
              <a:rPr sz="850" spc="35" dirty="0">
                <a:solidFill>
                  <a:srgbClr val="333333"/>
                </a:solidFill>
                <a:latin typeface="Lucida Console"/>
                <a:cs typeface="Lucida Console"/>
              </a:rPr>
              <a:t> </a:t>
            </a:r>
            <a:r>
              <a:rPr sz="850" spc="30" dirty="0">
                <a:solidFill>
                  <a:srgbClr val="333333"/>
                </a:solidFill>
                <a:latin typeface="Lucida Console"/>
                <a:cs typeface="Lucida Console"/>
              </a:rPr>
              <a:t>Activating </a:t>
            </a:r>
            <a:r>
              <a:rPr sz="850" spc="25" dirty="0">
                <a:solidFill>
                  <a:srgbClr val="333333"/>
                </a:solidFill>
                <a:latin typeface="Lucida Console"/>
                <a:cs typeface="Lucida Console"/>
              </a:rPr>
              <a:t>via </a:t>
            </a:r>
            <a:r>
              <a:rPr sz="850" spc="30" dirty="0">
                <a:solidFill>
                  <a:srgbClr val="333333"/>
                </a:solidFill>
                <a:latin typeface="Lucida Console"/>
                <a:cs typeface="Lucida Console"/>
              </a:rPr>
              <a:t>systemd: service name='net.reactivated.Fprint'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unit='fprintd.service'</a:t>
            </a:r>
            <a:r>
              <a:rPr sz="850" spc="25" dirty="0">
                <a:solidFill>
                  <a:srgbClr val="333333"/>
                </a:solidFill>
                <a:latin typeface="Lucida Console"/>
                <a:cs typeface="Lucida Console"/>
              </a:rPr>
              <a:t> </a:t>
            </a:r>
            <a:r>
              <a:rPr sz="850" spc="30" dirty="0">
                <a:solidFill>
                  <a:srgbClr val="333333"/>
                </a:solidFill>
                <a:latin typeface="Lucida Console"/>
                <a:cs typeface="Lucida Console"/>
              </a:rPr>
              <a:t>requested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':1.172' </a:t>
            </a:r>
            <a:r>
              <a:rPr sz="850" spc="25" dirty="0">
                <a:solidFill>
                  <a:srgbClr val="333333"/>
                </a:solidFill>
                <a:latin typeface="Lucida Console"/>
                <a:cs typeface="Lucida Console"/>
              </a:rPr>
              <a:t>(uid=0</a:t>
            </a:r>
            <a:r>
              <a:rPr sz="850" spc="30" dirty="0">
                <a:solidFill>
                  <a:srgbClr val="333333"/>
                </a:solidFill>
                <a:latin typeface="Lucida Console"/>
                <a:cs typeface="Lucida Console"/>
              </a:rPr>
              <a:t> pid=2600 </a:t>
            </a:r>
            <a:r>
              <a:rPr sz="850" spc="35" dirty="0">
                <a:solidFill>
                  <a:srgbClr val="333333"/>
                </a:solidFill>
                <a:latin typeface="Lucida Console"/>
                <a:cs typeface="Lucida Console"/>
              </a:rPr>
              <a:t> </a:t>
            </a:r>
            <a:r>
              <a:rPr sz="850" spc="30" dirty="0">
                <a:solidFill>
                  <a:srgbClr val="333333"/>
                </a:solidFill>
                <a:latin typeface="Lucida Console"/>
                <a:cs typeface="Lucida Console"/>
              </a:rPr>
              <a:t>comm="/usr/bin/gnome-shell</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label="unconfined_u:unconfined_r:unconfined_t:s0-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s0:c0.c1023")Jan</a:t>
            </a:r>
            <a:r>
              <a:rPr sz="850" spc="25" dirty="0">
                <a:solidFill>
                  <a:srgbClr val="333333"/>
                </a:solidFill>
                <a:latin typeface="Lucida Console"/>
                <a:cs typeface="Lucida Console"/>
              </a:rPr>
              <a:t>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13:33:54</a:t>
            </a:r>
            <a:r>
              <a:rPr sz="850" spc="25" dirty="0">
                <a:solidFill>
                  <a:srgbClr val="333333"/>
                </a:solidFill>
                <a:latin typeface="Lucida Console"/>
                <a:cs typeface="Lucida Console"/>
              </a:rPr>
              <a:t> </a:t>
            </a:r>
            <a:r>
              <a:rPr sz="850" spc="30" dirty="0">
                <a:solidFill>
                  <a:srgbClr val="333333"/>
                </a:solidFill>
                <a:latin typeface="Lucida Console"/>
                <a:cs typeface="Lucida Console"/>
              </a:rPr>
              <a:t>localhost.localdomain systemd[1]: Starting</a:t>
            </a:r>
            <a:endParaRPr sz="850">
              <a:latin typeface="Lucida Console"/>
              <a:cs typeface="Lucida Console"/>
            </a:endParaRPr>
          </a:p>
          <a:p>
            <a:pPr marL="136525" marR="461645">
              <a:lnSpc>
                <a:spcPct val="132400"/>
              </a:lnSpc>
            </a:pPr>
            <a:r>
              <a:rPr sz="850" spc="30" dirty="0">
                <a:solidFill>
                  <a:srgbClr val="333333"/>
                </a:solidFill>
                <a:latin typeface="Lucida Console"/>
                <a:cs typeface="Lucida Console"/>
              </a:rPr>
              <a:t>Fingerprint Authentication Daemon...Jan </a:t>
            </a:r>
            <a:r>
              <a:rPr sz="850" spc="20" dirty="0">
                <a:solidFill>
                  <a:srgbClr val="333333"/>
                </a:solidFill>
                <a:latin typeface="Lucida Console"/>
                <a:cs typeface="Lucida Console"/>
              </a:rPr>
              <a:t>31 </a:t>
            </a:r>
            <a:r>
              <a:rPr sz="850" spc="30" dirty="0">
                <a:solidFill>
                  <a:srgbClr val="333333"/>
                </a:solidFill>
                <a:latin typeface="Lucida Console"/>
                <a:cs typeface="Lucida Console"/>
              </a:rPr>
              <a:t>13:33:54 localhost.localdomain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dbus-daemon[1058]: [system] Successfully activated service </a:t>
            </a:r>
            <a:r>
              <a:rPr sz="850" spc="35" dirty="0">
                <a:solidFill>
                  <a:srgbClr val="333333"/>
                </a:solidFill>
                <a:latin typeface="Lucida Console"/>
                <a:cs typeface="Lucida Console"/>
              </a:rPr>
              <a:t> </a:t>
            </a:r>
            <a:r>
              <a:rPr sz="850" spc="30" dirty="0">
                <a:solidFill>
                  <a:srgbClr val="333333"/>
                </a:solidFill>
                <a:latin typeface="Lucida Console"/>
                <a:cs typeface="Lucida Console"/>
              </a:rPr>
              <a:t>'net.reactivated.Fprint'Jan</a:t>
            </a:r>
            <a:r>
              <a:rPr sz="850" spc="25" dirty="0">
                <a:solidFill>
                  <a:srgbClr val="333333"/>
                </a:solidFill>
                <a:latin typeface="Lucida Console"/>
                <a:cs typeface="Lucida Console"/>
              </a:rPr>
              <a:t>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13:33:54 localhost.localdomain systemd[1]:</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Started</a:t>
            </a:r>
            <a:r>
              <a:rPr sz="850" spc="25" dirty="0">
                <a:solidFill>
                  <a:srgbClr val="333333"/>
                </a:solidFill>
                <a:latin typeface="Lucida Console"/>
                <a:cs typeface="Lucida Console"/>
              </a:rPr>
              <a:t> </a:t>
            </a:r>
            <a:r>
              <a:rPr sz="850" spc="30" dirty="0">
                <a:solidFill>
                  <a:srgbClr val="333333"/>
                </a:solidFill>
                <a:latin typeface="Lucida Console"/>
                <a:cs typeface="Lucida Console"/>
              </a:rPr>
              <a:t>Fingerprint</a:t>
            </a:r>
            <a:r>
              <a:rPr sz="850" spc="25" dirty="0">
                <a:solidFill>
                  <a:srgbClr val="333333"/>
                </a:solidFill>
                <a:latin typeface="Lucida Console"/>
                <a:cs typeface="Lucida Console"/>
              </a:rPr>
              <a:t> </a:t>
            </a:r>
            <a:r>
              <a:rPr sz="850" spc="30" dirty="0">
                <a:solidFill>
                  <a:srgbClr val="333333"/>
                </a:solidFill>
                <a:latin typeface="Lucida Console"/>
                <a:cs typeface="Lucida Console"/>
              </a:rPr>
              <a:t>Authentication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Daemon.………………</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nSpc>
                <a:spcPct val="131600"/>
              </a:lnSpc>
            </a:pPr>
            <a:r>
              <a:rPr sz="950" b="1" spc="25" dirty="0">
                <a:solidFill>
                  <a:srgbClr val="333333"/>
                </a:solidFill>
                <a:latin typeface="微软雅黑"/>
                <a:cs typeface="微软雅黑"/>
              </a:rPr>
              <a:t>在</a:t>
            </a:r>
            <a:r>
              <a:rPr sz="950" b="1" spc="55" dirty="0">
                <a:solidFill>
                  <a:srgbClr val="333333"/>
                </a:solidFill>
                <a:latin typeface="Trebuchet MS"/>
                <a:cs typeface="Trebuchet MS"/>
              </a:rPr>
              <a:t>rsyslog</a:t>
            </a:r>
            <a:r>
              <a:rPr sz="950" b="1" spc="25" dirty="0">
                <a:solidFill>
                  <a:srgbClr val="333333"/>
                </a:solidFill>
                <a:latin typeface="微软雅黑"/>
                <a:cs typeface="微软雅黑"/>
              </a:rPr>
              <a:t>服务程序中，日志根据重要程度被分为了九个等级，这样我们不必被海啸般的输出内容淹没， 可以直接直击最重要的内容。读者们可以将表</a:t>
            </a:r>
            <a:r>
              <a:rPr sz="950" b="1" spc="-15" dirty="0">
                <a:solidFill>
                  <a:srgbClr val="333333"/>
                </a:solidFill>
                <a:latin typeface="Trebuchet MS"/>
                <a:cs typeface="Trebuchet MS"/>
              </a:rPr>
              <a:t>9-8</a:t>
            </a:r>
            <a:r>
              <a:rPr sz="950" b="1" spc="25" dirty="0">
                <a:solidFill>
                  <a:srgbClr val="333333"/>
                </a:solidFill>
                <a:latin typeface="微软雅黑"/>
                <a:cs typeface="微软雅黑"/>
              </a:rPr>
              <a:t>留存，便于日后工作中进行查阅。</a:t>
            </a:r>
            <a:endParaRPr sz="950">
              <a:latin typeface="微软雅黑"/>
              <a:cs typeface="微软雅黑"/>
            </a:endParaRPr>
          </a:p>
        </p:txBody>
      </p:sp>
      <p:sp>
        <p:nvSpPr>
          <p:cNvPr id="15" name="object 15"/>
          <p:cNvSpPr txBox="1"/>
          <p:nvPr/>
        </p:nvSpPr>
        <p:spPr>
          <a:xfrm>
            <a:off x="3679964" y="10217035"/>
            <a:ext cx="2089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141</a:t>
            </a:fld>
            <a:endParaRPr sz="800">
              <a:latin typeface="小哥哥网恋吗"/>
              <a:cs typeface="小哥哥网恋吗"/>
            </a:endParaRPr>
          </a:p>
        </p:txBody>
      </p:sp>
      <p:sp>
        <p:nvSpPr>
          <p:cNvPr id="14" name="object 1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711350"/>
          <a:ext cx="5655945" cy="3143250"/>
        </p:xfrm>
        <a:graphic>
          <a:graphicData uri="http://schemas.openxmlformats.org/drawingml/2006/table">
            <a:tbl>
              <a:tblPr firstRow="1" bandRow="1">
                <a:tableStyleId>{2D5ABB26-0587-4C30-8999-92F81FD0307C}</a:tableStyleId>
              </a:tblPr>
              <a:tblGrid>
                <a:gridCol w="1096010">
                  <a:extLst>
                    <a:ext uri="{9D8B030D-6E8A-4147-A177-3AD203B41FA5}">
                      <a16:colId xmlns:a16="http://schemas.microsoft.com/office/drawing/2014/main" val="20000"/>
                    </a:ext>
                  </a:extLst>
                </a:gridCol>
                <a:gridCol w="454596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日志等级</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说明介绍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0" dirty="0">
                          <a:solidFill>
                            <a:srgbClr val="333333"/>
                          </a:solidFill>
                          <a:latin typeface="Trebuchet MS"/>
                          <a:cs typeface="Trebuchet MS"/>
                        </a:rPr>
                        <a:t>emerg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系统出现严重故障，内核崩溃等情况</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 dirty="0">
                          <a:solidFill>
                            <a:srgbClr val="333333"/>
                          </a:solidFill>
                          <a:latin typeface="Trebuchet MS"/>
                          <a:cs typeface="Trebuchet MS"/>
                        </a:rPr>
                        <a:t>alert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应立即修复的故障，数据库损坏等情况</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10" dirty="0">
                          <a:solidFill>
                            <a:srgbClr val="333333"/>
                          </a:solidFill>
                          <a:latin typeface="Trebuchet MS"/>
                          <a:cs typeface="Trebuchet MS"/>
                        </a:rPr>
                        <a:t>crit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危险较高的故障，硬盘损坏导致程序运行失败的情况</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25" dirty="0">
                          <a:solidFill>
                            <a:srgbClr val="333333"/>
                          </a:solidFill>
                          <a:latin typeface="Trebuchet MS"/>
                          <a:cs typeface="Trebuchet MS"/>
                        </a:rPr>
                        <a:t>err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一般危险的故障，某个服务启动或运行失败的情况</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45" dirty="0">
                          <a:solidFill>
                            <a:srgbClr val="333333"/>
                          </a:solidFill>
                          <a:latin typeface="Trebuchet MS"/>
                          <a:cs typeface="Trebuchet MS"/>
                        </a:rPr>
                        <a:t>warning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警告信息，某个服务参数或功能错误的情况</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20" dirty="0">
                          <a:solidFill>
                            <a:srgbClr val="333333"/>
                          </a:solidFill>
                          <a:latin typeface="Trebuchet MS"/>
                          <a:cs typeface="Trebuchet MS"/>
                        </a:rPr>
                        <a:t>notice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一般无危险的故障，只是需要处理的情况</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25" dirty="0">
                          <a:solidFill>
                            <a:srgbClr val="333333"/>
                          </a:solidFill>
                          <a:latin typeface="Trebuchet MS"/>
                          <a:cs typeface="Trebuchet MS"/>
                        </a:rPr>
                        <a:t>info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通用性消息，给用户提示一些有用信息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60" dirty="0">
                          <a:solidFill>
                            <a:srgbClr val="333333"/>
                          </a:solidFill>
                          <a:latin typeface="Trebuchet MS"/>
                          <a:cs typeface="Trebuchet MS"/>
                        </a:rPr>
                        <a:t>debug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调试程序所产生的信息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65" dirty="0">
                          <a:solidFill>
                            <a:srgbClr val="333333"/>
                          </a:solidFill>
                          <a:latin typeface="Trebuchet MS"/>
                          <a:cs typeface="Trebuchet MS"/>
                        </a:rPr>
                        <a:t>none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没有优先级，不做日志记录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bl>
          </a:graphicData>
        </a:graphic>
      </p:graphicFrame>
      <p:sp>
        <p:nvSpPr>
          <p:cNvPr id="3" name="object 3"/>
          <p:cNvSpPr txBox="1"/>
          <p:nvPr/>
        </p:nvSpPr>
        <p:spPr>
          <a:xfrm>
            <a:off x="946433" y="374722"/>
            <a:ext cx="33083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表</a:t>
            </a:r>
            <a:r>
              <a:rPr sz="950" b="1" spc="-15" dirty="0">
                <a:solidFill>
                  <a:srgbClr val="333333"/>
                </a:solidFill>
                <a:latin typeface="Trebuchet MS"/>
                <a:cs typeface="Trebuchet MS"/>
              </a:rPr>
              <a:t>9-8</a:t>
            </a:r>
            <a:endParaRPr sz="950">
              <a:latin typeface="Trebuchet MS"/>
              <a:cs typeface="Trebuchet MS"/>
            </a:endParaRPr>
          </a:p>
        </p:txBody>
      </p:sp>
      <p:sp>
        <p:nvSpPr>
          <p:cNvPr id="4" name="object 4"/>
          <p:cNvSpPr txBox="1"/>
          <p:nvPr/>
        </p:nvSpPr>
        <p:spPr>
          <a:xfrm>
            <a:off x="1798613" y="374722"/>
            <a:ext cx="101663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日志信息登记分类</a:t>
            </a:r>
            <a:endParaRPr sz="950">
              <a:latin typeface="微软雅黑"/>
              <a:cs typeface="微软雅黑"/>
            </a:endParaRPr>
          </a:p>
        </p:txBody>
      </p:sp>
      <p:grpSp>
        <p:nvGrpSpPr>
          <p:cNvPr id="5" name="object 5"/>
          <p:cNvGrpSpPr/>
          <p:nvPr/>
        </p:nvGrpSpPr>
        <p:grpSpPr>
          <a:xfrm>
            <a:off x="959124" y="4637481"/>
            <a:ext cx="5651500" cy="1353185"/>
            <a:chOff x="959124" y="4637481"/>
            <a:chExt cx="5651500" cy="1353185"/>
          </a:xfrm>
        </p:grpSpPr>
        <p:sp>
          <p:nvSpPr>
            <p:cNvPr id="6" name="object 6"/>
            <p:cNvSpPr/>
            <p:nvPr/>
          </p:nvSpPr>
          <p:spPr>
            <a:xfrm>
              <a:off x="963889" y="4642245"/>
              <a:ext cx="5641975" cy="1343660"/>
            </a:xfrm>
            <a:custGeom>
              <a:avLst/>
              <a:gdLst/>
              <a:ahLst/>
              <a:cxnLst/>
              <a:rect l="l" t="t" r="r" b="b"/>
              <a:pathLst>
                <a:path w="5641975" h="1343660">
                  <a:moveTo>
                    <a:pt x="5617597" y="1343649"/>
                  </a:moveTo>
                  <a:lnTo>
                    <a:pt x="23823" y="1343649"/>
                  </a:lnTo>
                  <a:lnTo>
                    <a:pt x="20659" y="1343496"/>
                  </a:lnTo>
                  <a:lnTo>
                    <a:pt x="0" y="1322951"/>
                  </a:lnTo>
                  <a:lnTo>
                    <a:pt x="0" y="1319825"/>
                  </a:lnTo>
                  <a:lnTo>
                    <a:pt x="0" y="20545"/>
                  </a:lnTo>
                  <a:lnTo>
                    <a:pt x="20659" y="0"/>
                  </a:lnTo>
                  <a:lnTo>
                    <a:pt x="5620752" y="0"/>
                  </a:lnTo>
                  <a:lnTo>
                    <a:pt x="5641421" y="20545"/>
                  </a:lnTo>
                  <a:lnTo>
                    <a:pt x="5641421" y="1322951"/>
                  </a:lnTo>
                  <a:lnTo>
                    <a:pt x="5620752" y="1343496"/>
                  </a:lnTo>
                  <a:lnTo>
                    <a:pt x="5617597" y="1343649"/>
                  </a:lnTo>
                  <a:close/>
                </a:path>
              </a:pathLst>
            </a:custGeom>
            <a:solidFill>
              <a:srgbClr val="F8F8F8"/>
            </a:solidFill>
          </p:spPr>
          <p:txBody>
            <a:bodyPr wrap="square" lIns="0" tIns="0" rIns="0" bIns="0" rtlCol="0"/>
            <a:lstStyle/>
            <a:p>
              <a:endParaRPr/>
            </a:p>
          </p:txBody>
        </p:sp>
        <p:sp>
          <p:nvSpPr>
            <p:cNvPr id="7" name="object 7"/>
            <p:cNvSpPr/>
            <p:nvPr/>
          </p:nvSpPr>
          <p:spPr>
            <a:xfrm>
              <a:off x="963889" y="4642245"/>
              <a:ext cx="5641975" cy="1343660"/>
            </a:xfrm>
            <a:custGeom>
              <a:avLst/>
              <a:gdLst/>
              <a:ahLst/>
              <a:cxnLst/>
              <a:rect l="l" t="t" r="r" b="b"/>
              <a:pathLst>
                <a:path w="5641975" h="1343660">
                  <a:moveTo>
                    <a:pt x="0" y="1319825"/>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1319825"/>
                  </a:lnTo>
                  <a:lnTo>
                    <a:pt x="5641421" y="1322951"/>
                  </a:lnTo>
                  <a:lnTo>
                    <a:pt x="5640821" y="1325934"/>
                  </a:lnTo>
                  <a:lnTo>
                    <a:pt x="5639610" y="1328754"/>
                  </a:lnTo>
                  <a:lnTo>
                    <a:pt x="5638400" y="1331585"/>
                  </a:lnTo>
                  <a:lnTo>
                    <a:pt x="5626717" y="1341562"/>
                  </a:lnTo>
                  <a:lnTo>
                    <a:pt x="5623792" y="1342906"/>
                  </a:lnTo>
                  <a:lnTo>
                    <a:pt x="5620752" y="1343496"/>
                  </a:lnTo>
                  <a:lnTo>
                    <a:pt x="5617597" y="1343649"/>
                  </a:lnTo>
                  <a:lnTo>
                    <a:pt x="23823" y="1343649"/>
                  </a:lnTo>
                  <a:lnTo>
                    <a:pt x="20659" y="1343496"/>
                  </a:lnTo>
                  <a:lnTo>
                    <a:pt x="17629" y="1342906"/>
                  </a:lnTo>
                  <a:lnTo>
                    <a:pt x="14703" y="1341562"/>
                  </a:lnTo>
                  <a:lnTo>
                    <a:pt x="11787" y="1340371"/>
                  </a:lnTo>
                  <a:lnTo>
                    <a:pt x="1810" y="1328754"/>
                  </a:lnTo>
                  <a:lnTo>
                    <a:pt x="600" y="1325934"/>
                  </a:lnTo>
                  <a:lnTo>
                    <a:pt x="0" y="1322951"/>
                  </a:lnTo>
                  <a:lnTo>
                    <a:pt x="0" y="1319825"/>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4723312"/>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9" name="object 9"/>
          <p:cNvGrpSpPr/>
          <p:nvPr/>
        </p:nvGrpSpPr>
        <p:grpSpPr>
          <a:xfrm>
            <a:off x="959124" y="6943602"/>
            <a:ext cx="5651500" cy="1696720"/>
            <a:chOff x="959124" y="6943602"/>
            <a:chExt cx="5651500" cy="1696720"/>
          </a:xfrm>
        </p:grpSpPr>
        <p:sp>
          <p:nvSpPr>
            <p:cNvPr id="10" name="object 10"/>
            <p:cNvSpPr/>
            <p:nvPr/>
          </p:nvSpPr>
          <p:spPr>
            <a:xfrm>
              <a:off x="963889" y="6948367"/>
              <a:ext cx="5641975" cy="1687195"/>
            </a:xfrm>
            <a:custGeom>
              <a:avLst/>
              <a:gdLst/>
              <a:ahLst/>
              <a:cxnLst/>
              <a:rect l="l" t="t" r="r" b="b"/>
              <a:pathLst>
                <a:path w="5641975" h="1687195">
                  <a:moveTo>
                    <a:pt x="5617597" y="1686708"/>
                  </a:moveTo>
                  <a:lnTo>
                    <a:pt x="23823" y="1686708"/>
                  </a:lnTo>
                  <a:lnTo>
                    <a:pt x="20659" y="1686556"/>
                  </a:lnTo>
                  <a:lnTo>
                    <a:pt x="0" y="1666010"/>
                  </a:lnTo>
                  <a:lnTo>
                    <a:pt x="0" y="1662885"/>
                  </a:lnTo>
                  <a:lnTo>
                    <a:pt x="0" y="20402"/>
                  </a:lnTo>
                  <a:lnTo>
                    <a:pt x="20659" y="0"/>
                  </a:lnTo>
                  <a:lnTo>
                    <a:pt x="5620752" y="0"/>
                  </a:lnTo>
                  <a:lnTo>
                    <a:pt x="5641421" y="20402"/>
                  </a:lnTo>
                  <a:lnTo>
                    <a:pt x="5641421" y="1666010"/>
                  </a:lnTo>
                  <a:lnTo>
                    <a:pt x="5620752" y="1686556"/>
                  </a:lnTo>
                  <a:lnTo>
                    <a:pt x="5617597" y="1686708"/>
                  </a:lnTo>
                  <a:close/>
                </a:path>
              </a:pathLst>
            </a:custGeom>
            <a:solidFill>
              <a:srgbClr val="F8F8F8"/>
            </a:solidFill>
          </p:spPr>
          <p:txBody>
            <a:bodyPr wrap="square" lIns="0" tIns="0" rIns="0" bIns="0" rtlCol="0"/>
            <a:lstStyle/>
            <a:p>
              <a:endParaRPr/>
            </a:p>
          </p:txBody>
        </p:sp>
        <p:sp>
          <p:nvSpPr>
            <p:cNvPr id="11" name="object 11"/>
            <p:cNvSpPr/>
            <p:nvPr/>
          </p:nvSpPr>
          <p:spPr>
            <a:xfrm>
              <a:off x="963889" y="6948367"/>
              <a:ext cx="5641975" cy="1687195"/>
            </a:xfrm>
            <a:custGeom>
              <a:avLst/>
              <a:gdLst/>
              <a:ahLst/>
              <a:cxnLst/>
              <a:rect l="l" t="t" r="r" b="b"/>
              <a:pathLst>
                <a:path w="5641975" h="1687195">
                  <a:moveTo>
                    <a:pt x="0" y="1662885"/>
                  </a:moveTo>
                  <a:lnTo>
                    <a:pt x="0" y="23823"/>
                  </a:lnTo>
                  <a:lnTo>
                    <a:pt x="0" y="20402"/>
                  </a:lnTo>
                  <a:lnTo>
                    <a:pt x="600" y="17276"/>
                  </a:lnTo>
                  <a:lnTo>
                    <a:pt x="1810" y="14446"/>
                  </a:lnTo>
                  <a:lnTo>
                    <a:pt x="3020" y="11616"/>
                  </a:lnTo>
                  <a:lnTo>
                    <a:pt x="4745" y="9081"/>
                  </a:lnTo>
                  <a:lnTo>
                    <a:pt x="20659" y="0"/>
                  </a:lnTo>
                  <a:lnTo>
                    <a:pt x="23823" y="0"/>
                  </a:lnTo>
                  <a:lnTo>
                    <a:pt x="5617597" y="0"/>
                  </a:lnTo>
                  <a:lnTo>
                    <a:pt x="5620752" y="0"/>
                  </a:lnTo>
                  <a:lnTo>
                    <a:pt x="5623792" y="600"/>
                  </a:lnTo>
                  <a:lnTo>
                    <a:pt x="5639610" y="14446"/>
                  </a:lnTo>
                  <a:lnTo>
                    <a:pt x="5640821" y="17276"/>
                  </a:lnTo>
                  <a:lnTo>
                    <a:pt x="5641421" y="20402"/>
                  </a:lnTo>
                  <a:lnTo>
                    <a:pt x="5641421" y="23823"/>
                  </a:lnTo>
                  <a:lnTo>
                    <a:pt x="5641421" y="1662885"/>
                  </a:lnTo>
                  <a:lnTo>
                    <a:pt x="5641421" y="1666010"/>
                  </a:lnTo>
                  <a:lnTo>
                    <a:pt x="5640821" y="1668993"/>
                  </a:lnTo>
                  <a:lnTo>
                    <a:pt x="5639610" y="1671814"/>
                  </a:lnTo>
                  <a:lnTo>
                    <a:pt x="5638400" y="1674797"/>
                  </a:lnTo>
                  <a:lnTo>
                    <a:pt x="5626717" y="1684621"/>
                  </a:lnTo>
                  <a:lnTo>
                    <a:pt x="5623792" y="1685965"/>
                  </a:lnTo>
                  <a:lnTo>
                    <a:pt x="5620752" y="1686556"/>
                  </a:lnTo>
                  <a:lnTo>
                    <a:pt x="5617597" y="1686708"/>
                  </a:lnTo>
                  <a:lnTo>
                    <a:pt x="23823" y="1686708"/>
                  </a:lnTo>
                  <a:lnTo>
                    <a:pt x="20659" y="1686556"/>
                  </a:lnTo>
                  <a:lnTo>
                    <a:pt x="17629" y="1685965"/>
                  </a:lnTo>
                  <a:lnTo>
                    <a:pt x="14703" y="1684621"/>
                  </a:lnTo>
                  <a:lnTo>
                    <a:pt x="11787" y="1683430"/>
                  </a:lnTo>
                  <a:lnTo>
                    <a:pt x="1810" y="1671814"/>
                  </a:lnTo>
                  <a:lnTo>
                    <a:pt x="600" y="1668993"/>
                  </a:lnTo>
                  <a:lnTo>
                    <a:pt x="0" y="1666010"/>
                  </a:lnTo>
                  <a:lnTo>
                    <a:pt x="0" y="1662885"/>
                  </a:lnTo>
                  <a:close/>
                </a:path>
              </a:pathLst>
            </a:custGeom>
            <a:ln w="9529">
              <a:solidFill>
                <a:srgbClr val="E7EAEC"/>
              </a:solidFill>
            </a:ln>
          </p:spPr>
          <p:txBody>
            <a:bodyPr wrap="square" lIns="0" tIns="0" rIns="0" bIns="0" rtlCol="0"/>
            <a:lstStyle/>
            <a:p>
              <a:endParaRPr/>
            </a:p>
          </p:txBody>
        </p:sp>
        <p:sp>
          <p:nvSpPr>
            <p:cNvPr id="12" name="object 12"/>
            <p:cNvSpPr/>
            <p:nvPr/>
          </p:nvSpPr>
          <p:spPr>
            <a:xfrm>
              <a:off x="1006771" y="7029434"/>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sp>
        <p:nvSpPr>
          <p:cNvPr id="13" name="object 13"/>
          <p:cNvSpPr txBox="1"/>
          <p:nvPr/>
        </p:nvSpPr>
        <p:spPr>
          <a:xfrm>
            <a:off x="946424" y="4310120"/>
            <a:ext cx="5588635" cy="465328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如上表所示，只想看较高级别报错信息的话，用</a:t>
            </a:r>
            <a:r>
              <a:rPr sz="950" b="1" spc="-55" dirty="0">
                <a:solidFill>
                  <a:srgbClr val="333333"/>
                </a:solidFill>
                <a:latin typeface="Trebuchet MS"/>
                <a:cs typeface="Trebuchet MS"/>
              </a:rPr>
              <a:t>“-p”</a:t>
            </a:r>
            <a:r>
              <a:rPr sz="950" b="1" spc="25" dirty="0">
                <a:solidFill>
                  <a:srgbClr val="333333"/>
                </a:solidFill>
                <a:latin typeface="微软雅黑"/>
                <a:cs typeface="微软雅黑"/>
              </a:rPr>
              <a:t>参数进行指定即可：</a:t>
            </a:r>
            <a:endParaRPr sz="950">
              <a:latin typeface="微软雅黑"/>
              <a:cs typeface="微软雅黑"/>
            </a:endParaRPr>
          </a:p>
          <a:p>
            <a:pPr>
              <a:lnSpc>
                <a:spcPct val="100000"/>
              </a:lnSpc>
              <a:spcBef>
                <a:spcPts val="45"/>
              </a:spcBef>
            </a:pPr>
            <a:endParaRPr sz="900">
              <a:latin typeface="微软雅黑"/>
              <a:cs typeface="微软雅黑"/>
            </a:endParaRPr>
          </a:p>
          <a:p>
            <a:pPr marL="136525" marR="607060">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journalctl </a:t>
            </a:r>
            <a:r>
              <a:rPr sz="850" spc="20" dirty="0">
                <a:solidFill>
                  <a:srgbClr val="333333"/>
                </a:solidFill>
                <a:latin typeface="Lucida Console"/>
                <a:cs typeface="Lucida Console"/>
              </a:rPr>
              <a:t>-p</a:t>
            </a:r>
            <a:r>
              <a:rPr sz="850" spc="35" dirty="0">
                <a:solidFill>
                  <a:srgbClr val="333333"/>
                </a:solidFill>
                <a:latin typeface="Lucida Console"/>
                <a:cs typeface="Lucida Console"/>
              </a:rPr>
              <a:t> </a:t>
            </a:r>
            <a:r>
              <a:rPr sz="850" spc="25" dirty="0">
                <a:solidFill>
                  <a:srgbClr val="333333"/>
                </a:solidFill>
                <a:latin typeface="Lucida Console"/>
                <a:cs typeface="Lucida Console"/>
              </a:rPr>
              <a:t>crit--</a:t>
            </a:r>
            <a:r>
              <a:rPr sz="850" spc="35" dirty="0">
                <a:solidFill>
                  <a:srgbClr val="333333"/>
                </a:solidFill>
                <a:latin typeface="Lucida Console"/>
                <a:cs typeface="Lucida Console"/>
              </a:rPr>
              <a:t> </a:t>
            </a:r>
            <a:r>
              <a:rPr sz="850" spc="25" dirty="0">
                <a:solidFill>
                  <a:srgbClr val="333333"/>
                </a:solidFill>
                <a:latin typeface="Lucida Console"/>
                <a:cs typeface="Lucida Console"/>
              </a:rPr>
              <a:t>Logs</a:t>
            </a:r>
            <a:r>
              <a:rPr sz="850" spc="30" dirty="0">
                <a:solidFill>
                  <a:srgbClr val="333333"/>
                </a:solidFill>
                <a:latin typeface="Lucida Console"/>
                <a:cs typeface="Lucida Console"/>
              </a:rPr>
              <a:t> </a:t>
            </a:r>
            <a:r>
              <a:rPr sz="850" spc="25" dirty="0">
                <a:solidFill>
                  <a:srgbClr val="333333"/>
                </a:solidFill>
                <a:latin typeface="Lucida Console"/>
                <a:cs typeface="Lucida Console"/>
              </a:rPr>
              <a:t>begin</a:t>
            </a:r>
            <a:r>
              <a:rPr sz="850" spc="35" dirty="0">
                <a:solidFill>
                  <a:srgbClr val="333333"/>
                </a:solidFill>
                <a:latin typeface="Lucida Console"/>
                <a:cs typeface="Lucida Console"/>
              </a:rPr>
              <a:t> </a:t>
            </a:r>
            <a:r>
              <a:rPr sz="850" spc="20" dirty="0">
                <a:solidFill>
                  <a:srgbClr val="333333"/>
                </a:solidFill>
                <a:latin typeface="Lucida Console"/>
                <a:cs typeface="Lucida Console"/>
              </a:rPr>
              <a:t>at</a:t>
            </a:r>
            <a:r>
              <a:rPr sz="850" spc="35" dirty="0">
                <a:solidFill>
                  <a:srgbClr val="333333"/>
                </a:solidFill>
                <a:latin typeface="Lucida Console"/>
                <a:cs typeface="Lucida Console"/>
              </a:rPr>
              <a:t> </a:t>
            </a:r>
            <a:r>
              <a:rPr sz="850" spc="25" dirty="0">
                <a:solidFill>
                  <a:srgbClr val="333333"/>
                </a:solidFill>
                <a:latin typeface="Lucida Console"/>
                <a:cs typeface="Lucida Console"/>
              </a:rPr>
              <a:t>Fri</a:t>
            </a:r>
            <a:r>
              <a:rPr sz="850" spc="30" dirty="0">
                <a:solidFill>
                  <a:srgbClr val="333333"/>
                </a:solidFill>
                <a:latin typeface="Lucida Console"/>
                <a:cs typeface="Lucida Console"/>
              </a:rPr>
              <a:t> 2020-07-24 </a:t>
            </a:r>
            <a:r>
              <a:rPr sz="850" spc="-495" dirty="0">
                <a:solidFill>
                  <a:srgbClr val="333333"/>
                </a:solidFill>
                <a:latin typeface="Lucida Console"/>
                <a:cs typeface="Lucida Console"/>
              </a:rPr>
              <a:t> </a:t>
            </a:r>
            <a:r>
              <a:rPr sz="850" spc="30" dirty="0">
                <a:solidFill>
                  <a:srgbClr val="333333"/>
                </a:solidFill>
                <a:latin typeface="Lucida Console"/>
                <a:cs typeface="Lucida Console"/>
              </a:rPr>
              <a:t>05:59:38</a:t>
            </a:r>
            <a:r>
              <a:rPr sz="850" spc="25" dirty="0">
                <a:solidFill>
                  <a:srgbClr val="333333"/>
                </a:solidFill>
                <a:latin typeface="Lucida Console"/>
                <a:cs typeface="Lucida Console"/>
              </a:rPr>
              <a:t> 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end</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Sun</a:t>
            </a:r>
            <a:r>
              <a:rPr sz="850" spc="30" dirty="0">
                <a:solidFill>
                  <a:srgbClr val="333333"/>
                </a:solidFill>
                <a:latin typeface="Lucida Console"/>
                <a:cs typeface="Lucida Console"/>
              </a:rPr>
              <a:t> 2021-01-31 15:06:07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--Jul</a:t>
            </a:r>
            <a:r>
              <a:rPr sz="850" spc="30" dirty="0">
                <a:solidFill>
                  <a:srgbClr val="333333"/>
                </a:solidFill>
                <a:latin typeface="Lucida Console"/>
                <a:cs typeface="Lucida Console"/>
              </a:rPr>
              <a:t> </a:t>
            </a:r>
            <a:r>
              <a:rPr sz="850" spc="20" dirty="0">
                <a:solidFill>
                  <a:srgbClr val="333333"/>
                </a:solidFill>
                <a:latin typeface="Lucida Console"/>
                <a:cs typeface="Lucida Console"/>
              </a:rPr>
              <a:t>24</a:t>
            </a:r>
            <a:r>
              <a:rPr sz="850" spc="30" dirty="0">
                <a:solidFill>
                  <a:srgbClr val="333333"/>
                </a:solidFill>
                <a:latin typeface="Lucida Console"/>
                <a:cs typeface="Lucida Console"/>
              </a:rPr>
              <a:t> 05:59:38</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localhost.localdomain kernel: Detected</a:t>
            </a:r>
            <a:r>
              <a:rPr sz="850" spc="35" dirty="0">
                <a:solidFill>
                  <a:srgbClr val="333333"/>
                </a:solidFill>
                <a:latin typeface="Lucida Console"/>
                <a:cs typeface="Lucida Console"/>
              </a:rPr>
              <a:t> </a:t>
            </a:r>
            <a:r>
              <a:rPr sz="850" spc="25" dirty="0">
                <a:solidFill>
                  <a:srgbClr val="333333"/>
                </a:solidFill>
                <a:latin typeface="Lucida Console"/>
                <a:cs typeface="Lucida Console"/>
              </a:rPr>
              <a:t>CPU</a:t>
            </a:r>
            <a:r>
              <a:rPr sz="850" spc="30" dirty="0">
                <a:solidFill>
                  <a:srgbClr val="333333"/>
                </a:solidFill>
                <a:latin typeface="Lucida Console"/>
                <a:cs typeface="Lucida Console"/>
              </a:rPr>
              <a:t> </a:t>
            </a:r>
            <a:r>
              <a:rPr sz="850" spc="25" dirty="0">
                <a:solidFill>
                  <a:srgbClr val="333333"/>
                </a:solidFill>
                <a:latin typeface="Lucida Console"/>
                <a:cs typeface="Lucida Console"/>
              </a:rPr>
              <a:t>family</a:t>
            </a:r>
            <a:r>
              <a:rPr sz="850" spc="35" dirty="0">
                <a:solidFill>
                  <a:srgbClr val="333333"/>
                </a:solidFill>
                <a:latin typeface="Lucida Console"/>
                <a:cs typeface="Lucida Console"/>
              </a:rPr>
              <a:t> </a:t>
            </a:r>
            <a:r>
              <a:rPr sz="850" spc="15" dirty="0">
                <a:solidFill>
                  <a:srgbClr val="333333"/>
                </a:solidFill>
                <a:latin typeface="Lucida Console"/>
                <a:cs typeface="Lucida Console"/>
              </a:rPr>
              <a:t>6</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model</a:t>
            </a:r>
            <a:r>
              <a:rPr sz="850" spc="35" dirty="0">
                <a:solidFill>
                  <a:srgbClr val="333333"/>
                </a:solidFill>
                <a:latin typeface="Lucida Console"/>
                <a:cs typeface="Lucida Console"/>
              </a:rPr>
              <a:t> </a:t>
            </a:r>
            <a:r>
              <a:rPr sz="850" spc="25" dirty="0">
                <a:solidFill>
                  <a:srgbClr val="333333"/>
                </a:solidFill>
                <a:latin typeface="Lucida Console"/>
                <a:cs typeface="Lucida Console"/>
              </a:rPr>
              <a:t>158</a:t>
            </a:r>
            <a:r>
              <a:rPr sz="850" spc="30" dirty="0">
                <a:solidFill>
                  <a:srgbClr val="333333"/>
                </a:solidFill>
                <a:latin typeface="Lucida Console"/>
                <a:cs typeface="Lucida Console"/>
              </a:rPr>
              <a:t> stepping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13Jul</a:t>
            </a:r>
            <a:endParaRPr sz="850">
              <a:latin typeface="Lucida Console"/>
              <a:cs typeface="Lucida Console"/>
            </a:endParaRPr>
          </a:p>
          <a:p>
            <a:pPr marL="136525" marR="5080">
              <a:lnSpc>
                <a:spcPct val="132400"/>
              </a:lnSpc>
            </a:pPr>
            <a:r>
              <a:rPr sz="850" spc="20" dirty="0">
                <a:solidFill>
                  <a:srgbClr val="333333"/>
                </a:solidFill>
                <a:latin typeface="Lucida Console"/>
                <a:cs typeface="Lucida Console"/>
              </a:rPr>
              <a:t>24</a:t>
            </a:r>
            <a:r>
              <a:rPr sz="850" spc="25" dirty="0">
                <a:solidFill>
                  <a:srgbClr val="333333"/>
                </a:solidFill>
                <a:latin typeface="Lucida Console"/>
                <a:cs typeface="Lucida Console"/>
              </a:rPr>
              <a:t> </a:t>
            </a:r>
            <a:r>
              <a:rPr sz="850" spc="30" dirty="0">
                <a:solidFill>
                  <a:srgbClr val="333333"/>
                </a:solidFill>
                <a:latin typeface="Lucida Console"/>
                <a:cs typeface="Lucida Console"/>
              </a:rPr>
              <a:t>05:59:38 localhost.localdomain kernel: Warning: </a:t>
            </a:r>
            <a:r>
              <a:rPr sz="850" spc="25" dirty="0">
                <a:solidFill>
                  <a:srgbClr val="333333"/>
                </a:solidFill>
                <a:latin typeface="Lucida Console"/>
                <a:cs typeface="Lucida Console"/>
              </a:rPr>
              <a:t>Intel</a:t>
            </a:r>
            <a:r>
              <a:rPr sz="850" spc="30" dirty="0">
                <a:solidFill>
                  <a:srgbClr val="333333"/>
                </a:solidFill>
                <a:latin typeface="Lucida Console"/>
                <a:cs typeface="Lucida Console"/>
              </a:rPr>
              <a:t> Processor</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 </a:t>
            </a:r>
            <a:r>
              <a:rPr sz="850" spc="30" dirty="0">
                <a:solidFill>
                  <a:srgbClr val="333333"/>
                </a:solidFill>
                <a:latin typeface="Lucida Console"/>
                <a:cs typeface="Lucida Console"/>
              </a:rPr>
              <a:t> hardware</a:t>
            </a:r>
            <a:r>
              <a:rPr sz="850" spc="45" dirty="0">
                <a:solidFill>
                  <a:srgbClr val="333333"/>
                </a:solidFill>
                <a:latin typeface="Lucida Console"/>
                <a:cs typeface="Lucida Console"/>
              </a:rPr>
              <a:t> </a:t>
            </a:r>
            <a:r>
              <a:rPr sz="850" spc="25" dirty="0">
                <a:solidFill>
                  <a:srgbClr val="333333"/>
                </a:solidFill>
                <a:latin typeface="Lucida Console"/>
                <a:cs typeface="Lucida Console"/>
              </a:rPr>
              <a:t>has</a:t>
            </a:r>
            <a:r>
              <a:rPr sz="850" spc="45" dirty="0">
                <a:solidFill>
                  <a:srgbClr val="333333"/>
                </a:solidFill>
                <a:latin typeface="Lucida Console"/>
                <a:cs typeface="Lucida Console"/>
              </a:rPr>
              <a:t> </a:t>
            </a:r>
            <a:r>
              <a:rPr sz="850" spc="25" dirty="0">
                <a:solidFill>
                  <a:srgbClr val="333333"/>
                </a:solidFill>
                <a:latin typeface="Lucida Console"/>
                <a:cs typeface="Lucida Console"/>
              </a:rPr>
              <a:t>not</a:t>
            </a:r>
            <a:r>
              <a:rPr sz="850" spc="45" dirty="0">
                <a:solidFill>
                  <a:srgbClr val="333333"/>
                </a:solidFill>
                <a:latin typeface="Lucida Console"/>
                <a:cs typeface="Lucida Console"/>
              </a:rPr>
              <a:t> </a:t>
            </a:r>
            <a:r>
              <a:rPr sz="850" spc="30" dirty="0">
                <a:solidFill>
                  <a:srgbClr val="333333"/>
                </a:solidFill>
                <a:latin typeface="Lucida Console"/>
                <a:cs typeface="Lucida Console"/>
              </a:rPr>
              <a:t>undergone</a:t>
            </a:r>
            <a:r>
              <a:rPr sz="850" spc="45" dirty="0">
                <a:solidFill>
                  <a:srgbClr val="333333"/>
                </a:solidFill>
                <a:latin typeface="Lucida Console"/>
                <a:cs typeface="Lucida Console"/>
              </a:rPr>
              <a:t> </a:t>
            </a:r>
            <a:r>
              <a:rPr sz="850" spc="30" dirty="0">
                <a:solidFill>
                  <a:srgbClr val="333333"/>
                </a:solidFill>
                <a:latin typeface="Lucida Console"/>
                <a:cs typeface="Lucida Console"/>
              </a:rPr>
              <a:t>testing</a:t>
            </a:r>
            <a:r>
              <a:rPr sz="850" spc="45" dirty="0">
                <a:solidFill>
                  <a:srgbClr val="333333"/>
                </a:solidFill>
                <a:latin typeface="Lucida Console"/>
                <a:cs typeface="Lucida Console"/>
              </a:rPr>
              <a:t> </a:t>
            </a:r>
            <a:r>
              <a:rPr sz="850" spc="20" dirty="0">
                <a:solidFill>
                  <a:srgbClr val="333333"/>
                </a:solidFill>
                <a:latin typeface="Lucida Console"/>
                <a:cs typeface="Lucida Console"/>
              </a:rPr>
              <a:t>by</a:t>
            </a:r>
            <a:r>
              <a:rPr sz="850" spc="45" dirty="0">
                <a:solidFill>
                  <a:srgbClr val="333333"/>
                </a:solidFill>
                <a:latin typeface="Lucida Console"/>
                <a:cs typeface="Lucida Console"/>
              </a:rPr>
              <a:t> </a:t>
            </a:r>
            <a:r>
              <a:rPr sz="850" spc="25" dirty="0">
                <a:solidFill>
                  <a:srgbClr val="333333"/>
                </a:solidFill>
                <a:latin typeface="Lucida Console"/>
                <a:cs typeface="Lucida Console"/>
              </a:rPr>
              <a:t>Red</a:t>
            </a:r>
            <a:r>
              <a:rPr sz="850" spc="45" dirty="0">
                <a:solidFill>
                  <a:srgbClr val="333333"/>
                </a:solidFill>
                <a:latin typeface="Lucida Console"/>
                <a:cs typeface="Lucida Console"/>
              </a:rPr>
              <a:t> </a:t>
            </a:r>
            <a:r>
              <a:rPr sz="850" spc="25" dirty="0">
                <a:solidFill>
                  <a:srgbClr val="333333"/>
                </a:solidFill>
                <a:latin typeface="Lucida Console"/>
                <a:cs typeface="Lucida Console"/>
              </a:rPr>
              <a:t>Hat</a:t>
            </a:r>
            <a:r>
              <a:rPr sz="850" spc="45" dirty="0">
                <a:solidFill>
                  <a:srgbClr val="333333"/>
                </a:solidFill>
                <a:latin typeface="Lucida Console"/>
                <a:cs typeface="Lucida Console"/>
              </a:rPr>
              <a:t> </a:t>
            </a:r>
            <a:r>
              <a:rPr sz="850" spc="25" dirty="0">
                <a:solidFill>
                  <a:srgbClr val="333333"/>
                </a:solidFill>
                <a:latin typeface="Lucida Console"/>
                <a:cs typeface="Lucida Console"/>
              </a:rPr>
              <a:t>and</a:t>
            </a:r>
            <a:r>
              <a:rPr sz="850" spc="45" dirty="0">
                <a:solidFill>
                  <a:srgbClr val="333333"/>
                </a:solidFill>
                <a:latin typeface="Lucida Console"/>
                <a:cs typeface="Lucida Console"/>
              </a:rPr>
              <a:t> </a:t>
            </a:r>
            <a:r>
              <a:rPr sz="850" spc="25" dirty="0">
                <a:solidFill>
                  <a:srgbClr val="333333"/>
                </a:solidFill>
                <a:latin typeface="Lucida Console"/>
                <a:cs typeface="Lucida Console"/>
              </a:rPr>
              <a:t>might</a:t>
            </a:r>
            <a:r>
              <a:rPr sz="850" spc="45" dirty="0">
                <a:solidFill>
                  <a:srgbClr val="333333"/>
                </a:solidFill>
                <a:latin typeface="Lucida Console"/>
                <a:cs typeface="Lucida Console"/>
              </a:rPr>
              <a:t> </a:t>
            </a:r>
            <a:r>
              <a:rPr sz="850" spc="25" dirty="0">
                <a:solidFill>
                  <a:srgbClr val="333333"/>
                </a:solidFill>
                <a:latin typeface="Lucida Console"/>
                <a:cs typeface="Lucida Console"/>
              </a:rPr>
              <a:t>not</a:t>
            </a:r>
            <a:r>
              <a:rPr sz="850" spc="45" dirty="0">
                <a:solidFill>
                  <a:srgbClr val="333333"/>
                </a:solidFill>
                <a:latin typeface="Lucida Console"/>
                <a:cs typeface="Lucida Console"/>
              </a:rPr>
              <a:t> </a:t>
            </a:r>
            <a:r>
              <a:rPr sz="850" spc="20" dirty="0">
                <a:solidFill>
                  <a:srgbClr val="333333"/>
                </a:solidFill>
                <a:latin typeface="Lucida Console"/>
                <a:cs typeface="Lucida Console"/>
              </a:rPr>
              <a:t>be</a:t>
            </a:r>
            <a:r>
              <a:rPr sz="850" spc="45" dirty="0">
                <a:solidFill>
                  <a:srgbClr val="333333"/>
                </a:solidFill>
                <a:latin typeface="Lucida Console"/>
                <a:cs typeface="Lucida Console"/>
              </a:rPr>
              <a:t> </a:t>
            </a:r>
            <a:r>
              <a:rPr sz="850" spc="30" dirty="0">
                <a:solidFill>
                  <a:srgbClr val="333333"/>
                </a:solidFill>
                <a:latin typeface="Lucida Console"/>
                <a:cs typeface="Lucida Console"/>
              </a:rPr>
              <a:t>certified. </a:t>
            </a:r>
            <a:r>
              <a:rPr sz="850" spc="35" dirty="0">
                <a:solidFill>
                  <a:srgbClr val="333333"/>
                </a:solidFill>
                <a:latin typeface="Lucida Console"/>
                <a:cs typeface="Lucida Console"/>
              </a:rPr>
              <a:t> </a:t>
            </a:r>
            <a:r>
              <a:rPr sz="850" spc="25" dirty="0">
                <a:solidFill>
                  <a:srgbClr val="333333"/>
                </a:solidFill>
                <a:latin typeface="Lucida Console"/>
                <a:cs typeface="Lucida Console"/>
              </a:rPr>
              <a:t>Please</a:t>
            </a:r>
            <a:r>
              <a:rPr sz="850" spc="30" dirty="0">
                <a:solidFill>
                  <a:srgbClr val="333333"/>
                </a:solidFill>
                <a:latin typeface="Lucida Console"/>
                <a:cs typeface="Lucida Console"/>
              </a:rPr>
              <a:t> consult</a:t>
            </a:r>
            <a:r>
              <a:rPr sz="850" spc="35" dirty="0">
                <a:solidFill>
                  <a:srgbClr val="333333"/>
                </a:solidFill>
                <a:latin typeface="Lucida Console"/>
                <a:cs typeface="Lucida Console"/>
              </a:rPr>
              <a:t> </a:t>
            </a:r>
            <a:r>
              <a:rPr sz="850" spc="30" dirty="0">
                <a:solidFill>
                  <a:srgbClr val="333333"/>
                </a:solidFill>
                <a:latin typeface="Lucida Console"/>
                <a:cs typeface="Lucida Console"/>
              </a:rPr>
              <a:t>https://hardware.redhat.com</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certified</a:t>
            </a:r>
            <a:r>
              <a:rPr sz="850" spc="35" dirty="0">
                <a:solidFill>
                  <a:srgbClr val="333333"/>
                </a:solidFill>
                <a:latin typeface="Lucida Console"/>
                <a:cs typeface="Lucida Console"/>
              </a:rPr>
              <a:t> </a:t>
            </a:r>
            <a:r>
              <a:rPr sz="850" spc="30" dirty="0">
                <a:solidFill>
                  <a:srgbClr val="333333"/>
                </a:solidFill>
                <a:latin typeface="Lucida Console"/>
                <a:cs typeface="Lucida Console"/>
              </a:rPr>
              <a:t>hardware.………………</a:t>
            </a:r>
            <a:r>
              <a:rPr sz="800" spc="90" dirty="0">
                <a:solidFill>
                  <a:srgbClr val="333333"/>
                </a:solidFill>
                <a:latin typeface="宋体"/>
                <a:cs typeface="宋体"/>
              </a:rPr>
              <a:t>省略部</a:t>
            </a:r>
            <a:r>
              <a:rPr sz="800" spc="80" dirty="0">
                <a:solidFill>
                  <a:srgbClr val="333333"/>
                </a:solidFill>
                <a:latin typeface="宋体"/>
                <a:cs typeface="宋体"/>
              </a:rPr>
              <a:t>分 </a:t>
            </a:r>
            <a:r>
              <a:rPr sz="800" spc="90" dirty="0">
                <a:solidFill>
                  <a:srgbClr val="333333"/>
                </a:solidFill>
                <a:latin typeface="宋体"/>
                <a:cs typeface="宋体"/>
              </a:rPr>
              <a:t>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22225">
              <a:lnSpc>
                <a:spcPct val="131600"/>
              </a:lnSpc>
            </a:pPr>
            <a:r>
              <a:rPr sz="950" b="1" spc="25" dirty="0">
                <a:solidFill>
                  <a:srgbClr val="333333"/>
                </a:solidFill>
                <a:latin typeface="微软雅黑"/>
                <a:cs typeface="微软雅黑"/>
              </a:rPr>
              <a:t>越用越顺手了，不仅能够根据日志类型进行检索，还可以用</a:t>
            </a:r>
            <a:r>
              <a:rPr sz="950" b="1" spc="-15" dirty="0">
                <a:solidFill>
                  <a:srgbClr val="333333"/>
                </a:solidFill>
                <a:latin typeface="Trebuchet MS"/>
                <a:cs typeface="Trebuchet MS"/>
              </a:rPr>
              <a:t>“--since”</a:t>
            </a:r>
            <a:r>
              <a:rPr sz="950" b="1" spc="25" dirty="0">
                <a:solidFill>
                  <a:srgbClr val="333333"/>
                </a:solidFill>
                <a:latin typeface="微软雅黑"/>
                <a:cs typeface="微软雅黑"/>
              </a:rPr>
              <a:t>参数按照今日（</a:t>
            </a:r>
            <a:r>
              <a:rPr sz="950" b="1" spc="60" dirty="0">
                <a:solidFill>
                  <a:srgbClr val="333333"/>
                </a:solidFill>
                <a:latin typeface="Trebuchet MS"/>
                <a:cs typeface="Trebuchet MS"/>
              </a:rPr>
              <a:t>today</a:t>
            </a:r>
            <a:r>
              <a:rPr sz="950" b="1" spc="25" dirty="0">
                <a:solidFill>
                  <a:srgbClr val="333333"/>
                </a:solidFill>
                <a:latin typeface="微软雅黑"/>
                <a:cs typeface="微软雅黑"/>
              </a:rPr>
              <a:t>），近</a:t>
            </a:r>
            <a:r>
              <a:rPr sz="950" b="1" spc="155" dirty="0">
                <a:solidFill>
                  <a:srgbClr val="333333"/>
                </a:solidFill>
                <a:latin typeface="Trebuchet MS"/>
                <a:cs typeface="Trebuchet MS"/>
              </a:rPr>
              <a:t>N</a:t>
            </a:r>
            <a:r>
              <a:rPr sz="950" b="1" spc="15" dirty="0">
                <a:solidFill>
                  <a:srgbClr val="333333"/>
                </a:solidFill>
                <a:latin typeface="微软雅黑"/>
                <a:cs typeface="微软雅黑"/>
              </a:rPr>
              <a:t>小 </a:t>
            </a:r>
            <a:r>
              <a:rPr sz="950" b="1" spc="25" dirty="0">
                <a:solidFill>
                  <a:srgbClr val="333333"/>
                </a:solidFill>
                <a:latin typeface="微软雅黑"/>
                <a:cs typeface="微软雅黑"/>
              </a:rPr>
              <a:t>时</a:t>
            </a:r>
            <a:r>
              <a:rPr sz="950" b="1" spc="45" dirty="0">
                <a:solidFill>
                  <a:srgbClr val="333333"/>
                </a:solidFill>
                <a:latin typeface="微软雅黑"/>
                <a:cs typeface="微软雅黑"/>
              </a:rPr>
              <a:t>（</a:t>
            </a:r>
            <a:r>
              <a:rPr sz="950" b="1" spc="45" dirty="0">
                <a:solidFill>
                  <a:srgbClr val="333333"/>
                </a:solidFill>
                <a:latin typeface="Trebuchet MS"/>
                <a:cs typeface="Trebuchet MS"/>
              </a:rPr>
              <a:t>hour</a:t>
            </a:r>
            <a:r>
              <a:rPr sz="950" b="1" spc="45" dirty="0">
                <a:solidFill>
                  <a:srgbClr val="333333"/>
                </a:solidFill>
                <a:latin typeface="微软雅黑"/>
                <a:cs typeface="微软雅黑"/>
              </a:rPr>
              <a:t>），</a:t>
            </a:r>
            <a:r>
              <a:rPr sz="950" b="1" spc="25" dirty="0">
                <a:solidFill>
                  <a:srgbClr val="333333"/>
                </a:solidFill>
                <a:latin typeface="微软雅黑"/>
                <a:cs typeface="微软雅黑"/>
              </a:rPr>
              <a:t>指定时间范围的格式进行检索，找出最近的日志数据：</a:t>
            </a:r>
            <a:endParaRPr sz="950">
              <a:latin typeface="微软雅黑"/>
              <a:cs typeface="微软雅黑"/>
            </a:endParaRPr>
          </a:p>
          <a:p>
            <a:pPr marL="150495" indent="-138430">
              <a:lnSpc>
                <a:spcPct val="100000"/>
              </a:lnSpc>
              <a:spcBef>
                <a:spcPts val="1110"/>
              </a:spcBef>
              <a:buFont typeface="Trebuchet MS"/>
              <a:buAutoNum type="arabicPeriod"/>
              <a:tabLst>
                <a:tab pos="151130" algn="l"/>
              </a:tabLst>
            </a:pPr>
            <a:r>
              <a:rPr sz="950" b="1" spc="25" dirty="0">
                <a:solidFill>
                  <a:srgbClr val="333333"/>
                </a:solidFill>
                <a:latin typeface="微软雅黑"/>
                <a:cs typeface="微软雅黑"/>
              </a:rPr>
              <a:t>仅查询今日的日志信息</a:t>
            </a:r>
            <a:endParaRPr sz="950">
              <a:latin typeface="微软雅黑"/>
              <a:cs typeface="微软雅黑"/>
            </a:endParaRPr>
          </a:p>
          <a:p>
            <a:pPr>
              <a:lnSpc>
                <a:spcPct val="100000"/>
              </a:lnSpc>
              <a:spcBef>
                <a:spcPts val="45"/>
              </a:spcBef>
              <a:buClr>
                <a:srgbClr val="333333"/>
              </a:buClr>
              <a:buFont typeface="Trebuchet MS"/>
              <a:buAutoNum type="arabicPeriod"/>
            </a:pPr>
            <a:endParaRPr sz="900">
              <a:latin typeface="微软雅黑"/>
              <a:cs typeface="微软雅黑"/>
            </a:endParaRPr>
          </a:p>
          <a:p>
            <a:pPr marL="136525" marR="190500">
              <a:lnSpc>
                <a:spcPct val="1324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journalctl --since today-- </a:t>
            </a:r>
            <a:r>
              <a:rPr sz="850" spc="25" dirty="0">
                <a:solidFill>
                  <a:srgbClr val="333333"/>
                </a:solidFill>
                <a:latin typeface="Lucida Console"/>
                <a:cs typeface="Lucida Console"/>
              </a:rPr>
              <a:t>Logs</a:t>
            </a:r>
            <a:r>
              <a:rPr sz="850" spc="30" dirty="0">
                <a:solidFill>
                  <a:srgbClr val="333333"/>
                </a:solidFill>
                <a:latin typeface="Lucida Console"/>
                <a:cs typeface="Lucida Console"/>
              </a:rPr>
              <a:t> </a:t>
            </a:r>
            <a:r>
              <a:rPr sz="850" spc="25" dirty="0">
                <a:solidFill>
                  <a:srgbClr val="333333"/>
                </a:solidFill>
                <a:latin typeface="Lucida Console"/>
                <a:cs typeface="Lucida Console"/>
              </a:rPr>
              <a:t>begin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0" dirty="0">
                <a:solidFill>
                  <a:srgbClr val="333333"/>
                </a:solidFill>
                <a:latin typeface="Lucida Console"/>
                <a:cs typeface="Lucida Console"/>
              </a:rPr>
              <a:t> 2020-07-24 </a:t>
            </a:r>
            <a:r>
              <a:rPr sz="850" spc="-495" dirty="0">
                <a:solidFill>
                  <a:srgbClr val="333333"/>
                </a:solidFill>
                <a:latin typeface="Lucida Console"/>
                <a:cs typeface="Lucida Console"/>
              </a:rPr>
              <a:t> </a:t>
            </a:r>
            <a:r>
              <a:rPr sz="850" spc="30" dirty="0">
                <a:solidFill>
                  <a:srgbClr val="333333"/>
                </a:solidFill>
                <a:latin typeface="Lucida Console"/>
                <a:cs typeface="Lucida Console"/>
              </a:rPr>
              <a:t>05:59:38</a:t>
            </a:r>
            <a:r>
              <a:rPr sz="850" spc="25" dirty="0">
                <a:solidFill>
                  <a:srgbClr val="333333"/>
                </a:solidFill>
                <a:latin typeface="Lucida Console"/>
                <a:cs typeface="Lucida Console"/>
              </a:rPr>
              <a:t> 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end</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Sun</a:t>
            </a:r>
            <a:r>
              <a:rPr sz="850" spc="30" dirty="0">
                <a:solidFill>
                  <a:srgbClr val="333333"/>
                </a:solidFill>
                <a:latin typeface="Lucida Console"/>
                <a:cs typeface="Lucida Console"/>
              </a:rPr>
              <a:t> 2021-01-31 15:10:01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--Jan</a:t>
            </a:r>
            <a:r>
              <a:rPr sz="850" spc="30" dirty="0">
                <a:solidFill>
                  <a:srgbClr val="333333"/>
                </a:solidFill>
                <a:latin typeface="Lucida Console"/>
                <a:cs typeface="Lucida Console"/>
              </a:rPr>
              <a:t>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12:48:25</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localhost.localdomain</a:t>
            </a:r>
            <a:r>
              <a:rPr sz="850" spc="35" dirty="0">
                <a:solidFill>
                  <a:srgbClr val="333333"/>
                </a:solidFill>
                <a:latin typeface="Lucida Console"/>
                <a:cs typeface="Lucida Console"/>
              </a:rPr>
              <a:t> </a:t>
            </a:r>
            <a:r>
              <a:rPr sz="850" spc="30" dirty="0">
                <a:solidFill>
                  <a:srgbClr val="333333"/>
                </a:solidFill>
                <a:latin typeface="Lucida Console"/>
                <a:cs typeface="Lucida Console"/>
              </a:rPr>
              <a:t>systemd[1]:</a:t>
            </a:r>
            <a:r>
              <a:rPr sz="850" spc="35" dirty="0">
                <a:solidFill>
                  <a:srgbClr val="333333"/>
                </a:solidFill>
                <a:latin typeface="Lucida Console"/>
                <a:cs typeface="Lucida Console"/>
              </a:rPr>
              <a:t> </a:t>
            </a:r>
            <a:r>
              <a:rPr sz="850" spc="30" dirty="0">
                <a:solidFill>
                  <a:srgbClr val="333333"/>
                </a:solidFill>
                <a:latin typeface="Lucida Console"/>
                <a:cs typeface="Lucida Console"/>
              </a:rPr>
              <a:t>Starting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update</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5" dirty="0">
                <a:solidFill>
                  <a:srgbClr val="333333"/>
                </a:solidFill>
                <a:latin typeface="Lucida Console"/>
                <a:cs typeface="Lucida Console"/>
              </a:rPr>
              <a:t>trust</a:t>
            </a:r>
            <a:r>
              <a:rPr sz="850" spc="35" dirty="0">
                <a:solidFill>
                  <a:srgbClr val="333333"/>
                </a:solidFill>
                <a:latin typeface="Lucida Console"/>
                <a:cs typeface="Lucida Console"/>
              </a:rPr>
              <a:t> </a:t>
            </a:r>
            <a:r>
              <a:rPr sz="850" spc="25" dirty="0">
                <a:solidFill>
                  <a:srgbClr val="333333"/>
                </a:solidFill>
                <a:latin typeface="Lucida Console"/>
                <a:cs typeface="Lucida Console"/>
              </a:rPr>
              <a:t>anchor</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&gt;Jan </a:t>
            </a:r>
            <a:r>
              <a:rPr sz="850" spc="20" dirty="0">
                <a:solidFill>
                  <a:srgbClr val="333333"/>
                </a:solidFill>
                <a:latin typeface="Lucida Console"/>
                <a:cs typeface="Lucida Console"/>
              </a:rPr>
              <a:t>31</a:t>
            </a:r>
            <a:r>
              <a:rPr sz="850" spc="25" dirty="0">
                <a:solidFill>
                  <a:srgbClr val="333333"/>
                </a:solidFill>
                <a:latin typeface="Lucida Console"/>
                <a:cs typeface="Lucida Console"/>
              </a:rPr>
              <a:t> </a:t>
            </a:r>
            <a:r>
              <a:rPr sz="850" spc="30" dirty="0">
                <a:solidFill>
                  <a:srgbClr val="333333"/>
                </a:solidFill>
                <a:latin typeface="Lucida Console"/>
                <a:cs typeface="Lucida Console"/>
              </a:rPr>
              <a:t>12:48:25 localhost.localdomain</a:t>
            </a:r>
            <a:r>
              <a:rPr sz="850" spc="25" dirty="0">
                <a:solidFill>
                  <a:srgbClr val="333333"/>
                </a:solidFill>
                <a:latin typeface="Lucida Console"/>
                <a:cs typeface="Lucida Console"/>
              </a:rPr>
              <a:t> </a:t>
            </a:r>
            <a:r>
              <a:rPr sz="850" spc="30" dirty="0">
                <a:solidFill>
                  <a:srgbClr val="333333"/>
                </a:solidFill>
                <a:latin typeface="Lucida Console"/>
                <a:cs typeface="Lucida Console"/>
              </a:rPr>
              <a:t>rsyslogd[1392]:</a:t>
            </a:r>
            <a:r>
              <a:rPr sz="850" spc="25" dirty="0">
                <a:solidFill>
                  <a:srgbClr val="333333"/>
                </a:solidFill>
                <a:latin typeface="Lucida Console"/>
                <a:cs typeface="Lucida Console"/>
              </a:rPr>
              <a:t> </a:t>
            </a:r>
            <a:r>
              <a:rPr sz="850" spc="30" dirty="0">
                <a:solidFill>
                  <a:srgbClr val="333333"/>
                </a:solidFill>
                <a:latin typeface="Lucida Console"/>
                <a:cs typeface="Lucida Console"/>
              </a:rPr>
              <a:t>imjournal:</a:t>
            </a:r>
            <a:endParaRPr sz="850">
              <a:latin typeface="Lucida Console"/>
              <a:cs typeface="Lucida Console"/>
            </a:endParaRPr>
          </a:p>
          <a:p>
            <a:pPr marL="136525" marR="45085">
              <a:lnSpc>
                <a:spcPct val="132400"/>
              </a:lnSpc>
            </a:pPr>
            <a:r>
              <a:rPr sz="850" spc="30" dirty="0">
                <a:solidFill>
                  <a:srgbClr val="333333"/>
                </a:solidFill>
                <a:latin typeface="Lucida Console"/>
                <a:cs typeface="Lucida Console"/>
              </a:rPr>
              <a:t>sd_journal_get_cursor()</a:t>
            </a:r>
            <a:r>
              <a:rPr sz="850" spc="25" dirty="0">
                <a:solidFill>
                  <a:srgbClr val="333333"/>
                </a:solidFill>
                <a:latin typeface="Lucida Console"/>
                <a:cs typeface="Lucida Console"/>
              </a:rPr>
              <a:t> </a:t>
            </a:r>
            <a:r>
              <a:rPr sz="850" spc="30" dirty="0">
                <a:solidFill>
                  <a:srgbClr val="333333"/>
                </a:solidFill>
                <a:latin typeface="Lucida Console"/>
                <a:cs typeface="Lucida Console"/>
              </a:rPr>
              <a:t>fail&gt;Jan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12:48:25 localhost.localdomain </a:t>
            </a:r>
            <a:r>
              <a:rPr sz="850" spc="35" dirty="0">
                <a:solidFill>
                  <a:srgbClr val="333333"/>
                </a:solidFill>
                <a:latin typeface="Lucida Console"/>
                <a:cs typeface="Lucida Console"/>
              </a:rPr>
              <a:t> </a:t>
            </a:r>
            <a:r>
              <a:rPr sz="850" spc="30" dirty="0">
                <a:solidFill>
                  <a:srgbClr val="333333"/>
                </a:solidFill>
                <a:latin typeface="Lucida Console"/>
                <a:cs typeface="Lucida Console"/>
              </a:rPr>
              <a:t>rsyslogd[1392]: imjournal: journal reloaded... [v8.3&gt;Jan </a:t>
            </a:r>
            <a:r>
              <a:rPr sz="850" spc="20" dirty="0">
                <a:solidFill>
                  <a:srgbClr val="333333"/>
                </a:solidFill>
                <a:latin typeface="Lucida Console"/>
                <a:cs typeface="Lucida Console"/>
              </a:rPr>
              <a:t>31 </a:t>
            </a:r>
            <a:r>
              <a:rPr sz="850" spc="30" dirty="0">
                <a:solidFill>
                  <a:srgbClr val="333333"/>
                </a:solidFill>
                <a:latin typeface="Lucida Console"/>
                <a:cs typeface="Lucida Console"/>
              </a:rPr>
              <a:t>12:48:25 </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localhost.localdomain systemd[1]:</a:t>
            </a:r>
            <a:r>
              <a:rPr sz="850" spc="35" dirty="0">
                <a:solidFill>
                  <a:srgbClr val="333333"/>
                </a:solidFill>
                <a:latin typeface="Lucida Console"/>
                <a:cs typeface="Lucida Console"/>
              </a:rPr>
              <a:t> </a:t>
            </a:r>
            <a:r>
              <a:rPr sz="850" spc="30" dirty="0">
                <a:solidFill>
                  <a:srgbClr val="333333"/>
                </a:solidFill>
                <a:latin typeface="Lucida Console"/>
                <a:cs typeface="Lucida Console"/>
              </a:rPr>
              <a:t>Started</a:t>
            </a:r>
            <a:r>
              <a:rPr sz="850" spc="35" dirty="0">
                <a:solidFill>
                  <a:srgbClr val="333333"/>
                </a:solidFill>
                <a:latin typeface="Lucida Console"/>
                <a:cs typeface="Lucida Console"/>
              </a:rPr>
              <a:t> </a:t>
            </a:r>
            <a:r>
              <a:rPr sz="850" spc="25" dirty="0">
                <a:solidFill>
                  <a:srgbClr val="333333"/>
                </a:solidFill>
                <a:latin typeface="Lucida Console"/>
                <a:cs typeface="Lucida Console"/>
              </a:rPr>
              <a:t>update</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5" dirty="0">
                <a:solidFill>
                  <a:srgbClr val="333333"/>
                </a:solidFill>
                <a:latin typeface="Lucida Console"/>
                <a:cs typeface="Lucida Console"/>
              </a:rPr>
              <a:t>trust</a:t>
            </a:r>
            <a:r>
              <a:rPr sz="850" spc="30" dirty="0">
                <a:solidFill>
                  <a:srgbClr val="333333"/>
                </a:solidFill>
                <a:latin typeface="Lucida Console"/>
                <a:cs typeface="Lucida Console"/>
              </a:rPr>
              <a:t> </a:t>
            </a:r>
            <a:r>
              <a:rPr sz="850" spc="25" dirty="0">
                <a:solidFill>
                  <a:srgbClr val="333333"/>
                </a:solidFill>
                <a:latin typeface="Lucida Console"/>
                <a:cs typeface="Lucida Console"/>
              </a:rPr>
              <a:t>anchor </a:t>
            </a:r>
            <a:r>
              <a:rPr sz="850" spc="30" dirty="0">
                <a:solidFill>
                  <a:srgbClr val="333333"/>
                </a:solidFill>
                <a:latin typeface="Lucida Console"/>
                <a:cs typeface="Lucida Console"/>
              </a:rPr>
              <a:t> for&gt;Jan </a:t>
            </a:r>
            <a:r>
              <a:rPr sz="850" spc="20" dirty="0">
                <a:solidFill>
                  <a:srgbClr val="333333"/>
                </a:solidFill>
                <a:latin typeface="Lucida Console"/>
                <a:cs typeface="Lucida Console"/>
              </a:rPr>
              <a:t>31 </a:t>
            </a:r>
            <a:r>
              <a:rPr sz="850" spc="30" dirty="0">
                <a:solidFill>
                  <a:srgbClr val="333333"/>
                </a:solidFill>
                <a:latin typeface="Lucida Console"/>
                <a:cs typeface="Lucida Console"/>
              </a:rPr>
              <a:t>12:48:25 localhost.localdomain sssd[kcm][2764]: Shutting down……………… </a:t>
            </a:r>
            <a:r>
              <a:rPr sz="850" spc="-500" dirty="0">
                <a:solidFill>
                  <a:srgbClr val="333333"/>
                </a:solidFill>
                <a:latin typeface="Lucida Console"/>
                <a:cs typeface="Lucida Console"/>
              </a:rPr>
              <a:t> </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50495" indent="-138430">
              <a:lnSpc>
                <a:spcPct val="100000"/>
              </a:lnSpc>
              <a:buFont typeface="Trebuchet MS"/>
              <a:buAutoNum type="arabicPeriod" startAt="2"/>
              <a:tabLst>
                <a:tab pos="151130" algn="l"/>
              </a:tabLst>
            </a:pPr>
            <a:r>
              <a:rPr sz="950" b="1" spc="25" dirty="0">
                <a:solidFill>
                  <a:srgbClr val="333333"/>
                </a:solidFill>
                <a:latin typeface="微软雅黑"/>
                <a:cs typeface="微软雅黑"/>
              </a:rPr>
              <a:t>仅查询最近一小时的日志信息</a:t>
            </a:r>
            <a:endParaRPr sz="950">
              <a:latin typeface="微软雅黑"/>
              <a:cs typeface="微软雅黑"/>
            </a:endParaRPr>
          </a:p>
        </p:txBody>
      </p:sp>
      <p:sp>
        <p:nvSpPr>
          <p:cNvPr id="15" name="object 15"/>
          <p:cNvSpPr txBox="1"/>
          <p:nvPr/>
        </p:nvSpPr>
        <p:spPr>
          <a:xfrm>
            <a:off x="3679964" y="10217035"/>
            <a:ext cx="2089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142</a:t>
            </a:fld>
            <a:endParaRPr sz="800">
              <a:latin typeface="小哥哥网恋吗"/>
              <a:cs typeface="小哥哥网恋吗"/>
            </a:endParaRPr>
          </a:p>
        </p:txBody>
      </p:sp>
      <p:sp>
        <p:nvSpPr>
          <p:cNvPr id="14" name="object 1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97"/>
            <a:ext cx="5651500" cy="1696720"/>
            <a:chOff x="959124" y="368297"/>
            <a:chExt cx="5651500" cy="1696720"/>
          </a:xfrm>
        </p:grpSpPr>
        <p:sp>
          <p:nvSpPr>
            <p:cNvPr id="3" name="object 3"/>
            <p:cNvSpPr/>
            <p:nvPr/>
          </p:nvSpPr>
          <p:spPr>
            <a:xfrm>
              <a:off x="963889" y="373062"/>
              <a:ext cx="5641975" cy="1687195"/>
            </a:xfrm>
            <a:custGeom>
              <a:avLst/>
              <a:gdLst/>
              <a:ahLst/>
              <a:cxnLst/>
              <a:rect l="l" t="t" r="r" b="b"/>
              <a:pathLst>
                <a:path w="5641975" h="1687195">
                  <a:moveTo>
                    <a:pt x="5620751" y="1686708"/>
                  </a:moveTo>
                  <a:lnTo>
                    <a:pt x="20659" y="1686708"/>
                  </a:lnTo>
                  <a:lnTo>
                    <a:pt x="17629" y="1686117"/>
                  </a:lnTo>
                  <a:lnTo>
                    <a:pt x="0" y="1666010"/>
                  </a:lnTo>
                  <a:lnTo>
                    <a:pt x="0" y="1662885"/>
                  </a:lnTo>
                  <a:lnTo>
                    <a:pt x="0" y="20697"/>
                  </a:lnTo>
                  <a:lnTo>
                    <a:pt x="20659" y="0"/>
                  </a:lnTo>
                  <a:lnTo>
                    <a:pt x="5620751" y="0"/>
                  </a:lnTo>
                  <a:lnTo>
                    <a:pt x="5641421" y="20697"/>
                  </a:lnTo>
                  <a:lnTo>
                    <a:pt x="5641421" y="1666010"/>
                  </a:lnTo>
                  <a:lnTo>
                    <a:pt x="5623791" y="1686117"/>
                  </a:lnTo>
                  <a:lnTo>
                    <a:pt x="5620751" y="1686708"/>
                  </a:lnTo>
                  <a:close/>
                </a:path>
              </a:pathLst>
            </a:custGeom>
            <a:solidFill>
              <a:srgbClr val="F8F8F8"/>
            </a:solidFill>
          </p:spPr>
          <p:txBody>
            <a:bodyPr wrap="square" lIns="0" tIns="0" rIns="0" bIns="0" rtlCol="0"/>
            <a:lstStyle/>
            <a:p>
              <a:endParaRPr/>
            </a:p>
          </p:txBody>
        </p:sp>
        <p:sp>
          <p:nvSpPr>
            <p:cNvPr id="4" name="object 4"/>
            <p:cNvSpPr/>
            <p:nvPr/>
          </p:nvSpPr>
          <p:spPr>
            <a:xfrm>
              <a:off x="963889" y="373062"/>
              <a:ext cx="5641975" cy="1687195"/>
            </a:xfrm>
            <a:custGeom>
              <a:avLst/>
              <a:gdLst/>
              <a:ahLst/>
              <a:cxnLst/>
              <a:rect l="l" t="t" r="r" b="b"/>
              <a:pathLst>
                <a:path w="5641975" h="1687195">
                  <a:moveTo>
                    <a:pt x="0" y="1662885"/>
                  </a:moveTo>
                  <a:lnTo>
                    <a:pt x="0" y="23823"/>
                  </a:lnTo>
                  <a:lnTo>
                    <a:pt x="0" y="20697"/>
                  </a:lnTo>
                  <a:lnTo>
                    <a:pt x="600" y="17572"/>
                  </a:lnTo>
                  <a:lnTo>
                    <a:pt x="1810" y="14589"/>
                  </a:lnTo>
                  <a:lnTo>
                    <a:pt x="3020" y="11616"/>
                  </a:lnTo>
                  <a:lnTo>
                    <a:pt x="4745" y="9081"/>
                  </a:lnTo>
                  <a:lnTo>
                    <a:pt x="6975" y="6994"/>
                  </a:lnTo>
                  <a:lnTo>
                    <a:pt x="9214" y="4764"/>
                  </a:lnTo>
                  <a:lnTo>
                    <a:pt x="11787" y="2982"/>
                  </a:lnTo>
                  <a:lnTo>
                    <a:pt x="14703" y="1639"/>
                  </a:lnTo>
                  <a:lnTo>
                    <a:pt x="17629" y="600"/>
                  </a:lnTo>
                  <a:lnTo>
                    <a:pt x="20659" y="0"/>
                  </a:lnTo>
                  <a:lnTo>
                    <a:pt x="23823" y="0"/>
                  </a:lnTo>
                  <a:lnTo>
                    <a:pt x="5617597" y="0"/>
                  </a:lnTo>
                  <a:lnTo>
                    <a:pt x="5620751" y="0"/>
                  </a:lnTo>
                  <a:lnTo>
                    <a:pt x="5623791" y="600"/>
                  </a:lnTo>
                  <a:lnTo>
                    <a:pt x="5626717" y="1639"/>
                  </a:lnTo>
                  <a:lnTo>
                    <a:pt x="5629633" y="2982"/>
                  </a:lnTo>
                  <a:lnTo>
                    <a:pt x="5632206" y="4764"/>
                  </a:lnTo>
                  <a:lnTo>
                    <a:pt x="5634445" y="6994"/>
                  </a:lnTo>
                  <a:lnTo>
                    <a:pt x="5636675" y="9081"/>
                  </a:lnTo>
                  <a:lnTo>
                    <a:pt x="5638400" y="11616"/>
                  </a:lnTo>
                  <a:lnTo>
                    <a:pt x="5639610" y="14589"/>
                  </a:lnTo>
                  <a:lnTo>
                    <a:pt x="5640820" y="17572"/>
                  </a:lnTo>
                  <a:lnTo>
                    <a:pt x="5641421" y="20697"/>
                  </a:lnTo>
                  <a:lnTo>
                    <a:pt x="5641421" y="23823"/>
                  </a:lnTo>
                  <a:lnTo>
                    <a:pt x="5641421" y="1662885"/>
                  </a:lnTo>
                  <a:lnTo>
                    <a:pt x="5641421" y="1666010"/>
                  </a:lnTo>
                  <a:lnTo>
                    <a:pt x="5640820" y="1668993"/>
                  </a:lnTo>
                  <a:lnTo>
                    <a:pt x="5639610" y="1671814"/>
                  </a:lnTo>
                  <a:lnTo>
                    <a:pt x="5638400" y="1674644"/>
                  </a:lnTo>
                  <a:lnTo>
                    <a:pt x="5620751" y="1686708"/>
                  </a:lnTo>
                  <a:lnTo>
                    <a:pt x="5617597" y="1686708"/>
                  </a:lnTo>
                  <a:lnTo>
                    <a:pt x="23823" y="1686708"/>
                  </a:lnTo>
                  <a:lnTo>
                    <a:pt x="20659" y="1686708"/>
                  </a:lnTo>
                  <a:lnTo>
                    <a:pt x="17629" y="1686117"/>
                  </a:lnTo>
                  <a:lnTo>
                    <a:pt x="1810" y="1671814"/>
                  </a:lnTo>
                  <a:lnTo>
                    <a:pt x="600" y="1668993"/>
                  </a:lnTo>
                  <a:lnTo>
                    <a:pt x="0" y="1666010"/>
                  </a:lnTo>
                  <a:lnTo>
                    <a:pt x="0" y="166288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23"/>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540974"/>
            <a:ext cx="5651500" cy="2211070"/>
            <a:chOff x="959124" y="2540974"/>
            <a:chExt cx="5651500" cy="2211070"/>
          </a:xfrm>
        </p:grpSpPr>
        <p:sp>
          <p:nvSpPr>
            <p:cNvPr id="7" name="object 7"/>
            <p:cNvSpPr/>
            <p:nvPr/>
          </p:nvSpPr>
          <p:spPr>
            <a:xfrm>
              <a:off x="963889" y="2545739"/>
              <a:ext cx="5641975" cy="2201545"/>
            </a:xfrm>
            <a:custGeom>
              <a:avLst/>
              <a:gdLst/>
              <a:ahLst/>
              <a:cxnLst/>
              <a:rect l="l" t="t" r="r" b="b"/>
              <a:pathLst>
                <a:path w="5641975" h="2201545">
                  <a:moveTo>
                    <a:pt x="5617597" y="2201297"/>
                  </a:moveTo>
                  <a:lnTo>
                    <a:pt x="23823" y="2201297"/>
                  </a:lnTo>
                  <a:lnTo>
                    <a:pt x="20659" y="2201145"/>
                  </a:lnTo>
                  <a:lnTo>
                    <a:pt x="0" y="2180600"/>
                  </a:lnTo>
                  <a:lnTo>
                    <a:pt x="0" y="2177474"/>
                  </a:lnTo>
                  <a:lnTo>
                    <a:pt x="0" y="20545"/>
                  </a:lnTo>
                  <a:lnTo>
                    <a:pt x="20659" y="0"/>
                  </a:lnTo>
                  <a:lnTo>
                    <a:pt x="5620752" y="0"/>
                  </a:lnTo>
                  <a:lnTo>
                    <a:pt x="5641421" y="20545"/>
                  </a:lnTo>
                  <a:lnTo>
                    <a:pt x="5641421" y="2180600"/>
                  </a:lnTo>
                  <a:lnTo>
                    <a:pt x="5620752" y="2201145"/>
                  </a:lnTo>
                  <a:lnTo>
                    <a:pt x="5617597" y="2201297"/>
                  </a:lnTo>
                  <a:close/>
                </a:path>
              </a:pathLst>
            </a:custGeom>
            <a:solidFill>
              <a:srgbClr val="F8F8F8"/>
            </a:solidFill>
          </p:spPr>
          <p:txBody>
            <a:bodyPr wrap="square" lIns="0" tIns="0" rIns="0" bIns="0" rtlCol="0"/>
            <a:lstStyle/>
            <a:p>
              <a:endParaRPr/>
            </a:p>
          </p:txBody>
        </p:sp>
        <p:sp>
          <p:nvSpPr>
            <p:cNvPr id="8" name="object 8"/>
            <p:cNvSpPr/>
            <p:nvPr/>
          </p:nvSpPr>
          <p:spPr>
            <a:xfrm>
              <a:off x="963889" y="2545739"/>
              <a:ext cx="5641975" cy="2201545"/>
            </a:xfrm>
            <a:custGeom>
              <a:avLst/>
              <a:gdLst/>
              <a:ahLst/>
              <a:cxnLst/>
              <a:rect l="l" t="t" r="r" b="b"/>
              <a:pathLst>
                <a:path w="5641975" h="2201545">
                  <a:moveTo>
                    <a:pt x="0" y="2177474"/>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2177474"/>
                  </a:lnTo>
                  <a:lnTo>
                    <a:pt x="5641421" y="2180600"/>
                  </a:lnTo>
                  <a:lnTo>
                    <a:pt x="5640821" y="2183582"/>
                  </a:lnTo>
                  <a:lnTo>
                    <a:pt x="5639610" y="2186403"/>
                  </a:lnTo>
                  <a:lnTo>
                    <a:pt x="5638400" y="2189386"/>
                  </a:lnTo>
                  <a:lnTo>
                    <a:pt x="5617597" y="2201297"/>
                  </a:lnTo>
                  <a:lnTo>
                    <a:pt x="23823" y="2201297"/>
                  </a:lnTo>
                  <a:lnTo>
                    <a:pt x="1810" y="2186403"/>
                  </a:lnTo>
                  <a:lnTo>
                    <a:pt x="600" y="2183582"/>
                  </a:lnTo>
                  <a:lnTo>
                    <a:pt x="0" y="2180600"/>
                  </a:lnTo>
                  <a:lnTo>
                    <a:pt x="0" y="2177474"/>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626806"/>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5228273"/>
            <a:ext cx="5651500" cy="2553970"/>
            <a:chOff x="959124" y="5228273"/>
            <a:chExt cx="5651500" cy="2553970"/>
          </a:xfrm>
        </p:grpSpPr>
        <p:sp>
          <p:nvSpPr>
            <p:cNvPr id="11" name="object 11"/>
            <p:cNvSpPr/>
            <p:nvPr/>
          </p:nvSpPr>
          <p:spPr>
            <a:xfrm>
              <a:off x="963889" y="5233038"/>
              <a:ext cx="5641975" cy="2544445"/>
            </a:xfrm>
            <a:custGeom>
              <a:avLst/>
              <a:gdLst/>
              <a:ahLst/>
              <a:cxnLst/>
              <a:rect l="l" t="t" r="r" b="b"/>
              <a:pathLst>
                <a:path w="5641975" h="2544445">
                  <a:moveTo>
                    <a:pt x="5617597" y="2544357"/>
                  </a:moveTo>
                  <a:lnTo>
                    <a:pt x="23823" y="2544357"/>
                  </a:lnTo>
                  <a:lnTo>
                    <a:pt x="20659" y="2544204"/>
                  </a:lnTo>
                  <a:lnTo>
                    <a:pt x="0" y="2523659"/>
                  </a:lnTo>
                  <a:lnTo>
                    <a:pt x="0" y="2520533"/>
                  </a:lnTo>
                  <a:lnTo>
                    <a:pt x="0" y="20545"/>
                  </a:lnTo>
                  <a:lnTo>
                    <a:pt x="20659" y="0"/>
                  </a:lnTo>
                  <a:lnTo>
                    <a:pt x="5620752" y="0"/>
                  </a:lnTo>
                  <a:lnTo>
                    <a:pt x="5641421" y="20545"/>
                  </a:lnTo>
                  <a:lnTo>
                    <a:pt x="5641421" y="2523659"/>
                  </a:lnTo>
                  <a:lnTo>
                    <a:pt x="5620752" y="2544204"/>
                  </a:lnTo>
                  <a:lnTo>
                    <a:pt x="5617597" y="2544357"/>
                  </a:lnTo>
                  <a:close/>
                </a:path>
              </a:pathLst>
            </a:custGeom>
            <a:solidFill>
              <a:srgbClr val="F8F8F8"/>
            </a:solidFill>
          </p:spPr>
          <p:txBody>
            <a:bodyPr wrap="square" lIns="0" tIns="0" rIns="0" bIns="0" rtlCol="0"/>
            <a:lstStyle/>
            <a:p>
              <a:endParaRPr/>
            </a:p>
          </p:txBody>
        </p:sp>
        <p:sp>
          <p:nvSpPr>
            <p:cNvPr id="12" name="object 12"/>
            <p:cNvSpPr/>
            <p:nvPr/>
          </p:nvSpPr>
          <p:spPr>
            <a:xfrm>
              <a:off x="963889" y="5233038"/>
              <a:ext cx="5641975" cy="2544445"/>
            </a:xfrm>
            <a:custGeom>
              <a:avLst/>
              <a:gdLst/>
              <a:ahLst/>
              <a:cxnLst/>
              <a:rect l="l" t="t" r="r" b="b"/>
              <a:pathLst>
                <a:path w="5641975" h="2544445">
                  <a:moveTo>
                    <a:pt x="0" y="2520533"/>
                  </a:moveTo>
                  <a:lnTo>
                    <a:pt x="0" y="23823"/>
                  </a:lnTo>
                  <a:lnTo>
                    <a:pt x="0" y="20545"/>
                  </a:lnTo>
                  <a:lnTo>
                    <a:pt x="600" y="17419"/>
                  </a:lnTo>
                  <a:lnTo>
                    <a:pt x="1810" y="14589"/>
                  </a:lnTo>
                  <a:lnTo>
                    <a:pt x="3020" y="11616"/>
                  </a:lnTo>
                  <a:lnTo>
                    <a:pt x="4745" y="9081"/>
                  </a:lnTo>
                  <a:lnTo>
                    <a:pt x="6975" y="6994"/>
                  </a:lnTo>
                  <a:lnTo>
                    <a:pt x="9214" y="4764"/>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764"/>
                  </a:lnTo>
                  <a:lnTo>
                    <a:pt x="5634446" y="6994"/>
                  </a:lnTo>
                  <a:lnTo>
                    <a:pt x="5636675" y="9081"/>
                  </a:lnTo>
                  <a:lnTo>
                    <a:pt x="5638400" y="11616"/>
                  </a:lnTo>
                  <a:lnTo>
                    <a:pt x="5639610" y="14589"/>
                  </a:lnTo>
                  <a:lnTo>
                    <a:pt x="5640821" y="17419"/>
                  </a:lnTo>
                  <a:lnTo>
                    <a:pt x="5641421" y="20545"/>
                  </a:lnTo>
                  <a:lnTo>
                    <a:pt x="5641421" y="23823"/>
                  </a:lnTo>
                  <a:lnTo>
                    <a:pt x="5641421" y="2520533"/>
                  </a:lnTo>
                  <a:lnTo>
                    <a:pt x="5641421" y="2523659"/>
                  </a:lnTo>
                  <a:lnTo>
                    <a:pt x="5640821" y="2526642"/>
                  </a:lnTo>
                  <a:lnTo>
                    <a:pt x="5639610" y="2529462"/>
                  </a:lnTo>
                  <a:lnTo>
                    <a:pt x="5638400" y="2532293"/>
                  </a:lnTo>
                  <a:lnTo>
                    <a:pt x="5617597" y="2544357"/>
                  </a:lnTo>
                  <a:lnTo>
                    <a:pt x="23823" y="2544357"/>
                  </a:lnTo>
                  <a:lnTo>
                    <a:pt x="1810" y="2529462"/>
                  </a:lnTo>
                  <a:lnTo>
                    <a:pt x="600" y="2526642"/>
                  </a:lnTo>
                  <a:lnTo>
                    <a:pt x="0" y="2523659"/>
                  </a:lnTo>
                  <a:lnTo>
                    <a:pt x="0" y="2520533"/>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5314105"/>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2213843"/>
            <a:ext cx="5582920" cy="6368415"/>
          </a:xfrm>
          <a:prstGeom prst="rect">
            <a:avLst/>
          </a:prstGeom>
        </p:spPr>
        <p:txBody>
          <a:bodyPr vert="horz" wrap="square" lIns="0" tIns="15875" rIns="0" bIns="0" rtlCol="0">
            <a:spAutoFit/>
          </a:bodyPr>
          <a:lstStyle/>
          <a:p>
            <a:pPr marL="150495" indent="-138430">
              <a:lnSpc>
                <a:spcPct val="100000"/>
              </a:lnSpc>
              <a:spcBef>
                <a:spcPts val="125"/>
              </a:spcBef>
              <a:buFont typeface="Trebuchet MS"/>
              <a:buAutoNum type="arabicPeriod" startAt="3"/>
              <a:tabLst>
                <a:tab pos="151130" algn="l"/>
              </a:tabLst>
            </a:pPr>
            <a:r>
              <a:rPr sz="950" b="1" spc="25" dirty="0">
                <a:solidFill>
                  <a:srgbClr val="333333"/>
                </a:solidFill>
                <a:latin typeface="微软雅黑"/>
                <a:cs typeface="微软雅黑"/>
              </a:rPr>
              <a:t>仅查询从上午</a:t>
            </a:r>
            <a:r>
              <a:rPr sz="950" b="1" dirty="0">
                <a:solidFill>
                  <a:srgbClr val="333333"/>
                </a:solidFill>
                <a:latin typeface="Trebuchet MS"/>
                <a:cs typeface="Trebuchet MS"/>
              </a:rPr>
              <a:t>8</a:t>
            </a:r>
            <a:r>
              <a:rPr sz="950" b="1" spc="25" dirty="0">
                <a:solidFill>
                  <a:srgbClr val="333333"/>
                </a:solidFill>
                <a:latin typeface="微软雅黑"/>
                <a:cs typeface="微软雅黑"/>
              </a:rPr>
              <a:t>点整到</a:t>
            </a:r>
            <a:r>
              <a:rPr sz="950" b="1" dirty="0">
                <a:solidFill>
                  <a:srgbClr val="333333"/>
                </a:solidFill>
                <a:latin typeface="Trebuchet MS"/>
                <a:cs typeface="Trebuchet MS"/>
              </a:rPr>
              <a:t>10</a:t>
            </a:r>
            <a:r>
              <a:rPr sz="950" b="1" spc="25" dirty="0">
                <a:solidFill>
                  <a:srgbClr val="333333"/>
                </a:solidFill>
                <a:latin typeface="微软雅黑"/>
                <a:cs typeface="微软雅黑"/>
              </a:rPr>
              <a:t>点整的日志信息</a:t>
            </a:r>
            <a:endParaRPr sz="950">
              <a:latin typeface="微软雅黑"/>
              <a:cs typeface="微软雅黑"/>
            </a:endParaRPr>
          </a:p>
          <a:p>
            <a:pPr>
              <a:lnSpc>
                <a:spcPct val="100000"/>
              </a:lnSpc>
              <a:spcBef>
                <a:spcPts val="45"/>
              </a:spcBef>
              <a:buClr>
                <a:srgbClr val="333333"/>
              </a:buClr>
              <a:buFont typeface="Trebuchet MS"/>
              <a:buAutoNum type="arabicPeriod" startAt="3"/>
            </a:pPr>
            <a:endParaRPr sz="900">
              <a:latin typeface="微软雅黑"/>
              <a:cs typeface="微软雅黑"/>
            </a:endParaRPr>
          </a:p>
          <a:p>
            <a:pPr marL="136525" marR="18224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journalctl --since "12:00" --until "14:00"-- </a:t>
            </a:r>
            <a:r>
              <a:rPr sz="850" spc="25" dirty="0">
                <a:solidFill>
                  <a:srgbClr val="333333"/>
                </a:solidFill>
                <a:latin typeface="Lucida Console"/>
                <a:cs typeface="Lucida Console"/>
              </a:rPr>
              <a:t>Logs begin </a:t>
            </a:r>
            <a:r>
              <a:rPr sz="850" spc="-500" dirty="0">
                <a:solidFill>
                  <a:srgbClr val="333333"/>
                </a:solidFill>
                <a:latin typeface="Lucida Console"/>
                <a:cs typeface="Lucida Console"/>
              </a:rPr>
              <a:t>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0" dirty="0">
                <a:solidFill>
                  <a:srgbClr val="333333"/>
                </a:solidFill>
                <a:latin typeface="Lucida Console"/>
                <a:cs typeface="Lucida Console"/>
              </a:rPr>
              <a:t> 2020-07-24 05:59:38</a:t>
            </a:r>
            <a:r>
              <a:rPr sz="850" spc="35" dirty="0">
                <a:solidFill>
                  <a:srgbClr val="333333"/>
                </a:solidFill>
                <a:latin typeface="Lucida Console"/>
                <a:cs typeface="Lucida Console"/>
              </a:rPr>
              <a:t>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end</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Sun</a:t>
            </a:r>
            <a:r>
              <a:rPr sz="850" spc="35" dirty="0">
                <a:solidFill>
                  <a:srgbClr val="333333"/>
                </a:solidFill>
                <a:latin typeface="Lucida Console"/>
                <a:cs typeface="Lucida Console"/>
              </a:rPr>
              <a:t> </a:t>
            </a:r>
            <a:r>
              <a:rPr sz="850" spc="30" dirty="0">
                <a:solidFill>
                  <a:srgbClr val="333333"/>
                </a:solidFill>
                <a:latin typeface="Lucida Console"/>
                <a:cs typeface="Lucida Console"/>
              </a:rPr>
              <a:t>2021-01-31 15:10:01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--Jan</a:t>
            </a:r>
            <a:r>
              <a:rPr sz="850" spc="35" dirty="0">
                <a:solidFill>
                  <a:srgbClr val="333333"/>
                </a:solidFill>
                <a:latin typeface="Lucida Console"/>
                <a:cs typeface="Lucida Console"/>
              </a:rPr>
              <a:t> </a:t>
            </a:r>
            <a:r>
              <a:rPr sz="850" spc="20" dirty="0">
                <a:solidFill>
                  <a:srgbClr val="333333"/>
                </a:solidFill>
                <a:latin typeface="Lucida Console"/>
                <a:cs typeface="Lucida Console"/>
              </a:rPr>
              <a:t>31</a:t>
            </a:r>
            <a:endParaRPr sz="850">
              <a:latin typeface="Lucida Console"/>
              <a:cs typeface="Lucida Console"/>
            </a:endParaRPr>
          </a:p>
          <a:p>
            <a:pPr marL="136525" marR="182245">
              <a:lnSpc>
                <a:spcPct val="132400"/>
              </a:lnSpc>
            </a:pPr>
            <a:r>
              <a:rPr sz="850" spc="30" dirty="0">
                <a:solidFill>
                  <a:srgbClr val="333333"/>
                </a:solidFill>
                <a:latin typeface="Lucida Console"/>
                <a:cs typeface="Lucida Console"/>
              </a:rPr>
              <a:t>12:48:25 localhost.localdomain</a:t>
            </a:r>
            <a:r>
              <a:rPr sz="850" spc="35" dirty="0">
                <a:solidFill>
                  <a:srgbClr val="333333"/>
                </a:solidFill>
                <a:latin typeface="Lucida Console"/>
                <a:cs typeface="Lucida Console"/>
              </a:rPr>
              <a:t> </a:t>
            </a:r>
            <a:r>
              <a:rPr sz="850" spc="30" dirty="0">
                <a:solidFill>
                  <a:srgbClr val="333333"/>
                </a:solidFill>
                <a:latin typeface="Lucida Console"/>
                <a:cs typeface="Lucida Console"/>
              </a:rPr>
              <a:t>systemd[1]: Starting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update</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0" dirty="0">
                <a:solidFill>
                  <a:srgbClr val="333333"/>
                </a:solidFill>
                <a:latin typeface="Lucida Console"/>
                <a:cs typeface="Lucida Console"/>
              </a:rPr>
              <a:t> </a:t>
            </a:r>
            <a:r>
              <a:rPr sz="850" spc="25" dirty="0">
                <a:solidFill>
                  <a:srgbClr val="333333"/>
                </a:solidFill>
                <a:latin typeface="Lucida Console"/>
                <a:cs typeface="Lucida Console"/>
              </a:rPr>
              <a:t>trust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anchor&gt;Jan</a:t>
            </a:r>
            <a:r>
              <a:rPr sz="850" spc="25" dirty="0">
                <a:solidFill>
                  <a:srgbClr val="333333"/>
                </a:solidFill>
                <a:latin typeface="Lucida Console"/>
                <a:cs typeface="Lucida Console"/>
              </a:rPr>
              <a:t>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12:48:25</a:t>
            </a:r>
            <a:r>
              <a:rPr sz="850" spc="25" dirty="0">
                <a:solidFill>
                  <a:srgbClr val="333333"/>
                </a:solidFill>
                <a:latin typeface="Lucida Console"/>
                <a:cs typeface="Lucida Console"/>
              </a:rPr>
              <a:t> </a:t>
            </a:r>
            <a:r>
              <a:rPr sz="850" spc="30" dirty="0">
                <a:solidFill>
                  <a:srgbClr val="333333"/>
                </a:solidFill>
                <a:latin typeface="Lucida Console"/>
                <a:cs typeface="Lucida Console"/>
              </a:rPr>
              <a:t>localhost.localdomain rsyslogd[1392]:</a:t>
            </a:r>
            <a:r>
              <a:rPr sz="850" spc="25" dirty="0">
                <a:solidFill>
                  <a:srgbClr val="333333"/>
                </a:solidFill>
                <a:latin typeface="Lucida Console"/>
                <a:cs typeface="Lucida Console"/>
              </a:rPr>
              <a:t> </a:t>
            </a:r>
            <a:r>
              <a:rPr sz="850" spc="30" dirty="0">
                <a:solidFill>
                  <a:srgbClr val="333333"/>
                </a:solidFill>
                <a:latin typeface="Lucida Console"/>
                <a:cs typeface="Lucida Console"/>
              </a:rPr>
              <a:t>imjournal:</a:t>
            </a:r>
            <a:endParaRPr sz="850">
              <a:latin typeface="Lucida Console"/>
              <a:cs typeface="Lucida Console"/>
            </a:endParaRPr>
          </a:p>
          <a:p>
            <a:pPr marL="136525" marR="104139">
              <a:lnSpc>
                <a:spcPct val="132400"/>
              </a:lnSpc>
            </a:pPr>
            <a:r>
              <a:rPr sz="850" spc="30" dirty="0">
                <a:solidFill>
                  <a:srgbClr val="333333"/>
                </a:solidFill>
                <a:latin typeface="Lucida Console"/>
                <a:cs typeface="Lucida Console"/>
              </a:rPr>
              <a:t>sd_journal_get_cursor()&gt;Jan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12:48:25 localhost.localdomain</a:t>
            </a:r>
            <a:r>
              <a:rPr sz="850" spc="35" dirty="0">
                <a:solidFill>
                  <a:srgbClr val="333333"/>
                </a:solidFill>
                <a:latin typeface="Lucida Console"/>
                <a:cs typeface="Lucida Console"/>
              </a:rPr>
              <a:t> </a:t>
            </a:r>
            <a:r>
              <a:rPr sz="850" spc="30" dirty="0">
                <a:solidFill>
                  <a:srgbClr val="333333"/>
                </a:solidFill>
                <a:latin typeface="Lucida Console"/>
                <a:cs typeface="Lucida Console"/>
              </a:rPr>
              <a:t>rsyslogd[1392]: </a:t>
            </a:r>
            <a:r>
              <a:rPr sz="850" spc="-500" dirty="0">
                <a:solidFill>
                  <a:srgbClr val="333333"/>
                </a:solidFill>
                <a:latin typeface="Lucida Console"/>
                <a:cs typeface="Lucida Console"/>
              </a:rPr>
              <a:t> </a:t>
            </a:r>
            <a:r>
              <a:rPr sz="850" spc="30" dirty="0">
                <a:solidFill>
                  <a:srgbClr val="333333"/>
                </a:solidFill>
                <a:latin typeface="Lucida Console"/>
                <a:cs typeface="Lucida Console"/>
              </a:rPr>
              <a:t>imjournal: journal reloaded... [v8.37&gt;Jan </a:t>
            </a:r>
            <a:r>
              <a:rPr sz="850" spc="20" dirty="0">
                <a:solidFill>
                  <a:srgbClr val="333333"/>
                </a:solidFill>
                <a:latin typeface="Lucida Console"/>
                <a:cs typeface="Lucida Console"/>
              </a:rPr>
              <a:t>31 </a:t>
            </a:r>
            <a:r>
              <a:rPr sz="850" spc="30" dirty="0">
                <a:solidFill>
                  <a:srgbClr val="333333"/>
                </a:solidFill>
                <a:latin typeface="Lucida Console"/>
                <a:cs typeface="Lucida Console"/>
              </a:rPr>
              <a:t>12:48:25 localhost.localdomain </a:t>
            </a:r>
            <a:r>
              <a:rPr sz="850" spc="35" dirty="0">
                <a:solidFill>
                  <a:srgbClr val="333333"/>
                </a:solidFill>
                <a:latin typeface="Lucida Console"/>
                <a:cs typeface="Lucida Console"/>
              </a:rPr>
              <a:t> </a:t>
            </a:r>
            <a:r>
              <a:rPr sz="850" spc="30" dirty="0">
                <a:solidFill>
                  <a:srgbClr val="333333"/>
                </a:solidFill>
                <a:latin typeface="Lucida Console"/>
                <a:cs typeface="Lucida Console"/>
              </a:rPr>
              <a:t>systemd[1]: Started </a:t>
            </a:r>
            <a:r>
              <a:rPr sz="850" spc="25" dirty="0">
                <a:solidFill>
                  <a:srgbClr val="333333"/>
                </a:solidFill>
                <a:latin typeface="Lucida Console"/>
                <a:cs typeface="Lucida Console"/>
              </a:rPr>
              <a:t>update</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0" dirty="0">
                <a:solidFill>
                  <a:srgbClr val="333333"/>
                </a:solidFill>
                <a:latin typeface="Lucida Console"/>
                <a:cs typeface="Lucida Console"/>
              </a:rPr>
              <a:t> </a:t>
            </a:r>
            <a:r>
              <a:rPr sz="850" spc="25" dirty="0">
                <a:solidFill>
                  <a:srgbClr val="333333"/>
                </a:solidFill>
                <a:latin typeface="Lucida Console"/>
                <a:cs typeface="Lucida Console"/>
              </a:rPr>
              <a:t>trust</a:t>
            </a:r>
            <a:r>
              <a:rPr sz="850" spc="30" dirty="0">
                <a:solidFill>
                  <a:srgbClr val="333333"/>
                </a:solidFill>
                <a:latin typeface="Lucida Console"/>
                <a:cs typeface="Lucida Console"/>
              </a:rPr>
              <a:t> anchor&gt;Jan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12:48:25 </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localhost.localdomain sssd[kcm][2764]: Shutting downJan </a:t>
            </a:r>
            <a:r>
              <a:rPr sz="850" spc="20" dirty="0">
                <a:solidFill>
                  <a:srgbClr val="333333"/>
                </a:solidFill>
                <a:latin typeface="Lucida Console"/>
                <a:cs typeface="Lucida Console"/>
              </a:rPr>
              <a:t>31 </a:t>
            </a:r>
            <a:r>
              <a:rPr sz="850" spc="30" dirty="0">
                <a:solidFill>
                  <a:srgbClr val="333333"/>
                </a:solidFill>
                <a:latin typeface="Lucida Console"/>
                <a:cs typeface="Lucida Console"/>
              </a:rPr>
              <a:t>12:48:30 </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localhost.localdomain</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systemd[1]: Starting </a:t>
            </a:r>
            <a:r>
              <a:rPr sz="850" spc="25" dirty="0">
                <a:solidFill>
                  <a:srgbClr val="333333"/>
                </a:solidFill>
                <a:latin typeface="Lucida Console"/>
                <a:cs typeface="Lucida Console"/>
              </a:rPr>
              <a:t>SSSD</a:t>
            </a:r>
            <a:r>
              <a:rPr sz="850" spc="30" dirty="0">
                <a:solidFill>
                  <a:srgbClr val="333333"/>
                </a:solidFill>
                <a:latin typeface="Lucida Console"/>
                <a:cs typeface="Lucida Console"/>
              </a:rPr>
              <a:t> Kerberos </a:t>
            </a:r>
            <a:r>
              <a:rPr sz="850" spc="25" dirty="0">
                <a:solidFill>
                  <a:srgbClr val="333333"/>
                </a:solidFill>
                <a:latin typeface="Lucida Console"/>
                <a:cs typeface="Lucida Console"/>
              </a:rPr>
              <a:t>Cache</a:t>
            </a:r>
            <a:r>
              <a:rPr sz="850" spc="30" dirty="0">
                <a:solidFill>
                  <a:srgbClr val="333333"/>
                </a:solidFill>
                <a:latin typeface="Lucida Console"/>
                <a:cs typeface="Lucida Console"/>
              </a:rPr>
              <a:t> Manager...Jan</a:t>
            </a:r>
            <a:endParaRPr sz="850">
              <a:latin typeface="Lucida Console"/>
              <a:cs typeface="Lucida Console"/>
            </a:endParaRPr>
          </a:p>
          <a:p>
            <a:pPr marL="136525" marR="388620">
              <a:lnSpc>
                <a:spcPct val="132400"/>
              </a:lnSpc>
            </a:pPr>
            <a:r>
              <a:rPr sz="850" spc="20" dirty="0">
                <a:solidFill>
                  <a:srgbClr val="333333"/>
                </a:solidFill>
                <a:latin typeface="Lucida Console"/>
                <a:cs typeface="Lucida Console"/>
              </a:rPr>
              <a:t>31</a:t>
            </a:r>
            <a:r>
              <a:rPr sz="850" spc="25" dirty="0">
                <a:solidFill>
                  <a:srgbClr val="333333"/>
                </a:solidFill>
                <a:latin typeface="Lucida Console"/>
                <a:cs typeface="Lucida Console"/>
              </a:rPr>
              <a:t> </a:t>
            </a:r>
            <a:r>
              <a:rPr sz="850" spc="30" dirty="0">
                <a:solidFill>
                  <a:srgbClr val="333333"/>
                </a:solidFill>
                <a:latin typeface="Lucida Console"/>
                <a:cs typeface="Lucida Console"/>
              </a:rPr>
              <a:t>12:48:30 localhost.localdomain systemd[1]:</a:t>
            </a:r>
            <a:r>
              <a:rPr sz="850" spc="25" dirty="0">
                <a:solidFill>
                  <a:srgbClr val="333333"/>
                </a:solidFill>
                <a:latin typeface="Lucida Console"/>
                <a:cs typeface="Lucida Console"/>
              </a:rPr>
              <a:t> </a:t>
            </a:r>
            <a:r>
              <a:rPr sz="850" spc="30" dirty="0">
                <a:solidFill>
                  <a:srgbClr val="333333"/>
                </a:solidFill>
                <a:latin typeface="Lucida Console"/>
                <a:cs typeface="Lucida Console"/>
              </a:rPr>
              <a:t>Started </a:t>
            </a:r>
            <a:r>
              <a:rPr sz="850" spc="25" dirty="0">
                <a:solidFill>
                  <a:srgbClr val="333333"/>
                </a:solidFill>
                <a:latin typeface="Lucida Console"/>
                <a:cs typeface="Lucida Console"/>
              </a:rPr>
              <a:t>SSSD</a:t>
            </a:r>
            <a:r>
              <a:rPr sz="850" spc="30" dirty="0">
                <a:solidFill>
                  <a:srgbClr val="333333"/>
                </a:solidFill>
                <a:latin typeface="Lucida Console"/>
                <a:cs typeface="Lucida Console"/>
              </a:rPr>
              <a:t> Kerberos </a:t>
            </a:r>
            <a:r>
              <a:rPr sz="850" spc="25" dirty="0">
                <a:solidFill>
                  <a:srgbClr val="333333"/>
                </a:solidFill>
                <a:latin typeface="Lucida Console"/>
                <a:cs typeface="Lucida Console"/>
              </a:rPr>
              <a:t>Cache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Manager.Jan </a:t>
            </a:r>
            <a:r>
              <a:rPr sz="850" spc="20" dirty="0">
                <a:solidFill>
                  <a:srgbClr val="333333"/>
                </a:solidFill>
                <a:latin typeface="Lucida Console"/>
                <a:cs typeface="Lucida Console"/>
              </a:rPr>
              <a:t>31 </a:t>
            </a:r>
            <a:r>
              <a:rPr sz="850" spc="30" dirty="0">
                <a:solidFill>
                  <a:srgbClr val="333333"/>
                </a:solidFill>
                <a:latin typeface="Lucida Console"/>
                <a:cs typeface="Lucida Console"/>
              </a:rPr>
              <a:t>12:48:30 localhost.localdomain sssd[kcm][3981]: Starting </a:t>
            </a:r>
            <a:r>
              <a:rPr sz="850" spc="35" dirty="0">
                <a:solidFill>
                  <a:srgbClr val="333333"/>
                </a:solidFill>
                <a:latin typeface="Lucida Console"/>
                <a:cs typeface="Lucida Console"/>
              </a:rPr>
              <a:t> </a:t>
            </a:r>
            <a:r>
              <a:rPr sz="850" spc="30" dirty="0">
                <a:solidFill>
                  <a:srgbClr val="333333"/>
                </a:solidFill>
                <a:latin typeface="Lucida Console"/>
                <a:cs typeface="Lucida Console"/>
              </a:rPr>
              <a:t>up………………</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50495" indent="-138430">
              <a:lnSpc>
                <a:spcPct val="100000"/>
              </a:lnSpc>
              <a:buFont typeface="Trebuchet MS"/>
              <a:buAutoNum type="arabicPeriod" startAt="4"/>
              <a:tabLst>
                <a:tab pos="151130" algn="l"/>
              </a:tabLst>
            </a:pPr>
            <a:r>
              <a:rPr sz="950" b="1" spc="25" dirty="0">
                <a:solidFill>
                  <a:srgbClr val="333333"/>
                </a:solidFill>
                <a:latin typeface="微软雅黑"/>
                <a:cs typeface="微软雅黑"/>
              </a:rPr>
              <a:t>仅查询从</a:t>
            </a:r>
            <a:r>
              <a:rPr sz="950" b="1" dirty="0">
                <a:solidFill>
                  <a:srgbClr val="333333"/>
                </a:solidFill>
                <a:latin typeface="Trebuchet MS"/>
                <a:cs typeface="Trebuchet MS"/>
              </a:rPr>
              <a:t>2020</a:t>
            </a:r>
            <a:r>
              <a:rPr sz="950" b="1" spc="25" dirty="0">
                <a:solidFill>
                  <a:srgbClr val="333333"/>
                </a:solidFill>
                <a:latin typeface="微软雅黑"/>
                <a:cs typeface="微软雅黑"/>
              </a:rPr>
              <a:t>年</a:t>
            </a:r>
            <a:r>
              <a:rPr sz="950" b="1" dirty="0">
                <a:solidFill>
                  <a:srgbClr val="333333"/>
                </a:solidFill>
                <a:latin typeface="Trebuchet MS"/>
                <a:cs typeface="Trebuchet MS"/>
              </a:rPr>
              <a:t>7</a:t>
            </a:r>
            <a:r>
              <a:rPr sz="950" b="1" spc="25" dirty="0">
                <a:solidFill>
                  <a:srgbClr val="333333"/>
                </a:solidFill>
                <a:latin typeface="微软雅黑"/>
                <a:cs typeface="微软雅黑"/>
              </a:rPr>
              <a:t>月</a:t>
            </a:r>
            <a:r>
              <a:rPr sz="950" b="1" dirty="0">
                <a:solidFill>
                  <a:srgbClr val="333333"/>
                </a:solidFill>
                <a:latin typeface="Trebuchet MS"/>
                <a:cs typeface="Trebuchet MS"/>
              </a:rPr>
              <a:t>1</a:t>
            </a:r>
            <a:r>
              <a:rPr sz="950" b="1" spc="25" dirty="0">
                <a:solidFill>
                  <a:srgbClr val="333333"/>
                </a:solidFill>
                <a:latin typeface="微软雅黑"/>
                <a:cs typeface="微软雅黑"/>
              </a:rPr>
              <a:t>日至</a:t>
            </a:r>
            <a:r>
              <a:rPr sz="950" b="1" dirty="0">
                <a:solidFill>
                  <a:srgbClr val="333333"/>
                </a:solidFill>
                <a:latin typeface="Trebuchet MS"/>
                <a:cs typeface="Trebuchet MS"/>
              </a:rPr>
              <a:t>2020</a:t>
            </a:r>
            <a:r>
              <a:rPr sz="950" b="1" spc="25" dirty="0">
                <a:solidFill>
                  <a:srgbClr val="333333"/>
                </a:solidFill>
                <a:latin typeface="微软雅黑"/>
                <a:cs typeface="微软雅黑"/>
              </a:rPr>
              <a:t>年</a:t>
            </a:r>
            <a:r>
              <a:rPr sz="950" b="1" dirty="0">
                <a:solidFill>
                  <a:srgbClr val="333333"/>
                </a:solidFill>
                <a:latin typeface="Trebuchet MS"/>
                <a:cs typeface="Trebuchet MS"/>
              </a:rPr>
              <a:t>8</a:t>
            </a:r>
            <a:r>
              <a:rPr sz="950" b="1" spc="25" dirty="0">
                <a:solidFill>
                  <a:srgbClr val="333333"/>
                </a:solidFill>
                <a:latin typeface="微软雅黑"/>
                <a:cs typeface="微软雅黑"/>
              </a:rPr>
              <a:t>月</a:t>
            </a:r>
            <a:r>
              <a:rPr sz="950" b="1" dirty="0">
                <a:solidFill>
                  <a:srgbClr val="333333"/>
                </a:solidFill>
                <a:latin typeface="Trebuchet MS"/>
                <a:cs typeface="Trebuchet MS"/>
              </a:rPr>
              <a:t>1</a:t>
            </a:r>
            <a:r>
              <a:rPr sz="950" b="1" spc="25" dirty="0">
                <a:solidFill>
                  <a:srgbClr val="333333"/>
                </a:solidFill>
                <a:latin typeface="微软雅黑"/>
                <a:cs typeface="微软雅黑"/>
              </a:rPr>
              <a:t>日的日志信息</a:t>
            </a:r>
            <a:endParaRPr sz="950">
              <a:latin typeface="微软雅黑"/>
              <a:cs typeface="微软雅黑"/>
            </a:endParaRPr>
          </a:p>
          <a:p>
            <a:pPr>
              <a:lnSpc>
                <a:spcPct val="100000"/>
              </a:lnSpc>
              <a:spcBef>
                <a:spcPts val="45"/>
              </a:spcBef>
              <a:buClr>
                <a:srgbClr val="333333"/>
              </a:buClr>
              <a:buFont typeface="Trebuchet MS"/>
              <a:buAutoNum type="arabicPeriod" startAt="4"/>
            </a:pPr>
            <a:endParaRPr sz="900">
              <a:latin typeface="微软雅黑"/>
              <a:cs typeface="微软雅黑"/>
            </a:endParaRPr>
          </a:p>
          <a:p>
            <a:pPr marL="136525" marR="52069">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journalctl --since "2020-07-01" --until "2020-08-01"-- </a:t>
            </a:r>
            <a:r>
              <a:rPr sz="850" spc="35" dirty="0">
                <a:solidFill>
                  <a:srgbClr val="333333"/>
                </a:solidFill>
                <a:latin typeface="Lucida Console"/>
                <a:cs typeface="Lucida Console"/>
              </a:rPr>
              <a:t> </a:t>
            </a:r>
            <a:r>
              <a:rPr sz="850" spc="25" dirty="0">
                <a:solidFill>
                  <a:srgbClr val="333333"/>
                </a:solidFill>
                <a:latin typeface="Lucida Console"/>
                <a:cs typeface="Lucida Console"/>
              </a:rPr>
              <a:t>Logs</a:t>
            </a:r>
            <a:r>
              <a:rPr sz="850" spc="30" dirty="0">
                <a:solidFill>
                  <a:srgbClr val="333333"/>
                </a:solidFill>
                <a:latin typeface="Lucida Console"/>
                <a:cs typeface="Lucida Console"/>
              </a:rPr>
              <a:t> </a:t>
            </a:r>
            <a:r>
              <a:rPr sz="850" spc="25" dirty="0">
                <a:solidFill>
                  <a:srgbClr val="333333"/>
                </a:solidFill>
                <a:latin typeface="Lucida Console"/>
                <a:cs typeface="Lucida Console"/>
              </a:rPr>
              <a:t>begin</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5" dirty="0">
                <a:solidFill>
                  <a:srgbClr val="333333"/>
                </a:solidFill>
                <a:latin typeface="Lucida Console"/>
                <a:cs typeface="Lucida Console"/>
              </a:rPr>
              <a:t> </a:t>
            </a:r>
            <a:r>
              <a:rPr sz="850" spc="25" dirty="0">
                <a:solidFill>
                  <a:srgbClr val="333333"/>
                </a:solidFill>
                <a:latin typeface="Lucida Console"/>
                <a:cs typeface="Lucida Console"/>
              </a:rPr>
              <a:t>Fri</a:t>
            </a:r>
            <a:r>
              <a:rPr sz="850" spc="30" dirty="0">
                <a:solidFill>
                  <a:srgbClr val="333333"/>
                </a:solidFill>
                <a:latin typeface="Lucida Console"/>
                <a:cs typeface="Lucida Console"/>
              </a:rPr>
              <a:t> 2020-07-24 05:59:38</a:t>
            </a:r>
            <a:r>
              <a:rPr sz="850" spc="35" dirty="0">
                <a:solidFill>
                  <a:srgbClr val="333333"/>
                </a:solidFill>
                <a:latin typeface="Lucida Console"/>
                <a:cs typeface="Lucida Console"/>
              </a:rPr>
              <a:t>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end</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5" dirty="0">
                <a:solidFill>
                  <a:srgbClr val="333333"/>
                </a:solidFill>
                <a:latin typeface="Lucida Console"/>
                <a:cs typeface="Lucida Console"/>
              </a:rPr>
              <a:t> </a:t>
            </a:r>
            <a:r>
              <a:rPr sz="850" spc="25" dirty="0">
                <a:solidFill>
                  <a:srgbClr val="333333"/>
                </a:solidFill>
                <a:latin typeface="Lucida Console"/>
                <a:cs typeface="Lucida Console"/>
              </a:rPr>
              <a:t>Sun</a:t>
            </a:r>
            <a:r>
              <a:rPr sz="850" spc="30" dirty="0">
                <a:solidFill>
                  <a:srgbClr val="333333"/>
                </a:solidFill>
                <a:latin typeface="Lucida Console"/>
                <a:cs typeface="Lucida Console"/>
              </a:rPr>
              <a:t> 2021-01-31 15:10:01</a:t>
            </a:r>
            <a:r>
              <a:rPr sz="850" spc="35"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a:p>
            <a:pPr marL="136525" marR="5080">
              <a:lnSpc>
                <a:spcPct val="132400"/>
              </a:lnSpc>
              <a:tabLst>
                <a:tab pos="1450340" algn="l"/>
              </a:tabLst>
            </a:pPr>
            <a:r>
              <a:rPr sz="850" spc="25" dirty="0">
                <a:solidFill>
                  <a:srgbClr val="333333"/>
                </a:solidFill>
                <a:latin typeface="Lucida Console"/>
                <a:cs typeface="Lucida Console"/>
              </a:rPr>
              <a:t>--Jul </a:t>
            </a:r>
            <a:r>
              <a:rPr sz="850" spc="20" dirty="0">
                <a:solidFill>
                  <a:srgbClr val="333333"/>
                </a:solidFill>
                <a:latin typeface="Lucida Console"/>
                <a:cs typeface="Lucida Console"/>
              </a:rPr>
              <a:t>24</a:t>
            </a:r>
            <a:r>
              <a:rPr sz="850" spc="30" dirty="0">
                <a:solidFill>
                  <a:srgbClr val="333333"/>
                </a:solidFill>
                <a:latin typeface="Lucida Console"/>
                <a:cs typeface="Lucida Console"/>
              </a:rPr>
              <a:t> 05:59:38 localhost.localdomain kernel: </a:t>
            </a:r>
            <a:r>
              <a:rPr sz="850" spc="25" dirty="0">
                <a:solidFill>
                  <a:srgbClr val="333333"/>
                </a:solidFill>
                <a:latin typeface="Lucida Console"/>
                <a:cs typeface="Lucida Console"/>
              </a:rPr>
              <a:t>Linux</a:t>
            </a:r>
            <a:r>
              <a:rPr sz="850" spc="30" dirty="0">
                <a:solidFill>
                  <a:srgbClr val="333333"/>
                </a:solidFill>
                <a:latin typeface="Lucida Console"/>
                <a:cs typeface="Lucida Console"/>
              </a:rPr>
              <a:t> version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4.18.0- </a:t>
            </a:r>
            <a:r>
              <a:rPr sz="850" spc="35" dirty="0">
                <a:solidFill>
                  <a:srgbClr val="333333"/>
                </a:solidFill>
                <a:latin typeface="Lucida Console"/>
                <a:cs typeface="Lucida Console"/>
              </a:rPr>
              <a:t> </a:t>
            </a:r>
            <a:r>
              <a:rPr sz="850" spc="30" dirty="0">
                <a:solidFill>
                  <a:srgbClr val="333333"/>
                </a:solidFill>
                <a:latin typeface="Lucida Console"/>
                <a:cs typeface="Lucida Console"/>
              </a:rPr>
              <a:t>80.el8.x86_64 (mockbuild&gt;Jul </a:t>
            </a:r>
            <a:r>
              <a:rPr sz="850" spc="20" dirty="0">
                <a:solidFill>
                  <a:srgbClr val="333333"/>
                </a:solidFill>
                <a:latin typeface="Lucida Console"/>
                <a:cs typeface="Lucida Console"/>
              </a:rPr>
              <a:t>24 </a:t>
            </a:r>
            <a:r>
              <a:rPr sz="850" spc="30" dirty="0">
                <a:solidFill>
                  <a:srgbClr val="333333"/>
                </a:solidFill>
                <a:latin typeface="Lucida Console"/>
                <a:cs typeface="Lucida Console"/>
              </a:rPr>
              <a:t>05:59:38 localhost.localdomain kernel: Command </a:t>
            </a:r>
            <a:r>
              <a:rPr sz="850" spc="-500" dirty="0">
                <a:solidFill>
                  <a:srgbClr val="333333"/>
                </a:solidFill>
                <a:latin typeface="Lucida Console"/>
                <a:cs typeface="Lucida Console"/>
              </a:rPr>
              <a:t> </a:t>
            </a:r>
            <a:r>
              <a:rPr sz="850" spc="25" dirty="0">
                <a:solidFill>
                  <a:srgbClr val="333333"/>
                </a:solidFill>
                <a:latin typeface="Lucida Console"/>
                <a:cs typeface="Lucida Console"/>
              </a:rPr>
              <a:t>line:</a:t>
            </a:r>
            <a:r>
              <a:rPr sz="850" spc="30" dirty="0">
                <a:solidFill>
                  <a:srgbClr val="333333"/>
                </a:solidFill>
                <a:latin typeface="Lucida Console"/>
                <a:cs typeface="Lucida Console"/>
              </a:rPr>
              <a:t> BOOT_IMAGE=(hd0,msdos1)/vmlinuz&gt;Jul</a:t>
            </a:r>
            <a:r>
              <a:rPr sz="850" spc="35" dirty="0">
                <a:solidFill>
                  <a:srgbClr val="333333"/>
                </a:solidFill>
                <a:latin typeface="Lucida Console"/>
                <a:cs typeface="Lucida Console"/>
              </a:rPr>
              <a:t> </a:t>
            </a:r>
            <a:r>
              <a:rPr sz="850" spc="20" dirty="0">
                <a:solidFill>
                  <a:srgbClr val="333333"/>
                </a:solidFill>
                <a:latin typeface="Lucida Console"/>
                <a:cs typeface="Lucida Console"/>
              </a:rPr>
              <a:t>24</a:t>
            </a:r>
            <a:r>
              <a:rPr sz="850" spc="35" dirty="0">
                <a:solidFill>
                  <a:srgbClr val="333333"/>
                </a:solidFill>
                <a:latin typeface="Lucida Console"/>
                <a:cs typeface="Lucida Console"/>
              </a:rPr>
              <a:t> </a:t>
            </a:r>
            <a:r>
              <a:rPr sz="850" spc="30" dirty="0">
                <a:solidFill>
                  <a:srgbClr val="333333"/>
                </a:solidFill>
                <a:latin typeface="Lucida Console"/>
                <a:cs typeface="Lucida Console"/>
              </a:rPr>
              <a:t>05:59:38 localhost.localdomain </a:t>
            </a:r>
            <a:r>
              <a:rPr sz="850" spc="35" dirty="0">
                <a:solidFill>
                  <a:srgbClr val="333333"/>
                </a:solidFill>
                <a:latin typeface="Lucida Console"/>
                <a:cs typeface="Lucida Console"/>
              </a:rPr>
              <a:t> </a:t>
            </a:r>
            <a:r>
              <a:rPr sz="850" spc="30" dirty="0">
                <a:solidFill>
                  <a:srgbClr val="333333"/>
                </a:solidFill>
                <a:latin typeface="Lucida Console"/>
                <a:cs typeface="Lucida Console"/>
              </a:rPr>
              <a:t>kernel: Disabled </a:t>
            </a:r>
            <a:r>
              <a:rPr sz="850" spc="25" dirty="0">
                <a:solidFill>
                  <a:srgbClr val="333333"/>
                </a:solidFill>
                <a:latin typeface="Lucida Console"/>
                <a:cs typeface="Lucida Console"/>
              </a:rPr>
              <a:t>fast</a:t>
            </a:r>
            <a:r>
              <a:rPr sz="850" spc="30" dirty="0">
                <a:solidFill>
                  <a:srgbClr val="333333"/>
                </a:solidFill>
                <a:latin typeface="Lucida Console"/>
                <a:cs typeface="Lucida Console"/>
              </a:rPr>
              <a:t> </a:t>
            </a:r>
            <a:r>
              <a:rPr sz="850" spc="25" dirty="0">
                <a:solidFill>
                  <a:srgbClr val="333333"/>
                </a:solidFill>
                <a:latin typeface="Lucida Console"/>
                <a:cs typeface="Lucida Console"/>
              </a:rPr>
              <a:t>string</a:t>
            </a:r>
            <a:r>
              <a:rPr sz="850" spc="30" dirty="0">
                <a:solidFill>
                  <a:srgbClr val="333333"/>
                </a:solidFill>
                <a:latin typeface="Lucida Console"/>
                <a:cs typeface="Lucida Console"/>
              </a:rPr>
              <a:t> operationsJul </a:t>
            </a:r>
            <a:r>
              <a:rPr sz="850" spc="20" dirty="0">
                <a:solidFill>
                  <a:srgbClr val="333333"/>
                </a:solidFill>
                <a:latin typeface="Lucida Console"/>
                <a:cs typeface="Lucida Console"/>
              </a:rPr>
              <a:t>24</a:t>
            </a:r>
            <a:r>
              <a:rPr sz="850" spc="30" dirty="0">
                <a:solidFill>
                  <a:srgbClr val="333333"/>
                </a:solidFill>
                <a:latin typeface="Lucida Console"/>
                <a:cs typeface="Lucida Console"/>
              </a:rPr>
              <a:t> 05:59:38 localhost.localdomain </a:t>
            </a:r>
            <a:r>
              <a:rPr sz="850" spc="35" dirty="0">
                <a:solidFill>
                  <a:srgbClr val="333333"/>
                </a:solidFill>
                <a:latin typeface="Lucida Console"/>
                <a:cs typeface="Lucida Console"/>
              </a:rPr>
              <a:t> </a:t>
            </a:r>
            <a:r>
              <a:rPr sz="850" spc="30" dirty="0">
                <a:solidFill>
                  <a:srgbClr val="333333"/>
                </a:solidFill>
                <a:latin typeface="Lucida Console"/>
                <a:cs typeface="Lucida Console"/>
              </a:rPr>
              <a:t>kernel:</a:t>
            </a:r>
            <a:r>
              <a:rPr sz="850" spc="25" dirty="0">
                <a:solidFill>
                  <a:srgbClr val="333333"/>
                </a:solidFill>
                <a:latin typeface="Lucida Console"/>
                <a:cs typeface="Lucida Console"/>
              </a:rPr>
              <a:t> </a:t>
            </a:r>
            <a:r>
              <a:rPr sz="850" spc="30" dirty="0">
                <a:solidFill>
                  <a:srgbClr val="333333"/>
                </a:solidFill>
                <a:latin typeface="Lucida Console"/>
                <a:cs typeface="Lucida Console"/>
              </a:rPr>
              <a:t>x86/fpu: Supporting </a:t>
            </a:r>
            <a:r>
              <a:rPr sz="850" spc="25" dirty="0">
                <a:solidFill>
                  <a:srgbClr val="333333"/>
                </a:solidFill>
                <a:latin typeface="Lucida Console"/>
                <a:cs typeface="Lucida Console"/>
              </a:rPr>
              <a:t>XSAVE </a:t>
            </a:r>
            <a:r>
              <a:rPr sz="850" spc="30" dirty="0">
                <a:solidFill>
                  <a:srgbClr val="333333"/>
                </a:solidFill>
                <a:latin typeface="Lucida Console"/>
                <a:cs typeface="Lucida Console"/>
              </a:rPr>
              <a:t>feature </a:t>
            </a:r>
            <a:r>
              <a:rPr sz="850" spc="25" dirty="0">
                <a:solidFill>
                  <a:srgbClr val="333333"/>
                </a:solidFill>
                <a:latin typeface="Lucida Console"/>
                <a:cs typeface="Lucida Console"/>
              </a:rPr>
              <a:t>0x001:</a:t>
            </a:r>
            <a:r>
              <a:rPr sz="850" spc="30" dirty="0">
                <a:solidFill>
                  <a:srgbClr val="333333"/>
                </a:solidFill>
                <a:latin typeface="Lucida Console"/>
                <a:cs typeface="Lucida Console"/>
              </a:rPr>
              <a:t> 'x87&gt;Jul </a:t>
            </a:r>
            <a:r>
              <a:rPr sz="850" spc="20" dirty="0">
                <a:solidFill>
                  <a:srgbClr val="333333"/>
                </a:solidFill>
                <a:latin typeface="Lucida Console"/>
                <a:cs typeface="Lucida Console"/>
              </a:rPr>
              <a:t>24</a:t>
            </a:r>
            <a:r>
              <a:rPr sz="850" spc="25" dirty="0">
                <a:solidFill>
                  <a:srgbClr val="333333"/>
                </a:solidFill>
                <a:latin typeface="Lucida Console"/>
                <a:cs typeface="Lucida Console"/>
              </a:rPr>
              <a:t> </a:t>
            </a:r>
            <a:r>
              <a:rPr sz="850" spc="30" dirty="0">
                <a:solidFill>
                  <a:srgbClr val="333333"/>
                </a:solidFill>
                <a:latin typeface="Lucida Console"/>
                <a:cs typeface="Lucida Console"/>
              </a:rPr>
              <a:t>05:59:38 </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localhost.localdomain</a:t>
            </a:r>
            <a:r>
              <a:rPr sz="850" spc="125" dirty="0">
                <a:solidFill>
                  <a:srgbClr val="333333"/>
                </a:solidFill>
                <a:latin typeface="Lucida Console"/>
                <a:cs typeface="Lucida Console"/>
              </a:rPr>
              <a:t> </a:t>
            </a:r>
            <a:r>
              <a:rPr sz="850" spc="30" dirty="0">
                <a:solidFill>
                  <a:srgbClr val="333333"/>
                </a:solidFill>
                <a:latin typeface="Lucida Console"/>
                <a:cs typeface="Lucida Console"/>
              </a:rPr>
              <a:t>kernel:</a:t>
            </a:r>
            <a:r>
              <a:rPr sz="850" spc="125" dirty="0">
                <a:solidFill>
                  <a:srgbClr val="333333"/>
                </a:solidFill>
                <a:latin typeface="Lucida Console"/>
                <a:cs typeface="Lucida Console"/>
              </a:rPr>
              <a:t> </a:t>
            </a:r>
            <a:r>
              <a:rPr sz="850" spc="30" dirty="0">
                <a:solidFill>
                  <a:srgbClr val="333333"/>
                </a:solidFill>
                <a:latin typeface="Lucida Console"/>
                <a:cs typeface="Lucida Console"/>
              </a:rPr>
              <a:t>x86/fpu:</a:t>
            </a:r>
            <a:r>
              <a:rPr sz="850" spc="130" dirty="0">
                <a:solidFill>
                  <a:srgbClr val="333333"/>
                </a:solidFill>
                <a:latin typeface="Lucida Console"/>
                <a:cs typeface="Lucida Console"/>
              </a:rPr>
              <a:t> </a:t>
            </a:r>
            <a:r>
              <a:rPr sz="850" spc="30" dirty="0">
                <a:solidFill>
                  <a:srgbClr val="333333"/>
                </a:solidFill>
                <a:latin typeface="Lucida Console"/>
                <a:cs typeface="Lucida Console"/>
              </a:rPr>
              <a:t>Supporting</a:t>
            </a:r>
            <a:r>
              <a:rPr sz="850" spc="125" dirty="0">
                <a:solidFill>
                  <a:srgbClr val="333333"/>
                </a:solidFill>
                <a:latin typeface="Lucida Console"/>
                <a:cs typeface="Lucida Console"/>
              </a:rPr>
              <a:t> </a:t>
            </a:r>
            <a:r>
              <a:rPr sz="850" spc="25" dirty="0">
                <a:solidFill>
                  <a:srgbClr val="333333"/>
                </a:solidFill>
                <a:latin typeface="Lucida Console"/>
                <a:cs typeface="Lucida Console"/>
              </a:rPr>
              <a:t>XSAVE</a:t>
            </a:r>
            <a:r>
              <a:rPr sz="850" spc="130" dirty="0">
                <a:solidFill>
                  <a:srgbClr val="333333"/>
                </a:solidFill>
                <a:latin typeface="Lucida Console"/>
                <a:cs typeface="Lucida Console"/>
              </a:rPr>
              <a:t> </a:t>
            </a:r>
            <a:r>
              <a:rPr sz="850" spc="30" dirty="0">
                <a:solidFill>
                  <a:srgbClr val="333333"/>
                </a:solidFill>
                <a:latin typeface="Lucida Console"/>
                <a:cs typeface="Lucida Console"/>
              </a:rPr>
              <a:t>feature</a:t>
            </a:r>
            <a:r>
              <a:rPr sz="850" spc="125" dirty="0">
                <a:solidFill>
                  <a:srgbClr val="333333"/>
                </a:solidFill>
                <a:latin typeface="Lucida Console"/>
                <a:cs typeface="Lucida Console"/>
              </a:rPr>
              <a:t> </a:t>
            </a:r>
            <a:r>
              <a:rPr sz="850" spc="25" dirty="0">
                <a:solidFill>
                  <a:srgbClr val="333333"/>
                </a:solidFill>
                <a:latin typeface="Lucida Console"/>
                <a:cs typeface="Lucida Console"/>
              </a:rPr>
              <a:t>0x002: </a:t>
            </a:r>
            <a:r>
              <a:rPr sz="850" spc="30" dirty="0">
                <a:solidFill>
                  <a:srgbClr val="333333"/>
                </a:solidFill>
                <a:latin typeface="Lucida Console"/>
                <a:cs typeface="Lucida Console"/>
              </a:rPr>
              <a:t> 'SSE&gt;Jul </a:t>
            </a:r>
            <a:r>
              <a:rPr sz="850" spc="20" dirty="0">
                <a:solidFill>
                  <a:srgbClr val="333333"/>
                </a:solidFill>
                <a:latin typeface="Lucida Console"/>
                <a:cs typeface="Lucida Console"/>
              </a:rPr>
              <a:t>24 </a:t>
            </a:r>
            <a:r>
              <a:rPr sz="850" spc="30" dirty="0">
                <a:solidFill>
                  <a:srgbClr val="333333"/>
                </a:solidFill>
                <a:latin typeface="Lucida Console"/>
                <a:cs typeface="Lucida Console"/>
              </a:rPr>
              <a:t>05:59:38 localhost.localdomain kernel: x86/fpu: Supporting </a:t>
            </a:r>
            <a:r>
              <a:rPr sz="850" spc="25" dirty="0">
                <a:solidFill>
                  <a:srgbClr val="333333"/>
                </a:solidFill>
                <a:latin typeface="Lucida Console"/>
                <a:cs typeface="Lucida Console"/>
              </a:rPr>
              <a:t>XSAVE </a:t>
            </a:r>
            <a:r>
              <a:rPr sz="850" spc="30" dirty="0">
                <a:solidFill>
                  <a:srgbClr val="333333"/>
                </a:solidFill>
                <a:latin typeface="Lucida Console"/>
                <a:cs typeface="Lucida Console"/>
              </a:rPr>
              <a:t> feature</a:t>
            </a:r>
            <a:r>
              <a:rPr sz="850" spc="25" dirty="0">
                <a:solidFill>
                  <a:srgbClr val="333333"/>
                </a:solidFill>
                <a:latin typeface="Lucida Console"/>
                <a:cs typeface="Lucida Console"/>
              </a:rPr>
              <a:t> 0x004:</a:t>
            </a:r>
            <a:r>
              <a:rPr sz="850" spc="30" dirty="0">
                <a:solidFill>
                  <a:srgbClr val="333333"/>
                </a:solidFill>
                <a:latin typeface="Lucida Console"/>
                <a:cs typeface="Lucida Console"/>
              </a:rPr>
              <a:t> 'AVX&gt;Jul</a:t>
            </a:r>
            <a:r>
              <a:rPr sz="850" spc="25" dirty="0">
                <a:solidFill>
                  <a:srgbClr val="333333"/>
                </a:solidFill>
                <a:latin typeface="Lucida Console"/>
                <a:cs typeface="Lucida Console"/>
              </a:rPr>
              <a:t> </a:t>
            </a:r>
            <a:r>
              <a:rPr sz="850" spc="20" dirty="0">
                <a:solidFill>
                  <a:srgbClr val="333333"/>
                </a:solidFill>
                <a:latin typeface="Lucida Console"/>
                <a:cs typeface="Lucida Console"/>
              </a:rPr>
              <a:t>24</a:t>
            </a:r>
            <a:r>
              <a:rPr sz="850" spc="30" dirty="0">
                <a:solidFill>
                  <a:srgbClr val="333333"/>
                </a:solidFill>
                <a:latin typeface="Lucida Console"/>
                <a:cs typeface="Lucida Console"/>
              </a:rPr>
              <a:t> 05:59:38 localhost.localdomain</a:t>
            </a:r>
            <a:r>
              <a:rPr sz="850" spc="25" dirty="0">
                <a:solidFill>
                  <a:srgbClr val="333333"/>
                </a:solidFill>
                <a:latin typeface="Lucida Console"/>
                <a:cs typeface="Lucida Console"/>
              </a:rPr>
              <a:t> </a:t>
            </a:r>
            <a:r>
              <a:rPr sz="850" spc="30" dirty="0">
                <a:solidFill>
                  <a:srgbClr val="333333"/>
                </a:solidFill>
                <a:latin typeface="Lucida Console"/>
                <a:cs typeface="Lucida Console"/>
              </a:rPr>
              <a:t>kernel: x86/fpu: </a:t>
            </a:r>
            <a:r>
              <a:rPr sz="850" spc="35" dirty="0">
                <a:solidFill>
                  <a:srgbClr val="333333"/>
                </a:solidFill>
                <a:latin typeface="Lucida Console"/>
                <a:cs typeface="Lucida Console"/>
              </a:rPr>
              <a:t> </a:t>
            </a:r>
            <a:r>
              <a:rPr sz="850" spc="30" dirty="0">
                <a:solidFill>
                  <a:srgbClr val="333333"/>
                </a:solidFill>
                <a:latin typeface="Lucida Console"/>
                <a:cs typeface="Lucida Console"/>
              </a:rPr>
              <a:t>xstate_offset[2]:	</a:t>
            </a:r>
            <a:r>
              <a:rPr sz="850" spc="25" dirty="0">
                <a:solidFill>
                  <a:srgbClr val="333333"/>
                </a:solidFill>
                <a:latin typeface="Lucida Console"/>
                <a:cs typeface="Lucida Console"/>
              </a:rPr>
              <a:t>576, </a:t>
            </a:r>
            <a:r>
              <a:rPr sz="850" spc="30" dirty="0">
                <a:solidFill>
                  <a:srgbClr val="333333"/>
                </a:solidFill>
                <a:latin typeface="Lucida Console"/>
                <a:cs typeface="Lucida Console"/>
              </a:rPr>
              <a:t>xstate_sizes&gt;Jul</a:t>
            </a:r>
            <a:r>
              <a:rPr sz="850" spc="25" dirty="0">
                <a:solidFill>
                  <a:srgbClr val="333333"/>
                </a:solidFill>
                <a:latin typeface="Lucida Console"/>
                <a:cs typeface="Lucida Console"/>
              </a:rPr>
              <a:t> </a:t>
            </a:r>
            <a:r>
              <a:rPr sz="850" spc="20" dirty="0">
                <a:solidFill>
                  <a:srgbClr val="333333"/>
                </a:solidFill>
                <a:latin typeface="Lucida Console"/>
                <a:cs typeface="Lucida Console"/>
              </a:rPr>
              <a:t>24</a:t>
            </a:r>
            <a:r>
              <a:rPr sz="850" spc="30" dirty="0">
                <a:solidFill>
                  <a:srgbClr val="333333"/>
                </a:solidFill>
                <a:latin typeface="Lucida Console"/>
                <a:cs typeface="Lucida Console"/>
              </a:rPr>
              <a:t> 05:59:38</a:t>
            </a:r>
            <a:r>
              <a:rPr sz="850" spc="25" dirty="0">
                <a:solidFill>
                  <a:srgbClr val="333333"/>
                </a:solidFill>
                <a:latin typeface="Lucida Console"/>
                <a:cs typeface="Lucida Console"/>
              </a:rPr>
              <a:t> </a:t>
            </a:r>
            <a:r>
              <a:rPr sz="850" spc="30" dirty="0">
                <a:solidFill>
                  <a:srgbClr val="333333"/>
                </a:solidFill>
                <a:latin typeface="Lucida Console"/>
                <a:cs typeface="Lucida Console"/>
              </a:rPr>
              <a:t>localhost.localdomain </a:t>
            </a:r>
            <a:r>
              <a:rPr sz="850" spc="35" dirty="0">
                <a:solidFill>
                  <a:srgbClr val="333333"/>
                </a:solidFill>
                <a:latin typeface="Lucida Console"/>
                <a:cs typeface="Lucida Console"/>
              </a:rPr>
              <a:t> </a:t>
            </a:r>
            <a:r>
              <a:rPr sz="850" spc="30" dirty="0">
                <a:solidFill>
                  <a:srgbClr val="333333"/>
                </a:solidFill>
                <a:latin typeface="Lucida Console"/>
                <a:cs typeface="Lucida Console"/>
              </a:rPr>
              <a:t>kernel:</a:t>
            </a:r>
            <a:r>
              <a:rPr sz="850" spc="25" dirty="0">
                <a:solidFill>
                  <a:srgbClr val="333333"/>
                </a:solidFill>
                <a:latin typeface="Lucida Console"/>
                <a:cs typeface="Lucida Console"/>
              </a:rPr>
              <a:t> </a:t>
            </a:r>
            <a:r>
              <a:rPr sz="850" spc="30" dirty="0">
                <a:solidFill>
                  <a:srgbClr val="333333"/>
                </a:solidFill>
                <a:latin typeface="Lucida Console"/>
                <a:cs typeface="Lucida Console"/>
              </a:rPr>
              <a:t>x86/fpu: Enabled</a:t>
            </a:r>
            <a:r>
              <a:rPr sz="850" spc="25" dirty="0">
                <a:solidFill>
                  <a:srgbClr val="333333"/>
                </a:solidFill>
                <a:latin typeface="Lucida Console"/>
                <a:cs typeface="Lucida Console"/>
              </a:rPr>
              <a:t> xstate</a:t>
            </a:r>
            <a:r>
              <a:rPr sz="850" spc="30" dirty="0">
                <a:solidFill>
                  <a:srgbClr val="333333"/>
                </a:solidFill>
                <a:latin typeface="Lucida Console"/>
                <a:cs typeface="Lucida Console"/>
              </a:rPr>
              <a:t> features </a:t>
            </a:r>
            <a:r>
              <a:rPr sz="850" spc="25" dirty="0">
                <a:solidFill>
                  <a:srgbClr val="333333"/>
                </a:solidFill>
                <a:latin typeface="Lucida Console"/>
                <a:cs typeface="Lucida Console"/>
              </a:rPr>
              <a:t>0x7, </a:t>
            </a:r>
            <a:r>
              <a:rPr sz="850" spc="30" dirty="0">
                <a:solidFill>
                  <a:srgbClr val="333333"/>
                </a:solidFill>
                <a:latin typeface="Lucida Console"/>
                <a:cs typeface="Lucida Console"/>
              </a:rPr>
              <a:t>context&gt;Jul </a:t>
            </a:r>
            <a:r>
              <a:rPr sz="850" spc="20" dirty="0">
                <a:solidFill>
                  <a:srgbClr val="333333"/>
                </a:solidFill>
                <a:latin typeface="Lucida Console"/>
                <a:cs typeface="Lucida Console"/>
              </a:rPr>
              <a:t>24</a:t>
            </a:r>
            <a:r>
              <a:rPr sz="850" spc="30" dirty="0">
                <a:solidFill>
                  <a:srgbClr val="333333"/>
                </a:solidFill>
                <a:latin typeface="Lucida Console"/>
                <a:cs typeface="Lucida Console"/>
              </a:rPr>
              <a:t> 05:59:38 </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localhost.localdomain</a:t>
            </a:r>
            <a:r>
              <a:rPr sz="850" spc="25" dirty="0">
                <a:solidFill>
                  <a:srgbClr val="333333"/>
                </a:solidFill>
                <a:latin typeface="Lucida Console"/>
                <a:cs typeface="Lucida Console"/>
              </a:rPr>
              <a:t> </a:t>
            </a:r>
            <a:r>
              <a:rPr sz="850" spc="30" dirty="0">
                <a:solidFill>
                  <a:srgbClr val="333333"/>
                </a:solidFill>
                <a:latin typeface="Lucida Console"/>
                <a:cs typeface="Lucida Console"/>
              </a:rPr>
              <a:t>kernel:</a:t>
            </a:r>
            <a:r>
              <a:rPr sz="850" spc="25" dirty="0">
                <a:solidFill>
                  <a:srgbClr val="333333"/>
                </a:solidFill>
                <a:latin typeface="Lucida Console"/>
                <a:cs typeface="Lucida Console"/>
              </a:rPr>
              <a:t> </a:t>
            </a:r>
            <a:r>
              <a:rPr sz="850" spc="30" dirty="0">
                <a:solidFill>
                  <a:srgbClr val="333333"/>
                </a:solidFill>
                <a:latin typeface="Lucida Console"/>
                <a:cs typeface="Lucida Console"/>
              </a:rPr>
              <a:t>BIOS-provided</a:t>
            </a:r>
            <a:r>
              <a:rPr sz="850" spc="25" dirty="0">
                <a:solidFill>
                  <a:srgbClr val="333333"/>
                </a:solidFill>
                <a:latin typeface="Lucida Console"/>
                <a:cs typeface="Lucida Console"/>
              </a:rPr>
              <a:t> </a:t>
            </a:r>
            <a:r>
              <a:rPr sz="850" spc="30" dirty="0">
                <a:solidFill>
                  <a:srgbClr val="333333"/>
                </a:solidFill>
                <a:latin typeface="Lucida Console"/>
                <a:cs typeface="Lucida Console"/>
              </a:rPr>
              <a:t>physical </a:t>
            </a:r>
            <a:r>
              <a:rPr sz="850" spc="25" dirty="0">
                <a:solidFill>
                  <a:srgbClr val="333333"/>
                </a:solidFill>
                <a:latin typeface="Lucida Console"/>
                <a:cs typeface="Lucida Console"/>
              </a:rPr>
              <a:t>RAM </a:t>
            </a:r>
            <a:r>
              <a:rPr sz="850" spc="30" dirty="0">
                <a:solidFill>
                  <a:srgbClr val="333333"/>
                </a:solidFill>
                <a:latin typeface="Lucida Console"/>
                <a:cs typeface="Lucida Console"/>
              </a:rPr>
              <a:t>map:………………</a:t>
            </a:r>
            <a:r>
              <a:rPr sz="800" spc="90" dirty="0">
                <a:solidFill>
                  <a:srgbClr val="333333"/>
                </a:solidFill>
                <a:latin typeface="宋体"/>
                <a:cs typeface="宋体"/>
              </a:rPr>
              <a:t>省略部分输出</a:t>
            </a:r>
            <a:r>
              <a:rPr sz="800" spc="80" dirty="0">
                <a:solidFill>
                  <a:srgbClr val="333333"/>
                </a:solidFill>
                <a:latin typeface="宋体"/>
                <a:cs typeface="宋体"/>
              </a:rPr>
              <a:t>信 </a:t>
            </a:r>
            <a:r>
              <a:rPr sz="800" spc="90" dirty="0">
                <a:solidFill>
                  <a:srgbClr val="333333"/>
                </a:solidFill>
                <a:latin typeface="宋体"/>
                <a:cs typeface="宋体"/>
              </a:rPr>
              <a:t>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50495" indent="-138430">
              <a:lnSpc>
                <a:spcPct val="100000"/>
              </a:lnSpc>
              <a:spcBef>
                <a:spcPts val="5"/>
              </a:spcBef>
              <a:buFont typeface="Trebuchet MS"/>
              <a:buAutoNum type="arabicPeriod" startAt="5"/>
              <a:tabLst>
                <a:tab pos="151130" algn="l"/>
              </a:tabLst>
            </a:pPr>
            <a:r>
              <a:rPr sz="950" b="1" spc="25" dirty="0">
                <a:solidFill>
                  <a:srgbClr val="333333"/>
                </a:solidFill>
                <a:latin typeface="微软雅黑"/>
                <a:cs typeface="微软雅黑"/>
              </a:rPr>
              <a:t>查询指定服务的日志信息</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默认情况下所有的日志信息都是综合的、混在一起的，如果想看具体某项服务的日志信息，可以使用</a:t>
            </a:r>
            <a:endParaRPr sz="950">
              <a:latin typeface="微软雅黑"/>
              <a:cs typeface="微软雅黑"/>
            </a:endParaRPr>
          </a:p>
          <a:p>
            <a:pPr marL="12700">
              <a:lnSpc>
                <a:spcPct val="100000"/>
              </a:lnSpc>
              <a:spcBef>
                <a:spcPts val="360"/>
              </a:spcBef>
            </a:pPr>
            <a:r>
              <a:rPr sz="950" b="1" spc="10" dirty="0">
                <a:solidFill>
                  <a:srgbClr val="333333"/>
                </a:solidFill>
                <a:latin typeface="Trebuchet MS"/>
                <a:cs typeface="Trebuchet MS"/>
              </a:rPr>
              <a:t>“_SYSTEMD_UNIT”</a:t>
            </a:r>
            <a:r>
              <a:rPr sz="950" b="1" spc="25" dirty="0">
                <a:solidFill>
                  <a:srgbClr val="333333"/>
                </a:solidFill>
                <a:latin typeface="微软雅黑"/>
                <a:cs typeface="微软雅黑"/>
              </a:rPr>
              <a:t>参数进行查询，服务名称的后面还有</a:t>
            </a:r>
            <a:r>
              <a:rPr sz="950" b="1" spc="20" dirty="0">
                <a:solidFill>
                  <a:srgbClr val="333333"/>
                </a:solidFill>
                <a:latin typeface="Trebuchet MS"/>
                <a:cs typeface="Trebuchet MS"/>
              </a:rPr>
              <a:t>.service</a:t>
            </a:r>
            <a:r>
              <a:rPr sz="950" b="1" spc="25" dirty="0">
                <a:solidFill>
                  <a:srgbClr val="333333"/>
                </a:solidFill>
                <a:latin typeface="微软雅黑"/>
                <a:cs typeface="微软雅黑"/>
              </a:rPr>
              <a:t>，这个是标准服务名称的写法。：</a:t>
            </a:r>
            <a:endParaRPr sz="950">
              <a:latin typeface="微软雅黑"/>
              <a:cs typeface="微软雅黑"/>
            </a:endParaRPr>
          </a:p>
        </p:txBody>
      </p:sp>
      <p:sp>
        <p:nvSpPr>
          <p:cNvPr id="17" name="object 17"/>
          <p:cNvSpPr txBox="1"/>
          <p:nvPr/>
        </p:nvSpPr>
        <p:spPr>
          <a:xfrm>
            <a:off x="3679964" y="10217035"/>
            <a:ext cx="2089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143</a:t>
            </a:fld>
            <a:endParaRPr sz="800">
              <a:latin typeface="小哥哥网恋吗"/>
              <a:cs typeface="小哥哥网恋吗"/>
            </a:endParaRPr>
          </a:p>
        </p:txBody>
      </p:sp>
      <p:sp>
        <p:nvSpPr>
          <p:cNvPr id="15" name="object 15"/>
          <p:cNvSpPr txBox="1"/>
          <p:nvPr/>
        </p:nvSpPr>
        <p:spPr>
          <a:xfrm>
            <a:off x="1070306" y="406798"/>
            <a:ext cx="5415915" cy="15690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journalctl --since </a:t>
            </a:r>
            <a:r>
              <a:rPr sz="850" spc="25" dirty="0">
                <a:solidFill>
                  <a:srgbClr val="333333"/>
                </a:solidFill>
                <a:latin typeface="Lucida Console"/>
                <a:cs typeface="Lucida Console"/>
              </a:rPr>
              <a:t>"-1</a:t>
            </a:r>
            <a:r>
              <a:rPr sz="850" spc="30" dirty="0">
                <a:solidFill>
                  <a:srgbClr val="333333"/>
                </a:solidFill>
                <a:latin typeface="Lucida Console"/>
                <a:cs typeface="Lucida Console"/>
              </a:rPr>
              <a:t> hour"-- </a:t>
            </a:r>
            <a:r>
              <a:rPr sz="850" spc="25" dirty="0">
                <a:solidFill>
                  <a:srgbClr val="333333"/>
                </a:solidFill>
                <a:latin typeface="Lucida Console"/>
                <a:cs typeface="Lucida Console"/>
              </a:rPr>
              <a:t>Logs</a:t>
            </a:r>
            <a:r>
              <a:rPr sz="850" spc="30" dirty="0">
                <a:solidFill>
                  <a:srgbClr val="333333"/>
                </a:solidFill>
                <a:latin typeface="Lucida Console"/>
                <a:cs typeface="Lucida Console"/>
              </a:rPr>
              <a:t> </a:t>
            </a:r>
            <a:r>
              <a:rPr sz="850" spc="25" dirty="0">
                <a:solidFill>
                  <a:srgbClr val="333333"/>
                </a:solidFill>
                <a:latin typeface="Lucida Console"/>
                <a:cs typeface="Lucida Console"/>
              </a:rPr>
              <a:t>begin</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0" dirty="0">
                <a:solidFill>
                  <a:srgbClr val="333333"/>
                </a:solidFill>
                <a:latin typeface="Lucida Console"/>
                <a:cs typeface="Lucida Console"/>
              </a:rPr>
              <a:t> 2020-07- </a:t>
            </a:r>
            <a:r>
              <a:rPr sz="850" spc="-500" dirty="0">
                <a:solidFill>
                  <a:srgbClr val="333333"/>
                </a:solidFill>
                <a:latin typeface="Lucida Console"/>
                <a:cs typeface="Lucida Console"/>
              </a:rPr>
              <a:t> </a:t>
            </a:r>
            <a:r>
              <a:rPr sz="850" spc="20" dirty="0">
                <a:solidFill>
                  <a:srgbClr val="333333"/>
                </a:solidFill>
                <a:latin typeface="Lucida Console"/>
                <a:cs typeface="Lucida Console"/>
              </a:rPr>
              <a:t>24</a:t>
            </a:r>
            <a:r>
              <a:rPr sz="850" spc="30" dirty="0">
                <a:solidFill>
                  <a:srgbClr val="333333"/>
                </a:solidFill>
                <a:latin typeface="Lucida Console"/>
                <a:cs typeface="Lucida Console"/>
              </a:rPr>
              <a:t> 05:59:38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end</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Sun</a:t>
            </a:r>
            <a:r>
              <a:rPr sz="850" spc="30" dirty="0">
                <a:solidFill>
                  <a:srgbClr val="333333"/>
                </a:solidFill>
                <a:latin typeface="Lucida Console"/>
                <a:cs typeface="Lucida Console"/>
              </a:rPr>
              <a:t> 2021-01-31 15:10:01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--Jan</a:t>
            </a:r>
            <a:r>
              <a:rPr sz="850" spc="30" dirty="0">
                <a:solidFill>
                  <a:srgbClr val="333333"/>
                </a:solidFill>
                <a:latin typeface="Lucida Console"/>
                <a:cs typeface="Lucida Console"/>
              </a:rPr>
              <a:t>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14:25:36</a:t>
            </a:r>
            <a:endParaRPr sz="850">
              <a:latin typeface="Lucida Console"/>
              <a:cs typeface="Lucida Console"/>
            </a:endParaRPr>
          </a:p>
          <a:p>
            <a:pPr marL="12700" marR="67945">
              <a:lnSpc>
                <a:spcPct val="132400"/>
              </a:lnSpc>
            </a:pPr>
            <a:r>
              <a:rPr sz="850" spc="30" dirty="0">
                <a:solidFill>
                  <a:srgbClr val="333333"/>
                </a:solidFill>
                <a:latin typeface="Lucida Console"/>
                <a:cs typeface="Lucida Console"/>
              </a:rPr>
              <a:t>localhost.localdomain</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systemd[1]: Starting</a:t>
            </a:r>
            <a:r>
              <a:rPr sz="850" spc="25" dirty="0">
                <a:solidFill>
                  <a:srgbClr val="333333"/>
                </a:solidFill>
                <a:latin typeface="Lucida Console"/>
                <a:cs typeface="Lucida Console"/>
              </a:rPr>
              <a:t> dnf</a:t>
            </a:r>
            <a:r>
              <a:rPr sz="850" spc="30" dirty="0">
                <a:solidFill>
                  <a:srgbClr val="333333"/>
                </a:solidFill>
                <a:latin typeface="Lucida Console"/>
                <a:cs typeface="Lucida Console"/>
              </a:rPr>
              <a:t> makecache...Jan</a:t>
            </a:r>
            <a:r>
              <a:rPr sz="850" spc="25" dirty="0">
                <a:solidFill>
                  <a:srgbClr val="333333"/>
                </a:solidFill>
                <a:latin typeface="Lucida Console"/>
                <a:cs typeface="Lucida Console"/>
              </a:rPr>
              <a:t>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14:25:36 </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localhost.localdomain dnf[5516]: Updating Subscription Management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repositories.Jan </a:t>
            </a:r>
            <a:r>
              <a:rPr sz="850" spc="20" dirty="0">
                <a:solidFill>
                  <a:srgbClr val="333333"/>
                </a:solidFill>
                <a:latin typeface="Lucida Console"/>
                <a:cs typeface="Lucida Console"/>
              </a:rPr>
              <a:t>31</a:t>
            </a:r>
            <a:r>
              <a:rPr sz="850" spc="35" dirty="0">
                <a:solidFill>
                  <a:srgbClr val="333333"/>
                </a:solidFill>
                <a:latin typeface="Lucida Console"/>
                <a:cs typeface="Lucida Console"/>
              </a:rPr>
              <a:t> </a:t>
            </a:r>
            <a:r>
              <a:rPr sz="850" spc="30" dirty="0">
                <a:solidFill>
                  <a:srgbClr val="333333"/>
                </a:solidFill>
                <a:latin typeface="Lucida Console"/>
                <a:cs typeface="Lucida Console"/>
              </a:rPr>
              <a:t>14:25:36 localhost.localdomain</a:t>
            </a:r>
            <a:r>
              <a:rPr sz="850" spc="35" dirty="0">
                <a:solidFill>
                  <a:srgbClr val="333333"/>
                </a:solidFill>
                <a:latin typeface="Lucida Console"/>
                <a:cs typeface="Lucida Console"/>
              </a:rPr>
              <a:t> </a:t>
            </a:r>
            <a:r>
              <a:rPr sz="850" spc="30" dirty="0">
                <a:solidFill>
                  <a:srgbClr val="333333"/>
                </a:solidFill>
                <a:latin typeface="Lucida Console"/>
                <a:cs typeface="Lucida Console"/>
              </a:rPr>
              <a:t>dnf[5516]: </a:t>
            </a:r>
            <a:r>
              <a:rPr sz="850" spc="25" dirty="0">
                <a:solidFill>
                  <a:srgbClr val="333333"/>
                </a:solidFill>
                <a:latin typeface="Lucida Console"/>
                <a:cs typeface="Lucida Console"/>
              </a:rPr>
              <a:t>Unable</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 </a:t>
            </a:r>
            <a:r>
              <a:rPr sz="850" spc="30" dirty="0">
                <a:solidFill>
                  <a:srgbClr val="333333"/>
                </a:solidFill>
                <a:latin typeface="Lucida Console"/>
                <a:cs typeface="Lucida Console"/>
              </a:rPr>
              <a:t> consumer identityJan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14:25:36 localhost.localdomain dnf[5516]: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 </a:t>
            </a:r>
            <a:r>
              <a:rPr sz="850" spc="-495" dirty="0">
                <a:solidFill>
                  <a:srgbClr val="333333"/>
                </a:solidFill>
                <a:latin typeface="Lucida Console"/>
                <a:cs typeface="Lucida Console"/>
              </a:rPr>
              <a:t> </a:t>
            </a:r>
            <a:r>
              <a:rPr sz="850" spc="20" dirty="0">
                <a:solidFill>
                  <a:srgbClr val="333333"/>
                </a:solidFill>
                <a:latin typeface="Lucida Console"/>
                <a:cs typeface="Lucida Console"/>
              </a:rPr>
              <a:t>is</a:t>
            </a:r>
            <a:r>
              <a:rPr sz="850" spc="25" dirty="0">
                <a:solidFill>
                  <a:srgbClr val="333333"/>
                </a:solidFill>
                <a:latin typeface="Lucida Console"/>
                <a:cs typeface="Lucida Console"/>
              </a:rPr>
              <a:t> not</a:t>
            </a:r>
            <a:r>
              <a:rPr sz="850" spc="30" dirty="0">
                <a:solidFill>
                  <a:srgbClr val="333333"/>
                </a:solidFill>
                <a:latin typeface="Lucida Console"/>
                <a:cs typeface="Lucida Console"/>
              </a:rPr>
              <a:t> registered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 </a:t>
            </a:r>
            <a:r>
              <a:rPr sz="850" spc="30" dirty="0">
                <a:solidFill>
                  <a:srgbClr val="333333"/>
                </a:solidFill>
                <a:latin typeface="Lucida Console"/>
                <a:cs typeface="Lucida Console"/>
              </a:rPr>
              <a:t>Hat&gt;Jan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14:25:36 localhost.localdomain dnf[5516]: </a:t>
            </a:r>
            <a:r>
              <a:rPr sz="850" spc="-500" dirty="0">
                <a:solidFill>
                  <a:srgbClr val="333333"/>
                </a:solidFill>
                <a:latin typeface="Lucida Console"/>
                <a:cs typeface="Lucida Console"/>
              </a:rPr>
              <a:t> </a:t>
            </a:r>
            <a:r>
              <a:rPr sz="850" spc="30" dirty="0">
                <a:solidFill>
                  <a:srgbClr val="333333"/>
                </a:solidFill>
                <a:latin typeface="Lucida Console"/>
                <a:cs typeface="Lucida Console"/>
              </a:rPr>
              <a:t>Metadata</a:t>
            </a:r>
            <a:r>
              <a:rPr sz="850" spc="25" dirty="0">
                <a:solidFill>
                  <a:srgbClr val="333333"/>
                </a:solidFill>
                <a:latin typeface="Lucida Console"/>
                <a:cs typeface="Lucida Console"/>
              </a:rPr>
              <a:t> cache</a:t>
            </a:r>
            <a:r>
              <a:rPr sz="850" spc="30" dirty="0">
                <a:solidFill>
                  <a:srgbClr val="333333"/>
                </a:solidFill>
                <a:latin typeface="Lucida Console"/>
                <a:cs typeface="Lucida Console"/>
              </a:rPr>
              <a:t> refreshed recently.Jan</a:t>
            </a:r>
            <a:r>
              <a:rPr sz="850" spc="25" dirty="0">
                <a:solidFill>
                  <a:srgbClr val="333333"/>
                </a:solidFill>
                <a:latin typeface="Lucida Console"/>
                <a:cs typeface="Lucida Console"/>
              </a:rPr>
              <a:t>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14:25:36 localhost.localdomain </a:t>
            </a:r>
            <a:r>
              <a:rPr sz="850" spc="35" dirty="0">
                <a:solidFill>
                  <a:srgbClr val="333333"/>
                </a:solidFill>
                <a:latin typeface="Lucida Console"/>
                <a:cs typeface="Lucida Console"/>
              </a:rPr>
              <a:t> </a:t>
            </a:r>
            <a:r>
              <a:rPr sz="850" spc="30" dirty="0">
                <a:solidFill>
                  <a:srgbClr val="333333"/>
                </a:solidFill>
                <a:latin typeface="Lucida Console"/>
                <a:cs typeface="Lucida Console"/>
              </a:rPr>
              <a:t>systemd[1]:</a:t>
            </a:r>
            <a:r>
              <a:rPr sz="850" spc="25" dirty="0">
                <a:solidFill>
                  <a:srgbClr val="333333"/>
                </a:solidFill>
                <a:latin typeface="Lucida Console"/>
                <a:cs typeface="Lucida Console"/>
              </a:rPr>
              <a:t> </a:t>
            </a:r>
            <a:r>
              <a:rPr sz="850" spc="30" dirty="0">
                <a:solidFill>
                  <a:srgbClr val="333333"/>
                </a:solidFill>
                <a:latin typeface="Lucida Console"/>
                <a:cs typeface="Lucida Console"/>
              </a:rPr>
              <a:t>Started </a:t>
            </a:r>
            <a:r>
              <a:rPr sz="850" spc="25" dirty="0">
                <a:solidFill>
                  <a:srgbClr val="333333"/>
                </a:solidFill>
                <a:latin typeface="Lucida Console"/>
                <a:cs typeface="Lucida Console"/>
              </a:rPr>
              <a:t>dnf</a:t>
            </a:r>
            <a:r>
              <a:rPr sz="850" spc="30" dirty="0">
                <a:solidFill>
                  <a:srgbClr val="333333"/>
                </a:solidFill>
                <a:latin typeface="Lucida Console"/>
                <a:cs typeface="Lucida Console"/>
              </a:rPr>
              <a:t> makecache.………………</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150910"/>
            <a:ext cx="38735" cy="1153160"/>
          </a:xfrm>
          <a:custGeom>
            <a:avLst/>
            <a:gdLst/>
            <a:ahLst/>
            <a:cxnLst/>
            <a:rect l="l" t="t" r="r" b="b"/>
            <a:pathLst>
              <a:path w="38734" h="1153160">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356"/>
            <a:ext cx="5651500" cy="1868170"/>
            <a:chOff x="959124" y="368356"/>
            <a:chExt cx="5651500" cy="1868170"/>
          </a:xfrm>
        </p:grpSpPr>
        <p:sp>
          <p:nvSpPr>
            <p:cNvPr id="4" name="object 4"/>
            <p:cNvSpPr/>
            <p:nvPr/>
          </p:nvSpPr>
          <p:spPr>
            <a:xfrm>
              <a:off x="963889" y="373121"/>
              <a:ext cx="5641975" cy="1858645"/>
            </a:xfrm>
            <a:custGeom>
              <a:avLst/>
              <a:gdLst/>
              <a:ahLst/>
              <a:cxnLst/>
              <a:rect l="l" t="t" r="r" b="b"/>
              <a:pathLst>
                <a:path w="5641975" h="1858645">
                  <a:moveTo>
                    <a:pt x="5617597" y="1858238"/>
                  </a:moveTo>
                  <a:lnTo>
                    <a:pt x="23823" y="1858238"/>
                  </a:lnTo>
                  <a:lnTo>
                    <a:pt x="20659" y="1858085"/>
                  </a:lnTo>
                  <a:lnTo>
                    <a:pt x="17629" y="1857495"/>
                  </a:lnTo>
                  <a:lnTo>
                    <a:pt x="14703" y="1856151"/>
                  </a:lnTo>
                  <a:lnTo>
                    <a:pt x="11787" y="1855112"/>
                  </a:lnTo>
                  <a:lnTo>
                    <a:pt x="0" y="1837540"/>
                  </a:lnTo>
                  <a:lnTo>
                    <a:pt x="0" y="1834414"/>
                  </a:lnTo>
                  <a:lnTo>
                    <a:pt x="0" y="20697"/>
                  </a:lnTo>
                  <a:lnTo>
                    <a:pt x="20659" y="0"/>
                  </a:lnTo>
                  <a:lnTo>
                    <a:pt x="5620751" y="0"/>
                  </a:lnTo>
                  <a:lnTo>
                    <a:pt x="5641421" y="20697"/>
                  </a:lnTo>
                  <a:lnTo>
                    <a:pt x="5641421" y="1837540"/>
                  </a:lnTo>
                  <a:lnTo>
                    <a:pt x="5626717" y="1856151"/>
                  </a:lnTo>
                  <a:lnTo>
                    <a:pt x="5623791" y="1857495"/>
                  </a:lnTo>
                  <a:lnTo>
                    <a:pt x="5620751" y="1858085"/>
                  </a:lnTo>
                  <a:lnTo>
                    <a:pt x="5617597" y="1858238"/>
                  </a:lnTo>
                  <a:close/>
                </a:path>
              </a:pathLst>
            </a:custGeom>
            <a:solidFill>
              <a:srgbClr val="F8F8F8"/>
            </a:solidFill>
          </p:spPr>
          <p:txBody>
            <a:bodyPr wrap="square" lIns="0" tIns="0" rIns="0" bIns="0" rtlCol="0"/>
            <a:lstStyle/>
            <a:p>
              <a:endParaRPr/>
            </a:p>
          </p:txBody>
        </p:sp>
        <p:sp>
          <p:nvSpPr>
            <p:cNvPr id="5" name="object 5"/>
            <p:cNvSpPr/>
            <p:nvPr/>
          </p:nvSpPr>
          <p:spPr>
            <a:xfrm>
              <a:off x="963889" y="373121"/>
              <a:ext cx="5641975" cy="1858645"/>
            </a:xfrm>
            <a:custGeom>
              <a:avLst/>
              <a:gdLst/>
              <a:ahLst/>
              <a:cxnLst/>
              <a:rect l="l" t="t" r="r" b="b"/>
              <a:pathLst>
                <a:path w="5641975" h="1858645">
                  <a:moveTo>
                    <a:pt x="0" y="1834414"/>
                  </a:moveTo>
                  <a:lnTo>
                    <a:pt x="0" y="23823"/>
                  </a:lnTo>
                  <a:lnTo>
                    <a:pt x="0" y="20697"/>
                  </a:lnTo>
                  <a:lnTo>
                    <a:pt x="600" y="17572"/>
                  </a:lnTo>
                  <a:lnTo>
                    <a:pt x="1810" y="14446"/>
                  </a:lnTo>
                  <a:lnTo>
                    <a:pt x="3020" y="11463"/>
                  </a:lnTo>
                  <a:lnTo>
                    <a:pt x="4745" y="8938"/>
                  </a:lnTo>
                  <a:lnTo>
                    <a:pt x="6975" y="6851"/>
                  </a:lnTo>
                  <a:lnTo>
                    <a:pt x="9214" y="4612"/>
                  </a:lnTo>
                  <a:lnTo>
                    <a:pt x="11787" y="2982"/>
                  </a:lnTo>
                  <a:lnTo>
                    <a:pt x="14703" y="1639"/>
                  </a:lnTo>
                  <a:lnTo>
                    <a:pt x="17629" y="600"/>
                  </a:lnTo>
                  <a:lnTo>
                    <a:pt x="20659" y="0"/>
                  </a:lnTo>
                  <a:lnTo>
                    <a:pt x="23823" y="0"/>
                  </a:lnTo>
                  <a:lnTo>
                    <a:pt x="5617597" y="0"/>
                  </a:lnTo>
                  <a:lnTo>
                    <a:pt x="5620751" y="0"/>
                  </a:lnTo>
                  <a:lnTo>
                    <a:pt x="5623791" y="600"/>
                  </a:lnTo>
                  <a:lnTo>
                    <a:pt x="5626717" y="1639"/>
                  </a:lnTo>
                  <a:lnTo>
                    <a:pt x="5629633" y="2982"/>
                  </a:lnTo>
                  <a:lnTo>
                    <a:pt x="5632206" y="4612"/>
                  </a:lnTo>
                  <a:lnTo>
                    <a:pt x="5634445" y="6851"/>
                  </a:lnTo>
                  <a:lnTo>
                    <a:pt x="5636675" y="8938"/>
                  </a:lnTo>
                  <a:lnTo>
                    <a:pt x="5638400" y="11463"/>
                  </a:lnTo>
                  <a:lnTo>
                    <a:pt x="5639610" y="14446"/>
                  </a:lnTo>
                  <a:lnTo>
                    <a:pt x="5640820" y="17572"/>
                  </a:lnTo>
                  <a:lnTo>
                    <a:pt x="5641421" y="20697"/>
                  </a:lnTo>
                  <a:lnTo>
                    <a:pt x="5641421" y="23823"/>
                  </a:lnTo>
                  <a:lnTo>
                    <a:pt x="5641421" y="1834414"/>
                  </a:lnTo>
                  <a:lnTo>
                    <a:pt x="5641421" y="1837540"/>
                  </a:lnTo>
                  <a:lnTo>
                    <a:pt x="5640820" y="1840523"/>
                  </a:lnTo>
                  <a:lnTo>
                    <a:pt x="5639610" y="1843343"/>
                  </a:lnTo>
                  <a:lnTo>
                    <a:pt x="5638400" y="1846174"/>
                  </a:lnTo>
                  <a:lnTo>
                    <a:pt x="5626717" y="1856151"/>
                  </a:lnTo>
                  <a:lnTo>
                    <a:pt x="5623791" y="1857495"/>
                  </a:lnTo>
                  <a:lnTo>
                    <a:pt x="5620751" y="1858085"/>
                  </a:lnTo>
                  <a:lnTo>
                    <a:pt x="5617597" y="1858238"/>
                  </a:lnTo>
                  <a:lnTo>
                    <a:pt x="23823" y="1858238"/>
                  </a:lnTo>
                  <a:lnTo>
                    <a:pt x="20659" y="1858085"/>
                  </a:lnTo>
                  <a:lnTo>
                    <a:pt x="17629" y="1857495"/>
                  </a:lnTo>
                  <a:lnTo>
                    <a:pt x="14703" y="1856151"/>
                  </a:lnTo>
                  <a:lnTo>
                    <a:pt x="11787" y="1855112"/>
                  </a:lnTo>
                  <a:lnTo>
                    <a:pt x="1810" y="1843343"/>
                  </a:lnTo>
                  <a:lnTo>
                    <a:pt x="600" y="1840523"/>
                  </a:lnTo>
                  <a:lnTo>
                    <a:pt x="0" y="1837540"/>
                  </a:lnTo>
                  <a:lnTo>
                    <a:pt x="0" y="183441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82"/>
              <a:ext cx="5556250" cy="1715770"/>
            </a:xfrm>
            <a:custGeom>
              <a:avLst/>
              <a:gdLst/>
              <a:ahLst/>
              <a:cxnLst/>
              <a:rect l="l" t="t" r="r" b="b"/>
              <a:pathLst>
                <a:path w="5556250" h="1715770">
                  <a:moveTo>
                    <a:pt x="5555656" y="1715296"/>
                  </a:moveTo>
                  <a:lnTo>
                    <a:pt x="0" y="1715296"/>
                  </a:lnTo>
                  <a:lnTo>
                    <a:pt x="0" y="0"/>
                  </a:lnTo>
                  <a:lnTo>
                    <a:pt x="5555656" y="0"/>
                  </a:lnTo>
                  <a:lnTo>
                    <a:pt x="5555656" y="1715296"/>
                  </a:lnTo>
                  <a:close/>
                </a:path>
              </a:pathLst>
            </a:custGeom>
            <a:solidFill>
              <a:srgbClr val="F8F8F8"/>
            </a:solidFill>
          </p:spPr>
          <p:txBody>
            <a:bodyPr wrap="square" lIns="0" tIns="0" rIns="0" bIns="0" rtlCol="0"/>
            <a:lstStyle/>
            <a:p>
              <a:endParaRPr/>
            </a:p>
          </p:txBody>
        </p:sp>
      </p:grpSp>
      <p:sp>
        <p:nvSpPr>
          <p:cNvPr id="7" name="object 7"/>
          <p:cNvSpPr txBox="1"/>
          <p:nvPr/>
        </p:nvSpPr>
        <p:spPr>
          <a:xfrm>
            <a:off x="1070306" y="406858"/>
            <a:ext cx="5422265" cy="5403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journalctl</a:t>
            </a:r>
            <a:r>
              <a:rPr sz="850" spc="35" dirty="0">
                <a:solidFill>
                  <a:srgbClr val="333333"/>
                </a:solidFill>
                <a:latin typeface="Lucida Console"/>
                <a:cs typeface="Lucida Console"/>
              </a:rPr>
              <a:t> </a:t>
            </a:r>
            <a:r>
              <a:rPr sz="850" spc="30" dirty="0">
                <a:solidFill>
                  <a:srgbClr val="333333"/>
                </a:solidFill>
                <a:latin typeface="Lucida Console"/>
                <a:cs typeface="Lucida Console"/>
              </a:rPr>
              <a:t>_SYSTEMD_UNIT=sshd.service--</a:t>
            </a:r>
            <a:r>
              <a:rPr sz="850" spc="35" dirty="0">
                <a:solidFill>
                  <a:srgbClr val="333333"/>
                </a:solidFill>
                <a:latin typeface="Lucida Console"/>
                <a:cs typeface="Lucida Console"/>
              </a:rPr>
              <a:t> </a:t>
            </a:r>
            <a:r>
              <a:rPr sz="850" spc="25" dirty="0">
                <a:solidFill>
                  <a:srgbClr val="333333"/>
                </a:solidFill>
                <a:latin typeface="Lucida Console"/>
                <a:cs typeface="Lucida Console"/>
              </a:rPr>
              <a:t>Logs</a:t>
            </a:r>
            <a:r>
              <a:rPr sz="850" spc="35" dirty="0">
                <a:solidFill>
                  <a:srgbClr val="333333"/>
                </a:solidFill>
                <a:latin typeface="Lucida Console"/>
                <a:cs typeface="Lucida Console"/>
              </a:rPr>
              <a:t> </a:t>
            </a:r>
            <a:r>
              <a:rPr sz="850" spc="25" dirty="0">
                <a:solidFill>
                  <a:srgbClr val="333333"/>
                </a:solidFill>
                <a:latin typeface="Lucida Console"/>
                <a:cs typeface="Lucida Console"/>
              </a:rPr>
              <a:t>begin</a:t>
            </a:r>
            <a:r>
              <a:rPr sz="850" spc="35" dirty="0">
                <a:solidFill>
                  <a:srgbClr val="333333"/>
                </a:solidFill>
                <a:latin typeface="Lucida Console"/>
                <a:cs typeface="Lucida Console"/>
              </a:rPr>
              <a:t> </a:t>
            </a:r>
            <a:r>
              <a:rPr sz="850" spc="20" dirty="0">
                <a:solidFill>
                  <a:srgbClr val="333333"/>
                </a:solidFill>
                <a:latin typeface="Lucida Console"/>
                <a:cs typeface="Lucida Console"/>
              </a:rPr>
              <a:t>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Mon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2020-09-14 15:35:27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end</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Sun</a:t>
            </a:r>
            <a:r>
              <a:rPr sz="850" spc="30" dirty="0">
                <a:solidFill>
                  <a:srgbClr val="333333"/>
                </a:solidFill>
                <a:latin typeface="Lucida Console"/>
                <a:cs typeface="Lucida Console"/>
              </a:rPr>
              <a:t> 2021-01-31 17:26:15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--Nov</a:t>
            </a:r>
            <a:r>
              <a:rPr sz="850" spc="30" dirty="0">
                <a:solidFill>
                  <a:srgbClr val="333333"/>
                </a:solidFill>
                <a:latin typeface="Lucida Console"/>
                <a:cs typeface="Lucida Console"/>
              </a:rPr>
              <a:t> </a:t>
            </a:r>
            <a:r>
              <a:rPr sz="850" spc="20" dirty="0">
                <a:solidFill>
                  <a:srgbClr val="333333"/>
                </a:solidFill>
                <a:latin typeface="Lucida Console"/>
                <a:cs typeface="Lucida Console"/>
              </a:rPr>
              <a:t>09</a:t>
            </a:r>
            <a:r>
              <a:rPr sz="850" spc="30" dirty="0">
                <a:solidFill>
                  <a:srgbClr val="333333"/>
                </a:solidFill>
                <a:latin typeface="Lucida Console"/>
                <a:cs typeface="Lucida Console"/>
              </a:rPr>
              <a:t> 13:50:03</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iZuf61gqesu0zmrcsma8x4Z</a:t>
            </a:r>
            <a:r>
              <a:rPr sz="850" spc="35" dirty="0">
                <a:solidFill>
                  <a:srgbClr val="333333"/>
                </a:solidFill>
                <a:latin typeface="Lucida Console"/>
                <a:cs typeface="Lucida Console"/>
              </a:rPr>
              <a:t> </a:t>
            </a:r>
            <a:r>
              <a:rPr sz="850" spc="30" dirty="0">
                <a:solidFill>
                  <a:srgbClr val="333333"/>
                </a:solidFill>
                <a:latin typeface="Lucida Console"/>
                <a:cs typeface="Lucida Console"/>
              </a:rPr>
              <a:t>sshd[1218]:</a:t>
            </a:r>
            <a:r>
              <a:rPr sz="850" spc="35"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35" dirty="0">
                <a:solidFill>
                  <a:srgbClr val="333333"/>
                </a:solidFill>
                <a:latin typeface="Lucida Console"/>
                <a:cs typeface="Lucida Console"/>
              </a:rPr>
              <a:t> </a:t>
            </a:r>
            <a:r>
              <a:rPr sz="850" spc="30" dirty="0">
                <a:solidFill>
                  <a:srgbClr val="333333"/>
                </a:solidFill>
                <a:latin typeface="Lucida Console"/>
                <a:cs typeface="Lucida Console"/>
              </a:rPr>
              <a:t>listening</a:t>
            </a:r>
            <a:r>
              <a:rPr sz="850" spc="35" dirty="0">
                <a:solidFill>
                  <a:srgbClr val="333333"/>
                </a:solidFill>
                <a:latin typeface="Lucida Console"/>
                <a:cs typeface="Lucida Console"/>
              </a:rPr>
              <a:t> </a:t>
            </a:r>
            <a:r>
              <a:rPr sz="850" spc="20" dirty="0">
                <a:solidFill>
                  <a:srgbClr val="333333"/>
                </a:solidFill>
                <a:latin typeface="Lucida Console"/>
                <a:cs typeface="Lucida Console"/>
              </a:rPr>
              <a:t>on</a:t>
            </a:r>
            <a:r>
              <a:rPr sz="850" spc="35" dirty="0">
                <a:solidFill>
                  <a:srgbClr val="333333"/>
                </a:solidFill>
                <a:latin typeface="Lucida Console"/>
                <a:cs typeface="Lucida Console"/>
              </a:rPr>
              <a:t> </a:t>
            </a:r>
            <a:r>
              <a:rPr sz="850" spc="30" dirty="0">
                <a:solidFill>
                  <a:srgbClr val="333333"/>
                </a:solidFill>
                <a:latin typeface="Lucida Console"/>
                <a:cs typeface="Lucida Console"/>
              </a:rPr>
              <a:t>0.0.0.0</a:t>
            </a:r>
            <a:r>
              <a:rPr sz="850" spc="35" dirty="0">
                <a:solidFill>
                  <a:srgbClr val="333333"/>
                </a:solidFill>
                <a:latin typeface="Lucida Console"/>
                <a:cs typeface="Lucida Console"/>
              </a:rPr>
              <a:t> </a:t>
            </a:r>
            <a:r>
              <a:rPr sz="850" spc="25" dirty="0">
                <a:solidFill>
                  <a:srgbClr val="333333"/>
                </a:solidFill>
                <a:latin typeface="Lucida Console"/>
                <a:cs typeface="Lucida Console"/>
              </a:rPr>
              <a:t>port</a:t>
            </a:r>
            <a:r>
              <a:rPr sz="850" spc="35" dirty="0">
                <a:solidFill>
                  <a:srgbClr val="333333"/>
                </a:solidFill>
                <a:latin typeface="Lucida Console"/>
                <a:cs typeface="Lucida Console"/>
              </a:rPr>
              <a:t> </a:t>
            </a:r>
            <a:r>
              <a:rPr sz="850" spc="25" dirty="0">
                <a:solidFill>
                  <a:srgbClr val="333333"/>
                </a:solidFill>
                <a:latin typeface="Lucida Console"/>
                <a:cs typeface="Lucida Console"/>
              </a:rPr>
              <a:t>22.Nov</a:t>
            </a:r>
            <a:r>
              <a:rPr sz="850" spc="35" dirty="0">
                <a:solidFill>
                  <a:srgbClr val="333333"/>
                </a:solidFill>
                <a:latin typeface="Lucida Console"/>
                <a:cs typeface="Lucida Console"/>
              </a:rPr>
              <a:t> </a:t>
            </a:r>
            <a:r>
              <a:rPr sz="850" spc="20" dirty="0">
                <a:solidFill>
                  <a:srgbClr val="333333"/>
                </a:solidFill>
                <a:latin typeface="Lucida Console"/>
                <a:cs typeface="Lucida Console"/>
              </a:rPr>
              <a:t>09</a:t>
            </a:r>
            <a:endParaRPr sz="850">
              <a:latin typeface="Lucida Console"/>
              <a:cs typeface="Lucida Console"/>
            </a:endParaRPr>
          </a:p>
        </p:txBody>
      </p:sp>
      <p:sp>
        <p:nvSpPr>
          <p:cNvPr id="10" name="object 10"/>
          <p:cNvSpPr txBox="1"/>
          <p:nvPr/>
        </p:nvSpPr>
        <p:spPr>
          <a:xfrm>
            <a:off x="3679964" y="10217035"/>
            <a:ext cx="2089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144</a:t>
            </a:fld>
            <a:endParaRPr sz="800">
              <a:latin typeface="小哥哥网恋吗"/>
              <a:cs typeface="小哥哥网恋吗"/>
            </a:endParaRPr>
          </a:p>
        </p:txBody>
      </p:sp>
      <p:sp>
        <p:nvSpPr>
          <p:cNvPr id="8" name="object 8"/>
          <p:cNvSpPr txBox="1"/>
          <p:nvPr/>
        </p:nvSpPr>
        <p:spPr>
          <a:xfrm>
            <a:off x="946424" y="921413"/>
            <a:ext cx="5673725" cy="9337675"/>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13:58:45</a:t>
            </a:r>
            <a:r>
              <a:rPr sz="850" spc="25" dirty="0">
                <a:solidFill>
                  <a:srgbClr val="333333"/>
                </a:solidFill>
                <a:latin typeface="Lucida Console"/>
                <a:cs typeface="Lucida Console"/>
              </a:rPr>
              <a:t> </a:t>
            </a:r>
            <a:r>
              <a:rPr sz="850" spc="30" dirty="0">
                <a:solidFill>
                  <a:srgbClr val="333333"/>
                </a:solidFill>
                <a:latin typeface="Lucida Console"/>
                <a:cs typeface="Lucida Console"/>
              </a:rPr>
              <a:t>iZuf61gqesu0zmrcsma8x4Z sshd[1218]: Received </a:t>
            </a:r>
            <a:r>
              <a:rPr sz="850" spc="25" dirty="0">
                <a:solidFill>
                  <a:srgbClr val="333333"/>
                </a:solidFill>
                <a:latin typeface="Lucida Console"/>
                <a:cs typeface="Lucida Console"/>
              </a:rPr>
              <a:t>signal</a:t>
            </a:r>
            <a:r>
              <a:rPr sz="850" spc="30" dirty="0">
                <a:solidFill>
                  <a:srgbClr val="333333"/>
                </a:solidFill>
                <a:latin typeface="Lucida Console"/>
                <a:cs typeface="Lucida Console"/>
              </a:rPr>
              <a:t> </a:t>
            </a:r>
            <a:r>
              <a:rPr sz="850" spc="25" dirty="0">
                <a:solidFill>
                  <a:srgbClr val="333333"/>
                </a:solidFill>
                <a:latin typeface="Lucida Console"/>
                <a:cs typeface="Lucida Console"/>
              </a:rPr>
              <a:t>15;</a:t>
            </a:r>
            <a:r>
              <a:rPr sz="850" spc="30" dirty="0">
                <a:solidFill>
                  <a:srgbClr val="333333"/>
                </a:solidFill>
                <a:latin typeface="Lucida Console"/>
                <a:cs typeface="Lucida Console"/>
              </a:rPr>
              <a:t> terminating.-</a:t>
            </a:r>
            <a:endParaRPr sz="850">
              <a:latin typeface="Lucida Console"/>
              <a:cs typeface="Lucida Console"/>
            </a:endParaRPr>
          </a:p>
          <a:p>
            <a:pPr marL="136525" marR="194945">
              <a:lnSpc>
                <a:spcPct val="132400"/>
              </a:lnSpc>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Reboot</a:t>
            </a:r>
            <a:r>
              <a:rPr sz="850" spc="30" dirty="0">
                <a:solidFill>
                  <a:srgbClr val="333333"/>
                </a:solidFill>
                <a:latin typeface="Lucida Console"/>
                <a:cs typeface="Lucida Console"/>
              </a:rPr>
              <a:t> </a:t>
            </a:r>
            <a:r>
              <a:rPr sz="850" spc="25" dirty="0">
                <a:solidFill>
                  <a:srgbClr val="333333"/>
                </a:solidFill>
                <a:latin typeface="Lucida Console"/>
                <a:cs typeface="Lucida Console"/>
              </a:rPr>
              <a:t>--Nov</a:t>
            </a:r>
            <a:r>
              <a:rPr sz="850" spc="35" dirty="0">
                <a:solidFill>
                  <a:srgbClr val="333333"/>
                </a:solidFill>
                <a:latin typeface="Lucida Console"/>
                <a:cs typeface="Lucida Console"/>
              </a:rPr>
              <a:t> </a:t>
            </a:r>
            <a:r>
              <a:rPr sz="850" spc="20" dirty="0">
                <a:solidFill>
                  <a:srgbClr val="333333"/>
                </a:solidFill>
                <a:latin typeface="Lucida Console"/>
                <a:cs typeface="Lucida Console"/>
              </a:rPr>
              <a:t>09</a:t>
            </a:r>
            <a:r>
              <a:rPr sz="850" spc="30" dirty="0">
                <a:solidFill>
                  <a:srgbClr val="333333"/>
                </a:solidFill>
                <a:latin typeface="Lucida Console"/>
                <a:cs typeface="Lucida Console"/>
              </a:rPr>
              <a:t> 13:59:29</a:t>
            </a:r>
            <a:r>
              <a:rPr sz="850" spc="35" dirty="0">
                <a:solidFill>
                  <a:srgbClr val="333333"/>
                </a:solidFill>
                <a:latin typeface="Lucida Console"/>
                <a:cs typeface="Lucida Console"/>
              </a:rPr>
              <a:t> </a:t>
            </a:r>
            <a:r>
              <a:rPr sz="850" spc="30" dirty="0">
                <a:solidFill>
                  <a:srgbClr val="333333"/>
                </a:solidFill>
                <a:latin typeface="Lucida Console"/>
                <a:cs typeface="Lucida Console"/>
              </a:rPr>
              <a:t>iZuf61gqesu0zmrcsma8x4Z sshd[1127]:</a:t>
            </a:r>
            <a:r>
              <a:rPr sz="850" spc="35" dirty="0">
                <a:solidFill>
                  <a:srgbClr val="333333"/>
                </a:solidFill>
                <a:latin typeface="Lucida Console"/>
                <a:cs typeface="Lucida Console"/>
              </a:rPr>
              <a:t> </a:t>
            </a:r>
            <a:r>
              <a:rPr sz="850" spc="25" dirty="0">
                <a:solidFill>
                  <a:srgbClr val="333333"/>
                </a:solidFill>
                <a:latin typeface="Lucida Console"/>
                <a:cs typeface="Lucida Console"/>
              </a:rPr>
              <a:t>Server </a:t>
            </a:r>
            <a:r>
              <a:rPr sz="850" spc="30" dirty="0">
                <a:solidFill>
                  <a:srgbClr val="333333"/>
                </a:solidFill>
                <a:latin typeface="Lucida Console"/>
                <a:cs typeface="Lucida Console"/>
              </a:rPr>
              <a:t> listening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0.0.0.0 </a:t>
            </a:r>
            <a:r>
              <a:rPr sz="850" spc="25" dirty="0">
                <a:solidFill>
                  <a:srgbClr val="333333"/>
                </a:solidFill>
                <a:latin typeface="Lucida Console"/>
                <a:cs typeface="Lucida Console"/>
              </a:rPr>
              <a:t>port</a:t>
            </a:r>
            <a:r>
              <a:rPr sz="850" spc="30" dirty="0">
                <a:solidFill>
                  <a:srgbClr val="333333"/>
                </a:solidFill>
                <a:latin typeface="Lucida Console"/>
                <a:cs typeface="Lucida Console"/>
              </a:rPr>
              <a:t> </a:t>
            </a:r>
            <a:r>
              <a:rPr sz="850" spc="25" dirty="0">
                <a:solidFill>
                  <a:srgbClr val="333333"/>
                </a:solidFill>
                <a:latin typeface="Lucida Console"/>
                <a:cs typeface="Lucida Console"/>
              </a:rPr>
              <a:t>22.Nov</a:t>
            </a:r>
            <a:r>
              <a:rPr sz="850" spc="30" dirty="0">
                <a:solidFill>
                  <a:srgbClr val="333333"/>
                </a:solidFill>
                <a:latin typeface="Lucida Console"/>
                <a:cs typeface="Lucida Console"/>
              </a:rPr>
              <a:t> </a:t>
            </a:r>
            <a:r>
              <a:rPr sz="850" spc="20" dirty="0">
                <a:solidFill>
                  <a:srgbClr val="333333"/>
                </a:solidFill>
                <a:latin typeface="Lucida Console"/>
                <a:cs typeface="Lucida Console"/>
              </a:rPr>
              <a:t>09</a:t>
            </a:r>
            <a:r>
              <a:rPr sz="850" spc="30" dirty="0">
                <a:solidFill>
                  <a:srgbClr val="333333"/>
                </a:solidFill>
                <a:latin typeface="Lucida Console"/>
                <a:cs typeface="Lucida Console"/>
              </a:rPr>
              <a:t> 14:12:12 iZuf61gqesu0zmrcsma8x4Z </a:t>
            </a:r>
            <a:r>
              <a:rPr sz="850" spc="35" dirty="0">
                <a:solidFill>
                  <a:srgbClr val="333333"/>
                </a:solidFill>
                <a:latin typeface="Lucida Console"/>
                <a:cs typeface="Lucida Console"/>
              </a:rPr>
              <a:t> </a:t>
            </a:r>
            <a:r>
              <a:rPr sz="850" spc="30" dirty="0">
                <a:solidFill>
                  <a:srgbClr val="333333"/>
                </a:solidFill>
                <a:latin typeface="Lucida Console"/>
                <a:cs typeface="Lucida Console"/>
              </a:rPr>
              <a:t>sshd[1262]:</a:t>
            </a:r>
            <a:r>
              <a:rPr sz="850" spc="25" dirty="0">
                <a:solidFill>
                  <a:srgbClr val="333333"/>
                </a:solidFill>
                <a:latin typeface="Lucida Console"/>
                <a:cs typeface="Lucida Console"/>
              </a:rPr>
              <a:t> </a:t>
            </a:r>
            <a:r>
              <a:rPr sz="850" spc="30" dirty="0">
                <a:solidFill>
                  <a:srgbClr val="333333"/>
                </a:solidFill>
                <a:latin typeface="Lucida Console"/>
                <a:cs typeface="Lucida Console"/>
              </a:rPr>
              <a:t>Accepted password </a:t>
            </a:r>
            <a:r>
              <a:rPr sz="850" spc="25" dirty="0">
                <a:solidFill>
                  <a:srgbClr val="333333"/>
                </a:solidFill>
                <a:latin typeface="Lucida Console"/>
                <a:cs typeface="Lucida Console"/>
              </a:rPr>
              <a:t>for root</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111.196Nov</a:t>
            </a:r>
            <a:r>
              <a:rPr sz="850" spc="25" dirty="0">
                <a:solidFill>
                  <a:srgbClr val="333333"/>
                </a:solidFill>
                <a:latin typeface="Lucida Console"/>
                <a:cs typeface="Lucida Console"/>
              </a:rPr>
              <a:t> </a:t>
            </a:r>
            <a:r>
              <a:rPr sz="850" spc="20" dirty="0">
                <a:solidFill>
                  <a:srgbClr val="333333"/>
                </a:solidFill>
                <a:latin typeface="Lucida Console"/>
                <a:cs typeface="Lucida Console"/>
              </a:rPr>
              <a:t>09</a:t>
            </a:r>
            <a:r>
              <a:rPr sz="850" spc="30" dirty="0">
                <a:solidFill>
                  <a:srgbClr val="333333"/>
                </a:solidFill>
                <a:latin typeface="Lucida Console"/>
                <a:cs typeface="Lucida Console"/>
              </a:rPr>
              <a:t> 14:12:12 </a:t>
            </a:r>
            <a:r>
              <a:rPr sz="850" spc="35" dirty="0">
                <a:solidFill>
                  <a:srgbClr val="333333"/>
                </a:solidFill>
                <a:latin typeface="Lucida Console"/>
                <a:cs typeface="Lucida Console"/>
              </a:rPr>
              <a:t> </a:t>
            </a:r>
            <a:r>
              <a:rPr sz="850" spc="30" dirty="0">
                <a:solidFill>
                  <a:srgbClr val="333333"/>
                </a:solidFill>
                <a:latin typeface="Lucida Console"/>
                <a:cs typeface="Lucida Console"/>
              </a:rPr>
              <a:t>iZuf61gqesu0zmrcsma8x4Z sshd[1262]: pam_unix(sshd:session): session openedNov </a:t>
            </a:r>
            <a:r>
              <a:rPr sz="850" spc="-500" dirty="0">
                <a:solidFill>
                  <a:srgbClr val="333333"/>
                </a:solidFill>
                <a:latin typeface="Lucida Console"/>
                <a:cs typeface="Lucida Console"/>
              </a:rPr>
              <a:t> </a:t>
            </a:r>
            <a:r>
              <a:rPr sz="850" spc="20" dirty="0">
                <a:solidFill>
                  <a:srgbClr val="333333"/>
                </a:solidFill>
                <a:latin typeface="Lucida Console"/>
                <a:cs typeface="Lucida Console"/>
              </a:rPr>
              <a:t>09</a:t>
            </a:r>
            <a:r>
              <a:rPr sz="850" spc="25" dirty="0">
                <a:solidFill>
                  <a:srgbClr val="333333"/>
                </a:solidFill>
                <a:latin typeface="Lucida Console"/>
                <a:cs typeface="Lucida Console"/>
              </a:rPr>
              <a:t> </a:t>
            </a:r>
            <a:r>
              <a:rPr sz="850" spc="30" dirty="0">
                <a:solidFill>
                  <a:srgbClr val="333333"/>
                </a:solidFill>
                <a:latin typeface="Lucida Console"/>
                <a:cs typeface="Lucida Console"/>
              </a:rPr>
              <a:t>14:14:31 iZuf61gqesu0zmrcsma8x4Z sshd[1127]: Received </a:t>
            </a:r>
            <a:r>
              <a:rPr sz="850" spc="25" dirty="0">
                <a:solidFill>
                  <a:srgbClr val="333333"/>
                </a:solidFill>
                <a:latin typeface="Lucida Console"/>
                <a:cs typeface="Lucida Console"/>
              </a:rPr>
              <a:t>signal</a:t>
            </a:r>
            <a:r>
              <a:rPr sz="850" spc="30" dirty="0">
                <a:solidFill>
                  <a:srgbClr val="333333"/>
                </a:solidFill>
                <a:latin typeface="Lucida Console"/>
                <a:cs typeface="Lucida Console"/>
              </a:rPr>
              <a:t> </a:t>
            </a:r>
            <a:r>
              <a:rPr sz="850" spc="25" dirty="0">
                <a:solidFill>
                  <a:srgbClr val="333333"/>
                </a:solidFill>
                <a:latin typeface="Lucida Console"/>
                <a:cs typeface="Lucida Console"/>
              </a:rPr>
              <a:t>15; </a:t>
            </a:r>
            <a:r>
              <a:rPr sz="850" spc="30" dirty="0">
                <a:solidFill>
                  <a:srgbClr val="333333"/>
                </a:solidFill>
                <a:latin typeface="Lucida Console"/>
                <a:cs typeface="Lucida Console"/>
              </a:rPr>
              <a:t> terminating.………………</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14300">
              <a:lnSpc>
                <a:spcPct val="131600"/>
              </a:lnSpc>
              <a:spcBef>
                <a:spcPts val="5"/>
              </a:spcBef>
            </a:pPr>
            <a:r>
              <a:rPr sz="950" b="1" spc="25" dirty="0">
                <a:solidFill>
                  <a:srgbClr val="333333"/>
                </a:solidFill>
                <a:latin typeface="微软雅黑"/>
                <a:cs typeface="微软雅黑"/>
              </a:rPr>
              <a:t>恭喜您！又学习完了一个章节</a:t>
            </a:r>
            <a:r>
              <a:rPr sz="950" b="1" dirty="0">
                <a:solidFill>
                  <a:srgbClr val="333333"/>
                </a:solidFill>
                <a:latin typeface="Trebuchet MS"/>
                <a:cs typeface="Trebuchet MS"/>
              </a:rPr>
              <a:t>~</a:t>
            </a:r>
            <a:r>
              <a:rPr sz="950" b="1" spc="25" dirty="0">
                <a:solidFill>
                  <a:srgbClr val="333333"/>
                </a:solidFill>
                <a:latin typeface="微软雅黑"/>
                <a:cs typeface="微软雅黑"/>
              </a:rPr>
              <a:t>按照书籍内容结构的划分，从第</a:t>
            </a:r>
            <a:r>
              <a:rPr sz="950" b="1" dirty="0">
                <a:solidFill>
                  <a:srgbClr val="333333"/>
                </a:solidFill>
                <a:latin typeface="Trebuchet MS"/>
                <a:cs typeface="Trebuchet MS"/>
              </a:rPr>
              <a:t>10</a:t>
            </a:r>
            <a:r>
              <a:rPr sz="950" b="1" spc="20" dirty="0">
                <a:solidFill>
                  <a:srgbClr val="333333"/>
                </a:solidFill>
                <a:latin typeface="微软雅黑"/>
                <a:cs typeface="微软雅黑"/>
              </a:rPr>
              <a:t>章节开始将会学习各种服务的配置方 </a:t>
            </a:r>
            <a:r>
              <a:rPr sz="950" b="1" spc="25" dirty="0">
                <a:solidFill>
                  <a:srgbClr val="333333"/>
                </a:solidFill>
                <a:latin typeface="微软雅黑"/>
                <a:cs typeface="微软雅黑"/>
              </a:rPr>
              <a:t>法，随着实验的成功，乐趣也会翻倍提升，一定要坚持下去哦！</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193675">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193675" marR="230504">
              <a:lnSpc>
                <a:spcPct val="131600"/>
              </a:lnSpc>
              <a:spcBef>
                <a:spcPts val="82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marL="12700" marR="1781810">
              <a:lnSpc>
                <a:spcPct val="197400"/>
              </a:lnSpc>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  </a:t>
            </a:r>
            <a:r>
              <a:rPr sz="950" b="1" spc="10" dirty="0">
                <a:solidFill>
                  <a:srgbClr val="333333"/>
                </a:solidFill>
                <a:latin typeface="Trebuchet MS"/>
                <a:cs typeface="Trebuchet MS"/>
              </a:rPr>
              <a:t>1</a:t>
            </a:r>
            <a:r>
              <a:rPr sz="950" b="1" spc="10" dirty="0">
                <a:solidFill>
                  <a:srgbClr val="333333"/>
                </a:solidFill>
                <a:latin typeface="微软雅黑"/>
                <a:cs typeface="微软雅黑"/>
              </a:rPr>
              <a:t>．</a:t>
            </a:r>
            <a:r>
              <a:rPr sz="950" b="1" spc="25" dirty="0">
                <a:solidFill>
                  <a:srgbClr val="333333"/>
                </a:solidFill>
                <a:latin typeface="微软雅黑"/>
                <a:cs typeface="微软雅黑"/>
              </a:rPr>
              <a:t>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系统中有多种方法可以配置网络参数，请列举几种。</a:t>
            </a:r>
            <a:endParaRPr sz="950">
              <a:latin typeface="微软雅黑"/>
              <a:cs typeface="微软雅黑"/>
            </a:endParaRPr>
          </a:p>
          <a:p>
            <a:pPr marL="12700" marR="116839">
              <a:lnSpc>
                <a:spcPct val="131600"/>
              </a:lnSpc>
              <a:spcBef>
                <a:spcPts val="830"/>
              </a:spcBef>
            </a:pPr>
            <a:r>
              <a:rPr sz="950" b="1" spc="25" dirty="0">
                <a:solidFill>
                  <a:srgbClr val="333333"/>
                </a:solidFill>
                <a:latin typeface="微软雅黑"/>
                <a:cs typeface="微软雅黑"/>
              </a:rPr>
              <a:t>答：配置网卡参数可以使用</a:t>
            </a:r>
            <a:r>
              <a:rPr sz="950" b="1" spc="70" dirty="0">
                <a:solidFill>
                  <a:srgbClr val="333333"/>
                </a:solidFill>
                <a:latin typeface="Trebuchet MS"/>
                <a:cs typeface="Trebuchet MS"/>
              </a:rPr>
              <a:t>nmtui</a:t>
            </a:r>
            <a:r>
              <a:rPr sz="950" b="1" spc="25" dirty="0">
                <a:solidFill>
                  <a:srgbClr val="333333"/>
                </a:solidFill>
                <a:latin typeface="微软雅黑"/>
                <a:cs typeface="微软雅黑"/>
              </a:rPr>
              <a:t>命令、</a:t>
            </a:r>
            <a:r>
              <a:rPr sz="950" b="1" spc="50" dirty="0">
                <a:solidFill>
                  <a:srgbClr val="333333"/>
                </a:solidFill>
                <a:latin typeface="Trebuchet MS"/>
                <a:cs typeface="Trebuchet MS"/>
              </a:rPr>
              <a:t>nmcli</a:t>
            </a:r>
            <a:r>
              <a:rPr sz="950" b="1" spc="25" dirty="0">
                <a:solidFill>
                  <a:srgbClr val="333333"/>
                </a:solidFill>
                <a:latin typeface="微软雅黑"/>
                <a:cs typeface="微软雅黑"/>
              </a:rPr>
              <a:t>命令、</a:t>
            </a:r>
            <a:r>
              <a:rPr sz="950" b="1" spc="45" dirty="0">
                <a:solidFill>
                  <a:srgbClr val="333333"/>
                </a:solidFill>
                <a:latin typeface="Trebuchet MS"/>
                <a:cs typeface="Trebuchet MS"/>
              </a:rPr>
              <a:t>nm-connection-editor</a:t>
            </a:r>
            <a:r>
              <a:rPr sz="950" b="1" spc="20" dirty="0">
                <a:solidFill>
                  <a:srgbClr val="333333"/>
                </a:solidFill>
                <a:latin typeface="微软雅黑"/>
                <a:cs typeface="微软雅黑"/>
              </a:rPr>
              <a:t>命令或者直接编辑网卡 </a:t>
            </a:r>
            <a:r>
              <a:rPr sz="950" b="1" spc="25" dirty="0">
                <a:solidFill>
                  <a:srgbClr val="333333"/>
                </a:solidFill>
                <a:latin typeface="微软雅黑"/>
                <a:cs typeface="微软雅黑"/>
              </a:rPr>
              <a:t>配置文件来实现对网卡参数的修改。</a:t>
            </a:r>
            <a:endParaRPr sz="950">
              <a:latin typeface="微软雅黑"/>
              <a:cs typeface="微软雅黑"/>
            </a:endParaRPr>
          </a:p>
          <a:p>
            <a:pPr marL="207645" indent="-195580">
              <a:lnSpc>
                <a:spcPct val="100000"/>
              </a:lnSpc>
              <a:spcBef>
                <a:spcPts val="1110"/>
              </a:spcBef>
              <a:buSzPct val="89473"/>
              <a:buFont typeface="Trebuchet MS"/>
              <a:buAutoNum type="arabicPeriod" startAt="2"/>
              <a:tabLst>
                <a:tab pos="208279" algn="l"/>
              </a:tabLst>
            </a:pPr>
            <a:r>
              <a:rPr sz="950" b="1" spc="25" dirty="0">
                <a:solidFill>
                  <a:srgbClr val="333333"/>
                </a:solidFill>
                <a:latin typeface="微软雅黑"/>
                <a:cs typeface="微软雅黑"/>
              </a:rPr>
              <a:t>在</a:t>
            </a:r>
            <a:r>
              <a:rPr sz="950" b="1" spc="45" dirty="0">
                <a:solidFill>
                  <a:srgbClr val="333333"/>
                </a:solidFill>
                <a:latin typeface="Trebuchet MS"/>
                <a:cs typeface="Trebuchet MS"/>
              </a:rPr>
              <a:t>RHEL</a:t>
            </a:r>
            <a:r>
              <a:rPr sz="950" b="1" spc="-7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系统中使用网卡会话技术的目的是什么？</a:t>
            </a:r>
            <a:endParaRPr sz="950">
              <a:latin typeface="微软雅黑"/>
              <a:cs typeface="微软雅黑"/>
            </a:endParaRPr>
          </a:p>
          <a:p>
            <a:pPr>
              <a:lnSpc>
                <a:spcPct val="100000"/>
              </a:lnSpc>
              <a:spcBef>
                <a:spcPts val="80"/>
              </a:spcBef>
              <a:buClr>
                <a:srgbClr val="333333"/>
              </a:buClr>
              <a:buFont typeface="Trebuchet MS"/>
              <a:buAutoNum type="arabicPeriod" startAt="2"/>
            </a:pPr>
            <a:endParaRPr sz="600">
              <a:latin typeface="微软雅黑"/>
              <a:cs typeface="微软雅黑"/>
            </a:endParaRPr>
          </a:p>
          <a:p>
            <a:pPr marL="12700">
              <a:lnSpc>
                <a:spcPct val="100000"/>
              </a:lnSpc>
            </a:pPr>
            <a:r>
              <a:rPr sz="950" b="1" spc="25" dirty="0">
                <a:solidFill>
                  <a:srgbClr val="333333"/>
                </a:solidFill>
                <a:latin typeface="微软雅黑"/>
                <a:cs typeface="微软雅黑"/>
              </a:rPr>
              <a:t>答：使用</a:t>
            </a:r>
            <a:r>
              <a:rPr sz="950" b="1" spc="50" dirty="0">
                <a:solidFill>
                  <a:srgbClr val="333333"/>
                </a:solidFill>
                <a:latin typeface="Trebuchet MS"/>
                <a:cs typeface="Trebuchet MS"/>
              </a:rPr>
              <a:t>nmcli</a:t>
            </a:r>
            <a:r>
              <a:rPr sz="950" b="1" spc="25" dirty="0">
                <a:solidFill>
                  <a:srgbClr val="333333"/>
                </a:solidFill>
                <a:latin typeface="微软雅黑"/>
                <a:cs typeface="微软雅黑"/>
              </a:rPr>
              <a:t>命令来管理网卡会话的目的是为了快速切换网卡参数，以便适应不同的工作场景。</a:t>
            </a:r>
            <a:endParaRPr sz="950">
              <a:latin typeface="微软雅黑"/>
              <a:cs typeface="微软雅黑"/>
            </a:endParaRPr>
          </a:p>
          <a:p>
            <a:pPr marL="207645" indent="-195580">
              <a:lnSpc>
                <a:spcPct val="100000"/>
              </a:lnSpc>
              <a:spcBef>
                <a:spcPts val="1110"/>
              </a:spcBef>
              <a:buSzPct val="89473"/>
              <a:buFont typeface="Trebuchet MS"/>
              <a:buAutoNum type="arabicPeriod" startAt="3"/>
              <a:tabLst>
                <a:tab pos="208279" algn="l"/>
              </a:tabLst>
            </a:pPr>
            <a:r>
              <a:rPr sz="950" b="1" spc="25" dirty="0">
                <a:solidFill>
                  <a:srgbClr val="333333"/>
                </a:solidFill>
                <a:latin typeface="微软雅黑"/>
                <a:cs typeface="微软雅黑"/>
              </a:rPr>
              <a:t>请简述网卡绑定技术</a:t>
            </a:r>
            <a:r>
              <a:rPr sz="950" b="1" spc="40" dirty="0">
                <a:solidFill>
                  <a:srgbClr val="333333"/>
                </a:solidFill>
                <a:latin typeface="Trebuchet MS"/>
                <a:cs typeface="Trebuchet MS"/>
              </a:rPr>
              <a:t>balaner-rr</a:t>
            </a:r>
            <a:r>
              <a:rPr sz="950" b="1" spc="25" dirty="0">
                <a:solidFill>
                  <a:srgbClr val="333333"/>
                </a:solidFill>
                <a:latin typeface="微软雅黑"/>
                <a:cs typeface="微软雅黑"/>
              </a:rPr>
              <a:t>轮循模式的特点。</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答：平时两块网卡均工作，且自动备援，无须交换机设备提供辅助支持。</a:t>
            </a:r>
            <a:endParaRPr sz="950">
              <a:latin typeface="微软雅黑"/>
              <a:cs typeface="微软雅黑"/>
            </a:endParaRPr>
          </a:p>
          <a:p>
            <a:pPr marL="12700" marR="5080">
              <a:lnSpc>
                <a:spcPct val="131600"/>
              </a:lnSpc>
              <a:spcBef>
                <a:spcPts val="825"/>
              </a:spcBef>
              <a:buSzPct val="89473"/>
              <a:buFont typeface="Trebuchet MS"/>
              <a:buAutoNum type="arabicPeriod" startAt="4"/>
              <a:tabLst>
                <a:tab pos="240029" algn="l"/>
              </a:tabLst>
            </a:pPr>
            <a:r>
              <a:rPr sz="950" b="1" spc="25" dirty="0">
                <a:solidFill>
                  <a:srgbClr val="333333"/>
                </a:solidFill>
                <a:latin typeface="微软雅黑"/>
                <a:cs typeface="微软雅黑"/>
              </a:rPr>
              <a:t>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系统中，当通过修改其配置文件中的参数来配置服务程序时，若想要让新配置的参数生效， 还需要执行什么操作？</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答：需要重新启动相关的服务程序，或让服务程序重新加载配置文件，或重启系统。</a:t>
            </a:r>
            <a:endParaRPr sz="950">
              <a:latin typeface="微软雅黑"/>
              <a:cs typeface="微软雅黑"/>
            </a:endParaRPr>
          </a:p>
          <a:p>
            <a:pPr marL="207645" indent="-195580">
              <a:lnSpc>
                <a:spcPct val="100000"/>
              </a:lnSpc>
              <a:spcBef>
                <a:spcPts val="1115"/>
              </a:spcBef>
              <a:buSzPct val="89473"/>
              <a:buAutoNum type="arabicPeriod" startAt="5"/>
              <a:tabLst>
                <a:tab pos="208279" algn="l"/>
              </a:tabLst>
            </a:pPr>
            <a:r>
              <a:rPr sz="950" b="1" spc="70" dirty="0">
                <a:solidFill>
                  <a:srgbClr val="333333"/>
                </a:solidFill>
                <a:latin typeface="Trebuchet MS"/>
                <a:cs typeface="Trebuchet MS"/>
              </a:rPr>
              <a:t>sshd</a:t>
            </a:r>
            <a:r>
              <a:rPr sz="950" b="1" spc="25" dirty="0">
                <a:solidFill>
                  <a:srgbClr val="333333"/>
                </a:solidFill>
                <a:latin typeface="微软雅黑"/>
                <a:cs typeface="微软雅黑"/>
              </a:rPr>
              <a:t>服务的口令验证与密钥验证方式，哪个更安全？</a:t>
            </a:r>
            <a:endParaRPr sz="950">
              <a:latin typeface="微软雅黑"/>
              <a:cs typeface="微软雅黑"/>
            </a:endParaRPr>
          </a:p>
          <a:p>
            <a:pPr marL="12700" marR="78105">
              <a:lnSpc>
                <a:spcPct val="131600"/>
              </a:lnSpc>
              <a:spcBef>
                <a:spcPts val="825"/>
              </a:spcBef>
            </a:pPr>
            <a:r>
              <a:rPr sz="950" b="1" spc="25" dirty="0">
                <a:solidFill>
                  <a:srgbClr val="333333"/>
                </a:solidFill>
                <a:latin typeface="微软雅黑"/>
                <a:cs typeface="微软雅黑"/>
              </a:rPr>
              <a:t>答：一般情况下，密钥验证方式更加安全。若用户若认证有更高的安全需求，还可以再对密钥文件进行 口令加密，从而实现双重加密。</a:t>
            </a:r>
            <a:endParaRPr sz="950">
              <a:latin typeface="微软雅黑"/>
              <a:cs typeface="微软雅黑"/>
            </a:endParaRPr>
          </a:p>
          <a:p>
            <a:pPr marL="12700" marR="71755">
              <a:lnSpc>
                <a:spcPct val="131600"/>
              </a:lnSpc>
              <a:spcBef>
                <a:spcPts val="750"/>
              </a:spcBef>
              <a:buSzPct val="89473"/>
              <a:buFont typeface="Trebuchet MS"/>
              <a:buAutoNum type="arabicPeriod" startAt="6"/>
              <a:tabLst>
                <a:tab pos="240029" algn="l"/>
              </a:tabLst>
            </a:pPr>
            <a:r>
              <a:rPr sz="950" b="1" spc="25" dirty="0">
                <a:solidFill>
                  <a:srgbClr val="333333"/>
                </a:solidFill>
                <a:latin typeface="微软雅黑"/>
                <a:cs typeface="微软雅黑"/>
              </a:rPr>
              <a:t>想要把本地文件</a:t>
            </a:r>
            <a:r>
              <a:rPr sz="950" b="1" spc="40" dirty="0">
                <a:solidFill>
                  <a:srgbClr val="333333"/>
                </a:solidFill>
                <a:latin typeface="Trebuchet MS"/>
                <a:cs typeface="Trebuchet MS"/>
              </a:rPr>
              <a:t>/root/out.txt</a:t>
            </a:r>
            <a:r>
              <a:rPr sz="950" b="1" spc="25" dirty="0">
                <a:solidFill>
                  <a:srgbClr val="333333"/>
                </a:solidFill>
                <a:latin typeface="微软雅黑"/>
                <a:cs typeface="微软雅黑"/>
              </a:rPr>
              <a:t>传送到地址为</a:t>
            </a:r>
            <a:r>
              <a:rPr sz="950" b="1" spc="-20" dirty="0">
                <a:solidFill>
                  <a:srgbClr val="333333"/>
                </a:solidFill>
                <a:latin typeface="Trebuchet MS"/>
                <a:cs typeface="Trebuchet MS"/>
              </a:rPr>
              <a:t>192.168.10.20</a:t>
            </a:r>
            <a:r>
              <a:rPr sz="950" b="1" spc="25" dirty="0">
                <a:solidFill>
                  <a:srgbClr val="333333"/>
                </a:solidFill>
                <a:latin typeface="微软雅黑"/>
                <a:cs typeface="微软雅黑"/>
              </a:rPr>
              <a:t>的远程主机的</a:t>
            </a:r>
            <a:r>
              <a:rPr sz="950" b="1" spc="65" dirty="0">
                <a:solidFill>
                  <a:srgbClr val="333333"/>
                </a:solidFill>
                <a:latin typeface="Trebuchet MS"/>
                <a:cs typeface="Trebuchet MS"/>
              </a:rPr>
              <a:t>/home</a:t>
            </a:r>
            <a:r>
              <a:rPr sz="950" b="1" spc="25" dirty="0">
                <a:solidFill>
                  <a:srgbClr val="333333"/>
                </a:solidFill>
                <a:latin typeface="微软雅黑"/>
                <a:cs typeface="微软雅黑"/>
              </a:rPr>
              <a:t>目录下，且本地主 机与远程主机均为</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系统，最为简便的传送方式是什么？</a:t>
            </a:r>
            <a:endParaRPr sz="950">
              <a:latin typeface="微软雅黑"/>
              <a:cs typeface="微软雅黑"/>
            </a:endParaRPr>
          </a:p>
          <a:p>
            <a:pPr marL="12700" marR="116205">
              <a:lnSpc>
                <a:spcPct val="197400"/>
              </a:lnSpc>
              <a:spcBef>
                <a:spcPts val="75"/>
              </a:spcBef>
            </a:pPr>
            <a:r>
              <a:rPr sz="950" b="1" spc="25" dirty="0">
                <a:solidFill>
                  <a:srgbClr val="333333"/>
                </a:solidFill>
                <a:latin typeface="微软雅黑"/>
                <a:cs typeface="微软雅黑"/>
              </a:rPr>
              <a:t>答：执行命令</a:t>
            </a:r>
            <a:r>
              <a:rPr sz="950" b="1" spc="50" dirty="0">
                <a:solidFill>
                  <a:srgbClr val="333333"/>
                </a:solidFill>
                <a:latin typeface="Trebuchet MS"/>
                <a:cs typeface="Trebuchet MS"/>
              </a:rPr>
              <a:t>scp</a:t>
            </a:r>
            <a:r>
              <a:rPr sz="950" b="1" spc="-35" dirty="0">
                <a:solidFill>
                  <a:srgbClr val="333333"/>
                </a:solidFill>
                <a:latin typeface="Trebuchet MS"/>
                <a:cs typeface="Trebuchet MS"/>
              </a:rPr>
              <a:t> </a:t>
            </a:r>
            <a:r>
              <a:rPr sz="950" b="1" spc="40" dirty="0">
                <a:solidFill>
                  <a:srgbClr val="333333"/>
                </a:solidFill>
                <a:latin typeface="Trebuchet MS"/>
                <a:cs typeface="Trebuchet MS"/>
              </a:rPr>
              <a:t>/root/out.txt</a:t>
            </a:r>
            <a:r>
              <a:rPr sz="950" b="1" spc="-30" dirty="0">
                <a:solidFill>
                  <a:srgbClr val="333333"/>
                </a:solidFill>
                <a:latin typeface="Trebuchet MS"/>
                <a:cs typeface="Trebuchet MS"/>
              </a:rPr>
              <a:t> </a:t>
            </a:r>
            <a:r>
              <a:rPr sz="950" b="1" spc="15" dirty="0">
                <a:solidFill>
                  <a:srgbClr val="333333"/>
                </a:solidFill>
                <a:latin typeface="Trebuchet MS"/>
                <a:cs typeface="Trebuchet MS"/>
              </a:rPr>
              <a:t>root@192.168.10.20:/home</a:t>
            </a:r>
            <a:r>
              <a:rPr sz="950" b="1" spc="15" dirty="0">
                <a:solidFill>
                  <a:srgbClr val="333333"/>
                </a:solidFill>
                <a:latin typeface="微软雅黑"/>
                <a:cs typeface="微软雅黑"/>
              </a:rPr>
              <a:t>，</a:t>
            </a:r>
            <a:r>
              <a:rPr sz="950" b="1" spc="25" dirty="0">
                <a:solidFill>
                  <a:srgbClr val="333333"/>
                </a:solidFill>
                <a:latin typeface="微软雅黑"/>
                <a:cs typeface="微软雅黑"/>
              </a:rPr>
              <a:t>并在进行口令验证后即可开始传送。 </a:t>
            </a:r>
            <a:r>
              <a:rPr sz="950" b="1" spc="10" dirty="0">
                <a:solidFill>
                  <a:srgbClr val="333333"/>
                </a:solidFill>
                <a:latin typeface="Trebuchet MS"/>
                <a:cs typeface="Trebuchet MS"/>
              </a:rPr>
              <a:t>7</a:t>
            </a:r>
            <a:r>
              <a:rPr sz="950" b="1" spc="10" dirty="0">
                <a:solidFill>
                  <a:srgbClr val="333333"/>
                </a:solidFill>
                <a:latin typeface="微软雅黑"/>
                <a:cs typeface="微软雅黑"/>
              </a:rPr>
              <a:t>．</a:t>
            </a:r>
            <a:r>
              <a:rPr sz="950" b="1" spc="25" dirty="0">
                <a:solidFill>
                  <a:srgbClr val="333333"/>
                </a:solidFill>
                <a:latin typeface="微软雅黑"/>
                <a:cs typeface="微软雅黑"/>
              </a:rPr>
              <a:t>请简述配置软件仓库的步骤。</a:t>
            </a:r>
            <a:endParaRPr sz="950">
              <a:latin typeface="微软雅黑"/>
              <a:cs typeface="微软雅黑"/>
            </a:endParaRPr>
          </a:p>
          <a:p>
            <a:pPr marL="12700" marR="41275">
              <a:lnSpc>
                <a:spcPct val="131600"/>
              </a:lnSpc>
              <a:spcBef>
                <a:spcPts val="750"/>
              </a:spcBef>
            </a:pPr>
            <a:r>
              <a:rPr sz="950" b="1" spc="25" dirty="0">
                <a:solidFill>
                  <a:srgbClr val="333333"/>
                </a:solidFill>
                <a:latin typeface="微软雅黑"/>
                <a:cs typeface="微软雅黑"/>
              </a:rPr>
              <a:t>答：首先应该创建挂载目录并把光盘镜像文件与其关联，然后修改软件仓库的配置文件，填写入相关参 数，尤其需要注意挂载目录的存放路径要正确无误，最后便可使用</a:t>
            </a:r>
            <a:r>
              <a:rPr sz="950" b="1" spc="65" dirty="0">
                <a:solidFill>
                  <a:srgbClr val="333333"/>
                </a:solidFill>
                <a:latin typeface="Trebuchet MS"/>
                <a:cs typeface="Trebuchet MS"/>
              </a:rPr>
              <a:t>dnf/yum</a:t>
            </a:r>
            <a:r>
              <a:rPr sz="950" b="1" spc="20" dirty="0">
                <a:solidFill>
                  <a:srgbClr val="333333"/>
                </a:solidFill>
                <a:latin typeface="微软雅黑"/>
                <a:cs typeface="微软雅黑"/>
              </a:rPr>
              <a:t>命令来安装相关的服务程序 </a:t>
            </a:r>
            <a:r>
              <a:rPr sz="950" b="1" spc="25" dirty="0">
                <a:solidFill>
                  <a:srgbClr val="333333"/>
                </a:solidFill>
                <a:latin typeface="微软雅黑"/>
                <a:cs typeface="微软雅黑"/>
              </a:rPr>
              <a:t>了。</a:t>
            </a:r>
            <a:endParaRPr sz="950">
              <a:latin typeface="微软雅黑"/>
              <a:cs typeface="微软雅黑"/>
            </a:endParaRPr>
          </a:p>
          <a:p>
            <a:pPr marL="12700" marR="18415">
              <a:lnSpc>
                <a:spcPct val="131600"/>
              </a:lnSpc>
              <a:spcBef>
                <a:spcPts val="825"/>
              </a:spcBef>
            </a:pPr>
            <a:r>
              <a:rPr sz="950" b="1" dirty="0">
                <a:solidFill>
                  <a:srgbClr val="333333"/>
                </a:solidFill>
                <a:latin typeface="Trebuchet MS"/>
                <a:cs typeface="Trebuchet MS"/>
              </a:rPr>
              <a:t>8</a:t>
            </a:r>
            <a:r>
              <a:rPr sz="950" b="1" spc="25" dirty="0">
                <a:solidFill>
                  <a:srgbClr val="333333"/>
                </a:solidFill>
                <a:latin typeface="微软雅黑"/>
                <a:cs typeface="微软雅黑"/>
              </a:rPr>
              <a:t>．</a:t>
            </a:r>
            <a:r>
              <a:rPr sz="950" b="1" spc="-30" dirty="0">
                <a:solidFill>
                  <a:srgbClr val="333333"/>
                </a:solidFill>
                <a:latin typeface="微软雅黑"/>
                <a:cs typeface="微软雅黑"/>
              </a:rPr>
              <a:t> </a:t>
            </a:r>
            <a:r>
              <a:rPr sz="950" b="1" spc="75" dirty="0">
                <a:solidFill>
                  <a:srgbClr val="333333"/>
                </a:solidFill>
                <a:latin typeface="Trebuchet MS"/>
                <a:cs typeface="Trebuchet MS"/>
              </a:rPr>
              <a:t>tmux</a:t>
            </a:r>
            <a:r>
              <a:rPr sz="950" b="1" spc="25" dirty="0">
                <a:solidFill>
                  <a:srgbClr val="333333"/>
                </a:solidFill>
                <a:latin typeface="微软雅黑"/>
                <a:cs typeface="微软雅黑"/>
              </a:rPr>
              <a:t>服务程序能够让用户实现远程控制的不间断会话服务，即便网络发生中断也不丢失对远程主机 的会话控制。那么，当想要恢复到一个名为</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的会话窗口时，应该怎么做呢？</a:t>
            </a:r>
            <a:endParaRPr sz="950">
              <a:latin typeface="微软雅黑"/>
              <a:cs typeface="微软雅黑"/>
            </a:endParaRPr>
          </a:p>
        </p:txBody>
      </p:sp>
      <p:sp>
        <p:nvSpPr>
          <p:cNvPr id="9" name="object 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691"/>
            <a:ext cx="360997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答：执行命令</a:t>
            </a:r>
            <a:r>
              <a:rPr sz="950" b="1" spc="75" dirty="0">
                <a:solidFill>
                  <a:srgbClr val="333333"/>
                </a:solidFill>
                <a:latin typeface="Trebuchet MS"/>
                <a:cs typeface="Trebuchet MS"/>
              </a:rPr>
              <a:t>tmux</a:t>
            </a:r>
            <a:r>
              <a:rPr sz="950" b="1" spc="-55" dirty="0">
                <a:solidFill>
                  <a:srgbClr val="333333"/>
                </a:solidFill>
                <a:latin typeface="Trebuchet MS"/>
                <a:cs typeface="Trebuchet MS"/>
              </a:rPr>
              <a:t> </a:t>
            </a:r>
            <a:r>
              <a:rPr sz="950" b="1" spc="55" dirty="0">
                <a:solidFill>
                  <a:srgbClr val="333333"/>
                </a:solidFill>
                <a:latin typeface="Trebuchet MS"/>
                <a:cs typeface="Trebuchet MS"/>
              </a:rPr>
              <a:t>attach</a:t>
            </a:r>
            <a:r>
              <a:rPr sz="950" b="1" spc="-55" dirty="0">
                <a:solidFill>
                  <a:srgbClr val="333333"/>
                </a:solidFill>
                <a:latin typeface="Trebuchet MS"/>
                <a:cs typeface="Trebuchet MS"/>
              </a:rPr>
              <a:t> </a:t>
            </a:r>
            <a:r>
              <a:rPr sz="950" b="1" spc="5" dirty="0">
                <a:solidFill>
                  <a:srgbClr val="333333"/>
                </a:solidFill>
                <a:latin typeface="Trebuchet MS"/>
                <a:cs typeface="Trebuchet MS"/>
              </a:rPr>
              <a:t>-t</a:t>
            </a:r>
            <a:r>
              <a:rPr sz="950" b="1" spc="-50" dirty="0">
                <a:solidFill>
                  <a:srgbClr val="333333"/>
                </a:solidFill>
                <a:latin typeface="Trebuchet MS"/>
                <a:cs typeface="Trebuchet MS"/>
              </a:rPr>
              <a:t> </a:t>
            </a:r>
            <a:r>
              <a:rPr sz="950" b="1" spc="45" dirty="0">
                <a:solidFill>
                  <a:srgbClr val="333333"/>
                </a:solidFill>
                <a:latin typeface="Trebuchet MS"/>
                <a:cs typeface="Trebuchet MS"/>
              </a:rPr>
              <a:t>linux</a:t>
            </a:r>
            <a:r>
              <a:rPr sz="950" b="1" spc="25" dirty="0">
                <a:solidFill>
                  <a:srgbClr val="333333"/>
                </a:solidFill>
                <a:latin typeface="微软雅黑"/>
                <a:cs typeface="微软雅黑"/>
              </a:rPr>
              <a:t>即可恢复到这个会话窗口中。</a:t>
            </a:r>
            <a:endParaRPr sz="950">
              <a:latin typeface="微软雅黑"/>
              <a:cs typeface="微软雅黑"/>
            </a:endParaRPr>
          </a:p>
        </p:txBody>
      </p:sp>
      <p:sp>
        <p:nvSpPr>
          <p:cNvPr id="3" name="object 3"/>
          <p:cNvSpPr/>
          <p:nvPr/>
        </p:nvSpPr>
        <p:spPr>
          <a:xfrm>
            <a:off x="1092536" y="3617827"/>
            <a:ext cx="48260" cy="48260"/>
          </a:xfrm>
          <a:custGeom>
            <a:avLst/>
            <a:gdLst/>
            <a:ahLst/>
            <a:cxnLst/>
            <a:rect l="l" t="t" r="r" b="b"/>
            <a:pathLst>
              <a:path w="48259" h="48260">
                <a:moveTo>
                  <a:pt x="23823" y="47647"/>
                </a:moveTo>
                <a:lnTo>
                  <a:pt x="0" y="26949"/>
                </a:lnTo>
                <a:lnTo>
                  <a:pt x="0" y="20545"/>
                </a:lnTo>
                <a:lnTo>
                  <a:pt x="20659" y="0"/>
                </a:lnTo>
                <a:lnTo>
                  <a:pt x="26987" y="0"/>
                </a:lnTo>
                <a:lnTo>
                  <a:pt x="47647" y="20545"/>
                </a:lnTo>
                <a:lnTo>
                  <a:pt x="47647" y="23823"/>
                </a:lnTo>
                <a:lnTo>
                  <a:pt x="47647" y="26949"/>
                </a:lnTo>
                <a:lnTo>
                  <a:pt x="26987" y="47494"/>
                </a:lnTo>
                <a:lnTo>
                  <a:pt x="23823" y="47647"/>
                </a:lnTo>
                <a:close/>
              </a:path>
            </a:pathLst>
          </a:custGeom>
          <a:solidFill>
            <a:srgbClr val="333333"/>
          </a:solidFill>
        </p:spPr>
        <p:txBody>
          <a:bodyPr wrap="square" lIns="0" tIns="0" rIns="0" bIns="0" rtlCol="0"/>
          <a:lstStyle/>
          <a:p>
            <a:endParaRPr/>
          </a:p>
        </p:txBody>
      </p:sp>
      <p:sp>
        <p:nvSpPr>
          <p:cNvPr id="4" name="object 4"/>
          <p:cNvSpPr/>
          <p:nvPr/>
        </p:nvSpPr>
        <p:spPr>
          <a:xfrm>
            <a:off x="1092536" y="3865592"/>
            <a:ext cx="48260" cy="48260"/>
          </a:xfrm>
          <a:custGeom>
            <a:avLst/>
            <a:gdLst/>
            <a:ahLst/>
            <a:cxnLst/>
            <a:rect l="l" t="t" r="r" b="b"/>
            <a:pathLst>
              <a:path w="48259" h="48260">
                <a:moveTo>
                  <a:pt x="26987" y="47647"/>
                </a:moveTo>
                <a:lnTo>
                  <a:pt x="20659" y="47647"/>
                </a:lnTo>
                <a:lnTo>
                  <a:pt x="17629" y="47056"/>
                </a:lnTo>
                <a:lnTo>
                  <a:pt x="14703" y="45712"/>
                </a:lnTo>
                <a:lnTo>
                  <a:pt x="11787" y="44521"/>
                </a:lnTo>
                <a:lnTo>
                  <a:pt x="0" y="26949"/>
                </a:lnTo>
                <a:lnTo>
                  <a:pt x="0" y="20545"/>
                </a:lnTo>
                <a:lnTo>
                  <a:pt x="14703" y="1782"/>
                </a:lnTo>
                <a:lnTo>
                  <a:pt x="17629" y="590"/>
                </a:lnTo>
                <a:lnTo>
                  <a:pt x="20659" y="0"/>
                </a:lnTo>
                <a:lnTo>
                  <a:pt x="26987" y="0"/>
                </a:lnTo>
                <a:lnTo>
                  <a:pt x="30017" y="590"/>
                </a:lnTo>
                <a:lnTo>
                  <a:pt x="32943" y="1782"/>
                </a:lnTo>
                <a:lnTo>
                  <a:pt x="35859" y="2830"/>
                </a:lnTo>
                <a:lnTo>
                  <a:pt x="47647" y="20545"/>
                </a:lnTo>
                <a:lnTo>
                  <a:pt x="47647" y="23823"/>
                </a:lnTo>
                <a:lnTo>
                  <a:pt x="47647" y="26949"/>
                </a:lnTo>
                <a:lnTo>
                  <a:pt x="32943" y="45712"/>
                </a:lnTo>
                <a:lnTo>
                  <a:pt x="30017" y="47056"/>
                </a:lnTo>
                <a:lnTo>
                  <a:pt x="26987" y="47647"/>
                </a:lnTo>
                <a:close/>
              </a:path>
            </a:pathLst>
          </a:custGeom>
          <a:solidFill>
            <a:srgbClr val="333333"/>
          </a:solidFill>
        </p:spPr>
        <p:txBody>
          <a:bodyPr wrap="square" lIns="0" tIns="0" rIns="0" bIns="0" rtlCol="0"/>
          <a:lstStyle/>
          <a:p>
            <a:endParaRPr/>
          </a:p>
        </p:txBody>
      </p:sp>
      <p:sp>
        <p:nvSpPr>
          <p:cNvPr id="5" name="object 5"/>
          <p:cNvSpPr/>
          <p:nvPr/>
        </p:nvSpPr>
        <p:spPr>
          <a:xfrm>
            <a:off x="1092536" y="4122887"/>
            <a:ext cx="48260" cy="48260"/>
          </a:xfrm>
          <a:custGeom>
            <a:avLst/>
            <a:gdLst/>
            <a:ahLst/>
            <a:cxnLst/>
            <a:rect l="l" t="t" r="r" b="b"/>
            <a:pathLst>
              <a:path w="48259" h="48260">
                <a:moveTo>
                  <a:pt x="23823" y="47647"/>
                </a:moveTo>
                <a:lnTo>
                  <a:pt x="0" y="26796"/>
                </a:lnTo>
                <a:lnTo>
                  <a:pt x="0" y="20545"/>
                </a:lnTo>
                <a:lnTo>
                  <a:pt x="14703" y="1782"/>
                </a:lnTo>
                <a:lnTo>
                  <a:pt x="17629" y="590"/>
                </a:lnTo>
                <a:lnTo>
                  <a:pt x="20659" y="0"/>
                </a:lnTo>
                <a:lnTo>
                  <a:pt x="26987" y="0"/>
                </a:lnTo>
                <a:lnTo>
                  <a:pt x="30017" y="590"/>
                </a:lnTo>
                <a:lnTo>
                  <a:pt x="32943" y="1782"/>
                </a:lnTo>
                <a:lnTo>
                  <a:pt x="35859" y="2830"/>
                </a:lnTo>
                <a:lnTo>
                  <a:pt x="47647" y="20545"/>
                </a:lnTo>
                <a:lnTo>
                  <a:pt x="47647" y="23823"/>
                </a:lnTo>
                <a:lnTo>
                  <a:pt x="47647" y="26796"/>
                </a:lnTo>
                <a:lnTo>
                  <a:pt x="26987" y="47494"/>
                </a:lnTo>
                <a:lnTo>
                  <a:pt x="23823" y="47647"/>
                </a:lnTo>
                <a:close/>
              </a:path>
            </a:pathLst>
          </a:custGeom>
          <a:solidFill>
            <a:srgbClr val="333333"/>
          </a:solidFill>
        </p:spPr>
        <p:txBody>
          <a:bodyPr wrap="square" lIns="0" tIns="0" rIns="0" bIns="0" rtlCol="0"/>
          <a:lstStyle/>
          <a:p>
            <a:endParaRPr/>
          </a:p>
        </p:txBody>
      </p:sp>
      <p:sp>
        <p:nvSpPr>
          <p:cNvPr id="6" name="object 6"/>
          <p:cNvSpPr/>
          <p:nvPr/>
        </p:nvSpPr>
        <p:spPr>
          <a:xfrm>
            <a:off x="1092536" y="4370652"/>
            <a:ext cx="48260" cy="48260"/>
          </a:xfrm>
          <a:custGeom>
            <a:avLst/>
            <a:gdLst/>
            <a:ahLst/>
            <a:cxnLst/>
            <a:rect l="l" t="t" r="r" b="b"/>
            <a:pathLst>
              <a:path w="48259" h="48260">
                <a:moveTo>
                  <a:pt x="23823" y="47647"/>
                </a:moveTo>
                <a:lnTo>
                  <a:pt x="0" y="26949"/>
                </a:lnTo>
                <a:lnTo>
                  <a:pt x="0" y="20545"/>
                </a:lnTo>
                <a:lnTo>
                  <a:pt x="20659" y="0"/>
                </a:lnTo>
                <a:lnTo>
                  <a:pt x="26987" y="0"/>
                </a:lnTo>
                <a:lnTo>
                  <a:pt x="47647" y="20545"/>
                </a:lnTo>
                <a:lnTo>
                  <a:pt x="47647" y="23823"/>
                </a:lnTo>
                <a:lnTo>
                  <a:pt x="47647" y="26949"/>
                </a:lnTo>
                <a:lnTo>
                  <a:pt x="26987" y="47494"/>
                </a:lnTo>
                <a:lnTo>
                  <a:pt x="23823" y="47647"/>
                </a:lnTo>
                <a:close/>
              </a:path>
            </a:pathLst>
          </a:custGeom>
          <a:solidFill>
            <a:srgbClr val="333333"/>
          </a:solidFill>
        </p:spPr>
        <p:txBody>
          <a:bodyPr wrap="square" lIns="0" tIns="0" rIns="0" bIns="0" rtlCol="0"/>
          <a:lstStyle/>
          <a:p>
            <a:endParaRPr/>
          </a:p>
        </p:txBody>
      </p:sp>
      <p:sp>
        <p:nvSpPr>
          <p:cNvPr id="7" name="object 7"/>
          <p:cNvSpPr/>
          <p:nvPr/>
        </p:nvSpPr>
        <p:spPr>
          <a:xfrm>
            <a:off x="1092536" y="4627946"/>
            <a:ext cx="48260" cy="48260"/>
          </a:xfrm>
          <a:custGeom>
            <a:avLst/>
            <a:gdLst/>
            <a:ahLst/>
            <a:cxnLst/>
            <a:rect l="l" t="t" r="r" b="b"/>
            <a:pathLst>
              <a:path w="48259" h="48260">
                <a:moveTo>
                  <a:pt x="23823" y="47647"/>
                </a:moveTo>
                <a:lnTo>
                  <a:pt x="0" y="26949"/>
                </a:lnTo>
                <a:lnTo>
                  <a:pt x="0" y="20545"/>
                </a:lnTo>
                <a:lnTo>
                  <a:pt x="20659" y="0"/>
                </a:lnTo>
                <a:lnTo>
                  <a:pt x="26987" y="0"/>
                </a:lnTo>
                <a:lnTo>
                  <a:pt x="47647" y="20545"/>
                </a:lnTo>
                <a:lnTo>
                  <a:pt x="47647" y="23823"/>
                </a:lnTo>
                <a:lnTo>
                  <a:pt x="47647" y="26949"/>
                </a:lnTo>
                <a:lnTo>
                  <a:pt x="26987" y="47494"/>
                </a:lnTo>
                <a:lnTo>
                  <a:pt x="23823" y="47647"/>
                </a:lnTo>
                <a:close/>
              </a:path>
            </a:pathLst>
          </a:custGeom>
          <a:solidFill>
            <a:srgbClr val="333333"/>
          </a:solidFill>
        </p:spPr>
        <p:txBody>
          <a:bodyPr wrap="square" lIns="0" tIns="0" rIns="0" bIns="0" rtlCol="0"/>
          <a:lstStyle/>
          <a:p>
            <a:endParaRPr/>
          </a:p>
        </p:txBody>
      </p:sp>
      <p:sp>
        <p:nvSpPr>
          <p:cNvPr id="8" name="object 8"/>
          <p:cNvSpPr/>
          <p:nvPr/>
        </p:nvSpPr>
        <p:spPr>
          <a:xfrm>
            <a:off x="1378419" y="4875712"/>
            <a:ext cx="48260" cy="48260"/>
          </a:xfrm>
          <a:custGeom>
            <a:avLst/>
            <a:gdLst/>
            <a:ahLst/>
            <a:cxnLst/>
            <a:rect l="l" t="t" r="r" b="b"/>
            <a:pathLst>
              <a:path w="48259" h="48260">
                <a:moveTo>
                  <a:pt x="47647" y="23823"/>
                </a:moveTo>
                <a:lnTo>
                  <a:pt x="47647" y="26949"/>
                </a:lnTo>
                <a:lnTo>
                  <a:pt x="47046" y="29931"/>
                </a:lnTo>
                <a:lnTo>
                  <a:pt x="45836" y="32752"/>
                </a:lnTo>
                <a:lnTo>
                  <a:pt x="44626" y="35582"/>
                </a:lnTo>
                <a:lnTo>
                  <a:pt x="32943" y="45560"/>
                </a:lnTo>
                <a:lnTo>
                  <a:pt x="30017" y="46903"/>
                </a:lnTo>
                <a:lnTo>
                  <a:pt x="26987" y="47494"/>
                </a:lnTo>
                <a:lnTo>
                  <a:pt x="23823" y="47647"/>
                </a:lnTo>
                <a:lnTo>
                  <a:pt x="20659" y="47494"/>
                </a:lnTo>
                <a:lnTo>
                  <a:pt x="17629" y="46903"/>
                </a:lnTo>
                <a:lnTo>
                  <a:pt x="14703" y="45560"/>
                </a:lnTo>
                <a:lnTo>
                  <a:pt x="11787" y="44521"/>
                </a:lnTo>
                <a:lnTo>
                  <a:pt x="1810" y="32752"/>
                </a:lnTo>
                <a:lnTo>
                  <a:pt x="600" y="29931"/>
                </a:lnTo>
                <a:lnTo>
                  <a:pt x="0" y="26949"/>
                </a:lnTo>
                <a:lnTo>
                  <a:pt x="0" y="23823"/>
                </a:lnTo>
                <a:lnTo>
                  <a:pt x="0" y="20402"/>
                </a:lnTo>
                <a:lnTo>
                  <a:pt x="6975" y="6851"/>
                </a:lnTo>
                <a:lnTo>
                  <a:pt x="9214" y="4612"/>
                </a:lnTo>
                <a:lnTo>
                  <a:pt x="11787" y="2830"/>
                </a:lnTo>
                <a:lnTo>
                  <a:pt x="14703" y="1782"/>
                </a:lnTo>
                <a:lnTo>
                  <a:pt x="17629" y="590"/>
                </a:lnTo>
                <a:lnTo>
                  <a:pt x="20659" y="0"/>
                </a:lnTo>
                <a:lnTo>
                  <a:pt x="23823" y="0"/>
                </a:lnTo>
                <a:lnTo>
                  <a:pt x="26987" y="0"/>
                </a:lnTo>
                <a:lnTo>
                  <a:pt x="30017" y="590"/>
                </a:lnTo>
                <a:lnTo>
                  <a:pt x="32943" y="1782"/>
                </a:lnTo>
                <a:lnTo>
                  <a:pt x="35859" y="2830"/>
                </a:lnTo>
                <a:lnTo>
                  <a:pt x="45836" y="14446"/>
                </a:lnTo>
                <a:lnTo>
                  <a:pt x="47046" y="17276"/>
                </a:lnTo>
                <a:lnTo>
                  <a:pt x="47647" y="20402"/>
                </a:lnTo>
                <a:lnTo>
                  <a:pt x="47647" y="23823"/>
                </a:lnTo>
                <a:close/>
              </a:path>
            </a:pathLst>
          </a:custGeom>
          <a:ln w="9529">
            <a:solidFill>
              <a:srgbClr val="333333"/>
            </a:solidFill>
          </a:ln>
        </p:spPr>
        <p:txBody>
          <a:bodyPr wrap="square" lIns="0" tIns="0" rIns="0" bIns="0" rtlCol="0"/>
          <a:lstStyle/>
          <a:p>
            <a:endParaRPr/>
          </a:p>
        </p:txBody>
      </p:sp>
      <p:sp>
        <p:nvSpPr>
          <p:cNvPr id="9" name="object 9"/>
          <p:cNvSpPr/>
          <p:nvPr/>
        </p:nvSpPr>
        <p:spPr>
          <a:xfrm>
            <a:off x="1378419" y="5066300"/>
            <a:ext cx="48260" cy="48260"/>
          </a:xfrm>
          <a:custGeom>
            <a:avLst/>
            <a:gdLst/>
            <a:ahLst/>
            <a:cxnLst/>
            <a:rect l="l" t="t" r="r" b="b"/>
            <a:pathLst>
              <a:path w="48259" h="48260">
                <a:moveTo>
                  <a:pt x="47647" y="23823"/>
                </a:moveTo>
                <a:lnTo>
                  <a:pt x="47647" y="26949"/>
                </a:lnTo>
                <a:lnTo>
                  <a:pt x="47046" y="30074"/>
                </a:lnTo>
                <a:lnTo>
                  <a:pt x="45836" y="32905"/>
                </a:lnTo>
                <a:lnTo>
                  <a:pt x="44626" y="35735"/>
                </a:lnTo>
                <a:lnTo>
                  <a:pt x="23823" y="47647"/>
                </a:lnTo>
                <a:lnTo>
                  <a:pt x="20659" y="47494"/>
                </a:lnTo>
                <a:lnTo>
                  <a:pt x="0" y="26949"/>
                </a:ln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590"/>
                </a:lnTo>
                <a:lnTo>
                  <a:pt x="20659" y="0"/>
                </a:lnTo>
                <a:lnTo>
                  <a:pt x="23823" y="0"/>
                </a:lnTo>
                <a:lnTo>
                  <a:pt x="26987" y="0"/>
                </a:lnTo>
                <a:lnTo>
                  <a:pt x="45836" y="14589"/>
                </a:lnTo>
                <a:lnTo>
                  <a:pt x="47046" y="17419"/>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10" name="object 10"/>
          <p:cNvSpPr/>
          <p:nvPr/>
        </p:nvSpPr>
        <p:spPr>
          <a:xfrm>
            <a:off x="1378419" y="5256889"/>
            <a:ext cx="48260" cy="48260"/>
          </a:xfrm>
          <a:custGeom>
            <a:avLst/>
            <a:gdLst/>
            <a:ahLst/>
            <a:cxnLst/>
            <a:rect l="l" t="t" r="r" b="b"/>
            <a:pathLst>
              <a:path w="48259" h="48260">
                <a:moveTo>
                  <a:pt x="47647" y="23823"/>
                </a:moveTo>
                <a:lnTo>
                  <a:pt x="47647" y="26796"/>
                </a:lnTo>
                <a:lnTo>
                  <a:pt x="47046" y="29779"/>
                </a:lnTo>
                <a:lnTo>
                  <a:pt x="23823" y="47647"/>
                </a:lnTo>
                <a:lnTo>
                  <a:pt x="20659" y="47494"/>
                </a:lnTo>
                <a:lnTo>
                  <a:pt x="0" y="26796"/>
                </a:lnTo>
                <a:lnTo>
                  <a:pt x="0" y="23823"/>
                </a:lnTo>
                <a:lnTo>
                  <a:pt x="0" y="20697"/>
                </a:lnTo>
                <a:lnTo>
                  <a:pt x="6975" y="6851"/>
                </a:lnTo>
                <a:lnTo>
                  <a:pt x="9214" y="4612"/>
                </a:lnTo>
                <a:lnTo>
                  <a:pt x="11787" y="2973"/>
                </a:lnTo>
                <a:lnTo>
                  <a:pt x="14703" y="1639"/>
                </a:lnTo>
                <a:lnTo>
                  <a:pt x="17629" y="590"/>
                </a:lnTo>
                <a:lnTo>
                  <a:pt x="20659" y="0"/>
                </a:lnTo>
                <a:lnTo>
                  <a:pt x="23823" y="0"/>
                </a:lnTo>
                <a:lnTo>
                  <a:pt x="26987" y="0"/>
                </a:lnTo>
                <a:lnTo>
                  <a:pt x="47647" y="20697"/>
                </a:lnTo>
                <a:lnTo>
                  <a:pt x="47647" y="23823"/>
                </a:lnTo>
                <a:close/>
              </a:path>
            </a:pathLst>
          </a:custGeom>
          <a:ln w="9529">
            <a:solidFill>
              <a:srgbClr val="333333"/>
            </a:solidFill>
          </a:ln>
        </p:spPr>
        <p:txBody>
          <a:bodyPr wrap="square" lIns="0" tIns="0" rIns="0" bIns="0" rtlCol="0"/>
          <a:lstStyle/>
          <a:p>
            <a:endParaRPr/>
          </a:p>
        </p:txBody>
      </p:sp>
      <p:sp>
        <p:nvSpPr>
          <p:cNvPr id="11" name="object 11"/>
          <p:cNvSpPr/>
          <p:nvPr/>
        </p:nvSpPr>
        <p:spPr>
          <a:xfrm>
            <a:off x="1092536" y="5447477"/>
            <a:ext cx="48260" cy="48260"/>
          </a:xfrm>
          <a:custGeom>
            <a:avLst/>
            <a:gdLst/>
            <a:ahLst/>
            <a:cxnLst/>
            <a:rect l="l" t="t" r="r" b="b"/>
            <a:pathLst>
              <a:path w="48259" h="48260">
                <a:moveTo>
                  <a:pt x="23823" y="47647"/>
                </a:moveTo>
                <a:lnTo>
                  <a:pt x="20659" y="47494"/>
                </a:lnTo>
                <a:lnTo>
                  <a:pt x="17629" y="46903"/>
                </a:lnTo>
                <a:lnTo>
                  <a:pt x="14703" y="45560"/>
                </a:lnTo>
                <a:lnTo>
                  <a:pt x="11787" y="44369"/>
                </a:lnTo>
                <a:lnTo>
                  <a:pt x="0" y="26949"/>
                </a:lnTo>
                <a:lnTo>
                  <a:pt x="0" y="20545"/>
                </a:lnTo>
                <a:lnTo>
                  <a:pt x="20659" y="0"/>
                </a:lnTo>
                <a:lnTo>
                  <a:pt x="26987" y="0"/>
                </a:lnTo>
                <a:lnTo>
                  <a:pt x="47647" y="20545"/>
                </a:lnTo>
                <a:lnTo>
                  <a:pt x="47647" y="23823"/>
                </a:lnTo>
                <a:lnTo>
                  <a:pt x="47647" y="26949"/>
                </a:lnTo>
                <a:lnTo>
                  <a:pt x="32943" y="45560"/>
                </a:lnTo>
                <a:lnTo>
                  <a:pt x="30017" y="46903"/>
                </a:lnTo>
                <a:lnTo>
                  <a:pt x="26987" y="47494"/>
                </a:lnTo>
                <a:lnTo>
                  <a:pt x="23823" y="47647"/>
                </a:lnTo>
                <a:close/>
              </a:path>
            </a:pathLst>
          </a:custGeom>
          <a:solidFill>
            <a:srgbClr val="333333"/>
          </a:solidFill>
        </p:spPr>
        <p:txBody>
          <a:bodyPr wrap="square" lIns="0" tIns="0" rIns="0" bIns="0" rtlCol="0"/>
          <a:lstStyle/>
          <a:p>
            <a:endParaRPr/>
          </a:p>
        </p:txBody>
      </p:sp>
      <p:sp>
        <p:nvSpPr>
          <p:cNvPr id="12" name="object 12"/>
          <p:cNvSpPr txBox="1"/>
          <p:nvPr/>
        </p:nvSpPr>
        <p:spPr>
          <a:xfrm>
            <a:off x="946424" y="955987"/>
            <a:ext cx="5670550" cy="7502525"/>
          </a:xfrm>
          <a:prstGeom prst="rect">
            <a:avLst/>
          </a:prstGeom>
        </p:spPr>
        <p:txBody>
          <a:bodyPr vert="horz" wrap="square" lIns="0" tIns="15875" rIns="0" bIns="0" rtlCol="0">
            <a:spAutoFit/>
          </a:bodyPr>
          <a:lstStyle/>
          <a:p>
            <a:pPr marL="44450">
              <a:lnSpc>
                <a:spcPct val="100000"/>
              </a:lnSpc>
              <a:spcBef>
                <a:spcPts val="125"/>
              </a:spcBef>
            </a:pPr>
            <a:r>
              <a:rPr sz="950" b="1" u="sng" spc="25" dirty="0">
                <a:solidFill>
                  <a:srgbClr val="4183C4"/>
                </a:solidFill>
                <a:uFill>
                  <a:solidFill>
                    <a:srgbClr val="4183C4"/>
                  </a:solidFill>
                </a:uFill>
                <a:latin typeface="微软雅黑"/>
                <a:cs typeface="微软雅黑"/>
                <a:hlinkClick r:id="rId2"/>
              </a:rPr>
              <a:t>第</a:t>
            </a:r>
            <a:r>
              <a:rPr sz="950" b="1" u="sng" dirty="0">
                <a:solidFill>
                  <a:srgbClr val="4183C4"/>
                </a:solidFill>
                <a:uFill>
                  <a:solidFill>
                    <a:srgbClr val="4183C4"/>
                  </a:solidFill>
                </a:uFill>
                <a:latin typeface="Trebuchet MS"/>
                <a:cs typeface="Trebuchet MS"/>
                <a:hlinkClick r:id="rId2"/>
              </a:rPr>
              <a:t>10</a:t>
            </a:r>
            <a:r>
              <a:rPr sz="950" b="1" u="sng" spc="25" dirty="0">
                <a:solidFill>
                  <a:srgbClr val="4183C4"/>
                </a:solidFill>
                <a:uFill>
                  <a:solidFill>
                    <a:srgbClr val="4183C4"/>
                  </a:solidFill>
                </a:uFill>
                <a:latin typeface="微软雅黑"/>
                <a:cs typeface="微软雅黑"/>
                <a:hlinkClick r:id="rId2"/>
              </a:rPr>
              <a:t>章</a:t>
            </a:r>
            <a:r>
              <a:rPr sz="950" b="1" u="sng" spc="-70" dirty="0">
                <a:solidFill>
                  <a:srgbClr val="4183C4"/>
                </a:solidFill>
                <a:uFill>
                  <a:solidFill>
                    <a:srgbClr val="4183C4"/>
                  </a:solidFill>
                </a:uFill>
                <a:latin typeface="微软雅黑"/>
                <a:cs typeface="微软雅黑"/>
                <a:hlinkClick r:id="rId2"/>
              </a:rPr>
              <a:t> </a:t>
            </a:r>
            <a:r>
              <a:rPr sz="950" b="1" u="sng" spc="25" dirty="0">
                <a:solidFill>
                  <a:srgbClr val="4183C4"/>
                </a:solidFill>
                <a:uFill>
                  <a:solidFill>
                    <a:srgbClr val="4183C4"/>
                  </a:solidFill>
                </a:uFill>
                <a:latin typeface="微软雅黑"/>
                <a:cs typeface="微软雅黑"/>
                <a:hlinkClick r:id="rId2"/>
              </a:rPr>
              <a:t>使用</a:t>
            </a:r>
            <a:r>
              <a:rPr sz="950" b="1" u="sng" spc="55" dirty="0">
                <a:solidFill>
                  <a:srgbClr val="4183C4"/>
                </a:solidFill>
                <a:uFill>
                  <a:solidFill>
                    <a:srgbClr val="4183C4"/>
                  </a:solidFill>
                </a:uFill>
                <a:latin typeface="Trebuchet MS"/>
                <a:cs typeface="Trebuchet MS"/>
                <a:hlinkClick r:id="rId2"/>
              </a:rPr>
              <a:t>A</a:t>
            </a:r>
            <a:r>
              <a:rPr sz="950" b="1" spc="55" dirty="0">
                <a:solidFill>
                  <a:srgbClr val="4183C4"/>
                </a:solidFill>
                <a:latin typeface="Trebuchet MS"/>
                <a:cs typeface="Trebuchet MS"/>
                <a:hlinkClick r:id="rId2"/>
              </a:rPr>
              <a:t>p</a:t>
            </a:r>
            <a:r>
              <a:rPr sz="950" b="1" u="sng" spc="55" dirty="0">
                <a:solidFill>
                  <a:srgbClr val="4183C4"/>
                </a:solidFill>
                <a:uFill>
                  <a:solidFill>
                    <a:srgbClr val="4183C4"/>
                  </a:solidFill>
                </a:uFill>
                <a:latin typeface="Trebuchet MS"/>
                <a:cs typeface="Trebuchet MS"/>
                <a:hlinkClick r:id="rId2"/>
              </a:rPr>
              <a:t>ache</a:t>
            </a:r>
            <a:r>
              <a:rPr sz="950" b="1" u="sng" spc="25" dirty="0">
                <a:solidFill>
                  <a:srgbClr val="4183C4"/>
                </a:solidFill>
                <a:uFill>
                  <a:solidFill>
                    <a:srgbClr val="4183C4"/>
                  </a:solidFill>
                </a:uFill>
                <a:latin typeface="微软雅黑"/>
                <a:cs typeface="微软雅黑"/>
                <a:hlinkClick r:id="rId2"/>
              </a:rPr>
              <a:t>服务部署静态网站</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章节简述：</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本章先向读者科普什么是</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服务程序，以及</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服务程序的用处，然后通过对比当前主流的</a:t>
            </a:r>
            <a:r>
              <a:rPr sz="950" b="1" spc="65" dirty="0">
                <a:solidFill>
                  <a:srgbClr val="333333"/>
                </a:solidFill>
                <a:latin typeface="Trebuchet MS"/>
                <a:cs typeface="Trebuchet MS"/>
              </a:rPr>
              <a:t>Web</a:t>
            </a:r>
            <a:r>
              <a:rPr sz="950" b="1" spc="15" dirty="0">
                <a:solidFill>
                  <a:srgbClr val="333333"/>
                </a:solidFill>
                <a:latin typeface="微软雅黑"/>
                <a:cs typeface="微软雅黑"/>
              </a:rPr>
              <a:t>服务 </a:t>
            </a:r>
            <a:r>
              <a:rPr sz="950" b="1" spc="25" dirty="0">
                <a:solidFill>
                  <a:srgbClr val="333333"/>
                </a:solidFill>
                <a:latin typeface="微软雅黑"/>
                <a:cs typeface="微软雅黑"/>
              </a:rPr>
              <a:t>程序来使读者更好地理解其各自的优势及特点，最后通过对</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服务程序中</a:t>
            </a:r>
            <a:r>
              <a:rPr sz="950" b="1" spc="-125" dirty="0">
                <a:solidFill>
                  <a:srgbClr val="333333"/>
                </a:solidFill>
                <a:latin typeface="Trebuchet MS"/>
                <a:cs typeface="Trebuchet MS"/>
              </a:rPr>
              <a:t>“</a:t>
            </a:r>
            <a:r>
              <a:rPr sz="950" b="1" spc="25" dirty="0">
                <a:solidFill>
                  <a:srgbClr val="333333"/>
                </a:solidFill>
                <a:latin typeface="微软雅黑"/>
                <a:cs typeface="微软雅黑"/>
              </a:rPr>
              <a:t>全局配置参数</a:t>
            </a:r>
            <a:r>
              <a:rPr sz="950" b="1" spc="-125" dirty="0">
                <a:solidFill>
                  <a:srgbClr val="333333"/>
                </a:solidFill>
                <a:latin typeface="Trebuchet MS"/>
                <a:cs typeface="Trebuchet MS"/>
              </a:rPr>
              <a:t>”</a:t>
            </a:r>
            <a:r>
              <a:rPr sz="950" b="1" spc="25" dirty="0">
                <a:solidFill>
                  <a:srgbClr val="333333"/>
                </a:solidFill>
                <a:latin typeface="微软雅黑"/>
                <a:cs typeface="微软雅黑"/>
              </a:rPr>
              <a:t>、</a:t>
            </a:r>
            <a:r>
              <a:rPr sz="950" b="1" spc="-125" dirty="0">
                <a:solidFill>
                  <a:srgbClr val="333333"/>
                </a:solidFill>
                <a:latin typeface="Trebuchet MS"/>
                <a:cs typeface="Trebuchet MS"/>
              </a:rPr>
              <a:t>“</a:t>
            </a:r>
            <a:r>
              <a:rPr sz="950" b="1" spc="25" dirty="0">
                <a:solidFill>
                  <a:srgbClr val="333333"/>
                </a:solidFill>
                <a:latin typeface="微软雅黑"/>
                <a:cs typeface="微软雅黑"/>
              </a:rPr>
              <a:t>区域配 置参数</a:t>
            </a:r>
            <a:r>
              <a:rPr sz="950" b="1" spc="-125" dirty="0">
                <a:solidFill>
                  <a:srgbClr val="333333"/>
                </a:solidFill>
                <a:latin typeface="Trebuchet MS"/>
                <a:cs typeface="Trebuchet MS"/>
              </a:rPr>
              <a:t>”</a:t>
            </a:r>
            <a:r>
              <a:rPr sz="950" b="1" spc="25" dirty="0">
                <a:solidFill>
                  <a:srgbClr val="333333"/>
                </a:solidFill>
                <a:latin typeface="微软雅黑"/>
                <a:cs typeface="微软雅黑"/>
              </a:rPr>
              <a:t>及</a:t>
            </a:r>
            <a:r>
              <a:rPr sz="950" b="1" spc="-125" dirty="0">
                <a:solidFill>
                  <a:srgbClr val="333333"/>
                </a:solidFill>
                <a:latin typeface="Trebuchet MS"/>
                <a:cs typeface="Trebuchet MS"/>
              </a:rPr>
              <a:t>“</a:t>
            </a:r>
            <a:r>
              <a:rPr sz="950" b="1" spc="25" dirty="0">
                <a:solidFill>
                  <a:srgbClr val="333333"/>
                </a:solidFill>
                <a:latin typeface="微软雅黑"/>
                <a:cs typeface="微软雅黑"/>
              </a:rPr>
              <a:t>注释信息</a:t>
            </a:r>
            <a:r>
              <a:rPr sz="950" b="1" spc="-125" dirty="0">
                <a:solidFill>
                  <a:srgbClr val="333333"/>
                </a:solidFill>
                <a:latin typeface="Trebuchet MS"/>
                <a:cs typeface="Trebuchet MS"/>
              </a:rPr>
              <a:t>”</a:t>
            </a:r>
            <a:r>
              <a:rPr sz="950" b="1" spc="25" dirty="0">
                <a:solidFill>
                  <a:srgbClr val="333333"/>
                </a:solidFill>
                <a:latin typeface="微软雅黑"/>
                <a:cs typeface="微软雅黑"/>
              </a:rPr>
              <a:t>的理论讲解和实战部署，确保读者学会</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服务程序的配置方法，并真正掌握在 </a:t>
            </a:r>
            <a:r>
              <a:rPr sz="950" b="1" u="sng" spc="45" dirty="0">
                <a:solidFill>
                  <a:srgbClr val="4183C4"/>
                </a:solidFill>
                <a:uFill>
                  <a:solidFill>
                    <a:srgbClr val="4183C4"/>
                  </a:solidFill>
                </a:uFill>
                <a:latin typeface="Trebuchet MS"/>
                <a:cs typeface="Trebuchet MS"/>
                <a:hlinkClick r:id="rId3"/>
              </a:rPr>
              <a:t>Linux</a:t>
            </a:r>
            <a:r>
              <a:rPr sz="950" b="1" u="sng" spc="25" dirty="0">
                <a:solidFill>
                  <a:srgbClr val="4183C4"/>
                </a:solidFill>
                <a:uFill>
                  <a:solidFill>
                    <a:srgbClr val="4183C4"/>
                  </a:solidFill>
                </a:uFill>
                <a:latin typeface="微软雅黑"/>
                <a:cs typeface="微软雅黑"/>
                <a:hlinkClick r:id="rId3"/>
              </a:rPr>
              <a:t>系</a:t>
            </a:r>
            <a:r>
              <a:rPr sz="950" b="1" u="sng" spc="20" dirty="0">
                <a:solidFill>
                  <a:srgbClr val="4183C4"/>
                </a:solidFill>
                <a:uFill>
                  <a:solidFill>
                    <a:srgbClr val="4183C4"/>
                  </a:solidFill>
                </a:uFill>
                <a:latin typeface="微软雅黑"/>
                <a:cs typeface="微软雅黑"/>
                <a:hlinkClick r:id="rId3"/>
              </a:rPr>
              <a:t>统</a:t>
            </a:r>
            <a:r>
              <a:rPr sz="950" b="1" spc="25" dirty="0">
                <a:solidFill>
                  <a:srgbClr val="333333"/>
                </a:solidFill>
                <a:latin typeface="微软雅黑"/>
                <a:cs typeface="微软雅黑"/>
              </a:rPr>
              <a:t>中配置服务的技巧。</a:t>
            </a:r>
            <a:endParaRPr sz="950">
              <a:latin typeface="微软雅黑"/>
              <a:cs typeface="微软雅黑"/>
            </a:endParaRPr>
          </a:p>
          <a:p>
            <a:pPr marL="12700" marR="101600" indent="-635">
              <a:lnSpc>
                <a:spcPct val="131600"/>
              </a:lnSpc>
              <a:spcBef>
                <a:spcPts val="750"/>
              </a:spcBef>
            </a:pPr>
            <a:r>
              <a:rPr sz="950" b="1" u="sng" spc="25" dirty="0">
                <a:solidFill>
                  <a:srgbClr val="4183C4"/>
                </a:solidFill>
                <a:uFill>
                  <a:solidFill>
                    <a:srgbClr val="4183C4"/>
                  </a:solidFill>
                </a:uFill>
                <a:latin typeface="微软雅黑"/>
                <a:cs typeface="微软雅黑"/>
                <a:hlinkClick r:id="rId3"/>
              </a:rPr>
              <a:t>刘遄</a:t>
            </a:r>
            <a:r>
              <a:rPr sz="950" b="1" spc="25" dirty="0">
                <a:solidFill>
                  <a:srgbClr val="333333"/>
                </a:solidFill>
                <a:latin typeface="微软雅黑"/>
                <a:cs typeface="微软雅黑"/>
              </a:rPr>
              <a:t>老师还会在本章讲解</a:t>
            </a:r>
            <a:r>
              <a:rPr sz="950" b="1" spc="40" dirty="0">
                <a:solidFill>
                  <a:srgbClr val="333333"/>
                </a:solidFill>
                <a:latin typeface="Trebuchet MS"/>
                <a:cs typeface="Trebuchet MS"/>
              </a:rPr>
              <a:t>SE</a:t>
            </a:r>
            <a:r>
              <a:rPr sz="950" b="1" u="sng" spc="40" dirty="0">
                <a:solidFill>
                  <a:srgbClr val="4183C4"/>
                </a:solidFill>
                <a:uFill>
                  <a:solidFill>
                    <a:srgbClr val="4183C4"/>
                  </a:solidFill>
                </a:uFill>
                <a:latin typeface="Trebuchet MS"/>
                <a:cs typeface="Trebuchet MS"/>
                <a:hlinkClick r:id="rId3"/>
              </a:rPr>
              <a:t>Linux</a:t>
            </a:r>
            <a:r>
              <a:rPr sz="950" b="1" spc="25" dirty="0">
                <a:solidFill>
                  <a:srgbClr val="333333"/>
                </a:solidFill>
                <a:latin typeface="微软雅黑"/>
                <a:cs typeface="微软雅黑"/>
              </a:rPr>
              <a:t>服务的作用、三种工作模式以及策略管理方法，确保读者掌握 </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域和</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安全上下文的配置方法，并依次完成多个基于</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服务程序实用功能的部署实 验，其中包括</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服务程序的基本部署、个人用户主页功能和口令加密认证方式的实现，以及分别基 </a:t>
            </a:r>
            <a:r>
              <a:rPr sz="950" b="1" spc="25" dirty="0">
                <a:solidFill>
                  <a:srgbClr val="333333"/>
                </a:solidFill>
                <a:latin typeface="微软雅黑"/>
                <a:cs typeface="微软雅黑"/>
              </a:rPr>
              <a:t>于</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地址、主机名（域名）、端口号部署虚拟主机网站功能。</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本章目录结构</a:t>
            </a:r>
            <a:endParaRPr sz="950">
              <a:latin typeface="微软雅黑"/>
              <a:cs typeface="微软雅黑"/>
            </a:endParaRPr>
          </a:p>
          <a:p>
            <a:pPr>
              <a:lnSpc>
                <a:spcPct val="100000"/>
              </a:lnSpc>
              <a:spcBef>
                <a:spcPts val="80"/>
              </a:spcBef>
            </a:pPr>
            <a:endParaRPr sz="600">
              <a:latin typeface="微软雅黑"/>
              <a:cs typeface="微软雅黑"/>
            </a:endParaRPr>
          </a:p>
          <a:p>
            <a:pPr marL="577850" lvl="1" indent="-280035">
              <a:lnSpc>
                <a:spcPct val="100000"/>
              </a:lnSpc>
              <a:spcBef>
                <a:spcPts val="5"/>
              </a:spcBef>
              <a:buFont typeface="Trebuchet MS"/>
              <a:buAutoNum type="arabicPeriod"/>
              <a:tabLst>
                <a:tab pos="578485" algn="l"/>
              </a:tabLst>
            </a:pPr>
            <a:r>
              <a:rPr sz="950" b="1" u="sng" spc="25" dirty="0">
                <a:solidFill>
                  <a:srgbClr val="4183C4"/>
                </a:solidFill>
                <a:uFill>
                  <a:solidFill>
                    <a:srgbClr val="4183C4"/>
                  </a:solidFill>
                </a:uFill>
                <a:latin typeface="微软雅黑"/>
                <a:cs typeface="微软雅黑"/>
                <a:hlinkClick r:id="rId4"/>
              </a:rPr>
              <a:t>网站服务程序</a:t>
            </a:r>
            <a:endParaRPr sz="950">
              <a:latin typeface="微软雅黑"/>
              <a:cs typeface="微软雅黑"/>
            </a:endParaRPr>
          </a:p>
          <a:p>
            <a:pPr marL="577850" lvl="1" indent="-280035">
              <a:lnSpc>
                <a:spcPct val="100000"/>
              </a:lnSpc>
              <a:spcBef>
                <a:spcPts val="810"/>
              </a:spcBef>
              <a:buFont typeface="Trebuchet MS"/>
              <a:buAutoNum type="arabicPeriod"/>
              <a:tabLst>
                <a:tab pos="578485" algn="l"/>
              </a:tabLst>
            </a:pPr>
            <a:r>
              <a:rPr sz="950" b="1" u="sng" spc="25" dirty="0">
                <a:solidFill>
                  <a:srgbClr val="4183C4"/>
                </a:solidFill>
                <a:uFill>
                  <a:solidFill>
                    <a:srgbClr val="4183C4"/>
                  </a:solidFill>
                </a:uFill>
                <a:latin typeface="微软雅黑"/>
                <a:cs typeface="微软雅黑"/>
                <a:hlinkClick r:id="rId5"/>
              </a:rPr>
              <a:t>配置服务文件参数</a:t>
            </a:r>
            <a:endParaRPr sz="950">
              <a:latin typeface="微软雅黑"/>
              <a:cs typeface="微软雅黑"/>
            </a:endParaRPr>
          </a:p>
          <a:p>
            <a:pPr marL="577850" lvl="1" indent="-280035">
              <a:lnSpc>
                <a:spcPct val="100000"/>
              </a:lnSpc>
              <a:spcBef>
                <a:spcPts val="885"/>
              </a:spcBef>
              <a:buAutoNum type="arabicPeriod"/>
              <a:tabLst>
                <a:tab pos="578485" algn="l"/>
              </a:tabLst>
            </a:pPr>
            <a:r>
              <a:rPr sz="950" b="1" u="sng" spc="40" dirty="0">
                <a:solidFill>
                  <a:srgbClr val="4183C4"/>
                </a:solidFill>
                <a:uFill>
                  <a:solidFill>
                    <a:srgbClr val="4183C4"/>
                  </a:solidFill>
                </a:uFill>
                <a:latin typeface="Trebuchet MS"/>
                <a:cs typeface="Trebuchet MS"/>
                <a:hlinkClick r:id="rId6"/>
              </a:rPr>
              <a:t>SELinux</a:t>
            </a:r>
            <a:r>
              <a:rPr sz="950" b="1" u="sng" spc="25" dirty="0">
                <a:solidFill>
                  <a:srgbClr val="4183C4"/>
                </a:solidFill>
                <a:uFill>
                  <a:solidFill>
                    <a:srgbClr val="4183C4"/>
                  </a:solidFill>
                </a:uFill>
                <a:latin typeface="微软雅黑"/>
                <a:cs typeface="微软雅黑"/>
                <a:hlinkClick r:id="rId6"/>
              </a:rPr>
              <a:t>安全子系统</a:t>
            </a:r>
            <a:endParaRPr sz="950">
              <a:latin typeface="微软雅黑"/>
              <a:cs typeface="微软雅黑"/>
            </a:endParaRPr>
          </a:p>
          <a:p>
            <a:pPr marL="577850" lvl="1" indent="-280035">
              <a:lnSpc>
                <a:spcPct val="100000"/>
              </a:lnSpc>
              <a:spcBef>
                <a:spcPts val="810"/>
              </a:spcBef>
              <a:buFont typeface="Trebuchet MS"/>
              <a:buAutoNum type="arabicPeriod"/>
              <a:tabLst>
                <a:tab pos="578485" algn="l"/>
              </a:tabLst>
            </a:pPr>
            <a:r>
              <a:rPr sz="950" b="1" u="sng" spc="25" dirty="0">
                <a:solidFill>
                  <a:srgbClr val="4183C4"/>
                </a:solidFill>
                <a:uFill>
                  <a:solidFill>
                    <a:srgbClr val="4183C4"/>
                  </a:solidFill>
                </a:uFill>
                <a:latin typeface="微软雅黑"/>
                <a:cs typeface="微软雅黑"/>
                <a:hlinkClick r:id="rId7"/>
              </a:rPr>
              <a:t>个人用户主页功能</a:t>
            </a:r>
            <a:endParaRPr sz="950">
              <a:latin typeface="微软雅黑"/>
              <a:cs typeface="微软雅黑"/>
            </a:endParaRPr>
          </a:p>
          <a:p>
            <a:pPr marL="584200" lvl="1" indent="-286385">
              <a:lnSpc>
                <a:spcPct val="100000"/>
              </a:lnSpc>
              <a:spcBef>
                <a:spcPts val="885"/>
              </a:spcBef>
              <a:buFont typeface="Trebuchet MS"/>
              <a:buAutoNum type="arabicPeriod"/>
              <a:tabLst>
                <a:tab pos="578485" algn="l"/>
              </a:tabLst>
            </a:pPr>
            <a:r>
              <a:rPr sz="950" b="1" spc="25" dirty="0">
                <a:solidFill>
                  <a:srgbClr val="333333"/>
                </a:solidFill>
                <a:latin typeface="微软雅黑"/>
                <a:cs typeface="微软雅黑"/>
              </a:rPr>
              <a:t>虚拟网站主机功能</a:t>
            </a:r>
            <a:endParaRPr sz="950">
              <a:latin typeface="微软雅黑"/>
              <a:cs typeface="微软雅黑"/>
            </a:endParaRPr>
          </a:p>
          <a:p>
            <a:pPr marL="969644" lvl="2" indent="-386080">
              <a:lnSpc>
                <a:spcPct val="100000"/>
              </a:lnSpc>
              <a:spcBef>
                <a:spcPts val="810"/>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8"/>
              </a:rPr>
              <a:t>基于</a:t>
            </a:r>
            <a:r>
              <a:rPr sz="950" b="1" u="sng" spc="55" dirty="0">
                <a:solidFill>
                  <a:srgbClr val="4183C4"/>
                </a:solidFill>
                <a:uFill>
                  <a:solidFill>
                    <a:srgbClr val="4183C4"/>
                  </a:solidFill>
                </a:uFill>
                <a:latin typeface="Trebuchet MS"/>
                <a:cs typeface="Trebuchet MS"/>
                <a:hlinkClick r:id="rId8"/>
              </a:rPr>
              <a:t>IP</a:t>
            </a:r>
            <a:r>
              <a:rPr sz="950" b="1" u="sng" spc="25" dirty="0">
                <a:solidFill>
                  <a:srgbClr val="4183C4"/>
                </a:solidFill>
                <a:uFill>
                  <a:solidFill>
                    <a:srgbClr val="4183C4"/>
                  </a:solidFill>
                </a:uFill>
                <a:latin typeface="微软雅黑"/>
                <a:cs typeface="微软雅黑"/>
                <a:hlinkClick r:id="rId8"/>
              </a:rPr>
              <a:t>地址</a:t>
            </a:r>
            <a:endParaRPr sz="950">
              <a:latin typeface="微软雅黑"/>
              <a:cs typeface="微软雅黑"/>
            </a:endParaRPr>
          </a:p>
          <a:p>
            <a:pPr marL="969644" lvl="2" indent="-386080">
              <a:lnSpc>
                <a:spcPct val="100000"/>
              </a:lnSpc>
              <a:spcBef>
                <a:spcPts val="365"/>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9"/>
              </a:rPr>
              <a:t>基于主机域名</a:t>
            </a:r>
            <a:endParaRPr sz="950">
              <a:latin typeface="微软雅黑"/>
              <a:cs typeface="微软雅黑"/>
            </a:endParaRPr>
          </a:p>
          <a:p>
            <a:pPr marL="298450" marR="4008120" lvl="2" indent="285750">
              <a:lnSpc>
                <a:spcPct val="131600"/>
              </a:lnSpc>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10"/>
              </a:rPr>
              <a:t>基于端口号 </a:t>
            </a:r>
            <a:r>
              <a:rPr sz="950" b="1" u="sng" spc="-25" dirty="0">
                <a:solidFill>
                  <a:srgbClr val="4183C4"/>
                </a:solidFill>
                <a:uFill>
                  <a:solidFill>
                    <a:srgbClr val="4183C4"/>
                  </a:solidFill>
                </a:uFill>
                <a:latin typeface="Trebuchet MS"/>
                <a:cs typeface="Trebuchet MS"/>
                <a:hlinkClick r:id="rId11"/>
              </a:rPr>
              <a:t>10.</a:t>
            </a:r>
            <a:r>
              <a:rPr sz="950" b="1" u="sng" dirty="0">
                <a:solidFill>
                  <a:srgbClr val="4183C4"/>
                </a:solidFill>
                <a:uFill>
                  <a:solidFill>
                    <a:srgbClr val="4183C4"/>
                  </a:solidFill>
                </a:uFill>
                <a:latin typeface="Trebuchet MS"/>
                <a:cs typeface="Trebuchet MS"/>
                <a:hlinkClick r:id="rId11"/>
              </a:rPr>
              <a:t>6</a:t>
            </a:r>
            <a:r>
              <a:rPr sz="950" b="1" u="sng" spc="-35" dirty="0">
                <a:solidFill>
                  <a:srgbClr val="4183C4"/>
                </a:solidFill>
                <a:uFill>
                  <a:solidFill>
                    <a:srgbClr val="4183C4"/>
                  </a:solidFill>
                </a:uFill>
                <a:latin typeface="Trebuchet MS"/>
                <a:cs typeface="Trebuchet MS"/>
                <a:hlinkClick r:id="rId11"/>
              </a:rPr>
              <a:t> </a:t>
            </a:r>
            <a:r>
              <a:rPr sz="950" b="1" u="sng" spc="70" dirty="0">
                <a:solidFill>
                  <a:srgbClr val="4183C4"/>
                </a:solidFill>
                <a:uFill>
                  <a:solidFill>
                    <a:srgbClr val="4183C4"/>
                  </a:solidFill>
                </a:uFill>
                <a:latin typeface="Trebuchet MS"/>
                <a:cs typeface="Trebuchet MS"/>
                <a:hlinkClick r:id="rId11"/>
              </a:rPr>
              <a:t>A</a:t>
            </a:r>
            <a:r>
              <a:rPr sz="950" b="1" spc="60" dirty="0">
                <a:solidFill>
                  <a:srgbClr val="4183C4"/>
                </a:solidFill>
                <a:latin typeface="Trebuchet MS"/>
                <a:cs typeface="Trebuchet MS"/>
                <a:hlinkClick r:id="rId11"/>
              </a:rPr>
              <a:t>p</a:t>
            </a:r>
            <a:r>
              <a:rPr sz="950" b="1" u="sng" spc="50" dirty="0">
                <a:solidFill>
                  <a:srgbClr val="4183C4"/>
                </a:solidFill>
                <a:uFill>
                  <a:solidFill>
                    <a:srgbClr val="4183C4"/>
                  </a:solidFill>
                </a:uFill>
                <a:latin typeface="Trebuchet MS"/>
                <a:cs typeface="Trebuchet MS"/>
                <a:hlinkClick r:id="rId11"/>
              </a:rPr>
              <a:t>ache</a:t>
            </a:r>
            <a:r>
              <a:rPr sz="950" b="1" u="sng" spc="25" dirty="0">
                <a:solidFill>
                  <a:srgbClr val="4183C4"/>
                </a:solidFill>
                <a:uFill>
                  <a:solidFill>
                    <a:srgbClr val="4183C4"/>
                  </a:solidFill>
                </a:uFill>
                <a:latin typeface="微软雅黑"/>
                <a:cs typeface="微软雅黑"/>
                <a:hlinkClick r:id="rId11"/>
              </a:rPr>
              <a:t>的访问控制</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10.1</a:t>
            </a:r>
            <a:r>
              <a:rPr sz="950" b="1" spc="-35" dirty="0">
                <a:solidFill>
                  <a:srgbClr val="333333"/>
                </a:solidFill>
                <a:latin typeface="Trebuchet MS"/>
                <a:cs typeface="Trebuchet MS"/>
              </a:rPr>
              <a:t> </a:t>
            </a:r>
            <a:r>
              <a:rPr sz="950" b="1" spc="25" dirty="0">
                <a:solidFill>
                  <a:srgbClr val="333333"/>
                </a:solidFill>
                <a:latin typeface="微软雅黑"/>
                <a:cs typeface="微软雅黑"/>
              </a:rPr>
              <a:t>网站服务程序</a:t>
            </a:r>
            <a:endParaRPr sz="950">
              <a:latin typeface="微软雅黑"/>
              <a:cs typeface="微软雅黑"/>
            </a:endParaRPr>
          </a:p>
          <a:p>
            <a:pPr marL="12700" marR="5080">
              <a:lnSpc>
                <a:spcPct val="131600"/>
              </a:lnSpc>
              <a:spcBef>
                <a:spcPts val="900"/>
              </a:spcBef>
            </a:pPr>
            <a:r>
              <a:rPr sz="950" b="1" dirty="0">
                <a:solidFill>
                  <a:srgbClr val="333333"/>
                </a:solidFill>
                <a:latin typeface="Trebuchet MS"/>
                <a:cs typeface="Trebuchet MS"/>
              </a:rPr>
              <a:t>1970</a:t>
            </a:r>
            <a:r>
              <a:rPr sz="950" b="1" spc="25" dirty="0">
                <a:solidFill>
                  <a:srgbClr val="333333"/>
                </a:solidFill>
                <a:latin typeface="微软雅黑"/>
                <a:cs typeface="微软雅黑"/>
              </a:rPr>
              <a:t>年，作为互联网前身的</a:t>
            </a:r>
            <a:r>
              <a:rPr sz="950" b="1" spc="50" dirty="0">
                <a:solidFill>
                  <a:srgbClr val="333333"/>
                </a:solidFill>
                <a:latin typeface="Trebuchet MS"/>
                <a:cs typeface="Trebuchet MS"/>
              </a:rPr>
              <a:t>ARPANET</a:t>
            </a:r>
            <a:r>
              <a:rPr sz="950" b="1" spc="50" dirty="0">
                <a:solidFill>
                  <a:srgbClr val="333333"/>
                </a:solidFill>
                <a:latin typeface="微软雅黑"/>
                <a:cs typeface="微软雅黑"/>
              </a:rPr>
              <a:t>（</a:t>
            </a:r>
            <a:r>
              <a:rPr sz="950" b="1" spc="25" dirty="0">
                <a:solidFill>
                  <a:srgbClr val="333333"/>
                </a:solidFill>
                <a:latin typeface="微软雅黑"/>
                <a:cs typeface="微软雅黑"/>
              </a:rPr>
              <a:t>阿帕网）已初具雏形，并开始向非军用部门开放，许多大学和 商业部门开始陆续接入。虽然彼时阿帕网的规模（只有</a:t>
            </a:r>
            <a:r>
              <a:rPr sz="950" b="1" dirty="0">
                <a:solidFill>
                  <a:srgbClr val="333333"/>
                </a:solidFill>
                <a:latin typeface="Trebuchet MS"/>
                <a:cs typeface="Trebuchet MS"/>
              </a:rPr>
              <a:t>4</a:t>
            </a:r>
            <a:r>
              <a:rPr sz="950" b="1" spc="20" dirty="0">
                <a:solidFill>
                  <a:srgbClr val="333333"/>
                </a:solidFill>
                <a:latin typeface="微软雅黑"/>
                <a:cs typeface="微软雅黑"/>
              </a:rPr>
              <a:t>台主机联网运行）还不如现在的局域网成熟，但 </a:t>
            </a:r>
            <a:r>
              <a:rPr sz="950" b="1" spc="25" dirty="0">
                <a:solidFill>
                  <a:srgbClr val="333333"/>
                </a:solidFill>
                <a:latin typeface="微软雅黑"/>
                <a:cs typeface="微软雅黑"/>
              </a:rPr>
              <a:t>是它依然为网络技术的进步打下了扎实的基础。</a:t>
            </a:r>
            <a:endParaRPr sz="950">
              <a:latin typeface="微软雅黑"/>
              <a:cs typeface="微软雅黑"/>
            </a:endParaRPr>
          </a:p>
          <a:p>
            <a:pPr marL="12700" marR="47625">
              <a:lnSpc>
                <a:spcPct val="131600"/>
              </a:lnSpc>
              <a:spcBef>
                <a:spcPts val="830"/>
              </a:spcBef>
            </a:pPr>
            <a:r>
              <a:rPr sz="950" b="1" spc="25" dirty="0">
                <a:solidFill>
                  <a:srgbClr val="333333"/>
                </a:solidFill>
                <a:latin typeface="微软雅黑"/>
                <a:cs typeface="微软雅黑"/>
              </a:rPr>
              <a:t>想必大多数人都是通过访问网站而开始接触互联网的吧。我们平时访问的网站服务就是</a:t>
            </a:r>
            <a:r>
              <a:rPr sz="950" b="1" spc="65" dirty="0">
                <a:solidFill>
                  <a:srgbClr val="333333"/>
                </a:solidFill>
                <a:latin typeface="Trebuchet MS"/>
                <a:cs typeface="Trebuchet MS"/>
              </a:rPr>
              <a:t>Web</a:t>
            </a:r>
            <a:r>
              <a:rPr sz="950" b="1" spc="20" dirty="0">
                <a:solidFill>
                  <a:srgbClr val="333333"/>
                </a:solidFill>
                <a:latin typeface="微软雅黑"/>
                <a:cs typeface="微软雅黑"/>
              </a:rPr>
              <a:t>网络服务， 一般是指允许用户通过浏览器访问到互联网中各种资源的服务。如图</a:t>
            </a:r>
            <a:r>
              <a:rPr sz="950" b="1" spc="-10" dirty="0">
                <a:solidFill>
                  <a:srgbClr val="333333"/>
                </a:solidFill>
                <a:latin typeface="Trebuchet MS"/>
                <a:cs typeface="Trebuchet MS"/>
              </a:rPr>
              <a:t>10-1</a:t>
            </a:r>
            <a:r>
              <a:rPr sz="950" b="1" spc="25" dirty="0">
                <a:solidFill>
                  <a:srgbClr val="333333"/>
                </a:solidFill>
                <a:latin typeface="微软雅黑"/>
                <a:cs typeface="微软雅黑"/>
              </a:rPr>
              <a:t>所示，</a:t>
            </a:r>
            <a:r>
              <a:rPr sz="950" b="1" spc="65" dirty="0">
                <a:solidFill>
                  <a:srgbClr val="333333"/>
                </a:solidFill>
                <a:latin typeface="Trebuchet MS"/>
                <a:cs typeface="Trebuchet MS"/>
              </a:rPr>
              <a:t>Web</a:t>
            </a:r>
            <a:r>
              <a:rPr sz="950" b="1" spc="20" dirty="0">
                <a:solidFill>
                  <a:srgbClr val="333333"/>
                </a:solidFill>
                <a:latin typeface="微软雅黑"/>
                <a:cs typeface="微软雅黑"/>
              </a:rPr>
              <a:t>网络服务是一种被 </a:t>
            </a:r>
            <a:r>
              <a:rPr sz="950" b="1" spc="25" dirty="0">
                <a:solidFill>
                  <a:srgbClr val="333333"/>
                </a:solidFill>
                <a:latin typeface="微软雅黑"/>
                <a:cs typeface="微软雅黑"/>
              </a:rPr>
              <a:t>动访问的服务程序，即只有接收到互联网中其他主机发出的请求后才会响应，最终用于提供服务程序的 </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服务器会通过</a:t>
            </a:r>
            <a:r>
              <a:rPr sz="950" b="1" spc="25" dirty="0">
                <a:solidFill>
                  <a:srgbClr val="333333"/>
                </a:solidFill>
                <a:latin typeface="Trebuchet MS"/>
                <a:cs typeface="Trebuchet MS"/>
              </a:rPr>
              <a:t>HTTP</a:t>
            </a:r>
            <a:r>
              <a:rPr sz="950" b="1" spc="25" dirty="0">
                <a:solidFill>
                  <a:srgbClr val="333333"/>
                </a:solidFill>
                <a:latin typeface="微软雅黑"/>
                <a:cs typeface="微软雅黑"/>
              </a:rPr>
              <a:t>（超文本传输协议）或</a:t>
            </a:r>
            <a:r>
              <a:rPr sz="950" b="1" spc="30" dirty="0">
                <a:solidFill>
                  <a:srgbClr val="333333"/>
                </a:solidFill>
                <a:latin typeface="Trebuchet MS"/>
                <a:cs typeface="Trebuchet MS"/>
              </a:rPr>
              <a:t>HTTPS</a:t>
            </a:r>
            <a:r>
              <a:rPr sz="950" b="1" spc="30" dirty="0">
                <a:solidFill>
                  <a:srgbClr val="333333"/>
                </a:solidFill>
                <a:latin typeface="微软雅黑"/>
                <a:cs typeface="微软雅黑"/>
              </a:rPr>
              <a:t>（</a:t>
            </a:r>
            <a:r>
              <a:rPr sz="950" b="1" spc="25" dirty="0">
                <a:solidFill>
                  <a:srgbClr val="333333"/>
                </a:solidFill>
                <a:latin typeface="微软雅黑"/>
                <a:cs typeface="微软雅黑"/>
              </a:rPr>
              <a:t>安全超文本传输协议）把请求的内容传送给用 户。</a:t>
            </a:r>
            <a:endParaRPr sz="950">
              <a:latin typeface="微软雅黑"/>
              <a:cs typeface="微软雅黑"/>
            </a:endParaRPr>
          </a:p>
          <a:p>
            <a:pPr marL="12700" marR="31115">
              <a:lnSpc>
                <a:spcPct val="131600"/>
              </a:lnSpc>
              <a:spcBef>
                <a:spcPts val="750"/>
              </a:spcBef>
            </a:pPr>
            <a:r>
              <a:rPr sz="950" b="1" spc="25" dirty="0">
                <a:solidFill>
                  <a:srgbClr val="333333"/>
                </a:solidFill>
                <a:latin typeface="微软雅黑"/>
                <a:cs typeface="微软雅黑"/>
              </a:rPr>
              <a:t>目前能够提供</a:t>
            </a:r>
            <a:r>
              <a:rPr sz="950" b="1" spc="65" dirty="0">
                <a:solidFill>
                  <a:srgbClr val="333333"/>
                </a:solidFill>
                <a:latin typeface="Trebuchet MS"/>
                <a:cs typeface="Trebuchet MS"/>
              </a:rPr>
              <a:t>Web</a:t>
            </a:r>
            <a:r>
              <a:rPr sz="950" b="1" spc="25" dirty="0">
                <a:solidFill>
                  <a:srgbClr val="333333"/>
                </a:solidFill>
                <a:latin typeface="微软雅黑"/>
                <a:cs typeface="微软雅黑"/>
              </a:rPr>
              <a:t>网络服务的程序有</a:t>
            </a:r>
            <a:r>
              <a:rPr sz="950" b="1" spc="55" dirty="0">
                <a:solidFill>
                  <a:srgbClr val="333333"/>
                </a:solidFill>
                <a:latin typeface="Trebuchet MS"/>
                <a:cs typeface="Trebuchet MS"/>
              </a:rPr>
              <a:t>IIS</a:t>
            </a:r>
            <a:r>
              <a:rPr sz="950" b="1" spc="25" dirty="0">
                <a:solidFill>
                  <a:srgbClr val="333333"/>
                </a:solidFill>
                <a:latin typeface="微软雅黑"/>
                <a:cs typeface="微软雅黑"/>
              </a:rPr>
              <a:t>、</a:t>
            </a:r>
            <a:r>
              <a:rPr sz="950" b="1" spc="70" dirty="0">
                <a:solidFill>
                  <a:srgbClr val="333333"/>
                </a:solidFill>
                <a:latin typeface="Trebuchet MS"/>
                <a:cs typeface="Trebuchet MS"/>
              </a:rPr>
              <a:t>Nginx</a:t>
            </a:r>
            <a:r>
              <a:rPr sz="950" b="1" spc="25" dirty="0">
                <a:solidFill>
                  <a:srgbClr val="333333"/>
                </a:solidFill>
                <a:latin typeface="微软雅黑"/>
                <a:cs typeface="微软雅黑"/>
              </a:rPr>
              <a:t>和</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等。其中</a:t>
            </a:r>
            <a:r>
              <a:rPr sz="950" b="1" spc="45" dirty="0">
                <a:solidFill>
                  <a:srgbClr val="333333"/>
                </a:solidFill>
                <a:latin typeface="微软雅黑"/>
                <a:cs typeface="微软雅黑"/>
              </a:rPr>
              <a:t>，</a:t>
            </a:r>
            <a:r>
              <a:rPr sz="950" b="1" spc="45" dirty="0">
                <a:solidFill>
                  <a:srgbClr val="333333"/>
                </a:solidFill>
                <a:latin typeface="Trebuchet MS"/>
                <a:cs typeface="Trebuchet MS"/>
              </a:rPr>
              <a:t>IIS</a:t>
            </a:r>
            <a:r>
              <a:rPr sz="950" b="1" spc="45" dirty="0">
                <a:solidFill>
                  <a:srgbClr val="333333"/>
                </a:solidFill>
                <a:latin typeface="微软雅黑"/>
                <a:cs typeface="微软雅黑"/>
              </a:rPr>
              <a:t>（</a:t>
            </a:r>
            <a:r>
              <a:rPr sz="950" b="1" spc="45" dirty="0">
                <a:solidFill>
                  <a:srgbClr val="333333"/>
                </a:solidFill>
                <a:latin typeface="Trebuchet MS"/>
                <a:cs typeface="Trebuchet MS"/>
              </a:rPr>
              <a:t>Internet </a:t>
            </a:r>
            <a:r>
              <a:rPr sz="950" b="1" spc="60" dirty="0">
                <a:solidFill>
                  <a:srgbClr val="333333"/>
                </a:solidFill>
                <a:latin typeface="Trebuchet MS"/>
                <a:cs typeface="Trebuchet MS"/>
              </a:rPr>
              <a:t>Information </a:t>
            </a:r>
            <a:r>
              <a:rPr sz="950" b="1" spc="65" dirty="0">
                <a:solidFill>
                  <a:srgbClr val="333333"/>
                </a:solidFill>
                <a:latin typeface="Trebuchet MS"/>
                <a:cs typeface="Trebuchet MS"/>
              </a:rPr>
              <a:t> </a:t>
            </a:r>
            <a:r>
              <a:rPr sz="950" b="1" spc="35" dirty="0">
                <a:solidFill>
                  <a:srgbClr val="333333"/>
                </a:solidFill>
                <a:latin typeface="Trebuchet MS"/>
                <a:cs typeface="Trebuchet MS"/>
              </a:rPr>
              <a:t>Services</a:t>
            </a:r>
            <a:r>
              <a:rPr sz="950" b="1" spc="35" dirty="0">
                <a:solidFill>
                  <a:srgbClr val="333333"/>
                </a:solidFill>
                <a:latin typeface="微软雅黑"/>
                <a:cs typeface="微软雅黑"/>
              </a:rPr>
              <a:t>，</a:t>
            </a:r>
            <a:r>
              <a:rPr sz="950" b="1" spc="25" dirty="0">
                <a:solidFill>
                  <a:srgbClr val="333333"/>
                </a:solidFill>
                <a:latin typeface="微软雅黑"/>
                <a:cs typeface="微软雅黑"/>
              </a:rPr>
              <a:t>互联网信息服务）是</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系统中默认的</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服务程序，这是一款图形化的网站管理工 具，不仅可以提供</a:t>
            </a:r>
            <a:r>
              <a:rPr sz="950" b="1" spc="65" dirty="0">
                <a:solidFill>
                  <a:srgbClr val="333333"/>
                </a:solidFill>
                <a:latin typeface="Trebuchet MS"/>
                <a:cs typeface="Trebuchet MS"/>
              </a:rPr>
              <a:t>Web</a:t>
            </a:r>
            <a:r>
              <a:rPr sz="950" b="1" spc="25" dirty="0">
                <a:solidFill>
                  <a:srgbClr val="333333"/>
                </a:solidFill>
                <a:latin typeface="微软雅黑"/>
                <a:cs typeface="微软雅黑"/>
              </a:rPr>
              <a:t>网站服务，还可以提供</a:t>
            </a:r>
            <a:r>
              <a:rPr sz="950" b="1" spc="5" dirty="0">
                <a:solidFill>
                  <a:srgbClr val="333333"/>
                </a:solidFill>
                <a:latin typeface="Trebuchet MS"/>
                <a:cs typeface="Trebuchet MS"/>
              </a:rPr>
              <a:t>FTP</a:t>
            </a:r>
            <a:r>
              <a:rPr sz="950" b="1" spc="25" dirty="0">
                <a:solidFill>
                  <a:srgbClr val="333333"/>
                </a:solidFill>
                <a:latin typeface="微软雅黑"/>
                <a:cs typeface="微软雅黑"/>
              </a:rPr>
              <a:t>、</a:t>
            </a:r>
            <a:r>
              <a:rPr sz="950" b="1" spc="100" dirty="0">
                <a:solidFill>
                  <a:srgbClr val="333333"/>
                </a:solidFill>
                <a:latin typeface="Trebuchet MS"/>
                <a:cs typeface="Trebuchet MS"/>
              </a:rPr>
              <a:t>NMTP</a:t>
            </a:r>
            <a:r>
              <a:rPr sz="950" b="1" spc="25" dirty="0">
                <a:solidFill>
                  <a:srgbClr val="333333"/>
                </a:solidFill>
                <a:latin typeface="微软雅黑"/>
                <a:cs typeface="微软雅黑"/>
              </a:rPr>
              <a:t>、</a:t>
            </a:r>
            <a:r>
              <a:rPr sz="950" b="1" spc="75" dirty="0">
                <a:solidFill>
                  <a:srgbClr val="333333"/>
                </a:solidFill>
                <a:latin typeface="Trebuchet MS"/>
                <a:cs typeface="Trebuchet MS"/>
              </a:rPr>
              <a:t>SMTP</a:t>
            </a:r>
            <a:r>
              <a:rPr sz="950" b="1" spc="25" dirty="0">
                <a:solidFill>
                  <a:srgbClr val="333333"/>
                </a:solidFill>
                <a:latin typeface="微软雅黑"/>
                <a:cs typeface="微软雅黑"/>
              </a:rPr>
              <a:t>等服务。但是，</a:t>
            </a:r>
            <a:r>
              <a:rPr sz="950" b="1" spc="55" dirty="0">
                <a:solidFill>
                  <a:srgbClr val="333333"/>
                </a:solidFill>
                <a:latin typeface="Trebuchet MS"/>
                <a:cs typeface="Trebuchet MS"/>
              </a:rPr>
              <a:t>IIS</a:t>
            </a:r>
            <a:r>
              <a:rPr sz="950" b="1" spc="25" dirty="0">
                <a:solidFill>
                  <a:srgbClr val="333333"/>
                </a:solidFill>
                <a:latin typeface="微软雅黑"/>
                <a:cs typeface="微软雅黑"/>
              </a:rPr>
              <a:t>只能在</a:t>
            </a:r>
            <a:r>
              <a:rPr sz="950" b="1" spc="65" dirty="0">
                <a:solidFill>
                  <a:srgbClr val="333333"/>
                </a:solidFill>
                <a:latin typeface="Trebuchet MS"/>
                <a:cs typeface="Trebuchet MS"/>
              </a:rPr>
              <a:t>Windows </a:t>
            </a:r>
            <a:r>
              <a:rPr sz="950" b="1" spc="25" dirty="0">
                <a:solidFill>
                  <a:srgbClr val="333333"/>
                </a:solidFill>
                <a:latin typeface="微软雅黑"/>
                <a:cs typeface="微软雅黑"/>
              </a:rPr>
              <a:t>系统中使用，暂时不在我们的学习范围之内。</a:t>
            </a:r>
            <a:endParaRPr sz="950">
              <a:latin typeface="微软雅黑"/>
              <a:cs typeface="微软雅黑"/>
            </a:endParaRPr>
          </a:p>
        </p:txBody>
      </p:sp>
      <p:pic>
        <p:nvPicPr>
          <p:cNvPr id="13" name="object 13"/>
          <p:cNvPicPr/>
          <p:nvPr/>
        </p:nvPicPr>
        <p:blipFill>
          <a:blip r:embed="rId12" cstate="print"/>
          <a:stretch>
            <a:fillRect/>
          </a:stretch>
        </p:blipFill>
        <p:spPr>
          <a:xfrm>
            <a:off x="1178301" y="8706583"/>
            <a:ext cx="4955302" cy="1143531"/>
          </a:xfrm>
          <a:prstGeom prst="rect">
            <a:avLst/>
          </a:prstGeom>
        </p:spPr>
      </p:pic>
      <p:sp>
        <p:nvSpPr>
          <p:cNvPr id="14" name="object 14"/>
          <p:cNvSpPr txBox="1"/>
          <p:nvPr/>
        </p:nvSpPr>
        <p:spPr>
          <a:xfrm>
            <a:off x="946424" y="10085177"/>
            <a:ext cx="206756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10-1</a:t>
            </a:r>
            <a:r>
              <a:rPr sz="950" b="1" spc="-35" dirty="0">
                <a:solidFill>
                  <a:srgbClr val="333333"/>
                </a:solidFill>
                <a:latin typeface="Trebuchet MS"/>
                <a:cs typeface="Trebuchet MS"/>
              </a:rPr>
              <a:t> </a:t>
            </a:r>
            <a:r>
              <a:rPr sz="950" b="1" spc="25" dirty="0">
                <a:solidFill>
                  <a:srgbClr val="333333"/>
                </a:solidFill>
                <a:latin typeface="微软雅黑"/>
                <a:cs typeface="微软雅黑"/>
              </a:rPr>
              <a:t>主机与</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服务器之间的通信</a:t>
            </a:r>
            <a:endParaRPr sz="950">
              <a:latin typeface="微软雅黑"/>
              <a:cs typeface="微软雅黑"/>
            </a:endParaRPr>
          </a:p>
        </p:txBody>
      </p:sp>
      <p:sp>
        <p:nvSpPr>
          <p:cNvPr id="16" name="object 16"/>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145</a:t>
            </a:fld>
            <a:endParaRPr sz="800">
              <a:latin typeface="小哥哥网恋吗"/>
              <a:cs typeface="小哥哥网恋吗"/>
            </a:endParaRPr>
          </a:p>
        </p:txBody>
      </p:sp>
      <p:sp>
        <p:nvSpPr>
          <p:cNvPr id="15" name="object 1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2474257"/>
            <a:ext cx="38735" cy="381635"/>
          </a:xfrm>
          <a:custGeom>
            <a:avLst/>
            <a:gdLst/>
            <a:ahLst/>
            <a:cxnLst/>
            <a:rect l="l" t="t" r="r" b="b"/>
            <a:pathLst>
              <a:path w="38734" h="381635">
                <a:moveTo>
                  <a:pt x="38117" y="381177"/>
                </a:moveTo>
                <a:lnTo>
                  <a:pt x="0" y="381177"/>
                </a:lnTo>
                <a:lnTo>
                  <a:pt x="0" y="0"/>
                </a:lnTo>
                <a:lnTo>
                  <a:pt x="38117" y="0"/>
                </a:lnTo>
                <a:lnTo>
                  <a:pt x="38117" y="381177"/>
                </a:lnTo>
                <a:close/>
              </a:path>
            </a:pathLst>
          </a:custGeom>
          <a:solidFill>
            <a:srgbClr val="DEE1E4"/>
          </a:solidFill>
        </p:spPr>
        <p:txBody>
          <a:bodyPr wrap="square" lIns="0" tIns="0" rIns="0" bIns="0" rtlCol="0"/>
          <a:lstStyle/>
          <a:p>
            <a:endParaRPr/>
          </a:p>
        </p:txBody>
      </p:sp>
      <p:sp>
        <p:nvSpPr>
          <p:cNvPr id="3" name="object 3"/>
          <p:cNvSpPr txBox="1"/>
          <p:nvPr/>
        </p:nvSpPr>
        <p:spPr>
          <a:xfrm>
            <a:off x="908324" y="332733"/>
            <a:ext cx="5784215" cy="2512695"/>
          </a:xfrm>
          <a:prstGeom prst="rect">
            <a:avLst/>
          </a:prstGeom>
        </p:spPr>
        <p:txBody>
          <a:bodyPr vert="horz" wrap="square" lIns="0" tIns="12065" rIns="0" bIns="0" rtlCol="0">
            <a:spAutoFit/>
          </a:bodyPr>
          <a:lstStyle/>
          <a:p>
            <a:pPr marL="50800" marR="43180" indent="-635">
              <a:lnSpc>
                <a:spcPct val="131600"/>
              </a:lnSpc>
              <a:spcBef>
                <a:spcPts val="95"/>
              </a:spcBef>
            </a:pPr>
            <a:r>
              <a:rPr sz="950" b="1" dirty="0">
                <a:solidFill>
                  <a:srgbClr val="333333"/>
                </a:solidFill>
                <a:latin typeface="Trebuchet MS"/>
                <a:cs typeface="Trebuchet MS"/>
              </a:rPr>
              <a:t>2004</a:t>
            </a:r>
            <a:r>
              <a:rPr sz="950" b="1" spc="25" dirty="0">
                <a:solidFill>
                  <a:srgbClr val="333333"/>
                </a:solidFill>
                <a:latin typeface="微软雅黑"/>
                <a:cs typeface="微软雅黑"/>
              </a:rPr>
              <a:t>年</a:t>
            </a:r>
            <a:r>
              <a:rPr sz="950" b="1" dirty="0">
                <a:solidFill>
                  <a:srgbClr val="333333"/>
                </a:solidFill>
                <a:latin typeface="Trebuchet MS"/>
                <a:cs typeface="Trebuchet MS"/>
              </a:rPr>
              <a:t>10</a:t>
            </a:r>
            <a:r>
              <a:rPr sz="950" b="1" spc="25" dirty="0">
                <a:solidFill>
                  <a:srgbClr val="333333"/>
                </a:solidFill>
                <a:latin typeface="微软雅黑"/>
                <a:cs typeface="微软雅黑"/>
              </a:rPr>
              <a:t>月</a:t>
            </a:r>
            <a:r>
              <a:rPr sz="950" b="1" dirty="0">
                <a:solidFill>
                  <a:srgbClr val="333333"/>
                </a:solidFill>
                <a:latin typeface="Trebuchet MS"/>
                <a:cs typeface="Trebuchet MS"/>
              </a:rPr>
              <a:t>4</a:t>
            </a:r>
            <a:r>
              <a:rPr sz="950" b="1" spc="25" dirty="0">
                <a:solidFill>
                  <a:srgbClr val="333333"/>
                </a:solidFill>
                <a:latin typeface="微软雅黑"/>
                <a:cs typeface="微软雅黑"/>
              </a:rPr>
              <a:t>日，为俄罗斯知名门户站点而开发的</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服务程序</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横空出世。</a:t>
            </a:r>
            <a:r>
              <a:rPr sz="950" b="1" spc="70" dirty="0">
                <a:solidFill>
                  <a:srgbClr val="333333"/>
                </a:solidFill>
                <a:latin typeface="Trebuchet MS"/>
                <a:cs typeface="Trebuchet MS"/>
              </a:rPr>
              <a:t>Nginx</a:t>
            </a:r>
            <a:r>
              <a:rPr sz="950" b="1" spc="25" dirty="0">
                <a:solidFill>
                  <a:srgbClr val="333333"/>
                </a:solidFill>
                <a:latin typeface="微软雅黑"/>
                <a:cs typeface="微软雅黑"/>
              </a:rPr>
              <a:t>程序作为一</a:t>
            </a:r>
            <a:r>
              <a:rPr sz="950" b="1" spc="-475" dirty="0">
                <a:solidFill>
                  <a:srgbClr val="333333"/>
                </a:solidFill>
                <a:latin typeface="微软雅黑"/>
                <a:cs typeface="微软雅黑"/>
              </a:rPr>
              <a:t>款</a:t>
            </a:r>
            <a:r>
              <a:rPr sz="1200" baseline="34722" dirty="0">
                <a:latin typeface="小哥哥网恋吗"/>
                <a:cs typeface="小哥哥网恋吗"/>
              </a:rPr>
              <a:t>5/20 </a:t>
            </a:r>
            <a:r>
              <a:rPr sz="950" b="1" spc="25" dirty="0">
                <a:solidFill>
                  <a:srgbClr val="333333"/>
                </a:solidFill>
                <a:latin typeface="微软雅黑"/>
                <a:cs typeface="微软雅黑"/>
              </a:rPr>
              <a:t>轻量级的网站服务软件，因其稳定性和丰富的功能而快速占领服务器市场，但</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最被认可的还当是 系统资源消耗低且并发能力强，因此得到了国内诸如新浪、网易、腾讯等门户站的青睐。本书将在第</a:t>
            </a:r>
            <a:r>
              <a:rPr sz="950" b="1" dirty="0">
                <a:solidFill>
                  <a:srgbClr val="333333"/>
                </a:solidFill>
                <a:latin typeface="Trebuchet MS"/>
                <a:cs typeface="Trebuchet MS"/>
              </a:rPr>
              <a:t>20 </a:t>
            </a:r>
            <a:r>
              <a:rPr sz="950" b="1" spc="5" dirty="0">
                <a:solidFill>
                  <a:srgbClr val="333333"/>
                </a:solidFill>
                <a:latin typeface="Trebuchet MS"/>
                <a:cs typeface="Trebuchet MS"/>
              </a:rPr>
              <a:t> </a:t>
            </a:r>
            <a:r>
              <a:rPr sz="950" b="1" spc="25" dirty="0">
                <a:solidFill>
                  <a:srgbClr val="333333"/>
                </a:solidFill>
                <a:latin typeface="微软雅黑"/>
                <a:cs typeface="微软雅黑"/>
              </a:rPr>
              <a:t>章讲解</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服务程序。</a:t>
            </a:r>
            <a:endParaRPr sz="950">
              <a:latin typeface="微软雅黑"/>
              <a:cs typeface="微软雅黑"/>
            </a:endParaRPr>
          </a:p>
          <a:p>
            <a:pPr marL="50800" marR="143510">
              <a:lnSpc>
                <a:spcPct val="131600"/>
              </a:lnSpc>
              <a:spcBef>
                <a:spcPts val="750"/>
              </a:spcBef>
            </a:pPr>
            <a:r>
              <a:rPr sz="950" b="1" spc="55" dirty="0">
                <a:solidFill>
                  <a:srgbClr val="333333"/>
                </a:solidFill>
                <a:latin typeface="Trebuchet MS"/>
                <a:cs typeface="Trebuchet MS"/>
              </a:rPr>
              <a:t>Apache</a:t>
            </a:r>
            <a:r>
              <a:rPr sz="950" b="1" spc="25" dirty="0">
                <a:solidFill>
                  <a:srgbClr val="333333"/>
                </a:solidFill>
                <a:latin typeface="微软雅黑"/>
                <a:cs typeface="微软雅黑"/>
              </a:rPr>
              <a:t>程序是目前拥有很高市场占有率的</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服务程序之一，其跨平台和安全性广泛被认可且拥有快 速、可靠、简单的</a:t>
            </a:r>
            <a:r>
              <a:rPr sz="950" b="1" spc="60" dirty="0">
                <a:solidFill>
                  <a:srgbClr val="333333"/>
                </a:solidFill>
                <a:latin typeface="Trebuchet MS"/>
                <a:cs typeface="Trebuchet MS"/>
              </a:rPr>
              <a:t>API</a:t>
            </a:r>
            <a:r>
              <a:rPr sz="950" b="1" spc="25" dirty="0">
                <a:solidFill>
                  <a:srgbClr val="333333"/>
                </a:solidFill>
                <a:latin typeface="微软雅黑"/>
                <a:cs typeface="微软雅黑"/>
              </a:rPr>
              <a:t>扩展。图</a:t>
            </a:r>
            <a:r>
              <a:rPr sz="950" b="1" spc="-10" dirty="0">
                <a:solidFill>
                  <a:srgbClr val="333333"/>
                </a:solidFill>
                <a:latin typeface="Trebuchet MS"/>
                <a:cs typeface="Trebuchet MS"/>
              </a:rPr>
              <a:t>10-2</a:t>
            </a:r>
            <a:r>
              <a:rPr sz="950" b="1" spc="25" dirty="0">
                <a:solidFill>
                  <a:srgbClr val="333333"/>
                </a:solidFill>
                <a:latin typeface="微软雅黑"/>
                <a:cs typeface="微软雅黑"/>
              </a:rPr>
              <a:t>所示为</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服务基金会的著名</a:t>
            </a:r>
            <a:r>
              <a:rPr sz="950" b="1" spc="50" dirty="0">
                <a:solidFill>
                  <a:srgbClr val="333333"/>
                </a:solidFill>
                <a:latin typeface="Trebuchet MS"/>
                <a:cs typeface="Trebuchet MS"/>
              </a:rPr>
              <a:t>Logo</a:t>
            </a:r>
            <a:r>
              <a:rPr sz="950" b="1" spc="50" dirty="0">
                <a:solidFill>
                  <a:srgbClr val="333333"/>
                </a:solidFill>
                <a:latin typeface="微软雅黑"/>
                <a:cs typeface="微软雅黑"/>
              </a:rPr>
              <a:t>，</a:t>
            </a:r>
            <a:r>
              <a:rPr sz="950" b="1" spc="25" dirty="0">
                <a:solidFill>
                  <a:srgbClr val="333333"/>
                </a:solidFill>
                <a:latin typeface="微软雅黑"/>
                <a:cs typeface="微软雅黑"/>
              </a:rPr>
              <a:t>它的名字取自美国印第安 人的土著语，寓意着拥有高超的作战策略和无穷的耐性。</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服务程序可以运行在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 </a:t>
            </a:r>
            <a:r>
              <a:rPr sz="950" b="1" spc="95" dirty="0">
                <a:solidFill>
                  <a:srgbClr val="333333"/>
                </a:solidFill>
                <a:latin typeface="Trebuchet MS"/>
                <a:cs typeface="Trebuchet MS"/>
              </a:rPr>
              <a:t>UNIX</a:t>
            </a:r>
            <a:r>
              <a:rPr sz="950" b="1" spc="25" dirty="0">
                <a:solidFill>
                  <a:srgbClr val="333333"/>
                </a:solidFill>
                <a:latin typeface="微软雅黑"/>
                <a:cs typeface="微软雅黑"/>
              </a:rPr>
              <a:t>系统甚至是</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系统中，支持基于</a:t>
            </a:r>
            <a:r>
              <a:rPr sz="950" b="1" spc="55" dirty="0">
                <a:solidFill>
                  <a:srgbClr val="333333"/>
                </a:solidFill>
                <a:latin typeface="Trebuchet MS"/>
                <a:cs typeface="Trebuchet MS"/>
              </a:rPr>
              <a:t>IP</a:t>
            </a:r>
            <a:r>
              <a:rPr sz="950" b="1" spc="20" dirty="0">
                <a:solidFill>
                  <a:srgbClr val="333333"/>
                </a:solidFill>
                <a:latin typeface="微软雅黑"/>
                <a:cs typeface="微软雅黑"/>
              </a:rPr>
              <a:t>、域名及端口号的虚拟主机功能，支持多种认证方式， </a:t>
            </a:r>
            <a:r>
              <a:rPr sz="950" b="1" spc="25" dirty="0">
                <a:solidFill>
                  <a:srgbClr val="333333"/>
                </a:solidFill>
                <a:latin typeface="微软雅黑"/>
                <a:cs typeface="微软雅黑"/>
              </a:rPr>
              <a:t>集成有代理服务器模块、安全</a:t>
            </a:r>
            <a:r>
              <a:rPr sz="950" b="1" spc="45" dirty="0">
                <a:solidFill>
                  <a:srgbClr val="333333"/>
                </a:solidFill>
                <a:latin typeface="Trebuchet MS"/>
                <a:cs typeface="Trebuchet MS"/>
              </a:rPr>
              <a:t>Socket</a:t>
            </a:r>
            <a:r>
              <a:rPr sz="950" b="1" spc="25" dirty="0">
                <a:solidFill>
                  <a:srgbClr val="333333"/>
                </a:solidFill>
                <a:latin typeface="微软雅黑"/>
                <a:cs typeface="微软雅黑"/>
              </a:rPr>
              <a:t>层</a:t>
            </a:r>
            <a:r>
              <a:rPr sz="950" b="1" spc="30" dirty="0">
                <a:solidFill>
                  <a:srgbClr val="333333"/>
                </a:solidFill>
                <a:latin typeface="微软雅黑"/>
                <a:cs typeface="微软雅黑"/>
              </a:rPr>
              <a:t>（</a:t>
            </a:r>
            <a:r>
              <a:rPr sz="950" b="1" spc="30" dirty="0">
                <a:solidFill>
                  <a:srgbClr val="333333"/>
                </a:solidFill>
                <a:latin typeface="Trebuchet MS"/>
                <a:cs typeface="Trebuchet MS"/>
              </a:rPr>
              <a:t>SSL</a:t>
            </a:r>
            <a:r>
              <a:rPr sz="950" b="1" spc="30" dirty="0">
                <a:solidFill>
                  <a:srgbClr val="333333"/>
                </a:solidFill>
                <a:latin typeface="微软雅黑"/>
                <a:cs typeface="微软雅黑"/>
              </a:rPr>
              <a:t>），</a:t>
            </a:r>
            <a:r>
              <a:rPr sz="950" b="1" spc="25" dirty="0">
                <a:solidFill>
                  <a:srgbClr val="333333"/>
                </a:solidFill>
                <a:latin typeface="微软雅黑"/>
                <a:cs typeface="微软雅黑"/>
              </a:rPr>
              <a:t>能够实时监视服务状态与定制日志消息，并有着各类 丰富的模块支持。</a:t>
            </a:r>
            <a:endParaRPr sz="950">
              <a:latin typeface="微软雅黑"/>
              <a:cs typeface="微软雅黑"/>
            </a:endParaRPr>
          </a:p>
          <a:p>
            <a:pPr marL="231775" marR="307340">
              <a:lnSpc>
                <a:spcPct val="131700"/>
              </a:lnSpc>
              <a:spcBef>
                <a:spcPts val="825"/>
              </a:spcBef>
            </a:pPr>
            <a:r>
              <a:rPr sz="950" b="1" spc="55" dirty="0">
                <a:solidFill>
                  <a:srgbClr val="777777"/>
                </a:solidFill>
                <a:latin typeface="Trebuchet MS"/>
                <a:cs typeface="Trebuchet MS"/>
              </a:rPr>
              <a:t>Apache</a:t>
            </a:r>
            <a:r>
              <a:rPr sz="950" b="1" spc="25" dirty="0">
                <a:solidFill>
                  <a:srgbClr val="777777"/>
                </a:solidFill>
                <a:latin typeface="微软雅黑"/>
                <a:cs typeface="微软雅黑"/>
              </a:rPr>
              <a:t>程序是在</a:t>
            </a:r>
            <a:r>
              <a:rPr sz="950" b="1" spc="45" dirty="0">
                <a:solidFill>
                  <a:srgbClr val="777777"/>
                </a:solidFill>
                <a:latin typeface="Trebuchet MS"/>
                <a:cs typeface="Trebuchet MS"/>
              </a:rPr>
              <a:t>RHEL</a:t>
            </a:r>
            <a:r>
              <a:rPr sz="950" b="1" spc="-70" dirty="0">
                <a:solidFill>
                  <a:srgbClr val="777777"/>
                </a:solidFill>
                <a:latin typeface="Trebuchet MS"/>
                <a:cs typeface="Trebuchet MS"/>
              </a:rPr>
              <a:t> </a:t>
            </a:r>
            <a:r>
              <a:rPr sz="950" b="1" dirty="0">
                <a:solidFill>
                  <a:srgbClr val="777777"/>
                </a:solidFill>
                <a:latin typeface="Trebuchet MS"/>
                <a:cs typeface="Trebuchet MS"/>
              </a:rPr>
              <a:t>5</a:t>
            </a:r>
            <a:r>
              <a:rPr sz="950" b="1" spc="25" dirty="0">
                <a:solidFill>
                  <a:srgbClr val="777777"/>
                </a:solidFill>
                <a:latin typeface="微软雅黑"/>
                <a:cs typeface="微软雅黑"/>
              </a:rPr>
              <a:t>、</a:t>
            </a:r>
            <a:r>
              <a:rPr sz="950" b="1" dirty="0">
                <a:solidFill>
                  <a:srgbClr val="777777"/>
                </a:solidFill>
                <a:latin typeface="Trebuchet MS"/>
                <a:cs typeface="Trebuchet MS"/>
              </a:rPr>
              <a:t>6</a:t>
            </a:r>
            <a:r>
              <a:rPr sz="950" b="1" spc="25" dirty="0">
                <a:solidFill>
                  <a:srgbClr val="777777"/>
                </a:solidFill>
                <a:latin typeface="微软雅黑"/>
                <a:cs typeface="微软雅黑"/>
              </a:rPr>
              <a:t>、</a:t>
            </a:r>
            <a:r>
              <a:rPr sz="950" b="1" dirty="0">
                <a:solidFill>
                  <a:srgbClr val="777777"/>
                </a:solidFill>
                <a:latin typeface="Trebuchet MS"/>
                <a:cs typeface="Trebuchet MS"/>
              </a:rPr>
              <a:t>7</a:t>
            </a:r>
            <a:r>
              <a:rPr sz="950" b="1" spc="25" dirty="0">
                <a:solidFill>
                  <a:srgbClr val="777777"/>
                </a:solidFill>
                <a:latin typeface="微软雅黑"/>
                <a:cs typeface="微软雅黑"/>
              </a:rPr>
              <a:t>、</a:t>
            </a:r>
            <a:r>
              <a:rPr sz="950" b="1" dirty="0">
                <a:solidFill>
                  <a:srgbClr val="777777"/>
                </a:solidFill>
                <a:latin typeface="Trebuchet MS"/>
                <a:cs typeface="Trebuchet MS"/>
              </a:rPr>
              <a:t>8</a:t>
            </a:r>
            <a:r>
              <a:rPr sz="950" b="1" spc="25" dirty="0">
                <a:solidFill>
                  <a:srgbClr val="777777"/>
                </a:solidFill>
                <a:latin typeface="微软雅黑"/>
                <a:cs typeface="微软雅黑"/>
              </a:rPr>
              <a:t>系统的默认</a:t>
            </a:r>
            <a:r>
              <a:rPr sz="950" b="1" spc="65" dirty="0">
                <a:solidFill>
                  <a:srgbClr val="777777"/>
                </a:solidFill>
                <a:latin typeface="Trebuchet MS"/>
                <a:cs typeface="Trebuchet MS"/>
              </a:rPr>
              <a:t>Web</a:t>
            </a:r>
            <a:r>
              <a:rPr sz="950" b="1" spc="25" dirty="0">
                <a:solidFill>
                  <a:srgbClr val="777777"/>
                </a:solidFill>
                <a:latin typeface="微软雅黑"/>
                <a:cs typeface="微软雅黑"/>
              </a:rPr>
              <a:t>服务程序，其相关知识点一直也是</a:t>
            </a:r>
            <a:r>
              <a:rPr sz="950" b="1" spc="60" dirty="0">
                <a:solidFill>
                  <a:srgbClr val="777777"/>
                </a:solidFill>
                <a:latin typeface="Trebuchet MS"/>
                <a:cs typeface="Trebuchet MS"/>
              </a:rPr>
              <a:t>RHCSA</a:t>
            </a:r>
            <a:r>
              <a:rPr sz="950" b="1" spc="25" dirty="0">
                <a:solidFill>
                  <a:srgbClr val="777777"/>
                </a:solidFill>
                <a:latin typeface="微软雅黑"/>
                <a:cs typeface="微软雅黑"/>
              </a:rPr>
              <a:t>和 </a:t>
            </a:r>
            <a:r>
              <a:rPr sz="950" b="1" u="sng" spc="50" dirty="0">
                <a:solidFill>
                  <a:srgbClr val="4183C4"/>
                </a:solidFill>
                <a:uFill>
                  <a:solidFill>
                    <a:srgbClr val="4183C4"/>
                  </a:solidFill>
                </a:uFill>
                <a:latin typeface="Trebuchet MS"/>
                <a:cs typeface="Trebuchet MS"/>
                <a:hlinkClick r:id="rId2"/>
              </a:rPr>
              <a:t>RHCE</a:t>
            </a:r>
            <a:r>
              <a:rPr sz="950" b="1" spc="25" dirty="0">
                <a:solidFill>
                  <a:srgbClr val="777777"/>
                </a:solidFill>
                <a:latin typeface="微软雅黑"/>
                <a:cs typeface="微软雅黑"/>
              </a:rPr>
              <a:t>认证考试的重点内容。</a:t>
            </a:r>
            <a:endParaRPr sz="950">
              <a:latin typeface="微软雅黑"/>
              <a:cs typeface="微软雅黑"/>
            </a:endParaRPr>
          </a:p>
        </p:txBody>
      </p:sp>
      <p:pic>
        <p:nvPicPr>
          <p:cNvPr id="4" name="object 4"/>
          <p:cNvPicPr/>
          <p:nvPr/>
        </p:nvPicPr>
        <p:blipFill>
          <a:blip r:embed="rId3" cstate="print"/>
          <a:stretch>
            <a:fillRect/>
          </a:stretch>
        </p:blipFill>
        <p:spPr>
          <a:xfrm>
            <a:off x="959124" y="2950749"/>
            <a:ext cx="5650951" cy="1486590"/>
          </a:xfrm>
          <a:prstGeom prst="rect">
            <a:avLst/>
          </a:prstGeom>
        </p:spPr>
      </p:pic>
      <p:grpSp>
        <p:nvGrpSpPr>
          <p:cNvPr id="5" name="object 5"/>
          <p:cNvGrpSpPr/>
          <p:nvPr/>
        </p:nvGrpSpPr>
        <p:grpSpPr>
          <a:xfrm>
            <a:off x="959124" y="6981683"/>
            <a:ext cx="5651500" cy="667385"/>
            <a:chOff x="959124" y="6981683"/>
            <a:chExt cx="5651500" cy="667385"/>
          </a:xfrm>
        </p:grpSpPr>
        <p:sp>
          <p:nvSpPr>
            <p:cNvPr id="6" name="object 6"/>
            <p:cNvSpPr/>
            <p:nvPr/>
          </p:nvSpPr>
          <p:spPr>
            <a:xfrm>
              <a:off x="963889" y="6986447"/>
              <a:ext cx="5641975" cy="657860"/>
            </a:xfrm>
            <a:custGeom>
              <a:avLst/>
              <a:gdLst/>
              <a:ahLst/>
              <a:cxnLst/>
              <a:rect l="l" t="t" r="r" b="b"/>
              <a:pathLst>
                <a:path w="5641975" h="657859">
                  <a:moveTo>
                    <a:pt x="5617597" y="657530"/>
                  </a:moveTo>
                  <a:lnTo>
                    <a:pt x="23823" y="657530"/>
                  </a:lnTo>
                  <a:lnTo>
                    <a:pt x="20659" y="657378"/>
                  </a:lnTo>
                  <a:lnTo>
                    <a:pt x="0" y="636680"/>
                  </a:lnTo>
                  <a:lnTo>
                    <a:pt x="0" y="633706"/>
                  </a:lnTo>
                  <a:lnTo>
                    <a:pt x="0" y="20697"/>
                  </a:lnTo>
                  <a:lnTo>
                    <a:pt x="20659" y="0"/>
                  </a:lnTo>
                  <a:lnTo>
                    <a:pt x="5620751" y="0"/>
                  </a:lnTo>
                  <a:lnTo>
                    <a:pt x="5641421" y="20697"/>
                  </a:lnTo>
                  <a:lnTo>
                    <a:pt x="5641421" y="636680"/>
                  </a:lnTo>
                  <a:lnTo>
                    <a:pt x="5620751" y="657378"/>
                  </a:lnTo>
                  <a:lnTo>
                    <a:pt x="5617597" y="657530"/>
                  </a:lnTo>
                  <a:close/>
                </a:path>
              </a:pathLst>
            </a:custGeom>
            <a:solidFill>
              <a:srgbClr val="F8F8F8"/>
            </a:solidFill>
          </p:spPr>
          <p:txBody>
            <a:bodyPr wrap="square" lIns="0" tIns="0" rIns="0" bIns="0" rtlCol="0"/>
            <a:lstStyle/>
            <a:p>
              <a:endParaRPr/>
            </a:p>
          </p:txBody>
        </p:sp>
        <p:sp>
          <p:nvSpPr>
            <p:cNvPr id="7" name="object 7"/>
            <p:cNvSpPr/>
            <p:nvPr/>
          </p:nvSpPr>
          <p:spPr>
            <a:xfrm>
              <a:off x="963889" y="6986447"/>
              <a:ext cx="5641975" cy="657860"/>
            </a:xfrm>
            <a:custGeom>
              <a:avLst/>
              <a:gdLst/>
              <a:ahLst/>
              <a:cxnLst/>
              <a:rect l="l" t="t" r="r" b="b"/>
              <a:pathLst>
                <a:path w="5641975" h="657859">
                  <a:moveTo>
                    <a:pt x="0" y="633706"/>
                  </a:moveTo>
                  <a:lnTo>
                    <a:pt x="0" y="23823"/>
                  </a:lnTo>
                  <a:lnTo>
                    <a:pt x="0" y="20697"/>
                  </a:lnTo>
                  <a:lnTo>
                    <a:pt x="600" y="17572"/>
                  </a:lnTo>
                  <a:lnTo>
                    <a:pt x="20659" y="0"/>
                  </a:lnTo>
                  <a:lnTo>
                    <a:pt x="23823" y="0"/>
                  </a:lnTo>
                  <a:lnTo>
                    <a:pt x="5617597" y="0"/>
                  </a:lnTo>
                  <a:lnTo>
                    <a:pt x="5620751" y="0"/>
                  </a:lnTo>
                  <a:lnTo>
                    <a:pt x="5623791" y="590"/>
                  </a:lnTo>
                  <a:lnTo>
                    <a:pt x="5641421" y="20697"/>
                  </a:lnTo>
                  <a:lnTo>
                    <a:pt x="5641421" y="23823"/>
                  </a:lnTo>
                  <a:lnTo>
                    <a:pt x="5641421" y="633706"/>
                  </a:lnTo>
                  <a:lnTo>
                    <a:pt x="5641421" y="636680"/>
                  </a:lnTo>
                  <a:lnTo>
                    <a:pt x="5640820" y="639662"/>
                  </a:lnTo>
                  <a:lnTo>
                    <a:pt x="5639610" y="642493"/>
                  </a:lnTo>
                  <a:lnTo>
                    <a:pt x="5638400" y="645323"/>
                  </a:lnTo>
                  <a:lnTo>
                    <a:pt x="5617597" y="657530"/>
                  </a:lnTo>
                  <a:lnTo>
                    <a:pt x="23823" y="657530"/>
                  </a:lnTo>
                  <a:lnTo>
                    <a:pt x="1810" y="642493"/>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7067431"/>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9" name="object 9"/>
          <p:cNvGrpSpPr/>
          <p:nvPr/>
        </p:nvGrpSpPr>
        <p:grpSpPr>
          <a:xfrm>
            <a:off x="959124" y="8125214"/>
            <a:ext cx="5651500" cy="2039620"/>
            <a:chOff x="959124" y="8125214"/>
            <a:chExt cx="5651500" cy="2039620"/>
          </a:xfrm>
        </p:grpSpPr>
        <p:sp>
          <p:nvSpPr>
            <p:cNvPr id="10" name="object 10"/>
            <p:cNvSpPr/>
            <p:nvPr/>
          </p:nvSpPr>
          <p:spPr>
            <a:xfrm>
              <a:off x="963889" y="8129979"/>
              <a:ext cx="5641975" cy="2030095"/>
            </a:xfrm>
            <a:custGeom>
              <a:avLst/>
              <a:gdLst/>
              <a:ahLst/>
              <a:cxnLst/>
              <a:rect l="l" t="t" r="r" b="b"/>
              <a:pathLst>
                <a:path w="5641975" h="2030095">
                  <a:moveTo>
                    <a:pt x="5617597" y="2029768"/>
                  </a:moveTo>
                  <a:lnTo>
                    <a:pt x="23823" y="2029768"/>
                  </a:lnTo>
                  <a:lnTo>
                    <a:pt x="20659" y="2029615"/>
                  </a:lnTo>
                  <a:lnTo>
                    <a:pt x="0" y="2009070"/>
                  </a:lnTo>
                  <a:lnTo>
                    <a:pt x="0" y="2005944"/>
                  </a:lnTo>
                  <a:lnTo>
                    <a:pt x="0" y="20545"/>
                  </a:lnTo>
                  <a:lnTo>
                    <a:pt x="20659" y="0"/>
                  </a:lnTo>
                  <a:lnTo>
                    <a:pt x="5620751" y="0"/>
                  </a:lnTo>
                  <a:lnTo>
                    <a:pt x="5641421" y="20545"/>
                  </a:lnTo>
                  <a:lnTo>
                    <a:pt x="5641421" y="2009070"/>
                  </a:lnTo>
                  <a:lnTo>
                    <a:pt x="5620751" y="2029615"/>
                  </a:lnTo>
                  <a:lnTo>
                    <a:pt x="5617597" y="2029768"/>
                  </a:lnTo>
                  <a:close/>
                </a:path>
              </a:pathLst>
            </a:custGeom>
            <a:solidFill>
              <a:srgbClr val="F8F8F8"/>
            </a:solidFill>
          </p:spPr>
          <p:txBody>
            <a:bodyPr wrap="square" lIns="0" tIns="0" rIns="0" bIns="0" rtlCol="0"/>
            <a:lstStyle/>
            <a:p>
              <a:endParaRPr/>
            </a:p>
          </p:txBody>
        </p:sp>
        <p:sp>
          <p:nvSpPr>
            <p:cNvPr id="11" name="object 11"/>
            <p:cNvSpPr/>
            <p:nvPr/>
          </p:nvSpPr>
          <p:spPr>
            <a:xfrm>
              <a:off x="963889" y="8129979"/>
              <a:ext cx="5641975" cy="2030095"/>
            </a:xfrm>
            <a:custGeom>
              <a:avLst/>
              <a:gdLst/>
              <a:ahLst/>
              <a:cxnLst/>
              <a:rect l="l" t="t" r="r" b="b"/>
              <a:pathLst>
                <a:path w="5641975" h="2030095">
                  <a:moveTo>
                    <a:pt x="0" y="2005944"/>
                  </a:moveTo>
                  <a:lnTo>
                    <a:pt x="0" y="23823"/>
                  </a:lnTo>
                  <a:lnTo>
                    <a:pt x="0" y="20545"/>
                  </a:lnTo>
                  <a:lnTo>
                    <a:pt x="600" y="17419"/>
                  </a:lnTo>
                  <a:lnTo>
                    <a:pt x="1810" y="14446"/>
                  </a:lnTo>
                  <a:lnTo>
                    <a:pt x="3020" y="11616"/>
                  </a:lnTo>
                  <a:lnTo>
                    <a:pt x="4745" y="9081"/>
                  </a:lnTo>
                  <a:lnTo>
                    <a:pt x="6975" y="6851"/>
                  </a:lnTo>
                  <a:lnTo>
                    <a:pt x="9214" y="4612"/>
                  </a:lnTo>
                  <a:lnTo>
                    <a:pt x="11787" y="2830"/>
                  </a:lnTo>
                  <a:lnTo>
                    <a:pt x="14703" y="1791"/>
                  </a:lnTo>
                  <a:lnTo>
                    <a:pt x="17629" y="600"/>
                  </a:lnTo>
                  <a:lnTo>
                    <a:pt x="20659" y="0"/>
                  </a:lnTo>
                  <a:lnTo>
                    <a:pt x="23823" y="0"/>
                  </a:lnTo>
                  <a:lnTo>
                    <a:pt x="5617597" y="0"/>
                  </a:lnTo>
                  <a:lnTo>
                    <a:pt x="5620751" y="0"/>
                  </a:lnTo>
                  <a:lnTo>
                    <a:pt x="5623791" y="600"/>
                  </a:lnTo>
                  <a:lnTo>
                    <a:pt x="5626717" y="1791"/>
                  </a:lnTo>
                  <a:lnTo>
                    <a:pt x="5629633" y="2830"/>
                  </a:lnTo>
                  <a:lnTo>
                    <a:pt x="5641421" y="20545"/>
                  </a:lnTo>
                  <a:lnTo>
                    <a:pt x="5641421" y="23823"/>
                  </a:lnTo>
                  <a:lnTo>
                    <a:pt x="5641421" y="2005944"/>
                  </a:lnTo>
                  <a:lnTo>
                    <a:pt x="5641421" y="2009070"/>
                  </a:lnTo>
                  <a:lnTo>
                    <a:pt x="5640820" y="2012052"/>
                  </a:lnTo>
                  <a:lnTo>
                    <a:pt x="5639610" y="2014873"/>
                  </a:lnTo>
                  <a:lnTo>
                    <a:pt x="5638400" y="2017703"/>
                  </a:lnTo>
                  <a:lnTo>
                    <a:pt x="5617597" y="2029768"/>
                  </a:lnTo>
                  <a:lnTo>
                    <a:pt x="23823" y="2029768"/>
                  </a:lnTo>
                  <a:lnTo>
                    <a:pt x="1810" y="2014873"/>
                  </a:lnTo>
                  <a:lnTo>
                    <a:pt x="600" y="2012052"/>
                  </a:lnTo>
                  <a:lnTo>
                    <a:pt x="0" y="2009070"/>
                  </a:lnTo>
                  <a:lnTo>
                    <a:pt x="0" y="2005944"/>
                  </a:lnTo>
                  <a:close/>
                </a:path>
              </a:pathLst>
            </a:custGeom>
            <a:ln w="9529">
              <a:solidFill>
                <a:srgbClr val="E7EAEC"/>
              </a:solidFill>
            </a:ln>
          </p:spPr>
          <p:txBody>
            <a:bodyPr wrap="square" lIns="0" tIns="0" rIns="0" bIns="0" rtlCol="0"/>
            <a:lstStyle/>
            <a:p>
              <a:endParaRPr/>
            </a:p>
          </p:txBody>
        </p:sp>
        <p:sp>
          <p:nvSpPr>
            <p:cNvPr id="12" name="object 12"/>
            <p:cNvSpPr/>
            <p:nvPr/>
          </p:nvSpPr>
          <p:spPr>
            <a:xfrm>
              <a:off x="1006771" y="8210963"/>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sp>
        <p:nvSpPr>
          <p:cNvPr id="13" name="object 13"/>
          <p:cNvSpPr txBox="1"/>
          <p:nvPr/>
        </p:nvSpPr>
        <p:spPr>
          <a:xfrm>
            <a:off x="946424" y="4548549"/>
            <a:ext cx="5635625" cy="55276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10-2</a:t>
            </a:r>
            <a:r>
              <a:rPr sz="950" b="1" spc="-35" dirty="0">
                <a:solidFill>
                  <a:srgbClr val="333333"/>
                </a:solidFill>
                <a:latin typeface="Trebuchet MS"/>
                <a:cs typeface="Trebuchet MS"/>
              </a:rPr>
              <a:t> </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软件基金会著名的</a:t>
            </a:r>
            <a:r>
              <a:rPr sz="950" b="1" spc="55" dirty="0">
                <a:solidFill>
                  <a:srgbClr val="333333"/>
                </a:solidFill>
                <a:latin typeface="Trebuchet MS"/>
                <a:cs typeface="Trebuchet MS"/>
              </a:rPr>
              <a:t>Logo</a:t>
            </a:r>
            <a:endParaRPr sz="950">
              <a:latin typeface="Trebuchet MS"/>
              <a:cs typeface="Trebuchet MS"/>
            </a:endParaRPr>
          </a:p>
          <a:p>
            <a:pPr marL="12700" marR="5080">
              <a:lnSpc>
                <a:spcPct val="131600"/>
              </a:lnSpc>
              <a:spcBef>
                <a:spcPts val="750"/>
              </a:spcBef>
            </a:pPr>
            <a:r>
              <a:rPr sz="950" b="1" spc="25" dirty="0">
                <a:solidFill>
                  <a:srgbClr val="333333"/>
                </a:solidFill>
                <a:latin typeface="微软雅黑"/>
                <a:cs typeface="微软雅黑"/>
              </a:rPr>
              <a:t>总结来说</a:t>
            </a:r>
            <a:r>
              <a:rPr sz="950" b="1" spc="65" dirty="0">
                <a:solidFill>
                  <a:srgbClr val="333333"/>
                </a:solidFill>
                <a:latin typeface="微软雅黑"/>
                <a:cs typeface="微软雅黑"/>
              </a:rPr>
              <a:t>，</a:t>
            </a:r>
            <a:r>
              <a:rPr sz="950" b="1" spc="65" dirty="0">
                <a:solidFill>
                  <a:srgbClr val="333333"/>
                </a:solidFill>
                <a:latin typeface="Trebuchet MS"/>
                <a:cs typeface="Trebuchet MS"/>
              </a:rPr>
              <a:t>Nginx</a:t>
            </a:r>
            <a:r>
              <a:rPr sz="950" b="1" spc="25" dirty="0">
                <a:solidFill>
                  <a:srgbClr val="333333"/>
                </a:solidFill>
                <a:latin typeface="微软雅黑"/>
                <a:cs typeface="微软雅黑"/>
              </a:rPr>
              <a:t>服务程序作为后起之秀，已经通过自身的优势与努力赢得了大批站长的信赖。本书配 套的在线学习站点</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a:t>
            </a:r>
            <a:r>
              <a:rPr sz="950" b="1" spc="25" dirty="0">
                <a:solidFill>
                  <a:srgbClr val="333333"/>
                </a:solidFill>
                <a:latin typeface="微软雅黑"/>
                <a:cs typeface="微软雅黑"/>
              </a:rPr>
              <a:t>就是基于</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服务程序部署的，不得不说</a:t>
            </a:r>
            <a:r>
              <a:rPr sz="950" b="1" spc="70" dirty="0">
                <a:solidFill>
                  <a:srgbClr val="333333"/>
                </a:solidFill>
                <a:latin typeface="Trebuchet MS"/>
                <a:cs typeface="Trebuchet MS"/>
              </a:rPr>
              <a:t>Nginx</a:t>
            </a:r>
            <a:r>
              <a:rPr sz="950" b="1" spc="25" dirty="0">
                <a:solidFill>
                  <a:srgbClr val="333333"/>
                </a:solidFill>
                <a:latin typeface="微软雅黑"/>
                <a:cs typeface="微软雅黑"/>
              </a:rPr>
              <a:t>也 真的很棒！</a:t>
            </a:r>
            <a:endParaRPr sz="950">
              <a:latin typeface="微软雅黑"/>
              <a:cs typeface="微软雅黑"/>
            </a:endParaRPr>
          </a:p>
          <a:p>
            <a:pPr marL="12700" marR="31750">
              <a:lnSpc>
                <a:spcPct val="131600"/>
              </a:lnSpc>
              <a:spcBef>
                <a:spcPts val="825"/>
              </a:spcBef>
            </a:pPr>
            <a:r>
              <a:rPr sz="950" b="1" spc="25" dirty="0">
                <a:solidFill>
                  <a:srgbClr val="333333"/>
                </a:solidFill>
                <a:latin typeface="微软雅黑"/>
                <a:cs typeface="微软雅黑"/>
              </a:rPr>
              <a:t>但是，</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程序作为老牌的</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服务程序，一方面在</a:t>
            </a:r>
            <a:r>
              <a:rPr sz="950" b="1" spc="65" dirty="0">
                <a:solidFill>
                  <a:srgbClr val="333333"/>
                </a:solidFill>
                <a:latin typeface="Trebuchet MS"/>
                <a:cs typeface="Trebuchet MS"/>
              </a:rPr>
              <a:t>Web</a:t>
            </a:r>
            <a:r>
              <a:rPr sz="950" b="1" spc="20" dirty="0">
                <a:solidFill>
                  <a:srgbClr val="333333"/>
                </a:solidFill>
                <a:latin typeface="微软雅黑"/>
                <a:cs typeface="微软雅黑"/>
              </a:rPr>
              <a:t>服务器软件市场具有相当高的占有率，另 </a:t>
            </a:r>
            <a:r>
              <a:rPr sz="950" b="1" spc="25" dirty="0">
                <a:solidFill>
                  <a:srgbClr val="333333"/>
                </a:solidFill>
                <a:latin typeface="微软雅黑"/>
                <a:cs typeface="微软雅黑"/>
              </a:rPr>
              <a:t>一方面</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也是</a:t>
            </a:r>
            <a:r>
              <a:rPr sz="950" b="1" spc="45" dirty="0">
                <a:solidFill>
                  <a:srgbClr val="333333"/>
                </a:solidFill>
                <a:latin typeface="Trebuchet MS"/>
                <a:cs typeface="Trebuchet MS"/>
              </a:rPr>
              <a:t>RHEL</a:t>
            </a:r>
            <a:r>
              <a:rPr sz="950" b="1" spc="-4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系统中默认的</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服务程序，而且还是</a:t>
            </a:r>
            <a:r>
              <a:rPr sz="950" b="1" spc="60" dirty="0">
                <a:solidFill>
                  <a:srgbClr val="333333"/>
                </a:solidFill>
                <a:latin typeface="Trebuchet MS"/>
                <a:cs typeface="Trebuchet MS"/>
              </a:rPr>
              <a:t>RHCSA</a:t>
            </a:r>
            <a:r>
              <a:rPr sz="950" b="1" spc="25" dirty="0">
                <a:solidFill>
                  <a:srgbClr val="333333"/>
                </a:solidFill>
                <a:latin typeface="微软雅黑"/>
                <a:cs typeface="微软雅黑"/>
              </a:rPr>
              <a:t>和</a:t>
            </a:r>
            <a:r>
              <a:rPr sz="950" b="1" u="sng" spc="50" dirty="0">
                <a:solidFill>
                  <a:srgbClr val="4183C4"/>
                </a:solidFill>
                <a:uFill>
                  <a:solidFill>
                    <a:srgbClr val="4183C4"/>
                  </a:solidFill>
                </a:uFill>
                <a:latin typeface="Trebuchet MS"/>
                <a:cs typeface="Trebuchet MS"/>
                <a:hlinkClick r:id="rId2"/>
              </a:rPr>
              <a:t>RHCE</a:t>
            </a:r>
            <a:r>
              <a:rPr sz="950" b="1" spc="25" dirty="0">
                <a:solidFill>
                  <a:srgbClr val="333333"/>
                </a:solidFill>
                <a:latin typeface="微软雅黑"/>
                <a:cs typeface="微软雅黑"/>
              </a:rPr>
              <a:t>认证考试的必考内 容，因此无论从实际应用角度还是从应</a:t>
            </a:r>
            <a:r>
              <a:rPr sz="950" b="1" spc="20" dirty="0">
                <a:solidFill>
                  <a:srgbClr val="333333"/>
                </a:solidFill>
                <a:latin typeface="微软雅黑"/>
                <a:cs typeface="微软雅黑"/>
              </a:rPr>
              <a:t>对</a:t>
            </a:r>
            <a:r>
              <a:rPr sz="950" b="1" u="sng" spc="25" dirty="0">
                <a:solidFill>
                  <a:srgbClr val="4183C4"/>
                </a:solidFill>
                <a:uFill>
                  <a:solidFill>
                    <a:srgbClr val="4183C4"/>
                  </a:solidFill>
                </a:uFill>
                <a:latin typeface="微软雅黑"/>
                <a:cs typeface="微软雅黑"/>
                <a:hlinkClick r:id="rId2"/>
              </a:rPr>
              <a:t>红帽</a:t>
            </a:r>
            <a:r>
              <a:rPr sz="950" b="1" spc="25" dirty="0">
                <a:solidFill>
                  <a:srgbClr val="333333"/>
                </a:solidFill>
                <a:latin typeface="微软雅黑"/>
                <a:cs typeface="微软雅黑"/>
              </a:rPr>
              <a:t>认证考试的角度，我们都有必要好好学习</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服务程 序的部署，并深入挖掘其可用的丰富功能。</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再来回忆下软件仓库的配置过程吧：</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：把系统镜像挂载到</a:t>
            </a:r>
            <a:r>
              <a:rPr sz="950" b="1" spc="60" dirty="0">
                <a:solidFill>
                  <a:srgbClr val="333333"/>
                </a:solidFill>
                <a:latin typeface="Trebuchet MS"/>
                <a:cs typeface="Trebuchet MS"/>
              </a:rPr>
              <a:t>/media/cdrom</a:t>
            </a:r>
            <a:r>
              <a:rPr sz="950" b="1" spc="25" dirty="0">
                <a:solidFill>
                  <a:srgbClr val="333333"/>
                </a:solidFill>
                <a:latin typeface="微软雅黑"/>
                <a:cs typeface="微软雅黑"/>
              </a:rPr>
              <a:t>目录。</a:t>
            </a:r>
            <a:endParaRPr sz="950">
              <a:latin typeface="微软雅黑"/>
              <a:cs typeface="微软雅黑"/>
            </a:endParaRPr>
          </a:p>
          <a:p>
            <a:pPr>
              <a:lnSpc>
                <a:spcPct val="100000"/>
              </a:lnSpc>
              <a:spcBef>
                <a:spcPts val="50"/>
              </a:spcBef>
            </a:pPr>
            <a:endParaRPr sz="900">
              <a:latin typeface="微软雅黑"/>
              <a:cs typeface="微软雅黑"/>
            </a:endParaRPr>
          </a:p>
          <a:p>
            <a:pPr marL="136525" marR="2031364">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mkdir</a:t>
            </a:r>
            <a:r>
              <a:rPr sz="850" spc="30" dirty="0">
                <a:solidFill>
                  <a:srgbClr val="333333"/>
                </a:solidFill>
                <a:latin typeface="Lucida Console"/>
                <a:cs typeface="Lucida Console"/>
              </a:rPr>
              <a:t> </a:t>
            </a:r>
            <a:r>
              <a:rPr sz="850" spc="20" dirty="0">
                <a:solidFill>
                  <a:srgbClr val="333333"/>
                </a:solidFill>
                <a:latin typeface="Lucida Console"/>
                <a:cs typeface="Lucida Console"/>
              </a:rPr>
              <a:t>-p</a:t>
            </a:r>
            <a:r>
              <a:rPr sz="850" spc="25" dirty="0">
                <a:solidFill>
                  <a:srgbClr val="333333"/>
                </a:solidFill>
                <a:latin typeface="Lucida Console"/>
                <a:cs typeface="Lucida Console"/>
              </a:rPr>
              <a:t> </a:t>
            </a:r>
            <a:r>
              <a:rPr sz="850" spc="30" dirty="0">
                <a:solidFill>
                  <a:srgbClr val="333333"/>
                </a:solidFill>
                <a:latin typeface="Lucida Console"/>
                <a:cs typeface="Lucida Console"/>
              </a:rPr>
              <a:t>/media/cdrom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mount </a:t>
            </a:r>
            <a:r>
              <a:rPr sz="850" spc="30" dirty="0">
                <a:solidFill>
                  <a:srgbClr val="333333"/>
                </a:solidFill>
                <a:latin typeface="Lucida Console"/>
                <a:cs typeface="Lucida Console"/>
              </a:rPr>
              <a:t>/dev/cdrom</a:t>
            </a:r>
            <a:r>
              <a:rPr sz="850" spc="20" dirty="0">
                <a:solidFill>
                  <a:srgbClr val="333333"/>
                </a:solidFill>
                <a:latin typeface="Lucida Console"/>
                <a:cs typeface="Lucida Console"/>
              </a:rPr>
              <a:t> </a:t>
            </a:r>
            <a:r>
              <a:rPr sz="850" spc="30" dirty="0">
                <a:solidFill>
                  <a:srgbClr val="333333"/>
                </a:solidFill>
                <a:latin typeface="Lucida Console"/>
                <a:cs typeface="Lucida Console"/>
              </a:rPr>
              <a:t>/media/cdrom</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mount:</a:t>
            </a:r>
            <a:r>
              <a:rPr sz="850" spc="30" dirty="0">
                <a:solidFill>
                  <a:srgbClr val="333333"/>
                </a:solidFill>
                <a:latin typeface="Lucida Console"/>
                <a:cs typeface="Lucida Console"/>
              </a:rPr>
              <a:t> /media/cdrom: WARNING: </a:t>
            </a:r>
            <a:r>
              <a:rPr sz="850" spc="25" dirty="0">
                <a:solidFill>
                  <a:srgbClr val="333333"/>
                </a:solidFill>
                <a:latin typeface="Lucida Console"/>
                <a:cs typeface="Lucida Console"/>
              </a:rPr>
              <a:t>device</a:t>
            </a:r>
            <a:r>
              <a:rPr sz="850" spc="30" dirty="0">
                <a:solidFill>
                  <a:srgbClr val="333333"/>
                </a:solidFill>
                <a:latin typeface="Lucida Console"/>
                <a:cs typeface="Lucida Console"/>
              </a:rPr>
              <a:t> write-protected, mounted read-only.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：使用</a:t>
            </a:r>
            <a:r>
              <a:rPr sz="950" b="1" spc="65" dirty="0">
                <a:solidFill>
                  <a:srgbClr val="333333"/>
                </a:solidFill>
                <a:latin typeface="Trebuchet MS"/>
                <a:cs typeface="Trebuchet MS"/>
              </a:rPr>
              <a:t>Vim</a:t>
            </a:r>
            <a:r>
              <a:rPr sz="950" b="1" spc="25" dirty="0">
                <a:solidFill>
                  <a:srgbClr val="333333"/>
                </a:solidFill>
                <a:latin typeface="微软雅黑"/>
                <a:cs typeface="微软雅黑"/>
              </a:rPr>
              <a:t>文本编辑器创建软件仓库的配置文件，下述</a:t>
            </a:r>
            <a:r>
              <a:rPr sz="950" b="1" u="sng" spc="25" dirty="0">
                <a:solidFill>
                  <a:srgbClr val="4183C4"/>
                </a:solidFill>
                <a:uFill>
                  <a:solidFill>
                    <a:srgbClr val="4183C4"/>
                  </a:solidFill>
                </a:uFill>
                <a:latin typeface="微软雅黑"/>
                <a:cs typeface="微软雅黑"/>
                <a:hlinkClick r:id="rId4"/>
              </a:rPr>
              <a:t>命令</a:t>
            </a:r>
            <a:r>
              <a:rPr sz="950" b="1" spc="25" dirty="0">
                <a:solidFill>
                  <a:srgbClr val="333333"/>
                </a:solidFill>
                <a:latin typeface="微软雅黑"/>
                <a:cs typeface="微软雅黑"/>
              </a:rPr>
              <a:t>中具体参数的含义可参考</a:t>
            </a:r>
            <a:r>
              <a:rPr sz="950" b="1" u="sng" spc="-30" dirty="0">
                <a:solidFill>
                  <a:srgbClr val="4183C4"/>
                </a:solidFill>
                <a:uFill>
                  <a:solidFill>
                    <a:srgbClr val="4183C4"/>
                  </a:solidFill>
                </a:uFill>
                <a:latin typeface="Trebuchet MS"/>
                <a:cs typeface="Trebuchet MS"/>
                <a:hlinkClick r:id="rId5"/>
              </a:rPr>
              <a:t>4.1.4</a:t>
            </a:r>
            <a:r>
              <a:rPr sz="950" b="1" u="sng" spc="25" dirty="0">
                <a:solidFill>
                  <a:srgbClr val="4183C4"/>
                </a:solidFill>
                <a:uFill>
                  <a:solidFill>
                    <a:srgbClr val="4183C4"/>
                  </a:solidFill>
                </a:uFill>
                <a:latin typeface="微软雅黑"/>
                <a:cs typeface="微软雅黑"/>
                <a:hlinkClick r:id="rId5"/>
              </a:rPr>
              <a:t>小节</a:t>
            </a:r>
            <a:r>
              <a:rPr sz="950" b="1" spc="25" dirty="0">
                <a:solidFill>
                  <a:srgbClr val="333333"/>
                </a:solidFill>
                <a:latin typeface="微软雅黑"/>
                <a:cs typeface="微软雅黑"/>
              </a:rPr>
              <a:t>。</a:t>
            </a:r>
            <a:endParaRPr sz="950">
              <a:latin typeface="微软雅黑"/>
              <a:cs typeface="微软雅黑"/>
            </a:endParaRPr>
          </a:p>
          <a:p>
            <a:pPr>
              <a:lnSpc>
                <a:spcPct val="100000"/>
              </a:lnSpc>
              <a:spcBef>
                <a:spcPts val="50"/>
              </a:spcBef>
            </a:pPr>
            <a:endParaRPr sz="900">
              <a:latin typeface="微软雅黑"/>
              <a:cs typeface="微软雅黑"/>
            </a:endParaRPr>
          </a:p>
          <a:p>
            <a:pPr marL="136525" marR="189039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/etc/yum.repos.d/rhel8.repo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[BaseOS]</a:t>
            </a:r>
            <a:endParaRPr sz="850">
              <a:latin typeface="Lucida Console"/>
              <a:cs typeface="Lucida Console"/>
            </a:endParaRPr>
          </a:p>
          <a:p>
            <a:pPr marL="136525" marR="3133090">
              <a:lnSpc>
                <a:spcPct val="132400"/>
              </a:lnSpc>
            </a:pPr>
            <a:r>
              <a:rPr sz="850" spc="30" dirty="0">
                <a:solidFill>
                  <a:srgbClr val="333333"/>
                </a:solidFill>
                <a:latin typeface="Lucida Console"/>
                <a:cs typeface="Lucida Console"/>
              </a:rPr>
              <a:t>name=BaseOS </a:t>
            </a:r>
            <a:r>
              <a:rPr sz="850" spc="35" dirty="0">
                <a:solidFill>
                  <a:srgbClr val="333333"/>
                </a:solidFill>
                <a:latin typeface="Lucida Console"/>
                <a:cs typeface="Lucida Console"/>
              </a:rPr>
              <a:t> </a:t>
            </a:r>
            <a:r>
              <a:rPr sz="850" spc="30" dirty="0">
                <a:solidFill>
                  <a:srgbClr val="333333"/>
                </a:solidFill>
                <a:latin typeface="Lucida Console"/>
                <a:cs typeface="Lucida Console"/>
              </a:rPr>
              <a:t>baseurl=file:///media/cdrom/BaseOS </a:t>
            </a:r>
            <a:r>
              <a:rPr sz="850" spc="-500" dirty="0">
                <a:solidFill>
                  <a:srgbClr val="333333"/>
                </a:solidFill>
                <a:latin typeface="Lucida Console"/>
                <a:cs typeface="Lucida Console"/>
              </a:rPr>
              <a:t> </a:t>
            </a:r>
            <a:r>
              <a:rPr sz="850" spc="30" dirty="0">
                <a:solidFill>
                  <a:srgbClr val="333333"/>
                </a:solidFill>
                <a:latin typeface="Lucida Console"/>
                <a:cs typeface="Lucida Console"/>
              </a:rPr>
              <a:t>enabled=1</a:t>
            </a:r>
            <a:endParaRPr sz="850">
              <a:latin typeface="Lucida Console"/>
              <a:cs typeface="Lucida Console"/>
            </a:endParaRPr>
          </a:p>
          <a:p>
            <a:pPr marL="136525" marR="4522470">
              <a:lnSpc>
                <a:spcPct val="132400"/>
              </a:lnSpc>
            </a:pPr>
            <a:r>
              <a:rPr sz="850" spc="30" dirty="0">
                <a:solidFill>
                  <a:srgbClr val="333333"/>
                </a:solidFill>
                <a:latin typeface="Lucida Console"/>
                <a:cs typeface="Lucida Console"/>
              </a:rPr>
              <a:t>gpgcheck=0 </a:t>
            </a:r>
            <a:r>
              <a:rPr sz="850" spc="35" dirty="0">
                <a:solidFill>
                  <a:srgbClr val="333333"/>
                </a:solidFill>
                <a:latin typeface="Lucida Console"/>
                <a:cs typeface="Lucida Console"/>
              </a:rPr>
              <a:t> </a:t>
            </a:r>
            <a:r>
              <a:rPr sz="850" spc="30" dirty="0">
                <a:solidFill>
                  <a:srgbClr val="333333"/>
                </a:solidFill>
                <a:latin typeface="Lucida Console"/>
                <a:cs typeface="Lucida Console"/>
              </a:rPr>
              <a:t>[AppStream] </a:t>
            </a:r>
            <a:r>
              <a:rPr sz="850" spc="35" dirty="0">
                <a:solidFill>
                  <a:srgbClr val="333333"/>
                </a:solidFill>
                <a:latin typeface="Lucida Console"/>
                <a:cs typeface="Lucida Console"/>
              </a:rPr>
              <a:t> </a:t>
            </a:r>
            <a:r>
              <a:rPr sz="850" spc="30" dirty="0">
                <a:solidFill>
                  <a:srgbClr val="333333"/>
                </a:solidFill>
                <a:latin typeface="Lucida Console"/>
                <a:cs typeface="Lucida Console"/>
              </a:rPr>
              <a:t>name=AppStrea</a:t>
            </a:r>
            <a:r>
              <a:rPr sz="850" spc="15" dirty="0">
                <a:solidFill>
                  <a:srgbClr val="333333"/>
                </a:solidFill>
                <a:latin typeface="Lucida Console"/>
                <a:cs typeface="Lucida Console"/>
              </a:rPr>
              <a:t>m</a:t>
            </a:r>
            <a:endParaRPr sz="850">
              <a:latin typeface="Lucida Console"/>
              <a:cs typeface="Lucida Console"/>
            </a:endParaRPr>
          </a:p>
          <a:p>
            <a:pPr marL="136525" marR="2924810">
              <a:lnSpc>
                <a:spcPct val="132400"/>
              </a:lnSpc>
            </a:pPr>
            <a:r>
              <a:rPr sz="850" spc="30" dirty="0">
                <a:solidFill>
                  <a:srgbClr val="333333"/>
                </a:solidFill>
                <a:latin typeface="Lucida Console"/>
                <a:cs typeface="Lucida Console"/>
              </a:rPr>
              <a:t>baseurl=file:///media/cdrom/AppStream </a:t>
            </a:r>
            <a:r>
              <a:rPr sz="850" spc="-500" dirty="0">
                <a:solidFill>
                  <a:srgbClr val="333333"/>
                </a:solidFill>
                <a:latin typeface="Lucida Console"/>
                <a:cs typeface="Lucida Console"/>
              </a:rPr>
              <a:t> </a:t>
            </a:r>
            <a:r>
              <a:rPr sz="850" spc="30" dirty="0">
                <a:solidFill>
                  <a:srgbClr val="333333"/>
                </a:solidFill>
                <a:latin typeface="Lucida Console"/>
                <a:cs typeface="Lucida Console"/>
              </a:rPr>
              <a:t>enabled=1</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gpgcheck=0</a:t>
            </a:r>
            <a:endParaRPr sz="850">
              <a:latin typeface="Lucida Console"/>
              <a:cs typeface="Lucida Console"/>
            </a:endParaRPr>
          </a:p>
        </p:txBody>
      </p:sp>
      <p:sp>
        <p:nvSpPr>
          <p:cNvPr id="14" name="object 14"/>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146</a:t>
            </a:fld>
            <a:endParaRPr sz="800">
              <a:latin typeface="小哥哥网恋吗"/>
              <a:cs typeface="小哥哥网恋吗"/>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892437"/>
            <a:ext cx="5651500" cy="8042909"/>
            <a:chOff x="959124" y="892437"/>
            <a:chExt cx="5651500" cy="8042909"/>
          </a:xfrm>
        </p:grpSpPr>
        <p:sp>
          <p:nvSpPr>
            <p:cNvPr id="3" name="object 3"/>
            <p:cNvSpPr/>
            <p:nvPr/>
          </p:nvSpPr>
          <p:spPr>
            <a:xfrm>
              <a:off x="963889" y="897202"/>
              <a:ext cx="5641975" cy="8033384"/>
            </a:xfrm>
            <a:custGeom>
              <a:avLst/>
              <a:gdLst/>
              <a:ahLst/>
              <a:cxnLst/>
              <a:rect l="l" t="t" r="r" b="b"/>
              <a:pathLst>
                <a:path w="5641975" h="8033384">
                  <a:moveTo>
                    <a:pt x="5617597" y="8033308"/>
                  </a:moveTo>
                  <a:lnTo>
                    <a:pt x="23823" y="8033308"/>
                  </a:lnTo>
                  <a:lnTo>
                    <a:pt x="20659" y="8033155"/>
                  </a:lnTo>
                  <a:lnTo>
                    <a:pt x="0" y="8012610"/>
                  </a:lnTo>
                  <a:lnTo>
                    <a:pt x="0" y="8009484"/>
                  </a:lnTo>
                  <a:lnTo>
                    <a:pt x="0" y="20545"/>
                  </a:lnTo>
                  <a:lnTo>
                    <a:pt x="20659" y="0"/>
                  </a:lnTo>
                  <a:lnTo>
                    <a:pt x="5620752" y="0"/>
                  </a:lnTo>
                  <a:lnTo>
                    <a:pt x="5641421" y="20545"/>
                  </a:lnTo>
                  <a:lnTo>
                    <a:pt x="5641421" y="8012610"/>
                  </a:lnTo>
                  <a:lnTo>
                    <a:pt x="5620752" y="8033155"/>
                  </a:lnTo>
                  <a:lnTo>
                    <a:pt x="5617597" y="8033308"/>
                  </a:lnTo>
                  <a:close/>
                </a:path>
              </a:pathLst>
            </a:custGeom>
            <a:solidFill>
              <a:srgbClr val="F8F8F8"/>
            </a:solidFill>
          </p:spPr>
          <p:txBody>
            <a:bodyPr wrap="square" lIns="0" tIns="0" rIns="0" bIns="0" rtlCol="0"/>
            <a:lstStyle/>
            <a:p>
              <a:endParaRPr/>
            </a:p>
          </p:txBody>
        </p:sp>
        <p:sp>
          <p:nvSpPr>
            <p:cNvPr id="4" name="object 4"/>
            <p:cNvSpPr/>
            <p:nvPr/>
          </p:nvSpPr>
          <p:spPr>
            <a:xfrm>
              <a:off x="963889" y="897202"/>
              <a:ext cx="5641975" cy="8033384"/>
            </a:xfrm>
            <a:custGeom>
              <a:avLst/>
              <a:gdLst/>
              <a:ahLst/>
              <a:cxnLst/>
              <a:rect l="l" t="t" r="r" b="b"/>
              <a:pathLst>
                <a:path w="5641975" h="8033384">
                  <a:moveTo>
                    <a:pt x="0" y="8009484"/>
                  </a:move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8009484"/>
                  </a:lnTo>
                  <a:lnTo>
                    <a:pt x="5641421" y="8012610"/>
                  </a:lnTo>
                  <a:lnTo>
                    <a:pt x="5640821" y="8015592"/>
                  </a:lnTo>
                  <a:lnTo>
                    <a:pt x="5639610" y="8018413"/>
                  </a:lnTo>
                  <a:lnTo>
                    <a:pt x="5638400" y="8021243"/>
                  </a:lnTo>
                  <a:lnTo>
                    <a:pt x="5626717" y="8031221"/>
                  </a:lnTo>
                  <a:lnTo>
                    <a:pt x="5623792" y="8032564"/>
                  </a:lnTo>
                  <a:lnTo>
                    <a:pt x="5620752" y="8033155"/>
                  </a:lnTo>
                  <a:lnTo>
                    <a:pt x="5617597" y="8033308"/>
                  </a:lnTo>
                  <a:lnTo>
                    <a:pt x="23823" y="8033308"/>
                  </a:lnTo>
                  <a:lnTo>
                    <a:pt x="20659" y="8033155"/>
                  </a:lnTo>
                  <a:lnTo>
                    <a:pt x="17629" y="8032564"/>
                  </a:lnTo>
                  <a:lnTo>
                    <a:pt x="14703" y="8031221"/>
                  </a:lnTo>
                  <a:lnTo>
                    <a:pt x="11787" y="8030029"/>
                  </a:lnTo>
                  <a:lnTo>
                    <a:pt x="1810" y="8018413"/>
                  </a:lnTo>
                  <a:lnTo>
                    <a:pt x="600" y="8015592"/>
                  </a:lnTo>
                  <a:lnTo>
                    <a:pt x="0" y="8012610"/>
                  </a:lnTo>
                  <a:lnTo>
                    <a:pt x="0" y="8009484"/>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978271"/>
              <a:ext cx="5556250" cy="7890509"/>
            </a:xfrm>
            <a:custGeom>
              <a:avLst/>
              <a:gdLst/>
              <a:ahLst/>
              <a:cxnLst/>
              <a:rect l="l" t="t" r="r" b="b"/>
              <a:pathLst>
                <a:path w="5556250" h="7890509">
                  <a:moveTo>
                    <a:pt x="5555656" y="7890366"/>
                  </a:moveTo>
                  <a:lnTo>
                    <a:pt x="0" y="7890366"/>
                  </a:lnTo>
                  <a:lnTo>
                    <a:pt x="0" y="0"/>
                  </a:lnTo>
                  <a:lnTo>
                    <a:pt x="5555656" y="0"/>
                  </a:lnTo>
                  <a:lnTo>
                    <a:pt x="5555656" y="7890366"/>
                  </a:lnTo>
                  <a:close/>
                </a:path>
              </a:pathLst>
            </a:custGeom>
            <a:solidFill>
              <a:srgbClr val="F8F8F8"/>
            </a:solidFill>
          </p:spPr>
          <p:txBody>
            <a:bodyPr wrap="square" lIns="0" tIns="0" rIns="0" bIns="0" rtlCol="0"/>
            <a:lstStyle/>
            <a:p>
              <a:endParaRPr/>
            </a:p>
          </p:txBody>
        </p:sp>
      </p:grpSp>
      <p:sp>
        <p:nvSpPr>
          <p:cNvPr id="6" name="object 6"/>
          <p:cNvSpPr txBox="1"/>
          <p:nvPr/>
        </p:nvSpPr>
        <p:spPr>
          <a:xfrm>
            <a:off x="4310417" y="1788564"/>
            <a:ext cx="1201420" cy="368935"/>
          </a:xfrm>
          <a:prstGeom prst="rect">
            <a:avLst/>
          </a:prstGeom>
        </p:spPr>
        <p:txBody>
          <a:bodyPr vert="horz" wrap="square" lIns="0" tIns="53340" rIns="0" bIns="0" rtlCol="0">
            <a:spAutoFit/>
          </a:bodyPr>
          <a:lstStyle/>
          <a:p>
            <a:pPr marL="19050">
              <a:lnSpc>
                <a:spcPct val="100000"/>
              </a:lnSpc>
              <a:spcBef>
                <a:spcPts val="420"/>
              </a:spcBef>
            </a:pPr>
            <a:r>
              <a:rPr sz="850" spc="25" dirty="0">
                <a:solidFill>
                  <a:srgbClr val="333333"/>
                </a:solidFill>
                <a:latin typeface="Lucida Console"/>
                <a:cs typeface="Lucida Console"/>
              </a:rPr>
              <a:t>3.1</a:t>
            </a:r>
            <a:r>
              <a:rPr sz="850" spc="10" dirty="0">
                <a:solidFill>
                  <a:srgbClr val="333333"/>
                </a:solidFill>
                <a:latin typeface="Lucida Console"/>
                <a:cs typeface="Lucida Console"/>
              </a:rPr>
              <a:t> </a:t>
            </a:r>
            <a:r>
              <a:rPr sz="850" spc="25" dirty="0">
                <a:solidFill>
                  <a:srgbClr val="333333"/>
                </a:solidFill>
                <a:latin typeface="Lucida Console"/>
                <a:cs typeface="Lucida Console"/>
              </a:rPr>
              <a:t>MB/s</a:t>
            </a:r>
            <a:r>
              <a:rPr sz="850" spc="15" dirty="0">
                <a:solidFill>
                  <a:srgbClr val="333333"/>
                </a:solidFill>
                <a:latin typeface="Lucida Console"/>
                <a:cs typeface="Lucida Console"/>
              </a:rPr>
              <a:t> | </a:t>
            </a:r>
            <a:r>
              <a:rPr sz="850" spc="25" dirty="0">
                <a:solidFill>
                  <a:srgbClr val="333333"/>
                </a:solidFill>
                <a:latin typeface="Lucida Console"/>
                <a:cs typeface="Lucida Console"/>
              </a:rPr>
              <a:t>3.2</a:t>
            </a:r>
            <a:r>
              <a:rPr sz="850" spc="15" dirty="0">
                <a:solidFill>
                  <a:srgbClr val="333333"/>
                </a:solidFill>
                <a:latin typeface="Lucida Console"/>
                <a:cs typeface="Lucida Console"/>
              </a:rPr>
              <a:t> </a:t>
            </a:r>
            <a:r>
              <a:rPr sz="850" spc="20" dirty="0">
                <a:solidFill>
                  <a:srgbClr val="333333"/>
                </a:solidFill>
                <a:latin typeface="Lucida Console"/>
                <a:cs typeface="Lucida Console"/>
              </a:rPr>
              <a:t>kB</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2.7</a:t>
            </a:r>
            <a:r>
              <a:rPr sz="850" spc="10" dirty="0">
                <a:solidFill>
                  <a:srgbClr val="333333"/>
                </a:solidFill>
                <a:latin typeface="Lucida Console"/>
                <a:cs typeface="Lucida Console"/>
              </a:rPr>
              <a:t> </a:t>
            </a:r>
            <a:r>
              <a:rPr sz="850" spc="25" dirty="0">
                <a:solidFill>
                  <a:srgbClr val="333333"/>
                </a:solidFill>
                <a:latin typeface="Lucida Console"/>
                <a:cs typeface="Lucida Console"/>
              </a:rPr>
              <a:t>MB/s</a:t>
            </a:r>
            <a:r>
              <a:rPr sz="850" spc="15" dirty="0">
                <a:solidFill>
                  <a:srgbClr val="333333"/>
                </a:solidFill>
                <a:latin typeface="Lucida Console"/>
                <a:cs typeface="Lucida Console"/>
              </a:rPr>
              <a:t> | </a:t>
            </a:r>
            <a:r>
              <a:rPr sz="850" spc="25" dirty="0">
                <a:solidFill>
                  <a:srgbClr val="333333"/>
                </a:solidFill>
                <a:latin typeface="Lucida Console"/>
                <a:cs typeface="Lucida Console"/>
              </a:rPr>
              <a:t>2.7</a:t>
            </a:r>
            <a:r>
              <a:rPr sz="850" spc="15" dirty="0">
                <a:solidFill>
                  <a:srgbClr val="333333"/>
                </a:solidFill>
                <a:latin typeface="Lucida Console"/>
                <a:cs typeface="Lucida Console"/>
              </a:rPr>
              <a:t> </a:t>
            </a:r>
            <a:r>
              <a:rPr sz="850" spc="20" dirty="0">
                <a:solidFill>
                  <a:srgbClr val="333333"/>
                </a:solidFill>
                <a:latin typeface="Lucida Console"/>
                <a:cs typeface="Lucida Console"/>
              </a:rPr>
              <a:t>kB</a:t>
            </a:r>
            <a:endParaRPr sz="850">
              <a:latin typeface="Lucida Console"/>
              <a:cs typeface="Lucida Console"/>
            </a:endParaRPr>
          </a:p>
        </p:txBody>
      </p:sp>
      <p:sp>
        <p:nvSpPr>
          <p:cNvPr id="25" name="object 25"/>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147</a:t>
            </a:fld>
            <a:endParaRPr sz="800">
              <a:latin typeface="小哥哥网恋吗"/>
              <a:cs typeface="小哥哥网恋吗"/>
            </a:endParaRPr>
          </a:p>
        </p:txBody>
      </p:sp>
      <p:sp>
        <p:nvSpPr>
          <p:cNvPr id="7" name="object 7"/>
          <p:cNvSpPr txBox="1"/>
          <p:nvPr/>
        </p:nvSpPr>
        <p:spPr>
          <a:xfrm>
            <a:off x="5817819" y="1788564"/>
            <a:ext cx="377190" cy="368935"/>
          </a:xfrm>
          <a:prstGeom prst="rect">
            <a:avLst/>
          </a:prstGeom>
        </p:spPr>
        <p:txBody>
          <a:bodyPr vert="horz" wrap="square" lIns="0" tIns="53340" rIns="0" bIns="0" rtlCol="0">
            <a:spAutoFit/>
          </a:bodyPr>
          <a:lstStyle/>
          <a:p>
            <a:pPr marL="19050">
              <a:lnSpc>
                <a:spcPct val="100000"/>
              </a:lnSpc>
              <a:spcBef>
                <a:spcPts val="420"/>
              </a:spcBef>
            </a:pPr>
            <a:r>
              <a:rPr sz="850" spc="30" dirty="0">
                <a:solidFill>
                  <a:srgbClr val="333333"/>
                </a:solidFill>
                <a:latin typeface="Lucida Console"/>
                <a:cs typeface="Lucida Console"/>
              </a:rPr>
              <a:t>00:0</a:t>
            </a:r>
            <a:r>
              <a:rPr sz="850" spc="15" dirty="0">
                <a:solidFill>
                  <a:srgbClr val="333333"/>
                </a:solidFill>
                <a:latin typeface="Lucida Console"/>
                <a:cs typeface="Lucida Console"/>
              </a:rPr>
              <a:t>0</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00:00</a:t>
            </a:r>
            <a:endParaRPr sz="850">
              <a:latin typeface="Lucida Console"/>
              <a:cs typeface="Lucida Console"/>
            </a:endParaRPr>
          </a:p>
        </p:txBody>
      </p:sp>
      <p:sp>
        <p:nvSpPr>
          <p:cNvPr id="8" name="object 8"/>
          <p:cNvSpPr txBox="1"/>
          <p:nvPr/>
        </p:nvSpPr>
        <p:spPr>
          <a:xfrm>
            <a:off x="1070306" y="1788564"/>
            <a:ext cx="1548130" cy="540385"/>
          </a:xfrm>
          <a:prstGeom prst="rect">
            <a:avLst/>
          </a:prstGeom>
        </p:spPr>
        <p:txBody>
          <a:bodyPr vert="horz" wrap="square" lIns="0" tIns="11430" rIns="0" bIns="0" rtlCol="0">
            <a:spAutoFit/>
          </a:bodyPr>
          <a:lstStyle/>
          <a:p>
            <a:pPr marL="12700" marR="904875">
              <a:lnSpc>
                <a:spcPct val="132400"/>
              </a:lnSpc>
              <a:spcBef>
                <a:spcPts val="90"/>
              </a:spcBef>
            </a:pP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  </a:t>
            </a:r>
            <a:r>
              <a:rPr sz="850" spc="25" dirty="0">
                <a:solidFill>
                  <a:srgbClr val="333333"/>
                </a:solidFill>
                <a:latin typeface="Lucida Console"/>
                <a:cs typeface="Lucida Console"/>
              </a:rPr>
              <a:t>BaseOS</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Dependencies</a:t>
            </a:r>
            <a:r>
              <a:rPr sz="850" spc="-40"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p:txBody>
      </p:sp>
      <p:sp>
        <p:nvSpPr>
          <p:cNvPr id="9" name="object 9"/>
          <p:cNvSpPr txBox="1"/>
          <p:nvPr/>
        </p:nvSpPr>
        <p:spPr>
          <a:xfrm>
            <a:off x="1070306" y="2303121"/>
            <a:ext cx="5461000" cy="13976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marR="48895" algn="ctr">
              <a:lnSpc>
                <a:spcPct val="100000"/>
              </a:lnSpc>
              <a:spcBef>
                <a:spcPts val="330"/>
              </a:spcBef>
              <a:tabLst>
                <a:tab pos="1292225" algn="l"/>
                <a:tab pos="1771650" algn="l"/>
                <a:tab pos="3535045" algn="l"/>
                <a:tab pos="4968240" algn="l"/>
              </a:tabLst>
            </a:pPr>
            <a:r>
              <a:rPr sz="850" spc="30" dirty="0">
                <a:solidFill>
                  <a:srgbClr val="333333"/>
                </a:solidFill>
                <a:latin typeface="Lucida Console"/>
                <a:cs typeface="Lucida Console"/>
              </a:rPr>
              <a:t>Package	</a:t>
            </a:r>
            <a:r>
              <a:rPr sz="850" spc="25" dirty="0">
                <a:solidFill>
                  <a:srgbClr val="333333"/>
                </a:solidFill>
                <a:latin typeface="Lucida Console"/>
                <a:cs typeface="Lucida Console"/>
              </a:rPr>
              <a:t>Arch	</a:t>
            </a:r>
            <a:r>
              <a:rPr sz="850" spc="30" dirty="0">
                <a:solidFill>
                  <a:srgbClr val="333333"/>
                </a:solidFill>
                <a:latin typeface="Lucida Console"/>
                <a:cs typeface="Lucida Console"/>
              </a:rPr>
              <a:t>Version	Repository	</a:t>
            </a:r>
            <a:r>
              <a:rPr sz="850" spc="25" dirty="0">
                <a:solidFill>
                  <a:srgbClr val="333333"/>
                </a:solidFill>
                <a:latin typeface="Lucida Console"/>
                <a:cs typeface="Lucida Console"/>
              </a:rPr>
              <a:t>Size</a:t>
            </a:r>
            <a:endParaRPr sz="850">
              <a:latin typeface="Lucida Console"/>
              <a:cs typeface="Lucida Console"/>
            </a:endParaRPr>
          </a:p>
          <a:p>
            <a:pPr marR="15875" algn="ctr">
              <a:lnSpc>
                <a:spcPct val="100000"/>
              </a:lnSpc>
              <a:spcBef>
                <a:spcPts val="334"/>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Installing:</a:t>
            </a:r>
            <a:endParaRPr sz="850">
              <a:latin typeface="Lucida Console"/>
              <a:cs typeface="Lucida Console"/>
            </a:endParaRPr>
          </a:p>
          <a:p>
            <a:pPr marL="12700" marR="5080" indent="66675">
              <a:lnSpc>
                <a:spcPct val="132400"/>
              </a:lnSpc>
              <a:tabLst>
                <a:tab pos="1367790" algn="l"/>
                <a:tab pos="4413250" algn="l"/>
              </a:tabLst>
            </a:pPr>
            <a:r>
              <a:rPr sz="850" spc="25" dirty="0">
                <a:solidFill>
                  <a:srgbClr val="333333"/>
                </a:solidFill>
                <a:latin typeface="Lucida Console"/>
                <a:cs typeface="Lucida Console"/>
              </a:rPr>
              <a:t>httpd	x86_64</a:t>
            </a:r>
            <a:r>
              <a:rPr sz="850" spc="75" dirty="0">
                <a:solidFill>
                  <a:srgbClr val="333333"/>
                </a:solidFill>
                <a:latin typeface="Lucida Console"/>
                <a:cs typeface="Lucida Console"/>
              </a:rPr>
              <a:t> </a:t>
            </a:r>
            <a:r>
              <a:rPr sz="850" spc="30" dirty="0">
                <a:solidFill>
                  <a:srgbClr val="333333"/>
                </a:solidFill>
                <a:latin typeface="Lucida Console"/>
                <a:cs typeface="Lucida Console"/>
              </a:rPr>
              <a:t>2.4.37-10.module+el8+2764+7127e69e	AppStream</a:t>
            </a:r>
            <a:r>
              <a:rPr sz="850" spc="-10" dirty="0">
                <a:solidFill>
                  <a:srgbClr val="333333"/>
                </a:solidFill>
                <a:latin typeface="Lucida Console"/>
                <a:cs typeface="Lucida Console"/>
              </a:rPr>
              <a:t> </a:t>
            </a:r>
            <a:r>
              <a:rPr sz="850" spc="25" dirty="0">
                <a:solidFill>
                  <a:srgbClr val="333333"/>
                </a:solidFill>
                <a:latin typeface="Lucida Console"/>
                <a:cs typeface="Lucida Console"/>
              </a:rPr>
              <a:t>1.4</a:t>
            </a:r>
            <a:r>
              <a:rPr sz="850" spc="-10" dirty="0">
                <a:solidFill>
                  <a:srgbClr val="333333"/>
                </a:solidFill>
                <a:latin typeface="Lucida Console"/>
                <a:cs typeface="Lucida Console"/>
              </a:rPr>
              <a:t> </a:t>
            </a:r>
            <a:r>
              <a:rPr sz="850" spc="15" dirty="0">
                <a:solidFill>
                  <a:srgbClr val="333333"/>
                </a:solidFill>
                <a:latin typeface="Lucida Console"/>
                <a:cs typeface="Lucida Console"/>
              </a:rPr>
              <a:t>M </a:t>
            </a:r>
            <a:r>
              <a:rPr sz="850" spc="-500" dirty="0">
                <a:solidFill>
                  <a:srgbClr val="333333"/>
                </a:solidFill>
                <a:latin typeface="Lucida Console"/>
                <a:cs typeface="Lucida Console"/>
              </a:rPr>
              <a:t> </a:t>
            </a:r>
            <a:r>
              <a:rPr sz="850" spc="30" dirty="0">
                <a:solidFill>
                  <a:srgbClr val="333333"/>
                </a:solidFill>
                <a:latin typeface="Lucida Console"/>
                <a:cs typeface="Lucida Console"/>
              </a:rPr>
              <a:t>Installing</a:t>
            </a:r>
            <a:r>
              <a:rPr sz="850" spc="25" dirty="0">
                <a:solidFill>
                  <a:srgbClr val="333333"/>
                </a:solidFill>
                <a:latin typeface="Lucida Console"/>
                <a:cs typeface="Lucida Console"/>
              </a:rPr>
              <a:t> </a:t>
            </a:r>
            <a:r>
              <a:rPr sz="850" spc="30" dirty="0">
                <a:solidFill>
                  <a:srgbClr val="333333"/>
                </a:solidFill>
                <a:latin typeface="Lucida Console"/>
                <a:cs typeface="Lucida Console"/>
              </a:rPr>
              <a:t>dependencies:</a:t>
            </a:r>
            <a:endParaRPr sz="850">
              <a:latin typeface="Lucida Console"/>
              <a:cs typeface="Lucida Console"/>
            </a:endParaRPr>
          </a:p>
        </p:txBody>
      </p:sp>
      <p:sp>
        <p:nvSpPr>
          <p:cNvPr id="10" name="object 10"/>
          <p:cNvSpPr txBox="1"/>
          <p:nvPr/>
        </p:nvSpPr>
        <p:spPr>
          <a:xfrm>
            <a:off x="1137536" y="3675269"/>
            <a:ext cx="1134110" cy="54038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apr</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apr-util</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httpd-filesystem</a:t>
            </a:r>
            <a:endParaRPr sz="850">
              <a:latin typeface="Lucida Console"/>
              <a:cs typeface="Lucida Console"/>
            </a:endParaRPr>
          </a:p>
        </p:txBody>
      </p:sp>
      <p:sp>
        <p:nvSpPr>
          <p:cNvPr id="11" name="object 11"/>
          <p:cNvSpPr txBox="1"/>
          <p:nvPr/>
        </p:nvSpPr>
        <p:spPr>
          <a:xfrm>
            <a:off x="2421443" y="3675269"/>
            <a:ext cx="2895600" cy="540385"/>
          </a:xfrm>
          <a:prstGeom prst="rect">
            <a:avLst/>
          </a:prstGeom>
        </p:spPr>
        <p:txBody>
          <a:bodyPr vert="horz" wrap="square" lIns="0" tIns="11430" rIns="0" bIns="0" rtlCol="0">
            <a:spAutoFit/>
          </a:bodyPr>
          <a:lstStyle/>
          <a:p>
            <a:pPr marL="23495" marR="1618615" indent="-11430">
              <a:lnSpc>
                <a:spcPct val="132400"/>
              </a:lnSpc>
              <a:spcBef>
                <a:spcPts val="90"/>
              </a:spcBef>
            </a:pPr>
            <a:r>
              <a:rPr sz="850" spc="25" dirty="0">
                <a:solidFill>
                  <a:srgbClr val="333333"/>
                </a:solidFill>
                <a:latin typeface="Lucida Console"/>
                <a:cs typeface="Lucida Console"/>
              </a:rPr>
              <a:t>x86_64 </a:t>
            </a:r>
            <a:r>
              <a:rPr sz="850" spc="30" dirty="0">
                <a:solidFill>
                  <a:srgbClr val="333333"/>
                </a:solidFill>
                <a:latin typeface="Lucida Console"/>
                <a:cs typeface="Lucida Console"/>
              </a:rPr>
              <a:t>1.6.3-9.el8 </a:t>
            </a:r>
            <a:r>
              <a:rPr sz="850" spc="-500" dirty="0">
                <a:solidFill>
                  <a:srgbClr val="333333"/>
                </a:solidFill>
                <a:latin typeface="Lucida Console"/>
                <a:cs typeface="Lucida Console"/>
              </a:rPr>
              <a:t> </a:t>
            </a:r>
            <a:r>
              <a:rPr sz="850" spc="25" dirty="0">
                <a:solidFill>
                  <a:srgbClr val="333333"/>
                </a:solidFill>
                <a:latin typeface="Lucida Console"/>
                <a:cs typeface="Lucida Console"/>
              </a:rPr>
              <a:t>x86_64</a:t>
            </a:r>
            <a:r>
              <a:rPr sz="850" spc="-30" dirty="0">
                <a:solidFill>
                  <a:srgbClr val="333333"/>
                </a:solidFill>
                <a:latin typeface="Lucida Console"/>
                <a:cs typeface="Lucida Console"/>
              </a:rPr>
              <a:t> </a:t>
            </a:r>
            <a:r>
              <a:rPr sz="850" spc="30" dirty="0">
                <a:solidFill>
                  <a:srgbClr val="333333"/>
                </a:solidFill>
                <a:latin typeface="Lucida Console"/>
                <a:cs typeface="Lucida Console"/>
              </a:rPr>
              <a:t>1.6.1-6.el8</a:t>
            </a:r>
            <a:endParaRPr sz="850">
              <a:latin typeface="Lucida Console"/>
              <a:cs typeface="Lucida Console"/>
            </a:endParaRPr>
          </a:p>
          <a:p>
            <a:pPr marL="40640">
              <a:lnSpc>
                <a:spcPct val="100000"/>
              </a:lnSpc>
              <a:spcBef>
                <a:spcPts val="330"/>
              </a:spcBef>
            </a:pPr>
            <a:r>
              <a:rPr sz="850" spc="25" dirty="0">
                <a:solidFill>
                  <a:srgbClr val="333333"/>
                </a:solidFill>
                <a:latin typeface="Lucida Console"/>
                <a:cs typeface="Lucida Console"/>
              </a:rPr>
              <a:t>noarch</a:t>
            </a:r>
            <a:r>
              <a:rPr sz="850" spc="20" dirty="0">
                <a:solidFill>
                  <a:srgbClr val="333333"/>
                </a:solidFill>
                <a:latin typeface="Lucida Console"/>
                <a:cs typeface="Lucida Console"/>
              </a:rPr>
              <a:t> </a:t>
            </a:r>
            <a:r>
              <a:rPr sz="850" spc="30" dirty="0">
                <a:solidFill>
                  <a:srgbClr val="333333"/>
                </a:solidFill>
                <a:latin typeface="Lucida Console"/>
                <a:cs typeface="Lucida Console"/>
              </a:rPr>
              <a:t>2.4.37-10.module+el8+2764+7127e69e</a:t>
            </a:r>
            <a:endParaRPr sz="850">
              <a:latin typeface="Lucida Console"/>
              <a:cs typeface="Lucida Console"/>
            </a:endParaRPr>
          </a:p>
        </p:txBody>
      </p:sp>
      <p:sp>
        <p:nvSpPr>
          <p:cNvPr id="12" name="object 12"/>
          <p:cNvSpPr txBox="1"/>
          <p:nvPr/>
        </p:nvSpPr>
        <p:spPr>
          <a:xfrm>
            <a:off x="5416622" y="3675269"/>
            <a:ext cx="1071245" cy="540385"/>
          </a:xfrm>
          <a:prstGeom prst="rect">
            <a:avLst/>
          </a:prstGeom>
        </p:spPr>
        <p:txBody>
          <a:bodyPr vert="horz" wrap="square" lIns="0" tIns="53340" rIns="0" bIns="0" rtlCol="0">
            <a:spAutoFit/>
          </a:bodyPr>
          <a:lstStyle/>
          <a:p>
            <a:pPr marR="3175" algn="ctr">
              <a:lnSpc>
                <a:spcPct val="100000"/>
              </a:lnSpc>
              <a:spcBef>
                <a:spcPts val="420"/>
              </a:spcBef>
            </a:pPr>
            <a:r>
              <a:rPr sz="850" spc="30" dirty="0">
                <a:solidFill>
                  <a:srgbClr val="333333"/>
                </a:solidFill>
                <a:latin typeface="Lucida Console"/>
                <a:cs typeface="Lucida Console"/>
              </a:rPr>
              <a:t>AppStream</a:t>
            </a:r>
            <a:r>
              <a:rPr sz="850" spc="-15" dirty="0">
                <a:solidFill>
                  <a:srgbClr val="333333"/>
                </a:solidFill>
                <a:latin typeface="Lucida Console"/>
                <a:cs typeface="Lucida Console"/>
              </a:rPr>
              <a:t> </a:t>
            </a:r>
            <a:r>
              <a:rPr sz="850" spc="25" dirty="0">
                <a:solidFill>
                  <a:srgbClr val="333333"/>
                </a:solidFill>
                <a:latin typeface="Lucida Console"/>
                <a:cs typeface="Lucida Console"/>
              </a:rPr>
              <a:t>125</a:t>
            </a:r>
            <a:r>
              <a:rPr sz="850" spc="-15"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p>
            <a:pPr marL="10795" algn="ctr">
              <a:lnSpc>
                <a:spcPct val="100000"/>
              </a:lnSpc>
              <a:spcBef>
                <a:spcPts val="330"/>
              </a:spcBef>
            </a:pPr>
            <a:r>
              <a:rPr sz="850" spc="30" dirty="0">
                <a:solidFill>
                  <a:srgbClr val="333333"/>
                </a:solidFill>
                <a:latin typeface="Lucida Console"/>
                <a:cs typeface="Lucida Console"/>
              </a:rPr>
              <a:t>AppStream</a:t>
            </a:r>
            <a:r>
              <a:rPr sz="850" spc="-15" dirty="0">
                <a:solidFill>
                  <a:srgbClr val="333333"/>
                </a:solidFill>
                <a:latin typeface="Lucida Console"/>
                <a:cs typeface="Lucida Console"/>
              </a:rPr>
              <a:t> </a:t>
            </a:r>
            <a:r>
              <a:rPr sz="850" spc="25" dirty="0">
                <a:solidFill>
                  <a:srgbClr val="333333"/>
                </a:solidFill>
                <a:latin typeface="Lucida Console"/>
                <a:cs typeface="Lucida Console"/>
              </a:rPr>
              <a:t>105</a:t>
            </a:r>
            <a:r>
              <a:rPr sz="850" spc="-15"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p>
            <a:pPr marL="6985" algn="ctr">
              <a:lnSpc>
                <a:spcPct val="100000"/>
              </a:lnSpc>
              <a:spcBef>
                <a:spcPts val="330"/>
              </a:spcBef>
              <a:tabLst>
                <a:tab pos="765810" algn="l"/>
              </a:tabLst>
            </a:pPr>
            <a:r>
              <a:rPr sz="850" spc="30" dirty="0">
                <a:solidFill>
                  <a:srgbClr val="333333"/>
                </a:solidFill>
                <a:latin typeface="Lucida Console"/>
                <a:cs typeface="Lucida Console"/>
              </a:rPr>
              <a:t>AppStream	</a:t>
            </a:r>
            <a:r>
              <a:rPr sz="850" spc="20" dirty="0">
                <a:solidFill>
                  <a:srgbClr val="333333"/>
                </a:solidFill>
                <a:latin typeface="Lucida Console"/>
                <a:cs typeface="Lucida Console"/>
              </a:rPr>
              <a:t>34</a:t>
            </a:r>
            <a:endParaRPr sz="850">
              <a:latin typeface="Lucida Console"/>
              <a:cs typeface="Lucida Console"/>
            </a:endParaRPr>
          </a:p>
        </p:txBody>
      </p:sp>
      <p:sp>
        <p:nvSpPr>
          <p:cNvPr id="13" name="object 13"/>
          <p:cNvSpPr txBox="1"/>
          <p:nvPr/>
        </p:nvSpPr>
        <p:spPr>
          <a:xfrm>
            <a:off x="1070306" y="4225730"/>
            <a:ext cx="9271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k</a:t>
            </a:r>
            <a:endParaRPr sz="850">
              <a:latin typeface="Lucida Console"/>
              <a:cs typeface="Lucida Console"/>
            </a:endParaRPr>
          </a:p>
        </p:txBody>
      </p:sp>
      <p:sp>
        <p:nvSpPr>
          <p:cNvPr id="14" name="object 14"/>
          <p:cNvSpPr txBox="1"/>
          <p:nvPr/>
        </p:nvSpPr>
        <p:spPr>
          <a:xfrm>
            <a:off x="1137536" y="4397248"/>
            <a:ext cx="7867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httpd-tool</a:t>
            </a:r>
            <a:r>
              <a:rPr sz="850" spc="15" dirty="0">
                <a:solidFill>
                  <a:srgbClr val="333333"/>
                </a:solidFill>
                <a:latin typeface="Lucida Console"/>
                <a:cs typeface="Lucida Console"/>
              </a:rPr>
              <a:t>s</a:t>
            </a:r>
            <a:endParaRPr sz="850">
              <a:latin typeface="Lucida Console"/>
              <a:cs typeface="Lucida Console"/>
            </a:endParaRPr>
          </a:p>
        </p:txBody>
      </p:sp>
      <p:sp>
        <p:nvSpPr>
          <p:cNvPr id="15" name="object 15"/>
          <p:cNvSpPr txBox="1"/>
          <p:nvPr/>
        </p:nvSpPr>
        <p:spPr>
          <a:xfrm>
            <a:off x="2438887" y="4397248"/>
            <a:ext cx="286702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x86_64</a:t>
            </a:r>
            <a:r>
              <a:rPr sz="850" spc="20" dirty="0">
                <a:solidFill>
                  <a:srgbClr val="333333"/>
                </a:solidFill>
                <a:latin typeface="Lucida Console"/>
                <a:cs typeface="Lucida Console"/>
              </a:rPr>
              <a:t> </a:t>
            </a:r>
            <a:r>
              <a:rPr sz="850" spc="30" dirty="0">
                <a:solidFill>
                  <a:srgbClr val="333333"/>
                </a:solidFill>
                <a:latin typeface="Lucida Console"/>
                <a:cs typeface="Lucida Console"/>
              </a:rPr>
              <a:t>2.4.37-10.module+el8+2764+7127e69e</a:t>
            </a:r>
            <a:endParaRPr sz="850">
              <a:latin typeface="Lucida Console"/>
              <a:cs typeface="Lucida Console"/>
            </a:endParaRPr>
          </a:p>
        </p:txBody>
      </p:sp>
      <p:sp>
        <p:nvSpPr>
          <p:cNvPr id="16" name="object 16"/>
          <p:cNvSpPr txBox="1"/>
          <p:nvPr/>
        </p:nvSpPr>
        <p:spPr>
          <a:xfrm>
            <a:off x="5484220" y="4397248"/>
            <a:ext cx="92392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AppStream</a:t>
            </a:r>
            <a:r>
              <a:rPr sz="850" spc="-45" dirty="0">
                <a:solidFill>
                  <a:srgbClr val="333333"/>
                </a:solidFill>
                <a:latin typeface="Lucida Console"/>
                <a:cs typeface="Lucida Console"/>
              </a:rPr>
              <a:t> </a:t>
            </a:r>
            <a:r>
              <a:rPr sz="850" spc="25" dirty="0">
                <a:solidFill>
                  <a:srgbClr val="333333"/>
                </a:solidFill>
                <a:latin typeface="Lucida Console"/>
                <a:cs typeface="Lucida Console"/>
              </a:rPr>
              <a:t>101</a:t>
            </a:r>
            <a:endParaRPr sz="850">
              <a:latin typeface="Lucida Console"/>
              <a:cs typeface="Lucida Console"/>
            </a:endParaRPr>
          </a:p>
        </p:txBody>
      </p:sp>
      <p:sp>
        <p:nvSpPr>
          <p:cNvPr id="17" name="object 17"/>
          <p:cNvSpPr txBox="1"/>
          <p:nvPr/>
        </p:nvSpPr>
        <p:spPr>
          <a:xfrm>
            <a:off x="1070306" y="4568767"/>
            <a:ext cx="9271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k</a:t>
            </a:r>
            <a:endParaRPr sz="850">
              <a:latin typeface="Lucida Console"/>
              <a:cs typeface="Lucida Console"/>
            </a:endParaRPr>
          </a:p>
        </p:txBody>
      </p:sp>
      <p:sp>
        <p:nvSpPr>
          <p:cNvPr id="18" name="object 18"/>
          <p:cNvSpPr txBox="1"/>
          <p:nvPr/>
        </p:nvSpPr>
        <p:spPr>
          <a:xfrm>
            <a:off x="1137536" y="4740285"/>
            <a:ext cx="4094479" cy="161290"/>
          </a:xfrm>
          <a:prstGeom prst="rect">
            <a:avLst/>
          </a:prstGeom>
        </p:spPr>
        <p:txBody>
          <a:bodyPr vert="horz" wrap="square" lIns="0" tIns="17780" rIns="0" bIns="0" rtlCol="0">
            <a:spAutoFit/>
          </a:bodyPr>
          <a:lstStyle/>
          <a:p>
            <a:pPr marL="12700">
              <a:lnSpc>
                <a:spcPct val="100000"/>
              </a:lnSpc>
              <a:spcBef>
                <a:spcPts val="140"/>
              </a:spcBef>
              <a:tabLst>
                <a:tab pos="1309370" algn="l"/>
              </a:tabLst>
            </a:pPr>
            <a:r>
              <a:rPr sz="850" spc="30" dirty="0">
                <a:solidFill>
                  <a:srgbClr val="333333"/>
                </a:solidFill>
                <a:latin typeface="Lucida Console"/>
                <a:cs typeface="Lucida Console"/>
              </a:rPr>
              <a:t>mod_http2	</a:t>
            </a:r>
            <a:r>
              <a:rPr sz="850" spc="25" dirty="0">
                <a:solidFill>
                  <a:srgbClr val="333333"/>
                </a:solidFill>
                <a:latin typeface="Lucida Console"/>
                <a:cs typeface="Lucida Console"/>
              </a:rPr>
              <a:t>x86_64</a:t>
            </a:r>
            <a:r>
              <a:rPr sz="850" spc="15" dirty="0">
                <a:solidFill>
                  <a:srgbClr val="333333"/>
                </a:solidFill>
                <a:latin typeface="Lucida Console"/>
                <a:cs typeface="Lucida Console"/>
              </a:rPr>
              <a:t> </a:t>
            </a:r>
            <a:r>
              <a:rPr sz="850" spc="30" dirty="0">
                <a:solidFill>
                  <a:srgbClr val="333333"/>
                </a:solidFill>
                <a:latin typeface="Lucida Console"/>
                <a:cs typeface="Lucida Console"/>
              </a:rPr>
              <a:t>1.11.3-1.module+el8+2443+605475b7</a:t>
            </a:r>
            <a:endParaRPr sz="850">
              <a:latin typeface="Lucida Console"/>
              <a:cs typeface="Lucida Console"/>
            </a:endParaRPr>
          </a:p>
        </p:txBody>
      </p:sp>
      <p:sp>
        <p:nvSpPr>
          <p:cNvPr id="19" name="object 19"/>
          <p:cNvSpPr txBox="1"/>
          <p:nvPr/>
        </p:nvSpPr>
        <p:spPr>
          <a:xfrm>
            <a:off x="1070306" y="4911804"/>
            <a:ext cx="9271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k</a:t>
            </a:r>
            <a:endParaRPr sz="850">
              <a:latin typeface="Lucida Console"/>
              <a:cs typeface="Lucida Console"/>
            </a:endParaRPr>
          </a:p>
        </p:txBody>
      </p:sp>
      <p:sp>
        <p:nvSpPr>
          <p:cNvPr id="20" name="object 20"/>
          <p:cNvSpPr txBox="1"/>
          <p:nvPr/>
        </p:nvSpPr>
        <p:spPr>
          <a:xfrm>
            <a:off x="5447150" y="4740285"/>
            <a:ext cx="1051560" cy="504190"/>
          </a:xfrm>
          <a:prstGeom prst="rect">
            <a:avLst/>
          </a:prstGeom>
        </p:spPr>
        <p:txBody>
          <a:bodyPr vert="horz" wrap="square" lIns="0" tIns="17780" rIns="0" bIns="0" rtlCol="0">
            <a:spAutoFit/>
          </a:bodyPr>
          <a:lstStyle/>
          <a:p>
            <a:pPr marL="43180">
              <a:lnSpc>
                <a:spcPct val="100000"/>
              </a:lnSpc>
              <a:spcBef>
                <a:spcPts val="140"/>
              </a:spcBef>
            </a:pPr>
            <a:r>
              <a:rPr sz="850" spc="30" dirty="0">
                <a:solidFill>
                  <a:srgbClr val="333333"/>
                </a:solidFill>
                <a:latin typeface="Lucida Console"/>
                <a:cs typeface="Lucida Console"/>
              </a:rPr>
              <a:t>AppStream</a:t>
            </a:r>
            <a:r>
              <a:rPr sz="850" spc="-30" dirty="0">
                <a:solidFill>
                  <a:srgbClr val="333333"/>
                </a:solidFill>
                <a:latin typeface="Lucida Console"/>
                <a:cs typeface="Lucida Console"/>
              </a:rPr>
              <a:t> </a:t>
            </a:r>
            <a:r>
              <a:rPr sz="850" spc="25" dirty="0">
                <a:solidFill>
                  <a:srgbClr val="333333"/>
                </a:solidFill>
                <a:latin typeface="Lucida Console"/>
                <a:cs typeface="Lucida Console"/>
              </a:rPr>
              <a:t>156</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tabLst>
                <a:tab pos="765175" algn="l"/>
              </a:tabLst>
            </a:pPr>
            <a:r>
              <a:rPr sz="850" spc="25" dirty="0">
                <a:solidFill>
                  <a:srgbClr val="333333"/>
                </a:solidFill>
                <a:latin typeface="Lucida Console"/>
                <a:cs typeface="Lucida Console"/>
              </a:rPr>
              <a:t>BaseOS	</a:t>
            </a:r>
            <a:r>
              <a:rPr sz="850" spc="20" dirty="0">
                <a:solidFill>
                  <a:srgbClr val="333333"/>
                </a:solidFill>
                <a:latin typeface="Lucida Console"/>
                <a:cs typeface="Lucida Console"/>
              </a:rPr>
              <a:t>25</a:t>
            </a:r>
            <a:r>
              <a:rPr sz="850" spc="-45"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p:txBody>
      </p:sp>
      <p:sp>
        <p:nvSpPr>
          <p:cNvPr id="21" name="object 21"/>
          <p:cNvSpPr txBox="1"/>
          <p:nvPr/>
        </p:nvSpPr>
        <p:spPr>
          <a:xfrm>
            <a:off x="1070306" y="5047417"/>
            <a:ext cx="2585085" cy="368935"/>
          </a:xfrm>
          <a:prstGeom prst="rect">
            <a:avLst/>
          </a:prstGeom>
        </p:spPr>
        <p:txBody>
          <a:bodyPr vert="horz" wrap="square" lIns="0" tIns="11430" rIns="0" bIns="0" rtlCol="0">
            <a:spAutoFit/>
          </a:bodyPr>
          <a:lstStyle/>
          <a:p>
            <a:pPr marL="12700" marR="5080" indent="66675">
              <a:lnSpc>
                <a:spcPct val="132400"/>
              </a:lnSpc>
              <a:spcBef>
                <a:spcPts val="90"/>
              </a:spcBef>
            </a:pPr>
            <a:r>
              <a:rPr sz="850" spc="30" dirty="0">
                <a:solidFill>
                  <a:srgbClr val="333333"/>
                </a:solidFill>
                <a:latin typeface="Lucida Console"/>
                <a:cs typeface="Lucida Console"/>
              </a:rPr>
              <a:t>redhat-logos-httpd </a:t>
            </a:r>
            <a:r>
              <a:rPr sz="850" spc="25" dirty="0">
                <a:solidFill>
                  <a:srgbClr val="333333"/>
                </a:solidFill>
                <a:latin typeface="Lucida Console"/>
                <a:cs typeface="Lucida Console"/>
              </a:rPr>
              <a:t>noarch </a:t>
            </a:r>
            <a:r>
              <a:rPr sz="850" spc="30" dirty="0">
                <a:solidFill>
                  <a:srgbClr val="333333"/>
                </a:solidFill>
                <a:latin typeface="Lucida Console"/>
                <a:cs typeface="Lucida Console"/>
              </a:rPr>
              <a:t>80.7-1.el8 </a:t>
            </a:r>
            <a:r>
              <a:rPr sz="850" spc="-500" dirty="0">
                <a:solidFill>
                  <a:srgbClr val="333333"/>
                </a:solidFill>
                <a:latin typeface="Lucida Console"/>
                <a:cs typeface="Lucida Console"/>
              </a:rPr>
              <a:t> </a:t>
            </a:r>
            <a:r>
              <a:rPr sz="850" spc="30" dirty="0">
                <a:solidFill>
                  <a:srgbClr val="333333"/>
                </a:solidFill>
                <a:latin typeface="Lucida Console"/>
                <a:cs typeface="Lucida Console"/>
              </a:rPr>
              <a:t>Installing</a:t>
            </a:r>
            <a:r>
              <a:rPr sz="850" spc="20" dirty="0">
                <a:solidFill>
                  <a:srgbClr val="333333"/>
                </a:solidFill>
                <a:latin typeface="Lucida Console"/>
                <a:cs typeface="Lucida Console"/>
              </a:rPr>
              <a:t> </a:t>
            </a:r>
            <a:r>
              <a:rPr sz="850" spc="25" dirty="0">
                <a:solidFill>
                  <a:srgbClr val="333333"/>
                </a:solidFill>
                <a:latin typeface="Lucida Console"/>
                <a:cs typeface="Lucida Console"/>
              </a:rPr>
              <a:t>weak </a:t>
            </a:r>
            <a:r>
              <a:rPr sz="850" spc="30" dirty="0">
                <a:solidFill>
                  <a:srgbClr val="333333"/>
                </a:solidFill>
                <a:latin typeface="Lucida Console"/>
                <a:cs typeface="Lucida Console"/>
              </a:rPr>
              <a:t>dependencies:</a:t>
            </a:r>
            <a:endParaRPr sz="850">
              <a:latin typeface="Lucida Console"/>
              <a:cs typeface="Lucida Console"/>
            </a:endParaRPr>
          </a:p>
        </p:txBody>
      </p:sp>
      <p:graphicFrame>
        <p:nvGraphicFramePr>
          <p:cNvPr id="22" name="object 22"/>
          <p:cNvGraphicFramePr>
            <a:graphicFrameLocks noGrp="1"/>
          </p:cNvGraphicFramePr>
          <p:nvPr/>
        </p:nvGraphicFramePr>
        <p:xfrm>
          <a:off x="1118486" y="5461923"/>
          <a:ext cx="5403850" cy="284480"/>
        </p:xfrm>
        <a:graphic>
          <a:graphicData uri="http://schemas.openxmlformats.org/drawingml/2006/table">
            <a:tbl>
              <a:tblPr firstRow="1" bandRow="1">
                <a:tableStyleId>{2D5ABB26-0587-4C30-8999-92F81FD0307C}</a:tableStyleId>
              </a:tblPr>
              <a:tblGrid>
                <a:gridCol w="1237615">
                  <a:extLst>
                    <a:ext uri="{9D8B030D-6E8A-4147-A177-3AD203B41FA5}">
                      <a16:colId xmlns:a16="http://schemas.microsoft.com/office/drawing/2014/main" val="20000"/>
                    </a:ext>
                  </a:extLst>
                </a:gridCol>
                <a:gridCol w="2221865">
                  <a:extLst>
                    <a:ext uri="{9D8B030D-6E8A-4147-A177-3AD203B41FA5}">
                      <a16:colId xmlns:a16="http://schemas.microsoft.com/office/drawing/2014/main" val="20001"/>
                    </a:ext>
                  </a:extLst>
                </a:gridCol>
                <a:gridCol w="1565910">
                  <a:extLst>
                    <a:ext uri="{9D8B030D-6E8A-4147-A177-3AD203B41FA5}">
                      <a16:colId xmlns:a16="http://schemas.microsoft.com/office/drawing/2014/main" val="20002"/>
                    </a:ext>
                  </a:extLst>
                </a:gridCol>
                <a:gridCol w="377825">
                  <a:extLst>
                    <a:ext uri="{9D8B030D-6E8A-4147-A177-3AD203B41FA5}">
                      <a16:colId xmlns:a16="http://schemas.microsoft.com/office/drawing/2014/main" val="20003"/>
                    </a:ext>
                  </a:extLst>
                </a:gridCol>
              </a:tblGrid>
              <a:tr h="142240">
                <a:tc>
                  <a:txBody>
                    <a:bodyPr/>
                    <a:lstStyle/>
                    <a:p>
                      <a:pPr marL="31750">
                        <a:lnSpc>
                          <a:spcPts val="880"/>
                        </a:lnSpc>
                      </a:pPr>
                      <a:r>
                        <a:rPr sz="850" spc="30" dirty="0">
                          <a:solidFill>
                            <a:srgbClr val="333333"/>
                          </a:solidFill>
                          <a:latin typeface="Lucida Console"/>
                          <a:cs typeface="Lucida Console"/>
                        </a:rPr>
                        <a:t>apr-util-bdb</a:t>
                      </a:r>
                      <a:endParaRPr sz="850">
                        <a:latin typeface="Lucida Console"/>
                        <a:cs typeface="Lucida Console"/>
                      </a:endParaRPr>
                    </a:p>
                  </a:txBody>
                  <a:tcPr marL="0" marR="0" marT="0" marB="0">
                    <a:solidFill>
                      <a:srgbClr val="F8F8F8"/>
                    </a:solidFill>
                  </a:tcPr>
                </a:tc>
                <a:tc>
                  <a:txBody>
                    <a:bodyPr/>
                    <a:lstStyle/>
                    <a:p>
                      <a:pPr marL="97155">
                        <a:lnSpc>
                          <a:spcPts val="880"/>
                        </a:lnSpc>
                      </a:pPr>
                      <a:r>
                        <a:rPr sz="850" spc="25" dirty="0">
                          <a:solidFill>
                            <a:srgbClr val="333333"/>
                          </a:solidFill>
                          <a:latin typeface="Lucida Console"/>
                          <a:cs typeface="Lucida Console"/>
                        </a:rPr>
                        <a:t>x86_64</a:t>
                      </a:r>
                      <a:r>
                        <a:rPr sz="850" spc="-15" dirty="0">
                          <a:solidFill>
                            <a:srgbClr val="333333"/>
                          </a:solidFill>
                          <a:latin typeface="Lucida Console"/>
                          <a:cs typeface="Lucida Console"/>
                        </a:rPr>
                        <a:t> </a:t>
                      </a:r>
                      <a:r>
                        <a:rPr sz="850" spc="30" dirty="0">
                          <a:solidFill>
                            <a:srgbClr val="333333"/>
                          </a:solidFill>
                          <a:latin typeface="Lucida Console"/>
                          <a:cs typeface="Lucida Console"/>
                        </a:rPr>
                        <a:t>1.6.1-6.el8</a:t>
                      </a:r>
                      <a:endParaRPr sz="850">
                        <a:latin typeface="Lucida Console"/>
                        <a:cs typeface="Lucida Console"/>
                      </a:endParaRPr>
                    </a:p>
                  </a:txBody>
                  <a:tcPr marL="0" marR="0" marT="0" marB="0">
                    <a:solidFill>
                      <a:srgbClr val="F8F8F8"/>
                    </a:solidFill>
                  </a:tcPr>
                </a:tc>
                <a:tc>
                  <a:txBody>
                    <a:bodyPr/>
                    <a:lstStyle/>
                    <a:p>
                      <a:pPr marR="64769" algn="r">
                        <a:lnSpc>
                          <a:spcPts val="880"/>
                        </a:lnSpc>
                      </a:pPr>
                      <a:r>
                        <a:rPr sz="850" spc="30" dirty="0">
                          <a:solidFill>
                            <a:srgbClr val="333333"/>
                          </a:solidFill>
                          <a:latin typeface="Lucida Console"/>
                          <a:cs typeface="Lucida Console"/>
                        </a:rPr>
                        <a:t>AppStream</a:t>
                      </a:r>
                      <a:endParaRPr sz="850">
                        <a:latin typeface="Lucida Console"/>
                        <a:cs typeface="Lucida Console"/>
                      </a:endParaRPr>
                    </a:p>
                  </a:txBody>
                  <a:tcPr marL="0" marR="0" marT="0" marB="0">
                    <a:solidFill>
                      <a:srgbClr val="F8F8F8"/>
                    </a:solidFill>
                  </a:tcPr>
                </a:tc>
                <a:tc>
                  <a:txBody>
                    <a:bodyPr/>
                    <a:lstStyle/>
                    <a:p>
                      <a:pPr marR="32384" algn="r">
                        <a:lnSpc>
                          <a:spcPts val="880"/>
                        </a:lnSpc>
                      </a:pPr>
                      <a:r>
                        <a:rPr sz="850" spc="20" dirty="0">
                          <a:solidFill>
                            <a:srgbClr val="333333"/>
                          </a:solidFill>
                          <a:latin typeface="Lucida Console"/>
                          <a:cs typeface="Lucida Console"/>
                        </a:rPr>
                        <a:t>25</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42240">
                <a:tc>
                  <a:txBody>
                    <a:bodyPr/>
                    <a:lstStyle/>
                    <a:p>
                      <a:pPr marL="31750">
                        <a:lnSpc>
                          <a:spcPts val="930"/>
                        </a:lnSpc>
                        <a:spcBef>
                          <a:spcPts val="90"/>
                        </a:spcBef>
                      </a:pPr>
                      <a:r>
                        <a:rPr sz="850" spc="30" dirty="0">
                          <a:solidFill>
                            <a:srgbClr val="333333"/>
                          </a:solidFill>
                          <a:latin typeface="Lucida Console"/>
                          <a:cs typeface="Lucida Console"/>
                        </a:rPr>
                        <a:t>apr-util-openssl</a:t>
                      </a:r>
                      <a:endParaRPr sz="850">
                        <a:latin typeface="Lucida Console"/>
                        <a:cs typeface="Lucida Console"/>
                      </a:endParaRPr>
                    </a:p>
                  </a:txBody>
                  <a:tcPr marL="0" marR="0" marT="11430" marB="0">
                    <a:solidFill>
                      <a:srgbClr val="F8F8F8"/>
                    </a:solidFill>
                  </a:tcPr>
                </a:tc>
                <a:tc>
                  <a:txBody>
                    <a:bodyPr/>
                    <a:lstStyle/>
                    <a:p>
                      <a:pPr marL="106045">
                        <a:lnSpc>
                          <a:spcPts val="930"/>
                        </a:lnSpc>
                        <a:spcBef>
                          <a:spcPts val="90"/>
                        </a:spcBef>
                      </a:pPr>
                      <a:r>
                        <a:rPr sz="850" spc="25" dirty="0">
                          <a:solidFill>
                            <a:srgbClr val="333333"/>
                          </a:solidFill>
                          <a:latin typeface="Lucida Console"/>
                          <a:cs typeface="Lucida Console"/>
                        </a:rPr>
                        <a:t>x86_64</a:t>
                      </a:r>
                      <a:r>
                        <a:rPr sz="850" spc="-15" dirty="0">
                          <a:solidFill>
                            <a:srgbClr val="333333"/>
                          </a:solidFill>
                          <a:latin typeface="Lucida Console"/>
                          <a:cs typeface="Lucida Console"/>
                        </a:rPr>
                        <a:t> </a:t>
                      </a:r>
                      <a:r>
                        <a:rPr sz="850" spc="30" dirty="0">
                          <a:solidFill>
                            <a:srgbClr val="333333"/>
                          </a:solidFill>
                          <a:latin typeface="Lucida Console"/>
                          <a:cs typeface="Lucida Console"/>
                        </a:rPr>
                        <a:t>1.6.1-6.el8</a:t>
                      </a:r>
                      <a:endParaRPr sz="850">
                        <a:latin typeface="Lucida Console"/>
                        <a:cs typeface="Lucida Console"/>
                      </a:endParaRPr>
                    </a:p>
                  </a:txBody>
                  <a:tcPr marL="0" marR="0" marT="11430" marB="0">
                    <a:solidFill>
                      <a:srgbClr val="F8F8F8"/>
                    </a:solidFill>
                  </a:tcPr>
                </a:tc>
                <a:tc>
                  <a:txBody>
                    <a:bodyPr/>
                    <a:lstStyle/>
                    <a:p>
                      <a:pPr marR="55880" algn="r">
                        <a:lnSpc>
                          <a:spcPts val="930"/>
                        </a:lnSpc>
                        <a:spcBef>
                          <a:spcPts val="90"/>
                        </a:spcBef>
                      </a:pPr>
                      <a:r>
                        <a:rPr sz="850" spc="30" dirty="0">
                          <a:solidFill>
                            <a:srgbClr val="333333"/>
                          </a:solidFill>
                          <a:latin typeface="Lucida Console"/>
                          <a:cs typeface="Lucida Console"/>
                        </a:rPr>
                        <a:t>AppStream</a:t>
                      </a:r>
                      <a:endParaRPr sz="850">
                        <a:latin typeface="Lucida Console"/>
                        <a:cs typeface="Lucida Console"/>
                      </a:endParaRPr>
                    </a:p>
                  </a:txBody>
                  <a:tcPr marL="0" marR="0" marT="11430" marB="0">
                    <a:solidFill>
                      <a:srgbClr val="F8F8F8"/>
                    </a:solidFill>
                  </a:tcPr>
                </a:tc>
                <a:tc>
                  <a:txBody>
                    <a:bodyPr/>
                    <a:lstStyle/>
                    <a:p>
                      <a:pPr marR="24130" algn="r">
                        <a:lnSpc>
                          <a:spcPts val="930"/>
                        </a:lnSpc>
                        <a:spcBef>
                          <a:spcPts val="90"/>
                        </a:spcBef>
                      </a:pPr>
                      <a:r>
                        <a:rPr sz="850" spc="20" dirty="0">
                          <a:solidFill>
                            <a:srgbClr val="333333"/>
                          </a:solidFill>
                          <a:latin typeface="Lucida Console"/>
                          <a:cs typeface="Lucida Console"/>
                        </a:rPr>
                        <a:t>27</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bl>
          </a:graphicData>
        </a:graphic>
      </p:graphicFrame>
      <p:sp>
        <p:nvSpPr>
          <p:cNvPr id="23" name="object 23"/>
          <p:cNvSpPr txBox="1"/>
          <p:nvPr/>
        </p:nvSpPr>
        <p:spPr>
          <a:xfrm>
            <a:off x="946424" y="5733492"/>
            <a:ext cx="5644515" cy="3716020"/>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Enabling</a:t>
            </a:r>
            <a:r>
              <a:rPr sz="85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5" dirty="0">
                <a:solidFill>
                  <a:srgbClr val="333333"/>
                </a:solidFill>
                <a:latin typeface="Lucida Console"/>
                <a:cs typeface="Lucida Console"/>
              </a:rPr>
              <a:t> </a:t>
            </a:r>
            <a:r>
              <a:rPr sz="850" spc="30" dirty="0">
                <a:solidFill>
                  <a:srgbClr val="333333"/>
                </a:solidFill>
                <a:latin typeface="Lucida Console"/>
                <a:cs typeface="Lucida Console"/>
              </a:rPr>
              <a:t>streams:</a:t>
            </a:r>
            <a:endParaRPr sz="850">
              <a:latin typeface="Lucida Console"/>
              <a:cs typeface="Lucida Console"/>
            </a:endParaRPr>
          </a:p>
          <a:p>
            <a:pPr marL="203200">
              <a:lnSpc>
                <a:spcPct val="100000"/>
              </a:lnSpc>
              <a:spcBef>
                <a:spcPts val="330"/>
              </a:spcBef>
              <a:tabLst>
                <a:tab pos="1962150" algn="l"/>
              </a:tabLst>
            </a:pPr>
            <a:r>
              <a:rPr sz="850" spc="25" dirty="0">
                <a:solidFill>
                  <a:srgbClr val="333333"/>
                </a:solidFill>
                <a:latin typeface="Lucida Console"/>
                <a:cs typeface="Lucida Console"/>
              </a:rPr>
              <a:t>httpd	2.4</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5"/>
              </a:spcBef>
            </a:pPr>
            <a:r>
              <a:rPr sz="850" spc="30" dirty="0">
                <a:solidFill>
                  <a:srgbClr val="333333"/>
                </a:solidFill>
                <a:latin typeface="Lucida Console"/>
                <a:cs typeface="Lucida Console"/>
              </a:rPr>
              <a:t>Transaction</a:t>
            </a:r>
            <a:r>
              <a:rPr sz="850" spc="-30"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tabLst>
                <a:tab pos="756285"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9</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Packages</a:t>
            </a:r>
            <a:endParaRPr sz="850">
              <a:latin typeface="Lucida Console"/>
              <a:cs typeface="Lucida Console"/>
            </a:endParaRPr>
          </a:p>
          <a:p>
            <a:pPr>
              <a:lnSpc>
                <a:spcPct val="100000"/>
              </a:lnSpc>
            </a:pPr>
            <a:endParaRPr sz="900">
              <a:latin typeface="Lucida Console"/>
              <a:cs typeface="Lucida Console"/>
            </a:endParaRPr>
          </a:p>
          <a:p>
            <a:pPr marL="136525" marR="4046854">
              <a:lnSpc>
                <a:spcPct val="132400"/>
              </a:lnSpc>
              <a:spcBef>
                <a:spcPts val="450"/>
              </a:spcBef>
            </a:pPr>
            <a:r>
              <a:rPr sz="850" spc="25" dirty="0">
                <a:solidFill>
                  <a:srgbClr val="333333"/>
                </a:solidFill>
                <a:latin typeface="Lucida Console"/>
                <a:cs typeface="Lucida Console"/>
              </a:rPr>
              <a:t>Total size: 2.0 </a:t>
            </a:r>
            <a:r>
              <a:rPr sz="850" spc="15" dirty="0">
                <a:solidFill>
                  <a:srgbClr val="333333"/>
                </a:solidFill>
                <a:latin typeface="Lucida Console"/>
                <a:cs typeface="Lucida Console"/>
              </a:rPr>
              <a:t>M </a:t>
            </a:r>
            <a:r>
              <a:rPr sz="850" spc="20" dirty="0">
                <a:solidFill>
                  <a:srgbClr val="333333"/>
                </a:solidFill>
                <a:latin typeface="Lucida Console"/>
                <a:cs typeface="Lucida Console"/>
              </a:rPr>
              <a:t> </a:t>
            </a:r>
            <a:r>
              <a:rPr sz="850" spc="30" dirty="0">
                <a:solidFill>
                  <a:srgbClr val="333333"/>
                </a:solidFill>
                <a:latin typeface="Lucida Console"/>
                <a:cs typeface="Lucida Console"/>
              </a:rPr>
              <a:t>Installed </a:t>
            </a:r>
            <a:r>
              <a:rPr sz="850" spc="25" dirty="0">
                <a:solidFill>
                  <a:srgbClr val="333333"/>
                </a:solidFill>
                <a:latin typeface="Lucida Console"/>
                <a:cs typeface="Lucida Console"/>
              </a:rPr>
              <a:t>size: 5.4 </a:t>
            </a:r>
            <a:r>
              <a:rPr sz="850" spc="15" dirty="0">
                <a:solidFill>
                  <a:srgbClr val="333333"/>
                </a:solidFill>
                <a:latin typeface="Lucida Console"/>
                <a:cs typeface="Lucida Console"/>
              </a:rPr>
              <a:t>M </a:t>
            </a:r>
            <a:r>
              <a:rPr sz="850" spc="-500" dirty="0">
                <a:solidFill>
                  <a:srgbClr val="333333"/>
                </a:solidFill>
                <a:latin typeface="Lucida Console"/>
                <a:cs typeface="Lucida Console"/>
              </a:rPr>
              <a:t> </a:t>
            </a:r>
            <a:r>
              <a:rPr sz="850" spc="20" dirty="0">
                <a:solidFill>
                  <a:srgbClr val="333333"/>
                </a:solidFill>
                <a:latin typeface="Lucida Console"/>
                <a:cs typeface="Lucida Console"/>
              </a:rPr>
              <a:t>Is </a:t>
            </a:r>
            <a:r>
              <a:rPr sz="850" spc="25" dirty="0">
                <a:solidFill>
                  <a:srgbClr val="333333"/>
                </a:solidFill>
                <a:latin typeface="Lucida Console"/>
                <a:cs typeface="Lucida Console"/>
              </a:rPr>
              <a:t>this </a:t>
            </a:r>
            <a:r>
              <a:rPr sz="850" spc="20" dirty="0">
                <a:solidFill>
                  <a:srgbClr val="333333"/>
                </a:solidFill>
                <a:latin typeface="Lucida Console"/>
                <a:cs typeface="Lucida Console"/>
              </a:rPr>
              <a:t>ok</a:t>
            </a:r>
            <a:r>
              <a:rPr sz="850" spc="25" dirty="0">
                <a:solidFill>
                  <a:srgbClr val="333333"/>
                </a:solidFill>
                <a:latin typeface="Lucida Console"/>
                <a:cs typeface="Lucida Console"/>
              </a:rPr>
              <a:t> [y/N]: </a:t>
            </a:r>
            <a:r>
              <a:rPr sz="850" spc="15" dirty="0">
                <a:solidFill>
                  <a:srgbClr val="333333"/>
                </a:solidFill>
                <a:latin typeface="Lucida Console"/>
                <a:cs typeface="Lucida Console"/>
              </a:rPr>
              <a:t>y </a:t>
            </a:r>
            <a:r>
              <a:rPr sz="850" spc="20" dirty="0">
                <a:solidFill>
                  <a:srgbClr val="333333"/>
                </a:solidFill>
                <a:latin typeface="Lucida Console"/>
                <a:cs typeface="Lucida Console"/>
              </a:rPr>
              <a:t> </a:t>
            </a:r>
            <a:r>
              <a:rPr sz="850" spc="30" dirty="0">
                <a:solidFill>
                  <a:srgbClr val="333333"/>
                </a:solidFill>
                <a:latin typeface="Lucida Console"/>
                <a:cs typeface="Lucida Console"/>
              </a:rPr>
              <a:t>Downloading</a:t>
            </a:r>
            <a:r>
              <a:rPr sz="850" spc="-50" dirty="0">
                <a:solidFill>
                  <a:srgbClr val="333333"/>
                </a:solidFill>
                <a:latin typeface="Lucida Console"/>
                <a:cs typeface="Lucida Console"/>
              </a:rPr>
              <a:t> </a:t>
            </a:r>
            <a:r>
              <a:rPr sz="850" spc="30" dirty="0">
                <a:solidFill>
                  <a:srgbClr val="333333"/>
                </a:solidFill>
                <a:latin typeface="Lucida Console"/>
                <a:cs typeface="Lucida Console"/>
              </a:rPr>
              <a:t>Packages:</a:t>
            </a:r>
            <a:endParaRPr sz="850">
              <a:latin typeface="Lucida Console"/>
              <a:cs typeface="Lucida Console"/>
            </a:endParaRPr>
          </a:p>
          <a:p>
            <a:pPr marL="136525" marR="3562985">
              <a:lnSpc>
                <a:spcPct val="132400"/>
              </a:lnSpc>
            </a:pPr>
            <a:r>
              <a:rPr sz="850" spc="30" dirty="0">
                <a:solidFill>
                  <a:srgbClr val="333333"/>
                </a:solidFill>
                <a:latin typeface="Lucida Console"/>
                <a:cs typeface="Lucida Console"/>
              </a:rPr>
              <a:t>Running transaction </a:t>
            </a:r>
            <a:r>
              <a:rPr sz="850" spc="25" dirty="0">
                <a:solidFill>
                  <a:srgbClr val="333333"/>
                </a:solidFill>
                <a:latin typeface="Lucida Console"/>
                <a:cs typeface="Lucida Console"/>
              </a:rPr>
              <a:t>check </a:t>
            </a:r>
            <a:r>
              <a:rPr sz="850" spc="30" dirty="0">
                <a:solidFill>
                  <a:srgbClr val="333333"/>
                </a:solidFill>
                <a:latin typeface="Lucida Console"/>
                <a:cs typeface="Lucida Console"/>
              </a:rPr>
              <a:t> Transaction </a:t>
            </a:r>
            <a:r>
              <a:rPr sz="850" spc="25" dirty="0">
                <a:solidFill>
                  <a:srgbClr val="333333"/>
                </a:solidFill>
                <a:latin typeface="Lucida Console"/>
                <a:cs typeface="Lucida Console"/>
              </a:rPr>
              <a:t>check </a:t>
            </a:r>
            <a:r>
              <a:rPr sz="850" spc="30" dirty="0">
                <a:solidFill>
                  <a:srgbClr val="333333"/>
                </a:solidFill>
                <a:latin typeface="Lucida Console"/>
                <a:cs typeface="Lucida Console"/>
              </a:rPr>
              <a:t>succeeded. </a:t>
            </a:r>
            <a:r>
              <a:rPr sz="850" spc="-505" dirty="0">
                <a:solidFill>
                  <a:srgbClr val="333333"/>
                </a:solidFill>
                <a:latin typeface="Lucida Console"/>
                <a:cs typeface="Lucida Console"/>
              </a:rPr>
              <a:t> </a:t>
            </a:r>
            <a:r>
              <a:rPr sz="850" spc="30" dirty="0">
                <a:solidFill>
                  <a:srgbClr val="333333"/>
                </a:solidFill>
                <a:latin typeface="Lucida Console"/>
                <a:cs typeface="Lucida Console"/>
              </a:rPr>
              <a:t>Running transaction </a:t>
            </a:r>
            <a:r>
              <a:rPr sz="850" spc="25" dirty="0">
                <a:solidFill>
                  <a:srgbClr val="333333"/>
                </a:solidFill>
                <a:latin typeface="Lucida Console"/>
                <a:cs typeface="Lucida Console"/>
              </a:rPr>
              <a:t>test </a:t>
            </a:r>
            <a:r>
              <a:rPr sz="850" spc="30" dirty="0">
                <a:solidFill>
                  <a:srgbClr val="333333"/>
                </a:solidFill>
                <a:latin typeface="Lucida Console"/>
                <a:cs typeface="Lucida Console"/>
              </a:rPr>
              <a:t> Transaction</a:t>
            </a:r>
            <a:r>
              <a:rPr sz="850" spc="5" dirty="0">
                <a:solidFill>
                  <a:srgbClr val="333333"/>
                </a:solidFill>
                <a:latin typeface="Lucida Console"/>
                <a:cs typeface="Lucida Console"/>
              </a:rPr>
              <a:t> </a:t>
            </a:r>
            <a:r>
              <a:rPr sz="850" spc="25" dirty="0">
                <a:solidFill>
                  <a:srgbClr val="333333"/>
                </a:solidFill>
                <a:latin typeface="Lucida Console"/>
                <a:cs typeface="Lucida Console"/>
              </a:rPr>
              <a:t>test</a:t>
            </a:r>
            <a:r>
              <a:rPr sz="850" spc="10" dirty="0">
                <a:solidFill>
                  <a:srgbClr val="333333"/>
                </a:solidFill>
                <a:latin typeface="Lucida Console"/>
                <a:cs typeface="Lucida Console"/>
              </a:rPr>
              <a:t> </a:t>
            </a:r>
            <a:r>
              <a:rPr sz="850" spc="30" dirty="0">
                <a:solidFill>
                  <a:srgbClr val="333333"/>
                </a:solidFill>
                <a:latin typeface="Lucida Console"/>
                <a:cs typeface="Lucida Console"/>
              </a:rPr>
              <a:t>succeeded.</a:t>
            </a:r>
            <a:endParaRPr sz="850">
              <a:latin typeface="Lucida Console"/>
              <a:cs typeface="Lucida Console"/>
            </a:endParaRPr>
          </a:p>
          <a:p>
            <a:pPr marL="136525" marR="3759835" indent="-635">
              <a:lnSpc>
                <a:spcPct val="132400"/>
              </a:lnSpc>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：启用</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服务程序并将其加入到开机启动项中，使其能够随系统开机而运行，从而持续为用户 </a:t>
            </a:r>
            <a:r>
              <a:rPr sz="950" b="1" spc="25" dirty="0">
                <a:solidFill>
                  <a:srgbClr val="333333"/>
                </a:solidFill>
                <a:latin typeface="微软雅黑"/>
                <a:cs typeface="微软雅黑"/>
              </a:rPr>
              <a:t>提供</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a:t>
            </a:r>
            <a:endParaRPr sz="950">
              <a:latin typeface="微软雅黑"/>
              <a:cs typeface="微软雅黑"/>
            </a:endParaRPr>
          </a:p>
        </p:txBody>
      </p:sp>
      <p:sp>
        <p:nvSpPr>
          <p:cNvPr id="24" name="object 24"/>
          <p:cNvSpPr txBox="1"/>
          <p:nvPr/>
        </p:nvSpPr>
        <p:spPr>
          <a:xfrm>
            <a:off x="908324" y="332793"/>
            <a:ext cx="5784215" cy="1481455"/>
          </a:xfrm>
          <a:prstGeom prst="rect">
            <a:avLst/>
          </a:prstGeom>
        </p:spPr>
        <p:txBody>
          <a:bodyPr vert="horz" wrap="square" lIns="0" tIns="12065" rIns="0" bIns="0" rtlCol="0">
            <a:spAutoFit/>
          </a:bodyPr>
          <a:lstStyle/>
          <a:p>
            <a:pPr marL="50800" marR="43180" indent="-635">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：动手安装</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服务程序。注意，使用</a:t>
            </a:r>
            <a:r>
              <a:rPr sz="950" b="1" spc="55" dirty="0">
                <a:solidFill>
                  <a:srgbClr val="333333"/>
                </a:solidFill>
                <a:latin typeface="Trebuchet MS"/>
                <a:cs typeface="Trebuchet MS"/>
              </a:rPr>
              <a:t>dnf</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进行安装时，跟在命令后面的</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a:t>
            </a:r>
            <a:r>
              <a:rPr sz="950" b="1" spc="-85" dirty="0">
                <a:solidFill>
                  <a:srgbClr val="333333"/>
                </a:solidFill>
                <a:latin typeface="微软雅黑"/>
                <a:cs typeface="微软雅黑"/>
              </a:rPr>
              <a:t>的</a:t>
            </a:r>
            <a:r>
              <a:rPr sz="1200" baseline="34722" dirty="0">
                <a:latin typeface="小哥哥网恋吗"/>
                <a:cs typeface="小哥哥网恋吗"/>
              </a:rPr>
              <a:t>5/20 </a:t>
            </a:r>
            <a:r>
              <a:rPr sz="950" b="1" spc="25" dirty="0">
                <a:solidFill>
                  <a:srgbClr val="333333"/>
                </a:solidFill>
                <a:latin typeface="微软雅黑"/>
                <a:cs typeface="微软雅黑"/>
              </a:rPr>
              <a:t>软件包名称为</a:t>
            </a:r>
            <a:r>
              <a:rPr sz="950" b="1" spc="60" dirty="0">
                <a:solidFill>
                  <a:srgbClr val="333333"/>
                </a:solidFill>
                <a:latin typeface="Trebuchet MS"/>
                <a:cs typeface="Trebuchet MS"/>
              </a:rPr>
              <a:t>httpd</a:t>
            </a:r>
            <a:r>
              <a:rPr sz="950" b="1" spc="25"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174625" marR="2417445">
              <a:lnSpc>
                <a:spcPct val="132400"/>
              </a:lnSpc>
            </a:pPr>
            <a:r>
              <a:rPr sz="850" spc="30" dirty="0">
                <a:solidFill>
                  <a:srgbClr val="333333"/>
                </a:solidFill>
                <a:latin typeface="Lucida Console"/>
                <a:cs typeface="Lucida Console"/>
              </a:rPr>
              <a:t>[root@linuxprobe</a:t>
            </a:r>
            <a:r>
              <a:rPr sz="850" spc="85" dirty="0">
                <a:solidFill>
                  <a:srgbClr val="333333"/>
                </a:solidFill>
                <a:latin typeface="Lucida Console"/>
                <a:cs typeface="Lucida Console"/>
              </a:rPr>
              <a:t> </a:t>
            </a:r>
            <a:r>
              <a:rPr sz="850" spc="25" dirty="0">
                <a:solidFill>
                  <a:srgbClr val="333333"/>
                </a:solidFill>
                <a:latin typeface="Lucida Console"/>
                <a:cs typeface="Lucida Console"/>
              </a:rPr>
              <a:t>~]#</a:t>
            </a:r>
            <a:r>
              <a:rPr sz="850" spc="85" dirty="0">
                <a:solidFill>
                  <a:srgbClr val="333333"/>
                </a:solidFill>
                <a:latin typeface="Lucida Console"/>
                <a:cs typeface="Lucida Console"/>
              </a:rPr>
              <a:t> </a:t>
            </a:r>
            <a:r>
              <a:rPr sz="850" spc="25" dirty="0">
                <a:solidFill>
                  <a:srgbClr val="333333"/>
                </a:solidFill>
                <a:latin typeface="Lucida Console"/>
                <a:cs typeface="Lucida Console"/>
              </a:rPr>
              <a:t>dnf</a:t>
            </a:r>
            <a:r>
              <a:rPr sz="850" spc="85" dirty="0">
                <a:solidFill>
                  <a:srgbClr val="333333"/>
                </a:solidFill>
                <a:latin typeface="Lucida Console"/>
                <a:cs typeface="Lucida Console"/>
              </a:rPr>
              <a:t> </a:t>
            </a:r>
            <a:r>
              <a:rPr sz="850" spc="30" dirty="0">
                <a:solidFill>
                  <a:srgbClr val="333333"/>
                </a:solidFill>
                <a:latin typeface="Lucida Console"/>
                <a:cs typeface="Lucida Console"/>
              </a:rPr>
              <a:t>install</a:t>
            </a:r>
            <a:r>
              <a:rPr sz="850" spc="85" dirty="0">
                <a:solidFill>
                  <a:srgbClr val="333333"/>
                </a:solidFill>
                <a:latin typeface="Lucida Console"/>
                <a:cs typeface="Lucida Console"/>
              </a:rPr>
              <a:t> </a:t>
            </a:r>
            <a:r>
              <a:rPr sz="850" spc="25" dirty="0">
                <a:solidFill>
                  <a:srgbClr val="333333"/>
                </a:solidFill>
                <a:latin typeface="Lucida Console"/>
                <a:cs typeface="Lucida Console"/>
              </a:rPr>
              <a:t>httpd </a:t>
            </a:r>
            <a:r>
              <a:rPr sz="850" spc="30" dirty="0">
                <a:solidFill>
                  <a:srgbClr val="333333"/>
                </a:solidFill>
                <a:latin typeface="Lucida Console"/>
                <a:cs typeface="Lucida Console"/>
              </a:rPr>
              <a:t> Updating Subscription Management repositories.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 </a:t>
            </a:r>
            <a:r>
              <a:rPr sz="850" spc="30" dirty="0">
                <a:solidFill>
                  <a:srgbClr val="333333"/>
                </a:solidFill>
                <a:latin typeface="Lucida Console"/>
                <a:cs typeface="Lucida Console"/>
              </a:rPr>
              <a:t>consumer identity</a:t>
            </a:r>
            <a:endParaRPr sz="850">
              <a:latin typeface="Lucida Console"/>
              <a:cs typeface="Lucida Console"/>
            </a:endParaRPr>
          </a:p>
          <a:p>
            <a:pPr marL="174625" marR="285115">
              <a:lnSpc>
                <a:spcPct val="132400"/>
              </a:lnSpc>
            </a:pP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subscription-manager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a:t>
            </a:r>
            <a:endParaRPr sz="850">
              <a:latin typeface="Lucida Console"/>
              <a:cs typeface="Lucida Console"/>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7448645"/>
          <a:ext cx="5655945" cy="1885950"/>
        </p:xfrm>
        <a:graphic>
          <a:graphicData uri="http://schemas.openxmlformats.org/drawingml/2006/table">
            <a:tbl>
              <a:tblPr firstRow="1" bandRow="1">
                <a:tableStyleId>{2D5ABB26-0587-4C30-8999-92F81FD0307C}</a:tableStyleId>
              </a:tblPr>
              <a:tblGrid>
                <a:gridCol w="2019935">
                  <a:extLst>
                    <a:ext uri="{9D8B030D-6E8A-4147-A177-3AD203B41FA5}">
                      <a16:colId xmlns:a16="http://schemas.microsoft.com/office/drawing/2014/main" val="20000"/>
                    </a:ext>
                  </a:extLst>
                </a:gridCol>
                <a:gridCol w="362077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文件名称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微软雅黑"/>
                          <a:cs typeface="微软雅黑"/>
                        </a:rPr>
                        <a:t>服务目录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5" dirty="0">
                          <a:solidFill>
                            <a:srgbClr val="333333"/>
                          </a:solidFill>
                          <a:latin typeface="Trebuchet MS"/>
                          <a:cs typeface="Trebuchet MS"/>
                        </a:rPr>
                        <a:t>/etc/httpd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微软雅黑"/>
                          <a:cs typeface="微软雅黑"/>
                        </a:rPr>
                        <a:t>主配置文件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5" dirty="0">
                          <a:solidFill>
                            <a:srgbClr val="333333"/>
                          </a:solidFill>
                          <a:latin typeface="Trebuchet MS"/>
                          <a:cs typeface="Trebuchet MS"/>
                        </a:rPr>
                        <a:t>/etc/httpd/conf/httpd.conf</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微软雅黑"/>
                          <a:cs typeface="微软雅黑"/>
                        </a:rPr>
                        <a:t>网站数据目录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 dirty="0">
                          <a:solidFill>
                            <a:srgbClr val="333333"/>
                          </a:solidFill>
                          <a:latin typeface="Trebuchet MS"/>
                          <a:cs typeface="Trebuchet MS"/>
                        </a:rPr>
                        <a:t>/var/www/html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微软雅黑"/>
                          <a:cs typeface="微软雅黑"/>
                        </a:rPr>
                        <a:t>访问日志</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rebuchet MS"/>
                          <a:cs typeface="Trebuchet MS"/>
                        </a:rPr>
                        <a:t>/var/log/httpd/access_log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微软雅黑"/>
                          <a:cs typeface="微软雅黑"/>
                        </a:rPr>
                        <a:t>错误日志</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/var/log/httpd/error_log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bl>
          </a:graphicData>
        </a:graphic>
      </p:graphicFrame>
      <p:grpSp>
        <p:nvGrpSpPr>
          <p:cNvPr id="3" name="object 3"/>
          <p:cNvGrpSpPr/>
          <p:nvPr/>
        </p:nvGrpSpPr>
        <p:grpSpPr>
          <a:xfrm>
            <a:off x="959124" y="368287"/>
            <a:ext cx="5651500" cy="838835"/>
            <a:chOff x="959124" y="368287"/>
            <a:chExt cx="5651500" cy="838835"/>
          </a:xfrm>
        </p:grpSpPr>
        <p:sp>
          <p:nvSpPr>
            <p:cNvPr id="4" name="object 4"/>
            <p:cNvSpPr/>
            <p:nvPr/>
          </p:nvSpPr>
          <p:spPr>
            <a:xfrm>
              <a:off x="963889" y="373052"/>
              <a:ext cx="5641975" cy="829310"/>
            </a:xfrm>
            <a:custGeom>
              <a:avLst/>
              <a:gdLst/>
              <a:ahLst/>
              <a:cxnLst/>
              <a:rect l="l" t="t" r="r" b="b"/>
              <a:pathLst>
                <a:path w="5641975" h="829310">
                  <a:moveTo>
                    <a:pt x="5617597" y="829060"/>
                  </a:moveTo>
                  <a:lnTo>
                    <a:pt x="23823" y="829060"/>
                  </a:lnTo>
                  <a:lnTo>
                    <a:pt x="20659" y="828907"/>
                  </a:lnTo>
                  <a:lnTo>
                    <a:pt x="0" y="808362"/>
                  </a:lnTo>
                  <a:lnTo>
                    <a:pt x="0" y="805236"/>
                  </a:lnTo>
                  <a:lnTo>
                    <a:pt x="0" y="20545"/>
                  </a:lnTo>
                  <a:lnTo>
                    <a:pt x="20659" y="0"/>
                  </a:lnTo>
                  <a:lnTo>
                    <a:pt x="5620752" y="0"/>
                  </a:lnTo>
                  <a:lnTo>
                    <a:pt x="5641421" y="20545"/>
                  </a:lnTo>
                  <a:lnTo>
                    <a:pt x="5641421" y="808362"/>
                  </a:lnTo>
                  <a:lnTo>
                    <a:pt x="5620752" y="828907"/>
                  </a:lnTo>
                  <a:lnTo>
                    <a:pt x="5617597" y="829060"/>
                  </a:lnTo>
                  <a:close/>
                </a:path>
              </a:pathLst>
            </a:custGeom>
            <a:solidFill>
              <a:srgbClr val="F8F8F8"/>
            </a:solidFill>
          </p:spPr>
          <p:txBody>
            <a:bodyPr wrap="square" lIns="0" tIns="0" rIns="0" bIns="0" rtlCol="0"/>
            <a:lstStyle/>
            <a:p>
              <a:endParaRPr/>
            </a:p>
          </p:txBody>
        </p:sp>
        <p:sp>
          <p:nvSpPr>
            <p:cNvPr id="5" name="object 5"/>
            <p:cNvSpPr/>
            <p:nvPr/>
          </p:nvSpPr>
          <p:spPr>
            <a:xfrm>
              <a:off x="963889" y="373052"/>
              <a:ext cx="5641975" cy="829310"/>
            </a:xfrm>
            <a:custGeom>
              <a:avLst/>
              <a:gdLst/>
              <a:ahLst/>
              <a:cxnLst/>
              <a:rect l="l" t="t" r="r" b="b"/>
              <a:pathLst>
                <a:path w="5641975" h="829310">
                  <a:moveTo>
                    <a:pt x="0" y="805236"/>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805236"/>
                  </a:lnTo>
                  <a:lnTo>
                    <a:pt x="5641421" y="808362"/>
                  </a:lnTo>
                  <a:lnTo>
                    <a:pt x="5640821" y="811345"/>
                  </a:lnTo>
                  <a:lnTo>
                    <a:pt x="5639610" y="814165"/>
                  </a:lnTo>
                  <a:lnTo>
                    <a:pt x="5638400" y="817148"/>
                  </a:lnTo>
                  <a:lnTo>
                    <a:pt x="5617597" y="829060"/>
                  </a:lnTo>
                  <a:lnTo>
                    <a:pt x="23823" y="829060"/>
                  </a:lnTo>
                  <a:lnTo>
                    <a:pt x="1810" y="814165"/>
                  </a:lnTo>
                  <a:lnTo>
                    <a:pt x="600" y="811345"/>
                  </a:lnTo>
                  <a:lnTo>
                    <a:pt x="0" y="808362"/>
                  </a:lnTo>
                  <a:lnTo>
                    <a:pt x="0" y="80523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121"/>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1873937"/>
            <a:ext cx="5651500" cy="324485"/>
            <a:chOff x="959124" y="1873937"/>
            <a:chExt cx="5651500" cy="324485"/>
          </a:xfrm>
        </p:grpSpPr>
        <p:sp>
          <p:nvSpPr>
            <p:cNvPr id="8" name="object 8"/>
            <p:cNvSpPr/>
            <p:nvPr/>
          </p:nvSpPr>
          <p:spPr>
            <a:xfrm>
              <a:off x="963889" y="1878702"/>
              <a:ext cx="5641975" cy="314960"/>
            </a:xfrm>
            <a:custGeom>
              <a:avLst/>
              <a:gdLst/>
              <a:ahLst/>
              <a:cxnLst/>
              <a:rect l="l" t="t" r="r" b="b"/>
              <a:pathLst>
                <a:path w="5641975" h="314960">
                  <a:moveTo>
                    <a:pt x="5620751" y="314471"/>
                  </a:moveTo>
                  <a:lnTo>
                    <a:pt x="20659" y="314471"/>
                  </a:lnTo>
                  <a:lnTo>
                    <a:pt x="17629" y="313880"/>
                  </a:lnTo>
                  <a:lnTo>
                    <a:pt x="0" y="293773"/>
                  </a:lnTo>
                  <a:lnTo>
                    <a:pt x="0" y="290647"/>
                  </a:lnTo>
                  <a:lnTo>
                    <a:pt x="0" y="20545"/>
                  </a:lnTo>
                  <a:lnTo>
                    <a:pt x="20659" y="0"/>
                  </a:lnTo>
                  <a:lnTo>
                    <a:pt x="5620751" y="0"/>
                  </a:lnTo>
                  <a:lnTo>
                    <a:pt x="5641421" y="20545"/>
                  </a:lnTo>
                  <a:lnTo>
                    <a:pt x="5641421" y="293773"/>
                  </a:lnTo>
                  <a:lnTo>
                    <a:pt x="5623791" y="313880"/>
                  </a:lnTo>
                  <a:lnTo>
                    <a:pt x="5620751" y="314471"/>
                  </a:lnTo>
                  <a:close/>
                </a:path>
              </a:pathLst>
            </a:custGeom>
            <a:solidFill>
              <a:srgbClr val="F8F8F8"/>
            </a:solidFill>
          </p:spPr>
          <p:txBody>
            <a:bodyPr wrap="square" lIns="0" tIns="0" rIns="0" bIns="0" rtlCol="0"/>
            <a:lstStyle/>
            <a:p>
              <a:endParaRPr/>
            </a:p>
          </p:txBody>
        </p:sp>
        <p:sp>
          <p:nvSpPr>
            <p:cNvPr id="9" name="object 9"/>
            <p:cNvSpPr/>
            <p:nvPr/>
          </p:nvSpPr>
          <p:spPr>
            <a:xfrm>
              <a:off x="963889" y="1878702"/>
              <a:ext cx="5641975" cy="314960"/>
            </a:xfrm>
            <a:custGeom>
              <a:avLst/>
              <a:gdLst/>
              <a:ahLst/>
              <a:cxnLst/>
              <a:rect l="l" t="t" r="r" b="b"/>
              <a:pathLst>
                <a:path w="5641975" h="314960">
                  <a:moveTo>
                    <a:pt x="0" y="290647"/>
                  </a:moveTo>
                  <a:lnTo>
                    <a:pt x="0" y="23823"/>
                  </a:lnTo>
                  <a:lnTo>
                    <a:pt x="0" y="20545"/>
                  </a:lnTo>
                  <a:lnTo>
                    <a:pt x="600" y="17419"/>
                  </a:lnTo>
                  <a:lnTo>
                    <a:pt x="1810" y="14446"/>
                  </a:lnTo>
                  <a:lnTo>
                    <a:pt x="3020" y="11616"/>
                  </a:lnTo>
                  <a:lnTo>
                    <a:pt x="4745" y="9081"/>
                  </a:lnTo>
                  <a:lnTo>
                    <a:pt x="6975" y="6851"/>
                  </a:lnTo>
                  <a:lnTo>
                    <a:pt x="9214" y="4612"/>
                  </a:lnTo>
                  <a:lnTo>
                    <a:pt x="11787" y="2830"/>
                  </a:lnTo>
                  <a:lnTo>
                    <a:pt x="14703" y="1791"/>
                  </a:lnTo>
                  <a:lnTo>
                    <a:pt x="17629" y="600"/>
                  </a:lnTo>
                  <a:lnTo>
                    <a:pt x="20659" y="0"/>
                  </a:lnTo>
                  <a:lnTo>
                    <a:pt x="23823" y="0"/>
                  </a:lnTo>
                  <a:lnTo>
                    <a:pt x="5617597" y="0"/>
                  </a:lnTo>
                  <a:lnTo>
                    <a:pt x="5620751" y="0"/>
                  </a:lnTo>
                  <a:lnTo>
                    <a:pt x="5623791" y="600"/>
                  </a:lnTo>
                  <a:lnTo>
                    <a:pt x="5626717" y="1791"/>
                  </a:lnTo>
                  <a:lnTo>
                    <a:pt x="5629633" y="2830"/>
                  </a:lnTo>
                  <a:lnTo>
                    <a:pt x="5641421" y="20545"/>
                  </a:lnTo>
                  <a:lnTo>
                    <a:pt x="5641421" y="23823"/>
                  </a:lnTo>
                  <a:lnTo>
                    <a:pt x="5641421" y="290647"/>
                  </a:lnTo>
                  <a:lnTo>
                    <a:pt x="5641421" y="293773"/>
                  </a:lnTo>
                  <a:lnTo>
                    <a:pt x="5640820" y="296755"/>
                  </a:lnTo>
                  <a:lnTo>
                    <a:pt x="5639610" y="299576"/>
                  </a:lnTo>
                  <a:lnTo>
                    <a:pt x="5638400" y="302406"/>
                  </a:lnTo>
                  <a:lnTo>
                    <a:pt x="5626717" y="312536"/>
                  </a:lnTo>
                  <a:lnTo>
                    <a:pt x="5623791" y="313880"/>
                  </a:lnTo>
                  <a:lnTo>
                    <a:pt x="5620751" y="314471"/>
                  </a:lnTo>
                  <a:lnTo>
                    <a:pt x="5617597" y="314471"/>
                  </a:lnTo>
                  <a:lnTo>
                    <a:pt x="23823" y="314471"/>
                  </a:lnTo>
                  <a:lnTo>
                    <a:pt x="20659" y="314471"/>
                  </a:lnTo>
                  <a:lnTo>
                    <a:pt x="17629" y="313880"/>
                  </a:lnTo>
                  <a:lnTo>
                    <a:pt x="14703" y="312536"/>
                  </a:lnTo>
                  <a:lnTo>
                    <a:pt x="11787" y="311345"/>
                  </a:lnTo>
                  <a:lnTo>
                    <a:pt x="1810" y="299576"/>
                  </a:lnTo>
                  <a:lnTo>
                    <a:pt x="600" y="296755"/>
                  </a:lnTo>
                  <a:lnTo>
                    <a:pt x="0" y="293773"/>
                  </a:lnTo>
                  <a:lnTo>
                    <a:pt x="0" y="290647"/>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1959685"/>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1314292"/>
            <a:ext cx="5604510" cy="795655"/>
          </a:xfrm>
          <a:prstGeom prst="rect">
            <a:avLst/>
          </a:prstGeom>
        </p:spPr>
        <p:txBody>
          <a:bodyPr vert="horz" wrap="square" lIns="0" tIns="12065" rIns="0" bIns="0" rtlCol="0">
            <a:spAutoFit/>
          </a:bodyPr>
          <a:lstStyle/>
          <a:p>
            <a:pPr marL="12700" marR="5080" indent="-635">
              <a:lnSpc>
                <a:spcPct val="131600"/>
              </a:lnSpc>
              <a:spcBef>
                <a:spcPts val="95"/>
              </a:spcBef>
            </a:pPr>
            <a:r>
              <a:rPr sz="950" b="1" spc="25" dirty="0">
                <a:solidFill>
                  <a:srgbClr val="333333"/>
                </a:solidFill>
                <a:latin typeface="微软雅黑"/>
                <a:cs typeface="微软雅黑"/>
              </a:rPr>
              <a:t>大家在浏览器（这里以</a:t>
            </a:r>
            <a:r>
              <a:rPr sz="950" b="1" spc="25" dirty="0">
                <a:solidFill>
                  <a:srgbClr val="333333"/>
                </a:solidFill>
                <a:latin typeface="Trebuchet MS"/>
                <a:cs typeface="Trebuchet MS"/>
              </a:rPr>
              <a:t>Firefox</a:t>
            </a:r>
            <a:r>
              <a:rPr sz="950" b="1" spc="25" dirty="0">
                <a:solidFill>
                  <a:srgbClr val="333333"/>
                </a:solidFill>
                <a:latin typeface="微软雅黑"/>
                <a:cs typeface="微软雅黑"/>
              </a:rPr>
              <a:t>浏览器为例）的地址栏中输入</a:t>
            </a:r>
            <a:r>
              <a:rPr sz="950" b="1" u="sng" spc="55" dirty="0">
                <a:solidFill>
                  <a:srgbClr val="4183C4"/>
                </a:solidFill>
                <a:uFill>
                  <a:solidFill>
                    <a:srgbClr val="4183C4"/>
                  </a:solidFill>
                </a:uFill>
                <a:latin typeface="Trebuchet MS"/>
                <a:cs typeface="Trebuchet MS"/>
                <a:hlinkClick r:id="rId2"/>
              </a:rPr>
              <a:t>htt</a:t>
            </a:r>
            <a:r>
              <a:rPr sz="950" b="1" spc="60" dirty="0">
                <a:solidFill>
                  <a:srgbClr val="4183C4"/>
                </a:solidFill>
                <a:latin typeface="Trebuchet MS"/>
                <a:cs typeface="Trebuchet MS"/>
                <a:hlinkClick r:id="rId2"/>
              </a:rPr>
              <a:t>p</a:t>
            </a:r>
            <a:r>
              <a:rPr sz="950" b="1" u="sng" spc="-20" dirty="0">
                <a:solidFill>
                  <a:srgbClr val="4183C4"/>
                </a:solidFill>
                <a:uFill>
                  <a:solidFill>
                    <a:srgbClr val="4183C4"/>
                  </a:solidFill>
                </a:uFill>
                <a:latin typeface="Trebuchet MS"/>
                <a:cs typeface="Trebuchet MS"/>
                <a:hlinkClick r:id="rId2"/>
              </a:rPr>
              <a:t>://127.0.0.</a:t>
            </a:r>
            <a:r>
              <a:rPr sz="950" b="1" u="sng" spc="-30" dirty="0">
                <a:solidFill>
                  <a:srgbClr val="4183C4"/>
                </a:solidFill>
                <a:uFill>
                  <a:solidFill>
                    <a:srgbClr val="4183C4"/>
                  </a:solidFill>
                </a:uFill>
                <a:latin typeface="Trebuchet MS"/>
                <a:cs typeface="Trebuchet MS"/>
                <a:hlinkClick r:id="rId2"/>
              </a:rPr>
              <a:t>1</a:t>
            </a:r>
            <a:r>
              <a:rPr sz="950" b="1" spc="20" dirty="0">
                <a:solidFill>
                  <a:srgbClr val="333333"/>
                </a:solidFill>
                <a:latin typeface="微软雅黑"/>
                <a:cs typeface="微软雅黑"/>
              </a:rPr>
              <a:t>并按回车键，就可以看到 </a:t>
            </a:r>
            <a:r>
              <a:rPr sz="950" b="1" spc="25" dirty="0">
                <a:solidFill>
                  <a:srgbClr val="333333"/>
                </a:solidFill>
                <a:latin typeface="微软雅黑"/>
                <a:cs typeface="微软雅黑"/>
              </a:rPr>
              <a:t>用于提供</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服务的默认页面了，如图</a:t>
            </a:r>
            <a:r>
              <a:rPr sz="950" b="1" spc="-10" dirty="0">
                <a:solidFill>
                  <a:srgbClr val="333333"/>
                </a:solidFill>
                <a:latin typeface="Trebuchet MS"/>
                <a:cs typeface="Trebuchet MS"/>
              </a:rPr>
              <a:t>10-3</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2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firefox</a:t>
            </a:r>
            <a:endParaRPr sz="850">
              <a:latin typeface="Lucida Console"/>
              <a:cs typeface="Lucida Console"/>
            </a:endParaRPr>
          </a:p>
        </p:txBody>
      </p:sp>
      <p:pic>
        <p:nvPicPr>
          <p:cNvPr id="12" name="object 12"/>
          <p:cNvPicPr/>
          <p:nvPr/>
        </p:nvPicPr>
        <p:blipFill>
          <a:blip r:embed="rId3" cstate="print"/>
          <a:stretch>
            <a:fillRect/>
          </a:stretch>
        </p:blipFill>
        <p:spPr>
          <a:xfrm>
            <a:off x="959124" y="2340864"/>
            <a:ext cx="5650950" cy="3348274"/>
          </a:xfrm>
          <a:prstGeom prst="rect">
            <a:avLst/>
          </a:prstGeom>
        </p:spPr>
      </p:pic>
      <p:sp>
        <p:nvSpPr>
          <p:cNvPr id="13" name="object 13"/>
          <p:cNvSpPr txBox="1"/>
          <p:nvPr/>
        </p:nvSpPr>
        <p:spPr>
          <a:xfrm>
            <a:off x="946424" y="5835048"/>
            <a:ext cx="5672455" cy="14509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10-3</a:t>
            </a:r>
            <a:r>
              <a:rPr sz="950" b="1" spc="-35" dirty="0">
                <a:solidFill>
                  <a:srgbClr val="333333"/>
                </a:solidFill>
                <a:latin typeface="Trebuchet MS"/>
                <a:cs typeface="Trebuchet MS"/>
              </a:rPr>
              <a:t> </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服务程序的默认页面</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10.2</a:t>
            </a:r>
            <a:r>
              <a:rPr sz="950" b="1" spc="-35" dirty="0">
                <a:solidFill>
                  <a:srgbClr val="333333"/>
                </a:solidFill>
                <a:latin typeface="Trebuchet MS"/>
                <a:cs typeface="Trebuchet MS"/>
              </a:rPr>
              <a:t> </a:t>
            </a:r>
            <a:r>
              <a:rPr sz="950" b="1" spc="25" dirty="0">
                <a:solidFill>
                  <a:srgbClr val="333333"/>
                </a:solidFill>
                <a:latin typeface="微软雅黑"/>
                <a:cs typeface="微软雅黑"/>
              </a:rPr>
              <a:t>配置服务文件参数</a:t>
            </a:r>
            <a:endParaRPr sz="950">
              <a:latin typeface="微软雅黑"/>
              <a:cs typeface="微软雅黑"/>
            </a:endParaRPr>
          </a:p>
          <a:p>
            <a:pPr marL="12700" marR="5080">
              <a:lnSpc>
                <a:spcPct val="131600"/>
              </a:lnSpc>
              <a:spcBef>
                <a:spcPts val="900"/>
              </a:spcBef>
            </a:pPr>
            <a:r>
              <a:rPr sz="950" b="1" spc="25" dirty="0">
                <a:solidFill>
                  <a:srgbClr val="333333"/>
                </a:solidFill>
                <a:latin typeface="微软雅黑"/>
                <a:cs typeface="微软雅黑"/>
              </a:rPr>
              <a:t>需要提醒大家的是，前文介绍的</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服务程序的安装和运行，仅仅是</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服务程序的一些皮毛，我们 </a:t>
            </a:r>
            <a:r>
              <a:rPr sz="950" b="1" spc="25" dirty="0">
                <a:solidFill>
                  <a:srgbClr val="333333"/>
                </a:solidFill>
                <a:latin typeface="微软雅黑"/>
                <a:cs typeface="微软雅黑"/>
              </a:rPr>
              <a:t>依然有很长的道路要走。在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系统中配置服务，其实就是修改服务的配置文件，因此，还需要知道 这些配置文件的所在位置以及用途</a:t>
            </a:r>
            <a:r>
              <a:rPr sz="950" b="1" spc="50" dirty="0">
                <a:solidFill>
                  <a:srgbClr val="333333"/>
                </a:solidFill>
                <a:latin typeface="微软雅黑"/>
                <a:cs typeface="微软雅黑"/>
              </a:rPr>
              <a:t>，</a:t>
            </a:r>
            <a:r>
              <a:rPr sz="950" b="1" spc="50" dirty="0">
                <a:solidFill>
                  <a:srgbClr val="333333"/>
                </a:solidFill>
                <a:latin typeface="Trebuchet MS"/>
                <a:cs typeface="Trebuchet MS"/>
              </a:rPr>
              <a:t>httpd</a:t>
            </a:r>
            <a:r>
              <a:rPr sz="950" b="1" spc="25" dirty="0">
                <a:solidFill>
                  <a:srgbClr val="333333"/>
                </a:solidFill>
                <a:latin typeface="微软雅黑"/>
                <a:cs typeface="微软雅黑"/>
              </a:rPr>
              <a:t>服务程序的主要配置文件及存放位置如表</a:t>
            </a:r>
            <a:r>
              <a:rPr sz="950" b="1" spc="-10" dirty="0">
                <a:solidFill>
                  <a:srgbClr val="333333"/>
                </a:solidFill>
                <a:latin typeface="Trebuchet MS"/>
                <a:cs typeface="Trebuchet MS"/>
              </a:rPr>
              <a:t>10-1</a:t>
            </a:r>
            <a:r>
              <a:rPr sz="950" b="1" spc="25" dirty="0">
                <a:solidFill>
                  <a:srgbClr val="333333"/>
                </a:solidFill>
                <a:latin typeface="微软雅黑"/>
                <a:cs typeface="微软雅黑"/>
              </a:rPr>
              <a:t>所示。</a:t>
            </a:r>
            <a:endParaRPr sz="950">
              <a:latin typeface="微软雅黑"/>
              <a:cs typeface="微软雅黑"/>
            </a:endParaRPr>
          </a:p>
          <a:p>
            <a:pPr marL="12700">
              <a:lnSpc>
                <a:spcPct val="100000"/>
              </a:lnSpc>
              <a:spcBef>
                <a:spcPts val="1115"/>
              </a:spcBef>
              <a:tabLst>
                <a:tab pos="116078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10-1	</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系统中的配置文件</a:t>
            </a:r>
            <a:endParaRPr sz="950">
              <a:latin typeface="微软雅黑"/>
              <a:cs typeface="微软雅黑"/>
            </a:endParaRPr>
          </a:p>
        </p:txBody>
      </p:sp>
      <p:sp>
        <p:nvSpPr>
          <p:cNvPr id="17" name="object 17"/>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148</a:t>
            </a:fld>
            <a:endParaRPr sz="800">
              <a:latin typeface="小哥哥网恋吗"/>
              <a:cs typeface="小哥哥网恋吗"/>
            </a:endParaRPr>
          </a:p>
        </p:txBody>
      </p:sp>
      <p:sp>
        <p:nvSpPr>
          <p:cNvPr id="14" name="object 14"/>
          <p:cNvSpPr txBox="1"/>
          <p:nvPr/>
        </p:nvSpPr>
        <p:spPr>
          <a:xfrm>
            <a:off x="946424" y="9461713"/>
            <a:ext cx="5594350" cy="407034"/>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主配置文件中保存的是最重要的服务参数，一般名称都是以在</a:t>
            </a:r>
            <a:r>
              <a:rPr sz="950" b="1" spc="30" dirty="0">
                <a:solidFill>
                  <a:srgbClr val="333333"/>
                </a:solidFill>
                <a:latin typeface="Trebuchet MS"/>
                <a:cs typeface="Trebuchet MS"/>
              </a:rPr>
              <a:t>/etc</a:t>
            </a:r>
            <a:r>
              <a:rPr sz="950" b="1" spc="20" dirty="0">
                <a:solidFill>
                  <a:srgbClr val="333333"/>
                </a:solidFill>
                <a:latin typeface="微软雅黑"/>
                <a:cs typeface="微软雅黑"/>
              </a:rPr>
              <a:t>中，以软件名称命名的一个文件夹， </a:t>
            </a:r>
            <a:r>
              <a:rPr sz="950" b="1" spc="25" dirty="0">
                <a:solidFill>
                  <a:srgbClr val="333333"/>
                </a:solidFill>
                <a:latin typeface="微软雅黑"/>
                <a:cs typeface="微软雅黑"/>
              </a:rPr>
              <a:t>里面叫做</a:t>
            </a:r>
            <a:r>
              <a:rPr sz="950" b="1" spc="-125" dirty="0">
                <a:solidFill>
                  <a:srgbClr val="333333"/>
                </a:solidFill>
                <a:latin typeface="Trebuchet MS"/>
                <a:cs typeface="Trebuchet MS"/>
              </a:rPr>
              <a:t>“</a:t>
            </a:r>
            <a:r>
              <a:rPr sz="950" b="1" spc="25" dirty="0">
                <a:solidFill>
                  <a:srgbClr val="333333"/>
                </a:solidFill>
                <a:latin typeface="微软雅黑"/>
                <a:cs typeface="微软雅黑"/>
              </a:rPr>
              <a:t>服务名称</a:t>
            </a:r>
            <a:r>
              <a:rPr sz="950" b="1" dirty="0">
                <a:solidFill>
                  <a:srgbClr val="333333"/>
                </a:solidFill>
                <a:latin typeface="Trebuchet MS"/>
                <a:cs typeface="Trebuchet MS"/>
              </a:rPr>
              <a:t>.conf”</a:t>
            </a:r>
            <a:r>
              <a:rPr sz="950" b="1" dirty="0">
                <a:solidFill>
                  <a:srgbClr val="333333"/>
                </a:solidFill>
                <a:latin typeface="微软雅黑"/>
                <a:cs typeface="微软雅黑"/>
              </a:rPr>
              <a:t>，</a:t>
            </a:r>
            <a:r>
              <a:rPr sz="950" b="1" spc="25" dirty="0">
                <a:solidFill>
                  <a:srgbClr val="333333"/>
                </a:solidFill>
                <a:latin typeface="微软雅黑"/>
                <a:cs typeface="微软雅黑"/>
              </a:rPr>
              <a:t>例如这里的</a:t>
            </a:r>
            <a:r>
              <a:rPr sz="950" b="1" spc="30" dirty="0">
                <a:solidFill>
                  <a:srgbClr val="333333"/>
                </a:solidFill>
                <a:latin typeface="Trebuchet MS"/>
                <a:cs typeface="Trebuchet MS"/>
              </a:rPr>
              <a:t>“/etc/httpd/conf/httpd.conf”</a:t>
            </a:r>
            <a:r>
              <a:rPr sz="950" b="1" spc="25" dirty="0">
                <a:solidFill>
                  <a:srgbClr val="333333"/>
                </a:solidFill>
                <a:latin typeface="微软雅黑"/>
                <a:cs typeface="微软雅黑"/>
              </a:rPr>
              <a:t>熟练后就能记住了。</a:t>
            </a:r>
            <a:endParaRPr sz="950">
              <a:latin typeface="微软雅黑"/>
              <a:cs typeface="微软雅黑"/>
            </a:endParaRPr>
          </a:p>
        </p:txBody>
      </p:sp>
      <p:sp>
        <p:nvSpPr>
          <p:cNvPr id="15" name="object 15"/>
          <p:cNvSpPr txBox="1"/>
          <p:nvPr/>
        </p:nvSpPr>
        <p:spPr>
          <a:xfrm>
            <a:off x="1070306" y="406822"/>
            <a:ext cx="5222875" cy="711835"/>
          </a:xfrm>
          <a:prstGeom prst="rect">
            <a:avLst/>
          </a:prstGeom>
        </p:spPr>
        <p:txBody>
          <a:bodyPr vert="horz" wrap="square" lIns="0" tIns="11430" rIns="0" bIns="0" rtlCol="0">
            <a:spAutoFit/>
          </a:bodyPr>
          <a:lstStyle/>
          <a:p>
            <a:pPr marL="12700" marR="2228215">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a:t>
            </a:r>
            <a:r>
              <a:rPr sz="850" spc="25" dirty="0">
                <a:solidFill>
                  <a:srgbClr val="333333"/>
                </a:solidFill>
                <a:latin typeface="Lucida Console"/>
                <a:cs typeface="Lucida Console"/>
              </a:rPr>
              <a:t>start httpd </a:t>
            </a:r>
            <a:r>
              <a:rPr sz="850" spc="30" dirty="0">
                <a:solidFill>
                  <a:srgbClr val="333333"/>
                </a:solidFill>
                <a:latin typeface="Lucida Console"/>
                <a:cs typeface="Lucida Console"/>
              </a:rPr>
              <a:t> [root@linuxprobe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systemctl</a:t>
            </a:r>
            <a:r>
              <a:rPr sz="850" spc="25" dirty="0">
                <a:solidFill>
                  <a:srgbClr val="333333"/>
                </a:solidFill>
                <a:latin typeface="Lucida Console"/>
                <a:cs typeface="Lucida Console"/>
              </a:rPr>
              <a:t> enable httpd</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Created symlink</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/etc/systemd/system/multi-user.target.wants/httpd.service</a:t>
            </a:r>
            <a:r>
              <a:rPr sz="850" spc="35"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2700">
              <a:lnSpc>
                <a:spcPct val="100000"/>
              </a:lnSpc>
              <a:spcBef>
                <a:spcPts val="330"/>
              </a:spcBef>
            </a:pPr>
            <a:r>
              <a:rPr sz="850" spc="30" dirty="0">
                <a:solidFill>
                  <a:srgbClr val="333333"/>
                </a:solidFill>
                <a:latin typeface="Lucida Console"/>
                <a:cs typeface="Lucida Console"/>
              </a:rPr>
              <a:t>/usr/lib/systemd/system/httpd.service.</a:t>
            </a:r>
            <a:endParaRPr sz="850">
              <a:latin typeface="Lucida Console"/>
              <a:cs typeface="Lucida Console"/>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1024" y="332819"/>
            <a:ext cx="5758815" cy="1264285"/>
          </a:xfrm>
          <a:prstGeom prst="rect">
            <a:avLst/>
          </a:prstGeom>
        </p:spPr>
        <p:txBody>
          <a:bodyPr vert="horz" wrap="square" lIns="0" tIns="12065" rIns="0" bIns="0" rtlCol="0">
            <a:spAutoFit/>
          </a:bodyPr>
          <a:lstStyle/>
          <a:p>
            <a:pPr marL="38100" marR="30480">
              <a:lnSpc>
                <a:spcPct val="131600"/>
              </a:lnSpc>
              <a:spcBef>
                <a:spcPts val="95"/>
              </a:spcBef>
            </a:pPr>
            <a:r>
              <a:rPr sz="950" b="1" spc="25" dirty="0">
                <a:solidFill>
                  <a:srgbClr val="333333"/>
                </a:solidFill>
                <a:latin typeface="微软雅黑"/>
                <a:cs typeface="微软雅黑"/>
              </a:rPr>
              <a:t>大家在首次打开</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服务程序的主配置文件，可能会吓一跳</a:t>
            </a:r>
            <a:r>
              <a:rPr sz="950" b="1" spc="275" dirty="0">
                <a:solidFill>
                  <a:srgbClr val="333333"/>
                </a:solidFill>
                <a:latin typeface="Trebuchet MS"/>
                <a:cs typeface="Trebuchet MS"/>
              </a:rPr>
              <a:t>—</a:t>
            </a:r>
            <a:r>
              <a:rPr sz="950" b="1" spc="25" dirty="0">
                <a:solidFill>
                  <a:srgbClr val="333333"/>
                </a:solidFill>
                <a:latin typeface="微软雅黑"/>
                <a:cs typeface="微软雅黑"/>
              </a:rPr>
              <a:t>竟然有</a:t>
            </a:r>
            <a:r>
              <a:rPr sz="950" b="1" dirty="0">
                <a:solidFill>
                  <a:srgbClr val="333333"/>
                </a:solidFill>
                <a:latin typeface="Trebuchet MS"/>
                <a:cs typeface="Trebuchet MS"/>
              </a:rPr>
              <a:t>356</a:t>
            </a:r>
            <a:r>
              <a:rPr sz="950" b="1" spc="25" dirty="0">
                <a:solidFill>
                  <a:srgbClr val="333333"/>
                </a:solidFill>
                <a:latin typeface="微软雅黑"/>
                <a:cs typeface="微软雅黑"/>
              </a:rPr>
              <a:t>行！这得至少需要一周的时</a:t>
            </a:r>
            <a:r>
              <a:rPr sz="950" b="1" spc="-944" dirty="0">
                <a:solidFill>
                  <a:srgbClr val="333333"/>
                </a:solidFill>
                <a:latin typeface="微软雅黑"/>
                <a:cs typeface="微软雅黑"/>
              </a:rPr>
              <a:t>间</a:t>
            </a:r>
            <a:r>
              <a:rPr sz="1200" baseline="34722" dirty="0">
                <a:latin typeface="小哥哥网恋吗"/>
                <a:cs typeface="小哥哥网恋吗"/>
              </a:rPr>
              <a:t>5/20 </a:t>
            </a:r>
            <a:r>
              <a:rPr sz="950" b="1" spc="25" dirty="0">
                <a:solidFill>
                  <a:srgbClr val="333333"/>
                </a:solidFill>
                <a:latin typeface="微软雅黑"/>
                <a:cs typeface="微软雅黑"/>
              </a:rPr>
              <a:t>才能看完吧？！但是，大家只要仔细观看就会发现刘遄老师在这里调皮了。因为在这个配置文件中，所 有以井号</a:t>
            </a:r>
            <a:r>
              <a:rPr sz="950" b="1" spc="40" dirty="0">
                <a:solidFill>
                  <a:srgbClr val="333333"/>
                </a:solidFill>
                <a:latin typeface="微软雅黑"/>
                <a:cs typeface="微软雅黑"/>
              </a:rPr>
              <a:t>（</a:t>
            </a:r>
            <a:r>
              <a:rPr sz="950" b="1" spc="40" dirty="0">
                <a:solidFill>
                  <a:srgbClr val="333333"/>
                </a:solidFill>
                <a:latin typeface="Trebuchet MS"/>
                <a:cs typeface="Trebuchet MS"/>
              </a:rPr>
              <a:t>#</a:t>
            </a:r>
            <a:r>
              <a:rPr sz="950" b="1" spc="40" dirty="0">
                <a:solidFill>
                  <a:srgbClr val="333333"/>
                </a:solidFill>
                <a:latin typeface="微软雅黑"/>
                <a:cs typeface="微软雅黑"/>
              </a:rPr>
              <a:t>）</a:t>
            </a:r>
            <a:r>
              <a:rPr sz="950" b="1" spc="25" dirty="0">
                <a:solidFill>
                  <a:srgbClr val="333333"/>
                </a:solidFill>
                <a:latin typeface="微软雅黑"/>
                <a:cs typeface="微软雅黑"/>
              </a:rPr>
              <a:t>开始的行都是注释行，其目的是对</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服务程序的功能或某一行参数进行介绍，不需要 逐行研究这些内容。</a:t>
            </a:r>
            <a:endParaRPr sz="950">
              <a:latin typeface="微软雅黑"/>
              <a:cs typeface="微软雅黑"/>
            </a:endParaRPr>
          </a:p>
          <a:p>
            <a:pPr marL="38100" marR="106680">
              <a:lnSpc>
                <a:spcPct val="131600"/>
              </a:lnSpc>
              <a:spcBef>
                <a:spcPts val="750"/>
              </a:spcBef>
            </a:pPr>
            <a:r>
              <a:rPr sz="950" b="1" spc="25" dirty="0">
                <a:solidFill>
                  <a:srgbClr val="333333"/>
                </a:solidFill>
                <a:latin typeface="微软雅黑"/>
                <a:cs typeface="微软雅黑"/>
              </a:rPr>
              <a:t>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服务程序的主配置文件中，存在三种类型的信息：注释行信息、全局配置、区域配置，如图</a:t>
            </a:r>
            <a:r>
              <a:rPr sz="950" b="1" spc="-10" dirty="0">
                <a:solidFill>
                  <a:srgbClr val="333333"/>
                </a:solidFill>
                <a:latin typeface="Trebuchet MS"/>
                <a:cs typeface="Trebuchet MS"/>
              </a:rPr>
              <a:t>10-  </a:t>
            </a:r>
            <a:r>
              <a:rPr sz="950" b="1" dirty="0">
                <a:solidFill>
                  <a:srgbClr val="333333"/>
                </a:solidFill>
                <a:latin typeface="Trebuchet MS"/>
                <a:cs typeface="Trebuchet MS"/>
              </a:rPr>
              <a:t>4</a:t>
            </a:r>
            <a:r>
              <a:rPr sz="950" b="1" spc="25" dirty="0">
                <a:solidFill>
                  <a:srgbClr val="333333"/>
                </a:solidFill>
                <a:latin typeface="微软雅黑"/>
                <a:cs typeface="微软雅黑"/>
              </a:rPr>
              <a:t>所示。</a:t>
            </a:r>
            <a:endParaRPr sz="950">
              <a:latin typeface="微软雅黑"/>
              <a:cs typeface="微软雅黑"/>
            </a:endParaRPr>
          </a:p>
        </p:txBody>
      </p:sp>
      <p:pic>
        <p:nvPicPr>
          <p:cNvPr id="3" name="object 3"/>
          <p:cNvPicPr/>
          <p:nvPr/>
        </p:nvPicPr>
        <p:blipFill>
          <a:blip r:embed="rId2" cstate="print"/>
          <a:stretch>
            <a:fillRect/>
          </a:stretch>
        </p:blipFill>
        <p:spPr>
          <a:xfrm>
            <a:off x="1031341" y="1757126"/>
            <a:ext cx="5470409" cy="3590188"/>
          </a:xfrm>
          <a:prstGeom prst="rect">
            <a:avLst/>
          </a:prstGeom>
        </p:spPr>
      </p:pic>
      <p:sp>
        <p:nvSpPr>
          <p:cNvPr id="4" name="object 4"/>
          <p:cNvSpPr txBox="1"/>
          <p:nvPr/>
        </p:nvSpPr>
        <p:spPr>
          <a:xfrm>
            <a:off x="946424" y="5530166"/>
            <a:ext cx="5600065" cy="170878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10-4</a:t>
            </a:r>
            <a:r>
              <a:rPr sz="950" b="1" spc="-35" dirty="0">
                <a:solidFill>
                  <a:srgbClr val="333333"/>
                </a:solidFill>
                <a:latin typeface="Trebuchet MS"/>
                <a:cs typeface="Trebuchet MS"/>
              </a:rPr>
              <a:t> </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服务主配置文件的参数结构</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各位读者在学习第四章时已经接触过注释信息，因此这里主要讲解全局配置参数与区域配置参数的区 </a:t>
            </a:r>
            <a:r>
              <a:rPr sz="950" b="1" spc="30" dirty="0">
                <a:solidFill>
                  <a:srgbClr val="333333"/>
                </a:solidFill>
                <a:latin typeface="微软雅黑"/>
                <a:cs typeface="微软雅黑"/>
              </a:rPr>
              <a:t> </a:t>
            </a:r>
            <a:r>
              <a:rPr sz="950" b="1" spc="25" dirty="0">
                <a:solidFill>
                  <a:srgbClr val="333333"/>
                </a:solidFill>
                <a:latin typeface="微软雅黑"/>
                <a:cs typeface="微软雅黑"/>
              </a:rPr>
              <a:t>别。顾名思义，全局配置参数就是一种全局性的配置参数，可作用于对所有的子站点，既保证了子站点 的正常访问，也有效减少了频繁写入重复参数的工作量。区域配置参数则是单独针对于每个独立的子站 点进行设置的。就像在大学食堂里面打饭，食堂负责打饭的阿姨先给每位同学来一碗标准大小的白饭</a:t>
            </a:r>
            <a:endParaRPr sz="950">
              <a:latin typeface="微软雅黑"/>
              <a:cs typeface="微软雅黑"/>
            </a:endParaRPr>
          </a:p>
          <a:p>
            <a:pPr marL="12700" marR="30480">
              <a:lnSpc>
                <a:spcPct val="131600"/>
              </a:lnSpc>
            </a:pPr>
            <a:r>
              <a:rPr sz="950" b="1" spc="25" dirty="0">
                <a:solidFill>
                  <a:srgbClr val="333333"/>
                </a:solidFill>
                <a:latin typeface="微软雅黑"/>
                <a:cs typeface="微软雅黑"/>
              </a:rPr>
              <a:t>（全局配置），然后再根据每位同学的具体要求盛放他们想吃的菜（区域配置）。在</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服务程序主 </a:t>
            </a:r>
            <a:r>
              <a:rPr sz="950" b="1" spc="25" dirty="0">
                <a:solidFill>
                  <a:srgbClr val="333333"/>
                </a:solidFill>
                <a:latin typeface="微软雅黑"/>
                <a:cs typeface="微软雅黑"/>
              </a:rPr>
              <a:t>配置文件中，最为常用的参数如表</a:t>
            </a:r>
            <a:r>
              <a:rPr sz="950" b="1" spc="-10" dirty="0">
                <a:solidFill>
                  <a:srgbClr val="333333"/>
                </a:solidFill>
                <a:latin typeface="Trebuchet MS"/>
                <a:cs typeface="Trebuchet MS"/>
              </a:rPr>
              <a:t>10-2</a:t>
            </a:r>
            <a:r>
              <a:rPr sz="950" b="1" spc="25" dirty="0">
                <a:solidFill>
                  <a:srgbClr val="333333"/>
                </a:solidFill>
                <a:latin typeface="微软雅黑"/>
                <a:cs typeface="微软雅黑"/>
              </a:rPr>
              <a:t>所示。</a:t>
            </a:r>
            <a:endParaRPr sz="950">
              <a:latin typeface="微软雅黑"/>
              <a:cs typeface="微软雅黑"/>
            </a:endParaRPr>
          </a:p>
          <a:p>
            <a:pPr marL="12700">
              <a:lnSpc>
                <a:spcPct val="100000"/>
              </a:lnSpc>
              <a:spcBef>
                <a:spcPts val="1110"/>
              </a:spcBef>
              <a:tabLst>
                <a:tab pos="80645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10-2	</a:t>
            </a:r>
            <a:r>
              <a:rPr sz="950" b="1" spc="25" dirty="0">
                <a:solidFill>
                  <a:srgbClr val="333333"/>
                </a:solidFill>
                <a:latin typeface="微软雅黑"/>
                <a:cs typeface="微软雅黑"/>
              </a:rPr>
              <a:t>配置</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服务程序时最常用的参数以及用途描述</a:t>
            </a:r>
            <a:endParaRPr sz="950">
              <a:latin typeface="微软雅黑"/>
              <a:cs typeface="微软雅黑"/>
            </a:endParaRPr>
          </a:p>
        </p:txBody>
      </p:sp>
      <p:sp>
        <p:nvSpPr>
          <p:cNvPr id="5" name="object 5"/>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149</a:t>
            </a:fld>
            <a:endParaRPr sz="800">
              <a:latin typeface="小哥哥网恋吗"/>
              <a:cs typeface="小哥哥网恋吗"/>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7820305"/>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pic>
        <p:nvPicPr>
          <p:cNvPr id="3" name="object 3"/>
          <p:cNvPicPr/>
          <p:nvPr/>
        </p:nvPicPr>
        <p:blipFill>
          <a:blip r:embed="rId2" cstate="print"/>
          <a:stretch>
            <a:fillRect/>
          </a:stretch>
        </p:blipFill>
        <p:spPr>
          <a:xfrm>
            <a:off x="2359950" y="368299"/>
            <a:ext cx="2858828" cy="2325177"/>
          </a:xfrm>
          <a:prstGeom prst="rect">
            <a:avLst/>
          </a:prstGeom>
        </p:spPr>
      </p:pic>
      <p:sp>
        <p:nvSpPr>
          <p:cNvPr id="4" name="object 4"/>
          <p:cNvSpPr txBox="1"/>
          <p:nvPr/>
        </p:nvSpPr>
        <p:spPr>
          <a:xfrm>
            <a:off x="946414" y="2795138"/>
            <a:ext cx="5671185" cy="123190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5-4</a:t>
            </a:r>
            <a:r>
              <a:rPr sz="950" spc="-35" dirty="0">
                <a:solidFill>
                  <a:srgbClr val="333333"/>
                </a:solidFill>
                <a:latin typeface="Trebuchet MS"/>
                <a:cs typeface="Trebuchet MS"/>
              </a:rPr>
              <a:t> </a:t>
            </a:r>
            <a:r>
              <a:rPr sz="950" spc="25" dirty="0">
                <a:solidFill>
                  <a:srgbClr val="333333"/>
                </a:solidFill>
                <a:latin typeface="微软雅黑"/>
                <a:cs typeface="微软雅黑"/>
              </a:rPr>
              <a:t>权限的字符表示法转数字表示法</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将数字法转换成回字符法难度略微高一些，以</a:t>
            </a:r>
            <a:r>
              <a:rPr sz="950" spc="55" dirty="0">
                <a:solidFill>
                  <a:srgbClr val="333333"/>
                </a:solidFill>
                <a:latin typeface="Trebuchet MS"/>
                <a:cs typeface="Trebuchet MS"/>
              </a:rPr>
              <a:t>5537</a:t>
            </a:r>
            <a:r>
              <a:rPr sz="950" spc="25" dirty="0">
                <a:solidFill>
                  <a:srgbClr val="333333"/>
                </a:solidFill>
                <a:latin typeface="微软雅黑"/>
                <a:cs typeface="微软雅黑"/>
              </a:rPr>
              <a:t>为例为大家讲解。首先特殊权限的</a:t>
            </a:r>
            <a:r>
              <a:rPr sz="950" spc="55" dirty="0">
                <a:solidFill>
                  <a:srgbClr val="333333"/>
                </a:solidFill>
                <a:latin typeface="Trebuchet MS"/>
                <a:cs typeface="Trebuchet MS"/>
              </a:rPr>
              <a:t>5</a:t>
            </a:r>
            <a:r>
              <a:rPr sz="950" spc="25" dirty="0">
                <a:solidFill>
                  <a:srgbClr val="333333"/>
                </a:solidFill>
                <a:latin typeface="微软雅黑"/>
                <a:cs typeface="微软雅黑"/>
              </a:rPr>
              <a:t>是由</a:t>
            </a:r>
            <a:r>
              <a:rPr sz="950" spc="55" dirty="0">
                <a:solidFill>
                  <a:srgbClr val="333333"/>
                </a:solidFill>
                <a:latin typeface="Trebuchet MS"/>
                <a:cs typeface="Trebuchet MS"/>
              </a:rPr>
              <a:t>4+1</a:t>
            </a:r>
            <a:r>
              <a:rPr sz="950" spc="20" dirty="0">
                <a:solidFill>
                  <a:srgbClr val="333333"/>
                </a:solidFill>
                <a:latin typeface="微软雅黑"/>
                <a:cs typeface="微软雅黑"/>
              </a:rPr>
              <a:t>组成的， </a:t>
            </a:r>
            <a:r>
              <a:rPr sz="950" spc="25" dirty="0">
                <a:solidFill>
                  <a:srgbClr val="333333"/>
                </a:solidFill>
                <a:latin typeface="微软雅黑"/>
                <a:cs typeface="微软雅黑"/>
              </a:rPr>
              <a:t>意味着是有</a:t>
            </a:r>
            <a:r>
              <a:rPr sz="950" spc="75" dirty="0">
                <a:solidFill>
                  <a:srgbClr val="333333"/>
                </a:solidFill>
                <a:latin typeface="Trebuchet MS"/>
                <a:cs typeface="Trebuchet MS"/>
              </a:rPr>
              <a:t>SUID</a:t>
            </a:r>
            <a:r>
              <a:rPr sz="950" spc="25" dirty="0">
                <a:solidFill>
                  <a:srgbClr val="333333"/>
                </a:solidFill>
                <a:latin typeface="微软雅黑"/>
                <a:cs typeface="微软雅黑"/>
              </a:rPr>
              <a:t>和</a:t>
            </a:r>
            <a:r>
              <a:rPr sz="950" spc="40" dirty="0">
                <a:solidFill>
                  <a:srgbClr val="333333"/>
                </a:solidFill>
                <a:latin typeface="Trebuchet MS"/>
                <a:cs typeface="Trebuchet MS"/>
              </a:rPr>
              <a:t>SBIT</a:t>
            </a:r>
            <a:r>
              <a:rPr sz="950" spc="25" dirty="0">
                <a:solidFill>
                  <a:srgbClr val="333333"/>
                </a:solidFill>
                <a:latin typeface="微软雅黑"/>
                <a:cs typeface="微软雅黑"/>
              </a:rPr>
              <a:t>。</a:t>
            </a:r>
            <a:r>
              <a:rPr sz="950" spc="75" dirty="0">
                <a:solidFill>
                  <a:srgbClr val="333333"/>
                </a:solidFill>
                <a:latin typeface="Trebuchet MS"/>
                <a:cs typeface="Trebuchet MS"/>
              </a:rPr>
              <a:t>SUID</a:t>
            </a:r>
            <a:r>
              <a:rPr sz="950" spc="25" dirty="0">
                <a:solidFill>
                  <a:srgbClr val="333333"/>
                </a:solidFill>
                <a:latin typeface="微软雅黑"/>
                <a:cs typeface="微软雅黑"/>
              </a:rPr>
              <a:t>和</a:t>
            </a:r>
            <a:r>
              <a:rPr sz="950" spc="70" dirty="0">
                <a:solidFill>
                  <a:srgbClr val="333333"/>
                </a:solidFill>
                <a:latin typeface="Trebuchet MS"/>
                <a:cs typeface="Trebuchet MS"/>
              </a:rPr>
              <a:t>SGID</a:t>
            </a:r>
            <a:r>
              <a:rPr sz="950" spc="25" dirty="0">
                <a:solidFill>
                  <a:srgbClr val="333333"/>
                </a:solidFill>
                <a:latin typeface="微软雅黑"/>
                <a:cs typeface="微软雅黑"/>
              </a:rPr>
              <a:t>的写法是原先有执行权限则是小写</a:t>
            </a:r>
            <a:r>
              <a:rPr sz="950" spc="50" dirty="0">
                <a:solidFill>
                  <a:srgbClr val="333333"/>
                </a:solidFill>
                <a:latin typeface="Trebuchet MS"/>
                <a:cs typeface="Trebuchet MS"/>
              </a:rPr>
              <a:t>s</a:t>
            </a:r>
            <a:r>
              <a:rPr sz="950" spc="50" dirty="0">
                <a:solidFill>
                  <a:srgbClr val="333333"/>
                </a:solidFill>
                <a:latin typeface="微软雅黑"/>
                <a:cs typeface="微软雅黑"/>
              </a:rPr>
              <a:t>，</a:t>
            </a:r>
            <a:r>
              <a:rPr sz="950" spc="25" dirty="0">
                <a:solidFill>
                  <a:srgbClr val="333333"/>
                </a:solidFill>
                <a:latin typeface="微软雅黑"/>
                <a:cs typeface="微软雅黑"/>
              </a:rPr>
              <a:t>如果没有执行权限则是大写 </a:t>
            </a:r>
            <a:r>
              <a:rPr sz="950" spc="50" dirty="0">
                <a:solidFill>
                  <a:srgbClr val="333333"/>
                </a:solidFill>
                <a:latin typeface="Trebuchet MS"/>
                <a:cs typeface="Trebuchet MS"/>
              </a:rPr>
              <a:t>S</a:t>
            </a:r>
            <a:r>
              <a:rPr sz="950" spc="50" dirty="0">
                <a:solidFill>
                  <a:srgbClr val="333333"/>
                </a:solidFill>
                <a:latin typeface="微软雅黑"/>
                <a:cs typeface="微软雅黑"/>
              </a:rPr>
              <a:t>，</a:t>
            </a:r>
            <a:r>
              <a:rPr sz="950" spc="25" dirty="0">
                <a:solidFill>
                  <a:srgbClr val="333333"/>
                </a:solidFill>
                <a:latin typeface="微软雅黑"/>
                <a:cs typeface="微软雅黑"/>
              </a:rPr>
              <a:t>而</a:t>
            </a:r>
            <a:r>
              <a:rPr sz="950" spc="40" dirty="0">
                <a:solidFill>
                  <a:srgbClr val="333333"/>
                </a:solidFill>
                <a:latin typeface="Trebuchet MS"/>
                <a:cs typeface="Trebuchet MS"/>
              </a:rPr>
              <a:t>SBIT</a:t>
            </a:r>
            <a:r>
              <a:rPr sz="950" spc="25" dirty="0">
                <a:solidFill>
                  <a:srgbClr val="333333"/>
                </a:solidFill>
                <a:latin typeface="微软雅黑"/>
                <a:cs typeface="微软雅黑"/>
              </a:rPr>
              <a:t>的写法则是原先有执行权限是小写</a:t>
            </a:r>
            <a:r>
              <a:rPr sz="950" spc="-5" dirty="0">
                <a:solidFill>
                  <a:srgbClr val="333333"/>
                </a:solidFill>
                <a:latin typeface="Trebuchet MS"/>
                <a:cs typeface="Trebuchet MS"/>
              </a:rPr>
              <a:t>t</a:t>
            </a:r>
            <a:r>
              <a:rPr sz="950" spc="-5" dirty="0">
                <a:solidFill>
                  <a:srgbClr val="333333"/>
                </a:solidFill>
                <a:latin typeface="微软雅黑"/>
                <a:cs typeface="微软雅黑"/>
              </a:rPr>
              <a:t>，</a:t>
            </a:r>
            <a:r>
              <a:rPr sz="950" spc="25" dirty="0">
                <a:solidFill>
                  <a:srgbClr val="333333"/>
                </a:solidFill>
                <a:latin typeface="微软雅黑"/>
                <a:cs typeface="微软雅黑"/>
              </a:rPr>
              <a:t>没有执行权限是大写</a:t>
            </a:r>
            <a:r>
              <a:rPr sz="950" spc="-15" dirty="0">
                <a:solidFill>
                  <a:srgbClr val="333333"/>
                </a:solidFill>
                <a:latin typeface="Trebuchet MS"/>
                <a:cs typeface="Trebuchet MS"/>
              </a:rPr>
              <a:t>T</a:t>
            </a:r>
            <a:r>
              <a:rPr sz="950" spc="25" dirty="0">
                <a:solidFill>
                  <a:srgbClr val="333333"/>
                </a:solidFill>
                <a:latin typeface="微软雅黑"/>
                <a:cs typeface="微软雅黑"/>
              </a:rPr>
              <a:t>。一般权限的</a:t>
            </a:r>
            <a:r>
              <a:rPr sz="950" spc="55" dirty="0">
                <a:solidFill>
                  <a:srgbClr val="333333"/>
                </a:solidFill>
                <a:latin typeface="Trebuchet MS"/>
                <a:cs typeface="Trebuchet MS"/>
              </a:rPr>
              <a:t>537</a:t>
            </a:r>
            <a:r>
              <a:rPr sz="950" spc="25" dirty="0">
                <a:solidFill>
                  <a:srgbClr val="333333"/>
                </a:solidFill>
                <a:latin typeface="微软雅黑"/>
                <a:cs typeface="微软雅黑"/>
              </a:rPr>
              <a:t>进行字符转换后 应为</a:t>
            </a:r>
            <a:r>
              <a:rPr sz="950" spc="-10" dirty="0">
                <a:solidFill>
                  <a:srgbClr val="333333"/>
                </a:solidFill>
                <a:latin typeface="Trebuchet MS"/>
                <a:cs typeface="Trebuchet MS"/>
              </a:rPr>
              <a:t>“r-x-wxrwx”</a:t>
            </a:r>
            <a:r>
              <a:rPr sz="950" spc="-10" dirty="0">
                <a:solidFill>
                  <a:srgbClr val="333333"/>
                </a:solidFill>
                <a:latin typeface="微软雅黑"/>
                <a:cs typeface="微软雅黑"/>
              </a:rPr>
              <a:t>，</a:t>
            </a:r>
            <a:r>
              <a:rPr sz="950" spc="25" dirty="0">
                <a:solidFill>
                  <a:srgbClr val="333333"/>
                </a:solidFill>
                <a:latin typeface="微软雅黑"/>
                <a:cs typeface="微软雅黑"/>
              </a:rPr>
              <a:t>然后在此基础上增加</a:t>
            </a:r>
            <a:r>
              <a:rPr sz="950" spc="75" dirty="0">
                <a:solidFill>
                  <a:srgbClr val="333333"/>
                </a:solidFill>
                <a:latin typeface="Trebuchet MS"/>
                <a:cs typeface="Trebuchet MS"/>
              </a:rPr>
              <a:t>SUID</a:t>
            </a:r>
            <a:r>
              <a:rPr sz="950" spc="25" dirty="0">
                <a:solidFill>
                  <a:srgbClr val="333333"/>
                </a:solidFill>
                <a:latin typeface="微软雅黑"/>
                <a:cs typeface="微软雅黑"/>
              </a:rPr>
              <a:t>和</a:t>
            </a:r>
            <a:r>
              <a:rPr sz="950" spc="70" dirty="0">
                <a:solidFill>
                  <a:srgbClr val="333333"/>
                </a:solidFill>
                <a:latin typeface="Trebuchet MS"/>
                <a:cs typeface="Trebuchet MS"/>
              </a:rPr>
              <a:t>SGID</a:t>
            </a:r>
            <a:r>
              <a:rPr sz="950" spc="25" dirty="0">
                <a:solidFill>
                  <a:srgbClr val="333333"/>
                </a:solidFill>
                <a:latin typeface="微软雅黑"/>
                <a:cs typeface="微软雅黑"/>
              </a:rPr>
              <a:t>特殊权限，合并后结果是</a:t>
            </a:r>
            <a:r>
              <a:rPr sz="950" spc="-15" dirty="0">
                <a:solidFill>
                  <a:srgbClr val="333333"/>
                </a:solidFill>
                <a:latin typeface="Trebuchet MS"/>
                <a:cs typeface="Trebuchet MS"/>
              </a:rPr>
              <a:t>“r-s-wxrwt”</a:t>
            </a:r>
            <a:r>
              <a:rPr sz="950" spc="25" dirty="0">
                <a:solidFill>
                  <a:srgbClr val="333333"/>
                </a:solidFill>
                <a:latin typeface="微软雅黑"/>
                <a:cs typeface="微软雅黑"/>
              </a:rPr>
              <a:t>。可以参考图 </a:t>
            </a:r>
            <a:r>
              <a:rPr sz="950" spc="25" dirty="0">
                <a:solidFill>
                  <a:srgbClr val="333333"/>
                </a:solidFill>
                <a:latin typeface="Trebuchet MS"/>
                <a:cs typeface="Trebuchet MS"/>
              </a:rPr>
              <a:t>5-5</a:t>
            </a:r>
            <a:r>
              <a:rPr sz="950" spc="25" dirty="0">
                <a:solidFill>
                  <a:srgbClr val="333333"/>
                </a:solidFill>
                <a:latin typeface="微软雅黑"/>
                <a:cs typeface="微软雅黑"/>
              </a:rPr>
              <a:t>所示的计算过程来学习理解。</a:t>
            </a:r>
            <a:endParaRPr sz="950">
              <a:latin typeface="微软雅黑"/>
              <a:cs typeface="微软雅黑"/>
            </a:endParaRPr>
          </a:p>
        </p:txBody>
      </p:sp>
      <p:pic>
        <p:nvPicPr>
          <p:cNvPr id="5" name="object 5"/>
          <p:cNvPicPr/>
          <p:nvPr/>
        </p:nvPicPr>
        <p:blipFill>
          <a:blip r:embed="rId3" cstate="print"/>
          <a:stretch>
            <a:fillRect/>
          </a:stretch>
        </p:blipFill>
        <p:spPr>
          <a:xfrm>
            <a:off x="2359950" y="4132421"/>
            <a:ext cx="2858828" cy="1982121"/>
          </a:xfrm>
          <a:prstGeom prst="rect">
            <a:avLst/>
          </a:prstGeom>
        </p:spPr>
      </p:pic>
      <p:sp>
        <p:nvSpPr>
          <p:cNvPr id="6" name="object 6"/>
          <p:cNvSpPr txBox="1"/>
          <p:nvPr/>
        </p:nvSpPr>
        <p:spPr>
          <a:xfrm>
            <a:off x="946424" y="6368673"/>
            <a:ext cx="5667375" cy="377634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5-5</a:t>
            </a:r>
            <a:r>
              <a:rPr sz="950" spc="-35" dirty="0">
                <a:solidFill>
                  <a:srgbClr val="333333"/>
                </a:solidFill>
                <a:latin typeface="Trebuchet MS"/>
                <a:cs typeface="Trebuchet MS"/>
              </a:rPr>
              <a:t> </a:t>
            </a:r>
            <a:r>
              <a:rPr sz="950" spc="25" dirty="0">
                <a:solidFill>
                  <a:srgbClr val="333333"/>
                </a:solidFill>
                <a:latin typeface="微软雅黑"/>
                <a:cs typeface="微软雅黑"/>
              </a:rPr>
              <a:t>权限的数字表示法转字符标识法</a:t>
            </a:r>
            <a:endParaRPr sz="950">
              <a:latin typeface="微软雅黑"/>
              <a:cs typeface="微软雅黑"/>
            </a:endParaRPr>
          </a:p>
          <a:p>
            <a:pPr>
              <a:lnSpc>
                <a:spcPct val="100000"/>
              </a:lnSpc>
              <a:spcBef>
                <a:spcPts val="85"/>
              </a:spcBef>
            </a:pPr>
            <a:endParaRPr sz="650">
              <a:latin typeface="微软雅黑"/>
              <a:cs typeface="微软雅黑"/>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marR="7620">
              <a:lnSpc>
                <a:spcPct val="131600"/>
              </a:lnSpc>
              <a:spcBef>
                <a:spcPts val="955"/>
              </a:spcBef>
            </a:pPr>
            <a:r>
              <a:rPr sz="950" spc="35" dirty="0">
                <a:solidFill>
                  <a:srgbClr val="333333"/>
                </a:solidFill>
                <a:latin typeface="Trebuchet MS"/>
                <a:cs typeface="Trebuchet MS"/>
              </a:rPr>
              <a:t>Linux</a:t>
            </a:r>
            <a:r>
              <a:rPr sz="950" spc="25" dirty="0">
                <a:solidFill>
                  <a:srgbClr val="333333"/>
                </a:solidFill>
                <a:latin typeface="微软雅黑"/>
                <a:cs typeface="微软雅黑"/>
              </a:rPr>
              <a:t>系统中文件的权限位真像北京的房价，寸土寸金，一个占位竟能有这么多含义，工作中一定要小心 谨慎。</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spc="55"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spc="35" dirty="0">
                <a:solidFill>
                  <a:srgbClr val="777777"/>
                </a:solidFill>
                <a:latin typeface="Trebuchet MS"/>
                <a:cs typeface="Trebuchet MS"/>
              </a:rPr>
              <a:t>Linux</a:t>
            </a:r>
            <a:r>
              <a:rPr sz="950" spc="25" dirty="0">
                <a:solidFill>
                  <a:srgbClr val="777777"/>
                </a:solidFill>
                <a:latin typeface="微软雅黑"/>
                <a:cs typeface="微软雅黑"/>
              </a:rPr>
              <a:t>技术交流学习请加读者群</a:t>
            </a:r>
            <a:r>
              <a:rPr sz="950" spc="20" dirty="0">
                <a:solidFill>
                  <a:srgbClr val="777777"/>
                </a:solidFill>
                <a:latin typeface="微软雅黑"/>
                <a:cs typeface="微软雅黑"/>
              </a:rPr>
              <a:t>（</a:t>
            </a:r>
            <a:r>
              <a:rPr sz="950" b="1" spc="25" dirty="0">
                <a:solidFill>
                  <a:srgbClr val="777777"/>
                </a:solidFill>
                <a:latin typeface="微软雅黑"/>
                <a:cs typeface="微软雅黑"/>
              </a:rPr>
              <a:t>推荐</a:t>
            </a:r>
            <a:r>
              <a:rPr sz="950" spc="10" dirty="0">
                <a:solidFill>
                  <a:srgbClr val="777777"/>
                </a:solidFill>
                <a:latin typeface="微软雅黑"/>
                <a:cs typeface="微软雅黑"/>
              </a:rPr>
              <a:t>）：</a:t>
            </a:r>
            <a:r>
              <a:rPr sz="950" u="sng" spc="10" dirty="0">
                <a:solidFill>
                  <a:srgbClr val="4183C4"/>
                </a:solidFill>
                <a:uFill>
                  <a:solidFill>
                    <a:srgbClr val="4183C4"/>
                  </a:solidFill>
                </a:uFill>
                <a:latin typeface="Trebuchet MS"/>
                <a:cs typeface="Trebuchet MS"/>
                <a:hlinkClick r:id="rId4"/>
              </a:rPr>
              <a:t>https://www.linuxprobe.com/club</a:t>
            </a:r>
            <a:endParaRPr sz="950">
              <a:latin typeface="Trebuchet MS"/>
              <a:cs typeface="Trebuchet MS"/>
            </a:endParaRPr>
          </a:p>
          <a:p>
            <a:pPr marL="193675" marR="253365">
              <a:lnSpc>
                <a:spcPct val="131600"/>
              </a:lnSpc>
              <a:spcBef>
                <a:spcPts val="750"/>
              </a:spcBef>
            </a:pPr>
            <a:r>
              <a:rPr sz="950" spc="185" dirty="0">
                <a:solidFill>
                  <a:srgbClr val="777777"/>
                </a:solidFill>
                <a:latin typeface="Trebuchet MS"/>
                <a:cs typeface="Trebuchet MS"/>
              </a:rPr>
              <a:t>*</a:t>
            </a:r>
            <a:r>
              <a:rPr sz="950" spc="25" dirty="0">
                <a:solidFill>
                  <a:srgbClr val="777777"/>
                </a:solidFill>
                <a:latin typeface="微软雅黑"/>
                <a:cs typeface="微软雅黑"/>
              </a:rPr>
              <a:t>本群特色：确保每一位群友都是《</a:t>
            </a:r>
            <a:r>
              <a:rPr sz="950" spc="35" dirty="0">
                <a:solidFill>
                  <a:srgbClr val="777777"/>
                </a:solidFill>
                <a:latin typeface="Trebuchet MS"/>
                <a:cs typeface="Trebuchet MS"/>
              </a:rPr>
              <a:t>Linux</a:t>
            </a:r>
            <a:r>
              <a:rPr sz="950" spc="20" dirty="0">
                <a:solidFill>
                  <a:srgbClr val="777777"/>
                </a:solidFill>
                <a:latin typeface="微软雅黑"/>
                <a:cs typeface="微软雅黑"/>
              </a:rPr>
              <a:t>就该这么学》的读者，答疑更有针对性，不定期领取定 </a:t>
            </a:r>
            <a:r>
              <a:rPr sz="950" spc="25" dirty="0">
                <a:solidFill>
                  <a:srgbClr val="777777"/>
                </a:solidFill>
                <a:latin typeface="微软雅黑"/>
                <a:cs typeface="微软雅黑"/>
              </a:rPr>
              <a:t>制礼品。</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25" dirty="0">
                <a:solidFill>
                  <a:srgbClr val="333333"/>
                </a:solidFill>
                <a:latin typeface="Trebuchet MS"/>
                <a:cs typeface="Trebuchet MS"/>
              </a:rPr>
              <a:t>5.4</a:t>
            </a:r>
            <a:r>
              <a:rPr sz="950" b="1" spc="-35" dirty="0">
                <a:solidFill>
                  <a:srgbClr val="333333"/>
                </a:solidFill>
                <a:latin typeface="Trebuchet MS"/>
                <a:cs typeface="Trebuchet MS"/>
              </a:rPr>
              <a:t> </a:t>
            </a:r>
            <a:r>
              <a:rPr sz="950" b="1" spc="25" dirty="0">
                <a:solidFill>
                  <a:srgbClr val="333333"/>
                </a:solidFill>
                <a:latin typeface="微软雅黑"/>
                <a:cs typeface="微软雅黑"/>
              </a:rPr>
              <a:t>文件的隐藏属性</a:t>
            </a:r>
            <a:endParaRPr sz="950">
              <a:latin typeface="微软雅黑"/>
              <a:cs typeface="微软雅黑"/>
            </a:endParaRPr>
          </a:p>
          <a:p>
            <a:pPr marL="12700" marR="5080">
              <a:lnSpc>
                <a:spcPct val="131600"/>
              </a:lnSpc>
              <a:spcBef>
                <a:spcPts val="900"/>
              </a:spcBef>
            </a:pPr>
            <a:r>
              <a:rPr sz="950" spc="35" dirty="0">
                <a:solidFill>
                  <a:srgbClr val="333333"/>
                </a:solidFill>
                <a:latin typeface="Trebuchet MS"/>
                <a:cs typeface="Trebuchet MS"/>
              </a:rPr>
              <a:t>Linux</a:t>
            </a:r>
            <a:r>
              <a:rPr sz="950" spc="25" dirty="0">
                <a:solidFill>
                  <a:srgbClr val="333333"/>
                </a:solidFill>
                <a:latin typeface="微软雅黑"/>
                <a:cs typeface="微软雅黑"/>
              </a:rPr>
              <a:t>系统中的文件除了具备一般权限和特殊权限之外，还有一种隐藏权限，即被隐藏起来的权限，默认 情况下不能直接被用户发觉。有用户曾经在生产环境和</a:t>
            </a:r>
            <a:r>
              <a:rPr sz="950" spc="55" dirty="0">
                <a:solidFill>
                  <a:srgbClr val="333333"/>
                </a:solidFill>
                <a:latin typeface="Trebuchet MS"/>
                <a:cs typeface="Trebuchet MS"/>
              </a:rPr>
              <a:t>RHCE</a:t>
            </a:r>
            <a:r>
              <a:rPr sz="950" spc="20" dirty="0">
                <a:solidFill>
                  <a:srgbClr val="333333"/>
                </a:solidFill>
                <a:latin typeface="微软雅黑"/>
                <a:cs typeface="微软雅黑"/>
              </a:rPr>
              <a:t>考试题目中碰到过明明权限充足但却无法删 </a:t>
            </a:r>
            <a:r>
              <a:rPr sz="950" spc="25" dirty="0">
                <a:solidFill>
                  <a:srgbClr val="333333"/>
                </a:solidFill>
                <a:latin typeface="微软雅黑"/>
                <a:cs typeface="微软雅黑"/>
              </a:rPr>
              <a:t>除某个文件的情况，或者仅能在日志文件中追加内容而不能修改或删除内容，这在一定程度上阻止了黑 客篡改系统日志的图谋，因此这种</a:t>
            </a:r>
            <a:r>
              <a:rPr sz="950" spc="-160" dirty="0">
                <a:solidFill>
                  <a:srgbClr val="333333"/>
                </a:solidFill>
                <a:latin typeface="Trebuchet MS"/>
                <a:cs typeface="Trebuchet MS"/>
              </a:rPr>
              <a:t>“</a:t>
            </a:r>
            <a:r>
              <a:rPr sz="950" spc="25" dirty="0">
                <a:solidFill>
                  <a:srgbClr val="333333"/>
                </a:solidFill>
                <a:latin typeface="微软雅黑"/>
                <a:cs typeface="微软雅黑"/>
              </a:rPr>
              <a:t>奇怪</a:t>
            </a:r>
            <a:r>
              <a:rPr sz="950" spc="-160" dirty="0">
                <a:solidFill>
                  <a:srgbClr val="333333"/>
                </a:solidFill>
                <a:latin typeface="Trebuchet MS"/>
                <a:cs typeface="Trebuchet MS"/>
              </a:rPr>
              <a:t>”</a:t>
            </a:r>
            <a:r>
              <a:rPr sz="950" spc="25" dirty="0">
                <a:solidFill>
                  <a:srgbClr val="333333"/>
                </a:solidFill>
                <a:latin typeface="微软雅黑"/>
                <a:cs typeface="微软雅黑"/>
              </a:rPr>
              <a:t>的文件也保障了</a:t>
            </a:r>
            <a:r>
              <a:rPr sz="950" spc="35" dirty="0">
                <a:solidFill>
                  <a:srgbClr val="333333"/>
                </a:solidFill>
                <a:latin typeface="Trebuchet MS"/>
                <a:cs typeface="Trebuchet MS"/>
              </a:rPr>
              <a:t>Linux</a:t>
            </a:r>
            <a:r>
              <a:rPr sz="950" spc="25" dirty="0">
                <a:solidFill>
                  <a:srgbClr val="333333"/>
                </a:solidFill>
                <a:latin typeface="微软雅黑"/>
                <a:cs typeface="微软雅黑"/>
              </a:rPr>
              <a:t>系统的安全性。</a:t>
            </a:r>
            <a:endParaRPr sz="950">
              <a:latin typeface="微软雅黑"/>
              <a:cs typeface="微软雅黑"/>
            </a:endParaRPr>
          </a:p>
        </p:txBody>
      </p:sp>
      <p:sp>
        <p:nvSpPr>
          <p:cNvPr id="8" name="object 8"/>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15</a:t>
            </a:fld>
            <a:endParaRPr sz="800">
              <a:latin typeface="小哥哥网恋吗"/>
              <a:cs typeface="小哥哥网恋吗"/>
            </a:endParaRPr>
          </a:p>
        </p:txBody>
      </p:sp>
      <p:sp>
        <p:nvSpPr>
          <p:cNvPr id="7" name="object 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307"/>
          <a:ext cx="5692775" cy="3771900"/>
        </p:xfrm>
        <a:graphic>
          <a:graphicData uri="http://schemas.openxmlformats.org/drawingml/2006/table">
            <a:tbl>
              <a:tblPr firstRow="1" bandRow="1">
                <a:tableStyleId>{2D5ABB26-0587-4C30-8999-92F81FD0307C}</a:tableStyleId>
              </a:tblPr>
              <a:tblGrid>
                <a:gridCol w="2144395">
                  <a:extLst>
                    <a:ext uri="{9D8B030D-6E8A-4147-A177-3AD203B41FA5}">
                      <a16:colId xmlns:a16="http://schemas.microsoft.com/office/drawing/2014/main" val="20000"/>
                    </a:ext>
                  </a:extLst>
                </a:gridCol>
                <a:gridCol w="3534409">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5" dirty="0">
                          <a:solidFill>
                            <a:srgbClr val="333333"/>
                          </a:solidFill>
                          <a:latin typeface="Trebuchet MS"/>
                          <a:cs typeface="Trebuchet MS"/>
                        </a:rPr>
                        <a:t>ServerRoot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服务目录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45" dirty="0">
                          <a:solidFill>
                            <a:srgbClr val="333333"/>
                          </a:solidFill>
                          <a:latin typeface="Trebuchet MS"/>
                          <a:cs typeface="Trebuchet MS"/>
                        </a:rPr>
                        <a:t>ServerAdmin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管理员邮箱</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5" dirty="0">
                          <a:solidFill>
                            <a:srgbClr val="333333"/>
                          </a:solidFill>
                          <a:latin typeface="Trebuchet MS"/>
                          <a:cs typeface="Trebuchet MS"/>
                        </a:rPr>
                        <a:t>User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运行服务的用户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60" dirty="0">
                          <a:solidFill>
                            <a:srgbClr val="333333"/>
                          </a:solidFill>
                          <a:latin typeface="Trebuchet MS"/>
                          <a:cs typeface="Trebuchet MS"/>
                        </a:rPr>
                        <a:t>Group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运行服务的用户组</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50" dirty="0">
                          <a:solidFill>
                            <a:srgbClr val="333333"/>
                          </a:solidFill>
                          <a:latin typeface="Trebuchet MS"/>
                          <a:cs typeface="Trebuchet MS"/>
                        </a:rPr>
                        <a:t>ServerName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网站服务器的域名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50" dirty="0">
                          <a:solidFill>
                            <a:srgbClr val="333333"/>
                          </a:solidFill>
                          <a:latin typeface="Trebuchet MS"/>
                          <a:cs typeface="Trebuchet MS"/>
                        </a:rPr>
                        <a:t>DocumentRoot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网站数据目录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25" dirty="0">
                          <a:solidFill>
                            <a:srgbClr val="333333"/>
                          </a:solidFill>
                          <a:latin typeface="Trebuchet MS"/>
                          <a:cs typeface="Trebuchet MS"/>
                        </a:rPr>
                        <a:t>Listen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监听的</a:t>
                      </a:r>
                      <a:r>
                        <a:rPr sz="950" dirty="0">
                          <a:solidFill>
                            <a:srgbClr val="333333"/>
                          </a:solidFill>
                          <a:latin typeface="Trebuchet MS"/>
                          <a:cs typeface="Trebuchet MS"/>
                        </a:rPr>
                        <a:t>IP</a:t>
                      </a:r>
                      <a:r>
                        <a:rPr sz="950" dirty="0">
                          <a:solidFill>
                            <a:srgbClr val="333333"/>
                          </a:solidFill>
                          <a:latin typeface="微软雅黑"/>
                          <a:cs typeface="微软雅黑"/>
                        </a:rPr>
                        <a:t>地址与端口号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30" dirty="0">
                          <a:solidFill>
                            <a:srgbClr val="333333"/>
                          </a:solidFill>
                          <a:latin typeface="Trebuchet MS"/>
                          <a:cs typeface="Trebuchet MS"/>
                        </a:rPr>
                        <a:t>DirectoryIndex</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默认的索引页页面</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45" dirty="0">
                          <a:solidFill>
                            <a:srgbClr val="333333"/>
                          </a:solidFill>
                          <a:latin typeface="Trebuchet MS"/>
                          <a:cs typeface="Trebuchet MS"/>
                        </a:rPr>
                        <a:t>ErrorLog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错误日志文件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spc="55" dirty="0">
                          <a:solidFill>
                            <a:srgbClr val="333333"/>
                          </a:solidFill>
                          <a:latin typeface="Trebuchet MS"/>
                          <a:cs typeface="Trebuchet MS"/>
                        </a:rPr>
                        <a:t>CustomLog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访问日志文件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spc="30" dirty="0">
                          <a:solidFill>
                            <a:srgbClr val="333333"/>
                          </a:solidFill>
                          <a:latin typeface="Trebuchet MS"/>
                          <a:cs typeface="Trebuchet MS"/>
                        </a:rPr>
                        <a:t>Timeout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网页超时时间，默认为</a:t>
                      </a:r>
                      <a:r>
                        <a:rPr sz="950" dirty="0">
                          <a:solidFill>
                            <a:srgbClr val="333333"/>
                          </a:solidFill>
                          <a:latin typeface="Trebuchet MS"/>
                          <a:cs typeface="Trebuchet MS"/>
                        </a:rPr>
                        <a:t>300</a:t>
                      </a:r>
                      <a:r>
                        <a:rPr sz="950" dirty="0">
                          <a:solidFill>
                            <a:srgbClr val="333333"/>
                          </a:solidFill>
                          <a:latin typeface="微软雅黑"/>
                          <a:cs typeface="微软雅黑"/>
                        </a:rPr>
                        <a:t>秒</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bl>
          </a:graphicData>
        </a:graphic>
      </p:graphicFrame>
      <p:grpSp>
        <p:nvGrpSpPr>
          <p:cNvPr id="3" name="object 3"/>
          <p:cNvGrpSpPr/>
          <p:nvPr/>
        </p:nvGrpSpPr>
        <p:grpSpPr>
          <a:xfrm>
            <a:off x="959124" y="5209264"/>
            <a:ext cx="5651500" cy="667385"/>
            <a:chOff x="959124" y="5209264"/>
            <a:chExt cx="5651500" cy="667385"/>
          </a:xfrm>
        </p:grpSpPr>
        <p:sp>
          <p:nvSpPr>
            <p:cNvPr id="4" name="object 4"/>
            <p:cNvSpPr/>
            <p:nvPr/>
          </p:nvSpPr>
          <p:spPr>
            <a:xfrm>
              <a:off x="963889" y="5214028"/>
              <a:ext cx="5641975" cy="657860"/>
            </a:xfrm>
            <a:custGeom>
              <a:avLst/>
              <a:gdLst/>
              <a:ahLst/>
              <a:cxnLst/>
              <a:rect l="l" t="t" r="r" b="b"/>
              <a:pathLst>
                <a:path w="5641975" h="657860">
                  <a:moveTo>
                    <a:pt x="5620752" y="657530"/>
                  </a:moveTo>
                  <a:lnTo>
                    <a:pt x="20659" y="657530"/>
                  </a:lnTo>
                  <a:lnTo>
                    <a:pt x="17629" y="656939"/>
                  </a:lnTo>
                  <a:lnTo>
                    <a:pt x="0" y="636832"/>
                  </a:lnTo>
                  <a:lnTo>
                    <a:pt x="0" y="633706"/>
                  </a:lnTo>
                  <a:lnTo>
                    <a:pt x="0" y="20545"/>
                  </a:lnTo>
                  <a:lnTo>
                    <a:pt x="20659" y="0"/>
                  </a:lnTo>
                  <a:lnTo>
                    <a:pt x="5620752" y="0"/>
                  </a:lnTo>
                  <a:lnTo>
                    <a:pt x="5641421" y="20545"/>
                  </a:lnTo>
                  <a:lnTo>
                    <a:pt x="5641421" y="636832"/>
                  </a:lnTo>
                  <a:lnTo>
                    <a:pt x="5623792" y="656939"/>
                  </a:lnTo>
                  <a:lnTo>
                    <a:pt x="5620752" y="657530"/>
                  </a:lnTo>
                  <a:close/>
                </a:path>
              </a:pathLst>
            </a:custGeom>
            <a:solidFill>
              <a:srgbClr val="F8F8F8"/>
            </a:solidFill>
          </p:spPr>
          <p:txBody>
            <a:bodyPr wrap="square" lIns="0" tIns="0" rIns="0" bIns="0" rtlCol="0"/>
            <a:lstStyle/>
            <a:p>
              <a:endParaRPr/>
            </a:p>
          </p:txBody>
        </p:sp>
        <p:sp>
          <p:nvSpPr>
            <p:cNvPr id="5" name="object 5"/>
            <p:cNvSpPr/>
            <p:nvPr/>
          </p:nvSpPr>
          <p:spPr>
            <a:xfrm>
              <a:off x="963889" y="5214028"/>
              <a:ext cx="5641975" cy="657860"/>
            </a:xfrm>
            <a:custGeom>
              <a:avLst/>
              <a:gdLst/>
              <a:ahLst/>
              <a:cxnLst/>
              <a:rect l="l" t="t" r="r" b="b"/>
              <a:pathLst>
                <a:path w="5641975" h="657860">
                  <a:moveTo>
                    <a:pt x="0" y="633706"/>
                  </a:moveTo>
                  <a:lnTo>
                    <a:pt x="0" y="23823"/>
                  </a:lnTo>
                  <a:lnTo>
                    <a:pt x="0" y="20545"/>
                  </a:lnTo>
                  <a:lnTo>
                    <a:pt x="600" y="17419"/>
                  </a:lnTo>
                  <a:lnTo>
                    <a:pt x="1810" y="14589"/>
                  </a:lnTo>
                  <a:lnTo>
                    <a:pt x="3020" y="11616"/>
                  </a:lnTo>
                  <a:lnTo>
                    <a:pt x="4745" y="9081"/>
                  </a:lnTo>
                  <a:lnTo>
                    <a:pt x="6975" y="6994"/>
                  </a:lnTo>
                  <a:lnTo>
                    <a:pt x="9214" y="4764"/>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764"/>
                  </a:lnTo>
                  <a:lnTo>
                    <a:pt x="5634446" y="6994"/>
                  </a:lnTo>
                  <a:lnTo>
                    <a:pt x="5636675" y="9081"/>
                  </a:lnTo>
                  <a:lnTo>
                    <a:pt x="5638400" y="11616"/>
                  </a:lnTo>
                  <a:lnTo>
                    <a:pt x="5639610" y="14589"/>
                  </a:lnTo>
                  <a:lnTo>
                    <a:pt x="5640821" y="17419"/>
                  </a:lnTo>
                  <a:lnTo>
                    <a:pt x="5641421" y="20545"/>
                  </a:lnTo>
                  <a:lnTo>
                    <a:pt x="5641421" y="23823"/>
                  </a:lnTo>
                  <a:lnTo>
                    <a:pt x="5641421" y="633706"/>
                  </a:lnTo>
                  <a:lnTo>
                    <a:pt x="5641421" y="636832"/>
                  </a:lnTo>
                  <a:lnTo>
                    <a:pt x="5640821" y="639815"/>
                  </a:lnTo>
                  <a:lnTo>
                    <a:pt x="5626717" y="655596"/>
                  </a:lnTo>
                  <a:lnTo>
                    <a:pt x="5623792" y="656939"/>
                  </a:lnTo>
                  <a:lnTo>
                    <a:pt x="5620752" y="657530"/>
                  </a:lnTo>
                  <a:lnTo>
                    <a:pt x="5617597" y="657530"/>
                  </a:lnTo>
                  <a:lnTo>
                    <a:pt x="23823" y="657530"/>
                  </a:lnTo>
                  <a:lnTo>
                    <a:pt x="20659" y="657530"/>
                  </a:lnTo>
                  <a:lnTo>
                    <a:pt x="17629" y="656939"/>
                  </a:lnTo>
                  <a:lnTo>
                    <a:pt x="14703" y="655596"/>
                  </a:lnTo>
                  <a:lnTo>
                    <a:pt x="11787" y="654404"/>
                  </a:lnTo>
                  <a:lnTo>
                    <a:pt x="0" y="636832"/>
                  </a:lnTo>
                  <a:lnTo>
                    <a:pt x="0" y="63370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5295099"/>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3" y="4268191"/>
            <a:ext cx="5669915" cy="2122170"/>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从表</a:t>
            </a:r>
            <a:r>
              <a:rPr sz="950" b="1" spc="-10" dirty="0">
                <a:solidFill>
                  <a:srgbClr val="333333"/>
                </a:solidFill>
                <a:latin typeface="Trebuchet MS"/>
                <a:cs typeface="Trebuchet MS"/>
              </a:rPr>
              <a:t>10-2</a:t>
            </a:r>
            <a:r>
              <a:rPr sz="950" b="1" spc="25" dirty="0">
                <a:solidFill>
                  <a:srgbClr val="333333"/>
                </a:solidFill>
                <a:latin typeface="微软雅黑"/>
                <a:cs typeface="微软雅黑"/>
              </a:rPr>
              <a:t>中可知，</a:t>
            </a:r>
            <a:r>
              <a:rPr sz="950" b="1" spc="65" dirty="0">
                <a:solidFill>
                  <a:srgbClr val="333333"/>
                </a:solidFill>
                <a:latin typeface="Trebuchet MS"/>
                <a:cs typeface="Trebuchet MS"/>
              </a:rPr>
              <a:t>DocumentRoot</a:t>
            </a:r>
            <a:r>
              <a:rPr sz="950" b="1" spc="20" dirty="0">
                <a:solidFill>
                  <a:srgbClr val="333333"/>
                </a:solidFill>
                <a:latin typeface="微软雅黑"/>
                <a:cs typeface="微软雅黑"/>
              </a:rPr>
              <a:t>参数用于定义网站数据的保存路径，其参数的默认值是把网站数据存 </a:t>
            </a:r>
            <a:r>
              <a:rPr sz="950" b="1" spc="25" dirty="0">
                <a:solidFill>
                  <a:srgbClr val="333333"/>
                </a:solidFill>
                <a:latin typeface="微软雅黑"/>
                <a:cs typeface="微软雅黑"/>
              </a:rPr>
              <a:t>放到</a:t>
            </a:r>
            <a:r>
              <a:rPr sz="950" b="1" spc="60" dirty="0">
                <a:solidFill>
                  <a:srgbClr val="333333"/>
                </a:solidFill>
                <a:latin typeface="Trebuchet MS"/>
                <a:cs typeface="Trebuchet MS"/>
              </a:rPr>
              <a:t>/var/www/html</a:t>
            </a:r>
            <a:r>
              <a:rPr sz="950" b="1" spc="25" dirty="0">
                <a:solidFill>
                  <a:srgbClr val="333333"/>
                </a:solidFill>
                <a:latin typeface="微软雅黑"/>
                <a:cs typeface="微软雅黑"/>
              </a:rPr>
              <a:t>目录中；而当前网站普遍的首页面名称是</a:t>
            </a:r>
            <a:r>
              <a:rPr sz="950" b="1" spc="40" dirty="0">
                <a:solidFill>
                  <a:srgbClr val="333333"/>
                </a:solidFill>
                <a:latin typeface="Trebuchet MS"/>
                <a:cs typeface="Trebuchet MS"/>
              </a:rPr>
              <a:t>index.html</a:t>
            </a:r>
            <a:r>
              <a:rPr sz="950" b="1" spc="40" dirty="0">
                <a:solidFill>
                  <a:srgbClr val="333333"/>
                </a:solidFill>
                <a:latin typeface="微软雅黑"/>
                <a:cs typeface="微软雅黑"/>
              </a:rPr>
              <a:t>，</a:t>
            </a:r>
            <a:r>
              <a:rPr sz="950" b="1" spc="25" dirty="0">
                <a:solidFill>
                  <a:srgbClr val="333333"/>
                </a:solidFill>
                <a:latin typeface="微软雅黑"/>
                <a:cs typeface="微软雅黑"/>
              </a:rPr>
              <a:t>因此可以</a:t>
            </a:r>
            <a:endParaRPr sz="950">
              <a:latin typeface="微软雅黑"/>
              <a:cs typeface="微软雅黑"/>
            </a:endParaRPr>
          </a:p>
          <a:p>
            <a:pPr marL="12700" marR="19050">
              <a:lnSpc>
                <a:spcPct val="131600"/>
              </a:lnSpc>
            </a:pPr>
            <a:r>
              <a:rPr sz="950" b="1" spc="25" dirty="0">
                <a:solidFill>
                  <a:srgbClr val="333333"/>
                </a:solidFill>
                <a:latin typeface="微软雅黑"/>
                <a:cs typeface="微软雅黑"/>
              </a:rPr>
              <a:t>向</a:t>
            </a:r>
            <a:r>
              <a:rPr sz="950" b="1" spc="50" dirty="0">
                <a:solidFill>
                  <a:srgbClr val="333333"/>
                </a:solidFill>
                <a:latin typeface="Trebuchet MS"/>
                <a:cs typeface="Trebuchet MS"/>
              </a:rPr>
              <a:t>/var/www/html/index.html</a:t>
            </a:r>
            <a:r>
              <a:rPr sz="950" b="1" spc="25" dirty="0">
                <a:solidFill>
                  <a:srgbClr val="333333"/>
                </a:solidFill>
                <a:latin typeface="微软雅黑"/>
                <a:cs typeface="微软雅黑"/>
              </a:rPr>
              <a:t>文件中写入一段内容，替换掉</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服务程序的默认首页面，该操作会 立即生效。</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echo </a:t>
            </a:r>
            <a:r>
              <a:rPr sz="850" spc="30" dirty="0">
                <a:solidFill>
                  <a:srgbClr val="333333"/>
                </a:solidFill>
                <a:latin typeface="Lucida Console"/>
                <a:cs typeface="Lucida Console"/>
              </a:rPr>
              <a:t>"Welcome</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LinuxProbe.Com" </a:t>
            </a:r>
            <a:r>
              <a:rPr sz="850" spc="15" dirty="0">
                <a:solidFill>
                  <a:srgbClr val="333333"/>
                </a:solidFill>
                <a:latin typeface="Lucida Console"/>
                <a:cs typeface="Lucida Console"/>
              </a:rPr>
              <a:t>&gt;</a:t>
            </a:r>
            <a:endParaRPr sz="850">
              <a:latin typeface="Lucida Console"/>
              <a:cs typeface="Lucida Console"/>
            </a:endParaRPr>
          </a:p>
          <a:p>
            <a:pPr marL="136525" marR="3587750">
              <a:lnSpc>
                <a:spcPct val="132400"/>
              </a:lnSpc>
            </a:pPr>
            <a:r>
              <a:rPr sz="850" spc="30" dirty="0">
                <a:solidFill>
                  <a:srgbClr val="333333"/>
                </a:solidFill>
                <a:latin typeface="Lucida Console"/>
                <a:cs typeface="Lucida Console"/>
              </a:rPr>
              <a:t>/var/www/html/index.html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2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firefox</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40640">
              <a:lnSpc>
                <a:spcPct val="131600"/>
              </a:lnSpc>
            </a:pPr>
            <a:r>
              <a:rPr sz="950" b="1" spc="25" dirty="0">
                <a:solidFill>
                  <a:srgbClr val="333333"/>
                </a:solidFill>
                <a:latin typeface="微软雅黑"/>
                <a:cs typeface="微软雅黑"/>
              </a:rPr>
              <a:t>在执行上述操作之后，再在</a:t>
            </a:r>
            <a:r>
              <a:rPr sz="950" b="1" spc="25" dirty="0">
                <a:solidFill>
                  <a:srgbClr val="333333"/>
                </a:solidFill>
                <a:latin typeface="Trebuchet MS"/>
                <a:cs typeface="Trebuchet MS"/>
              </a:rPr>
              <a:t>Firefox</a:t>
            </a:r>
            <a:r>
              <a:rPr sz="950" b="1" spc="25" dirty="0">
                <a:solidFill>
                  <a:srgbClr val="333333"/>
                </a:solidFill>
                <a:latin typeface="微软雅黑"/>
                <a:cs typeface="微软雅黑"/>
              </a:rPr>
              <a:t>浏览器中刷新</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服务程序，可以看到该程序的首页面内容已经发 </a:t>
            </a:r>
            <a:r>
              <a:rPr sz="950" b="1" spc="25" dirty="0">
                <a:solidFill>
                  <a:srgbClr val="333333"/>
                </a:solidFill>
                <a:latin typeface="微软雅黑"/>
                <a:cs typeface="微软雅黑"/>
              </a:rPr>
              <a:t>生了改变，如图</a:t>
            </a:r>
            <a:r>
              <a:rPr sz="950" b="1" spc="-10" dirty="0">
                <a:solidFill>
                  <a:srgbClr val="333333"/>
                </a:solidFill>
                <a:latin typeface="Trebuchet MS"/>
                <a:cs typeface="Trebuchet MS"/>
              </a:rPr>
              <a:t>10-5</a:t>
            </a:r>
            <a:r>
              <a:rPr sz="950" b="1" spc="25" dirty="0">
                <a:solidFill>
                  <a:srgbClr val="333333"/>
                </a:solidFill>
                <a:latin typeface="微软雅黑"/>
                <a:cs typeface="微软雅黑"/>
              </a:rPr>
              <a:t>所示。</a:t>
            </a:r>
            <a:endParaRPr sz="950">
              <a:latin typeface="微软雅黑"/>
              <a:cs typeface="微软雅黑"/>
            </a:endParaRPr>
          </a:p>
        </p:txBody>
      </p:sp>
      <p:pic>
        <p:nvPicPr>
          <p:cNvPr id="8" name="object 8"/>
          <p:cNvPicPr/>
          <p:nvPr/>
        </p:nvPicPr>
        <p:blipFill>
          <a:blip r:embed="rId2" cstate="print"/>
          <a:stretch>
            <a:fillRect/>
          </a:stretch>
        </p:blipFill>
        <p:spPr>
          <a:xfrm>
            <a:off x="959124" y="6495763"/>
            <a:ext cx="5650951" cy="771883"/>
          </a:xfrm>
          <a:prstGeom prst="rect">
            <a:avLst/>
          </a:prstGeom>
        </p:spPr>
      </p:pic>
      <p:grpSp>
        <p:nvGrpSpPr>
          <p:cNvPr id="9" name="object 9"/>
          <p:cNvGrpSpPr/>
          <p:nvPr/>
        </p:nvGrpSpPr>
        <p:grpSpPr>
          <a:xfrm>
            <a:off x="959124" y="8658917"/>
            <a:ext cx="5651500" cy="495934"/>
            <a:chOff x="959124" y="8658917"/>
            <a:chExt cx="5651500" cy="495934"/>
          </a:xfrm>
        </p:grpSpPr>
        <p:sp>
          <p:nvSpPr>
            <p:cNvPr id="10" name="object 10"/>
            <p:cNvSpPr/>
            <p:nvPr/>
          </p:nvSpPr>
          <p:spPr>
            <a:xfrm>
              <a:off x="963889" y="8663681"/>
              <a:ext cx="5641975" cy="486409"/>
            </a:xfrm>
            <a:custGeom>
              <a:avLst/>
              <a:gdLst/>
              <a:ahLst/>
              <a:cxnLst/>
              <a:rect l="l" t="t" r="r" b="b"/>
              <a:pathLst>
                <a:path w="5641975" h="486409">
                  <a:moveTo>
                    <a:pt x="5620752" y="486000"/>
                  </a:moveTo>
                  <a:lnTo>
                    <a:pt x="20659" y="486000"/>
                  </a:lnTo>
                  <a:lnTo>
                    <a:pt x="17629" y="485410"/>
                  </a:lnTo>
                  <a:lnTo>
                    <a:pt x="0" y="465302"/>
                  </a:lnTo>
                  <a:lnTo>
                    <a:pt x="0" y="462177"/>
                  </a:lnTo>
                  <a:lnTo>
                    <a:pt x="0" y="20402"/>
                  </a:lnTo>
                  <a:lnTo>
                    <a:pt x="20659" y="0"/>
                  </a:lnTo>
                  <a:lnTo>
                    <a:pt x="5620752" y="0"/>
                  </a:lnTo>
                  <a:lnTo>
                    <a:pt x="5641421" y="20402"/>
                  </a:lnTo>
                  <a:lnTo>
                    <a:pt x="5641421" y="465302"/>
                  </a:lnTo>
                  <a:lnTo>
                    <a:pt x="5623792" y="485410"/>
                  </a:lnTo>
                  <a:lnTo>
                    <a:pt x="5620752" y="486000"/>
                  </a:lnTo>
                  <a:close/>
                </a:path>
              </a:pathLst>
            </a:custGeom>
            <a:solidFill>
              <a:srgbClr val="F8F8F8"/>
            </a:solidFill>
          </p:spPr>
          <p:txBody>
            <a:bodyPr wrap="square" lIns="0" tIns="0" rIns="0" bIns="0" rtlCol="0"/>
            <a:lstStyle/>
            <a:p>
              <a:endParaRPr/>
            </a:p>
          </p:txBody>
        </p:sp>
        <p:sp>
          <p:nvSpPr>
            <p:cNvPr id="11" name="object 11"/>
            <p:cNvSpPr/>
            <p:nvPr/>
          </p:nvSpPr>
          <p:spPr>
            <a:xfrm>
              <a:off x="963889" y="8663681"/>
              <a:ext cx="5641975" cy="486409"/>
            </a:xfrm>
            <a:custGeom>
              <a:avLst/>
              <a:gdLst/>
              <a:ahLst/>
              <a:cxnLst/>
              <a:rect l="l" t="t" r="r" b="b"/>
              <a:pathLst>
                <a:path w="5641975" h="486409">
                  <a:moveTo>
                    <a:pt x="0" y="462177"/>
                  </a:moveTo>
                  <a:lnTo>
                    <a:pt x="0" y="23823"/>
                  </a:lnTo>
                  <a:lnTo>
                    <a:pt x="0" y="20402"/>
                  </a:lnTo>
                  <a:lnTo>
                    <a:pt x="600" y="17267"/>
                  </a:lnTo>
                  <a:lnTo>
                    <a:pt x="1810" y="14446"/>
                  </a:lnTo>
                  <a:lnTo>
                    <a:pt x="3020" y="11616"/>
                  </a:lnTo>
                  <a:lnTo>
                    <a:pt x="4745" y="9081"/>
                  </a:lnTo>
                  <a:lnTo>
                    <a:pt x="6975" y="6851"/>
                  </a:lnTo>
                  <a:lnTo>
                    <a:pt x="9214" y="4612"/>
                  </a:lnTo>
                  <a:lnTo>
                    <a:pt x="11787" y="2830"/>
                  </a:lnTo>
                  <a:lnTo>
                    <a:pt x="14703" y="1782"/>
                  </a:lnTo>
                  <a:lnTo>
                    <a:pt x="17629" y="590"/>
                  </a:lnTo>
                  <a:lnTo>
                    <a:pt x="20659" y="0"/>
                  </a:lnTo>
                  <a:lnTo>
                    <a:pt x="23823" y="0"/>
                  </a:lnTo>
                  <a:lnTo>
                    <a:pt x="5617597" y="0"/>
                  </a:lnTo>
                  <a:lnTo>
                    <a:pt x="5620752" y="0"/>
                  </a:lnTo>
                  <a:lnTo>
                    <a:pt x="5623792" y="590"/>
                  </a:lnTo>
                  <a:lnTo>
                    <a:pt x="5626717" y="1782"/>
                  </a:lnTo>
                  <a:lnTo>
                    <a:pt x="5629633" y="2830"/>
                  </a:lnTo>
                  <a:lnTo>
                    <a:pt x="5632206" y="4612"/>
                  </a:lnTo>
                  <a:lnTo>
                    <a:pt x="5634446" y="6851"/>
                  </a:lnTo>
                  <a:lnTo>
                    <a:pt x="5636675" y="9081"/>
                  </a:lnTo>
                  <a:lnTo>
                    <a:pt x="5638400" y="11616"/>
                  </a:lnTo>
                  <a:lnTo>
                    <a:pt x="5639610" y="14446"/>
                  </a:lnTo>
                  <a:lnTo>
                    <a:pt x="5640821" y="17267"/>
                  </a:lnTo>
                  <a:lnTo>
                    <a:pt x="5641421" y="20402"/>
                  </a:lnTo>
                  <a:lnTo>
                    <a:pt x="5641421" y="23823"/>
                  </a:lnTo>
                  <a:lnTo>
                    <a:pt x="5641421" y="462177"/>
                  </a:lnTo>
                  <a:lnTo>
                    <a:pt x="5641421" y="465302"/>
                  </a:lnTo>
                  <a:lnTo>
                    <a:pt x="5640821" y="468285"/>
                  </a:lnTo>
                  <a:lnTo>
                    <a:pt x="5639610" y="471106"/>
                  </a:lnTo>
                  <a:lnTo>
                    <a:pt x="5638400" y="473936"/>
                  </a:lnTo>
                  <a:lnTo>
                    <a:pt x="5626717" y="484066"/>
                  </a:lnTo>
                  <a:lnTo>
                    <a:pt x="5623792" y="485410"/>
                  </a:lnTo>
                  <a:lnTo>
                    <a:pt x="5620752" y="486000"/>
                  </a:lnTo>
                  <a:lnTo>
                    <a:pt x="5617597" y="486000"/>
                  </a:lnTo>
                  <a:lnTo>
                    <a:pt x="23823" y="486000"/>
                  </a:lnTo>
                  <a:lnTo>
                    <a:pt x="20659" y="486000"/>
                  </a:lnTo>
                  <a:lnTo>
                    <a:pt x="17629" y="485410"/>
                  </a:lnTo>
                  <a:lnTo>
                    <a:pt x="14703" y="484066"/>
                  </a:lnTo>
                  <a:lnTo>
                    <a:pt x="11787" y="482875"/>
                  </a:lnTo>
                  <a:lnTo>
                    <a:pt x="1810" y="471106"/>
                  </a:lnTo>
                  <a:lnTo>
                    <a:pt x="600" y="468285"/>
                  </a:lnTo>
                  <a:lnTo>
                    <a:pt x="0" y="465302"/>
                  </a:lnTo>
                  <a:lnTo>
                    <a:pt x="0" y="462177"/>
                  </a:lnTo>
                  <a:close/>
                </a:path>
              </a:pathLst>
            </a:custGeom>
            <a:ln w="9529">
              <a:solidFill>
                <a:srgbClr val="E7EAEC"/>
              </a:solidFill>
            </a:ln>
          </p:spPr>
          <p:txBody>
            <a:bodyPr wrap="square" lIns="0" tIns="0" rIns="0" bIns="0" rtlCol="0"/>
            <a:lstStyle/>
            <a:p>
              <a:endParaRPr/>
            </a:p>
          </p:txBody>
        </p:sp>
        <p:sp>
          <p:nvSpPr>
            <p:cNvPr id="12" name="object 12"/>
            <p:cNvSpPr/>
            <p:nvPr/>
          </p:nvSpPr>
          <p:spPr>
            <a:xfrm>
              <a:off x="1006771" y="8744752"/>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3" name="object 13"/>
          <p:cNvSpPr txBox="1"/>
          <p:nvPr/>
        </p:nvSpPr>
        <p:spPr>
          <a:xfrm>
            <a:off x="946414" y="7369314"/>
            <a:ext cx="5640070" cy="248983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10-5</a:t>
            </a:r>
            <a:r>
              <a:rPr sz="950" b="1" spc="-35" dirty="0">
                <a:solidFill>
                  <a:srgbClr val="333333"/>
                </a:solidFill>
                <a:latin typeface="Trebuchet MS"/>
                <a:cs typeface="Trebuchet MS"/>
              </a:rPr>
              <a:t> </a:t>
            </a:r>
            <a:r>
              <a:rPr sz="950" b="1" spc="25" dirty="0">
                <a:solidFill>
                  <a:srgbClr val="333333"/>
                </a:solidFill>
                <a:latin typeface="微软雅黑"/>
                <a:cs typeface="微软雅黑"/>
              </a:rPr>
              <a:t>首页面内容已经被修改</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大家在完成这个实验之后，是不是信心爆棚了呢？！在默认情况下，网站数据是保存</a:t>
            </a:r>
            <a:endParaRPr sz="950">
              <a:latin typeface="微软雅黑"/>
              <a:cs typeface="微软雅黑"/>
            </a:endParaRPr>
          </a:p>
          <a:p>
            <a:pPr marL="12700" marR="22225">
              <a:lnSpc>
                <a:spcPct val="131600"/>
              </a:lnSpc>
            </a:pPr>
            <a:r>
              <a:rPr sz="950" b="1" spc="25" dirty="0">
                <a:solidFill>
                  <a:srgbClr val="333333"/>
                </a:solidFill>
                <a:latin typeface="微软雅黑"/>
                <a:cs typeface="微软雅黑"/>
              </a:rPr>
              <a:t>在</a:t>
            </a:r>
            <a:r>
              <a:rPr sz="950" b="1" spc="60" dirty="0">
                <a:solidFill>
                  <a:srgbClr val="333333"/>
                </a:solidFill>
                <a:latin typeface="Trebuchet MS"/>
                <a:cs typeface="Trebuchet MS"/>
              </a:rPr>
              <a:t>/var/www/html</a:t>
            </a:r>
            <a:r>
              <a:rPr sz="950" b="1" spc="25" dirty="0">
                <a:solidFill>
                  <a:srgbClr val="333333"/>
                </a:solidFill>
                <a:latin typeface="微软雅黑"/>
                <a:cs typeface="微软雅黑"/>
              </a:rPr>
              <a:t>目录中，而如果想把保存网站数据的目录修改为</a:t>
            </a:r>
            <a:r>
              <a:rPr sz="950" b="1" spc="65" dirty="0">
                <a:solidFill>
                  <a:srgbClr val="333333"/>
                </a:solidFill>
                <a:latin typeface="Trebuchet MS"/>
                <a:cs typeface="Trebuchet MS"/>
              </a:rPr>
              <a:t>/home/wwwroot</a:t>
            </a:r>
            <a:r>
              <a:rPr sz="950" b="1" spc="20" dirty="0">
                <a:solidFill>
                  <a:srgbClr val="333333"/>
                </a:solidFill>
                <a:latin typeface="微软雅黑"/>
                <a:cs typeface="微软雅黑"/>
              </a:rPr>
              <a:t>目录，该怎么操 </a:t>
            </a:r>
            <a:r>
              <a:rPr sz="950" b="1" spc="25" dirty="0">
                <a:solidFill>
                  <a:srgbClr val="333333"/>
                </a:solidFill>
                <a:latin typeface="微软雅黑"/>
                <a:cs typeface="微软雅黑"/>
              </a:rPr>
              <a:t>作呢？且看下文。</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：建立网站数据的保存目录，并创建首页文件。</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20" dirty="0">
                <a:solidFill>
                  <a:srgbClr val="333333"/>
                </a:solidFill>
                <a:latin typeface="Lucida Console"/>
                <a:cs typeface="Lucida Console"/>
              </a:rPr>
              <a:t> </a:t>
            </a:r>
            <a:r>
              <a:rPr sz="850" spc="30" dirty="0">
                <a:solidFill>
                  <a:srgbClr val="333333"/>
                </a:solidFill>
                <a:latin typeface="Lucida Console"/>
                <a:cs typeface="Lucida Console"/>
              </a:rPr>
              <a:t>/home/wwwroot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echo</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New</a:t>
            </a:r>
            <a:r>
              <a:rPr sz="850" spc="30" dirty="0">
                <a:solidFill>
                  <a:srgbClr val="333333"/>
                </a:solidFill>
                <a:latin typeface="Lucida Console"/>
                <a:cs typeface="Lucida Console"/>
              </a:rPr>
              <a:t> </a:t>
            </a:r>
            <a:r>
              <a:rPr sz="850" spc="25" dirty="0">
                <a:solidFill>
                  <a:srgbClr val="333333"/>
                </a:solidFill>
                <a:latin typeface="Lucida Console"/>
                <a:cs typeface="Lucida Console"/>
              </a:rPr>
              <a:t>Web</a:t>
            </a:r>
            <a:r>
              <a:rPr sz="850" spc="35" dirty="0">
                <a:solidFill>
                  <a:srgbClr val="333333"/>
                </a:solidFill>
                <a:latin typeface="Lucida Console"/>
                <a:cs typeface="Lucida Console"/>
              </a:rPr>
              <a:t> </a:t>
            </a:r>
            <a:r>
              <a:rPr sz="850" spc="30" dirty="0">
                <a:solidFill>
                  <a:srgbClr val="333333"/>
                </a:solidFill>
                <a:latin typeface="Lucida Console"/>
                <a:cs typeface="Lucida Console"/>
              </a:rPr>
              <a:t>Directory" </a:t>
            </a:r>
            <a:r>
              <a:rPr sz="850" spc="15" dirty="0">
                <a:solidFill>
                  <a:srgbClr val="333333"/>
                </a:solidFill>
                <a:latin typeface="Lucida Console"/>
                <a:cs typeface="Lucida Console"/>
              </a:rPr>
              <a:t>&gt;</a:t>
            </a:r>
            <a:r>
              <a:rPr sz="850" spc="30" dirty="0">
                <a:solidFill>
                  <a:srgbClr val="333333"/>
                </a:solidFill>
                <a:latin typeface="Lucida Console"/>
                <a:cs typeface="Lucida Console"/>
              </a:rPr>
              <a:t> /home/wwwroot/index.html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：打开</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服务程序的主配置文件，将约第</a:t>
            </a:r>
            <a:r>
              <a:rPr sz="950" b="1" dirty="0">
                <a:solidFill>
                  <a:srgbClr val="333333"/>
                </a:solidFill>
                <a:latin typeface="Trebuchet MS"/>
                <a:cs typeface="Trebuchet MS"/>
              </a:rPr>
              <a:t>122</a:t>
            </a:r>
            <a:r>
              <a:rPr sz="950" b="1" spc="25" dirty="0">
                <a:solidFill>
                  <a:srgbClr val="333333"/>
                </a:solidFill>
                <a:latin typeface="微软雅黑"/>
                <a:cs typeface="微软雅黑"/>
              </a:rPr>
              <a:t>行用于定义网站数据保存路径的参数 </a:t>
            </a:r>
            <a:r>
              <a:rPr sz="950" b="1" spc="65" dirty="0">
                <a:solidFill>
                  <a:srgbClr val="333333"/>
                </a:solidFill>
                <a:latin typeface="Trebuchet MS"/>
                <a:cs typeface="Trebuchet MS"/>
              </a:rPr>
              <a:t>DocumentRoot</a:t>
            </a:r>
            <a:r>
              <a:rPr sz="950" b="1" spc="25" dirty="0">
                <a:solidFill>
                  <a:srgbClr val="333333"/>
                </a:solidFill>
                <a:latin typeface="微软雅黑"/>
                <a:cs typeface="微软雅黑"/>
              </a:rPr>
              <a:t>修改为</a:t>
            </a:r>
            <a:r>
              <a:rPr sz="950" b="1" spc="60" dirty="0">
                <a:solidFill>
                  <a:srgbClr val="333333"/>
                </a:solidFill>
                <a:latin typeface="Trebuchet MS"/>
                <a:cs typeface="Trebuchet MS"/>
              </a:rPr>
              <a:t>/home/wwwroot</a:t>
            </a:r>
            <a:r>
              <a:rPr sz="950" b="1" spc="60" dirty="0">
                <a:solidFill>
                  <a:srgbClr val="333333"/>
                </a:solidFill>
                <a:latin typeface="微软雅黑"/>
                <a:cs typeface="微软雅黑"/>
              </a:rPr>
              <a:t>，</a:t>
            </a:r>
            <a:r>
              <a:rPr sz="950" b="1" spc="25" dirty="0">
                <a:solidFill>
                  <a:srgbClr val="333333"/>
                </a:solidFill>
                <a:latin typeface="微软雅黑"/>
                <a:cs typeface="微软雅黑"/>
              </a:rPr>
              <a:t>同时还需要将约第</a:t>
            </a:r>
            <a:r>
              <a:rPr sz="950" b="1" dirty="0">
                <a:solidFill>
                  <a:srgbClr val="333333"/>
                </a:solidFill>
                <a:latin typeface="Trebuchet MS"/>
                <a:cs typeface="Trebuchet MS"/>
              </a:rPr>
              <a:t>127</a:t>
            </a:r>
            <a:r>
              <a:rPr sz="950" b="1" spc="25" dirty="0">
                <a:solidFill>
                  <a:srgbClr val="333333"/>
                </a:solidFill>
                <a:latin typeface="微软雅黑"/>
                <a:cs typeface="微软雅黑"/>
              </a:rPr>
              <a:t>行与</a:t>
            </a:r>
            <a:r>
              <a:rPr sz="950" b="1" dirty="0">
                <a:solidFill>
                  <a:srgbClr val="333333"/>
                </a:solidFill>
                <a:latin typeface="Trebuchet MS"/>
                <a:cs typeface="Trebuchet MS"/>
              </a:rPr>
              <a:t>134</a:t>
            </a:r>
            <a:r>
              <a:rPr sz="950" b="1" spc="25" dirty="0">
                <a:solidFill>
                  <a:srgbClr val="333333"/>
                </a:solidFill>
                <a:latin typeface="微软雅黑"/>
                <a:cs typeface="微软雅黑"/>
              </a:rPr>
              <a:t>行用于定义目录权限的参数 </a:t>
            </a:r>
            <a:r>
              <a:rPr sz="950" b="1" spc="45" dirty="0">
                <a:solidFill>
                  <a:srgbClr val="333333"/>
                </a:solidFill>
                <a:latin typeface="Trebuchet MS"/>
                <a:cs typeface="Trebuchet MS"/>
              </a:rPr>
              <a:t>Directory</a:t>
            </a:r>
            <a:r>
              <a:rPr sz="950" b="1" spc="25" dirty="0">
                <a:solidFill>
                  <a:srgbClr val="333333"/>
                </a:solidFill>
                <a:latin typeface="微软雅黑"/>
                <a:cs typeface="微软雅黑"/>
              </a:rPr>
              <a:t>后面的路径也修改为</a:t>
            </a:r>
            <a:r>
              <a:rPr sz="950" b="1" spc="65" dirty="0">
                <a:solidFill>
                  <a:srgbClr val="333333"/>
                </a:solidFill>
                <a:latin typeface="Trebuchet MS"/>
                <a:cs typeface="Trebuchet MS"/>
              </a:rPr>
              <a:t>/home/wwwroot</a:t>
            </a:r>
            <a:r>
              <a:rPr sz="950" b="1" spc="25" dirty="0">
                <a:solidFill>
                  <a:srgbClr val="333333"/>
                </a:solidFill>
                <a:latin typeface="微软雅黑"/>
                <a:cs typeface="微软雅黑"/>
              </a:rPr>
              <a:t>。配置文件修改完毕后即可保存并退出。</a:t>
            </a:r>
            <a:endParaRPr sz="950">
              <a:latin typeface="微软雅黑"/>
              <a:cs typeface="微软雅黑"/>
            </a:endParaRPr>
          </a:p>
        </p:txBody>
      </p:sp>
      <p:grpSp>
        <p:nvGrpSpPr>
          <p:cNvPr id="14" name="object 14"/>
          <p:cNvGrpSpPr/>
          <p:nvPr/>
        </p:nvGrpSpPr>
        <p:grpSpPr>
          <a:xfrm>
            <a:off x="959124" y="10012095"/>
            <a:ext cx="5651500" cy="328930"/>
            <a:chOff x="959124" y="10012095"/>
            <a:chExt cx="5651500" cy="328930"/>
          </a:xfrm>
        </p:grpSpPr>
        <p:sp>
          <p:nvSpPr>
            <p:cNvPr id="15" name="object 15"/>
            <p:cNvSpPr/>
            <p:nvPr/>
          </p:nvSpPr>
          <p:spPr>
            <a:xfrm>
              <a:off x="963889" y="10016860"/>
              <a:ext cx="5641975" cy="319405"/>
            </a:xfrm>
            <a:custGeom>
              <a:avLst/>
              <a:gdLst/>
              <a:ahLst/>
              <a:cxnLst/>
              <a:rect l="l" t="t" r="r" b="b"/>
              <a:pathLst>
                <a:path w="5641975" h="319404">
                  <a:moveTo>
                    <a:pt x="5641421" y="319288"/>
                  </a:moveTo>
                  <a:lnTo>
                    <a:pt x="0" y="319288"/>
                  </a:lnTo>
                  <a:lnTo>
                    <a:pt x="0" y="20545"/>
                  </a:lnTo>
                  <a:lnTo>
                    <a:pt x="20659" y="0"/>
                  </a:lnTo>
                  <a:lnTo>
                    <a:pt x="5620752" y="0"/>
                  </a:lnTo>
                  <a:lnTo>
                    <a:pt x="5641421" y="20545"/>
                  </a:lnTo>
                  <a:lnTo>
                    <a:pt x="5641421" y="319288"/>
                  </a:lnTo>
                  <a:close/>
                </a:path>
              </a:pathLst>
            </a:custGeom>
            <a:solidFill>
              <a:srgbClr val="F8F8F8"/>
            </a:solidFill>
          </p:spPr>
          <p:txBody>
            <a:bodyPr wrap="square" lIns="0" tIns="0" rIns="0" bIns="0" rtlCol="0"/>
            <a:lstStyle/>
            <a:p>
              <a:endParaRPr/>
            </a:p>
          </p:txBody>
        </p:sp>
        <p:sp>
          <p:nvSpPr>
            <p:cNvPr id="16" name="object 16"/>
            <p:cNvSpPr/>
            <p:nvPr/>
          </p:nvSpPr>
          <p:spPr>
            <a:xfrm>
              <a:off x="963889" y="10016860"/>
              <a:ext cx="5641975" cy="319405"/>
            </a:xfrm>
            <a:custGeom>
              <a:avLst/>
              <a:gdLst/>
              <a:ahLst/>
              <a:cxnLst/>
              <a:rect l="l" t="t" r="r" b="b"/>
              <a:pathLst>
                <a:path w="5641975" h="319404">
                  <a:moveTo>
                    <a:pt x="0" y="319288"/>
                  </a:moveTo>
                  <a:lnTo>
                    <a:pt x="0" y="23823"/>
                  </a:lnTo>
                  <a:lnTo>
                    <a:pt x="0" y="20545"/>
                  </a:lnTo>
                  <a:lnTo>
                    <a:pt x="600" y="17419"/>
                  </a:lnTo>
                  <a:lnTo>
                    <a:pt x="1810" y="14589"/>
                  </a:lnTo>
                  <a:lnTo>
                    <a:pt x="3020" y="11616"/>
                  </a:lnTo>
                  <a:lnTo>
                    <a:pt x="4745" y="9081"/>
                  </a:lnTo>
                  <a:lnTo>
                    <a:pt x="6975" y="6994"/>
                  </a:lnTo>
                  <a:lnTo>
                    <a:pt x="9214" y="4764"/>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764"/>
                  </a:lnTo>
                  <a:lnTo>
                    <a:pt x="5634446" y="6994"/>
                  </a:lnTo>
                  <a:lnTo>
                    <a:pt x="5636675" y="9081"/>
                  </a:lnTo>
                  <a:lnTo>
                    <a:pt x="5638400" y="11616"/>
                  </a:lnTo>
                  <a:lnTo>
                    <a:pt x="5639610" y="14589"/>
                  </a:lnTo>
                  <a:lnTo>
                    <a:pt x="5640821" y="17419"/>
                  </a:lnTo>
                  <a:lnTo>
                    <a:pt x="5641421" y="20545"/>
                  </a:lnTo>
                  <a:lnTo>
                    <a:pt x="5641421" y="23823"/>
                  </a:lnTo>
                  <a:lnTo>
                    <a:pt x="5641421" y="319288"/>
                  </a:lnTo>
                </a:path>
              </a:pathLst>
            </a:custGeom>
            <a:ln w="9529">
              <a:solidFill>
                <a:srgbClr val="E7EAEC"/>
              </a:solidFill>
            </a:ln>
          </p:spPr>
          <p:txBody>
            <a:bodyPr wrap="square" lIns="0" tIns="0" rIns="0" bIns="0" rtlCol="0"/>
            <a:lstStyle/>
            <a:p>
              <a:endParaRPr/>
            </a:p>
          </p:txBody>
        </p:sp>
      </p:grpSp>
      <p:sp>
        <p:nvSpPr>
          <p:cNvPr id="17" name="object 17"/>
          <p:cNvSpPr txBox="1"/>
          <p:nvPr/>
        </p:nvSpPr>
        <p:spPr>
          <a:xfrm>
            <a:off x="1006771" y="10097920"/>
            <a:ext cx="5556250" cy="238760"/>
          </a:xfrm>
          <a:prstGeom prst="rect">
            <a:avLst/>
          </a:prstGeom>
          <a:solidFill>
            <a:srgbClr val="F8F8F8"/>
          </a:solidFill>
        </p:spPr>
        <p:txBody>
          <a:bodyPr vert="horz" wrap="square" lIns="0" tIns="6350" rIns="0" bIns="0" rtlCol="0">
            <a:spAutoFit/>
          </a:bodyPr>
          <a:lstStyle/>
          <a:p>
            <a:pPr marL="76200">
              <a:lnSpc>
                <a:spcPct val="100000"/>
              </a:lnSpc>
              <a:spcBef>
                <a:spcPts val="50"/>
              </a:spcBef>
            </a:pP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 vim</a:t>
            </a:r>
            <a:r>
              <a:rPr sz="850" spc="20" dirty="0">
                <a:solidFill>
                  <a:srgbClr val="333333"/>
                </a:solidFill>
                <a:latin typeface="Lucida Console"/>
                <a:cs typeface="Lucida Console"/>
              </a:rPr>
              <a:t> </a:t>
            </a:r>
            <a:r>
              <a:rPr sz="850" spc="30" dirty="0">
                <a:solidFill>
                  <a:srgbClr val="333333"/>
                </a:solidFill>
                <a:latin typeface="Lucida Console"/>
                <a:cs typeface="Lucida Console"/>
              </a:rPr>
              <a:t>/etc/httpd/conf/httpd.conf</a:t>
            </a:r>
            <a:endParaRPr sz="850">
              <a:latin typeface="Lucida Console"/>
              <a:cs typeface="Lucida Console"/>
            </a:endParaRPr>
          </a:p>
        </p:txBody>
      </p:sp>
      <p:sp>
        <p:nvSpPr>
          <p:cNvPr id="18" name="object 18"/>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150</a:t>
            </a:fld>
            <a:endParaRPr sz="800">
              <a:latin typeface="小哥哥网恋吗"/>
              <a:cs typeface="小哥哥网恋吗"/>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568"/>
            <a:ext cx="5651500" cy="3502660"/>
            <a:chOff x="959124" y="363568"/>
            <a:chExt cx="5651500" cy="3502660"/>
          </a:xfrm>
        </p:grpSpPr>
        <p:sp>
          <p:nvSpPr>
            <p:cNvPr id="3" name="object 3"/>
            <p:cNvSpPr/>
            <p:nvPr/>
          </p:nvSpPr>
          <p:spPr>
            <a:xfrm>
              <a:off x="963889" y="368333"/>
              <a:ext cx="5641975" cy="3493135"/>
            </a:xfrm>
            <a:custGeom>
              <a:avLst/>
              <a:gdLst/>
              <a:ahLst/>
              <a:cxnLst/>
              <a:rect l="l" t="t" r="r" b="b"/>
              <a:pathLst>
                <a:path w="5641975" h="3493135">
                  <a:moveTo>
                    <a:pt x="5620751" y="3492518"/>
                  </a:moveTo>
                  <a:lnTo>
                    <a:pt x="20659" y="3492518"/>
                  </a:lnTo>
                  <a:lnTo>
                    <a:pt x="17629" y="3491927"/>
                  </a:lnTo>
                  <a:lnTo>
                    <a:pt x="14703" y="3490583"/>
                  </a:lnTo>
                  <a:lnTo>
                    <a:pt x="11787" y="3489392"/>
                  </a:lnTo>
                  <a:lnTo>
                    <a:pt x="0" y="3471820"/>
                  </a:lnTo>
                  <a:lnTo>
                    <a:pt x="0" y="0"/>
                  </a:lnTo>
                  <a:lnTo>
                    <a:pt x="5641421" y="0"/>
                  </a:lnTo>
                  <a:lnTo>
                    <a:pt x="5641421" y="3471820"/>
                  </a:lnTo>
                  <a:lnTo>
                    <a:pt x="5626717" y="3490583"/>
                  </a:lnTo>
                  <a:lnTo>
                    <a:pt x="5623791" y="3491927"/>
                  </a:lnTo>
                  <a:lnTo>
                    <a:pt x="5620751" y="3492518"/>
                  </a:lnTo>
                  <a:close/>
                </a:path>
              </a:pathLst>
            </a:custGeom>
            <a:solidFill>
              <a:srgbClr val="F8F8F8"/>
            </a:solidFill>
          </p:spPr>
          <p:txBody>
            <a:bodyPr wrap="square" lIns="0" tIns="0" rIns="0" bIns="0" rtlCol="0"/>
            <a:lstStyle/>
            <a:p>
              <a:endParaRPr/>
            </a:p>
          </p:txBody>
        </p:sp>
        <p:sp>
          <p:nvSpPr>
            <p:cNvPr id="4" name="object 4"/>
            <p:cNvSpPr/>
            <p:nvPr/>
          </p:nvSpPr>
          <p:spPr>
            <a:xfrm>
              <a:off x="963889" y="368333"/>
              <a:ext cx="5641975" cy="3493135"/>
            </a:xfrm>
            <a:custGeom>
              <a:avLst/>
              <a:gdLst/>
              <a:ahLst/>
              <a:cxnLst/>
              <a:rect l="l" t="t" r="r" b="b"/>
              <a:pathLst>
                <a:path w="5641975" h="3493135">
                  <a:moveTo>
                    <a:pt x="0" y="3468694"/>
                  </a:moveTo>
                  <a:lnTo>
                    <a:pt x="0" y="0"/>
                  </a:lnTo>
                </a:path>
                <a:path w="5641975" h="3493135">
                  <a:moveTo>
                    <a:pt x="5641421" y="0"/>
                  </a:moveTo>
                  <a:lnTo>
                    <a:pt x="5641421" y="3468694"/>
                  </a:lnTo>
                  <a:lnTo>
                    <a:pt x="5641421" y="3471820"/>
                  </a:lnTo>
                  <a:lnTo>
                    <a:pt x="5640820" y="3474803"/>
                  </a:lnTo>
                  <a:lnTo>
                    <a:pt x="5639610" y="3477623"/>
                  </a:lnTo>
                  <a:lnTo>
                    <a:pt x="5638400" y="3480454"/>
                  </a:lnTo>
                  <a:lnTo>
                    <a:pt x="5636675" y="3483141"/>
                  </a:lnTo>
                  <a:lnTo>
                    <a:pt x="5634445" y="3485371"/>
                  </a:lnTo>
                  <a:lnTo>
                    <a:pt x="5632206" y="3487601"/>
                  </a:lnTo>
                  <a:lnTo>
                    <a:pt x="5629633" y="3489392"/>
                  </a:lnTo>
                  <a:lnTo>
                    <a:pt x="5626717" y="3490583"/>
                  </a:lnTo>
                  <a:lnTo>
                    <a:pt x="5623791" y="3491927"/>
                  </a:lnTo>
                  <a:lnTo>
                    <a:pt x="5620751" y="3492518"/>
                  </a:lnTo>
                  <a:lnTo>
                    <a:pt x="5617597" y="3492518"/>
                  </a:lnTo>
                  <a:lnTo>
                    <a:pt x="23823" y="3492518"/>
                  </a:lnTo>
                  <a:lnTo>
                    <a:pt x="20659" y="3492518"/>
                  </a:lnTo>
                  <a:lnTo>
                    <a:pt x="17629" y="3491927"/>
                  </a:lnTo>
                  <a:lnTo>
                    <a:pt x="14703" y="3490583"/>
                  </a:lnTo>
                  <a:lnTo>
                    <a:pt x="11787" y="3489392"/>
                  </a:lnTo>
                  <a:lnTo>
                    <a:pt x="1810" y="3477623"/>
                  </a:lnTo>
                  <a:lnTo>
                    <a:pt x="600" y="3474803"/>
                  </a:lnTo>
                  <a:lnTo>
                    <a:pt x="0" y="3471820"/>
                  </a:lnTo>
                  <a:lnTo>
                    <a:pt x="0" y="3468694"/>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318"/>
              <a:ext cx="5556250" cy="3430904"/>
            </a:xfrm>
            <a:custGeom>
              <a:avLst/>
              <a:gdLst/>
              <a:ahLst/>
              <a:cxnLst/>
              <a:rect l="l" t="t" r="r" b="b"/>
              <a:pathLst>
                <a:path w="5556250" h="3430904">
                  <a:moveTo>
                    <a:pt x="5555656" y="3430550"/>
                  </a:moveTo>
                  <a:lnTo>
                    <a:pt x="0" y="3430550"/>
                  </a:lnTo>
                  <a:lnTo>
                    <a:pt x="0" y="0"/>
                  </a:lnTo>
                  <a:lnTo>
                    <a:pt x="5555656" y="0"/>
                  </a:lnTo>
                  <a:lnTo>
                    <a:pt x="5555656" y="3430550"/>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532642"/>
            <a:ext cx="5651500" cy="324485"/>
            <a:chOff x="959124" y="4532642"/>
            <a:chExt cx="5651500" cy="324485"/>
          </a:xfrm>
        </p:grpSpPr>
        <p:sp>
          <p:nvSpPr>
            <p:cNvPr id="7" name="object 7"/>
            <p:cNvSpPr/>
            <p:nvPr/>
          </p:nvSpPr>
          <p:spPr>
            <a:xfrm>
              <a:off x="963889" y="4537407"/>
              <a:ext cx="5641975" cy="314960"/>
            </a:xfrm>
            <a:custGeom>
              <a:avLst/>
              <a:gdLst/>
              <a:ahLst/>
              <a:cxnLst/>
              <a:rect l="l" t="t" r="r" b="b"/>
              <a:pathLst>
                <a:path w="5641975" h="314960">
                  <a:moveTo>
                    <a:pt x="5617597" y="314471"/>
                  </a:moveTo>
                  <a:lnTo>
                    <a:pt x="23823" y="314471"/>
                  </a:lnTo>
                  <a:lnTo>
                    <a:pt x="20659" y="314318"/>
                  </a:lnTo>
                  <a:lnTo>
                    <a:pt x="0" y="293773"/>
                  </a:lnTo>
                  <a:lnTo>
                    <a:pt x="0" y="290647"/>
                  </a:lnTo>
                  <a:lnTo>
                    <a:pt x="0" y="20545"/>
                  </a:lnTo>
                  <a:lnTo>
                    <a:pt x="20659" y="0"/>
                  </a:lnTo>
                  <a:lnTo>
                    <a:pt x="5620752" y="0"/>
                  </a:lnTo>
                  <a:lnTo>
                    <a:pt x="5641421" y="20545"/>
                  </a:lnTo>
                  <a:lnTo>
                    <a:pt x="5641421" y="293773"/>
                  </a:lnTo>
                  <a:lnTo>
                    <a:pt x="5620752" y="314318"/>
                  </a:lnTo>
                  <a:lnTo>
                    <a:pt x="5617597" y="314471"/>
                  </a:lnTo>
                  <a:close/>
                </a:path>
              </a:pathLst>
            </a:custGeom>
            <a:solidFill>
              <a:srgbClr val="F8F8F8"/>
            </a:solidFill>
          </p:spPr>
          <p:txBody>
            <a:bodyPr wrap="square" lIns="0" tIns="0" rIns="0" bIns="0" rtlCol="0"/>
            <a:lstStyle/>
            <a:p>
              <a:endParaRPr/>
            </a:p>
          </p:txBody>
        </p:sp>
        <p:sp>
          <p:nvSpPr>
            <p:cNvPr id="8" name="object 8"/>
            <p:cNvSpPr/>
            <p:nvPr/>
          </p:nvSpPr>
          <p:spPr>
            <a:xfrm>
              <a:off x="963889" y="4537407"/>
              <a:ext cx="5641975" cy="314960"/>
            </a:xfrm>
            <a:custGeom>
              <a:avLst/>
              <a:gdLst/>
              <a:ahLst/>
              <a:cxnLst/>
              <a:rect l="l" t="t" r="r" b="b"/>
              <a:pathLst>
                <a:path w="5641975" h="314960">
                  <a:moveTo>
                    <a:pt x="0" y="290647"/>
                  </a:move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290647"/>
                  </a:lnTo>
                  <a:lnTo>
                    <a:pt x="5641421" y="293773"/>
                  </a:lnTo>
                  <a:lnTo>
                    <a:pt x="5640821" y="296755"/>
                  </a:lnTo>
                  <a:lnTo>
                    <a:pt x="5639610" y="299576"/>
                  </a:lnTo>
                  <a:lnTo>
                    <a:pt x="5638400" y="302559"/>
                  </a:lnTo>
                  <a:lnTo>
                    <a:pt x="5626717" y="312384"/>
                  </a:lnTo>
                  <a:lnTo>
                    <a:pt x="5623792" y="313727"/>
                  </a:lnTo>
                  <a:lnTo>
                    <a:pt x="5620752" y="314318"/>
                  </a:lnTo>
                  <a:lnTo>
                    <a:pt x="5617597" y="314471"/>
                  </a:lnTo>
                  <a:lnTo>
                    <a:pt x="23823" y="314471"/>
                  </a:lnTo>
                  <a:lnTo>
                    <a:pt x="20659" y="314318"/>
                  </a:lnTo>
                  <a:lnTo>
                    <a:pt x="17629" y="313727"/>
                  </a:lnTo>
                  <a:lnTo>
                    <a:pt x="14703" y="312384"/>
                  </a:lnTo>
                  <a:lnTo>
                    <a:pt x="11787" y="311193"/>
                  </a:lnTo>
                  <a:lnTo>
                    <a:pt x="1810" y="299576"/>
                  </a:lnTo>
                  <a:lnTo>
                    <a:pt x="600" y="296755"/>
                  </a:lnTo>
                  <a:lnTo>
                    <a:pt x="0" y="293773"/>
                  </a:lnTo>
                  <a:lnTo>
                    <a:pt x="0" y="29064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618478"/>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pic>
        <p:nvPicPr>
          <p:cNvPr id="10" name="object 10"/>
          <p:cNvPicPr/>
          <p:nvPr/>
        </p:nvPicPr>
        <p:blipFill>
          <a:blip r:embed="rId2" cstate="print"/>
          <a:stretch>
            <a:fillRect/>
          </a:stretch>
        </p:blipFill>
        <p:spPr>
          <a:xfrm>
            <a:off x="959124" y="4999577"/>
            <a:ext cx="5650951" cy="1138006"/>
          </a:xfrm>
          <a:prstGeom prst="rect">
            <a:avLst/>
          </a:prstGeom>
        </p:spPr>
      </p:pic>
      <p:sp>
        <p:nvSpPr>
          <p:cNvPr id="11" name="object 11"/>
          <p:cNvSpPr txBox="1"/>
          <p:nvPr/>
        </p:nvSpPr>
        <p:spPr>
          <a:xfrm>
            <a:off x="946424" y="6244810"/>
            <a:ext cx="1696085" cy="4794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10-6</a:t>
            </a:r>
            <a:r>
              <a:rPr sz="950" b="1" spc="-35" dirty="0">
                <a:solidFill>
                  <a:srgbClr val="333333"/>
                </a:solidFill>
                <a:latin typeface="Trebuchet MS"/>
                <a:cs typeface="Trebuchet MS"/>
              </a:rPr>
              <a:t> </a:t>
            </a:r>
            <a:r>
              <a:rPr sz="950" b="1" spc="65" dirty="0">
                <a:solidFill>
                  <a:srgbClr val="333333"/>
                </a:solidFill>
                <a:latin typeface="Trebuchet MS"/>
                <a:cs typeface="Trebuchet MS"/>
              </a:rPr>
              <a:t>Web</a:t>
            </a:r>
            <a:r>
              <a:rPr sz="950" b="1" spc="25" dirty="0">
                <a:solidFill>
                  <a:srgbClr val="333333"/>
                </a:solidFill>
                <a:latin typeface="微软雅黑"/>
                <a:cs typeface="微软雅黑"/>
              </a:rPr>
              <a:t>页面提示权限不足</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10.3</a:t>
            </a:r>
            <a:r>
              <a:rPr sz="950" b="1" spc="-35" dirty="0">
                <a:solidFill>
                  <a:srgbClr val="333333"/>
                </a:solidFill>
                <a:latin typeface="Trebuchet MS"/>
                <a:cs typeface="Trebuchet MS"/>
              </a:rPr>
              <a:t> </a:t>
            </a:r>
            <a:r>
              <a:rPr sz="950" b="1" spc="50" dirty="0">
                <a:solidFill>
                  <a:srgbClr val="333333"/>
                </a:solidFill>
                <a:latin typeface="Trebuchet MS"/>
                <a:cs typeface="Trebuchet MS"/>
              </a:rPr>
              <a:t>SELinux</a:t>
            </a:r>
            <a:r>
              <a:rPr sz="950" b="1" spc="35" dirty="0">
                <a:solidFill>
                  <a:srgbClr val="333333"/>
                </a:solidFill>
                <a:latin typeface="Trebuchet MS"/>
                <a:cs typeface="Trebuchet MS"/>
              </a:rPr>
              <a:t>*</a:t>
            </a:r>
            <a:r>
              <a:rPr sz="950" b="1" spc="120" dirty="0">
                <a:solidFill>
                  <a:srgbClr val="333333"/>
                </a:solidFill>
                <a:latin typeface="Trebuchet MS"/>
                <a:cs typeface="Trebuchet MS"/>
              </a:rPr>
              <a:t>*</a:t>
            </a:r>
            <a:r>
              <a:rPr sz="950" b="1" spc="25" dirty="0">
                <a:solidFill>
                  <a:srgbClr val="333333"/>
                </a:solidFill>
                <a:latin typeface="微软雅黑"/>
                <a:cs typeface="微软雅黑"/>
              </a:rPr>
              <a:t>安全子系统</a:t>
            </a:r>
            <a:r>
              <a:rPr sz="950" b="1" spc="120" dirty="0">
                <a:solidFill>
                  <a:srgbClr val="333333"/>
                </a:solidFill>
                <a:latin typeface="Trebuchet MS"/>
                <a:cs typeface="Trebuchet MS"/>
              </a:rPr>
              <a:t>**</a:t>
            </a:r>
            <a:endParaRPr sz="950">
              <a:latin typeface="Trebuchet MS"/>
              <a:cs typeface="Trebuchet MS"/>
            </a:endParaRPr>
          </a:p>
        </p:txBody>
      </p:sp>
      <p:pic>
        <p:nvPicPr>
          <p:cNvPr id="12" name="object 12"/>
          <p:cNvPicPr/>
          <p:nvPr/>
        </p:nvPicPr>
        <p:blipFill>
          <a:blip r:embed="rId3" cstate="print"/>
          <a:stretch>
            <a:fillRect/>
          </a:stretch>
        </p:blipFill>
        <p:spPr>
          <a:xfrm>
            <a:off x="1083007" y="6867342"/>
            <a:ext cx="2982711" cy="3201887"/>
          </a:xfrm>
          <a:prstGeom prst="rect">
            <a:avLst/>
          </a:prstGeom>
        </p:spPr>
      </p:pic>
      <p:sp>
        <p:nvSpPr>
          <p:cNvPr id="13" name="object 13"/>
          <p:cNvSpPr txBox="1"/>
          <p:nvPr/>
        </p:nvSpPr>
        <p:spPr>
          <a:xfrm>
            <a:off x="1070306" y="321053"/>
            <a:ext cx="5272405" cy="2084070"/>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117</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287655" indent="-275590">
              <a:lnSpc>
                <a:spcPct val="100000"/>
              </a:lnSpc>
              <a:spcBef>
                <a:spcPts val="330"/>
              </a:spcBef>
              <a:buAutoNum type="arabicPlain" startAt="118"/>
              <a:tabLst>
                <a:tab pos="288290"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DocumentRoot: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directory </a:t>
            </a:r>
            <a:r>
              <a:rPr sz="850" spc="25" dirty="0">
                <a:solidFill>
                  <a:srgbClr val="333333"/>
                </a:solidFill>
                <a:latin typeface="Lucida Console"/>
                <a:cs typeface="Lucida Console"/>
              </a:rPr>
              <a:t>out</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which</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will</a:t>
            </a:r>
            <a:r>
              <a:rPr sz="850" spc="30" dirty="0">
                <a:solidFill>
                  <a:srgbClr val="333333"/>
                </a:solidFill>
                <a:latin typeface="Lucida Console"/>
                <a:cs typeface="Lucida Console"/>
              </a:rPr>
              <a:t> </a:t>
            </a:r>
            <a:r>
              <a:rPr sz="850" spc="25" dirty="0">
                <a:solidFill>
                  <a:srgbClr val="333333"/>
                </a:solidFill>
                <a:latin typeface="Lucida Console"/>
                <a:cs typeface="Lucida Console"/>
              </a:rPr>
              <a:t>serve</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your</a:t>
            </a:r>
            <a:endParaRPr sz="850">
              <a:latin typeface="Lucida Console"/>
              <a:cs typeface="Lucida Console"/>
            </a:endParaRPr>
          </a:p>
          <a:p>
            <a:pPr marL="287655" indent="-275590">
              <a:lnSpc>
                <a:spcPct val="100000"/>
              </a:lnSpc>
              <a:spcBef>
                <a:spcPts val="334"/>
              </a:spcBef>
              <a:buAutoNum type="arabicPlain" startAt="118"/>
              <a:tabLst>
                <a:tab pos="288290"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documents. </a:t>
            </a:r>
            <a:r>
              <a:rPr sz="850" spc="20" dirty="0">
                <a:solidFill>
                  <a:srgbClr val="333333"/>
                </a:solidFill>
                <a:latin typeface="Lucida Console"/>
                <a:cs typeface="Lucida Console"/>
              </a:rPr>
              <a:t>By</a:t>
            </a:r>
            <a:r>
              <a:rPr sz="850" spc="25" dirty="0">
                <a:solidFill>
                  <a:srgbClr val="333333"/>
                </a:solidFill>
                <a:latin typeface="Lucida Console"/>
                <a:cs typeface="Lucida Console"/>
              </a:rPr>
              <a:t> </a:t>
            </a:r>
            <a:r>
              <a:rPr sz="850" spc="30" dirty="0">
                <a:solidFill>
                  <a:srgbClr val="333333"/>
                </a:solidFill>
                <a:latin typeface="Lucida Console"/>
                <a:cs typeface="Lucida Console"/>
              </a:rPr>
              <a:t>default, </a:t>
            </a:r>
            <a:r>
              <a:rPr sz="850" spc="25" dirty="0">
                <a:solidFill>
                  <a:srgbClr val="333333"/>
                </a:solidFill>
                <a:latin typeface="Lucida Console"/>
                <a:cs typeface="Lucida Console"/>
              </a:rPr>
              <a:t>all</a:t>
            </a:r>
            <a:r>
              <a:rPr sz="850" spc="30" dirty="0">
                <a:solidFill>
                  <a:srgbClr val="333333"/>
                </a:solidFill>
                <a:latin typeface="Lucida Console"/>
                <a:cs typeface="Lucida Console"/>
              </a:rPr>
              <a:t> requests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a:t>
            </a:r>
            <a:r>
              <a:rPr sz="850" spc="25" dirty="0">
                <a:solidFill>
                  <a:srgbClr val="333333"/>
                </a:solidFill>
                <a:latin typeface="Lucida Console"/>
                <a:cs typeface="Lucida Console"/>
              </a:rPr>
              <a:t>taken</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directory, </a:t>
            </a:r>
            <a:r>
              <a:rPr sz="850" spc="25" dirty="0">
                <a:solidFill>
                  <a:srgbClr val="333333"/>
                </a:solidFill>
                <a:latin typeface="Lucida Console"/>
                <a:cs typeface="Lucida Console"/>
              </a:rPr>
              <a:t>but</a:t>
            </a:r>
            <a:endParaRPr sz="850">
              <a:latin typeface="Lucida Console"/>
              <a:cs typeface="Lucida Console"/>
            </a:endParaRPr>
          </a:p>
          <a:p>
            <a:pPr marL="287655" indent="-275590">
              <a:lnSpc>
                <a:spcPct val="100000"/>
              </a:lnSpc>
              <a:spcBef>
                <a:spcPts val="330"/>
              </a:spcBef>
              <a:buAutoNum type="arabicPlain" startAt="118"/>
              <a:tabLst>
                <a:tab pos="288290"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symbolic </a:t>
            </a:r>
            <a:r>
              <a:rPr sz="850" spc="25" dirty="0">
                <a:solidFill>
                  <a:srgbClr val="333333"/>
                </a:solidFill>
                <a:latin typeface="Lucida Console"/>
                <a:cs typeface="Lucida Console"/>
              </a:rPr>
              <a:t>links</a:t>
            </a:r>
            <a:r>
              <a:rPr sz="850" spc="35" dirty="0">
                <a:solidFill>
                  <a:srgbClr val="333333"/>
                </a:solidFill>
                <a:latin typeface="Lucida Console"/>
                <a:cs typeface="Lucida Console"/>
              </a:rPr>
              <a:t> </a:t>
            </a:r>
            <a:r>
              <a:rPr sz="850" spc="25" dirty="0">
                <a:solidFill>
                  <a:srgbClr val="333333"/>
                </a:solidFill>
                <a:latin typeface="Lucida Console"/>
                <a:cs typeface="Lucida Console"/>
              </a:rPr>
              <a:t>and</a:t>
            </a:r>
            <a:r>
              <a:rPr sz="850" spc="30" dirty="0">
                <a:solidFill>
                  <a:srgbClr val="333333"/>
                </a:solidFill>
                <a:latin typeface="Lucida Console"/>
                <a:cs typeface="Lucida Console"/>
              </a:rPr>
              <a:t> aliases</a:t>
            </a:r>
            <a:r>
              <a:rPr sz="850" spc="35" dirty="0">
                <a:solidFill>
                  <a:srgbClr val="333333"/>
                </a:solidFill>
                <a:latin typeface="Lucida Console"/>
                <a:cs typeface="Lucida Console"/>
              </a:rPr>
              <a:t> </a:t>
            </a:r>
            <a:r>
              <a:rPr sz="850" spc="25" dirty="0">
                <a:solidFill>
                  <a:srgbClr val="333333"/>
                </a:solidFill>
                <a:latin typeface="Lucida Console"/>
                <a:cs typeface="Lucida Console"/>
              </a:rPr>
              <a:t>may</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used</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point</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other</a:t>
            </a:r>
            <a:r>
              <a:rPr sz="850" spc="30" dirty="0">
                <a:solidFill>
                  <a:srgbClr val="333333"/>
                </a:solidFill>
                <a:latin typeface="Lucida Console"/>
                <a:cs typeface="Lucida Console"/>
              </a:rPr>
              <a:t> locations.</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121</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2700" marR="3037205">
              <a:lnSpc>
                <a:spcPct val="132400"/>
              </a:lnSpc>
            </a:pPr>
            <a:r>
              <a:rPr sz="850" spc="25" dirty="0">
                <a:solidFill>
                  <a:srgbClr val="333333"/>
                </a:solidFill>
                <a:latin typeface="Lucida Console"/>
                <a:cs typeface="Lucida Console"/>
              </a:rPr>
              <a:t>122 </a:t>
            </a:r>
            <a:r>
              <a:rPr sz="850" spc="30" dirty="0">
                <a:solidFill>
                  <a:srgbClr val="333333"/>
                </a:solidFill>
                <a:latin typeface="Lucida Console"/>
                <a:cs typeface="Lucida Console"/>
              </a:rPr>
              <a:t>DocumentRoot "/home/wwwroot"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123</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124</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125</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Relax</a:t>
            </a:r>
            <a:r>
              <a:rPr sz="850" spc="30" dirty="0">
                <a:solidFill>
                  <a:srgbClr val="333333"/>
                </a:solidFill>
                <a:latin typeface="Lucida Console"/>
                <a:cs typeface="Lucida Console"/>
              </a:rPr>
              <a:t> </a:t>
            </a:r>
            <a:r>
              <a:rPr sz="850" spc="25" dirty="0">
                <a:solidFill>
                  <a:srgbClr val="333333"/>
                </a:solidFill>
                <a:latin typeface="Lucida Console"/>
                <a:cs typeface="Lucida Console"/>
              </a:rPr>
              <a:t>access</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content </a:t>
            </a:r>
            <a:r>
              <a:rPr sz="850" spc="25" dirty="0">
                <a:solidFill>
                  <a:srgbClr val="333333"/>
                </a:solidFill>
                <a:latin typeface="Lucida Console"/>
                <a:cs typeface="Lucida Console"/>
              </a:rPr>
              <a:t>within</a:t>
            </a:r>
            <a:r>
              <a:rPr sz="850" spc="30" dirty="0">
                <a:solidFill>
                  <a:srgbClr val="333333"/>
                </a:solidFill>
                <a:latin typeface="Lucida Console"/>
                <a:cs typeface="Lucida Console"/>
              </a:rPr>
              <a:t> /var/</a:t>
            </a:r>
            <a:r>
              <a:rPr sz="850" spc="30" dirty="0">
                <a:solidFill>
                  <a:srgbClr val="333333"/>
                </a:solidFill>
                <a:latin typeface="Lucida Console"/>
                <a:cs typeface="Lucida Console"/>
                <a:hlinkClick r:id="rId4"/>
              </a:rPr>
              <a:t>www.</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126</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127</a:t>
            </a:r>
            <a:r>
              <a:rPr sz="850" dirty="0">
                <a:solidFill>
                  <a:srgbClr val="333333"/>
                </a:solidFill>
                <a:latin typeface="Lucida Console"/>
                <a:cs typeface="Lucida Console"/>
              </a:rPr>
              <a:t> </a:t>
            </a:r>
            <a:r>
              <a:rPr sz="850" spc="30" dirty="0">
                <a:solidFill>
                  <a:srgbClr val="333333"/>
                </a:solidFill>
                <a:latin typeface="Lucida Console"/>
                <a:cs typeface="Lucida Console"/>
              </a:rPr>
              <a:t>&lt;Directory</a:t>
            </a:r>
            <a:r>
              <a:rPr sz="850" spc="5" dirty="0">
                <a:solidFill>
                  <a:srgbClr val="333333"/>
                </a:solidFill>
                <a:latin typeface="Lucida Console"/>
                <a:cs typeface="Lucida Console"/>
              </a:rPr>
              <a:t> </a:t>
            </a:r>
            <a:r>
              <a:rPr sz="850" spc="30" dirty="0">
                <a:solidFill>
                  <a:srgbClr val="333333"/>
                </a:solidFill>
                <a:latin typeface="Lucida Console"/>
                <a:cs typeface="Lucida Console"/>
              </a:rPr>
              <a:t>"/home/wwwroot"&gt;</a:t>
            </a:r>
            <a:endParaRPr sz="850">
              <a:latin typeface="Lucida Console"/>
              <a:cs typeface="Lucida Console"/>
            </a:endParaRPr>
          </a:p>
        </p:txBody>
      </p:sp>
      <p:sp>
        <p:nvSpPr>
          <p:cNvPr id="18" name="object 18"/>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151</a:t>
            </a:fld>
            <a:endParaRPr sz="800">
              <a:latin typeface="小哥哥网恋吗"/>
              <a:cs typeface="小哥哥网恋吗"/>
            </a:endParaRPr>
          </a:p>
        </p:txBody>
      </p:sp>
      <p:sp>
        <p:nvSpPr>
          <p:cNvPr id="14" name="object 14"/>
          <p:cNvSpPr txBox="1"/>
          <p:nvPr/>
        </p:nvSpPr>
        <p:spPr>
          <a:xfrm>
            <a:off x="1070344" y="2379275"/>
            <a:ext cx="231775"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12</a:t>
            </a:r>
            <a:r>
              <a:rPr sz="850" spc="15" dirty="0">
                <a:solidFill>
                  <a:srgbClr val="333333"/>
                </a:solidFill>
                <a:latin typeface="Lucida Console"/>
                <a:cs typeface="Lucida Console"/>
              </a:rPr>
              <a:t>8</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12</a:t>
            </a:r>
            <a:r>
              <a:rPr sz="850" spc="15" dirty="0">
                <a:solidFill>
                  <a:srgbClr val="333333"/>
                </a:solidFill>
                <a:latin typeface="Lucida Console"/>
                <a:cs typeface="Lucida Console"/>
              </a:rPr>
              <a:t>9</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13</a:t>
            </a:r>
            <a:r>
              <a:rPr sz="850" spc="15" dirty="0">
                <a:solidFill>
                  <a:srgbClr val="333333"/>
                </a:solidFill>
                <a:latin typeface="Lucida Console"/>
                <a:cs typeface="Lucida Console"/>
              </a:rPr>
              <a:t>0</a:t>
            </a:r>
            <a:endParaRPr sz="850">
              <a:latin typeface="Lucida Console"/>
              <a:cs typeface="Lucida Console"/>
            </a:endParaRPr>
          </a:p>
        </p:txBody>
      </p:sp>
      <p:sp>
        <p:nvSpPr>
          <p:cNvPr id="15" name="object 15"/>
          <p:cNvSpPr txBox="1"/>
          <p:nvPr/>
        </p:nvSpPr>
        <p:spPr>
          <a:xfrm>
            <a:off x="1614724" y="2379275"/>
            <a:ext cx="1405255"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AllowOverride</a:t>
            </a:r>
            <a:r>
              <a:rPr sz="850" spc="-20" dirty="0">
                <a:solidFill>
                  <a:srgbClr val="333333"/>
                </a:solidFill>
                <a:latin typeface="Lucida Console"/>
                <a:cs typeface="Lucida Console"/>
              </a:rPr>
              <a:t> </a:t>
            </a:r>
            <a:r>
              <a:rPr sz="850" spc="25" dirty="0">
                <a:solidFill>
                  <a:srgbClr val="333333"/>
                </a:solidFill>
                <a:latin typeface="Lucida Console"/>
                <a:cs typeface="Lucida Console"/>
              </a:rPr>
              <a:t>None</a:t>
            </a:r>
            <a:endParaRPr sz="850">
              <a:latin typeface="Lucida Console"/>
              <a:cs typeface="Lucida Console"/>
            </a:endParaRPr>
          </a:p>
          <a:p>
            <a:pPr marL="12700" marR="5080">
              <a:lnSpc>
                <a:spcPct val="132400"/>
              </a:lnSpc>
            </a:pPr>
            <a:r>
              <a:rPr sz="850" spc="15" dirty="0">
                <a:solidFill>
                  <a:srgbClr val="333333"/>
                </a:solidFill>
                <a:latin typeface="Lucida Console"/>
                <a:cs typeface="Lucida Console"/>
              </a:rPr>
              <a:t># </a:t>
            </a:r>
            <a:r>
              <a:rPr sz="850" spc="25" dirty="0">
                <a:solidFill>
                  <a:srgbClr val="333333"/>
                </a:solidFill>
                <a:latin typeface="Lucida Console"/>
                <a:cs typeface="Lucida Console"/>
              </a:rPr>
              <a:t>Allow open </a:t>
            </a:r>
            <a:r>
              <a:rPr sz="850" spc="30" dirty="0">
                <a:solidFill>
                  <a:srgbClr val="333333"/>
                </a:solidFill>
                <a:latin typeface="Lucida Console"/>
                <a:cs typeface="Lucida Console"/>
              </a:rPr>
              <a:t>access: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Require</a:t>
            </a:r>
            <a:r>
              <a:rPr sz="850" spc="-5" dirty="0">
                <a:solidFill>
                  <a:srgbClr val="333333"/>
                </a:solidFill>
                <a:latin typeface="Lucida Console"/>
                <a:cs typeface="Lucida Console"/>
              </a:rPr>
              <a:t> </a:t>
            </a:r>
            <a:r>
              <a:rPr sz="850" spc="25" dirty="0">
                <a:solidFill>
                  <a:srgbClr val="333333"/>
                </a:solidFill>
                <a:latin typeface="Lucida Console"/>
                <a:cs typeface="Lucida Console"/>
              </a:rPr>
              <a:t>all</a:t>
            </a:r>
            <a:r>
              <a:rPr sz="850" dirty="0">
                <a:solidFill>
                  <a:srgbClr val="333333"/>
                </a:solidFill>
                <a:latin typeface="Lucida Console"/>
                <a:cs typeface="Lucida Console"/>
              </a:rPr>
              <a:t> </a:t>
            </a:r>
            <a:r>
              <a:rPr sz="850" spc="30" dirty="0">
                <a:solidFill>
                  <a:srgbClr val="333333"/>
                </a:solidFill>
                <a:latin typeface="Lucida Console"/>
                <a:cs typeface="Lucida Console"/>
              </a:rPr>
              <a:t>granted</a:t>
            </a:r>
            <a:endParaRPr sz="850">
              <a:latin typeface="Lucida Console"/>
              <a:cs typeface="Lucida Console"/>
            </a:endParaRPr>
          </a:p>
        </p:txBody>
      </p:sp>
      <p:sp>
        <p:nvSpPr>
          <p:cNvPr id="16" name="object 16"/>
          <p:cNvSpPr txBox="1"/>
          <p:nvPr/>
        </p:nvSpPr>
        <p:spPr>
          <a:xfrm>
            <a:off x="946424" y="2893832"/>
            <a:ext cx="5648960" cy="1874520"/>
          </a:xfrm>
          <a:prstGeom prst="rect">
            <a:avLst/>
          </a:prstGeom>
        </p:spPr>
        <p:txBody>
          <a:bodyPr vert="horz" wrap="square" lIns="0" tIns="11430" rIns="0" bIns="0" rtlCol="0">
            <a:spAutoFit/>
          </a:bodyPr>
          <a:lstStyle/>
          <a:p>
            <a:pPr marL="136525" marR="4398010">
              <a:lnSpc>
                <a:spcPct val="132400"/>
              </a:lnSpc>
              <a:spcBef>
                <a:spcPts val="90"/>
              </a:spcBef>
            </a:pPr>
            <a:r>
              <a:rPr sz="850" spc="25" dirty="0">
                <a:solidFill>
                  <a:srgbClr val="333333"/>
                </a:solidFill>
                <a:latin typeface="Lucida Console"/>
                <a:cs typeface="Lucida Console"/>
              </a:rPr>
              <a:t>131</a:t>
            </a:r>
            <a:r>
              <a:rPr sz="850" spc="-50" dirty="0">
                <a:solidFill>
                  <a:srgbClr val="333333"/>
                </a:solidFill>
                <a:latin typeface="Lucida Console"/>
                <a:cs typeface="Lucida Console"/>
              </a:rPr>
              <a:t> </a:t>
            </a:r>
            <a:r>
              <a:rPr sz="850" spc="30" dirty="0">
                <a:solidFill>
                  <a:srgbClr val="333333"/>
                </a:solidFill>
                <a:latin typeface="Lucida Console"/>
                <a:cs typeface="Lucida Console"/>
              </a:rPr>
              <a:t>&lt;/Directory&gt; </a:t>
            </a:r>
            <a:r>
              <a:rPr sz="850" spc="-495" dirty="0">
                <a:solidFill>
                  <a:srgbClr val="333333"/>
                </a:solidFill>
                <a:latin typeface="Lucida Console"/>
                <a:cs typeface="Lucida Console"/>
              </a:rPr>
              <a:t> </a:t>
            </a:r>
            <a:r>
              <a:rPr sz="850" spc="25" dirty="0">
                <a:solidFill>
                  <a:srgbClr val="333333"/>
                </a:solidFill>
                <a:latin typeface="Lucida Console"/>
                <a:cs typeface="Lucida Console"/>
              </a:rPr>
              <a:t>132</a:t>
            </a:r>
            <a:endParaRPr sz="850">
              <a:latin typeface="Lucida Console"/>
              <a:cs typeface="Lucida Console"/>
            </a:endParaRPr>
          </a:p>
          <a:p>
            <a:pPr marL="411480" indent="-275590">
              <a:lnSpc>
                <a:spcPct val="100000"/>
              </a:lnSpc>
              <a:spcBef>
                <a:spcPts val="330"/>
              </a:spcBef>
              <a:buAutoNum type="arabicPlain" startAt="133"/>
              <a:tabLst>
                <a:tab pos="412115" algn="l"/>
              </a:tabLst>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Further </a:t>
            </a:r>
            <a:r>
              <a:rPr sz="850" spc="25" dirty="0">
                <a:solidFill>
                  <a:srgbClr val="333333"/>
                </a:solidFill>
                <a:latin typeface="Lucida Console"/>
                <a:cs typeface="Lucida Console"/>
              </a:rPr>
              <a:t>relax</a:t>
            </a:r>
            <a:r>
              <a:rPr sz="850" spc="30" dirty="0">
                <a:solidFill>
                  <a:srgbClr val="333333"/>
                </a:solidFill>
                <a:latin typeface="Lucida Console"/>
                <a:cs typeface="Lucida Console"/>
              </a:rPr>
              <a:t> </a:t>
            </a:r>
            <a:r>
              <a:rPr sz="850" spc="25" dirty="0">
                <a:solidFill>
                  <a:srgbClr val="333333"/>
                </a:solidFill>
                <a:latin typeface="Lucida Console"/>
                <a:cs typeface="Lucida Console"/>
              </a:rPr>
              <a:t>access</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default document </a:t>
            </a:r>
            <a:r>
              <a:rPr sz="850" spc="25" dirty="0">
                <a:solidFill>
                  <a:srgbClr val="333333"/>
                </a:solidFill>
                <a:latin typeface="Lucida Console"/>
                <a:cs typeface="Lucida Console"/>
              </a:rPr>
              <a:t>root:</a:t>
            </a:r>
            <a:endParaRPr sz="850">
              <a:latin typeface="Lucida Console"/>
              <a:cs typeface="Lucida Console"/>
            </a:endParaRPr>
          </a:p>
          <a:p>
            <a:pPr marL="411480" indent="-275590">
              <a:lnSpc>
                <a:spcPct val="100000"/>
              </a:lnSpc>
              <a:spcBef>
                <a:spcPts val="330"/>
              </a:spcBef>
              <a:buAutoNum type="arabicPlain" startAt="133"/>
              <a:tabLst>
                <a:tab pos="412115" algn="l"/>
              </a:tabLst>
            </a:pPr>
            <a:r>
              <a:rPr sz="850" spc="30" dirty="0">
                <a:solidFill>
                  <a:srgbClr val="333333"/>
                </a:solidFill>
                <a:latin typeface="Lucida Console"/>
                <a:cs typeface="Lucida Console"/>
              </a:rPr>
              <a:t>&lt;Directory</a:t>
            </a:r>
            <a:r>
              <a:rPr sz="850" spc="-20" dirty="0">
                <a:solidFill>
                  <a:srgbClr val="333333"/>
                </a:solidFill>
                <a:latin typeface="Lucida Console"/>
                <a:cs typeface="Lucida Console"/>
              </a:rPr>
              <a:t> </a:t>
            </a:r>
            <a:r>
              <a:rPr sz="850" spc="30" dirty="0">
                <a:solidFill>
                  <a:srgbClr val="333333"/>
                </a:solidFill>
                <a:latin typeface="Lucida Console"/>
                <a:cs typeface="Lucida Console"/>
              </a:rPr>
              <a:t>"/home/wwwroot"&gt;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：重新启动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服务程序并验证效果，浏览器刷新页面后的内容如图</a:t>
            </a:r>
            <a:r>
              <a:rPr sz="950" b="1" spc="-10" dirty="0">
                <a:solidFill>
                  <a:srgbClr val="333333"/>
                </a:solidFill>
                <a:latin typeface="Trebuchet MS"/>
                <a:cs typeface="Trebuchet MS"/>
              </a:rPr>
              <a:t>10-6</a:t>
            </a:r>
            <a:r>
              <a:rPr sz="950" b="1" spc="20" dirty="0">
                <a:solidFill>
                  <a:srgbClr val="333333"/>
                </a:solidFill>
                <a:latin typeface="微软雅黑"/>
                <a:cs typeface="微软雅黑"/>
              </a:rPr>
              <a:t>所示。奇怪！怎么提示 </a:t>
            </a:r>
            <a:r>
              <a:rPr sz="950" b="1" spc="25" dirty="0">
                <a:solidFill>
                  <a:srgbClr val="333333"/>
                </a:solidFill>
                <a:latin typeface="微软雅黑"/>
                <a:cs typeface="微软雅黑"/>
              </a:rPr>
              <a:t>权限不足了？</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systemctl</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restart</a:t>
            </a:r>
            <a:r>
              <a:rPr sz="850" spc="25" dirty="0">
                <a:solidFill>
                  <a:srgbClr val="333333"/>
                </a:solidFill>
                <a:latin typeface="Lucida Console"/>
                <a:cs typeface="Lucida Console"/>
              </a:rPr>
              <a:t> </a:t>
            </a:r>
            <a:r>
              <a:rPr sz="850" spc="30" dirty="0">
                <a:solidFill>
                  <a:srgbClr val="333333"/>
                </a:solidFill>
                <a:latin typeface="Lucida Console"/>
                <a:cs typeface="Lucida Console"/>
              </a:rPr>
              <a:t>httpd[root@linuxprobe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firefox</a:t>
            </a:r>
            <a:endParaRPr sz="850">
              <a:latin typeface="Lucida Console"/>
              <a:cs typeface="Lucida Console"/>
            </a:endParaRPr>
          </a:p>
        </p:txBody>
      </p:sp>
      <p:sp>
        <p:nvSpPr>
          <p:cNvPr id="17" name="object 1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4132458"/>
            <a:ext cx="38735" cy="762635"/>
          </a:xfrm>
          <a:custGeom>
            <a:avLst/>
            <a:gdLst/>
            <a:ahLst/>
            <a:cxnLst/>
            <a:rect l="l" t="t" r="r" b="b"/>
            <a:pathLst>
              <a:path w="38734" h="762635">
                <a:moveTo>
                  <a:pt x="38117" y="762354"/>
                </a:moveTo>
                <a:lnTo>
                  <a:pt x="0" y="762354"/>
                </a:lnTo>
                <a:lnTo>
                  <a:pt x="0" y="0"/>
                </a:lnTo>
                <a:lnTo>
                  <a:pt x="38117" y="0"/>
                </a:lnTo>
                <a:lnTo>
                  <a:pt x="38117" y="762354"/>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5714350"/>
            <a:ext cx="5651500" cy="1525270"/>
            <a:chOff x="959124" y="5714350"/>
            <a:chExt cx="5651500" cy="1525270"/>
          </a:xfrm>
        </p:grpSpPr>
        <p:sp>
          <p:nvSpPr>
            <p:cNvPr id="4" name="object 4"/>
            <p:cNvSpPr/>
            <p:nvPr/>
          </p:nvSpPr>
          <p:spPr>
            <a:xfrm>
              <a:off x="963889" y="5719115"/>
              <a:ext cx="5641975" cy="1515745"/>
            </a:xfrm>
            <a:custGeom>
              <a:avLst/>
              <a:gdLst/>
              <a:ahLst/>
              <a:cxnLst/>
              <a:rect l="l" t="t" r="r" b="b"/>
              <a:pathLst>
                <a:path w="5641975" h="1515745">
                  <a:moveTo>
                    <a:pt x="5617597" y="1515179"/>
                  </a:moveTo>
                  <a:lnTo>
                    <a:pt x="23823" y="1515179"/>
                  </a:lnTo>
                  <a:lnTo>
                    <a:pt x="20659" y="1515026"/>
                  </a:lnTo>
                  <a:lnTo>
                    <a:pt x="0" y="1494481"/>
                  </a:lnTo>
                  <a:lnTo>
                    <a:pt x="0" y="1491355"/>
                  </a:lnTo>
                  <a:lnTo>
                    <a:pt x="0" y="20545"/>
                  </a:lnTo>
                  <a:lnTo>
                    <a:pt x="20659" y="0"/>
                  </a:lnTo>
                  <a:lnTo>
                    <a:pt x="5620752" y="0"/>
                  </a:lnTo>
                  <a:lnTo>
                    <a:pt x="5641421" y="20545"/>
                  </a:lnTo>
                  <a:lnTo>
                    <a:pt x="5641421" y="1494481"/>
                  </a:lnTo>
                  <a:lnTo>
                    <a:pt x="5620752" y="1515026"/>
                  </a:lnTo>
                  <a:lnTo>
                    <a:pt x="5617597" y="1515179"/>
                  </a:lnTo>
                  <a:close/>
                </a:path>
              </a:pathLst>
            </a:custGeom>
            <a:solidFill>
              <a:srgbClr val="F8F8F8"/>
            </a:solidFill>
          </p:spPr>
          <p:txBody>
            <a:bodyPr wrap="square" lIns="0" tIns="0" rIns="0" bIns="0" rtlCol="0"/>
            <a:lstStyle/>
            <a:p>
              <a:endParaRPr/>
            </a:p>
          </p:txBody>
        </p:sp>
        <p:sp>
          <p:nvSpPr>
            <p:cNvPr id="5" name="object 5"/>
            <p:cNvSpPr/>
            <p:nvPr/>
          </p:nvSpPr>
          <p:spPr>
            <a:xfrm>
              <a:off x="963889" y="5719115"/>
              <a:ext cx="5641975" cy="1515745"/>
            </a:xfrm>
            <a:custGeom>
              <a:avLst/>
              <a:gdLst/>
              <a:ahLst/>
              <a:cxnLst/>
              <a:rect l="l" t="t" r="r" b="b"/>
              <a:pathLst>
                <a:path w="5641975" h="1515745">
                  <a:moveTo>
                    <a:pt x="0" y="1491355"/>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1491355"/>
                  </a:lnTo>
                  <a:lnTo>
                    <a:pt x="5641421" y="1494481"/>
                  </a:lnTo>
                  <a:lnTo>
                    <a:pt x="5640821" y="1497463"/>
                  </a:lnTo>
                  <a:lnTo>
                    <a:pt x="5639610" y="1500284"/>
                  </a:lnTo>
                  <a:lnTo>
                    <a:pt x="5638400" y="1503114"/>
                  </a:lnTo>
                  <a:lnTo>
                    <a:pt x="5626717" y="1513092"/>
                  </a:lnTo>
                  <a:lnTo>
                    <a:pt x="5623792" y="1514435"/>
                  </a:lnTo>
                  <a:lnTo>
                    <a:pt x="5620752" y="1515026"/>
                  </a:lnTo>
                  <a:lnTo>
                    <a:pt x="5617597" y="1515179"/>
                  </a:lnTo>
                  <a:lnTo>
                    <a:pt x="23823" y="1515179"/>
                  </a:lnTo>
                  <a:lnTo>
                    <a:pt x="20659" y="1515026"/>
                  </a:lnTo>
                  <a:lnTo>
                    <a:pt x="17629" y="1514435"/>
                  </a:lnTo>
                  <a:lnTo>
                    <a:pt x="14703" y="1513092"/>
                  </a:lnTo>
                  <a:lnTo>
                    <a:pt x="11787" y="1511900"/>
                  </a:lnTo>
                  <a:lnTo>
                    <a:pt x="1810" y="1500284"/>
                  </a:lnTo>
                  <a:lnTo>
                    <a:pt x="600" y="1497463"/>
                  </a:lnTo>
                  <a:lnTo>
                    <a:pt x="0" y="1494481"/>
                  </a:lnTo>
                  <a:lnTo>
                    <a:pt x="0" y="149135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5800186"/>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7906118"/>
            <a:ext cx="5651500" cy="324485"/>
            <a:chOff x="959124" y="7906118"/>
            <a:chExt cx="5651500" cy="324485"/>
          </a:xfrm>
        </p:grpSpPr>
        <p:sp>
          <p:nvSpPr>
            <p:cNvPr id="8" name="object 8"/>
            <p:cNvSpPr/>
            <p:nvPr/>
          </p:nvSpPr>
          <p:spPr>
            <a:xfrm>
              <a:off x="963889" y="7910883"/>
              <a:ext cx="5641975" cy="314960"/>
            </a:xfrm>
            <a:custGeom>
              <a:avLst/>
              <a:gdLst/>
              <a:ahLst/>
              <a:cxnLst/>
              <a:rect l="l" t="t" r="r" b="b"/>
              <a:pathLst>
                <a:path w="5641975" h="314959">
                  <a:moveTo>
                    <a:pt x="5617597" y="314471"/>
                  </a:moveTo>
                  <a:lnTo>
                    <a:pt x="23823" y="314471"/>
                  </a:lnTo>
                  <a:lnTo>
                    <a:pt x="20659" y="314318"/>
                  </a:lnTo>
                  <a:lnTo>
                    <a:pt x="0" y="293620"/>
                  </a:lnTo>
                  <a:lnTo>
                    <a:pt x="0" y="290647"/>
                  </a:lnTo>
                  <a:lnTo>
                    <a:pt x="0" y="20697"/>
                  </a:lnTo>
                  <a:lnTo>
                    <a:pt x="20659" y="0"/>
                  </a:lnTo>
                  <a:lnTo>
                    <a:pt x="5620752" y="0"/>
                  </a:lnTo>
                  <a:lnTo>
                    <a:pt x="5641421" y="20697"/>
                  </a:lnTo>
                  <a:lnTo>
                    <a:pt x="5641421" y="293620"/>
                  </a:lnTo>
                  <a:lnTo>
                    <a:pt x="5620752" y="314318"/>
                  </a:lnTo>
                  <a:lnTo>
                    <a:pt x="5617597" y="314471"/>
                  </a:lnTo>
                  <a:close/>
                </a:path>
              </a:pathLst>
            </a:custGeom>
            <a:solidFill>
              <a:srgbClr val="F8F8F8"/>
            </a:solidFill>
          </p:spPr>
          <p:txBody>
            <a:bodyPr wrap="square" lIns="0" tIns="0" rIns="0" bIns="0" rtlCol="0"/>
            <a:lstStyle/>
            <a:p>
              <a:endParaRPr/>
            </a:p>
          </p:txBody>
        </p:sp>
        <p:sp>
          <p:nvSpPr>
            <p:cNvPr id="9" name="object 9"/>
            <p:cNvSpPr/>
            <p:nvPr/>
          </p:nvSpPr>
          <p:spPr>
            <a:xfrm>
              <a:off x="963889" y="7910883"/>
              <a:ext cx="5641975" cy="314960"/>
            </a:xfrm>
            <a:custGeom>
              <a:avLst/>
              <a:gdLst/>
              <a:ahLst/>
              <a:cxnLst/>
              <a:rect l="l" t="t" r="r" b="b"/>
              <a:pathLst>
                <a:path w="5641975" h="314959">
                  <a:moveTo>
                    <a:pt x="0" y="290647"/>
                  </a:moveTo>
                  <a:lnTo>
                    <a:pt x="0" y="23823"/>
                  </a:lnTo>
                  <a:lnTo>
                    <a:pt x="0" y="20697"/>
                  </a:lnTo>
                  <a:lnTo>
                    <a:pt x="600" y="17572"/>
                  </a:lnTo>
                  <a:lnTo>
                    <a:pt x="20659" y="0"/>
                  </a:lnTo>
                  <a:lnTo>
                    <a:pt x="23823" y="0"/>
                  </a:lnTo>
                  <a:lnTo>
                    <a:pt x="5617597" y="0"/>
                  </a:lnTo>
                  <a:lnTo>
                    <a:pt x="5620752" y="0"/>
                  </a:lnTo>
                  <a:lnTo>
                    <a:pt x="5623792" y="600"/>
                  </a:lnTo>
                  <a:lnTo>
                    <a:pt x="5641421" y="20697"/>
                  </a:lnTo>
                  <a:lnTo>
                    <a:pt x="5641421" y="23823"/>
                  </a:lnTo>
                  <a:lnTo>
                    <a:pt x="5641421" y="290647"/>
                  </a:lnTo>
                  <a:lnTo>
                    <a:pt x="5641421" y="293620"/>
                  </a:lnTo>
                  <a:lnTo>
                    <a:pt x="5640821" y="296603"/>
                  </a:lnTo>
                  <a:lnTo>
                    <a:pt x="5639610" y="299433"/>
                  </a:lnTo>
                  <a:lnTo>
                    <a:pt x="5638400" y="302263"/>
                  </a:lnTo>
                  <a:lnTo>
                    <a:pt x="5617597" y="314471"/>
                  </a:lnTo>
                  <a:lnTo>
                    <a:pt x="23823" y="314471"/>
                  </a:lnTo>
                  <a:lnTo>
                    <a:pt x="1810" y="299433"/>
                  </a:lnTo>
                  <a:lnTo>
                    <a:pt x="600" y="296603"/>
                  </a:lnTo>
                  <a:lnTo>
                    <a:pt x="0" y="293620"/>
                  </a:lnTo>
                  <a:lnTo>
                    <a:pt x="0" y="290647"/>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7991955"/>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8897179"/>
            <a:ext cx="5651500" cy="324485"/>
            <a:chOff x="959124" y="8897179"/>
            <a:chExt cx="5651500" cy="324485"/>
          </a:xfrm>
        </p:grpSpPr>
        <p:sp>
          <p:nvSpPr>
            <p:cNvPr id="12" name="object 12"/>
            <p:cNvSpPr/>
            <p:nvPr/>
          </p:nvSpPr>
          <p:spPr>
            <a:xfrm>
              <a:off x="963889" y="8901944"/>
              <a:ext cx="5641975" cy="314960"/>
            </a:xfrm>
            <a:custGeom>
              <a:avLst/>
              <a:gdLst/>
              <a:ahLst/>
              <a:cxnLst/>
              <a:rect l="l" t="t" r="r" b="b"/>
              <a:pathLst>
                <a:path w="5641975" h="314959">
                  <a:moveTo>
                    <a:pt x="5617597" y="314471"/>
                  </a:moveTo>
                  <a:lnTo>
                    <a:pt x="23823" y="314471"/>
                  </a:lnTo>
                  <a:lnTo>
                    <a:pt x="20659" y="314318"/>
                  </a:lnTo>
                  <a:lnTo>
                    <a:pt x="0" y="293773"/>
                  </a:lnTo>
                  <a:lnTo>
                    <a:pt x="0" y="290647"/>
                  </a:lnTo>
                  <a:lnTo>
                    <a:pt x="0" y="20545"/>
                  </a:lnTo>
                  <a:lnTo>
                    <a:pt x="20659" y="0"/>
                  </a:lnTo>
                  <a:lnTo>
                    <a:pt x="5620752" y="0"/>
                  </a:lnTo>
                  <a:lnTo>
                    <a:pt x="5641421" y="20545"/>
                  </a:lnTo>
                  <a:lnTo>
                    <a:pt x="5641421" y="293773"/>
                  </a:lnTo>
                  <a:lnTo>
                    <a:pt x="5620752" y="314318"/>
                  </a:lnTo>
                  <a:lnTo>
                    <a:pt x="5617597" y="314471"/>
                  </a:lnTo>
                  <a:close/>
                </a:path>
              </a:pathLst>
            </a:custGeom>
            <a:solidFill>
              <a:srgbClr val="F8F8F8"/>
            </a:solidFill>
          </p:spPr>
          <p:txBody>
            <a:bodyPr wrap="square" lIns="0" tIns="0" rIns="0" bIns="0" rtlCol="0"/>
            <a:lstStyle/>
            <a:p>
              <a:endParaRPr/>
            </a:p>
          </p:txBody>
        </p:sp>
        <p:sp>
          <p:nvSpPr>
            <p:cNvPr id="13" name="object 13"/>
            <p:cNvSpPr/>
            <p:nvPr/>
          </p:nvSpPr>
          <p:spPr>
            <a:xfrm>
              <a:off x="963889" y="8901944"/>
              <a:ext cx="5641975" cy="314960"/>
            </a:xfrm>
            <a:custGeom>
              <a:avLst/>
              <a:gdLst/>
              <a:ahLst/>
              <a:cxnLst/>
              <a:rect l="l" t="t" r="r" b="b"/>
              <a:pathLst>
                <a:path w="5641975" h="314959">
                  <a:moveTo>
                    <a:pt x="0" y="290647"/>
                  </a:moveTo>
                  <a:lnTo>
                    <a:pt x="0" y="23823"/>
                  </a:lnTo>
                  <a:lnTo>
                    <a:pt x="0" y="20545"/>
                  </a:lnTo>
                  <a:lnTo>
                    <a:pt x="600" y="17419"/>
                  </a:lnTo>
                  <a:lnTo>
                    <a:pt x="1810" y="14589"/>
                  </a:lnTo>
                  <a:lnTo>
                    <a:pt x="3020" y="11759"/>
                  </a:lnTo>
                  <a:lnTo>
                    <a:pt x="4745" y="9081"/>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290647"/>
                  </a:lnTo>
                  <a:lnTo>
                    <a:pt x="5641421" y="293773"/>
                  </a:lnTo>
                  <a:lnTo>
                    <a:pt x="5640821" y="296898"/>
                  </a:lnTo>
                  <a:lnTo>
                    <a:pt x="5639610" y="299729"/>
                  </a:lnTo>
                  <a:lnTo>
                    <a:pt x="5638400" y="302559"/>
                  </a:lnTo>
                  <a:lnTo>
                    <a:pt x="5617597" y="314471"/>
                  </a:lnTo>
                  <a:lnTo>
                    <a:pt x="23823" y="314471"/>
                  </a:lnTo>
                  <a:lnTo>
                    <a:pt x="1810" y="299729"/>
                  </a:lnTo>
                  <a:lnTo>
                    <a:pt x="600" y="296898"/>
                  </a:lnTo>
                  <a:lnTo>
                    <a:pt x="0" y="293773"/>
                  </a:lnTo>
                  <a:lnTo>
                    <a:pt x="0" y="290647"/>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8983015"/>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9888240"/>
            <a:ext cx="5651500" cy="324485"/>
            <a:chOff x="959124" y="9888240"/>
            <a:chExt cx="5651500" cy="324485"/>
          </a:xfrm>
        </p:grpSpPr>
        <p:sp>
          <p:nvSpPr>
            <p:cNvPr id="16" name="object 16"/>
            <p:cNvSpPr/>
            <p:nvPr/>
          </p:nvSpPr>
          <p:spPr>
            <a:xfrm>
              <a:off x="963889" y="9893005"/>
              <a:ext cx="5641975" cy="314960"/>
            </a:xfrm>
            <a:custGeom>
              <a:avLst/>
              <a:gdLst/>
              <a:ahLst/>
              <a:cxnLst/>
              <a:rect l="l" t="t" r="r" b="b"/>
              <a:pathLst>
                <a:path w="5641975" h="314959">
                  <a:moveTo>
                    <a:pt x="5620752" y="314471"/>
                  </a:moveTo>
                  <a:lnTo>
                    <a:pt x="20659" y="314471"/>
                  </a:lnTo>
                  <a:lnTo>
                    <a:pt x="17629" y="313880"/>
                  </a:lnTo>
                  <a:lnTo>
                    <a:pt x="0" y="293773"/>
                  </a:lnTo>
                  <a:lnTo>
                    <a:pt x="0" y="290647"/>
                  </a:lnTo>
                  <a:lnTo>
                    <a:pt x="0" y="20545"/>
                  </a:lnTo>
                  <a:lnTo>
                    <a:pt x="20659" y="0"/>
                  </a:lnTo>
                  <a:lnTo>
                    <a:pt x="5620752" y="0"/>
                  </a:lnTo>
                  <a:lnTo>
                    <a:pt x="5641421" y="20545"/>
                  </a:lnTo>
                  <a:lnTo>
                    <a:pt x="5641421" y="293773"/>
                  </a:lnTo>
                  <a:lnTo>
                    <a:pt x="5623792" y="313880"/>
                  </a:lnTo>
                  <a:lnTo>
                    <a:pt x="5620752" y="314471"/>
                  </a:lnTo>
                  <a:close/>
                </a:path>
              </a:pathLst>
            </a:custGeom>
            <a:solidFill>
              <a:srgbClr val="F8F8F8"/>
            </a:solidFill>
          </p:spPr>
          <p:txBody>
            <a:bodyPr wrap="square" lIns="0" tIns="0" rIns="0" bIns="0" rtlCol="0"/>
            <a:lstStyle/>
            <a:p>
              <a:endParaRPr/>
            </a:p>
          </p:txBody>
        </p:sp>
        <p:sp>
          <p:nvSpPr>
            <p:cNvPr id="17" name="object 17"/>
            <p:cNvSpPr/>
            <p:nvPr/>
          </p:nvSpPr>
          <p:spPr>
            <a:xfrm>
              <a:off x="963889" y="9893005"/>
              <a:ext cx="5641975" cy="314960"/>
            </a:xfrm>
            <a:custGeom>
              <a:avLst/>
              <a:gdLst/>
              <a:ahLst/>
              <a:cxnLst/>
              <a:rect l="l" t="t" r="r" b="b"/>
              <a:pathLst>
                <a:path w="5641975" h="314959">
                  <a:moveTo>
                    <a:pt x="0" y="290647"/>
                  </a:moveTo>
                  <a:lnTo>
                    <a:pt x="0" y="23823"/>
                  </a:lnTo>
                  <a:lnTo>
                    <a:pt x="0" y="20545"/>
                  </a:lnTo>
                  <a:lnTo>
                    <a:pt x="600" y="17419"/>
                  </a:lnTo>
                  <a:lnTo>
                    <a:pt x="1810" y="14446"/>
                  </a:lnTo>
                  <a:lnTo>
                    <a:pt x="3020" y="11616"/>
                  </a:lnTo>
                  <a:lnTo>
                    <a:pt x="4745" y="9081"/>
                  </a:lnTo>
                  <a:lnTo>
                    <a:pt x="6975" y="6851"/>
                  </a:lnTo>
                  <a:lnTo>
                    <a:pt x="9214" y="4612"/>
                  </a:lnTo>
                  <a:lnTo>
                    <a:pt x="11787" y="2830"/>
                  </a:lnTo>
                  <a:lnTo>
                    <a:pt x="14703" y="1791"/>
                  </a:lnTo>
                  <a:lnTo>
                    <a:pt x="17629" y="600"/>
                  </a:lnTo>
                  <a:lnTo>
                    <a:pt x="20659" y="0"/>
                  </a:lnTo>
                  <a:lnTo>
                    <a:pt x="23823" y="0"/>
                  </a:lnTo>
                  <a:lnTo>
                    <a:pt x="5617597" y="0"/>
                  </a:lnTo>
                  <a:lnTo>
                    <a:pt x="5620752" y="0"/>
                  </a:lnTo>
                  <a:lnTo>
                    <a:pt x="5623792" y="600"/>
                  </a:lnTo>
                  <a:lnTo>
                    <a:pt x="5626717" y="1791"/>
                  </a:lnTo>
                  <a:lnTo>
                    <a:pt x="5629633" y="2830"/>
                  </a:lnTo>
                  <a:lnTo>
                    <a:pt x="5641421" y="20545"/>
                  </a:lnTo>
                  <a:lnTo>
                    <a:pt x="5641421" y="23823"/>
                  </a:lnTo>
                  <a:lnTo>
                    <a:pt x="5641421" y="290647"/>
                  </a:lnTo>
                  <a:lnTo>
                    <a:pt x="5641421" y="293773"/>
                  </a:lnTo>
                  <a:lnTo>
                    <a:pt x="5640821" y="296755"/>
                  </a:lnTo>
                  <a:lnTo>
                    <a:pt x="5639610" y="299576"/>
                  </a:lnTo>
                  <a:lnTo>
                    <a:pt x="5638400" y="302406"/>
                  </a:lnTo>
                  <a:lnTo>
                    <a:pt x="5626717" y="312536"/>
                  </a:lnTo>
                  <a:lnTo>
                    <a:pt x="5623792" y="313880"/>
                  </a:lnTo>
                  <a:lnTo>
                    <a:pt x="5620752" y="314471"/>
                  </a:lnTo>
                  <a:lnTo>
                    <a:pt x="5617597" y="314471"/>
                  </a:lnTo>
                  <a:lnTo>
                    <a:pt x="23823" y="314471"/>
                  </a:lnTo>
                  <a:lnTo>
                    <a:pt x="20659" y="314471"/>
                  </a:lnTo>
                  <a:lnTo>
                    <a:pt x="17629" y="313880"/>
                  </a:lnTo>
                  <a:lnTo>
                    <a:pt x="14703" y="312536"/>
                  </a:lnTo>
                  <a:lnTo>
                    <a:pt x="11787" y="311345"/>
                  </a:lnTo>
                  <a:lnTo>
                    <a:pt x="1810" y="299576"/>
                  </a:lnTo>
                  <a:lnTo>
                    <a:pt x="600" y="296755"/>
                  </a:lnTo>
                  <a:lnTo>
                    <a:pt x="0" y="293773"/>
                  </a:lnTo>
                  <a:lnTo>
                    <a:pt x="0" y="290647"/>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9974076"/>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9" name="object 19"/>
          <p:cNvSpPr txBox="1"/>
          <p:nvPr/>
        </p:nvSpPr>
        <p:spPr>
          <a:xfrm>
            <a:off x="794024" y="332815"/>
            <a:ext cx="6012815" cy="9791065"/>
          </a:xfrm>
          <a:prstGeom prst="rect">
            <a:avLst/>
          </a:prstGeom>
        </p:spPr>
        <p:txBody>
          <a:bodyPr vert="horz" wrap="square" lIns="0" tIns="12065" rIns="0" bIns="0" rtlCol="0">
            <a:spAutoFit/>
          </a:bodyPr>
          <a:lstStyle/>
          <a:p>
            <a:pPr marL="165100" marR="157480">
              <a:lnSpc>
                <a:spcPct val="131600"/>
              </a:lnSpc>
              <a:spcBef>
                <a:spcPts val="95"/>
              </a:spcBef>
            </a:pPr>
            <a:r>
              <a:rPr sz="950" b="1" spc="40" dirty="0">
                <a:solidFill>
                  <a:srgbClr val="333333"/>
                </a:solidFill>
                <a:latin typeface="Trebuchet MS"/>
                <a:cs typeface="Trebuchet MS"/>
              </a:rPr>
              <a:t>SELinux</a:t>
            </a:r>
            <a:r>
              <a:rPr sz="950" b="1" spc="40" dirty="0">
                <a:solidFill>
                  <a:srgbClr val="333333"/>
                </a:solidFill>
                <a:latin typeface="微软雅黑"/>
                <a:cs typeface="微软雅黑"/>
              </a:rPr>
              <a:t>（</a:t>
            </a:r>
            <a:r>
              <a:rPr sz="950" b="1" spc="40" dirty="0">
                <a:solidFill>
                  <a:srgbClr val="333333"/>
                </a:solidFill>
                <a:latin typeface="Trebuchet MS"/>
                <a:cs typeface="Trebuchet MS"/>
              </a:rPr>
              <a:t>Security-Enhanced</a:t>
            </a:r>
            <a:r>
              <a:rPr sz="950" b="1" spc="-40" dirty="0">
                <a:solidFill>
                  <a:srgbClr val="333333"/>
                </a:solidFill>
                <a:latin typeface="Trebuchet MS"/>
                <a:cs typeface="Trebuchet MS"/>
              </a:rPr>
              <a:t> </a:t>
            </a:r>
            <a:r>
              <a:rPr sz="950" b="1" spc="40" dirty="0">
                <a:solidFill>
                  <a:srgbClr val="333333"/>
                </a:solidFill>
                <a:latin typeface="Trebuchet MS"/>
                <a:cs typeface="Trebuchet MS"/>
              </a:rPr>
              <a:t>Linux</a:t>
            </a:r>
            <a:r>
              <a:rPr sz="950" b="1" spc="40" dirty="0">
                <a:solidFill>
                  <a:srgbClr val="333333"/>
                </a:solidFill>
                <a:latin typeface="微软雅黑"/>
                <a:cs typeface="微软雅黑"/>
              </a:rPr>
              <a:t>）</a:t>
            </a:r>
            <a:r>
              <a:rPr sz="950" b="1" spc="25" dirty="0">
                <a:solidFill>
                  <a:srgbClr val="333333"/>
                </a:solidFill>
                <a:latin typeface="微软雅黑"/>
                <a:cs typeface="微软雅黑"/>
              </a:rPr>
              <a:t>是美国国家安全局在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开源社区的帮助下开发的一个强</a:t>
            </a:r>
            <a:r>
              <a:rPr sz="950" b="1" spc="-385" dirty="0">
                <a:solidFill>
                  <a:srgbClr val="333333"/>
                </a:solidFill>
                <a:latin typeface="微软雅黑"/>
                <a:cs typeface="微软雅黑"/>
              </a:rPr>
              <a:t>制</a:t>
            </a:r>
            <a:r>
              <a:rPr sz="1200" baseline="34722" dirty="0">
                <a:latin typeface="小哥哥网恋吗"/>
                <a:cs typeface="小哥哥网恋吗"/>
              </a:rPr>
              <a:t>5/20 </a:t>
            </a:r>
            <a:r>
              <a:rPr sz="1200" spc="-442" baseline="34722" dirty="0">
                <a:latin typeface="小哥哥网恋吗"/>
                <a:cs typeface="小哥哥网恋吗"/>
              </a:rPr>
              <a:t> </a:t>
            </a:r>
            <a:r>
              <a:rPr sz="950" b="1" spc="25" dirty="0">
                <a:solidFill>
                  <a:srgbClr val="333333"/>
                </a:solidFill>
                <a:latin typeface="微软雅黑"/>
                <a:cs typeface="微软雅黑"/>
              </a:rPr>
              <a:t>访问控制</a:t>
            </a:r>
            <a:r>
              <a:rPr sz="950" b="1" spc="75" dirty="0">
                <a:solidFill>
                  <a:srgbClr val="333333"/>
                </a:solidFill>
                <a:latin typeface="微软雅黑"/>
                <a:cs typeface="微软雅黑"/>
              </a:rPr>
              <a:t>（</a:t>
            </a:r>
            <a:r>
              <a:rPr sz="950" b="1" spc="75" dirty="0">
                <a:solidFill>
                  <a:srgbClr val="333333"/>
                </a:solidFill>
                <a:latin typeface="Trebuchet MS"/>
                <a:cs typeface="Trebuchet MS"/>
              </a:rPr>
              <a:t>MAC</a:t>
            </a:r>
            <a:r>
              <a:rPr sz="950" b="1" spc="75" dirty="0">
                <a:solidFill>
                  <a:srgbClr val="333333"/>
                </a:solidFill>
                <a:latin typeface="微软雅黑"/>
                <a:cs typeface="微软雅黑"/>
              </a:rPr>
              <a:t>，</a:t>
            </a:r>
            <a:r>
              <a:rPr sz="950" b="1" spc="75" dirty="0">
                <a:solidFill>
                  <a:srgbClr val="333333"/>
                </a:solidFill>
                <a:latin typeface="Trebuchet MS"/>
                <a:cs typeface="Trebuchet MS"/>
              </a:rPr>
              <a:t>Mandatory</a:t>
            </a:r>
            <a:r>
              <a:rPr sz="950" b="1" spc="-20" dirty="0">
                <a:solidFill>
                  <a:srgbClr val="333333"/>
                </a:solidFill>
                <a:latin typeface="Trebuchet MS"/>
                <a:cs typeface="Trebuchet MS"/>
              </a:rPr>
              <a:t> </a:t>
            </a:r>
            <a:r>
              <a:rPr sz="950" b="1" spc="45" dirty="0">
                <a:solidFill>
                  <a:srgbClr val="333333"/>
                </a:solidFill>
                <a:latin typeface="Trebuchet MS"/>
                <a:cs typeface="Trebuchet MS"/>
              </a:rPr>
              <a:t>Access</a:t>
            </a:r>
            <a:r>
              <a:rPr sz="950" b="1" spc="-15" dirty="0">
                <a:solidFill>
                  <a:srgbClr val="333333"/>
                </a:solidFill>
                <a:latin typeface="Trebuchet MS"/>
                <a:cs typeface="Trebuchet MS"/>
              </a:rPr>
              <a:t> </a:t>
            </a:r>
            <a:r>
              <a:rPr sz="950" b="1" spc="45" dirty="0">
                <a:solidFill>
                  <a:srgbClr val="333333"/>
                </a:solidFill>
                <a:latin typeface="Trebuchet MS"/>
                <a:cs typeface="Trebuchet MS"/>
              </a:rPr>
              <a:t>Control</a:t>
            </a:r>
            <a:r>
              <a:rPr sz="950" b="1" spc="45" dirty="0">
                <a:solidFill>
                  <a:srgbClr val="333333"/>
                </a:solidFill>
                <a:latin typeface="微软雅黑"/>
                <a:cs typeface="微软雅黑"/>
              </a:rPr>
              <a:t>）</a:t>
            </a:r>
            <a:r>
              <a:rPr sz="950" b="1" spc="25" dirty="0">
                <a:solidFill>
                  <a:srgbClr val="333333"/>
                </a:solidFill>
                <a:latin typeface="微软雅黑"/>
                <a:cs typeface="微软雅黑"/>
              </a:rPr>
              <a:t>的安全子系统。</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系统使用</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技术的目的 是为了让各个服务进程都受到约束，使其仅获取到本应获取的资源。</a:t>
            </a:r>
            <a:endParaRPr sz="950">
              <a:latin typeface="微软雅黑"/>
              <a:cs typeface="微软雅黑"/>
            </a:endParaRPr>
          </a:p>
          <a:p>
            <a:pPr marL="165100" marR="265430" algn="just">
              <a:lnSpc>
                <a:spcPct val="131600"/>
              </a:lnSpc>
              <a:spcBef>
                <a:spcPts val="750"/>
              </a:spcBef>
            </a:pPr>
            <a:r>
              <a:rPr sz="950" b="1" spc="25" dirty="0">
                <a:solidFill>
                  <a:srgbClr val="333333"/>
                </a:solidFill>
                <a:latin typeface="微软雅黑"/>
                <a:cs typeface="微软雅黑"/>
              </a:rPr>
              <a:t>例如，您在自己的电脑上下载了一个美图软件，正全神贯注地使用它给照片进行美颜的时候，它却在后 台默默监听着浏览器中输入的密码信息，而这显然不应该是它应做的事情（哪怕是访问电脑中的图片资 源，都情有可原）。</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安全子系统就是为了杜绝此类情况而设计的，它能够从多方面监控违法行 为：对服务程序的功能进行限制</a:t>
            </a:r>
            <a:r>
              <a:rPr sz="950" b="1" spc="90" dirty="0">
                <a:solidFill>
                  <a:srgbClr val="333333"/>
                </a:solidFill>
                <a:latin typeface="Trebuchet MS"/>
                <a:cs typeface="Trebuchet MS"/>
              </a:rPr>
              <a:t>——SELinux</a:t>
            </a:r>
            <a:r>
              <a:rPr sz="950" b="1" spc="25" dirty="0">
                <a:solidFill>
                  <a:srgbClr val="333333"/>
                </a:solidFill>
                <a:latin typeface="微软雅黑"/>
                <a:cs typeface="微软雅黑"/>
              </a:rPr>
              <a:t>域限制可以确保服务程序做不了出格的事情；对文件资源 的访问限制</a:t>
            </a:r>
            <a:r>
              <a:rPr sz="950" b="1" spc="90" dirty="0">
                <a:solidFill>
                  <a:srgbClr val="333333"/>
                </a:solidFill>
                <a:latin typeface="Trebuchet MS"/>
                <a:cs typeface="Trebuchet MS"/>
              </a:rPr>
              <a:t>——SELinux</a:t>
            </a:r>
            <a:r>
              <a:rPr sz="950" b="1" spc="25" dirty="0">
                <a:solidFill>
                  <a:srgbClr val="333333"/>
                </a:solidFill>
                <a:latin typeface="微软雅黑"/>
                <a:cs typeface="微软雅黑"/>
              </a:rPr>
              <a:t>安全上下文确保文件资源只能被其所属的服务程序进行访问。</a:t>
            </a:r>
            <a:endParaRPr sz="950">
              <a:latin typeface="微软雅黑"/>
              <a:cs typeface="微软雅黑"/>
            </a:endParaRPr>
          </a:p>
          <a:p>
            <a:pPr>
              <a:lnSpc>
                <a:spcPct val="100000"/>
              </a:lnSpc>
              <a:spcBef>
                <a:spcPts val="85"/>
              </a:spcBef>
            </a:pPr>
            <a:endParaRPr sz="650">
              <a:latin typeface="微软雅黑"/>
              <a:cs typeface="微软雅黑"/>
            </a:endParaRPr>
          </a:p>
          <a:p>
            <a:pPr marL="1651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65100">
              <a:lnSpc>
                <a:spcPct val="100000"/>
              </a:lnSpc>
              <a:spcBef>
                <a:spcPts val="1315"/>
              </a:spcBef>
            </a:pPr>
            <a:r>
              <a:rPr sz="950" b="1" spc="25" dirty="0">
                <a:solidFill>
                  <a:srgbClr val="333333"/>
                </a:solidFill>
                <a:latin typeface="微软雅黑"/>
                <a:cs typeface="微软雅黑"/>
              </a:rPr>
              <a:t>如果一般权限和防火墙是门窗，那么</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便是在外面安装的防护栏，让系统内部更加安全。</a:t>
            </a:r>
            <a:endParaRPr sz="950">
              <a:latin typeface="微软雅黑"/>
              <a:cs typeface="微软雅黑"/>
            </a:endParaRPr>
          </a:p>
          <a:p>
            <a:pPr marL="165100" marR="229235">
              <a:lnSpc>
                <a:spcPct val="131600"/>
              </a:lnSpc>
              <a:spcBef>
                <a:spcPts val="825"/>
              </a:spcBef>
            </a:pPr>
            <a:r>
              <a:rPr sz="950" b="1" spc="25" dirty="0">
                <a:solidFill>
                  <a:srgbClr val="333333"/>
                </a:solidFill>
                <a:latin typeface="微软雅黑"/>
                <a:cs typeface="微软雅黑"/>
              </a:rPr>
              <a:t>刘遄老师经常会把</a:t>
            </a:r>
            <a:r>
              <a:rPr sz="950" b="1" spc="20" dirty="0">
                <a:solidFill>
                  <a:srgbClr val="333333"/>
                </a:solidFill>
                <a:latin typeface="Trebuchet MS"/>
                <a:cs typeface="Trebuchet MS"/>
              </a:rPr>
              <a:t>“SELinux</a:t>
            </a:r>
            <a:r>
              <a:rPr sz="950" b="1" spc="25" dirty="0">
                <a:solidFill>
                  <a:srgbClr val="333333"/>
                </a:solidFill>
                <a:latin typeface="微软雅黑"/>
                <a:cs typeface="微软雅黑"/>
              </a:rPr>
              <a:t>域</a:t>
            </a:r>
            <a:r>
              <a:rPr sz="950" b="1" spc="-125" dirty="0">
                <a:solidFill>
                  <a:srgbClr val="333333"/>
                </a:solidFill>
                <a:latin typeface="Trebuchet MS"/>
                <a:cs typeface="Trebuchet MS"/>
              </a:rPr>
              <a:t>”</a:t>
            </a:r>
            <a:r>
              <a:rPr sz="950" b="1" spc="25" dirty="0">
                <a:solidFill>
                  <a:srgbClr val="333333"/>
                </a:solidFill>
                <a:latin typeface="微软雅黑"/>
                <a:cs typeface="微软雅黑"/>
              </a:rPr>
              <a:t>和</a:t>
            </a:r>
            <a:r>
              <a:rPr sz="950" b="1" spc="20" dirty="0">
                <a:solidFill>
                  <a:srgbClr val="333333"/>
                </a:solidFill>
                <a:latin typeface="Trebuchet MS"/>
                <a:cs typeface="Trebuchet MS"/>
              </a:rPr>
              <a:t>“SELinux</a:t>
            </a:r>
            <a:r>
              <a:rPr sz="950" b="1" spc="25" dirty="0">
                <a:solidFill>
                  <a:srgbClr val="333333"/>
                </a:solidFill>
                <a:latin typeface="微软雅黑"/>
                <a:cs typeface="微软雅黑"/>
              </a:rPr>
              <a:t>安全上下文</a:t>
            </a:r>
            <a:r>
              <a:rPr sz="950" b="1" spc="-125" dirty="0">
                <a:solidFill>
                  <a:srgbClr val="333333"/>
                </a:solidFill>
                <a:latin typeface="Trebuchet MS"/>
                <a:cs typeface="Trebuchet MS"/>
              </a:rPr>
              <a:t>”</a:t>
            </a:r>
            <a:r>
              <a:rPr sz="950" b="1" spc="25" dirty="0">
                <a:solidFill>
                  <a:srgbClr val="333333"/>
                </a:solidFill>
                <a:latin typeface="微软雅黑"/>
                <a:cs typeface="微软雅黑"/>
              </a:rPr>
              <a:t>称为是</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系统中的双保险，系统内的服务程 </a:t>
            </a:r>
            <a:r>
              <a:rPr sz="950" b="1" spc="25" dirty="0">
                <a:solidFill>
                  <a:srgbClr val="333333"/>
                </a:solidFill>
                <a:latin typeface="微软雅黑"/>
                <a:cs typeface="微软雅黑"/>
              </a:rPr>
              <a:t>序只能规规矩矩地拿到自己所应该获取的资源，这样即便黑客入侵了系统，也无法利用系统内的服务程 序进行越权操作。但是，非常可惜的是</a:t>
            </a:r>
            <a:r>
              <a:rPr sz="950" b="1" spc="40" dirty="0">
                <a:solidFill>
                  <a:srgbClr val="333333"/>
                </a:solidFill>
                <a:latin typeface="微软雅黑"/>
                <a:cs typeface="微软雅黑"/>
              </a:rPr>
              <a:t>，</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服务比较复杂，配置难度也很大，加之很多运维人员 对这项技术理解不深，从而导致很多服务器在部署好</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系统后直接将</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禁用了；这绝对不是 明智的选择。</a:t>
            </a:r>
            <a:endParaRPr sz="950">
              <a:latin typeface="微软雅黑"/>
              <a:cs typeface="微软雅黑"/>
            </a:endParaRPr>
          </a:p>
          <a:p>
            <a:pPr marL="165100">
              <a:lnSpc>
                <a:spcPct val="100000"/>
              </a:lnSpc>
              <a:spcBef>
                <a:spcPts val="1110"/>
              </a:spcBef>
            </a:pP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服务有三种配置模式，具体如下。</a:t>
            </a:r>
            <a:endParaRPr sz="950">
              <a:latin typeface="微软雅黑"/>
              <a:cs typeface="微软雅黑"/>
            </a:endParaRPr>
          </a:p>
          <a:p>
            <a:pPr marL="346075" marR="2097405">
              <a:lnSpc>
                <a:spcPct val="197400"/>
              </a:lnSpc>
              <a:spcBef>
                <a:spcPts val="75"/>
              </a:spcBef>
            </a:pPr>
            <a:r>
              <a:rPr sz="950" b="1" spc="45" dirty="0">
                <a:solidFill>
                  <a:srgbClr val="777777"/>
                </a:solidFill>
                <a:latin typeface="Trebuchet MS"/>
                <a:cs typeface="Trebuchet MS"/>
              </a:rPr>
              <a:t>enforcing</a:t>
            </a:r>
            <a:r>
              <a:rPr sz="950" b="1" spc="20" dirty="0">
                <a:solidFill>
                  <a:srgbClr val="777777"/>
                </a:solidFill>
                <a:latin typeface="微软雅黑"/>
                <a:cs typeface="微软雅黑"/>
              </a:rPr>
              <a:t>：强制启用安全策略模式，将拦截服务的不合法请求。  </a:t>
            </a:r>
            <a:r>
              <a:rPr sz="950" b="1" spc="50" dirty="0">
                <a:solidFill>
                  <a:srgbClr val="777777"/>
                </a:solidFill>
                <a:latin typeface="Trebuchet MS"/>
                <a:cs typeface="Trebuchet MS"/>
              </a:rPr>
              <a:t>permissive</a:t>
            </a:r>
            <a:r>
              <a:rPr sz="950" b="1" spc="50" dirty="0">
                <a:solidFill>
                  <a:srgbClr val="777777"/>
                </a:solidFill>
                <a:latin typeface="微软雅黑"/>
                <a:cs typeface="微软雅黑"/>
              </a:rPr>
              <a:t>：</a:t>
            </a:r>
            <a:r>
              <a:rPr sz="950" b="1" spc="25" dirty="0">
                <a:solidFill>
                  <a:srgbClr val="777777"/>
                </a:solidFill>
                <a:latin typeface="微软雅黑"/>
                <a:cs typeface="微软雅黑"/>
              </a:rPr>
              <a:t>遇到服务越权访问时，只发出警告而不强制拦截。 </a:t>
            </a:r>
            <a:r>
              <a:rPr sz="950" b="1" spc="45" dirty="0">
                <a:solidFill>
                  <a:srgbClr val="777777"/>
                </a:solidFill>
                <a:latin typeface="Trebuchet MS"/>
                <a:cs typeface="Trebuchet MS"/>
              </a:rPr>
              <a:t>disabled</a:t>
            </a:r>
            <a:r>
              <a:rPr sz="950" b="1" spc="45" dirty="0">
                <a:solidFill>
                  <a:srgbClr val="777777"/>
                </a:solidFill>
                <a:latin typeface="微软雅黑"/>
                <a:cs typeface="微软雅黑"/>
              </a:rPr>
              <a:t>：</a:t>
            </a:r>
            <a:r>
              <a:rPr sz="950" b="1" spc="25" dirty="0">
                <a:solidFill>
                  <a:srgbClr val="777777"/>
                </a:solidFill>
                <a:latin typeface="微软雅黑"/>
                <a:cs typeface="微软雅黑"/>
              </a:rPr>
              <a:t>对于越权的行为不警告也不拦截。</a:t>
            </a:r>
            <a:endParaRPr sz="950">
              <a:latin typeface="微软雅黑"/>
              <a:cs typeface="微软雅黑"/>
            </a:endParaRPr>
          </a:p>
          <a:p>
            <a:pPr marL="165100" marR="280670" algn="just">
              <a:lnSpc>
                <a:spcPct val="131600"/>
              </a:lnSpc>
              <a:spcBef>
                <a:spcPts val="825"/>
              </a:spcBef>
            </a:pPr>
            <a:r>
              <a:rPr sz="950" b="1" spc="25" dirty="0">
                <a:solidFill>
                  <a:srgbClr val="333333"/>
                </a:solidFill>
                <a:latin typeface="微软雅黑"/>
                <a:cs typeface="微软雅黑"/>
              </a:rPr>
              <a:t>本书中的所有实验都是在强制启用安全策略模式下进行的，虽然在禁用</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服务后确实能够减少报 错几率，但这在生产环境中相当不推荐。建议大家检查一下自己的系统，查看</a:t>
            </a:r>
            <a:r>
              <a:rPr sz="950" b="1" spc="40" dirty="0">
                <a:solidFill>
                  <a:srgbClr val="333333"/>
                </a:solidFill>
                <a:latin typeface="Trebuchet MS"/>
                <a:cs typeface="Trebuchet MS"/>
              </a:rPr>
              <a:t>SELinux</a:t>
            </a:r>
            <a:r>
              <a:rPr sz="950" b="1" spc="20" dirty="0">
                <a:solidFill>
                  <a:srgbClr val="333333"/>
                </a:solidFill>
                <a:latin typeface="微软雅黑"/>
                <a:cs typeface="微软雅黑"/>
              </a:rPr>
              <a:t>服务主配置文件 </a:t>
            </a:r>
            <a:r>
              <a:rPr sz="950" b="1" spc="25" dirty="0">
                <a:solidFill>
                  <a:srgbClr val="333333"/>
                </a:solidFill>
                <a:latin typeface="微软雅黑"/>
                <a:cs typeface="微软雅黑"/>
              </a:rPr>
              <a:t>中定义的默认状态。如果是</a:t>
            </a:r>
            <a:r>
              <a:rPr sz="950" b="1" spc="50" dirty="0">
                <a:solidFill>
                  <a:srgbClr val="333333"/>
                </a:solidFill>
                <a:latin typeface="Trebuchet MS"/>
                <a:cs typeface="Trebuchet MS"/>
              </a:rPr>
              <a:t>permissive</a:t>
            </a:r>
            <a:r>
              <a:rPr sz="950" b="1" spc="25" dirty="0">
                <a:solidFill>
                  <a:srgbClr val="333333"/>
                </a:solidFill>
                <a:latin typeface="微软雅黑"/>
                <a:cs typeface="微软雅黑"/>
              </a:rPr>
              <a:t>或</a:t>
            </a:r>
            <a:r>
              <a:rPr sz="950" b="1" spc="45" dirty="0">
                <a:solidFill>
                  <a:srgbClr val="333333"/>
                </a:solidFill>
                <a:latin typeface="Trebuchet MS"/>
                <a:cs typeface="Trebuchet MS"/>
              </a:rPr>
              <a:t>disabled</a:t>
            </a:r>
            <a:r>
              <a:rPr sz="950" b="1" spc="45" dirty="0">
                <a:solidFill>
                  <a:srgbClr val="333333"/>
                </a:solidFill>
                <a:latin typeface="微软雅黑"/>
                <a:cs typeface="微软雅黑"/>
              </a:rPr>
              <a:t>，</a:t>
            </a:r>
            <a:r>
              <a:rPr sz="950" b="1" spc="25" dirty="0">
                <a:solidFill>
                  <a:srgbClr val="333333"/>
                </a:solidFill>
                <a:latin typeface="微软雅黑"/>
                <a:cs typeface="微软雅黑"/>
              </a:rPr>
              <a:t>建议赶紧修改为</a:t>
            </a:r>
            <a:r>
              <a:rPr sz="950" b="1" spc="45" dirty="0">
                <a:solidFill>
                  <a:srgbClr val="333333"/>
                </a:solidFill>
                <a:latin typeface="Trebuchet MS"/>
                <a:cs typeface="Trebuchet MS"/>
              </a:rPr>
              <a:t>enforcing</a:t>
            </a:r>
            <a:r>
              <a:rPr sz="950" b="1" spc="25" dirty="0">
                <a:solidFill>
                  <a:srgbClr val="333333"/>
                </a:solidFill>
                <a:latin typeface="微软雅黑"/>
                <a:cs typeface="微软雅黑"/>
              </a:rPr>
              <a:t>。</a:t>
            </a:r>
            <a:endParaRPr sz="950">
              <a:latin typeface="微软雅黑"/>
              <a:cs typeface="微软雅黑"/>
            </a:endParaRPr>
          </a:p>
          <a:p>
            <a:pPr>
              <a:lnSpc>
                <a:spcPct val="100000"/>
              </a:lnSpc>
              <a:spcBef>
                <a:spcPts val="50"/>
              </a:spcBef>
            </a:pPr>
            <a:endParaRPr sz="900">
              <a:latin typeface="微软雅黑"/>
              <a:cs typeface="微软雅黑"/>
            </a:endParaRPr>
          </a:p>
          <a:p>
            <a:pPr marL="288925" marR="393065">
              <a:lnSpc>
                <a:spcPct val="132400"/>
              </a:lnSpc>
              <a:tabLst>
                <a:tab pos="3253740" algn="l"/>
                <a:tab pos="4012565"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/etc/selinux/config#</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0" dirty="0">
                <a:solidFill>
                  <a:srgbClr val="333333"/>
                </a:solidFill>
                <a:latin typeface="Lucida Console"/>
                <a:cs typeface="Lucida Console"/>
              </a:rPr>
              <a:t> controls</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state</a:t>
            </a:r>
            <a:r>
              <a:rPr sz="850" spc="30" dirty="0">
                <a:solidFill>
                  <a:srgbClr val="333333"/>
                </a:solidFill>
                <a:latin typeface="Lucida Console"/>
                <a:cs typeface="Lucida Console"/>
              </a:rPr>
              <a:t> </a:t>
            </a:r>
            <a:r>
              <a:rPr sz="850" spc="20" dirty="0">
                <a:solidFill>
                  <a:srgbClr val="333333"/>
                </a:solidFill>
                <a:latin typeface="Lucida Console"/>
                <a:cs typeface="Lucida Console"/>
              </a:rPr>
              <a:t>of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SELinux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system.# SELINUX=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take</a:t>
            </a:r>
            <a:r>
              <a:rPr sz="850" spc="30" dirty="0">
                <a:solidFill>
                  <a:srgbClr val="333333"/>
                </a:solidFill>
                <a:latin typeface="Lucida Console"/>
                <a:cs typeface="Lucida Console"/>
              </a:rPr>
              <a:t> </a:t>
            </a:r>
            <a:r>
              <a:rPr sz="850" spc="25" dirty="0">
                <a:solidFill>
                  <a:srgbClr val="333333"/>
                </a:solidFill>
                <a:latin typeface="Lucida Console"/>
                <a:cs typeface="Lucida Console"/>
              </a:rPr>
              <a:t>one</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these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three</a:t>
            </a:r>
            <a:r>
              <a:rPr sz="850" spc="30" dirty="0">
                <a:solidFill>
                  <a:srgbClr val="333333"/>
                </a:solidFill>
                <a:latin typeface="Lucida Console"/>
                <a:cs typeface="Lucida Console"/>
              </a:rPr>
              <a:t> values:#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enforcing</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SELinux</a:t>
            </a:r>
            <a:r>
              <a:rPr sz="850" spc="35" dirty="0">
                <a:solidFill>
                  <a:srgbClr val="333333"/>
                </a:solidFill>
                <a:latin typeface="Lucida Console"/>
                <a:cs typeface="Lucida Console"/>
              </a:rPr>
              <a:t> </a:t>
            </a:r>
            <a:r>
              <a:rPr sz="850" spc="30" dirty="0">
                <a:solidFill>
                  <a:srgbClr val="333333"/>
                </a:solidFill>
                <a:latin typeface="Lucida Console"/>
                <a:cs typeface="Lucida Console"/>
              </a:rPr>
              <a:t>security</a:t>
            </a:r>
            <a:r>
              <a:rPr sz="850" spc="40" dirty="0">
                <a:solidFill>
                  <a:srgbClr val="333333"/>
                </a:solidFill>
                <a:latin typeface="Lucida Console"/>
                <a:cs typeface="Lucida Console"/>
              </a:rPr>
              <a:t> </a:t>
            </a:r>
            <a:r>
              <a:rPr sz="850" spc="25" dirty="0">
                <a:solidFill>
                  <a:srgbClr val="333333"/>
                </a:solidFill>
                <a:latin typeface="Lucida Console"/>
                <a:cs typeface="Lucida Console"/>
              </a:rPr>
              <a:t>policy</a:t>
            </a:r>
            <a:r>
              <a:rPr sz="850" spc="4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30" dirty="0">
                <a:solidFill>
                  <a:srgbClr val="333333"/>
                </a:solidFill>
                <a:latin typeface="Lucida Console"/>
                <a:cs typeface="Lucida Console"/>
              </a:rPr>
              <a:t>enforced.#	permissive </a:t>
            </a:r>
            <a:r>
              <a:rPr sz="850" spc="15" dirty="0">
                <a:solidFill>
                  <a:srgbClr val="333333"/>
                </a:solidFill>
                <a:latin typeface="Lucida Console"/>
                <a:cs typeface="Lucida Console"/>
              </a:rPr>
              <a:t>- </a:t>
            </a:r>
            <a:r>
              <a:rPr sz="850" spc="30" dirty="0">
                <a:solidFill>
                  <a:srgbClr val="333333"/>
                </a:solidFill>
                <a:latin typeface="Lucida Console"/>
                <a:cs typeface="Lucida Console"/>
              </a:rPr>
              <a:t>SELinux </a:t>
            </a:r>
            <a:r>
              <a:rPr sz="850" spc="35" dirty="0">
                <a:solidFill>
                  <a:srgbClr val="333333"/>
                </a:solidFill>
                <a:latin typeface="Lucida Console"/>
                <a:cs typeface="Lucida Console"/>
              </a:rPr>
              <a:t> </a:t>
            </a:r>
            <a:r>
              <a:rPr sz="850" spc="25" dirty="0">
                <a:solidFill>
                  <a:srgbClr val="333333"/>
                </a:solidFill>
                <a:latin typeface="Lucida Console"/>
                <a:cs typeface="Lucida Console"/>
              </a:rPr>
              <a:t>prints</a:t>
            </a:r>
            <a:r>
              <a:rPr sz="850" spc="40" dirty="0">
                <a:solidFill>
                  <a:srgbClr val="333333"/>
                </a:solidFill>
                <a:latin typeface="Lucida Console"/>
                <a:cs typeface="Lucida Console"/>
              </a:rPr>
              <a:t> </a:t>
            </a:r>
            <a:r>
              <a:rPr sz="850" spc="30" dirty="0">
                <a:solidFill>
                  <a:srgbClr val="333333"/>
                </a:solidFill>
                <a:latin typeface="Lucida Console"/>
                <a:cs typeface="Lucida Console"/>
              </a:rPr>
              <a:t>warnings</a:t>
            </a:r>
            <a:r>
              <a:rPr sz="850" spc="40" dirty="0">
                <a:solidFill>
                  <a:srgbClr val="333333"/>
                </a:solidFill>
                <a:latin typeface="Lucida Console"/>
                <a:cs typeface="Lucida Console"/>
              </a:rPr>
              <a:t> </a:t>
            </a:r>
            <a:r>
              <a:rPr sz="850" spc="30" dirty="0">
                <a:solidFill>
                  <a:srgbClr val="333333"/>
                </a:solidFill>
                <a:latin typeface="Lucida Console"/>
                <a:cs typeface="Lucida Console"/>
              </a:rPr>
              <a:t>instead</a:t>
            </a:r>
            <a:r>
              <a:rPr sz="850" spc="40" dirty="0">
                <a:solidFill>
                  <a:srgbClr val="333333"/>
                </a:solidFill>
                <a:latin typeface="Lucida Console"/>
                <a:cs typeface="Lucida Console"/>
              </a:rPr>
              <a:t> </a:t>
            </a:r>
            <a:r>
              <a:rPr sz="850" spc="20" dirty="0">
                <a:solidFill>
                  <a:srgbClr val="333333"/>
                </a:solidFill>
                <a:latin typeface="Lucida Console"/>
                <a:cs typeface="Lucida Console"/>
              </a:rPr>
              <a:t>of</a:t>
            </a:r>
            <a:r>
              <a:rPr sz="850" spc="40" dirty="0">
                <a:solidFill>
                  <a:srgbClr val="333333"/>
                </a:solidFill>
                <a:latin typeface="Lucida Console"/>
                <a:cs typeface="Lucida Console"/>
              </a:rPr>
              <a:t> </a:t>
            </a:r>
            <a:r>
              <a:rPr sz="850" spc="30" dirty="0">
                <a:solidFill>
                  <a:srgbClr val="333333"/>
                </a:solidFill>
                <a:latin typeface="Lucida Console"/>
                <a:cs typeface="Lucida Console"/>
              </a:rPr>
              <a:t>enforcing.#	disabled</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No </a:t>
            </a:r>
            <a:r>
              <a:rPr sz="850" spc="30" dirty="0">
                <a:solidFill>
                  <a:srgbClr val="333333"/>
                </a:solidFill>
                <a:latin typeface="Lucida Console"/>
                <a:cs typeface="Lucida Console"/>
              </a:rPr>
              <a:t>SELinux</a:t>
            </a:r>
            <a:r>
              <a:rPr sz="850" spc="25" dirty="0">
                <a:solidFill>
                  <a:srgbClr val="333333"/>
                </a:solidFill>
                <a:latin typeface="Lucida Console"/>
                <a:cs typeface="Lucida Console"/>
              </a:rPr>
              <a:t> policy </a:t>
            </a:r>
            <a:r>
              <a:rPr sz="850" spc="20" dirty="0">
                <a:solidFill>
                  <a:srgbClr val="333333"/>
                </a:solidFill>
                <a:latin typeface="Lucida Console"/>
                <a:cs typeface="Lucida Console"/>
              </a:rPr>
              <a:t>is </a:t>
            </a:r>
            <a:r>
              <a:rPr sz="850" spc="25" dirty="0">
                <a:solidFill>
                  <a:srgbClr val="333333"/>
                </a:solidFill>
                <a:latin typeface="Lucida Console"/>
                <a:cs typeface="Lucida Console"/>
              </a:rPr>
              <a:t> </a:t>
            </a:r>
            <a:r>
              <a:rPr sz="850" spc="30" dirty="0">
                <a:solidFill>
                  <a:srgbClr val="333333"/>
                </a:solidFill>
                <a:latin typeface="Lucida Console"/>
                <a:cs typeface="Lucida Console"/>
              </a:rPr>
              <a:t>loaded.SELINUX=enforcing# SELINUXTYPE=</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take</a:t>
            </a:r>
            <a:r>
              <a:rPr sz="850" spc="35" dirty="0">
                <a:solidFill>
                  <a:srgbClr val="333333"/>
                </a:solidFill>
                <a:latin typeface="Lucida Console"/>
                <a:cs typeface="Lucida Console"/>
              </a:rPr>
              <a:t> </a:t>
            </a:r>
            <a:r>
              <a:rPr sz="850" spc="25" dirty="0">
                <a:solidFill>
                  <a:srgbClr val="333333"/>
                </a:solidFill>
                <a:latin typeface="Lucida Console"/>
                <a:cs typeface="Lucida Console"/>
              </a:rPr>
              <a:t>one</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these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three</a:t>
            </a:r>
            <a:r>
              <a:rPr sz="850" spc="35" dirty="0">
                <a:solidFill>
                  <a:srgbClr val="333333"/>
                </a:solidFill>
                <a:latin typeface="Lucida Console"/>
                <a:cs typeface="Lucida Console"/>
              </a:rPr>
              <a:t> </a:t>
            </a:r>
            <a:r>
              <a:rPr sz="850" spc="30" dirty="0">
                <a:solidFill>
                  <a:srgbClr val="333333"/>
                </a:solidFill>
                <a:latin typeface="Lucida Console"/>
                <a:cs typeface="Lucida Console"/>
              </a:rPr>
              <a:t>values:#</a:t>
            </a:r>
            <a:endParaRPr sz="850">
              <a:latin typeface="Lucida Console"/>
              <a:cs typeface="Lucida Console"/>
            </a:endParaRPr>
          </a:p>
          <a:p>
            <a:pPr marL="288925" marR="405765" indent="133985">
              <a:lnSpc>
                <a:spcPct val="132400"/>
              </a:lnSpc>
              <a:tabLst>
                <a:tab pos="3871595" algn="l"/>
                <a:tab pos="4565650" algn="l"/>
              </a:tabLst>
            </a:pPr>
            <a:r>
              <a:rPr sz="850" spc="30" dirty="0">
                <a:solidFill>
                  <a:srgbClr val="333333"/>
                </a:solidFill>
                <a:latin typeface="Lucida Console"/>
                <a:cs typeface="Lucida Console"/>
              </a:rPr>
              <a:t>targeted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Targeted</a:t>
            </a:r>
            <a:r>
              <a:rPr sz="850" spc="35" dirty="0">
                <a:solidFill>
                  <a:srgbClr val="333333"/>
                </a:solidFill>
                <a:latin typeface="Lucida Console"/>
                <a:cs typeface="Lucida Console"/>
              </a:rPr>
              <a:t> </a:t>
            </a:r>
            <a:r>
              <a:rPr sz="850" spc="30" dirty="0">
                <a:solidFill>
                  <a:srgbClr val="333333"/>
                </a:solidFill>
                <a:latin typeface="Lucida Console"/>
                <a:cs typeface="Lucida Console"/>
              </a:rPr>
              <a:t>processes</a:t>
            </a:r>
            <a:r>
              <a:rPr sz="850" spc="35" dirty="0">
                <a:solidFill>
                  <a:srgbClr val="333333"/>
                </a:solidFill>
                <a:latin typeface="Lucida Console"/>
                <a:cs typeface="Lucida Console"/>
              </a:rPr>
              <a:t> </a:t>
            </a:r>
            <a:r>
              <a:rPr sz="850" spc="25" dirty="0">
                <a:solidFill>
                  <a:srgbClr val="333333"/>
                </a:solidFill>
                <a:latin typeface="Lucida Console"/>
                <a:cs typeface="Lucida Console"/>
              </a:rPr>
              <a:t>are</a:t>
            </a:r>
            <a:r>
              <a:rPr sz="850" spc="35" dirty="0">
                <a:solidFill>
                  <a:srgbClr val="333333"/>
                </a:solidFill>
                <a:latin typeface="Lucida Console"/>
                <a:cs typeface="Lucida Console"/>
              </a:rPr>
              <a:t> </a:t>
            </a:r>
            <a:r>
              <a:rPr sz="850" spc="30" dirty="0">
                <a:solidFill>
                  <a:srgbClr val="333333"/>
                </a:solidFill>
                <a:latin typeface="Lucida Console"/>
                <a:cs typeface="Lucida Console"/>
              </a:rPr>
              <a:t>protected,#	minimum </a:t>
            </a:r>
            <a:r>
              <a:rPr sz="850" spc="15" dirty="0">
                <a:solidFill>
                  <a:srgbClr val="333333"/>
                </a:solidFill>
                <a:latin typeface="Lucida Console"/>
                <a:cs typeface="Lucida Console"/>
              </a:rPr>
              <a:t>- </a:t>
            </a:r>
            <a:r>
              <a:rPr sz="850" spc="30" dirty="0">
                <a:solidFill>
                  <a:srgbClr val="333333"/>
                </a:solidFill>
                <a:latin typeface="Lucida Console"/>
                <a:cs typeface="Lucida Console"/>
              </a:rPr>
              <a:t>Modification </a:t>
            </a:r>
            <a:r>
              <a:rPr sz="850" spc="20" dirty="0">
                <a:solidFill>
                  <a:srgbClr val="333333"/>
                </a:solidFill>
                <a:latin typeface="Lucida Console"/>
                <a:cs typeface="Lucida Console"/>
              </a:rPr>
              <a:t>of </a:t>
            </a:r>
            <a:r>
              <a:rPr sz="850" spc="-500" dirty="0">
                <a:solidFill>
                  <a:srgbClr val="333333"/>
                </a:solidFill>
                <a:latin typeface="Lucida Console"/>
                <a:cs typeface="Lucida Console"/>
              </a:rPr>
              <a:t> </a:t>
            </a:r>
            <a:r>
              <a:rPr sz="850" spc="30" dirty="0">
                <a:solidFill>
                  <a:srgbClr val="333333"/>
                </a:solidFill>
                <a:latin typeface="Lucida Console"/>
                <a:cs typeface="Lucida Console"/>
              </a:rPr>
              <a:t>targeted</a:t>
            </a:r>
            <a:r>
              <a:rPr sz="850" spc="35" dirty="0">
                <a:solidFill>
                  <a:srgbClr val="333333"/>
                </a:solidFill>
                <a:latin typeface="Lucida Console"/>
                <a:cs typeface="Lucida Console"/>
              </a:rPr>
              <a:t> </a:t>
            </a:r>
            <a:r>
              <a:rPr sz="850" spc="30" dirty="0">
                <a:solidFill>
                  <a:srgbClr val="333333"/>
                </a:solidFill>
                <a:latin typeface="Lucida Console"/>
                <a:cs typeface="Lucida Console"/>
              </a:rPr>
              <a:t>policy.</a:t>
            </a:r>
            <a:r>
              <a:rPr sz="850" spc="35" dirty="0">
                <a:solidFill>
                  <a:srgbClr val="333333"/>
                </a:solidFill>
                <a:latin typeface="Lucida Console"/>
                <a:cs typeface="Lucida Console"/>
              </a:rPr>
              <a:t> </a:t>
            </a:r>
            <a:r>
              <a:rPr sz="850" spc="25" dirty="0">
                <a:solidFill>
                  <a:srgbClr val="333333"/>
                </a:solidFill>
                <a:latin typeface="Lucida Console"/>
                <a:cs typeface="Lucida Console"/>
              </a:rPr>
              <a:t>Only</a:t>
            </a:r>
            <a:r>
              <a:rPr sz="850" spc="35" dirty="0">
                <a:solidFill>
                  <a:srgbClr val="333333"/>
                </a:solidFill>
                <a:latin typeface="Lucida Console"/>
                <a:cs typeface="Lucida Console"/>
              </a:rPr>
              <a:t> </a:t>
            </a:r>
            <a:r>
              <a:rPr sz="850" spc="30" dirty="0">
                <a:solidFill>
                  <a:srgbClr val="333333"/>
                </a:solidFill>
                <a:latin typeface="Lucida Console"/>
                <a:cs typeface="Lucida Console"/>
              </a:rPr>
              <a:t>selected</a:t>
            </a:r>
            <a:r>
              <a:rPr sz="850" spc="35" dirty="0">
                <a:solidFill>
                  <a:srgbClr val="333333"/>
                </a:solidFill>
                <a:latin typeface="Lucida Console"/>
                <a:cs typeface="Lucida Console"/>
              </a:rPr>
              <a:t> </a:t>
            </a:r>
            <a:r>
              <a:rPr sz="850" spc="30" dirty="0">
                <a:solidFill>
                  <a:srgbClr val="333333"/>
                </a:solidFill>
                <a:latin typeface="Lucida Console"/>
                <a:cs typeface="Lucida Console"/>
              </a:rPr>
              <a:t>processes</a:t>
            </a:r>
            <a:r>
              <a:rPr sz="850" spc="35" dirty="0">
                <a:solidFill>
                  <a:srgbClr val="333333"/>
                </a:solidFill>
                <a:latin typeface="Lucida Console"/>
                <a:cs typeface="Lucida Console"/>
              </a:rPr>
              <a:t> </a:t>
            </a:r>
            <a:r>
              <a:rPr sz="850" spc="25" dirty="0">
                <a:solidFill>
                  <a:srgbClr val="333333"/>
                </a:solidFill>
                <a:latin typeface="Lucida Console"/>
                <a:cs typeface="Lucida Console"/>
              </a:rPr>
              <a:t>are</a:t>
            </a:r>
            <a:r>
              <a:rPr sz="850" spc="35" dirty="0">
                <a:solidFill>
                  <a:srgbClr val="333333"/>
                </a:solidFill>
                <a:latin typeface="Lucida Console"/>
                <a:cs typeface="Lucida Console"/>
              </a:rPr>
              <a:t> </a:t>
            </a:r>
            <a:r>
              <a:rPr sz="850" spc="30" dirty="0">
                <a:solidFill>
                  <a:srgbClr val="333333"/>
                </a:solidFill>
                <a:latin typeface="Lucida Console"/>
                <a:cs typeface="Lucida Console"/>
              </a:rPr>
              <a:t>protected.</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mls </a:t>
            </a:r>
            <a:r>
              <a:rPr sz="850" spc="15" dirty="0">
                <a:solidFill>
                  <a:srgbClr val="333333"/>
                </a:solidFill>
                <a:latin typeface="Lucida Console"/>
                <a:cs typeface="Lucida Console"/>
              </a:rPr>
              <a:t>- </a:t>
            </a:r>
            <a:r>
              <a:rPr sz="850" spc="25" dirty="0">
                <a:solidFill>
                  <a:srgbClr val="333333"/>
                </a:solidFill>
                <a:latin typeface="Lucida Console"/>
                <a:cs typeface="Lucida Console"/>
              </a:rPr>
              <a:t>Multi </a:t>
            </a:r>
            <a:r>
              <a:rPr sz="850" spc="30" dirty="0">
                <a:solidFill>
                  <a:srgbClr val="333333"/>
                </a:solidFill>
                <a:latin typeface="Lucida Console"/>
                <a:cs typeface="Lucida Console"/>
              </a:rPr>
              <a:t> </a:t>
            </a:r>
            <a:r>
              <a:rPr sz="850" spc="25" dirty="0">
                <a:solidFill>
                  <a:srgbClr val="333333"/>
                </a:solidFill>
                <a:latin typeface="Lucida Console"/>
                <a:cs typeface="Lucida Console"/>
              </a:rPr>
              <a:t>Level </a:t>
            </a:r>
            <a:r>
              <a:rPr sz="850" spc="30" dirty="0">
                <a:solidFill>
                  <a:srgbClr val="333333"/>
                </a:solidFill>
                <a:latin typeface="Lucida Console"/>
                <a:cs typeface="Lucida Console"/>
              </a:rPr>
              <a:t>Security protection.SELINUXTYPE=targeted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65100" marR="420370">
              <a:lnSpc>
                <a:spcPct val="131600"/>
              </a:lnSpc>
              <a:spcBef>
                <a:spcPts val="5"/>
              </a:spcBef>
            </a:pP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服务的主配置文件中，定义的是</a:t>
            </a:r>
            <a:r>
              <a:rPr sz="950" b="1" spc="40" dirty="0">
                <a:solidFill>
                  <a:srgbClr val="333333"/>
                </a:solidFill>
                <a:latin typeface="Trebuchet MS"/>
                <a:cs typeface="Trebuchet MS"/>
              </a:rPr>
              <a:t>SELinux</a:t>
            </a:r>
            <a:r>
              <a:rPr sz="950" b="1" spc="20" dirty="0">
                <a:solidFill>
                  <a:srgbClr val="333333"/>
                </a:solidFill>
                <a:latin typeface="微软雅黑"/>
                <a:cs typeface="微软雅黑"/>
              </a:rPr>
              <a:t>的默认运行状态，可以将其理解为系统重启后的状 </a:t>
            </a:r>
            <a:r>
              <a:rPr sz="950" b="1" spc="25" dirty="0">
                <a:solidFill>
                  <a:srgbClr val="333333"/>
                </a:solidFill>
                <a:latin typeface="微软雅黑"/>
                <a:cs typeface="微软雅黑"/>
              </a:rPr>
              <a:t>态，因此它不会在更改后立即生效。可以使用</a:t>
            </a:r>
            <a:r>
              <a:rPr sz="950" b="1" spc="40" dirty="0">
                <a:solidFill>
                  <a:srgbClr val="333333"/>
                </a:solidFill>
                <a:latin typeface="Trebuchet MS"/>
                <a:cs typeface="Trebuchet MS"/>
              </a:rPr>
              <a:t>getenforce</a:t>
            </a:r>
            <a:r>
              <a:rPr sz="950" b="1" spc="25" dirty="0">
                <a:solidFill>
                  <a:srgbClr val="333333"/>
                </a:solidFill>
                <a:latin typeface="微软雅黑"/>
                <a:cs typeface="微软雅黑"/>
              </a:rPr>
              <a:t>命令获得当前</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服务的运行模式：</a:t>
            </a:r>
            <a:endParaRPr sz="950">
              <a:latin typeface="微软雅黑"/>
              <a:cs typeface="微软雅黑"/>
            </a:endParaRPr>
          </a:p>
          <a:p>
            <a:pPr>
              <a:lnSpc>
                <a:spcPct val="100000"/>
              </a:lnSpc>
              <a:spcBef>
                <a:spcPts val="5"/>
              </a:spcBef>
            </a:pPr>
            <a:endParaRPr sz="1100">
              <a:latin typeface="微软雅黑"/>
              <a:cs typeface="微软雅黑"/>
            </a:endParaRPr>
          </a:p>
          <a:p>
            <a:pPr marL="288925">
              <a:lnSpc>
                <a:spcPct val="100000"/>
              </a:lnSpc>
            </a:pPr>
            <a:r>
              <a:rPr sz="850" spc="30"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getenforce</a:t>
            </a:r>
            <a:r>
              <a:rPr sz="850" spc="10" dirty="0">
                <a:solidFill>
                  <a:srgbClr val="333333"/>
                </a:solidFill>
                <a:latin typeface="Lucida Console"/>
                <a:cs typeface="Lucida Console"/>
              </a:rPr>
              <a:t> </a:t>
            </a:r>
            <a:r>
              <a:rPr sz="850" spc="30" dirty="0">
                <a:solidFill>
                  <a:srgbClr val="333333"/>
                </a:solidFill>
                <a:latin typeface="Lucida Console"/>
                <a:cs typeface="Lucida Console"/>
              </a:rPr>
              <a:t>Enforcing</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65100" algn="just">
              <a:lnSpc>
                <a:spcPct val="100000"/>
              </a:lnSpc>
              <a:spcBef>
                <a:spcPts val="5"/>
              </a:spcBef>
            </a:pPr>
            <a:r>
              <a:rPr sz="950" b="1" spc="25" dirty="0">
                <a:solidFill>
                  <a:srgbClr val="333333"/>
                </a:solidFill>
                <a:latin typeface="微软雅黑"/>
                <a:cs typeface="微软雅黑"/>
              </a:rPr>
              <a:t>为了确认图</a:t>
            </a:r>
            <a:r>
              <a:rPr sz="950" b="1" spc="-10" dirty="0">
                <a:solidFill>
                  <a:srgbClr val="333333"/>
                </a:solidFill>
                <a:latin typeface="Trebuchet MS"/>
                <a:cs typeface="Trebuchet MS"/>
              </a:rPr>
              <a:t>10-6</a:t>
            </a:r>
            <a:r>
              <a:rPr sz="950" b="1" spc="25" dirty="0">
                <a:solidFill>
                  <a:srgbClr val="333333"/>
                </a:solidFill>
                <a:latin typeface="微软雅黑"/>
                <a:cs typeface="微软雅黑"/>
              </a:rPr>
              <a:t>所示的结果确实是因为</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而导致的，可以用</a:t>
            </a:r>
            <a:r>
              <a:rPr sz="950" b="1" spc="40" dirty="0">
                <a:solidFill>
                  <a:srgbClr val="333333"/>
                </a:solidFill>
                <a:latin typeface="Trebuchet MS"/>
                <a:cs typeface="Trebuchet MS"/>
              </a:rPr>
              <a:t>setenforce</a:t>
            </a:r>
            <a:r>
              <a:rPr sz="950" b="1" spc="-35" dirty="0">
                <a:solidFill>
                  <a:srgbClr val="333333"/>
                </a:solidFill>
                <a:latin typeface="Trebuchet MS"/>
                <a:cs typeface="Trebuchet MS"/>
              </a:rPr>
              <a:t> </a:t>
            </a:r>
            <a:r>
              <a:rPr sz="950" b="1" spc="-30" dirty="0">
                <a:solidFill>
                  <a:srgbClr val="333333"/>
                </a:solidFill>
                <a:latin typeface="Trebuchet MS"/>
                <a:cs typeface="Trebuchet MS"/>
              </a:rPr>
              <a:t>[0|1]</a:t>
            </a:r>
            <a:r>
              <a:rPr sz="950" b="1" spc="25" dirty="0">
                <a:solidFill>
                  <a:srgbClr val="333333"/>
                </a:solidFill>
                <a:latin typeface="微软雅黑"/>
                <a:cs typeface="微软雅黑"/>
              </a:rPr>
              <a:t>命令修改</a:t>
            </a:r>
            <a:r>
              <a:rPr sz="950" b="1" spc="40" dirty="0">
                <a:solidFill>
                  <a:srgbClr val="333333"/>
                </a:solidFill>
                <a:latin typeface="Trebuchet MS"/>
                <a:cs typeface="Trebuchet MS"/>
              </a:rPr>
              <a:t>SELinux</a:t>
            </a:r>
            <a:endParaRPr sz="950">
              <a:latin typeface="Trebuchet MS"/>
              <a:cs typeface="Trebuchet MS"/>
            </a:endParaRPr>
          </a:p>
          <a:p>
            <a:pPr marL="165100">
              <a:lnSpc>
                <a:spcPct val="100000"/>
              </a:lnSpc>
              <a:spcBef>
                <a:spcPts val="360"/>
              </a:spcBef>
            </a:pPr>
            <a:r>
              <a:rPr sz="950" b="1" spc="25" dirty="0">
                <a:solidFill>
                  <a:srgbClr val="333333"/>
                </a:solidFill>
                <a:latin typeface="微软雅黑"/>
                <a:cs typeface="微软雅黑"/>
              </a:rPr>
              <a:t>当前的运行模式（</a:t>
            </a:r>
            <a:r>
              <a:rPr sz="950" b="1" dirty="0">
                <a:solidFill>
                  <a:srgbClr val="333333"/>
                </a:solidFill>
                <a:latin typeface="Trebuchet MS"/>
                <a:cs typeface="Trebuchet MS"/>
              </a:rPr>
              <a:t>0</a:t>
            </a:r>
            <a:r>
              <a:rPr sz="950" b="1" spc="25" dirty="0">
                <a:solidFill>
                  <a:srgbClr val="333333"/>
                </a:solidFill>
                <a:latin typeface="微软雅黑"/>
                <a:cs typeface="微软雅黑"/>
              </a:rPr>
              <a:t>为禁用，</a:t>
            </a:r>
            <a:r>
              <a:rPr sz="950" b="1" dirty="0">
                <a:solidFill>
                  <a:srgbClr val="333333"/>
                </a:solidFill>
                <a:latin typeface="Trebuchet MS"/>
                <a:cs typeface="Trebuchet MS"/>
              </a:rPr>
              <a:t>1</a:t>
            </a:r>
            <a:r>
              <a:rPr sz="950" b="1" spc="25" dirty="0">
                <a:solidFill>
                  <a:srgbClr val="333333"/>
                </a:solidFill>
                <a:latin typeface="微软雅黑"/>
                <a:cs typeface="微软雅黑"/>
              </a:rPr>
              <a:t>为启用）。注意，这种修改只是临时的，在系统重启后就会失效：</a:t>
            </a:r>
            <a:endParaRPr sz="950">
              <a:latin typeface="微软雅黑"/>
              <a:cs typeface="微软雅黑"/>
            </a:endParaRPr>
          </a:p>
          <a:p>
            <a:pPr>
              <a:lnSpc>
                <a:spcPct val="100000"/>
              </a:lnSpc>
              <a:spcBef>
                <a:spcPts val="5"/>
              </a:spcBef>
            </a:pPr>
            <a:endParaRPr sz="1100">
              <a:latin typeface="微软雅黑"/>
              <a:cs typeface="微软雅黑"/>
            </a:endParaRPr>
          </a:p>
          <a:p>
            <a:pPr marL="288925">
              <a:lnSpc>
                <a:spcPct val="1000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setenforce 0[root@linuxprobe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getenforcePermissive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65100" marR="276860">
              <a:lnSpc>
                <a:spcPct val="131600"/>
              </a:lnSpc>
            </a:pPr>
            <a:r>
              <a:rPr sz="950" b="1" spc="25" dirty="0">
                <a:solidFill>
                  <a:srgbClr val="333333"/>
                </a:solidFill>
                <a:latin typeface="微软雅黑"/>
                <a:cs typeface="微软雅黑"/>
              </a:rPr>
              <a:t>再次刷新网页，就会看到正常的网页内容了，如图</a:t>
            </a:r>
            <a:r>
              <a:rPr sz="950" b="1" spc="-10" dirty="0">
                <a:solidFill>
                  <a:srgbClr val="333333"/>
                </a:solidFill>
                <a:latin typeface="Trebuchet MS"/>
                <a:cs typeface="Trebuchet MS"/>
              </a:rPr>
              <a:t>10-7</a:t>
            </a:r>
            <a:r>
              <a:rPr sz="950" b="1" spc="25" dirty="0">
                <a:solidFill>
                  <a:srgbClr val="333333"/>
                </a:solidFill>
                <a:latin typeface="微软雅黑"/>
                <a:cs typeface="微软雅黑"/>
              </a:rPr>
              <a:t>所示。可见，问题确实是出在了</a:t>
            </a:r>
            <a:r>
              <a:rPr sz="950" b="1" spc="40" dirty="0">
                <a:solidFill>
                  <a:srgbClr val="333333"/>
                </a:solidFill>
                <a:latin typeface="Trebuchet MS"/>
                <a:cs typeface="Trebuchet MS"/>
              </a:rPr>
              <a:t>SELinux</a:t>
            </a:r>
            <a:r>
              <a:rPr sz="950" b="1" spc="20" dirty="0">
                <a:solidFill>
                  <a:srgbClr val="333333"/>
                </a:solidFill>
                <a:latin typeface="微软雅黑"/>
                <a:cs typeface="微软雅黑"/>
              </a:rPr>
              <a:t>服务上 </a:t>
            </a:r>
            <a:r>
              <a:rPr sz="950" b="1" spc="25" dirty="0">
                <a:solidFill>
                  <a:srgbClr val="333333"/>
                </a:solidFill>
                <a:latin typeface="微软雅黑"/>
                <a:cs typeface="微软雅黑"/>
              </a:rPr>
              <a:t>面。</a:t>
            </a:r>
            <a:endParaRPr sz="950">
              <a:latin typeface="微软雅黑"/>
              <a:cs typeface="微软雅黑"/>
            </a:endParaRPr>
          </a:p>
          <a:p>
            <a:pPr>
              <a:lnSpc>
                <a:spcPct val="100000"/>
              </a:lnSpc>
              <a:spcBef>
                <a:spcPts val="5"/>
              </a:spcBef>
            </a:pPr>
            <a:endParaRPr sz="1100">
              <a:latin typeface="微软雅黑"/>
              <a:cs typeface="微软雅黑"/>
            </a:endParaRPr>
          </a:p>
          <a:p>
            <a:pPr marL="288925">
              <a:lnSpc>
                <a:spcPct val="100000"/>
              </a:lnSpc>
              <a:spcBef>
                <a:spcPts val="5"/>
              </a:spcBef>
            </a:pPr>
            <a:r>
              <a:rPr sz="850" spc="30"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30" dirty="0">
                <a:solidFill>
                  <a:srgbClr val="333333"/>
                </a:solidFill>
                <a:latin typeface="Lucida Console"/>
                <a:cs typeface="Lucida Console"/>
              </a:rPr>
              <a:t>wwwroot]#</a:t>
            </a:r>
            <a:r>
              <a:rPr sz="850" dirty="0">
                <a:solidFill>
                  <a:srgbClr val="333333"/>
                </a:solidFill>
                <a:latin typeface="Lucida Console"/>
                <a:cs typeface="Lucida Console"/>
              </a:rPr>
              <a:t> </a:t>
            </a:r>
            <a:r>
              <a:rPr sz="850" spc="30" dirty="0">
                <a:solidFill>
                  <a:srgbClr val="333333"/>
                </a:solidFill>
                <a:latin typeface="Lucida Console"/>
                <a:cs typeface="Lucida Console"/>
              </a:rPr>
              <a:t>firefox</a:t>
            </a:r>
            <a:endParaRPr sz="850">
              <a:latin typeface="Lucida Console"/>
              <a:cs typeface="Lucida Console"/>
            </a:endParaRPr>
          </a:p>
        </p:txBody>
      </p:sp>
      <p:sp>
        <p:nvSpPr>
          <p:cNvPr id="20" name="object 20"/>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152</a:t>
            </a:fld>
            <a:endParaRPr sz="800">
              <a:latin typeface="小哥哥网恋吗"/>
              <a:cs typeface="小哥哥网恋吗"/>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7505813"/>
          <a:ext cx="5655945" cy="1571625"/>
        </p:xfrm>
        <a:graphic>
          <a:graphicData uri="http://schemas.openxmlformats.org/drawingml/2006/table">
            <a:tbl>
              <a:tblPr firstRow="1" bandRow="1">
                <a:tableStyleId>{2D5ABB26-0587-4C30-8999-92F81FD0307C}</a:tableStyleId>
              </a:tblPr>
              <a:tblGrid>
                <a:gridCol w="2820670">
                  <a:extLst>
                    <a:ext uri="{9D8B030D-6E8A-4147-A177-3AD203B41FA5}">
                      <a16:colId xmlns:a16="http://schemas.microsoft.com/office/drawing/2014/main" val="20000"/>
                    </a:ext>
                  </a:extLst>
                </a:gridCol>
                <a:gridCol w="282067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5" dirty="0">
                          <a:solidFill>
                            <a:srgbClr val="333333"/>
                          </a:solidFill>
                          <a:latin typeface="Trebuchet MS"/>
                          <a:cs typeface="Trebuchet MS"/>
                        </a:rPr>
                        <a:t>-l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查询</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Trebuchet MS"/>
                          <a:cs typeface="Trebuchet MS"/>
                        </a:rPr>
                        <a:t>-a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添加</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40" dirty="0">
                          <a:solidFill>
                            <a:srgbClr val="333333"/>
                          </a:solidFill>
                          <a:latin typeface="Trebuchet MS"/>
                          <a:cs typeface="Trebuchet MS"/>
                        </a:rPr>
                        <a:t>-m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修改</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5" dirty="0">
                          <a:solidFill>
                            <a:srgbClr val="333333"/>
                          </a:solidFill>
                          <a:latin typeface="Trebuchet MS"/>
                          <a:cs typeface="Trebuchet MS"/>
                        </a:rPr>
                        <a:t>-d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删除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bl>
          </a:graphicData>
        </a:graphic>
      </p:graphicFrame>
      <p:pic>
        <p:nvPicPr>
          <p:cNvPr id="3" name="object 3"/>
          <p:cNvPicPr/>
          <p:nvPr/>
        </p:nvPicPr>
        <p:blipFill>
          <a:blip r:embed="rId2" cstate="print"/>
          <a:stretch>
            <a:fillRect/>
          </a:stretch>
        </p:blipFill>
        <p:spPr>
          <a:xfrm>
            <a:off x="959124" y="368332"/>
            <a:ext cx="5650951" cy="880696"/>
          </a:xfrm>
          <a:prstGeom prst="rect">
            <a:avLst/>
          </a:prstGeom>
        </p:spPr>
      </p:pic>
      <p:grpSp>
        <p:nvGrpSpPr>
          <p:cNvPr id="4" name="object 4"/>
          <p:cNvGrpSpPr/>
          <p:nvPr/>
        </p:nvGrpSpPr>
        <p:grpSpPr>
          <a:xfrm>
            <a:off x="959124" y="3503460"/>
            <a:ext cx="5651500" cy="838835"/>
            <a:chOff x="959124" y="3503460"/>
            <a:chExt cx="5651500" cy="838835"/>
          </a:xfrm>
        </p:grpSpPr>
        <p:sp>
          <p:nvSpPr>
            <p:cNvPr id="5" name="object 5"/>
            <p:cNvSpPr/>
            <p:nvPr/>
          </p:nvSpPr>
          <p:spPr>
            <a:xfrm>
              <a:off x="963889" y="3508225"/>
              <a:ext cx="5641975" cy="829310"/>
            </a:xfrm>
            <a:custGeom>
              <a:avLst/>
              <a:gdLst/>
              <a:ahLst/>
              <a:cxnLst/>
              <a:rect l="l" t="t" r="r" b="b"/>
              <a:pathLst>
                <a:path w="5641975" h="829310">
                  <a:moveTo>
                    <a:pt x="5617597" y="829060"/>
                  </a:moveTo>
                  <a:lnTo>
                    <a:pt x="23823" y="829060"/>
                  </a:lnTo>
                  <a:lnTo>
                    <a:pt x="20659" y="828907"/>
                  </a:lnTo>
                  <a:lnTo>
                    <a:pt x="0" y="808209"/>
                  </a:lnTo>
                  <a:lnTo>
                    <a:pt x="0" y="805236"/>
                  </a:lnTo>
                  <a:lnTo>
                    <a:pt x="0" y="20545"/>
                  </a:lnTo>
                  <a:lnTo>
                    <a:pt x="20659" y="0"/>
                  </a:lnTo>
                  <a:lnTo>
                    <a:pt x="5620752" y="0"/>
                  </a:lnTo>
                  <a:lnTo>
                    <a:pt x="5641421" y="20545"/>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6" name="object 6"/>
            <p:cNvSpPr/>
            <p:nvPr/>
          </p:nvSpPr>
          <p:spPr>
            <a:xfrm>
              <a:off x="963889" y="3508225"/>
              <a:ext cx="5641975" cy="829310"/>
            </a:xfrm>
            <a:custGeom>
              <a:avLst/>
              <a:gdLst/>
              <a:ahLst/>
              <a:cxnLst/>
              <a:rect l="l" t="t" r="r" b="b"/>
              <a:pathLst>
                <a:path w="5641975" h="829310">
                  <a:moveTo>
                    <a:pt x="0" y="805236"/>
                  </a:moveTo>
                  <a:lnTo>
                    <a:pt x="0" y="23823"/>
                  </a:lnTo>
                  <a:lnTo>
                    <a:pt x="0" y="20545"/>
                  </a:lnTo>
                  <a:lnTo>
                    <a:pt x="600" y="17419"/>
                  </a:lnTo>
                  <a:lnTo>
                    <a:pt x="14703" y="1782"/>
                  </a:lnTo>
                  <a:lnTo>
                    <a:pt x="17629" y="590"/>
                  </a:lnTo>
                  <a:lnTo>
                    <a:pt x="20659" y="0"/>
                  </a:lnTo>
                  <a:lnTo>
                    <a:pt x="23823" y="0"/>
                  </a:lnTo>
                  <a:lnTo>
                    <a:pt x="5617597" y="0"/>
                  </a:lnTo>
                  <a:lnTo>
                    <a:pt x="5620752" y="0"/>
                  </a:lnTo>
                  <a:lnTo>
                    <a:pt x="5623792" y="590"/>
                  </a:lnTo>
                  <a:lnTo>
                    <a:pt x="5626717" y="1782"/>
                  </a:lnTo>
                  <a:lnTo>
                    <a:pt x="5629633" y="2830"/>
                  </a:lnTo>
                  <a:lnTo>
                    <a:pt x="5641421" y="20545"/>
                  </a:lnTo>
                  <a:lnTo>
                    <a:pt x="5641421" y="23823"/>
                  </a:lnTo>
                  <a:lnTo>
                    <a:pt x="5641421" y="805236"/>
                  </a:lnTo>
                  <a:lnTo>
                    <a:pt x="5641421" y="808209"/>
                  </a:lnTo>
                  <a:lnTo>
                    <a:pt x="5640821" y="811192"/>
                  </a:lnTo>
                  <a:lnTo>
                    <a:pt x="5639610" y="814022"/>
                  </a:lnTo>
                  <a:lnTo>
                    <a:pt x="5638400" y="816853"/>
                  </a:lnTo>
                  <a:lnTo>
                    <a:pt x="5617597" y="829060"/>
                  </a:lnTo>
                  <a:lnTo>
                    <a:pt x="23823" y="829060"/>
                  </a:lnTo>
                  <a:lnTo>
                    <a:pt x="1810" y="814022"/>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3589297"/>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8" name="object 8"/>
          <p:cNvSpPr txBox="1"/>
          <p:nvPr/>
        </p:nvSpPr>
        <p:spPr>
          <a:xfrm>
            <a:off x="946424" y="1356211"/>
            <a:ext cx="5657850" cy="599694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10-7</a:t>
            </a:r>
            <a:r>
              <a:rPr sz="950" b="1" spc="-35" dirty="0">
                <a:solidFill>
                  <a:srgbClr val="333333"/>
                </a:solidFill>
                <a:latin typeface="Trebuchet MS"/>
                <a:cs typeface="Trebuchet MS"/>
              </a:rPr>
              <a:t> </a:t>
            </a:r>
            <a:r>
              <a:rPr sz="950" b="1" spc="25" dirty="0">
                <a:solidFill>
                  <a:srgbClr val="333333"/>
                </a:solidFill>
                <a:latin typeface="微软雅黑"/>
                <a:cs typeface="微软雅黑"/>
              </a:rPr>
              <a:t>页面内容按照预期显示</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现在，回忆下前面的操作中到底是哪里出问题了呢？</a:t>
            </a:r>
            <a:endParaRPr sz="950">
              <a:latin typeface="微软雅黑"/>
              <a:cs typeface="微软雅黑"/>
            </a:endParaRPr>
          </a:p>
          <a:p>
            <a:pPr marL="12700" marR="87630">
              <a:lnSpc>
                <a:spcPct val="131600"/>
              </a:lnSpc>
              <a:spcBef>
                <a:spcPts val="825"/>
              </a:spcBef>
            </a:pP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服务程序的功能是允许用户访问网站内容，因此</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肯定会默认放行用户对网站的请求操 </a:t>
            </a:r>
            <a:r>
              <a:rPr sz="950" b="1" spc="30" dirty="0">
                <a:solidFill>
                  <a:srgbClr val="333333"/>
                </a:solidFill>
                <a:latin typeface="微软雅黑"/>
                <a:cs typeface="微软雅黑"/>
              </a:rPr>
              <a:t> </a:t>
            </a:r>
            <a:r>
              <a:rPr sz="950" b="1" spc="25" dirty="0">
                <a:solidFill>
                  <a:srgbClr val="333333"/>
                </a:solidFill>
                <a:latin typeface="微软雅黑"/>
                <a:cs typeface="微软雅黑"/>
              </a:rPr>
              <a:t>作。但是，我们将网站数据的默认保存目录修改为了</a:t>
            </a:r>
            <a:r>
              <a:rPr sz="950" b="1" spc="65" dirty="0">
                <a:solidFill>
                  <a:srgbClr val="333333"/>
                </a:solidFill>
                <a:latin typeface="Trebuchet MS"/>
                <a:cs typeface="Trebuchet MS"/>
              </a:rPr>
              <a:t>/home/wwwroot</a:t>
            </a:r>
            <a:r>
              <a:rPr sz="950" b="1" spc="25" dirty="0">
                <a:solidFill>
                  <a:srgbClr val="333333"/>
                </a:solidFill>
                <a:latin typeface="微软雅黑"/>
                <a:cs typeface="微软雅黑"/>
              </a:rPr>
              <a:t>，而这就产生问题了。在</a:t>
            </a:r>
            <a:r>
              <a:rPr sz="950" b="1" spc="-25" dirty="0">
                <a:solidFill>
                  <a:srgbClr val="333333"/>
                </a:solidFill>
                <a:latin typeface="Trebuchet MS"/>
                <a:cs typeface="Trebuchet MS"/>
              </a:rPr>
              <a:t>6.1</a:t>
            </a:r>
            <a:r>
              <a:rPr sz="950" b="1" spc="25" dirty="0">
                <a:solidFill>
                  <a:srgbClr val="333333"/>
                </a:solidFill>
                <a:latin typeface="微软雅黑"/>
                <a:cs typeface="微软雅黑"/>
              </a:rPr>
              <a:t>小</a:t>
            </a:r>
            <a:endParaRPr sz="950">
              <a:latin typeface="微软雅黑"/>
              <a:cs typeface="微软雅黑"/>
            </a:endParaRPr>
          </a:p>
          <a:p>
            <a:pPr marL="12700" marR="55880">
              <a:lnSpc>
                <a:spcPct val="131600"/>
              </a:lnSpc>
            </a:pPr>
            <a:r>
              <a:rPr sz="950" b="1" spc="25" dirty="0">
                <a:solidFill>
                  <a:srgbClr val="333333"/>
                </a:solidFill>
                <a:latin typeface="微软雅黑"/>
                <a:cs typeface="微软雅黑"/>
              </a:rPr>
              <a:t>节中讲到，</a:t>
            </a:r>
            <a:r>
              <a:rPr sz="950" b="1" spc="65" dirty="0">
                <a:solidFill>
                  <a:srgbClr val="333333"/>
                </a:solidFill>
                <a:latin typeface="Trebuchet MS"/>
                <a:cs typeface="Trebuchet MS"/>
              </a:rPr>
              <a:t>/home</a:t>
            </a:r>
            <a:r>
              <a:rPr sz="950" b="1" spc="25" dirty="0">
                <a:solidFill>
                  <a:srgbClr val="333333"/>
                </a:solidFill>
                <a:latin typeface="微软雅黑"/>
                <a:cs typeface="微软雅黑"/>
              </a:rPr>
              <a:t>目录是用来存放普通用户的家目录数据的，而现在，</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提供的网站服务却要去获 </a:t>
            </a:r>
            <a:r>
              <a:rPr sz="950" b="1" spc="25" dirty="0">
                <a:solidFill>
                  <a:srgbClr val="333333"/>
                </a:solidFill>
                <a:latin typeface="微软雅黑"/>
                <a:cs typeface="微软雅黑"/>
              </a:rPr>
              <a:t>取普通用户家目录中的数据了，这显然违反了</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的监管原则。</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现在，把</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服务恢复到强制启用安全策略模式，然后分别查看原始网站数据的保存目录与当前网 站数据的保存目录是否拥有不同的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安全上下文值。</a:t>
            </a:r>
            <a:r>
              <a:rPr sz="950" b="1" spc="45" dirty="0">
                <a:solidFill>
                  <a:srgbClr val="333333"/>
                </a:solidFill>
                <a:latin typeface="Trebuchet MS"/>
                <a:cs typeface="Trebuchet MS"/>
              </a:rPr>
              <a:t>ls</a:t>
            </a:r>
            <a:r>
              <a:rPr sz="950" b="1" spc="25" dirty="0">
                <a:solidFill>
                  <a:srgbClr val="333333"/>
                </a:solidFill>
                <a:latin typeface="微软雅黑"/>
                <a:cs typeface="微软雅黑"/>
              </a:rPr>
              <a:t>命令中</a:t>
            </a:r>
            <a:r>
              <a:rPr sz="950" b="1" spc="-65" dirty="0">
                <a:solidFill>
                  <a:srgbClr val="333333"/>
                </a:solidFill>
                <a:latin typeface="Trebuchet MS"/>
                <a:cs typeface="Trebuchet MS"/>
              </a:rPr>
              <a:t>“-Z”</a:t>
            </a:r>
            <a:r>
              <a:rPr sz="950" b="1" spc="20" dirty="0">
                <a:solidFill>
                  <a:srgbClr val="333333"/>
                </a:solidFill>
                <a:latin typeface="微软雅黑"/>
                <a:cs typeface="微软雅黑"/>
              </a:rPr>
              <a:t>参数用于查看文件的安全上下文 </a:t>
            </a:r>
            <a:r>
              <a:rPr sz="950" b="1" spc="25" dirty="0">
                <a:solidFill>
                  <a:srgbClr val="333333"/>
                </a:solidFill>
                <a:latin typeface="微软雅黑"/>
                <a:cs typeface="微软雅黑"/>
              </a:rPr>
              <a:t>值，而</a:t>
            </a:r>
            <a:r>
              <a:rPr sz="950" b="1" spc="-55" dirty="0">
                <a:solidFill>
                  <a:srgbClr val="333333"/>
                </a:solidFill>
                <a:latin typeface="Trebuchet MS"/>
                <a:cs typeface="Trebuchet MS"/>
              </a:rPr>
              <a:t>“-d”</a:t>
            </a:r>
            <a:r>
              <a:rPr sz="950" b="1" spc="25" dirty="0">
                <a:solidFill>
                  <a:srgbClr val="333333"/>
                </a:solidFill>
                <a:latin typeface="微软雅黑"/>
                <a:cs typeface="微软雅黑"/>
              </a:rPr>
              <a:t>参数代表对象是个文件夹。</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setenforce 1[root@linuxprobe</a:t>
            </a:r>
            <a:r>
              <a:rPr sz="850" spc="25" dirty="0">
                <a:solidFill>
                  <a:srgbClr val="333333"/>
                </a:solidFill>
                <a:latin typeface="Lucida Console"/>
                <a:cs typeface="Lucida Console"/>
              </a:rPr>
              <a:t> ~]# </a:t>
            </a:r>
            <a:r>
              <a:rPr sz="850" spc="20" dirty="0">
                <a:solidFill>
                  <a:srgbClr val="333333"/>
                </a:solidFill>
                <a:latin typeface="Lucida Console"/>
                <a:cs typeface="Lucida Console"/>
              </a:rPr>
              <a:t>ls</a:t>
            </a:r>
            <a:r>
              <a:rPr sz="850" spc="30" dirty="0">
                <a:solidFill>
                  <a:srgbClr val="333333"/>
                </a:solidFill>
                <a:latin typeface="Lucida Console"/>
                <a:cs typeface="Lucida Console"/>
              </a:rPr>
              <a:t> </a:t>
            </a:r>
            <a:r>
              <a:rPr sz="850" spc="25" dirty="0">
                <a:solidFill>
                  <a:srgbClr val="333333"/>
                </a:solidFill>
                <a:latin typeface="Lucida Console"/>
                <a:cs typeface="Lucida Console"/>
              </a:rPr>
              <a:t>-Zd</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/var/www/htmldrwxr-xr-x.</a:t>
            </a:r>
            <a:r>
              <a:rPr sz="850" spc="4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4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40" dirty="0">
                <a:solidFill>
                  <a:srgbClr val="333333"/>
                </a:solidFill>
                <a:latin typeface="Lucida Console"/>
                <a:cs typeface="Lucida Console"/>
              </a:rPr>
              <a:t> </a:t>
            </a:r>
            <a:r>
              <a:rPr sz="850" spc="30" dirty="0">
                <a:solidFill>
                  <a:srgbClr val="333333"/>
                </a:solidFill>
                <a:latin typeface="Lucida Console"/>
                <a:cs typeface="Lucida Console"/>
              </a:rPr>
              <a:t>system_u:object_r:httpd_sys_content_t:s0</a:t>
            </a:r>
            <a:endParaRPr sz="850">
              <a:latin typeface="Lucida Console"/>
              <a:cs typeface="Lucida Console"/>
            </a:endParaRPr>
          </a:p>
          <a:p>
            <a:pPr marL="136525" marR="322580">
              <a:lnSpc>
                <a:spcPct val="132400"/>
              </a:lnSpc>
            </a:pPr>
            <a:r>
              <a:rPr sz="850" spc="30" dirty="0">
                <a:solidFill>
                  <a:srgbClr val="333333"/>
                </a:solidFill>
                <a:latin typeface="Lucida Console"/>
                <a:cs typeface="Lucida Console"/>
              </a:rPr>
              <a:t>/var/www/html[root@linuxprobe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ls</a:t>
            </a:r>
            <a:r>
              <a:rPr sz="850" spc="35" dirty="0">
                <a:solidFill>
                  <a:srgbClr val="333333"/>
                </a:solidFill>
                <a:latin typeface="Lucida Console"/>
                <a:cs typeface="Lucida Console"/>
              </a:rPr>
              <a:t> </a:t>
            </a:r>
            <a:r>
              <a:rPr sz="850" spc="25" dirty="0">
                <a:solidFill>
                  <a:srgbClr val="333333"/>
                </a:solidFill>
                <a:latin typeface="Lucida Console"/>
                <a:cs typeface="Lucida Console"/>
              </a:rPr>
              <a:t>-Zd</a:t>
            </a:r>
            <a:r>
              <a:rPr sz="850" spc="35" dirty="0">
                <a:solidFill>
                  <a:srgbClr val="333333"/>
                </a:solidFill>
                <a:latin typeface="Lucida Console"/>
                <a:cs typeface="Lucida Console"/>
              </a:rPr>
              <a:t> </a:t>
            </a:r>
            <a:r>
              <a:rPr sz="850" spc="30" dirty="0">
                <a:solidFill>
                  <a:srgbClr val="333333"/>
                </a:solidFill>
                <a:latin typeface="Lucida Console"/>
                <a:cs typeface="Lucida Console"/>
              </a:rPr>
              <a:t>/home/wwwrootdrwxrwxrwx.</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40" dirty="0">
                <a:solidFill>
                  <a:srgbClr val="333333"/>
                </a:solidFill>
                <a:latin typeface="Lucida Console"/>
                <a:cs typeface="Lucida Console"/>
              </a:rPr>
              <a:t> </a:t>
            </a:r>
            <a:r>
              <a:rPr sz="850" spc="25" dirty="0">
                <a:solidFill>
                  <a:srgbClr val="333333"/>
                </a:solidFill>
                <a:latin typeface="Lucida Console"/>
                <a:cs typeface="Lucida Console"/>
              </a:rPr>
              <a:t>root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unconfined_u:object_r:home_root_t:s0</a:t>
            </a:r>
            <a:r>
              <a:rPr sz="850" spc="25" dirty="0">
                <a:solidFill>
                  <a:srgbClr val="333333"/>
                </a:solidFill>
                <a:latin typeface="Lucida Console"/>
                <a:cs typeface="Lucida Console"/>
              </a:rPr>
              <a:t> </a:t>
            </a:r>
            <a:r>
              <a:rPr sz="850" spc="30" dirty="0">
                <a:solidFill>
                  <a:srgbClr val="333333"/>
                </a:solidFill>
                <a:latin typeface="Lucida Console"/>
                <a:cs typeface="Lucida Console"/>
              </a:rPr>
              <a:t>/home/wwwroot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78105">
              <a:lnSpc>
                <a:spcPct val="131600"/>
              </a:lnSpc>
              <a:spcBef>
                <a:spcPts val="5"/>
              </a:spcBef>
            </a:pPr>
            <a:r>
              <a:rPr sz="950" b="1" spc="25" dirty="0">
                <a:solidFill>
                  <a:srgbClr val="333333"/>
                </a:solidFill>
                <a:latin typeface="微软雅黑"/>
                <a:cs typeface="微软雅黑"/>
              </a:rPr>
              <a:t>在文件上设置的</a:t>
            </a:r>
            <a:r>
              <a:rPr sz="950" b="1" spc="40" dirty="0">
                <a:solidFill>
                  <a:srgbClr val="333333"/>
                </a:solidFill>
                <a:latin typeface="Trebuchet MS"/>
                <a:cs typeface="Trebuchet MS"/>
              </a:rPr>
              <a:t>SELinux</a:t>
            </a:r>
            <a:r>
              <a:rPr sz="950" b="1" spc="20" dirty="0">
                <a:solidFill>
                  <a:srgbClr val="333333"/>
                </a:solidFill>
                <a:latin typeface="微软雅黑"/>
                <a:cs typeface="微软雅黑"/>
              </a:rPr>
              <a:t>安全上下文是由用户段、角色段以及类型段等多个信息项共同组成的。其中， </a:t>
            </a:r>
            <a:r>
              <a:rPr sz="950" b="1" spc="25" dirty="0">
                <a:solidFill>
                  <a:srgbClr val="333333"/>
                </a:solidFill>
                <a:latin typeface="微软雅黑"/>
                <a:cs typeface="微软雅黑"/>
              </a:rPr>
              <a:t>用户段</a:t>
            </a:r>
            <a:r>
              <a:rPr sz="950" b="1" spc="40" dirty="0">
                <a:solidFill>
                  <a:srgbClr val="333333"/>
                </a:solidFill>
                <a:latin typeface="Trebuchet MS"/>
                <a:cs typeface="Trebuchet MS"/>
              </a:rPr>
              <a:t>system_u</a:t>
            </a:r>
            <a:r>
              <a:rPr sz="950" b="1" spc="25" dirty="0">
                <a:solidFill>
                  <a:srgbClr val="333333"/>
                </a:solidFill>
                <a:latin typeface="微软雅黑"/>
                <a:cs typeface="微软雅黑"/>
              </a:rPr>
              <a:t>代表系统进程的身份，角色段</a:t>
            </a:r>
            <a:r>
              <a:rPr sz="950" b="1" spc="5" dirty="0">
                <a:solidFill>
                  <a:srgbClr val="333333"/>
                </a:solidFill>
                <a:latin typeface="Trebuchet MS"/>
                <a:cs typeface="Trebuchet MS"/>
              </a:rPr>
              <a:t>object_r</a:t>
            </a:r>
            <a:r>
              <a:rPr sz="950" b="1" spc="25" dirty="0">
                <a:solidFill>
                  <a:srgbClr val="333333"/>
                </a:solidFill>
                <a:latin typeface="微软雅黑"/>
                <a:cs typeface="微软雅黑"/>
              </a:rPr>
              <a:t>代表文件目录的角色，类型段 </a:t>
            </a:r>
            <a:r>
              <a:rPr sz="950" b="1" spc="20" dirty="0">
                <a:solidFill>
                  <a:srgbClr val="333333"/>
                </a:solidFill>
                <a:latin typeface="Trebuchet MS"/>
                <a:cs typeface="Trebuchet MS"/>
              </a:rPr>
              <a:t>httpd_sys_content_t</a:t>
            </a:r>
            <a:r>
              <a:rPr sz="950" b="1" spc="25" dirty="0">
                <a:solidFill>
                  <a:srgbClr val="333333"/>
                </a:solidFill>
                <a:latin typeface="微软雅黑"/>
                <a:cs typeface="微软雅黑"/>
              </a:rPr>
              <a:t>代表网站服务的系统文件。由于</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服务实在太过复杂，现在大家只需要简 单熟悉</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服务的作用就可以，刘遄老师未来会在本书的进阶篇中单独拿出一个章节仔细讲解 </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a:t>
            </a:r>
            <a:endParaRPr sz="950">
              <a:latin typeface="微软雅黑"/>
              <a:cs typeface="微软雅黑"/>
            </a:endParaRPr>
          </a:p>
          <a:p>
            <a:pPr marL="12700" marR="20955">
              <a:lnSpc>
                <a:spcPct val="131600"/>
              </a:lnSpc>
              <a:spcBef>
                <a:spcPts val="825"/>
              </a:spcBef>
            </a:pPr>
            <a:r>
              <a:rPr sz="950" b="1" spc="25" dirty="0">
                <a:solidFill>
                  <a:srgbClr val="333333"/>
                </a:solidFill>
                <a:latin typeface="微软雅黑"/>
                <a:cs typeface="微软雅黑"/>
              </a:rPr>
              <a:t>针对当前这种情况，我们只需要使用</a:t>
            </a:r>
            <a:r>
              <a:rPr sz="950" b="1" spc="70" dirty="0">
                <a:solidFill>
                  <a:srgbClr val="333333"/>
                </a:solidFill>
                <a:latin typeface="Trebuchet MS"/>
                <a:cs typeface="Trebuchet MS"/>
              </a:rPr>
              <a:t>semanage</a:t>
            </a:r>
            <a:r>
              <a:rPr sz="950" b="1" spc="25" dirty="0">
                <a:solidFill>
                  <a:srgbClr val="333333"/>
                </a:solidFill>
                <a:latin typeface="微软雅黑"/>
                <a:cs typeface="微软雅黑"/>
              </a:rPr>
              <a:t>命令，将当前网站目录</a:t>
            </a:r>
            <a:r>
              <a:rPr sz="950" b="1" spc="65" dirty="0">
                <a:solidFill>
                  <a:srgbClr val="333333"/>
                </a:solidFill>
                <a:latin typeface="Trebuchet MS"/>
                <a:cs typeface="Trebuchet MS"/>
              </a:rPr>
              <a:t>/home/wwwroot</a:t>
            </a:r>
            <a:r>
              <a:rPr sz="950" b="1" spc="25" dirty="0">
                <a:solidFill>
                  <a:srgbClr val="333333"/>
                </a:solidFill>
                <a:latin typeface="微软雅黑"/>
                <a:cs typeface="微软雅黑"/>
              </a:rPr>
              <a:t>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 全上下文修改为跟原始网站目录的一样就行了。</a:t>
            </a:r>
            <a:endParaRPr sz="950">
              <a:latin typeface="微软雅黑"/>
              <a:cs typeface="微软雅黑"/>
            </a:endParaRPr>
          </a:p>
          <a:p>
            <a:pPr marL="12700" marR="559435">
              <a:lnSpc>
                <a:spcPct val="131600"/>
              </a:lnSpc>
              <a:spcBef>
                <a:spcPts val="750"/>
              </a:spcBef>
            </a:pPr>
            <a:r>
              <a:rPr sz="950" b="1" spc="70" dirty="0">
                <a:solidFill>
                  <a:srgbClr val="333333"/>
                </a:solidFill>
                <a:latin typeface="Trebuchet MS"/>
                <a:cs typeface="Trebuchet MS"/>
              </a:rPr>
              <a:t>semanage</a:t>
            </a:r>
            <a:r>
              <a:rPr sz="950" b="1" spc="25" dirty="0">
                <a:solidFill>
                  <a:srgbClr val="333333"/>
                </a:solidFill>
                <a:latin typeface="微软雅黑"/>
                <a:cs typeface="微软雅黑"/>
              </a:rPr>
              <a:t>命令用于管理</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的策略，英文全称为</a:t>
            </a:r>
            <a:r>
              <a:rPr sz="950" b="1" spc="20" dirty="0">
                <a:solidFill>
                  <a:srgbClr val="333333"/>
                </a:solidFill>
                <a:latin typeface="微软雅黑"/>
                <a:cs typeface="微软雅黑"/>
              </a:rPr>
              <a:t>：</a:t>
            </a:r>
            <a:r>
              <a:rPr sz="950" b="1" spc="20" dirty="0">
                <a:solidFill>
                  <a:srgbClr val="333333"/>
                </a:solidFill>
                <a:latin typeface="Trebuchet MS"/>
                <a:cs typeface="Trebuchet MS"/>
              </a:rPr>
              <a:t>“SELinux</a:t>
            </a:r>
            <a:r>
              <a:rPr sz="950" b="1" spc="-20" dirty="0">
                <a:solidFill>
                  <a:srgbClr val="333333"/>
                </a:solidFill>
                <a:latin typeface="Trebuchet MS"/>
                <a:cs typeface="Trebuchet MS"/>
              </a:rPr>
              <a:t> </a:t>
            </a:r>
            <a:r>
              <a:rPr sz="950" b="1" spc="45" dirty="0">
                <a:solidFill>
                  <a:srgbClr val="333333"/>
                </a:solidFill>
                <a:latin typeface="Trebuchet MS"/>
                <a:cs typeface="Trebuchet MS"/>
              </a:rPr>
              <a:t>manage”</a:t>
            </a:r>
            <a:r>
              <a:rPr sz="950" b="1" spc="45" dirty="0">
                <a:solidFill>
                  <a:srgbClr val="333333"/>
                </a:solidFill>
                <a:latin typeface="微软雅黑"/>
                <a:cs typeface="微软雅黑"/>
              </a:rPr>
              <a:t>，</a:t>
            </a:r>
            <a:r>
              <a:rPr sz="950" b="1" spc="25" dirty="0">
                <a:solidFill>
                  <a:srgbClr val="333333"/>
                </a:solidFill>
                <a:latin typeface="微软雅黑"/>
                <a:cs typeface="微软雅黑"/>
              </a:rPr>
              <a:t>语法格式为： </a:t>
            </a:r>
            <a:r>
              <a:rPr sz="950" b="1" spc="-270" dirty="0">
                <a:solidFill>
                  <a:srgbClr val="333333"/>
                </a:solidFill>
                <a:latin typeface="微软雅黑"/>
                <a:cs typeface="微软雅黑"/>
              </a:rPr>
              <a:t> </a:t>
            </a:r>
            <a:r>
              <a:rPr sz="950" b="1" spc="50" dirty="0">
                <a:solidFill>
                  <a:srgbClr val="333333"/>
                </a:solidFill>
                <a:latin typeface="Trebuchet MS"/>
                <a:cs typeface="Trebuchet MS"/>
              </a:rPr>
              <a:t>“semanage</a:t>
            </a:r>
            <a:r>
              <a:rPr sz="950" b="1" spc="-40" dirty="0">
                <a:solidFill>
                  <a:srgbClr val="333333"/>
                </a:solidFill>
                <a:latin typeface="Trebuchet MS"/>
                <a:cs typeface="Trebuchet MS"/>
              </a:rPr>
              <a:t> </a:t>
            </a:r>
            <a:r>
              <a:rPr sz="950" b="1" spc="-60" dirty="0">
                <a:solidFill>
                  <a:srgbClr val="333333"/>
                </a:solidFill>
                <a:latin typeface="Trebuchet MS"/>
                <a:cs typeface="Trebuchet MS"/>
              </a:rPr>
              <a:t>[</a:t>
            </a:r>
            <a:r>
              <a:rPr sz="950" b="1" spc="25" dirty="0">
                <a:solidFill>
                  <a:srgbClr val="333333"/>
                </a:solidFill>
                <a:latin typeface="微软雅黑"/>
                <a:cs typeface="微软雅黑"/>
              </a:rPr>
              <a:t>参数</a:t>
            </a:r>
            <a:r>
              <a:rPr sz="950" b="1" spc="-60" dirty="0">
                <a:solidFill>
                  <a:srgbClr val="333333"/>
                </a:solidFill>
                <a:latin typeface="Trebuchet MS"/>
                <a:cs typeface="Trebuchet MS"/>
              </a:rPr>
              <a:t>]</a:t>
            </a:r>
            <a:r>
              <a:rPr sz="950" b="1" spc="-35" dirty="0">
                <a:solidFill>
                  <a:srgbClr val="333333"/>
                </a:solidFill>
                <a:latin typeface="Trebuchet MS"/>
                <a:cs typeface="Trebuchet MS"/>
              </a:rPr>
              <a:t> </a:t>
            </a:r>
            <a:r>
              <a:rPr sz="950" b="1" spc="-60" dirty="0">
                <a:solidFill>
                  <a:srgbClr val="333333"/>
                </a:solidFill>
                <a:latin typeface="Trebuchet MS"/>
                <a:cs typeface="Trebuchet MS"/>
              </a:rPr>
              <a:t>[</a:t>
            </a:r>
            <a:r>
              <a:rPr sz="950" b="1" spc="25" dirty="0">
                <a:solidFill>
                  <a:srgbClr val="333333"/>
                </a:solidFill>
                <a:latin typeface="微软雅黑"/>
                <a:cs typeface="微软雅黑"/>
              </a:rPr>
              <a:t>文件</a:t>
            </a:r>
            <a:r>
              <a:rPr sz="950" b="1" spc="-95" dirty="0">
                <a:solidFill>
                  <a:srgbClr val="333333"/>
                </a:solidFill>
                <a:latin typeface="Trebuchet MS"/>
                <a:cs typeface="Trebuchet MS"/>
              </a:rPr>
              <a:t>]”</a:t>
            </a:r>
            <a:r>
              <a:rPr sz="950" b="1" spc="25" dirty="0">
                <a:solidFill>
                  <a:srgbClr val="333333"/>
                </a:solidFill>
                <a:latin typeface="微软雅黑"/>
                <a:cs typeface="微软雅黑"/>
              </a:rPr>
              <a:t>。</a:t>
            </a:r>
            <a:endParaRPr sz="950">
              <a:latin typeface="微软雅黑"/>
              <a:cs typeface="微软雅黑"/>
            </a:endParaRPr>
          </a:p>
          <a:p>
            <a:pPr marL="12700" marR="67310" algn="just">
              <a:lnSpc>
                <a:spcPct val="131600"/>
              </a:lnSpc>
              <a:spcBef>
                <a:spcPts val="750"/>
              </a:spcBef>
            </a:pP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服务极大地提升了</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系统的安全性，将用户权限牢牢地锁在笼子里。</a:t>
            </a:r>
            <a:r>
              <a:rPr sz="950" b="1" spc="70" dirty="0">
                <a:solidFill>
                  <a:srgbClr val="333333"/>
                </a:solidFill>
                <a:latin typeface="Trebuchet MS"/>
                <a:cs typeface="Trebuchet MS"/>
              </a:rPr>
              <a:t>semanage</a:t>
            </a:r>
            <a:r>
              <a:rPr sz="950" b="1" spc="25" dirty="0">
                <a:solidFill>
                  <a:srgbClr val="333333"/>
                </a:solidFill>
                <a:latin typeface="微软雅黑"/>
                <a:cs typeface="微软雅黑"/>
              </a:rPr>
              <a:t>命令不仅 能够像传统</a:t>
            </a:r>
            <a:r>
              <a:rPr sz="950" b="1" spc="50" dirty="0">
                <a:solidFill>
                  <a:srgbClr val="333333"/>
                </a:solidFill>
                <a:latin typeface="Trebuchet MS"/>
                <a:cs typeface="Trebuchet MS"/>
              </a:rPr>
              <a:t>chcon</a:t>
            </a:r>
            <a:r>
              <a:rPr sz="950" b="1" spc="25" dirty="0">
                <a:solidFill>
                  <a:srgbClr val="333333"/>
                </a:solidFill>
                <a:latin typeface="微软雅黑"/>
                <a:cs typeface="微软雅黑"/>
              </a:rPr>
              <a:t>命令那样</a:t>
            </a:r>
            <a:r>
              <a:rPr sz="950" b="1" spc="275" dirty="0">
                <a:solidFill>
                  <a:srgbClr val="333333"/>
                </a:solidFill>
                <a:latin typeface="Trebuchet MS"/>
                <a:cs typeface="Trebuchet MS"/>
              </a:rPr>
              <a:t>—</a:t>
            </a:r>
            <a:r>
              <a:rPr sz="950" b="1" spc="20" dirty="0">
                <a:solidFill>
                  <a:srgbClr val="333333"/>
                </a:solidFill>
                <a:latin typeface="微软雅黑"/>
                <a:cs typeface="微软雅黑"/>
              </a:rPr>
              <a:t>设置文件、目录的策略，还能够管理网络端口、消息接口（这些新特性将 </a:t>
            </a:r>
            <a:r>
              <a:rPr sz="950" b="1" spc="25" dirty="0">
                <a:solidFill>
                  <a:srgbClr val="333333"/>
                </a:solidFill>
                <a:latin typeface="微软雅黑"/>
                <a:cs typeface="微软雅黑"/>
              </a:rPr>
              <a:t>在本章后文中涵盖）。使用</a:t>
            </a:r>
            <a:r>
              <a:rPr sz="950" b="1" spc="70" dirty="0">
                <a:solidFill>
                  <a:srgbClr val="333333"/>
                </a:solidFill>
                <a:latin typeface="Trebuchet MS"/>
                <a:cs typeface="Trebuchet MS"/>
              </a:rPr>
              <a:t>semanage</a:t>
            </a:r>
            <a:r>
              <a:rPr sz="950" b="1" spc="25" dirty="0">
                <a:solidFill>
                  <a:srgbClr val="333333"/>
                </a:solidFill>
                <a:latin typeface="微软雅黑"/>
                <a:cs typeface="微软雅黑"/>
              </a:rPr>
              <a:t>命令时，经常用到的几个参数及其作用如表</a:t>
            </a:r>
            <a:r>
              <a:rPr sz="950" b="1" spc="-10" dirty="0">
                <a:solidFill>
                  <a:srgbClr val="333333"/>
                </a:solidFill>
                <a:latin typeface="Trebuchet MS"/>
                <a:cs typeface="Trebuchet MS"/>
              </a:rPr>
              <a:t>10-3</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12700" algn="just">
              <a:lnSpc>
                <a:spcPct val="100000"/>
              </a:lnSpc>
              <a:tabLst>
                <a:tab pos="77406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10-3	</a:t>
            </a:r>
            <a:r>
              <a:rPr sz="950" b="1" spc="70" dirty="0">
                <a:solidFill>
                  <a:srgbClr val="333333"/>
                </a:solidFill>
                <a:latin typeface="Trebuchet MS"/>
                <a:cs typeface="Trebuchet MS"/>
              </a:rPr>
              <a:t>semanage</a:t>
            </a:r>
            <a:r>
              <a:rPr sz="950" b="1" spc="25" dirty="0">
                <a:solidFill>
                  <a:srgbClr val="333333"/>
                </a:solidFill>
                <a:latin typeface="微软雅黑"/>
                <a:cs typeface="微软雅黑"/>
              </a:rPr>
              <a:t>命令中常用参数以及作用</a:t>
            </a:r>
            <a:endParaRPr sz="950">
              <a:latin typeface="微软雅黑"/>
              <a:cs typeface="微软雅黑"/>
            </a:endParaRPr>
          </a:p>
        </p:txBody>
      </p:sp>
      <p:sp>
        <p:nvSpPr>
          <p:cNvPr id="11" name="object 11"/>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153</a:t>
            </a:fld>
            <a:endParaRPr sz="800">
              <a:latin typeface="小哥哥网恋吗"/>
              <a:cs typeface="小哥哥网恋吗"/>
            </a:endParaRPr>
          </a:p>
        </p:txBody>
      </p:sp>
      <p:sp>
        <p:nvSpPr>
          <p:cNvPr id="9" name="object 9"/>
          <p:cNvSpPr txBox="1"/>
          <p:nvPr/>
        </p:nvSpPr>
        <p:spPr>
          <a:xfrm>
            <a:off x="946424" y="9490206"/>
            <a:ext cx="5584190" cy="407034"/>
          </a:xfrm>
          <a:prstGeom prst="rect">
            <a:avLst/>
          </a:prstGeom>
        </p:spPr>
        <p:txBody>
          <a:bodyPr vert="horz" wrap="square" lIns="0" tIns="57785" rIns="0" bIns="0" rtlCol="0">
            <a:spAutoFit/>
          </a:bodyPr>
          <a:lstStyle/>
          <a:p>
            <a:pPr marL="12700">
              <a:lnSpc>
                <a:spcPct val="100000"/>
              </a:lnSpc>
              <a:spcBef>
                <a:spcPts val="455"/>
              </a:spcBef>
            </a:pPr>
            <a:r>
              <a:rPr sz="950" b="1" spc="25" dirty="0">
                <a:solidFill>
                  <a:srgbClr val="333333"/>
                </a:solidFill>
                <a:latin typeface="微软雅黑"/>
                <a:cs typeface="微软雅黑"/>
              </a:rPr>
              <a:t>例如，向新的网站数据目录中新添加一条</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安全上下文，让这个目录以及里面的所有文件能够被</a:t>
            </a:r>
            <a:endParaRPr sz="950">
              <a:latin typeface="微软雅黑"/>
              <a:cs typeface="微软雅黑"/>
            </a:endParaRPr>
          </a:p>
          <a:p>
            <a:pPr marL="12700">
              <a:lnSpc>
                <a:spcPct val="100000"/>
              </a:lnSpc>
              <a:spcBef>
                <a:spcPts val="360"/>
              </a:spcBef>
            </a:pP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服务程序所访问到：</a:t>
            </a:r>
            <a:endParaRPr sz="950">
              <a:latin typeface="微软雅黑"/>
              <a:cs typeface="微软雅黑"/>
            </a:endParaRPr>
          </a:p>
        </p:txBody>
      </p:sp>
      <p:sp>
        <p:nvSpPr>
          <p:cNvPr id="10" name="object 1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81"/>
            <a:ext cx="5651500" cy="667385"/>
            <a:chOff x="959124" y="368281"/>
            <a:chExt cx="5651500" cy="667385"/>
          </a:xfrm>
        </p:grpSpPr>
        <p:sp>
          <p:nvSpPr>
            <p:cNvPr id="3" name="object 3"/>
            <p:cNvSpPr/>
            <p:nvPr/>
          </p:nvSpPr>
          <p:spPr>
            <a:xfrm>
              <a:off x="963889" y="373046"/>
              <a:ext cx="5641975" cy="657860"/>
            </a:xfrm>
            <a:custGeom>
              <a:avLst/>
              <a:gdLst/>
              <a:ahLst/>
              <a:cxnLst/>
              <a:rect l="l" t="t" r="r" b="b"/>
              <a:pathLst>
                <a:path w="5641975" h="657860">
                  <a:moveTo>
                    <a:pt x="5617597" y="657530"/>
                  </a:moveTo>
                  <a:lnTo>
                    <a:pt x="23823" y="657530"/>
                  </a:lnTo>
                  <a:lnTo>
                    <a:pt x="20659" y="657378"/>
                  </a:lnTo>
                  <a:lnTo>
                    <a:pt x="0" y="636832"/>
                  </a:lnTo>
                  <a:lnTo>
                    <a:pt x="0" y="633706"/>
                  </a:lnTo>
                  <a:lnTo>
                    <a:pt x="0" y="20545"/>
                  </a:lnTo>
                  <a:lnTo>
                    <a:pt x="20659" y="0"/>
                  </a:lnTo>
                  <a:lnTo>
                    <a:pt x="5620751" y="0"/>
                  </a:lnTo>
                  <a:lnTo>
                    <a:pt x="5641421" y="20545"/>
                  </a:lnTo>
                  <a:lnTo>
                    <a:pt x="5641421" y="636832"/>
                  </a:lnTo>
                  <a:lnTo>
                    <a:pt x="5620751" y="657378"/>
                  </a:lnTo>
                  <a:lnTo>
                    <a:pt x="5617597" y="657530"/>
                  </a:lnTo>
                  <a:close/>
                </a:path>
              </a:pathLst>
            </a:custGeom>
            <a:solidFill>
              <a:srgbClr val="F8F8F8"/>
            </a:solidFill>
          </p:spPr>
          <p:txBody>
            <a:bodyPr wrap="square" lIns="0" tIns="0" rIns="0" bIns="0" rtlCol="0"/>
            <a:lstStyle/>
            <a:p>
              <a:endParaRPr/>
            </a:p>
          </p:txBody>
        </p:sp>
        <p:sp>
          <p:nvSpPr>
            <p:cNvPr id="4" name="object 4"/>
            <p:cNvSpPr/>
            <p:nvPr/>
          </p:nvSpPr>
          <p:spPr>
            <a:xfrm>
              <a:off x="963889" y="373046"/>
              <a:ext cx="5641975" cy="657860"/>
            </a:xfrm>
            <a:custGeom>
              <a:avLst/>
              <a:gdLst/>
              <a:ahLst/>
              <a:cxnLst/>
              <a:rect l="l" t="t" r="r" b="b"/>
              <a:pathLst>
                <a:path w="5641975" h="657860">
                  <a:moveTo>
                    <a:pt x="0" y="633706"/>
                  </a:moveTo>
                  <a:lnTo>
                    <a:pt x="0" y="23823"/>
                  </a:lnTo>
                  <a:lnTo>
                    <a:pt x="0" y="20545"/>
                  </a:lnTo>
                  <a:lnTo>
                    <a:pt x="600" y="17419"/>
                  </a:lnTo>
                  <a:lnTo>
                    <a:pt x="20659" y="0"/>
                  </a:lnTo>
                  <a:lnTo>
                    <a:pt x="23823" y="0"/>
                  </a:lnTo>
                  <a:lnTo>
                    <a:pt x="5617597" y="0"/>
                  </a:lnTo>
                  <a:lnTo>
                    <a:pt x="5620751" y="0"/>
                  </a:lnTo>
                  <a:lnTo>
                    <a:pt x="5623791" y="590"/>
                  </a:lnTo>
                  <a:lnTo>
                    <a:pt x="5641421" y="20545"/>
                  </a:lnTo>
                  <a:lnTo>
                    <a:pt x="5641421" y="23823"/>
                  </a:lnTo>
                  <a:lnTo>
                    <a:pt x="5641421" y="633706"/>
                  </a:lnTo>
                  <a:lnTo>
                    <a:pt x="5641421" y="636832"/>
                  </a:lnTo>
                  <a:lnTo>
                    <a:pt x="5640820" y="639815"/>
                  </a:lnTo>
                  <a:lnTo>
                    <a:pt x="5639610" y="642636"/>
                  </a:lnTo>
                  <a:lnTo>
                    <a:pt x="5638400" y="645466"/>
                  </a:lnTo>
                  <a:lnTo>
                    <a:pt x="5626717" y="655443"/>
                  </a:lnTo>
                  <a:lnTo>
                    <a:pt x="5623791" y="656787"/>
                  </a:lnTo>
                  <a:lnTo>
                    <a:pt x="5620751" y="657378"/>
                  </a:lnTo>
                  <a:lnTo>
                    <a:pt x="5617597" y="657530"/>
                  </a:lnTo>
                  <a:lnTo>
                    <a:pt x="23823" y="657530"/>
                  </a:lnTo>
                  <a:lnTo>
                    <a:pt x="20659" y="657378"/>
                  </a:lnTo>
                  <a:lnTo>
                    <a:pt x="17629" y="656787"/>
                  </a:lnTo>
                  <a:lnTo>
                    <a:pt x="14703" y="655443"/>
                  </a:lnTo>
                  <a:lnTo>
                    <a:pt x="11787" y="654252"/>
                  </a:lnTo>
                  <a:lnTo>
                    <a:pt x="1810" y="642636"/>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04"/>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083543"/>
            <a:ext cx="5651500" cy="1010285"/>
            <a:chOff x="959124" y="2083543"/>
            <a:chExt cx="5651500" cy="1010285"/>
          </a:xfrm>
        </p:grpSpPr>
        <p:sp>
          <p:nvSpPr>
            <p:cNvPr id="7" name="object 7"/>
            <p:cNvSpPr/>
            <p:nvPr/>
          </p:nvSpPr>
          <p:spPr>
            <a:xfrm>
              <a:off x="963889" y="2088308"/>
              <a:ext cx="5641975" cy="1000760"/>
            </a:xfrm>
            <a:custGeom>
              <a:avLst/>
              <a:gdLst/>
              <a:ahLst/>
              <a:cxnLst/>
              <a:rect l="l" t="t" r="r" b="b"/>
              <a:pathLst>
                <a:path w="5641975" h="1000760">
                  <a:moveTo>
                    <a:pt x="5620752" y="1000589"/>
                  </a:moveTo>
                  <a:lnTo>
                    <a:pt x="20659" y="1000589"/>
                  </a:lnTo>
                  <a:lnTo>
                    <a:pt x="17629" y="999999"/>
                  </a:lnTo>
                  <a:lnTo>
                    <a:pt x="0" y="979892"/>
                  </a:lnTo>
                  <a:lnTo>
                    <a:pt x="0" y="976766"/>
                  </a:lnTo>
                  <a:lnTo>
                    <a:pt x="0" y="20545"/>
                  </a:lnTo>
                  <a:lnTo>
                    <a:pt x="20659" y="0"/>
                  </a:lnTo>
                  <a:lnTo>
                    <a:pt x="5620752" y="0"/>
                  </a:lnTo>
                  <a:lnTo>
                    <a:pt x="5641421" y="20545"/>
                  </a:lnTo>
                  <a:lnTo>
                    <a:pt x="5641421" y="979892"/>
                  </a:lnTo>
                  <a:lnTo>
                    <a:pt x="5623792" y="999999"/>
                  </a:lnTo>
                  <a:lnTo>
                    <a:pt x="5620752" y="1000589"/>
                  </a:lnTo>
                  <a:close/>
                </a:path>
              </a:pathLst>
            </a:custGeom>
            <a:solidFill>
              <a:srgbClr val="F8F8F8"/>
            </a:solidFill>
          </p:spPr>
          <p:txBody>
            <a:bodyPr wrap="square" lIns="0" tIns="0" rIns="0" bIns="0" rtlCol="0"/>
            <a:lstStyle/>
            <a:p>
              <a:endParaRPr/>
            </a:p>
          </p:txBody>
        </p:sp>
        <p:sp>
          <p:nvSpPr>
            <p:cNvPr id="8" name="object 8"/>
            <p:cNvSpPr/>
            <p:nvPr/>
          </p:nvSpPr>
          <p:spPr>
            <a:xfrm>
              <a:off x="963889" y="2088308"/>
              <a:ext cx="5641975" cy="1000760"/>
            </a:xfrm>
            <a:custGeom>
              <a:avLst/>
              <a:gdLst/>
              <a:ahLst/>
              <a:cxnLst/>
              <a:rect l="l" t="t" r="r" b="b"/>
              <a:pathLst>
                <a:path w="5641975" h="1000760">
                  <a:moveTo>
                    <a:pt x="0" y="976766"/>
                  </a:move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976766"/>
                  </a:lnTo>
                  <a:lnTo>
                    <a:pt x="5641421" y="979892"/>
                  </a:lnTo>
                  <a:lnTo>
                    <a:pt x="5640821" y="982874"/>
                  </a:lnTo>
                  <a:lnTo>
                    <a:pt x="5639610" y="985695"/>
                  </a:lnTo>
                  <a:lnTo>
                    <a:pt x="5638400" y="988525"/>
                  </a:lnTo>
                  <a:lnTo>
                    <a:pt x="5626717" y="998655"/>
                  </a:lnTo>
                  <a:lnTo>
                    <a:pt x="5623792" y="999999"/>
                  </a:lnTo>
                  <a:lnTo>
                    <a:pt x="5620752" y="1000589"/>
                  </a:lnTo>
                  <a:lnTo>
                    <a:pt x="5617597" y="1000589"/>
                  </a:lnTo>
                  <a:lnTo>
                    <a:pt x="23823" y="1000589"/>
                  </a:lnTo>
                  <a:lnTo>
                    <a:pt x="20659" y="1000589"/>
                  </a:lnTo>
                  <a:lnTo>
                    <a:pt x="17629" y="999999"/>
                  </a:lnTo>
                  <a:lnTo>
                    <a:pt x="14703" y="998655"/>
                  </a:lnTo>
                  <a:lnTo>
                    <a:pt x="11787" y="997464"/>
                  </a:lnTo>
                  <a:lnTo>
                    <a:pt x="1810" y="985695"/>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169380"/>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1142722"/>
            <a:ext cx="5637530" cy="186245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注意，执行上述设置之后，还无法立即访问网站，还需要使用</a:t>
            </a:r>
            <a:r>
              <a:rPr sz="950" b="1" spc="45" dirty="0">
                <a:solidFill>
                  <a:srgbClr val="333333"/>
                </a:solidFill>
                <a:latin typeface="Trebuchet MS"/>
                <a:cs typeface="Trebuchet MS"/>
              </a:rPr>
              <a:t>restorecon</a:t>
            </a:r>
            <a:r>
              <a:rPr sz="950" b="1" spc="25" dirty="0">
                <a:solidFill>
                  <a:srgbClr val="333333"/>
                </a:solidFill>
                <a:latin typeface="微软雅黑"/>
                <a:cs typeface="微软雅黑"/>
              </a:rPr>
              <a:t>命令将设置好的</a:t>
            </a:r>
            <a:r>
              <a:rPr sz="950" b="1" spc="40" dirty="0">
                <a:solidFill>
                  <a:srgbClr val="333333"/>
                </a:solidFill>
                <a:latin typeface="Trebuchet MS"/>
                <a:cs typeface="Trebuchet MS"/>
              </a:rPr>
              <a:t>SELinux</a:t>
            </a:r>
            <a:r>
              <a:rPr sz="950" b="1" spc="15" dirty="0">
                <a:solidFill>
                  <a:srgbClr val="333333"/>
                </a:solidFill>
                <a:latin typeface="微软雅黑"/>
                <a:cs typeface="微软雅黑"/>
              </a:rPr>
              <a:t>安全 </a:t>
            </a:r>
            <a:r>
              <a:rPr sz="950" b="1" spc="25" dirty="0">
                <a:solidFill>
                  <a:srgbClr val="333333"/>
                </a:solidFill>
                <a:latin typeface="微软雅黑"/>
                <a:cs typeface="微软雅黑"/>
              </a:rPr>
              <a:t>上下文立即生效。在使用</a:t>
            </a:r>
            <a:r>
              <a:rPr sz="950" b="1" spc="45" dirty="0">
                <a:solidFill>
                  <a:srgbClr val="333333"/>
                </a:solidFill>
                <a:latin typeface="Trebuchet MS"/>
                <a:cs typeface="Trebuchet MS"/>
              </a:rPr>
              <a:t>restorecon</a:t>
            </a:r>
            <a:r>
              <a:rPr sz="950" b="1" spc="25" dirty="0">
                <a:solidFill>
                  <a:srgbClr val="333333"/>
                </a:solidFill>
                <a:latin typeface="微软雅黑"/>
                <a:cs typeface="微软雅黑"/>
              </a:rPr>
              <a:t>命令时，可以加上</a:t>
            </a:r>
            <a:r>
              <a:rPr sz="950" b="1" spc="25" dirty="0">
                <a:solidFill>
                  <a:srgbClr val="333333"/>
                </a:solidFill>
                <a:latin typeface="Trebuchet MS"/>
                <a:cs typeface="Trebuchet MS"/>
              </a:rPr>
              <a:t>-Rv</a:t>
            </a:r>
            <a:r>
              <a:rPr sz="950" b="1" spc="25" dirty="0">
                <a:solidFill>
                  <a:srgbClr val="333333"/>
                </a:solidFill>
                <a:latin typeface="微软雅黑"/>
                <a:cs typeface="微软雅黑"/>
              </a:rPr>
              <a:t>参数对指定的目录进行递归操作，以及显示 </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安全上下文的修改过程。最后，再次刷新页面，就可以正常看到网页内容了，结果如图</a:t>
            </a:r>
            <a:r>
              <a:rPr sz="950" b="1" spc="-10" dirty="0">
                <a:solidFill>
                  <a:srgbClr val="333333"/>
                </a:solidFill>
                <a:latin typeface="Trebuchet MS"/>
                <a:cs typeface="Trebuchet MS"/>
              </a:rPr>
              <a:t>10-8</a:t>
            </a:r>
            <a:r>
              <a:rPr sz="950" b="1" spc="25" dirty="0">
                <a:solidFill>
                  <a:srgbClr val="333333"/>
                </a:solidFill>
                <a:latin typeface="微软雅黑"/>
                <a:cs typeface="微软雅黑"/>
              </a:rPr>
              <a:t>所 示。</a:t>
            </a:r>
            <a:endParaRPr sz="950">
              <a:latin typeface="微软雅黑"/>
              <a:cs typeface="微软雅黑"/>
            </a:endParaRPr>
          </a:p>
          <a:p>
            <a:pPr>
              <a:lnSpc>
                <a:spcPct val="100000"/>
              </a:lnSpc>
              <a:spcBef>
                <a:spcPts val="45"/>
              </a:spcBef>
            </a:pPr>
            <a:endParaRPr sz="900">
              <a:latin typeface="微软雅黑"/>
              <a:cs typeface="微软雅黑"/>
            </a:endParaRPr>
          </a:p>
          <a:p>
            <a:pPr marL="136525" marR="8318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restorecon </a:t>
            </a:r>
            <a:r>
              <a:rPr sz="850" spc="25" dirty="0">
                <a:solidFill>
                  <a:srgbClr val="333333"/>
                </a:solidFill>
                <a:latin typeface="Lucida Console"/>
                <a:cs typeface="Lucida Console"/>
              </a:rPr>
              <a:t>-Rv</a:t>
            </a:r>
            <a:r>
              <a:rPr sz="850" spc="30" dirty="0">
                <a:solidFill>
                  <a:srgbClr val="333333"/>
                </a:solidFill>
                <a:latin typeface="Lucida Console"/>
                <a:cs typeface="Lucida Console"/>
              </a:rPr>
              <a:t> /home/wwwroot/Relabeled /home/wwwroot </a:t>
            </a:r>
            <a:r>
              <a:rPr sz="850" spc="25" dirty="0">
                <a:solidFill>
                  <a:srgbClr val="333333"/>
                </a:solidFill>
                <a:latin typeface="Lucida Console"/>
                <a:cs typeface="Lucida Console"/>
              </a:rPr>
              <a:t>from </a:t>
            </a:r>
            <a:r>
              <a:rPr sz="850" spc="-49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unconfined_u:object_r:user_home_dir_t:s0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r>
              <a:rPr sz="850" spc="60" dirty="0">
                <a:solidFill>
                  <a:srgbClr val="333333"/>
                </a:solidFill>
                <a:latin typeface="Lucida Console"/>
                <a:cs typeface="Lucida Console"/>
              </a:rPr>
              <a:t> </a:t>
            </a:r>
            <a:r>
              <a:rPr sz="850" spc="30" dirty="0">
                <a:solidFill>
                  <a:srgbClr val="333333"/>
                </a:solidFill>
                <a:latin typeface="Lucida Console"/>
                <a:cs typeface="Lucida Console"/>
              </a:rPr>
              <a:t>/home/wwwroot/index.html </a:t>
            </a:r>
            <a:r>
              <a:rPr sz="850" spc="-500" dirty="0">
                <a:solidFill>
                  <a:srgbClr val="333333"/>
                </a:solidFill>
                <a:latin typeface="Lucida Console"/>
                <a:cs typeface="Lucida Console"/>
              </a:rPr>
              <a:t> </a:t>
            </a:r>
            <a:r>
              <a:rPr sz="850" spc="25" dirty="0">
                <a:solidFill>
                  <a:srgbClr val="333333"/>
                </a:solidFill>
                <a:latin typeface="Lucida Console"/>
                <a:cs typeface="Lucida Console"/>
              </a:rPr>
              <a:t>from </a:t>
            </a:r>
            <a:r>
              <a:rPr sz="850" spc="30" dirty="0">
                <a:solidFill>
                  <a:srgbClr val="333333"/>
                </a:solidFill>
                <a:latin typeface="Lucida Console"/>
                <a:cs typeface="Lucida Console"/>
              </a:rPr>
              <a:t>unconfined_u:object_r:user_home_t:s0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firefox</a:t>
            </a:r>
            <a:endParaRPr sz="850">
              <a:latin typeface="Lucida Console"/>
              <a:cs typeface="Lucida Console"/>
            </a:endParaRPr>
          </a:p>
        </p:txBody>
      </p:sp>
      <p:pic>
        <p:nvPicPr>
          <p:cNvPr id="11" name="object 11"/>
          <p:cNvPicPr/>
          <p:nvPr/>
        </p:nvPicPr>
        <p:blipFill>
          <a:blip r:embed="rId2" cstate="print"/>
          <a:stretch>
            <a:fillRect/>
          </a:stretch>
        </p:blipFill>
        <p:spPr>
          <a:xfrm>
            <a:off x="959124" y="3236689"/>
            <a:ext cx="5650951" cy="724236"/>
          </a:xfrm>
          <a:prstGeom prst="rect">
            <a:avLst/>
          </a:prstGeom>
        </p:spPr>
      </p:pic>
      <p:sp>
        <p:nvSpPr>
          <p:cNvPr id="12" name="object 12"/>
          <p:cNvSpPr txBox="1"/>
          <p:nvPr/>
        </p:nvSpPr>
        <p:spPr>
          <a:xfrm>
            <a:off x="946424" y="4072065"/>
            <a:ext cx="5659120" cy="415734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10-8</a:t>
            </a:r>
            <a:r>
              <a:rPr sz="950" b="1" spc="-35" dirty="0">
                <a:solidFill>
                  <a:srgbClr val="333333"/>
                </a:solidFill>
                <a:latin typeface="Trebuchet MS"/>
                <a:cs typeface="Trebuchet MS"/>
              </a:rPr>
              <a:t> </a:t>
            </a:r>
            <a:r>
              <a:rPr sz="950" b="1" spc="25" dirty="0">
                <a:solidFill>
                  <a:srgbClr val="333333"/>
                </a:solidFill>
                <a:latin typeface="微软雅黑"/>
                <a:cs typeface="微软雅黑"/>
              </a:rPr>
              <a:t>正常看到网页内容</a:t>
            </a:r>
            <a:endParaRPr sz="950">
              <a:latin typeface="微软雅黑"/>
              <a:cs typeface="微软雅黑"/>
            </a:endParaRPr>
          </a:p>
          <a:p>
            <a:pPr marL="12700" marR="105410">
              <a:lnSpc>
                <a:spcPct val="131600"/>
              </a:lnSpc>
              <a:spcBef>
                <a:spcPts val="750"/>
              </a:spcBef>
            </a:pPr>
            <a:r>
              <a:rPr sz="950" b="1" spc="25" dirty="0">
                <a:solidFill>
                  <a:srgbClr val="333333"/>
                </a:solidFill>
                <a:latin typeface="微软雅黑"/>
                <a:cs typeface="微软雅黑"/>
              </a:rPr>
              <a:t>真可谓是一波三折！原本认为只要把</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服务程序配置妥当就可以大功告成，结果却反复受到了 </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安全上下文的限制。所以，建议大家在配置</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服务程序时，一定要细心、耐心。一旦成功 </a:t>
            </a:r>
            <a:r>
              <a:rPr sz="950" b="1" spc="25" dirty="0">
                <a:solidFill>
                  <a:srgbClr val="333333"/>
                </a:solidFill>
                <a:latin typeface="微软雅黑"/>
                <a:cs typeface="微软雅黑"/>
              </a:rPr>
              <a:t>配妥</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服务程序之后，就会发现</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服务并没有那么难。</a:t>
            </a:r>
            <a:endParaRPr sz="950">
              <a:latin typeface="微软雅黑"/>
              <a:cs typeface="微软雅黑"/>
            </a:endParaRPr>
          </a:p>
          <a:p>
            <a:pPr>
              <a:lnSpc>
                <a:spcPct val="100000"/>
              </a:lnSpc>
              <a:spcBef>
                <a:spcPts val="85"/>
              </a:spcBef>
            </a:pPr>
            <a:endParaRPr sz="650">
              <a:latin typeface="微软雅黑"/>
              <a:cs typeface="微软雅黑"/>
            </a:endParaRPr>
          </a:p>
          <a:p>
            <a:pPr marL="12700">
              <a:lnSpc>
                <a:spcPct val="100000"/>
              </a:lnSpc>
              <a:spcBef>
                <a:spcPts val="5"/>
              </a:spcBef>
            </a:pPr>
            <a:r>
              <a:rPr sz="1450" b="1" spc="35" dirty="0">
                <a:solidFill>
                  <a:srgbClr val="333333"/>
                </a:solidFill>
                <a:latin typeface="Trebuchet MS"/>
                <a:cs typeface="Trebuchet MS"/>
              </a:rPr>
              <a:t>Tips</a:t>
            </a:r>
            <a:endParaRPr sz="1450">
              <a:latin typeface="Trebuchet MS"/>
              <a:cs typeface="Trebuchet MS"/>
            </a:endParaRPr>
          </a:p>
          <a:p>
            <a:pPr marL="12700" marR="104139" algn="just">
              <a:lnSpc>
                <a:spcPct val="131600"/>
              </a:lnSpc>
              <a:spcBef>
                <a:spcPts val="950"/>
              </a:spcBef>
            </a:pPr>
            <a:r>
              <a:rPr sz="950" b="1" spc="25" dirty="0">
                <a:solidFill>
                  <a:srgbClr val="333333"/>
                </a:solidFill>
                <a:latin typeface="微软雅黑"/>
                <a:cs typeface="微软雅黑"/>
              </a:rPr>
              <a:t>由于在</a:t>
            </a:r>
            <a:r>
              <a:rPr sz="950" b="1" spc="60" dirty="0">
                <a:solidFill>
                  <a:srgbClr val="333333"/>
                </a:solidFill>
                <a:latin typeface="Trebuchet MS"/>
                <a:cs typeface="Trebuchet MS"/>
              </a:rPr>
              <a:t>RHCSA</a:t>
            </a:r>
            <a:r>
              <a:rPr sz="950" b="1" spc="25" dirty="0">
                <a:solidFill>
                  <a:srgbClr val="333333"/>
                </a:solidFill>
                <a:latin typeface="微软雅黑"/>
                <a:cs typeface="微软雅黑"/>
              </a:rPr>
              <a:t>、</a:t>
            </a:r>
            <a:r>
              <a:rPr sz="950" b="1" spc="50" dirty="0">
                <a:solidFill>
                  <a:srgbClr val="333333"/>
                </a:solidFill>
                <a:latin typeface="Trebuchet MS"/>
                <a:cs typeface="Trebuchet MS"/>
              </a:rPr>
              <a:t>RHCE</a:t>
            </a:r>
            <a:r>
              <a:rPr sz="950" b="1" spc="25" dirty="0">
                <a:solidFill>
                  <a:srgbClr val="333333"/>
                </a:solidFill>
                <a:latin typeface="微软雅黑"/>
                <a:cs typeface="微软雅黑"/>
              </a:rPr>
              <a:t>或</a:t>
            </a:r>
            <a:r>
              <a:rPr sz="950" b="1" spc="65" dirty="0">
                <a:solidFill>
                  <a:srgbClr val="333333"/>
                </a:solidFill>
                <a:latin typeface="Trebuchet MS"/>
                <a:cs typeface="Trebuchet MS"/>
              </a:rPr>
              <a:t>RHCA</a:t>
            </a:r>
            <a:r>
              <a:rPr sz="950" b="1" spc="25" dirty="0">
                <a:solidFill>
                  <a:srgbClr val="333333"/>
                </a:solidFill>
                <a:latin typeface="微软雅黑"/>
                <a:cs typeface="微软雅黑"/>
              </a:rPr>
              <a:t>考试中，都需要先重启您的机器然后再执行判分脚本。因此，建议读者 在日常工作中要养成将所需服务添加到开机启动项中的习惯，比如这里就需要添加</a:t>
            </a:r>
            <a:r>
              <a:rPr sz="950" b="1" spc="55" dirty="0">
                <a:solidFill>
                  <a:srgbClr val="333333"/>
                </a:solidFill>
                <a:latin typeface="Trebuchet MS"/>
                <a:cs typeface="Trebuchet MS"/>
              </a:rPr>
              <a:t>systemctl</a:t>
            </a:r>
            <a:r>
              <a:rPr sz="950" b="1" spc="-35" dirty="0">
                <a:solidFill>
                  <a:srgbClr val="333333"/>
                </a:solidFill>
                <a:latin typeface="Trebuchet MS"/>
                <a:cs typeface="Trebuchet MS"/>
              </a:rPr>
              <a:t> </a:t>
            </a:r>
            <a:r>
              <a:rPr sz="950" b="1" spc="45" dirty="0">
                <a:solidFill>
                  <a:srgbClr val="333333"/>
                </a:solidFill>
                <a:latin typeface="Trebuchet MS"/>
                <a:cs typeface="Trebuchet MS"/>
              </a:rPr>
              <a:t>enable  </a:t>
            </a:r>
            <a:r>
              <a:rPr sz="950" b="1" spc="60" dirty="0">
                <a:solidFill>
                  <a:srgbClr val="333333"/>
                </a:solidFill>
                <a:latin typeface="Trebuchet MS"/>
                <a:cs typeface="Trebuchet MS"/>
              </a:rPr>
              <a:t>httpd</a:t>
            </a:r>
            <a:r>
              <a:rPr sz="950" b="1" spc="25" dirty="0">
                <a:solidFill>
                  <a:srgbClr val="333333"/>
                </a:solidFill>
                <a:latin typeface="微软雅黑"/>
                <a:cs typeface="微软雅黑"/>
              </a:rPr>
              <a:t>命令。</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10.4</a:t>
            </a:r>
            <a:r>
              <a:rPr sz="950" b="1" spc="-35" dirty="0">
                <a:solidFill>
                  <a:srgbClr val="333333"/>
                </a:solidFill>
                <a:latin typeface="Trebuchet MS"/>
                <a:cs typeface="Trebuchet MS"/>
              </a:rPr>
              <a:t> </a:t>
            </a:r>
            <a:r>
              <a:rPr sz="950" b="1" spc="25" dirty="0">
                <a:solidFill>
                  <a:srgbClr val="333333"/>
                </a:solidFill>
                <a:latin typeface="微软雅黑"/>
                <a:cs typeface="微软雅黑"/>
              </a:rPr>
              <a:t>个人用户主页功能</a:t>
            </a:r>
            <a:endParaRPr sz="950">
              <a:latin typeface="微软雅黑"/>
              <a:cs typeface="微软雅黑"/>
            </a:endParaRPr>
          </a:p>
          <a:p>
            <a:pPr marL="12700" marR="64135">
              <a:lnSpc>
                <a:spcPct val="131600"/>
              </a:lnSpc>
              <a:spcBef>
                <a:spcPts val="900"/>
              </a:spcBef>
            </a:pPr>
            <a:r>
              <a:rPr sz="950" b="1" spc="25" dirty="0">
                <a:solidFill>
                  <a:srgbClr val="333333"/>
                </a:solidFill>
                <a:latin typeface="微软雅黑"/>
                <a:cs typeface="微软雅黑"/>
              </a:rPr>
              <a:t>如果想在系统中为每位用户建立一个独立的网站，通常的方法是基于虚拟网站主机功能来部署多个网 </a:t>
            </a:r>
            <a:r>
              <a:rPr sz="950" b="1" spc="30" dirty="0">
                <a:solidFill>
                  <a:srgbClr val="333333"/>
                </a:solidFill>
                <a:latin typeface="微软雅黑"/>
                <a:cs typeface="微软雅黑"/>
              </a:rPr>
              <a:t> </a:t>
            </a:r>
            <a:r>
              <a:rPr sz="950" b="1" spc="25" dirty="0">
                <a:solidFill>
                  <a:srgbClr val="333333"/>
                </a:solidFill>
                <a:latin typeface="微软雅黑"/>
                <a:cs typeface="微软雅黑"/>
              </a:rPr>
              <a:t>站。但这个工作会让管理员苦不堪言（尤其是用户数量很庞大时），而且在用户自行管理网站时，还会 碰到各种权限限制，需要为此做很多额外的工作。其实</a:t>
            </a:r>
            <a:r>
              <a:rPr sz="950" b="1" spc="50" dirty="0">
                <a:solidFill>
                  <a:srgbClr val="333333"/>
                </a:solidFill>
                <a:latin typeface="微软雅黑"/>
                <a:cs typeface="微软雅黑"/>
              </a:rPr>
              <a:t>，</a:t>
            </a:r>
            <a:r>
              <a:rPr sz="950" b="1" spc="50" dirty="0">
                <a:solidFill>
                  <a:srgbClr val="333333"/>
                </a:solidFill>
                <a:latin typeface="Trebuchet MS"/>
                <a:cs typeface="Trebuchet MS"/>
              </a:rPr>
              <a:t>httpd</a:t>
            </a:r>
            <a:r>
              <a:rPr sz="950" b="1" spc="25" dirty="0">
                <a:solidFill>
                  <a:srgbClr val="333333"/>
                </a:solidFill>
                <a:latin typeface="微软雅黑"/>
                <a:cs typeface="微软雅黑"/>
              </a:rPr>
              <a:t>服务程序提供的个人用户主页功能完全 可以胜任这个工作。该功能可以让系统内所有的用户在自己的家目录中管理个人的网站，而且访问起来 也非常容易。</a:t>
            </a:r>
            <a:endParaRPr sz="950">
              <a:latin typeface="微软雅黑"/>
              <a:cs typeface="微软雅黑"/>
            </a:endParaRPr>
          </a:p>
          <a:p>
            <a:pPr marL="12700" marR="5080">
              <a:lnSpc>
                <a:spcPct val="131600"/>
              </a:lnSpc>
              <a:spcBef>
                <a:spcPts val="83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服务程序中，默认没有开启个人用户主页功能。为此，我们需要编辑下面的配置文件， </a:t>
            </a:r>
            <a:r>
              <a:rPr sz="950" b="1" spc="-270" dirty="0">
                <a:solidFill>
                  <a:srgbClr val="333333"/>
                </a:solidFill>
                <a:latin typeface="微软雅黑"/>
                <a:cs typeface="微软雅黑"/>
              </a:rPr>
              <a:t> </a:t>
            </a:r>
            <a:r>
              <a:rPr sz="950" b="1" spc="25" dirty="0">
                <a:solidFill>
                  <a:srgbClr val="333333"/>
                </a:solidFill>
                <a:latin typeface="微软雅黑"/>
                <a:cs typeface="微软雅黑"/>
              </a:rPr>
              <a:t>然后在第</a:t>
            </a:r>
            <a:r>
              <a:rPr sz="950" b="1" dirty="0">
                <a:solidFill>
                  <a:srgbClr val="333333"/>
                </a:solidFill>
                <a:latin typeface="Trebuchet MS"/>
                <a:cs typeface="Trebuchet MS"/>
              </a:rPr>
              <a:t>17</a:t>
            </a:r>
            <a:r>
              <a:rPr sz="950" b="1" spc="25" dirty="0">
                <a:solidFill>
                  <a:srgbClr val="333333"/>
                </a:solidFill>
                <a:latin typeface="微软雅黑"/>
                <a:cs typeface="微软雅黑"/>
              </a:rPr>
              <a:t>行的</a:t>
            </a:r>
            <a:r>
              <a:rPr sz="950" b="1" spc="55" dirty="0">
                <a:solidFill>
                  <a:srgbClr val="333333"/>
                </a:solidFill>
                <a:latin typeface="Trebuchet MS"/>
                <a:cs typeface="Trebuchet MS"/>
              </a:rPr>
              <a:t>UserDir</a:t>
            </a:r>
            <a:r>
              <a:rPr sz="950" b="1" spc="-50" dirty="0">
                <a:solidFill>
                  <a:srgbClr val="333333"/>
                </a:solidFill>
                <a:latin typeface="Trebuchet MS"/>
                <a:cs typeface="Trebuchet MS"/>
              </a:rPr>
              <a:t> </a:t>
            </a:r>
            <a:r>
              <a:rPr sz="950" b="1" spc="50" dirty="0">
                <a:solidFill>
                  <a:srgbClr val="333333"/>
                </a:solidFill>
                <a:latin typeface="Trebuchet MS"/>
                <a:cs typeface="Trebuchet MS"/>
              </a:rPr>
              <a:t>disabled</a:t>
            </a:r>
            <a:r>
              <a:rPr sz="950" b="1" spc="25" dirty="0">
                <a:solidFill>
                  <a:srgbClr val="333333"/>
                </a:solidFill>
                <a:latin typeface="微软雅黑"/>
                <a:cs typeface="微软雅黑"/>
              </a:rPr>
              <a:t>参数前面加上井号</a:t>
            </a:r>
            <a:r>
              <a:rPr sz="950" b="1" spc="35" dirty="0">
                <a:solidFill>
                  <a:srgbClr val="333333"/>
                </a:solidFill>
                <a:latin typeface="微软雅黑"/>
                <a:cs typeface="微软雅黑"/>
              </a:rPr>
              <a:t>（</a:t>
            </a:r>
            <a:r>
              <a:rPr sz="950" b="1" spc="35" dirty="0">
                <a:solidFill>
                  <a:srgbClr val="333333"/>
                </a:solidFill>
                <a:latin typeface="Trebuchet MS"/>
                <a:cs typeface="Trebuchet MS"/>
              </a:rPr>
              <a:t>#</a:t>
            </a:r>
            <a:r>
              <a:rPr sz="950" b="1" spc="35" dirty="0">
                <a:solidFill>
                  <a:srgbClr val="333333"/>
                </a:solidFill>
                <a:latin typeface="微软雅黑"/>
                <a:cs typeface="微软雅黑"/>
              </a:rPr>
              <a:t>），</a:t>
            </a:r>
            <a:r>
              <a:rPr sz="950" b="1" spc="25" dirty="0">
                <a:solidFill>
                  <a:srgbClr val="333333"/>
                </a:solidFill>
                <a:latin typeface="微软雅黑"/>
                <a:cs typeface="微软雅黑"/>
              </a:rPr>
              <a:t>表示让</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服务程序开启个人用户主页 功能；同时再把第</a:t>
            </a:r>
            <a:r>
              <a:rPr sz="950" b="1" dirty="0">
                <a:solidFill>
                  <a:srgbClr val="333333"/>
                </a:solidFill>
                <a:latin typeface="Trebuchet MS"/>
                <a:cs typeface="Trebuchet MS"/>
              </a:rPr>
              <a:t>24</a:t>
            </a:r>
            <a:r>
              <a:rPr sz="950" b="1" spc="25" dirty="0">
                <a:solidFill>
                  <a:srgbClr val="333333"/>
                </a:solidFill>
                <a:latin typeface="微软雅黑"/>
                <a:cs typeface="微软雅黑"/>
              </a:rPr>
              <a:t>行的</a:t>
            </a:r>
            <a:r>
              <a:rPr sz="950" b="1" spc="55" dirty="0">
                <a:solidFill>
                  <a:srgbClr val="333333"/>
                </a:solidFill>
                <a:latin typeface="Trebuchet MS"/>
                <a:cs typeface="Trebuchet MS"/>
              </a:rPr>
              <a:t>UserDir</a:t>
            </a:r>
            <a:r>
              <a:rPr sz="950" b="1" spc="-30" dirty="0">
                <a:solidFill>
                  <a:srgbClr val="333333"/>
                </a:solidFill>
                <a:latin typeface="Trebuchet MS"/>
                <a:cs typeface="Trebuchet MS"/>
              </a:rPr>
              <a:t> </a:t>
            </a:r>
            <a:r>
              <a:rPr sz="950" b="1" spc="30" dirty="0">
                <a:solidFill>
                  <a:srgbClr val="333333"/>
                </a:solidFill>
                <a:latin typeface="Trebuchet MS"/>
                <a:cs typeface="Trebuchet MS"/>
              </a:rPr>
              <a:t>public_html</a:t>
            </a:r>
            <a:r>
              <a:rPr sz="950" b="1" spc="25" dirty="0">
                <a:solidFill>
                  <a:srgbClr val="333333"/>
                </a:solidFill>
                <a:latin typeface="微软雅黑"/>
                <a:cs typeface="微软雅黑"/>
              </a:rPr>
              <a:t>参数前面的井号</a:t>
            </a:r>
            <a:r>
              <a:rPr sz="950" b="1" spc="40" dirty="0">
                <a:solidFill>
                  <a:srgbClr val="333333"/>
                </a:solidFill>
                <a:latin typeface="微软雅黑"/>
                <a:cs typeface="微软雅黑"/>
              </a:rPr>
              <a:t>（</a:t>
            </a:r>
            <a:r>
              <a:rPr sz="950" b="1" spc="40" dirty="0">
                <a:solidFill>
                  <a:srgbClr val="333333"/>
                </a:solidFill>
                <a:latin typeface="Trebuchet MS"/>
                <a:cs typeface="Trebuchet MS"/>
              </a:rPr>
              <a:t>#</a:t>
            </a:r>
            <a:r>
              <a:rPr sz="950" b="1" spc="40" dirty="0">
                <a:solidFill>
                  <a:srgbClr val="333333"/>
                </a:solidFill>
                <a:latin typeface="微软雅黑"/>
                <a:cs typeface="微软雅黑"/>
              </a:rPr>
              <a:t>）</a:t>
            </a:r>
            <a:r>
              <a:rPr sz="950" b="1" spc="25" dirty="0">
                <a:solidFill>
                  <a:srgbClr val="333333"/>
                </a:solidFill>
                <a:latin typeface="微软雅黑"/>
                <a:cs typeface="微软雅黑"/>
              </a:rPr>
              <a:t>去掉</a:t>
            </a:r>
            <a:r>
              <a:rPr sz="950" b="1" spc="50" dirty="0">
                <a:solidFill>
                  <a:srgbClr val="333333"/>
                </a:solidFill>
                <a:latin typeface="微软雅黑"/>
                <a:cs typeface="微软雅黑"/>
              </a:rPr>
              <a:t>（</a:t>
            </a:r>
            <a:r>
              <a:rPr sz="950" b="1" spc="50" dirty="0">
                <a:solidFill>
                  <a:srgbClr val="333333"/>
                </a:solidFill>
                <a:latin typeface="Trebuchet MS"/>
                <a:cs typeface="Trebuchet MS"/>
              </a:rPr>
              <a:t>UserDir</a:t>
            </a:r>
            <a:r>
              <a:rPr sz="950" b="1" spc="25" dirty="0">
                <a:solidFill>
                  <a:srgbClr val="333333"/>
                </a:solidFill>
                <a:latin typeface="微软雅黑"/>
                <a:cs typeface="微软雅黑"/>
              </a:rPr>
              <a:t>参数表示网站数据 在用户家目录中的保存目录名称，即</a:t>
            </a:r>
            <a:r>
              <a:rPr sz="950" b="1" spc="30" dirty="0">
                <a:solidFill>
                  <a:srgbClr val="333333"/>
                </a:solidFill>
                <a:latin typeface="Trebuchet MS"/>
                <a:cs typeface="Trebuchet MS"/>
              </a:rPr>
              <a:t>public_html</a:t>
            </a:r>
            <a:r>
              <a:rPr sz="950" b="1" spc="25" dirty="0">
                <a:solidFill>
                  <a:srgbClr val="333333"/>
                </a:solidFill>
                <a:latin typeface="微软雅黑"/>
                <a:cs typeface="微软雅黑"/>
              </a:rPr>
              <a:t>目录）。最后，在修改完毕后记得保存。</a:t>
            </a:r>
            <a:endParaRPr sz="950">
              <a:latin typeface="微软雅黑"/>
              <a:cs typeface="微软雅黑"/>
            </a:endParaRPr>
          </a:p>
        </p:txBody>
      </p:sp>
      <p:sp>
        <p:nvSpPr>
          <p:cNvPr id="15" name="object 15"/>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154</a:t>
            </a:fld>
            <a:endParaRPr sz="800">
              <a:latin typeface="小哥哥网恋吗"/>
              <a:cs typeface="小哥哥网恋吗"/>
            </a:endParaRPr>
          </a:p>
        </p:txBody>
      </p:sp>
      <p:sp>
        <p:nvSpPr>
          <p:cNvPr id="13" name="object 13"/>
          <p:cNvSpPr txBox="1"/>
          <p:nvPr/>
        </p:nvSpPr>
        <p:spPr>
          <a:xfrm>
            <a:off x="1070306" y="406782"/>
            <a:ext cx="5354955"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semanage</a:t>
            </a:r>
            <a:r>
              <a:rPr sz="850" spc="25" dirty="0">
                <a:solidFill>
                  <a:srgbClr val="333333"/>
                </a:solidFill>
                <a:latin typeface="Lucida Console"/>
                <a:cs typeface="Lucida Console"/>
              </a:rPr>
              <a:t> </a:t>
            </a:r>
            <a:r>
              <a:rPr sz="850" spc="30" dirty="0">
                <a:solidFill>
                  <a:srgbClr val="333333"/>
                </a:solidFill>
                <a:latin typeface="Lucida Console"/>
                <a:cs typeface="Lucida Console"/>
              </a:rPr>
              <a:t>fcontext </a:t>
            </a:r>
            <a:r>
              <a:rPr sz="850" spc="20" dirty="0">
                <a:solidFill>
                  <a:srgbClr val="333333"/>
                </a:solidFill>
                <a:latin typeface="Lucida Console"/>
                <a:cs typeface="Lucida Console"/>
              </a:rPr>
              <a:t>-a</a:t>
            </a:r>
            <a:r>
              <a:rPr sz="850" spc="25" dirty="0">
                <a:solidFill>
                  <a:srgbClr val="333333"/>
                </a:solidFill>
                <a:latin typeface="Lucida Console"/>
                <a:cs typeface="Lucida Console"/>
              </a:rPr>
              <a:t> </a:t>
            </a:r>
            <a:r>
              <a:rPr sz="850" spc="20" dirty="0">
                <a:solidFill>
                  <a:srgbClr val="333333"/>
                </a:solidFill>
                <a:latin typeface="Lucida Console"/>
                <a:cs typeface="Lucida Console"/>
              </a:rPr>
              <a:t>-t</a:t>
            </a:r>
            <a:r>
              <a:rPr sz="850" spc="25" dirty="0">
                <a:solidFill>
                  <a:srgbClr val="333333"/>
                </a:solidFill>
                <a:latin typeface="Lucida Console"/>
                <a:cs typeface="Lucida Console"/>
              </a:rPr>
              <a:t> </a:t>
            </a:r>
            <a:r>
              <a:rPr sz="850" spc="30" dirty="0">
                <a:solidFill>
                  <a:srgbClr val="333333"/>
                </a:solidFill>
                <a:latin typeface="Lucida Console"/>
                <a:cs typeface="Lucida Console"/>
              </a:rPr>
              <a:t>httpd_sys_content_t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/home/wwwroot[root@linuxprobe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semanage fcontext </a:t>
            </a:r>
            <a:r>
              <a:rPr sz="850" spc="20" dirty="0">
                <a:solidFill>
                  <a:srgbClr val="333333"/>
                </a:solidFill>
                <a:latin typeface="Lucida Console"/>
                <a:cs typeface="Lucida Console"/>
              </a:rPr>
              <a:t>-a</a:t>
            </a:r>
            <a:r>
              <a:rPr sz="850" spc="35"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/home/wwwroot/*</a:t>
            </a:r>
            <a:endParaRPr sz="850">
              <a:latin typeface="Lucida Console"/>
              <a:cs typeface="Lucida Console"/>
            </a:endParaRPr>
          </a:p>
        </p:txBody>
      </p:sp>
      <p:sp>
        <p:nvSpPr>
          <p:cNvPr id="14" name="object 1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40"/>
            <a:ext cx="5651500" cy="3411854"/>
            <a:chOff x="959124" y="368340"/>
            <a:chExt cx="5651500" cy="3411854"/>
          </a:xfrm>
        </p:grpSpPr>
        <p:sp>
          <p:nvSpPr>
            <p:cNvPr id="3" name="object 3"/>
            <p:cNvSpPr/>
            <p:nvPr/>
          </p:nvSpPr>
          <p:spPr>
            <a:xfrm>
              <a:off x="963889" y="373105"/>
              <a:ext cx="5641975" cy="3402329"/>
            </a:xfrm>
            <a:custGeom>
              <a:avLst/>
              <a:gdLst/>
              <a:ahLst/>
              <a:cxnLst/>
              <a:rect l="l" t="t" r="r" b="b"/>
              <a:pathLst>
                <a:path w="5641975" h="3402329">
                  <a:moveTo>
                    <a:pt x="5617597" y="3402005"/>
                  </a:moveTo>
                  <a:lnTo>
                    <a:pt x="23823" y="3402005"/>
                  </a:lnTo>
                  <a:lnTo>
                    <a:pt x="20659" y="3401853"/>
                  </a:lnTo>
                  <a:lnTo>
                    <a:pt x="0" y="3381155"/>
                  </a:lnTo>
                  <a:lnTo>
                    <a:pt x="0" y="3378182"/>
                  </a:lnTo>
                  <a:lnTo>
                    <a:pt x="0" y="20402"/>
                  </a:lnTo>
                  <a:lnTo>
                    <a:pt x="20659" y="0"/>
                  </a:lnTo>
                  <a:lnTo>
                    <a:pt x="5620751" y="0"/>
                  </a:lnTo>
                  <a:lnTo>
                    <a:pt x="5641421" y="20402"/>
                  </a:lnTo>
                  <a:lnTo>
                    <a:pt x="5641421" y="3381155"/>
                  </a:lnTo>
                  <a:lnTo>
                    <a:pt x="5620751" y="3401853"/>
                  </a:lnTo>
                  <a:lnTo>
                    <a:pt x="5617597" y="3402005"/>
                  </a:lnTo>
                  <a:close/>
                </a:path>
              </a:pathLst>
            </a:custGeom>
            <a:solidFill>
              <a:srgbClr val="F8F8F8"/>
            </a:solidFill>
          </p:spPr>
          <p:txBody>
            <a:bodyPr wrap="square" lIns="0" tIns="0" rIns="0" bIns="0" rtlCol="0"/>
            <a:lstStyle/>
            <a:p>
              <a:endParaRPr/>
            </a:p>
          </p:txBody>
        </p:sp>
        <p:sp>
          <p:nvSpPr>
            <p:cNvPr id="4" name="object 4"/>
            <p:cNvSpPr/>
            <p:nvPr/>
          </p:nvSpPr>
          <p:spPr>
            <a:xfrm>
              <a:off x="963889" y="373105"/>
              <a:ext cx="5641975" cy="3402329"/>
            </a:xfrm>
            <a:custGeom>
              <a:avLst/>
              <a:gdLst/>
              <a:ahLst/>
              <a:cxnLst/>
              <a:rect l="l" t="t" r="r" b="b"/>
              <a:pathLst>
                <a:path w="5641975" h="3402329">
                  <a:moveTo>
                    <a:pt x="0" y="3378182"/>
                  </a:moveTo>
                  <a:lnTo>
                    <a:pt x="0" y="23823"/>
                  </a:lnTo>
                  <a:lnTo>
                    <a:pt x="0" y="20402"/>
                  </a:lnTo>
                  <a:lnTo>
                    <a:pt x="600" y="17276"/>
                  </a:lnTo>
                  <a:lnTo>
                    <a:pt x="1810" y="14446"/>
                  </a:lnTo>
                  <a:lnTo>
                    <a:pt x="3020" y="11616"/>
                  </a:lnTo>
                  <a:lnTo>
                    <a:pt x="4745" y="9081"/>
                  </a:lnTo>
                  <a:lnTo>
                    <a:pt x="6975" y="6851"/>
                  </a:lnTo>
                  <a:lnTo>
                    <a:pt x="9214" y="4469"/>
                  </a:lnTo>
                  <a:lnTo>
                    <a:pt x="11787" y="2677"/>
                  </a:lnTo>
                  <a:lnTo>
                    <a:pt x="14703" y="1639"/>
                  </a:lnTo>
                  <a:lnTo>
                    <a:pt x="17629" y="600"/>
                  </a:lnTo>
                  <a:lnTo>
                    <a:pt x="20659" y="0"/>
                  </a:lnTo>
                  <a:lnTo>
                    <a:pt x="23823" y="0"/>
                  </a:lnTo>
                  <a:lnTo>
                    <a:pt x="5617597" y="0"/>
                  </a:lnTo>
                  <a:lnTo>
                    <a:pt x="5620751" y="0"/>
                  </a:lnTo>
                  <a:lnTo>
                    <a:pt x="5623791" y="600"/>
                  </a:lnTo>
                  <a:lnTo>
                    <a:pt x="5626717" y="1639"/>
                  </a:lnTo>
                  <a:lnTo>
                    <a:pt x="5629633" y="2677"/>
                  </a:lnTo>
                  <a:lnTo>
                    <a:pt x="5632206" y="4469"/>
                  </a:lnTo>
                  <a:lnTo>
                    <a:pt x="5634445" y="6851"/>
                  </a:lnTo>
                  <a:lnTo>
                    <a:pt x="5636675" y="9081"/>
                  </a:lnTo>
                  <a:lnTo>
                    <a:pt x="5638400" y="11616"/>
                  </a:lnTo>
                  <a:lnTo>
                    <a:pt x="5639610" y="14446"/>
                  </a:lnTo>
                  <a:lnTo>
                    <a:pt x="5640820" y="17276"/>
                  </a:lnTo>
                  <a:lnTo>
                    <a:pt x="5641421" y="20402"/>
                  </a:lnTo>
                  <a:lnTo>
                    <a:pt x="5641421" y="23823"/>
                  </a:lnTo>
                  <a:lnTo>
                    <a:pt x="5641421" y="3378182"/>
                  </a:lnTo>
                  <a:lnTo>
                    <a:pt x="5641421" y="3381155"/>
                  </a:lnTo>
                  <a:lnTo>
                    <a:pt x="5640820" y="3384137"/>
                  </a:lnTo>
                  <a:lnTo>
                    <a:pt x="5639610" y="3386968"/>
                  </a:lnTo>
                  <a:lnTo>
                    <a:pt x="5638400" y="3389798"/>
                  </a:lnTo>
                  <a:lnTo>
                    <a:pt x="5617597" y="3402005"/>
                  </a:lnTo>
                  <a:lnTo>
                    <a:pt x="23823" y="3402005"/>
                  </a:lnTo>
                  <a:lnTo>
                    <a:pt x="1810" y="3386968"/>
                  </a:lnTo>
                  <a:lnTo>
                    <a:pt x="600" y="3384137"/>
                  </a:lnTo>
                  <a:lnTo>
                    <a:pt x="0" y="3381155"/>
                  </a:lnTo>
                  <a:lnTo>
                    <a:pt x="0" y="3378182"/>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63"/>
              <a:ext cx="5556250" cy="3259454"/>
            </a:xfrm>
            <a:custGeom>
              <a:avLst/>
              <a:gdLst/>
              <a:ahLst/>
              <a:cxnLst/>
              <a:rect l="l" t="t" r="r" b="b"/>
              <a:pathLst>
                <a:path w="5556250" h="3259454">
                  <a:moveTo>
                    <a:pt x="5555656" y="3259064"/>
                  </a:moveTo>
                  <a:lnTo>
                    <a:pt x="0" y="3259064"/>
                  </a:lnTo>
                  <a:lnTo>
                    <a:pt x="0" y="0"/>
                  </a:lnTo>
                  <a:lnTo>
                    <a:pt x="5555656" y="0"/>
                  </a:lnTo>
                  <a:lnTo>
                    <a:pt x="5555656" y="3259064"/>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446901"/>
            <a:ext cx="5651500" cy="667385"/>
            <a:chOff x="959124" y="4446901"/>
            <a:chExt cx="5651500" cy="667385"/>
          </a:xfrm>
        </p:grpSpPr>
        <p:sp>
          <p:nvSpPr>
            <p:cNvPr id="7" name="object 7"/>
            <p:cNvSpPr/>
            <p:nvPr/>
          </p:nvSpPr>
          <p:spPr>
            <a:xfrm>
              <a:off x="963889" y="4451666"/>
              <a:ext cx="5641975" cy="657860"/>
            </a:xfrm>
            <a:custGeom>
              <a:avLst/>
              <a:gdLst/>
              <a:ahLst/>
              <a:cxnLst/>
              <a:rect l="l" t="t" r="r" b="b"/>
              <a:pathLst>
                <a:path w="5641975" h="657860">
                  <a:moveTo>
                    <a:pt x="5617597" y="657530"/>
                  </a:moveTo>
                  <a:lnTo>
                    <a:pt x="23823" y="657530"/>
                  </a:lnTo>
                  <a:lnTo>
                    <a:pt x="20659" y="657378"/>
                  </a:lnTo>
                  <a:lnTo>
                    <a:pt x="0" y="636832"/>
                  </a:lnTo>
                  <a:lnTo>
                    <a:pt x="0" y="633706"/>
                  </a:lnTo>
                  <a:lnTo>
                    <a:pt x="0" y="20545"/>
                  </a:lnTo>
                  <a:lnTo>
                    <a:pt x="20659" y="0"/>
                  </a:lnTo>
                  <a:lnTo>
                    <a:pt x="5620752" y="0"/>
                  </a:lnTo>
                  <a:lnTo>
                    <a:pt x="5641421" y="20545"/>
                  </a:lnTo>
                  <a:lnTo>
                    <a:pt x="5641421" y="636832"/>
                  </a:lnTo>
                  <a:lnTo>
                    <a:pt x="5620752" y="657378"/>
                  </a:lnTo>
                  <a:lnTo>
                    <a:pt x="5617597" y="657530"/>
                  </a:lnTo>
                  <a:close/>
                </a:path>
              </a:pathLst>
            </a:custGeom>
            <a:solidFill>
              <a:srgbClr val="F8F8F8"/>
            </a:solidFill>
          </p:spPr>
          <p:txBody>
            <a:bodyPr wrap="square" lIns="0" tIns="0" rIns="0" bIns="0" rtlCol="0"/>
            <a:lstStyle/>
            <a:p>
              <a:endParaRPr/>
            </a:p>
          </p:txBody>
        </p:sp>
        <p:sp>
          <p:nvSpPr>
            <p:cNvPr id="8" name="object 8"/>
            <p:cNvSpPr/>
            <p:nvPr/>
          </p:nvSpPr>
          <p:spPr>
            <a:xfrm>
              <a:off x="963889" y="4451666"/>
              <a:ext cx="5641975" cy="657860"/>
            </a:xfrm>
            <a:custGeom>
              <a:avLst/>
              <a:gdLst/>
              <a:ahLst/>
              <a:cxnLst/>
              <a:rect l="l" t="t" r="r" b="b"/>
              <a:pathLst>
                <a:path w="5641975" h="657860">
                  <a:moveTo>
                    <a:pt x="0" y="633706"/>
                  </a:moveTo>
                  <a:lnTo>
                    <a:pt x="0" y="23823"/>
                  </a:lnTo>
                  <a:lnTo>
                    <a:pt x="0" y="20545"/>
                  </a:lnTo>
                  <a:lnTo>
                    <a:pt x="600" y="17419"/>
                  </a:lnTo>
                  <a:lnTo>
                    <a:pt x="1810" y="14589"/>
                  </a:lnTo>
                  <a:lnTo>
                    <a:pt x="3020" y="11759"/>
                  </a:lnTo>
                  <a:lnTo>
                    <a:pt x="4745" y="9234"/>
                  </a:lnTo>
                  <a:lnTo>
                    <a:pt x="6975" y="6994"/>
                  </a:lnTo>
                  <a:lnTo>
                    <a:pt x="9214" y="4612"/>
                  </a:lnTo>
                  <a:lnTo>
                    <a:pt x="11787" y="2830"/>
                  </a:lnTo>
                  <a:lnTo>
                    <a:pt x="14703" y="1782"/>
                  </a:lnTo>
                  <a:lnTo>
                    <a:pt x="17629" y="590"/>
                  </a:lnTo>
                  <a:lnTo>
                    <a:pt x="20659" y="0"/>
                  </a:lnTo>
                  <a:lnTo>
                    <a:pt x="23823" y="0"/>
                  </a:lnTo>
                  <a:lnTo>
                    <a:pt x="5617597" y="0"/>
                  </a:lnTo>
                  <a:lnTo>
                    <a:pt x="5620752" y="0"/>
                  </a:lnTo>
                  <a:lnTo>
                    <a:pt x="5623792" y="590"/>
                  </a:lnTo>
                  <a:lnTo>
                    <a:pt x="5626717" y="1782"/>
                  </a:lnTo>
                  <a:lnTo>
                    <a:pt x="5629633" y="2830"/>
                  </a:lnTo>
                  <a:lnTo>
                    <a:pt x="5632206" y="4612"/>
                  </a:lnTo>
                  <a:lnTo>
                    <a:pt x="5634446" y="6994"/>
                  </a:lnTo>
                  <a:lnTo>
                    <a:pt x="5636675" y="9234"/>
                  </a:lnTo>
                  <a:lnTo>
                    <a:pt x="5638400" y="11759"/>
                  </a:lnTo>
                  <a:lnTo>
                    <a:pt x="5639610" y="14589"/>
                  </a:lnTo>
                  <a:lnTo>
                    <a:pt x="5640821" y="17419"/>
                  </a:lnTo>
                  <a:lnTo>
                    <a:pt x="5641421" y="20545"/>
                  </a:lnTo>
                  <a:lnTo>
                    <a:pt x="5641421" y="23823"/>
                  </a:lnTo>
                  <a:lnTo>
                    <a:pt x="5641421" y="633706"/>
                  </a:lnTo>
                  <a:lnTo>
                    <a:pt x="5641421" y="636832"/>
                  </a:lnTo>
                  <a:lnTo>
                    <a:pt x="5640821" y="639815"/>
                  </a:lnTo>
                  <a:lnTo>
                    <a:pt x="5639610" y="642636"/>
                  </a:lnTo>
                  <a:lnTo>
                    <a:pt x="5638400" y="645618"/>
                  </a:lnTo>
                  <a:lnTo>
                    <a:pt x="5636675" y="648296"/>
                  </a:lnTo>
                  <a:lnTo>
                    <a:pt x="5617597" y="657530"/>
                  </a:lnTo>
                  <a:lnTo>
                    <a:pt x="23823" y="657530"/>
                  </a:lnTo>
                  <a:lnTo>
                    <a:pt x="1810" y="642636"/>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532738"/>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5971609"/>
            <a:ext cx="5651500" cy="495934"/>
            <a:chOff x="959124" y="5971609"/>
            <a:chExt cx="5651500" cy="495934"/>
          </a:xfrm>
        </p:grpSpPr>
        <p:sp>
          <p:nvSpPr>
            <p:cNvPr id="11" name="object 11"/>
            <p:cNvSpPr/>
            <p:nvPr/>
          </p:nvSpPr>
          <p:spPr>
            <a:xfrm>
              <a:off x="963889" y="5976374"/>
              <a:ext cx="5641975" cy="486409"/>
            </a:xfrm>
            <a:custGeom>
              <a:avLst/>
              <a:gdLst/>
              <a:ahLst/>
              <a:cxnLst/>
              <a:rect l="l" t="t" r="r" b="b"/>
              <a:pathLst>
                <a:path w="5641975" h="486410">
                  <a:moveTo>
                    <a:pt x="5617597" y="486000"/>
                  </a:moveTo>
                  <a:lnTo>
                    <a:pt x="23823" y="486000"/>
                  </a:lnTo>
                  <a:lnTo>
                    <a:pt x="20659" y="485848"/>
                  </a:lnTo>
                  <a:lnTo>
                    <a:pt x="0" y="465302"/>
                  </a:lnTo>
                  <a:lnTo>
                    <a:pt x="0" y="462177"/>
                  </a:lnTo>
                  <a:lnTo>
                    <a:pt x="0" y="20545"/>
                  </a:lnTo>
                  <a:lnTo>
                    <a:pt x="20659" y="0"/>
                  </a:lnTo>
                  <a:lnTo>
                    <a:pt x="5620752" y="0"/>
                  </a:lnTo>
                  <a:lnTo>
                    <a:pt x="5641421" y="20545"/>
                  </a:lnTo>
                  <a:lnTo>
                    <a:pt x="5641421" y="465302"/>
                  </a:lnTo>
                  <a:lnTo>
                    <a:pt x="5620752" y="485848"/>
                  </a:lnTo>
                  <a:lnTo>
                    <a:pt x="5617597" y="486000"/>
                  </a:lnTo>
                  <a:close/>
                </a:path>
              </a:pathLst>
            </a:custGeom>
            <a:solidFill>
              <a:srgbClr val="F8F8F8"/>
            </a:solidFill>
          </p:spPr>
          <p:txBody>
            <a:bodyPr wrap="square" lIns="0" tIns="0" rIns="0" bIns="0" rtlCol="0"/>
            <a:lstStyle/>
            <a:p>
              <a:endParaRPr/>
            </a:p>
          </p:txBody>
        </p:sp>
        <p:sp>
          <p:nvSpPr>
            <p:cNvPr id="12" name="object 12"/>
            <p:cNvSpPr/>
            <p:nvPr/>
          </p:nvSpPr>
          <p:spPr>
            <a:xfrm>
              <a:off x="963889" y="5976374"/>
              <a:ext cx="5641975" cy="486409"/>
            </a:xfrm>
            <a:custGeom>
              <a:avLst/>
              <a:gdLst/>
              <a:ahLst/>
              <a:cxnLst/>
              <a:rect l="l" t="t" r="r" b="b"/>
              <a:pathLst>
                <a:path w="5641975" h="486410">
                  <a:moveTo>
                    <a:pt x="0" y="462177"/>
                  </a:moveTo>
                  <a:lnTo>
                    <a:pt x="0" y="23823"/>
                  </a:lnTo>
                  <a:lnTo>
                    <a:pt x="0" y="20545"/>
                  </a:lnTo>
                  <a:lnTo>
                    <a:pt x="600" y="17419"/>
                  </a:lnTo>
                  <a:lnTo>
                    <a:pt x="1810" y="14589"/>
                  </a:lnTo>
                  <a:lnTo>
                    <a:pt x="3020" y="11759"/>
                  </a:lnTo>
                  <a:lnTo>
                    <a:pt x="4745" y="9081"/>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462177"/>
                  </a:lnTo>
                  <a:lnTo>
                    <a:pt x="5641421" y="465302"/>
                  </a:lnTo>
                  <a:lnTo>
                    <a:pt x="5640821" y="468285"/>
                  </a:lnTo>
                  <a:lnTo>
                    <a:pt x="5639610" y="471106"/>
                  </a:lnTo>
                  <a:lnTo>
                    <a:pt x="5638400" y="473936"/>
                  </a:lnTo>
                  <a:lnTo>
                    <a:pt x="5617597" y="486000"/>
                  </a:lnTo>
                  <a:lnTo>
                    <a:pt x="23823" y="486000"/>
                  </a:lnTo>
                  <a:lnTo>
                    <a:pt x="1810" y="471106"/>
                  </a:lnTo>
                  <a:lnTo>
                    <a:pt x="600" y="468285"/>
                  </a:lnTo>
                  <a:lnTo>
                    <a:pt x="0" y="465302"/>
                  </a:lnTo>
                  <a:lnTo>
                    <a:pt x="0" y="462177"/>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6057447"/>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pic>
        <p:nvPicPr>
          <p:cNvPr id="14" name="object 14"/>
          <p:cNvPicPr/>
          <p:nvPr/>
        </p:nvPicPr>
        <p:blipFill>
          <a:blip r:embed="rId2" cstate="print"/>
          <a:stretch>
            <a:fillRect/>
          </a:stretch>
        </p:blipFill>
        <p:spPr>
          <a:xfrm>
            <a:off x="959124" y="6610159"/>
            <a:ext cx="5650951" cy="1019648"/>
          </a:xfrm>
          <a:prstGeom prst="rect">
            <a:avLst/>
          </a:prstGeom>
        </p:spPr>
      </p:pic>
      <p:sp>
        <p:nvSpPr>
          <p:cNvPr id="15" name="object 15"/>
          <p:cNvSpPr txBox="1"/>
          <p:nvPr/>
        </p:nvSpPr>
        <p:spPr>
          <a:xfrm>
            <a:off x="946424" y="7731425"/>
            <a:ext cx="5644515" cy="170878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10-9</a:t>
            </a:r>
            <a:r>
              <a:rPr sz="950" b="1" spc="-35" dirty="0">
                <a:solidFill>
                  <a:srgbClr val="333333"/>
                </a:solidFill>
                <a:latin typeface="Trebuchet MS"/>
                <a:cs typeface="Trebuchet MS"/>
              </a:rPr>
              <a:t> </a:t>
            </a:r>
            <a:r>
              <a:rPr sz="950" b="1" spc="25" dirty="0">
                <a:solidFill>
                  <a:srgbClr val="333333"/>
                </a:solidFill>
                <a:latin typeface="微软雅黑"/>
                <a:cs typeface="微软雅黑"/>
              </a:rPr>
              <a:t>禁止访问用户的个人网站</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：思考这次报错的原因是什么。</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服务程序在提供个人用户主页功能时，该用户的网站数据目 </a:t>
            </a:r>
            <a:r>
              <a:rPr sz="950" b="1" spc="25" dirty="0">
                <a:solidFill>
                  <a:srgbClr val="333333"/>
                </a:solidFill>
                <a:latin typeface="微软雅黑"/>
                <a:cs typeface="微软雅黑"/>
              </a:rPr>
              <a:t>录本身就应该是存放到与这位用户对应的家目录中的，所以应该不需要修改家目录的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 文。但是，前文还讲到了</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域的概念。</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域确保服务程序不能执行违规的操作，只能本本 分分地为用户提供服务。</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服务中突然开启的这项个人用户主页功能到底有没有被</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域默认 允许呢？</a:t>
            </a:r>
            <a:endParaRPr sz="950">
              <a:latin typeface="微软雅黑"/>
              <a:cs typeface="微软雅黑"/>
            </a:endParaRPr>
          </a:p>
          <a:p>
            <a:pPr marL="12700" marR="40005">
              <a:lnSpc>
                <a:spcPct val="131600"/>
              </a:lnSpc>
              <a:spcBef>
                <a:spcPts val="825"/>
              </a:spcBef>
            </a:pPr>
            <a:r>
              <a:rPr sz="950" b="1" spc="25" dirty="0">
                <a:solidFill>
                  <a:srgbClr val="333333"/>
                </a:solidFill>
                <a:latin typeface="微软雅黑"/>
                <a:cs typeface="微软雅黑"/>
              </a:rPr>
              <a:t>接下来使用</a:t>
            </a:r>
            <a:r>
              <a:rPr sz="950" b="1" spc="50" dirty="0">
                <a:solidFill>
                  <a:srgbClr val="333333"/>
                </a:solidFill>
                <a:latin typeface="Trebuchet MS"/>
                <a:cs typeface="Trebuchet MS"/>
              </a:rPr>
              <a:t>getsebool</a:t>
            </a:r>
            <a:r>
              <a:rPr sz="950" b="1" spc="25" dirty="0">
                <a:solidFill>
                  <a:srgbClr val="333333"/>
                </a:solidFill>
                <a:latin typeface="微软雅黑"/>
                <a:cs typeface="微软雅黑"/>
              </a:rPr>
              <a:t>命令查询并过滤出所有与</a:t>
            </a:r>
            <a:r>
              <a:rPr sz="950" b="1" spc="25" dirty="0">
                <a:solidFill>
                  <a:srgbClr val="333333"/>
                </a:solidFill>
                <a:latin typeface="Trebuchet MS"/>
                <a:cs typeface="Trebuchet MS"/>
              </a:rPr>
              <a:t>HTTP</a:t>
            </a:r>
            <a:r>
              <a:rPr sz="950" b="1" spc="25" dirty="0">
                <a:solidFill>
                  <a:srgbClr val="333333"/>
                </a:solidFill>
                <a:latin typeface="微软雅黑"/>
                <a:cs typeface="微软雅黑"/>
              </a:rPr>
              <a:t>协议相关的安全策略。其中，</a:t>
            </a:r>
            <a:r>
              <a:rPr sz="950" b="1" spc="35" dirty="0">
                <a:solidFill>
                  <a:srgbClr val="333333"/>
                </a:solidFill>
                <a:latin typeface="Trebuchet MS"/>
                <a:cs typeface="Trebuchet MS"/>
              </a:rPr>
              <a:t>off</a:t>
            </a:r>
            <a:r>
              <a:rPr sz="950" b="1" spc="25" dirty="0">
                <a:solidFill>
                  <a:srgbClr val="333333"/>
                </a:solidFill>
                <a:latin typeface="微软雅黑"/>
                <a:cs typeface="微软雅黑"/>
              </a:rPr>
              <a:t>为禁止状态，</a:t>
            </a:r>
            <a:r>
              <a:rPr sz="950" b="1" spc="60" dirty="0">
                <a:solidFill>
                  <a:srgbClr val="333333"/>
                </a:solidFill>
                <a:latin typeface="Trebuchet MS"/>
                <a:cs typeface="Trebuchet MS"/>
              </a:rPr>
              <a:t>on </a:t>
            </a:r>
            <a:r>
              <a:rPr sz="950" b="1" spc="25" dirty="0">
                <a:solidFill>
                  <a:srgbClr val="333333"/>
                </a:solidFill>
                <a:latin typeface="微软雅黑"/>
                <a:cs typeface="微软雅黑"/>
              </a:rPr>
              <a:t>为允许状态。</a:t>
            </a:r>
            <a:endParaRPr sz="950">
              <a:latin typeface="微软雅黑"/>
              <a:cs typeface="微软雅黑"/>
            </a:endParaRPr>
          </a:p>
        </p:txBody>
      </p:sp>
      <p:sp>
        <p:nvSpPr>
          <p:cNvPr id="25" name="object 25"/>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155</a:t>
            </a:fld>
            <a:endParaRPr sz="800">
              <a:latin typeface="小哥哥网恋吗"/>
              <a:cs typeface="小哥哥网恋吗"/>
            </a:endParaRPr>
          </a:p>
        </p:txBody>
      </p:sp>
      <p:sp>
        <p:nvSpPr>
          <p:cNvPr id="16" name="object 16"/>
          <p:cNvSpPr txBox="1"/>
          <p:nvPr/>
        </p:nvSpPr>
        <p:spPr>
          <a:xfrm>
            <a:off x="1070306" y="406842"/>
            <a:ext cx="5413375" cy="1226185"/>
          </a:xfrm>
          <a:prstGeom prst="rect">
            <a:avLst/>
          </a:prstGeom>
        </p:spPr>
        <p:txBody>
          <a:bodyPr vert="horz" wrap="square" lIns="0" tIns="11430" rIns="0" bIns="0" rtlCol="0">
            <a:spAutoFit/>
          </a:bodyPr>
          <a:lstStyle/>
          <a:p>
            <a:pPr marL="12700" marR="8890">
              <a:lnSpc>
                <a:spcPct val="132400"/>
              </a:lnSpc>
              <a:spcBef>
                <a:spcPts val="90"/>
              </a:spcBef>
              <a:tabLst>
                <a:tab pos="1945005" algn="l"/>
                <a:tab pos="2287905" algn="l"/>
                <a:tab pos="2628265" algn="l"/>
                <a:tab pos="4025265" algn="l"/>
                <a:tab pos="4356735" algn="l"/>
                <a:tab pos="5120640" algn="l"/>
              </a:tabLst>
            </a:pPr>
            <a:r>
              <a:rPr sz="850" spc="30" dirty="0">
                <a:solidFill>
                  <a:srgbClr val="333333"/>
                </a:solidFill>
                <a:latin typeface="Lucida Console"/>
                <a:cs typeface="Lucida Console"/>
              </a:rPr>
              <a:t>[root@linuxprobe</a:t>
            </a:r>
            <a:r>
              <a:rPr sz="850" spc="50" dirty="0">
                <a:solidFill>
                  <a:srgbClr val="333333"/>
                </a:solidFill>
                <a:latin typeface="Lucida Console"/>
                <a:cs typeface="Lucida Console"/>
              </a:rPr>
              <a:t> </a:t>
            </a:r>
            <a:r>
              <a:rPr sz="850" spc="25" dirty="0">
                <a:solidFill>
                  <a:srgbClr val="333333"/>
                </a:solidFill>
                <a:latin typeface="Lucida Console"/>
                <a:cs typeface="Lucida Console"/>
              </a:rPr>
              <a:t>~]#</a:t>
            </a:r>
            <a:r>
              <a:rPr sz="850" spc="50" dirty="0">
                <a:solidFill>
                  <a:srgbClr val="333333"/>
                </a:solidFill>
                <a:latin typeface="Lucida Console"/>
                <a:cs typeface="Lucida Console"/>
              </a:rPr>
              <a:t> </a:t>
            </a:r>
            <a:r>
              <a:rPr sz="850" spc="25" dirty="0">
                <a:solidFill>
                  <a:srgbClr val="333333"/>
                </a:solidFill>
                <a:latin typeface="Lucida Console"/>
                <a:cs typeface="Lucida Console"/>
              </a:rPr>
              <a:t>vim</a:t>
            </a:r>
            <a:r>
              <a:rPr sz="850" spc="55" dirty="0">
                <a:solidFill>
                  <a:srgbClr val="333333"/>
                </a:solidFill>
                <a:latin typeface="Lucida Console"/>
                <a:cs typeface="Lucida Console"/>
              </a:rPr>
              <a:t> </a:t>
            </a:r>
            <a:r>
              <a:rPr sz="850" spc="30" dirty="0">
                <a:solidFill>
                  <a:srgbClr val="333333"/>
                </a:solidFill>
                <a:latin typeface="Lucida Console"/>
                <a:cs typeface="Lucida Console"/>
              </a:rPr>
              <a:t>/etc/httpd/conf.d/userdir.conf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15" dirty="0">
                <a:solidFill>
                  <a:srgbClr val="333333"/>
                </a:solidFill>
                <a:latin typeface="Lucida Console"/>
                <a:cs typeface="Lucida Console"/>
              </a:rPr>
              <a:t>#	2</a:t>
            </a:r>
            <a:r>
              <a:rPr sz="850" spc="50" dirty="0">
                <a:solidFill>
                  <a:srgbClr val="333333"/>
                </a:solidFill>
                <a:latin typeface="Lucida Console"/>
                <a:cs typeface="Lucida Console"/>
              </a:rPr>
              <a:t> </a:t>
            </a:r>
            <a:r>
              <a:rPr sz="850" spc="15" dirty="0">
                <a:solidFill>
                  <a:srgbClr val="333333"/>
                </a:solidFill>
                <a:latin typeface="Lucida Console"/>
                <a:cs typeface="Lucida Console"/>
              </a:rPr>
              <a:t>#</a:t>
            </a:r>
            <a:r>
              <a:rPr sz="850" spc="50" dirty="0">
                <a:solidFill>
                  <a:srgbClr val="333333"/>
                </a:solidFill>
                <a:latin typeface="Lucida Console"/>
                <a:cs typeface="Lucida Console"/>
              </a:rPr>
              <a:t> </a:t>
            </a:r>
            <a:r>
              <a:rPr sz="850" spc="30" dirty="0">
                <a:solidFill>
                  <a:srgbClr val="333333"/>
                </a:solidFill>
                <a:latin typeface="Lucida Console"/>
                <a:cs typeface="Lucida Console"/>
              </a:rPr>
              <a:t>UserDir: </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50" spc="20" dirty="0">
                <a:solidFill>
                  <a:srgbClr val="333333"/>
                </a:solidFill>
                <a:latin typeface="Lucida Console"/>
                <a:cs typeface="Lucida Console"/>
              </a:rPr>
              <a:t>of</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30" dirty="0">
                <a:solidFill>
                  <a:srgbClr val="333333"/>
                </a:solidFill>
                <a:latin typeface="Lucida Console"/>
                <a:cs typeface="Lucida Console"/>
              </a:rPr>
              <a:t>directory</a:t>
            </a:r>
            <a:r>
              <a:rPr sz="850" spc="4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40" dirty="0">
                <a:solidFill>
                  <a:srgbClr val="333333"/>
                </a:solidFill>
                <a:latin typeface="Lucida Console"/>
                <a:cs typeface="Lucida Console"/>
              </a:rPr>
              <a:t> </a:t>
            </a:r>
            <a:r>
              <a:rPr sz="850" spc="20" dirty="0">
                <a:solidFill>
                  <a:srgbClr val="333333"/>
                </a:solidFill>
                <a:latin typeface="Lucida Console"/>
                <a:cs typeface="Lucida Console"/>
              </a:rPr>
              <a:t>is</a:t>
            </a:r>
            <a:r>
              <a:rPr sz="850" spc="45" dirty="0">
                <a:solidFill>
                  <a:srgbClr val="333333"/>
                </a:solidFill>
                <a:latin typeface="Lucida Console"/>
                <a:cs typeface="Lucida Console"/>
              </a:rPr>
              <a:t> </a:t>
            </a:r>
            <a:r>
              <a:rPr sz="850" spc="30" dirty="0">
                <a:solidFill>
                  <a:srgbClr val="333333"/>
                </a:solidFill>
                <a:latin typeface="Lucida Console"/>
                <a:cs typeface="Lucida Console"/>
              </a:rPr>
              <a:t>appended</a:t>
            </a:r>
            <a:r>
              <a:rPr sz="850" spc="40" dirty="0">
                <a:solidFill>
                  <a:srgbClr val="333333"/>
                </a:solidFill>
                <a:latin typeface="Lucida Console"/>
                <a:cs typeface="Lucida Console"/>
              </a:rPr>
              <a:t> </a:t>
            </a:r>
            <a:r>
              <a:rPr sz="850" spc="25" dirty="0">
                <a:solidFill>
                  <a:srgbClr val="333333"/>
                </a:solidFill>
                <a:latin typeface="Lucida Console"/>
                <a:cs typeface="Lucida Console"/>
              </a:rPr>
              <a:t>onto</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40" dirty="0">
                <a:solidFill>
                  <a:srgbClr val="333333"/>
                </a:solidFill>
                <a:latin typeface="Lucida Console"/>
                <a:cs typeface="Lucida Console"/>
              </a:rPr>
              <a:t> </a:t>
            </a:r>
            <a:r>
              <a:rPr sz="850" spc="25" dirty="0">
                <a:solidFill>
                  <a:srgbClr val="333333"/>
                </a:solidFill>
                <a:latin typeface="Lucida Console"/>
                <a:cs typeface="Lucida Console"/>
              </a:rPr>
              <a:t>user's</a:t>
            </a:r>
            <a:r>
              <a:rPr sz="850" spc="40" dirty="0">
                <a:solidFill>
                  <a:srgbClr val="333333"/>
                </a:solidFill>
                <a:latin typeface="Lucida Console"/>
                <a:cs typeface="Lucida Console"/>
              </a:rPr>
              <a:t> </a:t>
            </a:r>
            <a:r>
              <a:rPr sz="850" spc="25" dirty="0">
                <a:solidFill>
                  <a:srgbClr val="333333"/>
                </a:solidFill>
                <a:latin typeface="Lucida Console"/>
                <a:cs typeface="Lucida Console"/>
              </a:rPr>
              <a:t>home	</a:t>
            </a:r>
            <a:r>
              <a:rPr sz="850" spc="15" dirty="0">
                <a:solidFill>
                  <a:srgbClr val="333333"/>
                </a:solidFill>
                <a:latin typeface="Lucida Console"/>
                <a:cs typeface="Lucida Console"/>
              </a:rPr>
              <a:t>3</a:t>
            </a:r>
            <a:r>
              <a:rPr sz="850" spc="90" dirty="0">
                <a:solidFill>
                  <a:srgbClr val="333333"/>
                </a:solidFill>
                <a:latin typeface="Lucida Console"/>
                <a:cs typeface="Lucida Console"/>
              </a:rPr>
              <a:t> </a:t>
            </a:r>
            <a:r>
              <a:rPr sz="850" spc="15" dirty="0">
                <a:solidFill>
                  <a:srgbClr val="333333"/>
                </a:solidFill>
                <a:latin typeface="Lucida Console"/>
                <a:cs typeface="Lucida Console"/>
              </a:rPr>
              <a:t>#</a:t>
            </a:r>
            <a:r>
              <a:rPr sz="850" spc="85" dirty="0">
                <a:solidFill>
                  <a:srgbClr val="333333"/>
                </a:solidFill>
                <a:latin typeface="Lucida Console"/>
                <a:cs typeface="Lucida Console"/>
              </a:rPr>
              <a:t> </a:t>
            </a:r>
            <a:r>
              <a:rPr sz="850" spc="30" dirty="0">
                <a:solidFill>
                  <a:srgbClr val="333333"/>
                </a:solidFill>
                <a:latin typeface="Lucida Console"/>
                <a:cs typeface="Lucida Console"/>
              </a:rPr>
              <a:t>directory </a:t>
            </a:r>
            <a:r>
              <a:rPr sz="850" spc="35" dirty="0">
                <a:solidFill>
                  <a:srgbClr val="333333"/>
                </a:solidFill>
                <a:latin typeface="Lucida Console"/>
                <a:cs typeface="Lucida Console"/>
              </a:rPr>
              <a:t> </a:t>
            </a:r>
            <a:r>
              <a:rPr sz="850" spc="20" dirty="0">
                <a:solidFill>
                  <a:srgbClr val="333333"/>
                </a:solidFill>
                <a:latin typeface="Lucida Console"/>
                <a:cs typeface="Lucida Console"/>
              </a:rPr>
              <a:t>if</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40" dirty="0">
                <a:solidFill>
                  <a:srgbClr val="333333"/>
                </a:solidFill>
                <a:latin typeface="Lucida Console"/>
                <a:cs typeface="Lucida Console"/>
              </a:rPr>
              <a:t> </a:t>
            </a:r>
            <a:r>
              <a:rPr sz="850" spc="25" dirty="0">
                <a:solidFill>
                  <a:srgbClr val="333333"/>
                </a:solidFill>
                <a:latin typeface="Lucida Console"/>
                <a:cs typeface="Lucida Console"/>
              </a:rPr>
              <a:t>~user</a:t>
            </a:r>
            <a:r>
              <a:rPr sz="850" spc="35" dirty="0">
                <a:solidFill>
                  <a:srgbClr val="333333"/>
                </a:solidFill>
                <a:latin typeface="Lucida Console"/>
                <a:cs typeface="Lucida Console"/>
              </a:rPr>
              <a:t> </a:t>
            </a:r>
            <a:r>
              <a:rPr sz="850" spc="30" dirty="0">
                <a:solidFill>
                  <a:srgbClr val="333333"/>
                </a:solidFill>
                <a:latin typeface="Lucida Console"/>
                <a:cs typeface="Lucida Console"/>
              </a:rPr>
              <a:t>request</a:t>
            </a:r>
            <a:r>
              <a:rPr sz="850" spc="40" dirty="0">
                <a:solidFill>
                  <a:srgbClr val="333333"/>
                </a:solidFill>
                <a:latin typeface="Lucida Console"/>
                <a:cs typeface="Lucida Console"/>
              </a:rPr>
              <a:t> </a:t>
            </a:r>
            <a:r>
              <a:rPr sz="850" spc="20" dirty="0">
                <a:solidFill>
                  <a:srgbClr val="333333"/>
                </a:solidFill>
                <a:latin typeface="Lucida Console"/>
                <a:cs typeface="Lucida Console"/>
              </a:rPr>
              <a:t>is</a:t>
            </a:r>
            <a:r>
              <a:rPr sz="850" spc="40" dirty="0">
                <a:solidFill>
                  <a:srgbClr val="333333"/>
                </a:solidFill>
                <a:latin typeface="Lucida Console"/>
                <a:cs typeface="Lucida Console"/>
              </a:rPr>
              <a:t> </a:t>
            </a:r>
            <a:r>
              <a:rPr sz="850" spc="30" dirty="0">
                <a:solidFill>
                  <a:srgbClr val="333333"/>
                </a:solidFill>
                <a:latin typeface="Lucida Console"/>
                <a:cs typeface="Lucida Console"/>
              </a:rPr>
              <a:t>received.	</a:t>
            </a:r>
            <a:r>
              <a:rPr sz="850" spc="15" dirty="0">
                <a:solidFill>
                  <a:srgbClr val="333333"/>
                </a:solidFill>
                <a:latin typeface="Lucida Console"/>
                <a:cs typeface="Lucida Console"/>
              </a:rPr>
              <a:t>4</a:t>
            </a:r>
            <a:r>
              <a:rPr sz="850" spc="30" dirty="0">
                <a:solidFill>
                  <a:srgbClr val="333333"/>
                </a:solidFill>
                <a:latin typeface="Lucida Console"/>
                <a:cs typeface="Lucida Console"/>
              </a:rPr>
              <a:t> </a:t>
            </a:r>
            <a:r>
              <a:rPr sz="850" spc="15" dirty="0">
                <a:solidFill>
                  <a:srgbClr val="333333"/>
                </a:solidFill>
                <a:latin typeface="Lucida Console"/>
                <a:cs typeface="Lucida Console"/>
              </a:rPr>
              <a:t>#	5</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The path</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25" dirty="0">
                <a:solidFill>
                  <a:srgbClr val="333333"/>
                </a:solidFill>
                <a:latin typeface="Lucida Console"/>
                <a:cs typeface="Lucida Console"/>
              </a:rPr>
              <a:t> the end</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 </a:t>
            </a:r>
            <a:r>
              <a:rPr sz="850" spc="30" dirty="0">
                <a:solidFill>
                  <a:srgbClr val="333333"/>
                </a:solidFill>
                <a:latin typeface="Lucida Console"/>
                <a:cs typeface="Lucida Console"/>
              </a:rPr>
              <a:t>account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'public_html</a:t>
            </a:r>
            <a:r>
              <a:rPr sz="850" spc="15" dirty="0">
                <a:solidFill>
                  <a:srgbClr val="333333"/>
                </a:solidFill>
                <a:latin typeface="Lucida Console"/>
                <a:cs typeface="Lucida Console"/>
              </a:rPr>
              <a:t>'</a:t>
            </a:r>
            <a:r>
              <a:rPr sz="850" spc="30" dirty="0">
                <a:solidFill>
                  <a:srgbClr val="333333"/>
                </a:solidFill>
                <a:latin typeface="Lucida Console"/>
                <a:cs typeface="Lucida Console"/>
              </a:rPr>
              <a:t> director</a:t>
            </a:r>
            <a:r>
              <a:rPr sz="850" spc="15" dirty="0">
                <a:solidFill>
                  <a:srgbClr val="333333"/>
                </a:solidFill>
                <a:latin typeface="Lucida Console"/>
                <a:cs typeface="Lucida Console"/>
              </a:rPr>
              <a:t>y</a:t>
            </a:r>
            <a:r>
              <a:rPr sz="850" spc="30" dirty="0">
                <a:solidFill>
                  <a:srgbClr val="333333"/>
                </a:solidFill>
                <a:latin typeface="Lucida Console"/>
                <a:cs typeface="Lucida Console"/>
              </a:rPr>
              <a:t> mus</a:t>
            </a:r>
            <a:r>
              <a:rPr sz="850" spc="15" dirty="0">
                <a:solidFill>
                  <a:srgbClr val="333333"/>
                </a:solidFill>
                <a:latin typeface="Lucida Console"/>
                <a:cs typeface="Lucida Console"/>
              </a:rPr>
              <a:t>t</a:t>
            </a:r>
            <a:r>
              <a:rPr sz="850" spc="30" dirty="0">
                <a:solidFill>
                  <a:srgbClr val="333333"/>
                </a:solidFill>
                <a:latin typeface="Lucida Console"/>
                <a:cs typeface="Lucida Console"/>
              </a:rPr>
              <a:t> b</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490" dirty="0">
                <a:solidFill>
                  <a:srgbClr val="333333"/>
                </a:solidFill>
                <a:latin typeface="Lucida Console"/>
                <a:cs typeface="Lucida Console"/>
              </a:rPr>
              <a:t> </a:t>
            </a:r>
            <a:r>
              <a:rPr sz="850" spc="15" dirty="0">
                <a:solidFill>
                  <a:srgbClr val="333333"/>
                </a:solidFill>
                <a:latin typeface="Lucida Console"/>
                <a:cs typeface="Lucida Console"/>
              </a:rPr>
              <a:t>6</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accessibl</a:t>
            </a:r>
            <a:r>
              <a:rPr sz="850" spc="15" dirty="0">
                <a:solidFill>
                  <a:srgbClr val="333333"/>
                </a:solidFill>
                <a:latin typeface="Lucida Console"/>
                <a:cs typeface="Lucida Console"/>
              </a:rPr>
              <a:t>e</a:t>
            </a:r>
            <a:r>
              <a:rPr sz="850" spc="30" dirty="0">
                <a:solidFill>
                  <a:srgbClr val="333333"/>
                </a:solidFill>
                <a:latin typeface="Lucida Console"/>
                <a:cs typeface="Lucida Console"/>
              </a:rPr>
              <a:t> t</a:t>
            </a:r>
            <a:r>
              <a:rPr sz="850" spc="15" dirty="0">
                <a:solidFill>
                  <a:srgbClr val="333333"/>
                </a:solidFill>
                <a:latin typeface="Lucida Console"/>
                <a:cs typeface="Lucida Console"/>
              </a:rPr>
              <a:t>o</a:t>
            </a:r>
            <a:r>
              <a:rPr sz="850" spc="30" dirty="0">
                <a:solidFill>
                  <a:srgbClr val="333333"/>
                </a:solidFill>
                <a:latin typeface="Lucida Console"/>
                <a:cs typeface="Lucida Console"/>
              </a:rPr>
              <a:t> th</a:t>
            </a:r>
            <a:r>
              <a:rPr sz="850" spc="15" dirty="0">
                <a:solidFill>
                  <a:srgbClr val="333333"/>
                </a:solidFill>
                <a:latin typeface="Lucida Console"/>
                <a:cs typeface="Lucida Console"/>
              </a:rPr>
              <a:t>e</a:t>
            </a:r>
            <a:r>
              <a:rPr sz="850" spc="30" dirty="0">
                <a:solidFill>
                  <a:srgbClr val="333333"/>
                </a:solidFill>
                <a:latin typeface="Lucida Console"/>
                <a:cs typeface="Lucida Console"/>
              </a:rPr>
              <a:t> webserve</a:t>
            </a:r>
            <a:r>
              <a:rPr sz="850" spc="15" dirty="0">
                <a:solidFill>
                  <a:srgbClr val="333333"/>
                </a:solidFill>
                <a:latin typeface="Lucida Console"/>
                <a:cs typeface="Lucida Console"/>
              </a:rPr>
              <a:t>r</a:t>
            </a:r>
            <a:r>
              <a:rPr sz="850" spc="30" dirty="0">
                <a:solidFill>
                  <a:srgbClr val="333333"/>
                </a:solidFill>
                <a:latin typeface="Lucida Console"/>
                <a:cs typeface="Lucida Console"/>
              </a:rPr>
              <a:t> userid</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Thi</a:t>
            </a:r>
            <a:r>
              <a:rPr sz="850" spc="15" dirty="0">
                <a:solidFill>
                  <a:srgbClr val="333333"/>
                </a:solidFill>
                <a:latin typeface="Lucida Console"/>
                <a:cs typeface="Lucida Console"/>
              </a:rPr>
              <a:t>s  </a:t>
            </a:r>
            <a:r>
              <a:rPr sz="850" spc="30" dirty="0">
                <a:solidFill>
                  <a:srgbClr val="333333"/>
                </a:solidFill>
                <a:latin typeface="Lucida Console"/>
                <a:cs typeface="Lucida Console"/>
              </a:rPr>
              <a:t>usually</a:t>
            </a:r>
            <a:r>
              <a:rPr sz="850" spc="35" dirty="0">
                <a:solidFill>
                  <a:srgbClr val="333333"/>
                </a:solidFill>
                <a:latin typeface="Lucida Console"/>
                <a:cs typeface="Lucida Console"/>
              </a:rPr>
              <a:t> </a:t>
            </a:r>
            <a:r>
              <a:rPr sz="850" spc="25" dirty="0">
                <a:solidFill>
                  <a:srgbClr val="333333"/>
                </a:solidFill>
                <a:latin typeface="Lucida Console"/>
                <a:cs typeface="Lucida Console"/>
              </a:rPr>
              <a:t>means</a:t>
            </a:r>
            <a:r>
              <a:rPr sz="850" spc="4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40" dirty="0">
                <a:solidFill>
                  <a:srgbClr val="333333"/>
                </a:solidFill>
                <a:latin typeface="Lucida Console"/>
                <a:cs typeface="Lucida Console"/>
              </a:rPr>
              <a:t> </a:t>
            </a:r>
            <a:r>
              <a:rPr sz="850" spc="30" dirty="0">
                <a:solidFill>
                  <a:srgbClr val="333333"/>
                </a:solidFill>
                <a:latin typeface="Lucida Console"/>
                <a:cs typeface="Lucida Console"/>
              </a:rPr>
              <a:t>~userid	</a:t>
            </a:r>
            <a:r>
              <a:rPr sz="850" spc="15" dirty="0">
                <a:solidFill>
                  <a:srgbClr val="333333"/>
                </a:solidFill>
                <a:latin typeface="Lucida Console"/>
                <a:cs typeface="Lucida Console"/>
              </a:rPr>
              <a:t>7</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must have</a:t>
            </a:r>
            <a:r>
              <a:rPr sz="850" spc="30" dirty="0">
                <a:solidFill>
                  <a:srgbClr val="333333"/>
                </a:solidFill>
                <a:latin typeface="Lucida Console"/>
                <a:cs typeface="Lucida Console"/>
              </a:rPr>
              <a:t> permissions </a:t>
            </a:r>
            <a:r>
              <a:rPr sz="850" spc="20" dirty="0">
                <a:solidFill>
                  <a:srgbClr val="333333"/>
                </a:solidFill>
                <a:latin typeface="Lucida Console"/>
                <a:cs typeface="Lucida Console"/>
              </a:rPr>
              <a:t>of</a:t>
            </a:r>
            <a:r>
              <a:rPr sz="850" spc="25" dirty="0">
                <a:solidFill>
                  <a:srgbClr val="333333"/>
                </a:solidFill>
                <a:latin typeface="Lucida Console"/>
                <a:cs typeface="Lucida Console"/>
              </a:rPr>
              <a:t> 711,</a:t>
            </a:r>
            <a:endParaRPr sz="850">
              <a:latin typeface="Lucida Console"/>
              <a:cs typeface="Lucida Console"/>
            </a:endParaRPr>
          </a:p>
          <a:p>
            <a:pPr marL="12700" marR="5080">
              <a:lnSpc>
                <a:spcPct val="132400"/>
              </a:lnSpc>
              <a:tabLst>
                <a:tab pos="2291715" algn="l"/>
                <a:tab pos="2985770" algn="l"/>
              </a:tabLst>
            </a:pPr>
            <a:r>
              <a:rPr sz="850" spc="30" dirty="0">
                <a:solidFill>
                  <a:srgbClr val="333333"/>
                </a:solidFill>
                <a:latin typeface="Lucida Console"/>
                <a:cs typeface="Lucida Console"/>
              </a:rPr>
              <a:t>~userid/public_html</a:t>
            </a:r>
            <a:r>
              <a:rPr sz="850" spc="45" dirty="0">
                <a:solidFill>
                  <a:srgbClr val="333333"/>
                </a:solidFill>
                <a:latin typeface="Lucida Console"/>
                <a:cs typeface="Lucida Console"/>
              </a:rPr>
              <a:t> </a:t>
            </a:r>
            <a:r>
              <a:rPr sz="850" spc="25" dirty="0">
                <a:solidFill>
                  <a:srgbClr val="333333"/>
                </a:solidFill>
                <a:latin typeface="Lucida Console"/>
                <a:cs typeface="Lucida Console"/>
              </a:rPr>
              <a:t>must</a:t>
            </a:r>
            <a:r>
              <a:rPr sz="850" spc="45" dirty="0">
                <a:solidFill>
                  <a:srgbClr val="333333"/>
                </a:solidFill>
                <a:latin typeface="Lucida Console"/>
                <a:cs typeface="Lucida Console"/>
              </a:rPr>
              <a:t> </a:t>
            </a:r>
            <a:r>
              <a:rPr sz="850" spc="25" dirty="0">
                <a:solidFill>
                  <a:srgbClr val="333333"/>
                </a:solidFill>
                <a:latin typeface="Lucida Console"/>
                <a:cs typeface="Lucida Console"/>
              </a:rPr>
              <a:t>have</a:t>
            </a:r>
            <a:r>
              <a:rPr sz="850" spc="50" dirty="0">
                <a:solidFill>
                  <a:srgbClr val="333333"/>
                </a:solidFill>
                <a:latin typeface="Lucida Console"/>
                <a:cs typeface="Lucida Console"/>
              </a:rPr>
              <a:t> </a:t>
            </a:r>
            <a:r>
              <a:rPr sz="850" spc="30" dirty="0">
                <a:solidFill>
                  <a:srgbClr val="333333"/>
                </a:solidFill>
                <a:latin typeface="Lucida Console"/>
                <a:cs typeface="Lucida Console"/>
              </a:rPr>
              <a:t>permissions	</a:t>
            </a:r>
            <a:r>
              <a:rPr sz="850" spc="15" dirty="0">
                <a:solidFill>
                  <a:srgbClr val="333333"/>
                </a:solidFill>
                <a:latin typeface="Lucida Console"/>
                <a:cs typeface="Lucida Console"/>
              </a:rPr>
              <a:t>8 # </a:t>
            </a:r>
            <a:r>
              <a:rPr sz="850" spc="20" dirty="0">
                <a:solidFill>
                  <a:srgbClr val="333333"/>
                </a:solidFill>
                <a:latin typeface="Lucida Console"/>
                <a:cs typeface="Lucida Console"/>
              </a:rPr>
              <a:t>of </a:t>
            </a:r>
            <a:r>
              <a:rPr sz="850" spc="25" dirty="0">
                <a:solidFill>
                  <a:srgbClr val="333333"/>
                </a:solidFill>
                <a:latin typeface="Lucida Console"/>
                <a:cs typeface="Lucida Console"/>
              </a:rPr>
              <a:t>755, and </a:t>
            </a:r>
            <a:r>
              <a:rPr sz="850" spc="30" dirty="0">
                <a:solidFill>
                  <a:srgbClr val="333333"/>
                </a:solidFill>
                <a:latin typeface="Lucida Console"/>
                <a:cs typeface="Lucida Console"/>
              </a:rPr>
              <a:t>documents contained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therein</a:t>
            </a:r>
            <a:r>
              <a:rPr sz="850" spc="40" dirty="0">
                <a:solidFill>
                  <a:srgbClr val="333333"/>
                </a:solidFill>
                <a:latin typeface="Lucida Console"/>
                <a:cs typeface="Lucida Console"/>
              </a:rPr>
              <a:t> </a:t>
            </a:r>
            <a:r>
              <a:rPr sz="850" spc="25" dirty="0">
                <a:solidFill>
                  <a:srgbClr val="333333"/>
                </a:solidFill>
                <a:latin typeface="Lucida Console"/>
                <a:cs typeface="Lucida Console"/>
              </a:rPr>
              <a:t>must</a:t>
            </a:r>
            <a:r>
              <a:rPr sz="850" spc="40" dirty="0">
                <a:solidFill>
                  <a:srgbClr val="333333"/>
                </a:solidFill>
                <a:latin typeface="Lucida Console"/>
                <a:cs typeface="Lucida Console"/>
              </a:rPr>
              <a:t> </a:t>
            </a:r>
            <a:r>
              <a:rPr sz="850" spc="20" dirty="0">
                <a:solidFill>
                  <a:srgbClr val="333333"/>
                </a:solidFill>
                <a:latin typeface="Lucida Console"/>
                <a:cs typeface="Lucida Console"/>
              </a:rPr>
              <a:t>be</a:t>
            </a:r>
            <a:r>
              <a:rPr sz="850" spc="40" dirty="0">
                <a:solidFill>
                  <a:srgbClr val="333333"/>
                </a:solidFill>
                <a:latin typeface="Lucida Console"/>
                <a:cs typeface="Lucida Console"/>
              </a:rPr>
              <a:t> </a:t>
            </a:r>
            <a:r>
              <a:rPr sz="850" spc="30" dirty="0">
                <a:solidFill>
                  <a:srgbClr val="333333"/>
                </a:solidFill>
                <a:latin typeface="Lucida Console"/>
                <a:cs typeface="Lucida Console"/>
              </a:rPr>
              <a:t>world-readable.	</a:t>
            </a:r>
            <a:r>
              <a:rPr sz="850" spc="15" dirty="0">
                <a:solidFill>
                  <a:srgbClr val="333333"/>
                </a:solidFill>
                <a:latin typeface="Lucida Console"/>
                <a:cs typeface="Lucida Console"/>
              </a:rPr>
              <a:t>9</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Otherwise,</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client will</a:t>
            </a:r>
            <a:r>
              <a:rPr sz="850" spc="30" dirty="0">
                <a:solidFill>
                  <a:srgbClr val="333333"/>
                </a:solidFill>
                <a:latin typeface="Lucida Console"/>
                <a:cs typeface="Lucida Console"/>
              </a:rPr>
              <a:t> </a:t>
            </a:r>
            <a:r>
              <a:rPr sz="850" spc="25" dirty="0">
                <a:solidFill>
                  <a:srgbClr val="333333"/>
                </a:solidFill>
                <a:latin typeface="Lucida Console"/>
                <a:cs typeface="Lucida Console"/>
              </a:rPr>
              <a:t>only </a:t>
            </a:r>
            <a:r>
              <a:rPr sz="850" spc="30" dirty="0">
                <a:solidFill>
                  <a:srgbClr val="333333"/>
                </a:solidFill>
                <a:latin typeface="Lucida Console"/>
                <a:cs typeface="Lucida Console"/>
              </a:rPr>
              <a:t>receive </a:t>
            </a:r>
            <a:r>
              <a:rPr sz="850" spc="15" dirty="0">
                <a:solidFill>
                  <a:srgbClr val="333333"/>
                </a:solidFill>
                <a:latin typeface="Lucida Console"/>
                <a:cs typeface="Lucida Console"/>
              </a:rPr>
              <a:t>a</a:t>
            </a:r>
            <a:endParaRPr sz="850">
              <a:latin typeface="Lucida Console"/>
              <a:cs typeface="Lucida Console"/>
            </a:endParaRPr>
          </a:p>
        </p:txBody>
      </p:sp>
      <p:sp>
        <p:nvSpPr>
          <p:cNvPr id="17" name="object 17"/>
          <p:cNvSpPr txBox="1"/>
          <p:nvPr/>
        </p:nvSpPr>
        <p:spPr>
          <a:xfrm>
            <a:off x="1070306" y="1643378"/>
            <a:ext cx="4782185" cy="161290"/>
          </a:xfrm>
          <a:prstGeom prst="rect">
            <a:avLst/>
          </a:prstGeom>
        </p:spPr>
        <p:txBody>
          <a:bodyPr vert="horz" wrap="square" lIns="0" tIns="17780" rIns="0" bIns="0" rtlCol="0">
            <a:spAutoFit/>
          </a:bodyPr>
          <a:lstStyle/>
          <a:p>
            <a:pPr marL="12700">
              <a:lnSpc>
                <a:spcPct val="100000"/>
              </a:lnSpc>
              <a:spcBef>
                <a:spcPts val="140"/>
              </a:spcBef>
              <a:tabLst>
                <a:tab pos="4495800" algn="l"/>
              </a:tabLst>
            </a:pPr>
            <a:r>
              <a:rPr sz="850" spc="25" dirty="0">
                <a:solidFill>
                  <a:srgbClr val="333333"/>
                </a:solidFill>
                <a:latin typeface="Lucida Console"/>
                <a:cs typeface="Lucida Console"/>
              </a:rPr>
              <a:t>"403</a:t>
            </a:r>
            <a:r>
              <a:rPr sz="850" spc="35" dirty="0">
                <a:solidFill>
                  <a:srgbClr val="333333"/>
                </a:solidFill>
                <a:latin typeface="Lucida Console"/>
                <a:cs typeface="Lucida Console"/>
              </a:rPr>
              <a:t> </a:t>
            </a:r>
            <a:r>
              <a:rPr sz="850" spc="30" dirty="0">
                <a:solidFill>
                  <a:srgbClr val="333333"/>
                </a:solidFill>
                <a:latin typeface="Lucida Console"/>
                <a:cs typeface="Lucida Console"/>
              </a:rPr>
              <a:t>Forbidden"</a:t>
            </a:r>
            <a:r>
              <a:rPr sz="850" spc="40" dirty="0">
                <a:solidFill>
                  <a:srgbClr val="333333"/>
                </a:solidFill>
                <a:latin typeface="Lucida Console"/>
                <a:cs typeface="Lucida Console"/>
              </a:rPr>
              <a:t> </a:t>
            </a:r>
            <a:r>
              <a:rPr sz="850" spc="30" dirty="0">
                <a:solidFill>
                  <a:srgbClr val="333333"/>
                </a:solidFill>
                <a:latin typeface="Lucida Console"/>
                <a:cs typeface="Lucida Console"/>
              </a:rPr>
              <a:t>message.</a:t>
            </a:r>
            <a:r>
              <a:rPr sz="850" spc="40" dirty="0">
                <a:solidFill>
                  <a:srgbClr val="333333"/>
                </a:solidFill>
                <a:latin typeface="Lucida Console"/>
                <a:cs typeface="Lucida Console"/>
              </a:rPr>
              <a:t> </a:t>
            </a:r>
            <a:r>
              <a:rPr sz="850" spc="20" dirty="0">
                <a:solidFill>
                  <a:srgbClr val="333333"/>
                </a:solidFill>
                <a:latin typeface="Lucida Console"/>
                <a:cs typeface="Lucida Console"/>
              </a:rPr>
              <a:t>10</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11</a:t>
            </a:r>
            <a:r>
              <a:rPr sz="850" spc="40" dirty="0">
                <a:solidFill>
                  <a:srgbClr val="333333"/>
                </a:solidFill>
                <a:latin typeface="Lucida Console"/>
                <a:cs typeface="Lucida Console"/>
              </a:rPr>
              <a:t> </a:t>
            </a:r>
            <a:r>
              <a:rPr sz="850" spc="30" dirty="0">
                <a:solidFill>
                  <a:srgbClr val="333333"/>
                </a:solidFill>
                <a:latin typeface="Lucida Console"/>
                <a:cs typeface="Lucida Console"/>
              </a:rPr>
              <a:t>&lt;IfModule</a:t>
            </a:r>
            <a:r>
              <a:rPr sz="850" spc="35" dirty="0">
                <a:solidFill>
                  <a:srgbClr val="333333"/>
                </a:solidFill>
                <a:latin typeface="Lucida Console"/>
                <a:cs typeface="Lucida Console"/>
              </a:rPr>
              <a:t> </a:t>
            </a:r>
            <a:r>
              <a:rPr sz="850" spc="30" dirty="0">
                <a:solidFill>
                  <a:srgbClr val="333333"/>
                </a:solidFill>
                <a:latin typeface="Lucida Console"/>
                <a:cs typeface="Lucida Console"/>
              </a:rPr>
              <a:t>mod_userdir.c&gt;</a:t>
            </a:r>
            <a:r>
              <a:rPr sz="850" spc="40" dirty="0">
                <a:solidFill>
                  <a:srgbClr val="333333"/>
                </a:solidFill>
                <a:latin typeface="Lucida Console"/>
                <a:cs typeface="Lucida Console"/>
              </a:rPr>
              <a:t> </a:t>
            </a:r>
            <a:r>
              <a:rPr sz="850" spc="20" dirty="0">
                <a:solidFill>
                  <a:srgbClr val="333333"/>
                </a:solidFill>
                <a:latin typeface="Lucida Console"/>
                <a:cs typeface="Lucida Console"/>
              </a:rPr>
              <a:t>12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0" dirty="0">
                <a:solidFill>
                  <a:srgbClr val="333333"/>
                </a:solidFill>
                <a:latin typeface="Lucida Console"/>
                <a:cs typeface="Lucida Console"/>
              </a:rPr>
              <a:t>13</a:t>
            </a:r>
            <a:endParaRPr sz="850">
              <a:latin typeface="Lucida Console"/>
              <a:cs typeface="Lucida Console"/>
            </a:endParaRPr>
          </a:p>
        </p:txBody>
      </p:sp>
      <p:sp>
        <p:nvSpPr>
          <p:cNvPr id="18" name="object 18"/>
          <p:cNvSpPr txBox="1"/>
          <p:nvPr/>
        </p:nvSpPr>
        <p:spPr>
          <a:xfrm>
            <a:off x="1070306" y="1814896"/>
            <a:ext cx="465010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UserDir</a:t>
            </a:r>
            <a:r>
              <a:rPr sz="850" spc="2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disabled</a:t>
            </a:r>
            <a:r>
              <a:rPr sz="850" spc="25" dirty="0">
                <a:solidFill>
                  <a:srgbClr val="333333"/>
                </a:solidFill>
                <a:latin typeface="Lucida Console"/>
                <a:cs typeface="Lucida Console"/>
              </a:rPr>
              <a:t>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default </a:t>
            </a:r>
            <a:r>
              <a:rPr sz="850" spc="25" dirty="0">
                <a:solidFill>
                  <a:srgbClr val="333333"/>
                </a:solidFill>
                <a:latin typeface="Lucida Console"/>
                <a:cs typeface="Lucida Console"/>
              </a:rPr>
              <a:t>since </a:t>
            </a:r>
            <a:r>
              <a:rPr sz="850" spc="20" dirty="0">
                <a:solidFill>
                  <a:srgbClr val="333333"/>
                </a:solidFill>
                <a:latin typeface="Lucida Console"/>
                <a:cs typeface="Lucida Console"/>
              </a:rPr>
              <a:t>it</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confirm</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presence</a:t>
            </a:r>
            <a:r>
              <a:rPr sz="850" spc="25" dirty="0">
                <a:solidFill>
                  <a:srgbClr val="333333"/>
                </a:solidFill>
                <a:latin typeface="Lucida Console"/>
                <a:cs typeface="Lucida Console"/>
              </a:rPr>
              <a:t> </a:t>
            </a:r>
            <a:r>
              <a:rPr sz="850" spc="20" dirty="0">
                <a:solidFill>
                  <a:srgbClr val="333333"/>
                </a:solidFill>
                <a:latin typeface="Lucida Console"/>
                <a:cs typeface="Lucida Console"/>
              </a:rPr>
              <a:t>14</a:t>
            </a:r>
            <a:endParaRPr sz="850">
              <a:latin typeface="Lucida Console"/>
              <a:cs typeface="Lucida Console"/>
            </a:endParaRPr>
          </a:p>
        </p:txBody>
      </p:sp>
      <p:sp>
        <p:nvSpPr>
          <p:cNvPr id="19" name="object 19"/>
          <p:cNvSpPr txBox="1"/>
          <p:nvPr/>
        </p:nvSpPr>
        <p:spPr>
          <a:xfrm>
            <a:off x="6032960" y="1607473"/>
            <a:ext cx="435609" cy="368935"/>
          </a:xfrm>
          <a:prstGeom prst="rect">
            <a:avLst/>
          </a:prstGeom>
        </p:spPr>
        <p:txBody>
          <a:bodyPr vert="horz" wrap="square" lIns="0" tIns="53340" rIns="0" bIns="0" rtlCol="0">
            <a:spAutoFit/>
          </a:bodyPr>
          <a:lstStyle/>
          <a:p>
            <a:pPr marL="144780">
              <a:lnSpc>
                <a:spcPct val="100000"/>
              </a:lnSpc>
              <a:spcBef>
                <a:spcPts val="420"/>
              </a:spcBef>
            </a:pP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0" dirty="0">
                <a:solidFill>
                  <a:srgbClr val="333333"/>
                </a:solidFill>
                <a:latin typeface="Lucida Console"/>
                <a:cs typeface="Lucida Console"/>
              </a:rPr>
              <a:t>of</a:t>
            </a:r>
            <a:r>
              <a:rPr sz="850" spc="-10" dirty="0">
                <a:solidFill>
                  <a:srgbClr val="333333"/>
                </a:solidFill>
                <a:latin typeface="Lucida Console"/>
                <a:cs typeface="Lucida Console"/>
              </a:rPr>
              <a:t> </a:t>
            </a:r>
            <a:r>
              <a:rPr sz="850" spc="15" dirty="0">
                <a:solidFill>
                  <a:srgbClr val="333333"/>
                </a:solidFill>
                <a:latin typeface="Lucida Console"/>
                <a:cs typeface="Lucida Console"/>
              </a:rPr>
              <a:t>a</a:t>
            </a:r>
            <a:endParaRPr sz="850">
              <a:latin typeface="Lucida Console"/>
              <a:cs typeface="Lucida Console"/>
            </a:endParaRPr>
          </a:p>
        </p:txBody>
      </p:sp>
      <p:sp>
        <p:nvSpPr>
          <p:cNvPr id="20" name="object 20"/>
          <p:cNvSpPr txBox="1"/>
          <p:nvPr/>
        </p:nvSpPr>
        <p:spPr>
          <a:xfrm>
            <a:off x="1070306" y="1986415"/>
            <a:ext cx="5335270" cy="161290"/>
          </a:xfrm>
          <a:prstGeom prst="rect">
            <a:avLst/>
          </a:prstGeom>
        </p:spPr>
        <p:txBody>
          <a:bodyPr vert="horz" wrap="square" lIns="0" tIns="17780" rIns="0" bIns="0" rtlCol="0">
            <a:spAutoFit/>
          </a:bodyPr>
          <a:lstStyle/>
          <a:p>
            <a:pPr marL="12700">
              <a:lnSpc>
                <a:spcPct val="100000"/>
              </a:lnSpc>
              <a:spcBef>
                <a:spcPts val="140"/>
              </a:spcBef>
              <a:tabLst>
                <a:tab pos="4079240" algn="l"/>
              </a:tabLst>
            </a:pPr>
            <a:r>
              <a:rPr sz="850" spc="30" dirty="0">
                <a:solidFill>
                  <a:srgbClr val="333333"/>
                </a:solidFill>
                <a:latin typeface="Lucida Console"/>
                <a:cs typeface="Lucida Console"/>
              </a:rPr>
              <a:t>username</a:t>
            </a:r>
            <a:r>
              <a:rPr sz="850" spc="40" dirty="0">
                <a:solidFill>
                  <a:srgbClr val="333333"/>
                </a:solidFill>
                <a:latin typeface="Lucida Console"/>
                <a:cs typeface="Lucida Console"/>
              </a:rPr>
              <a:t> </a:t>
            </a:r>
            <a:r>
              <a:rPr sz="850" spc="20" dirty="0">
                <a:solidFill>
                  <a:srgbClr val="333333"/>
                </a:solidFill>
                <a:latin typeface="Lucida Console"/>
                <a:cs typeface="Lucida Console"/>
              </a:rPr>
              <a:t>on</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40" dirty="0">
                <a:solidFill>
                  <a:srgbClr val="333333"/>
                </a:solidFill>
                <a:latin typeface="Lucida Console"/>
                <a:cs typeface="Lucida Console"/>
              </a:rPr>
              <a:t> </a:t>
            </a:r>
            <a:r>
              <a:rPr sz="850" spc="30" dirty="0">
                <a:solidFill>
                  <a:srgbClr val="333333"/>
                </a:solidFill>
                <a:latin typeface="Lucida Console"/>
                <a:cs typeface="Lucida Console"/>
              </a:rPr>
              <a:t>(depending</a:t>
            </a:r>
            <a:r>
              <a:rPr sz="850" spc="40" dirty="0">
                <a:solidFill>
                  <a:srgbClr val="333333"/>
                </a:solidFill>
                <a:latin typeface="Lucida Console"/>
                <a:cs typeface="Lucida Console"/>
              </a:rPr>
              <a:t> </a:t>
            </a:r>
            <a:r>
              <a:rPr sz="850" spc="20" dirty="0">
                <a:solidFill>
                  <a:srgbClr val="333333"/>
                </a:solidFill>
                <a:latin typeface="Lucida Console"/>
                <a:cs typeface="Lucida Console"/>
              </a:rPr>
              <a:t>on</a:t>
            </a:r>
            <a:r>
              <a:rPr sz="850" spc="40" dirty="0">
                <a:solidFill>
                  <a:srgbClr val="333333"/>
                </a:solidFill>
                <a:latin typeface="Lucida Console"/>
                <a:cs typeface="Lucida Console"/>
              </a:rPr>
              <a:t> </a:t>
            </a:r>
            <a:r>
              <a:rPr sz="850" spc="25" dirty="0">
                <a:solidFill>
                  <a:srgbClr val="333333"/>
                </a:solidFill>
                <a:latin typeface="Lucida Console"/>
                <a:cs typeface="Lucida Console"/>
              </a:rPr>
              <a:t>home</a:t>
            </a:r>
            <a:r>
              <a:rPr sz="850" spc="40" dirty="0">
                <a:solidFill>
                  <a:srgbClr val="333333"/>
                </a:solidFill>
                <a:latin typeface="Lucida Console"/>
                <a:cs typeface="Lucida Console"/>
              </a:rPr>
              <a:t> </a:t>
            </a:r>
            <a:r>
              <a:rPr sz="850" spc="30" dirty="0">
                <a:solidFill>
                  <a:srgbClr val="333333"/>
                </a:solidFill>
                <a:latin typeface="Lucida Console"/>
                <a:cs typeface="Lucida Console"/>
              </a:rPr>
              <a:t>directory</a:t>
            </a:r>
            <a:r>
              <a:rPr sz="850" spc="40" dirty="0">
                <a:solidFill>
                  <a:srgbClr val="333333"/>
                </a:solidFill>
                <a:latin typeface="Lucida Console"/>
                <a:cs typeface="Lucida Console"/>
              </a:rPr>
              <a:t> </a:t>
            </a:r>
            <a:r>
              <a:rPr sz="850" spc="20" dirty="0">
                <a:solidFill>
                  <a:srgbClr val="333333"/>
                </a:solidFill>
                <a:latin typeface="Lucida Console"/>
                <a:cs typeface="Lucida Console"/>
              </a:rPr>
              <a:t>15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permissions).</a:t>
            </a:r>
            <a:r>
              <a:rPr sz="850" spc="-5" dirty="0">
                <a:solidFill>
                  <a:srgbClr val="333333"/>
                </a:solidFill>
                <a:latin typeface="Lucida Console"/>
                <a:cs typeface="Lucida Console"/>
              </a:rPr>
              <a:t> </a:t>
            </a:r>
            <a:r>
              <a:rPr sz="850" spc="20" dirty="0">
                <a:solidFill>
                  <a:srgbClr val="333333"/>
                </a:solidFill>
                <a:latin typeface="Lucida Console"/>
                <a:cs typeface="Lucida Console"/>
              </a:rPr>
              <a:t>16</a:t>
            </a:r>
            <a:endParaRPr sz="850">
              <a:latin typeface="Lucida Console"/>
              <a:cs typeface="Lucida Console"/>
            </a:endParaRPr>
          </a:p>
        </p:txBody>
      </p:sp>
      <p:sp>
        <p:nvSpPr>
          <p:cNvPr id="21" name="object 21"/>
          <p:cNvSpPr txBox="1"/>
          <p:nvPr/>
        </p:nvSpPr>
        <p:spPr>
          <a:xfrm>
            <a:off x="1070306" y="2122028"/>
            <a:ext cx="3239770" cy="368935"/>
          </a:xfrm>
          <a:prstGeom prst="rect">
            <a:avLst/>
          </a:prstGeom>
        </p:spPr>
        <p:txBody>
          <a:bodyPr vert="horz" wrap="square" lIns="0" tIns="53340" rIns="0" bIns="0" rtlCol="0">
            <a:spAutoFit/>
          </a:bodyPr>
          <a:lstStyle/>
          <a:p>
            <a:pPr marL="281305">
              <a:lnSpc>
                <a:spcPct val="100000"/>
              </a:lnSpc>
              <a:spcBef>
                <a:spcPts val="420"/>
              </a:spcBef>
              <a:tabLst>
                <a:tab pos="892810" algn="l"/>
                <a:tab pos="2478405" algn="l"/>
                <a:tab pos="2953385" algn="l"/>
              </a:tabLst>
            </a:pP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17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UserDir disabled</a:t>
            </a:r>
            <a:r>
              <a:rPr sz="850" spc="35" dirty="0">
                <a:solidFill>
                  <a:srgbClr val="333333"/>
                </a:solidFill>
                <a:latin typeface="Lucida Console"/>
                <a:cs typeface="Lucida Console"/>
              </a:rPr>
              <a:t> </a:t>
            </a:r>
            <a:r>
              <a:rPr sz="850" spc="20" dirty="0">
                <a:solidFill>
                  <a:srgbClr val="333333"/>
                </a:solidFill>
                <a:latin typeface="Lucida Console"/>
                <a:cs typeface="Lucida Console"/>
              </a:rPr>
              <a:t>18	19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0" dirty="0">
                <a:solidFill>
                  <a:srgbClr val="333333"/>
                </a:solidFill>
                <a:latin typeface="Lucida Console"/>
                <a:cs typeface="Lucida Console"/>
              </a:rPr>
              <a:t>20</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/~user/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serve 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user's </a:t>
            </a:r>
            <a:r>
              <a:rPr sz="850" spc="30" dirty="0">
                <a:solidFill>
                  <a:srgbClr val="333333"/>
                </a:solidFill>
                <a:latin typeface="Lucida Console"/>
                <a:cs typeface="Lucida Console"/>
              </a:rPr>
              <a:t>public_html </a:t>
            </a:r>
            <a:r>
              <a:rPr sz="850" spc="20" dirty="0">
                <a:solidFill>
                  <a:srgbClr val="333333"/>
                </a:solidFill>
                <a:latin typeface="Lucida Console"/>
                <a:cs typeface="Lucida Console"/>
              </a:rPr>
              <a:t>21</a:t>
            </a:r>
            <a:endParaRPr sz="850">
              <a:latin typeface="Lucida Console"/>
              <a:cs typeface="Lucida Console"/>
            </a:endParaRPr>
          </a:p>
        </p:txBody>
      </p:sp>
      <p:sp>
        <p:nvSpPr>
          <p:cNvPr id="22" name="object 22"/>
          <p:cNvSpPr txBox="1"/>
          <p:nvPr/>
        </p:nvSpPr>
        <p:spPr>
          <a:xfrm>
            <a:off x="4308606" y="2122028"/>
            <a:ext cx="1925320" cy="368935"/>
          </a:xfrm>
          <a:prstGeom prst="rect">
            <a:avLst/>
          </a:prstGeom>
        </p:spPr>
        <p:txBody>
          <a:bodyPr vert="horz" wrap="square" lIns="0" tIns="11430" rIns="0" bIns="0" rtlCol="0">
            <a:spAutoFit/>
          </a:bodyPr>
          <a:lstStyle/>
          <a:p>
            <a:pPr marL="12700" marR="5080" indent="314325">
              <a:lnSpc>
                <a:spcPct val="132400"/>
              </a:lnSpc>
              <a:spcBef>
                <a:spcPts val="90"/>
              </a:spcBef>
            </a:pPr>
            <a:r>
              <a:rPr sz="850" spc="15"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enable </a:t>
            </a:r>
            <a:r>
              <a:rPr sz="850" spc="30" dirty="0">
                <a:solidFill>
                  <a:srgbClr val="333333"/>
                </a:solidFill>
                <a:latin typeface="Lucida Console"/>
                <a:cs typeface="Lucida Console"/>
              </a:rPr>
              <a:t>requests </a:t>
            </a:r>
            <a:r>
              <a:rPr sz="850" spc="20" dirty="0">
                <a:solidFill>
                  <a:srgbClr val="333333"/>
                </a:solidFill>
                <a:latin typeface="Lucida Console"/>
                <a:cs typeface="Lucida Console"/>
              </a:rPr>
              <a:t>to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directory,</a:t>
            </a:r>
            <a:r>
              <a:rPr sz="850" spc="25" dirty="0">
                <a:solidFill>
                  <a:srgbClr val="333333"/>
                </a:solidFill>
                <a:latin typeface="Lucida Console"/>
                <a:cs typeface="Lucida Console"/>
              </a:rPr>
              <a:t> remove</a:t>
            </a:r>
            <a:r>
              <a:rPr sz="850" spc="20" dirty="0">
                <a:solidFill>
                  <a:srgbClr val="333333"/>
                </a:solidFill>
                <a:latin typeface="Lucida Console"/>
                <a:cs typeface="Lucida Console"/>
              </a:rPr>
              <a:t> </a:t>
            </a:r>
            <a:r>
              <a:rPr sz="850" spc="25" dirty="0">
                <a:solidFill>
                  <a:srgbClr val="333333"/>
                </a:solidFill>
                <a:latin typeface="Lucida Console"/>
                <a:cs typeface="Lucida Console"/>
              </a:rPr>
              <a:t>the</a:t>
            </a:r>
            <a:endParaRPr sz="850">
              <a:latin typeface="Lucida Console"/>
              <a:cs typeface="Lucida Console"/>
            </a:endParaRPr>
          </a:p>
        </p:txBody>
      </p:sp>
      <p:sp>
        <p:nvSpPr>
          <p:cNvPr id="23" name="object 23"/>
          <p:cNvSpPr txBox="1"/>
          <p:nvPr/>
        </p:nvSpPr>
        <p:spPr>
          <a:xfrm>
            <a:off x="946424" y="2465066"/>
            <a:ext cx="5670550" cy="3914140"/>
          </a:xfrm>
          <a:prstGeom prst="rect">
            <a:avLst/>
          </a:prstGeom>
        </p:spPr>
        <p:txBody>
          <a:bodyPr vert="horz" wrap="square" lIns="0" tIns="11430" rIns="0" bIns="0" rtlCol="0">
            <a:spAutoFit/>
          </a:bodyPr>
          <a:lstStyle/>
          <a:p>
            <a:pPr marL="136525" marR="144780">
              <a:lnSpc>
                <a:spcPct val="132400"/>
              </a:lnSpc>
              <a:spcBef>
                <a:spcPts val="90"/>
              </a:spcBef>
              <a:tabLst>
                <a:tab pos="1233805" algn="l"/>
                <a:tab pos="1437640" algn="l"/>
                <a:tab pos="2047239" algn="l"/>
                <a:tab pos="2205355" algn="l"/>
                <a:tab pos="2899410" algn="l"/>
                <a:tab pos="3721735" algn="l"/>
                <a:tab pos="4740910" algn="l"/>
              </a:tabLst>
            </a:pPr>
            <a:r>
              <a:rPr sz="850" spc="30" dirty="0">
                <a:solidFill>
                  <a:srgbClr val="333333"/>
                </a:solidFill>
                <a:latin typeface="Lucida Console"/>
                <a:cs typeface="Lucida Console"/>
              </a:rPr>
              <a:t>"UserDir</a:t>
            </a:r>
            <a:r>
              <a:rPr sz="850" spc="40" dirty="0">
                <a:solidFill>
                  <a:srgbClr val="333333"/>
                </a:solidFill>
                <a:latin typeface="Lucida Console"/>
                <a:cs typeface="Lucida Console"/>
              </a:rPr>
              <a:t> </a:t>
            </a:r>
            <a:r>
              <a:rPr sz="850" spc="30" dirty="0">
                <a:solidFill>
                  <a:srgbClr val="333333"/>
                </a:solidFill>
                <a:latin typeface="Lucida Console"/>
                <a:cs typeface="Lucida Console"/>
              </a:rPr>
              <a:t>disabled"</a:t>
            </a:r>
            <a:r>
              <a:rPr sz="850" spc="40" dirty="0">
                <a:solidFill>
                  <a:srgbClr val="333333"/>
                </a:solidFill>
                <a:latin typeface="Lucida Console"/>
                <a:cs typeface="Lucida Console"/>
              </a:rPr>
              <a:t> </a:t>
            </a:r>
            <a:r>
              <a:rPr sz="850" spc="25" dirty="0">
                <a:solidFill>
                  <a:srgbClr val="333333"/>
                </a:solidFill>
                <a:latin typeface="Lucida Console"/>
                <a:cs typeface="Lucida Console"/>
              </a:rPr>
              <a:t>line</a:t>
            </a:r>
            <a:r>
              <a:rPr sz="850" spc="40" dirty="0">
                <a:solidFill>
                  <a:srgbClr val="333333"/>
                </a:solidFill>
                <a:latin typeface="Lucida Console"/>
                <a:cs typeface="Lucida Console"/>
              </a:rPr>
              <a:t> </a:t>
            </a:r>
            <a:r>
              <a:rPr sz="850" spc="25" dirty="0">
                <a:solidFill>
                  <a:srgbClr val="333333"/>
                </a:solidFill>
                <a:latin typeface="Lucida Console"/>
                <a:cs typeface="Lucida Console"/>
              </a:rPr>
              <a:t>above,</a:t>
            </a:r>
            <a:r>
              <a:rPr sz="850" spc="40" dirty="0">
                <a:solidFill>
                  <a:srgbClr val="333333"/>
                </a:solidFill>
                <a:latin typeface="Lucida Console"/>
                <a:cs typeface="Lucida Console"/>
              </a:rPr>
              <a:t> </a:t>
            </a:r>
            <a:r>
              <a:rPr sz="850" spc="25" dirty="0">
                <a:solidFill>
                  <a:srgbClr val="333333"/>
                </a:solidFill>
                <a:latin typeface="Lucida Console"/>
                <a:cs typeface="Lucida Console"/>
              </a:rPr>
              <a:t>and</a:t>
            </a:r>
            <a:r>
              <a:rPr sz="850" spc="40" dirty="0">
                <a:solidFill>
                  <a:srgbClr val="333333"/>
                </a:solidFill>
                <a:latin typeface="Lucida Console"/>
                <a:cs typeface="Lucida Console"/>
              </a:rPr>
              <a:t> </a:t>
            </a:r>
            <a:r>
              <a:rPr sz="850" spc="30" dirty="0">
                <a:solidFill>
                  <a:srgbClr val="333333"/>
                </a:solidFill>
                <a:latin typeface="Lucida Console"/>
                <a:cs typeface="Lucida Console"/>
              </a:rPr>
              <a:t>uncomment</a:t>
            </a:r>
            <a:r>
              <a:rPr sz="850" spc="40" dirty="0">
                <a:solidFill>
                  <a:srgbClr val="333333"/>
                </a:solidFill>
                <a:latin typeface="Lucida Console"/>
                <a:cs typeface="Lucida Console"/>
              </a:rPr>
              <a:t> </a:t>
            </a:r>
            <a:r>
              <a:rPr sz="850" spc="20" dirty="0">
                <a:solidFill>
                  <a:srgbClr val="333333"/>
                </a:solidFill>
                <a:latin typeface="Lucida Console"/>
                <a:cs typeface="Lucida Console"/>
              </a:rPr>
              <a:t>22	</a:t>
            </a:r>
            <a:r>
              <a:rPr sz="850" spc="15"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following </a:t>
            </a:r>
            <a:r>
              <a:rPr sz="850" spc="25" dirty="0">
                <a:solidFill>
                  <a:srgbClr val="333333"/>
                </a:solidFill>
                <a:latin typeface="Lucida Console"/>
                <a:cs typeface="Lucida Console"/>
              </a:rPr>
              <a:t>line </a:t>
            </a:r>
            <a:r>
              <a:rPr sz="850" spc="30" dirty="0">
                <a:solidFill>
                  <a:srgbClr val="333333"/>
                </a:solidFill>
                <a:latin typeface="Lucida Console"/>
                <a:cs typeface="Lucida Console"/>
              </a:rPr>
              <a:t> instead:</a:t>
            </a:r>
            <a:r>
              <a:rPr sz="850" spc="35" dirty="0">
                <a:solidFill>
                  <a:srgbClr val="333333"/>
                </a:solidFill>
                <a:latin typeface="Lucida Console"/>
                <a:cs typeface="Lucida Console"/>
              </a:rPr>
              <a:t> </a:t>
            </a:r>
            <a:r>
              <a:rPr sz="850" spc="20" dirty="0">
                <a:solidFill>
                  <a:srgbClr val="333333"/>
                </a:solidFill>
                <a:latin typeface="Lucida Console"/>
                <a:cs typeface="Lucida Console"/>
              </a:rPr>
              <a:t>23	</a:t>
            </a:r>
            <a:r>
              <a:rPr sz="850" spc="15" dirty="0">
                <a:solidFill>
                  <a:srgbClr val="333333"/>
                </a:solidFill>
                <a:latin typeface="Lucida Console"/>
                <a:cs typeface="Lucida Console"/>
              </a:rPr>
              <a:t>#	</a:t>
            </a:r>
            <a:r>
              <a:rPr sz="850" spc="20" dirty="0">
                <a:solidFill>
                  <a:srgbClr val="333333"/>
                </a:solidFill>
                <a:latin typeface="Lucida Console"/>
                <a:cs typeface="Lucida Console"/>
              </a:rPr>
              <a:t>24	</a:t>
            </a:r>
            <a:r>
              <a:rPr sz="850" spc="30" dirty="0">
                <a:solidFill>
                  <a:srgbClr val="333333"/>
                </a:solidFill>
                <a:latin typeface="Lucida Console"/>
                <a:cs typeface="Lucida Console"/>
              </a:rPr>
              <a:t>UserDir</a:t>
            </a:r>
            <a:r>
              <a:rPr sz="850" spc="35" dirty="0">
                <a:solidFill>
                  <a:srgbClr val="333333"/>
                </a:solidFill>
                <a:latin typeface="Lucida Console"/>
                <a:cs typeface="Lucida Console"/>
              </a:rPr>
              <a:t> </a:t>
            </a:r>
            <a:r>
              <a:rPr sz="850" spc="30" dirty="0">
                <a:solidFill>
                  <a:srgbClr val="333333"/>
                </a:solidFill>
                <a:latin typeface="Lucida Console"/>
                <a:cs typeface="Lucida Console"/>
              </a:rPr>
              <a:t>public_html</a:t>
            </a:r>
            <a:r>
              <a:rPr sz="850" spc="40" dirty="0">
                <a:solidFill>
                  <a:srgbClr val="333333"/>
                </a:solidFill>
                <a:latin typeface="Lucida Console"/>
                <a:cs typeface="Lucida Console"/>
              </a:rPr>
              <a:t> </a:t>
            </a:r>
            <a:r>
              <a:rPr sz="850" spc="20" dirty="0">
                <a:solidFill>
                  <a:srgbClr val="333333"/>
                </a:solidFill>
                <a:latin typeface="Lucida Console"/>
                <a:cs typeface="Lucida Console"/>
              </a:rPr>
              <a:t>25</a:t>
            </a:r>
            <a:r>
              <a:rPr sz="850" spc="40" dirty="0">
                <a:solidFill>
                  <a:srgbClr val="333333"/>
                </a:solidFill>
                <a:latin typeface="Lucida Console"/>
                <a:cs typeface="Lucida Console"/>
              </a:rPr>
              <a:t> </a:t>
            </a:r>
            <a:r>
              <a:rPr sz="850" spc="30" dirty="0">
                <a:solidFill>
                  <a:srgbClr val="333333"/>
                </a:solidFill>
                <a:latin typeface="Lucida Console"/>
                <a:cs typeface="Lucida Console"/>
              </a:rPr>
              <a:t>&lt;/IfModule&gt;</a:t>
            </a:r>
            <a:r>
              <a:rPr sz="850" spc="35" dirty="0">
                <a:solidFill>
                  <a:srgbClr val="333333"/>
                </a:solidFill>
                <a:latin typeface="Lucida Console"/>
                <a:cs typeface="Lucida Console"/>
              </a:rPr>
              <a:t> </a:t>
            </a:r>
            <a:r>
              <a:rPr sz="850" spc="20" dirty="0">
                <a:solidFill>
                  <a:srgbClr val="333333"/>
                </a:solidFill>
                <a:latin typeface="Lucida Console"/>
                <a:cs typeface="Lucida Console"/>
              </a:rPr>
              <a:t>26	27 </a:t>
            </a:r>
            <a:r>
              <a:rPr sz="850" spc="15" dirty="0">
                <a:solidFill>
                  <a:srgbClr val="333333"/>
                </a:solidFill>
                <a:latin typeface="Lucida Console"/>
                <a:cs typeface="Lucida Console"/>
              </a:rPr>
              <a:t># </a:t>
            </a:r>
            <a:r>
              <a:rPr sz="850" spc="20" dirty="0">
                <a:solidFill>
                  <a:srgbClr val="333333"/>
                </a:solidFill>
                <a:latin typeface="Lucida Console"/>
                <a:cs typeface="Lucida Console"/>
              </a:rPr>
              <a:t>28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Control</a:t>
            </a:r>
            <a:r>
              <a:rPr sz="850" spc="40" dirty="0">
                <a:solidFill>
                  <a:srgbClr val="333333"/>
                </a:solidFill>
                <a:latin typeface="Lucida Console"/>
                <a:cs typeface="Lucida Console"/>
              </a:rPr>
              <a:t> </a:t>
            </a:r>
            <a:r>
              <a:rPr sz="850" spc="25" dirty="0">
                <a:solidFill>
                  <a:srgbClr val="333333"/>
                </a:solidFill>
                <a:latin typeface="Lucida Console"/>
                <a:cs typeface="Lucida Console"/>
              </a:rPr>
              <a:t>access</a:t>
            </a:r>
            <a:r>
              <a:rPr sz="850" spc="40" dirty="0">
                <a:solidFill>
                  <a:srgbClr val="333333"/>
                </a:solidFill>
                <a:latin typeface="Lucida Console"/>
                <a:cs typeface="Lucida Console"/>
              </a:rPr>
              <a:t> </a:t>
            </a:r>
            <a:r>
              <a:rPr sz="850" spc="20" dirty="0">
                <a:solidFill>
                  <a:srgbClr val="333333"/>
                </a:solidFill>
                <a:latin typeface="Lucida Console"/>
                <a:cs typeface="Lucida Console"/>
              </a:rPr>
              <a:t>to</a:t>
            </a:r>
            <a:r>
              <a:rPr sz="850" spc="40" dirty="0">
                <a:solidFill>
                  <a:srgbClr val="333333"/>
                </a:solidFill>
                <a:latin typeface="Lucida Console"/>
                <a:cs typeface="Lucida Console"/>
              </a:rPr>
              <a:t> </a:t>
            </a:r>
            <a:r>
              <a:rPr sz="850" spc="30" dirty="0">
                <a:solidFill>
                  <a:srgbClr val="333333"/>
                </a:solidFill>
                <a:latin typeface="Lucida Console"/>
                <a:cs typeface="Lucida Console"/>
              </a:rPr>
              <a:t>UserDir</a:t>
            </a:r>
            <a:r>
              <a:rPr sz="850" spc="40" dirty="0">
                <a:solidFill>
                  <a:srgbClr val="333333"/>
                </a:solidFill>
                <a:latin typeface="Lucida Console"/>
                <a:cs typeface="Lucida Console"/>
              </a:rPr>
              <a:t> </a:t>
            </a:r>
            <a:r>
              <a:rPr sz="850" spc="30" dirty="0">
                <a:solidFill>
                  <a:srgbClr val="333333"/>
                </a:solidFill>
                <a:latin typeface="Lucida Console"/>
                <a:cs typeface="Lucida Console"/>
              </a:rPr>
              <a:t>directories.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following</a:t>
            </a:r>
            <a:r>
              <a:rPr sz="850" spc="25" dirty="0">
                <a:solidFill>
                  <a:srgbClr val="333333"/>
                </a:solidFill>
                <a:latin typeface="Lucida Console"/>
                <a:cs typeface="Lucida Console"/>
              </a:rPr>
              <a:t> </a:t>
            </a:r>
            <a:r>
              <a:rPr sz="850" spc="20" dirty="0">
                <a:solidFill>
                  <a:srgbClr val="333333"/>
                </a:solidFill>
                <a:latin typeface="Lucida Console"/>
                <a:cs typeface="Lucida Console"/>
              </a:rPr>
              <a:t>is an</a:t>
            </a:r>
            <a:r>
              <a:rPr sz="850" spc="25" dirty="0">
                <a:solidFill>
                  <a:srgbClr val="333333"/>
                </a:solidFill>
                <a:latin typeface="Lucida Console"/>
                <a:cs typeface="Lucida Console"/>
              </a:rPr>
              <a:t> </a:t>
            </a:r>
            <a:r>
              <a:rPr sz="850" spc="30" dirty="0">
                <a:solidFill>
                  <a:srgbClr val="333333"/>
                </a:solidFill>
                <a:latin typeface="Lucida Console"/>
                <a:cs typeface="Lucida Console"/>
              </a:rPr>
              <a:t>example</a:t>
            </a:r>
            <a:r>
              <a:rPr sz="850" spc="25" dirty="0">
                <a:solidFill>
                  <a:srgbClr val="333333"/>
                </a:solidFill>
                <a:latin typeface="Lucida Console"/>
                <a:cs typeface="Lucida Console"/>
              </a:rPr>
              <a:t> </a:t>
            </a:r>
            <a:r>
              <a:rPr sz="850" spc="20" dirty="0">
                <a:solidFill>
                  <a:srgbClr val="333333"/>
                </a:solidFill>
                <a:latin typeface="Lucida Console"/>
                <a:cs typeface="Lucida Console"/>
              </a:rPr>
              <a:t>29</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for</a:t>
            </a:r>
            <a:r>
              <a:rPr sz="850" spc="20" dirty="0">
                <a:solidFill>
                  <a:srgbClr val="333333"/>
                </a:solidFill>
                <a:latin typeface="Lucida Console"/>
                <a:cs typeface="Lucida Console"/>
              </a:rPr>
              <a:t> </a:t>
            </a:r>
            <a:r>
              <a:rPr sz="850" spc="15" dirty="0">
                <a:solidFill>
                  <a:srgbClr val="333333"/>
                </a:solidFill>
                <a:latin typeface="Lucida Console"/>
                <a:cs typeface="Lucida Console"/>
              </a:rPr>
              <a:t>a </a:t>
            </a:r>
            <a:r>
              <a:rPr sz="850" spc="-495" dirty="0">
                <a:solidFill>
                  <a:srgbClr val="333333"/>
                </a:solidFill>
                <a:latin typeface="Lucida Console"/>
                <a:cs typeface="Lucida Console"/>
              </a:rPr>
              <a:t> </a:t>
            </a:r>
            <a:r>
              <a:rPr sz="850" spc="25" dirty="0">
                <a:solidFill>
                  <a:srgbClr val="333333"/>
                </a:solidFill>
                <a:latin typeface="Lucida Console"/>
                <a:cs typeface="Lucida Console"/>
              </a:rPr>
              <a:t>site</a:t>
            </a:r>
            <a:r>
              <a:rPr sz="850" spc="30" dirty="0">
                <a:solidFill>
                  <a:srgbClr val="333333"/>
                </a:solidFill>
                <a:latin typeface="Lucida Console"/>
                <a:cs typeface="Lucida Console"/>
              </a:rPr>
              <a:t> </a:t>
            </a:r>
            <a:r>
              <a:rPr sz="850" spc="25" dirty="0">
                <a:solidFill>
                  <a:srgbClr val="333333"/>
                </a:solidFill>
                <a:latin typeface="Lucida Console"/>
                <a:cs typeface="Lucida Console"/>
              </a:rPr>
              <a:t>where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these</a:t>
            </a:r>
            <a:r>
              <a:rPr sz="850" spc="35" dirty="0">
                <a:solidFill>
                  <a:srgbClr val="333333"/>
                </a:solidFill>
                <a:latin typeface="Lucida Console"/>
                <a:cs typeface="Lucida Console"/>
              </a:rPr>
              <a:t> </a:t>
            </a:r>
            <a:r>
              <a:rPr sz="850" spc="30" dirty="0">
                <a:solidFill>
                  <a:srgbClr val="333333"/>
                </a:solidFill>
                <a:latin typeface="Lucida Console"/>
                <a:cs typeface="Lucida Console"/>
              </a:rPr>
              <a:t>directories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restricted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read-only. </a:t>
            </a:r>
            <a:r>
              <a:rPr sz="850" spc="20" dirty="0">
                <a:solidFill>
                  <a:srgbClr val="333333"/>
                </a:solidFill>
                <a:latin typeface="Lucida Console"/>
                <a:cs typeface="Lucida Console"/>
              </a:rPr>
              <a:t>30</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31</a:t>
            </a:r>
            <a:r>
              <a:rPr sz="850" spc="30" dirty="0">
                <a:solidFill>
                  <a:srgbClr val="333333"/>
                </a:solidFill>
                <a:latin typeface="Lucida Console"/>
                <a:cs typeface="Lucida Console"/>
              </a:rPr>
              <a:t> &lt;Directory </a:t>
            </a:r>
            <a:r>
              <a:rPr sz="850" spc="35" dirty="0">
                <a:solidFill>
                  <a:srgbClr val="333333"/>
                </a:solidFill>
                <a:latin typeface="Lucida Console"/>
                <a:cs typeface="Lucida Console"/>
              </a:rPr>
              <a:t> </a:t>
            </a:r>
            <a:r>
              <a:rPr sz="850" spc="30" dirty="0">
                <a:solidFill>
                  <a:srgbClr val="333333"/>
                </a:solidFill>
                <a:latin typeface="Lucida Console"/>
                <a:cs typeface="Lucida Console"/>
              </a:rPr>
              <a:t>"/home/*/public_html"&gt;</a:t>
            </a:r>
            <a:r>
              <a:rPr sz="850" spc="50" dirty="0">
                <a:solidFill>
                  <a:srgbClr val="333333"/>
                </a:solidFill>
                <a:latin typeface="Lucida Console"/>
                <a:cs typeface="Lucida Console"/>
              </a:rPr>
              <a:t> </a:t>
            </a:r>
            <a:r>
              <a:rPr sz="850" spc="20" dirty="0">
                <a:solidFill>
                  <a:srgbClr val="333333"/>
                </a:solidFill>
                <a:latin typeface="Lucida Console"/>
                <a:cs typeface="Lucida Console"/>
              </a:rPr>
              <a:t>32		</a:t>
            </a:r>
            <a:r>
              <a:rPr sz="850" spc="30" dirty="0">
                <a:solidFill>
                  <a:srgbClr val="333333"/>
                </a:solidFill>
                <a:latin typeface="Lucida Console"/>
                <a:cs typeface="Lucida Console"/>
              </a:rPr>
              <a:t>AllowOverride</a:t>
            </a:r>
            <a:r>
              <a:rPr sz="850" spc="20" dirty="0">
                <a:solidFill>
                  <a:srgbClr val="333333"/>
                </a:solidFill>
                <a:latin typeface="Lucida Console"/>
                <a:cs typeface="Lucida Console"/>
              </a:rPr>
              <a:t> </a:t>
            </a:r>
            <a:r>
              <a:rPr sz="850" spc="30" dirty="0">
                <a:solidFill>
                  <a:srgbClr val="333333"/>
                </a:solidFill>
                <a:latin typeface="Lucida Console"/>
                <a:cs typeface="Lucida Console"/>
              </a:rPr>
              <a:t>FileInfo</a:t>
            </a:r>
            <a:r>
              <a:rPr sz="850" spc="20" dirty="0">
                <a:solidFill>
                  <a:srgbClr val="333333"/>
                </a:solidFill>
                <a:latin typeface="Lucida Console"/>
                <a:cs typeface="Lucida Console"/>
              </a:rPr>
              <a:t> </a:t>
            </a:r>
            <a:r>
              <a:rPr sz="850" spc="30" dirty="0">
                <a:solidFill>
                  <a:srgbClr val="333333"/>
                </a:solidFill>
                <a:latin typeface="Lucida Console"/>
                <a:cs typeface="Lucida Console"/>
              </a:rPr>
              <a:t>AuthConfig</a:t>
            </a:r>
            <a:r>
              <a:rPr sz="850" spc="20" dirty="0">
                <a:solidFill>
                  <a:srgbClr val="333333"/>
                </a:solidFill>
                <a:latin typeface="Lucida Console"/>
                <a:cs typeface="Lucida Console"/>
              </a:rPr>
              <a:t> </a:t>
            </a:r>
            <a:r>
              <a:rPr sz="850" spc="25" dirty="0">
                <a:solidFill>
                  <a:srgbClr val="333333"/>
                </a:solidFill>
                <a:latin typeface="Lucida Console"/>
                <a:cs typeface="Lucida Console"/>
              </a:rPr>
              <a:t>Limit</a:t>
            </a:r>
            <a:r>
              <a:rPr sz="850" spc="20" dirty="0">
                <a:solidFill>
                  <a:srgbClr val="333333"/>
                </a:solidFill>
                <a:latin typeface="Lucida Console"/>
                <a:cs typeface="Lucida Console"/>
              </a:rPr>
              <a:t> </a:t>
            </a:r>
            <a:r>
              <a:rPr sz="850" spc="30" dirty="0">
                <a:solidFill>
                  <a:srgbClr val="333333"/>
                </a:solidFill>
                <a:latin typeface="Lucida Console"/>
                <a:cs typeface="Lucida Console"/>
              </a:rPr>
              <a:t>Indexes</a:t>
            </a:r>
            <a:endParaRPr sz="850">
              <a:latin typeface="Lucida Console"/>
              <a:cs typeface="Lucida Console"/>
            </a:endParaRPr>
          </a:p>
          <a:p>
            <a:pPr marL="136525" marR="552450">
              <a:lnSpc>
                <a:spcPct val="132400"/>
              </a:lnSpc>
              <a:tabLst>
                <a:tab pos="610870" algn="l"/>
              </a:tabLst>
            </a:pPr>
            <a:r>
              <a:rPr sz="850" spc="20" dirty="0">
                <a:solidFill>
                  <a:srgbClr val="333333"/>
                </a:solidFill>
                <a:latin typeface="Lucida Console"/>
                <a:cs typeface="Lucida Console"/>
              </a:rPr>
              <a:t>33	</a:t>
            </a:r>
            <a:r>
              <a:rPr sz="850" spc="30" dirty="0">
                <a:solidFill>
                  <a:srgbClr val="333333"/>
                </a:solidFill>
                <a:latin typeface="Lucida Console"/>
                <a:cs typeface="Lucida Console"/>
              </a:rPr>
              <a:t>Options MultiViews Indexes SymLinksIfOwnerMatch IncludesNoExec </a:t>
            </a:r>
            <a:r>
              <a:rPr sz="850" spc="20" dirty="0">
                <a:solidFill>
                  <a:srgbClr val="333333"/>
                </a:solidFill>
                <a:latin typeface="Lucida Console"/>
                <a:cs typeface="Lucida Console"/>
              </a:rPr>
              <a:t>34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Require</a:t>
            </a:r>
            <a:r>
              <a:rPr sz="850" spc="25" dirty="0">
                <a:solidFill>
                  <a:srgbClr val="333333"/>
                </a:solidFill>
                <a:latin typeface="Lucida Console"/>
                <a:cs typeface="Lucida Console"/>
              </a:rPr>
              <a:t> method</a:t>
            </a:r>
            <a:r>
              <a:rPr sz="850" spc="30" dirty="0">
                <a:solidFill>
                  <a:srgbClr val="333333"/>
                </a:solidFill>
                <a:latin typeface="Lucida Console"/>
                <a:cs typeface="Lucida Console"/>
              </a:rPr>
              <a:t> </a:t>
            </a:r>
            <a:r>
              <a:rPr sz="850" spc="25" dirty="0">
                <a:solidFill>
                  <a:srgbClr val="333333"/>
                </a:solidFill>
                <a:latin typeface="Lucida Console"/>
                <a:cs typeface="Lucida Console"/>
              </a:rPr>
              <a:t>GET</a:t>
            </a:r>
            <a:r>
              <a:rPr sz="850" spc="30" dirty="0">
                <a:solidFill>
                  <a:srgbClr val="333333"/>
                </a:solidFill>
                <a:latin typeface="Lucida Console"/>
                <a:cs typeface="Lucida Console"/>
              </a:rPr>
              <a:t> </a:t>
            </a:r>
            <a:r>
              <a:rPr sz="850" spc="25" dirty="0">
                <a:solidFill>
                  <a:srgbClr val="333333"/>
                </a:solidFill>
                <a:latin typeface="Lucida Console"/>
                <a:cs typeface="Lucida Console"/>
              </a:rPr>
              <a:t>POST</a:t>
            </a:r>
            <a:r>
              <a:rPr sz="850" spc="30" dirty="0">
                <a:solidFill>
                  <a:srgbClr val="333333"/>
                </a:solidFill>
                <a:latin typeface="Lucida Console"/>
                <a:cs typeface="Lucida Console"/>
              </a:rPr>
              <a:t> OPTIONS </a:t>
            </a:r>
            <a:r>
              <a:rPr sz="850" spc="20" dirty="0">
                <a:solidFill>
                  <a:srgbClr val="333333"/>
                </a:solidFill>
                <a:latin typeface="Lucida Console"/>
                <a:cs typeface="Lucida Console"/>
              </a:rPr>
              <a:t>35</a:t>
            </a:r>
            <a:r>
              <a:rPr sz="850" spc="25" dirty="0">
                <a:solidFill>
                  <a:srgbClr val="333333"/>
                </a:solidFill>
                <a:latin typeface="Lucida Console"/>
                <a:cs typeface="Lucida Console"/>
              </a:rPr>
              <a:t> </a:t>
            </a:r>
            <a:r>
              <a:rPr sz="850" spc="30" dirty="0">
                <a:solidFill>
                  <a:srgbClr val="333333"/>
                </a:solidFill>
                <a:latin typeface="Lucida Console"/>
                <a:cs typeface="Lucida Console"/>
              </a:rPr>
              <a:t>&lt;/Directory&gt;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0"/>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：在用户家目录中建立用于保存网站数据的目录及首页面文件。另外，还需要把家目录的权限修改 为</a:t>
            </a:r>
            <a:r>
              <a:rPr sz="950" b="1" spc="5" dirty="0">
                <a:solidFill>
                  <a:srgbClr val="333333"/>
                </a:solidFill>
                <a:latin typeface="Trebuchet MS"/>
                <a:cs typeface="Trebuchet MS"/>
              </a:rPr>
              <a:t>755</a:t>
            </a:r>
            <a:r>
              <a:rPr sz="950" b="1" spc="5" dirty="0">
                <a:solidFill>
                  <a:srgbClr val="333333"/>
                </a:solidFill>
                <a:latin typeface="微软雅黑"/>
                <a:cs typeface="微软雅黑"/>
              </a:rPr>
              <a:t>，</a:t>
            </a:r>
            <a:r>
              <a:rPr sz="950" b="1" spc="25" dirty="0">
                <a:solidFill>
                  <a:srgbClr val="333333"/>
                </a:solidFill>
                <a:latin typeface="微软雅黑"/>
                <a:cs typeface="微软雅黑"/>
              </a:rPr>
              <a:t>保证其他人也有权限读取里面的内容。</a:t>
            </a:r>
            <a:endParaRPr sz="950">
              <a:latin typeface="微软雅黑"/>
              <a:cs typeface="微软雅黑"/>
            </a:endParaRPr>
          </a:p>
          <a:p>
            <a:pPr>
              <a:lnSpc>
                <a:spcPct val="100000"/>
              </a:lnSpc>
              <a:spcBef>
                <a:spcPts val="45"/>
              </a:spcBef>
            </a:pPr>
            <a:endParaRPr sz="900">
              <a:latin typeface="微软雅黑"/>
              <a:cs typeface="微软雅黑"/>
            </a:endParaRPr>
          </a:p>
          <a:p>
            <a:pPr marL="136525" marR="12509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home]#</a:t>
            </a:r>
            <a:r>
              <a:rPr sz="850" spc="35" dirty="0">
                <a:solidFill>
                  <a:srgbClr val="333333"/>
                </a:solidFill>
                <a:latin typeface="Lucida Console"/>
                <a:cs typeface="Lucida Console"/>
              </a:rPr>
              <a:t> </a:t>
            </a:r>
            <a:r>
              <a:rPr sz="850" spc="20" dirty="0">
                <a:solidFill>
                  <a:srgbClr val="333333"/>
                </a:solidFill>
                <a:latin typeface="Lucida Console"/>
                <a:cs typeface="Lucida Console"/>
              </a:rPr>
              <a:t>su</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linuxprobe[linuxprobe@linuxprobe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mkdir </a:t>
            </a:r>
            <a:r>
              <a:rPr sz="850" spc="30" dirty="0">
                <a:solidFill>
                  <a:srgbClr val="333333"/>
                </a:solidFill>
                <a:latin typeface="Lucida Console"/>
                <a:cs typeface="Lucida Console"/>
              </a:rPr>
              <a:t> public_html[linuxprobe@linuxprobe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echo</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linuxprobe's website"</a:t>
            </a:r>
            <a:r>
              <a:rPr sz="850" spc="35" dirty="0">
                <a:solidFill>
                  <a:srgbClr val="333333"/>
                </a:solidFill>
                <a:latin typeface="Lucida Console"/>
                <a:cs typeface="Lucida Console"/>
              </a:rPr>
              <a:t> </a:t>
            </a:r>
            <a:r>
              <a:rPr sz="850" spc="15" dirty="0">
                <a:solidFill>
                  <a:srgbClr val="333333"/>
                </a:solidFill>
                <a:latin typeface="Lucida Console"/>
                <a:cs typeface="Lucida Console"/>
              </a:rPr>
              <a:t>&gt; </a:t>
            </a:r>
            <a:r>
              <a:rPr sz="850" spc="20" dirty="0">
                <a:solidFill>
                  <a:srgbClr val="333333"/>
                </a:solidFill>
                <a:latin typeface="Lucida Console"/>
                <a:cs typeface="Lucida Console"/>
              </a:rPr>
              <a:t> </a:t>
            </a:r>
            <a:r>
              <a:rPr sz="850" spc="30" dirty="0">
                <a:solidFill>
                  <a:srgbClr val="333333"/>
                </a:solidFill>
                <a:latin typeface="Lucida Console"/>
                <a:cs typeface="Lucida Console"/>
              </a:rPr>
              <a:t>public_html/index.html[linuxprobe@linuxprobe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chmod</a:t>
            </a:r>
            <a:r>
              <a:rPr sz="850" spc="40" dirty="0">
                <a:solidFill>
                  <a:srgbClr val="333333"/>
                </a:solidFill>
                <a:latin typeface="Lucida Console"/>
                <a:cs typeface="Lucida Console"/>
              </a:rPr>
              <a:t> </a:t>
            </a:r>
            <a:r>
              <a:rPr sz="850" spc="20" dirty="0">
                <a:solidFill>
                  <a:srgbClr val="333333"/>
                </a:solidFill>
                <a:latin typeface="Lucida Console"/>
                <a:cs typeface="Lucida Console"/>
              </a:rPr>
              <a:t>-R</a:t>
            </a:r>
            <a:r>
              <a:rPr sz="850" spc="35" dirty="0">
                <a:solidFill>
                  <a:srgbClr val="333333"/>
                </a:solidFill>
                <a:latin typeface="Lucida Console"/>
                <a:cs typeface="Lucida Console"/>
              </a:rPr>
              <a:t> </a:t>
            </a:r>
            <a:r>
              <a:rPr sz="850" spc="25" dirty="0">
                <a:solidFill>
                  <a:srgbClr val="333333"/>
                </a:solidFill>
                <a:latin typeface="Lucida Console"/>
                <a:cs typeface="Lucida Console"/>
              </a:rPr>
              <a:t>755</a:t>
            </a:r>
            <a:r>
              <a:rPr sz="850" spc="40" dirty="0">
                <a:solidFill>
                  <a:srgbClr val="333333"/>
                </a:solidFill>
                <a:latin typeface="Lucida Console"/>
                <a:cs typeface="Lucida Console"/>
              </a:rPr>
              <a:t> </a:t>
            </a:r>
            <a:r>
              <a:rPr sz="850" spc="30" dirty="0">
                <a:solidFill>
                  <a:srgbClr val="333333"/>
                </a:solidFill>
                <a:latin typeface="Lucida Console"/>
                <a:cs typeface="Lucida Console"/>
              </a:rPr>
              <a:t>/home/linuxprobe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46355" algn="just">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：重新启动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服务程序，在浏览器的地址栏中输入网址，其格式为</a:t>
            </a:r>
            <a:r>
              <a:rPr sz="950" b="1" spc="-125" dirty="0">
                <a:solidFill>
                  <a:srgbClr val="333333"/>
                </a:solidFill>
                <a:latin typeface="Trebuchet MS"/>
                <a:cs typeface="Trebuchet MS"/>
              </a:rPr>
              <a:t>“</a:t>
            </a:r>
            <a:r>
              <a:rPr sz="950" b="1" spc="25" dirty="0">
                <a:solidFill>
                  <a:srgbClr val="333333"/>
                </a:solidFill>
                <a:latin typeface="微软雅黑"/>
                <a:cs typeface="微软雅黑"/>
              </a:rPr>
              <a:t>网址</a:t>
            </a:r>
            <a:r>
              <a:rPr sz="950" b="1" spc="15" dirty="0">
                <a:solidFill>
                  <a:srgbClr val="333333"/>
                </a:solidFill>
                <a:latin typeface="Trebuchet MS"/>
                <a:cs typeface="Trebuchet MS"/>
              </a:rPr>
              <a:t>/~</a:t>
            </a:r>
            <a:r>
              <a:rPr sz="950" b="1" spc="25" dirty="0">
                <a:solidFill>
                  <a:srgbClr val="333333"/>
                </a:solidFill>
                <a:latin typeface="微软雅黑"/>
                <a:cs typeface="微软雅黑"/>
              </a:rPr>
              <a:t>用户名</a:t>
            </a:r>
            <a:r>
              <a:rPr sz="950" b="1" spc="-125" dirty="0">
                <a:solidFill>
                  <a:srgbClr val="333333"/>
                </a:solidFill>
                <a:latin typeface="Trebuchet MS"/>
                <a:cs typeface="Trebuchet MS"/>
              </a:rPr>
              <a:t>”</a:t>
            </a:r>
            <a:r>
              <a:rPr sz="950" b="1" spc="20" dirty="0">
                <a:solidFill>
                  <a:srgbClr val="333333"/>
                </a:solidFill>
                <a:latin typeface="微软雅黑"/>
                <a:cs typeface="微软雅黑"/>
              </a:rPr>
              <a:t>（其中的波 </a:t>
            </a:r>
            <a:r>
              <a:rPr sz="950" b="1" spc="25" dirty="0">
                <a:solidFill>
                  <a:srgbClr val="333333"/>
                </a:solidFill>
                <a:latin typeface="微软雅黑"/>
                <a:cs typeface="微软雅黑"/>
              </a:rPr>
              <a:t>浪号是必需的，而且网址、波浪号、用户名之间没有空格），从理论上来讲就可以看到用户的个人网站 了。不出所料的是，系统显示报错页面，如图</a:t>
            </a:r>
            <a:r>
              <a:rPr sz="950" b="1" spc="-10" dirty="0">
                <a:solidFill>
                  <a:srgbClr val="333333"/>
                </a:solidFill>
                <a:latin typeface="Trebuchet MS"/>
                <a:cs typeface="Trebuchet MS"/>
              </a:rPr>
              <a:t>10-9</a:t>
            </a:r>
            <a:r>
              <a:rPr sz="950" b="1" spc="25" dirty="0">
                <a:solidFill>
                  <a:srgbClr val="333333"/>
                </a:solidFill>
                <a:latin typeface="微软雅黑"/>
                <a:cs typeface="微软雅黑"/>
              </a:rPr>
              <a:t>所示。这一定还是</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惹的祸。</a:t>
            </a:r>
            <a:endParaRPr sz="950">
              <a:latin typeface="微软雅黑"/>
              <a:cs typeface="微软雅黑"/>
            </a:endParaRPr>
          </a:p>
          <a:p>
            <a:pPr>
              <a:lnSpc>
                <a:spcPct val="100000"/>
              </a:lnSpc>
              <a:spcBef>
                <a:spcPts val="50"/>
              </a:spcBef>
            </a:pPr>
            <a:endParaRPr sz="900">
              <a:latin typeface="微软雅黑"/>
              <a:cs typeface="微软雅黑"/>
            </a:endParaRPr>
          </a:p>
          <a:p>
            <a:pPr marL="136525" marR="333375">
              <a:lnSpc>
                <a:spcPct val="132400"/>
              </a:lnSpc>
            </a:pPr>
            <a:r>
              <a:rPr sz="850" spc="30" dirty="0">
                <a:solidFill>
                  <a:srgbClr val="333333"/>
                </a:solidFill>
                <a:latin typeface="Lucida Console"/>
                <a:cs typeface="Lucida Console"/>
              </a:rPr>
              <a:t>[linuxprobe@linuxprobe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exitlogout[root@linuxprobe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systemctl</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restart </a:t>
            </a:r>
            <a:r>
              <a:rPr sz="850" spc="-495" dirty="0">
                <a:solidFill>
                  <a:srgbClr val="333333"/>
                </a:solidFill>
                <a:latin typeface="Lucida Console"/>
                <a:cs typeface="Lucida Console"/>
              </a:rPr>
              <a:t> </a:t>
            </a:r>
            <a:r>
              <a:rPr sz="850" spc="25" dirty="0">
                <a:solidFill>
                  <a:srgbClr val="333333"/>
                </a:solidFill>
                <a:latin typeface="Lucida Console"/>
                <a:cs typeface="Lucida Console"/>
              </a:rPr>
              <a:t>httpd</a:t>
            </a:r>
            <a:endParaRPr sz="850">
              <a:latin typeface="Lucida Console"/>
              <a:cs typeface="Lucida Console"/>
            </a:endParaRPr>
          </a:p>
        </p:txBody>
      </p:sp>
      <p:sp>
        <p:nvSpPr>
          <p:cNvPr id="24" name="object 2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09"/>
            <a:ext cx="5651500" cy="3411854"/>
            <a:chOff x="959124" y="368309"/>
            <a:chExt cx="5651500" cy="3411854"/>
          </a:xfrm>
        </p:grpSpPr>
        <p:sp>
          <p:nvSpPr>
            <p:cNvPr id="3" name="object 3"/>
            <p:cNvSpPr/>
            <p:nvPr/>
          </p:nvSpPr>
          <p:spPr>
            <a:xfrm>
              <a:off x="963889" y="373073"/>
              <a:ext cx="5641975" cy="3402329"/>
            </a:xfrm>
            <a:custGeom>
              <a:avLst/>
              <a:gdLst/>
              <a:ahLst/>
              <a:cxnLst/>
              <a:rect l="l" t="t" r="r" b="b"/>
              <a:pathLst>
                <a:path w="5641975" h="3402329">
                  <a:moveTo>
                    <a:pt x="5617597" y="3402005"/>
                  </a:moveTo>
                  <a:lnTo>
                    <a:pt x="23823" y="3402005"/>
                  </a:lnTo>
                  <a:lnTo>
                    <a:pt x="20659" y="3401853"/>
                  </a:lnTo>
                  <a:lnTo>
                    <a:pt x="0" y="3381155"/>
                  </a:lnTo>
                  <a:lnTo>
                    <a:pt x="0" y="3378182"/>
                  </a:lnTo>
                  <a:lnTo>
                    <a:pt x="0" y="20402"/>
                  </a:lnTo>
                  <a:lnTo>
                    <a:pt x="20659" y="0"/>
                  </a:lnTo>
                  <a:lnTo>
                    <a:pt x="5620751" y="0"/>
                  </a:lnTo>
                  <a:lnTo>
                    <a:pt x="5641421" y="20402"/>
                  </a:lnTo>
                  <a:lnTo>
                    <a:pt x="5641421" y="3381155"/>
                  </a:lnTo>
                  <a:lnTo>
                    <a:pt x="5620751" y="3401853"/>
                  </a:lnTo>
                  <a:lnTo>
                    <a:pt x="5617597" y="3402005"/>
                  </a:lnTo>
                  <a:close/>
                </a:path>
              </a:pathLst>
            </a:custGeom>
            <a:solidFill>
              <a:srgbClr val="F8F8F8"/>
            </a:solidFill>
          </p:spPr>
          <p:txBody>
            <a:bodyPr wrap="square" lIns="0" tIns="0" rIns="0" bIns="0" rtlCol="0"/>
            <a:lstStyle/>
            <a:p>
              <a:endParaRPr/>
            </a:p>
          </p:txBody>
        </p:sp>
        <p:sp>
          <p:nvSpPr>
            <p:cNvPr id="4" name="object 4"/>
            <p:cNvSpPr/>
            <p:nvPr/>
          </p:nvSpPr>
          <p:spPr>
            <a:xfrm>
              <a:off x="963889" y="373073"/>
              <a:ext cx="5641975" cy="3402329"/>
            </a:xfrm>
            <a:custGeom>
              <a:avLst/>
              <a:gdLst/>
              <a:ahLst/>
              <a:cxnLst/>
              <a:rect l="l" t="t" r="r" b="b"/>
              <a:pathLst>
                <a:path w="5641975" h="3402329">
                  <a:moveTo>
                    <a:pt x="0" y="3378182"/>
                  </a:moveTo>
                  <a:lnTo>
                    <a:pt x="0" y="23823"/>
                  </a:lnTo>
                  <a:lnTo>
                    <a:pt x="0" y="20402"/>
                  </a:lnTo>
                  <a:lnTo>
                    <a:pt x="600" y="17276"/>
                  </a:lnTo>
                  <a:lnTo>
                    <a:pt x="1810" y="14446"/>
                  </a:lnTo>
                  <a:lnTo>
                    <a:pt x="3020" y="11616"/>
                  </a:lnTo>
                  <a:lnTo>
                    <a:pt x="4745" y="9081"/>
                  </a:lnTo>
                  <a:lnTo>
                    <a:pt x="6975" y="6851"/>
                  </a:lnTo>
                  <a:lnTo>
                    <a:pt x="9214" y="4612"/>
                  </a:lnTo>
                  <a:lnTo>
                    <a:pt x="11787" y="2830"/>
                  </a:lnTo>
                  <a:lnTo>
                    <a:pt x="14703" y="1791"/>
                  </a:lnTo>
                  <a:lnTo>
                    <a:pt x="17629" y="600"/>
                  </a:lnTo>
                  <a:lnTo>
                    <a:pt x="20659" y="0"/>
                  </a:lnTo>
                  <a:lnTo>
                    <a:pt x="23823" y="0"/>
                  </a:lnTo>
                  <a:lnTo>
                    <a:pt x="5617597" y="0"/>
                  </a:lnTo>
                  <a:lnTo>
                    <a:pt x="5620751" y="0"/>
                  </a:lnTo>
                  <a:lnTo>
                    <a:pt x="5623791" y="600"/>
                  </a:lnTo>
                  <a:lnTo>
                    <a:pt x="5626717" y="1791"/>
                  </a:lnTo>
                  <a:lnTo>
                    <a:pt x="5629633" y="2830"/>
                  </a:lnTo>
                  <a:lnTo>
                    <a:pt x="5632206" y="4612"/>
                  </a:lnTo>
                  <a:lnTo>
                    <a:pt x="5634445" y="6851"/>
                  </a:lnTo>
                  <a:lnTo>
                    <a:pt x="5636675" y="9081"/>
                  </a:lnTo>
                  <a:lnTo>
                    <a:pt x="5638400" y="11616"/>
                  </a:lnTo>
                  <a:lnTo>
                    <a:pt x="5639610" y="14446"/>
                  </a:lnTo>
                  <a:lnTo>
                    <a:pt x="5640820" y="17276"/>
                  </a:lnTo>
                  <a:lnTo>
                    <a:pt x="5641421" y="20402"/>
                  </a:lnTo>
                  <a:lnTo>
                    <a:pt x="5641421" y="23823"/>
                  </a:lnTo>
                  <a:lnTo>
                    <a:pt x="5641421" y="3378182"/>
                  </a:lnTo>
                  <a:lnTo>
                    <a:pt x="5641421" y="3381155"/>
                  </a:lnTo>
                  <a:lnTo>
                    <a:pt x="5640820" y="3384137"/>
                  </a:lnTo>
                  <a:lnTo>
                    <a:pt x="5639610" y="3386968"/>
                  </a:lnTo>
                  <a:lnTo>
                    <a:pt x="5638400" y="3389798"/>
                  </a:lnTo>
                  <a:lnTo>
                    <a:pt x="5636675" y="3392476"/>
                  </a:lnTo>
                  <a:lnTo>
                    <a:pt x="5617597" y="3402005"/>
                  </a:lnTo>
                  <a:lnTo>
                    <a:pt x="23823" y="3402005"/>
                  </a:lnTo>
                  <a:lnTo>
                    <a:pt x="1810" y="3386968"/>
                  </a:lnTo>
                  <a:lnTo>
                    <a:pt x="600" y="3384137"/>
                  </a:lnTo>
                  <a:lnTo>
                    <a:pt x="0" y="3381155"/>
                  </a:lnTo>
                  <a:lnTo>
                    <a:pt x="0" y="3378182"/>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31"/>
              <a:ext cx="5556250" cy="3259454"/>
            </a:xfrm>
            <a:custGeom>
              <a:avLst/>
              <a:gdLst/>
              <a:ahLst/>
              <a:cxnLst/>
              <a:rect l="l" t="t" r="r" b="b"/>
              <a:pathLst>
                <a:path w="5556250" h="3259454">
                  <a:moveTo>
                    <a:pt x="5555656" y="3259064"/>
                  </a:moveTo>
                  <a:lnTo>
                    <a:pt x="0" y="3259064"/>
                  </a:lnTo>
                  <a:lnTo>
                    <a:pt x="0" y="0"/>
                  </a:lnTo>
                  <a:lnTo>
                    <a:pt x="5555656" y="0"/>
                  </a:lnTo>
                  <a:lnTo>
                    <a:pt x="5555656" y="3259064"/>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5018635"/>
            <a:ext cx="5651500" cy="495934"/>
            <a:chOff x="959124" y="5018635"/>
            <a:chExt cx="5651500" cy="495934"/>
          </a:xfrm>
        </p:grpSpPr>
        <p:sp>
          <p:nvSpPr>
            <p:cNvPr id="7" name="object 7"/>
            <p:cNvSpPr/>
            <p:nvPr/>
          </p:nvSpPr>
          <p:spPr>
            <a:xfrm>
              <a:off x="963889" y="5023399"/>
              <a:ext cx="5641975" cy="486409"/>
            </a:xfrm>
            <a:custGeom>
              <a:avLst/>
              <a:gdLst/>
              <a:ahLst/>
              <a:cxnLst/>
              <a:rect l="l" t="t" r="r" b="b"/>
              <a:pathLst>
                <a:path w="5641975" h="486410">
                  <a:moveTo>
                    <a:pt x="5617597" y="486000"/>
                  </a:moveTo>
                  <a:lnTo>
                    <a:pt x="23823" y="486000"/>
                  </a:lnTo>
                  <a:lnTo>
                    <a:pt x="20659" y="485848"/>
                  </a:lnTo>
                  <a:lnTo>
                    <a:pt x="0" y="465302"/>
                  </a:lnTo>
                  <a:lnTo>
                    <a:pt x="0" y="462177"/>
                  </a:lnTo>
                  <a:lnTo>
                    <a:pt x="0" y="20545"/>
                  </a:lnTo>
                  <a:lnTo>
                    <a:pt x="20659" y="0"/>
                  </a:lnTo>
                  <a:lnTo>
                    <a:pt x="5620752" y="0"/>
                  </a:lnTo>
                  <a:lnTo>
                    <a:pt x="5641421" y="20545"/>
                  </a:lnTo>
                  <a:lnTo>
                    <a:pt x="5641421" y="465302"/>
                  </a:lnTo>
                  <a:lnTo>
                    <a:pt x="5620752" y="485848"/>
                  </a:lnTo>
                  <a:lnTo>
                    <a:pt x="5617597" y="486000"/>
                  </a:lnTo>
                  <a:close/>
                </a:path>
              </a:pathLst>
            </a:custGeom>
            <a:solidFill>
              <a:srgbClr val="F8F8F8"/>
            </a:solidFill>
          </p:spPr>
          <p:txBody>
            <a:bodyPr wrap="square" lIns="0" tIns="0" rIns="0" bIns="0" rtlCol="0"/>
            <a:lstStyle/>
            <a:p>
              <a:endParaRPr/>
            </a:p>
          </p:txBody>
        </p:sp>
        <p:sp>
          <p:nvSpPr>
            <p:cNvPr id="8" name="object 8"/>
            <p:cNvSpPr/>
            <p:nvPr/>
          </p:nvSpPr>
          <p:spPr>
            <a:xfrm>
              <a:off x="963889" y="5023399"/>
              <a:ext cx="5641975" cy="486409"/>
            </a:xfrm>
            <a:custGeom>
              <a:avLst/>
              <a:gdLst/>
              <a:ahLst/>
              <a:cxnLst/>
              <a:rect l="l" t="t" r="r" b="b"/>
              <a:pathLst>
                <a:path w="5641975" h="486410">
                  <a:moveTo>
                    <a:pt x="0" y="462177"/>
                  </a:moveTo>
                  <a:lnTo>
                    <a:pt x="0" y="23823"/>
                  </a:lnTo>
                  <a:lnTo>
                    <a:pt x="0" y="20545"/>
                  </a:lnTo>
                  <a:lnTo>
                    <a:pt x="600" y="17419"/>
                  </a:lnTo>
                  <a:lnTo>
                    <a:pt x="1810" y="14446"/>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462177"/>
                  </a:lnTo>
                  <a:lnTo>
                    <a:pt x="5641421" y="465302"/>
                  </a:lnTo>
                  <a:lnTo>
                    <a:pt x="5640821" y="468285"/>
                  </a:lnTo>
                  <a:lnTo>
                    <a:pt x="5639610" y="471106"/>
                  </a:lnTo>
                  <a:lnTo>
                    <a:pt x="5638400" y="473936"/>
                  </a:lnTo>
                  <a:lnTo>
                    <a:pt x="5617597" y="486000"/>
                  </a:lnTo>
                  <a:lnTo>
                    <a:pt x="23823" y="486000"/>
                  </a:lnTo>
                  <a:lnTo>
                    <a:pt x="1810" y="471106"/>
                  </a:lnTo>
                  <a:lnTo>
                    <a:pt x="600" y="468285"/>
                  </a:lnTo>
                  <a:lnTo>
                    <a:pt x="0" y="465302"/>
                  </a:lnTo>
                  <a:lnTo>
                    <a:pt x="0" y="46217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5104473"/>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pic>
        <p:nvPicPr>
          <p:cNvPr id="10" name="object 10"/>
          <p:cNvPicPr/>
          <p:nvPr/>
        </p:nvPicPr>
        <p:blipFill>
          <a:blip r:embed="rId2" cstate="print"/>
          <a:stretch>
            <a:fillRect/>
          </a:stretch>
        </p:blipFill>
        <p:spPr>
          <a:xfrm>
            <a:off x="959124" y="5657182"/>
            <a:ext cx="5650951" cy="752824"/>
          </a:xfrm>
          <a:prstGeom prst="rect">
            <a:avLst/>
          </a:prstGeom>
        </p:spPr>
      </p:pic>
      <p:grpSp>
        <p:nvGrpSpPr>
          <p:cNvPr id="11" name="object 11"/>
          <p:cNvGrpSpPr/>
          <p:nvPr/>
        </p:nvGrpSpPr>
        <p:grpSpPr>
          <a:xfrm>
            <a:off x="959124" y="7810757"/>
            <a:ext cx="5651500" cy="667385"/>
            <a:chOff x="959124" y="7810757"/>
            <a:chExt cx="5651500" cy="667385"/>
          </a:xfrm>
        </p:grpSpPr>
        <p:sp>
          <p:nvSpPr>
            <p:cNvPr id="12" name="object 12"/>
            <p:cNvSpPr/>
            <p:nvPr/>
          </p:nvSpPr>
          <p:spPr>
            <a:xfrm>
              <a:off x="963889" y="7815522"/>
              <a:ext cx="5641975" cy="657860"/>
            </a:xfrm>
            <a:custGeom>
              <a:avLst/>
              <a:gdLst/>
              <a:ahLst/>
              <a:cxnLst/>
              <a:rect l="l" t="t" r="r" b="b"/>
              <a:pathLst>
                <a:path w="5641975" h="657859">
                  <a:moveTo>
                    <a:pt x="5620752" y="657530"/>
                  </a:moveTo>
                  <a:lnTo>
                    <a:pt x="20659" y="657530"/>
                  </a:lnTo>
                  <a:lnTo>
                    <a:pt x="17629" y="656939"/>
                  </a:lnTo>
                  <a:lnTo>
                    <a:pt x="0" y="636832"/>
                  </a:lnTo>
                  <a:lnTo>
                    <a:pt x="0" y="633706"/>
                  </a:lnTo>
                  <a:lnTo>
                    <a:pt x="0" y="20545"/>
                  </a:lnTo>
                  <a:lnTo>
                    <a:pt x="20659" y="0"/>
                  </a:lnTo>
                  <a:lnTo>
                    <a:pt x="5620752" y="0"/>
                  </a:lnTo>
                  <a:lnTo>
                    <a:pt x="5641421" y="20545"/>
                  </a:lnTo>
                  <a:lnTo>
                    <a:pt x="5641421" y="636832"/>
                  </a:lnTo>
                  <a:lnTo>
                    <a:pt x="5623792" y="656939"/>
                  </a:lnTo>
                  <a:lnTo>
                    <a:pt x="5620752" y="657530"/>
                  </a:lnTo>
                  <a:close/>
                </a:path>
              </a:pathLst>
            </a:custGeom>
            <a:solidFill>
              <a:srgbClr val="F8F8F8"/>
            </a:solidFill>
          </p:spPr>
          <p:txBody>
            <a:bodyPr wrap="square" lIns="0" tIns="0" rIns="0" bIns="0" rtlCol="0"/>
            <a:lstStyle/>
            <a:p>
              <a:endParaRPr/>
            </a:p>
          </p:txBody>
        </p:sp>
        <p:sp>
          <p:nvSpPr>
            <p:cNvPr id="13" name="object 13"/>
            <p:cNvSpPr/>
            <p:nvPr/>
          </p:nvSpPr>
          <p:spPr>
            <a:xfrm>
              <a:off x="963889" y="7815522"/>
              <a:ext cx="5641975" cy="657860"/>
            </a:xfrm>
            <a:custGeom>
              <a:avLst/>
              <a:gdLst/>
              <a:ahLst/>
              <a:cxnLst/>
              <a:rect l="l" t="t" r="r" b="b"/>
              <a:pathLst>
                <a:path w="5641975" h="657859">
                  <a:moveTo>
                    <a:pt x="0" y="633706"/>
                  </a:moveTo>
                  <a:lnTo>
                    <a:pt x="0" y="23823"/>
                  </a:lnTo>
                  <a:lnTo>
                    <a:pt x="0" y="20545"/>
                  </a:lnTo>
                  <a:lnTo>
                    <a:pt x="600" y="17419"/>
                  </a:lnTo>
                  <a:lnTo>
                    <a:pt x="1810" y="14589"/>
                  </a:lnTo>
                  <a:lnTo>
                    <a:pt x="3020" y="11759"/>
                  </a:lnTo>
                  <a:lnTo>
                    <a:pt x="4745" y="9081"/>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633706"/>
                  </a:lnTo>
                  <a:lnTo>
                    <a:pt x="5641421" y="636832"/>
                  </a:lnTo>
                  <a:lnTo>
                    <a:pt x="5640821" y="639815"/>
                  </a:lnTo>
                  <a:lnTo>
                    <a:pt x="5639610" y="642636"/>
                  </a:lnTo>
                  <a:lnTo>
                    <a:pt x="5638400" y="645466"/>
                  </a:lnTo>
                  <a:lnTo>
                    <a:pt x="5620752" y="657530"/>
                  </a:lnTo>
                  <a:lnTo>
                    <a:pt x="5617597" y="657530"/>
                  </a:lnTo>
                  <a:lnTo>
                    <a:pt x="23823" y="657530"/>
                  </a:lnTo>
                  <a:lnTo>
                    <a:pt x="20659" y="657530"/>
                  </a:lnTo>
                  <a:lnTo>
                    <a:pt x="17629" y="656939"/>
                  </a:lnTo>
                  <a:lnTo>
                    <a:pt x="1810" y="642636"/>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7896595"/>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6521156"/>
            <a:ext cx="5654040" cy="266128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10-10</a:t>
            </a:r>
            <a:r>
              <a:rPr sz="950" b="1" spc="-35" dirty="0">
                <a:solidFill>
                  <a:srgbClr val="333333"/>
                </a:solidFill>
                <a:latin typeface="Trebuchet MS"/>
                <a:cs typeface="Trebuchet MS"/>
              </a:rPr>
              <a:t> </a:t>
            </a:r>
            <a:r>
              <a:rPr sz="950" b="1" spc="25" dirty="0">
                <a:solidFill>
                  <a:srgbClr val="333333"/>
                </a:solidFill>
                <a:latin typeface="微软雅黑"/>
                <a:cs typeface="微软雅黑"/>
              </a:rPr>
              <a:t>正常看到个人用户主页面中的内容</a:t>
            </a:r>
            <a:endParaRPr sz="950">
              <a:latin typeface="微软雅黑"/>
              <a:cs typeface="微软雅黑"/>
            </a:endParaRPr>
          </a:p>
          <a:p>
            <a:pPr marL="12700" marR="59055">
              <a:lnSpc>
                <a:spcPct val="131600"/>
              </a:lnSpc>
              <a:spcBef>
                <a:spcPts val="750"/>
              </a:spcBef>
            </a:pPr>
            <a:r>
              <a:rPr sz="950" b="1" spc="25" dirty="0">
                <a:solidFill>
                  <a:srgbClr val="333333"/>
                </a:solidFill>
                <a:latin typeface="微软雅黑"/>
                <a:cs typeface="微软雅黑"/>
              </a:rPr>
              <a:t>有时，网站的拥有者并不希望直接将网页内容显示出来，只想让通过身份验证的用户访客看到里面的内 容。</a:t>
            </a:r>
            <a:endParaRPr sz="950">
              <a:latin typeface="微软雅黑"/>
              <a:cs typeface="微软雅黑"/>
            </a:endParaRPr>
          </a:p>
          <a:p>
            <a:pPr marL="12700" marR="3175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：先使用</a:t>
            </a:r>
            <a:r>
              <a:rPr sz="950" b="1" spc="70" dirty="0">
                <a:solidFill>
                  <a:srgbClr val="333333"/>
                </a:solidFill>
                <a:latin typeface="Trebuchet MS"/>
                <a:cs typeface="Trebuchet MS"/>
              </a:rPr>
              <a:t>htpasswd</a:t>
            </a:r>
            <a:r>
              <a:rPr sz="950" b="1" spc="25" dirty="0">
                <a:solidFill>
                  <a:srgbClr val="333333"/>
                </a:solidFill>
                <a:latin typeface="微软雅黑"/>
                <a:cs typeface="微软雅黑"/>
              </a:rPr>
              <a:t>命令生成密码数据库。</a:t>
            </a:r>
            <a:r>
              <a:rPr sz="950" b="1" spc="-10" dirty="0">
                <a:solidFill>
                  <a:srgbClr val="333333"/>
                </a:solidFill>
                <a:latin typeface="Trebuchet MS"/>
                <a:cs typeface="Trebuchet MS"/>
              </a:rPr>
              <a:t>-c</a:t>
            </a:r>
            <a:r>
              <a:rPr sz="950" b="1" spc="20" dirty="0">
                <a:solidFill>
                  <a:srgbClr val="333333"/>
                </a:solidFill>
                <a:latin typeface="微软雅黑"/>
                <a:cs typeface="微软雅黑"/>
              </a:rPr>
              <a:t>参数表示第一次生成；后面再分别添加密码数据库的 </a:t>
            </a:r>
            <a:r>
              <a:rPr sz="950" b="1" spc="25" dirty="0">
                <a:solidFill>
                  <a:srgbClr val="333333"/>
                </a:solidFill>
                <a:latin typeface="微软雅黑"/>
                <a:cs typeface="微软雅黑"/>
              </a:rPr>
              <a:t>存放文件，以及验证要用到的用户名称（该用户不必是系统中已有的本地账户）。</a:t>
            </a:r>
            <a:endParaRPr sz="950">
              <a:latin typeface="微软雅黑"/>
              <a:cs typeface="微软雅黑"/>
            </a:endParaRPr>
          </a:p>
          <a:p>
            <a:pPr>
              <a:lnSpc>
                <a:spcPct val="100000"/>
              </a:lnSpc>
              <a:spcBef>
                <a:spcPts val="45"/>
              </a:spcBef>
            </a:pPr>
            <a:endParaRPr sz="900">
              <a:latin typeface="微软雅黑"/>
              <a:cs typeface="微软雅黑"/>
            </a:endParaRPr>
          </a:p>
          <a:p>
            <a:pPr marL="136525" marR="125730" indent="-635">
              <a:lnSpc>
                <a:spcPct val="1324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htpasswd </a:t>
            </a:r>
            <a:r>
              <a:rPr sz="850" spc="20" dirty="0">
                <a:solidFill>
                  <a:srgbClr val="333333"/>
                </a:solidFill>
                <a:latin typeface="Lucida Console"/>
                <a:cs typeface="Lucida Console"/>
              </a:rPr>
              <a:t>-c</a:t>
            </a:r>
            <a:r>
              <a:rPr sz="850" spc="30" dirty="0">
                <a:solidFill>
                  <a:srgbClr val="333333"/>
                </a:solidFill>
                <a:latin typeface="Lucida Console"/>
                <a:cs typeface="Lucida Console"/>
              </a:rPr>
              <a:t> /etc/httpd/passwd</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linuxprobeNew password:</a:t>
            </a:r>
            <a:r>
              <a:rPr sz="800" spc="90" dirty="0">
                <a:solidFill>
                  <a:srgbClr val="333333"/>
                </a:solidFill>
                <a:latin typeface="宋体"/>
                <a:cs typeface="宋体"/>
              </a:rPr>
              <a:t>此</a:t>
            </a:r>
            <a:r>
              <a:rPr sz="800" spc="80" dirty="0">
                <a:solidFill>
                  <a:srgbClr val="333333"/>
                </a:solidFill>
                <a:latin typeface="宋体"/>
                <a:cs typeface="宋体"/>
              </a:rPr>
              <a:t>处 </a:t>
            </a:r>
            <a:r>
              <a:rPr sz="800" spc="90" dirty="0">
                <a:solidFill>
                  <a:srgbClr val="333333"/>
                </a:solidFill>
                <a:latin typeface="宋体"/>
                <a:cs typeface="宋体"/>
              </a:rPr>
              <a:t>输入用于网页验证的密码</a:t>
            </a:r>
            <a:r>
              <a:rPr sz="850" spc="30" dirty="0">
                <a:solidFill>
                  <a:srgbClr val="333333"/>
                </a:solidFill>
                <a:latin typeface="Lucida Console"/>
                <a:cs typeface="Lucida Console"/>
              </a:rPr>
              <a:t>Re-type </a:t>
            </a:r>
            <a:r>
              <a:rPr sz="850" spc="25" dirty="0">
                <a:solidFill>
                  <a:srgbClr val="333333"/>
                </a:solidFill>
                <a:latin typeface="Lucida Console"/>
                <a:cs typeface="Lucida Console"/>
              </a:rPr>
              <a:t>new</a:t>
            </a:r>
            <a:r>
              <a:rPr sz="850" spc="30" dirty="0">
                <a:solidFill>
                  <a:srgbClr val="333333"/>
                </a:solidFill>
                <a:latin typeface="Lucida Console"/>
                <a:cs typeface="Lucida Console"/>
              </a:rPr>
              <a:t> password:</a:t>
            </a:r>
            <a:r>
              <a:rPr sz="800" spc="90" dirty="0">
                <a:solidFill>
                  <a:srgbClr val="333333"/>
                </a:solidFill>
                <a:latin typeface="宋体"/>
                <a:cs typeface="宋体"/>
              </a:rPr>
              <a:t>再输入一遍进行确认</a:t>
            </a:r>
            <a:r>
              <a:rPr sz="850" spc="25" dirty="0">
                <a:solidFill>
                  <a:srgbClr val="333333"/>
                </a:solidFill>
                <a:latin typeface="Lucida Console"/>
                <a:cs typeface="Lucida Console"/>
              </a:rPr>
              <a:t>Adding</a:t>
            </a:r>
            <a:r>
              <a:rPr sz="850" spc="30" dirty="0">
                <a:solidFill>
                  <a:srgbClr val="333333"/>
                </a:solidFill>
                <a:latin typeface="Lucida Console"/>
                <a:cs typeface="Lucida Console"/>
              </a:rPr>
              <a:t> password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 </a:t>
            </a:r>
            <a:r>
              <a:rPr sz="850" spc="-495" dirty="0">
                <a:solidFill>
                  <a:srgbClr val="333333"/>
                </a:solidFill>
                <a:latin typeface="Lucida Console"/>
                <a:cs typeface="Lucida Console"/>
              </a:rPr>
              <a:t> </a:t>
            </a:r>
            <a:r>
              <a:rPr sz="850" spc="30" dirty="0">
                <a:solidFill>
                  <a:srgbClr val="333333"/>
                </a:solidFill>
                <a:latin typeface="Lucida Console"/>
                <a:cs typeface="Lucida Console"/>
              </a:rPr>
              <a:t>linuxprobe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：继续编辑个人用户主页功能的配置文件。把第</a:t>
            </a:r>
            <a:r>
              <a:rPr sz="950" b="1" spc="5" dirty="0">
                <a:solidFill>
                  <a:srgbClr val="333333"/>
                </a:solidFill>
                <a:latin typeface="Trebuchet MS"/>
                <a:cs typeface="Trebuchet MS"/>
              </a:rPr>
              <a:t>31</a:t>
            </a:r>
            <a:r>
              <a:rPr sz="950" b="1" spc="5" dirty="0">
                <a:solidFill>
                  <a:srgbClr val="333333"/>
                </a:solidFill>
                <a:latin typeface="微软雅黑"/>
                <a:cs typeface="微软雅黑"/>
              </a:rPr>
              <a:t>～</a:t>
            </a:r>
            <a:r>
              <a:rPr sz="950" b="1" spc="5" dirty="0">
                <a:solidFill>
                  <a:srgbClr val="333333"/>
                </a:solidFill>
                <a:latin typeface="Trebuchet MS"/>
                <a:cs typeface="Trebuchet MS"/>
              </a:rPr>
              <a:t>37</a:t>
            </a:r>
            <a:r>
              <a:rPr sz="950" b="1" spc="25" dirty="0">
                <a:solidFill>
                  <a:srgbClr val="333333"/>
                </a:solidFill>
                <a:latin typeface="微软雅黑"/>
                <a:cs typeface="微软雅黑"/>
              </a:rPr>
              <a:t>行的参数信息修改成下列内容，其中井号</a:t>
            </a:r>
            <a:endParaRPr sz="950">
              <a:latin typeface="微软雅黑"/>
              <a:cs typeface="微软雅黑"/>
            </a:endParaRPr>
          </a:p>
          <a:p>
            <a:pPr marL="12700" marR="5080">
              <a:lnSpc>
                <a:spcPct val="131600"/>
              </a:lnSpc>
            </a:pPr>
            <a:r>
              <a:rPr sz="950" b="1" spc="25" dirty="0">
                <a:solidFill>
                  <a:srgbClr val="333333"/>
                </a:solidFill>
                <a:latin typeface="微软雅黑"/>
                <a:cs typeface="微软雅黑"/>
              </a:rPr>
              <a:t>（</a:t>
            </a:r>
            <a:r>
              <a:rPr sz="950" b="1" spc="70" dirty="0">
                <a:solidFill>
                  <a:srgbClr val="333333"/>
                </a:solidFill>
                <a:latin typeface="Trebuchet MS"/>
                <a:cs typeface="Trebuchet MS"/>
              </a:rPr>
              <a:t>#</a:t>
            </a:r>
            <a:r>
              <a:rPr sz="950" b="1" spc="25" dirty="0">
                <a:solidFill>
                  <a:srgbClr val="333333"/>
                </a:solidFill>
                <a:latin typeface="微软雅黑"/>
                <a:cs typeface="微软雅黑"/>
              </a:rPr>
              <a:t>）开头的内容为添加的注释信息，可将其忽略。随后保存并退出配置文件，重启</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服务程序即可 </a:t>
            </a:r>
            <a:r>
              <a:rPr sz="950" b="1" spc="25" dirty="0">
                <a:solidFill>
                  <a:srgbClr val="333333"/>
                </a:solidFill>
                <a:latin typeface="微软雅黑"/>
                <a:cs typeface="微软雅黑"/>
              </a:rPr>
              <a:t>生效。</a:t>
            </a:r>
            <a:endParaRPr sz="950">
              <a:latin typeface="微软雅黑"/>
              <a:cs typeface="微软雅黑"/>
            </a:endParaRPr>
          </a:p>
        </p:txBody>
      </p:sp>
      <p:sp>
        <p:nvSpPr>
          <p:cNvPr id="19" name="object 19"/>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156</a:t>
            </a:fld>
            <a:endParaRPr sz="800">
              <a:latin typeface="小哥哥网恋吗"/>
              <a:cs typeface="小哥哥网恋吗"/>
            </a:endParaRPr>
          </a:p>
        </p:txBody>
      </p:sp>
      <p:sp>
        <p:nvSpPr>
          <p:cNvPr id="16" name="object 16"/>
          <p:cNvSpPr txBox="1"/>
          <p:nvPr/>
        </p:nvSpPr>
        <p:spPr>
          <a:xfrm>
            <a:off x="1070306" y="406810"/>
            <a:ext cx="5083810" cy="10547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getsebool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grep</a:t>
            </a:r>
            <a:r>
              <a:rPr sz="850" spc="30" dirty="0">
                <a:solidFill>
                  <a:srgbClr val="333333"/>
                </a:solidFill>
                <a:latin typeface="Lucida Console"/>
                <a:cs typeface="Lucida Console"/>
              </a:rPr>
              <a:t> httphttpd_anon_write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offhttpd_builtin_scripting</a:t>
            </a:r>
            <a:r>
              <a:rPr sz="850" spc="25" dirty="0">
                <a:solidFill>
                  <a:srgbClr val="333333"/>
                </a:solidFill>
                <a:latin typeface="Lucida Console"/>
                <a:cs typeface="Lucida Console"/>
              </a:rPr>
              <a:t> --&gt;</a:t>
            </a:r>
            <a:r>
              <a:rPr sz="850" spc="30" dirty="0">
                <a:solidFill>
                  <a:srgbClr val="333333"/>
                </a:solidFill>
                <a:latin typeface="Lucida Console"/>
                <a:cs typeface="Lucida Console"/>
              </a:rPr>
              <a:t> onhttpd_can_check_spam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offhttpd_can_connect_ftp</a:t>
            </a:r>
            <a:r>
              <a:rPr sz="850" spc="25" dirty="0">
                <a:solidFill>
                  <a:srgbClr val="333333"/>
                </a:solidFill>
                <a:latin typeface="Lucida Console"/>
                <a:cs typeface="Lucida Console"/>
              </a:rPr>
              <a:t> --&gt;</a:t>
            </a:r>
            <a:r>
              <a:rPr sz="850" spc="30" dirty="0">
                <a:solidFill>
                  <a:srgbClr val="333333"/>
                </a:solidFill>
                <a:latin typeface="Lucida Console"/>
                <a:cs typeface="Lucida Console"/>
              </a:rPr>
              <a:t> offhttpd_can_connect_ldap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offhttpd_can_connect_mythtv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offhttpd_can_connect_zabbix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offhttpd_can_network_connect</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offhttpd_can_network_connect_cobbler</a:t>
            </a:r>
            <a:r>
              <a:rPr sz="850" spc="40" dirty="0">
                <a:solidFill>
                  <a:srgbClr val="333333"/>
                </a:solidFill>
                <a:latin typeface="Lucida Console"/>
                <a:cs typeface="Lucida Console"/>
              </a:rPr>
              <a:t> </a:t>
            </a:r>
            <a:r>
              <a:rPr sz="850" spc="25" dirty="0">
                <a:solidFill>
                  <a:srgbClr val="333333"/>
                </a:solidFill>
                <a:latin typeface="Lucida Console"/>
                <a:cs typeface="Lucida Console"/>
              </a:rPr>
              <a:t>--&gt;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offhttpd_can_network_connect_db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offhttpd_can_network_memcache</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endParaRPr sz="850">
              <a:latin typeface="Lucida Console"/>
              <a:cs typeface="Lucida Console"/>
            </a:endParaRPr>
          </a:p>
        </p:txBody>
      </p:sp>
      <p:sp>
        <p:nvSpPr>
          <p:cNvPr id="17" name="object 17"/>
          <p:cNvSpPr txBox="1"/>
          <p:nvPr/>
        </p:nvSpPr>
        <p:spPr>
          <a:xfrm>
            <a:off x="946424" y="1435922"/>
            <a:ext cx="5675630" cy="3989704"/>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offhttpd_can_network_relay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offhttpd_can_sendmail</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offhttpd_dbus_avahi</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marR="127635">
              <a:lnSpc>
                <a:spcPct val="132400"/>
              </a:lnSpc>
            </a:pPr>
            <a:r>
              <a:rPr sz="850" spc="20" dirty="0">
                <a:solidFill>
                  <a:srgbClr val="333333"/>
                </a:solidFill>
                <a:latin typeface="Lucida Console"/>
                <a:cs typeface="Lucida Console"/>
              </a:rPr>
              <a:t>-&gt;</a:t>
            </a:r>
            <a:r>
              <a:rPr sz="850" spc="25" dirty="0">
                <a:solidFill>
                  <a:srgbClr val="333333"/>
                </a:solidFill>
                <a:latin typeface="Lucida Console"/>
                <a:cs typeface="Lucida Console"/>
              </a:rPr>
              <a:t> </a:t>
            </a:r>
            <a:r>
              <a:rPr sz="850" spc="30" dirty="0">
                <a:solidFill>
                  <a:srgbClr val="333333"/>
                </a:solidFill>
                <a:latin typeface="Lucida Console"/>
                <a:cs typeface="Lucida Console"/>
              </a:rPr>
              <a:t>offhttpd_dbus_sssd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offhttpd_dontaudit_search_dirs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offhttpd_enable_cgi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onhttpd_enable_ftp_server</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offhttpd_enable_homedirs</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--&gt;</a:t>
            </a:r>
            <a:r>
              <a:rPr sz="850" spc="30" dirty="0">
                <a:solidFill>
                  <a:srgbClr val="333333"/>
                </a:solidFill>
                <a:latin typeface="Lucida Console"/>
                <a:cs typeface="Lucida Console"/>
              </a:rPr>
              <a:t> offhttpd_execmem</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offhttpd_graceful_shutdown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offhttpd_manage_ipa</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136525" marR="129539">
              <a:lnSpc>
                <a:spcPct val="132400"/>
              </a:lnSpc>
              <a:buChar char="&gt;"/>
              <a:tabLst>
                <a:tab pos="273685" algn="l"/>
              </a:tabLst>
            </a:pPr>
            <a:r>
              <a:rPr sz="850" spc="30" dirty="0">
                <a:solidFill>
                  <a:srgbClr val="333333"/>
                </a:solidFill>
                <a:latin typeface="Lucida Console"/>
                <a:cs typeface="Lucida Console"/>
              </a:rPr>
              <a:t>offhttpd_mod_auth_ntlm_winbind</a:t>
            </a:r>
            <a:r>
              <a:rPr sz="850" spc="25" dirty="0">
                <a:solidFill>
                  <a:srgbClr val="333333"/>
                </a:solidFill>
                <a:latin typeface="Lucida Console"/>
                <a:cs typeface="Lucida Console"/>
              </a:rPr>
              <a:t> --&gt;</a:t>
            </a:r>
            <a:r>
              <a:rPr sz="850" spc="30" dirty="0">
                <a:solidFill>
                  <a:srgbClr val="333333"/>
                </a:solidFill>
                <a:latin typeface="Lucida Console"/>
                <a:cs typeface="Lucida Console"/>
              </a:rPr>
              <a:t> offhttpd_mod_auth_pam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offhttpd_read_user_content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offhttpd_run_ipa</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offhttpd_run_preupgrade</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136525" marR="129539">
              <a:lnSpc>
                <a:spcPct val="132400"/>
              </a:lnSpc>
              <a:buChar char="&gt;"/>
              <a:tabLst>
                <a:tab pos="273685" algn="l"/>
              </a:tabLst>
            </a:pPr>
            <a:r>
              <a:rPr sz="850" spc="30" dirty="0">
                <a:solidFill>
                  <a:srgbClr val="333333"/>
                </a:solidFill>
                <a:latin typeface="Lucida Console"/>
                <a:cs typeface="Lucida Console"/>
              </a:rPr>
              <a:t>offhttpd_run_stickshift</a:t>
            </a:r>
            <a:r>
              <a:rPr sz="850" spc="25" dirty="0">
                <a:solidFill>
                  <a:srgbClr val="333333"/>
                </a:solidFill>
                <a:latin typeface="Lucida Console"/>
                <a:cs typeface="Lucida Console"/>
              </a:rPr>
              <a:t> --&gt;</a:t>
            </a:r>
            <a:r>
              <a:rPr sz="850" spc="30" dirty="0">
                <a:solidFill>
                  <a:srgbClr val="333333"/>
                </a:solidFill>
                <a:latin typeface="Lucida Console"/>
                <a:cs typeface="Lucida Console"/>
              </a:rPr>
              <a:t> offhttpd_serve_cobbler_files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offhttpd_setrlimit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offhttpd_ssi_exec</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offhttpd_sys_script_anon_write</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136525" marR="196850">
              <a:lnSpc>
                <a:spcPct val="132400"/>
              </a:lnSpc>
              <a:buChar char="&gt;"/>
              <a:tabLst>
                <a:tab pos="273685" algn="l"/>
              </a:tabLst>
            </a:pPr>
            <a:r>
              <a:rPr sz="850" spc="30" dirty="0">
                <a:solidFill>
                  <a:srgbClr val="333333"/>
                </a:solidFill>
                <a:latin typeface="Lucida Console"/>
                <a:cs typeface="Lucida Console"/>
              </a:rPr>
              <a:t>offhttpd_tmp_exec</a:t>
            </a:r>
            <a:r>
              <a:rPr sz="850" spc="25" dirty="0">
                <a:solidFill>
                  <a:srgbClr val="333333"/>
                </a:solidFill>
                <a:latin typeface="Lucida Console"/>
                <a:cs typeface="Lucida Console"/>
              </a:rPr>
              <a:t> --&gt;</a:t>
            </a:r>
            <a:r>
              <a:rPr sz="850" spc="30" dirty="0">
                <a:solidFill>
                  <a:srgbClr val="333333"/>
                </a:solidFill>
                <a:latin typeface="Lucida Console"/>
                <a:cs typeface="Lucida Console"/>
              </a:rPr>
              <a:t> offhttpd_tty_comm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offhttpd_unified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offhttpd_use_cifs</a:t>
            </a:r>
            <a:r>
              <a:rPr sz="850" spc="25" dirty="0">
                <a:solidFill>
                  <a:srgbClr val="333333"/>
                </a:solidFill>
                <a:latin typeface="Lucida Console"/>
                <a:cs typeface="Lucida Console"/>
              </a:rPr>
              <a:t> --&gt;</a:t>
            </a:r>
            <a:r>
              <a:rPr sz="850" spc="30" dirty="0">
                <a:solidFill>
                  <a:srgbClr val="333333"/>
                </a:solidFill>
                <a:latin typeface="Lucida Console"/>
                <a:cs typeface="Lucida Console"/>
              </a:rPr>
              <a:t> offhttpd_use_fusefs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offhttpd_use_gpg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offhttpd_use_nfs</a:t>
            </a:r>
            <a:r>
              <a:rPr sz="850" spc="25" dirty="0">
                <a:solidFill>
                  <a:srgbClr val="333333"/>
                </a:solidFill>
                <a:latin typeface="Lucida Console"/>
                <a:cs typeface="Lucida Console"/>
              </a:rPr>
              <a:t> --&gt;</a:t>
            </a:r>
            <a:r>
              <a:rPr sz="850" spc="30" dirty="0">
                <a:solidFill>
                  <a:srgbClr val="333333"/>
                </a:solidFill>
                <a:latin typeface="Lucida Console"/>
                <a:cs typeface="Lucida Console"/>
              </a:rPr>
              <a:t> offhttpd_use_openstack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offhttpd_use_sasl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offhttpd_verify_dns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offmysql_connect_http</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offnamed_tcp_bind_http_port</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--&gt;</a:t>
            </a:r>
            <a:r>
              <a:rPr sz="850" spc="15" dirty="0">
                <a:solidFill>
                  <a:srgbClr val="333333"/>
                </a:solidFill>
                <a:latin typeface="Lucida Console"/>
                <a:cs typeface="Lucida Console"/>
              </a:rPr>
              <a:t> </a:t>
            </a:r>
            <a:r>
              <a:rPr sz="850" spc="30" dirty="0">
                <a:solidFill>
                  <a:srgbClr val="333333"/>
                </a:solidFill>
                <a:latin typeface="Lucida Console"/>
                <a:cs typeface="Lucida Console"/>
              </a:rPr>
              <a:t>offprosody_bind_http_port</a:t>
            </a:r>
            <a:r>
              <a:rPr sz="850" spc="20" dirty="0">
                <a:solidFill>
                  <a:srgbClr val="333333"/>
                </a:solidFill>
                <a:latin typeface="Lucida Console"/>
                <a:cs typeface="Lucida Console"/>
              </a:rPr>
              <a:t> </a:t>
            </a:r>
            <a:r>
              <a:rPr sz="850" spc="25" dirty="0">
                <a:solidFill>
                  <a:srgbClr val="333333"/>
                </a:solidFill>
                <a:latin typeface="Lucida Console"/>
                <a:cs typeface="Lucida Console"/>
              </a:rPr>
              <a:t>--&gt;</a:t>
            </a:r>
            <a:r>
              <a:rPr sz="850" spc="20" dirty="0">
                <a:solidFill>
                  <a:srgbClr val="333333"/>
                </a:solidFill>
                <a:latin typeface="Lucida Console"/>
                <a:cs typeface="Lucida Console"/>
              </a:rPr>
              <a:t> </a:t>
            </a:r>
            <a:r>
              <a:rPr sz="850" spc="25" dirty="0">
                <a:solidFill>
                  <a:srgbClr val="333333"/>
                </a:solidFill>
                <a:latin typeface="Lucida Console"/>
                <a:cs typeface="Lucida Console"/>
              </a:rPr>
              <a:t>off</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nSpc>
                <a:spcPct val="131600"/>
              </a:lnSpc>
            </a:pPr>
            <a:r>
              <a:rPr sz="950" b="1" spc="25" dirty="0">
                <a:solidFill>
                  <a:srgbClr val="333333"/>
                </a:solidFill>
                <a:latin typeface="微软雅黑"/>
                <a:cs typeface="微软雅黑"/>
              </a:rPr>
              <a:t>面对如此多的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域安全策略规则，实在没有必要逐个理解它们，我们只要能通过名字大致猜测出 相关的策略用途就足够了。比如，想要开启</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服务的个人用户主页功能，那么用到的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域安 全策略应该是</a:t>
            </a:r>
            <a:r>
              <a:rPr sz="950" b="1" spc="35" dirty="0">
                <a:solidFill>
                  <a:srgbClr val="333333"/>
                </a:solidFill>
                <a:latin typeface="Trebuchet MS"/>
                <a:cs typeface="Trebuchet MS"/>
              </a:rPr>
              <a:t>httpd_enable_homedirs</a:t>
            </a:r>
            <a:r>
              <a:rPr sz="950" b="1" spc="25" dirty="0">
                <a:solidFill>
                  <a:srgbClr val="333333"/>
                </a:solidFill>
                <a:latin typeface="微软雅黑"/>
                <a:cs typeface="微软雅黑"/>
              </a:rPr>
              <a:t>吧？大致确定后就可以用</a:t>
            </a:r>
            <a:r>
              <a:rPr sz="950" b="1" spc="50" dirty="0">
                <a:solidFill>
                  <a:srgbClr val="333333"/>
                </a:solidFill>
                <a:latin typeface="Trebuchet MS"/>
                <a:cs typeface="Trebuchet MS"/>
              </a:rPr>
              <a:t>setsebool</a:t>
            </a:r>
            <a:r>
              <a:rPr sz="950" b="1" spc="25" dirty="0">
                <a:solidFill>
                  <a:srgbClr val="333333"/>
                </a:solidFill>
                <a:latin typeface="微软雅黑"/>
                <a:cs typeface="微软雅黑"/>
              </a:rPr>
              <a:t>命令来修改</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策略中 各条规则的布尔值了。大家一定要记得在</a:t>
            </a:r>
            <a:r>
              <a:rPr sz="950" b="1" spc="50" dirty="0">
                <a:solidFill>
                  <a:srgbClr val="333333"/>
                </a:solidFill>
                <a:latin typeface="Trebuchet MS"/>
                <a:cs typeface="Trebuchet MS"/>
              </a:rPr>
              <a:t>setsebool</a:t>
            </a:r>
            <a:r>
              <a:rPr sz="950" b="1" spc="25" dirty="0">
                <a:solidFill>
                  <a:srgbClr val="333333"/>
                </a:solidFill>
                <a:latin typeface="微软雅黑"/>
                <a:cs typeface="微软雅黑"/>
              </a:rPr>
              <a:t>命令后面加上</a:t>
            </a:r>
            <a:r>
              <a:rPr sz="950" b="1" spc="10" dirty="0">
                <a:solidFill>
                  <a:srgbClr val="333333"/>
                </a:solidFill>
                <a:latin typeface="Trebuchet MS"/>
                <a:cs typeface="Trebuchet MS"/>
              </a:rPr>
              <a:t>-P</a:t>
            </a:r>
            <a:r>
              <a:rPr sz="950" b="1" spc="25" dirty="0">
                <a:solidFill>
                  <a:srgbClr val="333333"/>
                </a:solidFill>
                <a:latin typeface="微软雅黑"/>
                <a:cs typeface="微软雅黑"/>
              </a:rPr>
              <a:t>参数，让修改后的</a:t>
            </a:r>
            <a:r>
              <a:rPr sz="950" b="1" spc="40" dirty="0">
                <a:solidFill>
                  <a:srgbClr val="333333"/>
                </a:solidFill>
                <a:latin typeface="Trebuchet MS"/>
                <a:cs typeface="Trebuchet MS"/>
              </a:rPr>
              <a:t>SELinux</a:t>
            </a:r>
            <a:r>
              <a:rPr sz="950" b="1" spc="20" dirty="0">
                <a:solidFill>
                  <a:srgbClr val="333333"/>
                </a:solidFill>
                <a:latin typeface="微软雅黑"/>
                <a:cs typeface="微软雅黑"/>
              </a:rPr>
              <a:t>策略规则 </a:t>
            </a:r>
            <a:r>
              <a:rPr sz="950" b="1" spc="25" dirty="0">
                <a:solidFill>
                  <a:srgbClr val="333333"/>
                </a:solidFill>
                <a:latin typeface="微软雅黑"/>
                <a:cs typeface="微软雅黑"/>
              </a:rPr>
              <a:t>永久生效且立即生效。随后刷新网页，其效果如图</a:t>
            </a:r>
            <a:r>
              <a:rPr sz="950" b="1" spc="-10" dirty="0">
                <a:solidFill>
                  <a:srgbClr val="333333"/>
                </a:solidFill>
                <a:latin typeface="Trebuchet MS"/>
                <a:cs typeface="Trebuchet MS"/>
              </a:rPr>
              <a:t>10-10</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45"/>
              </a:spcBef>
            </a:pPr>
            <a:endParaRPr sz="900">
              <a:latin typeface="微软雅黑"/>
              <a:cs typeface="微软雅黑"/>
            </a:endParaRPr>
          </a:p>
          <a:p>
            <a:pPr marL="136525" marR="129539">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setsebool</a:t>
            </a:r>
            <a:r>
              <a:rPr sz="850" spc="35" dirty="0">
                <a:solidFill>
                  <a:srgbClr val="333333"/>
                </a:solidFill>
                <a:latin typeface="Lucida Console"/>
                <a:cs typeface="Lucida Console"/>
              </a:rPr>
              <a:t> </a:t>
            </a:r>
            <a:r>
              <a:rPr sz="850" spc="20" dirty="0">
                <a:solidFill>
                  <a:srgbClr val="333333"/>
                </a:solidFill>
                <a:latin typeface="Lucida Console"/>
                <a:cs typeface="Lucida Console"/>
              </a:rPr>
              <a:t>-P</a:t>
            </a:r>
            <a:r>
              <a:rPr sz="850" spc="35" dirty="0">
                <a:solidFill>
                  <a:srgbClr val="333333"/>
                </a:solidFill>
                <a:latin typeface="Lucida Console"/>
                <a:cs typeface="Lucida Console"/>
              </a:rPr>
              <a:t> </a:t>
            </a:r>
            <a:r>
              <a:rPr sz="850" spc="30" dirty="0">
                <a:solidFill>
                  <a:srgbClr val="333333"/>
                </a:solidFill>
                <a:latin typeface="Lucida Console"/>
                <a:cs typeface="Lucida Console"/>
              </a:rPr>
              <a:t>httpd_enable_homedirs=on[root@linuxprobe </a:t>
            </a:r>
            <a:r>
              <a:rPr sz="850" spc="25" dirty="0">
                <a:solidFill>
                  <a:srgbClr val="333333"/>
                </a:solidFill>
                <a:latin typeface="Lucida Console"/>
                <a:cs typeface="Lucida Console"/>
              </a:rPr>
              <a: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firefox</a:t>
            </a:r>
            <a:endParaRPr sz="850">
              <a:latin typeface="Lucida Console"/>
              <a:cs typeface="Lucida Console"/>
            </a:endParaRPr>
          </a:p>
        </p:txBody>
      </p:sp>
      <p:sp>
        <p:nvSpPr>
          <p:cNvPr id="18" name="object 1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7963279"/>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368"/>
            <a:ext cx="5651500" cy="1525270"/>
            <a:chOff x="959124" y="368368"/>
            <a:chExt cx="5651500" cy="1525270"/>
          </a:xfrm>
        </p:grpSpPr>
        <p:sp>
          <p:nvSpPr>
            <p:cNvPr id="4" name="object 4"/>
            <p:cNvSpPr/>
            <p:nvPr/>
          </p:nvSpPr>
          <p:spPr>
            <a:xfrm>
              <a:off x="963889" y="373133"/>
              <a:ext cx="5641975" cy="1515745"/>
            </a:xfrm>
            <a:custGeom>
              <a:avLst/>
              <a:gdLst/>
              <a:ahLst/>
              <a:cxnLst/>
              <a:rect l="l" t="t" r="r" b="b"/>
              <a:pathLst>
                <a:path w="5641975" h="1515745">
                  <a:moveTo>
                    <a:pt x="5617597" y="1515178"/>
                  </a:moveTo>
                  <a:lnTo>
                    <a:pt x="23823" y="1515178"/>
                  </a:lnTo>
                  <a:lnTo>
                    <a:pt x="20659" y="1515026"/>
                  </a:lnTo>
                  <a:lnTo>
                    <a:pt x="0" y="1494328"/>
                  </a:lnTo>
                  <a:lnTo>
                    <a:pt x="0" y="1491355"/>
                  </a:lnTo>
                  <a:lnTo>
                    <a:pt x="0" y="20545"/>
                  </a:lnTo>
                  <a:lnTo>
                    <a:pt x="20659" y="0"/>
                  </a:lnTo>
                  <a:lnTo>
                    <a:pt x="5620751" y="0"/>
                  </a:lnTo>
                  <a:lnTo>
                    <a:pt x="5641421" y="20545"/>
                  </a:lnTo>
                  <a:lnTo>
                    <a:pt x="5641421" y="1494328"/>
                  </a:lnTo>
                  <a:lnTo>
                    <a:pt x="5620751" y="1515026"/>
                  </a:lnTo>
                  <a:lnTo>
                    <a:pt x="5617597" y="1515178"/>
                  </a:lnTo>
                  <a:close/>
                </a:path>
              </a:pathLst>
            </a:custGeom>
            <a:solidFill>
              <a:srgbClr val="F8F8F8"/>
            </a:solidFill>
          </p:spPr>
          <p:txBody>
            <a:bodyPr wrap="square" lIns="0" tIns="0" rIns="0" bIns="0" rtlCol="0"/>
            <a:lstStyle/>
            <a:p>
              <a:endParaRPr/>
            </a:p>
          </p:txBody>
        </p:sp>
        <p:sp>
          <p:nvSpPr>
            <p:cNvPr id="5" name="object 5"/>
            <p:cNvSpPr/>
            <p:nvPr/>
          </p:nvSpPr>
          <p:spPr>
            <a:xfrm>
              <a:off x="963889" y="373133"/>
              <a:ext cx="5641975" cy="1515745"/>
            </a:xfrm>
            <a:custGeom>
              <a:avLst/>
              <a:gdLst/>
              <a:ahLst/>
              <a:cxnLst/>
              <a:rect l="l" t="t" r="r" b="b"/>
              <a:pathLst>
                <a:path w="5641975" h="1515745">
                  <a:moveTo>
                    <a:pt x="0" y="1491355"/>
                  </a:moveTo>
                  <a:lnTo>
                    <a:pt x="0" y="23823"/>
                  </a:lnTo>
                  <a:lnTo>
                    <a:pt x="0" y="20545"/>
                  </a:lnTo>
                  <a:lnTo>
                    <a:pt x="600" y="17419"/>
                  </a:lnTo>
                  <a:lnTo>
                    <a:pt x="1810" y="14589"/>
                  </a:lnTo>
                  <a:lnTo>
                    <a:pt x="3020" y="11616"/>
                  </a:lnTo>
                  <a:lnTo>
                    <a:pt x="4745" y="9081"/>
                  </a:lnTo>
                  <a:lnTo>
                    <a:pt x="6975" y="6994"/>
                  </a:lnTo>
                  <a:lnTo>
                    <a:pt x="9214" y="4764"/>
                  </a:lnTo>
                  <a:lnTo>
                    <a:pt x="11787" y="2982"/>
                  </a:lnTo>
                  <a:lnTo>
                    <a:pt x="14703" y="1791"/>
                  </a:lnTo>
                  <a:lnTo>
                    <a:pt x="17629" y="600"/>
                  </a:lnTo>
                  <a:lnTo>
                    <a:pt x="20659" y="0"/>
                  </a:lnTo>
                  <a:lnTo>
                    <a:pt x="23823" y="0"/>
                  </a:lnTo>
                  <a:lnTo>
                    <a:pt x="5617597" y="0"/>
                  </a:lnTo>
                  <a:lnTo>
                    <a:pt x="5620751" y="0"/>
                  </a:lnTo>
                  <a:lnTo>
                    <a:pt x="5623791" y="600"/>
                  </a:lnTo>
                  <a:lnTo>
                    <a:pt x="5626717" y="1791"/>
                  </a:lnTo>
                  <a:lnTo>
                    <a:pt x="5629633" y="2982"/>
                  </a:lnTo>
                  <a:lnTo>
                    <a:pt x="5632206" y="4764"/>
                  </a:lnTo>
                  <a:lnTo>
                    <a:pt x="5634445" y="6994"/>
                  </a:lnTo>
                  <a:lnTo>
                    <a:pt x="5636675" y="9081"/>
                  </a:lnTo>
                  <a:lnTo>
                    <a:pt x="5638400" y="11616"/>
                  </a:lnTo>
                  <a:lnTo>
                    <a:pt x="5639610" y="14589"/>
                  </a:lnTo>
                  <a:lnTo>
                    <a:pt x="5640820" y="17419"/>
                  </a:lnTo>
                  <a:lnTo>
                    <a:pt x="5641421" y="20545"/>
                  </a:lnTo>
                  <a:lnTo>
                    <a:pt x="5641421" y="23823"/>
                  </a:lnTo>
                  <a:lnTo>
                    <a:pt x="5641421" y="1491355"/>
                  </a:lnTo>
                  <a:lnTo>
                    <a:pt x="5641421" y="1494328"/>
                  </a:lnTo>
                  <a:lnTo>
                    <a:pt x="5640820" y="1497311"/>
                  </a:lnTo>
                  <a:lnTo>
                    <a:pt x="5639610" y="1500141"/>
                  </a:lnTo>
                  <a:lnTo>
                    <a:pt x="5638400" y="1502971"/>
                  </a:lnTo>
                  <a:lnTo>
                    <a:pt x="5626717" y="1513092"/>
                  </a:lnTo>
                  <a:lnTo>
                    <a:pt x="5623791" y="1514435"/>
                  </a:lnTo>
                  <a:lnTo>
                    <a:pt x="5620751" y="1515026"/>
                  </a:lnTo>
                  <a:lnTo>
                    <a:pt x="5617597" y="1515178"/>
                  </a:lnTo>
                  <a:lnTo>
                    <a:pt x="23823" y="1515178"/>
                  </a:lnTo>
                  <a:lnTo>
                    <a:pt x="20659" y="1515026"/>
                  </a:lnTo>
                  <a:lnTo>
                    <a:pt x="17629" y="1514435"/>
                  </a:lnTo>
                  <a:lnTo>
                    <a:pt x="14703" y="1513092"/>
                  </a:lnTo>
                  <a:lnTo>
                    <a:pt x="11787" y="1511900"/>
                  </a:lnTo>
                  <a:lnTo>
                    <a:pt x="0" y="1494328"/>
                  </a:lnTo>
                  <a:lnTo>
                    <a:pt x="0" y="149135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90"/>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pic>
        <p:nvPicPr>
          <p:cNvPr id="7" name="object 7"/>
          <p:cNvPicPr/>
          <p:nvPr/>
        </p:nvPicPr>
        <p:blipFill>
          <a:blip r:embed="rId2" cstate="print"/>
          <a:stretch>
            <a:fillRect/>
          </a:stretch>
        </p:blipFill>
        <p:spPr>
          <a:xfrm>
            <a:off x="959124" y="2703099"/>
            <a:ext cx="5650951" cy="2592004"/>
          </a:xfrm>
          <a:prstGeom prst="rect">
            <a:avLst/>
          </a:prstGeom>
        </p:spPr>
      </p:pic>
      <p:sp>
        <p:nvSpPr>
          <p:cNvPr id="8" name="object 8"/>
          <p:cNvSpPr txBox="1"/>
          <p:nvPr/>
        </p:nvSpPr>
        <p:spPr>
          <a:xfrm>
            <a:off x="946424" y="5396744"/>
            <a:ext cx="211455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10-11</a:t>
            </a:r>
            <a:r>
              <a:rPr sz="950" b="1" spc="-35" dirty="0">
                <a:solidFill>
                  <a:srgbClr val="333333"/>
                </a:solidFill>
                <a:latin typeface="Trebuchet MS"/>
                <a:cs typeface="Trebuchet MS"/>
              </a:rPr>
              <a:t> </a:t>
            </a:r>
            <a:r>
              <a:rPr sz="950" b="1" spc="25" dirty="0">
                <a:solidFill>
                  <a:srgbClr val="333333"/>
                </a:solidFill>
                <a:latin typeface="微软雅黑"/>
                <a:cs typeface="微软雅黑"/>
              </a:rPr>
              <a:t>需要输入账户和密码才能访问</a:t>
            </a:r>
            <a:endParaRPr sz="950">
              <a:latin typeface="微软雅黑"/>
              <a:cs typeface="微软雅黑"/>
            </a:endParaRPr>
          </a:p>
        </p:txBody>
      </p:sp>
      <p:pic>
        <p:nvPicPr>
          <p:cNvPr id="9" name="object 9"/>
          <p:cNvPicPr/>
          <p:nvPr/>
        </p:nvPicPr>
        <p:blipFill>
          <a:blip r:embed="rId3" cstate="print"/>
          <a:stretch>
            <a:fillRect/>
          </a:stretch>
        </p:blipFill>
        <p:spPr>
          <a:xfrm>
            <a:off x="959124" y="5685758"/>
            <a:ext cx="5650951" cy="1600943"/>
          </a:xfrm>
          <a:prstGeom prst="rect">
            <a:avLst/>
          </a:prstGeom>
        </p:spPr>
      </p:pic>
      <p:sp>
        <p:nvSpPr>
          <p:cNvPr id="10" name="object 10"/>
          <p:cNvSpPr txBox="1"/>
          <p:nvPr/>
        </p:nvSpPr>
        <p:spPr>
          <a:xfrm>
            <a:off x="946424" y="7397923"/>
            <a:ext cx="5520690" cy="170878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10-12</a:t>
            </a:r>
            <a:r>
              <a:rPr sz="950" b="1" spc="-35" dirty="0">
                <a:solidFill>
                  <a:srgbClr val="333333"/>
                </a:solidFill>
                <a:latin typeface="Trebuchet MS"/>
                <a:cs typeface="Trebuchet MS"/>
              </a:rPr>
              <a:t> </a:t>
            </a:r>
            <a:r>
              <a:rPr sz="950" b="1" spc="25" dirty="0">
                <a:solidFill>
                  <a:srgbClr val="333333"/>
                </a:solidFill>
                <a:latin typeface="微软雅黑"/>
                <a:cs typeface="微软雅黑"/>
              </a:rPr>
              <a:t>口令验证成功</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4"/>
              </a:rPr>
              <a:t>htt</a:t>
            </a:r>
            <a:r>
              <a:rPr sz="950" b="1" spc="40" dirty="0">
                <a:solidFill>
                  <a:srgbClr val="4183C4"/>
                </a:solidFill>
                <a:latin typeface="Trebuchet MS"/>
                <a:cs typeface="Trebuchet MS"/>
                <a:hlinkClick r:id="rId4"/>
              </a:rPr>
              <a:t>p</a:t>
            </a:r>
            <a:r>
              <a:rPr sz="950" b="1" u="sng" spc="40" dirty="0">
                <a:solidFill>
                  <a:srgbClr val="4183C4"/>
                </a:solidFill>
                <a:uFill>
                  <a:solidFill>
                    <a:srgbClr val="4183C4"/>
                  </a:solidFill>
                </a:uFill>
                <a:latin typeface="Trebuchet MS"/>
                <a:cs typeface="Trebuchet MS"/>
                <a:hlinkClick r:id="rId4"/>
              </a:rPr>
              <a:t>s://www.linuxprobe.com/club</a:t>
            </a:r>
            <a:endParaRPr sz="950">
              <a:latin typeface="Trebuchet MS"/>
              <a:cs typeface="Trebuchet MS"/>
            </a:endParaRPr>
          </a:p>
          <a:p>
            <a:pPr marL="193675" marR="77470">
              <a:lnSpc>
                <a:spcPct val="131600"/>
              </a:lnSpc>
              <a:spcBef>
                <a:spcPts val="750"/>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p:txBody>
      </p:sp>
      <p:sp>
        <p:nvSpPr>
          <p:cNvPr id="20" name="object 20"/>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157</a:t>
            </a:fld>
            <a:endParaRPr sz="800">
              <a:latin typeface="小哥哥网恋吗"/>
              <a:cs typeface="小哥哥网恋吗"/>
            </a:endParaRPr>
          </a:p>
        </p:txBody>
      </p:sp>
      <p:sp>
        <p:nvSpPr>
          <p:cNvPr id="11" name="object 11"/>
          <p:cNvSpPr txBox="1"/>
          <p:nvPr/>
        </p:nvSpPr>
        <p:spPr>
          <a:xfrm>
            <a:off x="1070306" y="406870"/>
            <a:ext cx="5381625"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vim</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/etc/httpd/conf.d/userdir.conf………………</a:t>
            </a:r>
            <a:r>
              <a:rPr sz="800" spc="90" dirty="0">
                <a:solidFill>
                  <a:srgbClr val="333333"/>
                </a:solidFill>
                <a:latin typeface="宋体"/>
                <a:cs typeface="宋体"/>
              </a:rPr>
              <a:t>省略部分输出</a:t>
            </a:r>
            <a:r>
              <a:rPr sz="800" spc="80" dirty="0">
                <a:solidFill>
                  <a:srgbClr val="333333"/>
                </a:solidFill>
                <a:latin typeface="宋体"/>
                <a:cs typeface="宋体"/>
              </a:rPr>
              <a:t>信</a:t>
            </a:r>
            <a:endParaRPr sz="800">
              <a:latin typeface="宋体"/>
              <a:cs typeface="宋体"/>
            </a:endParaRPr>
          </a:p>
          <a:p>
            <a:pPr marL="12700" marR="5080">
              <a:lnSpc>
                <a:spcPct val="132400"/>
              </a:lnSpc>
              <a:tabLst>
                <a:tab pos="4058285" algn="l"/>
              </a:tabLst>
            </a:pPr>
            <a:r>
              <a:rPr sz="800" spc="90" dirty="0">
                <a:solidFill>
                  <a:srgbClr val="333333"/>
                </a:solidFill>
                <a:latin typeface="宋体"/>
                <a:cs typeface="宋体"/>
              </a:rPr>
              <a:t>息</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27</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28</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Control</a:t>
            </a:r>
            <a:r>
              <a:rPr sz="850" spc="40" dirty="0">
                <a:solidFill>
                  <a:srgbClr val="333333"/>
                </a:solidFill>
                <a:latin typeface="Lucida Console"/>
                <a:cs typeface="Lucida Console"/>
              </a:rPr>
              <a:t> </a:t>
            </a:r>
            <a:r>
              <a:rPr sz="850" spc="25" dirty="0">
                <a:solidFill>
                  <a:srgbClr val="333333"/>
                </a:solidFill>
                <a:latin typeface="Lucida Console"/>
                <a:cs typeface="Lucida Console"/>
              </a:rPr>
              <a:t>access</a:t>
            </a:r>
            <a:r>
              <a:rPr sz="850" spc="40" dirty="0">
                <a:solidFill>
                  <a:srgbClr val="333333"/>
                </a:solidFill>
                <a:latin typeface="Lucida Console"/>
                <a:cs typeface="Lucida Console"/>
              </a:rPr>
              <a:t> </a:t>
            </a:r>
            <a:r>
              <a:rPr sz="850" spc="20" dirty="0">
                <a:solidFill>
                  <a:srgbClr val="333333"/>
                </a:solidFill>
                <a:latin typeface="Lucida Console"/>
                <a:cs typeface="Lucida Console"/>
              </a:rPr>
              <a:t>to</a:t>
            </a:r>
            <a:r>
              <a:rPr sz="850" spc="40" dirty="0">
                <a:solidFill>
                  <a:srgbClr val="333333"/>
                </a:solidFill>
                <a:latin typeface="Lucida Console"/>
                <a:cs typeface="Lucida Console"/>
              </a:rPr>
              <a:t> </a:t>
            </a:r>
            <a:r>
              <a:rPr sz="850" spc="30" dirty="0">
                <a:solidFill>
                  <a:srgbClr val="333333"/>
                </a:solidFill>
                <a:latin typeface="Lucida Console"/>
                <a:cs typeface="Lucida Console"/>
              </a:rPr>
              <a:t>UserDir</a:t>
            </a:r>
            <a:r>
              <a:rPr sz="850" spc="40" dirty="0">
                <a:solidFill>
                  <a:srgbClr val="333333"/>
                </a:solidFill>
                <a:latin typeface="Lucida Console"/>
                <a:cs typeface="Lucida Console"/>
              </a:rPr>
              <a:t> </a:t>
            </a:r>
            <a:r>
              <a:rPr sz="850" spc="30" dirty="0">
                <a:solidFill>
                  <a:srgbClr val="333333"/>
                </a:solidFill>
                <a:latin typeface="Lucida Console"/>
                <a:cs typeface="Lucida Console"/>
              </a:rPr>
              <a:t>directories.	</a:t>
            </a:r>
            <a:r>
              <a:rPr sz="850" spc="25" dirty="0">
                <a:solidFill>
                  <a:srgbClr val="333333"/>
                </a:solidFill>
                <a:latin typeface="Lucida Console"/>
                <a:cs typeface="Lucida Console"/>
              </a:rPr>
              <a:t>The</a:t>
            </a:r>
            <a:r>
              <a:rPr sz="850" spc="10" dirty="0">
                <a:solidFill>
                  <a:srgbClr val="333333"/>
                </a:solidFill>
                <a:latin typeface="Lucida Console"/>
                <a:cs typeface="Lucida Console"/>
              </a:rPr>
              <a:t> </a:t>
            </a:r>
            <a:r>
              <a:rPr sz="850" spc="30" dirty="0">
                <a:solidFill>
                  <a:srgbClr val="333333"/>
                </a:solidFill>
                <a:latin typeface="Lucida Console"/>
                <a:cs typeface="Lucida Console"/>
              </a:rPr>
              <a:t>following</a:t>
            </a:r>
            <a:r>
              <a:rPr sz="850" spc="5" dirty="0">
                <a:solidFill>
                  <a:srgbClr val="333333"/>
                </a:solidFill>
                <a:latin typeface="Lucida Console"/>
                <a:cs typeface="Lucida Console"/>
              </a:rPr>
              <a:t> </a:t>
            </a:r>
            <a:r>
              <a:rPr sz="850" spc="20" dirty="0">
                <a:solidFill>
                  <a:srgbClr val="333333"/>
                </a:solidFill>
                <a:latin typeface="Lucida Console"/>
                <a:cs typeface="Lucida Console"/>
              </a:rPr>
              <a:t>is</a:t>
            </a:r>
            <a:r>
              <a:rPr sz="850" spc="10" dirty="0">
                <a:solidFill>
                  <a:srgbClr val="333333"/>
                </a:solidFill>
                <a:latin typeface="Lucida Console"/>
                <a:cs typeface="Lucida Console"/>
              </a:rPr>
              <a:t> </a:t>
            </a:r>
            <a:r>
              <a:rPr sz="850" spc="20" dirty="0">
                <a:solidFill>
                  <a:srgbClr val="333333"/>
                </a:solidFill>
                <a:latin typeface="Lucida Console"/>
                <a:cs typeface="Lucida Console"/>
              </a:rPr>
              <a:t>an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example </a:t>
            </a:r>
            <a:r>
              <a:rPr sz="850" spc="20" dirty="0">
                <a:solidFill>
                  <a:srgbClr val="333333"/>
                </a:solidFill>
                <a:latin typeface="Lucida Console"/>
                <a:cs typeface="Lucida Console"/>
              </a:rPr>
              <a:t>29</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25" dirty="0">
                <a:solidFill>
                  <a:srgbClr val="333333"/>
                </a:solidFill>
                <a:latin typeface="Lucida Console"/>
                <a:cs typeface="Lucida Console"/>
              </a:rPr>
              <a:t>site</a:t>
            </a:r>
            <a:r>
              <a:rPr sz="850" spc="30" dirty="0">
                <a:solidFill>
                  <a:srgbClr val="333333"/>
                </a:solidFill>
                <a:latin typeface="Lucida Console"/>
                <a:cs typeface="Lucida Console"/>
              </a:rPr>
              <a:t> </a:t>
            </a:r>
            <a:r>
              <a:rPr sz="850" spc="25" dirty="0">
                <a:solidFill>
                  <a:srgbClr val="333333"/>
                </a:solidFill>
                <a:latin typeface="Lucida Console"/>
                <a:cs typeface="Lucida Console"/>
              </a:rPr>
              <a:t>where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these</a:t>
            </a:r>
            <a:r>
              <a:rPr sz="850" spc="30" dirty="0">
                <a:solidFill>
                  <a:srgbClr val="333333"/>
                </a:solidFill>
                <a:latin typeface="Lucida Console"/>
                <a:cs typeface="Lucida Console"/>
              </a:rPr>
              <a:t> directories</a:t>
            </a:r>
            <a:r>
              <a:rPr sz="850" spc="35" dirty="0">
                <a:solidFill>
                  <a:srgbClr val="333333"/>
                </a:solidFill>
                <a:latin typeface="Lucida Console"/>
                <a:cs typeface="Lucida Console"/>
              </a:rPr>
              <a:t>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restricted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read-only.</a:t>
            </a:r>
            <a:endParaRPr sz="850">
              <a:latin typeface="Lucida Console"/>
              <a:cs typeface="Lucida Console"/>
            </a:endParaRPr>
          </a:p>
        </p:txBody>
      </p:sp>
      <p:sp>
        <p:nvSpPr>
          <p:cNvPr id="12" name="object 12"/>
          <p:cNvSpPr txBox="1"/>
          <p:nvPr/>
        </p:nvSpPr>
        <p:spPr>
          <a:xfrm>
            <a:off x="1070325" y="957330"/>
            <a:ext cx="4580890" cy="161290"/>
          </a:xfrm>
          <a:prstGeom prst="rect">
            <a:avLst/>
          </a:prstGeom>
        </p:spPr>
        <p:txBody>
          <a:bodyPr vert="horz" wrap="square" lIns="0" tIns="17780" rIns="0" bIns="0" rtlCol="0">
            <a:spAutoFit/>
          </a:bodyPr>
          <a:lstStyle/>
          <a:p>
            <a:pPr marL="12700">
              <a:lnSpc>
                <a:spcPct val="100000"/>
              </a:lnSpc>
              <a:spcBef>
                <a:spcPts val="140"/>
              </a:spcBef>
              <a:tabLst>
                <a:tab pos="3391535" algn="l"/>
              </a:tabLst>
            </a:pPr>
            <a:r>
              <a:rPr sz="850" spc="20" dirty="0">
                <a:solidFill>
                  <a:srgbClr val="333333"/>
                </a:solidFill>
                <a:latin typeface="Lucida Console"/>
                <a:cs typeface="Lucida Console"/>
              </a:rPr>
              <a:t>30</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31</a:t>
            </a:r>
            <a:r>
              <a:rPr sz="850" spc="45" dirty="0">
                <a:solidFill>
                  <a:srgbClr val="333333"/>
                </a:solidFill>
                <a:latin typeface="Lucida Console"/>
                <a:cs typeface="Lucida Console"/>
              </a:rPr>
              <a:t> </a:t>
            </a:r>
            <a:r>
              <a:rPr sz="850" spc="30" dirty="0">
                <a:solidFill>
                  <a:srgbClr val="333333"/>
                </a:solidFill>
                <a:latin typeface="Lucida Console"/>
                <a:cs typeface="Lucida Console"/>
              </a:rPr>
              <a:t>&lt;Directory</a:t>
            </a:r>
            <a:r>
              <a:rPr sz="850" spc="40" dirty="0">
                <a:solidFill>
                  <a:srgbClr val="333333"/>
                </a:solidFill>
                <a:latin typeface="Lucida Console"/>
                <a:cs typeface="Lucida Console"/>
              </a:rPr>
              <a:t> </a:t>
            </a:r>
            <a:r>
              <a:rPr sz="850" spc="30" dirty="0">
                <a:solidFill>
                  <a:srgbClr val="333333"/>
                </a:solidFill>
                <a:latin typeface="Lucida Console"/>
                <a:cs typeface="Lucida Console"/>
              </a:rPr>
              <a:t>"/home/*/public_html"&gt;</a:t>
            </a:r>
            <a:r>
              <a:rPr sz="850" spc="45" dirty="0">
                <a:solidFill>
                  <a:srgbClr val="333333"/>
                </a:solidFill>
                <a:latin typeface="Lucida Console"/>
                <a:cs typeface="Lucida Console"/>
              </a:rPr>
              <a:t> </a:t>
            </a:r>
            <a:r>
              <a:rPr sz="850" spc="20" dirty="0">
                <a:solidFill>
                  <a:srgbClr val="333333"/>
                </a:solidFill>
                <a:latin typeface="Lucida Console"/>
                <a:cs typeface="Lucida Console"/>
              </a:rPr>
              <a:t>32	</a:t>
            </a:r>
            <a:r>
              <a:rPr sz="850" spc="30" dirty="0">
                <a:solidFill>
                  <a:srgbClr val="333333"/>
                </a:solidFill>
                <a:latin typeface="Lucida Console"/>
                <a:cs typeface="Lucida Console"/>
              </a:rPr>
              <a:t>AllowOverride</a:t>
            </a:r>
            <a:r>
              <a:rPr sz="850" spc="-35" dirty="0">
                <a:solidFill>
                  <a:srgbClr val="333333"/>
                </a:solidFill>
                <a:latin typeface="Lucida Console"/>
                <a:cs typeface="Lucida Console"/>
              </a:rPr>
              <a:t> </a:t>
            </a:r>
            <a:r>
              <a:rPr sz="850" spc="25" dirty="0">
                <a:solidFill>
                  <a:srgbClr val="333333"/>
                </a:solidFill>
                <a:latin typeface="Lucida Console"/>
                <a:cs typeface="Lucida Console"/>
              </a:rPr>
              <a:t>all</a:t>
            </a:r>
            <a:endParaRPr sz="850">
              <a:latin typeface="Lucida Console"/>
              <a:cs typeface="Lucida Console"/>
            </a:endParaRPr>
          </a:p>
        </p:txBody>
      </p:sp>
      <p:sp>
        <p:nvSpPr>
          <p:cNvPr id="13" name="object 13"/>
          <p:cNvSpPr txBox="1"/>
          <p:nvPr/>
        </p:nvSpPr>
        <p:spPr>
          <a:xfrm>
            <a:off x="1070325" y="1128849"/>
            <a:ext cx="4489450" cy="161290"/>
          </a:xfrm>
          <a:prstGeom prst="rect">
            <a:avLst/>
          </a:prstGeom>
        </p:spPr>
        <p:txBody>
          <a:bodyPr vert="horz" wrap="square" lIns="0" tIns="17780" rIns="0" bIns="0" rtlCol="0">
            <a:spAutoFit/>
          </a:bodyPr>
          <a:lstStyle/>
          <a:p>
            <a:pPr marL="12700">
              <a:lnSpc>
                <a:spcPct val="100000"/>
              </a:lnSpc>
              <a:spcBef>
                <a:spcPts val="140"/>
              </a:spcBef>
              <a:tabLst>
                <a:tab pos="2259330" algn="l"/>
              </a:tabLst>
            </a:pPr>
            <a:r>
              <a:rPr sz="800" spc="90" dirty="0">
                <a:solidFill>
                  <a:srgbClr val="333333"/>
                </a:solidFill>
                <a:latin typeface="宋体"/>
                <a:cs typeface="宋体"/>
              </a:rPr>
              <a:t>刚生成出的密码验证文件保存路</a:t>
            </a:r>
            <a:r>
              <a:rPr sz="800" spc="80" dirty="0">
                <a:solidFill>
                  <a:srgbClr val="333333"/>
                </a:solidFill>
                <a:latin typeface="宋体"/>
                <a:cs typeface="宋体"/>
              </a:rPr>
              <a:t>径</a:t>
            </a:r>
            <a:r>
              <a:rPr sz="800" spc="150" dirty="0">
                <a:solidFill>
                  <a:srgbClr val="333333"/>
                </a:solidFill>
                <a:latin typeface="宋体"/>
                <a:cs typeface="宋体"/>
              </a:rPr>
              <a:t> </a:t>
            </a:r>
            <a:r>
              <a:rPr sz="850" spc="20" dirty="0">
                <a:solidFill>
                  <a:srgbClr val="333333"/>
                </a:solidFill>
                <a:latin typeface="Lucida Console"/>
                <a:cs typeface="Lucida Console"/>
              </a:rPr>
              <a:t>33	</a:t>
            </a:r>
            <a:r>
              <a:rPr sz="850" spc="30" dirty="0">
                <a:solidFill>
                  <a:srgbClr val="333333"/>
                </a:solidFill>
                <a:latin typeface="Lucida Console"/>
                <a:cs typeface="Lucida Console"/>
              </a:rPr>
              <a:t>authuserfile</a:t>
            </a:r>
            <a:r>
              <a:rPr sz="850" spc="-30" dirty="0">
                <a:solidFill>
                  <a:srgbClr val="333333"/>
                </a:solidFill>
                <a:latin typeface="Lucida Console"/>
                <a:cs typeface="Lucida Console"/>
              </a:rPr>
              <a:t> </a:t>
            </a:r>
            <a:r>
              <a:rPr sz="850" spc="30" dirty="0">
                <a:solidFill>
                  <a:srgbClr val="333333"/>
                </a:solidFill>
                <a:latin typeface="Lucida Console"/>
                <a:cs typeface="Lucida Console"/>
              </a:rPr>
              <a:t>"/etc/httpd/passwd"</a:t>
            </a:r>
            <a:endParaRPr sz="850">
              <a:latin typeface="Lucida Console"/>
              <a:cs typeface="Lucida Console"/>
            </a:endParaRPr>
          </a:p>
        </p:txBody>
      </p:sp>
      <p:sp>
        <p:nvSpPr>
          <p:cNvPr id="14" name="object 14"/>
          <p:cNvSpPr txBox="1"/>
          <p:nvPr/>
        </p:nvSpPr>
        <p:spPr>
          <a:xfrm>
            <a:off x="6141579" y="921424"/>
            <a:ext cx="320040" cy="368935"/>
          </a:xfrm>
          <a:prstGeom prst="rect">
            <a:avLst/>
          </a:prstGeom>
        </p:spPr>
        <p:txBody>
          <a:bodyPr vert="horz" wrap="square" lIns="0" tIns="11430" rIns="0" bIns="0" rtlCol="0">
            <a:spAutoFit/>
          </a:bodyPr>
          <a:lstStyle/>
          <a:p>
            <a:pPr marL="12700" marR="5080" indent="90805">
              <a:lnSpc>
                <a:spcPct val="132400"/>
              </a:lnSpc>
              <a:spcBef>
                <a:spcPts val="90"/>
              </a:spcBef>
            </a:pPr>
            <a:r>
              <a:rPr sz="850" spc="20" dirty="0">
                <a:solidFill>
                  <a:srgbClr val="333333"/>
                </a:solidFill>
                <a:latin typeface="Lucida Console"/>
                <a:cs typeface="Lucida Console"/>
              </a:rPr>
              <a:t>#</a:t>
            </a:r>
            <a:r>
              <a:rPr sz="800" spc="80" dirty="0">
                <a:solidFill>
                  <a:srgbClr val="333333"/>
                </a:solidFill>
                <a:latin typeface="宋体"/>
                <a:cs typeface="宋体"/>
              </a:rPr>
              <a:t>刚 </a:t>
            </a:r>
            <a:r>
              <a:rPr sz="850" spc="20" dirty="0">
                <a:solidFill>
                  <a:srgbClr val="333333"/>
                </a:solidFill>
                <a:latin typeface="Lucida Console"/>
                <a:cs typeface="Lucida Console"/>
              </a:rPr>
              <a:t>#</a:t>
            </a:r>
            <a:r>
              <a:rPr sz="800" spc="90" dirty="0">
                <a:solidFill>
                  <a:srgbClr val="333333"/>
                </a:solidFill>
                <a:latin typeface="宋体"/>
                <a:cs typeface="宋体"/>
              </a:rPr>
              <a:t>当</a:t>
            </a:r>
            <a:r>
              <a:rPr sz="800" spc="80" dirty="0">
                <a:solidFill>
                  <a:srgbClr val="333333"/>
                </a:solidFill>
                <a:latin typeface="宋体"/>
                <a:cs typeface="宋体"/>
              </a:rPr>
              <a:t>用</a:t>
            </a:r>
            <a:endParaRPr sz="800">
              <a:latin typeface="宋体"/>
              <a:cs typeface="宋体"/>
            </a:endParaRPr>
          </a:p>
        </p:txBody>
      </p:sp>
      <p:sp>
        <p:nvSpPr>
          <p:cNvPr id="15" name="object 15"/>
          <p:cNvSpPr txBox="1"/>
          <p:nvPr/>
        </p:nvSpPr>
        <p:spPr>
          <a:xfrm>
            <a:off x="1070401" y="1264462"/>
            <a:ext cx="1762760" cy="368935"/>
          </a:xfrm>
          <a:prstGeom prst="rect">
            <a:avLst/>
          </a:prstGeom>
        </p:spPr>
        <p:txBody>
          <a:bodyPr vert="horz" wrap="square" lIns="0" tIns="53340" rIns="0" bIns="0" rtlCol="0">
            <a:spAutoFit/>
          </a:bodyPr>
          <a:lstStyle/>
          <a:p>
            <a:pPr marL="12700">
              <a:lnSpc>
                <a:spcPct val="100000"/>
              </a:lnSpc>
              <a:spcBef>
                <a:spcPts val="420"/>
              </a:spcBef>
            </a:pPr>
            <a:r>
              <a:rPr sz="800" spc="90" dirty="0">
                <a:solidFill>
                  <a:srgbClr val="333333"/>
                </a:solidFill>
                <a:latin typeface="宋体"/>
                <a:cs typeface="宋体"/>
              </a:rPr>
              <a:t>户访问网站时的提示信</a:t>
            </a:r>
            <a:r>
              <a:rPr sz="800" spc="80" dirty="0">
                <a:solidFill>
                  <a:srgbClr val="333333"/>
                </a:solidFill>
                <a:latin typeface="宋体"/>
                <a:cs typeface="宋体"/>
              </a:rPr>
              <a:t>息</a:t>
            </a:r>
            <a:r>
              <a:rPr sz="800" spc="60" dirty="0">
                <a:solidFill>
                  <a:srgbClr val="333333"/>
                </a:solidFill>
                <a:latin typeface="宋体"/>
                <a:cs typeface="宋体"/>
              </a:rPr>
              <a:t> </a:t>
            </a:r>
            <a:r>
              <a:rPr sz="850" spc="20" dirty="0">
                <a:solidFill>
                  <a:srgbClr val="333333"/>
                </a:solidFill>
                <a:latin typeface="Lucida Console"/>
                <a:cs typeface="Lucida Console"/>
              </a:rPr>
              <a:t>34</a:t>
            </a:r>
            <a:endParaRPr sz="850">
              <a:latin typeface="Lucida Console"/>
              <a:cs typeface="Lucida Console"/>
            </a:endParaRPr>
          </a:p>
          <a:p>
            <a:pPr marL="12700">
              <a:lnSpc>
                <a:spcPct val="100000"/>
              </a:lnSpc>
              <a:spcBef>
                <a:spcPts val="330"/>
              </a:spcBef>
              <a:tabLst>
                <a:tab pos="781685" algn="l"/>
              </a:tabLst>
            </a:pPr>
            <a:r>
              <a:rPr sz="800" spc="90" dirty="0">
                <a:solidFill>
                  <a:srgbClr val="333333"/>
                </a:solidFill>
                <a:latin typeface="宋体"/>
                <a:cs typeface="宋体"/>
              </a:rPr>
              <a:t>模</a:t>
            </a:r>
            <a:r>
              <a:rPr sz="800" spc="80" dirty="0">
                <a:solidFill>
                  <a:srgbClr val="333333"/>
                </a:solidFill>
                <a:latin typeface="宋体"/>
                <a:cs typeface="宋体"/>
              </a:rPr>
              <a:t>式</a:t>
            </a:r>
            <a:r>
              <a:rPr sz="800" spc="145" dirty="0">
                <a:solidFill>
                  <a:srgbClr val="333333"/>
                </a:solidFill>
                <a:latin typeface="宋体"/>
                <a:cs typeface="宋体"/>
              </a:rPr>
              <a:t> </a:t>
            </a:r>
            <a:r>
              <a:rPr sz="850" spc="20" dirty="0">
                <a:solidFill>
                  <a:srgbClr val="333333"/>
                </a:solidFill>
                <a:latin typeface="Lucida Console"/>
                <a:cs typeface="Lucida Console"/>
              </a:rPr>
              <a:t>35	</a:t>
            </a:r>
            <a:r>
              <a:rPr sz="850" spc="30" dirty="0">
                <a:solidFill>
                  <a:srgbClr val="333333"/>
                </a:solidFill>
                <a:latin typeface="Lucida Console"/>
                <a:cs typeface="Lucida Console"/>
              </a:rPr>
              <a:t>authtype</a:t>
            </a:r>
            <a:r>
              <a:rPr sz="850" spc="-30" dirty="0">
                <a:solidFill>
                  <a:srgbClr val="333333"/>
                </a:solidFill>
                <a:latin typeface="Lucida Console"/>
                <a:cs typeface="Lucida Console"/>
              </a:rPr>
              <a:t> </a:t>
            </a:r>
            <a:r>
              <a:rPr sz="850" spc="25" dirty="0">
                <a:solidFill>
                  <a:srgbClr val="333333"/>
                </a:solidFill>
                <a:latin typeface="Lucida Console"/>
                <a:cs typeface="Lucida Console"/>
              </a:rPr>
              <a:t>basic</a:t>
            </a:r>
            <a:endParaRPr sz="850">
              <a:latin typeface="Lucida Console"/>
              <a:cs typeface="Lucida Console"/>
            </a:endParaRPr>
          </a:p>
        </p:txBody>
      </p:sp>
      <p:sp>
        <p:nvSpPr>
          <p:cNvPr id="16" name="object 16"/>
          <p:cNvSpPr txBox="1"/>
          <p:nvPr/>
        </p:nvSpPr>
        <p:spPr>
          <a:xfrm>
            <a:off x="2862962" y="1264462"/>
            <a:ext cx="237363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authname</a:t>
            </a:r>
            <a:r>
              <a:rPr sz="850" spc="5" dirty="0">
                <a:solidFill>
                  <a:srgbClr val="333333"/>
                </a:solidFill>
                <a:latin typeface="Lucida Console"/>
                <a:cs typeface="Lucida Console"/>
              </a:rPr>
              <a:t> </a:t>
            </a:r>
            <a:r>
              <a:rPr sz="850" spc="25" dirty="0">
                <a:solidFill>
                  <a:srgbClr val="333333"/>
                </a:solidFill>
                <a:latin typeface="Lucida Console"/>
                <a:cs typeface="Lucida Console"/>
              </a:rPr>
              <a:t>"My</a:t>
            </a:r>
            <a:r>
              <a:rPr sz="850" spc="5" dirty="0">
                <a:solidFill>
                  <a:srgbClr val="333333"/>
                </a:solidFill>
                <a:latin typeface="Lucida Console"/>
                <a:cs typeface="Lucida Console"/>
              </a:rPr>
              <a:t> </a:t>
            </a:r>
            <a:r>
              <a:rPr sz="850" spc="30" dirty="0">
                <a:solidFill>
                  <a:srgbClr val="333333"/>
                </a:solidFill>
                <a:latin typeface="Lucida Console"/>
                <a:cs typeface="Lucida Console"/>
              </a:rPr>
              <a:t>privately</a:t>
            </a:r>
            <a:r>
              <a:rPr sz="850" spc="5" dirty="0">
                <a:solidFill>
                  <a:srgbClr val="333333"/>
                </a:solidFill>
                <a:latin typeface="Lucida Console"/>
                <a:cs typeface="Lucida Console"/>
              </a:rPr>
              <a:t> </a:t>
            </a:r>
            <a:r>
              <a:rPr sz="850" spc="30" dirty="0">
                <a:solidFill>
                  <a:srgbClr val="333333"/>
                </a:solidFill>
                <a:latin typeface="Lucida Console"/>
                <a:cs typeface="Lucida Console"/>
              </a:rPr>
              <a:t>website"</a:t>
            </a:r>
            <a:endParaRPr sz="850">
              <a:latin typeface="Lucida Console"/>
              <a:cs typeface="Lucida Console"/>
            </a:endParaRPr>
          </a:p>
          <a:p>
            <a:pPr marL="496570">
              <a:lnSpc>
                <a:spcPct val="100000"/>
              </a:lnSpc>
              <a:spcBef>
                <a:spcPts val="330"/>
              </a:spcBef>
            </a:pPr>
            <a:r>
              <a:rPr sz="850" spc="25" dirty="0">
                <a:solidFill>
                  <a:srgbClr val="333333"/>
                </a:solidFill>
                <a:latin typeface="Lucida Console"/>
                <a:cs typeface="Lucida Console"/>
              </a:rPr>
              <a:t>#</a:t>
            </a:r>
            <a:r>
              <a:rPr sz="800" spc="90" dirty="0">
                <a:solidFill>
                  <a:srgbClr val="333333"/>
                </a:solidFill>
                <a:latin typeface="宋体"/>
                <a:cs typeface="宋体"/>
              </a:rPr>
              <a:t>访问网站时需要验证的用户名</a:t>
            </a:r>
            <a:r>
              <a:rPr sz="800" spc="80" dirty="0">
                <a:solidFill>
                  <a:srgbClr val="333333"/>
                </a:solidFill>
                <a:latin typeface="宋体"/>
                <a:cs typeface="宋体"/>
              </a:rPr>
              <a:t>称</a:t>
            </a:r>
            <a:r>
              <a:rPr sz="800" spc="85" dirty="0">
                <a:solidFill>
                  <a:srgbClr val="333333"/>
                </a:solidFill>
                <a:latin typeface="宋体"/>
                <a:cs typeface="宋体"/>
              </a:rPr>
              <a:t> </a:t>
            </a:r>
            <a:r>
              <a:rPr sz="850" spc="20" dirty="0">
                <a:solidFill>
                  <a:srgbClr val="333333"/>
                </a:solidFill>
                <a:latin typeface="Lucida Console"/>
                <a:cs typeface="Lucida Console"/>
              </a:rPr>
              <a:t>36</a:t>
            </a:r>
            <a:endParaRPr sz="850">
              <a:latin typeface="Lucida Console"/>
              <a:cs typeface="Lucida Console"/>
            </a:endParaRPr>
          </a:p>
        </p:txBody>
      </p:sp>
      <p:sp>
        <p:nvSpPr>
          <p:cNvPr id="17" name="object 17"/>
          <p:cNvSpPr txBox="1"/>
          <p:nvPr/>
        </p:nvSpPr>
        <p:spPr>
          <a:xfrm>
            <a:off x="5545978" y="1264462"/>
            <a:ext cx="887730" cy="368935"/>
          </a:xfrm>
          <a:prstGeom prst="rect">
            <a:avLst/>
          </a:prstGeom>
        </p:spPr>
        <p:txBody>
          <a:bodyPr vert="horz" wrap="square" lIns="0" tIns="11430" rIns="0" bIns="0" rtlCol="0">
            <a:spAutoFit/>
          </a:bodyPr>
          <a:lstStyle/>
          <a:p>
            <a:pPr marL="15875" marR="5080" indent="-3810">
              <a:lnSpc>
                <a:spcPct val="132400"/>
              </a:lnSpc>
              <a:spcBef>
                <a:spcPts val="90"/>
              </a:spcBef>
            </a:pPr>
            <a:r>
              <a:rPr sz="850" spc="20" dirty="0">
                <a:solidFill>
                  <a:srgbClr val="333333"/>
                </a:solidFill>
                <a:latin typeface="Lucida Console"/>
                <a:cs typeface="Lucida Console"/>
              </a:rPr>
              <a:t>#</a:t>
            </a:r>
            <a:r>
              <a:rPr sz="800" spc="90" dirty="0">
                <a:solidFill>
                  <a:srgbClr val="333333"/>
                </a:solidFill>
                <a:latin typeface="宋体"/>
                <a:cs typeface="宋体"/>
              </a:rPr>
              <a:t>验证方式为口</a:t>
            </a:r>
            <a:r>
              <a:rPr sz="800" spc="50" dirty="0">
                <a:solidFill>
                  <a:srgbClr val="333333"/>
                </a:solidFill>
                <a:latin typeface="宋体"/>
                <a:cs typeface="宋体"/>
              </a:rPr>
              <a:t>令  </a:t>
            </a:r>
            <a:r>
              <a:rPr sz="850" spc="30" dirty="0">
                <a:solidFill>
                  <a:srgbClr val="333333"/>
                </a:solidFill>
                <a:latin typeface="Lucida Console"/>
                <a:cs typeface="Lucida Console"/>
              </a:rPr>
              <a:t>require</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a:t>
            </a:r>
            <a:endParaRPr sz="850">
              <a:latin typeface="Lucida Console"/>
              <a:cs typeface="Lucida Console"/>
            </a:endParaRPr>
          </a:p>
        </p:txBody>
      </p:sp>
      <p:sp>
        <p:nvSpPr>
          <p:cNvPr id="18" name="object 18"/>
          <p:cNvSpPr txBox="1"/>
          <p:nvPr/>
        </p:nvSpPr>
        <p:spPr>
          <a:xfrm>
            <a:off x="946424" y="1643404"/>
            <a:ext cx="5600065" cy="954405"/>
          </a:xfrm>
          <a:prstGeom prst="rect">
            <a:avLst/>
          </a:prstGeom>
        </p:spPr>
        <p:txBody>
          <a:bodyPr vert="horz" wrap="square" lIns="0" tIns="17780" rIns="0" bIns="0" rtlCol="0">
            <a:spAutoFit/>
          </a:bodyPr>
          <a:lstStyle/>
          <a:p>
            <a:pPr marL="136525">
              <a:lnSpc>
                <a:spcPct val="100000"/>
              </a:lnSpc>
              <a:spcBef>
                <a:spcPts val="140"/>
              </a:spcBef>
            </a:pPr>
            <a:r>
              <a:rPr sz="850" spc="30" dirty="0">
                <a:solidFill>
                  <a:srgbClr val="333333"/>
                </a:solidFill>
                <a:latin typeface="Lucida Console"/>
                <a:cs typeface="Lucida Console"/>
              </a:rPr>
              <a:t>linuxprobe</a:t>
            </a:r>
            <a:r>
              <a:rPr sz="850" spc="25" dirty="0">
                <a:solidFill>
                  <a:srgbClr val="333333"/>
                </a:solidFill>
                <a:latin typeface="Lucida Console"/>
                <a:cs typeface="Lucida Console"/>
              </a:rPr>
              <a:t> </a:t>
            </a:r>
            <a:r>
              <a:rPr sz="850" spc="20" dirty="0">
                <a:solidFill>
                  <a:srgbClr val="333333"/>
                </a:solidFill>
                <a:latin typeface="Lucida Console"/>
                <a:cs typeface="Lucida Console"/>
              </a:rPr>
              <a:t>37</a:t>
            </a:r>
            <a:r>
              <a:rPr sz="850" spc="30" dirty="0">
                <a:solidFill>
                  <a:srgbClr val="333333"/>
                </a:solidFill>
                <a:latin typeface="Lucida Console"/>
                <a:cs typeface="Lucida Console"/>
              </a:rPr>
              <a:t> &lt;/Directory&gt;[root@linuxprobe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systemctl restart </a:t>
            </a:r>
            <a:r>
              <a:rPr sz="850" spc="25" dirty="0">
                <a:solidFill>
                  <a:srgbClr val="333333"/>
                </a:solidFill>
                <a:latin typeface="Lucida Console"/>
                <a:cs typeface="Lucida Console"/>
              </a:rPr>
              <a:t>httpd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gn="just">
              <a:lnSpc>
                <a:spcPct val="131600"/>
              </a:lnSpc>
            </a:pPr>
            <a:r>
              <a:rPr sz="950" b="1" spc="25" dirty="0">
                <a:solidFill>
                  <a:srgbClr val="333333"/>
                </a:solidFill>
                <a:latin typeface="微软雅黑"/>
                <a:cs typeface="微软雅黑"/>
              </a:rPr>
              <a:t>此后，当用户再想访问某个用户的个人网站时，就必须要输入账户和密码才能正常访问了。另外，验证 时使用的账户和密码是用</a:t>
            </a:r>
            <a:r>
              <a:rPr sz="950" b="1" spc="70" dirty="0">
                <a:solidFill>
                  <a:srgbClr val="333333"/>
                </a:solidFill>
                <a:latin typeface="Trebuchet MS"/>
                <a:cs typeface="Trebuchet MS"/>
              </a:rPr>
              <a:t>htpasswd</a:t>
            </a:r>
            <a:r>
              <a:rPr sz="950" b="1" spc="25" dirty="0">
                <a:solidFill>
                  <a:srgbClr val="333333"/>
                </a:solidFill>
                <a:latin typeface="微软雅黑"/>
                <a:cs typeface="微软雅黑"/>
              </a:rPr>
              <a:t>命令生成的专门用于网站登录的口令密码，而不是系统中的用户密 码，请不要搞错了。登录界面如图</a:t>
            </a:r>
            <a:r>
              <a:rPr sz="950" b="1" spc="-10" dirty="0">
                <a:solidFill>
                  <a:srgbClr val="333333"/>
                </a:solidFill>
                <a:latin typeface="Trebuchet MS"/>
                <a:cs typeface="Trebuchet MS"/>
              </a:rPr>
              <a:t>10-11</a:t>
            </a:r>
            <a:r>
              <a:rPr sz="950" b="1" spc="25" dirty="0">
                <a:solidFill>
                  <a:srgbClr val="333333"/>
                </a:solidFill>
                <a:latin typeface="微软雅黑"/>
                <a:cs typeface="微软雅黑"/>
              </a:rPr>
              <a:t>与图</a:t>
            </a:r>
            <a:r>
              <a:rPr sz="950" b="1" spc="-10" dirty="0">
                <a:solidFill>
                  <a:srgbClr val="333333"/>
                </a:solidFill>
                <a:latin typeface="Trebuchet MS"/>
                <a:cs typeface="Trebuchet MS"/>
              </a:rPr>
              <a:t>10-12</a:t>
            </a:r>
            <a:r>
              <a:rPr sz="950" b="1" spc="25" dirty="0">
                <a:solidFill>
                  <a:srgbClr val="333333"/>
                </a:solidFill>
                <a:latin typeface="微软雅黑"/>
                <a:cs typeface="微软雅黑"/>
              </a:rPr>
              <a:t>所示。</a:t>
            </a:r>
            <a:endParaRPr sz="950">
              <a:latin typeface="微软雅黑"/>
              <a:cs typeface="微软雅黑"/>
            </a:endParaRPr>
          </a:p>
        </p:txBody>
      </p:sp>
      <p:sp>
        <p:nvSpPr>
          <p:cNvPr id="19" name="object 1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246180"/>
            <a:ext cx="38735" cy="381635"/>
          </a:xfrm>
          <a:custGeom>
            <a:avLst/>
            <a:gdLst/>
            <a:ahLst/>
            <a:cxnLst/>
            <a:rect l="l" t="t" r="r" b="b"/>
            <a:pathLst>
              <a:path w="38734" h="381635">
                <a:moveTo>
                  <a:pt x="38117" y="381177"/>
                </a:moveTo>
                <a:lnTo>
                  <a:pt x="0" y="381177"/>
                </a:lnTo>
                <a:lnTo>
                  <a:pt x="0" y="0"/>
                </a:lnTo>
                <a:lnTo>
                  <a:pt x="38117" y="0"/>
                </a:lnTo>
                <a:lnTo>
                  <a:pt x="38117" y="381177"/>
                </a:lnTo>
                <a:close/>
              </a:path>
            </a:pathLst>
          </a:custGeom>
          <a:solidFill>
            <a:srgbClr val="DEE1E4"/>
          </a:solidFill>
        </p:spPr>
        <p:txBody>
          <a:bodyPr wrap="square" lIns="0" tIns="0" rIns="0" bIns="0" rtlCol="0"/>
          <a:lstStyle/>
          <a:p>
            <a:endParaRPr/>
          </a:p>
        </p:txBody>
      </p:sp>
      <p:sp>
        <p:nvSpPr>
          <p:cNvPr id="3" name="object 3"/>
          <p:cNvSpPr txBox="1"/>
          <p:nvPr/>
        </p:nvSpPr>
        <p:spPr>
          <a:xfrm>
            <a:off x="946424" y="365174"/>
            <a:ext cx="1296035" cy="174625"/>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10.5</a:t>
            </a:r>
            <a:r>
              <a:rPr sz="950" b="1" spc="-35" dirty="0">
                <a:solidFill>
                  <a:srgbClr val="333333"/>
                </a:solidFill>
                <a:latin typeface="Trebuchet MS"/>
                <a:cs typeface="Trebuchet MS"/>
              </a:rPr>
              <a:t> </a:t>
            </a:r>
            <a:r>
              <a:rPr sz="950" b="1" spc="25" dirty="0">
                <a:solidFill>
                  <a:srgbClr val="333333"/>
                </a:solidFill>
                <a:latin typeface="微软雅黑"/>
                <a:cs typeface="微软雅黑"/>
              </a:rPr>
              <a:t>虚拟网站主机功能</a:t>
            </a:r>
            <a:endParaRPr sz="950">
              <a:latin typeface="微软雅黑"/>
              <a:cs typeface="微软雅黑"/>
            </a:endParaRPr>
          </a:p>
        </p:txBody>
      </p:sp>
      <p:sp>
        <p:nvSpPr>
          <p:cNvPr id="4" name="object 4"/>
          <p:cNvSpPr txBox="1"/>
          <p:nvPr/>
        </p:nvSpPr>
        <p:spPr>
          <a:xfrm>
            <a:off x="946424" y="628169"/>
            <a:ext cx="5674995" cy="2988945"/>
          </a:xfrm>
          <a:prstGeom prst="rect">
            <a:avLst/>
          </a:prstGeom>
        </p:spPr>
        <p:txBody>
          <a:bodyPr vert="horz" wrap="square" lIns="0" tIns="12065" rIns="0" bIns="0" rtlCol="0">
            <a:spAutoFit/>
          </a:bodyPr>
          <a:lstStyle/>
          <a:p>
            <a:pPr marL="12700" marR="109220">
              <a:lnSpc>
                <a:spcPct val="131600"/>
              </a:lnSpc>
              <a:spcBef>
                <a:spcPts val="95"/>
              </a:spcBef>
            </a:pPr>
            <a:r>
              <a:rPr sz="950" b="1" spc="25" dirty="0">
                <a:solidFill>
                  <a:srgbClr val="333333"/>
                </a:solidFill>
                <a:latin typeface="微软雅黑"/>
                <a:cs typeface="微软雅黑"/>
              </a:rPr>
              <a:t>如果每台运行</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系统的服务器上只能运行一个网站，那么人气低、流量小的草根站长就要被迫承担 </a:t>
            </a:r>
            <a:r>
              <a:rPr sz="950" b="1" spc="25" dirty="0">
                <a:solidFill>
                  <a:srgbClr val="333333"/>
                </a:solidFill>
                <a:latin typeface="微软雅黑"/>
                <a:cs typeface="微软雅黑"/>
              </a:rPr>
              <a:t>着高昂的服务器租赁费用了，这显然也会造成硬件资源的浪费。在虚拟专用服务器</a:t>
            </a:r>
            <a:r>
              <a:rPr sz="950" b="1" spc="40" dirty="0">
                <a:solidFill>
                  <a:srgbClr val="333333"/>
                </a:solidFill>
                <a:latin typeface="微软雅黑"/>
                <a:cs typeface="微软雅黑"/>
              </a:rPr>
              <a:t>（</a:t>
            </a:r>
            <a:r>
              <a:rPr sz="950" b="1" spc="40" dirty="0">
                <a:solidFill>
                  <a:srgbClr val="333333"/>
                </a:solidFill>
                <a:latin typeface="Trebuchet MS"/>
                <a:cs typeface="Trebuchet MS"/>
              </a:rPr>
              <a:t>Virtual </a:t>
            </a:r>
            <a:r>
              <a:rPr sz="950" b="1" spc="45" dirty="0">
                <a:solidFill>
                  <a:srgbClr val="333333"/>
                </a:solidFill>
                <a:latin typeface="Trebuchet MS"/>
                <a:cs typeface="Trebuchet MS"/>
              </a:rPr>
              <a:t>Private </a:t>
            </a:r>
            <a:r>
              <a:rPr sz="950" b="1" spc="50" dirty="0">
                <a:solidFill>
                  <a:srgbClr val="333333"/>
                </a:solidFill>
                <a:latin typeface="Trebuchet MS"/>
                <a:cs typeface="Trebuchet MS"/>
              </a:rPr>
              <a:t> </a:t>
            </a:r>
            <a:r>
              <a:rPr sz="950" b="1" spc="40" dirty="0">
                <a:solidFill>
                  <a:srgbClr val="333333"/>
                </a:solidFill>
                <a:latin typeface="Trebuchet MS"/>
                <a:cs typeface="Trebuchet MS"/>
              </a:rPr>
              <a:t>Server</a:t>
            </a:r>
            <a:r>
              <a:rPr sz="950" b="1" spc="25" dirty="0">
                <a:solidFill>
                  <a:srgbClr val="333333"/>
                </a:solidFill>
                <a:latin typeface="微软雅黑"/>
                <a:cs typeface="微软雅黑"/>
              </a:rPr>
              <a:t>，</a:t>
            </a:r>
            <a:r>
              <a:rPr sz="950" b="1" spc="50" dirty="0">
                <a:solidFill>
                  <a:srgbClr val="333333"/>
                </a:solidFill>
                <a:latin typeface="Trebuchet MS"/>
                <a:cs typeface="Trebuchet MS"/>
              </a:rPr>
              <a:t>VPS</a:t>
            </a:r>
            <a:r>
              <a:rPr sz="950" b="1" spc="25" dirty="0">
                <a:solidFill>
                  <a:srgbClr val="333333"/>
                </a:solidFill>
                <a:latin typeface="微软雅黑"/>
                <a:cs typeface="微软雅黑"/>
              </a:rPr>
              <a:t>）与云计算技术诞生以前，</a:t>
            </a:r>
            <a:r>
              <a:rPr sz="950" b="1" spc="70" dirty="0">
                <a:solidFill>
                  <a:srgbClr val="333333"/>
                </a:solidFill>
                <a:latin typeface="Trebuchet MS"/>
                <a:cs typeface="Trebuchet MS"/>
              </a:rPr>
              <a:t>IDC</a:t>
            </a:r>
            <a:r>
              <a:rPr sz="950" b="1" spc="20" dirty="0">
                <a:solidFill>
                  <a:srgbClr val="333333"/>
                </a:solidFill>
                <a:latin typeface="微软雅黑"/>
                <a:cs typeface="微软雅黑"/>
              </a:rPr>
              <a:t>服务供应商为了能够更充分地利用服务器资源，同时也为 </a:t>
            </a:r>
            <a:r>
              <a:rPr sz="950" b="1" spc="25" dirty="0">
                <a:solidFill>
                  <a:srgbClr val="333333"/>
                </a:solidFill>
                <a:latin typeface="微软雅黑"/>
                <a:cs typeface="微软雅黑"/>
              </a:rPr>
              <a:t>了降低购买门槛，于是纷纷启用了虚拟主机功能。</a:t>
            </a:r>
            <a:endParaRPr sz="950">
              <a:latin typeface="微软雅黑"/>
              <a:cs typeface="微软雅黑"/>
            </a:endParaRPr>
          </a:p>
          <a:p>
            <a:pPr marL="12700" marR="80010" algn="just">
              <a:lnSpc>
                <a:spcPct val="131600"/>
              </a:lnSpc>
              <a:spcBef>
                <a:spcPts val="750"/>
              </a:spcBef>
            </a:pPr>
            <a:r>
              <a:rPr sz="950" b="1" spc="25" dirty="0">
                <a:solidFill>
                  <a:srgbClr val="333333"/>
                </a:solidFill>
                <a:latin typeface="微软雅黑"/>
                <a:cs typeface="微软雅黑"/>
              </a:rPr>
              <a:t>利用虚拟主机功能，可以把一台处于运行状态的物理服务器分割成多个</a:t>
            </a:r>
            <a:r>
              <a:rPr sz="950" b="1" spc="-125" dirty="0">
                <a:solidFill>
                  <a:srgbClr val="333333"/>
                </a:solidFill>
                <a:latin typeface="Trebuchet MS"/>
                <a:cs typeface="Trebuchet MS"/>
              </a:rPr>
              <a:t>“</a:t>
            </a:r>
            <a:r>
              <a:rPr sz="950" b="1" spc="25" dirty="0">
                <a:solidFill>
                  <a:srgbClr val="333333"/>
                </a:solidFill>
                <a:latin typeface="微软雅黑"/>
                <a:cs typeface="微软雅黑"/>
              </a:rPr>
              <a:t>虚拟的服务器</a:t>
            </a:r>
            <a:r>
              <a:rPr sz="950" b="1" spc="-125" dirty="0">
                <a:solidFill>
                  <a:srgbClr val="333333"/>
                </a:solidFill>
                <a:latin typeface="Trebuchet MS"/>
                <a:cs typeface="Trebuchet MS"/>
              </a:rPr>
              <a:t>”</a:t>
            </a:r>
            <a:r>
              <a:rPr sz="950" b="1" spc="25" dirty="0">
                <a:solidFill>
                  <a:srgbClr val="333333"/>
                </a:solidFill>
                <a:latin typeface="微软雅黑"/>
                <a:cs typeface="微软雅黑"/>
              </a:rPr>
              <a:t>。但是，该技术 无法实现目前云主机技术的硬件资源隔离，让这些虚拟的服务器共同使用物理服务器的硬件资源，供应 商只能限制硬盘的使用空间大小。出于各种考虑的因素（主要是价格低廉），目前依然有很多企业或个 人站长在使用虚拟主机的形式来部署网站。</a:t>
            </a:r>
            <a:endParaRPr sz="950">
              <a:latin typeface="微软雅黑"/>
              <a:cs typeface="微软雅黑"/>
            </a:endParaRPr>
          </a:p>
          <a:p>
            <a:pPr marL="12700" marR="5080">
              <a:lnSpc>
                <a:spcPct val="131600"/>
              </a:lnSpc>
              <a:spcBef>
                <a:spcPts val="825"/>
              </a:spcBef>
            </a:pPr>
            <a:r>
              <a:rPr sz="950" b="1" spc="55" dirty="0">
                <a:solidFill>
                  <a:srgbClr val="333333"/>
                </a:solidFill>
                <a:latin typeface="Trebuchet MS"/>
                <a:cs typeface="Trebuchet MS"/>
              </a:rPr>
              <a:t>Apache</a:t>
            </a:r>
            <a:r>
              <a:rPr sz="950" b="1" spc="25" dirty="0">
                <a:solidFill>
                  <a:srgbClr val="333333"/>
                </a:solidFill>
                <a:latin typeface="微软雅黑"/>
                <a:cs typeface="微软雅黑"/>
              </a:rPr>
              <a:t>的虚拟主机功能是服务器基于用户请求的不同</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地址、主机域名或端口号，实现提供多个网站 </a:t>
            </a:r>
            <a:r>
              <a:rPr sz="950" b="1" spc="30" dirty="0">
                <a:solidFill>
                  <a:srgbClr val="333333"/>
                </a:solidFill>
                <a:latin typeface="微软雅黑"/>
                <a:cs typeface="微软雅黑"/>
              </a:rPr>
              <a:t> </a:t>
            </a:r>
            <a:r>
              <a:rPr sz="950" b="1" spc="25" dirty="0">
                <a:solidFill>
                  <a:srgbClr val="333333"/>
                </a:solidFill>
                <a:latin typeface="微软雅黑"/>
                <a:cs typeface="微软雅黑"/>
              </a:rPr>
              <a:t>同时为外部提供访问服务的技术，如图</a:t>
            </a:r>
            <a:r>
              <a:rPr sz="950" b="1" spc="-10" dirty="0">
                <a:solidFill>
                  <a:srgbClr val="333333"/>
                </a:solidFill>
                <a:latin typeface="Trebuchet MS"/>
                <a:cs typeface="Trebuchet MS"/>
              </a:rPr>
              <a:t>10-13</a:t>
            </a:r>
            <a:r>
              <a:rPr sz="950" b="1" spc="20" dirty="0">
                <a:solidFill>
                  <a:srgbClr val="333333"/>
                </a:solidFill>
                <a:latin typeface="微软雅黑"/>
                <a:cs typeface="微软雅黑"/>
              </a:rPr>
              <a:t>所示，用户请求的资源不同，最终获取到的网页内容也各不 </a:t>
            </a:r>
            <a:r>
              <a:rPr sz="950" b="1" spc="25" dirty="0">
                <a:solidFill>
                  <a:srgbClr val="333333"/>
                </a:solidFill>
                <a:latin typeface="微软雅黑"/>
                <a:cs typeface="微软雅黑"/>
              </a:rPr>
              <a:t>相同。如果大家之前没有做过网站，可能不太理解其中的原理，等一会儿搭建出实验环境并看到实验效 果之后，您一定就会明白了。</a:t>
            </a:r>
            <a:endParaRPr sz="950">
              <a:latin typeface="微软雅黑"/>
              <a:cs typeface="微软雅黑"/>
            </a:endParaRPr>
          </a:p>
          <a:p>
            <a:pPr marL="193675" marR="146685">
              <a:lnSpc>
                <a:spcPct val="131600"/>
              </a:lnSpc>
              <a:spcBef>
                <a:spcPts val="750"/>
              </a:spcBef>
            </a:pPr>
            <a:r>
              <a:rPr sz="950" b="1" spc="25" dirty="0">
                <a:solidFill>
                  <a:srgbClr val="777777"/>
                </a:solidFill>
                <a:latin typeface="微软雅黑"/>
                <a:cs typeface="微软雅黑"/>
              </a:rPr>
              <a:t>再次提醒大家，在做每个实验之前请先将虚拟机还原到最初始状态，以免多个实验之间相互产生冲 突。</a:t>
            </a:r>
            <a:endParaRPr sz="950">
              <a:latin typeface="微软雅黑"/>
              <a:cs typeface="微软雅黑"/>
            </a:endParaRPr>
          </a:p>
        </p:txBody>
      </p:sp>
      <p:pic>
        <p:nvPicPr>
          <p:cNvPr id="5" name="object 5"/>
          <p:cNvPicPr/>
          <p:nvPr/>
        </p:nvPicPr>
        <p:blipFill>
          <a:blip r:embed="rId2" cstate="print"/>
          <a:stretch>
            <a:fillRect/>
          </a:stretch>
        </p:blipFill>
        <p:spPr>
          <a:xfrm>
            <a:off x="983622" y="3732180"/>
            <a:ext cx="5626452" cy="2410945"/>
          </a:xfrm>
          <a:prstGeom prst="rect">
            <a:avLst/>
          </a:prstGeom>
        </p:spPr>
      </p:pic>
      <p:sp>
        <p:nvSpPr>
          <p:cNvPr id="6" name="object 6"/>
          <p:cNvSpPr txBox="1"/>
          <p:nvPr/>
        </p:nvSpPr>
        <p:spPr>
          <a:xfrm>
            <a:off x="946424" y="6254359"/>
            <a:ext cx="5669915" cy="202311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10-13</a:t>
            </a:r>
            <a:r>
              <a:rPr sz="950" b="1" spc="-35" dirty="0">
                <a:solidFill>
                  <a:srgbClr val="333333"/>
                </a:solidFill>
                <a:latin typeface="Trebuchet MS"/>
                <a:cs typeface="Trebuchet MS"/>
              </a:rPr>
              <a:t> </a:t>
            </a:r>
            <a:r>
              <a:rPr sz="950" b="1" spc="25" dirty="0">
                <a:solidFill>
                  <a:srgbClr val="333333"/>
                </a:solidFill>
                <a:latin typeface="微软雅黑"/>
                <a:cs typeface="微软雅黑"/>
              </a:rPr>
              <a:t>用户请求网站资源</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777777"/>
                </a:solidFill>
                <a:latin typeface="Trebuchet MS"/>
                <a:cs typeface="Trebuchet MS"/>
              </a:rPr>
              <a:t>10.5.1</a:t>
            </a:r>
            <a:r>
              <a:rPr sz="950" b="1" spc="-35" dirty="0">
                <a:solidFill>
                  <a:srgbClr val="777777"/>
                </a:solidFill>
                <a:latin typeface="Trebuchet MS"/>
                <a:cs typeface="Trebuchet MS"/>
              </a:rPr>
              <a:t> </a:t>
            </a:r>
            <a:r>
              <a:rPr sz="950" b="1" spc="25" dirty="0">
                <a:solidFill>
                  <a:srgbClr val="777777"/>
                </a:solidFill>
                <a:latin typeface="微软雅黑"/>
                <a:cs typeface="微软雅黑"/>
              </a:rPr>
              <a:t>基于</a:t>
            </a:r>
            <a:r>
              <a:rPr sz="950" b="1" spc="55" dirty="0">
                <a:solidFill>
                  <a:srgbClr val="777777"/>
                </a:solidFill>
                <a:latin typeface="Trebuchet MS"/>
                <a:cs typeface="Trebuchet MS"/>
              </a:rPr>
              <a:t>IP</a:t>
            </a:r>
            <a:r>
              <a:rPr sz="950" b="1" spc="25" dirty="0">
                <a:solidFill>
                  <a:srgbClr val="777777"/>
                </a:solidFill>
                <a:latin typeface="微软雅黑"/>
                <a:cs typeface="微软雅黑"/>
              </a:rPr>
              <a:t>地址</a:t>
            </a:r>
            <a:endParaRPr sz="950">
              <a:latin typeface="微软雅黑"/>
              <a:cs typeface="微软雅黑"/>
            </a:endParaRPr>
          </a:p>
          <a:p>
            <a:pPr marL="12700" marR="85090" algn="just">
              <a:lnSpc>
                <a:spcPct val="131600"/>
              </a:lnSpc>
              <a:spcBef>
                <a:spcPts val="900"/>
              </a:spcBef>
            </a:pPr>
            <a:r>
              <a:rPr sz="950" b="1" spc="25" dirty="0">
                <a:solidFill>
                  <a:srgbClr val="333333"/>
                </a:solidFill>
                <a:latin typeface="微软雅黑"/>
                <a:cs typeface="微软雅黑"/>
              </a:rPr>
              <a:t>如果一台服务器有多个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地址，而且每个</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地址与服务器上部署的每个网站一一对应，这样当用户请求 访问不同的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地址时，会访问到不同网站的页面资源。而且，每个网站都有一个独立的</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地址，对搜索 </a:t>
            </a:r>
            <a:r>
              <a:rPr sz="950" b="1" spc="25" dirty="0">
                <a:solidFill>
                  <a:srgbClr val="333333"/>
                </a:solidFill>
                <a:latin typeface="微软雅黑"/>
                <a:cs typeface="微软雅黑"/>
              </a:rPr>
              <a:t>引擎优化也大有裨益。因此以这种方式提供虚拟网站主机功能不仅最常见，也受到了网站站长的欢迎</a:t>
            </a:r>
            <a:endParaRPr sz="950">
              <a:latin typeface="微软雅黑"/>
              <a:cs typeface="微软雅黑"/>
            </a:endParaRPr>
          </a:p>
          <a:p>
            <a:pPr marL="12700">
              <a:lnSpc>
                <a:spcPct val="100000"/>
              </a:lnSpc>
              <a:spcBef>
                <a:spcPts val="365"/>
              </a:spcBef>
            </a:pPr>
            <a:r>
              <a:rPr sz="950" b="1" spc="25" dirty="0">
                <a:solidFill>
                  <a:srgbClr val="333333"/>
                </a:solidFill>
                <a:latin typeface="微软雅黑"/>
                <a:cs typeface="微软雅黑"/>
              </a:rPr>
              <a:t>（尤其是草根站长）。</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在第</a:t>
            </a:r>
            <a:r>
              <a:rPr sz="950" b="1" dirty="0">
                <a:solidFill>
                  <a:srgbClr val="333333"/>
                </a:solidFill>
                <a:latin typeface="Trebuchet MS"/>
                <a:cs typeface="Trebuchet MS"/>
              </a:rPr>
              <a:t>4</a:t>
            </a:r>
            <a:r>
              <a:rPr sz="950" b="1" spc="25" dirty="0">
                <a:solidFill>
                  <a:srgbClr val="333333"/>
                </a:solidFill>
                <a:latin typeface="微软雅黑"/>
                <a:cs typeface="微软雅黑"/>
              </a:rPr>
              <a:t>章和第</a:t>
            </a:r>
            <a:r>
              <a:rPr sz="950" b="1" dirty="0">
                <a:solidFill>
                  <a:srgbClr val="333333"/>
                </a:solidFill>
                <a:latin typeface="Trebuchet MS"/>
                <a:cs typeface="Trebuchet MS"/>
              </a:rPr>
              <a:t>9</a:t>
            </a:r>
            <a:r>
              <a:rPr sz="950" b="1" spc="25" dirty="0">
                <a:solidFill>
                  <a:srgbClr val="333333"/>
                </a:solidFill>
                <a:latin typeface="微软雅黑"/>
                <a:cs typeface="微软雅黑"/>
              </a:rPr>
              <a:t>章分别讲解了用于配置网络的两种方法，大家在实验中和工作中可随意选择。就当前的实 验来讲，需要配置的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地址如图</a:t>
            </a:r>
            <a:r>
              <a:rPr sz="950" b="1" spc="-10" dirty="0">
                <a:solidFill>
                  <a:srgbClr val="333333"/>
                </a:solidFill>
                <a:latin typeface="Trebuchet MS"/>
                <a:cs typeface="Trebuchet MS"/>
              </a:rPr>
              <a:t>10-14</a:t>
            </a:r>
            <a:r>
              <a:rPr sz="950" b="1" spc="20" dirty="0">
                <a:solidFill>
                  <a:srgbClr val="333333"/>
                </a:solidFill>
                <a:latin typeface="微软雅黑"/>
                <a:cs typeface="微软雅黑"/>
              </a:rPr>
              <a:t>所示。在配置完毕并重启网卡服务之后，记得检查网络的连通性， </a:t>
            </a:r>
            <a:r>
              <a:rPr sz="950" b="1" spc="25" dirty="0">
                <a:solidFill>
                  <a:srgbClr val="333333"/>
                </a:solidFill>
                <a:latin typeface="微软雅黑"/>
                <a:cs typeface="微软雅黑"/>
              </a:rPr>
              <a:t>确保三个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地址均可正常访问，如图</a:t>
            </a:r>
            <a:r>
              <a:rPr sz="950" b="1" spc="-10" dirty="0">
                <a:solidFill>
                  <a:srgbClr val="333333"/>
                </a:solidFill>
                <a:latin typeface="Trebuchet MS"/>
                <a:cs typeface="Trebuchet MS"/>
              </a:rPr>
              <a:t>10-15</a:t>
            </a:r>
            <a:r>
              <a:rPr sz="950" b="1" spc="25" dirty="0">
                <a:solidFill>
                  <a:srgbClr val="333333"/>
                </a:solidFill>
                <a:latin typeface="微软雅黑"/>
                <a:cs typeface="微软雅黑"/>
              </a:rPr>
              <a:t>所示（这很重要，一定要测试好，然后再进行下一步</a:t>
            </a:r>
            <a:r>
              <a:rPr sz="950" b="1" spc="-25" dirty="0">
                <a:solidFill>
                  <a:srgbClr val="333333"/>
                </a:solidFill>
                <a:latin typeface="Trebuchet MS"/>
                <a:cs typeface="Trebuchet MS"/>
              </a:rPr>
              <a:t>!</a:t>
            </a:r>
            <a:r>
              <a:rPr sz="950" b="1" spc="-25" dirty="0">
                <a:solidFill>
                  <a:srgbClr val="333333"/>
                </a:solidFill>
                <a:latin typeface="微软雅黑"/>
                <a:cs typeface="微软雅黑"/>
              </a:rPr>
              <a:t>）</a:t>
            </a:r>
            <a:r>
              <a:rPr sz="950" b="1" spc="25" dirty="0">
                <a:solidFill>
                  <a:srgbClr val="333333"/>
                </a:solidFill>
                <a:latin typeface="微软雅黑"/>
                <a:cs typeface="微软雅黑"/>
              </a:rPr>
              <a:t>。</a:t>
            </a:r>
            <a:endParaRPr sz="950">
              <a:latin typeface="微软雅黑"/>
              <a:cs typeface="微软雅黑"/>
            </a:endParaRPr>
          </a:p>
        </p:txBody>
      </p:sp>
      <p:sp>
        <p:nvSpPr>
          <p:cNvPr id="8" name="object 8"/>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158</a:t>
            </a:fld>
            <a:endParaRPr sz="800">
              <a:latin typeface="小哥哥网恋吗"/>
              <a:cs typeface="小哥哥网恋吗"/>
            </a:endParaRPr>
          </a:p>
        </p:txBody>
      </p:sp>
      <p:sp>
        <p:nvSpPr>
          <p:cNvPr id="7" name="object 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3"/>
              </a:rPr>
              <a:t>5/20</a:t>
            </a:r>
            <a:endParaRPr sz="800">
              <a:latin typeface="小哥哥网恋吗"/>
              <a:cs typeface="小哥哥网恋吗"/>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573534"/>
          </a:xfrm>
          <a:prstGeom prst="rect">
            <a:avLst/>
          </a:prstGeom>
        </p:spPr>
      </p:pic>
      <p:grpSp>
        <p:nvGrpSpPr>
          <p:cNvPr id="3" name="object 3"/>
          <p:cNvGrpSpPr/>
          <p:nvPr/>
        </p:nvGrpSpPr>
        <p:grpSpPr>
          <a:xfrm>
            <a:off x="959124" y="4370628"/>
            <a:ext cx="5651500" cy="667385"/>
            <a:chOff x="959124" y="4370628"/>
            <a:chExt cx="5651500" cy="667385"/>
          </a:xfrm>
        </p:grpSpPr>
        <p:sp>
          <p:nvSpPr>
            <p:cNvPr id="4" name="object 4"/>
            <p:cNvSpPr/>
            <p:nvPr/>
          </p:nvSpPr>
          <p:spPr>
            <a:xfrm>
              <a:off x="963889" y="4375393"/>
              <a:ext cx="5641975" cy="657860"/>
            </a:xfrm>
            <a:custGeom>
              <a:avLst/>
              <a:gdLst/>
              <a:ahLst/>
              <a:cxnLst/>
              <a:rect l="l" t="t" r="r" b="b"/>
              <a:pathLst>
                <a:path w="5641975" h="657860">
                  <a:moveTo>
                    <a:pt x="5617597" y="657530"/>
                  </a:moveTo>
                  <a:lnTo>
                    <a:pt x="23823" y="657530"/>
                  </a:lnTo>
                  <a:lnTo>
                    <a:pt x="20659" y="657378"/>
                  </a:lnTo>
                  <a:lnTo>
                    <a:pt x="0" y="636832"/>
                  </a:lnTo>
                  <a:lnTo>
                    <a:pt x="0" y="633706"/>
                  </a:lnTo>
                  <a:lnTo>
                    <a:pt x="0" y="20545"/>
                  </a:lnTo>
                  <a:lnTo>
                    <a:pt x="20659" y="0"/>
                  </a:lnTo>
                  <a:lnTo>
                    <a:pt x="5620752" y="0"/>
                  </a:lnTo>
                  <a:lnTo>
                    <a:pt x="5641421" y="20545"/>
                  </a:lnTo>
                  <a:lnTo>
                    <a:pt x="5641421" y="636832"/>
                  </a:lnTo>
                  <a:lnTo>
                    <a:pt x="5620752" y="657378"/>
                  </a:lnTo>
                  <a:lnTo>
                    <a:pt x="5617597" y="657530"/>
                  </a:lnTo>
                  <a:close/>
                </a:path>
              </a:pathLst>
            </a:custGeom>
            <a:solidFill>
              <a:srgbClr val="F8F8F8"/>
            </a:solidFill>
          </p:spPr>
          <p:txBody>
            <a:bodyPr wrap="square" lIns="0" tIns="0" rIns="0" bIns="0" rtlCol="0"/>
            <a:lstStyle/>
            <a:p>
              <a:endParaRPr/>
            </a:p>
          </p:txBody>
        </p:sp>
        <p:sp>
          <p:nvSpPr>
            <p:cNvPr id="5" name="object 5"/>
            <p:cNvSpPr/>
            <p:nvPr/>
          </p:nvSpPr>
          <p:spPr>
            <a:xfrm>
              <a:off x="963889" y="4375393"/>
              <a:ext cx="5641975" cy="657860"/>
            </a:xfrm>
            <a:custGeom>
              <a:avLst/>
              <a:gdLst/>
              <a:ahLst/>
              <a:cxnLst/>
              <a:rect l="l" t="t" r="r" b="b"/>
              <a:pathLst>
                <a:path w="5641975" h="657860">
                  <a:moveTo>
                    <a:pt x="0" y="633706"/>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633706"/>
                  </a:lnTo>
                  <a:lnTo>
                    <a:pt x="5641421" y="636832"/>
                  </a:lnTo>
                  <a:lnTo>
                    <a:pt x="5640821" y="639815"/>
                  </a:lnTo>
                  <a:lnTo>
                    <a:pt x="5617597" y="657530"/>
                  </a:lnTo>
                  <a:lnTo>
                    <a:pt x="23823" y="657530"/>
                  </a:lnTo>
                  <a:lnTo>
                    <a:pt x="0" y="636832"/>
                  </a:lnTo>
                  <a:lnTo>
                    <a:pt x="0" y="63370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456468"/>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4043500"/>
            <a:ext cx="5060315" cy="906144"/>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10-14</a:t>
            </a:r>
            <a:r>
              <a:rPr sz="950" b="1" spc="-35" dirty="0">
                <a:solidFill>
                  <a:srgbClr val="333333"/>
                </a:solidFill>
                <a:latin typeface="Trebuchet MS"/>
                <a:cs typeface="Trebuchet MS"/>
              </a:rPr>
              <a:t> </a:t>
            </a:r>
            <a:r>
              <a:rPr sz="950" b="1" spc="25" dirty="0">
                <a:solidFill>
                  <a:srgbClr val="333333"/>
                </a:solidFill>
                <a:latin typeface="微软雅黑"/>
                <a:cs typeface="微软雅黑"/>
              </a:rPr>
              <a:t>使用</a:t>
            </a:r>
            <a:r>
              <a:rPr sz="950" b="1" spc="70" dirty="0">
                <a:solidFill>
                  <a:srgbClr val="333333"/>
                </a:solidFill>
                <a:latin typeface="Trebuchet MS"/>
                <a:cs typeface="Trebuchet MS"/>
              </a:rPr>
              <a:t>nmtui</a:t>
            </a:r>
            <a:r>
              <a:rPr sz="950" b="1" spc="25" dirty="0">
                <a:solidFill>
                  <a:srgbClr val="333333"/>
                </a:solidFill>
                <a:latin typeface="微软雅黑"/>
                <a:cs typeface="微软雅黑"/>
              </a:rPr>
              <a:t>命令配置网络参数</a:t>
            </a:r>
            <a:endParaRPr sz="950">
              <a:latin typeface="微软雅黑"/>
              <a:cs typeface="微软雅黑"/>
            </a:endParaRPr>
          </a:p>
          <a:p>
            <a:pPr>
              <a:lnSpc>
                <a:spcPct val="100000"/>
              </a:lnSpc>
              <a:spcBef>
                <a:spcPts val="45"/>
              </a:spcBef>
            </a:pPr>
            <a:endParaRPr sz="900">
              <a:latin typeface="微软雅黑"/>
              <a:cs typeface="微软雅黑"/>
            </a:endParaRPr>
          </a:p>
          <a:p>
            <a:pPr marL="136525" marR="508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nmcli</a:t>
            </a:r>
            <a:r>
              <a:rPr sz="850" spc="30" dirty="0">
                <a:solidFill>
                  <a:srgbClr val="333333"/>
                </a:solidFill>
                <a:latin typeface="Lucida Console"/>
                <a:cs typeface="Lucida Console"/>
              </a:rPr>
              <a:t> connection</a:t>
            </a:r>
            <a:r>
              <a:rPr sz="850" spc="35" dirty="0">
                <a:solidFill>
                  <a:srgbClr val="333333"/>
                </a:solidFill>
                <a:latin typeface="Lucida Console"/>
                <a:cs typeface="Lucida Console"/>
              </a:rPr>
              <a:t> </a:t>
            </a:r>
            <a:r>
              <a:rPr sz="850" spc="20" dirty="0">
                <a:solidFill>
                  <a:srgbClr val="333333"/>
                </a:solidFill>
                <a:latin typeface="Lucida Console"/>
                <a:cs typeface="Lucida Console"/>
              </a:rPr>
              <a:t>up</a:t>
            </a:r>
            <a:r>
              <a:rPr sz="850" spc="30" dirty="0">
                <a:solidFill>
                  <a:srgbClr val="333333"/>
                </a:solidFill>
                <a:latin typeface="Lucida Console"/>
                <a:cs typeface="Lucida Console"/>
              </a:rPr>
              <a:t> </a:t>
            </a:r>
            <a:r>
              <a:rPr sz="850" spc="25" dirty="0">
                <a:solidFill>
                  <a:srgbClr val="333333"/>
                </a:solidFill>
                <a:latin typeface="Lucida Console"/>
                <a:cs typeface="Lucida Console"/>
              </a:rPr>
              <a:t>ens160</a:t>
            </a:r>
            <a:r>
              <a:rPr sz="850" spc="30" dirty="0">
                <a:solidFill>
                  <a:srgbClr val="333333"/>
                </a:solidFill>
                <a:latin typeface="Lucida Console"/>
                <a:cs typeface="Lucida Console"/>
              </a:rPr>
              <a:t> Connection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successfully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activated</a:t>
            </a:r>
            <a:r>
              <a:rPr sz="850" spc="25" dirty="0">
                <a:solidFill>
                  <a:srgbClr val="333333"/>
                </a:solidFill>
                <a:latin typeface="Lucida Console"/>
                <a:cs typeface="Lucida Console"/>
              </a:rPr>
              <a:t> (D-Bus</a:t>
            </a:r>
            <a:r>
              <a:rPr sz="850" spc="30" dirty="0">
                <a:solidFill>
                  <a:srgbClr val="333333"/>
                </a:solidFill>
                <a:latin typeface="Lucida Console"/>
                <a:cs typeface="Lucida Console"/>
              </a:rPr>
              <a:t> </a:t>
            </a:r>
            <a:r>
              <a:rPr sz="850" spc="25" dirty="0">
                <a:solidFill>
                  <a:srgbClr val="333333"/>
                </a:solidFill>
                <a:latin typeface="Lucida Console"/>
                <a:cs typeface="Lucida Console"/>
              </a:rPr>
              <a:t>active</a:t>
            </a:r>
            <a:r>
              <a:rPr sz="850" spc="30" dirty="0">
                <a:solidFill>
                  <a:srgbClr val="333333"/>
                </a:solidFill>
                <a:latin typeface="Lucida Console"/>
                <a:cs typeface="Lucida Console"/>
              </a:rPr>
              <a:t> </a:t>
            </a:r>
            <a:r>
              <a:rPr sz="850" spc="25" dirty="0">
                <a:solidFill>
                  <a:srgbClr val="333333"/>
                </a:solidFill>
                <a:latin typeface="Lucida Console"/>
                <a:cs typeface="Lucida Console"/>
              </a:rPr>
              <a:t>path:</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/org/freedesktop/NetworkManager/ActiveConnection/6)</a:t>
            </a:r>
            <a:endParaRPr sz="850">
              <a:latin typeface="Lucida Console"/>
              <a:cs typeface="Lucida Console"/>
            </a:endParaRPr>
          </a:p>
        </p:txBody>
      </p:sp>
      <p:pic>
        <p:nvPicPr>
          <p:cNvPr id="8" name="object 8"/>
          <p:cNvPicPr/>
          <p:nvPr/>
        </p:nvPicPr>
        <p:blipFill>
          <a:blip r:embed="rId3" cstate="print"/>
          <a:stretch>
            <a:fillRect/>
          </a:stretch>
        </p:blipFill>
        <p:spPr>
          <a:xfrm>
            <a:off x="959124" y="5180646"/>
            <a:ext cx="5650951" cy="3373417"/>
          </a:xfrm>
          <a:prstGeom prst="rect">
            <a:avLst/>
          </a:prstGeom>
        </p:spPr>
      </p:pic>
      <p:sp>
        <p:nvSpPr>
          <p:cNvPr id="9" name="object 9"/>
          <p:cNvSpPr txBox="1"/>
          <p:nvPr/>
        </p:nvSpPr>
        <p:spPr>
          <a:xfrm>
            <a:off x="946424" y="8665273"/>
            <a:ext cx="5663565" cy="6508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10-15</a:t>
            </a:r>
            <a:r>
              <a:rPr sz="950" b="1" spc="-35" dirty="0">
                <a:solidFill>
                  <a:srgbClr val="333333"/>
                </a:solidFill>
                <a:latin typeface="Trebuchet MS"/>
                <a:cs typeface="Trebuchet MS"/>
              </a:rPr>
              <a:t> </a:t>
            </a:r>
            <a:r>
              <a:rPr sz="950" b="1" spc="25" dirty="0">
                <a:solidFill>
                  <a:srgbClr val="333333"/>
                </a:solidFill>
                <a:latin typeface="微软雅黑"/>
                <a:cs typeface="微软雅黑"/>
              </a:rPr>
              <a:t>分别检查</a:t>
            </a:r>
            <a:r>
              <a:rPr sz="950" b="1" dirty="0">
                <a:solidFill>
                  <a:srgbClr val="333333"/>
                </a:solidFill>
                <a:latin typeface="Trebuchet MS"/>
                <a:cs typeface="Trebuchet MS"/>
              </a:rPr>
              <a:t>3</a:t>
            </a:r>
            <a:r>
              <a:rPr sz="950" b="1" spc="25" dirty="0">
                <a:solidFill>
                  <a:srgbClr val="333333"/>
                </a:solidFill>
                <a:latin typeface="微软雅黑"/>
                <a:cs typeface="微软雅黑"/>
              </a:rPr>
              <a:t>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地址的连通性</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：分别在</a:t>
            </a:r>
            <a:r>
              <a:rPr sz="950" b="1" spc="65" dirty="0">
                <a:solidFill>
                  <a:srgbClr val="333333"/>
                </a:solidFill>
                <a:latin typeface="Trebuchet MS"/>
                <a:cs typeface="Trebuchet MS"/>
              </a:rPr>
              <a:t>/home/wwwroot</a:t>
            </a:r>
            <a:r>
              <a:rPr sz="950" b="1" spc="25" dirty="0">
                <a:solidFill>
                  <a:srgbClr val="333333"/>
                </a:solidFill>
                <a:latin typeface="微软雅黑"/>
                <a:cs typeface="微软雅黑"/>
              </a:rPr>
              <a:t>中创建用于保存不同网站数据的</a:t>
            </a:r>
            <a:r>
              <a:rPr sz="950" b="1" dirty="0">
                <a:solidFill>
                  <a:srgbClr val="333333"/>
                </a:solidFill>
                <a:latin typeface="Trebuchet MS"/>
                <a:cs typeface="Trebuchet MS"/>
              </a:rPr>
              <a:t>3</a:t>
            </a:r>
            <a:r>
              <a:rPr sz="950" b="1" spc="20" dirty="0">
                <a:solidFill>
                  <a:srgbClr val="333333"/>
                </a:solidFill>
                <a:latin typeface="微软雅黑"/>
                <a:cs typeface="微软雅黑"/>
              </a:rPr>
              <a:t>个目录，并向其中分别写入网站的首 </a:t>
            </a:r>
            <a:r>
              <a:rPr sz="950" b="1" spc="25" dirty="0">
                <a:solidFill>
                  <a:srgbClr val="333333"/>
                </a:solidFill>
                <a:latin typeface="微软雅黑"/>
                <a:cs typeface="微软雅黑"/>
              </a:rPr>
              <a:t>页文件。每个首页文件中应有明确区分不同网站内容的信息，方便稍后能更直观地检查效果。</a:t>
            </a:r>
            <a:endParaRPr sz="950">
              <a:latin typeface="微软雅黑"/>
              <a:cs typeface="微软雅黑"/>
            </a:endParaRPr>
          </a:p>
        </p:txBody>
      </p:sp>
      <p:sp>
        <p:nvSpPr>
          <p:cNvPr id="11" name="object 11"/>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159</a:t>
            </a:fld>
            <a:endParaRPr sz="800">
              <a:latin typeface="小哥哥网恋吗"/>
              <a:cs typeface="小哥哥网恋吗"/>
            </a:endParaRPr>
          </a:p>
        </p:txBody>
      </p:sp>
      <p:sp>
        <p:nvSpPr>
          <p:cNvPr id="10" name="object 1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2436177"/>
          <a:ext cx="5640705" cy="4467225"/>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5183505">
                  <a:extLst>
                    <a:ext uri="{9D8B030D-6E8A-4147-A177-3AD203B41FA5}">
                      <a16:colId xmlns:a16="http://schemas.microsoft.com/office/drawing/2014/main" val="20001"/>
                    </a:ext>
                  </a:extLst>
                </a:gridCol>
              </a:tblGrid>
              <a:tr h="504825">
                <a:tc>
                  <a:txBody>
                    <a:bodyPr/>
                    <a:lstStyle/>
                    <a:p>
                      <a:pPr marL="128270" marR="196850">
                        <a:lnSpc>
                          <a:spcPct val="131600"/>
                        </a:lnSpc>
                        <a:spcBef>
                          <a:spcPts val="300"/>
                        </a:spcBef>
                      </a:pPr>
                      <a:r>
                        <a:rPr sz="950" b="1" dirty="0">
                          <a:solidFill>
                            <a:srgbClr val="333333"/>
                          </a:solidFill>
                          <a:latin typeface="微软雅黑"/>
                          <a:cs typeface="微软雅黑"/>
                        </a:rPr>
                        <a:t>参 数</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b="1" dirty="0">
                          <a:solidFill>
                            <a:srgbClr val="333333"/>
                          </a:solidFill>
                          <a:latin typeface="微软雅黑"/>
                          <a:cs typeface="微软雅黑"/>
                        </a:rPr>
                        <a:t>作用</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rebuchet MS"/>
                          <a:cs typeface="Trebuchet MS"/>
                        </a:rPr>
                        <a:t>i</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216535">
                        <a:lnSpc>
                          <a:spcPct val="131600"/>
                        </a:lnSpc>
                        <a:spcBef>
                          <a:spcPts val="300"/>
                        </a:spcBef>
                      </a:pPr>
                      <a:r>
                        <a:rPr sz="950" dirty="0">
                          <a:solidFill>
                            <a:srgbClr val="333333"/>
                          </a:solidFill>
                          <a:latin typeface="微软雅黑"/>
                          <a:cs typeface="微软雅黑"/>
                        </a:rPr>
                        <a:t>无法对文件进行修改；若对目录设置了该参数，则仅能修改其中的子文件内容而不能新建 </a:t>
                      </a:r>
                      <a:r>
                        <a:rPr sz="950" spc="25" dirty="0">
                          <a:solidFill>
                            <a:srgbClr val="333333"/>
                          </a:solidFill>
                          <a:latin typeface="微软雅黑"/>
                          <a:cs typeface="微软雅黑"/>
                        </a:rPr>
                        <a:t>或删除文件</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Trebuchet MS"/>
                          <a:cs typeface="Trebuchet MS"/>
                        </a:rPr>
                        <a:t>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仅允许补充（追加）内容，无法覆盖</a:t>
                      </a:r>
                      <a:r>
                        <a:rPr sz="950" dirty="0">
                          <a:solidFill>
                            <a:srgbClr val="333333"/>
                          </a:solidFill>
                          <a:latin typeface="Trebuchet MS"/>
                          <a:cs typeface="Trebuchet MS"/>
                        </a:rPr>
                        <a:t>/</a:t>
                      </a:r>
                      <a:r>
                        <a:rPr sz="950" dirty="0">
                          <a:solidFill>
                            <a:srgbClr val="333333"/>
                          </a:solidFill>
                          <a:latin typeface="微软雅黑"/>
                          <a:cs typeface="微软雅黑"/>
                        </a:rPr>
                        <a:t>删除内容（</a:t>
                      </a:r>
                      <a:r>
                        <a:rPr sz="950" dirty="0">
                          <a:solidFill>
                            <a:srgbClr val="333333"/>
                          </a:solidFill>
                          <a:latin typeface="Trebuchet MS"/>
                          <a:cs typeface="Trebuchet MS"/>
                        </a:rPr>
                        <a:t>Append</a:t>
                      </a:r>
                      <a:r>
                        <a:rPr sz="950" spc="-35" dirty="0">
                          <a:solidFill>
                            <a:srgbClr val="333333"/>
                          </a:solidFill>
                          <a:latin typeface="Trebuchet MS"/>
                          <a:cs typeface="Trebuchet MS"/>
                        </a:rPr>
                        <a:t> </a:t>
                      </a:r>
                      <a:r>
                        <a:rPr sz="950" dirty="0">
                          <a:solidFill>
                            <a:srgbClr val="333333"/>
                          </a:solidFill>
                          <a:latin typeface="Trebuchet MS"/>
                          <a:cs typeface="Trebuchet MS"/>
                        </a:rPr>
                        <a:t>Only</a:t>
                      </a:r>
                      <a:r>
                        <a:rPr sz="950" dirty="0">
                          <a:solidFill>
                            <a:srgbClr val="333333"/>
                          </a:solidFill>
                          <a:latin typeface="微软雅黑"/>
                          <a:cs typeface="微软雅黑"/>
                        </a:rPr>
                        <a:t>）</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Trebuchet MS"/>
                          <a:cs typeface="Trebuchet MS"/>
                        </a:rPr>
                        <a:t>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文件内容在变更后立即同步到硬盘（</a:t>
                      </a:r>
                      <a:r>
                        <a:rPr sz="950" dirty="0">
                          <a:solidFill>
                            <a:srgbClr val="333333"/>
                          </a:solidFill>
                          <a:latin typeface="Trebuchet MS"/>
                          <a:cs typeface="Trebuchet MS"/>
                        </a:rPr>
                        <a:t>sync</a:t>
                      </a:r>
                      <a:r>
                        <a:rPr sz="950" dirty="0">
                          <a:solidFill>
                            <a:srgbClr val="333333"/>
                          </a:solidFill>
                          <a:latin typeface="微软雅黑"/>
                          <a:cs typeface="微软雅黑"/>
                        </a:rPr>
                        <a:t>）</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Trebuchet MS"/>
                          <a:cs typeface="Trebuchet MS"/>
                        </a:rPr>
                        <a:t>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彻底从硬盘中删除，不可恢复（用</a:t>
                      </a:r>
                      <a:r>
                        <a:rPr sz="950" dirty="0">
                          <a:solidFill>
                            <a:srgbClr val="333333"/>
                          </a:solidFill>
                          <a:latin typeface="Trebuchet MS"/>
                          <a:cs typeface="Trebuchet MS"/>
                        </a:rPr>
                        <a:t>0</a:t>
                      </a:r>
                      <a:r>
                        <a:rPr sz="950" dirty="0">
                          <a:solidFill>
                            <a:srgbClr val="333333"/>
                          </a:solidFill>
                          <a:latin typeface="微软雅黑"/>
                          <a:cs typeface="微软雅黑"/>
                        </a:rPr>
                        <a:t>填充原文件所在硬盘区域）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Trebuchet MS"/>
                          <a:cs typeface="Trebuchet MS"/>
                        </a:rPr>
                        <a:t>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不再修改这个文件或目录的最后访问时间（</a:t>
                      </a:r>
                      <a:r>
                        <a:rPr sz="950" dirty="0">
                          <a:solidFill>
                            <a:srgbClr val="333333"/>
                          </a:solidFill>
                          <a:latin typeface="Trebuchet MS"/>
                          <a:cs typeface="Trebuchet MS"/>
                        </a:rPr>
                        <a:t>atime</a:t>
                      </a:r>
                      <a:r>
                        <a:rPr sz="950" dirty="0">
                          <a:solidFill>
                            <a:srgbClr val="333333"/>
                          </a:solidFill>
                          <a:latin typeface="微软雅黑"/>
                          <a:cs typeface="微软雅黑"/>
                        </a:rPr>
                        <a:t>）</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dirty="0">
                          <a:solidFill>
                            <a:srgbClr val="333333"/>
                          </a:solidFill>
                          <a:latin typeface="Trebuchet MS"/>
                          <a:cs typeface="Trebuchet MS"/>
                        </a:rPr>
                        <a:t>b</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不再修改文件或目录的存取时间</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dirty="0">
                          <a:solidFill>
                            <a:srgbClr val="333333"/>
                          </a:solidFill>
                          <a:latin typeface="Trebuchet MS"/>
                          <a:cs typeface="Trebuchet MS"/>
                        </a:rPr>
                        <a:t>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检查压缩文件中的错误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dirty="0">
                          <a:solidFill>
                            <a:srgbClr val="333333"/>
                          </a:solidFill>
                          <a:latin typeface="Trebuchet MS"/>
                          <a:cs typeface="Trebuchet MS"/>
                        </a:rPr>
                        <a:t>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使用</a:t>
                      </a:r>
                      <a:r>
                        <a:rPr sz="950" dirty="0">
                          <a:solidFill>
                            <a:srgbClr val="333333"/>
                          </a:solidFill>
                          <a:latin typeface="Trebuchet MS"/>
                          <a:cs typeface="Trebuchet MS"/>
                        </a:rPr>
                        <a:t>dump</a:t>
                      </a:r>
                      <a:r>
                        <a:rPr sz="950" dirty="0">
                          <a:solidFill>
                            <a:srgbClr val="333333"/>
                          </a:solidFill>
                          <a:latin typeface="微软雅黑"/>
                          <a:cs typeface="微软雅黑"/>
                        </a:rPr>
                        <a:t>命令备份时忽略本文件</a:t>
                      </a:r>
                      <a:r>
                        <a:rPr sz="950" dirty="0">
                          <a:solidFill>
                            <a:srgbClr val="333333"/>
                          </a:solidFill>
                          <a:latin typeface="Trebuchet MS"/>
                          <a:cs typeface="Trebuchet MS"/>
                        </a:rPr>
                        <a:t>/</a:t>
                      </a:r>
                      <a:r>
                        <a:rPr sz="950" dirty="0">
                          <a:solidFill>
                            <a:srgbClr val="333333"/>
                          </a:solidFill>
                          <a:latin typeface="微软雅黑"/>
                          <a:cs typeface="微软雅黑"/>
                        </a:rPr>
                        <a:t>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dirty="0">
                          <a:solidFill>
                            <a:srgbClr val="333333"/>
                          </a:solidFill>
                          <a:latin typeface="Trebuchet MS"/>
                          <a:cs typeface="Trebuchet MS"/>
                        </a:rPr>
                        <a:t>c</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默认将文件或目录进行压缩</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dirty="0">
                          <a:solidFill>
                            <a:srgbClr val="333333"/>
                          </a:solidFill>
                          <a:latin typeface="Trebuchet MS"/>
                          <a:cs typeface="Trebuchet MS"/>
                        </a:rPr>
                        <a:t>u</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当删除该文件后依然保留其在硬盘中的数据，方便日后恢复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dirty="0">
                          <a:solidFill>
                            <a:srgbClr val="333333"/>
                          </a:solidFill>
                          <a:latin typeface="Trebuchet MS"/>
                          <a:cs typeface="Trebuchet MS"/>
                        </a:rPr>
                        <a:t>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让文件系统支持尾部合并（</a:t>
                      </a:r>
                      <a:r>
                        <a:rPr sz="950" dirty="0">
                          <a:solidFill>
                            <a:srgbClr val="333333"/>
                          </a:solidFill>
                          <a:latin typeface="Trebuchet MS"/>
                          <a:cs typeface="Trebuchet MS"/>
                        </a:rPr>
                        <a:t>tail-merging</a:t>
                      </a:r>
                      <a:r>
                        <a:rPr sz="950" dirty="0">
                          <a:solidFill>
                            <a:srgbClr val="333333"/>
                          </a:solidFill>
                          <a:latin typeface="微软雅黑"/>
                          <a:cs typeface="微软雅黑"/>
                        </a:rPr>
                        <a:t>）</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r h="314325">
                <a:tc>
                  <a:txBody>
                    <a:bodyPr/>
                    <a:lstStyle/>
                    <a:p>
                      <a:pPr marL="128270">
                        <a:lnSpc>
                          <a:spcPct val="100000"/>
                        </a:lnSpc>
                        <a:spcBef>
                          <a:spcPts val="660"/>
                        </a:spcBef>
                      </a:pPr>
                      <a:r>
                        <a:rPr sz="950" dirty="0">
                          <a:solidFill>
                            <a:srgbClr val="333333"/>
                          </a:solidFill>
                          <a:latin typeface="Trebuchet MS"/>
                          <a:cs typeface="Trebuchet MS"/>
                        </a:rPr>
                        <a:t>x</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可以直接访问压缩文件中的内容</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2"/>
                  </a:ext>
                </a:extLst>
              </a:tr>
            </a:tbl>
          </a:graphicData>
        </a:graphic>
      </p:graphicFrame>
      <p:sp>
        <p:nvSpPr>
          <p:cNvPr id="3" name="object 3"/>
          <p:cNvSpPr txBox="1"/>
          <p:nvPr/>
        </p:nvSpPr>
        <p:spPr>
          <a:xfrm>
            <a:off x="908333" y="332874"/>
            <a:ext cx="5784215" cy="1950720"/>
          </a:xfrm>
          <a:prstGeom prst="rect">
            <a:avLst/>
          </a:prstGeom>
        </p:spPr>
        <p:txBody>
          <a:bodyPr vert="horz" wrap="square" lIns="0" tIns="12065" rIns="0" bIns="0" rtlCol="0">
            <a:spAutoFit/>
          </a:bodyPr>
          <a:lstStyle/>
          <a:p>
            <a:pPr marL="50800" marR="43180">
              <a:lnSpc>
                <a:spcPct val="131600"/>
              </a:lnSpc>
              <a:spcBef>
                <a:spcPts val="95"/>
              </a:spcBef>
            </a:pPr>
            <a:r>
              <a:rPr sz="950" spc="25" dirty="0">
                <a:solidFill>
                  <a:srgbClr val="333333"/>
                </a:solidFill>
                <a:latin typeface="微软雅黑"/>
                <a:cs typeface="微软雅黑"/>
              </a:rPr>
              <a:t>既然叫隐藏权限了，那肯定不能用常规的</a:t>
            </a:r>
            <a:r>
              <a:rPr sz="950" spc="20" dirty="0">
                <a:solidFill>
                  <a:srgbClr val="333333"/>
                </a:solidFill>
                <a:latin typeface="Trebuchet MS"/>
                <a:cs typeface="Trebuchet MS"/>
              </a:rPr>
              <a:t>ls</a:t>
            </a:r>
            <a:r>
              <a:rPr sz="950" spc="25" dirty="0">
                <a:solidFill>
                  <a:srgbClr val="333333"/>
                </a:solidFill>
                <a:latin typeface="微软雅黑"/>
                <a:cs typeface="微软雅黑"/>
              </a:rPr>
              <a:t>命令就让我们看到它的真面目，专用的设置命令是</a:t>
            </a:r>
            <a:r>
              <a:rPr sz="950" spc="10" dirty="0">
                <a:solidFill>
                  <a:srgbClr val="333333"/>
                </a:solidFill>
                <a:latin typeface="Trebuchet MS"/>
                <a:cs typeface="Trebuchet MS"/>
              </a:rPr>
              <a:t>chattr</a:t>
            </a:r>
            <a:r>
              <a:rPr sz="950" spc="25" dirty="0">
                <a:solidFill>
                  <a:srgbClr val="333333"/>
                </a:solidFill>
                <a:latin typeface="微软雅黑"/>
                <a:cs typeface="微软雅黑"/>
              </a:rPr>
              <a:t>，</a:t>
            </a:r>
            <a:r>
              <a:rPr sz="950" spc="-930" dirty="0">
                <a:solidFill>
                  <a:srgbClr val="333333"/>
                </a:solidFill>
                <a:latin typeface="微软雅黑"/>
                <a:cs typeface="微软雅黑"/>
              </a:rPr>
              <a:t>专</a:t>
            </a:r>
            <a:r>
              <a:rPr sz="1200" baseline="34722" dirty="0">
                <a:latin typeface="小哥哥网恋吗"/>
                <a:cs typeface="小哥哥网恋吗"/>
              </a:rPr>
              <a:t>5/20 </a:t>
            </a:r>
            <a:r>
              <a:rPr sz="950" spc="25" dirty="0">
                <a:solidFill>
                  <a:srgbClr val="333333"/>
                </a:solidFill>
                <a:latin typeface="微软雅黑"/>
                <a:cs typeface="微软雅黑"/>
              </a:rPr>
              <a:t>用的查看命令是</a:t>
            </a:r>
            <a:r>
              <a:rPr sz="950" spc="5" dirty="0">
                <a:solidFill>
                  <a:srgbClr val="333333"/>
                </a:solidFill>
                <a:latin typeface="Trebuchet MS"/>
                <a:cs typeface="Trebuchet MS"/>
              </a:rPr>
              <a:t>lsattr</a:t>
            </a:r>
            <a:r>
              <a:rPr sz="950" spc="25" dirty="0">
                <a:solidFill>
                  <a:srgbClr val="333333"/>
                </a:solidFill>
                <a:latin typeface="微软雅黑"/>
                <a:cs typeface="微软雅黑"/>
              </a:rPr>
              <a:t>。</a:t>
            </a:r>
            <a:endParaRPr sz="950">
              <a:latin typeface="微软雅黑"/>
              <a:cs typeface="微软雅黑"/>
            </a:endParaRPr>
          </a:p>
          <a:p>
            <a:pPr marL="50800">
              <a:lnSpc>
                <a:spcPct val="100000"/>
              </a:lnSpc>
              <a:spcBef>
                <a:spcPts val="1110"/>
              </a:spcBef>
            </a:pPr>
            <a:r>
              <a:rPr sz="950" b="1" spc="-40" dirty="0">
                <a:solidFill>
                  <a:srgbClr val="333333"/>
                </a:solidFill>
                <a:latin typeface="Trebuchet MS"/>
                <a:cs typeface="Trebuchet MS"/>
              </a:rPr>
              <a:t>1.</a:t>
            </a:r>
            <a:r>
              <a:rPr sz="950" b="1" spc="165" dirty="0">
                <a:solidFill>
                  <a:srgbClr val="333333"/>
                </a:solidFill>
                <a:latin typeface="Trebuchet MS"/>
                <a:cs typeface="Trebuchet MS"/>
              </a:rPr>
              <a:t> </a:t>
            </a:r>
            <a:r>
              <a:rPr sz="950" b="1" spc="50" dirty="0">
                <a:solidFill>
                  <a:srgbClr val="333333"/>
                </a:solidFill>
                <a:latin typeface="Trebuchet MS"/>
                <a:cs typeface="Trebuchet MS"/>
              </a:rPr>
              <a:t>chattr</a:t>
            </a:r>
            <a:r>
              <a:rPr sz="950" b="1" spc="25" dirty="0">
                <a:solidFill>
                  <a:srgbClr val="333333"/>
                </a:solidFill>
                <a:latin typeface="微软雅黑"/>
                <a:cs typeface="微软雅黑"/>
              </a:rPr>
              <a:t>命令</a:t>
            </a:r>
            <a:endParaRPr sz="950">
              <a:latin typeface="微软雅黑"/>
              <a:cs typeface="微软雅黑"/>
            </a:endParaRPr>
          </a:p>
          <a:p>
            <a:pPr>
              <a:lnSpc>
                <a:spcPct val="100000"/>
              </a:lnSpc>
              <a:spcBef>
                <a:spcPts val="80"/>
              </a:spcBef>
            </a:pPr>
            <a:endParaRPr sz="600">
              <a:latin typeface="微软雅黑"/>
              <a:cs typeface="微软雅黑"/>
            </a:endParaRPr>
          </a:p>
          <a:p>
            <a:pPr marL="50800">
              <a:lnSpc>
                <a:spcPct val="100000"/>
              </a:lnSpc>
            </a:pPr>
            <a:r>
              <a:rPr sz="950" spc="10" dirty="0">
                <a:solidFill>
                  <a:srgbClr val="333333"/>
                </a:solidFill>
                <a:latin typeface="Trebuchet MS"/>
                <a:cs typeface="Trebuchet MS"/>
              </a:rPr>
              <a:t>chattr</a:t>
            </a:r>
            <a:r>
              <a:rPr sz="950" spc="25" dirty="0">
                <a:solidFill>
                  <a:srgbClr val="333333"/>
                </a:solidFill>
                <a:latin typeface="微软雅黑"/>
                <a:cs typeface="微软雅黑"/>
              </a:rPr>
              <a:t>命令用于设置文件的隐藏权限，英文全称为</a:t>
            </a:r>
            <a:r>
              <a:rPr sz="950" spc="15" dirty="0">
                <a:solidFill>
                  <a:srgbClr val="333333"/>
                </a:solidFill>
                <a:latin typeface="微软雅黑"/>
                <a:cs typeface="微软雅黑"/>
              </a:rPr>
              <a:t>：</a:t>
            </a:r>
            <a:r>
              <a:rPr sz="950" spc="15" dirty="0">
                <a:solidFill>
                  <a:srgbClr val="333333"/>
                </a:solidFill>
                <a:latin typeface="Trebuchet MS"/>
                <a:cs typeface="Trebuchet MS"/>
              </a:rPr>
              <a:t>“change</a:t>
            </a:r>
            <a:r>
              <a:rPr sz="950" spc="-35" dirty="0">
                <a:solidFill>
                  <a:srgbClr val="333333"/>
                </a:solidFill>
                <a:latin typeface="Trebuchet MS"/>
                <a:cs typeface="Trebuchet MS"/>
              </a:rPr>
              <a:t> </a:t>
            </a:r>
            <a:r>
              <a:rPr sz="950" spc="5" dirty="0">
                <a:solidFill>
                  <a:srgbClr val="333333"/>
                </a:solidFill>
                <a:latin typeface="Trebuchet MS"/>
                <a:cs typeface="Trebuchet MS"/>
              </a:rPr>
              <a:t>attributes”</a:t>
            </a:r>
            <a:r>
              <a:rPr sz="950" spc="5" dirty="0">
                <a:solidFill>
                  <a:srgbClr val="333333"/>
                </a:solidFill>
                <a:latin typeface="微软雅黑"/>
                <a:cs typeface="微软雅黑"/>
              </a:rPr>
              <a:t>，</a:t>
            </a:r>
            <a:r>
              <a:rPr sz="950" spc="25" dirty="0">
                <a:solidFill>
                  <a:srgbClr val="333333"/>
                </a:solidFill>
                <a:latin typeface="微软雅黑"/>
                <a:cs typeface="微软雅黑"/>
              </a:rPr>
              <a:t>语法格式为</a:t>
            </a:r>
            <a:r>
              <a:rPr sz="950" spc="-10" dirty="0">
                <a:solidFill>
                  <a:srgbClr val="333333"/>
                </a:solidFill>
                <a:latin typeface="微软雅黑"/>
                <a:cs typeface="微软雅黑"/>
              </a:rPr>
              <a:t>：</a:t>
            </a:r>
            <a:r>
              <a:rPr sz="950" spc="-10" dirty="0">
                <a:solidFill>
                  <a:srgbClr val="333333"/>
                </a:solidFill>
                <a:latin typeface="Trebuchet MS"/>
                <a:cs typeface="Trebuchet MS"/>
              </a:rPr>
              <a:t>“chattr</a:t>
            </a:r>
            <a:r>
              <a:rPr sz="950" spc="-30" dirty="0">
                <a:solidFill>
                  <a:srgbClr val="333333"/>
                </a:solidFill>
                <a:latin typeface="Trebuchet MS"/>
                <a:cs typeface="Trebuchet MS"/>
              </a:rPr>
              <a:t> [</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endParaRPr sz="950">
              <a:latin typeface="Trebuchet MS"/>
              <a:cs typeface="Trebuchet MS"/>
            </a:endParaRPr>
          </a:p>
          <a:p>
            <a:pPr marL="50800">
              <a:lnSpc>
                <a:spcPct val="100000"/>
              </a:lnSpc>
              <a:spcBef>
                <a:spcPts val="360"/>
              </a:spcBef>
            </a:pPr>
            <a:r>
              <a:rPr sz="950" spc="25" dirty="0">
                <a:solidFill>
                  <a:srgbClr val="333333"/>
                </a:solidFill>
                <a:latin typeface="微软雅黑"/>
                <a:cs typeface="微软雅黑"/>
              </a:rPr>
              <a:t>文件名称</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50800" marR="117475">
              <a:lnSpc>
                <a:spcPct val="131600"/>
              </a:lnSpc>
              <a:spcBef>
                <a:spcPts val="750"/>
              </a:spcBef>
            </a:pPr>
            <a:r>
              <a:rPr sz="950" spc="25" dirty="0">
                <a:solidFill>
                  <a:srgbClr val="333333"/>
                </a:solidFill>
                <a:latin typeface="微软雅黑"/>
                <a:cs typeface="微软雅黑"/>
              </a:rPr>
              <a:t>如果想要把某个隐藏功能添加到文件上，则需要在命令后面追加</a:t>
            </a:r>
            <a:r>
              <a:rPr sz="950" spc="-50" dirty="0">
                <a:solidFill>
                  <a:srgbClr val="333333"/>
                </a:solidFill>
                <a:latin typeface="Trebuchet MS"/>
                <a:cs typeface="Trebuchet MS"/>
              </a:rPr>
              <a:t>“+</a:t>
            </a:r>
            <a:r>
              <a:rPr sz="950" spc="25" dirty="0">
                <a:solidFill>
                  <a:srgbClr val="333333"/>
                </a:solidFill>
                <a:latin typeface="微软雅黑"/>
                <a:cs typeface="微软雅黑"/>
              </a:rPr>
              <a:t>参数</a:t>
            </a:r>
            <a:r>
              <a:rPr sz="950" spc="-160" dirty="0">
                <a:solidFill>
                  <a:srgbClr val="333333"/>
                </a:solidFill>
                <a:latin typeface="Trebuchet MS"/>
                <a:cs typeface="Trebuchet MS"/>
              </a:rPr>
              <a:t>”</a:t>
            </a:r>
            <a:r>
              <a:rPr sz="950" spc="20" dirty="0">
                <a:solidFill>
                  <a:srgbClr val="333333"/>
                </a:solidFill>
                <a:latin typeface="微软雅黑"/>
                <a:cs typeface="微软雅黑"/>
              </a:rPr>
              <a:t>，如果想要把某个隐藏功能移出 </a:t>
            </a:r>
            <a:r>
              <a:rPr sz="950" spc="25" dirty="0">
                <a:solidFill>
                  <a:srgbClr val="333333"/>
                </a:solidFill>
                <a:latin typeface="微软雅黑"/>
                <a:cs typeface="微软雅黑"/>
              </a:rPr>
              <a:t>文件，则需要追加</a:t>
            </a:r>
            <a:r>
              <a:rPr sz="950" spc="-100" dirty="0">
                <a:solidFill>
                  <a:srgbClr val="333333"/>
                </a:solidFill>
                <a:latin typeface="Trebuchet MS"/>
                <a:cs typeface="Trebuchet MS"/>
              </a:rPr>
              <a:t>“-</a:t>
            </a:r>
            <a:r>
              <a:rPr sz="950" spc="25" dirty="0">
                <a:solidFill>
                  <a:srgbClr val="333333"/>
                </a:solidFill>
                <a:latin typeface="微软雅黑"/>
                <a:cs typeface="微软雅黑"/>
              </a:rPr>
              <a:t>参数</a:t>
            </a:r>
            <a:r>
              <a:rPr sz="950" spc="-160" dirty="0">
                <a:solidFill>
                  <a:srgbClr val="333333"/>
                </a:solidFill>
                <a:latin typeface="Trebuchet MS"/>
                <a:cs typeface="Trebuchet MS"/>
              </a:rPr>
              <a:t>”</a:t>
            </a:r>
            <a:r>
              <a:rPr sz="950" spc="25" dirty="0">
                <a:solidFill>
                  <a:srgbClr val="333333"/>
                </a:solidFill>
                <a:latin typeface="微软雅黑"/>
                <a:cs typeface="微软雅黑"/>
              </a:rPr>
              <a:t>。</a:t>
            </a:r>
            <a:r>
              <a:rPr sz="950" spc="10" dirty="0">
                <a:solidFill>
                  <a:srgbClr val="333333"/>
                </a:solidFill>
                <a:latin typeface="Trebuchet MS"/>
                <a:cs typeface="Trebuchet MS"/>
              </a:rPr>
              <a:t>chattr</a:t>
            </a:r>
            <a:r>
              <a:rPr sz="950" spc="25" dirty="0">
                <a:solidFill>
                  <a:srgbClr val="333333"/>
                </a:solidFill>
                <a:latin typeface="微软雅黑"/>
                <a:cs typeface="微软雅黑"/>
              </a:rPr>
              <a:t>命令中可供选择的隐藏权限参数非常丰富，具体如表</a:t>
            </a:r>
            <a:r>
              <a:rPr sz="950" spc="25" dirty="0">
                <a:solidFill>
                  <a:srgbClr val="333333"/>
                </a:solidFill>
                <a:latin typeface="Trebuchet MS"/>
                <a:cs typeface="Trebuchet MS"/>
              </a:rPr>
              <a:t>5-8</a:t>
            </a:r>
            <a:r>
              <a:rPr sz="950"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50800">
              <a:lnSpc>
                <a:spcPct val="100000"/>
              </a:lnSpc>
              <a:tabLst>
                <a:tab pos="902969"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5-8	</a:t>
            </a:r>
            <a:r>
              <a:rPr sz="950" spc="10" dirty="0">
                <a:solidFill>
                  <a:srgbClr val="333333"/>
                </a:solidFill>
                <a:latin typeface="Trebuchet MS"/>
                <a:cs typeface="Trebuchet MS"/>
              </a:rPr>
              <a:t>chattr</a:t>
            </a:r>
            <a:r>
              <a:rPr sz="950" spc="25" dirty="0">
                <a:solidFill>
                  <a:srgbClr val="333333"/>
                </a:solidFill>
                <a:latin typeface="微软雅黑"/>
                <a:cs typeface="微软雅黑"/>
              </a:rPr>
              <a:t>命令中的参数及其作用</a:t>
            </a:r>
            <a:endParaRPr sz="950">
              <a:latin typeface="微软雅黑"/>
              <a:cs typeface="微软雅黑"/>
            </a:endParaRPr>
          </a:p>
        </p:txBody>
      </p:sp>
      <p:grpSp>
        <p:nvGrpSpPr>
          <p:cNvPr id="4" name="object 4"/>
          <p:cNvGrpSpPr/>
          <p:nvPr/>
        </p:nvGrpSpPr>
        <p:grpSpPr>
          <a:xfrm>
            <a:off x="959124" y="7877481"/>
            <a:ext cx="5651500" cy="667385"/>
            <a:chOff x="959124" y="7877481"/>
            <a:chExt cx="5651500" cy="667385"/>
          </a:xfrm>
        </p:grpSpPr>
        <p:sp>
          <p:nvSpPr>
            <p:cNvPr id="5" name="object 5"/>
            <p:cNvSpPr/>
            <p:nvPr/>
          </p:nvSpPr>
          <p:spPr>
            <a:xfrm>
              <a:off x="963889" y="7882245"/>
              <a:ext cx="5641975" cy="657860"/>
            </a:xfrm>
            <a:custGeom>
              <a:avLst/>
              <a:gdLst/>
              <a:ahLst/>
              <a:cxnLst/>
              <a:rect l="l" t="t" r="r" b="b"/>
              <a:pathLst>
                <a:path w="5641975" h="657859">
                  <a:moveTo>
                    <a:pt x="5620752" y="657530"/>
                  </a:moveTo>
                  <a:lnTo>
                    <a:pt x="20659" y="657530"/>
                  </a:lnTo>
                  <a:lnTo>
                    <a:pt x="17629" y="656920"/>
                  </a:lnTo>
                  <a:lnTo>
                    <a:pt x="0" y="636851"/>
                  </a:lnTo>
                  <a:lnTo>
                    <a:pt x="0" y="633706"/>
                  </a:lnTo>
                  <a:lnTo>
                    <a:pt x="0" y="20640"/>
                  </a:lnTo>
                  <a:lnTo>
                    <a:pt x="20659" y="0"/>
                  </a:lnTo>
                  <a:lnTo>
                    <a:pt x="5620752" y="0"/>
                  </a:lnTo>
                  <a:lnTo>
                    <a:pt x="5641421" y="20640"/>
                  </a:lnTo>
                  <a:lnTo>
                    <a:pt x="5641421" y="636851"/>
                  </a:lnTo>
                  <a:lnTo>
                    <a:pt x="5623792" y="656920"/>
                  </a:lnTo>
                  <a:lnTo>
                    <a:pt x="5620752" y="657530"/>
                  </a:lnTo>
                  <a:close/>
                </a:path>
              </a:pathLst>
            </a:custGeom>
            <a:solidFill>
              <a:srgbClr val="F8F8F8"/>
            </a:solidFill>
          </p:spPr>
          <p:txBody>
            <a:bodyPr wrap="square" lIns="0" tIns="0" rIns="0" bIns="0" rtlCol="0"/>
            <a:lstStyle/>
            <a:p>
              <a:endParaRPr/>
            </a:p>
          </p:txBody>
        </p:sp>
        <p:sp>
          <p:nvSpPr>
            <p:cNvPr id="6" name="object 6"/>
            <p:cNvSpPr/>
            <p:nvPr/>
          </p:nvSpPr>
          <p:spPr>
            <a:xfrm>
              <a:off x="963889" y="7882245"/>
              <a:ext cx="5641975" cy="657860"/>
            </a:xfrm>
            <a:custGeom>
              <a:avLst/>
              <a:gdLst/>
              <a:ahLst/>
              <a:cxnLst/>
              <a:rect l="l" t="t" r="r" b="b"/>
              <a:pathLst>
                <a:path w="5641975" h="657859">
                  <a:moveTo>
                    <a:pt x="0" y="633706"/>
                  </a:moveTo>
                  <a:lnTo>
                    <a:pt x="0" y="23823"/>
                  </a:lnTo>
                  <a:lnTo>
                    <a:pt x="0" y="20640"/>
                  </a:lnTo>
                  <a:lnTo>
                    <a:pt x="600" y="17610"/>
                  </a:lnTo>
                  <a:lnTo>
                    <a:pt x="1810" y="14684"/>
                  </a:lnTo>
                  <a:lnTo>
                    <a:pt x="3020" y="11759"/>
                  </a:lnTo>
                  <a:lnTo>
                    <a:pt x="4745" y="9176"/>
                  </a:lnTo>
                  <a:lnTo>
                    <a:pt x="6975" y="6956"/>
                  </a:lnTo>
                  <a:lnTo>
                    <a:pt x="9214" y="4726"/>
                  </a:lnTo>
                  <a:lnTo>
                    <a:pt x="11787" y="3011"/>
                  </a:lnTo>
                  <a:lnTo>
                    <a:pt x="14703" y="1801"/>
                  </a:lnTo>
                  <a:lnTo>
                    <a:pt x="17629" y="590"/>
                  </a:lnTo>
                  <a:lnTo>
                    <a:pt x="20659" y="0"/>
                  </a:lnTo>
                  <a:lnTo>
                    <a:pt x="23823" y="0"/>
                  </a:lnTo>
                  <a:lnTo>
                    <a:pt x="5617597" y="0"/>
                  </a:lnTo>
                  <a:lnTo>
                    <a:pt x="5620752" y="0"/>
                  </a:lnTo>
                  <a:lnTo>
                    <a:pt x="5623792" y="590"/>
                  </a:lnTo>
                  <a:lnTo>
                    <a:pt x="5626717" y="1782"/>
                  </a:lnTo>
                  <a:lnTo>
                    <a:pt x="5629633" y="2992"/>
                  </a:lnTo>
                  <a:lnTo>
                    <a:pt x="5632206" y="4726"/>
                  </a:lnTo>
                  <a:lnTo>
                    <a:pt x="5634446" y="6956"/>
                  </a:lnTo>
                  <a:lnTo>
                    <a:pt x="5636675" y="9176"/>
                  </a:lnTo>
                  <a:lnTo>
                    <a:pt x="5638400" y="11759"/>
                  </a:lnTo>
                  <a:lnTo>
                    <a:pt x="5639610" y="14684"/>
                  </a:lnTo>
                  <a:lnTo>
                    <a:pt x="5640821" y="17610"/>
                  </a:lnTo>
                  <a:lnTo>
                    <a:pt x="5641421" y="20640"/>
                  </a:lnTo>
                  <a:lnTo>
                    <a:pt x="5641421" y="23823"/>
                  </a:lnTo>
                  <a:lnTo>
                    <a:pt x="5641421" y="633706"/>
                  </a:lnTo>
                  <a:lnTo>
                    <a:pt x="5641421" y="636851"/>
                  </a:lnTo>
                  <a:lnTo>
                    <a:pt x="5640821" y="639882"/>
                  </a:lnTo>
                  <a:lnTo>
                    <a:pt x="5639610" y="642807"/>
                  </a:lnTo>
                  <a:lnTo>
                    <a:pt x="5638400" y="645733"/>
                  </a:lnTo>
                  <a:lnTo>
                    <a:pt x="5620752" y="657530"/>
                  </a:lnTo>
                  <a:lnTo>
                    <a:pt x="5617597" y="657530"/>
                  </a:lnTo>
                  <a:lnTo>
                    <a:pt x="23823" y="657530"/>
                  </a:lnTo>
                  <a:lnTo>
                    <a:pt x="20659" y="657530"/>
                  </a:lnTo>
                  <a:lnTo>
                    <a:pt x="17629" y="656920"/>
                  </a:lnTo>
                  <a:lnTo>
                    <a:pt x="1810" y="642807"/>
                  </a:lnTo>
                  <a:lnTo>
                    <a:pt x="600" y="639882"/>
                  </a:lnTo>
                  <a:lnTo>
                    <a:pt x="0" y="636851"/>
                  </a:lnTo>
                  <a:lnTo>
                    <a:pt x="0" y="633706"/>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7963253"/>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8" name="object 8"/>
          <p:cNvSpPr txBox="1"/>
          <p:nvPr/>
        </p:nvSpPr>
        <p:spPr>
          <a:xfrm>
            <a:off x="946424" y="7317492"/>
            <a:ext cx="5600065" cy="1931670"/>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为了让读者能够更好地见识隐藏权限的效果，我们先来创建一个普通文件，然后立即尝试删除（这个操 作肯定会成功）：</a:t>
            </a:r>
            <a:endParaRPr sz="950">
              <a:latin typeface="微软雅黑"/>
              <a:cs typeface="微软雅黑"/>
            </a:endParaRPr>
          </a:p>
          <a:p>
            <a:pPr>
              <a:lnSpc>
                <a:spcPct val="100000"/>
              </a:lnSpc>
              <a:spcBef>
                <a:spcPts val="45"/>
              </a:spcBef>
            </a:pPr>
            <a:endParaRPr sz="900">
              <a:latin typeface="微软雅黑"/>
              <a:cs typeface="微软雅黑"/>
            </a:endParaRPr>
          </a:p>
          <a:p>
            <a:pPr marL="136525" marR="2163445">
              <a:lnSpc>
                <a:spcPct val="132400"/>
              </a:lnSpc>
              <a:spcBef>
                <a:spcPts val="5"/>
              </a:spcBef>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echo</a:t>
            </a:r>
            <a:r>
              <a:rPr sz="850" spc="10" dirty="0">
                <a:solidFill>
                  <a:srgbClr val="333333"/>
                </a:solidFill>
                <a:latin typeface="Lucida Console"/>
                <a:cs typeface="Lucida Console"/>
              </a:rPr>
              <a:t> </a:t>
            </a:r>
            <a:r>
              <a:rPr sz="850" spc="15" dirty="0">
                <a:solidFill>
                  <a:srgbClr val="333333"/>
                </a:solidFill>
                <a:latin typeface="Lucida Console"/>
                <a:cs typeface="Lucida Console"/>
              </a:rPr>
              <a:t>"for</a:t>
            </a:r>
            <a:r>
              <a:rPr sz="850" spc="10" dirty="0">
                <a:solidFill>
                  <a:srgbClr val="333333"/>
                </a:solidFill>
                <a:latin typeface="Lucida Console"/>
                <a:cs typeface="Lucida Console"/>
              </a:rPr>
              <a:t> </a:t>
            </a:r>
            <a:r>
              <a:rPr sz="850" spc="15" dirty="0">
                <a:solidFill>
                  <a:srgbClr val="333333"/>
                </a:solidFill>
                <a:latin typeface="Lucida Console"/>
                <a:cs typeface="Lucida Console"/>
              </a:rPr>
              <a:t>Test" &gt;</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rm</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rm:</a:t>
            </a:r>
            <a:r>
              <a:rPr sz="850" spc="5" dirty="0">
                <a:solidFill>
                  <a:srgbClr val="333333"/>
                </a:solidFill>
                <a:latin typeface="Lucida Console"/>
                <a:cs typeface="Lucida Console"/>
              </a:rPr>
              <a:t> </a:t>
            </a:r>
            <a:r>
              <a:rPr sz="850" spc="15" dirty="0">
                <a:solidFill>
                  <a:srgbClr val="333333"/>
                </a:solidFill>
                <a:latin typeface="Lucida Console"/>
                <a:cs typeface="Lucida Console"/>
              </a:rPr>
              <a:t>remove</a:t>
            </a:r>
            <a:r>
              <a:rPr sz="850" spc="10" dirty="0">
                <a:solidFill>
                  <a:srgbClr val="333333"/>
                </a:solidFill>
                <a:latin typeface="Lucida Console"/>
                <a:cs typeface="Lucida Console"/>
              </a:rPr>
              <a:t> </a:t>
            </a:r>
            <a:r>
              <a:rPr sz="850" spc="15" dirty="0">
                <a:solidFill>
                  <a:srgbClr val="333333"/>
                </a:solidFill>
                <a:latin typeface="Lucida Console"/>
                <a:cs typeface="Lucida Console"/>
              </a:rPr>
              <a:t>regular</a:t>
            </a:r>
            <a:r>
              <a:rPr sz="850" spc="5" dirty="0">
                <a:solidFill>
                  <a:srgbClr val="333333"/>
                </a:solidFill>
                <a:latin typeface="Lucida Console"/>
                <a:cs typeface="Lucida Console"/>
              </a:rPr>
              <a:t> </a:t>
            </a:r>
            <a:r>
              <a:rPr sz="850" spc="15" dirty="0">
                <a:solidFill>
                  <a:srgbClr val="333333"/>
                </a:solidFill>
                <a:latin typeface="Lucida Console"/>
                <a:cs typeface="Lucida Console"/>
              </a:rPr>
              <a:t>file</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28905">
              <a:lnSpc>
                <a:spcPct val="131600"/>
              </a:lnSpc>
            </a:pPr>
            <a:r>
              <a:rPr sz="950" spc="20" dirty="0">
                <a:solidFill>
                  <a:srgbClr val="333333"/>
                </a:solidFill>
                <a:latin typeface="微软雅黑"/>
                <a:cs typeface="微软雅黑"/>
              </a:rPr>
              <a:t>实践是检验真理的唯一标准。如果您没有亲眼见证过隐藏权限强大功能的美妙，就一定不会相信原来  </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系统会如此安全。接下来再次新建一个普通文件，并为其设置不允许删除与覆盖</a:t>
            </a:r>
            <a:r>
              <a:rPr sz="950" spc="40" dirty="0">
                <a:solidFill>
                  <a:srgbClr val="333333"/>
                </a:solidFill>
                <a:latin typeface="微软雅黑"/>
                <a:cs typeface="微软雅黑"/>
              </a:rPr>
              <a:t>（</a:t>
            </a:r>
            <a:r>
              <a:rPr sz="950" spc="40" dirty="0">
                <a:solidFill>
                  <a:srgbClr val="333333"/>
                </a:solidFill>
                <a:latin typeface="Trebuchet MS"/>
                <a:cs typeface="Trebuchet MS"/>
              </a:rPr>
              <a:t>+a</a:t>
            </a:r>
            <a:r>
              <a:rPr sz="950" spc="25" dirty="0">
                <a:solidFill>
                  <a:srgbClr val="333333"/>
                </a:solidFill>
                <a:latin typeface="微软雅黑"/>
                <a:cs typeface="微软雅黑"/>
              </a:rPr>
              <a:t>参数）权 限，然后再尝试将这个文件删除：</a:t>
            </a:r>
            <a:endParaRPr sz="950">
              <a:latin typeface="微软雅黑"/>
              <a:cs typeface="微软雅黑"/>
            </a:endParaRPr>
          </a:p>
        </p:txBody>
      </p:sp>
      <p:sp>
        <p:nvSpPr>
          <p:cNvPr id="9" name="object 9"/>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16</a:t>
            </a:fld>
            <a:endParaRPr sz="800">
              <a:latin typeface="小哥哥网恋吗"/>
              <a:cs typeface="小哥哥网恋吗"/>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64"/>
            <a:ext cx="5651500" cy="1010285"/>
            <a:chOff x="959124" y="368364"/>
            <a:chExt cx="5651500" cy="1010285"/>
          </a:xfrm>
        </p:grpSpPr>
        <p:sp>
          <p:nvSpPr>
            <p:cNvPr id="3" name="object 3"/>
            <p:cNvSpPr/>
            <p:nvPr/>
          </p:nvSpPr>
          <p:spPr>
            <a:xfrm>
              <a:off x="963889" y="373128"/>
              <a:ext cx="5641975" cy="1000760"/>
            </a:xfrm>
            <a:custGeom>
              <a:avLst/>
              <a:gdLst/>
              <a:ahLst/>
              <a:cxnLst/>
              <a:rect l="l" t="t" r="r" b="b"/>
              <a:pathLst>
                <a:path w="5641975" h="1000760">
                  <a:moveTo>
                    <a:pt x="5617597" y="1000589"/>
                  </a:moveTo>
                  <a:lnTo>
                    <a:pt x="23823" y="1000589"/>
                  </a:lnTo>
                  <a:lnTo>
                    <a:pt x="20659" y="1000437"/>
                  </a:lnTo>
                  <a:lnTo>
                    <a:pt x="0" y="979739"/>
                  </a:lnTo>
                  <a:lnTo>
                    <a:pt x="0" y="976766"/>
                  </a:lnTo>
                  <a:lnTo>
                    <a:pt x="0" y="20697"/>
                  </a:lnTo>
                  <a:lnTo>
                    <a:pt x="20659" y="0"/>
                  </a:lnTo>
                  <a:lnTo>
                    <a:pt x="5620751" y="0"/>
                  </a:lnTo>
                  <a:lnTo>
                    <a:pt x="5641421" y="20697"/>
                  </a:lnTo>
                  <a:lnTo>
                    <a:pt x="5641421" y="979739"/>
                  </a:lnTo>
                  <a:lnTo>
                    <a:pt x="5620751" y="1000437"/>
                  </a:lnTo>
                  <a:lnTo>
                    <a:pt x="5617597" y="1000589"/>
                  </a:lnTo>
                  <a:close/>
                </a:path>
              </a:pathLst>
            </a:custGeom>
            <a:solidFill>
              <a:srgbClr val="F8F8F8"/>
            </a:solidFill>
          </p:spPr>
          <p:txBody>
            <a:bodyPr wrap="square" lIns="0" tIns="0" rIns="0" bIns="0" rtlCol="0"/>
            <a:lstStyle/>
            <a:p>
              <a:endParaRPr/>
            </a:p>
          </p:txBody>
        </p:sp>
        <p:sp>
          <p:nvSpPr>
            <p:cNvPr id="4" name="object 4"/>
            <p:cNvSpPr/>
            <p:nvPr/>
          </p:nvSpPr>
          <p:spPr>
            <a:xfrm>
              <a:off x="963889" y="373128"/>
              <a:ext cx="5641975" cy="1000760"/>
            </a:xfrm>
            <a:custGeom>
              <a:avLst/>
              <a:gdLst/>
              <a:ahLst/>
              <a:cxnLst/>
              <a:rect l="l" t="t" r="r" b="b"/>
              <a:pathLst>
                <a:path w="5641975" h="1000760">
                  <a:moveTo>
                    <a:pt x="0" y="976766"/>
                  </a:moveTo>
                  <a:lnTo>
                    <a:pt x="0" y="23823"/>
                  </a:lnTo>
                  <a:lnTo>
                    <a:pt x="0" y="20697"/>
                  </a:lnTo>
                  <a:lnTo>
                    <a:pt x="600" y="17572"/>
                  </a:lnTo>
                  <a:lnTo>
                    <a:pt x="20659" y="0"/>
                  </a:lnTo>
                  <a:lnTo>
                    <a:pt x="23823" y="0"/>
                  </a:lnTo>
                  <a:lnTo>
                    <a:pt x="5617597" y="0"/>
                  </a:lnTo>
                  <a:lnTo>
                    <a:pt x="5620751" y="0"/>
                  </a:lnTo>
                  <a:lnTo>
                    <a:pt x="5623791" y="590"/>
                  </a:lnTo>
                  <a:lnTo>
                    <a:pt x="5641421" y="20697"/>
                  </a:lnTo>
                  <a:lnTo>
                    <a:pt x="5641421" y="23823"/>
                  </a:lnTo>
                  <a:lnTo>
                    <a:pt x="5641421" y="976766"/>
                  </a:lnTo>
                  <a:lnTo>
                    <a:pt x="5641421" y="979739"/>
                  </a:lnTo>
                  <a:lnTo>
                    <a:pt x="5640820" y="982722"/>
                  </a:lnTo>
                  <a:lnTo>
                    <a:pt x="5639610" y="985552"/>
                  </a:lnTo>
                  <a:lnTo>
                    <a:pt x="5638400" y="988382"/>
                  </a:lnTo>
                  <a:lnTo>
                    <a:pt x="5626717" y="998502"/>
                  </a:lnTo>
                  <a:lnTo>
                    <a:pt x="5623791" y="999846"/>
                  </a:lnTo>
                  <a:lnTo>
                    <a:pt x="5620751" y="1000437"/>
                  </a:lnTo>
                  <a:lnTo>
                    <a:pt x="5617597" y="1000589"/>
                  </a:lnTo>
                  <a:lnTo>
                    <a:pt x="23823" y="1000589"/>
                  </a:lnTo>
                  <a:lnTo>
                    <a:pt x="20659" y="1000437"/>
                  </a:lnTo>
                  <a:lnTo>
                    <a:pt x="17629" y="999846"/>
                  </a:lnTo>
                  <a:lnTo>
                    <a:pt x="14703" y="998502"/>
                  </a:lnTo>
                  <a:lnTo>
                    <a:pt x="11787" y="997311"/>
                  </a:lnTo>
                  <a:lnTo>
                    <a:pt x="0" y="979739"/>
                  </a:lnTo>
                  <a:lnTo>
                    <a:pt x="0" y="97676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85"/>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045507"/>
            <a:ext cx="5651500" cy="2211070"/>
            <a:chOff x="959124" y="2045507"/>
            <a:chExt cx="5651500" cy="2211070"/>
          </a:xfrm>
        </p:grpSpPr>
        <p:sp>
          <p:nvSpPr>
            <p:cNvPr id="7" name="object 7"/>
            <p:cNvSpPr/>
            <p:nvPr/>
          </p:nvSpPr>
          <p:spPr>
            <a:xfrm>
              <a:off x="963889" y="2050272"/>
              <a:ext cx="5641975" cy="2201545"/>
            </a:xfrm>
            <a:custGeom>
              <a:avLst/>
              <a:gdLst/>
              <a:ahLst/>
              <a:cxnLst/>
              <a:rect l="l" t="t" r="r" b="b"/>
              <a:pathLst>
                <a:path w="5641975" h="2201545">
                  <a:moveTo>
                    <a:pt x="5617597" y="2201297"/>
                  </a:moveTo>
                  <a:lnTo>
                    <a:pt x="23823" y="2201297"/>
                  </a:lnTo>
                  <a:lnTo>
                    <a:pt x="20659" y="2201145"/>
                  </a:lnTo>
                  <a:lnTo>
                    <a:pt x="0" y="2180600"/>
                  </a:lnTo>
                  <a:lnTo>
                    <a:pt x="0" y="2177474"/>
                  </a:lnTo>
                  <a:lnTo>
                    <a:pt x="0" y="20545"/>
                  </a:lnTo>
                  <a:lnTo>
                    <a:pt x="20659" y="0"/>
                  </a:lnTo>
                  <a:lnTo>
                    <a:pt x="5620752" y="0"/>
                  </a:lnTo>
                  <a:lnTo>
                    <a:pt x="5641421" y="20545"/>
                  </a:lnTo>
                  <a:lnTo>
                    <a:pt x="5641421" y="2180600"/>
                  </a:lnTo>
                  <a:lnTo>
                    <a:pt x="5620752" y="2201145"/>
                  </a:lnTo>
                  <a:lnTo>
                    <a:pt x="5617597" y="2201297"/>
                  </a:lnTo>
                  <a:close/>
                </a:path>
              </a:pathLst>
            </a:custGeom>
            <a:solidFill>
              <a:srgbClr val="F8F8F8"/>
            </a:solidFill>
          </p:spPr>
          <p:txBody>
            <a:bodyPr wrap="square" lIns="0" tIns="0" rIns="0" bIns="0" rtlCol="0"/>
            <a:lstStyle/>
            <a:p>
              <a:endParaRPr/>
            </a:p>
          </p:txBody>
        </p:sp>
        <p:sp>
          <p:nvSpPr>
            <p:cNvPr id="8" name="object 8"/>
            <p:cNvSpPr/>
            <p:nvPr/>
          </p:nvSpPr>
          <p:spPr>
            <a:xfrm>
              <a:off x="963889" y="2050272"/>
              <a:ext cx="5641975" cy="2201545"/>
            </a:xfrm>
            <a:custGeom>
              <a:avLst/>
              <a:gdLst/>
              <a:ahLst/>
              <a:cxnLst/>
              <a:rect l="l" t="t" r="r" b="b"/>
              <a:pathLst>
                <a:path w="5641975" h="2201545">
                  <a:moveTo>
                    <a:pt x="0" y="2177474"/>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2177474"/>
                  </a:lnTo>
                  <a:lnTo>
                    <a:pt x="5641421" y="2180600"/>
                  </a:lnTo>
                  <a:lnTo>
                    <a:pt x="5640821" y="2183725"/>
                  </a:lnTo>
                  <a:lnTo>
                    <a:pt x="5639610" y="2186555"/>
                  </a:lnTo>
                  <a:lnTo>
                    <a:pt x="5638400" y="2189386"/>
                  </a:lnTo>
                  <a:lnTo>
                    <a:pt x="5617597" y="2201297"/>
                  </a:lnTo>
                  <a:lnTo>
                    <a:pt x="23823" y="2201297"/>
                  </a:lnTo>
                  <a:lnTo>
                    <a:pt x="1810" y="2186555"/>
                  </a:lnTo>
                  <a:lnTo>
                    <a:pt x="600" y="2183725"/>
                  </a:lnTo>
                  <a:lnTo>
                    <a:pt x="0" y="2180600"/>
                  </a:lnTo>
                  <a:lnTo>
                    <a:pt x="0" y="2177474"/>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131347"/>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5495160"/>
            <a:ext cx="5651500" cy="4097654"/>
            <a:chOff x="959124" y="5495160"/>
            <a:chExt cx="5651500" cy="4097654"/>
          </a:xfrm>
        </p:grpSpPr>
        <p:sp>
          <p:nvSpPr>
            <p:cNvPr id="11" name="object 11"/>
            <p:cNvSpPr/>
            <p:nvPr/>
          </p:nvSpPr>
          <p:spPr>
            <a:xfrm>
              <a:off x="963889" y="5499925"/>
              <a:ext cx="5641975" cy="4088129"/>
            </a:xfrm>
            <a:custGeom>
              <a:avLst/>
              <a:gdLst/>
              <a:ahLst/>
              <a:cxnLst/>
              <a:rect l="l" t="t" r="r" b="b"/>
              <a:pathLst>
                <a:path w="5641975" h="4088129">
                  <a:moveTo>
                    <a:pt x="5617597" y="4088124"/>
                  </a:moveTo>
                  <a:lnTo>
                    <a:pt x="23823" y="4088124"/>
                  </a:lnTo>
                  <a:lnTo>
                    <a:pt x="20659" y="4087972"/>
                  </a:lnTo>
                  <a:lnTo>
                    <a:pt x="0" y="4067426"/>
                  </a:lnTo>
                  <a:lnTo>
                    <a:pt x="0" y="4064301"/>
                  </a:lnTo>
                  <a:lnTo>
                    <a:pt x="0" y="20402"/>
                  </a:lnTo>
                  <a:lnTo>
                    <a:pt x="20659" y="0"/>
                  </a:lnTo>
                  <a:lnTo>
                    <a:pt x="5620752" y="0"/>
                  </a:lnTo>
                  <a:lnTo>
                    <a:pt x="5641421" y="20402"/>
                  </a:lnTo>
                  <a:lnTo>
                    <a:pt x="5641421" y="4067426"/>
                  </a:lnTo>
                  <a:lnTo>
                    <a:pt x="5620752" y="4087972"/>
                  </a:lnTo>
                  <a:lnTo>
                    <a:pt x="5617597" y="4088124"/>
                  </a:lnTo>
                  <a:close/>
                </a:path>
              </a:pathLst>
            </a:custGeom>
            <a:solidFill>
              <a:srgbClr val="F8F8F8"/>
            </a:solidFill>
          </p:spPr>
          <p:txBody>
            <a:bodyPr wrap="square" lIns="0" tIns="0" rIns="0" bIns="0" rtlCol="0"/>
            <a:lstStyle/>
            <a:p>
              <a:endParaRPr/>
            </a:p>
          </p:txBody>
        </p:sp>
        <p:sp>
          <p:nvSpPr>
            <p:cNvPr id="12" name="object 12"/>
            <p:cNvSpPr/>
            <p:nvPr/>
          </p:nvSpPr>
          <p:spPr>
            <a:xfrm>
              <a:off x="963889" y="5499925"/>
              <a:ext cx="5641975" cy="4088129"/>
            </a:xfrm>
            <a:custGeom>
              <a:avLst/>
              <a:gdLst/>
              <a:ahLst/>
              <a:cxnLst/>
              <a:rect l="l" t="t" r="r" b="b"/>
              <a:pathLst>
                <a:path w="5641975" h="4088129">
                  <a:moveTo>
                    <a:pt x="0" y="4064301"/>
                  </a:moveTo>
                  <a:lnTo>
                    <a:pt x="0" y="23823"/>
                  </a:lnTo>
                  <a:lnTo>
                    <a:pt x="0" y="20402"/>
                  </a:lnTo>
                  <a:lnTo>
                    <a:pt x="600" y="17276"/>
                  </a:lnTo>
                  <a:lnTo>
                    <a:pt x="1810" y="14446"/>
                  </a:lnTo>
                  <a:lnTo>
                    <a:pt x="3020" y="11616"/>
                  </a:lnTo>
                  <a:lnTo>
                    <a:pt x="4745" y="9081"/>
                  </a:lnTo>
                  <a:lnTo>
                    <a:pt x="6975" y="6851"/>
                  </a:lnTo>
                  <a:lnTo>
                    <a:pt x="9214" y="4469"/>
                  </a:lnTo>
                  <a:lnTo>
                    <a:pt x="11787" y="2677"/>
                  </a:lnTo>
                  <a:lnTo>
                    <a:pt x="14703" y="1639"/>
                  </a:lnTo>
                  <a:lnTo>
                    <a:pt x="17629" y="600"/>
                  </a:lnTo>
                  <a:lnTo>
                    <a:pt x="20659" y="0"/>
                  </a:lnTo>
                  <a:lnTo>
                    <a:pt x="23823" y="0"/>
                  </a:lnTo>
                  <a:lnTo>
                    <a:pt x="5617597" y="0"/>
                  </a:lnTo>
                  <a:lnTo>
                    <a:pt x="5620752" y="0"/>
                  </a:lnTo>
                  <a:lnTo>
                    <a:pt x="5623792" y="600"/>
                  </a:lnTo>
                  <a:lnTo>
                    <a:pt x="5626717" y="1639"/>
                  </a:lnTo>
                  <a:lnTo>
                    <a:pt x="5629633" y="2677"/>
                  </a:lnTo>
                  <a:lnTo>
                    <a:pt x="5632206" y="4469"/>
                  </a:lnTo>
                  <a:lnTo>
                    <a:pt x="5634446" y="6851"/>
                  </a:lnTo>
                  <a:lnTo>
                    <a:pt x="5636675" y="9081"/>
                  </a:lnTo>
                  <a:lnTo>
                    <a:pt x="5638400" y="11616"/>
                  </a:lnTo>
                  <a:lnTo>
                    <a:pt x="5639610" y="14446"/>
                  </a:lnTo>
                  <a:lnTo>
                    <a:pt x="5640821" y="17276"/>
                  </a:lnTo>
                  <a:lnTo>
                    <a:pt x="5641421" y="20402"/>
                  </a:lnTo>
                  <a:lnTo>
                    <a:pt x="5641421" y="23823"/>
                  </a:lnTo>
                  <a:lnTo>
                    <a:pt x="5641421" y="4064301"/>
                  </a:lnTo>
                  <a:lnTo>
                    <a:pt x="5641421" y="4067426"/>
                  </a:lnTo>
                  <a:lnTo>
                    <a:pt x="5640821" y="4070409"/>
                  </a:lnTo>
                  <a:lnTo>
                    <a:pt x="5639610" y="4073230"/>
                  </a:lnTo>
                  <a:lnTo>
                    <a:pt x="5638400" y="4076060"/>
                  </a:lnTo>
                  <a:lnTo>
                    <a:pt x="5626717" y="4086037"/>
                  </a:lnTo>
                  <a:lnTo>
                    <a:pt x="5623792" y="4087381"/>
                  </a:lnTo>
                  <a:lnTo>
                    <a:pt x="5620752" y="4087972"/>
                  </a:lnTo>
                  <a:lnTo>
                    <a:pt x="5617597" y="4088124"/>
                  </a:lnTo>
                  <a:lnTo>
                    <a:pt x="23823" y="4088124"/>
                  </a:lnTo>
                  <a:lnTo>
                    <a:pt x="20659" y="4087972"/>
                  </a:lnTo>
                  <a:lnTo>
                    <a:pt x="17629" y="4087381"/>
                  </a:lnTo>
                  <a:lnTo>
                    <a:pt x="14703" y="4086037"/>
                  </a:lnTo>
                  <a:lnTo>
                    <a:pt x="11787" y="4084846"/>
                  </a:lnTo>
                  <a:lnTo>
                    <a:pt x="1810" y="4073230"/>
                  </a:lnTo>
                  <a:lnTo>
                    <a:pt x="600" y="4070409"/>
                  </a:lnTo>
                  <a:lnTo>
                    <a:pt x="0" y="4067426"/>
                  </a:lnTo>
                  <a:lnTo>
                    <a:pt x="0" y="4064301"/>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5581000"/>
              <a:ext cx="5556250" cy="3945254"/>
            </a:xfrm>
            <a:custGeom>
              <a:avLst/>
              <a:gdLst/>
              <a:ahLst/>
              <a:cxnLst/>
              <a:rect l="l" t="t" r="r" b="b"/>
              <a:pathLst>
                <a:path w="5556250" h="3945254">
                  <a:moveTo>
                    <a:pt x="5555656" y="3945183"/>
                  </a:moveTo>
                  <a:lnTo>
                    <a:pt x="0" y="3945183"/>
                  </a:lnTo>
                  <a:lnTo>
                    <a:pt x="0" y="0"/>
                  </a:lnTo>
                  <a:lnTo>
                    <a:pt x="5555656" y="0"/>
                  </a:lnTo>
                  <a:lnTo>
                    <a:pt x="5555656" y="3945183"/>
                  </a:lnTo>
                  <a:close/>
                </a:path>
              </a:pathLst>
            </a:custGeom>
            <a:solidFill>
              <a:srgbClr val="F8F8F8"/>
            </a:solidFill>
          </p:spPr>
          <p:txBody>
            <a:bodyPr wrap="square" lIns="0" tIns="0" rIns="0" bIns="0" rtlCol="0"/>
            <a:lstStyle/>
            <a:p>
              <a:endParaRPr/>
            </a:p>
          </p:txBody>
        </p:sp>
      </p:grpSp>
      <p:sp>
        <p:nvSpPr>
          <p:cNvPr id="14" name="object 14"/>
          <p:cNvSpPr txBox="1"/>
          <p:nvPr/>
        </p:nvSpPr>
        <p:spPr>
          <a:xfrm>
            <a:off x="1070344" y="2255563"/>
            <a:ext cx="2379345" cy="36893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132</a:t>
            </a:r>
            <a:r>
              <a:rPr sz="850" dirty="0">
                <a:solidFill>
                  <a:srgbClr val="333333"/>
                </a:solidFill>
                <a:latin typeface="Lucida Console"/>
                <a:cs typeface="Lucida Console"/>
              </a:rPr>
              <a:t> </a:t>
            </a:r>
            <a:r>
              <a:rPr sz="850" spc="30" dirty="0">
                <a:solidFill>
                  <a:srgbClr val="333333"/>
                </a:solidFill>
                <a:latin typeface="Lucida Console"/>
                <a:cs typeface="Lucida Console"/>
              </a:rPr>
              <a:t>&lt;VirtualHost</a:t>
            </a:r>
            <a:r>
              <a:rPr sz="850" spc="5" dirty="0">
                <a:solidFill>
                  <a:srgbClr val="333333"/>
                </a:solidFill>
                <a:latin typeface="Lucida Console"/>
                <a:cs typeface="Lucida Console"/>
              </a:rPr>
              <a:t> </a:t>
            </a:r>
            <a:r>
              <a:rPr sz="850" spc="30" dirty="0">
                <a:solidFill>
                  <a:srgbClr val="333333"/>
                </a:solidFill>
                <a:latin typeface="Lucida Console"/>
                <a:cs typeface="Lucida Console"/>
              </a:rPr>
              <a:t>192.168.10.10&gt;133</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ServerName</a:t>
            </a:r>
            <a:r>
              <a:rPr sz="850" spc="-15" dirty="0">
                <a:solidFill>
                  <a:srgbClr val="333333"/>
                </a:solidFill>
                <a:latin typeface="Lucida Console"/>
                <a:cs typeface="Lucida Console"/>
              </a:rPr>
              <a:t> </a:t>
            </a:r>
            <a:r>
              <a:rPr sz="850" spc="30" dirty="0">
                <a:solidFill>
                  <a:srgbClr val="333333"/>
                </a:solidFill>
                <a:latin typeface="Lucida Console"/>
                <a:cs typeface="Lucida Console"/>
                <a:hlinkClick r:id="rId2"/>
              </a:rPr>
              <a:t>www.linuxprobe.com135</a:t>
            </a:r>
            <a:endParaRPr sz="850">
              <a:latin typeface="Lucida Console"/>
              <a:cs typeface="Lucida Console"/>
            </a:endParaRPr>
          </a:p>
        </p:txBody>
      </p:sp>
      <p:sp>
        <p:nvSpPr>
          <p:cNvPr id="22" name="object 22"/>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160</a:t>
            </a:fld>
            <a:endParaRPr sz="800">
              <a:latin typeface="小哥哥网恋吗"/>
              <a:cs typeface="小哥哥网恋吗"/>
            </a:endParaRPr>
          </a:p>
        </p:txBody>
      </p:sp>
      <p:sp>
        <p:nvSpPr>
          <p:cNvPr id="15" name="object 15"/>
          <p:cNvSpPr txBox="1"/>
          <p:nvPr/>
        </p:nvSpPr>
        <p:spPr>
          <a:xfrm>
            <a:off x="3625443" y="2255563"/>
            <a:ext cx="2379345" cy="368935"/>
          </a:xfrm>
          <a:prstGeom prst="rect">
            <a:avLst/>
          </a:prstGeom>
        </p:spPr>
        <p:txBody>
          <a:bodyPr vert="horz" wrap="square" lIns="0" tIns="53340" rIns="0" bIns="0" rtlCol="0">
            <a:spAutoFit/>
          </a:bodyPr>
          <a:lstStyle/>
          <a:p>
            <a:pPr marL="149225">
              <a:lnSpc>
                <a:spcPct val="100000"/>
              </a:lnSpc>
              <a:spcBef>
                <a:spcPts val="420"/>
              </a:spcBef>
            </a:pPr>
            <a:r>
              <a:rPr sz="850" spc="30" dirty="0">
                <a:solidFill>
                  <a:srgbClr val="333333"/>
                </a:solidFill>
                <a:latin typeface="Lucida Console"/>
                <a:cs typeface="Lucida Console"/>
              </a:rPr>
              <a:t>DocumentRoot</a:t>
            </a:r>
            <a:r>
              <a:rPr sz="850" spc="-20" dirty="0">
                <a:solidFill>
                  <a:srgbClr val="333333"/>
                </a:solidFill>
                <a:latin typeface="Lucida Console"/>
                <a:cs typeface="Lucida Console"/>
              </a:rPr>
              <a:t> </a:t>
            </a:r>
            <a:r>
              <a:rPr sz="850" spc="30" dirty="0">
                <a:solidFill>
                  <a:srgbClr val="333333"/>
                </a:solidFill>
                <a:latin typeface="Lucida Console"/>
                <a:cs typeface="Lucida Console"/>
              </a:rPr>
              <a:t>/home/wwwroot/10134</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&lt;Directory</a:t>
            </a:r>
            <a:r>
              <a:rPr sz="850" spc="-15" dirty="0">
                <a:solidFill>
                  <a:srgbClr val="333333"/>
                </a:solidFill>
                <a:latin typeface="Lucida Console"/>
                <a:cs typeface="Lucida Console"/>
              </a:rPr>
              <a:t> </a:t>
            </a:r>
            <a:r>
              <a:rPr sz="850" spc="30" dirty="0">
                <a:solidFill>
                  <a:srgbClr val="333333"/>
                </a:solidFill>
                <a:latin typeface="Lucida Console"/>
                <a:cs typeface="Lucida Console"/>
              </a:rPr>
              <a:t>/home/wwwroot/10&gt;136</a:t>
            </a:r>
            <a:endParaRPr sz="850">
              <a:latin typeface="Lucida Console"/>
              <a:cs typeface="Lucida Console"/>
            </a:endParaRPr>
          </a:p>
        </p:txBody>
      </p:sp>
      <p:sp>
        <p:nvSpPr>
          <p:cNvPr id="16" name="object 16"/>
          <p:cNvSpPr txBox="1"/>
          <p:nvPr/>
        </p:nvSpPr>
        <p:spPr>
          <a:xfrm>
            <a:off x="1070344" y="2598600"/>
            <a:ext cx="3485515" cy="368935"/>
          </a:xfrm>
          <a:prstGeom prst="rect">
            <a:avLst/>
          </a:prstGeom>
        </p:spPr>
        <p:txBody>
          <a:bodyPr vert="horz" wrap="square" lIns="0" tIns="53340" rIns="0" bIns="0" rtlCol="0">
            <a:spAutoFit/>
          </a:bodyPr>
          <a:lstStyle/>
          <a:p>
            <a:pPr marL="12700">
              <a:lnSpc>
                <a:spcPct val="100000"/>
              </a:lnSpc>
              <a:spcBef>
                <a:spcPts val="420"/>
              </a:spcBef>
              <a:tabLst>
                <a:tab pos="1804035" algn="l"/>
              </a:tabLst>
            </a:pPr>
            <a:r>
              <a:rPr sz="850" spc="30" dirty="0">
                <a:solidFill>
                  <a:srgbClr val="333333"/>
                </a:solidFill>
                <a:latin typeface="Lucida Console"/>
                <a:cs typeface="Lucida Console"/>
              </a:rPr>
              <a:t>AllowOverride</a:t>
            </a:r>
            <a:r>
              <a:rPr sz="850" spc="35" dirty="0">
                <a:solidFill>
                  <a:srgbClr val="333333"/>
                </a:solidFill>
                <a:latin typeface="Lucida Console"/>
                <a:cs typeface="Lucida Console"/>
              </a:rPr>
              <a:t> </a:t>
            </a:r>
            <a:r>
              <a:rPr sz="850" spc="30" dirty="0">
                <a:solidFill>
                  <a:srgbClr val="333333"/>
                </a:solidFill>
                <a:latin typeface="Lucida Console"/>
                <a:cs typeface="Lucida Console"/>
              </a:rPr>
              <a:t>None137	Require</a:t>
            </a:r>
            <a:r>
              <a:rPr sz="850" spc="-5" dirty="0">
                <a:solidFill>
                  <a:srgbClr val="333333"/>
                </a:solidFill>
                <a:latin typeface="Lucida Console"/>
                <a:cs typeface="Lucida Console"/>
              </a:rPr>
              <a:t> </a:t>
            </a:r>
            <a:r>
              <a:rPr sz="850" spc="25" dirty="0">
                <a:solidFill>
                  <a:srgbClr val="333333"/>
                </a:solidFill>
                <a:latin typeface="Lucida Console"/>
                <a:cs typeface="Lucida Console"/>
              </a:rPr>
              <a:t>all</a:t>
            </a:r>
            <a:r>
              <a:rPr sz="850" spc="-5" dirty="0">
                <a:solidFill>
                  <a:srgbClr val="333333"/>
                </a:solidFill>
                <a:latin typeface="Lucida Console"/>
                <a:cs typeface="Lucida Console"/>
              </a:rPr>
              <a:t> </a:t>
            </a:r>
            <a:r>
              <a:rPr sz="850" spc="30" dirty="0">
                <a:solidFill>
                  <a:srgbClr val="333333"/>
                </a:solidFill>
                <a:latin typeface="Lucida Console"/>
                <a:cs typeface="Lucida Console"/>
              </a:rPr>
              <a:t>granted138</a:t>
            </a:r>
            <a:endParaRPr sz="850">
              <a:latin typeface="Lucida Console"/>
              <a:cs typeface="Lucida Console"/>
            </a:endParaRPr>
          </a:p>
          <a:p>
            <a:pPr marL="12700">
              <a:lnSpc>
                <a:spcPct val="100000"/>
              </a:lnSpc>
              <a:spcBef>
                <a:spcPts val="330"/>
              </a:spcBef>
              <a:tabLst>
                <a:tab pos="1118235" algn="l"/>
              </a:tabLst>
            </a:pPr>
            <a:r>
              <a:rPr sz="850" spc="30" dirty="0">
                <a:solidFill>
                  <a:srgbClr val="333333"/>
                </a:solidFill>
                <a:latin typeface="Lucida Console"/>
                <a:cs typeface="Lucida Console"/>
              </a:rPr>
              <a:t>&lt;/VirtualHost&gt;	</a:t>
            </a:r>
            <a:r>
              <a:rPr sz="850" spc="25" dirty="0">
                <a:solidFill>
                  <a:srgbClr val="333333"/>
                </a:solidFill>
                <a:latin typeface="Lucida Console"/>
                <a:cs typeface="Lucida Console"/>
              </a:rPr>
              <a:t>140</a:t>
            </a:r>
            <a:r>
              <a:rPr sz="850" dirty="0">
                <a:solidFill>
                  <a:srgbClr val="333333"/>
                </a:solidFill>
                <a:latin typeface="Lucida Console"/>
                <a:cs typeface="Lucida Console"/>
              </a:rPr>
              <a:t> </a:t>
            </a:r>
            <a:r>
              <a:rPr sz="850" spc="30" dirty="0">
                <a:solidFill>
                  <a:srgbClr val="333333"/>
                </a:solidFill>
                <a:latin typeface="Lucida Console"/>
                <a:cs typeface="Lucida Console"/>
              </a:rPr>
              <a:t>&lt;VirtualHost</a:t>
            </a:r>
            <a:r>
              <a:rPr sz="850" spc="5" dirty="0">
                <a:solidFill>
                  <a:srgbClr val="333333"/>
                </a:solidFill>
                <a:latin typeface="Lucida Console"/>
                <a:cs typeface="Lucida Console"/>
              </a:rPr>
              <a:t> </a:t>
            </a:r>
            <a:r>
              <a:rPr sz="850" spc="30" dirty="0">
                <a:solidFill>
                  <a:srgbClr val="333333"/>
                </a:solidFill>
                <a:latin typeface="Lucida Console"/>
                <a:cs typeface="Lucida Console"/>
              </a:rPr>
              <a:t>192.168.10.20&gt;141</a:t>
            </a:r>
            <a:endParaRPr sz="850">
              <a:latin typeface="Lucida Console"/>
              <a:cs typeface="Lucida Console"/>
            </a:endParaRPr>
          </a:p>
        </p:txBody>
      </p:sp>
      <p:sp>
        <p:nvSpPr>
          <p:cNvPr id="17" name="object 17"/>
          <p:cNvSpPr txBox="1"/>
          <p:nvPr/>
        </p:nvSpPr>
        <p:spPr>
          <a:xfrm>
            <a:off x="4720743" y="2598600"/>
            <a:ext cx="1064895" cy="368935"/>
          </a:xfrm>
          <a:prstGeom prst="rect">
            <a:avLst/>
          </a:prstGeom>
        </p:spPr>
        <p:txBody>
          <a:bodyPr vert="horz" wrap="square" lIns="0" tIns="11430" rIns="0" bIns="0" rtlCol="0">
            <a:spAutoFit/>
          </a:bodyPr>
          <a:lstStyle/>
          <a:p>
            <a:pPr marL="160020" marR="5080" indent="-147955">
              <a:lnSpc>
                <a:spcPct val="132400"/>
              </a:lnSpc>
              <a:spcBef>
                <a:spcPts val="90"/>
              </a:spcBef>
            </a:pPr>
            <a:r>
              <a:rPr sz="850" spc="30" dirty="0">
                <a:solidFill>
                  <a:srgbClr val="333333"/>
                </a:solidFill>
                <a:latin typeface="Lucida Console"/>
                <a:cs typeface="Lucida Console"/>
              </a:rPr>
              <a:t>&lt;/Directory&gt;13</a:t>
            </a:r>
            <a:r>
              <a:rPr sz="850" spc="15" dirty="0">
                <a:solidFill>
                  <a:srgbClr val="333333"/>
                </a:solidFill>
                <a:latin typeface="Lucida Console"/>
                <a:cs typeface="Lucida Console"/>
              </a:rPr>
              <a:t>9  </a:t>
            </a:r>
            <a:r>
              <a:rPr sz="850" spc="30" dirty="0">
                <a:solidFill>
                  <a:srgbClr val="333333"/>
                </a:solidFill>
                <a:latin typeface="Lucida Console"/>
                <a:cs typeface="Lucida Console"/>
              </a:rPr>
              <a:t>DocumentRoot</a:t>
            </a:r>
            <a:endParaRPr sz="850">
              <a:latin typeface="Lucida Console"/>
              <a:cs typeface="Lucida Console"/>
            </a:endParaRPr>
          </a:p>
        </p:txBody>
      </p:sp>
      <p:sp>
        <p:nvSpPr>
          <p:cNvPr id="18" name="object 18"/>
          <p:cNvSpPr txBox="1"/>
          <p:nvPr/>
        </p:nvSpPr>
        <p:spPr>
          <a:xfrm>
            <a:off x="1070344" y="2941638"/>
            <a:ext cx="1411605"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/home/wwwroot/20142</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/home/wwwroot/20&gt;144</a:t>
            </a:r>
            <a:endParaRPr sz="850">
              <a:latin typeface="Lucida Console"/>
              <a:cs typeface="Lucida Console"/>
            </a:endParaRPr>
          </a:p>
        </p:txBody>
      </p:sp>
      <p:sp>
        <p:nvSpPr>
          <p:cNvPr id="19" name="object 19"/>
          <p:cNvSpPr txBox="1"/>
          <p:nvPr/>
        </p:nvSpPr>
        <p:spPr>
          <a:xfrm>
            <a:off x="2725289" y="2941638"/>
            <a:ext cx="3407410" cy="368935"/>
          </a:xfrm>
          <a:prstGeom prst="rect">
            <a:avLst/>
          </a:prstGeom>
        </p:spPr>
        <p:txBody>
          <a:bodyPr vert="horz" wrap="square" lIns="0" tIns="11430" rIns="0" bIns="0" rtlCol="0">
            <a:spAutoFit/>
          </a:bodyPr>
          <a:lstStyle/>
          <a:p>
            <a:pPr marL="81915" marR="5080" indent="-69850">
              <a:lnSpc>
                <a:spcPct val="132400"/>
              </a:lnSpc>
              <a:spcBef>
                <a:spcPts val="90"/>
              </a:spcBef>
              <a:tabLst>
                <a:tab pos="1873250" algn="l"/>
                <a:tab pos="2498090" algn="l"/>
              </a:tabLst>
            </a:pPr>
            <a:r>
              <a:rPr sz="850" spc="30" dirty="0">
                <a:solidFill>
                  <a:srgbClr val="333333"/>
                </a:solidFill>
                <a:latin typeface="Lucida Console"/>
                <a:cs typeface="Lucida Console"/>
              </a:rPr>
              <a:t>ServerName</a:t>
            </a:r>
            <a:r>
              <a:rPr sz="850" spc="50"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www.linuxcool.com143</a:t>
            </a:r>
            <a:r>
              <a:rPr sz="850" spc="30" dirty="0">
                <a:solidFill>
                  <a:srgbClr val="333333"/>
                </a:solidFill>
                <a:latin typeface="Lucida Console"/>
                <a:cs typeface="Lucida Console"/>
              </a:rPr>
              <a:t>	&lt;Directory </a:t>
            </a:r>
            <a:r>
              <a:rPr sz="850" spc="35" dirty="0">
                <a:solidFill>
                  <a:srgbClr val="333333"/>
                </a:solidFill>
                <a:latin typeface="Lucida Console"/>
                <a:cs typeface="Lucida Console"/>
              </a:rPr>
              <a:t> </a:t>
            </a:r>
            <a:r>
              <a:rPr sz="850" spc="30" dirty="0">
                <a:solidFill>
                  <a:srgbClr val="333333"/>
                </a:solidFill>
                <a:latin typeface="Lucida Console"/>
                <a:cs typeface="Lucida Console"/>
              </a:rPr>
              <a:t>AllowOverride</a:t>
            </a:r>
            <a:r>
              <a:rPr sz="850" spc="35" dirty="0">
                <a:solidFill>
                  <a:srgbClr val="333333"/>
                </a:solidFill>
                <a:latin typeface="Lucida Console"/>
                <a:cs typeface="Lucida Console"/>
              </a:rPr>
              <a:t> </a:t>
            </a:r>
            <a:r>
              <a:rPr sz="850" spc="30" dirty="0">
                <a:solidFill>
                  <a:srgbClr val="333333"/>
                </a:solidFill>
                <a:latin typeface="Lucida Console"/>
                <a:cs typeface="Lucida Console"/>
              </a:rPr>
              <a:t>None145	Require</a:t>
            </a:r>
            <a:r>
              <a:rPr sz="850" spc="-10" dirty="0">
                <a:solidFill>
                  <a:srgbClr val="333333"/>
                </a:solidFill>
                <a:latin typeface="Lucida Console"/>
                <a:cs typeface="Lucida Console"/>
              </a:rPr>
              <a:t> </a:t>
            </a:r>
            <a:r>
              <a:rPr sz="850" spc="25" dirty="0">
                <a:solidFill>
                  <a:srgbClr val="333333"/>
                </a:solidFill>
                <a:latin typeface="Lucida Console"/>
                <a:cs typeface="Lucida Console"/>
              </a:rPr>
              <a:t>all</a:t>
            </a:r>
            <a:r>
              <a:rPr sz="850" spc="-10" dirty="0">
                <a:solidFill>
                  <a:srgbClr val="333333"/>
                </a:solidFill>
                <a:latin typeface="Lucida Console"/>
                <a:cs typeface="Lucida Console"/>
              </a:rPr>
              <a:t> </a:t>
            </a:r>
            <a:r>
              <a:rPr sz="850" spc="30" dirty="0">
                <a:solidFill>
                  <a:srgbClr val="333333"/>
                </a:solidFill>
                <a:latin typeface="Lucida Console"/>
                <a:cs typeface="Lucida Console"/>
              </a:rPr>
              <a:t>granted146</a:t>
            </a:r>
            <a:endParaRPr sz="850">
              <a:latin typeface="Lucida Console"/>
              <a:cs typeface="Lucida Console"/>
            </a:endParaRPr>
          </a:p>
        </p:txBody>
      </p:sp>
      <p:sp>
        <p:nvSpPr>
          <p:cNvPr id="20" name="object 20"/>
          <p:cNvSpPr txBox="1"/>
          <p:nvPr/>
        </p:nvSpPr>
        <p:spPr>
          <a:xfrm>
            <a:off x="946424" y="3284673"/>
            <a:ext cx="5644515" cy="6219825"/>
          </a:xfrm>
          <a:prstGeom prst="rect">
            <a:avLst/>
          </a:prstGeom>
        </p:spPr>
        <p:txBody>
          <a:bodyPr vert="horz" wrap="square" lIns="0" tIns="11430" rIns="0" bIns="0" rtlCol="0">
            <a:spAutoFit/>
          </a:bodyPr>
          <a:lstStyle/>
          <a:p>
            <a:pPr marL="136525" marR="797560">
              <a:lnSpc>
                <a:spcPct val="132400"/>
              </a:lnSpc>
              <a:spcBef>
                <a:spcPts val="90"/>
              </a:spcBef>
              <a:tabLst>
                <a:tab pos="2350770" algn="l"/>
                <a:tab pos="2691130" algn="l"/>
              </a:tabLst>
            </a:pPr>
            <a:r>
              <a:rPr sz="850" spc="30" dirty="0">
                <a:solidFill>
                  <a:srgbClr val="333333"/>
                </a:solidFill>
                <a:latin typeface="Lucida Console"/>
                <a:cs typeface="Lucida Console"/>
              </a:rPr>
              <a:t>&lt;/Directory&gt;147</a:t>
            </a:r>
            <a:r>
              <a:rPr sz="850" spc="45" dirty="0">
                <a:solidFill>
                  <a:srgbClr val="333333"/>
                </a:solidFill>
                <a:latin typeface="Lucida Console"/>
                <a:cs typeface="Lucida Console"/>
              </a:rPr>
              <a:t> </a:t>
            </a:r>
            <a:r>
              <a:rPr sz="850" spc="30" dirty="0">
                <a:solidFill>
                  <a:srgbClr val="333333"/>
                </a:solidFill>
                <a:latin typeface="Lucida Console"/>
                <a:cs typeface="Lucida Console"/>
              </a:rPr>
              <a:t>&lt;/VirtualHost&gt;	</a:t>
            </a:r>
            <a:r>
              <a:rPr sz="850" spc="25" dirty="0">
                <a:solidFill>
                  <a:srgbClr val="333333"/>
                </a:solidFill>
                <a:latin typeface="Lucida Console"/>
                <a:cs typeface="Lucida Console"/>
              </a:rPr>
              <a:t>148 </a:t>
            </a:r>
            <a:r>
              <a:rPr sz="850" spc="30" dirty="0">
                <a:solidFill>
                  <a:srgbClr val="333333"/>
                </a:solidFill>
                <a:latin typeface="Lucida Console"/>
                <a:cs typeface="Lucida Console"/>
              </a:rPr>
              <a:t>&lt;VirtualHost 192.168.10.30&gt;149 </a:t>
            </a:r>
            <a:r>
              <a:rPr sz="850" spc="35" dirty="0">
                <a:solidFill>
                  <a:srgbClr val="333333"/>
                </a:solidFill>
                <a:latin typeface="Lucida Console"/>
                <a:cs typeface="Lucida Console"/>
              </a:rPr>
              <a:t> </a:t>
            </a:r>
            <a:r>
              <a:rPr sz="850" spc="30" dirty="0">
                <a:solidFill>
                  <a:srgbClr val="333333"/>
                </a:solidFill>
                <a:latin typeface="Lucida Console"/>
                <a:cs typeface="Lucida Console"/>
              </a:rPr>
              <a:t>DocumentRoot</a:t>
            </a:r>
            <a:r>
              <a:rPr sz="850" spc="65" dirty="0">
                <a:solidFill>
                  <a:srgbClr val="333333"/>
                </a:solidFill>
                <a:latin typeface="Lucida Console"/>
                <a:cs typeface="Lucida Console"/>
              </a:rPr>
              <a:t> </a:t>
            </a:r>
            <a:r>
              <a:rPr sz="850" spc="30" dirty="0">
                <a:solidFill>
                  <a:srgbClr val="333333"/>
                </a:solidFill>
                <a:latin typeface="Lucida Console"/>
                <a:cs typeface="Lucida Console"/>
              </a:rPr>
              <a:t>/home/wwwroot/30150	ServerName</a:t>
            </a:r>
            <a:r>
              <a:rPr sz="850" spc="20" dirty="0">
                <a:solidFill>
                  <a:srgbClr val="333333"/>
                </a:solidFill>
                <a:latin typeface="Lucida Console"/>
                <a:cs typeface="Lucida Console"/>
              </a:rPr>
              <a:t> </a:t>
            </a:r>
            <a:r>
              <a:rPr sz="850" spc="30" dirty="0">
                <a:solidFill>
                  <a:srgbClr val="333333"/>
                </a:solidFill>
                <a:latin typeface="Lucida Console"/>
                <a:cs typeface="Lucida Console"/>
                <a:hlinkClick r:id="rId4"/>
              </a:rPr>
              <a:t>www.linuxdown.com151</a:t>
            </a:r>
            <a:endParaRPr sz="850">
              <a:latin typeface="Lucida Console"/>
              <a:cs typeface="Lucida Console"/>
            </a:endParaRPr>
          </a:p>
          <a:p>
            <a:pPr marL="136525" marR="463550">
              <a:lnSpc>
                <a:spcPct val="132400"/>
              </a:lnSpc>
              <a:tabLst>
                <a:tab pos="1166495" algn="l"/>
                <a:tab pos="2621915" algn="l"/>
                <a:tab pos="4413250" algn="l"/>
              </a:tabLst>
            </a:pPr>
            <a:r>
              <a:rPr sz="850" spc="30" dirty="0">
                <a:solidFill>
                  <a:srgbClr val="333333"/>
                </a:solidFill>
                <a:latin typeface="Lucida Console"/>
                <a:cs typeface="Lucida Console"/>
              </a:rPr>
              <a:t>&lt;Directory</a:t>
            </a:r>
            <a:r>
              <a:rPr sz="850" spc="50" dirty="0">
                <a:solidFill>
                  <a:srgbClr val="333333"/>
                </a:solidFill>
                <a:latin typeface="Lucida Console"/>
                <a:cs typeface="Lucida Console"/>
              </a:rPr>
              <a:t> </a:t>
            </a:r>
            <a:r>
              <a:rPr sz="850" spc="30" dirty="0">
                <a:solidFill>
                  <a:srgbClr val="333333"/>
                </a:solidFill>
                <a:latin typeface="Lucida Console"/>
                <a:cs typeface="Lucida Console"/>
              </a:rPr>
              <a:t>/home/wwwroot/30&gt;152	AllowOverride</a:t>
            </a:r>
            <a:r>
              <a:rPr sz="850" spc="35" dirty="0">
                <a:solidFill>
                  <a:srgbClr val="333333"/>
                </a:solidFill>
                <a:latin typeface="Lucida Console"/>
                <a:cs typeface="Lucida Console"/>
              </a:rPr>
              <a:t> </a:t>
            </a:r>
            <a:r>
              <a:rPr sz="850" spc="30" dirty="0">
                <a:solidFill>
                  <a:srgbClr val="333333"/>
                </a:solidFill>
                <a:latin typeface="Lucida Console"/>
                <a:cs typeface="Lucida Console"/>
              </a:rPr>
              <a:t>None153	Require</a:t>
            </a:r>
            <a:r>
              <a:rPr sz="850" spc="-55" dirty="0">
                <a:solidFill>
                  <a:srgbClr val="333333"/>
                </a:solidFill>
                <a:latin typeface="Lucida Console"/>
                <a:cs typeface="Lucida Console"/>
              </a:rPr>
              <a:t> </a:t>
            </a:r>
            <a:r>
              <a:rPr sz="850" spc="25" dirty="0">
                <a:solidFill>
                  <a:srgbClr val="333333"/>
                </a:solidFill>
                <a:latin typeface="Lucida Console"/>
                <a:cs typeface="Lucida Console"/>
              </a:rPr>
              <a:t>all </a:t>
            </a:r>
            <a:r>
              <a:rPr sz="850" spc="-500" dirty="0">
                <a:solidFill>
                  <a:srgbClr val="333333"/>
                </a:solidFill>
                <a:latin typeface="Lucida Console"/>
                <a:cs typeface="Lucida Console"/>
              </a:rPr>
              <a:t> </a:t>
            </a:r>
            <a:r>
              <a:rPr sz="850" spc="30" dirty="0">
                <a:solidFill>
                  <a:srgbClr val="333333"/>
                </a:solidFill>
                <a:latin typeface="Lucida Console"/>
                <a:cs typeface="Lucida Console"/>
              </a:rPr>
              <a:t>granted154	&lt;/Directory&gt;155</a:t>
            </a:r>
            <a:r>
              <a:rPr sz="850" spc="25" dirty="0">
                <a:solidFill>
                  <a:srgbClr val="333333"/>
                </a:solidFill>
                <a:latin typeface="Lucida Console"/>
                <a:cs typeface="Lucida Console"/>
              </a:rPr>
              <a:t> </a:t>
            </a:r>
            <a:r>
              <a:rPr sz="850" spc="30" dirty="0">
                <a:solidFill>
                  <a:srgbClr val="333333"/>
                </a:solidFill>
                <a:latin typeface="Lucida Console"/>
                <a:cs typeface="Lucida Console"/>
              </a:rPr>
              <a:t>&lt;/VirtualHost&gt;………………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 </a:t>
            </a:r>
            <a:r>
              <a:rPr sz="850" spc="30" dirty="0">
                <a:solidFill>
                  <a:srgbClr val="333333"/>
                </a:solidFill>
                <a:latin typeface="Lucida Console"/>
                <a:cs typeface="Lucida Console"/>
              </a:rPr>
              <a:t> [root@linuxprobe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systemctl restart</a:t>
            </a:r>
            <a:r>
              <a:rPr sz="850" spc="25" dirty="0">
                <a:solidFill>
                  <a:srgbClr val="333333"/>
                </a:solidFill>
                <a:latin typeface="Lucida Console"/>
                <a:cs typeface="Lucida Console"/>
              </a:rPr>
              <a:t> httpd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：此时访问网站，则会看到</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服务程序的默认首页面，提示权限不足。大家现在应该立刻就反 </a:t>
            </a:r>
            <a:r>
              <a:rPr sz="950" b="1" spc="25" dirty="0">
                <a:solidFill>
                  <a:srgbClr val="333333"/>
                </a:solidFill>
                <a:latin typeface="微软雅黑"/>
                <a:cs typeface="微软雅黑"/>
              </a:rPr>
              <a:t>应过来</a:t>
            </a:r>
            <a:r>
              <a:rPr sz="950" b="1" spc="275" dirty="0">
                <a:solidFill>
                  <a:srgbClr val="333333"/>
                </a:solidFill>
                <a:latin typeface="Trebuchet MS"/>
                <a:cs typeface="Trebuchet MS"/>
              </a:rPr>
              <a:t>—</a:t>
            </a:r>
            <a:r>
              <a:rPr sz="950" b="1" spc="25" dirty="0">
                <a:solidFill>
                  <a:srgbClr val="333333"/>
                </a:solidFill>
                <a:latin typeface="微软雅黑"/>
                <a:cs typeface="微软雅黑"/>
              </a:rPr>
              <a:t>这是</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在捣鬼。由于当前的</a:t>
            </a:r>
            <a:r>
              <a:rPr sz="950" b="1" spc="65" dirty="0">
                <a:solidFill>
                  <a:srgbClr val="333333"/>
                </a:solidFill>
                <a:latin typeface="Trebuchet MS"/>
                <a:cs typeface="Trebuchet MS"/>
              </a:rPr>
              <a:t>/home/wwwroot</a:t>
            </a:r>
            <a:r>
              <a:rPr sz="950" b="1" spc="25" dirty="0">
                <a:solidFill>
                  <a:srgbClr val="333333"/>
                </a:solidFill>
                <a:latin typeface="微软雅黑"/>
                <a:cs typeface="微软雅黑"/>
              </a:rPr>
              <a:t>目录及里面的网站数据目录的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 全上下文与网站服务不吻合，因此</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服务程序无法获取到这些网站数据目录。我们需要手动把新的 网站数据目录的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安全上下文设置正确（见前文的实验），并使用</a:t>
            </a:r>
            <a:r>
              <a:rPr sz="950" b="1" spc="45" dirty="0">
                <a:solidFill>
                  <a:srgbClr val="333333"/>
                </a:solidFill>
                <a:latin typeface="Trebuchet MS"/>
                <a:cs typeface="Trebuchet MS"/>
              </a:rPr>
              <a:t>restorecon</a:t>
            </a:r>
            <a:r>
              <a:rPr sz="950" b="1" spc="25" dirty="0">
                <a:solidFill>
                  <a:srgbClr val="333333"/>
                </a:solidFill>
                <a:latin typeface="微软雅黑"/>
                <a:cs typeface="微软雅黑"/>
              </a:rPr>
              <a:t>命令让新设置的 </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安全上下文立即生效，这样就可以立即看到网站的访问效果了，如图</a:t>
            </a:r>
            <a:r>
              <a:rPr sz="950" b="1" spc="-10" dirty="0">
                <a:solidFill>
                  <a:srgbClr val="333333"/>
                </a:solidFill>
                <a:latin typeface="Trebuchet MS"/>
                <a:cs typeface="Trebuchet MS"/>
              </a:rPr>
              <a:t>10-16</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semanage</a:t>
            </a:r>
            <a:r>
              <a:rPr sz="850" spc="25" dirty="0">
                <a:solidFill>
                  <a:srgbClr val="333333"/>
                </a:solidFill>
                <a:latin typeface="Lucida Console"/>
                <a:cs typeface="Lucida Console"/>
              </a:rPr>
              <a:t> </a:t>
            </a:r>
            <a:r>
              <a:rPr sz="850" spc="30" dirty="0">
                <a:solidFill>
                  <a:srgbClr val="333333"/>
                </a:solidFill>
                <a:latin typeface="Lucida Console"/>
                <a:cs typeface="Lucida Console"/>
              </a:rPr>
              <a:t>fcontext </a:t>
            </a:r>
            <a:r>
              <a:rPr sz="850" spc="20" dirty="0">
                <a:solidFill>
                  <a:srgbClr val="333333"/>
                </a:solidFill>
                <a:latin typeface="Lucida Console"/>
                <a:cs typeface="Lucida Console"/>
              </a:rPr>
              <a:t>-a</a:t>
            </a:r>
            <a:r>
              <a:rPr sz="850" spc="25" dirty="0">
                <a:solidFill>
                  <a:srgbClr val="333333"/>
                </a:solidFill>
                <a:latin typeface="Lucida Console"/>
                <a:cs typeface="Lucida Console"/>
              </a:rPr>
              <a:t> </a:t>
            </a:r>
            <a:r>
              <a:rPr sz="850" spc="20" dirty="0">
                <a:solidFill>
                  <a:srgbClr val="333333"/>
                </a:solidFill>
                <a:latin typeface="Lucida Console"/>
                <a:cs typeface="Lucida Console"/>
              </a:rPr>
              <a:t>-t</a:t>
            </a:r>
            <a:r>
              <a:rPr sz="850" spc="25" dirty="0">
                <a:solidFill>
                  <a:srgbClr val="333333"/>
                </a:solidFill>
                <a:latin typeface="Lucida Console"/>
                <a:cs typeface="Lucida Console"/>
              </a:rPr>
              <a:t> </a:t>
            </a:r>
            <a:r>
              <a:rPr sz="850" spc="30" dirty="0">
                <a:solidFill>
                  <a:srgbClr val="333333"/>
                </a:solidFill>
                <a:latin typeface="Lucida Console"/>
                <a:cs typeface="Lucida Console"/>
              </a:rPr>
              <a:t>httpd_sys_content_t</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/home/wwwroot[root@linuxprobe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semanage fcontext </a:t>
            </a:r>
            <a:r>
              <a:rPr sz="850" spc="20" dirty="0">
                <a:solidFill>
                  <a:srgbClr val="333333"/>
                </a:solidFill>
                <a:latin typeface="Lucida Console"/>
                <a:cs typeface="Lucida Console"/>
              </a:rPr>
              <a:t>-a</a:t>
            </a:r>
            <a:r>
              <a:rPr sz="850" spc="35"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a:t>
            </a:r>
            <a:endParaRPr sz="850">
              <a:latin typeface="Lucida Console"/>
              <a:cs typeface="Lucida Console"/>
            </a:endParaRPr>
          </a:p>
          <a:p>
            <a:pPr marL="136525" marR="99060">
              <a:lnSpc>
                <a:spcPct val="132400"/>
              </a:lnSpc>
            </a:pPr>
            <a:r>
              <a:rPr sz="850" spc="30" dirty="0">
                <a:solidFill>
                  <a:srgbClr val="333333"/>
                </a:solidFill>
                <a:latin typeface="Lucida Console"/>
                <a:cs typeface="Lucida Console"/>
              </a:rPr>
              <a:t>/home/wwwroot/10[root@linuxprobe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semanage fcontext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 </a:t>
            </a:r>
            <a:r>
              <a:rPr sz="850" spc="25" dirty="0">
                <a:solidFill>
                  <a:srgbClr val="333333"/>
                </a:solidFill>
                <a:latin typeface="Lucida Console"/>
                <a:cs typeface="Lucida Console"/>
              </a:rPr>
              <a:t> </a:t>
            </a:r>
            <a:r>
              <a:rPr sz="850" spc="30" dirty="0">
                <a:solidFill>
                  <a:srgbClr val="333333"/>
                </a:solidFill>
                <a:latin typeface="Lucida Console"/>
                <a:cs typeface="Lucida Console"/>
              </a:rPr>
              <a:t>httpd_sys_content_t /home/wwwroot/10/*[root@linuxprobe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semanage fcontext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a</a:t>
            </a:r>
            <a:r>
              <a:rPr sz="850" spc="90" dirty="0">
                <a:solidFill>
                  <a:srgbClr val="333333"/>
                </a:solidFill>
                <a:latin typeface="Lucida Console"/>
                <a:cs typeface="Lucida Console"/>
              </a:rPr>
              <a:t> </a:t>
            </a:r>
            <a:r>
              <a:rPr sz="850" spc="20" dirty="0">
                <a:solidFill>
                  <a:srgbClr val="333333"/>
                </a:solidFill>
                <a:latin typeface="Lucida Console"/>
                <a:cs typeface="Lucida Console"/>
              </a:rPr>
              <a:t>-t</a:t>
            </a:r>
            <a:r>
              <a:rPr sz="850" spc="95" dirty="0">
                <a:solidFill>
                  <a:srgbClr val="333333"/>
                </a:solidFill>
                <a:latin typeface="Lucida Console"/>
                <a:cs typeface="Lucida Console"/>
              </a:rPr>
              <a:t> </a:t>
            </a:r>
            <a:r>
              <a:rPr sz="850" spc="30" dirty="0">
                <a:solidFill>
                  <a:srgbClr val="333333"/>
                </a:solidFill>
                <a:latin typeface="Lucida Console"/>
                <a:cs typeface="Lucida Console"/>
              </a:rPr>
              <a:t>httpd_sys_content_t</a:t>
            </a:r>
            <a:r>
              <a:rPr sz="850" spc="95" dirty="0">
                <a:solidFill>
                  <a:srgbClr val="333333"/>
                </a:solidFill>
                <a:latin typeface="Lucida Console"/>
                <a:cs typeface="Lucida Console"/>
              </a:rPr>
              <a:t> </a:t>
            </a:r>
            <a:r>
              <a:rPr sz="850" spc="30" dirty="0">
                <a:solidFill>
                  <a:srgbClr val="333333"/>
                </a:solidFill>
                <a:latin typeface="Lucida Console"/>
                <a:cs typeface="Lucida Console"/>
              </a:rPr>
              <a:t>/home/wwwroot/20[root@linuxprobe</a:t>
            </a:r>
            <a:r>
              <a:rPr sz="850" spc="95" dirty="0">
                <a:solidFill>
                  <a:srgbClr val="333333"/>
                </a:solidFill>
                <a:latin typeface="Lucida Console"/>
                <a:cs typeface="Lucida Console"/>
              </a:rPr>
              <a:t> </a:t>
            </a:r>
            <a:r>
              <a:rPr sz="850" spc="25" dirty="0">
                <a:solidFill>
                  <a:srgbClr val="333333"/>
                </a:solidFill>
                <a:latin typeface="Lucida Console"/>
                <a:cs typeface="Lucida Console"/>
              </a:rPr>
              <a:t>~]#</a:t>
            </a:r>
            <a:r>
              <a:rPr sz="850" spc="95" dirty="0">
                <a:solidFill>
                  <a:srgbClr val="333333"/>
                </a:solidFill>
                <a:latin typeface="Lucida Console"/>
                <a:cs typeface="Lucida Console"/>
              </a:rPr>
              <a:t> </a:t>
            </a:r>
            <a:r>
              <a:rPr sz="850" spc="30" dirty="0">
                <a:solidFill>
                  <a:srgbClr val="333333"/>
                </a:solidFill>
                <a:latin typeface="Lucida Console"/>
                <a:cs typeface="Lucida Console"/>
              </a:rPr>
              <a:t>semanage </a:t>
            </a:r>
            <a:r>
              <a:rPr sz="850" spc="35" dirty="0">
                <a:solidFill>
                  <a:srgbClr val="333333"/>
                </a:solidFill>
                <a:latin typeface="Lucida Console"/>
                <a:cs typeface="Lucida Console"/>
              </a:rPr>
              <a:t> </a:t>
            </a:r>
            <a:r>
              <a:rPr sz="850" spc="30" dirty="0">
                <a:solidFill>
                  <a:srgbClr val="333333"/>
                </a:solidFill>
                <a:latin typeface="Lucida Console"/>
                <a:cs typeface="Lucida Console"/>
              </a:rPr>
              <a:t>fcontext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a:t>
            </a:r>
            <a:r>
              <a:rPr sz="850" spc="35" dirty="0">
                <a:solidFill>
                  <a:srgbClr val="333333"/>
                </a:solidFill>
                <a:latin typeface="Lucida Console"/>
                <a:cs typeface="Lucida Console"/>
              </a:rPr>
              <a:t> </a:t>
            </a:r>
            <a:r>
              <a:rPr sz="850" spc="30" dirty="0">
                <a:solidFill>
                  <a:srgbClr val="333333"/>
                </a:solidFill>
                <a:latin typeface="Lucida Console"/>
                <a:cs typeface="Lucida Console"/>
              </a:rPr>
              <a:t>/home/wwwroot/20/*[root@linuxprobe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semanage fcontext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 /home/wwwroot/30[root@linuxprobe</a:t>
            </a:r>
            <a:endParaRPr sz="850">
              <a:latin typeface="Lucida Console"/>
              <a:cs typeface="Lucida Console"/>
            </a:endParaRPr>
          </a:p>
          <a:p>
            <a:pPr marL="136525" marR="170815">
              <a:lnSpc>
                <a:spcPct val="132400"/>
              </a:lnSpc>
            </a:pPr>
            <a:r>
              <a:rPr sz="850" spc="25" dirty="0">
                <a:solidFill>
                  <a:srgbClr val="333333"/>
                </a:solidFill>
                <a:latin typeface="Lucida Console"/>
                <a:cs typeface="Lucida Console"/>
              </a:rPr>
              <a:t>~]# </a:t>
            </a:r>
            <a:r>
              <a:rPr sz="850" spc="30" dirty="0">
                <a:solidFill>
                  <a:srgbClr val="333333"/>
                </a:solidFill>
                <a:latin typeface="Lucida Console"/>
                <a:cs typeface="Lucida Console"/>
              </a:rPr>
              <a:t>semanage fcontext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a:t>
            </a:r>
            <a:r>
              <a:rPr sz="850" spc="25" dirty="0">
                <a:solidFill>
                  <a:srgbClr val="333333"/>
                </a:solidFill>
                <a:latin typeface="Lucida Console"/>
                <a:cs typeface="Lucida Console"/>
              </a:rPr>
              <a:t> </a:t>
            </a:r>
            <a:r>
              <a:rPr sz="850" spc="30" dirty="0">
                <a:solidFill>
                  <a:srgbClr val="333333"/>
                </a:solidFill>
                <a:latin typeface="Lucida Console"/>
                <a:cs typeface="Lucida Console"/>
              </a:rPr>
              <a:t>/home/wwwroot/30/*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restorecon </a:t>
            </a:r>
            <a:r>
              <a:rPr sz="850" spc="25" dirty="0">
                <a:solidFill>
                  <a:srgbClr val="333333"/>
                </a:solidFill>
                <a:latin typeface="Lucida Console"/>
                <a:cs typeface="Lucida Console"/>
              </a:rPr>
              <a:t>-Rv</a:t>
            </a:r>
            <a:r>
              <a:rPr sz="850" spc="30" dirty="0">
                <a:solidFill>
                  <a:srgbClr val="333333"/>
                </a:solidFill>
                <a:latin typeface="Lucida Console"/>
                <a:cs typeface="Lucida Console"/>
              </a:rPr>
              <a:t> /home/wwwrootRelabeled /home/wwwroot </a:t>
            </a:r>
            <a:r>
              <a:rPr sz="850" spc="25" dirty="0">
                <a:solidFill>
                  <a:srgbClr val="333333"/>
                </a:solidFill>
                <a:latin typeface="Lucida Console"/>
                <a:cs typeface="Lucida Console"/>
              </a:rPr>
              <a:t>from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unconfined_u:object_r:user_home_dir_t:s0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r>
              <a:rPr sz="850" spc="35" dirty="0">
                <a:solidFill>
                  <a:srgbClr val="333333"/>
                </a:solidFill>
                <a:latin typeface="Lucida Console"/>
                <a:cs typeface="Lucida Console"/>
              </a:rPr>
              <a:t> </a:t>
            </a:r>
            <a:r>
              <a:rPr sz="850" spc="30" dirty="0">
                <a:solidFill>
                  <a:srgbClr val="333333"/>
                </a:solidFill>
                <a:latin typeface="Lucida Console"/>
                <a:cs typeface="Lucida Console"/>
              </a:rPr>
              <a:t>/home/wwwroot/10</a:t>
            </a:r>
            <a:r>
              <a:rPr sz="850" spc="40" dirty="0">
                <a:solidFill>
                  <a:srgbClr val="333333"/>
                </a:solidFill>
                <a:latin typeface="Lucida Console"/>
                <a:cs typeface="Lucida Console"/>
              </a:rPr>
              <a:t> </a:t>
            </a:r>
            <a:r>
              <a:rPr sz="850" spc="25" dirty="0">
                <a:solidFill>
                  <a:srgbClr val="333333"/>
                </a:solidFill>
                <a:latin typeface="Lucida Console"/>
                <a:cs typeface="Lucida Console"/>
              </a:rPr>
              <a:t>from </a:t>
            </a:r>
            <a:r>
              <a:rPr sz="850" spc="30" dirty="0">
                <a:solidFill>
                  <a:srgbClr val="333333"/>
                </a:solidFill>
                <a:latin typeface="Lucida Console"/>
                <a:cs typeface="Lucida Console"/>
              </a:rPr>
              <a:t> unconfined_u:object_r:user_home_t:s0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endParaRPr sz="850">
              <a:latin typeface="Lucida Console"/>
              <a:cs typeface="Lucida Console"/>
            </a:endParaRPr>
          </a:p>
          <a:p>
            <a:pPr marL="136525" marR="300990">
              <a:lnSpc>
                <a:spcPct val="132400"/>
              </a:lnSpc>
            </a:pPr>
            <a:r>
              <a:rPr sz="850" spc="30" dirty="0">
                <a:solidFill>
                  <a:srgbClr val="333333"/>
                </a:solidFill>
                <a:latin typeface="Lucida Console"/>
                <a:cs typeface="Lucida Console"/>
              </a:rPr>
              <a:t>/home/wwwroot/10/index.html</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a:t>
            </a:r>
            <a:r>
              <a:rPr sz="850" spc="35"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r>
              <a:rPr sz="850" spc="45" dirty="0">
                <a:solidFill>
                  <a:srgbClr val="333333"/>
                </a:solidFill>
                <a:latin typeface="Lucida Console"/>
                <a:cs typeface="Lucida Console"/>
              </a:rPr>
              <a:t> </a:t>
            </a:r>
            <a:r>
              <a:rPr sz="850" spc="30" dirty="0">
                <a:solidFill>
                  <a:srgbClr val="333333"/>
                </a:solidFill>
                <a:latin typeface="Lucida Console"/>
                <a:cs typeface="Lucida Console"/>
              </a:rPr>
              <a:t>/home/wwwroot/20</a:t>
            </a:r>
            <a:r>
              <a:rPr sz="850" spc="45" dirty="0">
                <a:solidFill>
                  <a:srgbClr val="333333"/>
                </a:solidFill>
                <a:latin typeface="Lucida Console"/>
                <a:cs typeface="Lucida Console"/>
              </a:rPr>
              <a:t> </a:t>
            </a:r>
            <a:r>
              <a:rPr sz="850" spc="25" dirty="0">
                <a:solidFill>
                  <a:srgbClr val="333333"/>
                </a:solidFill>
                <a:latin typeface="Lucida Console"/>
                <a:cs typeface="Lucida Console"/>
              </a:rPr>
              <a:t>from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endParaRPr sz="850">
              <a:latin typeface="Lucida Console"/>
              <a:cs typeface="Lucida Console"/>
            </a:endParaRPr>
          </a:p>
          <a:p>
            <a:pPr marL="136525" marR="300990">
              <a:lnSpc>
                <a:spcPct val="132400"/>
              </a:lnSpc>
            </a:pPr>
            <a:r>
              <a:rPr sz="850" spc="30" dirty="0">
                <a:solidFill>
                  <a:srgbClr val="333333"/>
                </a:solidFill>
                <a:latin typeface="Lucida Console"/>
                <a:cs typeface="Lucida Console"/>
              </a:rPr>
              <a:t>/home/wwwroot/20/index.html</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a:t>
            </a:r>
            <a:r>
              <a:rPr sz="850" spc="35"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r>
              <a:rPr sz="850" spc="45" dirty="0">
                <a:solidFill>
                  <a:srgbClr val="333333"/>
                </a:solidFill>
                <a:latin typeface="Lucida Console"/>
                <a:cs typeface="Lucida Console"/>
              </a:rPr>
              <a:t> </a:t>
            </a:r>
            <a:r>
              <a:rPr sz="850" spc="30" dirty="0">
                <a:solidFill>
                  <a:srgbClr val="333333"/>
                </a:solidFill>
                <a:latin typeface="Lucida Console"/>
                <a:cs typeface="Lucida Console"/>
              </a:rPr>
              <a:t>/home/wwwroot/30</a:t>
            </a:r>
            <a:r>
              <a:rPr sz="850" spc="45" dirty="0">
                <a:solidFill>
                  <a:srgbClr val="333333"/>
                </a:solidFill>
                <a:latin typeface="Lucida Console"/>
                <a:cs typeface="Lucida Console"/>
              </a:rPr>
              <a:t> </a:t>
            </a:r>
            <a:r>
              <a:rPr sz="850" spc="25" dirty="0">
                <a:solidFill>
                  <a:srgbClr val="333333"/>
                </a:solidFill>
                <a:latin typeface="Lucida Console"/>
                <a:cs typeface="Lucida Console"/>
              </a:rPr>
              <a:t>from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endParaRPr sz="850">
              <a:latin typeface="Lucida Console"/>
              <a:cs typeface="Lucida Console"/>
            </a:endParaRPr>
          </a:p>
          <a:p>
            <a:pPr marL="136525" marR="508634">
              <a:lnSpc>
                <a:spcPct val="132400"/>
              </a:lnSpc>
            </a:pPr>
            <a:r>
              <a:rPr sz="850" spc="30" dirty="0">
                <a:solidFill>
                  <a:srgbClr val="333333"/>
                </a:solidFill>
                <a:latin typeface="Lucida Console"/>
                <a:cs typeface="Lucida Console"/>
              </a:rPr>
              <a:t>/home/wwwroot/30/index.html</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40"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a:t>
            </a:r>
            <a:r>
              <a:rPr sz="850" spc="40" dirty="0">
                <a:solidFill>
                  <a:srgbClr val="333333"/>
                </a:solidFill>
                <a:latin typeface="Lucida Console"/>
                <a:cs typeface="Lucida Console"/>
              </a:rPr>
              <a:t> </a:t>
            </a:r>
            <a:r>
              <a:rPr sz="850" spc="20" dirty="0">
                <a:solidFill>
                  <a:srgbClr val="333333"/>
                </a:solidFill>
                <a:latin typeface="Lucida Console"/>
                <a:cs typeface="Lucida Console"/>
              </a:rPr>
              <a:t>to </a:t>
            </a:r>
            <a:r>
              <a:rPr sz="850" spc="-49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firefox</a:t>
            </a:r>
            <a:endParaRPr sz="850">
              <a:latin typeface="Lucida Console"/>
              <a:cs typeface="Lucida Console"/>
            </a:endParaRPr>
          </a:p>
        </p:txBody>
      </p:sp>
      <p:sp>
        <p:nvSpPr>
          <p:cNvPr id="21" name="object 21"/>
          <p:cNvSpPr txBox="1"/>
          <p:nvPr/>
        </p:nvSpPr>
        <p:spPr>
          <a:xfrm>
            <a:off x="946424" y="331766"/>
            <a:ext cx="5708015" cy="1949450"/>
          </a:xfrm>
          <a:prstGeom prst="rect">
            <a:avLst/>
          </a:prstGeom>
        </p:spPr>
        <p:txBody>
          <a:bodyPr vert="horz" wrap="square" lIns="0" tIns="12700" rIns="0" bIns="0" rtlCol="0">
            <a:spAutoFit/>
          </a:bodyPr>
          <a:lstStyle/>
          <a:p>
            <a:pPr marR="5080" algn="r">
              <a:lnSpc>
                <a:spcPts val="935"/>
              </a:lnSpc>
              <a:spcBef>
                <a:spcPts val="100"/>
              </a:spcBef>
            </a:pPr>
            <a:r>
              <a:rPr sz="800" dirty="0">
                <a:latin typeface="小哥哥网恋吗"/>
                <a:cs typeface="小哥哥网恋吗"/>
              </a:rPr>
              <a:t>5/20</a:t>
            </a:r>
            <a:endParaRPr sz="800">
              <a:latin typeface="小哥哥网恋吗"/>
              <a:cs typeface="小哥哥网恋吗"/>
            </a:endParaRPr>
          </a:p>
          <a:p>
            <a:pPr marL="136525">
              <a:lnSpc>
                <a:spcPts val="994"/>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40" dirty="0">
                <a:solidFill>
                  <a:srgbClr val="333333"/>
                </a:solidFill>
                <a:latin typeface="Lucida Console"/>
                <a:cs typeface="Lucida Console"/>
              </a:rPr>
              <a:t> </a:t>
            </a:r>
            <a:r>
              <a:rPr sz="850" spc="20" dirty="0">
                <a:solidFill>
                  <a:srgbClr val="333333"/>
                </a:solidFill>
                <a:latin typeface="Lucida Console"/>
                <a:cs typeface="Lucida Console"/>
              </a:rPr>
              <a:t>-p</a:t>
            </a:r>
            <a:r>
              <a:rPr sz="850" spc="35" dirty="0">
                <a:solidFill>
                  <a:srgbClr val="333333"/>
                </a:solidFill>
                <a:latin typeface="Lucida Console"/>
                <a:cs typeface="Lucida Console"/>
              </a:rPr>
              <a:t> </a:t>
            </a:r>
            <a:r>
              <a:rPr sz="850" spc="30" dirty="0">
                <a:solidFill>
                  <a:srgbClr val="333333"/>
                </a:solidFill>
                <a:latin typeface="Lucida Console"/>
                <a:cs typeface="Lucida Console"/>
              </a:rPr>
              <a:t>/home/wwwroot/10[root@linuxprobe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35" dirty="0">
                <a:solidFill>
                  <a:srgbClr val="333333"/>
                </a:solidFill>
                <a:latin typeface="Lucida Console"/>
                <a:cs typeface="Lucida Console"/>
              </a:rPr>
              <a:t> </a:t>
            </a:r>
            <a:r>
              <a:rPr sz="850" spc="20" dirty="0">
                <a:solidFill>
                  <a:srgbClr val="333333"/>
                </a:solidFill>
                <a:latin typeface="Lucida Console"/>
                <a:cs typeface="Lucida Console"/>
              </a:rPr>
              <a:t>-p</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/home/wwwroot/20[root@linuxprobe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40" dirty="0">
                <a:solidFill>
                  <a:srgbClr val="333333"/>
                </a:solidFill>
                <a:latin typeface="Lucida Console"/>
                <a:cs typeface="Lucida Console"/>
              </a:rPr>
              <a:t> </a:t>
            </a:r>
            <a:r>
              <a:rPr sz="850" spc="20" dirty="0">
                <a:solidFill>
                  <a:srgbClr val="333333"/>
                </a:solidFill>
                <a:latin typeface="Lucida Console"/>
                <a:cs typeface="Lucida Console"/>
              </a:rPr>
              <a:t>-p</a:t>
            </a:r>
            <a:r>
              <a:rPr sz="850" spc="40" dirty="0">
                <a:solidFill>
                  <a:srgbClr val="333333"/>
                </a:solidFill>
                <a:latin typeface="Lucida Console"/>
                <a:cs typeface="Lucida Console"/>
              </a:rPr>
              <a:t> </a:t>
            </a:r>
            <a:r>
              <a:rPr sz="850" spc="30" dirty="0">
                <a:solidFill>
                  <a:srgbClr val="333333"/>
                </a:solidFill>
                <a:latin typeface="Lucida Console"/>
                <a:cs typeface="Lucida Console"/>
              </a:rPr>
              <a:t>/home/wwwroot/30[root@linuxprobe</a:t>
            </a:r>
            <a:endParaRPr sz="850">
              <a:latin typeface="Lucida Console"/>
              <a:cs typeface="Lucida Console"/>
            </a:endParaRPr>
          </a:p>
          <a:p>
            <a:pPr marL="136525" marR="162560">
              <a:lnSpc>
                <a:spcPct val="132400"/>
              </a:lnSpc>
            </a:pP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echo</a:t>
            </a:r>
            <a:r>
              <a:rPr sz="850" spc="35" dirty="0">
                <a:solidFill>
                  <a:srgbClr val="333333"/>
                </a:solidFill>
                <a:latin typeface="Lucida Console"/>
                <a:cs typeface="Lucida Console"/>
              </a:rPr>
              <a:t> </a:t>
            </a:r>
            <a:r>
              <a:rPr sz="850" spc="30" dirty="0">
                <a:solidFill>
                  <a:srgbClr val="333333"/>
                </a:solidFill>
                <a:latin typeface="Lucida Console"/>
                <a:cs typeface="Lucida Console"/>
              </a:rPr>
              <a:t>"IP:192.168.10.10"</a:t>
            </a:r>
            <a:r>
              <a:rPr sz="850" spc="35" dirty="0">
                <a:solidFill>
                  <a:srgbClr val="333333"/>
                </a:solidFill>
                <a:latin typeface="Lucida Console"/>
                <a:cs typeface="Lucida Console"/>
              </a:rPr>
              <a:t> </a:t>
            </a:r>
            <a:r>
              <a:rPr sz="850" spc="1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/home/wwwroot/10/index.html[root@linuxprobe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echo</a:t>
            </a:r>
            <a:r>
              <a:rPr sz="850" spc="35" dirty="0">
                <a:solidFill>
                  <a:srgbClr val="333333"/>
                </a:solidFill>
                <a:latin typeface="Lucida Console"/>
                <a:cs typeface="Lucida Console"/>
              </a:rPr>
              <a:t> </a:t>
            </a:r>
            <a:r>
              <a:rPr sz="850" spc="30" dirty="0">
                <a:solidFill>
                  <a:srgbClr val="333333"/>
                </a:solidFill>
                <a:latin typeface="Lucida Console"/>
                <a:cs typeface="Lucida Console"/>
              </a:rPr>
              <a:t>"IP:192.168.10.20"</a:t>
            </a:r>
            <a:r>
              <a:rPr sz="850" spc="40" dirty="0">
                <a:solidFill>
                  <a:srgbClr val="333333"/>
                </a:solidFill>
                <a:latin typeface="Lucida Console"/>
                <a:cs typeface="Lucida Console"/>
              </a:rPr>
              <a:t> </a:t>
            </a:r>
            <a:r>
              <a:rPr sz="850" spc="1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/home/wwwroot/20/index.html[root@linuxprobe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echo </a:t>
            </a:r>
            <a:r>
              <a:rPr sz="850" spc="-495" dirty="0">
                <a:solidFill>
                  <a:srgbClr val="333333"/>
                </a:solidFill>
                <a:latin typeface="Lucida Console"/>
                <a:cs typeface="Lucida Console"/>
              </a:rPr>
              <a:t> </a:t>
            </a:r>
            <a:r>
              <a:rPr sz="850" spc="30" dirty="0">
                <a:solidFill>
                  <a:srgbClr val="333333"/>
                </a:solidFill>
                <a:latin typeface="Lucida Console"/>
                <a:cs typeface="Lucida Console"/>
              </a:rPr>
              <a:t>"IP:192.168.10.30"</a:t>
            </a:r>
            <a:r>
              <a:rPr sz="850" spc="25" dirty="0">
                <a:solidFill>
                  <a:srgbClr val="333333"/>
                </a:solidFill>
                <a:latin typeface="Lucida Console"/>
                <a:cs typeface="Lucida Console"/>
              </a:rPr>
              <a:t> </a:t>
            </a:r>
            <a:r>
              <a:rPr sz="850" spc="15" dirty="0">
                <a:solidFill>
                  <a:srgbClr val="333333"/>
                </a:solidFill>
                <a:latin typeface="Lucida Console"/>
                <a:cs typeface="Lucida Console"/>
              </a:rPr>
              <a:t>&gt;</a:t>
            </a:r>
            <a:r>
              <a:rPr sz="850" spc="30" dirty="0">
                <a:solidFill>
                  <a:srgbClr val="333333"/>
                </a:solidFill>
                <a:latin typeface="Lucida Console"/>
                <a:cs typeface="Lucida Console"/>
              </a:rPr>
              <a:t> /home/wwwroot/30/index.html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0858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服务的配置文件中大约</a:t>
            </a:r>
            <a:r>
              <a:rPr sz="950" b="1" dirty="0">
                <a:solidFill>
                  <a:srgbClr val="333333"/>
                </a:solidFill>
                <a:latin typeface="Trebuchet MS"/>
                <a:cs typeface="Trebuchet MS"/>
              </a:rPr>
              <a:t>132</a:t>
            </a:r>
            <a:r>
              <a:rPr sz="950" b="1" spc="25" dirty="0">
                <a:solidFill>
                  <a:srgbClr val="333333"/>
                </a:solidFill>
                <a:latin typeface="微软雅黑"/>
                <a:cs typeface="微软雅黑"/>
              </a:rPr>
              <a:t>行处开始，分别追加写入三个基于</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地址的虚拟主机网站参 </a:t>
            </a:r>
            <a:r>
              <a:rPr sz="950" b="1" spc="25" dirty="0">
                <a:solidFill>
                  <a:srgbClr val="333333"/>
                </a:solidFill>
                <a:latin typeface="微软雅黑"/>
                <a:cs typeface="微软雅黑"/>
              </a:rPr>
              <a:t>数，然后保存并退出。记得需要重启</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服务，这些配置才生效。</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vim</a:t>
            </a:r>
            <a:r>
              <a:rPr sz="850" spc="40" dirty="0">
                <a:solidFill>
                  <a:srgbClr val="333333"/>
                </a:solidFill>
                <a:latin typeface="Lucida Console"/>
                <a:cs typeface="Lucida Console"/>
              </a:rPr>
              <a:t> </a:t>
            </a:r>
            <a:r>
              <a:rPr sz="850" spc="30" dirty="0">
                <a:solidFill>
                  <a:srgbClr val="333333"/>
                </a:solidFill>
                <a:latin typeface="Lucida Console"/>
                <a:cs typeface="Lucida Console"/>
              </a:rPr>
              <a:t>/etc/httpd/conf/httpd.conf………………</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1944002"/>
          </a:xfrm>
          <a:prstGeom prst="rect">
            <a:avLst/>
          </a:prstGeom>
        </p:spPr>
      </p:pic>
      <p:grpSp>
        <p:nvGrpSpPr>
          <p:cNvPr id="3" name="object 3"/>
          <p:cNvGrpSpPr/>
          <p:nvPr/>
        </p:nvGrpSpPr>
        <p:grpSpPr>
          <a:xfrm>
            <a:off x="959124" y="4789950"/>
            <a:ext cx="5651500" cy="2211070"/>
            <a:chOff x="959124" y="4789950"/>
            <a:chExt cx="5651500" cy="2211070"/>
          </a:xfrm>
        </p:grpSpPr>
        <p:sp>
          <p:nvSpPr>
            <p:cNvPr id="4" name="object 4"/>
            <p:cNvSpPr/>
            <p:nvPr/>
          </p:nvSpPr>
          <p:spPr>
            <a:xfrm>
              <a:off x="963889" y="4794715"/>
              <a:ext cx="5641975" cy="2201545"/>
            </a:xfrm>
            <a:custGeom>
              <a:avLst/>
              <a:gdLst/>
              <a:ahLst/>
              <a:cxnLst/>
              <a:rect l="l" t="t" r="r" b="b"/>
              <a:pathLst>
                <a:path w="5641975" h="2201545">
                  <a:moveTo>
                    <a:pt x="5617597" y="2201297"/>
                  </a:moveTo>
                  <a:lnTo>
                    <a:pt x="23823" y="2201297"/>
                  </a:lnTo>
                  <a:lnTo>
                    <a:pt x="20659" y="2201145"/>
                  </a:lnTo>
                  <a:lnTo>
                    <a:pt x="17629" y="2200554"/>
                  </a:lnTo>
                  <a:lnTo>
                    <a:pt x="14703" y="2199210"/>
                  </a:lnTo>
                  <a:lnTo>
                    <a:pt x="11787" y="2198172"/>
                  </a:lnTo>
                  <a:lnTo>
                    <a:pt x="0" y="2180600"/>
                  </a:lnTo>
                  <a:lnTo>
                    <a:pt x="0" y="2177474"/>
                  </a:lnTo>
                  <a:lnTo>
                    <a:pt x="0" y="20545"/>
                  </a:lnTo>
                  <a:lnTo>
                    <a:pt x="20659" y="0"/>
                  </a:lnTo>
                  <a:lnTo>
                    <a:pt x="5620752" y="0"/>
                  </a:lnTo>
                  <a:lnTo>
                    <a:pt x="5641421" y="20545"/>
                  </a:lnTo>
                  <a:lnTo>
                    <a:pt x="5641421" y="2180600"/>
                  </a:lnTo>
                  <a:lnTo>
                    <a:pt x="5626717" y="2199210"/>
                  </a:lnTo>
                  <a:lnTo>
                    <a:pt x="5623792" y="2200554"/>
                  </a:lnTo>
                  <a:lnTo>
                    <a:pt x="5620752" y="2201145"/>
                  </a:lnTo>
                  <a:lnTo>
                    <a:pt x="5617597" y="2201297"/>
                  </a:lnTo>
                  <a:close/>
                </a:path>
              </a:pathLst>
            </a:custGeom>
            <a:solidFill>
              <a:srgbClr val="F8F8F8"/>
            </a:solidFill>
          </p:spPr>
          <p:txBody>
            <a:bodyPr wrap="square" lIns="0" tIns="0" rIns="0" bIns="0" rtlCol="0"/>
            <a:lstStyle/>
            <a:p>
              <a:endParaRPr/>
            </a:p>
          </p:txBody>
        </p:sp>
        <p:sp>
          <p:nvSpPr>
            <p:cNvPr id="5" name="object 5"/>
            <p:cNvSpPr/>
            <p:nvPr/>
          </p:nvSpPr>
          <p:spPr>
            <a:xfrm>
              <a:off x="963889" y="4794715"/>
              <a:ext cx="5641975" cy="2201545"/>
            </a:xfrm>
            <a:custGeom>
              <a:avLst/>
              <a:gdLst/>
              <a:ahLst/>
              <a:cxnLst/>
              <a:rect l="l" t="t" r="r" b="b"/>
              <a:pathLst>
                <a:path w="5641975" h="2201545">
                  <a:moveTo>
                    <a:pt x="0" y="2177474"/>
                  </a:moveTo>
                  <a:lnTo>
                    <a:pt x="0" y="23823"/>
                  </a:lnTo>
                  <a:lnTo>
                    <a:pt x="0" y="20545"/>
                  </a:lnTo>
                  <a:lnTo>
                    <a:pt x="600" y="17419"/>
                  </a:lnTo>
                  <a:lnTo>
                    <a:pt x="14703" y="1791"/>
                  </a:lnTo>
                  <a:lnTo>
                    <a:pt x="17629" y="600"/>
                  </a:lnTo>
                  <a:lnTo>
                    <a:pt x="20659" y="0"/>
                  </a:lnTo>
                  <a:lnTo>
                    <a:pt x="23823" y="0"/>
                  </a:lnTo>
                  <a:lnTo>
                    <a:pt x="5617597" y="0"/>
                  </a:lnTo>
                  <a:lnTo>
                    <a:pt x="5620752" y="0"/>
                  </a:lnTo>
                  <a:lnTo>
                    <a:pt x="5623792" y="600"/>
                  </a:lnTo>
                  <a:lnTo>
                    <a:pt x="5626717" y="1791"/>
                  </a:lnTo>
                  <a:lnTo>
                    <a:pt x="5629633" y="2830"/>
                  </a:lnTo>
                  <a:lnTo>
                    <a:pt x="5641421" y="20545"/>
                  </a:lnTo>
                  <a:lnTo>
                    <a:pt x="5641421" y="23823"/>
                  </a:lnTo>
                  <a:lnTo>
                    <a:pt x="5641421" y="2177474"/>
                  </a:lnTo>
                  <a:lnTo>
                    <a:pt x="5641421" y="2180600"/>
                  </a:lnTo>
                  <a:lnTo>
                    <a:pt x="5640821" y="2183582"/>
                  </a:lnTo>
                  <a:lnTo>
                    <a:pt x="5639610" y="2186403"/>
                  </a:lnTo>
                  <a:lnTo>
                    <a:pt x="5638400" y="2189233"/>
                  </a:lnTo>
                  <a:lnTo>
                    <a:pt x="5626717" y="2199210"/>
                  </a:lnTo>
                  <a:lnTo>
                    <a:pt x="5623792" y="2200554"/>
                  </a:lnTo>
                  <a:lnTo>
                    <a:pt x="5620752" y="2201145"/>
                  </a:lnTo>
                  <a:lnTo>
                    <a:pt x="5617597" y="2201297"/>
                  </a:lnTo>
                  <a:lnTo>
                    <a:pt x="23823" y="2201297"/>
                  </a:lnTo>
                  <a:lnTo>
                    <a:pt x="20659" y="2201145"/>
                  </a:lnTo>
                  <a:lnTo>
                    <a:pt x="17629" y="2200554"/>
                  </a:lnTo>
                  <a:lnTo>
                    <a:pt x="14703" y="2199210"/>
                  </a:lnTo>
                  <a:lnTo>
                    <a:pt x="11787" y="2198172"/>
                  </a:lnTo>
                  <a:lnTo>
                    <a:pt x="1810" y="2186403"/>
                  </a:lnTo>
                  <a:lnTo>
                    <a:pt x="600" y="2183582"/>
                  </a:lnTo>
                  <a:lnTo>
                    <a:pt x="0" y="2180600"/>
                  </a:lnTo>
                  <a:lnTo>
                    <a:pt x="0" y="217747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875790"/>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7667838"/>
            <a:ext cx="5651500" cy="1181735"/>
            <a:chOff x="959124" y="7667838"/>
            <a:chExt cx="5651500" cy="1181735"/>
          </a:xfrm>
        </p:grpSpPr>
        <p:sp>
          <p:nvSpPr>
            <p:cNvPr id="8" name="object 8"/>
            <p:cNvSpPr/>
            <p:nvPr/>
          </p:nvSpPr>
          <p:spPr>
            <a:xfrm>
              <a:off x="963889" y="7672602"/>
              <a:ext cx="5641975" cy="1172210"/>
            </a:xfrm>
            <a:custGeom>
              <a:avLst/>
              <a:gdLst/>
              <a:ahLst/>
              <a:cxnLst/>
              <a:rect l="l" t="t" r="r" b="b"/>
              <a:pathLst>
                <a:path w="5641975" h="1172209">
                  <a:moveTo>
                    <a:pt x="5617597" y="1172119"/>
                  </a:moveTo>
                  <a:lnTo>
                    <a:pt x="23823" y="1172119"/>
                  </a:lnTo>
                  <a:lnTo>
                    <a:pt x="20659" y="1171967"/>
                  </a:lnTo>
                  <a:lnTo>
                    <a:pt x="0" y="1151421"/>
                  </a:lnTo>
                  <a:lnTo>
                    <a:pt x="0" y="1148296"/>
                  </a:lnTo>
                  <a:lnTo>
                    <a:pt x="0" y="20697"/>
                  </a:lnTo>
                  <a:lnTo>
                    <a:pt x="20659" y="0"/>
                  </a:lnTo>
                  <a:lnTo>
                    <a:pt x="5620752" y="0"/>
                  </a:lnTo>
                  <a:lnTo>
                    <a:pt x="5641421" y="20697"/>
                  </a:lnTo>
                  <a:lnTo>
                    <a:pt x="5641421" y="1151421"/>
                  </a:lnTo>
                  <a:lnTo>
                    <a:pt x="5620752" y="1171967"/>
                  </a:lnTo>
                  <a:lnTo>
                    <a:pt x="5617597" y="1172119"/>
                  </a:lnTo>
                  <a:close/>
                </a:path>
              </a:pathLst>
            </a:custGeom>
            <a:solidFill>
              <a:srgbClr val="F8F8F8"/>
            </a:solidFill>
          </p:spPr>
          <p:txBody>
            <a:bodyPr wrap="square" lIns="0" tIns="0" rIns="0" bIns="0" rtlCol="0"/>
            <a:lstStyle/>
            <a:p>
              <a:endParaRPr/>
            </a:p>
          </p:txBody>
        </p:sp>
        <p:sp>
          <p:nvSpPr>
            <p:cNvPr id="9" name="object 9"/>
            <p:cNvSpPr/>
            <p:nvPr/>
          </p:nvSpPr>
          <p:spPr>
            <a:xfrm>
              <a:off x="963889" y="7672602"/>
              <a:ext cx="5641975" cy="1172210"/>
            </a:xfrm>
            <a:custGeom>
              <a:avLst/>
              <a:gdLst/>
              <a:ahLst/>
              <a:cxnLst/>
              <a:rect l="l" t="t" r="r" b="b"/>
              <a:pathLst>
                <a:path w="5641975" h="1172209">
                  <a:moveTo>
                    <a:pt x="0" y="1148296"/>
                  </a:moveTo>
                  <a:lnTo>
                    <a:pt x="0" y="23823"/>
                  </a:lnTo>
                  <a:lnTo>
                    <a:pt x="0" y="20697"/>
                  </a:lnTo>
                  <a:lnTo>
                    <a:pt x="600" y="17572"/>
                  </a:lnTo>
                  <a:lnTo>
                    <a:pt x="1810" y="14589"/>
                  </a:lnTo>
                  <a:lnTo>
                    <a:pt x="3020" y="11463"/>
                  </a:lnTo>
                  <a:lnTo>
                    <a:pt x="4745" y="8929"/>
                  </a:lnTo>
                  <a:lnTo>
                    <a:pt x="6975" y="6851"/>
                  </a:lnTo>
                  <a:lnTo>
                    <a:pt x="9214" y="4612"/>
                  </a:lnTo>
                  <a:lnTo>
                    <a:pt x="11787" y="2973"/>
                  </a:lnTo>
                  <a:lnTo>
                    <a:pt x="14703" y="1639"/>
                  </a:lnTo>
                  <a:lnTo>
                    <a:pt x="17629" y="590"/>
                  </a:lnTo>
                  <a:lnTo>
                    <a:pt x="20659" y="0"/>
                  </a:lnTo>
                  <a:lnTo>
                    <a:pt x="23823" y="0"/>
                  </a:lnTo>
                  <a:lnTo>
                    <a:pt x="5617597" y="0"/>
                  </a:lnTo>
                  <a:lnTo>
                    <a:pt x="5620752" y="0"/>
                  </a:lnTo>
                  <a:lnTo>
                    <a:pt x="5623792" y="590"/>
                  </a:lnTo>
                  <a:lnTo>
                    <a:pt x="5626717" y="1639"/>
                  </a:lnTo>
                  <a:lnTo>
                    <a:pt x="5629633" y="2973"/>
                  </a:lnTo>
                  <a:lnTo>
                    <a:pt x="5632206" y="4612"/>
                  </a:lnTo>
                  <a:lnTo>
                    <a:pt x="5634446" y="6851"/>
                  </a:lnTo>
                  <a:lnTo>
                    <a:pt x="5636675" y="8929"/>
                  </a:lnTo>
                  <a:lnTo>
                    <a:pt x="5638400" y="11463"/>
                  </a:lnTo>
                  <a:lnTo>
                    <a:pt x="5639610" y="14589"/>
                  </a:lnTo>
                  <a:lnTo>
                    <a:pt x="5640821" y="17572"/>
                  </a:lnTo>
                  <a:lnTo>
                    <a:pt x="5641421" y="20697"/>
                  </a:lnTo>
                  <a:lnTo>
                    <a:pt x="5641421" y="23823"/>
                  </a:lnTo>
                  <a:lnTo>
                    <a:pt x="5641421" y="1148296"/>
                  </a:lnTo>
                  <a:lnTo>
                    <a:pt x="5641421" y="1151421"/>
                  </a:lnTo>
                  <a:lnTo>
                    <a:pt x="5640821" y="1154547"/>
                  </a:lnTo>
                  <a:lnTo>
                    <a:pt x="5639610" y="1157377"/>
                  </a:lnTo>
                  <a:lnTo>
                    <a:pt x="5638400" y="1160207"/>
                  </a:lnTo>
                  <a:lnTo>
                    <a:pt x="5626717" y="1170185"/>
                  </a:lnTo>
                  <a:lnTo>
                    <a:pt x="5623792" y="1171376"/>
                  </a:lnTo>
                  <a:lnTo>
                    <a:pt x="5620752" y="1171967"/>
                  </a:lnTo>
                  <a:lnTo>
                    <a:pt x="5617597" y="1172119"/>
                  </a:lnTo>
                  <a:lnTo>
                    <a:pt x="23823" y="1172119"/>
                  </a:lnTo>
                  <a:lnTo>
                    <a:pt x="20659" y="1171967"/>
                  </a:lnTo>
                  <a:lnTo>
                    <a:pt x="17629" y="1171376"/>
                  </a:lnTo>
                  <a:lnTo>
                    <a:pt x="14703" y="1170185"/>
                  </a:lnTo>
                  <a:lnTo>
                    <a:pt x="11787" y="1169146"/>
                  </a:lnTo>
                  <a:lnTo>
                    <a:pt x="0" y="1151421"/>
                  </a:lnTo>
                  <a:lnTo>
                    <a:pt x="0" y="114829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7753678"/>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2413996"/>
            <a:ext cx="5664835" cy="69500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10-16</a:t>
            </a:r>
            <a:r>
              <a:rPr sz="950" b="1" spc="-35" dirty="0">
                <a:solidFill>
                  <a:srgbClr val="333333"/>
                </a:solidFill>
                <a:latin typeface="Trebuchet MS"/>
                <a:cs typeface="Trebuchet MS"/>
              </a:rPr>
              <a:t> </a:t>
            </a:r>
            <a:r>
              <a:rPr sz="950" b="1" spc="25" dirty="0">
                <a:solidFill>
                  <a:srgbClr val="333333"/>
                </a:solidFill>
                <a:latin typeface="微软雅黑"/>
                <a:cs typeface="微软雅黑"/>
              </a:rPr>
              <a:t>基于不同的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地址访问虚拟主机网站</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777777"/>
                </a:solidFill>
                <a:latin typeface="Trebuchet MS"/>
                <a:cs typeface="Trebuchet MS"/>
              </a:rPr>
              <a:t>10.5.2</a:t>
            </a:r>
            <a:r>
              <a:rPr sz="950" b="1" spc="-35" dirty="0">
                <a:solidFill>
                  <a:srgbClr val="777777"/>
                </a:solidFill>
                <a:latin typeface="Trebuchet MS"/>
                <a:cs typeface="Trebuchet MS"/>
              </a:rPr>
              <a:t> </a:t>
            </a:r>
            <a:r>
              <a:rPr sz="950" b="1" spc="25" dirty="0">
                <a:solidFill>
                  <a:srgbClr val="777777"/>
                </a:solidFill>
                <a:latin typeface="微软雅黑"/>
                <a:cs typeface="微软雅黑"/>
              </a:rPr>
              <a:t>基于主机域名</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25" dirty="0">
                <a:solidFill>
                  <a:srgbClr val="333333"/>
                </a:solidFill>
                <a:latin typeface="微软雅黑"/>
                <a:cs typeface="微软雅黑"/>
              </a:rPr>
              <a:t>当服务器无法为每个网站都分配一个独立</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地址的时候，可以尝试让</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自动识别用户请求的域</a:t>
            </a:r>
            <a:endParaRPr sz="950">
              <a:latin typeface="微软雅黑"/>
              <a:cs typeface="微软雅黑"/>
            </a:endParaRPr>
          </a:p>
          <a:p>
            <a:pPr marL="12700" marR="5080">
              <a:lnSpc>
                <a:spcPct val="131600"/>
              </a:lnSpc>
            </a:pPr>
            <a:r>
              <a:rPr sz="950" b="1" spc="25" dirty="0">
                <a:solidFill>
                  <a:srgbClr val="333333"/>
                </a:solidFill>
                <a:latin typeface="微软雅黑"/>
                <a:cs typeface="微软雅黑"/>
              </a:rPr>
              <a:t>名，从而根据不同的域名请求来传输不同的内容。在这种情况下的配置更加简单，只需要保证位于生产 环境中的服务器上有一个可用的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地址（这里以</a:t>
            </a:r>
            <a:r>
              <a:rPr sz="950" b="1" spc="-20" dirty="0">
                <a:solidFill>
                  <a:srgbClr val="333333"/>
                </a:solidFill>
                <a:latin typeface="Trebuchet MS"/>
                <a:cs typeface="Trebuchet MS"/>
              </a:rPr>
              <a:t>192.168.10.10</a:t>
            </a:r>
            <a:r>
              <a:rPr sz="950" b="1" spc="20" dirty="0">
                <a:solidFill>
                  <a:srgbClr val="333333"/>
                </a:solidFill>
                <a:latin typeface="微软雅黑"/>
                <a:cs typeface="微软雅黑"/>
              </a:rPr>
              <a:t>为例）就可以了。由于当前还没有介绍如 </a:t>
            </a:r>
            <a:r>
              <a:rPr sz="950" b="1" spc="25" dirty="0">
                <a:solidFill>
                  <a:srgbClr val="333333"/>
                </a:solidFill>
                <a:latin typeface="微软雅黑"/>
                <a:cs typeface="微软雅黑"/>
              </a:rPr>
              <a:t>何配置</a:t>
            </a:r>
            <a:r>
              <a:rPr sz="950" b="1" spc="105" dirty="0">
                <a:solidFill>
                  <a:srgbClr val="333333"/>
                </a:solidFill>
                <a:latin typeface="Trebuchet MS"/>
                <a:cs typeface="Trebuchet MS"/>
              </a:rPr>
              <a:t>DNS</a:t>
            </a:r>
            <a:r>
              <a:rPr sz="950" b="1" spc="25" dirty="0">
                <a:solidFill>
                  <a:srgbClr val="333333"/>
                </a:solidFill>
                <a:latin typeface="微软雅黑"/>
                <a:cs typeface="微软雅黑"/>
              </a:rPr>
              <a:t>解析服务，因此需要手工定义</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地址与域名之间的对应关系。</a:t>
            </a:r>
            <a:r>
              <a:rPr sz="950" b="1" spc="45" dirty="0">
                <a:solidFill>
                  <a:srgbClr val="333333"/>
                </a:solidFill>
                <a:latin typeface="Trebuchet MS"/>
                <a:cs typeface="Trebuchet MS"/>
              </a:rPr>
              <a:t>/etc/hosts</a:t>
            </a:r>
            <a:r>
              <a:rPr sz="950" b="1" spc="25" dirty="0">
                <a:solidFill>
                  <a:srgbClr val="333333"/>
                </a:solidFill>
                <a:latin typeface="微软雅黑"/>
                <a:cs typeface="微软雅黑"/>
              </a:rPr>
              <a:t>是</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系统中用 于强制把某个主机域名解析到指定</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地址的配置文件。简单来说，只要这个文件配置正确，即使网卡参 数中没有</a:t>
            </a:r>
            <a:r>
              <a:rPr sz="950" b="1" spc="105" dirty="0">
                <a:solidFill>
                  <a:srgbClr val="333333"/>
                </a:solidFill>
                <a:latin typeface="Trebuchet MS"/>
                <a:cs typeface="Trebuchet MS"/>
              </a:rPr>
              <a:t>DNS</a:t>
            </a:r>
            <a:r>
              <a:rPr sz="950" b="1" spc="25" dirty="0">
                <a:solidFill>
                  <a:srgbClr val="333333"/>
                </a:solidFill>
                <a:latin typeface="微软雅黑"/>
                <a:cs typeface="微软雅黑"/>
              </a:rPr>
              <a:t>信息也依然能够将域名解析为某个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：手工定义</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地址与域名之间对应关系的配置文件，保存并退出后会立即生效。可以通过分别</a:t>
            </a:r>
            <a:endParaRPr sz="950">
              <a:latin typeface="微软雅黑"/>
              <a:cs typeface="微软雅黑"/>
            </a:endParaRPr>
          </a:p>
          <a:p>
            <a:pPr marL="12700">
              <a:lnSpc>
                <a:spcPct val="100000"/>
              </a:lnSpc>
              <a:spcBef>
                <a:spcPts val="360"/>
              </a:spcBef>
            </a:pPr>
            <a:r>
              <a:rPr sz="950" b="1" spc="55" dirty="0">
                <a:solidFill>
                  <a:srgbClr val="333333"/>
                </a:solidFill>
                <a:latin typeface="Trebuchet MS"/>
                <a:cs typeface="Trebuchet MS"/>
              </a:rPr>
              <a:t>ping</a:t>
            </a:r>
            <a:r>
              <a:rPr sz="950" b="1" spc="25" dirty="0">
                <a:solidFill>
                  <a:srgbClr val="333333"/>
                </a:solidFill>
                <a:latin typeface="微软雅黑"/>
                <a:cs typeface="微软雅黑"/>
              </a:rPr>
              <a:t>这些域名来验证域名是否已经成功解析为</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a:lnSpc>
                <a:spcPct val="100000"/>
              </a:lnSpc>
              <a:spcBef>
                <a:spcPts val="50"/>
              </a:spcBef>
            </a:pPr>
            <a:endParaRPr sz="900">
              <a:latin typeface="微软雅黑"/>
              <a:cs typeface="微软雅黑"/>
            </a:endParaRPr>
          </a:p>
          <a:p>
            <a:pPr marL="136525" marR="123189">
              <a:lnSpc>
                <a:spcPct val="132400"/>
              </a:lnSpc>
              <a:tabLst>
                <a:tab pos="3307079" algn="l"/>
                <a:tab pos="3385185" algn="l"/>
                <a:tab pos="3597910" algn="l"/>
              </a:tabLst>
            </a:pPr>
            <a:r>
              <a:rPr sz="850" spc="30" dirty="0">
                <a:solidFill>
                  <a:srgbClr val="333333"/>
                </a:solidFill>
                <a:latin typeface="Lucida Console"/>
                <a:cs typeface="Lucida Console"/>
              </a:rPr>
              <a:t>[root@linuxprobe</a:t>
            </a:r>
            <a:r>
              <a:rPr sz="850" spc="45"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/etc/hosts127.0.0.1		localhost localhost.localdomain </a:t>
            </a:r>
            <a:r>
              <a:rPr sz="850" spc="-495" dirty="0">
                <a:solidFill>
                  <a:srgbClr val="333333"/>
                </a:solidFill>
                <a:latin typeface="Lucida Console"/>
                <a:cs typeface="Lucida Console"/>
              </a:rPr>
              <a:t> </a:t>
            </a:r>
            <a:r>
              <a:rPr sz="850" spc="30" dirty="0">
                <a:solidFill>
                  <a:srgbClr val="333333"/>
                </a:solidFill>
                <a:latin typeface="Lucida Console"/>
                <a:cs typeface="Lucida Console"/>
              </a:rPr>
              <a:t>localhost4</a:t>
            </a:r>
            <a:r>
              <a:rPr sz="850" spc="55" dirty="0">
                <a:solidFill>
                  <a:srgbClr val="333333"/>
                </a:solidFill>
                <a:latin typeface="Lucida Console"/>
                <a:cs typeface="Lucida Console"/>
              </a:rPr>
              <a:t> </a:t>
            </a:r>
            <a:r>
              <a:rPr sz="850" spc="30" dirty="0">
                <a:solidFill>
                  <a:srgbClr val="333333"/>
                </a:solidFill>
                <a:latin typeface="Lucida Console"/>
                <a:cs typeface="Lucida Console"/>
              </a:rPr>
              <a:t>localhost4.localdomain4::1	localhost localhost.localdomain </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localhost6</a:t>
            </a:r>
            <a:r>
              <a:rPr sz="850" spc="95" dirty="0">
                <a:solidFill>
                  <a:srgbClr val="333333"/>
                </a:solidFill>
                <a:latin typeface="Lucida Console"/>
                <a:cs typeface="Lucida Console"/>
              </a:rPr>
              <a:t> </a:t>
            </a:r>
            <a:r>
              <a:rPr sz="850" spc="30" dirty="0">
                <a:solidFill>
                  <a:srgbClr val="333333"/>
                </a:solidFill>
                <a:latin typeface="Lucida Console"/>
                <a:cs typeface="Lucida Console"/>
              </a:rPr>
              <a:t>localhost6.localdomain6192.168.10.10	</a:t>
            </a:r>
            <a:r>
              <a:rPr sz="850" spc="30" dirty="0">
                <a:solidFill>
                  <a:srgbClr val="333333"/>
                </a:solidFill>
                <a:latin typeface="Lucida Console"/>
                <a:cs typeface="Lucida Console"/>
                <a:hlinkClick r:id="rId3"/>
              </a:rPr>
              <a:t>www.linuxprobe.com </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4"/>
              </a:rPr>
              <a:t>www.linuxcool.com </a:t>
            </a:r>
            <a:r>
              <a:rPr sz="850" spc="30" dirty="0">
                <a:solidFill>
                  <a:srgbClr val="333333"/>
                </a:solidFill>
                <a:latin typeface="Lucida Console"/>
                <a:cs typeface="Lucida Console"/>
                <a:hlinkClick r:id="rId5"/>
              </a:rPr>
              <a:t>www.linuxdown.com</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ping</a:t>
            </a:r>
            <a:r>
              <a:rPr sz="850" spc="30" dirty="0">
                <a:solidFill>
                  <a:srgbClr val="333333"/>
                </a:solidFill>
                <a:latin typeface="Lucida Console"/>
                <a:cs typeface="Lucida Console"/>
              </a:rPr>
              <a:t> </a:t>
            </a:r>
            <a:r>
              <a:rPr sz="850" spc="20" dirty="0">
                <a:solidFill>
                  <a:srgbClr val="333333"/>
                </a:solidFill>
                <a:latin typeface="Lucida Console"/>
                <a:cs typeface="Lucida Console"/>
              </a:rPr>
              <a:t>-c</a:t>
            </a:r>
            <a:r>
              <a:rPr sz="850" spc="30" dirty="0">
                <a:solidFill>
                  <a:srgbClr val="333333"/>
                </a:solidFill>
                <a:latin typeface="Lucida Console"/>
                <a:cs typeface="Lucida Console"/>
              </a:rPr>
              <a:t> </a:t>
            </a:r>
            <a:r>
              <a:rPr sz="850" spc="15" dirty="0">
                <a:solidFill>
                  <a:srgbClr val="333333"/>
                </a:solidFill>
                <a:latin typeface="Lucida Console"/>
                <a:cs typeface="Lucida Console"/>
              </a:rPr>
              <a:t>4 </a:t>
            </a:r>
            <a:r>
              <a:rPr sz="850" spc="20" dirty="0">
                <a:solidFill>
                  <a:srgbClr val="333333"/>
                </a:solidFill>
                <a:latin typeface="Lucida Console"/>
                <a:cs typeface="Lucida Console"/>
              </a:rPr>
              <a:t> </a:t>
            </a:r>
            <a:r>
              <a:rPr sz="850" spc="30" dirty="0">
                <a:solidFill>
                  <a:srgbClr val="333333"/>
                </a:solidFill>
                <a:latin typeface="Lucida Console"/>
                <a:cs typeface="Lucida Console"/>
                <a:hlinkClick r:id="rId6"/>
              </a:rPr>
              <a:t>www.linuxprobe.comPING </a:t>
            </a:r>
            <a:r>
              <a:rPr sz="850" spc="30" dirty="0">
                <a:solidFill>
                  <a:srgbClr val="333333"/>
                </a:solidFill>
                <a:latin typeface="Lucida Console"/>
                <a:cs typeface="Lucida Console"/>
                <a:hlinkClick r:id="rId3"/>
              </a:rPr>
              <a:t>www.linuxprobe.com</a:t>
            </a:r>
            <a:r>
              <a:rPr sz="850" spc="35" dirty="0">
                <a:solidFill>
                  <a:srgbClr val="333333"/>
                </a:solidFill>
                <a:latin typeface="Lucida Console"/>
                <a:cs typeface="Lucida Console"/>
                <a:hlinkClick r:id="rId3"/>
              </a:rPr>
              <a:t> </a:t>
            </a:r>
            <a:r>
              <a:rPr sz="850" spc="30" dirty="0">
                <a:solidFill>
                  <a:srgbClr val="333333"/>
                </a:solidFill>
                <a:latin typeface="Lucida Console"/>
                <a:cs typeface="Lucida Console"/>
              </a:rPr>
              <a:t>(192.168.10.10)</a:t>
            </a:r>
            <a:r>
              <a:rPr sz="850" spc="35" dirty="0">
                <a:solidFill>
                  <a:srgbClr val="333333"/>
                </a:solidFill>
                <a:latin typeface="Lucida Console"/>
                <a:cs typeface="Lucida Console"/>
              </a:rPr>
              <a:t> </a:t>
            </a:r>
            <a:r>
              <a:rPr sz="850" spc="25" dirty="0">
                <a:solidFill>
                  <a:srgbClr val="333333"/>
                </a:solidFill>
                <a:latin typeface="Lucida Console"/>
                <a:cs typeface="Lucida Console"/>
              </a:rPr>
              <a:t>56(84)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0" dirty="0">
                <a:solidFill>
                  <a:srgbClr val="333333"/>
                </a:solidFill>
                <a:latin typeface="Lucida Console"/>
                <a:cs typeface="Lucida Console"/>
              </a:rPr>
              <a:t>of </a:t>
            </a:r>
            <a:r>
              <a:rPr sz="850" spc="25" dirty="0">
                <a:solidFill>
                  <a:srgbClr val="333333"/>
                </a:solidFill>
                <a:latin typeface="Lucida Console"/>
                <a:cs typeface="Lucida Console"/>
              </a:rPr>
              <a:t> </a:t>
            </a:r>
            <a:r>
              <a:rPr sz="850" spc="30" dirty="0">
                <a:solidFill>
                  <a:srgbClr val="333333"/>
                </a:solidFill>
                <a:latin typeface="Lucida Console"/>
                <a:cs typeface="Lucida Console"/>
              </a:rPr>
              <a:t>data.64 </a:t>
            </a:r>
            <a:r>
              <a:rPr sz="850" spc="25" dirty="0">
                <a:solidFill>
                  <a:srgbClr val="333333"/>
                </a:solidFill>
                <a:latin typeface="Lucida Console"/>
                <a:cs typeface="Lucida Console"/>
              </a:rPr>
              <a:t>bytes</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r>
              <a:rPr sz="850" spc="35" dirty="0">
                <a:solidFill>
                  <a:srgbClr val="333333"/>
                </a:solidFill>
                <a:latin typeface="Lucida Console"/>
                <a:cs typeface="Lucida Console"/>
                <a:hlinkClick r:id="rId3"/>
              </a:rPr>
              <a:t> </a:t>
            </a:r>
            <a:r>
              <a:rPr sz="850" spc="30" dirty="0">
                <a:solidFill>
                  <a:srgbClr val="333333"/>
                </a:solidFill>
                <a:latin typeface="Lucida Console"/>
                <a:cs typeface="Lucida Console"/>
              </a:rPr>
              <a:t>(192.168.10.10): icmp_seq=1 </a:t>
            </a:r>
            <a:r>
              <a:rPr sz="850" spc="25" dirty="0">
                <a:solidFill>
                  <a:srgbClr val="333333"/>
                </a:solidFill>
                <a:latin typeface="Lucida Console"/>
                <a:cs typeface="Lucida Console"/>
              </a:rPr>
              <a:t>ttl=64 </a:t>
            </a:r>
            <a:r>
              <a:rPr sz="850" spc="30" dirty="0">
                <a:solidFill>
                  <a:srgbClr val="333333"/>
                </a:solidFill>
                <a:latin typeface="Lucida Console"/>
                <a:cs typeface="Lucida Console"/>
              </a:rPr>
              <a:t> time=0.070 </a:t>
            </a:r>
            <a:r>
              <a:rPr sz="850" spc="25" dirty="0">
                <a:solidFill>
                  <a:srgbClr val="333333"/>
                </a:solidFill>
                <a:latin typeface="Lucida Console"/>
                <a:cs typeface="Lucida Console"/>
              </a:rPr>
              <a:t>ms64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 </a:t>
            </a:r>
            <a:r>
              <a:rPr sz="850" spc="30" dirty="0">
                <a:solidFill>
                  <a:srgbClr val="333333"/>
                </a:solidFill>
                <a:latin typeface="Lucida Console"/>
                <a:cs typeface="Lucida Console"/>
              </a:rPr>
              <a:t>(192.168.10.10): icmp_seq=2 </a:t>
            </a:r>
            <a:r>
              <a:rPr sz="850" spc="35" dirty="0">
                <a:solidFill>
                  <a:srgbClr val="333333"/>
                </a:solidFill>
                <a:latin typeface="Lucida Console"/>
                <a:cs typeface="Lucida Console"/>
              </a:rPr>
              <a:t> </a:t>
            </a:r>
            <a:r>
              <a:rPr sz="850" spc="25" dirty="0">
                <a:solidFill>
                  <a:srgbClr val="333333"/>
                </a:solidFill>
                <a:latin typeface="Lucida Console"/>
                <a:cs typeface="Lucida Console"/>
              </a:rPr>
              <a:t>ttl=64</a:t>
            </a:r>
            <a:r>
              <a:rPr sz="850" spc="30" dirty="0">
                <a:solidFill>
                  <a:srgbClr val="333333"/>
                </a:solidFill>
                <a:latin typeface="Lucida Console"/>
                <a:cs typeface="Lucida Console"/>
              </a:rPr>
              <a:t> time=0.077 </a:t>
            </a:r>
            <a:r>
              <a:rPr sz="850" spc="25" dirty="0">
                <a:solidFill>
                  <a:srgbClr val="333333"/>
                </a:solidFill>
                <a:latin typeface="Lucida Console"/>
                <a:cs typeface="Lucida Console"/>
              </a:rPr>
              <a:t>ms64</a:t>
            </a:r>
            <a:r>
              <a:rPr sz="850" spc="35"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r>
              <a:rPr sz="850" spc="35" dirty="0">
                <a:solidFill>
                  <a:srgbClr val="333333"/>
                </a:solidFill>
                <a:latin typeface="Lucida Console"/>
                <a:cs typeface="Lucida Console"/>
                <a:hlinkClick r:id="rId3"/>
              </a:rPr>
              <a:t> </a:t>
            </a:r>
            <a:r>
              <a:rPr sz="850" spc="30" dirty="0">
                <a:solidFill>
                  <a:srgbClr val="333333"/>
                </a:solidFill>
                <a:latin typeface="Lucida Console"/>
                <a:cs typeface="Lucida Console"/>
              </a:rPr>
              <a:t>(192.168.10.10):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icmp_seq=3 </a:t>
            </a:r>
            <a:r>
              <a:rPr sz="850" spc="25" dirty="0">
                <a:solidFill>
                  <a:srgbClr val="333333"/>
                </a:solidFill>
                <a:latin typeface="Lucida Console"/>
                <a:cs typeface="Lucida Console"/>
              </a:rPr>
              <a:t>ttl=64</a:t>
            </a:r>
            <a:r>
              <a:rPr sz="850" spc="30" dirty="0">
                <a:solidFill>
                  <a:srgbClr val="333333"/>
                </a:solidFill>
                <a:latin typeface="Lucida Console"/>
                <a:cs typeface="Lucida Console"/>
              </a:rPr>
              <a:t> time=0.061 </a:t>
            </a:r>
            <a:r>
              <a:rPr sz="850" spc="25" dirty="0">
                <a:solidFill>
                  <a:srgbClr val="333333"/>
                </a:solidFill>
                <a:latin typeface="Lucida Console"/>
                <a:cs typeface="Lucida Console"/>
              </a:rPr>
              <a:t>ms64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 icmp_seq=4 </a:t>
            </a:r>
            <a:r>
              <a:rPr sz="850" spc="25" dirty="0">
                <a:solidFill>
                  <a:srgbClr val="333333"/>
                </a:solidFill>
                <a:latin typeface="Lucida Console"/>
                <a:cs typeface="Lucida Console"/>
              </a:rPr>
              <a:t>ttl=64</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time=0.069 </a:t>
            </a:r>
            <a:r>
              <a:rPr sz="850" spc="25" dirty="0">
                <a:solidFill>
                  <a:srgbClr val="333333"/>
                </a:solidFill>
                <a:latin typeface="Lucida Console"/>
                <a:cs typeface="Lucida Console"/>
              </a:rPr>
              <a:t>ms---</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 </a:t>
            </a:r>
            <a:r>
              <a:rPr sz="850" spc="25" dirty="0">
                <a:solidFill>
                  <a:srgbClr val="333333"/>
                </a:solidFill>
                <a:latin typeface="Lucida Console"/>
                <a:cs typeface="Lucida Console"/>
              </a:rPr>
              <a:t>ping </a:t>
            </a:r>
            <a:r>
              <a:rPr sz="850" spc="30" dirty="0">
                <a:solidFill>
                  <a:srgbClr val="333333"/>
                </a:solidFill>
                <a:latin typeface="Lucida Console"/>
                <a:cs typeface="Lucida Console"/>
              </a:rPr>
              <a:t> statistics</a:t>
            </a:r>
            <a:r>
              <a:rPr sz="850" spc="70" dirty="0">
                <a:solidFill>
                  <a:srgbClr val="333333"/>
                </a:solidFill>
                <a:latin typeface="Lucida Console"/>
                <a:cs typeface="Lucida Console"/>
              </a:rPr>
              <a:t> </a:t>
            </a:r>
            <a:r>
              <a:rPr sz="850" spc="25" dirty="0">
                <a:solidFill>
                  <a:srgbClr val="333333"/>
                </a:solidFill>
                <a:latin typeface="Lucida Console"/>
                <a:cs typeface="Lucida Console"/>
              </a:rPr>
              <a:t>---4</a:t>
            </a:r>
            <a:r>
              <a:rPr sz="850" spc="70" dirty="0">
                <a:solidFill>
                  <a:srgbClr val="333333"/>
                </a:solidFill>
                <a:latin typeface="Lucida Console"/>
                <a:cs typeface="Lucida Console"/>
              </a:rPr>
              <a:t> </a:t>
            </a:r>
            <a:r>
              <a:rPr sz="850" spc="30" dirty="0">
                <a:solidFill>
                  <a:srgbClr val="333333"/>
                </a:solidFill>
                <a:latin typeface="Lucida Console"/>
                <a:cs typeface="Lucida Console"/>
              </a:rPr>
              <a:t>packets</a:t>
            </a:r>
            <a:r>
              <a:rPr sz="850" spc="75" dirty="0">
                <a:solidFill>
                  <a:srgbClr val="333333"/>
                </a:solidFill>
                <a:latin typeface="Lucida Console"/>
                <a:cs typeface="Lucida Console"/>
              </a:rPr>
              <a:t> </a:t>
            </a:r>
            <a:r>
              <a:rPr sz="850" spc="30" dirty="0">
                <a:solidFill>
                  <a:srgbClr val="333333"/>
                </a:solidFill>
                <a:latin typeface="Lucida Console"/>
                <a:cs typeface="Lucida Console"/>
              </a:rPr>
              <a:t>transmitted,</a:t>
            </a:r>
            <a:r>
              <a:rPr sz="850" spc="70" dirty="0">
                <a:solidFill>
                  <a:srgbClr val="333333"/>
                </a:solidFill>
                <a:latin typeface="Lucida Console"/>
                <a:cs typeface="Lucida Console"/>
              </a:rPr>
              <a:t> </a:t>
            </a:r>
            <a:r>
              <a:rPr sz="850" spc="15" dirty="0">
                <a:solidFill>
                  <a:srgbClr val="333333"/>
                </a:solidFill>
                <a:latin typeface="Lucida Console"/>
                <a:cs typeface="Lucida Console"/>
              </a:rPr>
              <a:t>4</a:t>
            </a:r>
            <a:r>
              <a:rPr sz="850" spc="70" dirty="0">
                <a:solidFill>
                  <a:srgbClr val="333333"/>
                </a:solidFill>
                <a:latin typeface="Lucida Console"/>
                <a:cs typeface="Lucida Console"/>
              </a:rPr>
              <a:t> </a:t>
            </a:r>
            <a:r>
              <a:rPr sz="850" spc="30" dirty="0">
                <a:solidFill>
                  <a:srgbClr val="333333"/>
                </a:solidFill>
                <a:latin typeface="Lucida Console"/>
                <a:cs typeface="Lucida Console"/>
              </a:rPr>
              <a:t>received,</a:t>
            </a:r>
            <a:r>
              <a:rPr sz="850" spc="75" dirty="0">
                <a:solidFill>
                  <a:srgbClr val="333333"/>
                </a:solidFill>
                <a:latin typeface="Lucida Console"/>
                <a:cs typeface="Lucida Console"/>
              </a:rPr>
              <a:t> </a:t>
            </a:r>
            <a:r>
              <a:rPr sz="850" spc="20" dirty="0">
                <a:solidFill>
                  <a:srgbClr val="333333"/>
                </a:solidFill>
                <a:latin typeface="Lucida Console"/>
                <a:cs typeface="Lucida Console"/>
              </a:rPr>
              <a:t>0%</a:t>
            </a:r>
            <a:r>
              <a:rPr sz="850" spc="70" dirty="0">
                <a:solidFill>
                  <a:srgbClr val="333333"/>
                </a:solidFill>
                <a:latin typeface="Lucida Console"/>
                <a:cs typeface="Lucida Console"/>
              </a:rPr>
              <a:t> </a:t>
            </a:r>
            <a:r>
              <a:rPr sz="850" spc="25" dirty="0">
                <a:solidFill>
                  <a:srgbClr val="333333"/>
                </a:solidFill>
                <a:latin typeface="Lucida Console"/>
                <a:cs typeface="Lucida Console"/>
              </a:rPr>
              <a:t>packet</a:t>
            </a:r>
            <a:r>
              <a:rPr sz="850" spc="70" dirty="0">
                <a:solidFill>
                  <a:srgbClr val="333333"/>
                </a:solidFill>
                <a:latin typeface="Lucida Console"/>
                <a:cs typeface="Lucida Console"/>
              </a:rPr>
              <a:t> </a:t>
            </a:r>
            <a:r>
              <a:rPr sz="850" spc="25" dirty="0">
                <a:solidFill>
                  <a:srgbClr val="333333"/>
                </a:solidFill>
                <a:latin typeface="Lucida Console"/>
                <a:cs typeface="Lucida Console"/>
              </a:rPr>
              <a:t>loss,</a:t>
            </a:r>
            <a:r>
              <a:rPr sz="850" spc="75" dirty="0">
                <a:solidFill>
                  <a:srgbClr val="333333"/>
                </a:solidFill>
                <a:latin typeface="Lucida Console"/>
                <a:cs typeface="Lucida Console"/>
              </a:rPr>
              <a:t> </a:t>
            </a:r>
            <a:r>
              <a:rPr sz="850" spc="25" dirty="0">
                <a:solidFill>
                  <a:srgbClr val="333333"/>
                </a:solidFill>
                <a:latin typeface="Lucida Console"/>
                <a:cs typeface="Lucida Console"/>
              </a:rPr>
              <a:t>time </a:t>
            </a:r>
            <a:r>
              <a:rPr sz="850" spc="30" dirty="0">
                <a:solidFill>
                  <a:srgbClr val="333333"/>
                </a:solidFill>
                <a:latin typeface="Lucida Console"/>
                <a:cs typeface="Lucida Console"/>
              </a:rPr>
              <a:t> 2999msrtt</a:t>
            </a:r>
            <a:r>
              <a:rPr sz="850" spc="25" dirty="0">
                <a:solidFill>
                  <a:srgbClr val="333333"/>
                </a:solidFill>
                <a:latin typeface="Lucida Console"/>
                <a:cs typeface="Lucida Console"/>
              </a:rPr>
              <a:t> </a:t>
            </a:r>
            <a:r>
              <a:rPr sz="850" spc="30" dirty="0">
                <a:solidFill>
                  <a:srgbClr val="333333"/>
                </a:solidFill>
                <a:latin typeface="Lucida Console"/>
                <a:cs typeface="Lucida Console"/>
              </a:rPr>
              <a:t>min/avg/max/mdev </a:t>
            </a:r>
            <a:r>
              <a:rPr sz="850" spc="15" dirty="0">
                <a:solidFill>
                  <a:srgbClr val="333333"/>
                </a:solidFill>
                <a:latin typeface="Lucida Console"/>
                <a:cs typeface="Lucida Console"/>
              </a:rPr>
              <a:t>=</a:t>
            </a:r>
            <a:r>
              <a:rPr sz="850" spc="30" dirty="0">
                <a:solidFill>
                  <a:srgbClr val="333333"/>
                </a:solidFill>
                <a:latin typeface="Lucida Console"/>
                <a:cs typeface="Lucida Console"/>
              </a:rPr>
              <a:t> 0.061/0.069/0.077/0.008 ms[root@linuxprobe </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7683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：分别在</a:t>
            </a:r>
            <a:r>
              <a:rPr sz="950" b="1" spc="65" dirty="0">
                <a:solidFill>
                  <a:srgbClr val="333333"/>
                </a:solidFill>
                <a:latin typeface="Trebuchet MS"/>
                <a:cs typeface="Trebuchet MS"/>
              </a:rPr>
              <a:t>/home/wwwroot</a:t>
            </a:r>
            <a:r>
              <a:rPr sz="950" b="1" spc="20" dirty="0">
                <a:solidFill>
                  <a:srgbClr val="333333"/>
                </a:solidFill>
                <a:latin typeface="微软雅黑"/>
                <a:cs typeface="微软雅黑"/>
              </a:rPr>
              <a:t>中创建用于保存不同网站数据的三个目录，并向其中分别写入网站的 </a:t>
            </a:r>
            <a:r>
              <a:rPr sz="950" b="1" spc="25" dirty="0">
                <a:solidFill>
                  <a:srgbClr val="333333"/>
                </a:solidFill>
                <a:latin typeface="微软雅黑"/>
                <a:cs typeface="微软雅黑"/>
              </a:rPr>
              <a:t>首页文件。每个首页文件中应有明确区分不同网站内容的信息，方便稍后能更直观地检查效果。</a:t>
            </a:r>
            <a:endParaRPr sz="950">
              <a:latin typeface="微软雅黑"/>
              <a:cs typeface="微软雅黑"/>
            </a:endParaRPr>
          </a:p>
          <a:p>
            <a:pPr>
              <a:lnSpc>
                <a:spcPct val="100000"/>
              </a:lnSpc>
              <a:spcBef>
                <a:spcPts val="45"/>
              </a:spcBef>
            </a:pPr>
            <a:endParaRPr sz="900">
              <a:latin typeface="微软雅黑"/>
              <a:cs typeface="微软雅黑"/>
            </a:endParaRPr>
          </a:p>
          <a:p>
            <a:pPr marL="136525" marR="396875">
              <a:lnSpc>
                <a:spcPct val="132400"/>
              </a:lnSpc>
              <a:spcBef>
                <a:spcPts val="5"/>
              </a:spcBef>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40" dirty="0">
                <a:solidFill>
                  <a:srgbClr val="333333"/>
                </a:solidFill>
                <a:latin typeface="Lucida Console"/>
                <a:cs typeface="Lucida Console"/>
              </a:rPr>
              <a:t> </a:t>
            </a:r>
            <a:r>
              <a:rPr sz="850" spc="20" dirty="0">
                <a:solidFill>
                  <a:srgbClr val="333333"/>
                </a:solidFill>
                <a:latin typeface="Lucida Console"/>
                <a:cs typeface="Lucida Console"/>
              </a:rPr>
              <a:t>-p</a:t>
            </a:r>
            <a:r>
              <a:rPr sz="850" spc="35" dirty="0">
                <a:solidFill>
                  <a:srgbClr val="333333"/>
                </a:solidFill>
                <a:latin typeface="Lucida Console"/>
                <a:cs typeface="Lucida Console"/>
              </a:rPr>
              <a:t> </a:t>
            </a:r>
            <a:r>
              <a:rPr sz="850" spc="30" dirty="0">
                <a:solidFill>
                  <a:srgbClr val="333333"/>
                </a:solidFill>
                <a:latin typeface="Lucida Console"/>
                <a:cs typeface="Lucida Console"/>
              </a:rPr>
              <a:t>/home/wwwroot/linuxprobe[root@linuxprobe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30" dirty="0">
                <a:solidFill>
                  <a:srgbClr val="333333"/>
                </a:solidFill>
                <a:latin typeface="Lucida Console"/>
                <a:cs typeface="Lucida Console"/>
              </a:rPr>
              <a:t> </a:t>
            </a:r>
            <a:r>
              <a:rPr sz="850" spc="20" dirty="0">
                <a:solidFill>
                  <a:srgbClr val="333333"/>
                </a:solidFill>
                <a:latin typeface="Lucida Console"/>
                <a:cs typeface="Lucida Console"/>
              </a:rPr>
              <a:t>-p</a:t>
            </a:r>
            <a:r>
              <a:rPr sz="850" spc="30" dirty="0">
                <a:solidFill>
                  <a:srgbClr val="333333"/>
                </a:solidFill>
                <a:latin typeface="Lucida Console"/>
                <a:cs typeface="Lucida Console"/>
              </a:rPr>
              <a:t> /home/wwwroot/linuxcool[root@linuxprobe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35" dirty="0">
                <a:solidFill>
                  <a:srgbClr val="333333"/>
                </a:solidFill>
                <a:latin typeface="Lucida Console"/>
                <a:cs typeface="Lucida Console"/>
              </a:rPr>
              <a:t> </a:t>
            </a:r>
            <a:r>
              <a:rPr sz="850" spc="20" dirty="0">
                <a:solidFill>
                  <a:srgbClr val="333333"/>
                </a:solidFill>
                <a:latin typeface="Lucida Console"/>
                <a:cs typeface="Lucida Console"/>
              </a:rPr>
              <a:t>-p</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/home/wwwroot/linuxdown[root@linuxprobe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echo</a:t>
            </a:r>
            <a:r>
              <a:rPr sz="850" spc="35" dirty="0">
                <a:solidFill>
                  <a:srgbClr val="333333"/>
                </a:solidFill>
                <a:latin typeface="Lucida Console"/>
                <a:cs typeface="Lucida Console"/>
              </a:rPr>
              <a:t> </a:t>
            </a:r>
            <a:r>
              <a:rPr sz="850" spc="30" dirty="0">
                <a:solidFill>
                  <a:srgbClr val="333333"/>
                </a:solidFill>
                <a:latin typeface="Lucida Console"/>
                <a:cs typeface="Lucida Console"/>
              </a:rPr>
              <a:t>"</a:t>
            </a:r>
            <a:r>
              <a:rPr sz="850" spc="30" dirty="0">
                <a:solidFill>
                  <a:srgbClr val="333333"/>
                </a:solidFill>
                <a:latin typeface="Lucida Console"/>
                <a:cs typeface="Lucida Console"/>
                <a:hlinkClick r:id="rId3"/>
              </a:rPr>
              <a:t>www.linuxprobe.com</a:t>
            </a:r>
            <a:r>
              <a:rPr sz="850" spc="30"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&gt;</a:t>
            </a:r>
            <a:endParaRPr sz="850">
              <a:latin typeface="Lucida Console"/>
              <a:cs typeface="Lucida Console"/>
            </a:endParaRPr>
          </a:p>
          <a:p>
            <a:pPr marL="136525" marR="253365">
              <a:lnSpc>
                <a:spcPct val="132400"/>
              </a:lnSpc>
            </a:pPr>
            <a:r>
              <a:rPr sz="850" spc="30" dirty="0">
                <a:solidFill>
                  <a:srgbClr val="333333"/>
                </a:solidFill>
                <a:latin typeface="Lucida Console"/>
                <a:cs typeface="Lucida Console"/>
              </a:rPr>
              <a:t>/home/wwwroot/linuxprobe/index.html[root@linuxprobe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echo </a:t>
            </a:r>
            <a:r>
              <a:rPr sz="850" spc="30" dirty="0">
                <a:solidFill>
                  <a:srgbClr val="333333"/>
                </a:solidFill>
                <a:latin typeface="Lucida Console"/>
                <a:cs typeface="Lucida Console"/>
              </a:rPr>
              <a:t> "</a:t>
            </a:r>
            <a:r>
              <a:rPr sz="850" spc="30" dirty="0">
                <a:solidFill>
                  <a:srgbClr val="333333"/>
                </a:solidFill>
                <a:latin typeface="Lucida Console"/>
                <a:cs typeface="Lucida Console"/>
                <a:hlinkClick r:id="rId4"/>
              </a:rPr>
              <a:t>www.linuxcool.com</a:t>
            </a:r>
            <a:r>
              <a:rPr sz="850" spc="30"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&gt;</a:t>
            </a:r>
            <a:r>
              <a:rPr sz="850" spc="40" dirty="0">
                <a:solidFill>
                  <a:srgbClr val="333333"/>
                </a:solidFill>
                <a:latin typeface="Lucida Console"/>
                <a:cs typeface="Lucida Console"/>
              </a:rPr>
              <a:t> </a:t>
            </a:r>
            <a:r>
              <a:rPr sz="850" spc="30" dirty="0">
                <a:solidFill>
                  <a:srgbClr val="333333"/>
                </a:solidFill>
                <a:latin typeface="Lucida Console"/>
                <a:cs typeface="Lucida Console"/>
              </a:rPr>
              <a:t>/home/wwwroot/linuxcool/index.html[root@linuxprobe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 </a:t>
            </a:r>
            <a:r>
              <a:rPr sz="850" spc="-495" dirty="0">
                <a:solidFill>
                  <a:srgbClr val="333333"/>
                </a:solidFill>
                <a:latin typeface="Lucida Console"/>
                <a:cs typeface="Lucida Console"/>
              </a:rPr>
              <a:t> </a:t>
            </a:r>
            <a:r>
              <a:rPr sz="850" spc="25" dirty="0">
                <a:solidFill>
                  <a:srgbClr val="333333"/>
                </a:solidFill>
                <a:latin typeface="Lucida Console"/>
                <a:cs typeface="Lucida Console"/>
              </a:rPr>
              <a:t>echo</a:t>
            </a:r>
            <a:r>
              <a:rPr sz="850" spc="30" dirty="0">
                <a:solidFill>
                  <a:srgbClr val="333333"/>
                </a:solidFill>
                <a:latin typeface="Lucida Console"/>
                <a:cs typeface="Lucida Console"/>
              </a:rPr>
              <a:t> "</a:t>
            </a:r>
            <a:r>
              <a:rPr sz="850" spc="30" dirty="0">
                <a:solidFill>
                  <a:srgbClr val="333333"/>
                </a:solidFill>
                <a:latin typeface="Lucida Console"/>
                <a:cs typeface="Lucida Console"/>
                <a:hlinkClick r:id="rId5"/>
              </a:rPr>
              <a:t>www.linuxdown.com</a:t>
            </a:r>
            <a:r>
              <a:rPr sz="850" spc="30" dirty="0">
                <a:solidFill>
                  <a:srgbClr val="333333"/>
                </a:solidFill>
                <a:latin typeface="Lucida Console"/>
                <a:cs typeface="Lucida Console"/>
              </a:rPr>
              <a:t>" </a:t>
            </a:r>
            <a:r>
              <a:rPr sz="850" spc="15" dirty="0">
                <a:solidFill>
                  <a:srgbClr val="333333"/>
                </a:solidFill>
                <a:latin typeface="Lucida Console"/>
                <a:cs typeface="Lucida Console"/>
              </a:rPr>
              <a:t>&gt;</a:t>
            </a:r>
            <a:r>
              <a:rPr sz="850" spc="30" dirty="0">
                <a:solidFill>
                  <a:srgbClr val="333333"/>
                </a:solidFill>
                <a:latin typeface="Lucida Console"/>
                <a:cs typeface="Lucida Console"/>
              </a:rPr>
              <a:t> /home/wwwroot/linuxdown/index.html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032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服务的配置文件中大约</a:t>
            </a:r>
            <a:r>
              <a:rPr sz="950" b="1" dirty="0">
                <a:solidFill>
                  <a:srgbClr val="333333"/>
                </a:solidFill>
                <a:latin typeface="Trebuchet MS"/>
                <a:cs typeface="Trebuchet MS"/>
              </a:rPr>
              <a:t>132</a:t>
            </a:r>
            <a:r>
              <a:rPr sz="950" b="1" spc="20" dirty="0">
                <a:solidFill>
                  <a:srgbClr val="333333"/>
                </a:solidFill>
                <a:latin typeface="微软雅黑"/>
                <a:cs typeface="微软雅黑"/>
              </a:rPr>
              <a:t>行处开始，分别追加写入三个基于主机名的虚拟主机网站参 </a:t>
            </a:r>
            <a:r>
              <a:rPr sz="950" b="1" spc="25" dirty="0">
                <a:solidFill>
                  <a:srgbClr val="333333"/>
                </a:solidFill>
                <a:latin typeface="微软雅黑"/>
                <a:cs typeface="微软雅黑"/>
              </a:rPr>
              <a:t>数，然后保存并退出。记得需要重启</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服务，这些配置才生效。</a:t>
            </a:r>
            <a:endParaRPr sz="950">
              <a:latin typeface="微软雅黑"/>
              <a:cs typeface="微软雅黑"/>
            </a:endParaRPr>
          </a:p>
        </p:txBody>
      </p:sp>
      <p:sp>
        <p:nvSpPr>
          <p:cNvPr id="13" name="object 13"/>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161</a:t>
            </a:fld>
            <a:endParaRPr sz="800">
              <a:latin typeface="小哥哥网恋吗"/>
              <a:cs typeface="小哥哥网恋吗"/>
            </a:endParaRPr>
          </a:p>
        </p:txBody>
      </p:sp>
      <p:sp>
        <p:nvSpPr>
          <p:cNvPr id="12" name="object 1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00"/>
            <a:ext cx="5651500" cy="2382520"/>
            <a:chOff x="959124" y="368300"/>
            <a:chExt cx="5651500" cy="2382520"/>
          </a:xfrm>
        </p:grpSpPr>
        <p:sp>
          <p:nvSpPr>
            <p:cNvPr id="3" name="object 3"/>
            <p:cNvSpPr/>
            <p:nvPr/>
          </p:nvSpPr>
          <p:spPr>
            <a:xfrm>
              <a:off x="963889" y="373065"/>
              <a:ext cx="5641975" cy="2372995"/>
            </a:xfrm>
            <a:custGeom>
              <a:avLst/>
              <a:gdLst/>
              <a:ahLst/>
              <a:cxnLst/>
              <a:rect l="l" t="t" r="r" b="b"/>
              <a:pathLst>
                <a:path w="5641975" h="2372995">
                  <a:moveTo>
                    <a:pt x="5617597" y="2372827"/>
                  </a:moveTo>
                  <a:lnTo>
                    <a:pt x="23823" y="2372827"/>
                  </a:lnTo>
                  <a:lnTo>
                    <a:pt x="20659" y="2372674"/>
                  </a:lnTo>
                  <a:lnTo>
                    <a:pt x="0" y="2352129"/>
                  </a:lnTo>
                  <a:lnTo>
                    <a:pt x="0" y="2349003"/>
                  </a:lnTo>
                  <a:lnTo>
                    <a:pt x="0" y="20697"/>
                  </a:lnTo>
                  <a:lnTo>
                    <a:pt x="20659" y="0"/>
                  </a:lnTo>
                  <a:lnTo>
                    <a:pt x="5620751" y="0"/>
                  </a:lnTo>
                  <a:lnTo>
                    <a:pt x="5641421" y="20697"/>
                  </a:lnTo>
                  <a:lnTo>
                    <a:pt x="5641421" y="2352129"/>
                  </a:lnTo>
                  <a:lnTo>
                    <a:pt x="5620751" y="2372674"/>
                  </a:lnTo>
                  <a:lnTo>
                    <a:pt x="5617597" y="2372827"/>
                  </a:lnTo>
                  <a:close/>
                </a:path>
              </a:pathLst>
            </a:custGeom>
            <a:solidFill>
              <a:srgbClr val="F8F8F8"/>
            </a:solidFill>
          </p:spPr>
          <p:txBody>
            <a:bodyPr wrap="square" lIns="0" tIns="0" rIns="0" bIns="0" rtlCol="0"/>
            <a:lstStyle/>
            <a:p>
              <a:endParaRPr/>
            </a:p>
          </p:txBody>
        </p:sp>
        <p:sp>
          <p:nvSpPr>
            <p:cNvPr id="4" name="object 4"/>
            <p:cNvSpPr/>
            <p:nvPr/>
          </p:nvSpPr>
          <p:spPr>
            <a:xfrm>
              <a:off x="963889" y="373065"/>
              <a:ext cx="5641975" cy="2372995"/>
            </a:xfrm>
            <a:custGeom>
              <a:avLst/>
              <a:gdLst/>
              <a:ahLst/>
              <a:cxnLst/>
              <a:rect l="l" t="t" r="r" b="b"/>
              <a:pathLst>
                <a:path w="5641975" h="2372995">
                  <a:moveTo>
                    <a:pt x="0" y="2349003"/>
                  </a:moveTo>
                  <a:lnTo>
                    <a:pt x="0" y="23823"/>
                  </a:lnTo>
                  <a:lnTo>
                    <a:pt x="0" y="20697"/>
                  </a:lnTo>
                  <a:lnTo>
                    <a:pt x="600" y="17572"/>
                  </a:lnTo>
                  <a:lnTo>
                    <a:pt x="1810" y="14589"/>
                  </a:lnTo>
                  <a:lnTo>
                    <a:pt x="3020" y="11463"/>
                  </a:lnTo>
                  <a:lnTo>
                    <a:pt x="4745" y="8938"/>
                  </a:lnTo>
                  <a:lnTo>
                    <a:pt x="6975" y="6851"/>
                  </a:lnTo>
                  <a:lnTo>
                    <a:pt x="9214" y="4612"/>
                  </a:lnTo>
                  <a:lnTo>
                    <a:pt x="11787" y="2982"/>
                  </a:lnTo>
                  <a:lnTo>
                    <a:pt x="14703" y="1639"/>
                  </a:lnTo>
                  <a:lnTo>
                    <a:pt x="17629" y="600"/>
                  </a:lnTo>
                  <a:lnTo>
                    <a:pt x="20659" y="0"/>
                  </a:lnTo>
                  <a:lnTo>
                    <a:pt x="23823" y="0"/>
                  </a:lnTo>
                  <a:lnTo>
                    <a:pt x="5617597" y="0"/>
                  </a:lnTo>
                  <a:lnTo>
                    <a:pt x="5620751" y="0"/>
                  </a:lnTo>
                  <a:lnTo>
                    <a:pt x="5623791" y="600"/>
                  </a:lnTo>
                  <a:lnTo>
                    <a:pt x="5626717" y="1639"/>
                  </a:lnTo>
                  <a:lnTo>
                    <a:pt x="5629633" y="2982"/>
                  </a:lnTo>
                  <a:lnTo>
                    <a:pt x="5632206" y="4612"/>
                  </a:lnTo>
                  <a:lnTo>
                    <a:pt x="5634445" y="6851"/>
                  </a:lnTo>
                  <a:lnTo>
                    <a:pt x="5636675" y="8938"/>
                  </a:lnTo>
                  <a:lnTo>
                    <a:pt x="5638400" y="11463"/>
                  </a:lnTo>
                  <a:lnTo>
                    <a:pt x="5639610" y="14589"/>
                  </a:lnTo>
                  <a:lnTo>
                    <a:pt x="5640820" y="17572"/>
                  </a:lnTo>
                  <a:lnTo>
                    <a:pt x="5641421" y="20697"/>
                  </a:lnTo>
                  <a:lnTo>
                    <a:pt x="5641421" y="23823"/>
                  </a:lnTo>
                  <a:lnTo>
                    <a:pt x="5641421" y="2349003"/>
                  </a:lnTo>
                  <a:lnTo>
                    <a:pt x="5641421" y="2352129"/>
                  </a:lnTo>
                  <a:lnTo>
                    <a:pt x="5640820" y="2355112"/>
                  </a:lnTo>
                  <a:lnTo>
                    <a:pt x="5639610" y="2357932"/>
                  </a:lnTo>
                  <a:lnTo>
                    <a:pt x="5638400" y="2360763"/>
                  </a:lnTo>
                  <a:lnTo>
                    <a:pt x="5617597" y="2372827"/>
                  </a:lnTo>
                  <a:lnTo>
                    <a:pt x="23823" y="2372827"/>
                  </a:lnTo>
                  <a:lnTo>
                    <a:pt x="1810" y="2357932"/>
                  </a:lnTo>
                  <a:lnTo>
                    <a:pt x="600" y="2355112"/>
                  </a:lnTo>
                  <a:lnTo>
                    <a:pt x="0" y="2352129"/>
                  </a:lnTo>
                  <a:lnTo>
                    <a:pt x="0" y="2349003"/>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21"/>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608269"/>
            <a:ext cx="5651500" cy="4269740"/>
            <a:chOff x="959124" y="3608269"/>
            <a:chExt cx="5651500" cy="4269740"/>
          </a:xfrm>
        </p:grpSpPr>
        <p:sp>
          <p:nvSpPr>
            <p:cNvPr id="7" name="object 7"/>
            <p:cNvSpPr/>
            <p:nvPr/>
          </p:nvSpPr>
          <p:spPr>
            <a:xfrm>
              <a:off x="963889" y="3613034"/>
              <a:ext cx="5641975" cy="4260215"/>
            </a:xfrm>
            <a:custGeom>
              <a:avLst/>
              <a:gdLst/>
              <a:ahLst/>
              <a:cxnLst/>
              <a:rect l="l" t="t" r="r" b="b"/>
              <a:pathLst>
                <a:path w="5641975" h="4260215">
                  <a:moveTo>
                    <a:pt x="5617597" y="4259654"/>
                  </a:moveTo>
                  <a:lnTo>
                    <a:pt x="23823" y="4259654"/>
                  </a:lnTo>
                  <a:lnTo>
                    <a:pt x="20659" y="4259501"/>
                  </a:lnTo>
                  <a:lnTo>
                    <a:pt x="17629" y="4258911"/>
                  </a:lnTo>
                  <a:lnTo>
                    <a:pt x="14703" y="4257567"/>
                  </a:lnTo>
                  <a:lnTo>
                    <a:pt x="11787" y="4256528"/>
                  </a:lnTo>
                  <a:lnTo>
                    <a:pt x="0" y="4238956"/>
                  </a:lnTo>
                  <a:lnTo>
                    <a:pt x="0" y="4235830"/>
                  </a:lnTo>
                  <a:lnTo>
                    <a:pt x="0" y="20545"/>
                  </a:lnTo>
                  <a:lnTo>
                    <a:pt x="20659" y="0"/>
                  </a:lnTo>
                  <a:lnTo>
                    <a:pt x="5620752" y="0"/>
                  </a:lnTo>
                  <a:lnTo>
                    <a:pt x="5641421" y="20545"/>
                  </a:lnTo>
                  <a:lnTo>
                    <a:pt x="5641421" y="4238956"/>
                  </a:lnTo>
                  <a:lnTo>
                    <a:pt x="5626717" y="4257567"/>
                  </a:lnTo>
                  <a:lnTo>
                    <a:pt x="5623792" y="4258911"/>
                  </a:lnTo>
                  <a:lnTo>
                    <a:pt x="5620752" y="4259501"/>
                  </a:lnTo>
                  <a:lnTo>
                    <a:pt x="5617597" y="4259654"/>
                  </a:lnTo>
                  <a:close/>
                </a:path>
              </a:pathLst>
            </a:custGeom>
            <a:solidFill>
              <a:srgbClr val="F8F8F8"/>
            </a:solidFill>
          </p:spPr>
          <p:txBody>
            <a:bodyPr wrap="square" lIns="0" tIns="0" rIns="0" bIns="0" rtlCol="0"/>
            <a:lstStyle/>
            <a:p>
              <a:endParaRPr/>
            </a:p>
          </p:txBody>
        </p:sp>
        <p:sp>
          <p:nvSpPr>
            <p:cNvPr id="8" name="object 8"/>
            <p:cNvSpPr/>
            <p:nvPr/>
          </p:nvSpPr>
          <p:spPr>
            <a:xfrm>
              <a:off x="963889" y="3613034"/>
              <a:ext cx="5641975" cy="4260215"/>
            </a:xfrm>
            <a:custGeom>
              <a:avLst/>
              <a:gdLst/>
              <a:ahLst/>
              <a:cxnLst/>
              <a:rect l="l" t="t" r="r" b="b"/>
              <a:pathLst>
                <a:path w="5641975" h="4260215">
                  <a:moveTo>
                    <a:pt x="0" y="4235830"/>
                  </a:moveTo>
                  <a:lnTo>
                    <a:pt x="0" y="23823"/>
                  </a:lnTo>
                  <a:lnTo>
                    <a:pt x="0" y="20545"/>
                  </a:lnTo>
                  <a:lnTo>
                    <a:pt x="600" y="17419"/>
                  </a:lnTo>
                  <a:lnTo>
                    <a:pt x="1810" y="14446"/>
                  </a:lnTo>
                  <a:lnTo>
                    <a:pt x="3020" y="11616"/>
                  </a:lnTo>
                  <a:lnTo>
                    <a:pt x="4745" y="9081"/>
                  </a:lnTo>
                  <a:lnTo>
                    <a:pt x="6975" y="6851"/>
                  </a:lnTo>
                  <a:lnTo>
                    <a:pt x="9214" y="4612"/>
                  </a:lnTo>
                  <a:lnTo>
                    <a:pt x="11787" y="2830"/>
                  </a:lnTo>
                  <a:lnTo>
                    <a:pt x="14703" y="1791"/>
                  </a:lnTo>
                  <a:lnTo>
                    <a:pt x="17629" y="600"/>
                  </a:lnTo>
                  <a:lnTo>
                    <a:pt x="20659" y="0"/>
                  </a:lnTo>
                  <a:lnTo>
                    <a:pt x="23823" y="0"/>
                  </a:lnTo>
                  <a:lnTo>
                    <a:pt x="5617597" y="0"/>
                  </a:lnTo>
                  <a:lnTo>
                    <a:pt x="5620752" y="0"/>
                  </a:lnTo>
                  <a:lnTo>
                    <a:pt x="5623792" y="600"/>
                  </a:lnTo>
                  <a:lnTo>
                    <a:pt x="5626717" y="1791"/>
                  </a:lnTo>
                  <a:lnTo>
                    <a:pt x="5629633" y="2830"/>
                  </a:lnTo>
                  <a:lnTo>
                    <a:pt x="5641421" y="20545"/>
                  </a:lnTo>
                  <a:lnTo>
                    <a:pt x="5641421" y="23823"/>
                  </a:lnTo>
                  <a:lnTo>
                    <a:pt x="5641421" y="4235830"/>
                  </a:lnTo>
                  <a:lnTo>
                    <a:pt x="5641421" y="4238956"/>
                  </a:lnTo>
                  <a:lnTo>
                    <a:pt x="5640821" y="4241939"/>
                  </a:lnTo>
                  <a:lnTo>
                    <a:pt x="5639610" y="4244759"/>
                  </a:lnTo>
                  <a:lnTo>
                    <a:pt x="5638400" y="4247590"/>
                  </a:lnTo>
                  <a:lnTo>
                    <a:pt x="5626717" y="4257567"/>
                  </a:lnTo>
                  <a:lnTo>
                    <a:pt x="5623792" y="4258911"/>
                  </a:lnTo>
                  <a:lnTo>
                    <a:pt x="5620752" y="4259501"/>
                  </a:lnTo>
                  <a:lnTo>
                    <a:pt x="5617597" y="4259654"/>
                  </a:lnTo>
                  <a:lnTo>
                    <a:pt x="23823" y="4259654"/>
                  </a:lnTo>
                  <a:lnTo>
                    <a:pt x="20659" y="4259501"/>
                  </a:lnTo>
                  <a:lnTo>
                    <a:pt x="17629" y="4258911"/>
                  </a:lnTo>
                  <a:lnTo>
                    <a:pt x="14703" y="4257567"/>
                  </a:lnTo>
                  <a:lnTo>
                    <a:pt x="11787" y="4256528"/>
                  </a:lnTo>
                  <a:lnTo>
                    <a:pt x="1810" y="4244759"/>
                  </a:lnTo>
                  <a:lnTo>
                    <a:pt x="600" y="4241939"/>
                  </a:lnTo>
                  <a:lnTo>
                    <a:pt x="0" y="4238956"/>
                  </a:lnTo>
                  <a:lnTo>
                    <a:pt x="0" y="4235830"/>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694110"/>
              <a:ext cx="5556250" cy="4117340"/>
            </a:xfrm>
            <a:custGeom>
              <a:avLst/>
              <a:gdLst/>
              <a:ahLst/>
              <a:cxnLst/>
              <a:rect l="l" t="t" r="r" b="b"/>
              <a:pathLst>
                <a:path w="5556250" h="4117340">
                  <a:moveTo>
                    <a:pt x="5555656" y="4116713"/>
                  </a:moveTo>
                  <a:lnTo>
                    <a:pt x="0" y="4116713"/>
                  </a:lnTo>
                  <a:lnTo>
                    <a:pt x="0" y="0"/>
                  </a:lnTo>
                  <a:lnTo>
                    <a:pt x="5555656" y="0"/>
                  </a:lnTo>
                  <a:lnTo>
                    <a:pt x="5555656" y="4116713"/>
                  </a:lnTo>
                  <a:close/>
                </a:path>
              </a:pathLst>
            </a:custGeom>
            <a:solidFill>
              <a:srgbClr val="F8F8F8"/>
            </a:solidFill>
          </p:spPr>
          <p:txBody>
            <a:bodyPr wrap="square" lIns="0" tIns="0" rIns="0" bIns="0" rtlCol="0"/>
            <a:lstStyle/>
            <a:p>
              <a:endParaRPr/>
            </a:p>
          </p:txBody>
        </p:sp>
      </p:grpSp>
      <p:pic>
        <p:nvPicPr>
          <p:cNvPr id="10" name="object 10"/>
          <p:cNvPicPr/>
          <p:nvPr/>
        </p:nvPicPr>
        <p:blipFill>
          <a:blip r:embed="rId2" cstate="print"/>
          <a:stretch>
            <a:fillRect/>
          </a:stretch>
        </p:blipFill>
        <p:spPr>
          <a:xfrm>
            <a:off x="959124" y="8020430"/>
            <a:ext cx="5650951" cy="2115533"/>
          </a:xfrm>
          <a:prstGeom prst="rect">
            <a:avLst/>
          </a:prstGeom>
        </p:spPr>
      </p:pic>
      <p:sp>
        <p:nvSpPr>
          <p:cNvPr id="11" name="object 11"/>
          <p:cNvSpPr txBox="1"/>
          <p:nvPr/>
        </p:nvSpPr>
        <p:spPr>
          <a:xfrm>
            <a:off x="1070306" y="406802"/>
            <a:ext cx="5342255" cy="7118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vim</a:t>
            </a:r>
            <a:r>
              <a:rPr sz="850" spc="40" dirty="0">
                <a:solidFill>
                  <a:srgbClr val="333333"/>
                </a:solidFill>
                <a:latin typeface="Lucida Console"/>
                <a:cs typeface="Lucida Console"/>
              </a:rPr>
              <a:t> </a:t>
            </a:r>
            <a:r>
              <a:rPr sz="850" spc="30" dirty="0">
                <a:solidFill>
                  <a:srgbClr val="333333"/>
                </a:solidFill>
                <a:latin typeface="Lucida Console"/>
                <a:cs typeface="Lucida Console"/>
              </a:rPr>
              <a:t>/etc/httpd/conf/httpd.conf………………</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tabLst>
                <a:tab pos="2703830" algn="l"/>
              </a:tabLst>
            </a:pPr>
            <a:r>
              <a:rPr sz="850" spc="25" dirty="0">
                <a:solidFill>
                  <a:srgbClr val="333333"/>
                </a:solidFill>
                <a:latin typeface="Lucida Console"/>
                <a:cs typeface="Lucida Console"/>
              </a:rPr>
              <a:t>132</a:t>
            </a:r>
            <a:r>
              <a:rPr sz="850" spc="40" dirty="0">
                <a:solidFill>
                  <a:srgbClr val="333333"/>
                </a:solidFill>
                <a:latin typeface="Lucida Console"/>
                <a:cs typeface="Lucida Console"/>
              </a:rPr>
              <a:t> </a:t>
            </a:r>
            <a:r>
              <a:rPr sz="850" spc="30" dirty="0">
                <a:solidFill>
                  <a:srgbClr val="333333"/>
                </a:solidFill>
                <a:latin typeface="Lucida Console"/>
                <a:cs typeface="Lucida Console"/>
              </a:rPr>
              <a:t>&lt;VirtualHost</a:t>
            </a:r>
            <a:r>
              <a:rPr sz="850" spc="45" dirty="0">
                <a:solidFill>
                  <a:srgbClr val="333333"/>
                </a:solidFill>
                <a:latin typeface="Lucida Console"/>
                <a:cs typeface="Lucida Console"/>
              </a:rPr>
              <a:t> </a:t>
            </a:r>
            <a:r>
              <a:rPr sz="850" spc="30" dirty="0">
                <a:solidFill>
                  <a:srgbClr val="333333"/>
                </a:solidFill>
                <a:latin typeface="Lucida Console"/>
                <a:cs typeface="Lucida Console"/>
              </a:rPr>
              <a:t>192.168.10.10&gt;133	Documentroot</a:t>
            </a:r>
            <a:endParaRPr sz="850">
              <a:latin typeface="Lucida Console"/>
              <a:cs typeface="Lucida Console"/>
            </a:endParaRPr>
          </a:p>
          <a:p>
            <a:pPr marL="12700">
              <a:lnSpc>
                <a:spcPct val="100000"/>
              </a:lnSpc>
              <a:spcBef>
                <a:spcPts val="330"/>
              </a:spcBef>
              <a:tabLst>
                <a:tab pos="2222500" algn="l"/>
              </a:tabLst>
            </a:pPr>
            <a:r>
              <a:rPr sz="850" spc="30" dirty="0">
                <a:solidFill>
                  <a:srgbClr val="333333"/>
                </a:solidFill>
                <a:latin typeface="Lucida Console"/>
                <a:cs typeface="Lucida Console"/>
              </a:rPr>
              <a:t>/home/wwwroot/linuxprobe134	ServerName</a:t>
            </a:r>
            <a:r>
              <a:rPr sz="850" spc="-1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www.linuxprobe.com135</a:t>
            </a:r>
            <a:endParaRPr sz="850">
              <a:latin typeface="Lucida Console"/>
              <a:cs typeface="Lucida Console"/>
            </a:endParaRPr>
          </a:p>
          <a:p>
            <a:pPr marL="12700">
              <a:lnSpc>
                <a:spcPct val="100000"/>
              </a:lnSpc>
              <a:spcBef>
                <a:spcPts val="334"/>
              </a:spcBef>
              <a:tabLst>
                <a:tab pos="3053080" algn="l"/>
                <a:tab pos="4845050" algn="l"/>
              </a:tabLst>
            </a:pPr>
            <a:r>
              <a:rPr sz="850" spc="30" dirty="0">
                <a:solidFill>
                  <a:srgbClr val="333333"/>
                </a:solidFill>
                <a:latin typeface="Lucida Console"/>
                <a:cs typeface="Lucida Console"/>
              </a:rPr>
              <a:t>&lt;Director</a:t>
            </a:r>
            <a:r>
              <a:rPr sz="850" spc="15" dirty="0">
                <a:solidFill>
                  <a:srgbClr val="333333"/>
                </a:solidFill>
                <a:latin typeface="Lucida Console"/>
                <a:cs typeface="Lucida Console"/>
              </a:rPr>
              <a:t>y</a:t>
            </a:r>
            <a:r>
              <a:rPr sz="850" spc="30" dirty="0">
                <a:solidFill>
                  <a:srgbClr val="333333"/>
                </a:solidFill>
                <a:latin typeface="Lucida Console"/>
                <a:cs typeface="Lucida Console"/>
              </a:rPr>
              <a:t> /home/wwwroot/linuxprobe&gt;13</a:t>
            </a:r>
            <a:r>
              <a:rPr sz="850" spc="15" dirty="0">
                <a:solidFill>
                  <a:srgbClr val="333333"/>
                </a:solidFill>
                <a:latin typeface="Lucida Console"/>
                <a:cs typeface="Lucida Console"/>
              </a:rPr>
              <a:t>6</a:t>
            </a:r>
            <a:r>
              <a:rPr sz="850" dirty="0">
                <a:solidFill>
                  <a:srgbClr val="333333"/>
                </a:solidFill>
                <a:latin typeface="Lucida Console"/>
                <a:cs typeface="Lucida Console"/>
              </a:rPr>
              <a:t>	</a:t>
            </a:r>
            <a:r>
              <a:rPr sz="850" spc="30" dirty="0">
                <a:solidFill>
                  <a:srgbClr val="333333"/>
                </a:solidFill>
                <a:latin typeface="Lucida Console"/>
                <a:cs typeface="Lucida Console"/>
              </a:rPr>
              <a:t>AllowOverrid</a:t>
            </a:r>
            <a:r>
              <a:rPr sz="850" spc="15" dirty="0">
                <a:solidFill>
                  <a:srgbClr val="333333"/>
                </a:solidFill>
                <a:latin typeface="Lucida Console"/>
                <a:cs typeface="Lucida Console"/>
              </a:rPr>
              <a:t>e</a:t>
            </a:r>
            <a:r>
              <a:rPr sz="850" spc="30" dirty="0">
                <a:solidFill>
                  <a:srgbClr val="333333"/>
                </a:solidFill>
                <a:latin typeface="Lucida Console"/>
                <a:cs typeface="Lucida Console"/>
              </a:rPr>
              <a:t> None13</a:t>
            </a:r>
            <a:r>
              <a:rPr sz="850" spc="15" dirty="0">
                <a:solidFill>
                  <a:srgbClr val="333333"/>
                </a:solidFill>
                <a:latin typeface="Lucida Console"/>
                <a:cs typeface="Lucida Console"/>
              </a:rPr>
              <a:t>7</a:t>
            </a:r>
            <a:r>
              <a:rPr sz="850" dirty="0">
                <a:solidFill>
                  <a:srgbClr val="333333"/>
                </a:solidFill>
                <a:latin typeface="Lucida Console"/>
                <a:cs typeface="Lucida Console"/>
              </a:rPr>
              <a:t>	</a:t>
            </a:r>
            <a:r>
              <a:rPr sz="850" spc="30" dirty="0">
                <a:solidFill>
                  <a:srgbClr val="333333"/>
                </a:solidFill>
                <a:latin typeface="Lucida Console"/>
                <a:cs typeface="Lucida Console"/>
              </a:rPr>
              <a:t>Requir</a:t>
            </a:r>
            <a:r>
              <a:rPr sz="850" spc="15" dirty="0">
                <a:solidFill>
                  <a:srgbClr val="333333"/>
                </a:solidFill>
                <a:latin typeface="Lucida Console"/>
                <a:cs typeface="Lucida Console"/>
              </a:rPr>
              <a:t>e</a:t>
            </a:r>
            <a:endParaRPr sz="850">
              <a:latin typeface="Lucida Console"/>
              <a:cs typeface="Lucida Console"/>
            </a:endParaRPr>
          </a:p>
        </p:txBody>
      </p:sp>
      <p:sp>
        <p:nvSpPr>
          <p:cNvPr id="20" name="object 20"/>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162</a:t>
            </a:fld>
            <a:endParaRPr sz="800">
              <a:latin typeface="小哥哥网恋吗"/>
              <a:cs typeface="小哥哥网恋吗"/>
            </a:endParaRPr>
          </a:p>
        </p:txBody>
      </p:sp>
      <p:sp>
        <p:nvSpPr>
          <p:cNvPr id="12" name="object 12"/>
          <p:cNvSpPr txBox="1"/>
          <p:nvPr/>
        </p:nvSpPr>
        <p:spPr>
          <a:xfrm>
            <a:off x="1070344" y="1092877"/>
            <a:ext cx="4584700" cy="368935"/>
          </a:xfrm>
          <a:prstGeom prst="rect">
            <a:avLst/>
          </a:prstGeom>
        </p:spPr>
        <p:txBody>
          <a:bodyPr vert="horz" wrap="square" lIns="0" tIns="11430" rIns="0" bIns="0" rtlCol="0">
            <a:spAutoFit/>
          </a:bodyPr>
          <a:lstStyle/>
          <a:p>
            <a:pPr marL="12700" marR="5080">
              <a:lnSpc>
                <a:spcPct val="132400"/>
              </a:lnSpc>
              <a:spcBef>
                <a:spcPts val="90"/>
              </a:spcBef>
              <a:tabLst>
                <a:tab pos="1318260" algn="l"/>
              </a:tabLst>
            </a:pPr>
            <a:r>
              <a:rPr sz="850" spc="25" dirty="0">
                <a:solidFill>
                  <a:srgbClr val="333333"/>
                </a:solidFill>
                <a:latin typeface="Lucida Console"/>
                <a:cs typeface="Lucida Console"/>
              </a:rPr>
              <a:t>all</a:t>
            </a:r>
            <a:r>
              <a:rPr sz="850" spc="35" dirty="0">
                <a:solidFill>
                  <a:srgbClr val="333333"/>
                </a:solidFill>
                <a:latin typeface="Lucida Console"/>
                <a:cs typeface="Lucida Console"/>
              </a:rPr>
              <a:t> </a:t>
            </a:r>
            <a:r>
              <a:rPr sz="850" spc="30" dirty="0">
                <a:solidFill>
                  <a:srgbClr val="333333"/>
                </a:solidFill>
                <a:latin typeface="Lucida Console"/>
                <a:cs typeface="Lucida Console"/>
              </a:rPr>
              <a:t>granted138	&lt;/Directory&gt;139 &lt;/VirtualHost&gt; </a:t>
            </a:r>
            <a:r>
              <a:rPr sz="850" spc="25" dirty="0">
                <a:solidFill>
                  <a:srgbClr val="333333"/>
                </a:solidFill>
                <a:latin typeface="Lucida Console"/>
                <a:cs typeface="Lucida Console"/>
              </a:rPr>
              <a:t>140 </a:t>
            </a:r>
            <a:r>
              <a:rPr sz="850" spc="30" dirty="0">
                <a:solidFill>
                  <a:srgbClr val="333333"/>
                </a:solidFill>
                <a:latin typeface="Lucida Console"/>
                <a:cs typeface="Lucida Console"/>
              </a:rPr>
              <a:t>&lt;VirtualHost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192.168.10.10&gt;141</a:t>
            </a:r>
            <a:endParaRPr sz="850">
              <a:latin typeface="Lucida Console"/>
              <a:cs typeface="Lucida Console"/>
            </a:endParaRPr>
          </a:p>
        </p:txBody>
      </p:sp>
      <p:sp>
        <p:nvSpPr>
          <p:cNvPr id="13" name="object 13"/>
          <p:cNvSpPr txBox="1"/>
          <p:nvPr/>
        </p:nvSpPr>
        <p:spPr>
          <a:xfrm>
            <a:off x="2586468" y="1264394"/>
            <a:ext cx="3758565" cy="368935"/>
          </a:xfrm>
          <a:prstGeom prst="rect">
            <a:avLst/>
          </a:prstGeom>
        </p:spPr>
        <p:txBody>
          <a:bodyPr vert="horz" wrap="square" lIns="0" tIns="53340" rIns="0" bIns="0" rtlCol="0">
            <a:spAutoFit/>
          </a:bodyPr>
          <a:lstStyle/>
          <a:p>
            <a:pPr marL="12700">
              <a:lnSpc>
                <a:spcPct val="100000"/>
              </a:lnSpc>
              <a:spcBef>
                <a:spcPts val="420"/>
              </a:spcBef>
              <a:tabLst>
                <a:tab pos="3053080" algn="l"/>
              </a:tabLst>
            </a:pPr>
            <a:r>
              <a:rPr sz="850" spc="30" dirty="0">
                <a:solidFill>
                  <a:srgbClr val="333333"/>
                </a:solidFill>
                <a:latin typeface="Lucida Console"/>
                <a:cs typeface="Lucida Console"/>
              </a:rPr>
              <a:t>Documentroo</a:t>
            </a:r>
            <a:r>
              <a:rPr sz="850" spc="15" dirty="0">
                <a:solidFill>
                  <a:srgbClr val="333333"/>
                </a:solidFill>
                <a:latin typeface="Lucida Console"/>
                <a:cs typeface="Lucida Console"/>
              </a:rPr>
              <a:t>t</a:t>
            </a:r>
            <a:r>
              <a:rPr sz="850" spc="30" dirty="0">
                <a:solidFill>
                  <a:srgbClr val="333333"/>
                </a:solidFill>
                <a:latin typeface="Lucida Console"/>
                <a:cs typeface="Lucida Console"/>
              </a:rPr>
              <a:t> /home/wwwroot/linuxcool14</a:t>
            </a:r>
            <a:r>
              <a:rPr sz="850" spc="15" dirty="0">
                <a:solidFill>
                  <a:srgbClr val="333333"/>
                </a:solidFill>
                <a:latin typeface="Lucida Console"/>
                <a:cs typeface="Lucida Console"/>
              </a:rPr>
              <a:t>2</a:t>
            </a:r>
            <a:r>
              <a:rPr sz="850" dirty="0">
                <a:solidFill>
                  <a:srgbClr val="333333"/>
                </a:solidFill>
                <a:latin typeface="Lucida Console"/>
                <a:cs typeface="Lucida Console"/>
              </a:rPr>
              <a:t>	</a:t>
            </a:r>
            <a:r>
              <a:rPr sz="850" spc="30" dirty="0">
                <a:solidFill>
                  <a:srgbClr val="333333"/>
                </a:solidFill>
                <a:latin typeface="Lucida Console"/>
                <a:cs typeface="Lucida Console"/>
              </a:rPr>
              <a:t>ServerNam</a:t>
            </a:r>
            <a:r>
              <a:rPr sz="850" spc="15" dirty="0">
                <a:solidFill>
                  <a:srgbClr val="333333"/>
                </a:solidFill>
                <a:latin typeface="Lucida Console"/>
                <a:cs typeface="Lucida Console"/>
              </a:rPr>
              <a:t>e</a:t>
            </a:r>
            <a:endParaRPr sz="850">
              <a:latin typeface="Lucida Console"/>
              <a:cs typeface="Lucida Console"/>
            </a:endParaRPr>
          </a:p>
          <a:p>
            <a:pPr marL="220345">
              <a:lnSpc>
                <a:spcPct val="100000"/>
              </a:lnSpc>
              <a:spcBef>
                <a:spcPts val="330"/>
              </a:spcBef>
            </a:pPr>
            <a:r>
              <a:rPr sz="850" spc="30" dirty="0">
                <a:solidFill>
                  <a:srgbClr val="333333"/>
                </a:solidFill>
                <a:latin typeface="Lucida Console"/>
                <a:cs typeface="Lucida Console"/>
              </a:rPr>
              <a:t>&lt;Directory</a:t>
            </a:r>
            <a:r>
              <a:rPr sz="850" spc="-5" dirty="0">
                <a:solidFill>
                  <a:srgbClr val="333333"/>
                </a:solidFill>
                <a:latin typeface="Lucida Console"/>
                <a:cs typeface="Lucida Console"/>
              </a:rPr>
              <a:t> </a:t>
            </a:r>
            <a:r>
              <a:rPr sz="850" spc="30" dirty="0">
                <a:solidFill>
                  <a:srgbClr val="333333"/>
                </a:solidFill>
                <a:latin typeface="Lucida Console"/>
                <a:cs typeface="Lucida Console"/>
              </a:rPr>
              <a:t>/home/wwwroot/linuxcool&gt;144</a:t>
            </a:r>
            <a:endParaRPr sz="850">
              <a:latin typeface="Lucida Console"/>
              <a:cs typeface="Lucida Console"/>
            </a:endParaRPr>
          </a:p>
        </p:txBody>
      </p:sp>
      <p:sp>
        <p:nvSpPr>
          <p:cNvPr id="14" name="object 14"/>
          <p:cNvSpPr txBox="1"/>
          <p:nvPr/>
        </p:nvSpPr>
        <p:spPr>
          <a:xfrm>
            <a:off x="1070344" y="1435914"/>
            <a:ext cx="147891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hlinkClick r:id="rId4"/>
              </a:rPr>
              <a:t>www.linuxcool.com143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AllowOverride</a:t>
            </a:r>
            <a:r>
              <a:rPr sz="850" spc="-50" dirty="0">
                <a:solidFill>
                  <a:srgbClr val="333333"/>
                </a:solidFill>
                <a:latin typeface="Lucida Console"/>
                <a:cs typeface="Lucida Console"/>
              </a:rPr>
              <a:t> </a:t>
            </a:r>
            <a:r>
              <a:rPr sz="850" spc="30" dirty="0">
                <a:solidFill>
                  <a:srgbClr val="333333"/>
                </a:solidFill>
                <a:latin typeface="Lucida Console"/>
                <a:cs typeface="Lucida Console"/>
              </a:rPr>
              <a:t>None145</a:t>
            </a:r>
            <a:endParaRPr sz="850">
              <a:latin typeface="Lucida Console"/>
              <a:cs typeface="Lucida Console"/>
            </a:endParaRPr>
          </a:p>
        </p:txBody>
      </p:sp>
      <p:sp>
        <p:nvSpPr>
          <p:cNvPr id="15" name="object 15"/>
          <p:cNvSpPr txBox="1"/>
          <p:nvPr/>
        </p:nvSpPr>
        <p:spPr>
          <a:xfrm>
            <a:off x="2861929" y="1643337"/>
            <a:ext cx="154622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Require</a:t>
            </a:r>
            <a:r>
              <a:rPr sz="850" spc="-10" dirty="0">
                <a:solidFill>
                  <a:srgbClr val="333333"/>
                </a:solidFill>
                <a:latin typeface="Lucida Console"/>
                <a:cs typeface="Lucida Console"/>
              </a:rPr>
              <a:t> </a:t>
            </a:r>
            <a:r>
              <a:rPr sz="850" spc="25" dirty="0">
                <a:solidFill>
                  <a:srgbClr val="333333"/>
                </a:solidFill>
                <a:latin typeface="Lucida Console"/>
                <a:cs typeface="Lucida Console"/>
              </a:rPr>
              <a:t>all</a:t>
            </a:r>
            <a:r>
              <a:rPr sz="850" spc="-10" dirty="0">
                <a:solidFill>
                  <a:srgbClr val="333333"/>
                </a:solidFill>
                <a:latin typeface="Lucida Console"/>
                <a:cs typeface="Lucida Console"/>
              </a:rPr>
              <a:t> </a:t>
            </a:r>
            <a:r>
              <a:rPr sz="850" spc="30" dirty="0">
                <a:solidFill>
                  <a:srgbClr val="333333"/>
                </a:solidFill>
                <a:latin typeface="Lucida Console"/>
                <a:cs typeface="Lucida Console"/>
              </a:rPr>
              <a:t>granted146</a:t>
            </a:r>
            <a:endParaRPr sz="850">
              <a:latin typeface="Lucida Console"/>
              <a:cs typeface="Lucida Console"/>
            </a:endParaRPr>
          </a:p>
        </p:txBody>
      </p:sp>
      <p:sp>
        <p:nvSpPr>
          <p:cNvPr id="16" name="object 16"/>
          <p:cNvSpPr txBox="1"/>
          <p:nvPr/>
        </p:nvSpPr>
        <p:spPr>
          <a:xfrm>
            <a:off x="1070344" y="1814856"/>
            <a:ext cx="3418204"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&lt;/VirtualHost&gt;</a:t>
            </a:r>
            <a:r>
              <a:rPr sz="850" spc="15" dirty="0">
                <a:solidFill>
                  <a:srgbClr val="333333"/>
                </a:solidFill>
                <a:latin typeface="Lucida Console"/>
                <a:cs typeface="Lucida Console"/>
              </a:rPr>
              <a:t> </a:t>
            </a:r>
            <a:r>
              <a:rPr sz="850" spc="25" dirty="0">
                <a:solidFill>
                  <a:srgbClr val="333333"/>
                </a:solidFill>
                <a:latin typeface="Lucida Console"/>
                <a:cs typeface="Lucida Console"/>
              </a:rPr>
              <a:t>148</a:t>
            </a:r>
            <a:r>
              <a:rPr sz="850" spc="15" dirty="0">
                <a:solidFill>
                  <a:srgbClr val="333333"/>
                </a:solidFill>
                <a:latin typeface="Lucida Console"/>
                <a:cs typeface="Lucida Console"/>
              </a:rPr>
              <a:t> </a:t>
            </a:r>
            <a:r>
              <a:rPr sz="850" spc="30" dirty="0">
                <a:solidFill>
                  <a:srgbClr val="333333"/>
                </a:solidFill>
                <a:latin typeface="Lucida Console"/>
                <a:cs typeface="Lucida Console"/>
              </a:rPr>
              <a:t>&lt;VirtualHost</a:t>
            </a:r>
            <a:r>
              <a:rPr sz="850" spc="20" dirty="0">
                <a:solidFill>
                  <a:srgbClr val="333333"/>
                </a:solidFill>
                <a:latin typeface="Lucida Console"/>
                <a:cs typeface="Lucida Console"/>
              </a:rPr>
              <a:t> </a:t>
            </a:r>
            <a:r>
              <a:rPr sz="850" spc="30" dirty="0">
                <a:solidFill>
                  <a:srgbClr val="333333"/>
                </a:solidFill>
                <a:latin typeface="Lucida Console"/>
                <a:cs typeface="Lucida Console"/>
              </a:rPr>
              <a:t>192.168.10.10&gt;149</a:t>
            </a:r>
            <a:endParaRPr sz="850">
              <a:latin typeface="Lucida Console"/>
              <a:cs typeface="Lucida Console"/>
            </a:endParaRPr>
          </a:p>
        </p:txBody>
      </p:sp>
      <p:sp>
        <p:nvSpPr>
          <p:cNvPr id="17" name="object 17"/>
          <p:cNvSpPr txBox="1"/>
          <p:nvPr/>
        </p:nvSpPr>
        <p:spPr>
          <a:xfrm>
            <a:off x="4720743" y="1607431"/>
            <a:ext cx="1064895" cy="368935"/>
          </a:xfrm>
          <a:prstGeom prst="rect">
            <a:avLst/>
          </a:prstGeom>
        </p:spPr>
        <p:txBody>
          <a:bodyPr vert="horz" wrap="square" lIns="0" tIns="11430" rIns="0" bIns="0" rtlCol="0">
            <a:spAutoFit/>
          </a:bodyPr>
          <a:lstStyle/>
          <a:p>
            <a:pPr marL="92710" marR="5080" indent="-80645">
              <a:lnSpc>
                <a:spcPct val="132400"/>
              </a:lnSpc>
              <a:spcBef>
                <a:spcPts val="90"/>
              </a:spcBef>
            </a:pPr>
            <a:r>
              <a:rPr sz="850" spc="30" dirty="0">
                <a:solidFill>
                  <a:srgbClr val="333333"/>
                </a:solidFill>
                <a:latin typeface="Lucida Console"/>
                <a:cs typeface="Lucida Console"/>
              </a:rPr>
              <a:t>&lt;/Directory&gt;14</a:t>
            </a:r>
            <a:r>
              <a:rPr sz="850" spc="15" dirty="0">
                <a:solidFill>
                  <a:srgbClr val="333333"/>
                </a:solidFill>
                <a:latin typeface="Lucida Console"/>
                <a:cs typeface="Lucida Console"/>
              </a:rPr>
              <a:t>7  </a:t>
            </a:r>
            <a:r>
              <a:rPr sz="850" spc="30" dirty="0">
                <a:solidFill>
                  <a:srgbClr val="333333"/>
                </a:solidFill>
                <a:latin typeface="Lucida Console"/>
                <a:cs typeface="Lucida Console"/>
              </a:rPr>
              <a:t>Documentroot</a:t>
            </a:r>
            <a:endParaRPr sz="850">
              <a:latin typeface="Lucida Console"/>
              <a:cs typeface="Lucida Console"/>
            </a:endParaRPr>
          </a:p>
        </p:txBody>
      </p:sp>
      <p:sp>
        <p:nvSpPr>
          <p:cNvPr id="18" name="object 18"/>
          <p:cNvSpPr txBox="1"/>
          <p:nvPr/>
        </p:nvSpPr>
        <p:spPr>
          <a:xfrm>
            <a:off x="946424" y="1950469"/>
            <a:ext cx="5637530" cy="5838190"/>
          </a:xfrm>
          <a:prstGeom prst="rect">
            <a:avLst/>
          </a:prstGeom>
        </p:spPr>
        <p:txBody>
          <a:bodyPr vert="horz" wrap="square" lIns="0" tIns="53340" rIns="0" bIns="0" rtlCol="0">
            <a:spAutoFit/>
          </a:bodyPr>
          <a:lstStyle/>
          <a:p>
            <a:pPr marL="136525">
              <a:lnSpc>
                <a:spcPct val="100000"/>
              </a:lnSpc>
              <a:spcBef>
                <a:spcPts val="420"/>
              </a:spcBef>
              <a:tabLst>
                <a:tab pos="2277110" algn="l"/>
                <a:tab pos="4762500" algn="l"/>
              </a:tabLst>
            </a:pPr>
            <a:r>
              <a:rPr sz="850" spc="30" dirty="0">
                <a:solidFill>
                  <a:srgbClr val="333333"/>
                </a:solidFill>
                <a:latin typeface="Lucida Console"/>
                <a:cs typeface="Lucida Console"/>
              </a:rPr>
              <a:t>/home/wwwroot/linuxdown150	ServerName</a:t>
            </a:r>
            <a:r>
              <a:rPr sz="850" spc="50" dirty="0">
                <a:solidFill>
                  <a:srgbClr val="333333"/>
                </a:solidFill>
                <a:latin typeface="Lucida Console"/>
                <a:cs typeface="Lucida Console"/>
              </a:rPr>
              <a:t> </a:t>
            </a:r>
            <a:r>
              <a:rPr sz="850" spc="30" dirty="0">
                <a:solidFill>
                  <a:srgbClr val="333333"/>
                </a:solidFill>
                <a:latin typeface="Lucida Console"/>
                <a:cs typeface="Lucida Console"/>
                <a:hlinkClick r:id="rId5"/>
              </a:rPr>
              <a:t>www.linuxdown.com151</a:t>
            </a:r>
            <a:r>
              <a:rPr sz="850" spc="30" dirty="0">
                <a:solidFill>
                  <a:srgbClr val="333333"/>
                </a:solidFill>
                <a:latin typeface="Lucida Console"/>
                <a:cs typeface="Lucida Console"/>
              </a:rPr>
              <a:t>	&lt;Directory</a:t>
            </a:r>
            <a:endParaRPr sz="850">
              <a:latin typeface="Lucida Console"/>
              <a:cs typeface="Lucida Console"/>
            </a:endParaRPr>
          </a:p>
          <a:p>
            <a:pPr marL="136525" marR="642620">
              <a:lnSpc>
                <a:spcPct val="132400"/>
              </a:lnSpc>
              <a:tabLst>
                <a:tab pos="1166495" algn="l"/>
                <a:tab pos="2346325" algn="l"/>
                <a:tab pos="4138295" algn="l"/>
              </a:tabLst>
            </a:pPr>
            <a:r>
              <a:rPr sz="850" spc="30" dirty="0">
                <a:solidFill>
                  <a:srgbClr val="333333"/>
                </a:solidFill>
                <a:latin typeface="Lucida Console"/>
                <a:cs typeface="Lucida Console"/>
              </a:rPr>
              <a:t>/home/wwwroot/linuxdown&gt;152	AllowOverride</a:t>
            </a:r>
            <a:r>
              <a:rPr sz="850" spc="35" dirty="0">
                <a:solidFill>
                  <a:srgbClr val="333333"/>
                </a:solidFill>
                <a:latin typeface="Lucida Console"/>
                <a:cs typeface="Lucida Console"/>
              </a:rPr>
              <a:t> </a:t>
            </a:r>
            <a:r>
              <a:rPr sz="850" spc="30" dirty="0">
                <a:solidFill>
                  <a:srgbClr val="333333"/>
                </a:solidFill>
                <a:latin typeface="Lucida Console"/>
                <a:cs typeface="Lucida Console"/>
              </a:rPr>
              <a:t>None153	Require </a:t>
            </a:r>
            <a:r>
              <a:rPr sz="850" spc="25" dirty="0">
                <a:solidFill>
                  <a:srgbClr val="333333"/>
                </a:solidFill>
                <a:latin typeface="Lucida Console"/>
                <a:cs typeface="Lucida Console"/>
              </a:rPr>
              <a:t>all </a:t>
            </a:r>
            <a:r>
              <a:rPr sz="850" spc="30" dirty="0">
                <a:solidFill>
                  <a:srgbClr val="333333"/>
                </a:solidFill>
                <a:latin typeface="Lucida Console"/>
                <a:cs typeface="Lucida Console"/>
              </a:rPr>
              <a:t> granted154	&lt;/Directory&gt;155</a:t>
            </a:r>
            <a:r>
              <a:rPr sz="850" spc="25" dirty="0">
                <a:solidFill>
                  <a:srgbClr val="333333"/>
                </a:solidFill>
                <a:latin typeface="Lucida Console"/>
                <a:cs typeface="Lucida Console"/>
              </a:rPr>
              <a:t> </a:t>
            </a:r>
            <a:r>
              <a:rPr sz="850" spc="30" dirty="0">
                <a:solidFill>
                  <a:srgbClr val="333333"/>
                </a:solidFill>
                <a:latin typeface="Lucida Console"/>
                <a:cs typeface="Lucida Console"/>
              </a:rPr>
              <a:t>&lt;/VirtualHost&gt;………………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systemctl restart</a:t>
            </a:r>
            <a:r>
              <a:rPr sz="850" spc="25" dirty="0">
                <a:solidFill>
                  <a:srgbClr val="333333"/>
                </a:solidFill>
                <a:latin typeface="Lucida Console"/>
                <a:cs typeface="Lucida Console"/>
              </a:rPr>
              <a:t> httpd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：因为当前的网站数据目录还是在</a:t>
            </a:r>
            <a:r>
              <a:rPr sz="950" b="1" spc="65" dirty="0">
                <a:solidFill>
                  <a:srgbClr val="333333"/>
                </a:solidFill>
                <a:latin typeface="Trebuchet MS"/>
                <a:cs typeface="Trebuchet MS"/>
              </a:rPr>
              <a:t>/home/wwwroot</a:t>
            </a:r>
            <a:r>
              <a:rPr sz="950" b="1" spc="25" dirty="0">
                <a:solidFill>
                  <a:srgbClr val="333333"/>
                </a:solidFill>
                <a:latin typeface="微软雅黑"/>
                <a:cs typeface="微软雅黑"/>
              </a:rPr>
              <a:t>目录中，因此还是必须要正确设置网站数据 目录文件的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安全上下文，使其与网站服务功能相吻合。最后记得用</a:t>
            </a:r>
            <a:r>
              <a:rPr sz="950" b="1" spc="45" dirty="0">
                <a:solidFill>
                  <a:srgbClr val="333333"/>
                </a:solidFill>
                <a:latin typeface="Trebuchet MS"/>
                <a:cs typeface="Trebuchet MS"/>
              </a:rPr>
              <a:t>restorecon</a:t>
            </a:r>
            <a:r>
              <a:rPr sz="950" b="1" spc="20" dirty="0">
                <a:solidFill>
                  <a:srgbClr val="333333"/>
                </a:solidFill>
                <a:latin typeface="微软雅黑"/>
                <a:cs typeface="微软雅黑"/>
              </a:rPr>
              <a:t>命令让新配置的  </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安全上下文立即生效，这样就可以立即访问到虚拟主机网站了，效果如图</a:t>
            </a:r>
            <a:r>
              <a:rPr sz="950" b="1" spc="-10" dirty="0">
                <a:solidFill>
                  <a:srgbClr val="333333"/>
                </a:solidFill>
                <a:latin typeface="Trebuchet MS"/>
                <a:cs typeface="Trebuchet MS"/>
              </a:rPr>
              <a:t>10-17</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semanage</a:t>
            </a:r>
            <a:r>
              <a:rPr sz="850" spc="25" dirty="0">
                <a:solidFill>
                  <a:srgbClr val="333333"/>
                </a:solidFill>
                <a:latin typeface="Lucida Console"/>
                <a:cs typeface="Lucida Console"/>
              </a:rPr>
              <a:t> </a:t>
            </a:r>
            <a:r>
              <a:rPr sz="850" spc="30" dirty="0">
                <a:solidFill>
                  <a:srgbClr val="333333"/>
                </a:solidFill>
                <a:latin typeface="Lucida Console"/>
                <a:cs typeface="Lucida Console"/>
              </a:rPr>
              <a:t>fcontext </a:t>
            </a:r>
            <a:r>
              <a:rPr sz="850" spc="20" dirty="0">
                <a:solidFill>
                  <a:srgbClr val="333333"/>
                </a:solidFill>
                <a:latin typeface="Lucida Console"/>
                <a:cs typeface="Lucida Console"/>
              </a:rPr>
              <a:t>-a</a:t>
            </a:r>
            <a:r>
              <a:rPr sz="850" spc="25" dirty="0">
                <a:solidFill>
                  <a:srgbClr val="333333"/>
                </a:solidFill>
                <a:latin typeface="Lucida Console"/>
                <a:cs typeface="Lucida Console"/>
              </a:rPr>
              <a:t> </a:t>
            </a:r>
            <a:r>
              <a:rPr sz="850" spc="20" dirty="0">
                <a:solidFill>
                  <a:srgbClr val="333333"/>
                </a:solidFill>
                <a:latin typeface="Lucida Console"/>
                <a:cs typeface="Lucida Console"/>
              </a:rPr>
              <a:t>-t</a:t>
            </a:r>
            <a:r>
              <a:rPr sz="850" spc="25" dirty="0">
                <a:solidFill>
                  <a:srgbClr val="333333"/>
                </a:solidFill>
                <a:latin typeface="Lucida Console"/>
                <a:cs typeface="Lucida Console"/>
              </a:rPr>
              <a:t> </a:t>
            </a:r>
            <a:r>
              <a:rPr sz="850" spc="30" dirty="0">
                <a:solidFill>
                  <a:srgbClr val="333333"/>
                </a:solidFill>
                <a:latin typeface="Lucida Console"/>
                <a:cs typeface="Lucida Console"/>
              </a:rPr>
              <a:t>httpd_sys_content_t</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/home/wwwroot[root@linuxprobe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semanage fcontext </a:t>
            </a:r>
            <a:r>
              <a:rPr sz="850" spc="20" dirty="0">
                <a:solidFill>
                  <a:srgbClr val="333333"/>
                </a:solidFill>
                <a:latin typeface="Lucida Console"/>
                <a:cs typeface="Lucida Console"/>
              </a:rPr>
              <a:t>-a</a:t>
            </a:r>
            <a:r>
              <a:rPr sz="850" spc="35"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a:t>
            </a:r>
            <a:endParaRPr sz="850">
              <a:latin typeface="Lucida Console"/>
              <a:cs typeface="Lucida Console"/>
            </a:endParaRPr>
          </a:p>
          <a:p>
            <a:pPr marL="136525" marR="92075">
              <a:lnSpc>
                <a:spcPct val="132400"/>
              </a:lnSpc>
            </a:pPr>
            <a:r>
              <a:rPr sz="850" spc="30" dirty="0">
                <a:solidFill>
                  <a:srgbClr val="333333"/>
                </a:solidFill>
                <a:latin typeface="Lucida Console"/>
                <a:cs typeface="Lucida Console"/>
              </a:rPr>
              <a:t>/home/wwwroot/linuxprobe[root@linuxprobe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semanage fcontext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 </a:t>
            </a:r>
            <a:r>
              <a:rPr sz="850" spc="25" dirty="0">
                <a:solidFill>
                  <a:srgbClr val="333333"/>
                </a:solidFill>
                <a:latin typeface="Lucida Console"/>
                <a:cs typeface="Lucida Console"/>
              </a:rPr>
              <a:t> </a:t>
            </a:r>
            <a:r>
              <a:rPr sz="850" spc="30" dirty="0">
                <a:solidFill>
                  <a:srgbClr val="333333"/>
                </a:solidFill>
                <a:latin typeface="Lucida Console"/>
                <a:cs typeface="Lucida Console"/>
              </a:rPr>
              <a:t>httpd_sys_content_t /home/wwwroot/linuxprobe/*[root@linuxprobe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semanage </a:t>
            </a:r>
            <a:r>
              <a:rPr sz="850" spc="35" dirty="0">
                <a:solidFill>
                  <a:srgbClr val="333333"/>
                </a:solidFill>
                <a:latin typeface="Lucida Console"/>
                <a:cs typeface="Lucida Console"/>
              </a:rPr>
              <a:t> </a:t>
            </a:r>
            <a:r>
              <a:rPr sz="850" spc="30" dirty="0">
                <a:solidFill>
                  <a:srgbClr val="333333"/>
                </a:solidFill>
                <a:latin typeface="Lucida Console"/>
                <a:cs typeface="Lucida Console"/>
              </a:rPr>
              <a:t>fcontext </a:t>
            </a:r>
            <a:r>
              <a:rPr sz="850" spc="20" dirty="0">
                <a:solidFill>
                  <a:srgbClr val="333333"/>
                </a:solidFill>
                <a:latin typeface="Lucida Console"/>
                <a:cs typeface="Lucida Console"/>
              </a:rPr>
              <a:t>-a</a:t>
            </a:r>
            <a:r>
              <a:rPr sz="850" spc="35" dirty="0">
                <a:solidFill>
                  <a:srgbClr val="333333"/>
                </a:solidFill>
                <a:latin typeface="Lucida Console"/>
                <a:cs typeface="Lucida Console"/>
              </a:rPr>
              <a:t> </a:t>
            </a:r>
            <a:r>
              <a:rPr sz="850" spc="20" dirty="0">
                <a:solidFill>
                  <a:srgbClr val="333333"/>
                </a:solidFill>
                <a:latin typeface="Lucida Console"/>
                <a:cs typeface="Lucida Console"/>
              </a:rPr>
              <a:t>-t</a:t>
            </a:r>
            <a:r>
              <a:rPr sz="850" spc="35" dirty="0">
                <a:solidFill>
                  <a:srgbClr val="333333"/>
                </a:solidFill>
                <a:latin typeface="Lucida Console"/>
                <a:cs typeface="Lucida Console"/>
              </a:rPr>
              <a:t> </a:t>
            </a:r>
            <a:r>
              <a:rPr sz="850" spc="30" dirty="0">
                <a:solidFill>
                  <a:srgbClr val="333333"/>
                </a:solidFill>
                <a:latin typeface="Lucida Console"/>
                <a:cs typeface="Lucida Console"/>
              </a:rPr>
              <a:t>httpd_sys_content_t</a:t>
            </a:r>
            <a:r>
              <a:rPr sz="850" spc="35" dirty="0">
                <a:solidFill>
                  <a:srgbClr val="333333"/>
                </a:solidFill>
                <a:latin typeface="Lucida Console"/>
                <a:cs typeface="Lucida Console"/>
              </a:rPr>
              <a:t> </a:t>
            </a:r>
            <a:r>
              <a:rPr sz="850" spc="30" dirty="0">
                <a:solidFill>
                  <a:srgbClr val="333333"/>
                </a:solidFill>
                <a:latin typeface="Lucida Console"/>
                <a:cs typeface="Lucida Console"/>
              </a:rPr>
              <a:t>/home/wwwroot/linuxcool[root@linuxprobe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semanage</a:t>
            </a:r>
            <a:r>
              <a:rPr sz="850" spc="25" dirty="0">
                <a:solidFill>
                  <a:srgbClr val="333333"/>
                </a:solidFill>
                <a:latin typeface="Lucida Console"/>
                <a:cs typeface="Lucida Console"/>
              </a:rPr>
              <a:t> </a:t>
            </a:r>
            <a:r>
              <a:rPr sz="850" spc="30" dirty="0">
                <a:solidFill>
                  <a:srgbClr val="333333"/>
                </a:solidFill>
                <a:latin typeface="Lucida Console"/>
                <a:cs typeface="Lucida Console"/>
              </a:rPr>
              <a:t>fcontext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 /home/wwwroot/linuxcool/*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semanage fcontext </a:t>
            </a:r>
            <a:r>
              <a:rPr sz="850" spc="20" dirty="0">
                <a:solidFill>
                  <a:srgbClr val="333333"/>
                </a:solidFill>
                <a:latin typeface="Lucida Console"/>
                <a:cs typeface="Lucida Console"/>
              </a:rPr>
              <a:t>-a</a:t>
            </a:r>
            <a:r>
              <a:rPr sz="850" spc="25"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a:t>
            </a:r>
            <a:endParaRPr sz="850">
              <a:latin typeface="Lucida Console"/>
              <a:cs typeface="Lucida Console"/>
            </a:endParaRPr>
          </a:p>
          <a:p>
            <a:pPr marL="136525" marR="83185">
              <a:lnSpc>
                <a:spcPct val="132400"/>
              </a:lnSpc>
            </a:pPr>
            <a:r>
              <a:rPr sz="850" spc="30" dirty="0">
                <a:solidFill>
                  <a:srgbClr val="333333"/>
                </a:solidFill>
                <a:latin typeface="Lucida Console"/>
                <a:cs typeface="Lucida Console"/>
              </a:rPr>
              <a:t>/home/wwwroot/linuxdown[root@linuxprobe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semanage fcontext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 </a:t>
            </a:r>
            <a:r>
              <a:rPr sz="850" spc="25" dirty="0">
                <a:solidFill>
                  <a:srgbClr val="333333"/>
                </a:solidFill>
                <a:latin typeface="Lucida Console"/>
                <a:cs typeface="Lucida Console"/>
              </a:rPr>
              <a:t> </a:t>
            </a:r>
            <a:r>
              <a:rPr sz="850" spc="30" dirty="0">
                <a:solidFill>
                  <a:srgbClr val="333333"/>
                </a:solidFill>
                <a:latin typeface="Lucida Console"/>
                <a:cs typeface="Lucida Console"/>
              </a:rPr>
              <a:t>httpd_sys_content_t /home/wwwroot/linuxdown/*[root@linuxprobe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restorecon</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20" dirty="0">
                <a:solidFill>
                  <a:srgbClr val="333333"/>
                </a:solidFill>
                <a:latin typeface="Lucida Console"/>
                <a:cs typeface="Lucida Console"/>
              </a:rPr>
              <a:t>Rv</a:t>
            </a:r>
            <a:r>
              <a:rPr sz="850" spc="25" dirty="0">
                <a:solidFill>
                  <a:srgbClr val="333333"/>
                </a:solidFill>
                <a:latin typeface="Lucida Console"/>
                <a:cs typeface="Lucida Console"/>
              </a:rPr>
              <a:t> </a:t>
            </a:r>
            <a:r>
              <a:rPr sz="850" spc="30" dirty="0">
                <a:solidFill>
                  <a:srgbClr val="333333"/>
                </a:solidFill>
                <a:latin typeface="Lucida Console"/>
                <a:cs typeface="Lucida Console"/>
              </a:rPr>
              <a:t>/home/wwwrootRelabeled /home/wwwroot </a:t>
            </a:r>
            <a:r>
              <a:rPr sz="850" spc="25" dirty="0">
                <a:solidFill>
                  <a:srgbClr val="333333"/>
                </a:solidFill>
                <a:latin typeface="Lucida Console"/>
                <a:cs typeface="Lucida Console"/>
              </a:rPr>
              <a:t>from </a:t>
            </a:r>
            <a:r>
              <a:rPr sz="850" spc="30" dirty="0">
                <a:solidFill>
                  <a:srgbClr val="333333"/>
                </a:solidFill>
                <a:latin typeface="Lucida Console"/>
                <a:cs typeface="Lucida Console"/>
              </a:rPr>
              <a:t> unconfined_u:object_r:user_home_dir_t:s0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r>
              <a:rPr sz="850" spc="60" dirty="0">
                <a:solidFill>
                  <a:srgbClr val="333333"/>
                </a:solidFill>
                <a:latin typeface="Lucida Console"/>
                <a:cs typeface="Lucida Console"/>
              </a:rPr>
              <a:t> </a:t>
            </a:r>
            <a:r>
              <a:rPr sz="850" spc="30" dirty="0">
                <a:solidFill>
                  <a:srgbClr val="333333"/>
                </a:solidFill>
                <a:latin typeface="Lucida Console"/>
                <a:cs typeface="Lucida Console"/>
              </a:rPr>
              <a:t>/home/wwwroot/linuxprobe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from </a:t>
            </a:r>
            <a:r>
              <a:rPr sz="850" spc="30" dirty="0">
                <a:solidFill>
                  <a:srgbClr val="333333"/>
                </a:solidFill>
                <a:latin typeface="Lucida Console"/>
                <a:cs typeface="Lucida Console"/>
              </a:rPr>
              <a:t>unconfined_u:object_r:user_home_t:s0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endParaRPr sz="850">
              <a:latin typeface="Lucida Console"/>
              <a:cs typeface="Lucida Console"/>
            </a:endParaRPr>
          </a:p>
          <a:p>
            <a:pPr marL="136525" marR="154940">
              <a:lnSpc>
                <a:spcPct val="132400"/>
              </a:lnSpc>
            </a:pPr>
            <a:r>
              <a:rPr sz="850" spc="30" dirty="0">
                <a:solidFill>
                  <a:srgbClr val="333333"/>
                </a:solidFill>
                <a:latin typeface="Lucida Console"/>
                <a:cs typeface="Lucida Console"/>
              </a:rPr>
              <a:t>/home/wwwroot/linuxprobe/index.html</a:t>
            </a:r>
            <a:r>
              <a:rPr sz="850" spc="4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4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 </a:t>
            </a:r>
            <a:r>
              <a:rPr sz="850" spc="-49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unconfined_u:object_r:httpd_sys_content_t:s0Relabeled</a:t>
            </a:r>
            <a:endParaRPr sz="850">
              <a:latin typeface="Lucida Console"/>
              <a:cs typeface="Lucida Console"/>
            </a:endParaRPr>
          </a:p>
          <a:p>
            <a:pPr marL="136525" marR="781685">
              <a:lnSpc>
                <a:spcPct val="132400"/>
              </a:lnSpc>
            </a:pPr>
            <a:r>
              <a:rPr sz="850" spc="30" dirty="0">
                <a:solidFill>
                  <a:srgbClr val="333333"/>
                </a:solidFill>
                <a:latin typeface="Lucida Console"/>
                <a:cs typeface="Lucida Console"/>
              </a:rPr>
              <a:t>/home/wwwroot/linuxcool</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a:t>
            </a:r>
            <a:r>
              <a:rPr sz="850" spc="40" dirty="0">
                <a:solidFill>
                  <a:srgbClr val="333333"/>
                </a:solidFill>
                <a:latin typeface="Lucida Console"/>
                <a:cs typeface="Lucida Console"/>
              </a:rPr>
              <a:t> </a:t>
            </a:r>
            <a:r>
              <a:rPr sz="850" spc="20" dirty="0">
                <a:solidFill>
                  <a:srgbClr val="333333"/>
                </a:solidFill>
                <a:latin typeface="Lucida Console"/>
                <a:cs typeface="Lucida Console"/>
              </a:rPr>
              <a:t>to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endParaRPr sz="850">
              <a:latin typeface="Lucida Console"/>
              <a:cs typeface="Lucida Console"/>
            </a:endParaRPr>
          </a:p>
          <a:p>
            <a:pPr marL="136525" marR="224154">
              <a:lnSpc>
                <a:spcPct val="132400"/>
              </a:lnSpc>
            </a:pPr>
            <a:r>
              <a:rPr sz="850" spc="30" dirty="0">
                <a:solidFill>
                  <a:srgbClr val="333333"/>
                </a:solidFill>
                <a:latin typeface="Lucida Console"/>
                <a:cs typeface="Lucida Console"/>
              </a:rPr>
              <a:t>/home/wwwroot/linuxcool/index.html</a:t>
            </a:r>
            <a:r>
              <a:rPr sz="850" spc="4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4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 </a:t>
            </a:r>
            <a:r>
              <a:rPr sz="850" spc="-49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unconfined_u:object_r:httpd_sys_content_t:s0Relabeled</a:t>
            </a:r>
            <a:endParaRPr sz="850">
              <a:latin typeface="Lucida Console"/>
              <a:cs typeface="Lucida Console"/>
            </a:endParaRPr>
          </a:p>
          <a:p>
            <a:pPr marL="136525" marR="781685">
              <a:lnSpc>
                <a:spcPct val="132400"/>
              </a:lnSpc>
            </a:pPr>
            <a:r>
              <a:rPr sz="850" spc="30" dirty="0">
                <a:solidFill>
                  <a:srgbClr val="333333"/>
                </a:solidFill>
                <a:latin typeface="Lucida Console"/>
                <a:cs typeface="Lucida Console"/>
              </a:rPr>
              <a:t>/home/wwwroot/linuxdown</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a:t>
            </a:r>
            <a:r>
              <a:rPr sz="850" spc="40" dirty="0">
                <a:solidFill>
                  <a:srgbClr val="333333"/>
                </a:solidFill>
                <a:latin typeface="Lucida Console"/>
                <a:cs typeface="Lucida Console"/>
              </a:rPr>
              <a:t> </a:t>
            </a:r>
            <a:r>
              <a:rPr sz="850" spc="20" dirty="0">
                <a:solidFill>
                  <a:srgbClr val="333333"/>
                </a:solidFill>
                <a:latin typeface="Lucida Console"/>
                <a:cs typeface="Lucida Console"/>
              </a:rPr>
              <a:t>to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endParaRPr sz="850">
              <a:latin typeface="Lucida Console"/>
              <a:cs typeface="Lucida Console"/>
            </a:endParaRPr>
          </a:p>
          <a:p>
            <a:pPr marL="136525" marR="224154">
              <a:lnSpc>
                <a:spcPct val="132400"/>
              </a:lnSpc>
            </a:pPr>
            <a:r>
              <a:rPr sz="850" spc="30" dirty="0">
                <a:solidFill>
                  <a:srgbClr val="333333"/>
                </a:solidFill>
                <a:latin typeface="Lucida Console"/>
                <a:cs typeface="Lucida Console"/>
              </a:rPr>
              <a:t>/home/wwwroot/linuxdown/index.html</a:t>
            </a:r>
            <a:r>
              <a:rPr sz="850" spc="4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4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 </a:t>
            </a:r>
            <a:r>
              <a:rPr sz="850" spc="-49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firefox</a:t>
            </a:r>
            <a:endParaRPr sz="850">
              <a:latin typeface="Lucida Console"/>
              <a:cs typeface="Lucida Console"/>
            </a:endParaRPr>
          </a:p>
        </p:txBody>
      </p:sp>
      <p:sp>
        <p:nvSpPr>
          <p:cNvPr id="19" name="object 1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512"/>
            <a:ext cx="2239010" cy="4794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10-17</a:t>
            </a:r>
            <a:r>
              <a:rPr sz="950" b="1" spc="-35" dirty="0">
                <a:solidFill>
                  <a:srgbClr val="333333"/>
                </a:solidFill>
                <a:latin typeface="Trebuchet MS"/>
                <a:cs typeface="Trebuchet MS"/>
              </a:rPr>
              <a:t> </a:t>
            </a:r>
            <a:r>
              <a:rPr sz="950" b="1" spc="25" dirty="0">
                <a:solidFill>
                  <a:srgbClr val="333333"/>
                </a:solidFill>
                <a:latin typeface="微软雅黑"/>
                <a:cs typeface="微软雅黑"/>
              </a:rPr>
              <a:t>基于主机域名访问虚拟主机网站</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777777"/>
                </a:solidFill>
                <a:latin typeface="Trebuchet MS"/>
                <a:cs typeface="Trebuchet MS"/>
              </a:rPr>
              <a:t>10.5.3</a:t>
            </a:r>
            <a:r>
              <a:rPr sz="950" b="1" spc="-35" dirty="0">
                <a:solidFill>
                  <a:srgbClr val="777777"/>
                </a:solidFill>
                <a:latin typeface="Trebuchet MS"/>
                <a:cs typeface="Trebuchet MS"/>
              </a:rPr>
              <a:t> </a:t>
            </a:r>
            <a:r>
              <a:rPr sz="950" b="1" spc="25" dirty="0">
                <a:solidFill>
                  <a:srgbClr val="777777"/>
                </a:solidFill>
                <a:latin typeface="微软雅黑"/>
                <a:cs typeface="微软雅黑"/>
              </a:rPr>
              <a:t>基于端口号</a:t>
            </a:r>
            <a:endParaRPr sz="950">
              <a:latin typeface="微软雅黑"/>
              <a:cs typeface="微软雅黑"/>
            </a:endParaRPr>
          </a:p>
        </p:txBody>
      </p:sp>
      <p:grpSp>
        <p:nvGrpSpPr>
          <p:cNvPr id="3" name="object 3"/>
          <p:cNvGrpSpPr/>
          <p:nvPr/>
        </p:nvGrpSpPr>
        <p:grpSpPr>
          <a:xfrm>
            <a:off x="959124" y="2845761"/>
            <a:ext cx="5651500" cy="1181735"/>
            <a:chOff x="959124" y="2845761"/>
            <a:chExt cx="5651500" cy="1181735"/>
          </a:xfrm>
        </p:grpSpPr>
        <p:sp>
          <p:nvSpPr>
            <p:cNvPr id="4" name="object 4"/>
            <p:cNvSpPr/>
            <p:nvPr/>
          </p:nvSpPr>
          <p:spPr>
            <a:xfrm>
              <a:off x="963889" y="2850525"/>
              <a:ext cx="5641975" cy="1172210"/>
            </a:xfrm>
            <a:custGeom>
              <a:avLst/>
              <a:gdLst/>
              <a:ahLst/>
              <a:cxnLst/>
              <a:rect l="l" t="t" r="r" b="b"/>
              <a:pathLst>
                <a:path w="5641975" h="1172210">
                  <a:moveTo>
                    <a:pt x="5617597" y="1172119"/>
                  </a:moveTo>
                  <a:lnTo>
                    <a:pt x="23823" y="1172119"/>
                  </a:lnTo>
                  <a:lnTo>
                    <a:pt x="20659" y="1171967"/>
                  </a:lnTo>
                  <a:lnTo>
                    <a:pt x="0" y="1151421"/>
                  </a:lnTo>
                  <a:lnTo>
                    <a:pt x="0" y="1148296"/>
                  </a:lnTo>
                  <a:lnTo>
                    <a:pt x="0" y="20545"/>
                  </a:lnTo>
                  <a:lnTo>
                    <a:pt x="20659" y="0"/>
                  </a:lnTo>
                  <a:lnTo>
                    <a:pt x="5620752" y="0"/>
                  </a:lnTo>
                  <a:lnTo>
                    <a:pt x="5641421" y="20545"/>
                  </a:lnTo>
                  <a:lnTo>
                    <a:pt x="5641421" y="1151421"/>
                  </a:lnTo>
                  <a:lnTo>
                    <a:pt x="5620752" y="1171967"/>
                  </a:lnTo>
                  <a:lnTo>
                    <a:pt x="5617597" y="1172119"/>
                  </a:lnTo>
                  <a:close/>
                </a:path>
              </a:pathLst>
            </a:custGeom>
            <a:solidFill>
              <a:srgbClr val="F8F8F8"/>
            </a:solidFill>
          </p:spPr>
          <p:txBody>
            <a:bodyPr wrap="square" lIns="0" tIns="0" rIns="0" bIns="0" rtlCol="0"/>
            <a:lstStyle/>
            <a:p>
              <a:endParaRPr/>
            </a:p>
          </p:txBody>
        </p:sp>
        <p:sp>
          <p:nvSpPr>
            <p:cNvPr id="5" name="object 5"/>
            <p:cNvSpPr/>
            <p:nvPr/>
          </p:nvSpPr>
          <p:spPr>
            <a:xfrm>
              <a:off x="963889" y="2850525"/>
              <a:ext cx="5641975" cy="1172210"/>
            </a:xfrm>
            <a:custGeom>
              <a:avLst/>
              <a:gdLst/>
              <a:ahLst/>
              <a:cxnLst/>
              <a:rect l="l" t="t" r="r" b="b"/>
              <a:pathLst>
                <a:path w="5641975" h="1172210">
                  <a:moveTo>
                    <a:pt x="0" y="1148296"/>
                  </a:moveTo>
                  <a:lnTo>
                    <a:pt x="0" y="23823"/>
                  </a:lnTo>
                  <a:lnTo>
                    <a:pt x="0" y="20545"/>
                  </a:lnTo>
                  <a:lnTo>
                    <a:pt x="600" y="17419"/>
                  </a:lnTo>
                  <a:lnTo>
                    <a:pt x="1810" y="14589"/>
                  </a:lnTo>
                  <a:lnTo>
                    <a:pt x="3020" y="11759"/>
                  </a:lnTo>
                  <a:lnTo>
                    <a:pt x="4745" y="9234"/>
                  </a:lnTo>
                  <a:lnTo>
                    <a:pt x="6975" y="6994"/>
                  </a:lnTo>
                  <a:lnTo>
                    <a:pt x="9214" y="4612"/>
                  </a:lnTo>
                  <a:lnTo>
                    <a:pt x="11787" y="2830"/>
                  </a:lnTo>
                  <a:lnTo>
                    <a:pt x="14703" y="1782"/>
                  </a:lnTo>
                  <a:lnTo>
                    <a:pt x="17629" y="590"/>
                  </a:lnTo>
                  <a:lnTo>
                    <a:pt x="20659" y="0"/>
                  </a:lnTo>
                  <a:lnTo>
                    <a:pt x="23823" y="0"/>
                  </a:lnTo>
                  <a:lnTo>
                    <a:pt x="5617597" y="0"/>
                  </a:lnTo>
                  <a:lnTo>
                    <a:pt x="5620752" y="0"/>
                  </a:lnTo>
                  <a:lnTo>
                    <a:pt x="5623792" y="590"/>
                  </a:lnTo>
                  <a:lnTo>
                    <a:pt x="5626717" y="1782"/>
                  </a:lnTo>
                  <a:lnTo>
                    <a:pt x="5629633" y="2830"/>
                  </a:lnTo>
                  <a:lnTo>
                    <a:pt x="5632206" y="4612"/>
                  </a:lnTo>
                  <a:lnTo>
                    <a:pt x="5634446" y="6994"/>
                  </a:lnTo>
                  <a:lnTo>
                    <a:pt x="5636675" y="9234"/>
                  </a:lnTo>
                  <a:lnTo>
                    <a:pt x="5638400" y="11759"/>
                  </a:lnTo>
                  <a:lnTo>
                    <a:pt x="5639610" y="14589"/>
                  </a:lnTo>
                  <a:lnTo>
                    <a:pt x="5640821" y="17419"/>
                  </a:lnTo>
                  <a:lnTo>
                    <a:pt x="5641421" y="20545"/>
                  </a:lnTo>
                  <a:lnTo>
                    <a:pt x="5641421" y="23823"/>
                  </a:lnTo>
                  <a:lnTo>
                    <a:pt x="5641421" y="1148296"/>
                  </a:lnTo>
                  <a:lnTo>
                    <a:pt x="5641421" y="1151421"/>
                  </a:lnTo>
                  <a:lnTo>
                    <a:pt x="5640821" y="1154404"/>
                  </a:lnTo>
                  <a:lnTo>
                    <a:pt x="5639610" y="1157225"/>
                  </a:lnTo>
                  <a:lnTo>
                    <a:pt x="5638400" y="1160055"/>
                  </a:lnTo>
                  <a:lnTo>
                    <a:pt x="5636675" y="1162742"/>
                  </a:lnTo>
                  <a:lnTo>
                    <a:pt x="5634446" y="1164972"/>
                  </a:lnTo>
                  <a:lnTo>
                    <a:pt x="5632206" y="1167202"/>
                  </a:lnTo>
                  <a:lnTo>
                    <a:pt x="5629633" y="1168841"/>
                  </a:lnTo>
                  <a:lnTo>
                    <a:pt x="5626717" y="1170032"/>
                  </a:lnTo>
                  <a:lnTo>
                    <a:pt x="5623792" y="1171376"/>
                  </a:lnTo>
                  <a:lnTo>
                    <a:pt x="5620752" y="1171967"/>
                  </a:lnTo>
                  <a:lnTo>
                    <a:pt x="5617597" y="1172119"/>
                  </a:lnTo>
                  <a:lnTo>
                    <a:pt x="23823" y="1172119"/>
                  </a:lnTo>
                  <a:lnTo>
                    <a:pt x="20659" y="1171967"/>
                  </a:lnTo>
                  <a:lnTo>
                    <a:pt x="17629" y="1171376"/>
                  </a:lnTo>
                  <a:lnTo>
                    <a:pt x="14703" y="1170032"/>
                  </a:lnTo>
                  <a:lnTo>
                    <a:pt x="11787" y="1168841"/>
                  </a:lnTo>
                  <a:lnTo>
                    <a:pt x="1810" y="1157225"/>
                  </a:lnTo>
                  <a:lnTo>
                    <a:pt x="600" y="1154404"/>
                  </a:lnTo>
                  <a:lnTo>
                    <a:pt x="0" y="1151421"/>
                  </a:lnTo>
                  <a:lnTo>
                    <a:pt x="0" y="114829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2931602"/>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4503881"/>
            <a:ext cx="5651500" cy="1353185"/>
            <a:chOff x="959124" y="4503881"/>
            <a:chExt cx="5651500" cy="1353185"/>
          </a:xfrm>
        </p:grpSpPr>
        <p:sp>
          <p:nvSpPr>
            <p:cNvPr id="8" name="object 8"/>
            <p:cNvSpPr/>
            <p:nvPr/>
          </p:nvSpPr>
          <p:spPr>
            <a:xfrm>
              <a:off x="963889" y="4508646"/>
              <a:ext cx="5641975" cy="1343660"/>
            </a:xfrm>
            <a:custGeom>
              <a:avLst/>
              <a:gdLst/>
              <a:ahLst/>
              <a:cxnLst/>
              <a:rect l="l" t="t" r="r" b="b"/>
              <a:pathLst>
                <a:path w="5641975" h="1343660">
                  <a:moveTo>
                    <a:pt x="5617597" y="1343649"/>
                  </a:moveTo>
                  <a:lnTo>
                    <a:pt x="23823" y="1343649"/>
                  </a:lnTo>
                  <a:lnTo>
                    <a:pt x="20659" y="1343496"/>
                  </a:lnTo>
                  <a:lnTo>
                    <a:pt x="0" y="1322799"/>
                  </a:lnTo>
                  <a:lnTo>
                    <a:pt x="0" y="1319825"/>
                  </a:lnTo>
                  <a:lnTo>
                    <a:pt x="0" y="20545"/>
                  </a:lnTo>
                  <a:lnTo>
                    <a:pt x="20659" y="0"/>
                  </a:lnTo>
                  <a:lnTo>
                    <a:pt x="5620752" y="0"/>
                  </a:lnTo>
                  <a:lnTo>
                    <a:pt x="5641421" y="20545"/>
                  </a:lnTo>
                  <a:lnTo>
                    <a:pt x="5641421" y="1322799"/>
                  </a:lnTo>
                  <a:lnTo>
                    <a:pt x="5620752" y="1343496"/>
                  </a:lnTo>
                  <a:lnTo>
                    <a:pt x="5617597" y="1343649"/>
                  </a:lnTo>
                  <a:close/>
                </a:path>
              </a:pathLst>
            </a:custGeom>
            <a:solidFill>
              <a:srgbClr val="F8F8F8"/>
            </a:solidFill>
          </p:spPr>
          <p:txBody>
            <a:bodyPr wrap="square" lIns="0" tIns="0" rIns="0" bIns="0" rtlCol="0"/>
            <a:lstStyle/>
            <a:p>
              <a:endParaRPr/>
            </a:p>
          </p:txBody>
        </p:sp>
        <p:sp>
          <p:nvSpPr>
            <p:cNvPr id="9" name="object 9"/>
            <p:cNvSpPr/>
            <p:nvPr/>
          </p:nvSpPr>
          <p:spPr>
            <a:xfrm>
              <a:off x="963889" y="4508646"/>
              <a:ext cx="5641975" cy="1343660"/>
            </a:xfrm>
            <a:custGeom>
              <a:avLst/>
              <a:gdLst/>
              <a:ahLst/>
              <a:cxnLst/>
              <a:rect l="l" t="t" r="r" b="b"/>
              <a:pathLst>
                <a:path w="5641975" h="1343660">
                  <a:moveTo>
                    <a:pt x="0" y="1319825"/>
                  </a:moveTo>
                  <a:lnTo>
                    <a:pt x="0" y="23823"/>
                  </a:lnTo>
                  <a:lnTo>
                    <a:pt x="0" y="20545"/>
                  </a:lnTo>
                  <a:lnTo>
                    <a:pt x="600" y="17419"/>
                  </a:lnTo>
                  <a:lnTo>
                    <a:pt x="1810" y="14446"/>
                  </a:lnTo>
                  <a:lnTo>
                    <a:pt x="3020" y="11463"/>
                  </a:lnTo>
                  <a:lnTo>
                    <a:pt x="4745" y="8938"/>
                  </a:lnTo>
                  <a:lnTo>
                    <a:pt x="20659" y="0"/>
                  </a:lnTo>
                  <a:lnTo>
                    <a:pt x="23823" y="0"/>
                  </a:lnTo>
                  <a:lnTo>
                    <a:pt x="5617597" y="0"/>
                  </a:lnTo>
                  <a:lnTo>
                    <a:pt x="5620752" y="0"/>
                  </a:lnTo>
                  <a:lnTo>
                    <a:pt x="5623792" y="600"/>
                  </a:lnTo>
                  <a:lnTo>
                    <a:pt x="5639610" y="14446"/>
                  </a:lnTo>
                  <a:lnTo>
                    <a:pt x="5640821" y="17419"/>
                  </a:lnTo>
                  <a:lnTo>
                    <a:pt x="5641421" y="20545"/>
                  </a:lnTo>
                  <a:lnTo>
                    <a:pt x="5641421" y="23823"/>
                  </a:lnTo>
                  <a:lnTo>
                    <a:pt x="5641421" y="1319825"/>
                  </a:lnTo>
                  <a:lnTo>
                    <a:pt x="5641421" y="1322799"/>
                  </a:lnTo>
                  <a:lnTo>
                    <a:pt x="5640821" y="1325781"/>
                  </a:lnTo>
                  <a:lnTo>
                    <a:pt x="5617597" y="1343649"/>
                  </a:lnTo>
                  <a:lnTo>
                    <a:pt x="23823" y="1343649"/>
                  </a:lnTo>
                  <a:lnTo>
                    <a:pt x="0" y="1322799"/>
                  </a:lnTo>
                  <a:lnTo>
                    <a:pt x="0" y="1319825"/>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4589722"/>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6524120"/>
            <a:ext cx="5651500" cy="2039620"/>
            <a:chOff x="959124" y="6524120"/>
            <a:chExt cx="5651500" cy="2039620"/>
          </a:xfrm>
        </p:grpSpPr>
        <p:sp>
          <p:nvSpPr>
            <p:cNvPr id="12" name="object 12"/>
            <p:cNvSpPr/>
            <p:nvPr/>
          </p:nvSpPr>
          <p:spPr>
            <a:xfrm>
              <a:off x="963889" y="6528885"/>
              <a:ext cx="5641975" cy="2030095"/>
            </a:xfrm>
            <a:custGeom>
              <a:avLst/>
              <a:gdLst/>
              <a:ahLst/>
              <a:cxnLst/>
              <a:rect l="l" t="t" r="r" b="b"/>
              <a:pathLst>
                <a:path w="5641975" h="2030095">
                  <a:moveTo>
                    <a:pt x="5617597" y="2029768"/>
                  </a:moveTo>
                  <a:lnTo>
                    <a:pt x="23823" y="2029768"/>
                  </a:lnTo>
                  <a:lnTo>
                    <a:pt x="20659" y="2029615"/>
                  </a:lnTo>
                  <a:lnTo>
                    <a:pt x="0" y="2008917"/>
                  </a:lnTo>
                  <a:lnTo>
                    <a:pt x="0" y="2005944"/>
                  </a:lnTo>
                  <a:lnTo>
                    <a:pt x="0" y="20545"/>
                  </a:lnTo>
                  <a:lnTo>
                    <a:pt x="20659" y="0"/>
                  </a:lnTo>
                  <a:lnTo>
                    <a:pt x="5620752" y="0"/>
                  </a:lnTo>
                  <a:lnTo>
                    <a:pt x="5641421" y="20545"/>
                  </a:lnTo>
                  <a:lnTo>
                    <a:pt x="5641421" y="2008917"/>
                  </a:lnTo>
                  <a:lnTo>
                    <a:pt x="5620752" y="2029615"/>
                  </a:lnTo>
                  <a:lnTo>
                    <a:pt x="5617597" y="2029768"/>
                  </a:lnTo>
                  <a:close/>
                </a:path>
              </a:pathLst>
            </a:custGeom>
            <a:solidFill>
              <a:srgbClr val="F8F8F8"/>
            </a:solidFill>
          </p:spPr>
          <p:txBody>
            <a:bodyPr wrap="square" lIns="0" tIns="0" rIns="0" bIns="0" rtlCol="0"/>
            <a:lstStyle/>
            <a:p>
              <a:endParaRPr/>
            </a:p>
          </p:txBody>
        </p:sp>
        <p:sp>
          <p:nvSpPr>
            <p:cNvPr id="13" name="object 13"/>
            <p:cNvSpPr/>
            <p:nvPr/>
          </p:nvSpPr>
          <p:spPr>
            <a:xfrm>
              <a:off x="963889" y="6528885"/>
              <a:ext cx="5641975" cy="2030095"/>
            </a:xfrm>
            <a:custGeom>
              <a:avLst/>
              <a:gdLst/>
              <a:ahLst/>
              <a:cxnLst/>
              <a:rect l="l" t="t" r="r" b="b"/>
              <a:pathLst>
                <a:path w="5641975" h="2030095">
                  <a:moveTo>
                    <a:pt x="0" y="2005944"/>
                  </a:moveTo>
                  <a:lnTo>
                    <a:pt x="0" y="23823"/>
                  </a:lnTo>
                  <a:lnTo>
                    <a:pt x="0" y="20545"/>
                  </a:lnTo>
                  <a:lnTo>
                    <a:pt x="600" y="17419"/>
                  </a:lnTo>
                  <a:lnTo>
                    <a:pt x="1810" y="14589"/>
                  </a:lnTo>
                  <a:lnTo>
                    <a:pt x="3020" y="11759"/>
                  </a:lnTo>
                  <a:lnTo>
                    <a:pt x="4745" y="9234"/>
                  </a:lnTo>
                  <a:lnTo>
                    <a:pt x="6975" y="6994"/>
                  </a:lnTo>
                  <a:lnTo>
                    <a:pt x="9214" y="4612"/>
                  </a:lnTo>
                  <a:lnTo>
                    <a:pt x="11787" y="2830"/>
                  </a:lnTo>
                  <a:lnTo>
                    <a:pt x="14703" y="1791"/>
                  </a:lnTo>
                  <a:lnTo>
                    <a:pt x="17629" y="600"/>
                  </a:lnTo>
                  <a:lnTo>
                    <a:pt x="20659" y="0"/>
                  </a:lnTo>
                  <a:lnTo>
                    <a:pt x="23823" y="0"/>
                  </a:lnTo>
                  <a:lnTo>
                    <a:pt x="5617597" y="0"/>
                  </a:lnTo>
                  <a:lnTo>
                    <a:pt x="5620752" y="0"/>
                  </a:lnTo>
                  <a:lnTo>
                    <a:pt x="5623792" y="600"/>
                  </a:lnTo>
                  <a:lnTo>
                    <a:pt x="5626717" y="1791"/>
                  </a:lnTo>
                  <a:lnTo>
                    <a:pt x="5629633" y="2830"/>
                  </a:lnTo>
                  <a:lnTo>
                    <a:pt x="5632206" y="4612"/>
                  </a:lnTo>
                  <a:lnTo>
                    <a:pt x="5634446" y="6994"/>
                  </a:lnTo>
                  <a:lnTo>
                    <a:pt x="5636675" y="9234"/>
                  </a:lnTo>
                  <a:lnTo>
                    <a:pt x="5638400" y="11759"/>
                  </a:lnTo>
                  <a:lnTo>
                    <a:pt x="5639610" y="14589"/>
                  </a:lnTo>
                  <a:lnTo>
                    <a:pt x="5640821" y="17419"/>
                  </a:lnTo>
                  <a:lnTo>
                    <a:pt x="5641421" y="20545"/>
                  </a:lnTo>
                  <a:lnTo>
                    <a:pt x="5641421" y="23823"/>
                  </a:lnTo>
                  <a:lnTo>
                    <a:pt x="5641421" y="2005944"/>
                  </a:lnTo>
                  <a:lnTo>
                    <a:pt x="5641421" y="2008917"/>
                  </a:lnTo>
                  <a:lnTo>
                    <a:pt x="5640821" y="2011900"/>
                  </a:lnTo>
                  <a:lnTo>
                    <a:pt x="5639610" y="2014730"/>
                  </a:lnTo>
                  <a:lnTo>
                    <a:pt x="5638400" y="2017561"/>
                  </a:lnTo>
                  <a:lnTo>
                    <a:pt x="5636675" y="2020238"/>
                  </a:lnTo>
                  <a:lnTo>
                    <a:pt x="5617597" y="2029768"/>
                  </a:lnTo>
                  <a:lnTo>
                    <a:pt x="23823" y="2029768"/>
                  </a:lnTo>
                  <a:lnTo>
                    <a:pt x="0" y="2008917"/>
                  </a:lnTo>
                  <a:lnTo>
                    <a:pt x="0" y="2005944"/>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6609961"/>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942429"/>
            <a:ext cx="5608955" cy="5817235"/>
          </a:xfrm>
          <a:prstGeom prst="rect">
            <a:avLst/>
          </a:prstGeom>
        </p:spPr>
        <p:txBody>
          <a:bodyPr vert="horz" wrap="square" lIns="0" tIns="12065" rIns="0" bIns="0" rtlCol="0">
            <a:spAutoFit/>
          </a:bodyPr>
          <a:lstStyle/>
          <a:p>
            <a:pPr marL="12700" marR="12700" algn="just">
              <a:lnSpc>
                <a:spcPct val="131600"/>
              </a:lnSpc>
              <a:spcBef>
                <a:spcPts val="95"/>
              </a:spcBef>
            </a:pPr>
            <a:r>
              <a:rPr sz="950" b="1" spc="25" dirty="0">
                <a:solidFill>
                  <a:srgbClr val="333333"/>
                </a:solidFill>
                <a:latin typeface="微软雅黑"/>
                <a:cs typeface="微软雅黑"/>
              </a:rPr>
              <a:t>基于端口号的虚拟主机功能可以让用户通过指定的端口号来访问服务器上的网站资源。在使用</a:t>
            </a:r>
            <a:r>
              <a:rPr sz="950" b="1" spc="55" dirty="0">
                <a:solidFill>
                  <a:srgbClr val="333333"/>
                </a:solidFill>
                <a:latin typeface="Trebuchet MS"/>
                <a:cs typeface="Trebuchet MS"/>
              </a:rPr>
              <a:t>Apache </a:t>
            </a:r>
            <a:r>
              <a:rPr sz="950" b="1" spc="-275" dirty="0">
                <a:solidFill>
                  <a:srgbClr val="333333"/>
                </a:solidFill>
                <a:latin typeface="Trebuchet MS"/>
                <a:cs typeface="Trebuchet MS"/>
              </a:rPr>
              <a:t> </a:t>
            </a:r>
            <a:r>
              <a:rPr sz="950" b="1" spc="25" dirty="0">
                <a:solidFill>
                  <a:srgbClr val="333333"/>
                </a:solidFill>
                <a:latin typeface="微软雅黑"/>
                <a:cs typeface="微软雅黑"/>
              </a:rPr>
              <a:t>配置虚拟网站主机功能时，基于端口号的配置方式是最复杂的。因此我们不仅要考虑</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 配置因素，还需要考虑到</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服务对新开设端口的监控。一般来说，使用</a:t>
            </a:r>
            <a:r>
              <a:rPr sz="950" b="1" dirty="0">
                <a:solidFill>
                  <a:srgbClr val="333333"/>
                </a:solidFill>
                <a:latin typeface="Trebuchet MS"/>
                <a:cs typeface="Trebuchet MS"/>
              </a:rPr>
              <a:t>80</a:t>
            </a:r>
            <a:r>
              <a:rPr sz="950" b="1" spc="25" dirty="0">
                <a:solidFill>
                  <a:srgbClr val="333333"/>
                </a:solidFill>
                <a:latin typeface="微软雅黑"/>
                <a:cs typeface="微软雅黑"/>
              </a:rPr>
              <a:t>、</a:t>
            </a:r>
            <a:r>
              <a:rPr sz="950" b="1" dirty="0">
                <a:solidFill>
                  <a:srgbClr val="333333"/>
                </a:solidFill>
                <a:latin typeface="Trebuchet MS"/>
                <a:cs typeface="Trebuchet MS"/>
              </a:rPr>
              <a:t>443</a:t>
            </a:r>
            <a:r>
              <a:rPr sz="950" b="1" spc="25" dirty="0">
                <a:solidFill>
                  <a:srgbClr val="333333"/>
                </a:solidFill>
                <a:latin typeface="微软雅黑"/>
                <a:cs typeface="微软雅黑"/>
              </a:rPr>
              <a:t>、</a:t>
            </a:r>
            <a:r>
              <a:rPr sz="950" b="1" dirty="0">
                <a:solidFill>
                  <a:srgbClr val="333333"/>
                </a:solidFill>
                <a:latin typeface="Trebuchet MS"/>
                <a:cs typeface="Trebuchet MS"/>
              </a:rPr>
              <a:t>8080</a:t>
            </a:r>
            <a:r>
              <a:rPr sz="950" b="1" spc="20" dirty="0">
                <a:solidFill>
                  <a:srgbClr val="333333"/>
                </a:solidFill>
                <a:latin typeface="微软雅黑"/>
                <a:cs typeface="微软雅黑"/>
              </a:rPr>
              <a:t>等端口号 </a:t>
            </a:r>
            <a:r>
              <a:rPr sz="950" b="1" spc="25" dirty="0">
                <a:solidFill>
                  <a:srgbClr val="333333"/>
                </a:solidFill>
                <a:latin typeface="微软雅黑"/>
                <a:cs typeface="微软雅黑"/>
              </a:rPr>
              <a:t>来提供网站访问服务是比较合理的，如果使用其他端口号则会受到</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服务的限制。</a:t>
            </a:r>
            <a:endParaRPr sz="950">
              <a:latin typeface="微软雅黑"/>
              <a:cs typeface="微软雅黑"/>
            </a:endParaRPr>
          </a:p>
          <a:p>
            <a:pPr marL="12700" marR="45085">
              <a:lnSpc>
                <a:spcPct val="131600"/>
              </a:lnSpc>
              <a:spcBef>
                <a:spcPts val="750"/>
              </a:spcBef>
            </a:pPr>
            <a:r>
              <a:rPr sz="950" b="1" spc="25" dirty="0">
                <a:solidFill>
                  <a:srgbClr val="333333"/>
                </a:solidFill>
                <a:latin typeface="微软雅黑"/>
                <a:cs typeface="微软雅黑"/>
              </a:rPr>
              <a:t>在接下来的实验中，我们不但要考虑到目录上应用的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安全上下文的限制，还需要考虑</a:t>
            </a:r>
            <a:r>
              <a:rPr sz="950" b="1" spc="40" dirty="0">
                <a:solidFill>
                  <a:srgbClr val="333333"/>
                </a:solidFill>
                <a:latin typeface="Trebuchet MS"/>
                <a:cs typeface="Trebuchet MS"/>
              </a:rPr>
              <a:t>SELinux </a:t>
            </a:r>
            <a:r>
              <a:rPr sz="950" b="1" spc="25" dirty="0">
                <a:solidFill>
                  <a:srgbClr val="333333"/>
                </a:solidFill>
                <a:latin typeface="微软雅黑"/>
                <a:cs typeface="微软雅黑"/>
              </a:rPr>
              <a:t>域对</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服务程序的管控。</a:t>
            </a:r>
            <a:endParaRPr sz="950">
              <a:latin typeface="微软雅黑"/>
              <a:cs typeface="微软雅黑"/>
            </a:endParaRPr>
          </a:p>
          <a:p>
            <a:pPr marL="12700" marR="2159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：分别在</a:t>
            </a:r>
            <a:r>
              <a:rPr sz="950" b="1" spc="65" dirty="0">
                <a:solidFill>
                  <a:srgbClr val="333333"/>
                </a:solidFill>
                <a:latin typeface="Trebuchet MS"/>
                <a:cs typeface="Trebuchet MS"/>
              </a:rPr>
              <a:t>/home/wwwroot</a:t>
            </a:r>
            <a:r>
              <a:rPr sz="950" b="1" spc="20" dirty="0">
                <a:solidFill>
                  <a:srgbClr val="333333"/>
                </a:solidFill>
                <a:latin typeface="微软雅黑"/>
                <a:cs typeface="微软雅黑"/>
              </a:rPr>
              <a:t>中创建用于保存不同网站数据的三个目录，并向其中分别写入网站的 </a:t>
            </a:r>
            <a:r>
              <a:rPr sz="950" b="1" spc="25" dirty="0">
                <a:solidFill>
                  <a:srgbClr val="333333"/>
                </a:solidFill>
                <a:latin typeface="微软雅黑"/>
                <a:cs typeface="微软雅黑"/>
              </a:rPr>
              <a:t>首页文件。每个首页文件中应有明确区分不同网站内容的信息，方便稍后能更直观地检查效果。</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40" dirty="0">
                <a:solidFill>
                  <a:srgbClr val="333333"/>
                </a:solidFill>
                <a:latin typeface="Lucida Console"/>
                <a:cs typeface="Lucida Console"/>
              </a:rPr>
              <a:t> </a:t>
            </a:r>
            <a:r>
              <a:rPr sz="850" spc="20" dirty="0">
                <a:solidFill>
                  <a:srgbClr val="333333"/>
                </a:solidFill>
                <a:latin typeface="Lucida Console"/>
                <a:cs typeface="Lucida Console"/>
              </a:rPr>
              <a:t>-p</a:t>
            </a:r>
            <a:r>
              <a:rPr sz="850" spc="35" dirty="0">
                <a:solidFill>
                  <a:srgbClr val="333333"/>
                </a:solidFill>
                <a:latin typeface="Lucida Console"/>
                <a:cs typeface="Lucida Console"/>
              </a:rPr>
              <a:t> </a:t>
            </a:r>
            <a:r>
              <a:rPr sz="850" spc="30" dirty="0">
                <a:solidFill>
                  <a:srgbClr val="333333"/>
                </a:solidFill>
                <a:latin typeface="Lucida Console"/>
                <a:cs typeface="Lucida Console"/>
              </a:rPr>
              <a:t>/home/wwwroot/6111[root@linuxprobe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40" dirty="0">
                <a:solidFill>
                  <a:srgbClr val="333333"/>
                </a:solidFill>
                <a:latin typeface="Lucida Console"/>
                <a:cs typeface="Lucida Console"/>
              </a:rPr>
              <a:t> </a:t>
            </a:r>
            <a:r>
              <a:rPr sz="850" spc="20" dirty="0">
                <a:solidFill>
                  <a:srgbClr val="333333"/>
                </a:solidFill>
                <a:latin typeface="Lucida Console"/>
                <a:cs typeface="Lucida Console"/>
              </a:rPr>
              <a:t>-p</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/home/wwwroot/6222[root@linuxprobe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30" dirty="0">
                <a:solidFill>
                  <a:srgbClr val="333333"/>
                </a:solidFill>
                <a:latin typeface="Lucida Console"/>
                <a:cs typeface="Lucida Console"/>
              </a:rPr>
              <a:t> </a:t>
            </a:r>
            <a:r>
              <a:rPr sz="850" spc="20" dirty="0">
                <a:solidFill>
                  <a:srgbClr val="333333"/>
                </a:solidFill>
                <a:latin typeface="Lucida Console"/>
                <a:cs typeface="Lucida Console"/>
              </a:rPr>
              <a:t>-p</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/home/wwwroot/6333[root@linuxprobe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echo </a:t>
            </a:r>
            <a:r>
              <a:rPr sz="850" spc="30" dirty="0">
                <a:solidFill>
                  <a:srgbClr val="333333"/>
                </a:solidFill>
                <a:latin typeface="Lucida Console"/>
                <a:cs typeface="Lucida Console"/>
              </a:rPr>
              <a:t>"port:6111" </a:t>
            </a:r>
            <a:r>
              <a:rPr sz="850" spc="15" dirty="0">
                <a:solidFill>
                  <a:srgbClr val="333333"/>
                </a:solidFill>
                <a:latin typeface="Lucida Console"/>
                <a:cs typeface="Lucida Console"/>
              </a:rPr>
              <a:t>&gt;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/home/wwwroot/6111/index.html[root@linuxprobe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echo</a:t>
            </a:r>
            <a:r>
              <a:rPr sz="850" spc="35" dirty="0">
                <a:solidFill>
                  <a:srgbClr val="333333"/>
                </a:solidFill>
                <a:latin typeface="Lucida Console"/>
                <a:cs typeface="Lucida Console"/>
              </a:rPr>
              <a:t> </a:t>
            </a:r>
            <a:r>
              <a:rPr sz="850" spc="30" dirty="0">
                <a:solidFill>
                  <a:srgbClr val="333333"/>
                </a:solidFill>
                <a:latin typeface="Lucida Console"/>
                <a:cs typeface="Lucida Console"/>
              </a:rPr>
              <a:t>"port:6222"</a:t>
            </a:r>
            <a:r>
              <a:rPr sz="850" spc="35" dirty="0">
                <a:solidFill>
                  <a:srgbClr val="333333"/>
                </a:solidFill>
                <a:latin typeface="Lucida Console"/>
                <a:cs typeface="Lucida Console"/>
              </a:rPr>
              <a:t> </a:t>
            </a:r>
            <a:r>
              <a:rPr sz="850" spc="15" dirty="0">
                <a:solidFill>
                  <a:srgbClr val="333333"/>
                </a:solidFill>
                <a:latin typeface="Lucida Console"/>
                <a:cs typeface="Lucida Console"/>
              </a:rPr>
              <a:t>&gt;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/home/wwwroot/6222/index.html[root@linuxprobe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echo</a:t>
            </a:r>
            <a:r>
              <a:rPr sz="850" spc="35" dirty="0">
                <a:solidFill>
                  <a:srgbClr val="333333"/>
                </a:solidFill>
                <a:latin typeface="Lucida Console"/>
                <a:cs typeface="Lucida Console"/>
              </a:rPr>
              <a:t> </a:t>
            </a:r>
            <a:r>
              <a:rPr sz="850" spc="30" dirty="0">
                <a:solidFill>
                  <a:srgbClr val="333333"/>
                </a:solidFill>
                <a:latin typeface="Lucida Console"/>
                <a:cs typeface="Lucida Console"/>
              </a:rPr>
              <a:t>"port:6333"</a:t>
            </a:r>
            <a:r>
              <a:rPr sz="850" spc="35" dirty="0">
                <a:solidFill>
                  <a:srgbClr val="333333"/>
                </a:solidFill>
                <a:latin typeface="Lucida Console"/>
                <a:cs typeface="Lucida Console"/>
              </a:rPr>
              <a:t> </a:t>
            </a:r>
            <a:r>
              <a:rPr sz="850" spc="15" dirty="0">
                <a:solidFill>
                  <a:srgbClr val="333333"/>
                </a:solidFill>
                <a:latin typeface="Lucida Console"/>
                <a:cs typeface="Lucida Console"/>
              </a:rPr>
              <a:t>&gt;</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/home/wwwroot/6333/index.html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服务配置文件的第</a:t>
            </a:r>
            <a:r>
              <a:rPr sz="950" b="1" dirty="0">
                <a:solidFill>
                  <a:srgbClr val="333333"/>
                </a:solidFill>
                <a:latin typeface="Trebuchet MS"/>
                <a:cs typeface="Trebuchet MS"/>
              </a:rPr>
              <a:t>46</a:t>
            </a:r>
            <a:r>
              <a:rPr sz="950" b="1" spc="25" dirty="0">
                <a:solidFill>
                  <a:srgbClr val="333333"/>
                </a:solidFill>
                <a:latin typeface="微软雅黑"/>
                <a:cs typeface="微软雅黑"/>
              </a:rPr>
              <a:t>行至</a:t>
            </a:r>
            <a:r>
              <a:rPr sz="950" b="1" dirty="0">
                <a:solidFill>
                  <a:srgbClr val="333333"/>
                </a:solidFill>
                <a:latin typeface="Trebuchet MS"/>
                <a:cs typeface="Trebuchet MS"/>
              </a:rPr>
              <a:t>48</a:t>
            </a:r>
            <a:r>
              <a:rPr sz="950" b="1" spc="25" dirty="0">
                <a:solidFill>
                  <a:srgbClr val="333333"/>
                </a:solidFill>
                <a:latin typeface="微软雅黑"/>
                <a:cs typeface="微软雅黑"/>
              </a:rPr>
              <a:t>行分别添加用于监听</a:t>
            </a:r>
            <a:r>
              <a:rPr sz="950" b="1" dirty="0">
                <a:solidFill>
                  <a:srgbClr val="333333"/>
                </a:solidFill>
                <a:latin typeface="Trebuchet MS"/>
                <a:cs typeface="Trebuchet MS"/>
              </a:rPr>
              <a:t>6111</a:t>
            </a:r>
            <a:r>
              <a:rPr sz="950" b="1" spc="25" dirty="0">
                <a:solidFill>
                  <a:srgbClr val="333333"/>
                </a:solidFill>
                <a:latin typeface="微软雅黑"/>
                <a:cs typeface="微软雅黑"/>
              </a:rPr>
              <a:t>、</a:t>
            </a:r>
            <a:r>
              <a:rPr sz="950" b="1" dirty="0">
                <a:solidFill>
                  <a:srgbClr val="333333"/>
                </a:solidFill>
                <a:latin typeface="Trebuchet MS"/>
                <a:cs typeface="Trebuchet MS"/>
              </a:rPr>
              <a:t>6222</a:t>
            </a:r>
            <a:r>
              <a:rPr sz="950" b="1" spc="25" dirty="0">
                <a:solidFill>
                  <a:srgbClr val="333333"/>
                </a:solidFill>
                <a:latin typeface="微软雅黑"/>
                <a:cs typeface="微软雅黑"/>
              </a:rPr>
              <a:t>和</a:t>
            </a:r>
            <a:r>
              <a:rPr sz="950" b="1" dirty="0">
                <a:solidFill>
                  <a:srgbClr val="333333"/>
                </a:solidFill>
                <a:latin typeface="Trebuchet MS"/>
                <a:cs typeface="Trebuchet MS"/>
              </a:rPr>
              <a:t>6333</a:t>
            </a:r>
            <a:r>
              <a:rPr sz="950" b="1" spc="25" dirty="0">
                <a:solidFill>
                  <a:srgbClr val="333333"/>
                </a:solidFill>
                <a:latin typeface="微软雅黑"/>
                <a:cs typeface="微软雅黑"/>
              </a:rPr>
              <a:t>端口的参数。</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vim</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/etc/httpd/conf/httpd.conf</a:t>
            </a:r>
            <a:r>
              <a:rPr sz="850" spc="35" dirty="0">
                <a:solidFill>
                  <a:srgbClr val="333333"/>
                </a:solidFill>
                <a:latin typeface="Lucida Console"/>
                <a:cs typeface="Lucida Console"/>
              </a:rPr>
              <a:t> </a:t>
            </a: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marL="136525" marR="85090">
              <a:lnSpc>
                <a:spcPct val="132400"/>
              </a:lnSpc>
              <a:tabLst>
                <a:tab pos="3239770" algn="l"/>
                <a:tab pos="4204970" algn="l"/>
              </a:tabLst>
            </a:pPr>
            <a:r>
              <a:rPr sz="850" spc="20" dirty="0">
                <a:solidFill>
                  <a:srgbClr val="333333"/>
                </a:solidFill>
                <a:latin typeface="Lucida Console"/>
                <a:cs typeface="Lucida Console"/>
              </a:rPr>
              <a:t>37</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Listen:</a:t>
            </a:r>
            <a:r>
              <a:rPr sz="850" spc="35" dirty="0">
                <a:solidFill>
                  <a:srgbClr val="333333"/>
                </a:solidFill>
                <a:latin typeface="Lucida Console"/>
                <a:cs typeface="Lucida Console"/>
              </a:rPr>
              <a:t> </a:t>
            </a:r>
            <a:r>
              <a:rPr sz="850" spc="25" dirty="0">
                <a:solidFill>
                  <a:srgbClr val="333333"/>
                </a:solidFill>
                <a:latin typeface="Lucida Console"/>
                <a:cs typeface="Lucida Console"/>
              </a:rPr>
              <a:t>Allows</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bind</a:t>
            </a:r>
            <a:r>
              <a:rPr sz="850" spc="35" dirty="0">
                <a:solidFill>
                  <a:srgbClr val="333333"/>
                </a:solidFill>
                <a:latin typeface="Lucida Console"/>
                <a:cs typeface="Lucida Console"/>
              </a:rPr>
              <a:t> </a:t>
            </a:r>
            <a:r>
              <a:rPr sz="850" spc="25" dirty="0">
                <a:solidFill>
                  <a:srgbClr val="333333"/>
                </a:solidFill>
                <a:latin typeface="Lucida Console"/>
                <a:cs typeface="Lucida Console"/>
              </a:rPr>
              <a:t>Apache</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specific</a:t>
            </a:r>
            <a:r>
              <a:rPr sz="850" spc="35" dirty="0">
                <a:solidFill>
                  <a:srgbClr val="333333"/>
                </a:solidFill>
                <a:latin typeface="Lucida Console"/>
                <a:cs typeface="Lucida Console"/>
              </a:rPr>
              <a:t> </a:t>
            </a:r>
            <a:r>
              <a:rPr sz="850" spc="20" dirty="0">
                <a:solidFill>
                  <a:srgbClr val="333333"/>
                </a:solidFill>
                <a:latin typeface="Lucida Console"/>
                <a:cs typeface="Lucida Console"/>
              </a:rPr>
              <a:t>IP</a:t>
            </a:r>
            <a:r>
              <a:rPr sz="850" spc="35" dirty="0">
                <a:solidFill>
                  <a:srgbClr val="333333"/>
                </a:solidFill>
                <a:latin typeface="Lucida Console"/>
                <a:cs typeface="Lucida Console"/>
              </a:rPr>
              <a:t> </a:t>
            </a:r>
            <a:r>
              <a:rPr sz="850" spc="30" dirty="0">
                <a:solidFill>
                  <a:srgbClr val="333333"/>
                </a:solidFill>
                <a:latin typeface="Lucida Console"/>
                <a:cs typeface="Lucida Console"/>
              </a:rPr>
              <a:t>addresses </a:t>
            </a:r>
            <a:r>
              <a:rPr sz="850" spc="25" dirty="0">
                <a:solidFill>
                  <a:srgbClr val="333333"/>
                </a:solidFill>
                <a:latin typeface="Lucida Console"/>
                <a:cs typeface="Lucida Console"/>
              </a:rPr>
              <a:t>and/or</a:t>
            </a:r>
            <a:r>
              <a:rPr sz="850" spc="35" dirty="0">
                <a:solidFill>
                  <a:srgbClr val="333333"/>
                </a:solidFill>
                <a:latin typeface="Lucida Console"/>
                <a:cs typeface="Lucida Console"/>
              </a:rPr>
              <a:t> </a:t>
            </a:r>
            <a:r>
              <a:rPr sz="850" spc="20" dirty="0">
                <a:solidFill>
                  <a:srgbClr val="333333"/>
                </a:solidFill>
                <a:latin typeface="Lucida Console"/>
                <a:cs typeface="Lucida Console"/>
              </a:rPr>
              <a:t>38</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ports,</a:t>
            </a:r>
            <a:r>
              <a:rPr sz="850" spc="35" dirty="0">
                <a:solidFill>
                  <a:srgbClr val="333333"/>
                </a:solidFill>
                <a:latin typeface="Lucida Console"/>
                <a:cs typeface="Lucida Console"/>
              </a:rPr>
              <a:t> </a:t>
            </a:r>
            <a:r>
              <a:rPr sz="850" spc="30" dirty="0">
                <a:solidFill>
                  <a:srgbClr val="333333"/>
                </a:solidFill>
                <a:latin typeface="Lucida Console"/>
                <a:cs typeface="Lucida Console"/>
              </a:rPr>
              <a:t>instead</a:t>
            </a:r>
            <a:r>
              <a:rPr sz="850" spc="40" dirty="0">
                <a:solidFill>
                  <a:srgbClr val="333333"/>
                </a:solidFill>
                <a:latin typeface="Lucida Console"/>
                <a:cs typeface="Lucida Console"/>
              </a:rPr>
              <a:t> </a:t>
            </a:r>
            <a:r>
              <a:rPr sz="850" spc="20" dirty="0">
                <a:solidFill>
                  <a:srgbClr val="333333"/>
                </a:solidFill>
                <a:latin typeface="Lucida Console"/>
                <a:cs typeface="Lucida Console"/>
              </a:rPr>
              <a:t>of</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30" dirty="0">
                <a:solidFill>
                  <a:srgbClr val="333333"/>
                </a:solidFill>
                <a:latin typeface="Lucida Console"/>
                <a:cs typeface="Lucida Console"/>
              </a:rPr>
              <a:t>default.</a:t>
            </a:r>
            <a:r>
              <a:rPr sz="850" spc="40" dirty="0">
                <a:solidFill>
                  <a:srgbClr val="333333"/>
                </a:solidFill>
                <a:latin typeface="Lucida Console"/>
                <a:cs typeface="Lucida Console"/>
              </a:rPr>
              <a:t> </a:t>
            </a:r>
            <a:r>
              <a:rPr sz="850" spc="25" dirty="0">
                <a:solidFill>
                  <a:srgbClr val="333333"/>
                </a:solidFill>
                <a:latin typeface="Lucida Console"/>
                <a:cs typeface="Lucida Console"/>
              </a:rPr>
              <a:t>See</a:t>
            </a:r>
            <a:r>
              <a:rPr sz="850" spc="40" dirty="0">
                <a:solidFill>
                  <a:srgbClr val="333333"/>
                </a:solidFill>
                <a:latin typeface="Lucida Console"/>
                <a:cs typeface="Lucida Console"/>
              </a:rPr>
              <a:t> </a:t>
            </a:r>
            <a:r>
              <a:rPr sz="850" spc="25" dirty="0">
                <a:solidFill>
                  <a:srgbClr val="333333"/>
                </a:solidFill>
                <a:latin typeface="Lucida Console"/>
                <a:cs typeface="Lucida Console"/>
              </a:rPr>
              <a:t>also</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20" dirty="0">
                <a:solidFill>
                  <a:srgbClr val="333333"/>
                </a:solidFill>
                <a:latin typeface="Lucida Console"/>
                <a:cs typeface="Lucida Console"/>
              </a:rPr>
              <a:t>39</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directive. </a:t>
            </a:r>
            <a:r>
              <a:rPr sz="850" spc="20" dirty="0">
                <a:solidFill>
                  <a:srgbClr val="333333"/>
                </a:solidFill>
                <a:latin typeface="Lucida Console"/>
                <a:cs typeface="Lucida Console"/>
              </a:rPr>
              <a:t>40</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41</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Change </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40" dirty="0">
                <a:solidFill>
                  <a:srgbClr val="333333"/>
                </a:solidFill>
                <a:latin typeface="Lucida Console"/>
                <a:cs typeface="Lucida Console"/>
              </a:rPr>
              <a:t> </a:t>
            </a:r>
            <a:r>
              <a:rPr sz="850" spc="20" dirty="0">
                <a:solidFill>
                  <a:srgbClr val="333333"/>
                </a:solidFill>
                <a:latin typeface="Lucida Console"/>
                <a:cs typeface="Lucida Console"/>
              </a:rPr>
              <a:t>to</a:t>
            </a:r>
            <a:r>
              <a:rPr sz="850" spc="45" dirty="0">
                <a:solidFill>
                  <a:srgbClr val="333333"/>
                </a:solidFill>
                <a:latin typeface="Lucida Console"/>
                <a:cs typeface="Lucida Console"/>
              </a:rPr>
              <a:t> </a:t>
            </a:r>
            <a:r>
              <a:rPr sz="850" spc="25" dirty="0">
                <a:solidFill>
                  <a:srgbClr val="333333"/>
                </a:solidFill>
                <a:latin typeface="Lucida Console"/>
                <a:cs typeface="Lucida Console"/>
              </a:rPr>
              <a:t>Listen</a:t>
            </a:r>
            <a:r>
              <a:rPr sz="850" spc="40" dirty="0">
                <a:solidFill>
                  <a:srgbClr val="333333"/>
                </a:solidFill>
                <a:latin typeface="Lucida Console"/>
                <a:cs typeface="Lucida Console"/>
              </a:rPr>
              <a:t> </a:t>
            </a:r>
            <a:r>
              <a:rPr sz="850" spc="20" dirty="0">
                <a:solidFill>
                  <a:srgbClr val="333333"/>
                </a:solidFill>
                <a:latin typeface="Lucida Console"/>
                <a:cs typeface="Lucida Console"/>
              </a:rPr>
              <a:t>on</a:t>
            </a:r>
            <a:r>
              <a:rPr sz="850" spc="45" dirty="0">
                <a:solidFill>
                  <a:srgbClr val="333333"/>
                </a:solidFill>
                <a:latin typeface="Lucida Console"/>
                <a:cs typeface="Lucida Console"/>
              </a:rPr>
              <a:t> </a:t>
            </a:r>
            <a:r>
              <a:rPr sz="850" spc="30" dirty="0">
                <a:solidFill>
                  <a:srgbClr val="333333"/>
                </a:solidFill>
                <a:latin typeface="Lucida Console"/>
                <a:cs typeface="Lucida Console"/>
              </a:rPr>
              <a:t>specific</a:t>
            </a:r>
            <a:r>
              <a:rPr sz="850" spc="45" dirty="0">
                <a:solidFill>
                  <a:srgbClr val="333333"/>
                </a:solidFill>
                <a:latin typeface="Lucida Console"/>
                <a:cs typeface="Lucida Console"/>
              </a:rPr>
              <a:t> </a:t>
            </a:r>
            <a:r>
              <a:rPr sz="850" spc="20" dirty="0">
                <a:solidFill>
                  <a:srgbClr val="333333"/>
                </a:solidFill>
                <a:latin typeface="Lucida Console"/>
                <a:cs typeface="Lucida Console"/>
              </a:rPr>
              <a:t>IP</a:t>
            </a:r>
            <a:r>
              <a:rPr sz="850" spc="40" dirty="0">
                <a:solidFill>
                  <a:srgbClr val="333333"/>
                </a:solidFill>
                <a:latin typeface="Lucida Console"/>
                <a:cs typeface="Lucida Console"/>
              </a:rPr>
              <a:t> </a:t>
            </a:r>
            <a:r>
              <a:rPr sz="850" spc="30" dirty="0">
                <a:solidFill>
                  <a:srgbClr val="333333"/>
                </a:solidFill>
                <a:latin typeface="Lucida Console"/>
                <a:cs typeface="Lucida Console"/>
              </a:rPr>
              <a:t>addresses</a:t>
            </a:r>
            <a:r>
              <a:rPr sz="850" spc="45" dirty="0">
                <a:solidFill>
                  <a:srgbClr val="333333"/>
                </a:solidFill>
                <a:latin typeface="Lucida Console"/>
                <a:cs typeface="Lucida Console"/>
              </a:rPr>
              <a:t> </a:t>
            </a:r>
            <a:r>
              <a:rPr sz="850" spc="20" dirty="0">
                <a:solidFill>
                  <a:srgbClr val="333333"/>
                </a:solidFill>
                <a:latin typeface="Lucida Console"/>
                <a:cs typeface="Lucida Console"/>
              </a:rPr>
              <a:t>as</a:t>
            </a:r>
            <a:r>
              <a:rPr sz="850" spc="40" dirty="0">
                <a:solidFill>
                  <a:srgbClr val="333333"/>
                </a:solidFill>
                <a:latin typeface="Lucida Console"/>
                <a:cs typeface="Lucida Console"/>
              </a:rPr>
              <a:t> </a:t>
            </a:r>
            <a:r>
              <a:rPr sz="850" spc="25" dirty="0">
                <a:solidFill>
                  <a:srgbClr val="333333"/>
                </a:solidFill>
                <a:latin typeface="Lucida Console"/>
                <a:cs typeface="Lucida Console"/>
              </a:rPr>
              <a:t>shown</a:t>
            </a:r>
            <a:r>
              <a:rPr sz="850" spc="45" dirty="0">
                <a:solidFill>
                  <a:srgbClr val="333333"/>
                </a:solidFill>
                <a:latin typeface="Lucida Console"/>
                <a:cs typeface="Lucida Console"/>
              </a:rPr>
              <a:t> </a:t>
            </a:r>
            <a:r>
              <a:rPr sz="850" spc="25" dirty="0">
                <a:solidFill>
                  <a:srgbClr val="333333"/>
                </a:solidFill>
                <a:latin typeface="Lucida Console"/>
                <a:cs typeface="Lucida Console"/>
              </a:rPr>
              <a:t>below</a:t>
            </a:r>
            <a:r>
              <a:rPr sz="850" spc="45" dirty="0">
                <a:solidFill>
                  <a:srgbClr val="333333"/>
                </a:solidFill>
                <a:latin typeface="Lucida Console"/>
                <a:cs typeface="Lucida Console"/>
              </a:rPr>
              <a:t> </a:t>
            </a:r>
            <a:r>
              <a:rPr sz="850" spc="20" dirty="0">
                <a:solidFill>
                  <a:srgbClr val="333333"/>
                </a:solidFill>
                <a:latin typeface="Lucida Console"/>
                <a:cs typeface="Lucida Console"/>
              </a:rPr>
              <a:t>to	42 </a:t>
            </a:r>
            <a:r>
              <a:rPr sz="850" spc="15" dirty="0">
                <a:solidFill>
                  <a:srgbClr val="333333"/>
                </a:solidFill>
                <a:latin typeface="Lucida Console"/>
                <a:cs typeface="Lucida Console"/>
              </a:rPr>
              <a:t># </a:t>
            </a:r>
            <a:r>
              <a:rPr sz="850" spc="30" dirty="0">
                <a:solidFill>
                  <a:srgbClr val="333333"/>
                </a:solidFill>
                <a:latin typeface="Lucida Console"/>
                <a:cs typeface="Lucida Console"/>
              </a:rPr>
              <a:t>prevent </a:t>
            </a:r>
            <a:r>
              <a:rPr sz="850" spc="25" dirty="0">
                <a:solidFill>
                  <a:srgbClr val="333333"/>
                </a:solidFill>
                <a:latin typeface="Lucida Console"/>
                <a:cs typeface="Lucida Console"/>
              </a:rPr>
              <a:t>Apache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glomming </a:t>
            </a:r>
            <a:r>
              <a:rPr sz="850" spc="25" dirty="0">
                <a:solidFill>
                  <a:srgbClr val="333333"/>
                </a:solidFill>
                <a:latin typeface="Lucida Console"/>
                <a:cs typeface="Lucida Console"/>
              </a:rPr>
              <a:t>onto</a:t>
            </a:r>
            <a:r>
              <a:rPr sz="850" spc="30" dirty="0">
                <a:solidFill>
                  <a:srgbClr val="333333"/>
                </a:solidFill>
                <a:latin typeface="Lucida Console"/>
                <a:cs typeface="Lucida Console"/>
              </a:rPr>
              <a:t> </a:t>
            </a:r>
            <a:r>
              <a:rPr sz="850" spc="25" dirty="0">
                <a:solidFill>
                  <a:srgbClr val="333333"/>
                </a:solidFill>
                <a:latin typeface="Lucida Console"/>
                <a:cs typeface="Lucida Console"/>
              </a:rPr>
              <a:t>all</a:t>
            </a:r>
            <a:r>
              <a:rPr sz="850" spc="35" dirty="0">
                <a:solidFill>
                  <a:srgbClr val="333333"/>
                </a:solidFill>
                <a:latin typeface="Lucida Console"/>
                <a:cs typeface="Lucida Console"/>
              </a:rPr>
              <a:t> </a:t>
            </a:r>
            <a:r>
              <a:rPr sz="850" spc="25" dirty="0">
                <a:solidFill>
                  <a:srgbClr val="333333"/>
                </a:solidFill>
                <a:latin typeface="Lucida Console"/>
                <a:cs typeface="Lucida Console"/>
              </a:rPr>
              <a:t>bound</a:t>
            </a:r>
            <a:r>
              <a:rPr sz="850" spc="30" dirty="0">
                <a:solidFill>
                  <a:srgbClr val="333333"/>
                </a:solidFill>
                <a:latin typeface="Lucida Console"/>
                <a:cs typeface="Lucida Console"/>
              </a:rPr>
              <a:t> </a:t>
            </a:r>
            <a:r>
              <a:rPr sz="850" spc="20" dirty="0">
                <a:solidFill>
                  <a:srgbClr val="333333"/>
                </a:solidFill>
                <a:latin typeface="Lucida Console"/>
                <a:cs typeface="Lucida Console"/>
              </a:rPr>
              <a:t>IP</a:t>
            </a:r>
            <a:r>
              <a:rPr sz="850" spc="30" dirty="0">
                <a:solidFill>
                  <a:srgbClr val="333333"/>
                </a:solidFill>
                <a:latin typeface="Lucida Console"/>
                <a:cs typeface="Lucida Console"/>
              </a:rPr>
              <a:t> addresses.</a:t>
            </a:r>
            <a:r>
              <a:rPr sz="850" spc="35" dirty="0">
                <a:solidFill>
                  <a:srgbClr val="333333"/>
                </a:solidFill>
                <a:latin typeface="Lucida Console"/>
                <a:cs typeface="Lucida Console"/>
              </a:rPr>
              <a:t> </a:t>
            </a:r>
            <a:r>
              <a:rPr sz="850" spc="20" dirty="0">
                <a:solidFill>
                  <a:srgbClr val="333333"/>
                </a:solidFill>
                <a:latin typeface="Lucida Console"/>
                <a:cs typeface="Lucida Console"/>
              </a:rPr>
              <a:t>43</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44</a:t>
            </a:r>
            <a:r>
              <a:rPr sz="850" spc="35" dirty="0">
                <a:solidFill>
                  <a:srgbClr val="333333"/>
                </a:solidFill>
                <a:latin typeface="Lucida Console"/>
                <a:cs typeface="Lucida Console"/>
              </a:rPr>
              <a:t> </a:t>
            </a:r>
            <a:r>
              <a:rPr sz="850" spc="30" dirty="0">
                <a:solidFill>
                  <a:srgbClr val="333333"/>
                </a:solidFill>
                <a:latin typeface="Lucida Console"/>
                <a:cs typeface="Lucida Console"/>
              </a:rPr>
              <a:t>#Listen 12.34.56.78:80 </a:t>
            </a:r>
            <a:r>
              <a:rPr sz="850" spc="20" dirty="0">
                <a:solidFill>
                  <a:srgbClr val="333333"/>
                </a:solidFill>
                <a:latin typeface="Lucida Console"/>
                <a:cs typeface="Lucida Console"/>
              </a:rPr>
              <a:t>45 </a:t>
            </a:r>
            <a:r>
              <a:rPr sz="850" spc="25" dirty="0">
                <a:solidFill>
                  <a:srgbClr val="333333"/>
                </a:solidFill>
                <a:latin typeface="Lucida Console"/>
                <a:cs typeface="Lucida Console"/>
              </a:rPr>
              <a:t> Listen</a:t>
            </a:r>
            <a:r>
              <a:rPr sz="850" spc="35" dirty="0">
                <a:solidFill>
                  <a:srgbClr val="333333"/>
                </a:solidFill>
                <a:latin typeface="Lucida Console"/>
                <a:cs typeface="Lucida Console"/>
              </a:rPr>
              <a:t> </a:t>
            </a:r>
            <a:r>
              <a:rPr sz="850" spc="20" dirty="0">
                <a:solidFill>
                  <a:srgbClr val="333333"/>
                </a:solidFill>
                <a:latin typeface="Lucida Console"/>
                <a:cs typeface="Lucida Console"/>
              </a:rPr>
              <a:t>80</a:t>
            </a:r>
            <a:r>
              <a:rPr sz="850" spc="35" dirty="0">
                <a:solidFill>
                  <a:srgbClr val="333333"/>
                </a:solidFill>
                <a:latin typeface="Lucida Console"/>
                <a:cs typeface="Lucida Console"/>
              </a:rPr>
              <a:t> </a:t>
            </a:r>
            <a:r>
              <a:rPr sz="850" spc="20" dirty="0">
                <a:solidFill>
                  <a:srgbClr val="333333"/>
                </a:solidFill>
                <a:latin typeface="Lucida Console"/>
                <a:cs typeface="Lucida Console"/>
              </a:rPr>
              <a:t>46</a:t>
            </a:r>
            <a:r>
              <a:rPr sz="850" spc="35" dirty="0">
                <a:solidFill>
                  <a:srgbClr val="333333"/>
                </a:solidFill>
                <a:latin typeface="Lucida Console"/>
                <a:cs typeface="Lucida Console"/>
              </a:rPr>
              <a:t> </a:t>
            </a:r>
            <a:r>
              <a:rPr sz="850" spc="25" dirty="0">
                <a:solidFill>
                  <a:srgbClr val="333333"/>
                </a:solidFill>
                <a:latin typeface="Lucida Console"/>
                <a:cs typeface="Lucida Console"/>
              </a:rPr>
              <a:t>Listen</a:t>
            </a:r>
            <a:r>
              <a:rPr sz="850" spc="35" dirty="0">
                <a:solidFill>
                  <a:srgbClr val="333333"/>
                </a:solidFill>
                <a:latin typeface="Lucida Console"/>
                <a:cs typeface="Lucida Console"/>
              </a:rPr>
              <a:t> </a:t>
            </a:r>
            <a:r>
              <a:rPr sz="850" spc="25" dirty="0">
                <a:solidFill>
                  <a:srgbClr val="333333"/>
                </a:solidFill>
                <a:latin typeface="Lucida Console"/>
                <a:cs typeface="Lucida Console"/>
              </a:rPr>
              <a:t>6111</a:t>
            </a:r>
            <a:r>
              <a:rPr sz="850" spc="40" dirty="0">
                <a:solidFill>
                  <a:srgbClr val="333333"/>
                </a:solidFill>
                <a:latin typeface="Lucida Console"/>
                <a:cs typeface="Lucida Console"/>
              </a:rPr>
              <a:t> </a:t>
            </a:r>
            <a:r>
              <a:rPr sz="850" spc="20" dirty="0">
                <a:solidFill>
                  <a:srgbClr val="333333"/>
                </a:solidFill>
                <a:latin typeface="Lucida Console"/>
                <a:cs typeface="Lucida Console"/>
              </a:rPr>
              <a:t>47</a:t>
            </a:r>
            <a:r>
              <a:rPr sz="850" spc="35" dirty="0">
                <a:solidFill>
                  <a:srgbClr val="333333"/>
                </a:solidFill>
                <a:latin typeface="Lucida Console"/>
                <a:cs typeface="Lucida Console"/>
              </a:rPr>
              <a:t> </a:t>
            </a:r>
            <a:r>
              <a:rPr sz="850" spc="25" dirty="0">
                <a:solidFill>
                  <a:srgbClr val="333333"/>
                </a:solidFill>
                <a:latin typeface="Lucida Console"/>
                <a:cs typeface="Lucida Console"/>
              </a:rPr>
              <a:t>Listen</a:t>
            </a:r>
            <a:r>
              <a:rPr sz="850" spc="35" dirty="0">
                <a:solidFill>
                  <a:srgbClr val="333333"/>
                </a:solidFill>
                <a:latin typeface="Lucida Console"/>
                <a:cs typeface="Lucida Console"/>
              </a:rPr>
              <a:t> </a:t>
            </a:r>
            <a:r>
              <a:rPr sz="850" spc="25" dirty="0">
                <a:solidFill>
                  <a:srgbClr val="333333"/>
                </a:solidFill>
                <a:latin typeface="Lucida Console"/>
                <a:cs typeface="Lucida Console"/>
              </a:rPr>
              <a:t>6222</a:t>
            </a:r>
            <a:r>
              <a:rPr sz="850" spc="35" dirty="0">
                <a:solidFill>
                  <a:srgbClr val="333333"/>
                </a:solidFill>
                <a:latin typeface="Lucida Console"/>
                <a:cs typeface="Lucida Console"/>
              </a:rPr>
              <a:t> </a:t>
            </a:r>
            <a:r>
              <a:rPr sz="850" spc="20" dirty="0">
                <a:solidFill>
                  <a:srgbClr val="333333"/>
                </a:solidFill>
                <a:latin typeface="Lucida Console"/>
                <a:cs typeface="Lucida Console"/>
              </a:rPr>
              <a:t>48</a:t>
            </a:r>
            <a:r>
              <a:rPr sz="850" spc="40" dirty="0">
                <a:solidFill>
                  <a:srgbClr val="333333"/>
                </a:solidFill>
                <a:latin typeface="Lucida Console"/>
                <a:cs typeface="Lucida Console"/>
              </a:rPr>
              <a:t> </a:t>
            </a:r>
            <a:r>
              <a:rPr sz="850" spc="25" dirty="0">
                <a:solidFill>
                  <a:srgbClr val="333333"/>
                </a:solidFill>
                <a:latin typeface="Lucida Console"/>
                <a:cs typeface="Lucida Console"/>
              </a:rPr>
              <a:t>Listen</a:t>
            </a:r>
            <a:r>
              <a:rPr sz="850" spc="35" dirty="0">
                <a:solidFill>
                  <a:srgbClr val="333333"/>
                </a:solidFill>
                <a:latin typeface="Lucida Console"/>
                <a:cs typeface="Lucida Console"/>
              </a:rPr>
              <a:t> </a:t>
            </a:r>
            <a:r>
              <a:rPr sz="850" spc="30" dirty="0">
                <a:solidFill>
                  <a:srgbClr val="333333"/>
                </a:solidFill>
                <a:latin typeface="Lucida Console"/>
                <a:cs typeface="Lucida Console"/>
              </a:rPr>
              <a:t>6333………………</a:t>
            </a:r>
            <a:r>
              <a:rPr sz="800" spc="90" dirty="0">
                <a:solidFill>
                  <a:srgbClr val="333333"/>
                </a:solidFill>
                <a:latin typeface="宋体"/>
                <a:cs typeface="宋体"/>
              </a:rPr>
              <a:t>省略部分输出</a:t>
            </a:r>
            <a:r>
              <a:rPr sz="800" spc="80" dirty="0">
                <a:solidFill>
                  <a:srgbClr val="333333"/>
                </a:solidFill>
                <a:latin typeface="宋体"/>
                <a:cs typeface="宋体"/>
              </a:rPr>
              <a:t>信</a:t>
            </a:r>
            <a:endParaRPr sz="800">
              <a:latin typeface="宋体"/>
              <a:cs typeface="宋体"/>
            </a:endParaRPr>
          </a:p>
          <a:p>
            <a:pPr marL="136525">
              <a:lnSpc>
                <a:spcPct val="100000"/>
              </a:lnSpc>
              <a:spcBef>
                <a:spcPts val="330"/>
              </a:spcBef>
            </a:pPr>
            <a:r>
              <a:rPr sz="800" spc="90" dirty="0">
                <a:solidFill>
                  <a:srgbClr val="333333"/>
                </a:solidFill>
                <a:latin typeface="宋体"/>
                <a:cs typeface="宋体"/>
              </a:rPr>
              <a:t>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服务的配置文件中大约</a:t>
            </a:r>
            <a:r>
              <a:rPr sz="950" b="1" dirty="0">
                <a:solidFill>
                  <a:srgbClr val="333333"/>
                </a:solidFill>
                <a:latin typeface="Trebuchet MS"/>
                <a:cs typeface="Trebuchet MS"/>
              </a:rPr>
              <a:t>134</a:t>
            </a:r>
            <a:r>
              <a:rPr sz="950" b="1" spc="20" dirty="0">
                <a:solidFill>
                  <a:srgbClr val="333333"/>
                </a:solidFill>
                <a:latin typeface="微软雅黑"/>
                <a:cs typeface="微软雅黑"/>
              </a:rPr>
              <a:t>行处开始，分别追加写入三个基于端口号的虚拟主机网站参 </a:t>
            </a:r>
            <a:r>
              <a:rPr sz="950" b="1" spc="25" dirty="0">
                <a:solidFill>
                  <a:srgbClr val="333333"/>
                </a:solidFill>
                <a:latin typeface="微软雅黑"/>
                <a:cs typeface="微软雅黑"/>
              </a:rPr>
              <a:t>数，然后保存并退出。记得需要重启</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服务，这些配置才生效。</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vim</a:t>
            </a:r>
            <a:r>
              <a:rPr sz="850" spc="40" dirty="0">
                <a:solidFill>
                  <a:srgbClr val="333333"/>
                </a:solidFill>
                <a:latin typeface="Lucida Console"/>
                <a:cs typeface="Lucida Console"/>
              </a:rPr>
              <a:t> </a:t>
            </a:r>
            <a:r>
              <a:rPr sz="850" spc="30" dirty="0">
                <a:solidFill>
                  <a:srgbClr val="333333"/>
                </a:solidFill>
                <a:latin typeface="Lucida Console"/>
                <a:cs typeface="Lucida Console"/>
              </a:rPr>
              <a:t>/etc/httpd/conf/httpd.conf………………</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sp>
        <p:nvSpPr>
          <p:cNvPr id="24" name="object 24"/>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163</a:t>
            </a:fld>
            <a:endParaRPr sz="800">
              <a:latin typeface="小哥哥网恋吗"/>
              <a:cs typeface="小哥哥网恋吗"/>
            </a:endParaRPr>
          </a:p>
        </p:txBody>
      </p:sp>
      <p:sp>
        <p:nvSpPr>
          <p:cNvPr id="16" name="object 16"/>
          <p:cNvSpPr txBox="1"/>
          <p:nvPr/>
        </p:nvSpPr>
        <p:spPr>
          <a:xfrm>
            <a:off x="1070344" y="6734175"/>
            <a:ext cx="2726055" cy="368935"/>
          </a:xfrm>
          <a:prstGeom prst="rect">
            <a:avLst/>
          </a:prstGeom>
        </p:spPr>
        <p:txBody>
          <a:bodyPr vert="horz" wrap="square" lIns="0" tIns="53340" rIns="0" bIns="0" rtlCol="0">
            <a:spAutoFit/>
          </a:bodyPr>
          <a:lstStyle/>
          <a:p>
            <a:pPr algn="ctr">
              <a:lnSpc>
                <a:spcPct val="100000"/>
              </a:lnSpc>
              <a:spcBef>
                <a:spcPts val="420"/>
              </a:spcBef>
            </a:pPr>
            <a:r>
              <a:rPr sz="850" spc="25" dirty="0">
                <a:solidFill>
                  <a:srgbClr val="333333"/>
                </a:solidFill>
                <a:latin typeface="Lucida Console"/>
                <a:cs typeface="Lucida Console"/>
              </a:rPr>
              <a:t>134</a:t>
            </a:r>
            <a:r>
              <a:rPr sz="850" spc="10" dirty="0">
                <a:solidFill>
                  <a:srgbClr val="333333"/>
                </a:solidFill>
                <a:latin typeface="Lucida Console"/>
                <a:cs typeface="Lucida Console"/>
              </a:rPr>
              <a:t> </a:t>
            </a:r>
            <a:r>
              <a:rPr sz="850" spc="30" dirty="0">
                <a:solidFill>
                  <a:srgbClr val="333333"/>
                </a:solidFill>
                <a:latin typeface="Lucida Console"/>
                <a:cs typeface="Lucida Console"/>
              </a:rPr>
              <a:t>&lt;VirtualHost</a:t>
            </a:r>
            <a:r>
              <a:rPr sz="850" spc="10" dirty="0">
                <a:solidFill>
                  <a:srgbClr val="333333"/>
                </a:solidFill>
                <a:latin typeface="Lucida Console"/>
                <a:cs typeface="Lucida Console"/>
              </a:rPr>
              <a:t> </a:t>
            </a:r>
            <a:r>
              <a:rPr sz="850" spc="30" dirty="0">
                <a:solidFill>
                  <a:srgbClr val="333333"/>
                </a:solidFill>
                <a:latin typeface="Lucida Console"/>
                <a:cs typeface="Lucida Console"/>
              </a:rPr>
              <a:t>192.168.10.10:6111&gt;135</a:t>
            </a:r>
            <a:endParaRPr sz="850">
              <a:latin typeface="Lucida Console"/>
              <a:cs typeface="Lucida Console"/>
            </a:endParaRPr>
          </a:p>
          <a:p>
            <a:pPr marL="53975" algn="ctr">
              <a:lnSpc>
                <a:spcPct val="100000"/>
              </a:lnSpc>
              <a:spcBef>
                <a:spcPts val="330"/>
              </a:spcBef>
            </a:pPr>
            <a:r>
              <a:rPr sz="850" spc="30" dirty="0">
                <a:solidFill>
                  <a:srgbClr val="333333"/>
                </a:solidFill>
                <a:latin typeface="Lucida Console"/>
                <a:cs typeface="Lucida Console"/>
              </a:rPr>
              <a:t>ServerName</a:t>
            </a:r>
            <a:r>
              <a:rPr sz="850" spc="-15" dirty="0">
                <a:solidFill>
                  <a:srgbClr val="333333"/>
                </a:solidFill>
                <a:latin typeface="Lucida Console"/>
                <a:cs typeface="Lucida Console"/>
              </a:rPr>
              <a:t> </a:t>
            </a:r>
            <a:r>
              <a:rPr sz="850" spc="30" dirty="0">
                <a:solidFill>
                  <a:srgbClr val="333333"/>
                </a:solidFill>
                <a:latin typeface="Lucida Console"/>
                <a:cs typeface="Lucida Console"/>
                <a:hlinkClick r:id="rId2"/>
              </a:rPr>
              <a:t>www.linuxprobe.com137</a:t>
            </a:r>
            <a:endParaRPr sz="850">
              <a:latin typeface="Lucida Console"/>
              <a:cs typeface="Lucida Console"/>
            </a:endParaRPr>
          </a:p>
        </p:txBody>
      </p:sp>
      <p:sp>
        <p:nvSpPr>
          <p:cNvPr id="17" name="object 17"/>
          <p:cNvSpPr txBox="1"/>
          <p:nvPr/>
        </p:nvSpPr>
        <p:spPr>
          <a:xfrm>
            <a:off x="3894361" y="6734175"/>
            <a:ext cx="2595880" cy="368935"/>
          </a:xfrm>
          <a:prstGeom prst="rect">
            <a:avLst/>
          </a:prstGeom>
        </p:spPr>
        <p:txBody>
          <a:bodyPr vert="horz" wrap="square" lIns="0" tIns="53340" rIns="0" bIns="0" rtlCol="0">
            <a:spAutoFit/>
          </a:bodyPr>
          <a:lstStyle/>
          <a:p>
            <a:pPr marL="227329">
              <a:lnSpc>
                <a:spcPct val="100000"/>
              </a:lnSpc>
              <a:spcBef>
                <a:spcPts val="420"/>
              </a:spcBef>
            </a:pPr>
            <a:r>
              <a:rPr sz="850" spc="30" dirty="0">
                <a:solidFill>
                  <a:srgbClr val="333333"/>
                </a:solidFill>
                <a:latin typeface="Lucida Console"/>
                <a:cs typeface="Lucida Console"/>
              </a:rPr>
              <a:t>DocumentRoot</a:t>
            </a:r>
            <a:r>
              <a:rPr sz="850" spc="-15" dirty="0">
                <a:solidFill>
                  <a:srgbClr val="333333"/>
                </a:solidFill>
                <a:latin typeface="Lucida Console"/>
                <a:cs typeface="Lucida Console"/>
              </a:rPr>
              <a:t> </a:t>
            </a:r>
            <a:r>
              <a:rPr sz="850" spc="30" dirty="0">
                <a:solidFill>
                  <a:srgbClr val="333333"/>
                </a:solidFill>
                <a:latin typeface="Lucida Console"/>
                <a:cs typeface="Lucida Console"/>
              </a:rPr>
              <a:t>/home/wwwroot/6111136</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&lt;Directory</a:t>
            </a:r>
            <a:r>
              <a:rPr sz="850" spc="-10" dirty="0">
                <a:solidFill>
                  <a:srgbClr val="333333"/>
                </a:solidFill>
                <a:latin typeface="Lucida Console"/>
                <a:cs typeface="Lucida Console"/>
              </a:rPr>
              <a:t> </a:t>
            </a:r>
            <a:r>
              <a:rPr sz="850" spc="30" dirty="0">
                <a:solidFill>
                  <a:srgbClr val="333333"/>
                </a:solidFill>
                <a:latin typeface="Lucida Console"/>
                <a:cs typeface="Lucida Console"/>
              </a:rPr>
              <a:t>/home/wwwroot/6111&gt;138</a:t>
            </a:r>
            <a:endParaRPr sz="850">
              <a:latin typeface="Lucida Console"/>
              <a:cs typeface="Lucida Console"/>
            </a:endParaRPr>
          </a:p>
        </p:txBody>
      </p:sp>
      <p:sp>
        <p:nvSpPr>
          <p:cNvPr id="18" name="object 18"/>
          <p:cNvSpPr txBox="1"/>
          <p:nvPr/>
        </p:nvSpPr>
        <p:spPr>
          <a:xfrm>
            <a:off x="1070344" y="7113118"/>
            <a:ext cx="4782185" cy="161290"/>
          </a:xfrm>
          <a:prstGeom prst="rect">
            <a:avLst/>
          </a:prstGeom>
        </p:spPr>
        <p:txBody>
          <a:bodyPr vert="horz" wrap="square" lIns="0" tIns="17780" rIns="0" bIns="0" rtlCol="0">
            <a:spAutoFit/>
          </a:bodyPr>
          <a:lstStyle/>
          <a:p>
            <a:pPr marL="12700">
              <a:lnSpc>
                <a:spcPct val="100000"/>
              </a:lnSpc>
              <a:spcBef>
                <a:spcPts val="140"/>
              </a:spcBef>
              <a:tabLst>
                <a:tab pos="1804035" algn="l"/>
                <a:tab pos="3662679" algn="l"/>
              </a:tabLst>
            </a:pPr>
            <a:r>
              <a:rPr sz="850" spc="30" dirty="0">
                <a:solidFill>
                  <a:srgbClr val="333333"/>
                </a:solidFill>
                <a:latin typeface="Lucida Console"/>
                <a:cs typeface="Lucida Console"/>
              </a:rPr>
              <a:t>AllowOverride</a:t>
            </a:r>
            <a:r>
              <a:rPr sz="850" spc="35" dirty="0">
                <a:solidFill>
                  <a:srgbClr val="333333"/>
                </a:solidFill>
                <a:latin typeface="Lucida Console"/>
                <a:cs typeface="Lucida Console"/>
              </a:rPr>
              <a:t> </a:t>
            </a:r>
            <a:r>
              <a:rPr sz="850" spc="30" dirty="0">
                <a:solidFill>
                  <a:srgbClr val="333333"/>
                </a:solidFill>
                <a:latin typeface="Lucida Console"/>
                <a:cs typeface="Lucida Console"/>
              </a:rPr>
              <a:t>None139	Require</a:t>
            </a:r>
            <a:r>
              <a:rPr sz="850" spc="35" dirty="0">
                <a:solidFill>
                  <a:srgbClr val="333333"/>
                </a:solidFill>
                <a:latin typeface="Lucida Console"/>
                <a:cs typeface="Lucida Console"/>
              </a:rPr>
              <a:t> </a:t>
            </a:r>
            <a:r>
              <a:rPr sz="850" spc="25" dirty="0">
                <a:solidFill>
                  <a:srgbClr val="333333"/>
                </a:solidFill>
                <a:latin typeface="Lucida Console"/>
                <a:cs typeface="Lucida Console"/>
              </a:rPr>
              <a:t>all</a:t>
            </a:r>
            <a:r>
              <a:rPr sz="850" spc="35" dirty="0">
                <a:solidFill>
                  <a:srgbClr val="333333"/>
                </a:solidFill>
                <a:latin typeface="Lucida Console"/>
                <a:cs typeface="Lucida Console"/>
              </a:rPr>
              <a:t> </a:t>
            </a:r>
            <a:r>
              <a:rPr sz="850" spc="30" dirty="0">
                <a:solidFill>
                  <a:srgbClr val="333333"/>
                </a:solidFill>
                <a:latin typeface="Lucida Console"/>
                <a:cs typeface="Lucida Console"/>
              </a:rPr>
              <a:t>granted140	&lt;/Directory&gt;</a:t>
            </a:r>
            <a:r>
              <a:rPr sz="850" spc="-35" dirty="0">
                <a:solidFill>
                  <a:srgbClr val="333333"/>
                </a:solidFill>
                <a:latin typeface="Lucida Console"/>
                <a:cs typeface="Lucida Console"/>
              </a:rPr>
              <a:t> </a:t>
            </a:r>
            <a:r>
              <a:rPr sz="850" spc="25" dirty="0">
                <a:solidFill>
                  <a:srgbClr val="333333"/>
                </a:solidFill>
                <a:latin typeface="Lucida Console"/>
                <a:cs typeface="Lucida Console"/>
              </a:rPr>
              <a:t>141</a:t>
            </a:r>
            <a:endParaRPr sz="850">
              <a:latin typeface="Lucida Console"/>
              <a:cs typeface="Lucida Console"/>
            </a:endParaRPr>
          </a:p>
        </p:txBody>
      </p:sp>
      <p:sp>
        <p:nvSpPr>
          <p:cNvPr id="19" name="object 19"/>
          <p:cNvSpPr txBox="1"/>
          <p:nvPr/>
        </p:nvSpPr>
        <p:spPr>
          <a:xfrm>
            <a:off x="1070344" y="7284636"/>
            <a:ext cx="3697604"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&lt;/VirtualHost&gt;142</a:t>
            </a:r>
            <a:r>
              <a:rPr sz="850" spc="15" dirty="0">
                <a:solidFill>
                  <a:srgbClr val="333333"/>
                </a:solidFill>
                <a:latin typeface="Lucida Console"/>
                <a:cs typeface="Lucida Console"/>
              </a:rPr>
              <a:t> </a:t>
            </a:r>
            <a:r>
              <a:rPr sz="850" spc="30" dirty="0">
                <a:solidFill>
                  <a:srgbClr val="333333"/>
                </a:solidFill>
                <a:latin typeface="Lucida Console"/>
                <a:cs typeface="Lucida Console"/>
              </a:rPr>
              <a:t>&lt;VirtualHost</a:t>
            </a: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192.168.10.10:6222&gt;143</a:t>
            </a:r>
            <a:endParaRPr sz="850">
              <a:latin typeface="Lucida Console"/>
              <a:cs typeface="Lucida Console"/>
            </a:endParaRPr>
          </a:p>
        </p:txBody>
      </p:sp>
      <p:sp>
        <p:nvSpPr>
          <p:cNvPr id="20" name="object 20"/>
          <p:cNvSpPr txBox="1"/>
          <p:nvPr/>
        </p:nvSpPr>
        <p:spPr>
          <a:xfrm>
            <a:off x="5080879" y="7248731"/>
            <a:ext cx="98679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DocumentRoot</a:t>
            </a:r>
            <a:endParaRPr sz="850">
              <a:latin typeface="Lucida Console"/>
              <a:cs typeface="Lucida Console"/>
            </a:endParaRPr>
          </a:p>
          <a:p>
            <a:pPr marL="281305">
              <a:lnSpc>
                <a:spcPct val="100000"/>
              </a:lnSpc>
              <a:spcBef>
                <a:spcPts val="330"/>
              </a:spcBef>
            </a:pPr>
            <a:r>
              <a:rPr sz="850" spc="30" dirty="0">
                <a:solidFill>
                  <a:srgbClr val="333333"/>
                </a:solidFill>
                <a:latin typeface="Lucida Console"/>
                <a:cs typeface="Lucida Console"/>
              </a:rPr>
              <a:t>&lt;Director</a:t>
            </a:r>
            <a:r>
              <a:rPr sz="850" spc="15" dirty="0">
                <a:solidFill>
                  <a:srgbClr val="333333"/>
                </a:solidFill>
                <a:latin typeface="Lucida Console"/>
                <a:cs typeface="Lucida Console"/>
              </a:rPr>
              <a:t>y</a:t>
            </a:r>
            <a:endParaRPr sz="850">
              <a:latin typeface="Lucida Console"/>
              <a:cs typeface="Lucida Console"/>
            </a:endParaRPr>
          </a:p>
        </p:txBody>
      </p:sp>
      <p:sp>
        <p:nvSpPr>
          <p:cNvPr id="21" name="object 21"/>
          <p:cNvSpPr txBox="1"/>
          <p:nvPr/>
        </p:nvSpPr>
        <p:spPr>
          <a:xfrm>
            <a:off x="1070344" y="7420250"/>
            <a:ext cx="5200650" cy="368935"/>
          </a:xfrm>
          <a:prstGeom prst="rect">
            <a:avLst/>
          </a:prstGeom>
        </p:spPr>
        <p:txBody>
          <a:bodyPr vert="horz" wrap="square" lIns="0" tIns="53340" rIns="0" bIns="0" rtlCol="0">
            <a:spAutoFit/>
          </a:bodyPr>
          <a:lstStyle/>
          <a:p>
            <a:pPr marL="12700">
              <a:lnSpc>
                <a:spcPct val="100000"/>
              </a:lnSpc>
              <a:spcBef>
                <a:spcPts val="420"/>
              </a:spcBef>
              <a:tabLst>
                <a:tab pos="1805939" algn="l"/>
              </a:tabLst>
            </a:pPr>
            <a:r>
              <a:rPr sz="850" spc="30" dirty="0">
                <a:solidFill>
                  <a:srgbClr val="333333"/>
                </a:solidFill>
                <a:latin typeface="Lucida Console"/>
                <a:cs typeface="Lucida Console"/>
              </a:rPr>
              <a:t>/home/wwwroot/6222144	ServerName</a:t>
            </a:r>
            <a:r>
              <a:rPr sz="850" spc="-1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www.linuxcool.com145</a:t>
            </a:r>
            <a:endParaRPr sz="850">
              <a:latin typeface="Lucida Console"/>
              <a:cs typeface="Lucida Console"/>
            </a:endParaRPr>
          </a:p>
          <a:p>
            <a:pPr marL="12700">
              <a:lnSpc>
                <a:spcPct val="100000"/>
              </a:lnSpc>
              <a:spcBef>
                <a:spcPts val="330"/>
              </a:spcBef>
              <a:tabLst>
                <a:tab pos="1875789" algn="l"/>
                <a:tab pos="3667125" algn="l"/>
              </a:tabLst>
            </a:pPr>
            <a:r>
              <a:rPr sz="850" spc="30" dirty="0">
                <a:solidFill>
                  <a:srgbClr val="333333"/>
                </a:solidFill>
                <a:latin typeface="Lucida Console"/>
                <a:cs typeface="Lucida Console"/>
              </a:rPr>
              <a:t>/home/wwwroot/6222&gt;146	AllowOverride</a:t>
            </a:r>
            <a:r>
              <a:rPr sz="850" spc="35" dirty="0">
                <a:solidFill>
                  <a:srgbClr val="333333"/>
                </a:solidFill>
                <a:latin typeface="Lucida Console"/>
                <a:cs typeface="Lucida Console"/>
              </a:rPr>
              <a:t> </a:t>
            </a:r>
            <a:r>
              <a:rPr sz="850" spc="30" dirty="0">
                <a:solidFill>
                  <a:srgbClr val="333333"/>
                </a:solidFill>
                <a:latin typeface="Lucida Console"/>
                <a:cs typeface="Lucida Console"/>
              </a:rPr>
              <a:t>None147	Require</a:t>
            </a:r>
            <a:r>
              <a:rPr sz="850" spc="-5" dirty="0">
                <a:solidFill>
                  <a:srgbClr val="333333"/>
                </a:solidFill>
                <a:latin typeface="Lucida Console"/>
                <a:cs typeface="Lucida Console"/>
              </a:rPr>
              <a:t> </a:t>
            </a:r>
            <a:r>
              <a:rPr sz="850" spc="25" dirty="0">
                <a:solidFill>
                  <a:srgbClr val="333333"/>
                </a:solidFill>
                <a:latin typeface="Lucida Console"/>
                <a:cs typeface="Lucida Console"/>
              </a:rPr>
              <a:t>all</a:t>
            </a:r>
            <a:r>
              <a:rPr sz="850" spc="-10" dirty="0">
                <a:solidFill>
                  <a:srgbClr val="333333"/>
                </a:solidFill>
                <a:latin typeface="Lucida Console"/>
                <a:cs typeface="Lucida Console"/>
              </a:rPr>
              <a:t> </a:t>
            </a:r>
            <a:r>
              <a:rPr sz="850" spc="30" dirty="0">
                <a:solidFill>
                  <a:srgbClr val="333333"/>
                </a:solidFill>
                <a:latin typeface="Lucida Console"/>
                <a:cs typeface="Lucida Console"/>
              </a:rPr>
              <a:t>granted148</a:t>
            </a:r>
            <a:endParaRPr sz="850">
              <a:latin typeface="Lucida Console"/>
              <a:cs typeface="Lucida Console"/>
            </a:endParaRPr>
          </a:p>
        </p:txBody>
      </p:sp>
      <p:sp>
        <p:nvSpPr>
          <p:cNvPr id="22" name="object 22"/>
          <p:cNvSpPr txBox="1"/>
          <p:nvPr/>
        </p:nvSpPr>
        <p:spPr>
          <a:xfrm>
            <a:off x="946424" y="7763287"/>
            <a:ext cx="5637530" cy="1504950"/>
          </a:xfrm>
          <a:prstGeom prst="rect">
            <a:avLst/>
          </a:prstGeom>
        </p:spPr>
        <p:txBody>
          <a:bodyPr vert="horz" wrap="square" lIns="0" tIns="11430" rIns="0" bIns="0" rtlCol="0">
            <a:spAutoFit/>
          </a:bodyPr>
          <a:lstStyle/>
          <a:p>
            <a:pPr marL="136525" marR="577850" indent="133985">
              <a:lnSpc>
                <a:spcPct val="132400"/>
              </a:lnSpc>
              <a:spcBef>
                <a:spcPts val="90"/>
              </a:spcBef>
              <a:tabLst>
                <a:tab pos="2830195" algn="l"/>
              </a:tabLst>
            </a:pPr>
            <a:r>
              <a:rPr sz="850" spc="30" dirty="0">
                <a:solidFill>
                  <a:srgbClr val="333333"/>
                </a:solidFill>
                <a:latin typeface="Lucida Console"/>
                <a:cs typeface="Lucida Console"/>
              </a:rPr>
              <a:t>&lt;/Directory&gt;149 &lt;/VirtualHost&gt;150 &lt;VirtualHost 192.168.10.10:6333&gt;151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DocumentRoot</a:t>
            </a:r>
            <a:r>
              <a:rPr sz="850" spc="50" dirty="0">
                <a:solidFill>
                  <a:srgbClr val="333333"/>
                </a:solidFill>
                <a:latin typeface="Lucida Console"/>
                <a:cs typeface="Lucida Console"/>
              </a:rPr>
              <a:t> </a:t>
            </a:r>
            <a:r>
              <a:rPr sz="850" spc="30" dirty="0">
                <a:solidFill>
                  <a:srgbClr val="333333"/>
                </a:solidFill>
                <a:latin typeface="Lucida Console"/>
                <a:cs typeface="Lucida Console"/>
              </a:rPr>
              <a:t>/home/wwwroot/6333152	ServerName</a:t>
            </a:r>
            <a:r>
              <a:rPr sz="850" spc="5" dirty="0">
                <a:solidFill>
                  <a:srgbClr val="333333"/>
                </a:solidFill>
                <a:latin typeface="Lucida Console"/>
                <a:cs typeface="Lucida Console"/>
              </a:rPr>
              <a:t> </a:t>
            </a:r>
            <a:r>
              <a:rPr sz="850" spc="30" dirty="0">
                <a:solidFill>
                  <a:srgbClr val="333333"/>
                </a:solidFill>
                <a:latin typeface="Lucida Console"/>
                <a:cs typeface="Lucida Console"/>
                <a:hlinkClick r:id="rId4"/>
              </a:rPr>
              <a:t>www.linuxdown.com153</a:t>
            </a:r>
            <a:endParaRPr sz="850">
              <a:latin typeface="Lucida Console"/>
              <a:cs typeface="Lucida Console"/>
            </a:endParaRPr>
          </a:p>
          <a:p>
            <a:pPr marL="136525" marR="317500">
              <a:lnSpc>
                <a:spcPct val="132400"/>
              </a:lnSpc>
              <a:tabLst>
                <a:tab pos="1166495" algn="l"/>
                <a:tab pos="2760980" algn="l"/>
                <a:tab pos="4552315" algn="l"/>
              </a:tabLst>
            </a:pPr>
            <a:r>
              <a:rPr sz="850" spc="30" dirty="0">
                <a:solidFill>
                  <a:srgbClr val="333333"/>
                </a:solidFill>
                <a:latin typeface="Lucida Console"/>
                <a:cs typeface="Lucida Console"/>
              </a:rPr>
              <a:t>&lt;Directory</a:t>
            </a:r>
            <a:r>
              <a:rPr sz="850" spc="50" dirty="0">
                <a:solidFill>
                  <a:srgbClr val="333333"/>
                </a:solidFill>
                <a:latin typeface="Lucida Console"/>
                <a:cs typeface="Lucida Console"/>
              </a:rPr>
              <a:t> </a:t>
            </a:r>
            <a:r>
              <a:rPr sz="850" spc="30" dirty="0">
                <a:solidFill>
                  <a:srgbClr val="333333"/>
                </a:solidFill>
                <a:latin typeface="Lucida Console"/>
                <a:cs typeface="Lucida Console"/>
              </a:rPr>
              <a:t>/home/wwwroot/6333&gt;154	AllowOverride</a:t>
            </a:r>
            <a:r>
              <a:rPr sz="850" spc="40" dirty="0">
                <a:solidFill>
                  <a:srgbClr val="333333"/>
                </a:solidFill>
                <a:latin typeface="Lucida Console"/>
                <a:cs typeface="Lucida Console"/>
              </a:rPr>
              <a:t> </a:t>
            </a:r>
            <a:r>
              <a:rPr sz="850" spc="30" dirty="0">
                <a:solidFill>
                  <a:srgbClr val="333333"/>
                </a:solidFill>
                <a:latin typeface="Lucida Console"/>
                <a:cs typeface="Lucida Console"/>
              </a:rPr>
              <a:t>None155	Require</a:t>
            </a:r>
            <a:r>
              <a:rPr sz="850" spc="-60" dirty="0">
                <a:solidFill>
                  <a:srgbClr val="333333"/>
                </a:solidFill>
                <a:latin typeface="Lucida Console"/>
                <a:cs typeface="Lucida Console"/>
              </a:rPr>
              <a:t> </a:t>
            </a:r>
            <a:r>
              <a:rPr sz="850" spc="25" dirty="0">
                <a:solidFill>
                  <a:srgbClr val="333333"/>
                </a:solidFill>
                <a:latin typeface="Lucida Console"/>
                <a:cs typeface="Lucida Console"/>
              </a:rPr>
              <a:t>all </a:t>
            </a:r>
            <a:r>
              <a:rPr sz="850" spc="-495" dirty="0">
                <a:solidFill>
                  <a:srgbClr val="333333"/>
                </a:solidFill>
                <a:latin typeface="Lucida Console"/>
                <a:cs typeface="Lucida Console"/>
              </a:rPr>
              <a:t> </a:t>
            </a:r>
            <a:r>
              <a:rPr sz="850" spc="30" dirty="0">
                <a:solidFill>
                  <a:srgbClr val="333333"/>
                </a:solidFill>
                <a:latin typeface="Lucida Console"/>
                <a:cs typeface="Lucida Console"/>
              </a:rPr>
              <a:t>granted156	&lt;/Directory&gt;157</a:t>
            </a:r>
            <a:r>
              <a:rPr sz="850" spc="25" dirty="0">
                <a:solidFill>
                  <a:srgbClr val="333333"/>
                </a:solidFill>
                <a:latin typeface="Lucida Console"/>
                <a:cs typeface="Lucida Console"/>
              </a:rPr>
              <a:t> </a:t>
            </a:r>
            <a:r>
              <a:rPr sz="850" spc="30" dirty="0">
                <a:solidFill>
                  <a:srgbClr val="333333"/>
                </a:solidFill>
                <a:latin typeface="Lucida Console"/>
                <a:cs typeface="Lucida Console"/>
              </a:rPr>
              <a:t>&lt;/VirtualHost&gt;………………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：因为我们把网站数据目录存放在</a:t>
            </a:r>
            <a:r>
              <a:rPr sz="950" b="1" spc="65" dirty="0">
                <a:solidFill>
                  <a:srgbClr val="333333"/>
                </a:solidFill>
                <a:latin typeface="Trebuchet MS"/>
                <a:cs typeface="Trebuchet MS"/>
              </a:rPr>
              <a:t>/home/wwwroot</a:t>
            </a:r>
            <a:r>
              <a:rPr sz="950" b="1" spc="25" dirty="0">
                <a:solidFill>
                  <a:srgbClr val="333333"/>
                </a:solidFill>
                <a:latin typeface="微软雅黑"/>
                <a:cs typeface="微软雅黑"/>
              </a:rPr>
              <a:t>目录中，因此还是必须要正确设置网站数据 目录文件的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安全上下文，使其与网站服务功能相吻合。最后记得用</a:t>
            </a:r>
            <a:r>
              <a:rPr sz="950" b="1" spc="45" dirty="0">
                <a:solidFill>
                  <a:srgbClr val="333333"/>
                </a:solidFill>
                <a:latin typeface="Trebuchet MS"/>
                <a:cs typeface="Trebuchet MS"/>
              </a:rPr>
              <a:t>restorecon</a:t>
            </a:r>
            <a:r>
              <a:rPr sz="950" b="1" spc="20" dirty="0">
                <a:solidFill>
                  <a:srgbClr val="333333"/>
                </a:solidFill>
                <a:latin typeface="微软雅黑"/>
                <a:cs typeface="微软雅黑"/>
              </a:rPr>
              <a:t>命令让新配置的  </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安全上下文立即生效。</a:t>
            </a:r>
            <a:endParaRPr sz="950">
              <a:latin typeface="微软雅黑"/>
              <a:cs typeface="微软雅黑"/>
            </a:endParaRPr>
          </a:p>
        </p:txBody>
      </p:sp>
      <p:sp>
        <p:nvSpPr>
          <p:cNvPr id="23" name="object 2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06"/>
            <a:ext cx="5651500" cy="4612640"/>
            <a:chOff x="959124" y="368206"/>
            <a:chExt cx="5651500" cy="4612640"/>
          </a:xfrm>
        </p:grpSpPr>
        <p:sp>
          <p:nvSpPr>
            <p:cNvPr id="3" name="object 3"/>
            <p:cNvSpPr/>
            <p:nvPr/>
          </p:nvSpPr>
          <p:spPr>
            <a:xfrm>
              <a:off x="963889" y="372970"/>
              <a:ext cx="5641975" cy="4603115"/>
            </a:xfrm>
            <a:custGeom>
              <a:avLst/>
              <a:gdLst/>
              <a:ahLst/>
              <a:cxnLst/>
              <a:rect l="l" t="t" r="r" b="b"/>
              <a:pathLst>
                <a:path w="5641975" h="4603115">
                  <a:moveTo>
                    <a:pt x="5617597" y="4602713"/>
                  </a:moveTo>
                  <a:lnTo>
                    <a:pt x="23823" y="4602713"/>
                  </a:lnTo>
                  <a:lnTo>
                    <a:pt x="20659" y="4602561"/>
                  </a:lnTo>
                  <a:lnTo>
                    <a:pt x="0" y="4581863"/>
                  </a:lnTo>
                  <a:lnTo>
                    <a:pt x="0" y="4578889"/>
                  </a:lnTo>
                  <a:lnTo>
                    <a:pt x="0" y="20545"/>
                  </a:lnTo>
                  <a:lnTo>
                    <a:pt x="20659" y="0"/>
                  </a:lnTo>
                  <a:lnTo>
                    <a:pt x="5620751" y="0"/>
                  </a:lnTo>
                  <a:lnTo>
                    <a:pt x="5641421" y="20545"/>
                  </a:lnTo>
                  <a:lnTo>
                    <a:pt x="5641421" y="4581863"/>
                  </a:lnTo>
                  <a:lnTo>
                    <a:pt x="5620751" y="4602561"/>
                  </a:lnTo>
                  <a:lnTo>
                    <a:pt x="5617597" y="4602713"/>
                  </a:lnTo>
                  <a:close/>
                </a:path>
              </a:pathLst>
            </a:custGeom>
            <a:solidFill>
              <a:srgbClr val="F8F8F8"/>
            </a:solidFill>
          </p:spPr>
          <p:txBody>
            <a:bodyPr wrap="square" lIns="0" tIns="0" rIns="0" bIns="0" rtlCol="0"/>
            <a:lstStyle/>
            <a:p>
              <a:endParaRPr/>
            </a:p>
          </p:txBody>
        </p:sp>
        <p:sp>
          <p:nvSpPr>
            <p:cNvPr id="4" name="object 4"/>
            <p:cNvSpPr/>
            <p:nvPr/>
          </p:nvSpPr>
          <p:spPr>
            <a:xfrm>
              <a:off x="963889" y="372970"/>
              <a:ext cx="5641975" cy="4603115"/>
            </a:xfrm>
            <a:custGeom>
              <a:avLst/>
              <a:gdLst/>
              <a:ahLst/>
              <a:cxnLst/>
              <a:rect l="l" t="t" r="r" b="b"/>
              <a:pathLst>
                <a:path w="5641975" h="4603115">
                  <a:moveTo>
                    <a:pt x="0" y="4578889"/>
                  </a:moveTo>
                  <a:lnTo>
                    <a:pt x="0" y="23823"/>
                  </a:lnTo>
                  <a:lnTo>
                    <a:pt x="0" y="20545"/>
                  </a:lnTo>
                  <a:lnTo>
                    <a:pt x="600" y="17419"/>
                  </a:lnTo>
                  <a:lnTo>
                    <a:pt x="20659" y="0"/>
                  </a:lnTo>
                  <a:lnTo>
                    <a:pt x="23823" y="0"/>
                  </a:lnTo>
                  <a:lnTo>
                    <a:pt x="5617597" y="0"/>
                  </a:lnTo>
                  <a:lnTo>
                    <a:pt x="5620751" y="0"/>
                  </a:lnTo>
                  <a:lnTo>
                    <a:pt x="5623791" y="600"/>
                  </a:lnTo>
                  <a:lnTo>
                    <a:pt x="5641421" y="20545"/>
                  </a:lnTo>
                  <a:lnTo>
                    <a:pt x="5641421" y="23823"/>
                  </a:lnTo>
                  <a:lnTo>
                    <a:pt x="5641421" y="4578889"/>
                  </a:lnTo>
                  <a:lnTo>
                    <a:pt x="5641421" y="4581863"/>
                  </a:lnTo>
                  <a:lnTo>
                    <a:pt x="5640820" y="4584845"/>
                  </a:lnTo>
                  <a:lnTo>
                    <a:pt x="5639610" y="4587819"/>
                  </a:lnTo>
                  <a:lnTo>
                    <a:pt x="5638400" y="4590801"/>
                  </a:lnTo>
                  <a:lnTo>
                    <a:pt x="5617597" y="4602713"/>
                  </a:lnTo>
                  <a:lnTo>
                    <a:pt x="23823" y="4602713"/>
                  </a:lnTo>
                  <a:lnTo>
                    <a:pt x="1810" y="4587819"/>
                  </a:lnTo>
                  <a:lnTo>
                    <a:pt x="600" y="4584845"/>
                  </a:lnTo>
                  <a:lnTo>
                    <a:pt x="0" y="4581863"/>
                  </a:lnTo>
                  <a:lnTo>
                    <a:pt x="0" y="4578889"/>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26"/>
              <a:ext cx="5556250" cy="4460240"/>
            </a:xfrm>
            <a:custGeom>
              <a:avLst/>
              <a:gdLst/>
              <a:ahLst/>
              <a:cxnLst/>
              <a:rect l="l" t="t" r="r" b="b"/>
              <a:pathLst>
                <a:path w="5556250" h="4460240">
                  <a:moveTo>
                    <a:pt x="5555656" y="4459772"/>
                  </a:moveTo>
                  <a:lnTo>
                    <a:pt x="0" y="4459772"/>
                  </a:lnTo>
                  <a:lnTo>
                    <a:pt x="0" y="0"/>
                  </a:lnTo>
                  <a:lnTo>
                    <a:pt x="5555656" y="0"/>
                  </a:lnTo>
                  <a:lnTo>
                    <a:pt x="5555656" y="4459772"/>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6028649"/>
            <a:ext cx="5651500" cy="1010285"/>
            <a:chOff x="959124" y="6028649"/>
            <a:chExt cx="5651500" cy="1010285"/>
          </a:xfrm>
        </p:grpSpPr>
        <p:sp>
          <p:nvSpPr>
            <p:cNvPr id="7" name="object 7"/>
            <p:cNvSpPr/>
            <p:nvPr/>
          </p:nvSpPr>
          <p:spPr>
            <a:xfrm>
              <a:off x="963889" y="6033414"/>
              <a:ext cx="5641975" cy="1000760"/>
            </a:xfrm>
            <a:custGeom>
              <a:avLst/>
              <a:gdLst/>
              <a:ahLst/>
              <a:cxnLst/>
              <a:rect l="l" t="t" r="r" b="b"/>
              <a:pathLst>
                <a:path w="5641975" h="1000759">
                  <a:moveTo>
                    <a:pt x="5617597" y="1000589"/>
                  </a:moveTo>
                  <a:lnTo>
                    <a:pt x="23823" y="1000589"/>
                  </a:lnTo>
                  <a:lnTo>
                    <a:pt x="20659" y="1000437"/>
                  </a:lnTo>
                  <a:lnTo>
                    <a:pt x="0" y="979739"/>
                  </a:lnTo>
                  <a:lnTo>
                    <a:pt x="0" y="976766"/>
                  </a:lnTo>
                  <a:lnTo>
                    <a:pt x="0" y="20402"/>
                  </a:lnTo>
                  <a:lnTo>
                    <a:pt x="20659" y="0"/>
                  </a:lnTo>
                  <a:lnTo>
                    <a:pt x="5620752" y="0"/>
                  </a:lnTo>
                  <a:lnTo>
                    <a:pt x="5641421" y="20402"/>
                  </a:lnTo>
                  <a:lnTo>
                    <a:pt x="5641421" y="979739"/>
                  </a:lnTo>
                  <a:lnTo>
                    <a:pt x="5620752" y="1000437"/>
                  </a:lnTo>
                  <a:lnTo>
                    <a:pt x="5617597" y="1000589"/>
                  </a:lnTo>
                  <a:close/>
                </a:path>
              </a:pathLst>
            </a:custGeom>
            <a:solidFill>
              <a:srgbClr val="F8F8F8"/>
            </a:solidFill>
          </p:spPr>
          <p:txBody>
            <a:bodyPr wrap="square" lIns="0" tIns="0" rIns="0" bIns="0" rtlCol="0"/>
            <a:lstStyle/>
            <a:p>
              <a:endParaRPr/>
            </a:p>
          </p:txBody>
        </p:sp>
        <p:sp>
          <p:nvSpPr>
            <p:cNvPr id="8" name="object 8"/>
            <p:cNvSpPr/>
            <p:nvPr/>
          </p:nvSpPr>
          <p:spPr>
            <a:xfrm>
              <a:off x="963889" y="6033414"/>
              <a:ext cx="5641975" cy="1000760"/>
            </a:xfrm>
            <a:custGeom>
              <a:avLst/>
              <a:gdLst/>
              <a:ahLst/>
              <a:cxnLst/>
              <a:rect l="l" t="t" r="r" b="b"/>
              <a:pathLst>
                <a:path w="5641975" h="1000759">
                  <a:moveTo>
                    <a:pt x="0" y="976766"/>
                  </a:moveTo>
                  <a:lnTo>
                    <a:pt x="0" y="23823"/>
                  </a:lnTo>
                  <a:lnTo>
                    <a:pt x="0" y="20402"/>
                  </a:lnTo>
                  <a:lnTo>
                    <a:pt x="600" y="17267"/>
                  </a:lnTo>
                  <a:lnTo>
                    <a:pt x="1810" y="14446"/>
                  </a:lnTo>
                  <a:lnTo>
                    <a:pt x="3020" y="11616"/>
                  </a:lnTo>
                  <a:lnTo>
                    <a:pt x="4745" y="9081"/>
                  </a:lnTo>
                  <a:lnTo>
                    <a:pt x="6975" y="6851"/>
                  </a:lnTo>
                  <a:lnTo>
                    <a:pt x="9214" y="4469"/>
                  </a:lnTo>
                  <a:lnTo>
                    <a:pt x="11787" y="2677"/>
                  </a:lnTo>
                  <a:lnTo>
                    <a:pt x="14703" y="1639"/>
                  </a:lnTo>
                  <a:lnTo>
                    <a:pt x="17629" y="590"/>
                  </a:lnTo>
                  <a:lnTo>
                    <a:pt x="20659" y="0"/>
                  </a:lnTo>
                  <a:lnTo>
                    <a:pt x="23823" y="0"/>
                  </a:lnTo>
                  <a:lnTo>
                    <a:pt x="5617597" y="0"/>
                  </a:lnTo>
                  <a:lnTo>
                    <a:pt x="5620752" y="0"/>
                  </a:lnTo>
                  <a:lnTo>
                    <a:pt x="5623792" y="590"/>
                  </a:lnTo>
                  <a:lnTo>
                    <a:pt x="5626717" y="1639"/>
                  </a:lnTo>
                  <a:lnTo>
                    <a:pt x="5629633" y="2677"/>
                  </a:lnTo>
                  <a:lnTo>
                    <a:pt x="5632206" y="4469"/>
                  </a:lnTo>
                  <a:lnTo>
                    <a:pt x="5634446" y="6851"/>
                  </a:lnTo>
                  <a:lnTo>
                    <a:pt x="5636675" y="9081"/>
                  </a:lnTo>
                  <a:lnTo>
                    <a:pt x="5638400" y="11616"/>
                  </a:lnTo>
                  <a:lnTo>
                    <a:pt x="5639610" y="14446"/>
                  </a:lnTo>
                  <a:lnTo>
                    <a:pt x="5640821" y="17267"/>
                  </a:lnTo>
                  <a:lnTo>
                    <a:pt x="5641421" y="20402"/>
                  </a:lnTo>
                  <a:lnTo>
                    <a:pt x="5641421" y="23823"/>
                  </a:lnTo>
                  <a:lnTo>
                    <a:pt x="5641421" y="976766"/>
                  </a:lnTo>
                  <a:lnTo>
                    <a:pt x="5641421" y="979739"/>
                  </a:lnTo>
                  <a:lnTo>
                    <a:pt x="5640821" y="982722"/>
                  </a:lnTo>
                  <a:lnTo>
                    <a:pt x="5617597" y="1000589"/>
                  </a:lnTo>
                  <a:lnTo>
                    <a:pt x="23823" y="1000589"/>
                  </a:lnTo>
                  <a:lnTo>
                    <a:pt x="0" y="979739"/>
                  </a:lnTo>
                  <a:lnTo>
                    <a:pt x="0" y="97676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6114491"/>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7896417"/>
            <a:ext cx="5651500" cy="1696720"/>
            <a:chOff x="959124" y="7896417"/>
            <a:chExt cx="5651500" cy="1696720"/>
          </a:xfrm>
        </p:grpSpPr>
        <p:sp>
          <p:nvSpPr>
            <p:cNvPr id="11" name="object 11"/>
            <p:cNvSpPr/>
            <p:nvPr/>
          </p:nvSpPr>
          <p:spPr>
            <a:xfrm>
              <a:off x="963889" y="7901181"/>
              <a:ext cx="5641975" cy="1687195"/>
            </a:xfrm>
            <a:custGeom>
              <a:avLst/>
              <a:gdLst/>
              <a:ahLst/>
              <a:cxnLst/>
              <a:rect l="l" t="t" r="r" b="b"/>
              <a:pathLst>
                <a:path w="5641975" h="1687195">
                  <a:moveTo>
                    <a:pt x="5617597" y="1686708"/>
                  </a:moveTo>
                  <a:lnTo>
                    <a:pt x="23823" y="1686708"/>
                  </a:lnTo>
                  <a:lnTo>
                    <a:pt x="20659" y="1686556"/>
                  </a:lnTo>
                  <a:lnTo>
                    <a:pt x="0" y="1665858"/>
                  </a:lnTo>
                  <a:lnTo>
                    <a:pt x="0" y="1662885"/>
                  </a:lnTo>
                  <a:lnTo>
                    <a:pt x="0" y="20545"/>
                  </a:lnTo>
                  <a:lnTo>
                    <a:pt x="20659" y="0"/>
                  </a:lnTo>
                  <a:lnTo>
                    <a:pt x="5620752" y="0"/>
                  </a:lnTo>
                  <a:lnTo>
                    <a:pt x="5641421" y="20545"/>
                  </a:lnTo>
                  <a:lnTo>
                    <a:pt x="5641421" y="1665858"/>
                  </a:lnTo>
                  <a:lnTo>
                    <a:pt x="5620752" y="1686556"/>
                  </a:lnTo>
                  <a:lnTo>
                    <a:pt x="5617597" y="1686708"/>
                  </a:lnTo>
                  <a:close/>
                </a:path>
              </a:pathLst>
            </a:custGeom>
            <a:solidFill>
              <a:srgbClr val="F8F8F8"/>
            </a:solidFill>
          </p:spPr>
          <p:txBody>
            <a:bodyPr wrap="square" lIns="0" tIns="0" rIns="0" bIns="0" rtlCol="0"/>
            <a:lstStyle/>
            <a:p>
              <a:endParaRPr/>
            </a:p>
          </p:txBody>
        </p:sp>
        <p:sp>
          <p:nvSpPr>
            <p:cNvPr id="12" name="object 12"/>
            <p:cNvSpPr/>
            <p:nvPr/>
          </p:nvSpPr>
          <p:spPr>
            <a:xfrm>
              <a:off x="963889" y="7901181"/>
              <a:ext cx="5641975" cy="1687195"/>
            </a:xfrm>
            <a:custGeom>
              <a:avLst/>
              <a:gdLst/>
              <a:ahLst/>
              <a:cxnLst/>
              <a:rect l="l" t="t" r="r" b="b"/>
              <a:pathLst>
                <a:path w="5641975" h="1687195">
                  <a:moveTo>
                    <a:pt x="0" y="1662885"/>
                  </a:moveTo>
                  <a:lnTo>
                    <a:pt x="0" y="23823"/>
                  </a:lnTo>
                  <a:lnTo>
                    <a:pt x="0" y="20545"/>
                  </a:lnTo>
                  <a:lnTo>
                    <a:pt x="600" y="17419"/>
                  </a:lnTo>
                  <a:lnTo>
                    <a:pt x="20659" y="0"/>
                  </a:lnTo>
                  <a:lnTo>
                    <a:pt x="23823" y="0"/>
                  </a:lnTo>
                  <a:lnTo>
                    <a:pt x="5617597" y="0"/>
                  </a:lnTo>
                  <a:lnTo>
                    <a:pt x="5620752" y="0"/>
                  </a:lnTo>
                  <a:lnTo>
                    <a:pt x="5623792" y="600"/>
                  </a:lnTo>
                  <a:lnTo>
                    <a:pt x="5641421" y="20545"/>
                  </a:lnTo>
                  <a:lnTo>
                    <a:pt x="5641421" y="23823"/>
                  </a:lnTo>
                  <a:lnTo>
                    <a:pt x="5641421" y="1662885"/>
                  </a:lnTo>
                  <a:lnTo>
                    <a:pt x="5641421" y="1665858"/>
                  </a:lnTo>
                  <a:lnTo>
                    <a:pt x="5640821" y="1668841"/>
                  </a:lnTo>
                  <a:lnTo>
                    <a:pt x="5639610" y="1671671"/>
                  </a:lnTo>
                  <a:lnTo>
                    <a:pt x="5638400" y="1674501"/>
                  </a:lnTo>
                  <a:lnTo>
                    <a:pt x="5617597" y="1686708"/>
                  </a:lnTo>
                  <a:lnTo>
                    <a:pt x="23823" y="1686708"/>
                  </a:lnTo>
                  <a:lnTo>
                    <a:pt x="0" y="1665858"/>
                  </a:lnTo>
                  <a:lnTo>
                    <a:pt x="0" y="166288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7982259"/>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7146186"/>
            <a:ext cx="5581015" cy="1671955"/>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0" dirty="0">
                <a:solidFill>
                  <a:srgbClr val="333333"/>
                </a:solidFill>
                <a:latin typeface="微软雅黑"/>
                <a:cs typeface="微软雅黑"/>
              </a:rPr>
              <a:t>步</a:t>
            </a:r>
            <a:r>
              <a:rPr sz="950" b="1" spc="25" dirty="0">
                <a:solidFill>
                  <a:srgbClr val="333333"/>
                </a:solidFill>
                <a:latin typeface="微软雅黑"/>
                <a:cs typeface="微软雅黑"/>
              </a:rPr>
              <a:t>：</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允许的与</a:t>
            </a:r>
            <a:r>
              <a:rPr sz="950" b="1" spc="25" dirty="0">
                <a:solidFill>
                  <a:srgbClr val="333333"/>
                </a:solidFill>
                <a:latin typeface="Trebuchet MS"/>
                <a:cs typeface="Trebuchet MS"/>
              </a:rPr>
              <a:t>HTTP</a:t>
            </a:r>
            <a:r>
              <a:rPr sz="950" b="1" spc="25" dirty="0">
                <a:solidFill>
                  <a:srgbClr val="333333"/>
                </a:solidFill>
                <a:latin typeface="微软雅黑"/>
                <a:cs typeface="微软雅黑"/>
              </a:rPr>
              <a:t>协议相关的端口号中默认没有包含</a:t>
            </a:r>
            <a:r>
              <a:rPr sz="950" b="1" dirty="0">
                <a:solidFill>
                  <a:srgbClr val="333333"/>
                </a:solidFill>
                <a:latin typeface="Trebuchet MS"/>
                <a:cs typeface="Trebuchet MS"/>
              </a:rPr>
              <a:t>6111</a:t>
            </a:r>
            <a:r>
              <a:rPr sz="950" b="1" spc="25" dirty="0">
                <a:solidFill>
                  <a:srgbClr val="333333"/>
                </a:solidFill>
                <a:latin typeface="微软雅黑"/>
                <a:cs typeface="微软雅黑"/>
              </a:rPr>
              <a:t>、</a:t>
            </a:r>
            <a:r>
              <a:rPr sz="950" b="1" dirty="0">
                <a:solidFill>
                  <a:srgbClr val="333333"/>
                </a:solidFill>
                <a:latin typeface="Trebuchet MS"/>
                <a:cs typeface="Trebuchet MS"/>
              </a:rPr>
              <a:t>6222</a:t>
            </a:r>
            <a:r>
              <a:rPr sz="950" b="1" spc="25" dirty="0">
                <a:solidFill>
                  <a:srgbClr val="333333"/>
                </a:solidFill>
                <a:latin typeface="微软雅黑"/>
                <a:cs typeface="微软雅黑"/>
              </a:rPr>
              <a:t>和</a:t>
            </a:r>
            <a:r>
              <a:rPr sz="950" b="1" dirty="0">
                <a:solidFill>
                  <a:srgbClr val="333333"/>
                </a:solidFill>
                <a:latin typeface="Trebuchet MS"/>
                <a:cs typeface="Trebuchet MS"/>
              </a:rPr>
              <a:t>6333</a:t>
            </a:r>
            <a:r>
              <a:rPr sz="950" b="1" spc="25" dirty="0">
                <a:solidFill>
                  <a:srgbClr val="333333"/>
                </a:solidFill>
                <a:latin typeface="微软雅黑"/>
                <a:cs typeface="微软雅黑"/>
              </a:rPr>
              <a:t>，因此需要将这 三个端口号手动添加进去。该操作会立即生效，而且在系统重启过后依然有效。设置好后再重启</a:t>
            </a:r>
            <a:r>
              <a:rPr sz="950" b="1" spc="55" dirty="0">
                <a:solidFill>
                  <a:srgbClr val="333333"/>
                </a:solidFill>
                <a:latin typeface="Trebuchet MS"/>
                <a:cs typeface="Trebuchet MS"/>
              </a:rPr>
              <a:t>httpd </a:t>
            </a:r>
            <a:r>
              <a:rPr sz="950" b="1" spc="25" dirty="0">
                <a:solidFill>
                  <a:srgbClr val="333333"/>
                </a:solidFill>
                <a:latin typeface="微软雅黑"/>
                <a:cs typeface="微软雅黑"/>
              </a:rPr>
              <a:t>服务程序，然后就可以看到网页内容了，结果如图</a:t>
            </a:r>
            <a:r>
              <a:rPr sz="950" b="1" spc="-10" dirty="0">
                <a:solidFill>
                  <a:srgbClr val="333333"/>
                </a:solidFill>
                <a:latin typeface="Trebuchet MS"/>
                <a:cs typeface="Trebuchet MS"/>
              </a:rPr>
              <a:t>10-18</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45"/>
              </a:spcBef>
            </a:pPr>
            <a:endParaRPr sz="900">
              <a:latin typeface="微软雅黑"/>
              <a:cs typeface="微软雅黑"/>
            </a:endParaRPr>
          </a:p>
          <a:p>
            <a:pPr marL="136525" marR="59436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semanage </a:t>
            </a:r>
            <a:r>
              <a:rPr sz="850" spc="25" dirty="0">
                <a:solidFill>
                  <a:srgbClr val="333333"/>
                </a:solidFill>
                <a:latin typeface="Lucida Console"/>
                <a:cs typeface="Lucida Console"/>
              </a:rPr>
              <a:t>port</a:t>
            </a:r>
            <a:r>
              <a:rPr sz="850" spc="30" dirty="0">
                <a:solidFill>
                  <a:srgbClr val="333333"/>
                </a:solidFill>
                <a:latin typeface="Lucida Console"/>
                <a:cs typeface="Lucida Console"/>
              </a:rPr>
              <a: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http_port_t </a:t>
            </a:r>
            <a:r>
              <a:rPr sz="850" spc="20" dirty="0">
                <a:solidFill>
                  <a:srgbClr val="333333"/>
                </a:solidFill>
                <a:latin typeface="Lucida Console"/>
                <a:cs typeface="Lucida Console"/>
              </a:rPr>
              <a:t>-p</a:t>
            </a:r>
            <a:r>
              <a:rPr sz="850" spc="25" dirty="0">
                <a:solidFill>
                  <a:srgbClr val="333333"/>
                </a:solidFill>
                <a:latin typeface="Lucida Console"/>
                <a:cs typeface="Lucida Console"/>
              </a:rPr>
              <a:t> tcp </a:t>
            </a:r>
            <a:r>
              <a:rPr sz="850" spc="30" dirty="0">
                <a:solidFill>
                  <a:srgbClr val="333333"/>
                </a:solidFill>
                <a:latin typeface="Lucida Console"/>
                <a:cs typeface="Lucida Console"/>
              </a:rPr>
              <a:t> 6111[root@linuxprobe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semanage </a:t>
            </a:r>
            <a:r>
              <a:rPr sz="850" spc="25" dirty="0">
                <a:solidFill>
                  <a:srgbClr val="333333"/>
                </a:solidFill>
                <a:latin typeface="Lucida Console"/>
                <a:cs typeface="Lucida Console"/>
              </a:rPr>
              <a:t>port</a:t>
            </a:r>
            <a:r>
              <a:rPr sz="850" spc="30" dirty="0">
                <a:solidFill>
                  <a:srgbClr val="333333"/>
                </a:solidFill>
                <a:latin typeface="Lucida Console"/>
                <a:cs typeface="Lucida Console"/>
              </a:rPr>
              <a: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http_port_t </a:t>
            </a:r>
            <a:r>
              <a:rPr sz="850" spc="20" dirty="0">
                <a:solidFill>
                  <a:srgbClr val="333333"/>
                </a:solidFill>
                <a:latin typeface="Lucida Console"/>
                <a:cs typeface="Lucida Console"/>
              </a:rPr>
              <a:t>-p</a:t>
            </a:r>
            <a:r>
              <a:rPr sz="850" spc="30" dirty="0">
                <a:solidFill>
                  <a:srgbClr val="333333"/>
                </a:solidFill>
                <a:latin typeface="Lucida Console"/>
                <a:cs typeface="Lucida Console"/>
              </a:rPr>
              <a:t> </a:t>
            </a:r>
            <a:r>
              <a:rPr sz="850" spc="25" dirty="0">
                <a:solidFill>
                  <a:srgbClr val="333333"/>
                </a:solidFill>
                <a:latin typeface="Lucida Console"/>
                <a:cs typeface="Lucida Console"/>
              </a:rPr>
              <a:t>tcp </a:t>
            </a:r>
            <a:r>
              <a:rPr sz="850" spc="30" dirty="0">
                <a:solidFill>
                  <a:srgbClr val="333333"/>
                </a:solidFill>
                <a:latin typeface="Lucida Console"/>
                <a:cs typeface="Lucida Console"/>
              </a:rPr>
              <a:t> 6222[root@linuxprobe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semanage </a:t>
            </a:r>
            <a:r>
              <a:rPr sz="850" spc="25" dirty="0">
                <a:solidFill>
                  <a:srgbClr val="333333"/>
                </a:solidFill>
                <a:latin typeface="Lucida Console"/>
                <a:cs typeface="Lucida Console"/>
              </a:rPr>
              <a:t>port</a:t>
            </a:r>
            <a:r>
              <a:rPr sz="850" spc="30" dirty="0">
                <a:solidFill>
                  <a:srgbClr val="333333"/>
                </a:solidFill>
                <a:latin typeface="Lucida Console"/>
                <a:cs typeface="Lucida Console"/>
              </a:rPr>
              <a: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http_port_t </a:t>
            </a:r>
            <a:r>
              <a:rPr sz="850" spc="20" dirty="0">
                <a:solidFill>
                  <a:srgbClr val="333333"/>
                </a:solidFill>
                <a:latin typeface="Lucida Console"/>
                <a:cs typeface="Lucida Console"/>
              </a:rPr>
              <a:t>-p</a:t>
            </a:r>
            <a:r>
              <a:rPr sz="850" spc="30" dirty="0">
                <a:solidFill>
                  <a:srgbClr val="333333"/>
                </a:solidFill>
                <a:latin typeface="Lucida Console"/>
                <a:cs typeface="Lucida Console"/>
              </a:rPr>
              <a:t> </a:t>
            </a:r>
            <a:r>
              <a:rPr sz="850" spc="25" dirty="0">
                <a:solidFill>
                  <a:srgbClr val="333333"/>
                </a:solidFill>
                <a:latin typeface="Lucida Console"/>
                <a:cs typeface="Lucida Console"/>
              </a:rPr>
              <a:t>tcp </a:t>
            </a:r>
            <a:r>
              <a:rPr sz="850" spc="30" dirty="0">
                <a:solidFill>
                  <a:srgbClr val="333333"/>
                </a:solidFill>
                <a:latin typeface="Lucida Console"/>
                <a:cs typeface="Lucida Console"/>
              </a:rPr>
              <a:t> 6333[root@linuxprobe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semanage </a:t>
            </a:r>
            <a:r>
              <a:rPr sz="850" spc="25" dirty="0">
                <a:solidFill>
                  <a:srgbClr val="333333"/>
                </a:solidFill>
                <a:latin typeface="Lucida Console"/>
                <a:cs typeface="Lucida Console"/>
              </a:rPr>
              <a:t>port</a:t>
            </a:r>
            <a:r>
              <a:rPr sz="850" spc="35" dirty="0">
                <a:solidFill>
                  <a:srgbClr val="333333"/>
                </a:solidFill>
                <a:latin typeface="Lucida Console"/>
                <a:cs typeface="Lucida Console"/>
              </a:rPr>
              <a:t> </a:t>
            </a:r>
            <a:r>
              <a:rPr sz="850" spc="20" dirty="0">
                <a:solidFill>
                  <a:srgbClr val="333333"/>
                </a:solidFill>
                <a:latin typeface="Lucida Console"/>
                <a:cs typeface="Lucida Console"/>
              </a:rPr>
              <a:t>-l</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grep</a:t>
            </a:r>
            <a:r>
              <a:rPr sz="850" spc="30" dirty="0">
                <a:solidFill>
                  <a:srgbClr val="333333"/>
                </a:solidFill>
                <a:latin typeface="Lucida Console"/>
                <a:cs typeface="Lucida Console"/>
              </a:rPr>
              <a:t> httphttp_cache_port_t</a:t>
            </a:r>
            <a:endParaRPr sz="850">
              <a:latin typeface="Lucida Console"/>
              <a:cs typeface="Lucida Console"/>
            </a:endParaRPr>
          </a:p>
          <a:p>
            <a:pPr marL="337820">
              <a:lnSpc>
                <a:spcPct val="100000"/>
              </a:lnSpc>
              <a:spcBef>
                <a:spcPts val="330"/>
              </a:spcBef>
              <a:tabLst>
                <a:tab pos="949325" algn="l"/>
                <a:tab pos="4942840" algn="l"/>
              </a:tabLst>
            </a:pPr>
            <a:r>
              <a:rPr sz="850" spc="25" dirty="0">
                <a:solidFill>
                  <a:srgbClr val="333333"/>
                </a:solidFill>
                <a:latin typeface="Lucida Console"/>
                <a:cs typeface="Lucida Console"/>
              </a:rPr>
              <a:t>tcp	8080,</a:t>
            </a:r>
            <a:r>
              <a:rPr sz="850" spc="55" dirty="0">
                <a:solidFill>
                  <a:srgbClr val="333333"/>
                </a:solidFill>
                <a:latin typeface="Lucida Console"/>
                <a:cs typeface="Lucida Console"/>
              </a:rPr>
              <a:t> </a:t>
            </a:r>
            <a:r>
              <a:rPr sz="850" spc="25" dirty="0">
                <a:solidFill>
                  <a:srgbClr val="333333"/>
                </a:solidFill>
                <a:latin typeface="Lucida Console"/>
                <a:cs typeface="Lucida Console"/>
              </a:rPr>
              <a:t>8118,</a:t>
            </a:r>
            <a:r>
              <a:rPr sz="850" spc="60" dirty="0">
                <a:solidFill>
                  <a:srgbClr val="333333"/>
                </a:solidFill>
                <a:latin typeface="Lucida Console"/>
                <a:cs typeface="Lucida Console"/>
              </a:rPr>
              <a:t> </a:t>
            </a:r>
            <a:r>
              <a:rPr sz="850" spc="25" dirty="0">
                <a:solidFill>
                  <a:srgbClr val="333333"/>
                </a:solidFill>
                <a:latin typeface="Lucida Console"/>
                <a:cs typeface="Lucida Console"/>
              </a:rPr>
              <a:t>8123,</a:t>
            </a:r>
            <a:r>
              <a:rPr sz="850" spc="60" dirty="0">
                <a:solidFill>
                  <a:srgbClr val="333333"/>
                </a:solidFill>
                <a:latin typeface="Lucida Console"/>
                <a:cs typeface="Lucida Console"/>
              </a:rPr>
              <a:t> </a:t>
            </a:r>
            <a:r>
              <a:rPr sz="850" spc="30" dirty="0">
                <a:solidFill>
                  <a:srgbClr val="333333"/>
                </a:solidFill>
                <a:latin typeface="Lucida Console"/>
                <a:cs typeface="Lucida Console"/>
              </a:rPr>
              <a:t>10001-10010http_cache_port_t	</a:t>
            </a:r>
            <a:r>
              <a:rPr sz="850" spc="25" dirty="0">
                <a:solidFill>
                  <a:srgbClr val="333333"/>
                </a:solidFill>
                <a:latin typeface="Lucida Console"/>
                <a:cs typeface="Lucida Console"/>
              </a:rPr>
              <a:t>udp</a:t>
            </a:r>
            <a:endParaRPr sz="850">
              <a:latin typeface="Lucida Console"/>
              <a:cs typeface="Lucida Console"/>
            </a:endParaRPr>
          </a:p>
        </p:txBody>
      </p:sp>
      <p:sp>
        <p:nvSpPr>
          <p:cNvPr id="26" name="object 26"/>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164</a:t>
            </a:fld>
            <a:endParaRPr sz="800">
              <a:latin typeface="小哥哥网恋吗"/>
              <a:cs typeface="小哥哥网恋吗"/>
            </a:endParaRPr>
          </a:p>
        </p:txBody>
      </p:sp>
      <p:sp>
        <p:nvSpPr>
          <p:cNvPr id="15" name="object 15"/>
          <p:cNvSpPr txBox="1"/>
          <p:nvPr/>
        </p:nvSpPr>
        <p:spPr>
          <a:xfrm>
            <a:off x="1070306" y="406707"/>
            <a:ext cx="5354955"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semanage</a:t>
            </a:r>
            <a:r>
              <a:rPr sz="850" spc="25" dirty="0">
                <a:solidFill>
                  <a:srgbClr val="333333"/>
                </a:solidFill>
                <a:latin typeface="Lucida Console"/>
                <a:cs typeface="Lucida Console"/>
              </a:rPr>
              <a:t> </a:t>
            </a:r>
            <a:r>
              <a:rPr sz="850" spc="30" dirty="0">
                <a:solidFill>
                  <a:srgbClr val="333333"/>
                </a:solidFill>
                <a:latin typeface="Lucida Console"/>
                <a:cs typeface="Lucida Console"/>
              </a:rPr>
              <a:t>fcontext </a:t>
            </a:r>
            <a:r>
              <a:rPr sz="850" spc="20" dirty="0">
                <a:solidFill>
                  <a:srgbClr val="333333"/>
                </a:solidFill>
                <a:latin typeface="Lucida Console"/>
                <a:cs typeface="Lucida Console"/>
              </a:rPr>
              <a:t>-a</a:t>
            </a:r>
            <a:r>
              <a:rPr sz="850" spc="25" dirty="0">
                <a:solidFill>
                  <a:srgbClr val="333333"/>
                </a:solidFill>
                <a:latin typeface="Lucida Console"/>
                <a:cs typeface="Lucida Console"/>
              </a:rPr>
              <a:t> </a:t>
            </a:r>
            <a:r>
              <a:rPr sz="850" spc="20" dirty="0">
                <a:solidFill>
                  <a:srgbClr val="333333"/>
                </a:solidFill>
                <a:latin typeface="Lucida Console"/>
                <a:cs typeface="Lucida Console"/>
              </a:rPr>
              <a:t>-t</a:t>
            </a:r>
            <a:r>
              <a:rPr sz="850" spc="25" dirty="0">
                <a:solidFill>
                  <a:srgbClr val="333333"/>
                </a:solidFill>
                <a:latin typeface="Lucida Console"/>
                <a:cs typeface="Lucida Console"/>
              </a:rPr>
              <a:t> </a:t>
            </a:r>
            <a:r>
              <a:rPr sz="850" spc="30" dirty="0">
                <a:solidFill>
                  <a:srgbClr val="333333"/>
                </a:solidFill>
                <a:latin typeface="Lucida Console"/>
                <a:cs typeface="Lucida Console"/>
              </a:rPr>
              <a:t>httpd_sys_content_t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/home/wwwroot[root@linuxprobe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semanage fcontext </a:t>
            </a:r>
            <a:r>
              <a:rPr sz="850" spc="20" dirty="0">
                <a:solidFill>
                  <a:srgbClr val="333333"/>
                </a:solidFill>
                <a:latin typeface="Lucida Console"/>
                <a:cs typeface="Lucida Console"/>
              </a:rPr>
              <a:t>-a</a:t>
            </a:r>
            <a:r>
              <a:rPr sz="850" spc="35"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/home/wwwroot/6111[root@linuxprobe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semanage fcontext</a:t>
            </a:r>
            <a:r>
              <a:rPr sz="850" spc="25" dirty="0">
                <a:solidFill>
                  <a:srgbClr val="333333"/>
                </a:solidFill>
                <a:latin typeface="Lucida Console"/>
                <a:cs typeface="Lucida Console"/>
              </a:rPr>
              <a: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endParaRPr sz="850">
              <a:latin typeface="Lucida Console"/>
              <a:cs typeface="Lucida Console"/>
            </a:endParaRPr>
          </a:p>
        </p:txBody>
      </p:sp>
      <p:sp>
        <p:nvSpPr>
          <p:cNvPr id="16" name="object 16"/>
          <p:cNvSpPr txBox="1"/>
          <p:nvPr/>
        </p:nvSpPr>
        <p:spPr>
          <a:xfrm>
            <a:off x="946424" y="921262"/>
            <a:ext cx="5656580" cy="5342890"/>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httpd_sys_content_t /home/wwwroot/6111/*[root@linuxprobe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semanage fcontext</a:t>
            </a:r>
            <a:endParaRPr sz="850">
              <a:latin typeface="Lucida Console"/>
              <a:cs typeface="Lucida Console"/>
            </a:endParaRPr>
          </a:p>
          <a:p>
            <a:pPr marL="136525" marR="110489">
              <a:lnSpc>
                <a:spcPct val="132400"/>
              </a:lnSpc>
            </a:pP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 /home/wwwroot/6222[root@linuxprobe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semanage </a:t>
            </a:r>
            <a:r>
              <a:rPr sz="850" spc="35" dirty="0">
                <a:solidFill>
                  <a:srgbClr val="333333"/>
                </a:solidFill>
                <a:latin typeface="Lucida Console"/>
                <a:cs typeface="Lucida Console"/>
              </a:rPr>
              <a:t> </a:t>
            </a:r>
            <a:r>
              <a:rPr sz="850" spc="30" dirty="0">
                <a:solidFill>
                  <a:srgbClr val="333333"/>
                </a:solidFill>
                <a:latin typeface="Lucida Console"/>
                <a:cs typeface="Lucida Console"/>
              </a:rPr>
              <a:t>fcontext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5" dirty="0">
                <a:solidFill>
                  <a:srgbClr val="333333"/>
                </a:solidFill>
                <a:latin typeface="Lucida Console"/>
                <a:cs typeface="Lucida Console"/>
              </a:rPr>
              <a:t> </a:t>
            </a:r>
            <a:r>
              <a:rPr sz="850" spc="30" dirty="0">
                <a:solidFill>
                  <a:srgbClr val="333333"/>
                </a:solidFill>
                <a:latin typeface="Lucida Console"/>
                <a:cs typeface="Lucida Console"/>
              </a:rPr>
              <a:t>httpd_sys_content_t /home/wwwroot/6222/*[root@linuxprobe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semanage fcontext </a:t>
            </a:r>
            <a:r>
              <a:rPr sz="850" spc="20" dirty="0">
                <a:solidFill>
                  <a:srgbClr val="333333"/>
                </a:solidFill>
                <a:latin typeface="Lucida Console"/>
                <a:cs typeface="Lucida Console"/>
              </a:rPr>
              <a:t>-a</a:t>
            </a:r>
            <a:r>
              <a:rPr sz="850" spc="35"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a:t>
            </a:r>
            <a:r>
              <a:rPr sz="850" spc="35" dirty="0">
                <a:solidFill>
                  <a:srgbClr val="333333"/>
                </a:solidFill>
                <a:latin typeface="Lucida Console"/>
                <a:cs typeface="Lucida Console"/>
              </a:rPr>
              <a:t> </a:t>
            </a:r>
            <a:r>
              <a:rPr sz="850" spc="30" dirty="0">
                <a:solidFill>
                  <a:srgbClr val="333333"/>
                </a:solidFill>
                <a:latin typeface="Lucida Console"/>
                <a:cs typeface="Lucida Console"/>
              </a:rPr>
              <a:t>/home/wwwroot/6333[root@linuxprobe</a:t>
            </a:r>
            <a:endParaRPr sz="850">
              <a:latin typeface="Lucida Console"/>
              <a:cs typeface="Lucida Console"/>
            </a:endParaRPr>
          </a:p>
          <a:p>
            <a:pPr marL="136525" marR="113030">
              <a:lnSpc>
                <a:spcPct val="132400"/>
              </a:lnSpc>
            </a:pPr>
            <a:r>
              <a:rPr sz="850" spc="25" dirty="0">
                <a:solidFill>
                  <a:srgbClr val="333333"/>
                </a:solidFill>
                <a:latin typeface="Lucida Console"/>
                <a:cs typeface="Lucida Console"/>
              </a:rPr>
              <a:t>~]# </a:t>
            </a:r>
            <a:r>
              <a:rPr sz="850" spc="30" dirty="0">
                <a:solidFill>
                  <a:srgbClr val="333333"/>
                </a:solidFill>
                <a:latin typeface="Lucida Console"/>
                <a:cs typeface="Lucida Console"/>
              </a:rPr>
              <a:t>semanage fcontext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httpd_sys_content_t /home/wwwroot/6333/*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restorecon </a:t>
            </a:r>
            <a:r>
              <a:rPr sz="850" spc="25" dirty="0">
                <a:solidFill>
                  <a:srgbClr val="333333"/>
                </a:solidFill>
                <a:latin typeface="Lucida Console"/>
                <a:cs typeface="Lucida Console"/>
              </a:rPr>
              <a:t>-Rv</a:t>
            </a:r>
            <a:r>
              <a:rPr sz="850" spc="30" dirty="0">
                <a:solidFill>
                  <a:srgbClr val="333333"/>
                </a:solidFill>
                <a:latin typeface="Lucida Console"/>
                <a:cs typeface="Lucida Console"/>
              </a:rPr>
              <a:t> /home/wwwroot/Relabeled /home/wwwroot </a:t>
            </a:r>
            <a:r>
              <a:rPr sz="850" spc="25" dirty="0">
                <a:solidFill>
                  <a:srgbClr val="333333"/>
                </a:solidFill>
                <a:latin typeface="Lucida Console"/>
                <a:cs typeface="Lucida Console"/>
              </a:rPr>
              <a:t>from </a:t>
            </a:r>
            <a:r>
              <a:rPr sz="850" spc="-49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unconfined_u:object_r:user_home_dir_t:s0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r>
              <a:rPr sz="850" spc="40" dirty="0">
                <a:solidFill>
                  <a:srgbClr val="333333"/>
                </a:solidFill>
                <a:latin typeface="Lucida Console"/>
                <a:cs typeface="Lucida Console"/>
              </a:rPr>
              <a:t> </a:t>
            </a:r>
            <a:r>
              <a:rPr sz="850" spc="30" dirty="0">
                <a:solidFill>
                  <a:srgbClr val="333333"/>
                </a:solidFill>
                <a:latin typeface="Lucida Console"/>
                <a:cs typeface="Lucida Console"/>
              </a:rPr>
              <a:t>/home/wwwroot/6111</a:t>
            </a:r>
            <a:r>
              <a:rPr sz="850" spc="45" dirty="0">
                <a:solidFill>
                  <a:srgbClr val="333333"/>
                </a:solidFill>
                <a:latin typeface="Lucida Console"/>
                <a:cs typeface="Lucida Console"/>
              </a:rPr>
              <a:t> </a:t>
            </a:r>
            <a:r>
              <a:rPr sz="850" spc="25" dirty="0">
                <a:solidFill>
                  <a:srgbClr val="333333"/>
                </a:solidFill>
                <a:latin typeface="Lucida Console"/>
                <a:cs typeface="Lucida Console"/>
              </a:rPr>
              <a:t>from </a:t>
            </a:r>
            <a:r>
              <a:rPr sz="850" spc="30" dirty="0">
                <a:solidFill>
                  <a:srgbClr val="333333"/>
                </a:solidFill>
                <a:latin typeface="Lucida Console"/>
                <a:cs typeface="Lucida Console"/>
              </a:rPr>
              <a:t> unconfined_u:object_r:user_home_t:s0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endParaRPr sz="850">
              <a:latin typeface="Lucida Console"/>
              <a:cs typeface="Lucida Console"/>
            </a:endParaRPr>
          </a:p>
          <a:p>
            <a:pPr marL="136525" marR="173355">
              <a:lnSpc>
                <a:spcPct val="132400"/>
              </a:lnSpc>
            </a:pPr>
            <a:r>
              <a:rPr sz="850" spc="30" dirty="0">
                <a:solidFill>
                  <a:srgbClr val="333333"/>
                </a:solidFill>
                <a:latin typeface="Lucida Console"/>
                <a:cs typeface="Lucida Console"/>
              </a:rPr>
              <a:t>/home/wwwroot/6111/index.html</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a:t>
            </a:r>
            <a:r>
              <a:rPr sz="850" spc="35"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r>
              <a:rPr sz="850" spc="45" dirty="0">
                <a:solidFill>
                  <a:srgbClr val="333333"/>
                </a:solidFill>
                <a:latin typeface="Lucida Console"/>
                <a:cs typeface="Lucida Console"/>
              </a:rPr>
              <a:t> </a:t>
            </a:r>
            <a:r>
              <a:rPr sz="850" spc="30" dirty="0">
                <a:solidFill>
                  <a:srgbClr val="333333"/>
                </a:solidFill>
                <a:latin typeface="Lucida Console"/>
                <a:cs typeface="Lucida Console"/>
              </a:rPr>
              <a:t>/home/wwwroot/6222</a:t>
            </a:r>
            <a:r>
              <a:rPr sz="850" spc="45" dirty="0">
                <a:solidFill>
                  <a:srgbClr val="333333"/>
                </a:solidFill>
                <a:latin typeface="Lucida Console"/>
                <a:cs typeface="Lucida Console"/>
              </a:rPr>
              <a:t> </a:t>
            </a:r>
            <a:r>
              <a:rPr sz="850" spc="25" dirty="0">
                <a:solidFill>
                  <a:srgbClr val="333333"/>
                </a:solidFill>
                <a:latin typeface="Lucida Console"/>
                <a:cs typeface="Lucida Console"/>
              </a:rPr>
              <a:t>from </a:t>
            </a:r>
            <a:r>
              <a:rPr sz="850" spc="-49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endParaRPr sz="850">
              <a:latin typeface="Lucida Console"/>
              <a:cs typeface="Lucida Console"/>
            </a:endParaRPr>
          </a:p>
          <a:p>
            <a:pPr marL="136525" marR="173355">
              <a:lnSpc>
                <a:spcPct val="132400"/>
              </a:lnSpc>
            </a:pPr>
            <a:r>
              <a:rPr sz="850" spc="30" dirty="0">
                <a:solidFill>
                  <a:srgbClr val="333333"/>
                </a:solidFill>
                <a:latin typeface="Lucida Console"/>
                <a:cs typeface="Lucida Console"/>
              </a:rPr>
              <a:t>/home/wwwroot/6222/index.html</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a:t>
            </a:r>
            <a:r>
              <a:rPr sz="850" spc="35"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r>
              <a:rPr sz="850" spc="45" dirty="0">
                <a:solidFill>
                  <a:srgbClr val="333333"/>
                </a:solidFill>
                <a:latin typeface="Lucida Console"/>
                <a:cs typeface="Lucida Console"/>
              </a:rPr>
              <a:t> </a:t>
            </a:r>
            <a:r>
              <a:rPr sz="850" spc="30" dirty="0">
                <a:solidFill>
                  <a:srgbClr val="333333"/>
                </a:solidFill>
                <a:latin typeface="Lucida Console"/>
                <a:cs typeface="Lucida Console"/>
              </a:rPr>
              <a:t>/home/wwwroot/6333</a:t>
            </a:r>
            <a:r>
              <a:rPr sz="850" spc="45" dirty="0">
                <a:solidFill>
                  <a:srgbClr val="333333"/>
                </a:solidFill>
                <a:latin typeface="Lucida Console"/>
                <a:cs typeface="Lucida Console"/>
              </a:rPr>
              <a:t> </a:t>
            </a:r>
            <a:r>
              <a:rPr sz="850" spc="25" dirty="0">
                <a:solidFill>
                  <a:srgbClr val="333333"/>
                </a:solidFill>
                <a:latin typeface="Lucida Console"/>
                <a:cs typeface="Lucida Console"/>
              </a:rPr>
              <a:t>from </a:t>
            </a:r>
            <a:r>
              <a:rPr sz="850" spc="-49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unconfined_u:object_r:httpd_sys_content_t:s0Relabeled</a:t>
            </a:r>
            <a:endParaRPr sz="850">
              <a:latin typeface="Lucida Console"/>
              <a:cs typeface="Lucida Console"/>
            </a:endParaRPr>
          </a:p>
          <a:p>
            <a:pPr marL="136525" marR="188595">
              <a:lnSpc>
                <a:spcPct val="132400"/>
              </a:lnSpc>
            </a:pPr>
            <a:r>
              <a:rPr sz="850" spc="30" dirty="0">
                <a:solidFill>
                  <a:srgbClr val="333333"/>
                </a:solidFill>
                <a:latin typeface="Lucida Console"/>
                <a:cs typeface="Lucida Console"/>
              </a:rPr>
              <a:t>/home/wwwroot/6333/index.html</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unconfined_u:object_r:user_home_t:s0</a:t>
            </a:r>
            <a:r>
              <a:rPr sz="850" spc="35"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unconfined_u:object_r:httpd_sys_content_t:s0[root@linuxprobe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systemctl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restart</a:t>
            </a:r>
            <a:r>
              <a:rPr sz="850" spc="25" dirty="0">
                <a:solidFill>
                  <a:srgbClr val="333333"/>
                </a:solidFill>
                <a:latin typeface="Lucida Console"/>
                <a:cs typeface="Lucida Console"/>
              </a:rPr>
              <a:t> </a:t>
            </a:r>
            <a:r>
              <a:rPr sz="850" spc="30" dirty="0">
                <a:solidFill>
                  <a:srgbClr val="333333"/>
                </a:solidFill>
                <a:latin typeface="Lucida Console"/>
                <a:cs typeface="Lucida Console"/>
              </a:rPr>
              <a:t>httpdJob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httpd.service </a:t>
            </a:r>
            <a:r>
              <a:rPr sz="850" spc="25" dirty="0">
                <a:solidFill>
                  <a:srgbClr val="333333"/>
                </a:solidFill>
                <a:latin typeface="Lucida Console"/>
                <a:cs typeface="Lucida Console"/>
              </a:rPr>
              <a:t>failed </a:t>
            </a:r>
            <a:r>
              <a:rPr sz="850" spc="30" dirty="0">
                <a:solidFill>
                  <a:srgbClr val="333333"/>
                </a:solidFill>
                <a:latin typeface="Lucida Console"/>
                <a:cs typeface="Lucida Console"/>
              </a:rPr>
              <a:t>because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control process</a:t>
            </a:r>
            <a:r>
              <a:rPr sz="850" spc="25" dirty="0">
                <a:solidFill>
                  <a:srgbClr val="333333"/>
                </a:solidFill>
                <a:latin typeface="Lucida Console"/>
                <a:cs typeface="Lucida Console"/>
              </a:rPr>
              <a:t> exited </a:t>
            </a:r>
            <a:r>
              <a:rPr sz="850" spc="30" dirty="0">
                <a:solidFill>
                  <a:srgbClr val="333333"/>
                </a:solidFill>
                <a:latin typeface="Lucida Console"/>
                <a:cs typeface="Lucida Console"/>
              </a:rPr>
              <a:t> </a:t>
            </a:r>
            <a:r>
              <a:rPr sz="850" spc="25" dirty="0">
                <a:solidFill>
                  <a:srgbClr val="333333"/>
                </a:solidFill>
                <a:latin typeface="Lucida Console"/>
                <a:cs typeface="Lucida Console"/>
              </a:rPr>
              <a:t>with</a:t>
            </a:r>
            <a:r>
              <a:rPr sz="850" spc="30" dirty="0">
                <a:solidFill>
                  <a:srgbClr val="333333"/>
                </a:solidFill>
                <a:latin typeface="Lucida Console"/>
                <a:cs typeface="Lucida Console"/>
              </a:rPr>
              <a:t> </a:t>
            </a:r>
            <a:r>
              <a:rPr sz="850" spc="25" dirty="0">
                <a:solidFill>
                  <a:srgbClr val="333333"/>
                </a:solidFill>
                <a:latin typeface="Lucida Console"/>
                <a:cs typeface="Lucida Console"/>
              </a:rPr>
              <a:t>error</a:t>
            </a:r>
            <a:r>
              <a:rPr sz="850" spc="35" dirty="0">
                <a:solidFill>
                  <a:srgbClr val="333333"/>
                </a:solidFill>
                <a:latin typeface="Lucida Console"/>
                <a:cs typeface="Lucida Console"/>
              </a:rPr>
              <a:t> </a:t>
            </a:r>
            <a:r>
              <a:rPr sz="850" spc="30" dirty="0">
                <a:solidFill>
                  <a:srgbClr val="333333"/>
                </a:solidFill>
                <a:latin typeface="Lucida Console"/>
                <a:cs typeface="Lucida Console"/>
              </a:rPr>
              <a:t>code.See "systemctl</a:t>
            </a:r>
            <a:r>
              <a:rPr sz="850" spc="35" dirty="0">
                <a:solidFill>
                  <a:srgbClr val="333333"/>
                </a:solidFill>
                <a:latin typeface="Lucida Console"/>
                <a:cs typeface="Lucida Console"/>
              </a:rPr>
              <a:t> </a:t>
            </a:r>
            <a:r>
              <a:rPr sz="850" spc="25" dirty="0">
                <a:solidFill>
                  <a:srgbClr val="333333"/>
                </a:solidFill>
                <a:latin typeface="Lucida Console"/>
                <a:cs typeface="Lucida Console"/>
              </a:rPr>
              <a:t>status</a:t>
            </a:r>
            <a:r>
              <a:rPr sz="850" spc="30" dirty="0">
                <a:solidFill>
                  <a:srgbClr val="333333"/>
                </a:solidFill>
                <a:latin typeface="Lucida Console"/>
                <a:cs typeface="Lucida Console"/>
              </a:rPr>
              <a:t> httpd.service"</a:t>
            </a:r>
            <a:r>
              <a:rPr sz="850" spc="35" dirty="0">
                <a:solidFill>
                  <a:srgbClr val="333333"/>
                </a:solidFill>
                <a:latin typeface="Lucida Console"/>
                <a:cs typeface="Lucida Console"/>
              </a:rPr>
              <a:t> </a:t>
            </a:r>
            <a:r>
              <a:rPr sz="850" spc="25" dirty="0">
                <a:solidFill>
                  <a:srgbClr val="333333"/>
                </a:solidFill>
                <a:latin typeface="Lucida Console"/>
                <a:cs typeface="Lucida Console"/>
              </a:rPr>
              <a:t>and</a:t>
            </a:r>
            <a:r>
              <a:rPr sz="850" spc="30" dirty="0">
                <a:solidFill>
                  <a:srgbClr val="333333"/>
                </a:solidFill>
                <a:latin typeface="Lucida Console"/>
                <a:cs typeface="Lucida Console"/>
              </a:rPr>
              <a:t> "journalctl</a:t>
            </a:r>
            <a:r>
              <a:rPr sz="850" spc="35" dirty="0">
                <a:solidFill>
                  <a:srgbClr val="333333"/>
                </a:solidFill>
                <a:latin typeface="Lucida Console"/>
                <a:cs typeface="Lucida Console"/>
              </a:rPr>
              <a:t> </a:t>
            </a:r>
            <a:r>
              <a:rPr sz="850" spc="25" dirty="0">
                <a:solidFill>
                  <a:srgbClr val="333333"/>
                </a:solidFill>
                <a:latin typeface="Lucida Console"/>
                <a:cs typeface="Lucida Console"/>
              </a:rPr>
              <a:t>-xe"</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 </a:t>
            </a:r>
            <a:r>
              <a:rPr sz="850" spc="-495" dirty="0">
                <a:solidFill>
                  <a:srgbClr val="333333"/>
                </a:solidFill>
                <a:latin typeface="Lucida Console"/>
                <a:cs typeface="Lucida Console"/>
              </a:rPr>
              <a:t> </a:t>
            </a:r>
            <a:r>
              <a:rPr sz="850" spc="30" dirty="0">
                <a:solidFill>
                  <a:srgbClr val="333333"/>
                </a:solidFill>
                <a:latin typeface="Lucida Console"/>
                <a:cs typeface="Lucida Console"/>
              </a:rPr>
              <a:t>details.</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gn="just">
              <a:lnSpc>
                <a:spcPct val="131600"/>
              </a:lnSpc>
            </a:pPr>
            <a:r>
              <a:rPr sz="950" b="1" spc="25" dirty="0">
                <a:solidFill>
                  <a:srgbClr val="333333"/>
                </a:solidFill>
                <a:latin typeface="微软雅黑"/>
                <a:cs typeface="微软雅黑"/>
              </a:rPr>
              <a:t>见鬼了！在妥当配置</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服务程序和</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安全上下文并重启</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服务后，竟然出现报错信息。这 是因为</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服务检测到</a:t>
            </a:r>
            <a:r>
              <a:rPr sz="950" b="1" dirty="0">
                <a:solidFill>
                  <a:srgbClr val="333333"/>
                </a:solidFill>
                <a:latin typeface="Trebuchet MS"/>
                <a:cs typeface="Trebuchet MS"/>
              </a:rPr>
              <a:t>6111</a:t>
            </a:r>
            <a:r>
              <a:rPr sz="950" b="1" spc="25" dirty="0">
                <a:solidFill>
                  <a:srgbClr val="333333"/>
                </a:solidFill>
                <a:latin typeface="微软雅黑"/>
                <a:cs typeface="微软雅黑"/>
              </a:rPr>
              <a:t>、</a:t>
            </a:r>
            <a:r>
              <a:rPr sz="950" b="1" dirty="0">
                <a:solidFill>
                  <a:srgbClr val="333333"/>
                </a:solidFill>
                <a:latin typeface="Trebuchet MS"/>
                <a:cs typeface="Trebuchet MS"/>
              </a:rPr>
              <a:t>6222</a:t>
            </a:r>
            <a:r>
              <a:rPr sz="950" b="1" spc="25" dirty="0">
                <a:solidFill>
                  <a:srgbClr val="333333"/>
                </a:solidFill>
                <a:latin typeface="微软雅黑"/>
                <a:cs typeface="微软雅黑"/>
              </a:rPr>
              <a:t>和</a:t>
            </a:r>
            <a:r>
              <a:rPr sz="950" b="1" dirty="0">
                <a:solidFill>
                  <a:srgbClr val="333333"/>
                </a:solidFill>
                <a:latin typeface="Trebuchet MS"/>
                <a:cs typeface="Trebuchet MS"/>
              </a:rPr>
              <a:t>6333</a:t>
            </a:r>
            <a:r>
              <a:rPr sz="950" b="1" spc="25" dirty="0">
                <a:solidFill>
                  <a:srgbClr val="333333"/>
                </a:solidFill>
                <a:latin typeface="微软雅黑"/>
                <a:cs typeface="微软雅黑"/>
              </a:rPr>
              <a:t>端口原本不属于</a:t>
            </a:r>
            <a:r>
              <a:rPr sz="950" b="1" spc="55" dirty="0">
                <a:solidFill>
                  <a:srgbClr val="333333"/>
                </a:solidFill>
                <a:latin typeface="Trebuchet MS"/>
                <a:cs typeface="Trebuchet MS"/>
              </a:rPr>
              <a:t>Apache</a:t>
            </a:r>
            <a:r>
              <a:rPr sz="950" b="1" spc="20" dirty="0">
                <a:solidFill>
                  <a:srgbClr val="333333"/>
                </a:solidFill>
                <a:latin typeface="微软雅黑"/>
                <a:cs typeface="微软雅黑"/>
              </a:rPr>
              <a:t>服务应该需要的资源，但现在却 </a:t>
            </a:r>
            <a:r>
              <a:rPr sz="950" b="1" spc="25" dirty="0">
                <a:solidFill>
                  <a:srgbClr val="333333"/>
                </a:solidFill>
                <a:latin typeface="微软雅黑"/>
                <a:cs typeface="微软雅黑"/>
              </a:rPr>
              <a:t>以</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服务程序的名义监听使用了，所以</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会拒绝使用</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服务使用这三个端口。我们可以 使用</a:t>
            </a:r>
            <a:r>
              <a:rPr sz="950" b="1" spc="70" dirty="0">
                <a:solidFill>
                  <a:srgbClr val="333333"/>
                </a:solidFill>
                <a:latin typeface="Trebuchet MS"/>
                <a:cs typeface="Trebuchet MS"/>
              </a:rPr>
              <a:t>semanage</a:t>
            </a:r>
            <a:r>
              <a:rPr sz="950" b="1" spc="25" dirty="0">
                <a:solidFill>
                  <a:srgbClr val="333333"/>
                </a:solidFill>
                <a:latin typeface="微软雅黑"/>
                <a:cs typeface="微软雅黑"/>
              </a:rPr>
              <a:t>命令查询并过滤出所有与</a:t>
            </a:r>
            <a:r>
              <a:rPr sz="950" b="1" spc="25" dirty="0">
                <a:solidFill>
                  <a:srgbClr val="333333"/>
                </a:solidFill>
                <a:latin typeface="Trebuchet MS"/>
                <a:cs typeface="Trebuchet MS"/>
              </a:rPr>
              <a:t>HTTP</a:t>
            </a:r>
            <a:r>
              <a:rPr sz="950" b="1" spc="25" dirty="0">
                <a:solidFill>
                  <a:srgbClr val="333333"/>
                </a:solidFill>
                <a:latin typeface="微软雅黑"/>
                <a:cs typeface="微软雅黑"/>
              </a:rPr>
              <a:t>协议相关且</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服务允许的端口列表。</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semanage </a:t>
            </a:r>
            <a:r>
              <a:rPr sz="850" spc="25" dirty="0">
                <a:solidFill>
                  <a:srgbClr val="333333"/>
                </a:solidFill>
                <a:latin typeface="Lucida Console"/>
                <a:cs typeface="Lucida Console"/>
              </a:rPr>
              <a:t>port</a:t>
            </a:r>
            <a:r>
              <a:rPr sz="850" spc="30" dirty="0">
                <a:solidFill>
                  <a:srgbClr val="333333"/>
                </a:solidFill>
                <a:latin typeface="Lucida Console"/>
                <a:cs typeface="Lucida Console"/>
              </a:rPr>
              <a:t> </a:t>
            </a:r>
            <a:r>
              <a:rPr sz="850" spc="20" dirty="0">
                <a:solidFill>
                  <a:srgbClr val="333333"/>
                </a:solidFill>
                <a:latin typeface="Lucida Console"/>
                <a:cs typeface="Lucida Console"/>
              </a:rPr>
              <a:t>-l</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grep</a:t>
            </a:r>
            <a:r>
              <a:rPr sz="850" spc="30" dirty="0">
                <a:solidFill>
                  <a:srgbClr val="333333"/>
                </a:solidFill>
                <a:latin typeface="Lucida Console"/>
                <a:cs typeface="Lucida Console"/>
              </a:rPr>
              <a:t> httphttp_cache_port_t</a:t>
            </a:r>
            <a:endParaRPr sz="850">
              <a:latin typeface="Lucida Console"/>
              <a:cs typeface="Lucida Console"/>
            </a:endParaRPr>
          </a:p>
        </p:txBody>
      </p:sp>
      <p:sp>
        <p:nvSpPr>
          <p:cNvPr id="17" name="object 17"/>
          <p:cNvSpPr txBox="1"/>
          <p:nvPr/>
        </p:nvSpPr>
        <p:spPr>
          <a:xfrm>
            <a:off x="1070306" y="6274610"/>
            <a:ext cx="3821429" cy="161290"/>
          </a:xfrm>
          <a:prstGeom prst="rect">
            <a:avLst/>
          </a:prstGeom>
        </p:spPr>
        <p:txBody>
          <a:bodyPr vert="horz" wrap="square" lIns="0" tIns="17780" rIns="0" bIns="0" rtlCol="0">
            <a:spAutoFit/>
          </a:bodyPr>
          <a:lstStyle/>
          <a:p>
            <a:pPr marL="12700">
              <a:lnSpc>
                <a:spcPct val="100000"/>
              </a:lnSpc>
              <a:spcBef>
                <a:spcPts val="140"/>
              </a:spcBef>
              <a:tabLst>
                <a:tab pos="624205" algn="l"/>
              </a:tabLst>
            </a:pPr>
            <a:r>
              <a:rPr sz="850" spc="25" dirty="0">
                <a:solidFill>
                  <a:srgbClr val="333333"/>
                </a:solidFill>
                <a:latin typeface="Lucida Console"/>
                <a:cs typeface="Lucida Console"/>
              </a:rPr>
              <a:t>tcp	8080,</a:t>
            </a:r>
            <a:r>
              <a:rPr sz="850" spc="30" dirty="0">
                <a:solidFill>
                  <a:srgbClr val="333333"/>
                </a:solidFill>
                <a:latin typeface="Lucida Console"/>
                <a:cs typeface="Lucida Console"/>
              </a:rPr>
              <a:t> </a:t>
            </a:r>
            <a:r>
              <a:rPr sz="850" spc="25" dirty="0">
                <a:solidFill>
                  <a:srgbClr val="333333"/>
                </a:solidFill>
                <a:latin typeface="Lucida Console"/>
                <a:cs typeface="Lucida Console"/>
              </a:rPr>
              <a:t>8118,</a:t>
            </a:r>
            <a:r>
              <a:rPr sz="850" spc="35" dirty="0">
                <a:solidFill>
                  <a:srgbClr val="333333"/>
                </a:solidFill>
                <a:latin typeface="Lucida Console"/>
                <a:cs typeface="Lucida Console"/>
              </a:rPr>
              <a:t> </a:t>
            </a:r>
            <a:r>
              <a:rPr sz="850" spc="25" dirty="0">
                <a:solidFill>
                  <a:srgbClr val="333333"/>
                </a:solidFill>
                <a:latin typeface="Lucida Console"/>
                <a:cs typeface="Lucida Console"/>
              </a:rPr>
              <a:t>8123,</a:t>
            </a:r>
            <a:r>
              <a:rPr sz="850" spc="30" dirty="0">
                <a:solidFill>
                  <a:srgbClr val="333333"/>
                </a:solidFill>
                <a:latin typeface="Lucida Console"/>
                <a:cs typeface="Lucida Console"/>
              </a:rPr>
              <a:t> 10001-10010http_cache_port_t</a:t>
            </a:r>
            <a:endParaRPr sz="850">
              <a:latin typeface="Lucida Console"/>
              <a:cs typeface="Lucida Console"/>
            </a:endParaRPr>
          </a:p>
        </p:txBody>
      </p:sp>
      <p:sp>
        <p:nvSpPr>
          <p:cNvPr id="18" name="object 18"/>
          <p:cNvSpPr txBox="1"/>
          <p:nvPr/>
        </p:nvSpPr>
        <p:spPr>
          <a:xfrm>
            <a:off x="5675006" y="6274610"/>
            <a:ext cx="23177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ud</a:t>
            </a:r>
            <a:r>
              <a:rPr sz="850" spc="15" dirty="0">
                <a:solidFill>
                  <a:srgbClr val="333333"/>
                </a:solidFill>
                <a:latin typeface="Lucida Console"/>
                <a:cs typeface="Lucida Console"/>
              </a:rPr>
              <a:t>p</a:t>
            </a:r>
            <a:endParaRPr sz="850">
              <a:latin typeface="Lucida Console"/>
              <a:cs typeface="Lucida Console"/>
            </a:endParaRPr>
          </a:p>
        </p:txBody>
      </p:sp>
      <p:sp>
        <p:nvSpPr>
          <p:cNvPr id="19" name="object 19"/>
          <p:cNvSpPr txBox="1"/>
          <p:nvPr/>
        </p:nvSpPr>
        <p:spPr>
          <a:xfrm>
            <a:off x="3321597" y="6410224"/>
            <a:ext cx="248920" cy="368935"/>
          </a:xfrm>
          <a:prstGeom prst="rect">
            <a:avLst/>
          </a:prstGeom>
        </p:spPr>
        <p:txBody>
          <a:bodyPr vert="horz" wrap="square" lIns="0" tIns="11430" rIns="0" bIns="0" rtlCol="0">
            <a:spAutoFit/>
          </a:bodyPr>
          <a:lstStyle/>
          <a:p>
            <a:pPr marL="29845" marR="5080" indent="-17780">
              <a:lnSpc>
                <a:spcPct val="132400"/>
              </a:lnSpc>
              <a:spcBef>
                <a:spcPts val="90"/>
              </a:spcBef>
            </a:pPr>
            <a:r>
              <a:rPr sz="850" spc="25" dirty="0">
                <a:solidFill>
                  <a:srgbClr val="333333"/>
                </a:solidFill>
                <a:latin typeface="Lucida Console"/>
                <a:cs typeface="Lucida Console"/>
              </a:rPr>
              <a:t>tcp </a:t>
            </a:r>
            <a:r>
              <a:rPr sz="850" spc="-500" dirty="0">
                <a:solidFill>
                  <a:srgbClr val="333333"/>
                </a:solidFill>
                <a:latin typeface="Lucida Console"/>
                <a:cs typeface="Lucida Console"/>
              </a:rPr>
              <a:t> </a:t>
            </a:r>
            <a:r>
              <a:rPr sz="850" spc="30" dirty="0">
                <a:solidFill>
                  <a:srgbClr val="333333"/>
                </a:solidFill>
                <a:latin typeface="Lucida Console"/>
                <a:cs typeface="Lucida Console"/>
              </a:rPr>
              <a:t>tc</a:t>
            </a:r>
            <a:r>
              <a:rPr sz="850" spc="15" dirty="0">
                <a:solidFill>
                  <a:srgbClr val="333333"/>
                </a:solidFill>
                <a:latin typeface="Lucida Console"/>
                <a:cs typeface="Lucida Console"/>
              </a:rPr>
              <a:t>p</a:t>
            </a:r>
            <a:endParaRPr sz="850">
              <a:latin typeface="Lucida Console"/>
              <a:cs typeface="Lucida Console"/>
            </a:endParaRPr>
          </a:p>
        </p:txBody>
      </p:sp>
      <p:sp>
        <p:nvSpPr>
          <p:cNvPr id="20" name="object 20"/>
          <p:cNvSpPr txBox="1"/>
          <p:nvPr/>
        </p:nvSpPr>
        <p:spPr>
          <a:xfrm>
            <a:off x="3933206" y="6410224"/>
            <a:ext cx="2520315" cy="36893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80,</a:t>
            </a:r>
            <a:r>
              <a:rPr sz="850" spc="30" dirty="0">
                <a:solidFill>
                  <a:srgbClr val="333333"/>
                </a:solidFill>
                <a:latin typeface="Lucida Console"/>
                <a:cs typeface="Lucida Console"/>
              </a:rPr>
              <a:t> </a:t>
            </a:r>
            <a:r>
              <a:rPr sz="850" spc="25" dirty="0">
                <a:solidFill>
                  <a:srgbClr val="333333"/>
                </a:solidFill>
                <a:latin typeface="Lucida Console"/>
                <a:cs typeface="Lucida Console"/>
              </a:rPr>
              <a:t>81,</a:t>
            </a:r>
            <a:r>
              <a:rPr sz="850" spc="30" dirty="0">
                <a:solidFill>
                  <a:srgbClr val="333333"/>
                </a:solidFill>
                <a:latin typeface="Lucida Console"/>
                <a:cs typeface="Lucida Console"/>
              </a:rPr>
              <a:t> </a:t>
            </a:r>
            <a:r>
              <a:rPr sz="850" spc="25" dirty="0">
                <a:solidFill>
                  <a:srgbClr val="333333"/>
                </a:solidFill>
                <a:latin typeface="Lucida Console"/>
                <a:cs typeface="Lucida Console"/>
              </a:rPr>
              <a:t>443,</a:t>
            </a:r>
            <a:r>
              <a:rPr sz="850" spc="30" dirty="0">
                <a:solidFill>
                  <a:srgbClr val="333333"/>
                </a:solidFill>
                <a:latin typeface="Lucida Console"/>
                <a:cs typeface="Lucida Console"/>
              </a:rPr>
              <a:t> </a:t>
            </a:r>
            <a:r>
              <a:rPr sz="850" spc="25" dirty="0">
                <a:solidFill>
                  <a:srgbClr val="333333"/>
                </a:solidFill>
                <a:latin typeface="Lucida Console"/>
                <a:cs typeface="Lucida Console"/>
              </a:rPr>
              <a:t>488,</a:t>
            </a:r>
            <a:r>
              <a:rPr sz="850" spc="30" dirty="0">
                <a:solidFill>
                  <a:srgbClr val="333333"/>
                </a:solidFill>
                <a:latin typeface="Lucida Console"/>
                <a:cs typeface="Lucida Console"/>
              </a:rPr>
              <a:t> </a:t>
            </a:r>
            <a:r>
              <a:rPr sz="850" spc="25" dirty="0">
                <a:solidFill>
                  <a:srgbClr val="333333"/>
                </a:solidFill>
                <a:latin typeface="Lucida Console"/>
                <a:cs typeface="Lucida Console"/>
              </a:rPr>
              <a:t>8008,</a:t>
            </a:r>
            <a:r>
              <a:rPr sz="850" spc="30" dirty="0">
                <a:solidFill>
                  <a:srgbClr val="333333"/>
                </a:solidFill>
                <a:latin typeface="Lucida Console"/>
                <a:cs typeface="Lucida Console"/>
              </a:rPr>
              <a:t> </a:t>
            </a:r>
            <a:r>
              <a:rPr sz="850" spc="25" dirty="0">
                <a:solidFill>
                  <a:srgbClr val="333333"/>
                </a:solidFill>
                <a:latin typeface="Lucida Console"/>
                <a:cs typeface="Lucida Console"/>
              </a:rPr>
              <a:t>8009,</a:t>
            </a:r>
            <a:r>
              <a:rPr sz="850" spc="30" dirty="0">
                <a:solidFill>
                  <a:srgbClr val="333333"/>
                </a:solidFill>
                <a:latin typeface="Lucida Console"/>
                <a:cs typeface="Lucida Console"/>
              </a:rPr>
              <a:t> </a:t>
            </a:r>
            <a:r>
              <a:rPr sz="850" spc="25" dirty="0">
                <a:solidFill>
                  <a:srgbClr val="333333"/>
                </a:solidFill>
                <a:latin typeface="Lucida Console"/>
                <a:cs typeface="Lucida Console"/>
              </a:rPr>
              <a:t>8443,</a:t>
            </a:r>
            <a:endParaRPr sz="850">
              <a:latin typeface="Lucida Console"/>
              <a:cs typeface="Lucida Console"/>
            </a:endParaRPr>
          </a:p>
          <a:p>
            <a:pPr marL="29845">
              <a:lnSpc>
                <a:spcPct val="100000"/>
              </a:lnSpc>
              <a:spcBef>
                <a:spcPts val="330"/>
              </a:spcBef>
              <a:tabLst>
                <a:tab pos="2300605" algn="l"/>
              </a:tabLst>
            </a:pPr>
            <a:r>
              <a:rPr sz="850" spc="30" dirty="0">
                <a:solidFill>
                  <a:srgbClr val="333333"/>
                </a:solidFill>
                <a:latin typeface="Lucida Console"/>
                <a:cs typeface="Lucida Console"/>
              </a:rPr>
              <a:t>5988pegasus_https_port_</a:t>
            </a:r>
            <a:r>
              <a:rPr sz="850" spc="15" dirty="0">
                <a:solidFill>
                  <a:srgbClr val="333333"/>
                </a:solidFill>
                <a:latin typeface="Lucida Console"/>
                <a:cs typeface="Lucida Console"/>
              </a:rPr>
              <a:t>t</a:t>
            </a:r>
            <a:r>
              <a:rPr sz="850" dirty="0">
                <a:solidFill>
                  <a:srgbClr val="333333"/>
                </a:solidFill>
                <a:latin typeface="Lucida Console"/>
                <a:cs typeface="Lucida Console"/>
              </a:rPr>
              <a:t>	</a:t>
            </a:r>
            <a:r>
              <a:rPr sz="850" spc="30" dirty="0">
                <a:solidFill>
                  <a:srgbClr val="333333"/>
                </a:solidFill>
                <a:latin typeface="Lucida Console"/>
                <a:cs typeface="Lucida Console"/>
              </a:rPr>
              <a:t>tc</a:t>
            </a:r>
            <a:r>
              <a:rPr sz="850" spc="15" dirty="0">
                <a:solidFill>
                  <a:srgbClr val="333333"/>
                </a:solidFill>
                <a:latin typeface="Lucida Console"/>
                <a:cs typeface="Lucida Console"/>
              </a:rPr>
              <a:t>p</a:t>
            </a:r>
            <a:endParaRPr sz="850">
              <a:latin typeface="Lucida Console"/>
              <a:cs typeface="Lucida Console"/>
            </a:endParaRPr>
          </a:p>
        </p:txBody>
      </p:sp>
      <p:sp>
        <p:nvSpPr>
          <p:cNvPr id="21" name="object 21"/>
          <p:cNvSpPr txBox="1"/>
          <p:nvPr/>
        </p:nvSpPr>
        <p:spPr>
          <a:xfrm>
            <a:off x="1070306" y="6410224"/>
            <a:ext cx="1619885" cy="5403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3130http_port_t </a:t>
            </a:r>
            <a:r>
              <a:rPr sz="850" spc="35" dirty="0">
                <a:solidFill>
                  <a:srgbClr val="333333"/>
                </a:solidFill>
                <a:latin typeface="Lucida Console"/>
                <a:cs typeface="Lucida Console"/>
              </a:rPr>
              <a:t> </a:t>
            </a:r>
            <a:r>
              <a:rPr sz="850" spc="30" dirty="0">
                <a:solidFill>
                  <a:srgbClr val="333333"/>
                </a:solidFill>
                <a:latin typeface="Lucida Console"/>
                <a:cs typeface="Lucida Console"/>
              </a:rPr>
              <a:t>9000pegasus_http_port_</a:t>
            </a:r>
            <a:r>
              <a:rPr sz="850" spc="15" dirty="0">
                <a:solidFill>
                  <a:srgbClr val="333333"/>
                </a:solidFill>
                <a:latin typeface="Lucida Console"/>
                <a:cs typeface="Lucida Console"/>
              </a:rPr>
              <a:t>t</a:t>
            </a:r>
            <a:endParaRPr sz="850">
              <a:latin typeface="Lucida Console"/>
              <a:cs typeface="Lucida Console"/>
            </a:endParaRPr>
          </a:p>
          <a:p>
            <a:pPr marL="348615">
              <a:lnSpc>
                <a:spcPct val="100000"/>
              </a:lnSpc>
              <a:spcBef>
                <a:spcPts val="330"/>
              </a:spcBef>
            </a:pPr>
            <a:r>
              <a:rPr sz="850" spc="25" dirty="0">
                <a:solidFill>
                  <a:srgbClr val="333333"/>
                </a:solidFill>
                <a:latin typeface="Lucida Console"/>
                <a:cs typeface="Lucida Console"/>
              </a:rPr>
              <a:t>5989</a:t>
            </a:r>
            <a:endParaRPr sz="850">
              <a:latin typeface="Lucida Console"/>
              <a:cs typeface="Lucida Console"/>
            </a:endParaRPr>
          </a:p>
        </p:txBody>
      </p:sp>
      <p:sp>
        <p:nvSpPr>
          <p:cNvPr id="22" name="object 22"/>
          <p:cNvSpPr txBox="1"/>
          <p:nvPr/>
        </p:nvSpPr>
        <p:spPr>
          <a:xfrm>
            <a:off x="1070306" y="8792547"/>
            <a:ext cx="2862580" cy="368935"/>
          </a:xfrm>
          <a:prstGeom prst="rect">
            <a:avLst/>
          </a:prstGeom>
        </p:spPr>
        <p:txBody>
          <a:bodyPr vert="horz" wrap="square" lIns="0" tIns="11430" rIns="0" bIns="0" rtlCol="0">
            <a:spAutoFit/>
          </a:bodyPr>
          <a:lstStyle/>
          <a:p>
            <a:pPr marL="12700" marR="5080">
              <a:lnSpc>
                <a:spcPct val="132400"/>
              </a:lnSpc>
              <a:spcBef>
                <a:spcPts val="90"/>
              </a:spcBef>
              <a:tabLst>
                <a:tab pos="2263775" algn="l"/>
              </a:tabLst>
            </a:pPr>
            <a:r>
              <a:rPr sz="850" spc="30" dirty="0">
                <a:solidFill>
                  <a:srgbClr val="333333"/>
                </a:solidFill>
                <a:latin typeface="Lucida Console"/>
                <a:cs typeface="Lucida Console"/>
              </a:rPr>
              <a:t>3130http_port_t	</a:t>
            </a:r>
            <a:r>
              <a:rPr sz="850" spc="25" dirty="0">
                <a:solidFill>
                  <a:srgbClr val="333333"/>
                </a:solidFill>
                <a:latin typeface="Lucida Console"/>
                <a:cs typeface="Lucida Console"/>
              </a:rPr>
              <a:t>tcp </a:t>
            </a:r>
            <a:r>
              <a:rPr sz="850" spc="30" dirty="0">
                <a:solidFill>
                  <a:srgbClr val="333333"/>
                </a:solidFill>
                <a:latin typeface="Lucida Console"/>
                <a:cs typeface="Lucida Console"/>
              </a:rPr>
              <a:t> </a:t>
            </a:r>
            <a:r>
              <a:rPr sz="850" spc="25" dirty="0">
                <a:solidFill>
                  <a:srgbClr val="333333"/>
                </a:solidFill>
                <a:latin typeface="Lucida Console"/>
                <a:cs typeface="Lucida Console"/>
              </a:rPr>
              <a:t>8008, 8009,</a:t>
            </a:r>
            <a:r>
              <a:rPr sz="850" spc="30" dirty="0">
                <a:solidFill>
                  <a:srgbClr val="333333"/>
                </a:solidFill>
                <a:latin typeface="Lucida Console"/>
                <a:cs typeface="Lucida Console"/>
              </a:rPr>
              <a:t> </a:t>
            </a:r>
            <a:r>
              <a:rPr sz="850" spc="25" dirty="0">
                <a:solidFill>
                  <a:srgbClr val="333333"/>
                </a:solidFill>
                <a:latin typeface="Lucida Console"/>
                <a:cs typeface="Lucida Console"/>
              </a:rPr>
              <a:t>8443,</a:t>
            </a:r>
            <a:r>
              <a:rPr sz="850" spc="30" dirty="0">
                <a:solidFill>
                  <a:srgbClr val="333333"/>
                </a:solidFill>
                <a:latin typeface="Lucida Console"/>
                <a:cs typeface="Lucida Console"/>
              </a:rPr>
              <a:t> 9000pegasus_http_port_t</a:t>
            </a:r>
            <a:endParaRPr sz="850">
              <a:latin typeface="Lucida Console"/>
              <a:cs typeface="Lucida Console"/>
            </a:endParaRPr>
          </a:p>
        </p:txBody>
      </p:sp>
      <p:sp>
        <p:nvSpPr>
          <p:cNvPr id="23" name="object 23"/>
          <p:cNvSpPr txBox="1"/>
          <p:nvPr/>
        </p:nvSpPr>
        <p:spPr>
          <a:xfrm>
            <a:off x="3933206" y="8792547"/>
            <a:ext cx="2439670" cy="54038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6333,</a:t>
            </a:r>
            <a:r>
              <a:rPr sz="850" spc="30" dirty="0">
                <a:solidFill>
                  <a:srgbClr val="333333"/>
                </a:solidFill>
                <a:latin typeface="Lucida Console"/>
                <a:cs typeface="Lucida Console"/>
              </a:rPr>
              <a:t> </a:t>
            </a:r>
            <a:r>
              <a:rPr sz="850" spc="25" dirty="0">
                <a:solidFill>
                  <a:srgbClr val="333333"/>
                </a:solidFill>
                <a:latin typeface="Lucida Console"/>
                <a:cs typeface="Lucida Console"/>
              </a:rPr>
              <a:t>6222,</a:t>
            </a:r>
            <a:r>
              <a:rPr sz="850" spc="30" dirty="0">
                <a:solidFill>
                  <a:srgbClr val="333333"/>
                </a:solidFill>
                <a:latin typeface="Lucida Console"/>
                <a:cs typeface="Lucida Console"/>
              </a:rPr>
              <a:t> </a:t>
            </a:r>
            <a:r>
              <a:rPr sz="850" spc="25" dirty="0">
                <a:solidFill>
                  <a:srgbClr val="333333"/>
                </a:solidFill>
                <a:latin typeface="Lucida Console"/>
                <a:cs typeface="Lucida Console"/>
              </a:rPr>
              <a:t>6111,</a:t>
            </a:r>
            <a:r>
              <a:rPr sz="850" spc="30" dirty="0">
                <a:solidFill>
                  <a:srgbClr val="333333"/>
                </a:solidFill>
                <a:latin typeface="Lucida Console"/>
                <a:cs typeface="Lucida Console"/>
              </a:rPr>
              <a:t> </a:t>
            </a:r>
            <a:r>
              <a:rPr sz="850" spc="25" dirty="0">
                <a:solidFill>
                  <a:srgbClr val="333333"/>
                </a:solidFill>
                <a:latin typeface="Lucida Console"/>
                <a:cs typeface="Lucida Console"/>
              </a:rPr>
              <a:t>80,</a:t>
            </a:r>
            <a:r>
              <a:rPr sz="850" spc="30" dirty="0">
                <a:solidFill>
                  <a:srgbClr val="333333"/>
                </a:solidFill>
                <a:latin typeface="Lucida Console"/>
                <a:cs typeface="Lucida Console"/>
              </a:rPr>
              <a:t> </a:t>
            </a:r>
            <a:r>
              <a:rPr sz="850" spc="25" dirty="0">
                <a:solidFill>
                  <a:srgbClr val="333333"/>
                </a:solidFill>
                <a:latin typeface="Lucida Console"/>
                <a:cs typeface="Lucida Console"/>
              </a:rPr>
              <a:t>81,</a:t>
            </a:r>
            <a:r>
              <a:rPr sz="850" spc="30" dirty="0">
                <a:solidFill>
                  <a:srgbClr val="333333"/>
                </a:solidFill>
                <a:latin typeface="Lucida Console"/>
                <a:cs typeface="Lucida Console"/>
              </a:rPr>
              <a:t> </a:t>
            </a:r>
            <a:r>
              <a:rPr sz="850" spc="25" dirty="0">
                <a:solidFill>
                  <a:srgbClr val="333333"/>
                </a:solidFill>
                <a:latin typeface="Lucida Console"/>
                <a:cs typeface="Lucida Console"/>
              </a:rPr>
              <a:t>443,</a:t>
            </a:r>
            <a:r>
              <a:rPr sz="850" spc="30" dirty="0">
                <a:solidFill>
                  <a:srgbClr val="333333"/>
                </a:solidFill>
                <a:latin typeface="Lucida Console"/>
                <a:cs typeface="Lucida Console"/>
              </a:rPr>
              <a:t> </a:t>
            </a:r>
            <a:r>
              <a:rPr sz="850" spc="25" dirty="0">
                <a:solidFill>
                  <a:srgbClr val="333333"/>
                </a:solidFill>
                <a:latin typeface="Lucida Console"/>
                <a:cs typeface="Lucida Console"/>
              </a:rPr>
              <a:t>488,</a:t>
            </a:r>
            <a:endParaRPr sz="850">
              <a:latin typeface="Lucida Console"/>
              <a:cs typeface="Lucida Console"/>
            </a:endParaRPr>
          </a:p>
          <a:p>
            <a:pPr marL="661035">
              <a:lnSpc>
                <a:spcPct val="100000"/>
              </a:lnSpc>
              <a:spcBef>
                <a:spcPts val="330"/>
              </a:spcBef>
            </a:pPr>
            <a:r>
              <a:rPr sz="850" spc="25" dirty="0">
                <a:solidFill>
                  <a:srgbClr val="333333"/>
                </a:solidFill>
                <a:latin typeface="Lucida Console"/>
                <a:cs typeface="Lucida Console"/>
              </a:rPr>
              <a:t>tcp</a:t>
            </a:r>
            <a:endParaRPr sz="850">
              <a:latin typeface="Lucida Console"/>
              <a:cs typeface="Lucida Console"/>
            </a:endParaRPr>
          </a:p>
          <a:p>
            <a:pPr marL="31750">
              <a:lnSpc>
                <a:spcPct val="100000"/>
              </a:lnSpc>
              <a:spcBef>
                <a:spcPts val="330"/>
              </a:spcBef>
            </a:pPr>
            <a:r>
              <a:rPr sz="850" spc="30" dirty="0">
                <a:solidFill>
                  <a:srgbClr val="333333"/>
                </a:solidFill>
                <a:latin typeface="Lucida Console"/>
                <a:cs typeface="Lucida Console"/>
              </a:rPr>
              <a:t>5989[root@linuxprobe</a:t>
            </a:r>
            <a:r>
              <a:rPr sz="850" spc="5" dirty="0">
                <a:solidFill>
                  <a:srgbClr val="333333"/>
                </a:solidFill>
                <a:latin typeface="Lucida Console"/>
                <a:cs typeface="Lucida Console"/>
              </a:rPr>
              <a:t> </a:t>
            </a:r>
            <a:r>
              <a:rPr sz="850" spc="2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systemctl</a:t>
            </a:r>
            <a:endParaRPr sz="850">
              <a:latin typeface="Lucida Console"/>
              <a:cs typeface="Lucida Console"/>
            </a:endParaRPr>
          </a:p>
        </p:txBody>
      </p:sp>
      <p:sp>
        <p:nvSpPr>
          <p:cNvPr id="24" name="object 24"/>
          <p:cNvSpPr txBox="1"/>
          <p:nvPr/>
        </p:nvSpPr>
        <p:spPr>
          <a:xfrm>
            <a:off x="1070306" y="9135585"/>
            <a:ext cx="2862580" cy="368935"/>
          </a:xfrm>
          <a:prstGeom prst="rect">
            <a:avLst/>
          </a:prstGeom>
        </p:spPr>
        <p:txBody>
          <a:bodyPr vert="horz" wrap="square" lIns="0" tIns="11430" rIns="0" bIns="0" rtlCol="0">
            <a:spAutoFit/>
          </a:bodyPr>
          <a:lstStyle/>
          <a:p>
            <a:pPr marL="12700" marR="5080">
              <a:lnSpc>
                <a:spcPct val="132400"/>
              </a:lnSpc>
              <a:spcBef>
                <a:spcPts val="90"/>
              </a:spcBef>
              <a:tabLst>
                <a:tab pos="2283460" algn="l"/>
              </a:tabLst>
            </a:pPr>
            <a:r>
              <a:rPr sz="850" spc="30" dirty="0">
                <a:solidFill>
                  <a:srgbClr val="333333"/>
                </a:solidFill>
                <a:latin typeface="Lucida Console"/>
                <a:cs typeface="Lucida Console"/>
              </a:rPr>
              <a:t>5988pegasus_https_port_t	</a:t>
            </a:r>
            <a:r>
              <a:rPr sz="850" spc="25" dirty="0">
                <a:solidFill>
                  <a:srgbClr val="333333"/>
                </a:solidFill>
                <a:latin typeface="Lucida Console"/>
                <a:cs typeface="Lucida Console"/>
              </a:rPr>
              <a:t>tcp </a:t>
            </a:r>
            <a:r>
              <a:rPr sz="850" spc="30" dirty="0">
                <a:solidFill>
                  <a:srgbClr val="333333"/>
                </a:solidFill>
                <a:latin typeface="Lucida Console"/>
                <a:cs typeface="Lucida Console"/>
              </a:rPr>
              <a:t> restart</a:t>
            </a:r>
            <a:r>
              <a:rPr sz="850" spc="10" dirty="0">
                <a:solidFill>
                  <a:srgbClr val="333333"/>
                </a:solidFill>
                <a:latin typeface="Lucida Console"/>
                <a:cs typeface="Lucida Console"/>
              </a:rPr>
              <a:t> </a:t>
            </a:r>
            <a:r>
              <a:rPr sz="850" spc="30" dirty="0">
                <a:solidFill>
                  <a:srgbClr val="333333"/>
                </a:solidFill>
                <a:latin typeface="Lucida Console"/>
                <a:cs typeface="Lucida Console"/>
              </a:rPr>
              <a:t>httpd[root@linuxprobe</a:t>
            </a:r>
            <a:r>
              <a:rPr sz="850" spc="10" dirty="0">
                <a:solidFill>
                  <a:srgbClr val="333333"/>
                </a:solidFill>
                <a:latin typeface="Lucida Console"/>
                <a:cs typeface="Lucida Console"/>
              </a:rPr>
              <a:t> </a:t>
            </a:r>
            <a:r>
              <a:rPr sz="850" spc="2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firefox</a:t>
            </a:r>
            <a:endParaRPr sz="850">
              <a:latin typeface="Lucida Console"/>
              <a:cs typeface="Lucida Console"/>
            </a:endParaRPr>
          </a:p>
        </p:txBody>
      </p:sp>
      <p:sp>
        <p:nvSpPr>
          <p:cNvPr id="25" name="object 2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2039234"/>
          </a:xfrm>
          <a:prstGeom prst="rect">
            <a:avLst/>
          </a:prstGeom>
        </p:spPr>
      </p:pic>
      <p:grpSp>
        <p:nvGrpSpPr>
          <p:cNvPr id="3" name="object 3"/>
          <p:cNvGrpSpPr/>
          <p:nvPr/>
        </p:nvGrpSpPr>
        <p:grpSpPr>
          <a:xfrm>
            <a:off x="959124" y="4685059"/>
            <a:ext cx="5651500" cy="495934"/>
            <a:chOff x="959124" y="4685059"/>
            <a:chExt cx="5651500" cy="495934"/>
          </a:xfrm>
        </p:grpSpPr>
        <p:sp>
          <p:nvSpPr>
            <p:cNvPr id="4" name="object 4"/>
            <p:cNvSpPr/>
            <p:nvPr/>
          </p:nvSpPr>
          <p:spPr>
            <a:xfrm>
              <a:off x="963889" y="4689824"/>
              <a:ext cx="5641975" cy="486409"/>
            </a:xfrm>
            <a:custGeom>
              <a:avLst/>
              <a:gdLst/>
              <a:ahLst/>
              <a:cxnLst/>
              <a:rect l="l" t="t" r="r" b="b"/>
              <a:pathLst>
                <a:path w="5641975" h="486410">
                  <a:moveTo>
                    <a:pt x="5617597" y="486000"/>
                  </a:moveTo>
                  <a:lnTo>
                    <a:pt x="23823" y="486000"/>
                  </a:lnTo>
                  <a:lnTo>
                    <a:pt x="20659" y="485848"/>
                  </a:lnTo>
                  <a:lnTo>
                    <a:pt x="0" y="465150"/>
                  </a:lnTo>
                  <a:lnTo>
                    <a:pt x="0" y="462177"/>
                  </a:lnTo>
                  <a:lnTo>
                    <a:pt x="0" y="20545"/>
                  </a:lnTo>
                  <a:lnTo>
                    <a:pt x="20659" y="0"/>
                  </a:lnTo>
                  <a:lnTo>
                    <a:pt x="5620752" y="0"/>
                  </a:lnTo>
                  <a:lnTo>
                    <a:pt x="5641421" y="20545"/>
                  </a:lnTo>
                  <a:lnTo>
                    <a:pt x="5641421" y="465150"/>
                  </a:lnTo>
                  <a:lnTo>
                    <a:pt x="5620752" y="485848"/>
                  </a:lnTo>
                  <a:lnTo>
                    <a:pt x="5617597" y="486000"/>
                  </a:lnTo>
                  <a:close/>
                </a:path>
              </a:pathLst>
            </a:custGeom>
            <a:solidFill>
              <a:srgbClr val="F8F8F8"/>
            </a:solidFill>
          </p:spPr>
          <p:txBody>
            <a:bodyPr wrap="square" lIns="0" tIns="0" rIns="0" bIns="0" rtlCol="0"/>
            <a:lstStyle/>
            <a:p>
              <a:endParaRPr/>
            </a:p>
          </p:txBody>
        </p:sp>
        <p:sp>
          <p:nvSpPr>
            <p:cNvPr id="5" name="object 5"/>
            <p:cNvSpPr/>
            <p:nvPr/>
          </p:nvSpPr>
          <p:spPr>
            <a:xfrm>
              <a:off x="963889" y="4689824"/>
              <a:ext cx="5641975" cy="486409"/>
            </a:xfrm>
            <a:custGeom>
              <a:avLst/>
              <a:gdLst/>
              <a:ahLst/>
              <a:cxnLst/>
              <a:rect l="l" t="t" r="r" b="b"/>
              <a:pathLst>
                <a:path w="5641975" h="486410">
                  <a:moveTo>
                    <a:pt x="0" y="462177"/>
                  </a:moveTo>
                  <a:lnTo>
                    <a:pt x="0" y="23823"/>
                  </a:lnTo>
                  <a:lnTo>
                    <a:pt x="0" y="20545"/>
                  </a:lnTo>
                  <a:lnTo>
                    <a:pt x="600" y="17419"/>
                  </a:lnTo>
                  <a:lnTo>
                    <a:pt x="1810" y="14589"/>
                  </a:lnTo>
                  <a:lnTo>
                    <a:pt x="3020" y="11616"/>
                  </a:lnTo>
                  <a:lnTo>
                    <a:pt x="4745" y="9081"/>
                  </a:lnTo>
                  <a:lnTo>
                    <a:pt x="6975" y="6851"/>
                  </a:lnTo>
                  <a:lnTo>
                    <a:pt x="9214" y="4612"/>
                  </a:lnTo>
                  <a:lnTo>
                    <a:pt x="11787" y="2830"/>
                  </a:lnTo>
                  <a:lnTo>
                    <a:pt x="14703" y="1486"/>
                  </a:lnTo>
                  <a:lnTo>
                    <a:pt x="17629" y="447"/>
                  </a:lnTo>
                  <a:lnTo>
                    <a:pt x="20659" y="0"/>
                  </a:lnTo>
                  <a:lnTo>
                    <a:pt x="23823" y="0"/>
                  </a:lnTo>
                  <a:lnTo>
                    <a:pt x="5617597" y="0"/>
                  </a:lnTo>
                  <a:lnTo>
                    <a:pt x="5620752" y="0"/>
                  </a:lnTo>
                  <a:lnTo>
                    <a:pt x="5623792" y="447"/>
                  </a:lnTo>
                  <a:lnTo>
                    <a:pt x="5639610" y="14589"/>
                  </a:lnTo>
                  <a:lnTo>
                    <a:pt x="5640821" y="17419"/>
                  </a:lnTo>
                  <a:lnTo>
                    <a:pt x="5641421" y="20545"/>
                  </a:lnTo>
                  <a:lnTo>
                    <a:pt x="5641421" y="23823"/>
                  </a:lnTo>
                  <a:lnTo>
                    <a:pt x="5641421" y="462177"/>
                  </a:lnTo>
                  <a:lnTo>
                    <a:pt x="5641421" y="465150"/>
                  </a:lnTo>
                  <a:lnTo>
                    <a:pt x="5640821" y="468133"/>
                  </a:lnTo>
                  <a:lnTo>
                    <a:pt x="5639610" y="470963"/>
                  </a:lnTo>
                  <a:lnTo>
                    <a:pt x="5638400" y="473936"/>
                  </a:lnTo>
                  <a:lnTo>
                    <a:pt x="5617597" y="486000"/>
                  </a:lnTo>
                  <a:lnTo>
                    <a:pt x="23823" y="486000"/>
                  </a:lnTo>
                  <a:lnTo>
                    <a:pt x="1810" y="470963"/>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770901"/>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6038238"/>
            <a:ext cx="5651500" cy="1010285"/>
            <a:chOff x="959124" y="6038238"/>
            <a:chExt cx="5651500" cy="1010285"/>
          </a:xfrm>
        </p:grpSpPr>
        <p:sp>
          <p:nvSpPr>
            <p:cNvPr id="8" name="object 8"/>
            <p:cNvSpPr/>
            <p:nvPr/>
          </p:nvSpPr>
          <p:spPr>
            <a:xfrm>
              <a:off x="963889" y="6043002"/>
              <a:ext cx="5641975" cy="1000760"/>
            </a:xfrm>
            <a:custGeom>
              <a:avLst/>
              <a:gdLst/>
              <a:ahLst/>
              <a:cxnLst/>
              <a:rect l="l" t="t" r="r" b="b"/>
              <a:pathLst>
                <a:path w="5641975" h="1000759">
                  <a:moveTo>
                    <a:pt x="5617597" y="1000589"/>
                  </a:moveTo>
                  <a:lnTo>
                    <a:pt x="23823" y="1000589"/>
                  </a:lnTo>
                  <a:lnTo>
                    <a:pt x="20659" y="1000437"/>
                  </a:lnTo>
                  <a:lnTo>
                    <a:pt x="0" y="979892"/>
                  </a:lnTo>
                  <a:lnTo>
                    <a:pt x="0" y="976766"/>
                  </a:lnTo>
                  <a:lnTo>
                    <a:pt x="0" y="20545"/>
                  </a:lnTo>
                  <a:lnTo>
                    <a:pt x="20659" y="0"/>
                  </a:lnTo>
                  <a:lnTo>
                    <a:pt x="5620752" y="0"/>
                  </a:lnTo>
                  <a:lnTo>
                    <a:pt x="5641421" y="20545"/>
                  </a:lnTo>
                  <a:lnTo>
                    <a:pt x="5641421" y="979892"/>
                  </a:lnTo>
                  <a:lnTo>
                    <a:pt x="5620752" y="1000437"/>
                  </a:lnTo>
                  <a:lnTo>
                    <a:pt x="5617597" y="1000589"/>
                  </a:lnTo>
                  <a:close/>
                </a:path>
              </a:pathLst>
            </a:custGeom>
            <a:solidFill>
              <a:srgbClr val="F8F8F8"/>
            </a:solidFill>
          </p:spPr>
          <p:txBody>
            <a:bodyPr wrap="square" lIns="0" tIns="0" rIns="0" bIns="0" rtlCol="0"/>
            <a:lstStyle/>
            <a:p>
              <a:endParaRPr/>
            </a:p>
          </p:txBody>
        </p:sp>
        <p:sp>
          <p:nvSpPr>
            <p:cNvPr id="9" name="object 9"/>
            <p:cNvSpPr/>
            <p:nvPr/>
          </p:nvSpPr>
          <p:spPr>
            <a:xfrm>
              <a:off x="963889" y="6043002"/>
              <a:ext cx="5641975" cy="1000760"/>
            </a:xfrm>
            <a:custGeom>
              <a:avLst/>
              <a:gdLst/>
              <a:ahLst/>
              <a:cxnLst/>
              <a:rect l="l" t="t" r="r" b="b"/>
              <a:pathLst>
                <a:path w="5641975" h="1000759">
                  <a:moveTo>
                    <a:pt x="0" y="976766"/>
                  </a:moveTo>
                  <a:lnTo>
                    <a:pt x="0" y="23823"/>
                  </a:lnTo>
                  <a:lnTo>
                    <a:pt x="0" y="20545"/>
                  </a:lnTo>
                  <a:lnTo>
                    <a:pt x="600" y="17419"/>
                  </a:lnTo>
                  <a:lnTo>
                    <a:pt x="1810" y="14589"/>
                  </a:lnTo>
                  <a:lnTo>
                    <a:pt x="3020" y="11759"/>
                  </a:lnTo>
                  <a:lnTo>
                    <a:pt x="4745" y="9081"/>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976766"/>
                  </a:lnTo>
                  <a:lnTo>
                    <a:pt x="5641421" y="979892"/>
                  </a:lnTo>
                  <a:lnTo>
                    <a:pt x="5640821" y="982874"/>
                  </a:lnTo>
                  <a:lnTo>
                    <a:pt x="5639610" y="985695"/>
                  </a:lnTo>
                  <a:lnTo>
                    <a:pt x="5638400" y="988525"/>
                  </a:lnTo>
                  <a:lnTo>
                    <a:pt x="5626717" y="998503"/>
                  </a:lnTo>
                  <a:lnTo>
                    <a:pt x="5623792" y="999846"/>
                  </a:lnTo>
                  <a:lnTo>
                    <a:pt x="5620752" y="1000437"/>
                  </a:lnTo>
                  <a:lnTo>
                    <a:pt x="5617597" y="1000589"/>
                  </a:lnTo>
                  <a:lnTo>
                    <a:pt x="23823" y="1000589"/>
                  </a:lnTo>
                  <a:lnTo>
                    <a:pt x="20659" y="1000437"/>
                  </a:lnTo>
                  <a:lnTo>
                    <a:pt x="17629" y="999846"/>
                  </a:lnTo>
                  <a:lnTo>
                    <a:pt x="14703" y="998503"/>
                  </a:lnTo>
                  <a:lnTo>
                    <a:pt x="11787" y="997311"/>
                  </a:lnTo>
                  <a:lnTo>
                    <a:pt x="1810" y="985695"/>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6124080"/>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2509223"/>
            <a:ext cx="5641340" cy="445071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10-18</a:t>
            </a:r>
            <a:r>
              <a:rPr sz="950" b="1" spc="-35" dirty="0">
                <a:solidFill>
                  <a:srgbClr val="333333"/>
                </a:solidFill>
                <a:latin typeface="Trebuchet MS"/>
                <a:cs typeface="Trebuchet MS"/>
              </a:rPr>
              <a:t> </a:t>
            </a:r>
            <a:r>
              <a:rPr sz="950" b="1" spc="25" dirty="0">
                <a:solidFill>
                  <a:srgbClr val="333333"/>
                </a:solidFill>
                <a:latin typeface="微软雅黑"/>
                <a:cs typeface="微软雅黑"/>
              </a:rPr>
              <a:t>基于端口号访问虚拟主机网站</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10.6</a:t>
            </a:r>
            <a:r>
              <a:rPr sz="950" b="1" spc="-35" dirty="0">
                <a:solidFill>
                  <a:srgbClr val="333333"/>
                </a:solidFill>
                <a:latin typeface="Trebuchet MS"/>
                <a:cs typeface="Trebuchet MS"/>
              </a:rPr>
              <a:t> </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的访问控制</a:t>
            </a:r>
            <a:endParaRPr sz="950">
              <a:latin typeface="微软雅黑"/>
              <a:cs typeface="微软雅黑"/>
            </a:endParaRPr>
          </a:p>
          <a:p>
            <a:pPr marL="12700" marR="5080">
              <a:lnSpc>
                <a:spcPct val="131600"/>
              </a:lnSpc>
              <a:spcBef>
                <a:spcPts val="900"/>
              </a:spcBef>
            </a:pPr>
            <a:r>
              <a:rPr sz="950" b="1" spc="55" dirty="0">
                <a:solidFill>
                  <a:srgbClr val="333333"/>
                </a:solidFill>
                <a:latin typeface="Trebuchet MS"/>
                <a:cs typeface="Trebuchet MS"/>
              </a:rPr>
              <a:t>Apache</a:t>
            </a:r>
            <a:r>
              <a:rPr sz="950" b="1" spc="25" dirty="0">
                <a:solidFill>
                  <a:srgbClr val="333333"/>
                </a:solidFill>
                <a:latin typeface="微软雅黑"/>
                <a:cs typeface="微软雅黑"/>
              </a:rPr>
              <a:t>可以基于源主机名、源</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地址或源主机上的浏览器特征等信息对网站上的资源进行访问控制。 它通过</a:t>
            </a:r>
            <a:r>
              <a:rPr sz="950" b="1" spc="50" dirty="0">
                <a:solidFill>
                  <a:srgbClr val="333333"/>
                </a:solidFill>
                <a:latin typeface="Trebuchet MS"/>
                <a:cs typeface="Trebuchet MS"/>
              </a:rPr>
              <a:t>Allow</a:t>
            </a:r>
            <a:r>
              <a:rPr sz="950" b="1" spc="25" dirty="0">
                <a:solidFill>
                  <a:srgbClr val="333333"/>
                </a:solidFill>
                <a:latin typeface="微软雅黑"/>
                <a:cs typeface="微软雅黑"/>
              </a:rPr>
              <a:t>指令允许某个主机访问服务器上的网站资源，通过</a:t>
            </a:r>
            <a:r>
              <a:rPr sz="950" b="1" spc="65" dirty="0">
                <a:solidFill>
                  <a:srgbClr val="333333"/>
                </a:solidFill>
                <a:latin typeface="Trebuchet MS"/>
                <a:cs typeface="Trebuchet MS"/>
              </a:rPr>
              <a:t>Deny</a:t>
            </a:r>
            <a:r>
              <a:rPr sz="950" b="1" spc="20" dirty="0">
                <a:solidFill>
                  <a:srgbClr val="333333"/>
                </a:solidFill>
                <a:latin typeface="微软雅黑"/>
                <a:cs typeface="微软雅黑"/>
              </a:rPr>
              <a:t>指令实现禁止访问。在允许或禁止 访问网站资源时，还会用到</a:t>
            </a:r>
            <a:r>
              <a:rPr sz="950" b="1" spc="55" dirty="0">
                <a:solidFill>
                  <a:srgbClr val="333333"/>
                </a:solidFill>
                <a:latin typeface="Trebuchet MS"/>
                <a:cs typeface="Trebuchet MS"/>
              </a:rPr>
              <a:t>Order</a:t>
            </a:r>
            <a:r>
              <a:rPr sz="950" b="1" spc="25" dirty="0">
                <a:solidFill>
                  <a:srgbClr val="333333"/>
                </a:solidFill>
                <a:latin typeface="微软雅黑"/>
                <a:cs typeface="微软雅黑"/>
              </a:rPr>
              <a:t>指令，这个指令用来定义</a:t>
            </a:r>
            <a:r>
              <a:rPr sz="950" b="1" spc="50" dirty="0">
                <a:solidFill>
                  <a:srgbClr val="333333"/>
                </a:solidFill>
                <a:latin typeface="Trebuchet MS"/>
                <a:cs typeface="Trebuchet MS"/>
              </a:rPr>
              <a:t>Allow</a:t>
            </a:r>
            <a:r>
              <a:rPr sz="950" b="1" spc="25" dirty="0">
                <a:solidFill>
                  <a:srgbClr val="333333"/>
                </a:solidFill>
                <a:latin typeface="微软雅黑"/>
                <a:cs typeface="微软雅黑"/>
              </a:rPr>
              <a:t>或</a:t>
            </a:r>
            <a:r>
              <a:rPr sz="950" b="1" spc="65" dirty="0">
                <a:solidFill>
                  <a:srgbClr val="333333"/>
                </a:solidFill>
                <a:latin typeface="Trebuchet MS"/>
                <a:cs typeface="Trebuchet MS"/>
              </a:rPr>
              <a:t>Deny</a:t>
            </a:r>
            <a:r>
              <a:rPr sz="950" b="1" spc="20" dirty="0">
                <a:solidFill>
                  <a:srgbClr val="333333"/>
                </a:solidFill>
                <a:latin typeface="微软雅黑"/>
                <a:cs typeface="微软雅黑"/>
              </a:rPr>
              <a:t>指令起作用的顺序，其匹配原 </a:t>
            </a:r>
            <a:r>
              <a:rPr sz="950" b="1" spc="25" dirty="0">
                <a:solidFill>
                  <a:srgbClr val="333333"/>
                </a:solidFill>
                <a:latin typeface="微软雅黑"/>
                <a:cs typeface="微软雅黑"/>
              </a:rPr>
              <a:t>则是按照顺序进行匹配，若匹配成功则执行后面的默认指令。比如</a:t>
            </a:r>
            <a:r>
              <a:rPr sz="950" b="1" spc="25" dirty="0">
                <a:solidFill>
                  <a:srgbClr val="333333"/>
                </a:solidFill>
                <a:latin typeface="Trebuchet MS"/>
                <a:cs typeface="Trebuchet MS"/>
              </a:rPr>
              <a:t>“Order</a:t>
            </a:r>
            <a:r>
              <a:rPr sz="950" b="1" spc="-50" dirty="0">
                <a:solidFill>
                  <a:srgbClr val="333333"/>
                </a:solidFill>
                <a:latin typeface="Trebuchet MS"/>
                <a:cs typeface="Trebuchet MS"/>
              </a:rPr>
              <a:t> </a:t>
            </a:r>
            <a:r>
              <a:rPr sz="950" b="1" spc="30" dirty="0">
                <a:solidFill>
                  <a:srgbClr val="333333"/>
                </a:solidFill>
                <a:latin typeface="Trebuchet MS"/>
                <a:cs typeface="Trebuchet MS"/>
              </a:rPr>
              <a:t>Allow,</a:t>
            </a:r>
            <a:r>
              <a:rPr sz="950" b="1" spc="-45" dirty="0">
                <a:solidFill>
                  <a:srgbClr val="333333"/>
                </a:solidFill>
                <a:latin typeface="Trebuchet MS"/>
                <a:cs typeface="Trebuchet MS"/>
              </a:rPr>
              <a:t> </a:t>
            </a:r>
            <a:r>
              <a:rPr sz="950" b="1" spc="25" dirty="0">
                <a:solidFill>
                  <a:srgbClr val="333333"/>
                </a:solidFill>
                <a:latin typeface="Trebuchet MS"/>
                <a:cs typeface="Trebuchet MS"/>
              </a:rPr>
              <a:t>Deny”</a:t>
            </a:r>
            <a:r>
              <a:rPr sz="950" b="1" spc="25" dirty="0">
                <a:solidFill>
                  <a:srgbClr val="333333"/>
                </a:solidFill>
                <a:latin typeface="微软雅黑"/>
                <a:cs typeface="微软雅黑"/>
              </a:rPr>
              <a:t>表示先将源主 机与允许规则进行匹配，若匹配成功则允许访问请求，反之则拒绝访问请求。</a:t>
            </a:r>
            <a:endParaRPr sz="950">
              <a:latin typeface="微软雅黑"/>
              <a:cs typeface="微软雅黑"/>
            </a:endParaRPr>
          </a:p>
          <a:p>
            <a:pPr marL="12700" marR="78105">
              <a:lnSpc>
                <a:spcPct val="131600"/>
              </a:lnSpc>
              <a:spcBef>
                <a:spcPts val="75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：先在服务器上的网站数据目录中新建一个子目录，并在这个子目录中创建一个包含</a:t>
            </a:r>
            <a:r>
              <a:rPr sz="950" b="1" spc="45" dirty="0">
                <a:solidFill>
                  <a:srgbClr val="333333"/>
                </a:solidFill>
                <a:latin typeface="Trebuchet MS"/>
                <a:cs typeface="Trebuchet MS"/>
              </a:rPr>
              <a:t>Successful </a:t>
            </a:r>
            <a:r>
              <a:rPr sz="950" b="1" spc="25" dirty="0">
                <a:solidFill>
                  <a:srgbClr val="333333"/>
                </a:solidFill>
                <a:latin typeface="微软雅黑"/>
                <a:cs typeface="微软雅黑"/>
              </a:rPr>
              <a:t>单词的首页文件。</a:t>
            </a:r>
            <a:endParaRPr sz="950">
              <a:latin typeface="微软雅黑"/>
              <a:cs typeface="微软雅黑"/>
            </a:endParaRPr>
          </a:p>
          <a:p>
            <a:pPr>
              <a:lnSpc>
                <a:spcPct val="100000"/>
              </a:lnSpc>
              <a:spcBef>
                <a:spcPts val="45"/>
              </a:spcBef>
            </a:pPr>
            <a:endParaRPr sz="900">
              <a:latin typeface="微软雅黑"/>
              <a:cs typeface="微软雅黑"/>
            </a:endParaRPr>
          </a:p>
          <a:p>
            <a:pPr marL="136525" marR="511809">
              <a:lnSpc>
                <a:spcPct val="132400"/>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/var/www/html/server[root@linuxprobe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echo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"Successful"</a:t>
            </a:r>
            <a:r>
              <a:rPr sz="850" spc="25" dirty="0">
                <a:solidFill>
                  <a:srgbClr val="333333"/>
                </a:solidFill>
                <a:latin typeface="Lucida Console"/>
                <a:cs typeface="Lucida Console"/>
              </a:rPr>
              <a:t> </a:t>
            </a:r>
            <a:r>
              <a:rPr sz="850" spc="15" dirty="0">
                <a:solidFill>
                  <a:srgbClr val="333333"/>
                </a:solidFill>
                <a:latin typeface="Lucida Console"/>
                <a:cs typeface="Lucida Console"/>
              </a:rPr>
              <a:t>&gt;</a:t>
            </a:r>
            <a:r>
              <a:rPr sz="850" spc="30" dirty="0">
                <a:solidFill>
                  <a:srgbClr val="333333"/>
                </a:solidFill>
                <a:latin typeface="Lucida Console"/>
                <a:cs typeface="Lucida Console"/>
              </a:rPr>
              <a:t> /var/www/html/server/index.html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683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：打开</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服务的配置文件，在第</a:t>
            </a:r>
            <a:r>
              <a:rPr sz="950" b="1" dirty="0">
                <a:solidFill>
                  <a:srgbClr val="333333"/>
                </a:solidFill>
                <a:latin typeface="Trebuchet MS"/>
                <a:cs typeface="Trebuchet MS"/>
              </a:rPr>
              <a:t>161</a:t>
            </a:r>
            <a:r>
              <a:rPr sz="950" b="1" spc="20" dirty="0">
                <a:solidFill>
                  <a:srgbClr val="333333"/>
                </a:solidFill>
                <a:latin typeface="微软雅黑"/>
                <a:cs typeface="微软雅黑"/>
              </a:rPr>
              <a:t>行后面添加下述规则来限制源主机的访问。这段规则的含 </a:t>
            </a:r>
            <a:r>
              <a:rPr sz="950" b="1" spc="25" dirty="0">
                <a:solidFill>
                  <a:srgbClr val="333333"/>
                </a:solidFill>
                <a:latin typeface="微软雅黑"/>
                <a:cs typeface="微软雅黑"/>
              </a:rPr>
              <a:t>义是允许使用</a:t>
            </a:r>
            <a:r>
              <a:rPr sz="950" b="1" spc="25" dirty="0">
                <a:solidFill>
                  <a:srgbClr val="333333"/>
                </a:solidFill>
                <a:latin typeface="Trebuchet MS"/>
                <a:cs typeface="Trebuchet MS"/>
              </a:rPr>
              <a:t>Firefox</a:t>
            </a:r>
            <a:r>
              <a:rPr sz="950" b="1" spc="25" dirty="0">
                <a:solidFill>
                  <a:srgbClr val="333333"/>
                </a:solidFill>
                <a:latin typeface="微软雅黑"/>
                <a:cs typeface="微软雅黑"/>
              </a:rPr>
              <a:t>浏览器的主机访问服务器上的首页文件，除此之外的所有请求都将被拒绝。使用 </a:t>
            </a:r>
            <a:r>
              <a:rPr sz="950" b="1" spc="25" dirty="0">
                <a:solidFill>
                  <a:srgbClr val="333333"/>
                </a:solidFill>
                <a:latin typeface="Trebuchet MS"/>
                <a:cs typeface="Trebuchet MS"/>
              </a:rPr>
              <a:t>Firefox</a:t>
            </a:r>
            <a:r>
              <a:rPr sz="950" b="1" spc="25" dirty="0">
                <a:solidFill>
                  <a:srgbClr val="333333"/>
                </a:solidFill>
                <a:latin typeface="微软雅黑"/>
                <a:cs typeface="微软雅黑"/>
              </a:rPr>
              <a:t>浏览器的访问效果如图</a:t>
            </a:r>
            <a:r>
              <a:rPr sz="950" b="1" spc="-10" dirty="0">
                <a:solidFill>
                  <a:srgbClr val="333333"/>
                </a:solidFill>
                <a:latin typeface="Trebuchet MS"/>
                <a:cs typeface="Trebuchet MS"/>
              </a:rPr>
              <a:t>10-19</a:t>
            </a:r>
            <a:r>
              <a:rPr sz="950" b="1" spc="25" dirty="0">
                <a:solidFill>
                  <a:srgbClr val="333333"/>
                </a:solidFill>
                <a:latin typeface="微软雅黑"/>
                <a:cs typeface="微软雅黑"/>
              </a:rPr>
              <a:t>所示，而其它浏览器访问效果如图</a:t>
            </a:r>
            <a:r>
              <a:rPr sz="950" b="1" spc="-10" dirty="0">
                <a:solidFill>
                  <a:srgbClr val="333333"/>
                </a:solidFill>
                <a:latin typeface="Trebuchet MS"/>
                <a:cs typeface="Trebuchet MS"/>
              </a:rPr>
              <a:t>10-20</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0" dirty="0">
                <a:solidFill>
                  <a:srgbClr val="333333"/>
                </a:solidFill>
                <a:latin typeface="Lucida Console"/>
                <a:cs typeface="Lucida Console"/>
              </a:rPr>
              <a:t> </a:t>
            </a:r>
            <a:r>
              <a:rPr sz="850" spc="30" dirty="0">
                <a:solidFill>
                  <a:srgbClr val="333333"/>
                </a:solidFill>
                <a:latin typeface="Lucida Console"/>
                <a:cs typeface="Lucida Console"/>
              </a:rPr>
              <a:t>/etc/httpd/conf/httpd.conf………………</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marL="136525" marR="96520">
              <a:lnSpc>
                <a:spcPct val="132400"/>
              </a:lnSpc>
              <a:tabLst>
                <a:tab pos="958215" algn="l"/>
                <a:tab pos="2611120" algn="l"/>
                <a:tab pos="3314065" algn="l"/>
              </a:tabLst>
            </a:pPr>
            <a:r>
              <a:rPr sz="850" spc="25" dirty="0">
                <a:solidFill>
                  <a:srgbClr val="333333"/>
                </a:solidFill>
                <a:latin typeface="Lucida Console"/>
                <a:cs typeface="Lucida Console"/>
              </a:rPr>
              <a:t>161</a:t>
            </a:r>
            <a:r>
              <a:rPr sz="850" spc="50" dirty="0">
                <a:solidFill>
                  <a:srgbClr val="333333"/>
                </a:solidFill>
                <a:latin typeface="Lucida Console"/>
                <a:cs typeface="Lucida Console"/>
              </a:rPr>
              <a:t> </a:t>
            </a:r>
            <a:r>
              <a:rPr sz="850" spc="30" dirty="0">
                <a:solidFill>
                  <a:srgbClr val="333333"/>
                </a:solidFill>
                <a:latin typeface="Lucida Console"/>
                <a:cs typeface="Lucida Console"/>
              </a:rPr>
              <a:t>&lt;Directory</a:t>
            </a:r>
            <a:r>
              <a:rPr sz="850" spc="50" dirty="0">
                <a:solidFill>
                  <a:srgbClr val="333333"/>
                </a:solidFill>
                <a:latin typeface="Lucida Console"/>
                <a:cs typeface="Lucida Console"/>
              </a:rPr>
              <a:t> </a:t>
            </a:r>
            <a:r>
              <a:rPr sz="850" spc="30" dirty="0">
                <a:solidFill>
                  <a:srgbClr val="333333"/>
                </a:solidFill>
                <a:latin typeface="Lucida Console"/>
                <a:cs typeface="Lucida Console"/>
              </a:rPr>
              <a:t>"/var/www/html/server"&gt;162	SetEnvIf User-Agent "Firefox" </a:t>
            </a:r>
            <a:r>
              <a:rPr sz="850" spc="35" dirty="0">
                <a:solidFill>
                  <a:srgbClr val="333333"/>
                </a:solidFill>
                <a:latin typeface="Lucida Console"/>
                <a:cs typeface="Lucida Console"/>
              </a:rPr>
              <a:t> </a:t>
            </a:r>
            <a:r>
              <a:rPr sz="850" spc="30" dirty="0">
                <a:solidFill>
                  <a:srgbClr val="333333"/>
                </a:solidFill>
                <a:latin typeface="Lucida Console"/>
                <a:cs typeface="Lucida Console"/>
              </a:rPr>
              <a:t>ff=1163	</a:t>
            </a:r>
            <a:r>
              <a:rPr sz="850" spc="25" dirty="0">
                <a:solidFill>
                  <a:srgbClr val="333333"/>
                </a:solidFill>
                <a:latin typeface="Lucida Console"/>
                <a:cs typeface="Lucida Console"/>
              </a:rPr>
              <a:t>Order</a:t>
            </a:r>
            <a:r>
              <a:rPr sz="850" spc="45" dirty="0">
                <a:solidFill>
                  <a:srgbClr val="333333"/>
                </a:solidFill>
                <a:latin typeface="Lucida Console"/>
                <a:cs typeface="Lucida Console"/>
              </a:rPr>
              <a:t> </a:t>
            </a:r>
            <a:r>
              <a:rPr sz="850" spc="30" dirty="0">
                <a:solidFill>
                  <a:srgbClr val="333333"/>
                </a:solidFill>
                <a:latin typeface="Lucida Console"/>
                <a:cs typeface="Lucida Console"/>
              </a:rPr>
              <a:t>allow,deny164	</a:t>
            </a:r>
            <a:r>
              <a:rPr sz="850" spc="25" dirty="0">
                <a:solidFill>
                  <a:srgbClr val="333333"/>
                </a:solidFill>
                <a:latin typeface="Lucida Console"/>
                <a:cs typeface="Lucida Console"/>
              </a:rPr>
              <a:t>Allow</a:t>
            </a:r>
            <a:r>
              <a:rPr sz="850" spc="20" dirty="0">
                <a:solidFill>
                  <a:srgbClr val="333333"/>
                </a:solidFill>
                <a:latin typeface="Lucida Console"/>
                <a:cs typeface="Lucida Console"/>
              </a:rPr>
              <a:t> </a:t>
            </a:r>
            <a:r>
              <a:rPr sz="850" spc="25" dirty="0">
                <a:solidFill>
                  <a:srgbClr val="333333"/>
                </a:solidFill>
                <a:latin typeface="Lucida Console"/>
                <a:cs typeface="Lucida Console"/>
              </a:rPr>
              <a:t>from </a:t>
            </a:r>
            <a:r>
              <a:rPr sz="850" spc="30" dirty="0">
                <a:solidFill>
                  <a:srgbClr val="333333"/>
                </a:solidFill>
                <a:latin typeface="Lucida Console"/>
                <a:cs typeface="Lucida Console"/>
              </a:rPr>
              <a:t>env=ff165</a:t>
            </a:r>
            <a:r>
              <a:rPr sz="850" spc="20" dirty="0">
                <a:solidFill>
                  <a:srgbClr val="333333"/>
                </a:solidFill>
                <a:latin typeface="Lucida Console"/>
                <a:cs typeface="Lucida Console"/>
              </a:rPr>
              <a:t> </a:t>
            </a:r>
            <a:r>
              <a:rPr sz="850" spc="30" dirty="0">
                <a:solidFill>
                  <a:srgbClr val="333333"/>
                </a:solidFill>
                <a:latin typeface="Lucida Console"/>
                <a:cs typeface="Lucida Console"/>
              </a:rPr>
              <a:t>&lt;/Directory&gt;………………</a:t>
            </a:r>
            <a:r>
              <a:rPr sz="800" spc="90" dirty="0">
                <a:solidFill>
                  <a:srgbClr val="333333"/>
                </a:solidFill>
                <a:latin typeface="宋体"/>
                <a:cs typeface="宋体"/>
              </a:rPr>
              <a:t>省</a:t>
            </a:r>
            <a:r>
              <a:rPr sz="800" spc="80" dirty="0">
                <a:solidFill>
                  <a:srgbClr val="333333"/>
                </a:solidFill>
                <a:latin typeface="宋体"/>
                <a:cs typeface="宋体"/>
              </a:rPr>
              <a:t>略 </a:t>
            </a:r>
            <a:r>
              <a:rPr sz="800" spc="90" dirty="0">
                <a:solidFill>
                  <a:srgbClr val="333333"/>
                </a:solidFill>
                <a:latin typeface="宋体"/>
                <a:cs typeface="宋体"/>
              </a:rPr>
              <a:t>部分输出信息</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systemctl</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restart httpd[root@linuxprobe</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firefox</a:t>
            </a:r>
            <a:endParaRPr sz="850">
              <a:latin typeface="Lucida Console"/>
              <a:cs typeface="Lucida Console"/>
            </a:endParaRPr>
          </a:p>
        </p:txBody>
      </p:sp>
      <p:pic>
        <p:nvPicPr>
          <p:cNvPr id="12" name="object 12"/>
          <p:cNvPicPr/>
          <p:nvPr/>
        </p:nvPicPr>
        <p:blipFill>
          <a:blip r:embed="rId3" cstate="print"/>
          <a:stretch>
            <a:fillRect/>
          </a:stretch>
        </p:blipFill>
        <p:spPr>
          <a:xfrm>
            <a:off x="959124" y="7191375"/>
            <a:ext cx="5650951" cy="724236"/>
          </a:xfrm>
          <a:prstGeom prst="rect">
            <a:avLst/>
          </a:prstGeom>
        </p:spPr>
      </p:pic>
      <p:sp>
        <p:nvSpPr>
          <p:cNvPr id="13" name="object 13"/>
          <p:cNvSpPr txBox="1"/>
          <p:nvPr/>
        </p:nvSpPr>
        <p:spPr>
          <a:xfrm>
            <a:off x="946424" y="8017233"/>
            <a:ext cx="161925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10-19</a:t>
            </a:r>
            <a:r>
              <a:rPr sz="950" b="1" spc="-35" dirty="0">
                <a:solidFill>
                  <a:srgbClr val="333333"/>
                </a:solidFill>
                <a:latin typeface="Trebuchet MS"/>
                <a:cs typeface="Trebuchet MS"/>
              </a:rPr>
              <a:t> </a:t>
            </a:r>
            <a:r>
              <a:rPr sz="950" b="1" spc="25" dirty="0">
                <a:solidFill>
                  <a:srgbClr val="333333"/>
                </a:solidFill>
                <a:latin typeface="微软雅黑"/>
                <a:cs typeface="微软雅黑"/>
              </a:rPr>
              <a:t>火狐浏览器成功访问</a:t>
            </a:r>
            <a:endParaRPr sz="950">
              <a:latin typeface="微软雅黑"/>
              <a:cs typeface="微软雅黑"/>
            </a:endParaRPr>
          </a:p>
        </p:txBody>
      </p:sp>
      <p:pic>
        <p:nvPicPr>
          <p:cNvPr id="14" name="object 14"/>
          <p:cNvPicPr/>
          <p:nvPr/>
        </p:nvPicPr>
        <p:blipFill>
          <a:blip r:embed="rId4" cstate="print"/>
          <a:stretch>
            <a:fillRect/>
          </a:stretch>
        </p:blipFill>
        <p:spPr>
          <a:xfrm>
            <a:off x="959124" y="8306371"/>
            <a:ext cx="5650951" cy="618004"/>
          </a:xfrm>
          <a:prstGeom prst="rect">
            <a:avLst/>
          </a:prstGeom>
        </p:spPr>
      </p:pic>
      <p:sp>
        <p:nvSpPr>
          <p:cNvPr id="15" name="object 15"/>
          <p:cNvSpPr txBox="1"/>
          <p:nvPr/>
        </p:nvSpPr>
        <p:spPr>
          <a:xfrm>
            <a:off x="946424" y="9046411"/>
            <a:ext cx="5638800" cy="1031875"/>
          </a:xfrm>
          <a:prstGeom prst="rect">
            <a:avLst/>
          </a:prstGeom>
        </p:spPr>
        <p:txBody>
          <a:bodyPr vert="horz" wrap="square" lIns="0" tIns="15875" rIns="0" bIns="0" rtlCol="0">
            <a:spAutoFit/>
          </a:bodyPr>
          <a:lstStyle/>
          <a:p>
            <a:pPr marL="12700" algn="just">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10-20</a:t>
            </a:r>
            <a:r>
              <a:rPr sz="950" b="1" spc="-35" dirty="0">
                <a:solidFill>
                  <a:srgbClr val="333333"/>
                </a:solidFill>
                <a:latin typeface="Trebuchet MS"/>
                <a:cs typeface="Trebuchet MS"/>
              </a:rPr>
              <a:t> </a:t>
            </a:r>
            <a:r>
              <a:rPr sz="950" b="1" spc="25" dirty="0">
                <a:solidFill>
                  <a:srgbClr val="333333"/>
                </a:solidFill>
                <a:latin typeface="微软雅黑"/>
                <a:cs typeface="微软雅黑"/>
              </a:rPr>
              <a:t>其它浏览器访问失败</a:t>
            </a:r>
            <a:endParaRPr sz="950">
              <a:latin typeface="微软雅黑"/>
              <a:cs typeface="微软雅黑"/>
            </a:endParaRPr>
          </a:p>
          <a:p>
            <a:pPr marL="12700" marR="5080" algn="just">
              <a:lnSpc>
                <a:spcPct val="131600"/>
              </a:lnSpc>
              <a:spcBef>
                <a:spcPts val="750"/>
              </a:spcBef>
            </a:pPr>
            <a:r>
              <a:rPr sz="950" b="1" spc="25" dirty="0">
                <a:solidFill>
                  <a:srgbClr val="333333"/>
                </a:solidFill>
                <a:latin typeface="微软雅黑"/>
                <a:cs typeface="微软雅黑"/>
              </a:rPr>
              <a:t>除了匹配源主机的浏览器特征之外，还可以通过匹配源主机的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地址进行访问控制。例如，我们只允许 </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地址为</a:t>
            </a:r>
            <a:r>
              <a:rPr sz="950" b="1" spc="-20" dirty="0">
                <a:solidFill>
                  <a:srgbClr val="333333"/>
                </a:solidFill>
                <a:latin typeface="Trebuchet MS"/>
                <a:cs typeface="Trebuchet MS"/>
              </a:rPr>
              <a:t>192.168.10.20</a:t>
            </a:r>
            <a:r>
              <a:rPr sz="950" b="1" spc="25" dirty="0">
                <a:solidFill>
                  <a:srgbClr val="333333"/>
                </a:solidFill>
                <a:latin typeface="微软雅黑"/>
                <a:cs typeface="微软雅黑"/>
              </a:rPr>
              <a:t>的主机访问网站资源，那么就可以在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服务配置文件的第</a:t>
            </a:r>
            <a:r>
              <a:rPr sz="950" b="1" dirty="0">
                <a:solidFill>
                  <a:srgbClr val="333333"/>
                </a:solidFill>
                <a:latin typeface="Trebuchet MS"/>
                <a:cs typeface="Trebuchet MS"/>
              </a:rPr>
              <a:t>161</a:t>
            </a:r>
            <a:r>
              <a:rPr sz="950" b="1" spc="25" dirty="0">
                <a:solidFill>
                  <a:srgbClr val="333333"/>
                </a:solidFill>
                <a:latin typeface="微软雅黑"/>
                <a:cs typeface="微软雅黑"/>
              </a:rPr>
              <a:t>行后面添加下 述规则。这样在重启</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服务程序后再用本机（即服务器，其</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地址为</a:t>
            </a:r>
            <a:r>
              <a:rPr sz="950" b="1" spc="-20" dirty="0">
                <a:solidFill>
                  <a:srgbClr val="333333"/>
                </a:solidFill>
                <a:latin typeface="Trebuchet MS"/>
                <a:cs typeface="Trebuchet MS"/>
              </a:rPr>
              <a:t>192.168.10.10</a:t>
            </a:r>
            <a:r>
              <a:rPr sz="950" b="1" spc="20" dirty="0">
                <a:solidFill>
                  <a:srgbClr val="333333"/>
                </a:solidFill>
                <a:latin typeface="微软雅黑"/>
                <a:cs typeface="微软雅黑"/>
              </a:rPr>
              <a:t>）来访问网站的 </a:t>
            </a:r>
            <a:r>
              <a:rPr sz="950" b="1" spc="25" dirty="0">
                <a:solidFill>
                  <a:srgbClr val="333333"/>
                </a:solidFill>
                <a:latin typeface="微软雅黑"/>
                <a:cs typeface="微软雅黑"/>
              </a:rPr>
              <a:t>首页面时就会提示访问被拒绝了，如图</a:t>
            </a:r>
            <a:r>
              <a:rPr sz="950" b="1" spc="-10" dirty="0">
                <a:solidFill>
                  <a:srgbClr val="333333"/>
                </a:solidFill>
                <a:latin typeface="Trebuchet MS"/>
                <a:cs typeface="Trebuchet MS"/>
              </a:rPr>
              <a:t>10-21</a:t>
            </a:r>
            <a:r>
              <a:rPr sz="950" b="1" spc="25" dirty="0">
                <a:solidFill>
                  <a:srgbClr val="333333"/>
                </a:solidFill>
                <a:latin typeface="微软雅黑"/>
                <a:cs typeface="微软雅黑"/>
              </a:rPr>
              <a:t>所示。</a:t>
            </a:r>
            <a:endParaRPr sz="950">
              <a:latin typeface="微软雅黑"/>
              <a:cs typeface="微软雅黑"/>
            </a:endParaRPr>
          </a:p>
        </p:txBody>
      </p:sp>
      <p:sp>
        <p:nvSpPr>
          <p:cNvPr id="17" name="object 17"/>
          <p:cNvSpPr txBox="1"/>
          <p:nvPr/>
        </p:nvSpPr>
        <p:spPr>
          <a:xfrm>
            <a:off x="3680955" y="10217035"/>
            <a:ext cx="20701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165</a:t>
            </a:fld>
            <a:endParaRPr sz="800">
              <a:latin typeface="小哥哥网恋吗"/>
              <a:cs typeface="小哥哥网恋吗"/>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2893395"/>
            <a:ext cx="38735" cy="1143635"/>
          </a:xfrm>
          <a:custGeom>
            <a:avLst/>
            <a:gdLst/>
            <a:ahLst/>
            <a:cxnLst/>
            <a:rect l="l" t="t" r="r" b="b"/>
            <a:pathLst>
              <a:path w="38734" h="1143635">
                <a:moveTo>
                  <a:pt x="38117" y="1143531"/>
                </a:moveTo>
                <a:lnTo>
                  <a:pt x="0" y="1143531"/>
                </a:lnTo>
                <a:lnTo>
                  <a:pt x="0" y="0"/>
                </a:lnTo>
                <a:lnTo>
                  <a:pt x="38117" y="0"/>
                </a:lnTo>
                <a:lnTo>
                  <a:pt x="38117" y="1143531"/>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142"/>
            <a:ext cx="5651500" cy="838835"/>
            <a:chOff x="959124" y="368142"/>
            <a:chExt cx="5651500" cy="838835"/>
          </a:xfrm>
        </p:grpSpPr>
        <p:sp>
          <p:nvSpPr>
            <p:cNvPr id="4" name="object 4"/>
            <p:cNvSpPr/>
            <p:nvPr/>
          </p:nvSpPr>
          <p:spPr>
            <a:xfrm>
              <a:off x="963889" y="372906"/>
              <a:ext cx="5641975" cy="829310"/>
            </a:xfrm>
            <a:custGeom>
              <a:avLst/>
              <a:gdLst/>
              <a:ahLst/>
              <a:cxnLst/>
              <a:rect l="l" t="t" r="r" b="b"/>
              <a:pathLst>
                <a:path w="5641975" h="829310">
                  <a:moveTo>
                    <a:pt x="5617597" y="829060"/>
                  </a:moveTo>
                  <a:lnTo>
                    <a:pt x="23823" y="829060"/>
                  </a:lnTo>
                  <a:lnTo>
                    <a:pt x="20659" y="828907"/>
                  </a:lnTo>
                  <a:lnTo>
                    <a:pt x="0" y="808362"/>
                  </a:lnTo>
                  <a:lnTo>
                    <a:pt x="0" y="805236"/>
                  </a:lnTo>
                  <a:lnTo>
                    <a:pt x="0" y="20545"/>
                  </a:lnTo>
                  <a:lnTo>
                    <a:pt x="20659" y="0"/>
                  </a:lnTo>
                  <a:lnTo>
                    <a:pt x="5620751" y="0"/>
                  </a:lnTo>
                  <a:lnTo>
                    <a:pt x="5641421" y="20545"/>
                  </a:lnTo>
                  <a:lnTo>
                    <a:pt x="5641421" y="808362"/>
                  </a:lnTo>
                  <a:lnTo>
                    <a:pt x="5620751" y="828907"/>
                  </a:lnTo>
                  <a:lnTo>
                    <a:pt x="5617597" y="829060"/>
                  </a:lnTo>
                  <a:close/>
                </a:path>
              </a:pathLst>
            </a:custGeom>
            <a:solidFill>
              <a:srgbClr val="F8F8F8"/>
            </a:solidFill>
          </p:spPr>
          <p:txBody>
            <a:bodyPr wrap="square" lIns="0" tIns="0" rIns="0" bIns="0" rtlCol="0"/>
            <a:lstStyle/>
            <a:p>
              <a:endParaRPr/>
            </a:p>
          </p:txBody>
        </p:sp>
        <p:sp>
          <p:nvSpPr>
            <p:cNvPr id="5" name="object 5"/>
            <p:cNvSpPr/>
            <p:nvPr/>
          </p:nvSpPr>
          <p:spPr>
            <a:xfrm>
              <a:off x="963889" y="372906"/>
              <a:ext cx="5641975" cy="829310"/>
            </a:xfrm>
            <a:custGeom>
              <a:avLst/>
              <a:gdLst/>
              <a:ahLst/>
              <a:cxnLst/>
              <a:rect l="l" t="t" r="r" b="b"/>
              <a:pathLst>
                <a:path w="5641975" h="829310">
                  <a:moveTo>
                    <a:pt x="0" y="805236"/>
                  </a:moveTo>
                  <a:lnTo>
                    <a:pt x="0" y="23823"/>
                  </a:lnTo>
                  <a:lnTo>
                    <a:pt x="0" y="20545"/>
                  </a:lnTo>
                  <a:lnTo>
                    <a:pt x="600" y="17419"/>
                  </a:lnTo>
                  <a:lnTo>
                    <a:pt x="1810" y="14446"/>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1" y="0"/>
                  </a:lnTo>
                  <a:lnTo>
                    <a:pt x="5623791" y="590"/>
                  </a:lnTo>
                  <a:lnTo>
                    <a:pt x="5626717" y="1639"/>
                  </a:lnTo>
                  <a:lnTo>
                    <a:pt x="5629633" y="2830"/>
                  </a:lnTo>
                  <a:lnTo>
                    <a:pt x="5632206" y="4612"/>
                  </a:lnTo>
                  <a:lnTo>
                    <a:pt x="5634445" y="6851"/>
                  </a:lnTo>
                  <a:lnTo>
                    <a:pt x="5636675" y="8929"/>
                  </a:lnTo>
                  <a:lnTo>
                    <a:pt x="5638400" y="11463"/>
                  </a:lnTo>
                  <a:lnTo>
                    <a:pt x="5639610" y="14446"/>
                  </a:lnTo>
                  <a:lnTo>
                    <a:pt x="5640820" y="17419"/>
                  </a:lnTo>
                  <a:lnTo>
                    <a:pt x="5641421" y="20545"/>
                  </a:lnTo>
                  <a:lnTo>
                    <a:pt x="5641421" y="23823"/>
                  </a:lnTo>
                  <a:lnTo>
                    <a:pt x="5641421" y="805236"/>
                  </a:lnTo>
                  <a:lnTo>
                    <a:pt x="5641421" y="808362"/>
                  </a:lnTo>
                  <a:lnTo>
                    <a:pt x="5640820" y="811487"/>
                  </a:lnTo>
                  <a:lnTo>
                    <a:pt x="5639610" y="814318"/>
                  </a:lnTo>
                  <a:lnTo>
                    <a:pt x="5638400" y="817148"/>
                  </a:lnTo>
                  <a:lnTo>
                    <a:pt x="5617597" y="829060"/>
                  </a:lnTo>
                  <a:lnTo>
                    <a:pt x="23823" y="829060"/>
                  </a:lnTo>
                  <a:lnTo>
                    <a:pt x="0" y="808362"/>
                  </a:lnTo>
                  <a:lnTo>
                    <a:pt x="0" y="80523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3862"/>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pic>
        <p:nvPicPr>
          <p:cNvPr id="7" name="object 7"/>
          <p:cNvPicPr/>
          <p:nvPr/>
        </p:nvPicPr>
        <p:blipFill>
          <a:blip r:embed="rId2" cstate="print"/>
          <a:stretch>
            <a:fillRect/>
          </a:stretch>
        </p:blipFill>
        <p:spPr>
          <a:xfrm>
            <a:off x="959124" y="1349692"/>
            <a:ext cx="5650950" cy="956940"/>
          </a:xfrm>
          <a:prstGeom prst="rect">
            <a:avLst/>
          </a:prstGeom>
        </p:spPr>
      </p:pic>
      <p:sp>
        <p:nvSpPr>
          <p:cNvPr id="8" name="object 8"/>
          <p:cNvSpPr txBox="1"/>
          <p:nvPr/>
        </p:nvSpPr>
        <p:spPr>
          <a:xfrm>
            <a:off x="946424" y="2318511"/>
            <a:ext cx="5666740" cy="778764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10-20</a:t>
            </a:r>
            <a:r>
              <a:rPr sz="950" b="1" spc="-35" dirty="0">
                <a:solidFill>
                  <a:srgbClr val="333333"/>
                </a:solidFill>
                <a:latin typeface="Trebuchet MS"/>
                <a:cs typeface="Trebuchet MS"/>
              </a:rPr>
              <a:t> </a:t>
            </a:r>
            <a:r>
              <a:rPr sz="950" b="1" spc="25" dirty="0">
                <a:solidFill>
                  <a:srgbClr val="333333"/>
                </a:solidFill>
                <a:latin typeface="微软雅黑"/>
                <a:cs typeface="微软雅黑"/>
              </a:rPr>
              <a:t>因</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地址不符合要求而被拒绝访问</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193675">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3"/>
              </a:rPr>
              <a:t>htt</a:t>
            </a:r>
            <a:r>
              <a:rPr sz="950" b="1" spc="40" dirty="0">
                <a:solidFill>
                  <a:srgbClr val="4183C4"/>
                </a:solidFill>
                <a:latin typeface="Trebuchet MS"/>
                <a:cs typeface="Trebuchet MS"/>
                <a:hlinkClick r:id="rId3"/>
              </a:rPr>
              <a:t>p</a:t>
            </a:r>
            <a:r>
              <a:rPr sz="950" b="1" u="sng" spc="40" dirty="0">
                <a:solidFill>
                  <a:srgbClr val="4183C4"/>
                </a:solidFill>
                <a:uFill>
                  <a:solidFill>
                    <a:srgbClr val="4183C4"/>
                  </a:solidFill>
                </a:uFill>
                <a:latin typeface="Trebuchet MS"/>
                <a:cs typeface="Trebuchet MS"/>
                <a:hlinkClick r:id="rId3"/>
              </a:rPr>
              <a:t>s://www.linuxprobe.com/club</a:t>
            </a:r>
            <a:endParaRPr sz="950">
              <a:latin typeface="Trebuchet MS"/>
              <a:cs typeface="Trebuchet MS"/>
            </a:endParaRPr>
          </a:p>
          <a:p>
            <a:pPr marL="193675" marR="223520">
              <a:lnSpc>
                <a:spcPct val="131600"/>
              </a:lnSpc>
              <a:spcBef>
                <a:spcPts val="750"/>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marL="12700" marR="1774825">
              <a:lnSpc>
                <a:spcPct val="197400"/>
              </a:lnSpc>
              <a:spcBef>
                <a:spcPts val="80"/>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  </a:t>
            </a:r>
            <a:r>
              <a:rPr sz="950" b="1" spc="10" dirty="0">
                <a:solidFill>
                  <a:srgbClr val="333333"/>
                </a:solidFill>
                <a:latin typeface="Trebuchet MS"/>
                <a:cs typeface="Trebuchet MS"/>
              </a:rPr>
              <a:t>1</a:t>
            </a:r>
            <a:r>
              <a:rPr sz="950" b="1" spc="10" dirty="0">
                <a:solidFill>
                  <a:srgbClr val="333333"/>
                </a:solidFill>
                <a:latin typeface="微软雅黑"/>
                <a:cs typeface="微软雅黑"/>
              </a:rPr>
              <a:t>．</a:t>
            </a:r>
            <a:r>
              <a:rPr sz="950" b="1" spc="25" dirty="0">
                <a:solidFill>
                  <a:srgbClr val="333333"/>
                </a:solidFill>
                <a:latin typeface="微软雅黑"/>
                <a:cs typeface="微软雅黑"/>
              </a:rPr>
              <a:t>什么是</a:t>
            </a:r>
            <a:r>
              <a:rPr sz="950" b="1" spc="65" dirty="0">
                <a:solidFill>
                  <a:srgbClr val="333333"/>
                </a:solidFill>
                <a:latin typeface="Trebuchet MS"/>
                <a:cs typeface="Trebuchet MS"/>
              </a:rPr>
              <a:t>Web</a:t>
            </a:r>
            <a:r>
              <a:rPr sz="950" b="1" spc="25" dirty="0">
                <a:solidFill>
                  <a:srgbClr val="333333"/>
                </a:solidFill>
                <a:latin typeface="微软雅黑"/>
                <a:cs typeface="微软雅黑"/>
              </a:rPr>
              <a:t>网络服务？</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答：一种允许用户通过浏览器访问到互联网中各种资源的服务。</a:t>
            </a:r>
            <a:endParaRPr sz="950">
              <a:latin typeface="微软雅黑"/>
              <a:cs typeface="微软雅黑"/>
            </a:endParaRPr>
          </a:p>
          <a:p>
            <a:pPr>
              <a:lnSpc>
                <a:spcPct val="100000"/>
              </a:lnSpc>
              <a:spcBef>
                <a:spcPts val="80"/>
              </a:spcBef>
            </a:pPr>
            <a:endParaRPr sz="600">
              <a:latin typeface="微软雅黑"/>
              <a:cs typeface="微软雅黑"/>
            </a:endParaRPr>
          </a:p>
          <a:p>
            <a:pPr marL="207645" indent="-195580">
              <a:lnSpc>
                <a:spcPct val="100000"/>
              </a:lnSpc>
              <a:buSzPct val="89473"/>
              <a:buFont typeface="Trebuchet MS"/>
              <a:buAutoNum type="arabicPeriod" startAt="2"/>
              <a:tabLst>
                <a:tab pos="208279" algn="l"/>
              </a:tabLst>
            </a:pPr>
            <a:r>
              <a:rPr sz="950" b="1" spc="25" dirty="0">
                <a:solidFill>
                  <a:srgbClr val="333333"/>
                </a:solidFill>
                <a:latin typeface="微软雅黑"/>
                <a:cs typeface="微软雅黑"/>
              </a:rPr>
              <a:t>相较于</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服务程序，</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服务程序最大的优势是什么？</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服务程序具备跨平台特性、安全性，而且拥有快速、可靠、简单的</a:t>
            </a:r>
            <a:r>
              <a:rPr sz="950" b="1" spc="60" dirty="0">
                <a:solidFill>
                  <a:srgbClr val="333333"/>
                </a:solidFill>
                <a:latin typeface="Trebuchet MS"/>
                <a:cs typeface="Trebuchet MS"/>
              </a:rPr>
              <a:t>API</a:t>
            </a:r>
            <a:r>
              <a:rPr sz="950" b="1" spc="25" dirty="0">
                <a:solidFill>
                  <a:srgbClr val="333333"/>
                </a:solidFill>
                <a:latin typeface="微软雅黑"/>
                <a:cs typeface="微软雅黑"/>
              </a:rPr>
              <a:t>扩展。</a:t>
            </a:r>
            <a:endParaRPr sz="950">
              <a:latin typeface="微软雅黑"/>
              <a:cs typeface="微软雅黑"/>
            </a:endParaRPr>
          </a:p>
          <a:p>
            <a:pPr>
              <a:lnSpc>
                <a:spcPct val="100000"/>
              </a:lnSpc>
              <a:spcBef>
                <a:spcPts val="80"/>
              </a:spcBef>
            </a:pPr>
            <a:endParaRPr sz="600">
              <a:latin typeface="微软雅黑"/>
              <a:cs typeface="微软雅黑"/>
            </a:endParaRPr>
          </a:p>
          <a:p>
            <a:pPr marL="207645" indent="-195580">
              <a:lnSpc>
                <a:spcPct val="100000"/>
              </a:lnSpc>
              <a:buSzPct val="89473"/>
              <a:buAutoNum type="arabicPeriod" startAt="3"/>
              <a:tabLst>
                <a:tab pos="208279" algn="l"/>
              </a:tabLst>
            </a:pP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服务程序没有检查到首页文件，会提示报错信息吗？</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答：不会，</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服务在未找到网站首页文件时，会向访客显示一个默认页面。</a:t>
            </a:r>
            <a:endParaRPr sz="950">
              <a:latin typeface="微软雅黑"/>
              <a:cs typeface="微软雅黑"/>
            </a:endParaRPr>
          </a:p>
          <a:p>
            <a:pPr marL="207645" indent="-195580">
              <a:lnSpc>
                <a:spcPct val="100000"/>
              </a:lnSpc>
              <a:spcBef>
                <a:spcPts val="1110"/>
              </a:spcBef>
              <a:buSzPct val="89473"/>
              <a:buFont typeface="Trebuchet MS"/>
              <a:buAutoNum type="arabicPeriod" startAt="4"/>
              <a:tabLst>
                <a:tab pos="208279" algn="l"/>
              </a:tabLst>
            </a:pPr>
            <a:r>
              <a:rPr sz="950" b="1" spc="25" dirty="0">
                <a:solidFill>
                  <a:srgbClr val="333333"/>
                </a:solidFill>
                <a:latin typeface="微软雅黑"/>
                <a:cs typeface="微软雅黑"/>
              </a:rPr>
              <a:t>简述</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服务主配置文件中全局配置参数、区域配置参数和注释信息的作用。</a:t>
            </a:r>
            <a:endParaRPr sz="950">
              <a:latin typeface="微软雅黑"/>
              <a:cs typeface="微软雅黑"/>
            </a:endParaRPr>
          </a:p>
          <a:p>
            <a:pPr marL="12700" marR="71120">
              <a:lnSpc>
                <a:spcPct val="131600"/>
              </a:lnSpc>
              <a:spcBef>
                <a:spcPts val="825"/>
              </a:spcBef>
            </a:pPr>
            <a:r>
              <a:rPr sz="950" b="1" spc="25" dirty="0">
                <a:solidFill>
                  <a:srgbClr val="333333"/>
                </a:solidFill>
                <a:latin typeface="微软雅黑"/>
                <a:cs typeface="微软雅黑"/>
              </a:rPr>
              <a:t>答：全局配置参数是一种全局性的配置参数，可作用于对所有的子站点；区域配置参数则是单独针对于 每个独立的子站点进行设置的；而注释信息一般是对服务程序的功能或某一行参数进行介绍。</a:t>
            </a:r>
            <a:endParaRPr sz="950">
              <a:latin typeface="微软雅黑"/>
              <a:cs typeface="微软雅黑"/>
            </a:endParaRPr>
          </a:p>
          <a:p>
            <a:pPr marL="207645" indent="-195580">
              <a:lnSpc>
                <a:spcPct val="100000"/>
              </a:lnSpc>
              <a:spcBef>
                <a:spcPts val="1115"/>
              </a:spcBef>
              <a:buSzPct val="89473"/>
              <a:buFont typeface="Trebuchet MS"/>
              <a:buAutoNum type="arabicPeriod" startAt="5"/>
              <a:tabLst>
                <a:tab pos="208279" algn="l"/>
              </a:tabLst>
            </a:pPr>
            <a:r>
              <a:rPr sz="950" b="1" spc="25" dirty="0">
                <a:solidFill>
                  <a:srgbClr val="333333"/>
                </a:solidFill>
                <a:latin typeface="微软雅黑"/>
                <a:cs typeface="微软雅黑"/>
              </a:rPr>
              <a:t>简述</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服务的作用。</a:t>
            </a:r>
            <a:endParaRPr sz="950">
              <a:latin typeface="微软雅黑"/>
              <a:cs typeface="微软雅黑"/>
            </a:endParaRPr>
          </a:p>
          <a:p>
            <a:pPr>
              <a:lnSpc>
                <a:spcPct val="100000"/>
              </a:lnSpc>
              <a:spcBef>
                <a:spcPts val="75"/>
              </a:spcBef>
              <a:buClr>
                <a:srgbClr val="333333"/>
              </a:buClr>
              <a:buFont typeface="Trebuchet MS"/>
              <a:buAutoNum type="arabicPeriod" startAt="5"/>
            </a:pPr>
            <a:endParaRPr sz="600">
              <a:latin typeface="微软雅黑"/>
              <a:cs typeface="微软雅黑"/>
            </a:endParaRPr>
          </a:p>
          <a:p>
            <a:pPr marL="12700">
              <a:lnSpc>
                <a:spcPct val="100000"/>
              </a:lnSpc>
              <a:spcBef>
                <a:spcPts val="5"/>
              </a:spcBef>
            </a:pPr>
            <a:r>
              <a:rPr sz="950" b="1" spc="25" dirty="0">
                <a:solidFill>
                  <a:srgbClr val="333333"/>
                </a:solidFill>
                <a:latin typeface="微软雅黑"/>
                <a:cs typeface="微软雅黑"/>
              </a:rPr>
              <a:t>答：为了让各个服务进程都受到约束，使其仅获取到本应获取的资源。</a:t>
            </a:r>
            <a:endParaRPr sz="950">
              <a:latin typeface="微软雅黑"/>
              <a:cs typeface="微软雅黑"/>
            </a:endParaRPr>
          </a:p>
          <a:p>
            <a:pPr marL="12700" marR="37465">
              <a:lnSpc>
                <a:spcPct val="131600"/>
              </a:lnSpc>
              <a:spcBef>
                <a:spcPts val="750"/>
              </a:spcBef>
              <a:buSzPct val="89473"/>
              <a:buFont typeface="Trebuchet MS"/>
              <a:buAutoNum type="arabicPeriod" startAt="6"/>
              <a:tabLst>
                <a:tab pos="208279" algn="l"/>
              </a:tabLst>
            </a:pPr>
            <a:r>
              <a:rPr sz="950" b="1" spc="25" dirty="0">
                <a:solidFill>
                  <a:srgbClr val="333333"/>
                </a:solidFill>
                <a:latin typeface="微软雅黑"/>
                <a:cs typeface="微软雅黑"/>
              </a:rPr>
              <a:t>在使用</a:t>
            </a:r>
            <a:r>
              <a:rPr sz="950" b="1" spc="40" dirty="0">
                <a:solidFill>
                  <a:srgbClr val="333333"/>
                </a:solidFill>
                <a:latin typeface="Trebuchet MS"/>
                <a:cs typeface="Trebuchet MS"/>
              </a:rPr>
              <a:t>getenforce</a:t>
            </a:r>
            <a:r>
              <a:rPr sz="950" b="1" spc="25" dirty="0">
                <a:solidFill>
                  <a:srgbClr val="333333"/>
                </a:solidFill>
                <a:latin typeface="微软雅黑"/>
                <a:cs typeface="微软雅黑"/>
              </a:rPr>
              <a:t>命令查看</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服务模式时，发现其配置模式为</a:t>
            </a:r>
            <a:r>
              <a:rPr sz="950" b="1" spc="50" dirty="0">
                <a:solidFill>
                  <a:srgbClr val="333333"/>
                </a:solidFill>
                <a:latin typeface="Trebuchet MS"/>
                <a:cs typeface="Trebuchet MS"/>
              </a:rPr>
              <a:t>permissive</a:t>
            </a:r>
            <a:r>
              <a:rPr sz="950" b="1" spc="20" dirty="0">
                <a:solidFill>
                  <a:srgbClr val="333333"/>
                </a:solidFill>
                <a:latin typeface="微软雅黑"/>
                <a:cs typeface="微软雅黑"/>
              </a:rPr>
              <a:t>，这代表强制开启 </a:t>
            </a:r>
            <a:r>
              <a:rPr sz="950" b="1" spc="25" dirty="0">
                <a:solidFill>
                  <a:srgbClr val="333333"/>
                </a:solidFill>
                <a:latin typeface="微软雅黑"/>
                <a:cs typeface="微软雅黑"/>
              </a:rPr>
              <a:t>模式吗？</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答：不是，强制开启模式是</a:t>
            </a:r>
            <a:r>
              <a:rPr sz="950" b="1" spc="45" dirty="0">
                <a:solidFill>
                  <a:srgbClr val="333333"/>
                </a:solidFill>
                <a:latin typeface="Trebuchet MS"/>
                <a:cs typeface="Trebuchet MS"/>
              </a:rPr>
              <a:t>enforcing</a:t>
            </a:r>
            <a:r>
              <a:rPr sz="950" b="1" spc="25" dirty="0">
                <a:solidFill>
                  <a:srgbClr val="333333"/>
                </a:solidFill>
                <a:latin typeface="微软雅黑"/>
                <a:cs typeface="微软雅黑"/>
              </a:rPr>
              <a:t>，而</a:t>
            </a:r>
            <a:r>
              <a:rPr sz="950" b="1" spc="50" dirty="0">
                <a:solidFill>
                  <a:srgbClr val="333333"/>
                </a:solidFill>
                <a:latin typeface="Trebuchet MS"/>
                <a:cs typeface="Trebuchet MS"/>
              </a:rPr>
              <a:t>permissive</a:t>
            </a:r>
            <a:r>
              <a:rPr sz="950" b="1" spc="25" dirty="0">
                <a:solidFill>
                  <a:srgbClr val="333333"/>
                </a:solidFill>
                <a:latin typeface="微软雅黑"/>
                <a:cs typeface="微软雅黑"/>
              </a:rPr>
              <a:t>是只发出警告而不强制拦截的模式。</a:t>
            </a:r>
            <a:endParaRPr sz="950">
              <a:latin typeface="微软雅黑"/>
              <a:cs typeface="微软雅黑"/>
            </a:endParaRPr>
          </a:p>
          <a:p>
            <a:pPr marL="12700" marR="5080">
              <a:lnSpc>
                <a:spcPct val="131600"/>
              </a:lnSpc>
              <a:spcBef>
                <a:spcPts val="825"/>
              </a:spcBef>
              <a:buSzPct val="89473"/>
              <a:buFont typeface="Trebuchet MS"/>
              <a:buAutoNum type="arabicPeriod" startAt="7"/>
              <a:tabLst>
                <a:tab pos="208279" algn="l"/>
              </a:tabLst>
            </a:pPr>
            <a:r>
              <a:rPr sz="950" b="1" spc="25" dirty="0">
                <a:solidFill>
                  <a:srgbClr val="333333"/>
                </a:solidFill>
                <a:latin typeface="微软雅黑"/>
                <a:cs typeface="微软雅黑"/>
              </a:rPr>
              <a:t>在使用</a:t>
            </a:r>
            <a:r>
              <a:rPr sz="950" b="1" spc="70" dirty="0">
                <a:solidFill>
                  <a:srgbClr val="333333"/>
                </a:solidFill>
                <a:latin typeface="Trebuchet MS"/>
                <a:cs typeface="Trebuchet MS"/>
              </a:rPr>
              <a:t>semanage</a:t>
            </a:r>
            <a:r>
              <a:rPr sz="950" b="1" spc="25" dirty="0">
                <a:solidFill>
                  <a:srgbClr val="333333"/>
                </a:solidFill>
                <a:latin typeface="微软雅黑"/>
                <a:cs typeface="微软雅黑"/>
              </a:rPr>
              <a:t>命令修改了文件上应用的</a:t>
            </a:r>
            <a:r>
              <a:rPr sz="950" b="1" spc="40" dirty="0">
                <a:solidFill>
                  <a:srgbClr val="333333"/>
                </a:solidFill>
                <a:latin typeface="Trebuchet MS"/>
                <a:cs typeface="Trebuchet MS"/>
              </a:rPr>
              <a:t>SELinux</a:t>
            </a:r>
            <a:r>
              <a:rPr sz="950" b="1" spc="20" dirty="0">
                <a:solidFill>
                  <a:srgbClr val="333333"/>
                </a:solidFill>
                <a:latin typeface="微软雅黑"/>
                <a:cs typeface="微软雅黑"/>
              </a:rPr>
              <a:t>安全上下文后，还需要执行什么命令才可以让更 </a:t>
            </a:r>
            <a:r>
              <a:rPr sz="950" b="1" spc="25" dirty="0">
                <a:solidFill>
                  <a:srgbClr val="333333"/>
                </a:solidFill>
                <a:latin typeface="微软雅黑"/>
                <a:cs typeface="微软雅黑"/>
              </a:rPr>
              <a:t>改立即生效？</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答：还需要</a:t>
            </a:r>
            <a:r>
              <a:rPr sz="950" b="1" spc="45" dirty="0">
                <a:solidFill>
                  <a:srgbClr val="333333"/>
                </a:solidFill>
                <a:latin typeface="Trebuchet MS"/>
                <a:cs typeface="Trebuchet MS"/>
              </a:rPr>
              <a:t>restorecon</a:t>
            </a:r>
            <a:r>
              <a:rPr sz="950" b="1" spc="25" dirty="0">
                <a:solidFill>
                  <a:srgbClr val="333333"/>
                </a:solidFill>
                <a:latin typeface="微软雅黑"/>
                <a:cs typeface="微软雅黑"/>
              </a:rPr>
              <a:t>命令即可让新的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安全上下文参数立即生效。</a:t>
            </a:r>
            <a:endParaRPr sz="950">
              <a:latin typeface="微软雅黑"/>
              <a:cs typeface="微软雅黑"/>
            </a:endParaRPr>
          </a:p>
          <a:p>
            <a:pPr marL="12700" marR="938530">
              <a:lnSpc>
                <a:spcPct val="197400"/>
              </a:lnSpc>
              <a:spcBef>
                <a:spcPts val="75"/>
              </a:spcBef>
              <a:buSzPct val="89473"/>
              <a:buFont typeface="Trebuchet MS"/>
              <a:buAutoNum type="arabicPeriod" startAt="8"/>
              <a:tabLst>
                <a:tab pos="208279" algn="l"/>
              </a:tabLst>
            </a:pPr>
            <a:r>
              <a:rPr sz="950" b="1" spc="25" dirty="0">
                <a:solidFill>
                  <a:srgbClr val="333333"/>
                </a:solidFill>
                <a:latin typeface="微软雅黑"/>
                <a:cs typeface="微软雅黑"/>
              </a:rPr>
              <a:t>要想查询并过滤出所有与</a:t>
            </a:r>
            <a:r>
              <a:rPr sz="950" b="1" spc="25" dirty="0">
                <a:solidFill>
                  <a:srgbClr val="333333"/>
                </a:solidFill>
                <a:latin typeface="Trebuchet MS"/>
                <a:cs typeface="Trebuchet MS"/>
              </a:rPr>
              <a:t>HTTP</a:t>
            </a:r>
            <a:r>
              <a:rPr sz="950" b="1" spc="25" dirty="0">
                <a:solidFill>
                  <a:srgbClr val="333333"/>
                </a:solidFill>
                <a:latin typeface="微软雅黑"/>
                <a:cs typeface="微软雅黑"/>
              </a:rPr>
              <a:t>协议相关的</a:t>
            </a:r>
            <a:r>
              <a:rPr sz="950" b="1" spc="40" dirty="0">
                <a:solidFill>
                  <a:srgbClr val="333333"/>
                </a:solidFill>
                <a:latin typeface="Trebuchet MS"/>
                <a:cs typeface="Trebuchet MS"/>
              </a:rPr>
              <a:t>SELinux</a:t>
            </a:r>
            <a:r>
              <a:rPr sz="950" b="1" spc="20" dirty="0">
                <a:solidFill>
                  <a:srgbClr val="333333"/>
                </a:solidFill>
                <a:latin typeface="微软雅黑"/>
                <a:cs typeface="微软雅黑"/>
              </a:rPr>
              <a:t>域策略有哪些，应该怎么做呢？ </a:t>
            </a:r>
            <a:r>
              <a:rPr sz="950" b="1" spc="25" dirty="0">
                <a:solidFill>
                  <a:srgbClr val="333333"/>
                </a:solidFill>
                <a:latin typeface="微软雅黑"/>
                <a:cs typeface="微软雅黑"/>
              </a:rPr>
              <a:t>答：可以结合管道符来实现，即执行</a:t>
            </a:r>
            <a:r>
              <a:rPr sz="950" b="1" spc="50" dirty="0">
                <a:solidFill>
                  <a:srgbClr val="333333"/>
                </a:solidFill>
                <a:latin typeface="Trebuchet MS"/>
                <a:cs typeface="Trebuchet MS"/>
              </a:rPr>
              <a:t>getsebool</a:t>
            </a:r>
            <a:r>
              <a:rPr sz="950" b="1" spc="-40" dirty="0">
                <a:solidFill>
                  <a:srgbClr val="333333"/>
                </a:solidFill>
                <a:latin typeface="Trebuchet MS"/>
                <a:cs typeface="Trebuchet MS"/>
              </a:rPr>
              <a:t> </a:t>
            </a:r>
            <a:r>
              <a:rPr sz="950" b="1" spc="20" dirty="0">
                <a:solidFill>
                  <a:srgbClr val="333333"/>
                </a:solidFill>
                <a:latin typeface="Trebuchet MS"/>
                <a:cs typeface="Trebuchet MS"/>
              </a:rPr>
              <a:t>-a</a:t>
            </a:r>
            <a:r>
              <a:rPr sz="950" b="1" spc="-35" dirty="0">
                <a:solidFill>
                  <a:srgbClr val="333333"/>
                </a:solidFill>
                <a:latin typeface="Trebuchet MS"/>
                <a:cs typeface="Trebuchet MS"/>
              </a:rPr>
              <a:t> </a:t>
            </a:r>
            <a:r>
              <a:rPr sz="950" b="1" spc="-20" dirty="0">
                <a:solidFill>
                  <a:srgbClr val="333333"/>
                </a:solidFill>
                <a:latin typeface="Trebuchet MS"/>
                <a:cs typeface="Trebuchet MS"/>
              </a:rPr>
              <a:t>|</a:t>
            </a:r>
            <a:r>
              <a:rPr sz="950" b="1" spc="-35" dirty="0">
                <a:solidFill>
                  <a:srgbClr val="333333"/>
                </a:solidFill>
                <a:latin typeface="Trebuchet MS"/>
                <a:cs typeface="Trebuchet MS"/>
              </a:rPr>
              <a:t> </a:t>
            </a:r>
            <a:r>
              <a:rPr sz="950" b="1" spc="50" dirty="0">
                <a:solidFill>
                  <a:srgbClr val="333333"/>
                </a:solidFill>
                <a:latin typeface="Trebuchet MS"/>
                <a:cs typeface="Trebuchet MS"/>
              </a:rPr>
              <a:t>grep</a:t>
            </a:r>
            <a:r>
              <a:rPr sz="950" b="1" spc="-40" dirty="0">
                <a:solidFill>
                  <a:srgbClr val="333333"/>
                </a:solidFill>
                <a:latin typeface="Trebuchet MS"/>
                <a:cs typeface="Trebuchet MS"/>
              </a:rPr>
              <a:t> </a:t>
            </a:r>
            <a:r>
              <a:rPr sz="950" b="1" spc="55" dirty="0">
                <a:solidFill>
                  <a:srgbClr val="333333"/>
                </a:solidFill>
                <a:latin typeface="Trebuchet MS"/>
                <a:cs typeface="Trebuchet MS"/>
              </a:rPr>
              <a:t>http</a:t>
            </a:r>
            <a:r>
              <a:rPr sz="950" b="1" spc="25" dirty="0">
                <a:solidFill>
                  <a:srgbClr val="333333"/>
                </a:solidFill>
                <a:latin typeface="微软雅黑"/>
                <a:cs typeface="微软雅黑"/>
              </a:rPr>
              <a:t>命令。</a:t>
            </a:r>
            <a:endParaRPr sz="950">
              <a:latin typeface="微软雅黑"/>
              <a:cs typeface="微软雅黑"/>
            </a:endParaRPr>
          </a:p>
          <a:p>
            <a:pPr marL="239395" indent="-227329">
              <a:lnSpc>
                <a:spcPct val="100000"/>
              </a:lnSpc>
              <a:spcBef>
                <a:spcPts val="1115"/>
              </a:spcBef>
              <a:buSzPct val="89473"/>
              <a:buAutoNum type="arabicPeriod" startAt="8"/>
              <a:tabLst>
                <a:tab pos="240029" algn="l"/>
              </a:tabLst>
            </a:pP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服务程序可以基于哪些资源来创建虚拟主机网站呢？</a:t>
            </a:r>
            <a:endParaRPr sz="950">
              <a:latin typeface="微软雅黑"/>
              <a:cs typeface="微软雅黑"/>
            </a:endParaRPr>
          </a:p>
          <a:p>
            <a:pPr>
              <a:lnSpc>
                <a:spcPct val="100000"/>
              </a:lnSpc>
              <a:spcBef>
                <a:spcPts val="75"/>
              </a:spcBef>
            </a:pPr>
            <a:endParaRPr sz="600">
              <a:latin typeface="微软雅黑"/>
              <a:cs typeface="微软雅黑"/>
            </a:endParaRPr>
          </a:p>
          <a:p>
            <a:pPr marL="12700">
              <a:lnSpc>
                <a:spcPct val="100000"/>
              </a:lnSpc>
              <a:spcBef>
                <a:spcPts val="5"/>
              </a:spcBef>
            </a:pPr>
            <a:r>
              <a:rPr sz="950" b="1" spc="25" dirty="0">
                <a:solidFill>
                  <a:srgbClr val="333333"/>
                </a:solidFill>
                <a:latin typeface="微软雅黑"/>
                <a:cs typeface="微软雅黑"/>
              </a:rPr>
              <a:t>答：可以基于</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地址、主机名（域名）或者端口号创建虚拟主机网站。</a:t>
            </a:r>
            <a:endParaRPr sz="950">
              <a:latin typeface="微软雅黑"/>
              <a:cs typeface="微软雅黑"/>
            </a:endParaRPr>
          </a:p>
        </p:txBody>
      </p:sp>
      <p:sp>
        <p:nvSpPr>
          <p:cNvPr id="10" name="object 10"/>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166</a:t>
            </a:fld>
            <a:endParaRPr sz="800">
              <a:latin typeface="小哥哥网恋吗"/>
              <a:cs typeface="小哥哥网恋吗"/>
            </a:endParaRPr>
          </a:p>
        </p:txBody>
      </p:sp>
      <p:sp>
        <p:nvSpPr>
          <p:cNvPr id="9" name="object 9"/>
          <p:cNvSpPr txBox="1"/>
          <p:nvPr/>
        </p:nvSpPr>
        <p:spPr>
          <a:xfrm>
            <a:off x="1070306" y="331766"/>
            <a:ext cx="5584190" cy="786765"/>
          </a:xfrm>
          <a:prstGeom prst="rect">
            <a:avLst/>
          </a:prstGeom>
        </p:spPr>
        <p:txBody>
          <a:bodyPr vert="horz" wrap="square" lIns="0" tIns="12700" rIns="0" bIns="0" rtlCol="0">
            <a:spAutoFit/>
          </a:bodyPr>
          <a:lstStyle/>
          <a:p>
            <a:pPr marR="5080" algn="r">
              <a:lnSpc>
                <a:spcPts val="935"/>
              </a:lnSpc>
              <a:spcBef>
                <a:spcPts val="100"/>
              </a:spcBef>
            </a:pPr>
            <a:r>
              <a:rPr sz="800" dirty="0">
                <a:latin typeface="小哥哥网恋吗"/>
                <a:cs typeface="小哥哥网恋吗"/>
              </a:rPr>
              <a:t>5/20</a:t>
            </a:r>
            <a:endParaRPr sz="800">
              <a:latin typeface="小哥哥网恋吗"/>
              <a:cs typeface="小哥哥网恋吗"/>
            </a:endParaRPr>
          </a:p>
          <a:p>
            <a:pPr marL="12700">
              <a:lnSpc>
                <a:spcPts val="994"/>
              </a:lnSpc>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vim</a:t>
            </a:r>
            <a:r>
              <a:rPr sz="850" spc="40" dirty="0">
                <a:solidFill>
                  <a:srgbClr val="333333"/>
                </a:solidFill>
                <a:latin typeface="Lucida Console"/>
                <a:cs typeface="Lucida Console"/>
              </a:rPr>
              <a:t> </a:t>
            </a:r>
            <a:r>
              <a:rPr sz="850" spc="30" dirty="0">
                <a:solidFill>
                  <a:srgbClr val="333333"/>
                </a:solidFill>
                <a:latin typeface="Lucida Console"/>
                <a:cs typeface="Lucida Console"/>
              </a:rPr>
              <a:t>/etc/httpd/conf/httpd.conf………………</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marL="12700" marR="320675">
              <a:lnSpc>
                <a:spcPct val="132400"/>
              </a:lnSpc>
              <a:tabLst>
                <a:tab pos="3190240" algn="l"/>
                <a:tab pos="4909820" algn="l"/>
              </a:tabLst>
            </a:pPr>
            <a:r>
              <a:rPr sz="850" spc="30" dirty="0">
                <a:solidFill>
                  <a:srgbClr val="333333"/>
                </a:solidFill>
                <a:latin typeface="Lucida Console"/>
                <a:cs typeface="Lucida Console"/>
              </a:rPr>
              <a:t>16</a:t>
            </a:r>
            <a:r>
              <a:rPr sz="850" spc="15" dirty="0">
                <a:solidFill>
                  <a:srgbClr val="333333"/>
                </a:solidFill>
                <a:latin typeface="Lucida Console"/>
                <a:cs typeface="Lucida Console"/>
              </a:rPr>
              <a:t>1</a:t>
            </a:r>
            <a:r>
              <a:rPr sz="850" spc="30" dirty="0">
                <a:solidFill>
                  <a:srgbClr val="333333"/>
                </a:solidFill>
                <a:latin typeface="Lucida Console"/>
                <a:cs typeface="Lucida Console"/>
              </a:rPr>
              <a:t> &lt;Director</a:t>
            </a:r>
            <a:r>
              <a:rPr sz="850" spc="15" dirty="0">
                <a:solidFill>
                  <a:srgbClr val="333333"/>
                </a:solidFill>
                <a:latin typeface="Lucida Console"/>
                <a:cs typeface="Lucida Console"/>
              </a:rPr>
              <a:t>y</a:t>
            </a:r>
            <a:r>
              <a:rPr sz="850" spc="30" dirty="0">
                <a:solidFill>
                  <a:srgbClr val="333333"/>
                </a:solidFill>
                <a:latin typeface="Lucida Console"/>
                <a:cs typeface="Lucida Console"/>
              </a:rPr>
              <a:t> "/var/www/html/server"&gt;16</a:t>
            </a:r>
            <a:r>
              <a:rPr sz="850" spc="15" dirty="0">
                <a:solidFill>
                  <a:srgbClr val="333333"/>
                </a:solidFill>
                <a:latin typeface="Lucida Console"/>
                <a:cs typeface="Lucida Console"/>
              </a:rPr>
              <a:t>2</a:t>
            </a:r>
            <a:r>
              <a:rPr sz="850" dirty="0">
                <a:solidFill>
                  <a:srgbClr val="333333"/>
                </a:solidFill>
                <a:latin typeface="Lucida Console"/>
                <a:cs typeface="Lucida Console"/>
              </a:rPr>
              <a:t>	</a:t>
            </a:r>
            <a:r>
              <a:rPr sz="850" spc="30" dirty="0">
                <a:solidFill>
                  <a:srgbClr val="333333"/>
                </a:solidFill>
                <a:latin typeface="Lucida Console"/>
                <a:cs typeface="Lucida Console"/>
              </a:rPr>
              <a:t>Orde</a:t>
            </a:r>
            <a:r>
              <a:rPr sz="850" spc="15" dirty="0">
                <a:solidFill>
                  <a:srgbClr val="333333"/>
                </a:solidFill>
                <a:latin typeface="Lucida Console"/>
                <a:cs typeface="Lucida Console"/>
              </a:rPr>
              <a:t>r</a:t>
            </a:r>
            <a:r>
              <a:rPr sz="850" spc="30" dirty="0">
                <a:solidFill>
                  <a:srgbClr val="333333"/>
                </a:solidFill>
                <a:latin typeface="Lucida Console"/>
                <a:cs typeface="Lucida Console"/>
              </a:rPr>
              <a:t> allow,den</a:t>
            </a:r>
            <a:r>
              <a:rPr sz="850" spc="15" dirty="0">
                <a:solidFill>
                  <a:srgbClr val="333333"/>
                </a:solidFill>
                <a:latin typeface="Lucida Console"/>
                <a:cs typeface="Lucida Console"/>
              </a:rPr>
              <a:t>y</a:t>
            </a:r>
            <a:r>
              <a:rPr sz="850" spc="30" dirty="0">
                <a:solidFill>
                  <a:srgbClr val="333333"/>
                </a:solidFill>
                <a:latin typeface="Lucida Console"/>
                <a:cs typeface="Lucida Console"/>
              </a:rPr>
              <a:t> 16</a:t>
            </a:r>
            <a:r>
              <a:rPr sz="850" spc="15" dirty="0">
                <a:solidFill>
                  <a:srgbClr val="333333"/>
                </a:solidFill>
                <a:latin typeface="Lucida Console"/>
                <a:cs typeface="Lucida Console"/>
              </a:rPr>
              <a:t>3</a:t>
            </a:r>
            <a:r>
              <a:rPr sz="850" dirty="0">
                <a:solidFill>
                  <a:srgbClr val="333333"/>
                </a:solidFill>
                <a:latin typeface="Lucida Console"/>
                <a:cs typeface="Lucida Console"/>
              </a:rPr>
              <a:t>	</a:t>
            </a:r>
            <a:r>
              <a:rPr sz="850" spc="30" dirty="0">
                <a:solidFill>
                  <a:srgbClr val="333333"/>
                </a:solidFill>
                <a:latin typeface="Lucida Console"/>
                <a:cs typeface="Lucida Console"/>
              </a:rPr>
              <a:t>Allo</a:t>
            </a:r>
            <a:r>
              <a:rPr sz="850" spc="15" dirty="0">
                <a:solidFill>
                  <a:srgbClr val="333333"/>
                </a:solidFill>
                <a:latin typeface="Lucida Console"/>
                <a:cs typeface="Lucida Console"/>
              </a:rPr>
              <a:t>w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192.168.10.20164</a:t>
            </a:r>
            <a:r>
              <a:rPr sz="850" spc="35" dirty="0">
                <a:solidFill>
                  <a:srgbClr val="333333"/>
                </a:solidFill>
                <a:latin typeface="Lucida Console"/>
                <a:cs typeface="Lucida Console"/>
              </a:rPr>
              <a:t> </a:t>
            </a:r>
            <a:r>
              <a:rPr sz="850" spc="30" dirty="0">
                <a:solidFill>
                  <a:srgbClr val="333333"/>
                </a:solidFill>
                <a:latin typeface="Lucida Console"/>
                <a:cs typeface="Lucida Console"/>
              </a:rPr>
              <a:t>&lt;/Directory&gt;………………</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………………[root@linuxprobe</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20" dirty="0">
                <a:solidFill>
                  <a:srgbClr val="333333"/>
                </a:solidFill>
                <a:latin typeface="Lucida Console"/>
                <a:cs typeface="Lucida Console"/>
              </a:rPr>
              <a:t> </a:t>
            </a:r>
            <a:r>
              <a:rPr sz="850" spc="30" dirty="0">
                <a:solidFill>
                  <a:srgbClr val="333333"/>
                </a:solidFill>
                <a:latin typeface="Lucida Console"/>
                <a:cs typeface="Lucida Console"/>
              </a:rPr>
              <a:t>restart</a:t>
            </a:r>
            <a:r>
              <a:rPr sz="850" spc="20" dirty="0">
                <a:solidFill>
                  <a:srgbClr val="333333"/>
                </a:solidFill>
                <a:latin typeface="Lucida Console"/>
                <a:cs typeface="Lucida Console"/>
              </a:rPr>
              <a:t> </a:t>
            </a:r>
            <a:r>
              <a:rPr sz="850" spc="30" dirty="0">
                <a:solidFill>
                  <a:srgbClr val="333333"/>
                </a:solidFill>
                <a:latin typeface="Lucida Console"/>
                <a:cs typeface="Lucida Console"/>
              </a:rPr>
              <a:t>httpd[root@linuxprobe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firefox</a:t>
            </a:r>
            <a:endParaRPr sz="850">
              <a:latin typeface="Lucida Console"/>
              <a:cs typeface="Lucida Console"/>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32642"/>
            <a:ext cx="4993005" cy="407034"/>
          </a:xfrm>
          <a:prstGeom prst="rect">
            <a:avLst/>
          </a:prstGeom>
        </p:spPr>
        <p:txBody>
          <a:bodyPr vert="horz" wrap="square" lIns="0" tIns="12065" rIns="0" bIns="0" rtlCol="0">
            <a:spAutoFit/>
          </a:bodyPr>
          <a:lstStyle/>
          <a:p>
            <a:pPr marL="12700" marR="5080">
              <a:lnSpc>
                <a:spcPct val="131600"/>
              </a:lnSpc>
              <a:spcBef>
                <a:spcPts val="95"/>
              </a:spcBef>
            </a:pPr>
            <a:r>
              <a:rPr sz="950" b="1" dirty="0">
                <a:solidFill>
                  <a:srgbClr val="333333"/>
                </a:solidFill>
                <a:latin typeface="Trebuchet MS"/>
                <a:cs typeface="Trebuchet MS"/>
              </a:rPr>
              <a:t>10</a:t>
            </a:r>
            <a:r>
              <a:rPr sz="950" b="1" spc="25" dirty="0">
                <a:solidFill>
                  <a:srgbClr val="333333"/>
                </a:solidFill>
                <a:latin typeface="微软雅黑"/>
                <a:cs typeface="微软雅黑"/>
              </a:rPr>
              <a:t>．相对于基于</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地址和基于主机名（域名）配置的虚拟主机网站来说，使用端口号配置虚 </a:t>
            </a:r>
            <a:r>
              <a:rPr sz="950" b="1" spc="25" dirty="0">
                <a:solidFill>
                  <a:srgbClr val="333333"/>
                </a:solidFill>
                <a:latin typeface="微软雅黑"/>
                <a:cs typeface="微软雅黑"/>
              </a:rPr>
              <a:t>拟主机网站有哪些特点？</a:t>
            </a:r>
            <a:endParaRPr sz="950">
              <a:latin typeface="微软雅黑"/>
              <a:cs typeface="微软雅黑"/>
            </a:endParaRPr>
          </a:p>
        </p:txBody>
      </p:sp>
      <p:sp>
        <p:nvSpPr>
          <p:cNvPr id="3" name="object 3"/>
          <p:cNvSpPr txBox="1"/>
          <p:nvPr/>
        </p:nvSpPr>
        <p:spPr>
          <a:xfrm>
            <a:off x="946424" y="809082"/>
            <a:ext cx="5558790" cy="407034"/>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答：在使用端口号来配置虚拟主机网站时，必须要考虑到</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域对</a:t>
            </a:r>
            <a:r>
              <a:rPr sz="950" b="1" spc="60" dirty="0">
                <a:solidFill>
                  <a:srgbClr val="333333"/>
                </a:solidFill>
                <a:latin typeface="Trebuchet MS"/>
                <a:cs typeface="Trebuchet MS"/>
              </a:rPr>
              <a:t>httpd</a:t>
            </a:r>
            <a:r>
              <a:rPr sz="950" b="1" spc="20" dirty="0">
                <a:solidFill>
                  <a:srgbClr val="333333"/>
                </a:solidFill>
                <a:latin typeface="微软雅黑"/>
                <a:cs typeface="微软雅黑"/>
              </a:rPr>
              <a:t>服务程序所用端口号的控 </a:t>
            </a:r>
            <a:r>
              <a:rPr sz="950" b="1" spc="25" dirty="0">
                <a:solidFill>
                  <a:srgbClr val="333333"/>
                </a:solidFill>
                <a:latin typeface="微软雅黑"/>
                <a:cs typeface="微软雅黑"/>
              </a:rPr>
              <a:t>制策略，还要在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服务程序的主配置文件中使用</a:t>
            </a:r>
            <a:r>
              <a:rPr sz="950" b="1" spc="45" dirty="0">
                <a:solidFill>
                  <a:srgbClr val="333333"/>
                </a:solidFill>
                <a:latin typeface="Trebuchet MS"/>
                <a:cs typeface="Trebuchet MS"/>
              </a:rPr>
              <a:t>Listen</a:t>
            </a:r>
            <a:r>
              <a:rPr sz="950" b="1" spc="25" dirty="0">
                <a:solidFill>
                  <a:srgbClr val="333333"/>
                </a:solidFill>
                <a:latin typeface="微软雅黑"/>
                <a:cs typeface="微软雅黑"/>
              </a:rPr>
              <a:t>参数来开启要监听的端口号。</a:t>
            </a:r>
            <a:endParaRPr sz="950">
              <a:latin typeface="微软雅黑"/>
              <a:cs typeface="微软雅黑"/>
            </a:endParaRPr>
          </a:p>
        </p:txBody>
      </p:sp>
      <p:sp>
        <p:nvSpPr>
          <p:cNvPr id="4" name="object 4"/>
          <p:cNvSpPr/>
          <p:nvPr/>
        </p:nvSpPr>
        <p:spPr>
          <a:xfrm>
            <a:off x="1092536" y="4294288"/>
            <a:ext cx="48260" cy="48260"/>
          </a:xfrm>
          <a:custGeom>
            <a:avLst/>
            <a:gdLst/>
            <a:ahLst/>
            <a:cxnLst/>
            <a:rect l="l" t="t" r="r" b="b"/>
            <a:pathLst>
              <a:path w="48259" h="48260">
                <a:moveTo>
                  <a:pt x="23823" y="47647"/>
                </a:moveTo>
                <a:lnTo>
                  <a:pt x="0" y="26949"/>
                </a:lnTo>
                <a:lnTo>
                  <a:pt x="0" y="20545"/>
                </a:lnTo>
                <a:lnTo>
                  <a:pt x="20659" y="0"/>
                </a:lnTo>
                <a:lnTo>
                  <a:pt x="26987" y="0"/>
                </a:lnTo>
                <a:lnTo>
                  <a:pt x="47647" y="20545"/>
                </a:lnTo>
                <a:lnTo>
                  <a:pt x="47647" y="23823"/>
                </a:lnTo>
                <a:lnTo>
                  <a:pt x="47647" y="26949"/>
                </a:lnTo>
                <a:lnTo>
                  <a:pt x="26987" y="47494"/>
                </a:lnTo>
                <a:lnTo>
                  <a:pt x="23823" y="47647"/>
                </a:lnTo>
                <a:close/>
              </a:path>
            </a:pathLst>
          </a:custGeom>
          <a:solidFill>
            <a:srgbClr val="333333"/>
          </a:solidFill>
        </p:spPr>
        <p:txBody>
          <a:bodyPr wrap="square" lIns="0" tIns="0" rIns="0" bIns="0" rtlCol="0"/>
          <a:lstStyle/>
          <a:p>
            <a:endParaRPr/>
          </a:p>
        </p:txBody>
      </p:sp>
      <p:sp>
        <p:nvSpPr>
          <p:cNvPr id="5" name="object 5"/>
          <p:cNvSpPr/>
          <p:nvPr/>
        </p:nvSpPr>
        <p:spPr>
          <a:xfrm>
            <a:off x="1092536" y="4551583"/>
            <a:ext cx="48260" cy="48260"/>
          </a:xfrm>
          <a:custGeom>
            <a:avLst/>
            <a:gdLst/>
            <a:ahLst/>
            <a:cxnLst/>
            <a:rect l="l" t="t" r="r" b="b"/>
            <a:pathLst>
              <a:path w="48259" h="48260">
                <a:moveTo>
                  <a:pt x="23823" y="47647"/>
                </a:moveTo>
                <a:lnTo>
                  <a:pt x="0" y="26949"/>
                </a:lnTo>
                <a:lnTo>
                  <a:pt x="0" y="20545"/>
                </a:lnTo>
                <a:lnTo>
                  <a:pt x="20659" y="0"/>
                </a:lnTo>
                <a:lnTo>
                  <a:pt x="26987" y="0"/>
                </a:lnTo>
                <a:lnTo>
                  <a:pt x="47647" y="20545"/>
                </a:lnTo>
                <a:lnTo>
                  <a:pt x="47647" y="23823"/>
                </a:lnTo>
                <a:lnTo>
                  <a:pt x="47647" y="26949"/>
                </a:lnTo>
                <a:lnTo>
                  <a:pt x="26987" y="47494"/>
                </a:lnTo>
                <a:lnTo>
                  <a:pt x="23823" y="47647"/>
                </a:lnTo>
                <a:close/>
              </a:path>
            </a:pathLst>
          </a:custGeom>
          <a:solidFill>
            <a:srgbClr val="333333"/>
          </a:solidFill>
        </p:spPr>
        <p:txBody>
          <a:bodyPr wrap="square" lIns="0" tIns="0" rIns="0" bIns="0" rtlCol="0"/>
          <a:lstStyle/>
          <a:p>
            <a:endParaRPr/>
          </a:p>
        </p:txBody>
      </p:sp>
      <p:sp>
        <p:nvSpPr>
          <p:cNvPr id="6" name="object 6"/>
          <p:cNvSpPr/>
          <p:nvPr/>
        </p:nvSpPr>
        <p:spPr>
          <a:xfrm>
            <a:off x="1378419" y="4799348"/>
            <a:ext cx="48260" cy="48260"/>
          </a:xfrm>
          <a:custGeom>
            <a:avLst/>
            <a:gdLst/>
            <a:ahLst/>
            <a:cxnLst/>
            <a:rect l="l" t="t" r="r" b="b"/>
            <a:pathLst>
              <a:path w="48259" h="48260">
                <a:moveTo>
                  <a:pt x="47647" y="23823"/>
                </a:moveTo>
                <a:lnTo>
                  <a:pt x="47647" y="26949"/>
                </a:lnTo>
                <a:lnTo>
                  <a:pt x="47046" y="29931"/>
                </a:lnTo>
                <a:lnTo>
                  <a:pt x="45836" y="32752"/>
                </a:lnTo>
                <a:lnTo>
                  <a:pt x="44626" y="35582"/>
                </a:lnTo>
                <a:lnTo>
                  <a:pt x="32943" y="45417"/>
                </a:lnTo>
                <a:lnTo>
                  <a:pt x="30017" y="46751"/>
                </a:lnTo>
                <a:lnTo>
                  <a:pt x="26987" y="47494"/>
                </a:lnTo>
                <a:lnTo>
                  <a:pt x="23823" y="47647"/>
                </a:lnTo>
                <a:lnTo>
                  <a:pt x="20659" y="47494"/>
                </a:lnTo>
                <a:lnTo>
                  <a:pt x="17629" y="46751"/>
                </a:lnTo>
                <a:lnTo>
                  <a:pt x="14703" y="45417"/>
                </a:lnTo>
                <a:lnTo>
                  <a:pt x="11787" y="44226"/>
                </a:lnTo>
                <a:lnTo>
                  <a:pt x="1810" y="32752"/>
                </a:lnTo>
                <a:lnTo>
                  <a:pt x="600" y="29931"/>
                </a:lnTo>
                <a:lnTo>
                  <a:pt x="0" y="26949"/>
                </a:ln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590"/>
                </a:lnTo>
                <a:lnTo>
                  <a:pt x="20659" y="0"/>
                </a:lnTo>
                <a:lnTo>
                  <a:pt x="23823" y="0"/>
                </a:lnTo>
                <a:lnTo>
                  <a:pt x="26987" y="0"/>
                </a:lnTo>
                <a:lnTo>
                  <a:pt x="45836" y="14589"/>
                </a:lnTo>
                <a:lnTo>
                  <a:pt x="47046" y="17419"/>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7" name="object 7"/>
          <p:cNvSpPr/>
          <p:nvPr/>
        </p:nvSpPr>
        <p:spPr>
          <a:xfrm>
            <a:off x="1378419" y="4989936"/>
            <a:ext cx="48260" cy="48260"/>
          </a:xfrm>
          <a:custGeom>
            <a:avLst/>
            <a:gdLst/>
            <a:ahLst/>
            <a:cxnLst/>
            <a:rect l="l" t="t" r="r" b="b"/>
            <a:pathLst>
              <a:path w="48259" h="48260">
                <a:moveTo>
                  <a:pt x="47647" y="23823"/>
                </a:moveTo>
                <a:lnTo>
                  <a:pt x="47647" y="26949"/>
                </a:lnTo>
                <a:lnTo>
                  <a:pt x="47046" y="29931"/>
                </a:lnTo>
                <a:lnTo>
                  <a:pt x="45836" y="32752"/>
                </a:lnTo>
                <a:lnTo>
                  <a:pt x="44626" y="35735"/>
                </a:lnTo>
                <a:lnTo>
                  <a:pt x="23823" y="47647"/>
                </a:lnTo>
                <a:lnTo>
                  <a:pt x="20659" y="47494"/>
                </a:lnTo>
                <a:lnTo>
                  <a:pt x="1810" y="32752"/>
                </a:lnTo>
                <a:lnTo>
                  <a:pt x="600" y="29931"/>
                </a:lnTo>
                <a:lnTo>
                  <a:pt x="0" y="26949"/>
                </a:lnTo>
                <a:lnTo>
                  <a:pt x="0" y="23823"/>
                </a:lnTo>
                <a:lnTo>
                  <a:pt x="0" y="20402"/>
                </a:lnTo>
                <a:lnTo>
                  <a:pt x="6975" y="6851"/>
                </a:lnTo>
                <a:lnTo>
                  <a:pt x="9214" y="4612"/>
                </a:lnTo>
                <a:lnTo>
                  <a:pt x="11787" y="2830"/>
                </a:lnTo>
                <a:lnTo>
                  <a:pt x="14703" y="1639"/>
                </a:lnTo>
                <a:lnTo>
                  <a:pt x="17629" y="590"/>
                </a:lnTo>
                <a:lnTo>
                  <a:pt x="20659" y="0"/>
                </a:lnTo>
                <a:lnTo>
                  <a:pt x="23823" y="0"/>
                </a:lnTo>
                <a:lnTo>
                  <a:pt x="26987" y="0"/>
                </a:lnTo>
                <a:lnTo>
                  <a:pt x="40671" y="6851"/>
                </a:lnTo>
                <a:lnTo>
                  <a:pt x="42901" y="8938"/>
                </a:lnTo>
                <a:lnTo>
                  <a:pt x="44626" y="11463"/>
                </a:lnTo>
                <a:lnTo>
                  <a:pt x="45836" y="14294"/>
                </a:lnTo>
                <a:lnTo>
                  <a:pt x="47046" y="17276"/>
                </a:lnTo>
                <a:lnTo>
                  <a:pt x="47647" y="20402"/>
                </a:lnTo>
                <a:lnTo>
                  <a:pt x="47647" y="23823"/>
                </a:lnTo>
                <a:close/>
              </a:path>
            </a:pathLst>
          </a:custGeom>
          <a:ln w="9529">
            <a:solidFill>
              <a:srgbClr val="333333"/>
            </a:solidFill>
          </a:ln>
        </p:spPr>
        <p:txBody>
          <a:bodyPr wrap="square" lIns="0" tIns="0" rIns="0" bIns="0" rtlCol="0"/>
          <a:lstStyle/>
          <a:p>
            <a:endParaRPr/>
          </a:p>
        </p:txBody>
      </p:sp>
      <p:sp>
        <p:nvSpPr>
          <p:cNvPr id="8" name="object 8"/>
          <p:cNvSpPr/>
          <p:nvPr/>
        </p:nvSpPr>
        <p:spPr>
          <a:xfrm>
            <a:off x="1378419" y="5180525"/>
            <a:ext cx="48260" cy="48260"/>
          </a:xfrm>
          <a:custGeom>
            <a:avLst/>
            <a:gdLst/>
            <a:ahLst/>
            <a:cxnLst/>
            <a:rect l="l" t="t" r="r" b="b"/>
            <a:pathLst>
              <a:path w="48259" h="48260">
                <a:moveTo>
                  <a:pt x="47647" y="23823"/>
                </a:moveTo>
                <a:lnTo>
                  <a:pt x="47647" y="26949"/>
                </a:lnTo>
                <a:lnTo>
                  <a:pt x="47046" y="29931"/>
                </a:lnTo>
                <a:lnTo>
                  <a:pt x="45836" y="32752"/>
                </a:lnTo>
                <a:lnTo>
                  <a:pt x="44626" y="35582"/>
                </a:lnTo>
                <a:lnTo>
                  <a:pt x="23823" y="47647"/>
                </a:lnTo>
                <a:lnTo>
                  <a:pt x="20659" y="47494"/>
                </a:lnTo>
                <a:lnTo>
                  <a:pt x="1810" y="32752"/>
                </a:lnTo>
                <a:lnTo>
                  <a:pt x="600" y="29931"/>
                </a:lnTo>
                <a:lnTo>
                  <a:pt x="0" y="26949"/>
                </a:lnTo>
                <a:lnTo>
                  <a:pt x="0" y="23823"/>
                </a:lnTo>
                <a:lnTo>
                  <a:pt x="0" y="20545"/>
                </a:lnTo>
                <a:lnTo>
                  <a:pt x="6975" y="6851"/>
                </a:lnTo>
                <a:lnTo>
                  <a:pt x="9214" y="4612"/>
                </a:lnTo>
                <a:lnTo>
                  <a:pt x="11787" y="2830"/>
                </a:lnTo>
                <a:lnTo>
                  <a:pt x="14703" y="1782"/>
                </a:lnTo>
                <a:lnTo>
                  <a:pt x="17629" y="590"/>
                </a:lnTo>
                <a:lnTo>
                  <a:pt x="20659" y="0"/>
                </a:lnTo>
                <a:lnTo>
                  <a:pt x="23823" y="0"/>
                </a:lnTo>
                <a:lnTo>
                  <a:pt x="26987" y="0"/>
                </a:lnTo>
                <a:lnTo>
                  <a:pt x="30017" y="590"/>
                </a:lnTo>
                <a:lnTo>
                  <a:pt x="32943" y="1782"/>
                </a:lnTo>
                <a:lnTo>
                  <a:pt x="35859" y="2830"/>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9" name="object 9"/>
          <p:cNvSpPr/>
          <p:nvPr/>
        </p:nvSpPr>
        <p:spPr>
          <a:xfrm>
            <a:off x="1092536" y="5371114"/>
            <a:ext cx="48260" cy="48260"/>
          </a:xfrm>
          <a:custGeom>
            <a:avLst/>
            <a:gdLst/>
            <a:ahLst/>
            <a:cxnLst/>
            <a:rect l="l" t="t" r="r" b="b"/>
            <a:pathLst>
              <a:path w="48259" h="48260">
                <a:moveTo>
                  <a:pt x="23823" y="47647"/>
                </a:moveTo>
                <a:lnTo>
                  <a:pt x="0" y="26949"/>
                </a:lnTo>
                <a:lnTo>
                  <a:pt x="0" y="20545"/>
                </a:lnTo>
                <a:lnTo>
                  <a:pt x="20659" y="0"/>
                </a:lnTo>
                <a:lnTo>
                  <a:pt x="26987" y="0"/>
                </a:lnTo>
                <a:lnTo>
                  <a:pt x="47647" y="20545"/>
                </a:lnTo>
                <a:lnTo>
                  <a:pt x="47647" y="23823"/>
                </a:lnTo>
                <a:lnTo>
                  <a:pt x="47647" y="26949"/>
                </a:lnTo>
                <a:lnTo>
                  <a:pt x="26987" y="47494"/>
                </a:lnTo>
                <a:lnTo>
                  <a:pt x="23823" y="47647"/>
                </a:lnTo>
                <a:close/>
              </a:path>
            </a:pathLst>
          </a:custGeom>
          <a:solidFill>
            <a:srgbClr val="333333"/>
          </a:solidFill>
        </p:spPr>
        <p:txBody>
          <a:bodyPr wrap="square" lIns="0" tIns="0" rIns="0" bIns="0" rtlCol="0"/>
          <a:lstStyle/>
          <a:p>
            <a:endParaRPr/>
          </a:p>
        </p:txBody>
      </p:sp>
      <p:sp>
        <p:nvSpPr>
          <p:cNvPr id="10" name="object 10"/>
          <p:cNvSpPr txBox="1"/>
          <p:nvPr/>
        </p:nvSpPr>
        <p:spPr>
          <a:xfrm>
            <a:off x="946424" y="1620550"/>
            <a:ext cx="5655945" cy="6094730"/>
          </a:xfrm>
          <a:prstGeom prst="rect">
            <a:avLst/>
          </a:prstGeom>
        </p:spPr>
        <p:txBody>
          <a:bodyPr vert="horz" wrap="square" lIns="0" tIns="12065" rIns="0" bIns="0" rtlCol="0">
            <a:spAutoFit/>
          </a:bodyPr>
          <a:lstStyle/>
          <a:p>
            <a:pPr marL="12700">
              <a:lnSpc>
                <a:spcPct val="100000"/>
              </a:lnSpc>
              <a:spcBef>
                <a:spcPts val="95"/>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11</a:t>
            </a:r>
            <a:r>
              <a:rPr sz="2200" b="1" u="dbl" spc="-10" dirty="0">
                <a:solidFill>
                  <a:srgbClr val="4183C4"/>
                </a:solidFill>
                <a:uFill>
                  <a:solidFill>
                    <a:srgbClr val="4183C4"/>
                  </a:solidFill>
                </a:uFill>
                <a:latin typeface="微软雅黑"/>
                <a:cs typeface="微软雅黑"/>
                <a:hlinkClick r:id="rId2"/>
              </a:rPr>
              <a:t>章</a:t>
            </a:r>
            <a:r>
              <a:rPr sz="2200" b="1" u="dbl" spc="-110" dirty="0">
                <a:solidFill>
                  <a:srgbClr val="4183C4"/>
                </a:solidFill>
                <a:uFill>
                  <a:solidFill>
                    <a:srgbClr val="4183C4"/>
                  </a:solidFill>
                </a:uFill>
                <a:latin typeface="微软雅黑"/>
                <a:cs typeface="微软雅黑"/>
                <a:hlinkClick r:id="rId2"/>
              </a:rPr>
              <a:t> </a:t>
            </a:r>
            <a:r>
              <a:rPr sz="2200" b="1" u="dbl" spc="-10" dirty="0">
                <a:solidFill>
                  <a:srgbClr val="4183C4"/>
                </a:solidFill>
                <a:uFill>
                  <a:solidFill>
                    <a:srgbClr val="4183C4"/>
                  </a:solidFill>
                </a:uFill>
                <a:latin typeface="微软雅黑"/>
                <a:cs typeface="微软雅黑"/>
                <a:hlinkClick r:id="rId2"/>
              </a:rPr>
              <a:t>使用</a:t>
            </a:r>
            <a:r>
              <a:rPr sz="2200" b="1" u="sng" spc="85" dirty="0">
                <a:solidFill>
                  <a:srgbClr val="4183C4"/>
                </a:solidFill>
                <a:uFill>
                  <a:solidFill>
                    <a:srgbClr val="EDEDED"/>
                  </a:solidFill>
                </a:uFill>
                <a:latin typeface="Trebuchet MS"/>
                <a:cs typeface="Trebuchet MS"/>
                <a:hlinkClick r:id="rId2"/>
              </a:rPr>
              <a:t>Vsft</a:t>
            </a:r>
            <a:r>
              <a:rPr sz="2200" b="1" spc="85" dirty="0">
                <a:solidFill>
                  <a:srgbClr val="4183C4"/>
                </a:solidFill>
                <a:latin typeface="Trebuchet MS"/>
                <a:cs typeface="Trebuchet MS"/>
                <a:hlinkClick r:id="rId2"/>
              </a:rPr>
              <a:t>p</a:t>
            </a:r>
            <a:r>
              <a:rPr sz="2200" b="1" u="sng" spc="85" dirty="0">
                <a:solidFill>
                  <a:srgbClr val="4183C4"/>
                </a:solidFill>
                <a:uFill>
                  <a:solidFill>
                    <a:srgbClr val="EDEDED"/>
                  </a:solidFill>
                </a:uFill>
                <a:latin typeface="Trebuchet MS"/>
                <a:cs typeface="Trebuchet MS"/>
                <a:hlinkClick r:id="rId2"/>
              </a:rPr>
              <a:t>d</a:t>
            </a:r>
            <a:r>
              <a:rPr sz="2200" b="1" spc="-10" dirty="0">
                <a:solidFill>
                  <a:srgbClr val="4183C4"/>
                </a:solidFill>
                <a:latin typeface="微软雅黑"/>
                <a:cs typeface="微软雅黑"/>
                <a:hlinkClick r:id="rId2"/>
              </a:rPr>
              <a:t>服务传输文件</a:t>
            </a:r>
            <a:endParaRPr sz="2200">
              <a:latin typeface="微软雅黑"/>
              <a:cs typeface="微软雅黑"/>
            </a:endParaRPr>
          </a:p>
          <a:p>
            <a:pPr marL="12700">
              <a:lnSpc>
                <a:spcPct val="100000"/>
              </a:lnSpc>
              <a:spcBef>
                <a:spcPts val="1310"/>
              </a:spcBef>
            </a:pPr>
            <a:r>
              <a:rPr sz="950" b="1" spc="25" dirty="0">
                <a:solidFill>
                  <a:srgbClr val="333333"/>
                </a:solidFill>
                <a:latin typeface="微软雅黑"/>
                <a:cs typeface="微软雅黑"/>
              </a:rPr>
              <a:t>章节简述：</a:t>
            </a:r>
            <a:endParaRPr sz="950">
              <a:latin typeface="微软雅黑"/>
              <a:cs typeface="微软雅黑"/>
            </a:endParaRPr>
          </a:p>
          <a:p>
            <a:pPr marL="12700" marR="22860">
              <a:lnSpc>
                <a:spcPct val="131600"/>
              </a:lnSpc>
              <a:spcBef>
                <a:spcPts val="750"/>
              </a:spcBef>
            </a:pPr>
            <a:r>
              <a:rPr sz="950" b="1" spc="25" dirty="0">
                <a:solidFill>
                  <a:srgbClr val="333333"/>
                </a:solidFill>
                <a:latin typeface="微软雅黑"/>
                <a:cs typeface="微软雅黑"/>
              </a:rPr>
              <a:t>本章开篇讲解了什么是文件传输协议</a:t>
            </a:r>
            <a:r>
              <a:rPr sz="950" b="1" spc="10" dirty="0">
                <a:solidFill>
                  <a:srgbClr val="333333"/>
                </a:solidFill>
                <a:latin typeface="微软雅黑"/>
                <a:cs typeface="微软雅黑"/>
              </a:rPr>
              <a:t>（</a:t>
            </a:r>
            <a:r>
              <a:rPr sz="950" b="1" spc="10" dirty="0">
                <a:solidFill>
                  <a:srgbClr val="333333"/>
                </a:solidFill>
                <a:latin typeface="Trebuchet MS"/>
                <a:cs typeface="Trebuchet MS"/>
              </a:rPr>
              <a:t>File</a:t>
            </a:r>
            <a:r>
              <a:rPr sz="950" b="1" spc="-35" dirty="0">
                <a:solidFill>
                  <a:srgbClr val="333333"/>
                </a:solidFill>
                <a:latin typeface="Trebuchet MS"/>
                <a:cs typeface="Trebuchet MS"/>
              </a:rPr>
              <a:t> </a:t>
            </a:r>
            <a:r>
              <a:rPr sz="950" b="1" spc="40" dirty="0">
                <a:solidFill>
                  <a:srgbClr val="333333"/>
                </a:solidFill>
                <a:latin typeface="Trebuchet MS"/>
                <a:cs typeface="Trebuchet MS"/>
              </a:rPr>
              <a:t>Transfer</a:t>
            </a:r>
            <a:r>
              <a:rPr sz="950" b="1" spc="-35" dirty="0">
                <a:solidFill>
                  <a:srgbClr val="333333"/>
                </a:solidFill>
                <a:latin typeface="Trebuchet MS"/>
                <a:cs typeface="Trebuchet MS"/>
              </a:rPr>
              <a:t> </a:t>
            </a:r>
            <a:r>
              <a:rPr sz="950" b="1" spc="30" dirty="0">
                <a:solidFill>
                  <a:srgbClr val="333333"/>
                </a:solidFill>
                <a:latin typeface="Trebuchet MS"/>
                <a:cs typeface="Trebuchet MS"/>
              </a:rPr>
              <a:t>Protocol</a:t>
            </a:r>
            <a:r>
              <a:rPr sz="950" b="1" spc="30" dirty="0">
                <a:solidFill>
                  <a:srgbClr val="333333"/>
                </a:solidFill>
                <a:latin typeface="微软雅黑"/>
                <a:cs typeface="微软雅黑"/>
              </a:rPr>
              <a:t>，</a:t>
            </a:r>
            <a:r>
              <a:rPr sz="950" b="1" spc="30" dirty="0">
                <a:solidFill>
                  <a:srgbClr val="333333"/>
                </a:solidFill>
                <a:latin typeface="Trebuchet MS"/>
                <a:cs typeface="Trebuchet MS"/>
              </a:rPr>
              <a:t>FTP</a:t>
            </a:r>
            <a:r>
              <a:rPr sz="950" b="1" spc="30" dirty="0">
                <a:solidFill>
                  <a:srgbClr val="333333"/>
                </a:solidFill>
                <a:latin typeface="微软雅黑"/>
                <a:cs typeface="微软雅黑"/>
              </a:rPr>
              <a:t>），</a:t>
            </a:r>
            <a:r>
              <a:rPr sz="950" b="1" spc="25" dirty="0">
                <a:solidFill>
                  <a:srgbClr val="333333"/>
                </a:solidFill>
                <a:latin typeface="微软雅黑"/>
                <a:cs typeface="微软雅黑"/>
              </a:rPr>
              <a:t>以及如何部署</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 序，然后深度剖析了</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主配置文件中最常用的参数及其作用，并完整演示了</a:t>
            </a:r>
            <a:r>
              <a:rPr sz="950" b="1" spc="55" dirty="0">
                <a:solidFill>
                  <a:srgbClr val="333333"/>
                </a:solidFill>
                <a:latin typeface="Trebuchet MS"/>
                <a:cs typeface="Trebuchet MS"/>
              </a:rPr>
              <a:t>vsftpd</a:t>
            </a:r>
            <a:r>
              <a:rPr sz="950" b="1" spc="20" dirty="0">
                <a:solidFill>
                  <a:srgbClr val="333333"/>
                </a:solidFill>
                <a:latin typeface="微软雅黑"/>
                <a:cs typeface="微软雅黑"/>
              </a:rPr>
              <a:t>服务程序三种认 </a:t>
            </a:r>
            <a:r>
              <a:rPr sz="950" b="1" spc="25" dirty="0">
                <a:solidFill>
                  <a:srgbClr val="333333"/>
                </a:solidFill>
                <a:latin typeface="微软雅黑"/>
                <a:cs typeface="微软雅黑"/>
              </a:rPr>
              <a:t>证模式（匿名开放模式、本地用户模式、虚拟用户模式）的配置方法。本章还涵盖了可插拔认证模块</a:t>
            </a:r>
            <a:endParaRPr sz="950">
              <a:latin typeface="微软雅黑"/>
              <a:cs typeface="微软雅黑"/>
            </a:endParaRPr>
          </a:p>
          <a:p>
            <a:pPr marL="12700">
              <a:lnSpc>
                <a:spcPct val="100000"/>
              </a:lnSpc>
              <a:spcBef>
                <a:spcPts val="360"/>
              </a:spcBef>
            </a:pPr>
            <a:r>
              <a:rPr sz="950" b="1" spc="50" dirty="0">
                <a:solidFill>
                  <a:srgbClr val="333333"/>
                </a:solidFill>
                <a:latin typeface="微软雅黑"/>
                <a:cs typeface="微软雅黑"/>
              </a:rPr>
              <a:t>（</a:t>
            </a:r>
            <a:r>
              <a:rPr sz="950" b="1" spc="50" dirty="0">
                <a:solidFill>
                  <a:srgbClr val="333333"/>
                </a:solidFill>
                <a:latin typeface="Trebuchet MS"/>
                <a:cs typeface="Trebuchet MS"/>
              </a:rPr>
              <a:t>Pluggable</a:t>
            </a:r>
            <a:r>
              <a:rPr sz="950" b="1" spc="-35" dirty="0">
                <a:solidFill>
                  <a:srgbClr val="333333"/>
                </a:solidFill>
                <a:latin typeface="Trebuchet MS"/>
                <a:cs typeface="Trebuchet MS"/>
              </a:rPr>
              <a:t> </a:t>
            </a:r>
            <a:r>
              <a:rPr sz="950" b="1" spc="50" dirty="0">
                <a:solidFill>
                  <a:srgbClr val="333333"/>
                </a:solidFill>
                <a:latin typeface="Trebuchet MS"/>
                <a:cs typeface="Trebuchet MS"/>
              </a:rPr>
              <a:t>Authentication</a:t>
            </a:r>
            <a:r>
              <a:rPr sz="950" b="1" spc="-30" dirty="0">
                <a:solidFill>
                  <a:srgbClr val="333333"/>
                </a:solidFill>
                <a:latin typeface="Trebuchet MS"/>
                <a:cs typeface="Trebuchet MS"/>
              </a:rPr>
              <a:t> </a:t>
            </a:r>
            <a:r>
              <a:rPr sz="950" b="1" spc="75" dirty="0">
                <a:solidFill>
                  <a:srgbClr val="333333"/>
                </a:solidFill>
                <a:latin typeface="Trebuchet MS"/>
                <a:cs typeface="Trebuchet MS"/>
              </a:rPr>
              <a:t>Module</a:t>
            </a:r>
            <a:r>
              <a:rPr sz="950" b="1" spc="75" dirty="0">
                <a:solidFill>
                  <a:srgbClr val="333333"/>
                </a:solidFill>
                <a:latin typeface="微软雅黑"/>
                <a:cs typeface="微软雅黑"/>
              </a:rPr>
              <a:t>，</a:t>
            </a:r>
            <a:r>
              <a:rPr sz="950" b="1" spc="75" dirty="0">
                <a:solidFill>
                  <a:srgbClr val="333333"/>
                </a:solidFill>
                <a:latin typeface="Trebuchet MS"/>
                <a:cs typeface="Trebuchet MS"/>
              </a:rPr>
              <a:t>PAM</a:t>
            </a:r>
            <a:r>
              <a:rPr sz="950" b="1" spc="75" dirty="0">
                <a:solidFill>
                  <a:srgbClr val="333333"/>
                </a:solidFill>
                <a:latin typeface="微软雅黑"/>
                <a:cs typeface="微软雅黑"/>
              </a:rPr>
              <a:t>）</a:t>
            </a:r>
            <a:r>
              <a:rPr sz="950" b="1" spc="25" dirty="0">
                <a:solidFill>
                  <a:srgbClr val="333333"/>
                </a:solidFill>
                <a:latin typeface="微软雅黑"/>
                <a:cs typeface="微软雅黑"/>
              </a:rPr>
              <a:t>的原理、作用以及实用配置方法。</a:t>
            </a:r>
            <a:endParaRPr sz="950">
              <a:latin typeface="微软雅黑"/>
              <a:cs typeface="微软雅黑"/>
            </a:endParaRPr>
          </a:p>
          <a:p>
            <a:pPr marL="12700" marR="57785" indent="-635" algn="just">
              <a:lnSpc>
                <a:spcPct val="131700"/>
              </a:lnSpc>
              <a:spcBef>
                <a:spcPts val="825"/>
              </a:spcBef>
            </a:pPr>
            <a:r>
              <a:rPr sz="950" b="1" spc="25" dirty="0">
                <a:solidFill>
                  <a:srgbClr val="333333"/>
                </a:solidFill>
                <a:latin typeface="微软雅黑"/>
                <a:cs typeface="微软雅黑"/>
              </a:rPr>
              <a:t>读者将通过本章介绍的实战内容进一步练习</a:t>
            </a:r>
            <a:r>
              <a:rPr sz="950" b="1" spc="25" dirty="0">
                <a:solidFill>
                  <a:srgbClr val="333333"/>
                </a:solidFill>
                <a:latin typeface="Trebuchet MS"/>
                <a:cs typeface="Trebuchet MS"/>
              </a:rPr>
              <a:t>SE</a:t>
            </a:r>
            <a:r>
              <a:rPr sz="950" b="1" u="sng" spc="45" dirty="0">
                <a:solidFill>
                  <a:srgbClr val="4183C4"/>
                </a:solidFill>
                <a:uFill>
                  <a:solidFill>
                    <a:srgbClr val="4183C4"/>
                  </a:solidFill>
                </a:uFill>
                <a:latin typeface="Trebuchet MS"/>
                <a:cs typeface="Trebuchet MS"/>
                <a:hlinkClick r:id="rId3"/>
              </a:rPr>
              <a:t>Linux</a:t>
            </a:r>
            <a:r>
              <a:rPr sz="950" b="1" spc="25" dirty="0">
                <a:solidFill>
                  <a:srgbClr val="333333"/>
                </a:solidFill>
                <a:latin typeface="微软雅黑"/>
                <a:cs typeface="微软雅黑"/>
              </a:rPr>
              <a:t>服务的配置方法，掌握简单文件传输协议（</a:t>
            </a:r>
            <a:r>
              <a:rPr sz="950" b="1" spc="25" dirty="0">
                <a:solidFill>
                  <a:srgbClr val="333333"/>
                </a:solidFill>
                <a:latin typeface="Trebuchet MS"/>
                <a:cs typeface="Trebuchet MS"/>
              </a:rPr>
              <a:t>Trivial  </a:t>
            </a:r>
            <a:r>
              <a:rPr sz="950" b="1" spc="10" dirty="0">
                <a:solidFill>
                  <a:srgbClr val="333333"/>
                </a:solidFill>
                <a:latin typeface="Trebuchet MS"/>
                <a:cs typeface="Trebuchet MS"/>
              </a:rPr>
              <a:t>File</a:t>
            </a:r>
            <a:r>
              <a:rPr sz="950" b="1" spc="-60" dirty="0">
                <a:solidFill>
                  <a:srgbClr val="333333"/>
                </a:solidFill>
                <a:latin typeface="Trebuchet MS"/>
                <a:cs typeface="Trebuchet MS"/>
              </a:rPr>
              <a:t> </a:t>
            </a:r>
            <a:r>
              <a:rPr sz="950" b="1" spc="40" dirty="0">
                <a:solidFill>
                  <a:srgbClr val="333333"/>
                </a:solidFill>
                <a:latin typeface="Trebuchet MS"/>
                <a:cs typeface="Trebuchet MS"/>
              </a:rPr>
              <a:t>Transfer</a:t>
            </a:r>
            <a:r>
              <a:rPr sz="950" b="1" spc="-55" dirty="0">
                <a:solidFill>
                  <a:srgbClr val="333333"/>
                </a:solidFill>
                <a:latin typeface="Trebuchet MS"/>
                <a:cs typeface="Trebuchet MS"/>
              </a:rPr>
              <a:t> </a:t>
            </a:r>
            <a:r>
              <a:rPr sz="950" b="1" spc="30" dirty="0">
                <a:solidFill>
                  <a:srgbClr val="333333"/>
                </a:solidFill>
                <a:latin typeface="Trebuchet MS"/>
                <a:cs typeface="Trebuchet MS"/>
              </a:rPr>
              <a:t>Protocol</a:t>
            </a:r>
            <a:r>
              <a:rPr sz="950" b="1" spc="30" dirty="0">
                <a:solidFill>
                  <a:srgbClr val="333333"/>
                </a:solidFill>
                <a:latin typeface="微软雅黑"/>
                <a:cs typeface="微软雅黑"/>
              </a:rPr>
              <a:t>，</a:t>
            </a:r>
            <a:r>
              <a:rPr sz="950" b="1" spc="30" dirty="0">
                <a:solidFill>
                  <a:srgbClr val="333333"/>
                </a:solidFill>
                <a:latin typeface="Trebuchet MS"/>
                <a:cs typeface="Trebuchet MS"/>
              </a:rPr>
              <a:t>TFTP</a:t>
            </a:r>
            <a:r>
              <a:rPr sz="950" b="1" spc="30" dirty="0">
                <a:solidFill>
                  <a:srgbClr val="333333"/>
                </a:solidFill>
                <a:latin typeface="微软雅黑"/>
                <a:cs typeface="微软雅黑"/>
              </a:rPr>
              <a:t>）</a:t>
            </a:r>
            <a:r>
              <a:rPr sz="950" b="1" spc="25" dirty="0">
                <a:solidFill>
                  <a:srgbClr val="333333"/>
                </a:solidFill>
                <a:latin typeface="微软雅黑"/>
                <a:cs typeface="微软雅黑"/>
              </a:rPr>
              <a:t>的理论及配置方法，以及学</a:t>
            </a:r>
            <a:r>
              <a:rPr sz="950" b="1" spc="20" dirty="0">
                <a:solidFill>
                  <a:srgbClr val="333333"/>
                </a:solidFill>
                <a:latin typeface="微软雅黑"/>
                <a:cs typeface="微软雅黑"/>
              </a:rPr>
              <a:t>习</a:t>
            </a:r>
            <a:r>
              <a:rPr sz="950" b="1" u="sng" spc="25" dirty="0">
                <a:solidFill>
                  <a:srgbClr val="4183C4"/>
                </a:solidFill>
                <a:uFill>
                  <a:solidFill>
                    <a:srgbClr val="4183C4"/>
                  </a:solidFill>
                </a:uFill>
                <a:latin typeface="微软雅黑"/>
                <a:cs typeface="微软雅黑"/>
                <a:hlinkClick r:id="rId3"/>
              </a:rPr>
              <a:t>刘遄</a:t>
            </a:r>
            <a:r>
              <a:rPr sz="950" b="1" spc="25" dirty="0">
                <a:solidFill>
                  <a:srgbClr val="333333"/>
                </a:solidFill>
                <a:latin typeface="微软雅黑"/>
                <a:cs typeface="微软雅黑"/>
              </a:rPr>
              <a:t>老师在服务部署和排错方面的经验 技巧，以便灵活应对生产环境中遇到的各种问题。</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本章目录结构</a:t>
            </a:r>
            <a:endParaRPr sz="950">
              <a:latin typeface="微软雅黑"/>
              <a:cs typeface="微软雅黑"/>
            </a:endParaRPr>
          </a:p>
          <a:p>
            <a:pPr marL="577850" lvl="1" indent="-280035">
              <a:lnSpc>
                <a:spcPct val="100000"/>
              </a:lnSpc>
              <a:spcBef>
                <a:spcPts val="1110"/>
              </a:spcBef>
              <a:buFont typeface="Trebuchet MS"/>
              <a:buAutoNum type="arabicPeriod"/>
              <a:tabLst>
                <a:tab pos="578485" algn="l"/>
              </a:tabLst>
            </a:pPr>
            <a:r>
              <a:rPr sz="950" b="1" u="sng" spc="25" dirty="0">
                <a:solidFill>
                  <a:srgbClr val="4183C4"/>
                </a:solidFill>
                <a:uFill>
                  <a:solidFill>
                    <a:srgbClr val="4183C4"/>
                  </a:solidFill>
                </a:uFill>
                <a:latin typeface="微软雅黑"/>
                <a:cs typeface="微软雅黑"/>
                <a:hlinkClick r:id="rId4"/>
              </a:rPr>
              <a:t>文件传输协议</a:t>
            </a:r>
            <a:endParaRPr sz="950">
              <a:latin typeface="微软雅黑"/>
              <a:cs typeface="微软雅黑"/>
            </a:endParaRPr>
          </a:p>
          <a:p>
            <a:pPr marL="577850" lvl="1" indent="-280035">
              <a:lnSpc>
                <a:spcPct val="100000"/>
              </a:lnSpc>
              <a:spcBef>
                <a:spcPts val="890"/>
              </a:spcBef>
              <a:buAutoNum type="arabicPeriod"/>
              <a:tabLst>
                <a:tab pos="578485" algn="l"/>
              </a:tabLst>
            </a:pPr>
            <a:r>
              <a:rPr sz="950" b="1" spc="50" dirty="0">
                <a:solidFill>
                  <a:srgbClr val="333333"/>
                </a:solidFill>
                <a:latin typeface="Trebuchet MS"/>
                <a:cs typeface="Trebuchet MS"/>
              </a:rPr>
              <a:t>Vsftpd</a:t>
            </a:r>
            <a:r>
              <a:rPr sz="950" b="1" spc="25" dirty="0">
                <a:solidFill>
                  <a:srgbClr val="333333"/>
                </a:solidFill>
                <a:latin typeface="微软雅黑"/>
                <a:cs typeface="微软雅黑"/>
              </a:rPr>
              <a:t>服务程序</a:t>
            </a:r>
            <a:endParaRPr sz="950">
              <a:latin typeface="微软雅黑"/>
              <a:cs typeface="微软雅黑"/>
            </a:endParaRPr>
          </a:p>
          <a:p>
            <a:pPr marL="969644" lvl="2" indent="-386080">
              <a:lnSpc>
                <a:spcPct val="100000"/>
              </a:lnSpc>
              <a:spcBef>
                <a:spcPts val="810"/>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5"/>
              </a:rPr>
              <a:t>匿名访问模式</a:t>
            </a:r>
            <a:endParaRPr sz="950">
              <a:latin typeface="微软雅黑"/>
              <a:cs typeface="微软雅黑"/>
            </a:endParaRPr>
          </a:p>
          <a:p>
            <a:pPr marL="969644" lvl="2" indent="-386080">
              <a:lnSpc>
                <a:spcPct val="100000"/>
              </a:lnSpc>
              <a:spcBef>
                <a:spcPts val="360"/>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6"/>
              </a:rPr>
              <a:t>本地用户模式</a:t>
            </a:r>
            <a:endParaRPr sz="950">
              <a:latin typeface="微软雅黑"/>
              <a:cs typeface="微软雅黑"/>
            </a:endParaRPr>
          </a:p>
          <a:p>
            <a:pPr marL="969644" lvl="2" indent="-386080">
              <a:lnSpc>
                <a:spcPct val="100000"/>
              </a:lnSpc>
              <a:spcBef>
                <a:spcPts val="360"/>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7"/>
              </a:rPr>
              <a:t>虚拟用户模式</a:t>
            </a:r>
            <a:endParaRPr sz="950">
              <a:latin typeface="微软雅黑"/>
              <a:cs typeface="微软雅黑"/>
            </a:endParaRPr>
          </a:p>
          <a:p>
            <a:pPr marL="577850" lvl="1" indent="-280035">
              <a:lnSpc>
                <a:spcPct val="100000"/>
              </a:lnSpc>
              <a:spcBef>
                <a:spcPts val="360"/>
              </a:spcBef>
              <a:buAutoNum type="arabicPeriod"/>
              <a:tabLst>
                <a:tab pos="578485" algn="l"/>
              </a:tabLst>
            </a:pPr>
            <a:r>
              <a:rPr sz="950" b="1" u="sng" dirty="0">
                <a:solidFill>
                  <a:srgbClr val="4183C4"/>
                </a:solidFill>
                <a:uFill>
                  <a:solidFill>
                    <a:srgbClr val="4183C4"/>
                  </a:solidFill>
                </a:uFill>
                <a:latin typeface="Trebuchet MS"/>
                <a:cs typeface="Trebuchet MS"/>
                <a:hlinkClick r:id="rId8"/>
              </a:rPr>
              <a:t>TFTP</a:t>
            </a:r>
            <a:r>
              <a:rPr sz="950" b="1" u="sng" spc="25" dirty="0">
                <a:solidFill>
                  <a:srgbClr val="4183C4"/>
                </a:solidFill>
                <a:uFill>
                  <a:solidFill>
                    <a:srgbClr val="4183C4"/>
                  </a:solidFill>
                </a:uFill>
                <a:latin typeface="微软雅黑"/>
                <a:cs typeface="微软雅黑"/>
                <a:hlinkClick r:id="rId8"/>
              </a:rPr>
              <a:t>简单文件传输协议</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11.1</a:t>
            </a:r>
            <a:r>
              <a:rPr sz="950" b="1" spc="-35" dirty="0">
                <a:solidFill>
                  <a:srgbClr val="333333"/>
                </a:solidFill>
                <a:latin typeface="Trebuchet MS"/>
                <a:cs typeface="Trebuchet MS"/>
              </a:rPr>
              <a:t> </a:t>
            </a:r>
            <a:r>
              <a:rPr sz="950" b="1" spc="25" dirty="0">
                <a:solidFill>
                  <a:srgbClr val="333333"/>
                </a:solidFill>
                <a:latin typeface="微软雅黑"/>
                <a:cs typeface="微软雅黑"/>
              </a:rPr>
              <a:t>文件传输协议</a:t>
            </a:r>
            <a:endParaRPr sz="950">
              <a:latin typeface="微软雅黑"/>
              <a:cs typeface="微软雅黑"/>
            </a:endParaRPr>
          </a:p>
          <a:p>
            <a:pPr marL="12700" marR="60960">
              <a:lnSpc>
                <a:spcPct val="131600"/>
              </a:lnSpc>
              <a:spcBef>
                <a:spcPts val="900"/>
              </a:spcBef>
            </a:pPr>
            <a:r>
              <a:rPr sz="950" b="1" spc="25" dirty="0">
                <a:solidFill>
                  <a:srgbClr val="333333"/>
                </a:solidFill>
                <a:latin typeface="微软雅黑"/>
                <a:cs typeface="微软雅黑"/>
              </a:rPr>
              <a:t>一般来讲，人们把计算机联网的首要目的就是获取资料，而文件传输是一种非常重要的获取资料的方 </a:t>
            </a:r>
            <a:r>
              <a:rPr sz="950" b="1" spc="30" dirty="0">
                <a:solidFill>
                  <a:srgbClr val="333333"/>
                </a:solidFill>
                <a:latin typeface="微软雅黑"/>
                <a:cs typeface="微软雅黑"/>
              </a:rPr>
              <a:t> </a:t>
            </a:r>
            <a:r>
              <a:rPr sz="950" b="1" spc="25" dirty="0">
                <a:solidFill>
                  <a:srgbClr val="333333"/>
                </a:solidFill>
                <a:latin typeface="微软雅黑"/>
                <a:cs typeface="微软雅黑"/>
              </a:rPr>
              <a:t>式。今天的互联网是由几千万台个人计算机、工作站、服务器、小型机、大型机、巨型机等具有不同型 号、不同架构的物理设备共同组成的，而且即便是个人计算机，也可能会装有</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a:t>
            </a:r>
            <a:r>
              <a:rPr sz="950" b="1" spc="45" dirty="0">
                <a:solidFill>
                  <a:srgbClr val="333333"/>
                </a:solidFill>
                <a:latin typeface="Trebuchet MS"/>
                <a:cs typeface="Trebuchet MS"/>
              </a:rPr>
              <a:t>Linux</a:t>
            </a:r>
            <a:r>
              <a:rPr sz="950" b="1" spc="25" dirty="0">
                <a:solidFill>
                  <a:srgbClr val="333333"/>
                </a:solidFill>
                <a:latin typeface="微软雅黑"/>
                <a:cs typeface="微软雅黑"/>
              </a:rPr>
              <a:t>、 </a:t>
            </a:r>
            <a:r>
              <a:rPr sz="950" b="1" spc="95" dirty="0">
                <a:solidFill>
                  <a:srgbClr val="333333"/>
                </a:solidFill>
                <a:latin typeface="Trebuchet MS"/>
                <a:cs typeface="Trebuchet MS"/>
              </a:rPr>
              <a:t>UNIX</a:t>
            </a:r>
            <a:r>
              <a:rPr sz="950" b="1" spc="25" dirty="0">
                <a:solidFill>
                  <a:srgbClr val="333333"/>
                </a:solidFill>
                <a:latin typeface="微软雅黑"/>
                <a:cs typeface="微软雅黑"/>
              </a:rPr>
              <a:t>、</a:t>
            </a:r>
            <a:r>
              <a:rPr sz="950" b="1" spc="100" dirty="0">
                <a:solidFill>
                  <a:srgbClr val="333333"/>
                </a:solidFill>
                <a:latin typeface="Trebuchet MS"/>
                <a:cs typeface="Trebuchet MS"/>
              </a:rPr>
              <a:t>Mac</a:t>
            </a:r>
            <a:r>
              <a:rPr sz="950" b="1" spc="25" dirty="0">
                <a:solidFill>
                  <a:srgbClr val="333333"/>
                </a:solidFill>
                <a:latin typeface="微软雅黑"/>
                <a:cs typeface="微软雅黑"/>
              </a:rPr>
              <a:t>等不同的操作系统。为了能够在如此复杂多样的设备之间解决问题解决文件传输问题， </a:t>
            </a:r>
            <a:r>
              <a:rPr sz="950" b="1" spc="30" dirty="0">
                <a:solidFill>
                  <a:srgbClr val="333333"/>
                </a:solidFill>
                <a:latin typeface="微软雅黑"/>
                <a:cs typeface="微软雅黑"/>
              </a:rPr>
              <a:t> </a:t>
            </a:r>
            <a:r>
              <a:rPr sz="950" b="1" spc="10" dirty="0">
                <a:solidFill>
                  <a:srgbClr val="333333"/>
                </a:solidFill>
                <a:latin typeface="Trebuchet MS"/>
                <a:cs typeface="Trebuchet MS"/>
              </a:rPr>
              <a:t>FTP</a:t>
            </a:r>
            <a:r>
              <a:rPr sz="950" b="1" spc="10" dirty="0">
                <a:solidFill>
                  <a:srgbClr val="333333"/>
                </a:solidFill>
                <a:latin typeface="微软雅黑"/>
                <a:cs typeface="微软雅黑"/>
              </a:rPr>
              <a:t>（</a:t>
            </a:r>
            <a:r>
              <a:rPr sz="950" b="1" spc="10" dirty="0">
                <a:solidFill>
                  <a:srgbClr val="333333"/>
                </a:solidFill>
                <a:latin typeface="Trebuchet MS"/>
                <a:cs typeface="Trebuchet MS"/>
              </a:rPr>
              <a:t>File</a:t>
            </a:r>
            <a:r>
              <a:rPr sz="950" b="1" spc="-40" dirty="0">
                <a:solidFill>
                  <a:srgbClr val="333333"/>
                </a:solidFill>
                <a:latin typeface="Trebuchet MS"/>
                <a:cs typeface="Trebuchet MS"/>
              </a:rPr>
              <a:t> </a:t>
            </a:r>
            <a:r>
              <a:rPr sz="950" b="1" spc="40" dirty="0">
                <a:solidFill>
                  <a:srgbClr val="333333"/>
                </a:solidFill>
                <a:latin typeface="Trebuchet MS"/>
                <a:cs typeface="Trebuchet MS"/>
              </a:rPr>
              <a:t>Transfer</a:t>
            </a:r>
            <a:r>
              <a:rPr sz="950" b="1" spc="-35" dirty="0">
                <a:solidFill>
                  <a:srgbClr val="333333"/>
                </a:solidFill>
                <a:latin typeface="Trebuchet MS"/>
                <a:cs typeface="Trebuchet MS"/>
              </a:rPr>
              <a:t> </a:t>
            </a:r>
            <a:r>
              <a:rPr sz="950" b="1" spc="40" dirty="0">
                <a:solidFill>
                  <a:srgbClr val="333333"/>
                </a:solidFill>
                <a:latin typeface="Trebuchet MS"/>
                <a:cs typeface="Trebuchet MS"/>
              </a:rPr>
              <a:t>Protocol</a:t>
            </a:r>
            <a:r>
              <a:rPr sz="950" b="1" spc="40" dirty="0">
                <a:solidFill>
                  <a:srgbClr val="333333"/>
                </a:solidFill>
                <a:latin typeface="微软雅黑"/>
                <a:cs typeface="微软雅黑"/>
              </a:rPr>
              <a:t>）</a:t>
            </a:r>
            <a:r>
              <a:rPr sz="950" b="1" spc="25" dirty="0">
                <a:solidFill>
                  <a:srgbClr val="333333"/>
                </a:solidFill>
                <a:latin typeface="微软雅黑"/>
                <a:cs typeface="微软雅黑"/>
              </a:rPr>
              <a:t>文件传输协议应运而生。</a:t>
            </a:r>
            <a:endParaRPr sz="950">
              <a:latin typeface="微软雅黑"/>
              <a:cs typeface="微软雅黑"/>
            </a:endParaRPr>
          </a:p>
          <a:p>
            <a:pPr marL="12700" marR="5080">
              <a:lnSpc>
                <a:spcPct val="131700"/>
              </a:lnSpc>
              <a:spcBef>
                <a:spcPts val="825"/>
              </a:spcBef>
            </a:pPr>
            <a:r>
              <a:rPr sz="950" b="1" spc="5" dirty="0">
                <a:solidFill>
                  <a:srgbClr val="333333"/>
                </a:solidFill>
                <a:latin typeface="Trebuchet MS"/>
                <a:cs typeface="Trebuchet MS"/>
              </a:rPr>
              <a:t>FTP</a:t>
            </a:r>
            <a:r>
              <a:rPr sz="950" b="1" spc="25" dirty="0">
                <a:solidFill>
                  <a:srgbClr val="333333"/>
                </a:solidFill>
                <a:latin typeface="微软雅黑"/>
                <a:cs typeface="微软雅黑"/>
              </a:rPr>
              <a:t>是一种在互联网中进行文件传输的协议，基于客户端</a:t>
            </a:r>
            <a:r>
              <a:rPr sz="950" b="1" spc="30" dirty="0">
                <a:solidFill>
                  <a:srgbClr val="333333"/>
                </a:solidFill>
                <a:latin typeface="Trebuchet MS"/>
                <a:cs typeface="Trebuchet MS"/>
              </a:rPr>
              <a:t>/</a:t>
            </a:r>
            <a:r>
              <a:rPr sz="950" b="1" spc="25" dirty="0">
                <a:solidFill>
                  <a:srgbClr val="333333"/>
                </a:solidFill>
                <a:latin typeface="微软雅黑"/>
                <a:cs typeface="微软雅黑"/>
              </a:rPr>
              <a:t>服务器模式，默认使用</a:t>
            </a:r>
            <a:r>
              <a:rPr sz="950" b="1" dirty="0">
                <a:solidFill>
                  <a:srgbClr val="333333"/>
                </a:solidFill>
                <a:latin typeface="Trebuchet MS"/>
                <a:cs typeface="Trebuchet MS"/>
              </a:rPr>
              <a:t>20</a:t>
            </a:r>
            <a:r>
              <a:rPr sz="950" b="1" spc="25" dirty="0">
                <a:solidFill>
                  <a:srgbClr val="333333"/>
                </a:solidFill>
                <a:latin typeface="微软雅黑"/>
                <a:cs typeface="微软雅黑"/>
              </a:rPr>
              <a:t>、</a:t>
            </a:r>
            <a:r>
              <a:rPr sz="950" b="1" dirty="0">
                <a:solidFill>
                  <a:srgbClr val="333333"/>
                </a:solidFill>
                <a:latin typeface="Trebuchet MS"/>
                <a:cs typeface="Trebuchet MS"/>
              </a:rPr>
              <a:t>21</a:t>
            </a:r>
            <a:r>
              <a:rPr sz="950" b="1" spc="20" dirty="0">
                <a:solidFill>
                  <a:srgbClr val="333333"/>
                </a:solidFill>
                <a:latin typeface="微软雅黑"/>
                <a:cs typeface="微软雅黑"/>
              </a:rPr>
              <a:t>号端口，其中端 </a:t>
            </a:r>
            <a:r>
              <a:rPr sz="950" b="1" spc="25" dirty="0">
                <a:solidFill>
                  <a:srgbClr val="333333"/>
                </a:solidFill>
                <a:latin typeface="微软雅黑"/>
                <a:cs typeface="微软雅黑"/>
              </a:rPr>
              <a:t>口</a:t>
            </a:r>
            <a:r>
              <a:rPr sz="950" b="1" dirty="0">
                <a:solidFill>
                  <a:srgbClr val="333333"/>
                </a:solidFill>
                <a:latin typeface="Trebuchet MS"/>
                <a:cs typeface="Trebuchet MS"/>
              </a:rPr>
              <a:t>20</a:t>
            </a:r>
            <a:r>
              <a:rPr sz="950" b="1" spc="25" dirty="0">
                <a:solidFill>
                  <a:srgbClr val="333333"/>
                </a:solidFill>
                <a:latin typeface="微软雅黑"/>
                <a:cs typeface="微软雅黑"/>
              </a:rPr>
              <a:t>用于进行数据传输，端口</a:t>
            </a:r>
            <a:r>
              <a:rPr sz="950" b="1" dirty="0">
                <a:solidFill>
                  <a:srgbClr val="333333"/>
                </a:solidFill>
                <a:latin typeface="Trebuchet MS"/>
                <a:cs typeface="Trebuchet MS"/>
              </a:rPr>
              <a:t>21</a:t>
            </a:r>
            <a:r>
              <a:rPr sz="950" b="1" spc="25" dirty="0">
                <a:solidFill>
                  <a:srgbClr val="333333"/>
                </a:solidFill>
                <a:latin typeface="微软雅黑"/>
                <a:cs typeface="微软雅黑"/>
              </a:rPr>
              <a:t>用于接受客户端发出的相关</a:t>
            </a:r>
            <a:r>
              <a:rPr sz="950" b="1" spc="5" dirty="0">
                <a:solidFill>
                  <a:srgbClr val="333333"/>
                </a:solidFill>
                <a:latin typeface="Trebuchet MS"/>
                <a:cs typeface="Trebuchet MS"/>
              </a:rPr>
              <a:t>FTP</a:t>
            </a:r>
            <a:r>
              <a:rPr sz="950" b="1" u="sng" spc="25" dirty="0">
                <a:solidFill>
                  <a:srgbClr val="4183C4"/>
                </a:solidFill>
                <a:uFill>
                  <a:solidFill>
                    <a:srgbClr val="4183C4"/>
                  </a:solidFill>
                </a:uFill>
                <a:latin typeface="微软雅黑"/>
                <a:cs typeface="微软雅黑"/>
                <a:hlinkClick r:id="rId9"/>
              </a:rPr>
              <a:t>命令</a:t>
            </a:r>
            <a:r>
              <a:rPr sz="950" b="1" spc="25" dirty="0">
                <a:solidFill>
                  <a:srgbClr val="333333"/>
                </a:solidFill>
                <a:latin typeface="微软雅黑"/>
                <a:cs typeface="微软雅黑"/>
              </a:rPr>
              <a:t>与参数。</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服务器普遍部署于内 网中，具有容易搭建、方便管理的特点。而且有些</a:t>
            </a:r>
            <a:r>
              <a:rPr sz="950" b="1" spc="5" dirty="0">
                <a:solidFill>
                  <a:srgbClr val="333333"/>
                </a:solidFill>
                <a:latin typeface="Trebuchet MS"/>
                <a:cs typeface="Trebuchet MS"/>
              </a:rPr>
              <a:t>FTP</a:t>
            </a:r>
            <a:r>
              <a:rPr sz="950" b="1" spc="25" dirty="0">
                <a:solidFill>
                  <a:srgbClr val="333333"/>
                </a:solidFill>
                <a:latin typeface="微软雅黑"/>
                <a:cs typeface="微软雅黑"/>
              </a:rPr>
              <a:t>客户端工具还可以支持文件的多点下载以及断点 续传技术，因此得到了广大用户的青睐。</a:t>
            </a:r>
            <a:r>
              <a:rPr sz="950" b="1" spc="5" dirty="0">
                <a:solidFill>
                  <a:srgbClr val="333333"/>
                </a:solidFill>
                <a:latin typeface="Trebuchet MS"/>
                <a:cs typeface="Trebuchet MS"/>
              </a:rPr>
              <a:t>FTP</a:t>
            </a:r>
            <a:r>
              <a:rPr sz="950" b="1" spc="25" dirty="0">
                <a:solidFill>
                  <a:srgbClr val="333333"/>
                </a:solidFill>
                <a:latin typeface="微软雅黑"/>
                <a:cs typeface="微软雅黑"/>
              </a:rPr>
              <a:t>协议的传输拓扑如图</a:t>
            </a:r>
            <a:r>
              <a:rPr sz="950" b="1" spc="-10" dirty="0">
                <a:solidFill>
                  <a:srgbClr val="333333"/>
                </a:solidFill>
                <a:latin typeface="Trebuchet MS"/>
                <a:cs typeface="Trebuchet MS"/>
              </a:rPr>
              <a:t>11-1</a:t>
            </a:r>
            <a:r>
              <a:rPr sz="950" b="1" spc="25" dirty="0">
                <a:solidFill>
                  <a:srgbClr val="333333"/>
                </a:solidFill>
                <a:latin typeface="微软雅黑"/>
                <a:cs typeface="微软雅黑"/>
              </a:rPr>
              <a:t>所示。</a:t>
            </a:r>
            <a:endParaRPr sz="950">
              <a:latin typeface="微软雅黑"/>
              <a:cs typeface="微软雅黑"/>
            </a:endParaRPr>
          </a:p>
        </p:txBody>
      </p:sp>
      <p:pic>
        <p:nvPicPr>
          <p:cNvPr id="11" name="object 11"/>
          <p:cNvPicPr/>
          <p:nvPr/>
        </p:nvPicPr>
        <p:blipFill>
          <a:blip r:embed="rId10" cstate="print"/>
          <a:stretch>
            <a:fillRect/>
          </a:stretch>
        </p:blipFill>
        <p:spPr>
          <a:xfrm>
            <a:off x="1025830" y="7848803"/>
            <a:ext cx="5279302" cy="1448473"/>
          </a:xfrm>
          <a:prstGeom prst="rect">
            <a:avLst/>
          </a:prstGeom>
        </p:spPr>
      </p:pic>
      <p:sp>
        <p:nvSpPr>
          <p:cNvPr id="12" name="object 12"/>
          <p:cNvSpPr txBox="1"/>
          <p:nvPr/>
        </p:nvSpPr>
        <p:spPr>
          <a:xfrm>
            <a:off x="946424" y="9532347"/>
            <a:ext cx="155067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11-1</a:t>
            </a:r>
            <a:r>
              <a:rPr sz="950" b="1" spc="140" dirty="0">
                <a:solidFill>
                  <a:srgbClr val="333333"/>
                </a:solidFill>
                <a:latin typeface="Trebuchet MS"/>
                <a:cs typeface="Trebuchet MS"/>
              </a:rPr>
              <a:t> </a:t>
            </a:r>
            <a:r>
              <a:rPr sz="950" b="1" spc="5" dirty="0">
                <a:solidFill>
                  <a:srgbClr val="333333"/>
                </a:solidFill>
                <a:latin typeface="Trebuchet MS"/>
                <a:cs typeface="Trebuchet MS"/>
              </a:rPr>
              <a:t>FTP</a:t>
            </a:r>
            <a:r>
              <a:rPr sz="950" b="1" spc="25" dirty="0">
                <a:solidFill>
                  <a:srgbClr val="333333"/>
                </a:solidFill>
                <a:latin typeface="微软雅黑"/>
                <a:cs typeface="微软雅黑"/>
              </a:rPr>
              <a:t>协议的传输拓扑</a:t>
            </a:r>
            <a:endParaRPr sz="950">
              <a:latin typeface="微软雅黑"/>
              <a:cs typeface="微软雅黑"/>
            </a:endParaRPr>
          </a:p>
        </p:txBody>
      </p:sp>
      <p:sp>
        <p:nvSpPr>
          <p:cNvPr id="14" name="object 14"/>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167</a:t>
            </a:fld>
            <a:endParaRPr sz="800">
              <a:latin typeface="小哥哥网恋吗"/>
              <a:cs typeface="小哥哥网恋吗"/>
            </a:endParaRPr>
          </a:p>
        </p:txBody>
      </p:sp>
      <p:sp>
        <p:nvSpPr>
          <p:cNvPr id="13" name="object 1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1225864"/>
            <a:ext cx="38735" cy="486409"/>
          </a:xfrm>
          <a:custGeom>
            <a:avLst/>
            <a:gdLst/>
            <a:ahLst/>
            <a:cxnLst/>
            <a:rect l="l" t="t" r="r" b="b"/>
            <a:pathLst>
              <a:path w="38734" h="486410">
                <a:moveTo>
                  <a:pt x="38117" y="486000"/>
                </a:moveTo>
                <a:lnTo>
                  <a:pt x="0" y="486000"/>
                </a:lnTo>
                <a:lnTo>
                  <a:pt x="0" y="0"/>
                </a:lnTo>
                <a:lnTo>
                  <a:pt x="38117" y="0"/>
                </a:lnTo>
                <a:lnTo>
                  <a:pt x="38117" y="48600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579640"/>
            <a:ext cx="5651500" cy="6761480"/>
            <a:chOff x="959124" y="3579640"/>
            <a:chExt cx="5651500" cy="6761480"/>
          </a:xfrm>
        </p:grpSpPr>
        <p:sp>
          <p:nvSpPr>
            <p:cNvPr id="4" name="object 4"/>
            <p:cNvSpPr/>
            <p:nvPr/>
          </p:nvSpPr>
          <p:spPr>
            <a:xfrm>
              <a:off x="963889" y="3584405"/>
              <a:ext cx="5641975" cy="6751955"/>
            </a:xfrm>
            <a:custGeom>
              <a:avLst/>
              <a:gdLst/>
              <a:ahLst/>
              <a:cxnLst/>
              <a:rect l="l" t="t" r="r" b="b"/>
              <a:pathLst>
                <a:path w="5641975" h="6751955">
                  <a:moveTo>
                    <a:pt x="5641421" y="6751551"/>
                  </a:moveTo>
                  <a:lnTo>
                    <a:pt x="0" y="6751551"/>
                  </a:lnTo>
                  <a:lnTo>
                    <a:pt x="0" y="20545"/>
                  </a:lnTo>
                  <a:lnTo>
                    <a:pt x="20659" y="0"/>
                  </a:lnTo>
                  <a:lnTo>
                    <a:pt x="5620752" y="0"/>
                  </a:lnTo>
                  <a:lnTo>
                    <a:pt x="5641421" y="20545"/>
                  </a:lnTo>
                  <a:lnTo>
                    <a:pt x="5641421" y="6751551"/>
                  </a:lnTo>
                  <a:close/>
                </a:path>
              </a:pathLst>
            </a:custGeom>
            <a:solidFill>
              <a:srgbClr val="F8F8F8"/>
            </a:solidFill>
          </p:spPr>
          <p:txBody>
            <a:bodyPr wrap="square" lIns="0" tIns="0" rIns="0" bIns="0" rtlCol="0"/>
            <a:lstStyle/>
            <a:p>
              <a:endParaRPr/>
            </a:p>
          </p:txBody>
        </p:sp>
        <p:sp>
          <p:nvSpPr>
            <p:cNvPr id="5" name="object 5"/>
            <p:cNvSpPr/>
            <p:nvPr/>
          </p:nvSpPr>
          <p:spPr>
            <a:xfrm>
              <a:off x="963889" y="3584405"/>
              <a:ext cx="5641975" cy="6751955"/>
            </a:xfrm>
            <a:custGeom>
              <a:avLst/>
              <a:gdLst/>
              <a:ahLst/>
              <a:cxnLst/>
              <a:rect l="l" t="t" r="r" b="b"/>
              <a:pathLst>
                <a:path w="5641975" h="6751955">
                  <a:moveTo>
                    <a:pt x="0" y="6751551"/>
                  </a:moveTo>
                  <a:lnTo>
                    <a:pt x="0" y="23823"/>
                  </a:lnTo>
                  <a:lnTo>
                    <a:pt x="0" y="20545"/>
                  </a:lnTo>
                  <a:lnTo>
                    <a:pt x="600" y="17419"/>
                  </a:lnTo>
                  <a:lnTo>
                    <a:pt x="1810" y="14446"/>
                  </a:lnTo>
                  <a:lnTo>
                    <a:pt x="3020" y="11616"/>
                  </a:lnTo>
                  <a:lnTo>
                    <a:pt x="4745" y="9081"/>
                  </a:lnTo>
                  <a:lnTo>
                    <a:pt x="6975" y="6851"/>
                  </a:lnTo>
                  <a:lnTo>
                    <a:pt x="9214" y="4612"/>
                  </a:lnTo>
                  <a:lnTo>
                    <a:pt x="11787" y="2830"/>
                  </a:lnTo>
                  <a:lnTo>
                    <a:pt x="14703" y="1791"/>
                  </a:lnTo>
                  <a:lnTo>
                    <a:pt x="17629" y="600"/>
                  </a:lnTo>
                  <a:lnTo>
                    <a:pt x="20659" y="0"/>
                  </a:lnTo>
                  <a:lnTo>
                    <a:pt x="23823" y="0"/>
                  </a:lnTo>
                  <a:lnTo>
                    <a:pt x="5617597" y="0"/>
                  </a:lnTo>
                  <a:lnTo>
                    <a:pt x="5620752" y="0"/>
                  </a:lnTo>
                  <a:lnTo>
                    <a:pt x="5623792" y="600"/>
                  </a:lnTo>
                  <a:lnTo>
                    <a:pt x="5626717" y="1791"/>
                  </a:lnTo>
                  <a:lnTo>
                    <a:pt x="5629633" y="2830"/>
                  </a:lnTo>
                  <a:lnTo>
                    <a:pt x="5641421" y="20545"/>
                  </a:lnTo>
                  <a:lnTo>
                    <a:pt x="5641421" y="23823"/>
                  </a:lnTo>
                  <a:lnTo>
                    <a:pt x="5641421" y="6751551"/>
                  </a:lnTo>
                </a:path>
              </a:pathLst>
            </a:custGeom>
            <a:ln w="9529">
              <a:solidFill>
                <a:srgbClr val="E7EAEC"/>
              </a:solidFill>
            </a:ln>
          </p:spPr>
          <p:txBody>
            <a:bodyPr wrap="square" lIns="0" tIns="0" rIns="0" bIns="0" rtlCol="0"/>
            <a:lstStyle/>
            <a:p>
              <a:endParaRPr/>
            </a:p>
          </p:txBody>
        </p:sp>
        <p:sp>
          <p:nvSpPr>
            <p:cNvPr id="6" name="object 6"/>
            <p:cNvSpPr/>
            <p:nvPr/>
          </p:nvSpPr>
          <p:spPr>
            <a:xfrm>
              <a:off x="1006771" y="3665471"/>
              <a:ext cx="5556250" cy="6670675"/>
            </a:xfrm>
            <a:custGeom>
              <a:avLst/>
              <a:gdLst/>
              <a:ahLst/>
              <a:cxnLst/>
              <a:rect l="l" t="t" r="r" b="b"/>
              <a:pathLst>
                <a:path w="5556250" h="6670675">
                  <a:moveTo>
                    <a:pt x="0" y="0"/>
                  </a:moveTo>
                  <a:lnTo>
                    <a:pt x="5555656" y="0"/>
                  </a:lnTo>
                  <a:lnTo>
                    <a:pt x="5555656" y="6670492"/>
                  </a:lnTo>
                  <a:lnTo>
                    <a:pt x="0" y="6670492"/>
                  </a:lnTo>
                  <a:lnTo>
                    <a:pt x="0" y="0"/>
                  </a:lnTo>
                  <a:close/>
                </a:path>
              </a:pathLst>
            </a:custGeom>
            <a:solidFill>
              <a:srgbClr val="F8F8F8"/>
            </a:solidFill>
          </p:spPr>
          <p:txBody>
            <a:bodyPr wrap="square" lIns="0" tIns="0" rIns="0" bIns="0" rtlCol="0"/>
            <a:lstStyle/>
            <a:p>
              <a:endParaRPr/>
            </a:p>
          </p:txBody>
        </p:sp>
      </p:grpSp>
      <p:sp>
        <p:nvSpPr>
          <p:cNvPr id="7" name="object 7"/>
          <p:cNvSpPr txBox="1"/>
          <p:nvPr/>
        </p:nvSpPr>
        <p:spPr>
          <a:xfrm>
            <a:off x="4867497" y="4511678"/>
            <a:ext cx="1182370" cy="161290"/>
          </a:xfrm>
          <a:prstGeom prst="rect">
            <a:avLst/>
          </a:prstGeom>
        </p:spPr>
        <p:txBody>
          <a:bodyPr vert="horz" wrap="square" lIns="0" tIns="17780" rIns="0" bIns="0" rtlCol="0">
            <a:spAutoFit/>
          </a:bodyPr>
          <a:lstStyle/>
          <a:p>
            <a:pPr>
              <a:lnSpc>
                <a:spcPct val="100000"/>
              </a:lnSpc>
              <a:spcBef>
                <a:spcPts val="140"/>
              </a:spcBef>
            </a:pPr>
            <a:r>
              <a:rPr sz="850" spc="25" dirty="0">
                <a:solidFill>
                  <a:srgbClr val="333333"/>
                </a:solidFill>
                <a:latin typeface="Lucida Console"/>
                <a:cs typeface="Lucida Console"/>
              </a:rPr>
              <a:t>3.1</a:t>
            </a:r>
            <a:r>
              <a:rPr sz="850" spc="15" dirty="0">
                <a:solidFill>
                  <a:srgbClr val="333333"/>
                </a:solidFill>
                <a:latin typeface="Lucida Console"/>
                <a:cs typeface="Lucida Console"/>
              </a:rPr>
              <a:t> </a:t>
            </a:r>
            <a:r>
              <a:rPr sz="850" spc="25" dirty="0">
                <a:solidFill>
                  <a:srgbClr val="333333"/>
                </a:solidFill>
                <a:latin typeface="Lucida Console"/>
                <a:cs typeface="Lucida Console"/>
              </a:rPr>
              <a:t>MB/s</a:t>
            </a:r>
            <a:r>
              <a:rPr sz="850" spc="15" dirty="0">
                <a:solidFill>
                  <a:srgbClr val="333333"/>
                </a:solidFill>
                <a:latin typeface="Lucida Console"/>
                <a:cs typeface="Lucida Console"/>
              </a:rPr>
              <a:t> | </a:t>
            </a:r>
            <a:r>
              <a:rPr sz="850" spc="25" dirty="0">
                <a:solidFill>
                  <a:srgbClr val="333333"/>
                </a:solidFill>
                <a:latin typeface="Lucida Console"/>
                <a:cs typeface="Lucida Console"/>
              </a:rPr>
              <a:t>3.2</a:t>
            </a:r>
            <a:r>
              <a:rPr sz="850" spc="15" dirty="0">
                <a:solidFill>
                  <a:srgbClr val="333333"/>
                </a:solidFill>
                <a:latin typeface="Lucida Console"/>
                <a:cs typeface="Lucida Console"/>
              </a:rPr>
              <a:t> </a:t>
            </a:r>
            <a:r>
              <a:rPr sz="850" spc="20" dirty="0">
                <a:solidFill>
                  <a:srgbClr val="333333"/>
                </a:solidFill>
                <a:latin typeface="Lucida Console"/>
                <a:cs typeface="Lucida Console"/>
              </a:rPr>
              <a:t>kB</a:t>
            </a:r>
            <a:endParaRPr sz="850">
              <a:latin typeface="Lucida Console"/>
              <a:cs typeface="Lucida Console"/>
            </a:endParaRPr>
          </a:p>
        </p:txBody>
      </p:sp>
      <p:sp>
        <p:nvSpPr>
          <p:cNvPr id="15" name="object 15"/>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168</a:t>
            </a:fld>
            <a:endParaRPr sz="800">
              <a:latin typeface="小哥哥网恋吗"/>
              <a:cs typeface="小哥哥网恋吗"/>
            </a:endParaRPr>
          </a:p>
        </p:txBody>
      </p:sp>
      <p:sp>
        <p:nvSpPr>
          <p:cNvPr id="8" name="object 8"/>
          <p:cNvSpPr txBox="1"/>
          <p:nvPr/>
        </p:nvSpPr>
        <p:spPr>
          <a:xfrm>
            <a:off x="4860956" y="4854715"/>
            <a:ext cx="1182370" cy="161290"/>
          </a:xfrm>
          <a:prstGeom prst="rect">
            <a:avLst/>
          </a:prstGeom>
        </p:spPr>
        <p:txBody>
          <a:bodyPr vert="horz" wrap="square" lIns="0" tIns="17780" rIns="0" bIns="0" rtlCol="0">
            <a:spAutoFit/>
          </a:bodyPr>
          <a:lstStyle/>
          <a:p>
            <a:pPr>
              <a:lnSpc>
                <a:spcPct val="100000"/>
              </a:lnSpc>
              <a:spcBef>
                <a:spcPts val="140"/>
              </a:spcBef>
            </a:pPr>
            <a:r>
              <a:rPr sz="850" spc="25" dirty="0">
                <a:solidFill>
                  <a:srgbClr val="333333"/>
                </a:solidFill>
                <a:latin typeface="Lucida Console"/>
                <a:cs typeface="Lucida Console"/>
              </a:rPr>
              <a:t>2.7</a:t>
            </a:r>
            <a:r>
              <a:rPr sz="850" spc="15" dirty="0">
                <a:solidFill>
                  <a:srgbClr val="333333"/>
                </a:solidFill>
                <a:latin typeface="Lucida Console"/>
                <a:cs typeface="Lucida Console"/>
              </a:rPr>
              <a:t> </a:t>
            </a:r>
            <a:r>
              <a:rPr sz="850" spc="25" dirty="0">
                <a:solidFill>
                  <a:srgbClr val="333333"/>
                </a:solidFill>
                <a:latin typeface="Lucida Console"/>
                <a:cs typeface="Lucida Console"/>
              </a:rPr>
              <a:t>MB/s</a:t>
            </a:r>
            <a:r>
              <a:rPr sz="850" spc="15" dirty="0">
                <a:solidFill>
                  <a:srgbClr val="333333"/>
                </a:solidFill>
                <a:latin typeface="Lucida Console"/>
                <a:cs typeface="Lucida Console"/>
              </a:rPr>
              <a:t> | </a:t>
            </a:r>
            <a:r>
              <a:rPr sz="850" spc="25" dirty="0">
                <a:solidFill>
                  <a:srgbClr val="333333"/>
                </a:solidFill>
                <a:latin typeface="Lucida Console"/>
                <a:cs typeface="Lucida Console"/>
              </a:rPr>
              <a:t>2.7</a:t>
            </a:r>
            <a:r>
              <a:rPr sz="850" spc="15" dirty="0">
                <a:solidFill>
                  <a:srgbClr val="333333"/>
                </a:solidFill>
                <a:latin typeface="Lucida Console"/>
                <a:cs typeface="Lucida Console"/>
              </a:rPr>
              <a:t> </a:t>
            </a:r>
            <a:r>
              <a:rPr sz="850" spc="20" dirty="0">
                <a:solidFill>
                  <a:srgbClr val="333333"/>
                </a:solidFill>
                <a:latin typeface="Lucida Console"/>
                <a:cs typeface="Lucida Console"/>
              </a:rPr>
              <a:t>kB</a:t>
            </a:r>
            <a:endParaRPr sz="850">
              <a:latin typeface="Lucida Console"/>
              <a:cs typeface="Lucida Console"/>
            </a:endParaRPr>
          </a:p>
        </p:txBody>
      </p:sp>
      <p:sp>
        <p:nvSpPr>
          <p:cNvPr id="9" name="object 9"/>
          <p:cNvSpPr txBox="1"/>
          <p:nvPr/>
        </p:nvSpPr>
        <p:spPr>
          <a:xfrm>
            <a:off x="1083006" y="4475772"/>
            <a:ext cx="1535430" cy="883285"/>
          </a:xfrm>
          <a:prstGeom prst="rect">
            <a:avLst/>
          </a:prstGeom>
        </p:spPr>
        <p:txBody>
          <a:bodyPr vert="horz" wrap="square" lIns="0" tIns="11430" rIns="0" bIns="0" rtlCol="0">
            <a:spAutoFit/>
          </a:bodyPr>
          <a:lstStyle/>
          <a:p>
            <a:pPr marR="904875">
              <a:lnSpc>
                <a:spcPct val="132400"/>
              </a:lnSpc>
              <a:spcBef>
                <a:spcPts val="90"/>
              </a:spcBef>
            </a:pP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  </a:t>
            </a:r>
            <a:r>
              <a:rPr sz="850" spc="25" dirty="0">
                <a:solidFill>
                  <a:srgbClr val="333333"/>
                </a:solidFill>
                <a:latin typeface="Lucida Console"/>
                <a:cs typeface="Lucida Console"/>
              </a:rPr>
              <a:t>00:00</a:t>
            </a:r>
            <a:endParaRPr sz="850">
              <a:latin typeface="Lucida Console"/>
              <a:cs typeface="Lucida Console"/>
            </a:endParaRPr>
          </a:p>
          <a:p>
            <a:pPr marR="1113155">
              <a:lnSpc>
                <a:spcPct val="132400"/>
              </a:lnSpc>
            </a:pPr>
            <a:r>
              <a:rPr sz="850" spc="30" dirty="0">
                <a:solidFill>
                  <a:srgbClr val="333333"/>
                </a:solidFill>
                <a:latin typeface="Lucida Console"/>
                <a:cs typeface="Lucida Console"/>
              </a:rPr>
              <a:t>BaseO</a:t>
            </a:r>
            <a:r>
              <a:rPr sz="850" spc="15" dirty="0">
                <a:solidFill>
                  <a:srgbClr val="333333"/>
                </a:solidFill>
                <a:latin typeface="Lucida Console"/>
                <a:cs typeface="Lucida Console"/>
              </a:rPr>
              <a:t>S  </a:t>
            </a:r>
            <a:r>
              <a:rPr sz="850" spc="25" dirty="0">
                <a:solidFill>
                  <a:srgbClr val="333333"/>
                </a:solidFill>
                <a:latin typeface="Lucida Console"/>
                <a:cs typeface="Lucida Console"/>
              </a:rPr>
              <a:t>00:00</a:t>
            </a:r>
            <a:endParaRPr sz="850">
              <a:latin typeface="Lucida Console"/>
              <a:cs typeface="Lucida Console"/>
            </a:endParaRPr>
          </a:p>
          <a:p>
            <a:pPr>
              <a:lnSpc>
                <a:spcPct val="100000"/>
              </a:lnSpc>
              <a:spcBef>
                <a:spcPts val="330"/>
              </a:spcBef>
            </a:pPr>
            <a:r>
              <a:rPr sz="850" spc="30" dirty="0">
                <a:solidFill>
                  <a:srgbClr val="333333"/>
                </a:solidFill>
                <a:latin typeface="Lucida Console"/>
                <a:cs typeface="Lucida Console"/>
              </a:rPr>
              <a:t>Dependencies</a:t>
            </a:r>
            <a:r>
              <a:rPr sz="850" spc="-40"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p:txBody>
      </p:sp>
      <p:sp>
        <p:nvSpPr>
          <p:cNvPr id="10" name="object 10"/>
          <p:cNvSpPr txBox="1"/>
          <p:nvPr/>
        </p:nvSpPr>
        <p:spPr>
          <a:xfrm>
            <a:off x="1083006" y="5333365"/>
            <a:ext cx="5424805" cy="4142104"/>
          </a:xfrm>
          <a:prstGeom prst="rect">
            <a:avLst/>
          </a:prstGeom>
        </p:spPr>
        <p:txBody>
          <a:bodyPr vert="horz" wrap="square" lIns="0" tIns="53340" rIns="0" bIns="0" rtlCol="0">
            <a:spAutoFit/>
          </a:bodyPr>
          <a:lstStyle/>
          <a:p>
            <a:pPr>
              <a:lnSpc>
                <a:spcPct val="100000"/>
              </a:lnSpc>
              <a:spcBef>
                <a:spcPts val="420"/>
              </a:spcBef>
            </a:pPr>
            <a:r>
              <a:rPr sz="850" spc="30" dirty="0">
                <a:solidFill>
                  <a:srgbClr val="333333"/>
                </a:solidFill>
                <a:latin typeface="Lucida Console"/>
                <a:cs typeface="Lucida Console"/>
              </a:rPr>
              <a:t>==============================================================================</a:t>
            </a:r>
            <a:endParaRPr sz="850">
              <a:latin typeface="Lucida Console"/>
              <a:cs typeface="Lucida Console"/>
            </a:endParaRPr>
          </a:p>
          <a:p>
            <a:pPr>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201295" marR="584200" indent="-134620">
              <a:lnSpc>
                <a:spcPct val="132400"/>
              </a:lnSpc>
              <a:tabLst>
                <a:tab pos="1292225" algn="l"/>
                <a:tab pos="2511425" algn="l"/>
                <a:tab pos="4140200" algn="l"/>
              </a:tabLst>
            </a:pPr>
            <a:r>
              <a:rPr sz="850" spc="30" dirty="0">
                <a:solidFill>
                  <a:srgbClr val="333333"/>
                </a:solidFill>
                <a:latin typeface="Lucida Console"/>
                <a:cs typeface="Lucida Console"/>
              </a:rPr>
              <a:t>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a:t>
            </a:r>
            <a:r>
              <a:rPr sz="850" dirty="0">
                <a:solidFill>
                  <a:srgbClr val="333333"/>
                </a:solidFill>
                <a:latin typeface="Lucida Console"/>
                <a:cs typeface="Lucida Console"/>
              </a:rPr>
              <a:t>	</a:t>
            </a:r>
            <a:r>
              <a:rPr sz="850" spc="30" dirty="0">
                <a:solidFill>
                  <a:srgbClr val="333333"/>
                </a:solidFill>
                <a:latin typeface="Lucida Console"/>
                <a:cs typeface="Lucida Console"/>
              </a:rPr>
              <a:t>Repositor</a:t>
            </a:r>
            <a:r>
              <a:rPr sz="850" spc="15" dirty="0">
                <a:solidFill>
                  <a:srgbClr val="333333"/>
                </a:solidFill>
                <a:latin typeface="Lucida Console"/>
                <a:cs typeface="Lucida Console"/>
              </a:rPr>
              <a:t>y  </a:t>
            </a:r>
            <a:r>
              <a:rPr sz="850" spc="25" dirty="0">
                <a:solidFill>
                  <a:srgbClr val="333333"/>
                </a:solidFill>
                <a:latin typeface="Lucida Console"/>
                <a:cs typeface="Lucida Console"/>
              </a:rPr>
              <a:t>Size</a:t>
            </a:r>
            <a:endParaRPr sz="850">
              <a:latin typeface="Lucida Console"/>
              <a:cs typeface="Lucida Console"/>
            </a:endParaRPr>
          </a:p>
          <a:p>
            <a:pPr>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a:lnSpc>
                <a:spcPct val="100000"/>
              </a:lnSpc>
              <a:spcBef>
                <a:spcPts val="334"/>
              </a:spcBef>
            </a:pPr>
            <a:r>
              <a:rPr sz="850" spc="30" dirty="0">
                <a:solidFill>
                  <a:srgbClr val="333333"/>
                </a:solidFill>
                <a:latin typeface="Lucida Console"/>
                <a:cs typeface="Lucida Console"/>
              </a:rPr>
              <a:t>==========</a:t>
            </a:r>
            <a:endParaRPr sz="850">
              <a:latin typeface="Lucida Console"/>
              <a:cs typeface="Lucida Console"/>
            </a:endParaRPr>
          </a:p>
          <a:p>
            <a:pPr>
              <a:lnSpc>
                <a:spcPct val="100000"/>
              </a:lnSpc>
              <a:spcBef>
                <a:spcPts val="330"/>
              </a:spcBef>
            </a:pPr>
            <a:r>
              <a:rPr sz="850" spc="30" dirty="0">
                <a:solidFill>
                  <a:srgbClr val="333333"/>
                </a:solidFill>
                <a:latin typeface="Lucida Console"/>
                <a:cs typeface="Lucida Console"/>
              </a:rPr>
              <a:t>Installing:</a:t>
            </a:r>
            <a:endParaRPr sz="850">
              <a:latin typeface="Lucida Console"/>
              <a:cs typeface="Lucida Console"/>
            </a:endParaRPr>
          </a:p>
          <a:p>
            <a:pPr marL="66675">
              <a:lnSpc>
                <a:spcPct val="100000"/>
              </a:lnSpc>
              <a:spcBef>
                <a:spcPts val="330"/>
              </a:spcBef>
              <a:tabLst>
                <a:tab pos="1290320" algn="l"/>
                <a:tab pos="2513330" algn="l"/>
                <a:tab pos="4152900" algn="l"/>
              </a:tabLst>
            </a:pPr>
            <a:r>
              <a:rPr sz="850" spc="25" dirty="0">
                <a:solidFill>
                  <a:srgbClr val="333333"/>
                </a:solidFill>
                <a:latin typeface="Lucida Console"/>
                <a:cs typeface="Lucida Console"/>
              </a:rPr>
              <a:t>vsftpd	x86_64	</a:t>
            </a:r>
            <a:r>
              <a:rPr sz="850" spc="30" dirty="0">
                <a:solidFill>
                  <a:srgbClr val="333333"/>
                </a:solidFill>
                <a:latin typeface="Lucida Console"/>
                <a:cs typeface="Lucida Console"/>
              </a:rPr>
              <a:t>3.0.3-28.el8	AppStream</a:t>
            </a:r>
            <a:endParaRPr sz="850">
              <a:latin typeface="Lucida Console"/>
              <a:cs typeface="Lucida Console"/>
            </a:endParaRPr>
          </a:p>
          <a:p>
            <a:pPr marL="201295">
              <a:lnSpc>
                <a:spcPct val="100000"/>
              </a:lnSpc>
              <a:spcBef>
                <a:spcPts val="330"/>
              </a:spcBef>
            </a:pPr>
            <a:r>
              <a:rPr sz="850" spc="25" dirty="0">
                <a:solidFill>
                  <a:srgbClr val="333333"/>
                </a:solidFill>
                <a:latin typeface="Lucida Console"/>
                <a:cs typeface="Lucida Console"/>
              </a:rPr>
              <a:t>180</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780"/>
              </a:spcBef>
            </a:pPr>
            <a:r>
              <a:rPr sz="850" spc="30" dirty="0">
                <a:solidFill>
                  <a:srgbClr val="333333"/>
                </a:solidFill>
                <a:latin typeface="Lucida Console"/>
                <a:cs typeface="Lucida Console"/>
              </a:rPr>
              <a:t>Transaction</a:t>
            </a:r>
            <a:r>
              <a:rPr sz="850" spc="-30"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a:lnSpc>
                <a:spcPct val="100000"/>
              </a:lnSpc>
              <a:spcBef>
                <a:spcPts val="330"/>
              </a:spcBef>
              <a:tabLst>
                <a:tab pos="619760"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a:t>
            </a:r>
            <a:endParaRPr sz="850">
              <a:latin typeface="Lucida Console"/>
              <a:cs typeface="Lucida Console"/>
            </a:endParaRPr>
          </a:p>
          <a:p>
            <a:pPr>
              <a:lnSpc>
                <a:spcPct val="100000"/>
              </a:lnSpc>
            </a:pPr>
            <a:endParaRPr sz="900">
              <a:latin typeface="Lucida Console"/>
              <a:cs typeface="Lucida Console"/>
            </a:endParaRPr>
          </a:p>
          <a:p>
            <a:pPr marR="3963035">
              <a:lnSpc>
                <a:spcPct val="132400"/>
              </a:lnSpc>
              <a:spcBef>
                <a:spcPts val="455"/>
              </a:spcBef>
            </a:pPr>
            <a:r>
              <a:rPr sz="850" spc="25" dirty="0">
                <a:solidFill>
                  <a:srgbClr val="333333"/>
                </a:solidFill>
                <a:latin typeface="Lucida Console"/>
                <a:cs typeface="Lucida Console"/>
              </a:rPr>
              <a:t>Total size: 180 </a:t>
            </a:r>
            <a:r>
              <a:rPr sz="850" spc="15" dirty="0">
                <a:solidFill>
                  <a:srgbClr val="333333"/>
                </a:solidFill>
                <a:latin typeface="Lucida Console"/>
                <a:cs typeface="Lucida Console"/>
              </a:rPr>
              <a:t>k </a:t>
            </a:r>
            <a:r>
              <a:rPr sz="850" spc="20" dirty="0">
                <a:solidFill>
                  <a:srgbClr val="333333"/>
                </a:solidFill>
                <a:latin typeface="Lucida Console"/>
                <a:cs typeface="Lucida Console"/>
              </a:rPr>
              <a:t> </a:t>
            </a:r>
            <a:r>
              <a:rPr sz="850" spc="30" dirty="0">
                <a:solidFill>
                  <a:srgbClr val="333333"/>
                </a:solidFill>
                <a:latin typeface="Lucida Console"/>
                <a:cs typeface="Lucida Console"/>
              </a:rPr>
              <a:t>Installed </a:t>
            </a:r>
            <a:r>
              <a:rPr sz="850" spc="25" dirty="0">
                <a:solidFill>
                  <a:srgbClr val="333333"/>
                </a:solidFill>
                <a:latin typeface="Lucida Console"/>
                <a:cs typeface="Lucida Console"/>
              </a:rPr>
              <a:t>size: 356 </a:t>
            </a:r>
            <a:r>
              <a:rPr sz="850" spc="15" dirty="0">
                <a:solidFill>
                  <a:srgbClr val="333333"/>
                </a:solidFill>
                <a:latin typeface="Lucida Console"/>
                <a:cs typeface="Lucida Console"/>
              </a:rPr>
              <a:t>k </a:t>
            </a:r>
            <a:r>
              <a:rPr sz="850" spc="-500" dirty="0">
                <a:solidFill>
                  <a:srgbClr val="333333"/>
                </a:solidFill>
                <a:latin typeface="Lucida Console"/>
                <a:cs typeface="Lucida Console"/>
              </a:rPr>
              <a:t> </a:t>
            </a:r>
            <a:r>
              <a:rPr sz="850" spc="20" dirty="0">
                <a:solidFill>
                  <a:srgbClr val="333333"/>
                </a:solidFill>
                <a:latin typeface="Lucida Console"/>
                <a:cs typeface="Lucida Console"/>
              </a:rPr>
              <a:t>Is </a:t>
            </a:r>
            <a:r>
              <a:rPr sz="850" spc="25" dirty="0">
                <a:solidFill>
                  <a:srgbClr val="333333"/>
                </a:solidFill>
                <a:latin typeface="Lucida Console"/>
                <a:cs typeface="Lucida Console"/>
              </a:rPr>
              <a:t>this </a:t>
            </a:r>
            <a:r>
              <a:rPr sz="850" spc="20" dirty="0">
                <a:solidFill>
                  <a:srgbClr val="333333"/>
                </a:solidFill>
                <a:latin typeface="Lucida Console"/>
                <a:cs typeface="Lucida Console"/>
              </a:rPr>
              <a:t>ok</a:t>
            </a:r>
            <a:r>
              <a:rPr sz="850" spc="25" dirty="0">
                <a:solidFill>
                  <a:srgbClr val="333333"/>
                </a:solidFill>
                <a:latin typeface="Lucida Console"/>
                <a:cs typeface="Lucida Console"/>
              </a:rPr>
              <a:t> [y/N]: </a:t>
            </a:r>
            <a:r>
              <a:rPr sz="850" spc="15" dirty="0">
                <a:solidFill>
                  <a:srgbClr val="333333"/>
                </a:solidFill>
                <a:latin typeface="Lucida Console"/>
                <a:cs typeface="Lucida Console"/>
              </a:rPr>
              <a:t>y </a:t>
            </a:r>
            <a:r>
              <a:rPr sz="850" spc="20" dirty="0">
                <a:solidFill>
                  <a:srgbClr val="333333"/>
                </a:solidFill>
                <a:latin typeface="Lucida Console"/>
                <a:cs typeface="Lucida Console"/>
              </a:rPr>
              <a:t> </a:t>
            </a:r>
            <a:r>
              <a:rPr sz="850" spc="30" dirty="0">
                <a:solidFill>
                  <a:srgbClr val="333333"/>
                </a:solidFill>
                <a:latin typeface="Lucida Console"/>
                <a:cs typeface="Lucida Console"/>
              </a:rPr>
              <a:t>Downloading</a:t>
            </a:r>
            <a:r>
              <a:rPr sz="850" spc="-50" dirty="0">
                <a:solidFill>
                  <a:srgbClr val="333333"/>
                </a:solidFill>
                <a:latin typeface="Lucida Console"/>
                <a:cs typeface="Lucida Console"/>
              </a:rPr>
              <a:t> </a:t>
            </a:r>
            <a:r>
              <a:rPr sz="850" spc="30" dirty="0">
                <a:solidFill>
                  <a:srgbClr val="333333"/>
                </a:solidFill>
                <a:latin typeface="Lucida Console"/>
                <a:cs typeface="Lucida Console"/>
              </a:rPr>
              <a:t>Packages:</a:t>
            </a:r>
            <a:endParaRPr sz="850">
              <a:latin typeface="Lucida Console"/>
              <a:cs typeface="Lucida Console"/>
            </a:endParaRPr>
          </a:p>
          <a:p>
            <a:pPr marR="3479800">
              <a:lnSpc>
                <a:spcPct val="132400"/>
              </a:lnSpc>
            </a:pPr>
            <a:r>
              <a:rPr sz="850" spc="30" dirty="0">
                <a:solidFill>
                  <a:srgbClr val="333333"/>
                </a:solidFill>
                <a:latin typeface="Lucida Console"/>
                <a:cs typeface="Lucida Console"/>
              </a:rPr>
              <a:t>Running transaction </a:t>
            </a:r>
            <a:r>
              <a:rPr sz="850" spc="25" dirty="0">
                <a:solidFill>
                  <a:srgbClr val="333333"/>
                </a:solidFill>
                <a:latin typeface="Lucida Console"/>
                <a:cs typeface="Lucida Console"/>
              </a:rPr>
              <a:t>check </a:t>
            </a:r>
            <a:r>
              <a:rPr sz="850" spc="30" dirty="0">
                <a:solidFill>
                  <a:srgbClr val="333333"/>
                </a:solidFill>
                <a:latin typeface="Lucida Console"/>
                <a:cs typeface="Lucida Console"/>
              </a:rPr>
              <a:t> Transaction </a:t>
            </a:r>
            <a:r>
              <a:rPr sz="850" spc="25" dirty="0">
                <a:solidFill>
                  <a:srgbClr val="333333"/>
                </a:solidFill>
                <a:latin typeface="Lucida Console"/>
                <a:cs typeface="Lucida Console"/>
              </a:rPr>
              <a:t>check </a:t>
            </a:r>
            <a:r>
              <a:rPr sz="850" spc="30" dirty="0">
                <a:solidFill>
                  <a:srgbClr val="333333"/>
                </a:solidFill>
                <a:latin typeface="Lucida Console"/>
                <a:cs typeface="Lucida Console"/>
              </a:rPr>
              <a:t>succeeded. </a:t>
            </a:r>
            <a:r>
              <a:rPr sz="850" spc="-505" dirty="0">
                <a:solidFill>
                  <a:srgbClr val="333333"/>
                </a:solidFill>
                <a:latin typeface="Lucida Console"/>
                <a:cs typeface="Lucida Console"/>
              </a:rPr>
              <a:t> </a:t>
            </a:r>
            <a:r>
              <a:rPr sz="850" spc="30" dirty="0">
                <a:solidFill>
                  <a:srgbClr val="333333"/>
                </a:solidFill>
                <a:latin typeface="Lucida Console"/>
                <a:cs typeface="Lucida Console"/>
              </a:rPr>
              <a:t>Running transaction </a:t>
            </a:r>
            <a:r>
              <a:rPr sz="850" spc="25" dirty="0">
                <a:solidFill>
                  <a:srgbClr val="333333"/>
                </a:solidFill>
                <a:latin typeface="Lucida Console"/>
                <a:cs typeface="Lucida Console"/>
              </a:rPr>
              <a:t>test </a:t>
            </a:r>
            <a:r>
              <a:rPr sz="850" spc="30" dirty="0">
                <a:solidFill>
                  <a:srgbClr val="333333"/>
                </a:solidFill>
                <a:latin typeface="Lucida Console"/>
                <a:cs typeface="Lucida Console"/>
              </a:rPr>
              <a:t> Transaction </a:t>
            </a:r>
            <a:r>
              <a:rPr sz="850" spc="25" dirty="0">
                <a:solidFill>
                  <a:srgbClr val="333333"/>
                </a:solidFill>
                <a:latin typeface="Lucida Console"/>
                <a:cs typeface="Lucida Console"/>
              </a:rPr>
              <a:t>test </a:t>
            </a:r>
            <a:r>
              <a:rPr sz="850" spc="30" dirty="0">
                <a:solidFill>
                  <a:srgbClr val="333333"/>
                </a:solidFill>
                <a:latin typeface="Lucida Console"/>
                <a:cs typeface="Lucida Console"/>
              </a:rPr>
              <a:t>succeeded.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Running</a:t>
            </a:r>
            <a:r>
              <a:rPr sz="850" spc="20" dirty="0">
                <a:solidFill>
                  <a:srgbClr val="333333"/>
                </a:solidFill>
                <a:latin typeface="Lucida Console"/>
                <a:cs typeface="Lucida Console"/>
              </a:rPr>
              <a:t> </a:t>
            </a:r>
            <a:r>
              <a:rPr sz="850" spc="30" dirty="0">
                <a:solidFill>
                  <a:srgbClr val="333333"/>
                </a:solidFill>
                <a:latin typeface="Lucida Console"/>
                <a:cs typeface="Lucida Console"/>
              </a:rPr>
              <a:t>transaction</a:t>
            </a:r>
            <a:endParaRPr sz="850">
              <a:latin typeface="Lucida Console"/>
              <a:cs typeface="Lucida Console"/>
            </a:endParaRPr>
          </a:p>
        </p:txBody>
      </p:sp>
      <p:sp>
        <p:nvSpPr>
          <p:cNvPr id="11" name="object 11"/>
          <p:cNvSpPr txBox="1"/>
          <p:nvPr/>
        </p:nvSpPr>
        <p:spPr>
          <a:xfrm>
            <a:off x="2379996" y="9485717"/>
            <a:ext cx="80010" cy="161290"/>
          </a:xfrm>
          <a:prstGeom prst="rect">
            <a:avLst/>
          </a:prstGeom>
        </p:spPr>
        <p:txBody>
          <a:bodyPr vert="horz" wrap="square" lIns="0" tIns="17780" rIns="0" bIns="0" rtlCol="0">
            <a:spAutoFit/>
          </a:bodyPr>
          <a:lstStyle/>
          <a:p>
            <a:pPr>
              <a:lnSpc>
                <a:spcPct val="100000"/>
              </a:lnSpc>
              <a:spcBef>
                <a:spcPts val="140"/>
              </a:spcBef>
            </a:pPr>
            <a:r>
              <a:rPr sz="850" spc="15" dirty="0">
                <a:solidFill>
                  <a:srgbClr val="333333"/>
                </a:solidFill>
                <a:latin typeface="Lucida Console"/>
                <a:cs typeface="Lucida Console"/>
              </a:rPr>
              <a:t>:</a:t>
            </a:r>
            <a:endParaRPr sz="850">
              <a:latin typeface="Lucida Console"/>
              <a:cs typeface="Lucida Console"/>
            </a:endParaRPr>
          </a:p>
        </p:txBody>
      </p:sp>
      <p:sp>
        <p:nvSpPr>
          <p:cNvPr id="12" name="object 12"/>
          <p:cNvSpPr txBox="1"/>
          <p:nvPr/>
        </p:nvSpPr>
        <p:spPr>
          <a:xfrm>
            <a:off x="2382177" y="9828754"/>
            <a:ext cx="1951989" cy="161290"/>
          </a:xfrm>
          <a:prstGeom prst="rect">
            <a:avLst/>
          </a:prstGeom>
        </p:spPr>
        <p:txBody>
          <a:bodyPr vert="horz" wrap="square" lIns="0" tIns="17780" rIns="0" bIns="0" rtlCol="0">
            <a:spAutoFit/>
          </a:bodyPr>
          <a:lstStyle/>
          <a:p>
            <a:pPr>
              <a:lnSpc>
                <a:spcPct val="100000"/>
              </a:lnSpc>
              <a:spcBef>
                <a:spcPts val="140"/>
              </a:spcBef>
            </a:pP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vsftpd-3.0.3-28.el8.x86_64</a:t>
            </a:r>
            <a:endParaRPr sz="850">
              <a:latin typeface="Lucida Console"/>
              <a:cs typeface="Lucida Console"/>
            </a:endParaRPr>
          </a:p>
        </p:txBody>
      </p:sp>
      <p:sp>
        <p:nvSpPr>
          <p:cNvPr id="13" name="object 13"/>
          <p:cNvSpPr txBox="1"/>
          <p:nvPr/>
        </p:nvSpPr>
        <p:spPr>
          <a:xfrm>
            <a:off x="1217465" y="9449812"/>
            <a:ext cx="704850" cy="711835"/>
          </a:xfrm>
          <a:prstGeom prst="rect">
            <a:avLst/>
          </a:prstGeom>
        </p:spPr>
        <p:txBody>
          <a:bodyPr vert="horz" wrap="square" lIns="0" tIns="11430" rIns="0" bIns="0" rtlCol="0">
            <a:spAutoFit/>
          </a:bodyPr>
          <a:lstStyle/>
          <a:p>
            <a:pPr marL="66675" marR="74295" indent="-67310">
              <a:lnSpc>
                <a:spcPct val="132400"/>
              </a:lnSpc>
              <a:spcBef>
                <a:spcPts val="90"/>
              </a:spcBef>
            </a:pPr>
            <a:r>
              <a:rPr sz="850" spc="30" dirty="0">
                <a:solidFill>
                  <a:srgbClr val="333333"/>
                </a:solidFill>
                <a:latin typeface="Lucida Console"/>
                <a:cs typeface="Lucida Console"/>
              </a:rPr>
              <a:t>Preparin</a:t>
            </a:r>
            <a:r>
              <a:rPr sz="850" spc="15" dirty="0">
                <a:solidFill>
                  <a:srgbClr val="333333"/>
                </a:solidFill>
                <a:latin typeface="Lucida Console"/>
                <a:cs typeface="Lucida Console"/>
              </a:rPr>
              <a:t>g  </a:t>
            </a:r>
            <a:r>
              <a:rPr sz="850" spc="25" dirty="0">
                <a:solidFill>
                  <a:srgbClr val="333333"/>
                </a:solidFill>
                <a:latin typeface="Lucida Console"/>
                <a:cs typeface="Lucida Console"/>
              </a:rPr>
              <a:t>1/1</a:t>
            </a:r>
            <a:endParaRPr sz="850">
              <a:latin typeface="Lucida Console"/>
              <a:cs typeface="Lucida Console"/>
            </a:endParaRPr>
          </a:p>
          <a:p>
            <a:pPr marL="133985" marR="5080" indent="-134620">
              <a:lnSpc>
                <a:spcPct val="132400"/>
              </a:lnSpc>
            </a:pP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25" dirty="0">
                <a:solidFill>
                  <a:srgbClr val="333333"/>
                </a:solidFill>
                <a:latin typeface="Lucida Console"/>
                <a:cs typeface="Lucida Console"/>
              </a:rPr>
              <a:t>1/1</a:t>
            </a:r>
            <a:endParaRPr sz="850">
              <a:latin typeface="Lucida Console"/>
              <a:cs typeface="Lucida Console"/>
            </a:endParaRPr>
          </a:p>
        </p:txBody>
      </p:sp>
      <p:sp>
        <p:nvSpPr>
          <p:cNvPr id="14" name="object 14"/>
          <p:cNvSpPr txBox="1"/>
          <p:nvPr/>
        </p:nvSpPr>
        <p:spPr>
          <a:xfrm>
            <a:off x="882924" y="332701"/>
            <a:ext cx="5835015" cy="4168775"/>
          </a:xfrm>
          <a:prstGeom prst="rect">
            <a:avLst/>
          </a:prstGeom>
        </p:spPr>
        <p:txBody>
          <a:bodyPr vert="horz" wrap="square" lIns="0" tIns="12065" rIns="0" bIns="0" rtlCol="0">
            <a:spAutoFit/>
          </a:bodyPr>
          <a:lstStyle/>
          <a:p>
            <a:pPr marL="76200" marR="68580">
              <a:lnSpc>
                <a:spcPct val="131600"/>
              </a:lnSpc>
              <a:spcBef>
                <a:spcPts val="95"/>
              </a:spcBef>
            </a:pP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服务器是按照</a:t>
            </a:r>
            <a:r>
              <a:rPr sz="950" b="1" spc="5" dirty="0">
                <a:solidFill>
                  <a:srgbClr val="333333"/>
                </a:solidFill>
                <a:latin typeface="Trebuchet MS"/>
                <a:cs typeface="Trebuchet MS"/>
              </a:rPr>
              <a:t>FTP</a:t>
            </a:r>
            <a:r>
              <a:rPr sz="950" b="1" spc="25" dirty="0">
                <a:solidFill>
                  <a:srgbClr val="333333"/>
                </a:solidFill>
                <a:latin typeface="微软雅黑"/>
                <a:cs typeface="微软雅黑"/>
              </a:rPr>
              <a:t>协议在互联网上提供文件存储和访问服务的主机，</a:t>
            </a:r>
            <a:r>
              <a:rPr sz="950" b="1" spc="5" dirty="0">
                <a:solidFill>
                  <a:srgbClr val="333333"/>
                </a:solidFill>
                <a:latin typeface="Trebuchet MS"/>
                <a:cs typeface="Trebuchet MS"/>
              </a:rPr>
              <a:t>FTP</a:t>
            </a:r>
            <a:r>
              <a:rPr sz="950" b="1" spc="25" dirty="0">
                <a:solidFill>
                  <a:srgbClr val="333333"/>
                </a:solidFill>
                <a:latin typeface="微软雅黑"/>
                <a:cs typeface="微软雅黑"/>
              </a:rPr>
              <a:t>客户端则是向服务器发送</a:t>
            </a:r>
            <a:r>
              <a:rPr sz="950" b="1" spc="-715" dirty="0">
                <a:solidFill>
                  <a:srgbClr val="333333"/>
                </a:solidFill>
                <a:latin typeface="微软雅黑"/>
                <a:cs typeface="微软雅黑"/>
              </a:rPr>
              <a:t>连</a:t>
            </a:r>
            <a:r>
              <a:rPr sz="1200" baseline="34722" dirty="0">
                <a:latin typeface="小哥哥网恋吗"/>
                <a:cs typeface="小哥哥网恋吗"/>
              </a:rPr>
              <a:t>5/20 </a:t>
            </a:r>
            <a:r>
              <a:rPr sz="950" b="1" spc="25" dirty="0">
                <a:solidFill>
                  <a:srgbClr val="333333"/>
                </a:solidFill>
                <a:latin typeface="微软雅黑"/>
                <a:cs typeface="微软雅黑"/>
              </a:rPr>
              <a:t>接请求，以建立数据传输链路的主机。</a:t>
            </a:r>
            <a:r>
              <a:rPr sz="950" b="1" spc="5" dirty="0">
                <a:solidFill>
                  <a:srgbClr val="333333"/>
                </a:solidFill>
                <a:latin typeface="Trebuchet MS"/>
                <a:cs typeface="Trebuchet MS"/>
              </a:rPr>
              <a:t>FTP</a:t>
            </a:r>
            <a:r>
              <a:rPr sz="950" b="1" spc="25" dirty="0">
                <a:solidFill>
                  <a:srgbClr val="333333"/>
                </a:solidFill>
                <a:latin typeface="微软雅黑"/>
                <a:cs typeface="微软雅黑"/>
              </a:rPr>
              <a:t>协议有下面两种工作模式，第</a:t>
            </a:r>
            <a:r>
              <a:rPr sz="950" b="1" dirty="0">
                <a:solidFill>
                  <a:srgbClr val="333333"/>
                </a:solidFill>
                <a:latin typeface="Trebuchet MS"/>
                <a:cs typeface="Trebuchet MS"/>
              </a:rPr>
              <a:t>8</a:t>
            </a:r>
            <a:r>
              <a:rPr sz="950" b="1" spc="25" dirty="0">
                <a:solidFill>
                  <a:srgbClr val="333333"/>
                </a:solidFill>
                <a:latin typeface="微软雅黑"/>
                <a:cs typeface="微软雅黑"/>
              </a:rPr>
              <a:t>章在学习防火墙服务配置时曾 经讲过，防火墙一般是用于过滤从外网进入内网的流量，因此有些时候需要将</a:t>
            </a:r>
            <a:r>
              <a:rPr sz="950" b="1" spc="5" dirty="0">
                <a:solidFill>
                  <a:srgbClr val="333333"/>
                </a:solidFill>
                <a:latin typeface="Trebuchet MS"/>
                <a:cs typeface="Trebuchet MS"/>
              </a:rPr>
              <a:t>FTP</a:t>
            </a:r>
            <a:r>
              <a:rPr sz="950" b="1" spc="25" dirty="0">
                <a:solidFill>
                  <a:srgbClr val="333333"/>
                </a:solidFill>
                <a:latin typeface="微软雅黑"/>
                <a:cs typeface="微软雅黑"/>
              </a:rPr>
              <a:t>的工作模式设置为主 </a:t>
            </a:r>
            <a:r>
              <a:rPr sz="950" b="1" spc="30" dirty="0">
                <a:solidFill>
                  <a:srgbClr val="333333"/>
                </a:solidFill>
                <a:latin typeface="微软雅黑"/>
                <a:cs typeface="微软雅黑"/>
              </a:rPr>
              <a:t> </a:t>
            </a:r>
            <a:r>
              <a:rPr sz="950" b="1" spc="25" dirty="0">
                <a:solidFill>
                  <a:srgbClr val="333333"/>
                </a:solidFill>
                <a:latin typeface="微软雅黑"/>
                <a:cs typeface="微软雅黑"/>
              </a:rPr>
              <a:t>动模式，才可以传输数据。</a:t>
            </a:r>
            <a:endParaRPr sz="950">
              <a:latin typeface="微软雅黑"/>
              <a:cs typeface="微软雅黑"/>
            </a:endParaRPr>
          </a:p>
          <a:p>
            <a:pPr marL="257175">
              <a:lnSpc>
                <a:spcPct val="100000"/>
              </a:lnSpc>
              <a:spcBef>
                <a:spcPts val="1110"/>
              </a:spcBef>
            </a:pPr>
            <a:r>
              <a:rPr sz="950" b="1" spc="25" dirty="0">
                <a:solidFill>
                  <a:srgbClr val="777777"/>
                </a:solidFill>
                <a:latin typeface="微软雅黑"/>
                <a:cs typeface="微软雅黑"/>
              </a:rPr>
              <a:t>主动模式：</a:t>
            </a:r>
            <a:r>
              <a:rPr sz="950" b="1" spc="5" dirty="0">
                <a:solidFill>
                  <a:srgbClr val="777777"/>
                </a:solidFill>
                <a:latin typeface="Trebuchet MS"/>
                <a:cs typeface="Trebuchet MS"/>
              </a:rPr>
              <a:t>FTP</a:t>
            </a:r>
            <a:r>
              <a:rPr sz="950" b="1" spc="25" dirty="0">
                <a:solidFill>
                  <a:srgbClr val="777777"/>
                </a:solidFill>
                <a:latin typeface="微软雅黑"/>
                <a:cs typeface="微软雅黑"/>
              </a:rPr>
              <a:t>服务器主动向客户端发起连接请求。</a:t>
            </a:r>
            <a:endParaRPr sz="950">
              <a:latin typeface="微软雅黑"/>
              <a:cs typeface="微软雅黑"/>
            </a:endParaRPr>
          </a:p>
          <a:p>
            <a:pPr>
              <a:lnSpc>
                <a:spcPct val="100000"/>
              </a:lnSpc>
              <a:spcBef>
                <a:spcPts val="80"/>
              </a:spcBef>
            </a:pPr>
            <a:endParaRPr sz="600">
              <a:latin typeface="微软雅黑"/>
              <a:cs typeface="微软雅黑"/>
            </a:endParaRPr>
          </a:p>
          <a:p>
            <a:pPr marL="257175">
              <a:lnSpc>
                <a:spcPct val="100000"/>
              </a:lnSpc>
            </a:pPr>
            <a:r>
              <a:rPr sz="950" b="1" spc="25" dirty="0">
                <a:solidFill>
                  <a:srgbClr val="777777"/>
                </a:solidFill>
                <a:latin typeface="微软雅黑"/>
                <a:cs typeface="微软雅黑"/>
              </a:rPr>
              <a:t>被动模式：</a:t>
            </a:r>
            <a:r>
              <a:rPr sz="950" b="1" spc="5" dirty="0">
                <a:solidFill>
                  <a:srgbClr val="777777"/>
                </a:solidFill>
                <a:latin typeface="Trebuchet MS"/>
                <a:cs typeface="Trebuchet MS"/>
              </a:rPr>
              <a:t>FTP</a:t>
            </a:r>
            <a:r>
              <a:rPr sz="950" b="1" spc="25" dirty="0">
                <a:solidFill>
                  <a:srgbClr val="777777"/>
                </a:solidFill>
                <a:latin typeface="微软雅黑"/>
                <a:cs typeface="微软雅黑"/>
              </a:rPr>
              <a:t>服务器等待客户端发起连接请求（默认工作模式）。</a:t>
            </a:r>
            <a:endParaRPr sz="950">
              <a:latin typeface="微软雅黑"/>
              <a:cs typeface="微软雅黑"/>
            </a:endParaRPr>
          </a:p>
          <a:p>
            <a:pPr marL="75565" marR="118745">
              <a:lnSpc>
                <a:spcPct val="131600"/>
              </a:lnSpc>
              <a:spcBef>
                <a:spcPts val="750"/>
              </a:spcBef>
            </a:pPr>
            <a:r>
              <a:rPr sz="950" b="1" spc="25" dirty="0">
                <a:solidFill>
                  <a:srgbClr val="333333"/>
                </a:solidFill>
                <a:latin typeface="微软雅黑"/>
                <a:cs typeface="微软雅黑"/>
              </a:rPr>
              <a:t>由于</a:t>
            </a:r>
            <a:r>
              <a:rPr sz="950" b="1" spc="5" dirty="0">
                <a:solidFill>
                  <a:srgbClr val="333333"/>
                </a:solidFill>
                <a:latin typeface="Trebuchet MS"/>
                <a:cs typeface="Trebuchet MS"/>
              </a:rPr>
              <a:t>FTP</a:t>
            </a:r>
            <a:r>
              <a:rPr sz="950" b="1" spc="25" dirty="0">
                <a:solidFill>
                  <a:srgbClr val="333333"/>
                </a:solidFill>
                <a:latin typeface="微软雅黑"/>
                <a:cs typeface="微软雅黑"/>
              </a:rPr>
              <a:t>、</a:t>
            </a:r>
            <a:r>
              <a:rPr sz="950" b="1" spc="25" dirty="0">
                <a:solidFill>
                  <a:srgbClr val="333333"/>
                </a:solidFill>
                <a:latin typeface="Trebuchet MS"/>
                <a:cs typeface="Trebuchet MS"/>
              </a:rPr>
              <a:t>HTTP</a:t>
            </a:r>
            <a:r>
              <a:rPr sz="950" b="1" spc="25" dirty="0">
                <a:solidFill>
                  <a:srgbClr val="333333"/>
                </a:solidFill>
                <a:latin typeface="微软雅黑"/>
                <a:cs typeface="微软雅黑"/>
              </a:rPr>
              <a:t>、</a:t>
            </a:r>
            <a:r>
              <a:rPr sz="950" b="1" spc="30" dirty="0">
                <a:solidFill>
                  <a:srgbClr val="333333"/>
                </a:solidFill>
                <a:latin typeface="Trebuchet MS"/>
                <a:cs typeface="Trebuchet MS"/>
              </a:rPr>
              <a:t>Telnet</a:t>
            </a:r>
            <a:r>
              <a:rPr sz="950" b="1" spc="20" dirty="0">
                <a:solidFill>
                  <a:srgbClr val="333333"/>
                </a:solidFill>
                <a:latin typeface="微软雅黑"/>
                <a:cs typeface="微软雅黑"/>
              </a:rPr>
              <a:t>等协议的数据都是经过明文进行传输，因此从设计的原理上就是不可靠的，但 </a:t>
            </a:r>
            <a:r>
              <a:rPr sz="950" b="1" spc="25" dirty="0">
                <a:solidFill>
                  <a:srgbClr val="333333"/>
                </a:solidFill>
                <a:latin typeface="微软雅黑"/>
                <a:cs typeface="微软雅黑"/>
              </a:rPr>
              <a:t>人们又需要解决文件传输的需求，因此便有了</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a:t>
            </a:r>
            <a:r>
              <a:rPr sz="950" b="1" spc="45" dirty="0">
                <a:solidFill>
                  <a:srgbClr val="333333"/>
                </a:solidFill>
                <a:latin typeface="Trebuchet MS"/>
                <a:cs typeface="Trebuchet MS"/>
              </a:rPr>
              <a:t>vsftpd</a:t>
            </a:r>
            <a:r>
              <a:rPr sz="950" b="1" spc="45" dirty="0">
                <a:solidFill>
                  <a:srgbClr val="333333"/>
                </a:solidFill>
                <a:latin typeface="微软雅黑"/>
                <a:cs typeface="微软雅黑"/>
              </a:rPr>
              <a:t>（</a:t>
            </a:r>
            <a:r>
              <a:rPr sz="950" b="1" spc="45" dirty="0">
                <a:solidFill>
                  <a:srgbClr val="333333"/>
                </a:solidFill>
                <a:latin typeface="Trebuchet MS"/>
                <a:cs typeface="Trebuchet MS"/>
              </a:rPr>
              <a:t>very </a:t>
            </a:r>
            <a:r>
              <a:rPr sz="950" b="1" spc="40" dirty="0">
                <a:solidFill>
                  <a:srgbClr val="333333"/>
                </a:solidFill>
                <a:latin typeface="Trebuchet MS"/>
                <a:cs typeface="Trebuchet MS"/>
              </a:rPr>
              <a:t>secure </a:t>
            </a:r>
            <a:r>
              <a:rPr sz="950" b="1" spc="45" dirty="0">
                <a:solidFill>
                  <a:srgbClr val="333333"/>
                </a:solidFill>
                <a:latin typeface="Trebuchet MS"/>
                <a:cs typeface="Trebuchet MS"/>
              </a:rPr>
              <a:t>ftp </a:t>
            </a:r>
            <a:r>
              <a:rPr sz="950" b="1" spc="70" dirty="0">
                <a:solidFill>
                  <a:srgbClr val="333333"/>
                </a:solidFill>
                <a:latin typeface="Trebuchet MS"/>
                <a:cs typeface="Trebuchet MS"/>
              </a:rPr>
              <a:t>daemon</a:t>
            </a:r>
            <a:r>
              <a:rPr sz="950" b="1" spc="70" dirty="0">
                <a:solidFill>
                  <a:srgbClr val="333333"/>
                </a:solidFill>
                <a:latin typeface="微软雅黑"/>
                <a:cs typeface="微软雅黑"/>
              </a:rPr>
              <a:t>， </a:t>
            </a:r>
            <a:r>
              <a:rPr sz="950" b="1" spc="-270" dirty="0">
                <a:solidFill>
                  <a:srgbClr val="333333"/>
                </a:solidFill>
                <a:latin typeface="微软雅黑"/>
                <a:cs typeface="微软雅黑"/>
              </a:rPr>
              <a:t> </a:t>
            </a:r>
            <a:r>
              <a:rPr sz="950" b="1" spc="25" dirty="0">
                <a:solidFill>
                  <a:srgbClr val="333333"/>
                </a:solidFill>
                <a:latin typeface="微软雅黑"/>
                <a:cs typeface="微软雅黑"/>
              </a:rPr>
              <a:t>非常安全的</a:t>
            </a:r>
            <a:r>
              <a:rPr sz="950" b="1" spc="5" dirty="0">
                <a:solidFill>
                  <a:srgbClr val="333333"/>
                </a:solidFill>
                <a:latin typeface="Trebuchet MS"/>
                <a:cs typeface="Trebuchet MS"/>
              </a:rPr>
              <a:t>FTP</a:t>
            </a:r>
            <a:r>
              <a:rPr sz="950" b="1" spc="25" dirty="0">
                <a:solidFill>
                  <a:srgbClr val="333333"/>
                </a:solidFill>
                <a:latin typeface="微软雅黑"/>
                <a:cs typeface="微软雅黑"/>
              </a:rPr>
              <a:t>守护进程）是一款运行在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操作系统上的</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服务程序，不仅完全开源而且免费，此 外，还具有很高的安全性、传输速度，以及支持虚拟用户验证等其他</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服务程序不具备的特点。在不 影响使用的前提下，能够让管理者自行决定是公开匿名、本地用户还是虚拟用户的验证方式，这样即便 被骇客拿到了我们的账号密码，也不见得能登陆的了服务器。</a:t>
            </a:r>
            <a:endParaRPr sz="950">
              <a:latin typeface="微软雅黑"/>
              <a:cs typeface="微软雅黑"/>
            </a:endParaRPr>
          </a:p>
          <a:p>
            <a:pPr marL="76200" marR="211454" indent="-635">
              <a:lnSpc>
                <a:spcPct val="131600"/>
              </a:lnSpc>
              <a:spcBef>
                <a:spcPts val="825"/>
              </a:spcBef>
            </a:pPr>
            <a:r>
              <a:rPr sz="950" b="1" spc="25" dirty="0">
                <a:solidFill>
                  <a:srgbClr val="333333"/>
                </a:solidFill>
                <a:latin typeface="微软雅黑"/>
                <a:cs typeface="微软雅黑"/>
              </a:rPr>
              <a:t>在配置妥当软件仓库之后，就可以安装</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服务程序了，</a:t>
            </a:r>
            <a:r>
              <a:rPr sz="950" b="1" spc="85" dirty="0">
                <a:solidFill>
                  <a:srgbClr val="333333"/>
                </a:solidFill>
                <a:latin typeface="Trebuchet MS"/>
                <a:cs typeface="Trebuchet MS"/>
              </a:rPr>
              <a:t>yum</a:t>
            </a:r>
            <a:r>
              <a:rPr sz="950" b="1" spc="25" dirty="0">
                <a:solidFill>
                  <a:srgbClr val="333333"/>
                </a:solidFill>
                <a:latin typeface="微软雅黑"/>
                <a:cs typeface="微软雅黑"/>
              </a:rPr>
              <a:t>与</a:t>
            </a:r>
            <a:r>
              <a:rPr sz="950" b="1" spc="55" dirty="0">
                <a:solidFill>
                  <a:srgbClr val="333333"/>
                </a:solidFill>
                <a:latin typeface="Trebuchet MS"/>
                <a:cs typeface="Trebuchet MS"/>
              </a:rPr>
              <a:t>dnf</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都可以，优先选择用</a:t>
            </a:r>
            <a:r>
              <a:rPr sz="950" b="1" spc="55" dirty="0">
                <a:solidFill>
                  <a:srgbClr val="333333"/>
                </a:solidFill>
                <a:latin typeface="Trebuchet MS"/>
                <a:cs typeface="Trebuchet MS"/>
              </a:rPr>
              <a:t>dnf</a:t>
            </a:r>
            <a:r>
              <a:rPr sz="950" b="1" spc="15" dirty="0">
                <a:solidFill>
                  <a:srgbClr val="333333"/>
                </a:solidFill>
                <a:latin typeface="微软雅黑"/>
                <a:cs typeface="微软雅黑"/>
              </a:rPr>
              <a:t>命 </a:t>
            </a:r>
            <a:r>
              <a:rPr sz="950" b="1" spc="25" dirty="0">
                <a:solidFill>
                  <a:srgbClr val="333333"/>
                </a:solidFill>
                <a:latin typeface="微软雅黑"/>
                <a:cs typeface="微软雅黑"/>
              </a:rPr>
              <a:t>令方式。</a:t>
            </a:r>
            <a:endParaRPr sz="950">
              <a:latin typeface="微软雅黑"/>
              <a:cs typeface="微软雅黑"/>
            </a:endParaRPr>
          </a:p>
          <a:p>
            <a:pPr>
              <a:lnSpc>
                <a:spcPct val="100000"/>
              </a:lnSpc>
              <a:spcBef>
                <a:spcPts val="50"/>
              </a:spcBef>
            </a:pPr>
            <a:endParaRPr sz="900">
              <a:latin typeface="微软雅黑"/>
              <a:cs typeface="微软雅黑"/>
            </a:endParaRPr>
          </a:p>
          <a:p>
            <a:pPr marL="200025" marR="244284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a:t>
            </a:r>
            <a:r>
              <a:rPr sz="850" spc="25" dirty="0">
                <a:solidFill>
                  <a:srgbClr val="333333"/>
                </a:solidFill>
                <a:latin typeface="Lucida Console"/>
                <a:cs typeface="Lucida Console"/>
              </a:rPr>
              <a:t>vsftpd </a:t>
            </a:r>
            <a:r>
              <a:rPr sz="850" spc="30" dirty="0">
                <a:solidFill>
                  <a:srgbClr val="333333"/>
                </a:solidFill>
                <a:latin typeface="Lucida Console"/>
                <a:cs typeface="Lucida Console"/>
              </a:rPr>
              <a:t> Updating Subscription Management repositories.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 </a:t>
            </a:r>
            <a:r>
              <a:rPr sz="850" spc="30" dirty="0">
                <a:solidFill>
                  <a:srgbClr val="333333"/>
                </a:solidFill>
                <a:latin typeface="Lucida Console"/>
                <a:cs typeface="Lucida Console"/>
              </a:rPr>
              <a:t>consumer identity</a:t>
            </a:r>
            <a:endParaRPr sz="850">
              <a:latin typeface="Lucida Console"/>
              <a:cs typeface="Lucida Console"/>
            </a:endParaRPr>
          </a:p>
          <a:p>
            <a:pPr marL="200025" marR="310515">
              <a:lnSpc>
                <a:spcPct val="132400"/>
              </a:lnSpc>
            </a:pP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subscription-manager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a:t>
            </a:r>
            <a:endParaRPr sz="850">
              <a:latin typeface="Lucida Console"/>
              <a:cs typeface="Lucida Console"/>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535"/>
            <a:ext cx="5651500" cy="1958339"/>
            <a:chOff x="959124" y="363535"/>
            <a:chExt cx="5651500" cy="1958339"/>
          </a:xfrm>
        </p:grpSpPr>
        <p:sp>
          <p:nvSpPr>
            <p:cNvPr id="3" name="object 3"/>
            <p:cNvSpPr/>
            <p:nvPr/>
          </p:nvSpPr>
          <p:spPr>
            <a:xfrm>
              <a:off x="963889" y="368300"/>
              <a:ext cx="5641975" cy="1948814"/>
            </a:xfrm>
            <a:custGeom>
              <a:avLst/>
              <a:gdLst/>
              <a:ahLst/>
              <a:cxnLst/>
              <a:rect l="l" t="t" r="r" b="b"/>
              <a:pathLst>
                <a:path w="5641975" h="1948814">
                  <a:moveTo>
                    <a:pt x="5617597" y="1948788"/>
                  </a:moveTo>
                  <a:lnTo>
                    <a:pt x="23823" y="1948788"/>
                  </a:lnTo>
                  <a:lnTo>
                    <a:pt x="20659" y="1948636"/>
                  </a:lnTo>
                  <a:lnTo>
                    <a:pt x="0" y="1927938"/>
                  </a:lnTo>
                  <a:lnTo>
                    <a:pt x="0" y="0"/>
                  </a:lnTo>
                  <a:lnTo>
                    <a:pt x="5641421" y="0"/>
                  </a:lnTo>
                  <a:lnTo>
                    <a:pt x="5641421" y="1927938"/>
                  </a:lnTo>
                  <a:lnTo>
                    <a:pt x="5617597" y="1948788"/>
                  </a:lnTo>
                  <a:close/>
                </a:path>
              </a:pathLst>
            </a:custGeom>
            <a:solidFill>
              <a:srgbClr val="F8F8F8"/>
            </a:solidFill>
          </p:spPr>
          <p:txBody>
            <a:bodyPr wrap="square" lIns="0" tIns="0" rIns="0" bIns="0" rtlCol="0"/>
            <a:lstStyle/>
            <a:p>
              <a:endParaRPr/>
            </a:p>
          </p:txBody>
        </p:sp>
        <p:sp>
          <p:nvSpPr>
            <p:cNvPr id="4" name="object 4"/>
            <p:cNvSpPr/>
            <p:nvPr/>
          </p:nvSpPr>
          <p:spPr>
            <a:xfrm>
              <a:off x="963889" y="368300"/>
              <a:ext cx="5641975" cy="1948814"/>
            </a:xfrm>
            <a:custGeom>
              <a:avLst/>
              <a:gdLst/>
              <a:ahLst/>
              <a:cxnLst/>
              <a:rect l="l" t="t" r="r" b="b"/>
              <a:pathLst>
                <a:path w="5641975" h="1948814">
                  <a:moveTo>
                    <a:pt x="0" y="1924964"/>
                  </a:moveTo>
                  <a:lnTo>
                    <a:pt x="0" y="0"/>
                  </a:lnTo>
                </a:path>
                <a:path w="5641975" h="1948814">
                  <a:moveTo>
                    <a:pt x="5641421" y="0"/>
                  </a:moveTo>
                  <a:lnTo>
                    <a:pt x="5641421" y="1924964"/>
                  </a:lnTo>
                  <a:lnTo>
                    <a:pt x="5641421" y="1927938"/>
                  </a:lnTo>
                  <a:lnTo>
                    <a:pt x="5640820" y="1930920"/>
                  </a:lnTo>
                  <a:lnTo>
                    <a:pt x="5639610" y="1933751"/>
                  </a:lnTo>
                  <a:lnTo>
                    <a:pt x="5638400" y="1936581"/>
                  </a:lnTo>
                  <a:lnTo>
                    <a:pt x="5636675" y="1939259"/>
                  </a:lnTo>
                  <a:lnTo>
                    <a:pt x="5617597" y="1948788"/>
                  </a:lnTo>
                  <a:lnTo>
                    <a:pt x="23823" y="1948788"/>
                  </a:lnTo>
                  <a:lnTo>
                    <a:pt x="0" y="1927938"/>
                  </a:lnTo>
                  <a:lnTo>
                    <a:pt x="0" y="1924964"/>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200"/>
              <a:ext cx="5556250" cy="1887220"/>
            </a:xfrm>
            <a:custGeom>
              <a:avLst/>
              <a:gdLst/>
              <a:ahLst/>
              <a:cxnLst/>
              <a:rect l="l" t="t" r="r" b="b"/>
              <a:pathLst>
                <a:path w="5556250" h="1887220">
                  <a:moveTo>
                    <a:pt x="5555656" y="1886901"/>
                  </a:moveTo>
                  <a:lnTo>
                    <a:pt x="0" y="1886901"/>
                  </a:lnTo>
                  <a:lnTo>
                    <a:pt x="0" y="0"/>
                  </a:lnTo>
                  <a:lnTo>
                    <a:pt x="5555656" y="0"/>
                  </a:lnTo>
                  <a:lnTo>
                    <a:pt x="5555656" y="1886901"/>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179464"/>
            <a:ext cx="5651500" cy="495934"/>
            <a:chOff x="959124" y="3179464"/>
            <a:chExt cx="5651500" cy="495934"/>
          </a:xfrm>
        </p:grpSpPr>
        <p:sp>
          <p:nvSpPr>
            <p:cNvPr id="7" name="object 7"/>
            <p:cNvSpPr/>
            <p:nvPr/>
          </p:nvSpPr>
          <p:spPr>
            <a:xfrm>
              <a:off x="963889" y="3184228"/>
              <a:ext cx="5641975" cy="486409"/>
            </a:xfrm>
            <a:custGeom>
              <a:avLst/>
              <a:gdLst/>
              <a:ahLst/>
              <a:cxnLst/>
              <a:rect l="l" t="t" r="r" b="b"/>
              <a:pathLst>
                <a:path w="5641975" h="486410">
                  <a:moveTo>
                    <a:pt x="5617597" y="486000"/>
                  </a:moveTo>
                  <a:lnTo>
                    <a:pt x="23823" y="486000"/>
                  </a:lnTo>
                  <a:lnTo>
                    <a:pt x="20659" y="485848"/>
                  </a:lnTo>
                  <a:lnTo>
                    <a:pt x="0" y="465150"/>
                  </a:lnTo>
                  <a:lnTo>
                    <a:pt x="0" y="462177"/>
                  </a:lnTo>
                  <a:lnTo>
                    <a:pt x="0" y="20697"/>
                  </a:lnTo>
                  <a:lnTo>
                    <a:pt x="20659" y="0"/>
                  </a:lnTo>
                  <a:lnTo>
                    <a:pt x="5620752" y="0"/>
                  </a:lnTo>
                  <a:lnTo>
                    <a:pt x="5641421" y="20697"/>
                  </a:lnTo>
                  <a:lnTo>
                    <a:pt x="5641421" y="465150"/>
                  </a:lnTo>
                  <a:lnTo>
                    <a:pt x="5620752" y="485848"/>
                  </a:lnTo>
                  <a:lnTo>
                    <a:pt x="5617597" y="486000"/>
                  </a:lnTo>
                  <a:close/>
                </a:path>
              </a:pathLst>
            </a:custGeom>
            <a:solidFill>
              <a:srgbClr val="F8F8F8"/>
            </a:solidFill>
          </p:spPr>
          <p:txBody>
            <a:bodyPr wrap="square" lIns="0" tIns="0" rIns="0" bIns="0" rtlCol="0"/>
            <a:lstStyle/>
            <a:p>
              <a:endParaRPr/>
            </a:p>
          </p:txBody>
        </p:sp>
        <p:sp>
          <p:nvSpPr>
            <p:cNvPr id="8" name="object 8"/>
            <p:cNvSpPr/>
            <p:nvPr/>
          </p:nvSpPr>
          <p:spPr>
            <a:xfrm>
              <a:off x="963889" y="3184228"/>
              <a:ext cx="5641975" cy="486409"/>
            </a:xfrm>
            <a:custGeom>
              <a:avLst/>
              <a:gdLst/>
              <a:ahLst/>
              <a:cxnLst/>
              <a:rect l="l" t="t" r="r" b="b"/>
              <a:pathLst>
                <a:path w="5641975" h="486410">
                  <a:moveTo>
                    <a:pt x="0" y="462177"/>
                  </a:moveTo>
                  <a:lnTo>
                    <a:pt x="0" y="23823"/>
                  </a:lnTo>
                  <a:lnTo>
                    <a:pt x="0" y="20697"/>
                  </a:lnTo>
                  <a:lnTo>
                    <a:pt x="600" y="17572"/>
                  </a:lnTo>
                  <a:lnTo>
                    <a:pt x="1810" y="14446"/>
                  </a:lnTo>
                  <a:lnTo>
                    <a:pt x="3020" y="11463"/>
                  </a:lnTo>
                  <a:lnTo>
                    <a:pt x="4745" y="8929"/>
                  </a:lnTo>
                  <a:lnTo>
                    <a:pt x="6975" y="6851"/>
                  </a:lnTo>
                  <a:lnTo>
                    <a:pt x="9214" y="4612"/>
                  </a:lnTo>
                  <a:lnTo>
                    <a:pt x="11787" y="2973"/>
                  </a:lnTo>
                  <a:lnTo>
                    <a:pt x="14703" y="1639"/>
                  </a:lnTo>
                  <a:lnTo>
                    <a:pt x="17629" y="590"/>
                  </a:lnTo>
                  <a:lnTo>
                    <a:pt x="20659" y="0"/>
                  </a:lnTo>
                  <a:lnTo>
                    <a:pt x="23823" y="0"/>
                  </a:lnTo>
                  <a:lnTo>
                    <a:pt x="5617597" y="0"/>
                  </a:lnTo>
                  <a:lnTo>
                    <a:pt x="5620752" y="0"/>
                  </a:lnTo>
                  <a:lnTo>
                    <a:pt x="5623792" y="590"/>
                  </a:lnTo>
                  <a:lnTo>
                    <a:pt x="5626717" y="1639"/>
                  </a:lnTo>
                  <a:lnTo>
                    <a:pt x="5629633" y="2973"/>
                  </a:lnTo>
                  <a:lnTo>
                    <a:pt x="5632206" y="4612"/>
                  </a:lnTo>
                  <a:lnTo>
                    <a:pt x="5634446" y="6851"/>
                  </a:lnTo>
                  <a:lnTo>
                    <a:pt x="5636675" y="8929"/>
                  </a:lnTo>
                  <a:lnTo>
                    <a:pt x="5638400" y="11463"/>
                  </a:lnTo>
                  <a:lnTo>
                    <a:pt x="5639610" y="14446"/>
                  </a:lnTo>
                  <a:lnTo>
                    <a:pt x="5640821" y="17572"/>
                  </a:lnTo>
                  <a:lnTo>
                    <a:pt x="5641421" y="20697"/>
                  </a:lnTo>
                  <a:lnTo>
                    <a:pt x="5641421" y="23823"/>
                  </a:lnTo>
                  <a:lnTo>
                    <a:pt x="5641421" y="462177"/>
                  </a:lnTo>
                  <a:lnTo>
                    <a:pt x="5641421" y="465150"/>
                  </a:lnTo>
                  <a:lnTo>
                    <a:pt x="5640821" y="468133"/>
                  </a:lnTo>
                  <a:lnTo>
                    <a:pt x="5639610" y="470963"/>
                  </a:lnTo>
                  <a:lnTo>
                    <a:pt x="5638400" y="473793"/>
                  </a:lnTo>
                  <a:lnTo>
                    <a:pt x="5626717" y="483913"/>
                  </a:lnTo>
                  <a:lnTo>
                    <a:pt x="5623792" y="485257"/>
                  </a:lnTo>
                  <a:lnTo>
                    <a:pt x="5620752" y="485848"/>
                  </a:lnTo>
                  <a:lnTo>
                    <a:pt x="5617597" y="486000"/>
                  </a:lnTo>
                  <a:lnTo>
                    <a:pt x="23823" y="486000"/>
                  </a:lnTo>
                  <a:lnTo>
                    <a:pt x="20659" y="485848"/>
                  </a:lnTo>
                  <a:lnTo>
                    <a:pt x="17629" y="485257"/>
                  </a:lnTo>
                  <a:lnTo>
                    <a:pt x="14703" y="483913"/>
                  </a:lnTo>
                  <a:lnTo>
                    <a:pt x="11787" y="482722"/>
                  </a:lnTo>
                  <a:lnTo>
                    <a:pt x="1810" y="470963"/>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265308"/>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151465"/>
            <a:ext cx="5651500" cy="838835"/>
            <a:chOff x="959124" y="4151465"/>
            <a:chExt cx="5651500" cy="838835"/>
          </a:xfrm>
        </p:grpSpPr>
        <p:sp>
          <p:nvSpPr>
            <p:cNvPr id="11" name="object 11"/>
            <p:cNvSpPr/>
            <p:nvPr/>
          </p:nvSpPr>
          <p:spPr>
            <a:xfrm>
              <a:off x="963889" y="4156230"/>
              <a:ext cx="5641975" cy="829310"/>
            </a:xfrm>
            <a:custGeom>
              <a:avLst/>
              <a:gdLst/>
              <a:ahLst/>
              <a:cxnLst/>
              <a:rect l="l" t="t" r="r" b="b"/>
              <a:pathLst>
                <a:path w="5641975" h="829310">
                  <a:moveTo>
                    <a:pt x="5617597" y="829060"/>
                  </a:moveTo>
                  <a:lnTo>
                    <a:pt x="23823" y="829060"/>
                  </a:lnTo>
                  <a:lnTo>
                    <a:pt x="20659" y="828907"/>
                  </a:lnTo>
                  <a:lnTo>
                    <a:pt x="0" y="808209"/>
                  </a:lnTo>
                  <a:lnTo>
                    <a:pt x="0" y="805236"/>
                  </a:lnTo>
                  <a:lnTo>
                    <a:pt x="0" y="20545"/>
                  </a:lnTo>
                  <a:lnTo>
                    <a:pt x="20659" y="0"/>
                  </a:lnTo>
                  <a:lnTo>
                    <a:pt x="5620752" y="0"/>
                  </a:lnTo>
                  <a:lnTo>
                    <a:pt x="5641421" y="20545"/>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12" name="object 12"/>
            <p:cNvSpPr/>
            <p:nvPr/>
          </p:nvSpPr>
          <p:spPr>
            <a:xfrm>
              <a:off x="963889" y="4156230"/>
              <a:ext cx="5641975" cy="829310"/>
            </a:xfrm>
            <a:custGeom>
              <a:avLst/>
              <a:gdLst/>
              <a:ahLst/>
              <a:cxnLst/>
              <a:rect l="l" t="t" r="r" b="b"/>
              <a:pathLst>
                <a:path w="5641975" h="829310">
                  <a:moveTo>
                    <a:pt x="0" y="805236"/>
                  </a:moveTo>
                  <a:lnTo>
                    <a:pt x="0" y="23823"/>
                  </a:lnTo>
                  <a:lnTo>
                    <a:pt x="0" y="20545"/>
                  </a:lnTo>
                  <a:lnTo>
                    <a:pt x="600" y="17419"/>
                  </a:lnTo>
                  <a:lnTo>
                    <a:pt x="14703" y="1782"/>
                  </a:lnTo>
                  <a:lnTo>
                    <a:pt x="17629" y="590"/>
                  </a:lnTo>
                  <a:lnTo>
                    <a:pt x="20659" y="0"/>
                  </a:lnTo>
                  <a:lnTo>
                    <a:pt x="23823" y="0"/>
                  </a:lnTo>
                  <a:lnTo>
                    <a:pt x="5617597" y="0"/>
                  </a:lnTo>
                  <a:lnTo>
                    <a:pt x="5620752" y="0"/>
                  </a:lnTo>
                  <a:lnTo>
                    <a:pt x="5623792" y="590"/>
                  </a:lnTo>
                  <a:lnTo>
                    <a:pt x="5626717" y="1782"/>
                  </a:lnTo>
                  <a:lnTo>
                    <a:pt x="5629633" y="2830"/>
                  </a:lnTo>
                  <a:lnTo>
                    <a:pt x="5641421" y="20545"/>
                  </a:lnTo>
                  <a:lnTo>
                    <a:pt x="5641421" y="23823"/>
                  </a:lnTo>
                  <a:lnTo>
                    <a:pt x="5641421" y="805236"/>
                  </a:lnTo>
                  <a:lnTo>
                    <a:pt x="5641421" y="808209"/>
                  </a:lnTo>
                  <a:lnTo>
                    <a:pt x="5640821" y="811192"/>
                  </a:lnTo>
                  <a:lnTo>
                    <a:pt x="5617597" y="829060"/>
                  </a:lnTo>
                  <a:lnTo>
                    <a:pt x="23823" y="829060"/>
                  </a:lnTo>
                  <a:lnTo>
                    <a:pt x="0" y="808209"/>
                  </a:lnTo>
                  <a:lnTo>
                    <a:pt x="0" y="80523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4237309"/>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6228881"/>
            <a:ext cx="5651500" cy="2897505"/>
            <a:chOff x="959124" y="6228881"/>
            <a:chExt cx="5651500" cy="2897505"/>
          </a:xfrm>
        </p:grpSpPr>
        <p:sp>
          <p:nvSpPr>
            <p:cNvPr id="15" name="object 15"/>
            <p:cNvSpPr/>
            <p:nvPr/>
          </p:nvSpPr>
          <p:spPr>
            <a:xfrm>
              <a:off x="963889" y="6233645"/>
              <a:ext cx="5641975" cy="2887980"/>
            </a:xfrm>
            <a:custGeom>
              <a:avLst/>
              <a:gdLst/>
              <a:ahLst/>
              <a:cxnLst/>
              <a:rect l="l" t="t" r="r" b="b"/>
              <a:pathLst>
                <a:path w="5641975" h="2887979">
                  <a:moveTo>
                    <a:pt x="5617597" y="2887416"/>
                  </a:moveTo>
                  <a:lnTo>
                    <a:pt x="23823" y="2887416"/>
                  </a:lnTo>
                  <a:lnTo>
                    <a:pt x="20659" y="2887264"/>
                  </a:lnTo>
                  <a:lnTo>
                    <a:pt x="0" y="2866718"/>
                  </a:lnTo>
                  <a:lnTo>
                    <a:pt x="0" y="2863593"/>
                  </a:lnTo>
                  <a:lnTo>
                    <a:pt x="0" y="20545"/>
                  </a:lnTo>
                  <a:lnTo>
                    <a:pt x="20659" y="0"/>
                  </a:lnTo>
                  <a:lnTo>
                    <a:pt x="5620752" y="0"/>
                  </a:lnTo>
                  <a:lnTo>
                    <a:pt x="5641421" y="20545"/>
                  </a:lnTo>
                  <a:lnTo>
                    <a:pt x="5641421" y="2866718"/>
                  </a:lnTo>
                  <a:lnTo>
                    <a:pt x="5620752" y="2887264"/>
                  </a:lnTo>
                  <a:lnTo>
                    <a:pt x="5617597" y="2887416"/>
                  </a:lnTo>
                  <a:close/>
                </a:path>
              </a:pathLst>
            </a:custGeom>
            <a:solidFill>
              <a:srgbClr val="F8F8F8"/>
            </a:solidFill>
          </p:spPr>
          <p:txBody>
            <a:bodyPr wrap="square" lIns="0" tIns="0" rIns="0" bIns="0" rtlCol="0"/>
            <a:lstStyle/>
            <a:p>
              <a:endParaRPr/>
            </a:p>
          </p:txBody>
        </p:sp>
        <p:sp>
          <p:nvSpPr>
            <p:cNvPr id="16" name="object 16"/>
            <p:cNvSpPr/>
            <p:nvPr/>
          </p:nvSpPr>
          <p:spPr>
            <a:xfrm>
              <a:off x="963889" y="6233645"/>
              <a:ext cx="5641975" cy="2887980"/>
            </a:xfrm>
            <a:custGeom>
              <a:avLst/>
              <a:gdLst/>
              <a:ahLst/>
              <a:cxnLst/>
              <a:rect l="l" t="t" r="r" b="b"/>
              <a:pathLst>
                <a:path w="5641975" h="2887979">
                  <a:moveTo>
                    <a:pt x="0" y="2863593"/>
                  </a:move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2863593"/>
                  </a:lnTo>
                  <a:lnTo>
                    <a:pt x="5641421" y="2866718"/>
                  </a:lnTo>
                  <a:lnTo>
                    <a:pt x="5640821" y="2869701"/>
                  </a:lnTo>
                  <a:lnTo>
                    <a:pt x="5617597" y="2887416"/>
                  </a:lnTo>
                  <a:lnTo>
                    <a:pt x="23823" y="2887416"/>
                  </a:lnTo>
                  <a:lnTo>
                    <a:pt x="0" y="2866718"/>
                  </a:lnTo>
                  <a:lnTo>
                    <a:pt x="0" y="2863593"/>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6314725"/>
              <a:ext cx="5556250" cy="2744470"/>
            </a:xfrm>
            <a:custGeom>
              <a:avLst/>
              <a:gdLst/>
              <a:ahLst/>
              <a:cxnLst/>
              <a:rect l="l" t="t" r="r" b="b"/>
              <a:pathLst>
                <a:path w="5556250" h="2744470">
                  <a:moveTo>
                    <a:pt x="5555656" y="2744475"/>
                  </a:moveTo>
                  <a:lnTo>
                    <a:pt x="0" y="2744475"/>
                  </a:lnTo>
                  <a:lnTo>
                    <a:pt x="0" y="0"/>
                  </a:lnTo>
                  <a:lnTo>
                    <a:pt x="5555656" y="0"/>
                  </a:lnTo>
                  <a:lnTo>
                    <a:pt x="5555656" y="2744475"/>
                  </a:lnTo>
                  <a:close/>
                </a:path>
              </a:pathLst>
            </a:custGeom>
            <a:solidFill>
              <a:srgbClr val="F8F8F8"/>
            </a:solidFill>
          </p:spPr>
          <p:txBody>
            <a:bodyPr wrap="square" lIns="0" tIns="0" rIns="0" bIns="0" rtlCol="0"/>
            <a:lstStyle/>
            <a:p>
              <a:endParaRPr/>
            </a:p>
          </p:txBody>
        </p:sp>
      </p:grpSp>
      <p:sp>
        <p:nvSpPr>
          <p:cNvPr id="18" name="object 18"/>
          <p:cNvSpPr txBox="1"/>
          <p:nvPr/>
        </p:nvSpPr>
        <p:spPr>
          <a:xfrm>
            <a:off x="1070306" y="321057"/>
            <a:ext cx="3277235" cy="883285"/>
          </a:xfrm>
          <a:prstGeom prst="rect">
            <a:avLst/>
          </a:prstGeom>
        </p:spPr>
        <p:txBody>
          <a:bodyPr vert="horz" wrap="square" lIns="0" tIns="11430" rIns="0" bIns="0" rtlCol="0">
            <a:spAutoFit/>
          </a:bodyPr>
          <a:lstStyle/>
          <a:p>
            <a:pPr marL="281305" marR="5080" indent="-134620">
              <a:lnSpc>
                <a:spcPct val="132400"/>
              </a:lnSpc>
              <a:spcBef>
                <a:spcPts val="90"/>
              </a:spcBef>
            </a:pPr>
            <a:r>
              <a:rPr sz="850" spc="30" dirty="0">
                <a:solidFill>
                  <a:srgbClr val="333333"/>
                </a:solidFill>
                <a:latin typeface="Lucida Console"/>
                <a:cs typeface="Lucida Console"/>
              </a:rPr>
              <a:t>Running scriptlet: vsftpd-3.0.3-28.el8.x86_64 </a:t>
            </a:r>
            <a:r>
              <a:rPr sz="850" spc="-500" dirty="0">
                <a:solidFill>
                  <a:srgbClr val="333333"/>
                </a:solidFill>
                <a:latin typeface="Lucida Console"/>
                <a:cs typeface="Lucida Console"/>
              </a:rPr>
              <a:t> </a:t>
            </a:r>
            <a:r>
              <a:rPr sz="850" spc="25" dirty="0">
                <a:solidFill>
                  <a:srgbClr val="333333"/>
                </a:solidFill>
                <a:latin typeface="Lucida Console"/>
                <a:cs typeface="Lucida Console"/>
              </a:rPr>
              <a:t>1/1</a:t>
            </a:r>
            <a:endParaRPr sz="850">
              <a:latin typeface="Lucida Console"/>
              <a:cs typeface="Lucida Console"/>
            </a:endParaRPr>
          </a:p>
          <a:p>
            <a:pPr marL="281305" marR="20320" indent="-134620">
              <a:lnSpc>
                <a:spcPct val="132400"/>
              </a:lnSpc>
              <a:tabLst>
                <a:tab pos="1309370" algn="l"/>
              </a:tabLst>
            </a:pPr>
            <a:r>
              <a:rPr sz="850" spc="30" dirty="0">
                <a:solidFill>
                  <a:srgbClr val="333333"/>
                </a:solidFill>
                <a:latin typeface="Lucida Console"/>
                <a:cs typeface="Lucida Console"/>
              </a:rPr>
              <a:t>Verifying	</a:t>
            </a:r>
            <a:r>
              <a:rPr sz="850" spc="15" dirty="0">
                <a:solidFill>
                  <a:srgbClr val="333333"/>
                </a:solidFill>
                <a:latin typeface="Lucida Console"/>
                <a:cs typeface="Lucida Console"/>
              </a:rPr>
              <a:t>: </a:t>
            </a:r>
            <a:r>
              <a:rPr sz="850" spc="30" dirty="0">
                <a:solidFill>
                  <a:srgbClr val="333333"/>
                </a:solidFill>
                <a:latin typeface="Lucida Console"/>
                <a:cs typeface="Lucida Console"/>
              </a:rPr>
              <a:t>vsftpd-3.0.3-28.el8.x86_64 </a:t>
            </a:r>
            <a:r>
              <a:rPr sz="850" spc="-500" dirty="0">
                <a:solidFill>
                  <a:srgbClr val="333333"/>
                </a:solidFill>
                <a:latin typeface="Lucida Console"/>
                <a:cs typeface="Lucida Console"/>
              </a:rPr>
              <a:t> </a:t>
            </a:r>
            <a:r>
              <a:rPr sz="850" spc="25" dirty="0">
                <a:solidFill>
                  <a:srgbClr val="333333"/>
                </a:solidFill>
                <a:latin typeface="Lucida Console"/>
                <a:cs typeface="Lucida Console"/>
              </a:rPr>
              <a:t>1/1</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Installed</a:t>
            </a:r>
            <a:r>
              <a:rPr sz="850" spc="-10" dirty="0">
                <a:solidFill>
                  <a:srgbClr val="333333"/>
                </a:solidFill>
                <a:latin typeface="Lucida Console"/>
                <a:cs typeface="Lucida Console"/>
              </a:rPr>
              <a:t> </a:t>
            </a:r>
            <a:r>
              <a:rPr sz="850" spc="30" dirty="0">
                <a:solidFill>
                  <a:srgbClr val="333333"/>
                </a:solidFill>
                <a:latin typeface="Lucida Console"/>
                <a:cs typeface="Lucida Console"/>
              </a:rPr>
              <a:t>products</a:t>
            </a:r>
            <a:r>
              <a:rPr sz="850" spc="-5" dirty="0">
                <a:solidFill>
                  <a:srgbClr val="333333"/>
                </a:solidFill>
                <a:latin typeface="Lucida Console"/>
                <a:cs typeface="Lucida Console"/>
              </a:rPr>
              <a:t> </a:t>
            </a:r>
            <a:r>
              <a:rPr sz="850" spc="30" dirty="0">
                <a:solidFill>
                  <a:srgbClr val="333333"/>
                </a:solidFill>
                <a:latin typeface="Lucida Console"/>
                <a:cs typeface="Lucida Console"/>
              </a:rPr>
              <a:t>updated.</a:t>
            </a:r>
            <a:endParaRPr sz="850">
              <a:latin typeface="Lucida Console"/>
              <a:cs typeface="Lucida Console"/>
            </a:endParaRPr>
          </a:p>
        </p:txBody>
      </p:sp>
      <p:sp>
        <p:nvSpPr>
          <p:cNvPr id="22" name="object 22"/>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169</a:t>
            </a:fld>
            <a:endParaRPr sz="800">
              <a:latin typeface="小哥哥网恋吗"/>
              <a:cs typeface="小哥哥网恋吗"/>
            </a:endParaRPr>
          </a:p>
        </p:txBody>
      </p:sp>
      <p:sp>
        <p:nvSpPr>
          <p:cNvPr id="19" name="object 19"/>
          <p:cNvSpPr txBox="1"/>
          <p:nvPr/>
        </p:nvSpPr>
        <p:spPr>
          <a:xfrm>
            <a:off x="1070306" y="1350167"/>
            <a:ext cx="1962785"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Installed:</a:t>
            </a:r>
            <a:endParaRPr sz="850">
              <a:latin typeface="Lucida Console"/>
              <a:cs typeface="Lucida Console"/>
            </a:endParaRPr>
          </a:p>
          <a:p>
            <a:pPr marL="146685">
              <a:lnSpc>
                <a:spcPct val="100000"/>
              </a:lnSpc>
              <a:spcBef>
                <a:spcPts val="330"/>
              </a:spcBef>
            </a:pPr>
            <a:r>
              <a:rPr sz="850" spc="30" dirty="0">
                <a:solidFill>
                  <a:srgbClr val="333333"/>
                </a:solidFill>
                <a:latin typeface="Lucida Console"/>
                <a:cs typeface="Lucida Console"/>
              </a:rPr>
              <a:t>vsftpd-3.0.3-28.el8.x86_64</a:t>
            </a:r>
            <a:endParaRPr sz="850">
              <a:latin typeface="Lucida Console"/>
              <a:cs typeface="Lucida Console"/>
            </a:endParaRPr>
          </a:p>
        </p:txBody>
      </p:sp>
      <p:sp>
        <p:nvSpPr>
          <p:cNvPr id="20" name="object 20"/>
          <p:cNvSpPr txBox="1"/>
          <p:nvPr/>
        </p:nvSpPr>
        <p:spPr>
          <a:xfrm>
            <a:off x="946424" y="2072147"/>
            <a:ext cx="5650865" cy="7853680"/>
          </a:xfrm>
          <a:prstGeom prst="rect">
            <a:avLst/>
          </a:prstGeom>
        </p:spPr>
        <p:txBody>
          <a:bodyPr vert="horz" wrap="square" lIns="0" tIns="17780" rIns="0" bIns="0" rtlCol="0">
            <a:spAutoFit/>
          </a:bodyPr>
          <a:lstStyle/>
          <a:p>
            <a:pPr marL="136525">
              <a:lnSpc>
                <a:spcPct val="100000"/>
              </a:lnSpc>
              <a:spcBef>
                <a:spcPts val="14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6675" algn="just">
              <a:lnSpc>
                <a:spcPct val="131600"/>
              </a:lnSpc>
            </a:pPr>
            <a:r>
              <a:rPr sz="950" b="1" spc="45" dirty="0">
                <a:solidFill>
                  <a:srgbClr val="333333"/>
                </a:solidFill>
                <a:latin typeface="Trebuchet MS"/>
                <a:cs typeface="Trebuchet MS"/>
              </a:rPr>
              <a:t>iptables</a:t>
            </a:r>
            <a:r>
              <a:rPr sz="950" b="1" spc="25" dirty="0">
                <a:solidFill>
                  <a:srgbClr val="333333"/>
                </a:solidFill>
                <a:latin typeface="微软雅黑"/>
                <a:cs typeface="微软雅黑"/>
              </a:rPr>
              <a:t>防火墙管理工具默认禁止了</a:t>
            </a:r>
            <a:r>
              <a:rPr sz="950" b="1" spc="5" dirty="0">
                <a:solidFill>
                  <a:srgbClr val="333333"/>
                </a:solidFill>
                <a:latin typeface="Trebuchet MS"/>
                <a:cs typeface="Trebuchet MS"/>
              </a:rPr>
              <a:t>FTP</a:t>
            </a:r>
            <a:r>
              <a:rPr sz="950" b="1" spc="25" dirty="0">
                <a:solidFill>
                  <a:srgbClr val="333333"/>
                </a:solidFill>
                <a:latin typeface="微软雅黑"/>
                <a:cs typeface="微软雅黑"/>
              </a:rPr>
              <a:t>传输协议的端口号，因此在正式配置</a:t>
            </a:r>
            <a:r>
              <a:rPr sz="950" b="1" spc="55" dirty="0">
                <a:solidFill>
                  <a:srgbClr val="333333"/>
                </a:solidFill>
                <a:latin typeface="Trebuchet MS"/>
                <a:cs typeface="Trebuchet MS"/>
              </a:rPr>
              <a:t>vsftpd</a:t>
            </a:r>
            <a:r>
              <a:rPr sz="950" b="1" spc="20" dirty="0">
                <a:solidFill>
                  <a:srgbClr val="333333"/>
                </a:solidFill>
                <a:latin typeface="微软雅黑"/>
                <a:cs typeface="微软雅黑"/>
              </a:rPr>
              <a:t>服务程序之前，为 了避免这些默认的防火墙策略</a:t>
            </a:r>
            <a:r>
              <a:rPr sz="950" b="1" spc="-125" dirty="0">
                <a:solidFill>
                  <a:srgbClr val="333333"/>
                </a:solidFill>
                <a:latin typeface="Trebuchet MS"/>
                <a:cs typeface="Trebuchet MS"/>
              </a:rPr>
              <a:t>“</a:t>
            </a:r>
            <a:r>
              <a:rPr sz="950" b="1" spc="25" dirty="0">
                <a:solidFill>
                  <a:srgbClr val="333333"/>
                </a:solidFill>
                <a:latin typeface="微软雅黑"/>
                <a:cs typeface="微软雅黑"/>
              </a:rPr>
              <a:t>捣乱</a:t>
            </a:r>
            <a:r>
              <a:rPr sz="950" b="1" spc="-125" dirty="0">
                <a:solidFill>
                  <a:srgbClr val="333333"/>
                </a:solidFill>
                <a:latin typeface="Trebuchet MS"/>
                <a:cs typeface="Trebuchet MS"/>
              </a:rPr>
              <a:t>”</a:t>
            </a:r>
            <a:r>
              <a:rPr sz="950" b="1" spc="25" dirty="0">
                <a:solidFill>
                  <a:srgbClr val="333333"/>
                </a:solidFill>
                <a:latin typeface="微软雅黑"/>
                <a:cs typeface="微软雅黑"/>
              </a:rPr>
              <a:t>，还需要清空</a:t>
            </a:r>
            <a:r>
              <a:rPr sz="950" b="1" spc="45" dirty="0">
                <a:solidFill>
                  <a:srgbClr val="333333"/>
                </a:solidFill>
                <a:latin typeface="Trebuchet MS"/>
                <a:cs typeface="Trebuchet MS"/>
              </a:rPr>
              <a:t>iptables</a:t>
            </a:r>
            <a:r>
              <a:rPr sz="950" b="1" spc="20" dirty="0">
                <a:solidFill>
                  <a:srgbClr val="333333"/>
                </a:solidFill>
                <a:latin typeface="微软雅黑"/>
                <a:cs typeface="微软雅黑"/>
              </a:rPr>
              <a:t>防火墙的默认策略，并把当前已经被清理的 </a:t>
            </a:r>
            <a:r>
              <a:rPr sz="950" b="1" spc="25" dirty="0">
                <a:solidFill>
                  <a:srgbClr val="333333"/>
                </a:solidFill>
                <a:latin typeface="微软雅黑"/>
                <a:cs typeface="微软雅黑"/>
              </a:rPr>
              <a:t>防火墙策略状态保存下来：</a:t>
            </a:r>
            <a:endParaRPr sz="950">
              <a:latin typeface="微软雅黑"/>
              <a:cs typeface="微软雅黑"/>
            </a:endParaRPr>
          </a:p>
          <a:p>
            <a:pPr>
              <a:lnSpc>
                <a:spcPct val="100000"/>
              </a:lnSpc>
              <a:spcBef>
                <a:spcPts val="45"/>
              </a:spcBef>
            </a:pPr>
            <a:endParaRPr sz="900">
              <a:latin typeface="微软雅黑"/>
              <a:cs typeface="微软雅黑"/>
            </a:endParaRPr>
          </a:p>
          <a:p>
            <a:pPr marL="136525" marR="3152775">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iptables </a:t>
            </a:r>
            <a:r>
              <a:rPr sz="850" spc="20" dirty="0">
                <a:solidFill>
                  <a:srgbClr val="333333"/>
                </a:solidFill>
                <a:latin typeface="Lucida Console"/>
                <a:cs typeface="Lucida Console"/>
              </a:rPr>
              <a:t>-F </a:t>
            </a:r>
            <a:r>
              <a:rPr sz="850" spc="2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2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iptables-save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然后再把</a:t>
            </a:r>
            <a:r>
              <a:rPr sz="950" b="1" spc="5" dirty="0">
                <a:solidFill>
                  <a:srgbClr val="333333"/>
                </a:solidFill>
                <a:latin typeface="Trebuchet MS"/>
                <a:cs typeface="Trebuchet MS"/>
              </a:rPr>
              <a:t>FTP</a:t>
            </a:r>
            <a:r>
              <a:rPr sz="950" b="1" spc="25" dirty="0">
                <a:solidFill>
                  <a:srgbClr val="333333"/>
                </a:solidFill>
                <a:latin typeface="微软雅黑"/>
                <a:cs typeface="微软雅黑"/>
              </a:rPr>
              <a:t>协议添加到</a:t>
            </a:r>
            <a:r>
              <a:rPr sz="950" b="1" spc="40" dirty="0">
                <a:solidFill>
                  <a:srgbClr val="333333"/>
                </a:solidFill>
                <a:latin typeface="Trebuchet MS"/>
                <a:cs typeface="Trebuchet MS"/>
              </a:rPr>
              <a:t>firewalld</a:t>
            </a:r>
            <a:r>
              <a:rPr sz="950" b="1" spc="25" dirty="0">
                <a:solidFill>
                  <a:srgbClr val="333333"/>
                </a:solidFill>
                <a:latin typeface="微软雅黑"/>
                <a:cs typeface="微软雅黑"/>
              </a:rPr>
              <a:t>服务的允许列表中，前期准备工作一定要做充足：</a:t>
            </a:r>
            <a:endParaRPr sz="950">
              <a:latin typeface="微软雅黑"/>
              <a:cs typeface="微软雅黑"/>
            </a:endParaRPr>
          </a:p>
          <a:p>
            <a:pPr>
              <a:lnSpc>
                <a:spcPct val="100000"/>
              </a:lnSpc>
              <a:spcBef>
                <a:spcPts val="45"/>
              </a:spcBef>
            </a:pPr>
            <a:endParaRPr sz="900">
              <a:latin typeface="微软雅黑"/>
              <a:cs typeface="微软雅黑"/>
            </a:endParaRPr>
          </a:p>
          <a:p>
            <a:pPr marL="136525" marR="17462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--permanent --zone=public --add-service=ftp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marL="136525" marR="259969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--reload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服务程序的主配置文件（</a:t>
            </a:r>
            <a:r>
              <a:rPr sz="950" b="1" spc="40" dirty="0">
                <a:solidFill>
                  <a:srgbClr val="333333"/>
                </a:solidFill>
                <a:latin typeface="Trebuchet MS"/>
                <a:cs typeface="Trebuchet MS"/>
              </a:rPr>
              <a:t>/etc/vsftpd/vsftpd.conf</a:t>
            </a:r>
            <a:r>
              <a:rPr sz="950" b="1" spc="25" dirty="0">
                <a:solidFill>
                  <a:srgbClr val="333333"/>
                </a:solidFill>
                <a:latin typeface="微软雅黑"/>
                <a:cs typeface="微软雅黑"/>
              </a:rPr>
              <a:t>）内容总长度达到</a:t>
            </a:r>
            <a:r>
              <a:rPr sz="950" b="1" dirty="0">
                <a:solidFill>
                  <a:srgbClr val="333333"/>
                </a:solidFill>
                <a:latin typeface="Trebuchet MS"/>
                <a:cs typeface="Trebuchet MS"/>
              </a:rPr>
              <a:t>127</a:t>
            </a:r>
            <a:r>
              <a:rPr sz="950" b="1" spc="20" dirty="0">
                <a:solidFill>
                  <a:srgbClr val="333333"/>
                </a:solidFill>
                <a:latin typeface="微软雅黑"/>
                <a:cs typeface="微软雅黑"/>
              </a:rPr>
              <a:t>行，但其中大多数参数 </a:t>
            </a:r>
            <a:r>
              <a:rPr sz="950" b="1" spc="25" dirty="0">
                <a:solidFill>
                  <a:srgbClr val="333333"/>
                </a:solidFill>
                <a:latin typeface="微软雅黑"/>
                <a:cs typeface="微软雅黑"/>
              </a:rPr>
              <a:t>在开头都添加了井号</a:t>
            </a:r>
            <a:r>
              <a:rPr sz="950" b="1" spc="35" dirty="0">
                <a:solidFill>
                  <a:srgbClr val="333333"/>
                </a:solidFill>
                <a:latin typeface="微软雅黑"/>
                <a:cs typeface="微软雅黑"/>
              </a:rPr>
              <a:t>（</a:t>
            </a:r>
            <a:r>
              <a:rPr sz="950" b="1" spc="35" dirty="0">
                <a:solidFill>
                  <a:srgbClr val="333333"/>
                </a:solidFill>
                <a:latin typeface="Trebuchet MS"/>
                <a:cs typeface="Trebuchet MS"/>
              </a:rPr>
              <a:t>#</a:t>
            </a:r>
            <a:r>
              <a:rPr sz="950" b="1" spc="35" dirty="0">
                <a:solidFill>
                  <a:srgbClr val="333333"/>
                </a:solidFill>
                <a:latin typeface="微软雅黑"/>
                <a:cs typeface="微软雅黑"/>
              </a:rPr>
              <a:t>），</a:t>
            </a:r>
            <a:r>
              <a:rPr sz="950" b="1" spc="25" dirty="0">
                <a:solidFill>
                  <a:srgbClr val="333333"/>
                </a:solidFill>
                <a:latin typeface="微软雅黑"/>
                <a:cs typeface="微软雅黑"/>
              </a:rPr>
              <a:t>从而成为注释信息，大家没有必要在注释信息上花费太多的时间。我们可 以在</a:t>
            </a:r>
            <a:r>
              <a:rPr sz="950" b="1" spc="50" dirty="0">
                <a:solidFill>
                  <a:srgbClr val="333333"/>
                </a:solidFill>
                <a:latin typeface="Trebuchet MS"/>
                <a:cs typeface="Trebuchet MS"/>
              </a:rPr>
              <a:t>grep</a:t>
            </a:r>
            <a:r>
              <a:rPr sz="950" b="1" spc="25" dirty="0">
                <a:solidFill>
                  <a:srgbClr val="333333"/>
                </a:solidFill>
                <a:latin typeface="微软雅黑"/>
                <a:cs typeface="微软雅黑"/>
              </a:rPr>
              <a:t>命令后面添加</a:t>
            </a:r>
            <a:r>
              <a:rPr sz="950" b="1" spc="5" dirty="0">
                <a:solidFill>
                  <a:srgbClr val="333333"/>
                </a:solidFill>
                <a:latin typeface="Trebuchet MS"/>
                <a:cs typeface="Trebuchet MS"/>
              </a:rPr>
              <a:t>-v</a:t>
            </a:r>
            <a:r>
              <a:rPr sz="950" b="1" spc="25" dirty="0">
                <a:solidFill>
                  <a:srgbClr val="333333"/>
                </a:solidFill>
                <a:latin typeface="微软雅黑"/>
                <a:cs typeface="微软雅黑"/>
              </a:rPr>
              <a:t>参数，过滤并反选出没有包含井号</a:t>
            </a:r>
            <a:r>
              <a:rPr sz="950" b="1" spc="40" dirty="0">
                <a:solidFill>
                  <a:srgbClr val="333333"/>
                </a:solidFill>
                <a:latin typeface="微软雅黑"/>
                <a:cs typeface="微软雅黑"/>
              </a:rPr>
              <a:t>（</a:t>
            </a:r>
            <a:r>
              <a:rPr sz="950" b="1" spc="40" dirty="0">
                <a:solidFill>
                  <a:srgbClr val="333333"/>
                </a:solidFill>
                <a:latin typeface="Trebuchet MS"/>
                <a:cs typeface="Trebuchet MS"/>
              </a:rPr>
              <a:t>#</a:t>
            </a:r>
            <a:r>
              <a:rPr sz="950" b="1" spc="40" dirty="0">
                <a:solidFill>
                  <a:srgbClr val="333333"/>
                </a:solidFill>
                <a:latin typeface="微软雅黑"/>
                <a:cs typeface="微软雅黑"/>
              </a:rPr>
              <a:t>）</a:t>
            </a:r>
            <a:r>
              <a:rPr sz="950" b="1" spc="25" dirty="0">
                <a:solidFill>
                  <a:srgbClr val="333333"/>
                </a:solidFill>
                <a:latin typeface="微软雅黑"/>
                <a:cs typeface="微软雅黑"/>
              </a:rPr>
              <a:t>的参数行（即过滤掉所有的注释信</a:t>
            </a:r>
            <a:endParaRPr sz="950">
              <a:latin typeface="微软雅黑"/>
              <a:cs typeface="微软雅黑"/>
            </a:endParaRPr>
          </a:p>
          <a:p>
            <a:pPr marL="12700" marR="38100">
              <a:lnSpc>
                <a:spcPct val="131600"/>
              </a:lnSpc>
            </a:pPr>
            <a:r>
              <a:rPr sz="950" b="1" spc="25" dirty="0">
                <a:solidFill>
                  <a:srgbClr val="333333"/>
                </a:solidFill>
                <a:latin typeface="微软雅黑"/>
                <a:cs typeface="微软雅黑"/>
              </a:rPr>
              <a:t>息），然后将过滤后的参数行通过输出重定向符写回原始的主配置文件中，只剩下</a:t>
            </a:r>
            <a:r>
              <a:rPr sz="950" b="1" dirty="0">
                <a:solidFill>
                  <a:srgbClr val="333333"/>
                </a:solidFill>
                <a:latin typeface="Trebuchet MS"/>
                <a:cs typeface="Trebuchet MS"/>
              </a:rPr>
              <a:t>12</a:t>
            </a:r>
            <a:r>
              <a:rPr sz="950" b="1" spc="20" dirty="0">
                <a:solidFill>
                  <a:srgbClr val="333333"/>
                </a:solidFill>
                <a:latin typeface="微软雅黑"/>
                <a:cs typeface="微软雅黑"/>
              </a:rPr>
              <a:t>行有效参数了，马 </a:t>
            </a:r>
            <a:r>
              <a:rPr sz="950" b="1" spc="25" dirty="0">
                <a:solidFill>
                  <a:srgbClr val="333333"/>
                </a:solidFill>
                <a:latin typeface="微软雅黑"/>
                <a:cs typeface="微软雅黑"/>
              </a:rPr>
              <a:t>上就不紧张了：</a:t>
            </a:r>
            <a:endParaRPr sz="950">
              <a:latin typeface="微软雅黑"/>
              <a:cs typeface="微软雅黑"/>
            </a:endParaRPr>
          </a:p>
          <a:p>
            <a:pPr>
              <a:lnSpc>
                <a:spcPct val="100000"/>
              </a:lnSpc>
              <a:spcBef>
                <a:spcPts val="45"/>
              </a:spcBef>
            </a:pPr>
            <a:endParaRPr sz="900">
              <a:latin typeface="微软雅黑"/>
              <a:cs typeface="微软雅黑"/>
            </a:endParaRPr>
          </a:p>
          <a:p>
            <a:pPr marL="136525" marR="31115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mv</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/etc/vsftpd/vsftpd.conf</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/etc/vsftpd/vsftpd.conf_bak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grep</a:t>
            </a:r>
            <a:r>
              <a:rPr sz="850" spc="30" dirty="0">
                <a:solidFill>
                  <a:srgbClr val="333333"/>
                </a:solidFill>
                <a:latin typeface="Lucida Console"/>
                <a:cs typeface="Lucida Console"/>
              </a:rPr>
              <a:t> </a:t>
            </a:r>
            <a:r>
              <a:rPr sz="850" spc="20" dirty="0">
                <a:solidFill>
                  <a:srgbClr val="333333"/>
                </a:solidFill>
                <a:latin typeface="Lucida Console"/>
                <a:cs typeface="Lucida Console"/>
              </a:rPr>
              <a:t>-v</a:t>
            </a:r>
            <a:r>
              <a:rPr sz="850" spc="30"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/etc/vsftpd/vsftpd.conf_bak </a:t>
            </a:r>
            <a:r>
              <a:rPr sz="850" spc="15" dirty="0">
                <a:solidFill>
                  <a:srgbClr val="333333"/>
                </a:solidFill>
                <a:latin typeface="Lucida Console"/>
                <a:cs typeface="Lucida Console"/>
              </a:rPr>
              <a:t>&gt;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/etc/vsftpd/vsftpd.conf</a:t>
            </a:r>
            <a:endParaRPr sz="850">
              <a:latin typeface="Lucida Console"/>
              <a:cs typeface="Lucida Console"/>
            </a:endParaRPr>
          </a:p>
          <a:p>
            <a:pPr marL="136525" marR="218313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cat </a:t>
            </a:r>
            <a:r>
              <a:rPr sz="850" spc="30" dirty="0">
                <a:solidFill>
                  <a:srgbClr val="333333"/>
                </a:solidFill>
                <a:latin typeface="Lucida Console"/>
                <a:cs typeface="Lucida Console"/>
              </a:rPr>
              <a:t>/etc/vsftpd/vsftpd.conf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anonymous_enable=NO</a:t>
            </a:r>
            <a:endParaRPr sz="850">
              <a:latin typeface="Lucida Console"/>
              <a:cs typeface="Lucida Console"/>
            </a:endParaRPr>
          </a:p>
          <a:p>
            <a:pPr marL="136525" marR="3842385">
              <a:lnSpc>
                <a:spcPct val="132400"/>
              </a:lnSpc>
            </a:pPr>
            <a:r>
              <a:rPr sz="850" spc="30" dirty="0">
                <a:solidFill>
                  <a:srgbClr val="333333"/>
                </a:solidFill>
                <a:latin typeface="Lucida Console"/>
                <a:cs typeface="Lucida Console"/>
              </a:rPr>
              <a:t>local_enable=YES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write_enable=YES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local_umask=022 </a:t>
            </a:r>
            <a:r>
              <a:rPr sz="850" spc="35" dirty="0">
                <a:solidFill>
                  <a:srgbClr val="333333"/>
                </a:solidFill>
                <a:latin typeface="Lucida Console"/>
                <a:cs typeface="Lucida Console"/>
              </a:rPr>
              <a:t> </a:t>
            </a:r>
            <a:r>
              <a:rPr sz="850" spc="30" dirty="0">
                <a:solidFill>
                  <a:srgbClr val="333333"/>
                </a:solidFill>
                <a:latin typeface="Lucida Console"/>
                <a:cs typeface="Lucida Console"/>
              </a:rPr>
              <a:t>dirmessage_enable=YES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xferlog_enable=YES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connect_from_port_20=YE</a:t>
            </a:r>
            <a:r>
              <a:rPr sz="850" spc="15" dirty="0">
                <a:solidFill>
                  <a:srgbClr val="333333"/>
                </a:solidFill>
                <a:latin typeface="Lucida Console"/>
                <a:cs typeface="Lucida Console"/>
              </a:rPr>
              <a:t>S  </a:t>
            </a:r>
            <a:r>
              <a:rPr sz="850" spc="30" dirty="0">
                <a:solidFill>
                  <a:srgbClr val="333333"/>
                </a:solidFill>
                <a:latin typeface="Lucida Console"/>
                <a:cs typeface="Lucida Console"/>
              </a:rPr>
              <a:t>xferlog_std_format=YES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listen=NO </a:t>
            </a:r>
            <a:r>
              <a:rPr sz="850" spc="35" dirty="0">
                <a:solidFill>
                  <a:srgbClr val="333333"/>
                </a:solidFill>
                <a:latin typeface="Lucida Console"/>
                <a:cs typeface="Lucida Console"/>
              </a:rPr>
              <a:t> </a:t>
            </a:r>
            <a:r>
              <a:rPr sz="850" spc="30" dirty="0">
                <a:solidFill>
                  <a:srgbClr val="333333"/>
                </a:solidFill>
                <a:latin typeface="Lucida Console"/>
                <a:cs typeface="Lucida Console"/>
              </a:rPr>
              <a:t>listen_ipv6=YES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pam_service_name=vsftpd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userlist_enable=YES</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32384">
              <a:lnSpc>
                <a:spcPct val="131600"/>
              </a:lnSpc>
            </a:pPr>
            <a:r>
              <a:rPr sz="950" b="1" spc="25" dirty="0">
                <a:solidFill>
                  <a:srgbClr val="333333"/>
                </a:solidFill>
                <a:latin typeface="微软雅黑"/>
                <a:cs typeface="微软雅黑"/>
              </a:rPr>
              <a:t>表</a:t>
            </a:r>
            <a:r>
              <a:rPr sz="950" b="1" spc="-10" dirty="0">
                <a:solidFill>
                  <a:srgbClr val="333333"/>
                </a:solidFill>
                <a:latin typeface="Trebuchet MS"/>
                <a:cs typeface="Trebuchet MS"/>
              </a:rPr>
              <a:t>11-1</a:t>
            </a:r>
            <a:r>
              <a:rPr sz="950" b="1" spc="25" dirty="0">
                <a:solidFill>
                  <a:srgbClr val="333333"/>
                </a:solidFill>
                <a:latin typeface="微软雅黑"/>
                <a:cs typeface="微软雅黑"/>
              </a:rPr>
              <a:t>中罗列了</a:t>
            </a:r>
            <a:r>
              <a:rPr sz="950" b="1" spc="55" dirty="0">
                <a:solidFill>
                  <a:srgbClr val="333333"/>
                </a:solidFill>
                <a:latin typeface="Trebuchet MS"/>
                <a:cs typeface="Trebuchet MS"/>
              </a:rPr>
              <a:t>vsftpd</a:t>
            </a:r>
            <a:r>
              <a:rPr sz="950" b="1" spc="20" dirty="0">
                <a:solidFill>
                  <a:srgbClr val="333333"/>
                </a:solidFill>
                <a:latin typeface="微软雅黑"/>
                <a:cs typeface="微软雅黑"/>
              </a:rPr>
              <a:t>服务程序主配置文件中常用的参数以及作用。当前大家只需要简单了解即可，在 </a:t>
            </a:r>
            <a:r>
              <a:rPr sz="950" b="1" spc="25" dirty="0">
                <a:solidFill>
                  <a:srgbClr val="333333"/>
                </a:solidFill>
                <a:latin typeface="微软雅黑"/>
                <a:cs typeface="微软雅黑"/>
              </a:rPr>
              <a:t>后续的实验中将演示这些参数的用法，以帮助大家熟悉并掌握。</a:t>
            </a:r>
            <a:endParaRPr sz="950">
              <a:latin typeface="微软雅黑"/>
              <a:cs typeface="微软雅黑"/>
            </a:endParaRPr>
          </a:p>
          <a:p>
            <a:pPr marL="12700">
              <a:lnSpc>
                <a:spcPct val="100000"/>
              </a:lnSpc>
              <a:spcBef>
                <a:spcPts val="1110"/>
              </a:spcBef>
              <a:tabLst>
                <a:tab pos="99949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11-1	</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服务程序常用的参数以及作用</a:t>
            </a:r>
            <a:endParaRPr sz="950">
              <a:latin typeface="微软雅黑"/>
              <a:cs typeface="微软雅黑"/>
            </a:endParaRPr>
          </a:p>
        </p:txBody>
      </p:sp>
      <p:sp>
        <p:nvSpPr>
          <p:cNvPr id="21" name="object 2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97"/>
            <a:ext cx="5651500" cy="1010285"/>
            <a:chOff x="959124" y="368297"/>
            <a:chExt cx="5651500" cy="1010285"/>
          </a:xfrm>
        </p:grpSpPr>
        <p:sp>
          <p:nvSpPr>
            <p:cNvPr id="3" name="object 3"/>
            <p:cNvSpPr/>
            <p:nvPr/>
          </p:nvSpPr>
          <p:spPr>
            <a:xfrm>
              <a:off x="963889" y="373061"/>
              <a:ext cx="5641975" cy="1000760"/>
            </a:xfrm>
            <a:custGeom>
              <a:avLst/>
              <a:gdLst/>
              <a:ahLst/>
              <a:cxnLst/>
              <a:rect l="l" t="t" r="r" b="b"/>
              <a:pathLst>
                <a:path w="5641975" h="1000760">
                  <a:moveTo>
                    <a:pt x="5620751" y="1000570"/>
                  </a:moveTo>
                  <a:lnTo>
                    <a:pt x="20659" y="1000570"/>
                  </a:lnTo>
                  <a:lnTo>
                    <a:pt x="17629" y="999960"/>
                  </a:lnTo>
                  <a:lnTo>
                    <a:pt x="0" y="979911"/>
                  </a:lnTo>
                  <a:lnTo>
                    <a:pt x="0" y="976766"/>
                  </a:lnTo>
                  <a:lnTo>
                    <a:pt x="0" y="20659"/>
                  </a:lnTo>
                  <a:lnTo>
                    <a:pt x="20659" y="0"/>
                  </a:lnTo>
                  <a:lnTo>
                    <a:pt x="5620751" y="0"/>
                  </a:lnTo>
                  <a:lnTo>
                    <a:pt x="5641421" y="20659"/>
                  </a:lnTo>
                  <a:lnTo>
                    <a:pt x="5641421" y="979911"/>
                  </a:lnTo>
                  <a:lnTo>
                    <a:pt x="5623791" y="999960"/>
                  </a:lnTo>
                  <a:lnTo>
                    <a:pt x="5620751" y="1000570"/>
                  </a:lnTo>
                  <a:close/>
                </a:path>
              </a:pathLst>
            </a:custGeom>
            <a:solidFill>
              <a:srgbClr val="F8F8F8"/>
            </a:solidFill>
          </p:spPr>
          <p:txBody>
            <a:bodyPr wrap="square" lIns="0" tIns="0" rIns="0" bIns="0" rtlCol="0"/>
            <a:lstStyle/>
            <a:p>
              <a:endParaRPr/>
            </a:p>
          </p:txBody>
        </p:sp>
        <p:sp>
          <p:nvSpPr>
            <p:cNvPr id="4" name="object 4"/>
            <p:cNvSpPr/>
            <p:nvPr/>
          </p:nvSpPr>
          <p:spPr>
            <a:xfrm>
              <a:off x="963889" y="373061"/>
              <a:ext cx="5641975" cy="1000760"/>
            </a:xfrm>
            <a:custGeom>
              <a:avLst/>
              <a:gdLst/>
              <a:ahLst/>
              <a:cxnLst/>
              <a:rect l="l" t="t" r="r" b="b"/>
              <a:pathLst>
                <a:path w="5641975" h="1000760">
                  <a:moveTo>
                    <a:pt x="0" y="976766"/>
                  </a:moveTo>
                  <a:lnTo>
                    <a:pt x="0" y="23823"/>
                  </a:lnTo>
                  <a:lnTo>
                    <a:pt x="0" y="20659"/>
                  </a:lnTo>
                  <a:lnTo>
                    <a:pt x="600" y="17610"/>
                  </a:lnTo>
                  <a:lnTo>
                    <a:pt x="20659" y="0"/>
                  </a:lnTo>
                  <a:lnTo>
                    <a:pt x="23823" y="0"/>
                  </a:lnTo>
                  <a:lnTo>
                    <a:pt x="5617597" y="0"/>
                  </a:lnTo>
                  <a:lnTo>
                    <a:pt x="5620751" y="0"/>
                  </a:lnTo>
                  <a:lnTo>
                    <a:pt x="5623791" y="590"/>
                  </a:lnTo>
                  <a:lnTo>
                    <a:pt x="5639610" y="14684"/>
                  </a:lnTo>
                  <a:lnTo>
                    <a:pt x="5640820" y="17610"/>
                  </a:lnTo>
                  <a:lnTo>
                    <a:pt x="5641421" y="20659"/>
                  </a:lnTo>
                  <a:lnTo>
                    <a:pt x="5641421" y="23823"/>
                  </a:lnTo>
                  <a:lnTo>
                    <a:pt x="5641421" y="976766"/>
                  </a:lnTo>
                  <a:lnTo>
                    <a:pt x="5641421" y="979911"/>
                  </a:lnTo>
                  <a:lnTo>
                    <a:pt x="5640820" y="982941"/>
                  </a:lnTo>
                  <a:lnTo>
                    <a:pt x="5639610" y="985866"/>
                  </a:lnTo>
                  <a:lnTo>
                    <a:pt x="5638400" y="988792"/>
                  </a:lnTo>
                  <a:lnTo>
                    <a:pt x="5617597" y="1000589"/>
                  </a:lnTo>
                  <a:lnTo>
                    <a:pt x="23823" y="1000589"/>
                  </a:lnTo>
                  <a:lnTo>
                    <a:pt x="0" y="979911"/>
                  </a:lnTo>
                  <a:lnTo>
                    <a:pt x="0" y="97676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57"/>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912650"/>
            <a:ext cx="5651500" cy="495934"/>
            <a:chOff x="959124" y="2912650"/>
            <a:chExt cx="5651500" cy="495934"/>
          </a:xfrm>
        </p:grpSpPr>
        <p:sp>
          <p:nvSpPr>
            <p:cNvPr id="7" name="object 7"/>
            <p:cNvSpPr/>
            <p:nvPr/>
          </p:nvSpPr>
          <p:spPr>
            <a:xfrm>
              <a:off x="963889" y="2917415"/>
              <a:ext cx="5641975" cy="486409"/>
            </a:xfrm>
            <a:custGeom>
              <a:avLst/>
              <a:gdLst/>
              <a:ahLst/>
              <a:cxnLst/>
              <a:rect l="l" t="t" r="r" b="b"/>
              <a:pathLst>
                <a:path w="5641975" h="486410">
                  <a:moveTo>
                    <a:pt x="5620752" y="485981"/>
                  </a:moveTo>
                  <a:lnTo>
                    <a:pt x="20659" y="485981"/>
                  </a:lnTo>
                  <a:lnTo>
                    <a:pt x="17629" y="485371"/>
                  </a:lnTo>
                  <a:lnTo>
                    <a:pt x="0" y="465321"/>
                  </a:lnTo>
                  <a:lnTo>
                    <a:pt x="0" y="462177"/>
                  </a:lnTo>
                  <a:lnTo>
                    <a:pt x="0" y="20659"/>
                  </a:lnTo>
                  <a:lnTo>
                    <a:pt x="20659" y="0"/>
                  </a:lnTo>
                  <a:lnTo>
                    <a:pt x="5620752" y="0"/>
                  </a:lnTo>
                  <a:lnTo>
                    <a:pt x="5641421" y="20659"/>
                  </a:lnTo>
                  <a:lnTo>
                    <a:pt x="5641421" y="465321"/>
                  </a:lnTo>
                  <a:lnTo>
                    <a:pt x="5623792" y="485371"/>
                  </a:lnTo>
                  <a:lnTo>
                    <a:pt x="5620752" y="485981"/>
                  </a:lnTo>
                  <a:close/>
                </a:path>
              </a:pathLst>
            </a:custGeom>
            <a:solidFill>
              <a:srgbClr val="F8F8F8"/>
            </a:solidFill>
          </p:spPr>
          <p:txBody>
            <a:bodyPr wrap="square" lIns="0" tIns="0" rIns="0" bIns="0" rtlCol="0"/>
            <a:lstStyle/>
            <a:p>
              <a:endParaRPr/>
            </a:p>
          </p:txBody>
        </p:sp>
        <p:sp>
          <p:nvSpPr>
            <p:cNvPr id="8" name="object 8"/>
            <p:cNvSpPr/>
            <p:nvPr/>
          </p:nvSpPr>
          <p:spPr>
            <a:xfrm>
              <a:off x="963889" y="2917415"/>
              <a:ext cx="5641975" cy="486409"/>
            </a:xfrm>
            <a:custGeom>
              <a:avLst/>
              <a:gdLst/>
              <a:ahLst/>
              <a:cxnLst/>
              <a:rect l="l" t="t" r="r" b="b"/>
              <a:pathLst>
                <a:path w="5641975" h="486410">
                  <a:moveTo>
                    <a:pt x="0" y="462177"/>
                  </a:moveTo>
                  <a:lnTo>
                    <a:pt x="0" y="23823"/>
                  </a:lnTo>
                  <a:lnTo>
                    <a:pt x="0" y="20659"/>
                  </a:lnTo>
                  <a:lnTo>
                    <a:pt x="600" y="17610"/>
                  </a:lnTo>
                  <a:lnTo>
                    <a:pt x="1810" y="14684"/>
                  </a:lnTo>
                  <a:lnTo>
                    <a:pt x="3020" y="11759"/>
                  </a:lnTo>
                  <a:lnTo>
                    <a:pt x="4745" y="9195"/>
                  </a:lnTo>
                  <a:lnTo>
                    <a:pt x="20659" y="0"/>
                  </a:lnTo>
                  <a:lnTo>
                    <a:pt x="23823" y="0"/>
                  </a:lnTo>
                  <a:lnTo>
                    <a:pt x="5617597" y="0"/>
                  </a:lnTo>
                  <a:lnTo>
                    <a:pt x="5620752" y="0"/>
                  </a:lnTo>
                  <a:lnTo>
                    <a:pt x="5623792" y="590"/>
                  </a:lnTo>
                  <a:lnTo>
                    <a:pt x="5639610" y="14684"/>
                  </a:lnTo>
                  <a:lnTo>
                    <a:pt x="5640821" y="17610"/>
                  </a:lnTo>
                  <a:lnTo>
                    <a:pt x="5641421" y="20659"/>
                  </a:lnTo>
                  <a:lnTo>
                    <a:pt x="5641421" y="23823"/>
                  </a:lnTo>
                  <a:lnTo>
                    <a:pt x="5641421" y="462177"/>
                  </a:lnTo>
                  <a:lnTo>
                    <a:pt x="5641421" y="465321"/>
                  </a:lnTo>
                  <a:lnTo>
                    <a:pt x="5640821" y="468352"/>
                  </a:lnTo>
                  <a:lnTo>
                    <a:pt x="5639610" y="471258"/>
                  </a:lnTo>
                  <a:lnTo>
                    <a:pt x="5638400" y="474184"/>
                  </a:lnTo>
                  <a:lnTo>
                    <a:pt x="5617597" y="486000"/>
                  </a:lnTo>
                  <a:lnTo>
                    <a:pt x="23823" y="486000"/>
                  </a:lnTo>
                  <a:lnTo>
                    <a:pt x="1810" y="471258"/>
                  </a:lnTo>
                  <a:lnTo>
                    <a:pt x="600" y="468352"/>
                  </a:lnTo>
                  <a:lnTo>
                    <a:pt x="0" y="465321"/>
                  </a:lnTo>
                  <a:lnTo>
                    <a:pt x="0" y="46217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998423"/>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3884652"/>
            <a:ext cx="5651500" cy="495934"/>
            <a:chOff x="959124" y="3884652"/>
            <a:chExt cx="5651500" cy="495934"/>
          </a:xfrm>
        </p:grpSpPr>
        <p:sp>
          <p:nvSpPr>
            <p:cNvPr id="11" name="object 11"/>
            <p:cNvSpPr/>
            <p:nvPr/>
          </p:nvSpPr>
          <p:spPr>
            <a:xfrm>
              <a:off x="963889" y="3889416"/>
              <a:ext cx="5641975" cy="486409"/>
            </a:xfrm>
            <a:custGeom>
              <a:avLst/>
              <a:gdLst/>
              <a:ahLst/>
              <a:cxnLst/>
              <a:rect l="l" t="t" r="r" b="b"/>
              <a:pathLst>
                <a:path w="5641975" h="486410">
                  <a:moveTo>
                    <a:pt x="5620752" y="485981"/>
                  </a:moveTo>
                  <a:lnTo>
                    <a:pt x="20659" y="485981"/>
                  </a:lnTo>
                  <a:lnTo>
                    <a:pt x="17629" y="485371"/>
                  </a:lnTo>
                  <a:lnTo>
                    <a:pt x="0" y="465321"/>
                  </a:lnTo>
                  <a:lnTo>
                    <a:pt x="0" y="462177"/>
                  </a:lnTo>
                  <a:lnTo>
                    <a:pt x="0" y="20640"/>
                  </a:lnTo>
                  <a:lnTo>
                    <a:pt x="20659" y="0"/>
                  </a:lnTo>
                  <a:lnTo>
                    <a:pt x="5620752" y="0"/>
                  </a:lnTo>
                  <a:lnTo>
                    <a:pt x="5641421" y="20640"/>
                  </a:lnTo>
                  <a:lnTo>
                    <a:pt x="5641421" y="465321"/>
                  </a:lnTo>
                  <a:lnTo>
                    <a:pt x="5623792" y="485371"/>
                  </a:lnTo>
                  <a:lnTo>
                    <a:pt x="5620752" y="485981"/>
                  </a:lnTo>
                  <a:close/>
                </a:path>
              </a:pathLst>
            </a:custGeom>
            <a:solidFill>
              <a:srgbClr val="F8F8F8"/>
            </a:solidFill>
          </p:spPr>
          <p:txBody>
            <a:bodyPr wrap="square" lIns="0" tIns="0" rIns="0" bIns="0" rtlCol="0"/>
            <a:lstStyle/>
            <a:p>
              <a:endParaRPr/>
            </a:p>
          </p:txBody>
        </p:sp>
        <p:sp>
          <p:nvSpPr>
            <p:cNvPr id="12" name="object 12"/>
            <p:cNvSpPr/>
            <p:nvPr/>
          </p:nvSpPr>
          <p:spPr>
            <a:xfrm>
              <a:off x="963889" y="3889416"/>
              <a:ext cx="5641975" cy="486409"/>
            </a:xfrm>
            <a:custGeom>
              <a:avLst/>
              <a:gdLst/>
              <a:ahLst/>
              <a:cxnLst/>
              <a:rect l="l" t="t" r="r" b="b"/>
              <a:pathLst>
                <a:path w="5641975" h="486410">
                  <a:moveTo>
                    <a:pt x="0" y="462177"/>
                  </a:moveTo>
                  <a:lnTo>
                    <a:pt x="0" y="23823"/>
                  </a:lnTo>
                  <a:lnTo>
                    <a:pt x="0" y="20640"/>
                  </a:lnTo>
                  <a:lnTo>
                    <a:pt x="600" y="17610"/>
                  </a:lnTo>
                  <a:lnTo>
                    <a:pt x="1810" y="14684"/>
                  </a:lnTo>
                  <a:lnTo>
                    <a:pt x="3020" y="11759"/>
                  </a:lnTo>
                  <a:lnTo>
                    <a:pt x="4745" y="9176"/>
                  </a:lnTo>
                  <a:lnTo>
                    <a:pt x="6975" y="6956"/>
                  </a:lnTo>
                  <a:lnTo>
                    <a:pt x="9214" y="4726"/>
                  </a:lnTo>
                  <a:lnTo>
                    <a:pt x="11787" y="3011"/>
                  </a:lnTo>
                  <a:lnTo>
                    <a:pt x="14703" y="1801"/>
                  </a:lnTo>
                  <a:lnTo>
                    <a:pt x="17629" y="590"/>
                  </a:lnTo>
                  <a:lnTo>
                    <a:pt x="20659" y="0"/>
                  </a:lnTo>
                  <a:lnTo>
                    <a:pt x="23823" y="0"/>
                  </a:lnTo>
                  <a:lnTo>
                    <a:pt x="5617597" y="0"/>
                  </a:lnTo>
                  <a:lnTo>
                    <a:pt x="5620752" y="0"/>
                  </a:lnTo>
                  <a:lnTo>
                    <a:pt x="5623792" y="590"/>
                  </a:lnTo>
                  <a:lnTo>
                    <a:pt x="5626717" y="1801"/>
                  </a:lnTo>
                  <a:lnTo>
                    <a:pt x="5629633" y="3011"/>
                  </a:lnTo>
                  <a:lnTo>
                    <a:pt x="5632206" y="4726"/>
                  </a:lnTo>
                  <a:lnTo>
                    <a:pt x="5634446" y="6956"/>
                  </a:lnTo>
                  <a:lnTo>
                    <a:pt x="5636675" y="9176"/>
                  </a:lnTo>
                  <a:lnTo>
                    <a:pt x="5638400" y="11759"/>
                  </a:lnTo>
                  <a:lnTo>
                    <a:pt x="5639610" y="14684"/>
                  </a:lnTo>
                  <a:lnTo>
                    <a:pt x="5640821" y="17610"/>
                  </a:lnTo>
                  <a:lnTo>
                    <a:pt x="5641421" y="20640"/>
                  </a:lnTo>
                  <a:lnTo>
                    <a:pt x="5641421" y="23823"/>
                  </a:lnTo>
                  <a:lnTo>
                    <a:pt x="5641421" y="462177"/>
                  </a:lnTo>
                  <a:lnTo>
                    <a:pt x="5641421" y="465321"/>
                  </a:lnTo>
                  <a:lnTo>
                    <a:pt x="5640821" y="468333"/>
                  </a:lnTo>
                  <a:lnTo>
                    <a:pt x="5639610" y="471258"/>
                  </a:lnTo>
                  <a:lnTo>
                    <a:pt x="5638400" y="474184"/>
                  </a:lnTo>
                  <a:lnTo>
                    <a:pt x="5617597" y="486000"/>
                  </a:lnTo>
                  <a:lnTo>
                    <a:pt x="23823" y="486000"/>
                  </a:lnTo>
                  <a:lnTo>
                    <a:pt x="1810" y="471258"/>
                  </a:lnTo>
                  <a:lnTo>
                    <a:pt x="600" y="468333"/>
                  </a:lnTo>
                  <a:lnTo>
                    <a:pt x="0" y="465321"/>
                  </a:lnTo>
                  <a:lnTo>
                    <a:pt x="0" y="462177"/>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3970424"/>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4856653"/>
            <a:ext cx="5651500" cy="1010285"/>
            <a:chOff x="959124" y="4856653"/>
            <a:chExt cx="5651500" cy="1010285"/>
          </a:xfrm>
        </p:grpSpPr>
        <p:sp>
          <p:nvSpPr>
            <p:cNvPr id="15" name="object 15"/>
            <p:cNvSpPr/>
            <p:nvPr/>
          </p:nvSpPr>
          <p:spPr>
            <a:xfrm>
              <a:off x="963889" y="4861418"/>
              <a:ext cx="5641975" cy="1000760"/>
            </a:xfrm>
            <a:custGeom>
              <a:avLst/>
              <a:gdLst/>
              <a:ahLst/>
              <a:cxnLst/>
              <a:rect l="l" t="t" r="r" b="b"/>
              <a:pathLst>
                <a:path w="5641975" h="1000760">
                  <a:moveTo>
                    <a:pt x="5620752" y="1000570"/>
                  </a:moveTo>
                  <a:lnTo>
                    <a:pt x="20659" y="1000570"/>
                  </a:lnTo>
                  <a:lnTo>
                    <a:pt x="17629" y="999961"/>
                  </a:lnTo>
                  <a:lnTo>
                    <a:pt x="0" y="979911"/>
                  </a:lnTo>
                  <a:lnTo>
                    <a:pt x="0" y="976766"/>
                  </a:lnTo>
                  <a:lnTo>
                    <a:pt x="0" y="20640"/>
                  </a:lnTo>
                  <a:lnTo>
                    <a:pt x="20659" y="0"/>
                  </a:lnTo>
                  <a:lnTo>
                    <a:pt x="5620752" y="0"/>
                  </a:lnTo>
                  <a:lnTo>
                    <a:pt x="5641421" y="20640"/>
                  </a:lnTo>
                  <a:lnTo>
                    <a:pt x="5641421" y="979911"/>
                  </a:lnTo>
                  <a:lnTo>
                    <a:pt x="5623792" y="999961"/>
                  </a:lnTo>
                  <a:lnTo>
                    <a:pt x="5620752" y="1000570"/>
                  </a:lnTo>
                  <a:close/>
                </a:path>
              </a:pathLst>
            </a:custGeom>
            <a:solidFill>
              <a:srgbClr val="F8F8F8"/>
            </a:solidFill>
          </p:spPr>
          <p:txBody>
            <a:bodyPr wrap="square" lIns="0" tIns="0" rIns="0" bIns="0" rtlCol="0"/>
            <a:lstStyle/>
            <a:p>
              <a:endParaRPr/>
            </a:p>
          </p:txBody>
        </p:sp>
        <p:sp>
          <p:nvSpPr>
            <p:cNvPr id="16" name="object 16"/>
            <p:cNvSpPr/>
            <p:nvPr/>
          </p:nvSpPr>
          <p:spPr>
            <a:xfrm>
              <a:off x="963889" y="4861418"/>
              <a:ext cx="5641975" cy="1000760"/>
            </a:xfrm>
            <a:custGeom>
              <a:avLst/>
              <a:gdLst/>
              <a:ahLst/>
              <a:cxnLst/>
              <a:rect l="l" t="t" r="r" b="b"/>
              <a:pathLst>
                <a:path w="5641975" h="1000760">
                  <a:moveTo>
                    <a:pt x="0" y="976766"/>
                  </a:moveTo>
                  <a:lnTo>
                    <a:pt x="0" y="23823"/>
                  </a:lnTo>
                  <a:lnTo>
                    <a:pt x="0" y="20640"/>
                  </a:lnTo>
                  <a:lnTo>
                    <a:pt x="600" y="17610"/>
                  </a:lnTo>
                  <a:lnTo>
                    <a:pt x="1810" y="14684"/>
                  </a:lnTo>
                  <a:lnTo>
                    <a:pt x="3020" y="11759"/>
                  </a:lnTo>
                  <a:lnTo>
                    <a:pt x="4745" y="9176"/>
                  </a:lnTo>
                  <a:lnTo>
                    <a:pt x="6975" y="6956"/>
                  </a:lnTo>
                  <a:lnTo>
                    <a:pt x="9214" y="4707"/>
                  </a:lnTo>
                  <a:lnTo>
                    <a:pt x="11787" y="2992"/>
                  </a:lnTo>
                  <a:lnTo>
                    <a:pt x="14703" y="1801"/>
                  </a:lnTo>
                  <a:lnTo>
                    <a:pt x="17629" y="590"/>
                  </a:lnTo>
                  <a:lnTo>
                    <a:pt x="20659" y="0"/>
                  </a:lnTo>
                  <a:lnTo>
                    <a:pt x="23823" y="0"/>
                  </a:lnTo>
                  <a:lnTo>
                    <a:pt x="5617597" y="0"/>
                  </a:lnTo>
                  <a:lnTo>
                    <a:pt x="5620752" y="0"/>
                  </a:lnTo>
                  <a:lnTo>
                    <a:pt x="5623792" y="590"/>
                  </a:lnTo>
                  <a:lnTo>
                    <a:pt x="5626717" y="1801"/>
                  </a:lnTo>
                  <a:lnTo>
                    <a:pt x="5629633" y="2992"/>
                  </a:lnTo>
                  <a:lnTo>
                    <a:pt x="5632206" y="4707"/>
                  </a:lnTo>
                  <a:lnTo>
                    <a:pt x="5634446" y="6956"/>
                  </a:lnTo>
                  <a:lnTo>
                    <a:pt x="5636675" y="9176"/>
                  </a:lnTo>
                  <a:lnTo>
                    <a:pt x="5638400" y="11759"/>
                  </a:lnTo>
                  <a:lnTo>
                    <a:pt x="5639610" y="14684"/>
                  </a:lnTo>
                  <a:lnTo>
                    <a:pt x="5640821" y="17610"/>
                  </a:lnTo>
                  <a:lnTo>
                    <a:pt x="5641421" y="20640"/>
                  </a:lnTo>
                  <a:lnTo>
                    <a:pt x="5641421" y="23823"/>
                  </a:lnTo>
                  <a:lnTo>
                    <a:pt x="5641421" y="976766"/>
                  </a:lnTo>
                  <a:lnTo>
                    <a:pt x="5641421" y="979911"/>
                  </a:lnTo>
                  <a:lnTo>
                    <a:pt x="5640821" y="982922"/>
                  </a:lnTo>
                  <a:lnTo>
                    <a:pt x="5639610" y="985847"/>
                  </a:lnTo>
                  <a:lnTo>
                    <a:pt x="5638400" y="988773"/>
                  </a:lnTo>
                  <a:lnTo>
                    <a:pt x="5636675" y="991336"/>
                  </a:lnTo>
                  <a:lnTo>
                    <a:pt x="5617597" y="1000589"/>
                  </a:lnTo>
                  <a:lnTo>
                    <a:pt x="23823" y="1000589"/>
                  </a:lnTo>
                  <a:lnTo>
                    <a:pt x="0" y="979911"/>
                  </a:lnTo>
                  <a:lnTo>
                    <a:pt x="0" y="976766"/>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4942426"/>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sp>
          <p:nvSpPr>
            <p:cNvPr id="18" name="object 18"/>
            <p:cNvSpPr/>
            <p:nvPr/>
          </p:nvSpPr>
          <p:spPr>
            <a:xfrm>
              <a:off x="1083006" y="5366254"/>
              <a:ext cx="1075055" cy="0"/>
            </a:xfrm>
            <a:custGeom>
              <a:avLst/>
              <a:gdLst/>
              <a:ahLst/>
              <a:cxnLst/>
              <a:rect l="l" t="t" r="r" b="b"/>
              <a:pathLst>
                <a:path w="1075055">
                  <a:moveTo>
                    <a:pt x="0" y="0"/>
                  </a:moveTo>
                  <a:lnTo>
                    <a:pt x="1074805" y="0"/>
                  </a:lnTo>
                </a:path>
              </a:pathLst>
            </a:custGeom>
            <a:ln w="8027">
              <a:solidFill>
                <a:srgbClr val="323232"/>
              </a:solidFill>
              <a:prstDash val="dash"/>
            </a:ln>
          </p:spPr>
          <p:txBody>
            <a:bodyPr wrap="square" lIns="0" tIns="0" rIns="0" bIns="0" rtlCol="0"/>
            <a:lstStyle/>
            <a:p>
              <a:endParaRPr/>
            </a:p>
          </p:txBody>
        </p:sp>
      </p:grpSp>
      <p:sp>
        <p:nvSpPr>
          <p:cNvPr id="19" name="object 19"/>
          <p:cNvSpPr txBox="1"/>
          <p:nvPr/>
        </p:nvSpPr>
        <p:spPr>
          <a:xfrm>
            <a:off x="946424" y="1527724"/>
            <a:ext cx="5670550" cy="795020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可见，上述操作失败了。</a:t>
            </a:r>
            <a:endParaRPr sz="950">
              <a:latin typeface="微软雅黑"/>
              <a:cs typeface="微软雅黑"/>
            </a:endParaRPr>
          </a:p>
          <a:p>
            <a:pPr marL="12700">
              <a:lnSpc>
                <a:spcPct val="100000"/>
              </a:lnSpc>
              <a:spcBef>
                <a:spcPts val="1110"/>
              </a:spcBef>
            </a:pPr>
            <a:r>
              <a:rPr sz="950" b="1" spc="-40" dirty="0">
                <a:solidFill>
                  <a:srgbClr val="333333"/>
                </a:solidFill>
                <a:latin typeface="Trebuchet MS"/>
                <a:cs typeface="Trebuchet MS"/>
              </a:rPr>
              <a:t>2.</a:t>
            </a:r>
            <a:r>
              <a:rPr sz="950" b="1" spc="165" dirty="0">
                <a:solidFill>
                  <a:srgbClr val="333333"/>
                </a:solidFill>
                <a:latin typeface="Trebuchet MS"/>
                <a:cs typeface="Trebuchet MS"/>
              </a:rPr>
              <a:t> </a:t>
            </a:r>
            <a:r>
              <a:rPr sz="950" b="1" spc="50" dirty="0">
                <a:solidFill>
                  <a:srgbClr val="333333"/>
                </a:solidFill>
                <a:latin typeface="Trebuchet MS"/>
                <a:cs typeface="Trebuchet MS"/>
              </a:rPr>
              <a:t>lsattr</a:t>
            </a:r>
            <a:r>
              <a:rPr sz="950" b="1" spc="25" dirty="0">
                <a:solidFill>
                  <a:srgbClr val="333333"/>
                </a:solidFill>
                <a:latin typeface="微软雅黑"/>
                <a:cs typeface="微软雅黑"/>
              </a:rPr>
              <a:t>命令</a:t>
            </a:r>
            <a:endParaRPr sz="950">
              <a:latin typeface="微软雅黑"/>
              <a:cs typeface="微软雅黑"/>
            </a:endParaRPr>
          </a:p>
          <a:p>
            <a:pPr marL="12700" marR="54610">
              <a:lnSpc>
                <a:spcPct val="131600"/>
              </a:lnSpc>
              <a:spcBef>
                <a:spcPts val="825"/>
              </a:spcBef>
            </a:pPr>
            <a:r>
              <a:rPr sz="950" spc="5" dirty="0">
                <a:solidFill>
                  <a:srgbClr val="333333"/>
                </a:solidFill>
                <a:latin typeface="Trebuchet MS"/>
                <a:cs typeface="Trebuchet MS"/>
              </a:rPr>
              <a:t>lsattr</a:t>
            </a:r>
            <a:r>
              <a:rPr sz="950" spc="25" dirty="0">
                <a:solidFill>
                  <a:srgbClr val="333333"/>
                </a:solidFill>
                <a:latin typeface="微软雅黑"/>
                <a:cs typeface="微软雅黑"/>
              </a:rPr>
              <a:t>命令用于查看文件的隐藏权限，英文全称为：</a:t>
            </a:r>
            <a:r>
              <a:rPr sz="950" spc="-35" dirty="0">
                <a:solidFill>
                  <a:srgbClr val="333333"/>
                </a:solidFill>
                <a:latin typeface="Trebuchet MS"/>
                <a:cs typeface="Trebuchet MS"/>
              </a:rPr>
              <a:t>“list </a:t>
            </a:r>
            <a:r>
              <a:rPr sz="950" dirty="0">
                <a:solidFill>
                  <a:srgbClr val="333333"/>
                </a:solidFill>
                <a:latin typeface="Trebuchet MS"/>
                <a:cs typeface="Trebuchet MS"/>
              </a:rPr>
              <a:t>attributes”</a:t>
            </a:r>
            <a:r>
              <a:rPr sz="950" spc="25" dirty="0">
                <a:solidFill>
                  <a:srgbClr val="333333"/>
                </a:solidFill>
                <a:latin typeface="微软雅黑"/>
                <a:cs typeface="微软雅黑"/>
              </a:rPr>
              <a:t>，语法格式为：</a:t>
            </a:r>
            <a:r>
              <a:rPr sz="950" spc="-15" dirty="0">
                <a:solidFill>
                  <a:srgbClr val="333333"/>
                </a:solidFill>
                <a:latin typeface="Trebuchet MS"/>
                <a:cs typeface="Trebuchet MS"/>
              </a:rPr>
              <a:t>“lsattr</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0" dirty="0">
                <a:solidFill>
                  <a:srgbClr val="333333"/>
                </a:solidFill>
                <a:latin typeface="微软雅黑"/>
                <a:cs typeface="微软雅黑"/>
              </a:rPr>
              <a:t>文件名 </a:t>
            </a:r>
            <a:r>
              <a:rPr sz="950" spc="25" dirty="0">
                <a:solidFill>
                  <a:srgbClr val="333333"/>
                </a:solidFill>
                <a:latin typeface="微软雅黑"/>
                <a:cs typeface="微软雅黑"/>
              </a:rPr>
              <a:t>称</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系统中，文件的隐藏权限必须使用</a:t>
            </a:r>
            <a:r>
              <a:rPr sz="950" spc="5" dirty="0">
                <a:solidFill>
                  <a:srgbClr val="333333"/>
                </a:solidFill>
                <a:latin typeface="Trebuchet MS"/>
                <a:cs typeface="Trebuchet MS"/>
              </a:rPr>
              <a:t>lsattr</a:t>
            </a:r>
            <a:r>
              <a:rPr sz="950" spc="25" dirty="0">
                <a:solidFill>
                  <a:srgbClr val="333333"/>
                </a:solidFill>
                <a:latin typeface="微软雅黑"/>
                <a:cs typeface="微软雅黑"/>
              </a:rPr>
              <a:t>命令来查看，平时使用的</a:t>
            </a:r>
            <a:r>
              <a:rPr sz="950" spc="20" dirty="0">
                <a:solidFill>
                  <a:srgbClr val="333333"/>
                </a:solidFill>
                <a:latin typeface="Trebuchet MS"/>
                <a:cs typeface="Trebuchet MS"/>
              </a:rPr>
              <a:t>ls</a:t>
            </a:r>
            <a:r>
              <a:rPr sz="950" spc="25" dirty="0">
                <a:solidFill>
                  <a:srgbClr val="333333"/>
                </a:solidFill>
                <a:latin typeface="微软雅黑"/>
                <a:cs typeface="微软雅黑"/>
              </a:rPr>
              <a:t>之类的命令则看不出端倪：</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ls</a:t>
            </a:r>
            <a:r>
              <a:rPr sz="850" spc="5" dirty="0">
                <a:solidFill>
                  <a:srgbClr val="333333"/>
                </a:solidFill>
                <a:latin typeface="Lucida Console"/>
                <a:cs typeface="Lucida Console"/>
              </a:rPr>
              <a:t> </a:t>
            </a:r>
            <a:r>
              <a:rPr sz="850" spc="15" dirty="0">
                <a:solidFill>
                  <a:srgbClr val="333333"/>
                </a:solidFill>
                <a:latin typeface="Lucida Console"/>
                <a:cs typeface="Lucida Console"/>
              </a:rPr>
              <a:t>-al</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-rw-r--r--.</a:t>
            </a:r>
            <a:r>
              <a:rPr sz="850" spc="10" dirty="0">
                <a:solidFill>
                  <a:srgbClr val="333333"/>
                </a:solidFill>
                <a:latin typeface="Lucida Console"/>
                <a:cs typeface="Lucida Console"/>
              </a:rPr>
              <a:t> </a:t>
            </a:r>
            <a:r>
              <a:rPr sz="850" spc="15" dirty="0">
                <a:solidFill>
                  <a:srgbClr val="333333"/>
                </a:solidFill>
                <a:latin typeface="Lucida Console"/>
                <a:cs typeface="Lucida Console"/>
              </a:rPr>
              <a:t>1</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 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9</a:t>
            </a:r>
            <a:r>
              <a:rPr sz="850" spc="10" dirty="0">
                <a:solidFill>
                  <a:srgbClr val="333333"/>
                </a:solidFill>
                <a:latin typeface="Lucida Console"/>
                <a:cs typeface="Lucida Console"/>
              </a:rPr>
              <a:t> </a:t>
            </a:r>
            <a:r>
              <a:rPr sz="850" spc="15" dirty="0">
                <a:solidFill>
                  <a:srgbClr val="333333"/>
                </a:solidFill>
                <a:latin typeface="Lucida Console"/>
                <a:cs typeface="Lucida Console"/>
              </a:rPr>
              <a:t>Feb 12</a:t>
            </a:r>
            <a:r>
              <a:rPr sz="850" spc="10" dirty="0">
                <a:solidFill>
                  <a:srgbClr val="333333"/>
                </a:solidFill>
                <a:latin typeface="Lucida Console"/>
                <a:cs typeface="Lucida Console"/>
              </a:rPr>
              <a:t> </a:t>
            </a:r>
            <a:r>
              <a:rPr sz="850" spc="15" dirty="0">
                <a:solidFill>
                  <a:srgbClr val="333333"/>
                </a:solidFill>
                <a:latin typeface="Lucida Console"/>
                <a:cs typeface="Lucida Console"/>
              </a:rPr>
              <a:t>11:42</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spc="25" dirty="0">
                <a:solidFill>
                  <a:srgbClr val="333333"/>
                </a:solidFill>
                <a:latin typeface="微软雅黑"/>
                <a:cs typeface="微软雅黑"/>
              </a:rPr>
              <a:t>一旦使用</a:t>
            </a:r>
            <a:r>
              <a:rPr sz="950" spc="5" dirty="0">
                <a:solidFill>
                  <a:srgbClr val="333333"/>
                </a:solidFill>
                <a:latin typeface="Trebuchet MS"/>
                <a:cs typeface="Trebuchet MS"/>
              </a:rPr>
              <a:t>lsattr</a:t>
            </a:r>
            <a:r>
              <a:rPr sz="950" spc="25" dirty="0">
                <a:solidFill>
                  <a:srgbClr val="333333"/>
                </a:solidFill>
                <a:latin typeface="微软雅黑"/>
                <a:cs typeface="微软雅黑"/>
              </a:rPr>
              <a:t>命令后，文件上被赋予的隐藏权限马上就会原形毕露：</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lsattr</a:t>
            </a:r>
            <a:r>
              <a:rPr sz="850" spc="5"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此时按照显示的隐藏权限的类型（字母），使用</a:t>
            </a:r>
            <a:r>
              <a:rPr sz="950" spc="10" dirty="0">
                <a:solidFill>
                  <a:srgbClr val="333333"/>
                </a:solidFill>
                <a:latin typeface="Trebuchet MS"/>
                <a:cs typeface="Trebuchet MS"/>
              </a:rPr>
              <a:t>chattr</a:t>
            </a:r>
            <a:r>
              <a:rPr sz="950" spc="25" dirty="0">
                <a:solidFill>
                  <a:srgbClr val="333333"/>
                </a:solidFill>
                <a:latin typeface="微软雅黑"/>
                <a:cs typeface="微软雅黑"/>
              </a:rPr>
              <a:t>命令将其去掉：</a:t>
            </a:r>
            <a:endParaRPr sz="950">
              <a:latin typeface="微软雅黑"/>
              <a:cs typeface="微软雅黑"/>
            </a:endParaRPr>
          </a:p>
          <a:p>
            <a:pPr>
              <a:lnSpc>
                <a:spcPct val="100000"/>
              </a:lnSpc>
              <a:spcBef>
                <a:spcPts val="45"/>
              </a:spcBef>
            </a:pPr>
            <a:endParaRPr sz="900">
              <a:latin typeface="微软雅黑"/>
              <a:cs typeface="微软雅黑"/>
            </a:endParaRPr>
          </a:p>
          <a:p>
            <a:pPr marL="136525" marR="2772410">
              <a:lnSpc>
                <a:spcPct val="1324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chattr</a:t>
            </a:r>
            <a:r>
              <a:rPr sz="850" spc="5" dirty="0">
                <a:solidFill>
                  <a:srgbClr val="333333"/>
                </a:solidFill>
                <a:latin typeface="Lucida Console"/>
                <a:cs typeface="Lucida Console"/>
              </a:rPr>
              <a:t> </a:t>
            </a:r>
            <a:r>
              <a:rPr sz="850" spc="15" dirty="0">
                <a:solidFill>
                  <a:srgbClr val="333333"/>
                </a:solidFill>
                <a:latin typeface="Lucida Console"/>
                <a:cs typeface="Lucida Console"/>
              </a:rPr>
              <a:t>-a</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lsattr</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marL="136525" marR="3241675" indent="1141730">
              <a:lnSpc>
                <a:spcPct val="132400"/>
              </a:lnSpc>
            </a:pPr>
            <a:r>
              <a:rPr sz="850" spc="15" dirty="0">
                <a:solidFill>
                  <a:srgbClr val="333333"/>
                </a:solidFill>
                <a:latin typeface="Lucida Console"/>
                <a:cs typeface="Lucida Console"/>
              </a:rPr>
              <a: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rm</a:t>
            </a:r>
            <a:r>
              <a:rPr sz="850"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rm:</a:t>
            </a:r>
            <a:r>
              <a:rPr sz="850" spc="5" dirty="0">
                <a:solidFill>
                  <a:srgbClr val="333333"/>
                </a:solidFill>
                <a:latin typeface="Lucida Console"/>
                <a:cs typeface="Lucida Console"/>
              </a:rPr>
              <a:t> </a:t>
            </a:r>
            <a:r>
              <a:rPr sz="850" spc="15" dirty="0">
                <a:solidFill>
                  <a:srgbClr val="333333"/>
                </a:solidFill>
                <a:latin typeface="Lucida Console"/>
                <a:cs typeface="Lucida Console"/>
              </a:rPr>
              <a:t>remove</a:t>
            </a:r>
            <a:r>
              <a:rPr sz="850" spc="10" dirty="0">
                <a:solidFill>
                  <a:srgbClr val="333333"/>
                </a:solidFill>
                <a:latin typeface="Lucida Console"/>
                <a:cs typeface="Lucida Console"/>
              </a:rPr>
              <a:t> </a:t>
            </a:r>
            <a:r>
              <a:rPr sz="850" spc="15" dirty="0">
                <a:solidFill>
                  <a:srgbClr val="333333"/>
                </a:solidFill>
                <a:latin typeface="Lucida Console"/>
                <a:cs typeface="Lucida Console"/>
              </a:rPr>
              <a:t>regular</a:t>
            </a:r>
            <a:r>
              <a:rPr sz="850" spc="5" dirty="0">
                <a:solidFill>
                  <a:srgbClr val="333333"/>
                </a:solidFill>
                <a:latin typeface="Lucida Console"/>
                <a:cs typeface="Lucida Console"/>
              </a:rPr>
              <a:t> </a:t>
            </a:r>
            <a:r>
              <a:rPr sz="850" spc="15" dirty="0">
                <a:solidFill>
                  <a:srgbClr val="333333"/>
                </a:solidFill>
                <a:latin typeface="Lucida Console"/>
                <a:cs typeface="Lucida Console"/>
              </a:rPr>
              <a:t>file</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20955">
              <a:lnSpc>
                <a:spcPct val="131600"/>
              </a:lnSpc>
              <a:spcBef>
                <a:spcPts val="5"/>
              </a:spcBef>
            </a:pPr>
            <a:r>
              <a:rPr sz="950" spc="25" dirty="0">
                <a:solidFill>
                  <a:srgbClr val="333333"/>
                </a:solidFill>
                <a:latin typeface="微软雅黑"/>
                <a:cs typeface="微软雅黑"/>
              </a:rPr>
              <a:t>一般我们会将</a:t>
            </a:r>
            <a:r>
              <a:rPr sz="950" dirty="0">
                <a:solidFill>
                  <a:srgbClr val="333333"/>
                </a:solidFill>
                <a:latin typeface="Trebuchet MS"/>
                <a:cs typeface="Trebuchet MS"/>
              </a:rPr>
              <a:t>-a</a:t>
            </a:r>
            <a:r>
              <a:rPr sz="950" spc="25" dirty="0">
                <a:solidFill>
                  <a:srgbClr val="333333"/>
                </a:solidFill>
                <a:latin typeface="微软雅黑"/>
                <a:cs typeface="微软雅黑"/>
              </a:rPr>
              <a:t>参数设置到日志文件（</a:t>
            </a:r>
            <a:r>
              <a:rPr sz="950" spc="15" dirty="0">
                <a:solidFill>
                  <a:srgbClr val="333333"/>
                </a:solidFill>
                <a:latin typeface="Trebuchet MS"/>
                <a:cs typeface="Trebuchet MS"/>
              </a:rPr>
              <a:t>/var/log/messages</a:t>
            </a:r>
            <a:r>
              <a:rPr sz="950" spc="20" dirty="0">
                <a:solidFill>
                  <a:srgbClr val="333333"/>
                </a:solidFill>
                <a:latin typeface="微软雅黑"/>
                <a:cs typeface="微软雅黑"/>
              </a:rPr>
              <a:t>）上面，这样在不影响系统正常写入日志的前 </a:t>
            </a:r>
            <a:r>
              <a:rPr sz="950" spc="25" dirty="0">
                <a:solidFill>
                  <a:srgbClr val="333333"/>
                </a:solidFill>
                <a:latin typeface="微软雅黑"/>
                <a:cs typeface="微软雅黑"/>
              </a:rPr>
              <a:t>提下，还可以防止骇客清理自己的作案证据。如果希望彻底的保护起某个文件，不允许任何人修改和删 除它的话，不妨加上</a:t>
            </a:r>
            <a:r>
              <a:rPr sz="950" spc="-30" dirty="0">
                <a:solidFill>
                  <a:srgbClr val="333333"/>
                </a:solidFill>
                <a:latin typeface="Trebuchet MS"/>
                <a:cs typeface="Trebuchet MS"/>
              </a:rPr>
              <a:t>-i</a:t>
            </a:r>
            <a:r>
              <a:rPr sz="950" spc="25" dirty="0">
                <a:solidFill>
                  <a:srgbClr val="333333"/>
                </a:solidFill>
                <a:latin typeface="微软雅黑"/>
                <a:cs typeface="微软雅黑"/>
              </a:rPr>
              <a:t>参数试试，效果特别好。</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在热映美剧《越狱》的第一季中，主人公迈克尔</a:t>
            </a:r>
            <a:r>
              <a:rPr sz="950" spc="-90" dirty="0">
                <a:solidFill>
                  <a:srgbClr val="333333"/>
                </a:solidFill>
                <a:latin typeface="Trebuchet MS"/>
                <a:cs typeface="Trebuchet MS"/>
              </a:rPr>
              <a:t>·</a:t>
            </a:r>
            <a:r>
              <a:rPr sz="950" spc="25" dirty="0">
                <a:solidFill>
                  <a:srgbClr val="333333"/>
                </a:solidFill>
                <a:latin typeface="微软雅黑"/>
                <a:cs typeface="微软雅黑"/>
              </a:rPr>
              <a:t>斯科菲尔德</a:t>
            </a:r>
            <a:r>
              <a:rPr sz="950" spc="20" dirty="0">
                <a:solidFill>
                  <a:srgbClr val="333333"/>
                </a:solidFill>
                <a:latin typeface="微软雅黑"/>
                <a:cs typeface="微软雅黑"/>
              </a:rPr>
              <a:t>（</a:t>
            </a:r>
            <a:r>
              <a:rPr sz="950" spc="20" dirty="0">
                <a:solidFill>
                  <a:srgbClr val="333333"/>
                </a:solidFill>
                <a:latin typeface="Trebuchet MS"/>
                <a:cs typeface="Trebuchet MS"/>
              </a:rPr>
              <a:t>Scofield</a:t>
            </a:r>
            <a:r>
              <a:rPr sz="950" spc="20" dirty="0">
                <a:solidFill>
                  <a:srgbClr val="333333"/>
                </a:solidFill>
                <a:latin typeface="微软雅黑"/>
                <a:cs typeface="微软雅黑"/>
              </a:rPr>
              <a:t>）</a:t>
            </a:r>
            <a:r>
              <a:rPr sz="950" spc="25" dirty="0">
                <a:solidFill>
                  <a:srgbClr val="333333"/>
                </a:solidFill>
                <a:latin typeface="微软雅黑"/>
                <a:cs typeface="微软雅黑"/>
              </a:rPr>
              <a:t>把装有越狱计划的硬盘开窗扔 进了湖中，结果在第二季被警探打捞出来恢复了数据，又有了第二、第三、第四、第五季</a:t>
            </a:r>
            <a:r>
              <a:rPr sz="950" spc="65" dirty="0">
                <a:solidFill>
                  <a:srgbClr val="333333"/>
                </a:solidFill>
                <a:latin typeface="Trebuchet MS"/>
                <a:cs typeface="Trebuchet MS"/>
              </a:rPr>
              <a:t>……</a:t>
            </a:r>
            <a:r>
              <a:rPr sz="950" spc="20" dirty="0">
                <a:solidFill>
                  <a:srgbClr val="333333"/>
                </a:solidFill>
                <a:latin typeface="微软雅黑"/>
                <a:cs typeface="微软雅黑"/>
              </a:rPr>
              <a:t>他和哥哥的 </a:t>
            </a:r>
            <a:r>
              <a:rPr sz="950" spc="25" dirty="0">
                <a:solidFill>
                  <a:srgbClr val="333333"/>
                </a:solidFill>
                <a:latin typeface="微软雅黑"/>
                <a:cs typeface="微软雅黑"/>
              </a:rPr>
              <a:t>逃亡故事。所以想彻底删除某个文件时，可以使用</a:t>
            </a:r>
            <a:r>
              <a:rPr sz="950" spc="20" dirty="0">
                <a:solidFill>
                  <a:srgbClr val="333333"/>
                </a:solidFill>
                <a:latin typeface="Trebuchet MS"/>
                <a:cs typeface="Trebuchet MS"/>
              </a:rPr>
              <a:t>-s</a:t>
            </a:r>
            <a:r>
              <a:rPr sz="950" spc="25" dirty="0">
                <a:solidFill>
                  <a:srgbClr val="333333"/>
                </a:solidFill>
                <a:latin typeface="微软雅黑"/>
                <a:cs typeface="微软雅黑"/>
              </a:rPr>
              <a:t>参数来保证其被删除后不可恢复，文件的硬盘数据 会被用零块重新填充，那就更保险了。</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333333"/>
                </a:solidFill>
                <a:latin typeface="Trebuchet MS"/>
                <a:cs typeface="Trebuchet MS"/>
              </a:rPr>
              <a:t>5.5</a:t>
            </a:r>
            <a:r>
              <a:rPr sz="950" b="1" spc="-35" dirty="0">
                <a:solidFill>
                  <a:srgbClr val="333333"/>
                </a:solidFill>
                <a:latin typeface="Trebuchet MS"/>
                <a:cs typeface="Trebuchet MS"/>
              </a:rPr>
              <a:t> </a:t>
            </a:r>
            <a:r>
              <a:rPr sz="950" b="1" spc="25" dirty="0">
                <a:solidFill>
                  <a:srgbClr val="333333"/>
                </a:solidFill>
                <a:latin typeface="微软雅黑"/>
                <a:cs typeface="微软雅黑"/>
              </a:rPr>
              <a:t>文件访问控制列表</a:t>
            </a:r>
            <a:endParaRPr sz="950">
              <a:latin typeface="微软雅黑"/>
              <a:cs typeface="微软雅黑"/>
            </a:endParaRPr>
          </a:p>
          <a:p>
            <a:pPr marL="12700" marR="5080">
              <a:lnSpc>
                <a:spcPct val="131600"/>
              </a:lnSpc>
              <a:spcBef>
                <a:spcPts val="900"/>
              </a:spcBef>
            </a:pPr>
            <a:r>
              <a:rPr sz="950" spc="25" dirty="0">
                <a:solidFill>
                  <a:srgbClr val="333333"/>
                </a:solidFill>
                <a:latin typeface="微软雅黑"/>
                <a:cs typeface="微软雅黑"/>
              </a:rPr>
              <a:t>不知道大家是否发现，前文讲解的一般权限、特殊权限、隐藏权限其实有一个共性</a:t>
            </a:r>
            <a:r>
              <a:rPr sz="950" spc="275" dirty="0">
                <a:solidFill>
                  <a:srgbClr val="333333"/>
                </a:solidFill>
                <a:latin typeface="Trebuchet MS"/>
                <a:cs typeface="Trebuchet MS"/>
              </a:rPr>
              <a:t>——</a:t>
            </a:r>
            <a:r>
              <a:rPr sz="950" spc="25" dirty="0">
                <a:solidFill>
                  <a:srgbClr val="333333"/>
                </a:solidFill>
                <a:latin typeface="微软雅黑"/>
                <a:cs typeface="微软雅黑"/>
              </a:rPr>
              <a:t>权限是针对某一 类用户设置的，能够对很多人同时生效。如果希望对某个指定的用户进行单独的权限控制，就需要用到 文件的访问控制列表</a:t>
            </a:r>
            <a:r>
              <a:rPr sz="950" spc="15" dirty="0">
                <a:solidFill>
                  <a:srgbClr val="333333"/>
                </a:solidFill>
                <a:latin typeface="微软雅黑"/>
                <a:cs typeface="微软雅黑"/>
              </a:rPr>
              <a:t>（</a:t>
            </a:r>
            <a:r>
              <a:rPr sz="950" spc="15" dirty="0">
                <a:solidFill>
                  <a:srgbClr val="333333"/>
                </a:solidFill>
                <a:latin typeface="Trebuchet MS"/>
                <a:cs typeface="Trebuchet MS"/>
              </a:rPr>
              <a:t>FACL</a:t>
            </a:r>
            <a:r>
              <a:rPr sz="950" spc="15" dirty="0">
                <a:solidFill>
                  <a:srgbClr val="333333"/>
                </a:solidFill>
                <a:latin typeface="微软雅黑"/>
                <a:cs typeface="微软雅黑"/>
              </a:rPr>
              <a:t>，</a:t>
            </a:r>
            <a:r>
              <a:rPr sz="950" spc="15" dirty="0">
                <a:solidFill>
                  <a:srgbClr val="333333"/>
                </a:solidFill>
                <a:latin typeface="Trebuchet MS"/>
                <a:cs typeface="Trebuchet MS"/>
              </a:rPr>
              <a:t>File</a:t>
            </a:r>
            <a:r>
              <a:rPr sz="950" spc="-45" dirty="0">
                <a:solidFill>
                  <a:srgbClr val="333333"/>
                </a:solidFill>
                <a:latin typeface="Trebuchet MS"/>
                <a:cs typeface="Trebuchet MS"/>
              </a:rPr>
              <a:t> </a:t>
            </a:r>
            <a:r>
              <a:rPr sz="950" spc="35" dirty="0">
                <a:solidFill>
                  <a:srgbClr val="333333"/>
                </a:solidFill>
                <a:latin typeface="Trebuchet MS"/>
                <a:cs typeface="Trebuchet MS"/>
              </a:rPr>
              <a:t>Access</a:t>
            </a:r>
            <a:r>
              <a:rPr sz="950" spc="-40" dirty="0">
                <a:solidFill>
                  <a:srgbClr val="333333"/>
                </a:solidFill>
                <a:latin typeface="Trebuchet MS"/>
                <a:cs typeface="Trebuchet MS"/>
              </a:rPr>
              <a:t> </a:t>
            </a:r>
            <a:r>
              <a:rPr sz="950" spc="35" dirty="0">
                <a:solidFill>
                  <a:srgbClr val="333333"/>
                </a:solidFill>
                <a:latin typeface="Trebuchet MS"/>
                <a:cs typeface="Trebuchet MS"/>
              </a:rPr>
              <a:t>Control</a:t>
            </a:r>
            <a:r>
              <a:rPr sz="950" spc="-45" dirty="0">
                <a:solidFill>
                  <a:srgbClr val="333333"/>
                </a:solidFill>
                <a:latin typeface="Trebuchet MS"/>
                <a:cs typeface="Trebuchet MS"/>
              </a:rPr>
              <a:t> </a:t>
            </a:r>
            <a:r>
              <a:rPr sz="950" spc="25" dirty="0">
                <a:solidFill>
                  <a:srgbClr val="333333"/>
                </a:solidFill>
                <a:latin typeface="Trebuchet MS"/>
                <a:cs typeface="Trebuchet MS"/>
              </a:rPr>
              <a:t>Lists</a:t>
            </a:r>
            <a:r>
              <a:rPr sz="950" spc="25" dirty="0">
                <a:solidFill>
                  <a:srgbClr val="333333"/>
                </a:solidFill>
                <a:latin typeface="微软雅黑"/>
                <a:cs typeface="微软雅黑"/>
              </a:rPr>
              <a:t>）了。通俗来讲，基于普通文件或目录设置</a:t>
            </a:r>
            <a:r>
              <a:rPr sz="950" spc="40" dirty="0">
                <a:solidFill>
                  <a:srgbClr val="333333"/>
                </a:solidFill>
                <a:latin typeface="Trebuchet MS"/>
                <a:cs typeface="Trebuchet MS"/>
              </a:rPr>
              <a:t>ACL </a:t>
            </a:r>
            <a:r>
              <a:rPr sz="950" spc="45" dirty="0">
                <a:solidFill>
                  <a:srgbClr val="333333"/>
                </a:solidFill>
                <a:latin typeface="Trebuchet MS"/>
                <a:cs typeface="Trebuchet MS"/>
              </a:rPr>
              <a:t> </a:t>
            </a:r>
            <a:r>
              <a:rPr sz="950" spc="25" dirty="0">
                <a:solidFill>
                  <a:srgbClr val="333333"/>
                </a:solidFill>
                <a:latin typeface="微软雅黑"/>
                <a:cs typeface="微软雅黑"/>
              </a:rPr>
              <a:t>访问控制其实就是针对指定的用户或用户组设置文件或目录的操作权限，更加精准的派发权限。另外， </a:t>
            </a:r>
            <a:r>
              <a:rPr sz="950" spc="30" dirty="0">
                <a:solidFill>
                  <a:srgbClr val="333333"/>
                </a:solidFill>
                <a:latin typeface="微软雅黑"/>
                <a:cs typeface="微软雅黑"/>
              </a:rPr>
              <a:t> </a:t>
            </a:r>
            <a:r>
              <a:rPr sz="950" spc="25" dirty="0">
                <a:solidFill>
                  <a:srgbClr val="333333"/>
                </a:solidFill>
                <a:latin typeface="微软雅黑"/>
                <a:cs typeface="微软雅黑"/>
              </a:rPr>
              <a:t>如果针对某个目录设置了</a:t>
            </a:r>
            <a:r>
              <a:rPr sz="950" spc="40" dirty="0">
                <a:solidFill>
                  <a:srgbClr val="333333"/>
                </a:solidFill>
                <a:latin typeface="Trebuchet MS"/>
                <a:cs typeface="Trebuchet MS"/>
              </a:rPr>
              <a:t>ACL</a:t>
            </a:r>
            <a:r>
              <a:rPr sz="950" spc="25" dirty="0">
                <a:solidFill>
                  <a:srgbClr val="333333"/>
                </a:solidFill>
                <a:latin typeface="微软雅黑"/>
                <a:cs typeface="微软雅黑"/>
              </a:rPr>
              <a:t>，则目录中的文件会继承其权限；若针对文件设置了</a:t>
            </a:r>
            <a:r>
              <a:rPr sz="950" spc="40" dirty="0">
                <a:solidFill>
                  <a:srgbClr val="333333"/>
                </a:solidFill>
                <a:latin typeface="Trebuchet MS"/>
                <a:cs typeface="Trebuchet MS"/>
              </a:rPr>
              <a:t>ACL</a:t>
            </a:r>
            <a:r>
              <a:rPr sz="950" spc="20" dirty="0">
                <a:solidFill>
                  <a:srgbClr val="333333"/>
                </a:solidFill>
                <a:latin typeface="微软雅黑"/>
                <a:cs typeface="微软雅黑"/>
              </a:rPr>
              <a:t>，则文件不再继承 </a:t>
            </a:r>
            <a:r>
              <a:rPr sz="950" spc="25" dirty="0">
                <a:solidFill>
                  <a:srgbClr val="333333"/>
                </a:solidFill>
                <a:latin typeface="微软雅黑"/>
                <a:cs typeface="微软雅黑"/>
              </a:rPr>
              <a:t>其所在目录的权限。</a:t>
            </a:r>
            <a:endParaRPr sz="950">
              <a:latin typeface="微软雅黑"/>
              <a:cs typeface="微软雅黑"/>
            </a:endParaRPr>
          </a:p>
          <a:p>
            <a:pPr marL="12700" marR="106045">
              <a:lnSpc>
                <a:spcPct val="131600"/>
              </a:lnSpc>
              <a:spcBef>
                <a:spcPts val="755"/>
              </a:spcBef>
            </a:pPr>
            <a:r>
              <a:rPr sz="950" spc="25" dirty="0">
                <a:solidFill>
                  <a:srgbClr val="333333"/>
                </a:solidFill>
                <a:latin typeface="微软雅黑"/>
                <a:cs typeface="微软雅黑"/>
              </a:rPr>
              <a:t>为了更直观地看到</a:t>
            </a:r>
            <a:r>
              <a:rPr sz="950" spc="40" dirty="0">
                <a:solidFill>
                  <a:srgbClr val="333333"/>
                </a:solidFill>
                <a:latin typeface="Trebuchet MS"/>
                <a:cs typeface="Trebuchet MS"/>
              </a:rPr>
              <a:t>ACL</a:t>
            </a:r>
            <a:r>
              <a:rPr sz="950" spc="25" dirty="0">
                <a:solidFill>
                  <a:srgbClr val="333333"/>
                </a:solidFill>
                <a:latin typeface="微软雅黑"/>
                <a:cs typeface="微软雅黑"/>
              </a:rPr>
              <a:t>对文件权限控制的强大效果，我们先切换到普通用户，然后尝试进入</a:t>
            </a:r>
            <a:r>
              <a:rPr sz="950" spc="35" dirty="0">
                <a:solidFill>
                  <a:srgbClr val="333333"/>
                </a:solidFill>
                <a:latin typeface="Trebuchet MS"/>
                <a:cs typeface="Trebuchet MS"/>
              </a:rPr>
              <a:t>root</a:t>
            </a:r>
            <a:r>
              <a:rPr sz="950" spc="20" dirty="0">
                <a:solidFill>
                  <a:srgbClr val="333333"/>
                </a:solidFill>
                <a:latin typeface="微软雅黑"/>
                <a:cs typeface="微软雅黑"/>
              </a:rPr>
              <a:t>管理员 </a:t>
            </a:r>
            <a:r>
              <a:rPr sz="950" spc="25" dirty="0">
                <a:solidFill>
                  <a:srgbClr val="333333"/>
                </a:solidFill>
                <a:latin typeface="微软雅黑"/>
                <a:cs typeface="微软雅黑"/>
              </a:rPr>
              <a:t>的家目录中。在没有针对普通用户对</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管理员的家目录设置</a:t>
            </a:r>
            <a:r>
              <a:rPr sz="950" spc="40" dirty="0">
                <a:solidFill>
                  <a:srgbClr val="333333"/>
                </a:solidFill>
                <a:latin typeface="Trebuchet MS"/>
                <a:cs typeface="Trebuchet MS"/>
              </a:rPr>
              <a:t>ACL</a:t>
            </a:r>
            <a:r>
              <a:rPr sz="950" spc="25" dirty="0">
                <a:solidFill>
                  <a:srgbClr val="333333"/>
                </a:solidFill>
                <a:latin typeface="微软雅黑"/>
                <a:cs typeface="微软雅黑"/>
              </a:rPr>
              <a:t>之前，其执行结果如下所示：</a:t>
            </a:r>
            <a:endParaRPr sz="950">
              <a:latin typeface="微软雅黑"/>
              <a:cs typeface="微软雅黑"/>
            </a:endParaRPr>
          </a:p>
        </p:txBody>
      </p:sp>
      <p:sp>
        <p:nvSpPr>
          <p:cNvPr id="22" name="object 22"/>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17</a:t>
            </a:fld>
            <a:endParaRPr sz="800">
              <a:latin typeface="小哥哥网恋吗"/>
              <a:cs typeface="小哥哥网恋吗"/>
            </a:endParaRPr>
          </a:p>
        </p:txBody>
      </p:sp>
      <p:sp>
        <p:nvSpPr>
          <p:cNvPr id="20" name="object 20"/>
          <p:cNvSpPr txBox="1"/>
          <p:nvPr/>
        </p:nvSpPr>
        <p:spPr>
          <a:xfrm>
            <a:off x="1070306" y="406494"/>
            <a:ext cx="3720465" cy="883285"/>
          </a:xfrm>
          <a:prstGeom prst="rect">
            <a:avLst/>
          </a:prstGeom>
        </p:spPr>
        <p:txBody>
          <a:bodyPr vert="horz" wrap="square" lIns="0" tIns="12065" rIns="0" bIns="0" rtlCol="0">
            <a:spAutoFit/>
          </a:bodyPr>
          <a:lstStyle/>
          <a:p>
            <a:pPr marL="12700" marR="407670">
              <a:lnSpc>
                <a:spcPct val="132400"/>
              </a:lnSpc>
              <a:spcBef>
                <a:spcPts val="95"/>
              </a:spcBef>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echo</a:t>
            </a:r>
            <a:r>
              <a:rPr sz="850" spc="10" dirty="0">
                <a:solidFill>
                  <a:srgbClr val="333333"/>
                </a:solidFill>
                <a:latin typeface="Lucida Console"/>
                <a:cs typeface="Lucida Console"/>
              </a:rPr>
              <a:t> </a:t>
            </a:r>
            <a:r>
              <a:rPr sz="850" spc="15" dirty="0">
                <a:solidFill>
                  <a:srgbClr val="333333"/>
                </a:solidFill>
                <a:latin typeface="Lucida Console"/>
                <a:cs typeface="Lucida Console"/>
              </a:rPr>
              <a:t>"for</a:t>
            </a:r>
            <a:r>
              <a:rPr sz="850" spc="10" dirty="0">
                <a:solidFill>
                  <a:srgbClr val="333333"/>
                </a:solidFill>
                <a:latin typeface="Lucida Console"/>
                <a:cs typeface="Lucida Console"/>
              </a:rPr>
              <a:t> </a:t>
            </a:r>
            <a:r>
              <a:rPr sz="850" spc="15" dirty="0">
                <a:solidFill>
                  <a:srgbClr val="333333"/>
                </a:solidFill>
                <a:latin typeface="Lucida Console"/>
                <a:cs typeface="Lucida Console"/>
              </a:rPr>
              <a:t>Test" &gt;</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 ~]# chattr +a 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rm</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rm:</a:t>
            </a:r>
            <a:r>
              <a:rPr sz="850" spc="5" dirty="0">
                <a:solidFill>
                  <a:srgbClr val="333333"/>
                </a:solidFill>
                <a:latin typeface="Lucida Console"/>
                <a:cs typeface="Lucida Console"/>
              </a:rPr>
              <a:t> </a:t>
            </a:r>
            <a:r>
              <a:rPr sz="850" spc="15" dirty="0">
                <a:solidFill>
                  <a:srgbClr val="333333"/>
                </a:solidFill>
                <a:latin typeface="Lucida Console"/>
                <a:cs typeface="Lucida Console"/>
              </a:rPr>
              <a:t>remove</a:t>
            </a:r>
            <a:r>
              <a:rPr sz="850" spc="10" dirty="0">
                <a:solidFill>
                  <a:srgbClr val="333333"/>
                </a:solidFill>
                <a:latin typeface="Lucida Console"/>
                <a:cs typeface="Lucida Console"/>
              </a:rPr>
              <a:t> </a:t>
            </a:r>
            <a:r>
              <a:rPr sz="850" spc="15" dirty="0">
                <a:solidFill>
                  <a:srgbClr val="333333"/>
                </a:solidFill>
                <a:latin typeface="Lucida Console"/>
                <a:cs typeface="Lucida Console"/>
              </a:rPr>
              <a:t>regular</a:t>
            </a:r>
            <a:r>
              <a:rPr sz="850" spc="5" dirty="0">
                <a:solidFill>
                  <a:srgbClr val="333333"/>
                </a:solidFill>
                <a:latin typeface="Lucida Console"/>
                <a:cs typeface="Lucida Console"/>
              </a:rPr>
              <a:t> </a:t>
            </a:r>
            <a:r>
              <a:rPr sz="850" spc="15" dirty="0">
                <a:solidFill>
                  <a:srgbClr val="333333"/>
                </a:solidFill>
                <a:latin typeface="Lucida Console"/>
                <a:cs typeface="Lucida Console"/>
              </a:rPr>
              <a:t>file</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y</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rm:</a:t>
            </a:r>
            <a:r>
              <a:rPr sz="850" spc="10" dirty="0">
                <a:solidFill>
                  <a:srgbClr val="333333"/>
                </a:solidFill>
                <a:latin typeface="Lucida Console"/>
                <a:cs typeface="Lucida Console"/>
              </a:rPr>
              <a:t> </a:t>
            </a:r>
            <a:r>
              <a:rPr sz="850" spc="15" dirty="0">
                <a:solidFill>
                  <a:srgbClr val="333333"/>
                </a:solidFill>
                <a:latin typeface="Lucida Console"/>
                <a:cs typeface="Lucida Console"/>
              </a:rPr>
              <a:t>cannot remove</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 Operation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not permitted</a:t>
            </a:r>
            <a:endParaRPr sz="850">
              <a:latin typeface="Lucida Console"/>
              <a:cs typeface="Lucida Console"/>
            </a:endParaRPr>
          </a:p>
        </p:txBody>
      </p:sp>
      <p:sp>
        <p:nvSpPr>
          <p:cNvPr id="21" name="object 2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151"/>
          <a:ext cx="5692775" cy="6667500"/>
        </p:xfrm>
        <a:graphic>
          <a:graphicData uri="http://schemas.openxmlformats.org/drawingml/2006/table">
            <a:tbl>
              <a:tblPr firstRow="1" bandRow="1">
                <a:tableStyleId>{2D5ABB26-0587-4C30-8999-92F81FD0307C}</a:tableStyleId>
              </a:tblPr>
              <a:tblGrid>
                <a:gridCol w="2487295">
                  <a:extLst>
                    <a:ext uri="{9D8B030D-6E8A-4147-A177-3AD203B41FA5}">
                      <a16:colId xmlns:a16="http://schemas.microsoft.com/office/drawing/2014/main" val="20000"/>
                    </a:ext>
                  </a:extLst>
                </a:gridCol>
                <a:gridCol w="319087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0" dirty="0">
                          <a:solidFill>
                            <a:srgbClr val="333333"/>
                          </a:solidFill>
                          <a:latin typeface="Trebuchet MS"/>
                          <a:cs typeface="Trebuchet MS"/>
                        </a:rPr>
                        <a:t>listen=[YES|NO]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是否以独立运行的方式监听服务</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30" dirty="0">
                          <a:solidFill>
                            <a:srgbClr val="333333"/>
                          </a:solidFill>
                          <a:latin typeface="Trebuchet MS"/>
                          <a:cs typeface="Trebuchet MS"/>
                        </a:rPr>
                        <a:t>listen_address=IP</a:t>
                      </a:r>
                      <a:r>
                        <a:rPr sz="950"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设置要监听的</a:t>
                      </a:r>
                      <a:r>
                        <a:rPr sz="950" dirty="0">
                          <a:solidFill>
                            <a:srgbClr val="333333"/>
                          </a:solidFill>
                          <a:latin typeface="Trebuchet MS"/>
                          <a:cs typeface="Trebuchet MS"/>
                        </a:rPr>
                        <a:t>IP</a:t>
                      </a:r>
                      <a:r>
                        <a:rPr sz="950"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25" dirty="0">
                          <a:solidFill>
                            <a:srgbClr val="333333"/>
                          </a:solidFill>
                          <a:latin typeface="Trebuchet MS"/>
                          <a:cs typeface="Trebuchet MS"/>
                        </a:rPr>
                        <a:t>listen_port=21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设置</a:t>
                      </a:r>
                      <a:r>
                        <a:rPr sz="950" dirty="0">
                          <a:solidFill>
                            <a:srgbClr val="333333"/>
                          </a:solidFill>
                          <a:latin typeface="Trebuchet MS"/>
                          <a:cs typeface="Trebuchet MS"/>
                        </a:rPr>
                        <a:t>FTP</a:t>
                      </a:r>
                      <a:r>
                        <a:rPr sz="950" dirty="0">
                          <a:solidFill>
                            <a:srgbClr val="333333"/>
                          </a:solidFill>
                          <a:latin typeface="微软雅黑"/>
                          <a:cs typeface="微软雅黑"/>
                        </a:rPr>
                        <a:t>服务的监听端口</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40" dirty="0">
                          <a:solidFill>
                            <a:srgbClr val="333333"/>
                          </a:solidFill>
                          <a:latin typeface="Trebuchet MS"/>
                          <a:cs typeface="Trebuchet MS"/>
                        </a:rPr>
                        <a:t>download_enable</a:t>
                      </a:r>
                      <a:r>
                        <a:rPr sz="950" spc="40" dirty="0">
                          <a:solidFill>
                            <a:srgbClr val="333333"/>
                          </a:solidFill>
                          <a:latin typeface="微软雅黑"/>
                          <a:cs typeface="微软雅黑"/>
                        </a:rPr>
                        <a:t>＝</a:t>
                      </a:r>
                      <a:r>
                        <a:rPr sz="950" spc="40" dirty="0">
                          <a:solidFill>
                            <a:srgbClr val="333333"/>
                          </a:solidFill>
                          <a:latin typeface="Trebuchet MS"/>
                          <a:cs typeface="Trebuchet MS"/>
                        </a:rPr>
                        <a:t>[YES|NO]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是否允许下载文件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504825">
                <a:tc>
                  <a:txBody>
                    <a:bodyPr/>
                    <a:lstStyle/>
                    <a:p>
                      <a:pPr marL="128270" marR="866775">
                        <a:lnSpc>
                          <a:spcPct val="131600"/>
                        </a:lnSpc>
                        <a:spcBef>
                          <a:spcPts val="300"/>
                        </a:spcBef>
                      </a:pPr>
                      <a:r>
                        <a:rPr sz="950" dirty="0">
                          <a:solidFill>
                            <a:srgbClr val="333333"/>
                          </a:solidFill>
                          <a:latin typeface="Trebuchet MS"/>
                          <a:cs typeface="Trebuchet MS"/>
                        </a:rPr>
                        <a:t>userlist_enable=[YE</a:t>
                      </a:r>
                      <a:r>
                        <a:rPr sz="950" spc="-5" dirty="0">
                          <a:solidFill>
                            <a:srgbClr val="333333"/>
                          </a:solidFill>
                          <a:latin typeface="Trebuchet MS"/>
                          <a:cs typeface="Trebuchet MS"/>
                        </a:rPr>
                        <a:t>S|</a:t>
                      </a:r>
                      <a:r>
                        <a:rPr sz="950" dirty="0">
                          <a:solidFill>
                            <a:srgbClr val="333333"/>
                          </a:solidFill>
                          <a:latin typeface="Trebuchet MS"/>
                          <a:cs typeface="Trebuchet MS"/>
                        </a:rPr>
                        <a:t>NO]  </a:t>
                      </a:r>
                      <a:r>
                        <a:rPr sz="950" spc="30" dirty="0">
                          <a:solidFill>
                            <a:srgbClr val="333333"/>
                          </a:solidFill>
                          <a:latin typeface="Trebuchet MS"/>
                          <a:cs typeface="Trebuchet MS"/>
                        </a:rPr>
                        <a:t>userlist_deny=[YES|NO]</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设置用户列表为</a:t>
                      </a:r>
                      <a:r>
                        <a:rPr sz="950" dirty="0">
                          <a:solidFill>
                            <a:srgbClr val="333333"/>
                          </a:solidFill>
                          <a:latin typeface="Trebuchet MS"/>
                          <a:cs typeface="Trebuchet MS"/>
                        </a:rPr>
                        <a:t>“</a:t>
                      </a:r>
                      <a:r>
                        <a:rPr sz="950" dirty="0">
                          <a:solidFill>
                            <a:srgbClr val="333333"/>
                          </a:solidFill>
                          <a:latin typeface="微软雅黑"/>
                          <a:cs typeface="微软雅黑"/>
                        </a:rPr>
                        <a:t>允许</a:t>
                      </a:r>
                      <a:r>
                        <a:rPr sz="950" dirty="0">
                          <a:solidFill>
                            <a:srgbClr val="333333"/>
                          </a:solidFill>
                          <a:latin typeface="Trebuchet MS"/>
                          <a:cs typeface="Trebuchet MS"/>
                        </a:rPr>
                        <a:t>”</a:t>
                      </a:r>
                      <a:r>
                        <a:rPr sz="950" dirty="0">
                          <a:solidFill>
                            <a:srgbClr val="333333"/>
                          </a:solidFill>
                          <a:latin typeface="微软雅黑"/>
                          <a:cs typeface="微软雅黑"/>
                        </a:rPr>
                        <a:t>还是</a:t>
                      </a:r>
                      <a:r>
                        <a:rPr sz="950" dirty="0">
                          <a:solidFill>
                            <a:srgbClr val="333333"/>
                          </a:solidFill>
                          <a:latin typeface="Trebuchet MS"/>
                          <a:cs typeface="Trebuchet MS"/>
                        </a:rPr>
                        <a:t>“</a:t>
                      </a:r>
                      <a:r>
                        <a:rPr sz="950" dirty="0">
                          <a:solidFill>
                            <a:srgbClr val="333333"/>
                          </a:solidFill>
                          <a:latin typeface="微软雅黑"/>
                          <a:cs typeface="微软雅黑"/>
                        </a:rPr>
                        <a:t>禁止</a:t>
                      </a:r>
                      <a:r>
                        <a:rPr sz="950" dirty="0">
                          <a:solidFill>
                            <a:srgbClr val="333333"/>
                          </a:solidFill>
                          <a:latin typeface="Trebuchet MS"/>
                          <a:cs typeface="Trebuchet MS"/>
                        </a:rPr>
                        <a:t>”</a:t>
                      </a:r>
                      <a:r>
                        <a:rPr sz="950" dirty="0">
                          <a:solidFill>
                            <a:srgbClr val="333333"/>
                          </a:solidFill>
                          <a:latin typeface="微软雅黑"/>
                          <a:cs typeface="微软雅黑"/>
                        </a:rPr>
                        <a:t>操作</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25" dirty="0">
                          <a:solidFill>
                            <a:srgbClr val="333333"/>
                          </a:solidFill>
                          <a:latin typeface="Trebuchet MS"/>
                          <a:cs typeface="Trebuchet MS"/>
                        </a:rPr>
                        <a:t>max_clients=0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最大客户端连接数，</a:t>
                      </a:r>
                      <a:r>
                        <a:rPr sz="950" dirty="0">
                          <a:solidFill>
                            <a:srgbClr val="333333"/>
                          </a:solidFill>
                          <a:latin typeface="Trebuchet MS"/>
                          <a:cs typeface="Trebuchet MS"/>
                        </a:rPr>
                        <a:t>0</a:t>
                      </a:r>
                      <a:r>
                        <a:rPr sz="950" dirty="0">
                          <a:solidFill>
                            <a:srgbClr val="333333"/>
                          </a:solidFill>
                          <a:latin typeface="微软雅黑"/>
                          <a:cs typeface="微软雅黑"/>
                        </a:rPr>
                        <a:t>为不限制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30" dirty="0">
                          <a:solidFill>
                            <a:srgbClr val="333333"/>
                          </a:solidFill>
                          <a:latin typeface="Trebuchet MS"/>
                          <a:cs typeface="Trebuchet MS"/>
                        </a:rPr>
                        <a:t>max_per_ip=0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同一</a:t>
                      </a:r>
                      <a:r>
                        <a:rPr sz="950" dirty="0">
                          <a:solidFill>
                            <a:srgbClr val="333333"/>
                          </a:solidFill>
                          <a:latin typeface="Trebuchet MS"/>
                          <a:cs typeface="Trebuchet MS"/>
                        </a:rPr>
                        <a:t>IP</a:t>
                      </a:r>
                      <a:r>
                        <a:rPr sz="950" dirty="0">
                          <a:solidFill>
                            <a:srgbClr val="333333"/>
                          </a:solidFill>
                          <a:latin typeface="微软雅黑"/>
                          <a:cs typeface="微软雅黑"/>
                        </a:rPr>
                        <a:t>地址的最大连接数，</a:t>
                      </a:r>
                      <a:r>
                        <a:rPr sz="950" dirty="0">
                          <a:solidFill>
                            <a:srgbClr val="333333"/>
                          </a:solidFill>
                          <a:latin typeface="Trebuchet MS"/>
                          <a:cs typeface="Trebuchet MS"/>
                        </a:rPr>
                        <a:t>0</a:t>
                      </a:r>
                      <a:r>
                        <a:rPr sz="950" dirty="0">
                          <a:solidFill>
                            <a:srgbClr val="333333"/>
                          </a:solidFill>
                          <a:latin typeface="微软雅黑"/>
                          <a:cs typeface="微软雅黑"/>
                        </a:rPr>
                        <a:t>为不限制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45" dirty="0">
                          <a:solidFill>
                            <a:srgbClr val="333333"/>
                          </a:solidFill>
                          <a:latin typeface="Trebuchet MS"/>
                          <a:cs typeface="Trebuchet MS"/>
                        </a:rPr>
                        <a:t>anonymous_enable=[YES|NO]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是否允许匿名用户访问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40" dirty="0">
                          <a:solidFill>
                            <a:srgbClr val="333333"/>
                          </a:solidFill>
                          <a:latin typeface="Trebuchet MS"/>
                          <a:cs typeface="Trebuchet MS"/>
                        </a:rPr>
                        <a:t>anon_upload_enable=[YES|NO]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是否允许匿名用户上传文件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spc="55" dirty="0">
                          <a:solidFill>
                            <a:srgbClr val="333333"/>
                          </a:solidFill>
                          <a:latin typeface="Trebuchet MS"/>
                          <a:cs typeface="Trebuchet MS"/>
                        </a:rPr>
                        <a:t>anon_umask=022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匿名用户上传文件的</a:t>
                      </a:r>
                      <a:r>
                        <a:rPr sz="950" dirty="0">
                          <a:solidFill>
                            <a:srgbClr val="333333"/>
                          </a:solidFill>
                          <a:latin typeface="Trebuchet MS"/>
                          <a:cs typeface="Trebuchet MS"/>
                        </a:rPr>
                        <a:t>umask</a:t>
                      </a:r>
                      <a:r>
                        <a:rPr sz="950" dirty="0">
                          <a:solidFill>
                            <a:srgbClr val="333333"/>
                          </a:solidFill>
                          <a:latin typeface="微软雅黑"/>
                          <a:cs typeface="微软雅黑"/>
                        </a:rPr>
                        <a:t>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spc="10" dirty="0">
                          <a:solidFill>
                            <a:srgbClr val="333333"/>
                          </a:solidFill>
                          <a:latin typeface="Trebuchet MS"/>
                          <a:cs typeface="Trebuchet MS"/>
                        </a:rPr>
                        <a:t>anon_root=/var/ftp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匿名用户的</a:t>
                      </a:r>
                      <a:r>
                        <a:rPr sz="950" dirty="0">
                          <a:solidFill>
                            <a:srgbClr val="333333"/>
                          </a:solidFill>
                          <a:latin typeface="Trebuchet MS"/>
                          <a:cs typeface="Trebuchet MS"/>
                        </a:rPr>
                        <a:t>FTP</a:t>
                      </a:r>
                      <a:r>
                        <a:rPr sz="950" dirty="0">
                          <a:solidFill>
                            <a:srgbClr val="333333"/>
                          </a:solidFill>
                          <a:latin typeface="微软雅黑"/>
                          <a:cs typeface="微软雅黑"/>
                        </a:rPr>
                        <a:t>根目录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r h="314325">
                <a:tc>
                  <a:txBody>
                    <a:bodyPr/>
                    <a:lstStyle/>
                    <a:p>
                      <a:pPr marL="128270">
                        <a:lnSpc>
                          <a:spcPct val="100000"/>
                        </a:lnSpc>
                        <a:spcBef>
                          <a:spcPts val="660"/>
                        </a:spcBef>
                      </a:pPr>
                      <a:r>
                        <a:rPr sz="950" spc="30" dirty="0">
                          <a:solidFill>
                            <a:srgbClr val="333333"/>
                          </a:solidFill>
                          <a:latin typeface="Trebuchet MS"/>
                          <a:cs typeface="Trebuchet MS"/>
                        </a:rPr>
                        <a:t>anon_mkdir_write_enable=[YES|NO]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是否允许匿名用户创建目录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2"/>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25" dirty="0">
                          <a:solidFill>
                            <a:srgbClr val="333333"/>
                          </a:solidFill>
                          <a:latin typeface="Trebuchet MS"/>
                          <a:cs typeface="Trebuchet MS"/>
                        </a:rPr>
                        <a:t>anon_other_write_enable=[YES|NO]</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205740">
                        <a:lnSpc>
                          <a:spcPct val="131600"/>
                        </a:lnSpc>
                        <a:spcBef>
                          <a:spcPts val="300"/>
                        </a:spcBef>
                      </a:pPr>
                      <a:r>
                        <a:rPr sz="950" dirty="0">
                          <a:solidFill>
                            <a:srgbClr val="333333"/>
                          </a:solidFill>
                          <a:latin typeface="微软雅黑"/>
                          <a:cs typeface="微软雅黑"/>
                        </a:rPr>
                        <a:t>是否开放匿名用户的其他写入权限（包括重命名、删 </a:t>
                      </a:r>
                      <a:r>
                        <a:rPr sz="950" spc="25" dirty="0">
                          <a:solidFill>
                            <a:srgbClr val="333333"/>
                          </a:solidFill>
                          <a:latin typeface="微软雅黑"/>
                          <a:cs typeface="微软雅黑"/>
                        </a:rPr>
                        <a:t>除等操作权限）</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3"/>
                  </a:ext>
                </a:extLst>
              </a:tr>
              <a:tr h="314325">
                <a:tc>
                  <a:txBody>
                    <a:bodyPr/>
                    <a:lstStyle/>
                    <a:p>
                      <a:pPr marL="128270">
                        <a:lnSpc>
                          <a:spcPct val="100000"/>
                        </a:lnSpc>
                        <a:spcBef>
                          <a:spcPts val="660"/>
                        </a:spcBef>
                      </a:pPr>
                      <a:r>
                        <a:rPr sz="950" spc="35" dirty="0">
                          <a:solidFill>
                            <a:srgbClr val="333333"/>
                          </a:solidFill>
                          <a:latin typeface="Trebuchet MS"/>
                          <a:cs typeface="Trebuchet MS"/>
                        </a:rPr>
                        <a:t>anon_max_rate=0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匿名用户的最大传输速率（字节</a:t>
                      </a:r>
                      <a:r>
                        <a:rPr sz="950" dirty="0">
                          <a:solidFill>
                            <a:srgbClr val="333333"/>
                          </a:solidFill>
                          <a:latin typeface="Trebuchet MS"/>
                          <a:cs typeface="Trebuchet MS"/>
                        </a:rPr>
                        <a:t>/</a:t>
                      </a:r>
                      <a:r>
                        <a:rPr sz="950" dirty="0">
                          <a:solidFill>
                            <a:srgbClr val="333333"/>
                          </a:solidFill>
                          <a:latin typeface="微软雅黑"/>
                          <a:cs typeface="微软雅黑"/>
                        </a:rPr>
                        <a:t>秒），</a:t>
                      </a:r>
                      <a:r>
                        <a:rPr sz="950" dirty="0">
                          <a:solidFill>
                            <a:srgbClr val="333333"/>
                          </a:solidFill>
                          <a:latin typeface="Trebuchet MS"/>
                          <a:cs typeface="Trebuchet MS"/>
                        </a:rPr>
                        <a:t>0</a:t>
                      </a:r>
                      <a:r>
                        <a:rPr sz="950" dirty="0">
                          <a:solidFill>
                            <a:srgbClr val="333333"/>
                          </a:solidFill>
                          <a:latin typeface="微软雅黑"/>
                          <a:cs typeface="微软雅黑"/>
                        </a:rPr>
                        <a:t>为不限制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4"/>
                  </a:ext>
                </a:extLst>
              </a:tr>
              <a:tr h="314325">
                <a:tc>
                  <a:txBody>
                    <a:bodyPr/>
                    <a:lstStyle/>
                    <a:p>
                      <a:pPr marL="128270">
                        <a:lnSpc>
                          <a:spcPct val="100000"/>
                        </a:lnSpc>
                        <a:spcBef>
                          <a:spcPts val="660"/>
                        </a:spcBef>
                      </a:pPr>
                      <a:r>
                        <a:rPr sz="950" spc="25" dirty="0">
                          <a:solidFill>
                            <a:srgbClr val="333333"/>
                          </a:solidFill>
                          <a:latin typeface="Trebuchet MS"/>
                          <a:cs typeface="Trebuchet MS"/>
                        </a:rPr>
                        <a:t>local_enable=[YES|NO]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是否允许本地用户登录</a:t>
                      </a:r>
                      <a:r>
                        <a:rPr sz="950" dirty="0">
                          <a:solidFill>
                            <a:srgbClr val="333333"/>
                          </a:solidFill>
                          <a:latin typeface="Trebuchet MS"/>
                          <a:cs typeface="Trebuchet MS"/>
                        </a:rPr>
                        <a:t>FTP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5"/>
                  </a:ext>
                </a:extLst>
              </a:tr>
              <a:tr h="314325">
                <a:tc>
                  <a:txBody>
                    <a:bodyPr/>
                    <a:lstStyle/>
                    <a:p>
                      <a:pPr marL="128270">
                        <a:lnSpc>
                          <a:spcPct val="100000"/>
                        </a:lnSpc>
                        <a:spcBef>
                          <a:spcPts val="660"/>
                        </a:spcBef>
                      </a:pPr>
                      <a:r>
                        <a:rPr sz="950" spc="35" dirty="0">
                          <a:solidFill>
                            <a:srgbClr val="333333"/>
                          </a:solidFill>
                          <a:latin typeface="Trebuchet MS"/>
                          <a:cs typeface="Trebuchet MS"/>
                        </a:rPr>
                        <a:t>local_umask=022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本地用户上传文件的</a:t>
                      </a:r>
                      <a:r>
                        <a:rPr sz="950" dirty="0">
                          <a:solidFill>
                            <a:srgbClr val="333333"/>
                          </a:solidFill>
                          <a:latin typeface="Trebuchet MS"/>
                          <a:cs typeface="Trebuchet MS"/>
                        </a:rPr>
                        <a:t>umask</a:t>
                      </a:r>
                      <a:r>
                        <a:rPr sz="950" dirty="0">
                          <a:solidFill>
                            <a:srgbClr val="333333"/>
                          </a:solidFill>
                          <a:latin typeface="微软雅黑"/>
                          <a:cs typeface="微软雅黑"/>
                        </a:rPr>
                        <a:t>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6"/>
                  </a:ext>
                </a:extLst>
              </a:tr>
              <a:tr h="314325">
                <a:tc>
                  <a:txBody>
                    <a:bodyPr/>
                    <a:lstStyle/>
                    <a:p>
                      <a:pPr marL="128270">
                        <a:lnSpc>
                          <a:spcPct val="100000"/>
                        </a:lnSpc>
                        <a:spcBef>
                          <a:spcPts val="660"/>
                        </a:spcBef>
                      </a:pPr>
                      <a:r>
                        <a:rPr sz="950" dirty="0">
                          <a:solidFill>
                            <a:srgbClr val="333333"/>
                          </a:solidFill>
                          <a:latin typeface="Trebuchet MS"/>
                          <a:cs typeface="Trebuchet MS"/>
                        </a:rPr>
                        <a:t>local_root=/var/ftp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本地用户的</a:t>
                      </a:r>
                      <a:r>
                        <a:rPr sz="950" dirty="0">
                          <a:solidFill>
                            <a:srgbClr val="333333"/>
                          </a:solidFill>
                          <a:latin typeface="Trebuchet MS"/>
                          <a:cs typeface="Trebuchet MS"/>
                        </a:rPr>
                        <a:t>FTP</a:t>
                      </a:r>
                      <a:r>
                        <a:rPr sz="950" dirty="0">
                          <a:solidFill>
                            <a:srgbClr val="333333"/>
                          </a:solidFill>
                          <a:latin typeface="微软雅黑"/>
                          <a:cs typeface="微软雅黑"/>
                        </a:rPr>
                        <a:t>根目录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7"/>
                  </a:ext>
                </a:extLst>
              </a:tr>
              <a:tr h="314325">
                <a:tc>
                  <a:txBody>
                    <a:bodyPr/>
                    <a:lstStyle/>
                    <a:p>
                      <a:pPr marL="128270">
                        <a:lnSpc>
                          <a:spcPct val="100000"/>
                        </a:lnSpc>
                        <a:spcBef>
                          <a:spcPts val="660"/>
                        </a:spcBef>
                      </a:pPr>
                      <a:r>
                        <a:rPr sz="950" spc="25" dirty="0">
                          <a:solidFill>
                            <a:srgbClr val="333333"/>
                          </a:solidFill>
                          <a:latin typeface="Trebuchet MS"/>
                          <a:cs typeface="Trebuchet MS"/>
                        </a:rPr>
                        <a:t>chroot_local_user=[YES|NO]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是否将用户权限禁锢在</a:t>
                      </a:r>
                      <a:r>
                        <a:rPr sz="950" dirty="0">
                          <a:solidFill>
                            <a:srgbClr val="333333"/>
                          </a:solidFill>
                          <a:latin typeface="Trebuchet MS"/>
                          <a:cs typeface="Trebuchet MS"/>
                        </a:rPr>
                        <a:t>FTP</a:t>
                      </a:r>
                      <a:r>
                        <a:rPr sz="950" dirty="0">
                          <a:solidFill>
                            <a:srgbClr val="333333"/>
                          </a:solidFill>
                          <a:latin typeface="微软雅黑"/>
                          <a:cs typeface="微软雅黑"/>
                        </a:rPr>
                        <a:t>目录，以确保安全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8"/>
                  </a:ext>
                </a:extLst>
              </a:tr>
              <a:tr h="314325">
                <a:tc>
                  <a:txBody>
                    <a:bodyPr/>
                    <a:lstStyle/>
                    <a:p>
                      <a:pPr marL="128270">
                        <a:lnSpc>
                          <a:spcPct val="100000"/>
                        </a:lnSpc>
                        <a:spcBef>
                          <a:spcPts val="660"/>
                        </a:spcBef>
                      </a:pPr>
                      <a:r>
                        <a:rPr sz="950" spc="15" dirty="0">
                          <a:solidFill>
                            <a:srgbClr val="333333"/>
                          </a:solidFill>
                          <a:latin typeface="Trebuchet MS"/>
                          <a:cs typeface="Trebuchet MS"/>
                        </a:rPr>
                        <a:t>local_max_rate=0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本地用户最大传输速率（字节</a:t>
                      </a:r>
                      <a:r>
                        <a:rPr sz="950" dirty="0">
                          <a:solidFill>
                            <a:srgbClr val="333333"/>
                          </a:solidFill>
                          <a:latin typeface="Trebuchet MS"/>
                          <a:cs typeface="Trebuchet MS"/>
                        </a:rPr>
                        <a:t>/</a:t>
                      </a:r>
                      <a:r>
                        <a:rPr sz="950" dirty="0">
                          <a:solidFill>
                            <a:srgbClr val="333333"/>
                          </a:solidFill>
                          <a:latin typeface="微软雅黑"/>
                          <a:cs typeface="微软雅黑"/>
                        </a:rPr>
                        <a:t>秒），</a:t>
                      </a:r>
                      <a:r>
                        <a:rPr sz="950" dirty="0">
                          <a:solidFill>
                            <a:srgbClr val="333333"/>
                          </a:solidFill>
                          <a:latin typeface="Trebuchet MS"/>
                          <a:cs typeface="Trebuchet MS"/>
                        </a:rPr>
                        <a:t>0</a:t>
                      </a:r>
                      <a:r>
                        <a:rPr sz="950" dirty="0">
                          <a:solidFill>
                            <a:srgbClr val="333333"/>
                          </a:solidFill>
                          <a:latin typeface="微软雅黑"/>
                          <a:cs typeface="微软雅黑"/>
                        </a:rPr>
                        <a:t>为不限制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9"/>
                  </a:ext>
                </a:extLst>
              </a:tr>
            </a:tbl>
          </a:graphicData>
        </a:graphic>
      </p:graphicFrame>
      <p:sp>
        <p:nvSpPr>
          <p:cNvPr id="3" name="object 3"/>
          <p:cNvSpPr txBox="1"/>
          <p:nvPr/>
        </p:nvSpPr>
        <p:spPr>
          <a:xfrm>
            <a:off x="946433" y="7511646"/>
            <a:ext cx="5652770" cy="2585720"/>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11.2</a:t>
            </a:r>
            <a:r>
              <a:rPr sz="950" b="1" spc="-35" dirty="0">
                <a:solidFill>
                  <a:srgbClr val="333333"/>
                </a:solidFill>
                <a:latin typeface="Trebuchet MS"/>
                <a:cs typeface="Trebuchet MS"/>
              </a:rPr>
              <a:t> </a:t>
            </a:r>
            <a:r>
              <a:rPr sz="950" b="1" spc="50" dirty="0">
                <a:solidFill>
                  <a:srgbClr val="333333"/>
                </a:solidFill>
                <a:latin typeface="Trebuchet MS"/>
                <a:cs typeface="Trebuchet MS"/>
              </a:rPr>
              <a:t>Vsftpd</a:t>
            </a:r>
            <a:r>
              <a:rPr sz="950" b="1" spc="25" dirty="0">
                <a:solidFill>
                  <a:srgbClr val="333333"/>
                </a:solidFill>
                <a:latin typeface="微软雅黑"/>
                <a:cs typeface="微软雅黑"/>
              </a:rPr>
              <a:t>服务程序</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55" dirty="0">
                <a:solidFill>
                  <a:srgbClr val="333333"/>
                </a:solidFill>
                <a:latin typeface="Trebuchet MS"/>
                <a:cs typeface="Trebuchet MS"/>
              </a:rPr>
              <a:t>vsftpd</a:t>
            </a:r>
            <a:r>
              <a:rPr sz="950" b="1" spc="25" dirty="0">
                <a:solidFill>
                  <a:srgbClr val="333333"/>
                </a:solidFill>
                <a:latin typeface="微软雅黑"/>
                <a:cs typeface="微软雅黑"/>
              </a:rPr>
              <a:t>作为更加安全的文件传输协议服务程序，允许用户以三种认证模式登录到</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服务器上。</a:t>
            </a:r>
            <a:endParaRPr sz="950">
              <a:latin typeface="微软雅黑"/>
              <a:cs typeface="微软雅黑"/>
            </a:endParaRPr>
          </a:p>
          <a:p>
            <a:pPr marL="12700">
              <a:lnSpc>
                <a:spcPct val="100000"/>
              </a:lnSpc>
              <a:spcBef>
                <a:spcPts val="1115"/>
              </a:spcBef>
            </a:pPr>
            <a:r>
              <a:rPr sz="950" b="1" spc="25" dirty="0">
                <a:solidFill>
                  <a:srgbClr val="333333"/>
                </a:solidFill>
                <a:latin typeface="微软雅黑"/>
                <a:cs typeface="微软雅黑"/>
              </a:rPr>
              <a:t>匿名开放模式：是一种最不安全的认证模式，任何人都可以无需密码验证而直接登录到</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a:t>
            </a:r>
            <a:endParaRPr sz="950">
              <a:latin typeface="微软雅黑"/>
              <a:cs typeface="微软雅黑"/>
            </a:endParaRPr>
          </a:p>
          <a:p>
            <a:pPr marL="12700" marR="86995" indent="-635" algn="just">
              <a:lnSpc>
                <a:spcPct val="131600"/>
              </a:lnSpc>
              <a:spcBef>
                <a:spcPts val="750"/>
              </a:spcBef>
            </a:pPr>
            <a:r>
              <a:rPr sz="950" b="1" spc="25" dirty="0">
                <a:solidFill>
                  <a:srgbClr val="333333"/>
                </a:solidFill>
                <a:latin typeface="微软雅黑"/>
                <a:cs typeface="微软雅黑"/>
              </a:rPr>
              <a:t>本地用户模式：是通过</a:t>
            </a:r>
            <a:r>
              <a:rPr sz="950" b="1" u="sng" spc="45" dirty="0">
                <a:solidFill>
                  <a:srgbClr val="4183C4"/>
                </a:solidFill>
                <a:uFill>
                  <a:solidFill>
                    <a:srgbClr val="4183C4"/>
                  </a:solidFill>
                </a:uFill>
                <a:latin typeface="Trebuchet MS"/>
                <a:cs typeface="Trebuchet MS"/>
                <a:hlinkClick r:id="rId2"/>
              </a:rPr>
              <a:t>Linux</a:t>
            </a:r>
            <a:r>
              <a:rPr sz="950" b="1" u="sng" spc="25" dirty="0">
                <a:solidFill>
                  <a:srgbClr val="4183C4"/>
                </a:solidFill>
                <a:uFill>
                  <a:solidFill>
                    <a:srgbClr val="4183C4"/>
                  </a:solidFill>
                </a:uFill>
                <a:latin typeface="微软雅黑"/>
                <a:cs typeface="微软雅黑"/>
                <a:hlinkClick r:id="rId2"/>
              </a:rPr>
              <a:t>系</a:t>
            </a:r>
            <a:r>
              <a:rPr sz="950" b="1" u="sng" spc="20" dirty="0">
                <a:solidFill>
                  <a:srgbClr val="4183C4"/>
                </a:solidFill>
                <a:uFill>
                  <a:solidFill>
                    <a:srgbClr val="4183C4"/>
                  </a:solidFill>
                </a:uFill>
                <a:latin typeface="微软雅黑"/>
                <a:cs typeface="微软雅黑"/>
                <a:hlinkClick r:id="rId2"/>
              </a:rPr>
              <a:t>统</a:t>
            </a:r>
            <a:r>
              <a:rPr sz="950" b="1" spc="25" dirty="0">
                <a:solidFill>
                  <a:srgbClr val="333333"/>
                </a:solidFill>
                <a:latin typeface="微软雅黑"/>
                <a:cs typeface="微软雅黑"/>
              </a:rPr>
              <a:t>本地的账户密码信息进行认证的模式，相较于匿名开放模式更安全， 而且配置起来也很简单。但是如果被骇客破解了账户的信息，就可以畅通无阻地登录</a:t>
            </a:r>
            <a:r>
              <a:rPr sz="950" b="1" spc="5" dirty="0">
                <a:solidFill>
                  <a:srgbClr val="333333"/>
                </a:solidFill>
                <a:latin typeface="Trebuchet MS"/>
                <a:cs typeface="Trebuchet MS"/>
              </a:rPr>
              <a:t>FTP</a:t>
            </a:r>
            <a:r>
              <a:rPr sz="950" b="1" spc="20" dirty="0">
                <a:solidFill>
                  <a:srgbClr val="333333"/>
                </a:solidFill>
                <a:latin typeface="微软雅黑"/>
                <a:cs typeface="微软雅黑"/>
              </a:rPr>
              <a:t>服务器，从而 </a:t>
            </a:r>
            <a:r>
              <a:rPr sz="950" b="1" spc="25" dirty="0">
                <a:solidFill>
                  <a:srgbClr val="333333"/>
                </a:solidFill>
                <a:latin typeface="微软雅黑"/>
                <a:cs typeface="微软雅黑"/>
              </a:rPr>
              <a:t>完全控制整台服务器。</a:t>
            </a:r>
            <a:endParaRPr sz="950">
              <a:latin typeface="微软雅黑"/>
              <a:cs typeface="微软雅黑"/>
            </a:endParaRPr>
          </a:p>
          <a:p>
            <a:pPr marL="12700" marR="87630" algn="just">
              <a:lnSpc>
                <a:spcPct val="131600"/>
              </a:lnSpc>
              <a:spcBef>
                <a:spcPts val="830"/>
              </a:spcBef>
            </a:pPr>
            <a:r>
              <a:rPr sz="950" b="1" spc="25" dirty="0">
                <a:solidFill>
                  <a:srgbClr val="333333"/>
                </a:solidFill>
                <a:latin typeface="微软雅黑"/>
                <a:cs typeface="微软雅黑"/>
              </a:rPr>
              <a:t>虚拟用户模式：更安全的一种认证模式，它需要为</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服务单独建立用户数据库文件，虚拟出用来进行 口令验证的账户信息，而这些账户信息在服务器系统中实际上是不存在的，仅供</a:t>
            </a:r>
            <a:r>
              <a:rPr sz="950" b="1" spc="5" dirty="0">
                <a:solidFill>
                  <a:srgbClr val="333333"/>
                </a:solidFill>
                <a:latin typeface="Trebuchet MS"/>
                <a:cs typeface="Trebuchet MS"/>
              </a:rPr>
              <a:t>FTP</a:t>
            </a:r>
            <a:r>
              <a:rPr sz="950" b="1" spc="20" dirty="0">
                <a:solidFill>
                  <a:srgbClr val="333333"/>
                </a:solidFill>
                <a:latin typeface="微软雅黑"/>
                <a:cs typeface="微软雅黑"/>
              </a:rPr>
              <a:t>服务程序进行认证 </a:t>
            </a:r>
            <a:r>
              <a:rPr sz="950" b="1" spc="25" dirty="0">
                <a:solidFill>
                  <a:srgbClr val="333333"/>
                </a:solidFill>
                <a:latin typeface="微软雅黑"/>
                <a:cs typeface="微软雅黑"/>
              </a:rPr>
              <a:t>使用。这样，即使骇客破解了账户信息也无法登录服务器，从而有效降低了破坏范围和影响。</a:t>
            </a:r>
            <a:endParaRPr sz="950">
              <a:latin typeface="微软雅黑"/>
              <a:cs typeface="微软雅黑"/>
            </a:endParaRPr>
          </a:p>
          <a:p>
            <a:pPr marL="12700" marR="5080">
              <a:lnSpc>
                <a:spcPct val="131600"/>
              </a:lnSpc>
              <a:spcBef>
                <a:spcPts val="750"/>
              </a:spcBef>
            </a:pPr>
            <a:r>
              <a:rPr sz="950" b="1" spc="45" dirty="0">
                <a:solidFill>
                  <a:srgbClr val="333333"/>
                </a:solidFill>
                <a:latin typeface="Trebuchet MS"/>
                <a:cs typeface="Trebuchet MS"/>
              </a:rPr>
              <a:t>ftp</a:t>
            </a:r>
            <a:r>
              <a:rPr sz="950" b="1" spc="25" dirty="0">
                <a:solidFill>
                  <a:srgbClr val="333333"/>
                </a:solidFill>
                <a:latin typeface="微软雅黑"/>
                <a:cs typeface="微软雅黑"/>
              </a:rPr>
              <a:t>是</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系统中以命令行界面的方式来管理</a:t>
            </a:r>
            <a:r>
              <a:rPr sz="950" b="1" spc="5" dirty="0">
                <a:solidFill>
                  <a:srgbClr val="333333"/>
                </a:solidFill>
                <a:latin typeface="Trebuchet MS"/>
                <a:cs typeface="Trebuchet MS"/>
              </a:rPr>
              <a:t>FTP</a:t>
            </a:r>
            <a:r>
              <a:rPr sz="950" b="1" spc="25" dirty="0">
                <a:solidFill>
                  <a:srgbClr val="333333"/>
                </a:solidFill>
                <a:latin typeface="微软雅黑"/>
                <a:cs typeface="微软雅黑"/>
              </a:rPr>
              <a:t>传输服务的客户端工具。我们首先手动安装这个</a:t>
            </a:r>
            <a:r>
              <a:rPr sz="950" b="1" spc="45" dirty="0">
                <a:solidFill>
                  <a:srgbClr val="333333"/>
                </a:solidFill>
                <a:latin typeface="Trebuchet MS"/>
                <a:cs typeface="Trebuchet MS"/>
              </a:rPr>
              <a:t>ftp</a:t>
            </a:r>
            <a:r>
              <a:rPr sz="950" b="1" spc="15" dirty="0">
                <a:solidFill>
                  <a:srgbClr val="333333"/>
                </a:solidFill>
                <a:latin typeface="微软雅黑"/>
                <a:cs typeface="微软雅黑"/>
              </a:rPr>
              <a:t>客 </a:t>
            </a:r>
            <a:r>
              <a:rPr sz="950" b="1" spc="25" dirty="0">
                <a:solidFill>
                  <a:srgbClr val="333333"/>
                </a:solidFill>
                <a:latin typeface="微软雅黑"/>
                <a:cs typeface="微软雅黑"/>
              </a:rPr>
              <a:t>户端工具，以便在后续实验中查看结果。</a:t>
            </a:r>
            <a:endParaRPr sz="950">
              <a:latin typeface="微软雅黑"/>
              <a:cs typeface="微软雅黑"/>
            </a:endParaRPr>
          </a:p>
        </p:txBody>
      </p:sp>
      <p:grpSp>
        <p:nvGrpSpPr>
          <p:cNvPr id="4" name="object 4"/>
          <p:cNvGrpSpPr/>
          <p:nvPr/>
        </p:nvGrpSpPr>
        <p:grpSpPr>
          <a:xfrm>
            <a:off x="959124" y="10250175"/>
            <a:ext cx="5651500" cy="90805"/>
            <a:chOff x="959124" y="10250175"/>
            <a:chExt cx="5651500" cy="90805"/>
          </a:xfrm>
        </p:grpSpPr>
        <p:sp>
          <p:nvSpPr>
            <p:cNvPr id="5" name="object 5"/>
            <p:cNvSpPr/>
            <p:nvPr/>
          </p:nvSpPr>
          <p:spPr>
            <a:xfrm>
              <a:off x="963889" y="10254940"/>
              <a:ext cx="5641975" cy="81280"/>
            </a:xfrm>
            <a:custGeom>
              <a:avLst/>
              <a:gdLst/>
              <a:ahLst/>
              <a:cxnLst/>
              <a:rect l="l" t="t" r="r" b="b"/>
              <a:pathLst>
                <a:path w="5641975" h="81279">
                  <a:moveTo>
                    <a:pt x="5641421" y="81016"/>
                  </a:moveTo>
                  <a:lnTo>
                    <a:pt x="0" y="81016"/>
                  </a:lnTo>
                  <a:lnTo>
                    <a:pt x="0" y="20545"/>
                  </a:lnTo>
                  <a:lnTo>
                    <a:pt x="20659" y="0"/>
                  </a:lnTo>
                  <a:lnTo>
                    <a:pt x="5620752" y="0"/>
                  </a:lnTo>
                  <a:lnTo>
                    <a:pt x="5641421" y="20545"/>
                  </a:lnTo>
                  <a:lnTo>
                    <a:pt x="5641421" y="81016"/>
                  </a:lnTo>
                  <a:close/>
                </a:path>
              </a:pathLst>
            </a:custGeom>
            <a:solidFill>
              <a:srgbClr val="F8F8F8"/>
            </a:solidFill>
          </p:spPr>
          <p:txBody>
            <a:bodyPr wrap="square" lIns="0" tIns="0" rIns="0" bIns="0" rtlCol="0"/>
            <a:lstStyle/>
            <a:p>
              <a:endParaRPr/>
            </a:p>
          </p:txBody>
        </p:sp>
        <p:sp>
          <p:nvSpPr>
            <p:cNvPr id="6" name="object 6"/>
            <p:cNvSpPr/>
            <p:nvPr/>
          </p:nvSpPr>
          <p:spPr>
            <a:xfrm>
              <a:off x="963889" y="10254940"/>
              <a:ext cx="5641975" cy="81280"/>
            </a:xfrm>
            <a:custGeom>
              <a:avLst/>
              <a:gdLst/>
              <a:ahLst/>
              <a:cxnLst/>
              <a:rect l="l" t="t" r="r" b="b"/>
              <a:pathLst>
                <a:path w="5641975" h="81279">
                  <a:moveTo>
                    <a:pt x="0" y="81016"/>
                  </a:moveTo>
                  <a:lnTo>
                    <a:pt x="0" y="23823"/>
                  </a:lnTo>
                  <a:lnTo>
                    <a:pt x="0" y="20545"/>
                  </a:lnTo>
                  <a:lnTo>
                    <a:pt x="600" y="17419"/>
                  </a:lnTo>
                  <a:lnTo>
                    <a:pt x="1810" y="14589"/>
                  </a:lnTo>
                  <a:lnTo>
                    <a:pt x="3020" y="11616"/>
                  </a:lnTo>
                  <a:lnTo>
                    <a:pt x="4745" y="9081"/>
                  </a:lnTo>
                  <a:lnTo>
                    <a:pt x="6975" y="6851"/>
                  </a:lnTo>
                  <a:lnTo>
                    <a:pt x="9214" y="4612"/>
                  </a:lnTo>
                  <a:lnTo>
                    <a:pt x="11787" y="2830"/>
                  </a:lnTo>
                  <a:lnTo>
                    <a:pt x="14703" y="1486"/>
                  </a:lnTo>
                  <a:lnTo>
                    <a:pt x="17629" y="447"/>
                  </a:lnTo>
                  <a:lnTo>
                    <a:pt x="20659" y="0"/>
                  </a:lnTo>
                  <a:lnTo>
                    <a:pt x="23823" y="0"/>
                  </a:lnTo>
                  <a:lnTo>
                    <a:pt x="5617597" y="0"/>
                  </a:lnTo>
                  <a:lnTo>
                    <a:pt x="5620752" y="0"/>
                  </a:lnTo>
                  <a:lnTo>
                    <a:pt x="5623792" y="447"/>
                  </a:lnTo>
                  <a:lnTo>
                    <a:pt x="5639610" y="14589"/>
                  </a:lnTo>
                  <a:lnTo>
                    <a:pt x="5640821" y="17419"/>
                  </a:lnTo>
                  <a:lnTo>
                    <a:pt x="5641421" y="20545"/>
                  </a:lnTo>
                  <a:lnTo>
                    <a:pt x="5641421" y="23823"/>
                  </a:lnTo>
                  <a:lnTo>
                    <a:pt x="5641421" y="81016"/>
                  </a:lnTo>
                </a:path>
              </a:pathLst>
            </a:custGeom>
            <a:ln w="9529">
              <a:solidFill>
                <a:srgbClr val="E7EAEC"/>
              </a:solidFill>
            </a:ln>
          </p:spPr>
          <p:txBody>
            <a:bodyPr wrap="square" lIns="0" tIns="0" rIns="0" bIns="0" rtlCol="0"/>
            <a:lstStyle/>
            <a:p>
              <a:endParaRPr/>
            </a:p>
          </p:txBody>
        </p:sp>
      </p:grpSp>
      <p:sp>
        <p:nvSpPr>
          <p:cNvPr id="7" name="object 7"/>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170</a:t>
            </a:fld>
            <a:endParaRPr sz="800">
              <a:latin typeface="小哥哥网恋吗"/>
              <a:cs typeface="小哥哥网恋吗"/>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535"/>
            <a:ext cx="5651500" cy="8133715"/>
            <a:chOff x="959124" y="363535"/>
            <a:chExt cx="5651500" cy="8133715"/>
          </a:xfrm>
        </p:grpSpPr>
        <p:sp>
          <p:nvSpPr>
            <p:cNvPr id="3" name="object 3"/>
            <p:cNvSpPr/>
            <p:nvPr/>
          </p:nvSpPr>
          <p:spPr>
            <a:xfrm>
              <a:off x="963889" y="368299"/>
              <a:ext cx="5641975" cy="8124190"/>
            </a:xfrm>
            <a:custGeom>
              <a:avLst/>
              <a:gdLst/>
              <a:ahLst/>
              <a:cxnLst/>
              <a:rect l="l" t="t" r="r" b="b"/>
              <a:pathLst>
                <a:path w="5641975" h="8124190">
                  <a:moveTo>
                    <a:pt x="5617597" y="8123794"/>
                  </a:moveTo>
                  <a:lnTo>
                    <a:pt x="23823" y="8123794"/>
                  </a:lnTo>
                  <a:lnTo>
                    <a:pt x="20659" y="8123641"/>
                  </a:lnTo>
                  <a:lnTo>
                    <a:pt x="0" y="8102943"/>
                  </a:lnTo>
                  <a:lnTo>
                    <a:pt x="0" y="0"/>
                  </a:lnTo>
                  <a:lnTo>
                    <a:pt x="5641421" y="0"/>
                  </a:lnTo>
                  <a:lnTo>
                    <a:pt x="5641421" y="8102943"/>
                  </a:lnTo>
                  <a:lnTo>
                    <a:pt x="5617597" y="8123794"/>
                  </a:lnTo>
                  <a:close/>
                </a:path>
              </a:pathLst>
            </a:custGeom>
            <a:solidFill>
              <a:srgbClr val="F8F8F8"/>
            </a:solidFill>
          </p:spPr>
          <p:txBody>
            <a:bodyPr wrap="square" lIns="0" tIns="0" rIns="0" bIns="0" rtlCol="0"/>
            <a:lstStyle/>
            <a:p>
              <a:endParaRPr/>
            </a:p>
          </p:txBody>
        </p:sp>
        <p:sp>
          <p:nvSpPr>
            <p:cNvPr id="4" name="object 4"/>
            <p:cNvSpPr/>
            <p:nvPr/>
          </p:nvSpPr>
          <p:spPr>
            <a:xfrm>
              <a:off x="963889" y="368299"/>
              <a:ext cx="5641975" cy="8124190"/>
            </a:xfrm>
            <a:custGeom>
              <a:avLst/>
              <a:gdLst/>
              <a:ahLst/>
              <a:cxnLst/>
              <a:rect l="l" t="t" r="r" b="b"/>
              <a:pathLst>
                <a:path w="5641975" h="8124190">
                  <a:moveTo>
                    <a:pt x="0" y="8099970"/>
                  </a:moveTo>
                  <a:lnTo>
                    <a:pt x="0" y="0"/>
                  </a:lnTo>
                </a:path>
                <a:path w="5641975" h="8124190">
                  <a:moveTo>
                    <a:pt x="5641421" y="0"/>
                  </a:moveTo>
                  <a:lnTo>
                    <a:pt x="5641421" y="8099970"/>
                  </a:lnTo>
                  <a:lnTo>
                    <a:pt x="5641421" y="8102943"/>
                  </a:lnTo>
                  <a:lnTo>
                    <a:pt x="5640820" y="8105926"/>
                  </a:lnTo>
                  <a:lnTo>
                    <a:pt x="5617597" y="8123794"/>
                  </a:lnTo>
                  <a:lnTo>
                    <a:pt x="23823" y="8123794"/>
                  </a:lnTo>
                  <a:lnTo>
                    <a:pt x="0" y="8102943"/>
                  </a:lnTo>
                  <a:lnTo>
                    <a:pt x="0" y="8099970"/>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210"/>
              <a:ext cx="5556250" cy="8061959"/>
            </a:xfrm>
            <a:custGeom>
              <a:avLst/>
              <a:gdLst/>
              <a:ahLst/>
              <a:cxnLst/>
              <a:rect l="l" t="t" r="r" b="b"/>
              <a:pathLst>
                <a:path w="5556250" h="8061959">
                  <a:moveTo>
                    <a:pt x="5555656" y="8061895"/>
                  </a:moveTo>
                  <a:lnTo>
                    <a:pt x="0" y="8061895"/>
                  </a:lnTo>
                  <a:lnTo>
                    <a:pt x="0" y="0"/>
                  </a:lnTo>
                  <a:lnTo>
                    <a:pt x="5555656" y="0"/>
                  </a:lnTo>
                  <a:lnTo>
                    <a:pt x="5555656" y="8061895"/>
                  </a:lnTo>
                  <a:close/>
                </a:path>
              </a:pathLst>
            </a:custGeom>
            <a:solidFill>
              <a:srgbClr val="F8F8F8"/>
            </a:solidFill>
          </p:spPr>
          <p:txBody>
            <a:bodyPr wrap="square" lIns="0" tIns="0" rIns="0" bIns="0" rtlCol="0"/>
            <a:lstStyle/>
            <a:p>
              <a:endParaRPr/>
            </a:p>
          </p:txBody>
        </p:sp>
      </p:grpSp>
      <p:sp>
        <p:nvSpPr>
          <p:cNvPr id="6" name="object 6"/>
          <p:cNvSpPr txBox="1"/>
          <p:nvPr/>
        </p:nvSpPr>
        <p:spPr>
          <a:xfrm>
            <a:off x="1070306" y="320994"/>
            <a:ext cx="5342255" cy="13976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25" dirty="0">
                <a:solidFill>
                  <a:srgbClr val="333333"/>
                </a:solidFill>
                <a:latin typeface="Lucida Console"/>
                <a:cs typeface="Lucida Console"/>
              </a:rPr>
              <a:t>dnf</a:t>
            </a:r>
            <a:r>
              <a:rPr sz="850" spc="20" dirty="0">
                <a:solidFill>
                  <a:srgbClr val="333333"/>
                </a:solidFill>
                <a:latin typeface="Lucida Console"/>
                <a:cs typeface="Lucida Console"/>
              </a:rPr>
              <a:t> </a:t>
            </a:r>
            <a:r>
              <a:rPr sz="850" spc="30" dirty="0">
                <a:solidFill>
                  <a:srgbClr val="333333"/>
                </a:solidFill>
                <a:latin typeface="Lucida Console"/>
                <a:cs typeface="Lucida Console"/>
              </a:rPr>
              <a:t>install</a:t>
            </a:r>
            <a:r>
              <a:rPr sz="850" spc="15" dirty="0">
                <a:solidFill>
                  <a:srgbClr val="333333"/>
                </a:solidFill>
                <a:latin typeface="Lucida Console"/>
                <a:cs typeface="Lucida Console"/>
              </a:rPr>
              <a:t> </a:t>
            </a:r>
            <a:r>
              <a:rPr sz="850" spc="25" dirty="0">
                <a:solidFill>
                  <a:srgbClr val="333333"/>
                </a:solidFill>
                <a:latin typeface="Lucida Console"/>
                <a:cs typeface="Lucida Console"/>
              </a:rPr>
              <a:t>ftp</a:t>
            </a:r>
            <a:endParaRPr sz="850">
              <a:latin typeface="Lucida Console"/>
              <a:cs typeface="Lucida Console"/>
            </a:endParaRPr>
          </a:p>
          <a:p>
            <a:pPr marL="12700" marR="2136775">
              <a:lnSpc>
                <a:spcPct val="132400"/>
              </a:lnSpc>
            </a:pPr>
            <a:r>
              <a:rPr sz="850" spc="30" dirty="0">
                <a:solidFill>
                  <a:srgbClr val="333333"/>
                </a:solidFill>
                <a:latin typeface="Lucida Console"/>
                <a:cs typeface="Lucida Console"/>
              </a:rPr>
              <a:t>Updating Subscription Management repositories.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 </a:t>
            </a:r>
            <a:r>
              <a:rPr sz="850" spc="30" dirty="0">
                <a:solidFill>
                  <a:srgbClr val="333333"/>
                </a:solidFill>
                <a:latin typeface="Lucida Console"/>
                <a:cs typeface="Lucida Console"/>
              </a:rPr>
              <a:t>consumer identity</a:t>
            </a:r>
            <a:endParaRPr sz="850">
              <a:latin typeface="Lucida Console"/>
              <a:cs typeface="Lucida Console"/>
            </a:endParaRPr>
          </a:p>
          <a:p>
            <a:pPr marL="12700" marR="5080">
              <a:lnSpc>
                <a:spcPct val="132400"/>
              </a:lnSpc>
            </a:pP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subscription-manager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a:t>
            </a:r>
            <a:endParaRPr sz="850">
              <a:latin typeface="Lucida Console"/>
              <a:cs typeface="Lucida Console"/>
            </a:endParaRPr>
          </a:p>
          <a:p>
            <a:pPr marL="12700" marR="212725">
              <a:lnSpc>
                <a:spcPct val="132400"/>
              </a:lnSpc>
            </a:pPr>
            <a:r>
              <a:rPr sz="850" spc="25" dirty="0">
                <a:solidFill>
                  <a:srgbClr val="333333"/>
                </a:solidFill>
                <a:latin typeface="Lucida Console"/>
                <a:cs typeface="Lucida Console"/>
              </a:rPr>
              <a:t>Last</a:t>
            </a:r>
            <a:r>
              <a:rPr sz="850" spc="30" dirty="0">
                <a:solidFill>
                  <a:srgbClr val="333333"/>
                </a:solidFill>
                <a:latin typeface="Lucida Console"/>
                <a:cs typeface="Lucida Console"/>
              </a:rPr>
              <a:t> metadata expiration </a:t>
            </a:r>
            <a:r>
              <a:rPr sz="850" spc="25" dirty="0">
                <a:solidFill>
                  <a:srgbClr val="333333"/>
                </a:solidFill>
                <a:latin typeface="Lucida Console"/>
                <a:cs typeface="Lucida Console"/>
              </a:rPr>
              <a:t>check:</a:t>
            </a:r>
            <a:r>
              <a:rPr sz="850" spc="35" dirty="0">
                <a:solidFill>
                  <a:srgbClr val="333333"/>
                </a:solidFill>
                <a:latin typeface="Lucida Console"/>
                <a:cs typeface="Lucida Console"/>
              </a:rPr>
              <a:t> </a:t>
            </a:r>
            <a:r>
              <a:rPr sz="850" spc="30" dirty="0">
                <a:solidFill>
                  <a:srgbClr val="333333"/>
                </a:solidFill>
                <a:latin typeface="Lucida Console"/>
                <a:cs typeface="Lucida Console"/>
              </a:rPr>
              <a:t>0:00:30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Tue</a:t>
            </a:r>
            <a:r>
              <a:rPr sz="850" spc="35" dirty="0">
                <a:solidFill>
                  <a:srgbClr val="333333"/>
                </a:solidFill>
                <a:latin typeface="Lucida Console"/>
                <a:cs typeface="Lucida Console"/>
              </a:rPr>
              <a:t> </a:t>
            </a:r>
            <a:r>
              <a:rPr sz="850" spc="20" dirty="0">
                <a:solidFill>
                  <a:srgbClr val="333333"/>
                </a:solidFill>
                <a:latin typeface="Lucida Console"/>
                <a:cs typeface="Lucida Console"/>
              </a:rPr>
              <a:t>02</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r>
              <a:rPr sz="850" spc="35" dirty="0">
                <a:solidFill>
                  <a:srgbClr val="333333"/>
                </a:solidFill>
                <a:latin typeface="Lucida Console"/>
                <a:cs typeface="Lucida Console"/>
              </a:rPr>
              <a:t> </a:t>
            </a:r>
            <a:r>
              <a:rPr sz="850" spc="30" dirty="0">
                <a:solidFill>
                  <a:srgbClr val="333333"/>
                </a:solidFill>
                <a:latin typeface="Lucida Console"/>
                <a:cs typeface="Lucida Console"/>
              </a:rPr>
              <a:t>09:38:50 </a:t>
            </a:r>
            <a:r>
              <a:rPr sz="850" spc="20" dirty="0">
                <a:solidFill>
                  <a:srgbClr val="333333"/>
                </a:solidFill>
                <a:latin typeface="Lucida Console"/>
                <a:cs typeface="Lucida Console"/>
              </a:rPr>
              <a:t>PM </a:t>
            </a:r>
            <a:r>
              <a:rPr sz="850" spc="-500"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Dependencies</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p:txBody>
      </p:sp>
      <p:sp>
        <p:nvSpPr>
          <p:cNvPr id="14" name="object 14"/>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171</a:t>
            </a:fld>
            <a:endParaRPr sz="800">
              <a:latin typeface="小哥哥网恋吗"/>
              <a:cs typeface="小哥哥网恋吗"/>
            </a:endParaRPr>
          </a:p>
        </p:txBody>
      </p:sp>
      <p:sp>
        <p:nvSpPr>
          <p:cNvPr id="7" name="object 7"/>
          <p:cNvSpPr txBox="1"/>
          <p:nvPr/>
        </p:nvSpPr>
        <p:spPr>
          <a:xfrm>
            <a:off x="1070306" y="1693142"/>
            <a:ext cx="5437505" cy="4142104"/>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46685" marR="651510" indent="-67310">
              <a:lnSpc>
                <a:spcPct val="132400"/>
              </a:lnSpc>
              <a:tabLst>
                <a:tab pos="1170305" algn="l"/>
                <a:tab pos="2456815" algn="l"/>
                <a:tab pos="4085590" algn="l"/>
              </a:tabLst>
            </a:pPr>
            <a:r>
              <a:rPr sz="850" spc="30" dirty="0">
                <a:solidFill>
                  <a:srgbClr val="333333"/>
                </a:solidFill>
                <a:latin typeface="Lucida Console"/>
                <a:cs typeface="Lucida Console"/>
              </a:rPr>
              <a:t>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a:t>
            </a:r>
            <a:r>
              <a:rPr sz="850" dirty="0">
                <a:solidFill>
                  <a:srgbClr val="333333"/>
                </a:solidFill>
                <a:latin typeface="Lucida Console"/>
                <a:cs typeface="Lucida Console"/>
              </a:rPr>
              <a:t>	</a:t>
            </a:r>
            <a:r>
              <a:rPr sz="850" spc="30" dirty="0">
                <a:solidFill>
                  <a:srgbClr val="333333"/>
                </a:solidFill>
                <a:latin typeface="Lucida Console"/>
                <a:cs typeface="Lucida Console"/>
              </a:rPr>
              <a:t>Repositor</a:t>
            </a:r>
            <a:r>
              <a:rPr sz="850" spc="15" dirty="0">
                <a:solidFill>
                  <a:srgbClr val="333333"/>
                </a:solidFill>
                <a:latin typeface="Lucida Console"/>
                <a:cs typeface="Lucida Console"/>
              </a:rPr>
              <a:t>y  </a:t>
            </a:r>
            <a:r>
              <a:rPr sz="850" spc="25" dirty="0">
                <a:solidFill>
                  <a:srgbClr val="333333"/>
                </a:solidFill>
                <a:latin typeface="Lucida Console"/>
                <a:cs typeface="Lucida Console"/>
              </a:rPr>
              <a:t>Size</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4"/>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Installing:</a:t>
            </a:r>
            <a:endParaRPr sz="850">
              <a:latin typeface="Lucida Console"/>
              <a:cs typeface="Lucida Console"/>
            </a:endParaRPr>
          </a:p>
          <a:p>
            <a:pPr marL="79375">
              <a:lnSpc>
                <a:spcPct val="100000"/>
              </a:lnSpc>
              <a:spcBef>
                <a:spcPts val="330"/>
              </a:spcBef>
              <a:tabLst>
                <a:tab pos="1162050" algn="l"/>
                <a:tab pos="2452370" algn="l"/>
                <a:tab pos="4090035" algn="l"/>
              </a:tabLst>
            </a:pPr>
            <a:r>
              <a:rPr sz="850" spc="25" dirty="0">
                <a:solidFill>
                  <a:srgbClr val="333333"/>
                </a:solidFill>
                <a:latin typeface="Lucida Console"/>
                <a:cs typeface="Lucida Console"/>
              </a:rPr>
              <a:t>ftp	x86_64	</a:t>
            </a:r>
            <a:r>
              <a:rPr sz="850" spc="30" dirty="0">
                <a:solidFill>
                  <a:srgbClr val="333333"/>
                </a:solidFill>
                <a:latin typeface="Lucida Console"/>
                <a:cs typeface="Lucida Console"/>
              </a:rPr>
              <a:t>0.17-78.el8	AppStream</a:t>
            </a:r>
            <a:endParaRPr sz="850">
              <a:latin typeface="Lucida Console"/>
              <a:cs typeface="Lucida Console"/>
            </a:endParaRPr>
          </a:p>
          <a:p>
            <a:pPr marL="213995">
              <a:lnSpc>
                <a:spcPct val="100000"/>
              </a:lnSpc>
              <a:spcBef>
                <a:spcPts val="330"/>
              </a:spcBef>
            </a:pPr>
            <a:r>
              <a:rPr sz="850" spc="20" dirty="0">
                <a:solidFill>
                  <a:srgbClr val="333333"/>
                </a:solidFill>
                <a:latin typeface="Lucida Console"/>
                <a:cs typeface="Lucida Console"/>
              </a:rPr>
              <a:t>70</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30" dirty="0">
                <a:solidFill>
                  <a:srgbClr val="333333"/>
                </a:solidFill>
                <a:latin typeface="Lucida Console"/>
                <a:cs typeface="Lucida Console"/>
              </a:rPr>
              <a:t>Transaction</a:t>
            </a:r>
            <a:r>
              <a:rPr sz="850" spc="-30"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tabLst>
                <a:tab pos="632460"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a:t>
            </a:r>
            <a:endParaRPr sz="850">
              <a:latin typeface="Lucida Console"/>
              <a:cs typeface="Lucida Console"/>
            </a:endParaRPr>
          </a:p>
          <a:p>
            <a:pPr>
              <a:lnSpc>
                <a:spcPct val="100000"/>
              </a:lnSpc>
            </a:pPr>
            <a:endParaRPr sz="900">
              <a:latin typeface="Lucida Console"/>
              <a:cs typeface="Lucida Console"/>
            </a:endParaRPr>
          </a:p>
          <a:p>
            <a:pPr marL="12700" marR="3963035">
              <a:lnSpc>
                <a:spcPct val="132400"/>
              </a:lnSpc>
              <a:spcBef>
                <a:spcPts val="455"/>
              </a:spcBef>
            </a:pPr>
            <a:r>
              <a:rPr sz="850" spc="25" dirty="0">
                <a:solidFill>
                  <a:srgbClr val="333333"/>
                </a:solidFill>
                <a:latin typeface="Lucida Console"/>
                <a:cs typeface="Lucida Console"/>
              </a:rPr>
              <a:t>Total</a:t>
            </a:r>
            <a:r>
              <a:rPr sz="850" spc="20" dirty="0">
                <a:solidFill>
                  <a:srgbClr val="333333"/>
                </a:solidFill>
                <a:latin typeface="Lucida Console"/>
                <a:cs typeface="Lucida Console"/>
              </a:rPr>
              <a:t> </a:t>
            </a:r>
            <a:r>
              <a:rPr sz="850" spc="25" dirty="0">
                <a:solidFill>
                  <a:srgbClr val="333333"/>
                </a:solidFill>
                <a:latin typeface="Lucida Console"/>
                <a:cs typeface="Lucida Console"/>
              </a:rPr>
              <a:t>size: </a:t>
            </a:r>
            <a:r>
              <a:rPr sz="850" spc="20" dirty="0">
                <a:solidFill>
                  <a:srgbClr val="333333"/>
                </a:solidFill>
                <a:latin typeface="Lucida Console"/>
                <a:cs typeface="Lucida Console"/>
              </a:rPr>
              <a:t>70</a:t>
            </a:r>
            <a:r>
              <a:rPr sz="850" spc="25" dirty="0">
                <a:solidFill>
                  <a:srgbClr val="333333"/>
                </a:solidFill>
                <a:latin typeface="Lucida Console"/>
                <a:cs typeface="Lucida Console"/>
              </a:rPr>
              <a:t> </a:t>
            </a:r>
            <a:r>
              <a:rPr sz="850" spc="15" dirty="0">
                <a:solidFill>
                  <a:srgbClr val="333333"/>
                </a:solidFill>
                <a:latin typeface="Lucida Console"/>
                <a:cs typeface="Lucida Console"/>
              </a:rPr>
              <a:t>k </a:t>
            </a:r>
            <a:r>
              <a:rPr sz="850" spc="20" dirty="0">
                <a:solidFill>
                  <a:srgbClr val="333333"/>
                </a:solidFill>
                <a:latin typeface="Lucida Console"/>
                <a:cs typeface="Lucida Console"/>
              </a:rPr>
              <a:t> </a:t>
            </a:r>
            <a:r>
              <a:rPr sz="850" spc="30" dirty="0">
                <a:solidFill>
                  <a:srgbClr val="333333"/>
                </a:solidFill>
                <a:latin typeface="Lucida Console"/>
                <a:cs typeface="Lucida Console"/>
              </a:rPr>
              <a:t>Installed </a:t>
            </a:r>
            <a:r>
              <a:rPr sz="850" spc="25" dirty="0">
                <a:solidFill>
                  <a:srgbClr val="333333"/>
                </a:solidFill>
                <a:latin typeface="Lucida Console"/>
                <a:cs typeface="Lucida Console"/>
              </a:rPr>
              <a:t>size: 112 </a:t>
            </a:r>
            <a:r>
              <a:rPr sz="850" spc="15" dirty="0">
                <a:solidFill>
                  <a:srgbClr val="333333"/>
                </a:solidFill>
                <a:latin typeface="Lucida Console"/>
                <a:cs typeface="Lucida Console"/>
              </a:rPr>
              <a:t>k </a:t>
            </a:r>
            <a:r>
              <a:rPr sz="850" spc="-500" dirty="0">
                <a:solidFill>
                  <a:srgbClr val="333333"/>
                </a:solidFill>
                <a:latin typeface="Lucida Console"/>
                <a:cs typeface="Lucida Console"/>
              </a:rPr>
              <a:t> </a:t>
            </a:r>
            <a:r>
              <a:rPr sz="850" spc="20" dirty="0">
                <a:solidFill>
                  <a:srgbClr val="333333"/>
                </a:solidFill>
                <a:latin typeface="Lucida Console"/>
                <a:cs typeface="Lucida Console"/>
              </a:rPr>
              <a:t>Is </a:t>
            </a:r>
            <a:r>
              <a:rPr sz="850" spc="25" dirty="0">
                <a:solidFill>
                  <a:srgbClr val="333333"/>
                </a:solidFill>
                <a:latin typeface="Lucida Console"/>
                <a:cs typeface="Lucida Console"/>
              </a:rPr>
              <a:t>this </a:t>
            </a:r>
            <a:r>
              <a:rPr sz="850" spc="20" dirty="0">
                <a:solidFill>
                  <a:srgbClr val="333333"/>
                </a:solidFill>
                <a:latin typeface="Lucida Console"/>
                <a:cs typeface="Lucida Console"/>
              </a:rPr>
              <a:t>ok</a:t>
            </a:r>
            <a:r>
              <a:rPr sz="850" spc="25" dirty="0">
                <a:solidFill>
                  <a:srgbClr val="333333"/>
                </a:solidFill>
                <a:latin typeface="Lucida Console"/>
                <a:cs typeface="Lucida Console"/>
              </a:rPr>
              <a:t> [y/N]: </a:t>
            </a:r>
            <a:r>
              <a:rPr sz="850" spc="15" dirty="0">
                <a:solidFill>
                  <a:srgbClr val="333333"/>
                </a:solidFill>
                <a:latin typeface="Lucida Console"/>
                <a:cs typeface="Lucida Console"/>
              </a:rPr>
              <a:t>y </a:t>
            </a:r>
            <a:r>
              <a:rPr sz="850" spc="20" dirty="0">
                <a:solidFill>
                  <a:srgbClr val="333333"/>
                </a:solidFill>
                <a:latin typeface="Lucida Console"/>
                <a:cs typeface="Lucida Console"/>
              </a:rPr>
              <a:t> </a:t>
            </a:r>
            <a:r>
              <a:rPr sz="850" spc="30" dirty="0">
                <a:solidFill>
                  <a:srgbClr val="333333"/>
                </a:solidFill>
                <a:latin typeface="Lucida Console"/>
                <a:cs typeface="Lucida Console"/>
              </a:rPr>
              <a:t>Downloading</a:t>
            </a:r>
            <a:r>
              <a:rPr sz="850" spc="-50" dirty="0">
                <a:solidFill>
                  <a:srgbClr val="333333"/>
                </a:solidFill>
                <a:latin typeface="Lucida Console"/>
                <a:cs typeface="Lucida Console"/>
              </a:rPr>
              <a:t> </a:t>
            </a:r>
            <a:r>
              <a:rPr sz="850" spc="30" dirty="0">
                <a:solidFill>
                  <a:srgbClr val="333333"/>
                </a:solidFill>
                <a:latin typeface="Lucida Console"/>
                <a:cs typeface="Lucida Console"/>
              </a:rPr>
              <a:t>Packages:</a:t>
            </a:r>
            <a:endParaRPr sz="850">
              <a:latin typeface="Lucida Console"/>
              <a:cs typeface="Lucida Console"/>
            </a:endParaRPr>
          </a:p>
          <a:p>
            <a:pPr marL="12700" marR="3479800">
              <a:lnSpc>
                <a:spcPct val="132400"/>
              </a:lnSpc>
            </a:pPr>
            <a:r>
              <a:rPr sz="850" spc="30" dirty="0">
                <a:solidFill>
                  <a:srgbClr val="333333"/>
                </a:solidFill>
                <a:latin typeface="Lucida Console"/>
                <a:cs typeface="Lucida Console"/>
              </a:rPr>
              <a:t>Running transaction </a:t>
            </a:r>
            <a:r>
              <a:rPr sz="850" spc="25" dirty="0">
                <a:solidFill>
                  <a:srgbClr val="333333"/>
                </a:solidFill>
                <a:latin typeface="Lucida Console"/>
                <a:cs typeface="Lucida Console"/>
              </a:rPr>
              <a:t>check </a:t>
            </a:r>
            <a:r>
              <a:rPr sz="850" spc="30" dirty="0">
                <a:solidFill>
                  <a:srgbClr val="333333"/>
                </a:solidFill>
                <a:latin typeface="Lucida Console"/>
                <a:cs typeface="Lucida Console"/>
              </a:rPr>
              <a:t> Transaction </a:t>
            </a:r>
            <a:r>
              <a:rPr sz="850" spc="25" dirty="0">
                <a:solidFill>
                  <a:srgbClr val="333333"/>
                </a:solidFill>
                <a:latin typeface="Lucida Console"/>
                <a:cs typeface="Lucida Console"/>
              </a:rPr>
              <a:t>check </a:t>
            </a:r>
            <a:r>
              <a:rPr sz="850" spc="30" dirty="0">
                <a:solidFill>
                  <a:srgbClr val="333333"/>
                </a:solidFill>
                <a:latin typeface="Lucida Console"/>
                <a:cs typeface="Lucida Console"/>
              </a:rPr>
              <a:t>succeeded. </a:t>
            </a:r>
            <a:r>
              <a:rPr sz="850" spc="-505" dirty="0">
                <a:solidFill>
                  <a:srgbClr val="333333"/>
                </a:solidFill>
                <a:latin typeface="Lucida Console"/>
                <a:cs typeface="Lucida Console"/>
              </a:rPr>
              <a:t> </a:t>
            </a:r>
            <a:r>
              <a:rPr sz="850" spc="30" dirty="0">
                <a:solidFill>
                  <a:srgbClr val="333333"/>
                </a:solidFill>
                <a:latin typeface="Lucida Console"/>
                <a:cs typeface="Lucida Console"/>
              </a:rPr>
              <a:t>Running transaction </a:t>
            </a:r>
            <a:r>
              <a:rPr sz="850" spc="25" dirty="0">
                <a:solidFill>
                  <a:srgbClr val="333333"/>
                </a:solidFill>
                <a:latin typeface="Lucida Console"/>
                <a:cs typeface="Lucida Console"/>
              </a:rPr>
              <a:t>test </a:t>
            </a:r>
            <a:r>
              <a:rPr sz="850" spc="30" dirty="0">
                <a:solidFill>
                  <a:srgbClr val="333333"/>
                </a:solidFill>
                <a:latin typeface="Lucida Console"/>
                <a:cs typeface="Lucida Console"/>
              </a:rPr>
              <a:t> Transaction </a:t>
            </a:r>
            <a:r>
              <a:rPr sz="850" spc="25" dirty="0">
                <a:solidFill>
                  <a:srgbClr val="333333"/>
                </a:solidFill>
                <a:latin typeface="Lucida Console"/>
                <a:cs typeface="Lucida Console"/>
              </a:rPr>
              <a:t>test </a:t>
            </a:r>
            <a:r>
              <a:rPr sz="850" spc="30" dirty="0">
                <a:solidFill>
                  <a:srgbClr val="333333"/>
                </a:solidFill>
                <a:latin typeface="Lucida Console"/>
                <a:cs typeface="Lucida Console"/>
              </a:rPr>
              <a:t>succeeded.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Running</a:t>
            </a:r>
            <a:r>
              <a:rPr sz="850" spc="20" dirty="0">
                <a:solidFill>
                  <a:srgbClr val="333333"/>
                </a:solidFill>
                <a:latin typeface="Lucida Console"/>
                <a:cs typeface="Lucida Console"/>
              </a:rPr>
              <a:t> </a:t>
            </a:r>
            <a:r>
              <a:rPr sz="850" spc="30" dirty="0">
                <a:solidFill>
                  <a:srgbClr val="333333"/>
                </a:solidFill>
                <a:latin typeface="Lucida Console"/>
                <a:cs typeface="Lucida Console"/>
              </a:rPr>
              <a:t>transaction</a:t>
            </a:r>
            <a:endParaRPr sz="850">
              <a:latin typeface="Lucida Console"/>
              <a:cs typeface="Lucida Console"/>
            </a:endParaRPr>
          </a:p>
        </p:txBody>
      </p:sp>
      <p:sp>
        <p:nvSpPr>
          <p:cNvPr id="8" name="object 8"/>
          <p:cNvSpPr txBox="1"/>
          <p:nvPr/>
        </p:nvSpPr>
        <p:spPr>
          <a:xfrm>
            <a:off x="2367296" y="5845493"/>
            <a:ext cx="9271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a:t>
            </a:r>
            <a:endParaRPr sz="850">
              <a:latin typeface="Lucida Console"/>
              <a:cs typeface="Lucida Console"/>
            </a:endParaRPr>
          </a:p>
        </p:txBody>
      </p:sp>
      <p:sp>
        <p:nvSpPr>
          <p:cNvPr id="9" name="object 9"/>
          <p:cNvSpPr txBox="1"/>
          <p:nvPr/>
        </p:nvSpPr>
        <p:spPr>
          <a:xfrm>
            <a:off x="2369477" y="6188530"/>
            <a:ext cx="1687195"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ftp-0.17-78.el8.x86_64</a:t>
            </a:r>
            <a:endParaRPr sz="850">
              <a:latin typeface="Lucida Console"/>
              <a:cs typeface="Lucida Console"/>
            </a:endParaRPr>
          </a:p>
        </p:txBody>
      </p:sp>
      <p:sp>
        <p:nvSpPr>
          <p:cNvPr id="10" name="object 10"/>
          <p:cNvSpPr txBox="1"/>
          <p:nvPr/>
        </p:nvSpPr>
        <p:spPr>
          <a:xfrm>
            <a:off x="1204765" y="5809588"/>
            <a:ext cx="717550" cy="711835"/>
          </a:xfrm>
          <a:prstGeom prst="rect">
            <a:avLst/>
          </a:prstGeom>
        </p:spPr>
        <p:txBody>
          <a:bodyPr vert="horz" wrap="square" lIns="0" tIns="11430" rIns="0" bIns="0" rtlCol="0">
            <a:spAutoFit/>
          </a:bodyPr>
          <a:lstStyle/>
          <a:p>
            <a:pPr marL="79375" marR="74295" indent="-67310">
              <a:lnSpc>
                <a:spcPct val="132400"/>
              </a:lnSpc>
              <a:spcBef>
                <a:spcPts val="90"/>
              </a:spcBef>
            </a:pPr>
            <a:r>
              <a:rPr sz="850" spc="30" dirty="0">
                <a:solidFill>
                  <a:srgbClr val="333333"/>
                </a:solidFill>
                <a:latin typeface="Lucida Console"/>
                <a:cs typeface="Lucida Console"/>
              </a:rPr>
              <a:t>Preparin</a:t>
            </a:r>
            <a:r>
              <a:rPr sz="850" spc="15" dirty="0">
                <a:solidFill>
                  <a:srgbClr val="333333"/>
                </a:solidFill>
                <a:latin typeface="Lucida Console"/>
                <a:cs typeface="Lucida Console"/>
              </a:rPr>
              <a:t>g  </a:t>
            </a:r>
            <a:r>
              <a:rPr sz="850" spc="25" dirty="0">
                <a:solidFill>
                  <a:srgbClr val="333333"/>
                </a:solidFill>
                <a:latin typeface="Lucida Console"/>
                <a:cs typeface="Lucida Console"/>
              </a:rPr>
              <a:t>1/1</a:t>
            </a:r>
            <a:endParaRPr sz="850">
              <a:latin typeface="Lucida Console"/>
              <a:cs typeface="Lucida Console"/>
            </a:endParaRPr>
          </a:p>
          <a:p>
            <a:pPr marL="146685" marR="5080" indent="-134620">
              <a:lnSpc>
                <a:spcPct val="132400"/>
              </a:lnSpc>
            </a:pP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25" dirty="0">
                <a:solidFill>
                  <a:srgbClr val="333333"/>
                </a:solidFill>
                <a:latin typeface="Lucida Console"/>
                <a:cs typeface="Lucida Console"/>
              </a:rPr>
              <a:t>1/1</a:t>
            </a:r>
            <a:endParaRPr sz="850">
              <a:latin typeface="Lucida Console"/>
              <a:cs typeface="Lucida Console"/>
            </a:endParaRPr>
          </a:p>
        </p:txBody>
      </p:sp>
      <p:sp>
        <p:nvSpPr>
          <p:cNvPr id="11" name="object 11"/>
          <p:cNvSpPr txBox="1"/>
          <p:nvPr/>
        </p:nvSpPr>
        <p:spPr>
          <a:xfrm>
            <a:off x="1070306" y="6495662"/>
            <a:ext cx="2999740" cy="1397635"/>
          </a:xfrm>
          <a:prstGeom prst="rect">
            <a:avLst/>
          </a:prstGeom>
        </p:spPr>
        <p:txBody>
          <a:bodyPr vert="horz" wrap="square" lIns="0" tIns="11430" rIns="0" bIns="0" rtlCol="0">
            <a:spAutoFit/>
          </a:bodyPr>
          <a:lstStyle/>
          <a:p>
            <a:pPr marL="281305" marR="5080" indent="-134620">
              <a:lnSpc>
                <a:spcPct val="132400"/>
              </a:lnSpc>
              <a:spcBef>
                <a:spcPts val="90"/>
              </a:spcBef>
            </a:pPr>
            <a:r>
              <a:rPr sz="850" spc="30" dirty="0">
                <a:solidFill>
                  <a:srgbClr val="333333"/>
                </a:solidFill>
                <a:latin typeface="Lucida Console"/>
                <a:cs typeface="Lucida Console"/>
              </a:rPr>
              <a:t>Running scriptlet: ftp-0.17-78.el8.x86_64 </a:t>
            </a:r>
            <a:r>
              <a:rPr sz="850" spc="-500" dirty="0">
                <a:solidFill>
                  <a:srgbClr val="333333"/>
                </a:solidFill>
                <a:latin typeface="Lucida Console"/>
                <a:cs typeface="Lucida Console"/>
              </a:rPr>
              <a:t> </a:t>
            </a:r>
            <a:r>
              <a:rPr sz="850" spc="25" dirty="0">
                <a:solidFill>
                  <a:srgbClr val="333333"/>
                </a:solidFill>
                <a:latin typeface="Lucida Console"/>
                <a:cs typeface="Lucida Console"/>
              </a:rPr>
              <a:t>1/1</a:t>
            </a:r>
            <a:endParaRPr sz="850">
              <a:latin typeface="Lucida Console"/>
              <a:cs typeface="Lucida Console"/>
            </a:endParaRPr>
          </a:p>
          <a:p>
            <a:pPr marL="281305" marR="20320" indent="-134620">
              <a:lnSpc>
                <a:spcPct val="132400"/>
              </a:lnSpc>
              <a:tabLst>
                <a:tab pos="1309370" algn="l"/>
              </a:tabLst>
            </a:pPr>
            <a:r>
              <a:rPr sz="850" spc="30" dirty="0">
                <a:solidFill>
                  <a:srgbClr val="333333"/>
                </a:solidFill>
                <a:latin typeface="Lucida Console"/>
                <a:cs typeface="Lucida Console"/>
              </a:rPr>
              <a:t>Verifying	</a:t>
            </a:r>
            <a:r>
              <a:rPr sz="850" spc="15" dirty="0">
                <a:solidFill>
                  <a:srgbClr val="333333"/>
                </a:solidFill>
                <a:latin typeface="Lucida Console"/>
                <a:cs typeface="Lucida Console"/>
              </a:rPr>
              <a:t>: </a:t>
            </a:r>
            <a:r>
              <a:rPr sz="850" spc="30" dirty="0">
                <a:solidFill>
                  <a:srgbClr val="333333"/>
                </a:solidFill>
                <a:latin typeface="Lucida Console"/>
                <a:cs typeface="Lucida Console"/>
              </a:rPr>
              <a:t>ftp-0.17-78.el8.x86_64 </a:t>
            </a:r>
            <a:r>
              <a:rPr sz="850" spc="-500" dirty="0">
                <a:solidFill>
                  <a:srgbClr val="333333"/>
                </a:solidFill>
                <a:latin typeface="Lucida Console"/>
                <a:cs typeface="Lucida Console"/>
              </a:rPr>
              <a:t> </a:t>
            </a:r>
            <a:r>
              <a:rPr sz="850" spc="25" dirty="0">
                <a:solidFill>
                  <a:srgbClr val="333333"/>
                </a:solidFill>
                <a:latin typeface="Lucida Console"/>
                <a:cs typeface="Lucida Console"/>
              </a:rPr>
              <a:t>1/1</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Installed</a:t>
            </a:r>
            <a:r>
              <a:rPr sz="850" spc="-10" dirty="0">
                <a:solidFill>
                  <a:srgbClr val="333333"/>
                </a:solidFill>
                <a:latin typeface="Lucida Console"/>
                <a:cs typeface="Lucida Console"/>
              </a:rPr>
              <a:t> </a:t>
            </a:r>
            <a:r>
              <a:rPr sz="850" spc="30" dirty="0">
                <a:solidFill>
                  <a:srgbClr val="333333"/>
                </a:solidFill>
                <a:latin typeface="Lucida Console"/>
                <a:cs typeface="Lucida Console"/>
              </a:rPr>
              <a:t>products</a:t>
            </a:r>
            <a:r>
              <a:rPr sz="850" spc="-5" dirty="0">
                <a:solidFill>
                  <a:srgbClr val="333333"/>
                </a:solidFill>
                <a:latin typeface="Lucida Console"/>
                <a:cs typeface="Lucida Console"/>
              </a:rPr>
              <a:t> </a:t>
            </a:r>
            <a:r>
              <a:rPr sz="850" spc="30" dirty="0">
                <a:solidFill>
                  <a:srgbClr val="333333"/>
                </a:solidFill>
                <a:latin typeface="Lucida Console"/>
                <a:cs typeface="Lucida Console"/>
              </a:rPr>
              <a:t>updated.</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30" dirty="0">
                <a:solidFill>
                  <a:srgbClr val="333333"/>
                </a:solidFill>
                <a:latin typeface="Lucida Console"/>
                <a:cs typeface="Lucida Console"/>
              </a:rPr>
              <a:t>Installed:</a:t>
            </a:r>
            <a:endParaRPr sz="850">
              <a:latin typeface="Lucida Console"/>
              <a:cs typeface="Lucida Console"/>
            </a:endParaRPr>
          </a:p>
          <a:p>
            <a:pPr marL="146685">
              <a:lnSpc>
                <a:spcPct val="100000"/>
              </a:lnSpc>
              <a:spcBef>
                <a:spcPts val="334"/>
              </a:spcBef>
            </a:pPr>
            <a:r>
              <a:rPr sz="850" spc="30" dirty="0">
                <a:solidFill>
                  <a:srgbClr val="333333"/>
                </a:solidFill>
                <a:latin typeface="Lucida Console"/>
                <a:cs typeface="Lucida Console"/>
              </a:rPr>
              <a:t>ftp-0.17-78.el8.x86_64</a:t>
            </a:r>
            <a:endParaRPr sz="850">
              <a:latin typeface="Lucida Console"/>
              <a:cs typeface="Lucida Console"/>
            </a:endParaRPr>
          </a:p>
        </p:txBody>
      </p:sp>
      <p:sp>
        <p:nvSpPr>
          <p:cNvPr id="12" name="object 12"/>
          <p:cNvSpPr txBox="1"/>
          <p:nvPr/>
        </p:nvSpPr>
        <p:spPr>
          <a:xfrm>
            <a:off x="946424" y="8246753"/>
            <a:ext cx="5672455" cy="1945639"/>
          </a:xfrm>
          <a:prstGeom prst="rect">
            <a:avLst/>
          </a:prstGeom>
        </p:spPr>
        <p:txBody>
          <a:bodyPr vert="horz" wrap="square" lIns="0" tIns="17780" rIns="0" bIns="0" rtlCol="0">
            <a:spAutoFit/>
          </a:bodyPr>
          <a:lstStyle/>
          <a:p>
            <a:pPr marL="136525">
              <a:lnSpc>
                <a:spcPct val="100000"/>
              </a:lnSpc>
              <a:spcBef>
                <a:spcPts val="14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如果一会想用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主机测试实验的效果，可以从</a:t>
            </a:r>
            <a:r>
              <a:rPr sz="950" b="1" spc="20" dirty="0">
                <a:solidFill>
                  <a:srgbClr val="333333"/>
                </a:solidFill>
                <a:latin typeface="Trebuchet MS"/>
                <a:cs typeface="Trebuchet MS"/>
              </a:rPr>
              <a:t>FileZilla</a:t>
            </a:r>
            <a:r>
              <a:rPr sz="950" b="1" spc="25" dirty="0">
                <a:solidFill>
                  <a:srgbClr val="333333"/>
                </a:solidFill>
                <a:latin typeface="微软雅黑"/>
                <a:cs typeface="微软雅黑"/>
              </a:rPr>
              <a:t>、</a:t>
            </a:r>
            <a:r>
              <a:rPr sz="950" b="1" spc="10" dirty="0">
                <a:solidFill>
                  <a:srgbClr val="333333"/>
                </a:solidFill>
                <a:latin typeface="Trebuchet MS"/>
                <a:cs typeface="Trebuchet MS"/>
              </a:rPr>
              <a:t>FireFTP</a:t>
            </a:r>
            <a:r>
              <a:rPr sz="950" b="1" spc="25" dirty="0">
                <a:solidFill>
                  <a:srgbClr val="333333"/>
                </a:solidFill>
                <a:latin typeface="微软雅黑"/>
                <a:cs typeface="微软雅黑"/>
              </a:rPr>
              <a:t>、</a:t>
            </a:r>
            <a:r>
              <a:rPr sz="950" b="1" spc="45" dirty="0">
                <a:solidFill>
                  <a:srgbClr val="333333"/>
                </a:solidFill>
                <a:latin typeface="Trebuchet MS"/>
                <a:cs typeface="Trebuchet MS"/>
              </a:rPr>
              <a:t>SmartFTP</a:t>
            </a:r>
            <a:r>
              <a:rPr sz="950" b="1" spc="25" dirty="0">
                <a:solidFill>
                  <a:srgbClr val="333333"/>
                </a:solidFill>
                <a:latin typeface="微软雅黑"/>
                <a:cs typeface="微软雅黑"/>
              </a:rPr>
              <a:t>、</a:t>
            </a:r>
            <a:r>
              <a:rPr sz="950" b="1" spc="55" dirty="0">
                <a:solidFill>
                  <a:srgbClr val="333333"/>
                </a:solidFill>
                <a:latin typeface="Trebuchet MS"/>
                <a:cs typeface="Trebuchet MS"/>
              </a:rPr>
              <a:t>WinSCP</a:t>
            </a:r>
            <a:r>
              <a:rPr sz="950" b="1" spc="25" dirty="0">
                <a:solidFill>
                  <a:srgbClr val="333333"/>
                </a:solidFill>
                <a:latin typeface="微软雅黑"/>
                <a:cs typeface="微软雅黑"/>
              </a:rPr>
              <a:t>和</a:t>
            </a:r>
            <a:endParaRPr sz="950">
              <a:latin typeface="微软雅黑"/>
              <a:cs typeface="微软雅黑"/>
            </a:endParaRPr>
          </a:p>
          <a:p>
            <a:pPr marL="12700">
              <a:lnSpc>
                <a:spcPct val="100000"/>
              </a:lnSpc>
              <a:spcBef>
                <a:spcPts val="360"/>
              </a:spcBef>
            </a:pPr>
            <a:r>
              <a:rPr sz="950" b="1" spc="50" dirty="0">
                <a:solidFill>
                  <a:srgbClr val="333333"/>
                </a:solidFill>
                <a:latin typeface="Trebuchet MS"/>
                <a:cs typeface="Trebuchet MS"/>
              </a:rPr>
              <a:t>Cyberduck</a:t>
            </a:r>
            <a:r>
              <a:rPr sz="950" b="1" spc="25" dirty="0">
                <a:solidFill>
                  <a:srgbClr val="333333"/>
                </a:solidFill>
                <a:latin typeface="微软雅黑"/>
                <a:cs typeface="微软雅黑"/>
              </a:rPr>
              <a:t>中挑一个喜欢的软件从网上下载，会比</a:t>
            </a:r>
            <a:r>
              <a:rPr sz="950" b="1" spc="45" dirty="0">
                <a:solidFill>
                  <a:srgbClr val="333333"/>
                </a:solidFill>
                <a:latin typeface="Trebuchet MS"/>
                <a:cs typeface="Trebuchet MS"/>
              </a:rPr>
              <a:t>ftp</a:t>
            </a:r>
            <a:r>
              <a:rPr sz="950" b="1" spc="25" dirty="0">
                <a:solidFill>
                  <a:srgbClr val="333333"/>
                </a:solidFill>
                <a:latin typeface="微软雅黑"/>
                <a:cs typeface="微软雅黑"/>
              </a:rPr>
              <a:t>命令功能更加强大。</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777777"/>
                </a:solidFill>
                <a:latin typeface="Trebuchet MS"/>
                <a:cs typeface="Trebuchet MS"/>
              </a:rPr>
              <a:t>11.2.1</a:t>
            </a:r>
            <a:r>
              <a:rPr sz="950" b="1" spc="-35" dirty="0">
                <a:solidFill>
                  <a:srgbClr val="777777"/>
                </a:solidFill>
                <a:latin typeface="Trebuchet MS"/>
                <a:cs typeface="Trebuchet MS"/>
              </a:rPr>
              <a:t> </a:t>
            </a:r>
            <a:r>
              <a:rPr sz="950" b="1" spc="25" dirty="0">
                <a:solidFill>
                  <a:srgbClr val="777777"/>
                </a:solidFill>
                <a:latin typeface="微软雅黑"/>
                <a:cs typeface="微软雅黑"/>
              </a:rPr>
              <a:t>匿名访问模式</a:t>
            </a:r>
            <a:endParaRPr sz="950">
              <a:latin typeface="微软雅黑"/>
              <a:cs typeface="微软雅黑"/>
            </a:endParaRPr>
          </a:p>
          <a:p>
            <a:pPr marL="12700" marR="5080">
              <a:lnSpc>
                <a:spcPct val="131600"/>
              </a:lnSpc>
              <a:spcBef>
                <a:spcPts val="905"/>
              </a:spcBef>
            </a:pPr>
            <a:r>
              <a:rPr sz="950" b="1" spc="25" dirty="0">
                <a:solidFill>
                  <a:srgbClr val="333333"/>
                </a:solidFill>
                <a:latin typeface="微软雅黑"/>
                <a:cs typeface="微软雅黑"/>
              </a:rPr>
              <a:t>前文提到，在</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服务程序中，匿名开放模式是最不安全的一种认证模式。任何人都可以无需密码验 证而直接登录到</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服务器。这种模式一般用来访问不重要的公开文件（在生产环境中尽量不要存放重 要文件）。当然，如果采用第</a:t>
            </a:r>
            <a:r>
              <a:rPr sz="950" b="1" dirty="0">
                <a:solidFill>
                  <a:srgbClr val="333333"/>
                </a:solidFill>
                <a:latin typeface="Trebuchet MS"/>
                <a:cs typeface="Trebuchet MS"/>
              </a:rPr>
              <a:t>8</a:t>
            </a:r>
            <a:r>
              <a:rPr sz="950" b="1" spc="25" dirty="0">
                <a:solidFill>
                  <a:srgbClr val="333333"/>
                </a:solidFill>
                <a:latin typeface="微软雅黑"/>
                <a:cs typeface="微软雅黑"/>
              </a:rPr>
              <a:t>章中介绍的防火墙管理工具（如</a:t>
            </a:r>
            <a:r>
              <a:rPr sz="950" b="1" spc="30" dirty="0">
                <a:solidFill>
                  <a:srgbClr val="333333"/>
                </a:solidFill>
                <a:latin typeface="Trebuchet MS"/>
                <a:cs typeface="Trebuchet MS"/>
              </a:rPr>
              <a:t>Tcp_wrappers</a:t>
            </a:r>
            <a:r>
              <a:rPr sz="950" b="1" spc="25" dirty="0">
                <a:solidFill>
                  <a:srgbClr val="333333"/>
                </a:solidFill>
                <a:latin typeface="微软雅黑"/>
                <a:cs typeface="微软雅黑"/>
              </a:rPr>
              <a:t>服务程序）将</a:t>
            </a:r>
            <a:r>
              <a:rPr sz="950" b="1" spc="55" dirty="0">
                <a:solidFill>
                  <a:srgbClr val="333333"/>
                </a:solidFill>
                <a:latin typeface="Trebuchet MS"/>
                <a:cs typeface="Trebuchet MS"/>
              </a:rPr>
              <a:t>vsftpd</a:t>
            </a:r>
            <a:r>
              <a:rPr sz="950" b="1" spc="15" dirty="0">
                <a:solidFill>
                  <a:srgbClr val="333333"/>
                </a:solidFill>
                <a:latin typeface="微软雅黑"/>
                <a:cs typeface="微软雅黑"/>
              </a:rPr>
              <a:t>服务 </a:t>
            </a:r>
            <a:r>
              <a:rPr sz="950" b="1" spc="25" dirty="0">
                <a:solidFill>
                  <a:srgbClr val="333333"/>
                </a:solidFill>
                <a:latin typeface="微软雅黑"/>
                <a:cs typeface="微软雅黑"/>
              </a:rPr>
              <a:t>程序允许访问的主机范围设置为企业内网，也可以提供基本的安全性。</a:t>
            </a:r>
            <a:endParaRPr sz="950">
              <a:latin typeface="微软雅黑"/>
              <a:cs typeface="微软雅黑"/>
            </a:endParaRPr>
          </a:p>
        </p:txBody>
      </p:sp>
      <p:sp>
        <p:nvSpPr>
          <p:cNvPr id="13" name="object 1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1568977"/>
          <a:ext cx="5655945" cy="1885950"/>
        </p:xfrm>
        <a:graphic>
          <a:graphicData uri="http://schemas.openxmlformats.org/drawingml/2006/table">
            <a:tbl>
              <a:tblPr firstRow="1" bandRow="1">
                <a:tableStyleId>{2D5ABB26-0587-4C30-8999-92F81FD0307C}</a:tableStyleId>
              </a:tblPr>
              <a:tblGrid>
                <a:gridCol w="2592070">
                  <a:extLst>
                    <a:ext uri="{9D8B030D-6E8A-4147-A177-3AD203B41FA5}">
                      <a16:colId xmlns:a16="http://schemas.microsoft.com/office/drawing/2014/main" val="20000"/>
                    </a:ext>
                  </a:extLst>
                </a:gridCol>
                <a:gridCol w="304927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45" dirty="0">
                          <a:solidFill>
                            <a:srgbClr val="333333"/>
                          </a:solidFill>
                          <a:latin typeface="Trebuchet MS"/>
                          <a:cs typeface="Trebuchet MS"/>
                        </a:rPr>
                        <a:t>anonymous_enable=YES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允许匿名访问模式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5" dirty="0">
                          <a:solidFill>
                            <a:srgbClr val="333333"/>
                          </a:solidFill>
                          <a:latin typeface="Trebuchet MS"/>
                          <a:cs typeface="Trebuchet MS"/>
                        </a:rPr>
                        <a:t>anon_umask=022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匿名用户上传文件的</a:t>
                      </a:r>
                      <a:r>
                        <a:rPr sz="950" dirty="0">
                          <a:solidFill>
                            <a:srgbClr val="333333"/>
                          </a:solidFill>
                          <a:latin typeface="Trebuchet MS"/>
                          <a:cs typeface="Trebuchet MS"/>
                        </a:rPr>
                        <a:t>umask</a:t>
                      </a:r>
                      <a:r>
                        <a:rPr sz="950" dirty="0">
                          <a:solidFill>
                            <a:srgbClr val="333333"/>
                          </a:solidFill>
                          <a:latin typeface="微软雅黑"/>
                          <a:cs typeface="微软雅黑"/>
                        </a:rPr>
                        <a:t>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35" dirty="0">
                          <a:solidFill>
                            <a:srgbClr val="333333"/>
                          </a:solidFill>
                          <a:latin typeface="Trebuchet MS"/>
                          <a:cs typeface="Trebuchet MS"/>
                        </a:rPr>
                        <a:t>anon_upload_enable=YES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允许匿名用户上传文件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25" dirty="0">
                          <a:solidFill>
                            <a:srgbClr val="333333"/>
                          </a:solidFill>
                          <a:latin typeface="Trebuchet MS"/>
                          <a:cs typeface="Trebuchet MS"/>
                        </a:rPr>
                        <a:t>anon_mkdir_write_enable=YES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允许匿名用户创建目录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25" dirty="0">
                          <a:solidFill>
                            <a:srgbClr val="333333"/>
                          </a:solidFill>
                          <a:latin typeface="Trebuchet MS"/>
                          <a:cs typeface="Trebuchet MS"/>
                        </a:rPr>
                        <a:t>anon_other_write_enable=YES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允许匿名用户修改目录名称或删除目录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bl>
          </a:graphicData>
        </a:graphic>
      </p:graphicFrame>
      <p:sp>
        <p:nvSpPr>
          <p:cNvPr id="3" name="object 3"/>
          <p:cNvSpPr txBox="1"/>
          <p:nvPr/>
        </p:nvSpPr>
        <p:spPr>
          <a:xfrm>
            <a:off x="908333" y="332839"/>
            <a:ext cx="5784215" cy="1073785"/>
          </a:xfrm>
          <a:prstGeom prst="rect">
            <a:avLst/>
          </a:prstGeom>
        </p:spPr>
        <p:txBody>
          <a:bodyPr vert="horz" wrap="square" lIns="0" tIns="57785" rIns="0" bIns="0" rtlCol="0">
            <a:spAutoFit/>
          </a:bodyPr>
          <a:lstStyle/>
          <a:p>
            <a:pPr marL="50800">
              <a:lnSpc>
                <a:spcPct val="100000"/>
              </a:lnSpc>
              <a:spcBef>
                <a:spcPts val="455"/>
              </a:spcBef>
            </a:pP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服务程序默认关闭了匿名开放模式，需要做的就是开放匿名用户的上传、下载文件的权限，以</a:t>
            </a:r>
            <a:r>
              <a:rPr sz="950" b="1" spc="-600" dirty="0">
                <a:solidFill>
                  <a:srgbClr val="333333"/>
                </a:solidFill>
                <a:latin typeface="微软雅黑"/>
                <a:cs typeface="微软雅黑"/>
              </a:rPr>
              <a:t>及</a:t>
            </a:r>
            <a:r>
              <a:rPr sz="1200" baseline="34722" dirty="0">
                <a:latin typeface="小哥哥网恋吗"/>
                <a:cs typeface="小哥哥网恋吗"/>
              </a:rPr>
              <a:t>5/20</a:t>
            </a:r>
            <a:endParaRPr sz="1200" baseline="34722">
              <a:latin typeface="小哥哥网恋吗"/>
              <a:cs typeface="小哥哥网恋吗"/>
            </a:endParaRPr>
          </a:p>
          <a:p>
            <a:pPr marL="50800" marR="161290">
              <a:lnSpc>
                <a:spcPct val="131600"/>
              </a:lnSpc>
            </a:pPr>
            <a:r>
              <a:rPr sz="950" b="1" spc="25" dirty="0">
                <a:solidFill>
                  <a:srgbClr val="333333"/>
                </a:solidFill>
                <a:latin typeface="微软雅黑"/>
                <a:cs typeface="微软雅黑"/>
              </a:rPr>
              <a:t>让匿名用户创建、删除、更名文件的权限。需要注意的是，针对匿名用户放开这些权限会带来潜在危 险，我们只是为了在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系统中练习配置</a:t>
            </a:r>
            <a:r>
              <a:rPr sz="950" b="1" spc="55" dirty="0">
                <a:solidFill>
                  <a:srgbClr val="333333"/>
                </a:solidFill>
                <a:latin typeface="Trebuchet MS"/>
                <a:cs typeface="Trebuchet MS"/>
              </a:rPr>
              <a:t>vsftpd</a:t>
            </a:r>
            <a:r>
              <a:rPr sz="950" b="1" spc="20" dirty="0">
                <a:solidFill>
                  <a:srgbClr val="333333"/>
                </a:solidFill>
                <a:latin typeface="微软雅黑"/>
                <a:cs typeface="微软雅黑"/>
              </a:rPr>
              <a:t>服务程序而放开了这些权限，不建议在生产环境中如 </a:t>
            </a:r>
            <a:r>
              <a:rPr sz="950" b="1" spc="25" dirty="0">
                <a:solidFill>
                  <a:srgbClr val="333333"/>
                </a:solidFill>
                <a:latin typeface="微软雅黑"/>
                <a:cs typeface="微软雅黑"/>
              </a:rPr>
              <a:t>此行事。表</a:t>
            </a:r>
            <a:r>
              <a:rPr sz="950" b="1" spc="-10" dirty="0">
                <a:solidFill>
                  <a:srgbClr val="333333"/>
                </a:solidFill>
                <a:latin typeface="Trebuchet MS"/>
                <a:cs typeface="Trebuchet MS"/>
              </a:rPr>
              <a:t>11-2</a:t>
            </a:r>
            <a:r>
              <a:rPr sz="950" b="1" spc="25" dirty="0">
                <a:solidFill>
                  <a:srgbClr val="333333"/>
                </a:solidFill>
                <a:latin typeface="微软雅黑"/>
                <a:cs typeface="微软雅黑"/>
              </a:rPr>
              <a:t>罗列了可以向匿名用户开放的权限参数以及作用。</a:t>
            </a:r>
            <a:endParaRPr sz="950">
              <a:latin typeface="微软雅黑"/>
              <a:cs typeface="微软雅黑"/>
            </a:endParaRPr>
          </a:p>
          <a:p>
            <a:pPr marL="50800">
              <a:lnSpc>
                <a:spcPct val="100000"/>
              </a:lnSpc>
              <a:spcBef>
                <a:spcPts val="1110"/>
              </a:spcBef>
              <a:tabLst>
                <a:tab pos="97345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11-2	</a:t>
            </a:r>
            <a:r>
              <a:rPr sz="950" b="1" spc="25" dirty="0">
                <a:solidFill>
                  <a:srgbClr val="333333"/>
                </a:solidFill>
                <a:latin typeface="微软雅黑"/>
                <a:cs typeface="微软雅黑"/>
              </a:rPr>
              <a:t>向匿名用户开放的权限参数以及作用</a:t>
            </a:r>
            <a:endParaRPr sz="950">
              <a:latin typeface="微软雅黑"/>
              <a:cs typeface="微软雅黑"/>
            </a:endParaRPr>
          </a:p>
        </p:txBody>
      </p:sp>
      <p:grpSp>
        <p:nvGrpSpPr>
          <p:cNvPr id="4" name="object 4"/>
          <p:cNvGrpSpPr/>
          <p:nvPr/>
        </p:nvGrpSpPr>
        <p:grpSpPr>
          <a:xfrm>
            <a:off x="959124" y="3951342"/>
            <a:ext cx="5651500" cy="3068955"/>
            <a:chOff x="959124" y="3951342"/>
            <a:chExt cx="5651500" cy="3068955"/>
          </a:xfrm>
        </p:grpSpPr>
        <p:sp>
          <p:nvSpPr>
            <p:cNvPr id="5" name="object 5"/>
            <p:cNvSpPr/>
            <p:nvPr/>
          </p:nvSpPr>
          <p:spPr>
            <a:xfrm>
              <a:off x="963889" y="3956107"/>
              <a:ext cx="5641975" cy="3059430"/>
            </a:xfrm>
            <a:custGeom>
              <a:avLst/>
              <a:gdLst/>
              <a:ahLst/>
              <a:cxnLst/>
              <a:rect l="l" t="t" r="r" b="b"/>
              <a:pathLst>
                <a:path w="5641975" h="3059429">
                  <a:moveTo>
                    <a:pt x="5617597" y="3058946"/>
                  </a:moveTo>
                  <a:lnTo>
                    <a:pt x="23823" y="3058946"/>
                  </a:lnTo>
                  <a:lnTo>
                    <a:pt x="20659" y="3058794"/>
                  </a:lnTo>
                  <a:lnTo>
                    <a:pt x="0" y="3038248"/>
                  </a:lnTo>
                  <a:lnTo>
                    <a:pt x="0" y="3035122"/>
                  </a:lnTo>
                  <a:lnTo>
                    <a:pt x="0" y="20545"/>
                  </a:lnTo>
                  <a:lnTo>
                    <a:pt x="20659" y="0"/>
                  </a:lnTo>
                  <a:lnTo>
                    <a:pt x="5620752" y="0"/>
                  </a:lnTo>
                  <a:lnTo>
                    <a:pt x="5641421" y="20545"/>
                  </a:lnTo>
                  <a:lnTo>
                    <a:pt x="5641421" y="3038248"/>
                  </a:lnTo>
                  <a:lnTo>
                    <a:pt x="5620752" y="3058794"/>
                  </a:lnTo>
                  <a:lnTo>
                    <a:pt x="5617597" y="3058946"/>
                  </a:lnTo>
                  <a:close/>
                </a:path>
              </a:pathLst>
            </a:custGeom>
            <a:solidFill>
              <a:srgbClr val="F8F8F8"/>
            </a:solidFill>
          </p:spPr>
          <p:txBody>
            <a:bodyPr wrap="square" lIns="0" tIns="0" rIns="0" bIns="0" rtlCol="0"/>
            <a:lstStyle/>
            <a:p>
              <a:endParaRPr/>
            </a:p>
          </p:txBody>
        </p:sp>
        <p:sp>
          <p:nvSpPr>
            <p:cNvPr id="6" name="object 6"/>
            <p:cNvSpPr/>
            <p:nvPr/>
          </p:nvSpPr>
          <p:spPr>
            <a:xfrm>
              <a:off x="963889" y="3956107"/>
              <a:ext cx="5641975" cy="3059430"/>
            </a:xfrm>
            <a:custGeom>
              <a:avLst/>
              <a:gdLst/>
              <a:ahLst/>
              <a:cxnLst/>
              <a:rect l="l" t="t" r="r" b="b"/>
              <a:pathLst>
                <a:path w="5641975" h="3059429">
                  <a:moveTo>
                    <a:pt x="0" y="3035122"/>
                  </a:moveTo>
                  <a:lnTo>
                    <a:pt x="0" y="23823"/>
                  </a:lnTo>
                  <a:lnTo>
                    <a:pt x="0" y="20545"/>
                  </a:lnTo>
                  <a:lnTo>
                    <a:pt x="600" y="17419"/>
                  </a:lnTo>
                  <a:lnTo>
                    <a:pt x="1810" y="14446"/>
                  </a:lnTo>
                  <a:lnTo>
                    <a:pt x="3020" y="11616"/>
                  </a:lnTo>
                  <a:lnTo>
                    <a:pt x="4745" y="9081"/>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41421" y="20545"/>
                  </a:lnTo>
                  <a:lnTo>
                    <a:pt x="5641421" y="23823"/>
                  </a:lnTo>
                  <a:lnTo>
                    <a:pt x="5641421" y="3035122"/>
                  </a:lnTo>
                  <a:lnTo>
                    <a:pt x="5641421" y="3038248"/>
                  </a:lnTo>
                  <a:lnTo>
                    <a:pt x="5640821" y="3041231"/>
                  </a:lnTo>
                  <a:lnTo>
                    <a:pt x="5639610" y="3044051"/>
                  </a:lnTo>
                  <a:lnTo>
                    <a:pt x="5638400" y="3046882"/>
                  </a:lnTo>
                  <a:lnTo>
                    <a:pt x="5626717" y="3056859"/>
                  </a:lnTo>
                  <a:lnTo>
                    <a:pt x="5623792" y="3058203"/>
                  </a:lnTo>
                  <a:lnTo>
                    <a:pt x="5620752" y="3058794"/>
                  </a:lnTo>
                  <a:lnTo>
                    <a:pt x="5617597" y="3058946"/>
                  </a:lnTo>
                  <a:lnTo>
                    <a:pt x="23823" y="3058946"/>
                  </a:lnTo>
                  <a:lnTo>
                    <a:pt x="20659" y="3058794"/>
                  </a:lnTo>
                  <a:lnTo>
                    <a:pt x="17629" y="3058203"/>
                  </a:lnTo>
                  <a:lnTo>
                    <a:pt x="14703" y="3056859"/>
                  </a:lnTo>
                  <a:lnTo>
                    <a:pt x="11787" y="3055668"/>
                  </a:lnTo>
                  <a:lnTo>
                    <a:pt x="1810" y="3044051"/>
                  </a:lnTo>
                  <a:lnTo>
                    <a:pt x="600" y="3041231"/>
                  </a:lnTo>
                  <a:lnTo>
                    <a:pt x="0" y="3038248"/>
                  </a:lnTo>
                  <a:lnTo>
                    <a:pt x="0" y="3035122"/>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4037188"/>
              <a:ext cx="5556250" cy="2916555"/>
            </a:xfrm>
            <a:custGeom>
              <a:avLst/>
              <a:gdLst/>
              <a:ahLst/>
              <a:cxnLst/>
              <a:rect l="l" t="t" r="r" b="b"/>
              <a:pathLst>
                <a:path w="5556250" h="2916554">
                  <a:moveTo>
                    <a:pt x="5555656" y="2916005"/>
                  </a:moveTo>
                  <a:lnTo>
                    <a:pt x="0" y="2916005"/>
                  </a:lnTo>
                  <a:lnTo>
                    <a:pt x="0" y="0"/>
                  </a:lnTo>
                  <a:lnTo>
                    <a:pt x="5555656" y="0"/>
                  </a:lnTo>
                  <a:lnTo>
                    <a:pt x="5555656" y="2916005"/>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7877467"/>
            <a:ext cx="5651500" cy="838835"/>
            <a:chOff x="959124" y="7877467"/>
            <a:chExt cx="5651500" cy="838835"/>
          </a:xfrm>
        </p:grpSpPr>
        <p:sp>
          <p:nvSpPr>
            <p:cNvPr id="9" name="object 9"/>
            <p:cNvSpPr/>
            <p:nvPr/>
          </p:nvSpPr>
          <p:spPr>
            <a:xfrm>
              <a:off x="963889" y="7882231"/>
              <a:ext cx="5641975" cy="829310"/>
            </a:xfrm>
            <a:custGeom>
              <a:avLst/>
              <a:gdLst/>
              <a:ahLst/>
              <a:cxnLst/>
              <a:rect l="l" t="t" r="r" b="b"/>
              <a:pathLst>
                <a:path w="5641975" h="829309">
                  <a:moveTo>
                    <a:pt x="5617597" y="829060"/>
                  </a:moveTo>
                  <a:lnTo>
                    <a:pt x="23823" y="829060"/>
                  </a:lnTo>
                  <a:lnTo>
                    <a:pt x="20659" y="828907"/>
                  </a:lnTo>
                  <a:lnTo>
                    <a:pt x="0" y="808209"/>
                  </a:lnTo>
                  <a:lnTo>
                    <a:pt x="0" y="805236"/>
                  </a:lnTo>
                  <a:lnTo>
                    <a:pt x="0" y="20545"/>
                  </a:lnTo>
                  <a:lnTo>
                    <a:pt x="20659" y="0"/>
                  </a:lnTo>
                  <a:lnTo>
                    <a:pt x="5620752" y="0"/>
                  </a:lnTo>
                  <a:lnTo>
                    <a:pt x="5641421" y="20545"/>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10" name="object 10"/>
            <p:cNvSpPr/>
            <p:nvPr/>
          </p:nvSpPr>
          <p:spPr>
            <a:xfrm>
              <a:off x="963889" y="7882231"/>
              <a:ext cx="5641975" cy="829310"/>
            </a:xfrm>
            <a:custGeom>
              <a:avLst/>
              <a:gdLst/>
              <a:ahLst/>
              <a:cxnLst/>
              <a:rect l="l" t="t" r="r" b="b"/>
              <a:pathLst>
                <a:path w="5641975" h="829309">
                  <a:moveTo>
                    <a:pt x="0" y="805236"/>
                  </a:moveTo>
                  <a:lnTo>
                    <a:pt x="0" y="23823"/>
                  </a:lnTo>
                  <a:lnTo>
                    <a:pt x="0" y="20545"/>
                  </a:lnTo>
                  <a:lnTo>
                    <a:pt x="600" y="17419"/>
                  </a:lnTo>
                  <a:lnTo>
                    <a:pt x="14703" y="1782"/>
                  </a:lnTo>
                  <a:lnTo>
                    <a:pt x="17629" y="590"/>
                  </a:lnTo>
                  <a:lnTo>
                    <a:pt x="20659" y="0"/>
                  </a:lnTo>
                  <a:lnTo>
                    <a:pt x="23823" y="0"/>
                  </a:lnTo>
                  <a:lnTo>
                    <a:pt x="5617597" y="0"/>
                  </a:lnTo>
                  <a:lnTo>
                    <a:pt x="5620752" y="0"/>
                  </a:lnTo>
                  <a:lnTo>
                    <a:pt x="5623792" y="590"/>
                  </a:lnTo>
                  <a:lnTo>
                    <a:pt x="5626717" y="1782"/>
                  </a:lnTo>
                  <a:lnTo>
                    <a:pt x="5629633" y="2830"/>
                  </a:lnTo>
                  <a:lnTo>
                    <a:pt x="5641421" y="20545"/>
                  </a:lnTo>
                  <a:lnTo>
                    <a:pt x="5641421" y="23823"/>
                  </a:lnTo>
                  <a:lnTo>
                    <a:pt x="5641421" y="805236"/>
                  </a:lnTo>
                  <a:lnTo>
                    <a:pt x="5641421" y="808209"/>
                  </a:lnTo>
                  <a:lnTo>
                    <a:pt x="5640821" y="811192"/>
                  </a:lnTo>
                  <a:lnTo>
                    <a:pt x="5639610" y="814165"/>
                  </a:lnTo>
                  <a:lnTo>
                    <a:pt x="5638400" y="817148"/>
                  </a:lnTo>
                  <a:lnTo>
                    <a:pt x="5617597" y="829060"/>
                  </a:lnTo>
                  <a:lnTo>
                    <a:pt x="23823" y="829060"/>
                  </a:lnTo>
                  <a:lnTo>
                    <a:pt x="1810" y="814165"/>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7963312"/>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3989881"/>
            <a:ext cx="5664835" cy="5431155"/>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vim</a:t>
            </a:r>
            <a:r>
              <a:rPr sz="850" spc="20" dirty="0">
                <a:solidFill>
                  <a:srgbClr val="333333"/>
                </a:solidFill>
                <a:latin typeface="Lucida Console"/>
                <a:cs typeface="Lucida Console"/>
              </a:rPr>
              <a:t> </a:t>
            </a:r>
            <a:r>
              <a:rPr sz="850" spc="30" dirty="0">
                <a:solidFill>
                  <a:srgbClr val="333333"/>
                </a:solidFill>
                <a:latin typeface="Lucida Console"/>
                <a:cs typeface="Lucida Console"/>
              </a:rPr>
              <a:t>/etc/vsftpd/vsftpd.conf</a:t>
            </a:r>
            <a:endParaRPr sz="850">
              <a:latin typeface="Lucida Console"/>
              <a:cs typeface="Lucida Console"/>
            </a:endParaRPr>
          </a:p>
          <a:p>
            <a:pPr marL="407670" indent="-137795">
              <a:lnSpc>
                <a:spcPct val="100000"/>
              </a:lnSpc>
              <a:spcBef>
                <a:spcPts val="330"/>
              </a:spcBef>
              <a:buAutoNum type="arabicPlain"/>
              <a:tabLst>
                <a:tab pos="408305" algn="l"/>
              </a:tabLst>
            </a:pPr>
            <a:r>
              <a:rPr sz="850" spc="30" dirty="0">
                <a:solidFill>
                  <a:srgbClr val="333333"/>
                </a:solidFill>
                <a:latin typeface="Lucida Console"/>
                <a:cs typeface="Lucida Console"/>
              </a:rPr>
              <a:t>anonymous_enable=YES</a:t>
            </a:r>
            <a:endParaRPr sz="850">
              <a:latin typeface="Lucida Console"/>
              <a:cs typeface="Lucida Console"/>
            </a:endParaRPr>
          </a:p>
          <a:p>
            <a:pPr marL="407670" indent="-137795">
              <a:lnSpc>
                <a:spcPct val="100000"/>
              </a:lnSpc>
              <a:spcBef>
                <a:spcPts val="330"/>
              </a:spcBef>
              <a:buAutoNum type="arabicPlain"/>
              <a:tabLst>
                <a:tab pos="408305" algn="l"/>
              </a:tabLst>
            </a:pPr>
            <a:r>
              <a:rPr sz="850" spc="30" dirty="0">
                <a:solidFill>
                  <a:srgbClr val="333333"/>
                </a:solidFill>
                <a:latin typeface="Lucida Console"/>
                <a:cs typeface="Lucida Console"/>
              </a:rPr>
              <a:t>anon_umask=022</a:t>
            </a:r>
            <a:endParaRPr sz="850">
              <a:latin typeface="Lucida Console"/>
              <a:cs typeface="Lucida Console"/>
            </a:endParaRPr>
          </a:p>
          <a:p>
            <a:pPr marL="407670" indent="-137795">
              <a:lnSpc>
                <a:spcPct val="100000"/>
              </a:lnSpc>
              <a:spcBef>
                <a:spcPts val="334"/>
              </a:spcBef>
              <a:buAutoNum type="arabicPlain"/>
              <a:tabLst>
                <a:tab pos="408305" algn="l"/>
              </a:tabLst>
            </a:pPr>
            <a:r>
              <a:rPr sz="850" spc="30" dirty="0">
                <a:solidFill>
                  <a:srgbClr val="333333"/>
                </a:solidFill>
                <a:latin typeface="Lucida Console"/>
                <a:cs typeface="Lucida Console"/>
              </a:rPr>
              <a:t>anon_upload_enable=YES</a:t>
            </a:r>
            <a:endParaRPr sz="850">
              <a:latin typeface="Lucida Console"/>
              <a:cs typeface="Lucida Console"/>
            </a:endParaRPr>
          </a:p>
          <a:p>
            <a:pPr marL="407670" indent="-137795">
              <a:lnSpc>
                <a:spcPct val="100000"/>
              </a:lnSpc>
              <a:spcBef>
                <a:spcPts val="330"/>
              </a:spcBef>
              <a:buAutoNum type="arabicPlain"/>
              <a:tabLst>
                <a:tab pos="408305" algn="l"/>
              </a:tabLst>
            </a:pPr>
            <a:r>
              <a:rPr sz="850" spc="30" dirty="0">
                <a:solidFill>
                  <a:srgbClr val="333333"/>
                </a:solidFill>
                <a:latin typeface="Lucida Console"/>
                <a:cs typeface="Lucida Console"/>
              </a:rPr>
              <a:t>anon_mkdir_write_enable=YES</a:t>
            </a:r>
            <a:endParaRPr sz="850">
              <a:latin typeface="Lucida Console"/>
              <a:cs typeface="Lucida Console"/>
            </a:endParaRPr>
          </a:p>
          <a:p>
            <a:pPr marL="407670" indent="-137795">
              <a:lnSpc>
                <a:spcPct val="100000"/>
              </a:lnSpc>
              <a:spcBef>
                <a:spcPts val="330"/>
              </a:spcBef>
              <a:buAutoNum type="arabicPlain"/>
              <a:tabLst>
                <a:tab pos="408305" algn="l"/>
              </a:tabLst>
            </a:pPr>
            <a:r>
              <a:rPr sz="850" spc="30" dirty="0">
                <a:solidFill>
                  <a:srgbClr val="333333"/>
                </a:solidFill>
                <a:latin typeface="Lucida Console"/>
                <a:cs typeface="Lucida Console"/>
              </a:rPr>
              <a:t>anon_other_write_enable=YES</a:t>
            </a:r>
            <a:endParaRPr sz="850">
              <a:latin typeface="Lucida Console"/>
              <a:cs typeface="Lucida Console"/>
            </a:endParaRPr>
          </a:p>
          <a:p>
            <a:pPr marL="407670" indent="-137795">
              <a:lnSpc>
                <a:spcPct val="100000"/>
              </a:lnSpc>
              <a:spcBef>
                <a:spcPts val="330"/>
              </a:spcBef>
              <a:buAutoNum type="arabicPlain"/>
              <a:tabLst>
                <a:tab pos="408305" algn="l"/>
              </a:tabLst>
            </a:pPr>
            <a:r>
              <a:rPr sz="850" spc="30" dirty="0">
                <a:solidFill>
                  <a:srgbClr val="333333"/>
                </a:solidFill>
                <a:latin typeface="Lucida Console"/>
                <a:cs typeface="Lucida Console"/>
              </a:rPr>
              <a:t>local_enable=YES</a:t>
            </a:r>
            <a:endParaRPr sz="850">
              <a:latin typeface="Lucida Console"/>
              <a:cs typeface="Lucida Console"/>
            </a:endParaRPr>
          </a:p>
          <a:p>
            <a:pPr marL="407670" indent="-137795">
              <a:lnSpc>
                <a:spcPct val="100000"/>
              </a:lnSpc>
              <a:spcBef>
                <a:spcPts val="330"/>
              </a:spcBef>
              <a:buAutoNum type="arabicPlain"/>
              <a:tabLst>
                <a:tab pos="408305" algn="l"/>
              </a:tabLst>
            </a:pPr>
            <a:r>
              <a:rPr sz="850" spc="30" dirty="0">
                <a:solidFill>
                  <a:srgbClr val="333333"/>
                </a:solidFill>
                <a:latin typeface="Lucida Console"/>
                <a:cs typeface="Lucida Console"/>
              </a:rPr>
              <a:t>write_enable=YES</a:t>
            </a:r>
            <a:endParaRPr sz="850">
              <a:latin typeface="Lucida Console"/>
              <a:cs typeface="Lucida Console"/>
            </a:endParaRPr>
          </a:p>
          <a:p>
            <a:pPr marL="407670" indent="-137795">
              <a:lnSpc>
                <a:spcPct val="100000"/>
              </a:lnSpc>
              <a:spcBef>
                <a:spcPts val="330"/>
              </a:spcBef>
              <a:buAutoNum type="arabicPlain"/>
              <a:tabLst>
                <a:tab pos="408305" algn="l"/>
              </a:tabLst>
            </a:pPr>
            <a:r>
              <a:rPr sz="850" spc="30" dirty="0">
                <a:solidFill>
                  <a:srgbClr val="333333"/>
                </a:solidFill>
                <a:latin typeface="Lucida Console"/>
                <a:cs typeface="Lucida Console"/>
              </a:rPr>
              <a:t>local_umask=022</a:t>
            </a:r>
            <a:endParaRPr sz="850">
              <a:latin typeface="Lucida Console"/>
              <a:cs typeface="Lucida Console"/>
            </a:endParaRPr>
          </a:p>
          <a:p>
            <a:pPr marL="407670" indent="-137795">
              <a:lnSpc>
                <a:spcPct val="100000"/>
              </a:lnSpc>
              <a:spcBef>
                <a:spcPts val="330"/>
              </a:spcBef>
              <a:buAutoNum type="arabicPlain"/>
              <a:tabLst>
                <a:tab pos="408305" algn="l"/>
              </a:tabLst>
            </a:pPr>
            <a:r>
              <a:rPr sz="850" spc="30" dirty="0">
                <a:solidFill>
                  <a:srgbClr val="333333"/>
                </a:solidFill>
                <a:latin typeface="Lucida Console"/>
                <a:cs typeface="Lucida Console"/>
              </a:rPr>
              <a:t>dirmessage_enable=YES</a:t>
            </a:r>
            <a:endParaRPr sz="850">
              <a:latin typeface="Lucida Console"/>
              <a:cs typeface="Lucida Console"/>
            </a:endParaRPr>
          </a:p>
          <a:p>
            <a:pPr marL="409575" indent="-207010">
              <a:lnSpc>
                <a:spcPct val="100000"/>
              </a:lnSpc>
              <a:spcBef>
                <a:spcPts val="330"/>
              </a:spcBef>
              <a:buAutoNum type="arabicPlain"/>
              <a:tabLst>
                <a:tab pos="410209" algn="l"/>
              </a:tabLst>
            </a:pPr>
            <a:r>
              <a:rPr sz="850" spc="30" dirty="0">
                <a:solidFill>
                  <a:srgbClr val="333333"/>
                </a:solidFill>
                <a:latin typeface="Lucida Console"/>
                <a:cs typeface="Lucida Console"/>
              </a:rPr>
              <a:t>xferlog_enable=YES</a:t>
            </a:r>
            <a:endParaRPr sz="850">
              <a:latin typeface="Lucida Console"/>
              <a:cs typeface="Lucida Console"/>
            </a:endParaRPr>
          </a:p>
          <a:p>
            <a:pPr marL="409575" indent="-207010">
              <a:lnSpc>
                <a:spcPct val="100000"/>
              </a:lnSpc>
              <a:spcBef>
                <a:spcPts val="330"/>
              </a:spcBef>
              <a:buAutoNum type="arabicPlain"/>
              <a:tabLst>
                <a:tab pos="410209" algn="l"/>
              </a:tabLst>
            </a:pPr>
            <a:r>
              <a:rPr sz="850" spc="30" dirty="0">
                <a:solidFill>
                  <a:srgbClr val="333333"/>
                </a:solidFill>
                <a:latin typeface="Lucida Console"/>
                <a:cs typeface="Lucida Console"/>
              </a:rPr>
              <a:t>connect_from_port_20=YES</a:t>
            </a:r>
            <a:endParaRPr sz="850">
              <a:latin typeface="Lucida Console"/>
              <a:cs typeface="Lucida Console"/>
            </a:endParaRPr>
          </a:p>
          <a:p>
            <a:pPr marL="409575" indent="-207010">
              <a:lnSpc>
                <a:spcPct val="100000"/>
              </a:lnSpc>
              <a:spcBef>
                <a:spcPts val="334"/>
              </a:spcBef>
              <a:buAutoNum type="arabicPlain"/>
              <a:tabLst>
                <a:tab pos="410209" algn="l"/>
              </a:tabLst>
            </a:pPr>
            <a:r>
              <a:rPr sz="850" spc="30" dirty="0">
                <a:solidFill>
                  <a:srgbClr val="333333"/>
                </a:solidFill>
                <a:latin typeface="Lucida Console"/>
                <a:cs typeface="Lucida Console"/>
              </a:rPr>
              <a:t>xferlog_std_format=YES</a:t>
            </a:r>
            <a:endParaRPr sz="850">
              <a:latin typeface="Lucida Console"/>
              <a:cs typeface="Lucida Console"/>
            </a:endParaRPr>
          </a:p>
          <a:p>
            <a:pPr marL="409575" indent="-207010">
              <a:lnSpc>
                <a:spcPct val="100000"/>
              </a:lnSpc>
              <a:spcBef>
                <a:spcPts val="330"/>
              </a:spcBef>
              <a:buAutoNum type="arabicPlain"/>
              <a:tabLst>
                <a:tab pos="410209" algn="l"/>
              </a:tabLst>
            </a:pPr>
            <a:r>
              <a:rPr sz="850" spc="30" dirty="0">
                <a:solidFill>
                  <a:srgbClr val="333333"/>
                </a:solidFill>
                <a:latin typeface="Lucida Console"/>
                <a:cs typeface="Lucida Console"/>
              </a:rPr>
              <a:t>listen=NO</a:t>
            </a:r>
            <a:endParaRPr sz="850">
              <a:latin typeface="Lucida Console"/>
              <a:cs typeface="Lucida Console"/>
            </a:endParaRPr>
          </a:p>
          <a:p>
            <a:pPr marL="409575" indent="-207010">
              <a:lnSpc>
                <a:spcPct val="100000"/>
              </a:lnSpc>
              <a:spcBef>
                <a:spcPts val="330"/>
              </a:spcBef>
              <a:buAutoNum type="arabicPlain"/>
              <a:tabLst>
                <a:tab pos="410209" algn="l"/>
              </a:tabLst>
            </a:pPr>
            <a:r>
              <a:rPr sz="850" spc="30" dirty="0">
                <a:solidFill>
                  <a:srgbClr val="333333"/>
                </a:solidFill>
                <a:latin typeface="Lucida Console"/>
                <a:cs typeface="Lucida Console"/>
              </a:rPr>
              <a:t>listen_ipv6=YES</a:t>
            </a:r>
            <a:endParaRPr sz="850">
              <a:latin typeface="Lucida Console"/>
              <a:cs typeface="Lucida Console"/>
            </a:endParaRPr>
          </a:p>
          <a:p>
            <a:pPr marL="409575" indent="-207010">
              <a:lnSpc>
                <a:spcPct val="100000"/>
              </a:lnSpc>
              <a:spcBef>
                <a:spcPts val="330"/>
              </a:spcBef>
              <a:buAutoNum type="arabicPlain"/>
              <a:tabLst>
                <a:tab pos="410209" algn="l"/>
              </a:tabLst>
            </a:pPr>
            <a:r>
              <a:rPr sz="850" spc="30" dirty="0">
                <a:solidFill>
                  <a:srgbClr val="333333"/>
                </a:solidFill>
                <a:latin typeface="Lucida Console"/>
                <a:cs typeface="Lucida Console"/>
              </a:rPr>
              <a:t>pam_service_name=vsftpd</a:t>
            </a:r>
            <a:endParaRPr sz="850">
              <a:latin typeface="Lucida Console"/>
              <a:cs typeface="Lucida Console"/>
            </a:endParaRPr>
          </a:p>
          <a:p>
            <a:pPr marL="409575" indent="-207010">
              <a:lnSpc>
                <a:spcPct val="100000"/>
              </a:lnSpc>
              <a:spcBef>
                <a:spcPts val="330"/>
              </a:spcBef>
              <a:buAutoNum type="arabicPlain"/>
              <a:tabLst>
                <a:tab pos="410209" algn="l"/>
              </a:tabLst>
            </a:pPr>
            <a:r>
              <a:rPr sz="850" spc="30" dirty="0">
                <a:solidFill>
                  <a:srgbClr val="333333"/>
                </a:solidFill>
                <a:latin typeface="Lucida Console"/>
                <a:cs typeface="Lucida Console"/>
              </a:rPr>
              <a:t>userlist_enable=YES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1750">
              <a:lnSpc>
                <a:spcPct val="131600"/>
              </a:lnSpc>
            </a:pPr>
            <a:r>
              <a:rPr sz="950" b="1" spc="25" dirty="0">
                <a:solidFill>
                  <a:srgbClr val="333333"/>
                </a:solidFill>
                <a:latin typeface="微软雅黑"/>
                <a:cs typeface="微软雅黑"/>
              </a:rPr>
              <a:t>在</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服务程序的主配置文件中正确填写参数，然后保存并退出。还需要重启</a:t>
            </a:r>
            <a:r>
              <a:rPr sz="950" b="1" spc="55" dirty="0">
                <a:solidFill>
                  <a:srgbClr val="333333"/>
                </a:solidFill>
                <a:latin typeface="Trebuchet MS"/>
                <a:cs typeface="Trebuchet MS"/>
              </a:rPr>
              <a:t>vsftpd</a:t>
            </a:r>
            <a:r>
              <a:rPr sz="950" b="1" spc="20" dirty="0">
                <a:solidFill>
                  <a:srgbClr val="333333"/>
                </a:solidFill>
                <a:latin typeface="微软雅黑"/>
                <a:cs typeface="微软雅黑"/>
              </a:rPr>
              <a:t>服务程序，让新 </a:t>
            </a:r>
            <a:r>
              <a:rPr sz="950" b="1" spc="25" dirty="0">
                <a:solidFill>
                  <a:srgbClr val="333333"/>
                </a:solidFill>
                <a:latin typeface="微软雅黑"/>
                <a:cs typeface="微软雅黑"/>
              </a:rPr>
              <a:t>的配置参数生效。在此需要提醒各位读者，在生产环境中或者在</a:t>
            </a:r>
            <a:r>
              <a:rPr sz="950" b="1" spc="60" dirty="0">
                <a:solidFill>
                  <a:srgbClr val="333333"/>
                </a:solidFill>
                <a:latin typeface="Trebuchet MS"/>
                <a:cs typeface="Trebuchet MS"/>
              </a:rPr>
              <a:t>RHCSA</a:t>
            </a:r>
            <a:r>
              <a:rPr sz="950" b="1" spc="25" dirty="0">
                <a:solidFill>
                  <a:srgbClr val="333333"/>
                </a:solidFill>
                <a:latin typeface="微软雅黑"/>
                <a:cs typeface="微软雅黑"/>
              </a:rPr>
              <a:t>、</a:t>
            </a:r>
            <a:r>
              <a:rPr sz="950" b="1" u="sng" spc="50" dirty="0">
                <a:solidFill>
                  <a:srgbClr val="4183C4"/>
                </a:solidFill>
                <a:uFill>
                  <a:solidFill>
                    <a:srgbClr val="4183C4"/>
                  </a:solidFill>
                </a:uFill>
                <a:latin typeface="Trebuchet MS"/>
                <a:cs typeface="Trebuchet MS"/>
                <a:hlinkClick r:id="rId2"/>
              </a:rPr>
              <a:t>RHCE</a:t>
            </a:r>
            <a:r>
              <a:rPr sz="950" b="1" spc="25" dirty="0">
                <a:solidFill>
                  <a:srgbClr val="333333"/>
                </a:solidFill>
                <a:latin typeface="微软雅黑"/>
                <a:cs typeface="微软雅黑"/>
              </a:rPr>
              <a:t>、</a:t>
            </a:r>
            <a:r>
              <a:rPr sz="950" b="1" u="sng" spc="65" dirty="0">
                <a:solidFill>
                  <a:srgbClr val="4183C4"/>
                </a:solidFill>
                <a:uFill>
                  <a:solidFill>
                    <a:srgbClr val="4183C4"/>
                  </a:solidFill>
                </a:uFill>
                <a:latin typeface="Trebuchet MS"/>
                <a:cs typeface="Trebuchet MS"/>
                <a:hlinkClick r:id="rId2"/>
              </a:rPr>
              <a:t>RHCA</a:t>
            </a:r>
            <a:r>
              <a:rPr sz="950" b="1" spc="25" dirty="0">
                <a:solidFill>
                  <a:srgbClr val="333333"/>
                </a:solidFill>
                <a:latin typeface="微软雅黑"/>
                <a:cs typeface="微软雅黑"/>
              </a:rPr>
              <a:t>认证考试中一 定要把配置过的服务程序加入到开机启动项中，以保证服务器在重启后依然能够正常提供传输服务：</a:t>
            </a:r>
            <a:endParaRPr sz="950">
              <a:latin typeface="微软雅黑"/>
              <a:cs typeface="微软雅黑"/>
            </a:endParaRPr>
          </a:p>
          <a:p>
            <a:pPr>
              <a:lnSpc>
                <a:spcPct val="100000"/>
              </a:lnSpc>
              <a:spcBef>
                <a:spcPts val="50"/>
              </a:spcBef>
            </a:pPr>
            <a:endParaRPr sz="900">
              <a:latin typeface="微软雅黑"/>
              <a:cs typeface="微软雅黑"/>
            </a:endParaRPr>
          </a:p>
          <a:p>
            <a:pPr marL="136525" marR="240792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restart </a:t>
            </a:r>
            <a:r>
              <a:rPr sz="850" spc="25" dirty="0">
                <a:solidFill>
                  <a:srgbClr val="333333"/>
                </a:solidFill>
                <a:latin typeface="Lucida Console"/>
                <a:cs typeface="Lucida Console"/>
              </a:rPr>
              <a:t>vsftpd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systemctl</a:t>
            </a:r>
            <a:r>
              <a:rPr sz="850" spc="25" dirty="0">
                <a:solidFill>
                  <a:srgbClr val="333333"/>
                </a:solidFill>
                <a:latin typeface="Lucida Console"/>
                <a:cs typeface="Lucida Console"/>
              </a:rPr>
              <a:t> enable</a:t>
            </a:r>
            <a:r>
              <a:rPr sz="850" spc="30" dirty="0">
                <a:solidFill>
                  <a:srgbClr val="333333"/>
                </a:solidFill>
                <a:latin typeface="Lucida Console"/>
                <a:cs typeface="Lucida Console"/>
              </a:rPr>
              <a:t> </a:t>
            </a:r>
            <a:r>
              <a:rPr sz="850" spc="25" dirty="0">
                <a:solidFill>
                  <a:srgbClr val="333333"/>
                </a:solidFill>
                <a:latin typeface="Lucida Console"/>
                <a:cs typeface="Lucida Console"/>
              </a:rPr>
              <a:t>vsftpd</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Created</a:t>
            </a:r>
            <a:r>
              <a:rPr sz="850" spc="35" dirty="0">
                <a:solidFill>
                  <a:srgbClr val="333333"/>
                </a:solidFill>
                <a:latin typeface="Lucida Console"/>
                <a:cs typeface="Lucida Console"/>
              </a:rPr>
              <a:t> </a:t>
            </a:r>
            <a:r>
              <a:rPr sz="850" spc="30" dirty="0">
                <a:solidFill>
                  <a:srgbClr val="333333"/>
                </a:solidFill>
                <a:latin typeface="Lucida Console"/>
                <a:cs typeface="Lucida Console"/>
              </a:rPr>
              <a:t>symlink</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/etc/systemd/system/multi-user.target.wants/vsftpd.service</a:t>
            </a:r>
            <a:r>
              <a:rPr sz="850" spc="35"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36525">
              <a:lnSpc>
                <a:spcPct val="100000"/>
              </a:lnSpc>
              <a:spcBef>
                <a:spcPts val="330"/>
              </a:spcBef>
            </a:pPr>
            <a:r>
              <a:rPr sz="850" spc="30" dirty="0">
                <a:solidFill>
                  <a:srgbClr val="333333"/>
                </a:solidFill>
                <a:latin typeface="Lucida Console"/>
                <a:cs typeface="Lucida Console"/>
              </a:rPr>
              <a:t>/usr/lib/systemd/system/vsftpd.service.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现在就可以在客户端执行</a:t>
            </a:r>
            <a:r>
              <a:rPr sz="950" b="1" spc="45" dirty="0">
                <a:solidFill>
                  <a:srgbClr val="333333"/>
                </a:solidFill>
                <a:latin typeface="Trebuchet MS"/>
                <a:cs typeface="Trebuchet MS"/>
              </a:rPr>
              <a:t>ftp</a:t>
            </a:r>
            <a:r>
              <a:rPr sz="950" b="1" spc="25" dirty="0">
                <a:solidFill>
                  <a:srgbClr val="333333"/>
                </a:solidFill>
                <a:latin typeface="微软雅黑"/>
                <a:cs typeface="微软雅黑"/>
              </a:rPr>
              <a:t>命令连接到远程的</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服务器了。在</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服务程序的匿名开放认证模式 </a:t>
            </a:r>
            <a:r>
              <a:rPr sz="950" b="1" spc="30" dirty="0">
                <a:solidFill>
                  <a:srgbClr val="333333"/>
                </a:solidFill>
                <a:latin typeface="微软雅黑"/>
                <a:cs typeface="微软雅黑"/>
              </a:rPr>
              <a:t> </a:t>
            </a:r>
            <a:r>
              <a:rPr sz="950" b="1" spc="25" dirty="0">
                <a:solidFill>
                  <a:srgbClr val="333333"/>
                </a:solidFill>
                <a:latin typeface="微软雅黑"/>
                <a:cs typeface="微软雅黑"/>
              </a:rPr>
              <a:t>下，其账户统一为</a:t>
            </a:r>
            <a:r>
              <a:rPr sz="950" b="1" spc="80" dirty="0">
                <a:solidFill>
                  <a:srgbClr val="333333"/>
                </a:solidFill>
                <a:latin typeface="Trebuchet MS"/>
                <a:cs typeface="Trebuchet MS"/>
              </a:rPr>
              <a:t>anonymous</a:t>
            </a:r>
            <a:r>
              <a:rPr sz="950" b="1" spc="25" dirty="0">
                <a:solidFill>
                  <a:srgbClr val="333333"/>
                </a:solidFill>
                <a:latin typeface="微软雅黑"/>
                <a:cs typeface="微软雅黑"/>
              </a:rPr>
              <a:t>，密码为空。而且在连接到</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服务器后，默认访问的是</a:t>
            </a:r>
            <a:r>
              <a:rPr sz="950" b="1" spc="45" dirty="0">
                <a:solidFill>
                  <a:srgbClr val="333333"/>
                </a:solidFill>
                <a:latin typeface="Trebuchet MS"/>
                <a:cs typeface="Trebuchet MS"/>
              </a:rPr>
              <a:t>/var/ftp</a:t>
            </a:r>
            <a:r>
              <a:rPr sz="950" b="1" spc="20" dirty="0">
                <a:solidFill>
                  <a:srgbClr val="333333"/>
                </a:solidFill>
                <a:latin typeface="微软雅黑"/>
                <a:cs typeface="微软雅黑"/>
              </a:rPr>
              <a:t>目录。 </a:t>
            </a:r>
            <a:r>
              <a:rPr sz="950" b="1" spc="25" dirty="0">
                <a:solidFill>
                  <a:srgbClr val="333333"/>
                </a:solidFill>
                <a:latin typeface="微软雅黑"/>
                <a:cs typeface="微软雅黑"/>
              </a:rPr>
              <a:t>可以切换到该目录下的</a:t>
            </a:r>
            <a:r>
              <a:rPr sz="950" b="1" spc="65" dirty="0">
                <a:solidFill>
                  <a:srgbClr val="333333"/>
                </a:solidFill>
                <a:latin typeface="Trebuchet MS"/>
                <a:cs typeface="Trebuchet MS"/>
              </a:rPr>
              <a:t>pub</a:t>
            </a:r>
            <a:r>
              <a:rPr sz="950" b="1" spc="25" dirty="0">
                <a:solidFill>
                  <a:srgbClr val="333333"/>
                </a:solidFill>
                <a:latin typeface="微软雅黑"/>
                <a:cs typeface="微软雅黑"/>
              </a:rPr>
              <a:t>目录中，然后尝试创建一个新的目录文件，以检验是否拥有写入权限：</a:t>
            </a:r>
            <a:endParaRPr sz="950">
              <a:latin typeface="微软雅黑"/>
              <a:cs typeface="微软雅黑"/>
            </a:endParaRPr>
          </a:p>
        </p:txBody>
      </p:sp>
      <p:sp>
        <p:nvSpPr>
          <p:cNvPr id="13" name="object 13"/>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172</a:t>
            </a:fld>
            <a:endParaRPr sz="800">
              <a:latin typeface="小哥哥网恋吗"/>
              <a:cs typeface="小哥哥网恋吗"/>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192"/>
            <a:ext cx="5651500" cy="2382520"/>
            <a:chOff x="959124" y="368192"/>
            <a:chExt cx="5651500" cy="2382520"/>
          </a:xfrm>
        </p:grpSpPr>
        <p:sp>
          <p:nvSpPr>
            <p:cNvPr id="3" name="object 3"/>
            <p:cNvSpPr/>
            <p:nvPr/>
          </p:nvSpPr>
          <p:spPr>
            <a:xfrm>
              <a:off x="963889" y="372957"/>
              <a:ext cx="5641975" cy="2372995"/>
            </a:xfrm>
            <a:custGeom>
              <a:avLst/>
              <a:gdLst/>
              <a:ahLst/>
              <a:cxnLst/>
              <a:rect l="l" t="t" r="r" b="b"/>
              <a:pathLst>
                <a:path w="5641975" h="2372995">
                  <a:moveTo>
                    <a:pt x="5617597" y="2372827"/>
                  </a:moveTo>
                  <a:lnTo>
                    <a:pt x="23823" y="2372827"/>
                  </a:lnTo>
                  <a:lnTo>
                    <a:pt x="20659" y="2372674"/>
                  </a:lnTo>
                  <a:lnTo>
                    <a:pt x="0" y="2351977"/>
                  </a:lnTo>
                  <a:lnTo>
                    <a:pt x="0" y="2349003"/>
                  </a:lnTo>
                  <a:lnTo>
                    <a:pt x="0" y="20545"/>
                  </a:lnTo>
                  <a:lnTo>
                    <a:pt x="20659" y="0"/>
                  </a:lnTo>
                  <a:lnTo>
                    <a:pt x="5620751" y="0"/>
                  </a:lnTo>
                  <a:lnTo>
                    <a:pt x="5641421" y="20545"/>
                  </a:lnTo>
                  <a:lnTo>
                    <a:pt x="5641421" y="2351977"/>
                  </a:lnTo>
                  <a:lnTo>
                    <a:pt x="5620751" y="2372674"/>
                  </a:lnTo>
                  <a:lnTo>
                    <a:pt x="5617597" y="2372827"/>
                  </a:lnTo>
                  <a:close/>
                </a:path>
              </a:pathLst>
            </a:custGeom>
            <a:solidFill>
              <a:srgbClr val="F8F8F8"/>
            </a:solidFill>
          </p:spPr>
          <p:txBody>
            <a:bodyPr wrap="square" lIns="0" tIns="0" rIns="0" bIns="0" rtlCol="0"/>
            <a:lstStyle/>
            <a:p>
              <a:endParaRPr/>
            </a:p>
          </p:txBody>
        </p:sp>
        <p:sp>
          <p:nvSpPr>
            <p:cNvPr id="4" name="object 4"/>
            <p:cNvSpPr/>
            <p:nvPr/>
          </p:nvSpPr>
          <p:spPr>
            <a:xfrm>
              <a:off x="963889" y="372957"/>
              <a:ext cx="5641975" cy="2372995"/>
            </a:xfrm>
            <a:custGeom>
              <a:avLst/>
              <a:gdLst/>
              <a:ahLst/>
              <a:cxnLst/>
              <a:rect l="l" t="t" r="r" b="b"/>
              <a:pathLst>
                <a:path w="5641975" h="2372995">
                  <a:moveTo>
                    <a:pt x="0" y="2349003"/>
                  </a:move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600"/>
                  </a:lnTo>
                  <a:lnTo>
                    <a:pt x="20659" y="0"/>
                  </a:lnTo>
                  <a:lnTo>
                    <a:pt x="23823" y="0"/>
                  </a:lnTo>
                  <a:lnTo>
                    <a:pt x="5617597" y="0"/>
                  </a:lnTo>
                  <a:lnTo>
                    <a:pt x="5620751" y="0"/>
                  </a:lnTo>
                  <a:lnTo>
                    <a:pt x="5623791" y="600"/>
                  </a:lnTo>
                  <a:lnTo>
                    <a:pt x="5639610" y="14589"/>
                  </a:lnTo>
                  <a:lnTo>
                    <a:pt x="5640820" y="17419"/>
                  </a:lnTo>
                  <a:lnTo>
                    <a:pt x="5641421" y="20545"/>
                  </a:lnTo>
                  <a:lnTo>
                    <a:pt x="5641421" y="23823"/>
                  </a:lnTo>
                  <a:lnTo>
                    <a:pt x="5641421" y="2349003"/>
                  </a:lnTo>
                  <a:lnTo>
                    <a:pt x="5641421" y="2351977"/>
                  </a:lnTo>
                  <a:lnTo>
                    <a:pt x="5640820" y="2354959"/>
                  </a:lnTo>
                  <a:lnTo>
                    <a:pt x="5639610" y="2357790"/>
                  </a:lnTo>
                  <a:lnTo>
                    <a:pt x="5638400" y="2360763"/>
                  </a:lnTo>
                  <a:lnTo>
                    <a:pt x="5617597" y="2372827"/>
                  </a:lnTo>
                  <a:lnTo>
                    <a:pt x="23823" y="2372827"/>
                  </a:lnTo>
                  <a:lnTo>
                    <a:pt x="1810" y="2357790"/>
                  </a:lnTo>
                  <a:lnTo>
                    <a:pt x="600" y="2354959"/>
                  </a:lnTo>
                  <a:lnTo>
                    <a:pt x="0" y="2351977"/>
                  </a:lnTo>
                  <a:lnTo>
                    <a:pt x="0" y="2349003"/>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11"/>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275219"/>
            <a:ext cx="5651500" cy="1696720"/>
            <a:chOff x="959124" y="4275219"/>
            <a:chExt cx="5651500" cy="1696720"/>
          </a:xfrm>
        </p:grpSpPr>
        <p:sp>
          <p:nvSpPr>
            <p:cNvPr id="7" name="object 7"/>
            <p:cNvSpPr/>
            <p:nvPr/>
          </p:nvSpPr>
          <p:spPr>
            <a:xfrm>
              <a:off x="963889" y="4279984"/>
              <a:ext cx="5641975" cy="1687195"/>
            </a:xfrm>
            <a:custGeom>
              <a:avLst/>
              <a:gdLst/>
              <a:ahLst/>
              <a:cxnLst/>
              <a:rect l="l" t="t" r="r" b="b"/>
              <a:pathLst>
                <a:path w="5641975" h="1687195">
                  <a:moveTo>
                    <a:pt x="5620752" y="1686708"/>
                  </a:moveTo>
                  <a:lnTo>
                    <a:pt x="20659" y="1686708"/>
                  </a:lnTo>
                  <a:lnTo>
                    <a:pt x="17629" y="1686117"/>
                  </a:lnTo>
                  <a:lnTo>
                    <a:pt x="0" y="1666010"/>
                  </a:lnTo>
                  <a:lnTo>
                    <a:pt x="0" y="1662885"/>
                  </a:lnTo>
                  <a:lnTo>
                    <a:pt x="0" y="20545"/>
                  </a:lnTo>
                  <a:lnTo>
                    <a:pt x="20659" y="0"/>
                  </a:lnTo>
                  <a:lnTo>
                    <a:pt x="5620752" y="0"/>
                  </a:lnTo>
                  <a:lnTo>
                    <a:pt x="5641421" y="20545"/>
                  </a:lnTo>
                  <a:lnTo>
                    <a:pt x="5641421" y="1666010"/>
                  </a:lnTo>
                  <a:lnTo>
                    <a:pt x="5623792" y="1686117"/>
                  </a:lnTo>
                  <a:lnTo>
                    <a:pt x="5620752" y="1686708"/>
                  </a:lnTo>
                  <a:close/>
                </a:path>
              </a:pathLst>
            </a:custGeom>
            <a:solidFill>
              <a:srgbClr val="F8F8F8"/>
            </a:solidFill>
          </p:spPr>
          <p:txBody>
            <a:bodyPr wrap="square" lIns="0" tIns="0" rIns="0" bIns="0" rtlCol="0"/>
            <a:lstStyle/>
            <a:p>
              <a:endParaRPr/>
            </a:p>
          </p:txBody>
        </p:sp>
        <p:sp>
          <p:nvSpPr>
            <p:cNvPr id="8" name="object 8"/>
            <p:cNvSpPr/>
            <p:nvPr/>
          </p:nvSpPr>
          <p:spPr>
            <a:xfrm>
              <a:off x="963889" y="4279984"/>
              <a:ext cx="5641975" cy="1687195"/>
            </a:xfrm>
            <a:custGeom>
              <a:avLst/>
              <a:gdLst/>
              <a:ahLst/>
              <a:cxnLst/>
              <a:rect l="l" t="t" r="r" b="b"/>
              <a:pathLst>
                <a:path w="5641975" h="1687195">
                  <a:moveTo>
                    <a:pt x="0" y="1662885"/>
                  </a:moveTo>
                  <a:lnTo>
                    <a:pt x="0" y="23823"/>
                  </a:lnTo>
                  <a:lnTo>
                    <a:pt x="0" y="20545"/>
                  </a:lnTo>
                  <a:lnTo>
                    <a:pt x="600" y="17419"/>
                  </a:lnTo>
                  <a:lnTo>
                    <a:pt x="1810" y="14446"/>
                  </a:lnTo>
                  <a:lnTo>
                    <a:pt x="3020" y="11463"/>
                  </a:lnTo>
                  <a:lnTo>
                    <a:pt x="4745" y="8938"/>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26717" y="1639"/>
                  </a:lnTo>
                  <a:lnTo>
                    <a:pt x="5629633" y="2830"/>
                  </a:lnTo>
                  <a:lnTo>
                    <a:pt x="5632206" y="4612"/>
                  </a:lnTo>
                  <a:lnTo>
                    <a:pt x="5634446" y="6851"/>
                  </a:lnTo>
                  <a:lnTo>
                    <a:pt x="5636675" y="8938"/>
                  </a:lnTo>
                  <a:lnTo>
                    <a:pt x="5638400" y="11463"/>
                  </a:lnTo>
                  <a:lnTo>
                    <a:pt x="5639610" y="14446"/>
                  </a:lnTo>
                  <a:lnTo>
                    <a:pt x="5640821" y="17419"/>
                  </a:lnTo>
                  <a:lnTo>
                    <a:pt x="5641421" y="20545"/>
                  </a:lnTo>
                  <a:lnTo>
                    <a:pt x="5641421" y="23823"/>
                  </a:lnTo>
                  <a:lnTo>
                    <a:pt x="5641421" y="1662885"/>
                  </a:lnTo>
                  <a:lnTo>
                    <a:pt x="5641421" y="1666010"/>
                  </a:lnTo>
                  <a:lnTo>
                    <a:pt x="5640821" y="1668993"/>
                  </a:lnTo>
                  <a:lnTo>
                    <a:pt x="5639610" y="1671814"/>
                  </a:lnTo>
                  <a:lnTo>
                    <a:pt x="5638400" y="1674644"/>
                  </a:lnTo>
                  <a:lnTo>
                    <a:pt x="5626717" y="1684774"/>
                  </a:lnTo>
                  <a:lnTo>
                    <a:pt x="5623792" y="1686117"/>
                  </a:lnTo>
                  <a:lnTo>
                    <a:pt x="5620752" y="1686708"/>
                  </a:lnTo>
                  <a:lnTo>
                    <a:pt x="5617597" y="1686708"/>
                  </a:lnTo>
                  <a:lnTo>
                    <a:pt x="23823" y="1686708"/>
                  </a:lnTo>
                  <a:lnTo>
                    <a:pt x="20659" y="1686708"/>
                  </a:lnTo>
                  <a:lnTo>
                    <a:pt x="17629" y="1686117"/>
                  </a:lnTo>
                  <a:lnTo>
                    <a:pt x="14703" y="1684774"/>
                  </a:lnTo>
                  <a:lnTo>
                    <a:pt x="11787" y="1683583"/>
                  </a:lnTo>
                  <a:lnTo>
                    <a:pt x="1810" y="1671814"/>
                  </a:lnTo>
                  <a:lnTo>
                    <a:pt x="600" y="1668993"/>
                  </a:lnTo>
                  <a:lnTo>
                    <a:pt x="0" y="1666010"/>
                  </a:lnTo>
                  <a:lnTo>
                    <a:pt x="0" y="166288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361065"/>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7315106"/>
            <a:ext cx="5651500" cy="1010285"/>
            <a:chOff x="959124" y="7315106"/>
            <a:chExt cx="5651500" cy="1010285"/>
          </a:xfrm>
        </p:grpSpPr>
        <p:sp>
          <p:nvSpPr>
            <p:cNvPr id="11" name="object 11"/>
            <p:cNvSpPr/>
            <p:nvPr/>
          </p:nvSpPr>
          <p:spPr>
            <a:xfrm>
              <a:off x="963889" y="7319871"/>
              <a:ext cx="5641975" cy="1000760"/>
            </a:xfrm>
            <a:custGeom>
              <a:avLst/>
              <a:gdLst/>
              <a:ahLst/>
              <a:cxnLst/>
              <a:rect l="l" t="t" r="r" b="b"/>
              <a:pathLst>
                <a:path w="5641975" h="1000759">
                  <a:moveTo>
                    <a:pt x="5617597" y="1000589"/>
                  </a:moveTo>
                  <a:lnTo>
                    <a:pt x="23823" y="1000589"/>
                  </a:lnTo>
                  <a:lnTo>
                    <a:pt x="20659" y="1000437"/>
                  </a:lnTo>
                  <a:lnTo>
                    <a:pt x="0" y="979739"/>
                  </a:lnTo>
                  <a:lnTo>
                    <a:pt x="0" y="976766"/>
                  </a:lnTo>
                  <a:lnTo>
                    <a:pt x="0" y="20402"/>
                  </a:lnTo>
                  <a:lnTo>
                    <a:pt x="600" y="17267"/>
                  </a:lnTo>
                  <a:lnTo>
                    <a:pt x="3020" y="11463"/>
                  </a:lnTo>
                  <a:lnTo>
                    <a:pt x="4745" y="8929"/>
                  </a:lnTo>
                  <a:lnTo>
                    <a:pt x="6975" y="6851"/>
                  </a:lnTo>
                  <a:lnTo>
                    <a:pt x="9214" y="4469"/>
                  </a:lnTo>
                  <a:lnTo>
                    <a:pt x="11787" y="2677"/>
                  </a:lnTo>
                  <a:lnTo>
                    <a:pt x="17629" y="590"/>
                  </a:lnTo>
                  <a:lnTo>
                    <a:pt x="20659" y="0"/>
                  </a:lnTo>
                  <a:lnTo>
                    <a:pt x="5620752" y="0"/>
                  </a:lnTo>
                  <a:lnTo>
                    <a:pt x="5623792" y="590"/>
                  </a:lnTo>
                  <a:lnTo>
                    <a:pt x="5629633" y="2677"/>
                  </a:lnTo>
                  <a:lnTo>
                    <a:pt x="5632206" y="4469"/>
                  </a:lnTo>
                  <a:lnTo>
                    <a:pt x="5634446" y="6851"/>
                  </a:lnTo>
                  <a:lnTo>
                    <a:pt x="5636675" y="8929"/>
                  </a:lnTo>
                  <a:lnTo>
                    <a:pt x="5638400" y="11463"/>
                  </a:lnTo>
                  <a:lnTo>
                    <a:pt x="5640821" y="17267"/>
                  </a:lnTo>
                  <a:lnTo>
                    <a:pt x="5641421" y="20402"/>
                  </a:lnTo>
                  <a:lnTo>
                    <a:pt x="5641421" y="979739"/>
                  </a:lnTo>
                  <a:lnTo>
                    <a:pt x="5620752" y="1000437"/>
                  </a:lnTo>
                  <a:lnTo>
                    <a:pt x="5617597" y="1000589"/>
                  </a:lnTo>
                  <a:close/>
                </a:path>
              </a:pathLst>
            </a:custGeom>
            <a:solidFill>
              <a:srgbClr val="F8F8F8"/>
            </a:solidFill>
          </p:spPr>
          <p:txBody>
            <a:bodyPr wrap="square" lIns="0" tIns="0" rIns="0" bIns="0" rtlCol="0"/>
            <a:lstStyle/>
            <a:p>
              <a:endParaRPr/>
            </a:p>
          </p:txBody>
        </p:sp>
        <p:sp>
          <p:nvSpPr>
            <p:cNvPr id="12" name="object 12"/>
            <p:cNvSpPr/>
            <p:nvPr/>
          </p:nvSpPr>
          <p:spPr>
            <a:xfrm>
              <a:off x="963889" y="7319871"/>
              <a:ext cx="5641975" cy="1000760"/>
            </a:xfrm>
            <a:custGeom>
              <a:avLst/>
              <a:gdLst/>
              <a:ahLst/>
              <a:cxnLst/>
              <a:rect l="l" t="t" r="r" b="b"/>
              <a:pathLst>
                <a:path w="5641975" h="1000759">
                  <a:moveTo>
                    <a:pt x="0" y="976766"/>
                  </a:moveTo>
                  <a:lnTo>
                    <a:pt x="0" y="23823"/>
                  </a:lnTo>
                  <a:lnTo>
                    <a:pt x="0" y="20402"/>
                  </a:lnTo>
                  <a:lnTo>
                    <a:pt x="600" y="17267"/>
                  </a:lnTo>
                  <a:lnTo>
                    <a:pt x="1810" y="14446"/>
                  </a:lnTo>
                  <a:lnTo>
                    <a:pt x="3020" y="11463"/>
                  </a:lnTo>
                  <a:lnTo>
                    <a:pt x="4745" y="8929"/>
                  </a:lnTo>
                  <a:lnTo>
                    <a:pt x="6975" y="6851"/>
                  </a:lnTo>
                  <a:lnTo>
                    <a:pt x="9214" y="4469"/>
                  </a:lnTo>
                  <a:lnTo>
                    <a:pt x="11787" y="2677"/>
                  </a:lnTo>
                  <a:lnTo>
                    <a:pt x="14703" y="1639"/>
                  </a:lnTo>
                  <a:lnTo>
                    <a:pt x="17629" y="590"/>
                  </a:lnTo>
                  <a:lnTo>
                    <a:pt x="20659" y="0"/>
                  </a:lnTo>
                  <a:lnTo>
                    <a:pt x="23823" y="0"/>
                  </a:lnTo>
                  <a:lnTo>
                    <a:pt x="5617597" y="0"/>
                  </a:lnTo>
                  <a:lnTo>
                    <a:pt x="5620752" y="0"/>
                  </a:lnTo>
                  <a:lnTo>
                    <a:pt x="5623792" y="590"/>
                  </a:lnTo>
                  <a:lnTo>
                    <a:pt x="5626717" y="1639"/>
                  </a:lnTo>
                  <a:lnTo>
                    <a:pt x="5629633" y="2677"/>
                  </a:lnTo>
                  <a:lnTo>
                    <a:pt x="5632206" y="4469"/>
                  </a:lnTo>
                  <a:lnTo>
                    <a:pt x="5634446" y="6851"/>
                  </a:lnTo>
                  <a:lnTo>
                    <a:pt x="5636675" y="8929"/>
                  </a:lnTo>
                  <a:lnTo>
                    <a:pt x="5638400" y="11463"/>
                  </a:lnTo>
                  <a:lnTo>
                    <a:pt x="5639610" y="14446"/>
                  </a:lnTo>
                  <a:lnTo>
                    <a:pt x="5640821" y="17267"/>
                  </a:lnTo>
                  <a:lnTo>
                    <a:pt x="5641421" y="20402"/>
                  </a:lnTo>
                  <a:lnTo>
                    <a:pt x="5641421" y="23823"/>
                  </a:lnTo>
                  <a:lnTo>
                    <a:pt x="5641421" y="976766"/>
                  </a:lnTo>
                  <a:lnTo>
                    <a:pt x="5641421" y="979739"/>
                  </a:lnTo>
                  <a:lnTo>
                    <a:pt x="5640821" y="982722"/>
                  </a:lnTo>
                  <a:lnTo>
                    <a:pt x="5639610" y="985552"/>
                  </a:lnTo>
                  <a:lnTo>
                    <a:pt x="5638400" y="988525"/>
                  </a:lnTo>
                  <a:lnTo>
                    <a:pt x="5636675" y="991213"/>
                  </a:lnTo>
                  <a:lnTo>
                    <a:pt x="5617597" y="1000589"/>
                  </a:lnTo>
                  <a:lnTo>
                    <a:pt x="23823" y="1000589"/>
                  </a:lnTo>
                  <a:lnTo>
                    <a:pt x="1810" y="985552"/>
                  </a:lnTo>
                  <a:lnTo>
                    <a:pt x="600" y="982722"/>
                  </a:lnTo>
                  <a:lnTo>
                    <a:pt x="0" y="979739"/>
                  </a:lnTo>
                  <a:lnTo>
                    <a:pt x="0" y="97676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7400953"/>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9182875"/>
            <a:ext cx="5651500" cy="324485"/>
            <a:chOff x="959124" y="9182875"/>
            <a:chExt cx="5651500" cy="324485"/>
          </a:xfrm>
        </p:grpSpPr>
        <p:sp>
          <p:nvSpPr>
            <p:cNvPr id="15" name="object 15"/>
            <p:cNvSpPr/>
            <p:nvPr/>
          </p:nvSpPr>
          <p:spPr>
            <a:xfrm>
              <a:off x="963889" y="9187639"/>
              <a:ext cx="5641975" cy="314960"/>
            </a:xfrm>
            <a:custGeom>
              <a:avLst/>
              <a:gdLst/>
              <a:ahLst/>
              <a:cxnLst/>
              <a:rect l="l" t="t" r="r" b="b"/>
              <a:pathLst>
                <a:path w="5641975" h="314959">
                  <a:moveTo>
                    <a:pt x="5617597" y="314471"/>
                  </a:moveTo>
                  <a:lnTo>
                    <a:pt x="23823" y="314471"/>
                  </a:lnTo>
                  <a:lnTo>
                    <a:pt x="20659" y="314318"/>
                  </a:lnTo>
                  <a:lnTo>
                    <a:pt x="0" y="293620"/>
                  </a:lnTo>
                  <a:lnTo>
                    <a:pt x="0" y="290647"/>
                  </a:lnTo>
                  <a:lnTo>
                    <a:pt x="0" y="20697"/>
                  </a:lnTo>
                  <a:lnTo>
                    <a:pt x="20659" y="0"/>
                  </a:lnTo>
                  <a:lnTo>
                    <a:pt x="5620752" y="0"/>
                  </a:lnTo>
                  <a:lnTo>
                    <a:pt x="5641421" y="20697"/>
                  </a:lnTo>
                  <a:lnTo>
                    <a:pt x="5641421" y="293620"/>
                  </a:lnTo>
                  <a:lnTo>
                    <a:pt x="5620752" y="314318"/>
                  </a:lnTo>
                  <a:lnTo>
                    <a:pt x="5617597" y="314471"/>
                  </a:lnTo>
                  <a:close/>
                </a:path>
              </a:pathLst>
            </a:custGeom>
            <a:solidFill>
              <a:srgbClr val="F8F8F8"/>
            </a:solidFill>
          </p:spPr>
          <p:txBody>
            <a:bodyPr wrap="square" lIns="0" tIns="0" rIns="0" bIns="0" rtlCol="0"/>
            <a:lstStyle/>
            <a:p>
              <a:endParaRPr/>
            </a:p>
          </p:txBody>
        </p:sp>
        <p:sp>
          <p:nvSpPr>
            <p:cNvPr id="16" name="object 16"/>
            <p:cNvSpPr/>
            <p:nvPr/>
          </p:nvSpPr>
          <p:spPr>
            <a:xfrm>
              <a:off x="963889" y="9187639"/>
              <a:ext cx="5641975" cy="314960"/>
            </a:xfrm>
            <a:custGeom>
              <a:avLst/>
              <a:gdLst/>
              <a:ahLst/>
              <a:cxnLst/>
              <a:rect l="l" t="t" r="r" b="b"/>
              <a:pathLst>
                <a:path w="5641975" h="314959">
                  <a:moveTo>
                    <a:pt x="0" y="290647"/>
                  </a:moveTo>
                  <a:lnTo>
                    <a:pt x="0" y="23823"/>
                  </a:lnTo>
                  <a:lnTo>
                    <a:pt x="0" y="20697"/>
                  </a:lnTo>
                  <a:lnTo>
                    <a:pt x="600" y="17572"/>
                  </a:lnTo>
                  <a:lnTo>
                    <a:pt x="20659" y="0"/>
                  </a:lnTo>
                  <a:lnTo>
                    <a:pt x="23823" y="0"/>
                  </a:lnTo>
                  <a:lnTo>
                    <a:pt x="5617597" y="0"/>
                  </a:lnTo>
                  <a:lnTo>
                    <a:pt x="5620752" y="0"/>
                  </a:lnTo>
                  <a:lnTo>
                    <a:pt x="5623792" y="600"/>
                  </a:lnTo>
                  <a:lnTo>
                    <a:pt x="5641421" y="20697"/>
                  </a:lnTo>
                  <a:lnTo>
                    <a:pt x="5641421" y="23823"/>
                  </a:lnTo>
                  <a:lnTo>
                    <a:pt x="5641421" y="290647"/>
                  </a:lnTo>
                  <a:lnTo>
                    <a:pt x="5641421" y="293620"/>
                  </a:lnTo>
                  <a:lnTo>
                    <a:pt x="5640821" y="296603"/>
                  </a:lnTo>
                  <a:lnTo>
                    <a:pt x="5617597" y="314471"/>
                  </a:lnTo>
                  <a:lnTo>
                    <a:pt x="23823" y="314471"/>
                  </a:lnTo>
                  <a:lnTo>
                    <a:pt x="0" y="293620"/>
                  </a:lnTo>
                  <a:lnTo>
                    <a:pt x="0" y="290647"/>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9268721"/>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8" name="object 18"/>
          <p:cNvSpPr txBox="1"/>
          <p:nvPr/>
        </p:nvSpPr>
        <p:spPr>
          <a:xfrm>
            <a:off x="946424" y="2857931"/>
            <a:ext cx="5636895" cy="6972934"/>
          </a:xfrm>
          <a:prstGeom prst="rect">
            <a:avLst/>
          </a:prstGeom>
        </p:spPr>
        <p:txBody>
          <a:bodyPr vert="horz" wrap="square" lIns="0" tIns="12065" rIns="0" bIns="0" rtlCol="0">
            <a:spAutoFit/>
          </a:bodyPr>
          <a:lstStyle/>
          <a:p>
            <a:pPr marL="12700" marR="22225" algn="just">
              <a:lnSpc>
                <a:spcPct val="131600"/>
              </a:lnSpc>
              <a:spcBef>
                <a:spcPts val="95"/>
              </a:spcBef>
            </a:pPr>
            <a:r>
              <a:rPr sz="950" b="1" spc="25" dirty="0">
                <a:solidFill>
                  <a:srgbClr val="333333"/>
                </a:solidFill>
                <a:latin typeface="微软雅黑"/>
                <a:cs typeface="微软雅黑"/>
              </a:rPr>
              <a:t>系统显示拒绝创建目录！我们明明在前面清空了</a:t>
            </a:r>
            <a:r>
              <a:rPr sz="950" b="1" spc="45" dirty="0">
                <a:solidFill>
                  <a:srgbClr val="333333"/>
                </a:solidFill>
                <a:latin typeface="Trebuchet MS"/>
                <a:cs typeface="Trebuchet MS"/>
              </a:rPr>
              <a:t>iptables</a:t>
            </a:r>
            <a:r>
              <a:rPr sz="950" b="1" spc="25" dirty="0">
                <a:solidFill>
                  <a:srgbClr val="333333"/>
                </a:solidFill>
                <a:latin typeface="微软雅黑"/>
                <a:cs typeface="微软雅黑"/>
              </a:rPr>
              <a:t>防火墙策略，而且也在</a:t>
            </a:r>
            <a:r>
              <a:rPr sz="950" b="1" spc="55" dirty="0">
                <a:solidFill>
                  <a:srgbClr val="333333"/>
                </a:solidFill>
                <a:latin typeface="Trebuchet MS"/>
                <a:cs typeface="Trebuchet MS"/>
              </a:rPr>
              <a:t>vsftpd</a:t>
            </a:r>
            <a:r>
              <a:rPr sz="950" b="1" spc="20" dirty="0">
                <a:solidFill>
                  <a:srgbClr val="333333"/>
                </a:solidFill>
                <a:latin typeface="微软雅黑"/>
                <a:cs typeface="微软雅黑"/>
              </a:rPr>
              <a:t>服务程序的主配 </a:t>
            </a:r>
            <a:r>
              <a:rPr sz="950" b="1" spc="25" dirty="0">
                <a:solidFill>
                  <a:srgbClr val="333333"/>
                </a:solidFill>
                <a:latin typeface="微软雅黑"/>
                <a:cs typeface="微软雅黑"/>
              </a:rPr>
              <a:t>置文件中添加了允许匿名用户创建目录和写入文件的权限啊。建议先不要着急往下看，而是自己思考一 下这个问题的解决办法，以锻炼您的</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系统排错能力。</a:t>
            </a:r>
            <a:endParaRPr sz="950">
              <a:latin typeface="微软雅黑"/>
              <a:cs typeface="微软雅黑"/>
            </a:endParaRPr>
          </a:p>
          <a:p>
            <a:pPr marL="12700" marR="26034" algn="just">
              <a:lnSpc>
                <a:spcPct val="131600"/>
              </a:lnSpc>
              <a:spcBef>
                <a:spcPts val="750"/>
              </a:spcBef>
            </a:pPr>
            <a:r>
              <a:rPr sz="950" b="1" spc="25" dirty="0">
                <a:solidFill>
                  <a:srgbClr val="333333"/>
                </a:solidFill>
                <a:latin typeface="微软雅黑"/>
                <a:cs typeface="微软雅黑"/>
              </a:rPr>
              <a:t>前文提到，在</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服务程序的匿名开放认证模式下，默认访问的是</a:t>
            </a:r>
            <a:r>
              <a:rPr sz="950" b="1" spc="45" dirty="0">
                <a:solidFill>
                  <a:srgbClr val="333333"/>
                </a:solidFill>
                <a:latin typeface="Trebuchet MS"/>
                <a:cs typeface="Trebuchet MS"/>
              </a:rPr>
              <a:t>/var/ftp</a:t>
            </a:r>
            <a:r>
              <a:rPr sz="950" b="1" spc="20" dirty="0">
                <a:solidFill>
                  <a:srgbClr val="333333"/>
                </a:solidFill>
                <a:latin typeface="微软雅黑"/>
                <a:cs typeface="微软雅黑"/>
              </a:rPr>
              <a:t>目录。查看该目录的权限 得知，只有</a:t>
            </a:r>
            <a:r>
              <a:rPr sz="950" b="1" spc="50" dirty="0">
                <a:solidFill>
                  <a:srgbClr val="333333"/>
                </a:solidFill>
                <a:latin typeface="Trebuchet MS"/>
                <a:cs typeface="Trebuchet MS"/>
              </a:rPr>
              <a:t>root</a:t>
            </a:r>
            <a:r>
              <a:rPr sz="950" b="1" spc="20" dirty="0">
                <a:solidFill>
                  <a:srgbClr val="333333"/>
                </a:solidFill>
                <a:latin typeface="微软雅黑"/>
                <a:cs typeface="微软雅黑"/>
              </a:rPr>
              <a:t>管理员才有写入权限。怪不得系统会拒绝操作呢！下面将目录的所有者身份改成系统账 </a:t>
            </a:r>
            <a:r>
              <a:rPr sz="950" b="1" spc="25" dirty="0">
                <a:solidFill>
                  <a:srgbClr val="333333"/>
                </a:solidFill>
                <a:latin typeface="微软雅黑"/>
                <a:cs typeface="微软雅黑"/>
              </a:rPr>
              <a:t>户</a:t>
            </a:r>
            <a:r>
              <a:rPr sz="950" b="1" spc="45" dirty="0">
                <a:solidFill>
                  <a:srgbClr val="333333"/>
                </a:solidFill>
                <a:latin typeface="Trebuchet MS"/>
                <a:cs typeface="Trebuchet MS"/>
              </a:rPr>
              <a:t>ftp</a:t>
            </a:r>
            <a:r>
              <a:rPr sz="950" b="1" spc="25" dirty="0">
                <a:solidFill>
                  <a:srgbClr val="333333"/>
                </a:solidFill>
                <a:latin typeface="微软雅黑"/>
                <a:cs typeface="微软雅黑"/>
              </a:rPr>
              <a:t>即可，这样应该可以了吧？</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ls</a:t>
            </a:r>
            <a:r>
              <a:rPr sz="850" spc="35" dirty="0">
                <a:solidFill>
                  <a:srgbClr val="333333"/>
                </a:solidFill>
                <a:latin typeface="Lucida Console"/>
                <a:cs typeface="Lucida Console"/>
              </a:rPr>
              <a:t> </a:t>
            </a:r>
            <a:r>
              <a:rPr sz="850" spc="25" dirty="0">
                <a:solidFill>
                  <a:srgbClr val="333333"/>
                </a:solidFill>
                <a:latin typeface="Lucida Console"/>
                <a:cs typeface="Lucida Console"/>
              </a:rPr>
              <a:t>-ld</a:t>
            </a:r>
            <a:r>
              <a:rPr sz="850" spc="30" dirty="0">
                <a:solidFill>
                  <a:srgbClr val="333333"/>
                </a:solidFill>
                <a:latin typeface="Lucida Console"/>
                <a:cs typeface="Lucida Console"/>
              </a:rPr>
              <a:t> /var/ftp/pubdrwxr-xr-x.</a:t>
            </a:r>
            <a:r>
              <a:rPr sz="850" spc="35" dirty="0">
                <a:solidFill>
                  <a:srgbClr val="333333"/>
                </a:solidFill>
                <a:latin typeface="Lucida Console"/>
                <a:cs typeface="Lucida Console"/>
              </a:rPr>
              <a:t> </a:t>
            </a:r>
            <a:r>
              <a:rPr sz="850" spc="15" dirty="0">
                <a:solidFill>
                  <a:srgbClr val="333333"/>
                </a:solidFill>
                <a:latin typeface="Lucida Console"/>
                <a:cs typeface="Lucida Console"/>
              </a:rPr>
              <a:t>2</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15" dirty="0">
                <a:solidFill>
                  <a:srgbClr val="333333"/>
                </a:solidFill>
                <a:latin typeface="Lucida Console"/>
                <a:cs typeface="Lucida Console"/>
              </a:rPr>
              <a:t>6</a:t>
            </a:r>
            <a:r>
              <a:rPr sz="850" spc="35" dirty="0">
                <a:solidFill>
                  <a:srgbClr val="333333"/>
                </a:solidFill>
                <a:latin typeface="Lucida Console"/>
                <a:cs typeface="Lucida Console"/>
              </a:rPr>
              <a:t> </a:t>
            </a:r>
            <a:r>
              <a:rPr sz="850" spc="25" dirty="0">
                <a:solidFill>
                  <a:srgbClr val="333333"/>
                </a:solidFill>
                <a:latin typeface="Lucida Console"/>
                <a:cs typeface="Lucida Console"/>
              </a:rPr>
              <a:t>Aug</a:t>
            </a:r>
            <a:r>
              <a:rPr sz="850" spc="35" dirty="0">
                <a:solidFill>
                  <a:srgbClr val="333333"/>
                </a:solidFill>
                <a:latin typeface="Lucida Console"/>
                <a:cs typeface="Lucida Console"/>
              </a:rPr>
              <a:t> </a:t>
            </a:r>
            <a:r>
              <a:rPr sz="850" spc="20" dirty="0">
                <a:solidFill>
                  <a:srgbClr val="333333"/>
                </a:solidFill>
                <a:latin typeface="Lucida Console"/>
                <a:cs typeface="Lucida Console"/>
              </a:rPr>
              <a:t>13</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endParaRPr sz="850">
              <a:latin typeface="Lucida Console"/>
              <a:cs typeface="Lucida Console"/>
            </a:endParaRPr>
          </a:p>
          <a:p>
            <a:pPr marL="136525" marR="93345">
              <a:lnSpc>
                <a:spcPct val="132400"/>
              </a:lnSpc>
            </a:pPr>
            <a:r>
              <a:rPr sz="850" spc="30" dirty="0">
                <a:solidFill>
                  <a:srgbClr val="333333"/>
                </a:solidFill>
                <a:latin typeface="Lucida Console"/>
                <a:cs typeface="Lucida Console"/>
              </a:rPr>
              <a:t>/var/ftp/pub[root@linuxprobe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chown</a:t>
            </a:r>
            <a:r>
              <a:rPr sz="850" spc="40" dirty="0">
                <a:solidFill>
                  <a:srgbClr val="333333"/>
                </a:solidFill>
                <a:latin typeface="Lucida Console"/>
                <a:cs typeface="Lucida Console"/>
              </a:rPr>
              <a:t> </a:t>
            </a:r>
            <a:r>
              <a:rPr sz="850" spc="20" dirty="0">
                <a:solidFill>
                  <a:srgbClr val="333333"/>
                </a:solidFill>
                <a:latin typeface="Lucida Console"/>
                <a:cs typeface="Lucida Console"/>
              </a:rPr>
              <a:t>-R</a:t>
            </a:r>
            <a:r>
              <a:rPr sz="850" spc="35" dirty="0">
                <a:solidFill>
                  <a:srgbClr val="333333"/>
                </a:solidFill>
                <a:latin typeface="Lucida Console"/>
                <a:cs typeface="Lucida Console"/>
              </a:rPr>
              <a:t> </a:t>
            </a:r>
            <a:r>
              <a:rPr sz="850" spc="25" dirty="0">
                <a:solidFill>
                  <a:srgbClr val="333333"/>
                </a:solidFill>
                <a:latin typeface="Lucida Console"/>
                <a:cs typeface="Lucida Console"/>
              </a:rPr>
              <a:t>ftp</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/var/ftp/pub[root@linuxprobe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 </a:t>
            </a:r>
            <a:r>
              <a:rPr sz="850" spc="-500" dirty="0">
                <a:solidFill>
                  <a:srgbClr val="333333"/>
                </a:solidFill>
                <a:latin typeface="Lucida Console"/>
                <a:cs typeface="Lucida Console"/>
              </a:rPr>
              <a:t> </a:t>
            </a:r>
            <a:r>
              <a:rPr sz="850" spc="20" dirty="0">
                <a:solidFill>
                  <a:srgbClr val="333333"/>
                </a:solidFill>
                <a:latin typeface="Lucida Console"/>
                <a:cs typeface="Lucida Console"/>
              </a:rPr>
              <a:t>ls</a:t>
            </a:r>
            <a:r>
              <a:rPr sz="850" spc="30" dirty="0">
                <a:solidFill>
                  <a:srgbClr val="333333"/>
                </a:solidFill>
                <a:latin typeface="Lucida Console"/>
                <a:cs typeface="Lucida Console"/>
              </a:rPr>
              <a:t> </a:t>
            </a:r>
            <a:r>
              <a:rPr sz="850" spc="25" dirty="0">
                <a:solidFill>
                  <a:srgbClr val="333333"/>
                </a:solidFill>
                <a:latin typeface="Lucida Console"/>
                <a:cs typeface="Lucida Console"/>
              </a:rPr>
              <a:t>-ld</a:t>
            </a:r>
            <a:r>
              <a:rPr sz="850" spc="30" dirty="0">
                <a:solidFill>
                  <a:srgbClr val="333333"/>
                </a:solidFill>
                <a:latin typeface="Lucida Console"/>
                <a:cs typeface="Lucida Console"/>
              </a:rPr>
              <a:t> /var/ftp/pubdrwxr-xr-x. </a:t>
            </a:r>
            <a:r>
              <a:rPr sz="850" spc="15" dirty="0">
                <a:solidFill>
                  <a:srgbClr val="333333"/>
                </a:solidFill>
                <a:latin typeface="Lucida Console"/>
                <a:cs typeface="Lucida Console"/>
              </a:rPr>
              <a:t>2</a:t>
            </a:r>
            <a:r>
              <a:rPr sz="850" spc="30" dirty="0">
                <a:solidFill>
                  <a:srgbClr val="333333"/>
                </a:solidFill>
                <a:latin typeface="Lucida Console"/>
                <a:cs typeface="Lucida Console"/>
              </a:rPr>
              <a:t> </a:t>
            </a:r>
            <a:r>
              <a:rPr sz="850" spc="25" dirty="0">
                <a:solidFill>
                  <a:srgbClr val="333333"/>
                </a:solidFill>
                <a:latin typeface="Lucida Console"/>
                <a:cs typeface="Lucida Console"/>
              </a:rPr>
              <a:t>ftp</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0" dirty="0">
                <a:solidFill>
                  <a:srgbClr val="333333"/>
                </a:solidFill>
                <a:latin typeface="Lucida Console"/>
                <a:cs typeface="Lucida Console"/>
              </a:rPr>
              <a:t> </a:t>
            </a:r>
            <a:r>
              <a:rPr sz="850" spc="15" dirty="0">
                <a:solidFill>
                  <a:srgbClr val="333333"/>
                </a:solidFill>
                <a:latin typeface="Lucida Console"/>
                <a:cs typeface="Lucida Console"/>
              </a:rPr>
              <a:t>6</a:t>
            </a:r>
            <a:r>
              <a:rPr sz="850" spc="30" dirty="0">
                <a:solidFill>
                  <a:srgbClr val="333333"/>
                </a:solidFill>
                <a:latin typeface="Lucida Console"/>
                <a:cs typeface="Lucida Console"/>
              </a:rPr>
              <a:t> </a:t>
            </a:r>
            <a:r>
              <a:rPr sz="850" spc="25" dirty="0">
                <a:solidFill>
                  <a:srgbClr val="333333"/>
                </a:solidFill>
                <a:latin typeface="Lucida Console"/>
                <a:cs typeface="Lucida Console"/>
              </a:rPr>
              <a:t>Aug</a:t>
            </a:r>
            <a:r>
              <a:rPr sz="850" spc="30" dirty="0">
                <a:solidFill>
                  <a:srgbClr val="333333"/>
                </a:solidFill>
                <a:latin typeface="Lucida Console"/>
                <a:cs typeface="Lucida Console"/>
              </a:rPr>
              <a:t> </a:t>
            </a:r>
            <a:r>
              <a:rPr sz="850" spc="20" dirty="0">
                <a:solidFill>
                  <a:srgbClr val="333333"/>
                </a:solidFill>
                <a:latin typeface="Lucida Console"/>
                <a:cs typeface="Lucida Console"/>
              </a:rPr>
              <a:t>13</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endParaRPr sz="850">
              <a:latin typeface="Lucida Console"/>
              <a:cs typeface="Lucida Console"/>
            </a:endParaRPr>
          </a:p>
          <a:p>
            <a:pPr marL="136525" marR="229870">
              <a:lnSpc>
                <a:spcPct val="132400"/>
              </a:lnSpc>
            </a:pPr>
            <a:r>
              <a:rPr sz="850" spc="30" dirty="0">
                <a:solidFill>
                  <a:srgbClr val="333333"/>
                </a:solidFill>
                <a:latin typeface="Lucida Console"/>
                <a:cs typeface="Lucida Console"/>
              </a:rPr>
              <a:t>/var/ftp/pub[root@linuxprobe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ftp</a:t>
            </a:r>
            <a:r>
              <a:rPr sz="850" spc="30" dirty="0">
                <a:solidFill>
                  <a:srgbClr val="333333"/>
                </a:solidFill>
                <a:latin typeface="Lucida Console"/>
                <a:cs typeface="Lucida Console"/>
              </a:rPr>
              <a:t> 192.168.10.10Connected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(192.168.10.10).220</a:t>
            </a:r>
            <a:r>
              <a:rPr sz="850" spc="25" dirty="0">
                <a:solidFill>
                  <a:srgbClr val="333333"/>
                </a:solidFill>
                <a:latin typeface="Lucida Console"/>
                <a:cs typeface="Lucida Console"/>
              </a:rPr>
              <a:t> </a:t>
            </a:r>
            <a:r>
              <a:rPr sz="850" spc="30" dirty="0">
                <a:solidFill>
                  <a:srgbClr val="333333"/>
                </a:solidFill>
                <a:latin typeface="Lucida Console"/>
                <a:cs typeface="Lucida Console"/>
              </a:rPr>
              <a:t>(vsFTPd</a:t>
            </a:r>
            <a:r>
              <a:rPr sz="850" spc="25" dirty="0">
                <a:solidFill>
                  <a:srgbClr val="333333"/>
                </a:solidFill>
                <a:latin typeface="Lucida Console"/>
                <a:cs typeface="Lucida Console"/>
              </a:rPr>
              <a:t> </a:t>
            </a:r>
            <a:r>
              <a:rPr sz="850" spc="30" dirty="0">
                <a:solidFill>
                  <a:srgbClr val="333333"/>
                </a:solidFill>
                <a:latin typeface="Lucida Console"/>
                <a:cs typeface="Lucida Console"/>
              </a:rPr>
              <a:t>3.0.3)Name (192.168.10.10:root):</a:t>
            </a:r>
            <a:r>
              <a:rPr sz="850" spc="25" dirty="0">
                <a:solidFill>
                  <a:srgbClr val="333333"/>
                </a:solidFill>
                <a:latin typeface="Lucida Console"/>
                <a:cs typeface="Lucida Console"/>
              </a:rPr>
              <a:t> </a:t>
            </a:r>
            <a:r>
              <a:rPr sz="850" spc="30" dirty="0">
                <a:solidFill>
                  <a:srgbClr val="333333"/>
                </a:solidFill>
                <a:latin typeface="Lucida Console"/>
                <a:cs typeface="Lucida Console"/>
              </a:rPr>
              <a:t>anonymous331</a:t>
            </a:r>
            <a:endParaRPr sz="850">
              <a:latin typeface="Lucida Console"/>
              <a:cs typeface="Lucida Console"/>
            </a:endParaRPr>
          </a:p>
          <a:p>
            <a:pPr marL="136525" marR="153670" indent="-635">
              <a:lnSpc>
                <a:spcPct val="132400"/>
              </a:lnSpc>
            </a:pPr>
            <a:r>
              <a:rPr sz="850" spc="25" dirty="0">
                <a:solidFill>
                  <a:srgbClr val="333333"/>
                </a:solidFill>
                <a:latin typeface="Lucida Console"/>
                <a:cs typeface="Lucida Console"/>
              </a:rPr>
              <a:t>Please</a:t>
            </a:r>
            <a:r>
              <a:rPr sz="850" spc="35" dirty="0">
                <a:solidFill>
                  <a:srgbClr val="333333"/>
                </a:solidFill>
                <a:latin typeface="Lucida Console"/>
                <a:cs typeface="Lucida Console"/>
              </a:rPr>
              <a:t> </a:t>
            </a:r>
            <a:r>
              <a:rPr sz="850" spc="30" dirty="0">
                <a:solidFill>
                  <a:srgbClr val="333333"/>
                </a:solidFill>
                <a:latin typeface="Lucida Console"/>
                <a:cs typeface="Lucida Console"/>
              </a:rPr>
              <a:t>specify</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30" dirty="0">
                <a:solidFill>
                  <a:srgbClr val="333333"/>
                </a:solidFill>
                <a:latin typeface="Lucida Console"/>
                <a:cs typeface="Lucida Console"/>
              </a:rPr>
              <a:t>password.Password:</a:t>
            </a:r>
            <a:r>
              <a:rPr sz="800" spc="90" dirty="0">
                <a:solidFill>
                  <a:srgbClr val="333333"/>
                </a:solidFill>
                <a:latin typeface="宋体"/>
                <a:cs typeface="宋体"/>
              </a:rPr>
              <a:t>此处敲击回车即可</a:t>
            </a:r>
            <a:r>
              <a:rPr sz="850" spc="25" dirty="0">
                <a:solidFill>
                  <a:srgbClr val="333333"/>
                </a:solidFill>
                <a:latin typeface="Lucida Console"/>
                <a:cs typeface="Lucida Console"/>
              </a:rPr>
              <a:t>230</a:t>
            </a:r>
            <a:r>
              <a:rPr sz="850" spc="35" dirty="0">
                <a:solidFill>
                  <a:srgbClr val="333333"/>
                </a:solidFill>
                <a:latin typeface="Lucida Console"/>
                <a:cs typeface="Lucida Console"/>
              </a:rPr>
              <a:t> </a:t>
            </a:r>
            <a:r>
              <a:rPr sz="850" spc="25" dirty="0">
                <a:solidFill>
                  <a:srgbClr val="333333"/>
                </a:solidFill>
                <a:latin typeface="Lucida Console"/>
                <a:cs typeface="Lucida Console"/>
              </a:rPr>
              <a:t>Login</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successful.Remote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5" dirty="0">
                <a:solidFill>
                  <a:srgbClr val="333333"/>
                </a:solidFill>
                <a:latin typeface="Lucida Console"/>
                <a:cs typeface="Lucida Console"/>
              </a:rPr>
              <a:t>type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UNIX.Using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binary</a:t>
            </a:r>
            <a:r>
              <a:rPr sz="850" spc="35" dirty="0">
                <a:solidFill>
                  <a:srgbClr val="333333"/>
                </a:solidFill>
                <a:latin typeface="Lucida Console"/>
                <a:cs typeface="Lucida Console"/>
              </a:rPr>
              <a:t> </a:t>
            </a:r>
            <a:r>
              <a:rPr sz="850" spc="25" dirty="0">
                <a:solidFill>
                  <a:srgbClr val="333333"/>
                </a:solidFill>
                <a:latin typeface="Lucida Console"/>
                <a:cs typeface="Lucida Console"/>
              </a:rPr>
              <a:t>mode</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transfer</a:t>
            </a:r>
            <a:r>
              <a:rPr sz="850" spc="35" dirty="0">
                <a:solidFill>
                  <a:srgbClr val="333333"/>
                </a:solidFill>
                <a:latin typeface="Lucida Console"/>
                <a:cs typeface="Lucida Console"/>
              </a:rPr>
              <a:t> </a:t>
            </a:r>
            <a:r>
              <a:rPr sz="850" spc="30" dirty="0">
                <a:solidFill>
                  <a:srgbClr val="333333"/>
                </a:solidFill>
                <a:latin typeface="Lucida Console"/>
                <a:cs typeface="Lucida Console"/>
              </a:rPr>
              <a:t>files.ftp&gt; </a:t>
            </a:r>
            <a:r>
              <a:rPr sz="850" spc="20" dirty="0">
                <a:solidFill>
                  <a:srgbClr val="333333"/>
                </a:solidFill>
                <a:latin typeface="Lucida Console"/>
                <a:cs typeface="Lucida Console"/>
              </a:rPr>
              <a:t>cd</a:t>
            </a:r>
            <a:r>
              <a:rPr sz="850" spc="35" dirty="0">
                <a:solidFill>
                  <a:srgbClr val="333333"/>
                </a:solidFill>
                <a:latin typeface="Lucida Console"/>
                <a:cs typeface="Lucida Console"/>
              </a:rPr>
              <a:t> </a:t>
            </a:r>
            <a:r>
              <a:rPr sz="850" spc="25" dirty="0">
                <a:solidFill>
                  <a:srgbClr val="333333"/>
                </a:solidFill>
                <a:latin typeface="Lucida Console"/>
                <a:cs typeface="Lucida Console"/>
              </a:rPr>
              <a:t>pub250 </a:t>
            </a:r>
            <a:r>
              <a:rPr sz="850" spc="30" dirty="0">
                <a:solidFill>
                  <a:srgbClr val="333333"/>
                </a:solidFill>
                <a:latin typeface="Lucida Console"/>
                <a:cs typeface="Lucida Console"/>
              </a:rPr>
              <a:t> Directory</a:t>
            </a:r>
            <a:r>
              <a:rPr sz="850" spc="25" dirty="0">
                <a:solidFill>
                  <a:srgbClr val="333333"/>
                </a:solidFill>
                <a:latin typeface="Lucida Console"/>
                <a:cs typeface="Lucida Console"/>
              </a:rPr>
              <a:t> </a:t>
            </a:r>
            <a:r>
              <a:rPr sz="850" spc="30" dirty="0">
                <a:solidFill>
                  <a:srgbClr val="333333"/>
                </a:solidFill>
                <a:latin typeface="Lucida Console"/>
                <a:cs typeface="Lucida Console"/>
              </a:rPr>
              <a:t>successfully changed.ftp&gt; </a:t>
            </a:r>
            <a:r>
              <a:rPr sz="850" spc="25" dirty="0">
                <a:solidFill>
                  <a:srgbClr val="333333"/>
                </a:solidFill>
                <a:latin typeface="Lucida Console"/>
                <a:cs typeface="Lucida Console"/>
              </a:rPr>
              <a:t>mkdir </a:t>
            </a:r>
            <a:r>
              <a:rPr sz="850" spc="30" dirty="0">
                <a:solidFill>
                  <a:srgbClr val="333333"/>
                </a:solidFill>
                <a:latin typeface="Lucida Console"/>
                <a:cs typeface="Lucida Console"/>
              </a:rPr>
              <a:t>files550 </a:t>
            </a:r>
            <a:r>
              <a:rPr sz="850" spc="25" dirty="0">
                <a:solidFill>
                  <a:srgbClr val="333333"/>
                </a:solidFill>
                <a:latin typeface="Lucida Console"/>
                <a:cs typeface="Lucida Console"/>
              </a:rPr>
              <a:t>Create</a:t>
            </a:r>
            <a:r>
              <a:rPr sz="850" spc="30" dirty="0">
                <a:solidFill>
                  <a:srgbClr val="333333"/>
                </a:solidFill>
                <a:latin typeface="Lucida Console"/>
                <a:cs typeface="Lucida Console"/>
              </a:rPr>
              <a:t> directory operation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failed.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gn="just">
              <a:lnSpc>
                <a:spcPct val="131600"/>
              </a:lnSpc>
            </a:pPr>
            <a:r>
              <a:rPr sz="950" b="1" spc="25" dirty="0">
                <a:solidFill>
                  <a:srgbClr val="333333"/>
                </a:solidFill>
                <a:latin typeface="微软雅黑"/>
                <a:cs typeface="微软雅黑"/>
              </a:rPr>
              <a:t>系统再次报错！尽管在使用</a:t>
            </a:r>
            <a:r>
              <a:rPr sz="950" b="1" spc="45" dirty="0">
                <a:solidFill>
                  <a:srgbClr val="333333"/>
                </a:solidFill>
                <a:latin typeface="Trebuchet MS"/>
                <a:cs typeface="Trebuchet MS"/>
              </a:rPr>
              <a:t>ftp</a:t>
            </a:r>
            <a:r>
              <a:rPr sz="950" b="1" spc="25" dirty="0">
                <a:solidFill>
                  <a:srgbClr val="333333"/>
                </a:solidFill>
                <a:latin typeface="微软雅黑"/>
                <a:cs typeface="微软雅黑"/>
              </a:rPr>
              <a:t>命令登入</a:t>
            </a:r>
            <a:r>
              <a:rPr sz="950" b="1" spc="5" dirty="0">
                <a:solidFill>
                  <a:srgbClr val="333333"/>
                </a:solidFill>
                <a:latin typeface="Trebuchet MS"/>
                <a:cs typeface="Trebuchet MS"/>
              </a:rPr>
              <a:t>FTP</a:t>
            </a:r>
            <a:r>
              <a:rPr sz="950" b="1" spc="20" dirty="0">
                <a:solidFill>
                  <a:srgbClr val="333333"/>
                </a:solidFill>
                <a:latin typeface="微软雅黑"/>
                <a:cs typeface="微软雅黑"/>
              </a:rPr>
              <a:t>服务器后，再创建目录时系统依然提示操作失败，但是报错 </a:t>
            </a:r>
            <a:r>
              <a:rPr sz="950" b="1" spc="25" dirty="0">
                <a:solidFill>
                  <a:srgbClr val="333333"/>
                </a:solidFill>
                <a:latin typeface="微软雅黑"/>
                <a:cs typeface="微软雅黑"/>
              </a:rPr>
              <a:t>信息却发生了变化。在没有写入权限时，系统提示</a:t>
            </a:r>
            <a:r>
              <a:rPr sz="950" b="1" spc="-125" dirty="0">
                <a:solidFill>
                  <a:srgbClr val="333333"/>
                </a:solidFill>
                <a:latin typeface="Trebuchet MS"/>
                <a:cs typeface="Trebuchet MS"/>
              </a:rPr>
              <a:t>“</a:t>
            </a:r>
            <a:r>
              <a:rPr sz="950" b="1" spc="25" dirty="0">
                <a:solidFill>
                  <a:srgbClr val="333333"/>
                </a:solidFill>
                <a:latin typeface="微软雅黑"/>
                <a:cs typeface="微软雅黑"/>
              </a:rPr>
              <a:t>权限拒绝</a:t>
            </a:r>
            <a:r>
              <a:rPr sz="950" b="1" spc="40" dirty="0">
                <a:solidFill>
                  <a:srgbClr val="333333"/>
                </a:solidFill>
                <a:latin typeface="Trebuchet MS"/>
                <a:cs typeface="Trebuchet MS"/>
              </a:rPr>
              <a:t>”</a:t>
            </a:r>
            <a:r>
              <a:rPr sz="950" b="1" spc="40" dirty="0">
                <a:solidFill>
                  <a:srgbClr val="333333"/>
                </a:solidFill>
                <a:latin typeface="微软雅黑"/>
                <a:cs typeface="微软雅黑"/>
              </a:rPr>
              <a:t>（</a:t>
            </a:r>
            <a:r>
              <a:rPr sz="950" b="1" spc="40" dirty="0">
                <a:solidFill>
                  <a:srgbClr val="333333"/>
                </a:solidFill>
                <a:latin typeface="Trebuchet MS"/>
                <a:cs typeface="Trebuchet MS"/>
              </a:rPr>
              <a:t>Permission</a:t>
            </a:r>
            <a:r>
              <a:rPr sz="950" b="1" spc="-60" dirty="0">
                <a:solidFill>
                  <a:srgbClr val="333333"/>
                </a:solidFill>
                <a:latin typeface="Trebuchet MS"/>
                <a:cs typeface="Trebuchet MS"/>
              </a:rPr>
              <a:t> </a:t>
            </a:r>
            <a:r>
              <a:rPr sz="950" b="1" spc="40" dirty="0">
                <a:solidFill>
                  <a:srgbClr val="333333"/>
                </a:solidFill>
                <a:latin typeface="Trebuchet MS"/>
                <a:cs typeface="Trebuchet MS"/>
              </a:rPr>
              <a:t>denied</a:t>
            </a:r>
            <a:r>
              <a:rPr sz="950" b="1" spc="40" dirty="0">
                <a:solidFill>
                  <a:srgbClr val="333333"/>
                </a:solidFill>
                <a:latin typeface="微软雅黑"/>
                <a:cs typeface="微软雅黑"/>
              </a:rPr>
              <a:t>）</a:t>
            </a:r>
            <a:r>
              <a:rPr sz="950" b="1" spc="25" dirty="0">
                <a:solidFill>
                  <a:srgbClr val="333333"/>
                </a:solidFill>
                <a:latin typeface="微软雅黑"/>
                <a:cs typeface="微软雅黑"/>
              </a:rPr>
              <a:t>所以</a:t>
            </a:r>
            <a:r>
              <a:rPr sz="950" b="1" u="sng" spc="25" dirty="0">
                <a:solidFill>
                  <a:srgbClr val="4183C4"/>
                </a:solidFill>
                <a:uFill>
                  <a:solidFill>
                    <a:srgbClr val="4183C4"/>
                  </a:solidFill>
                </a:uFill>
                <a:latin typeface="微软雅黑"/>
                <a:cs typeface="微软雅黑"/>
                <a:hlinkClick r:id="rId2"/>
              </a:rPr>
              <a:t>刘遄</a:t>
            </a:r>
            <a:r>
              <a:rPr sz="950" b="1" spc="25" dirty="0">
                <a:solidFill>
                  <a:srgbClr val="333333"/>
                </a:solidFill>
                <a:latin typeface="微软雅黑"/>
                <a:cs typeface="微软雅黑"/>
              </a:rPr>
              <a:t>老师怀 疑是权限的问题。但现在系统提示</a:t>
            </a:r>
            <a:r>
              <a:rPr sz="950" b="1" spc="-125" dirty="0">
                <a:solidFill>
                  <a:srgbClr val="333333"/>
                </a:solidFill>
                <a:latin typeface="Trebuchet MS"/>
                <a:cs typeface="Trebuchet MS"/>
              </a:rPr>
              <a:t>“</a:t>
            </a:r>
            <a:r>
              <a:rPr sz="950" b="1" spc="25" dirty="0">
                <a:solidFill>
                  <a:srgbClr val="333333"/>
                </a:solidFill>
                <a:latin typeface="微软雅黑"/>
                <a:cs typeface="微软雅黑"/>
              </a:rPr>
              <a:t>创建目录的操作失败</a:t>
            </a:r>
            <a:r>
              <a:rPr sz="950" b="1" spc="20" dirty="0">
                <a:solidFill>
                  <a:srgbClr val="333333"/>
                </a:solidFill>
                <a:latin typeface="Trebuchet MS"/>
                <a:cs typeface="Trebuchet MS"/>
              </a:rPr>
              <a:t>”</a:t>
            </a:r>
            <a:r>
              <a:rPr sz="950" b="1" spc="20" dirty="0">
                <a:solidFill>
                  <a:srgbClr val="333333"/>
                </a:solidFill>
                <a:latin typeface="微软雅黑"/>
                <a:cs typeface="微软雅黑"/>
              </a:rPr>
              <a:t>（</a:t>
            </a:r>
            <a:r>
              <a:rPr sz="950" b="1" spc="20" dirty="0">
                <a:solidFill>
                  <a:srgbClr val="333333"/>
                </a:solidFill>
                <a:latin typeface="Trebuchet MS"/>
                <a:cs typeface="Trebuchet MS"/>
              </a:rPr>
              <a:t>Create</a:t>
            </a:r>
            <a:r>
              <a:rPr sz="950" b="1" spc="-45" dirty="0">
                <a:solidFill>
                  <a:srgbClr val="333333"/>
                </a:solidFill>
                <a:latin typeface="Trebuchet MS"/>
                <a:cs typeface="Trebuchet MS"/>
              </a:rPr>
              <a:t> </a:t>
            </a:r>
            <a:r>
              <a:rPr sz="950" b="1" spc="40" dirty="0">
                <a:solidFill>
                  <a:srgbClr val="333333"/>
                </a:solidFill>
                <a:latin typeface="Trebuchet MS"/>
                <a:cs typeface="Trebuchet MS"/>
              </a:rPr>
              <a:t>directory</a:t>
            </a:r>
            <a:r>
              <a:rPr sz="950" b="1" spc="-45" dirty="0">
                <a:solidFill>
                  <a:srgbClr val="333333"/>
                </a:solidFill>
                <a:latin typeface="Trebuchet MS"/>
                <a:cs typeface="Trebuchet MS"/>
              </a:rPr>
              <a:t> </a:t>
            </a:r>
            <a:r>
              <a:rPr sz="950" b="1" spc="50" dirty="0">
                <a:solidFill>
                  <a:srgbClr val="333333"/>
                </a:solidFill>
                <a:latin typeface="Trebuchet MS"/>
                <a:cs typeface="Trebuchet MS"/>
              </a:rPr>
              <a:t>operation</a:t>
            </a:r>
            <a:r>
              <a:rPr sz="950" b="1" spc="-45" dirty="0">
                <a:solidFill>
                  <a:srgbClr val="333333"/>
                </a:solidFill>
                <a:latin typeface="Trebuchet MS"/>
                <a:cs typeface="Trebuchet MS"/>
              </a:rPr>
              <a:t> </a:t>
            </a:r>
            <a:r>
              <a:rPr sz="950" b="1" spc="35" dirty="0">
                <a:solidFill>
                  <a:srgbClr val="333333"/>
                </a:solidFill>
                <a:latin typeface="Trebuchet MS"/>
                <a:cs typeface="Trebuchet MS"/>
              </a:rPr>
              <a:t>failed</a:t>
            </a:r>
            <a:r>
              <a:rPr sz="950" b="1" spc="35" dirty="0">
                <a:solidFill>
                  <a:srgbClr val="333333"/>
                </a:solidFill>
                <a:latin typeface="微软雅黑"/>
                <a:cs typeface="微软雅黑"/>
              </a:rPr>
              <a:t>），</a:t>
            </a:r>
            <a:r>
              <a:rPr sz="950" b="1" spc="25" dirty="0">
                <a:solidFill>
                  <a:srgbClr val="333333"/>
                </a:solidFill>
                <a:latin typeface="微软雅黑"/>
                <a:cs typeface="微软雅黑"/>
              </a:rPr>
              <a:t>想 必各位读者也应该意识到是</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服务在</a:t>
            </a:r>
            <a:r>
              <a:rPr sz="950" b="1" spc="-125" dirty="0">
                <a:solidFill>
                  <a:srgbClr val="333333"/>
                </a:solidFill>
                <a:latin typeface="Trebuchet MS"/>
                <a:cs typeface="Trebuchet MS"/>
              </a:rPr>
              <a:t>“</a:t>
            </a:r>
            <a:r>
              <a:rPr sz="950" b="1" spc="25" dirty="0">
                <a:solidFill>
                  <a:srgbClr val="333333"/>
                </a:solidFill>
                <a:latin typeface="微软雅黑"/>
                <a:cs typeface="微软雅黑"/>
              </a:rPr>
              <a:t>捣乱</a:t>
            </a:r>
            <a:r>
              <a:rPr sz="950" b="1" spc="-125" dirty="0">
                <a:solidFill>
                  <a:srgbClr val="333333"/>
                </a:solidFill>
                <a:latin typeface="Trebuchet MS"/>
                <a:cs typeface="Trebuchet MS"/>
              </a:rPr>
              <a:t>”</a:t>
            </a:r>
            <a:r>
              <a:rPr sz="950" b="1" spc="25" dirty="0">
                <a:solidFill>
                  <a:srgbClr val="333333"/>
                </a:solidFill>
                <a:latin typeface="微软雅黑"/>
                <a:cs typeface="微软雅黑"/>
              </a:rPr>
              <a:t>了吧。</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下面使用</a:t>
            </a:r>
            <a:r>
              <a:rPr sz="950" b="1" spc="50" dirty="0">
                <a:solidFill>
                  <a:srgbClr val="333333"/>
                </a:solidFill>
                <a:latin typeface="Trebuchet MS"/>
                <a:cs typeface="Trebuchet MS"/>
              </a:rPr>
              <a:t>getsebool</a:t>
            </a:r>
            <a:r>
              <a:rPr sz="950" b="1" spc="25" dirty="0">
                <a:solidFill>
                  <a:srgbClr val="333333"/>
                </a:solidFill>
                <a:latin typeface="微软雅黑"/>
                <a:cs typeface="微软雅黑"/>
              </a:rPr>
              <a:t>命令查看与</a:t>
            </a:r>
            <a:r>
              <a:rPr sz="950" b="1" spc="5" dirty="0">
                <a:solidFill>
                  <a:srgbClr val="333333"/>
                </a:solidFill>
                <a:latin typeface="Trebuchet MS"/>
                <a:cs typeface="Trebuchet MS"/>
              </a:rPr>
              <a:t>FTP</a:t>
            </a:r>
            <a:r>
              <a:rPr sz="950" b="1" spc="25" dirty="0">
                <a:solidFill>
                  <a:srgbClr val="333333"/>
                </a:solidFill>
                <a:latin typeface="微软雅黑"/>
                <a:cs typeface="微软雅黑"/>
              </a:rPr>
              <a:t>相关的</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域策略都有哪些：</a:t>
            </a:r>
            <a:endParaRPr sz="950">
              <a:latin typeface="微软雅黑"/>
              <a:cs typeface="微软雅黑"/>
            </a:endParaRPr>
          </a:p>
          <a:p>
            <a:pPr>
              <a:lnSpc>
                <a:spcPct val="100000"/>
              </a:lnSpc>
              <a:spcBef>
                <a:spcPts val="45"/>
              </a:spcBef>
            </a:pPr>
            <a:endParaRPr sz="900">
              <a:latin typeface="微软雅黑"/>
              <a:cs typeface="微软雅黑"/>
            </a:endParaRPr>
          </a:p>
          <a:p>
            <a:pPr marL="136525" marR="158115">
              <a:lnSpc>
                <a:spcPct val="1324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getsebool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grep</a:t>
            </a:r>
            <a:r>
              <a:rPr sz="850" spc="30" dirty="0">
                <a:solidFill>
                  <a:srgbClr val="333333"/>
                </a:solidFill>
                <a:latin typeface="Lucida Console"/>
                <a:cs typeface="Lucida Console"/>
              </a:rPr>
              <a:t> ftpftpd_anon_write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offftpd_connect_all_unreserved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offftpd_connect_db</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offftpd_full_access</a:t>
            </a:r>
            <a:endParaRPr sz="850">
              <a:latin typeface="Lucida Console"/>
              <a:cs typeface="Lucida Console"/>
            </a:endParaRPr>
          </a:p>
          <a:p>
            <a:pPr marL="136525" marR="93345">
              <a:lnSpc>
                <a:spcPct val="132400"/>
              </a:lnSpc>
            </a:pPr>
            <a:r>
              <a:rPr sz="850" spc="25" dirty="0">
                <a:solidFill>
                  <a:srgbClr val="333333"/>
                </a:solidFill>
                <a:latin typeface="Lucida Console"/>
                <a:cs typeface="Lucida Console"/>
              </a:rPr>
              <a:t>--&gt; </a:t>
            </a:r>
            <a:r>
              <a:rPr sz="850" spc="30" dirty="0">
                <a:solidFill>
                  <a:srgbClr val="333333"/>
                </a:solidFill>
                <a:latin typeface="Lucida Console"/>
                <a:cs typeface="Lucida Console"/>
              </a:rPr>
              <a:t>offftpd_use_cifs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offftpd_use_fusefs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offftpd_use_nfs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offftpd_use_passive_mode</a:t>
            </a:r>
            <a:r>
              <a:rPr sz="850" spc="25" dirty="0">
                <a:solidFill>
                  <a:srgbClr val="333333"/>
                </a:solidFill>
                <a:latin typeface="Lucida Console"/>
                <a:cs typeface="Lucida Console"/>
              </a:rPr>
              <a:t> --&gt;</a:t>
            </a:r>
            <a:r>
              <a:rPr sz="850" spc="30" dirty="0">
                <a:solidFill>
                  <a:srgbClr val="333333"/>
                </a:solidFill>
                <a:latin typeface="Lucida Console"/>
                <a:cs typeface="Lucida Console"/>
              </a:rPr>
              <a:t> offhttpd_can_connect_ftp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offhttpd_enable_ftp_server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offtftp_anon_write</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offtftp_home_dir</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a:t>
            </a:r>
            <a:r>
              <a:rPr sz="850" spc="25" dirty="0">
                <a:solidFill>
                  <a:srgbClr val="333333"/>
                </a:solidFill>
                <a:latin typeface="Lucida Console"/>
                <a:cs typeface="Lucida Console"/>
              </a:rPr>
              <a:t>off</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47625">
              <a:lnSpc>
                <a:spcPct val="131600"/>
              </a:lnSpc>
            </a:pPr>
            <a:r>
              <a:rPr sz="950" b="1" spc="25" dirty="0">
                <a:solidFill>
                  <a:srgbClr val="333333"/>
                </a:solidFill>
                <a:latin typeface="微软雅黑"/>
                <a:cs typeface="微软雅黑"/>
              </a:rPr>
              <a:t>我们可以根据经验（需要长期培养，别无它法）和策略的名称判断出是</a:t>
            </a:r>
            <a:r>
              <a:rPr sz="950" b="1" spc="10" dirty="0">
                <a:solidFill>
                  <a:srgbClr val="333333"/>
                </a:solidFill>
                <a:latin typeface="Trebuchet MS"/>
                <a:cs typeface="Trebuchet MS"/>
              </a:rPr>
              <a:t>ftpd_full_access--&gt;</a:t>
            </a:r>
            <a:r>
              <a:rPr sz="950" b="1" spc="-40" dirty="0">
                <a:solidFill>
                  <a:srgbClr val="333333"/>
                </a:solidFill>
                <a:latin typeface="Trebuchet MS"/>
                <a:cs typeface="Trebuchet MS"/>
              </a:rPr>
              <a:t> </a:t>
            </a:r>
            <a:r>
              <a:rPr sz="950" b="1" spc="35" dirty="0">
                <a:solidFill>
                  <a:srgbClr val="333333"/>
                </a:solidFill>
                <a:latin typeface="Trebuchet MS"/>
                <a:cs typeface="Trebuchet MS"/>
              </a:rPr>
              <a:t>off</a:t>
            </a:r>
            <a:r>
              <a:rPr sz="950" b="1" spc="25" dirty="0">
                <a:solidFill>
                  <a:srgbClr val="333333"/>
                </a:solidFill>
                <a:latin typeface="微软雅黑"/>
                <a:cs typeface="微软雅黑"/>
              </a:rPr>
              <a:t>策略规 则导致了操作失败。接下来修改该策略规则，并且在设置时使用</a:t>
            </a:r>
            <a:r>
              <a:rPr sz="950" b="1" spc="10" dirty="0">
                <a:solidFill>
                  <a:srgbClr val="333333"/>
                </a:solidFill>
                <a:latin typeface="Trebuchet MS"/>
                <a:cs typeface="Trebuchet MS"/>
              </a:rPr>
              <a:t>-P</a:t>
            </a:r>
            <a:r>
              <a:rPr sz="950" b="1" spc="20" dirty="0">
                <a:solidFill>
                  <a:srgbClr val="333333"/>
                </a:solidFill>
                <a:latin typeface="微软雅黑"/>
                <a:cs typeface="微软雅黑"/>
              </a:rPr>
              <a:t>参数让修改过的策略永久生效，确保 </a:t>
            </a:r>
            <a:r>
              <a:rPr sz="950" b="1" spc="25" dirty="0">
                <a:solidFill>
                  <a:srgbClr val="333333"/>
                </a:solidFill>
                <a:latin typeface="微软雅黑"/>
                <a:cs typeface="微软雅黑"/>
              </a:rPr>
              <a:t>在服务器重启后依然能够顺利写入文件。</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setsebool</a:t>
            </a:r>
            <a:r>
              <a:rPr sz="850" spc="20" dirty="0">
                <a:solidFill>
                  <a:srgbClr val="333333"/>
                </a:solidFill>
                <a:latin typeface="Lucida Console"/>
                <a:cs typeface="Lucida Console"/>
              </a:rPr>
              <a:t> -P</a:t>
            </a:r>
            <a:r>
              <a:rPr sz="850" spc="25" dirty="0">
                <a:solidFill>
                  <a:srgbClr val="333333"/>
                </a:solidFill>
                <a:latin typeface="Lucida Console"/>
                <a:cs typeface="Lucida Console"/>
              </a:rPr>
              <a:t> </a:t>
            </a:r>
            <a:r>
              <a:rPr sz="850" spc="30" dirty="0">
                <a:solidFill>
                  <a:srgbClr val="333333"/>
                </a:solidFill>
                <a:latin typeface="Lucida Console"/>
                <a:cs typeface="Lucida Console"/>
              </a:rPr>
              <a:t>ftpd_full_access=on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等</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域策略修改完毕，现在便能够顺利执行文件创建、修改及删除等操作了：</a:t>
            </a:r>
            <a:endParaRPr sz="950">
              <a:latin typeface="微软雅黑"/>
              <a:cs typeface="微软雅黑"/>
            </a:endParaRPr>
          </a:p>
        </p:txBody>
      </p:sp>
      <p:sp>
        <p:nvSpPr>
          <p:cNvPr id="21" name="object 21"/>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173</a:t>
            </a:fld>
            <a:endParaRPr sz="800">
              <a:latin typeface="小哥哥网恋吗"/>
              <a:cs typeface="小哥哥网恋吗"/>
            </a:endParaRPr>
          </a:p>
        </p:txBody>
      </p:sp>
      <p:sp>
        <p:nvSpPr>
          <p:cNvPr id="19" name="object 19"/>
          <p:cNvSpPr txBox="1"/>
          <p:nvPr/>
        </p:nvSpPr>
        <p:spPr>
          <a:xfrm>
            <a:off x="1070306" y="406695"/>
            <a:ext cx="3001645" cy="2255520"/>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ftp </a:t>
            </a:r>
            <a:r>
              <a:rPr sz="850" spc="30" dirty="0">
                <a:solidFill>
                  <a:srgbClr val="333333"/>
                </a:solidFill>
                <a:latin typeface="Lucida Console"/>
                <a:cs typeface="Lucida Console"/>
              </a:rPr>
              <a:t>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Connected</a:t>
            </a:r>
            <a:r>
              <a:rPr sz="850" spc="10" dirty="0">
                <a:solidFill>
                  <a:srgbClr val="333333"/>
                </a:solidFill>
                <a:latin typeface="Lucida Console"/>
                <a:cs typeface="Lucida Console"/>
              </a:rPr>
              <a:t> </a:t>
            </a:r>
            <a:r>
              <a:rPr sz="850" spc="20" dirty="0">
                <a:solidFill>
                  <a:srgbClr val="333333"/>
                </a:solidFill>
                <a:latin typeface="Lucida Console"/>
                <a:cs typeface="Lucida Console"/>
              </a:rPr>
              <a:t>to</a:t>
            </a: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(192.168.10.10).</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220</a:t>
            </a:r>
            <a:r>
              <a:rPr sz="850" dirty="0">
                <a:solidFill>
                  <a:srgbClr val="333333"/>
                </a:solidFill>
                <a:latin typeface="Lucida Console"/>
                <a:cs typeface="Lucida Console"/>
              </a:rPr>
              <a:t> </a:t>
            </a:r>
            <a:r>
              <a:rPr sz="850" spc="30" dirty="0">
                <a:solidFill>
                  <a:srgbClr val="333333"/>
                </a:solidFill>
                <a:latin typeface="Lucida Console"/>
                <a:cs typeface="Lucida Console"/>
              </a:rPr>
              <a:t>(vsFTPd</a:t>
            </a:r>
            <a:r>
              <a:rPr sz="850" spc="5" dirty="0">
                <a:solidFill>
                  <a:srgbClr val="333333"/>
                </a:solidFill>
                <a:latin typeface="Lucida Console"/>
                <a:cs typeface="Lucida Console"/>
              </a:rPr>
              <a:t> </a:t>
            </a:r>
            <a:r>
              <a:rPr sz="850" spc="25" dirty="0">
                <a:solidFill>
                  <a:srgbClr val="333333"/>
                </a:solidFill>
                <a:latin typeface="Lucida Console"/>
                <a:cs typeface="Lucida Console"/>
              </a:rPr>
              <a:t>3.0.3)</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Name</a:t>
            </a:r>
            <a:r>
              <a:rPr sz="850" spc="10" dirty="0">
                <a:solidFill>
                  <a:srgbClr val="333333"/>
                </a:solidFill>
                <a:latin typeface="Lucida Console"/>
                <a:cs typeface="Lucida Console"/>
              </a:rPr>
              <a:t> </a:t>
            </a:r>
            <a:r>
              <a:rPr sz="850" spc="30" dirty="0">
                <a:solidFill>
                  <a:srgbClr val="333333"/>
                </a:solidFill>
                <a:latin typeface="Lucida Console"/>
                <a:cs typeface="Lucida Console"/>
              </a:rPr>
              <a:t>(192.168.10.10:root):</a:t>
            </a:r>
            <a:r>
              <a:rPr sz="850" spc="10" dirty="0">
                <a:solidFill>
                  <a:srgbClr val="333333"/>
                </a:solidFill>
                <a:latin typeface="Lucida Console"/>
                <a:cs typeface="Lucida Console"/>
              </a:rPr>
              <a:t> </a:t>
            </a:r>
            <a:r>
              <a:rPr sz="850" spc="30" dirty="0">
                <a:solidFill>
                  <a:srgbClr val="333333"/>
                </a:solidFill>
                <a:latin typeface="Lucida Console"/>
                <a:cs typeface="Lucida Console"/>
              </a:rPr>
              <a:t>anonymous</a:t>
            </a:r>
            <a:endParaRPr sz="850">
              <a:latin typeface="Lucida Console"/>
              <a:cs typeface="Lucida Console"/>
            </a:endParaRPr>
          </a:p>
          <a:p>
            <a:pPr marL="12700" marR="770255">
              <a:lnSpc>
                <a:spcPct val="132400"/>
              </a:lnSpc>
            </a:pPr>
            <a:r>
              <a:rPr sz="850" spc="25" dirty="0">
                <a:solidFill>
                  <a:srgbClr val="333333"/>
                </a:solidFill>
                <a:latin typeface="Lucida Console"/>
                <a:cs typeface="Lucida Console"/>
              </a:rPr>
              <a:t>331 Please </a:t>
            </a:r>
            <a:r>
              <a:rPr sz="850" spc="30" dirty="0">
                <a:solidFill>
                  <a:srgbClr val="333333"/>
                </a:solidFill>
                <a:latin typeface="Lucida Console"/>
                <a:cs typeface="Lucida Console"/>
              </a:rPr>
              <a:t>specify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password.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Password:</a:t>
            </a:r>
            <a:r>
              <a:rPr sz="800" spc="90" dirty="0">
                <a:solidFill>
                  <a:srgbClr val="333333"/>
                </a:solidFill>
                <a:latin typeface="宋体"/>
                <a:cs typeface="宋体"/>
              </a:rPr>
              <a:t>此处敲击回车即</a:t>
            </a:r>
            <a:r>
              <a:rPr sz="800" spc="80" dirty="0">
                <a:solidFill>
                  <a:srgbClr val="333333"/>
                </a:solidFill>
                <a:latin typeface="宋体"/>
                <a:cs typeface="宋体"/>
              </a:rPr>
              <a:t>可</a:t>
            </a:r>
            <a:endParaRPr sz="800">
              <a:latin typeface="宋体"/>
              <a:cs typeface="宋体"/>
            </a:endParaRPr>
          </a:p>
          <a:p>
            <a:pPr marL="12700" marR="1117600">
              <a:lnSpc>
                <a:spcPct val="132400"/>
              </a:lnSpc>
            </a:pPr>
            <a:r>
              <a:rPr sz="850" spc="25" dirty="0">
                <a:solidFill>
                  <a:srgbClr val="333333"/>
                </a:solidFill>
                <a:latin typeface="Lucida Console"/>
                <a:cs typeface="Lucida Console"/>
              </a:rPr>
              <a:t>230</a:t>
            </a:r>
            <a:r>
              <a:rPr sz="850" spc="80" dirty="0">
                <a:solidFill>
                  <a:srgbClr val="333333"/>
                </a:solidFill>
                <a:latin typeface="Lucida Console"/>
                <a:cs typeface="Lucida Console"/>
              </a:rPr>
              <a:t> </a:t>
            </a:r>
            <a:r>
              <a:rPr sz="850" spc="25" dirty="0">
                <a:solidFill>
                  <a:srgbClr val="333333"/>
                </a:solidFill>
                <a:latin typeface="Lucida Console"/>
                <a:cs typeface="Lucida Console"/>
              </a:rPr>
              <a:t>Login</a:t>
            </a:r>
            <a:r>
              <a:rPr sz="850" spc="80" dirty="0">
                <a:solidFill>
                  <a:srgbClr val="333333"/>
                </a:solidFill>
                <a:latin typeface="Lucida Console"/>
                <a:cs typeface="Lucida Console"/>
              </a:rPr>
              <a:t> </a:t>
            </a:r>
            <a:r>
              <a:rPr sz="850" spc="30" dirty="0">
                <a:solidFill>
                  <a:srgbClr val="333333"/>
                </a:solidFill>
                <a:latin typeface="Lucida Console"/>
                <a:cs typeface="Lucida Console"/>
              </a:rPr>
              <a:t>successful. </a:t>
            </a:r>
            <a:r>
              <a:rPr sz="850" spc="35" dirty="0">
                <a:solidFill>
                  <a:srgbClr val="333333"/>
                </a:solidFill>
                <a:latin typeface="Lucida Console"/>
                <a:cs typeface="Lucida Console"/>
              </a:rPr>
              <a:t> </a:t>
            </a:r>
            <a:r>
              <a:rPr sz="850" spc="25" dirty="0">
                <a:solidFill>
                  <a:srgbClr val="333333"/>
                </a:solidFill>
                <a:latin typeface="Lucida Console"/>
                <a:cs typeface="Lucida Console"/>
              </a:rPr>
              <a:t>Remote</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5" dirty="0">
                <a:solidFill>
                  <a:srgbClr val="333333"/>
                </a:solidFill>
                <a:latin typeface="Lucida Console"/>
                <a:cs typeface="Lucida Console"/>
              </a:rPr>
              <a:t>type</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UNIX.</a:t>
            </a:r>
            <a:endParaRPr sz="850">
              <a:latin typeface="Lucida Console"/>
              <a:cs typeface="Lucida Console"/>
            </a:endParaRPr>
          </a:p>
          <a:p>
            <a:pPr marL="12700" marR="494665">
              <a:lnSpc>
                <a:spcPct val="132400"/>
              </a:lnSpc>
            </a:pPr>
            <a:r>
              <a:rPr sz="850" spc="25" dirty="0">
                <a:solidFill>
                  <a:srgbClr val="333333"/>
                </a:solidFill>
                <a:latin typeface="Lucida Console"/>
                <a:cs typeface="Lucida Console"/>
              </a:rPr>
              <a:t>Using</a:t>
            </a:r>
            <a:r>
              <a:rPr sz="850" spc="30" dirty="0">
                <a:solidFill>
                  <a:srgbClr val="333333"/>
                </a:solidFill>
                <a:latin typeface="Lucida Console"/>
                <a:cs typeface="Lucida Console"/>
              </a:rPr>
              <a:t> </a:t>
            </a:r>
            <a:r>
              <a:rPr sz="850" spc="25" dirty="0">
                <a:solidFill>
                  <a:srgbClr val="333333"/>
                </a:solidFill>
                <a:latin typeface="Lucida Console"/>
                <a:cs typeface="Lucida Console"/>
              </a:rPr>
              <a:t>binary</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mode</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transfer </a:t>
            </a:r>
            <a:r>
              <a:rPr sz="850" spc="25" dirty="0">
                <a:solidFill>
                  <a:srgbClr val="333333"/>
                </a:solidFill>
                <a:latin typeface="Lucida Console"/>
                <a:cs typeface="Lucida Console"/>
              </a:rPr>
              <a:t>files. </a:t>
            </a:r>
            <a:r>
              <a:rPr sz="850" spc="-495" dirty="0">
                <a:solidFill>
                  <a:srgbClr val="333333"/>
                </a:solidFill>
                <a:latin typeface="Lucida Console"/>
                <a:cs typeface="Lucida Console"/>
              </a:rPr>
              <a:t> </a:t>
            </a:r>
            <a:r>
              <a:rPr sz="850" spc="25" dirty="0">
                <a:solidFill>
                  <a:srgbClr val="333333"/>
                </a:solidFill>
                <a:latin typeface="Lucida Console"/>
                <a:cs typeface="Lucida Console"/>
              </a:rPr>
              <a:t>ftp&gt; </a:t>
            </a:r>
            <a:r>
              <a:rPr sz="850" spc="20" dirty="0">
                <a:solidFill>
                  <a:srgbClr val="333333"/>
                </a:solidFill>
                <a:latin typeface="Lucida Console"/>
                <a:cs typeface="Lucida Console"/>
              </a:rPr>
              <a:t>cd</a:t>
            </a:r>
            <a:r>
              <a:rPr sz="850" spc="25" dirty="0">
                <a:solidFill>
                  <a:srgbClr val="333333"/>
                </a:solidFill>
                <a:latin typeface="Lucida Console"/>
                <a:cs typeface="Lucida Console"/>
              </a:rPr>
              <a:t> pub</a:t>
            </a:r>
            <a:endParaRPr sz="850">
              <a:latin typeface="Lucida Console"/>
              <a:cs typeface="Lucida Console"/>
            </a:endParaRPr>
          </a:p>
          <a:p>
            <a:pPr marL="12700" marR="560070">
              <a:lnSpc>
                <a:spcPct val="132400"/>
              </a:lnSpc>
            </a:pPr>
            <a:r>
              <a:rPr sz="850" spc="25" dirty="0">
                <a:solidFill>
                  <a:srgbClr val="333333"/>
                </a:solidFill>
                <a:latin typeface="Lucida Console"/>
                <a:cs typeface="Lucida Console"/>
              </a:rPr>
              <a:t>250 </a:t>
            </a:r>
            <a:r>
              <a:rPr sz="850" spc="30" dirty="0">
                <a:solidFill>
                  <a:srgbClr val="333333"/>
                </a:solidFill>
                <a:latin typeface="Lucida Console"/>
                <a:cs typeface="Lucida Console"/>
              </a:rPr>
              <a:t>Directory successfully changed. </a:t>
            </a:r>
            <a:r>
              <a:rPr sz="850" spc="-500" dirty="0">
                <a:solidFill>
                  <a:srgbClr val="333333"/>
                </a:solidFill>
                <a:latin typeface="Lucida Console"/>
                <a:cs typeface="Lucida Console"/>
              </a:rPr>
              <a:t> </a:t>
            </a:r>
            <a:r>
              <a:rPr sz="850" spc="25" dirty="0">
                <a:solidFill>
                  <a:srgbClr val="333333"/>
                </a:solidFill>
                <a:latin typeface="Lucida Console"/>
                <a:cs typeface="Lucida Console"/>
              </a:rPr>
              <a:t>ftp&gt; mkdir</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files</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550</a:t>
            </a:r>
            <a:r>
              <a:rPr sz="850" spc="-5" dirty="0">
                <a:solidFill>
                  <a:srgbClr val="333333"/>
                </a:solidFill>
                <a:latin typeface="Lucida Console"/>
                <a:cs typeface="Lucida Console"/>
              </a:rPr>
              <a:t> </a:t>
            </a:r>
            <a:r>
              <a:rPr sz="850" spc="30" dirty="0">
                <a:solidFill>
                  <a:srgbClr val="333333"/>
                </a:solidFill>
                <a:latin typeface="Lucida Console"/>
                <a:cs typeface="Lucida Console"/>
              </a:rPr>
              <a:t>Permission</a:t>
            </a:r>
            <a:r>
              <a:rPr sz="850" spc="-5" dirty="0">
                <a:solidFill>
                  <a:srgbClr val="333333"/>
                </a:solidFill>
                <a:latin typeface="Lucida Console"/>
                <a:cs typeface="Lucida Console"/>
              </a:rPr>
              <a:t> </a:t>
            </a:r>
            <a:r>
              <a:rPr sz="850" spc="30" dirty="0">
                <a:solidFill>
                  <a:srgbClr val="333333"/>
                </a:solidFill>
                <a:latin typeface="Lucida Console"/>
                <a:cs typeface="Lucida Console"/>
              </a:rPr>
              <a:t>denied.</a:t>
            </a:r>
            <a:endParaRPr sz="850">
              <a:latin typeface="Lucida Console"/>
              <a:cs typeface="Lucida Console"/>
            </a:endParaRPr>
          </a:p>
        </p:txBody>
      </p:sp>
      <p:sp>
        <p:nvSpPr>
          <p:cNvPr id="20" name="object 2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6285979"/>
          <a:ext cx="5655945" cy="2200275"/>
        </p:xfrm>
        <a:graphic>
          <a:graphicData uri="http://schemas.openxmlformats.org/drawingml/2006/table">
            <a:tbl>
              <a:tblPr firstRow="1" bandRow="1">
                <a:tableStyleId>{2D5ABB26-0587-4C30-8999-92F81FD0307C}</a:tableStyleId>
              </a:tblPr>
              <a:tblGrid>
                <a:gridCol w="1924685">
                  <a:extLst>
                    <a:ext uri="{9D8B030D-6E8A-4147-A177-3AD203B41FA5}">
                      <a16:colId xmlns:a16="http://schemas.microsoft.com/office/drawing/2014/main" val="20000"/>
                    </a:ext>
                  </a:extLst>
                </a:gridCol>
                <a:gridCol w="371602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5" dirty="0">
                          <a:solidFill>
                            <a:srgbClr val="333333"/>
                          </a:solidFill>
                          <a:latin typeface="Trebuchet MS"/>
                          <a:cs typeface="Trebuchet MS"/>
                        </a:rPr>
                        <a:t>anonymous_enable=NO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禁止匿名访问模式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20" dirty="0">
                          <a:solidFill>
                            <a:srgbClr val="333333"/>
                          </a:solidFill>
                          <a:latin typeface="Trebuchet MS"/>
                          <a:cs typeface="Trebuchet MS"/>
                        </a:rPr>
                        <a:t>local_enable=YES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允许本地用户模式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20" dirty="0">
                          <a:solidFill>
                            <a:srgbClr val="333333"/>
                          </a:solidFill>
                          <a:latin typeface="Trebuchet MS"/>
                          <a:cs typeface="Trebuchet MS"/>
                        </a:rPr>
                        <a:t>write_enable=YES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设置可写权限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35" dirty="0">
                          <a:solidFill>
                            <a:srgbClr val="333333"/>
                          </a:solidFill>
                          <a:latin typeface="Trebuchet MS"/>
                          <a:cs typeface="Trebuchet MS"/>
                        </a:rPr>
                        <a:t>local_umask=022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本地用户模式创建文件的</a:t>
                      </a:r>
                      <a:r>
                        <a:rPr sz="950" dirty="0">
                          <a:solidFill>
                            <a:srgbClr val="333333"/>
                          </a:solidFill>
                          <a:latin typeface="Trebuchet MS"/>
                          <a:cs typeface="Trebuchet MS"/>
                        </a:rPr>
                        <a:t>umask</a:t>
                      </a:r>
                      <a:r>
                        <a:rPr sz="950" dirty="0">
                          <a:solidFill>
                            <a:srgbClr val="333333"/>
                          </a:solidFill>
                          <a:latin typeface="微软雅黑"/>
                          <a:cs typeface="微软雅黑"/>
                        </a:rPr>
                        <a:t>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30" dirty="0">
                          <a:solidFill>
                            <a:srgbClr val="333333"/>
                          </a:solidFill>
                          <a:latin typeface="Trebuchet MS"/>
                          <a:cs typeface="Trebuchet MS"/>
                        </a:rPr>
                        <a:t>userlist_deny=YES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启用</a:t>
                      </a:r>
                      <a:r>
                        <a:rPr sz="950" dirty="0">
                          <a:solidFill>
                            <a:srgbClr val="333333"/>
                          </a:solidFill>
                          <a:latin typeface="Trebuchet MS"/>
                          <a:cs typeface="Trebuchet MS"/>
                        </a:rPr>
                        <a:t>“</a:t>
                      </a:r>
                      <a:r>
                        <a:rPr sz="950" dirty="0">
                          <a:solidFill>
                            <a:srgbClr val="333333"/>
                          </a:solidFill>
                          <a:latin typeface="微软雅黑"/>
                          <a:cs typeface="微软雅黑"/>
                        </a:rPr>
                        <a:t>禁止用户名单</a:t>
                      </a:r>
                      <a:r>
                        <a:rPr sz="950" dirty="0">
                          <a:solidFill>
                            <a:srgbClr val="333333"/>
                          </a:solidFill>
                          <a:latin typeface="Trebuchet MS"/>
                          <a:cs typeface="Trebuchet MS"/>
                        </a:rPr>
                        <a:t>”</a:t>
                      </a:r>
                      <a:r>
                        <a:rPr sz="950" dirty="0">
                          <a:solidFill>
                            <a:srgbClr val="333333"/>
                          </a:solidFill>
                          <a:latin typeface="微软雅黑"/>
                          <a:cs typeface="微软雅黑"/>
                        </a:rPr>
                        <a:t>，名单文件为</a:t>
                      </a:r>
                      <a:r>
                        <a:rPr sz="950" dirty="0">
                          <a:solidFill>
                            <a:srgbClr val="333333"/>
                          </a:solidFill>
                          <a:latin typeface="Trebuchet MS"/>
                          <a:cs typeface="Trebuchet MS"/>
                        </a:rPr>
                        <a:t>ftpusers</a:t>
                      </a:r>
                      <a:r>
                        <a:rPr sz="950" dirty="0">
                          <a:solidFill>
                            <a:srgbClr val="333333"/>
                          </a:solidFill>
                          <a:latin typeface="微软雅黑"/>
                          <a:cs typeface="微软雅黑"/>
                        </a:rPr>
                        <a:t>和</a:t>
                      </a:r>
                      <a:r>
                        <a:rPr sz="950" dirty="0">
                          <a:solidFill>
                            <a:srgbClr val="333333"/>
                          </a:solidFill>
                          <a:latin typeface="Trebuchet MS"/>
                          <a:cs typeface="Trebuchet MS"/>
                        </a:rPr>
                        <a:t>user_list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25" dirty="0">
                          <a:solidFill>
                            <a:srgbClr val="333333"/>
                          </a:solidFill>
                          <a:latin typeface="Trebuchet MS"/>
                          <a:cs typeface="Trebuchet MS"/>
                        </a:rPr>
                        <a:t>userlist_enable=YES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开启用户作用名单文件功能</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bl>
          </a:graphicData>
        </a:graphic>
      </p:graphicFrame>
      <p:grpSp>
        <p:nvGrpSpPr>
          <p:cNvPr id="3" name="object 3"/>
          <p:cNvGrpSpPr/>
          <p:nvPr/>
        </p:nvGrpSpPr>
        <p:grpSpPr>
          <a:xfrm>
            <a:off x="959124" y="368213"/>
            <a:ext cx="5651500" cy="1353185"/>
            <a:chOff x="959124" y="368213"/>
            <a:chExt cx="5651500" cy="1353185"/>
          </a:xfrm>
        </p:grpSpPr>
        <p:sp>
          <p:nvSpPr>
            <p:cNvPr id="4" name="object 4"/>
            <p:cNvSpPr/>
            <p:nvPr/>
          </p:nvSpPr>
          <p:spPr>
            <a:xfrm>
              <a:off x="963889" y="372978"/>
              <a:ext cx="5641975" cy="1343660"/>
            </a:xfrm>
            <a:custGeom>
              <a:avLst/>
              <a:gdLst/>
              <a:ahLst/>
              <a:cxnLst/>
              <a:rect l="l" t="t" r="r" b="b"/>
              <a:pathLst>
                <a:path w="5641975" h="1343660">
                  <a:moveTo>
                    <a:pt x="5617597" y="1343649"/>
                  </a:moveTo>
                  <a:lnTo>
                    <a:pt x="23823" y="1343649"/>
                  </a:lnTo>
                  <a:lnTo>
                    <a:pt x="20659" y="1343496"/>
                  </a:lnTo>
                  <a:lnTo>
                    <a:pt x="0" y="1322799"/>
                  </a:lnTo>
                  <a:lnTo>
                    <a:pt x="0" y="1319825"/>
                  </a:lnTo>
                  <a:lnTo>
                    <a:pt x="0" y="20545"/>
                  </a:lnTo>
                  <a:lnTo>
                    <a:pt x="20659" y="0"/>
                  </a:lnTo>
                  <a:lnTo>
                    <a:pt x="5620752" y="0"/>
                  </a:lnTo>
                  <a:lnTo>
                    <a:pt x="5641421" y="20545"/>
                  </a:lnTo>
                  <a:lnTo>
                    <a:pt x="5641421" y="1322799"/>
                  </a:lnTo>
                  <a:lnTo>
                    <a:pt x="5620752" y="1343496"/>
                  </a:lnTo>
                  <a:lnTo>
                    <a:pt x="5617597" y="1343649"/>
                  </a:lnTo>
                  <a:close/>
                </a:path>
              </a:pathLst>
            </a:custGeom>
            <a:solidFill>
              <a:srgbClr val="F8F8F8"/>
            </a:solidFill>
          </p:spPr>
          <p:txBody>
            <a:bodyPr wrap="square" lIns="0" tIns="0" rIns="0" bIns="0" rtlCol="0"/>
            <a:lstStyle/>
            <a:p>
              <a:endParaRPr/>
            </a:p>
          </p:txBody>
        </p:sp>
        <p:sp>
          <p:nvSpPr>
            <p:cNvPr id="5" name="object 5"/>
            <p:cNvSpPr/>
            <p:nvPr/>
          </p:nvSpPr>
          <p:spPr>
            <a:xfrm>
              <a:off x="963889" y="372978"/>
              <a:ext cx="5641975" cy="1343660"/>
            </a:xfrm>
            <a:custGeom>
              <a:avLst/>
              <a:gdLst/>
              <a:ahLst/>
              <a:cxnLst/>
              <a:rect l="l" t="t" r="r" b="b"/>
              <a:pathLst>
                <a:path w="5641975" h="1343660">
                  <a:moveTo>
                    <a:pt x="0" y="1319825"/>
                  </a:moveTo>
                  <a:lnTo>
                    <a:pt x="0" y="23823"/>
                  </a:lnTo>
                  <a:lnTo>
                    <a:pt x="0" y="20545"/>
                  </a:lnTo>
                  <a:lnTo>
                    <a:pt x="600" y="17419"/>
                  </a:lnTo>
                  <a:lnTo>
                    <a:pt x="20659" y="0"/>
                  </a:lnTo>
                  <a:lnTo>
                    <a:pt x="23823" y="0"/>
                  </a:lnTo>
                  <a:lnTo>
                    <a:pt x="5617597" y="0"/>
                  </a:lnTo>
                  <a:lnTo>
                    <a:pt x="5620752" y="0"/>
                  </a:lnTo>
                  <a:lnTo>
                    <a:pt x="5623792" y="600"/>
                  </a:lnTo>
                  <a:lnTo>
                    <a:pt x="5641421" y="20545"/>
                  </a:lnTo>
                  <a:lnTo>
                    <a:pt x="5641421" y="23823"/>
                  </a:lnTo>
                  <a:lnTo>
                    <a:pt x="5641421" y="1319825"/>
                  </a:lnTo>
                  <a:lnTo>
                    <a:pt x="5641421" y="1322799"/>
                  </a:lnTo>
                  <a:lnTo>
                    <a:pt x="5640821" y="1325781"/>
                  </a:lnTo>
                  <a:lnTo>
                    <a:pt x="5617597" y="1343649"/>
                  </a:lnTo>
                  <a:lnTo>
                    <a:pt x="23823" y="1343649"/>
                  </a:lnTo>
                  <a:lnTo>
                    <a:pt x="0" y="1322799"/>
                  </a:lnTo>
                  <a:lnTo>
                    <a:pt x="0" y="131982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59"/>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769629"/>
            <a:ext cx="5651500" cy="1181735"/>
            <a:chOff x="959124" y="2769629"/>
            <a:chExt cx="5651500" cy="1181735"/>
          </a:xfrm>
        </p:grpSpPr>
        <p:sp>
          <p:nvSpPr>
            <p:cNvPr id="8" name="object 8"/>
            <p:cNvSpPr/>
            <p:nvPr/>
          </p:nvSpPr>
          <p:spPr>
            <a:xfrm>
              <a:off x="963889" y="2774394"/>
              <a:ext cx="5641975" cy="1172210"/>
            </a:xfrm>
            <a:custGeom>
              <a:avLst/>
              <a:gdLst/>
              <a:ahLst/>
              <a:cxnLst/>
              <a:rect l="l" t="t" r="r" b="b"/>
              <a:pathLst>
                <a:path w="5641975" h="1172210">
                  <a:moveTo>
                    <a:pt x="5617597" y="1172119"/>
                  </a:moveTo>
                  <a:lnTo>
                    <a:pt x="23823" y="1172119"/>
                  </a:lnTo>
                  <a:lnTo>
                    <a:pt x="20659" y="1171967"/>
                  </a:lnTo>
                  <a:lnTo>
                    <a:pt x="0" y="1151269"/>
                  </a:lnTo>
                  <a:lnTo>
                    <a:pt x="0" y="1148296"/>
                  </a:lnTo>
                  <a:lnTo>
                    <a:pt x="0" y="20545"/>
                  </a:lnTo>
                  <a:lnTo>
                    <a:pt x="600" y="17419"/>
                  </a:lnTo>
                  <a:lnTo>
                    <a:pt x="3020" y="11616"/>
                  </a:lnTo>
                  <a:lnTo>
                    <a:pt x="4745" y="9081"/>
                  </a:lnTo>
                  <a:lnTo>
                    <a:pt x="6975" y="6994"/>
                  </a:lnTo>
                  <a:lnTo>
                    <a:pt x="9214" y="4612"/>
                  </a:lnTo>
                  <a:lnTo>
                    <a:pt x="11787" y="2830"/>
                  </a:lnTo>
                  <a:lnTo>
                    <a:pt x="17629" y="590"/>
                  </a:lnTo>
                  <a:lnTo>
                    <a:pt x="20659" y="0"/>
                  </a:lnTo>
                  <a:lnTo>
                    <a:pt x="5620752" y="0"/>
                  </a:lnTo>
                  <a:lnTo>
                    <a:pt x="5623792" y="590"/>
                  </a:lnTo>
                  <a:lnTo>
                    <a:pt x="5629633" y="2830"/>
                  </a:lnTo>
                  <a:lnTo>
                    <a:pt x="5632206" y="4612"/>
                  </a:lnTo>
                  <a:lnTo>
                    <a:pt x="5634446" y="6994"/>
                  </a:lnTo>
                  <a:lnTo>
                    <a:pt x="5636675" y="9081"/>
                  </a:lnTo>
                  <a:lnTo>
                    <a:pt x="5638400" y="11616"/>
                  </a:lnTo>
                  <a:lnTo>
                    <a:pt x="5640821" y="17419"/>
                  </a:lnTo>
                  <a:lnTo>
                    <a:pt x="5641421" y="20545"/>
                  </a:lnTo>
                  <a:lnTo>
                    <a:pt x="5641421" y="1151269"/>
                  </a:lnTo>
                  <a:lnTo>
                    <a:pt x="5620752" y="1171967"/>
                  </a:lnTo>
                  <a:lnTo>
                    <a:pt x="5617597" y="1172119"/>
                  </a:lnTo>
                  <a:close/>
                </a:path>
              </a:pathLst>
            </a:custGeom>
            <a:solidFill>
              <a:srgbClr val="F8F8F8"/>
            </a:solidFill>
          </p:spPr>
          <p:txBody>
            <a:bodyPr wrap="square" lIns="0" tIns="0" rIns="0" bIns="0" rtlCol="0"/>
            <a:lstStyle/>
            <a:p>
              <a:endParaRPr/>
            </a:p>
          </p:txBody>
        </p:sp>
        <p:sp>
          <p:nvSpPr>
            <p:cNvPr id="9" name="object 9"/>
            <p:cNvSpPr/>
            <p:nvPr/>
          </p:nvSpPr>
          <p:spPr>
            <a:xfrm>
              <a:off x="963889" y="2774394"/>
              <a:ext cx="5641975" cy="1172210"/>
            </a:xfrm>
            <a:custGeom>
              <a:avLst/>
              <a:gdLst/>
              <a:ahLst/>
              <a:cxnLst/>
              <a:rect l="l" t="t" r="r" b="b"/>
              <a:pathLst>
                <a:path w="5641975" h="1172210">
                  <a:moveTo>
                    <a:pt x="0" y="1148296"/>
                  </a:moveTo>
                  <a:lnTo>
                    <a:pt x="0" y="23823"/>
                  </a:lnTo>
                  <a:lnTo>
                    <a:pt x="0" y="20545"/>
                  </a:lnTo>
                  <a:lnTo>
                    <a:pt x="600" y="17419"/>
                  </a:lnTo>
                  <a:lnTo>
                    <a:pt x="1810" y="14589"/>
                  </a:lnTo>
                  <a:lnTo>
                    <a:pt x="3020" y="11616"/>
                  </a:lnTo>
                  <a:lnTo>
                    <a:pt x="4745" y="9081"/>
                  </a:lnTo>
                  <a:lnTo>
                    <a:pt x="6975" y="6994"/>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994"/>
                  </a:lnTo>
                  <a:lnTo>
                    <a:pt x="5636675" y="9081"/>
                  </a:lnTo>
                  <a:lnTo>
                    <a:pt x="5638400" y="11616"/>
                  </a:lnTo>
                  <a:lnTo>
                    <a:pt x="5639610" y="14589"/>
                  </a:lnTo>
                  <a:lnTo>
                    <a:pt x="5640821" y="17419"/>
                  </a:lnTo>
                  <a:lnTo>
                    <a:pt x="5641421" y="20545"/>
                  </a:lnTo>
                  <a:lnTo>
                    <a:pt x="5641421" y="23823"/>
                  </a:lnTo>
                  <a:lnTo>
                    <a:pt x="5641421" y="1148296"/>
                  </a:lnTo>
                  <a:lnTo>
                    <a:pt x="5641421" y="1151269"/>
                  </a:lnTo>
                  <a:lnTo>
                    <a:pt x="5640821" y="1154252"/>
                  </a:lnTo>
                  <a:lnTo>
                    <a:pt x="5617597" y="1172119"/>
                  </a:lnTo>
                  <a:lnTo>
                    <a:pt x="23823" y="1172119"/>
                  </a:lnTo>
                  <a:lnTo>
                    <a:pt x="0" y="1151269"/>
                  </a:lnTo>
                  <a:lnTo>
                    <a:pt x="0" y="114829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855475"/>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1828812"/>
            <a:ext cx="5604510" cy="4294505"/>
          </a:xfrm>
          <a:prstGeom prst="rect">
            <a:avLst/>
          </a:prstGeom>
        </p:spPr>
        <p:txBody>
          <a:bodyPr vert="horz" wrap="square" lIns="0" tIns="12065" rIns="0" bIns="0" rtlCol="0">
            <a:spAutoFit/>
          </a:bodyPr>
          <a:lstStyle/>
          <a:p>
            <a:pPr marL="12700" marR="15240">
              <a:lnSpc>
                <a:spcPct val="131600"/>
              </a:lnSpc>
              <a:spcBef>
                <a:spcPts val="95"/>
              </a:spcBef>
            </a:pPr>
            <a:r>
              <a:rPr sz="950" b="1" spc="25" dirty="0">
                <a:solidFill>
                  <a:srgbClr val="333333"/>
                </a:solidFill>
                <a:latin typeface="微软雅黑"/>
                <a:cs typeface="微软雅黑"/>
              </a:rPr>
              <a:t>在上面的操作中，由于权限的不足所以将</a:t>
            </a:r>
            <a:r>
              <a:rPr sz="950" b="1" spc="50" dirty="0">
                <a:solidFill>
                  <a:srgbClr val="333333"/>
                </a:solidFill>
                <a:latin typeface="Trebuchet MS"/>
                <a:cs typeface="Trebuchet MS"/>
              </a:rPr>
              <a:t>/var/ftp/pub</a:t>
            </a:r>
            <a:r>
              <a:rPr sz="950" b="1" spc="25" dirty="0">
                <a:solidFill>
                  <a:srgbClr val="333333"/>
                </a:solidFill>
                <a:latin typeface="微软雅黑"/>
                <a:cs typeface="微软雅黑"/>
              </a:rPr>
              <a:t>目录的所有者设置成了</a:t>
            </a:r>
            <a:r>
              <a:rPr sz="950" b="1" spc="45" dirty="0">
                <a:solidFill>
                  <a:srgbClr val="333333"/>
                </a:solidFill>
                <a:latin typeface="Trebuchet MS"/>
                <a:cs typeface="Trebuchet MS"/>
              </a:rPr>
              <a:t>ftp</a:t>
            </a:r>
            <a:r>
              <a:rPr sz="950" b="1" spc="25" dirty="0">
                <a:solidFill>
                  <a:srgbClr val="333333"/>
                </a:solidFill>
                <a:latin typeface="微软雅黑"/>
                <a:cs typeface="微软雅黑"/>
              </a:rPr>
              <a:t>用户本身。而除了这 种方法外，也可以通过设置权限的方法让其它用户获取到写入权限，例如</a:t>
            </a:r>
            <a:r>
              <a:rPr sz="950" b="1" dirty="0">
                <a:solidFill>
                  <a:srgbClr val="333333"/>
                </a:solidFill>
                <a:latin typeface="Trebuchet MS"/>
                <a:cs typeface="Trebuchet MS"/>
              </a:rPr>
              <a:t>777</a:t>
            </a:r>
            <a:r>
              <a:rPr sz="950" b="1" spc="25" dirty="0">
                <a:solidFill>
                  <a:srgbClr val="333333"/>
                </a:solidFill>
                <a:latin typeface="微软雅黑"/>
                <a:cs typeface="微软雅黑"/>
              </a:rPr>
              <a:t>这样的权限。但是由于 </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服务自身带有安全保护机制，不要对</a:t>
            </a:r>
            <a:r>
              <a:rPr sz="950" b="1" spc="45" dirty="0">
                <a:solidFill>
                  <a:srgbClr val="333333"/>
                </a:solidFill>
                <a:latin typeface="Trebuchet MS"/>
                <a:cs typeface="Trebuchet MS"/>
              </a:rPr>
              <a:t>/var/ftp</a:t>
            </a:r>
            <a:r>
              <a:rPr sz="950" b="1" spc="25" dirty="0">
                <a:solidFill>
                  <a:srgbClr val="333333"/>
                </a:solidFill>
                <a:latin typeface="微软雅黑"/>
                <a:cs typeface="微软雅黑"/>
              </a:rPr>
              <a:t>直接修改权限，有可能导致服务被</a:t>
            </a:r>
            <a:r>
              <a:rPr sz="950" b="1" spc="-125" dirty="0">
                <a:solidFill>
                  <a:srgbClr val="333333"/>
                </a:solidFill>
                <a:latin typeface="Trebuchet MS"/>
                <a:cs typeface="Trebuchet MS"/>
              </a:rPr>
              <a:t>“</a:t>
            </a:r>
            <a:r>
              <a:rPr sz="950" b="1" spc="25" dirty="0">
                <a:solidFill>
                  <a:srgbClr val="333333"/>
                </a:solidFill>
                <a:latin typeface="微软雅黑"/>
                <a:cs typeface="微软雅黑"/>
              </a:rPr>
              <a:t>安全锁定</a:t>
            </a:r>
            <a:r>
              <a:rPr sz="950" b="1" spc="-125" dirty="0">
                <a:solidFill>
                  <a:srgbClr val="333333"/>
                </a:solidFill>
                <a:latin typeface="Trebuchet MS"/>
                <a:cs typeface="Trebuchet MS"/>
              </a:rPr>
              <a:t>”</a:t>
            </a:r>
            <a:r>
              <a:rPr sz="950" b="1" spc="15" dirty="0">
                <a:solidFill>
                  <a:srgbClr val="333333"/>
                </a:solidFill>
                <a:latin typeface="微软雅黑"/>
                <a:cs typeface="微软雅黑"/>
              </a:rPr>
              <a:t>而不 </a:t>
            </a:r>
            <a:r>
              <a:rPr sz="950" b="1" spc="25" dirty="0">
                <a:solidFill>
                  <a:srgbClr val="333333"/>
                </a:solidFill>
                <a:latin typeface="微软雅黑"/>
                <a:cs typeface="微软雅黑"/>
              </a:rPr>
              <a:t>能登录，一定要记得是里面的</a:t>
            </a:r>
            <a:r>
              <a:rPr sz="950" b="1" spc="65" dirty="0">
                <a:solidFill>
                  <a:srgbClr val="333333"/>
                </a:solidFill>
                <a:latin typeface="Trebuchet MS"/>
                <a:cs typeface="Trebuchet MS"/>
              </a:rPr>
              <a:t>pub</a:t>
            </a:r>
            <a:r>
              <a:rPr sz="950" b="1" spc="25" dirty="0">
                <a:solidFill>
                  <a:srgbClr val="333333"/>
                </a:solidFill>
                <a:latin typeface="微软雅黑"/>
                <a:cs typeface="微软雅黑"/>
              </a:rPr>
              <a:t>目录哦：</a:t>
            </a:r>
            <a:endParaRPr sz="950">
              <a:latin typeface="微软雅黑"/>
              <a:cs typeface="微软雅黑"/>
            </a:endParaRPr>
          </a:p>
          <a:p>
            <a:pPr>
              <a:lnSpc>
                <a:spcPct val="100000"/>
              </a:lnSpc>
              <a:spcBef>
                <a:spcPts val="45"/>
              </a:spcBef>
            </a:pPr>
            <a:endParaRPr sz="900">
              <a:latin typeface="微软雅黑"/>
              <a:cs typeface="微软雅黑"/>
            </a:endParaRPr>
          </a:p>
          <a:p>
            <a:pPr marL="136525" marR="58419">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chmod</a:t>
            </a:r>
            <a:r>
              <a:rPr sz="850" spc="30" dirty="0">
                <a:solidFill>
                  <a:srgbClr val="333333"/>
                </a:solidFill>
                <a:latin typeface="Lucida Console"/>
                <a:cs typeface="Lucida Console"/>
              </a:rPr>
              <a:t> </a:t>
            </a:r>
            <a:r>
              <a:rPr sz="850" spc="20" dirty="0">
                <a:solidFill>
                  <a:srgbClr val="333333"/>
                </a:solidFill>
                <a:latin typeface="Lucida Console"/>
                <a:cs typeface="Lucida Console"/>
              </a:rPr>
              <a:t>-R</a:t>
            </a:r>
            <a:r>
              <a:rPr sz="850" spc="30" dirty="0">
                <a:solidFill>
                  <a:srgbClr val="333333"/>
                </a:solidFill>
                <a:latin typeface="Lucida Console"/>
                <a:cs typeface="Lucida Console"/>
              </a:rPr>
              <a:t> </a:t>
            </a:r>
            <a:r>
              <a:rPr sz="850" spc="25" dirty="0">
                <a:solidFill>
                  <a:srgbClr val="333333"/>
                </a:solidFill>
                <a:latin typeface="Lucida Console"/>
                <a:cs typeface="Lucida Console"/>
              </a:rPr>
              <a:t>777</a:t>
            </a:r>
            <a:r>
              <a:rPr sz="850" spc="30" dirty="0">
                <a:solidFill>
                  <a:srgbClr val="333333"/>
                </a:solidFill>
                <a:latin typeface="Lucida Console"/>
                <a:cs typeface="Lucida Console"/>
              </a:rPr>
              <a:t> /var/ftp[root@linuxprobe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ftp </a:t>
            </a:r>
            <a:r>
              <a:rPr sz="850" spc="30" dirty="0">
                <a:solidFill>
                  <a:srgbClr val="333333"/>
                </a:solidFill>
                <a:latin typeface="Lucida Console"/>
                <a:cs typeface="Lucida Console"/>
              </a:rPr>
              <a:t> 192.168.10.10Connected</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192.168.10.10 (192.168.10.10).220</a:t>
            </a:r>
            <a:r>
              <a:rPr sz="850" spc="25" dirty="0">
                <a:solidFill>
                  <a:srgbClr val="333333"/>
                </a:solidFill>
                <a:latin typeface="Lucida Console"/>
                <a:cs typeface="Lucida Console"/>
              </a:rPr>
              <a:t> </a:t>
            </a:r>
            <a:r>
              <a:rPr sz="850" spc="30" dirty="0">
                <a:solidFill>
                  <a:srgbClr val="333333"/>
                </a:solidFill>
                <a:latin typeface="Lucida Console"/>
                <a:cs typeface="Lucida Console"/>
              </a:rPr>
              <a:t>(vsFTPd 3.0.3)Name</a:t>
            </a:r>
            <a:endParaRPr sz="850">
              <a:latin typeface="Lucida Console"/>
              <a:cs typeface="Lucida Console"/>
            </a:endParaRPr>
          </a:p>
          <a:p>
            <a:pPr marL="136525" marR="20320" indent="-635">
              <a:lnSpc>
                <a:spcPct val="132400"/>
              </a:lnSpc>
            </a:pPr>
            <a:r>
              <a:rPr sz="850" spc="30" dirty="0">
                <a:solidFill>
                  <a:srgbClr val="333333"/>
                </a:solidFill>
                <a:latin typeface="Lucida Console"/>
                <a:cs typeface="Lucida Console"/>
              </a:rPr>
              <a:t>(192.168.10.10:root): anonymous331</a:t>
            </a:r>
            <a:r>
              <a:rPr sz="850" spc="35" dirty="0">
                <a:solidFill>
                  <a:srgbClr val="333333"/>
                </a:solidFill>
                <a:latin typeface="Lucida Console"/>
                <a:cs typeface="Lucida Console"/>
              </a:rPr>
              <a:t> </a:t>
            </a:r>
            <a:r>
              <a:rPr sz="850" spc="25" dirty="0">
                <a:solidFill>
                  <a:srgbClr val="333333"/>
                </a:solidFill>
                <a:latin typeface="Lucida Console"/>
                <a:cs typeface="Lucida Console"/>
              </a:rPr>
              <a:t>Please</a:t>
            </a:r>
            <a:r>
              <a:rPr sz="850" spc="35" dirty="0">
                <a:solidFill>
                  <a:srgbClr val="333333"/>
                </a:solidFill>
                <a:latin typeface="Lucida Console"/>
                <a:cs typeface="Lucida Console"/>
              </a:rPr>
              <a:t> </a:t>
            </a:r>
            <a:r>
              <a:rPr sz="850" spc="30" dirty="0">
                <a:solidFill>
                  <a:srgbClr val="333333"/>
                </a:solidFill>
                <a:latin typeface="Lucida Console"/>
                <a:cs typeface="Lucida Console"/>
              </a:rPr>
              <a:t>specify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password.Password:</a:t>
            </a:r>
            <a:r>
              <a:rPr sz="800" spc="90" dirty="0">
                <a:solidFill>
                  <a:srgbClr val="333333"/>
                </a:solidFill>
                <a:latin typeface="宋体"/>
                <a:cs typeface="宋体"/>
              </a:rPr>
              <a:t>此处敲</a:t>
            </a:r>
            <a:r>
              <a:rPr sz="800" spc="80" dirty="0">
                <a:solidFill>
                  <a:srgbClr val="333333"/>
                </a:solidFill>
                <a:latin typeface="宋体"/>
                <a:cs typeface="宋体"/>
              </a:rPr>
              <a:t>击 </a:t>
            </a:r>
            <a:r>
              <a:rPr sz="800" spc="90" dirty="0">
                <a:solidFill>
                  <a:srgbClr val="333333"/>
                </a:solidFill>
                <a:latin typeface="宋体"/>
                <a:cs typeface="宋体"/>
              </a:rPr>
              <a:t>回车即可</a:t>
            </a:r>
            <a:r>
              <a:rPr sz="850" spc="25" dirty="0">
                <a:solidFill>
                  <a:srgbClr val="333333"/>
                </a:solidFill>
                <a:latin typeface="Lucida Console"/>
                <a:cs typeface="Lucida Console"/>
              </a:rPr>
              <a:t>500</a:t>
            </a:r>
            <a:r>
              <a:rPr sz="850" spc="75" dirty="0">
                <a:solidFill>
                  <a:srgbClr val="333333"/>
                </a:solidFill>
                <a:latin typeface="Lucida Console"/>
                <a:cs typeface="Lucida Console"/>
              </a:rPr>
              <a:t> </a:t>
            </a:r>
            <a:r>
              <a:rPr sz="850" spc="25" dirty="0">
                <a:solidFill>
                  <a:srgbClr val="333333"/>
                </a:solidFill>
                <a:latin typeface="Lucida Console"/>
                <a:cs typeface="Lucida Console"/>
              </a:rPr>
              <a:t>OOPS:</a:t>
            </a:r>
            <a:r>
              <a:rPr sz="850" spc="80" dirty="0">
                <a:solidFill>
                  <a:srgbClr val="333333"/>
                </a:solidFill>
                <a:latin typeface="Lucida Console"/>
                <a:cs typeface="Lucida Console"/>
              </a:rPr>
              <a:t> </a:t>
            </a:r>
            <a:r>
              <a:rPr sz="850" spc="30" dirty="0">
                <a:solidFill>
                  <a:srgbClr val="333333"/>
                </a:solidFill>
                <a:latin typeface="Lucida Console"/>
                <a:cs typeface="Lucida Console"/>
              </a:rPr>
              <a:t>vsftpd:</a:t>
            </a:r>
            <a:r>
              <a:rPr sz="850" spc="75" dirty="0">
                <a:solidFill>
                  <a:srgbClr val="333333"/>
                </a:solidFill>
                <a:latin typeface="Lucida Console"/>
                <a:cs typeface="Lucida Console"/>
              </a:rPr>
              <a:t> </a:t>
            </a:r>
            <a:r>
              <a:rPr sz="850" spc="30" dirty="0">
                <a:solidFill>
                  <a:srgbClr val="333333"/>
                </a:solidFill>
                <a:latin typeface="Lucida Console"/>
                <a:cs typeface="Lucida Console"/>
              </a:rPr>
              <a:t>refusing</a:t>
            </a:r>
            <a:r>
              <a:rPr sz="850" spc="80" dirty="0">
                <a:solidFill>
                  <a:srgbClr val="333333"/>
                </a:solidFill>
                <a:latin typeface="Lucida Console"/>
                <a:cs typeface="Lucida Console"/>
              </a:rPr>
              <a:t> </a:t>
            </a:r>
            <a:r>
              <a:rPr sz="850" spc="20" dirty="0">
                <a:solidFill>
                  <a:srgbClr val="333333"/>
                </a:solidFill>
                <a:latin typeface="Lucida Console"/>
                <a:cs typeface="Lucida Console"/>
              </a:rPr>
              <a:t>to</a:t>
            </a:r>
            <a:r>
              <a:rPr sz="850" spc="75" dirty="0">
                <a:solidFill>
                  <a:srgbClr val="333333"/>
                </a:solidFill>
                <a:latin typeface="Lucida Console"/>
                <a:cs typeface="Lucida Console"/>
              </a:rPr>
              <a:t> </a:t>
            </a:r>
            <a:r>
              <a:rPr sz="850" spc="25" dirty="0">
                <a:solidFill>
                  <a:srgbClr val="333333"/>
                </a:solidFill>
                <a:latin typeface="Lucida Console"/>
                <a:cs typeface="Lucida Console"/>
              </a:rPr>
              <a:t>run</a:t>
            </a:r>
            <a:r>
              <a:rPr sz="850" spc="80" dirty="0">
                <a:solidFill>
                  <a:srgbClr val="333333"/>
                </a:solidFill>
                <a:latin typeface="Lucida Console"/>
                <a:cs typeface="Lucida Console"/>
              </a:rPr>
              <a:t> </a:t>
            </a:r>
            <a:r>
              <a:rPr sz="850" spc="25" dirty="0">
                <a:solidFill>
                  <a:srgbClr val="333333"/>
                </a:solidFill>
                <a:latin typeface="Lucida Console"/>
                <a:cs typeface="Lucida Console"/>
              </a:rPr>
              <a:t>with</a:t>
            </a:r>
            <a:r>
              <a:rPr sz="850" spc="80" dirty="0">
                <a:solidFill>
                  <a:srgbClr val="333333"/>
                </a:solidFill>
                <a:latin typeface="Lucida Console"/>
                <a:cs typeface="Lucida Console"/>
              </a:rPr>
              <a:t> </a:t>
            </a:r>
            <a:r>
              <a:rPr sz="850" spc="30" dirty="0">
                <a:solidFill>
                  <a:srgbClr val="333333"/>
                </a:solidFill>
                <a:latin typeface="Lucida Console"/>
                <a:cs typeface="Lucida Console"/>
              </a:rPr>
              <a:t>writable</a:t>
            </a:r>
            <a:r>
              <a:rPr sz="850" spc="7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80" dirty="0">
                <a:solidFill>
                  <a:srgbClr val="333333"/>
                </a:solidFill>
                <a:latin typeface="Lucida Console"/>
                <a:cs typeface="Lucida Console"/>
              </a:rPr>
              <a:t> </a:t>
            </a:r>
            <a:r>
              <a:rPr sz="850" spc="25" dirty="0">
                <a:solidFill>
                  <a:srgbClr val="333333"/>
                </a:solidFill>
                <a:latin typeface="Lucida Console"/>
                <a:cs typeface="Lucida Console"/>
              </a:rPr>
              <a:t>inside </a:t>
            </a:r>
            <a:r>
              <a:rPr sz="850" spc="30" dirty="0">
                <a:solidFill>
                  <a:srgbClr val="333333"/>
                </a:solidFill>
                <a:latin typeface="Lucida Console"/>
                <a:cs typeface="Lucida Console"/>
              </a:rPr>
              <a:t> chroot()Login failed.421 Service</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available, </a:t>
            </a:r>
            <a:r>
              <a:rPr sz="850" spc="25" dirty="0">
                <a:solidFill>
                  <a:srgbClr val="333333"/>
                </a:solidFill>
                <a:latin typeface="Lucida Console"/>
                <a:cs typeface="Lucida Console"/>
              </a:rPr>
              <a:t>remote</a:t>
            </a:r>
            <a:r>
              <a:rPr sz="850" spc="35"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30" dirty="0">
                <a:solidFill>
                  <a:srgbClr val="333333"/>
                </a:solidFill>
                <a:latin typeface="Lucida Console"/>
                <a:cs typeface="Lucida Console"/>
              </a:rPr>
              <a:t> </a:t>
            </a:r>
            <a:r>
              <a:rPr sz="850" spc="25" dirty="0">
                <a:solidFill>
                  <a:srgbClr val="333333"/>
                </a:solidFill>
                <a:latin typeface="Lucida Console"/>
                <a:cs typeface="Lucida Console"/>
              </a:rPr>
              <a:t>has</a:t>
            </a:r>
            <a:r>
              <a:rPr sz="850" spc="30" dirty="0">
                <a:solidFill>
                  <a:srgbClr val="333333"/>
                </a:solidFill>
                <a:latin typeface="Lucida Console"/>
                <a:cs typeface="Lucida Console"/>
              </a:rPr>
              <a:t> </a:t>
            </a:r>
            <a:r>
              <a:rPr sz="850" spc="25" dirty="0">
                <a:solidFill>
                  <a:srgbClr val="333333"/>
                </a:solidFill>
                <a:latin typeface="Lucida Console"/>
                <a:cs typeface="Lucida Console"/>
              </a:rPr>
              <a:t>closed </a:t>
            </a:r>
            <a:r>
              <a:rPr sz="850" spc="30" dirty="0">
                <a:solidFill>
                  <a:srgbClr val="333333"/>
                </a:solidFill>
                <a:latin typeface="Lucida Console"/>
                <a:cs typeface="Lucida Console"/>
              </a:rPr>
              <a:t> connection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150">
              <a:latin typeface="Lucida Console"/>
              <a:cs typeface="Lucida Console"/>
            </a:endParaRPr>
          </a:p>
          <a:p>
            <a:pPr marL="12700">
              <a:lnSpc>
                <a:spcPct val="100000"/>
              </a:lnSpc>
              <a:spcBef>
                <a:spcPts val="5"/>
              </a:spcBef>
            </a:pPr>
            <a:r>
              <a:rPr sz="1450" b="1" spc="35" dirty="0">
                <a:solidFill>
                  <a:srgbClr val="333333"/>
                </a:solidFill>
                <a:latin typeface="Trebuchet MS"/>
                <a:cs typeface="Trebuchet MS"/>
              </a:rPr>
              <a:t>Tips</a:t>
            </a:r>
            <a:endParaRPr sz="1450">
              <a:latin typeface="Trebuchet MS"/>
              <a:cs typeface="Trebuchet MS"/>
            </a:endParaRPr>
          </a:p>
          <a:p>
            <a:pPr marL="12700" marR="8890">
              <a:lnSpc>
                <a:spcPct val="131600"/>
              </a:lnSpc>
              <a:spcBef>
                <a:spcPts val="950"/>
              </a:spcBef>
            </a:pPr>
            <a:r>
              <a:rPr sz="950" b="1" spc="25" dirty="0">
                <a:solidFill>
                  <a:srgbClr val="333333"/>
                </a:solidFill>
                <a:latin typeface="微软雅黑"/>
                <a:cs typeface="微软雅黑"/>
              </a:rPr>
              <a:t>再次提醒各位读者，在进行下一次实验之前，一定记得将虚拟机还原到最初始的状态，以免多个实验相 互产生冲突。</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777777"/>
                </a:solidFill>
                <a:latin typeface="Trebuchet MS"/>
                <a:cs typeface="Trebuchet MS"/>
              </a:rPr>
              <a:t>11.2.2</a:t>
            </a:r>
            <a:r>
              <a:rPr sz="950" b="1" spc="-35" dirty="0">
                <a:solidFill>
                  <a:srgbClr val="777777"/>
                </a:solidFill>
                <a:latin typeface="Trebuchet MS"/>
                <a:cs typeface="Trebuchet MS"/>
              </a:rPr>
              <a:t> </a:t>
            </a:r>
            <a:r>
              <a:rPr sz="950" b="1" spc="25" dirty="0">
                <a:solidFill>
                  <a:srgbClr val="777777"/>
                </a:solidFill>
                <a:latin typeface="微软雅黑"/>
                <a:cs typeface="微软雅黑"/>
              </a:rPr>
              <a:t>本地用户模式</a:t>
            </a:r>
            <a:endParaRPr sz="950">
              <a:latin typeface="微软雅黑"/>
              <a:cs typeface="微软雅黑"/>
            </a:endParaRPr>
          </a:p>
          <a:p>
            <a:pPr marL="12700" marR="5080" algn="just">
              <a:lnSpc>
                <a:spcPct val="131600"/>
              </a:lnSpc>
              <a:spcBef>
                <a:spcPts val="905"/>
              </a:spcBef>
            </a:pPr>
            <a:r>
              <a:rPr sz="950" b="1" spc="25" dirty="0">
                <a:solidFill>
                  <a:srgbClr val="333333"/>
                </a:solidFill>
                <a:latin typeface="微软雅黑"/>
                <a:cs typeface="微软雅黑"/>
              </a:rPr>
              <a:t>相较于匿名开放模式，本地用户模式要更安全，而且配置起来也很简单。如果大家之前用的是匿名开放 模式，现在就可以将它关了，然后开启本地用户模式。针对本地用户模式的权限参数以及作用如表</a:t>
            </a:r>
            <a:r>
              <a:rPr sz="950" b="1" spc="-10" dirty="0">
                <a:solidFill>
                  <a:srgbClr val="333333"/>
                </a:solidFill>
                <a:latin typeface="Trebuchet MS"/>
                <a:cs typeface="Trebuchet MS"/>
              </a:rPr>
              <a:t>11-3 </a:t>
            </a:r>
            <a:r>
              <a:rPr sz="950" b="1" spc="25" dirty="0">
                <a:solidFill>
                  <a:srgbClr val="333333"/>
                </a:solidFill>
                <a:latin typeface="微软雅黑"/>
                <a:cs typeface="微软雅黑"/>
              </a:rPr>
              <a:t>所示。</a:t>
            </a:r>
            <a:endParaRPr sz="950">
              <a:latin typeface="微软雅黑"/>
              <a:cs typeface="微软雅黑"/>
            </a:endParaRPr>
          </a:p>
          <a:p>
            <a:pPr marL="12700" algn="just">
              <a:lnSpc>
                <a:spcPct val="100000"/>
              </a:lnSpc>
              <a:spcBef>
                <a:spcPts val="1110"/>
              </a:spcBef>
              <a:tabLst>
                <a:tab pos="96710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11-3	</a:t>
            </a:r>
            <a:r>
              <a:rPr sz="950" b="1" spc="25" dirty="0">
                <a:solidFill>
                  <a:srgbClr val="333333"/>
                </a:solidFill>
                <a:latin typeface="微软雅黑"/>
                <a:cs typeface="微软雅黑"/>
              </a:rPr>
              <a:t>本地用户模式使用的权限参数以及作用</a:t>
            </a:r>
            <a:endParaRPr sz="950">
              <a:latin typeface="微软雅黑"/>
              <a:cs typeface="微软雅黑"/>
            </a:endParaRPr>
          </a:p>
        </p:txBody>
      </p:sp>
      <p:sp>
        <p:nvSpPr>
          <p:cNvPr id="15" name="object 15"/>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174</a:t>
            </a:fld>
            <a:endParaRPr sz="800">
              <a:latin typeface="小哥哥网恋吗"/>
              <a:cs typeface="小哥哥网恋吗"/>
            </a:endParaRPr>
          </a:p>
        </p:txBody>
      </p:sp>
      <p:sp>
        <p:nvSpPr>
          <p:cNvPr id="12" name="object 12"/>
          <p:cNvSpPr txBox="1"/>
          <p:nvPr/>
        </p:nvSpPr>
        <p:spPr>
          <a:xfrm>
            <a:off x="946424" y="8899337"/>
            <a:ext cx="5652770" cy="1264285"/>
          </a:xfrm>
          <a:prstGeom prst="rect">
            <a:avLst/>
          </a:prstGeom>
        </p:spPr>
        <p:txBody>
          <a:bodyPr vert="horz" wrap="square" lIns="0" tIns="12065" rIns="0" bIns="0" rtlCol="0">
            <a:spAutoFit/>
          </a:bodyPr>
          <a:lstStyle/>
          <a:p>
            <a:pPr marL="12700" marR="12700">
              <a:lnSpc>
                <a:spcPct val="131600"/>
              </a:lnSpc>
              <a:spcBef>
                <a:spcPts val="95"/>
              </a:spcBef>
            </a:pPr>
            <a:r>
              <a:rPr sz="950" b="1" spc="25" dirty="0">
                <a:solidFill>
                  <a:srgbClr val="333333"/>
                </a:solidFill>
                <a:latin typeface="微软雅黑"/>
                <a:cs typeface="微软雅黑"/>
              </a:rPr>
              <a:t>默认情况下本地用户所需的参数都已经在了，不需要修改。而</a:t>
            </a:r>
            <a:r>
              <a:rPr sz="950" b="1" spc="90" dirty="0">
                <a:solidFill>
                  <a:srgbClr val="333333"/>
                </a:solidFill>
                <a:latin typeface="Trebuchet MS"/>
                <a:cs typeface="Trebuchet MS"/>
              </a:rPr>
              <a:t>umask</a:t>
            </a:r>
            <a:r>
              <a:rPr sz="950" b="1" spc="20" dirty="0">
                <a:solidFill>
                  <a:srgbClr val="333333"/>
                </a:solidFill>
                <a:latin typeface="微软雅黑"/>
                <a:cs typeface="微软雅黑"/>
              </a:rPr>
              <a:t>这个参数还是头一次见到，一般中 </a:t>
            </a:r>
            <a:r>
              <a:rPr sz="950" b="1" spc="25" dirty="0">
                <a:solidFill>
                  <a:srgbClr val="333333"/>
                </a:solidFill>
                <a:latin typeface="微软雅黑"/>
                <a:cs typeface="微软雅黑"/>
              </a:rPr>
              <a:t>文被称为权限掩码或权限补码，能够直接影响到新建文件的权限值。例如</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系统中新建普通文件后 权限是</a:t>
            </a:r>
            <a:r>
              <a:rPr sz="950" b="1" spc="5" dirty="0">
                <a:solidFill>
                  <a:srgbClr val="333333"/>
                </a:solidFill>
                <a:latin typeface="Trebuchet MS"/>
                <a:cs typeface="Trebuchet MS"/>
              </a:rPr>
              <a:t>644</a:t>
            </a:r>
            <a:r>
              <a:rPr sz="950" b="1" spc="5" dirty="0">
                <a:solidFill>
                  <a:srgbClr val="333333"/>
                </a:solidFill>
                <a:latin typeface="微软雅黑"/>
                <a:cs typeface="微软雅黑"/>
              </a:rPr>
              <a:t>，</a:t>
            </a:r>
            <a:r>
              <a:rPr sz="950" b="1" spc="25" dirty="0">
                <a:solidFill>
                  <a:srgbClr val="333333"/>
                </a:solidFill>
                <a:latin typeface="微软雅黑"/>
                <a:cs typeface="微软雅黑"/>
              </a:rPr>
              <a:t>新建的目录权限是</a:t>
            </a:r>
            <a:r>
              <a:rPr sz="950" b="1" spc="5" dirty="0">
                <a:solidFill>
                  <a:srgbClr val="333333"/>
                </a:solidFill>
                <a:latin typeface="Trebuchet MS"/>
                <a:cs typeface="Trebuchet MS"/>
              </a:rPr>
              <a:t>755</a:t>
            </a:r>
            <a:r>
              <a:rPr sz="950" b="1" spc="5" dirty="0">
                <a:solidFill>
                  <a:srgbClr val="333333"/>
                </a:solidFill>
                <a:latin typeface="微软雅黑"/>
                <a:cs typeface="微软雅黑"/>
              </a:rPr>
              <a:t>，</a:t>
            </a:r>
            <a:r>
              <a:rPr sz="950" b="1" spc="25" dirty="0">
                <a:solidFill>
                  <a:srgbClr val="333333"/>
                </a:solidFill>
                <a:latin typeface="微软雅黑"/>
                <a:cs typeface="微软雅黑"/>
              </a:rPr>
              <a:t>虽然用户都习以为常了，但为什么是这个数呢？</a:t>
            </a:r>
            <a:endParaRPr sz="950">
              <a:latin typeface="微软雅黑"/>
              <a:cs typeface="微软雅黑"/>
            </a:endParaRPr>
          </a:p>
          <a:p>
            <a:pPr marL="12700" marR="5080" algn="just">
              <a:lnSpc>
                <a:spcPct val="131600"/>
              </a:lnSpc>
              <a:spcBef>
                <a:spcPts val="750"/>
              </a:spcBef>
            </a:pPr>
            <a:r>
              <a:rPr sz="950" b="1" spc="25" dirty="0">
                <a:solidFill>
                  <a:srgbClr val="333333"/>
                </a:solidFill>
                <a:latin typeface="微软雅黑"/>
                <a:cs typeface="微软雅黑"/>
              </a:rPr>
              <a:t>首先不得不说到其实普通文件的默认权限应该是</a:t>
            </a:r>
            <a:r>
              <a:rPr sz="950" b="1" dirty="0">
                <a:solidFill>
                  <a:srgbClr val="333333"/>
                </a:solidFill>
                <a:latin typeface="Trebuchet MS"/>
                <a:cs typeface="Trebuchet MS"/>
              </a:rPr>
              <a:t>666</a:t>
            </a:r>
            <a:r>
              <a:rPr sz="950" b="1" spc="25" dirty="0">
                <a:solidFill>
                  <a:srgbClr val="333333"/>
                </a:solidFill>
                <a:latin typeface="微软雅黑"/>
                <a:cs typeface="微软雅黑"/>
              </a:rPr>
              <a:t>，目录权限会是</a:t>
            </a:r>
            <a:r>
              <a:rPr sz="950" b="1" dirty="0">
                <a:solidFill>
                  <a:srgbClr val="333333"/>
                </a:solidFill>
                <a:latin typeface="Trebuchet MS"/>
                <a:cs typeface="Trebuchet MS"/>
              </a:rPr>
              <a:t>777</a:t>
            </a:r>
            <a:r>
              <a:rPr sz="950" b="1" spc="20" dirty="0">
                <a:solidFill>
                  <a:srgbClr val="333333"/>
                </a:solidFill>
                <a:latin typeface="微软雅黑"/>
                <a:cs typeface="微软雅黑"/>
              </a:rPr>
              <a:t>，这是写在系统配置文件中的。 但默认值不等于最终权限值，根据公式</a:t>
            </a:r>
            <a:r>
              <a:rPr sz="950" b="1" spc="-125" dirty="0">
                <a:solidFill>
                  <a:srgbClr val="333333"/>
                </a:solidFill>
                <a:latin typeface="Trebuchet MS"/>
                <a:cs typeface="Trebuchet MS"/>
              </a:rPr>
              <a:t>“</a:t>
            </a:r>
            <a:r>
              <a:rPr sz="950" b="1" spc="25" dirty="0">
                <a:solidFill>
                  <a:srgbClr val="333333"/>
                </a:solidFill>
                <a:latin typeface="微软雅黑"/>
                <a:cs typeface="微软雅黑"/>
              </a:rPr>
              <a:t>默认权限</a:t>
            </a:r>
            <a:r>
              <a:rPr sz="950" b="1" spc="-30" dirty="0">
                <a:solidFill>
                  <a:srgbClr val="333333"/>
                </a:solidFill>
                <a:latin typeface="微软雅黑"/>
                <a:cs typeface="微软雅黑"/>
              </a:rPr>
              <a:t> </a:t>
            </a:r>
            <a:r>
              <a:rPr sz="950" b="1" spc="-35" dirty="0">
                <a:solidFill>
                  <a:srgbClr val="333333"/>
                </a:solidFill>
                <a:latin typeface="Trebuchet MS"/>
                <a:cs typeface="Trebuchet MS"/>
              </a:rPr>
              <a:t>- </a:t>
            </a:r>
            <a:r>
              <a:rPr sz="950" b="1" spc="90" dirty="0">
                <a:solidFill>
                  <a:srgbClr val="333333"/>
                </a:solidFill>
                <a:latin typeface="Trebuchet MS"/>
                <a:cs typeface="Trebuchet MS"/>
              </a:rPr>
              <a:t>umask</a:t>
            </a:r>
            <a:r>
              <a:rPr sz="950" b="1" spc="-35" dirty="0">
                <a:solidFill>
                  <a:srgbClr val="333333"/>
                </a:solidFill>
                <a:latin typeface="Trebuchet MS"/>
                <a:cs typeface="Trebuchet MS"/>
              </a:rPr>
              <a:t> </a:t>
            </a:r>
            <a:r>
              <a:rPr sz="950" b="1" dirty="0">
                <a:solidFill>
                  <a:srgbClr val="333333"/>
                </a:solidFill>
                <a:latin typeface="Trebuchet MS"/>
                <a:cs typeface="Trebuchet MS"/>
              </a:rPr>
              <a:t>=</a:t>
            </a:r>
            <a:r>
              <a:rPr sz="950" b="1" spc="-35" dirty="0">
                <a:solidFill>
                  <a:srgbClr val="333333"/>
                </a:solidFill>
                <a:latin typeface="Trebuchet MS"/>
                <a:cs typeface="Trebuchet MS"/>
              </a:rPr>
              <a:t> </a:t>
            </a:r>
            <a:r>
              <a:rPr sz="950" b="1" spc="25" dirty="0">
                <a:solidFill>
                  <a:srgbClr val="333333"/>
                </a:solidFill>
                <a:latin typeface="微软雅黑"/>
                <a:cs typeface="微软雅黑"/>
              </a:rPr>
              <a:t>实际权限</a:t>
            </a:r>
            <a:r>
              <a:rPr sz="950" b="1" spc="-125" dirty="0">
                <a:solidFill>
                  <a:srgbClr val="333333"/>
                </a:solidFill>
                <a:latin typeface="Trebuchet MS"/>
                <a:cs typeface="Trebuchet MS"/>
              </a:rPr>
              <a:t>”</a:t>
            </a:r>
            <a:r>
              <a:rPr sz="950" b="1" spc="25" dirty="0">
                <a:solidFill>
                  <a:srgbClr val="333333"/>
                </a:solidFill>
                <a:latin typeface="微软雅黑"/>
                <a:cs typeface="微软雅黑"/>
              </a:rPr>
              <a:t>，而</a:t>
            </a:r>
            <a:r>
              <a:rPr sz="950" b="1" spc="90" dirty="0">
                <a:solidFill>
                  <a:srgbClr val="333333"/>
                </a:solidFill>
                <a:latin typeface="Trebuchet MS"/>
                <a:cs typeface="Trebuchet MS"/>
              </a:rPr>
              <a:t>umask</a:t>
            </a:r>
            <a:r>
              <a:rPr sz="950" b="1" spc="25" dirty="0">
                <a:solidFill>
                  <a:srgbClr val="333333"/>
                </a:solidFill>
                <a:latin typeface="微软雅黑"/>
                <a:cs typeface="微软雅黑"/>
              </a:rPr>
              <a:t>值默认是</a:t>
            </a:r>
            <a:r>
              <a:rPr sz="950" b="1" dirty="0">
                <a:solidFill>
                  <a:srgbClr val="333333"/>
                </a:solidFill>
                <a:latin typeface="Trebuchet MS"/>
                <a:cs typeface="Trebuchet MS"/>
              </a:rPr>
              <a:t>022</a:t>
            </a:r>
            <a:r>
              <a:rPr sz="950" b="1" spc="20" dirty="0">
                <a:solidFill>
                  <a:srgbClr val="333333"/>
                </a:solidFill>
                <a:latin typeface="微软雅黑"/>
                <a:cs typeface="微软雅黑"/>
              </a:rPr>
              <a:t>，所以 </a:t>
            </a:r>
            <a:r>
              <a:rPr sz="950" b="1" spc="25" dirty="0">
                <a:solidFill>
                  <a:srgbClr val="333333"/>
                </a:solidFill>
                <a:latin typeface="微软雅黑"/>
                <a:cs typeface="微软雅黑"/>
              </a:rPr>
              <a:t>实际文件到手就剩下</a:t>
            </a:r>
            <a:r>
              <a:rPr sz="950" b="1" spc="5" dirty="0">
                <a:solidFill>
                  <a:srgbClr val="333333"/>
                </a:solidFill>
                <a:latin typeface="Trebuchet MS"/>
                <a:cs typeface="Trebuchet MS"/>
              </a:rPr>
              <a:t>644</a:t>
            </a:r>
            <a:r>
              <a:rPr sz="950" b="1" spc="5" dirty="0">
                <a:solidFill>
                  <a:srgbClr val="333333"/>
                </a:solidFill>
                <a:latin typeface="微软雅黑"/>
                <a:cs typeface="微软雅黑"/>
              </a:rPr>
              <a:t>，</a:t>
            </a:r>
            <a:r>
              <a:rPr sz="950" b="1" spc="25" dirty="0">
                <a:solidFill>
                  <a:srgbClr val="333333"/>
                </a:solidFill>
                <a:latin typeface="微软雅黑"/>
                <a:cs typeface="微软雅黑"/>
              </a:rPr>
              <a:t>目录文件剩下</a:t>
            </a:r>
            <a:r>
              <a:rPr sz="950" b="1" dirty="0">
                <a:solidFill>
                  <a:srgbClr val="333333"/>
                </a:solidFill>
                <a:latin typeface="Trebuchet MS"/>
                <a:cs typeface="Trebuchet MS"/>
              </a:rPr>
              <a:t>755</a:t>
            </a:r>
            <a:r>
              <a:rPr sz="950" b="1" spc="25" dirty="0">
                <a:solidFill>
                  <a:srgbClr val="333333"/>
                </a:solidFill>
                <a:latin typeface="微软雅黑"/>
                <a:cs typeface="微软雅黑"/>
              </a:rPr>
              <a:t>了。</a:t>
            </a:r>
            <a:endParaRPr sz="950">
              <a:latin typeface="微软雅黑"/>
              <a:cs typeface="微软雅黑"/>
            </a:endParaRPr>
          </a:p>
        </p:txBody>
      </p:sp>
      <p:sp>
        <p:nvSpPr>
          <p:cNvPr id="13" name="object 13"/>
          <p:cNvSpPr txBox="1"/>
          <p:nvPr/>
        </p:nvSpPr>
        <p:spPr>
          <a:xfrm>
            <a:off x="1070306" y="406754"/>
            <a:ext cx="5363845" cy="1226185"/>
          </a:xfrm>
          <a:prstGeom prst="rect">
            <a:avLst/>
          </a:prstGeom>
        </p:spPr>
        <p:txBody>
          <a:bodyPr vert="horz" wrap="square" lIns="0" tIns="11430" rIns="0" bIns="0" rtlCol="0">
            <a:spAutoFit/>
          </a:bodyPr>
          <a:lstStyle/>
          <a:p>
            <a:pPr marL="12700" marR="287020">
              <a:lnSpc>
                <a:spcPct val="132400"/>
              </a:lnSpc>
              <a:spcBef>
                <a:spcPts val="9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ftp</a:t>
            </a:r>
            <a:r>
              <a:rPr sz="850" spc="30" dirty="0">
                <a:solidFill>
                  <a:srgbClr val="333333"/>
                </a:solidFill>
                <a:latin typeface="Lucida Console"/>
                <a:cs typeface="Lucida Console"/>
              </a:rPr>
              <a:t> 192.168.10.10Connected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(192.168.10.10).220</a:t>
            </a:r>
            <a:r>
              <a:rPr sz="850" spc="20" dirty="0">
                <a:solidFill>
                  <a:srgbClr val="333333"/>
                </a:solidFill>
                <a:latin typeface="Lucida Console"/>
                <a:cs typeface="Lucida Console"/>
              </a:rPr>
              <a:t> </a:t>
            </a:r>
            <a:r>
              <a:rPr sz="850" spc="30" dirty="0">
                <a:solidFill>
                  <a:srgbClr val="333333"/>
                </a:solidFill>
                <a:latin typeface="Lucida Console"/>
                <a:cs typeface="Lucida Console"/>
              </a:rPr>
              <a:t>(vsFTPd</a:t>
            </a:r>
            <a:r>
              <a:rPr sz="850" spc="25" dirty="0">
                <a:solidFill>
                  <a:srgbClr val="333333"/>
                </a:solidFill>
                <a:latin typeface="Lucida Console"/>
                <a:cs typeface="Lucida Console"/>
              </a:rPr>
              <a:t> </a:t>
            </a:r>
            <a:r>
              <a:rPr sz="850" spc="30" dirty="0">
                <a:solidFill>
                  <a:srgbClr val="333333"/>
                </a:solidFill>
                <a:latin typeface="Lucida Console"/>
                <a:cs typeface="Lucida Console"/>
              </a:rPr>
              <a:t>3.0.3)Name</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(192.168.10.10:root):</a:t>
            </a:r>
            <a:r>
              <a:rPr sz="850" spc="25" dirty="0">
                <a:solidFill>
                  <a:srgbClr val="333333"/>
                </a:solidFill>
                <a:latin typeface="Lucida Console"/>
                <a:cs typeface="Lucida Console"/>
              </a:rPr>
              <a:t> </a:t>
            </a:r>
            <a:r>
              <a:rPr sz="850" spc="30" dirty="0">
                <a:solidFill>
                  <a:srgbClr val="333333"/>
                </a:solidFill>
                <a:latin typeface="Lucida Console"/>
                <a:cs typeface="Lucida Console"/>
              </a:rPr>
              <a:t>anonymous331</a:t>
            </a:r>
            <a:endParaRPr sz="850">
              <a:latin typeface="Lucida Console"/>
              <a:cs typeface="Lucida Console"/>
            </a:endParaRPr>
          </a:p>
          <a:p>
            <a:pPr marL="12700" marR="5080" indent="-635">
              <a:lnSpc>
                <a:spcPct val="132400"/>
              </a:lnSpc>
            </a:pPr>
            <a:r>
              <a:rPr sz="850" spc="25" dirty="0">
                <a:solidFill>
                  <a:srgbClr val="333333"/>
                </a:solidFill>
                <a:latin typeface="Lucida Console"/>
                <a:cs typeface="Lucida Console"/>
              </a:rPr>
              <a:t>Please</a:t>
            </a:r>
            <a:r>
              <a:rPr sz="850" spc="35" dirty="0">
                <a:solidFill>
                  <a:srgbClr val="333333"/>
                </a:solidFill>
                <a:latin typeface="Lucida Console"/>
                <a:cs typeface="Lucida Console"/>
              </a:rPr>
              <a:t> </a:t>
            </a:r>
            <a:r>
              <a:rPr sz="850" spc="30" dirty="0">
                <a:solidFill>
                  <a:srgbClr val="333333"/>
                </a:solidFill>
                <a:latin typeface="Lucida Console"/>
                <a:cs typeface="Lucida Console"/>
              </a:rPr>
              <a:t>specify</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30" dirty="0">
                <a:solidFill>
                  <a:srgbClr val="333333"/>
                </a:solidFill>
                <a:latin typeface="Lucida Console"/>
                <a:cs typeface="Lucida Console"/>
              </a:rPr>
              <a:t>password.Password:</a:t>
            </a:r>
            <a:r>
              <a:rPr sz="800" spc="90" dirty="0">
                <a:solidFill>
                  <a:srgbClr val="333333"/>
                </a:solidFill>
                <a:latin typeface="宋体"/>
                <a:cs typeface="宋体"/>
              </a:rPr>
              <a:t>此处敲击回车即可</a:t>
            </a:r>
            <a:r>
              <a:rPr sz="850" spc="25" dirty="0">
                <a:solidFill>
                  <a:srgbClr val="333333"/>
                </a:solidFill>
                <a:latin typeface="Lucida Console"/>
                <a:cs typeface="Lucida Console"/>
              </a:rPr>
              <a:t>230</a:t>
            </a:r>
            <a:r>
              <a:rPr sz="850" spc="35" dirty="0">
                <a:solidFill>
                  <a:srgbClr val="333333"/>
                </a:solidFill>
                <a:latin typeface="Lucida Console"/>
                <a:cs typeface="Lucida Console"/>
              </a:rPr>
              <a:t> </a:t>
            </a:r>
            <a:r>
              <a:rPr sz="850" spc="25" dirty="0">
                <a:solidFill>
                  <a:srgbClr val="333333"/>
                </a:solidFill>
                <a:latin typeface="Lucida Console"/>
                <a:cs typeface="Lucida Console"/>
              </a:rPr>
              <a:t>Login</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successful.Remote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5" dirty="0">
                <a:solidFill>
                  <a:srgbClr val="333333"/>
                </a:solidFill>
                <a:latin typeface="Lucida Console"/>
                <a:cs typeface="Lucida Console"/>
              </a:rPr>
              <a:t>type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UNIX.Using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binary</a:t>
            </a:r>
            <a:r>
              <a:rPr sz="850" spc="35" dirty="0">
                <a:solidFill>
                  <a:srgbClr val="333333"/>
                </a:solidFill>
                <a:latin typeface="Lucida Console"/>
                <a:cs typeface="Lucida Console"/>
              </a:rPr>
              <a:t> </a:t>
            </a:r>
            <a:r>
              <a:rPr sz="850" spc="25" dirty="0">
                <a:solidFill>
                  <a:srgbClr val="333333"/>
                </a:solidFill>
                <a:latin typeface="Lucida Console"/>
                <a:cs typeface="Lucida Console"/>
              </a:rPr>
              <a:t>mode</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transfer</a:t>
            </a:r>
            <a:r>
              <a:rPr sz="850" spc="35" dirty="0">
                <a:solidFill>
                  <a:srgbClr val="333333"/>
                </a:solidFill>
                <a:latin typeface="Lucida Console"/>
                <a:cs typeface="Lucida Console"/>
              </a:rPr>
              <a:t> </a:t>
            </a:r>
            <a:r>
              <a:rPr sz="850" spc="30" dirty="0">
                <a:solidFill>
                  <a:srgbClr val="333333"/>
                </a:solidFill>
                <a:latin typeface="Lucida Console"/>
                <a:cs typeface="Lucida Console"/>
              </a:rPr>
              <a:t>files.ftp&gt; </a:t>
            </a:r>
            <a:r>
              <a:rPr sz="850" spc="20" dirty="0">
                <a:solidFill>
                  <a:srgbClr val="333333"/>
                </a:solidFill>
                <a:latin typeface="Lucida Console"/>
                <a:cs typeface="Lucida Console"/>
              </a:rPr>
              <a:t>cd</a:t>
            </a:r>
            <a:r>
              <a:rPr sz="850" spc="35" dirty="0">
                <a:solidFill>
                  <a:srgbClr val="333333"/>
                </a:solidFill>
                <a:latin typeface="Lucida Console"/>
                <a:cs typeface="Lucida Console"/>
              </a:rPr>
              <a:t> </a:t>
            </a:r>
            <a:r>
              <a:rPr sz="850" spc="25" dirty="0">
                <a:solidFill>
                  <a:srgbClr val="333333"/>
                </a:solidFill>
                <a:latin typeface="Lucida Console"/>
                <a:cs typeface="Lucida Console"/>
              </a:rPr>
              <a:t>pub250 </a:t>
            </a:r>
            <a:r>
              <a:rPr sz="850" spc="30" dirty="0">
                <a:solidFill>
                  <a:srgbClr val="333333"/>
                </a:solidFill>
                <a:latin typeface="Lucida Console"/>
                <a:cs typeface="Lucida Console"/>
              </a:rPr>
              <a:t> Directory successfully changed.ftp&gt; </a:t>
            </a:r>
            <a:r>
              <a:rPr sz="850" spc="25" dirty="0">
                <a:solidFill>
                  <a:srgbClr val="333333"/>
                </a:solidFill>
                <a:latin typeface="Lucida Console"/>
                <a:cs typeface="Lucida Console"/>
              </a:rPr>
              <a:t>mkdir </a:t>
            </a:r>
            <a:r>
              <a:rPr sz="850" spc="30" dirty="0">
                <a:solidFill>
                  <a:srgbClr val="333333"/>
                </a:solidFill>
                <a:latin typeface="Lucida Console"/>
                <a:cs typeface="Lucida Console"/>
              </a:rPr>
              <a:t>files257 "/pub/files" createdftp&gt; </a:t>
            </a:r>
            <a:r>
              <a:rPr sz="850" spc="35" dirty="0">
                <a:solidFill>
                  <a:srgbClr val="333333"/>
                </a:solidFill>
                <a:latin typeface="Lucida Console"/>
                <a:cs typeface="Lucida Console"/>
              </a:rPr>
              <a:t> </a:t>
            </a:r>
            <a:r>
              <a:rPr sz="850" spc="25" dirty="0">
                <a:solidFill>
                  <a:srgbClr val="333333"/>
                </a:solidFill>
                <a:latin typeface="Lucida Console"/>
                <a:cs typeface="Lucida Console"/>
              </a:rPr>
              <a:t>rename</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files</a:t>
            </a:r>
            <a:r>
              <a:rPr sz="850" spc="35" dirty="0">
                <a:solidFill>
                  <a:srgbClr val="333333"/>
                </a:solidFill>
                <a:latin typeface="Lucida Console"/>
                <a:cs typeface="Lucida Console"/>
              </a:rPr>
              <a:t> </a:t>
            </a:r>
            <a:r>
              <a:rPr sz="850" spc="30" dirty="0">
                <a:solidFill>
                  <a:srgbClr val="333333"/>
                </a:solidFill>
                <a:latin typeface="Lucida Console"/>
                <a:cs typeface="Lucida Console"/>
              </a:rPr>
              <a:t>database350</a:t>
            </a:r>
            <a:r>
              <a:rPr sz="850" spc="35" dirty="0">
                <a:solidFill>
                  <a:srgbClr val="333333"/>
                </a:solidFill>
                <a:latin typeface="Lucida Console"/>
                <a:cs typeface="Lucida Console"/>
              </a:rPr>
              <a:t> </a:t>
            </a:r>
            <a:r>
              <a:rPr sz="850" spc="25" dirty="0">
                <a:solidFill>
                  <a:srgbClr val="333333"/>
                </a:solidFill>
                <a:latin typeface="Lucida Console"/>
                <a:cs typeface="Lucida Console"/>
              </a:rPr>
              <a:t>Ready</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30" dirty="0">
                <a:solidFill>
                  <a:srgbClr val="333333"/>
                </a:solidFill>
                <a:latin typeface="Lucida Console"/>
                <a:cs typeface="Lucida Console"/>
              </a:rPr>
              <a:t>RNTO.250</a:t>
            </a:r>
            <a:r>
              <a:rPr sz="850" spc="35" dirty="0">
                <a:solidFill>
                  <a:srgbClr val="333333"/>
                </a:solidFill>
                <a:latin typeface="Lucida Console"/>
                <a:cs typeface="Lucida Console"/>
              </a:rPr>
              <a:t> </a:t>
            </a:r>
            <a:r>
              <a:rPr sz="850" spc="25" dirty="0">
                <a:solidFill>
                  <a:srgbClr val="333333"/>
                </a:solidFill>
                <a:latin typeface="Lucida Console"/>
                <a:cs typeface="Lucida Console"/>
              </a:rPr>
              <a:t>Rename</a:t>
            </a:r>
            <a:r>
              <a:rPr sz="850" spc="30" dirty="0">
                <a:solidFill>
                  <a:srgbClr val="333333"/>
                </a:solidFill>
                <a:latin typeface="Lucida Console"/>
                <a:cs typeface="Lucida Console"/>
              </a:rPr>
              <a:t> successful.ftp&gt;</a:t>
            </a:r>
            <a:r>
              <a:rPr sz="850" spc="35" dirty="0">
                <a:solidFill>
                  <a:srgbClr val="333333"/>
                </a:solidFill>
                <a:latin typeface="Lucida Console"/>
                <a:cs typeface="Lucida Console"/>
              </a:rPr>
              <a:t> </a:t>
            </a:r>
            <a:r>
              <a:rPr sz="850" spc="25" dirty="0">
                <a:solidFill>
                  <a:srgbClr val="333333"/>
                </a:solidFill>
                <a:latin typeface="Lucida Console"/>
                <a:cs typeface="Lucida Console"/>
              </a:rPr>
              <a:t>rmdir </a:t>
            </a:r>
            <a:r>
              <a:rPr sz="850" spc="30" dirty="0">
                <a:solidFill>
                  <a:srgbClr val="333333"/>
                </a:solidFill>
                <a:latin typeface="Lucida Console"/>
                <a:cs typeface="Lucida Console"/>
              </a:rPr>
              <a:t> database250</a:t>
            </a:r>
            <a:r>
              <a:rPr sz="850" spc="25" dirty="0">
                <a:solidFill>
                  <a:srgbClr val="333333"/>
                </a:solidFill>
                <a:latin typeface="Lucida Console"/>
                <a:cs typeface="Lucida Console"/>
              </a:rPr>
              <a:t> Remove</a:t>
            </a:r>
            <a:r>
              <a:rPr sz="850" spc="30" dirty="0">
                <a:solidFill>
                  <a:srgbClr val="333333"/>
                </a:solidFill>
                <a:latin typeface="Lucida Console"/>
                <a:cs typeface="Lucida Console"/>
              </a:rPr>
              <a:t> directory</a:t>
            </a:r>
            <a:r>
              <a:rPr sz="850" spc="25" dirty="0">
                <a:solidFill>
                  <a:srgbClr val="333333"/>
                </a:solidFill>
                <a:latin typeface="Lucida Console"/>
                <a:cs typeface="Lucida Console"/>
              </a:rPr>
              <a:t> </a:t>
            </a:r>
            <a:r>
              <a:rPr sz="850" spc="30" dirty="0">
                <a:solidFill>
                  <a:srgbClr val="333333"/>
                </a:solidFill>
                <a:latin typeface="Lucida Console"/>
                <a:cs typeface="Lucida Console"/>
              </a:rPr>
              <a:t>operation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successful.ftp&gt; exit221</a:t>
            </a:r>
            <a:r>
              <a:rPr sz="850" spc="25" dirty="0">
                <a:solidFill>
                  <a:srgbClr val="333333"/>
                </a:solidFill>
                <a:latin typeface="Lucida Console"/>
                <a:cs typeface="Lucida Console"/>
              </a:rPr>
              <a:t> </a:t>
            </a:r>
            <a:r>
              <a:rPr sz="850" spc="30" dirty="0">
                <a:solidFill>
                  <a:srgbClr val="333333"/>
                </a:solidFill>
                <a:latin typeface="Lucida Console"/>
                <a:cs typeface="Lucida Console"/>
              </a:rPr>
              <a:t>Goodbye.</a:t>
            </a:r>
            <a:endParaRPr sz="850">
              <a:latin typeface="Lucida Console"/>
              <a:cs typeface="Lucida Console"/>
            </a:endParaRPr>
          </a:p>
        </p:txBody>
      </p:sp>
      <p:sp>
        <p:nvSpPr>
          <p:cNvPr id="14" name="object 1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559451"/>
            <a:ext cx="5651500" cy="1010285"/>
            <a:chOff x="959124" y="1559451"/>
            <a:chExt cx="5651500" cy="1010285"/>
          </a:xfrm>
        </p:grpSpPr>
        <p:sp>
          <p:nvSpPr>
            <p:cNvPr id="3" name="object 3"/>
            <p:cNvSpPr/>
            <p:nvPr/>
          </p:nvSpPr>
          <p:spPr>
            <a:xfrm>
              <a:off x="963889" y="1564216"/>
              <a:ext cx="5641975" cy="1000760"/>
            </a:xfrm>
            <a:custGeom>
              <a:avLst/>
              <a:gdLst/>
              <a:ahLst/>
              <a:cxnLst/>
              <a:rect l="l" t="t" r="r" b="b"/>
              <a:pathLst>
                <a:path w="5641975" h="1000760">
                  <a:moveTo>
                    <a:pt x="5617597" y="1000589"/>
                  </a:moveTo>
                  <a:lnTo>
                    <a:pt x="23823" y="1000589"/>
                  </a:lnTo>
                  <a:lnTo>
                    <a:pt x="20659" y="1000437"/>
                  </a:lnTo>
                  <a:lnTo>
                    <a:pt x="0" y="979892"/>
                  </a:lnTo>
                  <a:lnTo>
                    <a:pt x="0" y="976766"/>
                  </a:lnTo>
                  <a:lnTo>
                    <a:pt x="0" y="20545"/>
                  </a:lnTo>
                  <a:lnTo>
                    <a:pt x="20659" y="0"/>
                  </a:lnTo>
                  <a:lnTo>
                    <a:pt x="5620752" y="0"/>
                  </a:lnTo>
                  <a:lnTo>
                    <a:pt x="5641421" y="20545"/>
                  </a:lnTo>
                  <a:lnTo>
                    <a:pt x="5641421" y="979892"/>
                  </a:lnTo>
                  <a:lnTo>
                    <a:pt x="5620752" y="1000437"/>
                  </a:lnTo>
                  <a:lnTo>
                    <a:pt x="5617597" y="1000589"/>
                  </a:lnTo>
                  <a:close/>
                </a:path>
              </a:pathLst>
            </a:custGeom>
            <a:solidFill>
              <a:srgbClr val="F8F8F8"/>
            </a:solidFill>
          </p:spPr>
          <p:txBody>
            <a:bodyPr wrap="square" lIns="0" tIns="0" rIns="0" bIns="0" rtlCol="0"/>
            <a:lstStyle/>
            <a:p>
              <a:endParaRPr/>
            </a:p>
          </p:txBody>
        </p:sp>
        <p:sp>
          <p:nvSpPr>
            <p:cNvPr id="4" name="object 4"/>
            <p:cNvSpPr/>
            <p:nvPr/>
          </p:nvSpPr>
          <p:spPr>
            <a:xfrm>
              <a:off x="963889" y="1564216"/>
              <a:ext cx="5641975" cy="1000760"/>
            </a:xfrm>
            <a:custGeom>
              <a:avLst/>
              <a:gdLst/>
              <a:ahLst/>
              <a:cxnLst/>
              <a:rect l="l" t="t" r="r" b="b"/>
              <a:pathLst>
                <a:path w="5641975" h="1000760">
                  <a:moveTo>
                    <a:pt x="0" y="976766"/>
                  </a:moveTo>
                  <a:lnTo>
                    <a:pt x="0" y="23823"/>
                  </a:lnTo>
                  <a:lnTo>
                    <a:pt x="0" y="20545"/>
                  </a:lnTo>
                  <a:lnTo>
                    <a:pt x="600" y="17419"/>
                  </a:lnTo>
                  <a:lnTo>
                    <a:pt x="1810" y="14589"/>
                  </a:lnTo>
                  <a:lnTo>
                    <a:pt x="3020" y="11616"/>
                  </a:lnTo>
                  <a:lnTo>
                    <a:pt x="4745" y="9081"/>
                  </a:lnTo>
                  <a:lnTo>
                    <a:pt x="6975" y="6851"/>
                  </a:lnTo>
                  <a:lnTo>
                    <a:pt x="9214" y="4612"/>
                  </a:lnTo>
                  <a:lnTo>
                    <a:pt x="11787" y="2830"/>
                  </a:lnTo>
                  <a:lnTo>
                    <a:pt x="14703" y="1486"/>
                  </a:lnTo>
                  <a:lnTo>
                    <a:pt x="17629" y="447"/>
                  </a:lnTo>
                  <a:lnTo>
                    <a:pt x="20659" y="0"/>
                  </a:lnTo>
                  <a:lnTo>
                    <a:pt x="23823" y="0"/>
                  </a:lnTo>
                  <a:lnTo>
                    <a:pt x="5617597" y="0"/>
                  </a:lnTo>
                  <a:lnTo>
                    <a:pt x="5620752" y="0"/>
                  </a:lnTo>
                  <a:lnTo>
                    <a:pt x="5623792" y="447"/>
                  </a:lnTo>
                  <a:lnTo>
                    <a:pt x="5639610" y="14589"/>
                  </a:lnTo>
                  <a:lnTo>
                    <a:pt x="5640821" y="17419"/>
                  </a:lnTo>
                  <a:lnTo>
                    <a:pt x="5641421" y="20545"/>
                  </a:lnTo>
                  <a:lnTo>
                    <a:pt x="5641421" y="23823"/>
                  </a:lnTo>
                  <a:lnTo>
                    <a:pt x="5641421" y="976766"/>
                  </a:lnTo>
                  <a:lnTo>
                    <a:pt x="5641421" y="979892"/>
                  </a:lnTo>
                  <a:lnTo>
                    <a:pt x="5640821" y="982874"/>
                  </a:lnTo>
                  <a:lnTo>
                    <a:pt x="5639610" y="985695"/>
                  </a:lnTo>
                  <a:lnTo>
                    <a:pt x="5638400" y="988525"/>
                  </a:lnTo>
                  <a:lnTo>
                    <a:pt x="5626717" y="998503"/>
                  </a:lnTo>
                  <a:lnTo>
                    <a:pt x="5623792" y="999846"/>
                  </a:lnTo>
                  <a:lnTo>
                    <a:pt x="5620752" y="1000437"/>
                  </a:lnTo>
                  <a:lnTo>
                    <a:pt x="5617597" y="1000589"/>
                  </a:lnTo>
                  <a:lnTo>
                    <a:pt x="23823" y="1000589"/>
                  </a:lnTo>
                  <a:lnTo>
                    <a:pt x="20659" y="1000437"/>
                  </a:lnTo>
                  <a:lnTo>
                    <a:pt x="17629" y="999846"/>
                  </a:lnTo>
                  <a:lnTo>
                    <a:pt x="14703" y="998503"/>
                  </a:lnTo>
                  <a:lnTo>
                    <a:pt x="11787" y="997311"/>
                  </a:lnTo>
                  <a:lnTo>
                    <a:pt x="1810" y="985695"/>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645298"/>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427219"/>
            <a:ext cx="5651500" cy="667385"/>
            <a:chOff x="959124" y="3427219"/>
            <a:chExt cx="5651500" cy="667385"/>
          </a:xfrm>
        </p:grpSpPr>
        <p:sp>
          <p:nvSpPr>
            <p:cNvPr id="7" name="object 7"/>
            <p:cNvSpPr/>
            <p:nvPr/>
          </p:nvSpPr>
          <p:spPr>
            <a:xfrm>
              <a:off x="963889" y="3431983"/>
              <a:ext cx="5641975" cy="657860"/>
            </a:xfrm>
            <a:custGeom>
              <a:avLst/>
              <a:gdLst/>
              <a:ahLst/>
              <a:cxnLst/>
              <a:rect l="l" t="t" r="r" b="b"/>
              <a:pathLst>
                <a:path w="5641975" h="657860">
                  <a:moveTo>
                    <a:pt x="5617597" y="657530"/>
                  </a:moveTo>
                  <a:lnTo>
                    <a:pt x="23823" y="657530"/>
                  </a:lnTo>
                  <a:lnTo>
                    <a:pt x="20659" y="657378"/>
                  </a:lnTo>
                  <a:lnTo>
                    <a:pt x="0" y="636832"/>
                  </a:lnTo>
                  <a:lnTo>
                    <a:pt x="0" y="633706"/>
                  </a:lnTo>
                  <a:lnTo>
                    <a:pt x="0" y="20402"/>
                  </a:lnTo>
                  <a:lnTo>
                    <a:pt x="20659" y="0"/>
                  </a:lnTo>
                  <a:lnTo>
                    <a:pt x="5620752" y="0"/>
                  </a:lnTo>
                  <a:lnTo>
                    <a:pt x="5641421" y="20402"/>
                  </a:lnTo>
                  <a:lnTo>
                    <a:pt x="5641421" y="636832"/>
                  </a:lnTo>
                  <a:lnTo>
                    <a:pt x="5620752" y="657378"/>
                  </a:lnTo>
                  <a:lnTo>
                    <a:pt x="5617597" y="657530"/>
                  </a:lnTo>
                  <a:close/>
                </a:path>
              </a:pathLst>
            </a:custGeom>
            <a:solidFill>
              <a:srgbClr val="F8F8F8"/>
            </a:solidFill>
          </p:spPr>
          <p:txBody>
            <a:bodyPr wrap="square" lIns="0" tIns="0" rIns="0" bIns="0" rtlCol="0"/>
            <a:lstStyle/>
            <a:p>
              <a:endParaRPr/>
            </a:p>
          </p:txBody>
        </p:sp>
        <p:sp>
          <p:nvSpPr>
            <p:cNvPr id="8" name="object 8"/>
            <p:cNvSpPr/>
            <p:nvPr/>
          </p:nvSpPr>
          <p:spPr>
            <a:xfrm>
              <a:off x="963889" y="3431983"/>
              <a:ext cx="5641975" cy="657860"/>
            </a:xfrm>
            <a:custGeom>
              <a:avLst/>
              <a:gdLst/>
              <a:ahLst/>
              <a:cxnLst/>
              <a:rect l="l" t="t" r="r" b="b"/>
              <a:pathLst>
                <a:path w="5641975" h="657860">
                  <a:moveTo>
                    <a:pt x="0" y="633706"/>
                  </a:moveTo>
                  <a:lnTo>
                    <a:pt x="0" y="23823"/>
                  </a:lnTo>
                  <a:lnTo>
                    <a:pt x="0" y="20402"/>
                  </a:lnTo>
                  <a:lnTo>
                    <a:pt x="600" y="17267"/>
                  </a:lnTo>
                  <a:lnTo>
                    <a:pt x="1810" y="14446"/>
                  </a:lnTo>
                  <a:lnTo>
                    <a:pt x="3020" y="11616"/>
                  </a:lnTo>
                  <a:lnTo>
                    <a:pt x="4745" y="9081"/>
                  </a:lnTo>
                  <a:lnTo>
                    <a:pt x="6975" y="6851"/>
                  </a:lnTo>
                  <a:lnTo>
                    <a:pt x="9214" y="4469"/>
                  </a:lnTo>
                  <a:lnTo>
                    <a:pt x="11787" y="2677"/>
                  </a:lnTo>
                  <a:lnTo>
                    <a:pt x="14703" y="1639"/>
                  </a:lnTo>
                  <a:lnTo>
                    <a:pt x="17629" y="590"/>
                  </a:lnTo>
                  <a:lnTo>
                    <a:pt x="20659" y="0"/>
                  </a:lnTo>
                  <a:lnTo>
                    <a:pt x="23823" y="0"/>
                  </a:lnTo>
                  <a:lnTo>
                    <a:pt x="5617597" y="0"/>
                  </a:lnTo>
                  <a:lnTo>
                    <a:pt x="5620752" y="0"/>
                  </a:lnTo>
                  <a:lnTo>
                    <a:pt x="5623792" y="590"/>
                  </a:lnTo>
                  <a:lnTo>
                    <a:pt x="5626717" y="1639"/>
                  </a:lnTo>
                  <a:lnTo>
                    <a:pt x="5629633" y="2677"/>
                  </a:lnTo>
                  <a:lnTo>
                    <a:pt x="5632206" y="4469"/>
                  </a:lnTo>
                  <a:lnTo>
                    <a:pt x="5634446" y="6851"/>
                  </a:lnTo>
                  <a:lnTo>
                    <a:pt x="5636675" y="9081"/>
                  </a:lnTo>
                  <a:lnTo>
                    <a:pt x="5638400" y="11616"/>
                  </a:lnTo>
                  <a:lnTo>
                    <a:pt x="5639610" y="14446"/>
                  </a:lnTo>
                  <a:lnTo>
                    <a:pt x="5640821" y="17267"/>
                  </a:lnTo>
                  <a:lnTo>
                    <a:pt x="5641421" y="20402"/>
                  </a:lnTo>
                  <a:lnTo>
                    <a:pt x="5641421" y="23823"/>
                  </a:lnTo>
                  <a:lnTo>
                    <a:pt x="5641421" y="633706"/>
                  </a:lnTo>
                  <a:lnTo>
                    <a:pt x="5641421" y="636832"/>
                  </a:lnTo>
                  <a:lnTo>
                    <a:pt x="5640821" y="639815"/>
                  </a:lnTo>
                  <a:lnTo>
                    <a:pt x="5639610" y="642636"/>
                  </a:lnTo>
                  <a:lnTo>
                    <a:pt x="5638400" y="645466"/>
                  </a:lnTo>
                  <a:lnTo>
                    <a:pt x="5636675" y="648153"/>
                  </a:lnTo>
                  <a:lnTo>
                    <a:pt x="5634446" y="650383"/>
                  </a:lnTo>
                  <a:lnTo>
                    <a:pt x="5632206" y="652613"/>
                  </a:lnTo>
                  <a:lnTo>
                    <a:pt x="5629633" y="654252"/>
                  </a:lnTo>
                  <a:lnTo>
                    <a:pt x="5626717" y="655443"/>
                  </a:lnTo>
                  <a:lnTo>
                    <a:pt x="5623792" y="656787"/>
                  </a:lnTo>
                  <a:lnTo>
                    <a:pt x="5620752" y="657378"/>
                  </a:lnTo>
                  <a:lnTo>
                    <a:pt x="5617597" y="657530"/>
                  </a:lnTo>
                  <a:lnTo>
                    <a:pt x="23823" y="657530"/>
                  </a:lnTo>
                  <a:lnTo>
                    <a:pt x="20659" y="657378"/>
                  </a:lnTo>
                  <a:lnTo>
                    <a:pt x="17629" y="656787"/>
                  </a:lnTo>
                  <a:lnTo>
                    <a:pt x="14703" y="655443"/>
                  </a:lnTo>
                  <a:lnTo>
                    <a:pt x="11787" y="654252"/>
                  </a:lnTo>
                  <a:lnTo>
                    <a:pt x="1810" y="642636"/>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513065"/>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761339"/>
            <a:ext cx="5651500" cy="667385"/>
            <a:chOff x="959124" y="4761339"/>
            <a:chExt cx="5651500" cy="667385"/>
          </a:xfrm>
        </p:grpSpPr>
        <p:sp>
          <p:nvSpPr>
            <p:cNvPr id="11" name="object 11"/>
            <p:cNvSpPr/>
            <p:nvPr/>
          </p:nvSpPr>
          <p:spPr>
            <a:xfrm>
              <a:off x="963889" y="4766103"/>
              <a:ext cx="5641975" cy="657860"/>
            </a:xfrm>
            <a:custGeom>
              <a:avLst/>
              <a:gdLst/>
              <a:ahLst/>
              <a:cxnLst/>
              <a:rect l="l" t="t" r="r" b="b"/>
              <a:pathLst>
                <a:path w="5641975" h="657860">
                  <a:moveTo>
                    <a:pt x="5617597" y="657530"/>
                  </a:moveTo>
                  <a:lnTo>
                    <a:pt x="23823" y="657530"/>
                  </a:lnTo>
                  <a:lnTo>
                    <a:pt x="20659" y="657378"/>
                  </a:lnTo>
                  <a:lnTo>
                    <a:pt x="0" y="636680"/>
                  </a:lnTo>
                  <a:lnTo>
                    <a:pt x="0" y="633706"/>
                  </a:lnTo>
                  <a:lnTo>
                    <a:pt x="0" y="20545"/>
                  </a:lnTo>
                  <a:lnTo>
                    <a:pt x="20659" y="0"/>
                  </a:lnTo>
                  <a:lnTo>
                    <a:pt x="5620752" y="0"/>
                  </a:lnTo>
                  <a:lnTo>
                    <a:pt x="5641421" y="20545"/>
                  </a:lnTo>
                  <a:lnTo>
                    <a:pt x="5641421" y="636680"/>
                  </a:lnTo>
                  <a:lnTo>
                    <a:pt x="5620752" y="657378"/>
                  </a:lnTo>
                  <a:lnTo>
                    <a:pt x="5617597" y="657530"/>
                  </a:lnTo>
                  <a:close/>
                </a:path>
              </a:pathLst>
            </a:custGeom>
            <a:solidFill>
              <a:srgbClr val="F8F8F8"/>
            </a:solidFill>
          </p:spPr>
          <p:txBody>
            <a:bodyPr wrap="square" lIns="0" tIns="0" rIns="0" bIns="0" rtlCol="0"/>
            <a:lstStyle/>
            <a:p>
              <a:endParaRPr/>
            </a:p>
          </p:txBody>
        </p:sp>
        <p:sp>
          <p:nvSpPr>
            <p:cNvPr id="12" name="object 12"/>
            <p:cNvSpPr/>
            <p:nvPr/>
          </p:nvSpPr>
          <p:spPr>
            <a:xfrm>
              <a:off x="963889" y="4766103"/>
              <a:ext cx="5641975" cy="657860"/>
            </a:xfrm>
            <a:custGeom>
              <a:avLst/>
              <a:gdLst/>
              <a:ahLst/>
              <a:cxnLst/>
              <a:rect l="l" t="t" r="r" b="b"/>
              <a:pathLst>
                <a:path w="5641975" h="657860">
                  <a:moveTo>
                    <a:pt x="0" y="633706"/>
                  </a:moveTo>
                  <a:lnTo>
                    <a:pt x="0" y="23823"/>
                  </a:lnTo>
                  <a:lnTo>
                    <a:pt x="0" y="20545"/>
                  </a:lnTo>
                  <a:lnTo>
                    <a:pt x="600" y="17419"/>
                  </a:lnTo>
                  <a:lnTo>
                    <a:pt x="1810" y="14446"/>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633706"/>
                  </a:lnTo>
                  <a:lnTo>
                    <a:pt x="5641421" y="636680"/>
                  </a:lnTo>
                  <a:lnTo>
                    <a:pt x="5640821" y="639662"/>
                  </a:lnTo>
                  <a:lnTo>
                    <a:pt x="5639610" y="642493"/>
                  </a:lnTo>
                  <a:lnTo>
                    <a:pt x="5638400" y="645323"/>
                  </a:lnTo>
                  <a:lnTo>
                    <a:pt x="5626717" y="655443"/>
                  </a:lnTo>
                  <a:lnTo>
                    <a:pt x="5623792" y="656787"/>
                  </a:lnTo>
                  <a:lnTo>
                    <a:pt x="5620752" y="657378"/>
                  </a:lnTo>
                  <a:lnTo>
                    <a:pt x="5617597" y="657530"/>
                  </a:lnTo>
                  <a:lnTo>
                    <a:pt x="23823" y="657530"/>
                  </a:lnTo>
                  <a:lnTo>
                    <a:pt x="20659" y="657378"/>
                  </a:lnTo>
                  <a:lnTo>
                    <a:pt x="17629" y="656787"/>
                  </a:lnTo>
                  <a:lnTo>
                    <a:pt x="14703" y="655443"/>
                  </a:lnTo>
                  <a:lnTo>
                    <a:pt x="11787" y="654252"/>
                  </a:lnTo>
                  <a:lnTo>
                    <a:pt x="1810" y="642493"/>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4847186"/>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6667224"/>
            <a:ext cx="5651500" cy="1525270"/>
            <a:chOff x="959124" y="6667224"/>
            <a:chExt cx="5651500" cy="1525270"/>
          </a:xfrm>
        </p:grpSpPr>
        <p:sp>
          <p:nvSpPr>
            <p:cNvPr id="15" name="object 15"/>
            <p:cNvSpPr/>
            <p:nvPr/>
          </p:nvSpPr>
          <p:spPr>
            <a:xfrm>
              <a:off x="963889" y="6671989"/>
              <a:ext cx="5641975" cy="1515745"/>
            </a:xfrm>
            <a:custGeom>
              <a:avLst/>
              <a:gdLst/>
              <a:ahLst/>
              <a:cxnLst/>
              <a:rect l="l" t="t" r="r" b="b"/>
              <a:pathLst>
                <a:path w="5641975" h="1515745">
                  <a:moveTo>
                    <a:pt x="5617597" y="1515179"/>
                  </a:moveTo>
                  <a:lnTo>
                    <a:pt x="23823" y="1515179"/>
                  </a:lnTo>
                  <a:lnTo>
                    <a:pt x="20659" y="1515026"/>
                  </a:lnTo>
                  <a:lnTo>
                    <a:pt x="0" y="1494328"/>
                  </a:lnTo>
                  <a:lnTo>
                    <a:pt x="0" y="1491355"/>
                  </a:lnTo>
                  <a:lnTo>
                    <a:pt x="0" y="20545"/>
                  </a:lnTo>
                  <a:lnTo>
                    <a:pt x="20659" y="0"/>
                  </a:lnTo>
                  <a:lnTo>
                    <a:pt x="5620752" y="0"/>
                  </a:lnTo>
                  <a:lnTo>
                    <a:pt x="5641421" y="20545"/>
                  </a:lnTo>
                  <a:lnTo>
                    <a:pt x="5641421" y="1494328"/>
                  </a:lnTo>
                  <a:lnTo>
                    <a:pt x="5620752" y="1515026"/>
                  </a:lnTo>
                  <a:lnTo>
                    <a:pt x="5617597" y="1515179"/>
                  </a:lnTo>
                  <a:close/>
                </a:path>
              </a:pathLst>
            </a:custGeom>
            <a:solidFill>
              <a:srgbClr val="F8F8F8"/>
            </a:solidFill>
          </p:spPr>
          <p:txBody>
            <a:bodyPr wrap="square" lIns="0" tIns="0" rIns="0" bIns="0" rtlCol="0"/>
            <a:lstStyle/>
            <a:p>
              <a:endParaRPr/>
            </a:p>
          </p:txBody>
        </p:sp>
        <p:sp>
          <p:nvSpPr>
            <p:cNvPr id="16" name="object 16"/>
            <p:cNvSpPr/>
            <p:nvPr/>
          </p:nvSpPr>
          <p:spPr>
            <a:xfrm>
              <a:off x="963889" y="6671989"/>
              <a:ext cx="5641975" cy="1515745"/>
            </a:xfrm>
            <a:custGeom>
              <a:avLst/>
              <a:gdLst/>
              <a:ahLst/>
              <a:cxnLst/>
              <a:rect l="l" t="t" r="r" b="b"/>
              <a:pathLst>
                <a:path w="5641975" h="1515745">
                  <a:moveTo>
                    <a:pt x="0" y="1491355"/>
                  </a:moveTo>
                  <a:lnTo>
                    <a:pt x="0" y="23823"/>
                  </a:lnTo>
                  <a:lnTo>
                    <a:pt x="0" y="20545"/>
                  </a:lnTo>
                  <a:lnTo>
                    <a:pt x="600" y="17419"/>
                  </a:lnTo>
                  <a:lnTo>
                    <a:pt x="20659" y="0"/>
                  </a:lnTo>
                  <a:lnTo>
                    <a:pt x="23823" y="0"/>
                  </a:lnTo>
                  <a:lnTo>
                    <a:pt x="5617597" y="0"/>
                  </a:lnTo>
                  <a:lnTo>
                    <a:pt x="5620752" y="0"/>
                  </a:lnTo>
                  <a:lnTo>
                    <a:pt x="5623792" y="600"/>
                  </a:lnTo>
                  <a:lnTo>
                    <a:pt x="5641421" y="20545"/>
                  </a:lnTo>
                  <a:lnTo>
                    <a:pt x="5641421" y="23823"/>
                  </a:lnTo>
                  <a:lnTo>
                    <a:pt x="5641421" y="1491355"/>
                  </a:lnTo>
                  <a:lnTo>
                    <a:pt x="5641421" y="1494328"/>
                  </a:lnTo>
                  <a:lnTo>
                    <a:pt x="5640821" y="1497311"/>
                  </a:lnTo>
                  <a:lnTo>
                    <a:pt x="5639610" y="1500141"/>
                  </a:lnTo>
                  <a:lnTo>
                    <a:pt x="5638400" y="1502971"/>
                  </a:lnTo>
                  <a:lnTo>
                    <a:pt x="5626717" y="1513092"/>
                  </a:lnTo>
                  <a:lnTo>
                    <a:pt x="5623792" y="1514435"/>
                  </a:lnTo>
                  <a:lnTo>
                    <a:pt x="5620752" y="1515026"/>
                  </a:lnTo>
                  <a:lnTo>
                    <a:pt x="5617597" y="1515179"/>
                  </a:lnTo>
                  <a:lnTo>
                    <a:pt x="23823" y="1515179"/>
                  </a:lnTo>
                  <a:lnTo>
                    <a:pt x="20659" y="1515026"/>
                  </a:lnTo>
                  <a:lnTo>
                    <a:pt x="17629" y="1514435"/>
                  </a:lnTo>
                  <a:lnTo>
                    <a:pt x="14703" y="1513092"/>
                  </a:lnTo>
                  <a:lnTo>
                    <a:pt x="11787" y="1511900"/>
                  </a:lnTo>
                  <a:lnTo>
                    <a:pt x="1810" y="1500141"/>
                  </a:lnTo>
                  <a:lnTo>
                    <a:pt x="600" y="1497311"/>
                  </a:lnTo>
                  <a:lnTo>
                    <a:pt x="0" y="1494328"/>
                  </a:lnTo>
                  <a:lnTo>
                    <a:pt x="0" y="1491355"/>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6753071"/>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18" name="object 18"/>
          <p:cNvGrpSpPr/>
          <p:nvPr/>
        </p:nvGrpSpPr>
        <p:grpSpPr>
          <a:xfrm>
            <a:off x="959124" y="9240170"/>
            <a:ext cx="5651500" cy="838835"/>
            <a:chOff x="959124" y="9240170"/>
            <a:chExt cx="5651500" cy="838835"/>
          </a:xfrm>
        </p:grpSpPr>
        <p:sp>
          <p:nvSpPr>
            <p:cNvPr id="19" name="object 19"/>
            <p:cNvSpPr/>
            <p:nvPr/>
          </p:nvSpPr>
          <p:spPr>
            <a:xfrm>
              <a:off x="963889" y="9244934"/>
              <a:ext cx="5641975" cy="829310"/>
            </a:xfrm>
            <a:custGeom>
              <a:avLst/>
              <a:gdLst/>
              <a:ahLst/>
              <a:cxnLst/>
              <a:rect l="l" t="t" r="r" b="b"/>
              <a:pathLst>
                <a:path w="5641975" h="829309">
                  <a:moveTo>
                    <a:pt x="5617597" y="829060"/>
                  </a:moveTo>
                  <a:lnTo>
                    <a:pt x="23823" y="829060"/>
                  </a:lnTo>
                  <a:lnTo>
                    <a:pt x="20659" y="828907"/>
                  </a:lnTo>
                  <a:lnTo>
                    <a:pt x="0" y="808209"/>
                  </a:lnTo>
                  <a:lnTo>
                    <a:pt x="0" y="805236"/>
                  </a:lnTo>
                  <a:lnTo>
                    <a:pt x="0" y="20545"/>
                  </a:lnTo>
                  <a:lnTo>
                    <a:pt x="20659" y="0"/>
                  </a:lnTo>
                  <a:lnTo>
                    <a:pt x="5620752" y="0"/>
                  </a:lnTo>
                  <a:lnTo>
                    <a:pt x="5641421" y="20545"/>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20" name="object 20"/>
            <p:cNvSpPr/>
            <p:nvPr/>
          </p:nvSpPr>
          <p:spPr>
            <a:xfrm>
              <a:off x="963889" y="9244934"/>
              <a:ext cx="5641975" cy="829310"/>
            </a:xfrm>
            <a:custGeom>
              <a:avLst/>
              <a:gdLst/>
              <a:ahLst/>
              <a:cxnLst/>
              <a:rect l="l" t="t" r="r" b="b"/>
              <a:pathLst>
                <a:path w="5641975" h="829309">
                  <a:moveTo>
                    <a:pt x="0" y="805236"/>
                  </a:moveTo>
                  <a:lnTo>
                    <a:pt x="0" y="23823"/>
                  </a:lnTo>
                  <a:lnTo>
                    <a:pt x="0" y="20545"/>
                  </a:lnTo>
                  <a:lnTo>
                    <a:pt x="600" y="17419"/>
                  </a:lnTo>
                  <a:lnTo>
                    <a:pt x="14703" y="1782"/>
                  </a:lnTo>
                  <a:lnTo>
                    <a:pt x="17629" y="590"/>
                  </a:lnTo>
                  <a:lnTo>
                    <a:pt x="20659" y="0"/>
                  </a:lnTo>
                  <a:lnTo>
                    <a:pt x="23823" y="0"/>
                  </a:lnTo>
                  <a:lnTo>
                    <a:pt x="5617597" y="0"/>
                  </a:lnTo>
                  <a:lnTo>
                    <a:pt x="5620752" y="0"/>
                  </a:lnTo>
                  <a:lnTo>
                    <a:pt x="5623792" y="590"/>
                  </a:lnTo>
                  <a:lnTo>
                    <a:pt x="5626717" y="1782"/>
                  </a:lnTo>
                  <a:lnTo>
                    <a:pt x="5629633" y="2830"/>
                  </a:lnTo>
                  <a:lnTo>
                    <a:pt x="5641421" y="20545"/>
                  </a:lnTo>
                  <a:lnTo>
                    <a:pt x="5641421" y="23823"/>
                  </a:lnTo>
                  <a:lnTo>
                    <a:pt x="5641421" y="805236"/>
                  </a:lnTo>
                  <a:lnTo>
                    <a:pt x="5641421" y="808209"/>
                  </a:lnTo>
                  <a:lnTo>
                    <a:pt x="5640821" y="811192"/>
                  </a:lnTo>
                  <a:lnTo>
                    <a:pt x="5639610" y="814022"/>
                  </a:lnTo>
                  <a:lnTo>
                    <a:pt x="5638400" y="816996"/>
                  </a:lnTo>
                  <a:lnTo>
                    <a:pt x="5617597" y="829060"/>
                  </a:lnTo>
                  <a:lnTo>
                    <a:pt x="23823" y="829060"/>
                  </a:lnTo>
                  <a:lnTo>
                    <a:pt x="1810" y="814022"/>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21" name="object 21"/>
            <p:cNvSpPr/>
            <p:nvPr/>
          </p:nvSpPr>
          <p:spPr>
            <a:xfrm>
              <a:off x="1006771" y="9326017"/>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22" name="object 22"/>
          <p:cNvSpPr txBox="1"/>
          <p:nvPr/>
        </p:nvSpPr>
        <p:spPr>
          <a:xfrm>
            <a:off x="806724" y="332751"/>
            <a:ext cx="5987415" cy="9657715"/>
          </a:xfrm>
          <a:prstGeom prst="rect">
            <a:avLst/>
          </a:prstGeom>
        </p:spPr>
        <p:txBody>
          <a:bodyPr vert="horz" wrap="square" lIns="0" tIns="12065" rIns="0" bIns="0" rtlCol="0">
            <a:spAutoFit/>
          </a:bodyPr>
          <a:lstStyle/>
          <a:p>
            <a:pPr marL="152400" marR="144780">
              <a:lnSpc>
                <a:spcPct val="131600"/>
              </a:lnSpc>
              <a:spcBef>
                <a:spcPts val="95"/>
              </a:spcBef>
            </a:pPr>
            <a:r>
              <a:rPr sz="950" b="1" spc="25" dirty="0">
                <a:solidFill>
                  <a:srgbClr val="333333"/>
                </a:solidFill>
                <a:latin typeface="微软雅黑"/>
                <a:cs typeface="微软雅黑"/>
              </a:rPr>
              <a:t>同学们没有明白没关系，再举一个例子。每个人的收入都要交税，税就相当于</a:t>
            </a:r>
            <a:r>
              <a:rPr sz="950" b="1" spc="90" dirty="0">
                <a:solidFill>
                  <a:srgbClr val="333333"/>
                </a:solidFill>
                <a:latin typeface="Trebuchet MS"/>
                <a:cs typeface="Trebuchet MS"/>
              </a:rPr>
              <a:t>umask</a:t>
            </a:r>
            <a:r>
              <a:rPr sz="950" b="1" spc="25" dirty="0">
                <a:solidFill>
                  <a:srgbClr val="333333"/>
                </a:solidFill>
                <a:latin typeface="微软雅黑"/>
                <a:cs typeface="微软雅黑"/>
              </a:rPr>
              <a:t>值，如果政府想</a:t>
            </a:r>
            <a:r>
              <a:rPr sz="950" b="1" spc="-805" dirty="0">
                <a:solidFill>
                  <a:srgbClr val="333333"/>
                </a:solidFill>
                <a:latin typeface="微软雅黑"/>
                <a:cs typeface="微软雅黑"/>
              </a:rPr>
              <a:t>让</a:t>
            </a:r>
            <a:r>
              <a:rPr sz="1200" baseline="34722" dirty="0">
                <a:latin typeface="小哥哥网恋吗"/>
                <a:cs typeface="小哥哥网恋吗"/>
              </a:rPr>
              <a:t>5/20 </a:t>
            </a:r>
            <a:r>
              <a:rPr sz="950" b="1" spc="25" dirty="0">
                <a:solidFill>
                  <a:srgbClr val="333333"/>
                </a:solidFill>
                <a:latin typeface="微软雅黑"/>
                <a:cs typeface="微软雅黑"/>
              </a:rPr>
              <a:t>每个人到手的收入多一些，那么就减少税</a:t>
            </a:r>
            <a:r>
              <a:rPr sz="950" b="1" spc="65" dirty="0">
                <a:solidFill>
                  <a:srgbClr val="333333"/>
                </a:solidFill>
                <a:latin typeface="微软雅黑"/>
                <a:cs typeface="微软雅黑"/>
              </a:rPr>
              <a:t>（</a:t>
            </a:r>
            <a:r>
              <a:rPr sz="950" b="1" spc="65" dirty="0">
                <a:solidFill>
                  <a:srgbClr val="333333"/>
                </a:solidFill>
                <a:latin typeface="Trebuchet MS"/>
                <a:cs typeface="Trebuchet MS"/>
              </a:rPr>
              <a:t>umask</a:t>
            </a:r>
            <a:r>
              <a:rPr sz="950" b="1" spc="65" dirty="0">
                <a:solidFill>
                  <a:srgbClr val="333333"/>
                </a:solidFill>
                <a:latin typeface="微软雅黑"/>
                <a:cs typeface="微软雅黑"/>
              </a:rPr>
              <a:t>），</a:t>
            </a:r>
            <a:r>
              <a:rPr sz="950" b="1" spc="25" dirty="0">
                <a:solidFill>
                  <a:srgbClr val="333333"/>
                </a:solidFill>
                <a:latin typeface="微软雅黑"/>
                <a:cs typeface="微软雅黑"/>
              </a:rPr>
              <a:t>如果想让每个人到手的收入少一些，那么就多加 税</a:t>
            </a:r>
            <a:r>
              <a:rPr sz="950" b="1" spc="70" dirty="0">
                <a:solidFill>
                  <a:srgbClr val="333333"/>
                </a:solidFill>
                <a:latin typeface="微软雅黑"/>
                <a:cs typeface="微软雅黑"/>
              </a:rPr>
              <a:t>（</a:t>
            </a:r>
            <a:r>
              <a:rPr sz="950" b="1" spc="70" dirty="0">
                <a:solidFill>
                  <a:srgbClr val="333333"/>
                </a:solidFill>
                <a:latin typeface="Trebuchet MS"/>
                <a:cs typeface="Trebuchet MS"/>
              </a:rPr>
              <a:t>umask</a:t>
            </a:r>
            <a:r>
              <a:rPr sz="950" b="1" spc="70" dirty="0">
                <a:solidFill>
                  <a:srgbClr val="333333"/>
                </a:solidFill>
                <a:latin typeface="微软雅黑"/>
                <a:cs typeface="微软雅黑"/>
              </a:rPr>
              <a:t>）</a:t>
            </a:r>
            <a:r>
              <a:rPr sz="950" b="1" spc="25" dirty="0">
                <a:solidFill>
                  <a:srgbClr val="333333"/>
                </a:solidFill>
                <a:latin typeface="微软雅黑"/>
                <a:cs typeface="微软雅黑"/>
              </a:rPr>
              <a:t>。这样大家就明白了</a:t>
            </a:r>
            <a:r>
              <a:rPr sz="950" b="1" spc="80" dirty="0">
                <a:solidFill>
                  <a:srgbClr val="333333"/>
                </a:solidFill>
                <a:latin typeface="微软雅黑"/>
                <a:cs typeface="微软雅黑"/>
              </a:rPr>
              <a:t>，</a:t>
            </a:r>
            <a:r>
              <a:rPr sz="950" b="1" spc="80" dirty="0">
                <a:solidFill>
                  <a:srgbClr val="333333"/>
                </a:solidFill>
                <a:latin typeface="Trebuchet MS"/>
                <a:cs typeface="Trebuchet MS"/>
              </a:rPr>
              <a:t>umask</a:t>
            </a:r>
            <a:r>
              <a:rPr sz="950" b="1" spc="25" dirty="0">
                <a:solidFill>
                  <a:srgbClr val="333333"/>
                </a:solidFill>
                <a:latin typeface="微软雅黑"/>
                <a:cs typeface="微软雅黑"/>
              </a:rPr>
              <a:t>实际是权限的反掩码，通过它可以调整文件最终的权限大 </a:t>
            </a:r>
            <a:r>
              <a:rPr sz="950" b="1" spc="30" dirty="0">
                <a:solidFill>
                  <a:srgbClr val="333333"/>
                </a:solidFill>
                <a:latin typeface="微软雅黑"/>
                <a:cs typeface="微软雅黑"/>
              </a:rPr>
              <a:t> </a:t>
            </a:r>
            <a:r>
              <a:rPr sz="950" b="1" spc="25" dirty="0">
                <a:solidFill>
                  <a:srgbClr val="333333"/>
                </a:solidFill>
                <a:latin typeface="微软雅黑"/>
                <a:cs typeface="微软雅黑"/>
              </a:rPr>
              <a:t>小。</a:t>
            </a:r>
            <a:endParaRPr sz="950">
              <a:latin typeface="微软雅黑"/>
              <a:cs typeface="微软雅黑"/>
            </a:endParaRPr>
          </a:p>
          <a:p>
            <a:pPr marL="152400">
              <a:lnSpc>
                <a:spcPct val="100000"/>
              </a:lnSpc>
              <a:spcBef>
                <a:spcPts val="1110"/>
              </a:spcBef>
            </a:pPr>
            <a:r>
              <a:rPr sz="950" b="1" spc="25" dirty="0">
                <a:solidFill>
                  <a:srgbClr val="333333"/>
                </a:solidFill>
                <a:latin typeface="微软雅黑"/>
                <a:cs typeface="微软雅黑"/>
              </a:rPr>
              <a:t>好啦说的有点远了，先来配置本地用户的参数吧：</a:t>
            </a:r>
            <a:endParaRPr sz="950">
              <a:latin typeface="微软雅黑"/>
              <a:cs typeface="微软雅黑"/>
            </a:endParaRPr>
          </a:p>
          <a:p>
            <a:pPr>
              <a:lnSpc>
                <a:spcPct val="100000"/>
              </a:lnSpc>
              <a:spcBef>
                <a:spcPts val="45"/>
              </a:spcBef>
            </a:pPr>
            <a:endParaRPr sz="900">
              <a:latin typeface="微软雅黑"/>
              <a:cs typeface="微软雅黑"/>
            </a:endParaRPr>
          </a:p>
          <a:p>
            <a:pPr marL="276225" marR="586105">
              <a:lnSpc>
                <a:spcPct val="132400"/>
              </a:lnSpc>
              <a:tabLst>
                <a:tab pos="1520825" algn="l"/>
                <a:tab pos="2902585" algn="l"/>
                <a:tab pos="3735704" algn="l"/>
                <a:tab pos="4215130" algn="l"/>
                <a:tab pos="5325110" algn="l"/>
              </a:tabLst>
            </a:pPr>
            <a:r>
              <a:rPr sz="850" spc="30" dirty="0">
                <a:solidFill>
                  <a:srgbClr val="333333"/>
                </a:solidFill>
                <a:latin typeface="Lucida Console"/>
                <a:cs typeface="Lucida Console"/>
              </a:rPr>
              <a:t>[root@linuxprob</a:t>
            </a:r>
            <a:r>
              <a:rPr sz="850" spc="15" dirty="0">
                <a:solidFill>
                  <a:srgbClr val="333333"/>
                </a:solidFill>
                <a:latin typeface="Lucida Console"/>
                <a:cs typeface="Lucida Console"/>
              </a:rPr>
              <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vi</a:t>
            </a:r>
            <a:r>
              <a:rPr sz="850" spc="15" dirty="0">
                <a:solidFill>
                  <a:srgbClr val="333333"/>
                </a:solidFill>
                <a:latin typeface="Lucida Console"/>
                <a:cs typeface="Lucida Console"/>
              </a:rPr>
              <a:t>m</a:t>
            </a:r>
            <a:r>
              <a:rPr sz="850" spc="30" dirty="0">
                <a:solidFill>
                  <a:srgbClr val="333333"/>
                </a:solidFill>
                <a:latin typeface="Lucida Console"/>
                <a:cs typeface="Lucida Console"/>
              </a:rPr>
              <a:t> /etc/vsftpd/vsftpd.con</a:t>
            </a:r>
            <a:r>
              <a:rPr sz="850" spc="15" dirty="0">
                <a:solidFill>
                  <a:srgbClr val="333333"/>
                </a:solidFill>
                <a:latin typeface="Lucida Console"/>
                <a:cs typeface="Lucida Console"/>
              </a:rPr>
              <a:t>f</a:t>
            </a:r>
            <a:r>
              <a:rPr sz="85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anonymous_enable=N</a:t>
            </a:r>
            <a:r>
              <a:rPr sz="850" spc="15" dirty="0">
                <a:solidFill>
                  <a:srgbClr val="333333"/>
                </a:solidFill>
                <a:latin typeface="Lucida Console"/>
                <a:cs typeface="Lucida Console"/>
              </a:rPr>
              <a:t>O</a:t>
            </a:r>
            <a:r>
              <a:rPr sz="850" dirty="0">
                <a:solidFill>
                  <a:srgbClr val="333333"/>
                </a:solidFill>
                <a:latin typeface="Lucida Console"/>
                <a:cs typeface="Lucida Console"/>
              </a:rPr>
              <a:t>	</a:t>
            </a:r>
            <a:r>
              <a:rPr sz="850" spc="15" dirty="0">
                <a:solidFill>
                  <a:srgbClr val="333333"/>
                </a:solidFill>
                <a:latin typeface="Lucida Console"/>
                <a:cs typeface="Lucida Console"/>
              </a:rPr>
              <a:t>2  </a:t>
            </a:r>
            <a:r>
              <a:rPr sz="850" spc="30" dirty="0">
                <a:solidFill>
                  <a:srgbClr val="333333"/>
                </a:solidFill>
                <a:latin typeface="Lucida Console"/>
                <a:cs typeface="Lucida Console"/>
              </a:rPr>
              <a:t>local_enable=YES	</a:t>
            </a:r>
            <a:r>
              <a:rPr sz="850" spc="15" dirty="0">
                <a:solidFill>
                  <a:srgbClr val="333333"/>
                </a:solidFill>
                <a:latin typeface="Lucida Console"/>
                <a:cs typeface="Lucida Console"/>
              </a:rPr>
              <a:t>3</a:t>
            </a:r>
            <a:r>
              <a:rPr sz="850" spc="40" dirty="0">
                <a:solidFill>
                  <a:srgbClr val="333333"/>
                </a:solidFill>
                <a:latin typeface="Lucida Console"/>
                <a:cs typeface="Lucida Console"/>
              </a:rPr>
              <a:t> </a:t>
            </a:r>
            <a:r>
              <a:rPr sz="850" spc="30" dirty="0">
                <a:solidFill>
                  <a:srgbClr val="333333"/>
                </a:solidFill>
                <a:latin typeface="Lucida Console"/>
                <a:cs typeface="Lucida Console"/>
              </a:rPr>
              <a:t>write_enable=YES	</a:t>
            </a:r>
            <a:r>
              <a:rPr sz="850" spc="15" dirty="0">
                <a:solidFill>
                  <a:srgbClr val="333333"/>
                </a:solidFill>
                <a:latin typeface="Lucida Console"/>
                <a:cs typeface="Lucida Console"/>
              </a:rPr>
              <a:t>4</a:t>
            </a:r>
            <a:r>
              <a:rPr sz="850" spc="40" dirty="0">
                <a:solidFill>
                  <a:srgbClr val="333333"/>
                </a:solidFill>
                <a:latin typeface="Lucida Console"/>
                <a:cs typeface="Lucida Console"/>
              </a:rPr>
              <a:t> </a:t>
            </a:r>
            <a:r>
              <a:rPr sz="850" spc="30" dirty="0">
                <a:solidFill>
                  <a:srgbClr val="333333"/>
                </a:solidFill>
                <a:latin typeface="Lucida Console"/>
                <a:cs typeface="Lucida Console"/>
              </a:rPr>
              <a:t>local_umask=022	</a:t>
            </a:r>
            <a:r>
              <a:rPr sz="850" spc="15" dirty="0">
                <a:solidFill>
                  <a:srgbClr val="333333"/>
                </a:solidFill>
                <a:latin typeface="Lucida Console"/>
                <a:cs typeface="Lucida Console"/>
              </a:rPr>
              <a:t>5</a:t>
            </a:r>
            <a:endParaRPr sz="850">
              <a:latin typeface="Lucida Console"/>
              <a:cs typeface="Lucida Console"/>
            </a:endParaRPr>
          </a:p>
          <a:p>
            <a:pPr marL="276225">
              <a:lnSpc>
                <a:spcPct val="100000"/>
              </a:lnSpc>
              <a:spcBef>
                <a:spcPts val="334"/>
              </a:spcBef>
              <a:tabLst>
                <a:tab pos="1868170" algn="l"/>
                <a:tab pos="3388360" algn="l"/>
                <a:tab pos="5325110" algn="l"/>
              </a:tabLst>
            </a:pPr>
            <a:r>
              <a:rPr sz="850" spc="30" dirty="0">
                <a:solidFill>
                  <a:srgbClr val="333333"/>
                </a:solidFill>
                <a:latin typeface="Lucida Console"/>
                <a:cs typeface="Lucida Console"/>
              </a:rPr>
              <a:t>dirmessage_enable=YES	</a:t>
            </a:r>
            <a:r>
              <a:rPr sz="850" spc="15" dirty="0">
                <a:solidFill>
                  <a:srgbClr val="333333"/>
                </a:solidFill>
                <a:latin typeface="Lucida Console"/>
                <a:cs typeface="Lucida Console"/>
              </a:rPr>
              <a:t>6</a:t>
            </a:r>
            <a:r>
              <a:rPr sz="850" spc="45" dirty="0">
                <a:solidFill>
                  <a:srgbClr val="333333"/>
                </a:solidFill>
                <a:latin typeface="Lucida Console"/>
                <a:cs typeface="Lucida Console"/>
              </a:rPr>
              <a:t> </a:t>
            </a:r>
            <a:r>
              <a:rPr sz="850" spc="30" dirty="0">
                <a:solidFill>
                  <a:srgbClr val="333333"/>
                </a:solidFill>
                <a:latin typeface="Lucida Console"/>
                <a:cs typeface="Lucida Console"/>
              </a:rPr>
              <a:t>xferlog_enable=YES	</a:t>
            </a:r>
            <a:r>
              <a:rPr sz="850" spc="15" dirty="0">
                <a:solidFill>
                  <a:srgbClr val="333333"/>
                </a:solidFill>
                <a:latin typeface="Lucida Console"/>
                <a:cs typeface="Lucida Console"/>
              </a:rPr>
              <a:t>7</a:t>
            </a:r>
            <a:r>
              <a:rPr sz="850" spc="50" dirty="0">
                <a:solidFill>
                  <a:srgbClr val="333333"/>
                </a:solidFill>
                <a:latin typeface="Lucida Console"/>
                <a:cs typeface="Lucida Console"/>
              </a:rPr>
              <a:t> </a:t>
            </a:r>
            <a:r>
              <a:rPr sz="850" spc="30" dirty="0">
                <a:solidFill>
                  <a:srgbClr val="333333"/>
                </a:solidFill>
                <a:latin typeface="Lucida Console"/>
                <a:cs typeface="Lucida Console"/>
              </a:rPr>
              <a:t>connect_from_port_20=YES	</a:t>
            </a:r>
            <a:r>
              <a:rPr sz="850" spc="15" dirty="0">
                <a:solidFill>
                  <a:srgbClr val="333333"/>
                </a:solidFill>
                <a:latin typeface="Lucida Console"/>
                <a:cs typeface="Lucida Console"/>
              </a:rPr>
              <a:t>8</a:t>
            </a:r>
            <a:endParaRPr sz="850">
              <a:latin typeface="Lucida Console"/>
              <a:cs typeface="Lucida Console"/>
            </a:endParaRPr>
          </a:p>
          <a:p>
            <a:pPr marL="276225">
              <a:lnSpc>
                <a:spcPct val="100000"/>
              </a:lnSpc>
              <a:spcBef>
                <a:spcPts val="330"/>
              </a:spcBef>
              <a:tabLst>
                <a:tab pos="1937385" algn="l"/>
              </a:tabLst>
            </a:pPr>
            <a:r>
              <a:rPr sz="850" spc="30" dirty="0">
                <a:solidFill>
                  <a:srgbClr val="333333"/>
                </a:solidFill>
                <a:latin typeface="Lucida Console"/>
                <a:cs typeface="Lucida Console"/>
              </a:rPr>
              <a:t>xferlog_std_format=YES	</a:t>
            </a:r>
            <a:r>
              <a:rPr sz="850" spc="15" dirty="0">
                <a:solidFill>
                  <a:srgbClr val="333333"/>
                </a:solidFill>
                <a:latin typeface="Lucida Console"/>
                <a:cs typeface="Lucida Console"/>
              </a:rPr>
              <a:t>9 </a:t>
            </a:r>
            <a:r>
              <a:rPr sz="850" spc="30" dirty="0">
                <a:solidFill>
                  <a:srgbClr val="333333"/>
                </a:solidFill>
                <a:latin typeface="Lucida Console"/>
                <a:cs typeface="Lucida Console"/>
              </a:rPr>
              <a:t>listen=NO</a:t>
            </a:r>
            <a:r>
              <a:rPr sz="850" spc="20" dirty="0">
                <a:solidFill>
                  <a:srgbClr val="333333"/>
                </a:solidFill>
                <a:latin typeface="Lucida Console"/>
                <a:cs typeface="Lucida Console"/>
              </a:rPr>
              <a:t> 10</a:t>
            </a:r>
            <a:r>
              <a:rPr sz="850" spc="15" dirty="0">
                <a:solidFill>
                  <a:srgbClr val="333333"/>
                </a:solidFill>
                <a:latin typeface="Lucida Console"/>
                <a:cs typeface="Lucida Console"/>
              </a:rPr>
              <a:t> </a:t>
            </a:r>
            <a:r>
              <a:rPr sz="850" spc="30" dirty="0">
                <a:solidFill>
                  <a:srgbClr val="333333"/>
                </a:solidFill>
                <a:latin typeface="Lucida Console"/>
                <a:cs typeface="Lucida Console"/>
              </a:rPr>
              <a:t>listen_ipv6=YES</a:t>
            </a:r>
            <a:r>
              <a:rPr sz="850" spc="20" dirty="0">
                <a:solidFill>
                  <a:srgbClr val="333333"/>
                </a:solidFill>
                <a:latin typeface="Lucida Console"/>
                <a:cs typeface="Lucida Console"/>
              </a:rPr>
              <a:t> 11</a:t>
            </a:r>
            <a:endParaRPr sz="850">
              <a:latin typeface="Lucida Console"/>
              <a:cs typeface="Lucida Console"/>
            </a:endParaRPr>
          </a:p>
          <a:p>
            <a:pPr marL="276225">
              <a:lnSpc>
                <a:spcPct val="100000"/>
              </a:lnSpc>
              <a:spcBef>
                <a:spcPts val="330"/>
              </a:spcBef>
            </a:pPr>
            <a:r>
              <a:rPr sz="850" spc="30" dirty="0">
                <a:solidFill>
                  <a:srgbClr val="333333"/>
                </a:solidFill>
                <a:latin typeface="Lucida Console"/>
                <a:cs typeface="Lucida Console"/>
              </a:rPr>
              <a:t>pam_service_name=vsftpd</a:t>
            </a:r>
            <a:r>
              <a:rPr sz="850" spc="15" dirty="0">
                <a:solidFill>
                  <a:srgbClr val="333333"/>
                </a:solidFill>
                <a:latin typeface="Lucida Console"/>
                <a:cs typeface="Lucida Console"/>
              </a:rPr>
              <a:t> </a:t>
            </a:r>
            <a:r>
              <a:rPr sz="850" spc="20" dirty="0">
                <a:solidFill>
                  <a:srgbClr val="333333"/>
                </a:solidFill>
                <a:latin typeface="Lucida Console"/>
                <a:cs typeface="Lucida Console"/>
              </a:rPr>
              <a:t>12 </a:t>
            </a:r>
            <a:r>
              <a:rPr sz="850" spc="30" dirty="0">
                <a:solidFill>
                  <a:srgbClr val="333333"/>
                </a:solidFill>
                <a:latin typeface="Lucida Console"/>
                <a:cs typeface="Lucida Console"/>
              </a:rPr>
              <a:t>userlist_enable=YES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52400" marR="214629">
              <a:lnSpc>
                <a:spcPct val="131600"/>
              </a:lnSpc>
            </a:pPr>
            <a:r>
              <a:rPr sz="950" b="1" spc="25" dirty="0">
                <a:solidFill>
                  <a:srgbClr val="333333"/>
                </a:solidFill>
                <a:latin typeface="微软雅黑"/>
                <a:cs typeface="微软雅黑"/>
              </a:rPr>
              <a:t>在</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服务程序的主配置文件中正确填写参数，然后保存并退出。还需要重启</a:t>
            </a:r>
            <a:r>
              <a:rPr sz="950" b="1" spc="55" dirty="0">
                <a:solidFill>
                  <a:srgbClr val="333333"/>
                </a:solidFill>
                <a:latin typeface="Trebuchet MS"/>
                <a:cs typeface="Trebuchet MS"/>
              </a:rPr>
              <a:t>vsftpd</a:t>
            </a:r>
            <a:r>
              <a:rPr sz="950" b="1" spc="20" dirty="0">
                <a:solidFill>
                  <a:srgbClr val="333333"/>
                </a:solidFill>
                <a:latin typeface="微软雅黑"/>
                <a:cs typeface="微软雅黑"/>
              </a:rPr>
              <a:t>服务程序，让新 </a:t>
            </a:r>
            <a:r>
              <a:rPr sz="950" b="1" spc="25" dirty="0">
                <a:solidFill>
                  <a:srgbClr val="333333"/>
                </a:solidFill>
                <a:latin typeface="微软雅黑"/>
                <a:cs typeface="微软雅黑"/>
              </a:rPr>
              <a:t>的配置参数生效。在执行完上一个实验后还原了虚拟机的读者，还需要将配置好的服务添加到开机启动 项中，以便在系统重启自后依然可以正常使用</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a:t>
            </a:r>
            <a:endParaRPr sz="950">
              <a:latin typeface="微软雅黑"/>
              <a:cs typeface="微软雅黑"/>
            </a:endParaRPr>
          </a:p>
          <a:p>
            <a:pPr>
              <a:lnSpc>
                <a:spcPct val="100000"/>
              </a:lnSpc>
              <a:spcBef>
                <a:spcPts val="45"/>
              </a:spcBef>
            </a:pPr>
            <a:endParaRPr sz="900">
              <a:latin typeface="微软雅黑"/>
              <a:cs typeface="微软雅黑"/>
            </a:endParaRPr>
          </a:p>
          <a:p>
            <a:pPr marL="276225" marR="512445">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restart vsftpd[root@linuxprobe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a:t>
            </a:r>
            <a:r>
              <a:rPr sz="850" spc="-500" dirty="0">
                <a:solidFill>
                  <a:srgbClr val="333333"/>
                </a:solidFill>
                <a:latin typeface="Lucida Console"/>
                <a:cs typeface="Lucida Console"/>
              </a:rPr>
              <a:t> </a:t>
            </a:r>
            <a:r>
              <a:rPr sz="850" spc="25" dirty="0">
                <a:solidFill>
                  <a:srgbClr val="333333"/>
                </a:solidFill>
                <a:latin typeface="Lucida Console"/>
                <a:cs typeface="Lucida Console"/>
              </a:rPr>
              <a:t>enable </a:t>
            </a:r>
            <a:r>
              <a:rPr sz="850" spc="30" dirty="0">
                <a:solidFill>
                  <a:srgbClr val="333333"/>
                </a:solidFill>
                <a:latin typeface="Lucida Console"/>
                <a:cs typeface="Lucida Console"/>
              </a:rPr>
              <a:t>vsftpdCreated symlink /etc/systemd/system/multi-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user.target.wants/vsftpd.service</a:t>
            </a:r>
            <a:r>
              <a:rPr sz="850" spc="35" dirty="0">
                <a:solidFill>
                  <a:srgbClr val="333333"/>
                </a:solidFill>
                <a:latin typeface="Lucida Console"/>
                <a:cs typeface="Lucida Console"/>
              </a:rPr>
              <a:t> </a:t>
            </a:r>
            <a:r>
              <a:rPr sz="700" spc="-175" dirty="0">
                <a:solidFill>
                  <a:srgbClr val="333333"/>
                </a:solidFill>
                <a:latin typeface="Arial"/>
                <a:cs typeface="Arial"/>
              </a:rPr>
              <a:t>→</a:t>
            </a:r>
            <a:r>
              <a:rPr sz="700" spc="-160" dirty="0">
                <a:solidFill>
                  <a:srgbClr val="333333"/>
                </a:solidFill>
                <a:latin typeface="Arial"/>
                <a:cs typeface="Arial"/>
              </a:rPr>
              <a:t> </a:t>
            </a:r>
            <a:r>
              <a:rPr sz="850" spc="30" dirty="0">
                <a:solidFill>
                  <a:srgbClr val="333333"/>
                </a:solidFill>
                <a:latin typeface="Lucida Console"/>
                <a:cs typeface="Lucida Console"/>
              </a:rPr>
              <a:t>/usr/lib/systemd/system/vsftpd.service.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52400" marR="267335">
              <a:lnSpc>
                <a:spcPct val="131600"/>
              </a:lnSpc>
            </a:pPr>
            <a:r>
              <a:rPr sz="950" b="1" spc="25" dirty="0">
                <a:solidFill>
                  <a:srgbClr val="333333"/>
                </a:solidFill>
                <a:latin typeface="微软雅黑"/>
                <a:cs typeface="微软雅黑"/>
              </a:rPr>
              <a:t>按理来讲，现在已经完全可以本地用户的身份登录</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服务器了。但是在使用</a:t>
            </a:r>
            <a:r>
              <a:rPr sz="950" b="1" spc="50" dirty="0">
                <a:solidFill>
                  <a:srgbClr val="333333"/>
                </a:solidFill>
                <a:latin typeface="Trebuchet MS"/>
                <a:cs typeface="Trebuchet MS"/>
              </a:rPr>
              <a:t>root</a:t>
            </a:r>
            <a:r>
              <a:rPr sz="950" b="1" spc="20" dirty="0">
                <a:solidFill>
                  <a:srgbClr val="333333"/>
                </a:solidFill>
                <a:latin typeface="微软雅黑"/>
                <a:cs typeface="微软雅黑"/>
              </a:rPr>
              <a:t>管理员登录后，系统 </a:t>
            </a:r>
            <a:r>
              <a:rPr sz="950" b="1" spc="25" dirty="0">
                <a:solidFill>
                  <a:srgbClr val="333333"/>
                </a:solidFill>
                <a:latin typeface="微软雅黑"/>
                <a:cs typeface="微软雅黑"/>
              </a:rPr>
              <a:t>提示如下的错误信息：</a:t>
            </a:r>
            <a:endParaRPr sz="950">
              <a:latin typeface="微软雅黑"/>
              <a:cs typeface="微软雅黑"/>
            </a:endParaRPr>
          </a:p>
          <a:p>
            <a:pPr>
              <a:lnSpc>
                <a:spcPct val="100000"/>
              </a:lnSpc>
              <a:spcBef>
                <a:spcPts val="45"/>
              </a:spcBef>
            </a:pPr>
            <a:endParaRPr sz="900">
              <a:latin typeface="微软雅黑"/>
              <a:cs typeface="微软雅黑"/>
            </a:endParaRPr>
          </a:p>
          <a:p>
            <a:pPr marL="276225" marR="99377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ftp</a:t>
            </a:r>
            <a:r>
              <a:rPr sz="850" spc="30" dirty="0">
                <a:solidFill>
                  <a:srgbClr val="333333"/>
                </a:solidFill>
                <a:latin typeface="Lucida Console"/>
                <a:cs typeface="Lucida Console"/>
              </a:rPr>
              <a:t> 192.168.10.10Connected </a:t>
            </a:r>
            <a:r>
              <a:rPr sz="850" spc="20" dirty="0">
                <a:solidFill>
                  <a:srgbClr val="333333"/>
                </a:solidFill>
                <a:latin typeface="Lucida Console"/>
                <a:cs typeface="Lucida Console"/>
              </a:rPr>
              <a:t>to</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(192.168.10.10).220</a:t>
            </a:r>
            <a:r>
              <a:rPr sz="850" spc="20" dirty="0">
                <a:solidFill>
                  <a:srgbClr val="333333"/>
                </a:solidFill>
                <a:latin typeface="Lucida Console"/>
                <a:cs typeface="Lucida Console"/>
              </a:rPr>
              <a:t> </a:t>
            </a:r>
            <a:r>
              <a:rPr sz="850" spc="30" dirty="0">
                <a:solidFill>
                  <a:srgbClr val="333333"/>
                </a:solidFill>
                <a:latin typeface="Lucida Console"/>
                <a:cs typeface="Lucida Console"/>
              </a:rPr>
              <a:t>(vsFTPd</a:t>
            </a:r>
            <a:r>
              <a:rPr sz="850" spc="20" dirty="0">
                <a:solidFill>
                  <a:srgbClr val="333333"/>
                </a:solidFill>
                <a:latin typeface="Lucida Console"/>
                <a:cs typeface="Lucida Console"/>
              </a:rPr>
              <a:t> </a:t>
            </a:r>
            <a:r>
              <a:rPr sz="850" spc="30" dirty="0">
                <a:solidFill>
                  <a:srgbClr val="333333"/>
                </a:solidFill>
                <a:latin typeface="Lucida Console"/>
                <a:cs typeface="Lucida Console"/>
              </a:rPr>
              <a:t>3.0.3)Name</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(192.168.10.10:root):</a:t>
            </a:r>
            <a:r>
              <a:rPr sz="850" spc="20" dirty="0">
                <a:solidFill>
                  <a:srgbClr val="333333"/>
                </a:solidFill>
                <a:latin typeface="Lucida Console"/>
                <a:cs typeface="Lucida Console"/>
              </a:rPr>
              <a:t> </a:t>
            </a:r>
            <a:r>
              <a:rPr sz="850" spc="30" dirty="0">
                <a:solidFill>
                  <a:srgbClr val="333333"/>
                </a:solidFill>
                <a:latin typeface="Lucida Console"/>
                <a:cs typeface="Lucida Console"/>
              </a:rPr>
              <a:t>root530</a:t>
            </a:r>
            <a:endParaRPr sz="850">
              <a:latin typeface="Lucida Console"/>
              <a:cs typeface="Lucida Console"/>
            </a:endParaRPr>
          </a:p>
          <a:p>
            <a:pPr marL="276225">
              <a:lnSpc>
                <a:spcPct val="100000"/>
              </a:lnSpc>
              <a:spcBef>
                <a:spcPts val="330"/>
              </a:spcBef>
            </a:pPr>
            <a:r>
              <a:rPr sz="850" spc="30" dirty="0">
                <a:solidFill>
                  <a:srgbClr val="333333"/>
                </a:solidFill>
                <a:latin typeface="Lucida Console"/>
                <a:cs typeface="Lucida Console"/>
              </a:rPr>
              <a:t>Permission</a:t>
            </a:r>
            <a:r>
              <a:rPr sz="850" dirty="0">
                <a:solidFill>
                  <a:srgbClr val="333333"/>
                </a:solidFill>
                <a:latin typeface="Lucida Console"/>
                <a:cs typeface="Lucida Console"/>
              </a:rPr>
              <a:t> </a:t>
            </a:r>
            <a:r>
              <a:rPr sz="850" spc="30" dirty="0">
                <a:solidFill>
                  <a:srgbClr val="333333"/>
                </a:solidFill>
                <a:latin typeface="Lucida Console"/>
                <a:cs typeface="Lucida Console"/>
              </a:rPr>
              <a:t>denied.Login</a:t>
            </a:r>
            <a:r>
              <a:rPr sz="850" dirty="0">
                <a:solidFill>
                  <a:srgbClr val="333333"/>
                </a:solidFill>
                <a:latin typeface="Lucida Console"/>
                <a:cs typeface="Lucida Console"/>
              </a:rPr>
              <a:t> </a:t>
            </a:r>
            <a:r>
              <a:rPr sz="850" spc="30" dirty="0">
                <a:solidFill>
                  <a:srgbClr val="333333"/>
                </a:solidFill>
                <a:latin typeface="Lucida Console"/>
                <a:cs typeface="Lucida Console"/>
              </a:rPr>
              <a:t>failed.ftp&gt;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52400" marR="217804">
              <a:lnSpc>
                <a:spcPct val="131600"/>
              </a:lnSpc>
              <a:spcBef>
                <a:spcPts val="5"/>
              </a:spcBef>
            </a:pPr>
            <a:r>
              <a:rPr sz="950" b="1" spc="25" dirty="0">
                <a:solidFill>
                  <a:srgbClr val="333333"/>
                </a:solidFill>
                <a:latin typeface="微软雅黑"/>
                <a:cs typeface="微软雅黑"/>
              </a:rPr>
              <a:t>可见，在我们输入</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管理员的密码之前，就已经被系统拒绝访问了。这是因为</a:t>
            </a:r>
            <a:r>
              <a:rPr sz="950" b="1" spc="55" dirty="0">
                <a:solidFill>
                  <a:srgbClr val="333333"/>
                </a:solidFill>
                <a:latin typeface="Trebuchet MS"/>
                <a:cs typeface="Trebuchet MS"/>
              </a:rPr>
              <a:t>vsftpd</a:t>
            </a:r>
            <a:r>
              <a:rPr sz="950" b="1" spc="20" dirty="0">
                <a:solidFill>
                  <a:srgbClr val="333333"/>
                </a:solidFill>
                <a:latin typeface="微软雅黑"/>
                <a:cs typeface="微软雅黑"/>
              </a:rPr>
              <a:t>服务程序所在的 </a:t>
            </a:r>
            <a:r>
              <a:rPr sz="950" b="1" spc="25" dirty="0">
                <a:solidFill>
                  <a:srgbClr val="333333"/>
                </a:solidFill>
                <a:latin typeface="微软雅黑"/>
                <a:cs typeface="微软雅黑"/>
              </a:rPr>
              <a:t>目录中默认存放着两个名为</a:t>
            </a:r>
            <a:r>
              <a:rPr sz="950" b="1" spc="-125" dirty="0">
                <a:solidFill>
                  <a:srgbClr val="333333"/>
                </a:solidFill>
                <a:latin typeface="Trebuchet MS"/>
                <a:cs typeface="Trebuchet MS"/>
              </a:rPr>
              <a:t>“</a:t>
            </a:r>
            <a:r>
              <a:rPr sz="950" b="1" spc="25" dirty="0">
                <a:solidFill>
                  <a:srgbClr val="333333"/>
                </a:solidFill>
                <a:latin typeface="微软雅黑"/>
                <a:cs typeface="微软雅黑"/>
              </a:rPr>
              <a:t>用户名单</a:t>
            </a:r>
            <a:r>
              <a:rPr sz="950" b="1" spc="-125" dirty="0">
                <a:solidFill>
                  <a:srgbClr val="333333"/>
                </a:solidFill>
                <a:latin typeface="Trebuchet MS"/>
                <a:cs typeface="Trebuchet MS"/>
              </a:rPr>
              <a:t>”</a:t>
            </a:r>
            <a:r>
              <a:rPr sz="950" b="1" spc="25" dirty="0">
                <a:solidFill>
                  <a:srgbClr val="333333"/>
                </a:solidFill>
                <a:latin typeface="微软雅黑"/>
                <a:cs typeface="微软雅黑"/>
              </a:rPr>
              <a:t>的文件</a:t>
            </a:r>
            <a:r>
              <a:rPr sz="950" b="1" spc="50" dirty="0">
                <a:solidFill>
                  <a:srgbClr val="333333"/>
                </a:solidFill>
                <a:latin typeface="微软雅黑"/>
                <a:cs typeface="微软雅黑"/>
              </a:rPr>
              <a:t>（</a:t>
            </a:r>
            <a:r>
              <a:rPr sz="950" b="1" spc="50" dirty="0">
                <a:solidFill>
                  <a:srgbClr val="333333"/>
                </a:solidFill>
                <a:latin typeface="Trebuchet MS"/>
                <a:cs typeface="Trebuchet MS"/>
              </a:rPr>
              <a:t>ftpusers</a:t>
            </a:r>
            <a:r>
              <a:rPr sz="950" b="1" spc="25" dirty="0">
                <a:solidFill>
                  <a:srgbClr val="333333"/>
                </a:solidFill>
                <a:latin typeface="微软雅黑"/>
                <a:cs typeface="微软雅黑"/>
              </a:rPr>
              <a:t>和</a:t>
            </a:r>
            <a:r>
              <a:rPr sz="950" b="1" spc="20" dirty="0">
                <a:solidFill>
                  <a:srgbClr val="333333"/>
                </a:solidFill>
                <a:latin typeface="Trebuchet MS"/>
                <a:cs typeface="Trebuchet MS"/>
              </a:rPr>
              <a:t>user_list</a:t>
            </a:r>
            <a:r>
              <a:rPr sz="950" b="1" spc="20" dirty="0">
                <a:solidFill>
                  <a:srgbClr val="333333"/>
                </a:solidFill>
                <a:latin typeface="微软雅黑"/>
                <a:cs typeface="微软雅黑"/>
              </a:rPr>
              <a:t>）</a:t>
            </a:r>
            <a:r>
              <a:rPr sz="950" b="1" spc="25" dirty="0">
                <a:solidFill>
                  <a:srgbClr val="333333"/>
                </a:solidFill>
                <a:latin typeface="微软雅黑"/>
                <a:cs typeface="微软雅黑"/>
              </a:rPr>
              <a:t>。不知道大家是否已看过一部日 本电影</a:t>
            </a:r>
            <a:r>
              <a:rPr sz="950" b="1" spc="-125" dirty="0">
                <a:solidFill>
                  <a:srgbClr val="333333"/>
                </a:solidFill>
                <a:latin typeface="Trebuchet MS"/>
                <a:cs typeface="Trebuchet MS"/>
              </a:rPr>
              <a:t>“</a:t>
            </a:r>
            <a:r>
              <a:rPr sz="950" b="1" spc="25" dirty="0">
                <a:solidFill>
                  <a:srgbClr val="333333"/>
                </a:solidFill>
                <a:latin typeface="微软雅黑"/>
                <a:cs typeface="微软雅黑"/>
              </a:rPr>
              <a:t>死亡笔记</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里面就提到有一个黑色封皮的小本子，只要将别人的名字写进去，这人就会挂掉。 </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服务程序目录中的这两个文件也有类似的功能</a:t>
            </a:r>
            <a:r>
              <a:rPr sz="950" b="1" spc="275" dirty="0">
                <a:solidFill>
                  <a:srgbClr val="333333"/>
                </a:solidFill>
                <a:latin typeface="Trebuchet MS"/>
                <a:cs typeface="Trebuchet MS"/>
              </a:rPr>
              <a:t>—</a:t>
            </a:r>
            <a:r>
              <a:rPr sz="950" b="1" spc="25" dirty="0">
                <a:solidFill>
                  <a:srgbClr val="333333"/>
                </a:solidFill>
                <a:latin typeface="微软雅黑"/>
                <a:cs typeface="微软雅黑"/>
              </a:rPr>
              <a:t>只要里面写有某位用户的名字，就不再允许这位 用户登录到</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服务器上。</a:t>
            </a:r>
            <a:endParaRPr sz="950">
              <a:latin typeface="微软雅黑"/>
              <a:cs typeface="微软雅黑"/>
            </a:endParaRPr>
          </a:p>
          <a:p>
            <a:pPr>
              <a:lnSpc>
                <a:spcPct val="100000"/>
              </a:lnSpc>
              <a:spcBef>
                <a:spcPts val="45"/>
              </a:spcBef>
            </a:pPr>
            <a:endParaRPr sz="900">
              <a:latin typeface="微软雅黑"/>
              <a:cs typeface="微软雅黑"/>
            </a:endParaRPr>
          </a:p>
          <a:p>
            <a:pPr marL="276225" marR="73596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cat</a:t>
            </a:r>
            <a:r>
              <a:rPr sz="850" spc="30" dirty="0">
                <a:solidFill>
                  <a:srgbClr val="333333"/>
                </a:solidFill>
                <a:latin typeface="Lucida Console"/>
                <a:cs typeface="Lucida Console"/>
              </a:rPr>
              <a:t> /etc/vsftpd/user_list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vsftpd</a:t>
            </a:r>
            <a:r>
              <a:rPr sz="850" spc="35" dirty="0">
                <a:solidFill>
                  <a:srgbClr val="333333"/>
                </a:solidFill>
                <a:latin typeface="Lucida Console"/>
                <a:cs typeface="Lucida Console"/>
              </a:rPr>
              <a:t> </a:t>
            </a:r>
            <a:r>
              <a:rPr sz="850" spc="30" dirty="0">
                <a:solidFill>
                  <a:srgbClr val="333333"/>
                </a:solidFill>
                <a:latin typeface="Lucida Console"/>
                <a:cs typeface="Lucida Console"/>
              </a:rPr>
              <a:t>userlist# </a:t>
            </a:r>
            <a:r>
              <a:rPr sz="850" spc="20" dirty="0">
                <a:solidFill>
                  <a:srgbClr val="333333"/>
                </a:solidFill>
                <a:latin typeface="Lucida Console"/>
                <a:cs typeface="Lucida Console"/>
              </a:rPr>
              <a:t>If </a:t>
            </a:r>
            <a:r>
              <a:rPr sz="850" spc="25" dirty="0">
                <a:solidFill>
                  <a:srgbClr val="333333"/>
                </a:solidFill>
                <a:latin typeface="Lucida Console"/>
                <a:cs typeface="Lucida Console"/>
              </a:rPr>
              <a:t> </a:t>
            </a:r>
            <a:r>
              <a:rPr sz="850" spc="30" dirty="0">
                <a:solidFill>
                  <a:srgbClr val="333333"/>
                </a:solidFill>
                <a:latin typeface="Lucida Console"/>
                <a:cs typeface="Lucida Console"/>
              </a:rPr>
              <a:t>userlist_deny=NO, </a:t>
            </a:r>
            <a:r>
              <a:rPr sz="850" spc="25" dirty="0">
                <a:solidFill>
                  <a:srgbClr val="333333"/>
                </a:solidFill>
                <a:latin typeface="Lucida Console"/>
                <a:cs typeface="Lucida Console"/>
              </a:rPr>
              <a:t>only</a:t>
            </a:r>
            <a:r>
              <a:rPr sz="850" spc="35" dirty="0">
                <a:solidFill>
                  <a:srgbClr val="333333"/>
                </a:solidFill>
                <a:latin typeface="Lucida Console"/>
                <a:cs typeface="Lucida Console"/>
              </a:rPr>
              <a:t> </a:t>
            </a:r>
            <a:r>
              <a:rPr sz="850" spc="25" dirty="0">
                <a:solidFill>
                  <a:srgbClr val="333333"/>
                </a:solidFill>
                <a:latin typeface="Lucida Console"/>
                <a:cs typeface="Lucida Console"/>
              </a:rPr>
              <a:t>allow</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users</a:t>
            </a:r>
            <a:r>
              <a:rPr sz="850" spc="35" dirty="0">
                <a:solidFill>
                  <a:srgbClr val="333333"/>
                </a:solidFill>
                <a:latin typeface="Lucida Console"/>
                <a:cs typeface="Lucida Console"/>
              </a:rPr>
              <a:t>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5" dirty="0">
                <a:solidFill>
                  <a:srgbClr val="333333"/>
                </a:solidFill>
                <a:latin typeface="Lucida Console"/>
                <a:cs typeface="Lucida Console"/>
              </a:rPr>
              <a:t> </a:t>
            </a:r>
            <a:r>
              <a:rPr sz="850" spc="20" dirty="0">
                <a:solidFill>
                  <a:srgbClr val="333333"/>
                </a:solidFill>
                <a:latin typeface="Lucida Console"/>
                <a:cs typeface="Lucida Console"/>
              </a:rPr>
              <a:t>If</a:t>
            </a:r>
            <a:r>
              <a:rPr sz="850" spc="35" dirty="0">
                <a:solidFill>
                  <a:srgbClr val="333333"/>
                </a:solidFill>
                <a:latin typeface="Lucida Console"/>
                <a:cs typeface="Lucida Console"/>
              </a:rPr>
              <a:t> </a:t>
            </a:r>
            <a:r>
              <a:rPr sz="850" spc="30" dirty="0">
                <a:solidFill>
                  <a:srgbClr val="333333"/>
                </a:solidFill>
                <a:latin typeface="Lucida Console"/>
                <a:cs typeface="Lucida Console"/>
              </a:rPr>
              <a:t>userlist_deny=YES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a:t>
            </a:r>
            <a:r>
              <a:rPr sz="850" spc="35" dirty="0">
                <a:solidFill>
                  <a:srgbClr val="333333"/>
                </a:solidFill>
                <a:latin typeface="Lucida Console"/>
                <a:cs typeface="Lucida Console"/>
              </a:rPr>
              <a:t> </a:t>
            </a:r>
            <a:r>
              <a:rPr sz="850" spc="25" dirty="0">
                <a:solidFill>
                  <a:srgbClr val="333333"/>
                </a:solidFill>
                <a:latin typeface="Lucida Console"/>
                <a:cs typeface="Lucida Console"/>
              </a:rPr>
              <a:t>never</a:t>
            </a:r>
            <a:r>
              <a:rPr sz="850" spc="35" dirty="0">
                <a:solidFill>
                  <a:srgbClr val="333333"/>
                </a:solidFill>
                <a:latin typeface="Lucida Console"/>
                <a:cs typeface="Lucida Console"/>
              </a:rPr>
              <a:t> </a:t>
            </a:r>
            <a:r>
              <a:rPr sz="850" spc="25" dirty="0">
                <a:solidFill>
                  <a:srgbClr val="333333"/>
                </a:solidFill>
                <a:latin typeface="Lucida Console"/>
                <a:cs typeface="Lucida Console"/>
              </a:rPr>
              <a:t>allow</a:t>
            </a:r>
            <a:r>
              <a:rPr sz="850" spc="40" dirty="0">
                <a:solidFill>
                  <a:srgbClr val="333333"/>
                </a:solidFill>
                <a:latin typeface="Lucida Console"/>
                <a:cs typeface="Lucida Console"/>
              </a:rPr>
              <a:t> </a:t>
            </a:r>
            <a:r>
              <a:rPr sz="850" spc="25" dirty="0">
                <a:solidFill>
                  <a:srgbClr val="333333"/>
                </a:solidFill>
                <a:latin typeface="Lucida Console"/>
                <a:cs typeface="Lucida Console"/>
              </a:rPr>
              <a:t>users</a:t>
            </a:r>
            <a:r>
              <a:rPr sz="850" spc="35" dirty="0">
                <a:solidFill>
                  <a:srgbClr val="333333"/>
                </a:solidFill>
                <a:latin typeface="Lucida Console"/>
                <a:cs typeface="Lucida Console"/>
              </a:rPr>
              <a:t> </a:t>
            </a:r>
            <a:r>
              <a:rPr sz="850" spc="20" dirty="0">
                <a:solidFill>
                  <a:srgbClr val="333333"/>
                </a:solidFill>
                <a:latin typeface="Lucida Console"/>
                <a:cs typeface="Lucida Console"/>
              </a:rPr>
              <a:t>in</a:t>
            </a:r>
            <a:r>
              <a:rPr sz="850" spc="4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40" dirty="0">
                <a:solidFill>
                  <a:srgbClr val="333333"/>
                </a:solidFill>
                <a:latin typeface="Lucida Console"/>
                <a:cs typeface="Lucida Console"/>
              </a:rPr>
              <a:t>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20" dirty="0">
                <a:solidFill>
                  <a:srgbClr val="333333"/>
                </a:solidFill>
                <a:latin typeface="Lucida Console"/>
                <a:cs typeface="Lucida Console"/>
              </a:rPr>
              <a:t>do</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40" dirty="0">
                <a:solidFill>
                  <a:srgbClr val="333333"/>
                </a:solidFill>
                <a:latin typeface="Lucida Console"/>
                <a:cs typeface="Lucida Console"/>
              </a:rPr>
              <a:t> </a:t>
            </a:r>
            <a:r>
              <a:rPr sz="850" spc="25" dirty="0">
                <a:solidFill>
                  <a:srgbClr val="333333"/>
                </a:solidFill>
                <a:latin typeface="Lucida Console"/>
                <a:cs typeface="Lucida Console"/>
              </a:rPr>
              <a:t>even</a:t>
            </a:r>
            <a:r>
              <a:rPr sz="850" spc="35" dirty="0">
                <a:solidFill>
                  <a:srgbClr val="333333"/>
                </a:solidFill>
                <a:latin typeface="Lucida Console"/>
                <a:cs typeface="Lucida Console"/>
              </a:rPr>
              <a:t> </a:t>
            </a:r>
            <a:r>
              <a:rPr sz="850" spc="25" dirty="0">
                <a:solidFill>
                  <a:srgbClr val="333333"/>
                </a:solidFill>
                <a:latin typeface="Lucida Console"/>
                <a:cs typeface="Lucida Console"/>
              </a:rPr>
              <a:t>prompt</a:t>
            </a:r>
            <a:r>
              <a:rPr sz="850" spc="4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15" dirty="0">
                <a:solidFill>
                  <a:srgbClr val="333333"/>
                </a:solidFill>
                <a:latin typeface="Lucida Console"/>
                <a:cs typeface="Lucida Console"/>
              </a:rPr>
              <a:t>a </a:t>
            </a:r>
            <a:r>
              <a:rPr sz="850" spc="-495" dirty="0">
                <a:solidFill>
                  <a:srgbClr val="333333"/>
                </a:solidFill>
                <a:latin typeface="Lucida Console"/>
                <a:cs typeface="Lucida Console"/>
              </a:rPr>
              <a:t> </a:t>
            </a:r>
            <a:r>
              <a:rPr sz="850" spc="30" dirty="0">
                <a:solidFill>
                  <a:srgbClr val="333333"/>
                </a:solidFill>
                <a:latin typeface="Lucida Console"/>
                <a:cs typeface="Lucida Console"/>
              </a:rPr>
              <a:t>password.# </a:t>
            </a:r>
            <a:r>
              <a:rPr sz="850" spc="25" dirty="0">
                <a:solidFill>
                  <a:srgbClr val="333333"/>
                </a:solidFill>
                <a:latin typeface="Lucida Console"/>
                <a:cs typeface="Lucida Console"/>
              </a:rPr>
              <a:t>Note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default</a:t>
            </a:r>
            <a:r>
              <a:rPr sz="850" spc="35" dirty="0">
                <a:solidFill>
                  <a:srgbClr val="333333"/>
                </a:solidFill>
                <a:latin typeface="Lucida Console"/>
                <a:cs typeface="Lucida Console"/>
              </a:rPr>
              <a:t> </a:t>
            </a:r>
            <a:r>
              <a:rPr sz="850" spc="25" dirty="0">
                <a:solidFill>
                  <a:srgbClr val="333333"/>
                </a:solidFill>
                <a:latin typeface="Lucida Console"/>
                <a:cs typeface="Lucida Console"/>
              </a:rPr>
              <a:t>vsftpd</a:t>
            </a:r>
            <a:r>
              <a:rPr sz="850" spc="30" dirty="0">
                <a:solidFill>
                  <a:srgbClr val="333333"/>
                </a:solidFill>
                <a:latin typeface="Lucida Console"/>
                <a:cs typeface="Lucida Console"/>
              </a:rPr>
              <a:t> </a:t>
            </a:r>
            <a:r>
              <a:rPr sz="850" spc="25" dirty="0">
                <a:solidFill>
                  <a:srgbClr val="333333"/>
                </a:solidFill>
                <a:latin typeface="Lucida Console"/>
                <a:cs typeface="Lucida Console"/>
              </a:rPr>
              <a:t>pam</a:t>
            </a:r>
            <a:r>
              <a:rPr sz="850" spc="35" dirty="0">
                <a:solidFill>
                  <a:srgbClr val="333333"/>
                </a:solidFill>
                <a:latin typeface="Lucida Console"/>
                <a:cs typeface="Lucida Console"/>
              </a:rPr>
              <a:t> </a:t>
            </a:r>
            <a:r>
              <a:rPr sz="850" spc="25" dirty="0">
                <a:solidFill>
                  <a:srgbClr val="333333"/>
                </a:solidFill>
                <a:latin typeface="Lucida Console"/>
                <a:cs typeface="Lucida Console"/>
              </a:rPr>
              <a:t>config</a:t>
            </a:r>
            <a:r>
              <a:rPr sz="850" spc="30" dirty="0">
                <a:solidFill>
                  <a:srgbClr val="333333"/>
                </a:solidFill>
                <a:latin typeface="Lucida Console"/>
                <a:cs typeface="Lucida Console"/>
              </a:rPr>
              <a:t> </a:t>
            </a:r>
            <a:r>
              <a:rPr sz="850" spc="25" dirty="0">
                <a:solidFill>
                  <a:srgbClr val="333333"/>
                </a:solidFill>
                <a:latin typeface="Lucida Console"/>
                <a:cs typeface="Lucida Console"/>
              </a:rPr>
              <a:t>also</a:t>
            </a:r>
            <a:r>
              <a:rPr sz="850" spc="35" dirty="0">
                <a:solidFill>
                  <a:srgbClr val="333333"/>
                </a:solidFill>
                <a:latin typeface="Lucida Console"/>
                <a:cs typeface="Lucida Console"/>
              </a:rPr>
              <a:t> </a:t>
            </a:r>
            <a:r>
              <a:rPr sz="850" spc="25" dirty="0">
                <a:solidFill>
                  <a:srgbClr val="333333"/>
                </a:solidFill>
                <a:latin typeface="Lucida Console"/>
                <a:cs typeface="Lucida Console"/>
              </a:rPr>
              <a:t>checks</a:t>
            </a:r>
            <a:endParaRPr sz="850">
              <a:latin typeface="Lucida Console"/>
              <a:cs typeface="Lucida Console"/>
            </a:endParaRPr>
          </a:p>
          <a:p>
            <a:pPr marL="276225" marR="291465">
              <a:lnSpc>
                <a:spcPct val="132400"/>
              </a:lnSpc>
            </a:pPr>
            <a:r>
              <a:rPr sz="850" spc="30" dirty="0">
                <a:solidFill>
                  <a:srgbClr val="333333"/>
                </a:solidFill>
                <a:latin typeface="Lucida Console"/>
                <a:cs typeface="Lucida Console"/>
              </a:rPr>
              <a:t>/etc/vsftpd/ftpusers#</a:t>
            </a:r>
            <a:r>
              <a:rPr sz="850" spc="25" dirty="0">
                <a:solidFill>
                  <a:srgbClr val="333333"/>
                </a:solidFill>
                <a:latin typeface="Lucida Console"/>
                <a:cs typeface="Lucida Console"/>
              </a:rPr>
              <a:t> 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users</a:t>
            </a:r>
            <a:r>
              <a:rPr sz="850" spc="3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0" dirty="0">
                <a:solidFill>
                  <a:srgbClr val="333333"/>
                </a:solidFill>
                <a:latin typeface="Lucida Console"/>
                <a:cs typeface="Lucida Console"/>
              </a:rPr>
              <a:t> </a:t>
            </a:r>
            <a:r>
              <a:rPr sz="850" spc="25" dirty="0">
                <a:solidFill>
                  <a:srgbClr val="333333"/>
                </a:solidFill>
                <a:latin typeface="Lucida Console"/>
                <a:cs typeface="Lucida Console"/>
              </a:rPr>
              <a:t>are </a:t>
            </a:r>
            <a:r>
              <a:rPr sz="850" spc="30" dirty="0">
                <a:solidFill>
                  <a:srgbClr val="333333"/>
                </a:solidFill>
                <a:latin typeface="Lucida Console"/>
                <a:cs typeface="Lucida Console"/>
              </a:rPr>
              <a:t> denied.rootbindaemonadmlpsyncshutdownhaltmailnewsuucpoperatorgamesnobody[root@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cat</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/etc/vsftpd/ftpusers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Users</a:t>
            </a:r>
            <a:r>
              <a:rPr sz="850" spc="3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5" dirty="0">
                <a:solidFill>
                  <a:srgbClr val="333333"/>
                </a:solidFill>
                <a:latin typeface="Lucida Console"/>
                <a:cs typeface="Lucida Console"/>
              </a:rPr>
              <a:t>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30" dirty="0">
                <a:solidFill>
                  <a:srgbClr val="333333"/>
                </a:solidFill>
                <a:latin typeface="Lucida Console"/>
                <a:cs typeface="Lucida Console"/>
              </a:rPr>
              <a:t>allowed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login </a:t>
            </a:r>
            <a:r>
              <a:rPr sz="850" spc="30" dirty="0">
                <a:solidFill>
                  <a:srgbClr val="333333"/>
                </a:solidFill>
                <a:latin typeface="Lucida Console"/>
                <a:cs typeface="Lucida Console"/>
              </a:rPr>
              <a:t> </a:t>
            </a:r>
            <a:r>
              <a:rPr sz="850" spc="25" dirty="0">
                <a:solidFill>
                  <a:srgbClr val="333333"/>
                </a:solidFill>
                <a:latin typeface="Lucida Console"/>
                <a:cs typeface="Lucida Console"/>
              </a:rPr>
              <a:t>via</a:t>
            </a:r>
            <a:r>
              <a:rPr sz="850" spc="35" dirty="0">
                <a:solidFill>
                  <a:srgbClr val="333333"/>
                </a:solidFill>
                <a:latin typeface="Lucida Console"/>
                <a:cs typeface="Lucida Console"/>
              </a:rPr>
              <a:t> </a:t>
            </a:r>
            <a:r>
              <a:rPr sz="850" spc="30" dirty="0">
                <a:solidFill>
                  <a:srgbClr val="333333"/>
                </a:solidFill>
                <a:latin typeface="Lucida Console"/>
                <a:cs typeface="Lucida Console"/>
              </a:rPr>
              <a:t>ftprootbindaemonadmlpsyncshutdownhaltmailnewsuucpoperatorgamesnobody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52400" marR="217804">
              <a:lnSpc>
                <a:spcPct val="131600"/>
              </a:lnSpc>
            </a:pPr>
            <a:r>
              <a:rPr sz="950" b="1" spc="25" dirty="0">
                <a:solidFill>
                  <a:srgbClr val="333333"/>
                </a:solidFill>
                <a:latin typeface="微软雅黑"/>
                <a:cs typeface="微软雅黑"/>
              </a:rPr>
              <a:t>果然如此！</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服务程序为了保证服务器的安全性而默认禁止了</a:t>
            </a:r>
            <a:r>
              <a:rPr sz="950" b="1" spc="50" dirty="0">
                <a:solidFill>
                  <a:srgbClr val="333333"/>
                </a:solidFill>
                <a:latin typeface="Trebuchet MS"/>
                <a:cs typeface="Trebuchet MS"/>
              </a:rPr>
              <a:t>root</a:t>
            </a:r>
            <a:r>
              <a:rPr sz="950" b="1" spc="20" dirty="0">
                <a:solidFill>
                  <a:srgbClr val="333333"/>
                </a:solidFill>
                <a:latin typeface="微软雅黑"/>
                <a:cs typeface="微软雅黑"/>
              </a:rPr>
              <a:t>管理员和大多数系统用户的登录 </a:t>
            </a:r>
            <a:r>
              <a:rPr sz="950" b="1" spc="25" dirty="0">
                <a:solidFill>
                  <a:srgbClr val="333333"/>
                </a:solidFill>
                <a:latin typeface="微软雅黑"/>
                <a:cs typeface="微软雅黑"/>
              </a:rPr>
              <a:t>行为，这样可以有效地避免骇客通过</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服务对</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管理员密码进行暴力破解。如果您确认在生产环境 中使用</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管理员不会对系统安全产生影响，只需按照上面的提示删除掉</a:t>
            </a:r>
            <a:r>
              <a:rPr sz="950" b="1" spc="50" dirty="0">
                <a:solidFill>
                  <a:srgbClr val="333333"/>
                </a:solidFill>
                <a:latin typeface="Trebuchet MS"/>
                <a:cs typeface="Trebuchet MS"/>
              </a:rPr>
              <a:t>root</a:t>
            </a:r>
            <a:r>
              <a:rPr sz="950" b="1" spc="20" dirty="0">
                <a:solidFill>
                  <a:srgbClr val="333333"/>
                </a:solidFill>
                <a:latin typeface="微软雅黑"/>
                <a:cs typeface="微软雅黑"/>
              </a:rPr>
              <a:t>用户名即可，也可以选择  </a:t>
            </a:r>
            <a:r>
              <a:rPr sz="950" b="1" spc="50" dirty="0">
                <a:solidFill>
                  <a:srgbClr val="333333"/>
                </a:solidFill>
                <a:latin typeface="Trebuchet MS"/>
                <a:cs typeface="Trebuchet MS"/>
              </a:rPr>
              <a:t>ftpusers</a:t>
            </a:r>
            <a:r>
              <a:rPr sz="950" b="1" spc="25" dirty="0">
                <a:solidFill>
                  <a:srgbClr val="333333"/>
                </a:solidFill>
                <a:latin typeface="微软雅黑"/>
                <a:cs typeface="微软雅黑"/>
              </a:rPr>
              <a:t>和</a:t>
            </a:r>
            <a:r>
              <a:rPr sz="950" b="1" spc="20" dirty="0">
                <a:solidFill>
                  <a:srgbClr val="333333"/>
                </a:solidFill>
                <a:latin typeface="Trebuchet MS"/>
                <a:cs typeface="Trebuchet MS"/>
              </a:rPr>
              <a:t>user_list</a:t>
            </a:r>
            <a:r>
              <a:rPr sz="950" b="1" spc="25" dirty="0">
                <a:solidFill>
                  <a:srgbClr val="333333"/>
                </a:solidFill>
                <a:latin typeface="微软雅黑"/>
                <a:cs typeface="微软雅黑"/>
              </a:rPr>
              <a:t>文件中没有的一个普通用户尝试登录</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a:t>
            </a:r>
            <a:endParaRPr sz="950">
              <a:latin typeface="微软雅黑"/>
              <a:cs typeface="微软雅黑"/>
            </a:endParaRPr>
          </a:p>
          <a:p>
            <a:pPr>
              <a:lnSpc>
                <a:spcPct val="100000"/>
              </a:lnSpc>
              <a:spcBef>
                <a:spcPts val="50"/>
              </a:spcBef>
            </a:pPr>
            <a:endParaRPr sz="900">
              <a:latin typeface="微软雅黑"/>
              <a:cs typeface="微软雅黑"/>
            </a:endParaRPr>
          </a:p>
          <a:p>
            <a:pPr marL="276225" marR="51054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ftp</a:t>
            </a:r>
            <a:r>
              <a:rPr sz="850" spc="30" dirty="0">
                <a:solidFill>
                  <a:srgbClr val="333333"/>
                </a:solidFill>
                <a:latin typeface="Lucida Console"/>
                <a:cs typeface="Lucida Console"/>
              </a:rPr>
              <a:t> 192.168.10.10Connected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(192.168.10.10).220</a:t>
            </a:r>
            <a:r>
              <a:rPr sz="850" spc="25" dirty="0">
                <a:solidFill>
                  <a:srgbClr val="333333"/>
                </a:solidFill>
                <a:latin typeface="Lucida Console"/>
                <a:cs typeface="Lucida Console"/>
              </a:rPr>
              <a:t> </a:t>
            </a:r>
            <a:r>
              <a:rPr sz="850" spc="30" dirty="0">
                <a:solidFill>
                  <a:srgbClr val="333333"/>
                </a:solidFill>
                <a:latin typeface="Lucida Console"/>
                <a:cs typeface="Lucida Console"/>
              </a:rPr>
              <a:t>(vsFTPd 3.0.3)Name (192.168.10.10:root): root331</a:t>
            </a:r>
            <a:r>
              <a:rPr sz="850" spc="25" dirty="0">
                <a:solidFill>
                  <a:srgbClr val="333333"/>
                </a:solidFill>
                <a:latin typeface="Lucida Console"/>
                <a:cs typeface="Lucida Console"/>
              </a:rPr>
              <a:t> Please</a:t>
            </a:r>
            <a:endParaRPr sz="850">
              <a:latin typeface="Lucida Console"/>
              <a:cs typeface="Lucida Console"/>
            </a:endParaRPr>
          </a:p>
          <a:p>
            <a:pPr marL="276225" marR="621030" indent="-635">
              <a:lnSpc>
                <a:spcPct val="132400"/>
              </a:lnSpc>
            </a:pPr>
            <a:r>
              <a:rPr sz="850" spc="30" dirty="0">
                <a:solidFill>
                  <a:srgbClr val="333333"/>
                </a:solidFill>
                <a:latin typeface="Lucida Console"/>
                <a:cs typeface="Lucida Console"/>
              </a:rPr>
              <a:t>specify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password.Password:</a:t>
            </a:r>
            <a:r>
              <a:rPr sz="800" spc="90" dirty="0">
                <a:solidFill>
                  <a:srgbClr val="333333"/>
                </a:solidFill>
                <a:latin typeface="宋体"/>
                <a:cs typeface="宋体"/>
              </a:rPr>
              <a:t>此处输入该用户的密码</a:t>
            </a:r>
            <a:r>
              <a:rPr sz="850" spc="25" dirty="0">
                <a:solidFill>
                  <a:srgbClr val="333333"/>
                </a:solidFill>
                <a:latin typeface="Lucida Console"/>
                <a:cs typeface="Lucida Console"/>
              </a:rPr>
              <a:t>230</a:t>
            </a:r>
            <a:r>
              <a:rPr sz="850" spc="35" dirty="0">
                <a:solidFill>
                  <a:srgbClr val="333333"/>
                </a:solidFill>
                <a:latin typeface="Lucida Console"/>
                <a:cs typeface="Lucida Console"/>
              </a:rPr>
              <a:t> </a:t>
            </a:r>
            <a:r>
              <a:rPr sz="850" spc="25" dirty="0">
                <a:solidFill>
                  <a:srgbClr val="333333"/>
                </a:solidFill>
                <a:latin typeface="Lucida Console"/>
                <a:cs typeface="Lucida Console"/>
              </a:rPr>
              <a:t>Login</a:t>
            </a:r>
            <a:r>
              <a:rPr sz="850" spc="30" dirty="0">
                <a:solidFill>
                  <a:srgbClr val="333333"/>
                </a:solidFill>
                <a:latin typeface="Lucida Console"/>
                <a:cs typeface="Lucida Console"/>
              </a:rPr>
              <a:t> successful.Remote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5" dirty="0">
                <a:solidFill>
                  <a:srgbClr val="333333"/>
                </a:solidFill>
                <a:latin typeface="Lucida Console"/>
                <a:cs typeface="Lucida Console"/>
              </a:rPr>
              <a:t>type</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UNIX.Using </a:t>
            </a:r>
            <a:r>
              <a:rPr sz="850" spc="25" dirty="0">
                <a:solidFill>
                  <a:srgbClr val="333333"/>
                </a:solidFill>
                <a:latin typeface="Lucida Console"/>
                <a:cs typeface="Lucida Console"/>
              </a:rPr>
              <a:t>binary</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mode</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transfer files.ftp&gt;</a:t>
            </a:r>
            <a:endParaRPr sz="850">
              <a:latin typeface="Lucida Console"/>
              <a:cs typeface="Lucida Console"/>
            </a:endParaRPr>
          </a:p>
        </p:txBody>
      </p:sp>
      <p:sp>
        <p:nvSpPr>
          <p:cNvPr id="23" name="object 23"/>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175</a:t>
            </a:fld>
            <a:endParaRPr sz="800">
              <a:latin typeface="小哥哥网恋吗"/>
              <a:cs typeface="小哥哥网恋吗"/>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6447885"/>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2045298"/>
            <a:ext cx="5651500" cy="1181735"/>
            <a:chOff x="959124" y="2045298"/>
            <a:chExt cx="5651500" cy="1181735"/>
          </a:xfrm>
        </p:grpSpPr>
        <p:sp>
          <p:nvSpPr>
            <p:cNvPr id="4" name="object 4"/>
            <p:cNvSpPr/>
            <p:nvPr/>
          </p:nvSpPr>
          <p:spPr>
            <a:xfrm>
              <a:off x="963889" y="2050062"/>
              <a:ext cx="5641975" cy="1172210"/>
            </a:xfrm>
            <a:custGeom>
              <a:avLst/>
              <a:gdLst/>
              <a:ahLst/>
              <a:cxnLst/>
              <a:rect l="l" t="t" r="r" b="b"/>
              <a:pathLst>
                <a:path w="5641975" h="1172210">
                  <a:moveTo>
                    <a:pt x="5620752" y="1172119"/>
                  </a:moveTo>
                  <a:lnTo>
                    <a:pt x="20659" y="1172119"/>
                  </a:lnTo>
                  <a:lnTo>
                    <a:pt x="17629" y="1171528"/>
                  </a:lnTo>
                  <a:lnTo>
                    <a:pt x="0" y="1151421"/>
                  </a:lnTo>
                  <a:lnTo>
                    <a:pt x="0" y="1148296"/>
                  </a:lnTo>
                  <a:lnTo>
                    <a:pt x="0" y="20545"/>
                  </a:lnTo>
                  <a:lnTo>
                    <a:pt x="20659" y="0"/>
                  </a:lnTo>
                  <a:lnTo>
                    <a:pt x="5620752" y="0"/>
                  </a:lnTo>
                  <a:lnTo>
                    <a:pt x="5641421" y="20545"/>
                  </a:lnTo>
                  <a:lnTo>
                    <a:pt x="5641421" y="1151421"/>
                  </a:lnTo>
                  <a:lnTo>
                    <a:pt x="5623792" y="1171528"/>
                  </a:lnTo>
                  <a:lnTo>
                    <a:pt x="5620752" y="1172119"/>
                  </a:lnTo>
                  <a:close/>
                </a:path>
              </a:pathLst>
            </a:custGeom>
            <a:solidFill>
              <a:srgbClr val="F8F8F8"/>
            </a:solidFill>
          </p:spPr>
          <p:txBody>
            <a:bodyPr wrap="square" lIns="0" tIns="0" rIns="0" bIns="0" rtlCol="0"/>
            <a:lstStyle/>
            <a:p>
              <a:endParaRPr/>
            </a:p>
          </p:txBody>
        </p:sp>
        <p:sp>
          <p:nvSpPr>
            <p:cNvPr id="5" name="object 5"/>
            <p:cNvSpPr/>
            <p:nvPr/>
          </p:nvSpPr>
          <p:spPr>
            <a:xfrm>
              <a:off x="963889" y="2050062"/>
              <a:ext cx="5641975" cy="1172210"/>
            </a:xfrm>
            <a:custGeom>
              <a:avLst/>
              <a:gdLst/>
              <a:ahLst/>
              <a:cxnLst/>
              <a:rect l="l" t="t" r="r" b="b"/>
              <a:pathLst>
                <a:path w="5641975" h="1172210">
                  <a:moveTo>
                    <a:pt x="0" y="1148296"/>
                  </a:move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1148296"/>
                  </a:lnTo>
                  <a:lnTo>
                    <a:pt x="5641421" y="1151421"/>
                  </a:lnTo>
                  <a:lnTo>
                    <a:pt x="5640821" y="1154404"/>
                  </a:lnTo>
                  <a:lnTo>
                    <a:pt x="5639610" y="1157225"/>
                  </a:lnTo>
                  <a:lnTo>
                    <a:pt x="5638400" y="1160055"/>
                  </a:lnTo>
                  <a:lnTo>
                    <a:pt x="5626717" y="1170185"/>
                  </a:lnTo>
                  <a:lnTo>
                    <a:pt x="5623792" y="1171528"/>
                  </a:lnTo>
                  <a:lnTo>
                    <a:pt x="5620752" y="1172119"/>
                  </a:lnTo>
                  <a:lnTo>
                    <a:pt x="5617597" y="1172119"/>
                  </a:lnTo>
                  <a:lnTo>
                    <a:pt x="23823" y="1172119"/>
                  </a:lnTo>
                  <a:lnTo>
                    <a:pt x="20659" y="1172119"/>
                  </a:lnTo>
                  <a:lnTo>
                    <a:pt x="17629" y="1171528"/>
                  </a:lnTo>
                  <a:lnTo>
                    <a:pt x="14703" y="1170185"/>
                  </a:lnTo>
                  <a:lnTo>
                    <a:pt x="11787" y="1168994"/>
                  </a:lnTo>
                  <a:lnTo>
                    <a:pt x="1810" y="1157225"/>
                  </a:lnTo>
                  <a:lnTo>
                    <a:pt x="600" y="1154404"/>
                  </a:lnTo>
                  <a:lnTo>
                    <a:pt x="0" y="1151421"/>
                  </a:lnTo>
                  <a:lnTo>
                    <a:pt x="0" y="114829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2131145"/>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4370478"/>
            <a:ext cx="5651500" cy="1353185"/>
            <a:chOff x="959124" y="4370478"/>
            <a:chExt cx="5651500" cy="1353185"/>
          </a:xfrm>
        </p:grpSpPr>
        <p:sp>
          <p:nvSpPr>
            <p:cNvPr id="8" name="object 8"/>
            <p:cNvSpPr/>
            <p:nvPr/>
          </p:nvSpPr>
          <p:spPr>
            <a:xfrm>
              <a:off x="963889" y="4375243"/>
              <a:ext cx="5641975" cy="1343660"/>
            </a:xfrm>
            <a:custGeom>
              <a:avLst/>
              <a:gdLst/>
              <a:ahLst/>
              <a:cxnLst/>
              <a:rect l="l" t="t" r="r" b="b"/>
              <a:pathLst>
                <a:path w="5641975" h="1343660">
                  <a:moveTo>
                    <a:pt x="5617597" y="1343649"/>
                  </a:moveTo>
                  <a:lnTo>
                    <a:pt x="23823" y="1343649"/>
                  </a:lnTo>
                  <a:lnTo>
                    <a:pt x="20659" y="1343496"/>
                  </a:lnTo>
                  <a:lnTo>
                    <a:pt x="0" y="1322951"/>
                  </a:lnTo>
                  <a:lnTo>
                    <a:pt x="0" y="1319825"/>
                  </a:lnTo>
                  <a:lnTo>
                    <a:pt x="0" y="20545"/>
                  </a:lnTo>
                  <a:lnTo>
                    <a:pt x="20659" y="0"/>
                  </a:lnTo>
                  <a:lnTo>
                    <a:pt x="5620752" y="0"/>
                  </a:lnTo>
                  <a:lnTo>
                    <a:pt x="5641421" y="20545"/>
                  </a:lnTo>
                  <a:lnTo>
                    <a:pt x="5641421" y="1322951"/>
                  </a:lnTo>
                  <a:lnTo>
                    <a:pt x="5620752" y="1343496"/>
                  </a:lnTo>
                  <a:lnTo>
                    <a:pt x="5617597" y="1343649"/>
                  </a:lnTo>
                  <a:close/>
                </a:path>
              </a:pathLst>
            </a:custGeom>
            <a:solidFill>
              <a:srgbClr val="F8F8F8"/>
            </a:solidFill>
          </p:spPr>
          <p:txBody>
            <a:bodyPr wrap="square" lIns="0" tIns="0" rIns="0" bIns="0" rtlCol="0"/>
            <a:lstStyle/>
            <a:p>
              <a:endParaRPr/>
            </a:p>
          </p:txBody>
        </p:sp>
        <p:sp>
          <p:nvSpPr>
            <p:cNvPr id="9" name="object 9"/>
            <p:cNvSpPr/>
            <p:nvPr/>
          </p:nvSpPr>
          <p:spPr>
            <a:xfrm>
              <a:off x="963889" y="4375243"/>
              <a:ext cx="5641975" cy="1343660"/>
            </a:xfrm>
            <a:custGeom>
              <a:avLst/>
              <a:gdLst/>
              <a:ahLst/>
              <a:cxnLst/>
              <a:rect l="l" t="t" r="r" b="b"/>
              <a:pathLst>
                <a:path w="5641975" h="1343660">
                  <a:moveTo>
                    <a:pt x="0" y="1319825"/>
                  </a:moveTo>
                  <a:lnTo>
                    <a:pt x="0" y="23823"/>
                  </a:lnTo>
                  <a:lnTo>
                    <a:pt x="0" y="20545"/>
                  </a:lnTo>
                  <a:lnTo>
                    <a:pt x="600" y="17419"/>
                  </a:lnTo>
                  <a:lnTo>
                    <a:pt x="1810" y="14589"/>
                  </a:lnTo>
                  <a:lnTo>
                    <a:pt x="3020" y="11759"/>
                  </a:lnTo>
                  <a:lnTo>
                    <a:pt x="4745" y="9234"/>
                  </a:lnTo>
                  <a:lnTo>
                    <a:pt x="6975" y="6994"/>
                  </a:lnTo>
                  <a:lnTo>
                    <a:pt x="9214" y="4612"/>
                  </a:lnTo>
                  <a:lnTo>
                    <a:pt x="11787" y="2830"/>
                  </a:lnTo>
                  <a:lnTo>
                    <a:pt x="14703" y="1639"/>
                  </a:lnTo>
                  <a:lnTo>
                    <a:pt x="17629" y="600"/>
                  </a:lnTo>
                  <a:lnTo>
                    <a:pt x="20659" y="0"/>
                  </a:lnTo>
                  <a:lnTo>
                    <a:pt x="23823" y="0"/>
                  </a:lnTo>
                  <a:lnTo>
                    <a:pt x="5617597" y="0"/>
                  </a:lnTo>
                  <a:lnTo>
                    <a:pt x="5620752" y="0"/>
                  </a:lnTo>
                  <a:lnTo>
                    <a:pt x="5623792" y="600"/>
                  </a:lnTo>
                  <a:lnTo>
                    <a:pt x="5626717" y="1639"/>
                  </a:lnTo>
                  <a:lnTo>
                    <a:pt x="5629633" y="2830"/>
                  </a:lnTo>
                  <a:lnTo>
                    <a:pt x="5632206" y="4612"/>
                  </a:lnTo>
                  <a:lnTo>
                    <a:pt x="5634446" y="6994"/>
                  </a:lnTo>
                  <a:lnTo>
                    <a:pt x="5636675" y="9234"/>
                  </a:lnTo>
                  <a:lnTo>
                    <a:pt x="5638400" y="11759"/>
                  </a:lnTo>
                  <a:lnTo>
                    <a:pt x="5639610" y="14589"/>
                  </a:lnTo>
                  <a:lnTo>
                    <a:pt x="5640821" y="17419"/>
                  </a:lnTo>
                  <a:lnTo>
                    <a:pt x="5641421" y="20545"/>
                  </a:lnTo>
                  <a:lnTo>
                    <a:pt x="5641421" y="23823"/>
                  </a:lnTo>
                  <a:lnTo>
                    <a:pt x="5641421" y="1319825"/>
                  </a:lnTo>
                  <a:lnTo>
                    <a:pt x="5641421" y="1322951"/>
                  </a:lnTo>
                  <a:lnTo>
                    <a:pt x="5640821" y="1325934"/>
                  </a:lnTo>
                  <a:lnTo>
                    <a:pt x="5639610" y="1328754"/>
                  </a:lnTo>
                  <a:lnTo>
                    <a:pt x="5638400" y="1331585"/>
                  </a:lnTo>
                  <a:lnTo>
                    <a:pt x="5626717" y="1341419"/>
                  </a:lnTo>
                  <a:lnTo>
                    <a:pt x="5623792" y="1342753"/>
                  </a:lnTo>
                  <a:lnTo>
                    <a:pt x="5620752" y="1343496"/>
                  </a:lnTo>
                  <a:lnTo>
                    <a:pt x="5617597" y="1343649"/>
                  </a:lnTo>
                  <a:lnTo>
                    <a:pt x="23823" y="1343649"/>
                  </a:lnTo>
                  <a:lnTo>
                    <a:pt x="20659" y="1343496"/>
                  </a:lnTo>
                  <a:lnTo>
                    <a:pt x="17629" y="1342753"/>
                  </a:lnTo>
                  <a:lnTo>
                    <a:pt x="14703" y="1341419"/>
                  </a:lnTo>
                  <a:lnTo>
                    <a:pt x="11787" y="1340228"/>
                  </a:lnTo>
                  <a:lnTo>
                    <a:pt x="1810" y="1328754"/>
                  </a:lnTo>
                  <a:lnTo>
                    <a:pt x="600" y="1325934"/>
                  </a:lnTo>
                  <a:lnTo>
                    <a:pt x="0" y="1322951"/>
                  </a:lnTo>
                  <a:lnTo>
                    <a:pt x="0" y="1319825"/>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4456325"/>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9211427"/>
            <a:ext cx="5651500" cy="495934"/>
            <a:chOff x="959124" y="9211427"/>
            <a:chExt cx="5651500" cy="495934"/>
          </a:xfrm>
        </p:grpSpPr>
        <p:sp>
          <p:nvSpPr>
            <p:cNvPr id="12" name="object 12"/>
            <p:cNvSpPr/>
            <p:nvPr/>
          </p:nvSpPr>
          <p:spPr>
            <a:xfrm>
              <a:off x="963889" y="9216192"/>
              <a:ext cx="5641975" cy="486409"/>
            </a:xfrm>
            <a:custGeom>
              <a:avLst/>
              <a:gdLst/>
              <a:ahLst/>
              <a:cxnLst/>
              <a:rect l="l" t="t" r="r" b="b"/>
              <a:pathLst>
                <a:path w="5641975" h="486409">
                  <a:moveTo>
                    <a:pt x="5617597" y="486000"/>
                  </a:moveTo>
                  <a:lnTo>
                    <a:pt x="23823" y="486000"/>
                  </a:lnTo>
                  <a:lnTo>
                    <a:pt x="20659" y="485848"/>
                  </a:lnTo>
                  <a:lnTo>
                    <a:pt x="0" y="465150"/>
                  </a:lnTo>
                  <a:lnTo>
                    <a:pt x="0" y="462177"/>
                  </a:lnTo>
                  <a:lnTo>
                    <a:pt x="0" y="20545"/>
                  </a:lnTo>
                  <a:lnTo>
                    <a:pt x="20659" y="0"/>
                  </a:lnTo>
                  <a:lnTo>
                    <a:pt x="5620751" y="0"/>
                  </a:lnTo>
                  <a:lnTo>
                    <a:pt x="5641421" y="20545"/>
                  </a:lnTo>
                  <a:lnTo>
                    <a:pt x="5641421" y="465150"/>
                  </a:lnTo>
                  <a:lnTo>
                    <a:pt x="5620751" y="485848"/>
                  </a:lnTo>
                  <a:lnTo>
                    <a:pt x="5617597" y="486000"/>
                  </a:lnTo>
                  <a:close/>
                </a:path>
              </a:pathLst>
            </a:custGeom>
            <a:solidFill>
              <a:srgbClr val="F8F8F8"/>
            </a:solidFill>
          </p:spPr>
          <p:txBody>
            <a:bodyPr wrap="square" lIns="0" tIns="0" rIns="0" bIns="0" rtlCol="0"/>
            <a:lstStyle/>
            <a:p>
              <a:endParaRPr/>
            </a:p>
          </p:txBody>
        </p:sp>
        <p:sp>
          <p:nvSpPr>
            <p:cNvPr id="13" name="object 13"/>
            <p:cNvSpPr/>
            <p:nvPr/>
          </p:nvSpPr>
          <p:spPr>
            <a:xfrm>
              <a:off x="963889" y="9216192"/>
              <a:ext cx="5641975" cy="486409"/>
            </a:xfrm>
            <a:custGeom>
              <a:avLst/>
              <a:gdLst/>
              <a:ahLst/>
              <a:cxnLst/>
              <a:rect l="l" t="t" r="r" b="b"/>
              <a:pathLst>
                <a:path w="5641975" h="486409">
                  <a:moveTo>
                    <a:pt x="0" y="462177"/>
                  </a:moveTo>
                  <a:lnTo>
                    <a:pt x="0" y="23823"/>
                  </a:lnTo>
                  <a:lnTo>
                    <a:pt x="0" y="20545"/>
                  </a:lnTo>
                  <a:lnTo>
                    <a:pt x="600" y="17419"/>
                  </a:lnTo>
                  <a:lnTo>
                    <a:pt x="1810" y="14589"/>
                  </a:lnTo>
                  <a:lnTo>
                    <a:pt x="3020" y="11616"/>
                  </a:lnTo>
                  <a:lnTo>
                    <a:pt x="4745" y="9081"/>
                  </a:lnTo>
                  <a:lnTo>
                    <a:pt x="6975" y="6851"/>
                  </a:lnTo>
                  <a:lnTo>
                    <a:pt x="9214" y="4612"/>
                  </a:lnTo>
                  <a:lnTo>
                    <a:pt x="11787" y="2830"/>
                  </a:lnTo>
                  <a:lnTo>
                    <a:pt x="14703" y="1486"/>
                  </a:lnTo>
                  <a:lnTo>
                    <a:pt x="17629" y="447"/>
                  </a:lnTo>
                  <a:lnTo>
                    <a:pt x="20659" y="0"/>
                  </a:lnTo>
                  <a:lnTo>
                    <a:pt x="23823" y="0"/>
                  </a:lnTo>
                  <a:lnTo>
                    <a:pt x="5617597" y="0"/>
                  </a:lnTo>
                  <a:lnTo>
                    <a:pt x="5620751" y="0"/>
                  </a:lnTo>
                  <a:lnTo>
                    <a:pt x="5623791" y="447"/>
                  </a:lnTo>
                  <a:lnTo>
                    <a:pt x="5639610" y="14589"/>
                  </a:lnTo>
                  <a:lnTo>
                    <a:pt x="5640820" y="17419"/>
                  </a:lnTo>
                  <a:lnTo>
                    <a:pt x="5641421" y="20545"/>
                  </a:lnTo>
                  <a:lnTo>
                    <a:pt x="5641421" y="23823"/>
                  </a:lnTo>
                  <a:lnTo>
                    <a:pt x="5641421" y="462177"/>
                  </a:lnTo>
                  <a:lnTo>
                    <a:pt x="5641421" y="465150"/>
                  </a:lnTo>
                  <a:lnTo>
                    <a:pt x="5640820" y="468133"/>
                  </a:lnTo>
                  <a:lnTo>
                    <a:pt x="5639610" y="470963"/>
                  </a:lnTo>
                  <a:lnTo>
                    <a:pt x="5638400" y="473793"/>
                  </a:lnTo>
                  <a:lnTo>
                    <a:pt x="5617597" y="486000"/>
                  </a:lnTo>
                  <a:lnTo>
                    <a:pt x="23823" y="486000"/>
                  </a:lnTo>
                  <a:lnTo>
                    <a:pt x="1810" y="470963"/>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9297172"/>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5" name="object 15"/>
          <p:cNvSpPr txBox="1"/>
          <p:nvPr/>
        </p:nvSpPr>
        <p:spPr>
          <a:xfrm>
            <a:off x="806724" y="332598"/>
            <a:ext cx="5987415" cy="9286240"/>
          </a:xfrm>
          <a:prstGeom prst="rect">
            <a:avLst/>
          </a:prstGeom>
        </p:spPr>
        <p:txBody>
          <a:bodyPr vert="horz" wrap="square" lIns="0" tIns="12065" rIns="0" bIns="0" rtlCol="0">
            <a:spAutoFit/>
          </a:bodyPr>
          <a:lstStyle/>
          <a:p>
            <a:pPr marL="152400" marR="144780">
              <a:lnSpc>
                <a:spcPct val="131600"/>
              </a:lnSpc>
              <a:spcBef>
                <a:spcPts val="95"/>
              </a:spcBef>
            </a:pPr>
            <a:r>
              <a:rPr sz="950" b="1" spc="25" dirty="0">
                <a:solidFill>
                  <a:srgbClr val="333333"/>
                </a:solidFill>
                <a:latin typeface="微软雅黑"/>
                <a:cs typeface="微软雅黑"/>
              </a:rPr>
              <a:t>在继续后面实验之前，不知道同学们有没有思考一个问题</a:t>
            </a:r>
            <a:r>
              <a:rPr sz="950" b="1" spc="275" dirty="0">
                <a:solidFill>
                  <a:srgbClr val="333333"/>
                </a:solidFill>
                <a:latin typeface="Trebuchet MS"/>
                <a:cs typeface="Trebuchet MS"/>
              </a:rPr>
              <a:t>——</a:t>
            </a:r>
            <a:r>
              <a:rPr sz="950" b="1" spc="25" dirty="0">
                <a:solidFill>
                  <a:srgbClr val="333333"/>
                </a:solidFill>
                <a:latin typeface="微软雅黑"/>
                <a:cs typeface="微软雅黑"/>
              </a:rPr>
              <a:t>为什么同样是禁止用户登录的功能，却</a:t>
            </a:r>
            <a:r>
              <a:rPr sz="950" b="1" spc="-450" dirty="0">
                <a:solidFill>
                  <a:srgbClr val="333333"/>
                </a:solidFill>
                <a:latin typeface="微软雅黑"/>
                <a:cs typeface="微软雅黑"/>
              </a:rPr>
              <a:t>要</a:t>
            </a:r>
            <a:r>
              <a:rPr sz="1200" baseline="34722" dirty="0">
                <a:latin typeface="小哥哥网恋吗"/>
                <a:cs typeface="小哥哥网恋吗"/>
              </a:rPr>
              <a:t>5/20 </a:t>
            </a:r>
            <a:r>
              <a:rPr sz="950" b="1" spc="25" dirty="0">
                <a:solidFill>
                  <a:srgbClr val="333333"/>
                </a:solidFill>
                <a:latin typeface="微软雅黑"/>
                <a:cs typeface="微软雅黑"/>
              </a:rPr>
              <a:t>做两个一摸一样的文件呢？</a:t>
            </a:r>
            <a:endParaRPr sz="950">
              <a:latin typeface="微软雅黑"/>
              <a:cs typeface="微软雅黑"/>
            </a:endParaRPr>
          </a:p>
          <a:p>
            <a:pPr marL="152400">
              <a:lnSpc>
                <a:spcPct val="100000"/>
              </a:lnSpc>
              <a:spcBef>
                <a:spcPts val="1110"/>
              </a:spcBef>
            </a:pPr>
            <a:r>
              <a:rPr sz="950" b="1" spc="25" dirty="0">
                <a:solidFill>
                  <a:srgbClr val="333333"/>
                </a:solidFill>
                <a:latin typeface="微软雅黑"/>
                <a:cs typeface="微软雅黑"/>
              </a:rPr>
              <a:t>这个小玄机其实在</a:t>
            </a:r>
            <a:r>
              <a:rPr sz="950" b="1" spc="20" dirty="0">
                <a:solidFill>
                  <a:srgbClr val="333333"/>
                </a:solidFill>
                <a:latin typeface="Trebuchet MS"/>
                <a:cs typeface="Trebuchet MS"/>
              </a:rPr>
              <a:t>user_list</a:t>
            </a:r>
            <a:r>
              <a:rPr sz="950" b="1" spc="25" dirty="0">
                <a:solidFill>
                  <a:srgbClr val="333333"/>
                </a:solidFill>
                <a:latin typeface="微软雅黑"/>
                <a:cs typeface="微软雅黑"/>
              </a:rPr>
              <a:t>文件上面，如果把上面主配置文件中</a:t>
            </a:r>
            <a:r>
              <a:rPr sz="950" b="1" spc="30" dirty="0">
                <a:solidFill>
                  <a:srgbClr val="333333"/>
                </a:solidFill>
                <a:latin typeface="Trebuchet MS"/>
                <a:cs typeface="Trebuchet MS"/>
              </a:rPr>
              <a:t>userlist_deny</a:t>
            </a:r>
            <a:r>
              <a:rPr sz="950" b="1" spc="25" dirty="0">
                <a:solidFill>
                  <a:srgbClr val="333333"/>
                </a:solidFill>
                <a:latin typeface="微软雅黑"/>
                <a:cs typeface="微软雅黑"/>
              </a:rPr>
              <a:t>参数值改成</a:t>
            </a:r>
            <a:r>
              <a:rPr sz="950" b="1" spc="95" dirty="0">
                <a:solidFill>
                  <a:srgbClr val="333333"/>
                </a:solidFill>
                <a:latin typeface="Trebuchet MS"/>
                <a:cs typeface="Trebuchet MS"/>
              </a:rPr>
              <a:t>NO</a:t>
            </a:r>
            <a:r>
              <a:rPr sz="950" b="1" spc="95" dirty="0">
                <a:solidFill>
                  <a:srgbClr val="333333"/>
                </a:solidFill>
                <a:latin typeface="微软雅黑"/>
                <a:cs typeface="微软雅黑"/>
              </a:rPr>
              <a:t>，</a:t>
            </a:r>
            <a:r>
              <a:rPr sz="950" b="1" spc="25" dirty="0">
                <a:solidFill>
                  <a:srgbClr val="333333"/>
                </a:solidFill>
                <a:latin typeface="微软雅黑"/>
                <a:cs typeface="微软雅黑"/>
              </a:rPr>
              <a:t>那么</a:t>
            </a:r>
            <a:endParaRPr sz="950">
              <a:latin typeface="微软雅黑"/>
              <a:cs typeface="微软雅黑"/>
            </a:endParaRPr>
          </a:p>
          <a:p>
            <a:pPr marL="152400">
              <a:lnSpc>
                <a:spcPct val="100000"/>
              </a:lnSpc>
              <a:spcBef>
                <a:spcPts val="360"/>
              </a:spcBef>
            </a:pPr>
            <a:r>
              <a:rPr sz="950" b="1" spc="20" dirty="0">
                <a:solidFill>
                  <a:srgbClr val="333333"/>
                </a:solidFill>
                <a:latin typeface="Trebuchet MS"/>
                <a:cs typeface="Trebuchet MS"/>
              </a:rPr>
              <a:t>user_list</a:t>
            </a:r>
            <a:r>
              <a:rPr sz="950" b="1" spc="25" dirty="0">
                <a:solidFill>
                  <a:srgbClr val="333333"/>
                </a:solidFill>
                <a:latin typeface="微软雅黑"/>
                <a:cs typeface="微软雅黑"/>
              </a:rPr>
              <a:t>列表就变成了强制白名单，功能完全是反过来的，只允许列表内的用户访问，拒绝其他人。</a:t>
            </a:r>
            <a:endParaRPr sz="950">
              <a:latin typeface="微软雅黑"/>
              <a:cs typeface="微软雅黑"/>
            </a:endParaRPr>
          </a:p>
          <a:p>
            <a:pPr marL="152400" marR="252729">
              <a:lnSpc>
                <a:spcPct val="131600"/>
              </a:lnSpc>
              <a:spcBef>
                <a:spcPts val="825"/>
              </a:spcBef>
            </a:pPr>
            <a:r>
              <a:rPr sz="950" b="1" spc="25" dirty="0">
                <a:solidFill>
                  <a:srgbClr val="333333"/>
                </a:solidFill>
                <a:latin typeface="微软雅黑"/>
                <a:cs typeface="微软雅黑"/>
              </a:rPr>
              <a:t>另外在采用本地用户模式登录</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服务器后，默认访问的是该用户的家目录，而且该目录的默认所有 </a:t>
            </a:r>
            <a:r>
              <a:rPr sz="950" b="1" spc="30" dirty="0">
                <a:solidFill>
                  <a:srgbClr val="333333"/>
                </a:solidFill>
                <a:latin typeface="微软雅黑"/>
                <a:cs typeface="微软雅黑"/>
              </a:rPr>
              <a:t> </a:t>
            </a:r>
            <a:r>
              <a:rPr sz="950" b="1" spc="25" dirty="0">
                <a:solidFill>
                  <a:srgbClr val="333333"/>
                </a:solidFill>
                <a:latin typeface="微软雅黑"/>
                <a:cs typeface="微软雅黑"/>
              </a:rPr>
              <a:t>者、所属组都是该用户自己，因此不存在写入权限不足的情况。但是当前的操作仍然被拒绝，是因为我 们刚才将虚拟机系统还原到最初的状态了。为此，需要再次开启</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域中对</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服务的允许策略：</a:t>
            </a:r>
            <a:endParaRPr sz="950">
              <a:latin typeface="微软雅黑"/>
              <a:cs typeface="微软雅黑"/>
            </a:endParaRPr>
          </a:p>
          <a:p>
            <a:pPr>
              <a:lnSpc>
                <a:spcPct val="100000"/>
              </a:lnSpc>
              <a:spcBef>
                <a:spcPts val="50"/>
              </a:spcBef>
            </a:pPr>
            <a:endParaRPr sz="900">
              <a:latin typeface="微软雅黑"/>
              <a:cs typeface="微软雅黑"/>
            </a:endParaRPr>
          </a:p>
          <a:p>
            <a:pPr marL="276225" marR="36957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getsebool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grep</a:t>
            </a:r>
            <a:r>
              <a:rPr sz="850" spc="30" dirty="0">
                <a:solidFill>
                  <a:srgbClr val="333333"/>
                </a:solidFill>
                <a:latin typeface="Lucida Console"/>
                <a:cs typeface="Lucida Console"/>
              </a:rPr>
              <a:t> ftpftpd_anon_write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offftpd_connect_all_unreserved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offftpd_connect_db</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offftpd_full_access</a:t>
            </a:r>
            <a:endParaRPr sz="850">
              <a:latin typeface="Lucida Console"/>
              <a:cs typeface="Lucida Console"/>
            </a:endParaRPr>
          </a:p>
          <a:p>
            <a:pPr marL="276225" marR="579755">
              <a:lnSpc>
                <a:spcPct val="132400"/>
              </a:lnSpc>
            </a:pPr>
            <a:r>
              <a:rPr sz="850" spc="25" dirty="0">
                <a:solidFill>
                  <a:srgbClr val="333333"/>
                </a:solidFill>
                <a:latin typeface="Lucida Console"/>
                <a:cs typeface="Lucida Console"/>
              </a:rPr>
              <a:t>--&gt; </a:t>
            </a:r>
            <a:r>
              <a:rPr sz="850" spc="30" dirty="0">
                <a:solidFill>
                  <a:srgbClr val="333333"/>
                </a:solidFill>
                <a:latin typeface="Lucida Console"/>
                <a:cs typeface="Lucida Console"/>
              </a:rPr>
              <a:t>offftpd_use_cifs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offftpd_use_fusefs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offftpd_use_nfs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offftpd_use_passive_mode</a:t>
            </a:r>
            <a:r>
              <a:rPr sz="850" spc="25" dirty="0">
                <a:solidFill>
                  <a:srgbClr val="333333"/>
                </a:solidFill>
                <a:latin typeface="Lucida Console"/>
                <a:cs typeface="Lucida Console"/>
              </a:rPr>
              <a:t> --&gt;</a:t>
            </a:r>
            <a:r>
              <a:rPr sz="850" spc="30" dirty="0">
                <a:solidFill>
                  <a:srgbClr val="333333"/>
                </a:solidFill>
                <a:latin typeface="Lucida Console"/>
                <a:cs typeface="Lucida Console"/>
              </a:rPr>
              <a:t> offhttpd_can_connect_ftp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offhttpd_enable_ftp_server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offtftp_anon_write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offtftp_home_dir </a:t>
            </a:r>
            <a:r>
              <a:rPr sz="850" spc="25" dirty="0">
                <a:solidFill>
                  <a:srgbClr val="333333"/>
                </a:solidFill>
                <a:latin typeface="Lucida Console"/>
                <a:cs typeface="Lucida Console"/>
              </a:rPr>
              <a:t>--&gt;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off[root@linuxprobe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setsebool </a:t>
            </a:r>
            <a:r>
              <a:rPr sz="850" spc="20" dirty="0">
                <a:solidFill>
                  <a:srgbClr val="333333"/>
                </a:solidFill>
                <a:latin typeface="Lucida Console"/>
                <a:cs typeface="Lucida Console"/>
              </a:rPr>
              <a:t>-P</a:t>
            </a:r>
            <a:r>
              <a:rPr sz="850" spc="30" dirty="0">
                <a:solidFill>
                  <a:srgbClr val="333333"/>
                </a:solidFill>
                <a:latin typeface="Lucida Console"/>
                <a:cs typeface="Lucida Console"/>
              </a:rPr>
              <a:t> ftpd_full_access=on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52400" marR="274320">
              <a:lnSpc>
                <a:spcPct val="131600"/>
              </a:lnSpc>
            </a:pPr>
            <a:r>
              <a:rPr sz="950" b="1" spc="25" dirty="0">
                <a:solidFill>
                  <a:srgbClr val="333333"/>
                </a:solidFill>
                <a:latin typeface="微软雅黑"/>
                <a:cs typeface="微软雅黑"/>
              </a:rPr>
              <a:t>刘遄老师再啰嗦几句。在实验课程和生产环境中设置</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域策略时，一定记得添加</a:t>
            </a:r>
            <a:r>
              <a:rPr sz="950" b="1" spc="10" dirty="0">
                <a:solidFill>
                  <a:srgbClr val="333333"/>
                </a:solidFill>
                <a:latin typeface="Trebuchet MS"/>
                <a:cs typeface="Trebuchet MS"/>
              </a:rPr>
              <a:t>-P</a:t>
            </a:r>
            <a:r>
              <a:rPr sz="950" b="1" spc="20" dirty="0">
                <a:solidFill>
                  <a:srgbClr val="333333"/>
                </a:solidFill>
                <a:latin typeface="微软雅黑"/>
                <a:cs typeface="微软雅黑"/>
              </a:rPr>
              <a:t>参数，否则服 </a:t>
            </a:r>
            <a:r>
              <a:rPr sz="950" b="1" spc="25" dirty="0">
                <a:solidFill>
                  <a:srgbClr val="333333"/>
                </a:solidFill>
                <a:latin typeface="微软雅黑"/>
                <a:cs typeface="微软雅黑"/>
              </a:rPr>
              <a:t>务器在重启后就会按照原有的策略进行控制，从而导致配置过的服务无法使用。</a:t>
            </a:r>
            <a:endParaRPr sz="950">
              <a:latin typeface="微软雅黑"/>
              <a:cs typeface="微软雅黑"/>
            </a:endParaRPr>
          </a:p>
          <a:p>
            <a:pPr marL="152400" marR="282575">
              <a:lnSpc>
                <a:spcPct val="131600"/>
              </a:lnSpc>
              <a:spcBef>
                <a:spcPts val="750"/>
              </a:spcBef>
            </a:pPr>
            <a:r>
              <a:rPr sz="950" b="1" spc="25" dirty="0">
                <a:solidFill>
                  <a:srgbClr val="333333"/>
                </a:solidFill>
                <a:latin typeface="微软雅黑"/>
                <a:cs typeface="微软雅黑"/>
              </a:rPr>
              <a:t>在配置妥当后再使用本地用户尝试登录下</a:t>
            </a:r>
            <a:r>
              <a:rPr sz="950" b="1" spc="5" dirty="0">
                <a:solidFill>
                  <a:srgbClr val="333333"/>
                </a:solidFill>
                <a:latin typeface="Trebuchet MS"/>
                <a:cs typeface="Trebuchet MS"/>
              </a:rPr>
              <a:t>FTP</a:t>
            </a:r>
            <a:r>
              <a:rPr sz="950" b="1" spc="20" dirty="0">
                <a:solidFill>
                  <a:srgbClr val="333333"/>
                </a:solidFill>
                <a:latin typeface="微软雅黑"/>
                <a:cs typeface="微软雅黑"/>
              </a:rPr>
              <a:t>服务器，分别执行文件的创建、重命名及删除等命令。操 </a:t>
            </a:r>
            <a:r>
              <a:rPr sz="950" b="1" spc="25" dirty="0">
                <a:solidFill>
                  <a:srgbClr val="333333"/>
                </a:solidFill>
                <a:latin typeface="微软雅黑"/>
                <a:cs typeface="微软雅黑"/>
              </a:rPr>
              <a:t>作均成功！</a:t>
            </a:r>
            <a:endParaRPr sz="950">
              <a:latin typeface="微软雅黑"/>
              <a:cs typeface="微软雅黑"/>
            </a:endParaRPr>
          </a:p>
          <a:p>
            <a:pPr>
              <a:lnSpc>
                <a:spcPct val="100000"/>
              </a:lnSpc>
              <a:spcBef>
                <a:spcPts val="50"/>
              </a:spcBef>
            </a:pPr>
            <a:endParaRPr sz="900">
              <a:latin typeface="微软雅黑"/>
              <a:cs typeface="微软雅黑"/>
            </a:endParaRPr>
          </a:p>
          <a:p>
            <a:pPr marL="276225" marR="51054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vsftpd]# </a:t>
            </a:r>
            <a:r>
              <a:rPr sz="850" spc="25" dirty="0">
                <a:solidFill>
                  <a:srgbClr val="333333"/>
                </a:solidFill>
                <a:latin typeface="Lucida Console"/>
                <a:cs typeface="Lucida Console"/>
              </a:rPr>
              <a:t>ftp</a:t>
            </a:r>
            <a:r>
              <a:rPr sz="850" spc="30" dirty="0">
                <a:solidFill>
                  <a:srgbClr val="333333"/>
                </a:solidFill>
                <a:latin typeface="Lucida Console"/>
                <a:cs typeface="Lucida Console"/>
              </a:rPr>
              <a:t> 192.168.10.10Connected </a:t>
            </a:r>
            <a:r>
              <a:rPr sz="850" spc="20" dirty="0">
                <a:solidFill>
                  <a:srgbClr val="333333"/>
                </a:solidFill>
                <a:latin typeface="Lucida Console"/>
                <a:cs typeface="Lucida Console"/>
              </a:rPr>
              <a:t>to</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(192.168.10.10).220</a:t>
            </a:r>
            <a:r>
              <a:rPr sz="850" spc="25" dirty="0">
                <a:solidFill>
                  <a:srgbClr val="333333"/>
                </a:solidFill>
                <a:latin typeface="Lucida Console"/>
                <a:cs typeface="Lucida Console"/>
              </a:rPr>
              <a:t> </a:t>
            </a:r>
            <a:r>
              <a:rPr sz="850" spc="30" dirty="0">
                <a:solidFill>
                  <a:srgbClr val="333333"/>
                </a:solidFill>
                <a:latin typeface="Lucida Console"/>
                <a:cs typeface="Lucida Console"/>
              </a:rPr>
              <a:t>(vsFTPd 3.0.3)Name (192.168.10.10:root): root331</a:t>
            </a:r>
            <a:r>
              <a:rPr sz="850" spc="25" dirty="0">
                <a:solidFill>
                  <a:srgbClr val="333333"/>
                </a:solidFill>
                <a:latin typeface="Lucida Console"/>
                <a:cs typeface="Lucida Console"/>
              </a:rPr>
              <a:t> Please</a:t>
            </a:r>
            <a:endParaRPr sz="850">
              <a:latin typeface="Lucida Console"/>
              <a:cs typeface="Lucida Console"/>
            </a:endParaRPr>
          </a:p>
          <a:p>
            <a:pPr marL="276225" marR="443230" indent="-635">
              <a:lnSpc>
                <a:spcPct val="132400"/>
              </a:lnSpc>
            </a:pPr>
            <a:r>
              <a:rPr sz="850" spc="30" dirty="0">
                <a:solidFill>
                  <a:srgbClr val="333333"/>
                </a:solidFill>
                <a:latin typeface="Lucida Console"/>
                <a:cs typeface="Lucida Console"/>
              </a:rPr>
              <a:t>specify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password.Password:</a:t>
            </a:r>
            <a:r>
              <a:rPr sz="800" spc="90" dirty="0">
                <a:solidFill>
                  <a:srgbClr val="333333"/>
                </a:solidFill>
                <a:latin typeface="宋体"/>
                <a:cs typeface="宋体"/>
              </a:rPr>
              <a:t>此处输入该用户的密码</a:t>
            </a:r>
            <a:r>
              <a:rPr sz="850" spc="25" dirty="0">
                <a:solidFill>
                  <a:srgbClr val="333333"/>
                </a:solidFill>
                <a:latin typeface="Lucida Console"/>
                <a:cs typeface="Lucida Console"/>
              </a:rPr>
              <a:t>230</a:t>
            </a:r>
            <a:r>
              <a:rPr sz="850" spc="30" dirty="0">
                <a:solidFill>
                  <a:srgbClr val="333333"/>
                </a:solidFill>
                <a:latin typeface="Lucida Console"/>
                <a:cs typeface="Lucida Console"/>
              </a:rPr>
              <a:t> </a:t>
            </a:r>
            <a:r>
              <a:rPr sz="850" spc="25" dirty="0">
                <a:solidFill>
                  <a:srgbClr val="333333"/>
                </a:solidFill>
                <a:latin typeface="Lucida Console"/>
                <a:cs typeface="Lucida Console"/>
              </a:rPr>
              <a:t>Login</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successful.Remote </a:t>
            </a:r>
            <a:r>
              <a:rPr sz="850" spc="3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5" dirty="0">
                <a:solidFill>
                  <a:srgbClr val="333333"/>
                </a:solidFill>
                <a:latin typeface="Lucida Console"/>
                <a:cs typeface="Lucida Console"/>
              </a:rPr>
              <a:t>type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30" dirty="0">
                <a:solidFill>
                  <a:srgbClr val="333333"/>
                </a:solidFill>
                <a:latin typeface="Lucida Console"/>
                <a:cs typeface="Lucida Console"/>
              </a:rPr>
              <a:t>UNIX.Using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binary</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mode</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transfer</a:t>
            </a:r>
            <a:r>
              <a:rPr sz="850" spc="35" dirty="0">
                <a:solidFill>
                  <a:srgbClr val="333333"/>
                </a:solidFill>
                <a:latin typeface="Lucida Console"/>
                <a:cs typeface="Lucida Console"/>
              </a:rPr>
              <a:t> </a:t>
            </a:r>
            <a:r>
              <a:rPr sz="850" spc="30" dirty="0">
                <a:solidFill>
                  <a:srgbClr val="333333"/>
                </a:solidFill>
                <a:latin typeface="Lucida Console"/>
                <a:cs typeface="Lucida Console"/>
              </a:rPr>
              <a:t>files.ftp&gt; </a:t>
            </a:r>
            <a:r>
              <a:rPr sz="850" spc="25" dirty="0">
                <a:solidFill>
                  <a:srgbClr val="333333"/>
                </a:solidFill>
                <a:latin typeface="Lucida Console"/>
                <a:cs typeface="Lucida Console"/>
              </a:rPr>
              <a:t>mkdir</a:t>
            </a:r>
            <a:r>
              <a:rPr sz="850" spc="35" dirty="0">
                <a:solidFill>
                  <a:srgbClr val="333333"/>
                </a:solidFill>
                <a:latin typeface="Lucida Console"/>
                <a:cs typeface="Lucida Console"/>
              </a:rPr>
              <a:t> </a:t>
            </a:r>
            <a:r>
              <a:rPr sz="850" spc="30" dirty="0">
                <a:solidFill>
                  <a:srgbClr val="333333"/>
                </a:solidFill>
                <a:latin typeface="Lucida Console"/>
                <a:cs typeface="Lucida Console"/>
              </a:rPr>
              <a:t>files257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"/root/files" createdftp&gt;</a:t>
            </a:r>
            <a:r>
              <a:rPr sz="850" spc="35" dirty="0">
                <a:solidFill>
                  <a:srgbClr val="333333"/>
                </a:solidFill>
                <a:latin typeface="Lucida Console"/>
                <a:cs typeface="Lucida Console"/>
              </a:rPr>
              <a:t> </a:t>
            </a:r>
            <a:r>
              <a:rPr sz="850" spc="25" dirty="0">
                <a:solidFill>
                  <a:srgbClr val="333333"/>
                </a:solidFill>
                <a:latin typeface="Lucida Console"/>
                <a:cs typeface="Lucida Console"/>
              </a:rPr>
              <a:t>rename</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files</a:t>
            </a:r>
            <a:r>
              <a:rPr sz="850" spc="35" dirty="0">
                <a:solidFill>
                  <a:srgbClr val="333333"/>
                </a:solidFill>
                <a:latin typeface="Lucida Console"/>
                <a:cs typeface="Lucida Console"/>
              </a:rPr>
              <a:t> </a:t>
            </a:r>
            <a:r>
              <a:rPr sz="850" spc="30" dirty="0">
                <a:solidFill>
                  <a:srgbClr val="333333"/>
                </a:solidFill>
                <a:latin typeface="Lucida Console"/>
                <a:cs typeface="Lucida Console"/>
              </a:rPr>
              <a:t>database350</a:t>
            </a:r>
            <a:r>
              <a:rPr sz="850" spc="35" dirty="0">
                <a:solidFill>
                  <a:srgbClr val="333333"/>
                </a:solidFill>
                <a:latin typeface="Lucida Console"/>
                <a:cs typeface="Lucida Console"/>
              </a:rPr>
              <a:t> </a:t>
            </a:r>
            <a:r>
              <a:rPr sz="850" spc="25" dirty="0">
                <a:solidFill>
                  <a:srgbClr val="333333"/>
                </a:solidFill>
                <a:latin typeface="Lucida Console"/>
                <a:cs typeface="Lucida Console"/>
              </a:rPr>
              <a:t>Ready</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30" dirty="0">
                <a:solidFill>
                  <a:srgbClr val="333333"/>
                </a:solidFill>
                <a:latin typeface="Lucida Console"/>
                <a:cs typeface="Lucida Console"/>
              </a:rPr>
              <a:t>RNTO.250</a:t>
            </a:r>
            <a:r>
              <a:rPr sz="850" spc="35" dirty="0">
                <a:solidFill>
                  <a:srgbClr val="333333"/>
                </a:solidFill>
                <a:latin typeface="Lucida Console"/>
                <a:cs typeface="Lucida Console"/>
              </a:rPr>
              <a:t> </a:t>
            </a:r>
            <a:r>
              <a:rPr sz="850" spc="25" dirty="0">
                <a:solidFill>
                  <a:srgbClr val="333333"/>
                </a:solidFill>
                <a:latin typeface="Lucida Console"/>
                <a:cs typeface="Lucida Console"/>
              </a:rPr>
              <a:t>Rename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successful.ftp&gt; </a:t>
            </a:r>
            <a:r>
              <a:rPr sz="850" spc="25" dirty="0">
                <a:solidFill>
                  <a:srgbClr val="333333"/>
                </a:solidFill>
                <a:latin typeface="Lucida Console"/>
                <a:cs typeface="Lucida Console"/>
              </a:rPr>
              <a:t>rmdir</a:t>
            </a:r>
            <a:r>
              <a:rPr sz="850" spc="30" dirty="0">
                <a:solidFill>
                  <a:srgbClr val="333333"/>
                </a:solidFill>
                <a:latin typeface="Lucida Console"/>
                <a:cs typeface="Lucida Console"/>
              </a:rPr>
              <a:t> database250 </a:t>
            </a:r>
            <a:r>
              <a:rPr sz="850" spc="25" dirty="0">
                <a:solidFill>
                  <a:srgbClr val="333333"/>
                </a:solidFill>
                <a:latin typeface="Lucida Console"/>
                <a:cs typeface="Lucida Console"/>
              </a:rPr>
              <a:t>Remove</a:t>
            </a:r>
            <a:r>
              <a:rPr sz="850" spc="30" dirty="0">
                <a:solidFill>
                  <a:srgbClr val="333333"/>
                </a:solidFill>
                <a:latin typeface="Lucida Console"/>
                <a:cs typeface="Lucida Console"/>
              </a:rPr>
              <a:t> directory operation successful.ftp&gt;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exit221</a:t>
            </a:r>
            <a:r>
              <a:rPr sz="850" spc="25" dirty="0">
                <a:solidFill>
                  <a:srgbClr val="333333"/>
                </a:solidFill>
                <a:latin typeface="Lucida Console"/>
                <a:cs typeface="Lucida Console"/>
              </a:rPr>
              <a:t> </a:t>
            </a:r>
            <a:r>
              <a:rPr sz="850" spc="30" dirty="0">
                <a:solidFill>
                  <a:srgbClr val="333333"/>
                </a:solidFill>
                <a:latin typeface="Lucida Console"/>
                <a:cs typeface="Lucida Console"/>
              </a:rPr>
              <a:t>Goodbye.</a:t>
            </a:r>
            <a:endParaRPr sz="850">
              <a:latin typeface="Lucida Console"/>
              <a:cs typeface="Lucida Console"/>
            </a:endParaRPr>
          </a:p>
          <a:p>
            <a:pPr>
              <a:lnSpc>
                <a:spcPct val="100000"/>
              </a:lnSpc>
              <a:spcBef>
                <a:spcPts val="20"/>
              </a:spcBef>
            </a:pPr>
            <a:endParaRPr sz="900">
              <a:latin typeface="Lucida Console"/>
              <a:cs typeface="Lucida Console"/>
            </a:endParaRPr>
          </a:p>
          <a:p>
            <a:pPr marL="152400" marR="252729">
              <a:lnSpc>
                <a:spcPct val="204000"/>
              </a:lnSpc>
            </a:pPr>
            <a:r>
              <a:rPr sz="950" b="1" spc="25" dirty="0">
                <a:solidFill>
                  <a:srgbClr val="333333"/>
                </a:solidFill>
                <a:latin typeface="微软雅黑"/>
                <a:cs typeface="微软雅黑"/>
              </a:rPr>
              <a:t>请注意：当您完成本实验后请还原虚拟机快照再进行下一个实验，否则可能导致配置文件冲突而报错。 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333375">
              <a:lnSpc>
                <a:spcPct val="100000"/>
              </a:lnSpc>
              <a:spcBef>
                <a:spcPts val="111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3333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333375">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333375" marR="405130">
              <a:lnSpc>
                <a:spcPct val="131600"/>
              </a:lnSpc>
              <a:spcBef>
                <a:spcPts val="830"/>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a:lnSpc>
                <a:spcPct val="100000"/>
              </a:lnSpc>
              <a:spcBef>
                <a:spcPts val="60"/>
              </a:spcBef>
            </a:pPr>
            <a:endParaRPr sz="650">
              <a:latin typeface="微软雅黑"/>
              <a:cs typeface="微软雅黑"/>
            </a:endParaRPr>
          </a:p>
          <a:p>
            <a:pPr marL="152400">
              <a:lnSpc>
                <a:spcPct val="100000"/>
              </a:lnSpc>
            </a:pPr>
            <a:r>
              <a:rPr sz="950" b="1" spc="-25" dirty="0">
                <a:solidFill>
                  <a:srgbClr val="777777"/>
                </a:solidFill>
                <a:latin typeface="Trebuchet MS"/>
                <a:cs typeface="Trebuchet MS"/>
              </a:rPr>
              <a:t>11.2.3</a:t>
            </a:r>
            <a:r>
              <a:rPr sz="950" b="1" spc="-35" dirty="0">
                <a:solidFill>
                  <a:srgbClr val="777777"/>
                </a:solidFill>
                <a:latin typeface="Trebuchet MS"/>
                <a:cs typeface="Trebuchet MS"/>
              </a:rPr>
              <a:t> </a:t>
            </a:r>
            <a:r>
              <a:rPr sz="950" b="1" spc="25" dirty="0">
                <a:solidFill>
                  <a:srgbClr val="777777"/>
                </a:solidFill>
                <a:latin typeface="微软雅黑"/>
                <a:cs typeface="微软雅黑"/>
              </a:rPr>
              <a:t>虚拟用户模式</a:t>
            </a:r>
            <a:endParaRPr sz="950">
              <a:latin typeface="微软雅黑"/>
              <a:cs typeface="微软雅黑"/>
            </a:endParaRPr>
          </a:p>
          <a:p>
            <a:pPr marL="152400" marR="268605" algn="just">
              <a:lnSpc>
                <a:spcPct val="131600"/>
              </a:lnSpc>
              <a:spcBef>
                <a:spcPts val="900"/>
              </a:spcBef>
            </a:pPr>
            <a:r>
              <a:rPr sz="950" b="1" spc="25" dirty="0">
                <a:solidFill>
                  <a:srgbClr val="333333"/>
                </a:solidFill>
                <a:latin typeface="微软雅黑"/>
                <a:cs typeface="微软雅黑"/>
              </a:rPr>
              <a:t>最后讲解的虚拟用户模式是这三种模式中最安全的一种认证模式，是专门创建出一个账号来登录</a:t>
            </a:r>
            <a:r>
              <a:rPr sz="950" b="1" spc="5" dirty="0">
                <a:solidFill>
                  <a:srgbClr val="333333"/>
                </a:solidFill>
                <a:latin typeface="Trebuchet MS"/>
                <a:cs typeface="Trebuchet MS"/>
              </a:rPr>
              <a:t>FTP</a:t>
            </a:r>
            <a:r>
              <a:rPr sz="950" b="1" spc="25" dirty="0">
                <a:solidFill>
                  <a:srgbClr val="333333"/>
                </a:solidFill>
                <a:latin typeface="微软雅黑"/>
                <a:cs typeface="微软雅黑"/>
              </a:rPr>
              <a:t>传 输服务的，而不能用于</a:t>
            </a:r>
            <a:r>
              <a:rPr sz="950" b="1" spc="65" dirty="0">
                <a:solidFill>
                  <a:srgbClr val="333333"/>
                </a:solidFill>
                <a:latin typeface="Trebuchet MS"/>
                <a:cs typeface="Trebuchet MS"/>
              </a:rPr>
              <a:t>SSH</a:t>
            </a:r>
            <a:r>
              <a:rPr sz="950" b="1" spc="20" dirty="0">
                <a:solidFill>
                  <a:srgbClr val="333333"/>
                </a:solidFill>
                <a:latin typeface="微软雅黑"/>
                <a:cs typeface="微软雅黑"/>
              </a:rPr>
              <a:t>登录服务器。当然，因为安全性较之于前面两种模式有了提升，所以配置流 </a:t>
            </a:r>
            <a:r>
              <a:rPr sz="950" b="1" spc="25" dirty="0">
                <a:solidFill>
                  <a:srgbClr val="333333"/>
                </a:solidFill>
                <a:latin typeface="微软雅黑"/>
                <a:cs typeface="微软雅黑"/>
              </a:rPr>
              <a:t>程也会稍微复杂一些。</a:t>
            </a:r>
            <a:endParaRPr sz="950">
              <a:latin typeface="微软雅黑"/>
              <a:cs typeface="微软雅黑"/>
            </a:endParaRPr>
          </a:p>
          <a:p>
            <a:pPr marL="152400" marR="193040">
              <a:lnSpc>
                <a:spcPct val="131600"/>
              </a:lnSpc>
              <a:spcBef>
                <a:spcPts val="75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：重置安装</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服务后。创建用于进行</a:t>
            </a:r>
            <a:r>
              <a:rPr sz="950" b="1" spc="5" dirty="0">
                <a:solidFill>
                  <a:srgbClr val="333333"/>
                </a:solidFill>
                <a:latin typeface="Trebuchet MS"/>
                <a:cs typeface="Trebuchet MS"/>
              </a:rPr>
              <a:t>FTP</a:t>
            </a:r>
            <a:r>
              <a:rPr sz="950" b="1" spc="20" dirty="0">
                <a:solidFill>
                  <a:srgbClr val="333333"/>
                </a:solidFill>
                <a:latin typeface="微软雅黑"/>
                <a:cs typeface="微软雅黑"/>
              </a:rPr>
              <a:t>认证的用户数据库文件，其中奇数行为账户名，偶数 </a:t>
            </a:r>
            <a:r>
              <a:rPr sz="950" b="1" spc="25" dirty="0">
                <a:solidFill>
                  <a:srgbClr val="333333"/>
                </a:solidFill>
                <a:latin typeface="微软雅黑"/>
                <a:cs typeface="微软雅黑"/>
              </a:rPr>
              <a:t>行为密码。例如，分别创建出</a:t>
            </a:r>
            <a:r>
              <a:rPr sz="950" b="1" spc="65" dirty="0">
                <a:solidFill>
                  <a:srgbClr val="333333"/>
                </a:solidFill>
                <a:latin typeface="Trebuchet MS"/>
                <a:cs typeface="Trebuchet MS"/>
              </a:rPr>
              <a:t>zhangsan</a:t>
            </a:r>
            <a:r>
              <a:rPr sz="950" b="1" spc="25" dirty="0">
                <a:solidFill>
                  <a:srgbClr val="333333"/>
                </a:solidFill>
                <a:latin typeface="微软雅黑"/>
                <a:cs typeface="微软雅黑"/>
              </a:rPr>
              <a:t>和</a:t>
            </a:r>
            <a:r>
              <a:rPr sz="950" b="1" spc="30" dirty="0">
                <a:solidFill>
                  <a:srgbClr val="333333"/>
                </a:solidFill>
                <a:latin typeface="Trebuchet MS"/>
                <a:cs typeface="Trebuchet MS"/>
              </a:rPr>
              <a:t>lisi</a:t>
            </a:r>
            <a:r>
              <a:rPr sz="950" b="1" spc="25" dirty="0">
                <a:solidFill>
                  <a:srgbClr val="333333"/>
                </a:solidFill>
                <a:latin typeface="微软雅黑"/>
                <a:cs typeface="微软雅黑"/>
              </a:rPr>
              <a:t>两个用户，密码均为</a:t>
            </a:r>
            <a:r>
              <a:rPr sz="950" b="1" spc="50" dirty="0">
                <a:solidFill>
                  <a:srgbClr val="333333"/>
                </a:solidFill>
                <a:latin typeface="Trebuchet MS"/>
                <a:cs typeface="Trebuchet MS"/>
              </a:rPr>
              <a:t>redhat</a:t>
            </a:r>
            <a:r>
              <a:rPr sz="950" b="1" spc="50"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276225" marR="120459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0" dirty="0">
                <a:solidFill>
                  <a:srgbClr val="333333"/>
                </a:solidFill>
                <a:latin typeface="Lucida Console"/>
                <a:cs typeface="Lucida Console"/>
              </a:rPr>
              <a:t>cd</a:t>
            </a:r>
            <a:r>
              <a:rPr sz="850" spc="30" dirty="0">
                <a:solidFill>
                  <a:srgbClr val="333333"/>
                </a:solidFill>
                <a:latin typeface="Lucida Console"/>
                <a:cs typeface="Lucida Console"/>
              </a:rPr>
              <a:t> /etc/vsftpd/[root@linuxprobe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vsftpd]# </a:t>
            </a:r>
            <a:r>
              <a:rPr sz="850" spc="25" dirty="0">
                <a:solidFill>
                  <a:srgbClr val="333333"/>
                </a:solidFill>
                <a:latin typeface="Lucida Console"/>
                <a:cs typeface="Lucida Console"/>
              </a:rPr>
              <a:t>vim </a:t>
            </a:r>
            <a:r>
              <a:rPr sz="850" spc="-495" dirty="0">
                <a:solidFill>
                  <a:srgbClr val="333333"/>
                </a:solidFill>
                <a:latin typeface="Lucida Console"/>
                <a:cs typeface="Lucida Console"/>
              </a:rPr>
              <a:t> </a:t>
            </a:r>
            <a:r>
              <a:rPr sz="850" spc="30" dirty="0">
                <a:solidFill>
                  <a:srgbClr val="333333"/>
                </a:solidFill>
                <a:latin typeface="Lucida Console"/>
                <a:cs typeface="Lucida Console"/>
              </a:rPr>
              <a:t>vuser.listzhangsanredhatlisiredhat</a:t>
            </a:r>
            <a:endParaRPr sz="850">
              <a:latin typeface="Lucida Console"/>
              <a:cs typeface="Lucida Console"/>
            </a:endParaRPr>
          </a:p>
        </p:txBody>
      </p:sp>
      <p:sp>
        <p:nvSpPr>
          <p:cNvPr id="16" name="object 16"/>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176</a:t>
            </a:fld>
            <a:endParaRPr sz="800">
              <a:latin typeface="小哥哥网恋吗"/>
              <a:cs typeface="小哥哥网恋吗"/>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082885"/>
            <a:ext cx="5651500" cy="667385"/>
            <a:chOff x="959124" y="1082885"/>
            <a:chExt cx="5651500" cy="667385"/>
          </a:xfrm>
        </p:grpSpPr>
        <p:sp>
          <p:nvSpPr>
            <p:cNvPr id="3" name="object 3"/>
            <p:cNvSpPr/>
            <p:nvPr/>
          </p:nvSpPr>
          <p:spPr>
            <a:xfrm>
              <a:off x="963889" y="1087649"/>
              <a:ext cx="5641975" cy="657860"/>
            </a:xfrm>
            <a:custGeom>
              <a:avLst/>
              <a:gdLst/>
              <a:ahLst/>
              <a:cxnLst/>
              <a:rect l="l" t="t" r="r" b="b"/>
              <a:pathLst>
                <a:path w="5641975" h="657860">
                  <a:moveTo>
                    <a:pt x="5617597" y="657530"/>
                  </a:moveTo>
                  <a:lnTo>
                    <a:pt x="23823" y="657530"/>
                  </a:lnTo>
                  <a:lnTo>
                    <a:pt x="20659" y="657378"/>
                  </a:lnTo>
                  <a:lnTo>
                    <a:pt x="0" y="636680"/>
                  </a:lnTo>
                  <a:lnTo>
                    <a:pt x="0" y="633706"/>
                  </a:lnTo>
                  <a:lnTo>
                    <a:pt x="0" y="20545"/>
                  </a:lnTo>
                  <a:lnTo>
                    <a:pt x="20659" y="0"/>
                  </a:lnTo>
                  <a:lnTo>
                    <a:pt x="5620752" y="0"/>
                  </a:lnTo>
                  <a:lnTo>
                    <a:pt x="5641421" y="20545"/>
                  </a:lnTo>
                  <a:lnTo>
                    <a:pt x="5641421" y="636680"/>
                  </a:lnTo>
                  <a:lnTo>
                    <a:pt x="5620752" y="657378"/>
                  </a:lnTo>
                  <a:lnTo>
                    <a:pt x="5617597" y="657530"/>
                  </a:lnTo>
                  <a:close/>
                </a:path>
              </a:pathLst>
            </a:custGeom>
            <a:solidFill>
              <a:srgbClr val="F8F8F8"/>
            </a:solidFill>
          </p:spPr>
          <p:txBody>
            <a:bodyPr wrap="square" lIns="0" tIns="0" rIns="0" bIns="0" rtlCol="0"/>
            <a:lstStyle/>
            <a:p>
              <a:endParaRPr/>
            </a:p>
          </p:txBody>
        </p:sp>
        <p:sp>
          <p:nvSpPr>
            <p:cNvPr id="4" name="object 4"/>
            <p:cNvSpPr/>
            <p:nvPr/>
          </p:nvSpPr>
          <p:spPr>
            <a:xfrm>
              <a:off x="963889" y="1087649"/>
              <a:ext cx="5641975" cy="657860"/>
            </a:xfrm>
            <a:custGeom>
              <a:avLst/>
              <a:gdLst/>
              <a:ahLst/>
              <a:cxnLst/>
              <a:rect l="l" t="t" r="r" b="b"/>
              <a:pathLst>
                <a:path w="5641975" h="657860">
                  <a:moveTo>
                    <a:pt x="0" y="633706"/>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447"/>
                  </a:lnTo>
                  <a:lnTo>
                    <a:pt x="5639610" y="14589"/>
                  </a:lnTo>
                  <a:lnTo>
                    <a:pt x="5640821" y="17419"/>
                  </a:lnTo>
                  <a:lnTo>
                    <a:pt x="5641421" y="20545"/>
                  </a:lnTo>
                  <a:lnTo>
                    <a:pt x="5641421" y="23823"/>
                  </a:lnTo>
                  <a:lnTo>
                    <a:pt x="5641421" y="633706"/>
                  </a:lnTo>
                  <a:lnTo>
                    <a:pt x="5641421" y="636680"/>
                  </a:lnTo>
                  <a:lnTo>
                    <a:pt x="5640821" y="639662"/>
                  </a:lnTo>
                  <a:lnTo>
                    <a:pt x="5639610" y="642493"/>
                  </a:lnTo>
                  <a:lnTo>
                    <a:pt x="5638400" y="645323"/>
                  </a:lnTo>
                  <a:lnTo>
                    <a:pt x="5617597" y="657530"/>
                  </a:lnTo>
                  <a:lnTo>
                    <a:pt x="23823" y="657530"/>
                  </a:lnTo>
                  <a:lnTo>
                    <a:pt x="1810" y="642493"/>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168732"/>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141831"/>
            <a:ext cx="5651500" cy="667385"/>
            <a:chOff x="959124" y="4141831"/>
            <a:chExt cx="5651500" cy="667385"/>
          </a:xfrm>
        </p:grpSpPr>
        <p:sp>
          <p:nvSpPr>
            <p:cNvPr id="7" name="object 7"/>
            <p:cNvSpPr/>
            <p:nvPr/>
          </p:nvSpPr>
          <p:spPr>
            <a:xfrm>
              <a:off x="963889" y="4146596"/>
              <a:ext cx="5641975" cy="657860"/>
            </a:xfrm>
            <a:custGeom>
              <a:avLst/>
              <a:gdLst/>
              <a:ahLst/>
              <a:cxnLst/>
              <a:rect l="l" t="t" r="r" b="b"/>
              <a:pathLst>
                <a:path w="5641975" h="657860">
                  <a:moveTo>
                    <a:pt x="5617597" y="657530"/>
                  </a:moveTo>
                  <a:lnTo>
                    <a:pt x="23823" y="657530"/>
                  </a:lnTo>
                  <a:lnTo>
                    <a:pt x="20659" y="657378"/>
                  </a:lnTo>
                  <a:lnTo>
                    <a:pt x="0" y="636832"/>
                  </a:lnTo>
                  <a:lnTo>
                    <a:pt x="0" y="633706"/>
                  </a:lnTo>
                  <a:lnTo>
                    <a:pt x="0" y="20545"/>
                  </a:lnTo>
                  <a:lnTo>
                    <a:pt x="20659" y="0"/>
                  </a:lnTo>
                  <a:lnTo>
                    <a:pt x="5620752" y="0"/>
                  </a:lnTo>
                  <a:lnTo>
                    <a:pt x="5641421" y="20545"/>
                  </a:lnTo>
                  <a:lnTo>
                    <a:pt x="5641421" y="636832"/>
                  </a:lnTo>
                  <a:lnTo>
                    <a:pt x="5620752" y="657378"/>
                  </a:lnTo>
                  <a:lnTo>
                    <a:pt x="5617597" y="657530"/>
                  </a:lnTo>
                  <a:close/>
                </a:path>
              </a:pathLst>
            </a:custGeom>
            <a:solidFill>
              <a:srgbClr val="F8F8F8"/>
            </a:solidFill>
          </p:spPr>
          <p:txBody>
            <a:bodyPr wrap="square" lIns="0" tIns="0" rIns="0" bIns="0" rtlCol="0"/>
            <a:lstStyle/>
            <a:p>
              <a:endParaRPr/>
            </a:p>
          </p:txBody>
        </p:sp>
        <p:sp>
          <p:nvSpPr>
            <p:cNvPr id="8" name="object 8"/>
            <p:cNvSpPr/>
            <p:nvPr/>
          </p:nvSpPr>
          <p:spPr>
            <a:xfrm>
              <a:off x="963889" y="4146596"/>
              <a:ext cx="5641975" cy="657860"/>
            </a:xfrm>
            <a:custGeom>
              <a:avLst/>
              <a:gdLst/>
              <a:ahLst/>
              <a:cxnLst/>
              <a:rect l="l" t="t" r="r" b="b"/>
              <a:pathLst>
                <a:path w="5641975" h="657860">
                  <a:moveTo>
                    <a:pt x="0" y="633706"/>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447"/>
                  </a:lnTo>
                  <a:lnTo>
                    <a:pt x="5639610" y="14589"/>
                  </a:lnTo>
                  <a:lnTo>
                    <a:pt x="5640821" y="17419"/>
                  </a:lnTo>
                  <a:lnTo>
                    <a:pt x="5641421" y="20545"/>
                  </a:lnTo>
                  <a:lnTo>
                    <a:pt x="5641421" y="23823"/>
                  </a:lnTo>
                  <a:lnTo>
                    <a:pt x="5641421" y="633706"/>
                  </a:lnTo>
                  <a:lnTo>
                    <a:pt x="5641421" y="636832"/>
                  </a:lnTo>
                  <a:lnTo>
                    <a:pt x="5640821" y="639815"/>
                  </a:lnTo>
                  <a:lnTo>
                    <a:pt x="5639610" y="642636"/>
                  </a:lnTo>
                  <a:lnTo>
                    <a:pt x="5638400" y="645466"/>
                  </a:lnTo>
                  <a:lnTo>
                    <a:pt x="5617597" y="657530"/>
                  </a:lnTo>
                  <a:lnTo>
                    <a:pt x="23823" y="657530"/>
                  </a:lnTo>
                  <a:lnTo>
                    <a:pt x="1810" y="642636"/>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227679"/>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0" name="object 10"/>
          <p:cNvSpPr txBox="1"/>
          <p:nvPr/>
        </p:nvSpPr>
        <p:spPr>
          <a:xfrm>
            <a:off x="870224" y="332658"/>
            <a:ext cx="5860415" cy="6334125"/>
          </a:xfrm>
          <a:prstGeom prst="rect">
            <a:avLst/>
          </a:prstGeom>
        </p:spPr>
        <p:txBody>
          <a:bodyPr vert="horz" wrap="square" lIns="0" tIns="12065" rIns="0" bIns="0" rtlCol="0">
            <a:spAutoFit/>
          </a:bodyPr>
          <a:lstStyle/>
          <a:p>
            <a:pPr marL="88900" marR="81280">
              <a:lnSpc>
                <a:spcPct val="131600"/>
              </a:lnSpc>
              <a:spcBef>
                <a:spcPts val="95"/>
              </a:spcBef>
            </a:pPr>
            <a:r>
              <a:rPr sz="950" b="1" spc="25" dirty="0">
                <a:solidFill>
                  <a:srgbClr val="333333"/>
                </a:solidFill>
                <a:latin typeface="微软雅黑"/>
                <a:cs typeface="微软雅黑"/>
              </a:rPr>
              <a:t>但是，明文信息既不安全，也不符合让</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服务程序直接加载的格式，因此需要使用</a:t>
            </a:r>
            <a:r>
              <a:rPr sz="950" b="1" spc="25" dirty="0">
                <a:solidFill>
                  <a:srgbClr val="333333"/>
                </a:solidFill>
                <a:latin typeface="Trebuchet MS"/>
                <a:cs typeface="Trebuchet MS"/>
              </a:rPr>
              <a:t>db_load</a:t>
            </a:r>
            <a:r>
              <a:rPr sz="950" b="1" spc="25" dirty="0">
                <a:solidFill>
                  <a:srgbClr val="333333"/>
                </a:solidFill>
                <a:latin typeface="微软雅黑"/>
                <a:cs typeface="微软雅黑"/>
              </a:rPr>
              <a:t>命令</a:t>
            </a:r>
            <a:r>
              <a:rPr sz="950" b="1" spc="-445" dirty="0">
                <a:solidFill>
                  <a:srgbClr val="333333"/>
                </a:solidFill>
                <a:latin typeface="微软雅黑"/>
                <a:cs typeface="微软雅黑"/>
              </a:rPr>
              <a:t>用</a:t>
            </a:r>
            <a:r>
              <a:rPr sz="1200" baseline="34722" dirty="0">
                <a:latin typeface="小哥哥网恋吗"/>
                <a:cs typeface="小哥哥网恋吗"/>
              </a:rPr>
              <a:t>5/20 </a:t>
            </a:r>
            <a:r>
              <a:rPr sz="950" b="1" spc="25" dirty="0">
                <a:solidFill>
                  <a:srgbClr val="333333"/>
                </a:solidFill>
                <a:latin typeface="微软雅黑"/>
                <a:cs typeface="微软雅黑"/>
              </a:rPr>
              <a:t>哈希</a:t>
            </a:r>
            <a:r>
              <a:rPr sz="950" b="1" spc="60" dirty="0">
                <a:solidFill>
                  <a:srgbClr val="333333"/>
                </a:solidFill>
                <a:latin typeface="微软雅黑"/>
                <a:cs typeface="微软雅黑"/>
              </a:rPr>
              <a:t>（</a:t>
            </a:r>
            <a:r>
              <a:rPr sz="950" b="1" spc="60" dirty="0">
                <a:solidFill>
                  <a:srgbClr val="333333"/>
                </a:solidFill>
                <a:latin typeface="Trebuchet MS"/>
                <a:cs typeface="Trebuchet MS"/>
              </a:rPr>
              <a:t>hash</a:t>
            </a:r>
            <a:r>
              <a:rPr sz="950" b="1" spc="60" dirty="0">
                <a:solidFill>
                  <a:srgbClr val="333333"/>
                </a:solidFill>
                <a:latin typeface="微软雅黑"/>
                <a:cs typeface="微软雅黑"/>
              </a:rPr>
              <a:t>）</a:t>
            </a:r>
            <a:r>
              <a:rPr sz="950" b="1" spc="25" dirty="0">
                <a:solidFill>
                  <a:srgbClr val="333333"/>
                </a:solidFill>
                <a:latin typeface="微软雅黑"/>
                <a:cs typeface="微软雅黑"/>
              </a:rPr>
              <a:t>算法将原始的明文信息文件转换成数据库文件，并且降低数据库文件的权限（避免其他人 看到数据库文件的内容），然后再把原始的明文信息文件删除。</a:t>
            </a:r>
            <a:endParaRPr sz="950">
              <a:latin typeface="微软雅黑"/>
              <a:cs typeface="微软雅黑"/>
            </a:endParaRPr>
          </a:p>
          <a:p>
            <a:pPr>
              <a:lnSpc>
                <a:spcPct val="100000"/>
              </a:lnSpc>
              <a:spcBef>
                <a:spcPts val="45"/>
              </a:spcBef>
            </a:pPr>
            <a:endParaRPr sz="900">
              <a:latin typeface="微软雅黑"/>
              <a:cs typeface="微软雅黑"/>
            </a:endParaRPr>
          </a:p>
          <a:p>
            <a:pPr marL="212725" marR="30797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vsftpd]# db_load </a:t>
            </a:r>
            <a:r>
              <a:rPr sz="850" spc="20" dirty="0">
                <a:solidFill>
                  <a:srgbClr val="333333"/>
                </a:solidFill>
                <a:latin typeface="Lucida Console"/>
                <a:cs typeface="Lucida Console"/>
              </a:rPr>
              <a:t>-T</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25" dirty="0">
                <a:solidFill>
                  <a:srgbClr val="333333"/>
                </a:solidFill>
                <a:latin typeface="Lucida Console"/>
                <a:cs typeface="Lucida Console"/>
              </a:rPr>
              <a:t> hash</a:t>
            </a:r>
            <a:r>
              <a:rPr sz="850" spc="30" dirty="0">
                <a:solidFill>
                  <a:srgbClr val="333333"/>
                </a:solidFill>
                <a:latin typeface="Lucida Console"/>
                <a:cs typeface="Lucida Console"/>
              </a:rPr>
              <a:t> </a:t>
            </a:r>
            <a:r>
              <a:rPr sz="850" spc="20" dirty="0">
                <a:solidFill>
                  <a:srgbClr val="333333"/>
                </a:solidFill>
                <a:latin typeface="Lucida Console"/>
                <a:cs typeface="Lucida Console"/>
              </a:rPr>
              <a:t>-f</a:t>
            </a:r>
            <a:r>
              <a:rPr sz="850" spc="30" dirty="0">
                <a:solidFill>
                  <a:srgbClr val="333333"/>
                </a:solidFill>
                <a:latin typeface="Lucida Console"/>
                <a:cs typeface="Lucida Console"/>
              </a:rPr>
              <a:t> vuser.list </a:t>
            </a:r>
            <a:r>
              <a:rPr sz="850" spc="35" dirty="0">
                <a:solidFill>
                  <a:srgbClr val="333333"/>
                </a:solidFill>
                <a:latin typeface="Lucida Console"/>
                <a:cs typeface="Lucida Console"/>
              </a:rPr>
              <a:t> </a:t>
            </a:r>
            <a:r>
              <a:rPr sz="850" spc="30" dirty="0">
                <a:solidFill>
                  <a:srgbClr val="333333"/>
                </a:solidFill>
                <a:latin typeface="Lucida Console"/>
                <a:cs typeface="Lucida Console"/>
              </a:rPr>
              <a:t>vuser.db[root@linuxprobe vsftpd]# </a:t>
            </a:r>
            <a:r>
              <a:rPr sz="850" spc="25" dirty="0">
                <a:solidFill>
                  <a:srgbClr val="333333"/>
                </a:solidFill>
                <a:latin typeface="Lucida Console"/>
                <a:cs typeface="Lucida Console"/>
              </a:rPr>
              <a:t>chmod</a:t>
            </a:r>
            <a:r>
              <a:rPr sz="850" spc="35" dirty="0">
                <a:solidFill>
                  <a:srgbClr val="333333"/>
                </a:solidFill>
                <a:latin typeface="Lucida Console"/>
                <a:cs typeface="Lucida Console"/>
              </a:rPr>
              <a:t> </a:t>
            </a:r>
            <a:r>
              <a:rPr sz="850" spc="25" dirty="0">
                <a:solidFill>
                  <a:srgbClr val="333333"/>
                </a:solidFill>
                <a:latin typeface="Lucida Console"/>
                <a:cs typeface="Lucida Console"/>
              </a:rPr>
              <a:t>600</a:t>
            </a:r>
            <a:r>
              <a:rPr sz="850" spc="30" dirty="0">
                <a:solidFill>
                  <a:srgbClr val="333333"/>
                </a:solidFill>
                <a:latin typeface="Lucida Console"/>
                <a:cs typeface="Lucida Console"/>
              </a:rPr>
              <a:t> vuser.db[root@linuxprobe vsftpd]# </a:t>
            </a:r>
            <a:r>
              <a:rPr sz="850" spc="-495" dirty="0">
                <a:solidFill>
                  <a:srgbClr val="333333"/>
                </a:solidFill>
                <a:latin typeface="Lucida Console"/>
                <a:cs typeface="Lucida Console"/>
              </a:rPr>
              <a:t> </a:t>
            </a:r>
            <a:r>
              <a:rPr sz="850" spc="20" dirty="0">
                <a:solidFill>
                  <a:srgbClr val="333333"/>
                </a:solidFill>
                <a:latin typeface="Lucida Console"/>
                <a:cs typeface="Lucida Console"/>
              </a:rPr>
              <a:t>rm</a:t>
            </a:r>
            <a:r>
              <a:rPr sz="850" spc="25" dirty="0">
                <a:solidFill>
                  <a:srgbClr val="333333"/>
                </a:solidFill>
                <a:latin typeface="Lucida Console"/>
                <a:cs typeface="Lucida Console"/>
              </a:rPr>
              <a:t> </a:t>
            </a:r>
            <a:r>
              <a:rPr sz="850" spc="20" dirty="0">
                <a:solidFill>
                  <a:srgbClr val="333333"/>
                </a:solidFill>
                <a:latin typeface="Lucida Console"/>
                <a:cs typeface="Lucida Console"/>
              </a:rPr>
              <a:t>-f</a:t>
            </a:r>
            <a:r>
              <a:rPr sz="850" spc="30" dirty="0">
                <a:solidFill>
                  <a:srgbClr val="333333"/>
                </a:solidFill>
                <a:latin typeface="Lucida Console"/>
                <a:cs typeface="Lucida Console"/>
              </a:rPr>
              <a:t> vuser.list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88900" marR="129539">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：创建</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服务程序用于存储文件的根目录以及虚拟用户映射的系统本地用户。</a:t>
            </a:r>
            <a:r>
              <a:rPr sz="950" b="1" spc="5" dirty="0">
                <a:solidFill>
                  <a:srgbClr val="333333"/>
                </a:solidFill>
                <a:latin typeface="Trebuchet MS"/>
                <a:cs typeface="Trebuchet MS"/>
              </a:rPr>
              <a:t>FTP</a:t>
            </a:r>
            <a:r>
              <a:rPr sz="950" b="1" spc="20" dirty="0">
                <a:solidFill>
                  <a:srgbClr val="333333"/>
                </a:solidFill>
                <a:latin typeface="微软雅黑"/>
                <a:cs typeface="微软雅黑"/>
              </a:rPr>
              <a:t>服务用于存 </a:t>
            </a:r>
            <a:r>
              <a:rPr sz="950" b="1" spc="25" dirty="0">
                <a:solidFill>
                  <a:srgbClr val="333333"/>
                </a:solidFill>
                <a:latin typeface="微软雅黑"/>
                <a:cs typeface="微软雅黑"/>
              </a:rPr>
              <a:t>储文件的根目录指的是，当虚拟用户登录后所访问的默认位置。</a:t>
            </a:r>
            <a:endParaRPr sz="950">
              <a:latin typeface="微软雅黑"/>
              <a:cs typeface="微软雅黑"/>
            </a:endParaRPr>
          </a:p>
          <a:p>
            <a:pPr marL="88900" marR="189230" algn="just">
              <a:lnSpc>
                <a:spcPct val="131600"/>
              </a:lnSpc>
              <a:spcBef>
                <a:spcPts val="755"/>
              </a:spcBef>
            </a:pPr>
            <a:r>
              <a:rPr sz="950" b="1" spc="25" dirty="0">
                <a:solidFill>
                  <a:srgbClr val="333333"/>
                </a:solidFill>
                <a:latin typeface="微软雅黑"/>
                <a:cs typeface="微软雅黑"/>
              </a:rPr>
              <a:t>由于</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系统中的每一个文件都有所有者、所属组属性，例如使用虚拟账户</a:t>
            </a:r>
            <a:r>
              <a:rPr sz="950" b="1" spc="-125" dirty="0">
                <a:solidFill>
                  <a:srgbClr val="333333"/>
                </a:solidFill>
                <a:latin typeface="Trebuchet MS"/>
                <a:cs typeface="Trebuchet MS"/>
              </a:rPr>
              <a:t>“</a:t>
            </a:r>
            <a:r>
              <a:rPr sz="950" b="1" spc="25" dirty="0">
                <a:solidFill>
                  <a:srgbClr val="333333"/>
                </a:solidFill>
                <a:latin typeface="微软雅黑"/>
                <a:cs typeface="微软雅黑"/>
              </a:rPr>
              <a:t>张三</a:t>
            </a:r>
            <a:r>
              <a:rPr sz="950" b="1" spc="-125" dirty="0">
                <a:solidFill>
                  <a:srgbClr val="333333"/>
                </a:solidFill>
                <a:latin typeface="Trebuchet MS"/>
                <a:cs typeface="Trebuchet MS"/>
              </a:rPr>
              <a:t>”</a:t>
            </a:r>
            <a:r>
              <a:rPr sz="950" b="1" spc="25" dirty="0">
                <a:solidFill>
                  <a:srgbClr val="333333"/>
                </a:solidFill>
                <a:latin typeface="微软雅黑"/>
                <a:cs typeface="微软雅黑"/>
              </a:rPr>
              <a:t>新建了一个文件， </a:t>
            </a:r>
            <a:r>
              <a:rPr sz="950" b="1" spc="-275" dirty="0">
                <a:solidFill>
                  <a:srgbClr val="333333"/>
                </a:solidFill>
                <a:latin typeface="微软雅黑"/>
                <a:cs typeface="微软雅黑"/>
              </a:rPr>
              <a:t> </a:t>
            </a:r>
            <a:r>
              <a:rPr sz="950" b="1" spc="25" dirty="0">
                <a:solidFill>
                  <a:srgbClr val="333333"/>
                </a:solidFill>
                <a:latin typeface="微软雅黑"/>
                <a:cs typeface="微软雅黑"/>
              </a:rPr>
              <a:t>但是系统中找不到账户</a:t>
            </a:r>
            <a:r>
              <a:rPr sz="950" b="1" spc="-125" dirty="0">
                <a:solidFill>
                  <a:srgbClr val="333333"/>
                </a:solidFill>
                <a:latin typeface="Trebuchet MS"/>
                <a:cs typeface="Trebuchet MS"/>
              </a:rPr>
              <a:t>“</a:t>
            </a:r>
            <a:r>
              <a:rPr sz="950" b="1" spc="25" dirty="0">
                <a:solidFill>
                  <a:srgbClr val="333333"/>
                </a:solidFill>
                <a:latin typeface="微软雅黑"/>
                <a:cs typeface="微软雅黑"/>
              </a:rPr>
              <a:t>张三</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就会导致这个文件的权限出现错误。为此，需要再创建一个可以映射到 虚拟用户的系统本地用户。简单来说，就是让虚拟用户默认登录到与之有映射关系的这个系统本地用户 的家目录中，虚拟用户创建的文件的属性也都归属于这个系统本地用户，从而避免</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系统无法处理 虚拟用户所创建文件的属性权限。</a:t>
            </a:r>
            <a:endParaRPr sz="950">
              <a:latin typeface="微软雅黑"/>
              <a:cs typeface="微软雅黑"/>
            </a:endParaRPr>
          </a:p>
          <a:p>
            <a:pPr marL="88900" marR="214629">
              <a:lnSpc>
                <a:spcPct val="131600"/>
              </a:lnSpc>
              <a:spcBef>
                <a:spcPts val="825"/>
              </a:spcBef>
            </a:pPr>
            <a:r>
              <a:rPr sz="950" b="1" spc="25" dirty="0">
                <a:solidFill>
                  <a:srgbClr val="333333"/>
                </a:solidFill>
                <a:latin typeface="微软雅黑"/>
                <a:cs typeface="微软雅黑"/>
              </a:rPr>
              <a:t>为了方便管理</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服务器上的数据，可以把这个系统本地用户的家目录设置为</a:t>
            </a:r>
            <a:r>
              <a:rPr sz="950" b="1" spc="50" dirty="0">
                <a:solidFill>
                  <a:srgbClr val="333333"/>
                </a:solidFill>
                <a:latin typeface="Trebuchet MS"/>
                <a:cs typeface="Trebuchet MS"/>
              </a:rPr>
              <a:t>/var</a:t>
            </a:r>
            <a:r>
              <a:rPr sz="950" b="1" spc="20" dirty="0">
                <a:solidFill>
                  <a:srgbClr val="333333"/>
                </a:solidFill>
                <a:latin typeface="微软雅黑"/>
                <a:cs typeface="微软雅黑"/>
              </a:rPr>
              <a:t>目录（该目录用来存 </a:t>
            </a:r>
            <a:r>
              <a:rPr sz="950" b="1" spc="25" dirty="0">
                <a:solidFill>
                  <a:srgbClr val="333333"/>
                </a:solidFill>
                <a:latin typeface="微软雅黑"/>
                <a:cs typeface="微软雅黑"/>
              </a:rPr>
              <a:t>放经常发生改变的数据）。并且为了安全起见，我们将这个系统本地用户设置为不允许登录</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 </a:t>
            </a:r>
            <a:r>
              <a:rPr sz="950" b="1" spc="30" dirty="0">
                <a:solidFill>
                  <a:srgbClr val="333333"/>
                </a:solidFill>
                <a:latin typeface="微软雅黑"/>
                <a:cs typeface="微软雅黑"/>
              </a:rPr>
              <a:t> </a:t>
            </a:r>
            <a:r>
              <a:rPr sz="950" b="1" spc="25" dirty="0">
                <a:solidFill>
                  <a:srgbClr val="333333"/>
                </a:solidFill>
                <a:latin typeface="微软雅黑"/>
                <a:cs typeface="微软雅黑"/>
              </a:rPr>
              <a:t>器，这不会影响虚拟用户登录，而且还能够避免骇客通过这个系统本地用户进行登录。</a:t>
            </a:r>
            <a:endParaRPr sz="950">
              <a:latin typeface="微软雅黑"/>
              <a:cs typeface="微软雅黑"/>
            </a:endParaRPr>
          </a:p>
          <a:p>
            <a:pPr>
              <a:lnSpc>
                <a:spcPct val="100000"/>
              </a:lnSpc>
              <a:spcBef>
                <a:spcPts val="45"/>
              </a:spcBef>
            </a:pPr>
            <a:endParaRPr sz="900">
              <a:latin typeface="微软雅黑"/>
              <a:cs typeface="微软雅黑"/>
            </a:endParaRPr>
          </a:p>
          <a:p>
            <a:pPr marL="212725" marR="31242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useradd </a:t>
            </a:r>
            <a:r>
              <a:rPr sz="850" spc="20" dirty="0">
                <a:solidFill>
                  <a:srgbClr val="333333"/>
                </a:solidFill>
                <a:latin typeface="Lucida Console"/>
                <a:cs typeface="Lucida Console"/>
              </a:rPr>
              <a:t>-d</a:t>
            </a:r>
            <a:r>
              <a:rPr sz="850" spc="25" dirty="0">
                <a:solidFill>
                  <a:srgbClr val="333333"/>
                </a:solidFill>
                <a:latin typeface="Lucida Console"/>
                <a:cs typeface="Lucida Console"/>
              </a:rPr>
              <a:t> </a:t>
            </a:r>
            <a:r>
              <a:rPr sz="850" spc="30" dirty="0">
                <a:solidFill>
                  <a:srgbClr val="333333"/>
                </a:solidFill>
                <a:latin typeface="Lucida Console"/>
                <a:cs typeface="Lucida Console"/>
              </a:rPr>
              <a:t>/var/ftproot </a:t>
            </a:r>
            <a:r>
              <a:rPr sz="850" spc="20" dirty="0">
                <a:solidFill>
                  <a:srgbClr val="333333"/>
                </a:solidFill>
                <a:latin typeface="Lucida Console"/>
                <a:cs typeface="Lucida Console"/>
              </a:rPr>
              <a:t>-s</a:t>
            </a:r>
            <a:r>
              <a:rPr sz="850" spc="30" dirty="0">
                <a:solidFill>
                  <a:srgbClr val="333333"/>
                </a:solidFill>
                <a:latin typeface="Lucida Console"/>
                <a:cs typeface="Lucida Console"/>
              </a:rPr>
              <a:t> /sbin/nologin </a:t>
            </a:r>
            <a:r>
              <a:rPr sz="850" spc="35" dirty="0">
                <a:solidFill>
                  <a:srgbClr val="333333"/>
                </a:solidFill>
                <a:latin typeface="Lucida Console"/>
                <a:cs typeface="Lucida Console"/>
              </a:rPr>
              <a:t> </a:t>
            </a:r>
            <a:r>
              <a:rPr sz="850" spc="30" dirty="0">
                <a:solidFill>
                  <a:srgbClr val="333333"/>
                </a:solidFill>
                <a:latin typeface="Lucida Console"/>
                <a:cs typeface="Lucida Console"/>
              </a:rPr>
              <a:t>virtual[root@linuxprobe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0" dirty="0">
                <a:solidFill>
                  <a:srgbClr val="333333"/>
                </a:solidFill>
                <a:latin typeface="Lucida Console"/>
                <a:cs typeface="Lucida Console"/>
              </a:rPr>
              <a:t>ls</a:t>
            </a:r>
            <a:r>
              <a:rPr sz="850" spc="30" dirty="0">
                <a:solidFill>
                  <a:srgbClr val="333333"/>
                </a:solidFill>
                <a:latin typeface="Lucida Console"/>
                <a:cs typeface="Lucida Console"/>
              </a:rPr>
              <a:t> </a:t>
            </a:r>
            <a:r>
              <a:rPr sz="850" spc="25" dirty="0">
                <a:solidFill>
                  <a:srgbClr val="333333"/>
                </a:solidFill>
                <a:latin typeface="Lucida Console"/>
                <a:cs typeface="Lucida Console"/>
              </a:rPr>
              <a:t>-ld</a:t>
            </a:r>
            <a:r>
              <a:rPr sz="850" spc="30" dirty="0">
                <a:solidFill>
                  <a:srgbClr val="333333"/>
                </a:solidFill>
                <a:latin typeface="Lucida Console"/>
                <a:cs typeface="Lucida Console"/>
              </a:rPr>
              <a:t> /var/ftproot/drwx------. </a:t>
            </a:r>
            <a:r>
              <a:rPr sz="850" spc="15" dirty="0">
                <a:solidFill>
                  <a:srgbClr val="333333"/>
                </a:solidFill>
                <a:latin typeface="Lucida Console"/>
                <a:cs typeface="Lucida Console"/>
              </a:rPr>
              <a:t>3</a:t>
            </a:r>
            <a:r>
              <a:rPr sz="850" spc="30" dirty="0">
                <a:solidFill>
                  <a:srgbClr val="333333"/>
                </a:solidFill>
                <a:latin typeface="Lucida Console"/>
                <a:cs typeface="Lucida Console"/>
              </a:rPr>
              <a:t> virtual virtual</a:t>
            </a:r>
            <a:endParaRPr sz="850">
              <a:latin typeface="Lucida Console"/>
              <a:cs typeface="Lucida Console"/>
            </a:endParaRPr>
          </a:p>
          <a:p>
            <a:pPr marL="212725">
              <a:lnSpc>
                <a:spcPct val="100000"/>
              </a:lnSpc>
              <a:spcBef>
                <a:spcPts val="330"/>
              </a:spcBef>
            </a:pPr>
            <a:r>
              <a:rPr sz="850" spc="20" dirty="0">
                <a:solidFill>
                  <a:srgbClr val="333333"/>
                </a:solidFill>
                <a:latin typeface="Lucida Console"/>
                <a:cs typeface="Lucida Console"/>
              </a:rPr>
              <a:t>74</a:t>
            </a:r>
            <a:r>
              <a:rPr sz="850" spc="35" dirty="0">
                <a:solidFill>
                  <a:srgbClr val="333333"/>
                </a:solidFill>
                <a:latin typeface="Lucida Console"/>
                <a:cs typeface="Lucida Console"/>
              </a:rPr>
              <a:t> </a:t>
            </a:r>
            <a:r>
              <a:rPr sz="850" spc="25" dirty="0">
                <a:solidFill>
                  <a:srgbClr val="333333"/>
                </a:solidFill>
                <a:latin typeface="Lucida Console"/>
                <a:cs typeface="Lucida Console"/>
              </a:rPr>
              <a:t>Jul</a:t>
            </a:r>
            <a:r>
              <a:rPr sz="850" spc="35" dirty="0">
                <a:solidFill>
                  <a:srgbClr val="333333"/>
                </a:solidFill>
                <a:latin typeface="Lucida Console"/>
                <a:cs typeface="Lucida Console"/>
              </a:rPr>
              <a:t> </a:t>
            </a:r>
            <a:r>
              <a:rPr sz="850" spc="20" dirty="0">
                <a:solidFill>
                  <a:srgbClr val="333333"/>
                </a:solidFill>
                <a:latin typeface="Lucida Console"/>
                <a:cs typeface="Lucida Console"/>
              </a:rPr>
              <a:t>14</a:t>
            </a:r>
            <a:r>
              <a:rPr sz="850" spc="35" dirty="0">
                <a:solidFill>
                  <a:srgbClr val="333333"/>
                </a:solidFill>
                <a:latin typeface="Lucida Console"/>
                <a:cs typeface="Lucida Console"/>
              </a:rPr>
              <a:t> </a:t>
            </a:r>
            <a:r>
              <a:rPr sz="850" spc="25" dirty="0">
                <a:solidFill>
                  <a:srgbClr val="333333"/>
                </a:solidFill>
                <a:latin typeface="Lucida Console"/>
                <a:cs typeface="Lucida Console"/>
              </a:rPr>
              <a:t>17:50</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/var/ftproot/[root@linuxprobe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chmod</a:t>
            </a:r>
            <a:r>
              <a:rPr sz="850" spc="35" dirty="0">
                <a:solidFill>
                  <a:srgbClr val="333333"/>
                </a:solidFill>
                <a:latin typeface="Lucida Console"/>
                <a:cs typeface="Lucida Console"/>
              </a:rPr>
              <a:t> </a:t>
            </a:r>
            <a:r>
              <a:rPr sz="850" spc="25" dirty="0">
                <a:solidFill>
                  <a:srgbClr val="333333"/>
                </a:solidFill>
                <a:latin typeface="Lucida Console"/>
                <a:cs typeface="Lucida Console"/>
              </a:rPr>
              <a:t>-Rf</a:t>
            </a:r>
            <a:r>
              <a:rPr sz="850" spc="40" dirty="0">
                <a:solidFill>
                  <a:srgbClr val="333333"/>
                </a:solidFill>
                <a:latin typeface="Lucida Console"/>
                <a:cs typeface="Lucida Console"/>
              </a:rPr>
              <a:t> </a:t>
            </a:r>
            <a:r>
              <a:rPr sz="850" spc="25" dirty="0">
                <a:solidFill>
                  <a:srgbClr val="333333"/>
                </a:solidFill>
                <a:latin typeface="Lucida Console"/>
                <a:cs typeface="Lucida Console"/>
              </a:rPr>
              <a:t>755</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/var/ftproot/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889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：建立用于支持虚拟用户的</a:t>
            </a:r>
            <a:r>
              <a:rPr sz="950" b="1" spc="110" dirty="0">
                <a:solidFill>
                  <a:srgbClr val="333333"/>
                </a:solidFill>
                <a:latin typeface="Trebuchet MS"/>
                <a:cs typeface="Trebuchet MS"/>
              </a:rPr>
              <a:t>PAM</a:t>
            </a:r>
            <a:r>
              <a:rPr sz="950" b="1" spc="25" dirty="0">
                <a:solidFill>
                  <a:srgbClr val="333333"/>
                </a:solidFill>
                <a:latin typeface="微软雅黑"/>
                <a:cs typeface="微软雅黑"/>
              </a:rPr>
              <a:t>文件。</a:t>
            </a:r>
            <a:endParaRPr sz="950">
              <a:latin typeface="微软雅黑"/>
              <a:cs typeface="微软雅黑"/>
            </a:endParaRPr>
          </a:p>
          <a:p>
            <a:pPr marL="88900" marR="156845">
              <a:lnSpc>
                <a:spcPct val="131600"/>
              </a:lnSpc>
              <a:spcBef>
                <a:spcPts val="750"/>
              </a:spcBef>
            </a:pPr>
            <a:r>
              <a:rPr sz="950" b="1" spc="110" dirty="0">
                <a:solidFill>
                  <a:srgbClr val="333333"/>
                </a:solidFill>
                <a:latin typeface="Trebuchet MS"/>
                <a:cs typeface="Trebuchet MS"/>
              </a:rPr>
              <a:t>PAM</a:t>
            </a:r>
            <a:r>
              <a:rPr sz="950" b="1" spc="25" dirty="0">
                <a:solidFill>
                  <a:srgbClr val="333333"/>
                </a:solidFill>
                <a:latin typeface="微软雅黑"/>
                <a:cs typeface="微软雅黑"/>
              </a:rPr>
              <a:t>可插拔认证模块是一种认证机制，通过一些动态链接库和统一的</a:t>
            </a:r>
            <a:r>
              <a:rPr sz="950" b="1" spc="60" dirty="0">
                <a:solidFill>
                  <a:srgbClr val="333333"/>
                </a:solidFill>
                <a:latin typeface="Trebuchet MS"/>
                <a:cs typeface="Trebuchet MS"/>
              </a:rPr>
              <a:t>API</a:t>
            </a:r>
            <a:r>
              <a:rPr sz="950" b="1" spc="25" dirty="0">
                <a:solidFill>
                  <a:srgbClr val="333333"/>
                </a:solidFill>
                <a:latin typeface="微软雅黑"/>
                <a:cs typeface="微软雅黑"/>
              </a:rPr>
              <a:t>把系统提供的服务与认证方式 分开，使得系统管理员可以根据需求灵活调整服务程序的不同认证方式。要想把</a:t>
            </a:r>
            <a:r>
              <a:rPr sz="950" b="1" spc="110" dirty="0">
                <a:solidFill>
                  <a:srgbClr val="333333"/>
                </a:solidFill>
                <a:latin typeface="Trebuchet MS"/>
                <a:cs typeface="Trebuchet MS"/>
              </a:rPr>
              <a:t>PAM</a:t>
            </a:r>
            <a:r>
              <a:rPr sz="950" b="1" spc="20" dirty="0">
                <a:solidFill>
                  <a:srgbClr val="333333"/>
                </a:solidFill>
                <a:latin typeface="微软雅黑"/>
                <a:cs typeface="微软雅黑"/>
              </a:rPr>
              <a:t>功能和作用完全讲 </a:t>
            </a:r>
            <a:r>
              <a:rPr sz="950" b="1" spc="25" dirty="0">
                <a:solidFill>
                  <a:srgbClr val="333333"/>
                </a:solidFill>
                <a:latin typeface="微软雅黑"/>
                <a:cs typeface="微软雅黑"/>
              </a:rPr>
              <a:t>透，至少要一个章节的篇幅才行（对该主题感兴趣的读者敬请关注本书的进阶篇，里面会详细讲解 </a:t>
            </a:r>
            <a:r>
              <a:rPr sz="950" b="1" spc="90" dirty="0">
                <a:solidFill>
                  <a:srgbClr val="333333"/>
                </a:solidFill>
                <a:latin typeface="Trebuchet MS"/>
                <a:cs typeface="Trebuchet MS"/>
              </a:rPr>
              <a:t>PAM</a:t>
            </a:r>
            <a:r>
              <a:rPr sz="950" b="1" spc="90" dirty="0">
                <a:solidFill>
                  <a:srgbClr val="333333"/>
                </a:solidFill>
                <a:latin typeface="微软雅黑"/>
                <a:cs typeface="微软雅黑"/>
              </a:rPr>
              <a:t>）</a:t>
            </a:r>
            <a:r>
              <a:rPr sz="950" b="1" spc="25" dirty="0">
                <a:solidFill>
                  <a:srgbClr val="333333"/>
                </a:solidFill>
                <a:latin typeface="微软雅黑"/>
                <a:cs typeface="微软雅黑"/>
              </a:rPr>
              <a:t>。</a:t>
            </a:r>
            <a:endParaRPr sz="950">
              <a:latin typeface="微软雅黑"/>
              <a:cs typeface="微软雅黑"/>
            </a:endParaRPr>
          </a:p>
          <a:p>
            <a:pPr marL="88900" marR="156845" algn="just">
              <a:lnSpc>
                <a:spcPct val="131600"/>
              </a:lnSpc>
              <a:spcBef>
                <a:spcPts val="825"/>
              </a:spcBef>
            </a:pPr>
            <a:r>
              <a:rPr sz="950" b="1" spc="25" dirty="0">
                <a:solidFill>
                  <a:srgbClr val="333333"/>
                </a:solidFill>
                <a:latin typeface="微软雅黑"/>
                <a:cs typeface="微软雅黑"/>
              </a:rPr>
              <a:t>通俗来讲，</a:t>
            </a:r>
            <a:r>
              <a:rPr sz="950" b="1" spc="110" dirty="0">
                <a:solidFill>
                  <a:srgbClr val="333333"/>
                </a:solidFill>
                <a:latin typeface="Trebuchet MS"/>
                <a:cs typeface="Trebuchet MS"/>
              </a:rPr>
              <a:t>PAM</a:t>
            </a:r>
            <a:r>
              <a:rPr sz="950" b="1" spc="25" dirty="0">
                <a:solidFill>
                  <a:srgbClr val="333333"/>
                </a:solidFill>
                <a:latin typeface="微软雅黑"/>
                <a:cs typeface="微软雅黑"/>
              </a:rPr>
              <a:t>是一组安全机制的模块，系统管理员可以用来轻易地调整服务程序的认证方式，而不必 对应用程序进行任何修改。</a:t>
            </a:r>
            <a:r>
              <a:rPr sz="950" b="1" spc="110" dirty="0">
                <a:solidFill>
                  <a:srgbClr val="333333"/>
                </a:solidFill>
                <a:latin typeface="Trebuchet MS"/>
                <a:cs typeface="Trebuchet MS"/>
              </a:rPr>
              <a:t>PAM</a:t>
            </a:r>
            <a:r>
              <a:rPr sz="950" b="1" spc="20" dirty="0">
                <a:solidFill>
                  <a:srgbClr val="333333"/>
                </a:solidFill>
                <a:latin typeface="微软雅黑"/>
                <a:cs typeface="微软雅黑"/>
              </a:rPr>
              <a:t>采取了分层设计的思想，包含应用程序层、应用接口层、鉴别模块层， </a:t>
            </a:r>
            <a:r>
              <a:rPr sz="950" b="1" spc="25" dirty="0">
                <a:solidFill>
                  <a:srgbClr val="333333"/>
                </a:solidFill>
                <a:latin typeface="微软雅黑"/>
                <a:cs typeface="微软雅黑"/>
              </a:rPr>
              <a:t>其结构如图</a:t>
            </a:r>
            <a:r>
              <a:rPr sz="950" b="1" spc="-10" dirty="0">
                <a:solidFill>
                  <a:srgbClr val="333333"/>
                </a:solidFill>
                <a:latin typeface="Trebuchet MS"/>
                <a:cs typeface="Trebuchet MS"/>
              </a:rPr>
              <a:t>11-2</a:t>
            </a:r>
            <a:r>
              <a:rPr sz="950" b="1" spc="25" dirty="0">
                <a:solidFill>
                  <a:srgbClr val="333333"/>
                </a:solidFill>
                <a:latin typeface="微软雅黑"/>
                <a:cs typeface="微软雅黑"/>
              </a:rPr>
              <a:t>所示。</a:t>
            </a:r>
            <a:endParaRPr sz="950">
              <a:latin typeface="微软雅黑"/>
              <a:cs typeface="微软雅黑"/>
            </a:endParaRPr>
          </a:p>
        </p:txBody>
      </p:sp>
      <p:sp>
        <p:nvSpPr>
          <p:cNvPr id="11" name="object 11"/>
          <p:cNvSpPr txBox="1"/>
          <p:nvPr/>
        </p:nvSpPr>
        <p:spPr>
          <a:xfrm>
            <a:off x="3683736" y="10217035"/>
            <a:ext cx="189865"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177</a:t>
            </a:fld>
            <a:endParaRPr sz="800">
              <a:latin typeface="小哥哥网恋吗"/>
              <a:cs typeface="小哥哥网恋吗"/>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7915535"/>
          <a:ext cx="5655945" cy="2390775"/>
        </p:xfrm>
        <a:graphic>
          <a:graphicData uri="http://schemas.openxmlformats.org/drawingml/2006/table">
            <a:tbl>
              <a:tblPr firstRow="1" bandRow="1">
                <a:tableStyleId>{2D5ABB26-0587-4C30-8999-92F81FD0307C}</a:tableStyleId>
              </a:tblPr>
              <a:tblGrid>
                <a:gridCol w="1962785">
                  <a:extLst>
                    <a:ext uri="{9D8B030D-6E8A-4147-A177-3AD203B41FA5}">
                      <a16:colId xmlns:a16="http://schemas.microsoft.com/office/drawing/2014/main" val="20000"/>
                    </a:ext>
                  </a:extLst>
                </a:gridCol>
                <a:gridCol w="367792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5" dirty="0">
                          <a:solidFill>
                            <a:srgbClr val="333333"/>
                          </a:solidFill>
                          <a:latin typeface="Trebuchet MS"/>
                          <a:cs typeface="Trebuchet MS"/>
                        </a:rPr>
                        <a:t>anonymous_enable=NO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禁止匿名开放模式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20" dirty="0">
                          <a:solidFill>
                            <a:srgbClr val="333333"/>
                          </a:solidFill>
                          <a:latin typeface="Trebuchet MS"/>
                          <a:cs typeface="Trebuchet MS"/>
                        </a:rPr>
                        <a:t>local_enable=YES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允许本地用户模式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30" dirty="0">
                          <a:solidFill>
                            <a:srgbClr val="333333"/>
                          </a:solidFill>
                          <a:latin typeface="Trebuchet MS"/>
                          <a:cs typeface="Trebuchet MS"/>
                        </a:rPr>
                        <a:t>guest_enable=YES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开启虚拟用户模式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35" dirty="0">
                          <a:solidFill>
                            <a:srgbClr val="333333"/>
                          </a:solidFill>
                          <a:latin typeface="Trebuchet MS"/>
                          <a:cs typeface="Trebuchet MS"/>
                        </a:rPr>
                        <a:t>guest_username=virtual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指定虚拟用户账户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30" dirty="0">
                          <a:solidFill>
                            <a:srgbClr val="333333"/>
                          </a:solidFill>
                          <a:latin typeface="Trebuchet MS"/>
                          <a:cs typeface="Trebuchet MS"/>
                        </a:rPr>
                        <a:t>pam_service_name=vsftpd.vu</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指定</a:t>
                      </a:r>
                      <a:r>
                        <a:rPr sz="950" dirty="0">
                          <a:solidFill>
                            <a:srgbClr val="333333"/>
                          </a:solidFill>
                          <a:latin typeface="Trebuchet MS"/>
                          <a:cs typeface="Trebuchet MS"/>
                        </a:rPr>
                        <a:t>PAM</a:t>
                      </a:r>
                      <a:r>
                        <a:rPr sz="950" dirty="0">
                          <a:solidFill>
                            <a:srgbClr val="333333"/>
                          </a:solidFill>
                          <a:latin typeface="微软雅黑"/>
                          <a:cs typeface="微软雅黑"/>
                        </a:rPr>
                        <a:t>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20" dirty="0">
                          <a:solidFill>
                            <a:srgbClr val="333333"/>
                          </a:solidFill>
                          <a:latin typeface="Trebuchet MS"/>
                          <a:cs typeface="Trebuchet MS"/>
                        </a:rPr>
                        <a:t>allow_writeable_chroot=YES</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238125">
                        <a:lnSpc>
                          <a:spcPct val="131600"/>
                        </a:lnSpc>
                        <a:spcBef>
                          <a:spcPts val="300"/>
                        </a:spcBef>
                      </a:pPr>
                      <a:r>
                        <a:rPr sz="950" dirty="0">
                          <a:solidFill>
                            <a:srgbClr val="333333"/>
                          </a:solidFill>
                          <a:latin typeface="微软雅黑"/>
                          <a:cs typeface="微软雅黑"/>
                        </a:rPr>
                        <a:t>允许对禁锢的</a:t>
                      </a:r>
                      <a:r>
                        <a:rPr sz="950" dirty="0">
                          <a:solidFill>
                            <a:srgbClr val="333333"/>
                          </a:solidFill>
                          <a:latin typeface="Trebuchet MS"/>
                          <a:cs typeface="Trebuchet MS"/>
                        </a:rPr>
                        <a:t>FTP</a:t>
                      </a:r>
                      <a:r>
                        <a:rPr sz="950" dirty="0">
                          <a:solidFill>
                            <a:srgbClr val="333333"/>
                          </a:solidFill>
                          <a:latin typeface="微软雅黑"/>
                          <a:cs typeface="微软雅黑"/>
                        </a:rPr>
                        <a:t>根目录执行写入操作，而且不拒绝用户的登 </a:t>
                      </a:r>
                      <a:r>
                        <a:rPr sz="950" spc="25" dirty="0">
                          <a:solidFill>
                            <a:srgbClr val="333333"/>
                          </a:solidFill>
                          <a:latin typeface="微软雅黑"/>
                          <a:cs typeface="微软雅黑"/>
                        </a:rPr>
                        <a:t>录请求</a:t>
                      </a:r>
                      <a:endParaRPr sz="950">
                        <a:latin typeface="微软雅黑"/>
                        <a:cs typeface="微软雅黑"/>
                      </a:endParaRPr>
                    </a:p>
                    <a:p>
                      <a:pPr marL="795655">
                        <a:lnSpc>
                          <a:spcPts val="515"/>
                        </a:lnSpc>
                        <a:spcBef>
                          <a:spcPts val="60"/>
                        </a:spcBef>
                      </a:pPr>
                      <a:r>
                        <a:rPr sz="800" dirty="0">
                          <a:latin typeface="小哥哥网恋吗"/>
                          <a:cs typeface="小哥哥网恋吗"/>
                        </a:rPr>
                        <a:t>178</a:t>
                      </a:r>
                      <a:endParaRPr sz="800">
                        <a:latin typeface="小哥哥网恋吗"/>
                        <a:cs typeface="小哥哥网恋吗"/>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bl>
          </a:graphicData>
        </a:graphic>
      </p:graphicFrame>
      <p:pic>
        <p:nvPicPr>
          <p:cNvPr id="3" name="object 3"/>
          <p:cNvPicPr/>
          <p:nvPr/>
        </p:nvPicPr>
        <p:blipFill>
          <a:blip r:embed="rId2" cstate="print"/>
          <a:stretch>
            <a:fillRect/>
          </a:stretch>
        </p:blipFill>
        <p:spPr>
          <a:xfrm>
            <a:off x="959124" y="368299"/>
            <a:ext cx="5563807" cy="3764061"/>
          </a:xfrm>
          <a:prstGeom prst="rect">
            <a:avLst/>
          </a:prstGeom>
        </p:spPr>
      </p:pic>
      <p:sp>
        <p:nvSpPr>
          <p:cNvPr id="4" name="object 4"/>
          <p:cNvSpPr txBox="1"/>
          <p:nvPr/>
        </p:nvSpPr>
        <p:spPr>
          <a:xfrm>
            <a:off x="946424" y="4234061"/>
            <a:ext cx="5568950" cy="6508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11-2</a:t>
            </a:r>
            <a:r>
              <a:rPr sz="950" b="1" spc="-35" dirty="0">
                <a:solidFill>
                  <a:srgbClr val="333333"/>
                </a:solidFill>
                <a:latin typeface="Trebuchet MS"/>
                <a:cs typeface="Trebuchet MS"/>
              </a:rPr>
              <a:t> </a:t>
            </a:r>
            <a:r>
              <a:rPr sz="950" b="1" spc="110" dirty="0">
                <a:solidFill>
                  <a:srgbClr val="333333"/>
                </a:solidFill>
                <a:latin typeface="Trebuchet MS"/>
                <a:cs typeface="Trebuchet MS"/>
              </a:rPr>
              <a:t>PAM</a:t>
            </a:r>
            <a:r>
              <a:rPr sz="950" b="1" spc="25" dirty="0">
                <a:solidFill>
                  <a:srgbClr val="333333"/>
                </a:solidFill>
                <a:latin typeface="微软雅黑"/>
                <a:cs typeface="微软雅黑"/>
              </a:rPr>
              <a:t>的分层设计结构</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新建一个用于虚拟用户认证的</a:t>
            </a:r>
            <a:r>
              <a:rPr sz="950" b="1" spc="110" dirty="0">
                <a:solidFill>
                  <a:srgbClr val="333333"/>
                </a:solidFill>
                <a:latin typeface="Trebuchet MS"/>
                <a:cs typeface="Trebuchet MS"/>
              </a:rPr>
              <a:t>PAM</a:t>
            </a:r>
            <a:r>
              <a:rPr sz="950" b="1" spc="25" dirty="0">
                <a:solidFill>
                  <a:srgbClr val="333333"/>
                </a:solidFill>
                <a:latin typeface="微软雅黑"/>
                <a:cs typeface="微软雅黑"/>
              </a:rPr>
              <a:t>文件</a:t>
            </a:r>
            <a:r>
              <a:rPr sz="950" b="1" spc="40" dirty="0">
                <a:solidFill>
                  <a:srgbClr val="333333"/>
                </a:solidFill>
                <a:latin typeface="Trebuchet MS"/>
                <a:cs typeface="Trebuchet MS"/>
              </a:rPr>
              <a:t>vsftpd.vu</a:t>
            </a:r>
            <a:r>
              <a:rPr sz="950" b="1" spc="25" dirty="0">
                <a:solidFill>
                  <a:srgbClr val="333333"/>
                </a:solidFill>
                <a:latin typeface="微软雅黑"/>
                <a:cs typeface="微软雅黑"/>
              </a:rPr>
              <a:t>，其中</a:t>
            </a:r>
            <a:r>
              <a:rPr sz="950" b="1" spc="110" dirty="0">
                <a:solidFill>
                  <a:srgbClr val="333333"/>
                </a:solidFill>
                <a:latin typeface="Trebuchet MS"/>
                <a:cs typeface="Trebuchet MS"/>
              </a:rPr>
              <a:t>PAM</a:t>
            </a:r>
            <a:r>
              <a:rPr sz="950" b="1" spc="25" dirty="0">
                <a:solidFill>
                  <a:srgbClr val="333333"/>
                </a:solidFill>
                <a:latin typeface="微软雅黑"/>
                <a:cs typeface="微软雅黑"/>
              </a:rPr>
              <a:t>文件内的</a:t>
            </a:r>
            <a:r>
              <a:rPr sz="950" b="1" spc="-25" dirty="0">
                <a:solidFill>
                  <a:srgbClr val="333333"/>
                </a:solidFill>
                <a:latin typeface="Trebuchet MS"/>
                <a:cs typeface="Trebuchet MS"/>
              </a:rPr>
              <a:t>“db=”</a:t>
            </a:r>
            <a:r>
              <a:rPr sz="950" b="1" spc="25" dirty="0">
                <a:solidFill>
                  <a:srgbClr val="333333"/>
                </a:solidFill>
                <a:latin typeface="微软雅黑"/>
                <a:cs typeface="微软雅黑"/>
              </a:rPr>
              <a:t>参数为使用</a:t>
            </a:r>
            <a:r>
              <a:rPr sz="950" b="1" spc="25" dirty="0">
                <a:solidFill>
                  <a:srgbClr val="333333"/>
                </a:solidFill>
                <a:latin typeface="Trebuchet MS"/>
                <a:cs typeface="Trebuchet MS"/>
              </a:rPr>
              <a:t>db_load</a:t>
            </a:r>
            <a:r>
              <a:rPr sz="950" b="1" spc="15" dirty="0">
                <a:solidFill>
                  <a:srgbClr val="333333"/>
                </a:solidFill>
                <a:latin typeface="微软雅黑"/>
                <a:cs typeface="微软雅黑"/>
              </a:rPr>
              <a:t>命令 </a:t>
            </a:r>
            <a:r>
              <a:rPr sz="950" b="1" spc="25" dirty="0">
                <a:solidFill>
                  <a:srgbClr val="333333"/>
                </a:solidFill>
                <a:latin typeface="微软雅黑"/>
                <a:cs typeface="微软雅黑"/>
              </a:rPr>
              <a:t>生成的账户密码数据库文件的路径，但不用写数据库文件的后缀：</a:t>
            </a:r>
            <a:endParaRPr sz="950">
              <a:latin typeface="微软雅黑"/>
              <a:cs typeface="微软雅黑"/>
            </a:endParaRPr>
          </a:p>
        </p:txBody>
      </p:sp>
      <p:grpSp>
        <p:nvGrpSpPr>
          <p:cNvPr id="5" name="object 5"/>
          <p:cNvGrpSpPr/>
          <p:nvPr/>
        </p:nvGrpSpPr>
        <p:grpSpPr>
          <a:xfrm>
            <a:off x="959124" y="5037656"/>
            <a:ext cx="5651500" cy="667385"/>
            <a:chOff x="959124" y="5037656"/>
            <a:chExt cx="5651500" cy="667385"/>
          </a:xfrm>
        </p:grpSpPr>
        <p:sp>
          <p:nvSpPr>
            <p:cNvPr id="6" name="object 6"/>
            <p:cNvSpPr/>
            <p:nvPr/>
          </p:nvSpPr>
          <p:spPr>
            <a:xfrm>
              <a:off x="963889" y="5042421"/>
              <a:ext cx="5641975" cy="657860"/>
            </a:xfrm>
            <a:custGeom>
              <a:avLst/>
              <a:gdLst/>
              <a:ahLst/>
              <a:cxnLst/>
              <a:rect l="l" t="t" r="r" b="b"/>
              <a:pathLst>
                <a:path w="5641975" h="657860">
                  <a:moveTo>
                    <a:pt x="5617597" y="657530"/>
                  </a:moveTo>
                  <a:lnTo>
                    <a:pt x="23823" y="657530"/>
                  </a:lnTo>
                  <a:lnTo>
                    <a:pt x="20659" y="657378"/>
                  </a:lnTo>
                  <a:lnTo>
                    <a:pt x="0" y="636680"/>
                  </a:lnTo>
                  <a:lnTo>
                    <a:pt x="0" y="633706"/>
                  </a:lnTo>
                  <a:lnTo>
                    <a:pt x="0" y="20697"/>
                  </a:lnTo>
                  <a:lnTo>
                    <a:pt x="20659" y="0"/>
                  </a:lnTo>
                  <a:lnTo>
                    <a:pt x="5620752" y="0"/>
                  </a:lnTo>
                  <a:lnTo>
                    <a:pt x="5641421" y="20697"/>
                  </a:lnTo>
                  <a:lnTo>
                    <a:pt x="5641421" y="636680"/>
                  </a:lnTo>
                  <a:lnTo>
                    <a:pt x="5620752" y="657378"/>
                  </a:lnTo>
                  <a:lnTo>
                    <a:pt x="5617597" y="657530"/>
                  </a:lnTo>
                  <a:close/>
                </a:path>
              </a:pathLst>
            </a:custGeom>
            <a:solidFill>
              <a:srgbClr val="F8F8F8"/>
            </a:solidFill>
          </p:spPr>
          <p:txBody>
            <a:bodyPr wrap="square" lIns="0" tIns="0" rIns="0" bIns="0" rtlCol="0"/>
            <a:lstStyle/>
            <a:p>
              <a:endParaRPr/>
            </a:p>
          </p:txBody>
        </p:sp>
        <p:sp>
          <p:nvSpPr>
            <p:cNvPr id="7" name="object 7"/>
            <p:cNvSpPr/>
            <p:nvPr/>
          </p:nvSpPr>
          <p:spPr>
            <a:xfrm>
              <a:off x="963889" y="5042421"/>
              <a:ext cx="5641975" cy="657860"/>
            </a:xfrm>
            <a:custGeom>
              <a:avLst/>
              <a:gdLst/>
              <a:ahLst/>
              <a:cxnLst/>
              <a:rect l="l" t="t" r="r" b="b"/>
              <a:pathLst>
                <a:path w="5641975" h="657860">
                  <a:moveTo>
                    <a:pt x="0" y="633706"/>
                  </a:moveTo>
                  <a:lnTo>
                    <a:pt x="0" y="23823"/>
                  </a:lnTo>
                  <a:lnTo>
                    <a:pt x="0" y="20697"/>
                  </a:lnTo>
                  <a:lnTo>
                    <a:pt x="600" y="17572"/>
                  </a:lnTo>
                  <a:lnTo>
                    <a:pt x="1810" y="14742"/>
                  </a:lnTo>
                  <a:lnTo>
                    <a:pt x="3020" y="11616"/>
                  </a:lnTo>
                  <a:lnTo>
                    <a:pt x="4745" y="8929"/>
                  </a:lnTo>
                  <a:lnTo>
                    <a:pt x="6975" y="6851"/>
                  </a:lnTo>
                  <a:lnTo>
                    <a:pt x="9214" y="4612"/>
                  </a:lnTo>
                  <a:lnTo>
                    <a:pt x="11787" y="2973"/>
                  </a:lnTo>
                  <a:lnTo>
                    <a:pt x="14703" y="1639"/>
                  </a:lnTo>
                  <a:lnTo>
                    <a:pt x="17629" y="590"/>
                  </a:lnTo>
                  <a:lnTo>
                    <a:pt x="20659" y="0"/>
                  </a:lnTo>
                  <a:lnTo>
                    <a:pt x="23823" y="0"/>
                  </a:lnTo>
                  <a:lnTo>
                    <a:pt x="5617597" y="0"/>
                  </a:lnTo>
                  <a:lnTo>
                    <a:pt x="5620752" y="0"/>
                  </a:lnTo>
                  <a:lnTo>
                    <a:pt x="5623792" y="590"/>
                  </a:lnTo>
                  <a:lnTo>
                    <a:pt x="5626717" y="1639"/>
                  </a:lnTo>
                  <a:lnTo>
                    <a:pt x="5629633" y="2973"/>
                  </a:lnTo>
                  <a:lnTo>
                    <a:pt x="5632206" y="4612"/>
                  </a:lnTo>
                  <a:lnTo>
                    <a:pt x="5634446" y="6851"/>
                  </a:lnTo>
                  <a:lnTo>
                    <a:pt x="5636675" y="8929"/>
                  </a:lnTo>
                  <a:lnTo>
                    <a:pt x="5638400" y="11463"/>
                  </a:lnTo>
                  <a:lnTo>
                    <a:pt x="5639610" y="14589"/>
                  </a:lnTo>
                  <a:lnTo>
                    <a:pt x="5640821" y="17572"/>
                  </a:lnTo>
                  <a:lnTo>
                    <a:pt x="5641421" y="20697"/>
                  </a:lnTo>
                  <a:lnTo>
                    <a:pt x="5641421" y="23823"/>
                  </a:lnTo>
                  <a:lnTo>
                    <a:pt x="5641421" y="633706"/>
                  </a:lnTo>
                  <a:lnTo>
                    <a:pt x="5641421" y="636680"/>
                  </a:lnTo>
                  <a:lnTo>
                    <a:pt x="5640821" y="639662"/>
                  </a:lnTo>
                  <a:lnTo>
                    <a:pt x="5639610" y="642493"/>
                  </a:lnTo>
                  <a:lnTo>
                    <a:pt x="5638400" y="645323"/>
                  </a:lnTo>
                  <a:lnTo>
                    <a:pt x="5626717" y="655443"/>
                  </a:lnTo>
                  <a:lnTo>
                    <a:pt x="5623792" y="656787"/>
                  </a:lnTo>
                  <a:lnTo>
                    <a:pt x="5620752" y="657378"/>
                  </a:lnTo>
                  <a:lnTo>
                    <a:pt x="5617597" y="657530"/>
                  </a:lnTo>
                  <a:lnTo>
                    <a:pt x="23823" y="657530"/>
                  </a:lnTo>
                  <a:lnTo>
                    <a:pt x="20659" y="657378"/>
                  </a:lnTo>
                  <a:lnTo>
                    <a:pt x="17629" y="656787"/>
                  </a:lnTo>
                  <a:lnTo>
                    <a:pt x="14703" y="655443"/>
                  </a:lnTo>
                  <a:lnTo>
                    <a:pt x="11787" y="654252"/>
                  </a:lnTo>
                  <a:lnTo>
                    <a:pt x="1810" y="642493"/>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5123505"/>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9" name="object 9"/>
          <p:cNvSpPr txBox="1"/>
          <p:nvPr/>
        </p:nvSpPr>
        <p:spPr>
          <a:xfrm>
            <a:off x="946424" y="5812138"/>
            <a:ext cx="5664835" cy="194119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服务程序的主配置文件中通过</a:t>
            </a:r>
            <a:r>
              <a:rPr sz="950" b="1" spc="35" dirty="0">
                <a:solidFill>
                  <a:srgbClr val="333333"/>
                </a:solidFill>
                <a:latin typeface="Trebuchet MS"/>
                <a:cs typeface="Trebuchet MS"/>
              </a:rPr>
              <a:t>pam_service_name</a:t>
            </a:r>
            <a:r>
              <a:rPr sz="950" b="1" spc="25" dirty="0">
                <a:solidFill>
                  <a:srgbClr val="333333"/>
                </a:solidFill>
                <a:latin typeface="微软雅黑"/>
                <a:cs typeface="微软雅黑"/>
              </a:rPr>
              <a:t>参数将</a:t>
            </a:r>
            <a:r>
              <a:rPr sz="950" b="1" spc="110" dirty="0">
                <a:solidFill>
                  <a:srgbClr val="333333"/>
                </a:solidFill>
                <a:latin typeface="Trebuchet MS"/>
                <a:cs typeface="Trebuchet MS"/>
              </a:rPr>
              <a:t>PAM</a:t>
            </a:r>
            <a:r>
              <a:rPr sz="950" b="1" spc="25" dirty="0">
                <a:solidFill>
                  <a:srgbClr val="333333"/>
                </a:solidFill>
                <a:latin typeface="微软雅黑"/>
                <a:cs typeface="微软雅黑"/>
              </a:rPr>
              <a:t>认证文件的名称修改为 </a:t>
            </a:r>
            <a:r>
              <a:rPr sz="950" b="1" spc="55" dirty="0">
                <a:solidFill>
                  <a:srgbClr val="333333"/>
                </a:solidFill>
                <a:latin typeface="Trebuchet MS"/>
                <a:cs typeface="Trebuchet MS"/>
              </a:rPr>
              <a:t>vsftpd.vu</a:t>
            </a:r>
            <a:r>
              <a:rPr sz="950" b="1" spc="55" dirty="0">
                <a:solidFill>
                  <a:srgbClr val="333333"/>
                </a:solidFill>
                <a:latin typeface="微软雅黑"/>
                <a:cs typeface="微软雅黑"/>
              </a:rPr>
              <a:t>，</a:t>
            </a:r>
            <a:r>
              <a:rPr sz="950" b="1" spc="55" dirty="0">
                <a:solidFill>
                  <a:srgbClr val="333333"/>
                </a:solidFill>
                <a:latin typeface="Trebuchet MS"/>
                <a:cs typeface="Trebuchet MS"/>
              </a:rPr>
              <a:t>PAM</a:t>
            </a:r>
            <a:r>
              <a:rPr sz="950" b="1" spc="25" dirty="0">
                <a:solidFill>
                  <a:srgbClr val="333333"/>
                </a:solidFill>
                <a:latin typeface="微软雅黑"/>
                <a:cs typeface="微软雅黑"/>
              </a:rPr>
              <a:t>作为应用程序层与鉴别模块层的连接纽带，可以让应用程序根据需求灵活地在自身插 入所需的鉴别功能模块。当应用程序需要</a:t>
            </a:r>
            <a:r>
              <a:rPr sz="950" b="1" spc="110" dirty="0">
                <a:solidFill>
                  <a:srgbClr val="333333"/>
                </a:solidFill>
                <a:latin typeface="Trebuchet MS"/>
                <a:cs typeface="Trebuchet MS"/>
              </a:rPr>
              <a:t>PAM</a:t>
            </a:r>
            <a:r>
              <a:rPr sz="950" b="1" spc="25" dirty="0">
                <a:solidFill>
                  <a:srgbClr val="333333"/>
                </a:solidFill>
                <a:latin typeface="微软雅黑"/>
                <a:cs typeface="微软雅黑"/>
              </a:rPr>
              <a:t>认证时，则需要在应用程序中定义负责认证的</a:t>
            </a:r>
            <a:r>
              <a:rPr sz="950" b="1" spc="110" dirty="0">
                <a:solidFill>
                  <a:srgbClr val="333333"/>
                </a:solidFill>
                <a:latin typeface="Trebuchet MS"/>
                <a:cs typeface="Trebuchet MS"/>
              </a:rPr>
              <a:t>PAM</a:t>
            </a:r>
            <a:r>
              <a:rPr sz="950" b="1" spc="20" dirty="0">
                <a:solidFill>
                  <a:srgbClr val="333333"/>
                </a:solidFill>
                <a:latin typeface="微软雅黑"/>
                <a:cs typeface="微软雅黑"/>
              </a:rPr>
              <a:t>配置文 </a:t>
            </a:r>
            <a:r>
              <a:rPr sz="950" b="1" spc="25" dirty="0">
                <a:solidFill>
                  <a:srgbClr val="333333"/>
                </a:solidFill>
                <a:latin typeface="微软雅黑"/>
                <a:cs typeface="微软雅黑"/>
              </a:rPr>
              <a:t>件，实现所需的认证功能。</a:t>
            </a:r>
            <a:endParaRPr sz="950">
              <a:latin typeface="微软雅黑"/>
              <a:cs typeface="微软雅黑"/>
            </a:endParaRPr>
          </a:p>
          <a:p>
            <a:pPr marL="12700" marR="41910" algn="just">
              <a:lnSpc>
                <a:spcPct val="131600"/>
              </a:lnSpc>
              <a:spcBef>
                <a:spcPts val="825"/>
              </a:spcBef>
            </a:pPr>
            <a:r>
              <a:rPr sz="950" b="1" spc="25" dirty="0">
                <a:solidFill>
                  <a:srgbClr val="333333"/>
                </a:solidFill>
                <a:latin typeface="微软雅黑"/>
                <a:cs typeface="微软雅黑"/>
              </a:rPr>
              <a:t>例如，在</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服务程序的主配置文件中默认就带有参数</a:t>
            </a:r>
            <a:r>
              <a:rPr sz="950" b="1" spc="35" dirty="0">
                <a:solidFill>
                  <a:srgbClr val="333333"/>
                </a:solidFill>
                <a:latin typeface="Trebuchet MS"/>
                <a:cs typeface="Trebuchet MS"/>
              </a:rPr>
              <a:t>pam_service_name=vsftpd</a:t>
            </a:r>
            <a:r>
              <a:rPr sz="950" b="1" spc="35" dirty="0">
                <a:solidFill>
                  <a:srgbClr val="333333"/>
                </a:solidFill>
                <a:latin typeface="微软雅黑"/>
                <a:cs typeface="微软雅黑"/>
              </a:rPr>
              <a:t>，</a:t>
            </a:r>
            <a:r>
              <a:rPr sz="950" b="1" spc="25" dirty="0">
                <a:solidFill>
                  <a:srgbClr val="333333"/>
                </a:solidFill>
                <a:latin typeface="微软雅黑"/>
                <a:cs typeface="微软雅黑"/>
              </a:rPr>
              <a:t>表示登录</a:t>
            </a:r>
            <a:r>
              <a:rPr sz="950" b="1" spc="5" dirty="0">
                <a:solidFill>
                  <a:srgbClr val="333333"/>
                </a:solidFill>
                <a:latin typeface="Trebuchet MS"/>
                <a:cs typeface="Trebuchet MS"/>
              </a:rPr>
              <a:t>FTP </a:t>
            </a:r>
            <a:r>
              <a:rPr sz="950" b="1" spc="-275" dirty="0">
                <a:solidFill>
                  <a:srgbClr val="333333"/>
                </a:solidFill>
                <a:latin typeface="Trebuchet MS"/>
                <a:cs typeface="Trebuchet MS"/>
              </a:rPr>
              <a:t> </a:t>
            </a:r>
            <a:r>
              <a:rPr sz="950" b="1" spc="25" dirty="0">
                <a:solidFill>
                  <a:srgbClr val="333333"/>
                </a:solidFill>
                <a:latin typeface="微软雅黑"/>
                <a:cs typeface="微软雅黑"/>
              </a:rPr>
              <a:t>服务器时是根据</a:t>
            </a:r>
            <a:r>
              <a:rPr sz="950" b="1" spc="45" dirty="0">
                <a:solidFill>
                  <a:srgbClr val="333333"/>
                </a:solidFill>
                <a:latin typeface="Trebuchet MS"/>
                <a:cs typeface="Trebuchet MS"/>
              </a:rPr>
              <a:t>/etc/pam.d/vsftpd</a:t>
            </a:r>
            <a:r>
              <a:rPr sz="950" b="1" spc="25" dirty="0">
                <a:solidFill>
                  <a:srgbClr val="333333"/>
                </a:solidFill>
                <a:latin typeface="微软雅黑"/>
                <a:cs typeface="微软雅黑"/>
              </a:rPr>
              <a:t>文件进行安全认证的。现在我们要做的就是把</a:t>
            </a:r>
            <a:r>
              <a:rPr sz="950" b="1" spc="55" dirty="0">
                <a:solidFill>
                  <a:srgbClr val="333333"/>
                </a:solidFill>
                <a:latin typeface="Trebuchet MS"/>
                <a:cs typeface="Trebuchet MS"/>
              </a:rPr>
              <a:t>vsftpd</a:t>
            </a:r>
            <a:r>
              <a:rPr sz="950" b="1" spc="20" dirty="0">
                <a:solidFill>
                  <a:srgbClr val="333333"/>
                </a:solidFill>
                <a:latin typeface="微软雅黑"/>
                <a:cs typeface="微软雅黑"/>
              </a:rPr>
              <a:t>主配置文件中 </a:t>
            </a:r>
            <a:r>
              <a:rPr sz="950" b="1" spc="25" dirty="0">
                <a:solidFill>
                  <a:srgbClr val="333333"/>
                </a:solidFill>
                <a:latin typeface="微软雅黑"/>
                <a:cs typeface="微软雅黑"/>
              </a:rPr>
              <a:t>原有的</a:t>
            </a:r>
            <a:r>
              <a:rPr sz="950" b="1" spc="110" dirty="0">
                <a:solidFill>
                  <a:srgbClr val="333333"/>
                </a:solidFill>
                <a:latin typeface="Trebuchet MS"/>
                <a:cs typeface="Trebuchet MS"/>
              </a:rPr>
              <a:t>PAM</a:t>
            </a:r>
            <a:r>
              <a:rPr sz="950" b="1" spc="25" dirty="0">
                <a:solidFill>
                  <a:srgbClr val="333333"/>
                </a:solidFill>
                <a:latin typeface="微软雅黑"/>
                <a:cs typeface="微软雅黑"/>
              </a:rPr>
              <a:t>认证文件</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修改为新建的</a:t>
            </a:r>
            <a:r>
              <a:rPr sz="950" b="1" spc="40" dirty="0">
                <a:solidFill>
                  <a:srgbClr val="333333"/>
                </a:solidFill>
                <a:latin typeface="Trebuchet MS"/>
                <a:cs typeface="Trebuchet MS"/>
              </a:rPr>
              <a:t>vsftpd.vu</a:t>
            </a:r>
            <a:r>
              <a:rPr sz="950" b="1" spc="25" dirty="0">
                <a:solidFill>
                  <a:srgbClr val="333333"/>
                </a:solidFill>
                <a:latin typeface="微软雅黑"/>
                <a:cs typeface="微软雅黑"/>
              </a:rPr>
              <a:t>文件即可。该操作中用到的参数以及作用如表</a:t>
            </a:r>
            <a:r>
              <a:rPr sz="950" b="1" spc="-10" dirty="0">
                <a:solidFill>
                  <a:srgbClr val="333333"/>
                </a:solidFill>
                <a:latin typeface="Trebuchet MS"/>
                <a:cs typeface="Trebuchet MS"/>
              </a:rPr>
              <a:t>11-4 </a:t>
            </a:r>
            <a:r>
              <a:rPr sz="950" b="1" spc="-275" dirty="0">
                <a:solidFill>
                  <a:srgbClr val="333333"/>
                </a:solidFill>
                <a:latin typeface="Trebuchet MS"/>
                <a:cs typeface="Trebuchet MS"/>
              </a:rPr>
              <a:t> </a:t>
            </a:r>
            <a:r>
              <a:rPr sz="950" b="1" spc="25" dirty="0">
                <a:solidFill>
                  <a:srgbClr val="333333"/>
                </a:solidFill>
                <a:latin typeface="微软雅黑"/>
                <a:cs typeface="微软雅黑"/>
              </a:rPr>
              <a:t>所示。</a:t>
            </a:r>
            <a:endParaRPr sz="950">
              <a:latin typeface="微软雅黑"/>
              <a:cs typeface="微软雅黑"/>
            </a:endParaRPr>
          </a:p>
          <a:p>
            <a:pPr marL="12700" algn="just">
              <a:lnSpc>
                <a:spcPct val="100000"/>
              </a:lnSpc>
              <a:spcBef>
                <a:spcPts val="1110"/>
              </a:spcBef>
              <a:tabLst>
                <a:tab pos="83883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11-4	</a:t>
            </a:r>
            <a:r>
              <a:rPr sz="950" b="1" spc="25" dirty="0">
                <a:solidFill>
                  <a:srgbClr val="333333"/>
                </a:solidFill>
                <a:latin typeface="微软雅黑"/>
                <a:cs typeface="微软雅黑"/>
              </a:rPr>
              <a:t>利用</a:t>
            </a:r>
            <a:r>
              <a:rPr sz="950" b="1" spc="110" dirty="0">
                <a:solidFill>
                  <a:srgbClr val="333333"/>
                </a:solidFill>
                <a:latin typeface="Trebuchet MS"/>
                <a:cs typeface="Trebuchet MS"/>
              </a:rPr>
              <a:t>PAM</a:t>
            </a:r>
            <a:r>
              <a:rPr sz="950" b="1" spc="25" dirty="0">
                <a:solidFill>
                  <a:srgbClr val="333333"/>
                </a:solidFill>
                <a:latin typeface="微软雅黑"/>
                <a:cs typeface="微软雅黑"/>
              </a:rPr>
              <a:t>文件进行认证时使用的参数以及作用</a:t>
            </a:r>
            <a:endParaRPr sz="950">
              <a:latin typeface="微软雅黑"/>
              <a:cs typeface="微软雅黑"/>
            </a:endParaRPr>
          </a:p>
        </p:txBody>
      </p:sp>
      <p:sp>
        <p:nvSpPr>
          <p:cNvPr id="10" name="object 10"/>
          <p:cNvSpPr txBox="1"/>
          <p:nvPr/>
        </p:nvSpPr>
        <p:spPr>
          <a:xfrm>
            <a:off x="4935480" y="5076197"/>
            <a:ext cx="1064895" cy="368935"/>
          </a:xfrm>
          <a:prstGeom prst="rect">
            <a:avLst/>
          </a:prstGeom>
        </p:spPr>
        <p:txBody>
          <a:bodyPr vert="horz" wrap="square" lIns="0" tIns="11430" rIns="0" bIns="0" rtlCol="0">
            <a:spAutoFit/>
          </a:bodyPr>
          <a:lstStyle/>
          <a:p>
            <a:pPr marL="151130" marR="5080" indent="-139065">
              <a:lnSpc>
                <a:spcPct val="132400"/>
              </a:lnSpc>
              <a:spcBef>
                <a:spcPts val="90"/>
              </a:spcBef>
            </a:pPr>
            <a:r>
              <a:rPr sz="850" spc="30" dirty="0">
                <a:solidFill>
                  <a:srgbClr val="333333"/>
                </a:solidFill>
                <a:latin typeface="Lucida Console"/>
                <a:cs typeface="Lucida Console"/>
              </a:rPr>
              <a:t>required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pam_userdb.s</a:t>
            </a:r>
            <a:r>
              <a:rPr sz="850" spc="15" dirty="0">
                <a:solidFill>
                  <a:srgbClr val="333333"/>
                </a:solidFill>
                <a:latin typeface="Lucida Console"/>
                <a:cs typeface="Lucida Console"/>
              </a:rPr>
              <a:t>o</a:t>
            </a:r>
            <a:endParaRPr sz="850">
              <a:latin typeface="Lucida Console"/>
              <a:cs typeface="Lucida Console"/>
            </a:endParaRPr>
          </a:p>
        </p:txBody>
      </p:sp>
      <p:sp>
        <p:nvSpPr>
          <p:cNvPr id="11" name="object 11"/>
          <p:cNvSpPr txBox="1"/>
          <p:nvPr/>
        </p:nvSpPr>
        <p:spPr>
          <a:xfrm>
            <a:off x="1070306" y="5076197"/>
            <a:ext cx="3691254" cy="540385"/>
          </a:xfrm>
          <a:prstGeom prst="rect">
            <a:avLst/>
          </a:prstGeom>
        </p:spPr>
        <p:txBody>
          <a:bodyPr vert="horz" wrap="square" lIns="0" tIns="11430" rIns="0" bIns="0" rtlCol="0">
            <a:spAutoFit/>
          </a:bodyPr>
          <a:lstStyle/>
          <a:p>
            <a:pPr marL="12700" marR="5080">
              <a:lnSpc>
                <a:spcPct val="132400"/>
              </a:lnSpc>
              <a:spcBef>
                <a:spcPts val="90"/>
              </a:spcBef>
              <a:tabLst>
                <a:tab pos="3124835"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/etc/pam.d/vsftpd.vuauth </a:t>
            </a:r>
            <a:r>
              <a:rPr sz="850" spc="35" dirty="0">
                <a:solidFill>
                  <a:srgbClr val="333333"/>
                </a:solidFill>
                <a:latin typeface="Lucida Console"/>
                <a:cs typeface="Lucida Console"/>
              </a:rPr>
              <a:t> </a:t>
            </a:r>
            <a:r>
              <a:rPr sz="850" spc="30" dirty="0">
                <a:solidFill>
                  <a:srgbClr val="333333"/>
                </a:solidFill>
                <a:latin typeface="Lucida Console"/>
                <a:cs typeface="Lucida Console"/>
              </a:rPr>
              <a:t>pam_userdb.s</a:t>
            </a:r>
            <a:r>
              <a:rPr sz="850" spc="15" dirty="0">
                <a:solidFill>
                  <a:srgbClr val="333333"/>
                </a:solidFill>
                <a:latin typeface="Lucida Console"/>
                <a:cs typeface="Lucida Console"/>
              </a:rPr>
              <a:t>o</a:t>
            </a:r>
            <a:r>
              <a:rPr sz="850" spc="30" dirty="0">
                <a:solidFill>
                  <a:srgbClr val="333333"/>
                </a:solidFill>
                <a:latin typeface="Lucida Console"/>
                <a:cs typeface="Lucida Console"/>
              </a:rPr>
              <a:t> db=/etc/vsftpd/vuseraccoun</a:t>
            </a:r>
            <a:r>
              <a:rPr sz="850" spc="15" dirty="0">
                <a:solidFill>
                  <a:srgbClr val="333333"/>
                </a:solidFill>
                <a:latin typeface="Lucida Console"/>
                <a:cs typeface="Lucida Console"/>
              </a:rPr>
              <a:t>t</a:t>
            </a:r>
            <a:r>
              <a:rPr sz="850" dirty="0">
                <a:solidFill>
                  <a:srgbClr val="333333"/>
                </a:solidFill>
                <a:latin typeface="Lucida Console"/>
                <a:cs typeface="Lucida Console"/>
              </a:rPr>
              <a:t>	</a:t>
            </a:r>
            <a:r>
              <a:rPr sz="850" spc="30" dirty="0">
                <a:solidFill>
                  <a:srgbClr val="333333"/>
                </a:solidFill>
                <a:latin typeface="Lucida Console"/>
                <a:cs typeface="Lucida Console"/>
              </a:rPr>
              <a:t>require</a:t>
            </a:r>
            <a:r>
              <a:rPr sz="850" spc="15" dirty="0">
                <a:solidFill>
                  <a:srgbClr val="333333"/>
                </a:solidFill>
                <a:latin typeface="Lucida Console"/>
                <a:cs typeface="Lucida Console"/>
              </a:rPr>
              <a:t>d  </a:t>
            </a:r>
            <a:r>
              <a:rPr sz="850" spc="30" dirty="0">
                <a:solidFill>
                  <a:srgbClr val="333333"/>
                </a:solidFill>
                <a:latin typeface="Lucida Console"/>
                <a:cs typeface="Lucida Console"/>
              </a:rPr>
              <a:t>db=/etc/vsftpd/vuser</a:t>
            </a:r>
            <a:endParaRPr sz="850">
              <a:latin typeface="Lucida Console"/>
              <a:cs typeface="Lucida Console"/>
            </a:endParaRPr>
          </a:p>
        </p:txBody>
      </p:sp>
      <p:sp>
        <p:nvSpPr>
          <p:cNvPr id="12" name="object 1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701643"/>
            <a:ext cx="5651500" cy="1181735"/>
            <a:chOff x="959124" y="701643"/>
            <a:chExt cx="5651500" cy="1181735"/>
          </a:xfrm>
        </p:grpSpPr>
        <p:sp>
          <p:nvSpPr>
            <p:cNvPr id="3" name="object 3"/>
            <p:cNvSpPr/>
            <p:nvPr/>
          </p:nvSpPr>
          <p:spPr>
            <a:xfrm>
              <a:off x="963889" y="706408"/>
              <a:ext cx="5641975" cy="1172210"/>
            </a:xfrm>
            <a:custGeom>
              <a:avLst/>
              <a:gdLst/>
              <a:ahLst/>
              <a:cxnLst/>
              <a:rect l="l" t="t" r="r" b="b"/>
              <a:pathLst>
                <a:path w="5641975" h="1172210">
                  <a:moveTo>
                    <a:pt x="5617597" y="1172119"/>
                  </a:moveTo>
                  <a:lnTo>
                    <a:pt x="23823" y="1172119"/>
                  </a:lnTo>
                  <a:lnTo>
                    <a:pt x="20659" y="1171967"/>
                  </a:lnTo>
                  <a:lnTo>
                    <a:pt x="0" y="1151421"/>
                  </a:lnTo>
                  <a:lnTo>
                    <a:pt x="0" y="1148296"/>
                  </a:lnTo>
                  <a:lnTo>
                    <a:pt x="0" y="20402"/>
                  </a:lnTo>
                  <a:lnTo>
                    <a:pt x="20659" y="0"/>
                  </a:lnTo>
                  <a:lnTo>
                    <a:pt x="5620752" y="0"/>
                  </a:lnTo>
                  <a:lnTo>
                    <a:pt x="5641421" y="20402"/>
                  </a:lnTo>
                  <a:lnTo>
                    <a:pt x="5641421" y="1151421"/>
                  </a:lnTo>
                  <a:lnTo>
                    <a:pt x="5620752" y="1171967"/>
                  </a:lnTo>
                  <a:lnTo>
                    <a:pt x="5617597" y="1172119"/>
                  </a:lnTo>
                  <a:close/>
                </a:path>
              </a:pathLst>
            </a:custGeom>
            <a:solidFill>
              <a:srgbClr val="F8F8F8"/>
            </a:solidFill>
          </p:spPr>
          <p:txBody>
            <a:bodyPr wrap="square" lIns="0" tIns="0" rIns="0" bIns="0" rtlCol="0"/>
            <a:lstStyle/>
            <a:p>
              <a:endParaRPr/>
            </a:p>
          </p:txBody>
        </p:sp>
        <p:sp>
          <p:nvSpPr>
            <p:cNvPr id="4" name="object 4"/>
            <p:cNvSpPr/>
            <p:nvPr/>
          </p:nvSpPr>
          <p:spPr>
            <a:xfrm>
              <a:off x="963889" y="706408"/>
              <a:ext cx="5641975" cy="1172210"/>
            </a:xfrm>
            <a:custGeom>
              <a:avLst/>
              <a:gdLst/>
              <a:ahLst/>
              <a:cxnLst/>
              <a:rect l="l" t="t" r="r" b="b"/>
              <a:pathLst>
                <a:path w="5641975" h="1172210">
                  <a:moveTo>
                    <a:pt x="0" y="1148296"/>
                  </a:moveTo>
                  <a:lnTo>
                    <a:pt x="0" y="23823"/>
                  </a:lnTo>
                  <a:lnTo>
                    <a:pt x="0" y="20402"/>
                  </a:lnTo>
                  <a:lnTo>
                    <a:pt x="600" y="17267"/>
                  </a:lnTo>
                  <a:lnTo>
                    <a:pt x="20659" y="0"/>
                  </a:lnTo>
                  <a:lnTo>
                    <a:pt x="23823" y="0"/>
                  </a:lnTo>
                  <a:lnTo>
                    <a:pt x="5617597" y="0"/>
                  </a:lnTo>
                  <a:lnTo>
                    <a:pt x="5620752" y="0"/>
                  </a:lnTo>
                  <a:lnTo>
                    <a:pt x="5623792" y="590"/>
                  </a:lnTo>
                  <a:lnTo>
                    <a:pt x="5641421" y="20402"/>
                  </a:lnTo>
                  <a:lnTo>
                    <a:pt x="5641421" y="23823"/>
                  </a:lnTo>
                  <a:lnTo>
                    <a:pt x="5641421" y="1148296"/>
                  </a:lnTo>
                  <a:lnTo>
                    <a:pt x="5641421" y="1151421"/>
                  </a:lnTo>
                  <a:lnTo>
                    <a:pt x="5640821" y="1154404"/>
                  </a:lnTo>
                  <a:lnTo>
                    <a:pt x="5639610" y="1157225"/>
                  </a:lnTo>
                  <a:lnTo>
                    <a:pt x="5638400" y="1160055"/>
                  </a:lnTo>
                  <a:lnTo>
                    <a:pt x="5617597" y="1172119"/>
                  </a:lnTo>
                  <a:lnTo>
                    <a:pt x="23823" y="1172119"/>
                  </a:lnTo>
                  <a:lnTo>
                    <a:pt x="1810" y="1157225"/>
                  </a:lnTo>
                  <a:lnTo>
                    <a:pt x="600" y="1154404"/>
                  </a:lnTo>
                  <a:lnTo>
                    <a:pt x="0" y="1151421"/>
                  </a:lnTo>
                  <a:lnTo>
                    <a:pt x="0" y="114829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787492"/>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122118"/>
            <a:ext cx="5651500" cy="1010285"/>
            <a:chOff x="959124" y="3122118"/>
            <a:chExt cx="5651500" cy="1010285"/>
          </a:xfrm>
        </p:grpSpPr>
        <p:sp>
          <p:nvSpPr>
            <p:cNvPr id="7" name="object 7"/>
            <p:cNvSpPr/>
            <p:nvPr/>
          </p:nvSpPr>
          <p:spPr>
            <a:xfrm>
              <a:off x="963889" y="3126883"/>
              <a:ext cx="5641975" cy="1000760"/>
            </a:xfrm>
            <a:custGeom>
              <a:avLst/>
              <a:gdLst/>
              <a:ahLst/>
              <a:cxnLst/>
              <a:rect l="l" t="t" r="r" b="b"/>
              <a:pathLst>
                <a:path w="5641975" h="1000760">
                  <a:moveTo>
                    <a:pt x="5617597" y="1000589"/>
                  </a:moveTo>
                  <a:lnTo>
                    <a:pt x="23823" y="1000589"/>
                  </a:lnTo>
                  <a:lnTo>
                    <a:pt x="20659" y="1000437"/>
                  </a:lnTo>
                  <a:lnTo>
                    <a:pt x="0" y="979892"/>
                  </a:lnTo>
                  <a:lnTo>
                    <a:pt x="0" y="976766"/>
                  </a:lnTo>
                  <a:lnTo>
                    <a:pt x="0" y="20545"/>
                  </a:lnTo>
                  <a:lnTo>
                    <a:pt x="20659" y="0"/>
                  </a:lnTo>
                  <a:lnTo>
                    <a:pt x="5620752" y="0"/>
                  </a:lnTo>
                  <a:lnTo>
                    <a:pt x="5641421" y="20545"/>
                  </a:lnTo>
                  <a:lnTo>
                    <a:pt x="5641421" y="979892"/>
                  </a:lnTo>
                  <a:lnTo>
                    <a:pt x="5620752" y="1000437"/>
                  </a:lnTo>
                  <a:lnTo>
                    <a:pt x="5617597" y="1000589"/>
                  </a:lnTo>
                  <a:close/>
                </a:path>
              </a:pathLst>
            </a:custGeom>
            <a:solidFill>
              <a:srgbClr val="F8F8F8"/>
            </a:solidFill>
          </p:spPr>
          <p:txBody>
            <a:bodyPr wrap="square" lIns="0" tIns="0" rIns="0" bIns="0" rtlCol="0"/>
            <a:lstStyle/>
            <a:p>
              <a:endParaRPr/>
            </a:p>
          </p:txBody>
        </p:sp>
        <p:sp>
          <p:nvSpPr>
            <p:cNvPr id="8" name="object 8"/>
            <p:cNvSpPr/>
            <p:nvPr/>
          </p:nvSpPr>
          <p:spPr>
            <a:xfrm>
              <a:off x="963889" y="3126883"/>
              <a:ext cx="5641975" cy="1000760"/>
            </a:xfrm>
            <a:custGeom>
              <a:avLst/>
              <a:gdLst/>
              <a:ahLst/>
              <a:cxnLst/>
              <a:rect l="l" t="t" r="r" b="b"/>
              <a:pathLst>
                <a:path w="5641975" h="1000760">
                  <a:moveTo>
                    <a:pt x="0" y="976766"/>
                  </a:moveTo>
                  <a:lnTo>
                    <a:pt x="0" y="23823"/>
                  </a:lnTo>
                  <a:lnTo>
                    <a:pt x="0" y="20545"/>
                  </a:lnTo>
                  <a:lnTo>
                    <a:pt x="600" y="17419"/>
                  </a:lnTo>
                  <a:lnTo>
                    <a:pt x="1810" y="14446"/>
                  </a:lnTo>
                  <a:lnTo>
                    <a:pt x="3020" y="11616"/>
                  </a:lnTo>
                  <a:lnTo>
                    <a:pt x="4745" y="9081"/>
                  </a:lnTo>
                  <a:lnTo>
                    <a:pt x="6975" y="6851"/>
                  </a:lnTo>
                  <a:lnTo>
                    <a:pt x="9214" y="4612"/>
                  </a:lnTo>
                  <a:lnTo>
                    <a:pt x="11787" y="2830"/>
                  </a:lnTo>
                  <a:lnTo>
                    <a:pt x="14703" y="1782"/>
                  </a:lnTo>
                  <a:lnTo>
                    <a:pt x="17629" y="590"/>
                  </a:lnTo>
                  <a:lnTo>
                    <a:pt x="20659" y="0"/>
                  </a:lnTo>
                  <a:lnTo>
                    <a:pt x="23823" y="0"/>
                  </a:lnTo>
                  <a:lnTo>
                    <a:pt x="5617597" y="0"/>
                  </a:lnTo>
                  <a:lnTo>
                    <a:pt x="5620752" y="0"/>
                  </a:lnTo>
                  <a:lnTo>
                    <a:pt x="5623792" y="590"/>
                  </a:lnTo>
                  <a:lnTo>
                    <a:pt x="5626717" y="1782"/>
                  </a:lnTo>
                  <a:lnTo>
                    <a:pt x="5629633" y="2830"/>
                  </a:lnTo>
                  <a:lnTo>
                    <a:pt x="5641421" y="20545"/>
                  </a:lnTo>
                  <a:lnTo>
                    <a:pt x="5641421" y="23823"/>
                  </a:lnTo>
                  <a:lnTo>
                    <a:pt x="5641421" y="976766"/>
                  </a:lnTo>
                  <a:lnTo>
                    <a:pt x="5641421" y="979892"/>
                  </a:lnTo>
                  <a:lnTo>
                    <a:pt x="5640821" y="982874"/>
                  </a:lnTo>
                  <a:lnTo>
                    <a:pt x="5639610" y="985695"/>
                  </a:lnTo>
                  <a:lnTo>
                    <a:pt x="5638400" y="988525"/>
                  </a:lnTo>
                  <a:lnTo>
                    <a:pt x="5626717" y="998503"/>
                  </a:lnTo>
                  <a:lnTo>
                    <a:pt x="5623792" y="999846"/>
                  </a:lnTo>
                  <a:lnTo>
                    <a:pt x="5620752" y="1000437"/>
                  </a:lnTo>
                  <a:lnTo>
                    <a:pt x="5617597" y="1000589"/>
                  </a:lnTo>
                  <a:lnTo>
                    <a:pt x="23823" y="1000589"/>
                  </a:lnTo>
                  <a:lnTo>
                    <a:pt x="20659" y="1000437"/>
                  </a:lnTo>
                  <a:lnTo>
                    <a:pt x="17629" y="999846"/>
                  </a:lnTo>
                  <a:lnTo>
                    <a:pt x="14703" y="998503"/>
                  </a:lnTo>
                  <a:lnTo>
                    <a:pt x="11787" y="997311"/>
                  </a:lnTo>
                  <a:lnTo>
                    <a:pt x="1810" y="985695"/>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207967"/>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989886"/>
            <a:ext cx="5651500" cy="1868170"/>
            <a:chOff x="959124" y="4989886"/>
            <a:chExt cx="5651500" cy="1868170"/>
          </a:xfrm>
        </p:grpSpPr>
        <p:sp>
          <p:nvSpPr>
            <p:cNvPr id="11" name="object 11"/>
            <p:cNvSpPr/>
            <p:nvPr/>
          </p:nvSpPr>
          <p:spPr>
            <a:xfrm>
              <a:off x="963889" y="4994650"/>
              <a:ext cx="5641975" cy="1858645"/>
            </a:xfrm>
            <a:custGeom>
              <a:avLst/>
              <a:gdLst/>
              <a:ahLst/>
              <a:cxnLst/>
              <a:rect l="l" t="t" r="r" b="b"/>
              <a:pathLst>
                <a:path w="5641975" h="1858645">
                  <a:moveTo>
                    <a:pt x="5620752" y="1858238"/>
                  </a:moveTo>
                  <a:lnTo>
                    <a:pt x="20659" y="1858238"/>
                  </a:lnTo>
                  <a:lnTo>
                    <a:pt x="17629" y="1857647"/>
                  </a:lnTo>
                  <a:lnTo>
                    <a:pt x="0" y="1837540"/>
                  </a:lnTo>
                  <a:lnTo>
                    <a:pt x="0" y="1834414"/>
                  </a:lnTo>
                  <a:lnTo>
                    <a:pt x="0" y="20545"/>
                  </a:lnTo>
                  <a:lnTo>
                    <a:pt x="20659" y="0"/>
                  </a:lnTo>
                  <a:lnTo>
                    <a:pt x="5620752" y="0"/>
                  </a:lnTo>
                  <a:lnTo>
                    <a:pt x="5641421" y="20545"/>
                  </a:lnTo>
                  <a:lnTo>
                    <a:pt x="5641421" y="1837540"/>
                  </a:lnTo>
                  <a:lnTo>
                    <a:pt x="5623792" y="1857647"/>
                  </a:lnTo>
                  <a:lnTo>
                    <a:pt x="5620752" y="1858238"/>
                  </a:lnTo>
                  <a:close/>
                </a:path>
              </a:pathLst>
            </a:custGeom>
            <a:solidFill>
              <a:srgbClr val="F8F8F8"/>
            </a:solidFill>
          </p:spPr>
          <p:txBody>
            <a:bodyPr wrap="square" lIns="0" tIns="0" rIns="0" bIns="0" rtlCol="0"/>
            <a:lstStyle/>
            <a:p>
              <a:endParaRPr/>
            </a:p>
          </p:txBody>
        </p:sp>
        <p:sp>
          <p:nvSpPr>
            <p:cNvPr id="12" name="object 12"/>
            <p:cNvSpPr/>
            <p:nvPr/>
          </p:nvSpPr>
          <p:spPr>
            <a:xfrm>
              <a:off x="963889" y="4994650"/>
              <a:ext cx="5641975" cy="1858645"/>
            </a:xfrm>
            <a:custGeom>
              <a:avLst/>
              <a:gdLst/>
              <a:ahLst/>
              <a:cxnLst/>
              <a:rect l="l" t="t" r="r" b="b"/>
              <a:pathLst>
                <a:path w="5641975" h="1858645">
                  <a:moveTo>
                    <a:pt x="0" y="1834414"/>
                  </a:moveTo>
                  <a:lnTo>
                    <a:pt x="0" y="23823"/>
                  </a:lnTo>
                  <a:lnTo>
                    <a:pt x="0" y="20545"/>
                  </a:lnTo>
                  <a:lnTo>
                    <a:pt x="600" y="17419"/>
                  </a:lnTo>
                  <a:lnTo>
                    <a:pt x="1810" y="14589"/>
                  </a:lnTo>
                  <a:lnTo>
                    <a:pt x="3020" y="11463"/>
                  </a:lnTo>
                  <a:lnTo>
                    <a:pt x="4745" y="8938"/>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26717" y="1639"/>
                  </a:lnTo>
                  <a:lnTo>
                    <a:pt x="5629633" y="2830"/>
                  </a:lnTo>
                  <a:lnTo>
                    <a:pt x="5632206" y="4612"/>
                  </a:lnTo>
                  <a:lnTo>
                    <a:pt x="5634446" y="6851"/>
                  </a:lnTo>
                  <a:lnTo>
                    <a:pt x="5636675" y="8938"/>
                  </a:lnTo>
                  <a:lnTo>
                    <a:pt x="5638400" y="11463"/>
                  </a:lnTo>
                  <a:lnTo>
                    <a:pt x="5639610" y="14446"/>
                  </a:lnTo>
                  <a:lnTo>
                    <a:pt x="5640821" y="17419"/>
                  </a:lnTo>
                  <a:lnTo>
                    <a:pt x="5641421" y="20545"/>
                  </a:lnTo>
                  <a:lnTo>
                    <a:pt x="5641421" y="23823"/>
                  </a:lnTo>
                  <a:lnTo>
                    <a:pt x="5641421" y="1834414"/>
                  </a:lnTo>
                  <a:lnTo>
                    <a:pt x="5641421" y="1837540"/>
                  </a:lnTo>
                  <a:lnTo>
                    <a:pt x="5640821" y="1840523"/>
                  </a:lnTo>
                  <a:lnTo>
                    <a:pt x="5639610" y="1843344"/>
                  </a:lnTo>
                  <a:lnTo>
                    <a:pt x="5638400" y="1846174"/>
                  </a:lnTo>
                  <a:lnTo>
                    <a:pt x="5626717" y="1856304"/>
                  </a:lnTo>
                  <a:lnTo>
                    <a:pt x="5623792" y="1857647"/>
                  </a:lnTo>
                  <a:lnTo>
                    <a:pt x="5620752" y="1858238"/>
                  </a:lnTo>
                  <a:lnTo>
                    <a:pt x="5617597" y="1858238"/>
                  </a:lnTo>
                  <a:lnTo>
                    <a:pt x="23823" y="1858238"/>
                  </a:lnTo>
                  <a:lnTo>
                    <a:pt x="20659" y="1858238"/>
                  </a:lnTo>
                  <a:lnTo>
                    <a:pt x="17629" y="1857647"/>
                  </a:lnTo>
                  <a:lnTo>
                    <a:pt x="14703" y="1856304"/>
                  </a:lnTo>
                  <a:lnTo>
                    <a:pt x="11787" y="1855112"/>
                  </a:lnTo>
                  <a:lnTo>
                    <a:pt x="1810" y="1843344"/>
                  </a:lnTo>
                  <a:lnTo>
                    <a:pt x="600" y="1840523"/>
                  </a:lnTo>
                  <a:lnTo>
                    <a:pt x="0" y="1837540"/>
                  </a:lnTo>
                  <a:lnTo>
                    <a:pt x="0" y="1834414"/>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5075734"/>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7715302"/>
            <a:ext cx="5651500" cy="1181735"/>
            <a:chOff x="959124" y="7715302"/>
            <a:chExt cx="5651500" cy="1181735"/>
          </a:xfrm>
        </p:grpSpPr>
        <p:sp>
          <p:nvSpPr>
            <p:cNvPr id="15" name="object 15"/>
            <p:cNvSpPr/>
            <p:nvPr/>
          </p:nvSpPr>
          <p:spPr>
            <a:xfrm>
              <a:off x="963889" y="7720067"/>
              <a:ext cx="5641975" cy="1172210"/>
            </a:xfrm>
            <a:custGeom>
              <a:avLst/>
              <a:gdLst/>
              <a:ahLst/>
              <a:cxnLst/>
              <a:rect l="l" t="t" r="r" b="b"/>
              <a:pathLst>
                <a:path w="5641975" h="1172209">
                  <a:moveTo>
                    <a:pt x="5617597" y="1172119"/>
                  </a:moveTo>
                  <a:lnTo>
                    <a:pt x="23823" y="1172119"/>
                  </a:lnTo>
                  <a:lnTo>
                    <a:pt x="20659" y="1171967"/>
                  </a:lnTo>
                  <a:lnTo>
                    <a:pt x="17629" y="1171376"/>
                  </a:lnTo>
                  <a:lnTo>
                    <a:pt x="14703" y="1170032"/>
                  </a:lnTo>
                  <a:lnTo>
                    <a:pt x="11787" y="1168994"/>
                  </a:lnTo>
                  <a:lnTo>
                    <a:pt x="0" y="1151421"/>
                  </a:lnTo>
                  <a:lnTo>
                    <a:pt x="0" y="1148296"/>
                  </a:lnTo>
                  <a:lnTo>
                    <a:pt x="0" y="20402"/>
                  </a:lnTo>
                  <a:lnTo>
                    <a:pt x="20659" y="0"/>
                  </a:lnTo>
                  <a:lnTo>
                    <a:pt x="5620752" y="0"/>
                  </a:lnTo>
                  <a:lnTo>
                    <a:pt x="5641421" y="20402"/>
                  </a:lnTo>
                  <a:lnTo>
                    <a:pt x="5641421" y="1151421"/>
                  </a:lnTo>
                  <a:lnTo>
                    <a:pt x="5620752" y="1171967"/>
                  </a:lnTo>
                  <a:lnTo>
                    <a:pt x="5617597" y="1172119"/>
                  </a:lnTo>
                  <a:close/>
                </a:path>
              </a:pathLst>
            </a:custGeom>
            <a:solidFill>
              <a:srgbClr val="F8F8F8"/>
            </a:solidFill>
          </p:spPr>
          <p:txBody>
            <a:bodyPr wrap="square" lIns="0" tIns="0" rIns="0" bIns="0" rtlCol="0"/>
            <a:lstStyle/>
            <a:p>
              <a:endParaRPr/>
            </a:p>
          </p:txBody>
        </p:sp>
        <p:sp>
          <p:nvSpPr>
            <p:cNvPr id="16" name="object 16"/>
            <p:cNvSpPr/>
            <p:nvPr/>
          </p:nvSpPr>
          <p:spPr>
            <a:xfrm>
              <a:off x="963889" y="7720067"/>
              <a:ext cx="5641975" cy="1172210"/>
            </a:xfrm>
            <a:custGeom>
              <a:avLst/>
              <a:gdLst/>
              <a:ahLst/>
              <a:cxnLst/>
              <a:rect l="l" t="t" r="r" b="b"/>
              <a:pathLst>
                <a:path w="5641975" h="1172209">
                  <a:moveTo>
                    <a:pt x="0" y="1148296"/>
                  </a:moveTo>
                  <a:lnTo>
                    <a:pt x="0" y="23823"/>
                  </a:lnTo>
                  <a:lnTo>
                    <a:pt x="0" y="20402"/>
                  </a:lnTo>
                  <a:lnTo>
                    <a:pt x="600" y="17267"/>
                  </a:lnTo>
                  <a:lnTo>
                    <a:pt x="14703" y="1639"/>
                  </a:lnTo>
                  <a:lnTo>
                    <a:pt x="17629" y="590"/>
                  </a:lnTo>
                  <a:lnTo>
                    <a:pt x="20659" y="0"/>
                  </a:lnTo>
                  <a:lnTo>
                    <a:pt x="23823" y="0"/>
                  </a:lnTo>
                  <a:lnTo>
                    <a:pt x="5617597" y="0"/>
                  </a:lnTo>
                  <a:lnTo>
                    <a:pt x="5620752" y="0"/>
                  </a:lnTo>
                  <a:lnTo>
                    <a:pt x="5623792" y="590"/>
                  </a:lnTo>
                  <a:lnTo>
                    <a:pt x="5626717" y="1639"/>
                  </a:lnTo>
                  <a:lnTo>
                    <a:pt x="5629633" y="2677"/>
                  </a:lnTo>
                  <a:lnTo>
                    <a:pt x="5639610" y="14446"/>
                  </a:lnTo>
                  <a:lnTo>
                    <a:pt x="5640821" y="17267"/>
                  </a:lnTo>
                  <a:lnTo>
                    <a:pt x="5641421" y="20402"/>
                  </a:lnTo>
                  <a:lnTo>
                    <a:pt x="5641421" y="23823"/>
                  </a:lnTo>
                  <a:lnTo>
                    <a:pt x="5641421" y="1148296"/>
                  </a:lnTo>
                  <a:lnTo>
                    <a:pt x="5641421" y="1151421"/>
                  </a:lnTo>
                  <a:lnTo>
                    <a:pt x="5640821" y="1154404"/>
                  </a:lnTo>
                  <a:lnTo>
                    <a:pt x="5639610" y="1157225"/>
                  </a:lnTo>
                  <a:lnTo>
                    <a:pt x="5638400" y="1160207"/>
                  </a:lnTo>
                  <a:lnTo>
                    <a:pt x="5617597" y="1172119"/>
                  </a:lnTo>
                  <a:lnTo>
                    <a:pt x="23823" y="1172119"/>
                  </a:lnTo>
                  <a:lnTo>
                    <a:pt x="20659" y="1171967"/>
                  </a:lnTo>
                  <a:lnTo>
                    <a:pt x="17629" y="1171376"/>
                  </a:lnTo>
                  <a:lnTo>
                    <a:pt x="14703" y="1170032"/>
                  </a:lnTo>
                  <a:lnTo>
                    <a:pt x="11787" y="1168994"/>
                  </a:lnTo>
                  <a:lnTo>
                    <a:pt x="1810" y="1157225"/>
                  </a:lnTo>
                  <a:lnTo>
                    <a:pt x="600" y="1154404"/>
                  </a:lnTo>
                  <a:lnTo>
                    <a:pt x="0" y="1151421"/>
                  </a:lnTo>
                  <a:lnTo>
                    <a:pt x="0" y="1148296"/>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7801151"/>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8" name="object 18"/>
          <p:cNvSpPr txBox="1"/>
          <p:nvPr/>
        </p:nvSpPr>
        <p:spPr>
          <a:xfrm>
            <a:off x="946424" y="331766"/>
            <a:ext cx="5708015" cy="9079230"/>
          </a:xfrm>
          <a:prstGeom prst="rect">
            <a:avLst/>
          </a:prstGeom>
        </p:spPr>
        <p:txBody>
          <a:bodyPr vert="horz" wrap="square" lIns="0" tIns="12700" rIns="0" bIns="0" rtlCol="0">
            <a:spAutoFit/>
          </a:bodyPr>
          <a:lstStyle/>
          <a:p>
            <a:pPr marR="5080" algn="r">
              <a:lnSpc>
                <a:spcPct val="100000"/>
              </a:lnSpc>
              <a:spcBef>
                <a:spcPts val="100"/>
              </a:spcBef>
            </a:pPr>
            <a:r>
              <a:rPr sz="800" dirty="0">
                <a:latin typeface="小哥哥网恋吗"/>
                <a:cs typeface="小哥哥网恋吗"/>
              </a:rPr>
              <a:t>5/20</a:t>
            </a:r>
            <a:endParaRPr sz="800">
              <a:latin typeface="小哥哥网恋吗"/>
              <a:cs typeface="小哥哥网恋吗"/>
            </a:endParaRPr>
          </a:p>
          <a:p>
            <a:pPr>
              <a:lnSpc>
                <a:spcPct val="100000"/>
              </a:lnSpc>
              <a:spcBef>
                <a:spcPts val="40"/>
              </a:spcBef>
            </a:pPr>
            <a:endParaRPr sz="1200">
              <a:latin typeface="小哥哥网恋吗"/>
              <a:cs typeface="小哥哥网恋吗"/>
            </a:endParaRPr>
          </a:p>
          <a:p>
            <a:pPr marL="136525" marR="312420">
              <a:lnSpc>
                <a:spcPct val="132400"/>
              </a:lnSpc>
              <a:tabLst>
                <a:tab pos="1381125" algn="l"/>
                <a:tab pos="2762885" algn="l"/>
                <a:tab pos="3729990" algn="l"/>
                <a:tab pos="4144645" algn="l"/>
                <a:tab pos="5320030" algn="l"/>
              </a:tabLst>
            </a:pPr>
            <a:r>
              <a:rPr sz="850" spc="30" dirty="0">
                <a:solidFill>
                  <a:srgbClr val="333333"/>
                </a:solidFill>
                <a:latin typeface="Lucida Console"/>
                <a:cs typeface="Lucida Console"/>
              </a:rPr>
              <a:t>[root@linuxprob</a:t>
            </a:r>
            <a:r>
              <a:rPr sz="850" spc="15" dirty="0">
                <a:solidFill>
                  <a:srgbClr val="333333"/>
                </a:solidFill>
                <a:latin typeface="Lucida Console"/>
                <a:cs typeface="Lucida Console"/>
              </a:rPr>
              <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vi</a:t>
            </a:r>
            <a:r>
              <a:rPr sz="850" spc="15" dirty="0">
                <a:solidFill>
                  <a:srgbClr val="333333"/>
                </a:solidFill>
                <a:latin typeface="Lucida Console"/>
                <a:cs typeface="Lucida Console"/>
              </a:rPr>
              <a:t>m</a:t>
            </a:r>
            <a:r>
              <a:rPr sz="850" spc="30" dirty="0">
                <a:solidFill>
                  <a:srgbClr val="333333"/>
                </a:solidFill>
                <a:latin typeface="Lucida Console"/>
                <a:cs typeface="Lucida Console"/>
              </a:rPr>
              <a:t> /etc/vsftpd/vsftpd.con</a:t>
            </a:r>
            <a:r>
              <a:rPr sz="850" spc="15" dirty="0">
                <a:solidFill>
                  <a:srgbClr val="333333"/>
                </a:solidFill>
                <a:latin typeface="Lucida Console"/>
                <a:cs typeface="Lucida Console"/>
              </a:rPr>
              <a:t>f</a:t>
            </a:r>
            <a:r>
              <a:rPr sz="85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anonymous_enable=N</a:t>
            </a:r>
            <a:r>
              <a:rPr sz="850" spc="15" dirty="0">
                <a:solidFill>
                  <a:srgbClr val="333333"/>
                </a:solidFill>
                <a:latin typeface="Lucida Console"/>
                <a:cs typeface="Lucida Console"/>
              </a:rPr>
              <a:t>O</a:t>
            </a:r>
            <a:r>
              <a:rPr sz="850" dirty="0">
                <a:solidFill>
                  <a:srgbClr val="333333"/>
                </a:solidFill>
                <a:latin typeface="Lucida Console"/>
                <a:cs typeface="Lucida Console"/>
              </a:rPr>
              <a:t>	</a:t>
            </a:r>
            <a:r>
              <a:rPr sz="850" spc="15" dirty="0">
                <a:solidFill>
                  <a:srgbClr val="333333"/>
                </a:solidFill>
                <a:latin typeface="Lucida Console"/>
                <a:cs typeface="Lucida Console"/>
              </a:rPr>
              <a:t>2  </a:t>
            </a:r>
            <a:r>
              <a:rPr sz="850" spc="30" dirty="0">
                <a:solidFill>
                  <a:srgbClr val="333333"/>
                </a:solidFill>
                <a:latin typeface="Lucida Console"/>
                <a:cs typeface="Lucida Console"/>
              </a:rPr>
              <a:t>local_enable=YES	</a:t>
            </a:r>
            <a:r>
              <a:rPr sz="850" spc="15" dirty="0">
                <a:solidFill>
                  <a:srgbClr val="333333"/>
                </a:solidFill>
                <a:latin typeface="Lucida Console"/>
                <a:cs typeface="Lucida Console"/>
              </a:rPr>
              <a:t>3</a:t>
            </a:r>
            <a:r>
              <a:rPr sz="850" spc="40" dirty="0">
                <a:solidFill>
                  <a:srgbClr val="333333"/>
                </a:solidFill>
                <a:latin typeface="Lucida Console"/>
                <a:cs typeface="Lucida Console"/>
              </a:rPr>
              <a:t> </a:t>
            </a:r>
            <a:r>
              <a:rPr sz="850" spc="30" dirty="0">
                <a:solidFill>
                  <a:srgbClr val="333333"/>
                </a:solidFill>
                <a:latin typeface="Lucida Console"/>
                <a:cs typeface="Lucida Console"/>
              </a:rPr>
              <a:t>write_enable=YES	</a:t>
            </a:r>
            <a:r>
              <a:rPr sz="850" spc="15" dirty="0">
                <a:solidFill>
                  <a:srgbClr val="333333"/>
                </a:solidFill>
                <a:latin typeface="Lucida Console"/>
                <a:cs typeface="Lucida Console"/>
              </a:rPr>
              <a:t>4</a:t>
            </a:r>
            <a:r>
              <a:rPr sz="850" spc="45" dirty="0">
                <a:solidFill>
                  <a:srgbClr val="333333"/>
                </a:solidFill>
                <a:latin typeface="Lucida Console"/>
                <a:cs typeface="Lucida Console"/>
              </a:rPr>
              <a:t> </a:t>
            </a:r>
            <a:r>
              <a:rPr sz="850" spc="30" dirty="0">
                <a:solidFill>
                  <a:srgbClr val="333333"/>
                </a:solidFill>
                <a:latin typeface="Lucida Console"/>
                <a:cs typeface="Lucida Console"/>
              </a:rPr>
              <a:t>guest_enable=YES	</a:t>
            </a:r>
            <a:r>
              <a:rPr sz="850" spc="15" dirty="0">
                <a:solidFill>
                  <a:srgbClr val="333333"/>
                </a:solidFill>
                <a:latin typeface="Lucida Console"/>
                <a:cs typeface="Lucida Console"/>
              </a:rPr>
              <a:t>5</a:t>
            </a:r>
            <a:endParaRPr sz="850">
              <a:latin typeface="Lucida Console"/>
              <a:cs typeface="Lucida Console"/>
            </a:endParaRPr>
          </a:p>
          <a:p>
            <a:pPr marL="136525">
              <a:lnSpc>
                <a:spcPct val="100000"/>
              </a:lnSpc>
              <a:spcBef>
                <a:spcPts val="330"/>
              </a:spcBef>
              <a:tabLst>
                <a:tab pos="1797685" algn="l"/>
                <a:tab pos="3873500" algn="l"/>
                <a:tab pos="5185410" algn="l"/>
              </a:tabLst>
            </a:pPr>
            <a:r>
              <a:rPr sz="850" spc="30" dirty="0">
                <a:solidFill>
                  <a:srgbClr val="333333"/>
                </a:solidFill>
                <a:latin typeface="Lucida Console"/>
                <a:cs typeface="Lucida Console"/>
              </a:rPr>
              <a:t>guest_username=virtual	</a:t>
            </a:r>
            <a:r>
              <a:rPr sz="850" spc="15" dirty="0">
                <a:solidFill>
                  <a:srgbClr val="333333"/>
                </a:solidFill>
                <a:latin typeface="Lucida Console"/>
                <a:cs typeface="Lucida Console"/>
              </a:rPr>
              <a:t>6</a:t>
            </a:r>
            <a:r>
              <a:rPr sz="850" spc="55" dirty="0">
                <a:solidFill>
                  <a:srgbClr val="333333"/>
                </a:solidFill>
                <a:latin typeface="Lucida Console"/>
                <a:cs typeface="Lucida Console"/>
              </a:rPr>
              <a:t> </a:t>
            </a:r>
            <a:r>
              <a:rPr sz="850" spc="30" dirty="0">
                <a:solidFill>
                  <a:srgbClr val="333333"/>
                </a:solidFill>
                <a:latin typeface="Lucida Console"/>
                <a:cs typeface="Lucida Console"/>
              </a:rPr>
              <a:t>allow_writeable_chroot=YES	</a:t>
            </a:r>
            <a:r>
              <a:rPr sz="850" spc="15" dirty="0">
                <a:solidFill>
                  <a:srgbClr val="333333"/>
                </a:solidFill>
                <a:latin typeface="Lucida Console"/>
                <a:cs typeface="Lucida Console"/>
              </a:rPr>
              <a:t>7</a:t>
            </a:r>
            <a:r>
              <a:rPr sz="850" spc="40" dirty="0">
                <a:solidFill>
                  <a:srgbClr val="333333"/>
                </a:solidFill>
                <a:latin typeface="Lucida Console"/>
                <a:cs typeface="Lucida Console"/>
              </a:rPr>
              <a:t> </a:t>
            </a:r>
            <a:r>
              <a:rPr sz="850" spc="30" dirty="0">
                <a:solidFill>
                  <a:srgbClr val="333333"/>
                </a:solidFill>
                <a:latin typeface="Lucida Console"/>
                <a:cs typeface="Lucida Console"/>
              </a:rPr>
              <a:t>local_umask=022	</a:t>
            </a:r>
            <a:r>
              <a:rPr sz="850" spc="15" dirty="0">
                <a:solidFill>
                  <a:srgbClr val="333333"/>
                </a:solidFill>
                <a:latin typeface="Lucida Console"/>
                <a:cs typeface="Lucida Console"/>
              </a:rPr>
              <a:t>8</a:t>
            </a:r>
            <a:endParaRPr sz="850">
              <a:latin typeface="Lucida Console"/>
              <a:cs typeface="Lucida Console"/>
            </a:endParaRPr>
          </a:p>
          <a:p>
            <a:pPr marL="136525">
              <a:lnSpc>
                <a:spcPct val="100000"/>
              </a:lnSpc>
              <a:spcBef>
                <a:spcPts val="330"/>
              </a:spcBef>
              <a:tabLst>
                <a:tab pos="1728470" algn="l"/>
              </a:tabLst>
            </a:pPr>
            <a:r>
              <a:rPr sz="850" spc="30" dirty="0">
                <a:solidFill>
                  <a:srgbClr val="333333"/>
                </a:solidFill>
                <a:latin typeface="Lucida Console"/>
                <a:cs typeface="Lucida Console"/>
              </a:rPr>
              <a:t>dirmessage_enable=YES	</a:t>
            </a:r>
            <a:r>
              <a:rPr sz="850" spc="15" dirty="0">
                <a:solidFill>
                  <a:srgbClr val="333333"/>
                </a:solidFill>
                <a:latin typeface="Lucida Console"/>
                <a:cs typeface="Lucida Console"/>
              </a:rPr>
              <a:t>9</a:t>
            </a:r>
            <a:r>
              <a:rPr sz="850" spc="25" dirty="0">
                <a:solidFill>
                  <a:srgbClr val="333333"/>
                </a:solidFill>
                <a:latin typeface="Lucida Console"/>
                <a:cs typeface="Lucida Console"/>
              </a:rPr>
              <a:t> </a:t>
            </a:r>
            <a:r>
              <a:rPr sz="850" spc="30" dirty="0">
                <a:solidFill>
                  <a:srgbClr val="333333"/>
                </a:solidFill>
                <a:latin typeface="Lucida Console"/>
                <a:cs typeface="Lucida Console"/>
              </a:rPr>
              <a:t>xferlog_enable=YES</a:t>
            </a:r>
            <a:r>
              <a:rPr sz="850" spc="25" dirty="0">
                <a:solidFill>
                  <a:srgbClr val="333333"/>
                </a:solidFill>
                <a:latin typeface="Lucida Console"/>
                <a:cs typeface="Lucida Console"/>
              </a:rPr>
              <a:t> </a:t>
            </a:r>
            <a:r>
              <a:rPr sz="850" spc="20" dirty="0">
                <a:solidFill>
                  <a:srgbClr val="333333"/>
                </a:solidFill>
                <a:latin typeface="Lucida Console"/>
                <a:cs typeface="Lucida Console"/>
              </a:rPr>
              <a:t>10</a:t>
            </a:r>
            <a:r>
              <a:rPr sz="850" spc="25" dirty="0">
                <a:solidFill>
                  <a:srgbClr val="333333"/>
                </a:solidFill>
                <a:latin typeface="Lucida Console"/>
                <a:cs typeface="Lucida Console"/>
              </a:rPr>
              <a:t> </a:t>
            </a:r>
            <a:r>
              <a:rPr sz="850" spc="30" dirty="0">
                <a:solidFill>
                  <a:srgbClr val="333333"/>
                </a:solidFill>
                <a:latin typeface="Lucida Console"/>
                <a:cs typeface="Lucida Console"/>
              </a:rPr>
              <a:t>connect_from_port_20=YES</a:t>
            </a:r>
            <a:r>
              <a:rPr sz="850" spc="25" dirty="0">
                <a:solidFill>
                  <a:srgbClr val="333333"/>
                </a:solidFill>
                <a:latin typeface="Lucida Console"/>
                <a:cs typeface="Lucida Console"/>
              </a:rPr>
              <a:t> </a:t>
            </a:r>
            <a:r>
              <a:rPr sz="850" spc="20" dirty="0">
                <a:solidFill>
                  <a:srgbClr val="333333"/>
                </a:solidFill>
                <a:latin typeface="Lucida Console"/>
                <a:cs typeface="Lucida Console"/>
              </a:rPr>
              <a:t>11</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xferlog_std_format=YES</a:t>
            </a:r>
            <a:r>
              <a:rPr sz="850" spc="25" dirty="0">
                <a:solidFill>
                  <a:srgbClr val="333333"/>
                </a:solidFill>
                <a:latin typeface="Lucida Console"/>
                <a:cs typeface="Lucida Console"/>
              </a:rPr>
              <a:t> </a:t>
            </a:r>
            <a:r>
              <a:rPr sz="850" spc="20" dirty="0">
                <a:solidFill>
                  <a:srgbClr val="333333"/>
                </a:solidFill>
                <a:latin typeface="Lucida Console"/>
                <a:cs typeface="Lucida Console"/>
              </a:rPr>
              <a:t>12</a:t>
            </a:r>
            <a:r>
              <a:rPr sz="850" spc="25" dirty="0">
                <a:solidFill>
                  <a:srgbClr val="333333"/>
                </a:solidFill>
                <a:latin typeface="Lucida Console"/>
                <a:cs typeface="Lucida Console"/>
              </a:rPr>
              <a:t> </a:t>
            </a:r>
            <a:r>
              <a:rPr sz="850" spc="30" dirty="0">
                <a:solidFill>
                  <a:srgbClr val="333333"/>
                </a:solidFill>
                <a:latin typeface="Lucida Console"/>
                <a:cs typeface="Lucida Console"/>
              </a:rPr>
              <a:t>listen=NO </a:t>
            </a:r>
            <a:r>
              <a:rPr sz="850" spc="20" dirty="0">
                <a:solidFill>
                  <a:srgbClr val="333333"/>
                </a:solidFill>
                <a:latin typeface="Lucida Console"/>
                <a:cs typeface="Lucida Console"/>
              </a:rPr>
              <a:t>13</a:t>
            </a:r>
            <a:r>
              <a:rPr sz="850" spc="25" dirty="0">
                <a:solidFill>
                  <a:srgbClr val="333333"/>
                </a:solidFill>
                <a:latin typeface="Lucida Console"/>
                <a:cs typeface="Lucida Console"/>
              </a:rPr>
              <a:t> </a:t>
            </a:r>
            <a:r>
              <a:rPr sz="850" spc="30" dirty="0">
                <a:solidFill>
                  <a:srgbClr val="333333"/>
                </a:solidFill>
                <a:latin typeface="Lucida Console"/>
                <a:cs typeface="Lucida Console"/>
              </a:rPr>
              <a:t>listen_ipv6=YES </a:t>
            </a:r>
            <a:r>
              <a:rPr sz="850" spc="20" dirty="0">
                <a:solidFill>
                  <a:srgbClr val="333333"/>
                </a:solidFill>
                <a:latin typeface="Lucida Console"/>
                <a:cs typeface="Lucida Console"/>
              </a:rPr>
              <a:t>14</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pam_service_name=vsftpd.vu</a:t>
            </a:r>
            <a:r>
              <a:rPr sz="850" spc="20" dirty="0">
                <a:solidFill>
                  <a:srgbClr val="333333"/>
                </a:solidFill>
                <a:latin typeface="Lucida Console"/>
                <a:cs typeface="Lucida Console"/>
              </a:rPr>
              <a:t> 15 </a:t>
            </a:r>
            <a:r>
              <a:rPr sz="850" spc="30" dirty="0">
                <a:solidFill>
                  <a:srgbClr val="333333"/>
                </a:solidFill>
                <a:latin typeface="Lucida Console"/>
                <a:cs typeface="Lucida Console"/>
              </a:rPr>
              <a:t>userlist_enable=YES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13030">
              <a:lnSpc>
                <a:spcPct val="1316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0" dirty="0">
                <a:solidFill>
                  <a:srgbClr val="333333"/>
                </a:solidFill>
                <a:latin typeface="微软雅黑"/>
                <a:cs typeface="微软雅黑"/>
              </a:rPr>
              <a:t>步</a:t>
            </a:r>
            <a:r>
              <a:rPr sz="950" b="1" spc="25" dirty="0">
                <a:solidFill>
                  <a:srgbClr val="333333"/>
                </a:solidFill>
                <a:latin typeface="微软雅黑"/>
                <a:cs typeface="微软雅黑"/>
              </a:rPr>
              <a:t>：为虚拟用户设置不同的权限。虽然账户</a:t>
            </a:r>
            <a:r>
              <a:rPr sz="950" b="1" spc="65" dirty="0">
                <a:solidFill>
                  <a:srgbClr val="333333"/>
                </a:solidFill>
                <a:latin typeface="Trebuchet MS"/>
                <a:cs typeface="Trebuchet MS"/>
              </a:rPr>
              <a:t>zhangsan</a:t>
            </a:r>
            <a:r>
              <a:rPr sz="950" b="1" spc="25" dirty="0">
                <a:solidFill>
                  <a:srgbClr val="333333"/>
                </a:solidFill>
                <a:latin typeface="微软雅黑"/>
                <a:cs typeface="微软雅黑"/>
              </a:rPr>
              <a:t>和</a:t>
            </a:r>
            <a:r>
              <a:rPr sz="950" b="1" spc="30" dirty="0">
                <a:solidFill>
                  <a:srgbClr val="333333"/>
                </a:solidFill>
                <a:latin typeface="Trebuchet MS"/>
                <a:cs typeface="Trebuchet MS"/>
              </a:rPr>
              <a:t>lisi</a:t>
            </a:r>
            <a:r>
              <a:rPr sz="950" b="1" spc="25" dirty="0">
                <a:solidFill>
                  <a:srgbClr val="333333"/>
                </a:solidFill>
                <a:latin typeface="微软雅黑"/>
                <a:cs typeface="微软雅黑"/>
              </a:rPr>
              <a:t>都是用于</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服务程序认证的虚拟账 户，但是我们依然想对这两人进行区别对待。比如，允许张三上传、创建、修改、查看、删除文件，只 允许李四查看文件。这可以通过</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服务程序来实现。只需新建一个目录，在里面分别创建两个以 </a:t>
            </a:r>
            <a:r>
              <a:rPr sz="950" b="1" spc="65" dirty="0">
                <a:solidFill>
                  <a:srgbClr val="333333"/>
                </a:solidFill>
                <a:latin typeface="Trebuchet MS"/>
                <a:cs typeface="Trebuchet MS"/>
              </a:rPr>
              <a:t>zhangsan</a:t>
            </a:r>
            <a:r>
              <a:rPr sz="950" b="1" spc="25" dirty="0">
                <a:solidFill>
                  <a:srgbClr val="333333"/>
                </a:solidFill>
                <a:latin typeface="微软雅黑"/>
                <a:cs typeface="微软雅黑"/>
              </a:rPr>
              <a:t>和</a:t>
            </a:r>
            <a:r>
              <a:rPr sz="950" b="1" spc="30" dirty="0">
                <a:solidFill>
                  <a:srgbClr val="333333"/>
                </a:solidFill>
                <a:latin typeface="Trebuchet MS"/>
                <a:cs typeface="Trebuchet MS"/>
              </a:rPr>
              <a:t>lisi</a:t>
            </a:r>
            <a:r>
              <a:rPr sz="950" b="1" spc="25" dirty="0">
                <a:solidFill>
                  <a:srgbClr val="333333"/>
                </a:solidFill>
                <a:latin typeface="微软雅黑"/>
                <a:cs typeface="微软雅黑"/>
              </a:rPr>
              <a:t>命名的文件，其中在名为</a:t>
            </a:r>
            <a:r>
              <a:rPr sz="950" b="1" spc="65" dirty="0">
                <a:solidFill>
                  <a:srgbClr val="333333"/>
                </a:solidFill>
                <a:latin typeface="Trebuchet MS"/>
                <a:cs typeface="Trebuchet MS"/>
              </a:rPr>
              <a:t>zhangsan</a:t>
            </a:r>
            <a:r>
              <a:rPr sz="950" b="1" spc="25" dirty="0">
                <a:solidFill>
                  <a:srgbClr val="333333"/>
                </a:solidFill>
                <a:latin typeface="微软雅黑"/>
                <a:cs typeface="微软雅黑"/>
              </a:rPr>
              <a:t>的文件中写入允许的相关权限（使用匿名用户的参 数）：</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/etc/vsftpd/vusers_dir/[root@linuxprobe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cd</a:t>
            </a:r>
            <a:endParaRPr sz="850">
              <a:latin typeface="Lucida Console"/>
              <a:cs typeface="Lucida Console"/>
            </a:endParaRPr>
          </a:p>
          <a:p>
            <a:pPr marL="136525" marR="151765">
              <a:lnSpc>
                <a:spcPct val="132400"/>
              </a:lnSpc>
            </a:pPr>
            <a:r>
              <a:rPr sz="850" spc="30" dirty="0">
                <a:solidFill>
                  <a:srgbClr val="333333"/>
                </a:solidFill>
                <a:latin typeface="Lucida Console"/>
                <a:cs typeface="Lucida Console"/>
              </a:rPr>
              <a:t>/etc/vsftpd/vusers_dir/[root@linuxprobe</a:t>
            </a:r>
            <a:r>
              <a:rPr sz="850" spc="35" dirty="0">
                <a:solidFill>
                  <a:srgbClr val="333333"/>
                </a:solidFill>
                <a:latin typeface="Lucida Console"/>
                <a:cs typeface="Lucida Console"/>
              </a:rPr>
              <a:t> </a:t>
            </a:r>
            <a:r>
              <a:rPr sz="850" spc="30" dirty="0">
                <a:solidFill>
                  <a:srgbClr val="333333"/>
                </a:solidFill>
                <a:latin typeface="Lucida Console"/>
                <a:cs typeface="Lucida Console"/>
              </a:rPr>
              <a:t>vusers_dir]#  </a:t>
            </a:r>
            <a:r>
              <a:rPr sz="850" spc="25" dirty="0">
                <a:solidFill>
                  <a:srgbClr val="333333"/>
                </a:solidFill>
                <a:latin typeface="Lucida Console"/>
                <a:cs typeface="Lucida Console"/>
              </a:rPr>
              <a:t>touch </a:t>
            </a:r>
            <a:r>
              <a:rPr sz="850" spc="30" dirty="0">
                <a:solidFill>
                  <a:srgbClr val="333333"/>
                </a:solidFill>
                <a:latin typeface="Lucida Console"/>
                <a:cs typeface="Lucida Console"/>
              </a:rPr>
              <a:t> lisi[root@linuxprobe vusers_dir]# </a:t>
            </a:r>
            <a:r>
              <a:rPr sz="850" spc="25" dirty="0">
                <a:solidFill>
                  <a:srgbClr val="333333"/>
                </a:solidFill>
                <a:latin typeface="Lucida Console"/>
                <a:cs typeface="Lucida Console"/>
              </a:rPr>
              <a:t>vim </a:t>
            </a:r>
            <a:r>
              <a:rPr sz="850" spc="30" dirty="0">
                <a:solidFill>
                  <a:srgbClr val="333333"/>
                </a:solidFill>
                <a:latin typeface="Lucida Console"/>
                <a:cs typeface="Lucida Console"/>
              </a:rPr>
              <a:t> zhangsananon_upload_enable=YESanon_mkdir_write_enable=YESanon_other_write_enab </a:t>
            </a:r>
            <a:r>
              <a:rPr sz="850" spc="-500" dirty="0">
                <a:solidFill>
                  <a:srgbClr val="333333"/>
                </a:solidFill>
                <a:latin typeface="Lucida Console"/>
                <a:cs typeface="Lucida Console"/>
              </a:rPr>
              <a:t> </a:t>
            </a:r>
            <a:r>
              <a:rPr sz="850" spc="25" dirty="0">
                <a:solidFill>
                  <a:srgbClr val="333333"/>
                </a:solidFill>
                <a:latin typeface="Lucida Console"/>
                <a:cs typeface="Lucida Console"/>
              </a:rPr>
              <a:t>le=YES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6830">
              <a:lnSpc>
                <a:spcPct val="131600"/>
              </a:lnSpc>
              <a:spcBef>
                <a:spcPts val="5"/>
              </a:spcBef>
            </a:pPr>
            <a:r>
              <a:rPr sz="950" b="1" spc="25" dirty="0">
                <a:solidFill>
                  <a:srgbClr val="333333"/>
                </a:solidFill>
                <a:latin typeface="微软雅黑"/>
                <a:cs typeface="微软雅黑"/>
              </a:rPr>
              <a:t>然后再次修改</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主配置文件，通过添加</a:t>
            </a:r>
            <a:r>
              <a:rPr sz="950" b="1" spc="20" dirty="0">
                <a:solidFill>
                  <a:srgbClr val="333333"/>
                </a:solidFill>
                <a:latin typeface="Trebuchet MS"/>
                <a:cs typeface="Trebuchet MS"/>
              </a:rPr>
              <a:t>user_config_dir</a:t>
            </a:r>
            <a:r>
              <a:rPr sz="950" b="1" spc="20" dirty="0">
                <a:solidFill>
                  <a:srgbClr val="333333"/>
                </a:solidFill>
                <a:latin typeface="微软雅黑"/>
                <a:cs typeface="微软雅黑"/>
              </a:rPr>
              <a:t>参数来定义这两个虚拟用户不同权限的配置 </a:t>
            </a:r>
            <a:r>
              <a:rPr sz="950" b="1" spc="25" dirty="0">
                <a:solidFill>
                  <a:srgbClr val="333333"/>
                </a:solidFill>
                <a:latin typeface="微软雅黑"/>
                <a:cs typeface="微软雅黑"/>
              </a:rPr>
              <a:t>文件所存放的路径。为了让修改后的参数立即生效，需要重启</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服务程序并将该服务添加到开机启 动项中：</a:t>
            </a:r>
            <a:endParaRPr sz="950">
              <a:latin typeface="微软雅黑"/>
              <a:cs typeface="微软雅黑"/>
            </a:endParaRPr>
          </a:p>
          <a:p>
            <a:pPr>
              <a:lnSpc>
                <a:spcPct val="100000"/>
              </a:lnSpc>
              <a:spcBef>
                <a:spcPts val="45"/>
              </a:spcBef>
            </a:pPr>
            <a:endParaRPr sz="900">
              <a:latin typeface="微软雅黑"/>
              <a:cs typeface="微软雅黑"/>
            </a:endParaRPr>
          </a:p>
          <a:p>
            <a:pPr marL="136525" marR="446405">
              <a:lnSpc>
                <a:spcPct val="132400"/>
              </a:lnSpc>
              <a:tabLst>
                <a:tab pos="1381125" algn="l"/>
                <a:tab pos="2762885" algn="l"/>
                <a:tab pos="3596004" algn="l"/>
                <a:tab pos="4144645" algn="l"/>
                <a:tab pos="5185410" algn="l"/>
              </a:tabLst>
            </a:pPr>
            <a:r>
              <a:rPr sz="850" spc="30" dirty="0">
                <a:solidFill>
                  <a:srgbClr val="333333"/>
                </a:solidFill>
                <a:latin typeface="Lucida Console"/>
                <a:cs typeface="Lucida Console"/>
              </a:rPr>
              <a:t>[root@linuxprob</a:t>
            </a:r>
            <a:r>
              <a:rPr sz="850" spc="15" dirty="0">
                <a:solidFill>
                  <a:srgbClr val="333333"/>
                </a:solidFill>
                <a:latin typeface="Lucida Console"/>
                <a:cs typeface="Lucida Console"/>
              </a:rPr>
              <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vi</a:t>
            </a:r>
            <a:r>
              <a:rPr sz="850" spc="15" dirty="0">
                <a:solidFill>
                  <a:srgbClr val="333333"/>
                </a:solidFill>
                <a:latin typeface="Lucida Console"/>
                <a:cs typeface="Lucida Console"/>
              </a:rPr>
              <a:t>m</a:t>
            </a:r>
            <a:r>
              <a:rPr sz="850" spc="30" dirty="0">
                <a:solidFill>
                  <a:srgbClr val="333333"/>
                </a:solidFill>
                <a:latin typeface="Lucida Console"/>
                <a:cs typeface="Lucida Console"/>
              </a:rPr>
              <a:t> /etc/vsftpd/vsftpd.con</a:t>
            </a:r>
            <a:r>
              <a:rPr sz="850" spc="15" dirty="0">
                <a:solidFill>
                  <a:srgbClr val="333333"/>
                </a:solidFill>
                <a:latin typeface="Lucida Console"/>
                <a:cs typeface="Lucida Console"/>
              </a:rPr>
              <a:t>f</a:t>
            </a:r>
            <a:r>
              <a:rPr sz="85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anonymous_enable=N</a:t>
            </a:r>
            <a:r>
              <a:rPr sz="850" spc="15" dirty="0">
                <a:solidFill>
                  <a:srgbClr val="333333"/>
                </a:solidFill>
                <a:latin typeface="Lucida Console"/>
                <a:cs typeface="Lucida Console"/>
              </a:rPr>
              <a:t>O</a:t>
            </a:r>
            <a:r>
              <a:rPr sz="850" dirty="0">
                <a:solidFill>
                  <a:srgbClr val="333333"/>
                </a:solidFill>
                <a:latin typeface="Lucida Console"/>
                <a:cs typeface="Lucida Console"/>
              </a:rPr>
              <a:t>	</a:t>
            </a:r>
            <a:r>
              <a:rPr sz="850" spc="15" dirty="0">
                <a:solidFill>
                  <a:srgbClr val="333333"/>
                </a:solidFill>
                <a:latin typeface="Lucida Console"/>
                <a:cs typeface="Lucida Console"/>
              </a:rPr>
              <a:t>2  </a:t>
            </a:r>
            <a:r>
              <a:rPr sz="850" spc="30" dirty="0">
                <a:solidFill>
                  <a:srgbClr val="333333"/>
                </a:solidFill>
                <a:latin typeface="Lucida Console"/>
                <a:cs typeface="Lucida Console"/>
              </a:rPr>
              <a:t>local_enable=YES	</a:t>
            </a:r>
            <a:r>
              <a:rPr sz="850" spc="15" dirty="0">
                <a:solidFill>
                  <a:srgbClr val="333333"/>
                </a:solidFill>
                <a:latin typeface="Lucida Console"/>
                <a:cs typeface="Lucida Console"/>
              </a:rPr>
              <a:t>3</a:t>
            </a:r>
            <a:r>
              <a:rPr sz="850" spc="40" dirty="0">
                <a:solidFill>
                  <a:srgbClr val="333333"/>
                </a:solidFill>
                <a:latin typeface="Lucida Console"/>
                <a:cs typeface="Lucida Console"/>
              </a:rPr>
              <a:t> </a:t>
            </a:r>
            <a:r>
              <a:rPr sz="850" spc="30" dirty="0">
                <a:solidFill>
                  <a:srgbClr val="333333"/>
                </a:solidFill>
                <a:latin typeface="Lucida Console"/>
                <a:cs typeface="Lucida Console"/>
              </a:rPr>
              <a:t>write_enable=YES	</a:t>
            </a:r>
            <a:r>
              <a:rPr sz="850" spc="15" dirty="0">
                <a:solidFill>
                  <a:srgbClr val="333333"/>
                </a:solidFill>
                <a:latin typeface="Lucida Console"/>
                <a:cs typeface="Lucida Console"/>
              </a:rPr>
              <a:t>4</a:t>
            </a:r>
            <a:r>
              <a:rPr sz="850" spc="45" dirty="0">
                <a:solidFill>
                  <a:srgbClr val="333333"/>
                </a:solidFill>
                <a:latin typeface="Lucida Console"/>
                <a:cs typeface="Lucida Console"/>
              </a:rPr>
              <a:t> </a:t>
            </a:r>
            <a:r>
              <a:rPr sz="850" spc="30" dirty="0">
                <a:solidFill>
                  <a:srgbClr val="333333"/>
                </a:solidFill>
                <a:latin typeface="Lucida Console"/>
                <a:cs typeface="Lucida Console"/>
              </a:rPr>
              <a:t>guest_enable=YES	</a:t>
            </a:r>
            <a:r>
              <a:rPr sz="850" spc="15" dirty="0">
                <a:solidFill>
                  <a:srgbClr val="333333"/>
                </a:solidFill>
                <a:latin typeface="Lucida Console"/>
                <a:cs typeface="Lucida Console"/>
              </a:rPr>
              <a:t>5</a:t>
            </a:r>
            <a:endParaRPr sz="850">
              <a:latin typeface="Lucida Console"/>
              <a:cs typeface="Lucida Console"/>
            </a:endParaRPr>
          </a:p>
          <a:p>
            <a:pPr marL="136525">
              <a:lnSpc>
                <a:spcPct val="100000"/>
              </a:lnSpc>
              <a:spcBef>
                <a:spcPts val="330"/>
              </a:spcBef>
              <a:tabLst>
                <a:tab pos="1797685" algn="l"/>
                <a:tab pos="3873500" algn="l"/>
                <a:tab pos="5185410" algn="l"/>
              </a:tabLst>
            </a:pPr>
            <a:r>
              <a:rPr sz="850" spc="30" dirty="0">
                <a:solidFill>
                  <a:srgbClr val="333333"/>
                </a:solidFill>
                <a:latin typeface="Lucida Console"/>
                <a:cs typeface="Lucida Console"/>
              </a:rPr>
              <a:t>guest_username=virtual	</a:t>
            </a:r>
            <a:r>
              <a:rPr sz="850" spc="15" dirty="0">
                <a:solidFill>
                  <a:srgbClr val="333333"/>
                </a:solidFill>
                <a:latin typeface="Lucida Console"/>
                <a:cs typeface="Lucida Console"/>
              </a:rPr>
              <a:t>6</a:t>
            </a:r>
            <a:r>
              <a:rPr sz="850" spc="55" dirty="0">
                <a:solidFill>
                  <a:srgbClr val="333333"/>
                </a:solidFill>
                <a:latin typeface="Lucida Console"/>
                <a:cs typeface="Lucida Console"/>
              </a:rPr>
              <a:t> </a:t>
            </a:r>
            <a:r>
              <a:rPr sz="850" spc="30" dirty="0">
                <a:solidFill>
                  <a:srgbClr val="333333"/>
                </a:solidFill>
                <a:latin typeface="Lucida Console"/>
                <a:cs typeface="Lucida Console"/>
              </a:rPr>
              <a:t>allow_writeable_chroot=YES	</a:t>
            </a:r>
            <a:r>
              <a:rPr sz="850" spc="15" dirty="0">
                <a:solidFill>
                  <a:srgbClr val="333333"/>
                </a:solidFill>
                <a:latin typeface="Lucida Console"/>
                <a:cs typeface="Lucida Console"/>
              </a:rPr>
              <a:t>7</a:t>
            </a:r>
            <a:r>
              <a:rPr sz="850" spc="40" dirty="0">
                <a:solidFill>
                  <a:srgbClr val="333333"/>
                </a:solidFill>
                <a:latin typeface="Lucida Console"/>
                <a:cs typeface="Lucida Console"/>
              </a:rPr>
              <a:t> </a:t>
            </a:r>
            <a:r>
              <a:rPr sz="850" spc="30" dirty="0">
                <a:solidFill>
                  <a:srgbClr val="333333"/>
                </a:solidFill>
                <a:latin typeface="Lucida Console"/>
                <a:cs typeface="Lucida Console"/>
              </a:rPr>
              <a:t>local_umask=022	</a:t>
            </a:r>
            <a:r>
              <a:rPr sz="850" spc="15" dirty="0">
                <a:solidFill>
                  <a:srgbClr val="333333"/>
                </a:solidFill>
                <a:latin typeface="Lucida Console"/>
                <a:cs typeface="Lucida Console"/>
              </a:rPr>
              <a:t>8</a:t>
            </a:r>
            <a:endParaRPr sz="850">
              <a:latin typeface="Lucida Console"/>
              <a:cs typeface="Lucida Console"/>
            </a:endParaRPr>
          </a:p>
          <a:p>
            <a:pPr marL="136525">
              <a:lnSpc>
                <a:spcPct val="100000"/>
              </a:lnSpc>
              <a:spcBef>
                <a:spcPts val="330"/>
              </a:spcBef>
              <a:tabLst>
                <a:tab pos="1728470" algn="l"/>
              </a:tabLst>
            </a:pPr>
            <a:r>
              <a:rPr sz="850" spc="30" dirty="0">
                <a:solidFill>
                  <a:srgbClr val="333333"/>
                </a:solidFill>
                <a:latin typeface="Lucida Console"/>
                <a:cs typeface="Lucida Console"/>
              </a:rPr>
              <a:t>dirmessage_enable=YES	</a:t>
            </a:r>
            <a:r>
              <a:rPr sz="850" spc="15" dirty="0">
                <a:solidFill>
                  <a:srgbClr val="333333"/>
                </a:solidFill>
                <a:latin typeface="Lucida Console"/>
                <a:cs typeface="Lucida Console"/>
              </a:rPr>
              <a:t>9</a:t>
            </a:r>
            <a:r>
              <a:rPr sz="850" spc="25" dirty="0">
                <a:solidFill>
                  <a:srgbClr val="333333"/>
                </a:solidFill>
                <a:latin typeface="Lucida Console"/>
                <a:cs typeface="Lucida Console"/>
              </a:rPr>
              <a:t> </a:t>
            </a:r>
            <a:r>
              <a:rPr sz="850" spc="30" dirty="0">
                <a:solidFill>
                  <a:srgbClr val="333333"/>
                </a:solidFill>
                <a:latin typeface="Lucida Console"/>
                <a:cs typeface="Lucida Console"/>
              </a:rPr>
              <a:t>xferlog_enable=YES</a:t>
            </a:r>
            <a:r>
              <a:rPr sz="850" spc="25" dirty="0">
                <a:solidFill>
                  <a:srgbClr val="333333"/>
                </a:solidFill>
                <a:latin typeface="Lucida Console"/>
                <a:cs typeface="Lucida Console"/>
              </a:rPr>
              <a:t> </a:t>
            </a:r>
            <a:r>
              <a:rPr sz="850" spc="20" dirty="0">
                <a:solidFill>
                  <a:srgbClr val="333333"/>
                </a:solidFill>
                <a:latin typeface="Lucida Console"/>
                <a:cs typeface="Lucida Console"/>
              </a:rPr>
              <a:t>10</a:t>
            </a:r>
            <a:r>
              <a:rPr sz="850" spc="25" dirty="0">
                <a:solidFill>
                  <a:srgbClr val="333333"/>
                </a:solidFill>
                <a:latin typeface="Lucida Console"/>
                <a:cs typeface="Lucida Console"/>
              </a:rPr>
              <a:t> </a:t>
            </a:r>
            <a:r>
              <a:rPr sz="850" spc="30" dirty="0">
                <a:solidFill>
                  <a:srgbClr val="333333"/>
                </a:solidFill>
                <a:latin typeface="Lucida Console"/>
                <a:cs typeface="Lucida Console"/>
              </a:rPr>
              <a:t>connect_from_port_20=YES</a:t>
            </a:r>
            <a:r>
              <a:rPr sz="850" spc="25" dirty="0">
                <a:solidFill>
                  <a:srgbClr val="333333"/>
                </a:solidFill>
                <a:latin typeface="Lucida Console"/>
                <a:cs typeface="Lucida Console"/>
              </a:rPr>
              <a:t> </a:t>
            </a:r>
            <a:r>
              <a:rPr sz="850" spc="20" dirty="0">
                <a:solidFill>
                  <a:srgbClr val="333333"/>
                </a:solidFill>
                <a:latin typeface="Lucida Console"/>
                <a:cs typeface="Lucida Console"/>
              </a:rPr>
              <a:t>11</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xferlog_std_format=YES</a:t>
            </a:r>
            <a:r>
              <a:rPr sz="850" spc="25" dirty="0">
                <a:solidFill>
                  <a:srgbClr val="333333"/>
                </a:solidFill>
                <a:latin typeface="Lucida Console"/>
                <a:cs typeface="Lucida Console"/>
              </a:rPr>
              <a:t> </a:t>
            </a:r>
            <a:r>
              <a:rPr sz="850" spc="20" dirty="0">
                <a:solidFill>
                  <a:srgbClr val="333333"/>
                </a:solidFill>
                <a:latin typeface="Lucida Console"/>
                <a:cs typeface="Lucida Console"/>
              </a:rPr>
              <a:t>12</a:t>
            </a:r>
            <a:r>
              <a:rPr sz="850" spc="25" dirty="0">
                <a:solidFill>
                  <a:srgbClr val="333333"/>
                </a:solidFill>
                <a:latin typeface="Lucida Console"/>
                <a:cs typeface="Lucida Console"/>
              </a:rPr>
              <a:t> </a:t>
            </a:r>
            <a:r>
              <a:rPr sz="850" spc="30" dirty="0">
                <a:solidFill>
                  <a:srgbClr val="333333"/>
                </a:solidFill>
                <a:latin typeface="Lucida Console"/>
                <a:cs typeface="Lucida Console"/>
              </a:rPr>
              <a:t>listen=NO </a:t>
            </a:r>
            <a:r>
              <a:rPr sz="850" spc="20" dirty="0">
                <a:solidFill>
                  <a:srgbClr val="333333"/>
                </a:solidFill>
                <a:latin typeface="Lucida Console"/>
                <a:cs typeface="Lucida Console"/>
              </a:rPr>
              <a:t>13</a:t>
            </a:r>
            <a:r>
              <a:rPr sz="850" spc="25" dirty="0">
                <a:solidFill>
                  <a:srgbClr val="333333"/>
                </a:solidFill>
                <a:latin typeface="Lucida Console"/>
                <a:cs typeface="Lucida Console"/>
              </a:rPr>
              <a:t> </a:t>
            </a:r>
            <a:r>
              <a:rPr sz="850" spc="30" dirty="0">
                <a:solidFill>
                  <a:srgbClr val="333333"/>
                </a:solidFill>
                <a:latin typeface="Lucida Console"/>
                <a:cs typeface="Lucida Console"/>
              </a:rPr>
              <a:t>listen_ipv6=YES </a:t>
            </a:r>
            <a:r>
              <a:rPr sz="850" spc="20" dirty="0">
                <a:solidFill>
                  <a:srgbClr val="333333"/>
                </a:solidFill>
                <a:latin typeface="Lucida Console"/>
                <a:cs typeface="Lucida Console"/>
              </a:rPr>
              <a:t>14</a:t>
            </a:r>
            <a:endParaRPr sz="850">
              <a:latin typeface="Lucida Console"/>
              <a:cs typeface="Lucida Console"/>
            </a:endParaRPr>
          </a:p>
          <a:p>
            <a:pPr marL="136525" marR="297815">
              <a:lnSpc>
                <a:spcPct val="132400"/>
              </a:lnSpc>
            </a:pPr>
            <a:r>
              <a:rPr sz="850" spc="30" dirty="0">
                <a:solidFill>
                  <a:srgbClr val="333333"/>
                </a:solidFill>
                <a:latin typeface="Lucida Console"/>
                <a:cs typeface="Lucida Console"/>
              </a:rPr>
              <a:t>pam_service_name=vsftpd.vu</a:t>
            </a:r>
            <a:r>
              <a:rPr sz="850" spc="25" dirty="0">
                <a:solidFill>
                  <a:srgbClr val="333333"/>
                </a:solidFill>
                <a:latin typeface="Lucida Console"/>
                <a:cs typeface="Lucida Console"/>
              </a:rPr>
              <a:t> </a:t>
            </a:r>
            <a:r>
              <a:rPr sz="850" spc="20" dirty="0">
                <a:solidFill>
                  <a:srgbClr val="333333"/>
                </a:solidFill>
                <a:latin typeface="Lucida Console"/>
                <a:cs typeface="Lucida Console"/>
              </a:rPr>
              <a:t>15</a:t>
            </a:r>
            <a:r>
              <a:rPr sz="850" spc="30" dirty="0">
                <a:solidFill>
                  <a:srgbClr val="333333"/>
                </a:solidFill>
                <a:latin typeface="Lucida Console"/>
                <a:cs typeface="Lucida Console"/>
              </a:rPr>
              <a:t> userlist_enable=YES </a:t>
            </a:r>
            <a:r>
              <a:rPr sz="850" spc="20" dirty="0">
                <a:solidFill>
                  <a:srgbClr val="333333"/>
                </a:solidFill>
                <a:latin typeface="Lucida Console"/>
                <a:cs typeface="Lucida Console"/>
              </a:rPr>
              <a:t>16 </a:t>
            </a:r>
            <a:r>
              <a:rPr sz="850" spc="25" dirty="0">
                <a:solidFill>
                  <a:srgbClr val="333333"/>
                </a:solidFill>
                <a:latin typeface="Lucida Console"/>
                <a:cs typeface="Lucida Console"/>
              </a:rPr>
              <a:t> </a:t>
            </a:r>
            <a:r>
              <a:rPr sz="850" spc="30" dirty="0">
                <a:solidFill>
                  <a:srgbClr val="333333"/>
                </a:solidFill>
                <a:latin typeface="Lucida Console"/>
                <a:cs typeface="Lucida Console"/>
              </a:rPr>
              <a:t>user_config_dir=/etc/vsftpd/vusers_dir[root@linuxprobe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restart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vsftpd[root@linuxprobe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systemctl </a:t>
            </a:r>
            <a:r>
              <a:rPr sz="850" spc="25" dirty="0">
                <a:solidFill>
                  <a:srgbClr val="333333"/>
                </a:solidFill>
                <a:latin typeface="Lucida Console"/>
                <a:cs typeface="Lucida Console"/>
              </a:rPr>
              <a:t>enable</a:t>
            </a:r>
            <a:r>
              <a:rPr sz="850" spc="30" dirty="0">
                <a:solidFill>
                  <a:srgbClr val="333333"/>
                </a:solidFill>
                <a:latin typeface="Lucida Console"/>
                <a:cs typeface="Lucida Console"/>
              </a:rPr>
              <a:t> vsftpdCreated symlink</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/etc/systemd/system/multi-user.target.wants/vsftpd.service</a:t>
            </a:r>
            <a:r>
              <a:rPr sz="850" spc="40"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36525">
              <a:lnSpc>
                <a:spcPct val="100000"/>
              </a:lnSpc>
              <a:spcBef>
                <a:spcPts val="330"/>
              </a:spcBef>
            </a:pPr>
            <a:r>
              <a:rPr sz="850" spc="30" dirty="0">
                <a:solidFill>
                  <a:srgbClr val="333333"/>
                </a:solidFill>
                <a:latin typeface="Lucida Console"/>
                <a:cs typeface="Lucida Console"/>
              </a:rPr>
              <a:t>/usr/lib/systemd/system/vsftpd.service.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4414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6</a:t>
            </a:r>
            <a:r>
              <a:rPr sz="950" b="1" spc="20" dirty="0">
                <a:solidFill>
                  <a:srgbClr val="333333"/>
                </a:solidFill>
                <a:latin typeface="微软雅黑"/>
                <a:cs typeface="微软雅黑"/>
              </a:rPr>
              <a:t>步</a:t>
            </a:r>
            <a:r>
              <a:rPr sz="950" b="1" spc="25" dirty="0">
                <a:solidFill>
                  <a:srgbClr val="333333"/>
                </a:solidFill>
                <a:latin typeface="微软雅黑"/>
                <a:cs typeface="微软雅黑"/>
              </a:rPr>
              <a:t>：设置</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域允许策略，然后使用虚拟用户模式登录</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服务器。相信大家可以猜到， </a:t>
            </a:r>
            <a:r>
              <a:rPr sz="950" b="1" spc="30" dirty="0">
                <a:solidFill>
                  <a:srgbClr val="333333"/>
                </a:solidFill>
                <a:latin typeface="微软雅黑"/>
                <a:cs typeface="微软雅黑"/>
              </a:rPr>
              <a:t> </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会继续来捣乱。所以，先按照前面实验中的步骤开启</a:t>
            </a:r>
            <a:r>
              <a:rPr sz="950" b="1" spc="40" dirty="0">
                <a:solidFill>
                  <a:srgbClr val="333333"/>
                </a:solidFill>
                <a:latin typeface="Trebuchet MS"/>
                <a:cs typeface="Trebuchet MS"/>
              </a:rPr>
              <a:t>SELinux</a:t>
            </a:r>
            <a:r>
              <a:rPr sz="950" b="1" spc="20" dirty="0">
                <a:solidFill>
                  <a:srgbClr val="333333"/>
                </a:solidFill>
                <a:latin typeface="微软雅黑"/>
                <a:cs typeface="微软雅黑"/>
              </a:rPr>
              <a:t>域的允许策略，以免再次出现操 </a:t>
            </a:r>
            <a:r>
              <a:rPr sz="950" b="1" spc="25" dirty="0">
                <a:solidFill>
                  <a:srgbClr val="333333"/>
                </a:solidFill>
                <a:latin typeface="微软雅黑"/>
                <a:cs typeface="微软雅黑"/>
              </a:rPr>
              <a:t>作失败的情况：</a:t>
            </a:r>
            <a:endParaRPr sz="950">
              <a:latin typeface="微软雅黑"/>
              <a:cs typeface="微软雅黑"/>
            </a:endParaRPr>
          </a:p>
          <a:p>
            <a:pPr>
              <a:lnSpc>
                <a:spcPct val="100000"/>
              </a:lnSpc>
              <a:spcBef>
                <a:spcPts val="45"/>
              </a:spcBef>
            </a:pPr>
            <a:endParaRPr sz="900">
              <a:latin typeface="微软雅黑"/>
              <a:cs typeface="微软雅黑"/>
            </a:endParaRPr>
          </a:p>
          <a:p>
            <a:pPr marL="136525" marR="229870">
              <a:lnSpc>
                <a:spcPct val="1324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getsebool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grep</a:t>
            </a:r>
            <a:r>
              <a:rPr sz="850" spc="30" dirty="0">
                <a:solidFill>
                  <a:srgbClr val="333333"/>
                </a:solidFill>
                <a:latin typeface="Lucida Console"/>
                <a:cs typeface="Lucida Console"/>
              </a:rPr>
              <a:t> ftpftpd_anon_write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offftpd_connect_all_unreserved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offftpd_connect_db</a:t>
            </a:r>
            <a:r>
              <a:rPr sz="850" spc="35" dirty="0">
                <a:solidFill>
                  <a:srgbClr val="333333"/>
                </a:solidFill>
                <a:latin typeface="Lucida Console"/>
                <a:cs typeface="Lucida Console"/>
              </a:rPr>
              <a:t>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offftpd_full_access</a:t>
            </a:r>
            <a:endParaRPr sz="850">
              <a:latin typeface="Lucida Console"/>
              <a:cs typeface="Lucida Console"/>
            </a:endParaRPr>
          </a:p>
          <a:p>
            <a:pPr marL="136525" marR="440055">
              <a:lnSpc>
                <a:spcPct val="132400"/>
              </a:lnSpc>
            </a:pPr>
            <a:r>
              <a:rPr sz="850" spc="25" dirty="0">
                <a:solidFill>
                  <a:srgbClr val="333333"/>
                </a:solidFill>
                <a:latin typeface="Lucida Console"/>
                <a:cs typeface="Lucida Console"/>
              </a:rPr>
              <a:t>--&gt; </a:t>
            </a:r>
            <a:r>
              <a:rPr sz="850" spc="30" dirty="0">
                <a:solidFill>
                  <a:srgbClr val="333333"/>
                </a:solidFill>
                <a:latin typeface="Lucida Console"/>
                <a:cs typeface="Lucida Console"/>
              </a:rPr>
              <a:t>offftpd_use_cifs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offftpd_use_fusefs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offftpd_use_nfs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offftpd_use_passive_mode</a:t>
            </a:r>
            <a:r>
              <a:rPr sz="850" spc="25" dirty="0">
                <a:solidFill>
                  <a:srgbClr val="333333"/>
                </a:solidFill>
                <a:latin typeface="Lucida Console"/>
                <a:cs typeface="Lucida Console"/>
              </a:rPr>
              <a:t> --&gt;</a:t>
            </a:r>
            <a:r>
              <a:rPr sz="850" spc="30" dirty="0">
                <a:solidFill>
                  <a:srgbClr val="333333"/>
                </a:solidFill>
                <a:latin typeface="Lucida Console"/>
                <a:cs typeface="Lucida Console"/>
              </a:rPr>
              <a:t> offhttpd_can_connect_ftp </a:t>
            </a:r>
            <a:r>
              <a:rPr sz="850" spc="25" dirty="0">
                <a:solidFill>
                  <a:srgbClr val="333333"/>
                </a:solidFill>
                <a:latin typeface="Lucida Console"/>
                <a:cs typeface="Lucida Console"/>
              </a:rPr>
              <a:t>--&gt; </a:t>
            </a:r>
            <a:r>
              <a:rPr sz="850" spc="30" dirty="0">
                <a:solidFill>
                  <a:srgbClr val="333333"/>
                </a:solidFill>
                <a:latin typeface="Lucida Console"/>
                <a:cs typeface="Lucida Console"/>
              </a:rPr>
              <a:t> offhttpd_enable_ftp_server </a:t>
            </a:r>
            <a:r>
              <a:rPr sz="850" spc="25" dirty="0">
                <a:solidFill>
                  <a:srgbClr val="333333"/>
                </a:solidFill>
                <a:latin typeface="Lucida Console"/>
                <a:cs typeface="Lucida Console"/>
              </a:rPr>
              <a:t>--&gt;</a:t>
            </a:r>
            <a:r>
              <a:rPr sz="850" spc="30" dirty="0">
                <a:solidFill>
                  <a:srgbClr val="333333"/>
                </a:solidFill>
                <a:latin typeface="Lucida Console"/>
                <a:cs typeface="Lucida Console"/>
              </a:rPr>
              <a:t> offtftp_anon_write </a:t>
            </a:r>
            <a:r>
              <a:rPr sz="850" spc="25" dirty="0">
                <a:solidFill>
                  <a:srgbClr val="333333"/>
                </a:solidFill>
                <a:latin typeface="Lucida Console"/>
                <a:cs typeface="Lucida Console"/>
              </a:rPr>
              <a:t>--&gt;</a:t>
            </a:r>
            <a:r>
              <a:rPr sz="850" spc="35" dirty="0">
                <a:solidFill>
                  <a:srgbClr val="333333"/>
                </a:solidFill>
                <a:latin typeface="Lucida Console"/>
                <a:cs typeface="Lucida Console"/>
              </a:rPr>
              <a:t> </a:t>
            </a:r>
            <a:r>
              <a:rPr sz="850" spc="30" dirty="0">
                <a:solidFill>
                  <a:srgbClr val="333333"/>
                </a:solidFill>
                <a:latin typeface="Lucida Console"/>
                <a:cs typeface="Lucida Console"/>
              </a:rPr>
              <a:t>offtftp_home_dir </a:t>
            </a:r>
            <a:r>
              <a:rPr sz="850" spc="25" dirty="0">
                <a:solidFill>
                  <a:srgbClr val="333333"/>
                </a:solidFill>
                <a:latin typeface="Lucida Console"/>
                <a:cs typeface="Lucida Console"/>
              </a:rPr>
              <a:t>--&gt;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off[root@linuxprobe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setsebool </a:t>
            </a:r>
            <a:r>
              <a:rPr sz="850" spc="20" dirty="0">
                <a:solidFill>
                  <a:srgbClr val="333333"/>
                </a:solidFill>
                <a:latin typeface="Lucida Console"/>
                <a:cs typeface="Lucida Console"/>
              </a:rPr>
              <a:t>-P</a:t>
            </a:r>
            <a:r>
              <a:rPr sz="850" spc="30" dirty="0">
                <a:solidFill>
                  <a:srgbClr val="333333"/>
                </a:solidFill>
                <a:latin typeface="Lucida Console"/>
                <a:cs typeface="Lucida Console"/>
              </a:rPr>
              <a:t> ftpd_full_access=on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25730">
              <a:lnSpc>
                <a:spcPct val="131600"/>
              </a:lnSpc>
            </a:pPr>
            <a:r>
              <a:rPr sz="950" b="1" spc="25" dirty="0">
                <a:solidFill>
                  <a:srgbClr val="333333"/>
                </a:solidFill>
                <a:latin typeface="微软雅黑"/>
                <a:cs typeface="微软雅黑"/>
              </a:rPr>
              <a:t>此时，不但可以使用虚拟用户模式成功登录到</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服务器，还可以分别使用账户</a:t>
            </a:r>
            <a:r>
              <a:rPr sz="950" b="1" spc="65" dirty="0">
                <a:solidFill>
                  <a:srgbClr val="333333"/>
                </a:solidFill>
                <a:latin typeface="Trebuchet MS"/>
                <a:cs typeface="Trebuchet MS"/>
              </a:rPr>
              <a:t>zhangsan</a:t>
            </a:r>
            <a:r>
              <a:rPr sz="950" b="1" spc="25" dirty="0">
                <a:solidFill>
                  <a:srgbClr val="333333"/>
                </a:solidFill>
                <a:latin typeface="微软雅黑"/>
                <a:cs typeface="微软雅黑"/>
              </a:rPr>
              <a:t>和</a:t>
            </a:r>
            <a:r>
              <a:rPr sz="950" b="1" spc="30" dirty="0">
                <a:solidFill>
                  <a:srgbClr val="333333"/>
                </a:solidFill>
                <a:latin typeface="Trebuchet MS"/>
                <a:cs typeface="Trebuchet MS"/>
              </a:rPr>
              <a:t>lisi</a:t>
            </a:r>
            <a:r>
              <a:rPr sz="950" b="1" spc="20" dirty="0">
                <a:solidFill>
                  <a:srgbClr val="333333"/>
                </a:solidFill>
                <a:latin typeface="微软雅黑"/>
                <a:cs typeface="微软雅黑"/>
              </a:rPr>
              <a:t>来检验 </a:t>
            </a:r>
            <a:r>
              <a:rPr sz="950" b="1" spc="25" dirty="0">
                <a:solidFill>
                  <a:srgbClr val="333333"/>
                </a:solidFill>
                <a:latin typeface="微软雅黑"/>
                <a:cs typeface="微软雅黑"/>
              </a:rPr>
              <a:t>他们的权限。李四用户只能登录，没有其余权限：</a:t>
            </a:r>
            <a:endParaRPr sz="950">
              <a:latin typeface="微软雅黑"/>
              <a:cs typeface="微软雅黑"/>
            </a:endParaRPr>
          </a:p>
        </p:txBody>
      </p:sp>
      <p:sp>
        <p:nvSpPr>
          <p:cNvPr id="19" name="object 19"/>
          <p:cNvSpPr txBox="1"/>
          <p:nvPr/>
        </p:nvSpPr>
        <p:spPr>
          <a:xfrm>
            <a:off x="3682942" y="10217035"/>
            <a:ext cx="191770"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179</a:t>
            </a:fld>
            <a:endParaRPr sz="800">
              <a:latin typeface="小哥哥网恋吗"/>
              <a:cs typeface="小哥哥网恋吗"/>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322413"/>
          <a:ext cx="5641339" cy="1885950"/>
        </p:xfrm>
        <a:graphic>
          <a:graphicData uri="http://schemas.openxmlformats.org/drawingml/2006/table">
            <a:tbl>
              <a:tblPr firstRow="1" bandRow="1">
                <a:tableStyleId>{2D5ABB26-0587-4C30-8999-92F81FD0307C}</a:tableStyleId>
              </a:tblPr>
              <a:tblGrid>
                <a:gridCol w="1619885">
                  <a:extLst>
                    <a:ext uri="{9D8B030D-6E8A-4147-A177-3AD203B41FA5}">
                      <a16:colId xmlns:a16="http://schemas.microsoft.com/office/drawing/2014/main" val="20000"/>
                    </a:ext>
                  </a:extLst>
                </a:gridCol>
                <a:gridCol w="402145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5" dirty="0">
                          <a:solidFill>
                            <a:srgbClr val="333333"/>
                          </a:solidFill>
                          <a:latin typeface="Tahoma"/>
                          <a:cs typeface="Tahoma"/>
                        </a:rPr>
                        <a:t>-m</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修改权限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5" dirty="0">
                          <a:solidFill>
                            <a:srgbClr val="333333"/>
                          </a:solidFill>
                          <a:latin typeface="Tahoma"/>
                          <a:cs typeface="Tahoma"/>
                        </a:rPr>
                        <a:t>-M</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从文件中读取权限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Tahoma"/>
                          <a:cs typeface="Tahoma"/>
                        </a:rPr>
                        <a:t>-x</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删除某个权限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20" dirty="0">
                          <a:solidFill>
                            <a:srgbClr val="333333"/>
                          </a:solidFill>
                          <a:latin typeface="Tahoma"/>
                          <a:cs typeface="Tahoma"/>
                        </a:rPr>
                        <a:t>-b</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删除全部权限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0" dirty="0">
                          <a:solidFill>
                            <a:srgbClr val="333333"/>
                          </a:solidFill>
                          <a:latin typeface="Tahoma"/>
                          <a:cs typeface="Tahoma"/>
                        </a:rPr>
                        <a:t>-R</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递归子目录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bl>
          </a:graphicData>
        </a:graphic>
      </p:graphicFrame>
      <p:grpSp>
        <p:nvGrpSpPr>
          <p:cNvPr id="3" name="object 3"/>
          <p:cNvGrpSpPr/>
          <p:nvPr/>
        </p:nvGrpSpPr>
        <p:grpSpPr>
          <a:xfrm>
            <a:off x="959124" y="368291"/>
            <a:ext cx="5651500" cy="838835"/>
            <a:chOff x="959124" y="368291"/>
            <a:chExt cx="5651500" cy="838835"/>
          </a:xfrm>
        </p:grpSpPr>
        <p:sp>
          <p:nvSpPr>
            <p:cNvPr id="4" name="object 4"/>
            <p:cNvSpPr/>
            <p:nvPr/>
          </p:nvSpPr>
          <p:spPr>
            <a:xfrm>
              <a:off x="963889" y="373056"/>
              <a:ext cx="5641975" cy="829310"/>
            </a:xfrm>
            <a:custGeom>
              <a:avLst/>
              <a:gdLst/>
              <a:ahLst/>
              <a:cxnLst/>
              <a:rect l="l" t="t" r="r" b="b"/>
              <a:pathLst>
                <a:path w="5641975" h="829310">
                  <a:moveTo>
                    <a:pt x="5620752" y="829041"/>
                  </a:moveTo>
                  <a:lnTo>
                    <a:pt x="20659" y="829041"/>
                  </a:lnTo>
                  <a:lnTo>
                    <a:pt x="17629" y="828450"/>
                  </a:lnTo>
                  <a:lnTo>
                    <a:pt x="0" y="808381"/>
                  </a:lnTo>
                  <a:lnTo>
                    <a:pt x="0" y="805236"/>
                  </a:lnTo>
                  <a:lnTo>
                    <a:pt x="0" y="20659"/>
                  </a:lnTo>
                  <a:lnTo>
                    <a:pt x="20659" y="0"/>
                  </a:lnTo>
                  <a:lnTo>
                    <a:pt x="5620752" y="0"/>
                  </a:lnTo>
                  <a:lnTo>
                    <a:pt x="5641421" y="20659"/>
                  </a:lnTo>
                  <a:lnTo>
                    <a:pt x="5641421" y="808381"/>
                  </a:lnTo>
                  <a:lnTo>
                    <a:pt x="5623792" y="828450"/>
                  </a:lnTo>
                  <a:lnTo>
                    <a:pt x="5620752" y="829041"/>
                  </a:lnTo>
                  <a:close/>
                </a:path>
              </a:pathLst>
            </a:custGeom>
            <a:solidFill>
              <a:srgbClr val="F8F8F8"/>
            </a:solidFill>
          </p:spPr>
          <p:txBody>
            <a:bodyPr wrap="square" lIns="0" tIns="0" rIns="0" bIns="0" rtlCol="0"/>
            <a:lstStyle/>
            <a:p>
              <a:endParaRPr/>
            </a:p>
          </p:txBody>
        </p:sp>
        <p:sp>
          <p:nvSpPr>
            <p:cNvPr id="5" name="object 5"/>
            <p:cNvSpPr/>
            <p:nvPr/>
          </p:nvSpPr>
          <p:spPr>
            <a:xfrm>
              <a:off x="963889" y="373056"/>
              <a:ext cx="5641975" cy="829310"/>
            </a:xfrm>
            <a:custGeom>
              <a:avLst/>
              <a:gdLst/>
              <a:ahLst/>
              <a:cxnLst/>
              <a:rect l="l" t="t" r="r" b="b"/>
              <a:pathLst>
                <a:path w="5641975" h="829310">
                  <a:moveTo>
                    <a:pt x="0" y="805236"/>
                  </a:moveTo>
                  <a:lnTo>
                    <a:pt x="0" y="23823"/>
                  </a:lnTo>
                  <a:lnTo>
                    <a:pt x="0" y="20659"/>
                  </a:lnTo>
                  <a:lnTo>
                    <a:pt x="600" y="17610"/>
                  </a:lnTo>
                  <a:lnTo>
                    <a:pt x="1810" y="14684"/>
                  </a:lnTo>
                  <a:lnTo>
                    <a:pt x="3020" y="11759"/>
                  </a:lnTo>
                  <a:lnTo>
                    <a:pt x="4745" y="9176"/>
                  </a:lnTo>
                  <a:lnTo>
                    <a:pt x="6975" y="6956"/>
                  </a:lnTo>
                  <a:lnTo>
                    <a:pt x="9214" y="4707"/>
                  </a:lnTo>
                  <a:lnTo>
                    <a:pt x="11787" y="2992"/>
                  </a:lnTo>
                  <a:lnTo>
                    <a:pt x="14703" y="1801"/>
                  </a:lnTo>
                  <a:lnTo>
                    <a:pt x="17629" y="590"/>
                  </a:lnTo>
                  <a:lnTo>
                    <a:pt x="20659" y="0"/>
                  </a:lnTo>
                  <a:lnTo>
                    <a:pt x="23823" y="0"/>
                  </a:lnTo>
                  <a:lnTo>
                    <a:pt x="5617597" y="0"/>
                  </a:lnTo>
                  <a:lnTo>
                    <a:pt x="5620752" y="0"/>
                  </a:lnTo>
                  <a:lnTo>
                    <a:pt x="5623792" y="590"/>
                  </a:lnTo>
                  <a:lnTo>
                    <a:pt x="5626717" y="1801"/>
                  </a:lnTo>
                  <a:lnTo>
                    <a:pt x="5629633" y="2992"/>
                  </a:lnTo>
                  <a:lnTo>
                    <a:pt x="5632206" y="4707"/>
                  </a:lnTo>
                  <a:lnTo>
                    <a:pt x="5634446" y="6956"/>
                  </a:lnTo>
                  <a:lnTo>
                    <a:pt x="5636675" y="9176"/>
                  </a:lnTo>
                  <a:lnTo>
                    <a:pt x="5638400" y="11759"/>
                  </a:lnTo>
                  <a:lnTo>
                    <a:pt x="5639610" y="14684"/>
                  </a:lnTo>
                  <a:lnTo>
                    <a:pt x="5640821" y="17610"/>
                  </a:lnTo>
                  <a:lnTo>
                    <a:pt x="5641421" y="20659"/>
                  </a:lnTo>
                  <a:lnTo>
                    <a:pt x="5641421" y="23823"/>
                  </a:lnTo>
                  <a:lnTo>
                    <a:pt x="5641421" y="805236"/>
                  </a:lnTo>
                  <a:lnTo>
                    <a:pt x="5641421" y="808381"/>
                  </a:lnTo>
                  <a:lnTo>
                    <a:pt x="5640821" y="811411"/>
                  </a:lnTo>
                  <a:lnTo>
                    <a:pt x="5639610" y="814337"/>
                  </a:lnTo>
                  <a:lnTo>
                    <a:pt x="5638400" y="817262"/>
                  </a:lnTo>
                  <a:lnTo>
                    <a:pt x="5636675" y="819826"/>
                  </a:lnTo>
                  <a:lnTo>
                    <a:pt x="5617597" y="829060"/>
                  </a:lnTo>
                  <a:lnTo>
                    <a:pt x="23823" y="829060"/>
                  </a:lnTo>
                  <a:lnTo>
                    <a:pt x="1810" y="814337"/>
                  </a:lnTo>
                  <a:lnTo>
                    <a:pt x="600" y="811411"/>
                  </a:lnTo>
                  <a:lnTo>
                    <a:pt x="0" y="808381"/>
                  </a:lnTo>
                  <a:lnTo>
                    <a:pt x="0" y="80523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64"/>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1356193"/>
            <a:ext cx="5666105" cy="1804035"/>
          </a:xfrm>
          <a:prstGeom prst="rect">
            <a:avLst/>
          </a:prstGeom>
        </p:spPr>
        <p:txBody>
          <a:bodyPr vert="horz" wrap="square" lIns="0" tIns="15875" rIns="0" bIns="0" rtlCol="0">
            <a:spAutoFit/>
          </a:bodyPr>
          <a:lstStyle/>
          <a:p>
            <a:pPr marL="12700">
              <a:lnSpc>
                <a:spcPct val="100000"/>
              </a:lnSpc>
              <a:spcBef>
                <a:spcPts val="125"/>
              </a:spcBef>
            </a:pPr>
            <a:r>
              <a:rPr sz="950" b="1" spc="-40" dirty="0">
                <a:solidFill>
                  <a:srgbClr val="333333"/>
                </a:solidFill>
                <a:latin typeface="Trebuchet MS"/>
                <a:cs typeface="Trebuchet MS"/>
              </a:rPr>
              <a:t>1.</a:t>
            </a:r>
            <a:r>
              <a:rPr sz="950" b="1" spc="170" dirty="0">
                <a:solidFill>
                  <a:srgbClr val="333333"/>
                </a:solidFill>
                <a:latin typeface="Trebuchet MS"/>
                <a:cs typeface="Trebuchet MS"/>
              </a:rPr>
              <a:t> </a:t>
            </a:r>
            <a:r>
              <a:rPr sz="950" b="1" spc="40" dirty="0">
                <a:solidFill>
                  <a:srgbClr val="333333"/>
                </a:solidFill>
                <a:latin typeface="Trebuchet MS"/>
                <a:cs typeface="Trebuchet MS"/>
              </a:rPr>
              <a:t>setfacl</a:t>
            </a:r>
            <a:r>
              <a:rPr sz="950" b="1" spc="25" dirty="0">
                <a:solidFill>
                  <a:srgbClr val="333333"/>
                </a:solidFill>
                <a:latin typeface="微软雅黑"/>
                <a:cs typeface="微软雅黑"/>
              </a:rPr>
              <a:t>命令</a:t>
            </a:r>
            <a:endParaRPr sz="950">
              <a:latin typeface="微软雅黑"/>
              <a:cs typeface="微软雅黑"/>
            </a:endParaRPr>
          </a:p>
          <a:p>
            <a:pPr marL="12700">
              <a:lnSpc>
                <a:spcPct val="100000"/>
              </a:lnSpc>
              <a:spcBef>
                <a:spcPts val="1110"/>
              </a:spcBef>
            </a:pPr>
            <a:r>
              <a:rPr sz="950" spc="30" dirty="0">
                <a:solidFill>
                  <a:srgbClr val="333333"/>
                </a:solidFill>
                <a:latin typeface="Tahoma"/>
                <a:cs typeface="Tahoma"/>
              </a:rPr>
              <a:t>setfacl</a:t>
            </a:r>
            <a:r>
              <a:rPr sz="950" spc="25" dirty="0">
                <a:solidFill>
                  <a:srgbClr val="333333"/>
                </a:solidFill>
                <a:latin typeface="微软雅黑"/>
                <a:cs typeface="微软雅黑"/>
              </a:rPr>
              <a:t>命令用于管理文件的</a:t>
            </a:r>
            <a:r>
              <a:rPr sz="950" spc="40" dirty="0">
                <a:solidFill>
                  <a:srgbClr val="333333"/>
                </a:solidFill>
                <a:latin typeface="Tahoma"/>
                <a:cs typeface="Tahoma"/>
              </a:rPr>
              <a:t>ACL</a:t>
            </a:r>
            <a:r>
              <a:rPr sz="950" spc="25" dirty="0">
                <a:solidFill>
                  <a:srgbClr val="333333"/>
                </a:solidFill>
                <a:latin typeface="微软雅黑"/>
                <a:cs typeface="微软雅黑"/>
              </a:rPr>
              <a:t>权限规则，英文全称为</a:t>
            </a:r>
            <a:r>
              <a:rPr sz="950" spc="20" dirty="0">
                <a:solidFill>
                  <a:srgbClr val="333333"/>
                </a:solidFill>
                <a:latin typeface="微软雅黑"/>
                <a:cs typeface="微软雅黑"/>
              </a:rPr>
              <a:t>：</a:t>
            </a:r>
            <a:r>
              <a:rPr sz="950" spc="20" dirty="0">
                <a:solidFill>
                  <a:srgbClr val="333333"/>
                </a:solidFill>
                <a:latin typeface="Tahoma"/>
                <a:cs typeface="Tahoma"/>
              </a:rPr>
              <a:t>“set</a:t>
            </a:r>
            <a:r>
              <a:rPr sz="950" spc="-45" dirty="0">
                <a:solidFill>
                  <a:srgbClr val="333333"/>
                </a:solidFill>
                <a:latin typeface="Tahoma"/>
                <a:cs typeface="Tahoma"/>
              </a:rPr>
              <a:t> </a:t>
            </a:r>
            <a:r>
              <a:rPr sz="950" spc="35" dirty="0">
                <a:solidFill>
                  <a:srgbClr val="333333"/>
                </a:solidFill>
                <a:latin typeface="Tahoma"/>
                <a:cs typeface="Tahoma"/>
              </a:rPr>
              <a:t>files</a:t>
            </a:r>
            <a:r>
              <a:rPr sz="950" spc="-45" dirty="0">
                <a:solidFill>
                  <a:srgbClr val="333333"/>
                </a:solidFill>
                <a:latin typeface="Tahoma"/>
                <a:cs typeface="Tahoma"/>
              </a:rPr>
              <a:t> </a:t>
            </a:r>
            <a:r>
              <a:rPr sz="950" spc="20" dirty="0">
                <a:solidFill>
                  <a:srgbClr val="333333"/>
                </a:solidFill>
                <a:latin typeface="Tahoma"/>
                <a:cs typeface="Tahoma"/>
              </a:rPr>
              <a:t>ACL”</a:t>
            </a:r>
            <a:r>
              <a:rPr sz="950" spc="20" dirty="0">
                <a:solidFill>
                  <a:srgbClr val="333333"/>
                </a:solidFill>
                <a:latin typeface="微软雅黑"/>
                <a:cs typeface="微软雅黑"/>
              </a:rPr>
              <a:t>，</a:t>
            </a:r>
            <a:r>
              <a:rPr sz="950" spc="25" dirty="0">
                <a:solidFill>
                  <a:srgbClr val="333333"/>
                </a:solidFill>
                <a:latin typeface="微软雅黑"/>
                <a:cs typeface="微软雅黑"/>
              </a:rPr>
              <a:t>语法格式为</a:t>
            </a:r>
            <a:r>
              <a:rPr sz="950" spc="-10" dirty="0">
                <a:solidFill>
                  <a:srgbClr val="333333"/>
                </a:solidFill>
                <a:latin typeface="微软雅黑"/>
                <a:cs typeface="微软雅黑"/>
              </a:rPr>
              <a:t>：</a:t>
            </a:r>
            <a:r>
              <a:rPr sz="950" spc="-10" dirty="0">
                <a:solidFill>
                  <a:srgbClr val="333333"/>
                </a:solidFill>
                <a:latin typeface="Tahoma"/>
                <a:cs typeface="Tahoma"/>
              </a:rPr>
              <a:t>“</a:t>
            </a:r>
            <a:r>
              <a:rPr sz="950" spc="-45" dirty="0">
                <a:solidFill>
                  <a:srgbClr val="333333"/>
                </a:solidFill>
                <a:latin typeface="Tahoma"/>
                <a:cs typeface="Tahoma"/>
              </a:rPr>
              <a:t> </a:t>
            </a:r>
            <a:r>
              <a:rPr sz="950" spc="30" dirty="0">
                <a:solidFill>
                  <a:srgbClr val="333333"/>
                </a:solidFill>
                <a:latin typeface="Tahoma"/>
                <a:cs typeface="Tahoma"/>
              </a:rPr>
              <a:t>setfacl</a:t>
            </a:r>
            <a:r>
              <a:rPr sz="950" spc="-45" dirty="0">
                <a:solidFill>
                  <a:srgbClr val="333333"/>
                </a:solidFill>
                <a:latin typeface="Tahoma"/>
                <a:cs typeface="Tahoma"/>
              </a:rPr>
              <a:t> [</a:t>
            </a:r>
            <a:r>
              <a:rPr sz="950" spc="25" dirty="0">
                <a:solidFill>
                  <a:srgbClr val="333333"/>
                </a:solidFill>
                <a:latin typeface="微软雅黑"/>
                <a:cs typeface="微软雅黑"/>
              </a:rPr>
              <a:t>参数</a:t>
            </a:r>
            <a:r>
              <a:rPr sz="950" spc="-45" dirty="0">
                <a:solidFill>
                  <a:srgbClr val="333333"/>
                </a:solidFill>
                <a:latin typeface="Tahoma"/>
                <a:cs typeface="Tahoma"/>
              </a:rPr>
              <a:t>]</a:t>
            </a:r>
            <a:endParaRPr sz="950">
              <a:latin typeface="Tahoma"/>
              <a:cs typeface="Tahoma"/>
            </a:endParaRPr>
          </a:p>
          <a:p>
            <a:pPr marL="12700">
              <a:lnSpc>
                <a:spcPct val="100000"/>
              </a:lnSpc>
              <a:spcBef>
                <a:spcPts val="360"/>
              </a:spcBef>
            </a:pPr>
            <a:r>
              <a:rPr sz="950" spc="25" dirty="0">
                <a:solidFill>
                  <a:srgbClr val="333333"/>
                </a:solidFill>
                <a:latin typeface="微软雅黑"/>
                <a:cs typeface="微软雅黑"/>
              </a:rPr>
              <a:t>文件名称</a:t>
            </a:r>
            <a:r>
              <a:rPr sz="950" spc="-40" dirty="0">
                <a:solidFill>
                  <a:srgbClr val="333333"/>
                </a:solidFill>
                <a:latin typeface="Tahoma"/>
                <a:cs typeface="Tahoma"/>
              </a:rPr>
              <a:t>”</a:t>
            </a:r>
            <a:r>
              <a:rPr sz="950" spc="25" dirty="0">
                <a:solidFill>
                  <a:srgbClr val="333333"/>
                </a:solidFill>
                <a:latin typeface="微软雅黑"/>
                <a:cs typeface="微软雅黑"/>
              </a:rPr>
              <a:t>。</a:t>
            </a:r>
            <a:endParaRPr sz="950">
              <a:latin typeface="微软雅黑"/>
              <a:cs typeface="微软雅黑"/>
            </a:endParaRPr>
          </a:p>
          <a:p>
            <a:pPr marL="12700" marR="5080">
              <a:lnSpc>
                <a:spcPct val="131600"/>
              </a:lnSpc>
              <a:spcBef>
                <a:spcPts val="825"/>
              </a:spcBef>
            </a:pPr>
            <a:r>
              <a:rPr sz="950" spc="40" dirty="0">
                <a:solidFill>
                  <a:srgbClr val="333333"/>
                </a:solidFill>
                <a:latin typeface="Tahoma"/>
                <a:cs typeface="Tahoma"/>
              </a:rPr>
              <a:t>ACL</a:t>
            </a:r>
            <a:r>
              <a:rPr sz="950" spc="25" dirty="0">
                <a:solidFill>
                  <a:srgbClr val="333333"/>
                </a:solidFill>
                <a:latin typeface="微软雅黑"/>
                <a:cs typeface="微软雅黑"/>
              </a:rPr>
              <a:t>权限提供的是在所有者、所属组、其他人的读</a:t>
            </a:r>
            <a:r>
              <a:rPr sz="950" spc="-10" dirty="0">
                <a:solidFill>
                  <a:srgbClr val="333333"/>
                </a:solidFill>
                <a:latin typeface="Tahoma"/>
                <a:cs typeface="Tahoma"/>
              </a:rPr>
              <a:t>/</a:t>
            </a:r>
            <a:r>
              <a:rPr sz="950" spc="25" dirty="0">
                <a:solidFill>
                  <a:srgbClr val="333333"/>
                </a:solidFill>
                <a:latin typeface="微软雅黑"/>
                <a:cs typeface="微软雅黑"/>
              </a:rPr>
              <a:t>写</a:t>
            </a:r>
            <a:r>
              <a:rPr sz="950" spc="-10" dirty="0">
                <a:solidFill>
                  <a:srgbClr val="333333"/>
                </a:solidFill>
                <a:latin typeface="Tahoma"/>
                <a:cs typeface="Tahoma"/>
              </a:rPr>
              <a:t>/</a:t>
            </a:r>
            <a:r>
              <a:rPr sz="950" spc="25" dirty="0">
                <a:solidFill>
                  <a:srgbClr val="333333"/>
                </a:solidFill>
                <a:latin typeface="微软雅黑"/>
                <a:cs typeface="微软雅黑"/>
              </a:rPr>
              <a:t>执行权限之外的特殊权限控制，使用</a:t>
            </a:r>
            <a:r>
              <a:rPr sz="950" spc="30" dirty="0">
                <a:solidFill>
                  <a:srgbClr val="333333"/>
                </a:solidFill>
                <a:latin typeface="Tahoma"/>
                <a:cs typeface="Tahoma"/>
              </a:rPr>
              <a:t>setfacl</a:t>
            </a:r>
            <a:r>
              <a:rPr sz="950" spc="20" dirty="0">
                <a:solidFill>
                  <a:srgbClr val="333333"/>
                </a:solidFill>
                <a:latin typeface="微软雅黑"/>
                <a:cs typeface="微软雅黑"/>
              </a:rPr>
              <a:t>命令可 </a:t>
            </a:r>
            <a:r>
              <a:rPr sz="950" spc="25" dirty="0">
                <a:solidFill>
                  <a:srgbClr val="333333"/>
                </a:solidFill>
                <a:latin typeface="微软雅黑"/>
                <a:cs typeface="微软雅黑"/>
              </a:rPr>
              <a:t>以针对单一用户或用户组、单一文件或目录来进行读</a:t>
            </a:r>
            <a:r>
              <a:rPr sz="950" spc="-10" dirty="0">
                <a:solidFill>
                  <a:srgbClr val="333333"/>
                </a:solidFill>
                <a:latin typeface="Tahoma"/>
                <a:cs typeface="Tahoma"/>
              </a:rPr>
              <a:t>/</a:t>
            </a:r>
            <a:r>
              <a:rPr sz="950" spc="25" dirty="0">
                <a:solidFill>
                  <a:srgbClr val="333333"/>
                </a:solidFill>
                <a:latin typeface="微软雅黑"/>
                <a:cs typeface="微软雅黑"/>
              </a:rPr>
              <a:t>写</a:t>
            </a:r>
            <a:r>
              <a:rPr sz="950" spc="-10" dirty="0">
                <a:solidFill>
                  <a:srgbClr val="333333"/>
                </a:solidFill>
                <a:latin typeface="Tahoma"/>
                <a:cs typeface="Tahoma"/>
              </a:rPr>
              <a:t>/</a:t>
            </a:r>
            <a:r>
              <a:rPr sz="950" spc="25" dirty="0">
                <a:solidFill>
                  <a:srgbClr val="333333"/>
                </a:solidFill>
                <a:latin typeface="微软雅黑"/>
                <a:cs typeface="微软雅黑"/>
              </a:rPr>
              <a:t>执行权限的控制。其中，针对目录文件需要使 用</a:t>
            </a:r>
            <a:r>
              <a:rPr sz="950" spc="-10" dirty="0">
                <a:solidFill>
                  <a:srgbClr val="333333"/>
                </a:solidFill>
                <a:latin typeface="Tahoma"/>
                <a:cs typeface="Tahoma"/>
              </a:rPr>
              <a:t>-R</a:t>
            </a:r>
            <a:r>
              <a:rPr sz="950" spc="25" dirty="0">
                <a:solidFill>
                  <a:srgbClr val="333333"/>
                </a:solidFill>
                <a:latin typeface="微软雅黑"/>
                <a:cs typeface="微软雅黑"/>
              </a:rPr>
              <a:t>递归参数；针对普通文件则使用</a:t>
            </a:r>
            <a:r>
              <a:rPr sz="950" spc="35" dirty="0">
                <a:solidFill>
                  <a:srgbClr val="333333"/>
                </a:solidFill>
                <a:latin typeface="Tahoma"/>
                <a:cs typeface="Tahoma"/>
              </a:rPr>
              <a:t>-m</a:t>
            </a:r>
            <a:r>
              <a:rPr sz="950" spc="25" dirty="0">
                <a:solidFill>
                  <a:srgbClr val="333333"/>
                </a:solidFill>
                <a:latin typeface="微软雅黑"/>
                <a:cs typeface="微软雅黑"/>
              </a:rPr>
              <a:t>参数；如果想要删除某个文件的</a:t>
            </a:r>
            <a:r>
              <a:rPr sz="950" spc="35" dirty="0">
                <a:solidFill>
                  <a:srgbClr val="333333"/>
                </a:solidFill>
                <a:latin typeface="Tahoma"/>
                <a:cs typeface="Tahoma"/>
              </a:rPr>
              <a:t>ACL</a:t>
            </a:r>
            <a:r>
              <a:rPr sz="950" spc="35" dirty="0">
                <a:solidFill>
                  <a:srgbClr val="333333"/>
                </a:solidFill>
                <a:latin typeface="微软雅黑"/>
                <a:cs typeface="微软雅黑"/>
              </a:rPr>
              <a:t>，</a:t>
            </a:r>
            <a:r>
              <a:rPr sz="950" spc="25" dirty="0">
                <a:solidFill>
                  <a:srgbClr val="333333"/>
                </a:solidFill>
                <a:latin typeface="微软雅黑"/>
                <a:cs typeface="微软雅黑"/>
              </a:rPr>
              <a:t>则可以使用</a:t>
            </a:r>
            <a:r>
              <a:rPr sz="950" spc="20" dirty="0">
                <a:solidFill>
                  <a:srgbClr val="333333"/>
                </a:solidFill>
                <a:latin typeface="Tahoma"/>
                <a:cs typeface="Tahoma"/>
              </a:rPr>
              <a:t>-b</a:t>
            </a:r>
            <a:r>
              <a:rPr sz="950" spc="25" dirty="0">
                <a:solidFill>
                  <a:srgbClr val="333333"/>
                </a:solidFill>
                <a:latin typeface="微软雅黑"/>
                <a:cs typeface="微软雅黑"/>
              </a:rPr>
              <a:t>参数。 </a:t>
            </a:r>
            <a:r>
              <a:rPr sz="950" spc="30" dirty="0">
                <a:solidFill>
                  <a:srgbClr val="333333"/>
                </a:solidFill>
                <a:latin typeface="Tahoma"/>
                <a:cs typeface="Tahoma"/>
              </a:rPr>
              <a:t>setfacl</a:t>
            </a:r>
            <a:r>
              <a:rPr sz="950" spc="25" dirty="0">
                <a:solidFill>
                  <a:srgbClr val="333333"/>
                </a:solidFill>
                <a:latin typeface="微软雅黑"/>
                <a:cs typeface="微软雅黑"/>
              </a:rPr>
              <a:t>命令的常用参数如表</a:t>
            </a:r>
            <a:r>
              <a:rPr sz="950" spc="15" dirty="0">
                <a:solidFill>
                  <a:srgbClr val="333333"/>
                </a:solidFill>
                <a:latin typeface="Tahoma"/>
                <a:cs typeface="Tahoma"/>
              </a:rPr>
              <a:t>5-9</a:t>
            </a:r>
            <a:r>
              <a:rPr sz="950" spc="25" dirty="0">
                <a:solidFill>
                  <a:srgbClr val="333333"/>
                </a:solidFill>
                <a:latin typeface="微软雅黑"/>
                <a:cs typeface="微软雅黑"/>
              </a:rPr>
              <a:t>所示：</a:t>
            </a:r>
            <a:endParaRPr sz="950">
              <a:latin typeface="微软雅黑"/>
              <a:cs typeface="微软雅黑"/>
            </a:endParaRPr>
          </a:p>
          <a:p>
            <a:pPr marL="12700">
              <a:lnSpc>
                <a:spcPct val="100000"/>
              </a:lnSpc>
              <a:spcBef>
                <a:spcPts val="1110"/>
              </a:spcBef>
              <a:tabLst>
                <a:tab pos="1057910" algn="l"/>
              </a:tabLst>
            </a:pPr>
            <a:r>
              <a:rPr sz="950" spc="25" dirty="0">
                <a:solidFill>
                  <a:srgbClr val="333333"/>
                </a:solidFill>
                <a:latin typeface="微软雅黑"/>
                <a:cs typeface="微软雅黑"/>
              </a:rPr>
              <a:t>表</a:t>
            </a:r>
            <a:r>
              <a:rPr sz="950" spc="15" dirty="0">
                <a:solidFill>
                  <a:srgbClr val="333333"/>
                </a:solidFill>
                <a:latin typeface="Tahoma"/>
                <a:cs typeface="Tahoma"/>
              </a:rPr>
              <a:t>5-9	</a:t>
            </a:r>
            <a:r>
              <a:rPr sz="950" spc="30" dirty="0">
                <a:solidFill>
                  <a:srgbClr val="333333"/>
                </a:solidFill>
                <a:latin typeface="Tahoma"/>
                <a:cs typeface="Tahoma"/>
              </a:rPr>
              <a:t>setfacl</a:t>
            </a:r>
            <a:r>
              <a:rPr sz="950" spc="25" dirty="0">
                <a:solidFill>
                  <a:srgbClr val="333333"/>
                </a:solidFill>
                <a:latin typeface="微软雅黑"/>
                <a:cs typeface="微软雅黑"/>
              </a:rPr>
              <a:t>命令中的参数以及作用</a:t>
            </a:r>
            <a:endParaRPr sz="950">
              <a:latin typeface="微软雅黑"/>
              <a:cs typeface="微软雅黑"/>
            </a:endParaRPr>
          </a:p>
        </p:txBody>
      </p:sp>
      <p:grpSp>
        <p:nvGrpSpPr>
          <p:cNvPr id="8" name="object 8"/>
          <p:cNvGrpSpPr/>
          <p:nvPr/>
        </p:nvGrpSpPr>
        <p:grpSpPr>
          <a:xfrm>
            <a:off x="959124" y="5990654"/>
            <a:ext cx="5651500" cy="324485"/>
            <a:chOff x="959124" y="5990654"/>
            <a:chExt cx="5651500" cy="324485"/>
          </a:xfrm>
        </p:grpSpPr>
        <p:sp>
          <p:nvSpPr>
            <p:cNvPr id="9" name="object 9"/>
            <p:cNvSpPr/>
            <p:nvPr/>
          </p:nvSpPr>
          <p:spPr>
            <a:xfrm>
              <a:off x="963889" y="5995418"/>
              <a:ext cx="5641975" cy="314960"/>
            </a:xfrm>
            <a:custGeom>
              <a:avLst/>
              <a:gdLst/>
              <a:ahLst/>
              <a:cxnLst/>
              <a:rect l="l" t="t" r="r" b="b"/>
              <a:pathLst>
                <a:path w="5641975" h="314960">
                  <a:moveTo>
                    <a:pt x="5620752" y="314452"/>
                  </a:moveTo>
                  <a:lnTo>
                    <a:pt x="20659" y="314452"/>
                  </a:lnTo>
                  <a:lnTo>
                    <a:pt x="17629" y="313823"/>
                  </a:lnTo>
                  <a:lnTo>
                    <a:pt x="0" y="293792"/>
                  </a:lnTo>
                  <a:lnTo>
                    <a:pt x="0" y="290647"/>
                  </a:lnTo>
                  <a:lnTo>
                    <a:pt x="0" y="20640"/>
                  </a:lnTo>
                  <a:lnTo>
                    <a:pt x="20659" y="0"/>
                  </a:lnTo>
                  <a:lnTo>
                    <a:pt x="5620752" y="0"/>
                  </a:lnTo>
                  <a:lnTo>
                    <a:pt x="5641421" y="20640"/>
                  </a:lnTo>
                  <a:lnTo>
                    <a:pt x="5641421" y="293792"/>
                  </a:lnTo>
                  <a:lnTo>
                    <a:pt x="5623792" y="313823"/>
                  </a:lnTo>
                  <a:lnTo>
                    <a:pt x="5620752" y="314452"/>
                  </a:lnTo>
                  <a:close/>
                </a:path>
              </a:pathLst>
            </a:custGeom>
            <a:solidFill>
              <a:srgbClr val="F8F8F8"/>
            </a:solidFill>
          </p:spPr>
          <p:txBody>
            <a:bodyPr wrap="square" lIns="0" tIns="0" rIns="0" bIns="0" rtlCol="0"/>
            <a:lstStyle/>
            <a:p>
              <a:endParaRPr/>
            </a:p>
          </p:txBody>
        </p:sp>
        <p:sp>
          <p:nvSpPr>
            <p:cNvPr id="10" name="object 10"/>
            <p:cNvSpPr/>
            <p:nvPr/>
          </p:nvSpPr>
          <p:spPr>
            <a:xfrm>
              <a:off x="963889" y="5995418"/>
              <a:ext cx="5641975" cy="314960"/>
            </a:xfrm>
            <a:custGeom>
              <a:avLst/>
              <a:gdLst/>
              <a:ahLst/>
              <a:cxnLst/>
              <a:rect l="l" t="t" r="r" b="b"/>
              <a:pathLst>
                <a:path w="5641975" h="314960">
                  <a:moveTo>
                    <a:pt x="0" y="290647"/>
                  </a:moveTo>
                  <a:lnTo>
                    <a:pt x="0" y="23823"/>
                  </a:lnTo>
                  <a:lnTo>
                    <a:pt x="0" y="20640"/>
                  </a:lnTo>
                  <a:lnTo>
                    <a:pt x="600" y="17610"/>
                  </a:lnTo>
                  <a:lnTo>
                    <a:pt x="1810" y="14684"/>
                  </a:lnTo>
                  <a:lnTo>
                    <a:pt x="3020" y="11759"/>
                  </a:lnTo>
                  <a:lnTo>
                    <a:pt x="4745" y="9195"/>
                  </a:lnTo>
                  <a:lnTo>
                    <a:pt x="6975" y="6975"/>
                  </a:lnTo>
                  <a:lnTo>
                    <a:pt x="9214" y="4745"/>
                  </a:lnTo>
                  <a:lnTo>
                    <a:pt x="11787" y="3011"/>
                  </a:lnTo>
                  <a:lnTo>
                    <a:pt x="14703" y="1801"/>
                  </a:lnTo>
                  <a:lnTo>
                    <a:pt x="17629" y="600"/>
                  </a:lnTo>
                  <a:lnTo>
                    <a:pt x="20659" y="0"/>
                  </a:lnTo>
                  <a:lnTo>
                    <a:pt x="23823" y="0"/>
                  </a:lnTo>
                  <a:lnTo>
                    <a:pt x="5617597" y="0"/>
                  </a:lnTo>
                  <a:lnTo>
                    <a:pt x="5620752" y="0"/>
                  </a:lnTo>
                  <a:lnTo>
                    <a:pt x="5623792" y="600"/>
                  </a:lnTo>
                  <a:lnTo>
                    <a:pt x="5626717" y="1801"/>
                  </a:lnTo>
                  <a:lnTo>
                    <a:pt x="5629633" y="3011"/>
                  </a:lnTo>
                  <a:lnTo>
                    <a:pt x="5632206" y="4745"/>
                  </a:lnTo>
                  <a:lnTo>
                    <a:pt x="5634446" y="6975"/>
                  </a:lnTo>
                  <a:lnTo>
                    <a:pt x="5636675" y="9195"/>
                  </a:lnTo>
                  <a:lnTo>
                    <a:pt x="5638400" y="11759"/>
                  </a:lnTo>
                  <a:lnTo>
                    <a:pt x="5639610" y="14684"/>
                  </a:lnTo>
                  <a:lnTo>
                    <a:pt x="5640821" y="17610"/>
                  </a:lnTo>
                  <a:lnTo>
                    <a:pt x="5641421" y="20640"/>
                  </a:lnTo>
                  <a:lnTo>
                    <a:pt x="5641421" y="23823"/>
                  </a:lnTo>
                  <a:lnTo>
                    <a:pt x="5641421" y="290647"/>
                  </a:lnTo>
                  <a:lnTo>
                    <a:pt x="5641421" y="293792"/>
                  </a:lnTo>
                  <a:lnTo>
                    <a:pt x="5640821" y="296803"/>
                  </a:lnTo>
                  <a:lnTo>
                    <a:pt x="5639610" y="299729"/>
                  </a:lnTo>
                  <a:lnTo>
                    <a:pt x="5638400" y="302654"/>
                  </a:lnTo>
                  <a:lnTo>
                    <a:pt x="5617597" y="314471"/>
                  </a:lnTo>
                  <a:lnTo>
                    <a:pt x="23823" y="314471"/>
                  </a:lnTo>
                  <a:lnTo>
                    <a:pt x="1810" y="299729"/>
                  </a:lnTo>
                  <a:lnTo>
                    <a:pt x="600" y="296803"/>
                  </a:lnTo>
                  <a:lnTo>
                    <a:pt x="0" y="293792"/>
                  </a:lnTo>
                  <a:lnTo>
                    <a:pt x="0" y="290647"/>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6076427"/>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6791125"/>
            <a:ext cx="5651500" cy="1181735"/>
            <a:chOff x="959124" y="6791125"/>
            <a:chExt cx="5651500" cy="1181735"/>
          </a:xfrm>
        </p:grpSpPr>
        <p:sp>
          <p:nvSpPr>
            <p:cNvPr id="13" name="object 13"/>
            <p:cNvSpPr/>
            <p:nvPr/>
          </p:nvSpPr>
          <p:spPr>
            <a:xfrm>
              <a:off x="963889" y="6795890"/>
              <a:ext cx="5641975" cy="1172210"/>
            </a:xfrm>
            <a:custGeom>
              <a:avLst/>
              <a:gdLst/>
              <a:ahLst/>
              <a:cxnLst/>
              <a:rect l="l" t="t" r="r" b="b"/>
              <a:pathLst>
                <a:path w="5641975" h="1172209">
                  <a:moveTo>
                    <a:pt x="5620752" y="1172100"/>
                  </a:moveTo>
                  <a:lnTo>
                    <a:pt x="20659" y="1172100"/>
                  </a:lnTo>
                  <a:lnTo>
                    <a:pt x="17629" y="1171509"/>
                  </a:lnTo>
                  <a:lnTo>
                    <a:pt x="0" y="1151440"/>
                  </a:lnTo>
                  <a:lnTo>
                    <a:pt x="0" y="1148296"/>
                  </a:lnTo>
                  <a:lnTo>
                    <a:pt x="0" y="20659"/>
                  </a:lnTo>
                  <a:lnTo>
                    <a:pt x="20659" y="0"/>
                  </a:lnTo>
                  <a:lnTo>
                    <a:pt x="5620752" y="0"/>
                  </a:lnTo>
                  <a:lnTo>
                    <a:pt x="5641421" y="20659"/>
                  </a:lnTo>
                  <a:lnTo>
                    <a:pt x="5641421" y="1151440"/>
                  </a:lnTo>
                  <a:lnTo>
                    <a:pt x="5623792" y="1171509"/>
                  </a:lnTo>
                  <a:lnTo>
                    <a:pt x="5620752" y="1172100"/>
                  </a:lnTo>
                  <a:close/>
                </a:path>
              </a:pathLst>
            </a:custGeom>
            <a:solidFill>
              <a:srgbClr val="F8F8F8"/>
            </a:solidFill>
          </p:spPr>
          <p:txBody>
            <a:bodyPr wrap="square" lIns="0" tIns="0" rIns="0" bIns="0" rtlCol="0"/>
            <a:lstStyle/>
            <a:p>
              <a:endParaRPr/>
            </a:p>
          </p:txBody>
        </p:sp>
        <p:sp>
          <p:nvSpPr>
            <p:cNvPr id="14" name="object 14"/>
            <p:cNvSpPr/>
            <p:nvPr/>
          </p:nvSpPr>
          <p:spPr>
            <a:xfrm>
              <a:off x="963889" y="6795890"/>
              <a:ext cx="5641975" cy="1172210"/>
            </a:xfrm>
            <a:custGeom>
              <a:avLst/>
              <a:gdLst/>
              <a:ahLst/>
              <a:cxnLst/>
              <a:rect l="l" t="t" r="r" b="b"/>
              <a:pathLst>
                <a:path w="5641975" h="1172209">
                  <a:moveTo>
                    <a:pt x="0" y="1148296"/>
                  </a:moveTo>
                  <a:lnTo>
                    <a:pt x="0" y="23823"/>
                  </a:lnTo>
                  <a:lnTo>
                    <a:pt x="0" y="20659"/>
                  </a:lnTo>
                  <a:lnTo>
                    <a:pt x="600" y="17610"/>
                  </a:lnTo>
                  <a:lnTo>
                    <a:pt x="1810" y="14684"/>
                  </a:lnTo>
                  <a:lnTo>
                    <a:pt x="3020" y="11759"/>
                  </a:lnTo>
                  <a:lnTo>
                    <a:pt x="4745" y="9176"/>
                  </a:lnTo>
                  <a:lnTo>
                    <a:pt x="6975" y="6956"/>
                  </a:lnTo>
                  <a:lnTo>
                    <a:pt x="9214" y="4707"/>
                  </a:lnTo>
                  <a:lnTo>
                    <a:pt x="11787" y="2992"/>
                  </a:lnTo>
                  <a:lnTo>
                    <a:pt x="14703" y="1801"/>
                  </a:lnTo>
                  <a:lnTo>
                    <a:pt x="17629" y="590"/>
                  </a:lnTo>
                  <a:lnTo>
                    <a:pt x="20659" y="0"/>
                  </a:lnTo>
                  <a:lnTo>
                    <a:pt x="23823" y="0"/>
                  </a:lnTo>
                  <a:lnTo>
                    <a:pt x="5617597" y="0"/>
                  </a:lnTo>
                  <a:lnTo>
                    <a:pt x="5620752" y="0"/>
                  </a:lnTo>
                  <a:lnTo>
                    <a:pt x="5623792" y="590"/>
                  </a:lnTo>
                  <a:lnTo>
                    <a:pt x="5626717" y="1801"/>
                  </a:lnTo>
                  <a:lnTo>
                    <a:pt x="5629633" y="2992"/>
                  </a:lnTo>
                  <a:lnTo>
                    <a:pt x="5632206" y="4707"/>
                  </a:lnTo>
                  <a:lnTo>
                    <a:pt x="5634446" y="6956"/>
                  </a:lnTo>
                  <a:lnTo>
                    <a:pt x="5636675" y="9176"/>
                  </a:lnTo>
                  <a:lnTo>
                    <a:pt x="5638400" y="11759"/>
                  </a:lnTo>
                  <a:lnTo>
                    <a:pt x="5639610" y="14684"/>
                  </a:lnTo>
                  <a:lnTo>
                    <a:pt x="5640821" y="17610"/>
                  </a:lnTo>
                  <a:lnTo>
                    <a:pt x="5641421" y="20659"/>
                  </a:lnTo>
                  <a:lnTo>
                    <a:pt x="5641421" y="23823"/>
                  </a:lnTo>
                  <a:lnTo>
                    <a:pt x="5641421" y="1148296"/>
                  </a:lnTo>
                  <a:lnTo>
                    <a:pt x="5641421" y="1151440"/>
                  </a:lnTo>
                  <a:lnTo>
                    <a:pt x="5640821" y="1154471"/>
                  </a:lnTo>
                  <a:lnTo>
                    <a:pt x="5639610" y="1157396"/>
                  </a:lnTo>
                  <a:lnTo>
                    <a:pt x="5638400" y="1160322"/>
                  </a:lnTo>
                  <a:lnTo>
                    <a:pt x="5636675" y="1162885"/>
                  </a:lnTo>
                  <a:lnTo>
                    <a:pt x="5617597" y="1172119"/>
                  </a:lnTo>
                  <a:lnTo>
                    <a:pt x="23823" y="1172119"/>
                  </a:lnTo>
                  <a:lnTo>
                    <a:pt x="1810" y="1157396"/>
                  </a:lnTo>
                  <a:lnTo>
                    <a:pt x="600" y="1154471"/>
                  </a:lnTo>
                  <a:lnTo>
                    <a:pt x="0" y="1151440"/>
                  </a:lnTo>
                  <a:lnTo>
                    <a:pt x="0" y="114829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6876898"/>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16" name="object 16"/>
          <p:cNvGrpSpPr/>
          <p:nvPr/>
        </p:nvGrpSpPr>
        <p:grpSpPr>
          <a:xfrm>
            <a:off x="959124" y="9021012"/>
            <a:ext cx="5651500" cy="495934"/>
            <a:chOff x="959124" y="9021012"/>
            <a:chExt cx="5651500" cy="495934"/>
          </a:xfrm>
        </p:grpSpPr>
        <p:sp>
          <p:nvSpPr>
            <p:cNvPr id="17" name="object 17"/>
            <p:cNvSpPr/>
            <p:nvPr/>
          </p:nvSpPr>
          <p:spPr>
            <a:xfrm>
              <a:off x="963889" y="9025776"/>
              <a:ext cx="5641975" cy="486409"/>
            </a:xfrm>
            <a:custGeom>
              <a:avLst/>
              <a:gdLst/>
              <a:ahLst/>
              <a:cxnLst/>
              <a:rect l="l" t="t" r="r" b="b"/>
              <a:pathLst>
                <a:path w="5641975" h="486409">
                  <a:moveTo>
                    <a:pt x="5620752" y="486000"/>
                  </a:moveTo>
                  <a:lnTo>
                    <a:pt x="20659" y="486000"/>
                  </a:lnTo>
                  <a:lnTo>
                    <a:pt x="17629" y="485390"/>
                  </a:lnTo>
                  <a:lnTo>
                    <a:pt x="0" y="465321"/>
                  </a:lnTo>
                  <a:lnTo>
                    <a:pt x="0" y="462177"/>
                  </a:lnTo>
                  <a:lnTo>
                    <a:pt x="0" y="20659"/>
                  </a:lnTo>
                  <a:lnTo>
                    <a:pt x="20659" y="0"/>
                  </a:lnTo>
                  <a:lnTo>
                    <a:pt x="5620752" y="0"/>
                  </a:lnTo>
                  <a:lnTo>
                    <a:pt x="5641421" y="20659"/>
                  </a:lnTo>
                  <a:lnTo>
                    <a:pt x="5641421" y="465321"/>
                  </a:lnTo>
                  <a:lnTo>
                    <a:pt x="5623792" y="485390"/>
                  </a:lnTo>
                  <a:lnTo>
                    <a:pt x="5620752" y="486000"/>
                  </a:lnTo>
                  <a:close/>
                </a:path>
              </a:pathLst>
            </a:custGeom>
            <a:solidFill>
              <a:srgbClr val="F8F8F8"/>
            </a:solidFill>
          </p:spPr>
          <p:txBody>
            <a:bodyPr wrap="square" lIns="0" tIns="0" rIns="0" bIns="0" rtlCol="0"/>
            <a:lstStyle/>
            <a:p>
              <a:endParaRPr/>
            </a:p>
          </p:txBody>
        </p:sp>
        <p:sp>
          <p:nvSpPr>
            <p:cNvPr id="18" name="object 18"/>
            <p:cNvSpPr/>
            <p:nvPr/>
          </p:nvSpPr>
          <p:spPr>
            <a:xfrm>
              <a:off x="963889" y="9025776"/>
              <a:ext cx="5641975" cy="486409"/>
            </a:xfrm>
            <a:custGeom>
              <a:avLst/>
              <a:gdLst/>
              <a:ahLst/>
              <a:cxnLst/>
              <a:rect l="l" t="t" r="r" b="b"/>
              <a:pathLst>
                <a:path w="5641975" h="486409">
                  <a:moveTo>
                    <a:pt x="0" y="462177"/>
                  </a:moveTo>
                  <a:lnTo>
                    <a:pt x="0" y="23823"/>
                  </a:lnTo>
                  <a:lnTo>
                    <a:pt x="0" y="20659"/>
                  </a:lnTo>
                  <a:lnTo>
                    <a:pt x="600" y="17610"/>
                  </a:lnTo>
                  <a:lnTo>
                    <a:pt x="1810" y="14684"/>
                  </a:lnTo>
                  <a:lnTo>
                    <a:pt x="3020" y="11759"/>
                  </a:lnTo>
                  <a:lnTo>
                    <a:pt x="4745" y="9176"/>
                  </a:lnTo>
                  <a:lnTo>
                    <a:pt x="6975" y="6956"/>
                  </a:lnTo>
                  <a:lnTo>
                    <a:pt x="9214" y="4707"/>
                  </a:lnTo>
                  <a:lnTo>
                    <a:pt x="11787" y="2992"/>
                  </a:lnTo>
                  <a:lnTo>
                    <a:pt x="14703" y="1801"/>
                  </a:lnTo>
                  <a:lnTo>
                    <a:pt x="17629" y="590"/>
                  </a:lnTo>
                  <a:lnTo>
                    <a:pt x="20659" y="0"/>
                  </a:lnTo>
                  <a:lnTo>
                    <a:pt x="23823" y="0"/>
                  </a:lnTo>
                  <a:lnTo>
                    <a:pt x="5617597" y="0"/>
                  </a:lnTo>
                  <a:lnTo>
                    <a:pt x="5620752" y="0"/>
                  </a:lnTo>
                  <a:lnTo>
                    <a:pt x="5623792" y="590"/>
                  </a:lnTo>
                  <a:lnTo>
                    <a:pt x="5626717" y="1801"/>
                  </a:lnTo>
                  <a:lnTo>
                    <a:pt x="5629633" y="2992"/>
                  </a:lnTo>
                  <a:lnTo>
                    <a:pt x="5632206" y="4707"/>
                  </a:lnTo>
                  <a:lnTo>
                    <a:pt x="5634446" y="6956"/>
                  </a:lnTo>
                  <a:lnTo>
                    <a:pt x="5636675" y="9176"/>
                  </a:lnTo>
                  <a:lnTo>
                    <a:pt x="5638400" y="11759"/>
                  </a:lnTo>
                  <a:lnTo>
                    <a:pt x="5639610" y="14684"/>
                  </a:lnTo>
                  <a:lnTo>
                    <a:pt x="5640821" y="17610"/>
                  </a:lnTo>
                  <a:lnTo>
                    <a:pt x="5641421" y="20659"/>
                  </a:lnTo>
                  <a:lnTo>
                    <a:pt x="5641421" y="23823"/>
                  </a:lnTo>
                  <a:lnTo>
                    <a:pt x="5641421" y="462177"/>
                  </a:lnTo>
                  <a:lnTo>
                    <a:pt x="5641421" y="465321"/>
                  </a:lnTo>
                  <a:lnTo>
                    <a:pt x="5640821" y="468352"/>
                  </a:lnTo>
                  <a:lnTo>
                    <a:pt x="5639610" y="471277"/>
                  </a:lnTo>
                  <a:lnTo>
                    <a:pt x="5638400" y="474203"/>
                  </a:lnTo>
                  <a:lnTo>
                    <a:pt x="5636675" y="476785"/>
                  </a:lnTo>
                  <a:lnTo>
                    <a:pt x="5620752" y="486000"/>
                  </a:lnTo>
                  <a:lnTo>
                    <a:pt x="5617597" y="486000"/>
                  </a:lnTo>
                  <a:lnTo>
                    <a:pt x="23823" y="486000"/>
                  </a:lnTo>
                  <a:lnTo>
                    <a:pt x="20659" y="486000"/>
                  </a:lnTo>
                  <a:lnTo>
                    <a:pt x="17629" y="485390"/>
                  </a:lnTo>
                  <a:lnTo>
                    <a:pt x="1810" y="471277"/>
                  </a:lnTo>
                  <a:lnTo>
                    <a:pt x="600" y="468352"/>
                  </a:lnTo>
                  <a:lnTo>
                    <a:pt x="0" y="465321"/>
                  </a:lnTo>
                  <a:lnTo>
                    <a:pt x="0" y="462177"/>
                  </a:lnTo>
                  <a:close/>
                </a:path>
              </a:pathLst>
            </a:custGeom>
            <a:ln w="9529">
              <a:solidFill>
                <a:srgbClr val="E7EAEC"/>
              </a:solidFill>
            </a:ln>
          </p:spPr>
          <p:txBody>
            <a:bodyPr wrap="square" lIns="0" tIns="0" rIns="0" bIns="0" rtlCol="0"/>
            <a:lstStyle/>
            <a:p>
              <a:endParaRPr/>
            </a:p>
          </p:txBody>
        </p:sp>
        <p:sp>
          <p:nvSpPr>
            <p:cNvPr id="19" name="object 19"/>
            <p:cNvSpPr/>
            <p:nvPr/>
          </p:nvSpPr>
          <p:spPr>
            <a:xfrm>
              <a:off x="1006771" y="9106785"/>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20" name="object 20"/>
          <p:cNvSpPr txBox="1"/>
          <p:nvPr/>
        </p:nvSpPr>
        <p:spPr>
          <a:xfrm>
            <a:off x="946424" y="5663215"/>
            <a:ext cx="5663565" cy="446278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例如我们原本是无法进入到</a:t>
            </a:r>
            <a:r>
              <a:rPr sz="950" spc="40" dirty="0">
                <a:solidFill>
                  <a:srgbClr val="333333"/>
                </a:solidFill>
                <a:latin typeface="Tahoma"/>
                <a:cs typeface="Tahoma"/>
              </a:rPr>
              <a:t>/root</a:t>
            </a:r>
            <a:r>
              <a:rPr sz="950" spc="25" dirty="0">
                <a:solidFill>
                  <a:srgbClr val="333333"/>
                </a:solidFill>
                <a:latin typeface="微软雅黑"/>
                <a:cs typeface="微软雅黑"/>
              </a:rPr>
              <a:t>目录中的，现在给这位普通用户单独设置下权限吧：</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setfacl</a:t>
            </a:r>
            <a:r>
              <a:rPr sz="850" spc="10" dirty="0">
                <a:solidFill>
                  <a:srgbClr val="333333"/>
                </a:solidFill>
                <a:latin typeface="Lucida Console"/>
                <a:cs typeface="Lucida Console"/>
              </a:rPr>
              <a:t> </a:t>
            </a:r>
            <a:r>
              <a:rPr sz="850" spc="15" dirty="0">
                <a:solidFill>
                  <a:srgbClr val="333333"/>
                </a:solidFill>
                <a:latin typeface="Lucida Console"/>
                <a:cs typeface="Lucida Console"/>
              </a:rPr>
              <a:t>-Rm u:linuxprobe:rwx /root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随后再切换到这位普通用户的身份下，就能正常进入了呢：</a:t>
            </a:r>
            <a:endParaRPr sz="950">
              <a:latin typeface="微软雅黑"/>
              <a:cs typeface="微软雅黑"/>
            </a:endParaRPr>
          </a:p>
          <a:p>
            <a:pPr>
              <a:lnSpc>
                <a:spcPct val="100000"/>
              </a:lnSpc>
              <a:spcBef>
                <a:spcPts val="45"/>
              </a:spcBef>
            </a:pPr>
            <a:endParaRPr sz="900">
              <a:latin typeface="微软雅黑"/>
              <a:cs typeface="微软雅黑"/>
            </a:endParaRPr>
          </a:p>
          <a:p>
            <a:pPr marL="136525" marR="3100705">
              <a:lnSpc>
                <a:spcPct val="132400"/>
              </a:lnSpc>
              <a:spcBef>
                <a:spcPts val="5"/>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su</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[linuxprobe@linuxprobe ~]$ cd /root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root]$</a:t>
            </a:r>
            <a:r>
              <a:rPr sz="850" spc="5" dirty="0">
                <a:solidFill>
                  <a:srgbClr val="333333"/>
                </a:solidFill>
                <a:latin typeface="Lucida Console"/>
                <a:cs typeface="Lucida Console"/>
              </a:rPr>
              <a:t> </a:t>
            </a:r>
            <a:r>
              <a:rPr sz="850" spc="15" dirty="0">
                <a:solidFill>
                  <a:srgbClr val="333333"/>
                </a:solidFill>
                <a:latin typeface="Lucida Console"/>
                <a:cs typeface="Lucida Console"/>
              </a:rPr>
              <a:t>ls</a:t>
            </a:r>
            <a:endParaRPr sz="850">
              <a:latin typeface="Lucida Console"/>
              <a:cs typeface="Lucida Console"/>
            </a:endParaRPr>
          </a:p>
          <a:p>
            <a:pPr marL="136525" marR="883919">
              <a:lnSpc>
                <a:spcPct val="132400"/>
              </a:lnSpc>
              <a:tabLst>
                <a:tab pos="1278255" algn="l"/>
                <a:tab pos="2017395" algn="l"/>
                <a:tab pos="3495040" algn="l"/>
                <a:tab pos="4166870" algn="l"/>
              </a:tabLst>
            </a:pPr>
            <a:r>
              <a:rPr sz="850" spc="15" dirty="0">
                <a:solidFill>
                  <a:srgbClr val="333333"/>
                </a:solidFill>
                <a:latin typeface="Lucida Console"/>
                <a:cs typeface="Lucida Console"/>
              </a:rPr>
              <a:t>anaconda-ks.cfg	Documents	initial-setup-ks.cfg	Pictures	Templates  Desktop	Downloads	Music	Public	Videos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 exit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spc="25" dirty="0">
                <a:solidFill>
                  <a:srgbClr val="333333"/>
                </a:solidFill>
                <a:latin typeface="微软雅黑"/>
                <a:cs typeface="微软雅黑"/>
              </a:rPr>
              <a:t>是不是觉得效果很酷呢？但是现在有这样一个小问题</a:t>
            </a:r>
            <a:r>
              <a:rPr sz="950" spc="110" dirty="0">
                <a:solidFill>
                  <a:srgbClr val="333333"/>
                </a:solidFill>
                <a:latin typeface="Tahoma"/>
                <a:cs typeface="Tahoma"/>
              </a:rPr>
              <a:t>—</a:t>
            </a:r>
            <a:r>
              <a:rPr sz="950" spc="25" dirty="0">
                <a:solidFill>
                  <a:srgbClr val="333333"/>
                </a:solidFill>
                <a:latin typeface="微软雅黑"/>
                <a:cs typeface="微软雅黑"/>
              </a:rPr>
              <a:t>怎么去查看文件上有那些</a:t>
            </a:r>
            <a:r>
              <a:rPr sz="950" spc="40" dirty="0">
                <a:solidFill>
                  <a:srgbClr val="333333"/>
                </a:solidFill>
                <a:latin typeface="Tahoma"/>
                <a:cs typeface="Tahoma"/>
              </a:rPr>
              <a:t>ACL</a:t>
            </a:r>
            <a:r>
              <a:rPr sz="950" spc="25" dirty="0">
                <a:solidFill>
                  <a:srgbClr val="333333"/>
                </a:solidFill>
                <a:latin typeface="微软雅黑"/>
                <a:cs typeface="微软雅黑"/>
              </a:rPr>
              <a:t>呢？常用的</a:t>
            </a:r>
            <a:r>
              <a:rPr sz="950" spc="35" dirty="0">
                <a:solidFill>
                  <a:srgbClr val="333333"/>
                </a:solidFill>
                <a:latin typeface="Tahoma"/>
                <a:cs typeface="Tahoma"/>
              </a:rPr>
              <a:t>ls</a:t>
            </a:r>
            <a:r>
              <a:rPr sz="950" spc="20" dirty="0">
                <a:solidFill>
                  <a:srgbClr val="333333"/>
                </a:solidFill>
                <a:latin typeface="微软雅黑"/>
                <a:cs typeface="微软雅黑"/>
              </a:rPr>
              <a:t>命令是 </a:t>
            </a:r>
            <a:r>
              <a:rPr sz="950" spc="25" dirty="0">
                <a:solidFill>
                  <a:srgbClr val="333333"/>
                </a:solidFill>
                <a:latin typeface="微软雅黑"/>
                <a:cs typeface="微软雅黑"/>
              </a:rPr>
              <a:t>看不到</a:t>
            </a:r>
            <a:r>
              <a:rPr sz="950" spc="40" dirty="0">
                <a:solidFill>
                  <a:srgbClr val="333333"/>
                </a:solidFill>
                <a:latin typeface="Tahoma"/>
                <a:cs typeface="Tahoma"/>
              </a:rPr>
              <a:t>ACL</a:t>
            </a:r>
            <a:r>
              <a:rPr sz="950" spc="25" dirty="0">
                <a:solidFill>
                  <a:srgbClr val="333333"/>
                </a:solidFill>
                <a:latin typeface="微软雅黑"/>
                <a:cs typeface="微软雅黑"/>
              </a:rPr>
              <a:t>表信息的，但是却可以看到文件的权限最后一个点</a:t>
            </a:r>
            <a:r>
              <a:rPr sz="950" spc="-10" dirty="0">
                <a:solidFill>
                  <a:srgbClr val="333333"/>
                </a:solidFill>
                <a:latin typeface="微软雅黑"/>
                <a:cs typeface="微软雅黑"/>
              </a:rPr>
              <a:t>（</a:t>
            </a:r>
            <a:r>
              <a:rPr sz="950" b="1" spc="-10" dirty="0">
                <a:solidFill>
                  <a:srgbClr val="333333"/>
                </a:solidFill>
                <a:latin typeface="Trebuchet MS"/>
                <a:cs typeface="Trebuchet MS"/>
              </a:rPr>
              <a:t>.</a:t>
            </a:r>
            <a:r>
              <a:rPr sz="950" spc="-10" dirty="0">
                <a:solidFill>
                  <a:srgbClr val="333333"/>
                </a:solidFill>
                <a:latin typeface="微软雅黑"/>
                <a:cs typeface="微软雅黑"/>
              </a:rPr>
              <a:t>）</a:t>
            </a:r>
            <a:r>
              <a:rPr sz="950" spc="25" dirty="0">
                <a:solidFill>
                  <a:srgbClr val="333333"/>
                </a:solidFill>
                <a:latin typeface="微软雅黑"/>
                <a:cs typeface="微软雅黑"/>
              </a:rPr>
              <a:t>变成了加号</a:t>
            </a:r>
            <a:r>
              <a:rPr sz="950" spc="-5" dirty="0">
                <a:solidFill>
                  <a:srgbClr val="333333"/>
                </a:solidFill>
                <a:latin typeface="微软雅黑"/>
                <a:cs typeface="微软雅黑"/>
              </a:rPr>
              <a:t>（</a:t>
            </a:r>
            <a:r>
              <a:rPr sz="950" b="1" spc="-5" dirty="0">
                <a:solidFill>
                  <a:srgbClr val="333333"/>
                </a:solidFill>
                <a:latin typeface="Trebuchet MS"/>
                <a:cs typeface="Trebuchet MS"/>
              </a:rPr>
              <a:t>+</a:t>
            </a:r>
            <a:r>
              <a:rPr sz="950" spc="-5" dirty="0">
                <a:solidFill>
                  <a:srgbClr val="333333"/>
                </a:solidFill>
                <a:latin typeface="微软雅黑"/>
                <a:cs typeface="微软雅黑"/>
              </a:rPr>
              <a:t>）</a:t>
            </a:r>
            <a:r>
              <a:rPr sz="950" spc="-5" dirty="0">
                <a:solidFill>
                  <a:srgbClr val="333333"/>
                </a:solidFill>
                <a:latin typeface="Tahoma"/>
                <a:cs typeface="Tahoma"/>
              </a:rPr>
              <a:t>,</a:t>
            </a:r>
            <a:r>
              <a:rPr sz="950" spc="25" dirty="0">
                <a:solidFill>
                  <a:srgbClr val="333333"/>
                </a:solidFill>
                <a:latin typeface="微软雅黑"/>
                <a:cs typeface="微软雅黑"/>
              </a:rPr>
              <a:t>这就意味着该文件 已经设置了</a:t>
            </a:r>
            <a:r>
              <a:rPr sz="950" spc="40" dirty="0">
                <a:solidFill>
                  <a:srgbClr val="333333"/>
                </a:solidFill>
                <a:latin typeface="Tahoma"/>
                <a:cs typeface="Tahoma"/>
              </a:rPr>
              <a:t>ACL</a:t>
            </a:r>
            <a:r>
              <a:rPr sz="950" spc="25" dirty="0">
                <a:solidFill>
                  <a:srgbClr val="333333"/>
                </a:solidFill>
                <a:latin typeface="微软雅黑"/>
                <a:cs typeface="微软雅黑"/>
              </a:rPr>
              <a:t>了。现在大家是不是感觉学得越多，越不敢说自己精通</a:t>
            </a:r>
            <a:r>
              <a:rPr sz="950" spc="45" dirty="0">
                <a:solidFill>
                  <a:srgbClr val="333333"/>
                </a:solidFill>
                <a:latin typeface="Tahoma"/>
                <a:cs typeface="Tahoma"/>
              </a:rPr>
              <a:t>Linux</a:t>
            </a:r>
            <a:r>
              <a:rPr sz="950" spc="25" dirty="0">
                <a:solidFill>
                  <a:srgbClr val="333333"/>
                </a:solidFill>
                <a:latin typeface="微软雅黑"/>
                <a:cs typeface="微软雅黑"/>
              </a:rPr>
              <a:t>系统了吧？就这么一个不起 眼的点</a:t>
            </a:r>
            <a:r>
              <a:rPr sz="950" spc="10" dirty="0">
                <a:solidFill>
                  <a:srgbClr val="333333"/>
                </a:solidFill>
                <a:latin typeface="微软雅黑"/>
                <a:cs typeface="微软雅黑"/>
              </a:rPr>
              <a:t>（</a:t>
            </a:r>
            <a:r>
              <a:rPr sz="950" spc="10" dirty="0">
                <a:solidFill>
                  <a:srgbClr val="333333"/>
                </a:solidFill>
                <a:latin typeface="Tahoma"/>
                <a:cs typeface="Tahoma"/>
              </a:rPr>
              <a:t>.</a:t>
            </a:r>
            <a:r>
              <a:rPr sz="950" spc="10" dirty="0">
                <a:solidFill>
                  <a:srgbClr val="333333"/>
                </a:solidFill>
                <a:latin typeface="微软雅黑"/>
                <a:cs typeface="微软雅黑"/>
              </a:rPr>
              <a:t>），</a:t>
            </a:r>
            <a:r>
              <a:rPr sz="950" spc="25" dirty="0">
                <a:solidFill>
                  <a:srgbClr val="333333"/>
                </a:solidFill>
                <a:latin typeface="微软雅黑"/>
                <a:cs typeface="微软雅黑"/>
              </a:rPr>
              <a:t>竟然还表示这么一种重要的权限。</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ls</a:t>
            </a:r>
            <a:r>
              <a:rPr sz="850" spc="5" dirty="0">
                <a:solidFill>
                  <a:srgbClr val="333333"/>
                </a:solidFill>
                <a:latin typeface="Lucida Console"/>
                <a:cs typeface="Lucida Console"/>
              </a:rPr>
              <a:t> </a:t>
            </a:r>
            <a:r>
              <a:rPr sz="850" spc="15" dirty="0">
                <a:solidFill>
                  <a:srgbClr val="333333"/>
                </a:solidFill>
                <a:latin typeface="Lucida Console"/>
                <a:cs typeface="Lucida Console"/>
              </a:rPr>
              <a:t>-ld</a:t>
            </a:r>
            <a:r>
              <a:rPr sz="850" spc="5" dirty="0">
                <a:solidFill>
                  <a:srgbClr val="333333"/>
                </a:solidFill>
                <a:latin typeface="Lucida Console"/>
                <a:cs typeface="Lucida Console"/>
              </a:rPr>
              <a:t> </a:t>
            </a:r>
            <a:r>
              <a:rPr sz="850" spc="15" dirty="0">
                <a:solidFill>
                  <a:srgbClr val="333333"/>
                </a:solidFill>
                <a:latin typeface="Lucida Console"/>
                <a:cs typeface="Lucida Console"/>
              </a:rPr>
              <a:t>/root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dr-xrwx---+</a:t>
            </a:r>
            <a:r>
              <a:rPr sz="850" spc="10" dirty="0">
                <a:solidFill>
                  <a:srgbClr val="333333"/>
                </a:solidFill>
                <a:latin typeface="Lucida Console"/>
                <a:cs typeface="Lucida Console"/>
              </a:rPr>
              <a:t> </a:t>
            </a:r>
            <a:r>
              <a:rPr sz="850" spc="15" dirty="0">
                <a:solidFill>
                  <a:srgbClr val="333333"/>
                </a:solidFill>
                <a:latin typeface="Lucida Console"/>
                <a:cs typeface="Lucida Console"/>
              </a:rPr>
              <a:t>14</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4096 May</a:t>
            </a:r>
            <a:r>
              <a:rPr sz="850" spc="10" dirty="0">
                <a:solidFill>
                  <a:srgbClr val="333333"/>
                </a:solidFill>
                <a:latin typeface="Lucida Console"/>
                <a:cs typeface="Lucida Console"/>
              </a:rPr>
              <a:t> </a:t>
            </a:r>
            <a:r>
              <a:rPr sz="850" spc="15" dirty="0">
                <a:solidFill>
                  <a:srgbClr val="333333"/>
                </a:solidFill>
                <a:latin typeface="Lucida Console"/>
                <a:cs typeface="Lucida Console"/>
              </a:rPr>
              <a:t>4</a:t>
            </a:r>
            <a:r>
              <a:rPr sz="850" spc="10" dirty="0">
                <a:solidFill>
                  <a:srgbClr val="333333"/>
                </a:solidFill>
                <a:latin typeface="Lucida Console"/>
                <a:cs typeface="Lucida Console"/>
              </a:rPr>
              <a:t> </a:t>
            </a:r>
            <a:r>
              <a:rPr sz="850" spc="15" dirty="0">
                <a:solidFill>
                  <a:srgbClr val="333333"/>
                </a:solidFill>
                <a:latin typeface="Lucida Console"/>
                <a:cs typeface="Lucida Console"/>
              </a:rPr>
              <a:t>2020</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40" dirty="0">
                <a:solidFill>
                  <a:srgbClr val="333333"/>
                </a:solidFill>
                <a:latin typeface="Trebuchet MS"/>
                <a:cs typeface="Trebuchet MS"/>
              </a:rPr>
              <a:t>2.</a:t>
            </a:r>
            <a:r>
              <a:rPr sz="950" b="1" spc="165" dirty="0">
                <a:solidFill>
                  <a:srgbClr val="333333"/>
                </a:solidFill>
                <a:latin typeface="Trebuchet MS"/>
                <a:cs typeface="Trebuchet MS"/>
              </a:rPr>
              <a:t> </a:t>
            </a:r>
            <a:r>
              <a:rPr sz="950" b="1" spc="40" dirty="0">
                <a:solidFill>
                  <a:srgbClr val="333333"/>
                </a:solidFill>
                <a:latin typeface="Trebuchet MS"/>
                <a:cs typeface="Trebuchet MS"/>
              </a:rPr>
              <a:t>getfacl</a:t>
            </a:r>
            <a:r>
              <a:rPr sz="950" b="1" spc="25" dirty="0">
                <a:solidFill>
                  <a:srgbClr val="333333"/>
                </a:solidFill>
                <a:latin typeface="微软雅黑"/>
                <a:cs typeface="微软雅黑"/>
              </a:rPr>
              <a:t>命令</a:t>
            </a:r>
            <a:endParaRPr sz="950">
              <a:latin typeface="微软雅黑"/>
              <a:cs typeface="微软雅黑"/>
            </a:endParaRPr>
          </a:p>
          <a:p>
            <a:pPr marL="12700">
              <a:lnSpc>
                <a:spcPct val="100000"/>
              </a:lnSpc>
              <a:spcBef>
                <a:spcPts val="1110"/>
              </a:spcBef>
            </a:pPr>
            <a:r>
              <a:rPr sz="950" spc="30" dirty="0">
                <a:solidFill>
                  <a:srgbClr val="333333"/>
                </a:solidFill>
                <a:latin typeface="Tahoma"/>
                <a:cs typeface="Tahoma"/>
              </a:rPr>
              <a:t>getfacl</a:t>
            </a:r>
            <a:r>
              <a:rPr sz="950" spc="25" dirty="0">
                <a:solidFill>
                  <a:srgbClr val="333333"/>
                </a:solidFill>
                <a:latin typeface="微软雅黑"/>
                <a:cs typeface="微软雅黑"/>
              </a:rPr>
              <a:t>命令用于查看文件的</a:t>
            </a:r>
            <a:r>
              <a:rPr sz="950" spc="40" dirty="0">
                <a:solidFill>
                  <a:srgbClr val="333333"/>
                </a:solidFill>
                <a:latin typeface="Tahoma"/>
                <a:cs typeface="Tahoma"/>
              </a:rPr>
              <a:t>ACL</a:t>
            </a:r>
            <a:r>
              <a:rPr sz="950" spc="25" dirty="0">
                <a:solidFill>
                  <a:srgbClr val="333333"/>
                </a:solidFill>
                <a:latin typeface="微软雅黑"/>
                <a:cs typeface="微软雅黑"/>
              </a:rPr>
              <a:t>权限规则，英文全称为</a:t>
            </a:r>
            <a:r>
              <a:rPr sz="950" spc="10" dirty="0">
                <a:solidFill>
                  <a:srgbClr val="333333"/>
                </a:solidFill>
                <a:latin typeface="微软雅黑"/>
                <a:cs typeface="微软雅黑"/>
              </a:rPr>
              <a:t>：</a:t>
            </a:r>
            <a:r>
              <a:rPr sz="950" spc="10" dirty="0">
                <a:solidFill>
                  <a:srgbClr val="333333"/>
                </a:solidFill>
                <a:latin typeface="Tahoma"/>
                <a:cs typeface="Tahoma"/>
              </a:rPr>
              <a:t>“get</a:t>
            </a:r>
            <a:r>
              <a:rPr sz="950" spc="-55" dirty="0">
                <a:solidFill>
                  <a:srgbClr val="333333"/>
                </a:solidFill>
                <a:latin typeface="Tahoma"/>
                <a:cs typeface="Tahoma"/>
              </a:rPr>
              <a:t> </a:t>
            </a:r>
            <a:r>
              <a:rPr sz="950" spc="35" dirty="0">
                <a:solidFill>
                  <a:srgbClr val="333333"/>
                </a:solidFill>
                <a:latin typeface="Tahoma"/>
                <a:cs typeface="Tahoma"/>
              </a:rPr>
              <a:t>files</a:t>
            </a:r>
            <a:r>
              <a:rPr sz="950" spc="-55" dirty="0">
                <a:solidFill>
                  <a:srgbClr val="333333"/>
                </a:solidFill>
                <a:latin typeface="Tahoma"/>
                <a:cs typeface="Tahoma"/>
              </a:rPr>
              <a:t> </a:t>
            </a:r>
            <a:r>
              <a:rPr sz="950" spc="20" dirty="0">
                <a:solidFill>
                  <a:srgbClr val="333333"/>
                </a:solidFill>
                <a:latin typeface="Tahoma"/>
                <a:cs typeface="Tahoma"/>
              </a:rPr>
              <a:t>ACL”</a:t>
            </a:r>
            <a:r>
              <a:rPr sz="950" spc="20" dirty="0">
                <a:solidFill>
                  <a:srgbClr val="333333"/>
                </a:solidFill>
                <a:latin typeface="微软雅黑"/>
                <a:cs typeface="微软雅黑"/>
              </a:rPr>
              <a:t>，</a:t>
            </a:r>
            <a:r>
              <a:rPr sz="950" spc="25" dirty="0">
                <a:solidFill>
                  <a:srgbClr val="333333"/>
                </a:solidFill>
                <a:latin typeface="微软雅黑"/>
                <a:cs typeface="微软雅黑"/>
              </a:rPr>
              <a:t>语法格式为</a:t>
            </a:r>
            <a:r>
              <a:rPr sz="950" spc="-10" dirty="0">
                <a:solidFill>
                  <a:srgbClr val="333333"/>
                </a:solidFill>
                <a:latin typeface="微软雅黑"/>
                <a:cs typeface="微软雅黑"/>
              </a:rPr>
              <a:t>：</a:t>
            </a:r>
            <a:r>
              <a:rPr sz="950" spc="-10" dirty="0">
                <a:solidFill>
                  <a:srgbClr val="333333"/>
                </a:solidFill>
                <a:latin typeface="Tahoma"/>
                <a:cs typeface="Tahoma"/>
              </a:rPr>
              <a:t>“</a:t>
            </a:r>
            <a:r>
              <a:rPr sz="950" spc="-50" dirty="0">
                <a:solidFill>
                  <a:srgbClr val="333333"/>
                </a:solidFill>
                <a:latin typeface="Tahoma"/>
                <a:cs typeface="Tahoma"/>
              </a:rPr>
              <a:t> </a:t>
            </a:r>
            <a:r>
              <a:rPr sz="950" spc="30" dirty="0">
                <a:solidFill>
                  <a:srgbClr val="333333"/>
                </a:solidFill>
                <a:latin typeface="Tahoma"/>
                <a:cs typeface="Tahoma"/>
              </a:rPr>
              <a:t>getfacl</a:t>
            </a:r>
            <a:r>
              <a:rPr sz="950" spc="-55" dirty="0">
                <a:solidFill>
                  <a:srgbClr val="333333"/>
                </a:solidFill>
                <a:latin typeface="Tahoma"/>
                <a:cs typeface="Tahoma"/>
              </a:rPr>
              <a:t> </a:t>
            </a:r>
            <a:r>
              <a:rPr sz="950" spc="-45" dirty="0">
                <a:solidFill>
                  <a:srgbClr val="333333"/>
                </a:solidFill>
                <a:latin typeface="Tahoma"/>
                <a:cs typeface="Tahoma"/>
              </a:rPr>
              <a:t>[</a:t>
            </a:r>
            <a:r>
              <a:rPr sz="950" spc="25" dirty="0">
                <a:solidFill>
                  <a:srgbClr val="333333"/>
                </a:solidFill>
                <a:latin typeface="微软雅黑"/>
                <a:cs typeface="微软雅黑"/>
              </a:rPr>
              <a:t>参数</a:t>
            </a:r>
            <a:r>
              <a:rPr sz="950" spc="-45" dirty="0">
                <a:solidFill>
                  <a:srgbClr val="333333"/>
                </a:solidFill>
                <a:latin typeface="Tahoma"/>
                <a:cs typeface="Tahoma"/>
              </a:rPr>
              <a:t>]</a:t>
            </a:r>
            <a:endParaRPr sz="950">
              <a:latin typeface="Tahoma"/>
              <a:cs typeface="Tahoma"/>
            </a:endParaRPr>
          </a:p>
        </p:txBody>
      </p:sp>
      <p:sp>
        <p:nvSpPr>
          <p:cNvPr id="21" name="object 21"/>
          <p:cNvSpPr txBox="1"/>
          <p:nvPr/>
        </p:nvSpPr>
        <p:spPr>
          <a:xfrm>
            <a:off x="946424" y="10142294"/>
            <a:ext cx="68834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文件名称</a:t>
            </a:r>
            <a:r>
              <a:rPr sz="950" spc="-40" dirty="0">
                <a:solidFill>
                  <a:srgbClr val="333333"/>
                </a:solidFill>
                <a:latin typeface="Tahoma"/>
                <a:cs typeface="Tahoma"/>
              </a:rPr>
              <a:t>”</a:t>
            </a:r>
            <a:r>
              <a:rPr sz="950" spc="25" dirty="0">
                <a:solidFill>
                  <a:srgbClr val="333333"/>
                </a:solidFill>
                <a:latin typeface="微软雅黑"/>
                <a:cs typeface="微软雅黑"/>
              </a:rPr>
              <a:t>。</a:t>
            </a:r>
            <a:endParaRPr sz="950">
              <a:latin typeface="微软雅黑"/>
              <a:cs typeface="微软雅黑"/>
            </a:endParaRPr>
          </a:p>
        </p:txBody>
      </p:sp>
      <p:sp>
        <p:nvSpPr>
          <p:cNvPr id="22" name="object 22"/>
          <p:cNvSpPr txBox="1"/>
          <p:nvPr/>
        </p:nvSpPr>
        <p:spPr>
          <a:xfrm>
            <a:off x="1070306" y="406491"/>
            <a:ext cx="2444115" cy="7118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su</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cd</a:t>
            </a:r>
            <a:r>
              <a:rPr sz="850" spc="5" dirty="0">
                <a:solidFill>
                  <a:srgbClr val="333333"/>
                </a:solidFill>
                <a:latin typeface="Lucida Console"/>
                <a:cs typeface="Lucida Console"/>
              </a:rPr>
              <a:t> </a:t>
            </a:r>
            <a:r>
              <a:rPr sz="850" spc="15" dirty="0">
                <a:solidFill>
                  <a:srgbClr val="333333"/>
                </a:solidFill>
                <a:latin typeface="Lucida Console"/>
                <a:cs typeface="Lucida Console"/>
              </a:rPr>
              <a:t>/root</a:t>
            </a:r>
            <a:endParaRPr sz="850">
              <a:latin typeface="Lucida Console"/>
              <a:cs typeface="Lucida Console"/>
            </a:endParaRPr>
          </a:p>
          <a:p>
            <a:pPr marL="12700" marR="71755">
              <a:lnSpc>
                <a:spcPct val="132400"/>
              </a:lnSpc>
            </a:pPr>
            <a:r>
              <a:rPr sz="850" spc="15" dirty="0">
                <a:solidFill>
                  <a:srgbClr val="333333"/>
                </a:solidFill>
                <a:latin typeface="Lucida Console"/>
                <a:cs typeface="Lucida Console"/>
              </a:rPr>
              <a:t>-bash:</a:t>
            </a:r>
            <a:r>
              <a:rPr sz="850" dirty="0">
                <a:solidFill>
                  <a:srgbClr val="333333"/>
                </a:solidFill>
                <a:latin typeface="Lucida Console"/>
                <a:cs typeface="Lucida Console"/>
              </a:rPr>
              <a:t> </a:t>
            </a:r>
            <a:r>
              <a:rPr sz="850" spc="15" dirty="0">
                <a:solidFill>
                  <a:srgbClr val="333333"/>
                </a:solidFill>
                <a:latin typeface="Lucida Console"/>
                <a:cs typeface="Lucida Console"/>
              </a:rPr>
              <a:t>cd:</a:t>
            </a:r>
            <a:r>
              <a:rPr sz="850" spc="5" dirty="0">
                <a:solidFill>
                  <a:srgbClr val="333333"/>
                </a:solidFill>
                <a:latin typeface="Lucida Console"/>
                <a:cs typeface="Lucida Console"/>
              </a:rPr>
              <a:t> </a:t>
            </a:r>
            <a:r>
              <a:rPr sz="850" spc="15" dirty="0">
                <a:solidFill>
                  <a:srgbClr val="333333"/>
                </a:solidFill>
                <a:latin typeface="Lucida Console"/>
                <a:cs typeface="Lucida Console"/>
              </a:rPr>
              <a:t>/root:</a:t>
            </a:r>
            <a:r>
              <a:rPr sz="850" spc="5" dirty="0">
                <a:solidFill>
                  <a:srgbClr val="333333"/>
                </a:solidFill>
                <a:latin typeface="Lucida Console"/>
                <a:cs typeface="Lucida Console"/>
              </a:rPr>
              <a:t> </a:t>
            </a:r>
            <a:r>
              <a:rPr sz="850" spc="15" dirty="0">
                <a:solidFill>
                  <a:srgbClr val="333333"/>
                </a:solidFill>
                <a:latin typeface="Lucida Console"/>
                <a:cs typeface="Lucida Console"/>
              </a:rPr>
              <a:t>Permission</a:t>
            </a:r>
            <a:r>
              <a:rPr sz="850" spc="5" dirty="0">
                <a:solidFill>
                  <a:srgbClr val="333333"/>
                </a:solidFill>
                <a:latin typeface="Lucida Console"/>
                <a:cs typeface="Lucida Console"/>
              </a:rPr>
              <a:t> </a:t>
            </a:r>
            <a:r>
              <a:rPr sz="850" spc="15" dirty="0">
                <a:solidFill>
                  <a:srgbClr val="333333"/>
                </a:solidFill>
                <a:latin typeface="Lucida Console"/>
                <a:cs typeface="Lucida Console"/>
              </a:rPr>
              <a:t>denied </a:t>
            </a:r>
            <a:r>
              <a:rPr sz="850" spc="-500"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root]$</a:t>
            </a:r>
            <a:r>
              <a:rPr sz="850" dirty="0">
                <a:solidFill>
                  <a:srgbClr val="333333"/>
                </a:solidFill>
                <a:latin typeface="Lucida Console"/>
                <a:cs typeface="Lucida Console"/>
              </a:rPr>
              <a:t> </a:t>
            </a:r>
            <a:r>
              <a:rPr sz="850" spc="15" dirty="0">
                <a:solidFill>
                  <a:srgbClr val="333333"/>
                </a:solidFill>
                <a:latin typeface="Lucida Console"/>
                <a:cs typeface="Lucida Console"/>
              </a:rPr>
              <a:t>exit</a:t>
            </a:r>
            <a:endParaRPr sz="850">
              <a:latin typeface="Lucida Console"/>
              <a:cs typeface="Lucida Console"/>
            </a:endParaRPr>
          </a:p>
        </p:txBody>
      </p:sp>
      <p:sp>
        <p:nvSpPr>
          <p:cNvPr id="23" name="object 2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24" name="object 24"/>
          <p:cNvSpPr txBox="1"/>
          <p:nvPr/>
        </p:nvSpPr>
        <p:spPr>
          <a:xfrm>
            <a:off x="3731361" y="10221400"/>
            <a:ext cx="9334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18</a:t>
            </a:r>
            <a:endParaRPr sz="800">
              <a:latin typeface="小哥哥网恋吗"/>
              <a:cs typeface="小哥哥网恋吗"/>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4360994"/>
          <a:ext cx="5655945" cy="1257300"/>
        </p:xfrm>
        <a:graphic>
          <a:graphicData uri="http://schemas.openxmlformats.org/drawingml/2006/table">
            <a:tbl>
              <a:tblPr firstRow="1" bandRow="1">
                <a:tableStyleId>{2D5ABB26-0587-4C30-8999-92F81FD0307C}</a:tableStyleId>
              </a:tblPr>
              <a:tblGrid>
                <a:gridCol w="1886585">
                  <a:extLst>
                    <a:ext uri="{9D8B030D-6E8A-4147-A177-3AD203B41FA5}">
                      <a16:colId xmlns:a16="http://schemas.microsoft.com/office/drawing/2014/main" val="20000"/>
                    </a:ext>
                  </a:extLst>
                </a:gridCol>
                <a:gridCol w="375412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登录方式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默认目录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微软雅黑"/>
                          <a:cs typeface="微软雅黑"/>
                        </a:rPr>
                        <a:t>匿名公开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/var/ftp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微软雅黑"/>
                          <a:cs typeface="微软雅黑"/>
                        </a:rPr>
                        <a:t>本地用户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该用户的家目录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微软雅黑"/>
                          <a:cs typeface="微软雅黑"/>
                        </a:rPr>
                        <a:t>虚拟用户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对应映射用户的家目录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bl>
          </a:graphicData>
        </a:graphic>
      </p:graphicFrame>
      <p:grpSp>
        <p:nvGrpSpPr>
          <p:cNvPr id="3" name="object 3"/>
          <p:cNvGrpSpPr/>
          <p:nvPr/>
        </p:nvGrpSpPr>
        <p:grpSpPr>
          <a:xfrm>
            <a:off x="959124" y="368173"/>
            <a:ext cx="5651500" cy="1010285"/>
            <a:chOff x="959124" y="368173"/>
            <a:chExt cx="5651500" cy="1010285"/>
          </a:xfrm>
        </p:grpSpPr>
        <p:sp>
          <p:nvSpPr>
            <p:cNvPr id="4" name="object 4"/>
            <p:cNvSpPr/>
            <p:nvPr/>
          </p:nvSpPr>
          <p:spPr>
            <a:xfrm>
              <a:off x="963889" y="372937"/>
              <a:ext cx="5641975" cy="1000760"/>
            </a:xfrm>
            <a:custGeom>
              <a:avLst/>
              <a:gdLst/>
              <a:ahLst/>
              <a:cxnLst/>
              <a:rect l="l" t="t" r="r" b="b"/>
              <a:pathLst>
                <a:path w="5641975" h="1000760">
                  <a:moveTo>
                    <a:pt x="5617597" y="1000589"/>
                  </a:moveTo>
                  <a:lnTo>
                    <a:pt x="23823" y="1000589"/>
                  </a:lnTo>
                  <a:lnTo>
                    <a:pt x="20659" y="1000437"/>
                  </a:lnTo>
                  <a:lnTo>
                    <a:pt x="0" y="979892"/>
                  </a:lnTo>
                  <a:lnTo>
                    <a:pt x="0" y="976766"/>
                  </a:lnTo>
                  <a:lnTo>
                    <a:pt x="0" y="20545"/>
                  </a:lnTo>
                  <a:lnTo>
                    <a:pt x="20659" y="0"/>
                  </a:lnTo>
                  <a:lnTo>
                    <a:pt x="5620752" y="0"/>
                  </a:lnTo>
                  <a:lnTo>
                    <a:pt x="5641421" y="20545"/>
                  </a:lnTo>
                  <a:lnTo>
                    <a:pt x="5641421" y="979892"/>
                  </a:lnTo>
                  <a:lnTo>
                    <a:pt x="5620752" y="1000437"/>
                  </a:lnTo>
                  <a:lnTo>
                    <a:pt x="5617597" y="1000589"/>
                  </a:lnTo>
                  <a:close/>
                </a:path>
              </a:pathLst>
            </a:custGeom>
            <a:solidFill>
              <a:srgbClr val="F8F8F8"/>
            </a:solidFill>
          </p:spPr>
          <p:txBody>
            <a:bodyPr wrap="square" lIns="0" tIns="0" rIns="0" bIns="0" rtlCol="0"/>
            <a:lstStyle/>
            <a:p>
              <a:endParaRPr/>
            </a:p>
          </p:txBody>
        </p:sp>
        <p:sp>
          <p:nvSpPr>
            <p:cNvPr id="5" name="object 5"/>
            <p:cNvSpPr/>
            <p:nvPr/>
          </p:nvSpPr>
          <p:spPr>
            <a:xfrm>
              <a:off x="963889" y="372937"/>
              <a:ext cx="5641975" cy="1000760"/>
            </a:xfrm>
            <a:custGeom>
              <a:avLst/>
              <a:gdLst/>
              <a:ahLst/>
              <a:cxnLst/>
              <a:rect l="l" t="t" r="r" b="b"/>
              <a:pathLst>
                <a:path w="5641975" h="1000760">
                  <a:moveTo>
                    <a:pt x="0" y="976766"/>
                  </a:moveTo>
                  <a:lnTo>
                    <a:pt x="0" y="23823"/>
                  </a:lnTo>
                  <a:lnTo>
                    <a:pt x="0" y="20545"/>
                  </a:lnTo>
                  <a:lnTo>
                    <a:pt x="600" y="17419"/>
                  </a:lnTo>
                  <a:lnTo>
                    <a:pt x="1810" y="14446"/>
                  </a:lnTo>
                  <a:lnTo>
                    <a:pt x="3020" y="11616"/>
                  </a:lnTo>
                  <a:lnTo>
                    <a:pt x="4745" y="9081"/>
                  </a:lnTo>
                  <a:lnTo>
                    <a:pt x="6975" y="6851"/>
                  </a:lnTo>
                  <a:lnTo>
                    <a:pt x="9214" y="4612"/>
                  </a:lnTo>
                  <a:lnTo>
                    <a:pt x="11787" y="2830"/>
                  </a:lnTo>
                  <a:lnTo>
                    <a:pt x="14703" y="1782"/>
                  </a:lnTo>
                  <a:lnTo>
                    <a:pt x="17629" y="590"/>
                  </a:lnTo>
                  <a:lnTo>
                    <a:pt x="20659" y="0"/>
                  </a:lnTo>
                  <a:lnTo>
                    <a:pt x="23823" y="0"/>
                  </a:lnTo>
                  <a:lnTo>
                    <a:pt x="5617597" y="0"/>
                  </a:lnTo>
                  <a:lnTo>
                    <a:pt x="5620752" y="0"/>
                  </a:lnTo>
                  <a:lnTo>
                    <a:pt x="5623792" y="590"/>
                  </a:lnTo>
                  <a:lnTo>
                    <a:pt x="5626717" y="1782"/>
                  </a:lnTo>
                  <a:lnTo>
                    <a:pt x="5629633" y="2830"/>
                  </a:lnTo>
                  <a:lnTo>
                    <a:pt x="5641421" y="20545"/>
                  </a:lnTo>
                  <a:lnTo>
                    <a:pt x="5641421" y="23823"/>
                  </a:lnTo>
                  <a:lnTo>
                    <a:pt x="5641421" y="976766"/>
                  </a:lnTo>
                  <a:lnTo>
                    <a:pt x="5641421" y="979892"/>
                  </a:lnTo>
                  <a:lnTo>
                    <a:pt x="5640821" y="982874"/>
                  </a:lnTo>
                  <a:lnTo>
                    <a:pt x="5639610" y="985695"/>
                  </a:lnTo>
                  <a:lnTo>
                    <a:pt x="5638400" y="988525"/>
                  </a:lnTo>
                  <a:lnTo>
                    <a:pt x="5626717" y="998503"/>
                  </a:lnTo>
                  <a:lnTo>
                    <a:pt x="5623792" y="999846"/>
                  </a:lnTo>
                  <a:lnTo>
                    <a:pt x="5620752" y="1000437"/>
                  </a:lnTo>
                  <a:lnTo>
                    <a:pt x="5617597" y="1000589"/>
                  </a:lnTo>
                  <a:lnTo>
                    <a:pt x="23823" y="1000589"/>
                  </a:lnTo>
                  <a:lnTo>
                    <a:pt x="20659" y="1000437"/>
                  </a:lnTo>
                  <a:lnTo>
                    <a:pt x="17629" y="999846"/>
                  </a:lnTo>
                  <a:lnTo>
                    <a:pt x="14703" y="998503"/>
                  </a:lnTo>
                  <a:lnTo>
                    <a:pt x="11787" y="997311"/>
                  </a:lnTo>
                  <a:lnTo>
                    <a:pt x="1810" y="985695"/>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22"/>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045352"/>
            <a:ext cx="5651500" cy="1353185"/>
            <a:chOff x="959124" y="2045352"/>
            <a:chExt cx="5651500" cy="1353185"/>
          </a:xfrm>
        </p:grpSpPr>
        <p:sp>
          <p:nvSpPr>
            <p:cNvPr id="8" name="object 8"/>
            <p:cNvSpPr/>
            <p:nvPr/>
          </p:nvSpPr>
          <p:spPr>
            <a:xfrm>
              <a:off x="963889" y="2050116"/>
              <a:ext cx="5641975" cy="1343660"/>
            </a:xfrm>
            <a:custGeom>
              <a:avLst/>
              <a:gdLst/>
              <a:ahLst/>
              <a:cxnLst/>
              <a:rect l="l" t="t" r="r" b="b"/>
              <a:pathLst>
                <a:path w="5641975" h="1343660">
                  <a:moveTo>
                    <a:pt x="5617597" y="1343649"/>
                  </a:moveTo>
                  <a:lnTo>
                    <a:pt x="23823" y="1343649"/>
                  </a:lnTo>
                  <a:lnTo>
                    <a:pt x="20659" y="1343496"/>
                  </a:lnTo>
                  <a:lnTo>
                    <a:pt x="0" y="1322799"/>
                  </a:lnTo>
                  <a:lnTo>
                    <a:pt x="0" y="1319825"/>
                  </a:lnTo>
                  <a:lnTo>
                    <a:pt x="0" y="20697"/>
                  </a:lnTo>
                  <a:lnTo>
                    <a:pt x="20659" y="0"/>
                  </a:lnTo>
                  <a:lnTo>
                    <a:pt x="5620752" y="0"/>
                  </a:lnTo>
                  <a:lnTo>
                    <a:pt x="5641421" y="20697"/>
                  </a:lnTo>
                  <a:lnTo>
                    <a:pt x="5641421" y="1322799"/>
                  </a:lnTo>
                  <a:lnTo>
                    <a:pt x="5620752" y="1343496"/>
                  </a:lnTo>
                  <a:lnTo>
                    <a:pt x="5617597" y="1343649"/>
                  </a:lnTo>
                  <a:close/>
                </a:path>
              </a:pathLst>
            </a:custGeom>
            <a:solidFill>
              <a:srgbClr val="F8F8F8"/>
            </a:solidFill>
          </p:spPr>
          <p:txBody>
            <a:bodyPr wrap="square" lIns="0" tIns="0" rIns="0" bIns="0" rtlCol="0"/>
            <a:lstStyle/>
            <a:p>
              <a:endParaRPr/>
            </a:p>
          </p:txBody>
        </p:sp>
        <p:sp>
          <p:nvSpPr>
            <p:cNvPr id="9" name="object 9"/>
            <p:cNvSpPr/>
            <p:nvPr/>
          </p:nvSpPr>
          <p:spPr>
            <a:xfrm>
              <a:off x="963889" y="2050116"/>
              <a:ext cx="5641975" cy="1343660"/>
            </a:xfrm>
            <a:custGeom>
              <a:avLst/>
              <a:gdLst/>
              <a:ahLst/>
              <a:cxnLst/>
              <a:rect l="l" t="t" r="r" b="b"/>
              <a:pathLst>
                <a:path w="5641975" h="1343660">
                  <a:moveTo>
                    <a:pt x="0" y="1319825"/>
                  </a:moveTo>
                  <a:lnTo>
                    <a:pt x="0" y="23823"/>
                  </a:lnTo>
                  <a:lnTo>
                    <a:pt x="0" y="20697"/>
                  </a:lnTo>
                  <a:lnTo>
                    <a:pt x="600" y="17572"/>
                  </a:lnTo>
                  <a:lnTo>
                    <a:pt x="1810" y="14742"/>
                  </a:lnTo>
                  <a:lnTo>
                    <a:pt x="3020" y="11616"/>
                  </a:lnTo>
                  <a:lnTo>
                    <a:pt x="4745" y="9081"/>
                  </a:lnTo>
                  <a:lnTo>
                    <a:pt x="6975" y="6994"/>
                  </a:lnTo>
                  <a:lnTo>
                    <a:pt x="9214" y="4764"/>
                  </a:lnTo>
                  <a:lnTo>
                    <a:pt x="11787" y="2982"/>
                  </a:lnTo>
                  <a:lnTo>
                    <a:pt x="14703" y="1639"/>
                  </a:lnTo>
                  <a:lnTo>
                    <a:pt x="17629" y="600"/>
                  </a:lnTo>
                  <a:lnTo>
                    <a:pt x="20659" y="0"/>
                  </a:lnTo>
                  <a:lnTo>
                    <a:pt x="23823" y="0"/>
                  </a:lnTo>
                  <a:lnTo>
                    <a:pt x="5617597" y="0"/>
                  </a:lnTo>
                  <a:lnTo>
                    <a:pt x="5620752" y="0"/>
                  </a:lnTo>
                  <a:lnTo>
                    <a:pt x="5623792" y="600"/>
                  </a:lnTo>
                  <a:lnTo>
                    <a:pt x="5626717" y="1791"/>
                  </a:lnTo>
                  <a:lnTo>
                    <a:pt x="5629633" y="2982"/>
                  </a:lnTo>
                  <a:lnTo>
                    <a:pt x="5632206" y="4764"/>
                  </a:lnTo>
                  <a:lnTo>
                    <a:pt x="5634446" y="6994"/>
                  </a:lnTo>
                  <a:lnTo>
                    <a:pt x="5636675" y="9081"/>
                  </a:lnTo>
                  <a:lnTo>
                    <a:pt x="5638400" y="11616"/>
                  </a:lnTo>
                  <a:lnTo>
                    <a:pt x="5639610" y="14742"/>
                  </a:lnTo>
                  <a:lnTo>
                    <a:pt x="5640821" y="17572"/>
                  </a:lnTo>
                  <a:lnTo>
                    <a:pt x="5641421" y="20697"/>
                  </a:lnTo>
                  <a:lnTo>
                    <a:pt x="5641421" y="23823"/>
                  </a:lnTo>
                  <a:lnTo>
                    <a:pt x="5641421" y="1319825"/>
                  </a:lnTo>
                  <a:lnTo>
                    <a:pt x="5641421" y="1322799"/>
                  </a:lnTo>
                  <a:lnTo>
                    <a:pt x="5640821" y="1325781"/>
                  </a:lnTo>
                  <a:lnTo>
                    <a:pt x="5639610" y="1328611"/>
                  </a:lnTo>
                  <a:lnTo>
                    <a:pt x="5638400" y="1331585"/>
                  </a:lnTo>
                  <a:lnTo>
                    <a:pt x="5617597" y="1343649"/>
                  </a:lnTo>
                  <a:lnTo>
                    <a:pt x="23823" y="1343649"/>
                  </a:lnTo>
                  <a:lnTo>
                    <a:pt x="1810" y="1328611"/>
                  </a:lnTo>
                  <a:lnTo>
                    <a:pt x="600" y="1325781"/>
                  </a:lnTo>
                  <a:lnTo>
                    <a:pt x="0" y="1322799"/>
                  </a:lnTo>
                  <a:lnTo>
                    <a:pt x="0" y="1319825"/>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131201"/>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1485714"/>
            <a:ext cx="5600065" cy="2712720"/>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而张三用户不仅可以登录，还可以创建、改名和删除文件，满权限状态。当然，读者在生产环境中一定 要根据真实需求来灵活配置参数，不要照搬这里的实验操作。</a:t>
            </a:r>
            <a:endParaRPr sz="950">
              <a:latin typeface="微软雅黑"/>
              <a:cs typeface="微软雅黑"/>
            </a:endParaRPr>
          </a:p>
          <a:p>
            <a:pPr>
              <a:lnSpc>
                <a:spcPct val="100000"/>
              </a:lnSpc>
              <a:spcBef>
                <a:spcPts val="45"/>
              </a:spcBef>
            </a:pPr>
            <a:endParaRPr sz="900">
              <a:latin typeface="微软雅黑"/>
              <a:cs typeface="微软雅黑"/>
            </a:endParaRPr>
          </a:p>
          <a:p>
            <a:pPr marL="136525" marR="40132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vusers_dir]# </a:t>
            </a:r>
            <a:r>
              <a:rPr sz="850" spc="25" dirty="0">
                <a:solidFill>
                  <a:srgbClr val="333333"/>
                </a:solidFill>
                <a:latin typeface="Lucida Console"/>
                <a:cs typeface="Lucida Console"/>
              </a:rPr>
              <a:t>ftp</a:t>
            </a:r>
            <a:r>
              <a:rPr sz="850" spc="30" dirty="0">
                <a:solidFill>
                  <a:srgbClr val="333333"/>
                </a:solidFill>
                <a:latin typeface="Lucida Console"/>
                <a:cs typeface="Lucida Console"/>
              </a:rPr>
              <a:t> 192.168.10.10Connected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192.168.10.10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(192.168.10.10).220</a:t>
            </a:r>
            <a:r>
              <a:rPr sz="850" spc="25" dirty="0">
                <a:solidFill>
                  <a:srgbClr val="333333"/>
                </a:solidFill>
                <a:latin typeface="Lucida Console"/>
                <a:cs typeface="Lucida Console"/>
              </a:rPr>
              <a:t> </a:t>
            </a:r>
            <a:r>
              <a:rPr sz="850" spc="30" dirty="0">
                <a:solidFill>
                  <a:srgbClr val="333333"/>
                </a:solidFill>
                <a:latin typeface="Lucida Console"/>
                <a:cs typeface="Lucida Console"/>
              </a:rPr>
              <a:t>(vsFTPd</a:t>
            </a:r>
            <a:r>
              <a:rPr sz="850" spc="25" dirty="0">
                <a:solidFill>
                  <a:srgbClr val="333333"/>
                </a:solidFill>
                <a:latin typeface="Lucida Console"/>
                <a:cs typeface="Lucida Console"/>
              </a:rPr>
              <a:t> </a:t>
            </a:r>
            <a:r>
              <a:rPr sz="850" spc="30" dirty="0">
                <a:solidFill>
                  <a:srgbClr val="333333"/>
                </a:solidFill>
                <a:latin typeface="Lucida Console"/>
                <a:cs typeface="Lucida Console"/>
              </a:rPr>
              <a:t>3.0.3)Name</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(192.168.10.10:root):</a:t>
            </a:r>
            <a:r>
              <a:rPr sz="850" spc="25" dirty="0">
                <a:solidFill>
                  <a:srgbClr val="333333"/>
                </a:solidFill>
                <a:latin typeface="Lucida Console"/>
                <a:cs typeface="Lucida Console"/>
              </a:rPr>
              <a:t> </a:t>
            </a:r>
            <a:r>
              <a:rPr sz="850" spc="30" dirty="0">
                <a:solidFill>
                  <a:srgbClr val="333333"/>
                </a:solidFill>
                <a:latin typeface="Lucida Console"/>
                <a:cs typeface="Lucida Console"/>
              </a:rPr>
              <a:t>zhangsan331</a:t>
            </a:r>
            <a:endParaRPr sz="850">
              <a:latin typeface="Lucida Console"/>
              <a:cs typeface="Lucida Console"/>
            </a:endParaRPr>
          </a:p>
          <a:p>
            <a:pPr marL="136525" marR="62865" indent="-635">
              <a:lnSpc>
                <a:spcPct val="132400"/>
              </a:lnSpc>
            </a:pPr>
            <a:r>
              <a:rPr sz="850" spc="25" dirty="0">
                <a:solidFill>
                  <a:srgbClr val="333333"/>
                </a:solidFill>
                <a:latin typeface="Lucida Console"/>
                <a:cs typeface="Lucida Console"/>
              </a:rPr>
              <a:t>Please</a:t>
            </a:r>
            <a:r>
              <a:rPr sz="850" spc="30" dirty="0">
                <a:solidFill>
                  <a:srgbClr val="333333"/>
                </a:solidFill>
                <a:latin typeface="Lucida Console"/>
                <a:cs typeface="Lucida Console"/>
              </a:rPr>
              <a:t> specify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password.Password:</a:t>
            </a:r>
            <a:r>
              <a:rPr sz="800" spc="90" dirty="0">
                <a:solidFill>
                  <a:srgbClr val="333333"/>
                </a:solidFill>
                <a:latin typeface="宋体"/>
                <a:cs typeface="宋体"/>
              </a:rPr>
              <a:t>此处输入虚拟用户的密码</a:t>
            </a:r>
            <a:r>
              <a:rPr sz="850" spc="25" dirty="0">
                <a:solidFill>
                  <a:srgbClr val="333333"/>
                </a:solidFill>
                <a:latin typeface="Lucida Console"/>
                <a:cs typeface="Lucida Console"/>
              </a:rPr>
              <a:t>230</a:t>
            </a:r>
            <a:r>
              <a:rPr sz="850" spc="30" dirty="0">
                <a:solidFill>
                  <a:srgbClr val="333333"/>
                </a:solidFill>
                <a:latin typeface="Lucida Console"/>
                <a:cs typeface="Lucida Console"/>
              </a:rPr>
              <a:t> </a:t>
            </a:r>
            <a:r>
              <a:rPr sz="850" spc="25" dirty="0">
                <a:solidFill>
                  <a:srgbClr val="333333"/>
                </a:solidFill>
                <a:latin typeface="Lucida Console"/>
                <a:cs typeface="Lucida Console"/>
              </a:rPr>
              <a:t>Login </a:t>
            </a:r>
            <a:r>
              <a:rPr sz="850" spc="30" dirty="0">
                <a:solidFill>
                  <a:srgbClr val="333333"/>
                </a:solidFill>
                <a:latin typeface="Lucida Console"/>
                <a:cs typeface="Lucida Console"/>
              </a:rPr>
              <a:t> successful.Remote </a:t>
            </a:r>
            <a:r>
              <a:rPr sz="850" spc="25" dirty="0">
                <a:solidFill>
                  <a:srgbClr val="333333"/>
                </a:solidFill>
                <a:latin typeface="Lucida Console"/>
                <a:cs typeface="Lucida Console"/>
              </a:rPr>
              <a:t>system</a:t>
            </a:r>
            <a:r>
              <a:rPr sz="850" spc="35" dirty="0">
                <a:solidFill>
                  <a:srgbClr val="333333"/>
                </a:solidFill>
                <a:latin typeface="Lucida Console"/>
                <a:cs typeface="Lucida Console"/>
              </a:rPr>
              <a:t> </a:t>
            </a:r>
            <a:r>
              <a:rPr sz="850" spc="25" dirty="0">
                <a:solidFill>
                  <a:srgbClr val="333333"/>
                </a:solidFill>
                <a:latin typeface="Lucida Console"/>
                <a:cs typeface="Lucida Console"/>
              </a:rPr>
              <a:t>type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30" dirty="0">
                <a:solidFill>
                  <a:srgbClr val="333333"/>
                </a:solidFill>
                <a:latin typeface="Lucida Console"/>
                <a:cs typeface="Lucida Console"/>
              </a:rPr>
              <a:t>UNIX.Using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binary</a:t>
            </a:r>
            <a:r>
              <a:rPr sz="850" spc="35" dirty="0">
                <a:solidFill>
                  <a:srgbClr val="333333"/>
                </a:solidFill>
                <a:latin typeface="Lucida Console"/>
                <a:cs typeface="Lucida Console"/>
              </a:rPr>
              <a:t> </a:t>
            </a:r>
            <a:r>
              <a:rPr sz="850" spc="25" dirty="0">
                <a:solidFill>
                  <a:srgbClr val="333333"/>
                </a:solidFill>
                <a:latin typeface="Lucida Console"/>
                <a:cs typeface="Lucida Console"/>
              </a:rPr>
              <a:t>mode</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transfer</a:t>
            </a:r>
            <a:r>
              <a:rPr sz="850" spc="35" dirty="0">
                <a:solidFill>
                  <a:srgbClr val="333333"/>
                </a:solidFill>
                <a:latin typeface="Lucida Console"/>
                <a:cs typeface="Lucida Console"/>
              </a:rPr>
              <a:t> </a:t>
            </a:r>
            <a:r>
              <a:rPr sz="850" spc="30" dirty="0">
                <a:solidFill>
                  <a:srgbClr val="333333"/>
                </a:solidFill>
                <a:latin typeface="Lucida Console"/>
                <a:cs typeface="Lucida Console"/>
              </a:rPr>
              <a:t>files.ftp&gt;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70" dirty="0">
                <a:solidFill>
                  <a:srgbClr val="333333"/>
                </a:solidFill>
                <a:latin typeface="Lucida Console"/>
                <a:cs typeface="Lucida Console"/>
              </a:rPr>
              <a:t> </a:t>
            </a:r>
            <a:r>
              <a:rPr sz="850" spc="30" dirty="0">
                <a:solidFill>
                  <a:srgbClr val="333333"/>
                </a:solidFill>
                <a:latin typeface="Lucida Console"/>
                <a:cs typeface="Lucida Console"/>
              </a:rPr>
              <a:t>files257</a:t>
            </a:r>
            <a:r>
              <a:rPr sz="850" spc="70" dirty="0">
                <a:solidFill>
                  <a:srgbClr val="333333"/>
                </a:solidFill>
                <a:latin typeface="Lucida Console"/>
                <a:cs typeface="Lucida Console"/>
              </a:rPr>
              <a:t> </a:t>
            </a:r>
            <a:r>
              <a:rPr sz="850" spc="30" dirty="0">
                <a:solidFill>
                  <a:srgbClr val="333333"/>
                </a:solidFill>
                <a:latin typeface="Lucida Console"/>
                <a:cs typeface="Lucida Console"/>
              </a:rPr>
              <a:t>"/files"</a:t>
            </a:r>
            <a:r>
              <a:rPr sz="850" spc="70" dirty="0">
                <a:solidFill>
                  <a:srgbClr val="333333"/>
                </a:solidFill>
                <a:latin typeface="Lucida Console"/>
                <a:cs typeface="Lucida Console"/>
              </a:rPr>
              <a:t> </a:t>
            </a:r>
            <a:r>
              <a:rPr sz="850" spc="30" dirty="0">
                <a:solidFill>
                  <a:srgbClr val="333333"/>
                </a:solidFill>
                <a:latin typeface="Lucida Console"/>
                <a:cs typeface="Lucida Console"/>
              </a:rPr>
              <a:t>createdftp&gt;</a:t>
            </a:r>
            <a:r>
              <a:rPr sz="850" spc="70" dirty="0">
                <a:solidFill>
                  <a:srgbClr val="333333"/>
                </a:solidFill>
                <a:latin typeface="Lucida Console"/>
                <a:cs typeface="Lucida Console"/>
              </a:rPr>
              <a:t> </a:t>
            </a:r>
            <a:r>
              <a:rPr sz="850" spc="25" dirty="0">
                <a:solidFill>
                  <a:srgbClr val="333333"/>
                </a:solidFill>
                <a:latin typeface="Lucida Console"/>
                <a:cs typeface="Lucida Console"/>
              </a:rPr>
              <a:t>rename</a:t>
            </a:r>
            <a:r>
              <a:rPr sz="850" spc="75" dirty="0">
                <a:solidFill>
                  <a:srgbClr val="333333"/>
                </a:solidFill>
                <a:latin typeface="Lucida Console"/>
                <a:cs typeface="Lucida Console"/>
              </a:rPr>
              <a:t> </a:t>
            </a:r>
            <a:r>
              <a:rPr sz="850" spc="25" dirty="0">
                <a:solidFill>
                  <a:srgbClr val="333333"/>
                </a:solidFill>
                <a:latin typeface="Lucida Console"/>
                <a:cs typeface="Lucida Console"/>
              </a:rPr>
              <a:t>files</a:t>
            </a:r>
            <a:r>
              <a:rPr sz="850" spc="70" dirty="0">
                <a:solidFill>
                  <a:srgbClr val="333333"/>
                </a:solidFill>
                <a:latin typeface="Lucida Console"/>
                <a:cs typeface="Lucida Console"/>
              </a:rPr>
              <a:t> </a:t>
            </a:r>
            <a:r>
              <a:rPr sz="850" spc="30" dirty="0">
                <a:solidFill>
                  <a:srgbClr val="333333"/>
                </a:solidFill>
                <a:latin typeface="Lucida Console"/>
                <a:cs typeface="Lucida Console"/>
              </a:rPr>
              <a:t>database350</a:t>
            </a:r>
            <a:r>
              <a:rPr sz="850" spc="70" dirty="0">
                <a:solidFill>
                  <a:srgbClr val="333333"/>
                </a:solidFill>
                <a:latin typeface="Lucida Console"/>
                <a:cs typeface="Lucida Console"/>
              </a:rPr>
              <a:t> </a:t>
            </a:r>
            <a:r>
              <a:rPr sz="850" spc="25" dirty="0">
                <a:solidFill>
                  <a:srgbClr val="333333"/>
                </a:solidFill>
                <a:latin typeface="Lucida Console"/>
                <a:cs typeface="Lucida Console"/>
              </a:rPr>
              <a:t>Ready</a:t>
            </a:r>
            <a:r>
              <a:rPr sz="850" spc="70" dirty="0">
                <a:solidFill>
                  <a:srgbClr val="333333"/>
                </a:solidFill>
                <a:latin typeface="Lucida Console"/>
                <a:cs typeface="Lucida Console"/>
              </a:rPr>
              <a:t> </a:t>
            </a:r>
            <a:r>
              <a:rPr sz="850" spc="25" dirty="0">
                <a:solidFill>
                  <a:srgbClr val="333333"/>
                </a:solidFill>
                <a:latin typeface="Lucida Console"/>
                <a:cs typeface="Lucida Console"/>
              </a:rPr>
              <a:t>for </a:t>
            </a:r>
            <a:r>
              <a:rPr sz="850" spc="30" dirty="0">
                <a:solidFill>
                  <a:srgbClr val="333333"/>
                </a:solidFill>
                <a:latin typeface="Lucida Console"/>
                <a:cs typeface="Lucida Console"/>
              </a:rPr>
              <a:t> RNTO.250 </a:t>
            </a:r>
            <a:r>
              <a:rPr sz="850" spc="25" dirty="0">
                <a:solidFill>
                  <a:srgbClr val="333333"/>
                </a:solidFill>
                <a:latin typeface="Lucida Console"/>
                <a:cs typeface="Lucida Console"/>
              </a:rPr>
              <a:t>Rename</a:t>
            </a:r>
            <a:r>
              <a:rPr sz="850" spc="30" dirty="0">
                <a:solidFill>
                  <a:srgbClr val="333333"/>
                </a:solidFill>
                <a:latin typeface="Lucida Console"/>
                <a:cs typeface="Lucida Console"/>
              </a:rPr>
              <a:t> successful.ftp&gt;</a:t>
            </a:r>
            <a:r>
              <a:rPr sz="850" spc="35" dirty="0">
                <a:solidFill>
                  <a:srgbClr val="333333"/>
                </a:solidFill>
                <a:latin typeface="Lucida Console"/>
                <a:cs typeface="Lucida Console"/>
              </a:rPr>
              <a:t> </a:t>
            </a:r>
            <a:r>
              <a:rPr sz="850" spc="25" dirty="0">
                <a:solidFill>
                  <a:srgbClr val="333333"/>
                </a:solidFill>
                <a:latin typeface="Lucida Console"/>
                <a:cs typeface="Lucida Console"/>
              </a:rPr>
              <a:t>rmdir</a:t>
            </a:r>
            <a:r>
              <a:rPr sz="850" spc="30" dirty="0">
                <a:solidFill>
                  <a:srgbClr val="333333"/>
                </a:solidFill>
                <a:latin typeface="Lucida Console"/>
                <a:cs typeface="Lucida Console"/>
              </a:rPr>
              <a:t> database250 </a:t>
            </a:r>
            <a:r>
              <a:rPr sz="850" spc="25" dirty="0">
                <a:solidFill>
                  <a:srgbClr val="333333"/>
                </a:solidFill>
                <a:latin typeface="Lucida Console"/>
                <a:cs typeface="Lucida Console"/>
              </a:rPr>
              <a:t>Remove</a:t>
            </a:r>
            <a:r>
              <a:rPr sz="850" spc="35" dirty="0">
                <a:solidFill>
                  <a:srgbClr val="333333"/>
                </a:solidFill>
                <a:latin typeface="Lucida Console"/>
                <a:cs typeface="Lucida Console"/>
              </a:rPr>
              <a:t> </a:t>
            </a:r>
            <a:r>
              <a:rPr sz="850" spc="30" dirty="0">
                <a:solidFill>
                  <a:srgbClr val="333333"/>
                </a:solidFill>
                <a:latin typeface="Lucida Console"/>
                <a:cs typeface="Lucida Console"/>
              </a:rPr>
              <a:t>directory operation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successful.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0480">
              <a:lnSpc>
                <a:spcPct val="131600"/>
              </a:lnSpc>
              <a:spcBef>
                <a:spcPts val="5"/>
              </a:spcBef>
            </a:pPr>
            <a:r>
              <a:rPr sz="950" b="1" spc="25" dirty="0">
                <a:solidFill>
                  <a:srgbClr val="333333"/>
                </a:solidFill>
                <a:latin typeface="微软雅黑"/>
                <a:cs typeface="微软雅黑"/>
              </a:rPr>
              <a:t>最后总结下</a:t>
            </a:r>
            <a:r>
              <a:rPr sz="950" b="1" spc="5" dirty="0">
                <a:solidFill>
                  <a:srgbClr val="333333"/>
                </a:solidFill>
                <a:latin typeface="Trebuchet MS"/>
                <a:cs typeface="Trebuchet MS"/>
              </a:rPr>
              <a:t>FTP</a:t>
            </a:r>
            <a:r>
              <a:rPr sz="950" b="1" spc="25" dirty="0">
                <a:solidFill>
                  <a:srgbClr val="333333"/>
                </a:solidFill>
                <a:latin typeface="微软雅黑"/>
                <a:cs typeface="微软雅黑"/>
              </a:rPr>
              <a:t>文件传输服务登陆后默认所在的位置，如表</a:t>
            </a:r>
            <a:r>
              <a:rPr sz="950" b="1" spc="-10" dirty="0">
                <a:solidFill>
                  <a:srgbClr val="333333"/>
                </a:solidFill>
                <a:latin typeface="Trebuchet MS"/>
                <a:cs typeface="Trebuchet MS"/>
              </a:rPr>
              <a:t>11-5</a:t>
            </a:r>
            <a:r>
              <a:rPr sz="950" b="1" spc="20" dirty="0">
                <a:solidFill>
                  <a:srgbClr val="333333"/>
                </a:solidFill>
                <a:latin typeface="微软雅黑"/>
                <a:cs typeface="微软雅黑"/>
              </a:rPr>
              <a:t>所示，这样登录后心里总是有底的，不 </a:t>
            </a:r>
            <a:r>
              <a:rPr sz="950" b="1" spc="25" dirty="0">
                <a:solidFill>
                  <a:srgbClr val="333333"/>
                </a:solidFill>
                <a:latin typeface="微软雅黑"/>
                <a:cs typeface="微软雅黑"/>
              </a:rPr>
              <a:t>必担心把文件传错了目录。</a:t>
            </a:r>
            <a:endParaRPr sz="950">
              <a:latin typeface="微软雅黑"/>
              <a:cs typeface="微软雅黑"/>
            </a:endParaRPr>
          </a:p>
          <a:p>
            <a:pPr marL="12700">
              <a:lnSpc>
                <a:spcPct val="100000"/>
              </a:lnSpc>
              <a:spcBef>
                <a:spcPts val="1110"/>
              </a:spcBef>
              <a:tabLst>
                <a:tab pos="83883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11-5	</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服务程序登陆后所在目录</a:t>
            </a:r>
            <a:endParaRPr sz="950">
              <a:latin typeface="微软雅黑"/>
              <a:cs typeface="微软雅黑"/>
            </a:endParaRPr>
          </a:p>
        </p:txBody>
      </p:sp>
      <p:sp>
        <p:nvSpPr>
          <p:cNvPr id="15" name="object 15"/>
          <p:cNvSpPr txBox="1"/>
          <p:nvPr/>
        </p:nvSpPr>
        <p:spPr>
          <a:xfrm>
            <a:off x="3682942" y="10217035"/>
            <a:ext cx="191770"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180</a:t>
            </a:fld>
            <a:endParaRPr sz="800">
              <a:latin typeface="小哥哥网恋吗"/>
              <a:cs typeface="小哥哥网恋吗"/>
            </a:endParaRPr>
          </a:p>
        </p:txBody>
      </p:sp>
      <p:sp>
        <p:nvSpPr>
          <p:cNvPr id="12" name="object 12"/>
          <p:cNvSpPr txBox="1"/>
          <p:nvPr/>
        </p:nvSpPr>
        <p:spPr>
          <a:xfrm>
            <a:off x="946424" y="6092071"/>
            <a:ext cx="5665470" cy="2194560"/>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11.3</a:t>
            </a:r>
            <a:r>
              <a:rPr sz="950" b="1" spc="-35" dirty="0">
                <a:solidFill>
                  <a:srgbClr val="333333"/>
                </a:solidFill>
                <a:latin typeface="Trebuchet MS"/>
                <a:cs typeface="Trebuchet MS"/>
              </a:rPr>
              <a:t> </a:t>
            </a:r>
            <a:r>
              <a:rPr sz="950" b="1" dirty="0">
                <a:solidFill>
                  <a:srgbClr val="333333"/>
                </a:solidFill>
                <a:latin typeface="Trebuchet MS"/>
                <a:cs typeface="Trebuchet MS"/>
              </a:rPr>
              <a:t>TFTP</a:t>
            </a:r>
            <a:r>
              <a:rPr sz="950" b="1" spc="25" dirty="0">
                <a:solidFill>
                  <a:srgbClr val="333333"/>
                </a:solidFill>
                <a:latin typeface="微软雅黑"/>
                <a:cs typeface="微软雅黑"/>
              </a:rPr>
              <a:t>简单文件传输协议</a:t>
            </a:r>
            <a:endParaRPr sz="950">
              <a:latin typeface="微软雅黑"/>
              <a:cs typeface="微软雅黑"/>
            </a:endParaRPr>
          </a:p>
          <a:p>
            <a:pPr marL="12700" marR="5080">
              <a:lnSpc>
                <a:spcPct val="131600"/>
              </a:lnSpc>
              <a:spcBef>
                <a:spcPts val="900"/>
              </a:spcBef>
            </a:pPr>
            <a:r>
              <a:rPr sz="950" b="1" spc="25" dirty="0">
                <a:solidFill>
                  <a:srgbClr val="333333"/>
                </a:solidFill>
                <a:latin typeface="微软雅黑"/>
                <a:cs typeface="微软雅黑"/>
              </a:rPr>
              <a:t>简单文件传输协议（</a:t>
            </a:r>
            <a:r>
              <a:rPr sz="950" b="1" spc="25" dirty="0">
                <a:solidFill>
                  <a:srgbClr val="333333"/>
                </a:solidFill>
                <a:latin typeface="Trebuchet MS"/>
                <a:cs typeface="Trebuchet MS"/>
              </a:rPr>
              <a:t>Trivial</a:t>
            </a:r>
            <a:r>
              <a:rPr sz="950" b="1" spc="-45" dirty="0">
                <a:solidFill>
                  <a:srgbClr val="333333"/>
                </a:solidFill>
                <a:latin typeface="Trebuchet MS"/>
                <a:cs typeface="Trebuchet MS"/>
              </a:rPr>
              <a:t> </a:t>
            </a:r>
            <a:r>
              <a:rPr sz="950" b="1" spc="10" dirty="0">
                <a:solidFill>
                  <a:srgbClr val="333333"/>
                </a:solidFill>
                <a:latin typeface="Trebuchet MS"/>
                <a:cs typeface="Trebuchet MS"/>
              </a:rPr>
              <a:t>File</a:t>
            </a:r>
            <a:r>
              <a:rPr sz="950" b="1" spc="-40" dirty="0">
                <a:solidFill>
                  <a:srgbClr val="333333"/>
                </a:solidFill>
                <a:latin typeface="Trebuchet MS"/>
                <a:cs typeface="Trebuchet MS"/>
              </a:rPr>
              <a:t> </a:t>
            </a:r>
            <a:r>
              <a:rPr sz="950" b="1" spc="40" dirty="0">
                <a:solidFill>
                  <a:srgbClr val="333333"/>
                </a:solidFill>
                <a:latin typeface="Trebuchet MS"/>
                <a:cs typeface="Trebuchet MS"/>
              </a:rPr>
              <a:t>Transfer</a:t>
            </a:r>
            <a:r>
              <a:rPr sz="950" b="1" spc="-40" dirty="0">
                <a:solidFill>
                  <a:srgbClr val="333333"/>
                </a:solidFill>
                <a:latin typeface="Trebuchet MS"/>
                <a:cs typeface="Trebuchet MS"/>
              </a:rPr>
              <a:t> </a:t>
            </a:r>
            <a:r>
              <a:rPr sz="950" b="1" spc="30" dirty="0">
                <a:solidFill>
                  <a:srgbClr val="333333"/>
                </a:solidFill>
                <a:latin typeface="Trebuchet MS"/>
                <a:cs typeface="Trebuchet MS"/>
              </a:rPr>
              <a:t>Protocol</a:t>
            </a:r>
            <a:r>
              <a:rPr sz="950" b="1" spc="30" dirty="0">
                <a:solidFill>
                  <a:srgbClr val="333333"/>
                </a:solidFill>
                <a:latin typeface="微软雅黑"/>
                <a:cs typeface="微软雅黑"/>
              </a:rPr>
              <a:t>，</a:t>
            </a:r>
            <a:r>
              <a:rPr sz="950" b="1" spc="30" dirty="0">
                <a:solidFill>
                  <a:srgbClr val="333333"/>
                </a:solidFill>
                <a:latin typeface="Trebuchet MS"/>
                <a:cs typeface="Trebuchet MS"/>
              </a:rPr>
              <a:t>TFTP</a:t>
            </a:r>
            <a:r>
              <a:rPr sz="950" b="1" spc="30" dirty="0">
                <a:solidFill>
                  <a:srgbClr val="333333"/>
                </a:solidFill>
                <a:latin typeface="微软雅黑"/>
                <a:cs typeface="微软雅黑"/>
              </a:rPr>
              <a:t>）</a:t>
            </a:r>
            <a:r>
              <a:rPr sz="950" b="1" spc="25" dirty="0">
                <a:solidFill>
                  <a:srgbClr val="333333"/>
                </a:solidFill>
                <a:latin typeface="微软雅黑"/>
                <a:cs typeface="微软雅黑"/>
              </a:rPr>
              <a:t>是一种基于</a:t>
            </a:r>
            <a:r>
              <a:rPr sz="950" b="1" spc="85" dirty="0">
                <a:solidFill>
                  <a:srgbClr val="333333"/>
                </a:solidFill>
                <a:latin typeface="Trebuchet MS"/>
                <a:cs typeface="Trebuchet MS"/>
              </a:rPr>
              <a:t>UDP</a:t>
            </a:r>
            <a:r>
              <a:rPr sz="950" b="1" spc="25" dirty="0">
                <a:solidFill>
                  <a:srgbClr val="333333"/>
                </a:solidFill>
                <a:latin typeface="微软雅黑"/>
                <a:cs typeface="微软雅黑"/>
              </a:rPr>
              <a:t>协议在客户端和服务器之 间进行简单文件传输的协议。顾名思义，它提供不复杂、开销不大的文件传输服务，可将其当作</a:t>
            </a:r>
            <a:r>
              <a:rPr sz="950" b="1" spc="5" dirty="0">
                <a:solidFill>
                  <a:srgbClr val="333333"/>
                </a:solidFill>
                <a:latin typeface="Trebuchet MS"/>
                <a:cs typeface="Trebuchet MS"/>
              </a:rPr>
              <a:t>FTP</a:t>
            </a:r>
            <a:r>
              <a:rPr sz="950" b="1" spc="25" dirty="0">
                <a:solidFill>
                  <a:srgbClr val="333333"/>
                </a:solidFill>
                <a:latin typeface="微软雅黑"/>
                <a:cs typeface="微软雅黑"/>
              </a:rPr>
              <a:t>协 议的简化版本。</a:t>
            </a:r>
            <a:endParaRPr sz="950">
              <a:latin typeface="微软雅黑"/>
              <a:cs typeface="微软雅黑"/>
            </a:endParaRPr>
          </a:p>
          <a:p>
            <a:pPr marL="12700" marR="26034">
              <a:lnSpc>
                <a:spcPct val="131600"/>
              </a:lnSpc>
              <a:spcBef>
                <a:spcPts val="750"/>
              </a:spcBef>
            </a:pPr>
            <a:r>
              <a:rPr sz="950" b="1" dirty="0">
                <a:solidFill>
                  <a:srgbClr val="333333"/>
                </a:solidFill>
                <a:latin typeface="Trebuchet MS"/>
                <a:cs typeface="Trebuchet MS"/>
              </a:rPr>
              <a:t>TFTP</a:t>
            </a:r>
            <a:r>
              <a:rPr sz="950" b="1" spc="25" dirty="0">
                <a:solidFill>
                  <a:srgbClr val="333333"/>
                </a:solidFill>
                <a:latin typeface="微软雅黑"/>
                <a:cs typeface="微软雅黑"/>
              </a:rPr>
              <a:t>的命令功能不如</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服务强大，甚至不能遍历目录，在安全性方面也弱于</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服务。而且，由于 </a:t>
            </a:r>
            <a:r>
              <a:rPr sz="950" b="1" dirty="0">
                <a:solidFill>
                  <a:srgbClr val="333333"/>
                </a:solidFill>
                <a:latin typeface="Trebuchet MS"/>
                <a:cs typeface="Trebuchet MS"/>
              </a:rPr>
              <a:t>TFTP</a:t>
            </a:r>
            <a:r>
              <a:rPr sz="950" b="1" spc="25" dirty="0">
                <a:solidFill>
                  <a:srgbClr val="333333"/>
                </a:solidFill>
                <a:latin typeface="微软雅黑"/>
                <a:cs typeface="微软雅黑"/>
              </a:rPr>
              <a:t>在传输文件时采用的是</a:t>
            </a:r>
            <a:r>
              <a:rPr sz="950" b="1" spc="85" dirty="0">
                <a:solidFill>
                  <a:srgbClr val="333333"/>
                </a:solidFill>
                <a:latin typeface="Trebuchet MS"/>
                <a:cs typeface="Trebuchet MS"/>
              </a:rPr>
              <a:t>UDP</a:t>
            </a:r>
            <a:r>
              <a:rPr sz="950" b="1" spc="25" dirty="0">
                <a:solidFill>
                  <a:srgbClr val="333333"/>
                </a:solidFill>
                <a:latin typeface="微软雅黑"/>
                <a:cs typeface="微软雅黑"/>
              </a:rPr>
              <a:t>协议，占用的端口号为</a:t>
            </a:r>
            <a:r>
              <a:rPr sz="950" b="1" dirty="0">
                <a:solidFill>
                  <a:srgbClr val="333333"/>
                </a:solidFill>
                <a:latin typeface="Trebuchet MS"/>
                <a:cs typeface="Trebuchet MS"/>
              </a:rPr>
              <a:t>69</a:t>
            </a:r>
            <a:r>
              <a:rPr sz="950" b="1" spc="25" dirty="0">
                <a:solidFill>
                  <a:srgbClr val="333333"/>
                </a:solidFill>
                <a:latin typeface="微软雅黑"/>
                <a:cs typeface="微软雅黑"/>
              </a:rPr>
              <a:t>，因此文件的传输过程也不像</a:t>
            </a:r>
            <a:r>
              <a:rPr sz="950" b="1" spc="5" dirty="0">
                <a:solidFill>
                  <a:srgbClr val="333333"/>
                </a:solidFill>
                <a:latin typeface="Trebuchet MS"/>
                <a:cs typeface="Trebuchet MS"/>
              </a:rPr>
              <a:t>FTP</a:t>
            </a:r>
            <a:r>
              <a:rPr sz="950" b="1" spc="20" dirty="0">
                <a:solidFill>
                  <a:srgbClr val="333333"/>
                </a:solidFill>
                <a:latin typeface="微软雅黑"/>
                <a:cs typeface="微软雅黑"/>
              </a:rPr>
              <a:t>协议那样可 靠。但是，因为</a:t>
            </a:r>
            <a:r>
              <a:rPr sz="950" b="1" dirty="0">
                <a:solidFill>
                  <a:srgbClr val="333333"/>
                </a:solidFill>
                <a:latin typeface="Trebuchet MS"/>
                <a:cs typeface="Trebuchet MS"/>
              </a:rPr>
              <a:t>TFTP</a:t>
            </a:r>
            <a:r>
              <a:rPr sz="950" b="1" spc="20" dirty="0">
                <a:solidFill>
                  <a:srgbClr val="333333"/>
                </a:solidFill>
                <a:latin typeface="微软雅黑"/>
                <a:cs typeface="微软雅黑"/>
              </a:rPr>
              <a:t>不需要客户端的权限认证，也就减少了无谓的系统和网络带宽消耗，因此在传输琐 </a:t>
            </a:r>
            <a:r>
              <a:rPr sz="950" b="1" spc="25" dirty="0">
                <a:solidFill>
                  <a:srgbClr val="333333"/>
                </a:solidFill>
                <a:latin typeface="微软雅黑"/>
                <a:cs typeface="微软雅黑"/>
              </a:rPr>
              <a:t>碎</a:t>
            </a:r>
            <a:r>
              <a:rPr sz="950" b="1" spc="35" dirty="0">
                <a:solidFill>
                  <a:srgbClr val="333333"/>
                </a:solidFill>
                <a:latin typeface="微软雅黑"/>
                <a:cs typeface="微软雅黑"/>
              </a:rPr>
              <a:t>（</a:t>
            </a:r>
            <a:r>
              <a:rPr sz="950" b="1" spc="35" dirty="0">
                <a:solidFill>
                  <a:srgbClr val="333333"/>
                </a:solidFill>
                <a:latin typeface="Trebuchet MS"/>
                <a:cs typeface="Trebuchet MS"/>
              </a:rPr>
              <a:t>trivial</a:t>
            </a:r>
            <a:r>
              <a:rPr sz="950" b="1" spc="35" dirty="0">
                <a:solidFill>
                  <a:srgbClr val="333333"/>
                </a:solidFill>
                <a:latin typeface="微软雅黑"/>
                <a:cs typeface="微软雅黑"/>
              </a:rPr>
              <a:t>）</a:t>
            </a:r>
            <a:r>
              <a:rPr sz="950" b="1" spc="25" dirty="0">
                <a:solidFill>
                  <a:srgbClr val="333333"/>
                </a:solidFill>
                <a:latin typeface="微软雅黑"/>
                <a:cs typeface="微软雅黑"/>
              </a:rPr>
              <a:t>不大的文件时，效率更高。</a:t>
            </a:r>
            <a:endParaRPr sz="950">
              <a:latin typeface="微软雅黑"/>
              <a:cs typeface="微软雅黑"/>
            </a:endParaRPr>
          </a:p>
          <a:p>
            <a:pPr marL="12700" marR="38735">
              <a:lnSpc>
                <a:spcPct val="131600"/>
              </a:lnSpc>
              <a:spcBef>
                <a:spcPts val="750"/>
              </a:spcBef>
            </a:pPr>
            <a:r>
              <a:rPr sz="950" b="1" spc="25" dirty="0">
                <a:solidFill>
                  <a:srgbClr val="333333"/>
                </a:solidFill>
                <a:latin typeface="微软雅黑"/>
                <a:cs typeface="微软雅黑"/>
              </a:rPr>
              <a:t>接下来在系统上安装相关的软件包，进行体验。</a:t>
            </a:r>
            <a:r>
              <a:rPr sz="950" b="1" spc="35" dirty="0">
                <a:solidFill>
                  <a:srgbClr val="333333"/>
                </a:solidFill>
                <a:latin typeface="Trebuchet MS"/>
                <a:cs typeface="Trebuchet MS"/>
              </a:rPr>
              <a:t>tftp-server</a:t>
            </a:r>
            <a:r>
              <a:rPr sz="950" b="1" spc="25" dirty="0">
                <a:solidFill>
                  <a:srgbClr val="333333"/>
                </a:solidFill>
                <a:latin typeface="微软雅黑"/>
                <a:cs typeface="微软雅黑"/>
              </a:rPr>
              <a:t>是服务程序，</a:t>
            </a:r>
            <a:r>
              <a:rPr sz="950" b="1" spc="45" dirty="0">
                <a:solidFill>
                  <a:srgbClr val="333333"/>
                </a:solidFill>
                <a:latin typeface="Trebuchet MS"/>
                <a:cs typeface="Trebuchet MS"/>
              </a:rPr>
              <a:t>tftp</a:t>
            </a:r>
            <a:r>
              <a:rPr sz="950" b="1" spc="20" dirty="0">
                <a:solidFill>
                  <a:srgbClr val="333333"/>
                </a:solidFill>
                <a:latin typeface="微软雅黑"/>
                <a:cs typeface="微软雅黑"/>
              </a:rPr>
              <a:t>是用于连接测试的客户端 </a:t>
            </a:r>
            <a:r>
              <a:rPr sz="950" b="1" spc="25" dirty="0">
                <a:solidFill>
                  <a:srgbClr val="333333"/>
                </a:solidFill>
                <a:latin typeface="微软雅黑"/>
                <a:cs typeface="微软雅黑"/>
              </a:rPr>
              <a:t>工具</a:t>
            </a:r>
            <a:r>
              <a:rPr sz="950" b="1" spc="40" dirty="0">
                <a:solidFill>
                  <a:srgbClr val="333333"/>
                </a:solidFill>
                <a:latin typeface="微软雅黑"/>
                <a:cs typeface="微软雅黑"/>
              </a:rPr>
              <a:t>，</a:t>
            </a:r>
            <a:r>
              <a:rPr sz="950" b="1" spc="40" dirty="0">
                <a:solidFill>
                  <a:srgbClr val="333333"/>
                </a:solidFill>
                <a:latin typeface="Trebuchet MS"/>
                <a:cs typeface="Trebuchet MS"/>
              </a:rPr>
              <a:t>xinetd</a:t>
            </a:r>
            <a:r>
              <a:rPr sz="950" b="1" spc="25" dirty="0">
                <a:solidFill>
                  <a:srgbClr val="333333"/>
                </a:solidFill>
                <a:latin typeface="微软雅黑"/>
                <a:cs typeface="微软雅黑"/>
              </a:rPr>
              <a:t>是管理服务，一会咱们讲到：</a:t>
            </a:r>
            <a:endParaRPr sz="950">
              <a:latin typeface="微软雅黑"/>
              <a:cs typeface="微软雅黑"/>
            </a:endParaRPr>
          </a:p>
        </p:txBody>
      </p:sp>
      <p:sp>
        <p:nvSpPr>
          <p:cNvPr id="13" name="object 13"/>
          <p:cNvSpPr txBox="1"/>
          <p:nvPr/>
        </p:nvSpPr>
        <p:spPr>
          <a:xfrm>
            <a:off x="1070306" y="406715"/>
            <a:ext cx="5221605" cy="883285"/>
          </a:xfrm>
          <a:prstGeom prst="rect">
            <a:avLst/>
          </a:prstGeom>
        </p:spPr>
        <p:txBody>
          <a:bodyPr vert="horz" wrap="square" lIns="0" tIns="11430" rIns="0" bIns="0" rtlCol="0">
            <a:spAutoFit/>
          </a:bodyPr>
          <a:lstStyle/>
          <a:p>
            <a:pPr marL="12700" marR="7620" algn="just">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ftp </a:t>
            </a:r>
            <a:r>
              <a:rPr sz="850" spc="30" dirty="0">
                <a:solidFill>
                  <a:srgbClr val="333333"/>
                </a:solidFill>
                <a:latin typeface="Lucida Console"/>
                <a:cs typeface="Lucida Console"/>
              </a:rPr>
              <a:t>192.168.10.10Connected </a:t>
            </a:r>
            <a:r>
              <a:rPr sz="850" spc="20" dirty="0">
                <a:solidFill>
                  <a:srgbClr val="333333"/>
                </a:solidFill>
                <a:latin typeface="Lucida Console"/>
                <a:cs typeface="Lucida Console"/>
              </a:rPr>
              <a:t>to </a:t>
            </a:r>
            <a:r>
              <a:rPr sz="850" spc="30" dirty="0">
                <a:solidFill>
                  <a:srgbClr val="333333"/>
                </a:solidFill>
                <a:latin typeface="Lucida Console"/>
                <a:cs typeface="Lucida Console"/>
              </a:rPr>
              <a:t>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(192.168.10.10).220</a:t>
            </a:r>
            <a:r>
              <a:rPr sz="850" spc="25" dirty="0">
                <a:solidFill>
                  <a:srgbClr val="333333"/>
                </a:solidFill>
                <a:latin typeface="Lucida Console"/>
                <a:cs typeface="Lucida Console"/>
              </a:rPr>
              <a:t> </a:t>
            </a:r>
            <a:r>
              <a:rPr sz="850" spc="30" dirty="0">
                <a:solidFill>
                  <a:srgbClr val="333333"/>
                </a:solidFill>
                <a:latin typeface="Lucida Console"/>
                <a:cs typeface="Lucida Console"/>
              </a:rPr>
              <a:t>(vsFTPd 3.0.3)Name (192.168.10.10:root): lisi331</a:t>
            </a:r>
            <a:r>
              <a:rPr sz="850" spc="25" dirty="0">
                <a:solidFill>
                  <a:srgbClr val="333333"/>
                </a:solidFill>
                <a:latin typeface="Lucida Console"/>
                <a:cs typeface="Lucida Console"/>
              </a:rPr>
              <a:t> Please</a:t>
            </a:r>
            <a:endParaRPr sz="850">
              <a:latin typeface="Lucida Console"/>
              <a:cs typeface="Lucida Console"/>
            </a:endParaRPr>
          </a:p>
          <a:p>
            <a:pPr marL="12700" marR="5080" indent="-635" algn="just">
              <a:lnSpc>
                <a:spcPct val="132400"/>
              </a:lnSpc>
            </a:pPr>
            <a:r>
              <a:rPr sz="850" spc="30" dirty="0">
                <a:solidFill>
                  <a:srgbClr val="333333"/>
                </a:solidFill>
                <a:latin typeface="Lucida Console"/>
                <a:cs typeface="Lucida Console"/>
              </a:rPr>
              <a:t>specify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password.Password:</a:t>
            </a:r>
            <a:r>
              <a:rPr sz="800" spc="90" dirty="0">
                <a:solidFill>
                  <a:srgbClr val="333333"/>
                </a:solidFill>
                <a:latin typeface="宋体"/>
                <a:cs typeface="宋体"/>
              </a:rPr>
              <a:t>此处输入虚拟用户的密码</a:t>
            </a:r>
            <a:r>
              <a:rPr sz="850" spc="25" dirty="0">
                <a:solidFill>
                  <a:srgbClr val="333333"/>
                </a:solidFill>
                <a:latin typeface="Lucida Console"/>
                <a:cs typeface="Lucida Console"/>
              </a:rPr>
              <a:t>230</a:t>
            </a:r>
            <a:r>
              <a:rPr sz="850" spc="30" dirty="0">
                <a:solidFill>
                  <a:srgbClr val="333333"/>
                </a:solidFill>
                <a:latin typeface="Lucida Console"/>
                <a:cs typeface="Lucida Console"/>
              </a:rPr>
              <a:t> </a:t>
            </a:r>
            <a:r>
              <a:rPr sz="850" spc="25" dirty="0">
                <a:solidFill>
                  <a:srgbClr val="333333"/>
                </a:solidFill>
                <a:latin typeface="Lucida Console"/>
                <a:cs typeface="Lucida Console"/>
              </a:rPr>
              <a:t>Login</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successful.Remote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system type </a:t>
            </a:r>
            <a:r>
              <a:rPr sz="850" spc="20" dirty="0">
                <a:solidFill>
                  <a:srgbClr val="333333"/>
                </a:solidFill>
                <a:latin typeface="Lucida Console"/>
                <a:cs typeface="Lucida Console"/>
              </a:rPr>
              <a:t>is </a:t>
            </a:r>
            <a:r>
              <a:rPr sz="850" spc="30" dirty="0">
                <a:solidFill>
                  <a:srgbClr val="333333"/>
                </a:solidFill>
                <a:latin typeface="Lucida Console"/>
                <a:cs typeface="Lucida Console"/>
              </a:rPr>
              <a:t>UNIX.Using </a:t>
            </a:r>
            <a:r>
              <a:rPr sz="850" spc="25" dirty="0">
                <a:solidFill>
                  <a:srgbClr val="333333"/>
                </a:solidFill>
                <a:latin typeface="Lucida Console"/>
                <a:cs typeface="Lucida Console"/>
              </a:rPr>
              <a:t>binary mode </a:t>
            </a:r>
            <a:r>
              <a:rPr sz="850" spc="20" dirty="0">
                <a:solidFill>
                  <a:srgbClr val="333333"/>
                </a:solidFill>
                <a:latin typeface="Lucida Console"/>
                <a:cs typeface="Lucida Console"/>
              </a:rPr>
              <a:t>to </a:t>
            </a:r>
            <a:r>
              <a:rPr sz="850" spc="30" dirty="0">
                <a:solidFill>
                  <a:srgbClr val="333333"/>
                </a:solidFill>
                <a:latin typeface="Lucida Console"/>
                <a:cs typeface="Lucida Console"/>
              </a:rPr>
              <a:t>transfer files.ftp&gt; </a:t>
            </a:r>
            <a:r>
              <a:rPr sz="850" spc="25" dirty="0">
                <a:solidFill>
                  <a:srgbClr val="333333"/>
                </a:solidFill>
                <a:latin typeface="Lucida Console"/>
                <a:cs typeface="Lucida Console"/>
              </a:rPr>
              <a:t>mkdir </a:t>
            </a:r>
            <a:r>
              <a:rPr sz="850" spc="30" dirty="0">
                <a:solidFill>
                  <a:srgbClr val="333333"/>
                </a:solidFill>
                <a:latin typeface="Lucida Console"/>
                <a:cs typeface="Lucida Console"/>
              </a:rPr>
              <a:t>files550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Permission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denied.ftp&gt; exit221</a:t>
            </a:r>
            <a:r>
              <a:rPr sz="850" spc="25" dirty="0">
                <a:solidFill>
                  <a:srgbClr val="333333"/>
                </a:solidFill>
                <a:latin typeface="Lucida Console"/>
                <a:cs typeface="Lucida Console"/>
              </a:rPr>
              <a:t> </a:t>
            </a:r>
            <a:r>
              <a:rPr sz="850" spc="30" dirty="0">
                <a:solidFill>
                  <a:srgbClr val="333333"/>
                </a:solidFill>
                <a:latin typeface="Lucida Console"/>
                <a:cs typeface="Lucida Console"/>
              </a:rPr>
              <a:t>Goodbye.</a:t>
            </a:r>
            <a:endParaRPr sz="850">
              <a:latin typeface="Lucida Console"/>
              <a:cs typeface="Lucida Console"/>
            </a:endParaRPr>
          </a:p>
        </p:txBody>
      </p:sp>
      <p:sp>
        <p:nvSpPr>
          <p:cNvPr id="14" name="object 1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72"/>
            <a:ext cx="5651500" cy="5641975"/>
            <a:chOff x="959124" y="368272"/>
            <a:chExt cx="5651500" cy="5641975"/>
          </a:xfrm>
        </p:grpSpPr>
        <p:sp>
          <p:nvSpPr>
            <p:cNvPr id="3" name="object 3"/>
            <p:cNvSpPr/>
            <p:nvPr/>
          </p:nvSpPr>
          <p:spPr>
            <a:xfrm>
              <a:off x="963889" y="373037"/>
              <a:ext cx="5641975" cy="5632450"/>
            </a:xfrm>
            <a:custGeom>
              <a:avLst/>
              <a:gdLst/>
              <a:ahLst/>
              <a:cxnLst/>
              <a:rect l="l" t="t" r="r" b="b"/>
              <a:pathLst>
                <a:path w="5641975" h="5632450">
                  <a:moveTo>
                    <a:pt x="5617597" y="5631891"/>
                  </a:moveTo>
                  <a:lnTo>
                    <a:pt x="23823" y="5631891"/>
                  </a:lnTo>
                  <a:lnTo>
                    <a:pt x="20659" y="5631739"/>
                  </a:lnTo>
                  <a:lnTo>
                    <a:pt x="0" y="5611041"/>
                  </a:lnTo>
                  <a:lnTo>
                    <a:pt x="0" y="5608068"/>
                  </a:lnTo>
                  <a:lnTo>
                    <a:pt x="0" y="20697"/>
                  </a:lnTo>
                  <a:lnTo>
                    <a:pt x="20659" y="0"/>
                  </a:lnTo>
                  <a:lnTo>
                    <a:pt x="5620751" y="0"/>
                  </a:lnTo>
                  <a:lnTo>
                    <a:pt x="5641421" y="20697"/>
                  </a:lnTo>
                  <a:lnTo>
                    <a:pt x="5641421" y="5611041"/>
                  </a:lnTo>
                  <a:lnTo>
                    <a:pt x="5620751" y="5631739"/>
                  </a:lnTo>
                  <a:lnTo>
                    <a:pt x="5617597" y="5631891"/>
                  </a:lnTo>
                  <a:close/>
                </a:path>
              </a:pathLst>
            </a:custGeom>
            <a:solidFill>
              <a:srgbClr val="F8F8F8"/>
            </a:solidFill>
          </p:spPr>
          <p:txBody>
            <a:bodyPr wrap="square" lIns="0" tIns="0" rIns="0" bIns="0" rtlCol="0"/>
            <a:lstStyle/>
            <a:p>
              <a:endParaRPr/>
            </a:p>
          </p:txBody>
        </p:sp>
        <p:sp>
          <p:nvSpPr>
            <p:cNvPr id="4" name="object 4"/>
            <p:cNvSpPr/>
            <p:nvPr/>
          </p:nvSpPr>
          <p:spPr>
            <a:xfrm>
              <a:off x="963889" y="373037"/>
              <a:ext cx="5641975" cy="5632450"/>
            </a:xfrm>
            <a:custGeom>
              <a:avLst/>
              <a:gdLst/>
              <a:ahLst/>
              <a:cxnLst/>
              <a:rect l="l" t="t" r="r" b="b"/>
              <a:pathLst>
                <a:path w="5641975" h="5632450">
                  <a:moveTo>
                    <a:pt x="0" y="5608068"/>
                  </a:moveTo>
                  <a:lnTo>
                    <a:pt x="0" y="23823"/>
                  </a:lnTo>
                  <a:lnTo>
                    <a:pt x="0" y="20697"/>
                  </a:lnTo>
                  <a:lnTo>
                    <a:pt x="600" y="17572"/>
                  </a:lnTo>
                  <a:lnTo>
                    <a:pt x="1810" y="14742"/>
                  </a:lnTo>
                  <a:lnTo>
                    <a:pt x="3020" y="11759"/>
                  </a:lnTo>
                  <a:lnTo>
                    <a:pt x="4745" y="9234"/>
                  </a:lnTo>
                  <a:lnTo>
                    <a:pt x="20659" y="0"/>
                  </a:lnTo>
                  <a:lnTo>
                    <a:pt x="23823" y="0"/>
                  </a:lnTo>
                  <a:lnTo>
                    <a:pt x="5617597" y="0"/>
                  </a:lnTo>
                  <a:lnTo>
                    <a:pt x="5620751" y="0"/>
                  </a:lnTo>
                  <a:lnTo>
                    <a:pt x="5623791" y="600"/>
                  </a:lnTo>
                  <a:lnTo>
                    <a:pt x="5641421" y="20697"/>
                  </a:lnTo>
                  <a:lnTo>
                    <a:pt x="5641421" y="23823"/>
                  </a:lnTo>
                  <a:lnTo>
                    <a:pt x="5641421" y="5608068"/>
                  </a:lnTo>
                  <a:lnTo>
                    <a:pt x="5641421" y="5611041"/>
                  </a:lnTo>
                  <a:lnTo>
                    <a:pt x="5640820" y="5614024"/>
                  </a:lnTo>
                  <a:lnTo>
                    <a:pt x="5639610" y="5616854"/>
                  </a:lnTo>
                  <a:lnTo>
                    <a:pt x="5638400" y="5619684"/>
                  </a:lnTo>
                  <a:lnTo>
                    <a:pt x="5626717" y="5629804"/>
                  </a:lnTo>
                  <a:lnTo>
                    <a:pt x="5623791" y="5631148"/>
                  </a:lnTo>
                  <a:lnTo>
                    <a:pt x="5620751" y="5631739"/>
                  </a:lnTo>
                  <a:lnTo>
                    <a:pt x="5617597" y="5631891"/>
                  </a:lnTo>
                  <a:lnTo>
                    <a:pt x="23823" y="5631891"/>
                  </a:lnTo>
                  <a:lnTo>
                    <a:pt x="20659" y="5631739"/>
                  </a:lnTo>
                  <a:lnTo>
                    <a:pt x="17629" y="5631148"/>
                  </a:lnTo>
                  <a:lnTo>
                    <a:pt x="14703" y="5629804"/>
                  </a:lnTo>
                  <a:lnTo>
                    <a:pt x="11787" y="5628613"/>
                  </a:lnTo>
                  <a:lnTo>
                    <a:pt x="1810" y="5616854"/>
                  </a:lnTo>
                  <a:lnTo>
                    <a:pt x="600" y="5614024"/>
                  </a:lnTo>
                  <a:lnTo>
                    <a:pt x="0" y="5611041"/>
                  </a:lnTo>
                  <a:lnTo>
                    <a:pt x="0" y="5608068"/>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88"/>
              <a:ext cx="5556250" cy="5489575"/>
            </a:xfrm>
            <a:custGeom>
              <a:avLst/>
              <a:gdLst/>
              <a:ahLst/>
              <a:cxnLst/>
              <a:rect l="l" t="t" r="r" b="b"/>
              <a:pathLst>
                <a:path w="5556250" h="5489575">
                  <a:moveTo>
                    <a:pt x="5555656" y="5488950"/>
                  </a:moveTo>
                  <a:lnTo>
                    <a:pt x="0" y="5488950"/>
                  </a:lnTo>
                  <a:lnTo>
                    <a:pt x="0" y="0"/>
                  </a:lnTo>
                  <a:lnTo>
                    <a:pt x="5555656" y="0"/>
                  </a:lnTo>
                  <a:lnTo>
                    <a:pt x="5555656" y="5488950"/>
                  </a:lnTo>
                  <a:close/>
                </a:path>
              </a:pathLst>
            </a:custGeom>
            <a:solidFill>
              <a:srgbClr val="F8F8F8"/>
            </a:solidFill>
          </p:spPr>
          <p:txBody>
            <a:bodyPr wrap="square" lIns="0" tIns="0" rIns="0" bIns="0" rtlCol="0"/>
            <a:lstStyle/>
            <a:p>
              <a:endParaRPr/>
            </a:p>
          </p:txBody>
        </p:sp>
      </p:grpSp>
      <p:pic>
        <p:nvPicPr>
          <p:cNvPr id="6" name="object 6"/>
          <p:cNvPicPr/>
          <p:nvPr/>
        </p:nvPicPr>
        <p:blipFill>
          <a:blip r:embed="rId2" cstate="print"/>
          <a:stretch>
            <a:fillRect/>
          </a:stretch>
        </p:blipFill>
        <p:spPr>
          <a:xfrm>
            <a:off x="967128" y="6883816"/>
            <a:ext cx="5642946" cy="2404014"/>
          </a:xfrm>
          <a:prstGeom prst="rect">
            <a:avLst/>
          </a:prstGeom>
        </p:spPr>
      </p:pic>
      <p:sp>
        <p:nvSpPr>
          <p:cNvPr id="7" name="object 7"/>
          <p:cNvSpPr txBox="1"/>
          <p:nvPr/>
        </p:nvSpPr>
        <p:spPr>
          <a:xfrm>
            <a:off x="946424" y="9389478"/>
            <a:ext cx="5664200" cy="8509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11-3</a:t>
            </a:r>
            <a:r>
              <a:rPr sz="950" b="1" spc="-35" dirty="0">
                <a:solidFill>
                  <a:srgbClr val="333333"/>
                </a:solidFill>
                <a:latin typeface="Trebuchet MS"/>
                <a:cs typeface="Trebuchet MS"/>
              </a:rPr>
              <a:t> </a:t>
            </a:r>
            <a:r>
              <a:rPr sz="950" b="1" spc="25" dirty="0">
                <a:solidFill>
                  <a:srgbClr val="333333"/>
                </a:solidFill>
                <a:latin typeface="微软雅黑"/>
                <a:cs typeface="微软雅黑"/>
              </a:rPr>
              <a:t>一个带有独立开关的插线板</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简单来说，在安装</a:t>
            </a:r>
            <a:r>
              <a:rPr sz="950" b="1" dirty="0">
                <a:solidFill>
                  <a:srgbClr val="333333"/>
                </a:solidFill>
                <a:latin typeface="Trebuchet MS"/>
                <a:cs typeface="Trebuchet MS"/>
              </a:rPr>
              <a:t>TFTP</a:t>
            </a:r>
            <a:r>
              <a:rPr sz="950" b="1" spc="25" dirty="0">
                <a:solidFill>
                  <a:srgbClr val="333333"/>
                </a:solidFill>
                <a:latin typeface="微软雅黑"/>
                <a:cs typeface="微软雅黑"/>
              </a:rPr>
              <a:t>软件包后，还需要在</a:t>
            </a:r>
            <a:r>
              <a:rPr sz="950" b="1" spc="45" dirty="0">
                <a:solidFill>
                  <a:srgbClr val="333333"/>
                </a:solidFill>
                <a:latin typeface="Trebuchet MS"/>
                <a:cs typeface="Trebuchet MS"/>
              </a:rPr>
              <a:t>xinetd</a:t>
            </a:r>
            <a:r>
              <a:rPr sz="950" b="1" spc="25" dirty="0">
                <a:solidFill>
                  <a:srgbClr val="333333"/>
                </a:solidFill>
                <a:latin typeface="微软雅黑"/>
                <a:cs typeface="微软雅黑"/>
              </a:rPr>
              <a:t>服务程序中将其开启。在</a:t>
            </a:r>
            <a:r>
              <a:rPr sz="950" b="1" spc="45" dirty="0">
                <a:solidFill>
                  <a:srgbClr val="333333"/>
                </a:solidFill>
                <a:latin typeface="Trebuchet MS"/>
                <a:cs typeface="Trebuchet MS"/>
              </a:rPr>
              <a:t>RHEL</a:t>
            </a:r>
            <a:r>
              <a:rPr sz="950" b="1" spc="-5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版本系统中</a:t>
            </a:r>
            <a:r>
              <a:rPr sz="950" b="1" spc="45" dirty="0">
                <a:solidFill>
                  <a:srgbClr val="333333"/>
                </a:solidFill>
                <a:latin typeface="Trebuchet MS"/>
                <a:cs typeface="Trebuchet MS"/>
              </a:rPr>
              <a:t>tftp</a:t>
            </a:r>
            <a:r>
              <a:rPr sz="950" b="1" spc="25" dirty="0">
                <a:solidFill>
                  <a:srgbClr val="333333"/>
                </a:solidFill>
                <a:latin typeface="微软雅黑"/>
                <a:cs typeface="微软雅黑"/>
              </a:rPr>
              <a:t>所 对应的配置文件默认不存在，需要用户根据示例文件</a:t>
            </a:r>
            <a:r>
              <a:rPr sz="950" b="1" spc="45" dirty="0">
                <a:solidFill>
                  <a:srgbClr val="333333"/>
                </a:solidFill>
                <a:latin typeface="微软雅黑"/>
                <a:cs typeface="微软雅黑"/>
              </a:rPr>
              <a:t>（</a:t>
            </a:r>
            <a:r>
              <a:rPr sz="950" b="1" spc="45" dirty="0">
                <a:solidFill>
                  <a:srgbClr val="333333"/>
                </a:solidFill>
                <a:latin typeface="Trebuchet MS"/>
                <a:cs typeface="Trebuchet MS"/>
              </a:rPr>
              <a:t>/usr/share/doc/xinetd/sample.conf</a:t>
            </a:r>
            <a:r>
              <a:rPr sz="950" b="1" spc="45" dirty="0">
                <a:solidFill>
                  <a:srgbClr val="333333"/>
                </a:solidFill>
                <a:latin typeface="微软雅黑"/>
                <a:cs typeface="微软雅黑"/>
              </a:rPr>
              <a:t>）</a:t>
            </a:r>
            <a:r>
              <a:rPr sz="950" b="1" spc="25" dirty="0">
                <a:solidFill>
                  <a:srgbClr val="333333"/>
                </a:solidFill>
                <a:latin typeface="微软雅黑"/>
                <a:cs typeface="微软雅黑"/>
              </a:rPr>
              <a:t>自行创 建。读者们直接复制下面内容到文件中，可直接使用：</a:t>
            </a:r>
            <a:endParaRPr sz="950">
              <a:latin typeface="微软雅黑"/>
              <a:cs typeface="微软雅黑"/>
            </a:endParaRPr>
          </a:p>
        </p:txBody>
      </p:sp>
      <p:sp>
        <p:nvSpPr>
          <p:cNvPr id="19" name="object 19"/>
          <p:cNvSpPr txBox="1"/>
          <p:nvPr/>
        </p:nvSpPr>
        <p:spPr>
          <a:xfrm>
            <a:off x="3682942" y="10217035"/>
            <a:ext cx="191770"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181</a:t>
            </a:fld>
            <a:endParaRPr sz="800">
              <a:latin typeface="小哥哥网恋吗"/>
              <a:cs typeface="小哥哥网恋吗"/>
            </a:endParaRPr>
          </a:p>
        </p:txBody>
      </p:sp>
      <p:sp>
        <p:nvSpPr>
          <p:cNvPr id="8" name="object 8"/>
          <p:cNvSpPr txBox="1"/>
          <p:nvPr/>
        </p:nvSpPr>
        <p:spPr>
          <a:xfrm>
            <a:off x="1070306" y="406774"/>
            <a:ext cx="5400040" cy="1054735"/>
          </a:xfrm>
          <a:prstGeom prst="rect">
            <a:avLst/>
          </a:prstGeom>
        </p:spPr>
        <p:txBody>
          <a:bodyPr vert="horz" wrap="square" lIns="0" tIns="11430" rIns="0" bIns="0" rtlCol="0">
            <a:spAutoFit/>
          </a:bodyPr>
          <a:lstStyle/>
          <a:p>
            <a:pPr marL="12700" marR="5080">
              <a:lnSpc>
                <a:spcPct val="132400"/>
              </a:lnSpc>
              <a:spcBef>
                <a:spcPts val="90"/>
              </a:spcBef>
              <a:tabLst>
                <a:tab pos="5180965"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dnf </a:t>
            </a:r>
            <a:r>
              <a:rPr sz="850" spc="30" dirty="0">
                <a:solidFill>
                  <a:srgbClr val="333333"/>
                </a:solidFill>
                <a:latin typeface="Lucida Console"/>
                <a:cs typeface="Lucida Console"/>
              </a:rPr>
              <a:t>install tftp-server </a:t>
            </a:r>
            <a:r>
              <a:rPr sz="850" spc="25" dirty="0">
                <a:solidFill>
                  <a:srgbClr val="333333"/>
                </a:solidFill>
                <a:latin typeface="Lucida Console"/>
                <a:cs typeface="Lucida Console"/>
              </a:rPr>
              <a:t>tftp </a:t>
            </a:r>
            <a:r>
              <a:rPr sz="850" spc="30" dirty="0">
                <a:solidFill>
                  <a:srgbClr val="333333"/>
                </a:solidFill>
                <a:latin typeface="Lucida Console"/>
                <a:cs typeface="Lucida Console"/>
              </a:rPr>
              <a:t>xinetdUpdating Subscription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repositories.Unable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consumer identityThis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 </a:t>
            </a:r>
            <a:r>
              <a:rPr sz="850" spc="30" dirty="0">
                <a:solidFill>
                  <a:srgbClr val="333333"/>
                </a:solidFill>
                <a:latin typeface="Lucida Console"/>
                <a:cs typeface="Lucida Console"/>
              </a:rPr>
              <a:t> registered</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0"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subscription-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a:t>
            </a:r>
            <a:r>
              <a:rPr sz="850" spc="15" dirty="0">
                <a:solidFill>
                  <a:srgbClr val="333333"/>
                </a:solidFill>
                <a:latin typeface="Lucida Console"/>
                <a:cs typeface="Lucida Console"/>
              </a:rPr>
              <a:t>r</a:t>
            </a:r>
            <a:r>
              <a:rPr sz="850" spc="30" dirty="0">
                <a:solidFill>
                  <a:srgbClr val="333333"/>
                </a:solidFill>
                <a:latin typeface="Lucida Console"/>
                <a:cs typeface="Lucida Console"/>
              </a:rPr>
              <a:t> t</a:t>
            </a:r>
            <a:r>
              <a:rPr sz="850" spc="15" dirty="0">
                <a:solidFill>
                  <a:srgbClr val="333333"/>
                </a:solidFill>
                <a:latin typeface="Lucida Console"/>
                <a:cs typeface="Lucida Console"/>
              </a:rPr>
              <a:t>o</a:t>
            </a:r>
            <a:r>
              <a:rPr sz="850" spc="30" dirty="0">
                <a:solidFill>
                  <a:srgbClr val="333333"/>
                </a:solidFill>
                <a:latin typeface="Lucida Console"/>
                <a:cs typeface="Lucida Console"/>
              </a:rPr>
              <a:t> register.AppStrea</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3.</a:t>
            </a:r>
            <a:r>
              <a:rPr sz="850" spc="15" dirty="0">
                <a:solidFill>
                  <a:srgbClr val="333333"/>
                </a:solidFill>
                <a:latin typeface="Lucida Console"/>
                <a:cs typeface="Lucida Console"/>
              </a:rPr>
              <a:t>1</a:t>
            </a:r>
            <a:endParaRPr sz="850">
              <a:latin typeface="Lucida Console"/>
              <a:cs typeface="Lucida Console"/>
            </a:endParaRPr>
          </a:p>
          <a:p>
            <a:pPr marL="12700">
              <a:lnSpc>
                <a:spcPct val="100000"/>
              </a:lnSpc>
              <a:spcBef>
                <a:spcPts val="330"/>
              </a:spcBef>
              <a:tabLst>
                <a:tab pos="1243965" algn="l"/>
                <a:tab pos="1860550" algn="l"/>
              </a:tabLst>
            </a:pPr>
            <a:r>
              <a:rPr sz="850" spc="25" dirty="0">
                <a:solidFill>
                  <a:srgbClr val="333333"/>
                </a:solidFill>
                <a:latin typeface="Lucida Console"/>
                <a:cs typeface="Lucida Console"/>
              </a:rPr>
              <a:t>MB/s</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3.2</a:t>
            </a:r>
            <a:r>
              <a:rPr sz="850" spc="40" dirty="0">
                <a:solidFill>
                  <a:srgbClr val="333333"/>
                </a:solidFill>
                <a:latin typeface="Lucida Console"/>
                <a:cs typeface="Lucida Console"/>
              </a:rPr>
              <a:t> </a:t>
            </a:r>
            <a:r>
              <a:rPr sz="850" spc="20" dirty="0">
                <a:solidFill>
                  <a:srgbClr val="333333"/>
                </a:solidFill>
                <a:latin typeface="Lucida Console"/>
                <a:cs typeface="Lucida Console"/>
              </a:rPr>
              <a:t>kB	</a:t>
            </a:r>
            <a:r>
              <a:rPr sz="850" spc="25" dirty="0">
                <a:solidFill>
                  <a:srgbClr val="333333"/>
                </a:solidFill>
                <a:latin typeface="Lucida Console"/>
                <a:cs typeface="Lucida Console"/>
              </a:rPr>
              <a:t>00:00	BaseOS</a:t>
            </a:r>
            <a:endParaRPr sz="850">
              <a:latin typeface="Lucida Console"/>
              <a:cs typeface="Lucida Console"/>
            </a:endParaRPr>
          </a:p>
          <a:p>
            <a:pPr marL="213995">
              <a:lnSpc>
                <a:spcPct val="100000"/>
              </a:lnSpc>
              <a:spcBef>
                <a:spcPts val="330"/>
              </a:spcBef>
              <a:tabLst>
                <a:tab pos="1721485" algn="l"/>
                <a:tab pos="2337435" algn="l"/>
              </a:tabLst>
            </a:pPr>
            <a:r>
              <a:rPr sz="850" spc="25" dirty="0">
                <a:solidFill>
                  <a:srgbClr val="333333"/>
                </a:solidFill>
                <a:latin typeface="Lucida Console"/>
                <a:cs typeface="Lucida Console"/>
              </a:rPr>
              <a:t>2.7</a:t>
            </a:r>
            <a:r>
              <a:rPr sz="850" spc="35" dirty="0">
                <a:solidFill>
                  <a:srgbClr val="333333"/>
                </a:solidFill>
                <a:latin typeface="Lucida Console"/>
                <a:cs typeface="Lucida Console"/>
              </a:rPr>
              <a:t> </a:t>
            </a:r>
            <a:r>
              <a:rPr sz="850" spc="25" dirty="0">
                <a:solidFill>
                  <a:srgbClr val="333333"/>
                </a:solidFill>
                <a:latin typeface="Lucida Console"/>
                <a:cs typeface="Lucida Console"/>
              </a:rPr>
              <a:t>MB/s</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2.7</a:t>
            </a:r>
            <a:r>
              <a:rPr sz="850" spc="40" dirty="0">
                <a:solidFill>
                  <a:srgbClr val="333333"/>
                </a:solidFill>
                <a:latin typeface="Lucida Console"/>
                <a:cs typeface="Lucida Console"/>
              </a:rPr>
              <a:t> </a:t>
            </a:r>
            <a:r>
              <a:rPr sz="850" spc="20" dirty="0">
                <a:solidFill>
                  <a:srgbClr val="333333"/>
                </a:solidFill>
                <a:latin typeface="Lucida Console"/>
                <a:cs typeface="Lucida Console"/>
              </a:rPr>
              <a:t>kB	</a:t>
            </a:r>
            <a:r>
              <a:rPr sz="850" spc="25" dirty="0">
                <a:solidFill>
                  <a:srgbClr val="333333"/>
                </a:solidFill>
                <a:latin typeface="Lucida Console"/>
                <a:cs typeface="Lucida Console"/>
              </a:rPr>
              <a:t>00:00	</a:t>
            </a:r>
            <a:r>
              <a:rPr sz="850" spc="30" dirty="0">
                <a:solidFill>
                  <a:srgbClr val="333333"/>
                </a:solidFill>
                <a:latin typeface="Lucida Console"/>
                <a:cs typeface="Lucida Console"/>
              </a:rPr>
              <a:t>Dependencies</a:t>
            </a:r>
            <a:endParaRPr sz="850">
              <a:latin typeface="Lucida Console"/>
              <a:cs typeface="Lucida Console"/>
            </a:endParaRPr>
          </a:p>
        </p:txBody>
      </p:sp>
      <p:sp>
        <p:nvSpPr>
          <p:cNvPr id="9" name="object 9"/>
          <p:cNvSpPr txBox="1"/>
          <p:nvPr/>
        </p:nvSpPr>
        <p:spPr>
          <a:xfrm>
            <a:off x="1070306" y="1435886"/>
            <a:ext cx="5437505" cy="7118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resolved.=====================================================================</a:t>
            </a:r>
            <a:endParaRPr sz="850">
              <a:latin typeface="Lucida Console"/>
              <a:cs typeface="Lucida Console"/>
            </a:endParaRPr>
          </a:p>
          <a:p>
            <a:pPr marL="213995" marR="1035685" indent="-201930">
              <a:lnSpc>
                <a:spcPct val="132400"/>
              </a:lnSpc>
              <a:tabLst>
                <a:tab pos="2825750" algn="l"/>
                <a:tab pos="3909695" algn="l"/>
              </a:tabLst>
            </a:pPr>
            <a:r>
              <a:rPr sz="850" spc="30" dirty="0">
                <a:solidFill>
                  <a:srgbClr val="333333"/>
                </a:solidFill>
                <a:latin typeface="Lucida Console"/>
                <a:cs typeface="Lucida Console"/>
              </a:rPr>
              <a:t>==================</a:t>
            </a:r>
            <a:r>
              <a:rPr sz="850" spc="15" dirty="0">
                <a:solidFill>
                  <a:srgbClr val="333333"/>
                </a:solidFill>
                <a:latin typeface="Lucida Console"/>
                <a:cs typeface="Lucida Console"/>
              </a:rPr>
              <a:t>=</a:t>
            </a:r>
            <a:r>
              <a:rPr sz="850" spc="30" dirty="0">
                <a:solidFill>
                  <a:srgbClr val="333333"/>
                </a:solidFill>
                <a:latin typeface="Lucida Console"/>
                <a:cs typeface="Lucida Console"/>
              </a:rPr>
              <a:t> 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  </a:t>
            </a:r>
            <a:r>
              <a:rPr sz="850" spc="30" dirty="0">
                <a:solidFill>
                  <a:srgbClr val="333333"/>
                </a:solidFill>
                <a:latin typeface="Lucida Console"/>
                <a:cs typeface="Lucida Console"/>
              </a:rPr>
              <a:t>Repository</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Size==========================================================================</a:t>
            </a:r>
            <a:endParaRPr sz="850">
              <a:latin typeface="Lucida Console"/>
              <a:cs typeface="Lucida Console"/>
            </a:endParaRPr>
          </a:p>
        </p:txBody>
      </p:sp>
      <p:graphicFrame>
        <p:nvGraphicFramePr>
          <p:cNvPr id="10" name="object 10"/>
          <p:cNvGraphicFramePr>
            <a:graphicFrameLocks noGrp="1"/>
          </p:cNvGraphicFramePr>
          <p:nvPr/>
        </p:nvGraphicFramePr>
        <p:xfrm>
          <a:off x="1051256" y="2193428"/>
          <a:ext cx="5118100" cy="627380"/>
        </p:xfrm>
        <a:graphic>
          <a:graphicData uri="http://schemas.openxmlformats.org/drawingml/2006/table">
            <a:tbl>
              <a:tblPr firstRow="1" bandRow="1">
                <a:tableStyleId>{2D5ABB26-0587-4C30-8999-92F81FD0307C}</a:tableStyleId>
              </a:tblPr>
              <a:tblGrid>
                <a:gridCol w="1364615">
                  <a:extLst>
                    <a:ext uri="{9D8B030D-6E8A-4147-A177-3AD203B41FA5}">
                      <a16:colId xmlns:a16="http://schemas.microsoft.com/office/drawing/2014/main" val="20000"/>
                    </a:ext>
                  </a:extLst>
                </a:gridCol>
                <a:gridCol w="1330960">
                  <a:extLst>
                    <a:ext uri="{9D8B030D-6E8A-4147-A177-3AD203B41FA5}">
                      <a16:colId xmlns:a16="http://schemas.microsoft.com/office/drawing/2014/main" val="20001"/>
                    </a:ext>
                  </a:extLst>
                </a:gridCol>
                <a:gridCol w="434339">
                  <a:extLst>
                    <a:ext uri="{9D8B030D-6E8A-4147-A177-3AD203B41FA5}">
                      <a16:colId xmlns:a16="http://schemas.microsoft.com/office/drawing/2014/main" val="20002"/>
                    </a:ext>
                  </a:extLst>
                </a:gridCol>
                <a:gridCol w="562610">
                  <a:extLst>
                    <a:ext uri="{9D8B030D-6E8A-4147-A177-3AD203B41FA5}">
                      <a16:colId xmlns:a16="http://schemas.microsoft.com/office/drawing/2014/main" val="20003"/>
                    </a:ext>
                  </a:extLst>
                </a:gridCol>
                <a:gridCol w="666750">
                  <a:extLst>
                    <a:ext uri="{9D8B030D-6E8A-4147-A177-3AD203B41FA5}">
                      <a16:colId xmlns:a16="http://schemas.microsoft.com/office/drawing/2014/main" val="20004"/>
                    </a:ext>
                  </a:extLst>
                </a:gridCol>
                <a:gridCol w="762635">
                  <a:extLst>
                    <a:ext uri="{9D8B030D-6E8A-4147-A177-3AD203B41FA5}">
                      <a16:colId xmlns:a16="http://schemas.microsoft.com/office/drawing/2014/main" val="20005"/>
                    </a:ext>
                  </a:extLst>
                </a:gridCol>
              </a:tblGrid>
              <a:tr h="142240">
                <a:tc gridSpan="3">
                  <a:txBody>
                    <a:bodyPr/>
                    <a:lstStyle/>
                    <a:p>
                      <a:pPr marL="31750">
                        <a:lnSpc>
                          <a:spcPts val="880"/>
                        </a:lnSpc>
                      </a:pPr>
                      <a:r>
                        <a:rPr sz="850" spc="30" dirty="0">
                          <a:solidFill>
                            <a:srgbClr val="333333"/>
                          </a:solidFill>
                          <a:latin typeface="Lucida Console"/>
                          <a:cs typeface="Lucida Console"/>
                        </a:rPr>
                        <a:t>==============Installing:</a:t>
                      </a:r>
                      <a:r>
                        <a:rPr sz="850" spc="-5" dirty="0">
                          <a:solidFill>
                            <a:srgbClr val="333333"/>
                          </a:solidFill>
                          <a:latin typeface="Lucida Console"/>
                          <a:cs typeface="Lucida Console"/>
                        </a:rPr>
                        <a:t> </a:t>
                      </a:r>
                      <a:r>
                        <a:rPr sz="850" spc="25" dirty="0">
                          <a:solidFill>
                            <a:srgbClr val="333333"/>
                          </a:solidFill>
                          <a:latin typeface="Lucida Console"/>
                          <a:cs typeface="Lucida Console"/>
                        </a:rPr>
                        <a:t>tftp</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L="125730">
                        <a:lnSpc>
                          <a:spcPts val="880"/>
                        </a:lnSpc>
                      </a:pPr>
                      <a:r>
                        <a:rPr sz="850" spc="25" dirty="0">
                          <a:solidFill>
                            <a:srgbClr val="333333"/>
                          </a:solidFill>
                          <a:latin typeface="Lucida Console"/>
                          <a:cs typeface="Lucida Console"/>
                        </a:rPr>
                        <a:t>x86_64</a:t>
                      </a:r>
                      <a:endParaRPr sz="850">
                        <a:latin typeface="Lucida Console"/>
                        <a:cs typeface="Lucida Console"/>
                      </a:endParaRPr>
                    </a:p>
                  </a:txBody>
                  <a:tcPr marL="0" marR="0" marT="0" marB="0">
                    <a:solidFill>
                      <a:srgbClr val="F8F8F8"/>
                    </a:solidFill>
                  </a:tcPr>
                </a:tc>
                <a:tc>
                  <a:txBody>
                    <a:bodyPr/>
                    <a:lstStyle/>
                    <a:p>
                      <a:pPr marR="3175">
                        <a:lnSpc>
                          <a:spcPct val="100000"/>
                        </a:lnSpc>
                      </a:pPr>
                      <a:endParaRPr sz="800">
                        <a:latin typeface="Times New Roman"/>
                        <a:cs typeface="Times New Roman"/>
                      </a:endParaRPr>
                    </a:p>
                  </a:txBody>
                  <a:tcPr marL="0" marR="0" marT="0" marB="0">
                    <a:solidFill>
                      <a:srgbClr val="F8F8F8"/>
                    </a:solidFill>
                  </a:tcPr>
                </a:tc>
                <a:tc>
                  <a:txBody>
                    <a:bodyPr/>
                    <a:lstStyle/>
                    <a:p>
                      <a:pPr>
                        <a:lnSpc>
                          <a:spcPts val="880"/>
                        </a:lnSpc>
                      </a:pPr>
                      <a:r>
                        <a:rPr sz="850" spc="30" dirty="0">
                          <a:solidFill>
                            <a:srgbClr val="333333"/>
                          </a:solidFill>
                          <a:latin typeface="Lucida Console"/>
                          <a:cs typeface="Lucida Console"/>
                        </a:rPr>
                        <a:t>5.2-24.el8</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42240">
                <a:tc gridSpan="3">
                  <a:txBody>
                    <a:bodyPr/>
                    <a:lstStyle/>
                    <a:p>
                      <a:pPr marL="568960">
                        <a:lnSpc>
                          <a:spcPts val="930"/>
                        </a:lnSpc>
                        <a:spcBef>
                          <a:spcPts val="90"/>
                        </a:spcBef>
                        <a:tabLst>
                          <a:tab pos="1933575" algn="l"/>
                        </a:tabLst>
                      </a:pPr>
                      <a:r>
                        <a:rPr sz="850" spc="30" dirty="0">
                          <a:solidFill>
                            <a:srgbClr val="333333"/>
                          </a:solidFill>
                          <a:latin typeface="Lucida Console"/>
                          <a:cs typeface="Lucida Console"/>
                        </a:rPr>
                        <a:t>AppStream	</a:t>
                      </a:r>
                      <a:r>
                        <a:rPr sz="850" spc="20" dirty="0">
                          <a:solidFill>
                            <a:srgbClr val="333333"/>
                          </a:solidFill>
                          <a:latin typeface="Lucida Console"/>
                          <a:cs typeface="Lucida Console"/>
                        </a:rPr>
                        <a:t>42</a:t>
                      </a:r>
                      <a:r>
                        <a:rPr sz="850" spc="-5" dirty="0">
                          <a:solidFill>
                            <a:srgbClr val="333333"/>
                          </a:solidFill>
                          <a:latin typeface="Lucida Console"/>
                          <a:cs typeface="Lucida Console"/>
                        </a:rPr>
                        <a:t> </a:t>
                      </a:r>
                      <a:r>
                        <a:rPr sz="850" spc="15" dirty="0">
                          <a:solidFill>
                            <a:srgbClr val="333333"/>
                          </a:solidFill>
                          <a:latin typeface="Lucida Console"/>
                          <a:cs typeface="Lucida Console"/>
                        </a:rPr>
                        <a:t>k</a:t>
                      </a:r>
                      <a:r>
                        <a:rPr sz="850" dirty="0">
                          <a:solidFill>
                            <a:srgbClr val="333333"/>
                          </a:solidFill>
                          <a:latin typeface="Lucida Console"/>
                          <a:cs typeface="Lucida Console"/>
                        </a:rPr>
                        <a:t> </a:t>
                      </a:r>
                      <a:r>
                        <a:rPr sz="850" spc="30" dirty="0">
                          <a:solidFill>
                            <a:srgbClr val="333333"/>
                          </a:solidFill>
                          <a:latin typeface="Lucida Console"/>
                          <a:cs typeface="Lucida Console"/>
                        </a:rPr>
                        <a:t>tftp-server</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21590" marR="3175">
                        <a:lnSpc>
                          <a:spcPts val="930"/>
                        </a:lnSpc>
                        <a:spcBef>
                          <a:spcPts val="90"/>
                        </a:spcBef>
                      </a:pPr>
                      <a:r>
                        <a:rPr sz="850" spc="25" dirty="0">
                          <a:solidFill>
                            <a:srgbClr val="333333"/>
                          </a:solidFill>
                          <a:latin typeface="Lucida Console"/>
                          <a:cs typeface="Lucida Console"/>
                        </a:rPr>
                        <a:t>x86_64</a:t>
                      </a:r>
                      <a:endParaRPr sz="850">
                        <a:latin typeface="Lucida Console"/>
                        <a:cs typeface="Lucida Console"/>
                      </a:endParaRPr>
                    </a:p>
                  </a:txBody>
                  <a:tcPr marL="0" marR="0" marT="11430" marB="0">
                    <a:solidFill>
                      <a:srgbClr val="F8F8F8"/>
                    </a:solidFill>
                  </a:tcPr>
                </a:tc>
                <a:tc>
                  <a:txBody>
                    <a:bodyPr/>
                    <a:lstStyle/>
                    <a:p>
                      <a:pPr marL="454025">
                        <a:lnSpc>
                          <a:spcPts val="930"/>
                        </a:lnSpc>
                        <a:spcBef>
                          <a:spcPts val="90"/>
                        </a:spcBef>
                      </a:pPr>
                      <a:r>
                        <a:rPr sz="850" spc="25" dirty="0">
                          <a:solidFill>
                            <a:srgbClr val="333333"/>
                          </a:solidFill>
                          <a:latin typeface="Lucida Console"/>
                          <a:cs typeface="Lucida Console"/>
                        </a:rPr>
                        <a:t>5.2-</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r h="200660">
                <a:tc>
                  <a:txBody>
                    <a:bodyPr/>
                    <a:lstStyle/>
                    <a:p>
                      <a:pPr marL="31750">
                        <a:lnSpc>
                          <a:spcPct val="100000"/>
                        </a:lnSpc>
                        <a:spcBef>
                          <a:spcPts val="320"/>
                        </a:spcBef>
                      </a:pPr>
                      <a:r>
                        <a:rPr sz="850" spc="25" dirty="0">
                          <a:solidFill>
                            <a:srgbClr val="333333"/>
                          </a:solidFill>
                          <a:latin typeface="Lucida Console"/>
                          <a:cs typeface="Lucida Console"/>
                        </a:rPr>
                        <a:t>24.el8</a:t>
                      </a:r>
                      <a:endParaRPr sz="850">
                        <a:latin typeface="Lucida Console"/>
                        <a:cs typeface="Lucida Console"/>
                      </a:endParaRPr>
                    </a:p>
                  </a:txBody>
                  <a:tcPr marL="0" marR="0" marT="40640" marB="0">
                    <a:solidFill>
                      <a:srgbClr val="F8F8F8"/>
                    </a:solidFill>
                  </a:tcPr>
                </a:tc>
                <a:tc>
                  <a:txBody>
                    <a:bodyPr/>
                    <a:lstStyle/>
                    <a:p>
                      <a:pPr marL="92075">
                        <a:lnSpc>
                          <a:spcPct val="100000"/>
                        </a:lnSpc>
                        <a:spcBef>
                          <a:spcPts val="320"/>
                        </a:spcBef>
                      </a:pPr>
                      <a:r>
                        <a:rPr sz="850" spc="30" dirty="0">
                          <a:solidFill>
                            <a:srgbClr val="333333"/>
                          </a:solidFill>
                          <a:latin typeface="Lucida Console"/>
                          <a:cs typeface="Lucida Console"/>
                        </a:rPr>
                        <a:t>AppStream</a:t>
                      </a:r>
                      <a:endParaRPr sz="850">
                        <a:latin typeface="Lucida Console"/>
                        <a:cs typeface="Lucida Console"/>
                      </a:endParaRPr>
                    </a:p>
                  </a:txBody>
                  <a:tcPr marL="0" marR="0" marT="40640" marB="0">
                    <a:solidFill>
                      <a:srgbClr val="F8F8F8"/>
                    </a:solidFill>
                  </a:tcPr>
                </a:tc>
                <a:tc>
                  <a:txBody>
                    <a:bodyPr/>
                    <a:lstStyle/>
                    <a:p>
                      <a:pPr marL="125730">
                        <a:lnSpc>
                          <a:spcPct val="100000"/>
                        </a:lnSpc>
                        <a:spcBef>
                          <a:spcPts val="320"/>
                        </a:spcBef>
                      </a:pPr>
                      <a:r>
                        <a:rPr sz="850" spc="20" dirty="0">
                          <a:solidFill>
                            <a:srgbClr val="333333"/>
                          </a:solidFill>
                          <a:latin typeface="Lucida Console"/>
                          <a:cs typeface="Lucida Console"/>
                        </a:rPr>
                        <a:t>50</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40640" marB="0">
                    <a:solidFill>
                      <a:srgbClr val="F8F8F8"/>
                    </a:solidFill>
                  </a:tcPr>
                </a:tc>
                <a:tc gridSpan="2">
                  <a:txBody>
                    <a:bodyPr/>
                    <a:lstStyle/>
                    <a:p>
                      <a:pPr marL="34290" marR="3175">
                        <a:lnSpc>
                          <a:spcPct val="100000"/>
                        </a:lnSpc>
                        <a:spcBef>
                          <a:spcPts val="320"/>
                        </a:spcBef>
                      </a:pPr>
                      <a:r>
                        <a:rPr sz="850" spc="25" dirty="0">
                          <a:solidFill>
                            <a:srgbClr val="333333"/>
                          </a:solidFill>
                          <a:latin typeface="Lucida Console"/>
                          <a:cs typeface="Lucida Console"/>
                        </a:rPr>
                        <a:t>xinetd</a:t>
                      </a:r>
                      <a:endParaRPr sz="850">
                        <a:latin typeface="Lucida Console"/>
                        <a:cs typeface="Lucida Console"/>
                      </a:endParaRPr>
                    </a:p>
                  </a:txBody>
                  <a:tcPr marL="0" marR="0" marT="40640" marB="0">
                    <a:solidFill>
                      <a:srgbClr val="F8F8F8"/>
                    </a:solidFill>
                  </a:tcPr>
                </a:tc>
                <a:tc hMerge="1">
                  <a:txBody>
                    <a:bodyPr/>
                    <a:lstStyle/>
                    <a:p>
                      <a:endParaRPr/>
                    </a:p>
                  </a:txBody>
                  <a:tcPr marL="0" marR="0" marT="0" marB="0"/>
                </a:tc>
                <a:tc>
                  <a:txBody>
                    <a:bodyPr/>
                    <a:lstStyle/>
                    <a:p>
                      <a:pPr marL="241300">
                        <a:lnSpc>
                          <a:spcPct val="100000"/>
                        </a:lnSpc>
                        <a:spcBef>
                          <a:spcPts val="320"/>
                        </a:spcBef>
                      </a:pPr>
                      <a:r>
                        <a:rPr sz="850" spc="25" dirty="0">
                          <a:solidFill>
                            <a:srgbClr val="333333"/>
                          </a:solidFill>
                          <a:latin typeface="Lucida Console"/>
                          <a:cs typeface="Lucida Console"/>
                        </a:rPr>
                        <a:t>x86_64</a:t>
                      </a:r>
                      <a:endParaRPr sz="850">
                        <a:latin typeface="Lucida Console"/>
                        <a:cs typeface="Lucida Console"/>
                      </a:endParaRPr>
                    </a:p>
                  </a:txBody>
                  <a:tcPr marL="0" marR="0" marT="40640" marB="0">
                    <a:solidFill>
                      <a:srgbClr val="F8F8F8"/>
                    </a:solidFill>
                  </a:tcPr>
                </a:tc>
                <a:extLst>
                  <a:ext uri="{0D108BD9-81ED-4DB2-BD59-A6C34878D82A}">
                    <a16:rowId xmlns:a16="http://schemas.microsoft.com/office/drawing/2014/main" val="10002"/>
                  </a:ext>
                </a:extLst>
              </a:tr>
              <a:tr h="142240">
                <a:tc>
                  <a:txBody>
                    <a:bodyPr/>
                    <a:lstStyle/>
                    <a:p>
                      <a:pPr marL="233045">
                        <a:lnSpc>
                          <a:spcPts val="930"/>
                        </a:lnSpc>
                        <a:spcBef>
                          <a:spcPts val="90"/>
                        </a:spcBef>
                      </a:pPr>
                      <a:r>
                        <a:rPr sz="850" spc="30" dirty="0">
                          <a:solidFill>
                            <a:srgbClr val="333333"/>
                          </a:solidFill>
                          <a:latin typeface="Lucida Console"/>
                          <a:cs typeface="Lucida Console"/>
                        </a:rPr>
                        <a:t>2:2.3.15-23.el8</a:t>
                      </a:r>
                      <a:endParaRPr sz="850">
                        <a:latin typeface="Lucida Console"/>
                        <a:cs typeface="Lucida Console"/>
                      </a:endParaRPr>
                    </a:p>
                  </a:txBody>
                  <a:tcPr marL="0" marR="0" marT="11430" marB="0">
                    <a:solidFill>
                      <a:srgbClr val="F8F8F8"/>
                    </a:solidFill>
                  </a:tcPr>
                </a:tc>
                <a:tc>
                  <a:txBody>
                    <a:bodyPr/>
                    <a:lstStyle/>
                    <a:p>
                      <a:pPr marL="582295">
                        <a:lnSpc>
                          <a:spcPts val="930"/>
                        </a:lnSpc>
                        <a:spcBef>
                          <a:spcPts val="90"/>
                        </a:spcBef>
                      </a:pPr>
                      <a:r>
                        <a:rPr sz="850" spc="30" dirty="0">
                          <a:solidFill>
                            <a:srgbClr val="333333"/>
                          </a:solidFill>
                          <a:latin typeface="Lucida Console"/>
                          <a:cs typeface="Lucida Console"/>
                        </a:rPr>
                        <a:t>AppStream</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gridSpan="2">
                  <a:txBody>
                    <a:bodyPr/>
                    <a:lstStyle/>
                    <a:p>
                      <a:pPr marL="114935">
                        <a:lnSpc>
                          <a:spcPts val="930"/>
                        </a:lnSpc>
                        <a:spcBef>
                          <a:spcPts val="90"/>
                        </a:spcBef>
                      </a:pPr>
                      <a:r>
                        <a:rPr sz="850" spc="25" dirty="0">
                          <a:solidFill>
                            <a:srgbClr val="333333"/>
                          </a:solidFill>
                          <a:latin typeface="Lucida Console"/>
                          <a:cs typeface="Lucida Console"/>
                        </a:rPr>
                        <a:t>135</a:t>
                      </a:r>
                      <a:r>
                        <a:rPr sz="850" spc="-40" dirty="0">
                          <a:solidFill>
                            <a:srgbClr val="333333"/>
                          </a:solidFill>
                          <a:latin typeface="Lucida Console"/>
                          <a:cs typeface="Lucida Console"/>
                        </a:rPr>
                        <a:t> </a:t>
                      </a:r>
                      <a:r>
                        <a:rPr sz="850" spc="30" dirty="0">
                          <a:solidFill>
                            <a:srgbClr val="333333"/>
                          </a:solidFill>
                          <a:latin typeface="Lucida Console"/>
                          <a:cs typeface="Lucida Console"/>
                        </a:rPr>
                        <a:t>kTransaction</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3"/>
                  </a:ext>
                </a:extLst>
              </a:tr>
            </a:tbl>
          </a:graphicData>
        </a:graphic>
      </p:graphicFrame>
      <p:sp>
        <p:nvSpPr>
          <p:cNvPr id="11" name="object 11"/>
          <p:cNvSpPr txBox="1"/>
          <p:nvPr/>
        </p:nvSpPr>
        <p:spPr>
          <a:xfrm>
            <a:off x="1070306" y="2808033"/>
            <a:ext cx="5437505" cy="12261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Summary=======================================================================</a:t>
            </a:r>
            <a:endParaRPr sz="850">
              <a:latin typeface="Lucida Console"/>
              <a:cs typeface="Lucida Console"/>
            </a:endParaRPr>
          </a:p>
          <a:p>
            <a:pPr marL="12700" marR="163195">
              <a:lnSpc>
                <a:spcPct val="132400"/>
              </a:lnSpc>
              <a:tabLst>
                <a:tab pos="910590" algn="l"/>
                <a:tab pos="1812925" algn="l"/>
                <a:tab pos="2072639"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3</a:t>
            </a:r>
            <a:r>
              <a:rPr sz="850" spc="25" dirty="0">
                <a:solidFill>
                  <a:srgbClr val="333333"/>
                </a:solidFill>
                <a:latin typeface="Lucida Console"/>
                <a:cs typeface="Lucida Console"/>
              </a:rPr>
              <a:t> </a:t>
            </a:r>
            <a:r>
              <a:rPr sz="850" spc="30" dirty="0">
                <a:solidFill>
                  <a:srgbClr val="333333"/>
                </a:solidFill>
                <a:latin typeface="Lucida Console"/>
                <a:cs typeface="Lucida Console"/>
              </a:rPr>
              <a:t>PackagesTotal </a:t>
            </a:r>
            <a:r>
              <a:rPr sz="850" spc="25" dirty="0">
                <a:solidFill>
                  <a:srgbClr val="333333"/>
                </a:solidFill>
                <a:latin typeface="Lucida Console"/>
                <a:cs typeface="Lucida Console"/>
              </a:rPr>
              <a:t>size: 227</a:t>
            </a:r>
            <a:r>
              <a:rPr sz="850" spc="30" dirty="0">
                <a:solidFill>
                  <a:srgbClr val="333333"/>
                </a:solidFill>
                <a:latin typeface="Lucida Console"/>
                <a:cs typeface="Lucida Console"/>
              </a:rPr>
              <a:t> kInstalled</a:t>
            </a:r>
            <a:r>
              <a:rPr sz="850" spc="25" dirty="0">
                <a:solidFill>
                  <a:srgbClr val="333333"/>
                </a:solidFill>
                <a:latin typeface="Lucida Console"/>
                <a:cs typeface="Lucida Console"/>
              </a:rPr>
              <a:t> size:</a:t>
            </a:r>
            <a:r>
              <a:rPr sz="850" spc="30" dirty="0">
                <a:solidFill>
                  <a:srgbClr val="333333"/>
                </a:solidFill>
                <a:latin typeface="Lucida Console"/>
                <a:cs typeface="Lucida Console"/>
              </a:rPr>
              <a:t> </a:t>
            </a:r>
            <a:r>
              <a:rPr sz="850" spc="25" dirty="0">
                <a:solidFill>
                  <a:srgbClr val="333333"/>
                </a:solidFill>
                <a:latin typeface="Lucida Console"/>
                <a:cs typeface="Lucida Console"/>
              </a:rPr>
              <a:t>397</a:t>
            </a:r>
            <a:r>
              <a:rPr sz="850" spc="30" dirty="0">
                <a:solidFill>
                  <a:srgbClr val="333333"/>
                </a:solidFill>
                <a:latin typeface="Lucida Console"/>
                <a:cs typeface="Lucida Console"/>
              </a:rPr>
              <a:t> </a:t>
            </a:r>
            <a:r>
              <a:rPr sz="850" spc="25" dirty="0">
                <a:solidFill>
                  <a:srgbClr val="333333"/>
                </a:solidFill>
                <a:latin typeface="Lucida Console"/>
                <a:cs typeface="Lucida Console"/>
              </a:rPr>
              <a:t>kIs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0" dirty="0">
                <a:solidFill>
                  <a:srgbClr val="333333"/>
                </a:solidFill>
                <a:latin typeface="Lucida Console"/>
                <a:cs typeface="Lucida Console"/>
              </a:rPr>
              <a:t>ok</a:t>
            </a:r>
            <a:r>
              <a:rPr sz="850" spc="30" dirty="0">
                <a:solidFill>
                  <a:srgbClr val="333333"/>
                </a:solidFill>
                <a:latin typeface="Lucida Console"/>
                <a:cs typeface="Lucida Console"/>
              </a:rPr>
              <a:t> </a:t>
            </a:r>
            <a:r>
              <a:rPr sz="850" spc="25" dirty="0">
                <a:solidFill>
                  <a:srgbClr val="333333"/>
                </a:solidFill>
                <a:latin typeface="Lucida Console"/>
                <a:cs typeface="Lucida Console"/>
              </a:rPr>
              <a:t>[y/N]:</a:t>
            </a:r>
            <a:r>
              <a:rPr sz="850" spc="30" dirty="0">
                <a:solidFill>
                  <a:srgbClr val="333333"/>
                </a:solidFill>
                <a:latin typeface="Lucida Console"/>
                <a:cs typeface="Lucida Console"/>
              </a:rPr>
              <a:t> yDownloading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Packages:Running transaction checkTransaction </a:t>
            </a:r>
            <a:r>
              <a:rPr sz="850" spc="35" dirty="0">
                <a:solidFill>
                  <a:srgbClr val="333333"/>
                </a:solidFill>
                <a:latin typeface="Lucida Console"/>
                <a:cs typeface="Lucida Console"/>
              </a:rPr>
              <a:t> </a:t>
            </a:r>
            <a:r>
              <a:rPr sz="850" spc="25" dirty="0">
                <a:solidFill>
                  <a:srgbClr val="333333"/>
                </a:solidFill>
                <a:latin typeface="Lucida Console"/>
                <a:cs typeface="Lucida Console"/>
              </a:rPr>
              <a:t>check</a:t>
            </a:r>
            <a:r>
              <a:rPr sz="850" spc="30" dirty="0">
                <a:solidFill>
                  <a:srgbClr val="333333"/>
                </a:solidFill>
                <a:latin typeface="Lucida Console"/>
                <a:cs typeface="Lucida Console"/>
              </a:rPr>
              <a:t> succeeded.Running transaction testTransaction </a:t>
            </a:r>
            <a:r>
              <a:rPr sz="850" spc="25" dirty="0">
                <a:solidFill>
                  <a:srgbClr val="333333"/>
                </a:solidFill>
                <a:latin typeface="Lucida Console"/>
                <a:cs typeface="Lucida Console"/>
              </a:rPr>
              <a:t>test</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succeeded.Running </a:t>
            </a:r>
            <a:r>
              <a:rPr sz="850" spc="35" dirty="0">
                <a:solidFill>
                  <a:srgbClr val="333333"/>
                </a:solidFill>
                <a:latin typeface="Lucida Console"/>
                <a:cs typeface="Lucida Console"/>
              </a:rPr>
              <a:t> </a:t>
            </a:r>
            <a:r>
              <a:rPr sz="850" spc="30" dirty="0">
                <a:solidFill>
                  <a:srgbClr val="333333"/>
                </a:solidFill>
                <a:latin typeface="Lucida Console"/>
                <a:cs typeface="Lucida Console"/>
              </a:rPr>
              <a:t>transaction	Preparing		</a:t>
            </a:r>
            <a:r>
              <a:rPr sz="850" spc="15" dirty="0">
                <a:solidFill>
                  <a:srgbClr val="333333"/>
                </a:solidFill>
                <a:latin typeface="Lucida Console"/>
                <a:cs typeface="Lucida Console"/>
              </a:rPr>
              <a:t>:</a:t>
            </a:r>
            <a:endParaRPr sz="850">
              <a:latin typeface="Lucida Console"/>
              <a:cs typeface="Lucida Console"/>
            </a:endParaRPr>
          </a:p>
          <a:p>
            <a:pPr marL="1021080">
              <a:lnSpc>
                <a:spcPct val="100000"/>
              </a:lnSpc>
              <a:spcBef>
                <a:spcPts val="330"/>
              </a:spcBef>
              <a:tabLst>
                <a:tab pos="1430655" algn="l"/>
                <a:tab pos="2595245" algn="l"/>
              </a:tabLst>
            </a:pPr>
            <a:r>
              <a:rPr sz="850" spc="25" dirty="0">
                <a:solidFill>
                  <a:srgbClr val="333333"/>
                </a:solidFill>
                <a:latin typeface="Lucida Console"/>
                <a:cs typeface="Lucida Console"/>
              </a:rPr>
              <a:t>1/1	</a:t>
            </a:r>
            <a:r>
              <a:rPr sz="850" spc="30" dirty="0">
                <a:solidFill>
                  <a:srgbClr val="333333"/>
                </a:solidFill>
                <a:latin typeface="Lucida Console"/>
                <a:cs typeface="Lucida Console"/>
              </a:rPr>
              <a:t>Installing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xinetd-2:2.3.15-23.el8.x86_64</a:t>
            </a:r>
            <a:endParaRPr sz="850">
              <a:latin typeface="Lucida Console"/>
              <a:cs typeface="Lucida Console"/>
            </a:endParaRPr>
          </a:p>
          <a:p>
            <a:pPr marL="1558925">
              <a:lnSpc>
                <a:spcPct val="100000"/>
              </a:lnSpc>
              <a:spcBef>
                <a:spcPts val="330"/>
              </a:spcBef>
              <a:tabLst>
                <a:tab pos="1968500" algn="l"/>
              </a:tabLst>
            </a:pPr>
            <a:r>
              <a:rPr sz="850" spc="25" dirty="0">
                <a:solidFill>
                  <a:srgbClr val="333333"/>
                </a:solidFill>
                <a:latin typeface="Lucida Console"/>
                <a:cs typeface="Lucida Console"/>
              </a:rPr>
              <a:t>1/3	</a:t>
            </a:r>
            <a:r>
              <a:rPr sz="850" spc="30" dirty="0">
                <a:solidFill>
                  <a:srgbClr val="333333"/>
                </a:solidFill>
                <a:latin typeface="Lucida Console"/>
                <a:cs typeface="Lucida Console"/>
              </a:rPr>
              <a:t>Running</a:t>
            </a:r>
            <a:r>
              <a:rPr sz="850" spc="10" dirty="0">
                <a:solidFill>
                  <a:srgbClr val="333333"/>
                </a:solidFill>
                <a:latin typeface="Lucida Console"/>
                <a:cs typeface="Lucida Console"/>
              </a:rPr>
              <a:t> </a:t>
            </a:r>
            <a:r>
              <a:rPr sz="850" spc="30" dirty="0">
                <a:solidFill>
                  <a:srgbClr val="333333"/>
                </a:solidFill>
                <a:latin typeface="Lucida Console"/>
                <a:cs typeface="Lucida Console"/>
              </a:rPr>
              <a:t>scriptlet:</a:t>
            </a:r>
            <a:r>
              <a:rPr sz="850" spc="15" dirty="0">
                <a:solidFill>
                  <a:srgbClr val="333333"/>
                </a:solidFill>
                <a:latin typeface="Lucida Console"/>
                <a:cs typeface="Lucida Console"/>
              </a:rPr>
              <a:t> </a:t>
            </a:r>
            <a:r>
              <a:rPr sz="850" spc="30" dirty="0">
                <a:solidFill>
                  <a:srgbClr val="333333"/>
                </a:solidFill>
                <a:latin typeface="Lucida Console"/>
                <a:cs typeface="Lucida Console"/>
              </a:rPr>
              <a:t>xinetd-2:2.3.15-23.el8.x86_64</a:t>
            </a:r>
            <a:endParaRPr sz="850">
              <a:latin typeface="Lucida Console"/>
              <a:cs typeface="Lucida Console"/>
            </a:endParaRPr>
          </a:p>
        </p:txBody>
      </p:sp>
      <p:graphicFrame>
        <p:nvGraphicFramePr>
          <p:cNvPr id="12" name="object 12"/>
          <p:cNvGraphicFramePr>
            <a:graphicFrameLocks noGrp="1"/>
          </p:cNvGraphicFramePr>
          <p:nvPr/>
        </p:nvGraphicFramePr>
        <p:xfrm>
          <a:off x="1051256" y="4080133"/>
          <a:ext cx="5321300" cy="627380"/>
        </p:xfrm>
        <a:graphic>
          <a:graphicData uri="http://schemas.openxmlformats.org/drawingml/2006/table">
            <a:tbl>
              <a:tblPr firstRow="1" bandRow="1">
                <a:tableStyleId>{2D5ABB26-0587-4C30-8999-92F81FD0307C}</a:tableStyleId>
              </a:tblPr>
              <a:tblGrid>
                <a:gridCol w="1971675">
                  <a:extLst>
                    <a:ext uri="{9D8B030D-6E8A-4147-A177-3AD203B41FA5}">
                      <a16:colId xmlns:a16="http://schemas.microsoft.com/office/drawing/2014/main" val="20000"/>
                    </a:ext>
                  </a:extLst>
                </a:gridCol>
                <a:gridCol w="452119">
                  <a:extLst>
                    <a:ext uri="{9D8B030D-6E8A-4147-A177-3AD203B41FA5}">
                      <a16:colId xmlns:a16="http://schemas.microsoft.com/office/drawing/2014/main" val="20001"/>
                    </a:ext>
                  </a:extLst>
                </a:gridCol>
                <a:gridCol w="795019">
                  <a:extLst>
                    <a:ext uri="{9D8B030D-6E8A-4147-A177-3AD203B41FA5}">
                      <a16:colId xmlns:a16="http://schemas.microsoft.com/office/drawing/2014/main" val="20002"/>
                    </a:ext>
                  </a:extLst>
                </a:gridCol>
                <a:gridCol w="309245">
                  <a:extLst>
                    <a:ext uri="{9D8B030D-6E8A-4147-A177-3AD203B41FA5}">
                      <a16:colId xmlns:a16="http://schemas.microsoft.com/office/drawing/2014/main" val="20003"/>
                    </a:ext>
                  </a:extLst>
                </a:gridCol>
                <a:gridCol w="1793239">
                  <a:extLst>
                    <a:ext uri="{9D8B030D-6E8A-4147-A177-3AD203B41FA5}">
                      <a16:colId xmlns:a16="http://schemas.microsoft.com/office/drawing/2014/main" val="20004"/>
                    </a:ext>
                  </a:extLst>
                </a:gridCol>
              </a:tblGrid>
              <a:tr h="142240">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143510">
                        <a:lnSpc>
                          <a:spcPts val="880"/>
                        </a:lnSpc>
                      </a:pPr>
                      <a:r>
                        <a:rPr sz="850" spc="25" dirty="0">
                          <a:solidFill>
                            <a:srgbClr val="333333"/>
                          </a:solidFill>
                          <a:latin typeface="Lucida Console"/>
                          <a:cs typeface="Lucida Console"/>
                        </a:rPr>
                        <a:t>1/3</a:t>
                      </a:r>
                      <a:endParaRPr sz="850">
                        <a:latin typeface="Lucida Console"/>
                        <a:cs typeface="Lucida Console"/>
                      </a:endParaRPr>
                    </a:p>
                  </a:txBody>
                  <a:tcPr marL="0" marR="0" marT="0" marB="0">
                    <a:solidFill>
                      <a:srgbClr val="F8F8F8"/>
                    </a:solidFill>
                  </a:tcPr>
                </a:tc>
                <a:tc>
                  <a:txBody>
                    <a:bodyPr/>
                    <a:lstStyle/>
                    <a:p>
                      <a:pPr marL="101600">
                        <a:lnSpc>
                          <a:spcPts val="880"/>
                        </a:lnSpc>
                      </a:pPr>
                      <a:r>
                        <a:rPr sz="850" spc="15" dirty="0">
                          <a:solidFill>
                            <a:srgbClr val="333333"/>
                          </a:solidFill>
                          <a:latin typeface="Lucida Console"/>
                          <a:cs typeface="Lucida Console"/>
                        </a:rPr>
                        <a:t>Installin</a:t>
                      </a:r>
                      <a:r>
                        <a:rPr sz="850" dirty="0">
                          <a:solidFill>
                            <a:srgbClr val="333333"/>
                          </a:solidFill>
                          <a:latin typeface="Lucida Console"/>
                          <a:cs typeface="Lucida Console"/>
                        </a:rPr>
                        <a:t>g</a:t>
                      </a:r>
                      <a:endParaRPr sz="850">
                        <a:latin typeface="Lucida Console"/>
                        <a:cs typeface="Lucida Console"/>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162560">
                        <a:lnSpc>
                          <a:spcPts val="880"/>
                        </a:lnSpc>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tftp-server-5.2-</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90"/>
                        </a:spcBef>
                      </a:pPr>
                      <a:r>
                        <a:rPr sz="850" spc="30" dirty="0">
                          <a:solidFill>
                            <a:srgbClr val="333333"/>
                          </a:solidFill>
                          <a:latin typeface="Lucida Console"/>
                          <a:cs typeface="Lucida Console"/>
                        </a:rPr>
                        <a:t>24.el8.x86_64</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L="635">
                        <a:lnSpc>
                          <a:spcPct val="100000"/>
                        </a:lnSpc>
                        <a:spcBef>
                          <a:spcPts val="90"/>
                        </a:spcBef>
                      </a:pPr>
                      <a:r>
                        <a:rPr sz="850" spc="25" dirty="0">
                          <a:solidFill>
                            <a:srgbClr val="333333"/>
                          </a:solidFill>
                          <a:latin typeface="Lucida Console"/>
                          <a:cs typeface="Lucida Console"/>
                        </a:rPr>
                        <a:t>2/3</a:t>
                      </a:r>
                      <a:endParaRPr sz="850">
                        <a:latin typeface="Lucida Console"/>
                        <a:cs typeface="Lucida Console"/>
                      </a:endParaRPr>
                    </a:p>
                  </a:txBody>
                  <a:tcPr marL="0" marR="0" marT="11430" marB="0">
                    <a:solidFill>
                      <a:srgbClr val="F8F8F8"/>
                    </a:solidFill>
                  </a:tcPr>
                </a:tc>
                <a:tc>
                  <a:txBody>
                    <a:bodyPr/>
                    <a:lstStyle/>
                    <a:p>
                      <a:pPr marL="101600">
                        <a:lnSpc>
                          <a:spcPct val="100000"/>
                        </a:lnSpc>
                        <a:spcBef>
                          <a:spcPts val="90"/>
                        </a:spcBef>
                      </a:pPr>
                      <a:r>
                        <a:rPr sz="850" spc="30" dirty="0">
                          <a:solidFill>
                            <a:srgbClr val="333333"/>
                          </a:solidFill>
                          <a:latin typeface="Lucida Console"/>
                          <a:cs typeface="Lucida Console"/>
                        </a:rPr>
                        <a:t>Running</a:t>
                      </a:r>
                      <a:r>
                        <a:rPr sz="850" dirty="0">
                          <a:solidFill>
                            <a:srgbClr val="333333"/>
                          </a:solidFill>
                          <a:latin typeface="Lucida Console"/>
                          <a:cs typeface="Lucida Console"/>
                        </a:rPr>
                        <a:t> </a:t>
                      </a:r>
                      <a:r>
                        <a:rPr sz="850" spc="30" dirty="0">
                          <a:solidFill>
                            <a:srgbClr val="333333"/>
                          </a:solidFill>
                          <a:latin typeface="Lucida Console"/>
                          <a:cs typeface="Lucida Console"/>
                        </a:rPr>
                        <a:t>scriptlet:</a:t>
                      </a:r>
                      <a:r>
                        <a:rPr sz="850" dirty="0">
                          <a:solidFill>
                            <a:srgbClr val="333333"/>
                          </a:solidFill>
                          <a:latin typeface="Lucida Console"/>
                          <a:cs typeface="Lucida Console"/>
                        </a:rPr>
                        <a:t> </a:t>
                      </a:r>
                      <a:r>
                        <a:rPr sz="850" spc="25" dirty="0">
                          <a:solidFill>
                            <a:srgbClr val="333333"/>
                          </a:solidFill>
                          <a:latin typeface="Lucida Console"/>
                          <a:cs typeface="Lucida Console"/>
                        </a:rPr>
                        <a:t>tftp-</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r h="171450">
                <a:tc>
                  <a:txBody>
                    <a:bodyPr/>
                    <a:lstStyle/>
                    <a:p>
                      <a:pPr marL="31750">
                        <a:lnSpc>
                          <a:spcPct val="100000"/>
                        </a:lnSpc>
                        <a:spcBef>
                          <a:spcPts val="90"/>
                        </a:spcBef>
                      </a:pPr>
                      <a:r>
                        <a:rPr sz="850" spc="30" dirty="0">
                          <a:solidFill>
                            <a:srgbClr val="333333"/>
                          </a:solidFill>
                          <a:latin typeface="Lucida Console"/>
                          <a:cs typeface="Lucida Console"/>
                        </a:rPr>
                        <a:t>server-5.2-24.el8.x86_64</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L="455295">
                        <a:lnSpc>
                          <a:spcPct val="100000"/>
                        </a:lnSpc>
                        <a:spcBef>
                          <a:spcPts val="90"/>
                        </a:spcBef>
                        <a:tabLst>
                          <a:tab pos="864869" algn="l"/>
                        </a:tabLst>
                      </a:pPr>
                      <a:r>
                        <a:rPr sz="850" spc="25" dirty="0">
                          <a:solidFill>
                            <a:srgbClr val="333333"/>
                          </a:solidFill>
                          <a:latin typeface="Lucida Console"/>
                          <a:cs typeface="Lucida Console"/>
                        </a:rPr>
                        <a:t>2/3	</a:t>
                      </a:r>
                      <a:r>
                        <a:rPr sz="850" spc="30" dirty="0">
                          <a:solidFill>
                            <a:srgbClr val="333333"/>
                          </a:solidFill>
                          <a:latin typeface="Lucida Console"/>
                          <a:cs typeface="Lucida Console"/>
                        </a:rPr>
                        <a:t>Installing</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2"/>
                  </a:ext>
                </a:extLst>
              </a:tr>
              <a:tr h="142240">
                <a:tc>
                  <a:txBody>
                    <a:bodyPr/>
                    <a:lstStyle/>
                    <a:p>
                      <a:pPr marL="165735">
                        <a:lnSpc>
                          <a:spcPts val="930"/>
                        </a:lnSpc>
                        <a:spcBef>
                          <a:spcPts val="90"/>
                        </a:spcBef>
                      </a:pP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tftp-5.2-24.el8.x86_64</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1057910">
                        <a:lnSpc>
                          <a:spcPts val="930"/>
                        </a:lnSpc>
                        <a:spcBef>
                          <a:spcPts val="90"/>
                        </a:spcBef>
                      </a:pPr>
                      <a:r>
                        <a:rPr sz="850" spc="25" dirty="0">
                          <a:solidFill>
                            <a:srgbClr val="333333"/>
                          </a:solidFill>
                          <a:latin typeface="Lucida Console"/>
                          <a:cs typeface="Lucida Console"/>
                        </a:rPr>
                        <a:t>3/3</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3"/>
                  </a:ext>
                </a:extLst>
              </a:tr>
            </a:tbl>
          </a:graphicData>
        </a:graphic>
      </p:graphicFrame>
      <p:sp>
        <p:nvSpPr>
          <p:cNvPr id="13" name="object 13"/>
          <p:cNvSpPr txBox="1"/>
          <p:nvPr/>
        </p:nvSpPr>
        <p:spPr>
          <a:xfrm>
            <a:off x="1070306" y="4730643"/>
            <a:ext cx="286512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Running</a:t>
            </a:r>
            <a:r>
              <a:rPr sz="850" spc="5" dirty="0">
                <a:solidFill>
                  <a:srgbClr val="333333"/>
                </a:solidFill>
                <a:latin typeface="Lucida Console"/>
                <a:cs typeface="Lucida Console"/>
              </a:rPr>
              <a:t> </a:t>
            </a:r>
            <a:r>
              <a:rPr sz="850" spc="30" dirty="0">
                <a:solidFill>
                  <a:srgbClr val="333333"/>
                </a:solidFill>
                <a:latin typeface="Lucida Console"/>
                <a:cs typeface="Lucida Console"/>
              </a:rPr>
              <a:t>scriptlet:</a:t>
            </a:r>
            <a:r>
              <a:rPr sz="850" dirty="0">
                <a:solidFill>
                  <a:srgbClr val="333333"/>
                </a:solidFill>
                <a:latin typeface="Lucida Console"/>
                <a:cs typeface="Lucida Console"/>
              </a:rPr>
              <a:t> </a:t>
            </a:r>
            <a:r>
              <a:rPr sz="850" spc="30" dirty="0">
                <a:solidFill>
                  <a:srgbClr val="333333"/>
                </a:solidFill>
                <a:latin typeface="Lucida Console"/>
                <a:cs typeface="Lucida Console"/>
              </a:rPr>
              <a:t>tftp-5.2-24.el8.x86_64</a:t>
            </a:r>
            <a:endParaRPr sz="850">
              <a:latin typeface="Lucida Console"/>
              <a:cs typeface="Lucida Console"/>
            </a:endParaRPr>
          </a:p>
        </p:txBody>
      </p:sp>
      <p:sp>
        <p:nvSpPr>
          <p:cNvPr id="14" name="object 14"/>
          <p:cNvSpPr txBox="1"/>
          <p:nvPr/>
        </p:nvSpPr>
        <p:spPr>
          <a:xfrm>
            <a:off x="1204765" y="4902162"/>
            <a:ext cx="23177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3/</a:t>
            </a:r>
            <a:r>
              <a:rPr sz="850" spc="15" dirty="0">
                <a:solidFill>
                  <a:srgbClr val="333333"/>
                </a:solidFill>
                <a:latin typeface="Lucida Console"/>
                <a:cs typeface="Lucida Console"/>
              </a:rPr>
              <a:t>3</a:t>
            </a:r>
            <a:endParaRPr sz="850">
              <a:latin typeface="Lucida Console"/>
              <a:cs typeface="Lucida Console"/>
            </a:endParaRPr>
          </a:p>
        </p:txBody>
      </p:sp>
      <p:sp>
        <p:nvSpPr>
          <p:cNvPr id="15" name="object 15"/>
          <p:cNvSpPr txBox="1"/>
          <p:nvPr/>
        </p:nvSpPr>
        <p:spPr>
          <a:xfrm>
            <a:off x="1614686" y="4866257"/>
            <a:ext cx="118618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Verifying</a:t>
            </a:r>
            <a:endParaRPr sz="850">
              <a:latin typeface="Lucida Console"/>
              <a:cs typeface="Lucida Console"/>
            </a:endParaRPr>
          </a:p>
          <a:p>
            <a:pPr marL="140335">
              <a:lnSpc>
                <a:spcPct val="100000"/>
              </a:lnSpc>
              <a:spcBef>
                <a:spcPts val="330"/>
              </a:spcBef>
              <a:tabLst>
                <a:tab pos="549910" algn="l"/>
              </a:tabLst>
            </a:pPr>
            <a:r>
              <a:rPr sz="850" spc="30" dirty="0">
                <a:solidFill>
                  <a:srgbClr val="333333"/>
                </a:solidFill>
                <a:latin typeface="Lucida Console"/>
                <a:cs typeface="Lucida Console"/>
              </a:rPr>
              <a:t>1/</a:t>
            </a:r>
            <a:r>
              <a:rPr sz="850" spc="15" dirty="0">
                <a:solidFill>
                  <a:srgbClr val="333333"/>
                </a:solidFill>
                <a:latin typeface="Lucida Console"/>
                <a:cs typeface="Lucida Console"/>
              </a:rPr>
              <a:t>3</a:t>
            </a:r>
            <a:r>
              <a:rPr sz="850" dirty="0">
                <a:solidFill>
                  <a:srgbClr val="333333"/>
                </a:solidFill>
                <a:latin typeface="Lucida Console"/>
                <a:cs typeface="Lucida Console"/>
              </a:rPr>
              <a:t>	</a:t>
            </a:r>
            <a:r>
              <a:rPr sz="850" spc="30" dirty="0">
                <a:solidFill>
                  <a:srgbClr val="333333"/>
                </a:solidFill>
                <a:latin typeface="Lucida Console"/>
                <a:cs typeface="Lucida Console"/>
              </a:rPr>
              <a:t>Verifyin</a:t>
            </a:r>
            <a:r>
              <a:rPr sz="850" spc="15" dirty="0">
                <a:solidFill>
                  <a:srgbClr val="333333"/>
                </a:solidFill>
                <a:latin typeface="Lucida Console"/>
                <a:cs typeface="Lucida Console"/>
              </a:rPr>
              <a:t>g</a:t>
            </a:r>
            <a:endParaRPr sz="850">
              <a:latin typeface="Lucida Console"/>
              <a:cs typeface="Lucida Console"/>
            </a:endParaRPr>
          </a:p>
        </p:txBody>
      </p:sp>
      <p:sp>
        <p:nvSpPr>
          <p:cNvPr id="16" name="object 16"/>
          <p:cNvSpPr txBox="1"/>
          <p:nvPr/>
        </p:nvSpPr>
        <p:spPr>
          <a:xfrm>
            <a:off x="2777217" y="4866257"/>
            <a:ext cx="2710815" cy="368935"/>
          </a:xfrm>
          <a:prstGeom prst="rect">
            <a:avLst/>
          </a:prstGeom>
        </p:spPr>
        <p:txBody>
          <a:bodyPr vert="horz" wrap="square" lIns="0" tIns="53340" rIns="0" bIns="0" rtlCol="0">
            <a:spAutoFit/>
          </a:bodyPr>
          <a:lstStyle/>
          <a:p>
            <a:pPr marL="12700">
              <a:lnSpc>
                <a:spcPct val="100000"/>
              </a:lnSpc>
              <a:spcBef>
                <a:spcPts val="420"/>
              </a:spcBef>
            </a:pP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tftp-5.2-24.el8.x86_64</a:t>
            </a:r>
            <a:endParaRPr sz="850">
              <a:latin typeface="Lucida Console"/>
              <a:cs typeface="Lucida Console"/>
            </a:endParaRPr>
          </a:p>
          <a:p>
            <a:pPr marL="549910">
              <a:lnSpc>
                <a:spcPct val="100000"/>
              </a:lnSpc>
              <a:spcBef>
                <a:spcPts val="330"/>
              </a:spcBef>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tftp-server-5.2-24.el8.x86_64</a:t>
            </a:r>
            <a:endParaRPr sz="850">
              <a:latin typeface="Lucida Console"/>
              <a:cs typeface="Lucida Console"/>
            </a:endParaRPr>
          </a:p>
        </p:txBody>
      </p:sp>
      <p:sp>
        <p:nvSpPr>
          <p:cNvPr id="17" name="object 17"/>
          <p:cNvSpPr txBox="1"/>
          <p:nvPr/>
        </p:nvSpPr>
        <p:spPr>
          <a:xfrm>
            <a:off x="946424" y="5209294"/>
            <a:ext cx="5661025" cy="1504950"/>
          </a:xfrm>
          <a:prstGeom prst="rect">
            <a:avLst/>
          </a:prstGeom>
        </p:spPr>
        <p:txBody>
          <a:bodyPr vert="horz" wrap="square" lIns="0" tIns="53340" rIns="0" bIns="0" rtlCol="0">
            <a:spAutoFit/>
          </a:bodyPr>
          <a:lstStyle/>
          <a:p>
            <a:pPr marL="1413510">
              <a:lnSpc>
                <a:spcPct val="100000"/>
              </a:lnSpc>
              <a:spcBef>
                <a:spcPts val="420"/>
              </a:spcBef>
              <a:tabLst>
                <a:tab pos="1823720" algn="l"/>
                <a:tab pos="2985770" algn="l"/>
              </a:tabLst>
            </a:pPr>
            <a:r>
              <a:rPr sz="850" spc="25" dirty="0">
                <a:solidFill>
                  <a:srgbClr val="333333"/>
                </a:solidFill>
                <a:latin typeface="Lucida Console"/>
                <a:cs typeface="Lucida Console"/>
              </a:rPr>
              <a:t>2/3	</a:t>
            </a:r>
            <a:r>
              <a:rPr sz="850" spc="30" dirty="0">
                <a:solidFill>
                  <a:srgbClr val="333333"/>
                </a:solidFill>
                <a:latin typeface="Lucida Console"/>
                <a:cs typeface="Lucida Console"/>
              </a:rPr>
              <a:t>Verifying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xinetd-2:2.3.15-23.el8.x86_64</a:t>
            </a:r>
            <a:endParaRPr sz="850">
              <a:latin typeface="Lucida Console"/>
              <a:cs typeface="Lucida Console"/>
            </a:endParaRPr>
          </a:p>
          <a:p>
            <a:pPr marL="136525" marR="104775" indent="1814830">
              <a:lnSpc>
                <a:spcPct val="132400"/>
              </a:lnSpc>
              <a:tabLst>
                <a:tab pos="1172845" algn="l"/>
                <a:tab pos="3320415" algn="l"/>
                <a:tab pos="4925060" algn="l"/>
              </a:tabLst>
            </a:pPr>
            <a:r>
              <a:rPr sz="850" spc="30" dirty="0">
                <a:solidFill>
                  <a:srgbClr val="333333"/>
                </a:solidFill>
                <a:latin typeface="Lucida Console"/>
                <a:cs typeface="Lucida Console"/>
              </a:rPr>
              <a:t>3/</a:t>
            </a:r>
            <a:r>
              <a:rPr sz="850" spc="15" dirty="0">
                <a:solidFill>
                  <a:srgbClr val="333333"/>
                </a:solidFill>
                <a:latin typeface="Lucida Console"/>
                <a:cs typeface="Lucida Console"/>
              </a:rPr>
              <a:t>3</a:t>
            </a:r>
            <a:r>
              <a:rPr sz="850" spc="30" dirty="0">
                <a:solidFill>
                  <a:srgbClr val="333333"/>
                </a:solidFill>
                <a:latin typeface="Lucida Console"/>
                <a:cs typeface="Lucida Console"/>
              </a:rPr>
              <a:t> Installe</a:t>
            </a:r>
            <a:r>
              <a:rPr sz="850" spc="15" dirty="0">
                <a:solidFill>
                  <a:srgbClr val="333333"/>
                </a:solidFill>
                <a:latin typeface="Lucida Console"/>
                <a:cs typeface="Lucida Console"/>
              </a:rPr>
              <a:t>d</a:t>
            </a:r>
            <a:r>
              <a:rPr sz="850" spc="30" dirty="0">
                <a:solidFill>
                  <a:srgbClr val="333333"/>
                </a:solidFill>
                <a:latin typeface="Lucida Console"/>
                <a:cs typeface="Lucida Console"/>
              </a:rPr>
              <a:t> product</a:t>
            </a:r>
            <a:r>
              <a:rPr sz="850" spc="15" dirty="0">
                <a:solidFill>
                  <a:srgbClr val="333333"/>
                </a:solidFill>
                <a:latin typeface="Lucida Console"/>
                <a:cs typeface="Lucida Console"/>
              </a:rPr>
              <a:t>s</a:t>
            </a:r>
            <a:r>
              <a:rPr sz="850" spc="30" dirty="0">
                <a:solidFill>
                  <a:srgbClr val="333333"/>
                </a:solidFill>
                <a:latin typeface="Lucida Console"/>
                <a:cs typeface="Lucida Console"/>
              </a:rPr>
              <a:t> updated.Installed</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tftp-5.2</a:t>
            </a:r>
            <a:r>
              <a:rPr sz="850" spc="15" dirty="0">
                <a:solidFill>
                  <a:srgbClr val="333333"/>
                </a:solidFill>
                <a:latin typeface="Lucida Console"/>
                <a:cs typeface="Lucida Console"/>
              </a:rPr>
              <a:t>-  </a:t>
            </a:r>
            <a:r>
              <a:rPr sz="850" spc="30" dirty="0">
                <a:solidFill>
                  <a:srgbClr val="333333"/>
                </a:solidFill>
                <a:latin typeface="Lucida Console"/>
                <a:cs typeface="Lucida Console"/>
              </a:rPr>
              <a:t>24.el8.x86_64	tftp-server-5.2-24.el8.x86_64	xinetd-2:2.3.15-23.el8.x86_64 </a:t>
            </a:r>
            <a:r>
              <a:rPr sz="850" spc="35" dirty="0">
                <a:solidFill>
                  <a:srgbClr val="333333"/>
                </a:solidFill>
                <a:latin typeface="Lucida Console"/>
                <a:cs typeface="Lucida Console"/>
              </a:rPr>
              <a:t> </a:t>
            </a: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nSpc>
                <a:spcPct val="131600"/>
              </a:lnSpc>
            </a:pPr>
            <a:r>
              <a:rPr sz="950" b="1" spc="25" dirty="0">
                <a:solidFill>
                  <a:srgbClr val="333333"/>
                </a:solidFill>
                <a:latin typeface="微软雅黑"/>
                <a:cs typeface="微软雅黑"/>
              </a:rPr>
              <a:t>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a:t>
            </a:r>
            <a:r>
              <a:rPr sz="950" b="1" dirty="0">
                <a:solidFill>
                  <a:srgbClr val="333333"/>
                </a:solidFill>
                <a:latin typeface="Trebuchet MS"/>
                <a:cs typeface="Trebuchet MS"/>
              </a:rPr>
              <a:t>TFTP</a:t>
            </a:r>
            <a:r>
              <a:rPr sz="950" b="1" spc="25" dirty="0">
                <a:solidFill>
                  <a:srgbClr val="333333"/>
                </a:solidFill>
                <a:latin typeface="微软雅黑"/>
                <a:cs typeface="微软雅黑"/>
              </a:rPr>
              <a:t>服务是使用</a:t>
            </a:r>
            <a:r>
              <a:rPr sz="950" b="1" spc="45" dirty="0">
                <a:solidFill>
                  <a:srgbClr val="333333"/>
                </a:solidFill>
                <a:latin typeface="Trebuchet MS"/>
                <a:cs typeface="Trebuchet MS"/>
              </a:rPr>
              <a:t>xinetd</a:t>
            </a:r>
            <a:r>
              <a:rPr sz="950" b="1" spc="25" dirty="0">
                <a:solidFill>
                  <a:srgbClr val="333333"/>
                </a:solidFill>
                <a:latin typeface="微软雅黑"/>
                <a:cs typeface="微软雅黑"/>
              </a:rPr>
              <a:t>服务程序来管理的。</a:t>
            </a:r>
            <a:r>
              <a:rPr sz="950" b="1" spc="45" dirty="0">
                <a:solidFill>
                  <a:srgbClr val="333333"/>
                </a:solidFill>
                <a:latin typeface="Trebuchet MS"/>
                <a:cs typeface="Trebuchet MS"/>
              </a:rPr>
              <a:t>xinetd</a:t>
            </a:r>
            <a:r>
              <a:rPr sz="950" b="1" spc="20" dirty="0">
                <a:solidFill>
                  <a:srgbClr val="333333"/>
                </a:solidFill>
                <a:latin typeface="微软雅黑"/>
                <a:cs typeface="微软雅黑"/>
              </a:rPr>
              <a:t>服务可以用来管理多种轻量级的网 </a:t>
            </a:r>
            <a:r>
              <a:rPr sz="950" b="1" spc="25" dirty="0">
                <a:solidFill>
                  <a:srgbClr val="333333"/>
                </a:solidFill>
                <a:latin typeface="微软雅黑"/>
                <a:cs typeface="微软雅黑"/>
              </a:rPr>
              <a:t>络服务，而且具有强大的日志功能，专门用于管理那些比较小的应用程序的开关工作，有点类似于有独 立控制的插线板那样，如图</a:t>
            </a:r>
            <a:r>
              <a:rPr sz="950" b="1" spc="-10" dirty="0">
                <a:solidFill>
                  <a:srgbClr val="333333"/>
                </a:solidFill>
                <a:latin typeface="Trebuchet MS"/>
                <a:cs typeface="Trebuchet MS"/>
              </a:rPr>
              <a:t>11-3</a:t>
            </a:r>
            <a:r>
              <a:rPr sz="950" b="1" spc="25" dirty="0">
                <a:solidFill>
                  <a:srgbClr val="333333"/>
                </a:solidFill>
                <a:latin typeface="微软雅黑"/>
                <a:cs typeface="微软雅黑"/>
              </a:rPr>
              <a:t>所示，想开启那个服务就编辑对应的</a:t>
            </a:r>
            <a:r>
              <a:rPr sz="950" b="1" spc="45" dirty="0">
                <a:solidFill>
                  <a:srgbClr val="333333"/>
                </a:solidFill>
                <a:latin typeface="Trebuchet MS"/>
                <a:cs typeface="Trebuchet MS"/>
              </a:rPr>
              <a:t>xinetd</a:t>
            </a:r>
            <a:r>
              <a:rPr sz="950" b="1" spc="25" dirty="0">
                <a:solidFill>
                  <a:srgbClr val="333333"/>
                </a:solidFill>
                <a:latin typeface="微软雅黑"/>
                <a:cs typeface="微软雅黑"/>
              </a:rPr>
              <a:t>配置文件的开关参数。</a:t>
            </a:r>
            <a:endParaRPr sz="950">
              <a:latin typeface="微软雅黑"/>
              <a:cs typeface="微软雅黑"/>
            </a:endParaRPr>
          </a:p>
        </p:txBody>
      </p:sp>
      <p:sp>
        <p:nvSpPr>
          <p:cNvPr id="18" name="object 1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4037112"/>
          <a:ext cx="5655945" cy="3143250"/>
        </p:xfrm>
        <a:graphic>
          <a:graphicData uri="http://schemas.openxmlformats.org/drawingml/2006/table">
            <a:tbl>
              <a:tblPr firstRow="1" bandRow="1">
                <a:tableStyleId>{2D5ABB26-0587-4C30-8999-92F81FD0307C}</a:tableStyleId>
              </a:tblPr>
              <a:tblGrid>
                <a:gridCol w="1896110">
                  <a:extLst>
                    <a:ext uri="{9D8B030D-6E8A-4147-A177-3AD203B41FA5}">
                      <a16:colId xmlns:a16="http://schemas.microsoft.com/office/drawing/2014/main" val="20000"/>
                    </a:ext>
                  </a:extLst>
                </a:gridCol>
                <a:gridCol w="374459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帮助信息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35" dirty="0">
                          <a:solidFill>
                            <a:srgbClr val="333333"/>
                          </a:solidFill>
                          <a:latin typeface="Trebuchet MS"/>
                          <a:cs typeface="Trebuchet MS"/>
                        </a:rPr>
                        <a:t>put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上传文件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15" dirty="0">
                          <a:solidFill>
                            <a:srgbClr val="333333"/>
                          </a:solidFill>
                          <a:latin typeface="Trebuchet MS"/>
                          <a:cs typeface="Trebuchet MS"/>
                        </a:rPr>
                        <a:t>get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下载文件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45" dirty="0">
                          <a:solidFill>
                            <a:srgbClr val="333333"/>
                          </a:solidFill>
                          <a:latin typeface="Trebuchet MS"/>
                          <a:cs typeface="Trebuchet MS"/>
                        </a:rPr>
                        <a:t>verbose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显示详细的处理信息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35" dirty="0">
                          <a:solidFill>
                            <a:srgbClr val="333333"/>
                          </a:solidFill>
                          <a:latin typeface="Trebuchet MS"/>
                          <a:cs typeface="Trebuchet MS"/>
                        </a:rPr>
                        <a:t>status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显示当前的状态信息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35" dirty="0">
                          <a:solidFill>
                            <a:srgbClr val="333333"/>
                          </a:solidFill>
                          <a:latin typeface="Trebuchet MS"/>
                          <a:cs typeface="Trebuchet MS"/>
                        </a:rPr>
                        <a:t>binary</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使用二进制进行传输</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10" dirty="0">
                          <a:solidFill>
                            <a:srgbClr val="333333"/>
                          </a:solidFill>
                          <a:latin typeface="Trebuchet MS"/>
                          <a:cs typeface="Trebuchet MS"/>
                        </a:rPr>
                        <a:t>ascii</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使用</a:t>
                      </a:r>
                      <a:r>
                        <a:rPr sz="950" dirty="0">
                          <a:solidFill>
                            <a:srgbClr val="333333"/>
                          </a:solidFill>
                          <a:latin typeface="Trebuchet MS"/>
                          <a:cs typeface="Trebuchet MS"/>
                        </a:rPr>
                        <a:t>ASCII</a:t>
                      </a:r>
                      <a:r>
                        <a:rPr sz="950" dirty="0">
                          <a:solidFill>
                            <a:srgbClr val="333333"/>
                          </a:solidFill>
                          <a:latin typeface="微软雅黑"/>
                          <a:cs typeface="微软雅黑"/>
                        </a:rPr>
                        <a:t>码进行传输</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30" dirty="0">
                          <a:solidFill>
                            <a:srgbClr val="333333"/>
                          </a:solidFill>
                          <a:latin typeface="Trebuchet MS"/>
                          <a:cs typeface="Trebuchet MS"/>
                        </a:rPr>
                        <a:t>timeout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设置重传的超时时间</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20" dirty="0">
                          <a:solidFill>
                            <a:srgbClr val="333333"/>
                          </a:solidFill>
                          <a:latin typeface="Trebuchet MS"/>
                          <a:cs typeface="Trebuchet MS"/>
                        </a:rPr>
                        <a:t>quit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退出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bl>
          </a:graphicData>
        </a:graphic>
      </p:graphicFrame>
      <p:grpSp>
        <p:nvGrpSpPr>
          <p:cNvPr id="3" name="object 3"/>
          <p:cNvGrpSpPr/>
          <p:nvPr/>
        </p:nvGrpSpPr>
        <p:grpSpPr>
          <a:xfrm>
            <a:off x="959124" y="368291"/>
            <a:ext cx="5651500" cy="1181735"/>
            <a:chOff x="959124" y="368291"/>
            <a:chExt cx="5651500" cy="1181735"/>
          </a:xfrm>
        </p:grpSpPr>
        <p:sp>
          <p:nvSpPr>
            <p:cNvPr id="4" name="object 4"/>
            <p:cNvSpPr/>
            <p:nvPr/>
          </p:nvSpPr>
          <p:spPr>
            <a:xfrm>
              <a:off x="963889" y="373056"/>
              <a:ext cx="5641975" cy="1172210"/>
            </a:xfrm>
            <a:custGeom>
              <a:avLst/>
              <a:gdLst/>
              <a:ahLst/>
              <a:cxnLst/>
              <a:rect l="l" t="t" r="r" b="b"/>
              <a:pathLst>
                <a:path w="5641975" h="1172210">
                  <a:moveTo>
                    <a:pt x="5617597" y="1172119"/>
                  </a:moveTo>
                  <a:lnTo>
                    <a:pt x="23823" y="1172119"/>
                  </a:lnTo>
                  <a:lnTo>
                    <a:pt x="20659" y="1171967"/>
                  </a:lnTo>
                  <a:lnTo>
                    <a:pt x="0" y="1151421"/>
                  </a:lnTo>
                  <a:lnTo>
                    <a:pt x="0" y="1148296"/>
                  </a:lnTo>
                  <a:lnTo>
                    <a:pt x="0" y="20697"/>
                  </a:lnTo>
                  <a:lnTo>
                    <a:pt x="20659" y="0"/>
                  </a:lnTo>
                  <a:lnTo>
                    <a:pt x="5620752" y="0"/>
                  </a:lnTo>
                  <a:lnTo>
                    <a:pt x="5641421" y="20697"/>
                  </a:lnTo>
                  <a:lnTo>
                    <a:pt x="5641421" y="1151421"/>
                  </a:lnTo>
                  <a:lnTo>
                    <a:pt x="5620752" y="1171967"/>
                  </a:lnTo>
                  <a:lnTo>
                    <a:pt x="5617597" y="1172119"/>
                  </a:lnTo>
                  <a:close/>
                </a:path>
              </a:pathLst>
            </a:custGeom>
            <a:solidFill>
              <a:srgbClr val="F8F8F8"/>
            </a:solidFill>
          </p:spPr>
          <p:txBody>
            <a:bodyPr wrap="square" lIns="0" tIns="0" rIns="0" bIns="0" rtlCol="0"/>
            <a:lstStyle/>
            <a:p>
              <a:endParaRPr/>
            </a:p>
          </p:txBody>
        </p:sp>
        <p:sp>
          <p:nvSpPr>
            <p:cNvPr id="5" name="object 5"/>
            <p:cNvSpPr/>
            <p:nvPr/>
          </p:nvSpPr>
          <p:spPr>
            <a:xfrm>
              <a:off x="963889" y="373056"/>
              <a:ext cx="5641975" cy="1172210"/>
            </a:xfrm>
            <a:custGeom>
              <a:avLst/>
              <a:gdLst/>
              <a:ahLst/>
              <a:cxnLst/>
              <a:rect l="l" t="t" r="r" b="b"/>
              <a:pathLst>
                <a:path w="5641975" h="1172210">
                  <a:moveTo>
                    <a:pt x="0" y="1148296"/>
                  </a:moveTo>
                  <a:lnTo>
                    <a:pt x="0" y="23823"/>
                  </a:lnTo>
                  <a:lnTo>
                    <a:pt x="0" y="20697"/>
                  </a:lnTo>
                  <a:lnTo>
                    <a:pt x="600" y="17572"/>
                  </a:lnTo>
                  <a:lnTo>
                    <a:pt x="1810" y="14742"/>
                  </a:lnTo>
                  <a:lnTo>
                    <a:pt x="3020" y="11616"/>
                  </a:lnTo>
                  <a:lnTo>
                    <a:pt x="4745" y="9081"/>
                  </a:lnTo>
                  <a:lnTo>
                    <a:pt x="6975" y="6994"/>
                  </a:lnTo>
                  <a:lnTo>
                    <a:pt x="9214" y="4764"/>
                  </a:lnTo>
                  <a:lnTo>
                    <a:pt x="11787" y="2973"/>
                  </a:lnTo>
                  <a:lnTo>
                    <a:pt x="14703" y="1639"/>
                  </a:lnTo>
                  <a:lnTo>
                    <a:pt x="17629" y="590"/>
                  </a:lnTo>
                  <a:lnTo>
                    <a:pt x="20659" y="0"/>
                  </a:lnTo>
                  <a:lnTo>
                    <a:pt x="23823" y="0"/>
                  </a:lnTo>
                  <a:lnTo>
                    <a:pt x="5617597" y="0"/>
                  </a:lnTo>
                  <a:lnTo>
                    <a:pt x="5620752" y="0"/>
                  </a:lnTo>
                  <a:lnTo>
                    <a:pt x="5623792" y="590"/>
                  </a:lnTo>
                  <a:lnTo>
                    <a:pt x="5626717" y="1639"/>
                  </a:lnTo>
                  <a:lnTo>
                    <a:pt x="5629633" y="2973"/>
                  </a:lnTo>
                  <a:lnTo>
                    <a:pt x="5632206" y="4764"/>
                  </a:lnTo>
                  <a:lnTo>
                    <a:pt x="5634446" y="6994"/>
                  </a:lnTo>
                  <a:lnTo>
                    <a:pt x="5636675" y="9081"/>
                  </a:lnTo>
                  <a:lnTo>
                    <a:pt x="5638400" y="11616"/>
                  </a:lnTo>
                  <a:lnTo>
                    <a:pt x="5639610" y="14589"/>
                  </a:lnTo>
                  <a:lnTo>
                    <a:pt x="5640821" y="17572"/>
                  </a:lnTo>
                  <a:lnTo>
                    <a:pt x="5641421" y="20697"/>
                  </a:lnTo>
                  <a:lnTo>
                    <a:pt x="5641421" y="23823"/>
                  </a:lnTo>
                  <a:lnTo>
                    <a:pt x="5641421" y="1148296"/>
                  </a:lnTo>
                  <a:lnTo>
                    <a:pt x="5641421" y="1151421"/>
                  </a:lnTo>
                  <a:lnTo>
                    <a:pt x="5640821" y="1154547"/>
                  </a:lnTo>
                  <a:lnTo>
                    <a:pt x="5639610" y="1157377"/>
                  </a:lnTo>
                  <a:lnTo>
                    <a:pt x="5638400" y="1160207"/>
                  </a:lnTo>
                  <a:lnTo>
                    <a:pt x="5617597" y="1172119"/>
                  </a:lnTo>
                  <a:lnTo>
                    <a:pt x="23823" y="1172119"/>
                  </a:lnTo>
                  <a:lnTo>
                    <a:pt x="0" y="1151421"/>
                  </a:lnTo>
                  <a:lnTo>
                    <a:pt x="0" y="114829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141"/>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407589"/>
            <a:ext cx="5651500" cy="667385"/>
            <a:chOff x="959124" y="2407589"/>
            <a:chExt cx="5651500" cy="667385"/>
          </a:xfrm>
        </p:grpSpPr>
        <p:sp>
          <p:nvSpPr>
            <p:cNvPr id="8" name="object 8"/>
            <p:cNvSpPr/>
            <p:nvPr/>
          </p:nvSpPr>
          <p:spPr>
            <a:xfrm>
              <a:off x="963889" y="2412353"/>
              <a:ext cx="5641975" cy="657860"/>
            </a:xfrm>
            <a:custGeom>
              <a:avLst/>
              <a:gdLst/>
              <a:ahLst/>
              <a:cxnLst/>
              <a:rect l="l" t="t" r="r" b="b"/>
              <a:pathLst>
                <a:path w="5641975" h="657860">
                  <a:moveTo>
                    <a:pt x="5617597" y="657530"/>
                  </a:moveTo>
                  <a:lnTo>
                    <a:pt x="23823" y="657530"/>
                  </a:lnTo>
                  <a:lnTo>
                    <a:pt x="20659" y="657378"/>
                  </a:lnTo>
                  <a:lnTo>
                    <a:pt x="0" y="636680"/>
                  </a:lnTo>
                  <a:lnTo>
                    <a:pt x="0" y="633706"/>
                  </a:lnTo>
                  <a:lnTo>
                    <a:pt x="0" y="20545"/>
                  </a:lnTo>
                  <a:lnTo>
                    <a:pt x="20659" y="0"/>
                  </a:lnTo>
                  <a:lnTo>
                    <a:pt x="5620752" y="0"/>
                  </a:lnTo>
                  <a:lnTo>
                    <a:pt x="5641421" y="20545"/>
                  </a:lnTo>
                  <a:lnTo>
                    <a:pt x="5641421" y="636680"/>
                  </a:lnTo>
                  <a:lnTo>
                    <a:pt x="5620752" y="657378"/>
                  </a:lnTo>
                  <a:lnTo>
                    <a:pt x="5617597" y="657530"/>
                  </a:lnTo>
                  <a:close/>
                </a:path>
              </a:pathLst>
            </a:custGeom>
            <a:solidFill>
              <a:srgbClr val="F8F8F8"/>
            </a:solidFill>
          </p:spPr>
          <p:txBody>
            <a:bodyPr wrap="square" lIns="0" tIns="0" rIns="0" bIns="0" rtlCol="0"/>
            <a:lstStyle/>
            <a:p>
              <a:endParaRPr/>
            </a:p>
          </p:txBody>
        </p:sp>
        <p:sp>
          <p:nvSpPr>
            <p:cNvPr id="9" name="object 9"/>
            <p:cNvSpPr/>
            <p:nvPr/>
          </p:nvSpPr>
          <p:spPr>
            <a:xfrm>
              <a:off x="963889" y="2412353"/>
              <a:ext cx="5641975" cy="657860"/>
            </a:xfrm>
            <a:custGeom>
              <a:avLst/>
              <a:gdLst/>
              <a:ahLst/>
              <a:cxnLst/>
              <a:rect l="l" t="t" r="r" b="b"/>
              <a:pathLst>
                <a:path w="5641975" h="657860">
                  <a:moveTo>
                    <a:pt x="0" y="633706"/>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633706"/>
                  </a:lnTo>
                  <a:lnTo>
                    <a:pt x="5641421" y="636680"/>
                  </a:lnTo>
                  <a:lnTo>
                    <a:pt x="5640821" y="639662"/>
                  </a:lnTo>
                  <a:lnTo>
                    <a:pt x="5639610" y="642493"/>
                  </a:lnTo>
                  <a:lnTo>
                    <a:pt x="5638400" y="645466"/>
                  </a:lnTo>
                  <a:lnTo>
                    <a:pt x="5617597" y="657530"/>
                  </a:lnTo>
                  <a:lnTo>
                    <a:pt x="23823" y="657530"/>
                  </a:lnTo>
                  <a:lnTo>
                    <a:pt x="1810" y="642493"/>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493439"/>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1657362"/>
            <a:ext cx="5666105" cy="2217420"/>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然后，重启</a:t>
            </a:r>
            <a:r>
              <a:rPr sz="950" b="1" spc="45" dirty="0">
                <a:solidFill>
                  <a:srgbClr val="333333"/>
                </a:solidFill>
                <a:latin typeface="Trebuchet MS"/>
                <a:cs typeface="Trebuchet MS"/>
              </a:rPr>
              <a:t>xinetd</a:t>
            </a:r>
            <a:r>
              <a:rPr sz="950" b="1" spc="25" dirty="0">
                <a:solidFill>
                  <a:srgbClr val="333333"/>
                </a:solidFill>
                <a:latin typeface="微软雅黑"/>
                <a:cs typeface="微软雅黑"/>
              </a:rPr>
              <a:t>服务并将它添加到系统的开机启动项中，以确保</a:t>
            </a:r>
            <a:r>
              <a:rPr sz="950" b="1" dirty="0">
                <a:solidFill>
                  <a:srgbClr val="333333"/>
                </a:solidFill>
                <a:latin typeface="Trebuchet MS"/>
                <a:cs typeface="Trebuchet MS"/>
              </a:rPr>
              <a:t>TFTP</a:t>
            </a:r>
            <a:r>
              <a:rPr sz="950" b="1" spc="20" dirty="0">
                <a:solidFill>
                  <a:srgbClr val="333333"/>
                </a:solidFill>
                <a:latin typeface="微软雅黑"/>
                <a:cs typeface="微软雅黑"/>
              </a:rPr>
              <a:t>服务在系统重启后依然处于运行 </a:t>
            </a:r>
            <a:r>
              <a:rPr sz="950" b="1" spc="25" dirty="0">
                <a:solidFill>
                  <a:srgbClr val="333333"/>
                </a:solidFill>
                <a:latin typeface="微软雅黑"/>
                <a:cs typeface="微软雅黑"/>
              </a:rPr>
              <a:t>状态。考虑到有些系统的防火墙默认没有允许</a:t>
            </a:r>
            <a:r>
              <a:rPr sz="950" b="1" spc="85" dirty="0">
                <a:solidFill>
                  <a:srgbClr val="333333"/>
                </a:solidFill>
                <a:latin typeface="Trebuchet MS"/>
                <a:cs typeface="Trebuchet MS"/>
              </a:rPr>
              <a:t>UDP</a:t>
            </a:r>
            <a:r>
              <a:rPr sz="950" b="1" spc="25" dirty="0">
                <a:solidFill>
                  <a:srgbClr val="333333"/>
                </a:solidFill>
                <a:latin typeface="微软雅黑"/>
                <a:cs typeface="微软雅黑"/>
              </a:rPr>
              <a:t>协议的</a:t>
            </a:r>
            <a:r>
              <a:rPr sz="950" b="1" dirty="0">
                <a:solidFill>
                  <a:srgbClr val="333333"/>
                </a:solidFill>
                <a:latin typeface="Trebuchet MS"/>
                <a:cs typeface="Trebuchet MS"/>
              </a:rPr>
              <a:t>69</a:t>
            </a:r>
            <a:r>
              <a:rPr sz="950" b="1" spc="25" dirty="0">
                <a:solidFill>
                  <a:srgbClr val="333333"/>
                </a:solidFill>
                <a:latin typeface="微软雅黑"/>
                <a:cs typeface="微软雅黑"/>
              </a:rPr>
              <a:t>端口，因此需要手动将该端口号加入到防火 墙的允许策略中：</a:t>
            </a:r>
            <a:endParaRPr sz="950">
              <a:latin typeface="微软雅黑"/>
              <a:cs typeface="微软雅黑"/>
            </a:endParaRPr>
          </a:p>
          <a:p>
            <a:pPr>
              <a:lnSpc>
                <a:spcPct val="100000"/>
              </a:lnSpc>
              <a:spcBef>
                <a:spcPts val="45"/>
              </a:spcBef>
            </a:pPr>
            <a:endParaRPr sz="900">
              <a:latin typeface="微软雅黑"/>
              <a:cs typeface="微软雅黑"/>
            </a:endParaRPr>
          </a:p>
          <a:p>
            <a:pPr marL="136525" marR="330835" algn="just">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restart xinetd[root@linuxprobe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a:t>
            </a:r>
            <a:r>
              <a:rPr sz="850" spc="-500" dirty="0">
                <a:solidFill>
                  <a:srgbClr val="333333"/>
                </a:solidFill>
                <a:latin typeface="Lucida Console"/>
                <a:cs typeface="Lucida Console"/>
              </a:rPr>
              <a:t> </a:t>
            </a:r>
            <a:r>
              <a:rPr sz="850" spc="25" dirty="0">
                <a:solidFill>
                  <a:srgbClr val="333333"/>
                </a:solidFill>
                <a:latin typeface="Lucida Console"/>
                <a:cs typeface="Lucida Console"/>
              </a:rPr>
              <a:t>enable </a:t>
            </a:r>
            <a:r>
              <a:rPr sz="850" spc="30" dirty="0">
                <a:solidFill>
                  <a:srgbClr val="333333"/>
                </a:solidFill>
                <a:latin typeface="Lucida Console"/>
                <a:cs typeface="Lucida Console"/>
              </a:rPr>
              <a:t>xinetd[root@linuxprobe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--zone=public --permanent </a:t>
            </a:r>
            <a:r>
              <a:rPr sz="850" spc="20"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add-port=69/udpsuccess[root@linuxprobe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firewall-cmd --reload</a:t>
            </a:r>
            <a:r>
              <a:rPr sz="850" spc="25"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715">
              <a:lnSpc>
                <a:spcPct val="131600"/>
              </a:lnSpc>
            </a:pPr>
            <a:r>
              <a:rPr sz="950" b="1" dirty="0">
                <a:solidFill>
                  <a:srgbClr val="333333"/>
                </a:solidFill>
                <a:latin typeface="Trebuchet MS"/>
                <a:cs typeface="Trebuchet MS"/>
              </a:rPr>
              <a:t>TFTP</a:t>
            </a:r>
            <a:r>
              <a:rPr sz="950" b="1" spc="25" dirty="0">
                <a:solidFill>
                  <a:srgbClr val="333333"/>
                </a:solidFill>
                <a:latin typeface="微软雅黑"/>
                <a:cs typeface="微软雅黑"/>
              </a:rPr>
              <a:t>的根目录为</a:t>
            </a:r>
            <a:r>
              <a:rPr sz="950" b="1" spc="45" dirty="0">
                <a:solidFill>
                  <a:srgbClr val="333333"/>
                </a:solidFill>
                <a:latin typeface="Trebuchet MS"/>
                <a:cs typeface="Trebuchet MS"/>
              </a:rPr>
              <a:t>/var/lib/tftpboot</a:t>
            </a:r>
            <a:r>
              <a:rPr sz="950" b="1" spc="25" dirty="0">
                <a:solidFill>
                  <a:srgbClr val="333333"/>
                </a:solidFill>
                <a:latin typeface="微软雅黑"/>
                <a:cs typeface="微软雅黑"/>
              </a:rPr>
              <a:t>。我们可以使用刚安装好的</a:t>
            </a:r>
            <a:r>
              <a:rPr sz="950" b="1" spc="45" dirty="0">
                <a:solidFill>
                  <a:srgbClr val="333333"/>
                </a:solidFill>
                <a:latin typeface="Trebuchet MS"/>
                <a:cs typeface="Trebuchet MS"/>
              </a:rPr>
              <a:t>tftp</a:t>
            </a:r>
            <a:r>
              <a:rPr sz="950" b="1" spc="20" dirty="0">
                <a:solidFill>
                  <a:srgbClr val="333333"/>
                </a:solidFill>
                <a:latin typeface="微软雅黑"/>
                <a:cs typeface="微软雅黑"/>
              </a:rPr>
              <a:t>命令尝试访问其中的文件，亲身体验  </a:t>
            </a:r>
            <a:r>
              <a:rPr sz="950" b="1" dirty="0">
                <a:solidFill>
                  <a:srgbClr val="333333"/>
                </a:solidFill>
                <a:latin typeface="Trebuchet MS"/>
                <a:cs typeface="Trebuchet MS"/>
              </a:rPr>
              <a:t>TFTP</a:t>
            </a:r>
            <a:r>
              <a:rPr sz="950" b="1" spc="25" dirty="0">
                <a:solidFill>
                  <a:srgbClr val="333333"/>
                </a:solidFill>
                <a:latin typeface="微软雅黑"/>
                <a:cs typeface="微软雅黑"/>
              </a:rPr>
              <a:t>服务的文件传输过程。在使用</a:t>
            </a:r>
            <a:r>
              <a:rPr sz="950" b="1" spc="45" dirty="0">
                <a:solidFill>
                  <a:srgbClr val="333333"/>
                </a:solidFill>
                <a:latin typeface="Trebuchet MS"/>
                <a:cs typeface="Trebuchet MS"/>
              </a:rPr>
              <a:t>tftp</a:t>
            </a:r>
            <a:r>
              <a:rPr sz="950" b="1" spc="25" dirty="0">
                <a:solidFill>
                  <a:srgbClr val="333333"/>
                </a:solidFill>
                <a:latin typeface="微软雅黑"/>
                <a:cs typeface="微软雅黑"/>
              </a:rPr>
              <a:t>命令访问文件时，可能会用到表</a:t>
            </a:r>
            <a:r>
              <a:rPr sz="950" b="1" spc="-10" dirty="0">
                <a:solidFill>
                  <a:srgbClr val="333333"/>
                </a:solidFill>
                <a:latin typeface="Trebuchet MS"/>
                <a:cs typeface="Trebuchet MS"/>
              </a:rPr>
              <a:t>11-5</a:t>
            </a:r>
            <a:r>
              <a:rPr sz="950" b="1" spc="25" dirty="0">
                <a:solidFill>
                  <a:srgbClr val="333333"/>
                </a:solidFill>
                <a:latin typeface="微软雅黑"/>
                <a:cs typeface="微软雅黑"/>
              </a:rPr>
              <a:t>中的参数。</a:t>
            </a:r>
            <a:endParaRPr sz="950">
              <a:latin typeface="微软雅黑"/>
              <a:cs typeface="微软雅黑"/>
            </a:endParaRPr>
          </a:p>
          <a:p>
            <a:pPr marL="12700">
              <a:lnSpc>
                <a:spcPct val="100000"/>
              </a:lnSpc>
              <a:spcBef>
                <a:spcPts val="1115"/>
              </a:spcBef>
              <a:tabLst>
                <a:tab pos="106362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11-5	</a:t>
            </a:r>
            <a:r>
              <a:rPr sz="950" b="1" spc="45" dirty="0">
                <a:solidFill>
                  <a:srgbClr val="333333"/>
                </a:solidFill>
                <a:latin typeface="Trebuchet MS"/>
                <a:cs typeface="Trebuchet MS"/>
              </a:rPr>
              <a:t>tftp</a:t>
            </a:r>
            <a:r>
              <a:rPr sz="950" b="1" spc="25" dirty="0">
                <a:solidFill>
                  <a:srgbClr val="333333"/>
                </a:solidFill>
                <a:latin typeface="微软雅黑"/>
                <a:cs typeface="微软雅黑"/>
              </a:rPr>
              <a:t>命令中可用的参数以及作用</a:t>
            </a:r>
            <a:endParaRPr sz="950">
              <a:latin typeface="微软雅黑"/>
              <a:cs typeface="微软雅黑"/>
            </a:endParaRPr>
          </a:p>
        </p:txBody>
      </p:sp>
      <p:grpSp>
        <p:nvGrpSpPr>
          <p:cNvPr id="12" name="object 12"/>
          <p:cNvGrpSpPr/>
          <p:nvPr/>
        </p:nvGrpSpPr>
        <p:grpSpPr>
          <a:xfrm>
            <a:off x="959124" y="7677363"/>
            <a:ext cx="5651500" cy="1181735"/>
            <a:chOff x="959124" y="7677363"/>
            <a:chExt cx="5651500" cy="1181735"/>
          </a:xfrm>
        </p:grpSpPr>
        <p:sp>
          <p:nvSpPr>
            <p:cNvPr id="13" name="object 13"/>
            <p:cNvSpPr/>
            <p:nvPr/>
          </p:nvSpPr>
          <p:spPr>
            <a:xfrm>
              <a:off x="963889" y="7682127"/>
              <a:ext cx="5641975" cy="1172210"/>
            </a:xfrm>
            <a:custGeom>
              <a:avLst/>
              <a:gdLst/>
              <a:ahLst/>
              <a:cxnLst/>
              <a:rect l="l" t="t" r="r" b="b"/>
              <a:pathLst>
                <a:path w="5641975" h="1172209">
                  <a:moveTo>
                    <a:pt x="5617597" y="1172119"/>
                  </a:moveTo>
                  <a:lnTo>
                    <a:pt x="23823" y="1172119"/>
                  </a:lnTo>
                  <a:lnTo>
                    <a:pt x="20659" y="1171967"/>
                  </a:lnTo>
                  <a:lnTo>
                    <a:pt x="0" y="1151269"/>
                  </a:lnTo>
                  <a:lnTo>
                    <a:pt x="0" y="1148296"/>
                  </a:lnTo>
                  <a:lnTo>
                    <a:pt x="0" y="20545"/>
                  </a:lnTo>
                  <a:lnTo>
                    <a:pt x="20659" y="0"/>
                  </a:lnTo>
                  <a:lnTo>
                    <a:pt x="5620752" y="0"/>
                  </a:lnTo>
                  <a:lnTo>
                    <a:pt x="5641421" y="20545"/>
                  </a:lnTo>
                  <a:lnTo>
                    <a:pt x="5641421" y="1151269"/>
                  </a:lnTo>
                  <a:lnTo>
                    <a:pt x="5620752" y="1171967"/>
                  </a:lnTo>
                  <a:lnTo>
                    <a:pt x="5617597" y="1172119"/>
                  </a:lnTo>
                  <a:close/>
                </a:path>
              </a:pathLst>
            </a:custGeom>
            <a:solidFill>
              <a:srgbClr val="F8F8F8"/>
            </a:solidFill>
          </p:spPr>
          <p:txBody>
            <a:bodyPr wrap="square" lIns="0" tIns="0" rIns="0" bIns="0" rtlCol="0"/>
            <a:lstStyle/>
            <a:p>
              <a:endParaRPr/>
            </a:p>
          </p:txBody>
        </p:sp>
        <p:sp>
          <p:nvSpPr>
            <p:cNvPr id="14" name="object 14"/>
            <p:cNvSpPr/>
            <p:nvPr/>
          </p:nvSpPr>
          <p:spPr>
            <a:xfrm>
              <a:off x="963889" y="7682127"/>
              <a:ext cx="5641975" cy="1172210"/>
            </a:xfrm>
            <a:custGeom>
              <a:avLst/>
              <a:gdLst/>
              <a:ahLst/>
              <a:cxnLst/>
              <a:rect l="l" t="t" r="r" b="b"/>
              <a:pathLst>
                <a:path w="5641975" h="1172209">
                  <a:moveTo>
                    <a:pt x="0" y="1148296"/>
                  </a:moveTo>
                  <a:lnTo>
                    <a:pt x="0" y="23823"/>
                  </a:lnTo>
                  <a:lnTo>
                    <a:pt x="0" y="20545"/>
                  </a:lnTo>
                  <a:lnTo>
                    <a:pt x="600" y="17419"/>
                  </a:lnTo>
                  <a:lnTo>
                    <a:pt x="1810" y="14446"/>
                  </a:lnTo>
                  <a:lnTo>
                    <a:pt x="3020" y="11616"/>
                  </a:lnTo>
                  <a:lnTo>
                    <a:pt x="4745" y="9081"/>
                  </a:lnTo>
                  <a:lnTo>
                    <a:pt x="6975" y="6851"/>
                  </a:lnTo>
                  <a:lnTo>
                    <a:pt x="9214" y="4612"/>
                  </a:lnTo>
                  <a:lnTo>
                    <a:pt x="11787" y="2830"/>
                  </a:lnTo>
                  <a:lnTo>
                    <a:pt x="14703" y="1782"/>
                  </a:lnTo>
                  <a:lnTo>
                    <a:pt x="17629" y="590"/>
                  </a:lnTo>
                  <a:lnTo>
                    <a:pt x="20659" y="0"/>
                  </a:lnTo>
                  <a:lnTo>
                    <a:pt x="23823" y="0"/>
                  </a:lnTo>
                  <a:lnTo>
                    <a:pt x="5617597" y="0"/>
                  </a:lnTo>
                  <a:lnTo>
                    <a:pt x="5620752" y="0"/>
                  </a:lnTo>
                  <a:lnTo>
                    <a:pt x="5623792" y="590"/>
                  </a:lnTo>
                  <a:lnTo>
                    <a:pt x="5626717" y="1782"/>
                  </a:lnTo>
                  <a:lnTo>
                    <a:pt x="5629633" y="2830"/>
                  </a:lnTo>
                  <a:lnTo>
                    <a:pt x="5641421" y="20545"/>
                  </a:lnTo>
                  <a:lnTo>
                    <a:pt x="5641421" y="23823"/>
                  </a:lnTo>
                  <a:lnTo>
                    <a:pt x="5641421" y="1148296"/>
                  </a:lnTo>
                  <a:lnTo>
                    <a:pt x="5641421" y="1151269"/>
                  </a:lnTo>
                  <a:lnTo>
                    <a:pt x="5640821" y="1154252"/>
                  </a:lnTo>
                  <a:lnTo>
                    <a:pt x="5639610" y="1157082"/>
                  </a:lnTo>
                  <a:lnTo>
                    <a:pt x="5638400" y="1159912"/>
                  </a:lnTo>
                  <a:lnTo>
                    <a:pt x="5626717" y="1170032"/>
                  </a:lnTo>
                  <a:lnTo>
                    <a:pt x="5623792" y="1171376"/>
                  </a:lnTo>
                  <a:lnTo>
                    <a:pt x="5620752" y="1171967"/>
                  </a:lnTo>
                  <a:lnTo>
                    <a:pt x="5617597" y="1172119"/>
                  </a:lnTo>
                  <a:lnTo>
                    <a:pt x="23823" y="1172119"/>
                  </a:lnTo>
                  <a:lnTo>
                    <a:pt x="20659" y="1171967"/>
                  </a:lnTo>
                  <a:lnTo>
                    <a:pt x="17629" y="1171376"/>
                  </a:lnTo>
                  <a:lnTo>
                    <a:pt x="14703" y="1170032"/>
                  </a:lnTo>
                  <a:lnTo>
                    <a:pt x="11787" y="1168841"/>
                  </a:lnTo>
                  <a:lnTo>
                    <a:pt x="1810" y="1157082"/>
                  </a:lnTo>
                  <a:lnTo>
                    <a:pt x="600" y="1154252"/>
                  </a:lnTo>
                  <a:lnTo>
                    <a:pt x="0" y="1151269"/>
                  </a:lnTo>
                  <a:lnTo>
                    <a:pt x="0" y="114829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7763213"/>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7715904"/>
            <a:ext cx="5576570" cy="2228850"/>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echo</a:t>
            </a:r>
            <a:r>
              <a:rPr sz="850" spc="30" dirty="0">
                <a:solidFill>
                  <a:srgbClr val="333333"/>
                </a:solidFill>
                <a:latin typeface="Lucida Console"/>
                <a:cs typeface="Lucida Console"/>
              </a:rPr>
              <a:t> </a:t>
            </a:r>
            <a:r>
              <a:rPr sz="850" spc="20" dirty="0">
                <a:solidFill>
                  <a:srgbClr val="333333"/>
                </a:solidFill>
                <a:latin typeface="Lucida Console"/>
                <a:cs typeface="Lucida Console"/>
              </a:rPr>
              <a:t>"i</a:t>
            </a:r>
            <a:r>
              <a:rPr sz="850" spc="30" dirty="0">
                <a:solidFill>
                  <a:srgbClr val="333333"/>
                </a:solidFill>
                <a:latin typeface="Lucida Console"/>
                <a:cs typeface="Lucida Console"/>
              </a:rPr>
              <a:t> </a:t>
            </a:r>
            <a:r>
              <a:rPr sz="850" spc="25" dirty="0">
                <a:solidFill>
                  <a:srgbClr val="333333"/>
                </a:solidFill>
                <a:latin typeface="Lucida Console"/>
                <a:cs typeface="Lucida Console"/>
              </a:rPr>
              <a:t>love</a:t>
            </a:r>
            <a:r>
              <a:rPr sz="850" spc="30" dirty="0">
                <a:solidFill>
                  <a:srgbClr val="333333"/>
                </a:solidFill>
                <a:latin typeface="Lucida Console"/>
                <a:cs typeface="Lucida Console"/>
              </a:rPr>
              <a:t> </a:t>
            </a:r>
            <a:r>
              <a:rPr sz="850" spc="25" dirty="0">
                <a:solidFill>
                  <a:srgbClr val="333333"/>
                </a:solidFill>
                <a:latin typeface="Lucida Console"/>
                <a:cs typeface="Lucida Console"/>
              </a:rPr>
              <a:t>linux" </a:t>
            </a:r>
            <a:r>
              <a:rPr sz="850" spc="15" dirty="0">
                <a:solidFill>
                  <a:srgbClr val="333333"/>
                </a:solidFill>
                <a:latin typeface="Lucida Console"/>
                <a:cs typeface="Lucida Console"/>
              </a:rPr>
              <a:t>&gt;</a:t>
            </a:r>
            <a:endParaRPr sz="850">
              <a:latin typeface="Lucida Console"/>
              <a:cs typeface="Lucida Console"/>
            </a:endParaRPr>
          </a:p>
          <a:p>
            <a:pPr marL="136525" marR="167640">
              <a:lnSpc>
                <a:spcPct val="132400"/>
              </a:lnSpc>
              <a:tabLst>
                <a:tab pos="1658620" algn="l"/>
                <a:tab pos="2348865" algn="l"/>
                <a:tab pos="3176905" algn="l"/>
                <a:tab pos="4290060" algn="l"/>
                <a:tab pos="4751705" algn="l"/>
              </a:tabLst>
            </a:pPr>
            <a:r>
              <a:rPr sz="850" spc="30" dirty="0">
                <a:solidFill>
                  <a:srgbClr val="333333"/>
                </a:solidFill>
                <a:latin typeface="Lucida Console"/>
                <a:cs typeface="Lucida Console"/>
              </a:rPr>
              <a:t>/var/lib/tftpboot/readme.txt[root@linuxprobe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tftp</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192.168.10.10tftp&gt;</a:t>
            </a:r>
            <a:r>
              <a:rPr sz="850" spc="40" dirty="0">
                <a:solidFill>
                  <a:srgbClr val="333333"/>
                </a:solidFill>
                <a:latin typeface="Lucida Console"/>
                <a:cs typeface="Lucida Console"/>
              </a:rPr>
              <a:t> </a:t>
            </a:r>
            <a:r>
              <a:rPr sz="850" spc="25" dirty="0">
                <a:solidFill>
                  <a:srgbClr val="333333"/>
                </a:solidFill>
                <a:latin typeface="Lucida Console"/>
                <a:cs typeface="Lucida Console"/>
              </a:rPr>
              <a:t>get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readme.txttftp&gt;</a:t>
            </a:r>
            <a:r>
              <a:rPr sz="850" spc="50" dirty="0">
                <a:solidFill>
                  <a:srgbClr val="333333"/>
                </a:solidFill>
                <a:latin typeface="Lucida Console"/>
                <a:cs typeface="Lucida Console"/>
              </a:rPr>
              <a:t> </a:t>
            </a:r>
            <a:r>
              <a:rPr sz="850" spc="30" dirty="0">
                <a:solidFill>
                  <a:srgbClr val="333333"/>
                </a:solidFill>
                <a:latin typeface="Lucida Console"/>
                <a:cs typeface="Lucida Console"/>
              </a:rPr>
              <a:t>quit[root@linuxprobe</a:t>
            </a:r>
            <a:r>
              <a:rPr sz="850" spc="50" dirty="0">
                <a:solidFill>
                  <a:srgbClr val="333333"/>
                </a:solidFill>
                <a:latin typeface="Lucida Console"/>
                <a:cs typeface="Lucida Console"/>
              </a:rPr>
              <a:t> </a:t>
            </a:r>
            <a:r>
              <a:rPr sz="850" spc="25" dirty="0">
                <a:solidFill>
                  <a:srgbClr val="333333"/>
                </a:solidFill>
                <a:latin typeface="Lucida Console"/>
                <a:cs typeface="Lucida Console"/>
              </a:rPr>
              <a:t>~]#</a:t>
            </a:r>
            <a:r>
              <a:rPr sz="850" spc="50" dirty="0">
                <a:solidFill>
                  <a:srgbClr val="333333"/>
                </a:solidFill>
                <a:latin typeface="Lucida Console"/>
                <a:cs typeface="Lucida Console"/>
              </a:rPr>
              <a:t> </a:t>
            </a:r>
            <a:r>
              <a:rPr sz="850" spc="30" dirty="0">
                <a:solidFill>
                  <a:srgbClr val="333333"/>
                </a:solidFill>
                <a:latin typeface="Lucida Console"/>
                <a:cs typeface="Lucida Console"/>
              </a:rPr>
              <a:t>lsanaconda-ks.cfg	Documents </a:t>
            </a:r>
            <a:r>
              <a:rPr sz="850" spc="35" dirty="0">
                <a:solidFill>
                  <a:srgbClr val="333333"/>
                </a:solidFill>
                <a:latin typeface="Lucida Console"/>
                <a:cs typeface="Lucida Console"/>
              </a:rPr>
              <a:t> </a:t>
            </a:r>
            <a:r>
              <a:rPr sz="850" spc="30" dirty="0">
                <a:solidFill>
                  <a:srgbClr val="333333"/>
                </a:solidFill>
                <a:latin typeface="Lucida Console"/>
                <a:cs typeface="Lucida Console"/>
              </a:rPr>
              <a:t>initial-setup-ks.cfg	Pictures	readme.txt	VideosDesktop		Downloads</a:t>
            </a:r>
            <a:endParaRPr sz="850">
              <a:latin typeface="Lucida Console"/>
              <a:cs typeface="Lucida Console"/>
            </a:endParaRPr>
          </a:p>
          <a:p>
            <a:pPr marL="136525" marR="74295">
              <a:lnSpc>
                <a:spcPct val="132400"/>
              </a:lnSpc>
              <a:tabLst>
                <a:tab pos="1626235" algn="l"/>
                <a:tab pos="2311400" algn="l"/>
              </a:tabLst>
            </a:pPr>
            <a:r>
              <a:rPr sz="850" spc="25" dirty="0">
                <a:solidFill>
                  <a:srgbClr val="333333"/>
                </a:solidFill>
                <a:latin typeface="Lucida Console"/>
                <a:cs typeface="Lucida Console"/>
              </a:rPr>
              <a:t>Music	Public	</a:t>
            </a:r>
            <a:r>
              <a:rPr sz="850" spc="30" dirty="0">
                <a:solidFill>
                  <a:srgbClr val="333333"/>
                </a:solidFill>
                <a:latin typeface="Lucida Console"/>
                <a:cs typeface="Lucida Console"/>
              </a:rPr>
              <a:t>Templates[root@linuxprobe </a:t>
            </a:r>
            <a:r>
              <a:rPr sz="850" spc="25" dirty="0">
                <a:solidFill>
                  <a:srgbClr val="333333"/>
                </a:solidFill>
                <a:latin typeface="Lucida Console"/>
                <a:cs typeface="Lucida Console"/>
              </a:rPr>
              <a:t>~]# cat </a:t>
            </a:r>
            <a:r>
              <a:rPr sz="850" spc="30" dirty="0">
                <a:solidFill>
                  <a:srgbClr val="333333"/>
                </a:solidFill>
                <a:latin typeface="Lucida Console"/>
                <a:cs typeface="Lucida Console"/>
              </a:rPr>
              <a:t>readme.txt </a:t>
            </a:r>
            <a:r>
              <a:rPr sz="850" spc="15" dirty="0">
                <a:solidFill>
                  <a:srgbClr val="333333"/>
                </a:solidFill>
                <a:latin typeface="Lucida Console"/>
                <a:cs typeface="Lucida Console"/>
              </a:rPr>
              <a:t>i </a:t>
            </a:r>
            <a:r>
              <a:rPr sz="850" spc="-500" dirty="0">
                <a:solidFill>
                  <a:srgbClr val="333333"/>
                </a:solidFill>
                <a:latin typeface="Lucida Console"/>
                <a:cs typeface="Lucida Console"/>
              </a:rPr>
              <a:t> </a:t>
            </a:r>
            <a:r>
              <a:rPr sz="850" spc="25" dirty="0">
                <a:solidFill>
                  <a:srgbClr val="333333"/>
                </a:solidFill>
                <a:latin typeface="Lucida Console"/>
                <a:cs typeface="Lucida Console"/>
              </a:rPr>
              <a:t>love linux</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当然，</a:t>
            </a:r>
            <a:r>
              <a:rPr sz="950" b="1" dirty="0">
                <a:solidFill>
                  <a:srgbClr val="333333"/>
                </a:solidFill>
                <a:latin typeface="Trebuchet MS"/>
                <a:cs typeface="Trebuchet MS"/>
              </a:rPr>
              <a:t>TFTP</a:t>
            </a:r>
            <a:r>
              <a:rPr sz="950" b="1" spc="25" dirty="0">
                <a:solidFill>
                  <a:srgbClr val="333333"/>
                </a:solidFill>
                <a:latin typeface="微软雅黑"/>
                <a:cs typeface="微软雅黑"/>
              </a:rPr>
              <a:t>服务的玩法还不止于此，第</a:t>
            </a:r>
            <a:r>
              <a:rPr sz="950" b="1" dirty="0">
                <a:solidFill>
                  <a:srgbClr val="333333"/>
                </a:solidFill>
                <a:latin typeface="Trebuchet MS"/>
                <a:cs typeface="Trebuchet MS"/>
              </a:rPr>
              <a:t>19</a:t>
            </a:r>
            <a:r>
              <a:rPr sz="950" b="1" spc="25" dirty="0">
                <a:solidFill>
                  <a:srgbClr val="333333"/>
                </a:solidFill>
                <a:latin typeface="微软雅黑"/>
                <a:cs typeface="微软雅黑"/>
              </a:rPr>
              <a:t>章会将</a:t>
            </a:r>
            <a:r>
              <a:rPr sz="950" b="1" dirty="0">
                <a:solidFill>
                  <a:srgbClr val="333333"/>
                </a:solidFill>
                <a:latin typeface="Trebuchet MS"/>
                <a:cs typeface="Trebuchet MS"/>
              </a:rPr>
              <a:t>TFTP</a:t>
            </a:r>
            <a:r>
              <a:rPr sz="950" b="1" spc="20" dirty="0">
                <a:solidFill>
                  <a:srgbClr val="333333"/>
                </a:solidFill>
                <a:latin typeface="微软雅黑"/>
                <a:cs typeface="微软雅黑"/>
              </a:rPr>
              <a:t>服务与其他软件相搭配，组合出一套完整的自动 </a:t>
            </a:r>
            <a:r>
              <a:rPr sz="950" b="1" spc="25" dirty="0">
                <a:solidFill>
                  <a:srgbClr val="333333"/>
                </a:solidFill>
                <a:latin typeface="微软雅黑"/>
                <a:cs typeface="微软雅黑"/>
              </a:rPr>
              <a:t>化部署系统方案。</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大家继续加油！</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p:txBody>
      </p:sp>
      <p:sp>
        <p:nvSpPr>
          <p:cNvPr id="28" name="object 28"/>
          <p:cNvSpPr txBox="1"/>
          <p:nvPr/>
        </p:nvSpPr>
        <p:spPr>
          <a:xfrm>
            <a:off x="3682942" y="10217035"/>
            <a:ext cx="191770"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182</a:t>
            </a:fld>
            <a:endParaRPr sz="800">
              <a:latin typeface="小哥哥网恋吗"/>
              <a:cs typeface="小哥哥网恋吗"/>
            </a:endParaRPr>
          </a:p>
        </p:txBody>
      </p:sp>
      <p:sp>
        <p:nvSpPr>
          <p:cNvPr id="17" name="object 17"/>
          <p:cNvSpPr txBox="1"/>
          <p:nvPr/>
        </p:nvSpPr>
        <p:spPr>
          <a:xfrm>
            <a:off x="1070306" y="442739"/>
            <a:ext cx="390207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/etc/xinetd.d/tftpservice </a:t>
            </a:r>
            <a:r>
              <a:rPr sz="850" spc="25" dirty="0">
                <a:solidFill>
                  <a:srgbClr val="333333"/>
                </a:solidFill>
                <a:latin typeface="Lucida Console"/>
                <a:cs typeface="Lucida Console"/>
              </a:rPr>
              <a:t>tftp{</a:t>
            </a:r>
            <a:endParaRPr sz="850">
              <a:latin typeface="Lucida Console"/>
              <a:cs typeface="Lucida Console"/>
            </a:endParaRPr>
          </a:p>
        </p:txBody>
      </p:sp>
      <p:sp>
        <p:nvSpPr>
          <p:cNvPr id="18" name="object 18"/>
          <p:cNvSpPr txBox="1"/>
          <p:nvPr/>
        </p:nvSpPr>
        <p:spPr>
          <a:xfrm>
            <a:off x="5486403" y="442739"/>
            <a:ext cx="7867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socket_typ</a:t>
            </a:r>
            <a:r>
              <a:rPr sz="850" spc="15" dirty="0">
                <a:solidFill>
                  <a:srgbClr val="333333"/>
                </a:solidFill>
                <a:latin typeface="Lucida Console"/>
                <a:cs typeface="Lucida Console"/>
              </a:rPr>
              <a:t>e</a:t>
            </a:r>
            <a:endParaRPr sz="850">
              <a:latin typeface="Lucida Console"/>
              <a:cs typeface="Lucida Console"/>
            </a:endParaRPr>
          </a:p>
        </p:txBody>
      </p:sp>
      <p:graphicFrame>
        <p:nvGraphicFramePr>
          <p:cNvPr id="19" name="object 19"/>
          <p:cNvGraphicFramePr>
            <a:graphicFrameLocks noGrp="1"/>
          </p:cNvGraphicFramePr>
          <p:nvPr/>
        </p:nvGraphicFramePr>
        <p:xfrm>
          <a:off x="1387405" y="649821"/>
          <a:ext cx="4210685" cy="284480"/>
        </p:xfrm>
        <a:graphic>
          <a:graphicData uri="http://schemas.openxmlformats.org/drawingml/2006/table">
            <a:tbl>
              <a:tblPr firstRow="1" bandRow="1">
                <a:tableStyleId>{2D5ABB26-0587-4C30-8999-92F81FD0307C}</a:tableStyleId>
              </a:tblPr>
              <a:tblGrid>
                <a:gridCol w="1289685">
                  <a:extLst>
                    <a:ext uri="{9D8B030D-6E8A-4147-A177-3AD203B41FA5}">
                      <a16:colId xmlns:a16="http://schemas.microsoft.com/office/drawing/2014/main" val="20000"/>
                    </a:ext>
                  </a:extLst>
                </a:gridCol>
                <a:gridCol w="949960">
                  <a:extLst>
                    <a:ext uri="{9D8B030D-6E8A-4147-A177-3AD203B41FA5}">
                      <a16:colId xmlns:a16="http://schemas.microsoft.com/office/drawing/2014/main" val="20001"/>
                    </a:ext>
                  </a:extLst>
                </a:gridCol>
                <a:gridCol w="744855">
                  <a:extLst>
                    <a:ext uri="{9D8B030D-6E8A-4147-A177-3AD203B41FA5}">
                      <a16:colId xmlns:a16="http://schemas.microsoft.com/office/drawing/2014/main" val="20002"/>
                    </a:ext>
                  </a:extLst>
                </a:gridCol>
                <a:gridCol w="441325">
                  <a:extLst>
                    <a:ext uri="{9D8B030D-6E8A-4147-A177-3AD203B41FA5}">
                      <a16:colId xmlns:a16="http://schemas.microsoft.com/office/drawing/2014/main" val="20003"/>
                    </a:ext>
                  </a:extLst>
                </a:gridCol>
                <a:gridCol w="784225">
                  <a:extLst>
                    <a:ext uri="{9D8B030D-6E8A-4147-A177-3AD203B41FA5}">
                      <a16:colId xmlns:a16="http://schemas.microsoft.com/office/drawing/2014/main" val="20004"/>
                    </a:ext>
                  </a:extLst>
                </a:gridCol>
              </a:tblGrid>
              <a:tr h="142240">
                <a:tc>
                  <a:txBody>
                    <a:bodyPr/>
                    <a:lstStyle/>
                    <a:p>
                      <a:pPr marR="64135" algn="ctr">
                        <a:lnSpc>
                          <a:spcPts val="880"/>
                        </a:lnSpc>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5" dirty="0">
                          <a:solidFill>
                            <a:srgbClr val="333333"/>
                          </a:solidFill>
                          <a:latin typeface="Lucida Console"/>
                          <a:cs typeface="Lucida Console"/>
                        </a:rPr>
                        <a:t>dgram</a:t>
                      </a:r>
                      <a:endParaRPr sz="850">
                        <a:latin typeface="Lucida Console"/>
                        <a:cs typeface="Lucida Console"/>
                      </a:endParaRPr>
                    </a:p>
                  </a:txBody>
                  <a:tcPr marL="0" marR="0" marT="0" marB="0">
                    <a:solidFill>
                      <a:srgbClr val="F8F8F8"/>
                    </a:solidFill>
                  </a:tcPr>
                </a:tc>
                <a:tc>
                  <a:txBody>
                    <a:bodyPr/>
                    <a:lstStyle/>
                    <a:p>
                      <a:pPr marL="99695">
                        <a:lnSpc>
                          <a:spcPts val="880"/>
                        </a:lnSpc>
                      </a:pPr>
                      <a:r>
                        <a:rPr sz="850" spc="30" dirty="0">
                          <a:solidFill>
                            <a:srgbClr val="333333"/>
                          </a:solidFill>
                          <a:latin typeface="Lucida Console"/>
                          <a:cs typeface="Lucida Console"/>
                        </a:rPr>
                        <a:t>protocol</a:t>
                      </a:r>
                      <a:endParaRPr sz="850">
                        <a:latin typeface="Lucida Console"/>
                        <a:cs typeface="Lucida Console"/>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35560">
                        <a:lnSpc>
                          <a:spcPts val="880"/>
                        </a:lnSpc>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udp</a:t>
                      </a:r>
                      <a:endParaRPr sz="850">
                        <a:latin typeface="Lucida Console"/>
                        <a:cs typeface="Lucida Console"/>
                      </a:endParaRPr>
                    </a:p>
                  </a:txBody>
                  <a:tcPr marL="0" marR="0" marT="0" marB="0">
                    <a:solidFill>
                      <a:srgbClr val="F8F8F8"/>
                    </a:solidFill>
                  </a:tcPr>
                </a:tc>
                <a:tc>
                  <a:txBody>
                    <a:bodyPr/>
                    <a:lstStyle/>
                    <a:p>
                      <a:pPr marL="476884">
                        <a:lnSpc>
                          <a:spcPts val="880"/>
                        </a:lnSpc>
                      </a:pPr>
                      <a:r>
                        <a:rPr sz="850" spc="25" dirty="0">
                          <a:solidFill>
                            <a:srgbClr val="333333"/>
                          </a:solidFill>
                          <a:latin typeface="Lucida Console"/>
                          <a:cs typeface="Lucida Console"/>
                        </a:rPr>
                        <a:t>wait</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42240">
                <a:tc>
                  <a:txBody>
                    <a:bodyPr/>
                    <a:lstStyle/>
                    <a:p>
                      <a:pPr marR="60325" algn="ctr">
                        <a:lnSpc>
                          <a:spcPts val="930"/>
                        </a:lnSpc>
                        <a:spcBef>
                          <a:spcPts val="90"/>
                        </a:spcBef>
                        <a:tabLst>
                          <a:tab pos="882650" algn="l"/>
                        </a:tabLst>
                      </a:pP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yes	user</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296545">
                        <a:lnSpc>
                          <a:spcPts val="930"/>
                        </a:lnSpc>
                        <a:spcBef>
                          <a:spcPts val="90"/>
                        </a:spcBef>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62865">
                        <a:lnSpc>
                          <a:spcPts val="930"/>
                        </a:lnSpc>
                        <a:spcBef>
                          <a:spcPts val="90"/>
                        </a:spcBef>
                      </a:pPr>
                      <a:r>
                        <a:rPr sz="850" spc="25" dirty="0">
                          <a:solidFill>
                            <a:srgbClr val="333333"/>
                          </a:solidFill>
                          <a:latin typeface="Lucida Console"/>
                          <a:cs typeface="Lucida Console"/>
                        </a:rPr>
                        <a:t>server</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bl>
          </a:graphicData>
        </a:graphic>
      </p:graphicFrame>
      <p:sp>
        <p:nvSpPr>
          <p:cNvPr id="20" name="object 20"/>
          <p:cNvSpPr txBox="1"/>
          <p:nvPr/>
        </p:nvSpPr>
        <p:spPr>
          <a:xfrm>
            <a:off x="2994170" y="957294"/>
            <a:ext cx="7867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server_arg</a:t>
            </a:r>
            <a:r>
              <a:rPr sz="850" spc="15" dirty="0">
                <a:solidFill>
                  <a:srgbClr val="333333"/>
                </a:solidFill>
                <a:latin typeface="Lucida Console"/>
                <a:cs typeface="Lucida Console"/>
              </a:rPr>
              <a:t>s</a:t>
            </a:r>
            <a:endParaRPr sz="850">
              <a:latin typeface="Lucida Console"/>
              <a:cs typeface="Lucida Console"/>
            </a:endParaRPr>
          </a:p>
        </p:txBody>
      </p:sp>
      <p:sp>
        <p:nvSpPr>
          <p:cNvPr id="21" name="object 21"/>
          <p:cNvSpPr txBox="1"/>
          <p:nvPr/>
        </p:nvSpPr>
        <p:spPr>
          <a:xfrm>
            <a:off x="2900774" y="1128813"/>
            <a:ext cx="299085"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0" dirty="0">
                <a:solidFill>
                  <a:srgbClr val="333333"/>
                </a:solidFill>
                <a:latin typeface="Lucida Console"/>
                <a:cs typeface="Lucida Console"/>
              </a:rPr>
              <a:t>no</a:t>
            </a:r>
            <a:endParaRPr sz="850">
              <a:latin typeface="Lucida Console"/>
              <a:cs typeface="Lucida Console"/>
            </a:endParaRPr>
          </a:p>
        </p:txBody>
      </p:sp>
      <p:sp>
        <p:nvSpPr>
          <p:cNvPr id="22" name="object 22"/>
          <p:cNvSpPr txBox="1"/>
          <p:nvPr/>
        </p:nvSpPr>
        <p:spPr>
          <a:xfrm>
            <a:off x="3714072" y="1128813"/>
            <a:ext cx="71755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per_sourc</a:t>
            </a:r>
            <a:r>
              <a:rPr sz="850" spc="15" dirty="0">
                <a:solidFill>
                  <a:srgbClr val="333333"/>
                </a:solidFill>
                <a:latin typeface="Lucida Console"/>
                <a:cs typeface="Lucida Console"/>
              </a:rPr>
              <a:t>e</a:t>
            </a:r>
            <a:endParaRPr sz="850">
              <a:latin typeface="Lucida Console"/>
              <a:cs typeface="Lucida Console"/>
            </a:endParaRPr>
          </a:p>
        </p:txBody>
      </p:sp>
      <p:sp>
        <p:nvSpPr>
          <p:cNvPr id="23" name="object 23"/>
          <p:cNvSpPr txBox="1"/>
          <p:nvPr/>
        </p:nvSpPr>
        <p:spPr>
          <a:xfrm>
            <a:off x="6162690" y="1128813"/>
            <a:ext cx="23177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cp</a:t>
            </a:r>
            <a:r>
              <a:rPr sz="850" spc="15" dirty="0">
                <a:solidFill>
                  <a:srgbClr val="333333"/>
                </a:solidFill>
                <a:latin typeface="Lucida Console"/>
                <a:cs typeface="Lucida Console"/>
              </a:rPr>
              <a:t>s</a:t>
            </a:r>
            <a:endParaRPr sz="850">
              <a:latin typeface="Lucida Console"/>
              <a:cs typeface="Lucida Console"/>
            </a:endParaRPr>
          </a:p>
        </p:txBody>
      </p:sp>
      <p:sp>
        <p:nvSpPr>
          <p:cNvPr id="24" name="object 24"/>
          <p:cNvSpPr txBox="1"/>
          <p:nvPr/>
        </p:nvSpPr>
        <p:spPr>
          <a:xfrm>
            <a:off x="1070306" y="921389"/>
            <a:ext cx="1715135" cy="540385"/>
          </a:xfrm>
          <a:prstGeom prst="rect">
            <a:avLst/>
          </a:prstGeom>
        </p:spPr>
        <p:txBody>
          <a:bodyPr vert="horz" wrap="square" lIns="0" tIns="11430" rIns="0" bIns="0" rtlCol="0">
            <a:spAutoFit/>
          </a:bodyPr>
          <a:lstStyle/>
          <a:p>
            <a:pPr marL="213995" marR="310515" indent="-201930">
              <a:lnSpc>
                <a:spcPct val="132400"/>
              </a:lnSpc>
              <a:spcBef>
                <a:spcPts val="90"/>
              </a:spcBef>
            </a:pP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/usr/sbin/in.tftpd </a:t>
            </a:r>
            <a:r>
              <a:rPr sz="850" spc="-495" dirty="0">
                <a:solidFill>
                  <a:srgbClr val="333333"/>
                </a:solidFill>
                <a:latin typeface="Lucida Console"/>
                <a:cs typeface="Lucida Console"/>
              </a:rPr>
              <a:t> </a:t>
            </a:r>
            <a:r>
              <a:rPr sz="850" spc="30" dirty="0">
                <a:solidFill>
                  <a:srgbClr val="333333"/>
                </a:solidFill>
                <a:latin typeface="Lucida Console"/>
                <a:cs typeface="Lucida Console"/>
              </a:rPr>
              <a:t>disable</a:t>
            </a:r>
            <a:endParaRPr sz="850">
              <a:latin typeface="Lucida Console"/>
              <a:cs typeface="Lucida Console"/>
            </a:endParaRPr>
          </a:p>
          <a:p>
            <a:pPr marL="1222375">
              <a:lnSpc>
                <a:spcPct val="100000"/>
              </a:lnSpc>
              <a:spcBef>
                <a:spcPts val="330"/>
              </a:spcBef>
            </a:pP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25" dirty="0">
                <a:solidFill>
                  <a:srgbClr val="333333"/>
                </a:solidFill>
                <a:latin typeface="Lucida Console"/>
                <a:cs typeface="Lucida Console"/>
              </a:rPr>
              <a:t>100</a:t>
            </a:r>
            <a:r>
              <a:rPr sz="850" spc="-10" dirty="0">
                <a:solidFill>
                  <a:srgbClr val="333333"/>
                </a:solidFill>
                <a:latin typeface="Lucida Console"/>
                <a:cs typeface="Lucida Console"/>
              </a:rPr>
              <a:t> </a:t>
            </a:r>
            <a:r>
              <a:rPr sz="850" spc="15" dirty="0">
                <a:solidFill>
                  <a:srgbClr val="333333"/>
                </a:solidFill>
                <a:latin typeface="Lucida Console"/>
                <a:cs typeface="Lucida Console"/>
              </a:rPr>
              <a:t>2</a:t>
            </a:r>
            <a:endParaRPr sz="850">
              <a:latin typeface="Lucida Console"/>
              <a:cs typeface="Lucida Console"/>
            </a:endParaRPr>
          </a:p>
        </p:txBody>
      </p:sp>
      <p:sp>
        <p:nvSpPr>
          <p:cNvPr id="25" name="object 25"/>
          <p:cNvSpPr txBox="1"/>
          <p:nvPr/>
        </p:nvSpPr>
        <p:spPr>
          <a:xfrm>
            <a:off x="3299791" y="1300331"/>
            <a:ext cx="37084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flag</a:t>
            </a:r>
            <a:r>
              <a:rPr sz="850" spc="15" dirty="0">
                <a:solidFill>
                  <a:srgbClr val="333333"/>
                </a:solidFill>
                <a:latin typeface="Lucida Console"/>
                <a:cs typeface="Lucida Console"/>
              </a:rPr>
              <a:t>s</a:t>
            </a:r>
            <a:endParaRPr sz="850">
              <a:latin typeface="Lucida Console"/>
              <a:cs typeface="Lucida Console"/>
            </a:endParaRPr>
          </a:p>
        </p:txBody>
      </p:sp>
      <p:sp>
        <p:nvSpPr>
          <p:cNvPr id="26" name="object 26"/>
          <p:cNvSpPr txBox="1"/>
          <p:nvPr/>
        </p:nvSpPr>
        <p:spPr>
          <a:xfrm>
            <a:off x="4631670" y="921389"/>
            <a:ext cx="1546225" cy="540385"/>
          </a:xfrm>
          <a:prstGeom prst="rect">
            <a:avLst/>
          </a:prstGeom>
        </p:spPr>
        <p:txBody>
          <a:bodyPr vert="horz" wrap="square" lIns="0" tIns="53340" rIns="0" bIns="0" rtlCol="0">
            <a:spAutoFit/>
          </a:bodyPr>
          <a:lstStyle/>
          <a:p>
            <a:pPr algn="ctr">
              <a:lnSpc>
                <a:spcPct val="100000"/>
              </a:lnSpc>
              <a:spcBef>
                <a:spcPts val="420"/>
              </a:spcBef>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0" dirty="0">
                <a:solidFill>
                  <a:srgbClr val="333333"/>
                </a:solidFill>
                <a:latin typeface="Lucida Console"/>
                <a:cs typeface="Lucida Console"/>
              </a:rPr>
              <a:t>-s</a:t>
            </a:r>
            <a:r>
              <a:rPr sz="850" spc="5" dirty="0">
                <a:solidFill>
                  <a:srgbClr val="333333"/>
                </a:solidFill>
                <a:latin typeface="Lucida Console"/>
                <a:cs typeface="Lucida Console"/>
              </a:rPr>
              <a:t> </a:t>
            </a:r>
            <a:r>
              <a:rPr sz="850" spc="30" dirty="0">
                <a:solidFill>
                  <a:srgbClr val="333333"/>
                </a:solidFill>
                <a:latin typeface="Lucida Console"/>
                <a:cs typeface="Lucida Console"/>
              </a:rPr>
              <a:t>/var/lib/tftpboot</a:t>
            </a:r>
            <a:endParaRPr sz="850">
              <a:latin typeface="Lucida Console"/>
              <a:cs typeface="Lucida Console"/>
            </a:endParaRPr>
          </a:p>
          <a:p>
            <a:pPr marL="187960" algn="ctr">
              <a:lnSpc>
                <a:spcPct val="100000"/>
              </a:lnSpc>
              <a:spcBef>
                <a:spcPts val="330"/>
              </a:spcBef>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11</a:t>
            </a:r>
            <a:endParaRPr sz="850">
              <a:latin typeface="Lucida Console"/>
              <a:cs typeface="Lucida Console"/>
            </a:endParaRPr>
          </a:p>
          <a:p>
            <a:pPr marL="304800">
              <a:lnSpc>
                <a:spcPct val="100000"/>
              </a:lnSpc>
              <a:spcBef>
                <a:spcPts val="330"/>
              </a:spcBef>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5" dirty="0">
                <a:solidFill>
                  <a:srgbClr val="333333"/>
                </a:solidFill>
                <a:latin typeface="Lucida Console"/>
                <a:cs typeface="Lucida Console"/>
              </a:rPr>
              <a:t>IPv4}</a:t>
            </a:r>
            <a:endParaRPr sz="850">
              <a:latin typeface="Lucida Console"/>
              <a:cs typeface="Lucida Console"/>
            </a:endParaRPr>
          </a:p>
        </p:txBody>
      </p:sp>
      <p:sp>
        <p:nvSpPr>
          <p:cNvPr id="27" name="object 2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68159"/>
            <a:ext cx="38735" cy="1153160"/>
          </a:xfrm>
          <a:custGeom>
            <a:avLst/>
            <a:gdLst/>
            <a:ahLst/>
            <a:cxnLst/>
            <a:rect l="l" t="t" r="r" b="b"/>
            <a:pathLst>
              <a:path w="38734" h="1153160">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sp>
        <p:nvSpPr>
          <p:cNvPr id="3" name="object 3"/>
          <p:cNvSpPr txBox="1"/>
          <p:nvPr/>
        </p:nvSpPr>
        <p:spPr>
          <a:xfrm>
            <a:off x="933889" y="358809"/>
            <a:ext cx="5771515" cy="5869305"/>
          </a:xfrm>
          <a:prstGeom prst="rect">
            <a:avLst/>
          </a:prstGeom>
        </p:spPr>
        <p:txBody>
          <a:bodyPr vert="horz" wrap="square" lIns="0" tIns="31750" rIns="0" bIns="0" rtlCol="0">
            <a:spAutoFit/>
          </a:bodyPr>
          <a:lstStyle/>
          <a:p>
            <a:pPr marL="205740">
              <a:lnSpc>
                <a:spcPct val="100000"/>
              </a:lnSpc>
              <a:spcBef>
                <a:spcPts val="250"/>
              </a:spcBef>
            </a:pPr>
            <a:r>
              <a:rPr sz="950" b="1" spc="25" dirty="0">
                <a:solidFill>
                  <a:srgbClr val="777777"/>
                </a:solidFill>
                <a:latin typeface="微软雅黑"/>
                <a:cs typeface="微软雅黑"/>
              </a:rPr>
              <a:t>因读者们硬件不同或操作错误都可能导致实验配置出错，请耐心再仔细看看操作步骤吧，不要气</a:t>
            </a:r>
            <a:r>
              <a:rPr sz="950" b="1" spc="75" dirty="0">
                <a:solidFill>
                  <a:srgbClr val="777777"/>
                </a:solidFill>
                <a:latin typeface="微软雅黑"/>
                <a:cs typeface="微软雅黑"/>
              </a:rPr>
              <a:t>馁</a:t>
            </a:r>
            <a:r>
              <a:rPr sz="1200" baseline="34722" dirty="0">
                <a:latin typeface="小哥哥网恋吗"/>
                <a:cs typeface="小哥哥网恋吗"/>
              </a:rPr>
              <a:t>5/20</a:t>
            </a:r>
            <a:endParaRPr sz="1200" baseline="34722">
              <a:latin typeface="小哥哥网恋吗"/>
              <a:cs typeface="小哥哥网恋吗"/>
            </a:endParaRPr>
          </a:p>
          <a:p>
            <a:pPr marL="205740">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205740">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206375" marR="316230">
              <a:lnSpc>
                <a:spcPct val="131600"/>
              </a:lnSpc>
              <a:spcBef>
                <a:spcPts val="82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marL="25400" marR="1866900">
              <a:lnSpc>
                <a:spcPts val="2330"/>
              </a:lnSpc>
              <a:spcBef>
                <a:spcPts val="195"/>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  </a:t>
            </a:r>
            <a:r>
              <a:rPr sz="950" b="1" spc="10" dirty="0">
                <a:solidFill>
                  <a:srgbClr val="333333"/>
                </a:solidFill>
                <a:latin typeface="Trebuchet MS"/>
                <a:cs typeface="Trebuchet MS"/>
              </a:rPr>
              <a:t>1</a:t>
            </a:r>
            <a:r>
              <a:rPr sz="950" b="1" spc="10" dirty="0">
                <a:solidFill>
                  <a:srgbClr val="333333"/>
                </a:solidFill>
                <a:latin typeface="微软雅黑"/>
                <a:cs typeface="微软雅黑"/>
              </a:rPr>
              <a:t>．</a:t>
            </a:r>
            <a:r>
              <a:rPr sz="950" b="1" spc="25" dirty="0">
                <a:solidFill>
                  <a:srgbClr val="333333"/>
                </a:solidFill>
                <a:latin typeface="微软雅黑"/>
                <a:cs typeface="微软雅黑"/>
              </a:rPr>
              <a:t>简述</a:t>
            </a:r>
            <a:r>
              <a:rPr sz="950" b="1" spc="5" dirty="0">
                <a:solidFill>
                  <a:srgbClr val="333333"/>
                </a:solidFill>
                <a:latin typeface="Trebuchet MS"/>
                <a:cs typeface="Trebuchet MS"/>
              </a:rPr>
              <a:t>FTP</a:t>
            </a:r>
            <a:r>
              <a:rPr sz="950" b="1" spc="25" dirty="0">
                <a:solidFill>
                  <a:srgbClr val="333333"/>
                </a:solidFill>
                <a:latin typeface="微软雅黑"/>
                <a:cs typeface="微软雅黑"/>
              </a:rPr>
              <a:t>协议的功能作用以及所占用的端口号。</a:t>
            </a:r>
            <a:endParaRPr sz="950">
              <a:latin typeface="微软雅黑"/>
              <a:cs typeface="微软雅黑"/>
            </a:endParaRPr>
          </a:p>
          <a:p>
            <a:pPr marL="25400" marR="140970">
              <a:lnSpc>
                <a:spcPct val="131600"/>
              </a:lnSpc>
              <a:spcBef>
                <a:spcPts val="475"/>
              </a:spcBef>
            </a:pPr>
            <a:r>
              <a:rPr sz="950" b="1" spc="25" dirty="0">
                <a:solidFill>
                  <a:srgbClr val="333333"/>
                </a:solidFill>
                <a:latin typeface="微软雅黑"/>
                <a:cs typeface="微软雅黑"/>
              </a:rPr>
              <a:t>答：</a:t>
            </a:r>
            <a:r>
              <a:rPr sz="950" b="1" spc="5" dirty="0">
                <a:solidFill>
                  <a:srgbClr val="333333"/>
                </a:solidFill>
                <a:latin typeface="Trebuchet MS"/>
                <a:cs typeface="Trebuchet MS"/>
              </a:rPr>
              <a:t>FTP</a:t>
            </a:r>
            <a:r>
              <a:rPr sz="950" b="1" spc="25" dirty="0">
                <a:solidFill>
                  <a:srgbClr val="333333"/>
                </a:solidFill>
                <a:latin typeface="微软雅黑"/>
                <a:cs typeface="微软雅黑"/>
              </a:rPr>
              <a:t>是一种在互联网中进行文件传输的协议，默认使用</a:t>
            </a:r>
            <a:r>
              <a:rPr sz="950" b="1" dirty="0">
                <a:solidFill>
                  <a:srgbClr val="333333"/>
                </a:solidFill>
                <a:latin typeface="Trebuchet MS"/>
                <a:cs typeface="Trebuchet MS"/>
              </a:rPr>
              <a:t>20</a:t>
            </a:r>
            <a:r>
              <a:rPr sz="950" b="1" spc="25" dirty="0">
                <a:solidFill>
                  <a:srgbClr val="333333"/>
                </a:solidFill>
                <a:latin typeface="微软雅黑"/>
                <a:cs typeface="微软雅黑"/>
              </a:rPr>
              <a:t>、</a:t>
            </a:r>
            <a:r>
              <a:rPr sz="950" b="1" dirty="0">
                <a:solidFill>
                  <a:srgbClr val="333333"/>
                </a:solidFill>
                <a:latin typeface="Trebuchet MS"/>
                <a:cs typeface="Trebuchet MS"/>
              </a:rPr>
              <a:t>21</a:t>
            </a:r>
            <a:r>
              <a:rPr sz="950" b="1" spc="25" dirty="0">
                <a:solidFill>
                  <a:srgbClr val="333333"/>
                </a:solidFill>
                <a:latin typeface="微软雅黑"/>
                <a:cs typeface="微软雅黑"/>
              </a:rPr>
              <a:t>号端口，其中端口</a:t>
            </a:r>
            <a:r>
              <a:rPr sz="950" b="1" dirty="0">
                <a:solidFill>
                  <a:srgbClr val="333333"/>
                </a:solidFill>
                <a:latin typeface="Trebuchet MS"/>
                <a:cs typeface="Trebuchet MS"/>
              </a:rPr>
              <a:t>20</a:t>
            </a:r>
            <a:r>
              <a:rPr sz="950" b="1" spc="20" dirty="0">
                <a:solidFill>
                  <a:srgbClr val="333333"/>
                </a:solidFill>
                <a:latin typeface="微软雅黑"/>
                <a:cs typeface="微软雅黑"/>
              </a:rPr>
              <a:t>（数据端口）用 </a:t>
            </a:r>
            <a:r>
              <a:rPr sz="950" b="1" spc="25" dirty="0">
                <a:solidFill>
                  <a:srgbClr val="333333"/>
                </a:solidFill>
                <a:latin typeface="微软雅黑"/>
                <a:cs typeface="微软雅黑"/>
              </a:rPr>
              <a:t>于进行数据传输，端口</a:t>
            </a:r>
            <a:r>
              <a:rPr sz="950" b="1" spc="5" dirty="0">
                <a:solidFill>
                  <a:srgbClr val="333333"/>
                </a:solidFill>
                <a:latin typeface="Trebuchet MS"/>
                <a:cs typeface="Trebuchet MS"/>
              </a:rPr>
              <a:t>21</a:t>
            </a:r>
            <a:r>
              <a:rPr sz="950" b="1" spc="5" dirty="0">
                <a:solidFill>
                  <a:srgbClr val="333333"/>
                </a:solidFill>
                <a:latin typeface="微软雅黑"/>
                <a:cs typeface="微软雅黑"/>
              </a:rPr>
              <a:t>（</a:t>
            </a:r>
            <a:r>
              <a:rPr sz="950" b="1" spc="25" dirty="0">
                <a:solidFill>
                  <a:srgbClr val="333333"/>
                </a:solidFill>
                <a:latin typeface="微软雅黑"/>
                <a:cs typeface="微软雅黑"/>
              </a:rPr>
              <a:t>命令端口）用于接受客户端发起的相关</a:t>
            </a:r>
            <a:r>
              <a:rPr sz="950" b="1" spc="5" dirty="0">
                <a:solidFill>
                  <a:srgbClr val="333333"/>
                </a:solidFill>
                <a:latin typeface="Trebuchet MS"/>
                <a:cs typeface="Trebuchet MS"/>
              </a:rPr>
              <a:t>FTP</a:t>
            </a:r>
            <a:r>
              <a:rPr sz="950" b="1" spc="25" dirty="0">
                <a:solidFill>
                  <a:srgbClr val="333333"/>
                </a:solidFill>
                <a:latin typeface="微软雅黑"/>
                <a:cs typeface="微软雅黑"/>
              </a:rPr>
              <a:t>命令与参数。</a:t>
            </a:r>
            <a:endParaRPr sz="950">
              <a:latin typeface="微软雅黑"/>
              <a:cs typeface="微软雅黑"/>
            </a:endParaRPr>
          </a:p>
          <a:p>
            <a:pPr marL="220345" indent="-195580">
              <a:lnSpc>
                <a:spcPct val="100000"/>
              </a:lnSpc>
              <a:spcBef>
                <a:spcPts val="1110"/>
              </a:spcBef>
              <a:buSzPct val="89473"/>
              <a:buAutoNum type="arabicPeriod" startAt="2"/>
              <a:tabLst>
                <a:tab pos="220979" algn="l"/>
              </a:tabLst>
            </a:pP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服务程序提供的三种用户认证模式各自有什么特点？</a:t>
            </a:r>
            <a:endParaRPr sz="950">
              <a:latin typeface="微软雅黑"/>
              <a:cs typeface="微软雅黑"/>
            </a:endParaRPr>
          </a:p>
          <a:p>
            <a:pPr marL="25400" marR="100330">
              <a:lnSpc>
                <a:spcPct val="131600"/>
              </a:lnSpc>
              <a:spcBef>
                <a:spcPts val="825"/>
              </a:spcBef>
            </a:pPr>
            <a:r>
              <a:rPr sz="950" b="1" spc="25" dirty="0">
                <a:solidFill>
                  <a:srgbClr val="333333"/>
                </a:solidFill>
                <a:latin typeface="微软雅黑"/>
                <a:cs typeface="微软雅黑"/>
              </a:rPr>
              <a:t>答：匿名开放模式是任何人都可以无需密码认证即可直接登录到</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服务器的验证方式；本地用户模式 是通过系统本地的账户密码信息登录到</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服务器的认证方式；虚拟用户模式是通过创建独立的</a:t>
            </a:r>
            <a:r>
              <a:rPr sz="950" b="1" spc="5" dirty="0">
                <a:solidFill>
                  <a:srgbClr val="333333"/>
                </a:solidFill>
                <a:latin typeface="Trebuchet MS"/>
                <a:cs typeface="Trebuchet MS"/>
              </a:rPr>
              <a:t>FTP</a:t>
            </a:r>
            <a:r>
              <a:rPr sz="950" b="1" spc="15" dirty="0">
                <a:solidFill>
                  <a:srgbClr val="333333"/>
                </a:solidFill>
                <a:latin typeface="微软雅黑"/>
                <a:cs typeface="微软雅黑"/>
              </a:rPr>
              <a:t>用户 </a:t>
            </a:r>
            <a:r>
              <a:rPr sz="950" b="1" spc="25" dirty="0">
                <a:solidFill>
                  <a:srgbClr val="333333"/>
                </a:solidFill>
                <a:latin typeface="微软雅黑"/>
                <a:cs typeface="微软雅黑"/>
              </a:rPr>
              <a:t>数据库文件来进行认证并登录到</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服务器的认证方式，相较来说它也是最安全的认证模式。</a:t>
            </a:r>
            <a:endParaRPr sz="950">
              <a:latin typeface="微软雅黑"/>
              <a:cs typeface="微软雅黑"/>
            </a:endParaRPr>
          </a:p>
          <a:p>
            <a:pPr marL="252095" indent="-227329">
              <a:lnSpc>
                <a:spcPct val="100000"/>
              </a:lnSpc>
              <a:spcBef>
                <a:spcPts val="1110"/>
              </a:spcBef>
              <a:buSzPct val="89473"/>
              <a:buFont typeface="Trebuchet MS"/>
              <a:buAutoNum type="arabicPeriod" startAt="3"/>
              <a:tabLst>
                <a:tab pos="252729" algn="l"/>
              </a:tabLst>
            </a:pPr>
            <a:r>
              <a:rPr sz="950" b="1" spc="25" dirty="0">
                <a:solidFill>
                  <a:srgbClr val="333333"/>
                </a:solidFill>
                <a:latin typeface="微软雅黑"/>
                <a:cs typeface="微软雅黑"/>
              </a:rPr>
              <a:t>使用匿名开放模式登录到一台用</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服务程序部署的</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服务器上时，默认的</a:t>
            </a:r>
            <a:r>
              <a:rPr sz="950" b="1" spc="5" dirty="0">
                <a:solidFill>
                  <a:srgbClr val="333333"/>
                </a:solidFill>
                <a:latin typeface="Trebuchet MS"/>
                <a:cs typeface="Trebuchet MS"/>
              </a:rPr>
              <a:t>FTP</a:t>
            </a:r>
            <a:r>
              <a:rPr sz="950" b="1" spc="25" dirty="0">
                <a:solidFill>
                  <a:srgbClr val="333333"/>
                </a:solidFill>
                <a:latin typeface="微软雅黑"/>
                <a:cs typeface="微软雅黑"/>
              </a:rPr>
              <a:t>根目录是什么？</a:t>
            </a:r>
            <a:endParaRPr sz="950">
              <a:latin typeface="微软雅黑"/>
              <a:cs typeface="微软雅黑"/>
            </a:endParaRPr>
          </a:p>
          <a:p>
            <a:pPr marL="25400" marR="214629">
              <a:lnSpc>
                <a:spcPct val="131600"/>
              </a:lnSpc>
              <a:spcBef>
                <a:spcPts val="825"/>
              </a:spcBef>
            </a:pPr>
            <a:r>
              <a:rPr sz="950" b="1" spc="25" dirty="0">
                <a:solidFill>
                  <a:srgbClr val="333333"/>
                </a:solidFill>
                <a:latin typeface="微软雅黑"/>
                <a:cs typeface="微软雅黑"/>
              </a:rPr>
              <a:t>答：使用匿名开放模式登录后的</a:t>
            </a:r>
            <a:r>
              <a:rPr sz="950" b="1" spc="5" dirty="0">
                <a:solidFill>
                  <a:srgbClr val="333333"/>
                </a:solidFill>
                <a:latin typeface="Trebuchet MS"/>
                <a:cs typeface="Trebuchet MS"/>
              </a:rPr>
              <a:t>FTP</a:t>
            </a:r>
            <a:r>
              <a:rPr sz="950" b="1" spc="25" dirty="0">
                <a:solidFill>
                  <a:srgbClr val="333333"/>
                </a:solidFill>
                <a:latin typeface="微软雅黑"/>
                <a:cs typeface="微软雅黑"/>
              </a:rPr>
              <a:t>根目录是</a:t>
            </a:r>
            <a:r>
              <a:rPr sz="950" b="1" spc="45" dirty="0">
                <a:solidFill>
                  <a:srgbClr val="333333"/>
                </a:solidFill>
                <a:latin typeface="Trebuchet MS"/>
                <a:cs typeface="Trebuchet MS"/>
              </a:rPr>
              <a:t>/var/ftp</a:t>
            </a:r>
            <a:r>
              <a:rPr sz="950" b="1" spc="25" dirty="0">
                <a:solidFill>
                  <a:srgbClr val="333333"/>
                </a:solidFill>
                <a:latin typeface="微软雅黑"/>
                <a:cs typeface="微软雅黑"/>
              </a:rPr>
              <a:t>目录，该目录内默认还会有一个名为</a:t>
            </a:r>
            <a:r>
              <a:rPr sz="950" b="1" spc="65" dirty="0">
                <a:solidFill>
                  <a:srgbClr val="333333"/>
                </a:solidFill>
                <a:latin typeface="Trebuchet MS"/>
                <a:cs typeface="Trebuchet MS"/>
              </a:rPr>
              <a:t>pub</a:t>
            </a:r>
            <a:r>
              <a:rPr sz="950" b="1" spc="20" dirty="0">
                <a:solidFill>
                  <a:srgbClr val="333333"/>
                </a:solidFill>
                <a:latin typeface="微软雅黑"/>
                <a:cs typeface="微软雅黑"/>
              </a:rPr>
              <a:t>的子目 </a:t>
            </a:r>
            <a:r>
              <a:rPr sz="950" b="1" spc="25" dirty="0">
                <a:solidFill>
                  <a:srgbClr val="333333"/>
                </a:solidFill>
                <a:latin typeface="微软雅黑"/>
                <a:cs typeface="微软雅黑"/>
              </a:rPr>
              <a:t>录。</a:t>
            </a:r>
            <a:endParaRPr sz="950">
              <a:latin typeface="微软雅黑"/>
              <a:cs typeface="微软雅黑"/>
            </a:endParaRPr>
          </a:p>
          <a:p>
            <a:pPr marL="220345" indent="-195580">
              <a:lnSpc>
                <a:spcPct val="100000"/>
              </a:lnSpc>
              <a:spcBef>
                <a:spcPts val="1110"/>
              </a:spcBef>
              <a:buSzPct val="89473"/>
              <a:buFont typeface="Trebuchet MS"/>
              <a:buAutoNum type="arabicPeriod" startAt="4"/>
              <a:tabLst>
                <a:tab pos="220979" algn="l"/>
              </a:tabLst>
            </a:pPr>
            <a:r>
              <a:rPr sz="950" b="1" spc="25" dirty="0">
                <a:solidFill>
                  <a:srgbClr val="333333"/>
                </a:solidFill>
                <a:latin typeface="微软雅黑"/>
                <a:cs typeface="微软雅黑"/>
              </a:rPr>
              <a:t>简述</a:t>
            </a:r>
            <a:r>
              <a:rPr sz="950" b="1" spc="110" dirty="0">
                <a:solidFill>
                  <a:srgbClr val="333333"/>
                </a:solidFill>
                <a:latin typeface="Trebuchet MS"/>
                <a:cs typeface="Trebuchet MS"/>
              </a:rPr>
              <a:t>PAM</a:t>
            </a:r>
            <a:r>
              <a:rPr sz="950" b="1" spc="25" dirty="0">
                <a:solidFill>
                  <a:srgbClr val="333333"/>
                </a:solidFill>
                <a:latin typeface="微软雅黑"/>
                <a:cs typeface="微软雅黑"/>
              </a:rPr>
              <a:t>的功能作用。</a:t>
            </a:r>
            <a:endParaRPr sz="950">
              <a:latin typeface="微软雅黑"/>
              <a:cs typeface="微软雅黑"/>
            </a:endParaRPr>
          </a:p>
          <a:p>
            <a:pPr marL="25400" marR="131445">
              <a:lnSpc>
                <a:spcPct val="131600"/>
              </a:lnSpc>
              <a:spcBef>
                <a:spcPts val="755"/>
              </a:spcBef>
            </a:pPr>
            <a:r>
              <a:rPr sz="950" b="1" spc="25" dirty="0">
                <a:solidFill>
                  <a:srgbClr val="333333"/>
                </a:solidFill>
                <a:latin typeface="微软雅黑"/>
                <a:cs typeface="微软雅黑"/>
              </a:rPr>
              <a:t>答：</a:t>
            </a:r>
            <a:r>
              <a:rPr sz="950" b="1" spc="110" dirty="0">
                <a:solidFill>
                  <a:srgbClr val="333333"/>
                </a:solidFill>
                <a:latin typeface="Trebuchet MS"/>
                <a:cs typeface="Trebuchet MS"/>
              </a:rPr>
              <a:t>PAM</a:t>
            </a:r>
            <a:r>
              <a:rPr sz="950" b="1" spc="25" dirty="0">
                <a:solidFill>
                  <a:srgbClr val="333333"/>
                </a:solidFill>
                <a:latin typeface="微软雅黑"/>
                <a:cs typeface="微软雅黑"/>
              </a:rPr>
              <a:t>是一组安全机制的模块（插件），系统管理员可以用来轻易地调整服务程序的认证方式，而不 必对应用程序进行过多修改。</a:t>
            </a:r>
            <a:endParaRPr sz="950">
              <a:latin typeface="微软雅黑"/>
              <a:cs typeface="微软雅黑"/>
            </a:endParaRPr>
          </a:p>
          <a:p>
            <a:pPr>
              <a:lnSpc>
                <a:spcPct val="100000"/>
              </a:lnSpc>
              <a:spcBef>
                <a:spcPts val="75"/>
              </a:spcBef>
            </a:pPr>
            <a:endParaRPr sz="600">
              <a:latin typeface="微软雅黑"/>
              <a:cs typeface="微软雅黑"/>
            </a:endParaRPr>
          </a:p>
          <a:p>
            <a:pPr marL="220345" indent="-195580">
              <a:lnSpc>
                <a:spcPct val="100000"/>
              </a:lnSpc>
              <a:spcBef>
                <a:spcPts val="5"/>
              </a:spcBef>
              <a:buSzPct val="89473"/>
              <a:buFont typeface="Trebuchet MS"/>
              <a:buAutoNum type="arabicPeriod" startAt="5"/>
              <a:tabLst>
                <a:tab pos="220979" algn="l"/>
              </a:tabLst>
            </a:pPr>
            <a:r>
              <a:rPr sz="950" b="1" spc="25" dirty="0">
                <a:solidFill>
                  <a:srgbClr val="333333"/>
                </a:solidFill>
                <a:latin typeface="微软雅黑"/>
                <a:cs typeface="微软雅黑"/>
              </a:rPr>
              <a:t>使用虚拟用户模式登录</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服务器的所有用户的权限都是一样的吗？</a:t>
            </a:r>
            <a:endParaRPr sz="950">
              <a:latin typeface="微软雅黑"/>
              <a:cs typeface="微软雅黑"/>
            </a:endParaRPr>
          </a:p>
          <a:p>
            <a:pPr marL="25400">
              <a:lnSpc>
                <a:spcPct val="100000"/>
              </a:lnSpc>
              <a:spcBef>
                <a:spcPts val="1110"/>
              </a:spcBef>
            </a:pPr>
            <a:r>
              <a:rPr sz="950" b="1" spc="25" dirty="0">
                <a:solidFill>
                  <a:srgbClr val="333333"/>
                </a:solidFill>
                <a:latin typeface="微软雅黑"/>
                <a:cs typeface="微软雅黑"/>
              </a:rPr>
              <a:t>答：不一定，可以通过分别定义用户权限文件来为每一位用户设置不同的权限。</a:t>
            </a:r>
            <a:endParaRPr sz="950">
              <a:latin typeface="微软雅黑"/>
              <a:cs typeface="微软雅黑"/>
            </a:endParaRPr>
          </a:p>
          <a:p>
            <a:pPr marL="220345" indent="-195580">
              <a:lnSpc>
                <a:spcPct val="100000"/>
              </a:lnSpc>
              <a:spcBef>
                <a:spcPts val="1110"/>
              </a:spcBef>
              <a:buSzPct val="89473"/>
              <a:buAutoNum type="arabicPeriod" startAt="6"/>
              <a:tabLst>
                <a:tab pos="220979" algn="l"/>
              </a:tabLst>
            </a:pPr>
            <a:r>
              <a:rPr sz="950" b="1" dirty="0">
                <a:solidFill>
                  <a:srgbClr val="333333"/>
                </a:solidFill>
                <a:latin typeface="Trebuchet MS"/>
                <a:cs typeface="Trebuchet MS"/>
              </a:rPr>
              <a:t>TFTP</a:t>
            </a:r>
            <a:r>
              <a:rPr sz="950" b="1" spc="25" dirty="0">
                <a:solidFill>
                  <a:srgbClr val="333333"/>
                </a:solidFill>
                <a:latin typeface="微软雅黑"/>
                <a:cs typeface="微软雅黑"/>
              </a:rPr>
              <a:t>协议与</a:t>
            </a:r>
            <a:r>
              <a:rPr sz="950" b="1" spc="5" dirty="0">
                <a:solidFill>
                  <a:srgbClr val="333333"/>
                </a:solidFill>
                <a:latin typeface="Trebuchet MS"/>
                <a:cs typeface="Trebuchet MS"/>
              </a:rPr>
              <a:t>FTP</a:t>
            </a:r>
            <a:r>
              <a:rPr sz="950" b="1" spc="25" dirty="0">
                <a:solidFill>
                  <a:srgbClr val="333333"/>
                </a:solidFill>
                <a:latin typeface="微软雅黑"/>
                <a:cs typeface="微软雅黑"/>
              </a:rPr>
              <a:t>协议有什么不同？</a:t>
            </a:r>
            <a:endParaRPr sz="950">
              <a:latin typeface="微软雅黑"/>
              <a:cs typeface="微软雅黑"/>
            </a:endParaRPr>
          </a:p>
          <a:p>
            <a:pPr>
              <a:lnSpc>
                <a:spcPct val="100000"/>
              </a:lnSpc>
              <a:spcBef>
                <a:spcPts val="80"/>
              </a:spcBef>
            </a:pPr>
            <a:endParaRPr sz="600">
              <a:latin typeface="微软雅黑"/>
              <a:cs typeface="微软雅黑"/>
            </a:endParaRPr>
          </a:p>
          <a:p>
            <a:pPr marL="25400">
              <a:lnSpc>
                <a:spcPct val="100000"/>
              </a:lnSpc>
            </a:pPr>
            <a:r>
              <a:rPr sz="950" b="1" spc="25" dirty="0">
                <a:solidFill>
                  <a:srgbClr val="333333"/>
                </a:solidFill>
                <a:latin typeface="微软雅黑"/>
                <a:cs typeface="微软雅黑"/>
              </a:rPr>
              <a:t>答：</a:t>
            </a:r>
            <a:r>
              <a:rPr sz="950" b="1" dirty="0">
                <a:solidFill>
                  <a:srgbClr val="333333"/>
                </a:solidFill>
                <a:latin typeface="Trebuchet MS"/>
                <a:cs typeface="Trebuchet MS"/>
              </a:rPr>
              <a:t>TFTP</a:t>
            </a:r>
            <a:r>
              <a:rPr sz="950" b="1" spc="25" dirty="0">
                <a:solidFill>
                  <a:srgbClr val="333333"/>
                </a:solidFill>
                <a:latin typeface="微软雅黑"/>
                <a:cs typeface="微软雅黑"/>
              </a:rPr>
              <a:t>协议提供不复杂、开销不大的文件传输服务（可将其当作</a:t>
            </a:r>
            <a:r>
              <a:rPr sz="950" b="1" spc="5" dirty="0">
                <a:solidFill>
                  <a:srgbClr val="333333"/>
                </a:solidFill>
                <a:latin typeface="Trebuchet MS"/>
                <a:cs typeface="Trebuchet MS"/>
              </a:rPr>
              <a:t>FTP</a:t>
            </a:r>
            <a:r>
              <a:rPr sz="950" b="1" spc="25" dirty="0">
                <a:solidFill>
                  <a:srgbClr val="333333"/>
                </a:solidFill>
                <a:latin typeface="微软雅黑"/>
                <a:cs typeface="微软雅黑"/>
              </a:rPr>
              <a:t>协议的简化版本）。</a:t>
            </a:r>
            <a:endParaRPr sz="950">
              <a:latin typeface="微软雅黑"/>
              <a:cs typeface="微软雅黑"/>
            </a:endParaRPr>
          </a:p>
        </p:txBody>
      </p:sp>
      <p:sp>
        <p:nvSpPr>
          <p:cNvPr id="4" name="object 4"/>
          <p:cNvSpPr/>
          <p:nvPr/>
        </p:nvSpPr>
        <p:spPr>
          <a:xfrm>
            <a:off x="1092536" y="9973831"/>
            <a:ext cx="48260" cy="48260"/>
          </a:xfrm>
          <a:custGeom>
            <a:avLst/>
            <a:gdLst/>
            <a:ahLst/>
            <a:cxnLst/>
            <a:rect l="l" t="t" r="r" b="b"/>
            <a:pathLst>
              <a:path w="48259" h="48259">
                <a:moveTo>
                  <a:pt x="23823" y="47647"/>
                </a:moveTo>
                <a:lnTo>
                  <a:pt x="0" y="26796"/>
                </a:lnTo>
                <a:lnTo>
                  <a:pt x="0" y="20545"/>
                </a:lnTo>
                <a:lnTo>
                  <a:pt x="600" y="17419"/>
                </a:lnTo>
                <a:lnTo>
                  <a:pt x="3020" y="11463"/>
                </a:lnTo>
                <a:lnTo>
                  <a:pt x="4745" y="8938"/>
                </a:lnTo>
                <a:lnTo>
                  <a:pt x="6975" y="6851"/>
                </a:lnTo>
                <a:lnTo>
                  <a:pt x="9214" y="4612"/>
                </a:lnTo>
                <a:lnTo>
                  <a:pt x="11787" y="2973"/>
                </a:lnTo>
                <a:lnTo>
                  <a:pt x="14703" y="1639"/>
                </a:lnTo>
                <a:lnTo>
                  <a:pt x="17629" y="590"/>
                </a:lnTo>
                <a:lnTo>
                  <a:pt x="20659" y="0"/>
                </a:lnTo>
                <a:lnTo>
                  <a:pt x="26987" y="0"/>
                </a:lnTo>
                <a:lnTo>
                  <a:pt x="40671" y="6851"/>
                </a:lnTo>
                <a:lnTo>
                  <a:pt x="42901" y="8938"/>
                </a:lnTo>
                <a:lnTo>
                  <a:pt x="44626" y="11463"/>
                </a:lnTo>
                <a:lnTo>
                  <a:pt x="47046" y="17419"/>
                </a:lnTo>
                <a:lnTo>
                  <a:pt x="47647" y="20545"/>
                </a:lnTo>
                <a:lnTo>
                  <a:pt x="47647" y="23823"/>
                </a:lnTo>
                <a:lnTo>
                  <a:pt x="47647" y="26796"/>
                </a:lnTo>
                <a:lnTo>
                  <a:pt x="26987" y="47494"/>
                </a:lnTo>
                <a:lnTo>
                  <a:pt x="23823" y="47647"/>
                </a:lnTo>
                <a:close/>
              </a:path>
            </a:pathLst>
          </a:custGeom>
          <a:solidFill>
            <a:srgbClr val="333333"/>
          </a:solidFill>
        </p:spPr>
        <p:txBody>
          <a:bodyPr wrap="square" lIns="0" tIns="0" rIns="0" bIns="0" rtlCol="0"/>
          <a:lstStyle/>
          <a:p>
            <a:endParaRPr/>
          </a:p>
        </p:txBody>
      </p:sp>
      <p:sp>
        <p:nvSpPr>
          <p:cNvPr id="5" name="object 5"/>
          <p:cNvSpPr txBox="1"/>
          <p:nvPr/>
        </p:nvSpPr>
        <p:spPr>
          <a:xfrm>
            <a:off x="946424" y="6623507"/>
            <a:ext cx="5666740" cy="3455035"/>
          </a:xfrm>
          <a:prstGeom prst="rect">
            <a:avLst/>
          </a:prstGeom>
        </p:spPr>
        <p:txBody>
          <a:bodyPr vert="horz" wrap="square" lIns="0" tIns="12065" rIns="0" bIns="0" rtlCol="0">
            <a:spAutoFit/>
          </a:bodyPr>
          <a:lstStyle/>
          <a:p>
            <a:pPr marL="12700">
              <a:lnSpc>
                <a:spcPct val="100000"/>
              </a:lnSpc>
              <a:spcBef>
                <a:spcPts val="95"/>
              </a:spcBef>
            </a:pPr>
            <a:r>
              <a:rPr sz="2200" b="1" u="dbl" spc="-10" dirty="0">
                <a:solidFill>
                  <a:srgbClr val="4183C4"/>
                </a:solidFill>
                <a:uFill>
                  <a:solidFill>
                    <a:srgbClr val="4183C4"/>
                  </a:solidFill>
                </a:uFill>
                <a:latin typeface="微软雅黑"/>
                <a:cs typeface="微软雅黑"/>
                <a:hlinkClick r:id="rId3"/>
              </a:rPr>
              <a:t>第</a:t>
            </a:r>
            <a:r>
              <a:rPr sz="2200" b="1" u="dbl" spc="-40" dirty="0">
                <a:solidFill>
                  <a:srgbClr val="4183C4"/>
                </a:solidFill>
                <a:uFill>
                  <a:solidFill>
                    <a:srgbClr val="4183C4"/>
                  </a:solidFill>
                </a:uFill>
                <a:latin typeface="Trebuchet MS"/>
                <a:cs typeface="Trebuchet MS"/>
                <a:hlinkClick r:id="rId3"/>
              </a:rPr>
              <a:t>12</a:t>
            </a:r>
            <a:r>
              <a:rPr sz="2200" b="1" u="dbl" spc="-10" dirty="0">
                <a:solidFill>
                  <a:srgbClr val="4183C4"/>
                </a:solidFill>
                <a:uFill>
                  <a:solidFill>
                    <a:srgbClr val="4183C4"/>
                  </a:solidFill>
                </a:uFill>
                <a:latin typeface="微软雅黑"/>
                <a:cs typeface="微软雅黑"/>
                <a:hlinkClick r:id="rId3"/>
              </a:rPr>
              <a:t>章</a:t>
            </a:r>
            <a:r>
              <a:rPr sz="2200" b="1" u="dbl" spc="-114" dirty="0">
                <a:solidFill>
                  <a:srgbClr val="4183C4"/>
                </a:solidFill>
                <a:uFill>
                  <a:solidFill>
                    <a:srgbClr val="4183C4"/>
                  </a:solidFill>
                </a:uFill>
                <a:latin typeface="微软雅黑"/>
                <a:cs typeface="微软雅黑"/>
                <a:hlinkClick r:id="rId3"/>
              </a:rPr>
              <a:t> </a:t>
            </a:r>
            <a:r>
              <a:rPr sz="2200" b="1" u="dbl" spc="-10" dirty="0">
                <a:solidFill>
                  <a:srgbClr val="4183C4"/>
                </a:solidFill>
                <a:uFill>
                  <a:solidFill>
                    <a:srgbClr val="4183C4"/>
                  </a:solidFill>
                </a:uFill>
                <a:latin typeface="微软雅黑"/>
                <a:cs typeface="微软雅黑"/>
                <a:hlinkClick r:id="rId3"/>
              </a:rPr>
              <a:t>使用</a:t>
            </a:r>
            <a:r>
              <a:rPr sz="2200" b="1" u="dbl" spc="150" dirty="0">
                <a:solidFill>
                  <a:srgbClr val="4183C4"/>
                </a:solidFill>
                <a:uFill>
                  <a:solidFill>
                    <a:srgbClr val="4183C4"/>
                  </a:solidFill>
                </a:uFill>
                <a:latin typeface="Trebuchet MS"/>
                <a:cs typeface="Trebuchet MS"/>
                <a:hlinkClick r:id="rId3"/>
              </a:rPr>
              <a:t>Samba</a:t>
            </a:r>
            <a:r>
              <a:rPr sz="2200" b="1" u="dbl" spc="-10" dirty="0">
                <a:solidFill>
                  <a:srgbClr val="4183C4"/>
                </a:solidFill>
                <a:uFill>
                  <a:solidFill>
                    <a:srgbClr val="4183C4"/>
                  </a:solidFill>
                </a:uFill>
                <a:latin typeface="微软雅黑"/>
                <a:cs typeface="微软雅黑"/>
                <a:hlinkClick r:id="rId3"/>
              </a:rPr>
              <a:t>或</a:t>
            </a:r>
            <a:r>
              <a:rPr sz="2200" b="1" u="dbl" spc="105" dirty="0">
                <a:solidFill>
                  <a:srgbClr val="4183C4"/>
                </a:solidFill>
                <a:uFill>
                  <a:solidFill>
                    <a:srgbClr val="4183C4"/>
                  </a:solidFill>
                </a:uFill>
                <a:latin typeface="Trebuchet MS"/>
                <a:cs typeface="Trebuchet MS"/>
                <a:hlinkClick r:id="rId3"/>
              </a:rPr>
              <a:t>NFS</a:t>
            </a:r>
            <a:r>
              <a:rPr sz="2200" b="1" u="dbl" spc="-10" dirty="0">
                <a:solidFill>
                  <a:srgbClr val="4183C4"/>
                </a:solidFill>
                <a:uFill>
                  <a:solidFill>
                    <a:srgbClr val="4183C4"/>
                  </a:solidFill>
                </a:uFill>
                <a:latin typeface="微软雅黑"/>
                <a:cs typeface="微软雅黑"/>
                <a:hlinkClick r:id="rId3"/>
              </a:rPr>
              <a:t>实现文件共享</a:t>
            </a:r>
            <a:endParaRPr sz="2200">
              <a:latin typeface="微软雅黑"/>
              <a:cs typeface="微软雅黑"/>
            </a:endParaRPr>
          </a:p>
          <a:p>
            <a:pPr marL="12700">
              <a:lnSpc>
                <a:spcPct val="100000"/>
              </a:lnSpc>
              <a:spcBef>
                <a:spcPts val="1310"/>
              </a:spcBef>
            </a:pPr>
            <a:r>
              <a:rPr sz="950" b="1" spc="25" dirty="0">
                <a:solidFill>
                  <a:srgbClr val="333333"/>
                </a:solidFill>
                <a:latin typeface="微软雅黑"/>
                <a:cs typeface="微软雅黑"/>
              </a:rPr>
              <a:t>章节简述：</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本章首先通过比较文件传输和文件共享这两种资源交换方式来引入</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服务的理论知识，并介绍</a:t>
            </a:r>
            <a:r>
              <a:rPr sz="950" b="1" spc="100" dirty="0">
                <a:solidFill>
                  <a:srgbClr val="333333"/>
                </a:solidFill>
                <a:latin typeface="Trebuchet MS"/>
                <a:cs typeface="Trebuchet MS"/>
              </a:rPr>
              <a:t>SMB </a:t>
            </a:r>
            <a:r>
              <a:rPr sz="950" b="1" spc="25" dirty="0">
                <a:solidFill>
                  <a:srgbClr val="333333"/>
                </a:solidFill>
                <a:latin typeface="微软雅黑"/>
                <a:cs typeface="微软雅黑"/>
              </a:rPr>
              <a:t>协议与</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服务程序的起源和发展过程。然后通过实验的方式部署文件共享服务来深入了解</a:t>
            </a:r>
            <a:r>
              <a:rPr sz="950" b="1" spc="80" dirty="0">
                <a:solidFill>
                  <a:srgbClr val="333333"/>
                </a:solidFill>
                <a:latin typeface="Trebuchet MS"/>
                <a:cs typeface="Trebuchet MS"/>
              </a:rPr>
              <a:t>Samba </a:t>
            </a:r>
            <a:r>
              <a:rPr sz="950" b="1" spc="85" dirty="0">
                <a:solidFill>
                  <a:srgbClr val="333333"/>
                </a:solidFill>
                <a:latin typeface="Trebuchet MS"/>
                <a:cs typeface="Trebuchet MS"/>
              </a:rPr>
              <a:t> </a:t>
            </a:r>
            <a:r>
              <a:rPr sz="950" b="1" spc="25" dirty="0">
                <a:solidFill>
                  <a:srgbClr val="333333"/>
                </a:solidFill>
                <a:latin typeface="微软雅黑"/>
                <a:cs typeface="微软雅黑"/>
              </a:rPr>
              <a:t>服务中相关参数的作用，并在实验最后分别使用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系统和</a:t>
            </a:r>
            <a:r>
              <a:rPr sz="950" b="1" u="sng" spc="45" dirty="0">
                <a:solidFill>
                  <a:srgbClr val="4183C4"/>
                </a:solidFill>
                <a:uFill>
                  <a:solidFill>
                    <a:srgbClr val="4183C4"/>
                  </a:solidFill>
                </a:uFill>
                <a:latin typeface="Trebuchet MS"/>
                <a:cs typeface="Trebuchet MS"/>
                <a:hlinkClick r:id="rId4"/>
              </a:rPr>
              <a:t>Linux</a:t>
            </a:r>
            <a:r>
              <a:rPr sz="950" b="1" u="sng" spc="25" dirty="0">
                <a:solidFill>
                  <a:srgbClr val="4183C4"/>
                </a:solidFill>
                <a:uFill>
                  <a:solidFill>
                    <a:srgbClr val="4183C4"/>
                  </a:solidFill>
                </a:uFill>
                <a:latin typeface="微软雅黑"/>
                <a:cs typeface="微软雅黑"/>
                <a:hlinkClick r:id="rId4"/>
              </a:rPr>
              <a:t>系</a:t>
            </a:r>
            <a:r>
              <a:rPr sz="950" b="1" u="sng" spc="20" dirty="0">
                <a:solidFill>
                  <a:srgbClr val="4183C4"/>
                </a:solidFill>
                <a:uFill>
                  <a:solidFill>
                    <a:srgbClr val="4183C4"/>
                  </a:solidFill>
                </a:uFill>
                <a:latin typeface="微软雅黑"/>
                <a:cs typeface="微软雅黑"/>
                <a:hlinkClick r:id="rId4"/>
              </a:rPr>
              <a:t>统</a:t>
            </a:r>
            <a:r>
              <a:rPr sz="950" b="1" spc="25" dirty="0">
                <a:solidFill>
                  <a:srgbClr val="333333"/>
                </a:solidFill>
                <a:latin typeface="微软雅黑"/>
                <a:cs typeface="微软雅黑"/>
              </a:rPr>
              <a:t>访问共享的文件资源，确保 读者彻底掌握文件共享服务的配置方法</a:t>
            </a:r>
            <a:endParaRPr sz="950">
              <a:latin typeface="微软雅黑"/>
              <a:cs typeface="微软雅黑"/>
            </a:endParaRPr>
          </a:p>
          <a:p>
            <a:pPr marL="12700" marR="46355" indent="-635" algn="just">
              <a:lnSpc>
                <a:spcPct val="131600"/>
              </a:lnSpc>
              <a:spcBef>
                <a:spcPts val="750"/>
              </a:spcBef>
            </a:pPr>
            <a:r>
              <a:rPr sz="950" b="1" spc="25" dirty="0">
                <a:solidFill>
                  <a:srgbClr val="333333"/>
                </a:solidFill>
                <a:latin typeface="微软雅黑"/>
                <a:cs typeface="微软雅黑"/>
              </a:rPr>
              <a:t>本章还讲解了如何配置网络文件系统</a:t>
            </a:r>
            <a:r>
              <a:rPr sz="950" b="1" spc="65" dirty="0">
                <a:solidFill>
                  <a:srgbClr val="333333"/>
                </a:solidFill>
                <a:latin typeface="微软雅黑"/>
                <a:cs typeface="微软雅黑"/>
              </a:rPr>
              <a:t>（</a:t>
            </a:r>
            <a:r>
              <a:rPr sz="950" b="1" spc="65" dirty="0">
                <a:solidFill>
                  <a:srgbClr val="333333"/>
                </a:solidFill>
                <a:latin typeface="Trebuchet MS"/>
                <a:cs typeface="Trebuchet MS"/>
              </a:rPr>
              <a:t>Network</a:t>
            </a:r>
            <a:r>
              <a:rPr sz="950" b="1" spc="-45" dirty="0">
                <a:solidFill>
                  <a:srgbClr val="333333"/>
                </a:solidFill>
                <a:latin typeface="Trebuchet MS"/>
                <a:cs typeface="Trebuchet MS"/>
              </a:rPr>
              <a:t> </a:t>
            </a:r>
            <a:r>
              <a:rPr sz="950" b="1" spc="10" dirty="0">
                <a:solidFill>
                  <a:srgbClr val="333333"/>
                </a:solidFill>
                <a:latin typeface="Trebuchet MS"/>
                <a:cs typeface="Trebuchet MS"/>
              </a:rPr>
              <a:t>File</a:t>
            </a:r>
            <a:r>
              <a:rPr sz="950" b="1" spc="-40" dirty="0">
                <a:solidFill>
                  <a:srgbClr val="333333"/>
                </a:solidFill>
                <a:latin typeface="Trebuchet MS"/>
                <a:cs typeface="Trebuchet MS"/>
              </a:rPr>
              <a:t> </a:t>
            </a:r>
            <a:r>
              <a:rPr sz="950" b="1" spc="55" dirty="0">
                <a:solidFill>
                  <a:srgbClr val="333333"/>
                </a:solidFill>
                <a:latin typeface="Trebuchet MS"/>
                <a:cs typeface="Trebuchet MS"/>
              </a:rPr>
              <a:t>System</a:t>
            </a:r>
            <a:r>
              <a:rPr sz="950" b="1" spc="55" dirty="0">
                <a:solidFill>
                  <a:srgbClr val="333333"/>
                </a:solidFill>
                <a:latin typeface="微软雅黑"/>
                <a:cs typeface="微软雅黑"/>
              </a:rPr>
              <a:t>，</a:t>
            </a:r>
            <a:r>
              <a:rPr sz="950" b="1" spc="55" dirty="0">
                <a:solidFill>
                  <a:srgbClr val="333333"/>
                </a:solidFill>
                <a:latin typeface="Trebuchet MS"/>
                <a:cs typeface="Trebuchet MS"/>
              </a:rPr>
              <a:t>NFS</a:t>
            </a:r>
            <a:r>
              <a:rPr sz="950" b="1" spc="55" dirty="0">
                <a:solidFill>
                  <a:srgbClr val="333333"/>
                </a:solidFill>
                <a:latin typeface="微软雅黑"/>
                <a:cs typeface="微软雅黑"/>
              </a:rPr>
              <a:t>）</a:t>
            </a:r>
            <a:r>
              <a:rPr sz="950" b="1" spc="25" dirty="0">
                <a:solidFill>
                  <a:srgbClr val="333333"/>
                </a:solidFill>
                <a:latin typeface="微软雅黑"/>
                <a:cs typeface="微软雅黑"/>
              </a:rPr>
              <a:t>服务来简</a:t>
            </a:r>
            <a:r>
              <a:rPr sz="950" b="1" spc="20" dirty="0">
                <a:solidFill>
                  <a:srgbClr val="333333"/>
                </a:solidFill>
                <a:latin typeface="微软雅黑"/>
                <a:cs typeface="微软雅黑"/>
              </a:rPr>
              <a:t>化</a:t>
            </a:r>
            <a:r>
              <a:rPr sz="950" b="1" u="sng" spc="45" dirty="0">
                <a:solidFill>
                  <a:srgbClr val="4183C4"/>
                </a:solidFill>
                <a:uFill>
                  <a:solidFill>
                    <a:srgbClr val="4183C4"/>
                  </a:solidFill>
                </a:uFill>
                <a:latin typeface="Trebuchet MS"/>
                <a:cs typeface="Trebuchet MS"/>
                <a:hlinkClick r:id="rId4"/>
              </a:rPr>
              <a:t>Linux</a:t>
            </a:r>
            <a:r>
              <a:rPr sz="950" b="1" spc="25" dirty="0">
                <a:solidFill>
                  <a:srgbClr val="333333"/>
                </a:solidFill>
                <a:latin typeface="微软雅黑"/>
                <a:cs typeface="微软雅黑"/>
              </a:rPr>
              <a:t>系统之间的文 件共享工作，以及通过部署</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服务在多台</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系统之间挂载并使用资源。在管理设备挂载信息时， </a:t>
            </a:r>
            <a:r>
              <a:rPr sz="950" b="1" spc="30" dirty="0">
                <a:solidFill>
                  <a:srgbClr val="333333"/>
                </a:solidFill>
                <a:latin typeface="微软雅黑"/>
                <a:cs typeface="微软雅黑"/>
              </a:rPr>
              <a:t> </a:t>
            </a:r>
            <a:r>
              <a:rPr sz="950" b="1" spc="25" dirty="0">
                <a:solidFill>
                  <a:srgbClr val="333333"/>
                </a:solidFill>
                <a:latin typeface="微软雅黑"/>
                <a:cs typeface="微软雅黑"/>
              </a:rPr>
              <a:t>使用</a:t>
            </a:r>
            <a:r>
              <a:rPr sz="950" b="1" spc="60" dirty="0">
                <a:solidFill>
                  <a:srgbClr val="333333"/>
                </a:solidFill>
                <a:latin typeface="Trebuchet MS"/>
                <a:cs typeface="Trebuchet MS"/>
              </a:rPr>
              <a:t>autofs</a:t>
            </a:r>
            <a:r>
              <a:rPr sz="950" b="1" spc="25" dirty="0">
                <a:solidFill>
                  <a:srgbClr val="333333"/>
                </a:solidFill>
                <a:latin typeface="微软雅黑"/>
                <a:cs typeface="微软雅黑"/>
              </a:rPr>
              <a:t>服务不仅可以正常满足设备挂载的使用需求，还能进一步提高服务器硬件资源和网络带宽的 利用率。</a:t>
            </a:r>
            <a:endParaRPr sz="950">
              <a:latin typeface="微软雅黑"/>
              <a:cs typeface="微软雅黑"/>
            </a:endParaRPr>
          </a:p>
          <a:p>
            <a:pPr marL="12700" marR="100965">
              <a:lnSpc>
                <a:spcPct val="131600"/>
              </a:lnSpc>
              <a:spcBef>
                <a:spcPts val="750"/>
              </a:spcBef>
            </a:pPr>
            <a:r>
              <a:rPr sz="950" b="1" u="sng" spc="25" dirty="0">
                <a:solidFill>
                  <a:srgbClr val="4183C4"/>
                </a:solidFill>
                <a:uFill>
                  <a:solidFill>
                    <a:srgbClr val="4183C4"/>
                  </a:solidFill>
                </a:uFill>
                <a:latin typeface="微软雅黑"/>
                <a:cs typeface="微软雅黑"/>
                <a:hlinkClick r:id="rId4"/>
              </a:rPr>
              <a:t>刘遄</a:t>
            </a:r>
            <a:r>
              <a:rPr sz="950" b="1" spc="25" dirty="0">
                <a:solidFill>
                  <a:srgbClr val="333333"/>
                </a:solidFill>
                <a:latin typeface="微软雅黑"/>
                <a:cs typeface="微软雅黑"/>
              </a:rPr>
              <a:t>老师相信，当各位读者认真学习完本章内容之后，一定会深刻理解在</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系统之间共享文件资源 </a:t>
            </a:r>
            <a:r>
              <a:rPr sz="950" b="1" spc="25" dirty="0">
                <a:solidFill>
                  <a:srgbClr val="333333"/>
                </a:solidFill>
                <a:latin typeface="微软雅黑"/>
                <a:cs typeface="微软雅黑"/>
              </a:rPr>
              <a:t>以及在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系统与</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系统之间共享文件资源的工作机制，并彻底掌握相应的配置方法。</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本章目录结构</a:t>
            </a:r>
            <a:endParaRPr sz="950">
              <a:latin typeface="微软雅黑"/>
              <a:cs typeface="微软雅黑"/>
            </a:endParaRPr>
          </a:p>
          <a:p>
            <a:pPr marL="298450">
              <a:lnSpc>
                <a:spcPct val="100000"/>
              </a:lnSpc>
              <a:spcBef>
                <a:spcPts val="1115"/>
              </a:spcBef>
            </a:pPr>
            <a:r>
              <a:rPr sz="950" b="1" spc="-20" dirty="0">
                <a:solidFill>
                  <a:srgbClr val="333333"/>
                </a:solidFill>
                <a:latin typeface="Trebuchet MS"/>
                <a:cs typeface="Trebuchet MS"/>
              </a:rPr>
              <a:t>12.1</a:t>
            </a:r>
            <a:r>
              <a:rPr sz="950" b="1" spc="-35" dirty="0">
                <a:solidFill>
                  <a:srgbClr val="333333"/>
                </a:solidFill>
                <a:latin typeface="Trebuchet MS"/>
                <a:cs typeface="Trebuchet MS"/>
              </a:rPr>
              <a:t> </a:t>
            </a:r>
            <a:r>
              <a:rPr sz="950" b="1" spc="95" dirty="0">
                <a:solidFill>
                  <a:srgbClr val="333333"/>
                </a:solidFill>
                <a:latin typeface="Trebuchet MS"/>
                <a:cs typeface="Trebuchet MS"/>
              </a:rPr>
              <a:t>SAMBA</a:t>
            </a:r>
            <a:r>
              <a:rPr sz="950" b="1" spc="25" dirty="0">
                <a:solidFill>
                  <a:srgbClr val="333333"/>
                </a:solidFill>
                <a:latin typeface="微软雅黑"/>
                <a:cs typeface="微软雅黑"/>
              </a:rPr>
              <a:t>文件共享服务</a:t>
            </a:r>
            <a:endParaRPr sz="950">
              <a:latin typeface="微软雅黑"/>
              <a:cs typeface="微软雅黑"/>
            </a:endParaRPr>
          </a:p>
        </p:txBody>
      </p:sp>
      <p:sp>
        <p:nvSpPr>
          <p:cNvPr id="6" name="object 6"/>
          <p:cNvSpPr txBox="1"/>
          <p:nvPr/>
        </p:nvSpPr>
        <p:spPr>
          <a:xfrm>
            <a:off x="3682942" y="10217035"/>
            <a:ext cx="191770" cy="185420"/>
          </a:xfrm>
          <a:prstGeom prst="rect">
            <a:avLst/>
          </a:prstGeom>
        </p:spPr>
        <p:txBody>
          <a:bodyPr vert="horz" wrap="square" lIns="0" tIns="17145" rIns="0" bIns="0" rtlCol="0">
            <a:spAutoFit/>
          </a:bodyPr>
          <a:lstStyle/>
          <a:p>
            <a:pPr marL="48895">
              <a:lnSpc>
                <a:spcPct val="100000"/>
              </a:lnSpc>
              <a:spcBef>
                <a:spcPts val="135"/>
              </a:spcBef>
            </a:pPr>
            <a:fld id="{81D60167-4931-47E6-BA6A-407CBD079E47}" type="slidenum">
              <a:rPr sz="800" spc="-5" dirty="0">
                <a:latin typeface="小哥哥网恋吗"/>
                <a:cs typeface="小哥哥网恋吗"/>
              </a:rPr>
              <a:t>183</a:t>
            </a:fld>
            <a:endParaRPr sz="800">
              <a:latin typeface="小哥哥网恋吗"/>
              <a:cs typeface="小哥哥网恋吗"/>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78419" y="444503"/>
            <a:ext cx="48260" cy="48260"/>
          </a:xfrm>
          <a:custGeom>
            <a:avLst/>
            <a:gdLst/>
            <a:ahLst/>
            <a:cxnLst/>
            <a:rect l="l" t="t" r="r" b="b"/>
            <a:pathLst>
              <a:path w="48259" h="48259">
                <a:moveTo>
                  <a:pt x="47647" y="23823"/>
                </a:moveTo>
                <a:lnTo>
                  <a:pt x="47647" y="26796"/>
                </a:lnTo>
                <a:lnTo>
                  <a:pt x="47046" y="29779"/>
                </a:lnTo>
                <a:lnTo>
                  <a:pt x="23823" y="47647"/>
                </a:lnTo>
                <a:lnTo>
                  <a:pt x="20659" y="47494"/>
                </a:lnTo>
                <a:lnTo>
                  <a:pt x="0" y="26796"/>
                </a:lnTo>
                <a:lnTo>
                  <a:pt x="0" y="23823"/>
                </a:lnTo>
                <a:lnTo>
                  <a:pt x="0" y="20545"/>
                </a:lnTo>
                <a:lnTo>
                  <a:pt x="6975" y="6851"/>
                </a:lnTo>
                <a:lnTo>
                  <a:pt x="9214" y="4612"/>
                </a:lnTo>
                <a:lnTo>
                  <a:pt x="11787" y="2830"/>
                </a:lnTo>
                <a:lnTo>
                  <a:pt x="14703" y="1639"/>
                </a:lnTo>
                <a:lnTo>
                  <a:pt x="17629" y="590"/>
                </a:lnTo>
                <a:lnTo>
                  <a:pt x="20659" y="0"/>
                </a:lnTo>
                <a:lnTo>
                  <a:pt x="23823" y="0"/>
                </a:lnTo>
                <a:lnTo>
                  <a:pt x="26987" y="0"/>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3" name="object 3"/>
          <p:cNvSpPr/>
          <p:nvPr/>
        </p:nvSpPr>
        <p:spPr>
          <a:xfrm>
            <a:off x="1378419" y="635051"/>
            <a:ext cx="48260" cy="48260"/>
          </a:xfrm>
          <a:custGeom>
            <a:avLst/>
            <a:gdLst/>
            <a:ahLst/>
            <a:cxnLst/>
            <a:rect l="l" t="t" r="r" b="b"/>
            <a:pathLst>
              <a:path w="48259" h="48259">
                <a:moveTo>
                  <a:pt x="47647" y="23823"/>
                </a:moveTo>
                <a:lnTo>
                  <a:pt x="47647" y="26949"/>
                </a:lnTo>
                <a:lnTo>
                  <a:pt x="47046" y="29931"/>
                </a:lnTo>
                <a:lnTo>
                  <a:pt x="45836" y="32752"/>
                </a:lnTo>
                <a:lnTo>
                  <a:pt x="44626" y="35582"/>
                </a:lnTo>
                <a:lnTo>
                  <a:pt x="32943" y="45712"/>
                </a:lnTo>
                <a:lnTo>
                  <a:pt x="30017" y="47056"/>
                </a:lnTo>
                <a:lnTo>
                  <a:pt x="26987" y="47647"/>
                </a:lnTo>
                <a:lnTo>
                  <a:pt x="23823" y="47647"/>
                </a:lnTo>
                <a:lnTo>
                  <a:pt x="20659" y="47647"/>
                </a:lnTo>
                <a:lnTo>
                  <a:pt x="17629" y="47056"/>
                </a:lnTo>
                <a:lnTo>
                  <a:pt x="14703" y="45712"/>
                </a:lnTo>
                <a:lnTo>
                  <a:pt x="11787" y="44521"/>
                </a:lnTo>
                <a:lnTo>
                  <a:pt x="1810" y="32752"/>
                </a:lnTo>
                <a:lnTo>
                  <a:pt x="600" y="29931"/>
                </a:lnTo>
                <a:lnTo>
                  <a:pt x="0" y="26949"/>
                </a:lnTo>
                <a:lnTo>
                  <a:pt x="0" y="23823"/>
                </a:lnTo>
                <a:lnTo>
                  <a:pt x="0" y="20402"/>
                </a:lnTo>
                <a:lnTo>
                  <a:pt x="600" y="17276"/>
                </a:lnTo>
                <a:lnTo>
                  <a:pt x="1810" y="14446"/>
                </a:lnTo>
                <a:lnTo>
                  <a:pt x="3020" y="11463"/>
                </a:lnTo>
                <a:lnTo>
                  <a:pt x="4745" y="8938"/>
                </a:lnTo>
                <a:lnTo>
                  <a:pt x="6975" y="6851"/>
                </a:lnTo>
                <a:lnTo>
                  <a:pt x="9214" y="4612"/>
                </a:lnTo>
                <a:lnTo>
                  <a:pt x="11787" y="2830"/>
                </a:lnTo>
                <a:lnTo>
                  <a:pt x="14703" y="1639"/>
                </a:lnTo>
                <a:lnTo>
                  <a:pt x="17629" y="590"/>
                </a:lnTo>
                <a:lnTo>
                  <a:pt x="20659" y="0"/>
                </a:lnTo>
                <a:lnTo>
                  <a:pt x="23823" y="0"/>
                </a:lnTo>
                <a:lnTo>
                  <a:pt x="26987" y="0"/>
                </a:lnTo>
                <a:lnTo>
                  <a:pt x="30017" y="590"/>
                </a:lnTo>
                <a:lnTo>
                  <a:pt x="32943" y="1782"/>
                </a:lnTo>
                <a:lnTo>
                  <a:pt x="35859" y="2830"/>
                </a:lnTo>
                <a:lnTo>
                  <a:pt x="38432" y="4612"/>
                </a:lnTo>
                <a:lnTo>
                  <a:pt x="40671" y="6851"/>
                </a:lnTo>
                <a:lnTo>
                  <a:pt x="42901" y="8938"/>
                </a:lnTo>
                <a:lnTo>
                  <a:pt x="44626" y="11463"/>
                </a:lnTo>
                <a:lnTo>
                  <a:pt x="45836" y="14446"/>
                </a:lnTo>
                <a:lnTo>
                  <a:pt x="47046" y="17276"/>
                </a:lnTo>
                <a:lnTo>
                  <a:pt x="47647" y="20402"/>
                </a:lnTo>
                <a:lnTo>
                  <a:pt x="47647" y="23823"/>
                </a:lnTo>
                <a:close/>
              </a:path>
            </a:pathLst>
          </a:custGeom>
          <a:ln w="9529">
            <a:solidFill>
              <a:srgbClr val="333333"/>
            </a:solidFill>
          </a:ln>
        </p:spPr>
        <p:txBody>
          <a:bodyPr wrap="square" lIns="0" tIns="0" rIns="0" bIns="0" rtlCol="0"/>
          <a:lstStyle/>
          <a:p>
            <a:endParaRPr/>
          </a:p>
        </p:txBody>
      </p:sp>
      <p:sp>
        <p:nvSpPr>
          <p:cNvPr id="4" name="object 4"/>
          <p:cNvSpPr/>
          <p:nvPr/>
        </p:nvSpPr>
        <p:spPr>
          <a:xfrm>
            <a:off x="1378419" y="825639"/>
            <a:ext cx="48260" cy="48260"/>
          </a:xfrm>
          <a:custGeom>
            <a:avLst/>
            <a:gdLst/>
            <a:ahLst/>
            <a:cxnLst/>
            <a:rect l="l" t="t" r="r" b="b"/>
            <a:pathLst>
              <a:path w="48259" h="48259">
                <a:moveTo>
                  <a:pt x="47647" y="23823"/>
                </a:moveTo>
                <a:lnTo>
                  <a:pt x="47647" y="26796"/>
                </a:lnTo>
                <a:lnTo>
                  <a:pt x="47046" y="29779"/>
                </a:lnTo>
                <a:lnTo>
                  <a:pt x="45836" y="32609"/>
                </a:lnTo>
                <a:lnTo>
                  <a:pt x="44626" y="35439"/>
                </a:lnTo>
                <a:lnTo>
                  <a:pt x="32943" y="45560"/>
                </a:lnTo>
                <a:lnTo>
                  <a:pt x="30017" y="46903"/>
                </a:lnTo>
                <a:lnTo>
                  <a:pt x="26987" y="47494"/>
                </a:lnTo>
                <a:lnTo>
                  <a:pt x="23823" y="47647"/>
                </a:lnTo>
                <a:lnTo>
                  <a:pt x="20659" y="47494"/>
                </a:lnTo>
                <a:lnTo>
                  <a:pt x="17629" y="46903"/>
                </a:lnTo>
                <a:lnTo>
                  <a:pt x="14703" y="45560"/>
                </a:lnTo>
                <a:lnTo>
                  <a:pt x="11787" y="44369"/>
                </a:lnTo>
                <a:lnTo>
                  <a:pt x="0" y="26796"/>
                </a:lnTo>
                <a:lnTo>
                  <a:pt x="0" y="23823"/>
                </a:lnTo>
                <a:lnTo>
                  <a:pt x="0" y="20545"/>
                </a:lnTo>
                <a:lnTo>
                  <a:pt x="600" y="17419"/>
                </a:lnTo>
                <a:lnTo>
                  <a:pt x="1810" y="14589"/>
                </a:lnTo>
                <a:lnTo>
                  <a:pt x="3020" y="11463"/>
                </a:lnTo>
                <a:lnTo>
                  <a:pt x="4745" y="8938"/>
                </a:lnTo>
                <a:lnTo>
                  <a:pt x="6975" y="6851"/>
                </a:lnTo>
                <a:lnTo>
                  <a:pt x="9214" y="4612"/>
                </a:lnTo>
                <a:lnTo>
                  <a:pt x="11787" y="2830"/>
                </a:lnTo>
                <a:lnTo>
                  <a:pt x="14703" y="1639"/>
                </a:lnTo>
                <a:lnTo>
                  <a:pt x="17629" y="590"/>
                </a:lnTo>
                <a:lnTo>
                  <a:pt x="20659" y="0"/>
                </a:lnTo>
                <a:lnTo>
                  <a:pt x="23823" y="0"/>
                </a:lnTo>
                <a:lnTo>
                  <a:pt x="26987" y="0"/>
                </a:lnTo>
                <a:lnTo>
                  <a:pt x="40671" y="6851"/>
                </a:lnTo>
                <a:lnTo>
                  <a:pt x="42901" y="8938"/>
                </a:lnTo>
                <a:lnTo>
                  <a:pt x="44626" y="11463"/>
                </a:lnTo>
                <a:lnTo>
                  <a:pt x="45836" y="14446"/>
                </a:lnTo>
                <a:lnTo>
                  <a:pt x="47046" y="17419"/>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5" name="object 5"/>
          <p:cNvSpPr/>
          <p:nvPr/>
        </p:nvSpPr>
        <p:spPr>
          <a:xfrm>
            <a:off x="1092536" y="1016228"/>
            <a:ext cx="48260" cy="48260"/>
          </a:xfrm>
          <a:custGeom>
            <a:avLst/>
            <a:gdLst/>
            <a:ahLst/>
            <a:cxnLst/>
            <a:rect l="l" t="t" r="r" b="b"/>
            <a:pathLst>
              <a:path w="48259" h="48259">
                <a:moveTo>
                  <a:pt x="23823" y="47647"/>
                </a:moveTo>
                <a:lnTo>
                  <a:pt x="0" y="26796"/>
                </a:lnTo>
                <a:lnTo>
                  <a:pt x="0" y="20545"/>
                </a:lnTo>
                <a:lnTo>
                  <a:pt x="600" y="17419"/>
                </a:lnTo>
                <a:lnTo>
                  <a:pt x="3020" y="11616"/>
                </a:lnTo>
                <a:lnTo>
                  <a:pt x="4745" y="9081"/>
                </a:lnTo>
                <a:lnTo>
                  <a:pt x="6975" y="6994"/>
                </a:lnTo>
                <a:lnTo>
                  <a:pt x="9214" y="4764"/>
                </a:lnTo>
                <a:lnTo>
                  <a:pt x="11787" y="2973"/>
                </a:lnTo>
                <a:lnTo>
                  <a:pt x="17629" y="590"/>
                </a:lnTo>
                <a:lnTo>
                  <a:pt x="20659" y="0"/>
                </a:lnTo>
                <a:lnTo>
                  <a:pt x="26987" y="0"/>
                </a:lnTo>
                <a:lnTo>
                  <a:pt x="30017" y="590"/>
                </a:lnTo>
                <a:lnTo>
                  <a:pt x="35859" y="2973"/>
                </a:lnTo>
                <a:lnTo>
                  <a:pt x="38432" y="4764"/>
                </a:lnTo>
                <a:lnTo>
                  <a:pt x="40671" y="6994"/>
                </a:lnTo>
                <a:lnTo>
                  <a:pt x="42901" y="9081"/>
                </a:lnTo>
                <a:lnTo>
                  <a:pt x="44626" y="11616"/>
                </a:lnTo>
                <a:lnTo>
                  <a:pt x="47046" y="17419"/>
                </a:lnTo>
                <a:lnTo>
                  <a:pt x="47647" y="20545"/>
                </a:lnTo>
                <a:lnTo>
                  <a:pt x="47647" y="23823"/>
                </a:lnTo>
                <a:lnTo>
                  <a:pt x="47647" y="26796"/>
                </a:lnTo>
                <a:lnTo>
                  <a:pt x="26987" y="47494"/>
                </a:lnTo>
                <a:lnTo>
                  <a:pt x="23823" y="47647"/>
                </a:lnTo>
                <a:close/>
              </a:path>
            </a:pathLst>
          </a:custGeom>
          <a:solidFill>
            <a:srgbClr val="333333"/>
          </a:solidFill>
        </p:spPr>
        <p:txBody>
          <a:bodyPr wrap="square" lIns="0" tIns="0" rIns="0" bIns="0" rtlCol="0"/>
          <a:lstStyle/>
          <a:p>
            <a:endParaRPr/>
          </a:p>
        </p:txBody>
      </p:sp>
      <p:sp>
        <p:nvSpPr>
          <p:cNvPr id="6" name="object 6"/>
          <p:cNvSpPr/>
          <p:nvPr/>
        </p:nvSpPr>
        <p:spPr>
          <a:xfrm>
            <a:off x="1092536" y="1273523"/>
            <a:ext cx="48260" cy="48260"/>
          </a:xfrm>
          <a:custGeom>
            <a:avLst/>
            <a:gdLst/>
            <a:ahLst/>
            <a:cxnLst/>
            <a:rect l="l" t="t" r="r" b="b"/>
            <a:pathLst>
              <a:path w="48259" h="48259">
                <a:moveTo>
                  <a:pt x="23823" y="47647"/>
                </a:moveTo>
                <a:lnTo>
                  <a:pt x="0" y="26796"/>
                </a:lnTo>
                <a:lnTo>
                  <a:pt x="0" y="20545"/>
                </a:lnTo>
                <a:lnTo>
                  <a:pt x="600" y="17419"/>
                </a:lnTo>
                <a:lnTo>
                  <a:pt x="3020" y="11463"/>
                </a:lnTo>
                <a:lnTo>
                  <a:pt x="4745" y="8938"/>
                </a:lnTo>
                <a:lnTo>
                  <a:pt x="6975" y="6851"/>
                </a:lnTo>
                <a:lnTo>
                  <a:pt x="9214" y="4612"/>
                </a:lnTo>
                <a:lnTo>
                  <a:pt x="11787" y="2973"/>
                </a:lnTo>
                <a:lnTo>
                  <a:pt x="14703" y="1639"/>
                </a:lnTo>
                <a:lnTo>
                  <a:pt x="17629" y="590"/>
                </a:lnTo>
                <a:lnTo>
                  <a:pt x="20659" y="0"/>
                </a:lnTo>
                <a:lnTo>
                  <a:pt x="26987" y="0"/>
                </a:lnTo>
                <a:lnTo>
                  <a:pt x="40671" y="6851"/>
                </a:lnTo>
                <a:lnTo>
                  <a:pt x="42901" y="8938"/>
                </a:lnTo>
                <a:lnTo>
                  <a:pt x="44626" y="11463"/>
                </a:lnTo>
                <a:lnTo>
                  <a:pt x="47046" y="17419"/>
                </a:lnTo>
                <a:lnTo>
                  <a:pt x="47647" y="20545"/>
                </a:lnTo>
                <a:lnTo>
                  <a:pt x="47647" y="23823"/>
                </a:lnTo>
                <a:lnTo>
                  <a:pt x="47647" y="26796"/>
                </a:lnTo>
                <a:lnTo>
                  <a:pt x="26987" y="47494"/>
                </a:lnTo>
                <a:lnTo>
                  <a:pt x="23823" y="47647"/>
                </a:lnTo>
                <a:close/>
              </a:path>
            </a:pathLst>
          </a:custGeom>
          <a:solidFill>
            <a:srgbClr val="333333"/>
          </a:solidFill>
        </p:spPr>
        <p:txBody>
          <a:bodyPr wrap="square" lIns="0" tIns="0" rIns="0" bIns="0" rtlCol="0"/>
          <a:lstStyle/>
          <a:p>
            <a:endParaRPr/>
          </a:p>
        </p:txBody>
      </p:sp>
      <p:sp>
        <p:nvSpPr>
          <p:cNvPr id="7" name="object 7"/>
          <p:cNvSpPr txBox="1"/>
          <p:nvPr/>
        </p:nvSpPr>
        <p:spPr>
          <a:xfrm>
            <a:off x="946443" y="332697"/>
            <a:ext cx="2040255" cy="1350010"/>
          </a:xfrm>
          <a:prstGeom prst="rect">
            <a:avLst/>
          </a:prstGeom>
        </p:spPr>
        <p:txBody>
          <a:bodyPr vert="horz" wrap="square" lIns="0" tIns="12065" rIns="0" bIns="0" rtlCol="0">
            <a:spAutoFit/>
          </a:bodyPr>
          <a:lstStyle/>
          <a:p>
            <a:pPr marL="584200" marR="5080">
              <a:lnSpc>
                <a:spcPct val="131600"/>
              </a:lnSpc>
              <a:spcBef>
                <a:spcPts val="95"/>
              </a:spcBef>
            </a:pPr>
            <a:r>
              <a:rPr sz="950" b="1" u="sng" spc="-25" dirty="0">
                <a:solidFill>
                  <a:srgbClr val="4183C4"/>
                </a:solidFill>
                <a:uFill>
                  <a:solidFill>
                    <a:srgbClr val="4183C4"/>
                  </a:solidFill>
                </a:uFill>
                <a:latin typeface="Trebuchet MS"/>
                <a:cs typeface="Trebuchet MS"/>
                <a:hlinkClick r:id="rId2"/>
              </a:rPr>
              <a:t>12.1.1</a:t>
            </a:r>
            <a:r>
              <a:rPr sz="950" b="1" u="sng" spc="-45" dirty="0">
                <a:solidFill>
                  <a:srgbClr val="4183C4"/>
                </a:solidFill>
                <a:uFill>
                  <a:solidFill>
                    <a:srgbClr val="4183C4"/>
                  </a:solidFill>
                </a:uFill>
                <a:latin typeface="Trebuchet MS"/>
                <a:cs typeface="Trebuchet MS"/>
                <a:hlinkClick r:id="rId2"/>
              </a:rPr>
              <a:t> </a:t>
            </a:r>
            <a:r>
              <a:rPr sz="950" b="1" u="sng" spc="25" dirty="0">
                <a:solidFill>
                  <a:srgbClr val="4183C4"/>
                </a:solidFill>
                <a:uFill>
                  <a:solidFill>
                    <a:srgbClr val="4183C4"/>
                  </a:solidFill>
                </a:uFill>
                <a:latin typeface="微软雅黑"/>
                <a:cs typeface="微软雅黑"/>
                <a:hlinkClick r:id="rId2"/>
              </a:rPr>
              <a:t>配置共享资源 </a:t>
            </a:r>
            <a:r>
              <a:rPr sz="950" b="1" u="sng" spc="-30" dirty="0">
                <a:solidFill>
                  <a:srgbClr val="4183C4"/>
                </a:solidFill>
                <a:uFill>
                  <a:solidFill>
                    <a:srgbClr val="4183C4"/>
                  </a:solidFill>
                </a:uFill>
                <a:latin typeface="Trebuchet MS"/>
                <a:cs typeface="Trebuchet MS"/>
                <a:hlinkClick r:id="rId3"/>
              </a:rPr>
              <a:t>12.1.</a:t>
            </a:r>
            <a:r>
              <a:rPr sz="950" b="1" u="sng" dirty="0">
                <a:solidFill>
                  <a:srgbClr val="4183C4"/>
                </a:solidFill>
                <a:uFill>
                  <a:solidFill>
                    <a:srgbClr val="4183C4"/>
                  </a:solidFill>
                </a:uFill>
                <a:latin typeface="Trebuchet MS"/>
                <a:cs typeface="Trebuchet MS"/>
                <a:hlinkClick r:id="rId3"/>
              </a:rPr>
              <a:t>2</a:t>
            </a:r>
            <a:r>
              <a:rPr sz="950" b="1" u="sng" spc="-35" dirty="0">
                <a:solidFill>
                  <a:srgbClr val="4183C4"/>
                </a:solidFill>
                <a:uFill>
                  <a:solidFill>
                    <a:srgbClr val="4183C4"/>
                  </a:solidFill>
                </a:uFill>
                <a:latin typeface="Trebuchet MS"/>
                <a:cs typeface="Trebuchet MS"/>
                <a:hlinkClick r:id="rId3"/>
              </a:rPr>
              <a:t> </a:t>
            </a:r>
            <a:r>
              <a:rPr sz="950" b="1" u="sng" spc="70" dirty="0">
                <a:solidFill>
                  <a:srgbClr val="4183C4"/>
                </a:solidFill>
                <a:uFill>
                  <a:solidFill>
                    <a:srgbClr val="4183C4"/>
                  </a:solidFill>
                </a:uFill>
                <a:latin typeface="Trebuchet MS"/>
                <a:cs typeface="Trebuchet MS"/>
                <a:hlinkClick r:id="rId3"/>
              </a:rPr>
              <a:t>Windows</a:t>
            </a:r>
            <a:r>
              <a:rPr sz="950" b="1" u="sng" spc="20" dirty="0">
                <a:solidFill>
                  <a:srgbClr val="4183C4"/>
                </a:solidFill>
                <a:uFill>
                  <a:solidFill>
                    <a:srgbClr val="4183C4"/>
                  </a:solidFill>
                </a:uFill>
                <a:latin typeface="微软雅黑"/>
                <a:cs typeface="微软雅黑"/>
                <a:hlinkClick r:id="rId3"/>
              </a:rPr>
              <a:t>挂载共享 </a:t>
            </a:r>
            <a:r>
              <a:rPr sz="950" b="1" spc="5" dirty="0">
                <a:solidFill>
                  <a:srgbClr val="4183C4"/>
                </a:solidFill>
                <a:latin typeface="微软雅黑"/>
                <a:cs typeface="微软雅黑"/>
              </a:rPr>
              <a:t> </a:t>
            </a:r>
            <a:r>
              <a:rPr sz="950" b="1" u="sng" spc="-25" dirty="0">
                <a:solidFill>
                  <a:srgbClr val="4183C4"/>
                </a:solidFill>
                <a:uFill>
                  <a:solidFill>
                    <a:srgbClr val="4183C4"/>
                  </a:solidFill>
                </a:uFill>
                <a:latin typeface="Trebuchet MS"/>
                <a:cs typeface="Trebuchet MS"/>
                <a:hlinkClick r:id="rId4"/>
              </a:rPr>
              <a:t>12.1.3</a:t>
            </a:r>
            <a:r>
              <a:rPr sz="950" b="1" u="sng" spc="-45" dirty="0">
                <a:solidFill>
                  <a:srgbClr val="4183C4"/>
                </a:solidFill>
                <a:uFill>
                  <a:solidFill>
                    <a:srgbClr val="4183C4"/>
                  </a:solidFill>
                </a:uFill>
                <a:latin typeface="Trebuchet MS"/>
                <a:cs typeface="Trebuchet MS"/>
                <a:hlinkClick r:id="rId4"/>
              </a:rPr>
              <a:t> </a:t>
            </a:r>
            <a:r>
              <a:rPr sz="950" b="1" u="sng" spc="45" dirty="0">
                <a:solidFill>
                  <a:srgbClr val="4183C4"/>
                </a:solidFill>
                <a:uFill>
                  <a:solidFill>
                    <a:srgbClr val="4183C4"/>
                  </a:solidFill>
                </a:uFill>
                <a:latin typeface="Trebuchet MS"/>
                <a:cs typeface="Trebuchet MS"/>
                <a:hlinkClick r:id="rId4"/>
              </a:rPr>
              <a:t>Linux</a:t>
            </a:r>
            <a:r>
              <a:rPr sz="950" b="1" u="sng" spc="25" dirty="0">
                <a:solidFill>
                  <a:srgbClr val="4183C4"/>
                </a:solidFill>
                <a:uFill>
                  <a:solidFill>
                    <a:srgbClr val="4183C4"/>
                  </a:solidFill>
                </a:uFill>
                <a:latin typeface="微软雅黑"/>
                <a:cs typeface="微软雅黑"/>
                <a:hlinkClick r:id="rId4"/>
              </a:rPr>
              <a:t>挂载共享</a:t>
            </a:r>
            <a:endParaRPr sz="950">
              <a:latin typeface="微软雅黑"/>
              <a:cs typeface="微软雅黑"/>
            </a:endParaRPr>
          </a:p>
          <a:p>
            <a:pPr marL="577850" lvl="1" indent="-280035">
              <a:lnSpc>
                <a:spcPct val="100000"/>
              </a:lnSpc>
              <a:spcBef>
                <a:spcPts val="360"/>
              </a:spcBef>
              <a:buAutoNum type="arabicPeriod" startAt="2"/>
              <a:tabLst>
                <a:tab pos="578485" algn="l"/>
              </a:tabLst>
            </a:pPr>
            <a:r>
              <a:rPr sz="950" b="1" u="sng" spc="60" dirty="0">
                <a:solidFill>
                  <a:srgbClr val="4183C4"/>
                </a:solidFill>
                <a:uFill>
                  <a:solidFill>
                    <a:srgbClr val="4183C4"/>
                  </a:solidFill>
                </a:uFill>
                <a:latin typeface="Trebuchet MS"/>
                <a:cs typeface="Trebuchet MS"/>
                <a:hlinkClick r:id="rId5"/>
              </a:rPr>
              <a:t>NFS</a:t>
            </a:r>
            <a:r>
              <a:rPr sz="950" b="1" u="sng" spc="25" dirty="0">
                <a:solidFill>
                  <a:srgbClr val="4183C4"/>
                </a:solidFill>
                <a:uFill>
                  <a:solidFill>
                    <a:srgbClr val="4183C4"/>
                  </a:solidFill>
                </a:uFill>
                <a:latin typeface="微软雅黑"/>
                <a:cs typeface="微软雅黑"/>
                <a:hlinkClick r:id="rId5"/>
              </a:rPr>
              <a:t>网络文件系统</a:t>
            </a:r>
            <a:endParaRPr sz="950">
              <a:latin typeface="微软雅黑"/>
              <a:cs typeface="微软雅黑"/>
            </a:endParaRPr>
          </a:p>
          <a:p>
            <a:pPr marL="577850" lvl="1" indent="-280035">
              <a:lnSpc>
                <a:spcPct val="100000"/>
              </a:lnSpc>
              <a:spcBef>
                <a:spcPts val="885"/>
              </a:spcBef>
              <a:buAutoNum type="arabicPeriod" startAt="2"/>
              <a:tabLst>
                <a:tab pos="578485" algn="l"/>
              </a:tabLst>
            </a:pPr>
            <a:r>
              <a:rPr sz="950" b="1" u="sng" spc="50" dirty="0">
                <a:solidFill>
                  <a:srgbClr val="4183C4"/>
                </a:solidFill>
                <a:uFill>
                  <a:solidFill>
                    <a:srgbClr val="4183C4"/>
                  </a:solidFill>
                </a:uFill>
                <a:latin typeface="Trebuchet MS"/>
                <a:cs typeface="Trebuchet MS"/>
                <a:hlinkClick r:id="rId6"/>
              </a:rPr>
              <a:t>AutoFs</a:t>
            </a:r>
            <a:r>
              <a:rPr sz="950" b="1" u="sng" spc="25" dirty="0">
                <a:solidFill>
                  <a:srgbClr val="4183C4"/>
                </a:solidFill>
                <a:uFill>
                  <a:solidFill>
                    <a:srgbClr val="4183C4"/>
                  </a:solidFill>
                </a:uFill>
                <a:latin typeface="微软雅黑"/>
                <a:cs typeface="微软雅黑"/>
                <a:hlinkClick r:id="rId6"/>
              </a:rPr>
              <a:t>自动挂载服务</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spcBef>
                <a:spcPts val="5"/>
              </a:spcBef>
            </a:pPr>
            <a:r>
              <a:rPr sz="950" b="1" spc="-20" dirty="0">
                <a:solidFill>
                  <a:srgbClr val="333333"/>
                </a:solidFill>
                <a:latin typeface="Trebuchet MS"/>
                <a:cs typeface="Trebuchet MS"/>
              </a:rPr>
              <a:t>12.1</a:t>
            </a:r>
            <a:r>
              <a:rPr sz="950" b="1" spc="-35" dirty="0">
                <a:solidFill>
                  <a:srgbClr val="333333"/>
                </a:solidFill>
                <a:latin typeface="Trebuchet MS"/>
                <a:cs typeface="Trebuchet MS"/>
              </a:rPr>
              <a:t> </a:t>
            </a:r>
            <a:r>
              <a:rPr sz="950" b="1" spc="95" dirty="0">
                <a:solidFill>
                  <a:srgbClr val="333333"/>
                </a:solidFill>
                <a:latin typeface="Trebuchet MS"/>
                <a:cs typeface="Trebuchet MS"/>
              </a:rPr>
              <a:t>SAMBA</a:t>
            </a:r>
            <a:r>
              <a:rPr sz="950" b="1" spc="25" dirty="0">
                <a:solidFill>
                  <a:srgbClr val="333333"/>
                </a:solidFill>
                <a:latin typeface="微软雅黑"/>
                <a:cs typeface="微软雅黑"/>
              </a:rPr>
              <a:t>文件共享服务</a:t>
            </a:r>
            <a:endParaRPr sz="950">
              <a:latin typeface="微软雅黑"/>
              <a:cs typeface="微软雅黑"/>
            </a:endParaRPr>
          </a:p>
        </p:txBody>
      </p:sp>
      <p:sp>
        <p:nvSpPr>
          <p:cNvPr id="8" name="object 8"/>
          <p:cNvSpPr txBox="1"/>
          <p:nvPr/>
        </p:nvSpPr>
        <p:spPr>
          <a:xfrm>
            <a:off x="946443" y="1771613"/>
            <a:ext cx="5674360" cy="2217420"/>
          </a:xfrm>
          <a:prstGeom prst="rect">
            <a:avLst/>
          </a:prstGeom>
        </p:spPr>
        <p:txBody>
          <a:bodyPr vert="horz" wrap="square" lIns="0" tIns="12065" rIns="0" bIns="0" rtlCol="0">
            <a:spAutoFit/>
          </a:bodyPr>
          <a:lstStyle/>
          <a:p>
            <a:pPr marL="12700" marR="15875">
              <a:lnSpc>
                <a:spcPct val="131600"/>
              </a:lnSpc>
              <a:spcBef>
                <a:spcPts val="95"/>
              </a:spcBef>
            </a:pPr>
            <a:r>
              <a:rPr sz="950" b="1" spc="25" dirty="0">
                <a:solidFill>
                  <a:srgbClr val="333333"/>
                </a:solidFill>
                <a:latin typeface="微软雅黑"/>
                <a:cs typeface="微软雅黑"/>
              </a:rPr>
              <a:t>上一章讲解的</a:t>
            </a:r>
            <a:r>
              <a:rPr sz="950" b="1" spc="5" dirty="0">
                <a:solidFill>
                  <a:srgbClr val="333333"/>
                </a:solidFill>
                <a:latin typeface="Trebuchet MS"/>
                <a:cs typeface="Trebuchet MS"/>
              </a:rPr>
              <a:t>FTP</a:t>
            </a:r>
            <a:r>
              <a:rPr sz="950" b="1" spc="25" dirty="0">
                <a:solidFill>
                  <a:srgbClr val="333333"/>
                </a:solidFill>
                <a:latin typeface="微软雅黑"/>
                <a:cs typeface="微软雅黑"/>
              </a:rPr>
              <a:t>文件传输服务确实可以让主机之间的文件传输变得简单方便，但是</a:t>
            </a:r>
            <a:r>
              <a:rPr sz="950" b="1" spc="5" dirty="0">
                <a:solidFill>
                  <a:srgbClr val="333333"/>
                </a:solidFill>
                <a:latin typeface="Trebuchet MS"/>
                <a:cs typeface="Trebuchet MS"/>
              </a:rPr>
              <a:t>FTP</a:t>
            </a:r>
            <a:r>
              <a:rPr sz="950" b="1" spc="20" dirty="0">
                <a:solidFill>
                  <a:srgbClr val="333333"/>
                </a:solidFill>
                <a:latin typeface="微软雅黑"/>
                <a:cs typeface="微软雅黑"/>
              </a:rPr>
              <a:t>协议的本质是传 </a:t>
            </a:r>
            <a:r>
              <a:rPr sz="950" b="1" spc="25" dirty="0">
                <a:solidFill>
                  <a:srgbClr val="333333"/>
                </a:solidFill>
                <a:latin typeface="微软雅黑"/>
                <a:cs typeface="微软雅黑"/>
              </a:rPr>
              <a:t>输文件，而非共享文件，因此要想通过客户端直接在服务器上修改文件内容还是一件比较麻烦的事情。</a:t>
            </a:r>
            <a:endParaRPr sz="950">
              <a:latin typeface="微软雅黑"/>
              <a:cs typeface="微软雅黑"/>
            </a:endParaRPr>
          </a:p>
          <a:p>
            <a:pPr marL="12700" marR="57785" indent="-635">
              <a:lnSpc>
                <a:spcPct val="131600"/>
              </a:lnSpc>
              <a:spcBef>
                <a:spcPts val="750"/>
              </a:spcBef>
            </a:pPr>
            <a:r>
              <a:rPr sz="950" b="1" dirty="0">
                <a:solidFill>
                  <a:srgbClr val="333333"/>
                </a:solidFill>
                <a:latin typeface="Trebuchet MS"/>
                <a:cs typeface="Trebuchet MS"/>
              </a:rPr>
              <a:t>1987</a:t>
            </a:r>
            <a:r>
              <a:rPr sz="950" b="1" spc="25" dirty="0">
                <a:solidFill>
                  <a:srgbClr val="333333"/>
                </a:solidFill>
                <a:latin typeface="微软雅黑"/>
                <a:cs typeface="微软雅黑"/>
              </a:rPr>
              <a:t>年，微软公司和英特尔公司共同制定了</a:t>
            </a:r>
            <a:r>
              <a:rPr sz="950" b="1" spc="60" dirty="0">
                <a:solidFill>
                  <a:srgbClr val="333333"/>
                </a:solidFill>
                <a:latin typeface="Trebuchet MS"/>
                <a:cs typeface="Trebuchet MS"/>
              </a:rPr>
              <a:t>SMB</a:t>
            </a:r>
            <a:r>
              <a:rPr sz="950" b="1" spc="60" dirty="0">
                <a:solidFill>
                  <a:srgbClr val="333333"/>
                </a:solidFill>
                <a:latin typeface="微软雅黑"/>
                <a:cs typeface="微软雅黑"/>
              </a:rPr>
              <a:t>（</a:t>
            </a:r>
            <a:r>
              <a:rPr sz="950" b="1" spc="60" dirty="0">
                <a:solidFill>
                  <a:srgbClr val="333333"/>
                </a:solidFill>
                <a:latin typeface="Trebuchet MS"/>
                <a:cs typeface="Trebuchet MS"/>
              </a:rPr>
              <a:t>Server</a:t>
            </a:r>
            <a:r>
              <a:rPr sz="950" b="1" spc="-45" dirty="0">
                <a:solidFill>
                  <a:srgbClr val="333333"/>
                </a:solidFill>
                <a:latin typeface="Trebuchet MS"/>
                <a:cs typeface="Trebuchet MS"/>
              </a:rPr>
              <a:t> </a:t>
            </a:r>
            <a:r>
              <a:rPr sz="950" b="1" spc="80" dirty="0">
                <a:solidFill>
                  <a:srgbClr val="333333"/>
                </a:solidFill>
                <a:latin typeface="Trebuchet MS"/>
                <a:cs typeface="Trebuchet MS"/>
              </a:rPr>
              <a:t>Messages</a:t>
            </a:r>
            <a:r>
              <a:rPr sz="950" b="1" spc="-40" dirty="0">
                <a:solidFill>
                  <a:srgbClr val="333333"/>
                </a:solidFill>
                <a:latin typeface="Trebuchet MS"/>
                <a:cs typeface="Trebuchet MS"/>
              </a:rPr>
              <a:t> </a:t>
            </a:r>
            <a:r>
              <a:rPr sz="950" b="1" spc="45" dirty="0">
                <a:solidFill>
                  <a:srgbClr val="333333"/>
                </a:solidFill>
                <a:latin typeface="Trebuchet MS"/>
                <a:cs typeface="Trebuchet MS"/>
              </a:rPr>
              <a:t>Block</a:t>
            </a:r>
            <a:r>
              <a:rPr sz="950" b="1" spc="45" dirty="0">
                <a:solidFill>
                  <a:srgbClr val="333333"/>
                </a:solidFill>
                <a:latin typeface="微软雅黑"/>
                <a:cs typeface="微软雅黑"/>
              </a:rPr>
              <a:t>）</a:t>
            </a:r>
            <a:r>
              <a:rPr sz="950" b="1" spc="25" dirty="0">
                <a:solidFill>
                  <a:srgbClr val="333333"/>
                </a:solidFill>
                <a:latin typeface="微软雅黑"/>
                <a:cs typeface="微软雅黑"/>
              </a:rPr>
              <a:t>服务器消息块协议，旨 在解决局域网内的文件或打印机等资源的共享问题，这也使得在多个主机之间共享文件变得越来越简 </a:t>
            </a:r>
            <a:r>
              <a:rPr sz="950" b="1" spc="30" dirty="0">
                <a:solidFill>
                  <a:srgbClr val="333333"/>
                </a:solidFill>
                <a:latin typeface="微软雅黑"/>
                <a:cs typeface="微软雅黑"/>
              </a:rPr>
              <a:t> </a:t>
            </a:r>
            <a:r>
              <a:rPr sz="950" b="1" spc="25" dirty="0">
                <a:solidFill>
                  <a:srgbClr val="333333"/>
                </a:solidFill>
                <a:latin typeface="微软雅黑"/>
                <a:cs typeface="微软雅黑"/>
              </a:rPr>
              <a:t>单。到了</a:t>
            </a:r>
            <a:r>
              <a:rPr sz="950" b="1" dirty="0">
                <a:solidFill>
                  <a:srgbClr val="333333"/>
                </a:solidFill>
                <a:latin typeface="Trebuchet MS"/>
                <a:cs typeface="Trebuchet MS"/>
              </a:rPr>
              <a:t>1991</a:t>
            </a:r>
            <a:r>
              <a:rPr sz="950" b="1" spc="25" dirty="0">
                <a:solidFill>
                  <a:srgbClr val="333333"/>
                </a:solidFill>
                <a:latin typeface="微软雅黑"/>
                <a:cs typeface="微软雅黑"/>
              </a:rPr>
              <a:t>年，当时还在读大学的</a:t>
            </a:r>
            <a:r>
              <a:rPr sz="950" b="1" spc="35" dirty="0">
                <a:solidFill>
                  <a:srgbClr val="333333"/>
                </a:solidFill>
                <a:latin typeface="Trebuchet MS"/>
                <a:cs typeface="Trebuchet MS"/>
              </a:rPr>
              <a:t>Tridgwell</a:t>
            </a:r>
            <a:r>
              <a:rPr sz="950" b="1" spc="25" dirty="0">
                <a:solidFill>
                  <a:srgbClr val="333333"/>
                </a:solidFill>
                <a:latin typeface="微软雅黑"/>
                <a:cs typeface="微软雅黑"/>
              </a:rPr>
              <a:t>为了解决</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系统与</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系统之间的文件共享问</a:t>
            </a:r>
            <a:endParaRPr sz="950">
              <a:latin typeface="微软雅黑"/>
              <a:cs typeface="微软雅黑"/>
            </a:endParaRPr>
          </a:p>
          <a:p>
            <a:pPr marL="12700" marR="5080">
              <a:lnSpc>
                <a:spcPct val="131600"/>
              </a:lnSpc>
            </a:pPr>
            <a:r>
              <a:rPr sz="950" b="1" spc="25" dirty="0">
                <a:solidFill>
                  <a:srgbClr val="333333"/>
                </a:solidFill>
                <a:latin typeface="微软雅黑"/>
                <a:cs typeface="微软雅黑"/>
              </a:rPr>
              <a:t>题，基于</a:t>
            </a:r>
            <a:r>
              <a:rPr sz="950" b="1" spc="114" dirty="0">
                <a:solidFill>
                  <a:srgbClr val="333333"/>
                </a:solidFill>
                <a:latin typeface="Trebuchet MS"/>
                <a:cs typeface="Trebuchet MS"/>
              </a:rPr>
              <a:t>SMB</a:t>
            </a:r>
            <a:r>
              <a:rPr sz="950" b="1" spc="25" dirty="0">
                <a:solidFill>
                  <a:srgbClr val="333333"/>
                </a:solidFill>
                <a:latin typeface="微软雅黑"/>
                <a:cs typeface="微软雅黑"/>
              </a:rPr>
              <a:t>协议开发出了</a:t>
            </a:r>
            <a:r>
              <a:rPr sz="950" b="1" spc="65" dirty="0">
                <a:solidFill>
                  <a:srgbClr val="333333"/>
                </a:solidFill>
                <a:latin typeface="Trebuchet MS"/>
                <a:cs typeface="Trebuchet MS"/>
              </a:rPr>
              <a:t>SMBServer</a:t>
            </a:r>
            <a:r>
              <a:rPr sz="950" b="1" spc="20" dirty="0">
                <a:solidFill>
                  <a:srgbClr val="333333"/>
                </a:solidFill>
                <a:latin typeface="微软雅黑"/>
                <a:cs typeface="微软雅黑"/>
              </a:rPr>
              <a:t>服务程序。这是一款开源的文件共享软件，经过简单配置就能够 </a:t>
            </a:r>
            <a:r>
              <a:rPr sz="950" b="1" spc="25" dirty="0">
                <a:solidFill>
                  <a:srgbClr val="333333"/>
                </a:solidFill>
                <a:latin typeface="微软雅黑"/>
                <a:cs typeface="微软雅黑"/>
              </a:rPr>
              <a:t>实现</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系统与</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系统之间的文件共享工作。当时</a:t>
            </a:r>
            <a:r>
              <a:rPr sz="950" b="1" spc="35" dirty="0">
                <a:solidFill>
                  <a:srgbClr val="333333"/>
                </a:solidFill>
                <a:latin typeface="微软雅黑"/>
                <a:cs typeface="微软雅黑"/>
              </a:rPr>
              <a:t>，</a:t>
            </a:r>
            <a:r>
              <a:rPr sz="950" b="1" spc="35" dirty="0">
                <a:solidFill>
                  <a:srgbClr val="333333"/>
                </a:solidFill>
                <a:latin typeface="Trebuchet MS"/>
                <a:cs typeface="Trebuchet MS"/>
              </a:rPr>
              <a:t>Tridgwell</a:t>
            </a:r>
            <a:r>
              <a:rPr sz="950" b="1" spc="25" dirty="0">
                <a:solidFill>
                  <a:srgbClr val="333333"/>
                </a:solidFill>
                <a:latin typeface="微软雅黑"/>
                <a:cs typeface="微软雅黑"/>
              </a:rPr>
              <a:t>想把这款软件的名字 </a:t>
            </a:r>
            <a:r>
              <a:rPr sz="950" b="1" spc="65" dirty="0">
                <a:solidFill>
                  <a:srgbClr val="333333"/>
                </a:solidFill>
                <a:latin typeface="Trebuchet MS"/>
                <a:cs typeface="Trebuchet MS"/>
              </a:rPr>
              <a:t>SMBServer</a:t>
            </a:r>
            <a:r>
              <a:rPr sz="950" b="1" spc="25" dirty="0">
                <a:solidFill>
                  <a:srgbClr val="333333"/>
                </a:solidFill>
                <a:latin typeface="微软雅黑"/>
                <a:cs typeface="微软雅黑"/>
              </a:rPr>
              <a:t>注册成为商标，但却被商标局以</a:t>
            </a:r>
            <a:r>
              <a:rPr sz="950" b="1" spc="114" dirty="0">
                <a:solidFill>
                  <a:srgbClr val="333333"/>
                </a:solidFill>
                <a:latin typeface="Trebuchet MS"/>
                <a:cs typeface="Trebuchet MS"/>
              </a:rPr>
              <a:t>SMB</a:t>
            </a:r>
            <a:r>
              <a:rPr sz="950" b="1" spc="25" dirty="0">
                <a:solidFill>
                  <a:srgbClr val="333333"/>
                </a:solidFill>
                <a:latin typeface="微软雅黑"/>
                <a:cs typeface="微软雅黑"/>
              </a:rPr>
              <a:t>是没有意义的字符而拒绝了申请。后来</a:t>
            </a:r>
            <a:r>
              <a:rPr sz="950" b="1" spc="35" dirty="0">
                <a:solidFill>
                  <a:srgbClr val="333333"/>
                </a:solidFill>
                <a:latin typeface="Trebuchet MS"/>
                <a:cs typeface="Trebuchet MS"/>
              </a:rPr>
              <a:t>Tridgwell</a:t>
            </a:r>
            <a:r>
              <a:rPr sz="950" b="1" spc="25" dirty="0">
                <a:solidFill>
                  <a:srgbClr val="333333"/>
                </a:solidFill>
                <a:latin typeface="微软雅黑"/>
                <a:cs typeface="微软雅黑"/>
              </a:rPr>
              <a:t>不断 翻看词典，突然看到一个拉丁舞蹈的名字</a:t>
            </a:r>
            <a:r>
              <a:rPr sz="950" b="1" spc="100" dirty="0">
                <a:solidFill>
                  <a:srgbClr val="333333"/>
                </a:solidFill>
                <a:latin typeface="Trebuchet MS"/>
                <a:cs typeface="Trebuchet MS"/>
              </a:rPr>
              <a:t>—Samba</a:t>
            </a:r>
            <a:r>
              <a:rPr sz="950" b="1" spc="100" dirty="0">
                <a:solidFill>
                  <a:srgbClr val="333333"/>
                </a:solidFill>
                <a:latin typeface="微软雅黑"/>
                <a:cs typeface="微软雅黑"/>
              </a:rPr>
              <a:t>，</a:t>
            </a:r>
            <a:r>
              <a:rPr sz="950" b="1" spc="25" dirty="0">
                <a:solidFill>
                  <a:srgbClr val="333333"/>
                </a:solidFill>
                <a:latin typeface="微软雅黑"/>
                <a:cs typeface="微软雅黑"/>
              </a:rPr>
              <a:t>而且这个热情洋溢的舞蹈名字中又恰好包含了 </a:t>
            </a:r>
            <a:r>
              <a:rPr sz="950" b="1" spc="20" dirty="0">
                <a:solidFill>
                  <a:srgbClr val="333333"/>
                </a:solidFill>
                <a:latin typeface="Trebuchet MS"/>
                <a:cs typeface="Trebuchet MS"/>
              </a:rPr>
              <a:t>“SMB”</a:t>
            </a:r>
            <a:r>
              <a:rPr sz="950" b="1" spc="20" dirty="0">
                <a:solidFill>
                  <a:srgbClr val="333333"/>
                </a:solidFill>
                <a:latin typeface="微软雅黑"/>
                <a:cs typeface="微软雅黑"/>
              </a:rPr>
              <a:t>，</a:t>
            </a:r>
            <a:r>
              <a:rPr sz="950" b="1" spc="25" dirty="0">
                <a:solidFill>
                  <a:srgbClr val="333333"/>
                </a:solidFill>
                <a:latin typeface="微软雅黑"/>
                <a:cs typeface="微软雅黑"/>
              </a:rPr>
              <a:t>于是</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服务程序的名字由此诞生（见图</a:t>
            </a:r>
            <a:r>
              <a:rPr sz="950" b="1" spc="-5" dirty="0">
                <a:solidFill>
                  <a:srgbClr val="333333"/>
                </a:solidFill>
                <a:latin typeface="Trebuchet MS"/>
                <a:cs typeface="Trebuchet MS"/>
              </a:rPr>
              <a:t>12-1</a:t>
            </a:r>
            <a:r>
              <a:rPr sz="950" b="1" spc="-5" dirty="0">
                <a:solidFill>
                  <a:srgbClr val="333333"/>
                </a:solidFill>
                <a:latin typeface="微软雅黑"/>
                <a:cs typeface="微软雅黑"/>
              </a:rPr>
              <a:t>）</a:t>
            </a:r>
            <a:r>
              <a:rPr sz="950" b="1" spc="25" dirty="0">
                <a:solidFill>
                  <a:srgbClr val="333333"/>
                </a:solidFill>
                <a:latin typeface="微软雅黑"/>
                <a:cs typeface="微软雅黑"/>
              </a:rPr>
              <a:t>。</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服务程序现在已经成为在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 统与</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系统之间共享文件的最佳选择。</a:t>
            </a:r>
            <a:endParaRPr sz="950">
              <a:latin typeface="微软雅黑"/>
              <a:cs typeface="微软雅黑"/>
            </a:endParaRPr>
          </a:p>
        </p:txBody>
      </p:sp>
      <p:pic>
        <p:nvPicPr>
          <p:cNvPr id="9" name="object 9"/>
          <p:cNvPicPr/>
          <p:nvPr/>
        </p:nvPicPr>
        <p:blipFill>
          <a:blip r:embed="rId7" cstate="print"/>
          <a:stretch>
            <a:fillRect/>
          </a:stretch>
        </p:blipFill>
        <p:spPr>
          <a:xfrm>
            <a:off x="959124" y="4094225"/>
            <a:ext cx="5117303" cy="2439533"/>
          </a:xfrm>
          <a:prstGeom prst="rect">
            <a:avLst/>
          </a:prstGeom>
        </p:spPr>
      </p:pic>
      <p:grpSp>
        <p:nvGrpSpPr>
          <p:cNvPr id="10" name="object 10"/>
          <p:cNvGrpSpPr/>
          <p:nvPr/>
        </p:nvGrpSpPr>
        <p:grpSpPr>
          <a:xfrm>
            <a:off x="959124" y="7667769"/>
            <a:ext cx="5651500" cy="2673350"/>
            <a:chOff x="959124" y="7667769"/>
            <a:chExt cx="5651500" cy="2673350"/>
          </a:xfrm>
        </p:grpSpPr>
        <p:sp>
          <p:nvSpPr>
            <p:cNvPr id="11" name="object 11"/>
            <p:cNvSpPr/>
            <p:nvPr/>
          </p:nvSpPr>
          <p:spPr>
            <a:xfrm>
              <a:off x="963889" y="7672533"/>
              <a:ext cx="5641975" cy="2663825"/>
            </a:xfrm>
            <a:custGeom>
              <a:avLst/>
              <a:gdLst/>
              <a:ahLst/>
              <a:cxnLst/>
              <a:rect l="l" t="t" r="r" b="b"/>
              <a:pathLst>
                <a:path w="5641975" h="2663825">
                  <a:moveTo>
                    <a:pt x="5641421" y="2663423"/>
                  </a:moveTo>
                  <a:lnTo>
                    <a:pt x="0" y="2663423"/>
                  </a:lnTo>
                  <a:lnTo>
                    <a:pt x="0" y="20402"/>
                  </a:lnTo>
                  <a:lnTo>
                    <a:pt x="20659" y="0"/>
                  </a:lnTo>
                  <a:lnTo>
                    <a:pt x="5620752" y="0"/>
                  </a:lnTo>
                  <a:lnTo>
                    <a:pt x="5641421" y="20402"/>
                  </a:lnTo>
                  <a:lnTo>
                    <a:pt x="5641421" y="2663423"/>
                  </a:lnTo>
                  <a:close/>
                </a:path>
              </a:pathLst>
            </a:custGeom>
            <a:solidFill>
              <a:srgbClr val="F8F8F8"/>
            </a:solidFill>
          </p:spPr>
          <p:txBody>
            <a:bodyPr wrap="square" lIns="0" tIns="0" rIns="0" bIns="0" rtlCol="0"/>
            <a:lstStyle/>
            <a:p>
              <a:endParaRPr/>
            </a:p>
          </p:txBody>
        </p:sp>
        <p:sp>
          <p:nvSpPr>
            <p:cNvPr id="12" name="object 12"/>
            <p:cNvSpPr/>
            <p:nvPr/>
          </p:nvSpPr>
          <p:spPr>
            <a:xfrm>
              <a:off x="963889" y="7672533"/>
              <a:ext cx="5641975" cy="2663825"/>
            </a:xfrm>
            <a:custGeom>
              <a:avLst/>
              <a:gdLst/>
              <a:ahLst/>
              <a:cxnLst/>
              <a:rect l="l" t="t" r="r" b="b"/>
              <a:pathLst>
                <a:path w="5641975" h="2663825">
                  <a:moveTo>
                    <a:pt x="0" y="2663423"/>
                  </a:moveTo>
                  <a:lnTo>
                    <a:pt x="0" y="23823"/>
                  </a:lnTo>
                  <a:lnTo>
                    <a:pt x="0" y="20402"/>
                  </a:lnTo>
                  <a:lnTo>
                    <a:pt x="600" y="17276"/>
                  </a:lnTo>
                  <a:lnTo>
                    <a:pt x="20659" y="0"/>
                  </a:lnTo>
                  <a:lnTo>
                    <a:pt x="23823" y="0"/>
                  </a:lnTo>
                  <a:lnTo>
                    <a:pt x="5617597" y="0"/>
                  </a:lnTo>
                  <a:lnTo>
                    <a:pt x="5620752" y="0"/>
                  </a:lnTo>
                  <a:lnTo>
                    <a:pt x="5623792" y="447"/>
                  </a:lnTo>
                  <a:lnTo>
                    <a:pt x="5641421" y="20402"/>
                  </a:lnTo>
                  <a:lnTo>
                    <a:pt x="5641421" y="23823"/>
                  </a:lnTo>
                  <a:lnTo>
                    <a:pt x="5641421" y="2663423"/>
                  </a:lnTo>
                </a:path>
              </a:pathLst>
            </a:custGeom>
            <a:ln w="9529">
              <a:solidFill>
                <a:srgbClr val="E7EAEC"/>
              </a:solidFill>
            </a:ln>
          </p:spPr>
          <p:txBody>
            <a:bodyPr wrap="square" lIns="0" tIns="0" rIns="0" bIns="0" rtlCol="0"/>
            <a:lstStyle/>
            <a:p>
              <a:endParaRPr/>
            </a:p>
          </p:txBody>
        </p:sp>
        <p:sp>
          <p:nvSpPr>
            <p:cNvPr id="13" name="object 13"/>
            <p:cNvSpPr/>
            <p:nvPr/>
          </p:nvSpPr>
          <p:spPr>
            <a:xfrm>
              <a:off x="1006771" y="7753607"/>
              <a:ext cx="5556250" cy="2582545"/>
            </a:xfrm>
            <a:custGeom>
              <a:avLst/>
              <a:gdLst/>
              <a:ahLst/>
              <a:cxnLst/>
              <a:rect l="l" t="t" r="r" b="b"/>
              <a:pathLst>
                <a:path w="5556250" h="2582545">
                  <a:moveTo>
                    <a:pt x="0" y="0"/>
                  </a:moveTo>
                  <a:lnTo>
                    <a:pt x="5555656" y="0"/>
                  </a:lnTo>
                  <a:lnTo>
                    <a:pt x="5555656" y="2582275"/>
                  </a:lnTo>
                  <a:lnTo>
                    <a:pt x="0" y="2582275"/>
                  </a:lnTo>
                  <a:lnTo>
                    <a:pt x="0" y="0"/>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6673587"/>
            <a:ext cx="5624195" cy="3459479"/>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12-1</a:t>
            </a:r>
            <a:r>
              <a:rPr sz="950" b="1" spc="-35" dirty="0">
                <a:solidFill>
                  <a:srgbClr val="333333"/>
                </a:solidFill>
                <a:latin typeface="Trebuchet MS"/>
                <a:cs typeface="Trebuchet MS"/>
              </a:rPr>
              <a:t> </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a:t>
            </a:r>
            <a:r>
              <a:rPr sz="950" b="1" spc="55" dirty="0">
                <a:solidFill>
                  <a:srgbClr val="333333"/>
                </a:solidFill>
                <a:latin typeface="Trebuchet MS"/>
                <a:cs typeface="Trebuchet MS"/>
              </a:rPr>
              <a:t>logo</a:t>
            </a:r>
            <a:endParaRPr sz="950">
              <a:latin typeface="Trebuchet MS"/>
              <a:cs typeface="Trebuchet MS"/>
            </a:endParaRPr>
          </a:p>
          <a:p>
            <a:pPr marL="12700" marR="5080">
              <a:lnSpc>
                <a:spcPct val="131600"/>
              </a:lnSpc>
              <a:spcBef>
                <a:spcPts val="750"/>
              </a:spcBef>
            </a:pP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服务程序的配置方法与之前讲解的很多服务的配置方法类似，首先需要先通过软件仓库来安装 </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服务程序的名字也恰巧是软件包的名字），顺手再安装一个</a:t>
            </a:r>
            <a:r>
              <a:rPr sz="950" b="1" spc="50" dirty="0">
                <a:solidFill>
                  <a:srgbClr val="333333"/>
                </a:solidFill>
                <a:latin typeface="Trebuchet MS"/>
                <a:cs typeface="Trebuchet MS"/>
              </a:rPr>
              <a:t>samba-client</a:t>
            </a:r>
            <a:r>
              <a:rPr sz="950" b="1" spc="15" dirty="0">
                <a:solidFill>
                  <a:srgbClr val="333333"/>
                </a:solidFill>
                <a:latin typeface="微软雅黑"/>
                <a:cs typeface="微软雅黑"/>
              </a:rPr>
              <a:t>软 </a:t>
            </a:r>
            <a:r>
              <a:rPr sz="950" b="1" spc="25" dirty="0">
                <a:solidFill>
                  <a:srgbClr val="333333"/>
                </a:solidFill>
                <a:latin typeface="微软雅黑"/>
                <a:cs typeface="微软雅黑"/>
              </a:rPr>
              <a:t>件包，这是用于一会测试共享目录的客户端程序：</a:t>
            </a:r>
            <a:endParaRPr sz="950">
              <a:latin typeface="微软雅黑"/>
              <a:cs typeface="微软雅黑"/>
            </a:endParaRPr>
          </a:p>
          <a:p>
            <a:pPr>
              <a:lnSpc>
                <a:spcPct val="100000"/>
              </a:lnSpc>
              <a:spcBef>
                <a:spcPts val="45"/>
              </a:spcBef>
            </a:pPr>
            <a:endParaRPr sz="900">
              <a:latin typeface="微软雅黑"/>
              <a:cs typeface="微软雅黑"/>
            </a:endParaRPr>
          </a:p>
          <a:p>
            <a:pPr marL="136525" marR="195262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a:t>
            </a:r>
            <a:r>
              <a:rPr sz="850" spc="25" dirty="0">
                <a:solidFill>
                  <a:srgbClr val="333333"/>
                </a:solidFill>
                <a:latin typeface="Lucida Console"/>
                <a:cs typeface="Lucida Console"/>
              </a:rPr>
              <a:t>samba </a:t>
            </a:r>
            <a:r>
              <a:rPr sz="850" spc="30" dirty="0">
                <a:solidFill>
                  <a:srgbClr val="333333"/>
                </a:solidFill>
                <a:latin typeface="Lucida Console"/>
                <a:cs typeface="Lucida Console"/>
              </a:rPr>
              <a:t>samba-client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Updating</a:t>
            </a:r>
            <a:r>
              <a:rPr sz="850" spc="20" dirty="0">
                <a:solidFill>
                  <a:srgbClr val="333333"/>
                </a:solidFill>
                <a:latin typeface="Lucida Console"/>
                <a:cs typeface="Lucida Console"/>
              </a:rPr>
              <a:t> </a:t>
            </a:r>
            <a:r>
              <a:rPr sz="850" spc="30" dirty="0">
                <a:solidFill>
                  <a:srgbClr val="333333"/>
                </a:solidFill>
                <a:latin typeface="Lucida Console"/>
                <a:cs typeface="Lucida Console"/>
              </a:rPr>
              <a:t>Subscription</a:t>
            </a:r>
            <a:r>
              <a:rPr sz="850" spc="20" dirty="0">
                <a:solidFill>
                  <a:srgbClr val="333333"/>
                </a:solidFill>
                <a:latin typeface="Lucida Console"/>
                <a:cs typeface="Lucida Console"/>
              </a:rPr>
              <a:t> </a:t>
            </a:r>
            <a:r>
              <a:rPr sz="850" spc="30" dirty="0">
                <a:solidFill>
                  <a:srgbClr val="333333"/>
                </a:solidFill>
                <a:latin typeface="Lucida Console"/>
                <a:cs typeface="Lucida Console"/>
              </a:rPr>
              <a:t>Management</a:t>
            </a:r>
            <a:r>
              <a:rPr sz="850" spc="25" dirty="0">
                <a:solidFill>
                  <a:srgbClr val="333333"/>
                </a:solidFill>
                <a:latin typeface="Lucida Console"/>
                <a:cs typeface="Lucida Console"/>
              </a:rPr>
              <a:t> </a:t>
            </a:r>
            <a:r>
              <a:rPr sz="850" spc="30" dirty="0">
                <a:solidFill>
                  <a:srgbClr val="333333"/>
                </a:solidFill>
                <a:latin typeface="Lucida Console"/>
                <a:cs typeface="Lucida Console"/>
              </a:rPr>
              <a:t>repositories.</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Unable</a:t>
            </a:r>
            <a:r>
              <a:rPr sz="850" spc="20" dirty="0">
                <a:solidFill>
                  <a:srgbClr val="333333"/>
                </a:solidFill>
                <a:latin typeface="Lucida Console"/>
                <a:cs typeface="Lucida Console"/>
              </a:rPr>
              <a:t> to </a:t>
            </a:r>
            <a:r>
              <a:rPr sz="850" spc="25" dirty="0">
                <a:solidFill>
                  <a:srgbClr val="333333"/>
                </a:solidFill>
                <a:latin typeface="Lucida Console"/>
                <a:cs typeface="Lucida Console"/>
              </a:rPr>
              <a:t>read</a:t>
            </a:r>
            <a:r>
              <a:rPr sz="850" spc="20" dirty="0">
                <a:solidFill>
                  <a:srgbClr val="333333"/>
                </a:solidFill>
                <a:latin typeface="Lucida Console"/>
                <a:cs typeface="Lucida Console"/>
              </a:rPr>
              <a:t> </a:t>
            </a:r>
            <a:r>
              <a:rPr sz="850" spc="30" dirty="0">
                <a:solidFill>
                  <a:srgbClr val="333333"/>
                </a:solidFill>
                <a:latin typeface="Lucida Console"/>
                <a:cs typeface="Lucida Console"/>
              </a:rPr>
              <a:t>consumer</a:t>
            </a:r>
            <a:r>
              <a:rPr sz="850" spc="20" dirty="0">
                <a:solidFill>
                  <a:srgbClr val="333333"/>
                </a:solidFill>
                <a:latin typeface="Lucida Console"/>
                <a:cs typeface="Lucida Console"/>
              </a:rPr>
              <a:t> </a:t>
            </a:r>
            <a:r>
              <a:rPr sz="850" spc="30" dirty="0">
                <a:solidFill>
                  <a:srgbClr val="333333"/>
                </a:solidFill>
                <a:latin typeface="Lucida Console"/>
                <a:cs typeface="Lucida Console"/>
              </a:rPr>
              <a:t>identity</a:t>
            </a:r>
            <a:endParaRPr sz="850">
              <a:latin typeface="Lucida Console"/>
              <a:cs typeface="Lucida Console"/>
            </a:endParaRPr>
          </a:p>
          <a:p>
            <a:pPr marL="136525" marR="163195">
              <a:lnSpc>
                <a:spcPct val="132400"/>
              </a:lnSpc>
              <a:spcBef>
                <a:spcPts val="5"/>
              </a:spcBef>
            </a:pP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subscription-manager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a:t>
            </a:r>
            <a:endParaRPr sz="850">
              <a:latin typeface="Lucida Console"/>
              <a:cs typeface="Lucida Console"/>
            </a:endParaRPr>
          </a:p>
          <a:p>
            <a:pPr marL="136525" marR="371475">
              <a:lnSpc>
                <a:spcPct val="132400"/>
              </a:lnSpc>
            </a:pPr>
            <a:r>
              <a:rPr sz="850" spc="25" dirty="0">
                <a:solidFill>
                  <a:srgbClr val="333333"/>
                </a:solidFill>
                <a:latin typeface="Lucida Console"/>
                <a:cs typeface="Lucida Console"/>
              </a:rPr>
              <a:t>Last</a:t>
            </a:r>
            <a:r>
              <a:rPr sz="850" spc="30" dirty="0">
                <a:solidFill>
                  <a:srgbClr val="333333"/>
                </a:solidFill>
                <a:latin typeface="Lucida Console"/>
                <a:cs typeface="Lucida Console"/>
              </a:rPr>
              <a:t> metadata expiration </a:t>
            </a:r>
            <a:r>
              <a:rPr sz="850" spc="25" dirty="0">
                <a:solidFill>
                  <a:srgbClr val="333333"/>
                </a:solidFill>
                <a:latin typeface="Lucida Console"/>
                <a:cs typeface="Lucida Console"/>
              </a:rPr>
              <a:t>check:</a:t>
            </a:r>
            <a:r>
              <a:rPr sz="850" spc="35" dirty="0">
                <a:solidFill>
                  <a:srgbClr val="333333"/>
                </a:solidFill>
                <a:latin typeface="Lucida Console"/>
                <a:cs typeface="Lucida Console"/>
              </a:rPr>
              <a:t> </a:t>
            </a:r>
            <a:r>
              <a:rPr sz="850" spc="30" dirty="0">
                <a:solidFill>
                  <a:srgbClr val="333333"/>
                </a:solidFill>
                <a:latin typeface="Lucida Console"/>
                <a:cs typeface="Lucida Console"/>
              </a:rPr>
              <a:t>0:00:17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5" dirty="0">
                <a:solidFill>
                  <a:srgbClr val="333333"/>
                </a:solidFill>
                <a:latin typeface="Lucida Console"/>
                <a:cs typeface="Lucida Console"/>
              </a:rPr>
              <a:t> </a:t>
            </a:r>
            <a:r>
              <a:rPr sz="850" spc="20" dirty="0">
                <a:solidFill>
                  <a:srgbClr val="333333"/>
                </a:solidFill>
                <a:latin typeface="Lucida Console"/>
                <a:cs typeface="Lucida Console"/>
              </a:rPr>
              <a:t>05</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r>
              <a:rPr sz="850" spc="35" dirty="0">
                <a:solidFill>
                  <a:srgbClr val="333333"/>
                </a:solidFill>
                <a:latin typeface="Lucida Console"/>
                <a:cs typeface="Lucida Console"/>
              </a:rPr>
              <a:t> </a:t>
            </a:r>
            <a:r>
              <a:rPr sz="850" spc="30" dirty="0">
                <a:solidFill>
                  <a:srgbClr val="333333"/>
                </a:solidFill>
                <a:latin typeface="Lucida Console"/>
                <a:cs typeface="Lucida Console"/>
              </a:rPr>
              <a:t>04:54:36 </a:t>
            </a:r>
            <a:r>
              <a:rPr sz="850" spc="20" dirty="0">
                <a:solidFill>
                  <a:srgbClr val="333333"/>
                </a:solidFill>
                <a:latin typeface="Lucida Console"/>
                <a:cs typeface="Lucida Console"/>
              </a:rPr>
              <a:t>PM </a:t>
            </a:r>
            <a:r>
              <a:rPr sz="850" spc="-500"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Dependencies</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270510" marR="311150" indent="-67310">
              <a:lnSpc>
                <a:spcPct val="132400"/>
              </a:lnSpc>
              <a:tabLst>
                <a:tab pos="2101215" algn="l"/>
                <a:tab pos="3185795" algn="l"/>
                <a:tab pos="4612640" algn="l"/>
              </a:tabLst>
            </a:pPr>
            <a:r>
              <a:rPr sz="850" spc="30" dirty="0">
                <a:solidFill>
                  <a:srgbClr val="333333"/>
                </a:solidFill>
                <a:latin typeface="Lucida Console"/>
                <a:cs typeface="Lucida Console"/>
              </a:rPr>
              <a:t>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a:t>
            </a:r>
            <a:r>
              <a:rPr sz="850" dirty="0">
                <a:solidFill>
                  <a:srgbClr val="333333"/>
                </a:solidFill>
                <a:latin typeface="Lucida Console"/>
                <a:cs typeface="Lucida Console"/>
              </a:rPr>
              <a:t>	</a:t>
            </a:r>
            <a:r>
              <a:rPr sz="850" spc="30" dirty="0">
                <a:solidFill>
                  <a:srgbClr val="333333"/>
                </a:solidFill>
                <a:latin typeface="Lucida Console"/>
                <a:cs typeface="Lucida Console"/>
              </a:rPr>
              <a:t>Repositor</a:t>
            </a:r>
            <a:r>
              <a:rPr sz="850" spc="15" dirty="0">
                <a:solidFill>
                  <a:srgbClr val="333333"/>
                </a:solidFill>
                <a:latin typeface="Lucida Console"/>
                <a:cs typeface="Lucida Console"/>
              </a:rPr>
              <a:t>y  </a:t>
            </a:r>
            <a:r>
              <a:rPr sz="850" spc="25" dirty="0">
                <a:solidFill>
                  <a:srgbClr val="333333"/>
                </a:solidFill>
                <a:latin typeface="Lucida Console"/>
                <a:cs typeface="Lucida Console"/>
              </a:rPr>
              <a:t>Size</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p:txBody>
      </p:sp>
      <p:sp>
        <p:nvSpPr>
          <p:cNvPr id="15" name="object 15"/>
          <p:cNvSpPr txBox="1"/>
          <p:nvPr/>
        </p:nvSpPr>
        <p:spPr>
          <a:xfrm>
            <a:off x="1070306" y="10143476"/>
            <a:ext cx="7867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Installing</a:t>
            </a:r>
            <a:r>
              <a:rPr sz="850" spc="15" dirty="0">
                <a:solidFill>
                  <a:srgbClr val="333333"/>
                </a:solidFill>
                <a:latin typeface="Lucida Console"/>
                <a:cs typeface="Lucida Console"/>
              </a:rPr>
              <a:t>:</a:t>
            </a:r>
            <a:endParaRPr sz="850">
              <a:latin typeface="Lucida Console"/>
              <a:cs typeface="Lucida Console"/>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17" name="object 17"/>
          <p:cNvSpPr txBox="1"/>
          <p:nvPr/>
        </p:nvSpPr>
        <p:spPr>
          <a:xfrm>
            <a:off x="3707352" y="10221400"/>
            <a:ext cx="14160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184</a:t>
            </a:r>
            <a:endParaRPr sz="800">
              <a:latin typeface="小哥哥网恋吗"/>
              <a:cs typeface="小哥哥网恋吗"/>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534"/>
            <a:ext cx="5651500" cy="3845560"/>
            <a:chOff x="959124" y="363534"/>
            <a:chExt cx="5651500" cy="3845560"/>
          </a:xfrm>
        </p:grpSpPr>
        <p:sp>
          <p:nvSpPr>
            <p:cNvPr id="3" name="object 3"/>
            <p:cNvSpPr/>
            <p:nvPr/>
          </p:nvSpPr>
          <p:spPr>
            <a:xfrm>
              <a:off x="963889" y="368299"/>
              <a:ext cx="5641975" cy="3836035"/>
            </a:xfrm>
            <a:custGeom>
              <a:avLst/>
              <a:gdLst/>
              <a:ahLst/>
              <a:cxnLst/>
              <a:rect l="l" t="t" r="r" b="b"/>
              <a:pathLst>
                <a:path w="5641975" h="3836035">
                  <a:moveTo>
                    <a:pt x="5617597" y="3835623"/>
                  </a:moveTo>
                  <a:lnTo>
                    <a:pt x="23823" y="3835623"/>
                  </a:lnTo>
                  <a:lnTo>
                    <a:pt x="20659" y="3835470"/>
                  </a:lnTo>
                  <a:lnTo>
                    <a:pt x="17629" y="3834727"/>
                  </a:lnTo>
                  <a:lnTo>
                    <a:pt x="14703" y="3833393"/>
                  </a:lnTo>
                  <a:lnTo>
                    <a:pt x="11787" y="3832201"/>
                  </a:lnTo>
                  <a:lnTo>
                    <a:pt x="0" y="3814925"/>
                  </a:lnTo>
                  <a:lnTo>
                    <a:pt x="0" y="0"/>
                  </a:lnTo>
                  <a:lnTo>
                    <a:pt x="5641421" y="0"/>
                  </a:lnTo>
                  <a:lnTo>
                    <a:pt x="5641421" y="3814925"/>
                  </a:lnTo>
                  <a:lnTo>
                    <a:pt x="5626717" y="3833393"/>
                  </a:lnTo>
                  <a:lnTo>
                    <a:pt x="5623791" y="3834727"/>
                  </a:lnTo>
                  <a:lnTo>
                    <a:pt x="5620751" y="3835470"/>
                  </a:lnTo>
                  <a:lnTo>
                    <a:pt x="5617597" y="3835623"/>
                  </a:lnTo>
                  <a:close/>
                </a:path>
              </a:pathLst>
            </a:custGeom>
            <a:solidFill>
              <a:srgbClr val="F8F8F8"/>
            </a:solidFill>
          </p:spPr>
          <p:txBody>
            <a:bodyPr wrap="square" lIns="0" tIns="0" rIns="0" bIns="0" rtlCol="0"/>
            <a:lstStyle/>
            <a:p>
              <a:endParaRPr/>
            </a:p>
          </p:txBody>
        </p:sp>
        <p:sp>
          <p:nvSpPr>
            <p:cNvPr id="4" name="object 4"/>
            <p:cNvSpPr/>
            <p:nvPr/>
          </p:nvSpPr>
          <p:spPr>
            <a:xfrm>
              <a:off x="963889" y="368299"/>
              <a:ext cx="5641975" cy="3836035"/>
            </a:xfrm>
            <a:custGeom>
              <a:avLst/>
              <a:gdLst/>
              <a:ahLst/>
              <a:cxnLst/>
              <a:rect l="l" t="t" r="r" b="b"/>
              <a:pathLst>
                <a:path w="5641975" h="3836035">
                  <a:moveTo>
                    <a:pt x="0" y="3811799"/>
                  </a:moveTo>
                  <a:lnTo>
                    <a:pt x="0" y="0"/>
                  </a:lnTo>
                </a:path>
                <a:path w="5641975" h="3836035">
                  <a:moveTo>
                    <a:pt x="5641421" y="0"/>
                  </a:moveTo>
                  <a:lnTo>
                    <a:pt x="5641421" y="3811799"/>
                  </a:lnTo>
                  <a:lnTo>
                    <a:pt x="5641421" y="3814925"/>
                  </a:lnTo>
                  <a:lnTo>
                    <a:pt x="5640820" y="3817907"/>
                  </a:lnTo>
                  <a:lnTo>
                    <a:pt x="5639610" y="3820728"/>
                  </a:lnTo>
                  <a:lnTo>
                    <a:pt x="5638400" y="3823558"/>
                  </a:lnTo>
                  <a:lnTo>
                    <a:pt x="5636675" y="3826246"/>
                  </a:lnTo>
                  <a:lnTo>
                    <a:pt x="5634445" y="3828475"/>
                  </a:lnTo>
                  <a:lnTo>
                    <a:pt x="5632206" y="3830562"/>
                  </a:lnTo>
                  <a:lnTo>
                    <a:pt x="5629633" y="3832201"/>
                  </a:lnTo>
                  <a:lnTo>
                    <a:pt x="5626717" y="3833393"/>
                  </a:lnTo>
                  <a:lnTo>
                    <a:pt x="5623791" y="3834727"/>
                  </a:lnTo>
                  <a:lnTo>
                    <a:pt x="5620751" y="3835470"/>
                  </a:lnTo>
                  <a:lnTo>
                    <a:pt x="5617597" y="3835623"/>
                  </a:lnTo>
                  <a:lnTo>
                    <a:pt x="23823" y="3835623"/>
                  </a:lnTo>
                  <a:lnTo>
                    <a:pt x="20659" y="3835470"/>
                  </a:lnTo>
                  <a:lnTo>
                    <a:pt x="17629" y="3834727"/>
                  </a:lnTo>
                  <a:lnTo>
                    <a:pt x="14703" y="3833393"/>
                  </a:lnTo>
                  <a:lnTo>
                    <a:pt x="11787" y="3832201"/>
                  </a:lnTo>
                  <a:lnTo>
                    <a:pt x="1810" y="3820728"/>
                  </a:lnTo>
                  <a:lnTo>
                    <a:pt x="600" y="3817907"/>
                  </a:lnTo>
                  <a:lnTo>
                    <a:pt x="0" y="3814925"/>
                  </a:lnTo>
                  <a:lnTo>
                    <a:pt x="0" y="3811799"/>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127"/>
              <a:ext cx="5556250" cy="3773804"/>
            </a:xfrm>
            <a:custGeom>
              <a:avLst/>
              <a:gdLst/>
              <a:ahLst/>
              <a:cxnLst/>
              <a:rect l="l" t="t" r="r" b="b"/>
              <a:pathLst>
                <a:path w="5556250" h="3773804">
                  <a:moveTo>
                    <a:pt x="5555656" y="3773803"/>
                  </a:moveTo>
                  <a:lnTo>
                    <a:pt x="0" y="3773803"/>
                  </a:lnTo>
                  <a:lnTo>
                    <a:pt x="0" y="0"/>
                  </a:lnTo>
                  <a:lnTo>
                    <a:pt x="5555656" y="0"/>
                  </a:lnTo>
                  <a:lnTo>
                    <a:pt x="5555656" y="3773803"/>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5447471"/>
            <a:ext cx="5651500" cy="4893945"/>
            <a:chOff x="959124" y="5447471"/>
            <a:chExt cx="5651500" cy="4893945"/>
          </a:xfrm>
        </p:grpSpPr>
        <p:sp>
          <p:nvSpPr>
            <p:cNvPr id="7" name="object 7"/>
            <p:cNvSpPr/>
            <p:nvPr/>
          </p:nvSpPr>
          <p:spPr>
            <a:xfrm>
              <a:off x="963889" y="5452236"/>
              <a:ext cx="5641975" cy="4884420"/>
            </a:xfrm>
            <a:custGeom>
              <a:avLst/>
              <a:gdLst/>
              <a:ahLst/>
              <a:cxnLst/>
              <a:rect l="l" t="t" r="r" b="b"/>
              <a:pathLst>
                <a:path w="5641975" h="4884420">
                  <a:moveTo>
                    <a:pt x="5641421" y="4883912"/>
                  </a:moveTo>
                  <a:lnTo>
                    <a:pt x="0" y="4883912"/>
                  </a:lnTo>
                  <a:lnTo>
                    <a:pt x="0" y="20545"/>
                  </a:lnTo>
                  <a:lnTo>
                    <a:pt x="20659" y="0"/>
                  </a:lnTo>
                  <a:lnTo>
                    <a:pt x="5620752" y="0"/>
                  </a:lnTo>
                  <a:lnTo>
                    <a:pt x="5641421" y="20545"/>
                  </a:lnTo>
                  <a:lnTo>
                    <a:pt x="5641421" y="4883912"/>
                  </a:lnTo>
                  <a:close/>
                </a:path>
              </a:pathLst>
            </a:custGeom>
            <a:solidFill>
              <a:srgbClr val="F8F8F8"/>
            </a:solidFill>
          </p:spPr>
          <p:txBody>
            <a:bodyPr wrap="square" lIns="0" tIns="0" rIns="0" bIns="0" rtlCol="0"/>
            <a:lstStyle/>
            <a:p>
              <a:endParaRPr/>
            </a:p>
          </p:txBody>
        </p:sp>
        <p:sp>
          <p:nvSpPr>
            <p:cNvPr id="8" name="object 8"/>
            <p:cNvSpPr/>
            <p:nvPr/>
          </p:nvSpPr>
          <p:spPr>
            <a:xfrm>
              <a:off x="963889" y="5452236"/>
              <a:ext cx="5641975" cy="4884420"/>
            </a:xfrm>
            <a:custGeom>
              <a:avLst/>
              <a:gdLst/>
              <a:ahLst/>
              <a:cxnLst/>
              <a:rect l="l" t="t" r="r" b="b"/>
              <a:pathLst>
                <a:path w="5641975" h="4884420">
                  <a:moveTo>
                    <a:pt x="0" y="4883912"/>
                  </a:moveTo>
                  <a:lnTo>
                    <a:pt x="0" y="23823"/>
                  </a:lnTo>
                  <a:lnTo>
                    <a:pt x="0" y="20545"/>
                  </a:lnTo>
                  <a:lnTo>
                    <a:pt x="600" y="17419"/>
                  </a:lnTo>
                  <a:lnTo>
                    <a:pt x="1810" y="14446"/>
                  </a:lnTo>
                  <a:lnTo>
                    <a:pt x="3020" y="11463"/>
                  </a:lnTo>
                  <a:lnTo>
                    <a:pt x="4745" y="8938"/>
                  </a:lnTo>
                  <a:lnTo>
                    <a:pt x="6975" y="6851"/>
                  </a:lnTo>
                  <a:lnTo>
                    <a:pt x="9214" y="4612"/>
                  </a:lnTo>
                  <a:lnTo>
                    <a:pt x="11787" y="2982"/>
                  </a:lnTo>
                  <a:lnTo>
                    <a:pt x="14703" y="1639"/>
                  </a:lnTo>
                  <a:lnTo>
                    <a:pt x="17629" y="600"/>
                  </a:lnTo>
                  <a:lnTo>
                    <a:pt x="20659" y="0"/>
                  </a:lnTo>
                  <a:lnTo>
                    <a:pt x="23823" y="0"/>
                  </a:lnTo>
                  <a:lnTo>
                    <a:pt x="5617597" y="0"/>
                  </a:lnTo>
                  <a:lnTo>
                    <a:pt x="5620752" y="0"/>
                  </a:lnTo>
                  <a:lnTo>
                    <a:pt x="5623792" y="600"/>
                  </a:lnTo>
                  <a:lnTo>
                    <a:pt x="5626717" y="1639"/>
                  </a:lnTo>
                  <a:lnTo>
                    <a:pt x="5629633" y="2982"/>
                  </a:lnTo>
                  <a:lnTo>
                    <a:pt x="5632206" y="4612"/>
                  </a:lnTo>
                  <a:lnTo>
                    <a:pt x="5634446" y="6851"/>
                  </a:lnTo>
                  <a:lnTo>
                    <a:pt x="5636675" y="8938"/>
                  </a:lnTo>
                  <a:lnTo>
                    <a:pt x="5638400" y="11463"/>
                  </a:lnTo>
                  <a:lnTo>
                    <a:pt x="5639610" y="14446"/>
                  </a:lnTo>
                  <a:lnTo>
                    <a:pt x="5640821" y="17419"/>
                  </a:lnTo>
                  <a:lnTo>
                    <a:pt x="5641421" y="20545"/>
                  </a:lnTo>
                  <a:lnTo>
                    <a:pt x="5641421" y="23823"/>
                  </a:lnTo>
                  <a:lnTo>
                    <a:pt x="5641421" y="4883912"/>
                  </a:lnTo>
                </a:path>
              </a:pathLst>
            </a:custGeom>
            <a:ln w="9529">
              <a:solidFill>
                <a:srgbClr val="E7EAEC"/>
              </a:solidFill>
            </a:ln>
          </p:spPr>
          <p:txBody>
            <a:bodyPr wrap="square" lIns="0" tIns="0" rIns="0" bIns="0" rtlCol="0"/>
            <a:lstStyle/>
            <a:p>
              <a:endParaRPr/>
            </a:p>
          </p:txBody>
        </p:sp>
        <p:sp>
          <p:nvSpPr>
            <p:cNvPr id="9" name="object 9"/>
            <p:cNvSpPr/>
            <p:nvPr/>
          </p:nvSpPr>
          <p:spPr>
            <a:xfrm>
              <a:off x="1006771" y="5533309"/>
              <a:ext cx="5556250" cy="4803140"/>
            </a:xfrm>
            <a:custGeom>
              <a:avLst/>
              <a:gdLst/>
              <a:ahLst/>
              <a:cxnLst/>
              <a:rect l="l" t="t" r="r" b="b"/>
              <a:pathLst>
                <a:path w="5556250" h="4803140">
                  <a:moveTo>
                    <a:pt x="0" y="0"/>
                  </a:moveTo>
                  <a:lnTo>
                    <a:pt x="5555656" y="0"/>
                  </a:lnTo>
                  <a:lnTo>
                    <a:pt x="5555656" y="4802950"/>
                  </a:lnTo>
                  <a:lnTo>
                    <a:pt x="0" y="4802950"/>
                  </a:lnTo>
                  <a:lnTo>
                    <a:pt x="0" y="0"/>
                  </a:lnTo>
                  <a:close/>
                </a:path>
              </a:pathLst>
            </a:custGeom>
            <a:solidFill>
              <a:srgbClr val="F8F8F8"/>
            </a:solidFill>
          </p:spPr>
          <p:txBody>
            <a:bodyPr wrap="square" lIns="0" tIns="0" rIns="0" bIns="0" rtlCol="0"/>
            <a:lstStyle/>
            <a:p>
              <a:endParaRPr/>
            </a:p>
          </p:txBody>
        </p:sp>
      </p:grpSp>
      <p:sp>
        <p:nvSpPr>
          <p:cNvPr id="10" name="object 10"/>
          <p:cNvSpPr txBox="1"/>
          <p:nvPr/>
        </p:nvSpPr>
        <p:spPr>
          <a:xfrm>
            <a:off x="3030872" y="356969"/>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x86_64</a:t>
            </a:r>
            <a:endParaRPr sz="850">
              <a:latin typeface="Lucida Console"/>
              <a:cs typeface="Lucida Console"/>
            </a:endParaRPr>
          </a:p>
        </p:txBody>
      </p:sp>
      <p:sp>
        <p:nvSpPr>
          <p:cNvPr id="11" name="object 11"/>
          <p:cNvSpPr txBox="1"/>
          <p:nvPr/>
        </p:nvSpPr>
        <p:spPr>
          <a:xfrm>
            <a:off x="4119631" y="356969"/>
            <a:ext cx="7867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4.9.1-8.el</a:t>
            </a:r>
            <a:r>
              <a:rPr sz="850" spc="15" dirty="0">
                <a:solidFill>
                  <a:srgbClr val="333333"/>
                </a:solidFill>
                <a:latin typeface="Lucida Console"/>
                <a:cs typeface="Lucida Console"/>
              </a:rPr>
              <a:t>8</a:t>
            </a:r>
            <a:endParaRPr sz="850">
              <a:latin typeface="Lucida Console"/>
              <a:cs typeface="Lucida Console"/>
            </a:endParaRPr>
          </a:p>
        </p:txBody>
      </p:sp>
      <p:sp>
        <p:nvSpPr>
          <p:cNvPr id="12" name="object 12"/>
          <p:cNvSpPr txBox="1"/>
          <p:nvPr/>
        </p:nvSpPr>
        <p:spPr>
          <a:xfrm>
            <a:off x="5555445" y="356969"/>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BaseOS</a:t>
            </a:r>
            <a:endParaRPr sz="850">
              <a:latin typeface="Lucida Console"/>
              <a:cs typeface="Lucida Console"/>
            </a:endParaRPr>
          </a:p>
        </p:txBody>
      </p:sp>
      <p:sp>
        <p:nvSpPr>
          <p:cNvPr id="13" name="object 13"/>
          <p:cNvSpPr txBox="1"/>
          <p:nvPr/>
        </p:nvSpPr>
        <p:spPr>
          <a:xfrm>
            <a:off x="3046135" y="700006"/>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x86_64</a:t>
            </a:r>
            <a:endParaRPr sz="850">
              <a:latin typeface="Lucida Console"/>
              <a:cs typeface="Lucida Console"/>
            </a:endParaRPr>
          </a:p>
        </p:txBody>
      </p:sp>
      <p:sp>
        <p:nvSpPr>
          <p:cNvPr id="14" name="object 14"/>
          <p:cNvSpPr txBox="1"/>
          <p:nvPr/>
        </p:nvSpPr>
        <p:spPr>
          <a:xfrm>
            <a:off x="4134896" y="700006"/>
            <a:ext cx="7867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4.9.1-8.el</a:t>
            </a:r>
            <a:r>
              <a:rPr sz="850" spc="15" dirty="0">
                <a:solidFill>
                  <a:srgbClr val="333333"/>
                </a:solidFill>
                <a:latin typeface="Lucida Console"/>
                <a:cs typeface="Lucida Console"/>
              </a:rPr>
              <a:t>8</a:t>
            </a:r>
            <a:endParaRPr sz="850">
              <a:latin typeface="Lucida Console"/>
              <a:cs typeface="Lucida Console"/>
            </a:endParaRPr>
          </a:p>
        </p:txBody>
      </p:sp>
      <p:sp>
        <p:nvSpPr>
          <p:cNvPr id="15" name="object 15"/>
          <p:cNvSpPr txBox="1"/>
          <p:nvPr/>
        </p:nvSpPr>
        <p:spPr>
          <a:xfrm>
            <a:off x="5570707" y="700006"/>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BaseOS</a:t>
            </a:r>
            <a:endParaRPr sz="850">
              <a:latin typeface="Lucida Console"/>
              <a:cs typeface="Lucida Console"/>
            </a:endParaRPr>
          </a:p>
        </p:txBody>
      </p:sp>
      <p:sp>
        <p:nvSpPr>
          <p:cNvPr id="16" name="object 16"/>
          <p:cNvSpPr txBox="1"/>
          <p:nvPr/>
        </p:nvSpPr>
        <p:spPr>
          <a:xfrm>
            <a:off x="1070306" y="321063"/>
            <a:ext cx="1687195" cy="883285"/>
          </a:xfrm>
          <a:prstGeom prst="rect">
            <a:avLst/>
          </a:prstGeom>
        </p:spPr>
        <p:txBody>
          <a:bodyPr vert="horz" wrap="square" lIns="0" tIns="11430" rIns="0" bIns="0" rtlCol="0">
            <a:spAutoFit/>
          </a:bodyPr>
          <a:lstStyle/>
          <a:p>
            <a:pPr marL="12700" marR="1254125" indent="66675">
              <a:lnSpc>
                <a:spcPct val="132400"/>
              </a:lnSpc>
              <a:spcBef>
                <a:spcPts val="90"/>
              </a:spcBef>
            </a:pPr>
            <a:r>
              <a:rPr sz="850" spc="30" dirty="0">
                <a:solidFill>
                  <a:srgbClr val="333333"/>
                </a:solidFill>
                <a:latin typeface="Lucida Console"/>
                <a:cs typeface="Lucida Console"/>
              </a:rPr>
              <a:t>samb</a:t>
            </a:r>
            <a:r>
              <a:rPr sz="850" spc="15" dirty="0">
                <a:solidFill>
                  <a:srgbClr val="333333"/>
                </a:solidFill>
                <a:latin typeface="Lucida Console"/>
                <a:cs typeface="Lucida Console"/>
              </a:rPr>
              <a:t>a  </a:t>
            </a:r>
            <a:r>
              <a:rPr sz="850" spc="25" dirty="0">
                <a:solidFill>
                  <a:srgbClr val="333333"/>
                </a:solidFill>
                <a:latin typeface="Lucida Console"/>
                <a:cs typeface="Lucida Console"/>
              </a:rPr>
              <a:t>708</a:t>
            </a:r>
            <a:r>
              <a:rPr sz="850" spc="-15"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p>
            <a:pPr marL="213995" marR="768350" indent="-134620">
              <a:lnSpc>
                <a:spcPct val="132400"/>
              </a:lnSpc>
            </a:pPr>
            <a:r>
              <a:rPr sz="850" spc="30" dirty="0">
                <a:solidFill>
                  <a:srgbClr val="333333"/>
                </a:solidFill>
                <a:latin typeface="Lucida Console"/>
                <a:cs typeface="Lucida Console"/>
              </a:rPr>
              <a:t>samba-clien</a:t>
            </a:r>
            <a:r>
              <a:rPr sz="850" spc="15" dirty="0">
                <a:solidFill>
                  <a:srgbClr val="333333"/>
                </a:solidFill>
                <a:latin typeface="Lucida Console"/>
                <a:cs typeface="Lucida Console"/>
              </a:rPr>
              <a:t>t  </a:t>
            </a:r>
            <a:r>
              <a:rPr sz="850" spc="25" dirty="0">
                <a:solidFill>
                  <a:srgbClr val="333333"/>
                </a:solidFill>
                <a:latin typeface="Lucida Console"/>
                <a:cs typeface="Lucida Console"/>
              </a:rPr>
              <a:t>636</a:t>
            </a:r>
            <a:r>
              <a:rPr sz="850" spc="15" dirty="0">
                <a:solidFill>
                  <a:srgbClr val="333333"/>
                </a:solidFill>
                <a:latin typeface="Lucida Console"/>
                <a:cs typeface="Lucida Console"/>
              </a:rPr>
              <a:t> k</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Installing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dependencies:</a:t>
            </a:r>
            <a:endParaRPr sz="850">
              <a:latin typeface="Lucida Console"/>
              <a:cs typeface="Lucida Console"/>
            </a:endParaRPr>
          </a:p>
        </p:txBody>
      </p:sp>
      <p:graphicFrame>
        <p:nvGraphicFramePr>
          <p:cNvPr id="17" name="object 17"/>
          <p:cNvGraphicFramePr>
            <a:graphicFrameLocks noGrp="1"/>
          </p:cNvGraphicFramePr>
          <p:nvPr/>
        </p:nvGraphicFramePr>
        <p:xfrm>
          <a:off x="1118486" y="1250126"/>
          <a:ext cx="4924425" cy="627380"/>
        </p:xfrm>
        <a:graphic>
          <a:graphicData uri="http://schemas.openxmlformats.org/drawingml/2006/table">
            <a:tbl>
              <a:tblPr firstRow="1" bandRow="1">
                <a:tableStyleId>{2D5ABB26-0587-4C30-8999-92F81FD0307C}</a:tableStyleId>
              </a:tblPr>
              <a:tblGrid>
                <a:gridCol w="1607185">
                  <a:extLst>
                    <a:ext uri="{9D8B030D-6E8A-4147-A177-3AD203B41FA5}">
                      <a16:colId xmlns:a16="http://schemas.microsoft.com/office/drawing/2014/main" val="20000"/>
                    </a:ext>
                  </a:extLst>
                </a:gridCol>
                <a:gridCol w="1088390">
                  <a:extLst>
                    <a:ext uri="{9D8B030D-6E8A-4147-A177-3AD203B41FA5}">
                      <a16:colId xmlns:a16="http://schemas.microsoft.com/office/drawing/2014/main" val="20001"/>
                    </a:ext>
                  </a:extLst>
                </a:gridCol>
                <a:gridCol w="1435735">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tblGrid>
              <a:tr h="142240">
                <a:tc>
                  <a:txBody>
                    <a:bodyPr/>
                    <a:lstStyle/>
                    <a:p>
                      <a:pPr marL="31750">
                        <a:lnSpc>
                          <a:spcPts val="880"/>
                        </a:lnSpc>
                      </a:pPr>
                      <a:r>
                        <a:rPr sz="850" spc="30" dirty="0">
                          <a:solidFill>
                            <a:srgbClr val="333333"/>
                          </a:solidFill>
                          <a:latin typeface="Lucida Console"/>
                          <a:cs typeface="Lucida Console"/>
                        </a:rPr>
                        <a:t>samba-common-tools</a:t>
                      </a:r>
                      <a:endParaRPr sz="850">
                        <a:latin typeface="Lucida Console"/>
                        <a:cs typeface="Lucida Console"/>
                      </a:endParaRPr>
                    </a:p>
                  </a:txBody>
                  <a:tcPr marL="0" marR="0" marT="0" marB="0">
                    <a:solidFill>
                      <a:srgbClr val="F8F8F8"/>
                    </a:solidFill>
                  </a:tcPr>
                </a:tc>
                <a:tc>
                  <a:txBody>
                    <a:bodyPr/>
                    <a:lstStyle/>
                    <a:p>
                      <a:pPr marL="345440">
                        <a:lnSpc>
                          <a:spcPts val="880"/>
                        </a:lnSpc>
                      </a:pPr>
                      <a:r>
                        <a:rPr sz="850" spc="25" dirty="0">
                          <a:solidFill>
                            <a:srgbClr val="333333"/>
                          </a:solidFill>
                          <a:latin typeface="Lucida Console"/>
                          <a:cs typeface="Lucida Console"/>
                        </a:rPr>
                        <a:t>x86_64</a:t>
                      </a:r>
                      <a:endParaRPr sz="850">
                        <a:latin typeface="Lucida Console"/>
                        <a:cs typeface="Lucida Console"/>
                      </a:endParaRPr>
                    </a:p>
                  </a:txBody>
                  <a:tcPr marL="0" marR="0" marT="0" marB="0">
                    <a:solidFill>
                      <a:srgbClr val="F8F8F8"/>
                    </a:solidFill>
                  </a:tcPr>
                </a:tc>
                <a:tc>
                  <a:txBody>
                    <a:bodyPr/>
                    <a:lstStyle/>
                    <a:p>
                      <a:pPr marR="320675" algn="r">
                        <a:lnSpc>
                          <a:spcPts val="880"/>
                        </a:lnSpc>
                      </a:pPr>
                      <a:r>
                        <a:rPr sz="850" spc="30" dirty="0">
                          <a:solidFill>
                            <a:srgbClr val="333333"/>
                          </a:solidFill>
                          <a:latin typeface="Lucida Console"/>
                          <a:cs typeface="Lucida Console"/>
                        </a:rPr>
                        <a:t>4.9.1-8.el8</a:t>
                      </a:r>
                      <a:endParaRPr sz="850">
                        <a:latin typeface="Lucida Console"/>
                        <a:cs typeface="Lucida Console"/>
                      </a:endParaRPr>
                    </a:p>
                  </a:txBody>
                  <a:tcPr marL="0" marR="0" marT="0" marB="0">
                    <a:solidFill>
                      <a:srgbClr val="F8F8F8"/>
                    </a:solidFill>
                  </a:tcPr>
                </a:tc>
                <a:tc>
                  <a:txBody>
                    <a:bodyPr/>
                    <a:lstStyle/>
                    <a:p>
                      <a:pPr marR="24130" algn="r">
                        <a:lnSpc>
                          <a:spcPts val="880"/>
                        </a:lnSpc>
                      </a:pPr>
                      <a:r>
                        <a:rPr sz="850" spc="25" dirty="0">
                          <a:solidFill>
                            <a:srgbClr val="333333"/>
                          </a:solidFill>
                          <a:latin typeface="Lucida Console"/>
                          <a:cs typeface="Lucida Console"/>
                        </a:rPr>
                        <a:t>BaseOS</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165735">
                        <a:lnSpc>
                          <a:spcPct val="100000"/>
                        </a:lnSpc>
                        <a:spcBef>
                          <a:spcPts val="90"/>
                        </a:spcBef>
                      </a:pPr>
                      <a:r>
                        <a:rPr sz="850" spc="25" dirty="0">
                          <a:solidFill>
                            <a:srgbClr val="333333"/>
                          </a:solidFill>
                          <a:latin typeface="Lucida Console"/>
                          <a:cs typeface="Lucida Console"/>
                        </a:rPr>
                        <a:t>461</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1"/>
                  </a:ext>
                </a:extLst>
              </a:tr>
              <a:tr h="171450">
                <a:tc>
                  <a:txBody>
                    <a:bodyPr/>
                    <a:lstStyle/>
                    <a:p>
                      <a:pPr marL="31750">
                        <a:lnSpc>
                          <a:spcPct val="100000"/>
                        </a:lnSpc>
                        <a:spcBef>
                          <a:spcPts val="90"/>
                        </a:spcBef>
                      </a:pPr>
                      <a:r>
                        <a:rPr sz="850" spc="30" dirty="0">
                          <a:solidFill>
                            <a:srgbClr val="333333"/>
                          </a:solidFill>
                          <a:latin typeface="Lucida Console"/>
                          <a:cs typeface="Lucida Console"/>
                        </a:rPr>
                        <a:t>samba-libs</a:t>
                      </a:r>
                      <a:endParaRPr sz="850">
                        <a:latin typeface="Lucida Console"/>
                        <a:cs typeface="Lucida Console"/>
                      </a:endParaRPr>
                    </a:p>
                  </a:txBody>
                  <a:tcPr marL="0" marR="0" marT="11430" marB="0">
                    <a:solidFill>
                      <a:srgbClr val="F8F8F8"/>
                    </a:solidFill>
                  </a:tcPr>
                </a:tc>
                <a:tc>
                  <a:txBody>
                    <a:bodyPr/>
                    <a:lstStyle/>
                    <a:p>
                      <a:pPr marL="328295">
                        <a:lnSpc>
                          <a:spcPct val="100000"/>
                        </a:lnSpc>
                        <a:spcBef>
                          <a:spcPts val="90"/>
                        </a:spcBef>
                      </a:pPr>
                      <a:r>
                        <a:rPr sz="850" spc="25" dirty="0">
                          <a:solidFill>
                            <a:srgbClr val="333333"/>
                          </a:solidFill>
                          <a:latin typeface="Lucida Console"/>
                          <a:cs typeface="Lucida Console"/>
                        </a:rPr>
                        <a:t>x86_64</a:t>
                      </a:r>
                      <a:endParaRPr sz="850">
                        <a:latin typeface="Lucida Console"/>
                        <a:cs typeface="Lucida Console"/>
                      </a:endParaRPr>
                    </a:p>
                  </a:txBody>
                  <a:tcPr marL="0" marR="0" marT="11430" marB="0">
                    <a:solidFill>
                      <a:srgbClr val="F8F8F8"/>
                    </a:solidFill>
                  </a:tcPr>
                </a:tc>
                <a:tc>
                  <a:txBody>
                    <a:bodyPr/>
                    <a:lstStyle/>
                    <a:p>
                      <a:pPr marR="337820" algn="r">
                        <a:lnSpc>
                          <a:spcPct val="100000"/>
                        </a:lnSpc>
                        <a:spcBef>
                          <a:spcPts val="90"/>
                        </a:spcBef>
                      </a:pPr>
                      <a:r>
                        <a:rPr sz="850" spc="30" dirty="0">
                          <a:solidFill>
                            <a:srgbClr val="333333"/>
                          </a:solidFill>
                          <a:latin typeface="Lucida Console"/>
                          <a:cs typeface="Lucida Console"/>
                        </a:rPr>
                        <a:t>4.9.1-8.el8</a:t>
                      </a:r>
                      <a:endParaRPr sz="850">
                        <a:latin typeface="Lucida Console"/>
                        <a:cs typeface="Lucida Console"/>
                      </a:endParaRPr>
                    </a:p>
                  </a:txBody>
                  <a:tcPr marL="0" marR="0" marT="11430" marB="0">
                    <a:solidFill>
                      <a:srgbClr val="F8F8F8"/>
                    </a:solidFill>
                  </a:tcPr>
                </a:tc>
                <a:tc>
                  <a:txBody>
                    <a:bodyPr/>
                    <a:lstStyle/>
                    <a:p>
                      <a:pPr marR="41275" algn="r">
                        <a:lnSpc>
                          <a:spcPct val="100000"/>
                        </a:lnSpc>
                        <a:spcBef>
                          <a:spcPts val="90"/>
                        </a:spcBef>
                      </a:pPr>
                      <a:r>
                        <a:rPr sz="850" spc="25" dirty="0">
                          <a:solidFill>
                            <a:srgbClr val="333333"/>
                          </a:solidFill>
                          <a:latin typeface="Lucida Console"/>
                          <a:cs typeface="Lucida Console"/>
                        </a:rPr>
                        <a:t>BaseOS</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2"/>
                  </a:ext>
                </a:extLst>
              </a:tr>
              <a:tr h="142240">
                <a:tc>
                  <a:txBody>
                    <a:bodyPr/>
                    <a:lstStyle/>
                    <a:p>
                      <a:pPr marL="165735">
                        <a:lnSpc>
                          <a:spcPts val="930"/>
                        </a:lnSpc>
                        <a:spcBef>
                          <a:spcPts val="90"/>
                        </a:spcBef>
                      </a:pPr>
                      <a:r>
                        <a:rPr sz="850" spc="25" dirty="0">
                          <a:solidFill>
                            <a:srgbClr val="333333"/>
                          </a:solidFill>
                          <a:latin typeface="Lucida Console"/>
                          <a:cs typeface="Lucida Console"/>
                        </a:rPr>
                        <a:t>177</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3"/>
                  </a:ext>
                </a:extLst>
              </a:tr>
            </a:tbl>
          </a:graphicData>
        </a:graphic>
      </p:graphicFrame>
      <p:sp>
        <p:nvSpPr>
          <p:cNvPr id="18" name="object 18"/>
          <p:cNvSpPr txBox="1"/>
          <p:nvPr/>
        </p:nvSpPr>
        <p:spPr>
          <a:xfrm>
            <a:off x="1070306" y="2036249"/>
            <a:ext cx="5454650" cy="15690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Transaction</a:t>
            </a:r>
            <a:r>
              <a:rPr sz="850" spc="-30"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4"/>
              </a:spcBef>
              <a:tabLst>
                <a:tab pos="632460"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4</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Packages</a:t>
            </a:r>
            <a:endParaRPr sz="850">
              <a:latin typeface="Lucida Console"/>
              <a:cs typeface="Lucida Console"/>
            </a:endParaRPr>
          </a:p>
          <a:p>
            <a:pPr marL="12700" marR="3693795" indent="-635">
              <a:lnSpc>
                <a:spcPct val="132400"/>
              </a:lnSpc>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Installed:</a:t>
            </a:r>
            <a:endParaRPr sz="850">
              <a:latin typeface="Lucida Console"/>
              <a:cs typeface="Lucida Console"/>
            </a:endParaRPr>
          </a:p>
          <a:p>
            <a:pPr marL="146685">
              <a:lnSpc>
                <a:spcPct val="100000"/>
              </a:lnSpc>
              <a:spcBef>
                <a:spcPts val="330"/>
              </a:spcBef>
              <a:tabLst>
                <a:tab pos="3291840" algn="l"/>
              </a:tabLst>
            </a:pPr>
            <a:r>
              <a:rPr sz="850" spc="30" dirty="0">
                <a:solidFill>
                  <a:srgbClr val="333333"/>
                </a:solidFill>
                <a:latin typeface="Lucida Console"/>
                <a:cs typeface="Lucida Console"/>
              </a:rPr>
              <a:t>samba-4.9.1-8.el8.x86_64	samba-client-4.9.1-8.el8.x86_64</a:t>
            </a:r>
            <a:endParaRPr sz="850">
              <a:latin typeface="Lucida Console"/>
              <a:cs typeface="Lucida Console"/>
            </a:endParaRPr>
          </a:p>
          <a:p>
            <a:pPr>
              <a:lnSpc>
                <a:spcPct val="100000"/>
              </a:lnSpc>
            </a:pPr>
            <a:endParaRPr sz="900">
              <a:latin typeface="Lucida Console"/>
              <a:cs typeface="Lucida Console"/>
            </a:endParaRPr>
          </a:p>
          <a:p>
            <a:pPr marL="146685">
              <a:lnSpc>
                <a:spcPct val="100000"/>
              </a:lnSpc>
              <a:spcBef>
                <a:spcPts val="780"/>
              </a:spcBef>
              <a:tabLst>
                <a:tab pos="3319779" algn="l"/>
              </a:tabLst>
            </a:pPr>
            <a:r>
              <a:rPr sz="850" spc="30" dirty="0">
                <a:solidFill>
                  <a:srgbClr val="333333"/>
                </a:solidFill>
                <a:latin typeface="Lucida Console"/>
                <a:cs typeface="Lucida Console"/>
              </a:rPr>
              <a:t>samba-common-tools-4.9.1-8.el8.x86_64	samba-libs-4.9.1-8.el8.x86_64</a:t>
            </a:r>
            <a:endParaRPr sz="850">
              <a:latin typeface="Lucida Console"/>
              <a:cs typeface="Lucida Console"/>
            </a:endParaRPr>
          </a:p>
        </p:txBody>
      </p:sp>
      <p:sp>
        <p:nvSpPr>
          <p:cNvPr id="19" name="object 19"/>
          <p:cNvSpPr txBox="1"/>
          <p:nvPr/>
        </p:nvSpPr>
        <p:spPr>
          <a:xfrm>
            <a:off x="946424" y="3958859"/>
            <a:ext cx="5600065" cy="1724660"/>
          </a:xfrm>
          <a:prstGeom prst="rect">
            <a:avLst/>
          </a:prstGeom>
        </p:spPr>
        <p:txBody>
          <a:bodyPr vert="horz" wrap="square" lIns="0" tIns="17780" rIns="0" bIns="0" rtlCol="0">
            <a:spAutoFit/>
          </a:bodyPr>
          <a:lstStyle/>
          <a:p>
            <a:pPr marL="136525">
              <a:lnSpc>
                <a:spcPct val="100000"/>
              </a:lnSpc>
              <a:spcBef>
                <a:spcPts val="14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安装完毕后打开</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服务程序的主配置文件，好在参数并不多，只有</a:t>
            </a:r>
            <a:r>
              <a:rPr sz="950" b="1" dirty="0">
                <a:solidFill>
                  <a:srgbClr val="333333"/>
                </a:solidFill>
                <a:latin typeface="Trebuchet MS"/>
                <a:cs typeface="Trebuchet MS"/>
              </a:rPr>
              <a:t>37</a:t>
            </a:r>
            <a:r>
              <a:rPr sz="950" b="1" spc="25" dirty="0">
                <a:solidFill>
                  <a:srgbClr val="333333"/>
                </a:solidFill>
                <a:latin typeface="微软雅黑"/>
                <a:cs typeface="微软雅黑"/>
              </a:rPr>
              <a:t>行。其中第</a:t>
            </a:r>
            <a:r>
              <a:rPr sz="950" b="1" dirty="0">
                <a:solidFill>
                  <a:srgbClr val="333333"/>
                </a:solidFill>
                <a:latin typeface="Trebuchet MS"/>
                <a:cs typeface="Trebuchet MS"/>
              </a:rPr>
              <a:t>17</a:t>
            </a:r>
            <a:r>
              <a:rPr sz="950" b="1" spc="25" dirty="0">
                <a:solidFill>
                  <a:srgbClr val="333333"/>
                </a:solidFill>
                <a:latin typeface="微软雅黑"/>
                <a:cs typeface="微软雅黑"/>
              </a:rPr>
              <a:t>至</a:t>
            </a:r>
            <a:r>
              <a:rPr sz="950" b="1" dirty="0">
                <a:solidFill>
                  <a:srgbClr val="333333"/>
                </a:solidFill>
                <a:latin typeface="Trebuchet MS"/>
                <a:cs typeface="Trebuchet MS"/>
              </a:rPr>
              <a:t>22</a:t>
            </a:r>
            <a:r>
              <a:rPr sz="950" b="1" spc="25" dirty="0">
                <a:solidFill>
                  <a:srgbClr val="333333"/>
                </a:solidFill>
                <a:latin typeface="微软雅黑"/>
                <a:cs typeface="微软雅黑"/>
              </a:rPr>
              <a:t>行代表共 享该登录用户的家目录内容，虽然某些情况下可以更方便的共享文件，但这个默认操作着实有些危险， 建议删除掉不要共享；而</a:t>
            </a:r>
            <a:r>
              <a:rPr sz="950" b="1" spc="-10" dirty="0">
                <a:solidFill>
                  <a:srgbClr val="333333"/>
                </a:solidFill>
                <a:latin typeface="Trebuchet MS"/>
                <a:cs typeface="Trebuchet MS"/>
              </a:rPr>
              <a:t>24-29</a:t>
            </a:r>
            <a:r>
              <a:rPr sz="950" b="1" spc="25" dirty="0">
                <a:solidFill>
                  <a:srgbClr val="333333"/>
                </a:solidFill>
                <a:latin typeface="微软雅黑"/>
                <a:cs typeface="微软雅黑"/>
              </a:rPr>
              <a:t>行是用</a:t>
            </a:r>
            <a:r>
              <a:rPr sz="950" b="1" spc="114" dirty="0">
                <a:solidFill>
                  <a:srgbClr val="333333"/>
                </a:solidFill>
                <a:latin typeface="Trebuchet MS"/>
                <a:cs typeface="Trebuchet MS"/>
              </a:rPr>
              <a:t>SMB</a:t>
            </a:r>
            <a:r>
              <a:rPr sz="950" b="1" spc="25" dirty="0">
                <a:solidFill>
                  <a:srgbClr val="333333"/>
                </a:solidFill>
                <a:latin typeface="微软雅黑"/>
                <a:cs typeface="微软雅黑"/>
              </a:rPr>
              <a:t>协议共享本地的打印机设备，方便局域网内的用户可以远程 使用，当前我们没有打印机设备，因此也删除掉不共享；最后的</a:t>
            </a:r>
            <a:r>
              <a:rPr sz="950" b="1" dirty="0">
                <a:solidFill>
                  <a:srgbClr val="333333"/>
                </a:solidFill>
                <a:latin typeface="Trebuchet MS"/>
                <a:cs typeface="Trebuchet MS"/>
              </a:rPr>
              <a:t>31</a:t>
            </a:r>
            <a:r>
              <a:rPr sz="950" b="1" spc="25" dirty="0">
                <a:solidFill>
                  <a:srgbClr val="333333"/>
                </a:solidFill>
                <a:latin typeface="微软雅黑"/>
                <a:cs typeface="微软雅黑"/>
              </a:rPr>
              <a:t>至</a:t>
            </a:r>
            <a:r>
              <a:rPr sz="950" b="1" dirty="0">
                <a:solidFill>
                  <a:srgbClr val="333333"/>
                </a:solidFill>
                <a:latin typeface="Trebuchet MS"/>
                <a:cs typeface="Trebuchet MS"/>
              </a:rPr>
              <a:t>37</a:t>
            </a:r>
            <a:r>
              <a:rPr sz="950" b="1" spc="25" dirty="0">
                <a:solidFill>
                  <a:srgbClr val="333333"/>
                </a:solidFill>
                <a:latin typeface="微软雅黑"/>
                <a:cs typeface="微软雅黑"/>
              </a:rPr>
              <a:t>行依然为共享打印机设备的参 数，同样建议予以删除。</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vim</a:t>
            </a:r>
            <a:r>
              <a:rPr sz="850" spc="20" dirty="0">
                <a:solidFill>
                  <a:srgbClr val="333333"/>
                </a:solidFill>
                <a:latin typeface="Lucida Console"/>
                <a:cs typeface="Lucida Console"/>
              </a:rPr>
              <a:t> </a:t>
            </a:r>
            <a:r>
              <a:rPr sz="850" spc="30" dirty="0">
                <a:solidFill>
                  <a:srgbClr val="333333"/>
                </a:solidFill>
                <a:latin typeface="Lucida Console"/>
                <a:cs typeface="Lucida Console"/>
              </a:rPr>
              <a:t>/etc/samba/smb.conf</a:t>
            </a:r>
            <a:endParaRPr sz="850">
              <a:latin typeface="Lucida Console"/>
              <a:cs typeface="Lucida Console"/>
            </a:endParaRPr>
          </a:p>
        </p:txBody>
      </p:sp>
      <p:graphicFrame>
        <p:nvGraphicFramePr>
          <p:cNvPr id="20" name="object 20"/>
          <p:cNvGraphicFramePr>
            <a:graphicFrameLocks noGrp="1"/>
          </p:cNvGraphicFramePr>
          <p:nvPr/>
        </p:nvGraphicFramePr>
        <p:xfrm>
          <a:off x="1118486" y="5729000"/>
          <a:ext cx="4202430" cy="3884929"/>
        </p:xfrm>
        <a:graphic>
          <a:graphicData uri="http://schemas.openxmlformats.org/drawingml/2006/table">
            <a:tbl>
              <a:tblPr firstRow="1" bandRow="1">
                <a:tableStyleId>{2D5ABB26-0587-4C30-8999-92F81FD0307C}</a:tableStyleId>
              </a:tblPr>
              <a:tblGrid>
                <a:gridCol w="201930">
                  <a:extLst>
                    <a:ext uri="{9D8B030D-6E8A-4147-A177-3AD203B41FA5}">
                      <a16:colId xmlns:a16="http://schemas.microsoft.com/office/drawing/2014/main" val="20000"/>
                    </a:ext>
                  </a:extLst>
                </a:gridCol>
                <a:gridCol w="545465">
                  <a:extLst>
                    <a:ext uri="{9D8B030D-6E8A-4147-A177-3AD203B41FA5}">
                      <a16:colId xmlns:a16="http://schemas.microsoft.com/office/drawing/2014/main" val="20001"/>
                    </a:ext>
                  </a:extLst>
                </a:gridCol>
                <a:gridCol w="3251200">
                  <a:extLst>
                    <a:ext uri="{9D8B030D-6E8A-4147-A177-3AD203B41FA5}">
                      <a16:colId xmlns:a16="http://schemas.microsoft.com/office/drawing/2014/main" val="20002"/>
                    </a:ext>
                  </a:extLst>
                </a:gridCol>
                <a:gridCol w="203200">
                  <a:extLst>
                    <a:ext uri="{9D8B030D-6E8A-4147-A177-3AD203B41FA5}">
                      <a16:colId xmlns:a16="http://schemas.microsoft.com/office/drawing/2014/main" val="20003"/>
                    </a:ext>
                  </a:extLst>
                </a:gridCol>
              </a:tblGrid>
              <a:tr h="142240">
                <a:tc>
                  <a:txBody>
                    <a:bodyPr/>
                    <a:lstStyle/>
                    <a:p>
                      <a:pPr marR="27940" algn="r">
                        <a:lnSpc>
                          <a:spcPts val="880"/>
                        </a:lnSpc>
                      </a:pPr>
                      <a:r>
                        <a:rPr sz="850" dirty="0">
                          <a:solidFill>
                            <a:srgbClr val="333333"/>
                          </a:solidFill>
                          <a:latin typeface="Lucida Console"/>
                          <a:cs typeface="Lucida Console"/>
                        </a:rPr>
                        <a:t>1</a:t>
                      </a:r>
                      <a:endParaRPr sz="850">
                        <a:latin typeface="Lucida Console"/>
                        <a:cs typeface="Lucida Console"/>
                      </a:endParaRPr>
                    </a:p>
                  </a:txBody>
                  <a:tcPr marL="0" marR="0" marT="0" marB="0">
                    <a:solidFill>
                      <a:srgbClr val="F8F8F8"/>
                    </a:solidFill>
                  </a:tcPr>
                </a:tc>
                <a:tc gridSpan="2">
                  <a:txBody>
                    <a:bodyPr/>
                    <a:lstStyle/>
                    <a:p>
                      <a:pPr marL="33020">
                        <a:lnSpc>
                          <a:spcPts val="880"/>
                        </a:lnSpc>
                      </a:pPr>
                      <a:r>
                        <a:rPr sz="850" spc="15" dirty="0">
                          <a:solidFill>
                            <a:srgbClr val="333333"/>
                          </a:solidFill>
                          <a:latin typeface="Lucida Console"/>
                          <a:cs typeface="Lucida Console"/>
                        </a:rPr>
                        <a:t>#</a:t>
                      </a:r>
                      <a:r>
                        <a:rPr sz="850" spc="25" dirty="0">
                          <a:solidFill>
                            <a:srgbClr val="333333"/>
                          </a:solidFill>
                          <a:latin typeface="Lucida Console"/>
                          <a:cs typeface="Lucida Console"/>
                        </a:rPr>
                        <a:t> See</a:t>
                      </a:r>
                      <a:r>
                        <a:rPr sz="850" spc="30" dirty="0">
                          <a:solidFill>
                            <a:srgbClr val="333333"/>
                          </a:solidFill>
                          <a:latin typeface="Lucida Console"/>
                          <a:cs typeface="Lucida Console"/>
                        </a:rPr>
                        <a:t> smb.conf.example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a:t>
                      </a:r>
                      <a:r>
                        <a:rPr sz="850" spc="25" dirty="0">
                          <a:solidFill>
                            <a:srgbClr val="333333"/>
                          </a:solidFill>
                          <a:latin typeface="Lucida Console"/>
                          <a:cs typeface="Lucida Console"/>
                        </a:rPr>
                        <a:t>more</a:t>
                      </a:r>
                      <a:r>
                        <a:rPr sz="850" spc="30" dirty="0">
                          <a:solidFill>
                            <a:srgbClr val="333333"/>
                          </a:solidFill>
                          <a:latin typeface="Lucida Console"/>
                          <a:cs typeface="Lucida Console"/>
                        </a:rPr>
                        <a:t> detailed </a:t>
                      </a:r>
                      <a:r>
                        <a:rPr sz="850" spc="25" dirty="0">
                          <a:solidFill>
                            <a:srgbClr val="333333"/>
                          </a:solidFill>
                          <a:latin typeface="Lucida Console"/>
                          <a:cs typeface="Lucida Console"/>
                        </a:rPr>
                        <a:t>config</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a:txBody>
                    <a:bodyPr/>
                    <a:lstStyle/>
                    <a:p>
                      <a:pPr marL="34290">
                        <a:lnSpc>
                          <a:spcPts val="880"/>
                        </a:lnSpc>
                      </a:pPr>
                      <a:r>
                        <a:rPr sz="850" spc="20" dirty="0">
                          <a:solidFill>
                            <a:srgbClr val="333333"/>
                          </a:solidFill>
                          <a:latin typeface="Lucida Console"/>
                          <a:cs typeface="Lucida Console"/>
                        </a:rPr>
                        <a:t>or</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R="27940" algn="r">
                        <a:lnSpc>
                          <a:spcPct val="100000"/>
                        </a:lnSpc>
                        <a:spcBef>
                          <a:spcPts val="90"/>
                        </a:spcBef>
                      </a:pPr>
                      <a:r>
                        <a:rPr sz="850" dirty="0">
                          <a:solidFill>
                            <a:srgbClr val="333333"/>
                          </a:solidFill>
                          <a:latin typeface="Lucida Console"/>
                          <a:cs typeface="Lucida Console"/>
                        </a:rPr>
                        <a:t>2</a:t>
                      </a:r>
                      <a:endParaRPr sz="850">
                        <a:latin typeface="Lucida Console"/>
                        <a:cs typeface="Lucida Console"/>
                      </a:endParaRPr>
                    </a:p>
                  </a:txBody>
                  <a:tcPr marL="0" marR="0" marT="11430" marB="0">
                    <a:solidFill>
                      <a:srgbClr val="F8F8F8"/>
                    </a:solidFill>
                  </a:tcPr>
                </a:tc>
                <a:tc gridSpan="2">
                  <a:txBody>
                    <a:bodyPr/>
                    <a:lstStyle/>
                    <a:p>
                      <a:pPr marL="33020">
                        <a:lnSpc>
                          <a:spcPct val="100000"/>
                        </a:lnSpc>
                        <a:spcBef>
                          <a:spcPts val="90"/>
                        </a:spcBef>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5" dirty="0">
                          <a:solidFill>
                            <a:srgbClr val="333333"/>
                          </a:solidFill>
                          <a:latin typeface="Lucida Console"/>
                          <a:cs typeface="Lucida Console"/>
                        </a:rPr>
                        <a:t>read</a:t>
                      </a:r>
                      <a:r>
                        <a:rPr sz="850" spc="15" dirty="0">
                          <a:solidFill>
                            <a:srgbClr val="333333"/>
                          </a:solidFill>
                          <a:latin typeface="Lucida Console"/>
                          <a:cs typeface="Lucida Console"/>
                        </a:rPr>
                        <a:t> </a:t>
                      </a:r>
                      <a:r>
                        <a:rPr sz="850" spc="25" dirty="0">
                          <a:solidFill>
                            <a:srgbClr val="333333"/>
                          </a:solidFill>
                          <a:latin typeface="Lucida Console"/>
                          <a:cs typeface="Lucida Console"/>
                        </a:rPr>
                        <a:t>the</a:t>
                      </a:r>
                      <a:r>
                        <a:rPr sz="850" spc="15" dirty="0">
                          <a:solidFill>
                            <a:srgbClr val="333333"/>
                          </a:solidFill>
                          <a:latin typeface="Lucida Console"/>
                          <a:cs typeface="Lucida Console"/>
                        </a:rPr>
                        <a:t> </a:t>
                      </a:r>
                      <a:r>
                        <a:rPr sz="850" spc="30" dirty="0">
                          <a:solidFill>
                            <a:srgbClr val="333333"/>
                          </a:solidFill>
                          <a:latin typeface="Lucida Console"/>
                          <a:cs typeface="Lucida Console"/>
                        </a:rPr>
                        <a:t>smb.conf</a:t>
                      </a:r>
                      <a:r>
                        <a:rPr sz="850" spc="15" dirty="0">
                          <a:solidFill>
                            <a:srgbClr val="333333"/>
                          </a:solidFill>
                          <a:latin typeface="Lucida Console"/>
                          <a:cs typeface="Lucida Console"/>
                        </a:rPr>
                        <a:t> </a:t>
                      </a:r>
                      <a:r>
                        <a:rPr sz="850" spc="30" dirty="0">
                          <a:solidFill>
                            <a:srgbClr val="333333"/>
                          </a:solidFill>
                          <a:latin typeface="Lucida Console"/>
                          <a:cs typeface="Lucida Console"/>
                        </a:rPr>
                        <a:t>manpage.</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1"/>
                  </a:ext>
                </a:extLst>
              </a:tr>
              <a:tr h="171450">
                <a:tc>
                  <a:txBody>
                    <a:bodyPr/>
                    <a:lstStyle/>
                    <a:p>
                      <a:pPr marR="27940" algn="r">
                        <a:lnSpc>
                          <a:spcPct val="100000"/>
                        </a:lnSpc>
                        <a:spcBef>
                          <a:spcPts val="90"/>
                        </a:spcBef>
                      </a:pPr>
                      <a:r>
                        <a:rPr sz="850" dirty="0">
                          <a:solidFill>
                            <a:srgbClr val="333333"/>
                          </a:solidFill>
                          <a:latin typeface="Lucida Console"/>
                          <a:cs typeface="Lucida Console"/>
                        </a:rPr>
                        <a:t>3</a:t>
                      </a:r>
                      <a:endParaRPr sz="850">
                        <a:latin typeface="Lucida Console"/>
                        <a:cs typeface="Lucida Console"/>
                      </a:endParaRPr>
                    </a:p>
                  </a:txBody>
                  <a:tcPr marL="0" marR="0" marT="11430" marB="0">
                    <a:solidFill>
                      <a:srgbClr val="F8F8F8"/>
                    </a:solidFill>
                  </a:tcPr>
                </a:tc>
                <a:tc gridSpan="2">
                  <a:txBody>
                    <a:bodyPr/>
                    <a:lstStyle/>
                    <a:p>
                      <a:pPr marL="33020">
                        <a:lnSpc>
                          <a:spcPct val="100000"/>
                        </a:lnSpc>
                        <a:spcBef>
                          <a:spcPts val="90"/>
                        </a:spcBef>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Run</a:t>
                      </a:r>
                      <a:r>
                        <a:rPr sz="850" spc="30" dirty="0">
                          <a:solidFill>
                            <a:srgbClr val="333333"/>
                          </a:solidFill>
                          <a:latin typeface="Lucida Console"/>
                          <a:cs typeface="Lucida Console"/>
                        </a:rPr>
                        <a:t> 'testparm'</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verify</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config</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30" dirty="0">
                          <a:solidFill>
                            <a:srgbClr val="333333"/>
                          </a:solidFill>
                          <a:latin typeface="Lucida Console"/>
                          <a:cs typeface="Lucida Console"/>
                        </a:rPr>
                        <a:t>correct </a:t>
                      </a:r>
                      <a:r>
                        <a:rPr sz="850" spc="25" dirty="0">
                          <a:solidFill>
                            <a:srgbClr val="333333"/>
                          </a:solidFill>
                          <a:latin typeface="Lucida Console"/>
                          <a:cs typeface="Lucida Console"/>
                        </a:rPr>
                        <a:t>after</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2"/>
                  </a:ext>
                </a:extLst>
              </a:tr>
              <a:tr h="171450">
                <a:tc>
                  <a:txBody>
                    <a:bodyPr/>
                    <a:lstStyle/>
                    <a:p>
                      <a:pPr marR="27940" algn="r">
                        <a:lnSpc>
                          <a:spcPct val="100000"/>
                        </a:lnSpc>
                        <a:spcBef>
                          <a:spcPts val="90"/>
                        </a:spcBef>
                      </a:pPr>
                      <a:r>
                        <a:rPr sz="850" dirty="0">
                          <a:solidFill>
                            <a:srgbClr val="333333"/>
                          </a:solidFill>
                          <a:latin typeface="Lucida Console"/>
                          <a:cs typeface="Lucida Console"/>
                        </a:rPr>
                        <a:t>4</a:t>
                      </a:r>
                      <a:endParaRPr sz="850">
                        <a:latin typeface="Lucida Console"/>
                        <a:cs typeface="Lucida Console"/>
                      </a:endParaRPr>
                    </a:p>
                  </a:txBody>
                  <a:tcPr marL="0" marR="0" marT="11430" marB="0">
                    <a:solidFill>
                      <a:srgbClr val="F8F8F8"/>
                    </a:solidFill>
                  </a:tcPr>
                </a:tc>
                <a:tc gridSpan="2">
                  <a:txBody>
                    <a:bodyPr/>
                    <a:lstStyle/>
                    <a:p>
                      <a:pPr marL="33020">
                        <a:lnSpc>
                          <a:spcPct val="100000"/>
                        </a:lnSpc>
                        <a:spcBef>
                          <a:spcPts val="9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you</a:t>
                      </a:r>
                      <a:r>
                        <a:rPr sz="850" spc="5" dirty="0">
                          <a:solidFill>
                            <a:srgbClr val="333333"/>
                          </a:solidFill>
                          <a:latin typeface="Lucida Console"/>
                          <a:cs typeface="Lucida Console"/>
                        </a:rPr>
                        <a:t> </a:t>
                      </a:r>
                      <a:r>
                        <a:rPr sz="850" spc="30" dirty="0">
                          <a:solidFill>
                            <a:srgbClr val="333333"/>
                          </a:solidFill>
                          <a:latin typeface="Lucida Console"/>
                          <a:cs typeface="Lucida Console"/>
                        </a:rPr>
                        <a:t>modified</a:t>
                      </a:r>
                      <a:r>
                        <a:rPr sz="850" spc="10" dirty="0">
                          <a:solidFill>
                            <a:srgbClr val="333333"/>
                          </a:solidFill>
                          <a:latin typeface="Lucida Console"/>
                          <a:cs typeface="Lucida Console"/>
                        </a:rPr>
                        <a:t> </a:t>
                      </a:r>
                      <a:r>
                        <a:rPr sz="850" spc="25" dirty="0">
                          <a:solidFill>
                            <a:srgbClr val="333333"/>
                          </a:solidFill>
                          <a:latin typeface="Lucida Console"/>
                          <a:cs typeface="Lucida Console"/>
                        </a:rPr>
                        <a:t>it.</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3"/>
                  </a:ext>
                </a:extLst>
              </a:tr>
              <a:tr h="171450">
                <a:tc>
                  <a:txBody>
                    <a:bodyPr/>
                    <a:lstStyle/>
                    <a:p>
                      <a:pPr marR="27940" algn="r">
                        <a:lnSpc>
                          <a:spcPct val="100000"/>
                        </a:lnSpc>
                        <a:spcBef>
                          <a:spcPts val="90"/>
                        </a:spcBef>
                      </a:pPr>
                      <a:r>
                        <a:rPr sz="850" dirty="0">
                          <a:solidFill>
                            <a:srgbClr val="333333"/>
                          </a:solidFill>
                          <a:latin typeface="Lucida Console"/>
                          <a:cs typeface="Lucida Console"/>
                        </a:rPr>
                        <a:t>5</a:t>
                      </a:r>
                      <a:endParaRPr sz="850">
                        <a:latin typeface="Lucida Console"/>
                        <a:cs typeface="Lucida Console"/>
                      </a:endParaRPr>
                    </a:p>
                  </a:txBody>
                  <a:tcPr marL="0" marR="0" marT="11430" marB="0">
                    <a:solidFill>
                      <a:srgbClr val="F8F8F8"/>
                    </a:solidFill>
                  </a:tcPr>
                </a:tc>
                <a:tc gridSpan="2">
                  <a:txBody>
                    <a:bodyPr/>
                    <a:lstStyle/>
                    <a:p>
                      <a:pPr>
                        <a:lnSpc>
                          <a:spcPct val="100000"/>
                        </a:lnSpc>
                      </a:pPr>
                      <a:endParaRPr sz="900">
                        <a:latin typeface="Times New Roman"/>
                        <a:cs typeface="Times New Roman"/>
                      </a:endParaRPr>
                    </a:p>
                  </a:txBody>
                  <a:tcPr marL="0" marR="0" marT="0" marB="0">
                    <a:solidFill>
                      <a:srgbClr val="F8F8F8"/>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4"/>
                  </a:ext>
                </a:extLst>
              </a:tr>
              <a:tr h="142240">
                <a:tc>
                  <a:txBody>
                    <a:bodyPr/>
                    <a:lstStyle/>
                    <a:p>
                      <a:pPr marR="27940" algn="r">
                        <a:lnSpc>
                          <a:spcPts val="930"/>
                        </a:lnSpc>
                        <a:spcBef>
                          <a:spcPts val="90"/>
                        </a:spcBef>
                      </a:pPr>
                      <a:r>
                        <a:rPr sz="850" dirty="0">
                          <a:solidFill>
                            <a:srgbClr val="333333"/>
                          </a:solidFill>
                          <a:latin typeface="Lucida Console"/>
                          <a:cs typeface="Lucida Console"/>
                        </a:rPr>
                        <a:t>6</a:t>
                      </a:r>
                      <a:endParaRPr sz="850">
                        <a:latin typeface="Lucida Console"/>
                        <a:cs typeface="Lucida Console"/>
                      </a:endParaRPr>
                    </a:p>
                  </a:txBody>
                  <a:tcPr marL="0" marR="0" marT="11430" marB="0">
                    <a:solidFill>
                      <a:srgbClr val="F8F8F8"/>
                    </a:solidFill>
                  </a:tcPr>
                </a:tc>
                <a:tc gridSpan="2">
                  <a:txBody>
                    <a:bodyPr/>
                    <a:lstStyle/>
                    <a:p>
                      <a:pPr marL="33020">
                        <a:lnSpc>
                          <a:spcPts val="930"/>
                        </a:lnSpc>
                        <a:spcBef>
                          <a:spcPts val="90"/>
                        </a:spcBef>
                      </a:pPr>
                      <a:r>
                        <a:rPr sz="850" spc="30" dirty="0">
                          <a:solidFill>
                            <a:srgbClr val="333333"/>
                          </a:solidFill>
                          <a:latin typeface="Lucida Console"/>
                          <a:cs typeface="Lucida Console"/>
                        </a:rPr>
                        <a:t>[global]</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5"/>
                  </a:ext>
                </a:extLst>
              </a:tr>
              <a:tr h="200660">
                <a:tc>
                  <a:txBody>
                    <a:bodyPr/>
                    <a:lstStyle/>
                    <a:p>
                      <a:pPr marR="27940" algn="r">
                        <a:lnSpc>
                          <a:spcPct val="100000"/>
                        </a:lnSpc>
                        <a:spcBef>
                          <a:spcPts val="320"/>
                        </a:spcBef>
                      </a:pPr>
                      <a:r>
                        <a:rPr sz="850" dirty="0">
                          <a:solidFill>
                            <a:srgbClr val="333333"/>
                          </a:solidFill>
                          <a:latin typeface="Lucida Console"/>
                          <a:cs typeface="Lucida Console"/>
                        </a:rPr>
                        <a:t>7</a:t>
                      </a:r>
                      <a:endParaRPr sz="850">
                        <a:latin typeface="Lucida Console"/>
                        <a:cs typeface="Lucida Console"/>
                      </a:endParaRPr>
                    </a:p>
                  </a:txBody>
                  <a:tcPr marL="0" marR="0" marT="4064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5400">
                        <a:lnSpc>
                          <a:spcPct val="100000"/>
                        </a:lnSpc>
                        <a:spcBef>
                          <a:spcPts val="320"/>
                        </a:spcBef>
                      </a:pPr>
                      <a:r>
                        <a:rPr sz="850" spc="30" dirty="0">
                          <a:solidFill>
                            <a:srgbClr val="333333"/>
                          </a:solidFill>
                          <a:latin typeface="Lucida Console"/>
                          <a:cs typeface="Lucida Console"/>
                        </a:rPr>
                        <a:t>workgroup</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SAMBA</a:t>
                      </a:r>
                      <a:endParaRPr sz="850">
                        <a:latin typeface="Lucida Console"/>
                        <a:cs typeface="Lucida Console"/>
                      </a:endParaRPr>
                    </a:p>
                  </a:txBody>
                  <a:tcPr marL="0" marR="0" marT="40640" marB="0">
                    <a:solidFill>
                      <a:srgbClr val="F8F8F8"/>
                    </a:solidFill>
                  </a:tcPr>
                </a:tc>
                <a:tc hMerge="1">
                  <a:txBody>
                    <a:bodyPr/>
                    <a:lstStyle/>
                    <a:p>
                      <a:endParaRPr/>
                    </a:p>
                  </a:txBody>
                  <a:tcPr marL="0" marR="0" marT="0" marB="0"/>
                </a:tc>
                <a:extLst>
                  <a:ext uri="{0D108BD9-81ED-4DB2-BD59-A6C34878D82A}">
                    <a16:rowId xmlns:a16="http://schemas.microsoft.com/office/drawing/2014/main" val="10006"/>
                  </a:ext>
                </a:extLst>
              </a:tr>
              <a:tr h="171450">
                <a:tc>
                  <a:txBody>
                    <a:bodyPr/>
                    <a:lstStyle/>
                    <a:p>
                      <a:pPr marR="27940" algn="r">
                        <a:lnSpc>
                          <a:spcPct val="100000"/>
                        </a:lnSpc>
                        <a:spcBef>
                          <a:spcPts val="90"/>
                        </a:spcBef>
                      </a:pPr>
                      <a:r>
                        <a:rPr sz="850" dirty="0">
                          <a:solidFill>
                            <a:srgbClr val="333333"/>
                          </a:solidFill>
                          <a:latin typeface="Lucida Console"/>
                          <a:cs typeface="Lucida Console"/>
                        </a:rPr>
                        <a:t>8</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5400">
                        <a:lnSpc>
                          <a:spcPct val="100000"/>
                        </a:lnSpc>
                        <a:spcBef>
                          <a:spcPts val="90"/>
                        </a:spcBef>
                      </a:pPr>
                      <a:r>
                        <a:rPr sz="850" spc="30" dirty="0">
                          <a:solidFill>
                            <a:srgbClr val="333333"/>
                          </a:solidFill>
                          <a:latin typeface="Lucida Console"/>
                          <a:cs typeface="Lucida Console"/>
                        </a:rPr>
                        <a:t>security</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user</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07"/>
                  </a:ext>
                </a:extLst>
              </a:tr>
              <a:tr h="171450">
                <a:tc>
                  <a:txBody>
                    <a:bodyPr/>
                    <a:lstStyle/>
                    <a:p>
                      <a:pPr marR="27940" algn="r">
                        <a:lnSpc>
                          <a:spcPct val="100000"/>
                        </a:lnSpc>
                        <a:spcBef>
                          <a:spcPts val="90"/>
                        </a:spcBef>
                      </a:pPr>
                      <a:r>
                        <a:rPr sz="850" dirty="0">
                          <a:solidFill>
                            <a:srgbClr val="333333"/>
                          </a:solidFill>
                          <a:latin typeface="Lucida Console"/>
                          <a:cs typeface="Lucida Console"/>
                        </a:rPr>
                        <a:t>9</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a:lnSpc>
                          <a:spcPct val="100000"/>
                        </a:lnSpc>
                      </a:pPr>
                      <a:endParaRPr sz="900">
                        <a:latin typeface="Times New Roman"/>
                        <a:cs typeface="Times New Roman"/>
                      </a:endParaRPr>
                    </a:p>
                  </a:txBody>
                  <a:tcPr marL="0" marR="0" marT="0" marB="0">
                    <a:solidFill>
                      <a:srgbClr val="F8F8F8"/>
                    </a:solidFill>
                  </a:tcPr>
                </a:tc>
                <a:tc hMerge="1">
                  <a:txBody>
                    <a:bodyPr/>
                    <a:lstStyle/>
                    <a:p>
                      <a:endParaRPr/>
                    </a:p>
                  </a:txBody>
                  <a:tcPr marL="0" marR="0" marT="0" marB="0"/>
                </a:tc>
                <a:extLst>
                  <a:ext uri="{0D108BD9-81ED-4DB2-BD59-A6C34878D82A}">
                    <a16:rowId xmlns:a16="http://schemas.microsoft.com/office/drawing/2014/main" val="10008"/>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10</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7940">
                        <a:lnSpc>
                          <a:spcPct val="100000"/>
                        </a:lnSpc>
                        <a:spcBef>
                          <a:spcPts val="90"/>
                        </a:spcBef>
                      </a:pPr>
                      <a:r>
                        <a:rPr sz="850" spc="25" dirty="0">
                          <a:solidFill>
                            <a:srgbClr val="333333"/>
                          </a:solidFill>
                          <a:latin typeface="Lucida Console"/>
                          <a:cs typeface="Lucida Console"/>
                        </a:rPr>
                        <a:t>passdb</a:t>
                      </a:r>
                      <a:r>
                        <a:rPr sz="850" spc="15" dirty="0">
                          <a:solidFill>
                            <a:srgbClr val="333333"/>
                          </a:solidFill>
                          <a:latin typeface="Lucida Console"/>
                          <a:cs typeface="Lucida Console"/>
                        </a:rPr>
                        <a:t> </a:t>
                      </a:r>
                      <a:r>
                        <a:rPr sz="850" spc="30" dirty="0">
                          <a:solidFill>
                            <a:srgbClr val="333333"/>
                          </a:solidFill>
                          <a:latin typeface="Lucida Console"/>
                          <a:cs typeface="Lucida Console"/>
                        </a:rPr>
                        <a:t>backend</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tdbsam</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09"/>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11</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a:lnSpc>
                          <a:spcPct val="100000"/>
                        </a:lnSpc>
                      </a:pPr>
                      <a:endParaRPr sz="900">
                        <a:latin typeface="Times New Roman"/>
                        <a:cs typeface="Times New Roman"/>
                      </a:endParaRPr>
                    </a:p>
                  </a:txBody>
                  <a:tcPr marL="0" marR="0" marT="0" marB="0">
                    <a:solidFill>
                      <a:srgbClr val="F8F8F8"/>
                    </a:solidFill>
                  </a:tcPr>
                </a:tc>
                <a:tc hMerge="1">
                  <a:txBody>
                    <a:bodyPr/>
                    <a:lstStyle/>
                    <a:p>
                      <a:endParaRPr/>
                    </a:p>
                  </a:txBody>
                  <a:tcPr marL="0" marR="0" marT="0" marB="0"/>
                </a:tc>
                <a:extLst>
                  <a:ext uri="{0D108BD9-81ED-4DB2-BD59-A6C34878D82A}">
                    <a16:rowId xmlns:a16="http://schemas.microsoft.com/office/drawing/2014/main" val="10010"/>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12</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7940">
                        <a:lnSpc>
                          <a:spcPct val="100000"/>
                        </a:lnSpc>
                        <a:spcBef>
                          <a:spcPts val="90"/>
                        </a:spcBef>
                      </a:pPr>
                      <a:r>
                        <a:rPr sz="850" spc="30" dirty="0">
                          <a:solidFill>
                            <a:srgbClr val="333333"/>
                          </a:solidFill>
                          <a:latin typeface="Lucida Console"/>
                          <a:cs typeface="Lucida Console"/>
                        </a:rPr>
                        <a:t>printing</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cups</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11"/>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13</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7940">
                        <a:lnSpc>
                          <a:spcPct val="100000"/>
                        </a:lnSpc>
                        <a:spcBef>
                          <a:spcPts val="90"/>
                        </a:spcBef>
                      </a:pPr>
                      <a:r>
                        <a:rPr sz="850" spc="30" dirty="0">
                          <a:solidFill>
                            <a:srgbClr val="333333"/>
                          </a:solidFill>
                          <a:latin typeface="Lucida Console"/>
                          <a:cs typeface="Lucida Console"/>
                        </a:rPr>
                        <a:t>printcap</a:t>
                      </a:r>
                      <a:r>
                        <a:rPr sz="850" spc="1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5" dirty="0">
                          <a:solidFill>
                            <a:srgbClr val="333333"/>
                          </a:solidFill>
                          <a:latin typeface="Lucida Console"/>
                          <a:cs typeface="Lucida Console"/>
                        </a:rPr>
                        <a:t>cups</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12"/>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14</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7940">
                        <a:lnSpc>
                          <a:spcPct val="100000"/>
                        </a:lnSpc>
                        <a:spcBef>
                          <a:spcPts val="90"/>
                        </a:spcBef>
                      </a:pPr>
                      <a:r>
                        <a:rPr sz="850" spc="25" dirty="0">
                          <a:solidFill>
                            <a:srgbClr val="333333"/>
                          </a:solidFill>
                          <a:latin typeface="Lucida Console"/>
                          <a:cs typeface="Lucida Console"/>
                        </a:rPr>
                        <a:t>load</a:t>
                      </a:r>
                      <a:r>
                        <a:rPr sz="850" spc="5" dirty="0">
                          <a:solidFill>
                            <a:srgbClr val="333333"/>
                          </a:solidFill>
                          <a:latin typeface="Lucida Console"/>
                          <a:cs typeface="Lucida Console"/>
                        </a:rPr>
                        <a:t> </a:t>
                      </a:r>
                      <a:r>
                        <a:rPr sz="850" spc="30" dirty="0">
                          <a:solidFill>
                            <a:srgbClr val="333333"/>
                          </a:solidFill>
                          <a:latin typeface="Lucida Console"/>
                          <a:cs typeface="Lucida Console"/>
                        </a:rPr>
                        <a:t>printers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13"/>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15</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7940">
                        <a:lnSpc>
                          <a:spcPct val="100000"/>
                        </a:lnSpc>
                        <a:spcBef>
                          <a:spcPts val="90"/>
                        </a:spcBef>
                      </a:pPr>
                      <a:r>
                        <a:rPr sz="850" spc="25" dirty="0">
                          <a:solidFill>
                            <a:srgbClr val="333333"/>
                          </a:solidFill>
                          <a:latin typeface="Lucida Console"/>
                          <a:cs typeface="Lucida Console"/>
                        </a:rPr>
                        <a:t>cups</a:t>
                      </a:r>
                      <a:r>
                        <a:rPr sz="850" spc="5" dirty="0">
                          <a:solidFill>
                            <a:srgbClr val="333333"/>
                          </a:solidFill>
                          <a:latin typeface="Lucida Console"/>
                          <a:cs typeface="Lucida Console"/>
                        </a:rPr>
                        <a:t> </a:t>
                      </a:r>
                      <a:r>
                        <a:rPr sz="850" spc="30" dirty="0">
                          <a:solidFill>
                            <a:srgbClr val="333333"/>
                          </a:solidFill>
                          <a:latin typeface="Lucida Console"/>
                          <a:cs typeface="Lucida Console"/>
                        </a:rPr>
                        <a:t>options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raw</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14"/>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16</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a:lnSpc>
                          <a:spcPct val="100000"/>
                        </a:lnSpc>
                      </a:pPr>
                      <a:endParaRPr sz="900">
                        <a:latin typeface="Times New Roman"/>
                        <a:cs typeface="Times New Roman"/>
                      </a:endParaRPr>
                    </a:p>
                  </a:txBody>
                  <a:tcPr marL="0" marR="0" marT="0" marB="0">
                    <a:solidFill>
                      <a:srgbClr val="F8F8F8"/>
                    </a:solidFill>
                  </a:tcPr>
                </a:tc>
                <a:tc hMerge="1">
                  <a:txBody>
                    <a:bodyPr/>
                    <a:lstStyle/>
                    <a:p>
                      <a:endParaRPr/>
                    </a:p>
                  </a:txBody>
                  <a:tcPr marL="0" marR="0" marT="0" marB="0"/>
                </a:tc>
                <a:extLst>
                  <a:ext uri="{0D108BD9-81ED-4DB2-BD59-A6C34878D82A}">
                    <a16:rowId xmlns:a16="http://schemas.microsoft.com/office/drawing/2014/main" val="10015"/>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17</a:t>
                      </a:r>
                      <a:endParaRPr sz="850">
                        <a:latin typeface="Lucida Console"/>
                        <a:cs typeface="Lucida Console"/>
                      </a:endParaRPr>
                    </a:p>
                  </a:txBody>
                  <a:tcPr marL="0" marR="0" marT="11430" marB="0">
                    <a:solidFill>
                      <a:srgbClr val="F8F8F8"/>
                    </a:solidFill>
                  </a:tcPr>
                </a:tc>
                <a:tc>
                  <a:txBody>
                    <a:bodyPr/>
                    <a:lstStyle/>
                    <a:p>
                      <a:pPr marL="35560">
                        <a:lnSpc>
                          <a:spcPct val="100000"/>
                        </a:lnSpc>
                        <a:spcBef>
                          <a:spcPts val="90"/>
                        </a:spcBef>
                      </a:pPr>
                      <a:r>
                        <a:rPr sz="850" spc="30" dirty="0">
                          <a:solidFill>
                            <a:srgbClr val="333333"/>
                          </a:solidFill>
                          <a:latin typeface="Lucida Console"/>
                          <a:cs typeface="Lucida Console"/>
                        </a:rPr>
                        <a:t>[homes]</a:t>
                      </a:r>
                      <a:endParaRPr sz="850">
                        <a:latin typeface="Lucida Console"/>
                        <a:cs typeface="Lucida Console"/>
                      </a:endParaRPr>
                    </a:p>
                  </a:txBody>
                  <a:tcPr marL="0" marR="0" marT="11430" marB="0">
                    <a:solidFill>
                      <a:srgbClr val="F8F8F8"/>
                    </a:solidFill>
                  </a:tcPr>
                </a:tc>
                <a:tc gridSpan="2">
                  <a:txBody>
                    <a:bodyPr/>
                    <a:lstStyle/>
                    <a:p>
                      <a:pPr>
                        <a:lnSpc>
                          <a:spcPct val="100000"/>
                        </a:lnSpc>
                      </a:pPr>
                      <a:endParaRPr sz="900">
                        <a:latin typeface="Times New Roman"/>
                        <a:cs typeface="Times New Roman"/>
                      </a:endParaRPr>
                    </a:p>
                  </a:txBody>
                  <a:tcPr marL="0" marR="0" marT="0" marB="0">
                    <a:solidFill>
                      <a:srgbClr val="F8F8F8"/>
                    </a:solidFill>
                  </a:tcPr>
                </a:tc>
                <a:tc hMerge="1">
                  <a:txBody>
                    <a:bodyPr/>
                    <a:lstStyle/>
                    <a:p>
                      <a:endParaRPr/>
                    </a:p>
                  </a:txBody>
                  <a:tcPr marL="0" marR="0" marT="0" marB="0"/>
                </a:tc>
                <a:extLst>
                  <a:ext uri="{0D108BD9-81ED-4DB2-BD59-A6C34878D82A}">
                    <a16:rowId xmlns:a16="http://schemas.microsoft.com/office/drawing/2014/main" val="10016"/>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18</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7940">
                        <a:lnSpc>
                          <a:spcPct val="100000"/>
                        </a:lnSpc>
                        <a:spcBef>
                          <a:spcPts val="90"/>
                        </a:spcBef>
                      </a:pPr>
                      <a:r>
                        <a:rPr sz="850" spc="30" dirty="0">
                          <a:solidFill>
                            <a:srgbClr val="333333"/>
                          </a:solidFill>
                          <a:latin typeface="Lucida Console"/>
                          <a:cs typeface="Lucida Console"/>
                        </a:rPr>
                        <a:t>comment</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5" dirty="0">
                          <a:solidFill>
                            <a:srgbClr val="333333"/>
                          </a:solidFill>
                          <a:latin typeface="Lucida Console"/>
                          <a:cs typeface="Lucida Console"/>
                        </a:rPr>
                        <a:t>Home</a:t>
                      </a:r>
                      <a:r>
                        <a:rPr sz="850" spc="10" dirty="0">
                          <a:solidFill>
                            <a:srgbClr val="333333"/>
                          </a:solidFill>
                          <a:latin typeface="Lucida Console"/>
                          <a:cs typeface="Lucida Console"/>
                        </a:rPr>
                        <a:t> </a:t>
                      </a:r>
                      <a:r>
                        <a:rPr sz="850" spc="30" dirty="0">
                          <a:solidFill>
                            <a:srgbClr val="333333"/>
                          </a:solidFill>
                          <a:latin typeface="Lucida Console"/>
                          <a:cs typeface="Lucida Console"/>
                        </a:rPr>
                        <a:t>Directories</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17"/>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19</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7940">
                        <a:lnSpc>
                          <a:spcPct val="100000"/>
                        </a:lnSpc>
                        <a:spcBef>
                          <a:spcPts val="90"/>
                        </a:spcBef>
                      </a:pPr>
                      <a:r>
                        <a:rPr sz="850" spc="25" dirty="0">
                          <a:solidFill>
                            <a:srgbClr val="333333"/>
                          </a:solidFill>
                          <a:latin typeface="Lucida Console"/>
                          <a:cs typeface="Lucida Console"/>
                        </a:rPr>
                        <a:t>valid users </a:t>
                      </a:r>
                      <a:r>
                        <a:rPr sz="850" spc="15" dirty="0">
                          <a:solidFill>
                            <a:srgbClr val="333333"/>
                          </a:solidFill>
                          <a:latin typeface="Lucida Console"/>
                          <a:cs typeface="Lucida Console"/>
                        </a:rPr>
                        <a:t>=</a:t>
                      </a:r>
                      <a:r>
                        <a:rPr sz="850" spc="25" dirty="0">
                          <a:solidFill>
                            <a:srgbClr val="333333"/>
                          </a:solidFill>
                          <a:latin typeface="Lucida Console"/>
                          <a:cs typeface="Lucida Console"/>
                        </a:rPr>
                        <a:t> %S, %D%w%S</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18"/>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20</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7940">
                        <a:lnSpc>
                          <a:spcPct val="100000"/>
                        </a:lnSpc>
                        <a:spcBef>
                          <a:spcPts val="90"/>
                        </a:spcBef>
                      </a:pPr>
                      <a:r>
                        <a:rPr sz="850" spc="30" dirty="0">
                          <a:solidFill>
                            <a:srgbClr val="333333"/>
                          </a:solidFill>
                          <a:latin typeface="Lucida Console"/>
                          <a:cs typeface="Lucida Console"/>
                        </a:rPr>
                        <a:t>browseable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0" dirty="0">
                          <a:solidFill>
                            <a:srgbClr val="333333"/>
                          </a:solidFill>
                          <a:latin typeface="Lucida Console"/>
                          <a:cs typeface="Lucida Console"/>
                        </a:rPr>
                        <a:t>No</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19"/>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21</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7940">
                        <a:lnSpc>
                          <a:spcPct val="100000"/>
                        </a:lnSpc>
                        <a:spcBef>
                          <a:spcPts val="90"/>
                        </a:spcBef>
                      </a:pPr>
                      <a:r>
                        <a:rPr sz="850" spc="25" dirty="0">
                          <a:solidFill>
                            <a:srgbClr val="333333"/>
                          </a:solidFill>
                          <a:latin typeface="Lucida Console"/>
                          <a:cs typeface="Lucida Console"/>
                        </a:rPr>
                        <a:t>read</a:t>
                      </a:r>
                      <a:r>
                        <a:rPr sz="850" spc="10" dirty="0">
                          <a:solidFill>
                            <a:srgbClr val="333333"/>
                          </a:solidFill>
                          <a:latin typeface="Lucida Console"/>
                          <a:cs typeface="Lucida Console"/>
                        </a:rPr>
                        <a:t> </a:t>
                      </a:r>
                      <a:r>
                        <a:rPr sz="850" spc="25" dirty="0">
                          <a:solidFill>
                            <a:srgbClr val="333333"/>
                          </a:solidFill>
                          <a:latin typeface="Lucida Console"/>
                          <a:cs typeface="Lucida Console"/>
                        </a:rPr>
                        <a:t>only</a:t>
                      </a:r>
                      <a:r>
                        <a:rPr sz="850" spc="15" dirty="0">
                          <a:solidFill>
                            <a:srgbClr val="333333"/>
                          </a:solidFill>
                          <a:latin typeface="Lucida Console"/>
                          <a:cs typeface="Lucida Console"/>
                        </a:rPr>
                        <a:t> =</a:t>
                      </a:r>
                      <a:r>
                        <a:rPr sz="850" spc="10" dirty="0">
                          <a:solidFill>
                            <a:srgbClr val="333333"/>
                          </a:solidFill>
                          <a:latin typeface="Lucida Console"/>
                          <a:cs typeface="Lucida Console"/>
                        </a:rPr>
                        <a:t> </a:t>
                      </a:r>
                      <a:r>
                        <a:rPr sz="850" spc="20" dirty="0">
                          <a:solidFill>
                            <a:srgbClr val="333333"/>
                          </a:solidFill>
                          <a:latin typeface="Lucida Console"/>
                          <a:cs typeface="Lucida Console"/>
                        </a:rPr>
                        <a:t>No</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20"/>
                  </a:ext>
                </a:extLst>
              </a:tr>
              <a:tr h="171450">
                <a:tc>
                  <a:txBody>
                    <a:bodyPr/>
                    <a:lstStyle/>
                    <a:p>
                      <a:pPr marR="25400" algn="r">
                        <a:lnSpc>
                          <a:spcPct val="100000"/>
                        </a:lnSpc>
                        <a:spcBef>
                          <a:spcPts val="90"/>
                        </a:spcBef>
                      </a:pPr>
                      <a:r>
                        <a:rPr sz="850" spc="20" dirty="0">
                          <a:solidFill>
                            <a:srgbClr val="333333"/>
                          </a:solidFill>
                          <a:latin typeface="Lucida Console"/>
                          <a:cs typeface="Lucida Console"/>
                        </a:rPr>
                        <a:t>22</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27940">
                        <a:lnSpc>
                          <a:spcPct val="100000"/>
                        </a:lnSpc>
                        <a:spcBef>
                          <a:spcPts val="90"/>
                        </a:spcBef>
                      </a:pPr>
                      <a:r>
                        <a:rPr sz="850" spc="30" dirty="0">
                          <a:solidFill>
                            <a:srgbClr val="333333"/>
                          </a:solidFill>
                          <a:latin typeface="Lucida Console"/>
                          <a:cs typeface="Lucida Console"/>
                        </a:rPr>
                        <a:t>inherit</a:t>
                      </a:r>
                      <a:r>
                        <a:rPr sz="850" spc="5" dirty="0">
                          <a:solidFill>
                            <a:srgbClr val="333333"/>
                          </a:solidFill>
                          <a:latin typeface="Lucida Console"/>
                          <a:cs typeface="Lucida Console"/>
                        </a:rPr>
                        <a:t> </a:t>
                      </a:r>
                      <a:r>
                        <a:rPr sz="850" spc="25" dirty="0">
                          <a:solidFill>
                            <a:srgbClr val="333333"/>
                          </a:solidFill>
                          <a:latin typeface="Lucida Console"/>
                          <a:cs typeface="Lucida Console"/>
                        </a:rPr>
                        <a:t>acls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21"/>
                  </a:ext>
                </a:extLst>
              </a:tr>
              <a:tr h="142240">
                <a:tc>
                  <a:txBody>
                    <a:bodyPr/>
                    <a:lstStyle/>
                    <a:p>
                      <a:pPr marR="25400" algn="r">
                        <a:lnSpc>
                          <a:spcPts val="930"/>
                        </a:lnSpc>
                        <a:spcBef>
                          <a:spcPts val="90"/>
                        </a:spcBef>
                      </a:pPr>
                      <a:r>
                        <a:rPr sz="850" spc="20" dirty="0">
                          <a:solidFill>
                            <a:srgbClr val="333333"/>
                          </a:solidFill>
                          <a:latin typeface="Lucida Console"/>
                          <a:cs typeface="Lucida Console"/>
                        </a:rPr>
                        <a:t>23</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gridSpan="2">
                  <a:txBody>
                    <a:bodyPr/>
                    <a:lstStyle/>
                    <a:p>
                      <a:pPr>
                        <a:lnSpc>
                          <a:spcPct val="100000"/>
                        </a:lnSpc>
                      </a:pPr>
                      <a:endParaRPr sz="800">
                        <a:latin typeface="Times New Roman"/>
                        <a:cs typeface="Times New Roman"/>
                      </a:endParaRPr>
                    </a:p>
                  </a:txBody>
                  <a:tcPr marL="0" marR="0" marT="0" marB="0">
                    <a:solidFill>
                      <a:srgbClr val="F8F8F8"/>
                    </a:solidFill>
                  </a:tcPr>
                </a:tc>
                <a:tc hMerge="1">
                  <a:txBody>
                    <a:bodyPr/>
                    <a:lstStyle/>
                    <a:p>
                      <a:endParaRPr/>
                    </a:p>
                  </a:txBody>
                  <a:tcPr marL="0" marR="0" marT="0" marB="0"/>
                </a:tc>
                <a:extLst>
                  <a:ext uri="{0D108BD9-81ED-4DB2-BD59-A6C34878D82A}">
                    <a16:rowId xmlns:a16="http://schemas.microsoft.com/office/drawing/2014/main" val="10022"/>
                  </a:ext>
                </a:extLst>
              </a:tr>
            </a:tbl>
          </a:graphicData>
        </a:graphic>
      </p:graphicFrame>
      <p:sp>
        <p:nvSpPr>
          <p:cNvPr id="21" name="object 21"/>
          <p:cNvSpPr txBox="1"/>
          <p:nvPr/>
        </p:nvSpPr>
        <p:spPr>
          <a:xfrm>
            <a:off x="1137536" y="9638364"/>
            <a:ext cx="923925" cy="161290"/>
          </a:xfrm>
          <a:prstGeom prst="rect">
            <a:avLst/>
          </a:prstGeom>
        </p:spPr>
        <p:txBody>
          <a:bodyPr vert="horz" wrap="square" lIns="0" tIns="17780" rIns="0" bIns="0" rtlCol="0">
            <a:spAutoFit/>
          </a:bodyPr>
          <a:lstStyle/>
          <a:p>
            <a:pPr marL="12700">
              <a:lnSpc>
                <a:spcPct val="100000"/>
              </a:lnSpc>
              <a:spcBef>
                <a:spcPts val="140"/>
              </a:spcBef>
            </a:pPr>
            <a:r>
              <a:rPr sz="850" spc="20" dirty="0">
                <a:solidFill>
                  <a:srgbClr val="333333"/>
                </a:solidFill>
                <a:latin typeface="Lucida Console"/>
                <a:cs typeface="Lucida Console"/>
              </a:rPr>
              <a:t>24</a:t>
            </a:r>
            <a:r>
              <a:rPr sz="850" spc="-40" dirty="0">
                <a:solidFill>
                  <a:srgbClr val="333333"/>
                </a:solidFill>
                <a:latin typeface="Lucida Console"/>
                <a:cs typeface="Lucida Console"/>
              </a:rPr>
              <a:t> </a:t>
            </a:r>
            <a:r>
              <a:rPr sz="850" spc="30" dirty="0">
                <a:solidFill>
                  <a:srgbClr val="333333"/>
                </a:solidFill>
                <a:latin typeface="Lucida Console"/>
                <a:cs typeface="Lucida Console"/>
              </a:rPr>
              <a:t>[printers]</a:t>
            </a:r>
            <a:endParaRPr sz="850">
              <a:latin typeface="Lucida Console"/>
              <a:cs typeface="Lucida Console"/>
            </a:endParaRPr>
          </a:p>
        </p:txBody>
      </p:sp>
      <p:sp>
        <p:nvSpPr>
          <p:cNvPr id="22" name="object 22"/>
          <p:cNvSpPr txBox="1"/>
          <p:nvPr/>
        </p:nvSpPr>
        <p:spPr>
          <a:xfrm>
            <a:off x="1881424" y="9773978"/>
            <a:ext cx="154432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comment</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All</a:t>
            </a:r>
            <a:r>
              <a:rPr sz="850" spc="5" dirty="0">
                <a:solidFill>
                  <a:srgbClr val="333333"/>
                </a:solidFill>
                <a:latin typeface="Lucida Console"/>
                <a:cs typeface="Lucida Console"/>
              </a:rPr>
              <a:t> </a:t>
            </a:r>
            <a:r>
              <a:rPr sz="850" spc="30" dirty="0">
                <a:solidFill>
                  <a:srgbClr val="333333"/>
                </a:solidFill>
                <a:latin typeface="Lucida Console"/>
                <a:cs typeface="Lucida Console"/>
              </a:rPr>
              <a:t>Printers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path</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/var/tmp</a:t>
            </a:r>
            <a:endParaRPr sz="850">
              <a:latin typeface="Lucida Console"/>
              <a:cs typeface="Lucida Console"/>
            </a:endParaRPr>
          </a:p>
        </p:txBody>
      </p:sp>
      <p:sp>
        <p:nvSpPr>
          <p:cNvPr id="23" name="object 23"/>
          <p:cNvSpPr txBox="1"/>
          <p:nvPr/>
        </p:nvSpPr>
        <p:spPr>
          <a:xfrm>
            <a:off x="1137536" y="9773978"/>
            <a:ext cx="162560"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2</a:t>
            </a:r>
            <a:r>
              <a:rPr sz="850" spc="15" dirty="0">
                <a:solidFill>
                  <a:srgbClr val="333333"/>
                </a:solidFill>
                <a:latin typeface="Lucida Console"/>
                <a:cs typeface="Lucida Console"/>
              </a:rPr>
              <a:t>5</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2</a:t>
            </a:r>
            <a:r>
              <a:rPr sz="850" spc="15" dirty="0">
                <a:solidFill>
                  <a:srgbClr val="333333"/>
                </a:solidFill>
                <a:latin typeface="Lucida Console"/>
                <a:cs typeface="Lucida Console"/>
              </a:rPr>
              <a:t>6</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2</a:t>
            </a:r>
            <a:r>
              <a:rPr sz="850" spc="15" dirty="0">
                <a:solidFill>
                  <a:srgbClr val="333333"/>
                </a:solidFill>
                <a:latin typeface="Lucida Console"/>
                <a:cs typeface="Lucida Console"/>
              </a:rPr>
              <a:t>7</a:t>
            </a:r>
            <a:endParaRPr sz="850">
              <a:latin typeface="Lucida Console"/>
              <a:cs typeface="Lucida Console"/>
            </a:endParaRPr>
          </a:p>
        </p:txBody>
      </p:sp>
      <p:sp>
        <p:nvSpPr>
          <p:cNvPr id="24" name="object 24"/>
          <p:cNvSpPr txBox="1"/>
          <p:nvPr/>
        </p:nvSpPr>
        <p:spPr>
          <a:xfrm>
            <a:off x="1881424" y="10152920"/>
            <a:ext cx="106045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printable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p:txBody>
      </p:sp>
      <p:sp>
        <p:nvSpPr>
          <p:cNvPr id="25" name="object 2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26" name="object 26"/>
          <p:cNvSpPr txBox="1"/>
          <p:nvPr/>
        </p:nvSpPr>
        <p:spPr>
          <a:xfrm>
            <a:off x="3708145" y="10221400"/>
            <a:ext cx="13970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185</a:t>
            </a:r>
            <a:endParaRPr sz="800">
              <a:latin typeface="小哥哥网恋吗"/>
              <a:cs typeface="小哥哥网恋吗"/>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534"/>
            <a:ext cx="5651500" cy="1786889"/>
            <a:chOff x="959124" y="363534"/>
            <a:chExt cx="5651500" cy="1786889"/>
          </a:xfrm>
        </p:grpSpPr>
        <p:sp>
          <p:nvSpPr>
            <p:cNvPr id="3" name="object 3"/>
            <p:cNvSpPr/>
            <p:nvPr/>
          </p:nvSpPr>
          <p:spPr>
            <a:xfrm>
              <a:off x="963889" y="368299"/>
              <a:ext cx="5641975" cy="1777364"/>
            </a:xfrm>
            <a:custGeom>
              <a:avLst/>
              <a:gdLst/>
              <a:ahLst/>
              <a:cxnLst/>
              <a:rect l="l" t="t" r="r" b="b"/>
              <a:pathLst>
                <a:path w="5641975" h="1777364">
                  <a:moveTo>
                    <a:pt x="5620751" y="1777143"/>
                  </a:moveTo>
                  <a:lnTo>
                    <a:pt x="20659" y="1777143"/>
                  </a:lnTo>
                  <a:lnTo>
                    <a:pt x="17629" y="1776552"/>
                  </a:lnTo>
                  <a:lnTo>
                    <a:pt x="14703" y="1775208"/>
                  </a:lnTo>
                  <a:lnTo>
                    <a:pt x="11787" y="1774017"/>
                  </a:lnTo>
                  <a:lnTo>
                    <a:pt x="0" y="1756445"/>
                  </a:lnTo>
                  <a:lnTo>
                    <a:pt x="0" y="0"/>
                  </a:lnTo>
                  <a:lnTo>
                    <a:pt x="5641421" y="0"/>
                  </a:lnTo>
                  <a:lnTo>
                    <a:pt x="5641421" y="1756445"/>
                  </a:lnTo>
                  <a:lnTo>
                    <a:pt x="5626717" y="1775208"/>
                  </a:lnTo>
                  <a:lnTo>
                    <a:pt x="5623791" y="1776552"/>
                  </a:lnTo>
                  <a:lnTo>
                    <a:pt x="5620751" y="1777143"/>
                  </a:lnTo>
                  <a:close/>
                </a:path>
              </a:pathLst>
            </a:custGeom>
            <a:solidFill>
              <a:srgbClr val="F8F8F8"/>
            </a:solidFill>
          </p:spPr>
          <p:txBody>
            <a:bodyPr wrap="square" lIns="0" tIns="0" rIns="0" bIns="0" rtlCol="0"/>
            <a:lstStyle/>
            <a:p>
              <a:endParaRPr/>
            </a:p>
          </p:txBody>
        </p:sp>
        <p:sp>
          <p:nvSpPr>
            <p:cNvPr id="4" name="object 4"/>
            <p:cNvSpPr/>
            <p:nvPr/>
          </p:nvSpPr>
          <p:spPr>
            <a:xfrm>
              <a:off x="963889" y="368299"/>
              <a:ext cx="5641975" cy="1777364"/>
            </a:xfrm>
            <a:custGeom>
              <a:avLst/>
              <a:gdLst/>
              <a:ahLst/>
              <a:cxnLst/>
              <a:rect l="l" t="t" r="r" b="b"/>
              <a:pathLst>
                <a:path w="5641975" h="1777364">
                  <a:moveTo>
                    <a:pt x="0" y="1753319"/>
                  </a:moveTo>
                  <a:lnTo>
                    <a:pt x="0" y="0"/>
                  </a:lnTo>
                </a:path>
                <a:path w="5641975" h="1777364">
                  <a:moveTo>
                    <a:pt x="5641421" y="0"/>
                  </a:moveTo>
                  <a:lnTo>
                    <a:pt x="5641421" y="1753319"/>
                  </a:lnTo>
                  <a:lnTo>
                    <a:pt x="5641421" y="1756445"/>
                  </a:lnTo>
                  <a:lnTo>
                    <a:pt x="5640820" y="1759428"/>
                  </a:lnTo>
                  <a:lnTo>
                    <a:pt x="5639610" y="1762248"/>
                  </a:lnTo>
                  <a:lnTo>
                    <a:pt x="5638400" y="1765079"/>
                  </a:lnTo>
                  <a:lnTo>
                    <a:pt x="5636675" y="1767766"/>
                  </a:lnTo>
                  <a:lnTo>
                    <a:pt x="5634445" y="1770148"/>
                  </a:lnTo>
                  <a:lnTo>
                    <a:pt x="5632206" y="1772378"/>
                  </a:lnTo>
                  <a:lnTo>
                    <a:pt x="5629633" y="1774017"/>
                  </a:lnTo>
                  <a:lnTo>
                    <a:pt x="5626717" y="1775208"/>
                  </a:lnTo>
                  <a:lnTo>
                    <a:pt x="5623791" y="1776552"/>
                  </a:lnTo>
                  <a:lnTo>
                    <a:pt x="5620751" y="1777143"/>
                  </a:lnTo>
                  <a:lnTo>
                    <a:pt x="5617597" y="1777143"/>
                  </a:lnTo>
                  <a:lnTo>
                    <a:pt x="23823" y="1777143"/>
                  </a:lnTo>
                  <a:lnTo>
                    <a:pt x="20659" y="1777143"/>
                  </a:lnTo>
                  <a:lnTo>
                    <a:pt x="17629" y="1776552"/>
                  </a:lnTo>
                  <a:lnTo>
                    <a:pt x="14703" y="1775208"/>
                  </a:lnTo>
                  <a:lnTo>
                    <a:pt x="11787" y="1774017"/>
                  </a:lnTo>
                  <a:lnTo>
                    <a:pt x="1810" y="1762248"/>
                  </a:lnTo>
                  <a:lnTo>
                    <a:pt x="600" y="1759428"/>
                  </a:lnTo>
                  <a:lnTo>
                    <a:pt x="0" y="1756445"/>
                  </a:lnTo>
                  <a:lnTo>
                    <a:pt x="0" y="1753319"/>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131"/>
              <a:ext cx="5556250" cy="1715770"/>
            </a:xfrm>
            <a:custGeom>
              <a:avLst/>
              <a:gdLst/>
              <a:ahLst/>
              <a:cxnLst/>
              <a:rect l="l" t="t" r="r" b="b"/>
              <a:pathLst>
                <a:path w="5556250" h="1715770">
                  <a:moveTo>
                    <a:pt x="5555656" y="1715319"/>
                  </a:moveTo>
                  <a:lnTo>
                    <a:pt x="0" y="1715319"/>
                  </a:lnTo>
                  <a:lnTo>
                    <a:pt x="0" y="0"/>
                  </a:lnTo>
                  <a:lnTo>
                    <a:pt x="5555656" y="0"/>
                  </a:lnTo>
                  <a:lnTo>
                    <a:pt x="5555656" y="171531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007814"/>
            <a:ext cx="5651500" cy="1696720"/>
            <a:chOff x="959124" y="3007814"/>
            <a:chExt cx="5651500" cy="1696720"/>
          </a:xfrm>
        </p:grpSpPr>
        <p:sp>
          <p:nvSpPr>
            <p:cNvPr id="7" name="object 7"/>
            <p:cNvSpPr/>
            <p:nvPr/>
          </p:nvSpPr>
          <p:spPr>
            <a:xfrm>
              <a:off x="963889" y="3012579"/>
              <a:ext cx="5641975" cy="1687195"/>
            </a:xfrm>
            <a:custGeom>
              <a:avLst/>
              <a:gdLst/>
              <a:ahLst/>
              <a:cxnLst/>
              <a:rect l="l" t="t" r="r" b="b"/>
              <a:pathLst>
                <a:path w="5641975" h="1687195">
                  <a:moveTo>
                    <a:pt x="5617597" y="1686708"/>
                  </a:moveTo>
                  <a:lnTo>
                    <a:pt x="23823" y="1686708"/>
                  </a:lnTo>
                  <a:lnTo>
                    <a:pt x="20659" y="1686556"/>
                  </a:lnTo>
                  <a:lnTo>
                    <a:pt x="0" y="1666010"/>
                  </a:lnTo>
                  <a:lnTo>
                    <a:pt x="0" y="1662885"/>
                  </a:lnTo>
                  <a:lnTo>
                    <a:pt x="0" y="20402"/>
                  </a:lnTo>
                  <a:lnTo>
                    <a:pt x="20659" y="0"/>
                  </a:lnTo>
                  <a:lnTo>
                    <a:pt x="5620752" y="0"/>
                  </a:lnTo>
                  <a:lnTo>
                    <a:pt x="5641421" y="20402"/>
                  </a:lnTo>
                  <a:lnTo>
                    <a:pt x="5641421" y="1666010"/>
                  </a:lnTo>
                  <a:lnTo>
                    <a:pt x="5620752" y="1686556"/>
                  </a:lnTo>
                  <a:lnTo>
                    <a:pt x="5617597" y="1686708"/>
                  </a:lnTo>
                  <a:close/>
                </a:path>
              </a:pathLst>
            </a:custGeom>
            <a:solidFill>
              <a:srgbClr val="F8F8F8"/>
            </a:solidFill>
          </p:spPr>
          <p:txBody>
            <a:bodyPr wrap="square" lIns="0" tIns="0" rIns="0" bIns="0" rtlCol="0"/>
            <a:lstStyle/>
            <a:p>
              <a:endParaRPr/>
            </a:p>
          </p:txBody>
        </p:sp>
        <p:sp>
          <p:nvSpPr>
            <p:cNvPr id="8" name="object 8"/>
            <p:cNvSpPr/>
            <p:nvPr/>
          </p:nvSpPr>
          <p:spPr>
            <a:xfrm>
              <a:off x="963889" y="3012579"/>
              <a:ext cx="5641975" cy="1687195"/>
            </a:xfrm>
            <a:custGeom>
              <a:avLst/>
              <a:gdLst/>
              <a:ahLst/>
              <a:cxnLst/>
              <a:rect l="l" t="t" r="r" b="b"/>
              <a:pathLst>
                <a:path w="5641975" h="1687195">
                  <a:moveTo>
                    <a:pt x="0" y="1662885"/>
                  </a:moveTo>
                  <a:lnTo>
                    <a:pt x="0" y="23823"/>
                  </a:lnTo>
                  <a:lnTo>
                    <a:pt x="0" y="20402"/>
                  </a:lnTo>
                  <a:lnTo>
                    <a:pt x="600" y="17276"/>
                  </a:lnTo>
                  <a:lnTo>
                    <a:pt x="20659" y="0"/>
                  </a:lnTo>
                  <a:lnTo>
                    <a:pt x="23823" y="0"/>
                  </a:lnTo>
                  <a:lnTo>
                    <a:pt x="5617597" y="0"/>
                  </a:lnTo>
                  <a:lnTo>
                    <a:pt x="5620752" y="0"/>
                  </a:lnTo>
                  <a:lnTo>
                    <a:pt x="5623792" y="600"/>
                  </a:lnTo>
                  <a:lnTo>
                    <a:pt x="5639610" y="14446"/>
                  </a:lnTo>
                  <a:lnTo>
                    <a:pt x="5640821" y="17276"/>
                  </a:lnTo>
                  <a:lnTo>
                    <a:pt x="5641421" y="20402"/>
                  </a:lnTo>
                  <a:lnTo>
                    <a:pt x="5641421" y="23823"/>
                  </a:lnTo>
                  <a:lnTo>
                    <a:pt x="5641421" y="1662885"/>
                  </a:lnTo>
                  <a:lnTo>
                    <a:pt x="5641421" y="1666010"/>
                  </a:lnTo>
                  <a:lnTo>
                    <a:pt x="5640821" y="1668993"/>
                  </a:lnTo>
                  <a:lnTo>
                    <a:pt x="5617597" y="1686708"/>
                  </a:lnTo>
                  <a:lnTo>
                    <a:pt x="23823" y="1686708"/>
                  </a:lnTo>
                  <a:lnTo>
                    <a:pt x="0" y="1666010"/>
                  </a:lnTo>
                  <a:lnTo>
                    <a:pt x="0" y="166288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093666"/>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2257587"/>
            <a:ext cx="5593080" cy="115760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对着</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服务的主配置文件一顿删减操作，最后的有效配置参数只剩下了</a:t>
            </a:r>
            <a:r>
              <a:rPr sz="950" b="1" dirty="0">
                <a:solidFill>
                  <a:srgbClr val="333333"/>
                </a:solidFill>
                <a:latin typeface="Trebuchet MS"/>
                <a:cs typeface="Trebuchet MS"/>
              </a:rPr>
              <a:t>8</a:t>
            </a:r>
            <a:r>
              <a:rPr sz="950" b="1" spc="20" dirty="0">
                <a:solidFill>
                  <a:srgbClr val="333333"/>
                </a:solidFill>
                <a:latin typeface="微软雅黑"/>
                <a:cs typeface="微软雅黑"/>
              </a:rPr>
              <a:t>行。所剩不多的参数中， </a:t>
            </a:r>
            <a:r>
              <a:rPr sz="950" b="1" spc="25" dirty="0">
                <a:solidFill>
                  <a:srgbClr val="333333"/>
                </a:solidFill>
                <a:latin typeface="微软雅黑"/>
                <a:cs typeface="微软雅黑"/>
              </a:rPr>
              <a:t>我们还能继续删除不需要的参数，例如</a:t>
            </a:r>
            <a:r>
              <a:rPr sz="950" b="1" spc="-15" dirty="0">
                <a:solidFill>
                  <a:srgbClr val="333333"/>
                </a:solidFill>
                <a:latin typeface="Trebuchet MS"/>
                <a:cs typeface="Trebuchet MS"/>
              </a:rPr>
              <a:t>5-8</a:t>
            </a:r>
            <a:r>
              <a:rPr sz="950" b="1" spc="25" dirty="0">
                <a:solidFill>
                  <a:srgbClr val="333333"/>
                </a:solidFill>
                <a:latin typeface="微软雅黑"/>
                <a:cs typeface="微软雅黑"/>
              </a:rPr>
              <a:t>行参数中所提到的</a:t>
            </a:r>
            <a:r>
              <a:rPr sz="950" b="1" spc="55" dirty="0">
                <a:solidFill>
                  <a:srgbClr val="333333"/>
                </a:solidFill>
                <a:latin typeface="Trebuchet MS"/>
                <a:cs typeface="Trebuchet MS"/>
              </a:rPr>
              <a:t>cups</a:t>
            </a:r>
            <a:r>
              <a:rPr sz="950" b="1" spc="25" dirty="0">
                <a:solidFill>
                  <a:srgbClr val="333333"/>
                </a:solidFill>
                <a:latin typeface="微软雅黑"/>
                <a:cs typeface="微软雅黑"/>
              </a:rPr>
              <a:t>全称叫做</a:t>
            </a:r>
            <a:r>
              <a:rPr sz="950" b="1" spc="85" dirty="0">
                <a:solidFill>
                  <a:srgbClr val="333333"/>
                </a:solidFill>
                <a:latin typeface="Trebuchet MS"/>
                <a:cs typeface="Trebuchet MS"/>
              </a:rPr>
              <a:t>Common </a:t>
            </a:r>
            <a:r>
              <a:rPr sz="950" b="1" spc="95" dirty="0">
                <a:solidFill>
                  <a:srgbClr val="333333"/>
                </a:solidFill>
                <a:latin typeface="Trebuchet MS"/>
                <a:cs typeface="Trebuchet MS"/>
              </a:rPr>
              <a:t>UNIX </a:t>
            </a:r>
            <a:r>
              <a:rPr sz="950" b="1" spc="50" dirty="0">
                <a:solidFill>
                  <a:srgbClr val="333333"/>
                </a:solidFill>
                <a:latin typeface="Trebuchet MS"/>
                <a:cs typeface="Trebuchet MS"/>
              </a:rPr>
              <a:t>Printing </a:t>
            </a:r>
            <a:r>
              <a:rPr sz="950" b="1" spc="-275" dirty="0">
                <a:solidFill>
                  <a:srgbClr val="333333"/>
                </a:solidFill>
                <a:latin typeface="Trebuchet MS"/>
                <a:cs typeface="Trebuchet MS"/>
              </a:rPr>
              <a:t> </a:t>
            </a:r>
            <a:r>
              <a:rPr sz="950" b="1" spc="55" dirty="0">
                <a:solidFill>
                  <a:srgbClr val="333333"/>
                </a:solidFill>
                <a:latin typeface="Trebuchet MS"/>
                <a:cs typeface="Trebuchet MS"/>
              </a:rPr>
              <a:t>System</a:t>
            </a:r>
            <a:r>
              <a:rPr sz="950" b="1" spc="55" dirty="0">
                <a:solidFill>
                  <a:srgbClr val="333333"/>
                </a:solidFill>
                <a:latin typeface="微软雅黑"/>
                <a:cs typeface="微软雅黑"/>
              </a:rPr>
              <a:t>，</a:t>
            </a:r>
            <a:r>
              <a:rPr sz="950" b="1" spc="25" dirty="0">
                <a:solidFill>
                  <a:srgbClr val="333333"/>
                </a:solidFill>
                <a:latin typeface="微软雅黑"/>
                <a:cs typeface="微软雅黑"/>
              </a:rPr>
              <a:t>中文名叫通用</a:t>
            </a:r>
            <a:r>
              <a:rPr sz="950" b="1" spc="95" dirty="0">
                <a:solidFill>
                  <a:srgbClr val="333333"/>
                </a:solidFill>
                <a:latin typeface="Trebuchet MS"/>
                <a:cs typeface="Trebuchet MS"/>
              </a:rPr>
              <a:t>UNIX</a:t>
            </a:r>
            <a:r>
              <a:rPr sz="950" b="1" spc="25" dirty="0">
                <a:solidFill>
                  <a:srgbClr val="333333"/>
                </a:solidFill>
                <a:latin typeface="微软雅黑"/>
                <a:cs typeface="微软雅黑"/>
              </a:rPr>
              <a:t>打印系统服务，依然是用于打印机或打印服务器的，继续予以删除。</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cat</a:t>
            </a:r>
            <a:r>
              <a:rPr sz="850" spc="20" dirty="0">
                <a:solidFill>
                  <a:srgbClr val="333333"/>
                </a:solidFill>
                <a:latin typeface="Lucida Console"/>
                <a:cs typeface="Lucida Console"/>
              </a:rPr>
              <a:t> </a:t>
            </a:r>
            <a:r>
              <a:rPr sz="850" spc="30" dirty="0">
                <a:solidFill>
                  <a:srgbClr val="333333"/>
                </a:solidFill>
                <a:latin typeface="Lucida Console"/>
                <a:cs typeface="Lucida Console"/>
              </a:rPr>
              <a:t>/etc/samba/smb.conf</a:t>
            </a:r>
            <a:endParaRPr sz="850">
              <a:latin typeface="Lucida Console"/>
              <a:cs typeface="Lucida Console"/>
            </a:endParaRPr>
          </a:p>
          <a:p>
            <a:pPr marL="270510">
              <a:lnSpc>
                <a:spcPct val="100000"/>
              </a:lnSpc>
              <a:spcBef>
                <a:spcPts val="330"/>
              </a:spcBef>
            </a:pP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30" dirty="0">
                <a:solidFill>
                  <a:srgbClr val="333333"/>
                </a:solidFill>
                <a:latin typeface="Lucida Console"/>
                <a:cs typeface="Lucida Console"/>
              </a:rPr>
              <a:t>[global]</a:t>
            </a:r>
            <a:endParaRPr sz="850">
              <a:latin typeface="Lucida Console"/>
              <a:cs typeface="Lucida Console"/>
            </a:endParaRPr>
          </a:p>
        </p:txBody>
      </p:sp>
      <p:sp>
        <p:nvSpPr>
          <p:cNvPr id="20" name="object 20"/>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186</a:t>
            </a:fld>
            <a:endParaRPr sz="800">
              <a:latin typeface="小哥哥网恋吗"/>
              <a:cs typeface="小哥哥网恋吗"/>
            </a:endParaRPr>
          </a:p>
        </p:txBody>
      </p:sp>
      <p:sp>
        <p:nvSpPr>
          <p:cNvPr id="11" name="object 11"/>
          <p:cNvSpPr txBox="1"/>
          <p:nvPr/>
        </p:nvSpPr>
        <p:spPr>
          <a:xfrm>
            <a:off x="946424" y="4848642"/>
            <a:ext cx="5657215" cy="1713230"/>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a:p>
            <a:pPr marL="12700" marR="62230" algn="just">
              <a:lnSpc>
                <a:spcPct val="131600"/>
              </a:lnSpc>
              <a:spcBef>
                <a:spcPts val="950"/>
              </a:spcBef>
            </a:pPr>
            <a:r>
              <a:rPr sz="950" b="1" spc="25" dirty="0">
                <a:solidFill>
                  <a:srgbClr val="333333"/>
                </a:solidFill>
                <a:latin typeface="微软雅黑"/>
                <a:cs typeface="微软雅黑"/>
              </a:rPr>
              <a:t>删除掉不需要的代码是常规操作，能够让服务程序</a:t>
            </a:r>
            <a:r>
              <a:rPr sz="950" b="1" spc="-125" dirty="0">
                <a:solidFill>
                  <a:srgbClr val="333333"/>
                </a:solidFill>
                <a:latin typeface="Trebuchet MS"/>
                <a:cs typeface="Trebuchet MS"/>
              </a:rPr>
              <a:t>“</a:t>
            </a:r>
            <a:r>
              <a:rPr sz="950" b="1" spc="25" dirty="0">
                <a:solidFill>
                  <a:srgbClr val="333333"/>
                </a:solidFill>
                <a:latin typeface="微软雅黑"/>
                <a:cs typeface="微软雅黑"/>
              </a:rPr>
              <a:t>轻装前进</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关闭非必要功能，实现更好的性能，把 硬件资源用到刀刃上。其次还能让运维人员更好的找到所需的代码，对比一百行代码来讲，从十行代码 中找到一个参数要容易很多。所以只要对参数有正确的认识，那么就大胆的操作吧！</a:t>
            </a:r>
            <a:endParaRPr sz="950">
              <a:latin typeface="微软雅黑"/>
              <a:cs typeface="微软雅黑"/>
            </a:endParaRPr>
          </a:p>
          <a:p>
            <a:pPr marL="12700" marR="5080">
              <a:lnSpc>
                <a:spcPct val="131600"/>
              </a:lnSpc>
              <a:spcBef>
                <a:spcPts val="755"/>
              </a:spcBef>
            </a:pPr>
            <a:r>
              <a:rPr sz="950" b="1" spc="25" dirty="0">
                <a:solidFill>
                  <a:srgbClr val="333333"/>
                </a:solidFill>
                <a:latin typeface="微软雅黑"/>
                <a:cs typeface="微软雅黑"/>
              </a:rPr>
              <a:t>为了避免工作中使用到了打印机服务而不知如何配置，我们对上述代码进行了详细的注释说明，如表</a:t>
            </a:r>
            <a:r>
              <a:rPr sz="950" b="1" spc="-10" dirty="0">
                <a:solidFill>
                  <a:srgbClr val="333333"/>
                </a:solidFill>
                <a:latin typeface="Trebuchet MS"/>
                <a:cs typeface="Trebuchet MS"/>
              </a:rPr>
              <a:t>12-  </a:t>
            </a:r>
            <a:r>
              <a:rPr sz="950" b="1" dirty="0">
                <a:solidFill>
                  <a:srgbClr val="333333"/>
                </a:solidFill>
                <a:latin typeface="Trebuchet MS"/>
                <a:cs typeface="Trebuchet MS"/>
              </a:rPr>
              <a:t>1</a:t>
            </a:r>
            <a:r>
              <a:rPr sz="950" b="1" spc="25" dirty="0">
                <a:solidFill>
                  <a:srgbClr val="333333"/>
                </a:solidFill>
                <a:latin typeface="微软雅黑"/>
                <a:cs typeface="微软雅黑"/>
              </a:rPr>
              <a:t>所示，供读者们留存备查。</a:t>
            </a:r>
            <a:endParaRPr sz="950">
              <a:latin typeface="微软雅黑"/>
              <a:cs typeface="微软雅黑"/>
            </a:endParaRPr>
          </a:p>
          <a:p>
            <a:pPr>
              <a:lnSpc>
                <a:spcPct val="100000"/>
              </a:lnSpc>
              <a:spcBef>
                <a:spcPts val="75"/>
              </a:spcBef>
            </a:pPr>
            <a:endParaRPr sz="600">
              <a:latin typeface="微软雅黑"/>
              <a:cs typeface="微软雅黑"/>
            </a:endParaRPr>
          </a:p>
          <a:p>
            <a:pPr marL="12700">
              <a:lnSpc>
                <a:spcPct val="100000"/>
              </a:lnSpc>
              <a:spcBef>
                <a:spcPts val="5"/>
              </a:spcBef>
              <a:tabLst>
                <a:tab pos="99949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12-1	</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服务程序中的参数以及作用</a:t>
            </a:r>
            <a:endParaRPr sz="950">
              <a:latin typeface="微软雅黑"/>
              <a:cs typeface="微软雅黑"/>
            </a:endParaRPr>
          </a:p>
        </p:txBody>
      </p:sp>
      <p:sp>
        <p:nvSpPr>
          <p:cNvPr id="12" name="object 12"/>
          <p:cNvSpPr txBox="1"/>
          <p:nvPr/>
        </p:nvSpPr>
        <p:spPr>
          <a:xfrm>
            <a:off x="1881424" y="320942"/>
            <a:ext cx="1266190" cy="368935"/>
          </a:xfrm>
          <a:prstGeom prst="rect">
            <a:avLst/>
          </a:prstGeom>
        </p:spPr>
        <p:txBody>
          <a:bodyPr vert="horz" wrap="square" lIns="0" tIns="11430" rIns="0" bIns="0" rtlCol="0">
            <a:spAutoFit/>
          </a:bodyPr>
          <a:lstStyle/>
          <a:p>
            <a:pPr marL="12700" marR="5080">
              <a:lnSpc>
                <a:spcPct val="132400"/>
              </a:lnSpc>
              <a:spcBef>
                <a:spcPts val="90"/>
              </a:spcBef>
            </a:pPr>
            <a:r>
              <a:rPr sz="850" spc="25" dirty="0">
                <a:solidFill>
                  <a:srgbClr val="333333"/>
                </a:solidFill>
                <a:latin typeface="Lucida Console"/>
                <a:cs typeface="Lucida Console"/>
              </a:rPr>
              <a:t>create mask </a:t>
            </a:r>
            <a:r>
              <a:rPr sz="850" spc="15" dirty="0">
                <a:solidFill>
                  <a:srgbClr val="333333"/>
                </a:solidFill>
                <a:latin typeface="Lucida Console"/>
                <a:cs typeface="Lucida Console"/>
              </a:rPr>
              <a:t>= </a:t>
            </a:r>
            <a:r>
              <a:rPr sz="850" spc="25" dirty="0">
                <a:solidFill>
                  <a:srgbClr val="333333"/>
                </a:solidFill>
                <a:latin typeface="Lucida Console"/>
                <a:cs typeface="Lucida Console"/>
              </a:rPr>
              <a:t>0600 </a:t>
            </a:r>
            <a:r>
              <a:rPr sz="850" spc="-500" dirty="0">
                <a:solidFill>
                  <a:srgbClr val="333333"/>
                </a:solidFill>
                <a:latin typeface="Lucida Console"/>
                <a:cs typeface="Lucida Console"/>
              </a:rPr>
              <a:t> </a:t>
            </a:r>
            <a:r>
              <a:rPr sz="850" spc="30" dirty="0">
                <a:solidFill>
                  <a:srgbClr val="333333"/>
                </a:solidFill>
                <a:latin typeface="Lucida Console"/>
                <a:cs typeface="Lucida Console"/>
              </a:rPr>
              <a:t>browseable</a:t>
            </a:r>
            <a:r>
              <a:rPr sz="850" spc="10"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No</a:t>
            </a:r>
            <a:endParaRPr sz="850">
              <a:latin typeface="Lucida Console"/>
              <a:cs typeface="Lucida Console"/>
            </a:endParaRPr>
          </a:p>
        </p:txBody>
      </p:sp>
      <p:sp>
        <p:nvSpPr>
          <p:cNvPr id="13" name="object 13"/>
          <p:cNvSpPr txBox="1"/>
          <p:nvPr/>
        </p:nvSpPr>
        <p:spPr>
          <a:xfrm>
            <a:off x="1137536" y="320942"/>
            <a:ext cx="162560"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2</a:t>
            </a:r>
            <a:r>
              <a:rPr sz="850" spc="15" dirty="0">
                <a:solidFill>
                  <a:srgbClr val="333333"/>
                </a:solidFill>
                <a:latin typeface="Lucida Console"/>
                <a:cs typeface="Lucida Console"/>
              </a:rPr>
              <a:t>8</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2</a:t>
            </a:r>
            <a:r>
              <a:rPr sz="850" spc="15" dirty="0">
                <a:solidFill>
                  <a:srgbClr val="333333"/>
                </a:solidFill>
                <a:latin typeface="Lucida Console"/>
                <a:cs typeface="Lucida Console"/>
              </a:rPr>
              <a:t>9</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3</a:t>
            </a:r>
            <a:r>
              <a:rPr sz="850" spc="15" dirty="0">
                <a:solidFill>
                  <a:srgbClr val="333333"/>
                </a:solidFill>
                <a:latin typeface="Lucida Console"/>
                <a:cs typeface="Lucida Console"/>
              </a:rPr>
              <a:t>0</a:t>
            </a:r>
            <a:endParaRPr sz="850">
              <a:latin typeface="Lucida Console"/>
              <a:cs typeface="Lucida Console"/>
            </a:endParaRPr>
          </a:p>
        </p:txBody>
      </p:sp>
      <p:sp>
        <p:nvSpPr>
          <p:cNvPr id="14" name="object 14"/>
          <p:cNvSpPr txBox="1"/>
          <p:nvPr/>
        </p:nvSpPr>
        <p:spPr>
          <a:xfrm>
            <a:off x="1137536" y="871402"/>
            <a:ext cx="784860" cy="161290"/>
          </a:xfrm>
          <a:prstGeom prst="rect">
            <a:avLst/>
          </a:prstGeom>
        </p:spPr>
        <p:txBody>
          <a:bodyPr vert="horz" wrap="square" lIns="0" tIns="17780" rIns="0" bIns="0" rtlCol="0">
            <a:spAutoFit/>
          </a:bodyPr>
          <a:lstStyle/>
          <a:p>
            <a:pPr marL="12700">
              <a:lnSpc>
                <a:spcPct val="100000"/>
              </a:lnSpc>
              <a:spcBef>
                <a:spcPts val="140"/>
              </a:spcBef>
            </a:pPr>
            <a:r>
              <a:rPr sz="850" spc="20" dirty="0">
                <a:solidFill>
                  <a:srgbClr val="333333"/>
                </a:solidFill>
                <a:latin typeface="Lucida Console"/>
                <a:cs typeface="Lucida Console"/>
              </a:rPr>
              <a:t>31</a:t>
            </a:r>
            <a:r>
              <a:rPr sz="850" spc="-45" dirty="0">
                <a:solidFill>
                  <a:srgbClr val="333333"/>
                </a:solidFill>
                <a:latin typeface="Lucida Console"/>
                <a:cs typeface="Lucida Console"/>
              </a:rPr>
              <a:t> </a:t>
            </a:r>
            <a:r>
              <a:rPr sz="850" spc="30" dirty="0">
                <a:solidFill>
                  <a:srgbClr val="333333"/>
                </a:solidFill>
                <a:latin typeface="Lucida Console"/>
                <a:cs typeface="Lucida Console"/>
              </a:rPr>
              <a:t>[print$]</a:t>
            </a:r>
            <a:endParaRPr sz="850">
              <a:latin typeface="Lucida Console"/>
              <a:cs typeface="Lucida Console"/>
            </a:endParaRPr>
          </a:p>
        </p:txBody>
      </p:sp>
      <p:sp>
        <p:nvSpPr>
          <p:cNvPr id="15" name="object 15"/>
          <p:cNvSpPr txBox="1"/>
          <p:nvPr/>
        </p:nvSpPr>
        <p:spPr>
          <a:xfrm>
            <a:off x="1137536" y="1007015"/>
            <a:ext cx="162560" cy="10547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3</a:t>
            </a:r>
            <a:r>
              <a:rPr sz="850" spc="15" dirty="0">
                <a:solidFill>
                  <a:srgbClr val="333333"/>
                </a:solidFill>
                <a:latin typeface="Lucida Console"/>
                <a:cs typeface="Lucida Console"/>
              </a:rPr>
              <a:t>2</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3</a:t>
            </a:r>
            <a:r>
              <a:rPr sz="850" spc="15" dirty="0">
                <a:solidFill>
                  <a:srgbClr val="333333"/>
                </a:solidFill>
                <a:latin typeface="Lucida Console"/>
                <a:cs typeface="Lucida Console"/>
              </a:rPr>
              <a:t>3</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3</a:t>
            </a:r>
            <a:r>
              <a:rPr sz="850" spc="15" dirty="0">
                <a:solidFill>
                  <a:srgbClr val="333333"/>
                </a:solidFill>
                <a:latin typeface="Lucida Console"/>
                <a:cs typeface="Lucida Console"/>
              </a:rPr>
              <a:t>4</a:t>
            </a:r>
            <a:endParaRPr sz="850">
              <a:latin typeface="Lucida Console"/>
              <a:cs typeface="Lucida Console"/>
            </a:endParaRPr>
          </a:p>
          <a:p>
            <a:pPr marL="12700">
              <a:lnSpc>
                <a:spcPct val="100000"/>
              </a:lnSpc>
              <a:spcBef>
                <a:spcPts val="334"/>
              </a:spcBef>
            </a:pPr>
            <a:r>
              <a:rPr sz="850" spc="30" dirty="0">
                <a:solidFill>
                  <a:srgbClr val="333333"/>
                </a:solidFill>
                <a:latin typeface="Lucida Console"/>
                <a:cs typeface="Lucida Console"/>
              </a:rPr>
              <a:t>3</a:t>
            </a:r>
            <a:r>
              <a:rPr sz="850" spc="15" dirty="0">
                <a:solidFill>
                  <a:srgbClr val="333333"/>
                </a:solidFill>
                <a:latin typeface="Lucida Console"/>
                <a:cs typeface="Lucida Console"/>
              </a:rPr>
              <a:t>5</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3</a:t>
            </a:r>
            <a:r>
              <a:rPr sz="850" spc="15" dirty="0">
                <a:solidFill>
                  <a:srgbClr val="333333"/>
                </a:solidFill>
                <a:latin typeface="Lucida Console"/>
                <a:cs typeface="Lucida Console"/>
              </a:rPr>
              <a:t>6</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3</a:t>
            </a:r>
            <a:r>
              <a:rPr sz="850" spc="15" dirty="0">
                <a:solidFill>
                  <a:srgbClr val="333333"/>
                </a:solidFill>
                <a:latin typeface="Lucida Console"/>
                <a:cs typeface="Lucida Console"/>
              </a:rPr>
              <a:t>7</a:t>
            </a:r>
            <a:endParaRPr sz="850">
              <a:latin typeface="Lucida Console"/>
              <a:cs typeface="Lucida Console"/>
            </a:endParaRPr>
          </a:p>
        </p:txBody>
      </p:sp>
      <p:sp>
        <p:nvSpPr>
          <p:cNvPr id="16" name="object 16"/>
          <p:cNvSpPr txBox="1"/>
          <p:nvPr/>
        </p:nvSpPr>
        <p:spPr>
          <a:xfrm>
            <a:off x="1881424" y="1007015"/>
            <a:ext cx="2032000" cy="10547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comment</a:t>
            </a:r>
            <a:r>
              <a:rPr sz="850" spc="65" dirty="0">
                <a:solidFill>
                  <a:srgbClr val="333333"/>
                </a:solidFill>
                <a:latin typeface="Lucida Console"/>
                <a:cs typeface="Lucida Console"/>
              </a:rPr>
              <a:t> </a:t>
            </a:r>
            <a:r>
              <a:rPr sz="850" spc="15" dirty="0">
                <a:solidFill>
                  <a:srgbClr val="333333"/>
                </a:solidFill>
                <a:latin typeface="Lucida Console"/>
                <a:cs typeface="Lucida Console"/>
              </a:rPr>
              <a:t>=</a:t>
            </a:r>
            <a:r>
              <a:rPr sz="850" spc="70" dirty="0">
                <a:solidFill>
                  <a:srgbClr val="333333"/>
                </a:solidFill>
                <a:latin typeface="Lucida Console"/>
                <a:cs typeface="Lucida Console"/>
              </a:rPr>
              <a:t> </a:t>
            </a:r>
            <a:r>
              <a:rPr sz="850" spc="30" dirty="0">
                <a:solidFill>
                  <a:srgbClr val="333333"/>
                </a:solidFill>
                <a:latin typeface="Lucida Console"/>
                <a:cs typeface="Lucida Console"/>
              </a:rPr>
              <a:t>Printer</a:t>
            </a:r>
            <a:r>
              <a:rPr sz="850" spc="65" dirty="0">
                <a:solidFill>
                  <a:srgbClr val="333333"/>
                </a:solidFill>
                <a:latin typeface="Lucida Console"/>
                <a:cs typeface="Lucida Console"/>
              </a:rPr>
              <a:t> </a:t>
            </a:r>
            <a:r>
              <a:rPr sz="850" spc="30" dirty="0">
                <a:solidFill>
                  <a:srgbClr val="333333"/>
                </a:solidFill>
                <a:latin typeface="Lucida Console"/>
                <a:cs typeface="Lucida Console"/>
              </a:rPr>
              <a:t>Drivers </a:t>
            </a:r>
            <a:r>
              <a:rPr sz="850" spc="35" dirty="0">
                <a:solidFill>
                  <a:srgbClr val="333333"/>
                </a:solidFill>
                <a:latin typeface="Lucida Console"/>
                <a:cs typeface="Lucida Console"/>
              </a:rPr>
              <a:t> </a:t>
            </a:r>
            <a:r>
              <a:rPr sz="850" spc="25" dirty="0">
                <a:solidFill>
                  <a:srgbClr val="333333"/>
                </a:solidFill>
                <a:latin typeface="Lucida Console"/>
                <a:cs typeface="Lucida Console"/>
              </a:rPr>
              <a:t>path </a:t>
            </a:r>
            <a:r>
              <a:rPr sz="850" spc="15" dirty="0">
                <a:solidFill>
                  <a:srgbClr val="333333"/>
                </a:solidFill>
                <a:latin typeface="Lucida Console"/>
                <a:cs typeface="Lucida Console"/>
              </a:rPr>
              <a:t>= </a:t>
            </a:r>
            <a:r>
              <a:rPr sz="850" spc="30" dirty="0">
                <a:solidFill>
                  <a:srgbClr val="333333"/>
                </a:solidFill>
                <a:latin typeface="Lucida Console"/>
                <a:cs typeface="Lucida Console"/>
              </a:rPr>
              <a:t>/var/lib/samba/drivers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write list </a:t>
            </a:r>
            <a:r>
              <a:rPr sz="850" spc="15" dirty="0">
                <a:solidFill>
                  <a:srgbClr val="333333"/>
                </a:solidFill>
                <a:latin typeface="Lucida Console"/>
                <a:cs typeface="Lucida Console"/>
              </a:rPr>
              <a:t>= </a:t>
            </a:r>
            <a:r>
              <a:rPr sz="850" spc="30" dirty="0">
                <a:solidFill>
                  <a:srgbClr val="333333"/>
                </a:solidFill>
                <a:latin typeface="Lucida Console"/>
                <a:cs typeface="Lucida Console"/>
              </a:rPr>
              <a:t>@printadmin </a:t>
            </a:r>
            <a:r>
              <a:rPr sz="850" spc="25" dirty="0">
                <a:solidFill>
                  <a:srgbClr val="333333"/>
                </a:solidFill>
                <a:latin typeface="Lucida Console"/>
                <a:cs typeface="Lucida Console"/>
              </a:rPr>
              <a:t>root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force</a:t>
            </a:r>
            <a:r>
              <a:rPr sz="850" spc="20" dirty="0">
                <a:solidFill>
                  <a:srgbClr val="333333"/>
                </a:solidFill>
                <a:latin typeface="Lucida Console"/>
                <a:cs typeface="Lucida Console"/>
              </a:rPr>
              <a:t> </a:t>
            </a:r>
            <a:r>
              <a:rPr sz="850" spc="25" dirty="0">
                <a:solidFill>
                  <a:srgbClr val="333333"/>
                </a:solidFill>
                <a:latin typeface="Lucida Console"/>
                <a:cs typeface="Lucida Console"/>
              </a:rPr>
              <a:t>group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@printadmin </a:t>
            </a:r>
            <a:r>
              <a:rPr sz="850" spc="35" dirty="0">
                <a:solidFill>
                  <a:srgbClr val="333333"/>
                </a:solidFill>
                <a:latin typeface="Lucida Console"/>
                <a:cs typeface="Lucida Console"/>
              </a:rPr>
              <a:t> </a:t>
            </a:r>
            <a:r>
              <a:rPr sz="850" spc="25" dirty="0">
                <a:solidFill>
                  <a:srgbClr val="333333"/>
                </a:solidFill>
                <a:latin typeface="Lucida Console"/>
                <a:cs typeface="Lucida Console"/>
              </a:rPr>
              <a:t>create mask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0664</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directory</a:t>
            </a:r>
            <a:r>
              <a:rPr sz="850" spc="10" dirty="0">
                <a:solidFill>
                  <a:srgbClr val="333333"/>
                </a:solidFill>
                <a:latin typeface="Lucida Console"/>
                <a:cs typeface="Lucida Console"/>
              </a:rPr>
              <a:t> </a:t>
            </a:r>
            <a:r>
              <a:rPr sz="850" spc="25" dirty="0">
                <a:solidFill>
                  <a:srgbClr val="333333"/>
                </a:solidFill>
                <a:latin typeface="Lucida Console"/>
                <a:cs typeface="Lucida Console"/>
              </a:rPr>
              <a:t>mask</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5" dirty="0">
                <a:solidFill>
                  <a:srgbClr val="333333"/>
                </a:solidFill>
                <a:latin typeface="Lucida Console"/>
                <a:cs typeface="Lucida Console"/>
              </a:rPr>
              <a:t>0775</a:t>
            </a:r>
            <a:endParaRPr sz="850">
              <a:latin typeface="Lucida Console"/>
              <a:cs typeface="Lucida Console"/>
            </a:endParaRPr>
          </a:p>
        </p:txBody>
      </p:sp>
      <p:sp>
        <p:nvSpPr>
          <p:cNvPr id="17" name="object 17"/>
          <p:cNvSpPr txBox="1"/>
          <p:nvPr/>
        </p:nvSpPr>
        <p:spPr>
          <a:xfrm>
            <a:off x="1204765" y="3389395"/>
            <a:ext cx="92710" cy="1226185"/>
          </a:xfrm>
          <a:prstGeom prst="rect">
            <a:avLst/>
          </a:prstGeom>
        </p:spPr>
        <p:txBody>
          <a:bodyPr vert="horz" wrap="square" lIns="0" tIns="53340" rIns="0" bIns="0" rtlCol="0">
            <a:spAutoFit/>
          </a:bodyPr>
          <a:lstStyle/>
          <a:p>
            <a:pPr marL="12700">
              <a:lnSpc>
                <a:spcPct val="100000"/>
              </a:lnSpc>
              <a:spcBef>
                <a:spcPts val="420"/>
              </a:spcBef>
            </a:pPr>
            <a:r>
              <a:rPr sz="850" spc="15" dirty="0">
                <a:solidFill>
                  <a:srgbClr val="333333"/>
                </a:solidFill>
                <a:latin typeface="Lucida Console"/>
                <a:cs typeface="Lucida Console"/>
              </a:rPr>
              <a:t>2</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3</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4</a:t>
            </a:r>
            <a:endParaRPr sz="850">
              <a:latin typeface="Lucida Console"/>
              <a:cs typeface="Lucida Console"/>
            </a:endParaRPr>
          </a:p>
          <a:p>
            <a:pPr marL="12700">
              <a:lnSpc>
                <a:spcPct val="100000"/>
              </a:lnSpc>
              <a:spcBef>
                <a:spcPts val="334"/>
              </a:spcBef>
            </a:pPr>
            <a:r>
              <a:rPr sz="850" spc="15" dirty="0">
                <a:solidFill>
                  <a:srgbClr val="333333"/>
                </a:solidFill>
                <a:latin typeface="Lucida Console"/>
                <a:cs typeface="Lucida Console"/>
              </a:rPr>
              <a:t>5</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6</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7</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8</a:t>
            </a:r>
            <a:endParaRPr sz="850">
              <a:latin typeface="Lucida Console"/>
              <a:cs typeface="Lucida Console"/>
            </a:endParaRPr>
          </a:p>
        </p:txBody>
      </p:sp>
      <p:sp>
        <p:nvSpPr>
          <p:cNvPr id="18" name="object 18"/>
          <p:cNvSpPr txBox="1"/>
          <p:nvPr/>
        </p:nvSpPr>
        <p:spPr>
          <a:xfrm>
            <a:off x="1879243" y="3389395"/>
            <a:ext cx="1613535" cy="1226185"/>
          </a:xfrm>
          <a:prstGeom prst="rect">
            <a:avLst/>
          </a:prstGeom>
        </p:spPr>
        <p:txBody>
          <a:bodyPr vert="horz" wrap="square" lIns="0" tIns="11430" rIns="0" bIns="0" rtlCol="0">
            <a:spAutoFit/>
          </a:bodyPr>
          <a:lstStyle/>
          <a:p>
            <a:pPr marL="12700" marR="419100">
              <a:lnSpc>
                <a:spcPct val="132400"/>
              </a:lnSpc>
              <a:spcBef>
                <a:spcPts val="90"/>
              </a:spcBef>
            </a:pPr>
            <a:r>
              <a:rPr sz="850" spc="30" dirty="0">
                <a:solidFill>
                  <a:srgbClr val="333333"/>
                </a:solidFill>
                <a:latin typeface="Lucida Console"/>
                <a:cs typeface="Lucida Console"/>
              </a:rPr>
              <a:t>workgroup</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SAMBA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security</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5" dirty="0">
                <a:solidFill>
                  <a:srgbClr val="333333"/>
                </a:solidFill>
                <a:latin typeface="Lucida Console"/>
                <a:cs typeface="Lucida Console"/>
              </a:rPr>
              <a:t>user</a:t>
            </a:r>
            <a:endParaRPr sz="850">
              <a:latin typeface="Lucida Console"/>
              <a:cs typeface="Lucida Console"/>
            </a:endParaRPr>
          </a:p>
          <a:p>
            <a:pPr marL="12700" marR="5080">
              <a:lnSpc>
                <a:spcPct val="132400"/>
              </a:lnSpc>
            </a:pPr>
            <a:r>
              <a:rPr sz="850" spc="25" dirty="0">
                <a:solidFill>
                  <a:srgbClr val="333333"/>
                </a:solidFill>
                <a:latin typeface="Lucida Console"/>
                <a:cs typeface="Lucida Console"/>
              </a:rPr>
              <a:t>passdb </a:t>
            </a:r>
            <a:r>
              <a:rPr sz="850" spc="30" dirty="0">
                <a:solidFill>
                  <a:srgbClr val="333333"/>
                </a:solidFill>
                <a:latin typeface="Lucida Console"/>
                <a:cs typeface="Lucida Console"/>
              </a:rPr>
              <a:t>backend </a:t>
            </a:r>
            <a:r>
              <a:rPr sz="850" spc="15" dirty="0">
                <a:solidFill>
                  <a:srgbClr val="333333"/>
                </a:solidFill>
                <a:latin typeface="Lucida Console"/>
                <a:cs typeface="Lucida Console"/>
              </a:rPr>
              <a:t>= </a:t>
            </a:r>
            <a:r>
              <a:rPr sz="850" spc="25" dirty="0">
                <a:solidFill>
                  <a:srgbClr val="333333"/>
                </a:solidFill>
                <a:latin typeface="Lucida Console"/>
                <a:cs typeface="Lucida Console"/>
              </a:rPr>
              <a:t>tdbsam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printing</a:t>
            </a:r>
            <a:r>
              <a:rPr sz="850" spc="80" dirty="0">
                <a:solidFill>
                  <a:srgbClr val="333333"/>
                </a:solidFill>
                <a:latin typeface="Lucida Console"/>
                <a:cs typeface="Lucida Console"/>
              </a:rPr>
              <a:t> </a:t>
            </a:r>
            <a:r>
              <a:rPr sz="850" spc="15" dirty="0">
                <a:solidFill>
                  <a:srgbClr val="333333"/>
                </a:solidFill>
                <a:latin typeface="Lucida Console"/>
                <a:cs typeface="Lucida Console"/>
              </a:rPr>
              <a:t>=</a:t>
            </a:r>
            <a:r>
              <a:rPr sz="850" spc="80" dirty="0">
                <a:solidFill>
                  <a:srgbClr val="333333"/>
                </a:solidFill>
                <a:latin typeface="Lucida Console"/>
                <a:cs typeface="Lucida Console"/>
              </a:rPr>
              <a:t> </a:t>
            </a:r>
            <a:r>
              <a:rPr sz="850" spc="25" dirty="0">
                <a:solidFill>
                  <a:srgbClr val="333333"/>
                </a:solidFill>
                <a:latin typeface="Lucida Console"/>
                <a:cs typeface="Lucida Console"/>
              </a:rPr>
              <a:t>cups </a:t>
            </a:r>
            <a:r>
              <a:rPr sz="850" spc="30" dirty="0">
                <a:solidFill>
                  <a:srgbClr val="333333"/>
                </a:solidFill>
                <a:latin typeface="Lucida Console"/>
                <a:cs typeface="Lucida Console"/>
              </a:rPr>
              <a:t> printcap </a:t>
            </a:r>
            <a:r>
              <a:rPr sz="850" spc="25" dirty="0">
                <a:solidFill>
                  <a:srgbClr val="333333"/>
                </a:solidFill>
                <a:latin typeface="Lucida Console"/>
                <a:cs typeface="Lucida Console"/>
              </a:rPr>
              <a:t>name </a:t>
            </a:r>
            <a:r>
              <a:rPr sz="850" spc="15" dirty="0">
                <a:solidFill>
                  <a:srgbClr val="333333"/>
                </a:solidFill>
                <a:latin typeface="Lucida Console"/>
                <a:cs typeface="Lucida Console"/>
              </a:rPr>
              <a:t>= </a:t>
            </a:r>
            <a:r>
              <a:rPr sz="850" spc="25" dirty="0">
                <a:solidFill>
                  <a:srgbClr val="333333"/>
                </a:solidFill>
                <a:latin typeface="Lucida Console"/>
                <a:cs typeface="Lucida Console"/>
              </a:rPr>
              <a:t>cups </a:t>
            </a:r>
            <a:r>
              <a:rPr sz="850" spc="30" dirty="0">
                <a:solidFill>
                  <a:srgbClr val="333333"/>
                </a:solidFill>
                <a:latin typeface="Lucida Console"/>
                <a:cs typeface="Lucida Console"/>
              </a:rPr>
              <a:t> </a:t>
            </a:r>
            <a:r>
              <a:rPr sz="850" spc="25" dirty="0">
                <a:solidFill>
                  <a:srgbClr val="333333"/>
                </a:solidFill>
                <a:latin typeface="Lucida Console"/>
                <a:cs typeface="Lucida Console"/>
              </a:rPr>
              <a:t>load</a:t>
            </a:r>
            <a:r>
              <a:rPr sz="850" spc="65" dirty="0">
                <a:solidFill>
                  <a:srgbClr val="333333"/>
                </a:solidFill>
                <a:latin typeface="Lucida Console"/>
                <a:cs typeface="Lucida Console"/>
              </a:rPr>
              <a:t> </a:t>
            </a:r>
            <a:r>
              <a:rPr sz="850" spc="30" dirty="0">
                <a:solidFill>
                  <a:srgbClr val="333333"/>
                </a:solidFill>
                <a:latin typeface="Lucida Console"/>
                <a:cs typeface="Lucida Console"/>
              </a:rPr>
              <a:t>printers</a:t>
            </a:r>
            <a:r>
              <a:rPr sz="850" spc="65" dirty="0">
                <a:solidFill>
                  <a:srgbClr val="333333"/>
                </a:solidFill>
                <a:latin typeface="Lucida Console"/>
                <a:cs typeface="Lucida Console"/>
              </a:rPr>
              <a:t> </a:t>
            </a:r>
            <a:r>
              <a:rPr sz="850" spc="15" dirty="0">
                <a:solidFill>
                  <a:srgbClr val="333333"/>
                </a:solidFill>
                <a:latin typeface="Lucida Console"/>
                <a:cs typeface="Lucida Console"/>
              </a:rPr>
              <a:t>=</a:t>
            </a:r>
            <a:r>
              <a:rPr sz="850" spc="65" dirty="0">
                <a:solidFill>
                  <a:srgbClr val="333333"/>
                </a:solidFill>
                <a:latin typeface="Lucida Console"/>
                <a:cs typeface="Lucida Console"/>
              </a:rPr>
              <a:t> </a:t>
            </a:r>
            <a:r>
              <a:rPr sz="850" spc="25" dirty="0">
                <a:solidFill>
                  <a:srgbClr val="333333"/>
                </a:solidFill>
                <a:latin typeface="Lucida Console"/>
                <a:cs typeface="Lucida Console"/>
              </a:rPr>
              <a:t>yes </a:t>
            </a:r>
            <a:r>
              <a:rPr sz="850" spc="30" dirty="0">
                <a:solidFill>
                  <a:srgbClr val="333333"/>
                </a:solidFill>
                <a:latin typeface="Lucida Console"/>
                <a:cs typeface="Lucida Console"/>
              </a:rPr>
              <a:t> </a:t>
            </a:r>
            <a:r>
              <a:rPr sz="850" spc="25" dirty="0">
                <a:solidFill>
                  <a:srgbClr val="333333"/>
                </a:solidFill>
                <a:latin typeface="Lucida Console"/>
                <a:cs typeface="Lucida Console"/>
              </a:rPr>
              <a:t>cups</a:t>
            </a:r>
            <a:r>
              <a:rPr sz="850" spc="20" dirty="0">
                <a:solidFill>
                  <a:srgbClr val="333333"/>
                </a:solidFill>
                <a:latin typeface="Lucida Console"/>
                <a:cs typeface="Lucida Console"/>
              </a:rPr>
              <a:t> </a:t>
            </a:r>
            <a:r>
              <a:rPr sz="850" spc="30" dirty="0">
                <a:solidFill>
                  <a:srgbClr val="333333"/>
                </a:solidFill>
                <a:latin typeface="Lucida Console"/>
                <a:cs typeface="Lucida Console"/>
              </a:rPr>
              <a:t>options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raw</a:t>
            </a:r>
            <a:endParaRPr sz="850">
              <a:latin typeface="Lucida Console"/>
              <a:cs typeface="Lucida Console"/>
            </a:endParaRPr>
          </a:p>
        </p:txBody>
      </p:sp>
      <p:sp>
        <p:nvSpPr>
          <p:cNvPr id="19" name="object 1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187</a:t>
            </a:fld>
            <a:endParaRPr sz="800">
              <a:latin typeface="小哥哥网恋吗"/>
              <a:cs typeface="小哥哥网恋吗"/>
            </a:endParaRPr>
          </a:p>
        </p:txBody>
      </p:sp>
      <p:graphicFrame>
        <p:nvGraphicFramePr>
          <p:cNvPr id="2" name="object 2"/>
          <p:cNvGraphicFramePr>
            <a:graphicFrameLocks noGrp="1"/>
          </p:cNvGraphicFramePr>
          <p:nvPr/>
        </p:nvGraphicFramePr>
        <p:xfrm>
          <a:off x="959124" y="368213"/>
          <a:ext cx="5692775" cy="9877425"/>
        </p:xfrm>
        <a:graphic>
          <a:graphicData uri="http://schemas.openxmlformats.org/drawingml/2006/table">
            <a:tbl>
              <a:tblPr firstRow="1" bandRow="1">
                <a:tableStyleId>{2D5ABB26-0587-4C30-8999-92F81FD0307C}</a:tableStyleId>
              </a:tblPr>
              <a:tblGrid>
                <a:gridCol w="43815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gridCol w="2104390">
                  <a:extLst>
                    <a:ext uri="{9D8B030D-6E8A-4147-A177-3AD203B41FA5}">
                      <a16:colId xmlns:a16="http://schemas.microsoft.com/office/drawing/2014/main" val="20002"/>
                    </a:ext>
                  </a:extLst>
                </a:gridCol>
              </a:tblGrid>
              <a:tr h="504825">
                <a:tc>
                  <a:txBody>
                    <a:bodyPr/>
                    <a:lstStyle/>
                    <a:p>
                      <a:pPr marL="128270" marR="177800">
                        <a:lnSpc>
                          <a:spcPct val="131600"/>
                        </a:lnSpc>
                        <a:spcBef>
                          <a:spcPts val="300"/>
                        </a:spcBef>
                      </a:pPr>
                      <a:r>
                        <a:rPr sz="950" b="1" dirty="0">
                          <a:solidFill>
                            <a:srgbClr val="333333"/>
                          </a:solidFill>
                          <a:latin typeface="微软雅黑"/>
                          <a:cs typeface="微软雅黑"/>
                        </a:rPr>
                        <a:t>行 数</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spcBef>
                          <a:spcPts val="5"/>
                        </a:spcBef>
                      </a:pPr>
                      <a:r>
                        <a:rPr sz="950" b="1" dirty="0">
                          <a:solidFill>
                            <a:srgbClr val="333333"/>
                          </a:solidFill>
                          <a:latin typeface="微软雅黑"/>
                          <a:cs typeface="微软雅黑"/>
                        </a:rPr>
                        <a:t>参数</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35"/>
                        </a:lnSpc>
                      </a:pPr>
                      <a:r>
                        <a:rPr sz="800" dirty="0">
                          <a:latin typeface="小哥哥网恋吗"/>
                          <a:cs typeface="小哥哥网恋吗"/>
                        </a:rPr>
                        <a:t>5/20</a:t>
                      </a:r>
                      <a:endParaRPr sz="800">
                        <a:latin typeface="小哥哥网恋吗"/>
                        <a:cs typeface="小哥哥网恋吗"/>
                      </a:endParaRPr>
                    </a:p>
                    <a:p>
                      <a:pPr marL="128270" marR="30480">
                        <a:lnSpc>
                          <a:spcPct val="100000"/>
                        </a:lnSpc>
                        <a:spcBef>
                          <a:spcPts val="675"/>
                        </a:spcBef>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ahoma"/>
                          <a:cs typeface="Tahoma"/>
                        </a:rPr>
                        <a:t>1</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442595">
                        <a:lnSpc>
                          <a:spcPct val="131600"/>
                        </a:lnSpc>
                        <a:spcBef>
                          <a:spcPts val="300"/>
                        </a:spcBef>
                      </a:pP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See</a:t>
                      </a:r>
                      <a:r>
                        <a:rPr sz="950" spc="-45" dirty="0">
                          <a:solidFill>
                            <a:srgbClr val="333333"/>
                          </a:solidFill>
                          <a:latin typeface="Tahoma"/>
                          <a:cs typeface="Tahoma"/>
                        </a:rPr>
                        <a:t> </a:t>
                      </a:r>
                      <a:r>
                        <a:rPr sz="950" dirty="0">
                          <a:solidFill>
                            <a:srgbClr val="333333"/>
                          </a:solidFill>
                          <a:latin typeface="Tahoma"/>
                          <a:cs typeface="Tahoma"/>
                        </a:rPr>
                        <a:t>smb.conf.example</a:t>
                      </a:r>
                      <a:r>
                        <a:rPr sz="950" spc="-45" dirty="0">
                          <a:solidFill>
                            <a:srgbClr val="333333"/>
                          </a:solidFill>
                          <a:latin typeface="Tahoma"/>
                          <a:cs typeface="Tahoma"/>
                        </a:rPr>
                        <a:t> </a:t>
                      </a:r>
                      <a:r>
                        <a:rPr sz="950" dirty="0">
                          <a:solidFill>
                            <a:srgbClr val="333333"/>
                          </a:solidFill>
                          <a:latin typeface="Tahoma"/>
                          <a:cs typeface="Tahoma"/>
                        </a:rPr>
                        <a:t>for</a:t>
                      </a:r>
                      <a:r>
                        <a:rPr sz="950" spc="-45" dirty="0">
                          <a:solidFill>
                            <a:srgbClr val="333333"/>
                          </a:solidFill>
                          <a:latin typeface="Tahoma"/>
                          <a:cs typeface="Tahoma"/>
                        </a:rPr>
                        <a:t> </a:t>
                      </a:r>
                      <a:r>
                        <a:rPr sz="950" dirty="0">
                          <a:solidFill>
                            <a:srgbClr val="333333"/>
                          </a:solidFill>
                          <a:latin typeface="Tahoma"/>
                          <a:cs typeface="Tahoma"/>
                        </a:rPr>
                        <a:t>a</a:t>
                      </a:r>
                      <a:r>
                        <a:rPr sz="950" spc="-45" dirty="0">
                          <a:solidFill>
                            <a:srgbClr val="333333"/>
                          </a:solidFill>
                          <a:latin typeface="Tahoma"/>
                          <a:cs typeface="Tahoma"/>
                        </a:rPr>
                        <a:t> </a:t>
                      </a:r>
                      <a:r>
                        <a:rPr sz="950" dirty="0">
                          <a:solidFill>
                            <a:srgbClr val="333333"/>
                          </a:solidFill>
                          <a:latin typeface="Tahoma"/>
                          <a:cs typeface="Tahoma"/>
                        </a:rPr>
                        <a:t>more</a:t>
                      </a:r>
                      <a:r>
                        <a:rPr sz="950" spc="-45" dirty="0">
                          <a:solidFill>
                            <a:srgbClr val="333333"/>
                          </a:solidFill>
                          <a:latin typeface="Tahoma"/>
                          <a:cs typeface="Tahoma"/>
                        </a:rPr>
                        <a:t> </a:t>
                      </a:r>
                      <a:r>
                        <a:rPr sz="950" dirty="0">
                          <a:solidFill>
                            <a:srgbClr val="333333"/>
                          </a:solidFill>
                          <a:latin typeface="Tahoma"/>
                          <a:cs typeface="Tahoma"/>
                        </a:rPr>
                        <a:t>detailed  </a:t>
                      </a:r>
                      <a:r>
                        <a:rPr sz="950" spc="35" dirty="0">
                          <a:solidFill>
                            <a:srgbClr val="333333"/>
                          </a:solidFill>
                          <a:latin typeface="Tahoma"/>
                          <a:cs typeface="Tahoma"/>
                        </a:rPr>
                        <a:t>config</a:t>
                      </a:r>
                      <a:r>
                        <a:rPr sz="950" spc="-50" dirty="0">
                          <a:solidFill>
                            <a:srgbClr val="333333"/>
                          </a:solidFill>
                          <a:latin typeface="Tahoma"/>
                          <a:cs typeface="Tahoma"/>
                        </a:rPr>
                        <a:t> </a:t>
                      </a:r>
                      <a:r>
                        <a:rPr sz="950" spc="30" dirty="0">
                          <a:solidFill>
                            <a:srgbClr val="333333"/>
                          </a:solidFill>
                          <a:latin typeface="Tahoma"/>
                          <a:cs typeface="Tahoma"/>
                        </a:rPr>
                        <a:t>file</a:t>
                      </a:r>
                      <a:r>
                        <a:rPr sz="950" spc="-45" dirty="0">
                          <a:solidFill>
                            <a:srgbClr val="333333"/>
                          </a:solidFill>
                          <a:latin typeface="Tahoma"/>
                          <a:cs typeface="Tahoma"/>
                        </a:rPr>
                        <a:t> </a:t>
                      </a:r>
                      <a:r>
                        <a:rPr sz="950" spc="60" dirty="0">
                          <a:solidFill>
                            <a:srgbClr val="333333"/>
                          </a:solidFill>
                          <a:latin typeface="Tahoma"/>
                          <a:cs typeface="Tahoma"/>
                        </a:rPr>
                        <a:t>or</a:t>
                      </a:r>
                      <a:endParaRPr sz="950">
                        <a:latin typeface="Tahoma"/>
                        <a:cs typeface="Tahoma"/>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注释信息</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Tahoma"/>
                          <a:cs typeface="Tahoma"/>
                        </a:rPr>
                        <a:t>2</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read</a:t>
                      </a:r>
                      <a:r>
                        <a:rPr sz="950" spc="-45" dirty="0">
                          <a:solidFill>
                            <a:srgbClr val="333333"/>
                          </a:solidFill>
                          <a:latin typeface="Tahoma"/>
                          <a:cs typeface="Tahoma"/>
                        </a:rPr>
                        <a:t> </a:t>
                      </a:r>
                      <a:r>
                        <a:rPr sz="950" dirty="0">
                          <a:solidFill>
                            <a:srgbClr val="333333"/>
                          </a:solidFill>
                          <a:latin typeface="Tahoma"/>
                          <a:cs typeface="Tahoma"/>
                        </a:rPr>
                        <a:t>the</a:t>
                      </a:r>
                      <a:r>
                        <a:rPr sz="950" spc="-45" dirty="0">
                          <a:solidFill>
                            <a:srgbClr val="333333"/>
                          </a:solidFill>
                          <a:latin typeface="Tahoma"/>
                          <a:cs typeface="Tahoma"/>
                        </a:rPr>
                        <a:t> </a:t>
                      </a:r>
                      <a:r>
                        <a:rPr sz="950" dirty="0">
                          <a:solidFill>
                            <a:srgbClr val="333333"/>
                          </a:solidFill>
                          <a:latin typeface="Tahoma"/>
                          <a:cs typeface="Tahoma"/>
                        </a:rPr>
                        <a:t>smb.conf</a:t>
                      </a:r>
                      <a:r>
                        <a:rPr sz="950" spc="-45" dirty="0">
                          <a:solidFill>
                            <a:srgbClr val="333333"/>
                          </a:solidFill>
                          <a:latin typeface="Tahoma"/>
                          <a:cs typeface="Tahoma"/>
                        </a:rPr>
                        <a:t> </a:t>
                      </a:r>
                      <a:r>
                        <a:rPr sz="950" dirty="0">
                          <a:solidFill>
                            <a:srgbClr val="333333"/>
                          </a:solidFill>
                          <a:latin typeface="Tahoma"/>
                          <a:cs typeface="Tahoma"/>
                        </a:rPr>
                        <a:t>manpage.</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ahoma"/>
                          <a:cs typeface="Tahoma"/>
                        </a:rPr>
                        <a:t>3</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77190">
                        <a:lnSpc>
                          <a:spcPct val="131600"/>
                        </a:lnSpc>
                        <a:spcBef>
                          <a:spcPts val="300"/>
                        </a:spcBef>
                      </a:pP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Run</a:t>
                      </a:r>
                      <a:r>
                        <a:rPr sz="950" spc="-45" dirty="0">
                          <a:solidFill>
                            <a:srgbClr val="333333"/>
                          </a:solidFill>
                          <a:latin typeface="Tahoma"/>
                          <a:cs typeface="Tahoma"/>
                        </a:rPr>
                        <a:t> </a:t>
                      </a:r>
                      <a:r>
                        <a:rPr sz="950" dirty="0">
                          <a:solidFill>
                            <a:srgbClr val="333333"/>
                          </a:solidFill>
                          <a:latin typeface="Tahoma"/>
                          <a:cs typeface="Tahoma"/>
                        </a:rPr>
                        <a:t>'testparm'</a:t>
                      </a:r>
                      <a:r>
                        <a:rPr sz="950" spc="-45" dirty="0">
                          <a:solidFill>
                            <a:srgbClr val="333333"/>
                          </a:solidFill>
                          <a:latin typeface="Tahoma"/>
                          <a:cs typeface="Tahoma"/>
                        </a:rPr>
                        <a:t> </a:t>
                      </a:r>
                      <a:r>
                        <a:rPr sz="950" dirty="0">
                          <a:solidFill>
                            <a:srgbClr val="333333"/>
                          </a:solidFill>
                          <a:latin typeface="Tahoma"/>
                          <a:cs typeface="Tahoma"/>
                        </a:rPr>
                        <a:t>to</a:t>
                      </a:r>
                      <a:r>
                        <a:rPr sz="950" spc="-45" dirty="0">
                          <a:solidFill>
                            <a:srgbClr val="333333"/>
                          </a:solidFill>
                          <a:latin typeface="Tahoma"/>
                          <a:cs typeface="Tahoma"/>
                        </a:rPr>
                        <a:t> </a:t>
                      </a:r>
                      <a:r>
                        <a:rPr sz="950" dirty="0">
                          <a:solidFill>
                            <a:srgbClr val="333333"/>
                          </a:solidFill>
                          <a:latin typeface="Tahoma"/>
                          <a:cs typeface="Tahoma"/>
                        </a:rPr>
                        <a:t>verify</a:t>
                      </a:r>
                      <a:r>
                        <a:rPr sz="950" spc="-45" dirty="0">
                          <a:solidFill>
                            <a:srgbClr val="333333"/>
                          </a:solidFill>
                          <a:latin typeface="Tahoma"/>
                          <a:cs typeface="Tahoma"/>
                        </a:rPr>
                        <a:t> </a:t>
                      </a:r>
                      <a:r>
                        <a:rPr sz="950" dirty="0">
                          <a:solidFill>
                            <a:srgbClr val="333333"/>
                          </a:solidFill>
                          <a:latin typeface="Tahoma"/>
                          <a:cs typeface="Tahoma"/>
                        </a:rPr>
                        <a:t>the</a:t>
                      </a:r>
                      <a:r>
                        <a:rPr sz="950" spc="-45" dirty="0">
                          <a:solidFill>
                            <a:srgbClr val="333333"/>
                          </a:solidFill>
                          <a:latin typeface="Tahoma"/>
                          <a:cs typeface="Tahoma"/>
                        </a:rPr>
                        <a:t> </a:t>
                      </a:r>
                      <a:r>
                        <a:rPr sz="950" dirty="0">
                          <a:solidFill>
                            <a:srgbClr val="333333"/>
                          </a:solidFill>
                          <a:latin typeface="Tahoma"/>
                          <a:cs typeface="Tahoma"/>
                        </a:rPr>
                        <a:t>config</a:t>
                      </a:r>
                      <a:r>
                        <a:rPr sz="950" spc="-45" dirty="0">
                          <a:solidFill>
                            <a:srgbClr val="333333"/>
                          </a:solidFill>
                          <a:latin typeface="Tahoma"/>
                          <a:cs typeface="Tahoma"/>
                        </a:rPr>
                        <a:t> </a:t>
                      </a:r>
                      <a:r>
                        <a:rPr sz="950" dirty="0">
                          <a:solidFill>
                            <a:srgbClr val="333333"/>
                          </a:solidFill>
                          <a:latin typeface="Tahoma"/>
                          <a:cs typeface="Tahoma"/>
                        </a:rPr>
                        <a:t>is</a:t>
                      </a:r>
                      <a:r>
                        <a:rPr sz="950" spc="-45" dirty="0">
                          <a:solidFill>
                            <a:srgbClr val="333333"/>
                          </a:solidFill>
                          <a:latin typeface="Tahoma"/>
                          <a:cs typeface="Tahoma"/>
                        </a:rPr>
                        <a:t> </a:t>
                      </a:r>
                      <a:r>
                        <a:rPr sz="950" dirty="0">
                          <a:solidFill>
                            <a:srgbClr val="333333"/>
                          </a:solidFill>
                          <a:latin typeface="Tahoma"/>
                          <a:cs typeface="Tahoma"/>
                        </a:rPr>
                        <a:t>correct  </a:t>
                      </a:r>
                      <a:r>
                        <a:rPr sz="950" spc="40" dirty="0">
                          <a:solidFill>
                            <a:srgbClr val="333333"/>
                          </a:solidFill>
                          <a:latin typeface="Tahoma"/>
                          <a:cs typeface="Tahoma"/>
                        </a:rPr>
                        <a:t>after</a:t>
                      </a:r>
                      <a:endParaRPr sz="950">
                        <a:latin typeface="Tahoma"/>
                        <a:cs typeface="Tahoma"/>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Tahoma"/>
                          <a:cs typeface="Tahoma"/>
                        </a:rPr>
                        <a:t>4</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you</a:t>
                      </a:r>
                      <a:r>
                        <a:rPr sz="950" spc="-45" dirty="0">
                          <a:solidFill>
                            <a:srgbClr val="333333"/>
                          </a:solidFill>
                          <a:latin typeface="Tahoma"/>
                          <a:cs typeface="Tahoma"/>
                        </a:rPr>
                        <a:t> </a:t>
                      </a:r>
                      <a:r>
                        <a:rPr sz="950" dirty="0">
                          <a:solidFill>
                            <a:srgbClr val="333333"/>
                          </a:solidFill>
                          <a:latin typeface="Tahoma"/>
                          <a:cs typeface="Tahoma"/>
                        </a:rPr>
                        <a:t>modified</a:t>
                      </a:r>
                      <a:r>
                        <a:rPr sz="950" spc="-45" dirty="0">
                          <a:solidFill>
                            <a:srgbClr val="333333"/>
                          </a:solidFill>
                          <a:latin typeface="Tahoma"/>
                          <a:cs typeface="Tahoma"/>
                        </a:rPr>
                        <a:t> </a:t>
                      </a:r>
                      <a:r>
                        <a:rPr sz="950" dirty="0">
                          <a:solidFill>
                            <a:srgbClr val="333333"/>
                          </a:solidFill>
                          <a:latin typeface="Tahoma"/>
                          <a:cs typeface="Tahoma"/>
                        </a:rPr>
                        <a:t>it.</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Tahoma"/>
                          <a:cs typeface="Tahoma"/>
                        </a:rPr>
                        <a:t>5</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ahoma"/>
                          <a:cs typeface="Tahoma"/>
                        </a:rPr>
                        <a:t>[global]</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全局参数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dirty="0">
                          <a:solidFill>
                            <a:srgbClr val="333333"/>
                          </a:solidFill>
                          <a:latin typeface="Tahoma"/>
                          <a:cs typeface="Tahoma"/>
                        </a:rPr>
                        <a:t>6</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ahoma"/>
                          <a:cs typeface="Tahoma"/>
                        </a:rPr>
                        <a:t>workgroup</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SAMBA</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工作组名称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dirty="0">
                          <a:solidFill>
                            <a:srgbClr val="333333"/>
                          </a:solidFill>
                          <a:latin typeface="Tahoma"/>
                          <a:cs typeface="Tahoma"/>
                        </a:rPr>
                        <a:t>7</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dirty="0">
                          <a:solidFill>
                            <a:srgbClr val="333333"/>
                          </a:solidFill>
                          <a:latin typeface="Tahoma"/>
                          <a:cs typeface="Tahoma"/>
                        </a:rPr>
                        <a:t>8</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ahoma"/>
                          <a:cs typeface="Tahoma"/>
                        </a:rPr>
                        <a:t>security</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user</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安全验证的方式，总共有</a:t>
                      </a:r>
                      <a:r>
                        <a:rPr sz="950" dirty="0">
                          <a:solidFill>
                            <a:srgbClr val="333333"/>
                          </a:solidFill>
                          <a:latin typeface="Tahoma"/>
                          <a:cs typeface="Tahoma"/>
                        </a:rPr>
                        <a:t>4</a:t>
                      </a:r>
                      <a:r>
                        <a:rPr sz="950" dirty="0">
                          <a:solidFill>
                            <a:srgbClr val="333333"/>
                          </a:solidFill>
                          <a:latin typeface="微软雅黑"/>
                          <a:cs typeface="微软雅黑"/>
                        </a:rPr>
                        <a:t>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dirty="0">
                          <a:solidFill>
                            <a:srgbClr val="333333"/>
                          </a:solidFill>
                          <a:latin typeface="Tahoma"/>
                          <a:cs typeface="Tahoma"/>
                        </a:rPr>
                        <a:t>9</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spc="35" dirty="0">
                          <a:solidFill>
                            <a:srgbClr val="333333"/>
                          </a:solidFill>
                          <a:latin typeface="Tahoma"/>
                          <a:cs typeface="Tahoma"/>
                        </a:rPr>
                        <a:t>10</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ahoma"/>
                          <a:cs typeface="Tahoma"/>
                        </a:rPr>
                        <a:t>passdb</a:t>
                      </a:r>
                      <a:r>
                        <a:rPr sz="950" spc="-45" dirty="0">
                          <a:solidFill>
                            <a:srgbClr val="333333"/>
                          </a:solidFill>
                          <a:latin typeface="Tahoma"/>
                          <a:cs typeface="Tahoma"/>
                        </a:rPr>
                        <a:t> </a:t>
                      </a:r>
                      <a:r>
                        <a:rPr sz="950" dirty="0">
                          <a:solidFill>
                            <a:srgbClr val="333333"/>
                          </a:solidFill>
                          <a:latin typeface="Tahoma"/>
                          <a:cs typeface="Tahoma"/>
                        </a:rPr>
                        <a:t>backend</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tdbsam</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定义用户后台的类型，总共有</a:t>
                      </a:r>
                      <a:r>
                        <a:rPr sz="950" dirty="0">
                          <a:solidFill>
                            <a:srgbClr val="333333"/>
                          </a:solidFill>
                          <a:latin typeface="Tahoma"/>
                          <a:cs typeface="Tahoma"/>
                        </a:rPr>
                        <a:t>3</a:t>
                      </a:r>
                      <a:r>
                        <a:rPr sz="950" dirty="0">
                          <a:solidFill>
                            <a:srgbClr val="333333"/>
                          </a:solidFill>
                          <a:latin typeface="微软雅黑"/>
                          <a:cs typeface="微软雅黑"/>
                        </a:rPr>
                        <a:t>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spc="35" dirty="0">
                          <a:solidFill>
                            <a:srgbClr val="333333"/>
                          </a:solidFill>
                          <a:latin typeface="Tahoma"/>
                          <a:cs typeface="Tahoma"/>
                        </a:rPr>
                        <a:t>11</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r h="314325">
                <a:tc>
                  <a:txBody>
                    <a:bodyPr/>
                    <a:lstStyle/>
                    <a:p>
                      <a:pPr marL="128270">
                        <a:lnSpc>
                          <a:spcPct val="100000"/>
                        </a:lnSpc>
                        <a:spcBef>
                          <a:spcPts val="660"/>
                        </a:spcBef>
                      </a:pPr>
                      <a:r>
                        <a:rPr sz="950" spc="35" dirty="0">
                          <a:solidFill>
                            <a:srgbClr val="333333"/>
                          </a:solidFill>
                          <a:latin typeface="Tahoma"/>
                          <a:cs typeface="Tahoma"/>
                        </a:rPr>
                        <a:t>12</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ahoma"/>
                          <a:cs typeface="Tahoma"/>
                        </a:rPr>
                        <a:t>printing</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cups</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打印服务协议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2"/>
                  </a:ext>
                </a:extLst>
              </a:tr>
              <a:tr h="314325">
                <a:tc>
                  <a:txBody>
                    <a:bodyPr/>
                    <a:lstStyle/>
                    <a:p>
                      <a:pPr marL="128270">
                        <a:lnSpc>
                          <a:spcPct val="100000"/>
                        </a:lnSpc>
                        <a:spcBef>
                          <a:spcPts val="660"/>
                        </a:spcBef>
                      </a:pPr>
                      <a:r>
                        <a:rPr sz="950" spc="35" dirty="0">
                          <a:solidFill>
                            <a:srgbClr val="333333"/>
                          </a:solidFill>
                          <a:latin typeface="Tahoma"/>
                          <a:cs typeface="Tahoma"/>
                        </a:rPr>
                        <a:t>13</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ahoma"/>
                          <a:cs typeface="Tahoma"/>
                        </a:rPr>
                        <a:t>printcap</a:t>
                      </a:r>
                      <a:r>
                        <a:rPr sz="950" spc="-45" dirty="0">
                          <a:solidFill>
                            <a:srgbClr val="333333"/>
                          </a:solidFill>
                          <a:latin typeface="Tahoma"/>
                          <a:cs typeface="Tahoma"/>
                        </a:rPr>
                        <a:t> </a:t>
                      </a:r>
                      <a:r>
                        <a:rPr sz="950" dirty="0">
                          <a:solidFill>
                            <a:srgbClr val="333333"/>
                          </a:solidFill>
                          <a:latin typeface="Tahoma"/>
                          <a:cs typeface="Tahoma"/>
                        </a:rPr>
                        <a:t>name</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cups</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打印服务名称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3"/>
                  </a:ext>
                </a:extLst>
              </a:tr>
              <a:tr h="314325">
                <a:tc>
                  <a:txBody>
                    <a:bodyPr/>
                    <a:lstStyle/>
                    <a:p>
                      <a:pPr marL="128270">
                        <a:lnSpc>
                          <a:spcPct val="100000"/>
                        </a:lnSpc>
                        <a:spcBef>
                          <a:spcPts val="660"/>
                        </a:spcBef>
                      </a:pPr>
                      <a:r>
                        <a:rPr sz="950" spc="35" dirty="0">
                          <a:solidFill>
                            <a:srgbClr val="333333"/>
                          </a:solidFill>
                          <a:latin typeface="Tahoma"/>
                          <a:cs typeface="Tahoma"/>
                        </a:rPr>
                        <a:t>14</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ahoma"/>
                          <a:cs typeface="Tahoma"/>
                        </a:rPr>
                        <a:t>load</a:t>
                      </a:r>
                      <a:r>
                        <a:rPr sz="950" spc="-45" dirty="0">
                          <a:solidFill>
                            <a:srgbClr val="333333"/>
                          </a:solidFill>
                          <a:latin typeface="Tahoma"/>
                          <a:cs typeface="Tahoma"/>
                        </a:rPr>
                        <a:t> </a:t>
                      </a:r>
                      <a:r>
                        <a:rPr sz="950" dirty="0">
                          <a:solidFill>
                            <a:srgbClr val="333333"/>
                          </a:solidFill>
                          <a:latin typeface="Tahoma"/>
                          <a:cs typeface="Tahoma"/>
                        </a:rPr>
                        <a:t>printers</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yes</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是否加载打印机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4"/>
                  </a:ext>
                </a:extLst>
              </a:tr>
              <a:tr h="314325">
                <a:tc>
                  <a:txBody>
                    <a:bodyPr/>
                    <a:lstStyle/>
                    <a:p>
                      <a:pPr marL="128270">
                        <a:lnSpc>
                          <a:spcPct val="100000"/>
                        </a:lnSpc>
                        <a:spcBef>
                          <a:spcPts val="660"/>
                        </a:spcBef>
                      </a:pPr>
                      <a:r>
                        <a:rPr sz="950" spc="35" dirty="0">
                          <a:solidFill>
                            <a:srgbClr val="333333"/>
                          </a:solidFill>
                          <a:latin typeface="Tahoma"/>
                          <a:cs typeface="Tahoma"/>
                        </a:rPr>
                        <a:t>15</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ahoma"/>
                          <a:cs typeface="Tahoma"/>
                        </a:rPr>
                        <a:t>cups</a:t>
                      </a:r>
                      <a:r>
                        <a:rPr sz="950" spc="-45" dirty="0">
                          <a:solidFill>
                            <a:srgbClr val="333333"/>
                          </a:solidFill>
                          <a:latin typeface="Tahoma"/>
                          <a:cs typeface="Tahoma"/>
                        </a:rPr>
                        <a:t> </a:t>
                      </a:r>
                      <a:r>
                        <a:rPr sz="950" dirty="0">
                          <a:solidFill>
                            <a:srgbClr val="333333"/>
                          </a:solidFill>
                          <a:latin typeface="Tahoma"/>
                          <a:cs typeface="Tahoma"/>
                        </a:rPr>
                        <a:t>options</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raw</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打印机的选项</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5"/>
                  </a:ext>
                </a:extLst>
              </a:tr>
              <a:tr h="314325">
                <a:tc>
                  <a:txBody>
                    <a:bodyPr/>
                    <a:lstStyle/>
                    <a:p>
                      <a:pPr marL="128270">
                        <a:lnSpc>
                          <a:spcPct val="100000"/>
                        </a:lnSpc>
                        <a:spcBef>
                          <a:spcPts val="660"/>
                        </a:spcBef>
                      </a:pPr>
                      <a:r>
                        <a:rPr sz="950" spc="35" dirty="0">
                          <a:solidFill>
                            <a:srgbClr val="333333"/>
                          </a:solidFill>
                          <a:latin typeface="Tahoma"/>
                          <a:cs typeface="Tahoma"/>
                        </a:rPr>
                        <a:t>16</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6"/>
                  </a:ext>
                </a:extLst>
              </a:tr>
              <a:tr h="314325">
                <a:tc>
                  <a:txBody>
                    <a:bodyPr/>
                    <a:lstStyle/>
                    <a:p>
                      <a:pPr marL="128270">
                        <a:lnSpc>
                          <a:spcPct val="100000"/>
                        </a:lnSpc>
                        <a:spcBef>
                          <a:spcPts val="660"/>
                        </a:spcBef>
                      </a:pPr>
                      <a:r>
                        <a:rPr sz="950" spc="35" dirty="0">
                          <a:solidFill>
                            <a:srgbClr val="333333"/>
                          </a:solidFill>
                          <a:latin typeface="Tahoma"/>
                          <a:cs typeface="Tahoma"/>
                        </a:rPr>
                        <a:t>17</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5" dirty="0">
                          <a:solidFill>
                            <a:srgbClr val="333333"/>
                          </a:solidFill>
                          <a:latin typeface="Tahoma"/>
                          <a:cs typeface="Tahoma"/>
                        </a:rPr>
                        <a:t>[homes]</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共享名称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7"/>
                  </a:ext>
                </a:extLst>
              </a:tr>
              <a:tr h="314325">
                <a:tc>
                  <a:txBody>
                    <a:bodyPr/>
                    <a:lstStyle/>
                    <a:p>
                      <a:pPr marL="128270">
                        <a:lnSpc>
                          <a:spcPct val="100000"/>
                        </a:lnSpc>
                        <a:spcBef>
                          <a:spcPts val="660"/>
                        </a:spcBef>
                      </a:pPr>
                      <a:r>
                        <a:rPr sz="950" spc="35" dirty="0">
                          <a:solidFill>
                            <a:srgbClr val="333333"/>
                          </a:solidFill>
                          <a:latin typeface="Tahoma"/>
                          <a:cs typeface="Tahoma"/>
                        </a:rPr>
                        <a:t>18</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ahoma"/>
                          <a:cs typeface="Tahoma"/>
                        </a:rPr>
                        <a:t>comment</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Home</a:t>
                      </a:r>
                      <a:r>
                        <a:rPr sz="950" spc="-45" dirty="0">
                          <a:solidFill>
                            <a:srgbClr val="333333"/>
                          </a:solidFill>
                          <a:latin typeface="Tahoma"/>
                          <a:cs typeface="Tahoma"/>
                        </a:rPr>
                        <a:t> </a:t>
                      </a:r>
                      <a:r>
                        <a:rPr sz="950" dirty="0">
                          <a:solidFill>
                            <a:srgbClr val="333333"/>
                          </a:solidFill>
                          <a:latin typeface="Tahoma"/>
                          <a:cs typeface="Tahoma"/>
                        </a:rPr>
                        <a:t>Directories</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描述信息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8"/>
                  </a:ext>
                </a:extLst>
              </a:tr>
              <a:tr h="314325">
                <a:tc>
                  <a:txBody>
                    <a:bodyPr/>
                    <a:lstStyle/>
                    <a:p>
                      <a:pPr marL="128270">
                        <a:lnSpc>
                          <a:spcPct val="100000"/>
                        </a:lnSpc>
                        <a:spcBef>
                          <a:spcPts val="660"/>
                        </a:spcBef>
                      </a:pPr>
                      <a:r>
                        <a:rPr sz="950" spc="35" dirty="0">
                          <a:solidFill>
                            <a:srgbClr val="333333"/>
                          </a:solidFill>
                          <a:latin typeface="Tahoma"/>
                          <a:cs typeface="Tahoma"/>
                        </a:rPr>
                        <a:t>19</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ahoma"/>
                          <a:cs typeface="Tahoma"/>
                        </a:rPr>
                        <a:t>valid</a:t>
                      </a:r>
                      <a:r>
                        <a:rPr sz="950" spc="-45" dirty="0">
                          <a:solidFill>
                            <a:srgbClr val="333333"/>
                          </a:solidFill>
                          <a:latin typeface="Tahoma"/>
                          <a:cs typeface="Tahoma"/>
                        </a:rPr>
                        <a:t> </a:t>
                      </a:r>
                      <a:r>
                        <a:rPr sz="950" dirty="0">
                          <a:solidFill>
                            <a:srgbClr val="333333"/>
                          </a:solidFill>
                          <a:latin typeface="Tahoma"/>
                          <a:cs typeface="Tahoma"/>
                        </a:rPr>
                        <a:t>users</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%S,</a:t>
                      </a:r>
                      <a:r>
                        <a:rPr sz="950" spc="-45" dirty="0">
                          <a:solidFill>
                            <a:srgbClr val="333333"/>
                          </a:solidFill>
                          <a:latin typeface="Tahoma"/>
                          <a:cs typeface="Tahoma"/>
                        </a:rPr>
                        <a:t> </a:t>
                      </a:r>
                      <a:r>
                        <a:rPr sz="950" dirty="0">
                          <a:solidFill>
                            <a:srgbClr val="333333"/>
                          </a:solidFill>
                          <a:latin typeface="Tahoma"/>
                          <a:cs typeface="Tahoma"/>
                        </a:rPr>
                        <a:t>%D%w%S</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可用账户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9"/>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35" dirty="0">
                          <a:solidFill>
                            <a:srgbClr val="333333"/>
                          </a:solidFill>
                          <a:latin typeface="Tahoma"/>
                          <a:cs typeface="Tahoma"/>
                        </a:rPr>
                        <a:t>20</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ahoma"/>
                          <a:cs typeface="Tahoma"/>
                        </a:rPr>
                        <a:t>browseable</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No</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271145">
                        <a:lnSpc>
                          <a:spcPct val="131600"/>
                        </a:lnSpc>
                        <a:spcBef>
                          <a:spcPts val="300"/>
                        </a:spcBef>
                      </a:pPr>
                      <a:r>
                        <a:rPr sz="950" dirty="0">
                          <a:solidFill>
                            <a:srgbClr val="333333"/>
                          </a:solidFill>
                          <a:latin typeface="微软雅黑"/>
                          <a:cs typeface="微软雅黑"/>
                        </a:rPr>
                        <a:t>指定共享信息是否在</a:t>
                      </a:r>
                      <a:r>
                        <a:rPr sz="950" dirty="0">
                          <a:solidFill>
                            <a:srgbClr val="333333"/>
                          </a:solidFill>
                          <a:latin typeface="Tahoma"/>
                          <a:cs typeface="Tahoma"/>
                        </a:rPr>
                        <a:t>“</a:t>
                      </a:r>
                      <a:r>
                        <a:rPr sz="950" dirty="0">
                          <a:solidFill>
                            <a:srgbClr val="333333"/>
                          </a:solidFill>
                          <a:latin typeface="微软雅黑"/>
                          <a:cs typeface="微软雅黑"/>
                        </a:rPr>
                        <a:t>网上邻居</a:t>
                      </a:r>
                      <a:r>
                        <a:rPr sz="950" dirty="0">
                          <a:solidFill>
                            <a:srgbClr val="333333"/>
                          </a:solidFill>
                          <a:latin typeface="Tahoma"/>
                          <a:cs typeface="Tahoma"/>
                        </a:rPr>
                        <a:t>” </a:t>
                      </a:r>
                      <a:r>
                        <a:rPr sz="950" spc="25" dirty="0">
                          <a:solidFill>
                            <a:srgbClr val="333333"/>
                          </a:solidFill>
                          <a:latin typeface="微软雅黑"/>
                          <a:cs typeface="微软雅黑"/>
                        </a:rPr>
                        <a:t>中可见</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20"/>
                  </a:ext>
                </a:extLst>
              </a:tr>
              <a:tr h="314325">
                <a:tc>
                  <a:txBody>
                    <a:bodyPr/>
                    <a:lstStyle/>
                    <a:p>
                      <a:pPr marL="128270">
                        <a:lnSpc>
                          <a:spcPct val="100000"/>
                        </a:lnSpc>
                        <a:spcBef>
                          <a:spcPts val="660"/>
                        </a:spcBef>
                      </a:pPr>
                      <a:r>
                        <a:rPr sz="950" spc="35" dirty="0">
                          <a:solidFill>
                            <a:srgbClr val="333333"/>
                          </a:solidFill>
                          <a:latin typeface="Tahoma"/>
                          <a:cs typeface="Tahoma"/>
                        </a:rPr>
                        <a:t>21</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ahoma"/>
                          <a:cs typeface="Tahoma"/>
                        </a:rPr>
                        <a:t>read</a:t>
                      </a:r>
                      <a:r>
                        <a:rPr sz="950" spc="-45" dirty="0">
                          <a:solidFill>
                            <a:srgbClr val="333333"/>
                          </a:solidFill>
                          <a:latin typeface="Tahoma"/>
                          <a:cs typeface="Tahoma"/>
                        </a:rPr>
                        <a:t> </a:t>
                      </a:r>
                      <a:r>
                        <a:rPr sz="950" dirty="0">
                          <a:solidFill>
                            <a:srgbClr val="333333"/>
                          </a:solidFill>
                          <a:latin typeface="Tahoma"/>
                          <a:cs typeface="Tahoma"/>
                        </a:rPr>
                        <a:t>only</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No</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是否只读</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21"/>
                  </a:ext>
                </a:extLst>
              </a:tr>
              <a:tr h="314325">
                <a:tc>
                  <a:txBody>
                    <a:bodyPr/>
                    <a:lstStyle/>
                    <a:p>
                      <a:pPr marL="128270">
                        <a:lnSpc>
                          <a:spcPct val="100000"/>
                        </a:lnSpc>
                        <a:spcBef>
                          <a:spcPts val="660"/>
                        </a:spcBef>
                      </a:pPr>
                      <a:r>
                        <a:rPr sz="950" spc="35" dirty="0">
                          <a:solidFill>
                            <a:srgbClr val="333333"/>
                          </a:solidFill>
                          <a:latin typeface="Tahoma"/>
                          <a:cs typeface="Tahoma"/>
                        </a:rPr>
                        <a:t>22</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ahoma"/>
                          <a:cs typeface="Tahoma"/>
                        </a:rPr>
                        <a:t>inherit</a:t>
                      </a:r>
                      <a:r>
                        <a:rPr sz="950" spc="-45" dirty="0">
                          <a:solidFill>
                            <a:srgbClr val="333333"/>
                          </a:solidFill>
                          <a:latin typeface="Tahoma"/>
                          <a:cs typeface="Tahoma"/>
                        </a:rPr>
                        <a:t> </a:t>
                      </a:r>
                      <a:r>
                        <a:rPr sz="950" dirty="0">
                          <a:solidFill>
                            <a:srgbClr val="333333"/>
                          </a:solidFill>
                          <a:latin typeface="Tahoma"/>
                          <a:cs typeface="Tahoma"/>
                        </a:rPr>
                        <a:t>acls</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Yes</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是否继承访问控制列表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22"/>
                  </a:ext>
                </a:extLst>
              </a:tr>
              <a:tr h="314325">
                <a:tc>
                  <a:txBody>
                    <a:bodyPr/>
                    <a:lstStyle/>
                    <a:p>
                      <a:pPr marL="128270">
                        <a:lnSpc>
                          <a:spcPct val="100000"/>
                        </a:lnSpc>
                        <a:spcBef>
                          <a:spcPts val="660"/>
                        </a:spcBef>
                      </a:pPr>
                      <a:r>
                        <a:rPr sz="950" spc="35" dirty="0">
                          <a:solidFill>
                            <a:srgbClr val="333333"/>
                          </a:solidFill>
                          <a:latin typeface="Tahoma"/>
                          <a:cs typeface="Tahoma"/>
                        </a:rPr>
                        <a:t>23</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23"/>
                  </a:ext>
                </a:extLst>
              </a:tr>
              <a:tr h="314325">
                <a:tc>
                  <a:txBody>
                    <a:bodyPr/>
                    <a:lstStyle/>
                    <a:p>
                      <a:pPr marL="128270">
                        <a:lnSpc>
                          <a:spcPct val="100000"/>
                        </a:lnSpc>
                        <a:spcBef>
                          <a:spcPts val="660"/>
                        </a:spcBef>
                      </a:pPr>
                      <a:r>
                        <a:rPr sz="950" spc="35" dirty="0">
                          <a:solidFill>
                            <a:srgbClr val="333333"/>
                          </a:solidFill>
                          <a:latin typeface="Tahoma"/>
                          <a:cs typeface="Tahoma"/>
                        </a:rPr>
                        <a:t>24</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30" dirty="0">
                          <a:solidFill>
                            <a:srgbClr val="333333"/>
                          </a:solidFill>
                          <a:latin typeface="Tahoma"/>
                          <a:cs typeface="Tahoma"/>
                        </a:rPr>
                        <a:t>[printers]</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共享名称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24"/>
                  </a:ext>
                </a:extLst>
              </a:tr>
              <a:tr h="314325">
                <a:tc>
                  <a:txBody>
                    <a:bodyPr/>
                    <a:lstStyle/>
                    <a:p>
                      <a:pPr marL="128270">
                        <a:lnSpc>
                          <a:spcPct val="100000"/>
                        </a:lnSpc>
                        <a:spcBef>
                          <a:spcPts val="660"/>
                        </a:spcBef>
                      </a:pPr>
                      <a:r>
                        <a:rPr sz="950" spc="35" dirty="0">
                          <a:solidFill>
                            <a:srgbClr val="333333"/>
                          </a:solidFill>
                          <a:latin typeface="Tahoma"/>
                          <a:cs typeface="Tahoma"/>
                        </a:rPr>
                        <a:t>25</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ahoma"/>
                          <a:cs typeface="Tahoma"/>
                        </a:rPr>
                        <a:t>comment</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All</a:t>
                      </a:r>
                      <a:r>
                        <a:rPr sz="950" spc="-45" dirty="0">
                          <a:solidFill>
                            <a:srgbClr val="333333"/>
                          </a:solidFill>
                          <a:latin typeface="Tahoma"/>
                          <a:cs typeface="Tahoma"/>
                        </a:rPr>
                        <a:t> </a:t>
                      </a:r>
                      <a:r>
                        <a:rPr sz="950" dirty="0">
                          <a:solidFill>
                            <a:srgbClr val="333333"/>
                          </a:solidFill>
                          <a:latin typeface="Tahoma"/>
                          <a:cs typeface="Tahoma"/>
                        </a:rPr>
                        <a:t>Printers</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描述信息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25"/>
                  </a:ext>
                </a:extLst>
              </a:tr>
              <a:tr h="314325">
                <a:tc>
                  <a:txBody>
                    <a:bodyPr/>
                    <a:lstStyle/>
                    <a:p>
                      <a:pPr marL="128270">
                        <a:lnSpc>
                          <a:spcPct val="100000"/>
                        </a:lnSpc>
                        <a:spcBef>
                          <a:spcPts val="660"/>
                        </a:spcBef>
                      </a:pPr>
                      <a:r>
                        <a:rPr sz="950" spc="35" dirty="0">
                          <a:solidFill>
                            <a:srgbClr val="333333"/>
                          </a:solidFill>
                          <a:latin typeface="Tahoma"/>
                          <a:cs typeface="Tahoma"/>
                        </a:rPr>
                        <a:t>26</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ahoma"/>
                          <a:cs typeface="Tahoma"/>
                        </a:rPr>
                        <a:t>path</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/var/tmp</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共享路径</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26"/>
                  </a:ext>
                </a:extLst>
              </a:tr>
              <a:tr h="314325">
                <a:tc>
                  <a:txBody>
                    <a:bodyPr/>
                    <a:lstStyle/>
                    <a:p>
                      <a:pPr marL="128270">
                        <a:lnSpc>
                          <a:spcPct val="100000"/>
                        </a:lnSpc>
                        <a:spcBef>
                          <a:spcPts val="655"/>
                        </a:spcBef>
                      </a:pPr>
                      <a:r>
                        <a:rPr sz="950" spc="35" dirty="0">
                          <a:solidFill>
                            <a:srgbClr val="333333"/>
                          </a:solidFill>
                          <a:latin typeface="Tahoma"/>
                          <a:cs typeface="Tahoma"/>
                        </a:rPr>
                        <a:t>27</a:t>
                      </a:r>
                      <a:endParaRPr sz="950">
                        <a:latin typeface="Tahoma"/>
                        <a:cs typeface="Tahoma"/>
                      </a:endParaRPr>
                    </a:p>
                  </a:txBody>
                  <a:tcPr marL="0" marR="0" marT="8318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55"/>
                        </a:spcBef>
                      </a:pPr>
                      <a:r>
                        <a:rPr sz="950" dirty="0">
                          <a:solidFill>
                            <a:srgbClr val="333333"/>
                          </a:solidFill>
                          <a:latin typeface="Tahoma"/>
                          <a:cs typeface="Tahoma"/>
                        </a:rPr>
                        <a:t>printable</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Yes</a:t>
                      </a:r>
                      <a:endParaRPr sz="950">
                        <a:latin typeface="Tahoma"/>
                        <a:cs typeface="Tahoma"/>
                      </a:endParaRPr>
                    </a:p>
                  </a:txBody>
                  <a:tcPr marL="0" marR="0" marT="8318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55"/>
                        </a:spcBef>
                      </a:pPr>
                      <a:r>
                        <a:rPr sz="950" dirty="0">
                          <a:solidFill>
                            <a:srgbClr val="333333"/>
                          </a:solidFill>
                          <a:latin typeface="微软雅黑"/>
                          <a:cs typeface="微软雅黑"/>
                        </a:rPr>
                        <a:t>是否可打印</a:t>
                      </a:r>
                      <a:endParaRPr sz="950">
                        <a:latin typeface="微软雅黑"/>
                        <a:cs typeface="微软雅黑"/>
                      </a:endParaRPr>
                    </a:p>
                  </a:txBody>
                  <a:tcPr marL="0" marR="0" marT="8318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27"/>
                  </a:ext>
                </a:extLst>
              </a:tr>
              <a:tr h="314325">
                <a:tc>
                  <a:txBody>
                    <a:bodyPr/>
                    <a:lstStyle/>
                    <a:p>
                      <a:pPr marL="128270">
                        <a:lnSpc>
                          <a:spcPct val="100000"/>
                        </a:lnSpc>
                        <a:spcBef>
                          <a:spcPts val="655"/>
                        </a:spcBef>
                      </a:pPr>
                      <a:r>
                        <a:rPr sz="950" spc="35" dirty="0">
                          <a:solidFill>
                            <a:srgbClr val="333333"/>
                          </a:solidFill>
                          <a:latin typeface="Tahoma"/>
                          <a:cs typeface="Tahoma"/>
                        </a:rPr>
                        <a:t>28</a:t>
                      </a:r>
                      <a:endParaRPr sz="950">
                        <a:latin typeface="Tahoma"/>
                        <a:cs typeface="Tahoma"/>
                      </a:endParaRPr>
                    </a:p>
                  </a:txBody>
                  <a:tcPr marL="0" marR="0" marT="8318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55"/>
                        </a:spcBef>
                      </a:pPr>
                      <a:r>
                        <a:rPr sz="950" dirty="0">
                          <a:solidFill>
                            <a:srgbClr val="333333"/>
                          </a:solidFill>
                          <a:latin typeface="Tahoma"/>
                          <a:cs typeface="Tahoma"/>
                        </a:rPr>
                        <a:t>create</a:t>
                      </a:r>
                      <a:r>
                        <a:rPr sz="950" spc="-45" dirty="0">
                          <a:solidFill>
                            <a:srgbClr val="333333"/>
                          </a:solidFill>
                          <a:latin typeface="Tahoma"/>
                          <a:cs typeface="Tahoma"/>
                        </a:rPr>
                        <a:t> </a:t>
                      </a:r>
                      <a:r>
                        <a:rPr sz="950" dirty="0">
                          <a:solidFill>
                            <a:srgbClr val="333333"/>
                          </a:solidFill>
                          <a:latin typeface="Tahoma"/>
                          <a:cs typeface="Tahoma"/>
                        </a:rPr>
                        <a:t>mask</a:t>
                      </a:r>
                      <a:r>
                        <a:rPr sz="950" spc="-45" dirty="0">
                          <a:solidFill>
                            <a:srgbClr val="333333"/>
                          </a:solidFill>
                          <a:latin typeface="Tahoma"/>
                          <a:cs typeface="Tahoma"/>
                        </a:rPr>
                        <a:t> </a:t>
                      </a:r>
                      <a:r>
                        <a:rPr sz="950" dirty="0">
                          <a:solidFill>
                            <a:srgbClr val="333333"/>
                          </a:solidFill>
                          <a:latin typeface="Tahoma"/>
                          <a:cs typeface="Tahoma"/>
                        </a:rPr>
                        <a:t>=</a:t>
                      </a:r>
                      <a:r>
                        <a:rPr sz="950" spc="-45" dirty="0">
                          <a:solidFill>
                            <a:srgbClr val="333333"/>
                          </a:solidFill>
                          <a:latin typeface="Tahoma"/>
                          <a:cs typeface="Tahoma"/>
                        </a:rPr>
                        <a:t> </a:t>
                      </a:r>
                      <a:r>
                        <a:rPr sz="950" dirty="0">
                          <a:solidFill>
                            <a:srgbClr val="333333"/>
                          </a:solidFill>
                          <a:latin typeface="Tahoma"/>
                          <a:cs typeface="Tahoma"/>
                        </a:rPr>
                        <a:t>0600</a:t>
                      </a:r>
                      <a:endParaRPr sz="950">
                        <a:latin typeface="Tahoma"/>
                        <a:cs typeface="Tahoma"/>
                      </a:endParaRPr>
                    </a:p>
                  </a:txBody>
                  <a:tcPr marL="0" marR="0" marT="8318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55"/>
                        </a:spcBef>
                      </a:pPr>
                      <a:r>
                        <a:rPr sz="950" dirty="0">
                          <a:solidFill>
                            <a:srgbClr val="333333"/>
                          </a:solidFill>
                          <a:latin typeface="微软雅黑"/>
                          <a:cs typeface="微软雅黑"/>
                        </a:rPr>
                        <a:t>文件权限</a:t>
                      </a:r>
                      <a:endParaRPr sz="950">
                        <a:latin typeface="微软雅黑"/>
                        <a:cs typeface="微软雅黑"/>
                      </a:endParaRPr>
                    </a:p>
                  </a:txBody>
                  <a:tcPr marL="0" marR="0" marT="8318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28"/>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188</a:t>
            </a:fld>
            <a:endParaRPr sz="800">
              <a:latin typeface="小哥哥网恋吗"/>
              <a:cs typeface="小哥哥网恋吗"/>
            </a:endParaRPr>
          </a:p>
        </p:txBody>
      </p:sp>
      <p:graphicFrame>
        <p:nvGraphicFramePr>
          <p:cNvPr id="2" name="object 2"/>
          <p:cNvGraphicFramePr>
            <a:graphicFrameLocks noGrp="1"/>
          </p:cNvGraphicFramePr>
          <p:nvPr/>
        </p:nvGraphicFramePr>
        <p:xfrm>
          <a:off x="959124" y="368272"/>
          <a:ext cx="5692775" cy="3524250"/>
        </p:xfrm>
        <a:graphic>
          <a:graphicData uri="http://schemas.openxmlformats.org/drawingml/2006/table">
            <a:tbl>
              <a:tblPr firstRow="1" bandRow="1">
                <a:tableStyleId>{2D5ABB26-0587-4C30-8999-92F81FD0307C}</a:tableStyleId>
              </a:tblPr>
              <a:tblGrid>
                <a:gridCol w="43815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gridCol w="2104390">
                  <a:extLst>
                    <a:ext uri="{9D8B030D-6E8A-4147-A177-3AD203B41FA5}">
                      <a16:colId xmlns:a16="http://schemas.microsoft.com/office/drawing/2014/main" val="20002"/>
                    </a:ext>
                  </a:extLst>
                </a:gridCol>
              </a:tblGrid>
              <a:tr h="504825">
                <a:tc>
                  <a:txBody>
                    <a:bodyPr/>
                    <a:lstStyle/>
                    <a:p>
                      <a:pPr marL="128270" marR="177800">
                        <a:lnSpc>
                          <a:spcPct val="131600"/>
                        </a:lnSpc>
                        <a:spcBef>
                          <a:spcPts val="300"/>
                        </a:spcBef>
                      </a:pPr>
                      <a:r>
                        <a:rPr sz="950" b="1" dirty="0">
                          <a:solidFill>
                            <a:srgbClr val="333333"/>
                          </a:solidFill>
                          <a:latin typeface="微软雅黑"/>
                          <a:cs typeface="微软雅黑"/>
                        </a:rPr>
                        <a:t>行 数</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spcBef>
                          <a:spcPts val="5"/>
                        </a:spcBef>
                      </a:pPr>
                      <a:r>
                        <a:rPr sz="950" b="1" dirty="0">
                          <a:solidFill>
                            <a:srgbClr val="333333"/>
                          </a:solidFill>
                          <a:latin typeface="微软雅黑"/>
                          <a:cs typeface="微软雅黑"/>
                        </a:rPr>
                        <a:t>参数</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35"/>
                        </a:lnSpc>
                      </a:pPr>
                      <a:r>
                        <a:rPr sz="800" dirty="0">
                          <a:latin typeface="小哥哥网恋吗"/>
                          <a:cs typeface="小哥哥网恋吗"/>
                        </a:rPr>
                        <a:t>5/20</a:t>
                      </a:r>
                      <a:endParaRPr sz="800">
                        <a:latin typeface="小哥哥网恋吗"/>
                        <a:cs typeface="小哥哥网恋吗"/>
                      </a:endParaRPr>
                    </a:p>
                    <a:p>
                      <a:pPr marL="128270" marR="30480">
                        <a:lnSpc>
                          <a:spcPct val="100000"/>
                        </a:lnSpc>
                        <a:spcBef>
                          <a:spcPts val="675"/>
                        </a:spcBef>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55" dirty="0">
                          <a:solidFill>
                            <a:srgbClr val="333333"/>
                          </a:solidFill>
                          <a:latin typeface="Trebuchet MS"/>
                          <a:cs typeface="Trebuchet MS"/>
                        </a:rPr>
                        <a:t>29</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40" dirty="0">
                          <a:solidFill>
                            <a:srgbClr val="333333"/>
                          </a:solidFill>
                          <a:latin typeface="Trebuchet MS"/>
                          <a:cs typeface="Trebuchet MS"/>
                        </a:rPr>
                        <a:t>browseable</a:t>
                      </a:r>
                      <a:r>
                        <a:rPr sz="950" spc="-50" dirty="0">
                          <a:solidFill>
                            <a:srgbClr val="333333"/>
                          </a:solidFill>
                          <a:latin typeface="Trebuchet MS"/>
                          <a:cs typeface="Trebuchet MS"/>
                        </a:rPr>
                        <a:t> </a:t>
                      </a:r>
                      <a:r>
                        <a:rPr sz="950" spc="55" dirty="0">
                          <a:solidFill>
                            <a:srgbClr val="333333"/>
                          </a:solidFill>
                          <a:latin typeface="Trebuchet MS"/>
                          <a:cs typeface="Trebuchet MS"/>
                        </a:rPr>
                        <a:t>=</a:t>
                      </a:r>
                      <a:r>
                        <a:rPr sz="950" spc="-50" dirty="0">
                          <a:solidFill>
                            <a:srgbClr val="333333"/>
                          </a:solidFill>
                          <a:latin typeface="Trebuchet MS"/>
                          <a:cs typeface="Trebuchet MS"/>
                        </a:rPr>
                        <a:t> </a:t>
                      </a:r>
                      <a:r>
                        <a:rPr sz="950" spc="100" dirty="0">
                          <a:solidFill>
                            <a:srgbClr val="333333"/>
                          </a:solidFill>
                          <a:latin typeface="Trebuchet MS"/>
                          <a:cs typeface="Trebuchet MS"/>
                        </a:rPr>
                        <a:t>No</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271145">
                        <a:lnSpc>
                          <a:spcPct val="131600"/>
                        </a:lnSpc>
                        <a:spcBef>
                          <a:spcPts val="300"/>
                        </a:spcBef>
                      </a:pPr>
                      <a:r>
                        <a:rPr sz="950" dirty="0">
                          <a:solidFill>
                            <a:srgbClr val="333333"/>
                          </a:solidFill>
                          <a:latin typeface="微软雅黑"/>
                          <a:cs typeface="微软雅黑"/>
                        </a:rPr>
                        <a:t>指定共享信息是否在</a:t>
                      </a:r>
                      <a:r>
                        <a:rPr sz="950" dirty="0">
                          <a:solidFill>
                            <a:srgbClr val="333333"/>
                          </a:solidFill>
                          <a:latin typeface="Trebuchet MS"/>
                          <a:cs typeface="Trebuchet MS"/>
                        </a:rPr>
                        <a:t>“</a:t>
                      </a:r>
                      <a:r>
                        <a:rPr sz="950" dirty="0">
                          <a:solidFill>
                            <a:srgbClr val="333333"/>
                          </a:solidFill>
                          <a:latin typeface="微软雅黑"/>
                          <a:cs typeface="微软雅黑"/>
                        </a:rPr>
                        <a:t>网上邻居</a:t>
                      </a:r>
                      <a:r>
                        <a:rPr sz="950" dirty="0">
                          <a:solidFill>
                            <a:srgbClr val="333333"/>
                          </a:solidFill>
                          <a:latin typeface="Trebuchet MS"/>
                          <a:cs typeface="Trebuchet MS"/>
                        </a:rPr>
                        <a:t>” </a:t>
                      </a:r>
                      <a:r>
                        <a:rPr sz="950" spc="25" dirty="0">
                          <a:solidFill>
                            <a:srgbClr val="333333"/>
                          </a:solidFill>
                          <a:latin typeface="微软雅黑"/>
                          <a:cs typeface="微软雅黑"/>
                        </a:rPr>
                        <a:t>中可见</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5" dirty="0">
                          <a:solidFill>
                            <a:srgbClr val="333333"/>
                          </a:solidFill>
                          <a:latin typeface="Trebuchet MS"/>
                          <a:cs typeface="Trebuchet MS"/>
                        </a:rPr>
                        <a:t>30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5" dirty="0">
                          <a:solidFill>
                            <a:srgbClr val="333333"/>
                          </a:solidFill>
                          <a:latin typeface="Trebuchet MS"/>
                          <a:cs typeface="Trebuchet MS"/>
                        </a:rPr>
                        <a:t>31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5" dirty="0">
                          <a:solidFill>
                            <a:srgbClr val="333333"/>
                          </a:solidFill>
                          <a:latin typeface="Trebuchet MS"/>
                          <a:cs typeface="Trebuchet MS"/>
                        </a:rPr>
                        <a:t>[print$]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共享名称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55" dirty="0">
                          <a:solidFill>
                            <a:srgbClr val="333333"/>
                          </a:solidFill>
                          <a:latin typeface="Trebuchet MS"/>
                          <a:cs typeface="Trebuchet MS"/>
                        </a:rPr>
                        <a:t>32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55" dirty="0">
                          <a:solidFill>
                            <a:srgbClr val="333333"/>
                          </a:solidFill>
                          <a:latin typeface="Trebuchet MS"/>
                          <a:cs typeface="Trebuchet MS"/>
                        </a:rPr>
                        <a:t>comment</a:t>
                      </a:r>
                      <a:r>
                        <a:rPr sz="950" spc="-50" dirty="0">
                          <a:solidFill>
                            <a:srgbClr val="333333"/>
                          </a:solidFill>
                          <a:latin typeface="Trebuchet MS"/>
                          <a:cs typeface="Trebuchet MS"/>
                        </a:rPr>
                        <a:t> </a:t>
                      </a:r>
                      <a:r>
                        <a:rPr sz="950" spc="55" dirty="0">
                          <a:solidFill>
                            <a:srgbClr val="333333"/>
                          </a:solidFill>
                          <a:latin typeface="Trebuchet MS"/>
                          <a:cs typeface="Trebuchet MS"/>
                        </a:rPr>
                        <a:t>=</a:t>
                      </a:r>
                      <a:r>
                        <a:rPr sz="950" spc="-45" dirty="0">
                          <a:solidFill>
                            <a:srgbClr val="333333"/>
                          </a:solidFill>
                          <a:latin typeface="Trebuchet MS"/>
                          <a:cs typeface="Trebuchet MS"/>
                        </a:rPr>
                        <a:t> </a:t>
                      </a:r>
                      <a:r>
                        <a:rPr sz="950" spc="20" dirty="0">
                          <a:solidFill>
                            <a:srgbClr val="333333"/>
                          </a:solidFill>
                          <a:latin typeface="Trebuchet MS"/>
                          <a:cs typeface="Trebuchet MS"/>
                        </a:rPr>
                        <a:t>Printer</a:t>
                      </a:r>
                      <a:r>
                        <a:rPr sz="950" spc="-50" dirty="0">
                          <a:solidFill>
                            <a:srgbClr val="333333"/>
                          </a:solidFill>
                          <a:latin typeface="Trebuchet MS"/>
                          <a:cs typeface="Trebuchet MS"/>
                        </a:rPr>
                        <a:t> </a:t>
                      </a:r>
                      <a:r>
                        <a:rPr sz="950" spc="40" dirty="0">
                          <a:solidFill>
                            <a:srgbClr val="333333"/>
                          </a:solidFill>
                          <a:latin typeface="Trebuchet MS"/>
                          <a:cs typeface="Trebuchet MS"/>
                        </a:rPr>
                        <a:t>Drivers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描述信息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55" dirty="0">
                          <a:solidFill>
                            <a:srgbClr val="333333"/>
                          </a:solidFill>
                          <a:latin typeface="Trebuchet MS"/>
                          <a:cs typeface="Trebuchet MS"/>
                        </a:rPr>
                        <a:t>33</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5" dirty="0">
                          <a:solidFill>
                            <a:srgbClr val="333333"/>
                          </a:solidFill>
                          <a:latin typeface="Trebuchet MS"/>
                          <a:cs typeface="Trebuchet MS"/>
                        </a:rPr>
                        <a:t>path</a:t>
                      </a:r>
                      <a:r>
                        <a:rPr sz="950" spc="-55" dirty="0">
                          <a:solidFill>
                            <a:srgbClr val="333333"/>
                          </a:solidFill>
                          <a:latin typeface="Trebuchet MS"/>
                          <a:cs typeface="Trebuchet MS"/>
                        </a:rPr>
                        <a:t> </a:t>
                      </a:r>
                      <a:r>
                        <a:rPr sz="950" spc="55" dirty="0">
                          <a:solidFill>
                            <a:srgbClr val="333333"/>
                          </a:solidFill>
                          <a:latin typeface="Trebuchet MS"/>
                          <a:cs typeface="Trebuchet MS"/>
                        </a:rPr>
                        <a:t>=</a:t>
                      </a:r>
                      <a:r>
                        <a:rPr sz="950" spc="-50" dirty="0">
                          <a:solidFill>
                            <a:srgbClr val="333333"/>
                          </a:solidFill>
                          <a:latin typeface="Trebuchet MS"/>
                          <a:cs typeface="Trebuchet MS"/>
                        </a:rPr>
                        <a:t> </a:t>
                      </a:r>
                      <a:r>
                        <a:rPr sz="950" spc="5" dirty="0">
                          <a:solidFill>
                            <a:srgbClr val="333333"/>
                          </a:solidFill>
                          <a:latin typeface="Trebuchet MS"/>
                          <a:cs typeface="Trebuchet MS"/>
                        </a:rPr>
                        <a:t>/var/lib/samba/drivers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共享路径</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55" dirty="0">
                          <a:solidFill>
                            <a:srgbClr val="333333"/>
                          </a:solidFill>
                          <a:latin typeface="Trebuchet MS"/>
                          <a:cs typeface="Trebuchet MS"/>
                        </a:rPr>
                        <a:t>34</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0" dirty="0">
                          <a:solidFill>
                            <a:srgbClr val="333333"/>
                          </a:solidFill>
                          <a:latin typeface="Trebuchet MS"/>
                          <a:cs typeface="Trebuchet MS"/>
                        </a:rPr>
                        <a:t>write</a:t>
                      </a:r>
                      <a:r>
                        <a:rPr sz="950" spc="-50" dirty="0">
                          <a:solidFill>
                            <a:srgbClr val="333333"/>
                          </a:solidFill>
                          <a:latin typeface="Trebuchet MS"/>
                          <a:cs typeface="Trebuchet MS"/>
                        </a:rPr>
                        <a:t> </a:t>
                      </a:r>
                      <a:r>
                        <a:rPr sz="950" spc="-5" dirty="0">
                          <a:solidFill>
                            <a:srgbClr val="333333"/>
                          </a:solidFill>
                          <a:latin typeface="Trebuchet MS"/>
                          <a:cs typeface="Trebuchet MS"/>
                        </a:rPr>
                        <a:t>list</a:t>
                      </a:r>
                      <a:r>
                        <a:rPr sz="950" spc="-45" dirty="0">
                          <a:solidFill>
                            <a:srgbClr val="333333"/>
                          </a:solidFill>
                          <a:latin typeface="Trebuchet MS"/>
                          <a:cs typeface="Trebuchet MS"/>
                        </a:rPr>
                        <a:t> </a:t>
                      </a:r>
                      <a:r>
                        <a:rPr sz="950" spc="55" dirty="0">
                          <a:solidFill>
                            <a:srgbClr val="333333"/>
                          </a:solidFill>
                          <a:latin typeface="Trebuchet MS"/>
                          <a:cs typeface="Trebuchet MS"/>
                        </a:rPr>
                        <a:t>=</a:t>
                      </a:r>
                      <a:r>
                        <a:rPr sz="950" spc="-50" dirty="0">
                          <a:solidFill>
                            <a:srgbClr val="333333"/>
                          </a:solidFill>
                          <a:latin typeface="Trebuchet MS"/>
                          <a:cs typeface="Trebuchet MS"/>
                        </a:rPr>
                        <a:t> </a:t>
                      </a:r>
                      <a:r>
                        <a:rPr sz="950" spc="50" dirty="0">
                          <a:solidFill>
                            <a:srgbClr val="333333"/>
                          </a:solidFill>
                          <a:latin typeface="Trebuchet MS"/>
                          <a:cs typeface="Trebuchet MS"/>
                        </a:rPr>
                        <a:t>@printadmin</a:t>
                      </a:r>
                      <a:r>
                        <a:rPr sz="950" spc="-45" dirty="0">
                          <a:solidFill>
                            <a:srgbClr val="333333"/>
                          </a:solidFill>
                          <a:latin typeface="Trebuchet MS"/>
                          <a:cs typeface="Trebuchet MS"/>
                        </a:rPr>
                        <a:t> </a:t>
                      </a:r>
                      <a:r>
                        <a:rPr sz="950" spc="35" dirty="0">
                          <a:solidFill>
                            <a:srgbClr val="333333"/>
                          </a:solidFill>
                          <a:latin typeface="Trebuchet MS"/>
                          <a:cs typeface="Trebuchet MS"/>
                        </a:rPr>
                        <a:t>root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可写入文件的用户列表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55" dirty="0">
                          <a:solidFill>
                            <a:srgbClr val="333333"/>
                          </a:solidFill>
                          <a:latin typeface="Trebuchet MS"/>
                          <a:cs typeface="Trebuchet MS"/>
                        </a:rPr>
                        <a:t>35</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rebuchet MS"/>
                          <a:cs typeface="Trebuchet MS"/>
                        </a:rPr>
                        <a:t>force</a:t>
                      </a:r>
                      <a:r>
                        <a:rPr sz="950" spc="-55" dirty="0">
                          <a:solidFill>
                            <a:srgbClr val="333333"/>
                          </a:solidFill>
                          <a:latin typeface="Trebuchet MS"/>
                          <a:cs typeface="Trebuchet MS"/>
                        </a:rPr>
                        <a:t> </a:t>
                      </a:r>
                      <a:r>
                        <a:rPr sz="950" spc="60" dirty="0">
                          <a:solidFill>
                            <a:srgbClr val="333333"/>
                          </a:solidFill>
                          <a:latin typeface="Trebuchet MS"/>
                          <a:cs typeface="Trebuchet MS"/>
                        </a:rPr>
                        <a:t>group</a:t>
                      </a:r>
                      <a:r>
                        <a:rPr sz="950" spc="-50" dirty="0">
                          <a:solidFill>
                            <a:srgbClr val="333333"/>
                          </a:solidFill>
                          <a:latin typeface="Trebuchet MS"/>
                          <a:cs typeface="Trebuchet MS"/>
                        </a:rPr>
                        <a:t> </a:t>
                      </a:r>
                      <a:r>
                        <a:rPr sz="950" spc="55" dirty="0">
                          <a:solidFill>
                            <a:srgbClr val="333333"/>
                          </a:solidFill>
                          <a:latin typeface="Trebuchet MS"/>
                          <a:cs typeface="Trebuchet MS"/>
                        </a:rPr>
                        <a:t>=</a:t>
                      </a:r>
                      <a:r>
                        <a:rPr sz="950" spc="-50" dirty="0">
                          <a:solidFill>
                            <a:srgbClr val="333333"/>
                          </a:solidFill>
                          <a:latin typeface="Trebuchet MS"/>
                          <a:cs typeface="Trebuchet MS"/>
                        </a:rPr>
                        <a:t> </a:t>
                      </a:r>
                      <a:r>
                        <a:rPr sz="950" spc="50" dirty="0">
                          <a:solidFill>
                            <a:srgbClr val="333333"/>
                          </a:solidFill>
                          <a:latin typeface="Trebuchet MS"/>
                          <a:cs typeface="Trebuchet MS"/>
                        </a:rPr>
                        <a:t>@printadmin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用户组列表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55" dirty="0">
                          <a:solidFill>
                            <a:srgbClr val="333333"/>
                          </a:solidFill>
                          <a:latin typeface="Trebuchet MS"/>
                          <a:cs typeface="Trebuchet MS"/>
                        </a:rPr>
                        <a:t>36</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5" dirty="0">
                          <a:solidFill>
                            <a:srgbClr val="333333"/>
                          </a:solidFill>
                          <a:latin typeface="Trebuchet MS"/>
                          <a:cs typeface="Trebuchet MS"/>
                        </a:rPr>
                        <a:t>create</a:t>
                      </a:r>
                      <a:r>
                        <a:rPr sz="950" spc="-50" dirty="0">
                          <a:solidFill>
                            <a:srgbClr val="333333"/>
                          </a:solidFill>
                          <a:latin typeface="Trebuchet MS"/>
                          <a:cs typeface="Trebuchet MS"/>
                        </a:rPr>
                        <a:t> </a:t>
                      </a:r>
                      <a:r>
                        <a:rPr sz="950" spc="65" dirty="0">
                          <a:solidFill>
                            <a:srgbClr val="333333"/>
                          </a:solidFill>
                          <a:latin typeface="Trebuchet MS"/>
                          <a:cs typeface="Trebuchet MS"/>
                        </a:rPr>
                        <a:t>mask</a:t>
                      </a:r>
                      <a:r>
                        <a:rPr sz="950" spc="-50" dirty="0">
                          <a:solidFill>
                            <a:srgbClr val="333333"/>
                          </a:solidFill>
                          <a:latin typeface="Trebuchet MS"/>
                          <a:cs typeface="Trebuchet MS"/>
                        </a:rPr>
                        <a:t> </a:t>
                      </a:r>
                      <a:r>
                        <a:rPr sz="950" spc="55" dirty="0">
                          <a:solidFill>
                            <a:srgbClr val="333333"/>
                          </a:solidFill>
                          <a:latin typeface="Trebuchet MS"/>
                          <a:cs typeface="Trebuchet MS"/>
                        </a:rPr>
                        <a:t>=</a:t>
                      </a:r>
                      <a:r>
                        <a:rPr sz="950" spc="-50" dirty="0">
                          <a:solidFill>
                            <a:srgbClr val="333333"/>
                          </a:solidFill>
                          <a:latin typeface="Trebuchet MS"/>
                          <a:cs typeface="Trebuchet MS"/>
                        </a:rPr>
                        <a:t> </a:t>
                      </a:r>
                      <a:r>
                        <a:rPr sz="950" spc="55" dirty="0">
                          <a:solidFill>
                            <a:srgbClr val="333333"/>
                          </a:solidFill>
                          <a:latin typeface="Trebuchet MS"/>
                          <a:cs typeface="Trebuchet MS"/>
                        </a:rPr>
                        <a:t>0664</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文件权限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55" dirty="0">
                          <a:solidFill>
                            <a:srgbClr val="333333"/>
                          </a:solidFill>
                          <a:latin typeface="Trebuchet MS"/>
                          <a:cs typeface="Trebuchet MS"/>
                        </a:rPr>
                        <a:t>37</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rebuchet MS"/>
                          <a:cs typeface="Trebuchet MS"/>
                        </a:rPr>
                        <a:t>directory</a:t>
                      </a:r>
                      <a:r>
                        <a:rPr sz="950" spc="-50" dirty="0">
                          <a:solidFill>
                            <a:srgbClr val="333333"/>
                          </a:solidFill>
                          <a:latin typeface="Trebuchet MS"/>
                          <a:cs typeface="Trebuchet MS"/>
                        </a:rPr>
                        <a:t> </a:t>
                      </a:r>
                      <a:r>
                        <a:rPr sz="950" spc="65" dirty="0">
                          <a:solidFill>
                            <a:srgbClr val="333333"/>
                          </a:solidFill>
                          <a:latin typeface="Trebuchet MS"/>
                          <a:cs typeface="Trebuchet MS"/>
                        </a:rPr>
                        <a:t>mask</a:t>
                      </a:r>
                      <a:r>
                        <a:rPr sz="950" spc="-45" dirty="0">
                          <a:solidFill>
                            <a:srgbClr val="333333"/>
                          </a:solidFill>
                          <a:latin typeface="Trebuchet MS"/>
                          <a:cs typeface="Trebuchet MS"/>
                        </a:rPr>
                        <a:t> </a:t>
                      </a:r>
                      <a:r>
                        <a:rPr sz="950" spc="55" dirty="0">
                          <a:solidFill>
                            <a:srgbClr val="333333"/>
                          </a:solidFill>
                          <a:latin typeface="Trebuchet MS"/>
                          <a:cs typeface="Trebuchet MS"/>
                        </a:rPr>
                        <a:t>=</a:t>
                      </a:r>
                      <a:r>
                        <a:rPr sz="950" spc="-45" dirty="0">
                          <a:solidFill>
                            <a:srgbClr val="333333"/>
                          </a:solidFill>
                          <a:latin typeface="Trebuchet MS"/>
                          <a:cs typeface="Trebuchet MS"/>
                        </a:rPr>
                        <a:t> </a:t>
                      </a:r>
                      <a:r>
                        <a:rPr sz="950" spc="55" dirty="0">
                          <a:solidFill>
                            <a:srgbClr val="333333"/>
                          </a:solidFill>
                          <a:latin typeface="Trebuchet MS"/>
                          <a:cs typeface="Trebuchet MS"/>
                        </a:rPr>
                        <a:t>0775</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目录权限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bl>
          </a:graphicData>
        </a:graphic>
      </p:graphicFrame>
      <p:graphicFrame>
        <p:nvGraphicFramePr>
          <p:cNvPr id="3" name="object 3"/>
          <p:cNvGraphicFramePr>
            <a:graphicFrameLocks noGrp="1"/>
          </p:cNvGraphicFramePr>
          <p:nvPr/>
        </p:nvGraphicFramePr>
        <p:xfrm>
          <a:off x="959124" y="7772637"/>
          <a:ext cx="5655945" cy="1885950"/>
        </p:xfrm>
        <a:graphic>
          <a:graphicData uri="http://schemas.openxmlformats.org/drawingml/2006/table">
            <a:tbl>
              <a:tblPr firstRow="1" bandRow="1">
                <a:tableStyleId>{2D5ABB26-0587-4C30-8999-92F81FD0307C}</a:tableStyleId>
              </a:tblPr>
              <a:tblGrid>
                <a:gridCol w="3621404">
                  <a:extLst>
                    <a:ext uri="{9D8B030D-6E8A-4147-A177-3AD203B41FA5}">
                      <a16:colId xmlns:a16="http://schemas.microsoft.com/office/drawing/2014/main" val="20000"/>
                    </a:ext>
                  </a:extLst>
                </a:gridCol>
                <a:gridCol w="202057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25" dirty="0">
                          <a:solidFill>
                            <a:srgbClr val="333333"/>
                          </a:solidFill>
                          <a:latin typeface="Trebuchet MS"/>
                          <a:cs typeface="Trebuchet MS"/>
                        </a:rPr>
                        <a:t>[database]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共享名称为</a:t>
                      </a:r>
                      <a:r>
                        <a:rPr sz="950" dirty="0">
                          <a:solidFill>
                            <a:srgbClr val="333333"/>
                          </a:solidFill>
                          <a:latin typeface="Trebuchet MS"/>
                          <a:cs typeface="Trebuchet MS"/>
                        </a:rPr>
                        <a:t>database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5" dirty="0">
                          <a:solidFill>
                            <a:srgbClr val="333333"/>
                          </a:solidFill>
                          <a:latin typeface="Trebuchet MS"/>
                          <a:cs typeface="Trebuchet MS"/>
                        </a:rPr>
                        <a:t>comment</a:t>
                      </a:r>
                      <a:r>
                        <a:rPr sz="950" spc="-35" dirty="0">
                          <a:solidFill>
                            <a:srgbClr val="333333"/>
                          </a:solidFill>
                          <a:latin typeface="Trebuchet MS"/>
                          <a:cs typeface="Trebuchet MS"/>
                        </a:rPr>
                        <a:t> </a:t>
                      </a:r>
                      <a:r>
                        <a:rPr sz="950" spc="55" dirty="0">
                          <a:solidFill>
                            <a:srgbClr val="333333"/>
                          </a:solidFill>
                          <a:latin typeface="Trebuchet MS"/>
                          <a:cs typeface="Trebuchet MS"/>
                        </a:rPr>
                        <a:t>=</a:t>
                      </a:r>
                      <a:r>
                        <a:rPr sz="950" spc="-35" dirty="0">
                          <a:solidFill>
                            <a:srgbClr val="333333"/>
                          </a:solidFill>
                          <a:latin typeface="Trebuchet MS"/>
                          <a:cs typeface="Trebuchet MS"/>
                        </a:rPr>
                        <a:t> </a:t>
                      </a:r>
                      <a:r>
                        <a:rPr sz="950" spc="100" dirty="0">
                          <a:solidFill>
                            <a:srgbClr val="333333"/>
                          </a:solidFill>
                          <a:latin typeface="Trebuchet MS"/>
                          <a:cs typeface="Trebuchet MS"/>
                        </a:rPr>
                        <a:t>Do</a:t>
                      </a:r>
                      <a:r>
                        <a:rPr sz="950" spc="-35" dirty="0">
                          <a:solidFill>
                            <a:srgbClr val="333333"/>
                          </a:solidFill>
                          <a:latin typeface="Trebuchet MS"/>
                          <a:cs typeface="Trebuchet MS"/>
                        </a:rPr>
                        <a:t> </a:t>
                      </a:r>
                      <a:r>
                        <a:rPr sz="950" spc="40" dirty="0">
                          <a:solidFill>
                            <a:srgbClr val="333333"/>
                          </a:solidFill>
                          <a:latin typeface="Trebuchet MS"/>
                          <a:cs typeface="Trebuchet MS"/>
                        </a:rPr>
                        <a:t>not</a:t>
                      </a:r>
                      <a:r>
                        <a:rPr sz="950" spc="-35" dirty="0">
                          <a:solidFill>
                            <a:srgbClr val="333333"/>
                          </a:solidFill>
                          <a:latin typeface="Trebuchet MS"/>
                          <a:cs typeface="Trebuchet MS"/>
                        </a:rPr>
                        <a:t> </a:t>
                      </a:r>
                      <a:r>
                        <a:rPr sz="950" spc="10" dirty="0">
                          <a:solidFill>
                            <a:srgbClr val="333333"/>
                          </a:solidFill>
                          <a:latin typeface="Trebuchet MS"/>
                          <a:cs typeface="Trebuchet MS"/>
                        </a:rPr>
                        <a:t>arbitrarily</a:t>
                      </a:r>
                      <a:r>
                        <a:rPr sz="950" spc="-35" dirty="0">
                          <a:solidFill>
                            <a:srgbClr val="333333"/>
                          </a:solidFill>
                          <a:latin typeface="Trebuchet MS"/>
                          <a:cs typeface="Trebuchet MS"/>
                        </a:rPr>
                        <a:t> </a:t>
                      </a:r>
                      <a:r>
                        <a:rPr sz="950" spc="40" dirty="0">
                          <a:solidFill>
                            <a:srgbClr val="333333"/>
                          </a:solidFill>
                          <a:latin typeface="Trebuchet MS"/>
                          <a:cs typeface="Trebuchet MS"/>
                        </a:rPr>
                        <a:t>modify</a:t>
                      </a:r>
                      <a:r>
                        <a:rPr sz="950" spc="-35" dirty="0">
                          <a:solidFill>
                            <a:srgbClr val="333333"/>
                          </a:solidFill>
                          <a:latin typeface="Trebuchet MS"/>
                          <a:cs typeface="Trebuchet MS"/>
                        </a:rPr>
                        <a:t> </a:t>
                      </a:r>
                      <a:r>
                        <a:rPr sz="950" spc="25" dirty="0">
                          <a:solidFill>
                            <a:srgbClr val="333333"/>
                          </a:solidFill>
                          <a:latin typeface="Trebuchet MS"/>
                          <a:cs typeface="Trebuchet MS"/>
                        </a:rPr>
                        <a:t>the</a:t>
                      </a:r>
                      <a:r>
                        <a:rPr sz="950" spc="-35" dirty="0">
                          <a:solidFill>
                            <a:srgbClr val="333333"/>
                          </a:solidFill>
                          <a:latin typeface="Trebuchet MS"/>
                          <a:cs typeface="Trebuchet MS"/>
                        </a:rPr>
                        <a:t> </a:t>
                      </a:r>
                      <a:r>
                        <a:rPr sz="950" spc="40" dirty="0">
                          <a:solidFill>
                            <a:srgbClr val="333333"/>
                          </a:solidFill>
                          <a:latin typeface="Trebuchet MS"/>
                          <a:cs typeface="Trebuchet MS"/>
                        </a:rPr>
                        <a:t>database</a:t>
                      </a:r>
                      <a:r>
                        <a:rPr sz="950" spc="-35" dirty="0">
                          <a:solidFill>
                            <a:srgbClr val="333333"/>
                          </a:solidFill>
                          <a:latin typeface="Trebuchet MS"/>
                          <a:cs typeface="Trebuchet MS"/>
                        </a:rPr>
                        <a:t> </a:t>
                      </a:r>
                      <a:r>
                        <a:rPr sz="950" spc="-15" dirty="0">
                          <a:solidFill>
                            <a:srgbClr val="333333"/>
                          </a:solidFill>
                          <a:latin typeface="Trebuchet MS"/>
                          <a:cs typeface="Trebuchet MS"/>
                        </a:rPr>
                        <a:t>file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警告用户不要随意修改数据库</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35" dirty="0">
                          <a:solidFill>
                            <a:srgbClr val="333333"/>
                          </a:solidFill>
                          <a:latin typeface="Trebuchet MS"/>
                          <a:cs typeface="Trebuchet MS"/>
                        </a:rPr>
                        <a:t>path</a:t>
                      </a:r>
                      <a:r>
                        <a:rPr sz="950" spc="-55" dirty="0">
                          <a:solidFill>
                            <a:srgbClr val="333333"/>
                          </a:solidFill>
                          <a:latin typeface="Trebuchet MS"/>
                          <a:cs typeface="Trebuchet MS"/>
                        </a:rPr>
                        <a:t> </a:t>
                      </a:r>
                      <a:r>
                        <a:rPr sz="950" spc="55" dirty="0">
                          <a:solidFill>
                            <a:srgbClr val="333333"/>
                          </a:solidFill>
                          <a:latin typeface="Trebuchet MS"/>
                          <a:cs typeface="Trebuchet MS"/>
                        </a:rPr>
                        <a:t>=</a:t>
                      </a:r>
                      <a:r>
                        <a:rPr sz="950" spc="-50" dirty="0">
                          <a:solidFill>
                            <a:srgbClr val="333333"/>
                          </a:solidFill>
                          <a:latin typeface="Trebuchet MS"/>
                          <a:cs typeface="Trebuchet MS"/>
                        </a:rPr>
                        <a:t> </a:t>
                      </a:r>
                      <a:r>
                        <a:rPr sz="950" spc="25" dirty="0">
                          <a:solidFill>
                            <a:srgbClr val="333333"/>
                          </a:solidFill>
                          <a:latin typeface="Trebuchet MS"/>
                          <a:cs typeface="Trebuchet MS"/>
                        </a:rPr>
                        <a:t>/home/database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共享目录为</a:t>
                      </a:r>
                      <a:r>
                        <a:rPr sz="950" dirty="0">
                          <a:solidFill>
                            <a:srgbClr val="333333"/>
                          </a:solidFill>
                          <a:latin typeface="Trebuchet MS"/>
                          <a:cs typeface="Trebuchet MS"/>
                        </a:rPr>
                        <a:t>/home/database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25" dirty="0">
                          <a:solidFill>
                            <a:srgbClr val="333333"/>
                          </a:solidFill>
                          <a:latin typeface="Trebuchet MS"/>
                          <a:cs typeface="Trebuchet MS"/>
                        </a:rPr>
                        <a:t>public</a:t>
                      </a:r>
                      <a:r>
                        <a:rPr sz="950" spc="-65" dirty="0">
                          <a:solidFill>
                            <a:srgbClr val="333333"/>
                          </a:solidFill>
                          <a:latin typeface="Trebuchet MS"/>
                          <a:cs typeface="Trebuchet MS"/>
                        </a:rPr>
                        <a:t> </a:t>
                      </a:r>
                      <a:r>
                        <a:rPr sz="950" spc="55" dirty="0">
                          <a:solidFill>
                            <a:srgbClr val="333333"/>
                          </a:solidFill>
                          <a:latin typeface="Trebuchet MS"/>
                          <a:cs typeface="Trebuchet MS"/>
                        </a:rPr>
                        <a:t>=</a:t>
                      </a:r>
                      <a:r>
                        <a:rPr sz="950" spc="-60" dirty="0">
                          <a:solidFill>
                            <a:srgbClr val="333333"/>
                          </a:solidFill>
                          <a:latin typeface="Trebuchet MS"/>
                          <a:cs typeface="Trebuchet MS"/>
                        </a:rPr>
                        <a:t> </a:t>
                      </a:r>
                      <a:r>
                        <a:rPr sz="950" spc="75" dirty="0">
                          <a:solidFill>
                            <a:srgbClr val="333333"/>
                          </a:solidFill>
                          <a:latin typeface="Trebuchet MS"/>
                          <a:cs typeface="Trebuchet MS"/>
                        </a:rPr>
                        <a:t>no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关闭</a:t>
                      </a:r>
                      <a:r>
                        <a:rPr sz="950" dirty="0">
                          <a:solidFill>
                            <a:srgbClr val="333333"/>
                          </a:solidFill>
                          <a:latin typeface="Trebuchet MS"/>
                          <a:cs typeface="Trebuchet MS"/>
                        </a:rPr>
                        <a:t>“</a:t>
                      </a:r>
                      <a:r>
                        <a:rPr sz="950" dirty="0">
                          <a:solidFill>
                            <a:srgbClr val="333333"/>
                          </a:solidFill>
                          <a:latin typeface="微软雅黑"/>
                          <a:cs typeface="微软雅黑"/>
                        </a:rPr>
                        <a:t>所有人可见</a:t>
                      </a: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5" dirty="0">
                          <a:solidFill>
                            <a:srgbClr val="333333"/>
                          </a:solidFill>
                          <a:latin typeface="Trebuchet MS"/>
                          <a:cs typeface="Trebuchet MS"/>
                        </a:rPr>
                        <a:t>writable</a:t>
                      </a:r>
                      <a:r>
                        <a:rPr sz="950" spc="-60" dirty="0">
                          <a:solidFill>
                            <a:srgbClr val="333333"/>
                          </a:solidFill>
                          <a:latin typeface="Trebuchet MS"/>
                          <a:cs typeface="Trebuchet MS"/>
                        </a:rPr>
                        <a:t> </a:t>
                      </a:r>
                      <a:r>
                        <a:rPr sz="950" spc="55" dirty="0">
                          <a:solidFill>
                            <a:srgbClr val="333333"/>
                          </a:solidFill>
                          <a:latin typeface="Trebuchet MS"/>
                          <a:cs typeface="Trebuchet MS"/>
                        </a:rPr>
                        <a:t>=</a:t>
                      </a:r>
                      <a:r>
                        <a:rPr sz="950" spc="-55" dirty="0">
                          <a:solidFill>
                            <a:srgbClr val="333333"/>
                          </a:solidFill>
                          <a:latin typeface="Trebuchet MS"/>
                          <a:cs typeface="Trebuchet MS"/>
                        </a:rPr>
                        <a:t> </a:t>
                      </a:r>
                      <a:r>
                        <a:rPr sz="950" spc="40" dirty="0">
                          <a:solidFill>
                            <a:srgbClr val="333333"/>
                          </a:solidFill>
                          <a:latin typeface="Trebuchet MS"/>
                          <a:cs typeface="Trebuchet MS"/>
                        </a:rPr>
                        <a:t>yes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允许写入操作</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bl>
          </a:graphicData>
        </a:graphic>
      </p:graphicFrame>
      <p:sp>
        <p:nvSpPr>
          <p:cNvPr id="4" name="object 4"/>
          <p:cNvSpPr txBox="1"/>
          <p:nvPr/>
        </p:nvSpPr>
        <p:spPr>
          <a:xfrm>
            <a:off x="946433" y="4306280"/>
            <a:ext cx="5674995" cy="3313429"/>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上面代码中</a:t>
            </a:r>
            <a:r>
              <a:rPr sz="950" b="1" spc="40" dirty="0">
                <a:solidFill>
                  <a:srgbClr val="333333"/>
                </a:solidFill>
                <a:latin typeface="Trebuchet MS"/>
                <a:cs typeface="Trebuchet MS"/>
              </a:rPr>
              <a:t>security</a:t>
            </a:r>
            <a:r>
              <a:rPr sz="950" b="1" spc="25" dirty="0">
                <a:solidFill>
                  <a:srgbClr val="333333"/>
                </a:solidFill>
                <a:latin typeface="微软雅黑"/>
                <a:cs typeface="微软雅黑"/>
              </a:rPr>
              <a:t>参数代表用户登录</a:t>
            </a:r>
            <a:r>
              <a:rPr sz="950" b="1" spc="85" dirty="0">
                <a:solidFill>
                  <a:srgbClr val="333333"/>
                </a:solidFill>
                <a:latin typeface="Trebuchet MS"/>
                <a:cs typeface="Trebuchet MS"/>
              </a:rPr>
              <a:t>samba</a:t>
            </a:r>
            <a:r>
              <a:rPr sz="950" b="1" spc="25" dirty="0">
                <a:solidFill>
                  <a:srgbClr val="333333"/>
                </a:solidFill>
                <a:latin typeface="微软雅黑"/>
                <a:cs typeface="微软雅黑"/>
              </a:rPr>
              <a:t>服务时的验证方式，总共有</a:t>
            </a:r>
            <a:r>
              <a:rPr sz="950" b="1" dirty="0">
                <a:solidFill>
                  <a:srgbClr val="333333"/>
                </a:solidFill>
                <a:latin typeface="Trebuchet MS"/>
                <a:cs typeface="Trebuchet MS"/>
              </a:rPr>
              <a:t>4</a:t>
            </a:r>
            <a:r>
              <a:rPr sz="950" b="1" spc="25" dirty="0">
                <a:solidFill>
                  <a:srgbClr val="333333"/>
                </a:solidFill>
                <a:latin typeface="微软雅黑"/>
                <a:cs typeface="微软雅黑"/>
              </a:rPr>
              <a:t>种可用参数：</a:t>
            </a:r>
            <a:r>
              <a:rPr sz="950" b="1" spc="5" dirty="0">
                <a:solidFill>
                  <a:srgbClr val="333333"/>
                </a:solidFill>
                <a:latin typeface="Trebuchet MS"/>
                <a:cs typeface="Trebuchet MS"/>
              </a:rPr>
              <a:t>“share”</a:t>
            </a:r>
            <a:r>
              <a:rPr sz="950" b="1" spc="20" dirty="0">
                <a:solidFill>
                  <a:srgbClr val="333333"/>
                </a:solidFill>
                <a:latin typeface="微软雅黑"/>
                <a:cs typeface="微软雅黑"/>
              </a:rPr>
              <a:t>代表主 </a:t>
            </a:r>
            <a:r>
              <a:rPr sz="950" b="1" spc="25" dirty="0">
                <a:solidFill>
                  <a:srgbClr val="333333"/>
                </a:solidFill>
                <a:latin typeface="微软雅黑"/>
                <a:cs typeface="微软雅黑"/>
              </a:rPr>
              <a:t>机无需验证口令，相当于</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服务的匿名公开访问模式，比较方便，但安全性很差</a:t>
            </a:r>
            <a:r>
              <a:rPr sz="950" b="1" dirty="0">
                <a:solidFill>
                  <a:srgbClr val="333333"/>
                </a:solidFill>
                <a:latin typeface="微软雅黑"/>
                <a:cs typeface="微软雅黑"/>
              </a:rPr>
              <a:t>；</a:t>
            </a:r>
            <a:r>
              <a:rPr sz="950" b="1" dirty="0">
                <a:solidFill>
                  <a:srgbClr val="333333"/>
                </a:solidFill>
                <a:latin typeface="Trebuchet MS"/>
                <a:cs typeface="Trebuchet MS"/>
              </a:rPr>
              <a:t>“user”</a:t>
            </a:r>
            <a:r>
              <a:rPr sz="950" b="1" spc="25" dirty="0">
                <a:solidFill>
                  <a:srgbClr val="333333"/>
                </a:solidFill>
                <a:latin typeface="微软雅黑"/>
                <a:cs typeface="微软雅黑"/>
              </a:rPr>
              <a:t>代表登录 </a:t>
            </a:r>
            <a:r>
              <a:rPr sz="950" b="1" spc="85" dirty="0">
                <a:solidFill>
                  <a:srgbClr val="333333"/>
                </a:solidFill>
                <a:latin typeface="Trebuchet MS"/>
                <a:cs typeface="Trebuchet MS"/>
              </a:rPr>
              <a:t>samba</a:t>
            </a:r>
            <a:r>
              <a:rPr sz="950" b="1" spc="25" dirty="0">
                <a:solidFill>
                  <a:srgbClr val="333333"/>
                </a:solidFill>
                <a:latin typeface="微软雅黑"/>
                <a:cs typeface="微软雅黑"/>
              </a:rPr>
              <a:t>服务时需要使用账号密码进行验证，通过后才能获取到文件，这是默认的验证方式，最为常用； </a:t>
            </a:r>
            <a:r>
              <a:rPr sz="950" b="1" spc="-270" dirty="0">
                <a:solidFill>
                  <a:srgbClr val="333333"/>
                </a:solidFill>
                <a:latin typeface="微软雅黑"/>
                <a:cs typeface="微软雅黑"/>
              </a:rPr>
              <a:t> </a:t>
            </a:r>
            <a:r>
              <a:rPr sz="950" b="1" spc="25" dirty="0">
                <a:solidFill>
                  <a:srgbClr val="333333"/>
                </a:solidFill>
                <a:latin typeface="Trebuchet MS"/>
                <a:cs typeface="Trebuchet MS"/>
              </a:rPr>
              <a:t>“domain”</a:t>
            </a:r>
            <a:r>
              <a:rPr sz="950" b="1" spc="25" dirty="0">
                <a:solidFill>
                  <a:srgbClr val="333333"/>
                </a:solidFill>
                <a:latin typeface="微软雅黑"/>
                <a:cs typeface="微软雅黑"/>
              </a:rPr>
              <a:t>代表通过域控制器进行身份验证，限制用户的来源域</a:t>
            </a:r>
            <a:r>
              <a:rPr sz="950" b="1" dirty="0">
                <a:solidFill>
                  <a:srgbClr val="333333"/>
                </a:solidFill>
                <a:latin typeface="微软雅黑"/>
                <a:cs typeface="微软雅黑"/>
              </a:rPr>
              <a:t>；</a:t>
            </a:r>
            <a:r>
              <a:rPr sz="950" b="1" dirty="0">
                <a:solidFill>
                  <a:srgbClr val="333333"/>
                </a:solidFill>
                <a:latin typeface="Trebuchet MS"/>
                <a:cs typeface="Trebuchet MS"/>
              </a:rPr>
              <a:t>“server”</a:t>
            </a:r>
            <a:r>
              <a:rPr sz="950" b="1" spc="25" dirty="0">
                <a:solidFill>
                  <a:srgbClr val="333333"/>
                </a:solidFill>
                <a:latin typeface="微软雅黑"/>
                <a:cs typeface="微软雅黑"/>
              </a:rPr>
              <a:t>代表使用独立主机验证来访 用户的提供的口令，相当于是集中管理账号，并不常用。</a:t>
            </a:r>
            <a:endParaRPr sz="950">
              <a:latin typeface="微软雅黑"/>
              <a:cs typeface="微软雅黑"/>
            </a:endParaRPr>
          </a:p>
          <a:p>
            <a:pPr marL="12700" marR="15875">
              <a:lnSpc>
                <a:spcPct val="131700"/>
              </a:lnSpc>
              <a:spcBef>
                <a:spcPts val="750"/>
              </a:spcBef>
            </a:pPr>
            <a:r>
              <a:rPr sz="950" b="1" spc="25" dirty="0">
                <a:solidFill>
                  <a:srgbClr val="333333"/>
                </a:solidFill>
                <a:latin typeface="微软雅黑"/>
                <a:cs typeface="微软雅黑"/>
              </a:rPr>
              <a:t>在最早期的</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a:t>
            </a:r>
            <a:r>
              <a:rPr sz="950" b="1" spc="75" dirty="0">
                <a:solidFill>
                  <a:srgbClr val="333333"/>
                </a:solidFill>
                <a:latin typeface="微软雅黑"/>
                <a:cs typeface="微软雅黑"/>
              </a:rPr>
              <a:t>，</a:t>
            </a:r>
            <a:r>
              <a:rPr sz="950" b="1" spc="75" dirty="0">
                <a:solidFill>
                  <a:srgbClr val="333333"/>
                </a:solidFill>
                <a:latin typeface="Trebuchet MS"/>
                <a:cs typeface="Trebuchet MS"/>
              </a:rPr>
              <a:t>samba</a:t>
            </a:r>
            <a:r>
              <a:rPr sz="950" b="1" spc="25" dirty="0">
                <a:solidFill>
                  <a:srgbClr val="333333"/>
                </a:solidFill>
                <a:latin typeface="微软雅黑"/>
                <a:cs typeface="微软雅黑"/>
              </a:rPr>
              <a:t>服务使用的是</a:t>
            </a:r>
            <a:r>
              <a:rPr sz="950" b="1" spc="95" dirty="0">
                <a:solidFill>
                  <a:srgbClr val="333333"/>
                </a:solidFill>
                <a:latin typeface="Trebuchet MS"/>
                <a:cs typeface="Trebuchet MS"/>
              </a:rPr>
              <a:t>pam</a:t>
            </a:r>
            <a:r>
              <a:rPr sz="950" b="1" spc="25" dirty="0">
                <a:solidFill>
                  <a:srgbClr val="333333"/>
                </a:solidFill>
                <a:latin typeface="微软雅黑"/>
                <a:cs typeface="微软雅黑"/>
              </a:rPr>
              <a:t>模块调用本地账号和密码信息，后来在</a:t>
            </a:r>
            <a:r>
              <a:rPr sz="950" b="1" dirty="0">
                <a:solidFill>
                  <a:srgbClr val="333333"/>
                </a:solidFill>
                <a:latin typeface="Trebuchet MS"/>
                <a:cs typeface="Trebuchet MS"/>
              </a:rPr>
              <a:t>5</a:t>
            </a:r>
            <a:r>
              <a:rPr sz="950" b="1" spc="25" dirty="0">
                <a:solidFill>
                  <a:srgbClr val="333333"/>
                </a:solidFill>
                <a:latin typeface="微软雅黑"/>
                <a:cs typeface="微软雅黑"/>
              </a:rPr>
              <a:t>、</a:t>
            </a:r>
            <a:r>
              <a:rPr sz="950" b="1" dirty="0">
                <a:solidFill>
                  <a:srgbClr val="333333"/>
                </a:solidFill>
                <a:latin typeface="Trebuchet MS"/>
                <a:cs typeface="Trebuchet MS"/>
              </a:rPr>
              <a:t>6</a:t>
            </a:r>
            <a:r>
              <a:rPr sz="950" b="1" spc="25" dirty="0">
                <a:solidFill>
                  <a:srgbClr val="333333"/>
                </a:solidFill>
                <a:latin typeface="微软雅黑"/>
                <a:cs typeface="微软雅黑"/>
              </a:rPr>
              <a:t>版本时 替。换成了用</a:t>
            </a:r>
            <a:r>
              <a:rPr sz="950" b="1" spc="80" dirty="0">
                <a:solidFill>
                  <a:srgbClr val="333333"/>
                </a:solidFill>
                <a:latin typeface="Trebuchet MS"/>
                <a:cs typeface="Trebuchet MS"/>
              </a:rPr>
              <a:t>smbpasswd</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设置独立的</a:t>
            </a:r>
            <a:r>
              <a:rPr sz="950" b="1" spc="85" dirty="0">
                <a:solidFill>
                  <a:srgbClr val="333333"/>
                </a:solidFill>
                <a:latin typeface="Trebuchet MS"/>
                <a:cs typeface="Trebuchet MS"/>
              </a:rPr>
              <a:t>samba</a:t>
            </a:r>
            <a:r>
              <a:rPr sz="950" b="1" spc="25" dirty="0">
                <a:solidFill>
                  <a:srgbClr val="333333"/>
                </a:solidFill>
                <a:latin typeface="微软雅黑"/>
                <a:cs typeface="微软雅黑"/>
              </a:rPr>
              <a:t>服务账号和密码口令。到了</a:t>
            </a:r>
            <a:r>
              <a:rPr sz="950" b="1" spc="45" dirty="0">
                <a:solidFill>
                  <a:srgbClr val="333333"/>
                </a:solidFill>
                <a:latin typeface="Trebuchet MS"/>
                <a:cs typeface="Trebuchet MS"/>
              </a:rPr>
              <a:t>RHEL</a:t>
            </a:r>
            <a:r>
              <a:rPr sz="950" b="1" spc="-75" dirty="0">
                <a:solidFill>
                  <a:srgbClr val="333333"/>
                </a:solidFill>
                <a:latin typeface="Trebuchet MS"/>
                <a:cs typeface="Trebuchet MS"/>
              </a:rPr>
              <a:t> </a:t>
            </a:r>
            <a:r>
              <a:rPr sz="950" b="1" spc="10" dirty="0">
                <a:solidFill>
                  <a:srgbClr val="333333"/>
                </a:solidFill>
                <a:latin typeface="Trebuchet MS"/>
                <a:cs typeface="Trebuchet MS"/>
              </a:rPr>
              <a:t>7/8</a:t>
            </a:r>
            <a:r>
              <a:rPr sz="950" b="1" spc="25" dirty="0">
                <a:solidFill>
                  <a:srgbClr val="333333"/>
                </a:solidFill>
                <a:latin typeface="微软雅黑"/>
                <a:cs typeface="微软雅黑"/>
              </a:rPr>
              <a:t>版本时则又进行 了一次改革，将传统的验证方式换成了</a:t>
            </a:r>
            <a:r>
              <a:rPr sz="950" b="1" spc="75" dirty="0">
                <a:solidFill>
                  <a:srgbClr val="333333"/>
                </a:solidFill>
                <a:latin typeface="Trebuchet MS"/>
                <a:cs typeface="Trebuchet MS"/>
              </a:rPr>
              <a:t>tdbsam</a:t>
            </a:r>
            <a:r>
              <a:rPr sz="950" b="1" spc="25" dirty="0">
                <a:solidFill>
                  <a:srgbClr val="333333"/>
                </a:solidFill>
                <a:latin typeface="微软雅黑"/>
                <a:cs typeface="微软雅黑"/>
              </a:rPr>
              <a:t>数据库，这是一个专门用于保存</a:t>
            </a:r>
            <a:r>
              <a:rPr sz="950" b="1" spc="85" dirty="0">
                <a:solidFill>
                  <a:srgbClr val="333333"/>
                </a:solidFill>
                <a:latin typeface="Trebuchet MS"/>
                <a:cs typeface="Trebuchet MS"/>
              </a:rPr>
              <a:t>samba</a:t>
            </a:r>
            <a:r>
              <a:rPr sz="950" b="1" spc="25" dirty="0">
                <a:solidFill>
                  <a:srgbClr val="333333"/>
                </a:solidFill>
                <a:latin typeface="微软雅黑"/>
                <a:cs typeface="微软雅黑"/>
              </a:rPr>
              <a:t>服务账号口令的 数据库，用户需要用</a:t>
            </a:r>
            <a:r>
              <a:rPr sz="950" b="1" spc="45" dirty="0">
                <a:solidFill>
                  <a:srgbClr val="333333"/>
                </a:solidFill>
                <a:latin typeface="Trebuchet MS"/>
                <a:cs typeface="Trebuchet MS"/>
              </a:rPr>
              <a:t>pdbedit</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进行独立的添加操作，下面章节中会有实战演示。</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777777"/>
                </a:solidFill>
                <a:latin typeface="Trebuchet MS"/>
                <a:cs typeface="Trebuchet MS"/>
              </a:rPr>
              <a:t>12.1.1</a:t>
            </a:r>
            <a:r>
              <a:rPr sz="950" b="1" spc="-35" dirty="0">
                <a:solidFill>
                  <a:srgbClr val="777777"/>
                </a:solidFill>
                <a:latin typeface="Trebuchet MS"/>
                <a:cs typeface="Trebuchet MS"/>
              </a:rPr>
              <a:t> </a:t>
            </a:r>
            <a:r>
              <a:rPr sz="950" b="1" spc="25" dirty="0">
                <a:solidFill>
                  <a:srgbClr val="777777"/>
                </a:solidFill>
                <a:latin typeface="微软雅黑"/>
                <a:cs typeface="微软雅黑"/>
              </a:rPr>
              <a:t>配置共享资源</a:t>
            </a:r>
            <a:endParaRPr sz="950">
              <a:latin typeface="微软雅黑"/>
              <a:cs typeface="微软雅黑"/>
            </a:endParaRPr>
          </a:p>
          <a:p>
            <a:pPr marL="12700" marR="75565">
              <a:lnSpc>
                <a:spcPct val="131600"/>
              </a:lnSpc>
              <a:spcBef>
                <a:spcPts val="900"/>
              </a:spcBef>
            </a:pP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服务程序的主配置文件与前面学习过的</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服务很相似，包括全局配置参数和区域配置参 </a:t>
            </a:r>
            <a:r>
              <a:rPr sz="950" b="1" spc="30" dirty="0">
                <a:solidFill>
                  <a:srgbClr val="333333"/>
                </a:solidFill>
                <a:latin typeface="微软雅黑"/>
                <a:cs typeface="微软雅黑"/>
              </a:rPr>
              <a:t> </a:t>
            </a:r>
            <a:r>
              <a:rPr sz="950" b="1" spc="25" dirty="0">
                <a:solidFill>
                  <a:srgbClr val="333333"/>
                </a:solidFill>
                <a:latin typeface="微软雅黑"/>
                <a:cs typeface="微软雅黑"/>
              </a:rPr>
              <a:t>数。全局配置参数用于设置整体的资源共享环境，对里面的每一个独立的共享资源都有效。区域配置参 数则用于设置单独的共享资源，且仅对该资源有效。创建共享资源的方法很简单，只要将表</a:t>
            </a:r>
            <a:r>
              <a:rPr sz="950" b="1" spc="-10" dirty="0">
                <a:solidFill>
                  <a:srgbClr val="333333"/>
                </a:solidFill>
                <a:latin typeface="Trebuchet MS"/>
                <a:cs typeface="Trebuchet MS"/>
              </a:rPr>
              <a:t>12-2</a:t>
            </a:r>
            <a:r>
              <a:rPr sz="950" b="1" spc="20" dirty="0">
                <a:solidFill>
                  <a:srgbClr val="333333"/>
                </a:solidFill>
                <a:latin typeface="微软雅黑"/>
                <a:cs typeface="微软雅黑"/>
              </a:rPr>
              <a:t>中的参 </a:t>
            </a:r>
            <a:r>
              <a:rPr sz="950" b="1" spc="25" dirty="0">
                <a:solidFill>
                  <a:srgbClr val="333333"/>
                </a:solidFill>
                <a:latin typeface="微软雅黑"/>
                <a:cs typeface="微软雅黑"/>
              </a:rPr>
              <a:t>数写入到</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服务程序的主配置文件中，然后重启该服务即可。</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表</a:t>
            </a:r>
            <a:r>
              <a:rPr sz="950" b="1" spc="-10" dirty="0">
                <a:solidFill>
                  <a:srgbClr val="333333"/>
                </a:solidFill>
                <a:latin typeface="Trebuchet MS"/>
                <a:cs typeface="Trebuchet MS"/>
              </a:rPr>
              <a:t>12-2</a:t>
            </a:r>
            <a:r>
              <a:rPr sz="950" b="1" spc="175" dirty="0">
                <a:solidFill>
                  <a:srgbClr val="333333"/>
                </a:solidFill>
                <a:latin typeface="Trebuchet MS"/>
                <a:cs typeface="Trebuchet MS"/>
              </a:rPr>
              <a:t> </a:t>
            </a:r>
            <a:r>
              <a:rPr sz="950" b="1" spc="25" dirty="0">
                <a:solidFill>
                  <a:srgbClr val="333333"/>
                </a:solidFill>
                <a:latin typeface="微软雅黑"/>
                <a:cs typeface="微软雅黑"/>
              </a:rPr>
              <a:t>用于设置</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服务程序的参数以及作用</a:t>
            </a:r>
            <a:endParaRPr sz="950">
              <a:latin typeface="微软雅黑"/>
              <a:cs typeface="微软雅黑"/>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2426474"/>
          <a:ext cx="5655945" cy="1571625"/>
        </p:xfrm>
        <a:graphic>
          <a:graphicData uri="http://schemas.openxmlformats.org/drawingml/2006/table">
            <a:tbl>
              <a:tblPr firstRow="1" bandRow="1">
                <a:tableStyleId>{2D5ABB26-0587-4C30-8999-92F81FD0307C}</a:tableStyleId>
              </a:tblPr>
              <a:tblGrid>
                <a:gridCol w="1819910">
                  <a:extLst>
                    <a:ext uri="{9D8B030D-6E8A-4147-A177-3AD203B41FA5}">
                      <a16:colId xmlns:a16="http://schemas.microsoft.com/office/drawing/2014/main" val="20000"/>
                    </a:ext>
                  </a:extLst>
                </a:gridCol>
                <a:gridCol w="382079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-a</a:t>
                      </a:r>
                      <a:r>
                        <a:rPr sz="950" spc="-35" dirty="0">
                          <a:solidFill>
                            <a:srgbClr val="333333"/>
                          </a:solidFill>
                          <a:latin typeface="Trebuchet MS"/>
                          <a:cs typeface="Trebuchet MS"/>
                        </a:rPr>
                        <a:t> </a:t>
                      </a:r>
                      <a:r>
                        <a:rPr sz="950" dirty="0">
                          <a:solidFill>
                            <a:srgbClr val="333333"/>
                          </a:solidFill>
                          <a:latin typeface="微软雅黑"/>
                          <a:cs typeface="微软雅黑"/>
                        </a:rPr>
                        <a:t>用户名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建立</a:t>
                      </a:r>
                      <a:r>
                        <a:rPr sz="950" dirty="0">
                          <a:solidFill>
                            <a:srgbClr val="333333"/>
                          </a:solidFill>
                          <a:latin typeface="Trebuchet MS"/>
                          <a:cs typeface="Trebuchet MS"/>
                        </a:rPr>
                        <a:t>Samba</a:t>
                      </a:r>
                      <a:r>
                        <a:rPr sz="950" dirty="0">
                          <a:solidFill>
                            <a:srgbClr val="333333"/>
                          </a:solidFill>
                          <a:latin typeface="微软雅黑"/>
                          <a:cs typeface="微软雅黑"/>
                        </a:rPr>
                        <a:t>用户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Trebuchet MS"/>
                          <a:cs typeface="Trebuchet MS"/>
                        </a:rPr>
                        <a:t>-x</a:t>
                      </a:r>
                      <a:r>
                        <a:rPr sz="950" spc="-35" dirty="0">
                          <a:solidFill>
                            <a:srgbClr val="333333"/>
                          </a:solidFill>
                          <a:latin typeface="Trebuchet MS"/>
                          <a:cs typeface="Trebuchet MS"/>
                        </a:rPr>
                        <a:t> </a:t>
                      </a:r>
                      <a:r>
                        <a:rPr sz="950" dirty="0">
                          <a:solidFill>
                            <a:srgbClr val="333333"/>
                          </a:solidFill>
                          <a:latin typeface="微软雅黑"/>
                          <a:cs typeface="微软雅黑"/>
                        </a:rPr>
                        <a:t>用户名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删除</a:t>
                      </a:r>
                      <a:r>
                        <a:rPr sz="950" dirty="0">
                          <a:solidFill>
                            <a:srgbClr val="333333"/>
                          </a:solidFill>
                          <a:latin typeface="Trebuchet MS"/>
                          <a:cs typeface="Trebuchet MS"/>
                        </a:rPr>
                        <a:t>Samba</a:t>
                      </a:r>
                      <a:r>
                        <a:rPr sz="950" dirty="0">
                          <a:solidFill>
                            <a:srgbClr val="333333"/>
                          </a:solidFill>
                          <a:latin typeface="微软雅黑"/>
                          <a:cs typeface="微软雅黑"/>
                        </a:rPr>
                        <a:t>用户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 dirty="0">
                          <a:solidFill>
                            <a:srgbClr val="333333"/>
                          </a:solidFill>
                          <a:latin typeface="Trebuchet MS"/>
                          <a:cs typeface="Trebuchet MS"/>
                        </a:rPr>
                        <a:t>-L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列出用户列表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Trebuchet MS"/>
                          <a:cs typeface="Trebuchet MS"/>
                        </a:rPr>
                        <a:t>-Lv</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列出用户详细信息的列表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bl>
          </a:graphicData>
        </a:graphic>
      </p:graphicFrame>
      <p:sp>
        <p:nvSpPr>
          <p:cNvPr id="3" name="object 3"/>
          <p:cNvSpPr txBox="1"/>
          <p:nvPr/>
        </p:nvSpPr>
        <p:spPr>
          <a:xfrm>
            <a:off x="908323" y="332747"/>
            <a:ext cx="5784215" cy="1941195"/>
          </a:xfrm>
          <a:prstGeom prst="rect">
            <a:avLst/>
          </a:prstGeom>
        </p:spPr>
        <p:txBody>
          <a:bodyPr vert="horz" wrap="square" lIns="0" tIns="12065" rIns="0" bIns="0" rtlCol="0">
            <a:spAutoFit/>
          </a:bodyPr>
          <a:lstStyle/>
          <a:p>
            <a:pPr marL="50800" marR="431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：创建用于访问共享资源的账户信息。在</a:t>
            </a:r>
            <a:r>
              <a:rPr sz="950" b="1" spc="45" dirty="0">
                <a:solidFill>
                  <a:srgbClr val="333333"/>
                </a:solidFill>
                <a:latin typeface="Trebuchet MS"/>
                <a:cs typeface="Trebuchet MS"/>
              </a:rPr>
              <a:t>RHEL</a:t>
            </a:r>
            <a:r>
              <a:rPr sz="950" b="1" spc="-3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服务程序默认使用的是用户口</a:t>
            </a:r>
            <a:r>
              <a:rPr sz="950" b="1" spc="-770" dirty="0">
                <a:solidFill>
                  <a:srgbClr val="333333"/>
                </a:solidFill>
                <a:latin typeface="微软雅黑"/>
                <a:cs typeface="微软雅黑"/>
              </a:rPr>
              <a:t>令</a:t>
            </a:r>
            <a:r>
              <a:rPr sz="1200" baseline="34722" dirty="0">
                <a:latin typeface="小哥哥网恋吗"/>
                <a:cs typeface="小哥哥网恋吗"/>
              </a:rPr>
              <a:t>5/20 </a:t>
            </a:r>
            <a:r>
              <a:rPr sz="950" b="1" spc="25" dirty="0">
                <a:solidFill>
                  <a:srgbClr val="333333"/>
                </a:solidFill>
                <a:latin typeface="微软雅黑"/>
                <a:cs typeface="微软雅黑"/>
              </a:rPr>
              <a:t>认证模式</a:t>
            </a:r>
            <a:r>
              <a:rPr sz="950" b="1" spc="45" dirty="0">
                <a:solidFill>
                  <a:srgbClr val="333333"/>
                </a:solidFill>
                <a:latin typeface="微软雅黑"/>
                <a:cs typeface="微软雅黑"/>
              </a:rPr>
              <a:t>（</a:t>
            </a:r>
            <a:r>
              <a:rPr sz="950" b="1" spc="45" dirty="0">
                <a:solidFill>
                  <a:srgbClr val="333333"/>
                </a:solidFill>
                <a:latin typeface="Trebuchet MS"/>
                <a:cs typeface="Trebuchet MS"/>
              </a:rPr>
              <a:t>user</a:t>
            </a:r>
            <a:r>
              <a:rPr sz="950" b="1" spc="45" dirty="0">
                <a:solidFill>
                  <a:srgbClr val="333333"/>
                </a:solidFill>
                <a:latin typeface="微软雅黑"/>
                <a:cs typeface="微软雅黑"/>
              </a:rPr>
              <a:t>）</a:t>
            </a:r>
            <a:r>
              <a:rPr sz="950" b="1" spc="25" dirty="0">
                <a:solidFill>
                  <a:srgbClr val="333333"/>
                </a:solidFill>
                <a:latin typeface="微软雅黑"/>
                <a:cs typeface="微软雅黑"/>
              </a:rPr>
              <a:t>。这种认证模式可以确保仅让有密码且受信任的用户访问共享资源，而且验证过程也 十分简单。不过，只有建立账户信息数据库之后，才能使用用户口令认证模式。另外</a:t>
            </a:r>
            <a:r>
              <a:rPr sz="950" b="1" spc="70" dirty="0">
                <a:solidFill>
                  <a:srgbClr val="333333"/>
                </a:solidFill>
                <a:latin typeface="微软雅黑"/>
                <a:cs typeface="微软雅黑"/>
              </a:rPr>
              <a:t>，</a:t>
            </a:r>
            <a:r>
              <a:rPr sz="950" b="1" spc="70" dirty="0">
                <a:solidFill>
                  <a:srgbClr val="333333"/>
                </a:solidFill>
                <a:latin typeface="Trebuchet MS"/>
                <a:cs typeface="Trebuchet MS"/>
              </a:rPr>
              <a:t>Samba</a:t>
            </a:r>
            <a:r>
              <a:rPr sz="950" b="1" spc="25" dirty="0">
                <a:solidFill>
                  <a:srgbClr val="333333"/>
                </a:solidFill>
                <a:latin typeface="微软雅黑"/>
                <a:cs typeface="微软雅黑"/>
              </a:rPr>
              <a:t>服务程序 的数据库要求账户必须在当前系统中已经存在，否则日后创建文件时将导致文件的权限属性混乱不堪， </a:t>
            </a:r>
            <a:r>
              <a:rPr sz="950" b="1" spc="30" dirty="0">
                <a:solidFill>
                  <a:srgbClr val="333333"/>
                </a:solidFill>
                <a:latin typeface="微软雅黑"/>
                <a:cs typeface="微软雅黑"/>
              </a:rPr>
              <a:t> </a:t>
            </a:r>
            <a:r>
              <a:rPr sz="950" b="1" spc="25" dirty="0">
                <a:solidFill>
                  <a:srgbClr val="333333"/>
                </a:solidFill>
                <a:latin typeface="微软雅黑"/>
                <a:cs typeface="微软雅黑"/>
              </a:rPr>
              <a:t>由此引发错误。</a:t>
            </a:r>
            <a:endParaRPr sz="950">
              <a:latin typeface="微软雅黑"/>
              <a:cs typeface="微软雅黑"/>
            </a:endParaRPr>
          </a:p>
          <a:p>
            <a:pPr marL="50800" marR="137160" algn="just">
              <a:lnSpc>
                <a:spcPct val="131600"/>
              </a:lnSpc>
              <a:spcBef>
                <a:spcPts val="750"/>
              </a:spcBef>
            </a:pPr>
            <a:r>
              <a:rPr sz="950" b="1" spc="50" dirty="0">
                <a:solidFill>
                  <a:srgbClr val="333333"/>
                </a:solidFill>
                <a:latin typeface="Trebuchet MS"/>
                <a:cs typeface="Trebuchet MS"/>
              </a:rPr>
              <a:t>pdbedit</a:t>
            </a:r>
            <a:r>
              <a:rPr sz="950" b="1" spc="25" dirty="0">
                <a:solidFill>
                  <a:srgbClr val="333333"/>
                </a:solidFill>
                <a:latin typeface="微软雅黑"/>
                <a:cs typeface="微软雅黑"/>
              </a:rPr>
              <a:t>命令用于管理</a:t>
            </a:r>
            <a:r>
              <a:rPr sz="950" b="1" spc="85" dirty="0">
                <a:solidFill>
                  <a:srgbClr val="333333"/>
                </a:solidFill>
                <a:latin typeface="Trebuchet MS"/>
                <a:cs typeface="Trebuchet MS"/>
              </a:rPr>
              <a:t>samba</a:t>
            </a:r>
            <a:r>
              <a:rPr sz="950" b="1" spc="25" dirty="0">
                <a:solidFill>
                  <a:srgbClr val="333333"/>
                </a:solidFill>
                <a:latin typeface="微软雅黑"/>
                <a:cs typeface="微软雅黑"/>
              </a:rPr>
              <a:t>服务程序的账户信息数据库，格式为</a:t>
            </a:r>
            <a:r>
              <a:rPr sz="950" b="1" spc="25" dirty="0">
                <a:solidFill>
                  <a:srgbClr val="333333"/>
                </a:solidFill>
                <a:latin typeface="Trebuchet MS"/>
                <a:cs typeface="Trebuchet MS"/>
              </a:rPr>
              <a:t>“pdbedit</a:t>
            </a:r>
            <a:r>
              <a:rPr sz="950" b="1" spc="-35" dirty="0">
                <a:solidFill>
                  <a:srgbClr val="333333"/>
                </a:solidFill>
                <a:latin typeface="Trebuchet MS"/>
                <a:cs typeface="Trebuchet MS"/>
              </a:rPr>
              <a:t> </a:t>
            </a:r>
            <a:r>
              <a:rPr sz="950" b="1" spc="-60" dirty="0">
                <a:solidFill>
                  <a:srgbClr val="333333"/>
                </a:solidFill>
                <a:latin typeface="Trebuchet MS"/>
                <a:cs typeface="Trebuchet MS"/>
              </a:rPr>
              <a:t>[</a:t>
            </a:r>
            <a:r>
              <a:rPr sz="950" b="1" spc="25" dirty="0">
                <a:solidFill>
                  <a:srgbClr val="333333"/>
                </a:solidFill>
                <a:latin typeface="微软雅黑"/>
                <a:cs typeface="微软雅黑"/>
              </a:rPr>
              <a:t>选项</a:t>
            </a:r>
            <a:r>
              <a:rPr sz="950" b="1" spc="-60" dirty="0">
                <a:solidFill>
                  <a:srgbClr val="333333"/>
                </a:solidFill>
                <a:latin typeface="Trebuchet MS"/>
                <a:cs typeface="Trebuchet MS"/>
              </a:rPr>
              <a:t>]</a:t>
            </a:r>
            <a:r>
              <a:rPr sz="950" b="1" spc="-35" dirty="0">
                <a:solidFill>
                  <a:srgbClr val="333333"/>
                </a:solidFill>
                <a:latin typeface="Trebuchet MS"/>
                <a:cs typeface="Trebuchet MS"/>
              </a:rPr>
              <a:t> </a:t>
            </a:r>
            <a:r>
              <a:rPr sz="950" b="1" spc="25" dirty="0">
                <a:solidFill>
                  <a:srgbClr val="333333"/>
                </a:solidFill>
                <a:latin typeface="微软雅黑"/>
                <a:cs typeface="微软雅黑"/>
              </a:rPr>
              <a:t>账户</a:t>
            </a:r>
            <a:r>
              <a:rPr sz="950" b="1" spc="-125" dirty="0">
                <a:solidFill>
                  <a:srgbClr val="333333"/>
                </a:solidFill>
                <a:latin typeface="Trebuchet MS"/>
                <a:cs typeface="Trebuchet MS"/>
              </a:rPr>
              <a:t>”</a:t>
            </a:r>
            <a:r>
              <a:rPr sz="950" b="1" spc="20" dirty="0">
                <a:solidFill>
                  <a:srgbClr val="333333"/>
                </a:solidFill>
                <a:latin typeface="微软雅黑"/>
                <a:cs typeface="微软雅黑"/>
              </a:rPr>
              <a:t>。在第一次把 </a:t>
            </a:r>
            <a:r>
              <a:rPr sz="950" b="1" spc="25" dirty="0">
                <a:solidFill>
                  <a:srgbClr val="333333"/>
                </a:solidFill>
                <a:latin typeface="微软雅黑"/>
                <a:cs typeface="微软雅黑"/>
              </a:rPr>
              <a:t>账户信息写入到数据库时需要使用</a:t>
            </a:r>
            <a:r>
              <a:rPr sz="950" b="1" spc="20" dirty="0">
                <a:solidFill>
                  <a:srgbClr val="333333"/>
                </a:solidFill>
                <a:latin typeface="Trebuchet MS"/>
                <a:cs typeface="Trebuchet MS"/>
              </a:rPr>
              <a:t>-a</a:t>
            </a:r>
            <a:r>
              <a:rPr sz="950" b="1" spc="25" dirty="0">
                <a:solidFill>
                  <a:srgbClr val="333333"/>
                </a:solidFill>
                <a:latin typeface="微软雅黑"/>
                <a:cs typeface="微软雅黑"/>
              </a:rPr>
              <a:t>参数，以后在执行修改密码、删除账户等操作时就不再需要该参数 了。</a:t>
            </a:r>
            <a:r>
              <a:rPr sz="950" b="1" spc="50" dirty="0">
                <a:solidFill>
                  <a:srgbClr val="333333"/>
                </a:solidFill>
                <a:latin typeface="Trebuchet MS"/>
                <a:cs typeface="Trebuchet MS"/>
              </a:rPr>
              <a:t>pdbedit</a:t>
            </a:r>
            <a:r>
              <a:rPr sz="950" b="1" spc="25" dirty="0">
                <a:solidFill>
                  <a:srgbClr val="333333"/>
                </a:solidFill>
                <a:latin typeface="微软雅黑"/>
                <a:cs typeface="微软雅黑"/>
              </a:rPr>
              <a:t>命令中使用的参数以及作用如表</a:t>
            </a:r>
            <a:r>
              <a:rPr sz="950" b="1" spc="-10" dirty="0">
                <a:solidFill>
                  <a:srgbClr val="333333"/>
                </a:solidFill>
                <a:latin typeface="Trebuchet MS"/>
                <a:cs typeface="Trebuchet MS"/>
              </a:rPr>
              <a:t>12-3</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50165" algn="just">
              <a:lnSpc>
                <a:spcPct val="100000"/>
              </a:lnSpc>
              <a:tabLst>
                <a:tab pos="106997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12-3	</a:t>
            </a:r>
            <a:r>
              <a:rPr sz="950" b="1" spc="25" dirty="0">
                <a:solidFill>
                  <a:srgbClr val="333333"/>
                </a:solidFill>
                <a:latin typeface="微软雅黑"/>
                <a:cs typeface="微软雅黑"/>
              </a:rPr>
              <a:t>用于</a:t>
            </a:r>
            <a:r>
              <a:rPr sz="950" b="1" spc="50" dirty="0">
                <a:solidFill>
                  <a:srgbClr val="333333"/>
                </a:solidFill>
                <a:latin typeface="Trebuchet MS"/>
                <a:cs typeface="Trebuchet MS"/>
              </a:rPr>
              <a:t>pdbedit</a:t>
            </a:r>
            <a:r>
              <a:rPr sz="950" b="1" spc="25" dirty="0">
                <a:solidFill>
                  <a:srgbClr val="333333"/>
                </a:solidFill>
                <a:latin typeface="微软雅黑"/>
                <a:cs typeface="微软雅黑"/>
              </a:rPr>
              <a:t>命令的参数以及作用</a:t>
            </a:r>
            <a:endParaRPr sz="950">
              <a:latin typeface="微软雅黑"/>
              <a:cs typeface="微软雅黑"/>
            </a:endParaRPr>
          </a:p>
        </p:txBody>
      </p:sp>
      <p:grpSp>
        <p:nvGrpSpPr>
          <p:cNvPr id="4" name="object 4"/>
          <p:cNvGrpSpPr/>
          <p:nvPr/>
        </p:nvGrpSpPr>
        <p:grpSpPr>
          <a:xfrm>
            <a:off x="959124" y="4494369"/>
            <a:ext cx="5651500" cy="4955540"/>
            <a:chOff x="959124" y="4494369"/>
            <a:chExt cx="5651500" cy="4955540"/>
          </a:xfrm>
        </p:grpSpPr>
        <p:sp>
          <p:nvSpPr>
            <p:cNvPr id="5" name="object 5"/>
            <p:cNvSpPr/>
            <p:nvPr/>
          </p:nvSpPr>
          <p:spPr>
            <a:xfrm>
              <a:off x="963889" y="4499134"/>
              <a:ext cx="5641975" cy="4946015"/>
            </a:xfrm>
            <a:custGeom>
              <a:avLst/>
              <a:gdLst/>
              <a:ahLst/>
              <a:cxnLst/>
              <a:rect l="l" t="t" r="r" b="b"/>
              <a:pathLst>
                <a:path w="5641975" h="4946015">
                  <a:moveTo>
                    <a:pt x="5617597" y="4945773"/>
                  </a:moveTo>
                  <a:lnTo>
                    <a:pt x="23823" y="4945773"/>
                  </a:lnTo>
                  <a:lnTo>
                    <a:pt x="20659" y="4945620"/>
                  </a:lnTo>
                  <a:lnTo>
                    <a:pt x="0" y="4924922"/>
                  </a:lnTo>
                  <a:lnTo>
                    <a:pt x="0" y="4921949"/>
                  </a:lnTo>
                  <a:lnTo>
                    <a:pt x="0" y="20545"/>
                  </a:lnTo>
                  <a:lnTo>
                    <a:pt x="20659" y="0"/>
                  </a:lnTo>
                  <a:lnTo>
                    <a:pt x="5620752" y="0"/>
                  </a:lnTo>
                  <a:lnTo>
                    <a:pt x="5641421" y="20545"/>
                  </a:lnTo>
                  <a:lnTo>
                    <a:pt x="5641421" y="4924922"/>
                  </a:lnTo>
                  <a:lnTo>
                    <a:pt x="5620752" y="4945620"/>
                  </a:lnTo>
                  <a:lnTo>
                    <a:pt x="5617597" y="4945773"/>
                  </a:lnTo>
                  <a:close/>
                </a:path>
              </a:pathLst>
            </a:custGeom>
            <a:solidFill>
              <a:srgbClr val="F8F8F8"/>
            </a:solidFill>
          </p:spPr>
          <p:txBody>
            <a:bodyPr wrap="square" lIns="0" tIns="0" rIns="0" bIns="0" rtlCol="0"/>
            <a:lstStyle/>
            <a:p>
              <a:endParaRPr/>
            </a:p>
          </p:txBody>
        </p:sp>
        <p:sp>
          <p:nvSpPr>
            <p:cNvPr id="6" name="object 6"/>
            <p:cNvSpPr/>
            <p:nvPr/>
          </p:nvSpPr>
          <p:spPr>
            <a:xfrm>
              <a:off x="963889" y="4499134"/>
              <a:ext cx="5641975" cy="4946015"/>
            </a:xfrm>
            <a:custGeom>
              <a:avLst/>
              <a:gdLst/>
              <a:ahLst/>
              <a:cxnLst/>
              <a:rect l="l" t="t" r="r" b="b"/>
              <a:pathLst>
                <a:path w="5641975" h="4946015">
                  <a:moveTo>
                    <a:pt x="0" y="4921949"/>
                  </a:moveTo>
                  <a:lnTo>
                    <a:pt x="0" y="23823"/>
                  </a:lnTo>
                  <a:lnTo>
                    <a:pt x="0" y="20545"/>
                  </a:lnTo>
                  <a:lnTo>
                    <a:pt x="600" y="17419"/>
                  </a:lnTo>
                  <a:lnTo>
                    <a:pt x="1810" y="14446"/>
                  </a:lnTo>
                  <a:lnTo>
                    <a:pt x="3020" y="11463"/>
                  </a:lnTo>
                  <a:lnTo>
                    <a:pt x="4745" y="8938"/>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26717" y="1639"/>
                  </a:lnTo>
                  <a:lnTo>
                    <a:pt x="5629633" y="2830"/>
                  </a:lnTo>
                  <a:lnTo>
                    <a:pt x="5632206" y="4612"/>
                  </a:lnTo>
                  <a:lnTo>
                    <a:pt x="5634446" y="6851"/>
                  </a:lnTo>
                  <a:lnTo>
                    <a:pt x="5636675" y="8938"/>
                  </a:lnTo>
                  <a:lnTo>
                    <a:pt x="5638400" y="11463"/>
                  </a:lnTo>
                  <a:lnTo>
                    <a:pt x="5639610" y="14446"/>
                  </a:lnTo>
                  <a:lnTo>
                    <a:pt x="5640821" y="17419"/>
                  </a:lnTo>
                  <a:lnTo>
                    <a:pt x="5641421" y="20545"/>
                  </a:lnTo>
                  <a:lnTo>
                    <a:pt x="5641421" y="23823"/>
                  </a:lnTo>
                  <a:lnTo>
                    <a:pt x="5641421" y="4921949"/>
                  </a:lnTo>
                  <a:lnTo>
                    <a:pt x="5641421" y="4924922"/>
                  </a:lnTo>
                  <a:lnTo>
                    <a:pt x="5640821" y="4927905"/>
                  </a:lnTo>
                  <a:lnTo>
                    <a:pt x="5639610" y="4930735"/>
                  </a:lnTo>
                  <a:lnTo>
                    <a:pt x="5638400" y="4933566"/>
                  </a:lnTo>
                  <a:lnTo>
                    <a:pt x="5617597" y="4945773"/>
                  </a:lnTo>
                  <a:lnTo>
                    <a:pt x="23823" y="4945773"/>
                  </a:lnTo>
                  <a:lnTo>
                    <a:pt x="1810" y="4930735"/>
                  </a:lnTo>
                  <a:lnTo>
                    <a:pt x="600" y="4927905"/>
                  </a:lnTo>
                  <a:lnTo>
                    <a:pt x="0" y="4924922"/>
                  </a:lnTo>
                  <a:lnTo>
                    <a:pt x="0" y="4921949"/>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4580223"/>
              <a:ext cx="5556250" cy="4803140"/>
            </a:xfrm>
            <a:custGeom>
              <a:avLst/>
              <a:gdLst/>
              <a:ahLst/>
              <a:cxnLst/>
              <a:rect l="l" t="t" r="r" b="b"/>
              <a:pathLst>
                <a:path w="5556250" h="4803140">
                  <a:moveTo>
                    <a:pt x="5555656" y="4802831"/>
                  </a:moveTo>
                  <a:lnTo>
                    <a:pt x="0" y="4802831"/>
                  </a:lnTo>
                  <a:lnTo>
                    <a:pt x="0" y="0"/>
                  </a:lnTo>
                  <a:lnTo>
                    <a:pt x="5555656" y="0"/>
                  </a:lnTo>
                  <a:lnTo>
                    <a:pt x="5555656" y="4802831"/>
                  </a:lnTo>
                  <a:close/>
                </a:path>
              </a:pathLst>
            </a:custGeom>
            <a:solidFill>
              <a:srgbClr val="F8F8F8"/>
            </a:solidFill>
          </p:spPr>
          <p:txBody>
            <a:bodyPr wrap="square" lIns="0" tIns="0" rIns="0" bIns="0" rtlCol="0"/>
            <a:lstStyle/>
            <a:p>
              <a:endParaRPr/>
            </a:p>
          </p:txBody>
        </p:sp>
      </p:grpSp>
      <p:sp>
        <p:nvSpPr>
          <p:cNvPr id="8" name="object 8"/>
          <p:cNvSpPr txBox="1"/>
          <p:nvPr/>
        </p:nvSpPr>
        <p:spPr>
          <a:xfrm>
            <a:off x="1070306" y="4532912"/>
            <a:ext cx="4530725" cy="8832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20" dirty="0">
                <a:solidFill>
                  <a:srgbClr val="333333"/>
                </a:solidFill>
                <a:latin typeface="Lucida Console"/>
                <a:cs typeface="Lucida Console"/>
              </a:rPr>
              <a:t>id</a:t>
            </a:r>
            <a:r>
              <a:rPr sz="850" spc="15" dirty="0">
                <a:solidFill>
                  <a:srgbClr val="333333"/>
                </a:solidFill>
                <a:latin typeface="Lucida Console"/>
                <a:cs typeface="Lucida Console"/>
              </a:rPr>
              <a:t> </a:t>
            </a:r>
            <a:r>
              <a:rPr sz="850" spc="30" dirty="0">
                <a:solidFill>
                  <a:srgbClr val="333333"/>
                </a:solidFill>
                <a:latin typeface="Lucida Console"/>
                <a:cs typeface="Lucida Console"/>
              </a:rPr>
              <a:t>linuxprobe</a:t>
            </a:r>
            <a:endParaRPr sz="850">
              <a:latin typeface="Lucida Console"/>
              <a:cs typeface="Lucida Console"/>
            </a:endParaRPr>
          </a:p>
          <a:p>
            <a:pPr marL="12700" marR="5080">
              <a:lnSpc>
                <a:spcPct val="132400"/>
              </a:lnSpc>
            </a:pPr>
            <a:r>
              <a:rPr sz="850" spc="30" dirty="0">
                <a:solidFill>
                  <a:srgbClr val="333333"/>
                </a:solidFill>
                <a:latin typeface="Lucida Console"/>
                <a:cs typeface="Lucida Console"/>
              </a:rPr>
              <a:t>uid=1000(linuxprobe) gid=1000(linuxprobe) groups=1000(linuxprobe)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pdbedit</a:t>
            </a:r>
            <a:r>
              <a:rPr sz="850" spc="25" dirty="0">
                <a:solidFill>
                  <a:srgbClr val="333333"/>
                </a:solidFill>
                <a:latin typeface="Lucida Console"/>
                <a:cs typeface="Lucida Console"/>
              </a:rPr>
              <a: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-u</a:t>
            </a:r>
            <a:r>
              <a:rPr sz="850" spc="30" dirty="0">
                <a:solidFill>
                  <a:srgbClr val="333333"/>
                </a:solidFill>
                <a:latin typeface="Lucida Console"/>
                <a:cs typeface="Lucida Console"/>
              </a:rPr>
              <a:t> linuxprobe</a:t>
            </a:r>
            <a:endParaRPr sz="850">
              <a:latin typeface="Lucida Console"/>
              <a:cs typeface="Lucida Console"/>
            </a:endParaRPr>
          </a:p>
          <a:p>
            <a:pPr marL="12700" marR="1332230" indent="-635">
              <a:lnSpc>
                <a:spcPct val="132400"/>
              </a:lnSpc>
            </a:pPr>
            <a:r>
              <a:rPr sz="850" spc="25" dirty="0">
                <a:solidFill>
                  <a:srgbClr val="333333"/>
                </a:solidFill>
                <a:latin typeface="Lucida Console"/>
                <a:cs typeface="Lucida Console"/>
              </a:rPr>
              <a:t>new</a:t>
            </a:r>
            <a:r>
              <a:rPr sz="850" spc="-5" dirty="0">
                <a:solidFill>
                  <a:srgbClr val="333333"/>
                </a:solidFill>
                <a:latin typeface="Lucida Console"/>
                <a:cs typeface="Lucida Console"/>
              </a:rPr>
              <a:t> </a:t>
            </a:r>
            <a:r>
              <a:rPr sz="850" spc="30" dirty="0">
                <a:solidFill>
                  <a:srgbClr val="333333"/>
                </a:solidFill>
                <a:latin typeface="Lucida Console"/>
                <a:cs typeface="Lucida Console"/>
              </a:rPr>
              <a:t>password:</a:t>
            </a:r>
            <a:r>
              <a:rPr sz="800" spc="90" dirty="0">
                <a:solidFill>
                  <a:srgbClr val="333333"/>
                </a:solidFill>
                <a:latin typeface="宋体"/>
                <a:cs typeface="宋体"/>
              </a:rPr>
              <a:t>此处输入该账户在</a:t>
            </a:r>
            <a:r>
              <a:rPr sz="850" spc="30" dirty="0">
                <a:solidFill>
                  <a:srgbClr val="333333"/>
                </a:solidFill>
                <a:latin typeface="Lucida Console"/>
                <a:cs typeface="Lucida Console"/>
              </a:rPr>
              <a:t>Samba</a:t>
            </a:r>
            <a:r>
              <a:rPr sz="800" spc="90" dirty="0">
                <a:solidFill>
                  <a:srgbClr val="333333"/>
                </a:solidFill>
                <a:latin typeface="宋体"/>
                <a:cs typeface="宋体"/>
              </a:rPr>
              <a:t>服务数据库中的密</a:t>
            </a:r>
            <a:r>
              <a:rPr sz="800" spc="80" dirty="0">
                <a:solidFill>
                  <a:srgbClr val="333333"/>
                </a:solidFill>
                <a:latin typeface="宋体"/>
                <a:cs typeface="宋体"/>
              </a:rPr>
              <a:t>码 </a:t>
            </a:r>
            <a:r>
              <a:rPr sz="850" spc="25" dirty="0">
                <a:solidFill>
                  <a:srgbClr val="333333"/>
                </a:solidFill>
                <a:latin typeface="Lucida Console"/>
                <a:cs typeface="Lucida Console"/>
              </a:rPr>
              <a:t>retype new </a:t>
            </a:r>
            <a:r>
              <a:rPr sz="850" spc="30" dirty="0">
                <a:solidFill>
                  <a:srgbClr val="333333"/>
                </a:solidFill>
                <a:latin typeface="Lucida Console"/>
                <a:cs typeface="Lucida Console"/>
              </a:rPr>
              <a:t>password:</a:t>
            </a:r>
            <a:r>
              <a:rPr sz="800" spc="90" dirty="0">
                <a:solidFill>
                  <a:srgbClr val="333333"/>
                </a:solidFill>
                <a:latin typeface="宋体"/>
                <a:cs typeface="宋体"/>
              </a:rPr>
              <a:t>再次输入密码进行确</a:t>
            </a:r>
            <a:r>
              <a:rPr sz="800" spc="80" dirty="0">
                <a:solidFill>
                  <a:srgbClr val="333333"/>
                </a:solidFill>
                <a:latin typeface="宋体"/>
                <a:cs typeface="宋体"/>
              </a:rPr>
              <a:t>认</a:t>
            </a:r>
            <a:endParaRPr sz="800">
              <a:latin typeface="宋体"/>
              <a:cs typeface="宋体"/>
            </a:endParaRPr>
          </a:p>
        </p:txBody>
      </p:sp>
      <p:sp>
        <p:nvSpPr>
          <p:cNvPr id="17" name="object 17"/>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189</a:t>
            </a:fld>
            <a:endParaRPr sz="800">
              <a:latin typeface="小哥哥网恋吗"/>
              <a:cs typeface="小哥哥网恋吗"/>
            </a:endParaRPr>
          </a:p>
        </p:txBody>
      </p:sp>
      <p:sp>
        <p:nvSpPr>
          <p:cNvPr id="9" name="object 9"/>
          <p:cNvSpPr txBox="1"/>
          <p:nvPr/>
        </p:nvSpPr>
        <p:spPr>
          <a:xfrm>
            <a:off x="2577822" y="5426411"/>
            <a:ext cx="71755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linuxprob</a:t>
            </a:r>
            <a:r>
              <a:rPr sz="850" spc="15" dirty="0">
                <a:solidFill>
                  <a:srgbClr val="333333"/>
                </a:solidFill>
                <a:latin typeface="Lucida Console"/>
                <a:cs typeface="Lucida Console"/>
              </a:rPr>
              <a:t>e</a:t>
            </a:r>
            <a:endParaRPr sz="850">
              <a:latin typeface="Lucida Console"/>
              <a:cs typeface="Lucida Console"/>
            </a:endParaRPr>
          </a:p>
        </p:txBody>
      </p:sp>
      <p:sp>
        <p:nvSpPr>
          <p:cNvPr id="10" name="object 10"/>
          <p:cNvSpPr txBox="1"/>
          <p:nvPr/>
        </p:nvSpPr>
        <p:spPr>
          <a:xfrm>
            <a:off x="2566919" y="5733543"/>
            <a:ext cx="3147060" cy="883285"/>
          </a:xfrm>
          <a:prstGeom prst="rect">
            <a:avLst/>
          </a:prstGeom>
        </p:spPr>
        <p:txBody>
          <a:bodyPr vert="horz" wrap="square" lIns="0" tIns="53340" rIns="0" bIns="0" rtlCol="0">
            <a:spAutoFit/>
          </a:bodyPr>
          <a:lstStyle/>
          <a:p>
            <a:pPr marL="23495">
              <a:lnSpc>
                <a:spcPct val="100000"/>
              </a:lnSpc>
              <a:spcBef>
                <a:spcPts val="420"/>
              </a:spcBef>
              <a:tabLst>
                <a:tab pos="834390" algn="l"/>
              </a:tabLst>
            </a:pPr>
            <a:r>
              <a:rPr sz="850" spc="20" dirty="0">
                <a:solidFill>
                  <a:srgbClr val="333333"/>
                </a:solidFill>
                <a:latin typeface="Lucida Console"/>
                <a:cs typeface="Lucida Console"/>
              </a:rPr>
              <a:t>[U	</a:t>
            </a:r>
            <a:r>
              <a:rPr sz="850" spc="15" dirty="0">
                <a:solidFill>
                  <a:srgbClr val="333333"/>
                </a:solidFill>
                <a:latin typeface="Lucida Console"/>
                <a:cs typeface="Lucida Console"/>
              </a:rPr>
              <a:t>]</a:t>
            </a:r>
            <a:endParaRPr sz="850">
              <a:latin typeface="Lucida Console"/>
              <a:cs typeface="Lucida Console"/>
            </a:endParaRPr>
          </a:p>
          <a:p>
            <a:pPr marL="29845" marR="5080" indent="-17780">
              <a:lnSpc>
                <a:spcPct val="132400"/>
              </a:lnSpc>
            </a:pPr>
            <a:r>
              <a:rPr sz="850" spc="30" dirty="0">
                <a:solidFill>
                  <a:srgbClr val="333333"/>
                </a:solidFill>
                <a:latin typeface="Lucida Console"/>
                <a:cs typeface="Lucida Console"/>
              </a:rPr>
              <a:t>S-1-5-21-650031181-3622628401-3290108334-1000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S-1-5-21-650031181-3622628401-3290108334-513</a:t>
            </a:r>
            <a:endParaRPr sz="850">
              <a:latin typeface="Lucida Console"/>
              <a:cs typeface="Lucida Console"/>
            </a:endParaRPr>
          </a:p>
          <a:p>
            <a:pPr marL="14604">
              <a:lnSpc>
                <a:spcPct val="100000"/>
              </a:lnSpc>
              <a:spcBef>
                <a:spcPts val="330"/>
              </a:spcBef>
            </a:pPr>
            <a:r>
              <a:rPr sz="850" spc="30" dirty="0">
                <a:solidFill>
                  <a:srgbClr val="333333"/>
                </a:solidFill>
                <a:latin typeface="Lucida Console"/>
                <a:cs typeface="Lucida Console"/>
              </a:rPr>
              <a:t>linuxprobe</a:t>
            </a:r>
            <a:endParaRPr sz="850">
              <a:latin typeface="Lucida Console"/>
              <a:cs typeface="Lucida Console"/>
            </a:endParaRPr>
          </a:p>
          <a:p>
            <a:pPr marL="25400">
              <a:lnSpc>
                <a:spcPct val="100000"/>
              </a:lnSpc>
              <a:spcBef>
                <a:spcPts val="330"/>
              </a:spcBef>
            </a:pPr>
            <a:r>
              <a:rPr sz="850" spc="30" dirty="0">
                <a:solidFill>
                  <a:srgbClr val="333333"/>
                </a:solidFill>
                <a:latin typeface="Lucida Console"/>
                <a:cs typeface="Lucida Console"/>
              </a:rPr>
              <a:t>\\linuxprobe\linuxprobe</a:t>
            </a:r>
            <a:endParaRPr sz="850">
              <a:latin typeface="Lucida Console"/>
              <a:cs typeface="Lucida Console"/>
            </a:endParaRPr>
          </a:p>
        </p:txBody>
      </p:sp>
      <p:sp>
        <p:nvSpPr>
          <p:cNvPr id="11" name="object 11"/>
          <p:cNvSpPr txBox="1"/>
          <p:nvPr/>
        </p:nvSpPr>
        <p:spPr>
          <a:xfrm>
            <a:off x="2564739" y="6934172"/>
            <a:ext cx="2186305" cy="368935"/>
          </a:xfrm>
          <a:prstGeom prst="rect">
            <a:avLst/>
          </a:prstGeom>
        </p:spPr>
        <p:txBody>
          <a:bodyPr vert="horz" wrap="square" lIns="0" tIns="11430" rIns="0" bIns="0" rtlCol="0">
            <a:spAutoFit/>
          </a:bodyPr>
          <a:lstStyle/>
          <a:p>
            <a:pPr marL="12700" marR="5080" indent="10795">
              <a:lnSpc>
                <a:spcPct val="132400"/>
              </a:lnSpc>
              <a:spcBef>
                <a:spcPts val="90"/>
              </a:spcBef>
            </a:pPr>
            <a:r>
              <a:rPr sz="850" spc="30" dirty="0">
                <a:solidFill>
                  <a:srgbClr val="333333"/>
                </a:solidFill>
                <a:latin typeface="Lucida Console"/>
                <a:cs typeface="Lucida Console"/>
              </a:rPr>
              <a:t>\\linuxprobe\linuxprobe\profile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LINUXPROBE</a:t>
            </a:r>
            <a:endParaRPr sz="850">
              <a:latin typeface="Lucida Console"/>
              <a:cs typeface="Lucida Console"/>
            </a:endParaRPr>
          </a:p>
        </p:txBody>
      </p:sp>
      <p:sp>
        <p:nvSpPr>
          <p:cNvPr id="12" name="object 12"/>
          <p:cNvSpPr txBox="1"/>
          <p:nvPr/>
        </p:nvSpPr>
        <p:spPr>
          <a:xfrm>
            <a:off x="1070420" y="5390505"/>
            <a:ext cx="1407160" cy="3284854"/>
          </a:xfrm>
          <a:prstGeom prst="rect">
            <a:avLst/>
          </a:prstGeom>
        </p:spPr>
        <p:txBody>
          <a:bodyPr vert="horz" wrap="square" lIns="0" tIns="11430" rIns="0" bIns="0" rtlCol="0">
            <a:spAutoFit/>
          </a:bodyPr>
          <a:lstStyle/>
          <a:p>
            <a:pPr marL="12700" marR="419100">
              <a:lnSpc>
                <a:spcPct val="132400"/>
              </a:lnSpc>
              <a:spcBef>
                <a:spcPts val="90"/>
              </a:spcBef>
            </a:pPr>
            <a:r>
              <a:rPr sz="850" spc="25" dirty="0">
                <a:solidFill>
                  <a:srgbClr val="333333"/>
                </a:solidFill>
                <a:latin typeface="Lucida Console"/>
                <a:cs typeface="Lucida Console"/>
              </a:rPr>
              <a:t>Unix</a:t>
            </a:r>
            <a:r>
              <a:rPr sz="850" spc="-50" dirty="0">
                <a:solidFill>
                  <a:srgbClr val="333333"/>
                </a:solidFill>
                <a:latin typeface="Lucida Console"/>
                <a:cs typeface="Lucida Console"/>
              </a:rPr>
              <a:t> </a:t>
            </a:r>
            <a:r>
              <a:rPr sz="850" spc="30" dirty="0">
                <a:solidFill>
                  <a:srgbClr val="333333"/>
                </a:solidFill>
                <a:latin typeface="Lucida Console"/>
                <a:cs typeface="Lucida Console"/>
              </a:rPr>
              <a:t>username: </a:t>
            </a:r>
            <a:r>
              <a:rPr sz="850" spc="-495" dirty="0">
                <a:solidFill>
                  <a:srgbClr val="333333"/>
                </a:solidFill>
                <a:latin typeface="Lucida Console"/>
                <a:cs typeface="Lucida Console"/>
              </a:rPr>
              <a:t> </a:t>
            </a:r>
            <a:r>
              <a:rPr sz="850" spc="20" dirty="0">
                <a:solidFill>
                  <a:srgbClr val="333333"/>
                </a:solidFill>
                <a:latin typeface="Lucida Console"/>
                <a:cs typeface="Lucida Console"/>
              </a:rPr>
              <a:t>NT </a:t>
            </a:r>
            <a:r>
              <a:rPr sz="850" spc="30" dirty="0">
                <a:solidFill>
                  <a:srgbClr val="333333"/>
                </a:solidFill>
                <a:latin typeface="Lucida Console"/>
                <a:cs typeface="Lucida Console"/>
              </a:rPr>
              <a:t>username: </a:t>
            </a:r>
            <a:r>
              <a:rPr sz="850" spc="35" dirty="0">
                <a:solidFill>
                  <a:srgbClr val="333333"/>
                </a:solidFill>
                <a:latin typeface="Lucida Console"/>
                <a:cs typeface="Lucida Console"/>
              </a:rPr>
              <a:t> </a:t>
            </a:r>
            <a:r>
              <a:rPr sz="850" spc="30" dirty="0">
                <a:solidFill>
                  <a:srgbClr val="333333"/>
                </a:solidFill>
                <a:latin typeface="Lucida Console"/>
                <a:cs typeface="Lucida Console"/>
              </a:rPr>
              <a:t>Account</a:t>
            </a:r>
            <a:r>
              <a:rPr sz="850" spc="-40" dirty="0">
                <a:solidFill>
                  <a:srgbClr val="333333"/>
                </a:solidFill>
                <a:latin typeface="Lucida Console"/>
                <a:cs typeface="Lucida Console"/>
              </a:rPr>
              <a:t> </a:t>
            </a:r>
            <a:r>
              <a:rPr sz="850" spc="25" dirty="0">
                <a:solidFill>
                  <a:srgbClr val="333333"/>
                </a:solidFill>
                <a:latin typeface="Lucida Console"/>
                <a:cs typeface="Lucida Console"/>
              </a:rPr>
              <a:t>Flags: </a:t>
            </a:r>
            <a:r>
              <a:rPr sz="850" spc="-495" dirty="0">
                <a:solidFill>
                  <a:srgbClr val="333333"/>
                </a:solidFill>
                <a:latin typeface="Lucida Console"/>
                <a:cs typeface="Lucida Console"/>
              </a:rPr>
              <a:t> </a:t>
            </a:r>
            <a:r>
              <a:rPr sz="850" spc="25" dirty="0">
                <a:solidFill>
                  <a:srgbClr val="333333"/>
                </a:solidFill>
                <a:latin typeface="Lucida Console"/>
                <a:cs typeface="Lucida Console"/>
              </a:rPr>
              <a:t>User</a:t>
            </a:r>
            <a:r>
              <a:rPr sz="850" spc="15" dirty="0">
                <a:solidFill>
                  <a:srgbClr val="333333"/>
                </a:solidFill>
                <a:latin typeface="Lucida Console"/>
                <a:cs typeface="Lucida Console"/>
              </a:rPr>
              <a:t> </a:t>
            </a:r>
            <a:r>
              <a:rPr sz="850" spc="25" dirty="0">
                <a:solidFill>
                  <a:srgbClr val="333333"/>
                </a:solidFill>
                <a:latin typeface="Lucida Console"/>
                <a:cs typeface="Lucida Console"/>
              </a:rPr>
              <a:t>SID:</a:t>
            </a:r>
            <a:endParaRPr sz="850">
              <a:latin typeface="Lucida Console"/>
              <a:cs typeface="Lucida Console"/>
            </a:endParaRPr>
          </a:p>
          <a:p>
            <a:pPr marL="12700" marR="143510">
              <a:lnSpc>
                <a:spcPct val="132400"/>
              </a:lnSpc>
            </a:pPr>
            <a:r>
              <a:rPr sz="850" spc="30" dirty="0">
                <a:solidFill>
                  <a:srgbClr val="333333"/>
                </a:solidFill>
                <a:latin typeface="Lucida Console"/>
                <a:cs typeface="Lucida Console"/>
              </a:rPr>
              <a:t>Primary</a:t>
            </a:r>
            <a:r>
              <a:rPr sz="850" spc="-5" dirty="0">
                <a:solidFill>
                  <a:srgbClr val="333333"/>
                </a:solidFill>
                <a:latin typeface="Lucida Console"/>
                <a:cs typeface="Lucida Console"/>
              </a:rPr>
              <a:t> </a:t>
            </a:r>
            <a:r>
              <a:rPr sz="850" spc="25" dirty="0">
                <a:solidFill>
                  <a:srgbClr val="333333"/>
                </a:solidFill>
                <a:latin typeface="Lucida Console"/>
                <a:cs typeface="Lucida Console"/>
              </a:rPr>
              <a:t>Group</a:t>
            </a:r>
            <a:r>
              <a:rPr sz="850" dirty="0">
                <a:solidFill>
                  <a:srgbClr val="333333"/>
                </a:solidFill>
                <a:latin typeface="Lucida Console"/>
                <a:cs typeface="Lucida Console"/>
              </a:rPr>
              <a:t> </a:t>
            </a:r>
            <a:r>
              <a:rPr sz="850" spc="25" dirty="0">
                <a:solidFill>
                  <a:srgbClr val="333333"/>
                </a:solidFill>
                <a:latin typeface="Lucida Console"/>
                <a:cs typeface="Lucida Console"/>
              </a:rPr>
              <a:t>SID: </a:t>
            </a:r>
            <a:r>
              <a:rPr sz="850" spc="-495" dirty="0">
                <a:solidFill>
                  <a:srgbClr val="333333"/>
                </a:solidFill>
                <a:latin typeface="Lucida Console"/>
                <a:cs typeface="Lucida Console"/>
              </a:rPr>
              <a:t> </a:t>
            </a:r>
            <a:r>
              <a:rPr sz="850" spc="25" dirty="0">
                <a:solidFill>
                  <a:srgbClr val="333333"/>
                </a:solidFill>
                <a:latin typeface="Lucida Console"/>
                <a:cs typeface="Lucida Console"/>
              </a:rPr>
              <a:t>Full</a:t>
            </a:r>
            <a:r>
              <a:rPr sz="850" spc="20" dirty="0">
                <a:solidFill>
                  <a:srgbClr val="333333"/>
                </a:solidFill>
                <a:latin typeface="Lucida Console"/>
                <a:cs typeface="Lucida Console"/>
              </a:rPr>
              <a:t> </a:t>
            </a:r>
            <a:r>
              <a:rPr sz="850" spc="25" dirty="0">
                <a:solidFill>
                  <a:srgbClr val="333333"/>
                </a:solidFill>
                <a:latin typeface="Lucida Console"/>
                <a:cs typeface="Lucida Console"/>
              </a:rPr>
              <a:t>Name:</a:t>
            </a:r>
            <a:endParaRPr sz="850">
              <a:latin typeface="Lucida Console"/>
              <a:cs typeface="Lucida Console"/>
            </a:endParaRPr>
          </a:p>
          <a:p>
            <a:pPr marL="12700" marR="349885">
              <a:lnSpc>
                <a:spcPct val="132400"/>
              </a:lnSpc>
            </a:pPr>
            <a:r>
              <a:rPr sz="850" spc="25" dirty="0">
                <a:solidFill>
                  <a:srgbClr val="333333"/>
                </a:solidFill>
                <a:latin typeface="Lucida Console"/>
                <a:cs typeface="Lucida Console"/>
              </a:rPr>
              <a:t>Home</a:t>
            </a:r>
            <a:r>
              <a:rPr sz="850" spc="-45" dirty="0">
                <a:solidFill>
                  <a:srgbClr val="333333"/>
                </a:solidFill>
                <a:latin typeface="Lucida Console"/>
                <a:cs typeface="Lucida Console"/>
              </a:rPr>
              <a:t> </a:t>
            </a:r>
            <a:r>
              <a:rPr sz="850" spc="30" dirty="0">
                <a:solidFill>
                  <a:srgbClr val="333333"/>
                </a:solidFill>
                <a:latin typeface="Lucida Console"/>
                <a:cs typeface="Lucida Console"/>
              </a:rPr>
              <a:t>Directory: </a:t>
            </a:r>
            <a:r>
              <a:rPr sz="850" spc="-500" dirty="0">
                <a:solidFill>
                  <a:srgbClr val="333333"/>
                </a:solidFill>
                <a:latin typeface="Lucida Console"/>
                <a:cs typeface="Lucida Console"/>
              </a:rPr>
              <a:t> </a:t>
            </a:r>
            <a:r>
              <a:rPr sz="850" spc="30" dirty="0">
                <a:solidFill>
                  <a:srgbClr val="333333"/>
                </a:solidFill>
                <a:latin typeface="Lucida Console"/>
                <a:cs typeface="Lucida Console"/>
              </a:rPr>
              <a:t>HomeDir </a:t>
            </a:r>
            <a:r>
              <a:rPr sz="850" spc="25" dirty="0">
                <a:solidFill>
                  <a:srgbClr val="333333"/>
                </a:solidFill>
                <a:latin typeface="Lucida Console"/>
                <a:cs typeface="Lucida Console"/>
              </a:rPr>
              <a:t>Drive: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Logon </a:t>
            </a:r>
            <a:r>
              <a:rPr sz="850" spc="30" dirty="0">
                <a:solidFill>
                  <a:srgbClr val="333333"/>
                </a:solidFill>
                <a:latin typeface="Lucida Console"/>
                <a:cs typeface="Lucida Console"/>
              </a:rPr>
              <a:t>Script: </a:t>
            </a:r>
            <a:r>
              <a:rPr sz="850" spc="35" dirty="0">
                <a:solidFill>
                  <a:srgbClr val="333333"/>
                </a:solidFill>
                <a:latin typeface="Lucida Console"/>
                <a:cs typeface="Lucida Console"/>
              </a:rPr>
              <a:t> </a:t>
            </a:r>
            <a:r>
              <a:rPr sz="850" spc="30" dirty="0">
                <a:solidFill>
                  <a:srgbClr val="333333"/>
                </a:solidFill>
                <a:latin typeface="Lucida Console"/>
                <a:cs typeface="Lucida Console"/>
              </a:rPr>
              <a:t>Profile </a:t>
            </a:r>
            <a:r>
              <a:rPr sz="850" spc="25" dirty="0">
                <a:solidFill>
                  <a:srgbClr val="333333"/>
                </a:solidFill>
                <a:latin typeface="Lucida Console"/>
                <a:cs typeface="Lucida Console"/>
              </a:rPr>
              <a:t>Path: </a:t>
            </a:r>
            <a:r>
              <a:rPr sz="850" spc="30" dirty="0">
                <a:solidFill>
                  <a:srgbClr val="333333"/>
                </a:solidFill>
                <a:latin typeface="Lucida Console"/>
                <a:cs typeface="Lucida Console"/>
              </a:rPr>
              <a:t> Domain:</a:t>
            </a:r>
            <a:endParaRPr sz="850">
              <a:latin typeface="Lucida Console"/>
              <a:cs typeface="Lucida Console"/>
            </a:endParaRPr>
          </a:p>
          <a:p>
            <a:pPr marL="12700" marR="486409">
              <a:lnSpc>
                <a:spcPct val="132400"/>
              </a:lnSpc>
            </a:pPr>
            <a:r>
              <a:rPr sz="850" spc="30" dirty="0">
                <a:solidFill>
                  <a:srgbClr val="333333"/>
                </a:solidFill>
                <a:latin typeface="Lucida Console"/>
                <a:cs typeface="Lucida Console"/>
              </a:rPr>
              <a:t>Account</a:t>
            </a:r>
            <a:r>
              <a:rPr sz="850" spc="-45" dirty="0">
                <a:solidFill>
                  <a:srgbClr val="333333"/>
                </a:solidFill>
                <a:latin typeface="Lucida Console"/>
                <a:cs typeface="Lucida Console"/>
              </a:rPr>
              <a:t> </a:t>
            </a:r>
            <a:r>
              <a:rPr sz="850" spc="25" dirty="0">
                <a:solidFill>
                  <a:srgbClr val="333333"/>
                </a:solidFill>
                <a:latin typeface="Lucida Console"/>
                <a:cs typeface="Lucida Console"/>
              </a:rPr>
              <a:t>desc: </a:t>
            </a:r>
            <a:r>
              <a:rPr sz="850" spc="-495" dirty="0">
                <a:solidFill>
                  <a:srgbClr val="333333"/>
                </a:solidFill>
                <a:latin typeface="Lucida Console"/>
                <a:cs typeface="Lucida Console"/>
              </a:rPr>
              <a:t> </a:t>
            </a:r>
            <a:r>
              <a:rPr sz="850" spc="30" dirty="0">
                <a:solidFill>
                  <a:srgbClr val="333333"/>
                </a:solidFill>
                <a:latin typeface="Lucida Console"/>
                <a:cs typeface="Lucida Console"/>
              </a:rPr>
              <a:t>Workstations</a:t>
            </a:r>
            <a:r>
              <a:rPr sz="850" spc="15" dirty="0">
                <a:solidFill>
                  <a:srgbClr val="333333"/>
                </a:solidFill>
                <a:latin typeface="Lucida Console"/>
                <a:cs typeface="Lucida Console"/>
              </a:rPr>
              <a:t>:  </a:t>
            </a:r>
            <a:r>
              <a:rPr sz="850" spc="25" dirty="0">
                <a:solidFill>
                  <a:srgbClr val="333333"/>
                </a:solidFill>
                <a:latin typeface="Lucida Console"/>
                <a:cs typeface="Lucida Console"/>
              </a:rPr>
              <a:t>Munged dial: </a:t>
            </a:r>
            <a:r>
              <a:rPr sz="850" spc="30" dirty="0">
                <a:solidFill>
                  <a:srgbClr val="333333"/>
                </a:solidFill>
                <a:latin typeface="Lucida Console"/>
                <a:cs typeface="Lucida Console"/>
              </a:rPr>
              <a:t> </a:t>
            </a:r>
            <a:r>
              <a:rPr sz="850" spc="25" dirty="0">
                <a:solidFill>
                  <a:srgbClr val="333333"/>
                </a:solidFill>
                <a:latin typeface="Lucida Console"/>
                <a:cs typeface="Lucida Console"/>
              </a:rPr>
              <a:t>Logon time: </a:t>
            </a:r>
            <a:r>
              <a:rPr sz="850" spc="30" dirty="0">
                <a:solidFill>
                  <a:srgbClr val="333333"/>
                </a:solidFill>
                <a:latin typeface="Lucida Console"/>
                <a:cs typeface="Lucida Console"/>
              </a:rPr>
              <a:t> </a:t>
            </a:r>
            <a:r>
              <a:rPr sz="850" spc="25" dirty="0">
                <a:solidFill>
                  <a:srgbClr val="333333"/>
                </a:solidFill>
                <a:latin typeface="Lucida Console"/>
                <a:cs typeface="Lucida Console"/>
              </a:rPr>
              <a:t>Logoff time: </a:t>
            </a:r>
            <a:r>
              <a:rPr sz="850" spc="30" dirty="0">
                <a:solidFill>
                  <a:srgbClr val="333333"/>
                </a:solidFill>
                <a:latin typeface="Lucida Console"/>
                <a:cs typeface="Lucida Console"/>
              </a:rPr>
              <a:t> Kickoff</a:t>
            </a:r>
            <a:r>
              <a:rPr sz="850" spc="-45" dirty="0">
                <a:solidFill>
                  <a:srgbClr val="333333"/>
                </a:solidFill>
                <a:latin typeface="Lucida Console"/>
                <a:cs typeface="Lucida Console"/>
              </a:rPr>
              <a:t> </a:t>
            </a:r>
            <a:r>
              <a:rPr sz="850" spc="25" dirty="0">
                <a:solidFill>
                  <a:srgbClr val="333333"/>
                </a:solidFill>
                <a:latin typeface="Lucida Console"/>
                <a:cs typeface="Lucida Console"/>
              </a:rPr>
              <a:t>time:</a:t>
            </a:r>
            <a:endParaRPr sz="850">
              <a:latin typeface="Lucida Console"/>
              <a:cs typeface="Lucida Console"/>
            </a:endParaRPr>
          </a:p>
          <a:p>
            <a:pPr marL="12700" marR="5080">
              <a:lnSpc>
                <a:spcPct val="132400"/>
              </a:lnSpc>
            </a:pPr>
            <a:r>
              <a:rPr sz="850" spc="30" dirty="0">
                <a:solidFill>
                  <a:srgbClr val="333333"/>
                </a:solidFill>
                <a:latin typeface="Lucida Console"/>
                <a:cs typeface="Lucida Console"/>
              </a:rPr>
              <a:t>Password </a:t>
            </a:r>
            <a:r>
              <a:rPr sz="850" spc="25" dirty="0">
                <a:solidFill>
                  <a:srgbClr val="333333"/>
                </a:solidFill>
                <a:latin typeface="Lucida Console"/>
                <a:cs typeface="Lucida Console"/>
              </a:rPr>
              <a:t>last set: </a:t>
            </a:r>
            <a:r>
              <a:rPr sz="850" spc="30" dirty="0">
                <a:solidFill>
                  <a:srgbClr val="333333"/>
                </a:solidFill>
                <a:latin typeface="Lucida Console"/>
                <a:cs typeface="Lucida Console"/>
              </a:rPr>
              <a:t> Password</a:t>
            </a:r>
            <a:r>
              <a:rPr sz="850" spc="-15" dirty="0">
                <a:solidFill>
                  <a:srgbClr val="333333"/>
                </a:solidFill>
                <a:latin typeface="Lucida Console"/>
                <a:cs typeface="Lucida Console"/>
              </a:rPr>
              <a:t> </a:t>
            </a:r>
            <a:r>
              <a:rPr sz="850" spc="25" dirty="0">
                <a:solidFill>
                  <a:srgbClr val="333333"/>
                </a:solidFill>
                <a:latin typeface="Lucida Console"/>
                <a:cs typeface="Lucida Console"/>
              </a:rPr>
              <a:t>can</a:t>
            </a:r>
            <a:r>
              <a:rPr sz="850" spc="-15" dirty="0">
                <a:solidFill>
                  <a:srgbClr val="333333"/>
                </a:solidFill>
                <a:latin typeface="Lucida Console"/>
                <a:cs typeface="Lucida Console"/>
              </a:rPr>
              <a:t> </a:t>
            </a:r>
            <a:r>
              <a:rPr sz="850" spc="30" dirty="0">
                <a:solidFill>
                  <a:srgbClr val="333333"/>
                </a:solidFill>
                <a:latin typeface="Lucida Console"/>
                <a:cs typeface="Lucida Console"/>
              </a:rPr>
              <a:t>change:</a:t>
            </a:r>
            <a:endParaRPr sz="850">
              <a:latin typeface="Lucida Console"/>
              <a:cs typeface="Lucida Console"/>
            </a:endParaRPr>
          </a:p>
        </p:txBody>
      </p:sp>
      <p:sp>
        <p:nvSpPr>
          <p:cNvPr id="13" name="object 13"/>
          <p:cNvSpPr txBox="1"/>
          <p:nvPr/>
        </p:nvSpPr>
        <p:spPr>
          <a:xfrm>
            <a:off x="2571281" y="7791766"/>
            <a:ext cx="2042795" cy="883285"/>
          </a:xfrm>
          <a:prstGeom prst="rect">
            <a:avLst/>
          </a:prstGeom>
        </p:spPr>
        <p:txBody>
          <a:bodyPr vert="horz" wrap="square" lIns="0" tIns="53340" rIns="0" bIns="0" rtlCol="0">
            <a:spAutoFit/>
          </a:bodyPr>
          <a:lstStyle/>
          <a:p>
            <a:pPr marL="12700">
              <a:lnSpc>
                <a:spcPct val="100000"/>
              </a:lnSpc>
              <a:spcBef>
                <a:spcPts val="420"/>
              </a:spcBef>
            </a:pPr>
            <a:r>
              <a:rPr sz="850" spc="15" dirty="0">
                <a:solidFill>
                  <a:srgbClr val="333333"/>
                </a:solidFill>
                <a:latin typeface="Lucida Console"/>
                <a:cs typeface="Lucida Console"/>
              </a:rPr>
              <a:t>0</a:t>
            </a:r>
            <a:endParaRPr sz="850">
              <a:latin typeface="Lucida Console"/>
              <a:cs typeface="Lucida Console"/>
            </a:endParaRPr>
          </a:p>
          <a:p>
            <a:pPr marL="14604">
              <a:lnSpc>
                <a:spcPct val="100000"/>
              </a:lnSpc>
              <a:spcBef>
                <a:spcPts val="330"/>
              </a:spcBef>
            </a:pPr>
            <a:r>
              <a:rPr sz="850" spc="25" dirty="0">
                <a:solidFill>
                  <a:srgbClr val="333333"/>
                </a:solidFill>
                <a:latin typeface="Lucida Console"/>
                <a:cs typeface="Lucida Console"/>
              </a:rPr>
              <a:t>Wed,</a:t>
            </a:r>
            <a:r>
              <a:rPr sz="850" spc="20" dirty="0">
                <a:solidFill>
                  <a:srgbClr val="333333"/>
                </a:solidFill>
                <a:latin typeface="Lucida Console"/>
                <a:cs typeface="Lucida Console"/>
              </a:rPr>
              <a:t> 06 </a:t>
            </a:r>
            <a:r>
              <a:rPr sz="850" spc="25" dirty="0">
                <a:solidFill>
                  <a:srgbClr val="333333"/>
                </a:solidFill>
                <a:latin typeface="Lucida Console"/>
                <a:cs typeface="Lucida Console"/>
              </a:rPr>
              <a:t>Feb</a:t>
            </a:r>
            <a:r>
              <a:rPr sz="850" spc="20" dirty="0">
                <a:solidFill>
                  <a:srgbClr val="333333"/>
                </a:solidFill>
                <a:latin typeface="Lucida Console"/>
                <a:cs typeface="Lucida Console"/>
              </a:rPr>
              <a:t> </a:t>
            </a:r>
            <a:r>
              <a:rPr sz="850" spc="25" dirty="0">
                <a:solidFill>
                  <a:srgbClr val="333333"/>
                </a:solidFill>
                <a:latin typeface="Lucida Console"/>
                <a:cs typeface="Lucida Console"/>
              </a:rPr>
              <a:t>2036</a:t>
            </a:r>
            <a:r>
              <a:rPr sz="850" spc="20" dirty="0">
                <a:solidFill>
                  <a:srgbClr val="333333"/>
                </a:solidFill>
                <a:latin typeface="Lucida Console"/>
                <a:cs typeface="Lucida Console"/>
              </a:rPr>
              <a:t> </a:t>
            </a:r>
            <a:r>
              <a:rPr sz="850" spc="30" dirty="0">
                <a:solidFill>
                  <a:srgbClr val="333333"/>
                </a:solidFill>
                <a:latin typeface="Lucida Console"/>
                <a:cs typeface="Lucida Console"/>
              </a:rPr>
              <a:t>23:06:39</a:t>
            </a:r>
            <a:r>
              <a:rPr sz="850" spc="20"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a:p>
            <a:pPr marL="16510">
              <a:lnSpc>
                <a:spcPct val="100000"/>
              </a:lnSpc>
              <a:spcBef>
                <a:spcPts val="330"/>
              </a:spcBef>
            </a:pPr>
            <a:r>
              <a:rPr sz="850" spc="25" dirty="0">
                <a:solidFill>
                  <a:srgbClr val="333333"/>
                </a:solidFill>
                <a:latin typeface="Lucida Console"/>
                <a:cs typeface="Lucida Console"/>
              </a:rPr>
              <a:t>Wed,</a:t>
            </a:r>
            <a:r>
              <a:rPr sz="850" spc="20" dirty="0">
                <a:solidFill>
                  <a:srgbClr val="333333"/>
                </a:solidFill>
                <a:latin typeface="Lucida Console"/>
                <a:cs typeface="Lucida Console"/>
              </a:rPr>
              <a:t> 06 </a:t>
            </a:r>
            <a:r>
              <a:rPr sz="850" spc="25" dirty="0">
                <a:solidFill>
                  <a:srgbClr val="333333"/>
                </a:solidFill>
                <a:latin typeface="Lucida Console"/>
                <a:cs typeface="Lucida Console"/>
              </a:rPr>
              <a:t>Feb</a:t>
            </a:r>
            <a:r>
              <a:rPr sz="850" spc="20" dirty="0">
                <a:solidFill>
                  <a:srgbClr val="333333"/>
                </a:solidFill>
                <a:latin typeface="Lucida Console"/>
                <a:cs typeface="Lucida Console"/>
              </a:rPr>
              <a:t> </a:t>
            </a:r>
            <a:r>
              <a:rPr sz="850" spc="25" dirty="0">
                <a:solidFill>
                  <a:srgbClr val="333333"/>
                </a:solidFill>
                <a:latin typeface="Lucida Console"/>
                <a:cs typeface="Lucida Console"/>
              </a:rPr>
              <a:t>2036</a:t>
            </a:r>
            <a:r>
              <a:rPr sz="850" spc="20" dirty="0">
                <a:solidFill>
                  <a:srgbClr val="333333"/>
                </a:solidFill>
                <a:latin typeface="Lucida Console"/>
                <a:cs typeface="Lucida Console"/>
              </a:rPr>
              <a:t> </a:t>
            </a:r>
            <a:r>
              <a:rPr sz="850" spc="30" dirty="0">
                <a:solidFill>
                  <a:srgbClr val="333333"/>
                </a:solidFill>
                <a:latin typeface="Lucida Console"/>
                <a:cs typeface="Lucida Console"/>
              </a:rPr>
              <a:t>23:06:39</a:t>
            </a:r>
            <a:r>
              <a:rPr sz="850" spc="20"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a:p>
            <a:pPr marL="25400">
              <a:lnSpc>
                <a:spcPct val="100000"/>
              </a:lnSpc>
              <a:spcBef>
                <a:spcPts val="334"/>
              </a:spcBef>
            </a:pPr>
            <a:r>
              <a:rPr sz="850" spc="25" dirty="0">
                <a:solidFill>
                  <a:srgbClr val="333333"/>
                </a:solidFill>
                <a:latin typeface="Lucida Console"/>
                <a:cs typeface="Lucida Console"/>
              </a:rPr>
              <a:t>Fri,</a:t>
            </a:r>
            <a:r>
              <a:rPr sz="850" spc="20" dirty="0">
                <a:solidFill>
                  <a:srgbClr val="333333"/>
                </a:solidFill>
                <a:latin typeface="Lucida Console"/>
                <a:cs typeface="Lucida Console"/>
              </a:rPr>
              <a:t> 05 </a:t>
            </a:r>
            <a:r>
              <a:rPr sz="850" spc="25" dirty="0">
                <a:solidFill>
                  <a:srgbClr val="333333"/>
                </a:solidFill>
                <a:latin typeface="Lucida Console"/>
                <a:cs typeface="Lucida Console"/>
              </a:rPr>
              <a:t>Mar</a:t>
            </a:r>
            <a:r>
              <a:rPr sz="850" spc="20" dirty="0">
                <a:solidFill>
                  <a:srgbClr val="333333"/>
                </a:solidFill>
                <a:latin typeface="Lucida Console"/>
                <a:cs typeface="Lucida Console"/>
              </a:rPr>
              <a:t> </a:t>
            </a:r>
            <a:r>
              <a:rPr sz="850" spc="25" dirty="0">
                <a:solidFill>
                  <a:srgbClr val="333333"/>
                </a:solidFill>
                <a:latin typeface="Lucida Console"/>
                <a:cs typeface="Lucida Console"/>
              </a:rPr>
              <a:t>2021</a:t>
            </a:r>
            <a:r>
              <a:rPr sz="850" spc="20" dirty="0">
                <a:solidFill>
                  <a:srgbClr val="333333"/>
                </a:solidFill>
                <a:latin typeface="Lucida Console"/>
                <a:cs typeface="Lucida Console"/>
              </a:rPr>
              <a:t> </a:t>
            </a:r>
            <a:r>
              <a:rPr sz="850" spc="30" dirty="0">
                <a:solidFill>
                  <a:srgbClr val="333333"/>
                </a:solidFill>
                <a:latin typeface="Lucida Console"/>
                <a:cs typeface="Lucida Console"/>
              </a:rPr>
              <a:t>18:52:35</a:t>
            </a:r>
            <a:r>
              <a:rPr sz="850" spc="20"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a:p>
            <a:pPr marL="29845">
              <a:lnSpc>
                <a:spcPct val="100000"/>
              </a:lnSpc>
              <a:spcBef>
                <a:spcPts val="330"/>
              </a:spcBef>
            </a:pPr>
            <a:r>
              <a:rPr sz="850" spc="25" dirty="0">
                <a:solidFill>
                  <a:srgbClr val="333333"/>
                </a:solidFill>
                <a:latin typeface="Lucida Console"/>
                <a:cs typeface="Lucida Console"/>
              </a:rPr>
              <a:t>Fri,</a:t>
            </a:r>
            <a:r>
              <a:rPr sz="850" spc="20" dirty="0">
                <a:solidFill>
                  <a:srgbClr val="333333"/>
                </a:solidFill>
                <a:latin typeface="Lucida Console"/>
                <a:cs typeface="Lucida Console"/>
              </a:rPr>
              <a:t> 05 </a:t>
            </a:r>
            <a:r>
              <a:rPr sz="850" spc="25" dirty="0">
                <a:solidFill>
                  <a:srgbClr val="333333"/>
                </a:solidFill>
                <a:latin typeface="Lucida Console"/>
                <a:cs typeface="Lucida Console"/>
              </a:rPr>
              <a:t>Mar</a:t>
            </a:r>
            <a:r>
              <a:rPr sz="850" spc="20" dirty="0">
                <a:solidFill>
                  <a:srgbClr val="333333"/>
                </a:solidFill>
                <a:latin typeface="Lucida Console"/>
                <a:cs typeface="Lucida Console"/>
              </a:rPr>
              <a:t> </a:t>
            </a:r>
            <a:r>
              <a:rPr sz="850" spc="25" dirty="0">
                <a:solidFill>
                  <a:srgbClr val="333333"/>
                </a:solidFill>
                <a:latin typeface="Lucida Console"/>
                <a:cs typeface="Lucida Console"/>
              </a:rPr>
              <a:t>2021</a:t>
            </a:r>
            <a:r>
              <a:rPr sz="850" spc="20" dirty="0">
                <a:solidFill>
                  <a:srgbClr val="333333"/>
                </a:solidFill>
                <a:latin typeface="Lucida Console"/>
                <a:cs typeface="Lucida Console"/>
              </a:rPr>
              <a:t> </a:t>
            </a:r>
            <a:r>
              <a:rPr sz="850" spc="30" dirty="0">
                <a:solidFill>
                  <a:srgbClr val="333333"/>
                </a:solidFill>
                <a:latin typeface="Lucida Console"/>
                <a:cs typeface="Lucida Console"/>
              </a:rPr>
              <a:t>18:52:35</a:t>
            </a:r>
            <a:r>
              <a:rPr sz="850" spc="20"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p:txBody>
      </p:sp>
      <p:sp>
        <p:nvSpPr>
          <p:cNvPr id="14" name="object 14"/>
          <p:cNvSpPr txBox="1"/>
          <p:nvPr/>
        </p:nvSpPr>
        <p:spPr>
          <a:xfrm>
            <a:off x="1070420" y="8685264"/>
            <a:ext cx="189103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Password</a:t>
            </a:r>
            <a:r>
              <a:rPr sz="850" spc="10" dirty="0">
                <a:solidFill>
                  <a:srgbClr val="333333"/>
                </a:solidFill>
                <a:latin typeface="Lucida Console"/>
                <a:cs typeface="Lucida Console"/>
              </a:rPr>
              <a:t> </a:t>
            </a:r>
            <a:r>
              <a:rPr sz="850" spc="25" dirty="0">
                <a:solidFill>
                  <a:srgbClr val="333333"/>
                </a:solidFill>
                <a:latin typeface="Lucida Console"/>
                <a:cs typeface="Lucida Console"/>
              </a:rPr>
              <a:t>must</a:t>
            </a:r>
            <a:r>
              <a:rPr sz="850" spc="10" dirty="0">
                <a:solidFill>
                  <a:srgbClr val="333333"/>
                </a:solidFill>
                <a:latin typeface="Lucida Console"/>
                <a:cs typeface="Lucida Console"/>
              </a:rPr>
              <a:t> </a:t>
            </a:r>
            <a:r>
              <a:rPr sz="850" spc="30" dirty="0">
                <a:solidFill>
                  <a:srgbClr val="333333"/>
                </a:solidFill>
                <a:latin typeface="Lucida Console"/>
                <a:cs typeface="Lucida Console"/>
              </a:rPr>
              <a:t>change:</a:t>
            </a:r>
            <a:r>
              <a:rPr sz="850" spc="10" dirty="0">
                <a:solidFill>
                  <a:srgbClr val="333333"/>
                </a:solidFill>
                <a:latin typeface="Lucida Console"/>
                <a:cs typeface="Lucida Console"/>
              </a:rPr>
              <a:t> </a:t>
            </a:r>
            <a:r>
              <a:rPr sz="850" spc="25" dirty="0">
                <a:solidFill>
                  <a:srgbClr val="333333"/>
                </a:solidFill>
                <a:latin typeface="Lucida Console"/>
                <a:cs typeface="Lucida Console"/>
              </a:rPr>
              <a:t>never</a:t>
            </a:r>
            <a:endParaRPr sz="850">
              <a:latin typeface="Lucida Console"/>
              <a:cs typeface="Lucida Console"/>
            </a:endParaRPr>
          </a:p>
        </p:txBody>
      </p:sp>
      <p:sp>
        <p:nvSpPr>
          <p:cNvPr id="15" name="object 15"/>
          <p:cNvSpPr txBox="1"/>
          <p:nvPr/>
        </p:nvSpPr>
        <p:spPr>
          <a:xfrm>
            <a:off x="1070420" y="8820877"/>
            <a:ext cx="1268730" cy="540385"/>
          </a:xfrm>
          <a:prstGeom prst="rect">
            <a:avLst/>
          </a:prstGeom>
        </p:spPr>
        <p:txBody>
          <a:bodyPr vert="horz" wrap="square" lIns="0" tIns="11430" rIns="0" bIns="0" rtlCol="0">
            <a:spAutoFit/>
          </a:bodyPr>
          <a:lstStyle/>
          <a:p>
            <a:pPr marL="12700" marR="5080">
              <a:lnSpc>
                <a:spcPct val="132400"/>
              </a:lnSpc>
              <a:spcBef>
                <a:spcPts val="90"/>
              </a:spcBef>
            </a:pPr>
            <a:r>
              <a:rPr sz="850" spc="25" dirty="0">
                <a:solidFill>
                  <a:srgbClr val="333333"/>
                </a:solidFill>
                <a:latin typeface="Lucida Console"/>
                <a:cs typeface="Lucida Console"/>
              </a:rPr>
              <a:t>Last bad </a:t>
            </a:r>
            <a:r>
              <a:rPr sz="850" spc="30" dirty="0">
                <a:solidFill>
                  <a:srgbClr val="333333"/>
                </a:solidFill>
                <a:latin typeface="Lucida Console"/>
                <a:cs typeface="Lucida Console"/>
              </a:rPr>
              <a:t>password </a:t>
            </a:r>
            <a:r>
              <a:rPr sz="850" spc="-500" dirty="0">
                <a:solidFill>
                  <a:srgbClr val="333333"/>
                </a:solidFill>
                <a:latin typeface="Lucida Console"/>
                <a:cs typeface="Lucida Console"/>
              </a:rPr>
              <a:t> </a:t>
            </a:r>
            <a:r>
              <a:rPr sz="850" spc="25" dirty="0">
                <a:solidFill>
                  <a:srgbClr val="333333"/>
                </a:solidFill>
                <a:latin typeface="Lucida Console"/>
                <a:cs typeface="Lucida Console"/>
              </a:rPr>
              <a:t>Bad</a:t>
            </a:r>
            <a:r>
              <a:rPr sz="850" spc="-5" dirty="0">
                <a:solidFill>
                  <a:srgbClr val="333333"/>
                </a:solidFill>
                <a:latin typeface="Lucida Console"/>
                <a:cs typeface="Lucida Console"/>
              </a:rPr>
              <a:t> </a:t>
            </a:r>
            <a:r>
              <a:rPr sz="850" spc="30" dirty="0">
                <a:solidFill>
                  <a:srgbClr val="333333"/>
                </a:solidFill>
                <a:latin typeface="Lucida Console"/>
                <a:cs typeface="Lucida Console"/>
              </a:rPr>
              <a:t>password</a:t>
            </a:r>
            <a:r>
              <a:rPr sz="850" spc="-5" dirty="0">
                <a:solidFill>
                  <a:srgbClr val="333333"/>
                </a:solidFill>
                <a:latin typeface="Lucida Console"/>
                <a:cs typeface="Lucida Console"/>
              </a:rPr>
              <a:t> </a:t>
            </a:r>
            <a:r>
              <a:rPr sz="850" spc="25" dirty="0">
                <a:solidFill>
                  <a:srgbClr val="333333"/>
                </a:solidFill>
                <a:latin typeface="Lucida Console"/>
                <a:cs typeface="Lucida Console"/>
              </a:rPr>
              <a:t>count </a:t>
            </a:r>
            <a:r>
              <a:rPr sz="850" spc="-495" dirty="0">
                <a:solidFill>
                  <a:srgbClr val="333333"/>
                </a:solidFill>
                <a:latin typeface="Lucida Console"/>
                <a:cs typeface="Lucida Console"/>
              </a:rPr>
              <a:t> </a:t>
            </a:r>
            <a:r>
              <a:rPr sz="850" spc="25" dirty="0">
                <a:solidFill>
                  <a:srgbClr val="333333"/>
                </a:solidFill>
                <a:latin typeface="Lucida Console"/>
                <a:cs typeface="Lucida Console"/>
              </a:rPr>
              <a:t>Logon</a:t>
            </a:r>
            <a:r>
              <a:rPr sz="850" spc="20" dirty="0">
                <a:solidFill>
                  <a:srgbClr val="333333"/>
                </a:solidFill>
                <a:latin typeface="Lucida Console"/>
                <a:cs typeface="Lucida Console"/>
              </a:rPr>
              <a:t> </a:t>
            </a:r>
            <a:r>
              <a:rPr sz="850" spc="25" dirty="0">
                <a:solidFill>
                  <a:srgbClr val="333333"/>
                </a:solidFill>
                <a:latin typeface="Lucida Console"/>
                <a:cs typeface="Lucida Console"/>
              </a:rPr>
              <a:t>hours</a:t>
            </a:r>
            <a:endParaRPr sz="850">
              <a:latin typeface="Lucida Console"/>
              <a:cs typeface="Lucida Console"/>
            </a:endParaRPr>
          </a:p>
        </p:txBody>
      </p:sp>
      <p:sp>
        <p:nvSpPr>
          <p:cNvPr id="16" name="object 16"/>
          <p:cNvSpPr txBox="1"/>
          <p:nvPr/>
        </p:nvSpPr>
        <p:spPr>
          <a:xfrm>
            <a:off x="2436821" y="8820877"/>
            <a:ext cx="3075305" cy="540385"/>
          </a:xfrm>
          <a:prstGeom prst="rect">
            <a:avLst/>
          </a:prstGeom>
        </p:spPr>
        <p:txBody>
          <a:bodyPr vert="horz" wrap="square" lIns="0" tIns="53340" rIns="0" bIns="0" rtlCol="0">
            <a:spAutoFit/>
          </a:bodyPr>
          <a:lstStyle/>
          <a:p>
            <a:pPr marL="23495">
              <a:lnSpc>
                <a:spcPct val="100000"/>
              </a:lnSpc>
              <a:spcBef>
                <a:spcPts val="420"/>
              </a:spcBef>
            </a:pPr>
            <a:r>
              <a:rPr sz="850" spc="15" dirty="0">
                <a:solidFill>
                  <a:srgbClr val="333333"/>
                </a:solidFill>
                <a:latin typeface="Lucida Console"/>
                <a:cs typeface="Lucida Console"/>
              </a:rPr>
              <a:t>:</a:t>
            </a:r>
            <a:r>
              <a:rPr sz="850" spc="-7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p>
            <a:pPr marL="25400">
              <a:lnSpc>
                <a:spcPct val="100000"/>
              </a:lnSpc>
              <a:spcBef>
                <a:spcPts val="330"/>
              </a:spcBef>
            </a:pPr>
            <a:r>
              <a:rPr sz="850" spc="15" dirty="0">
                <a:solidFill>
                  <a:srgbClr val="333333"/>
                </a:solidFill>
                <a:latin typeface="Lucida Console"/>
                <a:cs typeface="Lucida Console"/>
              </a:rPr>
              <a:t>:</a:t>
            </a:r>
            <a:r>
              <a:rPr sz="850" spc="-7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 </a:t>
            </a:r>
            <a:r>
              <a:rPr sz="850" spc="30" dirty="0">
                <a:solidFill>
                  <a:srgbClr val="333333"/>
                </a:solidFill>
                <a:latin typeface="Lucida Console"/>
                <a:cs typeface="Lucida Console"/>
              </a:rPr>
              <a:t>FFFFFFFFFFFFFFFFFFFFFFFFFFFFFFFFFFFFFFFFFF</a:t>
            </a:r>
            <a:endParaRPr sz="850">
              <a:latin typeface="Lucida Console"/>
              <a:cs typeface="Lucida Consol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082996"/>
            <a:ext cx="5651500" cy="1868170"/>
            <a:chOff x="959124" y="1082996"/>
            <a:chExt cx="5651500" cy="1868170"/>
          </a:xfrm>
        </p:grpSpPr>
        <p:sp>
          <p:nvSpPr>
            <p:cNvPr id="3" name="object 3"/>
            <p:cNvSpPr/>
            <p:nvPr/>
          </p:nvSpPr>
          <p:spPr>
            <a:xfrm>
              <a:off x="963889" y="1087761"/>
              <a:ext cx="5641975" cy="1858645"/>
            </a:xfrm>
            <a:custGeom>
              <a:avLst/>
              <a:gdLst/>
              <a:ahLst/>
              <a:cxnLst/>
              <a:rect l="l" t="t" r="r" b="b"/>
              <a:pathLst>
                <a:path w="5641975" h="1858645">
                  <a:moveTo>
                    <a:pt x="5620752" y="1858219"/>
                  </a:moveTo>
                  <a:lnTo>
                    <a:pt x="20659" y="1858219"/>
                  </a:lnTo>
                  <a:lnTo>
                    <a:pt x="17629" y="1857628"/>
                  </a:lnTo>
                  <a:lnTo>
                    <a:pt x="0" y="1837559"/>
                  </a:lnTo>
                  <a:lnTo>
                    <a:pt x="0" y="1834414"/>
                  </a:lnTo>
                  <a:lnTo>
                    <a:pt x="0" y="20640"/>
                  </a:lnTo>
                  <a:lnTo>
                    <a:pt x="20659" y="0"/>
                  </a:lnTo>
                  <a:lnTo>
                    <a:pt x="5620752" y="0"/>
                  </a:lnTo>
                  <a:lnTo>
                    <a:pt x="5641421" y="20640"/>
                  </a:lnTo>
                  <a:lnTo>
                    <a:pt x="5641421" y="1837559"/>
                  </a:lnTo>
                  <a:lnTo>
                    <a:pt x="5623792" y="1857628"/>
                  </a:lnTo>
                  <a:lnTo>
                    <a:pt x="5620752" y="1858219"/>
                  </a:lnTo>
                  <a:close/>
                </a:path>
              </a:pathLst>
            </a:custGeom>
            <a:solidFill>
              <a:srgbClr val="F8F8F8"/>
            </a:solidFill>
          </p:spPr>
          <p:txBody>
            <a:bodyPr wrap="square" lIns="0" tIns="0" rIns="0" bIns="0" rtlCol="0"/>
            <a:lstStyle/>
            <a:p>
              <a:endParaRPr/>
            </a:p>
          </p:txBody>
        </p:sp>
        <p:sp>
          <p:nvSpPr>
            <p:cNvPr id="4" name="object 4"/>
            <p:cNvSpPr/>
            <p:nvPr/>
          </p:nvSpPr>
          <p:spPr>
            <a:xfrm>
              <a:off x="963889" y="1087761"/>
              <a:ext cx="5641975" cy="1858645"/>
            </a:xfrm>
            <a:custGeom>
              <a:avLst/>
              <a:gdLst/>
              <a:ahLst/>
              <a:cxnLst/>
              <a:rect l="l" t="t" r="r" b="b"/>
              <a:pathLst>
                <a:path w="5641975" h="1858645">
                  <a:moveTo>
                    <a:pt x="0" y="1834414"/>
                  </a:moveTo>
                  <a:lnTo>
                    <a:pt x="0" y="23823"/>
                  </a:lnTo>
                  <a:lnTo>
                    <a:pt x="0" y="20640"/>
                  </a:lnTo>
                  <a:lnTo>
                    <a:pt x="600" y="17610"/>
                  </a:lnTo>
                  <a:lnTo>
                    <a:pt x="1810" y="14684"/>
                  </a:lnTo>
                  <a:lnTo>
                    <a:pt x="3020" y="11759"/>
                  </a:lnTo>
                  <a:lnTo>
                    <a:pt x="4745" y="9195"/>
                  </a:lnTo>
                  <a:lnTo>
                    <a:pt x="20659" y="0"/>
                  </a:lnTo>
                  <a:lnTo>
                    <a:pt x="23823" y="0"/>
                  </a:lnTo>
                  <a:lnTo>
                    <a:pt x="5617597" y="0"/>
                  </a:lnTo>
                  <a:lnTo>
                    <a:pt x="5620752" y="0"/>
                  </a:lnTo>
                  <a:lnTo>
                    <a:pt x="5623792" y="600"/>
                  </a:lnTo>
                  <a:lnTo>
                    <a:pt x="5639610" y="14684"/>
                  </a:lnTo>
                  <a:lnTo>
                    <a:pt x="5640821" y="17610"/>
                  </a:lnTo>
                  <a:lnTo>
                    <a:pt x="5641421" y="20640"/>
                  </a:lnTo>
                  <a:lnTo>
                    <a:pt x="5641421" y="23823"/>
                  </a:lnTo>
                  <a:lnTo>
                    <a:pt x="5641421" y="1834414"/>
                  </a:lnTo>
                  <a:lnTo>
                    <a:pt x="5641421" y="1837559"/>
                  </a:lnTo>
                  <a:lnTo>
                    <a:pt x="5640821" y="1840609"/>
                  </a:lnTo>
                  <a:lnTo>
                    <a:pt x="5617597" y="1858238"/>
                  </a:lnTo>
                  <a:lnTo>
                    <a:pt x="23823" y="1858238"/>
                  </a:lnTo>
                  <a:lnTo>
                    <a:pt x="0" y="1837559"/>
                  </a:lnTo>
                  <a:lnTo>
                    <a:pt x="0" y="1834414"/>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168770"/>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427236"/>
            <a:ext cx="5651500" cy="2039620"/>
            <a:chOff x="959124" y="3427236"/>
            <a:chExt cx="5651500" cy="2039620"/>
          </a:xfrm>
        </p:grpSpPr>
        <p:sp>
          <p:nvSpPr>
            <p:cNvPr id="7" name="object 7"/>
            <p:cNvSpPr/>
            <p:nvPr/>
          </p:nvSpPr>
          <p:spPr>
            <a:xfrm>
              <a:off x="963889" y="3432000"/>
              <a:ext cx="5641975" cy="2030095"/>
            </a:xfrm>
            <a:custGeom>
              <a:avLst/>
              <a:gdLst/>
              <a:ahLst/>
              <a:cxnLst/>
              <a:rect l="l" t="t" r="r" b="b"/>
              <a:pathLst>
                <a:path w="5641975" h="2030095">
                  <a:moveTo>
                    <a:pt x="5620752" y="2029749"/>
                  </a:moveTo>
                  <a:lnTo>
                    <a:pt x="20659" y="2029749"/>
                  </a:lnTo>
                  <a:lnTo>
                    <a:pt x="17629" y="2029139"/>
                  </a:lnTo>
                  <a:lnTo>
                    <a:pt x="0" y="2009089"/>
                  </a:lnTo>
                  <a:lnTo>
                    <a:pt x="0" y="2005944"/>
                  </a:lnTo>
                  <a:lnTo>
                    <a:pt x="0" y="20640"/>
                  </a:lnTo>
                  <a:lnTo>
                    <a:pt x="20659" y="0"/>
                  </a:lnTo>
                  <a:lnTo>
                    <a:pt x="5620752" y="0"/>
                  </a:lnTo>
                  <a:lnTo>
                    <a:pt x="5641421" y="20640"/>
                  </a:lnTo>
                  <a:lnTo>
                    <a:pt x="5641421" y="2009089"/>
                  </a:lnTo>
                  <a:lnTo>
                    <a:pt x="5623792" y="2029139"/>
                  </a:lnTo>
                  <a:lnTo>
                    <a:pt x="5620752" y="2029749"/>
                  </a:lnTo>
                  <a:close/>
                </a:path>
              </a:pathLst>
            </a:custGeom>
            <a:solidFill>
              <a:srgbClr val="F8F8F8"/>
            </a:solidFill>
          </p:spPr>
          <p:txBody>
            <a:bodyPr wrap="square" lIns="0" tIns="0" rIns="0" bIns="0" rtlCol="0"/>
            <a:lstStyle/>
            <a:p>
              <a:endParaRPr/>
            </a:p>
          </p:txBody>
        </p:sp>
        <p:sp>
          <p:nvSpPr>
            <p:cNvPr id="8" name="object 8"/>
            <p:cNvSpPr/>
            <p:nvPr/>
          </p:nvSpPr>
          <p:spPr>
            <a:xfrm>
              <a:off x="963889" y="3432000"/>
              <a:ext cx="5641975" cy="2030095"/>
            </a:xfrm>
            <a:custGeom>
              <a:avLst/>
              <a:gdLst/>
              <a:ahLst/>
              <a:cxnLst/>
              <a:rect l="l" t="t" r="r" b="b"/>
              <a:pathLst>
                <a:path w="5641975" h="2030095">
                  <a:moveTo>
                    <a:pt x="0" y="2005944"/>
                  </a:moveTo>
                  <a:lnTo>
                    <a:pt x="0" y="23823"/>
                  </a:lnTo>
                  <a:lnTo>
                    <a:pt x="0" y="20640"/>
                  </a:lnTo>
                  <a:lnTo>
                    <a:pt x="600" y="17610"/>
                  </a:lnTo>
                  <a:lnTo>
                    <a:pt x="1810" y="14684"/>
                  </a:lnTo>
                  <a:lnTo>
                    <a:pt x="3020" y="11759"/>
                  </a:lnTo>
                  <a:lnTo>
                    <a:pt x="4745" y="9195"/>
                  </a:lnTo>
                  <a:lnTo>
                    <a:pt x="6975" y="6975"/>
                  </a:lnTo>
                  <a:lnTo>
                    <a:pt x="9214" y="4726"/>
                  </a:lnTo>
                  <a:lnTo>
                    <a:pt x="11787" y="3011"/>
                  </a:lnTo>
                  <a:lnTo>
                    <a:pt x="14703" y="1801"/>
                  </a:lnTo>
                  <a:lnTo>
                    <a:pt x="17629" y="600"/>
                  </a:lnTo>
                  <a:lnTo>
                    <a:pt x="20659" y="0"/>
                  </a:lnTo>
                  <a:lnTo>
                    <a:pt x="23823" y="0"/>
                  </a:lnTo>
                  <a:lnTo>
                    <a:pt x="5617597" y="0"/>
                  </a:lnTo>
                  <a:lnTo>
                    <a:pt x="5620752" y="0"/>
                  </a:lnTo>
                  <a:lnTo>
                    <a:pt x="5623792" y="600"/>
                  </a:lnTo>
                  <a:lnTo>
                    <a:pt x="5626717" y="1801"/>
                  </a:lnTo>
                  <a:lnTo>
                    <a:pt x="5629633" y="3011"/>
                  </a:lnTo>
                  <a:lnTo>
                    <a:pt x="5632206" y="4726"/>
                  </a:lnTo>
                  <a:lnTo>
                    <a:pt x="5634446" y="6975"/>
                  </a:lnTo>
                  <a:lnTo>
                    <a:pt x="5636675" y="9195"/>
                  </a:lnTo>
                  <a:lnTo>
                    <a:pt x="5638400" y="11759"/>
                  </a:lnTo>
                  <a:lnTo>
                    <a:pt x="5639610" y="14684"/>
                  </a:lnTo>
                  <a:lnTo>
                    <a:pt x="5640821" y="17610"/>
                  </a:lnTo>
                  <a:lnTo>
                    <a:pt x="5641421" y="20640"/>
                  </a:lnTo>
                  <a:lnTo>
                    <a:pt x="5641421" y="23823"/>
                  </a:lnTo>
                  <a:lnTo>
                    <a:pt x="5641421" y="2005944"/>
                  </a:lnTo>
                  <a:lnTo>
                    <a:pt x="5641421" y="2009089"/>
                  </a:lnTo>
                  <a:lnTo>
                    <a:pt x="5640821" y="2012119"/>
                  </a:lnTo>
                  <a:lnTo>
                    <a:pt x="5639610" y="2015045"/>
                  </a:lnTo>
                  <a:lnTo>
                    <a:pt x="5638400" y="2017970"/>
                  </a:lnTo>
                  <a:lnTo>
                    <a:pt x="5617597" y="2029768"/>
                  </a:lnTo>
                  <a:lnTo>
                    <a:pt x="23823" y="2029768"/>
                  </a:lnTo>
                  <a:lnTo>
                    <a:pt x="1810" y="2015045"/>
                  </a:lnTo>
                  <a:lnTo>
                    <a:pt x="600" y="2012119"/>
                  </a:lnTo>
                  <a:lnTo>
                    <a:pt x="0" y="2009089"/>
                  </a:lnTo>
                  <a:lnTo>
                    <a:pt x="0" y="2005944"/>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513009"/>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5943005"/>
            <a:ext cx="5651500" cy="1868170"/>
            <a:chOff x="959124" y="5943005"/>
            <a:chExt cx="5651500" cy="1868170"/>
          </a:xfrm>
        </p:grpSpPr>
        <p:sp>
          <p:nvSpPr>
            <p:cNvPr id="11" name="object 11"/>
            <p:cNvSpPr/>
            <p:nvPr/>
          </p:nvSpPr>
          <p:spPr>
            <a:xfrm>
              <a:off x="963889" y="5947769"/>
              <a:ext cx="5641975" cy="1858645"/>
            </a:xfrm>
            <a:custGeom>
              <a:avLst/>
              <a:gdLst/>
              <a:ahLst/>
              <a:cxnLst/>
              <a:rect l="l" t="t" r="r" b="b"/>
              <a:pathLst>
                <a:path w="5641975" h="1858645">
                  <a:moveTo>
                    <a:pt x="5620752" y="1858219"/>
                  </a:moveTo>
                  <a:lnTo>
                    <a:pt x="20659" y="1858219"/>
                  </a:lnTo>
                  <a:lnTo>
                    <a:pt x="17629" y="1857628"/>
                  </a:lnTo>
                  <a:lnTo>
                    <a:pt x="0" y="1837559"/>
                  </a:lnTo>
                  <a:lnTo>
                    <a:pt x="0" y="1834414"/>
                  </a:lnTo>
                  <a:lnTo>
                    <a:pt x="0" y="20640"/>
                  </a:lnTo>
                  <a:lnTo>
                    <a:pt x="20659" y="0"/>
                  </a:lnTo>
                  <a:lnTo>
                    <a:pt x="5620752" y="0"/>
                  </a:lnTo>
                  <a:lnTo>
                    <a:pt x="5641421" y="20640"/>
                  </a:lnTo>
                  <a:lnTo>
                    <a:pt x="5641421" y="1837559"/>
                  </a:lnTo>
                  <a:lnTo>
                    <a:pt x="5623792" y="1857628"/>
                  </a:lnTo>
                  <a:lnTo>
                    <a:pt x="5620752" y="1858219"/>
                  </a:lnTo>
                  <a:close/>
                </a:path>
              </a:pathLst>
            </a:custGeom>
            <a:solidFill>
              <a:srgbClr val="F8F8F8"/>
            </a:solidFill>
          </p:spPr>
          <p:txBody>
            <a:bodyPr wrap="square" lIns="0" tIns="0" rIns="0" bIns="0" rtlCol="0"/>
            <a:lstStyle/>
            <a:p>
              <a:endParaRPr/>
            </a:p>
          </p:txBody>
        </p:sp>
        <p:sp>
          <p:nvSpPr>
            <p:cNvPr id="12" name="object 12"/>
            <p:cNvSpPr/>
            <p:nvPr/>
          </p:nvSpPr>
          <p:spPr>
            <a:xfrm>
              <a:off x="963889" y="5947769"/>
              <a:ext cx="5641975" cy="1858645"/>
            </a:xfrm>
            <a:custGeom>
              <a:avLst/>
              <a:gdLst/>
              <a:ahLst/>
              <a:cxnLst/>
              <a:rect l="l" t="t" r="r" b="b"/>
              <a:pathLst>
                <a:path w="5641975" h="1858645">
                  <a:moveTo>
                    <a:pt x="0" y="1834414"/>
                  </a:moveTo>
                  <a:lnTo>
                    <a:pt x="0" y="23823"/>
                  </a:lnTo>
                  <a:lnTo>
                    <a:pt x="0" y="20640"/>
                  </a:lnTo>
                  <a:lnTo>
                    <a:pt x="600" y="17610"/>
                  </a:lnTo>
                  <a:lnTo>
                    <a:pt x="1810" y="14684"/>
                  </a:lnTo>
                  <a:lnTo>
                    <a:pt x="3020" y="11759"/>
                  </a:lnTo>
                  <a:lnTo>
                    <a:pt x="4745" y="9195"/>
                  </a:lnTo>
                  <a:lnTo>
                    <a:pt x="20659" y="0"/>
                  </a:lnTo>
                  <a:lnTo>
                    <a:pt x="23823" y="0"/>
                  </a:lnTo>
                  <a:lnTo>
                    <a:pt x="5617597" y="0"/>
                  </a:lnTo>
                  <a:lnTo>
                    <a:pt x="5620752" y="0"/>
                  </a:lnTo>
                  <a:lnTo>
                    <a:pt x="5623792" y="600"/>
                  </a:lnTo>
                  <a:lnTo>
                    <a:pt x="5639610" y="14684"/>
                  </a:lnTo>
                  <a:lnTo>
                    <a:pt x="5640821" y="17610"/>
                  </a:lnTo>
                  <a:lnTo>
                    <a:pt x="5641421" y="20640"/>
                  </a:lnTo>
                  <a:lnTo>
                    <a:pt x="5641421" y="23823"/>
                  </a:lnTo>
                  <a:lnTo>
                    <a:pt x="5641421" y="1834414"/>
                  </a:lnTo>
                  <a:lnTo>
                    <a:pt x="5641421" y="1837559"/>
                  </a:lnTo>
                  <a:lnTo>
                    <a:pt x="5640821" y="1840590"/>
                  </a:lnTo>
                  <a:lnTo>
                    <a:pt x="5639610" y="1843515"/>
                  </a:lnTo>
                  <a:lnTo>
                    <a:pt x="5638400" y="1846441"/>
                  </a:lnTo>
                  <a:lnTo>
                    <a:pt x="5617597" y="1858238"/>
                  </a:lnTo>
                  <a:lnTo>
                    <a:pt x="23823" y="1858238"/>
                  </a:lnTo>
                  <a:lnTo>
                    <a:pt x="1810" y="1843515"/>
                  </a:lnTo>
                  <a:lnTo>
                    <a:pt x="600" y="1840590"/>
                  </a:lnTo>
                  <a:lnTo>
                    <a:pt x="0" y="1837559"/>
                  </a:lnTo>
                  <a:lnTo>
                    <a:pt x="0" y="1834414"/>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6028778"/>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sp>
        <p:nvSpPr>
          <p:cNvPr id="14" name="object 14"/>
          <p:cNvSpPr txBox="1"/>
          <p:nvPr/>
        </p:nvSpPr>
        <p:spPr>
          <a:xfrm>
            <a:off x="844824" y="332733"/>
            <a:ext cx="5911215" cy="8954770"/>
          </a:xfrm>
          <a:prstGeom prst="rect">
            <a:avLst/>
          </a:prstGeom>
        </p:spPr>
        <p:txBody>
          <a:bodyPr vert="horz" wrap="square" lIns="0" tIns="12065" rIns="0" bIns="0" rtlCol="0">
            <a:spAutoFit/>
          </a:bodyPr>
          <a:lstStyle/>
          <a:p>
            <a:pPr marL="114300" marR="106680">
              <a:lnSpc>
                <a:spcPct val="131600"/>
              </a:lnSpc>
              <a:spcBef>
                <a:spcPts val="95"/>
              </a:spcBef>
            </a:pPr>
            <a:r>
              <a:rPr sz="950" spc="5" dirty="0">
                <a:solidFill>
                  <a:srgbClr val="333333"/>
                </a:solidFill>
                <a:latin typeface="Trebuchet MS"/>
                <a:cs typeface="Trebuchet MS"/>
              </a:rPr>
              <a:t>getfacl</a:t>
            </a:r>
            <a:r>
              <a:rPr sz="950" spc="25" dirty="0">
                <a:solidFill>
                  <a:srgbClr val="333333"/>
                </a:solidFill>
                <a:latin typeface="微软雅黑"/>
                <a:cs typeface="微软雅黑"/>
              </a:rPr>
              <a:t>命令用于显示文件上设置的</a:t>
            </a:r>
            <a:r>
              <a:rPr sz="950" spc="40" dirty="0">
                <a:solidFill>
                  <a:srgbClr val="333333"/>
                </a:solidFill>
                <a:latin typeface="Trebuchet MS"/>
                <a:cs typeface="Trebuchet MS"/>
              </a:rPr>
              <a:t>ACL</a:t>
            </a:r>
            <a:r>
              <a:rPr sz="950" spc="25" dirty="0">
                <a:solidFill>
                  <a:srgbClr val="333333"/>
                </a:solidFill>
                <a:latin typeface="微软雅黑"/>
                <a:cs typeface="微软雅黑"/>
              </a:rPr>
              <a:t>信息，格式为</a:t>
            </a:r>
            <a:r>
              <a:rPr sz="950" spc="-15" dirty="0">
                <a:solidFill>
                  <a:srgbClr val="333333"/>
                </a:solidFill>
                <a:latin typeface="Trebuchet MS"/>
                <a:cs typeface="Trebuchet MS"/>
              </a:rPr>
              <a:t>“getfacl</a:t>
            </a:r>
            <a:r>
              <a:rPr sz="950" spc="-35" dirty="0">
                <a:solidFill>
                  <a:srgbClr val="333333"/>
                </a:solidFill>
                <a:latin typeface="Trebuchet MS"/>
                <a:cs typeface="Trebuchet MS"/>
              </a:rPr>
              <a:t> </a:t>
            </a:r>
            <a:r>
              <a:rPr sz="950" spc="25" dirty="0">
                <a:solidFill>
                  <a:srgbClr val="333333"/>
                </a:solidFill>
                <a:latin typeface="微软雅黑"/>
                <a:cs typeface="微软雅黑"/>
              </a:rPr>
              <a:t>文件名称</a:t>
            </a:r>
            <a:r>
              <a:rPr sz="950" spc="-160" dirty="0">
                <a:solidFill>
                  <a:srgbClr val="333333"/>
                </a:solidFill>
                <a:latin typeface="Trebuchet MS"/>
                <a:cs typeface="Trebuchet MS"/>
              </a:rPr>
              <a:t>”</a:t>
            </a:r>
            <a:r>
              <a:rPr sz="950" spc="25" dirty="0">
                <a:solidFill>
                  <a:srgbClr val="333333"/>
                </a:solidFill>
                <a:latin typeface="微软雅黑"/>
                <a:cs typeface="微软雅黑"/>
              </a:rPr>
              <a:t>。</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系统中的命令就是这么</a:t>
            </a:r>
            <a:r>
              <a:rPr sz="950" spc="-880" dirty="0">
                <a:solidFill>
                  <a:srgbClr val="333333"/>
                </a:solidFill>
                <a:latin typeface="微软雅黑"/>
                <a:cs typeface="微软雅黑"/>
              </a:rPr>
              <a:t>又</a:t>
            </a:r>
            <a:r>
              <a:rPr sz="1200" baseline="34722" dirty="0">
                <a:latin typeface="小哥哥网恋吗"/>
                <a:cs typeface="小哥哥网恋吗"/>
              </a:rPr>
              <a:t>5/20 </a:t>
            </a:r>
            <a:r>
              <a:rPr sz="950" spc="25" dirty="0">
                <a:solidFill>
                  <a:srgbClr val="333333"/>
                </a:solidFill>
                <a:latin typeface="微软雅黑"/>
                <a:cs typeface="微软雅黑"/>
              </a:rPr>
              <a:t>可爱又好记。想要设置</a:t>
            </a:r>
            <a:r>
              <a:rPr sz="950" spc="35" dirty="0">
                <a:solidFill>
                  <a:srgbClr val="333333"/>
                </a:solidFill>
                <a:latin typeface="Trebuchet MS"/>
                <a:cs typeface="Trebuchet MS"/>
              </a:rPr>
              <a:t>ACL</a:t>
            </a:r>
            <a:r>
              <a:rPr sz="950" spc="35" dirty="0">
                <a:solidFill>
                  <a:srgbClr val="333333"/>
                </a:solidFill>
                <a:latin typeface="微软雅黑"/>
                <a:cs typeface="微软雅黑"/>
              </a:rPr>
              <a:t>，</a:t>
            </a:r>
            <a:r>
              <a:rPr sz="950" spc="25" dirty="0">
                <a:solidFill>
                  <a:srgbClr val="333333"/>
                </a:solidFill>
                <a:latin typeface="微软雅黑"/>
                <a:cs typeface="微软雅黑"/>
              </a:rPr>
              <a:t>用的是</a:t>
            </a:r>
            <a:r>
              <a:rPr sz="950" spc="5" dirty="0">
                <a:solidFill>
                  <a:srgbClr val="333333"/>
                </a:solidFill>
                <a:latin typeface="Trebuchet MS"/>
                <a:cs typeface="Trebuchet MS"/>
              </a:rPr>
              <a:t>setfacl</a:t>
            </a:r>
            <a:r>
              <a:rPr sz="950" spc="25" dirty="0">
                <a:solidFill>
                  <a:srgbClr val="333333"/>
                </a:solidFill>
                <a:latin typeface="微软雅黑"/>
                <a:cs typeface="微软雅黑"/>
              </a:rPr>
              <a:t>命令；要想查看</a:t>
            </a:r>
            <a:r>
              <a:rPr sz="950" spc="35" dirty="0">
                <a:solidFill>
                  <a:srgbClr val="333333"/>
                </a:solidFill>
                <a:latin typeface="Trebuchet MS"/>
                <a:cs typeface="Trebuchet MS"/>
              </a:rPr>
              <a:t>ACL</a:t>
            </a:r>
            <a:r>
              <a:rPr sz="950" spc="35" dirty="0">
                <a:solidFill>
                  <a:srgbClr val="333333"/>
                </a:solidFill>
                <a:latin typeface="微软雅黑"/>
                <a:cs typeface="微软雅黑"/>
              </a:rPr>
              <a:t>，</a:t>
            </a:r>
            <a:r>
              <a:rPr sz="950" spc="25" dirty="0">
                <a:solidFill>
                  <a:srgbClr val="333333"/>
                </a:solidFill>
                <a:latin typeface="微软雅黑"/>
                <a:cs typeface="微软雅黑"/>
              </a:rPr>
              <a:t>则用的是</a:t>
            </a:r>
            <a:r>
              <a:rPr sz="950" spc="5" dirty="0">
                <a:solidFill>
                  <a:srgbClr val="333333"/>
                </a:solidFill>
                <a:latin typeface="Trebuchet MS"/>
                <a:cs typeface="Trebuchet MS"/>
              </a:rPr>
              <a:t>getfacl</a:t>
            </a:r>
            <a:r>
              <a:rPr sz="950" spc="25" dirty="0">
                <a:solidFill>
                  <a:srgbClr val="333333"/>
                </a:solidFill>
                <a:latin typeface="微软雅黑"/>
                <a:cs typeface="微软雅黑"/>
              </a:rPr>
              <a:t>命令。下面使用 </a:t>
            </a:r>
            <a:r>
              <a:rPr sz="950" spc="30" dirty="0">
                <a:solidFill>
                  <a:srgbClr val="333333"/>
                </a:solidFill>
                <a:latin typeface="微软雅黑"/>
                <a:cs typeface="微软雅黑"/>
              </a:rPr>
              <a:t> </a:t>
            </a:r>
            <a:r>
              <a:rPr sz="950" spc="5" dirty="0">
                <a:solidFill>
                  <a:srgbClr val="333333"/>
                </a:solidFill>
                <a:latin typeface="Trebuchet MS"/>
                <a:cs typeface="Trebuchet MS"/>
              </a:rPr>
              <a:t>getfacl</a:t>
            </a:r>
            <a:r>
              <a:rPr sz="950" spc="25" dirty="0">
                <a:solidFill>
                  <a:srgbClr val="333333"/>
                </a:solidFill>
                <a:latin typeface="微软雅黑"/>
                <a:cs typeface="微软雅黑"/>
              </a:rPr>
              <a:t>命令显示在</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管理员家目录上设置的所有</a:t>
            </a:r>
            <a:r>
              <a:rPr sz="950" spc="40" dirty="0">
                <a:solidFill>
                  <a:srgbClr val="333333"/>
                </a:solidFill>
                <a:latin typeface="Trebuchet MS"/>
                <a:cs typeface="Trebuchet MS"/>
              </a:rPr>
              <a:t>ACL</a:t>
            </a:r>
            <a:r>
              <a:rPr sz="950" spc="25" dirty="0">
                <a:solidFill>
                  <a:srgbClr val="333333"/>
                </a:solidFill>
                <a:latin typeface="微软雅黑"/>
                <a:cs typeface="微软雅黑"/>
              </a:rPr>
              <a:t>信息。</a:t>
            </a:r>
            <a:endParaRPr sz="950">
              <a:latin typeface="微软雅黑"/>
              <a:cs typeface="微软雅黑"/>
            </a:endParaRPr>
          </a:p>
          <a:p>
            <a:pPr>
              <a:lnSpc>
                <a:spcPct val="100000"/>
              </a:lnSpc>
              <a:spcBef>
                <a:spcPts val="5"/>
              </a:spcBef>
            </a:pPr>
            <a:endParaRPr sz="1100">
              <a:latin typeface="微软雅黑"/>
              <a:cs typeface="微软雅黑"/>
            </a:endParaRPr>
          </a:p>
          <a:p>
            <a:pPr marL="238125" algn="just">
              <a:lnSpc>
                <a:spcPct val="100000"/>
              </a:lnSpc>
              <a:spcBef>
                <a:spcPts val="5"/>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getfacl</a:t>
            </a:r>
            <a:r>
              <a:rPr sz="850" spc="5" dirty="0">
                <a:solidFill>
                  <a:srgbClr val="333333"/>
                </a:solidFill>
                <a:latin typeface="Lucida Console"/>
                <a:cs typeface="Lucida Console"/>
              </a:rPr>
              <a:t> </a:t>
            </a:r>
            <a:r>
              <a:rPr sz="850" spc="15" dirty="0">
                <a:solidFill>
                  <a:srgbClr val="333333"/>
                </a:solidFill>
                <a:latin typeface="Lucida Console"/>
                <a:cs typeface="Lucida Console"/>
              </a:rPr>
              <a:t>/root</a:t>
            </a:r>
            <a:endParaRPr sz="850">
              <a:latin typeface="Lucida Console"/>
              <a:cs typeface="Lucida Console"/>
            </a:endParaRPr>
          </a:p>
          <a:p>
            <a:pPr marL="238125" marR="1970405" algn="just">
              <a:lnSpc>
                <a:spcPct val="132400"/>
              </a:lnSpc>
            </a:pPr>
            <a:r>
              <a:rPr sz="850" spc="15" dirty="0">
                <a:solidFill>
                  <a:srgbClr val="333333"/>
                </a:solidFill>
                <a:latin typeface="Lucida Console"/>
                <a:cs typeface="Lucida Console"/>
              </a:rPr>
              <a:t>ggetfacl: Removing leading '/' from absolute path names </a:t>
            </a:r>
            <a:r>
              <a:rPr sz="850" spc="-50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file: root</a:t>
            </a:r>
            <a:endParaRPr sz="850">
              <a:latin typeface="Lucida Console"/>
              <a:cs typeface="Lucida Console"/>
            </a:endParaRPr>
          </a:p>
          <a:p>
            <a:pPr marL="238125" marR="4791710" algn="just">
              <a:lnSpc>
                <a:spcPct val="132400"/>
              </a:lnSpc>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owner:</a:t>
            </a:r>
            <a:r>
              <a:rPr sz="850" spc="-25" dirty="0">
                <a:solidFill>
                  <a:srgbClr val="333333"/>
                </a:solidFill>
                <a:latin typeface="Lucida Console"/>
                <a:cs typeface="Lucida Console"/>
              </a:rPr>
              <a:t> </a:t>
            </a:r>
            <a:r>
              <a:rPr sz="850" spc="15" dirty="0">
                <a:solidFill>
                  <a:srgbClr val="333333"/>
                </a:solidFill>
                <a:latin typeface="Lucida Console"/>
                <a:cs typeface="Lucida Console"/>
              </a:rPr>
              <a:t>root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group:</a:t>
            </a:r>
            <a:r>
              <a:rPr sz="850" spc="-25" dirty="0">
                <a:solidFill>
                  <a:srgbClr val="333333"/>
                </a:solidFill>
                <a:latin typeface="Lucida Console"/>
                <a:cs typeface="Lucida Console"/>
              </a:rPr>
              <a:t> </a:t>
            </a:r>
            <a:r>
              <a:rPr sz="850" spc="15" dirty="0">
                <a:solidFill>
                  <a:srgbClr val="333333"/>
                </a:solidFill>
                <a:latin typeface="Lucida Console"/>
                <a:cs typeface="Lucida Console"/>
              </a:rPr>
              <a:t>root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user::r-x</a:t>
            </a:r>
            <a:endParaRPr sz="850">
              <a:latin typeface="Lucida Console"/>
              <a:cs typeface="Lucida Console"/>
            </a:endParaRPr>
          </a:p>
          <a:p>
            <a:pPr marL="238125" marR="4388485">
              <a:lnSpc>
                <a:spcPct val="132400"/>
              </a:lnSpc>
            </a:pPr>
            <a:r>
              <a:rPr sz="850" spc="15" dirty="0">
                <a:solidFill>
                  <a:srgbClr val="333333"/>
                </a:solidFill>
                <a:latin typeface="Lucida Console"/>
                <a:cs typeface="Lucida Console"/>
              </a:rPr>
              <a:t>user:linuxprobe:rwx  group::r-x </a:t>
            </a:r>
            <a:r>
              <a:rPr sz="850" spc="20" dirty="0">
                <a:solidFill>
                  <a:srgbClr val="333333"/>
                </a:solidFill>
                <a:latin typeface="Lucida Console"/>
                <a:cs typeface="Lucida Console"/>
              </a:rPr>
              <a:t> </a:t>
            </a:r>
            <a:r>
              <a:rPr sz="850" spc="15" dirty="0">
                <a:solidFill>
                  <a:srgbClr val="333333"/>
                </a:solidFill>
                <a:latin typeface="Lucida Console"/>
                <a:cs typeface="Lucida Console"/>
              </a:rPr>
              <a:t>mask::rwx</a:t>
            </a:r>
            <a:endParaRPr sz="850">
              <a:latin typeface="Lucida Console"/>
              <a:cs typeface="Lucida Console"/>
            </a:endParaRPr>
          </a:p>
          <a:p>
            <a:pPr marL="238125">
              <a:lnSpc>
                <a:spcPct val="100000"/>
              </a:lnSpc>
              <a:spcBef>
                <a:spcPts val="330"/>
              </a:spcBef>
            </a:pPr>
            <a:r>
              <a:rPr sz="850" spc="15" dirty="0">
                <a:solidFill>
                  <a:srgbClr val="333333"/>
                </a:solidFill>
                <a:latin typeface="Lucida Console"/>
                <a:cs typeface="Lucida Console"/>
              </a:rPr>
              <a:t>other::---</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14300">
              <a:lnSpc>
                <a:spcPct val="100000"/>
              </a:lnSpc>
            </a:pPr>
            <a:r>
              <a:rPr sz="950" spc="40" dirty="0">
                <a:solidFill>
                  <a:srgbClr val="333333"/>
                </a:solidFill>
                <a:latin typeface="Trebuchet MS"/>
                <a:cs typeface="Trebuchet MS"/>
              </a:rPr>
              <a:t>ACL</a:t>
            </a:r>
            <a:r>
              <a:rPr sz="950" spc="25" dirty="0">
                <a:solidFill>
                  <a:srgbClr val="333333"/>
                </a:solidFill>
                <a:latin typeface="微软雅黑"/>
                <a:cs typeface="微软雅黑"/>
              </a:rPr>
              <a:t>权限还可以针对某个用户组来设置，例如允许某个组的用户都可以读写</a:t>
            </a:r>
            <a:r>
              <a:rPr sz="950" spc="-15" dirty="0">
                <a:solidFill>
                  <a:srgbClr val="333333"/>
                </a:solidFill>
                <a:latin typeface="Trebuchet MS"/>
                <a:cs typeface="Trebuchet MS"/>
              </a:rPr>
              <a:t>/etc/fstab</a:t>
            </a:r>
            <a:r>
              <a:rPr sz="950" spc="25" dirty="0">
                <a:solidFill>
                  <a:srgbClr val="333333"/>
                </a:solidFill>
                <a:latin typeface="微软雅黑"/>
                <a:cs typeface="微软雅黑"/>
              </a:rPr>
              <a:t>个文件：</a:t>
            </a:r>
            <a:endParaRPr sz="950">
              <a:latin typeface="微软雅黑"/>
              <a:cs typeface="微软雅黑"/>
            </a:endParaRPr>
          </a:p>
          <a:p>
            <a:pPr>
              <a:lnSpc>
                <a:spcPct val="100000"/>
              </a:lnSpc>
              <a:spcBef>
                <a:spcPts val="45"/>
              </a:spcBef>
            </a:pPr>
            <a:endParaRPr sz="900">
              <a:latin typeface="微软雅黑"/>
              <a:cs typeface="微软雅黑"/>
            </a:endParaRPr>
          </a:p>
          <a:p>
            <a:pPr marL="238125" marR="1768475">
              <a:lnSpc>
                <a:spcPct val="132400"/>
              </a:lnSpc>
              <a:spcBef>
                <a:spcPts val="5"/>
              </a:spcBef>
            </a:pPr>
            <a:r>
              <a:rPr sz="850" spc="15" dirty="0">
                <a:solidFill>
                  <a:srgbClr val="333333"/>
                </a:solidFill>
                <a:latin typeface="Lucida Console"/>
                <a:cs typeface="Lucida Console"/>
              </a:rPr>
              <a:t>[root@linuxprobe ~]# setfacl -m g:linuxprobe:rw /etc/fstab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getfacl /etc/fstab</a:t>
            </a:r>
            <a:endParaRPr sz="850">
              <a:latin typeface="Lucida Console"/>
              <a:cs typeface="Lucida Console"/>
            </a:endParaRPr>
          </a:p>
          <a:p>
            <a:pPr marL="238125" marR="2037714">
              <a:lnSpc>
                <a:spcPct val="132400"/>
              </a:lnSpc>
            </a:pPr>
            <a:r>
              <a:rPr sz="850" spc="15" dirty="0">
                <a:solidFill>
                  <a:srgbClr val="333333"/>
                </a:solidFill>
                <a:latin typeface="Lucida Console"/>
                <a:cs typeface="Lucida Console"/>
              </a:rPr>
              <a:t>getfacl:</a:t>
            </a:r>
            <a:r>
              <a:rPr sz="850" spc="10" dirty="0">
                <a:solidFill>
                  <a:srgbClr val="333333"/>
                </a:solidFill>
                <a:latin typeface="Lucida Console"/>
                <a:cs typeface="Lucida Console"/>
              </a:rPr>
              <a:t> </a:t>
            </a:r>
            <a:r>
              <a:rPr sz="850" spc="15" dirty="0">
                <a:solidFill>
                  <a:srgbClr val="333333"/>
                </a:solidFill>
                <a:latin typeface="Lucida Console"/>
                <a:cs typeface="Lucida Console"/>
              </a:rPr>
              <a:t>Removing leading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 from</a:t>
            </a:r>
            <a:r>
              <a:rPr sz="850" spc="10" dirty="0">
                <a:solidFill>
                  <a:srgbClr val="333333"/>
                </a:solidFill>
                <a:latin typeface="Lucida Console"/>
                <a:cs typeface="Lucida Console"/>
              </a:rPr>
              <a:t> </a:t>
            </a:r>
            <a:r>
              <a:rPr sz="850" spc="15" dirty="0">
                <a:solidFill>
                  <a:srgbClr val="333333"/>
                </a:solidFill>
                <a:latin typeface="Lucida Console"/>
                <a:cs typeface="Lucida Console"/>
              </a:rPr>
              <a:t>absolute path</a:t>
            </a:r>
            <a:r>
              <a:rPr sz="850" spc="10" dirty="0">
                <a:solidFill>
                  <a:srgbClr val="333333"/>
                </a:solidFill>
                <a:latin typeface="Lucida Console"/>
                <a:cs typeface="Lucida Console"/>
              </a:rPr>
              <a:t> </a:t>
            </a:r>
            <a:r>
              <a:rPr sz="850" spc="15" dirty="0">
                <a:solidFill>
                  <a:srgbClr val="333333"/>
                </a:solidFill>
                <a:latin typeface="Lucida Console"/>
                <a:cs typeface="Lucida Console"/>
              </a:rPr>
              <a:t>names </a:t>
            </a:r>
            <a:r>
              <a:rPr sz="850" spc="-49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file: etc/fstab</a:t>
            </a:r>
            <a:endParaRPr sz="850">
              <a:latin typeface="Lucida Console"/>
              <a:cs typeface="Lucida Console"/>
            </a:endParaRPr>
          </a:p>
          <a:p>
            <a:pPr marL="238125" marR="4791710" algn="just">
              <a:lnSpc>
                <a:spcPct val="132400"/>
              </a:lnSpc>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owner:</a:t>
            </a:r>
            <a:r>
              <a:rPr sz="850" spc="-25" dirty="0">
                <a:solidFill>
                  <a:srgbClr val="333333"/>
                </a:solidFill>
                <a:latin typeface="Lucida Console"/>
                <a:cs typeface="Lucida Console"/>
              </a:rPr>
              <a:t> </a:t>
            </a:r>
            <a:r>
              <a:rPr sz="850" spc="15" dirty="0">
                <a:solidFill>
                  <a:srgbClr val="333333"/>
                </a:solidFill>
                <a:latin typeface="Lucida Console"/>
                <a:cs typeface="Lucida Console"/>
              </a:rPr>
              <a:t>root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group:</a:t>
            </a:r>
            <a:r>
              <a:rPr sz="850" spc="-25" dirty="0">
                <a:solidFill>
                  <a:srgbClr val="333333"/>
                </a:solidFill>
                <a:latin typeface="Lucida Console"/>
                <a:cs typeface="Lucida Console"/>
              </a:rPr>
              <a:t> </a:t>
            </a:r>
            <a:r>
              <a:rPr sz="850" spc="15" dirty="0">
                <a:solidFill>
                  <a:srgbClr val="333333"/>
                </a:solidFill>
                <a:latin typeface="Lucida Console"/>
                <a:cs typeface="Lucida Console"/>
              </a:rPr>
              <a:t>root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user::rw-</a:t>
            </a:r>
            <a:endParaRPr sz="850">
              <a:latin typeface="Lucida Console"/>
              <a:cs typeface="Lucida Console"/>
            </a:endParaRPr>
          </a:p>
          <a:p>
            <a:pPr marL="238125" marR="4321175">
              <a:lnSpc>
                <a:spcPct val="132400"/>
              </a:lnSpc>
            </a:pPr>
            <a:r>
              <a:rPr sz="850" spc="15" dirty="0">
                <a:solidFill>
                  <a:srgbClr val="333333"/>
                </a:solidFill>
                <a:latin typeface="Lucida Console"/>
                <a:cs typeface="Lucida Console"/>
              </a:rPr>
              <a:t>group::r-- </a:t>
            </a:r>
            <a:r>
              <a:rPr sz="850" spc="20" dirty="0">
                <a:solidFill>
                  <a:srgbClr val="333333"/>
                </a:solidFill>
                <a:latin typeface="Lucida Console"/>
                <a:cs typeface="Lucida Console"/>
              </a:rPr>
              <a:t> </a:t>
            </a:r>
            <a:r>
              <a:rPr sz="850" spc="15" dirty="0">
                <a:solidFill>
                  <a:srgbClr val="333333"/>
                </a:solidFill>
                <a:latin typeface="Lucida Console"/>
                <a:cs typeface="Lucida Console"/>
              </a:rPr>
              <a:t>group:linuxprobe:rw-  mask::rw-</a:t>
            </a:r>
            <a:endParaRPr sz="850">
              <a:latin typeface="Lucida Console"/>
              <a:cs typeface="Lucida Console"/>
            </a:endParaRPr>
          </a:p>
          <a:p>
            <a:pPr marL="238125">
              <a:lnSpc>
                <a:spcPct val="100000"/>
              </a:lnSpc>
              <a:spcBef>
                <a:spcPts val="330"/>
              </a:spcBef>
            </a:pPr>
            <a:r>
              <a:rPr sz="850" spc="15" dirty="0">
                <a:solidFill>
                  <a:srgbClr val="333333"/>
                </a:solidFill>
                <a:latin typeface="Lucida Console"/>
                <a:cs typeface="Lucida Console"/>
              </a:rPr>
              <a:t>other::r--</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14300">
              <a:lnSpc>
                <a:spcPct val="100000"/>
              </a:lnSpc>
            </a:pPr>
            <a:r>
              <a:rPr sz="950" spc="25" dirty="0">
                <a:solidFill>
                  <a:srgbClr val="333333"/>
                </a:solidFill>
                <a:latin typeface="微软雅黑"/>
                <a:cs typeface="微软雅黑"/>
              </a:rPr>
              <a:t>设置错了想删除？没问题！清空所有</a:t>
            </a:r>
            <a:r>
              <a:rPr sz="950" spc="40" dirty="0">
                <a:solidFill>
                  <a:srgbClr val="333333"/>
                </a:solidFill>
                <a:latin typeface="Trebuchet MS"/>
                <a:cs typeface="Trebuchet MS"/>
              </a:rPr>
              <a:t>ACL</a:t>
            </a:r>
            <a:r>
              <a:rPr sz="950" spc="25" dirty="0">
                <a:solidFill>
                  <a:srgbClr val="333333"/>
                </a:solidFill>
                <a:latin typeface="微软雅黑"/>
                <a:cs typeface="微软雅黑"/>
              </a:rPr>
              <a:t>权限用</a:t>
            </a:r>
            <a:r>
              <a:rPr sz="950" spc="15" dirty="0">
                <a:solidFill>
                  <a:srgbClr val="333333"/>
                </a:solidFill>
                <a:latin typeface="Trebuchet MS"/>
                <a:cs typeface="Trebuchet MS"/>
              </a:rPr>
              <a:t>-b</a:t>
            </a:r>
            <a:r>
              <a:rPr sz="950" spc="25" dirty="0">
                <a:solidFill>
                  <a:srgbClr val="333333"/>
                </a:solidFill>
                <a:latin typeface="微软雅黑"/>
                <a:cs typeface="微软雅黑"/>
              </a:rPr>
              <a:t>参数，指定删除某一条权限就用</a:t>
            </a:r>
            <a:r>
              <a:rPr sz="950" dirty="0">
                <a:solidFill>
                  <a:srgbClr val="333333"/>
                </a:solidFill>
                <a:latin typeface="Trebuchet MS"/>
                <a:cs typeface="Trebuchet MS"/>
              </a:rPr>
              <a:t>-x</a:t>
            </a:r>
            <a:r>
              <a:rPr sz="950" spc="25" dirty="0">
                <a:solidFill>
                  <a:srgbClr val="333333"/>
                </a:solidFill>
                <a:latin typeface="微软雅黑"/>
                <a:cs typeface="微软雅黑"/>
              </a:rPr>
              <a:t>参数：</a:t>
            </a:r>
            <a:endParaRPr sz="950">
              <a:latin typeface="微软雅黑"/>
              <a:cs typeface="微软雅黑"/>
            </a:endParaRPr>
          </a:p>
          <a:p>
            <a:pPr>
              <a:lnSpc>
                <a:spcPct val="100000"/>
              </a:lnSpc>
              <a:spcBef>
                <a:spcPts val="45"/>
              </a:spcBef>
            </a:pPr>
            <a:endParaRPr sz="900">
              <a:latin typeface="微软雅黑"/>
              <a:cs typeface="微软雅黑"/>
            </a:endParaRPr>
          </a:p>
          <a:p>
            <a:pPr marL="238125" marR="1970405">
              <a:lnSpc>
                <a:spcPct val="132400"/>
              </a:lnSpc>
              <a:spcBef>
                <a:spcPts val="5"/>
              </a:spcBef>
            </a:pPr>
            <a:r>
              <a:rPr sz="850" spc="15" dirty="0">
                <a:solidFill>
                  <a:srgbClr val="333333"/>
                </a:solidFill>
                <a:latin typeface="Lucida Console"/>
                <a:cs typeface="Lucida Console"/>
              </a:rPr>
              <a:t>[root@linuxprobe ~]# setfacl -x g:linuxprobe /etc/fstab </a:t>
            </a:r>
            <a:r>
              <a:rPr sz="850" spc="-505"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getfacl</a:t>
            </a:r>
            <a:r>
              <a:rPr sz="850" spc="10" dirty="0">
                <a:solidFill>
                  <a:srgbClr val="333333"/>
                </a:solidFill>
                <a:latin typeface="Lucida Console"/>
                <a:cs typeface="Lucida Console"/>
              </a:rPr>
              <a:t> </a:t>
            </a:r>
            <a:r>
              <a:rPr sz="850" spc="15" dirty="0">
                <a:solidFill>
                  <a:srgbClr val="333333"/>
                </a:solidFill>
                <a:latin typeface="Lucida Console"/>
                <a:cs typeface="Lucida Console"/>
              </a:rPr>
              <a:t>/etc/fstab</a:t>
            </a:r>
            <a:endParaRPr sz="850">
              <a:latin typeface="Lucida Console"/>
              <a:cs typeface="Lucida Console"/>
            </a:endParaRPr>
          </a:p>
          <a:p>
            <a:pPr marL="238125" marR="2037714">
              <a:lnSpc>
                <a:spcPct val="132400"/>
              </a:lnSpc>
            </a:pPr>
            <a:r>
              <a:rPr sz="850" spc="15" dirty="0">
                <a:solidFill>
                  <a:srgbClr val="333333"/>
                </a:solidFill>
                <a:latin typeface="Lucida Console"/>
                <a:cs typeface="Lucida Console"/>
              </a:rPr>
              <a:t>getfacl:</a:t>
            </a:r>
            <a:r>
              <a:rPr sz="850" spc="10" dirty="0">
                <a:solidFill>
                  <a:srgbClr val="333333"/>
                </a:solidFill>
                <a:latin typeface="Lucida Console"/>
                <a:cs typeface="Lucida Console"/>
              </a:rPr>
              <a:t> </a:t>
            </a:r>
            <a:r>
              <a:rPr sz="850" spc="15" dirty="0">
                <a:solidFill>
                  <a:srgbClr val="333333"/>
                </a:solidFill>
                <a:latin typeface="Lucida Console"/>
                <a:cs typeface="Lucida Console"/>
              </a:rPr>
              <a:t>Removing leading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 from</a:t>
            </a:r>
            <a:r>
              <a:rPr sz="850" spc="10" dirty="0">
                <a:solidFill>
                  <a:srgbClr val="333333"/>
                </a:solidFill>
                <a:latin typeface="Lucida Console"/>
                <a:cs typeface="Lucida Console"/>
              </a:rPr>
              <a:t> </a:t>
            </a:r>
            <a:r>
              <a:rPr sz="850" spc="15" dirty="0">
                <a:solidFill>
                  <a:srgbClr val="333333"/>
                </a:solidFill>
                <a:latin typeface="Lucida Console"/>
                <a:cs typeface="Lucida Console"/>
              </a:rPr>
              <a:t>absolute path</a:t>
            </a:r>
            <a:r>
              <a:rPr sz="850" spc="10" dirty="0">
                <a:solidFill>
                  <a:srgbClr val="333333"/>
                </a:solidFill>
                <a:latin typeface="Lucida Console"/>
                <a:cs typeface="Lucida Console"/>
              </a:rPr>
              <a:t> </a:t>
            </a:r>
            <a:r>
              <a:rPr sz="850" spc="15" dirty="0">
                <a:solidFill>
                  <a:srgbClr val="333333"/>
                </a:solidFill>
                <a:latin typeface="Lucida Console"/>
                <a:cs typeface="Lucida Console"/>
              </a:rPr>
              <a:t>names </a:t>
            </a:r>
            <a:r>
              <a:rPr sz="850" spc="-49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file: etc/fstab</a:t>
            </a:r>
            <a:endParaRPr sz="850">
              <a:latin typeface="Lucida Console"/>
              <a:cs typeface="Lucida Console"/>
            </a:endParaRPr>
          </a:p>
          <a:p>
            <a:pPr marL="238125" marR="4791710" algn="just">
              <a:lnSpc>
                <a:spcPct val="132400"/>
              </a:lnSpc>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owner:</a:t>
            </a:r>
            <a:r>
              <a:rPr sz="850" spc="-25" dirty="0">
                <a:solidFill>
                  <a:srgbClr val="333333"/>
                </a:solidFill>
                <a:latin typeface="Lucida Console"/>
                <a:cs typeface="Lucida Console"/>
              </a:rPr>
              <a:t> </a:t>
            </a:r>
            <a:r>
              <a:rPr sz="850" spc="15" dirty="0">
                <a:solidFill>
                  <a:srgbClr val="333333"/>
                </a:solidFill>
                <a:latin typeface="Lucida Console"/>
                <a:cs typeface="Lucida Console"/>
              </a:rPr>
              <a:t>root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group:</a:t>
            </a:r>
            <a:r>
              <a:rPr sz="850" spc="-25" dirty="0">
                <a:solidFill>
                  <a:srgbClr val="333333"/>
                </a:solidFill>
                <a:latin typeface="Lucida Console"/>
                <a:cs typeface="Lucida Console"/>
              </a:rPr>
              <a:t> </a:t>
            </a:r>
            <a:r>
              <a:rPr sz="850" spc="15" dirty="0">
                <a:solidFill>
                  <a:srgbClr val="333333"/>
                </a:solidFill>
                <a:latin typeface="Lucida Console"/>
                <a:cs typeface="Lucida Console"/>
              </a:rPr>
              <a:t>root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user::rw-</a:t>
            </a:r>
            <a:endParaRPr sz="850">
              <a:latin typeface="Lucida Console"/>
              <a:cs typeface="Lucida Console"/>
            </a:endParaRPr>
          </a:p>
          <a:p>
            <a:pPr marL="238125">
              <a:lnSpc>
                <a:spcPct val="100000"/>
              </a:lnSpc>
              <a:spcBef>
                <a:spcPts val="330"/>
              </a:spcBef>
            </a:pPr>
            <a:r>
              <a:rPr sz="850" spc="15" dirty="0">
                <a:solidFill>
                  <a:srgbClr val="333333"/>
                </a:solidFill>
                <a:latin typeface="Lucida Console"/>
                <a:cs typeface="Lucida Console"/>
              </a:rPr>
              <a:t>group::r--</a:t>
            </a:r>
            <a:endParaRPr sz="850">
              <a:latin typeface="Lucida Console"/>
              <a:cs typeface="Lucida Console"/>
            </a:endParaRPr>
          </a:p>
          <a:p>
            <a:pPr marL="238125">
              <a:lnSpc>
                <a:spcPct val="100000"/>
              </a:lnSpc>
              <a:spcBef>
                <a:spcPts val="330"/>
              </a:spcBef>
            </a:pPr>
            <a:r>
              <a:rPr sz="850" spc="15" dirty="0">
                <a:solidFill>
                  <a:srgbClr val="333333"/>
                </a:solidFill>
                <a:latin typeface="Lucida Console"/>
                <a:cs typeface="Lucida Console"/>
              </a:rPr>
              <a:t>mask::r--</a:t>
            </a:r>
            <a:endParaRPr sz="850">
              <a:latin typeface="Lucida Console"/>
              <a:cs typeface="Lucida Console"/>
            </a:endParaRPr>
          </a:p>
          <a:p>
            <a:pPr marL="238125">
              <a:lnSpc>
                <a:spcPct val="100000"/>
              </a:lnSpc>
              <a:spcBef>
                <a:spcPts val="330"/>
              </a:spcBef>
            </a:pPr>
            <a:r>
              <a:rPr sz="850" spc="15" dirty="0">
                <a:solidFill>
                  <a:srgbClr val="333333"/>
                </a:solidFill>
                <a:latin typeface="Lucida Console"/>
                <a:cs typeface="Lucida Console"/>
              </a:rPr>
              <a:t>other::r--</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14300" marR="170815">
              <a:lnSpc>
                <a:spcPct val="131600"/>
              </a:lnSpc>
            </a:pPr>
            <a:r>
              <a:rPr sz="950" spc="25" dirty="0">
                <a:solidFill>
                  <a:srgbClr val="333333"/>
                </a:solidFill>
                <a:latin typeface="微软雅黑"/>
                <a:cs typeface="微软雅黑"/>
              </a:rPr>
              <a:t>对于</a:t>
            </a:r>
            <a:r>
              <a:rPr sz="950" spc="40" dirty="0">
                <a:solidFill>
                  <a:srgbClr val="333333"/>
                </a:solidFill>
                <a:latin typeface="Trebuchet MS"/>
                <a:cs typeface="Trebuchet MS"/>
              </a:rPr>
              <a:t>ACL</a:t>
            </a:r>
            <a:r>
              <a:rPr sz="950" spc="25" dirty="0">
                <a:solidFill>
                  <a:srgbClr val="333333"/>
                </a:solidFill>
                <a:latin typeface="微软雅黑"/>
                <a:cs typeface="微软雅黑"/>
              </a:rPr>
              <a:t>权限的设置都是立即且永久生效的，不需要再编辑什么配置文件，这点特别方便</a:t>
            </a:r>
            <a:r>
              <a:rPr sz="950" spc="55" dirty="0">
                <a:solidFill>
                  <a:srgbClr val="333333"/>
                </a:solidFill>
                <a:latin typeface="Trebuchet MS"/>
                <a:cs typeface="Trebuchet MS"/>
              </a:rPr>
              <a:t>~</a:t>
            </a:r>
            <a:r>
              <a:rPr sz="950" spc="20" dirty="0">
                <a:solidFill>
                  <a:srgbClr val="333333"/>
                </a:solidFill>
                <a:latin typeface="微软雅黑"/>
                <a:cs typeface="微软雅黑"/>
              </a:rPr>
              <a:t>但是也有个安 </a:t>
            </a:r>
            <a:r>
              <a:rPr sz="950" spc="25" dirty="0">
                <a:solidFill>
                  <a:srgbClr val="333333"/>
                </a:solidFill>
                <a:latin typeface="微软雅黑"/>
                <a:cs typeface="微软雅黑"/>
              </a:rPr>
              <a:t>全隐患，如果我们不小心设置错了权限怎么办？就会覆盖掉文件原始的权限信息，并且永远都找不回来 了。</a:t>
            </a:r>
            <a:endParaRPr sz="950">
              <a:latin typeface="微软雅黑"/>
              <a:cs typeface="微软雅黑"/>
            </a:endParaRPr>
          </a:p>
          <a:p>
            <a:pPr marL="114300">
              <a:lnSpc>
                <a:spcPct val="100000"/>
              </a:lnSpc>
              <a:spcBef>
                <a:spcPts val="1115"/>
              </a:spcBef>
            </a:pPr>
            <a:r>
              <a:rPr sz="950" b="1" spc="25" dirty="0">
                <a:solidFill>
                  <a:srgbClr val="333333"/>
                </a:solidFill>
                <a:latin typeface="微软雅黑"/>
                <a:cs typeface="微软雅黑"/>
              </a:rPr>
              <a:t>操作前备份一下，总是好的习惯。</a:t>
            </a:r>
            <a:endParaRPr sz="950">
              <a:latin typeface="微软雅黑"/>
              <a:cs typeface="微软雅黑"/>
            </a:endParaRPr>
          </a:p>
          <a:p>
            <a:pPr marL="114300" marR="239395">
              <a:lnSpc>
                <a:spcPct val="131600"/>
              </a:lnSpc>
              <a:spcBef>
                <a:spcPts val="825"/>
              </a:spcBef>
            </a:pPr>
            <a:r>
              <a:rPr sz="950" spc="25" dirty="0">
                <a:solidFill>
                  <a:srgbClr val="333333"/>
                </a:solidFill>
                <a:latin typeface="微软雅黑"/>
                <a:cs typeface="微软雅黑"/>
              </a:rPr>
              <a:t>例如将</a:t>
            </a:r>
            <a:r>
              <a:rPr sz="950" spc="30" dirty="0">
                <a:solidFill>
                  <a:srgbClr val="333333"/>
                </a:solidFill>
                <a:latin typeface="Trebuchet MS"/>
                <a:cs typeface="Trebuchet MS"/>
              </a:rPr>
              <a:t>/home</a:t>
            </a:r>
            <a:r>
              <a:rPr sz="950" spc="25" dirty="0">
                <a:solidFill>
                  <a:srgbClr val="333333"/>
                </a:solidFill>
                <a:latin typeface="微软雅黑"/>
                <a:cs typeface="微软雅黑"/>
              </a:rPr>
              <a:t>目录上的</a:t>
            </a:r>
            <a:r>
              <a:rPr sz="950" spc="40" dirty="0">
                <a:solidFill>
                  <a:srgbClr val="333333"/>
                </a:solidFill>
                <a:latin typeface="Trebuchet MS"/>
                <a:cs typeface="Trebuchet MS"/>
              </a:rPr>
              <a:t>ACL</a:t>
            </a:r>
            <a:r>
              <a:rPr sz="950" spc="25" dirty="0">
                <a:solidFill>
                  <a:srgbClr val="333333"/>
                </a:solidFill>
                <a:latin typeface="微软雅黑"/>
                <a:cs typeface="微软雅黑"/>
              </a:rPr>
              <a:t>权限备份一份，要用</a:t>
            </a:r>
            <a:r>
              <a:rPr sz="950" spc="5" dirty="0">
                <a:solidFill>
                  <a:srgbClr val="333333"/>
                </a:solidFill>
                <a:latin typeface="Trebuchet MS"/>
                <a:cs typeface="Trebuchet MS"/>
              </a:rPr>
              <a:t>-R</a:t>
            </a:r>
            <a:r>
              <a:rPr sz="950" spc="20" dirty="0">
                <a:solidFill>
                  <a:srgbClr val="333333"/>
                </a:solidFill>
                <a:latin typeface="微软雅黑"/>
                <a:cs typeface="微软雅黑"/>
              </a:rPr>
              <a:t>递归参数，这样不仅能够把目录本身的权限备份了， </a:t>
            </a:r>
            <a:r>
              <a:rPr sz="950" spc="25" dirty="0">
                <a:solidFill>
                  <a:srgbClr val="333333"/>
                </a:solidFill>
                <a:latin typeface="微软雅黑"/>
                <a:cs typeface="微软雅黑"/>
              </a:rPr>
              <a:t>里面的文件权限也都能自动备份，另再外加上第</a:t>
            </a:r>
            <a:r>
              <a:rPr sz="950" spc="55" dirty="0">
                <a:solidFill>
                  <a:srgbClr val="333333"/>
                </a:solidFill>
                <a:latin typeface="Trebuchet MS"/>
                <a:cs typeface="Trebuchet MS"/>
              </a:rPr>
              <a:t>3</a:t>
            </a:r>
            <a:r>
              <a:rPr sz="950" spc="25" dirty="0">
                <a:solidFill>
                  <a:srgbClr val="333333"/>
                </a:solidFill>
                <a:latin typeface="微软雅黑"/>
                <a:cs typeface="微软雅黑"/>
              </a:rPr>
              <a:t>章节学习过的输出重定向操作就可以实现：</a:t>
            </a:r>
            <a:endParaRPr sz="950">
              <a:latin typeface="微软雅黑"/>
              <a:cs typeface="微软雅黑"/>
            </a:endParaRPr>
          </a:p>
        </p:txBody>
      </p:sp>
      <p:sp>
        <p:nvSpPr>
          <p:cNvPr id="15" name="object 15"/>
          <p:cNvSpPr txBox="1"/>
          <p:nvPr/>
        </p:nvSpPr>
        <p:spPr>
          <a:xfrm>
            <a:off x="3692664" y="10217035"/>
            <a:ext cx="1835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19</a:t>
            </a:fld>
            <a:endParaRPr sz="800">
              <a:latin typeface="小哥哥网恋吗"/>
              <a:cs typeface="小哥哥网恋吗"/>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596"/>
            <a:ext cx="517525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：创建用于共享资源的文件目录。在创建时，不仅要考虑到文件读写权限的问题，而且由</a:t>
            </a:r>
            <a:endParaRPr sz="950">
              <a:latin typeface="微软雅黑"/>
              <a:cs typeface="微软雅黑"/>
            </a:endParaRPr>
          </a:p>
        </p:txBody>
      </p:sp>
      <p:grpSp>
        <p:nvGrpSpPr>
          <p:cNvPr id="3" name="object 3"/>
          <p:cNvGrpSpPr/>
          <p:nvPr/>
        </p:nvGrpSpPr>
        <p:grpSpPr>
          <a:xfrm>
            <a:off x="959124" y="1273482"/>
            <a:ext cx="5651500" cy="1181735"/>
            <a:chOff x="959124" y="1273482"/>
            <a:chExt cx="5651500" cy="1181735"/>
          </a:xfrm>
        </p:grpSpPr>
        <p:sp>
          <p:nvSpPr>
            <p:cNvPr id="4" name="object 4"/>
            <p:cNvSpPr/>
            <p:nvPr/>
          </p:nvSpPr>
          <p:spPr>
            <a:xfrm>
              <a:off x="963889" y="1278247"/>
              <a:ext cx="5641975" cy="1172210"/>
            </a:xfrm>
            <a:custGeom>
              <a:avLst/>
              <a:gdLst/>
              <a:ahLst/>
              <a:cxnLst/>
              <a:rect l="l" t="t" r="r" b="b"/>
              <a:pathLst>
                <a:path w="5641975" h="1172210">
                  <a:moveTo>
                    <a:pt x="5617597" y="1172119"/>
                  </a:moveTo>
                  <a:lnTo>
                    <a:pt x="23823" y="1172119"/>
                  </a:lnTo>
                  <a:lnTo>
                    <a:pt x="20659" y="1171967"/>
                  </a:lnTo>
                  <a:lnTo>
                    <a:pt x="0" y="1151269"/>
                  </a:lnTo>
                  <a:lnTo>
                    <a:pt x="0" y="1148296"/>
                  </a:lnTo>
                  <a:lnTo>
                    <a:pt x="0" y="20545"/>
                  </a:lnTo>
                  <a:lnTo>
                    <a:pt x="600" y="17419"/>
                  </a:lnTo>
                  <a:lnTo>
                    <a:pt x="3020" y="11616"/>
                  </a:lnTo>
                  <a:lnTo>
                    <a:pt x="4745" y="9081"/>
                  </a:lnTo>
                  <a:lnTo>
                    <a:pt x="6975" y="6994"/>
                  </a:lnTo>
                  <a:lnTo>
                    <a:pt x="9214" y="4612"/>
                  </a:lnTo>
                  <a:lnTo>
                    <a:pt x="11787" y="2830"/>
                  </a:lnTo>
                  <a:lnTo>
                    <a:pt x="17629" y="590"/>
                  </a:lnTo>
                  <a:lnTo>
                    <a:pt x="20659" y="0"/>
                  </a:lnTo>
                  <a:lnTo>
                    <a:pt x="5620752" y="0"/>
                  </a:lnTo>
                  <a:lnTo>
                    <a:pt x="5623792" y="590"/>
                  </a:lnTo>
                  <a:lnTo>
                    <a:pt x="5629633" y="2830"/>
                  </a:lnTo>
                  <a:lnTo>
                    <a:pt x="5632206" y="4612"/>
                  </a:lnTo>
                  <a:lnTo>
                    <a:pt x="5634446" y="6994"/>
                  </a:lnTo>
                  <a:lnTo>
                    <a:pt x="5636675" y="9081"/>
                  </a:lnTo>
                  <a:lnTo>
                    <a:pt x="5638400" y="11616"/>
                  </a:lnTo>
                  <a:lnTo>
                    <a:pt x="5640821" y="17419"/>
                  </a:lnTo>
                  <a:lnTo>
                    <a:pt x="5641421" y="20545"/>
                  </a:lnTo>
                  <a:lnTo>
                    <a:pt x="5641421" y="1151269"/>
                  </a:lnTo>
                  <a:lnTo>
                    <a:pt x="5620752" y="1171967"/>
                  </a:lnTo>
                  <a:lnTo>
                    <a:pt x="5617597" y="1172119"/>
                  </a:lnTo>
                  <a:close/>
                </a:path>
              </a:pathLst>
            </a:custGeom>
            <a:solidFill>
              <a:srgbClr val="F8F8F8"/>
            </a:solidFill>
          </p:spPr>
          <p:txBody>
            <a:bodyPr wrap="square" lIns="0" tIns="0" rIns="0" bIns="0" rtlCol="0"/>
            <a:lstStyle/>
            <a:p>
              <a:endParaRPr/>
            </a:p>
          </p:txBody>
        </p:sp>
        <p:sp>
          <p:nvSpPr>
            <p:cNvPr id="5" name="object 5"/>
            <p:cNvSpPr/>
            <p:nvPr/>
          </p:nvSpPr>
          <p:spPr>
            <a:xfrm>
              <a:off x="963889" y="1278247"/>
              <a:ext cx="5641975" cy="1172210"/>
            </a:xfrm>
            <a:custGeom>
              <a:avLst/>
              <a:gdLst/>
              <a:ahLst/>
              <a:cxnLst/>
              <a:rect l="l" t="t" r="r" b="b"/>
              <a:pathLst>
                <a:path w="5641975" h="1172210">
                  <a:moveTo>
                    <a:pt x="0" y="1148296"/>
                  </a:moveTo>
                  <a:lnTo>
                    <a:pt x="0" y="23823"/>
                  </a:lnTo>
                  <a:lnTo>
                    <a:pt x="0" y="20545"/>
                  </a:lnTo>
                  <a:lnTo>
                    <a:pt x="600" y="17419"/>
                  </a:lnTo>
                  <a:lnTo>
                    <a:pt x="1810" y="14589"/>
                  </a:lnTo>
                  <a:lnTo>
                    <a:pt x="3020" y="11616"/>
                  </a:lnTo>
                  <a:lnTo>
                    <a:pt x="4745" y="9081"/>
                  </a:lnTo>
                  <a:lnTo>
                    <a:pt x="6975" y="6994"/>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782"/>
                  </a:lnTo>
                  <a:lnTo>
                    <a:pt x="5629633" y="2830"/>
                  </a:lnTo>
                  <a:lnTo>
                    <a:pt x="5632206" y="4612"/>
                  </a:lnTo>
                  <a:lnTo>
                    <a:pt x="5634446" y="6994"/>
                  </a:lnTo>
                  <a:lnTo>
                    <a:pt x="5636675" y="9081"/>
                  </a:lnTo>
                  <a:lnTo>
                    <a:pt x="5638400" y="11616"/>
                  </a:lnTo>
                  <a:lnTo>
                    <a:pt x="5639610" y="14589"/>
                  </a:lnTo>
                  <a:lnTo>
                    <a:pt x="5640821" y="17419"/>
                  </a:lnTo>
                  <a:lnTo>
                    <a:pt x="5641421" y="20545"/>
                  </a:lnTo>
                  <a:lnTo>
                    <a:pt x="5641421" y="23823"/>
                  </a:lnTo>
                  <a:lnTo>
                    <a:pt x="5641421" y="1148296"/>
                  </a:lnTo>
                  <a:lnTo>
                    <a:pt x="5641421" y="1151269"/>
                  </a:lnTo>
                  <a:lnTo>
                    <a:pt x="5640821" y="1154252"/>
                  </a:lnTo>
                  <a:lnTo>
                    <a:pt x="5639610" y="1157082"/>
                  </a:lnTo>
                  <a:lnTo>
                    <a:pt x="5638400" y="1159912"/>
                  </a:lnTo>
                  <a:lnTo>
                    <a:pt x="5617597" y="1172119"/>
                  </a:lnTo>
                  <a:lnTo>
                    <a:pt x="23823" y="1172119"/>
                  </a:lnTo>
                  <a:lnTo>
                    <a:pt x="1810" y="1157082"/>
                  </a:lnTo>
                  <a:lnTo>
                    <a:pt x="600" y="1154252"/>
                  </a:lnTo>
                  <a:lnTo>
                    <a:pt x="0" y="1151269"/>
                  </a:lnTo>
                  <a:lnTo>
                    <a:pt x="0" y="114829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1359336"/>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3312779"/>
            <a:ext cx="5651500" cy="2897505"/>
            <a:chOff x="959124" y="3312779"/>
            <a:chExt cx="5651500" cy="2897505"/>
          </a:xfrm>
        </p:grpSpPr>
        <p:sp>
          <p:nvSpPr>
            <p:cNvPr id="8" name="object 8"/>
            <p:cNvSpPr/>
            <p:nvPr/>
          </p:nvSpPr>
          <p:spPr>
            <a:xfrm>
              <a:off x="963889" y="3317544"/>
              <a:ext cx="5641975" cy="2887980"/>
            </a:xfrm>
            <a:custGeom>
              <a:avLst/>
              <a:gdLst/>
              <a:ahLst/>
              <a:cxnLst/>
              <a:rect l="l" t="t" r="r" b="b"/>
              <a:pathLst>
                <a:path w="5641975" h="2887979">
                  <a:moveTo>
                    <a:pt x="5617597" y="2887416"/>
                  </a:moveTo>
                  <a:lnTo>
                    <a:pt x="23823" y="2887416"/>
                  </a:lnTo>
                  <a:lnTo>
                    <a:pt x="20659" y="2887264"/>
                  </a:lnTo>
                  <a:lnTo>
                    <a:pt x="0" y="2866718"/>
                  </a:lnTo>
                  <a:lnTo>
                    <a:pt x="0" y="2863593"/>
                  </a:lnTo>
                  <a:lnTo>
                    <a:pt x="0" y="20697"/>
                  </a:lnTo>
                  <a:lnTo>
                    <a:pt x="20659" y="0"/>
                  </a:lnTo>
                  <a:lnTo>
                    <a:pt x="5620752" y="0"/>
                  </a:lnTo>
                  <a:lnTo>
                    <a:pt x="5641421" y="20697"/>
                  </a:lnTo>
                  <a:lnTo>
                    <a:pt x="5641421" y="2866718"/>
                  </a:lnTo>
                  <a:lnTo>
                    <a:pt x="5620752" y="2887264"/>
                  </a:lnTo>
                  <a:lnTo>
                    <a:pt x="5617597" y="2887416"/>
                  </a:lnTo>
                  <a:close/>
                </a:path>
              </a:pathLst>
            </a:custGeom>
            <a:solidFill>
              <a:srgbClr val="F8F8F8"/>
            </a:solidFill>
          </p:spPr>
          <p:txBody>
            <a:bodyPr wrap="square" lIns="0" tIns="0" rIns="0" bIns="0" rtlCol="0"/>
            <a:lstStyle/>
            <a:p>
              <a:endParaRPr/>
            </a:p>
          </p:txBody>
        </p:sp>
        <p:sp>
          <p:nvSpPr>
            <p:cNvPr id="9" name="object 9"/>
            <p:cNvSpPr/>
            <p:nvPr/>
          </p:nvSpPr>
          <p:spPr>
            <a:xfrm>
              <a:off x="963889" y="3317544"/>
              <a:ext cx="5641975" cy="2887980"/>
            </a:xfrm>
            <a:custGeom>
              <a:avLst/>
              <a:gdLst/>
              <a:ahLst/>
              <a:cxnLst/>
              <a:rect l="l" t="t" r="r" b="b"/>
              <a:pathLst>
                <a:path w="5641975" h="2887979">
                  <a:moveTo>
                    <a:pt x="0" y="2863593"/>
                  </a:moveTo>
                  <a:lnTo>
                    <a:pt x="0" y="23823"/>
                  </a:lnTo>
                  <a:lnTo>
                    <a:pt x="0" y="20697"/>
                  </a:lnTo>
                  <a:lnTo>
                    <a:pt x="600" y="17572"/>
                  </a:lnTo>
                  <a:lnTo>
                    <a:pt x="1810" y="14742"/>
                  </a:lnTo>
                  <a:lnTo>
                    <a:pt x="3020" y="11616"/>
                  </a:lnTo>
                  <a:lnTo>
                    <a:pt x="4745" y="8938"/>
                  </a:lnTo>
                  <a:lnTo>
                    <a:pt x="6975" y="6851"/>
                  </a:lnTo>
                  <a:lnTo>
                    <a:pt x="9214" y="4612"/>
                  </a:lnTo>
                  <a:lnTo>
                    <a:pt x="11787" y="2982"/>
                  </a:lnTo>
                  <a:lnTo>
                    <a:pt x="14703" y="1639"/>
                  </a:lnTo>
                  <a:lnTo>
                    <a:pt x="17629" y="600"/>
                  </a:lnTo>
                  <a:lnTo>
                    <a:pt x="20659" y="0"/>
                  </a:lnTo>
                  <a:lnTo>
                    <a:pt x="23823" y="0"/>
                  </a:lnTo>
                  <a:lnTo>
                    <a:pt x="5617597" y="0"/>
                  </a:lnTo>
                  <a:lnTo>
                    <a:pt x="5620752" y="0"/>
                  </a:lnTo>
                  <a:lnTo>
                    <a:pt x="5623792" y="600"/>
                  </a:lnTo>
                  <a:lnTo>
                    <a:pt x="5626717" y="1639"/>
                  </a:lnTo>
                  <a:lnTo>
                    <a:pt x="5629633" y="2982"/>
                  </a:lnTo>
                  <a:lnTo>
                    <a:pt x="5632206" y="4612"/>
                  </a:lnTo>
                  <a:lnTo>
                    <a:pt x="5634446" y="6851"/>
                  </a:lnTo>
                  <a:lnTo>
                    <a:pt x="5636675" y="8938"/>
                  </a:lnTo>
                  <a:lnTo>
                    <a:pt x="5638400" y="11463"/>
                  </a:lnTo>
                  <a:lnTo>
                    <a:pt x="5639610" y="14446"/>
                  </a:lnTo>
                  <a:lnTo>
                    <a:pt x="5640821" y="17572"/>
                  </a:lnTo>
                  <a:lnTo>
                    <a:pt x="5641421" y="20697"/>
                  </a:lnTo>
                  <a:lnTo>
                    <a:pt x="5641421" y="23823"/>
                  </a:lnTo>
                  <a:lnTo>
                    <a:pt x="5641421" y="2863593"/>
                  </a:lnTo>
                  <a:lnTo>
                    <a:pt x="5641421" y="2866718"/>
                  </a:lnTo>
                  <a:lnTo>
                    <a:pt x="5640821" y="2869701"/>
                  </a:lnTo>
                  <a:lnTo>
                    <a:pt x="5639610" y="2872522"/>
                  </a:lnTo>
                  <a:lnTo>
                    <a:pt x="5638400" y="2875504"/>
                  </a:lnTo>
                  <a:lnTo>
                    <a:pt x="5626717" y="2885329"/>
                  </a:lnTo>
                  <a:lnTo>
                    <a:pt x="5623792" y="2886673"/>
                  </a:lnTo>
                  <a:lnTo>
                    <a:pt x="5620752" y="2887264"/>
                  </a:lnTo>
                  <a:lnTo>
                    <a:pt x="5617597" y="2887416"/>
                  </a:lnTo>
                  <a:lnTo>
                    <a:pt x="23823" y="2887416"/>
                  </a:lnTo>
                  <a:lnTo>
                    <a:pt x="20659" y="2887264"/>
                  </a:lnTo>
                  <a:lnTo>
                    <a:pt x="17629" y="2886673"/>
                  </a:lnTo>
                  <a:lnTo>
                    <a:pt x="14703" y="2885329"/>
                  </a:lnTo>
                  <a:lnTo>
                    <a:pt x="11787" y="2884138"/>
                  </a:lnTo>
                  <a:lnTo>
                    <a:pt x="1810" y="2872522"/>
                  </a:lnTo>
                  <a:lnTo>
                    <a:pt x="600" y="2869701"/>
                  </a:lnTo>
                  <a:lnTo>
                    <a:pt x="0" y="2866718"/>
                  </a:lnTo>
                  <a:lnTo>
                    <a:pt x="0" y="2863593"/>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3398633"/>
              <a:ext cx="5556250" cy="2744470"/>
            </a:xfrm>
            <a:custGeom>
              <a:avLst/>
              <a:gdLst/>
              <a:ahLst/>
              <a:cxnLst/>
              <a:rect l="l" t="t" r="r" b="b"/>
              <a:pathLst>
                <a:path w="5556250" h="2744470">
                  <a:moveTo>
                    <a:pt x="5555656" y="2744475"/>
                  </a:moveTo>
                  <a:lnTo>
                    <a:pt x="0" y="2744475"/>
                  </a:lnTo>
                  <a:lnTo>
                    <a:pt x="0" y="0"/>
                  </a:lnTo>
                  <a:lnTo>
                    <a:pt x="5555656" y="0"/>
                  </a:lnTo>
                  <a:lnTo>
                    <a:pt x="5555656" y="2744475"/>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6686197"/>
            <a:ext cx="5651500" cy="1868170"/>
            <a:chOff x="959124" y="6686197"/>
            <a:chExt cx="5651500" cy="1868170"/>
          </a:xfrm>
        </p:grpSpPr>
        <p:sp>
          <p:nvSpPr>
            <p:cNvPr id="12" name="object 12"/>
            <p:cNvSpPr/>
            <p:nvPr/>
          </p:nvSpPr>
          <p:spPr>
            <a:xfrm>
              <a:off x="963889" y="6690962"/>
              <a:ext cx="5641975" cy="1858645"/>
            </a:xfrm>
            <a:custGeom>
              <a:avLst/>
              <a:gdLst/>
              <a:ahLst/>
              <a:cxnLst/>
              <a:rect l="l" t="t" r="r" b="b"/>
              <a:pathLst>
                <a:path w="5641975" h="1858645">
                  <a:moveTo>
                    <a:pt x="5617597" y="1858238"/>
                  </a:moveTo>
                  <a:lnTo>
                    <a:pt x="23823" y="1858238"/>
                  </a:lnTo>
                  <a:lnTo>
                    <a:pt x="20659" y="1858086"/>
                  </a:lnTo>
                  <a:lnTo>
                    <a:pt x="0" y="1837388"/>
                  </a:lnTo>
                  <a:lnTo>
                    <a:pt x="0" y="1834414"/>
                  </a:lnTo>
                  <a:lnTo>
                    <a:pt x="0" y="20545"/>
                  </a:lnTo>
                  <a:lnTo>
                    <a:pt x="20659" y="0"/>
                  </a:lnTo>
                  <a:lnTo>
                    <a:pt x="5620752" y="0"/>
                  </a:lnTo>
                  <a:lnTo>
                    <a:pt x="5641421" y="20545"/>
                  </a:lnTo>
                  <a:lnTo>
                    <a:pt x="5641421" y="1837388"/>
                  </a:lnTo>
                  <a:lnTo>
                    <a:pt x="5620752" y="1858086"/>
                  </a:lnTo>
                  <a:lnTo>
                    <a:pt x="5617597" y="1858238"/>
                  </a:lnTo>
                  <a:close/>
                </a:path>
              </a:pathLst>
            </a:custGeom>
            <a:solidFill>
              <a:srgbClr val="F8F8F8"/>
            </a:solidFill>
          </p:spPr>
          <p:txBody>
            <a:bodyPr wrap="square" lIns="0" tIns="0" rIns="0" bIns="0" rtlCol="0"/>
            <a:lstStyle/>
            <a:p>
              <a:endParaRPr/>
            </a:p>
          </p:txBody>
        </p:sp>
        <p:sp>
          <p:nvSpPr>
            <p:cNvPr id="13" name="object 13"/>
            <p:cNvSpPr/>
            <p:nvPr/>
          </p:nvSpPr>
          <p:spPr>
            <a:xfrm>
              <a:off x="963889" y="6690962"/>
              <a:ext cx="5641975" cy="1858645"/>
            </a:xfrm>
            <a:custGeom>
              <a:avLst/>
              <a:gdLst/>
              <a:ahLst/>
              <a:cxnLst/>
              <a:rect l="l" t="t" r="r" b="b"/>
              <a:pathLst>
                <a:path w="5641975" h="1858645">
                  <a:moveTo>
                    <a:pt x="0" y="1834414"/>
                  </a:moveTo>
                  <a:lnTo>
                    <a:pt x="0" y="23823"/>
                  </a:lnTo>
                  <a:lnTo>
                    <a:pt x="0" y="20545"/>
                  </a:lnTo>
                  <a:lnTo>
                    <a:pt x="600" y="17419"/>
                  </a:lnTo>
                  <a:lnTo>
                    <a:pt x="20659" y="0"/>
                  </a:lnTo>
                  <a:lnTo>
                    <a:pt x="23823" y="0"/>
                  </a:lnTo>
                  <a:lnTo>
                    <a:pt x="5617597" y="0"/>
                  </a:lnTo>
                  <a:lnTo>
                    <a:pt x="5620752" y="0"/>
                  </a:lnTo>
                  <a:lnTo>
                    <a:pt x="5623792" y="600"/>
                  </a:lnTo>
                  <a:lnTo>
                    <a:pt x="5641421" y="20545"/>
                  </a:lnTo>
                  <a:lnTo>
                    <a:pt x="5641421" y="23823"/>
                  </a:lnTo>
                  <a:lnTo>
                    <a:pt x="5641421" y="1834414"/>
                  </a:lnTo>
                  <a:lnTo>
                    <a:pt x="5641421" y="1837388"/>
                  </a:lnTo>
                  <a:lnTo>
                    <a:pt x="5640821" y="1840370"/>
                  </a:lnTo>
                  <a:lnTo>
                    <a:pt x="5639610" y="1843201"/>
                  </a:lnTo>
                  <a:lnTo>
                    <a:pt x="5638400" y="1846031"/>
                  </a:lnTo>
                  <a:lnTo>
                    <a:pt x="5626717" y="1856008"/>
                  </a:lnTo>
                  <a:lnTo>
                    <a:pt x="5623792" y="1857342"/>
                  </a:lnTo>
                  <a:lnTo>
                    <a:pt x="5620752" y="1858086"/>
                  </a:lnTo>
                  <a:lnTo>
                    <a:pt x="5617597" y="1858238"/>
                  </a:lnTo>
                  <a:lnTo>
                    <a:pt x="23823" y="1858238"/>
                  </a:lnTo>
                  <a:lnTo>
                    <a:pt x="20659" y="1858086"/>
                  </a:lnTo>
                  <a:lnTo>
                    <a:pt x="17629" y="1857342"/>
                  </a:lnTo>
                  <a:lnTo>
                    <a:pt x="14703" y="1856008"/>
                  </a:lnTo>
                  <a:lnTo>
                    <a:pt x="11787" y="1854817"/>
                  </a:lnTo>
                  <a:lnTo>
                    <a:pt x="0" y="1837388"/>
                  </a:lnTo>
                  <a:lnTo>
                    <a:pt x="0" y="1834414"/>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6772051"/>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9221025"/>
            <a:ext cx="5651500" cy="838835"/>
            <a:chOff x="959124" y="9221025"/>
            <a:chExt cx="5651500" cy="838835"/>
          </a:xfrm>
        </p:grpSpPr>
        <p:sp>
          <p:nvSpPr>
            <p:cNvPr id="16" name="object 16"/>
            <p:cNvSpPr/>
            <p:nvPr/>
          </p:nvSpPr>
          <p:spPr>
            <a:xfrm>
              <a:off x="963889" y="9225790"/>
              <a:ext cx="5641975" cy="829310"/>
            </a:xfrm>
            <a:custGeom>
              <a:avLst/>
              <a:gdLst/>
              <a:ahLst/>
              <a:cxnLst/>
              <a:rect l="l" t="t" r="r" b="b"/>
              <a:pathLst>
                <a:path w="5641975" h="829309">
                  <a:moveTo>
                    <a:pt x="5617597" y="829060"/>
                  </a:moveTo>
                  <a:lnTo>
                    <a:pt x="23823" y="829060"/>
                  </a:lnTo>
                  <a:lnTo>
                    <a:pt x="20659" y="828907"/>
                  </a:lnTo>
                  <a:lnTo>
                    <a:pt x="0" y="808362"/>
                  </a:lnTo>
                  <a:lnTo>
                    <a:pt x="0" y="805236"/>
                  </a:lnTo>
                  <a:lnTo>
                    <a:pt x="0" y="20402"/>
                  </a:lnTo>
                  <a:lnTo>
                    <a:pt x="20659" y="0"/>
                  </a:lnTo>
                  <a:lnTo>
                    <a:pt x="5620752" y="0"/>
                  </a:lnTo>
                  <a:lnTo>
                    <a:pt x="5641421" y="20402"/>
                  </a:lnTo>
                  <a:lnTo>
                    <a:pt x="5641421" y="808362"/>
                  </a:lnTo>
                  <a:lnTo>
                    <a:pt x="5620752" y="828907"/>
                  </a:lnTo>
                  <a:lnTo>
                    <a:pt x="5617597" y="829060"/>
                  </a:lnTo>
                  <a:close/>
                </a:path>
              </a:pathLst>
            </a:custGeom>
            <a:solidFill>
              <a:srgbClr val="F8F8F8"/>
            </a:solidFill>
          </p:spPr>
          <p:txBody>
            <a:bodyPr wrap="square" lIns="0" tIns="0" rIns="0" bIns="0" rtlCol="0"/>
            <a:lstStyle/>
            <a:p>
              <a:endParaRPr/>
            </a:p>
          </p:txBody>
        </p:sp>
        <p:sp>
          <p:nvSpPr>
            <p:cNvPr id="17" name="object 17"/>
            <p:cNvSpPr/>
            <p:nvPr/>
          </p:nvSpPr>
          <p:spPr>
            <a:xfrm>
              <a:off x="963889" y="9225790"/>
              <a:ext cx="5641975" cy="829310"/>
            </a:xfrm>
            <a:custGeom>
              <a:avLst/>
              <a:gdLst/>
              <a:ahLst/>
              <a:cxnLst/>
              <a:rect l="l" t="t" r="r" b="b"/>
              <a:pathLst>
                <a:path w="5641975" h="829309">
                  <a:moveTo>
                    <a:pt x="0" y="805236"/>
                  </a:moveTo>
                  <a:lnTo>
                    <a:pt x="0" y="23823"/>
                  </a:lnTo>
                  <a:lnTo>
                    <a:pt x="0" y="20402"/>
                  </a:lnTo>
                  <a:lnTo>
                    <a:pt x="600" y="17267"/>
                  </a:lnTo>
                  <a:lnTo>
                    <a:pt x="20659" y="0"/>
                  </a:lnTo>
                  <a:lnTo>
                    <a:pt x="23823" y="0"/>
                  </a:lnTo>
                  <a:lnTo>
                    <a:pt x="5617597" y="0"/>
                  </a:lnTo>
                  <a:lnTo>
                    <a:pt x="5620752" y="0"/>
                  </a:lnTo>
                  <a:lnTo>
                    <a:pt x="5623792" y="447"/>
                  </a:lnTo>
                  <a:lnTo>
                    <a:pt x="5639610" y="14446"/>
                  </a:lnTo>
                  <a:lnTo>
                    <a:pt x="5640821" y="17267"/>
                  </a:lnTo>
                  <a:lnTo>
                    <a:pt x="5641421" y="20402"/>
                  </a:lnTo>
                  <a:lnTo>
                    <a:pt x="5641421" y="23823"/>
                  </a:lnTo>
                  <a:lnTo>
                    <a:pt x="5641421" y="805236"/>
                  </a:lnTo>
                  <a:lnTo>
                    <a:pt x="5641421" y="808362"/>
                  </a:lnTo>
                  <a:lnTo>
                    <a:pt x="5640821" y="811345"/>
                  </a:lnTo>
                  <a:lnTo>
                    <a:pt x="5639610" y="814165"/>
                  </a:lnTo>
                  <a:lnTo>
                    <a:pt x="5638400" y="817148"/>
                  </a:lnTo>
                  <a:lnTo>
                    <a:pt x="5626717" y="826973"/>
                  </a:lnTo>
                  <a:lnTo>
                    <a:pt x="5623792" y="828316"/>
                  </a:lnTo>
                  <a:lnTo>
                    <a:pt x="5620752" y="828907"/>
                  </a:lnTo>
                  <a:lnTo>
                    <a:pt x="5617597" y="829060"/>
                  </a:lnTo>
                  <a:lnTo>
                    <a:pt x="23823" y="829060"/>
                  </a:lnTo>
                  <a:lnTo>
                    <a:pt x="20659" y="828907"/>
                  </a:lnTo>
                  <a:lnTo>
                    <a:pt x="17629" y="828316"/>
                  </a:lnTo>
                  <a:lnTo>
                    <a:pt x="14703" y="826973"/>
                  </a:lnTo>
                  <a:lnTo>
                    <a:pt x="11787" y="825782"/>
                  </a:lnTo>
                  <a:lnTo>
                    <a:pt x="1810" y="814165"/>
                  </a:lnTo>
                  <a:lnTo>
                    <a:pt x="600" y="811345"/>
                  </a:lnTo>
                  <a:lnTo>
                    <a:pt x="0" y="808362"/>
                  </a:lnTo>
                  <a:lnTo>
                    <a:pt x="0" y="805236"/>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9306879"/>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9" name="object 19"/>
          <p:cNvSpPr txBox="1"/>
          <p:nvPr/>
        </p:nvSpPr>
        <p:spPr>
          <a:xfrm>
            <a:off x="946424" y="523246"/>
            <a:ext cx="5623560" cy="9448165"/>
          </a:xfrm>
          <a:prstGeom prst="rect">
            <a:avLst/>
          </a:prstGeom>
        </p:spPr>
        <p:txBody>
          <a:bodyPr vert="horz" wrap="square" lIns="0" tIns="12065" rIns="0" bIns="0" rtlCol="0">
            <a:spAutoFit/>
          </a:bodyPr>
          <a:lstStyle/>
          <a:p>
            <a:pPr marL="12700" marR="11430">
              <a:lnSpc>
                <a:spcPct val="131600"/>
              </a:lnSpc>
              <a:spcBef>
                <a:spcPts val="95"/>
              </a:spcBef>
            </a:pPr>
            <a:r>
              <a:rPr sz="950" b="1" spc="25" dirty="0">
                <a:solidFill>
                  <a:srgbClr val="333333"/>
                </a:solidFill>
                <a:latin typeface="微软雅黑"/>
                <a:cs typeface="微软雅黑"/>
              </a:rPr>
              <a:t>于</a:t>
            </a:r>
            <a:r>
              <a:rPr sz="950" b="1" spc="65" dirty="0">
                <a:solidFill>
                  <a:srgbClr val="333333"/>
                </a:solidFill>
                <a:latin typeface="Trebuchet MS"/>
                <a:cs typeface="Trebuchet MS"/>
              </a:rPr>
              <a:t>/home</a:t>
            </a:r>
            <a:r>
              <a:rPr sz="950" b="1" spc="25" dirty="0">
                <a:solidFill>
                  <a:srgbClr val="333333"/>
                </a:solidFill>
                <a:latin typeface="微软雅黑"/>
                <a:cs typeface="微软雅黑"/>
              </a:rPr>
              <a:t>目录是系统中普通用户的家目录，因此还需要考虑应用于该目录的</a:t>
            </a:r>
            <a:r>
              <a:rPr sz="950" b="1" spc="40" dirty="0">
                <a:solidFill>
                  <a:srgbClr val="333333"/>
                </a:solidFill>
                <a:latin typeface="Trebuchet MS"/>
                <a:cs typeface="Trebuchet MS"/>
              </a:rPr>
              <a:t>SELinux</a:t>
            </a:r>
            <a:r>
              <a:rPr sz="950" b="1" spc="20" dirty="0">
                <a:solidFill>
                  <a:srgbClr val="333333"/>
                </a:solidFill>
                <a:latin typeface="微软雅黑"/>
                <a:cs typeface="微软雅黑"/>
              </a:rPr>
              <a:t>安全上下文所带来 </a:t>
            </a:r>
            <a:r>
              <a:rPr sz="950" b="1" spc="25" dirty="0">
                <a:solidFill>
                  <a:srgbClr val="333333"/>
                </a:solidFill>
                <a:latin typeface="微软雅黑"/>
                <a:cs typeface="微软雅黑"/>
              </a:rPr>
              <a:t>的限制。在</a:t>
            </a:r>
            <a:r>
              <a:rPr sz="950" b="1" spc="85" dirty="0">
                <a:solidFill>
                  <a:srgbClr val="333333"/>
                </a:solidFill>
                <a:latin typeface="Trebuchet MS"/>
                <a:cs typeface="Trebuchet MS"/>
              </a:rPr>
              <a:t>samba</a:t>
            </a:r>
            <a:r>
              <a:rPr sz="950" b="1" spc="25" dirty="0">
                <a:solidFill>
                  <a:srgbClr val="333333"/>
                </a:solidFill>
                <a:latin typeface="微软雅黑"/>
                <a:cs typeface="微软雅黑"/>
              </a:rPr>
              <a:t>的帮助手册中告诉用户正确的文件上下文值应该是</a:t>
            </a:r>
            <a:r>
              <a:rPr sz="950" b="1" spc="35" dirty="0">
                <a:solidFill>
                  <a:srgbClr val="333333"/>
                </a:solidFill>
                <a:latin typeface="Trebuchet MS"/>
                <a:cs typeface="Trebuchet MS"/>
              </a:rPr>
              <a:t>samba_share_t</a:t>
            </a:r>
            <a:r>
              <a:rPr sz="950" b="1" spc="35" dirty="0">
                <a:solidFill>
                  <a:srgbClr val="333333"/>
                </a:solidFill>
                <a:latin typeface="微软雅黑"/>
                <a:cs typeface="微软雅黑"/>
              </a:rPr>
              <a:t>，</a:t>
            </a:r>
            <a:r>
              <a:rPr sz="950" b="1" spc="25" dirty="0">
                <a:solidFill>
                  <a:srgbClr val="333333"/>
                </a:solidFill>
                <a:latin typeface="微软雅黑"/>
                <a:cs typeface="微软雅黑"/>
              </a:rPr>
              <a:t>所以只需要修 改完毕后执行</a:t>
            </a:r>
            <a:r>
              <a:rPr sz="950" b="1" spc="45" dirty="0">
                <a:solidFill>
                  <a:srgbClr val="333333"/>
                </a:solidFill>
                <a:latin typeface="Trebuchet MS"/>
                <a:cs typeface="Trebuchet MS"/>
              </a:rPr>
              <a:t>restorecon</a:t>
            </a:r>
            <a:r>
              <a:rPr sz="950" b="1" spc="25" dirty="0">
                <a:solidFill>
                  <a:srgbClr val="333333"/>
                </a:solidFill>
                <a:latin typeface="微软雅黑"/>
                <a:cs typeface="微软雅黑"/>
              </a:rPr>
              <a:t>命令，就能让应用于目录的新</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安全上下文立即生效。</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20" dirty="0">
                <a:solidFill>
                  <a:srgbClr val="333333"/>
                </a:solidFill>
                <a:latin typeface="Lucida Console"/>
                <a:cs typeface="Lucida Console"/>
              </a:rPr>
              <a:t> </a:t>
            </a:r>
            <a:r>
              <a:rPr sz="850" spc="30" dirty="0">
                <a:solidFill>
                  <a:srgbClr val="333333"/>
                </a:solidFill>
                <a:latin typeface="Lucida Console"/>
                <a:cs typeface="Lucida Console"/>
              </a:rPr>
              <a:t>/home/database</a:t>
            </a:r>
            <a:endParaRPr sz="850">
              <a:latin typeface="Lucida Console"/>
              <a:cs typeface="Lucida Console"/>
            </a:endParaRPr>
          </a:p>
          <a:p>
            <a:pPr marL="136525" marR="429259">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chown</a:t>
            </a:r>
            <a:r>
              <a:rPr sz="850" spc="30" dirty="0">
                <a:solidFill>
                  <a:srgbClr val="333333"/>
                </a:solidFill>
                <a:latin typeface="Lucida Console"/>
                <a:cs typeface="Lucida Console"/>
              </a:rPr>
              <a:t> </a:t>
            </a:r>
            <a:r>
              <a:rPr sz="850" spc="25" dirty="0">
                <a:solidFill>
                  <a:srgbClr val="333333"/>
                </a:solidFill>
                <a:latin typeface="Lucida Console"/>
                <a:cs typeface="Lucida Console"/>
              </a:rPr>
              <a:t>-Rf</a:t>
            </a:r>
            <a:r>
              <a:rPr sz="850" spc="30" dirty="0">
                <a:solidFill>
                  <a:srgbClr val="333333"/>
                </a:solidFill>
                <a:latin typeface="Lucida Console"/>
                <a:cs typeface="Lucida Console"/>
              </a:rPr>
              <a:t> linuxprobe:linuxprobe /home/database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semanage fcontext</a:t>
            </a:r>
            <a:r>
              <a:rPr sz="850" spc="25" dirty="0">
                <a:solidFill>
                  <a:srgbClr val="333333"/>
                </a:solidFill>
                <a:latin typeface="Lucida Console"/>
                <a:cs typeface="Lucida Console"/>
              </a:rPr>
              <a: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25" dirty="0">
                <a:solidFill>
                  <a:srgbClr val="333333"/>
                </a:solidFill>
                <a:latin typeface="Lucida Console"/>
                <a:cs typeface="Lucida Console"/>
              </a:rPr>
              <a:t> </a:t>
            </a:r>
            <a:r>
              <a:rPr sz="850" spc="30" dirty="0">
                <a:solidFill>
                  <a:srgbClr val="333333"/>
                </a:solidFill>
                <a:latin typeface="Lucida Console"/>
                <a:cs typeface="Lucida Console"/>
              </a:rPr>
              <a:t>samba_share_t /home/database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restorecon </a:t>
            </a:r>
            <a:r>
              <a:rPr sz="850" spc="25" dirty="0">
                <a:solidFill>
                  <a:srgbClr val="333333"/>
                </a:solidFill>
                <a:latin typeface="Lucida Console"/>
                <a:cs typeface="Lucida Console"/>
              </a:rPr>
              <a:t>-Rv </a:t>
            </a:r>
            <a:r>
              <a:rPr sz="850" spc="30" dirty="0">
                <a:solidFill>
                  <a:srgbClr val="333333"/>
                </a:solidFill>
                <a:latin typeface="Lucida Console"/>
                <a:cs typeface="Lucida Console"/>
              </a:rPr>
              <a:t>/home/database</a:t>
            </a:r>
            <a:endParaRPr sz="850">
              <a:latin typeface="Lucida Console"/>
              <a:cs typeface="Lucida Console"/>
            </a:endParaRPr>
          </a:p>
          <a:p>
            <a:pPr marL="136525" marR="422909">
              <a:lnSpc>
                <a:spcPct val="132400"/>
              </a:lnSpc>
            </a:pPr>
            <a:r>
              <a:rPr sz="850" spc="30" dirty="0">
                <a:solidFill>
                  <a:srgbClr val="333333"/>
                </a:solidFill>
                <a:latin typeface="Lucida Console"/>
                <a:cs typeface="Lucida Console"/>
              </a:rPr>
              <a:t>Relabeled /home/database</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unconfined_u:object_r:user_home_dir_t:s0</a:t>
            </a:r>
            <a:r>
              <a:rPr sz="850" spc="35" dirty="0">
                <a:solidFill>
                  <a:srgbClr val="333333"/>
                </a:solidFill>
                <a:latin typeface="Lucida Console"/>
                <a:cs typeface="Lucida Console"/>
              </a:rPr>
              <a:t> </a:t>
            </a:r>
            <a:r>
              <a:rPr sz="850" spc="20" dirty="0">
                <a:solidFill>
                  <a:srgbClr val="333333"/>
                </a:solidFill>
                <a:latin typeface="Lucida Console"/>
                <a:cs typeface="Lucida Console"/>
              </a:rPr>
              <a:t>to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unconfined_u:object_r:samba_share_t:s0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587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：设置</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服务与策略，使其允许通过</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服务程序访问普通用户家目录。执行 </a:t>
            </a:r>
            <a:r>
              <a:rPr sz="950" b="1" spc="50" dirty="0">
                <a:solidFill>
                  <a:srgbClr val="333333"/>
                </a:solidFill>
                <a:latin typeface="Trebuchet MS"/>
                <a:cs typeface="Trebuchet MS"/>
              </a:rPr>
              <a:t>getsebool</a:t>
            </a:r>
            <a:r>
              <a:rPr sz="950" b="1" spc="25" dirty="0">
                <a:solidFill>
                  <a:srgbClr val="333333"/>
                </a:solidFill>
                <a:latin typeface="微软雅黑"/>
                <a:cs typeface="微软雅黑"/>
              </a:rPr>
              <a:t>命令，筛选出所有与</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服务程序相关的</a:t>
            </a:r>
            <a:r>
              <a:rPr sz="950" b="1" spc="40" dirty="0">
                <a:solidFill>
                  <a:srgbClr val="333333"/>
                </a:solidFill>
                <a:latin typeface="Trebuchet MS"/>
                <a:cs typeface="Trebuchet MS"/>
              </a:rPr>
              <a:t>SELinux</a:t>
            </a:r>
            <a:r>
              <a:rPr sz="950" b="1" spc="20" dirty="0">
                <a:solidFill>
                  <a:srgbClr val="333333"/>
                </a:solidFill>
                <a:latin typeface="微软雅黑"/>
                <a:cs typeface="微软雅黑"/>
              </a:rPr>
              <a:t>域策略，根据策略的名称（和经验）选 </a:t>
            </a:r>
            <a:r>
              <a:rPr sz="950" b="1" spc="25" dirty="0">
                <a:solidFill>
                  <a:srgbClr val="333333"/>
                </a:solidFill>
                <a:latin typeface="微软雅黑"/>
                <a:cs typeface="微软雅黑"/>
              </a:rPr>
              <a:t>择出正确的策略条目进行开启即可：</a:t>
            </a:r>
            <a:endParaRPr sz="950">
              <a:latin typeface="微软雅黑"/>
              <a:cs typeface="微软雅黑"/>
            </a:endParaRPr>
          </a:p>
          <a:p>
            <a:pPr>
              <a:lnSpc>
                <a:spcPct val="100000"/>
              </a:lnSpc>
              <a:spcBef>
                <a:spcPts val="45"/>
              </a:spcBef>
            </a:pPr>
            <a:endParaRPr sz="900">
              <a:latin typeface="微软雅黑"/>
              <a:cs typeface="微软雅黑"/>
            </a:endParaRPr>
          </a:p>
          <a:p>
            <a:pPr marL="136525" marR="230124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getsebool</a:t>
            </a:r>
            <a:r>
              <a:rPr sz="850" spc="25" dirty="0">
                <a:solidFill>
                  <a:srgbClr val="333333"/>
                </a:solidFill>
                <a:latin typeface="Lucida Console"/>
                <a:cs typeface="Lucida Console"/>
              </a:rPr>
              <a: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grep samba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samba_create_home_dirs </a:t>
            </a:r>
            <a:r>
              <a:rPr sz="850" spc="25" dirty="0">
                <a:solidFill>
                  <a:srgbClr val="333333"/>
                </a:solidFill>
                <a:latin typeface="Lucida Console"/>
                <a:cs typeface="Lucida Console"/>
              </a:rPr>
              <a:t>--&gt; off </a:t>
            </a:r>
            <a:r>
              <a:rPr sz="850" spc="30" dirty="0">
                <a:solidFill>
                  <a:srgbClr val="333333"/>
                </a:solidFill>
                <a:latin typeface="Lucida Console"/>
                <a:cs typeface="Lucida Console"/>
              </a:rPr>
              <a:t> samba_domain_controller </a:t>
            </a:r>
            <a:r>
              <a:rPr sz="850" spc="25" dirty="0">
                <a:solidFill>
                  <a:srgbClr val="333333"/>
                </a:solidFill>
                <a:latin typeface="Lucida Console"/>
                <a:cs typeface="Lucida Console"/>
              </a:rPr>
              <a:t>--&gt; off </a:t>
            </a:r>
            <a:r>
              <a:rPr sz="850" spc="30" dirty="0">
                <a:solidFill>
                  <a:srgbClr val="333333"/>
                </a:solidFill>
                <a:latin typeface="Lucida Console"/>
                <a:cs typeface="Lucida Console"/>
              </a:rPr>
              <a:t> samba_enable_home_dirs </a:t>
            </a:r>
            <a:r>
              <a:rPr sz="850" spc="25" dirty="0">
                <a:solidFill>
                  <a:srgbClr val="333333"/>
                </a:solidFill>
                <a:latin typeface="Lucida Console"/>
                <a:cs typeface="Lucida Console"/>
              </a:rPr>
              <a:t>--&gt; off </a:t>
            </a:r>
            <a:r>
              <a:rPr sz="850" spc="30" dirty="0">
                <a:solidFill>
                  <a:srgbClr val="333333"/>
                </a:solidFill>
                <a:latin typeface="Lucida Console"/>
                <a:cs typeface="Lucida Console"/>
              </a:rPr>
              <a:t> samba_export_all_ro</a:t>
            </a:r>
            <a:r>
              <a:rPr sz="850" spc="114" dirty="0">
                <a:solidFill>
                  <a:srgbClr val="333333"/>
                </a:solidFill>
                <a:latin typeface="Lucida Console"/>
                <a:cs typeface="Lucida Console"/>
              </a:rPr>
              <a:t> </a:t>
            </a:r>
            <a:r>
              <a:rPr sz="850" spc="25" dirty="0">
                <a:solidFill>
                  <a:srgbClr val="333333"/>
                </a:solidFill>
                <a:latin typeface="Lucida Console"/>
                <a:cs typeface="Lucida Console"/>
              </a:rPr>
              <a:t>--&gt;</a:t>
            </a:r>
            <a:r>
              <a:rPr sz="850" spc="120" dirty="0">
                <a:solidFill>
                  <a:srgbClr val="333333"/>
                </a:solidFill>
                <a:latin typeface="Lucida Console"/>
                <a:cs typeface="Lucida Console"/>
              </a:rPr>
              <a:t> </a:t>
            </a:r>
            <a:r>
              <a:rPr sz="850" spc="25" dirty="0">
                <a:solidFill>
                  <a:srgbClr val="333333"/>
                </a:solidFill>
                <a:latin typeface="Lucida Console"/>
                <a:cs typeface="Lucida Console"/>
              </a:rPr>
              <a:t>off </a:t>
            </a:r>
            <a:r>
              <a:rPr sz="850" spc="30" dirty="0">
                <a:solidFill>
                  <a:srgbClr val="333333"/>
                </a:solidFill>
                <a:latin typeface="Lucida Console"/>
                <a:cs typeface="Lucida Console"/>
              </a:rPr>
              <a:t> samba_export_all_rw</a:t>
            </a:r>
            <a:r>
              <a:rPr sz="850" spc="114" dirty="0">
                <a:solidFill>
                  <a:srgbClr val="333333"/>
                </a:solidFill>
                <a:latin typeface="Lucida Console"/>
                <a:cs typeface="Lucida Console"/>
              </a:rPr>
              <a:t> </a:t>
            </a:r>
            <a:r>
              <a:rPr sz="850" spc="25" dirty="0">
                <a:solidFill>
                  <a:srgbClr val="333333"/>
                </a:solidFill>
                <a:latin typeface="Lucida Console"/>
                <a:cs typeface="Lucida Console"/>
              </a:rPr>
              <a:t>--&gt;</a:t>
            </a:r>
            <a:r>
              <a:rPr sz="850" spc="120" dirty="0">
                <a:solidFill>
                  <a:srgbClr val="333333"/>
                </a:solidFill>
                <a:latin typeface="Lucida Console"/>
                <a:cs typeface="Lucida Console"/>
              </a:rPr>
              <a:t> </a:t>
            </a:r>
            <a:r>
              <a:rPr sz="850" spc="25" dirty="0">
                <a:solidFill>
                  <a:srgbClr val="333333"/>
                </a:solidFill>
                <a:latin typeface="Lucida Console"/>
                <a:cs typeface="Lucida Console"/>
              </a:rPr>
              <a:t>off </a:t>
            </a:r>
            <a:r>
              <a:rPr sz="850" spc="30" dirty="0">
                <a:solidFill>
                  <a:srgbClr val="333333"/>
                </a:solidFill>
                <a:latin typeface="Lucida Console"/>
                <a:cs typeface="Lucida Console"/>
              </a:rPr>
              <a:t> samba_load_libgfapi</a:t>
            </a:r>
            <a:r>
              <a:rPr sz="850" spc="25" dirty="0">
                <a:solidFill>
                  <a:srgbClr val="333333"/>
                </a:solidFill>
                <a:latin typeface="Lucida Console"/>
                <a:cs typeface="Lucida Console"/>
              </a:rPr>
              <a:t> --&gt; off</a:t>
            </a:r>
            <a:endParaRPr sz="850">
              <a:latin typeface="Lucida Console"/>
              <a:cs typeface="Lucida Console"/>
            </a:endParaRPr>
          </a:p>
          <a:p>
            <a:pPr marL="136525" marR="3542029">
              <a:lnSpc>
                <a:spcPct val="132400"/>
              </a:lnSpc>
            </a:pPr>
            <a:r>
              <a:rPr sz="850" spc="30" dirty="0">
                <a:solidFill>
                  <a:srgbClr val="333333"/>
                </a:solidFill>
                <a:latin typeface="Lucida Console"/>
                <a:cs typeface="Lucida Console"/>
              </a:rPr>
              <a:t>samba_portmapper </a:t>
            </a:r>
            <a:r>
              <a:rPr sz="850" spc="25" dirty="0">
                <a:solidFill>
                  <a:srgbClr val="333333"/>
                </a:solidFill>
                <a:latin typeface="Lucida Console"/>
                <a:cs typeface="Lucida Console"/>
              </a:rPr>
              <a:t>--&gt; off </a:t>
            </a:r>
            <a:r>
              <a:rPr sz="850" spc="30" dirty="0">
                <a:solidFill>
                  <a:srgbClr val="333333"/>
                </a:solidFill>
                <a:latin typeface="Lucida Console"/>
                <a:cs typeface="Lucida Console"/>
              </a:rPr>
              <a:t> samba_run_unconfined </a:t>
            </a:r>
            <a:r>
              <a:rPr sz="850" spc="25" dirty="0">
                <a:solidFill>
                  <a:srgbClr val="333333"/>
                </a:solidFill>
                <a:latin typeface="Lucida Console"/>
                <a:cs typeface="Lucida Console"/>
              </a:rPr>
              <a:t>--&gt; off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samba_share_fusefs </a:t>
            </a:r>
            <a:r>
              <a:rPr sz="850" spc="25" dirty="0">
                <a:solidFill>
                  <a:srgbClr val="333333"/>
                </a:solidFill>
                <a:latin typeface="Lucida Console"/>
                <a:cs typeface="Lucida Console"/>
              </a:rPr>
              <a:t>--&gt; off </a:t>
            </a:r>
            <a:r>
              <a:rPr sz="850" spc="30" dirty="0">
                <a:solidFill>
                  <a:srgbClr val="333333"/>
                </a:solidFill>
                <a:latin typeface="Lucida Console"/>
                <a:cs typeface="Lucida Console"/>
              </a:rPr>
              <a:t> samba_share_nfs </a:t>
            </a:r>
            <a:r>
              <a:rPr sz="850" spc="25" dirty="0">
                <a:solidFill>
                  <a:srgbClr val="333333"/>
                </a:solidFill>
                <a:latin typeface="Lucida Console"/>
                <a:cs typeface="Lucida Console"/>
              </a:rPr>
              <a:t>--&gt; off </a:t>
            </a:r>
            <a:r>
              <a:rPr sz="850" spc="30" dirty="0">
                <a:solidFill>
                  <a:srgbClr val="333333"/>
                </a:solidFill>
                <a:latin typeface="Lucida Console"/>
                <a:cs typeface="Lucida Console"/>
              </a:rPr>
              <a:t> sanlock_use_samba </a:t>
            </a:r>
            <a:r>
              <a:rPr sz="850" spc="25" dirty="0">
                <a:solidFill>
                  <a:srgbClr val="333333"/>
                </a:solidFill>
                <a:latin typeface="Lucida Console"/>
                <a:cs typeface="Lucida Console"/>
              </a:rPr>
              <a:t>--&gt; off </a:t>
            </a:r>
            <a:r>
              <a:rPr sz="850" spc="30" dirty="0">
                <a:solidFill>
                  <a:srgbClr val="333333"/>
                </a:solidFill>
                <a:latin typeface="Lucida Console"/>
                <a:cs typeface="Lucida Console"/>
              </a:rPr>
              <a:t> tmpreaper_use_samba </a:t>
            </a:r>
            <a:r>
              <a:rPr sz="850" spc="25" dirty="0">
                <a:solidFill>
                  <a:srgbClr val="333333"/>
                </a:solidFill>
                <a:latin typeface="Lucida Console"/>
                <a:cs typeface="Lucida Console"/>
              </a:rPr>
              <a:t>--&gt; off </a:t>
            </a:r>
            <a:r>
              <a:rPr sz="850" spc="30" dirty="0">
                <a:solidFill>
                  <a:srgbClr val="333333"/>
                </a:solidFill>
                <a:latin typeface="Lucida Console"/>
                <a:cs typeface="Lucida Console"/>
              </a:rPr>
              <a:t> use_samba_home_dirs </a:t>
            </a:r>
            <a:r>
              <a:rPr sz="850" spc="25" dirty="0">
                <a:solidFill>
                  <a:srgbClr val="333333"/>
                </a:solidFill>
                <a:latin typeface="Lucida Console"/>
                <a:cs typeface="Lucida Console"/>
              </a:rPr>
              <a:t>--&gt; off </a:t>
            </a:r>
            <a:r>
              <a:rPr sz="850" spc="30" dirty="0">
                <a:solidFill>
                  <a:srgbClr val="333333"/>
                </a:solidFill>
                <a:latin typeface="Lucida Console"/>
                <a:cs typeface="Lucida Console"/>
              </a:rPr>
              <a:t> virt_use_samba</a:t>
            </a:r>
            <a:r>
              <a:rPr sz="850" spc="20" dirty="0">
                <a:solidFill>
                  <a:srgbClr val="333333"/>
                </a:solidFill>
                <a:latin typeface="Lucida Console"/>
                <a:cs typeface="Lucida Console"/>
              </a:rPr>
              <a:t> </a:t>
            </a:r>
            <a:r>
              <a:rPr sz="850" spc="25" dirty="0">
                <a:solidFill>
                  <a:srgbClr val="333333"/>
                </a:solidFill>
                <a:latin typeface="Lucida Console"/>
                <a:cs typeface="Lucida Console"/>
              </a:rPr>
              <a:t>--&gt;</a:t>
            </a:r>
            <a:r>
              <a:rPr sz="850" spc="20" dirty="0">
                <a:solidFill>
                  <a:srgbClr val="333333"/>
                </a:solidFill>
                <a:latin typeface="Lucida Console"/>
                <a:cs typeface="Lucida Console"/>
              </a:rPr>
              <a:t> </a:t>
            </a:r>
            <a:r>
              <a:rPr sz="850" spc="25" dirty="0">
                <a:solidFill>
                  <a:srgbClr val="333333"/>
                </a:solidFill>
                <a:latin typeface="Lucida Console"/>
                <a:cs typeface="Lucida Console"/>
              </a:rPr>
              <a:t>off</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setsebool </a:t>
            </a:r>
            <a:r>
              <a:rPr sz="850" spc="20" dirty="0">
                <a:solidFill>
                  <a:srgbClr val="333333"/>
                </a:solidFill>
                <a:latin typeface="Lucida Console"/>
                <a:cs typeface="Lucida Console"/>
              </a:rPr>
              <a:t>-P</a:t>
            </a:r>
            <a:r>
              <a:rPr sz="850" spc="25" dirty="0">
                <a:solidFill>
                  <a:srgbClr val="333333"/>
                </a:solidFill>
                <a:latin typeface="Lucida Console"/>
                <a:cs typeface="Lucida Console"/>
              </a:rPr>
              <a:t> </a:t>
            </a:r>
            <a:r>
              <a:rPr sz="850" spc="30" dirty="0">
                <a:solidFill>
                  <a:srgbClr val="333333"/>
                </a:solidFill>
                <a:latin typeface="Lucida Console"/>
                <a:cs typeface="Lucida Console"/>
              </a:rPr>
              <a:t>samba_enable_home_dirs </a:t>
            </a:r>
            <a:r>
              <a:rPr sz="850" spc="20" dirty="0">
                <a:solidFill>
                  <a:srgbClr val="333333"/>
                </a:solidFill>
                <a:latin typeface="Lucida Console"/>
                <a:cs typeface="Lucida Console"/>
              </a:rPr>
              <a:t>on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服务程序的主配置文件中，根据表</a:t>
            </a:r>
            <a:r>
              <a:rPr sz="950" b="1" spc="-10" dirty="0">
                <a:solidFill>
                  <a:srgbClr val="333333"/>
                </a:solidFill>
                <a:latin typeface="Trebuchet MS"/>
                <a:cs typeface="Trebuchet MS"/>
              </a:rPr>
              <a:t>12-2</a:t>
            </a:r>
            <a:r>
              <a:rPr sz="950" b="1" spc="25" dirty="0">
                <a:solidFill>
                  <a:srgbClr val="333333"/>
                </a:solidFill>
                <a:latin typeface="微软雅黑"/>
                <a:cs typeface="微软雅黑"/>
              </a:rPr>
              <a:t>所提到的格式写入共享信息。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243332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/etc/samba/smb.conf </a:t>
            </a:r>
            <a:r>
              <a:rPr sz="850" spc="-500" dirty="0">
                <a:solidFill>
                  <a:srgbClr val="333333"/>
                </a:solidFill>
                <a:latin typeface="Lucida Console"/>
                <a:cs typeface="Lucida Console"/>
              </a:rPr>
              <a:t> </a:t>
            </a:r>
            <a:r>
              <a:rPr sz="850" spc="30" dirty="0">
                <a:solidFill>
                  <a:srgbClr val="333333"/>
                </a:solidFill>
                <a:latin typeface="Lucida Console"/>
                <a:cs typeface="Lucida Console"/>
              </a:rPr>
              <a:t>[global]</a:t>
            </a:r>
            <a:endParaRPr sz="850">
              <a:latin typeface="Lucida Console"/>
              <a:cs typeface="Lucida Console"/>
            </a:endParaRPr>
          </a:p>
          <a:p>
            <a:pPr marL="674370" marR="3767454">
              <a:lnSpc>
                <a:spcPct val="132400"/>
              </a:lnSpc>
            </a:pPr>
            <a:r>
              <a:rPr sz="850" spc="30" dirty="0">
                <a:solidFill>
                  <a:srgbClr val="333333"/>
                </a:solidFill>
                <a:latin typeface="Lucida Console"/>
                <a:cs typeface="Lucida Console"/>
              </a:rPr>
              <a:t>workgroup</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SAMBA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security</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5" dirty="0">
                <a:solidFill>
                  <a:srgbClr val="333333"/>
                </a:solidFill>
                <a:latin typeface="Lucida Console"/>
                <a:cs typeface="Lucida Console"/>
              </a:rPr>
              <a:t>user</a:t>
            </a:r>
            <a:endParaRPr sz="850">
              <a:latin typeface="Lucida Console"/>
              <a:cs typeface="Lucida Console"/>
            </a:endParaRPr>
          </a:p>
          <a:p>
            <a:pPr marL="136525" marR="3353435" indent="537210">
              <a:lnSpc>
                <a:spcPct val="132400"/>
              </a:lnSpc>
            </a:pPr>
            <a:r>
              <a:rPr sz="850" spc="25" dirty="0">
                <a:solidFill>
                  <a:srgbClr val="333333"/>
                </a:solidFill>
                <a:latin typeface="Lucida Console"/>
                <a:cs typeface="Lucida Console"/>
              </a:rPr>
              <a:t>passdb </a:t>
            </a:r>
            <a:r>
              <a:rPr sz="850" spc="30" dirty="0">
                <a:solidFill>
                  <a:srgbClr val="333333"/>
                </a:solidFill>
                <a:latin typeface="Lucida Console"/>
                <a:cs typeface="Lucida Console"/>
              </a:rPr>
              <a:t>backend </a:t>
            </a:r>
            <a:r>
              <a:rPr sz="850" spc="15" dirty="0">
                <a:solidFill>
                  <a:srgbClr val="333333"/>
                </a:solidFill>
                <a:latin typeface="Lucida Console"/>
                <a:cs typeface="Lucida Console"/>
              </a:rPr>
              <a:t>= </a:t>
            </a:r>
            <a:r>
              <a:rPr sz="850" spc="25" dirty="0">
                <a:solidFill>
                  <a:srgbClr val="333333"/>
                </a:solidFill>
                <a:latin typeface="Lucida Console"/>
                <a:cs typeface="Lucida Console"/>
              </a:rPr>
              <a:t>tdbsam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[database]</a:t>
            </a:r>
            <a:endParaRPr sz="850">
              <a:latin typeface="Lucida Console"/>
              <a:cs typeface="Lucida Console"/>
            </a:endParaRPr>
          </a:p>
          <a:p>
            <a:pPr marL="674370" marR="1282065">
              <a:lnSpc>
                <a:spcPct val="132400"/>
              </a:lnSpc>
              <a:spcBef>
                <a:spcPts val="5"/>
              </a:spcBef>
            </a:pPr>
            <a:r>
              <a:rPr sz="850" spc="30" dirty="0">
                <a:solidFill>
                  <a:srgbClr val="333333"/>
                </a:solidFill>
                <a:latin typeface="Lucida Console"/>
                <a:cs typeface="Lucida Console"/>
              </a:rPr>
              <a:t>comment</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Do</a:t>
            </a:r>
            <a:r>
              <a:rPr sz="850" spc="25" dirty="0">
                <a:solidFill>
                  <a:srgbClr val="333333"/>
                </a:solidFill>
                <a:latin typeface="Lucida Console"/>
                <a:cs typeface="Lucida Console"/>
              </a:rPr>
              <a:t> not</a:t>
            </a:r>
            <a:r>
              <a:rPr sz="850" spc="30" dirty="0">
                <a:solidFill>
                  <a:srgbClr val="333333"/>
                </a:solidFill>
                <a:latin typeface="Lucida Console"/>
                <a:cs typeface="Lucida Console"/>
              </a:rPr>
              <a:t> arbitrarily</a:t>
            </a:r>
            <a:r>
              <a:rPr sz="850" spc="25" dirty="0">
                <a:solidFill>
                  <a:srgbClr val="333333"/>
                </a:solidFill>
                <a:latin typeface="Lucida Console"/>
                <a:cs typeface="Lucida Console"/>
              </a:rPr>
              <a:t> modify</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database </a:t>
            </a:r>
            <a:r>
              <a:rPr sz="850" spc="25" dirty="0">
                <a:solidFill>
                  <a:srgbClr val="333333"/>
                </a:solidFill>
                <a:latin typeface="Lucida Console"/>
                <a:cs typeface="Lucida Console"/>
              </a:rPr>
              <a:t>file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path </a:t>
            </a:r>
            <a:r>
              <a:rPr sz="850" spc="15" dirty="0">
                <a:solidFill>
                  <a:srgbClr val="333333"/>
                </a:solidFill>
                <a:latin typeface="Lucida Console"/>
                <a:cs typeface="Lucida Console"/>
              </a:rPr>
              <a:t>=</a:t>
            </a:r>
            <a:r>
              <a:rPr sz="850" spc="30" dirty="0">
                <a:solidFill>
                  <a:srgbClr val="333333"/>
                </a:solidFill>
                <a:latin typeface="Lucida Console"/>
                <a:cs typeface="Lucida Console"/>
              </a:rPr>
              <a:t> /home/database</a:t>
            </a:r>
            <a:endParaRPr sz="850">
              <a:latin typeface="Lucida Console"/>
              <a:cs typeface="Lucida Console"/>
            </a:endParaRPr>
          </a:p>
          <a:p>
            <a:pPr marL="674370" marR="3975735">
              <a:lnSpc>
                <a:spcPct val="132400"/>
              </a:lnSpc>
            </a:pPr>
            <a:r>
              <a:rPr sz="850" spc="25" dirty="0">
                <a:solidFill>
                  <a:srgbClr val="333333"/>
                </a:solidFill>
                <a:latin typeface="Lucida Console"/>
                <a:cs typeface="Lucida Console"/>
              </a:rPr>
              <a:t>public </a:t>
            </a:r>
            <a:r>
              <a:rPr sz="850" spc="15" dirty="0">
                <a:solidFill>
                  <a:srgbClr val="333333"/>
                </a:solidFill>
                <a:latin typeface="Lucida Console"/>
                <a:cs typeface="Lucida Console"/>
              </a:rPr>
              <a:t>= </a:t>
            </a:r>
            <a:r>
              <a:rPr sz="850" spc="20" dirty="0">
                <a:solidFill>
                  <a:srgbClr val="333333"/>
                </a:solidFill>
                <a:latin typeface="Lucida Console"/>
                <a:cs typeface="Lucida Console"/>
              </a:rPr>
              <a:t>no </a:t>
            </a:r>
            <a:r>
              <a:rPr sz="850" spc="25" dirty="0">
                <a:solidFill>
                  <a:srgbClr val="333333"/>
                </a:solidFill>
                <a:latin typeface="Lucida Console"/>
                <a:cs typeface="Lucida Console"/>
              </a:rPr>
              <a:t> </a:t>
            </a:r>
            <a:r>
              <a:rPr sz="850" spc="30" dirty="0">
                <a:solidFill>
                  <a:srgbClr val="333333"/>
                </a:solidFill>
                <a:latin typeface="Lucida Console"/>
                <a:cs typeface="Lucida Console"/>
              </a:rPr>
              <a:t>writable</a:t>
            </a:r>
            <a:r>
              <a:rPr sz="850" spc="-15"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0" dirty="0">
                <a:solidFill>
                  <a:srgbClr val="333333"/>
                </a:solidFill>
                <a:latin typeface="微软雅黑"/>
                <a:cs typeface="微软雅黑"/>
              </a:rPr>
              <a:t>步</a:t>
            </a:r>
            <a:r>
              <a:rPr sz="950" b="1" spc="25" dirty="0">
                <a:solidFill>
                  <a:srgbClr val="333333"/>
                </a:solidFill>
                <a:latin typeface="微软雅黑"/>
                <a:cs typeface="微软雅黑"/>
              </a:rPr>
              <a:t>：</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服务程序的配置工作基本完毕。</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系统中的名字为</a:t>
            </a:r>
            <a:r>
              <a:rPr sz="950" b="1" spc="90" dirty="0">
                <a:solidFill>
                  <a:srgbClr val="333333"/>
                </a:solidFill>
                <a:latin typeface="Trebuchet MS"/>
                <a:cs typeface="Trebuchet MS"/>
              </a:rPr>
              <a:t>smb</a:t>
            </a:r>
            <a:r>
              <a:rPr sz="950" b="1" spc="20" dirty="0">
                <a:solidFill>
                  <a:srgbClr val="333333"/>
                </a:solidFill>
                <a:latin typeface="微软雅黑"/>
                <a:cs typeface="微软雅黑"/>
              </a:rPr>
              <a:t>，所以重 </a:t>
            </a:r>
            <a:r>
              <a:rPr sz="950" b="1" spc="25" dirty="0">
                <a:solidFill>
                  <a:srgbClr val="333333"/>
                </a:solidFill>
                <a:latin typeface="微软雅黑"/>
                <a:cs typeface="微软雅黑"/>
              </a:rPr>
              <a:t>启并加入到启动项中，保证在重启服务器后依然能够为用户持续提供服务。</a:t>
            </a:r>
            <a:endParaRPr sz="950">
              <a:latin typeface="微软雅黑"/>
              <a:cs typeface="微软雅黑"/>
            </a:endParaRPr>
          </a:p>
          <a:p>
            <a:pPr>
              <a:lnSpc>
                <a:spcPct val="100000"/>
              </a:lnSpc>
              <a:spcBef>
                <a:spcPts val="45"/>
              </a:spcBef>
            </a:pPr>
            <a:endParaRPr sz="900">
              <a:latin typeface="微软雅黑"/>
              <a:cs typeface="微软雅黑"/>
            </a:endParaRPr>
          </a:p>
          <a:p>
            <a:pPr marL="136525" marR="257429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restart </a:t>
            </a:r>
            <a:r>
              <a:rPr sz="850" spc="25" dirty="0">
                <a:solidFill>
                  <a:srgbClr val="333333"/>
                </a:solidFill>
                <a:latin typeface="Lucida Console"/>
                <a:cs typeface="Lucida Console"/>
              </a:rPr>
              <a:t>smb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25" dirty="0">
                <a:solidFill>
                  <a:srgbClr val="333333"/>
                </a:solidFill>
                <a:latin typeface="Lucida Console"/>
                <a:cs typeface="Lucida Console"/>
              </a:rPr>
              <a:t> enable</a:t>
            </a:r>
            <a:r>
              <a:rPr sz="850" spc="20" dirty="0">
                <a:solidFill>
                  <a:srgbClr val="333333"/>
                </a:solidFill>
                <a:latin typeface="Lucida Console"/>
                <a:cs typeface="Lucida Console"/>
              </a:rPr>
              <a:t> </a:t>
            </a:r>
            <a:r>
              <a:rPr sz="850" spc="25" dirty="0">
                <a:solidFill>
                  <a:srgbClr val="333333"/>
                </a:solidFill>
                <a:latin typeface="Lucida Console"/>
                <a:cs typeface="Lucida Console"/>
              </a:rPr>
              <a:t>smb</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Created symlink</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/etc/systemd/system/multi-user.target.wants/smb.service</a:t>
            </a:r>
            <a:r>
              <a:rPr sz="850" spc="35"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36525">
              <a:lnSpc>
                <a:spcPct val="100000"/>
              </a:lnSpc>
              <a:spcBef>
                <a:spcPts val="334"/>
              </a:spcBef>
            </a:pPr>
            <a:r>
              <a:rPr sz="850" spc="30" dirty="0">
                <a:solidFill>
                  <a:srgbClr val="333333"/>
                </a:solidFill>
                <a:latin typeface="Lucida Console"/>
                <a:cs typeface="Lucida Console"/>
              </a:rPr>
              <a:t>/usr/lib/systemd/system/smb.service.</a:t>
            </a:r>
            <a:endParaRPr sz="850">
              <a:latin typeface="Lucida Console"/>
              <a:cs typeface="Lucida Console"/>
            </a:endParaRPr>
          </a:p>
        </p:txBody>
      </p:sp>
      <p:sp>
        <p:nvSpPr>
          <p:cNvPr id="21" name="object 21"/>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190</a:t>
            </a:fld>
            <a:endParaRPr sz="800">
              <a:latin typeface="小哥哥网恋吗"/>
              <a:cs typeface="小哥哥网恋吗"/>
            </a:endParaRPr>
          </a:p>
        </p:txBody>
      </p:sp>
      <p:sp>
        <p:nvSpPr>
          <p:cNvPr id="20" name="object 2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5504598"/>
          <a:ext cx="5655945" cy="1257300"/>
        </p:xfrm>
        <a:graphic>
          <a:graphicData uri="http://schemas.openxmlformats.org/drawingml/2006/table">
            <a:tbl>
              <a:tblPr firstRow="1" bandRow="1">
                <a:tableStyleId>{2D5ABB26-0587-4C30-8999-92F81FD0307C}</a:tableStyleId>
              </a:tblPr>
              <a:tblGrid>
                <a:gridCol w="2172970">
                  <a:extLst>
                    <a:ext uri="{9D8B030D-6E8A-4147-A177-3AD203B41FA5}">
                      <a16:colId xmlns:a16="http://schemas.microsoft.com/office/drawing/2014/main" val="20000"/>
                    </a:ext>
                  </a:extLst>
                </a:gridCol>
                <a:gridCol w="1639570">
                  <a:extLst>
                    <a:ext uri="{9D8B030D-6E8A-4147-A177-3AD203B41FA5}">
                      <a16:colId xmlns:a16="http://schemas.microsoft.com/office/drawing/2014/main" val="20001"/>
                    </a:ext>
                  </a:extLst>
                </a:gridCol>
                <a:gridCol w="1830069">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70" dirty="0">
                          <a:solidFill>
                            <a:srgbClr val="333333"/>
                          </a:solidFill>
                          <a:latin typeface="Trebuchet MS"/>
                          <a:cs typeface="Trebuchet MS"/>
                        </a:rPr>
                        <a:t>Samba</a:t>
                      </a:r>
                      <a:r>
                        <a:rPr sz="950" spc="25" dirty="0">
                          <a:solidFill>
                            <a:srgbClr val="333333"/>
                          </a:solidFill>
                          <a:latin typeface="微软雅黑"/>
                          <a:cs typeface="微软雅黑"/>
                        </a:rPr>
                        <a:t>共享服务器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35" dirty="0">
                          <a:solidFill>
                            <a:srgbClr val="333333"/>
                          </a:solidFill>
                          <a:latin typeface="Trebuchet MS"/>
                          <a:cs typeface="Trebuchet MS"/>
                        </a:rPr>
                        <a:t>Linux</a:t>
                      </a:r>
                      <a:r>
                        <a:rPr sz="950" spc="25" dirty="0">
                          <a:solidFill>
                            <a:srgbClr val="333333"/>
                          </a:solidFill>
                          <a:latin typeface="微软雅黑"/>
                          <a:cs typeface="微软雅黑"/>
                        </a:rPr>
                        <a:t>客户端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192.168.10.20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60" dirty="0">
                          <a:solidFill>
                            <a:srgbClr val="333333"/>
                          </a:solidFill>
                          <a:latin typeface="Trebuchet MS"/>
                          <a:cs typeface="Trebuchet MS"/>
                        </a:rPr>
                        <a:t>Windows</a:t>
                      </a:r>
                      <a:r>
                        <a:rPr sz="950" spc="25" dirty="0">
                          <a:solidFill>
                            <a:srgbClr val="333333"/>
                          </a:solidFill>
                          <a:latin typeface="微软雅黑"/>
                          <a:cs typeface="微软雅黑"/>
                        </a:rPr>
                        <a:t>客户端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60" dirty="0">
                          <a:solidFill>
                            <a:srgbClr val="333333"/>
                          </a:solidFill>
                          <a:latin typeface="Trebuchet MS"/>
                          <a:cs typeface="Trebuchet MS"/>
                        </a:rPr>
                        <a:t>Windows</a:t>
                      </a:r>
                      <a:r>
                        <a:rPr sz="950" spc="-75" dirty="0">
                          <a:solidFill>
                            <a:srgbClr val="333333"/>
                          </a:solidFill>
                          <a:latin typeface="Trebuchet MS"/>
                          <a:cs typeface="Trebuchet MS"/>
                        </a:rPr>
                        <a:t> </a:t>
                      </a:r>
                      <a:r>
                        <a:rPr sz="950" spc="55" dirty="0">
                          <a:solidFill>
                            <a:srgbClr val="333333"/>
                          </a:solidFill>
                          <a:latin typeface="Trebuchet MS"/>
                          <a:cs typeface="Trebuchet MS"/>
                        </a:rPr>
                        <a:t>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192.168.10.30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bl>
          </a:graphicData>
        </a:graphic>
      </p:graphicFrame>
      <p:grpSp>
        <p:nvGrpSpPr>
          <p:cNvPr id="3" name="object 3"/>
          <p:cNvGrpSpPr/>
          <p:nvPr/>
        </p:nvGrpSpPr>
        <p:grpSpPr>
          <a:xfrm>
            <a:off x="959124" y="892364"/>
            <a:ext cx="5651500" cy="667385"/>
            <a:chOff x="959124" y="892364"/>
            <a:chExt cx="5651500" cy="667385"/>
          </a:xfrm>
        </p:grpSpPr>
        <p:sp>
          <p:nvSpPr>
            <p:cNvPr id="4" name="object 4"/>
            <p:cNvSpPr/>
            <p:nvPr/>
          </p:nvSpPr>
          <p:spPr>
            <a:xfrm>
              <a:off x="963889" y="897129"/>
              <a:ext cx="5641975" cy="657860"/>
            </a:xfrm>
            <a:custGeom>
              <a:avLst/>
              <a:gdLst/>
              <a:ahLst/>
              <a:cxnLst/>
              <a:rect l="l" t="t" r="r" b="b"/>
              <a:pathLst>
                <a:path w="5641975" h="657860">
                  <a:moveTo>
                    <a:pt x="5617597" y="657530"/>
                  </a:moveTo>
                  <a:lnTo>
                    <a:pt x="23823" y="657530"/>
                  </a:lnTo>
                  <a:lnTo>
                    <a:pt x="20659" y="657378"/>
                  </a:lnTo>
                  <a:lnTo>
                    <a:pt x="0" y="636832"/>
                  </a:lnTo>
                  <a:lnTo>
                    <a:pt x="0" y="633706"/>
                  </a:lnTo>
                  <a:lnTo>
                    <a:pt x="0" y="20545"/>
                  </a:lnTo>
                  <a:lnTo>
                    <a:pt x="20659" y="0"/>
                  </a:lnTo>
                  <a:lnTo>
                    <a:pt x="5620752" y="0"/>
                  </a:lnTo>
                  <a:lnTo>
                    <a:pt x="5641421" y="20545"/>
                  </a:lnTo>
                  <a:lnTo>
                    <a:pt x="5641421" y="636832"/>
                  </a:lnTo>
                  <a:lnTo>
                    <a:pt x="5620752" y="657378"/>
                  </a:lnTo>
                  <a:lnTo>
                    <a:pt x="5617597" y="657530"/>
                  </a:lnTo>
                  <a:close/>
                </a:path>
              </a:pathLst>
            </a:custGeom>
            <a:solidFill>
              <a:srgbClr val="F8F8F8"/>
            </a:solidFill>
          </p:spPr>
          <p:txBody>
            <a:bodyPr wrap="square" lIns="0" tIns="0" rIns="0" bIns="0" rtlCol="0"/>
            <a:lstStyle/>
            <a:p>
              <a:endParaRPr/>
            </a:p>
          </p:txBody>
        </p:sp>
        <p:sp>
          <p:nvSpPr>
            <p:cNvPr id="5" name="object 5"/>
            <p:cNvSpPr/>
            <p:nvPr/>
          </p:nvSpPr>
          <p:spPr>
            <a:xfrm>
              <a:off x="963889" y="897129"/>
              <a:ext cx="5641975" cy="657860"/>
            </a:xfrm>
            <a:custGeom>
              <a:avLst/>
              <a:gdLst/>
              <a:ahLst/>
              <a:cxnLst/>
              <a:rect l="l" t="t" r="r" b="b"/>
              <a:pathLst>
                <a:path w="5641975" h="657860">
                  <a:moveTo>
                    <a:pt x="0" y="633706"/>
                  </a:moveTo>
                  <a:lnTo>
                    <a:pt x="0" y="23823"/>
                  </a:lnTo>
                  <a:lnTo>
                    <a:pt x="0" y="20545"/>
                  </a:lnTo>
                  <a:lnTo>
                    <a:pt x="600" y="17419"/>
                  </a:lnTo>
                  <a:lnTo>
                    <a:pt x="1810" y="14446"/>
                  </a:lnTo>
                  <a:lnTo>
                    <a:pt x="3020" y="11311"/>
                  </a:lnTo>
                  <a:lnTo>
                    <a:pt x="4745" y="8786"/>
                  </a:lnTo>
                  <a:lnTo>
                    <a:pt x="6975" y="6699"/>
                  </a:lnTo>
                  <a:lnTo>
                    <a:pt x="9214" y="4469"/>
                  </a:lnTo>
                  <a:lnTo>
                    <a:pt x="11787" y="2830"/>
                  </a:lnTo>
                  <a:lnTo>
                    <a:pt x="14703" y="1486"/>
                  </a:lnTo>
                  <a:lnTo>
                    <a:pt x="17629" y="447"/>
                  </a:lnTo>
                  <a:lnTo>
                    <a:pt x="20659" y="0"/>
                  </a:lnTo>
                  <a:lnTo>
                    <a:pt x="23823" y="0"/>
                  </a:lnTo>
                  <a:lnTo>
                    <a:pt x="5617597" y="0"/>
                  </a:lnTo>
                  <a:lnTo>
                    <a:pt x="5620752" y="0"/>
                  </a:lnTo>
                  <a:lnTo>
                    <a:pt x="5623792" y="447"/>
                  </a:lnTo>
                  <a:lnTo>
                    <a:pt x="5626717" y="1486"/>
                  </a:lnTo>
                  <a:lnTo>
                    <a:pt x="5629633" y="2830"/>
                  </a:lnTo>
                  <a:lnTo>
                    <a:pt x="5632206" y="4469"/>
                  </a:lnTo>
                  <a:lnTo>
                    <a:pt x="5634446" y="6699"/>
                  </a:lnTo>
                  <a:lnTo>
                    <a:pt x="5636675" y="8786"/>
                  </a:lnTo>
                  <a:lnTo>
                    <a:pt x="5638400" y="11311"/>
                  </a:lnTo>
                  <a:lnTo>
                    <a:pt x="5639610" y="14446"/>
                  </a:lnTo>
                  <a:lnTo>
                    <a:pt x="5640821" y="17419"/>
                  </a:lnTo>
                  <a:lnTo>
                    <a:pt x="5641421" y="20545"/>
                  </a:lnTo>
                  <a:lnTo>
                    <a:pt x="5641421" y="23823"/>
                  </a:lnTo>
                  <a:lnTo>
                    <a:pt x="5641421" y="633706"/>
                  </a:lnTo>
                  <a:lnTo>
                    <a:pt x="5641421" y="636832"/>
                  </a:lnTo>
                  <a:lnTo>
                    <a:pt x="5640821" y="639815"/>
                  </a:lnTo>
                  <a:lnTo>
                    <a:pt x="5639610" y="642636"/>
                  </a:lnTo>
                  <a:lnTo>
                    <a:pt x="5638400" y="645466"/>
                  </a:lnTo>
                  <a:lnTo>
                    <a:pt x="5626717" y="655300"/>
                  </a:lnTo>
                  <a:lnTo>
                    <a:pt x="5623792" y="656634"/>
                  </a:lnTo>
                  <a:lnTo>
                    <a:pt x="5620752" y="657378"/>
                  </a:lnTo>
                  <a:lnTo>
                    <a:pt x="5617597" y="657530"/>
                  </a:lnTo>
                  <a:lnTo>
                    <a:pt x="23823" y="657530"/>
                  </a:lnTo>
                  <a:lnTo>
                    <a:pt x="20659" y="657378"/>
                  </a:lnTo>
                  <a:lnTo>
                    <a:pt x="17629" y="656634"/>
                  </a:lnTo>
                  <a:lnTo>
                    <a:pt x="14703" y="655300"/>
                  </a:lnTo>
                  <a:lnTo>
                    <a:pt x="11787" y="654109"/>
                  </a:lnTo>
                  <a:lnTo>
                    <a:pt x="1810" y="642636"/>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978218"/>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7" name="object 7"/>
          <p:cNvSpPr txBox="1"/>
          <p:nvPr/>
        </p:nvSpPr>
        <p:spPr>
          <a:xfrm>
            <a:off x="895633" y="333066"/>
            <a:ext cx="5809615" cy="1931035"/>
          </a:xfrm>
          <a:prstGeom prst="rect">
            <a:avLst/>
          </a:prstGeom>
        </p:spPr>
        <p:txBody>
          <a:bodyPr vert="horz" wrap="square" lIns="0" tIns="12065" rIns="0" bIns="0" rtlCol="0">
            <a:spAutoFit/>
          </a:bodyPr>
          <a:lstStyle/>
          <a:p>
            <a:pPr marL="63500" marR="55880">
              <a:lnSpc>
                <a:spcPct val="131600"/>
              </a:lnSpc>
              <a:spcBef>
                <a:spcPts val="95"/>
              </a:spcBef>
            </a:pPr>
            <a:r>
              <a:rPr sz="950" b="1" spc="25" dirty="0">
                <a:solidFill>
                  <a:srgbClr val="333333"/>
                </a:solidFill>
                <a:latin typeface="微软雅黑"/>
                <a:cs typeface="微软雅黑"/>
              </a:rPr>
              <a:t>避免防火墙会限制用户访问，因此决定将</a:t>
            </a:r>
            <a:r>
              <a:rPr sz="950" b="1" spc="45" dirty="0">
                <a:solidFill>
                  <a:srgbClr val="333333"/>
                </a:solidFill>
                <a:latin typeface="Trebuchet MS"/>
                <a:cs typeface="Trebuchet MS"/>
              </a:rPr>
              <a:t>iptables</a:t>
            </a:r>
            <a:r>
              <a:rPr sz="950" b="1" spc="25" dirty="0">
                <a:solidFill>
                  <a:srgbClr val="333333"/>
                </a:solidFill>
                <a:latin typeface="微软雅黑"/>
                <a:cs typeface="微软雅黑"/>
              </a:rPr>
              <a:t>防火墙清空，再把</a:t>
            </a:r>
            <a:r>
              <a:rPr sz="950" b="1" spc="85" dirty="0">
                <a:solidFill>
                  <a:srgbClr val="333333"/>
                </a:solidFill>
                <a:latin typeface="Trebuchet MS"/>
                <a:cs typeface="Trebuchet MS"/>
              </a:rPr>
              <a:t>samba</a:t>
            </a:r>
            <a:r>
              <a:rPr sz="950" b="1" spc="25" dirty="0">
                <a:solidFill>
                  <a:srgbClr val="333333"/>
                </a:solidFill>
                <a:latin typeface="微软雅黑"/>
                <a:cs typeface="微软雅黑"/>
              </a:rPr>
              <a:t>服务添加到</a:t>
            </a:r>
            <a:r>
              <a:rPr sz="950" b="1" spc="40" dirty="0">
                <a:solidFill>
                  <a:srgbClr val="333333"/>
                </a:solidFill>
                <a:latin typeface="Trebuchet MS"/>
                <a:cs typeface="Trebuchet MS"/>
              </a:rPr>
              <a:t>firewalld</a:t>
            </a:r>
            <a:r>
              <a:rPr sz="950" b="1" spc="25" dirty="0">
                <a:solidFill>
                  <a:srgbClr val="333333"/>
                </a:solidFill>
                <a:latin typeface="微软雅黑"/>
                <a:cs typeface="微软雅黑"/>
              </a:rPr>
              <a:t>防</a:t>
            </a:r>
            <a:r>
              <a:rPr sz="950" b="1" spc="-220" dirty="0">
                <a:solidFill>
                  <a:srgbClr val="333333"/>
                </a:solidFill>
                <a:latin typeface="微软雅黑"/>
                <a:cs typeface="微软雅黑"/>
              </a:rPr>
              <a:t>火</a:t>
            </a:r>
            <a:r>
              <a:rPr sz="1200" baseline="34722" dirty="0">
                <a:latin typeface="小哥哥网恋吗"/>
                <a:cs typeface="小哥哥网恋吗"/>
              </a:rPr>
              <a:t>5/20 </a:t>
            </a:r>
            <a:r>
              <a:rPr sz="950" b="1" spc="25" dirty="0">
                <a:solidFill>
                  <a:srgbClr val="333333"/>
                </a:solidFill>
                <a:latin typeface="微软雅黑"/>
                <a:cs typeface="微软雅黑"/>
              </a:rPr>
              <a:t>墙中，确保万无一失。</a:t>
            </a:r>
            <a:endParaRPr sz="950">
              <a:latin typeface="微软雅黑"/>
              <a:cs typeface="微软雅黑"/>
            </a:endParaRPr>
          </a:p>
          <a:p>
            <a:pPr>
              <a:lnSpc>
                <a:spcPct val="100000"/>
              </a:lnSpc>
              <a:spcBef>
                <a:spcPts val="40"/>
              </a:spcBef>
            </a:pPr>
            <a:endParaRPr sz="900">
              <a:latin typeface="微软雅黑"/>
              <a:cs typeface="微软雅黑"/>
            </a:endParaRPr>
          </a:p>
          <a:p>
            <a:pPr marL="187325" marR="833755">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iptables -F[root@linuxprobe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iptables-save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--zone=public --permanent </a:t>
            </a:r>
            <a:r>
              <a:rPr sz="850" spc="25" dirty="0">
                <a:solidFill>
                  <a:srgbClr val="333333"/>
                </a:solidFill>
                <a:latin typeface="Lucida Console"/>
                <a:cs typeface="Lucida Console"/>
              </a:rPr>
              <a:t>--add- </a:t>
            </a:r>
            <a:r>
              <a:rPr sz="850" spc="30" dirty="0">
                <a:solidFill>
                  <a:srgbClr val="333333"/>
                </a:solidFill>
                <a:latin typeface="Lucida Console"/>
                <a:cs typeface="Lucida Console"/>
              </a:rPr>
              <a:t> service=sambasuccess[root@linuxprobe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firewall-cmd --reloadsuccess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62865" marR="119380" algn="just">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6</a:t>
            </a:r>
            <a:r>
              <a:rPr sz="950" b="1" spc="25" dirty="0">
                <a:solidFill>
                  <a:srgbClr val="333333"/>
                </a:solidFill>
                <a:latin typeface="微软雅黑"/>
                <a:cs typeface="微软雅黑"/>
              </a:rPr>
              <a:t>步</a:t>
            </a:r>
            <a:r>
              <a:rPr sz="950" b="1" spc="20" dirty="0">
                <a:solidFill>
                  <a:srgbClr val="333333"/>
                </a:solidFill>
                <a:latin typeface="微软雅黑"/>
                <a:cs typeface="微软雅黑"/>
              </a:rPr>
              <a:t>：</a:t>
            </a:r>
            <a:r>
              <a:rPr sz="950" b="1" spc="25" dirty="0">
                <a:solidFill>
                  <a:srgbClr val="333333"/>
                </a:solidFill>
                <a:latin typeface="微软雅黑"/>
                <a:cs typeface="微软雅黑"/>
              </a:rPr>
              <a:t>在服务器本地检查</a:t>
            </a:r>
            <a:r>
              <a:rPr sz="950" b="1" spc="85" dirty="0">
                <a:solidFill>
                  <a:srgbClr val="333333"/>
                </a:solidFill>
                <a:latin typeface="Trebuchet MS"/>
                <a:cs typeface="Trebuchet MS"/>
              </a:rPr>
              <a:t>samba</a:t>
            </a:r>
            <a:r>
              <a:rPr sz="950" b="1" spc="25" dirty="0">
                <a:solidFill>
                  <a:srgbClr val="333333"/>
                </a:solidFill>
                <a:latin typeface="微软雅黑"/>
                <a:cs typeface="微软雅黑"/>
              </a:rPr>
              <a:t>服务是否启动可以用</a:t>
            </a:r>
            <a:r>
              <a:rPr sz="950" b="1" spc="35" dirty="0">
                <a:solidFill>
                  <a:srgbClr val="333333"/>
                </a:solidFill>
                <a:latin typeface="Trebuchet MS"/>
                <a:cs typeface="Trebuchet MS"/>
              </a:rPr>
              <a:t>“systemctl</a:t>
            </a:r>
            <a:r>
              <a:rPr sz="950" b="1" spc="-40" dirty="0">
                <a:solidFill>
                  <a:srgbClr val="333333"/>
                </a:solidFill>
                <a:latin typeface="Trebuchet MS"/>
                <a:cs typeface="Trebuchet MS"/>
              </a:rPr>
              <a:t> </a:t>
            </a:r>
            <a:r>
              <a:rPr sz="950" b="1" spc="65" dirty="0">
                <a:solidFill>
                  <a:srgbClr val="333333"/>
                </a:solidFill>
                <a:latin typeface="Trebuchet MS"/>
                <a:cs typeface="Trebuchet MS"/>
              </a:rPr>
              <a:t>status</a:t>
            </a:r>
            <a:r>
              <a:rPr sz="950" b="1" spc="-35" dirty="0">
                <a:solidFill>
                  <a:srgbClr val="333333"/>
                </a:solidFill>
                <a:latin typeface="Trebuchet MS"/>
                <a:cs typeface="Trebuchet MS"/>
              </a:rPr>
              <a:t> </a:t>
            </a:r>
            <a:r>
              <a:rPr sz="950" b="1" spc="35" dirty="0">
                <a:solidFill>
                  <a:srgbClr val="333333"/>
                </a:solidFill>
                <a:latin typeface="Trebuchet MS"/>
                <a:cs typeface="Trebuchet MS"/>
              </a:rPr>
              <a:t>smb”</a:t>
            </a:r>
            <a:r>
              <a:rPr sz="950" b="1" spc="25" dirty="0">
                <a:solidFill>
                  <a:srgbClr val="333333"/>
                </a:solidFill>
                <a:latin typeface="微软雅黑"/>
                <a:cs typeface="微软雅黑"/>
              </a:rPr>
              <a:t>进行查看，而如果想进 一步看</a:t>
            </a:r>
            <a:r>
              <a:rPr sz="950" b="1" spc="85" dirty="0">
                <a:solidFill>
                  <a:srgbClr val="333333"/>
                </a:solidFill>
                <a:latin typeface="Trebuchet MS"/>
                <a:cs typeface="Trebuchet MS"/>
              </a:rPr>
              <a:t>samba</a:t>
            </a:r>
            <a:r>
              <a:rPr sz="950" b="1" spc="25" dirty="0">
                <a:solidFill>
                  <a:srgbClr val="333333"/>
                </a:solidFill>
                <a:latin typeface="微软雅黑"/>
                <a:cs typeface="微软雅黑"/>
              </a:rPr>
              <a:t>服务都共享出去了哪些共享目录，则可以用</a:t>
            </a:r>
            <a:r>
              <a:rPr sz="950" b="1" spc="50" dirty="0">
                <a:solidFill>
                  <a:srgbClr val="333333"/>
                </a:solidFill>
                <a:latin typeface="Trebuchet MS"/>
                <a:cs typeface="Trebuchet MS"/>
              </a:rPr>
              <a:t>smbclient</a:t>
            </a:r>
            <a:r>
              <a:rPr sz="950" b="1" spc="25" dirty="0">
                <a:solidFill>
                  <a:srgbClr val="333333"/>
                </a:solidFill>
                <a:latin typeface="微软雅黑"/>
                <a:cs typeface="微软雅黑"/>
              </a:rPr>
              <a:t>命令来查看共享详情，</a:t>
            </a:r>
            <a:r>
              <a:rPr sz="950" b="1" spc="25" dirty="0">
                <a:solidFill>
                  <a:srgbClr val="333333"/>
                </a:solidFill>
                <a:latin typeface="Trebuchet MS"/>
                <a:cs typeface="Trebuchet MS"/>
              </a:rPr>
              <a:t>-U</a:t>
            </a:r>
            <a:r>
              <a:rPr sz="950" b="1" spc="25" dirty="0">
                <a:solidFill>
                  <a:srgbClr val="333333"/>
                </a:solidFill>
                <a:latin typeface="微软雅黑"/>
                <a:cs typeface="微软雅黑"/>
              </a:rPr>
              <a:t>参数指定 了用户名称，建议一会用哪位用户进行挂载，就用哪位用户身份进行查看</a:t>
            </a:r>
            <a:r>
              <a:rPr sz="950" b="1" spc="5" dirty="0">
                <a:solidFill>
                  <a:srgbClr val="333333"/>
                </a:solidFill>
                <a:latin typeface="微软雅黑"/>
                <a:cs typeface="微软雅黑"/>
              </a:rPr>
              <a:t>；</a:t>
            </a:r>
            <a:r>
              <a:rPr sz="950" b="1" spc="5" dirty="0">
                <a:solidFill>
                  <a:srgbClr val="333333"/>
                </a:solidFill>
                <a:latin typeface="Trebuchet MS"/>
                <a:cs typeface="Trebuchet MS"/>
              </a:rPr>
              <a:t>-L</a:t>
            </a:r>
            <a:r>
              <a:rPr sz="950" b="1" spc="25" dirty="0">
                <a:solidFill>
                  <a:srgbClr val="333333"/>
                </a:solidFill>
                <a:latin typeface="微软雅黑"/>
                <a:cs typeface="微软雅黑"/>
              </a:rPr>
              <a:t>参数列举共享清单。</a:t>
            </a:r>
            <a:endParaRPr sz="950">
              <a:latin typeface="微软雅黑"/>
              <a:cs typeface="微软雅黑"/>
            </a:endParaRPr>
          </a:p>
        </p:txBody>
      </p:sp>
      <p:grpSp>
        <p:nvGrpSpPr>
          <p:cNvPr id="8" name="object 8"/>
          <p:cNvGrpSpPr/>
          <p:nvPr/>
        </p:nvGrpSpPr>
        <p:grpSpPr>
          <a:xfrm>
            <a:off x="959124" y="2417073"/>
            <a:ext cx="5651500" cy="1353185"/>
            <a:chOff x="959124" y="2417073"/>
            <a:chExt cx="5651500" cy="1353185"/>
          </a:xfrm>
        </p:grpSpPr>
        <p:sp>
          <p:nvSpPr>
            <p:cNvPr id="9" name="object 9"/>
            <p:cNvSpPr/>
            <p:nvPr/>
          </p:nvSpPr>
          <p:spPr>
            <a:xfrm>
              <a:off x="963889" y="2421837"/>
              <a:ext cx="5641975" cy="1343660"/>
            </a:xfrm>
            <a:custGeom>
              <a:avLst/>
              <a:gdLst/>
              <a:ahLst/>
              <a:cxnLst/>
              <a:rect l="l" t="t" r="r" b="b"/>
              <a:pathLst>
                <a:path w="5641975" h="1343660">
                  <a:moveTo>
                    <a:pt x="5617597" y="1343649"/>
                  </a:moveTo>
                  <a:lnTo>
                    <a:pt x="23823" y="1343649"/>
                  </a:lnTo>
                  <a:lnTo>
                    <a:pt x="20659" y="1343496"/>
                  </a:lnTo>
                  <a:lnTo>
                    <a:pt x="0" y="1322799"/>
                  </a:lnTo>
                  <a:lnTo>
                    <a:pt x="0" y="1319825"/>
                  </a:lnTo>
                  <a:lnTo>
                    <a:pt x="0" y="20402"/>
                  </a:lnTo>
                  <a:lnTo>
                    <a:pt x="20659" y="0"/>
                  </a:lnTo>
                  <a:lnTo>
                    <a:pt x="5620752" y="0"/>
                  </a:lnTo>
                  <a:lnTo>
                    <a:pt x="5641421" y="20402"/>
                  </a:lnTo>
                  <a:lnTo>
                    <a:pt x="5641421" y="1322799"/>
                  </a:lnTo>
                  <a:lnTo>
                    <a:pt x="5620752" y="1343496"/>
                  </a:lnTo>
                  <a:lnTo>
                    <a:pt x="5617597" y="1343649"/>
                  </a:lnTo>
                  <a:close/>
                </a:path>
              </a:pathLst>
            </a:custGeom>
            <a:solidFill>
              <a:srgbClr val="F8F8F8"/>
            </a:solidFill>
          </p:spPr>
          <p:txBody>
            <a:bodyPr wrap="square" lIns="0" tIns="0" rIns="0" bIns="0" rtlCol="0"/>
            <a:lstStyle/>
            <a:p>
              <a:endParaRPr/>
            </a:p>
          </p:txBody>
        </p:sp>
        <p:sp>
          <p:nvSpPr>
            <p:cNvPr id="10" name="object 10"/>
            <p:cNvSpPr/>
            <p:nvPr/>
          </p:nvSpPr>
          <p:spPr>
            <a:xfrm>
              <a:off x="963889" y="2421837"/>
              <a:ext cx="5641975" cy="1343660"/>
            </a:xfrm>
            <a:custGeom>
              <a:avLst/>
              <a:gdLst/>
              <a:ahLst/>
              <a:cxnLst/>
              <a:rect l="l" t="t" r="r" b="b"/>
              <a:pathLst>
                <a:path w="5641975" h="1343660">
                  <a:moveTo>
                    <a:pt x="0" y="1319825"/>
                  </a:moveTo>
                  <a:lnTo>
                    <a:pt x="0" y="23823"/>
                  </a:lnTo>
                  <a:lnTo>
                    <a:pt x="0" y="20402"/>
                  </a:lnTo>
                  <a:lnTo>
                    <a:pt x="600" y="17276"/>
                  </a:lnTo>
                  <a:lnTo>
                    <a:pt x="1810" y="14446"/>
                  </a:lnTo>
                  <a:lnTo>
                    <a:pt x="3020" y="11616"/>
                  </a:lnTo>
                  <a:lnTo>
                    <a:pt x="4745" y="9081"/>
                  </a:lnTo>
                  <a:lnTo>
                    <a:pt x="20659" y="0"/>
                  </a:lnTo>
                  <a:lnTo>
                    <a:pt x="23823" y="0"/>
                  </a:lnTo>
                  <a:lnTo>
                    <a:pt x="5617597" y="0"/>
                  </a:lnTo>
                  <a:lnTo>
                    <a:pt x="5620752" y="0"/>
                  </a:lnTo>
                  <a:lnTo>
                    <a:pt x="5623792" y="600"/>
                  </a:lnTo>
                  <a:lnTo>
                    <a:pt x="5626717" y="1791"/>
                  </a:lnTo>
                  <a:lnTo>
                    <a:pt x="5629633" y="2830"/>
                  </a:lnTo>
                  <a:lnTo>
                    <a:pt x="5639610" y="14446"/>
                  </a:lnTo>
                  <a:lnTo>
                    <a:pt x="5640821" y="17276"/>
                  </a:lnTo>
                  <a:lnTo>
                    <a:pt x="5641421" y="20402"/>
                  </a:lnTo>
                  <a:lnTo>
                    <a:pt x="5641421" y="23823"/>
                  </a:lnTo>
                  <a:lnTo>
                    <a:pt x="5641421" y="1319825"/>
                  </a:lnTo>
                  <a:lnTo>
                    <a:pt x="5641421" y="1322799"/>
                  </a:lnTo>
                  <a:lnTo>
                    <a:pt x="5640821" y="1325781"/>
                  </a:lnTo>
                  <a:lnTo>
                    <a:pt x="5639610" y="1328611"/>
                  </a:lnTo>
                  <a:lnTo>
                    <a:pt x="5638400" y="1331585"/>
                  </a:lnTo>
                  <a:lnTo>
                    <a:pt x="5617597" y="1343649"/>
                  </a:lnTo>
                  <a:lnTo>
                    <a:pt x="23823" y="1343649"/>
                  </a:lnTo>
                  <a:lnTo>
                    <a:pt x="0" y="1322799"/>
                  </a:lnTo>
                  <a:lnTo>
                    <a:pt x="0" y="1319825"/>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2502927"/>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3910072"/>
            <a:ext cx="5559425" cy="11461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777777"/>
                </a:solidFill>
                <a:latin typeface="Trebuchet MS"/>
                <a:cs typeface="Trebuchet MS"/>
              </a:rPr>
              <a:t>12.1.2</a:t>
            </a:r>
            <a:r>
              <a:rPr sz="950" b="1" spc="-35" dirty="0">
                <a:solidFill>
                  <a:srgbClr val="777777"/>
                </a:solidFill>
                <a:latin typeface="Trebuchet MS"/>
                <a:cs typeface="Trebuchet MS"/>
              </a:rPr>
              <a:t> </a:t>
            </a:r>
            <a:r>
              <a:rPr sz="950" b="1" spc="70" dirty="0">
                <a:solidFill>
                  <a:srgbClr val="777777"/>
                </a:solidFill>
                <a:latin typeface="Trebuchet MS"/>
                <a:cs typeface="Trebuchet MS"/>
              </a:rPr>
              <a:t>Windows</a:t>
            </a:r>
            <a:r>
              <a:rPr sz="950" b="1" spc="25" dirty="0">
                <a:solidFill>
                  <a:srgbClr val="777777"/>
                </a:solidFill>
                <a:latin typeface="微软雅黑"/>
                <a:cs typeface="微软雅黑"/>
              </a:rPr>
              <a:t>挂载共享</a:t>
            </a:r>
            <a:endParaRPr sz="950">
              <a:latin typeface="微软雅黑"/>
              <a:cs typeface="微软雅黑"/>
            </a:endParaRPr>
          </a:p>
          <a:p>
            <a:pPr marL="12700" marR="5715">
              <a:lnSpc>
                <a:spcPct val="131600"/>
              </a:lnSpc>
              <a:spcBef>
                <a:spcPts val="900"/>
              </a:spcBef>
            </a:pPr>
            <a:r>
              <a:rPr sz="950" b="1" spc="25" dirty="0">
                <a:solidFill>
                  <a:srgbClr val="333333"/>
                </a:solidFill>
                <a:latin typeface="微软雅黑"/>
                <a:cs typeface="微软雅黑"/>
              </a:rPr>
              <a:t>无论</a:t>
            </a:r>
            <a:r>
              <a:rPr sz="950" b="1" spc="80" dirty="0">
                <a:solidFill>
                  <a:srgbClr val="333333"/>
                </a:solidFill>
                <a:latin typeface="Trebuchet MS"/>
                <a:cs typeface="Trebuchet MS"/>
              </a:rPr>
              <a:t>Samba</a:t>
            </a:r>
            <a:r>
              <a:rPr sz="950" b="1" spc="25" dirty="0">
                <a:solidFill>
                  <a:srgbClr val="333333"/>
                </a:solidFill>
                <a:latin typeface="微软雅黑"/>
                <a:cs typeface="微软雅黑"/>
              </a:rPr>
              <a:t>共享服务是部署</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系统上还是部署在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系统上，通过</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系统进行访问 时，其步骤和方法都是一样的。下面假设</a:t>
            </a:r>
            <a:r>
              <a:rPr sz="950" b="1" spc="80" dirty="0">
                <a:solidFill>
                  <a:srgbClr val="333333"/>
                </a:solidFill>
                <a:latin typeface="Trebuchet MS"/>
                <a:cs typeface="Trebuchet MS"/>
              </a:rPr>
              <a:t>Samba</a:t>
            </a:r>
            <a:r>
              <a:rPr sz="950" b="1" spc="25" dirty="0">
                <a:solidFill>
                  <a:srgbClr val="333333"/>
                </a:solidFill>
                <a:latin typeface="微软雅黑"/>
                <a:cs typeface="微软雅黑"/>
              </a:rPr>
              <a:t>共享服务部署在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系统上，并通过</a:t>
            </a:r>
            <a:r>
              <a:rPr sz="950" b="1" spc="70" dirty="0">
                <a:solidFill>
                  <a:srgbClr val="333333"/>
                </a:solidFill>
                <a:latin typeface="Trebuchet MS"/>
                <a:cs typeface="Trebuchet MS"/>
              </a:rPr>
              <a:t>Windows</a:t>
            </a:r>
            <a:r>
              <a:rPr sz="950" b="1" spc="15" dirty="0">
                <a:solidFill>
                  <a:srgbClr val="333333"/>
                </a:solidFill>
                <a:latin typeface="微软雅黑"/>
                <a:cs typeface="微软雅黑"/>
              </a:rPr>
              <a:t>系统 </a:t>
            </a:r>
            <a:r>
              <a:rPr sz="950" b="1" spc="25" dirty="0">
                <a:solidFill>
                  <a:srgbClr val="333333"/>
                </a:solidFill>
                <a:latin typeface="微软雅黑"/>
                <a:cs typeface="微软雅黑"/>
              </a:rPr>
              <a:t>来访问</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a:t>
            </a:r>
            <a:r>
              <a:rPr sz="950" b="1" spc="80" dirty="0">
                <a:solidFill>
                  <a:srgbClr val="333333"/>
                </a:solidFill>
                <a:latin typeface="Trebuchet MS"/>
                <a:cs typeface="Trebuchet MS"/>
              </a:rPr>
              <a:t>Samba</a:t>
            </a:r>
            <a:r>
              <a:rPr sz="950" b="1" spc="25" dirty="0">
                <a:solidFill>
                  <a:srgbClr val="333333"/>
                </a:solidFill>
                <a:latin typeface="微软雅黑"/>
                <a:cs typeface="微软雅黑"/>
              </a:rPr>
              <a:t>共享服务器和</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客户端的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地址可以根据表</a:t>
            </a:r>
            <a:r>
              <a:rPr sz="950" b="1" spc="-10" dirty="0">
                <a:solidFill>
                  <a:srgbClr val="333333"/>
                </a:solidFill>
                <a:latin typeface="Trebuchet MS"/>
                <a:cs typeface="Trebuchet MS"/>
              </a:rPr>
              <a:t>12-4</a:t>
            </a:r>
            <a:r>
              <a:rPr sz="950" b="1" spc="25" dirty="0">
                <a:solidFill>
                  <a:srgbClr val="333333"/>
                </a:solidFill>
                <a:latin typeface="微软雅黑"/>
                <a:cs typeface="微软雅黑"/>
              </a:rPr>
              <a:t>来设置。</a:t>
            </a:r>
            <a:endParaRPr sz="950">
              <a:latin typeface="微软雅黑"/>
              <a:cs typeface="微软雅黑"/>
            </a:endParaRPr>
          </a:p>
          <a:p>
            <a:pPr marL="12700">
              <a:lnSpc>
                <a:spcPct val="100000"/>
              </a:lnSpc>
              <a:spcBef>
                <a:spcPts val="1110"/>
              </a:spcBef>
              <a:tabLst>
                <a:tab pos="64579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12-4	</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服务器和</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客户端使用的操作系统以及</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p:txBody>
      </p:sp>
      <p:sp>
        <p:nvSpPr>
          <p:cNvPr id="19" name="object 19"/>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191</a:t>
            </a:fld>
            <a:endParaRPr sz="800">
              <a:latin typeface="小哥哥网恋吗"/>
              <a:cs typeface="小哥哥网恋吗"/>
            </a:endParaRPr>
          </a:p>
        </p:txBody>
      </p:sp>
      <p:sp>
        <p:nvSpPr>
          <p:cNvPr id="13" name="object 13"/>
          <p:cNvSpPr txBox="1"/>
          <p:nvPr/>
        </p:nvSpPr>
        <p:spPr>
          <a:xfrm>
            <a:off x="946424" y="7174643"/>
            <a:ext cx="5661025" cy="407034"/>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要在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系统中访问共享资源，只需要点击开始按钮后输入两个反斜杠，然后再加服务器的</a:t>
            </a:r>
            <a:r>
              <a:rPr sz="950" b="1" spc="55" dirty="0">
                <a:solidFill>
                  <a:srgbClr val="333333"/>
                </a:solidFill>
                <a:latin typeface="Trebuchet MS"/>
                <a:cs typeface="Trebuchet MS"/>
              </a:rPr>
              <a:t>IP</a:t>
            </a:r>
            <a:r>
              <a:rPr sz="950" b="1" spc="15" dirty="0">
                <a:solidFill>
                  <a:srgbClr val="333333"/>
                </a:solidFill>
                <a:latin typeface="微软雅黑"/>
                <a:cs typeface="微软雅黑"/>
              </a:rPr>
              <a:t>地址 </a:t>
            </a:r>
            <a:r>
              <a:rPr sz="950" b="1" spc="25" dirty="0">
                <a:solidFill>
                  <a:srgbClr val="333333"/>
                </a:solidFill>
                <a:latin typeface="微软雅黑"/>
                <a:cs typeface="微软雅黑"/>
              </a:rPr>
              <a:t>即可，如图</a:t>
            </a:r>
            <a:r>
              <a:rPr sz="950" b="1" spc="-10" dirty="0">
                <a:solidFill>
                  <a:srgbClr val="333333"/>
                </a:solidFill>
                <a:latin typeface="Trebuchet MS"/>
                <a:cs typeface="Trebuchet MS"/>
              </a:rPr>
              <a:t>12-2</a:t>
            </a:r>
            <a:r>
              <a:rPr sz="950" b="1" spc="25" dirty="0">
                <a:solidFill>
                  <a:srgbClr val="333333"/>
                </a:solidFill>
                <a:latin typeface="微软雅黑"/>
                <a:cs typeface="微软雅黑"/>
              </a:rPr>
              <a:t>所示。</a:t>
            </a:r>
            <a:endParaRPr sz="950">
              <a:latin typeface="微软雅黑"/>
              <a:cs typeface="微软雅黑"/>
            </a:endParaRPr>
          </a:p>
        </p:txBody>
      </p:sp>
      <p:sp>
        <p:nvSpPr>
          <p:cNvPr id="14" name="object 14"/>
          <p:cNvSpPr txBox="1"/>
          <p:nvPr/>
        </p:nvSpPr>
        <p:spPr>
          <a:xfrm>
            <a:off x="6129986" y="2834559"/>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Dis</a:t>
            </a:r>
            <a:r>
              <a:rPr sz="850" spc="15" dirty="0">
                <a:solidFill>
                  <a:srgbClr val="333333"/>
                </a:solidFill>
                <a:latin typeface="Lucida Console"/>
                <a:cs typeface="Lucida Console"/>
              </a:rPr>
              <a:t>k</a:t>
            </a:r>
            <a:endParaRPr sz="850">
              <a:latin typeface="Lucida Console"/>
              <a:cs typeface="Lucida Console"/>
            </a:endParaRPr>
          </a:p>
        </p:txBody>
      </p:sp>
      <p:sp>
        <p:nvSpPr>
          <p:cNvPr id="15" name="object 15"/>
          <p:cNvSpPr txBox="1"/>
          <p:nvPr/>
        </p:nvSpPr>
        <p:spPr>
          <a:xfrm>
            <a:off x="1070306" y="2455616"/>
            <a:ext cx="5070475" cy="711835"/>
          </a:xfrm>
          <a:prstGeom prst="rect">
            <a:avLst/>
          </a:prstGeom>
        </p:spPr>
        <p:txBody>
          <a:bodyPr vert="horz" wrap="square" lIns="0" tIns="11430" rIns="0" bIns="0" rtlCol="0">
            <a:spAutoFit/>
          </a:bodyPr>
          <a:lstStyle/>
          <a:p>
            <a:pPr marL="12700" marR="5080">
              <a:lnSpc>
                <a:spcPct val="132400"/>
              </a:lnSpc>
              <a:spcBef>
                <a:spcPts val="90"/>
              </a:spcBef>
              <a:tabLst>
                <a:tab pos="4434205"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smbclient </a:t>
            </a:r>
            <a:r>
              <a:rPr sz="850" spc="20" dirty="0">
                <a:solidFill>
                  <a:srgbClr val="333333"/>
                </a:solidFill>
                <a:latin typeface="Lucida Console"/>
                <a:cs typeface="Lucida Console"/>
              </a:rPr>
              <a:t>-U</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 </a:t>
            </a:r>
            <a:r>
              <a:rPr sz="850" spc="20" dirty="0">
                <a:solidFill>
                  <a:srgbClr val="333333"/>
                </a:solidFill>
                <a:latin typeface="Lucida Console"/>
                <a:cs typeface="Lucida Console"/>
              </a:rPr>
              <a:t>-L</a:t>
            </a:r>
            <a:r>
              <a:rPr sz="850" spc="30" dirty="0">
                <a:solidFill>
                  <a:srgbClr val="333333"/>
                </a:solidFill>
                <a:latin typeface="Lucida Console"/>
                <a:cs typeface="Lucida Console"/>
              </a:rPr>
              <a:t> 192.168.10.10Enter </a:t>
            </a:r>
            <a:r>
              <a:rPr sz="850" spc="35" dirty="0">
                <a:solidFill>
                  <a:srgbClr val="333333"/>
                </a:solidFill>
                <a:latin typeface="Lucida Console"/>
                <a:cs typeface="Lucida Console"/>
              </a:rPr>
              <a:t> </a:t>
            </a:r>
            <a:r>
              <a:rPr sz="850" spc="30" dirty="0">
                <a:solidFill>
                  <a:srgbClr val="333333"/>
                </a:solidFill>
                <a:latin typeface="Lucida Console"/>
                <a:cs typeface="Lucida Console"/>
              </a:rPr>
              <a:t>SAMBA\linuxprobe'</a:t>
            </a:r>
            <a:r>
              <a:rPr sz="850" spc="15" dirty="0">
                <a:solidFill>
                  <a:srgbClr val="333333"/>
                </a:solidFill>
                <a:latin typeface="Lucida Console"/>
                <a:cs typeface="Lucida Console"/>
              </a:rPr>
              <a:t>s</a:t>
            </a:r>
            <a:r>
              <a:rPr sz="850" spc="30" dirty="0">
                <a:solidFill>
                  <a:srgbClr val="333333"/>
                </a:solidFill>
                <a:latin typeface="Lucida Console"/>
                <a:cs typeface="Lucida Console"/>
              </a:rPr>
              <a:t> password</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00" spc="90" dirty="0">
                <a:solidFill>
                  <a:srgbClr val="333333"/>
                </a:solidFill>
                <a:latin typeface="宋体"/>
                <a:cs typeface="宋体"/>
              </a:rPr>
              <a:t>此处输入该账户在</a:t>
            </a:r>
            <a:r>
              <a:rPr sz="850" spc="30" dirty="0">
                <a:solidFill>
                  <a:srgbClr val="333333"/>
                </a:solidFill>
                <a:latin typeface="Lucida Console"/>
                <a:cs typeface="Lucida Console"/>
              </a:rPr>
              <a:t>Samba</a:t>
            </a:r>
            <a:r>
              <a:rPr sz="800" spc="90" dirty="0">
                <a:solidFill>
                  <a:srgbClr val="333333"/>
                </a:solidFill>
                <a:latin typeface="宋体"/>
                <a:cs typeface="宋体"/>
              </a:rPr>
              <a:t>服务数据库中的密</a:t>
            </a:r>
            <a:r>
              <a:rPr sz="800" spc="80" dirty="0">
                <a:solidFill>
                  <a:srgbClr val="333333"/>
                </a:solidFill>
                <a:latin typeface="宋体"/>
                <a:cs typeface="宋体"/>
              </a:rPr>
              <a:t>码</a:t>
            </a:r>
            <a:r>
              <a:rPr sz="800" dirty="0">
                <a:solidFill>
                  <a:srgbClr val="333333"/>
                </a:solidFill>
                <a:latin typeface="宋体"/>
                <a:cs typeface="宋体"/>
              </a:rPr>
              <a:t>	</a:t>
            </a:r>
            <a:r>
              <a:rPr sz="850" spc="30" dirty="0">
                <a:solidFill>
                  <a:srgbClr val="333333"/>
                </a:solidFill>
                <a:latin typeface="Lucida Console"/>
                <a:cs typeface="Lucida Console"/>
              </a:rPr>
              <a:t>Sharenam</a:t>
            </a:r>
            <a:r>
              <a:rPr sz="850" spc="15" dirty="0">
                <a:solidFill>
                  <a:srgbClr val="333333"/>
                </a:solidFill>
                <a:latin typeface="Lucida Console"/>
                <a:cs typeface="Lucida Console"/>
              </a:rPr>
              <a:t>e</a:t>
            </a:r>
            <a:endParaRPr sz="850">
              <a:latin typeface="Lucida Console"/>
              <a:cs typeface="Lucida Console"/>
            </a:endParaRPr>
          </a:p>
          <a:p>
            <a:pPr marL="146685">
              <a:lnSpc>
                <a:spcPct val="100000"/>
              </a:lnSpc>
              <a:spcBef>
                <a:spcPts val="330"/>
              </a:spcBef>
              <a:tabLst>
                <a:tab pos="828040" algn="l"/>
                <a:tab pos="1515110" algn="l"/>
                <a:tab pos="2610485" algn="l"/>
                <a:tab pos="3291840" algn="l"/>
                <a:tab pos="3978910" algn="l"/>
              </a:tabLst>
            </a:pPr>
            <a:r>
              <a:rPr sz="850" spc="25" dirty="0">
                <a:solidFill>
                  <a:srgbClr val="333333"/>
                </a:solidFill>
                <a:latin typeface="Lucida Console"/>
                <a:cs typeface="Lucida Console"/>
              </a:rPr>
              <a:t>Type	</a:t>
            </a:r>
            <a:r>
              <a:rPr sz="850" spc="30" dirty="0">
                <a:solidFill>
                  <a:srgbClr val="333333"/>
                </a:solidFill>
                <a:latin typeface="Lucida Console"/>
                <a:cs typeface="Lucida Console"/>
              </a:rPr>
              <a:t>Comment	---------	</a:t>
            </a:r>
            <a:r>
              <a:rPr sz="850" spc="25" dirty="0">
                <a:solidFill>
                  <a:srgbClr val="333333"/>
                </a:solidFill>
                <a:latin typeface="Lucida Console"/>
                <a:cs typeface="Lucida Console"/>
              </a:rPr>
              <a:t>----	</a:t>
            </a:r>
            <a:r>
              <a:rPr sz="850" spc="30" dirty="0">
                <a:solidFill>
                  <a:srgbClr val="333333"/>
                </a:solidFill>
                <a:latin typeface="Lucida Console"/>
                <a:cs typeface="Lucida Console"/>
              </a:rPr>
              <a:t>-------	database</a:t>
            </a:r>
            <a:endParaRPr sz="850">
              <a:latin typeface="Lucida Console"/>
              <a:cs typeface="Lucida Console"/>
            </a:endParaRPr>
          </a:p>
          <a:p>
            <a:pPr marL="348615">
              <a:lnSpc>
                <a:spcPct val="100000"/>
              </a:lnSpc>
              <a:spcBef>
                <a:spcPts val="330"/>
              </a:spcBef>
              <a:tabLst>
                <a:tab pos="3521710" algn="l"/>
                <a:tab pos="4606290" algn="l"/>
              </a:tabLst>
            </a:pPr>
            <a:r>
              <a:rPr sz="850" spc="20" dirty="0">
                <a:solidFill>
                  <a:srgbClr val="333333"/>
                </a:solidFill>
                <a:latin typeface="Lucida Console"/>
                <a:cs typeface="Lucida Console"/>
              </a:rPr>
              <a:t>Do</a:t>
            </a:r>
            <a:r>
              <a:rPr sz="850" spc="40" dirty="0">
                <a:solidFill>
                  <a:srgbClr val="333333"/>
                </a:solidFill>
                <a:latin typeface="Lucida Console"/>
                <a:cs typeface="Lucida Console"/>
              </a:rPr>
              <a:t> </a:t>
            </a:r>
            <a:r>
              <a:rPr sz="850" spc="25" dirty="0">
                <a:solidFill>
                  <a:srgbClr val="333333"/>
                </a:solidFill>
                <a:latin typeface="Lucida Console"/>
                <a:cs typeface="Lucida Console"/>
              </a:rPr>
              <a:t>not</a:t>
            </a:r>
            <a:r>
              <a:rPr sz="850" spc="40" dirty="0">
                <a:solidFill>
                  <a:srgbClr val="333333"/>
                </a:solidFill>
                <a:latin typeface="Lucida Console"/>
                <a:cs typeface="Lucida Console"/>
              </a:rPr>
              <a:t> </a:t>
            </a:r>
            <a:r>
              <a:rPr sz="850" spc="30" dirty="0">
                <a:solidFill>
                  <a:srgbClr val="333333"/>
                </a:solidFill>
                <a:latin typeface="Lucida Console"/>
                <a:cs typeface="Lucida Console"/>
              </a:rPr>
              <a:t>arbitrarily</a:t>
            </a:r>
            <a:r>
              <a:rPr sz="850" spc="40" dirty="0">
                <a:solidFill>
                  <a:srgbClr val="333333"/>
                </a:solidFill>
                <a:latin typeface="Lucida Console"/>
                <a:cs typeface="Lucida Console"/>
              </a:rPr>
              <a:t> </a:t>
            </a:r>
            <a:r>
              <a:rPr sz="850" spc="25" dirty="0">
                <a:solidFill>
                  <a:srgbClr val="333333"/>
                </a:solidFill>
                <a:latin typeface="Lucida Console"/>
                <a:cs typeface="Lucida Console"/>
              </a:rPr>
              <a:t>modify</a:t>
            </a:r>
            <a:r>
              <a:rPr sz="850" spc="4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30" dirty="0">
                <a:solidFill>
                  <a:srgbClr val="333333"/>
                </a:solidFill>
                <a:latin typeface="Lucida Console"/>
                <a:cs typeface="Lucida Console"/>
              </a:rPr>
              <a:t>database</a:t>
            </a:r>
            <a:r>
              <a:rPr sz="850" spc="40" dirty="0">
                <a:solidFill>
                  <a:srgbClr val="333333"/>
                </a:solidFill>
                <a:latin typeface="Lucida Console"/>
                <a:cs typeface="Lucida Console"/>
              </a:rPr>
              <a:t> </a:t>
            </a:r>
            <a:r>
              <a:rPr sz="850" spc="25" dirty="0">
                <a:solidFill>
                  <a:srgbClr val="333333"/>
                </a:solidFill>
                <a:latin typeface="Lucida Console"/>
                <a:cs typeface="Lucida Console"/>
              </a:rPr>
              <a:t>file	IPC$	IPC</a:t>
            </a:r>
            <a:endParaRPr sz="850">
              <a:latin typeface="Lucida Console"/>
              <a:cs typeface="Lucida Console"/>
            </a:endParaRPr>
          </a:p>
        </p:txBody>
      </p:sp>
      <p:sp>
        <p:nvSpPr>
          <p:cNvPr id="16" name="object 16"/>
          <p:cNvSpPr txBox="1"/>
          <p:nvPr/>
        </p:nvSpPr>
        <p:spPr>
          <a:xfrm>
            <a:off x="1070373" y="3177596"/>
            <a:ext cx="486473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IPC</a:t>
            </a:r>
            <a:r>
              <a:rPr sz="850" spc="30" dirty="0">
                <a:solidFill>
                  <a:srgbClr val="333333"/>
                </a:solidFill>
                <a:latin typeface="Lucida Console"/>
                <a:cs typeface="Lucida Console"/>
              </a:rPr>
              <a:t> Service </a:t>
            </a:r>
            <a:r>
              <a:rPr sz="850" spc="25" dirty="0">
                <a:solidFill>
                  <a:srgbClr val="333333"/>
                </a:solidFill>
                <a:latin typeface="Lucida Console"/>
                <a:cs typeface="Lucida Console"/>
              </a:rPr>
              <a:t>(Samba</a:t>
            </a:r>
            <a:r>
              <a:rPr sz="850" spc="30" dirty="0">
                <a:solidFill>
                  <a:srgbClr val="333333"/>
                </a:solidFill>
                <a:latin typeface="Lucida Console"/>
                <a:cs typeface="Lucida Console"/>
              </a:rPr>
              <a:t> 4.9.1)Reconnecting </a:t>
            </a:r>
            <a:r>
              <a:rPr sz="850" spc="25" dirty="0">
                <a:solidFill>
                  <a:srgbClr val="333333"/>
                </a:solidFill>
                <a:latin typeface="Lucida Console"/>
                <a:cs typeface="Lucida Console"/>
              </a:rPr>
              <a:t>with</a:t>
            </a:r>
            <a:r>
              <a:rPr sz="850" spc="30" dirty="0">
                <a:solidFill>
                  <a:srgbClr val="333333"/>
                </a:solidFill>
                <a:latin typeface="Lucida Console"/>
                <a:cs typeface="Lucida Console"/>
              </a:rPr>
              <a:t> </a:t>
            </a:r>
            <a:r>
              <a:rPr sz="850" spc="25" dirty="0">
                <a:solidFill>
                  <a:srgbClr val="333333"/>
                </a:solidFill>
                <a:latin typeface="Lucida Console"/>
                <a:cs typeface="Lucida Console"/>
              </a:rPr>
              <a:t>SMB1</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workgroup listing.</a:t>
            </a:r>
            <a:endParaRPr sz="850">
              <a:latin typeface="Lucida Console"/>
              <a:cs typeface="Lucida Console"/>
            </a:endParaRPr>
          </a:p>
        </p:txBody>
      </p:sp>
      <p:sp>
        <p:nvSpPr>
          <p:cNvPr id="17" name="object 17"/>
          <p:cNvSpPr txBox="1"/>
          <p:nvPr/>
        </p:nvSpPr>
        <p:spPr>
          <a:xfrm>
            <a:off x="1070373" y="3313210"/>
            <a:ext cx="1934210" cy="368935"/>
          </a:xfrm>
          <a:prstGeom prst="rect">
            <a:avLst/>
          </a:prstGeom>
        </p:spPr>
        <p:txBody>
          <a:bodyPr vert="horz" wrap="square" lIns="0" tIns="53340" rIns="0" bIns="0" rtlCol="0">
            <a:spAutoFit/>
          </a:bodyPr>
          <a:lstStyle/>
          <a:p>
            <a:pPr marL="12700">
              <a:lnSpc>
                <a:spcPct val="100000"/>
              </a:lnSpc>
              <a:spcBef>
                <a:spcPts val="420"/>
              </a:spcBef>
              <a:tabLst>
                <a:tab pos="1437005" algn="l"/>
              </a:tabLst>
            </a:pPr>
            <a:r>
              <a:rPr sz="850" spc="30" dirty="0">
                <a:solidFill>
                  <a:srgbClr val="333333"/>
                </a:solidFill>
                <a:latin typeface="Lucida Console"/>
                <a:cs typeface="Lucida Console"/>
              </a:rPr>
              <a:t>Serve</a:t>
            </a:r>
            <a:r>
              <a:rPr sz="850" spc="15" dirty="0">
                <a:solidFill>
                  <a:srgbClr val="333333"/>
                </a:solidFill>
                <a:latin typeface="Lucida Console"/>
                <a:cs typeface="Lucida Console"/>
              </a:rPr>
              <a:t>r</a:t>
            </a:r>
            <a:r>
              <a:rPr sz="850" dirty="0">
                <a:solidFill>
                  <a:srgbClr val="333333"/>
                </a:solidFill>
                <a:latin typeface="Lucida Console"/>
                <a:cs typeface="Lucida Console"/>
              </a:rPr>
              <a:t>	</a:t>
            </a:r>
            <a:r>
              <a:rPr sz="850" spc="30" dirty="0">
                <a:solidFill>
                  <a:srgbClr val="333333"/>
                </a:solidFill>
                <a:latin typeface="Lucida Console"/>
                <a:cs typeface="Lucida Console"/>
              </a:rPr>
              <a:t>Commen</a:t>
            </a:r>
            <a:r>
              <a:rPr sz="850" spc="15" dirty="0">
                <a:solidFill>
                  <a:srgbClr val="333333"/>
                </a:solidFill>
                <a:latin typeface="Lucida Console"/>
                <a:cs typeface="Lucida Console"/>
              </a:rPr>
              <a:t>t</a:t>
            </a:r>
            <a:endParaRPr sz="850">
              <a:latin typeface="Lucida Console"/>
              <a:cs typeface="Lucida Console"/>
            </a:endParaRPr>
          </a:p>
          <a:p>
            <a:pPr marL="348615">
              <a:lnSpc>
                <a:spcPct val="100000"/>
              </a:lnSpc>
              <a:spcBef>
                <a:spcPts val="330"/>
              </a:spcBef>
            </a:pPr>
            <a:r>
              <a:rPr sz="850" spc="25" dirty="0">
                <a:solidFill>
                  <a:srgbClr val="333333"/>
                </a:solidFill>
                <a:latin typeface="Lucida Console"/>
                <a:cs typeface="Lucida Console"/>
              </a:rPr>
              <a:t>Master</a:t>
            </a:r>
            <a:r>
              <a:rPr sz="850" spc="-15"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p:txBody>
      </p:sp>
      <p:sp>
        <p:nvSpPr>
          <p:cNvPr id="18" name="object 18"/>
          <p:cNvSpPr txBox="1"/>
          <p:nvPr/>
        </p:nvSpPr>
        <p:spPr>
          <a:xfrm>
            <a:off x="3249772" y="3313210"/>
            <a:ext cx="2834005" cy="368935"/>
          </a:xfrm>
          <a:prstGeom prst="rect">
            <a:avLst/>
          </a:prstGeom>
        </p:spPr>
        <p:txBody>
          <a:bodyPr vert="horz" wrap="square" lIns="0" tIns="53340" rIns="0" bIns="0" rtlCol="0">
            <a:spAutoFit/>
          </a:bodyPr>
          <a:lstStyle/>
          <a:p>
            <a:pPr marL="12700">
              <a:lnSpc>
                <a:spcPct val="100000"/>
              </a:lnSpc>
              <a:spcBef>
                <a:spcPts val="420"/>
              </a:spcBef>
              <a:tabLst>
                <a:tab pos="1443990" algn="l"/>
                <a:tab pos="2198370" algn="l"/>
              </a:tabLst>
            </a:pPr>
            <a:r>
              <a:rPr sz="850" spc="30" dirty="0">
                <a:solidFill>
                  <a:srgbClr val="333333"/>
                </a:solidFill>
                <a:latin typeface="Lucida Console"/>
                <a:cs typeface="Lucida Console"/>
              </a:rPr>
              <a:t>--------</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Workgrou</a:t>
            </a:r>
            <a:r>
              <a:rPr sz="850" spc="15" dirty="0">
                <a:solidFill>
                  <a:srgbClr val="333333"/>
                </a:solidFill>
                <a:latin typeface="Lucida Console"/>
                <a:cs typeface="Lucida Console"/>
              </a:rPr>
              <a:t>p</a:t>
            </a:r>
            <a:endParaRPr sz="850">
              <a:latin typeface="Lucida Console"/>
              <a:cs typeface="Lucida Console"/>
            </a:endParaRPr>
          </a:p>
          <a:p>
            <a:pPr marL="8382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4621709"/>
          </a:xfrm>
          <a:prstGeom prst="rect">
            <a:avLst/>
          </a:prstGeom>
        </p:spPr>
      </p:pic>
      <p:sp>
        <p:nvSpPr>
          <p:cNvPr id="3" name="object 3"/>
          <p:cNvSpPr txBox="1"/>
          <p:nvPr/>
        </p:nvSpPr>
        <p:spPr>
          <a:xfrm>
            <a:off x="946424" y="5091598"/>
            <a:ext cx="5670550" cy="12223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12-2</a:t>
            </a:r>
            <a:r>
              <a:rPr sz="950" b="1" spc="-35" dirty="0">
                <a:solidFill>
                  <a:srgbClr val="333333"/>
                </a:solidFill>
                <a:latin typeface="Trebuchet MS"/>
                <a:cs typeface="Trebuchet MS"/>
              </a:rPr>
              <a:t> </a:t>
            </a:r>
            <a:r>
              <a:rPr sz="950" b="1" spc="25" dirty="0">
                <a:solidFill>
                  <a:srgbClr val="333333"/>
                </a:solidFill>
                <a:latin typeface="微软雅黑"/>
                <a:cs typeface="微软雅黑"/>
              </a:rPr>
              <a:t>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系统中访问共享资源</a:t>
            </a:r>
            <a:endParaRPr sz="950">
              <a:latin typeface="微软雅黑"/>
              <a:cs typeface="微软雅黑"/>
            </a:endParaRPr>
          </a:p>
          <a:p>
            <a:pPr marL="12700" marR="5080" indent="-635">
              <a:lnSpc>
                <a:spcPct val="131600"/>
              </a:lnSpc>
              <a:spcBef>
                <a:spcPts val="750"/>
              </a:spcBef>
            </a:pPr>
            <a:r>
              <a:rPr sz="950" b="1" spc="25" dirty="0">
                <a:solidFill>
                  <a:srgbClr val="333333"/>
                </a:solidFill>
                <a:latin typeface="微软雅黑"/>
                <a:cs typeface="微软雅黑"/>
              </a:rPr>
              <a:t>现在就应该能看到</a:t>
            </a:r>
            <a:r>
              <a:rPr sz="950" b="1" spc="80" dirty="0">
                <a:solidFill>
                  <a:srgbClr val="333333"/>
                </a:solidFill>
                <a:latin typeface="Trebuchet MS"/>
                <a:cs typeface="Trebuchet MS"/>
              </a:rPr>
              <a:t>Samba</a:t>
            </a:r>
            <a:r>
              <a:rPr sz="950" b="1" spc="25" dirty="0">
                <a:solidFill>
                  <a:srgbClr val="333333"/>
                </a:solidFill>
                <a:latin typeface="微软雅黑"/>
                <a:cs typeface="微软雅黑"/>
              </a:rPr>
              <a:t>共享服务的登录界面了。</a:t>
            </a:r>
            <a:r>
              <a:rPr sz="950" b="1" u="sng" spc="25" dirty="0">
                <a:solidFill>
                  <a:srgbClr val="4183C4"/>
                </a:solidFill>
                <a:uFill>
                  <a:solidFill>
                    <a:srgbClr val="4183C4"/>
                  </a:solidFill>
                </a:uFill>
                <a:latin typeface="微软雅黑"/>
                <a:cs typeface="微软雅黑"/>
                <a:hlinkClick r:id="rId3"/>
              </a:rPr>
              <a:t>刘遄</a:t>
            </a:r>
            <a:r>
              <a:rPr sz="950" b="1" spc="25" dirty="0">
                <a:solidFill>
                  <a:srgbClr val="333333"/>
                </a:solidFill>
                <a:latin typeface="微软雅黑"/>
                <a:cs typeface="微软雅黑"/>
              </a:rPr>
              <a:t>老师在这里先使用</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账户的系统本地 密码尝试登录，结果出现了如图</a:t>
            </a:r>
            <a:r>
              <a:rPr sz="950" b="1" spc="-10" dirty="0">
                <a:solidFill>
                  <a:srgbClr val="333333"/>
                </a:solidFill>
                <a:latin typeface="Trebuchet MS"/>
                <a:cs typeface="Trebuchet MS"/>
              </a:rPr>
              <a:t>12-3</a:t>
            </a:r>
            <a:r>
              <a:rPr sz="950" b="1" spc="25" dirty="0">
                <a:solidFill>
                  <a:srgbClr val="333333"/>
                </a:solidFill>
                <a:latin typeface="微软雅黑"/>
                <a:cs typeface="微软雅黑"/>
              </a:rPr>
              <a:t>所示的报错信息。由此可以验证，在</a:t>
            </a:r>
            <a:r>
              <a:rPr sz="950" b="1" spc="45" dirty="0">
                <a:solidFill>
                  <a:srgbClr val="333333"/>
                </a:solidFill>
                <a:latin typeface="Trebuchet MS"/>
                <a:cs typeface="Trebuchet MS"/>
              </a:rPr>
              <a:t>RHEL</a:t>
            </a:r>
            <a:r>
              <a:rPr sz="950" b="1" spc="-4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a:t>
            </a:r>
            <a:r>
              <a:rPr sz="950" b="1" spc="70" dirty="0">
                <a:solidFill>
                  <a:srgbClr val="333333"/>
                </a:solidFill>
                <a:latin typeface="微软雅黑"/>
                <a:cs typeface="微软雅黑"/>
              </a:rPr>
              <a:t>，</a:t>
            </a:r>
            <a:r>
              <a:rPr sz="950" b="1" spc="70" dirty="0">
                <a:solidFill>
                  <a:srgbClr val="333333"/>
                </a:solidFill>
                <a:latin typeface="Trebuchet MS"/>
                <a:cs typeface="Trebuchet MS"/>
              </a:rPr>
              <a:t>Samba</a:t>
            </a:r>
            <a:r>
              <a:rPr sz="950" b="1" spc="25" dirty="0">
                <a:solidFill>
                  <a:srgbClr val="333333"/>
                </a:solidFill>
                <a:latin typeface="微软雅黑"/>
                <a:cs typeface="微软雅黑"/>
              </a:rPr>
              <a:t>服务 程序使用的果然是独立的账户信息数据库。所以，即便在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系统中有一个</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账户</a:t>
            </a:r>
            <a:r>
              <a:rPr sz="950" b="1" spc="70" dirty="0">
                <a:solidFill>
                  <a:srgbClr val="333333"/>
                </a:solidFill>
                <a:latin typeface="微软雅黑"/>
                <a:cs typeface="微软雅黑"/>
              </a:rPr>
              <a:t>，</a:t>
            </a:r>
            <a:r>
              <a:rPr sz="950" b="1" spc="70" dirty="0">
                <a:solidFill>
                  <a:srgbClr val="333333"/>
                </a:solidFill>
                <a:latin typeface="Trebuchet MS"/>
                <a:cs typeface="Trebuchet MS"/>
              </a:rPr>
              <a:t>Samba </a:t>
            </a:r>
            <a:r>
              <a:rPr sz="950" b="1" spc="-280" dirty="0">
                <a:solidFill>
                  <a:srgbClr val="333333"/>
                </a:solidFill>
                <a:latin typeface="Trebuchet MS"/>
                <a:cs typeface="Trebuchet MS"/>
              </a:rPr>
              <a:t> </a:t>
            </a:r>
            <a:r>
              <a:rPr sz="950" b="1" spc="25" dirty="0">
                <a:solidFill>
                  <a:srgbClr val="333333"/>
                </a:solidFill>
                <a:latin typeface="微软雅黑"/>
                <a:cs typeface="微软雅黑"/>
              </a:rPr>
              <a:t>服务程序使用的账户信息数据库中也有一个同名的</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账户，大家也一定要弄清楚它们各自所对 应的密码。</a:t>
            </a:r>
            <a:endParaRPr sz="950">
              <a:latin typeface="微软雅黑"/>
              <a:cs typeface="微软雅黑"/>
            </a:endParaRPr>
          </a:p>
        </p:txBody>
      </p:sp>
      <p:sp>
        <p:nvSpPr>
          <p:cNvPr id="5" name="object 5"/>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192</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96323"/>
            <a:ext cx="5650950" cy="4803333"/>
          </a:xfrm>
          <a:prstGeom prst="rect">
            <a:avLst/>
          </a:prstGeom>
        </p:spPr>
      </p:pic>
      <p:sp>
        <p:nvSpPr>
          <p:cNvPr id="3" name="object 3"/>
          <p:cNvSpPr txBox="1"/>
          <p:nvPr/>
        </p:nvSpPr>
        <p:spPr>
          <a:xfrm>
            <a:off x="946424" y="5301306"/>
            <a:ext cx="5512435" cy="6508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12-3</a:t>
            </a:r>
            <a:r>
              <a:rPr sz="950" b="1" spc="-35" dirty="0">
                <a:solidFill>
                  <a:srgbClr val="333333"/>
                </a:solidFill>
                <a:latin typeface="Trebuchet MS"/>
                <a:cs typeface="Trebuchet MS"/>
              </a:rPr>
              <a:t> </a:t>
            </a:r>
            <a:r>
              <a:rPr sz="950" b="1" spc="25" dirty="0">
                <a:solidFill>
                  <a:srgbClr val="333333"/>
                </a:solidFill>
                <a:latin typeface="微软雅黑"/>
                <a:cs typeface="微软雅黑"/>
              </a:rPr>
              <a:t>访问</a:t>
            </a:r>
            <a:r>
              <a:rPr sz="950" b="1" spc="80" dirty="0">
                <a:solidFill>
                  <a:srgbClr val="333333"/>
                </a:solidFill>
                <a:latin typeface="Trebuchet MS"/>
                <a:cs typeface="Trebuchet MS"/>
              </a:rPr>
              <a:t>Samba</a:t>
            </a:r>
            <a:r>
              <a:rPr sz="950" b="1" spc="25" dirty="0">
                <a:solidFill>
                  <a:srgbClr val="333333"/>
                </a:solidFill>
                <a:latin typeface="微软雅黑"/>
                <a:cs typeface="微软雅黑"/>
              </a:rPr>
              <a:t>共享服务提示出错</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正确输入</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账户名以及使用</a:t>
            </a:r>
            <a:r>
              <a:rPr sz="950" b="1" spc="50" dirty="0">
                <a:solidFill>
                  <a:srgbClr val="333333"/>
                </a:solidFill>
                <a:latin typeface="Trebuchet MS"/>
                <a:cs typeface="Trebuchet MS"/>
              </a:rPr>
              <a:t>pdbedit</a:t>
            </a:r>
            <a:r>
              <a:rPr sz="950" b="1" spc="25" dirty="0">
                <a:solidFill>
                  <a:srgbClr val="333333"/>
                </a:solidFill>
                <a:latin typeface="微软雅黑"/>
                <a:cs typeface="微软雅黑"/>
              </a:rPr>
              <a:t>命令设置的密码后，就可以登录到共享界面中了，如图</a:t>
            </a:r>
            <a:endParaRPr sz="950">
              <a:latin typeface="微软雅黑"/>
              <a:cs typeface="微软雅黑"/>
            </a:endParaRPr>
          </a:p>
          <a:p>
            <a:pPr marL="12700">
              <a:lnSpc>
                <a:spcPct val="100000"/>
              </a:lnSpc>
              <a:spcBef>
                <a:spcPts val="360"/>
              </a:spcBef>
            </a:pPr>
            <a:r>
              <a:rPr sz="950" b="1" spc="-10" dirty="0">
                <a:solidFill>
                  <a:srgbClr val="333333"/>
                </a:solidFill>
                <a:latin typeface="Trebuchet MS"/>
                <a:cs typeface="Trebuchet MS"/>
              </a:rPr>
              <a:t>12-4</a:t>
            </a:r>
            <a:r>
              <a:rPr sz="950" b="1" spc="25" dirty="0">
                <a:solidFill>
                  <a:srgbClr val="333333"/>
                </a:solidFill>
                <a:latin typeface="微软雅黑"/>
                <a:cs typeface="微软雅黑"/>
              </a:rPr>
              <a:t>所示。此时，我们可以尝试执行查看、写入、更名、删除文件等操作。</a:t>
            </a:r>
            <a:endParaRPr sz="950">
              <a:latin typeface="微软雅黑"/>
              <a:cs typeface="微软雅黑"/>
            </a:endParaRPr>
          </a:p>
        </p:txBody>
      </p:sp>
      <p:sp>
        <p:nvSpPr>
          <p:cNvPr id="5" name="object 5"/>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193</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7782126"/>
          <a:ext cx="5655945" cy="1257300"/>
        </p:xfrm>
        <a:graphic>
          <a:graphicData uri="http://schemas.openxmlformats.org/drawingml/2006/table">
            <a:tbl>
              <a:tblPr firstRow="1" bandRow="1">
                <a:tableStyleId>{2D5ABB26-0587-4C30-8999-92F81FD0307C}</a:tableStyleId>
              </a:tblPr>
              <a:tblGrid>
                <a:gridCol w="2172970">
                  <a:extLst>
                    <a:ext uri="{9D8B030D-6E8A-4147-A177-3AD203B41FA5}">
                      <a16:colId xmlns:a16="http://schemas.microsoft.com/office/drawing/2014/main" val="20000"/>
                    </a:ext>
                  </a:extLst>
                </a:gridCol>
                <a:gridCol w="1639570">
                  <a:extLst>
                    <a:ext uri="{9D8B030D-6E8A-4147-A177-3AD203B41FA5}">
                      <a16:colId xmlns:a16="http://schemas.microsoft.com/office/drawing/2014/main" val="20001"/>
                    </a:ext>
                  </a:extLst>
                </a:gridCol>
                <a:gridCol w="1830069">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70" dirty="0">
                          <a:solidFill>
                            <a:srgbClr val="333333"/>
                          </a:solidFill>
                          <a:latin typeface="Trebuchet MS"/>
                          <a:cs typeface="Trebuchet MS"/>
                        </a:rPr>
                        <a:t>Samba</a:t>
                      </a:r>
                      <a:r>
                        <a:rPr sz="950" spc="25" dirty="0">
                          <a:solidFill>
                            <a:srgbClr val="333333"/>
                          </a:solidFill>
                          <a:latin typeface="微软雅黑"/>
                          <a:cs typeface="微软雅黑"/>
                        </a:rPr>
                        <a:t>共享服务器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35" dirty="0">
                          <a:solidFill>
                            <a:srgbClr val="333333"/>
                          </a:solidFill>
                          <a:latin typeface="Trebuchet MS"/>
                          <a:cs typeface="Trebuchet MS"/>
                        </a:rPr>
                        <a:t>Linux</a:t>
                      </a:r>
                      <a:r>
                        <a:rPr sz="950" spc="25" dirty="0">
                          <a:solidFill>
                            <a:srgbClr val="333333"/>
                          </a:solidFill>
                          <a:latin typeface="微软雅黑"/>
                          <a:cs typeface="微软雅黑"/>
                        </a:rPr>
                        <a:t>客户端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192.168.10.20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60" dirty="0">
                          <a:solidFill>
                            <a:srgbClr val="333333"/>
                          </a:solidFill>
                          <a:latin typeface="Trebuchet MS"/>
                          <a:cs typeface="Trebuchet MS"/>
                        </a:rPr>
                        <a:t>Windows</a:t>
                      </a:r>
                      <a:r>
                        <a:rPr sz="950" spc="25" dirty="0">
                          <a:solidFill>
                            <a:srgbClr val="333333"/>
                          </a:solidFill>
                          <a:latin typeface="微软雅黑"/>
                          <a:cs typeface="微软雅黑"/>
                        </a:rPr>
                        <a:t>客户端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60" dirty="0">
                          <a:solidFill>
                            <a:srgbClr val="333333"/>
                          </a:solidFill>
                          <a:latin typeface="Trebuchet MS"/>
                          <a:cs typeface="Trebuchet MS"/>
                        </a:rPr>
                        <a:t>Windows</a:t>
                      </a:r>
                      <a:r>
                        <a:rPr sz="950" spc="-75" dirty="0">
                          <a:solidFill>
                            <a:srgbClr val="333333"/>
                          </a:solidFill>
                          <a:latin typeface="Trebuchet MS"/>
                          <a:cs typeface="Trebuchet MS"/>
                        </a:rPr>
                        <a:t> </a:t>
                      </a:r>
                      <a:r>
                        <a:rPr sz="950" spc="55" dirty="0">
                          <a:solidFill>
                            <a:srgbClr val="333333"/>
                          </a:solidFill>
                          <a:latin typeface="Trebuchet MS"/>
                          <a:cs typeface="Trebuchet MS"/>
                        </a:rPr>
                        <a:t>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192.168.10.30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bl>
          </a:graphicData>
        </a:graphic>
      </p:graphicFrame>
      <p:pic>
        <p:nvPicPr>
          <p:cNvPr id="3" name="object 3"/>
          <p:cNvPicPr/>
          <p:nvPr/>
        </p:nvPicPr>
        <p:blipFill>
          <a:blip r:embed="rId2" cstate="print"/>
          <a:stretch>
            <a:fillRect/>
          </a:stretch>
        </p:blipFill>
        <p:spPr>
          <a:xfrm>
            <a:off x="959124" y="401888"/>
            <a:ext cx="5650951" cy="4797767"/>
          </a:xfrm>
          <a:prstGeom prst="rect">
            <a:avLst/>
          </a:prstGeom>
        </p:spPr>
      </p:pic>
      <p:sp>
        <p:nvSpPr>
          <p:cNvPr id="4" name="object 4"/>
          <p:cNvSpPr txBox="1"/>
          <p:nvPr/>
        </p:nvSpPr>
        <p:spPr>
          <a:xfrm>
            <a:off x="946424" y="5310894"/>
            <a:ext cx="5666105" cy="230886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12-4</a:t>
            </a:r>
            <a:r>
              <a:rPr sz="950" b="1" spc="-35" dirty="0">
                <a:solidFill>
                  <a:srgbClr val="333333"/>
                </a:solidFill>
                <a:latin typeface="Trebuchet MS"/>
                <a:cs typeface="Trebuchet MS"/>
              </a:rPr>
              <a:t> </a:t>
            </a:r>
            <a:r>
              <a:rPr sz="950" b="1" spc="25" dirty="0">
                <a:solidFill>
                  <a:srgbClr val="333333"/>
                </a:solidFill>
                <a:latin typeface="微软雅黑"/>
                <a:cs typeface="微软雅黑"/>
              </a:rPr>
              <a:t>成功访问</a:t>
            </a:r>
            <a:r>
              <a:rPr sz="950" b="1" spc="80" dirty="0">
                <a:solidFill>
                  <a:srgbClr val="333333"/>
                </a:solidFill>
                <a:latin typeface="Trebuchet MS"/>
                <a:cs typeface="Trebuchet MS"/>
              </a:rPr>
              <a:t>Samba</a:t>
            </a:r>
            <a:r>
              <a:rPr sz="950" b="1" spc="25" dirty="0">
                <a:solidFill>
                  <a:srgbClr val="333333"/>
                </a:solidFill>
                <a:latin typeface="微软雅黑"/>
                <a:cs typeface="微软雅黑"/>
              </a:rPr>
              <a:t>共享服务</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由于</a:t>
            </a:r>
            <a:r>
              <a:rPr sz="950" b="1" spc="70" dirty="0">
                <a:solidFill>
                  <a:srgbClr val="333333"/>
                </a:solidFill>
                <a:latin typeface="Trebuchet MS"/>
                <a:cs typeface="Trebuchet MS"/>
              </a:rPr>
              <a:t>Windows</a:t>
            </a:r>
            <a:r>
              <a:rPr sz="950" b="1" spc="20" dirty="0">
                <a:solidFill>
                  <a:srgbClr val="333333"/>
                </a:solidFill>
                <a:latin typeface="微软雅黑"/>
                <a:cs typeface="微软雅黑"/>
              </a:rPr>
              <a:t>系统的缓存原因，有可能您在第二次登录时提供了正确的账户和密码，依然会报错，这时 </a:t>
            </a:r>
            <a:r>
              <a:rPr sz="950" b="1" spc="25" dirty="0">
                <a:solidFill>
                  <a:srgbClr val="333333"/>
                </a:solidFill>
                <a:latin typeface="微软雅黑"/>
                <a:cs typeface="微软雅黑"/>
              </a:rPr>
              <a:t>只需要重新启动一下</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客户端就没问题了（如果</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系统依然报错，请检查上述步骤是否 有做错的地方）。</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777777"/>
                </a:solidFill>
                <a:latin typeface="Trebuchet MS"/>
                <a:cs typeface="Trebuchet MS"/>
              </a:rPr>
              <a:t>12.1.3</a:t>
            </a:r>
            <a:r>
              <a:rPr sz="950" b="1" spc="-35" dirty="0">
                <a:solidFill>
                  <a:srgbClr val="777777"/>
                </a:solidFill>
                <a:latin typeface="Trebuchet MS"/>
                <a:cs typeface="Trebuchet MS"/>
              </a:rPr>
              <a:t> </a:t>
            </a:r>
            <a:r>
              <a:rPr sz="950" b="1" spc="45" dirty="0">
                <a:solidFill>
                  <a:srgbClr val="777777"/>
                </a:solidFill>
                <a:latin typeface="Trebuchet MS"/>
                <a:cs typeface="Trebuchet MS"/>
              </a:rPr>
              <a:t>Linux</a:t>
            </a:r>
            <a:r>
              <a:rPr sz="950" b="1" spc="25" dirty="0">
                <a:solidFill>
                  <a:srgbClr val="777777"/>
                </a:solidFill>
                <a:latin typeface="微软雅黑"/>
                <a:cs typeface="微软雅黑"/>
              </a:rPr>
              <a:t>挂载共享</a:t>
            </a:r>
            <a:endParaRPr sz="950">
              <a:latin typeface="微软雅黑"/>
              <a:cs typeface="微软雅黑"/>
            </a:endParaRPr>
          </a:p>
          <a:p>
            <a:pPr marL="12700" marR="8890">
              <a:lnSpc>
                <a:spcPct val="131600"/>
              </a:lnSpc>
              <a:spcBef>
                <a:spcPts val="905"/>
              </a:spcBef>
            </a:pPr>
            <a:r>
              <a:rPr sz="950" b="1" spc="25" dirty="0">
                <a:solidFill>
                  <a:srgbClr val="333333"/>
                </a:solidFill>
                <a:latin typeface="微软雅黑"/>
                <a:cs typeface="微软雅黑"/>
              </a:rPr>
              <a:t>上面的实验操作可能会让各位读者误以为</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服务程序只是为了解决</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系统和</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系统的 资源共享问题而设计的。其实</a:t>
            </a:r>
            <a:r>
              <a:rPr sz="950" b="1" spc="70" dirty="0">
                <a:solidFill>
                  <a:srgbClr val="333333"/>
                </a:solidFill>
                <a:latin typeface="微软雅黑"/>
                <a:cs typeface="微软雅黑"/>
              </a:rPr>
              <a:t>，</a:t>
            </a:r>
            <a:r>
              <a:rPr sz="950" b="1" spc="70" dirty="0">
                <a:solidFill>
                  <a:srgbClr val="333333"/>
                </a:solidFill>
                <a:latin typeface="Trebuchet MS"/>
                <a:cs typeface="Trebuchet MS"/>
              </a:rPr>
              <a:t>Samba</a:t>
            </a:r>
            <a:r>
              <a:rPr sz="950" b="1" spc="25" dirty="0">
                <a:solidFill>
                  <a:srgbClr val="333333"/>
                </a:solidFill>
                <a:latin typeface="微软雅黑"/>
                <a:cs typeface="微软雅黑"/>
              </a:rPr>
              <a:t>服务程序还可以实现</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系统之间的文件共享。请各位读者按 照表</a:t>
            </a:r>
            <a:r>
              <a:rPr sz="950" b="1" spc="-10" dirty="0">
                <a:solidFill>
                  <a:srgbClr val="333333"/>
                </a:solidFill>
                <a:latin typeface="Trebuchet MS"/>
                <a:cs typeface="Trebuchet MS"/>
              </a:rPr>
              <a:t>12-5</a:t>
            </a:r>
            <a:r>
              <a:rPr sz="950" b="1" spc="25" dirty="0">
                <a:solidFill>
                  <a:srgbClr val="333333"/>
                </a:solidFill>
                <a:latin typeface="微软雅黑"/>
                <a:cs typeface="微软雅黑"/>
              </a:rPr>
              <a:t>来设置</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服务程序所在主机（即</a:t>
            </a:r>
            <a:r>
              <a:rPr sz="950" b="1" spc="80" dirty="0">
                <a:solidFill>
                  <a:srgbClr val="333333"/>
                </a:solidFill>
                <a:latin typeface="Trebuchet MS"/>
                <a:cs typeface="Trebuchet MS"/>
              </a:rPr>
              <a:t>Samba</a:t>
            </a:r>
            <a:r>
              <a:rPr sz="950" b="1" spc="25" dirty="0">
                <a:solidFill>
                  <a:srgbClr val="333333"/>
                </a:solidFill>
                <a:latin typeface="微软雅黑"/>
                <a:cs typeface="微软雅黑"/>
              </a:rPr>
              <a:t>共享服务器）和</a:t>
            </a:r>
            <a:r>
              <a:rPr sz="950" b="1" spc="45" dirty="0">
                <a:solidFill>
                  <a:srgbClr val="333333"/>
                </a:solidFill>
                <a:latin typeface="Trebuchet MS"/>
                <a:cs typeface="Trebuchet MS"/>
              </a:rPr>
              <a:t>Linux</a:t>
            </a:r>
            <a:r>
              <a:rPr sz="950" b="1" spc="25" dirty="0">
                <a:solidFill>
                  <a:srgbClr val="333333"/>
                </a:solidFill>
                <a:latin typeface="微软雅黑"/>
                <a:cs typeface="微软雅黑"/>
              </a:rPr>
              <a:t>客户端使用的</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地址，然后 </a:t>
            </a:r>
            <a:r>
              <a:rPr sz="950" b="1" spc="25" dirty="0">
                <a:solidFill>
                  <a:srgbClr val="333333"/>
                </a:solidFill>
                <a:latin typeface="微软雅黑"/>
                <a:cs typeface="微软雅黑"/>
              </a:rPr>
              <a:t>在客户端安装支持文件共享服务的软件包</a:t>
            </a:r>
            <a:r>
              <a:rPr sz="950" b="1" spc="30" dirty="0">
                <a:solidFill>
                  <a:srgbClr val="333333"/>
                </a:solidFill>
                <a:latin typeface="微软雅黑"/>
                <a:cs typeface="微软雅黑"/>
              </a:rPr>
              <a:t>（</a:t>
            </a:r>
            <a:r>
              <a:rPr sz="950" b="1" spc="30" dirty="0">
                <a:solidFill>
                  <a:srgbClr val="333333"/>
                </a:solidFill>
                <a:latin typeface="Trebuchet MS"/>
                <a:cs typeface="Trebuchet MS"/>
              </a:rPr>
              <a:t>cifs-utils</a:t>
            </a:r>
            <a:r>
              <a:rPr sz="950" b="1" spc="30" dirty="0">
                <a:solidFill>
                  <a:srgbClr val="333333"/>
                </a:solidFill>
                <a:latin typeface="微软雅黑"/>
                <a:cs typeface="微软雅黑"/>
              </a:rPr>
              <a:t>）</a:t>
            </a:r>
            <a:r>
              <a:rPr sz="950" b="1" spc="25" dirty="0">
                <a:solidFill>
                  <a:srgbClr val="333333"/>
                </a:solidFill>
                <a:latin typeface="微软雅黑"/>
                <a:cs typeface="微软雅黑"/>
              </a:rPr>
              <a:t>。</a:t>
            </a:r>
            <a:endParaRPr sz="950">
              <a:latin typeface="微软雅黑"/>
              <a:cs typeface="微软雅黑"/>
            </a:endParaRPr>
          </a:p>
          <a:p>
            <a:pPr marL="12700">
              <a:lnSpc>
                <a:spcPct val="100000"/>
              </a:lnSpc>
              <a:spcBef>
                <a:spcPts val="1110"/>
              </a:spcBef>
              <a:tabLst>
                <a:tab pos="58102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12-5	</a:t>
            </a:r>
            <a:r>
              <a:rPr sz="950" b="1" spc="80" dirty="0">
                <a:solidFill>
                  <a:srgbClr val="333333"/>
                </a:solidFill>
                <a:latin typeface="Trebuchet MS"/>
                <a:cs typeface="Trebuchet MS"/>
              </a:rPr>
              <a:t>Samba</a:t>
            </a:r>
            <a:r>
              <a:rPr sz="950" b="1" spc="25" dirty="0">
                <a:solidFill>
                  <a:srgbClr val="333333"/>
                </a:solidFill>
                <a:latin typeface="微软雅黑"/>
                <a:cs typeface="微软雅黑"/>
              </a:rPr>
              <a:t>共享服务器和</a:t>
            </a:r>
            <a:r>
              <a:rPr sz="950" b="1" spc="45" dirty="0">
                <a:solidFill>
                  <a:srgbClr val="333333"/>
                </a:solidFill>
                <a:latin typeface="Trebuchet MS"/>
                <a:cs typeface="Trebuchet MS"/>
              </a:rPr>
              <a:t>Linux</a:t>
            </a:r>
            <a:r>
              <a:rPr sz="950" b="1" spc="25" dirty="0">
                <a:solidFill>
                  <a:srgbClr val="333333"/>
                </a:solidFill>
                <a:latin typeface="微软雅黑"/>
                <a:cs typeface="微软雅黑"/>
              </a:rPr>
              <a:t>客户端各自使用的操作系统以及</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p:txBody>
      </p:sp>
      <p:sp>
        <p:nvSpPr>
          <p:cNvPr id="6" name="object 6"/>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194</a:t>
            </a:fld>
            <a:endParaRPr sz="800">
              <a:latin typeface="小哥哥网恋吗"/>
              <a:cs typeface="小哥哥网恋吗"/>
            </a:endParaRPr>
          </a:p>
        </p:txBody>
      </p:sp>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161"/>
            <a:ext cx="5651500" cy="2897505"/>
            <a:chOff x="959124" y="368161"/>
            <a:chExt cx="5651500" cy="2897505"/>
          </a:xfrm>
        </p:grpSpPr>
        <p:sp>
          <p:nvSpPr>
            <p:cNvPr id="3" name="object 3"/>
            <p:cNvSpPr/>
            <p:nvPr/>
          </p:nvSpPr>
          <p:spPr>
            <a:xfrm>
              <a:off x="963889" y="372925"/>
              <a:ext cx="5641975" cy="2887980"/>
            </a:xfrm>
            <a:custGeom>
              <a:avLst/>
              <a:gdLst/>
              <a:ahLst/>
              <a:cxnLst/>
              <a:rect l="l" t="t" r="r" b="b"/>
              <a:pathLst>
                <a:path w="5641975" h="2887979">
                  <a:moveTo>
                    <a:pt x="5620751" y="2887416"/>
                  </a:moveTo>
                  <a:lnTo>
                    <a:pt x="20659" y="2887416"/>
                  </a:lnTo>
                  <a:lnTo>
                    <a:pt x="17629" y="2886825"/>
                  </a:lnTo>
                  <a:lnTo>
                    <a:pt x="0" y="2866718"/>
                  </a:lnTo>
                  <a:lnTo>
                    <a:pt x="0" y="2863592"/>
                  </a:lnTo>
                  <a:lnTo>
                    <a:pt x="0" y="20402"/>
                  </a:lnTo>
                  <a:lnTo>
                    <a:pt x="20659" y="0"/>
                  </a:lnTo>
                  <a:lnTo>
                    <a:pt x="5620751" y="0"/>
                  </a:lnTo>
                  <a:lnTo>
                    <a:pt x="5641421" y="20402"/>
                  </a:lnTo>
                  <a:lnTo>
                    <a:pt x="5641421" y="2866718"/>
                  </a:lnTo>
                  <a:lnTo>
                    <a:pt x="5623791" y="2886825"/>
                  </a:lnTo>
                  <a:lnTo>
                    <a:pt x="5620751" y="2887416"/>
                  </a:lnTo>
                  <a:close/>
                </a:path>
              </a:pathLst>
            </a:custGeom>
            <a:solidFill>
              <a:srgbClr val="F8F8F8"/>
            </a:solidFill>
          </p:spPr>
          <p:txBody>
            <a:bodyPr wrap="square" lIns="0" tIns="0" rIns="0" bIns="0" rtlCol="0"/>
            <a:lstStyle/>
            <a:p>
              <a:endParaRPr/>
            </a:p>
          </p:txBody>
        </p:sp>
        <p:sp>
          <p:nvSpPr>
            <p:cNvPr id="4" name="object 4"/>
            <p:cNvSpPr/>
            <p:nvPr/>
          </p:nvSpPr>
          <p:spPr>
            <a:xfrm>
              <a:off x="963889" y="372925"/>
              <a:ext cx="5641975" cy="2887980"/>
            </a:xfrm>
            <a:custGeom>
              <a:avLst/>
              <a:gdLst/>
              <a:ahLst/>
              <a:cxnLst/>
              <a:rect l="l" t="t" r="r" b="b"/>
              <a:pathLst>
                <a:path w="5641975" h="2887979">
                  <a:moveTo>
                    <a:pt x="0" y="2863592"/>
                  </a:moveTo>
                  <a:lnTo>
                    <a:pt x="0" y="23823"/>
                  </a:lnTo>
                  <a:lnTo>
                    <a:pt x="0" y="20402"/>
                  </a:lnTo>
                  <a:lnTo>
                    <a:pt x="600" y="17276"/>
                  </a:lnTo>
                  <a:lnTo>
                    <a:pt x="1810" y="14446"/>
                  </a:lnTo>
                  <a:lnTo>
                    <a:pt x="3020" y="11616"/>
                  </a:lnTo>
                  <a:lnTo>
                    <a:pt x="4745" y="9081"/>
                  </a:lnTo>
                  <a:lnTo>
                    <a:pt x="6975" y="6851"/>
                  </a:lnTo>
                  <a:lnTo>
                    <a:pt x="9214" y="4469"/>
                  </a:lnTo>
                  <a:lnTo>
                    <a:pt x="11787" y="2677"/>
                  </a:lnTo>
                  <a:lnTo>
                    <a:pt x="14703" y="1639"/>
                  </a:lnTo>
                  <a:lnTo>
                    <a:pt x="17629" y="600"/>
                  </a:lnTo>
                  <a:lnTo>
                    <a:pt x="20659" y="0"/>
                  </a:lnTo>
                  <a:lnTo>
                    <a:pt x="23823" y="0"/>
                  </a:lnTo>
                  <a:lnTo>
                    <a:pt x="5617597" y="0"/>
                  </a:lnTo>
                  <a:lnTo>
                    <a:pt x="5620751" y="0"/>
                  </a:lnTo>
                  <a:lnTo>
                    <a:pt x="5623791" y="600"/>
                  </a:lnTo>
                  <a:lnTo>
                    <a:pt x="5626717" y="1791"/>
                  </a:lnTo>
                  <a:lnTo>
                    <a:pt x="5629633" y="2830"/>
                  </a:lnTo>
                  <a:lnTo>
                    <a:pt x="5632206" y="4469"/>
                  </a:lnTo>
                  <a:lnTo>
                    <a:pt x="5634445" y="6851"/>
                  </a:lnTo>
                  <a:lnTo>
                    <a:pt x="5636675" y="9081"/>
                  </a:lnTo>
                  <a:lnTo>
                    <a:pt x="5638400" y="11616"/>
                  </a:lnTo>
                  <a:lnTo>
                    <a:pt x="5639610" y="14446"/>
                  </a:lnTo>
                  <a:lnTo>
                    <a:pt x="5640820" y="17276"/>
                  </a:lnTo>
                  <a:lnTo>
                    <a:pt x="5641421" y="20402"/>
                  </a:lnTo>
                  <a:lnTo>
                    <a:pt x="5641421" y="23823"/>
                  </a:lnTo>
                  <a:lnTo>
                    <a:pt x="5641421" y="2863592"/>
                  </a:lnTo>
                  <a:lnTo>
                    <a:pt x="5641421" y="2866718"/>
                  </a:lnTo>
                  <a:lnTo>
                    <a:pt x="5640820" y="2869701"/>
                  </a:lnTo>
                  <a:lnTo>
                    <a:pt x="5639610" y="2872522"/>
                  </a:lnTo>
                  <a:lnTo>
                    <a:pt x="5638400" y="2875352"/>
                  </a:lnTo>
                  <a:lnTo>
                    <a:pt x="5626717" y="2885482"/>
                  </a:lnTo>
                  <a:lnTo>
                    <a:pt x="5623791" y="2886825"/>
                  </a:lnTo>
                  <a:lnTo>
                    <a:pt x="5620751" y="2887416"/>
                  </a:lnTo>
                  <a:lnTo>
                    <a:pt x="5617597" y="2887416"/>
                  </a:lnTo>
                  <a:lnTo>
                    <a:pt x="23823" y="2887416"/>
                  </a:lnTo>
                  <a:lnTo>
                    <a:pt x="20659" y="2887416"/>
                  </a:lnTo>
                  <a:lnTo>
                    <a:pt x="17629" y="2886825"/>
                  </a:lnTo>
                  <a:lnTo>
                    <a:pt x="14703" y="2885482"/>
                  </a:lnTo>
                  <a:lnTo>
                    <a:pt x="11787" y="2884290"/>
                  </a:lnTo>
                  <a:lnTo>
                    <a:pt x="1810" y="2872522"/>
                  </a:lnTo>
                  <a:lnTo>
                    <a:pt x="600" y="2869701"/>
                  </a:lnTo>
                  <a:lnTo>
                    <a:pt x="0" y="2866718"/>
                  </a:lnTo>
                  <a:lnTo>
                    <a:pt x="0" y="2863592"/>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873"/>
              <a:ext cx="5556250" cy="2744470"/>
            </a:xfrm>
            <a:custGeom>
              <a:avLst/>
              <a:gdLst/>
              <a:ahLst/>
              <a:cxnLst/>
              <a:rect l="l" t="t" r="r" b="b"/>
              <a:pathLst>
                <a:path w="5556250" h="2744470">
                  <a:moveTo>
                    <a:pt x="5555656" y="2744475"/>
                  </a:moveTo>
                  <a:lnTo>
                    <a:pt x="0" y="2744475"/>
                  </a:lnTo>
                  <a:lnTo>
                    <a:pt x="0" y="0"/>
                  </a:lnTo>
                  <a:lnTo>
                    <a:pt x="5555656" y="0"/>
                  </a:lnTo>
                  <a:lnTo>
                    <a:pt x="5555656" y="2744475"/>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503889"/>
            <a:ext cx="5651500" cy="2039620"/>
            <a:chOff x="959124" y="4503889"/>
            <a:chExt cx="5651500" cy="2039620"/>
          </a:xfrm>
        </p:grpSpPr>
        <p:sp>
          <p:nvSpPr>
            <p:cNvPr id="7" name="object 7"/>
            <p:cNvSpPr/>
            <p:nvPr/>
          </p:nvSpPr>
          <p:spPr>
            <a:xfrm>
              <a:off x="963889" y="4508653"/>
              <a:ext cx="5641975" cy="2030095"/>
            </a:xfrm>
            <a:custGeom>
              <a:avLst/>
              <a:gdLst/>
              <a:ahLst/>
              <a:cxnLst/>
              <a:rect l="l" t="t" r="r" b="b"/>
              <a:pathLst>
                <a:path w="5641975" h="2030095">
                  <a:moveTo>
                    <a:pt x="5617597" y="2029768"/>
                  </a:moveTo>
                  <a:lnTo>
                    <a:pt x="23823" y="2029768"/>
                  </a:lnTo>
                  <a:lnTo>
                    <a:pt x="20659" y="2029615"/>
                  </a:lnTo>
                  <a:lnTo>
                    <a:pt x="0" y="2009070"/>
                  </a:lnTo>
                  <a:lnTo>
                    <a:pt x="0" y="2005944"/>
                  </a:lnTo>
                  <a:lnTo>
                    <a:pt x="0" y="20697"/>
                  </a:lnTo>
                  <a:lnTo>
                    <a:pt x="20659" y="0"/>
                  </a:lnTo>
                  <a:lnTo>
                    <a:pt x="5620752" y="0"/>
                  </a:lnTo>
                  <a:lnTo>
                    <a:pt x="5641421" y="20697"/>
                  </a:lnTo>
                  <a:lnTo>
                    <a:pt x="5641421" y="2009070"/>
                  </a:lnTo>
                  <a:lnTo>
                    <a:pt x="5620752" y="2029615"/>
                  </a:lnTo>
                  <a:lnTo>
                    <a:pt x="5617597" y="2029768"/>
                  </a:lnTo>
                  <a:close/>
                </a:path>
              </a:pathLst>
            </a:custGeom>
            <a:solidFill>
              <a:srgbClr val="F8F8F8"/>
            </a:solidFill>
          </p:spPr>
          <p:txBody>
            <a:bodyPr wrap="square" lIns="0" tIns="0" rIns="0" bIns="0" rtlCol="0"/>
            <a:lstStyle/>
            <a:p>
              <a:endParaRPr/>
            </a:p>
          </p:txBody>
        </p:sp>
        <p:sp>
          <p:nvSpPr>
            <p:cNvPr id="8" name="object 8"/>
            <p:cNvSpPr/>
            <p:nvPr/>
          </p:nvSpPr>
          <p:spPr>
            <a:xfrm>
              <a:off x="963889" y="4508653"/>
              <a:ext cx="5641975" cy="2030095"/>
            </a:xfrm>
            <a:custGeom>
              <a:avLst/>
              <a:gdLst/>
              <a:ahLst/>
              <a:cxnLst/>
              <a:rect l="l" t="t" r="r" b="b"/>
              <a:pathLst>
                <a:path w="5641975" h="2030095">
                  <a:moveTo>
                    <a:pt x="0" y="2005944"/>
                  </a:moveTo>
                  <a:lnTo>
                    <a:pt x="0" y="23823"/>
                  </a:lnTo>
                  <a:lnTo>
                    <a:pt x="0" y="20697"/>
                  </a:lnTo>
                  <a:lnTo>
                    <a:pt x="600" y="17572"/>
                  </a:lnTo>
                  <a:lnTo>
                    <a:pt x="1810" y="14589"/>
                  </a:lnTo>
                  <a:lnTo>
                    <a:pt x="3020" y="11616"/>
                  </a:lnTo>
                  <a:lnTo>
                    <a:pt x="4745" y="9081"/>
                  </a:lnTo>
                  <a:lnTo>
                    <a:pt x="6975" y="6994"/>
                  </a:lnTo>
                  <a:lnTo>
                    <a:pt x="9214" y="4764"/>
                  </a:lnTo>
                  <a:lnTo>
                    <a:pt x="11787" y="2982"/>
                  </a:lnTo>
                  <a:lnTo>
                    <a:pt x="14703" y="1639"/>
                  </a:lnTo>
                  <a:lnTo>
                    <a:pt x="17629" y="600"/>
                  </a:lnTo>
                  <a:lnTo>
                    <a:pt x="20659" y="0"/>
                  </a:lnTo>
                  <a:lnTo>
                    <a:pt x="23823" y="0"/>
                  </a:lnTo>
                  <a:lnTo>
                    <a:pt x="5617597" y="0"/>
                  </a:lnTo>
                  <a:lnTo>
                    <a:pt x="5620752" y="0"/>
                  </a:lnTo>
                  <a:lnTo>
                    <a:pt x="5623792" y="600"/>
                  </a:lnTo>
                  <a:lnTo>
                    <a:pt x="5626717" y="1639"/>
                  </a:lnTo>
                  <a:lnTo>
                    <a:pt x="5629633" y="2982"/>
                  </a:lnTo>
                  <a:lnTo>
                    <a:pt x="5632206" y="4764"/>
                  </a:lnTo>
                  <a:lnTo>
                    <a:pt x="5634446" y="6994"/>
                  </a:lnTo>
                  <a:lnTo>
                    <a:pt x="5636675" y="9081"/>
                  </a:lnTo>
                  <a:lnTo>
                    <a:pt x="5638400" y="11616"/>
                  </a:lnTo>
                  <a:lnTo>
                    <a:pt x="5639610" y="14446"/>
                  </a:lnTo>
                  <a:lnTo>
                    <a:pt x="5640821" y="17572"/>
                  </a:lnTo>
                  <a:lnTo>
                    <a:pt x="5641421" y="20697"/>
                  </a:lnTo>
                  <a:lnTo>
                    <a:pt x="5641421" y="23823"/>
                  </a:lnTo>
                  <a:lnTo>
                    <a:pt x="5641421" y="2005944"/>
                  </a:lnTo>
                  <a:lnTo>
                    <a:pt x="5641421" y="2009070"/>
                  </a:lnTo>
                  <a:lnTo>
                    <a:pt x="5640821" y="2012053"/>
                  </a:lnTo>
                  <a:lnTo>
                    <a:pt x="5639610" y="2014873"/>
                  </a:lnTo>
                  <a:lnTo>
                    <a:pt x="5638400" y="2017703"/>
                  </a:lnTo>
                  <a:lnTo>
                    <a:pt x="5626717" y="2027681"/>
                  </a:lnTo>
                  <a:lnTo>
                    <a:pt x="5623792" y="2029024"/>
                  </a:lnTo>
                  <a:lnTo>
                    <a:pt x="5620752" y="2029615"/>
                  </a:lnTo>
                  <a:lnTo>
                    <a:pt x="5617597" y="2029768"/>
                  </a:lnTo>
                  <a:lnTo>
                    <a:pt x="23823" y="2029768"/>
                  </a:lnTo>
                  <a:lnTo>
                    <a:pt x="20659" y="2029615"/>
                  </a:lnTo>
                  <a:lnTo>
                    <a:pt x="17629" y="2029024"/>
                  </a:lnTo>
                  <a:lnTo>
                    <a:pt x="14703" y="2027681"/>
                  </a:lnTo>
                  <a:lnTo>
                    <a:pt x="11787" y="2026490"/>
                  </a:lnTo>
                  <a:lnTo>
                    <a:pt x="1810" y="2014873"/>
                  </a:lnTo>
                  <a:lnTo>
                    <a:pt x="600" y="2012053"/>
                  </a:lnTo>
                  <a:lnTo>
                    <a:pt x="0" y="2009070"/>
                  </a:lnTo>
                  <a:lnTo>
                    <a:pt x="0" y="2005944"/>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589745"/>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3372487"/>
            <a:ext cx="5632450" cy="1538605"/>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安装好软件包后，在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客户端上创建一个用于挂载</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服务共享资源的目录，可以与服务器上的 共享名称同名，这样便于日后查找。</a:t>
            </a:r>
            <a:r>
              <a:rPr sz="950" b="1" spc="80" dirty="0">
                <a:solidFill>
                  <a:srgbClr val="333333"/>
                </a:solidFill>
                <a:latin typeface="Trebuchet MS"/>
                <a:cs typeface="Trebuchet MS"/>
              </a:rPr>
              <a:t>mount</a:t>
            </a:r>
            <a:r>
              <a:rPr sz="950" b="1" spc="25" dirty="0">
                <a:solidFill>
                  <a:srgbClr val="333333"/>
                </a:solidFill>
                <a:latin typeface="微软雅黑"/>
                <a:cs typeface="微软雅黑"/>
              </a:rPr>
              <a:t>命令的</a:t>
            </a:r>
            <a:r>
              <a:rPr sz="950" b="1" spc="5" dirty="0">
                <a:solidFill>
                  <a:srgbClr val="333333"/>
                </a:solidFill>
                <a:latin typeface="Trebuchet MS"/>
                <a:cs typeface="Trebuchet MS"/>
              </a:rPr>
              <a:t>-t</a:t>
            </a:r>
            <a:r>
              <a:rPr sz="950" b="1" spc="25" dirty="0">
                <a:solidFill>
                  <a:srgbClr val="333333"/>
                </a:solidFill>
                <a:latin typeface="微软雅黑"/>
                <a:cs typeface="微软雅黑"/>
              </a:rPr>
              <a:t>参数指定协议类型</a:t>
            </a:r>
            <a:r>
              <a:rPr sz="950" b="1" spc="15" dirty="0">
                <a:solidFill>
                  <a:srgbClr val="333333"/>
                </a:solidFill>
                <a:latin typeface="微软雅黑"/>
                <a:cs typeface="微软雅黑"/>
              </a:rPr>
              <a:t>，</a:t>
            </a:r>
            <a:r>
              <a:rPr sz="950" b="1" spc="15" dirty="0">
                <a:solidFill>
                  <a:srgbClr val="333333"/>
                </a:solidFill>
                <a:latin typeface="Trebuchet MS"/>
                <a:cs typeface="Trebuchet MS"/>
              </a:rPr>
              <a:t>-o</a:t>
            </a:r>
            <a:r>
              <a:rPr sz="950" b="1" spc="25" dirty="0">
                <a:solidFill>
                  <a:srgbClr val="333333"/>
                </a:solidFill>
                <a:latin typeface="微软雅黑"/>
                <a:cs typeface="微软雅黑"/>
              </a:rPr>
              <a:t>参数指定用户命和密码，最 后追加上服务器</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地址和共享名称和本地挂载目录即可。服务器</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地址后面的共享名称指的是配置文件 中</a:t>
            </a:r>
            <a:r>
              <a:rPr sz="950" b="1" spc="40" dirty="0">
                <a:solidFill>
                  <a:srgbClr val="333333"/>
                </a:solidFill>
                <a:latin typeface="Trebuchet MS"/>
                <a:cs typeface="Trebuchet MS"/>
              </a:rPr>
              <a:t>[database]</a:t>
            </a:r>
            <a:r>
              <a:rPr sz="950" b="1" spc="20" dirty="0">
                <a:solidFill>
                  <a:srgbClr val="333333"/>
                </a:solidFill>
                <a:latin typeface="微软雅黑"/>
                <a:cs typeface="微软雅黑"/>
              </a:rPr>
              <a:t>的值，而不是服务器本地挂载的目录名称，虽然这两个值可能一样，但读者们应该认出它 </a:t>
            </a:r>
            <a:r>
              <a:rPr sz="950" b="1" spc="25" dirty="0">
                <a:solidFill>
                  <a:srgbClr val="333333"/>
                </a:solidFill>
                <a:latin typeface="微软雅黑"/>
                <a:cs typeface="微软雅黑"/>
              </a:rPr>
              <a:t>们的区别。</a:t>
            </a:r>
            <a:endParaRPr sz="950">
              <a:latin typeface="微软雅黑"/>
              <a:cs typeface="微软雅黑"/>
            </a:endParaRPr>
          </a:p>
          <a:p>
            <a:pPr>
              <a:lnSpc>
                <a:spcPct val="100000"/>
              </a:lnSpc>
              <a:spcBef>
                <a:spcPts val="45"/>
              </a:spcBef>
            </a:pPr>
            <a:endParaRPr sz="900">
              <a:latin typeface="微软雅黑"/>
              <a:cs typeface="微软雅黑"/>
            </a:endParaRPr>
          </a:p>
          <a:p>
            <a:pPr marL="136525" marR="440055">
              <a:lnSpc>
                <a:spcPct val="132400"/>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35" dirty="0">
                <a:solidFill>
                  <a:srgbClr val="333333"/>
                </a:solidFill>
                <a:latin typeface="Lucida Console"/>
                <a:cs typeface="Lucida Console"/>
              </a:rPr>
              <a:t> </a:t>
            </a:r>
            <a:r>
              <a:rPr sz="850" spc="30" dirty="0">
                <a:solidFill>
                  <a:srgbClr val="333333"/>
                </a:solidFill>
                <a:latin typeface="Lucida Console"/>
                <a:cs typeface="Lucida Console"/>
              </a:rPr>
              <a:t>/database[root@linuxprobe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mount</a:t>
            </a:r>
            <a:r>
              <a:rPr sz="850" spc="40" dirty="0">
                <a:solidFill>
                  <a:srgbClr val="333333"/>
                </a:solidFill>
                <a:latin typeface="Lucida Console"/>
                <a:cs typeface="Lucida Console"/>
              </a:rPr>
              <a:t> </a:t>
            </a:r>
            <a:r>
              <a:rPr sz="850" spc="20" dirty="0">
                <a:solidFill>
                  <a:srgbClr val="333333"/>
                </a:solidFill>
                <a:latin typeface="Lucida Console"/>
                <a:cs typeface="Lucida Console"/>
              </a:rPr>
              <a:t>-t</a:t>
            </a:r>
            <a:r>
              <a:rPr sz="850" spc="35" dirty="0">
                <a:solidFill>
                  <a:srgbClr val="333333"/>
                </a:solidFill>
                <a:latin typeface="Lucida Console"/>
                <a:cs typeface="Lucida Console"/>
              </a:rPr>
              <a:t> </a:t>
            </a:r>
            <a:r>
              <a:rPr sz="850" spc="25" dirty="0">
                <a:solidFill>
                  <a:srgbClr val="333333"/>
                </a:solidFill>
                <a:latin typeface="Lucida Console"/>
                <a:cs typeface="Lucida Console"/>
              </a:rPr>
              <a:t>cifs</a:t>
            </a:r>
            <a:r>
              <a:rPr sz="850" spc="35" dirty="0">
                <a:solidFill>
                  <a:srgbClr val="333333"/>
                </a:solidFill>
                <a:latin typeface="Lucida Console"/>
                <a:cs typeface="Lucida Console"/>
              </a:rPr>
              <a:t> </a:t>
            </a:r>
            <a:r>
              <a:rPr sz="850" spc="20" dirty="0">
                <a:solidFill>
                  <a:srgbClr val="333333"/>
                </a:solidFill>
                <a:latin typeface="Lucida Console"/>
                <a:cs typeface="Lucida Console"/>
              </a:rPr>
              <a:t>-o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username=linuxprobe,password=redhat //192.168.10.10/database</a:t>
            </a:r>
            <a:endParaRPr sz="850">
              <a:latin typeface="Lucida Console"/>
              <a:cs typeface="Lucida Console"/>
            </a:endParaRPr>
          </a:p>
        </p:txBody>
      </p:sp>
      <p:grpSp>
        <p:nvGrpSpPr>
          <p:cNvPr id="11" name="object 11"/>
          <p:cNvGrpSpPr/>
          <p:nvPr/>
        </p:nvGrpSpPr>
        <p:grpSpPr>
          <a:xfrm>
            <a:off x="959124" y="7591423"/>
            <a:ext cx="5651500" cy="667385"/>
            <a:chOff x="959124" y="7591423"/>
            <a:chExt cx="5651500" cy="667385"/>
          </a:xfrm>
        </p:grpSpPr>
        <p:sp>
          <p:nvSpPr>
            <p:cNvPr id="12" name="object 12"/>
            <p:cNvSpPr/>
            <p:nvPr/>
          </p:nvSpPr>
          <p:spPr>
            <a:xfrm>
              <a:off x="963889" y="7596188"/>
              <a:ext cx="5641975" cy="657860"/>
            </a:xfrm>
            <a:custGeom>
              <a:avLst/>
              <a:gdLst/>
              <a:ahLst/>
              <a:cxnLst/>
              <a:rect l="l" t="t" r="r" b="b"/>
              <a:pathLst>
                <a:path w="5641975" h="657859">
                  <a:moveTo>
                    <a:pt x="5617597" y="657530"/>
                  </a:moveTo>
                  <a:lnTo>
                    <a:pt x="23823" y="657530"/>
                  </a:lnTo>
                  <a:lnTo>
                    <a:pt x="20659" y="657378"/>
                  </a:lnTo>
                  <a:lnTo>
                    <a:pt x="0" y="636680"/>
                  </a:lnTo>
                  <a:lnTo>
                    <a:pt x="0" y="633706"/>
                  </a:lnTo>
                  <a:lnTo>
                    <a:pt x="0" y="20545"/>
                  </a:lnTo>
                  <a:lnTo>
                    <a:pt x="20659" y="0"/>
                  </a:lnTo>
                  <a:lnTo>
                    <a:pt x="5620752" y="0"/>
                  </a:lnTo>
                  <a:lnTo>
                    <a:pt x="5641421" y="20545"/>
                  </a:lnTo>
                  <a:lnTo>
                    <a:pt x="5641421" y="636680"/>
                  </a:lnTo>
                  <a:lnTo>
                    <a:pt x="5620752" y="657378"/>
                  </a:lnTo>
                  <a:lnTo>
                    <a:pt x="5617597" y="657530"/>
                  </a:lnTo>
                  <a:close/>
                </a:path>
              </a:pathLst>
            </a:custGeom>
            <a:solidFill>
              <a:srgbClr val="F8F8F8"/>
            </a:solidFill>
          </p:spPr>
          <p:txBody>
            <a:bodyPr wrap="square" lIns="0" tIns="0" rIns="0" bIns="0" rtlCol="0"/>
            <a:lstStyle/>
            <a:p>
              <a:endParaRPr/>
            </a:p>
          </p:txBody>
        </p:sp>
        <p:sp>
          <p:nvSpPr>
            <p:cNvPr id="13" name="object 13"/>
            <p:cNvSpPr/>
            <p:nvPr/>
          </p:nvSpPr>
          <p:spPr>
            <a:xfrm>
              <a:off x="963889" y="7596188"/>
              <a:ext cx="5641975" cy="657860"/>
            </a:xfrm>
            <a:custGeom>
              <a:avLst/>
              <a:gdLst/>
              <a:ahLst/>
              <a:cxnLst/>
              <a:rect l="l" t="t" r="r" b="b"/>
              <a:pathLst>
                <a:path w="5641975" h="657859">
                  <a:moveTo>
                    <a:pt x="0" y="633706"/>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447"/>
                  </a:lnTo>
                  <a:lnTo>
                    <a:pt x="5639610" y="14589"/>
                  </a:lnTo>
                  <a:lnTo>
                    <a:pt x="5640821" y="17419"/>
                  </a:lnTo>
                  <a:lnTo>
                    <a:pt x="5641421" y="20545"/>
                  </a:lnTo>
                  <a:lnTo>
                    <a:pt x="5641421" y="23823"/>
                  </a:lnTo>
                  <a:lnTo>
                    <a:pt x="5641421" y="633706"/>
                  </a:lnTo>
                  <a:lnTo>
                    <a:pt x="5641421" y="636680"/>
                  </a:lnTo>
                  <a:lnTo>
                    <a:pt x="5640821" y="639662"/>
                  </a:lnTo>
                  <a:lnTo>
                    <a:pt x="5639610" y="642493"/>
                  </a:lnTo>
                  <a:lnTo>
                    <a:pt x="5638400" y="645323"/>
                  </a:lnTo>
                  <a:lnTo>
                    <a:pt x="5626717" y="655300"/>
                  </a:lnTo>
                  <a:lnTo>
                    <a:pt x="5623792" y="656634"/>
                  </a:lnTo>
                  <a:lnTo>
                    <a:pt x="5620752" y="657378"/>
                  </a:lnTo>
                  <a:lnTo>
                    <a:pt x="5617597" y="657530"/>
                  </a:lnTo>
                  <a:lnTo>
                    <a:pt x="23823" y="657530"/>
                  </a:lnTo>
                  <a:lnTo>
                    <a:pt x="20659" y="657378"/>
                  </a:lnTo>
                  <a:lnTo>
                    <a:pt x="17629" y="656634"/>
                  </a:lnTo>
                  <a:lnTo>
                    <a:pt x="14703" y="655300"/>
                  </a:lnTo>
                  <a:lnTo>
                    <a:pt x="11787" y="654109"/>
                  </a:lnTo>
                  <a:lnTo>
                    <a:pt x="1810" y="642493"/>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7677279"/>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6650611"/>
            <a:ext cx="5643245" cy="1931670"/>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如果说每次重启电脑后都需要再手动的</a:t>
            </a:r>
            <a:r>
              <a:rPr sz="950" b="1" spc="80" dirty="0">
                <a:solidFill>
                  <a:srgbClr val="333333"/>
                </a:solidFill>
                <a:latin typeface="Trebuchet MS"/>
                <a:cs typeface="Trebuchet MS"/>
              </a:rPr>
              <a:t>mount</a:t>
            </a:r>
            <a:r>
              <a:rPr sz="950" b="1" spc="20" dirty="0">
                <a:solidFill>
                  <a:srgbClr val="333333"/>
                </a:solidFill>
                <a:latin typeface="微软雅黑"/>
                <a:cs typeface="微软雅黑"/>
              </a:rPr>
              <a:t>挂载一下远程共享目录，是不是觉得很麻烦呢？其实我们 </a:t>
            </a:r>
            <a:r>
              <a:rPr sz="950" b="1" spc="25" dirty="0">
                <a:solidFill>
                  <a:srgbClr val="333333"/>
                </a:solidFill>
                <a:latin typeface="微软雅黑"/>
                <a:cs typeface="微软雅黑"/>
              </a:rPr>
              <a:t>可以按照</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服务的用户名、密码、共享域的顺序将相关信息写入到一个认证文件中，然后</a:t>
            </a:r>
            <a:endParaRPr sz="950">
              <a:latin typeface="微软雅黑"/>
              <a:cs typeface="微软雅黑"/>
            </a:endParaRPr>
          </a:p>
          <a:p>
            <a:pPr marL="12700" marR="57785">
              <a:lnSpc>
                <a:spcPct val="131600"/>
              </a:lnSpc>
            </a:pPr>
            <a:r>
              <a:rPr sz="950" b="1" spc="25" dirty="0">
                <a:solidFill>
                  <a:srgbClr val="333333"/>
                </a:solidFill>
                <a:latin typeface="微软雅黑"/>
                <a:cs typeface="微软雅黑"/>
              </a:rPr>
              <a:t>让</a:t>
            </a:r>
            <a:r>
              <a:rPr sz="950" b="1" spc="45" dirty="0">
                <a:solidFill>
                  <a:srgbClr val="333333"/>
                </a:solidFill>
                <a:latin typeface="Trebuchet MS"/>
                <a:cs typeface="Trebuchet MS"/>
              </a:rPr>
              <a:t>/etc/fstab</a:t>
            </a:r>
            <a:r>
              <a:rPr sz="950" b="1" spc="20" dirty="0">
                <a:solidFill>
                  <a:srgbClr val="333333"/>
                </a:solidFill>
                <a:latin typeface="微软雅黑"/>
                <a:cs typeface="微软雅黑"/>
              </a:rPr>
              <a:t>文件和系统自动的加载它。为了保证不被其他人随意看到，最后把这个认证文件的权限修 </a:t>
            </a:r>
            <a:r>
              <a:rPr sz="950" b="1" spc="25" dirty="0">
                <a:solidFill>
                  <a:srgbClr val="333333"/>
                </a:solidFill>
                <a:latin typeface="微软雅黑"/>
                <a:cs typeface="微软雅黑"/>
              </a:rPr>
              <a:t>改为仅</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管理员才能够读写：</a:t>
            </a:r>
            <a:endParaRPr sz="950">
              <a:latin typeface="微软雅黑"/>
              <a:cs typeface="微软雅黑"/>
            </a:endParaRPr>
          </a:p>
          <a:p>
            <a:pPr>
              <a:lnSpc>
                <a:spcPct val="100000"/>
              </a:lnSpc>
              <a:spcBef>
                <a:spcPts val="45"/>
              </a:spcBef>
            </a:pPr>
            <a:endParaRPr sz="900">
              <a:latin typeface="微软雅黑"/>
              <a:cs typeface="微软雅黑"/>
            </a:endParaRPr>
          </a:p>
          <a:p>
            <a:pPr marL="136525" marR="22796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 </a:t>
            </a:r>
            <a:r>
              <a:rPr sz="850" spc="30" dirty="0">
                <a:solidFill>
                  <a:srgbClr val="333333"/>
                </a:solidFill>
                <a:latin typeface="Lucida Console"/>
                <a:cs typeface="Lucida Console"/>
              </a:rPr>
              <a:t> auth.smbusername=linuxprobepassword=redhatdomain=MYGROUP[root@linuxprobe</a:t>
            </a:r>
            <a:r>
              <a:rPr sz="850" spc="65" dirty="0">
                <a:solidFill>
                  <a:srgbClr val="333333"/>
                </a:solidFill>
                <a:latin typeface="Lucida Console"/>
                <a:cs typeface="Lucida Console"/>
              </a:rPr>
              <a:t> </a:t>
            </a:r>
            <a:r>
              <a:rPr sz="850" spc="25" dirty="0">
                <a:solidFill>
                  <a:srgbClr val="333333"/>
                </a:solidFill>
                <a:latin typeface="Lucida Console"/>
                <a:cs typeface="Lucida Console"/>
              </a:rPr>
              <a:t>~]# </a:t>
            </a:r>
            <a:r>
              <a:rPr sz="850" spc="-495" dirty="0">
                <a:solidFill>
                  <a:srgbClr val="333333"/>
                </a:solidFill>
                <a:latin typeface="Lucida Console"/>
                <a:cs typeface="Lucida Console"/>
              </a:rPr>
              <a:t> </a:t>
            </a:r>
            <a:r>
              <a:rPr sz="850" spc="25" dirty="0">
                <a:solidFill>
                  <a:srgbClr val="333333"/>
                </a:solidFill>
                <a:latin typeface="Lucida Console"/>
                <a:cs typeface="Lucida Console"/>
              </a:rPr>
              <a:t>chmod 600</a:t>
            </a:r>
            <a:r>
              <a:rPr sz="850" spc="30" dirty="0">
                <a:solidFill>
                  <a:srgbClr val="333333"/>
                </a:solidFill>
                <a:latin typeface="Lucida Console"/>
                <a:cs typeface="Lucida Console"/>
              </a:rPr>
              <a:t> auth.smb</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b="1" spc="25" dirty="0">
                <a:solidFill>
                  <a:srgbClr val="333333"/>
                </a:solidFill>
                <a:latin typeface="微软雅黑"/>
                <a:cs typeface="微软雅黑"/>
              </a:rPr>
              <a:t>挂载信息写入到</a:t>
            </a:r>
            <a:r>
              <a:rPr sz="950" b="1" spc="45" dirty="0">
                <a:solidFill>
                  <a:srgbClr val="333333"/>
                </a:solidFill>
                <a:latin typeface="Trebuchet MS"/>
                <a:cs typeface="Trebuchet MS"/>
              </a:rPr>
              <a:t>/etc/fstab</a:t>
            </a:r>
            <a:r>
              <a:rPr sz="950" b="1" spc="25" dirty="0">
                <a:solidFill>
                  <a:srgbClr val="333333"/>
                </a:solidFill>
                <a:latin typeface="微软雅黑"/>
                <a:cs typeface="微软雅黑"/>
              </a:rPr>
              <a:t>文件中，以确保共享挂载信息在服务器重启后依然生效：</a:t>
            </a:r>
            <a:endParaRPr sz="950">
              <a:latin typeface="微软雅黑"/>
              <a:cs typeface="微软雅黑"/>
            </a:endParaRPr>
          </a:p>
        </p:txBody>
      </p:sp>
      <p:sp>
        <p:nvSpPr>
          <p:cNvPr id="27" name="object 27"/>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195</a:t>
            </a:fld>
            <a:endParaRPr sz="800">
              <a:latin typeface="小哥哥网恋吗"/>
              <a:cs typeface="小哥哥网恋吗"/>
            </a:endParaRPr>
          </a:p>
        </p:txBody>
      </p:sp>
      <p:sp>
        <p:nvSpPr>
          <p:cNvPr id="16" name="object 16"/>
          <p:cNvSpPr txBox="1"/>
          <p:nvPr/>
        </p:nvSpPr>
        <p:spPr>
          <a:xfrm>
            <a:off x="1070306" y="406663"/>
            <a:ext cx="5348605" cy="5403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cifs-utilsUpdating Subscription Management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repositories.Unable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0" dirty="0">
                <a:solidFill>
                  <a:srgbClr val="333333"/>
                </a:solidFill>
                <a:latin typeface="Lucida Console"/>
                <a:cs typeface="Lucida Console"/>
              </a:rPr>
              <a:t> consumer</a:t>
            </a:r>
            <a:r>
              <a:rPr sz="850" spc="35" dirty="0">
                <a:solidFill>
                  <a:srgbClr val="333333"/>
                </a:solidFill>
                <a:latin typeface="Lucida Console"/>
                <a:cs typeface="Lucida Console"/>
              </a:rPr>
              <a:t> </a:t>
            </a:r>
            <a:r>
              <a:rPr sz="850" spc="30" dirty="0">
                <a:solidFill>
                  <a:srgbClr val="333333"/>
                </a:solidFill>
                <a:latin typeface="Lucida Console"/>
                <a:cs typeface="Lucida Console"/>
              </a:rPr>
              <a:t>identityThis </a:t>
            </a:r>
            <a:r>
              <a:rPr sz="850" spc="25" dirty="0">
                <a:solidFill>
                  <a:srgbClr val="333333"/>
                </a:solidFill>
                <a:latin typeface="Lucida Console"/>
                <a:cs typeface="Lucida Console"/>
              </a:rPr>
              <a:t>system</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30" dirty="0">
                <a:solidFill>
                  <a:srgbClr val="333333"/>
                </a:solidFill>
                <a:latin typeface="Lucida Console"/>
                <a:cs typeface="Lucida Console"/>
              </a:rPr>
              <a:t>registered </a:t>
            </a:r>
            <a:r>
              <a:rPr sz="850" spc="20" dirty="0">
                <a:solidFill>
                  <a:srgbClr val="333333"/>
                </a:solidFill>
                <a:latin typeface="Lucida Console"/>
                <a:cs typeface="Lucida Console"/>
              </a:rPr>
              <a:t>to </a:t>
            </a:r>
            <a:r>
              <a:rPr sz="850" spc="-495" dirty="0">
                <a:solidFill>
                  <a:srgbClr val="333333"/>
                </a:solidFill>
                <a:latin typeface="Lucida Console"/>
                <a:cs typeface="Lucida Console"/>
              </a:rPr>
              <a:t> </a:t>
            </a:r>
            <a:r>
              <a:rPr sz="850" spc="25" dirty="0">
                <a:solidFill>
                  <a:srgbClr val="333333"/>
                </a:solidFill>
                <a:latin typeface="Lucida Console"/>
                <a:cs typeface="Lucida Console"/>
              </a:rPr>
              <a:t>Red Hat</a:t>
            </a:r>
            <a:r>
              <a:rPr sz="850" spc="30" dirty="0">
                <a:solidFill>
                  <a:srgbClr val="333333"/>
                </a:solidFill>
                <a:latin typeface="Lucida Console"/>
                <a:cs typeface="Lucida Console"/>
              </a:rPr>
              <a:t> Subscription 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subscription-manager </a:t>
            </a:r>
            <a:r>
              <a:rPr sz="850" spc="20" dirty="0">
                <a:solidFill>
                  <a:srgbClr val="333333"/>
                </a:solidFill>
                <a:latin typeface="Lucida Console"/>
                <a:cs typeface="Lucida Console"/>
              </a:rPr>
              <a:t>to</a:t>
            </a:r>
            <a:endParaRPr sz="850">
              <a:latin typeface="Lucida Console"/>
              <a:cs typeface="Lucida Console"/>
            </a:endParaRPr>
          </a:p>
        </p:txBody>
      </p:sp>
      <p:sp>
        <p:nvSpPr>
          <p:cNvPr id="17" name="object 17"/>
          <p:cNvSpPr txBox="1"/>
          <p:nvPr/>
        </p:nvSpPr>
        <p:spPr>
          <a:xfrm>
            <a:off x="1070306" y="957123"/>
            <a:ext cx="5458460" cy="161290"/>
          </a:xfrm>
          <a:prstGeom prst="rect">
            <a:avLst/>
          </a:prstGeom>
        </p:spPr>
        <p:txBody>
          <a:bodyPr vert="horz" wrap="square" lIns="0" tIns="17780" rIns="0" bIns="0" rtlCol="0">
            <a:spAutoFit/>
          </a:bodyPr>
          <a:lstStyle/>
          <a:p>
            <a:pPr marL="12700">
              <a:lnSpc>
                <a:spcPct val="100000"/>
              </a:lnSpc>
              <a:spcBef>
                <a:spcPts val="140"/>
              </a:spcBef>
              <a:tabLst>
                <a:tab pos="4757420" algn="l"/>
              </a:tabLst>
            </a:pPr>
            <a:r>
              <a:rPr sz="850" spc="30" dirty="0">
                <a:solidFill>
                  <a:srgbClr val="333333"/>
                </a:solidFill>
                <a:latin typeface="Lucida Console"/>
                <a:cs typeface="Lucida Console"/>
              </a:rPr>
              <a:t>register.AppStream	</a:t>
            </a:r>
            <a:r>
              <a:rPr sz="850" spc="25" dirty="0">
                <a:solidFill>
                  <a:srgbClr val="333333"/>
                </a:solidFill>
                <a:latin typeface="Lucida Console"/>
                <a:cs typeface="Lucida Console"/>
              </a:rPr>
              <a:t>3.1</a:t>
            </a:r>
            <a:r>
              <a:rPr sz="850" spc="-5" dirty="0">
                <a:solidFill>
                  <a:srgbClr val="333333"/>
                </a:solidFill>
                <a:latin typeface="Lucida Console"/>
                <a:cs typeface="Lucida Console"/>
              </a:rPr>
              <a:t> </a:t>
            </a:r>
            <a:r>
              <a:rPr sz="850" spc="25" dirty="0">
                <a:solidFill>
                  <a:srgbClr val="333333"/>
                </a:solidFill>
                <a:latin typeface="Lucida Console"/>
                <a:cs typeface="Lucida Console"/>
              </a:rPr>
              <a:t>MB/s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8" name="object 18"/>
          <p:cNvSpPr txBox="1"/>
          <p:nvPr/>
        </p:nvSpPr>
        <p:spPr>
          <a:xfrm>
            <a:off x="1070306" y="1092737"/>
            <a:ext cx="1195070" cy="368935"/>
          </a:xfrm>
          <a:prstGeom prst="rect">
            <a:avLst/>
          </a:prstGeom>
        </p:spPr>
        <p:txBody>
          <a:bodyPr vert="horz" wrap="square" lIns="0" tIns="53340" rIns="0" bIns="0" rtlCol="0">
            <a:spAutoFit/>
          </a:bodyPr>
          <a:lstStyle/>
          <a:p>
            <a:pPr marL="12700">
              <a:lnSpc>
                <a:spcPct val="100000"/>
              </a:lnSpc>
              <a:spcBef>
                <a:spcPts val="420"/>
              </a:spcBef>
              <a:tabLst>
                <a:tab pos="762635" algn="l"/>
              </a:tabLst>
            </a:pPr>
            <a:r>
              <a:rPr sz="850" spc="25" dirty="0">
                <a:solidFill>
                  <a:srgbClr val="333333"/>
                </a:solidFill>
                <a:latin typeface="Lucida Console"/>
                <a:cs typeface="Lucida Console"/>
              </a:rPr>
              <a:t>3.2</a:t>
            </a:r>
            <a:r>
              <a:rPr sz="850" spc="35" dirty="0">
                <a:solidFill>
                  <a:srgbClr val="333333"/>
                </a:solidFill>
                <a:latin typeface="Lucida Console"/>
                <a:cs typeface="Lucida Console"/>
              </a:rPr>
              <a:t> </a:t>
            </a:r>
            <a:r>
              <a:rPr sz="850" spc="20" dirty="0">
                <a:solidFill>
                  <a:srgbClr val="333333"/>
                </a:solidFill>
                <a:latin typeface="Lucida Console"/>
                <a:cs typeface="Lucida Console"/>
              </a:rPr>
              <a:t>kB	</a:t>
            </a:r>
            <a:r>
              <a:rPr sz="850" spc="25" dirty="0">
                <a:solidFill>
                  <a:srgbClr val="333333"/>
                </a:solidFill>
                <a:latin typeface="Lucida Console"/>
                <a:cs typeface="Lucida Console"/>
              </a:rPr>
              <a:t>00:00</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2.7</a:t>
            </a:r>
            <a:r>
              <a:rPr sz="850" spc="15" dirty="0">
                <a:solidFill>
                  <a:srgbClr val="333333"/>
                </a:solidFill>
                <a:latin typeface="Lucida Console"/>
                <a:cs typeface="Lucida Console"/>
              </a:rPr>
              <a:t> </a:t>
            </a:r>
            <a:r>
              <a:rPr sz="850" spc="25" dirty="0">
                <a:solidFill>
                  <a:srgbClr val="333333"/>
                </a:solidFill>
                <a:latin typeface="Lucida Console"/>
                <a:cs typeface="Lucida Console"/>
              </a:rPr>
              <a:t>MB/s</a:t>
            </a:r>
            <a:r>
              <a:rPr sz="850" spc="15" dirty="0">
                <a:solidFill>
                  <a:srgbClr val="333333"/>
                </a:solidFill>
                <a:latin typeface="Lucida Console"/>
                <a:cs typeface="Lucida Console"/>
              </a:rPr>
              <a:t> | </a:t>
            </a:r>
            <a:r>
              <a:rPr sz="850" spc="25" dirty="0">
                <a:solidFill>
                  <a:srgbClr val="333333"/>
                </a:solidFill>
                <a:latin typeface="Lucida Console"/>
                <a:cs typeface="Lucida Console"/>
              </a:rPr>
              <a:t>2.7</a:t>
            </a:r>
            <a:r>
              <a:rPr sz="850" spc="15" dirty="0">
                <a:solidFill>
                  <a:srgbClr val="333333"/>
                </a:solidFill>
                <a:latin typeface="Lucida Console"/>
                <a:cs typeface="Lucida Console"/>
              </a:rPr>
              <a:t> </a:t>
            </a:r>
            <a:r>
              <a:rPr sz="850" spc="20" dirty="0">
                <a:solidFill>
                  <a:srgbClr val="333333"/>
                </a:solidFill>
                <a:latin typeface="Lucida Console"/>
                <a:cs typeface="Lucida Console"/>
              </a:rPr>
              <a:t>kB</a:t>
            </a:r>
            <a:endParaRPr sz="850">
              <a:latin typeface="Lucida Console"/>
              <a:cs typeface="Lucida Console"/>
            </a:endParaRPr>
          </a:p>
        </p:txBody>
      </p:sp>
      <p:sp>
        <p:nvSpPr>
          <p:cNvPr id="19" name="object 19"/>
          <p:cNvSpPr txBox="1"/>
          <p:nvPr/>
        </p:nvSpPr>
        <p:spPr>
          <a:xfrm>
            <a:off x="2436707" y="1092737"/>
            <a:ext cx="1613535" cy="36893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BaseOS</a:t>
            </a:r>
            <a:endParaRPr sz="850">
              <a:latin typeface="Lucida Console"/>
              <a:cs typeface="Lucida Console"/>
            </a:endParaRPr>
          </a:p>
          <a:p>
            <a:pPr marL="153670">
              <a:lnSpc>
                <a:spcPct val="100000"/>
              </a:lnSpc>
              <a:spcBef>
                <a:spcPts val="330"/>
              </a:spcBef>
              <a:tabLst>
                <a:tab pos="768985" algn="l"/>
              </a:tabLst>
            </a:pPr>
            <a:r>
              <a:rPr sz="850" spc="30" dirty="0">
                <a:solidFill>
                  <a:srgbClr val="333333"/>
                </a:solidFill>
                <a:latin typeface="Lucida Console"/>
                <a:cs typeface="Lucida Console"/>
              </a:rPr>
              <a:t>00:0</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Dependencie</a:t>
            </a:r>
            <a:r>
              <a:rPr sz="850" spc="15" dirty="0">
                <a:solidFill>
                  <a:srgbClr val="333333"/>
                </a:solidFill>
                <a:latin typeface="Lucida Console"/>
                <a:cs typeface="Lucida Console"/>
              </a:rPr>
              <a:t>s</a:t>
            </a:r>
            <a:endParaRPr sz="850">
              <a:latin typeface="Lucida Console"/>
              <a:cs typeface="Lucida Console"/>
            </a:endParaRPr>
          </a:p>
        </p:txBody>
      </p:sp>
      <p:sp>
        <p:nvSpPr>
          <p:cNvPr id="20" name="object 20"/>
          <p:cNvSpPr txBox="1"/>
          <p:nvPr/>
        </p:nvSpPr>
        <p:spPr>
          <a:xfrm>
            <a:off x="1070306" y="1435773"/>
            <a:ext cx="5437505" cy="12261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resolved.=====================================================================</a:t>
            </a:r>
            <a:endParaRPr sz="850">
              <a:latin typeface="Lucida Console"/>
              <a:cs typeface="Lucida Console"/>
            </a:endParaRPr>
          </a:p>
          <a:p>
            <a:pPr marL="886460" marR="352425" indent="-874394">
              <a:lnSpc>
                <a:spcPct val="132400"/>
              </a:lnSpc>
              <a:tabLst>
                <a:tab pos="3307079" algn="l"/>
                <a:tab pos="4592955" algn="l"/>
              </a:tabLst>
            </a:pPr>
            <a:r>
              <a:rPr sz="850" spc="30" dirty="0">
                <a:solidFill>
                  <a:srgbClr val="333333"/>
                </a:solidFill>
                <a:latin typeface="Lucida Console"/>
                <a:cs typeface="Lucida Console"/>
              </a:rPr>
              <a:t>=======================</a:t>
            </a:r>
            <a:r>
              <a:rPr sz="850" spc="15" dirty="0">
                <a:solidFill>
                  <a:srgbClr val="333333"/>
                </a:solidFill>
                <a:latin typeface="Lucida Console"/>
                <a:cs typeface="Lucida Console"/>
              </a:rPr>
              <a:t>=</a:t>
            </a:r>
            <a:r>
              <a:rPr sz="850" spc="30" dirty="0">
                <a:solidFill>
                  <a:srgbClr val="333333"/>
                </a:solidFill>
                <a:latin typeface="Lucida Console"/>
                <a:cs typeface="Lucida Console"/>
              </a:rPr>
              <a:t> 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  </a:t>
            </a:r>
            <a:r>
              <a:rPr sz="850" spc="30" dirty="0">
                <a:solidFill>
                  <a:srgbClr val="333333"/>
                </a:solidFill>
                <a:latin typeface="Lucida Console"/>
                <a:cs typeface="Lucida Console"/>
              </a:rPr>
              <a:t>Repository</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Size==========================================================================</a:t>
            </a:r>
            <a:endParaRPr sz="850">
              <a:latin typeface="Lucida Console"/>
              <a:cs typeface="Lucida Console"/>
            </a:endParaRPr>
          </a:p>
          <a:p>
            <a:pPr marL="12700" marR="5080">
              <a:lnSpc>
                <a:spcPct val="132400"/>
              </a:lnSpc>
              <a:tabLst>
                <a:tab pos="1435100" algn="l"/>
                <a:tab pos="2792730" algn="l"/>
                <a:tab pos="3729990" algn="l"/>
                <a:tab pos="5020310" algn="l"/>
              </a:tabLst>
            </a:pPr>
            <a:r>
              <a:rPr sz="850" spc="30" dirty="0">
                <a:solidFill>
                  <a:srgbClr val="333333"/>
                </a:solidFill>
                <a:latin typeface="Lucida Console"/>
                <a:cs typeface="Lucida Console"/>
              </a:rPr>
              <a:t>===================Installing:</a:t>
            </a:r>
            <a:r>
              <a:rPr sz="850" spc="60" dirty="0">
                <a:solidFill>
                  <a:srgbClr val="333333"/>
                </a:solidFill>
                <a:latin typeface="Lucida Console"/>
                <a:cs typeface="Lucida Console"/>
              </a:rPr>
              <a:t> </a:t>
            </a:r>
            <a:r>
              <a:rPr sz="850" spc="30" dirty="0">
                <a:solidFill>
                  <a:srgbClr val="333333"/>
                </a:solidFill>
                <a:latin typeface="Lucida Console"/>
                <a:cs typeface="Lucida Console"/>
              </a:rPr>
              <a:t>cifs-utils	</a:t>
            </a:r>
            <a:r>
              <a:rPr sz="850" spc="25" dirty="0">
                <a:solidFill>
                  <a:srgbClr val="333333"/>
                </a:solidFill>
                <a:latin typeface="Lucida Console"/>
                <a:cs typeface="Lucida Console"/>
              </a:rPr>
              <a:t>x86_64	6.8- </a:t>
            </a:r>
            <a:r>
              <a:rPr sz="850" spc="30" dirty="0">
                <a:solidFill>
                  <a:srgbClr val="333333"/>
                </a:solidFill>
                <a:latin typeface="Lucida Console"/>
                <a:cs typeface="Lucida Console"/>
              </a:rPr>
              <a:t> </a:t>
            </a:r>
            <a:r>
              <a:rPr sz="850" spc="25" dirty="0">
                <a:solidFill>
                  <a:srgbClr val="333333"/>
                </a:solidFill>
                <a:latin typeface="Lucida Console"/>
                <a:cs typeface="Lucida Console"/>
              </a:rPr>
              <a:t>2.el8	BaseOS	</a:t>
            </a:r>
            <a:r>
              <a:rPr sz="850" spc="20" dirty="0">
                <a:solidFill>
                  <a:srgbClr val="333333"/>
                </a:solidFill>
                <a:latin typeface="Lucida Console"/>
                <a:cs typeface="Lucida Console"/>
              </a:rPr>
              <a:t>93</a:t>
            </a:r>
            <a:r>
              <a:rPr sz="850" spc="25" dirty="0">
                <a:solidFill>
                  <a:srgbClr val="333333"/>
                </a:solidFill>
                <a:latin typeface="Lucida Console"/>
                <a:cs typeface="Lucida Console"/>
              </a:rPr>
              <a:t> </a:t>
            </a:r>
            <a:r>
              <a:rPr sz="850" spc="30" dirty="0">
                <a:solidFill>
                  <a:srgbClr val="333333"/>
                </a:solidFill>
                <a:latin typeface="Lucida Console"/>
                <a:cs typeface="Lucida Console"/>
              </a:rPr>
              <a:t>kTransaction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p:txBody>
      </p:sp>
      <p:sp>
        <p:nvSpPr>
          <p:cNvPr id="21" name="object 21"/>
          <p:cNvSpPr txBox="1"/>
          <p:nvPr/>
        </p:nvSpPr>
        <p:spPr>
          <a:xfrm>
            <a:off x="4445246" y="2672309"/>
            <a:ext cx="176530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sp>
        <p:nvSpPr>
          <p:cNvPr id="22" name="object 22"/>
          <p:cNvSpPr txBox="1"/>
          <p:nvPr/>
        </p:nvSpPr>
        <p:spPr>
          <a:xfrm>
            <a:off x="1070306" y="2636404"/>
            <a:ext cx="2793365" cy="540385"/>
          </a:xfrm>
          <a:prstGeom prst="rect">
            <a:avLst/>
          </a:prstGeom>
        </p:spPr>
        <p:txBody>
          <a:bodyPr vert="horz" wrap="square" lIns="0" tIns="11430" rIns="0" bIns="0" rtlCol="0">
            <a:spAutoFit/>
          </a:bodyPr>
          <a:lstStyle/>
          <a:p>
            <a:pPr marL="12700" marR="5080" indent="-635">
              <a:lnSpc>
                <a:spcPct val="132400"/>
              </a:lnSpc>
              <a:spcBef>
                <a:spcPts val="90"/>
              </a:spcBef>
              <a:tabLst>
                <a:tab pos="840740" algn="l"/>
                <a:tab pos="2159635"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1</a:t>
            </a:r>
            <a:r>
              <a:rPr sz="850" spc="-65" dirty="0">
                <a:solidFill>
                  <a:srgbClr val="333333"/>
                </a:solidFill>
                <a:latin typeface="Lucida Console"/>
                <a:cs typeface="Lucida Console"/>
              </a:rPr>
              <a:t> </a:t>
            </a:r>
            <a:r>
              <a:rPr sz="850" spc="30" dirty="0">
                <a:solidFill>
                  <a:srgbClr val="333333"/>
                </a:solidFill>
                <a:latin typeface="Lucida Console"/>
                <a:cs typeface="Lucida Console"/>
              </a:rPr>
              <a:t>Package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Installed:	cifs-utils-6.8-2.el8.x86_64</a:t>
            </a:r>
            <a:endParaRPr sz="850">
              <a:latin typeface="Lucida Console"/>
              <a:cs typeface="Lucida Console"/>
            </a:endParaRPr>
          </a:p>
          <a:p>
            <a:pPr marL="819150">
              <a:lnSpc>
                <a:spcPct val="100000"/>
              </a:lnSpc>
              <a:spcBef>
                <a:spcPts val="330"/>
              </a:spcBef>
            </a:pPr>
            <a:r>
              <a:rPr sz="850" spc="30" dirty="0">
                <a:solidFill>
                  <a:srgbClr val="333333"/>
                </a:solidFill>
                <a:latin typeface="Lucida Console"/>
                <a:cs typeface="Lucida Console"/>
              </a:rPr>
              <a:t>Complete!</a:t>
            </a:r>
            <a:endParaRPr sz="850">
              <a:latin typeface="Lucida Console"/>
              <a:cs typeface="Lucida Console"/>
            </a:endParaRPr>
          </a:p>
        </p:txBody>
      </p:sp>
      <p:graphicFrame>
        <p:nvGraphicFramePr>
          <p:cNvPr id="23" name="object 23"/>
          <p:cNvGraphicFramePr>
            <a:graphicFrameLocks noGrp="1"/>
          </p:cNvGraphicFramePr>
          <p:nvPr/>
        </p:nvGraphicFramePr>
        <p:xfrm>
          <a:off x="1051256" y="4956940"/>
          <a:ext cx="5466715" cy="1141730"/>
        </p:xfrm>
        <a:graphic>
          <a:graphicData uri="http://schemas.openxmlformats.org/drawingml/2006/table">
            <a:tbl>
              <a:tblPr firstRow="1" bandRow="1">
                <a:tableStyleId>{2D5ABB26-0587-4C30-8999-92F81FD0307C}</a:tableStyleId>
              </a:tblPr>
              <a:tblGrid>
                <a:gridCol w="1536700">
                  <a:extLst>
                    <a:ext uri="{9D8B030D-6E8A-4147-A177-3AD203B41FA5}">
                      <a16:colId xmlns:a16="http://schemas.microsoft.com/office/drawing/2014/main" val="20000"/>
                    </a:ext>
                  </a:extLst>
                </a:gridCol>
                <a:gridCol w="227330">
                  <a:extLst>
                    <a:ext uri="{9D8B030D-6E8A-4147-A177-3AD203B41FA5}">
                      <a16:colId xmlns:a16="http://schemas.microsoft.com/office/drawing/2014/main" val="20001"/>
                    </a:ext>
                  </a:extLst>
                </a:gridCol>
                <a:gridCol w="344805">
                  <a:extLst>
                    <a:ext uri="{9D8B030D-6E8A-4147-A177-3AD203B41FA5}">
                      <a16:colId xmlns:a16="http://schemas.microsoft.com/office/drawing/2014/main" val="20002"/>
                    </a:ext>
                  </a:extLst>
                </a:gridCol>
                <a:gridCol w="1513839">
                  <a:extLst>
                    <a:ext uri="{9D8B030D-6E8A-4147-A177-3AD203B41FA5}">
                      <a16:colId xmlns:a16="http://schemas.microsoft.com/office/drawing/2014/main" val="20003"/>
                    </a:ext>
                  </a:extLst>
                </a:gridCol>
                <a:gridCol w="331470">
                  <a:extLst>
                    <a:ext uri="{9D8B030D-6E8A-4147-A177-3AD203B41FA5}">
                      <a16:colId xmlns:a16="http://schemas.microsoft.com/office/drawing/2014/main" val="20004"/>
                    </a:ext>
                  </a:extLst>
                </a:gridCol>
                <a:gridCol w="514985">
                  <a:extLst>
                    <a:ext uri="{9D8B030D-6E8A-4147-A177-3AD203B41FA5}">
                      <a16:colId xmlns:a16="http://schemas.microsoft.com/office/drawing/2014/main" val="20005"/>
                    </a:ext>
                  </a:extLst>
                </a:gridCol>
                <a:gridCol w="995680">
                  <a:extLst>
                    <a:ext uri="{9D8B030D-6E8A-4147-A177-3AD203B41FA5}">
                      <a16:colId xmlns:a16="http://schemas.microsoft.com/office/drawing/2014/main" val="20006"/>
                    </a:ext>
                  </a:extLst>
                </a:gridCol>
              </a:tblGrid>
              <a:tr h="142240">
                <a:tc gridSpan="4">
                  <a:txBody>
                    <a:bodyPr/>
                    <a:lstStyle/>
                    <a:p>
                      <a:pPr marL="31750">
                        <a:lnSpc>
                          <a:spcPts val="880"/>
                        </a:lnSpc>
                      </a:pPr>
                      <a:r>
                        <a:rPr sz="850" spc="30" dirty="0">
                          <a:solidFill>
                            <a:srgbClr val="333333"/>
                          </a:solidFill>
                          <a:latin typeface="Lucida Console"/>
                          <a:cs typeface="Lucida Console"/>
                        </a:rPr>
                        <a:t>/database[root@linuxprobe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df </a:t>
                      </a:r>
                      <a:r>
                        <a:rPr sz="850" spc="30" dirty="0">
                          <a:solidFill>
                            <a:srgbClr val="333333"/>
                          </a:solidFill>
                          <a:latin typeface="Lucida Console"/>
                          <a:cs typeface="Lucida Console"/>
                        </a:rPr>
                        <a:t>-hFilesystem</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solidFill>
                      <a:srgbClr val="F8F8F8"/>
                    </a:solidFill>
                  </a:tcPr>
                </a:tc>
                <a:tc gridSpan="2">
                  <a:txBody>
                    <a:bodyPr/>
                    <a:lstStyle/>
                    <a:p>
                      <a:pPr marL="268605">
                        <a:lnSpc>
                          <a:spcPts val="880"/>
                        </a:lnSpc>
                        <a:tabLst>
                          <a:tab pos="680720" algn="l"/>
                        </a:tabLst>
                      </a:pPr>
                      <a:r>
                        <a:rPr sz="850" spc="25" dirty="0">
                          <a:solidFill>
                            <a:srgbClr val="333333"/>
                          </a:solidFill>
                          <a:latin typeface="Lucida Console"/>
                          <a:cs typeface="Lucida Console"/>
                        </a:rPr>
                        <a:t>Size	Used</a:t>
                      </a:r>
                      <a:r>
                        <a:rPr sz="850" spc="-15" dirty="0">
                          <a:solidFill>
                            <a:srgbClr val="333333"/>
                          </a:solidFill>
                          <a:latin typeface="Lucida Console"/>
                          <a:cs typeface="Lucida Console"/>
                        </a:rPr>
                        <a:t> </a:t>
                      </a:r>
                      <a:r>
                        <a:rPr sz="850" spc="25" dirty="0">
                          <a:solidFill>
                            <a:srgbClr val="333333"/>
                          </a:solidFill>
                          <a:latin typeface="Lucida Console"/>
                          <a:cs typeface="Lucida Console"/>
                        </a:rPr>
                        <a:t>Avail</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extLst>
                  <a:ext uri="{0D108BD9-81ED-4DB2-BD59-A6C34878D82A}">
                    <a16:rowId xmlns:a16="http://schemas.microsoft.com/office/drawing/2014/main" val="10000"/>
                  </a:ext>
                </a:extLst>
              </a:tr>
              <a:tr h="171450">
                <a:tc gridSpan="4">
                  <a:txBody>
                    <a:bodyPr/>
                    <a:lstStyle/>
                    <a:p>
                      <a:pPr marL="31750">
                        <a:lnSpc>
                          <a:spcPct val="100000"/>
                        </a:lnSpc>
                        <a:spcBef>
                          <a:spcPts val="90"/>
                        </a:spcBef>
                        <a:tabLst>
                          <a:tab pos="2833370" algn="l"/>
                          <a:tab pos="3447415" algn="l"/>
                        </a:tabLst>
                      </a:pPr>
                      <a:r>
                        <a:rPr sz="850" spc="25" dirty="0">
                          <a:solidFill>
                            <a:srgbClr val="333333"/>
                          </a:solidFill>
                          <a:latin typeface="Lucida Console"/>
                          <a:cs typeface="Lucida Console"/>
                        </a:rPr>
                        <a:t>Use%</a:t>
                      </a:r>
                      <a:r>
                        <a:rPr sz="850" spc="35" dirty="0">
                          <a:solidFill>
                            <a:srgbClr val="333333"/>
                          </a:solidFill>
                          <a:latin typeface="Lucida Console"/>
                          <a:cs typeface="Lucida Console"/>
                        </a:rPr>
                        <a:t> </a:t>
                      </a:r>
                      <a:r>
                        <a:rPr sz="850" spc="30" dirty="0">
                          <a:solidFill>
                            <a:srgbClr val="333333"/>
                          </a:solidFill>
                          <a:latin typeface="Lucida Console"/>
                          <a:cs typeface="Lucida Console"/>
                        </a:rPr>
                        <a:t>Mounted</a:t>
                      </a:r>
                      <a:r>
                        <a:rPr sz="850" spc="40" dirty="0">
                          <a:solidFill>
                            <a:srgbClr val="333333"/>
                          </a:solidFill>
                          <a:latin typeface="Lucida Console"/>
                          <a:cs typeface="Lucida Console"/>
                        </a:rPr>
                        <a:t> </a:t>
                      </a:r>
                      <a:r>
                        <a:rPr sz="850" spc="30" dirty="0">
                          <a:solidFill>
                            <a:srgbClr val="333333"/>
                          </a:solidFill>
                          <a:latin typeface="Lucida Console"/>
                          <a:cs typeface="Lucida Console"/>
                        </a:rPr>
                        <a:t>ondevtmpfs	</a:t>
                      </a:r>
                      <a:r>
                        <a:rPr sz="850" spc="25" dirty="0">
                          <a:solidFill>
                            <a:srgbClr val="333333"/>
                          </a:solidFill>
                          <a:latin typeface="Lucida Console"/>
                          <a:cs typeface="Lucida Console"/>
                        </a:rPr>
                        <a:t>969M	</a:t>
                      </a:r>
                      <a:r>
                        <a:rPr sz="850" spc="15" dirty="0">
                          <a:solidFill>
                            <a:srgbClr val="333333"/>
                          </a:solidFill>
                          <a:latin typeface="Lucida Console"/>
                          <a:cs typeface="Lucida Console"/>
                        </a:rPr>
                        <a:t>0</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R="20320" algn="r">
                        <a:lnSpc>
                          <a:spcPct val="100000"/>
                        </a:lnSpc>
                        <a:spcBef>
                          <a:spcPts val="90"/>
                        </a:spcBef>
                      </a:pPr>
                      <a:r>
                        <a:rPr sz="850" spc="25" dirty="0">
                          <a:solidFill>
                            <a:srgbClr val="333333"/>
                          </a:solidFill>
                          <a:latin typeface="Lucida Console"/>
                          <a:cs typeface="Lucida Console"/>
                        </a:rPr>
                        <a:t>969M</a:t>
                      </a:r>
                      <a:endParaRPr sz="850">
                        <a:latin typeface="Lucida Console"/>
                        <a:cs typeface="Lucida Console"/>
                      </a:endParaRPr>
                    </a:p>
                  </a:txBody>
                  <a:tcPr marL="0" marR="0" marT="11430" marB="0">
                    <a:solidFill>
                      <a:srgbClr val="F8F8F8"/>
                    </a:solidFill>
                  </a:tcPr>
                </a:tc>
                <a:tc gridSpan="2">
                  <a:txBody>
                    <a:bodyPr/>
                    <a:lstStyle/>
                    <a:p>
                      <a:pPr marL="175260">
                        <a:lnSpc>
                          <a:spcPct val="100000"/>
                        </a:lnSpc>
                        <a:spcBef>
                          <a:spcPts val="90"/>
                        </a:spcBef>
                      </a:pPr>
                      <a:r>
                        <a:rPr sz="850" spc="20" dirty="0">
                          <a:solidFill>
                            <a:srgbClr val="333333"/>
                          </a:solidFill>
                          <a:latin typeface="Lucida Console"/>
                          <a:cs typeface="Lucida Console"/>
                        </a:rPr>
                        <a:t>0%</a:t>
                      </a:r>
                      <a:r>
                        <a:rPr sz="850" spc="-30" dirty="0">
                          <a:solidFill>
                            <a:srgbClr val="333333"/>
                          </a:solidFill>
                          <a:latin typeface="Lucida Console"/>
                          <a:cs typeface="Lucida Console"/>
                        </a:rPr>
                        <a:t> </a:t>
                      </a:r>
                      <a:r>
                        <a:rPr sz="850" spc="30" dirty="0">
                          <a:solidFill>
                            <a:srgbClr val="333333"/>
                          </a:solidFill>
                          <a:latin typeface="Lucida Console"/>
                          <a:cs typeface="Lucida Console"/>
                        </a:rPr>
                        <a:t>/devtmpfs</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01"/>
                  </a:ext>
                </a:extLst>
              </a:tr>
              <a:tr h="171450">
                <a:tc gridSpan="4">
                  <a:txBody>
                    <a:bodyPr/>
                    <a:lstStyle/>
                    <a:p>
                      <a:pPr marL="972819">
                        <a:lnSpc>
                          <a:spcPct val="100000"/>
                        </a:lnSpc>
                        <a:spcBef>
                          <a:spcPts val="90"/>
                        </a:spcBef>
                        <a:tabLst>
                          <a:tab pos="1586230" algn="l"/>
                          <a:tab pos="1790064" algn="l"/>
                          <a:tab pos="2269490" algn="l"/>
                        </a:tabLst>
                      </a:pPr>
                      <a:r>
                        <a:rPr sz="850" spc="25" dirty="0">
                          <a:solidFill>
                            <a:srgbClr val="333333"/>
                          </a:solidFill>
                          <a:latin typeface="Lucida Console"/>
                          <a:cs typeface="Lucida Console"/>
                        </a:rPr>
                        <a:t>984M	</a:t>
                      </a:r>
                      <a:r>
                        <a:rPr sz="850" spc="15" dirty="0">
                          <a:solidFill>
                            <a:srgbClr val="333333"/>
                          </a:solidFill>
                          <a:latin typeface="Lucida Console"/>
                          <a:cs typeface="Lucida Console"/>
                        </a:rPr>
                        <a:t>0	</a:t>
                      </a:r>
                      <a:r>
                        <a:rPr sz="850" spc="25" dirty="0">
                          <a:solidFill>
                            <a:srgbClr val="333333"/>
                          </a:solidFill>
                          <a:latin typeface="Lucida Console"/>
                          <a:cs typeface="Lucida Console"/>
                        </a:rPr>
                        <a:t>984M	</a:t>
                      </a:r>
                      <a:r>
                        <a:rPr sz="850" spc="20" dirty="0">
                          <a:solidFill>
                            <a:srgbClr val="333333"/>
                          </a:solidFill>
                          <a:latin typeface="Lucida Console"/>
                          <a:cs typeface="Lucida Console"/>
                        </a:rPr>
                        <a:t>0%</a:t>
                      </a:r>
                      <a:r>
                        <a:rPr sz="850" spc="-25" dirty="0">
                          <a:solidFill>
                            <a:srgbClr val="333333"/>
                          </a:solidFill>
                          <a:latin typeface="Lucida Console"/>
                          <a:cs typeface="Lucida Console"/>
                        </a:rPr>
                        <a:t> </a:t>
                      </a:r>
                      <a:r>
                        <a:rPr sz="850" spc="30" dirty="0">
                          <a:solidFill>
                            <a:srgbClr val="333333"/>
                          </a:solidFill>
                          <a:latin typeface="Lucida Console"/>
                          <a:cs typeface="Lucida Console"/>
                        </a:rPr>
                        <a:t>/dev/shmtmpfs</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solidFill>
                      <a:srgbClr val="F8F8F8"/>
                    </a:solidFill>
                  </a:tcPr>
                </a:tc>
                <a:tc gridSpan="2">
                  <a:txBody>
                    <a:bodyPr/>
                    <a:lstStyle/>
                    <a:p>
                      <a:pPr marL="834390">
                        <a:lnSpc>
                          <a:spcPct val="100000"/>
                        </a:lnSpc>
                        <a:spcBef>
                          <a:spcPts val="90"/>
                        </a:spcBef>
                      </a:pPr>
                      <a:r>
                        <a:rPr sz="850" spc="25" dirty="0">
                          <a:solidFill>
                            <a:srgbClr val="333333"/>
                          </a:solidFill>
                          <a:latin typeface="Lucida Console"/>
                          <a:cs typeface="Lucida Console"/>
                        </a:rPr>
                        <a:t>984M</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02"/>
                  </a:ext>
                </a:extLst>
              </a:tr>
              <a:tr h="171450">
                <a:tc gridSpan="4">
                  <a:txBody>
                    <a:bodyPr/>
                    <a:lstStyle/>
                    <a:p>
                      <a:pPr marL="31750">
                        <a:lnSpc>
                          <a:spcPct val="100000"/>
                        </a:lnSpc>
                        <a:spcBef>
                          <a:spcPts val="90"/>
                        </a:spcBef>
                        <a:tabLst>
                          <a:tab pos="443230" algn="l"/>
                          <a:tab pos="922655" algn="l"/>
                          <a:tab pos="3165475" algn="l"/>
                        </a:tabLst>
                      </a:pPr>
                      <a:r>
                        <a:rPr sz="850" spc="25" dirty="0">
                          <a:solidFill>
                            <a:srgbClr val="333333"/>
                          </a:solidFill>
                          <a:latin typeface="Lucida Console"/>
                          <a:cs typeface="Lucida Console"/>
                        </a:rPr>
                        <a:t>9.6M	974M	</a:t>
                      </a:r>
                      <a:r>
                        <a:rPr sz="850" spc="20" dirty="0">
                          <a:solidFill>
                            <a:srgbClr val="333333"/>
                          </a:solidFill>
                          <a:latin typeface="Lucida Console"/>
                          <a:cs typeface="Lucida Console"/>
                        </a:rPr>
                        <a:t>1%</a:t>
                      </a:r>
                      <a:r>
                        <a:rPr sz="850" spc="35" dirty="0">
                          <a:solidFill>
                            <a:srgbClr val="333333"/>
                          </a:solidFill>
                          <a:latin typeface="Lucida Console"/>
                          <a:cs typeface="Lucida Console"/>
                        </a:rPr>
                        <a:t> </a:t>
                      </a:r>
                      <a:r>
                        <a:rPr sz="850" spc="30" dirty="0">
                          <a:solidFill>
                            <a:srgbClr val="333333"/>
                          </a:solidFill>
                          <a:latin typeface="Lucida Console"/>
                          <a:cs typeface="Lucida Console"/>
                        </a:rPr>
                        <a:t>/runtmpfs	</a:t>
                      </a:r>
                      <a:r>
                        <a:rPr sz="850" spc="25" dirty="0">
                          <a:solidFill>
                            <a:srgbClr val="333333"/>
                          </a:solidFill>
                          <a:latin typeface="Lucida Console"/>
                          <a:cs typeface="Lucida Console"/>
                        </a:rPr>
                        <a:t>984M</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155575">
                        <a:lnSpc>
                          <a:spcPct val="100000"/>
                        </a:lnSpc>
                        <a:spcBef>
                          <a:spcPts val="90"/>
                        </a:spcBef>
                      </a:pPr>
                      <a:r>
                        <a:rPr sz="850" dirty="0">
                          <a:solidFill>
                            <a:srgbClr val="333333"/>
                          </a:solidFill>
                          <a:latin typeface="Lucida Console"/>
                          <a:cs typeface="Lucida Console"/>
                        </a:rPr>
                        <a:t>0</a:t>
                      </a:r>
                      <a:endParaRPr sz="850">
                        <a:latin typeface="Lucida Console"/>
                        <a:cs typeface="Lucida Console"/>
                      </a:endParaRPr>
                    </a:p>
                  </a:txBody>
                  <a:tcPr marL="0" marR="0" marT="11430" marB="0">
                    <a:solidFill>
                      <a:srgbClr val="F8F8F8"/>
                    </a:solidFill>
                  </a:tcPr>
                </a:tc>
                <a:tc gridSpan="2">
                  <a:txBody>
                    <a:bodyPr/>
                    <a:lstStyle/>
                    <a:p>
                      <a:pPr marL="27940">
                        <a:lnSpc>
                          <a:spcPct val="100000"/>
                        </a:lnSpc>
                        <a:spcBef>
                          <a:spcPts val="90"/>
                        </a:spcBef>
                        <a:tabLst>
                          <a:tab pos="507365" algn="l"/>
                        </a:tabLst>
                      </a:pPr>
                      <a:r>
                        <a:rPr sz="850" spc="25" dirty="0">
                          <a:solidFill>
                            <a:srgbClr val="333333"/>
                          </a:solidFill>
                          <a:latin typeface="Lucida Console"/>
                          <a:cs typeface="Lucida Console"/>
                        </a:rPr>
                        <a:t>984M	</a:t>
                      </a:r>
                      <a:r>
                        <a:rPr sz="850" spc="20" dirty="0">
                          <a:solidFill>
                            <a:srgbClr val="333333"/>
                          </a:solidFill>
                          <a:latin typeface="Lucida Console"/>
                          <a:cs typeface="Lucida Console"/>
                        </a:rPr>
                        <a:t>0%</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03"/>
                  </a:ext>
                </a:extLst>
              </a:tr>
              <a:tr h="142240">
                <a:tc gridSpan="4">
                  <a:txBody>
                    <a:bodyPr/>
                    <a:lstStyle/>
                    <a:p>
                      <a:pPr marL="31750">
                        <a:lnSpc>
                          <a:spcPts val="930"/>
                        </a:lnSpc>
                        <a:spcBef>
                          <a:spcPts val="90"/>
                        </a:spcBef>
                        <a:tabLst>
                          <a:tab pos="2863850" algn="l"/>
                          <a:tab pos="3206750" algn="l"/>
                        </a:tabLst>
                      </a:pPr>
                      <a:r>
                        <a:rPr sz="850" spc="30" dirty="0">
                          <a:solidFill>
                            <a:srgbClr val="333333"/>
                          </a:solidFill>
                          <a:latin typeface="Lucida Console"/>
                          <a:cs typeface="Lucida Console"/>
                        </a:rPr>
                        <a:t>/sys/fs/cgroup/dev/mapper/rhel-root	</a:t>
                      </a:r>
                      <a:r>
                        <a:rPr sz="850" spc="25" dirty="0">
                          <a:solidFill>
                            <a:srgbClr val="333333"/>
                          </a:solidFill>
                          <a:latin typeface="Lucida Console"/>
                          <a:cs typeface="Lucida Console"/>
                        </a:rPr>
                        <a:t>17G	3.9G</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R="54610" algn="r">
                        <a:lnSpc>
                          <a:spcPts val="930"/>
                        </a:lnSpc>
                        <a:spcBef>
                          <a:spcPts val="90"/>
                        </a:spcBef>
                      </a:pPr>
                      <a:r>
                        <a:rPr sz="850" spc="25" dirty="0">
                          <a:solidFill>
                            <a:srgbClr val="333333"/>
                          </a:solidFill>
                          <a:latin typeface="Lucida Console"/>
                          <a:cs typeface="Lucida Console"/>
                        </a:rPr>
                        <a:t>14G</a:t>
                      </a:r>
                      <a:endParaRPr sz="850">
                        <a:latin typeface="Lucida Console"/>
                        <a:cs typeface="Lucida Console"/>
                      </a:endParaRPr>
                    </a:p>
                  </a:txBody>
                  <a:tcPr marL="0" marR="0" marT="11430" marB="0">
                    <a:solidFill>
                      <a:srgbClr val="F8F8F8"/>
                    </a:solidFill>
                  </a:tcPr>
                </a:tc>
                <a:tc gridSpan="2">
                  <a:txBody>
                    <a:bodyPr/>
                    <a:lstStyle/>
                    <a:p>
                      <a:pPr marL="73660">
                        <a:lnSpc>
                          <a:spcPts val="930"/>
                        </a:lnSpc>
                        <a:spcBef>
                          <a:spcPts val="90"/>
                        </a:spcBef>
                      </a:pPr>
                      <a:r>
                        <a:rPr sz="850" spc="25" dirty="0">
                          <a:solidFill>
                            <a:srgbClr val="333333"/>
                          </a:solidFill>
                          <a:latin typeface="Lucida Console"/>
                          <a:cs typeface="Lucida Console"/>
                        </a:rPr>
                        <a:t>23%</a:t>
                      </a:r>
                      <a:r>
                        <a:rPr sz="850" spc="-30" dirty="0">
                          <a:solidFill>
                            <a:srgbClr val="333333"/>
                          </a:solidFill>
                          <a:latin typeface="Lucida Console"/>
                          <a:cs typeface="Lucida Console"/>
                        </a:rPr>
                        <a:t> </a:t>
                      </a:r>
                      <a:r>
                        <a:rPr sz="850" spc="30" dirty="0">
                          <a:solidFill>
                            <a:srgbClr val="333333"/>
                          </a:solidFill>
                          <a:latin typeface="Lucida Console"/>
                          <a:cs typeface="Lucida Console"/>
                        </a:rPr>
                        <a:t>//dev/sr0</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extLst>
                  <a:ext uri="{0D108BD9-81ED-4DB2-BD59-A6C34878D82A}">
                    <a16:rowId xmlns:a16="http://schemas.microsoft.com/office/drawing/2014/main" val="10004"/>
                  </a:ext>
                </a:extLst>
              </a:tr>
              <a:tr h="200660">
                <a:tc>
                  <a:txBody>
                    <a:bodyPr/>
                    <a:lstStyle/>
                    <a:p>
                      <a:pPr marR="204470" algn="r">
                        <a:lnSpc>
                          <a:spcPct val="100000"/>
                        </a:lnSpc>
                        <a:spcBef>
                          <a:spcPts val="320"/>
                        </a:spcBef>
                        <a:tabLst>
                          <a:tab pos="411480" algn="l"/>
                        </a:tabLst>
                      </a:pPr>
                      <a:r>
                        <a:rPr sz="850" spc="25" dirty="0">
                          <a:solidFill>
                            <a:srgbClr val="333333"/>
                          </a:solidFill>
                          <a:latin typeface="Lucida Console"/>
                          <a:cs typeface="Lucida Console"/>
                        </a:rPr>
                        <a:t>6.7G	6.7G</a:t>
                      </a:r>
                      <a:endParaRPr sz="850">
                        <a:latin typeface="Lucida Console"/>
                        <a:cs typeface="Lucida Console"/>
                      </a:endParaRPr>
                    </a:p>
                  </a:txBody>
                  <a:tcPr marL="0" marR="0" marT="40640" marB="0">
                    <a:solidFill>
                      <a:srgbClr val="F8F8F8"/>
                    </a:solidFill>
                  </a:tcPr>
                </a:tc>
                <a:tc>
                  <a:txBody>
                    <a:bodyPr/>
                    <a:lstStyle/>
                    <a:p>
                      <a:pPr marL="125730">
                        <a:lnSpc>
                          <a:spcPct val="100000"/>
                        </a:lnSpc>
                        <a:spcBef>
                          <a:spcPts val="320"/>
                        </a:spcBef>
                      </a:pPr>
                      <a:r>
                        <a:rPr sz="850" dirty="0">
                          <a:solidFill>
                            <a:srgbClr val="333333"/>
                          </a:solidFill>
                          <a:latin typeface="Lucida Console"/>
                          <a:cs typeface="Lucida Console"/>
                        </a:rPr>
                        <a:t>0</a:t>
                      </a:r>
                      <a:endParaRPr sz="850">
                        <a:latin typeface="Lucida Console"/>
                        <a:cs typeface="Lucida Console"/>
                      </a:endParaRPr>
                    </a:p>
                  </a:txBody>
                  <a:tcPr marL="0" marR="0" marT="40640" marB="0">
                    <a:solidFill>
                      <a:srgbClr val="F8F8F8"/>
                    </a:solidFill>
                  </a:tcPr>
                </a:tc>
                <a:tc>
                  <a:txBody>
                    <a:bodyPr/>
                    <a:lstStyle/>
                    <a:p>
                      <a:pPr marL="34290">
                        <a:lnSpc>
                          <a:spcPct val="100000"/>
                        </a:lnSpc>
                        <a:spcBef>
                          <a:spcPts val="320"/>
                        </a:spcBef>
                      </a:pPr>
                      <a:r>
                        <a:rPr sz="850" spc="25" dirty="0">
                          <a:solidFill>
                            <a:srgbClr val="333333"/>
                          </a:solidFill>
                          <a:latin typeface="Lucida Console"/>
                          <a:cs typeface="Lucida Console"/>
                        </a:rPr>
                        <a:t>100%</a:t>
                      </a:r>
                      <a:endParaRPr sz="850">
                        <a:latin typeface="Lucida Console"/>
                        <a:cs typeface="Lucida Console"/>
                      </a:endParaRPr>
                    </a:p>
                  </a:txBody>
                  <a:tcPr marL="0" marR="0" marT="40640" marB="0">
                    <a:solidFill>
                      <a:srgbClr val="F8F8F8"/>
                    </a:solidFill>
                  </a:tcPr>
                </a:tc>
                <a:tc>
                  <a:txBody>
                    <a:bodyPr/>
                    <a:lstStyle/>
                    <a:p>
                      <a:pPr marL="34290">
                        <a:lnSpc>
                          <a:spcPct val="100000"/>
                        </a:lnSpc>
                        <a:spcBef>
                          <a:spcPts val="320"/>
                        </a:spcBef>
                      </a:pPr>
                      <a:r>
                        <a:rPr sz="850" spc="30" dirty="0">
                          <a:solidFill>
                            <a:srgbClr val="333333"/>
                          </a:solidFill>
                          <a:latin typeface="Lucida Console"/>
                          <a:cs typeface="Lucida Console"/>
                        </a:rPr>
                        <a:t>/media/cdrom/dev/sda1</a:t>
                      </a:r>
                      <a:endParaRPr sz="850">
                        <a:latin typeface="Lucida Console"/>
                        <a:cs typeface="Lucida Console"/>
                      </a:endParaRPr>
                    </a:p>
                  </a:txBody>
                  <a:tcPr marL="0" marR="0" marT="4064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L="207010">
                        <a:lnSpc>
                          <a:spcPct val="100000"/>
                        </a:lnSpc>
                        <a:spcBef>
                          <a:spcPts val="320"/>
                        </a:spcBef>
                        <a:tabLst>
                          <a:tab pos="688340" algn="l"/>
                        </a:tabLst>
                      </a:pPr>
                      <a:r>
                        <a:rPr sz="850" spc="25" dirty="0">
                          <a:solidFill>
                            <a:srgbClr val="333333"/>
                          </a:solidFill>
                          <a:latin typeface="Lucida Console"/>
                          <a:cs typeface="Lucida Console"/>
                        </a:rPr>
                        <a:t>1014M	152M</a:t>
                      </a:r>
                      <a:endParaRPr sz="850">
                        <a:latin typeface="Lucida Console"/>
                        <a:cs typeface="Lucida Console"/>
                      </a:endParaRPr>
                    </a:p>
                  </a:txBody>
                  <a:tcPr marL="0" marR="0" marT="40640" marB="0">
                    <a:solidFill>
                      <a:srgbClr val="F8F8F8"/>
                    </a:solidFill>
                  </a:tcPr>
                </a:tc>
                <a:extLst>
                  <a:ext uri="{0D108BD9-81ED-4DB2-BD59-A6C34878D82A}">
                    <a16:rowId xmlns:a16="http://schemas.microsoft.com/office/drawing/2014/main" val="10005"/>
                  </a:ext>
                </a:extLst>
              </a:tr>
              <a:tr h="142240">
                <a:tc>
                  <a:txBody>
                    <a:bodyPr/>
                    <a:lstStyle/>
                    <a:p>
                      <a:pPr marR="118110" algn="r">
                        <a:lnSpc>
                          <a:spcPts val="930"/>
                        </a:lnSpc>
                        <a:spcBef>
                          <a:spcPts val="90"/>
                        </a:spcBef>
                        <a:tabLst>
                          <a:tab pos="411480" algn="l"/>
                        </a:tabLst>
                      </a:pPr>
                      <a:r>
                        <a:rPr sz="850" spc="25" dirty="0">
                          <a:solidFill>
                            <a:srgbClr val="333333"/>
                          </a:solidFill>
                          <a:latin typeface="Lucida Console"/>
                          <a:cs typeface="Lucida Console"/>
                        </a:rPr>
                        <a:t>863M	15%</a:t>
                      </a:r>
                      <a:r>
                        <a:rPr sz="850" spc="-30" dirty="0">
                          <a:solidFill>
                            <a:srgbClr val="333333"/>
                          </a:solidFill>
                          <a:latin typeface="Lucida Console"/>
                          <a:cs typeface="Lucida Console"/>
                        </a:rPr>
                        <a:t> </a:t>
                      </a:r>
                      <a:r>
                        <a:rPr sz="850" spc="30" dirty="0">
                          <a:solidFill>
                            <a:srgbClr val="333333"/>
                          </a:solidFill>
                          <a:latin typeface="Lucida Console"/>
                          <a:cs typeface="Lucida Console"/>
                        </a:rPr>
                        <a:t>/boottmpfs</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715645">
                        <a:lnSpc>
                          <a:spcPts val="930"/>
                        </a:lnSpc>
                        <a:spcBef>
                          <a:spcPts val="90"/>
                        </a:spcBef>
                        <a:tabLst>
                          <a:tab pos="1194435" algn="l"/>
                        </a:tabLst>
                      </a:pPr>
                      <a:r>
                        <a:rPr sz="850" spc="25" dirty="0">
                          <a:solidFill>
                            <a:srgbClr val="333333"/>
                          </a:solidFill>
                          <a:latin typeface="Lucida Console"/>
                          <a:cs typeface="Lucida Console"/>
                        </a:rPr>
                        <a:t>197M	16K</a:t>
                      </a:r>
                      <a:endParaRPr sz="850">
                        <a:latin typeface="Lucida Console"/>
                        <a:cs typeface="Lucida Console"/>
                      </a:endParaRPr>
                    </a:p>
                  </a:txBody>
                  <a:tcPr marL="0" marR="0" marT="11430" marB="0">
                    <a:solidFill>
                      <a:srgbClr val="F8F8F8"/>
                    </a:solidFill>
                  </a:tcPr>
                </a:tc>
                <a:tc>
                  <a:txBody>
                    <a:bodyPr/>
                    <a:lstStyle/>
                    <a:p>
                      <a:pPr marR="24765" algn="r">
                        <a:lnSpc>
                          <a:spcPts val="930"/>
                        </a:lnSpc>
                        <a:spcBef>
                          <a:spcPts val="90"/>
                        </a:spcBef>
                      </a:pPr>
                      <a:r>
                        <a:rPr sz="850" spc="25" dirty="0">
                          <a:solidFill>
                            <a:srgbClr val="333333"/>
                          </a:solidFill>
                          <a:latin typeface="Lucida Console"/>
                          <a:cs typeface="Lucida Console"/>
                        </a:rPr>
                        <a:t>197M</a:t>
                      </a:r>
                      <a:endParaRPr sz="850">
                        <a:latin typeface="Lucida Console"/>
                        <a:cs typeface="Lucida Console"/>
                      </a:endParaRPr>
                    </a:p>
                  </a:txBody>
                  <a:tcPr marL="0" marR="0" marT="11430" marB="0">
                    <a:solidFill>
                      <a:srgbClr val="F8F8F8"/>
                    </a:solidFill>
                  </a:tcPr>
                </a:tc>
                <a:tc>
                  <a:txBody>
                    <a:bodyPr/>
                    <a:lstStyle/>
                    <a:p>
                      <a:pPr marL="170815">
                        <a:lnSpc>
                          <a:spcPts val="930"/>
                        </a:lnSpc>
                        <a:spcBef>
                          <a:spcPts val="90"/>
                        </a:spcBef>
                      </a:pPr>
                      <a:r>
                        <a:rPr sz="850" spc="20" dirty="0">
                          <a:solidFill>
                            <a:srgbClr val="333333"/>
                          </a:solidFill>
                          <a:latin typeface="Lucida Console"/>
                          <a:cs typeface="Lucida Console"/>
                        </a:rPr>
                        <a:t>1%</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6"/>
                  </a:ext>
                </a:extLst>
              </a:tr>
            </a:tbl>
          </a:graphicData>
        </a:graphic>
      </p:graphicFrame>
      <p:sp>
        <p:nvSpPr>
          <p:cNvPr id="24" name="object 24"/>
          <p:cNvSpPr txBox="1"/>
          <p:nvPr/>
        </p:nvSpPr>
        <p:spPr>
          <a:xfrm>
            <a:off x="1070306" y="6086101"/>
            <a:ext cx="2453005"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/run/user/42tmpfs</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/run/user/0//192.168.10.10/database</a:t>
            </a:r>
            <a:endParaRPr sz="850">
              <a:latin typeface="Lucida Console"/>
              <a:cs typeface="Lucida Console"/>
            </a:endParaRPr>
          </a:p>
        </p:txBody>
      </p:sp>
      <p:sp>
        <p:nvSpPr>
          <p:cNvPr id="25" name="object 25"/>
          <p:cNvSpPr txBox="1"/>
          <p:nvPr/>
        </p:nvSpPr>
        <p:spPr>
          <a:xfrm>
            <a:off x="3662106" y="6086101"/>
            <a:ext cx="2127885" cy="368935"/>
          </a:xfrm>
          <a:prstGeom prst="rect">
            <a:avLst/>
          </a:prstGeom>
        </p:spPr>
        <p:txBody>
          <a:bodyPr vert="horz" wrap="square" lIns="0" tIns="53340" rIns="0" bIns="0" rtlCol="0">
            <a:spAutoFit/>
          </a:bodyPr>
          <a:lstStyle/>
          <a:p>
            <a:pPr marL="12700">
              <a:lnSpc>
                <a:spcPct val="100000"/>
              </a:lnSpc>
              <a:spcBef>
                <a:spcPts val="420"/>
              </a:spcBef>
              <a:tabLst>
                <a:tab pos="424180" algn="l"/>
                <a:tab pos="836294" algn="l"/>
                <a:tab pos="1315720" algn="l"/>
              </a:tabLst>
            </a:pPr>
            <a:r>
              <a:rPr sz="850" spc="25" dirty="0">
                <a:solidFill>
                  <a:srgbClr val="333333"/>
                </a:solidFill>
                <a:latin typeface="Lucida Console"/>
                <a:cs typeface="Lucida Console"/>
              </a:rPr>
              <a:t>197M	3.4M	194M	</a:t>
            </a:r>
            <a:r>
              <a:rPr sz="850" spc="20" dirty="0">
                <a:solidFill>
                  <a:srgbClr val="333333"/>
                </a:solidFill>
                <a:latin typeface="Lucida Console"/>
                <a:cs typeface="Lucida Console"/>
              </a:rPr>
              <a:t>2%</a:t>
            </a:r>
            <a:endParaRPr sz="850">
              <a:latin typeface="Lucida Console"/>
              <a:cs typeface="Lucida Console"/>
            </a:endParaRPr>
          </a:p>
          <a:p>
            <a:pPr marL="51435">
              <a:lnSpc>
                <a:spcPct val="100000"/>
              </a:lnSpc>
              <a:spcBef>
                <a:spcPts val="330"/>
              </a:spcBef>
              <a:tabLst>
                <a:tab pos="394335" algn="l"/>
                <a:tab pos="873760" algn="l"/>
                <a:tab pos="1216025" algn="l"/>
              </a:tabLst>
            </a:pPr>
            <a:r>
              <a:rPr sz="850" spc="25" dirty="0">
                <a:solidFill>
                  <a:srgbClr val="333333"/>
                </a:solidFill>
                <a:latin typeface="Lucida Console"/>
                <a:cs typeface="Lucida Console"/>
              </a:rPr>
              <a:t>17G	3.9G	14G	23%</a:t>
            </a:r>
            <a:r>
              <a:rPr sz="850" spc="-45" dirty="0">
                <a:solidFill>
                  <a:srgbClr val="333333"/>
                </a:solidFill>
                <a:latin typeface="Lucida Console"/>
                <a:cs typeface="Lucida Console"/>
              </a:rPr>
              <a:t> </a:t>
            </a:r>
            <a:r>
              <a:rPr sz="850" spc="30" dirty="0">
                <a:solidFill>
                  <a:srgbClr val="333333"/>
                </a:solidFill>
                <a:latin typeface="Lucida Console"/>
                <a:cs typeface="Lucida Console"/>
              </a:rPr>
              <a:t>/database</a:t>
            </a:r>
            <a:endParaRPr sz="850">
              <a:latin typeface="Lucida Console"/>
              <a:cs typeface="Lucida Console"/>
            </a:endParaRPr>
          </a:p>
        </p:txBody>
      </p:sp>
      <p:sp>
        <p:nvSpPr>
          <p:cNvPr id="26" name="object 2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4189467"/>
            <a:ext cx="38735" cy="1153160"/>
          </a:xfrm>
          <a:custGeom>
            <a:avLst/>
            <a:gdLst/>
            <a:ahLst/>
            <a:cxnLst/>
            <a:rect l="l" t="t" r="r" b="b"/>
            <a:pathLst>
              <a:path w="38734" h="1153160">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220"/>
            <a:ext cx="5651500" cy="2211070"/>
            <a:chOff x="959124" y="368220"/>
            <a:chExt cx="5651500" cy="2211070"/>
          </a:xfrm>
        </p:grpSpPr>
        <p:sp>
          <p:nvSpPr>
            <p:cNvPr id="4" name="object 4"/>
            <p:cNvSpPr/>
            <p:nvPr/>
          </p:nvSpPr>
          <p:spPr>
            <a:xfrm>
              <a:off x="963889" y="372985"/>
              <a:ext cx="5641975" cy="2201545"/>
            </a:xfrm>
            <a:custGeom>
              <a:avLst/>
              <a:gdLst/>
              <a:ahLst/>
              <a:cxnLst/>
              <a:rect l="l" t="t" r="r" b="b"/>
              <a:pathLst>
                <a:path w="5641975" h="2201545">
                  <a:moveTo>
                    <a:pt x="5617597" y="2201297"/>
                  </a:moveTo>
                  <a:lnTo>
                    <a:pt x="23823" y="2201297"/>
                  </a:lnTo>
                  <a:lnTo>
                    <a:pt x="20659" y="2201145"/>
                  </a:lnTo>
                  <a:lnTo>
                    <a:pt x="0" y="2180447"/>
                  </a:lnTo>
                  <a:lnTo>
                    <a:pt x="0" y="2177474"/>
                  </a:lnTo>
                  <a:lnTo>
                    <a:pt x="0" y="20402"/>
                  </a:lnTo>
                  <a:lnTo>
                    <a:pt x="600" y="17276"/>
                  </a:lnTo>
                  <a:lnTo>
                    <a:pt x="3020" y="11616"/>
                  </a:lnTo>
                  <a:lnTo>
                    <a:pt x="4745" y="9081"/>
                  </a:lnTo>
                  <a:lnTo>
                    <a:pt x="6975" y="6994"/>
                  </a:lnTo>
                  <a:lnTo>
                    <a:pt x="9214" y="4612"/>
                  </a:lnTo>
                  <a:lnTo>
                    <a:pt x="11787" y="2830"/>
                  </a:lnTo>
                  <a:lnTo>
                    <a:pt x="17629" y="600"/>
                  </a:lnTo>
                  <a:lnTo>
                    <a:pt x="20659" y="0"/>
                  </a:lnTo>
                  <a:lnTo>
                    <a:pt x="5620751" y="0"/>
                  </a:lnTo>
                  <a:lnTo>
                    <a:pt x="5623791" y="600"/>
                  </a:lnTo>
                  <a:lnTo>
                    <a:pt x="5629633" y="2830"/>
                  </a:lnTo>
                  <a:lnTo>
                    <a:pt x="5632206" y="4612"/>
                  </a:lnTo>
                  <a:lnTo>
                    <a:pt x="5634445" y="6994"/>
                  </a:lnTo>
                  <a:lnTo>
                    <a:pt x="5636675" y="9081"/>
                  </a:lnTo>
                  <a:lnTo>
                    <a:pt x="5638400" y="11616"/>
                  </a:lnTo>
                  <a:lnTo>
                    <a:pt x="5640820" y="17276"/>
                  </a:lnTo>
                  <a:lnTo>
                    <a:pt x="5641421" y="20402"/>
                  </a:lnTo>
                  <a:lnTo>
                    <a:pt x="5641421" y="2180447"/>
                  </a:lnTo>
                  <a:lnTo>
                    <a:pt x="5620751" y="2201145"/>
                  </a:lnTo>
                  <a:lnTo>
                    <a:pt x="5617597" y="2201297"/>
                  </a:lnTo>
                  <a:close/>
                </a:path>
              </a:pathLst>
            </a:custGeom>
            <a:solidFill>
              <a:srgbClr val="F8F8F8"/>
            </a:solidFill>
          </p:spPr>
          <p:txBody>
            <a:bodyPr wrap="square" lIns="0" tIns="0" rIns="0" bIns="0" rtlCol="0"/>
            <a:lstStyle/>
            <a:p>
              <a:endParaRPr/>
            </a:p>
          </p:txBody>
        </p:sp>
        <p:sp>
          <p:nvSpPr>
            <p:cNvPr id="5" name="object 5"/>
            <p:cNvSpPr/>
            <p:nvPr/>
          </p:nvSpPr>
          <p:spPr>
            <a:xfrm>
              <a:off x="963889" y="372985"/>
              <a:ext cx="5641975" cy="2201545"/>
            </a:xfrm>
            <a:custGeom>
              <a:avLst/>
              <a:gdLst/>
              <a:ahLst/>
              <a:cxnLst/>
              <a:rect l="l" t="t" r="r" b="b"/>
              <a:pathLst>
                <a:path w="5641975" h="2201545">
                  <a:moveTo>
                    <a:pt x="0" y="2177474"/>
                  </a:moveTo>
                  <a:lnTo>
                    <a:pt x="0" y="23823"/>
                  </a:lnTo>
                  <a:lnTo>
                    <a:pt x="0" y="20402"/>
                  </a:lnTo>
                  <a:lnTo>
                    <a:pt x="600" y="17276"/>
                  </a:lnTo>
                  <a:lnTo>
                    <a:pt x="1810" y="14446"/>
                  </a:lnTo>
                  <a:lnTo>
                    <a:pt x="3020" y="11616"/>
                  </a:lnTo>
                  <a:lnTo>
                    <a:pt x="4745" y="9081"/>
                  </a:lnTo>
                  <a:lnTo>
                    <a:pt x="6975" y="6994"/>
                  </a:lnTo>
                  <a:lnTo>
                    <a:pt x="9214" y="4612"/>
                  </a:lnTo>
                  <a:lnTo>
                    <a:pt x="11787" y="2830"/>
                  </a:lnTo>
                  <a:lnTo>
                    <a:pt x="14703" y="1639"/>
                  </a:lnTo>
                  <a:lnTo>
                    <a:pt x="17629" y="600"/>
                  </a:lnTo>
                  <a:lnTo>
                    <a:pt x="20659" y="0"/>
                  </a:lnTo>
                  <a:lnTo>
                    <a:pt x="23823" y="0"/>
                  </a:lnTo>
                  <a:lnTo>
                    <a:pt x="5617597" y="0"/>
                  </a:lnTo>
                  <a:lnTo>
                    <a:pt x="5620751" y="0"/>
                  </a:lnTo>
                  <a:lnTo>
                    <a:pt x="5623791" y="600"/>
                  </a:lnTo>
                  <a:lnTo>
                    <a:pt x="5626717" y="1791"/>
                  </a:lnTo>
                  <a:lnTo>
                    <a:pt x="5629633" y="2830"/>
                  </a:lnTo>
                  <a:lnTo>
                    <a:pt x="5632206" y="4612"/>
                  </a:lnTo>
                  <a:lnTo>
                    <a:pt x="5634445" y="6994"/>
                  </a:lnTo>
                  <a:lnTo>
                    <a:pt x="5636675" y="9081"/>
                  </a:lnTo>
                  <a:lnTo>
                    <a:pt x="5638400" y="11616"/>
                  </a:lnTo>
                  <a:lnTo>
                    <a:pt x="5639610" y="14446"/>
                  </a:lnTo>
                  <a:lnTo>
                    <a:pt x="5640820" y="17276"/>
                  </a:lnTo>
                  <a:lnTo>
                    <a:pt x="5641421" y="20402"/>
                  </a:lnTo>
                  <a:lnTo>
                    <a:pt x="5641421" y="23823"/>
                  </a:lnTo>
                  <a:lnTo>
                    <a:pt x="5641421" y="2177474"/>
                  </a:lnTo>
                  <a:lnTo>
                    <a:pt x="5641421" y="2180447"/>
                  </a:lnTo>
                  <a:lnTo>
                    <a:pt x="5640820" y="2183430"/>
                  </a:lnTo>
                  <a:lnTo>
                    <a:pt x="5639610" y="2186260"/>
                  </a:lnTo>
                  <a:lnTo>
                    <a:pt x="5638400" y="2189090"/>
                  </a:lnTo>
                  <a:lnTo>
                    <a:pt x="5617597" y="2201297"/>
                  </a:lnTo>
                  <a:lnTo>
                    <a:pt x="23823" y="2201297"/>
                  </a:lnTo>
                  <a:lnTo>
                    <a:pt x="0" y="2180447"/>
                  </a:lnTo>
                  <a:lnTo>
                    <a:pt x="0" y="217747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3932"/>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3436652"/>
            <a:ext cx="5651500" cy="324485"/>
            <a:chOff x="959124" y="3436652"/>
            <a:chExt cx="5651500" cy="324485"/>
          </a:xfrm>
        </p:grpSpPr>
        <p:sp>
          <p:nvSpPr>
            <p:cNvPr id="8" name="object 8"/>
            <p:cNvSpPr/>
            <p:nvPr/>
          </p:nvSpPr>
          <p:spPr>
            <a:xfrm>
              <a:off x="963889" y="3441417"/>
              <a:ext cx="5641975" cy="314960"/>
            </a:xfrm>
            <a:custGeom>
              <a:avLst/>
              <a:gdLst/>
              <a:ahLst/>
              <a:cxnLst/>
              <a:rect l="l" t="t" r="r" b="b"/>
              <a:pathLst>
                <a:path w="5641975" h="314960">
                  <a:moveTo>
                    <a:pt x="5617597" y="314471"/>
                  </a:moveTo>
                  <a:lnTo>
                    <a:pt x="23823" y="314471"/>
                  </a:lnTo>
                  <a:lnTo>
                    <a:pt x="20659" y="314318"/>
                  </a:lnTo>
                  <a:lnTo>
                    <a:pt x="0" y="293620"/>
                  </a:lnTo>
                  <a:lnTo>
                    <a:pt x="0" y="290647"/>
                  </a:lnTo>
                  <a:lnTo>
                    <a:pt x="0" y="20545"/>
                  </a:lnTo>
                  <a:lnTo>
                    <a:pt x="20659" y="0"/>
                  </a:lnTo>
                  <a:lnTo>
                    <a:pt x="5620752" y="0"/>
                  </a:lnTo>
                  <a:lnTo>
                    <a:pt x="5641421" y="20545"/>
                  </a:lnTo>
                  <a:lnTo>
                    <a:pt x="5641421" y="293620"/>
                  </a:lnTo>
                  <a:lnTo>
                    <a:pt x="5620752" y="314318"/>
                  </a:lnTo>
                  <a:lnTo>
                    <a:pt x="5617597" y="314471"/>
                  </a:lnTo>
                  <a:close/>
                </a:path>
              </a:pathLst>
            </a:custGeom>
            <a:solidFill>
              <a:srgbClr val="F8F8F8"/>
            </a:solidFill>
          </p:spPr>
          <p:txBody>
            <a:bodyPr wrap="square" lIns="0" tIns="0" rIns="0" bIns="0" rtlCol="0"/>
            <a:lstStyle/>
            <a:p>
              <a:endParaRPr/>
            </a:p>
          </p:txBody>
        </p:sp>
        <p:sp>
          <p:nvSpPr>
            <p:cNvPr id="9" name="object 9"/>
            <p:cNvSpPr/>
            <p:nvPr/>
          </p:nvSpPr>
          <p:spPr>
            <a:xfrm>
              <a:off x="963889" y="3441417"/>
              <a:ext cx="5641975" cy="314960"/>
            </a:xfrm>
            <a:custGeom>
              <a:avLst/>
              <a:gdLst/>
              <a:ahLst/>
              <a:cxnLst/>
              <a:rect l="l" t="t" r="r" b="b"/>
              <a:pathLst>
                <a:path w="5641975" h="314960">
                  <a:moveTo>
                    <a:pt x="0" y="290647"/>
                  </a:moveTo>
                  <a:lnTo>
                    <a:pt x="0" y="23823"/>
                  </a:lnTo>
                  <a:lnTo>
                    <a:pt x="0" y="20545"/>
                  </a:lnTo>
                  <a:lnTo>
                    <a:pt x="600" y="17419"/>
                  </a:lnTo>
                  <a:lnTo>
                    <a:pt x="1810" y="14589"/>
                  </a:lnTo>
                  <a:lnTo>
                    <a:pt x="3020" y="11616"/>
                  </a:lnTo>
                  <a:lnTo>
                    <a:pt x="4745" y="9081"/>
                  </a:lnTo>
                  <a:lnTo>
                    <a:pt x="6975" y="6994"/>
                  </a:lnTo>
                  <a:lnTo>
                    <a:pt x="9214" y="4764"/>
                  </a:lnTo>
                  <a:lnTo>
                    <a:pt x="11787" y="2982"/>
                  </a:lnTo>
                  <a:lnTo>
                    <a:pt x="14703" y="1639"/>
                  </a:lnTo>
                  <a:lnTo>
                    <a:pt x="17629" y="600"/>
                  </a:lnTo>
                  <a:lnTo>
                    <a:pt x="20659" y="0"/>
                  </a:lnTo>
                  <a:lnTo>
                    <a:pt x="23823" y="0"/>
                  </a:lnTo>
                  <a:lnTo>
                    <a:pt x="5617597" y="0"/>
                  </a:lnTo>
                  <a:lnTo>
                    <a:pt x="5620752" y="0"/>
                  </a:lnTo>
                  <a:lnTo>
                    <a:pt x="5623792" y="600"/>
                  </a:lnTo>
                  <a:lnTo>
                    <a:pt x="5626717" y="1791"/>
                  </a:lnTo>
                  <a:lnTo>
                    <a:pt x="5629633" y="2982"/>
                  </a:lnTo>
                  <a:lnTo>
                    <a:pt x="5632206" y="4764"/>
                  </a:lnTo>
                  <a:lnTo>
                    <a:pt x="5634446" y="6994"/>
                  </a:lnTo>
                  <a:lnTo>
                    <a:pt x="5636675" y="9081"/>
                  </a:lnTo>
                  <a:lnTo>
                    <a:pt x="5638400" y="11616"/>
                  </a:lnTo>
                  <a:lnTo>
                    <a:pt x="5639610" y="14589"/>
                  </a:lnTo>
                  <a:lnTo>
                    <a:pt x="5640821" y="17419"/>
                  </a:lnTo>
                  <a:lnTo>
                    <a:pt x="5641421" y="20545"/>
                  </a:lnTo>
                  <a:lnTo>
                    <a:pt x="5641421" y="23823"/>
                  </a:lnTo>
                  <a:lnTo>
                    <a:pt x="5641421" y="290647"/>
                  </a:lnTo>
                  <a:lnTo>
                    <a:pt x="5641421" y="293620"/>
                  </a:lnTo>
                  <a:lnTo>
                    <a:pt x="5640821" y="296603"/>
                  </a:lnTo>
                  <a:lnTo>
                    <a:pt x="5639610" y="299433"/>
                  </a:lnTo>
                  <a:lnTo>
                    <a:pt x="5638400" y="302263"/>
                  </a:lnTo>
                  <a:lnTo>
                    <a:pt x="5617597" y="314471"/>
                  </a:lnTo>
                  <a:lnTo>
                    <a:pt x="23823" y="314471"/>
                  </a:lnTo>
                  <a:lnTo>
                    <a:pt x="1810" y="299433"/>
                  </a:lnTo>
                  <a:lnTo>
                    <a:pt x="600" y="296603"/>
                  </a:lnTo>
                  <a:lnTo>
                    <a:pt x="0" y="293620"/>
                  </a:lnTo>
                  <a:lnTo>
                    <a:pt x="0" y="290647"/>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3522509"/>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2686429"/>
            <a:ext cx="5673090" cy="3827779"/>
          </a:xfrm>
          <a:prstGeom prst="rect">
            <a:avLst/>
          </a:prstGeom>
        </p:spPr>
        <p:txBody>
          <a:bodyPr vert="horz" wrap="square" lIns="0" tIns="12065" rIns="0" bIns="0" rtlCol="0">
            <a:spAutoFit/>
          </a:bodyPr>
          <a:lstStyle/>
          <a:p>
            <a:pPr marL="12700" marR="106045">
              <a:lnSpc>
                <a:spcPct val="131600"/>
              </a:lnSpc>
              <a:spcBef>
                <a:spcPts val="95"/>
              </a:spcBef>
            </a:pPr>
            <a:r>
              <a:rPr sz="950" b="1" spc="45" dirty="0">
                <a:solidFill>
                  <a:srgbClr val="333333"/>
                </a:solidFill>
                <a:latin typeface="Trebuchet MS"/>
                <a:cs typeface="Trebuchet MS"/>
              </a:rPr>
              <a:t>Linux</a:t>
            </a:r>
            <a:r>
              <a:rPr sz="950" b="1" spc="25" dirty="0">
                <a:solidFill>
                  <a:srgbClr val="333333"/>
                </a:solidFill>
                <a:latin typeface="微软雅黑"/>
                <a:cs typeface="微软雅黑"/>
              </a:rPr>
              <a:t>客户端成功地挂载了</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服务的共享资源。进入到挂载目录</a:t>
            </a:r>
            <a:r>
              <a:rPr sz="950" b="1" spc="60" dirty="0">
                <a:solidFill>
                  <a:srgbClr val="333333"/>
                </a:solidFill>
                <a:latin typeface="Trebuchet MS"/>
                <a:cs typeface="Trebuchet MS"/>
              </a:rPr>
              <a:t>/database</a:t>
            </a:r>
            <a:r>
              <a:rPr sz="950" b="1" spc="25" dirty="0">
                <a:solidFill>
                  <a:srgbClr val="333333"/>
                </a:solidFill>
                <a:latin typeface="微软雅黑"/>
                <a:cs typeface="微软雅黑"/>
              </a:rPr>
              <a:t>后就可以看到 </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系统访问</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服务程序时留下来的文件了（即文件</a:t>
            </a:r>
            <a:r>
              <a:rPr sz="950" b="1" spc="60" dirty="0">
                <a:solidFill>
                  <a:srgbClr val="333333"/>
                </a:solidFill>
                <a:latin typeface="Trebuchet MS"/>
                <a:cs typeface="Trebuchet MS"/>
              </a:rPr>
              <a:t>Memo.txt</a:t>
            </a:r>
            <a:r>
              <a:rPr sz="950" b="1" spc="20" dirty="0">
                <a:solidFill>
                  <a:srgbClr val="333333"/>
                </a:solidFill>
                <a:latin typeface="微软雅黑"/>
                <a:cs typeface="微软雅黑"/>
              </a:rPr>
              <a:t>）。当然，也可以对该文件 </a:t>
            </a:r>
            <a:r>
              <a:rPr sz="950" b="1" spc="25" dirty="0">
                <a:solidFill>
                  <a:srgbClr val="333333"/>
                </a:solidFill>
                <a:latin typeface="微软雅黑"/>
                <a:cs typeface="微软雅黑"/>
              </a:rPr>
              <a:t>进行读写操作并保存。</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cat</a:t>
            </a:r>
            <a:r>
              <a:rPr sz="850" spc="30" dirty="0">
                <a:solidFill>
                  <a:srgbClr val="333333"/>
                </a:solidFill>
                <a:latin typeface="Lucida Console"/>
                <a:cs typeface="Lucida Console"/>
              </a:rPr>
              <a:t> /database/Memo.txti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edit </a:t>
            </a:r>
            <a:r>
              <a:rPr sz="850" spc="20" dirty="0">
                <a:solidFill>
                  <a:srgbClr val="333333"/>
                </a:solidFill>
                <a:latin typeface="Lucida Console"/>
                <a:cs typeface="Lucida Console"/>
              </a:rPr>
              <a:t>it</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193675" marR="229870">
              <a:lnSpc>
                <a:spcPct val="131600"/>
              </a:lnSpc>
              <a:spcBef>
                <a:spcPts val="750"/>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12.2</a:t>
            </a:r>
            <a:r>
              <a:rPr sz="950" b="1" spc="-35" dirty="0">
                <a:solidFill>
                  <a:srgbClr val="333333"/>
                </a:solidFill>
                <a:latin typeface="Trebuchet MS"/>
                <a:cs typeface="Trebuchet MS"/>
              </a:rPr>
              <a:t> </a:t>
            </a:r>
            <a:r>
              <a:rPr sz="950" b="1" spc="60" dirty="0">
                <a:solidFill>
                  <a:srgbClr val="333333"/>
                </a:solidFill>
                <a:latin typeface="Trebuchet MS"/>
                <a:cs typeface="Trebuchet MS"/>
              </a:rPr>
              <a:t>NFS</a:t>
            </a:r>
            <a:r>
              <a:rPr sz="950" b="1" spc="25" dirty="0">
                <a:solidFill>
                  <a:srgbClr val="333333"/>
                </a:solidFill>
                <a:latin typeface="微软雅黑"/>
                <a:cs typeface="微软雅黑"/>
              </a:rPr>
              <a:t>网络文件系统</a:t>
            </a:r>
            <a:endParaRPr sz="950">
              <a:latin typeface="微软雅黑"/>
              <a:cs typeface="微软雅黑"/>
            </a:endParaRPr>
          </a:p>
          <a:p>
            <a:pPr marL="12700" marR="5080">
              <a:lnSpc>
                <a:spcPct val="131600"/>
              </a:lnSpc>
              <a:spcBef>
                <a:spcPts val="900"/>
              </a:spcBef>
            </a:pPr>
            <a:r>
              <a:rPr sz="950" b="1" spc="25" dirty="0">
                <a:solidFill>
                  <a:srgbClr val="333333"/>
                </a:solidFill>
                <a:latin typeface="微软雅黑"/>
                <a:cs typeface="微软雅黑"/>
              </a:rPr>
              <a:t>如果读者们觉得</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服务程序的配置太麻烦，而且恰巧需要共享文件的主机都是</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系统，非常推 荐大家在客户端部署</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服务来共享文件。</a:t>
            </a:r>
            <a:r>
              <a:rPr sz="950" b="1" spc="60" dirty="0">
                <a:solidFill>
                  <a:srgbClr val="333333"/>
                </a:solidFill>
                <a:latin typeface="Trebuchet MS"/>
                <a:cs typeface="Trebuchet MS"/>
              </a:rPr>
              <a:t>NFS</a:t>
            </a:r>
            <a:r>
              <a:rPr sz="950" b="1" spc="25" dirty="0">
                <a:solidFill>
                  <a:srgbClr val="333333"/>
                </a:solidFill>
                <a:latin typeface="微软雅黑"/>
                <a:cs typeface="微软雅黑"/>
              </a:rPr>
              <a:t>网络文件系统服务可以将远程</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系统上的文件共享资 </a:t>
            </a:r>
            <a:r>
              <a:rPr sz="950" b="1" spc="25" dirty="0">
                <a:solidFill>
                  <a:srgbClr val="333333"/>
                </a:solidFill>
                <a:latin typeface="微软雅黑"/>
                <a:cs typeface="微软雅黑"/>
              </a:rPr>
              <a:t>源挂载到本地主机的目录上，从而使得本地主机</a:t>
            </a:r>
            <a:r>
              <a:rPr sz="950" b="1" spc="40" dirty="0">
                <a:solidFill>
                  <a:srgbClr val="333333"/>
                </a:solidFill>
                <a:latin typeface="微软雅黑"/>
                <a:cs typeface="微软雅黑"/>
              </a:rPr>
              <a:t>（</a:t>
            </a:r>
            <a:r>
              <a:rPr sz="950" b="1" spc="40" dirty="0">
                <a:solidFill>
                  <a:srgbClr val="333333"/>
                </a:solidFill>
                <a:latin typeface="Trebuchet MS"/>
                <a:cs typeface="Trebuchet MS"/>
              </a:rPr>
              <a:t>Linux</a:t>
            </a:r>
            <a:r>
              <a:rPr sz="950" b="1" spc="25" dirty="0">
                <a:solidFill>
                  <a:srgbClr val="333333"/>
                </a:solidFill>
                <a:latin typeface="微软雅黑"/>
                <a:cs typeface="微软雅黑"/>
              </a:rPr>
              <a:t>客户端）基于</a:t>
            </a:r>
            <a:r>
              <a:rPr sz="950" b="1" spc="35" dirty="0">
                <a:solidFill>
                  <a:srgbClr val="333333"/>
                </a:solidFill>
                <a:latin typeface="Trebuchet MS"/>
                <a:cs typeface="Trebuchet MS"/>
              </a:rPr>
              <a:t>TCP/IP</a:t>
            </a:r>
            <a:r>
              <a:rPr sz="950" b="1" spc="25" dirty="0">
                <a:solidFill>
                  <a:srgbClr val="333333"/>
                </a:solidFill>
                <a:latin typeface="微软雅黑"/>
                <a:cs typeface="微软雅黑"/>
              </a:rPr>
              <a:t>协议，像使用本地主机上 的资源那样读写远程</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系统上的共享文件。</a:t>
            </a:r>
            <a:endParaRPr sz="950">
              <a:latin typeface="微软雅黑"/>
              <a:cs typeface="微软雅黑"/>
            </a:endParaRPr>
          </a:p>
        </p:txBody>
      </p:sp>
      <p:pic>
        <p:nvPicPr>
          <p:cNvPr id="12" name="object 12"/>
          <p:cNvPicPr/>
          <p:nvPr/>
        </p:nvPicPr>
        <p:blipFill>
          <a:blip r:embed="rId3" cstate="print"/>
          <a:stretch>
            <a:fillRect/>
          </a:stretch>
        </p:blipFill>
        <p:spPr>
          <a:xfrm>
            <a:off x="1006771" y="6676666"/>
            <a:ext cx="3992830" cy="1848709"/>
          </a:xfrm>
          <a:prstGeom prst="rect">
            <a:avLst/>
          </a:prstGeom>
        </p:spPr>
      </p:pic>
      <p:sp>
        <p:nvSpPr>
          <p:cNvPr id="13" name="object 13"/>
          <p:cNvSpPr txBox="1"/>
          <p:nvPr/>
        </p:nvSpPr>
        <p:spPr>
          <a:xfrm>
            <a:off x="946424" y="8613732"/>
            <a:ext cx="5625465" cy="59753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由于</a:t>
            </a:r>
            <a:r>
              <a:rPr sz="950" b="1" spc="45" dirty="0">
                <a:solidFill>
                  <a:srgbClr val="333333"/>
                </a:solidFill>
                <a:latin typeface="Trebuchet MS"/>
                <a:cs typeface="Trebuchet MS"/>
              </a:rPr>
              <a:t>RHEL</a:t>
            </a:r>
            <a:r>
              <a:rPr sz="950" b="1" spc="-3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系统中默认已经安装了</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服务，外加</a:t>
            </a:r>
            <a:r>
              <a:rPr sz="950" b="1" spc="60" dirty="0">
                <a:solidFill>
                  <a:srgbClr val="333333"/>
                </a:solidFill>
                <a:latin typeface="Trebuchet MS"/>
                <a:cs typeface="Trebuchet MS"/>
              </a:rPr>
              <a:t>NFS</a:t>
            </a:r>
            <a:r>
              <a:rPr sz="950" b="1" spc="20" dirty="0">
                <a:solidFill>
                  <a:srgbClr val="333333"/>
                </a:solidFill>
                <a:latin typeface="微软雅黑"/>
                <a:cs typeface="微软雅黑"/>
              </a:rPr>
              <a:t>服务的配置步骤也很简单，因此刘遄老师在授课 </a:t>
            </a:r>
            <a:r>
              <a:rPr sz="950" b="1" spc="25" dirty="0">
                <a:solidFill>
                  <a:srgbClr val="333333"/>
                </a:solidFill>
                <a:latin typeface="微软雅黑"/>
                <a:cs typeface="微软雅黑"/>
              </a:rPr>
              <a:t>时会戏称为</a:t>
            </a:r>
            <a:r>
              <a:rPr sz="950" b="1" spc="70" dirty="0">
                <a:solidFill>
                  <a:srgbClr val="333333"/>
                </a:solidFill>
                <a:latin typeface="Trebuchet MS"/>
                <a:cs typeface="Trebuchet MS"/>
              </a:rPr>
              <a:t>Need</a:t>
            </a:r>
            <a:r>
              <a:rPr sz="950" b="1" spc="-50" dirty="0">
                <a:solidFill>
                  <a:srgbClr val="333333"/>
                </a:solidFill>
                <a:latin typeface="Trebuchet MS"/>
                <a:cs typeface="Trebuchet MS"/>
              </a:rPr>
              <a:t> </a:t>
            </a:r>
            <a:r>
              <a:rPr sz="950" b="1" spc="25" dirty="0">
                <a:solidFill>
                  <a:srgbClr val="333333"/>
                </a:solidFill>
                <a:latin typeface="Trebuchet MS"/>
                <a:cs typeface="Trebuchet MS"/>
              </a:rPr>
              <a:t>For</a:t>
            </a:r>
            <a:r>
              <a:rPr sz="950" b="1" spc="-45" dirty="0">
                <a:solidFill>
                  <a:srgbClr val="333333"/>
                </a:solidFill>
                <a:latin typeface="Trebuchet MS"/>
                <a:cs typeface="Trebuchet MS"/>
              </a:rPr>
              <a:t> </a:t>
            </a:r>
            <a:r>
              <a:rPr sz="950" b="1" spc="45" dirty="0">
                <a:solidFill>
                  <a:srgbClr val="333333"/>
                </a:solidFill>
                <a:latin typeface="Trebuchet MS"/>
                <a:cs typeface="Trebuchet MS"/>
              </a:rPr>
              <a:t>Speed</a:t>
            </a:r>
            <a:r>
              <a:rPr sz="950" b="1" spc="25" dirty="0">
                <a:solidFill>
                  <a:srgbClr val="333333"/>
                </a:solidFill>
                <a:latin typeface="微软雅黑"/>
                <a:cs typeface="微软雅黑"/>
              </a:rPr>
              <a:t>极品飞车。接下来，准备配置</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服务。首先请使用软件仓库检查自己的 </a:t>
            </a:r>
            <a:r>
              <a:rPr sz="950" b="1" spc="45" dirty="0">
                <a:solidFill>
                  <a:srgbClr val="333333"/>
                </a:solidFill>
                <a:latin typeface="Trebuchet MS"/>
                <a:cs typeface="Trebuchet MS"/>
              </a:rPr>
              <a:t>RHEL</a:t>
            </a:r>
            <a:r>
              <a:rPr sz="950" b="1" spc="-40"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系统中是否已经安装了</a:t>
            </a:r>
            <a:r>
              <a:rPr sz="950" b="1" spc="60" dirty="0">
                <a:solidFill>
                  <a:srgbClr val="333333"/>
                </a:solidFill>
                <a:latin typeface="Trebuchet MS"/>
                <a:cs typeface="Trebuchet MS"/>
              </a:rPr>
              <a:t>NFS</a:t>
            </a:r>
            <a:r>
              <a:rPr sz="950" b="1" spc="25" dirty="0">
                <a:solidFill>
                  <a:srgbClr val="333333"/>
                </a:solidFill>
                <a:latin typeface="微软雅黑"/>
                <a:cs typeface="微软雅黑"/>
              </a:rPr>
              <a:t>软件包：</a:t>
            </a:r>
            <a:endParaRPr sz="950">
              <a:latin typeface="微软雅黑"/>
              <a:cs typeface="微软雅黑"/>
            </a:endParaRPr>
          </a:p>
        </p:txBody>
      </p:sp>
      <p:sp>
        <p:nvSpPr>
          <p:cNvPr id="24" name="object 24"/>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196</a:t>
            </a:fld>
            <a:endParaRPr sz="800">
              <a:latin typeface="小哥哥网恋吗"/>
              <a:cs typeface="小哥哥网恋吗"/>
            </a:endParaRPr>
          </a:p>
        </p:txBody>
      </p:sp>
      <p:sp>
        <p:nvSpPr>
          <p:cNvPr id="14" name="object 14"/>
          <p:cNvSpPr txBox="1"/>
          <p:nvPr/>
        </p:nvSpPr>
        <p:spPr>
          <a:xfrm>
            <a:off x="1070306" y="406722"/>
            <a:ext cx="5281295" cy="8832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 </a:t>
            </a:r>
            <a:r>
              <a:rPr sz="850" spc="30" dirty="0">
                <a:solidFill>
                  <a:srgbClr val="333333"/>
                </a:solidFill>
                <a:latin typeface="Lucida Console"/>
                <a:cs typeface="Lucida Console"/>
              </a:rPr>
              <a:t>/etc/fstab## /etc/fstab# Created</a:t>
            </a:r>
            <a:r>
              <a:rPr sz="850" spc="25" dirty="0">
                <a:solidFill>
                  <a:srgbClr val="333333"/>
                </a:solidFill>
                <a:latin typeface="Lucida Console"/>
                <a:cs typeface="Lucida Console"/>
              </a:rPr>
              <a:t>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anaconda </a:t>
            </a:r>
            <a:r>
              <a:rPr sz="850" spc="20" dirty="0">
                <a:solidFill>
                  <a:srgbClr val="333333"/>
                </a:solidFill>
                <a:latin typeface="Lucida Console"/>
                <a:cs typeface="Lucida Console"/>
              </a:rPr>
              <a:t>on</a:t>
            </a:r>
            <a:r>
              <a:rPr sz="850" spc="25" dirty="0">
                <a:solidFill>
                  <a:srgbClr val="333333"/>
                </a:solidFill>
                <a:latin typeface="Lucida Console"/>
                <a:cs typeface="Lucida Console"/>
              </a:rPr>
              <a:t> Thu </a:t>
            </a:r>
            <a:r>
              <a:rPr sz="850" spc="-495" dirty="0">
                <a:solidFill>
                  <a:srgbClr val="333333"/>
                </a:solidFill>
                <a:latin typeface="Lucida Console"/>
                <a:cs typeface="Lucida Console"/>
              </a:rPr>
              <a:t> </a:t>
            </a:r>
            <a:r>
              <a:rPr sz="850" spc="25" dirty="0">
                <a:solidFill>
                  <a:srgbClr val="333333"/>
                </a:solidFill>
                <a:latin typeface="Lucida Console"/>
                <a:cs typeface="Lucida Console"/>
              </a:rPr>
              <a:t>Feb </a:t>
            </a:r>
            <a:r>
              <a:rPr sz="850" spc="20" dirty="0">
                <a:solidFill>
                  <a:srgbClr val="333333"/>
                </a:solidFill>
                <a:latin typeface="Lucida Console"/>
                <a:cs typeface="Lucida Console"/>
              </a:rPr>
              <a:t>25</a:t>
            </a:r>
            <a:r>
              <a:rPr sz="850" spc="30" dirty="0">
                <a:solidFill>
                  <a:srgbClr val="333333"/>
                </a:solidFill>
                <a:latin typeface="Lucida Console"/>
                <a:cs typeface="Lucida Console"/>
              </a:rPr>
              <a:t> 10:42:11 </a:t>
            </a:r>
            <a:r>
              <a:rPr sz="850" spc="25" dirty="0">
                <a:solidFill>
                  <a:srgbClr val="333333"/>
                </a:solidFill>
                <a:latin typeface="Lucida Console"/>
                <a:cs typeface="Lucida Console"/>
              </a:rPr>
              <a:t>2021##</a:t>
            </a:r>
            <a:r>
              <a:rPr sz="850" spc="30" dirty="0">
                <a:solidFill>
                  <a:srgbClr val="333333"/>
                </a:solidFill>
                <a:latin typeface="Lucida Console"/>
                <a:cs typeface="Lucida Console"/>
              </a:rPr>
              <a:t> Accessible filesystems,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reference,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maintained </a:t>
            </a:r>
            <a:r>
              <a:rPr sz="850" spc="35" dirty="0">
                <a:solidFill>
                  <a:srgbClr val="333333"/>
                </a:solidFill>
                <a:latin typeface="Lucida Console"/>
                <a:cs typeface="Lucida Console"/>
              </a:rPr>
              <a:t> </a:t>
            </a:r>
            <a:r>
              <a:rPr sz="850" spc="25" dirty="0">
                <a:solidFill>
                  <a:srgbClr val="333333"/>
                </a:solidFill>
                <a:latin typeface="Lucida Console"/>
                <a:cs typeface="Lucida Console"/>
              </a:rPr>
              <a:t>under</a:t>
            </a:r>
            <a:r>
              <a:rPr sz="850" spc="30" dirty="0">
                <a:solidFill>
                  <a:srgbClr val="333333"/>
                </a:solidFill>
                <a:latin typeface="Lucida Console"/>
                <a:cs typeface="Lucida Console"/>
              </a:rPr>
              <a:t> '/dev/disk/'.# </a:t>
            </a:r>
            <a:r>
              <a:rPr sz="850" spc="25" dirty="0">
                <a:solidFill>
                  <a:srgbClr val="333333"/>
                </a:solidFill>
                <a:latin typeface="Lucida Console"/>
                <a:cs typeface="Lucida Console"/>
              </a:rPr>
              <a:t>See</a:t>
            </a:r>
            <a:r>
              <a:rPr sz="850" spc="30" dirty="0">
                <a:solidFill>
                  <a:srgbClr val="333333"/>
                </a:solidFill>
                <a:latin typeface="Lucida Console"/>
                <a:cs typeface="Lucida Console"/>
              </a:rPr>
              <a:t> </a:t>
            </a:r>
            <a:r>
              <a:rPr sz="850" spc="25" dirty="0">
                <a:solidFill>
                  <a:srgbClr val="333333"/>
                </a:solidFill>
                <a:latin typeface="Lucida Console"/>
                <a:cs typeface="Lucida Console"/>
              </a:rPr>
              <a:t>man</a:t>
            </a:r>
            <a:r>
              <a:rPr sz="850" spc="30" dirty="0">
                <a:solidFill>
                  <a:srgbClr val="333333"/>
                </a:solidFill>
                <a:latin typeface="Lucida Console"/>
                <a:cs typeface="Lucida Console"/>
              </a:rPr>
              <a:t> </a:t>
            </a:r>
            <a:r>
              <a:rPr sz="850" spc="25" dirty="0">
                <a:solidFill>
                  <a:srgbClr val="333333"/>
                </a:solidFill>
                <a:latin typeface="Lucida Console"/>
                <a:cs typeface="Lucida Console"/>
              </a:rPr>
              <a:t>pages</a:t>
            </a:r>
            <a:r>
              <a:rPr sz="850" spc="35" dirty="0">
                <a:solidFill>
                  <a:srgbClr val="333333"/>
                </a:solidFill>
                <a:latin typeface="Lucida Console"/>
                <a:cs typeface="Lucida Console"/>
              </a:rPr>
              <a:t> </a:t>
            </a:r>
            <a:r>
              <a:rPr sz="850" spc="30" dirty="0">
                <a:solidFill>
                  <a:srgbClr val="333333"/>
                </a:solidFill>
                <a:latin typeface="Lucida Console"/>
                <a:cs typeface="Lucida Console"/>
              </a:rPr>
              <a:t>fstab(5), findfs(8), mount(8) </a:t>
            </a:r>
            <a:r>
              <a:rPr sz="850" spc="25" dirty="0">
                <a:solidFill>
                  <a:srgbClr val="333333"/>
                </a:solidFill>
                <a:latin typeface="Lucida Console"/>
                <a:cs typeface="Lucida Console"/>
              </a:rPr>
              <a:t>and/or </a:t>
            </a:r>
            <a:r>
              <a:rPr sz="850" spc="30" dirty="0">
                <a:solidFill>
                  <a:srgbClr val="333333"/>
                </a:solidFill>
                <a:latin typeface="Lucida Console"/>
                <a:cs typeface="Lucida Console"/>
              </a:rPr>
              <a:t> blkid(8)</a:t>
            </a:r>
            <a:r>
              <a:rPr sz="850" spc="25" dirty="0">
                <a:solidFill>
                  <a:srgbClr val="333333"/>
                </a:solidFill>
                <a:latin typeface="Lucida Console"/>
                <a:cs typeface="Lucida Console"/>
              </a:rPr>
              <a:t> 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more</a:t>
            </a:r>
            <a:r>
              <a:rPr sz="850" spc="30" dirty="0">
                <a:solidFill>
                  <a:srgbClr val="333333"/>
                </a:solidFill>
                <a:latin typeface="Lucida Console"/>
                <a:cs typeface="Lucida Console"/>
              </a:rPr>
              <a:t> info.## </a:t>
            </a:r>
            <a:r>
              <a:rPr sz="850" spc="25" dirty="0">
                <a:solidFill>
                  <a:srgbClr val="333333"/>
                </a:solidFill>
                <a:latin typeface="Lucida Console"/>
                <a:cs typeface="Lucida Console"/>
              </a:rPr>
              <a:t>After</a:t>
            </a:r>
            <a:r>
              <a:rPr sz="850" spc="30" dirty="0">
                <a:solidFill>
                  <a:srgbClr val="333333"/>
                </a:solidFill>
                <a:latin typeface="Lucida Console"/>
                <a:cs typeface="Lucida Console"/>
              </a:rPr>
              <a:t> editing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0" dirty="0">
                <a:solidFill>
                  <a:srgbClr val="333333"/>
                </a:solidFill>
                <a:latin typeface="Lucida Console"/>
                <a:cs typeface="Lucida Console"/>
              </a:rPr>
              <a:t> </a:t>
            </a:r>
            <a:r>
              <a:rPr sz="850" spc="25" dirty="0">
                <a:solidFill>
                  <a:srgbClr val="333333"/>
                </a:solidFill>
                <a:latin typeface="Lucida Console"/>
                <a:cs typeface="Lucida Console"/>
              </a:rPr>
              <a:t>run</a:t>
            </a:r>
            <a:r>
              <a:rPr sz="850" spc="30" dirty="0">
                <a:solidFill>
                  <a:srgbClr val="333333"/>
                </a:solidFill>
                <a:latin typeface="Lucida Console"/>
                <a:cs typeface="Lucida Console"/>
              </a:rPr>
              <a:t> 'systemctl daemon-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reload'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update</a:t>
            </a:r>
            <a:r>
              <a:rPr sz="850" spc="35" dirty="0">
                <a:solidFill>
                  <a:srgbClr val="333333"/>
                </a:solidFill>
                <a:latin typeface="Lucida Console"/>
                <a:cs typeface="Lucida Console"/>
              </a:rPr>
              <a:t> </a:t>
            </a:r>
            <a:r>
              <a:rPr sz="850" spc="30" dirty="0">
                <a:solidFill>
                  <a:srgbClr val="333333"/>
                </a:solidFill>
                <a:latin typeface="Lucida Console"/>
                <a:cs typeface="Lucida Console"/>
              </a:rPr>
              <a:t>systemd# </a:t>
            </a:r>
            <a:r>
              <a:rPr sz="850" spc="25" dirty="0">
                <a:solidFill>
                  <a:srgbClr val="333333"/>
                </a:solidFill>
                <a:latin typeface="Lucida Console"/>
                <a:cs typeface="Lucida Console"/>
              </a:rPr>
              <a:t>units</a:t>
            </a:r>
            <a:r>
              <a:rPr sz="850" spc="35" dirty="0">
                <a:solidFill>
                  <a:srgbClr val="333333"/>
                </a:solidFill>
                <a:latin typeface="Lucida Console"/>
                <a:cs typeface="Lucida Console"/>
              </a:rPr>
              <a:t> </a:t>
            </a:r>
            <a:r>
              <a:rPr sz="850" spc="30" dirty="0">
                <a:solidFill>
                  <a:srgbClr val="333333"/>
                </a:solidFill>
                <a:latin typeface="Lucida Console"/>
                <a:cs typeface="Lucida Console"/>
              </a:rPr>
              <a:t>generated</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file.#/dev/mapper/rhel-</a:t>
            </a:r>
            <a:endParaRPr sz="850">
              <a:latin typeface="Lucida Console"/>
              <a:cs typeface="Lucida Console"/>
            </a:endParaRPr>
          </a:p>
        </p:txBody>
      </p:sp>
      <p:sp>
        <p:nvSpPr>
          <p:cNvPr id="15" name="object 15"/>
          <p:cNvSpPr txBox="1"/>
          <p:nvPr/>
        </p:nvSpPr>
        <p:spPr>
          <a:xfrm>
            <a:off x="1070306" y="1300220"/>
            <a:ext cx="2931795" cy="161290"/>
          </a:xfrm>
          <a:prstGeom prst="rect">
            <a:avLst/>
          </a:prstGeom>
        </p:spPr>
        <p:txBody>
          <a:bodyPr vert="horz" wrap="square" lIns="0" tIns="17780" rIns="0" bIns="0" rtlCol="0">
            <a:spAutoFit/>
          </a:bodyPr>
          <a:lstStyle/>
          <a:p>
            <a:pPr marL="12700">
              <a:lnSpc>
                <a:spcPct val="100000"/>
              </a:lnSpc>
              <a:spcBef>
                <a:spcPts val="140"/>
              </a:spcBef>
              <a:tabLst>
                <a:tab pos="1769110" algn="l"/>
                <a:tab pos="2712720" algn="l"/>
              </a:tabLst>
            </a:pPr>
            <a:r>
              <a:rPr sz="850" spc="30" dirty="0">
                <a:solidFill>
                  <a:srgbClr val="333333"/>
                </a:solidFill>
                <a:latin typeface="Lucida Console"/>
                <a:cs typeface="Lucida Console"/>
              </a:rPr>
              <a:t>roo</a:t>
            </a:r>
            <a:r>
              <a:rPr sz="850" spc="15" dirty="0">
                <a:solidFill>
                  <a:srgbClr val="333333"/>
                </a:solidFill>
                <a:latin typeface="Lucida Console"/>
                <a:cs typeface="Lucida Console"/>
              </a:rPr>
              <a:t>t</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xf</a:t>
            </a:r>
            <a:r>
              <a:rPr sz="850" spc="15" dirty="0">
                <a:solidFill>
                  <a:srgbClr val="333333"/>
                </a:solidFill>
                <a:latin typeface="Lucida Console"/>
                <a:cs typeface="Lucida Console"/>
              </a:rPr>
              <a:t>s</a:t>
            </a:r>
            <a:endParaRPr sz="850">
              <a:latin typeface="Lucida Console"/>
              <a:cs typeface="Lucida Console"/>
            </a:endParaRPr>
          </a:p>
        </p:txBody>
      </p:sp>
      <p:sp>
        <p:nvSpPr>
          <p:cNvPr id="16" name="object 16"/>
          <p:cNvSpPr txBox="1"/>
          <p:nvPr/>
        </p:nvSpPr>
        <p:spPr>
          <a:xfrm>
            <a:off x="4120000" y="1264315"/>
            <a:ext cx="773430" cy="368935"/>
          </a:xfrm>
          <a:prstGeom prst="rect">
            <a:avLst/>
          </a:prstGeom>
        </p:spPr>
        <p:txBody>
          <a:bodyPr vert="horz" wrap="square" lIns="0" tIns="53340" rIns="0" bIns="0" rtlCol="0">
            <a:spAutoFit/>
          </a:bodyPr>
          <a:lstStyle/>
          <a:p>
            <a:pPr marL="207010">
              <a:lnSpc>
                <a:spcPct val="100000"/>
              </a:lnSpc>
              <a:spcBef>
                <a:spcPts val="420"/>
              </a:spcBef>
            </a:pPr>
            <a:r>
              <a:rPr sz="850" spc="30" dirty="0">
                <a:solidFill>
                  <a:srgbClr val="333333"/>
                </a:solidFill>
                <a:latin typeface="Lucida Console"/>
                <a:cs typeface="Lucida Console"/>
              </a:rPr>
              <a:t>default</a:t>
            </a:r>
            <a:r>
              <a:rPr sz="850" spc="15" dirty="0">
                <a:solidFill>
                  <a:srgbClr val="333333"/>
                </a:solidFill>
                <a:latin typeface="Lucida Console"/>
                <a:cs typeface="Lucida Console"/>
              </a:rPr>
              <a:t>s</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/boot</a:t>
            </a:r>
            <a:endParaRPr sz="850">
              <a:latin typeface="Lucida Console"/>
              <a:cs typeface="Lucida Console"/>
            </a:endParaRPr>
          </a:p>
        </p:txBody>
      </p:sp>
      <p:sp>
        <p:nvSpPr>
          <p:cNvPr id="17" name="object 17"/>
          <p:cNvSpPr txBox="1"/>
          <p:nvPr/>
        </p:nvSpPr>
        <p:spPr>
          <a:xfrm>
            <a:off x="1070306" y="1435833"/>
            <a:ext cx="293878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0UUID=37d0bdc6-d70d-4cc0-b356-51195ad90369</a:t>
            </a:r>
            <a:endParaRPr sz="850">
              <a:latin typeface="Lucida Console"/>
              <a:cs typeface="Lucida Console"/>
            </a:endParaRPr>
          </a:p>
          <a:p>
            <a:pPr marL="1021080">
              <a:lnSpc>
                <a:spcPct val="100000"/>
              </a:lnSpc>
              <a:spcBef>
                <a:spcPts val="330"/>
              </a:spcBef>
            </a:pPr>
            <a:r>
              <a:rPr sz="850" spc="15" dirty="0">
                <a:solidFill>
                  <a:srgbClr val="333333"/>
                </a:solidFill>
                <a:latin typeface="Lucida Console"/>
                <a:cs typeface="Lucida Console"/>
              </a:rPr>
              <a:t>1</a:t>
            </a:r>
            <a:r>
              <a:rPr sz="850" spc="-15" dirty="0">
                <a:solidFill>
                  <a:srgbClr val="333333"/>
                </a:solidFill>
                <a:latin typeface="Lucida Console"/>
                <a:cs typeface="Lucida Console"/>
              </a:rPr>
              <a:t> </a:t>
            </a:r>
            <a:r>
              <a:rPr sz="850" spc="30" dirty="0">
                <a:solidFill>
                  <a:srgbClr val="333333"/>
                </a:solidFill>
                <a:latin typeface="Lucida Console"/>
                <a:cs typeface="Lucida Console"/>
              </a:rPr>
              <a:t>0/dev/mapper/rhel-swap</a:t>
            </a:r>
            <a:endParaRPr sz="850">
              <a:latin typeface="Lucida Console"/>
              <a:cs typeface="Lucida Console"/>
            </a:endParaRPr>
          </a:p>
        </p:txBody>
      </p:sp>
      <p:sp>
        <p:nvSpPr>
          <p:cNvPr id="18" name="object 18"/>
          <p:cNvSpPr txBox="1"/>
          <p:nvPr/>
        </p:nvSpPr>
        <p:spPr>
          <a:xfrm>
            <a:off x="5072119" y="1264315"/>
            <a:ext cx="1400175" cy="540385"/>
          </a:xfrm>
          <a:prstGeom prst="rect">
            <a:avLst/>
          </a:prstGeom>
        </p:spPr>
        <p:txBody>
          <a:bodyPr vert="horz" wrap="square" lIns="0" tIns="53340" rIns="0" bIns="0" rtlCol="0">
            <a:spAutoFit/>
          </a:bodyPr>
          <a:lstStyle/>
          <a:p>
            <a:pPr marL="1155065">
              <a:lnSpc>
                <a:spcPct val="100000"/>
              </a:lnSpc>
              <a:spcBef>
                <a:spcPts val="420"/>
              </a:spcBef>
            </a:pPr>
            <a:r>
              <a:rPr sz="850" spc="15" dirty="0">
                <a:solidFill>
                  <a:srgbClr val="333333"/>
                </a:solidFill>
                <a:latin typeface="Lucida Console"/>
                <a:cs typeface="Lucida Console"/>
              </a:rPr>
              <a:t>0</a:t>
            </a:r>
            <a:endParaRPr sz="850">
              <a:latin typeface="Lucida Console"/>
              <a:cs typeface="Lucida Console"/>
            </a:endParaRPr>
          </a:p>
          <a:p>
            <a:pPr marL="161925" marR="5080" indent="-149860">
              <a:lnSpc>
                <a:spcPct val="132400"/>
              </a:lnSpc>
              <a:tabLst>
                <a:tab pos="556895" algn="l"/>
                <a:tab pos="1111885" algn="l"/>
              </a:tabLst>
            </a:pPr>
            <a:r>
              <a:rPr sz="850" spc="25" dirty="0">
                <a:solidFill>
                  <a:srgbClr val="333333"/>
                </a:solidFill>
                <a:latin typeface="Lucida Console"/>
                <a:cs typeface="Lucida Console"/>
              </a:rPr>
              <a:t>xfs	</a:t>
            </a:r>
            <a:r>
              <a:rPr sz="850" spc="30" dirty="0">
                <a:solidFill>
                  <a:srgbClr val="333333"/>
                </a:solidFill>
                <a:latin typeface="Lucida Console"/>
                <a:cs typeface="Lucida Console"/>
              </a:rPr>
              <a:t>defaults </a:t>
            </a:r>
            <a:r>
              <a:rPr sz="850" spc="35" dirty="0">
                <a:solidFill>
                  <a:srgbClr val="333333"/>
                </a:solidFill>
                <a:latin typeface="Lucida Console"/>
                <a:cs typeface="Lucida Console"/>
              </a:rPr>
              <a:t> </a:t>
            </a:r>
            <a:r>
              <a:rPr sz="850" spc="30" dirty="0">
                <a:solidFill>
                  <a:srgbClr val="333333"/>
                </a:solidFill>
                <a:latin typeface="Lucida Console"/>
                <a:cs typeface="Lucida Console"/>
              </a:rPr>
              <a:t>swa</a:t>
            </a:r>
            <a:r>
              <a:rPr sz="850" spc="15" dirty="0">
                <a:solidFill>
                  <a:srgbClr val="333333"/>
                </a:solidFill>
                <a:latin typeface="Lucida Console"/>
                <a:cs typeface="Lucida Console"/>
              </a:rPr>
              <a:t>p</a:t>
            </a:r>
            <a:r>
              <a:rPr sz="850" dirty="0">
                <a:solidFill>
                  <a:srgbClr val="333333"/>
                </a:solidFill>
                <a:latin typeface="Lucida Console"/>
                <a:cs typeface="Lucida Console"/>
              </a:rPr>
              <a:t>		</a:t>
            </a:r>
            <a:r>
              <a:rPr sz="850" spc="30" dirty="0">
                <a:solidFill>
                  <a:srgbClr val="333333"/>
                </a:solidFill>
                <a:latin typeface="Lucida Console"/>
                <a:cs typeface="Lucida Console"/>
              </a:rPr>
              <a:t>swa</a:t>
            </a:r>
            <a:r>
              <a:rPr sz="850" spc="15" dirty="0">
                <a:solidFill>
                  <a:srgbClr val="333333"/>
                </a:solidFill>
                <a:latin typeface="Lucida Console"/>
                <a:cs typeface="Lucida Console"/>
              </a:rPr>
              <a:t>p</a:t>
            </a:r>
            <a:endParaRPr sz="850">
              <a:latin typeface="Lucida Console"/>
              <a:cs typeface="Lucida Console"/>
            </a:endParaRPr>
          </a:p>
        </p:txBody>
      </p:sp>
      <p:sp>
        <p:nvSpPr>
          <p:cNvPr id="19" name="object 19"/>
          <p:cNvSpPr txBox="1"/>
          <p:nvPr/>
        </p:nvSpPr>
        <p:spPr>
          <a:xfrm>
            <a:off x="3171873" y="1814775"/>
            <a:ext cx="923925"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0</a:t>
            </a:r>
            <a:r>
              <a:rPr sz="850" spc="-45" dirty="0">
                <a:solidFill>
                  <a:srgbClr val="333333"/>
                </a:solidFill>
                <a:latin typeface="Lucida Console"/>
                <a:cs typeface="Lucida Console"/>
              </a:rPr>
              <a:t> </a:t>
            </a:r>
            <a:r>
              <a:rPr sz="850" spc="30" dirty="0">
                <a:solidFill>
                  <a:srgbClr val="333333"/>
                </a:solidFill>
                <a:latin typeface="Lucida Console"/>
                <a:cs typeface="Lucida Console"/>
              </a:rPr>
              <a:t>0/dev/cdrom</a:t>
            </a:r>
            <a:endParaRPr sz="850">
              <a:latin typeface="Lucida Console"/>
              <a:cs typeface="Lucida Console"/>
            </a:endParaRPr>
          </a:p>
        </p:txBody>
      </p:sp>
      <p:sp>
        <p:nvSpPr>
          <p:cNvPr id="20" name="object 20"/>
          <p:cNvSpPr txBox="1"/>
          <p:nvPr/>
        </p:nvSpPr>
        <p:spPr>
          <a:xfrm>
            <a:off x="3241283" y="2157812"/>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cif</a:t>
            </a:r>
            <a:r>
              <a:rPr sz="850" spc="15" dirty="0">
                <a:solidFill>
                  <a:srgbClr val="333333"/>
                </a:solidFill>
                <a:latin typeface="Lucida Console"/>
                <a:cs typeface="Lucida Console"/>
              </a:rPr>
              <a:t>s</a:t>
            </a:r>
            <a:endParaRPr sz="850">
              <a:latin typeface="Lucida Console"/>
              <a:cs typeface="Lucida Console"/>
            </a:endParaRPr>
          </a:p>
        </p:txBody>
      </p:sp>
      <p:sp>
        <p:nvSpPr>
          <p:cNvPr id="21" name="object 21"/>
          <p:cNvSpPr txBox="1"/>
          <p:nvPr/>
        </p:nvSpPr>
        <p:spPr>
          <a:xfrm>
            <a:off x="3787844" y="1950390"/>
            <a:ext cx="2665730" cy="368935"/>
          </a:xfrm>
          <a:prstGeom prst="rect">
            <a:avLst/>
          </a:prstGeom>
        </p:spPr>
        <p:txBody>
          <a:bodyPr vert="horz" wrap="square" lIns="0" tIns="53340" rIns="0" bIns="0" rtlCol="0">
            <a:spAutoFit/>
          </a:bodyPr>
          <a:lstStyle/>
          <a:p>
            <a:pPr marL="715010">
              <a:lnSpc>
                <a:spcPct val="100000"/>
              </a:lnSpc>
              <a:spcBef>
                <a:spcPts val="420"/>
              </a:spcBef>
            </a:pPr>
            <a:r>
              <a:rPr sz="850" spc="15" dirty="0">
                <a:solidFill>
                  <a:srgbClr val="333333"/>
                </a:solidFill>
                <a:latin typeface="Lucida Console"/>
                <a:cs typeface="Lucida Console"/>
              </a:rPr>
              <a:t>0</a:t>
            </a:r>
            <a:r>
              <a:rPr sz="850" spc="5" dirty="0">
                <a:solidFill>
                  <a:srgbClr val="333333"/>
                </a:solidFill>
                <a:latin typeface="Lucida Console"/>
                <a:cs typeface="Lucida Console"/>
              </a:rPr>
              <a:t> </a:t>
            </a:r>
            <a:r>
              <a:rPr sz="850" spc="15" dirty="0">
                <a:solidFill>
                  <a:srgbClr val="333333"/>
                </a:solidFill>
                <a:latin typeface="Lucida Console"/>
                <a:cs typeface="Lucida Console"/>
              </a:rPr>
              <a:t>0</a:t>
            </a:r>
            <a:r>
              <a:rPr sz="850" spc="5" dirty="0">
                <a:solidFill>
                  <a:srgbClr val="333333"/>
                </a:solidFill>
                <a:latin typeface="Lucida Console"/>
                <a:cs typeface="Lucida Console"/>
              </a:rPr>
              <a:t> </a:t>
            </a:r>
            <a:r>
              <a:rPr sz="850" spc="30" dirty="0">
                <a:solidFill>
                  <a:srgbClr val="333333"/>
                </a:solidFill>
                <a:latin typeface="Lucida Console"/>
                <a:cs typeface="Lucida Console"/>
              </a:rPr>
              <a:t>//192.168.10.10/database</a:t>
            </a:r>
            <a:endParaRPr sz="850">
              <a:latin typeface="Lucida Console"/>
              <a:cs typeface="Lucida Console"/>
            </a:endParaRPr>
          </a:p>
          <a:p>
            <a:pPr marL="12700">
              <a:lnSpc>
                <a:spcPct val="100000"/>
              </a:lnSpc>
              <a:spcBef>
                <a:spcPts val="330"/>
              </a:spcBef>
              <a:tabLst>
                <a:tab pos="1951355" algn="l"/>
              </a:tabLst>
            </a:pPr>
            <a:r>
              <a:rPr sz="850" spc="30" dirty="0">
                <a:solidFill>
                  <a:srgbClr val="333333"/>
                </a:solidFill>
                <a:latin typeface="Lucida Console"/>
                <a:cs typeface="Lucida Console"/>
              </a:rPr>
              <a:t>credentials=/root/auth.smb	</a:t>
            </a:r>
            <a:r>
              <a:rPr sz="850" spc="15" dirty="0">
                <a:solidFill>
                  <a:srgbClr val="333333"/>
                </a:solidFill>
                <a:latin typeface="Lucida Console"/>
                <a:cs typeface="Lucida Console"/>
              </a:rPr>
              <a:t>0</a:t>
            </a:r>
            <a:endParaRPr sz="850">
              <a:latin typeface="Lucida Console"/>
              <a:cs typeface="Lucida Console"/>
            </a:endParaRPr>
          </a:p>
        </p:txBody>
      </p:sp>
      <p:sp>
        <p:nvSpPr>
          <p:cNvPr id="22" name="object 22"/>
          <p:cNvSpPr txBox="1"/>
          <p:nvPr/>
        </p:nvSpPr>
        <p:spPr>
          <a:xfrm>
            <a:off x="1070306" y="1778870"/>
            <a:ext cx="2099310" cy="711835"/>
          </a:xfrm>
          <a:prstGeom prst="rect">
            <a:avLst/>
          </a:prstGeom>
        </p:spPr>
        <p:txBody>
          <a:bodyPr vert="horz" wrap="square" lIns="0" tIns="53340" rIns="0" bIns="0" rtlCol="0">
            <a:spAutoFit/>
          </a:bodyPr>
          <a:lstStyle/>
          <a:p>
            <a:pPr marL="213995">
              <a:lnSpc>
                <a:spcPct val="100000"/>
              </a:lnSpc>
              <a:spcBef>
                <a:spcPts val="420"/>
              </a:spcBef>
            </a:pPr>
            <a:r>
              <a:rPr sz="850" spc="30" dirty="0">
                <a:solidFill>
                  <a:srgbClr val="333333"/>
                </a:solidFill>
                <a:latin typeface="Lucida Console"/>
                <a:cs typeface="Lucida Console"/>
              </a:rPr>
              <a:t>defaults</a:t>
            </a:r>
            <a:endParaRPr sz="850">
              <a:latin typeface="Lucida Console"/>
              <a:cs typeface="Lucida Console"/>
            </a:endParaRPr>
          </a:p>
          <a:p>
            <a:pPr marL="12700">
              <a:lnSpc>
                <a:spcPct val="100000"/>
              </a:lnSpc>
              <a:spcBef>
                <a:spcPts val="330"/>
              </a:spcBef>
              <a:tabLst>
                <a:tab pos="979805" algn="l"/>
              </a:tabLst>
            </a:pPr>
            <a:r>
              <a:rPr sz="850" spc="30" dirty="0">
                <a:solidFill>
                  <a:srgbClr val="333333"/>
                </a:solidFill>
                <a:latin typeface="Lucida Console"/>
                <a:cs typeface="Lucida Console"/>
              </a:rPr>
              <a:t>/media/cdrom	iso9660</a:t>
            </a:r>
            <a:r>
              <a:rPr sz="850" spc="-70" dirty="0">
                <a:solidFill>
                  <a:srgbClr val="333333"/>
                </a:solidFill>
                <a:latin typeface="Lucida Console"/>
                <a:cs typeface="Lucida Console"/>
              </a:rPr>
              <a:t> </a:t>
            </a:r>
            <a:r>
              <a:rPr sz="850" spc="30" dirty="0">
                <a:solidFill>
                  <a:srgbClr val="333333"/>
                </a:solidFill>
                <a:latin typeface="Lucida Console"/>
                <a:cs typeface="Lucida Console"/>
              </a:rPr>
              <a:t>defaults</a:t>
            </a:r>
            <a:endParaRPr sz="850">
              <a:latin typeface="Lucida Console"/>
              <a:cs typeface="Lucida Console"/>
            </a:endParaRPr>
          </a:p>
          <a:p>
            <a:pPr marL="12700" marR="5080" indent="1209675">
              <a:lnSpc>
                <a:spcPct val="132400"/>
              </a:lnSpc>
            </a:pPr>
            <a:r>
              <a:rPr sz="850" spc="30" dirty="0">
                <a:solidFill>
                  <a:srgbClr val="333333"/>
                </a:solidFill>
                <a:latin typeface="Lucida Console"/>
                <a:cs typeface="Lucida Console"/>
              </a:rPr>
              <a:t>/database </a:t>
            </a:r>
            <a:r>
              <a:rPr sz="850" spc="35" dirty="0">
                <a:solidFill>
                  <a:srgbClr val="333333"/>
                </a:solidFill>
                <a:latin typeface="Lucida Console"/>
                <a:cs typeface="Lucida Console"/>
              </a:rPr>
              <a:t> </a:t>
            </a:r>
            <a:r>
              <a:rPr sz="850" spc="30" dirty="0">
                <a:solidFill>
                  <a:srgbClr val="333333"/>
                </a:solidFill>
                <a:latin typeface="Lucida Console"/>
                <a:cs typeface="Lucida Console"/>
              </a:rPr>
              <a:t>0[root@linuxprobe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25" dirty="0">
                <a:solidFill>
                  <a:srgbClr val="333333"/>
                </a:solidFill>
                <a:latin typeface="Lucida Console"/>
                <a:cs typeface="Lucida Console"/>
              </a:rPr>
              <a:t>mount</a:t>
            </a:r>
            <a:r>
              <a:rPr sz="850" spc="15" dirty="0">
                <a:solidFill>
                  <a:srgbClr val="333333"/>
                </a:solidFill>
                <a:latin typeface="Lucida Console"/>
                <a:cs typeface="Lucida Console"/>
              </a:rPr>
              <a:t> </a:t>
            </a:r>
            <a:r>
              <a:rPr sz="850" spc="20" dirty="0">
                <a:solidFill>
                  <a:srgbClr val="333333"/>
                </a:solidFill>
                <a:latin typeface="Lucida Console"/>
                <a:cs typeface="Lucida Console"/>
              </a:rPr>
              <a:t>-a</a:t>
            </a:r>
            <a:endParaRPr sz="850">
              <a:latin typeface="Lucida Console"/>
              <a:cs typeface="Lucida Console"/>
            </a:endParaRPr>
          </a:p>
        </p:txBody>
      </p:sp>
      <p:sp>
        <p:nvSpPr>
          <p:cNvPr id="23" name="object 2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2512348"/>
          <a:ext cx="5655945" cy="942975"/>
        </p:xfrm>
        <a:graphic>
          <a:graphicData uri="http://schemas.openxmlformats.org/drawingml/2006/table">
            <a:tbl>
              <a:tblPr firstRow="1" bandRow="1">
                <a:tableStyleId>{2D5ABB26-0587-4C30-8999-92F81FD0307C}</a:tableStyleId>
              </a:tblPr>
              <a:tblGrid>
                <a:gridCol w="1800860">
                  <a:extLst>
                    <a:ext uri="{9D8B030D-6E8A-4147-A177-3AD203B41FA5}">
                      <a16:colId xmlns:a16="http://schemas.microsoft.com/office/drawing/2014/main" val="20000"/>
                    </a:ext>
                  </a:extLst>
                </a:gridCol>
                <a:gridCol w="1581785">
                  <a:extLst>
                    <a:ext uri="{9D8B030D-6E8A-4147-A177-3AD203B41FA5}">
                      <a16:colId xmlns:a16="http://schemas.microsoft.com/office/drawing/2014/main" val="20001"/>
                    </a:ext>
                  </a:extLst>
                </a:gridCol>
                <a:gridCol w="2258060">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70" dirty="0">
                          <a:solidFill>
                            <a:srgbClr val="333333"/>
                          </a:solidFill>
                          <a:latin typeface="Trebuchet MS"/>
                          <a:cs typeface="Trebuchet MS"/>
                        </a:rPr>
                        <a:t>NFS</a:t>
                      </a:r>
                      <a:r>
                        <a:rPr sz="950" spc="25" dirty="0">
                          <a:solidFill>
                            <a:srgbClr val="333333"/>
                          </a:solidFill>
                          <a:latin typeface="微软雅黑"/>
                          <a:cs typeface="微软雅黑"/>
                        </a:rPr>
                        <a:t>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70" dirty="0">
                          <a:solidFill>
                            <a:srgbClr val="333333"/>
                          </a:solidFill>
                          <a:latin typeface="Trebuchet MS"/>
                          <a:cs typeface="Trebuchet MS"/>
                        </a:rPr>
                        <a:t>NFS</a:t>
                      </a:r>
                      <a:r>
                        <a:rPr sz="950" spc="25" dirty="0">
                          <a:solidFill>
                            <a:srgbClr val="333333"/>
                          </a:solidFill>
                          <a:latin typeface="微软雅黑"/>
                          <a:cs typeface="微软雅黑"/>
                        </a:rPr>
                        <a:t>客户端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192.168.10.20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grpSp>
        <p:nvGrpSpPr>
          <p:cNvPr id="3" name="object 3"/>
          <p:cNvGrpSpPr/>
          <p:nvPr/>
        </p:nvGrpSpPr>
        <p:grpSpPr>
          <a:xfrm>
            <a:off x="959124" y="368236"/>
            <a:ext cx="5651500" cy="1181735"/>
            <a:chOff x="959124" y="368236"/>
            <a:chExt cx="5651500" cy="1181735"/>
          </a:xfrm>
        </p:grpSpPr>
        <p:sp>
          <p:nvSpPr>
            <p:cNvPr id="4" name="object 4"/>
            <p:cNvSpPr/>
            <p:nvPr/>
          </p:nvSpPr>
          <p:spPr>
            <a:xfrm>
              <a:off x="963889" y="373000"/>
              <a:ext cx="5641975" cy="1172210"/>
            </a:xfrm>
            <a:custGeom>
              <a:avLst/>
              <a:gdLst/>
              <a:ahLst/>
              <a:cxnLst/>
              <a:rect l="l" t="t" r="r" b="b"/>
              <a:pathLst>
                <a:path w="5641975" h="1172210">
                  <a:moveTo>
                    <a:pt x="5617597" y="1172119"/>
                  </a:moveTo>
                  <a:lnTo>
                    <a:pt x="23823" y="1172119"/>
                  </a:lnTo>
                  <a:lnTo>
                    <a:pt x="20659" y="1171967"/>
                  </a:lnTo>
                  <a:lnTo>
                    <a:pt x="0" y="1151269"/>
                  </a:lnTo>
                  <a:lnTo>
                    <a:pt x="0" y="1148296"/>
                  </a:lnTo>
                  <a:lnTo>
                    <a:pt x="0" y="20402"/>
                  </a:lnTo>
                  <a:lnTo>
                    <a:pt x="20659" y="0"/>
                  </a:lnTo>
                  <a:lnTo>
                    <a:pt x="5620752" y="0"/>
                  </a:lnTo>
                  <a:lnTo>
                    <a:pt x="5641421" y="20402"/>
                  </a:lnTo>
                  <a:lnTo>
                    <a:pt x="5641421" y="1151269"/>
                  </a:lnTo>
                  <a:lnTo>
                    <a:pt x="5620752" y="1171967"/>
                  </a:lnTo>
                  <a:lnTo>
                    <a:pt x="5617597" y="1172119"/>
                  </a:lnTo>
                  <a:close/>
                </a:path>
              </a:pathLst>
            </a:custGeom>
            <a:solidFill>
              <a:srgbClr val="F8F8F8"/>
            </a:solidFill>
          </p:spPr>
          <p:txBody>
            <a:bodyPr wrap="square" lIns="0" tIns="0" rIns="0" bIns="0" rtlCol="0"/>
            <a:lstStyle/>
            <a:p>
              <a:endParaRPr/>
            </a:p>
          </p:txBody>
        </p:sp>
        <p:sp>
          <p:nvSpPr>
            <p:cNvPr id="5" name="object 5"/>
            <p:cNvSpPr/>
            <p:nvPr/>
          </p:nvSpPr>
          <p:spPr>
            <a:xfrm>
              <a:off x="963889" y="373000"/>
              <a:ext cx="5641975" cy="1172210"/>
            </a:xfrm>
            <a:custGeom>
              <a:avLst/>
              <a:gdLst/>
              <a:ahLst/>
              <a:cxnLst/>
              <a:rect l="l" t="t" r="r" b="b"/>
              <a:pathLst>
                <a:path w="5641975" h="1172210">
                  <a:moveTo>
                    <a:pt x="0" y="1148296"/>
                  </a:moveTo>
                  <a:lnTo>
                    <a:pt x="0" y="23823"/>
                  </a:lnTo>
                  <a:lnTo>
                    <a:pt x="0" y="20402"/>
                  </a:lnTo>
                  <a:lnTo>
                    <a:pt x="600" y="17267"/>
                  </a:lnTo>
                  <a:lnTo>
                    <a:pt x="1810" y="14446"/>
                  </a:lnTo>
                  <a:lnTo>
                    <a:pt x="3020" y="11616"/>
                  </a:lnTo>
                  <a:lnTo>
                    <a:pt x="4745" y="9081"/>
                  </a:lnTo>
                  <a:lnTo>
                    <a:pt x="6975" y="6851"/>
                  </a:lnTo>
                  <a:lnTo>
                    <a:pt x="9214" y="4469"/>
                  </a:lnTo>
                  <a:lnTo>
                    <a:pt x="11787" y="2677"/>
                  </a:lnTo>
                  <a:lnTo>
                    <a:pt x="14703" y="1639"/>
                  </a:lnTo>
                  <a:lnTo>
                    <a:pt x="17629" y="590"/>
                  </a:lnTo>
                  <a:lnTo>
                    <a:pt x="20659" y="0"/>
                  </a:lnTo>
                  <a:lnTo>
                    <a:pt x="23823" y="0"/>
                  </a:lnTo>
                  <a:lnTo>
                    <a:pt x="5617597" y="0"/>
                  </a:lnTo>
                  <a:lnTo>
                    <a:pt x="5620752" y="0"/>
                  </a:lnTo>
                  <a:lnTo>
                    <a:pt x="5623792" y="590"/>
                  </a:lnTo>
                  <a:lnTo>
                    <a:pt x="5626717" y="1782"/>
                  </a:lnTo>
                  <a:lnTo>
                    <a:pt x="5629633" y="2830"/>
                  </a:lnTo>
                  <a:lnTo>
                    <a:pt x="5632206" y="4469"/>
                  </a:lnTo>
                  <a:lnTo>
                    <a:pt x="5634446" y="6851"/>
                  </a:lnTo>
                  <a:lnTo>
                    <a:pt x="5636675" y="9081"/>
                  </a:lnTo>
                  <a:lnTo>
                    <a:pt x="5638400" y="11616"/>
                  </a:lnTo>
                  <a:lnTo>
                    <a:pt x="5639610" y="14446"/>
                  </a:lnTo>
                  <a:lnTo>
                    <a:pt x="5640821" y="17267"/>
                  </a:lnTo>
                  <a:lnTo>
                    <a:pt x="5641421" y="20402"/>
                  </a:lnTo>
                  <a:lnTo>
                    <a:pt x="5641421" y="23823"/>
                  </a:lnTo>
                  <a:lnTo>
                    <a:pt x="5641421" y="1148296"/>
                  </a:lnTo>
                  <a:lnTo>
                    <a:pt x="5641421" y="1151269"/>
                  </a:lnTo>
                  <a:lnTo>
                    <a:pt x="5640821" y="1154252"/>
                  </a:lnTo>
                  <a:lnTo>
                    <a:pt x="5639610" y="1157082"/>
                  </a:lnTo>
                  <a:lnTo>
                    <a:pt x="5638400" y="1159912"/>
                  </a:lnTo>
                  <a:lnTo>
                    <a:pt x="5636675" y="1162590"/>
                  </a:lnTo>
                  <a:lnTo>
                    <a:pt x="5634446" y="1164972"/>
                  </a:lnTo>
                  <a:lnTo>
                    <a:pt x="5632206" y="1167202"/>
                  </a:lnTo>
                  <a:lnTo>
                    <a:pt x="5629633" y="1168841"/>
                  </a:lnTo>
                  <a:lnTo>
                    <a:pt x="5626717" y="1170032"/>
                  </a:lnTo>
                  <a:lnTo>
                    <a:pt x="5623792" y="1171376"/>
                  </a:lnTo>
                  <a:lnTo>
                    <a:pt x="5620752" y="1171967"/>
                  </a:lnTo>
                  <a:lnTo>
                    <a:pt x="5617597" y="1172119"/>
                  </a:lnTo>
                  <a:lnTo>
                    <a:pt x="23823" y="1172119"/>
                  </a:lnTo>
                  <a:lnTo>
                    <a:pt x="20659" y="1171967"/>
                  </a:lnTo>
                  <a:lnTo>
                    <a:pt x="17629" y="1171376"/>
                  </a:lnTo>
                  <a:lnTo>
                    <a:pt x="14703" y="1170032"/>
                  </a:lnTo>
                  <a:lnTo>
                    <a:pt x="11787" y="1168841"/>
                  </a:lnTo>
                  <a:lnTo>
                    <a:pt x="1810" y="1157082"/>
                  </a:lnTo>
                  <a:lnTo>
                    <a:pt x="600" y="1154252"/>
                  </a:lnTo>
                  <a:lnTo>
                    <a:pt x="0" y="1151269"/>
                  </a:lnTo>
                  <a:lnTo>
                    <a:pt x="0" y="114829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93"/>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1657309"/>
            <a:ext cx="5619750" cy="692785"/>
          </a:xfrm>
          <a:prstGeom prst="rect">
            <a:avLst/>
          </a:prstGeom>
        </p:spPr>
        <p:txBody>
          <a:bodyPr vert="horz" wrap="square" lIns="0" tIns="57785" rIns="0" bIns="0" rtlCol="0">
            <a:spAutoFit/>
          </a:bodyPr>
          <a:lstStyle/>
          <a:p>
            <a:pPr marL="12700">
              <a:lnSpc>
                <a:spcPct val="100000"/>
              </a:lnSpc>
              <a:spcBef>
                <a:spcPts val="45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：为了检验</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服务配置的效果，我们需要使用两台</a:t>
            </a:r>
            <a:r>
              <a:rPr sz="950" b="1" spc="45" dirty="0">
                <a:solidFill>
                  <a:srgbClr val="333333"/>
                </a:solidFill>
                <a:latin typeface="Trebuchet MS"/>
                <a:cs typeface="Trebuchet MS"/>
              </a:rPr>
              <a:t>Linux</a:t>
            </a:r>
            <a:r>
              <a:rPr sz="950" b="1" spc="25" dirty="0">
                <a:solidFill>
                  <a:srgbClr val="333333"/>
                </a:solidFill>
                <a:latin typeface="微软雅黑"/>
                <a:cs typeface="微软雅黑"/>
              </a:rPr>
              <a:t>主机（一台充当</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服务器，一台充当</a:t>
            </a:r>
            <a:endParaRPr sz="950">
              <a:latin typeface="微软雅黑"/>
              <a:cs typeface="微软雅黑"/>
            </a:endParaRPr>
          </a:p>
          <a:p>
            <a:pPr marL="12700">
              <a:lnSpc>
                <a:spcPct val="100000"/>
              </a:lnSpc>
              <a:spcBef>
                <a:spcPts val="360"/>
              </a:spcBef>
            </a:pPr>
            <a:r>
              <a:rPr sz="950" b="1" spc="60" dirty="0">
                <a:solidFill>
                  <a:srgbClr val="333333"/>
                </a:solidFill>
                <a:latin typeface="Trebuchet MS"/>
                <a:cs typeface="Trebuchet MS"/>
              </a:rPr>
              <a:t>NFS</a:t>
            </a:r>
            <a:r>
              <a:rPr sz="950" b="1" spc="25" dirty="0">
                <a:solidFill>
                  <a:srgbClr val="333333"/>
                </a:solidFill>
                <a:latin typeface="微软雅黑"/>
                <a:cs typeface="微软雅黑"/>
              </a:rPr>
              <a:t>客户端），并按照表</a:t>
            </a:r>
            <a:r>
              <a:rPr sz="950" b="1" spc="-10" dirty="0">
                <a:solidFill>
                  <a:srgbClr val="333333"/>
                </a:solidFill>
                <a:latin typeface="Trebuchet MS"/>
                <a:cs typeface="Trebuchet MS"/>
              </a:rPr>
              <a:t>12-6</a:t>
            </a:r>
            <a:r>
              <a:rPr sz="950" b="1" spc="25" dirty="0">
                <a:solidFill>
                  <a:srgbClr val="333333"/>
                </a:solidFill>
                <a:latin typeface="微软雅黑"/>
                <a:cs typeface="微软雅黑"/>
              </a:rPr>
              <a:t>来设置它们所使用的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marL="12700">
              <a:lnSpc>
                <a:spcPct val="100000"/>
              </a:lnSpc>
              <a:spcBef>
                <a:spcPts val="1110"/>
              </a:spcBef>
              <a:tabLst>
                <a:tab pos="87058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12-6	</a:t>
            </a:r>
            <a:r>
              <a:rPr sz="950" b="1" spc="25" dirty="0">
                <a:solidFill>
                  <a:srgbClr val="333333"/>
                </a:solidFill>
                <a:latin typeface="微软雅黑"/>
                <a:cs typeface="微软雅黑"/>
              </a:rPr>
              <a:t>两台</a:t>
            </a:r>
            <a:r>
              <a:rPr sz="950" b="1" spc="45" dirty="0">
                <a:solidFill>
                  <a:srgbClr val="333333"/>
                </a:solidFill>
                <a:latin typeface="Trebuchet MS"/>
                <a:cs typeface="Trebuchet MS"/>
              </a:rPr>
              <a:t>Linux</a:t>
            </a:r>
            <a:r>
              <a:rPr sz="950" b="1" spc="25" dirty="0">
                <a:solidFill>
                  <a:srgbClr val="333333"/>
                </a:solidFill>
                <a:latin typeface="微软雅黑"/>
                <a:cs typeface="微软雅黑"/>
              </a:rPr>
              <a:t>主机所使用的操作系统以及</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p:txBody>
      </p:sp>
      <p:grpSp>
        <p:nvGrpSpPr>
          <p:cNvPr id="8" name="object 8"/>
          <p:cNvGrpSpPr/>
          <p:nvPr/>
        </p:nvGrpSpPr>
        <p:grpSpPr>
          <a:xfrm>
            <a:off x="959124" y="4237183"/>
            <a:ext cx="5651500" cy="1181735"/>
            <a:chOff x="959124" y="4237183"/>
            <a:chExt cx="5651500" cy="1181735"/>
          </a:xfrm>
        </p:grpSpPr>
        <p:sp>
          <p:nvSpPr>
            <p:cNvPr id="9" name="object 9"/>
            <p:cNvSpPr/>
            <p:nvPr/>
          </p:nvSpPr>
          <p:spPr>
            <a:xfrm>
              <a:off x="963889" y="4241948"/>
              <a:ext cx="5641975" cy="1172210"/>
            </a:xfrm>
            <a:custGeom>
              <a:avLst/>
              <a:gdLst/>
              <a:ahLst/>
              <a:cxnLst/>
              <a:rect l="l" t="t" r="r" b="b"/>
              <a:pathLst>
                <a:path w="5641975" h="1172210">
                  <a:moveTo>
                    <a:pt x="5617597" y="1172119"/>
                  </a:moveTo>
                  <a:lnTo>
                    <a:pt x="23823" y="1172119"/>
                  </a:lnTo>
                  <a:lnTo>
                    <a:pt x="20659" y="1171967"/>
                  </a:lnTo>
                  <a:lnTo>
                    <a:pt x="17629" y="1171376"/>
                  </a:lnTo>
                  <a:lnTo>
                    <a:pt x="14703" y="1170032"/>
                  </a:lnTo>
                  <a:lnTo>
                    <a:pt x="11787" y="1168994"/>
                  </a:lnTo>
                  <a:lnTo>
                    <a:pt x="0" y="1151421"/>
                  </a:lnTo>
                  <a:lnTo>
                    <a:pt x="0" y="1148296"/>
                  </a:lnTo>
                  <a:lnTo>
                    <a:pt x="0" y="20545"/>
                  </a:lnTo>
                  <a:lnTo>
                    <a:pt x="20659" y="0"/>
                  </a:lnTo>
                  <a:lnTo>
                    <a:pt x="5620752" y="0"/>
                  </a:lnTo>
                  <a:lnTo>
                    <a:pt x="5641421" y="20545"/>
                  </a:lnTo>
                  <a:lnTo>
                    <a:pt x="5641421" y="1151421"/>
                  </a:lnTo>
                  <a:lnTo>
                    <a:pt x="5626717" y="1170032"/>
                  </a:lnTo>
                  <a:lnTo>
                    <a:pt x="5623792" y="1171376"/>
                  </a:lnTo>
                  <a:lnTo>
                    <a:pt x="5620752" y="1171967"/>
                  </a:lnTo>
                  <a:lnTo>
                    <a:pt x="5617597" y="1172119"/>
                  </a:lnTo>
                  <a:close/>
                </a:path>
              </a:pathLst>
            </a:custGeom>
            <a:solidFill>
              <a:srgbClr val="F8F8F8"/>
            </a:solidFill>
          </p:spPr>
          <p:txBody>
            <a:bodyPr wrap="square" lIns="0" tIns="0" rIns="0" bIns="0" rtlCol="0"/>
            <a:lstStyle/>
            <a:p>
              <a:endParaRPr/>
            </a:p>
          </p:txBody>
        </p:sp>
        <p:sp>
          <p:nvSpPr>
            <p:cNvPr id="10" name="object 10"/>
            <p:cNvSpPr/>
            <p:nvPr/>
          </p:nvSpPr>
          <p:spPr>
            <a:xfrm>
              <a:off x="963889" y="4241948"/>
              <a:ext cx="5641975" cy="1172210"/>
            </a:xfrm>
            <a:custGeom>
              <a:avLst/>
              <a:gdLst/>
              <a:ahLst/>
              <a:cxnLst/>
              <a:rect l="l" t="t" r="r" b="b"/>
              <a:pathLst>
                <a:path w="5641975" h="1172210">
                  <a:moveTo>
                    <a:pt x="0" y="1148296"/>
                  </a:moveTo>
                  <a:lnTo>
                    <a:pt x="0" y="23823"/>
                  </a:lnTo>
                  <a:lnTo>
                    <a:pt x="0" y="20545"/>
                  </a:lnTo>
                  <a:lnTo>
                    <a:pt x="600" y="17419"/>
                  </a:lnTo>
                  <a:lnTo>
                    <a:pt x="1810" y="14446"/>
                  </a:lnTo>
                  <a:lnTo>
                    <a:pt x="3020" y="11463"/>
                  </a:lnTo>
                  <a:lnTo>
                    <a:pt x="4745" y="8929"/>
                  </a:lnTo>
                  <a:lnTo>
                    <a:pt x="20659" y="0"/>
                  </a:lnTo>
                  <a:lnTo>
                    <a:pt x="23823" y="0"/>
                  </a:lnTo>
                  <a:lnTo>
                    <a:pt x="5617597" y="0"/>
                  </a:lnTo>
                  <a:lnTo>
                    <a:pt x="5620752" y="0"/>
                  </a:lnTo>
                  <a:lnTo>
                    <a:pt x="5623792" y="590"/>
                  </a:lnTo>
                  <a:lnTo>
                    <a:pt x="5639610" y="14446"/>
                  </a:lnTo>
                  <a:lnTo>
                    <a:pt x="5640821" y="17419"/>
                  </a:lnTo>
                  <a:lnTo>
                    <a:pt x="5641421" y="20545"/>
                  </a:lnTo>
                  <a:lnTo>
                    <a:pt x="5641421" y="23823"/>
                  </a:lnTo>
                  <a:lnTo>
                    <a:pt x="5641421" y="1148296"/>
                  </a:lnTo>
                  <a:lnTo>
                    <a:pt x="5641421" y="1151421"/>
                  </a:lnTo>
                  <a:lnTo>
                    <a:pt x="5640821" y="1154404"/>
                  </a:lnTo>
                  <a:lnTo>
                    <a:pt x="5639610" y="1157225"/>
                  </a:lnTo>
                  <a:lnTo>
                    <a:pt x="5638400" y="1160055"/>
                  </a:lnTo>
                  <a:lnTo>
                    <a:pt x="5626717" y="1170032"/>
                  </a:lnTo>
                  <a:lnTo>
                    <a:pt x="5623792" y="1171376"/>
                  </a:lnTo>
                  <a:lnTo>
                    <a:pt x="5620752" y="1171967"/>
                  </a:lnTo>
                  <a:lnTo>
                    <a:pt x="5617597" y="1172119"/>
                  </a:lnTo>
                  <a:lnTo>
                    <a:pt x="23823" y="1172119"/>
                  </a:lnTo>
                  <a:lnTo>
                    <a:pt x="20659" y="1171967"/>
                  </a:lnTo>
                  <a:lnTo>
                    <a:pt x="17629" y="1171376"/>
                  </a:lnTo>
                  <a:lnTo>
                    <a:pt x="14703" y="1170032"/>
                  </a:lnTo>
                  <a:lnTo>
                    <a:pt x="11787" y="1168994"/>
                  </a:lnTo>
                  <a:lnTo>
                    <a:pt x="1810" y="1157225"/>
                  </a:lnTo>
                  <a:lnTo>
                    <a:pt x="600" y="1154404"/>
                  </a:lnTo>
                  <a:lnTo>
                    <a:pt x="0" y="1151421"/>
                  </a:lnTo>
                  <a:lnTo>
                    <a:pt x="0" y="114829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4323040"/>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5895304"/>
            <a:ext cx="5651500" cy="667385"/>
            <a:chOff x="959124" y="5895304"/>
            <a:chExt cx="5651500" cy="667385"/>
          </a:xfrm>
        </p:grpSpPr>
        <p:sp>
          <p:nvSpPr>
            <p:cNvPr id="13" name="object 13"/>
            <p:cNvSpPr/>
            <p:nvPr/>
          </p:nvSpPr>
          <p:spPr>
            <a:xfrm>
              <a:off x="963889" y="5900068"/>
              <a:ext cx="5641975" cy="657860"/>
            </a:xfrm>
            <a:custGeom>
              <a:avLst/>
              <a:gdLst/>
              <a:ahLst/>
              <a:cxnLst/>
              <a:rect l="l" t="t" r="r" b="b"/>
              <a:pathLst>
                <a:path w="5641975" h="657859">
                  <a:moveTo>
                    <a:pt x="5617597" y="657530"/>
                  </a:moveTo>
                  <a:lnTo>
                    <a:pt x="23823" y="657530"/>
                  </a:lnTo>
                  <a:lnTo>
                    <a:pt x="20659" y="657378"/>
                  </a:lnTo>
                  <a:lnTo>
                    <a:pt x="0" y="636680"/>
                  </a:lnTo>
                  <a:lnTo>
                    <a:pt x="0" y="633706"/>
                  </a:lnTo>
                  <a:lnTo>
                    <a:pt x="0" y="20545"/>
                  </a:lnTo>
                  <a:lnTo>
                    <a:pt x="20659" y="0"/>
                  </a:lnTo>
                  <a:lnTo>
                    <a:pt x="5620752" y="0"/>
                  </a:lnTo>
                  <a:lnTo>
                    <a:pt x="5641421" y="20545"/>
                  </a:lnTo>
                  <a:lnTo>
                    <a:pt x="5641421" y="636680"/>
                  </a:lnTo>
                  <a:lnTo>
                    <a:pt x="5620752" y="657378"/>
                  </a:lnTo>
                  <a:lnTo>
                    <a:pt x="5617597" y="657530"/>
                  </a:lnTo>
                  <a:close/>
                </a:path>
              </a:pathLst>
            </a:custGeom>
            <a:solidFill>
              <a:srgbClr val="F8F8F8"/>
            </a:solidFill>
          </p:spPr>
          <p:txBody>
            <a:bodyPr wrap="square" lIns="0" tIns="0" rIns="0" bIns="0" rtlCol="0"/>
            <a:lstStyle/>
            <a:p>
              <a:endParaRPr/>
            </a:p>
          </p:txBody>
        </p:sp>
        <p:sp>
          <p:nvSpPr>
            <p:cNvPr id="14" name="object 14"/>
            <p:cNvSpPr/>
            <p:nvPr/>
          </p:nvSpPr>
          <p:spPr>
            <a:xfrm>
              <a:off x="963889" y="5900068"/>
              <a:ext cx="5641975" cy="657860"/>
            </a:xfrm>
            <a:custGeom>
              <a:avLst/>
              <a:gdLst/>
              <a:ahLst/>
              <a:cxnLst/>
              <a:rect l="l" t="t" r="r" b="b"/>
              <a:pathLst>
                <a:path w="5641975" h="657859">
                  <a:moveTo>
                    <a:pt x="0" y="633706"/>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633706"/>
                  </a:lnTo>
                  <a:lnTo>
                    <a:pt x="5641421" y="636680"/>
                  </a:lnTo>
                  <a:lnTo>
                    <a:pt x="5640821" y="639662"/>
                  </a:lnTo>
                  <a:lnTo>
                    <a:pt x="5639610" y="642493"/>
                  </a:lnTo>
                  <a:lnTo>
                    <a:pt x="5638400" y="645466"/>
                  </a:lnTo>
                  <a:lnTo>
                    <a:pt x="5617597" y="657530"/>
                  </a:lnTo>
                  <a:lnTo>
                    <a:pt x="23823" y="657530"/>
                  </a:lnTo>
                  <a:lnTo>
                    <a:pt x="1810" y="642493"/>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5981161"/>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3909921"/>
            <a:ext cx="5612130" cy="431990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另外，不要忘记配置好防火墙，以免默认的防火墙策略禁止正常的</a:t>
            </a:r>
            <a:r>
              <a:rPr sz="950" b="1" spc="60" dirty="0">
                <a:solidFill>
                  <a:srgbClr val="333333"/>
                </a:solidFill>
                <a:latin typeface="Trebuchet MS"/>
                <a:cs typeface="Trebuchet MS"/>
              </a:rPr>
              <a:t>NFS</a:t>
            </a:r>
            <a:r>
              <a:rPr sz="950" b="1" spc="25" dirty="0">
                <a:solidFill>
                  <a:srgbClr val="333333"/>
                </a:solidFill>
                <a:latin typeface="微软雅黑"/>
                <a:cs typeface="微软雅黑"/>
              </a:rPr>
              <a:t>共享服务。</a:t>
            </a:r>
            <a:endParaRPr sz="950">
              <a:latin typeface="微软雅黑"/>
              <a:cs typeface="微软雅黑"/>
            </a:endParaRPr>
          </a:p>
          <a:p>
            <a:pPr>
              <a:lnSpc>
                <a:spcPct val="100000"/>
              </a:lnSpc>
              <a:spcBef>
                <a:spcPts val="45"/>
              </a:spcBef>
            </a:pPr>
            <a:endParaRPr sz="900">
              <a:latin typeface="微软雅黑"/>
              <a:cs typeface="微软雅黑"/>
            </a:endParaRPr>
          </a:p>
          <a:p>
            <a:pPr marL="136525" marR="13398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iptables -F[root@linuxprobe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iptables-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save[root@linuxprobe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firewall-cmd --permanent --zone=public </a:t>
            </a:r>
            <a:r>
              <a:rPr sz="850" spc="25" dirty="0">
                <a:solidFill>
                  <a:srgbClr val="333333"/>
                </a:solidFill>
                <a:latin typeface="Lucida Console"/>
                <a:cs typeface="Lucida Console"/>
              </a:rPr>
              <a:t>--add- </a:t>
            </a:r>
            <a:r>
              <a:rPr sz="850" spc="30" dirty="0">
                <a:solidFill>
                  <a:srgbClr val="333333"/>
                </a:solidFill>
                <a:latin typeface="Lucida Console"/>
                <a:cs typeface="Lucida Console"/>
              </a:rPr>
              <a:t> service=nfssuccess[root@linuxprobe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firewall-cmd --permanent --zone=public</a:t>
            </a:r>
            <a:endParaRPr sz="850">
              <a:latin typeface="Lucida Console"/>
              <a:cs typeface="Lucida Console"/>
            </a:endParaRPr>
          </a:p>
          <a:p>
            <a:pPr marL="136525" marR="133985">
              <a:lnSpc>
                <a:spcPct val="132400"/>
              </a:lnSpc>
            </a:pPr>
            <a:r>
              <a:rPr sz="850" spc="30" dirty="0">
                <a:solidFill>
                  <a:srgbClr val="333333"/>
                </a:solidFill>
                <a:latin typeface="Lucida Console"/>
                <a:cs typeface="Lucida Console"/>
              </a:rPr>
              <a:t>--add-service=rpc-bindsuccess[root@linuxprobe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firewall-cmd</a:t>
            </a:r>
            <a:r>
              <a:rPr sz="850" spc="35" dirty="0">
                <a:solidFill>
                  <a:srgbClr val="333333"/>
                </a:solidFill>
                <a:latin typeface="Lucida Console"/>
                <a:cs typeface="Lucida Console"/>
              </a:rPr>
              <a:t> </a:t>
            </a:r>
            <a:r>
              <a:rPr sz="850" spc="30" dirty="0">
                <a:solidFill>
                  <a:srgbClr val="333333"/>
                </a:solidFill>
                <a:latin typeface="Lucida Console"/>
                <a:cs typeface="Lucida Console"/>
              </a:rPr>
              <a:t>--permanent</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zone=public --add-service=mountdsuccess[root@linuxprobe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firewall-cmd</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reloadsuccess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服务器上建立用于</a:t>
            </a:r>
            <a:r>
              <a:rPr sz="950" b="1" spc="60" dirty="0">
                <a:solidFill>
                  <a:srgbClr val="333333"/>
                </a:solidFill>
                <a:latin typeface="Trebuchet MS"/>
                <a:cs typeface="Trebuchet MS"/>
              </a:rPr>
              <a:t>NFS</a:t>
            </a:r>
            <a:r>
              <a:rPr sz="950" b="1" spc="25" dirty="0">
                <a:solidFill>
                  <a:srgbClr val="333333"/>
                </a:solidFill>
                <a:latin typeface="微软雅黑"/>
                <a:cs typeface="微软雅黑"/>
              </a:rPr>
              <a:t>文件共享的目录，并设置足够的权限确保其他人也有写入权限。</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35" dirty="0">
                <a:solidFill>
                  <a:srgbClr val="333333"/>
                </a:solidFill>
                <a:latin typeface="Lucida Console"/>
                <a:cs typeface="Lucida Console"/>
              </a:rPr>
              <a:t> </a:t>
            </a:r>
            <a:r>
              <a:rPr sz="850" spc="30" dirty="0">
                <a:solidFill>
                  <a:srgbClr val="333333"/>
                </a:solidFill>
                <a:latin typeface="Lucida Console"/>
                <a:cs typeface="Lucida Console"/>
              </a:rPr>
              <a:t>/nfsfile[root@linuxprobe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chmod</a:t>
            </a:r>
            <a:r>
              <a:rPr sz="850" spc="35" dirty="0">
                <a:solidFill>
                  <a:srgbClr val="333333"/>
                </a:solidFill>
                <a:latin typeface="Lucida Console"/>
                <a:cs typeface="Lucida Console"/>
              </a:rPr>
              <a:t> </a:t>
            </a:r>
            <a:r>
              <a:rPr sz="850" spc="20" dirty="0">
                <a:solidFill>
                  <a:srgbClr val="333333"/>
                </a:solidFill>
                <a:latin typeface="Lucida Console"/>
                <a:cs typeface="Lucida Console"/>
              </a:rPr>
              <a:t>-R</a:t>
            </a:r>
            <a:r>
              <a:rPr sz="850" spc="35" dirty="0">
                <a:solidFill>
                  <a:srgbClr val="333333"/>
                </a:solidFill>
                <a:latin typeface="Lucida Console"/>
                <a:cs typeface="Lucida Console"/>
              </a:rPr>
              <a:t> </a:t>
            </a:r>
            <a:r>
              <a:rPr sz="850" spc="25" dirty="0">
                <a:solidFill>
                  <a:srgbClr val="333333"/>
                </a:solidFill>
                <a:latin typeface="Lucida Console"/>
                <a:cs typeface="Lucida Console"/>
              </a:rPr>
              <a:t>777</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/nfsfile[root@linuxprobe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echo</a:t>
            </a:r>
            <a:r>
              <a:rPr sz="850" spc="30" dirty="0">
                <a:solidFill>
                  <a:srgbClr val="333333"/>
                </a:solidFill>
                <a:latin typeface="Lucida Console"/>
                <a:cs typeface="Lucida Console"/>
              </a:rPr>
              <a:t> "welcome</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linuxprobe.com" </a:t>
            </a:r>
            <a:r>
              <a:rPr sz="850" spc="15" dirty="0">
                <a:solidFill>
                  <a:srgbClr val="333333"/>
                </a:solidFill>
                <a:latin typeface="Lucida Console"/>
                <a:cs typeface="Lucida Console"/>
              </a:rPr>
              <a:t>&gt;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/nfsfile/readme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服务程序的配置文件为</a:t>
            </a:r>
            <a:r>
              <a:rPr sz="950" b="1" spc="40" dirty="0">
                <a:solidFill>
                  <a:srgbClr val="333333"/>
                </a:solidFill>
                <a:latin typeface="Trebuchet MS"/>
                <a:cs typeface="Trebuchet MS"/>
              </a:rPr>
              <a:t>/etc/exports</a:t>
            </a:r>
            <a:r>
              <a:rPr sz="950" b="1" spc="25" dirty="0">
                <a:solidFill>
                  <a:srgbClr val="333333"/>
                </a:solidFill>
                <a:latin typeface="微软雅黑"/>
                <a:cs typeface="微软雅黑"/>
              </a:rPr>
              <a:t>，默认情况下里面没有任何内容。我们可以按照</a:t>
            </a:r>
            <a:r>
              <a:rPr sz="950" b="1" spc="-125" dirty="0">
                <a:solidFill>
                  <a:srgbClr val="333333"/>
                </a:solidFill>
                <a:latin typeface="Trebuchet MS"/>
                <a:cs typeface="Trebuchet MS"/>
              </a:rPr>
              <a:t>“</a:t>
            </a:r>
            <a:r>
              <a:rPr sz="950" b="1" spc="15" dirty="0">
                <a:solidFill>
                  <a:srgbClr val="333333"/>
                </a:solidFill>
                <a:latin typeface="微软雅黑"/>
                <a:cs typeface="微软雅黑"/>
              </a:rPr>
              <a:t>共享 </a:t>
            </a:r>
            <a:r>
              <a:rPr sz="950" b="1" spc="25" dirty="0">
                <a:solidFill>
                  <a:srgbClr val="333333"/>
                </a:solidFill>
                <a:latin typeface="微软雅黑"/>
                <a:cs typeface="微软雅黑"/>
              </a:rPr>
              <a:t>目录的路径</a:t>
            </a:r>
            <a:r>
              <a:rPr sz="950" b="1" spc="-40" dirty="0">
                <a:solidFill>
                  <a:srgbClr val="333333"/>
                </a:solidFill>
                <a:latin typeface="微软雅黑"/>
                <a:cs typeface="微软雅黑"/>
              </a:rPr>
              <a:t> </a:t>
            </a:r>
            <a:r>
              <a:rPr sz="950" b="1" spc="25" dirty="0">
                <a:solidFill>
                  <a:srgbClr val="333333"/>
                </a:solidFill>
                <a:latin typeface="微软雅黑"/>
                <a:cs typeface="微软雅黑"/>
              </a:rPr>
              <a:t>允许访问的</a:t>
            </a:r>
            <a:r>
              <a:rPr sz="950" b="1" spc="60" dirty="0">
                <a:solidFill>
                  <a:srgbClr val="333333"/>
                </a:solidFill>
                <a:latin typeface="Trebuchet MS"/>
                <a:cs typeface="Trebuchet MS"/>
              </a:rPr>
              <a:t>NFS</a:t>
            </a:r>
            <a:r>
              <a:rPr sz="950" b="1" spc="25" dirty="0">
                <a:solidFill>
                  <a:srgbClr val="333333"/>
                </a:solidFill>
                <a:latin typeface="微软雅黑"/>
                <a:cs typeface="微软雅黑"/>
              </a:rPr>
              <a:t>客户端（共享权限参数</a:t>
            </a:r>
            <a:r>
              <a:rPr sz="950" b="1" spc="-50" dirty="0">
                <a:solidFill>
                  <a:srgbClr val="333333"/>
                </a:solidFill>
                <a:latin typeface="微软雅黑"/>
                <a:cs typeface="微软雅黑"/>
              </a:rPr>
              <a:t>）</a:t>
            </a:r>
            <a:r>
              <a:rPr sz="950" b="1" spc="-50" dirty="0">
                <a:solidFill>
                  <a:srgbClr val="333333"/>
                </a:solidFill>
                <a:latin typeface="Trebuchet MS"/>
                <a:cs typeface="Trebuchet MS"/>
              </a:rPr>
              <a:t>”</a:t>
            </a:r>
            <a:r>
              <a:rPr sz="950" b="1" spc="25" dirty="0">
                <a:solidFill>
                  <a:srgbClr val="333333"/>
                </a:solidFill>
                <a:latin typeface="微软雅黑"/>
                <a:cs typeface="微软雅黑"/>
              </a:rPr>
              <a:t>的格式，定义要共享的目录与相应的权限。</a:t>
            </a:r>
            <a:endParaRPr sz="950">
              <a:latin typeface="微软雅黑"/>
              <a:cs typeface="微软雅黑"/>
            </a:endParaRPr>
          </a:p>
          <a:p>
            <a:pPr marL="12700" marR="7620" indent="-635">
              <a:lnSpc>
                <a:spcPct val="131600"/>
              </a:lnSpc>
              <a:spcBef>
                <a:spcPts val="750"/>
              </a:spcBef>
            </a:pPr>
            <a:r>
              <a:rPr sz="950" b="1" spc="25" dirty="0">
                <a:solidFill>
                  <a:srgbClr val="333333"/>
                </a:solidFill>
                <a:latin typeface="微软雅黑"/>
                <a:cs typeface="微软雅黑"/>
              </a:rPr>
              <a:t>例如，如果想要把</a:t>
            </a:r>
            <a:r>
              <a:rPr sz="950" b="1" spc="35" dirty="0">
                <a:solidFill>
                  <a:srgbClr val="333333"/>
                </a:solidFill>
                <a:latin typeface="Trebuchet MS"/>
                <a:cs typeface="Trebuchet MS"/>
              </a:rPr>
              <a:t>/nfsfile</a:t>
            </a:r>
            <a:r>
              <a:rPr sz="950" b="1" spc="25" dirty="0">
                <a:solidFill>
                  <a:srgbClr val="333333"/>
                </a:solidFill>
                <a:latin typeface="微软雅黑"/>
                <a:cs typeface="微软雅黑"/>
              </a:rPr>
              <a:t>目录共享给</a:t>
            </a:r>
            <a:r>
              <a:rPr sz="950" b="1" spc="-15" dirty="0">
                <a:solidFill>
                  <a:srgbClr val="333333"/>
                </a:solidFill>
                <a:latin typeface="Trebuchet MS"/>
                <a:cs typeface="Trebuchet MS"/>
              </a:rPr>
              <a:t>192.168.10.0/24</a:t>
            </a:r>
            <a:r>
              <a:rPr sz="950" b="1" spc="25" dirty="0">
                <a:solidFill>
                  <a:srgbClr val="333333"/>
                </a:solidFill>
                <a:latin typeface="微软雅黑"/>
                <a:cs typeface="微软雅黑"/>
              </a:rPr>
              <a:t>网段内的所有主机，让这些主机都拥有读写权 </a:t>
            </a:r>
            <a:r>
              <a:rPr sz="950" b="1" spc="30" dirty="0">
                <a:solidFill>
                  <a:srgbClr val="333333"/>
                </a:solidFill>
                <a:latin typeface="微软雅黑"/>
                <a:cs typeface="微软雅黑"/>
              </a:rPr>
              <a:t> </a:t>
            </a:r>
            <a:r>
              <a:rPr sz="950" b="1" spc="25" dirty="0">
                <a:solidFill>
                  <a:srgbClr val="333333"/>
                </a:solidFill>
                <a:latin typeface="微软雅黑"/>
                <a:cs typeface="微软雅黑"/>
              </a:rPr>
              <a:t>限，在将数据写入到</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服务器的硬盘中后才会结束操作，最大限度保证数据不丢失，以及把来访客户 端</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管理员映射为本地的匿名用户等，则可以按照下面命令中的格式，将表</a:t>
            </a:r>
            <a:r>
              <a:rPr sz="950" b="1" spc="-10" dirty="0">
                <a:solidFill>
                  <a:srgbClr val="333333"/>
                </a:solidFill>
                <a:latin typeface="Trebuchet MS"/>
                <a:cs typeface="Trebuchet MS"/>
              </a:rPr>
              <a:t>12-7</a:t>
            </a:r>
            <a:r>
              <a:rPr sz="950" b="1" spc="25" dirty="0">
                <a:solidFill>
                  <a:srgbClr val="333333"/>
                </a:solidFill>
                <a:latin typeface="微软雅黑"/>
                <a:cs typeface="微软雅黑"/>
              </a:rPr>
              <a:t>中的参数写到</a:t>
            </a:r>
            <a:r>
              <a:rPr sz="950" b="1" spc="60" dirty="0">
                <a:solidFill>
                  <a:srgbClr val="333333"/>
                </a:solidFill>
                <a:latin typeface="Trebuchet MS"/>
                <a:cs typeface="Trebuchet MS"/>
              </a:rPr>
              <a:t>NFS</a:t>
            </a:r>
            <a:r>
              <a:rPr sz="950" b="1" spc="15" dirty="0">
                <a:solidFill>
                  <a:srgbClr val="333333"/>
                </a:solidFill>
                <a:latin typeface="微软雅黑"/>
                <a:cs typeface="微软雅黑"/>
              </a:rPr>
              <a:t>服 </a:t>
            </a:r>
            <a:r>
              <a:rPr sz="950" b="1" spc="25" dirty="0">
                <a:solidFill>
                  <a:srgbClr val="333333"/>
                </a:solidFill>
                <a:latin typeface="微软雅黑"/>
                <a:cs typeface="微软雅黑"/>
              </a:rPr>
              <a:t>务程序的配置文件中。</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93535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12-7	</a:t>
            </a:r>
            <a:r>
              <a:rPr sz="950" b="1" spc="25" dirty="0">
                <a:solidFill>
                  <a:srgbClr val="333333"/>
                </a:solidFill>
                <a:latin typeface="微软雅黑"/>
                <a:cs typeface="微软雅黑"/>
              </a:rPr>
              <a:t>用于配置</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服务程序配置文件的参数</a:t>
            </a:r>
            <a:endParaRPr sz="950">
              <a:latin typeface="微软雅黑"/>
              <a:cs typeface="微软雅黑"/>
            </a:endParaRPr>
          </a:p>
        </p:txBody>
      </p:sp>
      <p:sp>
        <p:nvSpPr>
          <p:cNvPr id="19" name="object 19"/>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197</a:t>
            </a:fld>
            <a:endParaRPr sz="800">
              <a:latin typeface="小哥哥网恋吗"/>
              <a:cs typeface="小哥哥网恋吗"/>
            </a:endParaRPr>
          </a:p>
        </p:txBody>
      </p:sp>
      <p:sp>
        <p:nvSpPr>
          <p:cNvPr id="17" name="object 17"/>
          <p:cNvSpPr txBox="1"/>
          <p:nvPr/>
        </p:nvSpPr>
        <p:spPr>
          <a:xfrm>
            <a:off x="1070306" y="406782"/>
            <a:ext cx="5348605" cy="10547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nfs-utilsUpdating Subscription Management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repositories.Unable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0" dirty="0">
                <a:solidFill>
                  <a:srgbClr val="333333"/>
                </a:solidFill>
                <a:latin typeface="Lucida Console"/>
                <a:cs typeface="Lucida Console"/>
              </a:rPr>
              <a:t> consumer</a:t>
            </a:r>
            <a:r>
              <a:rPr sz="850" spc="35" dirty="0">
                <a:solidFill>
                  <a:srgbClr val="333333"/>
                </a:solidFill>
                <a:latin typeface="Lucida Console"/>
                <a:cs typeface="Lucida Console"/>
              </a:rPr>
              <a:t> </a:t>
            </a:r>
            <a:r>
              <a:rPr sz="850" spc="30" dirty="0">
                <a:solidFill>
                  <a:srgbClr val="333333"/>
                </a:solidFill>
                <a:latin typeface="Lucida Console"/>
                <a:cs typeface="Lucida Console"/>
              </a:rPr>
              <a:t>identityThis </a:t>
            </a:r>
            <a:r>
              <a:rPr sz="850" spc="25" dirty="0">
                <a:solidFill>
                  <a:srgbClr val="333333"/>
                </a:solidFill>
                <a:latin typeface="Lucida Console"/>
                <a:cs typeface="Lucida Console"/>
              </a:rPr>
              <a:t>system</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30" dirty="0">
                <a:solidFill>
                  <a:srgbClr val="333333"/>
                </a:solidFill>
                <a:latin typeface="Lucida Console"/>
                <a:cs typeface="Lucida Console"/>
              </a:rPr>
              <a:t>registered </a:t>
            </a:r>
            <a:r>
              <a:rPr sz="850" spc="20" dirty="0">
                <a:solidFill>
                  <a:srgbClr val="333333"/>
                </a:solidFill>
                <a:latin typeface="Lucida Console"/>
                <a:cs typeface="Lucida Console"/>
              </a:rPr>
              <a:t>to </a:t>
            </a:r>
            <a:r>
              <a:rPr sz="850" spc="-495" dirty="0">
                <a:solidFill>
                  <a:srgbClr val="333333"/>
                </a:solidFill>
                <a:latin typeface="Lucida Console"/>
                <a:cs typeface="Lucida Console"/>
              </a:rPr>
              <a:t> </a:t>
            </a:r>
            <a:r>
              <a:rPr sz="850" spc="25" dirty="0">
                <a:solidFill>
                  <a:srgbClr val="333333"/>
                </a:solidFill>
                <a:latin typeface="Lucida Console"/>
                <a:cs typeface="Lucida Console"/>
              </a:rPr>
              <a:t>Red Hat</a:t>
            </a:r>
            <a:r>
              <a:rPr sz="850" spc="30" dirty="0">
                <a:solidFill>
                  <a:srgbClr val="333333"/>
                </a:solidFill>
                <a:latin typeface="Lucida Console"/>
                <a:cs typeface="Lucida Console"/>
              </a:rPr>
              <a:t> Subscription 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subscription-manager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register.Last metadata expiration </a:t>
            </a:r>
            <a:r>
              <a:rPr sz="850" spc="25" dirty="0">
                <a:solidFill>
                  <a:srgbClr val="333333"/>
                </a:solidFill>
                <a:latin typeface="Lucida Console"/>
                <a:cs typeface="Lucida Console"/>
              </a:rPr>
              <a:t>check:</a:t>
            </a:r>
            <a:r>
              <a:rPr sz="850" spc="30" dirty="0">
                <a:solidFill>
                  <a:srgbClr val="333333"/>
                </a:solidFill>
                <a:latin typeface="Lucida Console"/>
                <a:cs typeface="Lucida Console"/>
              </a:rPr>
              <a:t> 0:00:12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Sat</a:t>
            </a:r>
            <a:r>
              <a:rPr sz="850" spc="30" dirty="0">
                <a:solidFill>
                  <a:srgbClr val="333333"/>
                </a:solidFill>
                <a:latin typeface="Lucida Console"/>
                <a:cs typeface="Lucida Console"/>
              </a:rPr>
              <a:t> </a:t>
            </a:r>
            <a:r>
              <a:rPr sz="850" spc="20" dirty="0">
                <a:solidFill>
                  <a:srgbClr val="333333"/>
                </a:solidFill>
                <a:latin typeface="Lucida Console"/>
                <a:cs typeface="Lucida Console"/>
              </a:rPr>
              <a:t>06</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 </a:t>
            </a:r>
            <a:r>
              <a:rPr sz="850" spc="30" dirty="0">
                <a:solidFill>
                  <a:srgbClr val="333333"/>
                </a:solidFill>
                <a:latin typeface="Lucida Console"/>
                <a:cs typeface="Lucida Console"/>
              </a:rPr>
              <a:t> 04:48:38</a:t>
            </a:r>
            <a:r>
              <a:rPr sz="850" spc="25" dirty="0">
                <a:solidFill>
                  <a:srgbClr val="333333"/>
                </a:solidFill>
                <a:latin typeface="Lucida Console"/>
                <a:cs typeface="Lucida Console"/>
              </a:rPr>
              <a:t> </a:t>
            </a:r>
            <a:r>
              <a:rPr sz="850" spc="20" dirty="0">
                <a:solidFill>
                  <a:srgbClr val="333333"/>
                </a:solidFill>
                <a:latin typeface="Lucida Console"/>
                <a:cs typeface="Lucida Console"/>
              </a:rPr>
              <a:t>AM</a:t>
            </a:r>
            <a:r>
              <a:rPr sz="850" spc="30" dirty="0">
                <a:solidFill>
                  <a:srgbClr val="333333"/>
                </a:solidFill>
                <a:latin typeface="Lucida Console"/>
                <a:cs typeface="Lucida Console"/>
              </a:rPr>
              <a:t> CST.Package nfs-utils-1:2.3.3-14.el8.x86_64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already </a:t>
            </a:r>
            <a:r>
              <a:rPr sz="850" spc="35" dirty="0">
                <a:solidFill>
                  <a:srgbClr val="333333"/>
                </a:solidFill>
                <a:latin typeface="Lucida Console"/>
                <a:cs typeface="Lucida Console"/>
              </a:rPr>
              <a:t> </a:t>
            </a:r>
            <a:r>
              <a:rPr sz="850" spc="30" dirty="0">
                <a:solidFill>
                  <a:srgbClr val="333333"/>
                </a:solidFill>
                <a:latin typeface="Lucida Console"/>
                <a:cs typeface="Lucida Console"/>
              </a:rPr>
              <a:t>installed.Dependencies</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resolved.Nothing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do.Complete!</a:t>
            </a:r>
            <a:endParaRPr sz="850">
              <a:latin typeface="Lucida Console"/>
              <a:cs typeface="Lucida Console"/>
            </a:endParaRPr>
          </a:p>
        </p:txBody>
      </p:sp>
      <p:sp>
        <p:nvSpPr>
          <p:cNvPr id="18" name="object 1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285"/>
          <a:ext cx="5692775" cy="2705100"/>
        </p:xfrm>
        <a:graphic>
          <a:graphicData uri="http://schemas.openxmlformats.org/drawingml/2006/table">
            <a:tbl>
              <a:tblPr firstRow="1" bandRow="1">
                <a:tableStyleId>{2D5ABB26-0587-4C30-8999-92F81FD0307C}</a:tableStyleId>
              </a:tblPr>
              <a:tblGrid>
                <a:gridCol w="1181735">
                  <a:extLst>
                    <a:ext uri="{9D8B030D-6E8A-4147-A177-3AD203B41FA5}">
                      <a16:colId xmlns:a16="http://schemas.microsoft.com/office/drawing/2014/main" val="20000"/>
                    </a:ext>
                  </a:extLst>
                </a:gridCol>
                <a:gridCol w="449643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0" dirty="0">
                          <a:solidFill>
                            <a:srgbClr val="333333"/>
                          </a:solidFill>
                          <a:latin typeface="Trebuchet MS"/>
                          <a:cs typeface="Trebuchet MS"/>
                        </a:rPr>
                        <a:t>ro</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只读</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40" dirty="0">
                          <a:solidFill>
                            <a:srgbClr val="333333"/>
                          </a:solidFill>
                          <a:latin typeface="Trebuchet MS"/>
                          <a:cs typeface="Trebuchet MS"/>
                        </a:rPr>
                        <a:t>rw</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读写</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45" dirty="0">
                          <a:solidFill>
                            <a:srgbClr val="333333"/>
                          </a:solidFill>
                          <a:latin typeface="Trebuchet MS"/>
                          <a:cs typeface="Trebuchet MS"/>
                        </a:rPr>
                        <a:t>root_squash</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25" dirty="0">
                          <a:solidFill>
                            <a:srgbClr val="333333"/>
                          </a:solidFill>
                          <a:latin typeface="微软雅黑"/>
                          <a:cs typeface="微软雅黑"/>
                        </a:rPr>
                        <a:t>当</a:t>
                      </a:r>
                      <a:r>
                        <a:rPr sz="950" spc="70" dirty="0">
                          <a:solidFill>
                            <a:srgbClr val="333333"/>
                          </a:solidFill>
                          <a:latin typeface="Trebuchet MS"/>
                          <a:cs typeface="Trebuchet MS"/>
                        </a:rPr>
                        <a:t>NFS</a:t>
                      </a:r>
                      <a:r>
                        <a:rPr sz="950" spc="25" dirty="0">
                          <a:solidFill>
                            <a:srgbClr val="333333"/>
                          </a:solidFill>
                          <a:latin typeface="微软雅黑"/>
                          <a:cs typeface="微软雅黑"/>
                        </a:rPr>
                        <a:t>客户端以</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管理员访问时，映射为</a:t>
                      </a:r>
                      <a:r>
                        <a:rPr sz="950" spc="70" dirty="0">
                          <a:solidFill>
                            <a:srgbClr val="333333"/>
                          </a:solidFill>
                          <a:latin typeface="Trebuchet MS"/>
                          <a:cs typeface="Trebuchet MS"/>
                        </a:rPr>
                        <a:t>NFS</a:t>
                      </a:r>
                      <a:r>
                        <a:rPr sz="950" spc="25" dirty="0">
                          <a:solidFill>
                            <a:srgbClr val="333333"/>
                          </a:solidFill>
                          <a:latin typeface="微软雅黑"/>
                          <a:cs typeface="微软雅黑"/>
                        </a:rPr>
                        <a:t>服务器的匿名用户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40" dirty="0">
                          <a:solidFill>
                            <a:srgbClr val="333333"/>
                          </a:solidFill>
                          <a:latin typeface="Trebuchet MS"/>
                          <a:cs typeface="Trebuchet MS"/>
                        </a:rPr>
                        <a:t>no_root_squash</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25" dirty="0">
                          <a:solidFill>
                            <a:srgbClr val="333333"/>
                          </a:solidFill>
                          <a:latin typeface="微软雅黑"/>
                          <a:cs typeface="微软雅黑"/>
                        </a:rPr>
                        <a:t>当</a:t>
                      </a:r>
                      <a:r>
                        <a:rPr sz="950" spc="70" dirty="0">
                          <a:solidFill>
                            <a:srgbClr val="333333"/>
                          </a:solidFill>
                          <a:latin typeface="Trebuchet MS"/>
                          <a:cs typeface="Trebuchet MS"/>
                        </a:rPr>
                        <a:t>NFS</a:t>
                      </a:r>
                      <a:r>
                        <a:rPr sz="950" spc="25" dirty="0">
                          <a:solidFill>
                            <a:srgbClr val="333333"/>
                          </a:solidFill>
                          <a:latin typeface="微软雅黑"/>
                          <a:cs typeface="微软雅黑"/>
                        </a:rPr>
                        <a:t>客户端以</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管理员访问时，映射为</a:t>
                      </a:r>
                      <a:r>
                        <a:rPr sz="950" spc="70" dirty="0">
                          <a:solidFill>
                            <a:srgbClr val="333333"/>
                          </a:solidFill>
                          <a:latin typeface="Trebuchet MS"/>
                          <a:cs typeface="Trebuchet MS"/>
                        </a:rPr>
                        <a:t>NFS</a:t>
                      </a:r>
                      <a:r>
                        <a:rPr sz="950" spc="25" dirty="0">
                          <a:solidFill>
                            <a:srgbClr val="333333"/>
                          </a:solidFill>
                          <a:latin typeface="微软雅黑"/>
                          <a:cs typeface="微软雅黑"/>
                        </a:rPr>
                        <a:t>服务器的</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30" dirty="0">
                          <a:solidFill>
                            <a:srgbClr val="333333"/>
                          </a:solidFill>
                          <a:latin typeface="Trebuchet MS"/>
                          <a:cs typeface="Trebuchet MS"/>
                        </a:rPr>
                        <a:t>all_squash</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无论</a:t>
                      </a:r>
                      <a:r>
                        <a:rPr sz="950" dirty="0">
                          <a:solidFill>
                            <a:srgbClr val="333333"/>
                          </a:solidFill>
                          <a:latin typeface="Trebuchet MS"/>
                          <a:cs typeface="Trebuchet MS"/>
                        </a:rPr>
                        <a:t>NFS</a:t>
                      </a:r>
                      <a:r>
                        <a:rPr sz="950" dirty="0">
                          <a:solidFill>
                            <a:srgbClr val="333333"/>
                          </a:solidFill>
                          <a:latin typeface="微软雅黑"/>
                          <a:cs typeface="微软雅黑"/>
                        </a:rPr>
                        <a:t>客户端使用什么账户访问，均映射为</a:t>
                      </a:r>
                      <a:r>
                        <a:rPr sz="950" dirty="0">
                          <a:solidFill>
                            <a:srgbClr val="333333"/>
                          </a:solidFill>
                          <a:latin typeface="Trebuchet MS"/>
                          <a:cs typeface="Trebuchet MS"/>
                        </a:rPr>
                        <a:t>NFS</a:t>
                      </a:r>
                      <a:r>
                        <a:rPr sz="950" dirty="0">
                          <a:solidFill>
                            <a:srgbClr val="333333"/>
                          </a:solidFill>
                          <a:latin typeface="微软雅黑"/>
                          <a:cs typeface="微软雅黑"/>
                        </a:rPr>
                        <a:t>服务器的匿名用户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40" dirty="0">
                          <a:solidFill>
                            <a:srgbClr val="333333"/>
                          </a:solidFill>
                          <a:latin typeface="Trebuchet MS"/>
                          <a:cs typeface="Trebuchet MS"/>
                        </a:rPr>
                        <a:t>sync</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同时将数据写入到内存与硬盘中，保证不丢失数据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40" dirty="0">
                          <a:solidFill>
                            <a:srgbClr val="333333"/>
                          </a:solidFill>
                          <a:latin typeface="Trebuchet MS"/>
                          <a:cs typeface="Trebuchet MS"/>
                        </a:rPr>
                        <a:t>async</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272415">
                        <a:lnSpc>
                          <a:spcPct val="131600"/>
                        </a:lnSpc>
                        <a:spcBef>
                          <a:spcPts val="300"/>
                        </a:spcBef>
                      </a:pPr>
                      <a:r>
                        <a:rPr sz="950" dirty="0">
                          <a:solidFill>
                            <a:srgbClr val="333333"/>
                          </a:solidFill>
                          <a:latin typeface="微软雅黑"/>
                          <a:cs typeface="微软雅黑"/>
                        </a:rPr>
                        <a:t>优先将数据保存到内存，然后再写入硬盘；这样效率更高，但可能会丢失数 </a:t>
                      </a:r>
                      <a:r>
                        <a:rPr sz="950" spc="25" dirty="0">
                          <a:solidFill>
                            <a:srgbClr val="333333"/>
                          </a:solidFill>
                          <a:latin typeface="微软雅黑"/>
                          <a:cs typeface="微软雅黑"/>
                        </a:rPr>
                        <a:t>据</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bl>
          </a:graphicData>
        </a:graphic>
      </p:graphicFrame>
      <p:graphicFrame>
        <p:nvGraphicFramePr>
          <p:cNvPr id="3" name="object 3"/>
          <p:cNvGraphicFramePr>
            <a:graphicFrameLocks noGrp="1"/>
          </p:cNvGraphicFramePr>
          <p:nvPr/>
        </p:nvGraphicFramePr>
        <p:xfrm>
          <a:off x="959124" y="8230063"/>
          <a:ext cx="5655945" cy="1257300"/>
        </p:xfrm>
        <a:graphic>
          <a:graphicData uri="http://schemas.openxmlformats.org/drawingml/2006/table">
            <a:tbl>
              <a:tblPr firstRow="1" bandRow="1">
                <a:tableStyleId>{2D5ABB26-0587-4C30-8999-92F81FD0307C}</a:tableStyleId>
              </a:tblPr>
              <a:tblGrid>
                <a:gridCol w="848360">
                  <a:extLst>
                    <a:ext uri="{9D8B030D-6E8A-4147-A177-3AD203B41FA5}">
                      <a16:colId xmlns:a16="http://schemas.microsoft.com/office/drawing/2014/main" val="20000"/>
                    </a:ext>
                  </a:extLst>
                </a:gridCol>
                <a:gridCol w="479361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 dirty="0">
                          <a:solidFill>
                            <a:srgbClr val="333333"/>
                          </a:solidFill>
                          <a:latin typeface="Trebuchet MS"/>
                          <a:cs typeface="Trebuchet MS"/>
                        </a:rPr>
                        <a:t>-e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显示</a:t>
                      </a:r>
                      <a:r>
                        <a:rPr sz="950" dirty="0">
                          <a:solidFill>
                            <a:srgbClr val="333333"/>
                          </a:solidFill>
                          <a:latin typeface="Trebuchet MS"/>
                          <a:cs typeface="Trebuchet MS"/>
                        </a:rPr>
                        <a:t>NFS</a:t>
                      </a:r>
                      <a:r>
                        <a:rPr sz="950" dirty="0">
                          <a:solidFill>
                            <a:srgbClr val="333333"/>
                          </a:solidFill>
                          <a:latin typeface="微软雅黑"/>
                          <a:cs typeface="微软雅黑"/>
                        </a:rPr>
                        <a:t>服务器的共享列表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Trebuchet MS"/>
                          <a:cs typeface="Trebuchet MS"/>
                        </a:rPr>
                        <a:t>-a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显示本机挂载的文件资源的情况</a:t>
                      </a:r>
                      <a:r>
                        <a:rPr sz="950" dirty="0">
                          <a:solidFill>
                            <a:srgbClr val="333333"/>
                          </a:solidFill>
                          <a:latin typeface="Trebuchet MS"/>
                          <a:cs typeface="Trebuchet MS"/>
                        </a:rPr>
                        <a:t>NFS</a:t>
                      </a:r>
                      <a:r>
                        <a:rPr sz="950" dirty="0">
                          <a:solidFill>
                            <a:srgbClr val="333333"/>
                          </a:solidFill>
                          <a:latin typeface="微软雅黑"/>
                          <a:cs typeface="微软雅黑"/>
                        </a:rPr>
                        <a:t>资源的情况</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10" dirty="0">
                          <a:solidFill>
                            <a:srgbClr val="333333"/>
                          </a:solidFill>
                          <a:latin typeface="Trebuchet MS"/>
                          <a:cs typeface="Trebuchet MS"/>
                        </a:rPr>
                        <a:t>-v</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显示版本号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bl>
          </a:graphicData>
        </a:graphic>
      </p:graphicFrame>
      <p:grpSp>
        <p:nvGrpSpPr>
          <p:cNvPr id="4" name="object 4"/>
          <p:cNvGrpSpPr/>
          <p:nvPr/>
        </p:nvGrpSpPr>
        <p:grpSpPr>
          <a:xfrm>
            <a:off x="959124" y="3856065"/>
            <a:ext cx="5651500" cy="495934"/>
            <a:chOff x="959124" y="3856065"/>
            <a:chExt cx="5651500" cy="495934"/>
          </a:xfrm>
        </p:grpSpPr>
        <p:sp>
          <p:nvSpPr>
            <p:cNvPr id="5" name="object 5"/>
            <p:cNvSpPr/>
            <p:nvPr/>
          </p:nvSpPr>
          <p:spPr>
            <a:xfrm>
              <a:off x="963889" y="3860830"/>
              <a:ext cx="5641975" cy="486409"/>
            </a:xfrm>
            <a:custGeom>
              <a:avLst/>
              <a:gdLst/>
              <a:ahLst/>
              <a:cxnLst/>
              <a:rect l="l" t="t" r="r" b="b"/>
              <a:pathLst>
                <a:path w="5641975" h="486410">
                  <a:moveTo>
                    <a:pt x="5617597" y="486000"/>
                  </a:moveTo>
                  <a:lnTo>
                    <a:pt x="23823" y="486000"/>
                  </a:lnTo>
                  <a:lnTo>
                    <a:pt x="20659" y="485848"/>
                  </a:lnTo>
                  <a:lnTo>
                    <a:pt x="0" y="465150"/>
                  </a:lnTo>
                  <a:lnTo>
                    <a:pt x="0" y="462177"/>
                  </a:lnTo>
                  <a:lnTo>
                    <a:pt x="0" y="20697"/>
                  </a:lnTo>
                  <a:lnTo>
                    <a:pt x="20659" y="0"/>
                  </a:lnTo>
                  <a:lnTo>
                    <a:pt x="5620752" y="0"/>
                  </a:lnTo>
                  <a:lnTo>
                    <a:pt x="5641421" y="20697"/>
                  </a:lnTo>
                  <a:lnTo>
                    <a:pt x="5641421" y="465150"/>
                  </a:lnTo>
                  <a:lnTo>
                    <a:pt x="5620752" y="485848"/>
                  </a:lnTo>
                  <a:lnTo>
                    <a:pt x="5617597" y="486000"/>
                  </a:lnTo>
                  <a:close/>
                </a:path>
              </a:pathLst>
            </a:custGeom>
            <a:solidFill>
              <a:srgbClr val="F8F8F8"/>
            </a:solidFill>
          </p:spPr>
          <p:txBody>
            <a:bodyPr wrap="square" lIns="0" tIns="0" rIns="0" bIns="0" rtlCol="0"/>
            <a:lstStyle/>
            <a:p>
              <a:endParaRPr/>
            </a:p>
          </p:txBody>
        </p:sp>
        <p:sp>
          <p:nvSpPr>
            <p:cNvPr id="6" name="object 6"/>
            <p:cNvSpPr/>
            <p:nvPr/>
          </p:nvSpPr>
          <p:spPr>
            <a:xfrm>
              <a:off x="963889" y="3860830"/>
              <a:ext cx="5641975" cy="486409"/>
            </a:xfrm>
            <a:custGeom>
              <a:avLst/>
              <a:gdLst/>
              <a:ahLst/>
              <a:cxnLst/>
              <a:rect l="l" t="t" r="r" b="b"/>
              <a:pathLst>
                <a:path w="5641975" h="486410">
                  <a:moveTo>
                    <a:pt x="0" y="462177"/>
                  </a:moveTo>
                  <a:lnTo>
                    <a:pt x="0" y="23823"/>
                  </a:lnTo>
                  <a:lnTo>
                    <a:pt x="0" y="20697"/>
                  </a:lnTo>
                  <a:lnTo>
                    <a:pt x="600" y="17572"/>
                  </a:lnTo>
                  <a:lnTo>
                    <a:pt x="1810" y="14742"/>
                  </a:lnTo>
                  <a:lnTo>
                    <a:pt x="3020" y="11616"/>
                  </a:lnTo>
                  <a:lnTo>
                    <a:pt x="4745" y="8929"/>
                  </a:lnTo>
                  <a:lnTo>
                    <a:pt x="6975" y="6851"/>
                  </a:lnTo>
                  <a:lnTo>
                    <a:pt x="9214" y="4612"/>
                  </a:lnTo>
                  <a:lnTo>
                    <a:pt x="11787" y="2973"/>
                  </a:lnTo>
                  <a:lnTo>
                    <a:pt x="14703" y="1639"/>
                  </a:lnTo>
                  <a:lnTo>
                    <a:pt x="17629" y="590"/>
                  </a:lnTo>
                  <a:lnTo>
                    <a:pt x="20659" y="0"/>
                  </a:lnTo>
                  <a:lnTo>
                    <a:pt x="23823" y="0"/>
                  </a:lnTo>
                  <a:lnTo>
                    <a:pt x="5617597" y="0"/>
                  </a:lnTo>
                  <a:lnTo>
                    <a:pt x="5620752" y="0"/>
                  </a:lnTo>
                  <a:lnTo>
                    <a:pt x="5623792" y="590"/>
                  </a:lnTo>
                  <a:lnTo>
                    <a:pt x="5626717" y="1639"/>
                  </a:lnTo>
                  <a:lnTo>
                    <a:pt x="5629633" y="2973"/>
                  </a:lnTo>
                  <a:lnTo>
                    <a:pt x="5632206" y="4612"/>
                  </a:lnTo>
                  <a:lnTo>
                    <a:pt x="5634446" y="6851"/>
                  </a:lnTo>
                  <a:lnTo>
                    <a:pt x="5636675" y="8929"/>
                  </a:lnTo>
                  <a:lnTo>
                    <a:pt x="5638400" y="11463"/>
                  </a:lnTo>
                  <a:lnTo>
                    <a:pt x="5639610" y="14446"/>
                  </a:lnTo>
                  <a:lnTo>
                    <a:pt x="5640821" y="17572"/>
                  </a:lnTo>
                  <a:lnTo>
                    <a:pt x="5641421" y="20697"/>
                  </a:lnTo>
                  <a:lnTo>
                    <a:pt x="5641421" y="23823"/>
                  </a:lnTo>
                  <a:lnTo>
                    <a:pt x="5641421" y="462177"/>
                  </a:lnTo>
                  <a:lnTo>
                    <a:pt x="5641421" y="465150"/>
                  </a:lnTo>
                  <a:lnTo>
                    <a:pt x="5640821" y="468133"/>
                  </a:lnTo>
                  <a:lnTo>
                    <a:pt x="5639610" y="470963"/>
                  </a:lnTo>
                  <a:lnTo>
                    <a:pt x="5638400" y="473936"/>
                  </a:lnTo>
                  <a:lnTo>
                    <a:pt x="5617597" y="486000"/>
                  </a:lnTo>
                  <a:lnTo>
                    <a:pt x="23823" y="486000"/>
                  </a:lnTo>
                  <a:lnTo>
                    <a:pt x="0" y="465150"/>
                  </a:lnTo>
                  <a:lnTo>
                    <a:pt x="0" y="462177"/>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3941923"/>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6257481"/>
            <a:ext cx="5651500" cy="1010285"/>
            <a:chOff x="959124" y="6257481"/>
            <a:chExt cx="5651500" cy="1010285"/>
          </a:xfrm>
        </p:grpSpPr>
        <p:sp>
          <p:nvSpPr>
            <p:cNvPr id="9" name="object 9"/>
            <p:cNvSpPr/>
            <p:nvPr/>
          </p:nvSpPr>
          <p:spPr>
            <a:xfrm>
              <a:off x="963889" y="6262246"/>
              <a:ext cx="5641975" cy="1000760"/>
            </a:xfrm>
            <a:custGeom>
              <a:avLst/>
              <a:gdLst/>
              <a:ahLst/>
              <a:cxnLst/>
              <a:rect l="l" t="t" r="r" b="b"/>
              <a:pathLst>
                <a:path w="5641975" h="1000759">
                  <a:moveTo>
                    <a:pt x="5617597" y="1000589"/>
                  </a:moveTo>
                  <a:lnTo>
                    <a:pt x="23823" y="1000589"/>
                  </a:lnTo>
                  <a:lnTo>
                    <a:pt x="20659" y="1000437"/>
                  </a:lnTo>
                  <a:lnTo>
                    <a:pt x="0" y="979892"/>
                  </a:lnTo>
                  <a:lnTo>
                    <a:pt x="0" y="976766"/>
                  </a:lnTo>
                  <a:lnTo>
                    <a:pt x="0" y="20545"/>
                  </a:lnTo>
                  <a:lnTo>
                    <a:pt x="20659" y="0"/>
                  </a:lnTo>
                  <a:lnTo>
                    <a:pt x="5620752" y="0"/>
                  </a:lnTo>
                  <a:lnTo>
                    <a:pt x="5641421" y="20545"/>
                  </a:lnTo>
                  <a:lnTo>
                    <a:pt x="5641421" y="979892"/>
                  </a:lnTo>
                  <a:lnTo>
                    <a:pt x="5620752" y="1000437"/>
                  </a:lnTo>
                  <a:lnTo>
                    <a:pt x="5617597" y="1000589"/>
                  </a:lnTo>
                  <a:close/>
                </a:path>
              </a:pathLst>
            </a:custGeom>
            <a:solidFill>
              <a:srgbClr val="F8F8F8"/>
            </a:solidFill>
          </p:spPr>
          <p:txBody>
            <a:bodyPr wrap="square" lIns="0" tIns="0" rIns="0" bIns="0" rtlCol="0"/>
            <a:lstStyle/>
            <a:p>
              <a:endParaRPr/>
            </a:p>
          </p:txBody>
        </p:sp>
        <p:sp>
          <p:nvSpPr>
            <p:cNvPr id="10" name="object 10"/>
            <p:cNvSpPr/>
            <p:nvPr/>
          </p:nvSpPr>
          <p:spPr>
            <a:xfrm>
              <a:off x="963889" y="6262246"/>
              <a:ext cx="5641975" cy="1000760"/>
            </a:xfrm>
            <a:custGeom>
              <a:avLst/>
              <a:gdLst/>
              <a:ahLst/>
              <a:cxnLst/>
              <a:rect l="l" t="t" r="r" b="b"/>
              <a:pathLst>
                <a:path w="5641975" h="1000759">
                  <a:moveTo>
                    <a:pt x="0" y="976766"/>
                  </a:moveTo>
                  <a:lnTo>
                    <a:pt x="0" y="23823"/>
                  </a:lnTo>
                  <a:lnTo>
                    <a:pt x="0" y="20545"/>
                  </a:lnTo>
                  <a:lnTo>
                    <a:pt x="600" y="17419"/>
                  </a:lnTo>
                  <a:lnTo>
                    <a:pt x="1810" y="14589"/>
                  </a:lnTo>
                  <a:lnTo>
                    <a:pt x="3020" y="11463"/>
                  </a:lnTo>
                  <a:lnTo>
                    <a:pt x="4745" y="8929"/>
                  </a:lnTo>
                  <a:lnTo>
                    <a:pt x="6975" y="6851"/>
                  </a:lnTo>
                  <a:lnTo>
                    <a:pt x="9214" y="4612"/>
                  </a:lnTo>
                  <a:lnTo>
                    <a:pt x="11787" y="2973"/>
                  </a:lnTo>
                  <a:lnTo>
                    <a:pt x="14703" y="1639"/>
                  </a:lnTo>
                  <a:lnTo>
                    <a:pt x="17629" y="590"/>
                  </a:lnTo>
                  <a:lnTo>
                    <a:pt x="20659" y="0"/>
                  </a:lnTo>
                  <a:lnTo>
                    <a:pt x="23823" y="0"/>
                  </a:lnTo>
                  <a:lnTo>
                    <a:pt x="5617597" y="0"/>
                  </a:lnTo>
                  <a:lnTo>
                    <a:pt x="5620752" y="0"/>
                  </a:lnTo>
                  <a:lnTo>
                    <a:pt x="5623792" y="590"/>
                  </a:lnTo>
                  <a:lnTo>
                    <a:pt x="5626717" y="1639"/>
                  </a:lnTo>
                  <a:lnTo>
                    <a:pt x="5629633" y="2973"/>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976766"/>
                  </a:lnTo>
                  <a:lnTo>
                    <a:pt x="5641421" y="979892"/>
                  </a:lnTo>
                  <a:lnTo>
                    <a:pt x="5640821" y="982874"/>
                  </a:lnTo>
                  <a:lnTo>
                    <a:pt x="5617597" y="1000589"/>
                  </a:lnTo>
                  <a:lnTo>
                    <a:pt x="23823" y="1000589"/>
                  </a:lnTo>
                  <a:lnTo>
                    <a:pt x="0" y="979892"/>
                  </a:lnTo>
                  <a:lnTo>
                    <a:pt x="0" y="97676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6343339"/>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3528746"/>
            <a:ext cx="5615305" cy="454850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请注意，</a:t>
            </a:r>
            <a:r>
              <a:rPr sz="950" b="1" spc="60" dirty="0">
                <a:solidFill>
                  <a:srgbClr val="333333"/>
                </a:solidFill>
                <a:latin typeface="Trebuchet MS"/>
                <a:cs typeface="Trebuchet MS"/>
              </a:rPr>
              <a:t>NFS</a:t>
            </a:r>
            <a:r>
              <a:rPr sz="950" b="1" spc="25" dirty="0">
                <a:solidFill>
                  <a:srgbClr val="333333"/>
                </a:solidFill>
                <a:latin typeface="微软雅黑"/>
                <a:cs typeface="微软雅黑"/>
              </a:rPr>
              <a:t>客户端地址与权限之间没有空格。</a:t>
            </a:r>
            <a:endParaRPr sz="950">
              <a:latin typeface="微软雅黑"/>
              <a:cs typeface="微软雅黑"/>
            </a:endParaRPr>
          </a:p>
          <a:p>
            <a:pPr>
              <a:lnSpc>
                <a:spcPct val="100000"/>
              </a:lnSpc>
              <a:spcBef>
                <a:spcPts val="45"/>
              </a:spcBef>
            </a:pPr>
            <a:endParaRPr sz="900">
              <a:latin typeface="微软雅黑"/>
              <a:cs typeface="微软雅黑"/>
            </a:endParaRPr>
          </a:p>
          <a:p>
            <a:pPr marL="136525" marR="145542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/etc/exports/nfsfile 192.168.10.*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(rw,sync,root_squash)</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11430">
              <a:lnSpc>
                <a:spcPct val="131600"/>
              </a:lnSpc>
            </a:pPr>
            <a:r>
              <a:rPr sz="950" b="1" spc="25" dirty="0">
                <a:solidFill>
                  <a:srgbClr val="333333"/>
                </a:solidFill>
                <a:latin typeface="微软雅黑"/>
                <a:cs typeface="微软雅黑"/>
              </a:rPr>
              <a:t>在</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服务的配置文件中巧用通配符能够实现很多便捷功能，就比如匹配</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地址就有三种方法</a:t>
            </a:r>
            <a:r>
              <a:rPr sz="950" b="1" spc="275" dirty="0">
                <a:solidFill>
                  <a:srgbClr val="333333"/>
                </a:solidFill>
                <a:latin typeface="Trebuchet MS"/>
                <a:cs typeface="Trebuchet MS"/>
              </a:rPr>
              <a:t>——</a:t>
            </a:r>
            <a:r>
              <a:rPr sz="950" b="1" spc="25" dirty="0">
                <a:solidFill>
                  <a:srgbClr val="333333"/>
                </a:solidFill>
                <a:latin typeface="微软雅黑"/>
                <a:cs typeface="微软雅黑"/>
              </a:rPr>
              <a:t>第一 种是直接写</a:t>
            </a:r>
            <a:r>
              <a:rPr sz="900" spc="75" dirty="0">
                <a:solidFill>
                  <a:srgbClr val="333333"/>
                </a:solidFill>
                <a:latin typeface="宋体"/>
                <a:cs typeface="宋体"/>
              </a:rPr>
              <a:t>号</a:t>
            </a:r>
            <a:r>
              <a:rPr sz="850" spc="120" dirty="0">
                <a:solidFill>
                  <a:srgbClr val="333333"/>
                </a:solidFill>
                <a:latin typeface="宋体"/>
                <a:cs typeface="宋体"/>
              </a:rPr>
              <a:t>，</a:t>
            </a:r>
            <a:r>
              <a:rPr sz="950" spc="25" dirty="0">
                <a:solidFill>
                  <a:srgbClr val="333333"/>
                </a:solidFill>
                <a:latin typeface="宋体"/>
                <a:cs typeface="宋体"/>
              </a:rPr>
              <a:t>代</a:t>
            </a:r>
            <a:r>
              <a:rPr sz="950" spc="20" dirty="0">
                <a:solidFill>
                  <a:srgbClr val="333333"/>
                </a:solidFill>
                <a:latin typeface="宋体"/>
                <a:cs typeface="宋体"/>
              </a:rPr>
              <a:t>表</a:t>
            </a:r>
            <a:r>
              <a:rPr sz="950" spc="25" dirty="0">
                <a:solidFill>
                  <a:srgbClr val="333333"/>
                </a:solidFill>
                <a:latin typeface="宋体"/>
                <a:cs typeface="宋体"/>
              </a:rPr>
              <a:t>任何主机</a:t>
            </a:r>
            <a:r>
              <a:rPr sz="950" spc="20" dirty="0">
                <a:solidFill>
                  <a:srgbClr val="333333"/>
                </a:solidFill>
                <a:latin typeface="宋体"/>
                <a:cs typeface="宋体"/>
              </a:rPr>
              <a:t>都</a:t>
            </a:r>
            <a:r>
              <a:rPr sz="900" spc="75" dirty="0">
                <a:solidFill>
                  <a:srgbClr val="333333"/>
                </a:solidFill>
                <a:latin typeface="宋体"/>
                <a:cs typeface="宋体"/>
              </a:rPr>
              <a:t>可</a:t>
            </a:r>
            <a:r>
              <a:rPr sz="950" spc="25" dirty="0">
                <a:solidFill>
                  <a:srgbClr val="333333"/>
                </a:solidFill>
                <a:latin typeface="宋体"/>
                <a:cs typeface="宋体"/>
              </a:rPr>
              <a:t>以</a:t>
            </a:r>
            <a:r>
              <a:rPr sz="950" spc="20" dirty="0">
                <a:solidFill>
                  <a:srgbClr val="333333"/>
                </a:solidFill>
                <a:latin typeface="宋体"/>
                <a:cs typeface="宋体"/>
              </a:rPr>
              <a:t>访问</a:t>
            </a:r>
            <a:r>
              <a:rPr sz="850" spc="120" dirty="0">
                <a:solidFill>
                  <a:srgbClr val="333333"/>
                </a:solidFill>
                <a:latin typeface="宋体"/>
                <a:cs typeface="宋体"/>
              </a:rPr>
              <a:t>；</a:t>
            </a:r>
            <a:r>
              <a:rPr sz="950" spc="25" dirty="0">
                <a:solidFill>
                  <a:srgbClr val="333333"/>
                </a:solidFill>
                <a:latin typeface="宋体"/>
                <a:cs typeface="宋体"/>
              </a:rPr>
              <a:t>第二种则是实</a:t>
            </a:r>
            <a:r>
              <a:rPr sz="950" spc="20" dirty="0">
                <a:solidFill>
                  <a:srgbClr val="333333"/>
                </a:solidFill>
                <a:latin typeface="宋体"/>
                <a:cs typeface="宋体"/>
              </a:rPr>
              <a:t>验</a:t>
            </a:r>
            <a:r>
              <a:rPr sz="950" spc="25" dirty="0">
                <a:solidFill>
                  <a:srgbClr val="333333"/>
                </a:solidFill>
                <a:latin typeface="宋体"/>
                <a:cs typeface="宋体"/>
              </a:rPr>
              <a:t>中</a:t>
            </a:r>
            <a:r>
              <a:rPr sz="950" spc="20" dirty="0">
                <a:solidFill>
                  <a:srgbClr val="333333"/>
                </a:solidFill>
                <a:latin typeface="宋体"/>
                <a:cs typeface="宋体"/>
              </a:rPr>
              <a:t>采</a:t>
            </a:r>
            <a:r>
              <a:rPr sz="950" spc="25" dirty="0">
                <a:solidFill>
                  <a:srgbClr val="333333"/>
                </a:solidFill>
                <a:latin typeface="宋体"/>
                <a:cs typeface="宋体"/>
              </a:rPr>
              <a:t>用的</a:t>
            </a:r>
            <a:r>
              <a:rPr sz="950" b="1" i="1" spc="5" dirty="0">
                <a:solidFill>
                  <a:srgbClr val="333333"/>
                </a:solidFill>
                <a:latin typeface="Century Gothic"/>
                <a:cs typeface="Century Gothic"/>
              </a:rPr>
              <a:t>192.168.10.</a:t>
            </a:r>
            <a:r>
              <a:rPr sz="950" b="1" spc="25" dirty="0">
                <a:solidFill>
                  <a:srgbClr val="333333"/>
                </a:solidFill>
                <a:latin typeface="微软雅黑"/>
                <a:cs typeface="微软雅黑"/>
              </a:rPr>
              <a:t>通配格式，代表来自 </a:t>
            </a:r>
            <a:r>
              <a:rPr sz="950" b="1" spc="-15" dirty="0">
                <a:solidFill>
                  <a:srgbClr val="333333"/>
                </a:solidFill>
                <a:latin typeface="Trebuchet MS"/>
                <a:cs typeface="Trebuchet MS"/>
              </a:rPr>
              <a:t>192.168.10.0/24</a:t>
            </a:r>
            <a:r>
              <a:rPr sz="950" b="1" spc="25" dirty="0">
                <a:solidFill>
                  <a:srgbClr val="333333"/>
                </a:solidFill>
                <a:latin typeface="微软雅黑"/>
                <a:cs typeface="微软雅黑"/>
              </a:rPr>
              <a:t>网段的主机；第三种则是直接写对方的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地址，如</a:t>
            </a:r>
            <a:r>
              <a:rPr sz="950" b="1" spc="-20" dirty="0">
                <a:solidFill>
                  <a:srgbClr val="333333"/>
                </a:solidFill>
                <a:latin typeface="Trebuchet MS"/>
                <a:cs typeface="Trebuchet MS"/>
              </a:rPr>
              <a:t>192.168.10.20</a:t>
            </a:r>
            <a:r>
              <a:rPr sz="950" b="1" spc="20" dirty="0">
                <a:solidFill>
                  <a:srgbClr val="333333"/>
                </a:solidFill>
                <a:latin typeface="微软雅黑"/>
                <a:cs typeface="微软雅黑"/>
              </a:rPr>
              <a:t>，代表仅允许某个主 </a:t>
            </a:r>
            <a:r>
              <a:rPr sz="950" b="1" spc="25" dirty="0">
                <a:solidFill>
                  <a:srgbClr val="333333"/>
                </a:solidFill>
                <a:latin typeface="微软雅黑"/>
                <a:cs typeface="微软雅黑"/>
              </a:rPr>
              <a:t>机进行访问。</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：启动和启用</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服务程序。由于在使用</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服务进行文件共享之前，需要使用</a:t>
            </a:r>
            <a:r>
              <a:rPr sz="950" b="1" spc="55" dirty="0">
                <a:solidFill>
                  <a:srgbClr val="333333"/>
                </a:solidFill>
                <a:latin typeface="Trebuchet MS"/>
                <a:cs typeface="Trebuchet MS"/>
              </a:rPr>
              <a:t>RPC</a:t>
            </a:r>
            <a:r>
              <a:rPr sz="950" b="1" spc="55" dirty="0">
                <a:solidFill>
                  <a:srgbClr val="333333"/>
                </a:solidFill>
                <a:latin typeface="微软雅黑"/>
                <a:cs typeface="微软雅黑"/>
              </a:rPr>
              <a:t>（</a:t>
            </a:r>
            <a:r>
              <a:rPr sz="950" b="1" spc="55" dirty="0">
                <a:solidFill>
                  <a:srgbClr val="333333"/>
                </a:solidFill>
                <a:latin typeface="Trebuchet MS"/>
                <a:cs typeface="Trebuchet MS"/>
              </a:rPr>
              <a:t>Remote </a:t>
            </a:r>
            <a:r>
              <a:rPr sz="950" b="1" spc="60" dirty="0">
                <a:solidFill>
                  <a:srgbClr val="333333"/>
                </a:solidFill>
                <a:latin typeface="Trebuchet MS"/>
                <a:cs typeface="Trebuchet MS"/>
              </a:rPr>
              <a:t> </a:t>
            </a:r>
            <a:r>
              <a:rPr sz="950" b="1" spc="45" dirty="0">
                <a:solidFill>
                  <a:srgbClr val="333333"/>
                </a:solidFill>
                <a:latin typeface="Trebuchet MS"/>
                <a:cs typeface="Trebuchet MS"/>
              </a:rPr>
              <a:t>Procedure</a:t>
            </a:r>
            <a:r>
              <a:rPr sz="950" b="1" spc="-35" dirty="0">
                <a:solidFill>
                  <a:srgbClr val="333333"/>
                </a:solidFill>
                <a:latin typeface="Trebuchet MS"/>
                <a:cs typeface="Trebuchet MS"/>
              </a:rPr>
              <a:t> </a:t>
            </a:r>
            <a:r>
              <a:rPr sz="950" b="1" spc="35" dirty="0">
                <a:solidFill>
                  <a:srgbClr val="333333"/>
                </a:solidFill>
                <a:latin typeface="Trebuchet MS"/>
                <a:cs typeface="Trebuchet MS"/>
              </a:rPr>
              <a:t>Call</a:t>
            </a:r>
            <a:r>
              <a:rPr sz="950" b="1" spc="25" dirty="0">
                <a:solidFill>
                  <a:srgbClr val="333333"/>
                </a:solidFill>
                <a:latin typeface="微软雅黑"/>
                <a:cs typeface="微软雅黑"/>
              </a:rPr>
              <a:t>，远程过程调用）服务将</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服务器的</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地址和端口号等信息发送给客户端。因此，在 </a:t>
            </a:r>
            <a:r>
              <a:rPr sz="950" b="1" spc="25" dirty="0">
                <a:solidFill>
                  <a:srgbClr val="333333"/>
                </a:solidFill>
                <a:latin typeface="微软雅黑"/>
                <a:cs typeface="微软雅黑"/>
              </a:rPr>
              <a:t>启动</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服务之前，还需要顺带重启并启用</a:t>
            </a:r>
            <a:r>
              <a:rPr sz="950" b="1" spc="45" dirty="0">
                <a:solidFill>
                  <a:srgbClr val="333333"/>
                </a:solidFill>
                <a:latin typeface="Trebuchet MS"/>
                <a:cs typeface="Trebuchet MS"/>
              </a:rPr>
              <a:t>rpcbind</a:t>
            </a:r>
            <a:r>
              <a:rPr sz="950" b="1" spc="25" dirty="0">
                <a:solidFill>
                  <a:srgbClr val="333333"/>
                </a:solidFill>
                <a:latin typeface="微软雅黑"/>
                <a:cs typeface="微软雅黑"/>
              </a:rPr>
              <a:t>服务程序，并将这两个服务一并加入开机启动项</a:t>
            </a:r>
            <a:endParaRPr sz="950">
              <a:latin typeface="微软雅黑"/>
              <a:cs typeface="微软雅黑"/>
            </a:endParaRPr>
          </a:p>
          <a:p>
            <a:pPr marL="12700">
              <a:lnSpc>
                <a:spcPct val="100000"/>
              </a:lnSpc>
              <a:spcBef>
                <a:spcPts val="360"/>
              </a:spcBef>
            </a:pPr>
            <a:r>
              <a:rPr sz="950" b="1" spc="25" dirty="0">
                <a:solidFill>
                  <a:srgbClr val="333333"/>
                </a:solidFill>
                <a:latin typeface="微软雅黑"/>
                <a:cs typeface="微软雅黑"/>
              </a:rPr>
              <a:t>中。</a:t>
            </a:r>
            <a:endParaRPr sz="950">
              <a:latin typeface="微软雅黑"/>
              <a:cs typeface="微软雅黑"/>
            </a:endParaRPr>
          </a:p>
          <a:p>
            <a:pPr>
              <a:lnSpc>
                <a:spcPct val="100000"/>
              </a:lnSpc>
              <a:spcBef>
                <a:spcPts val="45"/>
              </a:spcBef>
            </a:pPr>
            <a:endParaRPr sz="900">
              <a:latin typeface="微软雅黑"/>
              <a:cs typeface="微软雅黑"/>
            </a:endParaRPr>
          </a:p>
          <a:p>
            <a:pPr marL="136525" marR="139065">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restart rpcbind[root@linuxprobe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a:t>
            </a:r>
            <a:r>
              <a:rPr sz="850" spc="35" dirty="0">
                <a:solidFill>
                  <a:srgbClr val="333333"/>
                </a:solidFill>
                <a:latin typeface="Lucida Console"/>
                <a:cs typeface="Lucida Console"/>
              </a:rPr>
              <a:t> </a:t>
            </a:r>
            <a:r>
              <a:rPr sz="850" spc="25" dirty="0">
                <a:solidFill>
                  <a:srgbClr val="333333"/>
                </a:solidFill>
                <a:latin typeface="Lucida Console"/>
                <a:cs typeface="Lucida Console"/>
              </a:rPr>
              <a:t>enable</a:t>
            </a:r>
            <a:r>
              <a:rPr sz="850" spc="35" dirty="0">
                <a:solidFill>
                  <a:srgbClr val="333333"/>
                </a:solidFill>
                <a:latin typeface="Lucida Console"/>
                <a:cs typeface="Lucida Console"/>
              </a:rPr>
              <a:t> </a:t>
            </a:r>
            <a:r>
              <a:rPr sz="850" spc="30" dirty="0">
                <a:solidFill>
                  <a:srgbClr val="333333"/>
                </a:solidFill>
                <a:latin typeface="Lucida Console"/>
                <a:cs typeface="Lucida Console"/>
              </a:rPr>
              <a:t>rpcbind[root@linuxprobe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35" dirty="0">
                <a:solidFill>
                  <a:srgbClr val="333333"/>
                </a:solidFill>
                <a:latin typeface="Lucida Console"/>
                <a:cs typeface="Lucida Console"/>
              </a:rPr>
              <a:t> </a:t>
            </a:r>
            <a:r>
              <a:rPr sz="850" spc="25" dirty="0">
                <a:solidFill>
                  <a:srgbClr val="333333"/>
                </a:solidFill>
                <a:latin typeface="Lucida Console"/>
                <a:cs typeface="Lucida Console"/>
              </a:rPr>
              <a:t>start</a:t>
            </a:r>
            <a:r>
              <a:rPr sz="850" spc="40" dirty="0">
                <a:solidFill>
                  <a:srgbClr val="333333"/>
                </a:solidFill>
                <a:latin typeface="Lucida Console"/>
                <a:cs typeface="Lucida Console"/>
              </a:rPr>
              <a:t> </a:t>
            </a:r>
            <a:r>
              <a:rPr sz="850" spc="30" dirty="0">
                <a:solidFill>
                  <a:srgbClr val="333333"/>
                </a:solidFill>
                <a:latin typeface="Lucida Console"/>
                <a:cs typeface="Lucida Console"/>
              </a:rPr>
              <a:t>nfs-server[root@linuxprobe</a:t>
            </a:r>
            <a:endParaRPr sz="850">
              <a:latin typeface="Lucida Console"/>
              <a:cs typeface="Lucida Console"/>
            </a:endParaRPr>
          </a:p>
          <a:p>
            <a:pPr marL="136525" marR="416559">
              <a:lnSpc>
                <a:spcPct val="132400"/>
              </a:lnSpc>
            </a:pPr>
            <a:r>
              <a:rPr sz="850" spc="25" dirty="0">
                <a:solidFill>
                  <a:srgbClr val="333333"/>
                </a:solidFill>
                <a:latin typeface="Lucida Console"/>
                <a:cs typeface="Lucida Console"/>
              </a:rPr>
              <a:t>~]#</a:t>
            </a:r>
            <a:r>
              <a:rPr sz="850" spc="30" dirty="0">
                <a:solidFill>
                  <a:srgbClr val="333333"/>
                </a:solidFill>
                <a:latin typeface="Lucida Console"/>
                <a:cs typeface="Lucida Console"/>
              </a:rPr>
              <a:t> systemctl </a:t>
            </a:r>
            <a:r>
              <a:rPr sz="850" spc="25" dirty="0">
                <a:solidFill>
                  <a:srgbClr val="333333"/>
                </a:solidFill>
                <a:latin typeface="Lucida Console"/>
                <a:cs typeface="Lucida Console"/>
              </a:rPr>
              <a:t>enable</a:t>
            </a:r>
            <a:r>
              <a:rPr sz="850" spc="30" dirty="0">
                <a:solidFill>
                  <a:srgbClr val="333333"/>
                </a:solidFill>
                <a:latin typeface="Lucida Console"/>
                <a:cs typeface="Lucida Console"/>
              </a:rPr>
              <a:t> nfs-serverCreated symlink /etc/systemd/system/multi- </a:t>
            </a:r>
            <a:r>
              <a:rPr sz="850" spc="-495" dirty="0">
                <a:solidFill>
                  <a:srgbClr val="333333"/>
                </a:solidFill>
                <a:latin typeface="Lucida Console"/>
                <a:cs typeface="Lucida Console"/>
              </a:rPr>
              <a:t> </a:t>
            </a:r>
            <a:r>
              <a:rPr sz="850" spc="30" dirty="0">
                <a:solidFill>
                  <a:srgbClr val="333333"/>
                </a:solidFill>
                <a:latin typeface="Lucida Console"/>
                <a:cs typeface="Lucida Console"/>
              </a:rPr>
              <a:t>user.target.wants/nfs-server.service </a:t>
            </a:r>
            <a:r>
              <a:rPr sz="700" spc="-175" dirty="0">
                <a:solidFill>
                  <a:srgbClr val="333333"/>
                </a:solidFill>
                <a:latin typeface="Arial"/>
                <a:cs typeface="Arial"/>
              </a:rPr>
              <a:t>→ </a:t>
            </a:r>
            <a:r>
              <a:rPr sz="700" spc="-170" dirty="0">
                <a:solidFill>
                  <a:srgbClr val="333333"/>
                </a:solidFill>
                <a:latin typeface="Arial"/>
                <a:cs typeface="Arial"/>
              </a:rPr>
              <a:t> </a:t>
            </a:r>
            <a:r>
              <a:rPr sz="850" spc="30" dirty="0">
                <a:solidFill>
                  <a:srgbClr val="333333"/>
                </a:solidFill>
                <a:latin typeface="Lucida Console"/>
                <a:cs typeface="Lucida Console"/>
              </a:rPr>
              <a:t>/usr/lib/systemd/system/nfs- </a:t>
            </a:r>
            <a:r>
              <a:rPr sz="850" spc="35" dirty="0">
                <a:solidFill>
                  <a:srgbClr val="333333"/>
                </a:solidFill>
                <a:latin typeface="Lucida Console"/>
                <a:cs typeface="Lucida Console"/>
              </a:rPr>
              <a:t> </a:t>
            </a:r>
            <a:r>
              <a:rPr sz="850" spc="30" dirty="0">
                <a:solidFill>
                  <a:srgbClr val="333333"/>
                </a:solidFill>
                <a:latin typeface="Lucida Console"/>
                <a:cs typeface="Lucida Console"/>
              </a:rPr>
              <a:t>server.service.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44450">
              <a:lnSpc>
                <a:spcPct val="131600"/>
              </a:lnSpc>
            </a:pPr>
            <a:r>
              <a:rPr sz="950" b="1" spc="60" dirty="0">
                <a:solidFill>
                  <a:srgbClr val="333333"/>
                </a:solidFill>
                <a:latin typeface="Trebuchet MS"/>
                <a:cs typeface="Trebuchet MS"/>
              </a:rPr>
              <a:t>NFS</a:t>
            </a:r>
            <a:r>
              <a:rPr sz="950" b="1" spc="25" dirty="0">
                <a:solidFill>
                  <a:srgbClr val="333333"/>
                </a:solidFill>
                <a:latin typeface="微软雅黑"/>
                <a:cs typeface="微软雅黑"/>
              </a:rPr>
              <a:t>客户端的配置步骤也十分简单。先使用</a:t>
            </a:r>
            <a:r>
              <a:rPr sz="950" b="1" spc="80" dirty="0">
                <a:solidFill>
                  <a:srgbClr val="333333"/>
                </a:solidFill>
                <a:latin typeface="Trebuchet MS"/>
                <a:cs typeface="Trebuchet MS"/>
              </a:rPr>
              <a:t>showmount</a:t>
            </a:r>
            <a:r>
              <a:rPr sz="950" b="1" spc="25" dirty="0">
                <a:solidFill>
                  <a:srgbClr val="333333"/>
                </a:solidFill>
                <a:latin typeface="微软雅黑"/>
                <a:cs typeface="微软雅黑"/>
              </a:rPr>
              <a:t>命令查询</a:t>
            </a:r>
            <a:r>
              <a:rPr sz="950" b="1" spc="60" dirty="0">
                <a:solidFill>
                  <a:srgbClr val="333333"/>
                </a:solidFill>
                <a:latin typeface="Trebuchet MS"/>
                <a:cs typeface="Trebuchet MS"/>
              </a:rPr>
              <a:t>NFS</a:t>
            </a:r>
            <a:r>
              <a:rPr sz="950" b="1" spc="20" dirty="0">
                <a:solidFill>
                  <a:srgbClr val="333333"/>
                </a:solidFill>
                <a:latin typeface="微软雅黑"/>
                <a:cs typeface="微软雅黑"/>
              </a:rPr>
              <a:t>服务器的远程共享信息，必要的 </a:t>
            </a:r>
            <a:r>
              <a:rPr sz="950" b="1" spc="25" dirty="0">
                <a:solidFill>
                  <a:srgbClr val="333333"/>
                </a:solidFill>
                <a:latin typeface="微软雅黑"/>
                <a:cs typeface="微软雅黑"/>
              </a:rPr>
              <a:t>参数见表</a:t>
            </a:r>
            <a:r>
              <a:rPr sz="950" b="1" spc="-5" dirty="0">
                <a:solidFill>
                  <a:srgbClr val="333333"/>
                </a:solidFill>
                <a:latin typeface="Trebuchet MS"/>
                <a:cs typeface="Trebuchet MS"/>
              </a:rPr>
              <a:t>12-8</a:t>
            </a:r>
            <a:r>
              <a:rPr sz="950" b="1" spc="-5" dirty="0">
                <a:solidFill>
                  <a:srgbClr val="333333"/>
                </a:solidFill>
                <a:latin typeface="微软雅黑"/>
                <a:cs typeface="微软雅黑"/>
              </a:rPr>
              <a:t>，</a:t>
            </a:r>
            <a:r>
              <a:rPr sz="950" b="1" spc="25" dirty="0">
                <a:solidFill>
                  <a:srgbClr val="333333"/>
                </a:solidFill>
                <a:latin typeface="微软雅黑"/>
                <a:cs typeface="微软雅黑"/>
              </a:rPr>
              <a:t>其输出格式为</a:t>
            </a:r>
            <a:r>
              <a:rPr sz="950" b="1" spc="-125" dirty="0">
                <a:solidFill>
                  <a:srgbClr val="333333"/>
                </a:solidFill>
                <a:latin typeface="Trebuchet MS"/>
                <a:cs typeface="Trebuchet MS"/>
              </a:rPr>
              <a:t>“</a:t>
            </a:r>
            <a:r>
              <a:rPr sz="950" b="1" spc="25" dirty="0">
                <a:solidFill>
                  <a:srgbClr val="333333"/>
                </a:solidFill>
                <a:latin typeface="微软雅黑"/>
                <a:cs typeface="微软雅黑"/>
              </a:rPr>
              <a:t>共享的目录名称</a:t>
            </a:r>
            <a:r>
              <a:rPr sz="950" b="1" spc="-35" dirty="0">
                <a:solidFill>
                  <a:srgbClr val="333333"/>
                </a:solidFill>
                <a:latin typeface="微软雅黑"/>
                <a:cs typeface="微软雅黑"/>
              </a:rPr>
              <a:t> </a:t>
            </a:r>
            <a:r>
              <a:rPr sz="950" b="1" spc="25" dirty="0">
                <a:solidFill>
                  <a:srgbClr val="333333"/>
                </a:solidFill>
                <a:latin typeface="微软雅黑"/>
                <a:cs typeface="微软雅黑"/>
              </a:rPr>
              <a:t>允许使用客户端地址</a:t>
            </a:r>
            <a:r>
              <a:rPr sz="950" b="1" spc="-125" dirty="0">
                <a:solidFill>
                  <a:srgbClr val="333333"/>
                </a:solidFill>
                <a:latin typeface="Trebuchet MS"/>
                <a:cs typeface="Trebuchet MS"/>
              </a:rPr>
              <a:t>”</a:t>
            </a:r>
            <a:r>
              <a:rPr sz="950" b="1" spc="25" dirty="0">
                <a:solidFill>
                  <a:srgbClr val="333333"/>
                </a:solidFill>
                <a:latin typeface="微软雅黑"/>
                <a:cs typeface="微软雅黑"/>
              </a:rPr>
              <a:t>。</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93535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12-8	</a:t>
            </a:r>
            <a:r>
              <a:rPr sz="950" b="1" spc="80" dirty="0">
                <a:solidFill>
                  <a:srgbClr val="333333"/>
                </a:solidFill>
                <a:latin typeface="Trebuchet MS"/>
                <a:cs typeface="Trebuchet MS"/>
              </a:rPr>
              <a:t>showmount</a:t>
            </a:r>
            <a:r>
              <a:rPr sz="950" b="1" spc="25" dirty="0">
                <a:solidFill>
                  <a:srgbClr val="333333"/>
                </a:solidFill>
                <a:latin typeface="微软雅黑"/>
                <a:cs typeface="微软雅黑"/>
              </a:rPr>
              <a:t>命令中可用的参数以及作用</a:t>
            </a:r>
            <a:endParaRPr sz="950">
              <a:latin typeface="微软雅黑"/>
              <a:cs typeface="微软雅黑"/>
            </a:endParaRPr>
          </a:p>
        </p:txBody>
      </p:sp>
      <p:sp>
        <p:nvSpPr>
          <p:cNvPr id="13" name="object 13"/>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198</a:t>
            </a:fld>
            <a:endParaRPr sz="800">
              <a:latin typeface="小哥哥网恋吗"/>
              <a:cs typeface="小哥哥网恋吗"/>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16"/>
            <a:ext cx="5651500" cy="495934"/>
            <a:chOff x="959124" y="368216"/>
            <a:chExt cx="5651500" cy="495934"/>
          </a:xfrm>
        </p:grpSpPr>
        <p:sp>
          <p:nvSpPr>
            <p:cNvPr id="3" name="object 3"/>
            <p:cNvSpPr/>
            <p:nvPr/>
          </p:nvSpPr>
          <p:spPr>
            <a:xfrm>
              <a:off x="963889" y="372980"/>
              <a:ext cx="5641975" cy="486409"/>
            </a:xfrm>
            <a:custGeom>
              <a:avLst/>
              <a:gdLst/>
              <a:ahLst/>
              <a:cxnLst/>
              <a:rect l="l" t="t" r="r" b="b"/>
              <a:pathLst>
                <a:path w="5641975" h="486409">
                  <a:moveTo>
                    <a:pt x="5617597" y="486000"/>
                  </a:moveTo>
                  <a:lnTo>
                    <a:pt x="23823" y="486000"/>
                  </a:lnTo>
                  <a:lnTo>
                    <a:pt x="20659" y="485848"/>
                  </a:lnTo>
                  <a:lnTo>
                    <a:pt x="0" y="465150"/>
                  </a:lnTo>
                  <a:lnTo>
                    <a:pt x="0" y="462177"/>
                  </a:lnTo>
                  <a:lnTo>
                    <a:pt x="0" y="20402"/>
                  </a:lnTo>
                  <a:lnTo>
                    <a:pt x="20659" y="0"/>
                  </a:lnTo>
                  <a:lnTo>
                    <a:pt x="5620751" y="0"/>
                  </a:lnTo>
                  <a:lnTo>
                    <a:pt x="5641421" y="20402"/>
                  </a:lnTo>
                  <a:lnTo>
                    <a:pt x="5641421" y="465150"/>
                  </a:lnTo>
                  <a:lnTo>
                    <a:pt x="5620751" y="485848"/>
                  </a:lnTo>
                  <a:lnTo>
                    <a:pt x="5617597" y="486000"/>
                  </a:lnTo>
                  <a:close/>
                </a:path>
              </a:pathLst>
            </a:custGeom>
            <a:solidFill>
              <a:srgbClr val="F8F8F8"/>
            </a:solidFill>
          </p:spPr>
          <p:txBody>
            <a:bodyPr wrap="square" lIns="0" tIns="0" rIns="0" bIns="0" rtlCol="0"/>
            <a:lstStyle/>
            <a:p>
              <a:endParaRPr/>
            </a:p>
          </p:txBody>
        </p:sp>
        <p:sp>
          <p:nvSpPr>
            <p:cNvPr id="4" name="object 4"/>
            <p:cNvSpPr/>
            <p:nvPr/>
          </p:nvSpPr>
          <p:spPr>
            <a:xfrm>
              <a:off x="963889" y="372980"/>
              <a:ext cx="5641975" cy="486409"/>
            </a:xfrm>
            <a:custGeom>
              <a:avLst/>
              <a:gdLst/>
              <a:ahLst/>
              <a:cxnLst/>
              <a:rect l="l" t="t" r="r" b="b"/>
              <a:pathLst>
                <a:path w="5641975" h="486409">
                  <a:moveTo>
                    <a:pt x="0" y="462177"/>
                  </a:moveTo>
                  <a:lnTo>
                    <a:pt x="0" y="23823"/>
                  </a:lnTo>
                  <a:lnTo>
                    <a:pt x="0" y="20402"/>
                  </a:lnTo>
                  <a:lnTo>
                    <a:pt x="600" y="17267"/>
                  </a:lnTo>
                  <a:lnTo>
                    <a:pt x="1810" y="14446"/>
                  </a:lnTo>
                  <a:lnTo>
                    <a:pt x="3020" y="11616"/>
                  </a:lnTo>
                  <a:lnTo>
                    <a:pt x="4745" y="9081"/>
                  </a:lnTo>
                  <a:lnTo>
                    <a:pt x="6975" y="6851"/>
                  </a:lnTo>
                  <a:lnTo>
                    <a:pt x="9214" y="4612"/>
                  </a:lnTo>
                  <a:lnTo>
                    <a:pt x="11787" y="2830"/>
                  </a:lnTo>
                  <a:lnTo>
                    <a:pt x="14703" y="1782"/>
                  </a:lnTo>
                  <a:lnTo>
                    <a:pt x="17629" y="590"/>
                  </a:lnTo>
                  <a:lnTo>
                    <a:pt x="20659" y="0"/>
                  </a:lnTo>
                  <a:lnTo>
                    <a:pt x="23823" y="0"/>
                  </a:lnTo>
                  <a:lnTo>
                    <a:pt x="5617597" y="0"/>
                  </a:lnTo>
                  <a:lnTo>
                    <a:pt x="5620751" y="0"/>
                  </a:lnTo>
                  <a:lnTo>
                    <a:pt x="5623791" y="590"/>
                  </a:lnTo>
                  <a:lnTo>
                    <a:pt x="5626717" y="1782"/>
                  </a:lnTo>
                  <a:lnTo>
                    <a:pt x="5629633" y="2830"/>
                  </a:lnTo>
                  <a:lnTo>
                    <a:pt x="5632206" y="4612"/>
                  </a:lnTo>
                  <a:lnTo>
                    <a:pt x="5634445" y="6851"/>
                  </a:lnTo>
                  <a:lnTo>
                    <a:pt x="5636675" y="9081"/>
                  </a:lnTo>
                  <a:lnTo>
                    <a:pt x="5638400" y="11616"/>
                  </a:lnTo>
                  <a:lnTo>
                    <a:pt x="5639610" y="14446"/>
                  </a:lnTo>
                  <a:lnTo>
                    <a:pt x="5640820" y="17267"/>
                  </a:lnTo>
                  <a:lnTo>
                    <a:pt x="5641421" y="20402"/>
                  </a:lnTo>
                  <a:lnTo>
                    <a:pt x="5641421" y="23823"/>
                  </a:lnTo>
                  <a:lnTo>
                    <a:pt x="5641421" y="462177"/>
                  </a:lnTo>
                  <a:lnTo>
                    <a:pt x="5641421" y="465150"/>
                  </a:lnTo>
                  <a:lnTo>
                    <a:pt x="5640820" y="468133"/>
                  </a:lnTo>
                  <a:lnTo>
                    <a:pt x="5617597" y="486000"/>
                  </a:lnTo>
                  <a:lnTo>
                    <a:pt x="23823" y="486000"/>
                  </a:lnTo>
                  <a:lnTo>
                    <a:pt x="0" y="465150"/>
                  </a:lnTo>
                  <a:lnTo>
                    <a:pt x="0" y="462177"/>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27"/>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1530761"/>
            <a:ext cx="5651500" cy="1868170"/>
            <a:chOff x="959124" y="1530761"/>
            <a:chExt cx="5651500" cy="1868170"/>
          </a:xfrm>
        </p:grpSpPr>
        <p:sp>
          <p:nvSpPr>
            <p:cNvPr id="7" name="object 7"/>
            <p:cNvSpPr/>
            <p:nvPr/>
          </p:nvSpPr>
          <p:spPr>
            <a:xfrm>
              <a:off x="963889" y="1535526"/>
              <a:ext cx="5641975" cy="1858645"/>
            </a:xfrm>
            <a:custGeom>
              <a:avLst/>
              <a:gdLst/>
              <a:ahLst/>
              <a:cxnLst/>
              <a:rect l="l" t="t" r="r" b="b"/>
              <a:pathLst>
                <a:path w="5641975" h="1858645">
                  <a:moveTo>
                    <a:pt x="5617597" y="1858238"/>
                  </a:moveTo>
                  <a:lnTo>
                    <a:pt x="23823" y="1858238"/>
                  </a:lnTo>
                  <a:lnTo>
                    <a:pt x="20659" y="1858086"/>
                  </a:lnTo>
                  <a:lnTo>
                    <a:pt x="0" y="1837388"/>
                  </a:lnTo>
                  <a:lnTo>
                    <a:pt x="0" y="1834414"/>
                  </a:lnTo>
                  <a:lnTo>
                    <a:pt x="0" y="20545"/>
                  </a:lnTo>
                  <a:lnTo>
                    <a:pt x="20659" y="0"/>
                  </a:lnTo>
                  <a:lnTo>
                    <a:pt x="5620752" y="0"/>
                  </a:lnTo>
                  <a:lnTo>
                    <a:pt x="5641421" y="20545"/>
                  </a:lnTo>
                  <a:lnTo>
                    <a:pt x="5641421" y="1837388"/>
                  </a:lnTo>
                  <a:lnTo>
                    <a:pt x="5620752" y="1858086"/>
                  </a:lnTo>
                  <a:lnTo>
                    <a:pt x="5617597" y="1858238"/>
                  </a:lnTo>
                  <a:close/>
                </a:path>
              </a:pathLst>
            </a:custGeom>
            <a:solidFill>
              <a:srgbClr val="F8F8F8"/>
            </a:solidFill>
          </p:spPr>
          <p:txBody>
            <a:bodyPr wrap="square" lIns="0" tIns="0" rIns="0" bIns="0" rtlCol="0"/>
            <a:lstStyle/>
            <a:p>
              <a:endParaRPr/>
            </a:p>
          </p:txBody>
        </p:sp>
        <p:sp>
          <p:nvSpPr>
            <p:cNvPr id="8" name="object 8"/>
            <p:cNvSpPr/>
            <p:nvPr/>
          </p:nvSpPr>
          <p:spPr>
            <a:xfrm>
              <a:off x="963889" y="1535526"/>
              <a:ext cx="5641975" cy="1858645"/>
            </a:xfrm>
            <a:custGeom>
              <a:avLst/>
              <a:gdLst/>
              <a:ahLst/>
              <a:cxnLst/>
              <a:rect l="l" t="t" r="r" b="b"/>
              <a:pathLst>
                <a:path w="5641975" h="1858645">
                  <a:moveTo>
                    <a:pt x="0" y="1834414"/>
                  </a:moveTo>
                  <a:lnTo>
                    <a:pt x="0" y="23823"/>
                  </a:lnTo>
                  <a:lnTo>
                    <a:pt x="0" y="20545"/>
                  </a:lnTo>
                  <a:lnTo>
                    <a:pt x="600" y="17419"/>
                  </a:lnTo>
                  <a:lnTo>
                    <a:pt x="1810" y="14589"/>
                  </a:lnTo>
                  <a:lnTo>
                    <a:pt x="3020" y="11463"/>
                  </a:lnTo>
                  <a:lnTo>
                    <a:pt x="4745" y="8938"/>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26717" y="1639"/>
                  </a:lnTo>
                  <a:lnTo>
                    <a:pt x="5629633" y="2830"/>
                  </a:lnTo>
                  <a:lnTo>
                    <a:pt x="5632206" y="4612"/>
                  </a:lnTo>
                  <a:lnTo>
                    <a:pt x="5634446" y="6851"/>
                  </a:lnTo>
                  <a:lnTo>
                    <a:pt x="5636675" y="8938"/>
                  </a:lnTo>
                  <a:lnTo>
                    <a:pt x="5638400" y="11463"/>
                  </a:lnTo>
                  <a:lnTo>
                    <a:pt x="5639610" y="14446"/>
                  </a:lnTo>
                  <a:lnTo>
                    <a:pt x="5640821" y="17419"/>
                  </a:lnTo>
                  <a:lnTo>
                    <a:pt x="5641421" y="20545"/>
                  </a:lnTo>
                  <a:lnTo>
                    <a:pt x="5641421" y="23823"/>
                  </a:lnTo>
                  <a:lnTo>
                    <a:pt x="5641421" y="1834414"/>
                  </a:lnTo>
                  <a:lnTo>
                    <a:pt x="5641421" y="1837388"/>
                  </a:lnTo>
                  <a:lnTo>
                    <a:pt x="5640821" y="1840370"/>
                  </a:lnTo>
                  <a:lnTo>
                    <a:pt x="5617597" y="1858238"/>
                  </a:lnTo>
                  <a:lnTo>
                    <a:pt x="23823" y="1858238"/>
                  </a:lnTo>
                  <a:lnTo>
                    <a:pt x="0" y="1837388"/>
                  </a:lnTo>
                  <a:lnTo>
                    <a:pt x="0" y="1834414"/>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1616619"/>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065589"/>
            <a:ext cx="5651500" cy="2382520"/>
            <a:chOff x="959124" y="4065589"/>
            <a:chExt cx="5651500" cy="2382520"/>
          </a:xfrm>
        </p:grpSpPr>
        <p:sp>
          <p:nvSpPr>
            <p:cNvPr id="11" name="object 11"/>
            <p:cNvSpPr/>
            <p:nvPr/>
          </p:nvSpPr>
          <p:spPr>
            <a:xfrm>
              <a:off x="963889" y="4070354"/>
              <a:ext cx="5641975" cy="2372995"/>
            </a:xfrm>
            <a:custGeom>
              <a:avLst/>
              <a:gdLst/>
              <a:ahLst/>
              <a:cxnLst/>
              <a:rect l="l" t="t" r="r" b="b"/>
              <a:pathLst>
                <a:path w="5641975" h="2372995">
                  <a:moveTo>
                    <a:pt x="5617597" y="2372827"/>
                  </a:moveTo>
                  <a:lnTo>
                    <a:pt x="23823" y="2372827"/>
                  </a:lnTo>
                  <a:lnTo>
                    <a:pt x="20659" y="2372675"/>
                  </a:lnTo>
                  <a:lnTo>
                    <a:pt x="0" y="2351977"/>
                  </a:lnTo>
                  <a:lnTo>
                    <a:pt x="0" y="2349004"/>
                  </a:lnTo>
                  <a:lnTo>
                    <a:pt x="0" y="20545"/>
                  </a:lnTo>
                  <a:lnTo>
                    <a:pt x="20659" y="0"/>
                  </a:lnTo>
                  <a:lnTo>
                    <a:pt x="5620752" y="0"/>
                  </a:lnTo>
                  <a:lnTo>
                    <a:pt x="5641421" y="20545"/>
                  </a:lnTo>
                  <a:lnTo>
                    <a:pt x="5641421" y="2351977"/>
                  </a:lnTo>
                  <a:lnTo>
                    <a:pt x="5620752" y="2372675"/>
                  </a:lnTo>
                  <a:lnTo>
                    <a:pt x="5617597" y="2372827"/>
                  </a:lnTo>
                  <a:close/>
                </a:path>
              </a:pathLst>
            </a:custGeom>
            <a:solidFill>
              <a:srgbClr val="F8F8F8"/>
            </a:solidFill>
          </p:spPr>
          <p:txBody>
            <a:bodyPr wrap="square" lIns="0" tIns="0" rIns="0" bIns="0" rtlCol="0"/>
            <a:lstStyle/>
            <a:p>
              <a:endParaRPr/>
            </a:p>
          </p:txBody>
        </p:sp>
        <p:sp>
          <p:nvSpPr>
            <p:cNvPr id="12" name="object 12"/>
            <p:cNvSpPr/>
            <p:nvPr/>
          </p:nvSpPr>
          <p:spPr>
            <a:xfrm>
              <a:off x="963889" y="4070354"/>
              <a:ext cx="5641975" cy="2372995"/>
            </a:xfrm>
            <a:custGeom>
              <a:avLst/>
              <a:gdLst/>
              <a:ahLst/>
              <a:cxnLst/>
              <a:rect l="l" t="t" r="r" b="b"/>
              <a:pathLst>
                <a:path w="5641975" h="2372995">
                  <a:moveTo>
                    <a:pt x="0" y="2349004"/>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600"/>
                  </a:lnTo>
                  <a:lnTo>
                    <a:pt x="5639610" y="14589"/>
                  </a:lnTo>
                  <a:lnTo>
                    <a:pt x="5640821" y="17419"/>
                  </a:lnTo>
                  <a:lnTo>
                    <a:pt x="5641421" y="20545"/>
                  </a:lnTo>
                  <a:lnTo>
                    <a:pt x="5641421" y="23823"/>
                  </a:lnTo>
                  <a:lnTo>
                    <a:pt x="5641421" y="2349004"/>
                  </a:lnTo>
                  <a:lnTo>
                    <a:pt x="5641421" y="2351977"/>
                  </a:lnTo>
                  <a:lnTo>
                    <a:pt x="5640821" y="2354959"/>
                  </a:lnTo>
                  <a:lnTo>
                    <a:pt x="5639610" y="2357790"/>
                  </a:lnTo>
                  <a:lnTo>
                    <a:pt x="5638400" y="2360620"/>
                  </a:lnTo>
                  <a:lnTo>
                    <a:pt x="5626717" y="2370740"/>
                  </a:lnTo>
                  <a:lnTo>
                    <a:pt x="5623792" y="2372084"/>
                  </a:lnTo>
                  <a:lnTo>
                    <a:pt x="5620752" y="2372675"/>
                  </a:lnTo>
                  <a:lnTo>
                    <a:pt x="5617597" y="2372827"/>
                  </a:lnTo>
                  <a:lnTo>
                    <a:pt x="23823" y="2372827"/>
                  </a:lnTo>
                  <a:lnTo>
                    <a:pt x="20659" y="2372675"/>
                  </a:lnTo>
                  <a:lnTo>
                    <a:pt x="17629" y="2372084"/>
                  </a:lnTo>
                  <a:lnTo>
                    <a:pt x="14703" y="2370740"/>
                  </a:lnTo>
                  <a:lnTo>
                    <a:pt x="11787" y="2369549"/>
                  </a:lnTo>
                  <a:lnTo>
                    <a:pt x="0" y="2351977"/>
                  </a:lnTo>
                  <a:lnTo>
                    <a:pt x="0" y="2349004"/>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4151447"/>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971128"/>
            <a:ext cx="5602605" cy="96710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然后在</a:t>
            </a:r>
            <a:r>
              <a:rPr sz="950" b="1" spc="60" dirty="0">
                <a:solidFill>
                  <a:srgbClr val="333333"/>
                </a:solidFill>
                <a:latin typeface="Trebuchet MS"/>
                <a:cs typeface="Trebuchet MS"/>
              </a:rPr>
              <a:t>NFS</a:t>
            </a:r>
            <a:r>
              <a:rPr sz="950" b="1" spc="25" dirty="0">
                <a:solidFill>
                  <a:srgbClr val="333333"/>
                </a:solidFill>
                <a:latin typeface="微软雅黑"/>
                <a:cs typeface="微软雅黑"/>
              </a:rPr>
              <a:t>客户端创建一个挂载目录。使用</a:t>
            </a:r>
            <a:r>
              <a:rPr sz="950" b="1" spc="80" dirty="0">
                <a:solidFill>
                  <a:srgbClr val="333333"/>
                </a:solidFill>
                <a:latin typeface="Trebuchet MS"/>
                <a:cs typeface="Trebuchet MS"/>
              </a:rPr>
              <a:t>mount</a:t>
            </a:r>
            <a:r>
              <a:rPr sz="950" b="1" spc="25" dirty="0">
                <a:solidFill>
                  <a:srgbClr val="333333"/>
                </a:solidFill>
                <a:latin typeface="微软雅黑"/>
                <a:cs typeface="微软雅黑"/>
              </a:rPr>
              <a:t>命令并结合</a:t>
            </a:r>
            <a:r>
              <a:rPr sz="950" b="1" spc="5" dirty="0">
                <a:solidFill>
                  <a:srgbClr val="333333"/>
                </a:solidFill>
                <a:latin typeface="Trebuchet MS"/>
                <a:cs typeface="Trebuchet MS"/>
              </a:rPr>
              <a:t>-t</a:t>
            </a:r>
            <a:r>
              <a:rPr sz="950" b="1" spc="20" dirty="0">
                <a:solidFill>
                  <a:srgbClr val="333333"/>
                </a:solidFill>
                <a:latin typeface="微软雅黑"/>
                <a:cs typeface="微软雅黑"/>
              </a:rPr>
              <a:t>参数，指定要挂载的文件系统的类型， 并在命令后面写上服务器的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地址、服务器上的共享目录以及要挂载到本地系统（即客户端）的目录。</a:t>
            </a:r>
            <a:endParaRPr sz="950">
              <a:latin typeface="微软雅黑"/>
              <a:cs typeface="微软雅黑"/>
            </a:endParaRPr>
          </a:p>
          <a:p>
            <a:pPr>
              <a:lnSpc>
                <a:spcPct val="100000"/>
              </a:lnSpc>
              <a:spcBef>
                <a:spcPts val="45"/>
              </a:spcBef>
            </a:pPr>
            <a:endParaRPr sz="900">
              <a:latin typeface="微软雅黑"/>
              <a:cs typeface="微软雅黑"/>
            </a:endParaRPr>
          </a:p>
          <a:p>
            <a:pPr marL="136525" marR="75501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35" dirty="0">
                <a:solidFill>
                  <a:srgbClr val="333333"/>
                </a:solidFill>
                <a:latin typeface="Lucida Console"/>
                <a:cs typeface="Lucida Console"/>
              </a:rPr>
              <a:t> </a:t>
            </a:r>
            <a:r>
              <a:rPr sz="850" spc="30" dirty="0">
                <a:solidFill>
                  <a:srgbClr val="333333"/>
                </a:solidFill>
                <a:latin typeface="Lucida Console"/>
                <a:cs typeface="Lucida Console"/>
              </a:rPr>
              <a:t>/nfsfile[root@linuxprobe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mount</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5" dirty="0">
                <a:solidFill>
                  <a:srgbClr val="333333"/>
                </a:solidFill>
                <a:latin typeface="Lucida Console"/>
                <a:cs typeface="Lucida Console"/>
              </a:rPr>
              <a:t> </a:t>
            </a:r>
            <a:r>
              <a:rPr sz="850" spc="25" dirty="0">
                <a:solidFill>
                  <a:srgbClr val="333333"/>
                </a:solidFill>
                <a:latin typeface="Lucida Console"/>
                <a:cs typeface="Lucida Console"/>
              </a:rPr>
              <a:t>nfs </a:t>
            </a:r>
            <a:r>
              <a:rPr sz="850" spc="-495" dirty="0">
                <a:solidFill>
                  <a:srgbClr val="333333"/>
                </a:solidFill>
                <a:latin typeface="Lucida Console"/>
                <a:cs typeface="Lucida Console"/>
              </a:rPr>
              <a:t> </a:t>
            </a:r>
            <a:r>
              <a:rPr sz="850" spc="30" dirty="0">
                <a:solidFill>
                  <a:srgbClr val="333333"/>
                </a:solidFill>
                <a:latin typeface="Lucida Console"/>
                <a:cs typeface="Lucida Console"/>
              </a:rPr>
              <a:t>192.168.10.10:/nfsfile</a:t>
            </a:r>
            <a:r>
              <a:rPr sz="850" spc="25" dirty="0">
                <a:solidFill>
                  <a:srgbClr val="333333"/>
                </a:solidFill>
                <a:latin typeface="Lucida Console"/>
                <a:cs typeface="Lucida Console"/>
              </a:rPr>
              <a:t> </a:t>
            </a:r>
            <a:r>
              <a:rPr sz="850" spc="30" dirty="0">
                <a:solidFill>
                  <a:srgbClr val="333333"/>
                </a:solidFill>
                <a:latin typeface="Lucida Console"/>
                <a:cs typeface="Lucida Console"/>
              </a:rPr>
              <a:t>/nfsfile[root@linuxprobe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df</a:t>
            </a:r>
            <a:r>
              <a:rPr sz="850" spc="30" dirty="0">
                <a:solidFill>
                  <a:srgbClr val="333333"/>
                </a:solidFill>
                <a:latin typeface="Lucida Console"/>
                <a:cs typeface="Lucida Console"/>
              </a:rPr>
              <a:t> -hFilesystem</a:t>
            </a:r>
            <a:endParaRPr sz="850">
              <a:latin typeface="Lucida Console"/>
              <a:cs typeface="Lucida Console"/>
            </a:endParaRPr>
          </a:p>
        </p:txBody>
      </p:sp>
      <p:sp>
        <p:nvSpPr>
          <p:cNvPr id="41" name="object 41"/>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199</a:t>
            </a:fld>
            <a:endParaRPr sz="800">
              <a:latin typeface="小哥哥网恋吗"/>
              <a:cs typeface="小哥哥网恋吗"/>
            </a:endParaRPr>
          </a:p>
        </p:txBody>
      </p:sp>
      <p:sp>
        <p:nvSpPr>
          <p:cNvPr id="15" name="object 15"/>
          <p:cNvSpPr txBox="1"/>
          <p:nvPr/>
        </p:nvSpPr>
        <p:spPr>
          <a:xfrm>
            <a:off x="1070306" y="406716"/>
            <a:ext cx="431419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showmount</a:t>
            </a:r>
            <a:r>
              <a:rPr sz="850" spc="25" dirty="0">
                <a:solidFill>
                  <a:srgbClr val="333333"/>
                </a:solidFill>
                <a:latin typeface="Lucida Console"/>
                <a:cs typeface="Lucida Console"/>
              </a:rPr>
              <a:t> </a:t>
            </a:r>
            <a:r>
              <a:rPr sz="850" spc="20" dirty="0">
                <a:solidFill>
                  <a:srgbClr val="333333"/>
                </a:solidFill>
                <a:latin typeface="Lucida Console"/>
                <a:cs typeface="Lucida Console"/>
              </a:rPr>
              <a:t>-e</a:t>
            </a:r>
            <a:r>
              <a:rPr sz="850" spc="30" dirty="0">
                <a:solidFill>
                  <a:srgbClr val="333333"/>
                </a:solidFill>
                <a:latin typeface="Lucida Console"/>
                <a:cs typeface="Lucida Console"/>
              </a:rPr>
              <a:t> 192.168.10.10Export </a:t>
            </a:r>
            <a:r>
              <a:rPr sz="850" spc="25" dirty="0">
                <a:solidFill>
                  <a:srgbClr val="333333"/>
                </a:solidFill>
                <a:latin typeface="Lucida Console"/>
                <a:cs typeface="Lucida Console"/>
              </a:rPr>
              <a:t>list for </a:t>
            </a:r>
            <a:r>
              <a:rPr sz="850" spc="-495" dirty="0">
                <a:solidFill>
                  <a:srgbClr val="333333"/>
                </a:solidFill>
                <a:latin typeface="Lucida Console"/>
                <a:cs typeface="Lucida Console"/>
              </a:rPr>
              <a:t> </a:t>
            </a:r>
            <a:r>
              <a:rPr sz="850" spc="30" dirty="0">
                <a:solidFill>
                  <a:srgbClr val="333333"/>
                </a:solidFill>
                <a:latin typeface="Lucida Console"/>
                <a:cs typeface="Lucida Console"/>
              </a:rPr>
              <a:t>192.168.10.10:/nfsfile</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a:t>
            </a:r>
            <a:endParaRPr sz="850">
              <a:latin typeface="Lucida Console"/>
              <a:cs typeface="Lucida Console"/>
            </a:endParaRPr>
          </a:p>
        </p:txBody>
      </p:sp>
      <p:sp>
        <p:nvSpPr>
          <p:cNvPr id="16" name="object 16"/>
          <p:cNvSpPr txBox="1"/>
          <p:nvPr/>
        </p:nvSpPr>
        <p:spPr>
          <a:xfrm>
            <a:off x="1271995" y="1948250"/>
            <a:ext cx="2787015" cy="161290"/>
          </a:xfrm>
          <a:prstGeom prst="rect">
            <a:avLst/>
          </a:prstGeom>
        </p:spPr>
        <p:txBody>
          <a:bodyPr vert="horz" wrap="square" lIns="0" tIns="17780" rIns="0" bIns="0" rtlCol="0">
            <a:spAutoFit/>
          </a:bodyPr>
          <a:lstStyle/>
          <a:p>
            <a:pPr marL="12700">
              <a:lnSpc>
                <a:spcPct val="100000"/>
              </a:lnSpc>
              <a:spcBef>
                <a:spcPts val="140"/>
              </a:spcBef>
              <a:tabLst>
                <a:tab pos="424180" algn="l"/>
              </a:tabLst>
            </a:pPr>
            <a:r>
              <a:rPr sz="850" spc="25" dirty="0">
                <a:solidFill>
                  <a:srgbClr val="333333"/>
                </a:solidFill>
                <a:latin typeface="Lucida Console"/>
                <a:cs typeface="Lucida Console"/>
              </a:rPr>
              <a:t>Size	Used</a:t>
            </a:r>
            <a:r>
              <a:rPr sz="850" spc="15" dirty="0">
                <a:solidFill>
                  <a:srgbClr val="333333"/>
                </a:solidFill>
                <a:latin typeface="Lucida Console"/>
                <a:cs typeface="Lucida Console"/>
              </a:rPr>
              <a:t> </a:t>
            </a:r>
            <a:r>
              <a:rPr sz="850" spc="25" dirty="0">
                <a:solidFill>
                  <a:srgbClr val="333333"/>
                </a:solidFill>
                <a:latin typeface="Lucida Console"/>
                <a:cs typeface="Lucida Console"/>
              </a:rPr>
              <a:t>Avail</a:t>
            </a:r>
            <a:r>
              <a:rPr sz="850" spc="20" dirty="0">
                <a:solidFill>
                  <a:srgbClr val="333333"/>
                </a:solidFill>
                <a:latin typeface="Lucida Console"/>
                <a:cs typeface="Lucida Console"/>
              </a:rPr>
              <a:t> </a:t>
            </a:r>
            <a:r>
              <a:rPr sz="850" spc="25" dirty="0">
                <a:solidFill>
                  <a:srgbClr val="333333"/>
                </a:solidFill>
                <a:latin typeface="Lucida Console"/>
                <a:cs typeface="Lucida Console"/>
              </a:rPr>
              <a:t>Use%</a:t>
            </a:r>
            <a:r>
              <a:rPr sz="850" spc="20" dirty="0">
                <a:solidFill>
                  <a:srgbClr val="333333"/>
                </a:solidFill>
                <a:latin typeface="Lucida Console"/>
                <a:cs typeface="Lucida Console"/>
              </a:rPr>
              <a:t> </a:t>
            </a:r>
            <a:r>
              <a:rPr sz="850" spc="30" dirty="0">
                <a:solidFill>
                  <a:srgbClr val="333333"/>
                </a:solidFill>
                <a:latin typeface="Lucida Console"/>
                <a:cs typeface="Lucida Console"/>
              </a:rPr>
              <a:t>Mounted</a:t>
            </a:r>
            <a:r>
              <a:rPr sz="850" spc="20" dirty="0">
                <a:solidFill>
                  <a:srgbClr val="333333"/>
                </a:solidFill>
                <a:latin typeface="Lucida Console"/>
                <a:cs typeface="Lucida Console"/>
              </a:rPr>
              <a:t> </a:t>
            </a:r>
            <a:r>
              <a:rPr sz="850" spc="30" dirty="0">
                <a:solidFill>
                  <a:srgbClr val="333333"/>
                </a:solidFill>
                <a:latin typeface="Lucida Console"/>
                <a:cs typeface="Lucida Console"/>
              </a:rPr>
              <a:t>ondevtmpfs</a:t>
            </a:r>
            <a:endParaRPr sz="850">
              <a:latin typeface="Lucida Console"/>
              <a:cs typeface="Lucida Console"/>
            </a:endParaRPr>
          </a:p>
        </p:txBody>
      </p:sp>
      <p:sp>
        <p:nvSpPr>
          <p:cNvPr id="17" name="object 17"/>
          <p:cNvSpPr txBox="1"/>
          <p:nvPr/>
        </p:nvSpPr>
        <p:spPr>
          <a:xfrm>
            <a:off x="5724791" y="1948250"/>
            <a:ext cx="504825" cy="161290"/>
          </a:xfrm>
          <a:prstGeom prst="rect">
            <a:avLst/>
          </a:prstGeom>
        </p:spPr>
        <p:txBody>
          <a:bodyPr vert="horz" wrap="square" lIns="0" tIns="17780" rIns="0" bIns="0" rtlCol="0">
            <a:spAutoFit/>
          </a:bodyPr>
          <a:lstStyle/>
          <a:p>
            <a:pPr marL="12700">
              <a:lnSpc>
                <a:spcPct val="100000"/>
              </a:lnSpc>
              <a:spcBef>
                <a:spcPts val="140"/>
              </a:spcBef>
              <a:tabLst>
                <a:tab pos="215900" algn="l"/>
              </a:tabLst>
            </a:pPr>
            <a:r>
              <a:rPr sz="850" spc="15" dirty="0">
                <a:solidFill>
                  <a:srgbClr val="333333"/>
                </a:solidFill>
                <a:latin typeface="Lucida Console"/>
                <a:cs typeface="Lucida Console"/>
              </a:rPr>
              <a:t>0	</a:t>
            </a:r>
            <a:r>
              <a:rPr sz="850" spc="30" dirty="0">
                <a:solidFill>
                  <a:srgbClr val="333333"/>
                </a:solidFill>
                <a:latin typeface="Lucida Console"/>
                <a:cs typeface="Lucida Console"/>
              </a:rPr>
              <a:t>969</a:t>
            </a:r>
            <a:r>
              <a:rPr sz="850" spc="15" dirty="0">
                <a:solidFill>
                  <a:srgbClr val="333333"/>
                </a:solidFill>
                <a:latin typeface="Lucida Console"/>
                <a:cs typeface="Lucida Console"/>
              </a:rPr>
              <a:t>M</a:t>
            </a:r>
            <a:endParaRPr sz="850">
              <a:latin typeface="Lucida Console"/>
              <a:cs typeface="Lucida Console"/>
            </a:endParaRPr>
          </a:p>
        </p:txBody>
      </p:sp>
      <p:sp>
        <p:nvSpPr>
          <p:cNvPr id="18" name="object 18"/>
          <p:cNvSpPr txBox="1"/>
          <p:nvPr/>
        </p:nvSpPr>
        <p:spPr>
          <a:xfrm>
            <a:off x="4475405" y="1912345"/>
            <a:ext cx="1132205" cy="368935"/>
          </a:xfrm>
          <a:prstGeom prst="rect">
            <a:avLst/>
          </a:prstGeom>
        </p:spPr>
        <p:txBody>
          <a:bodyPr vert="horz" wrap="square" lIns="0" tIns="53340" rIns="0" bIns="0" rtlCol="0">
            <a:spAutoFit/>
          </a:bodyPr>
          <a:lstStyle/>
          <a:p>
            <a:pPr marL="647700">
              <a:lnSpc>
                <a:spcPct val="100000"/>
              </a:lnSpc>
              <a:spcBef>
                <a:spcPts val="420"/>
              </a:spcBef>
            </a:pPr>
            <a:r>
              <a:rPr sz="850" spc="25" dirty="0">
                <a:solidFill>
                  <a:srgbClr val="333333"/>
                </a:solidFill>
                <a:latin typeface="Lucida Console"/>
                <a:cs typeface="Lucida Console"/>
              </a:rPr>
              <a:t>969M</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0%</a:t>
            </a:r>
            <a:r>
              <a:rPr sz="850" spc="-35" dirty="0">
                <a:solidFill>
                  <a:srgbClr val="333333"/>
                </a:solidFill>
                <a:latin typeface="Lucida Console"/>
                <a:cs typeface="Lucida Console"/>
              </a:rPr>
              <a:t> </a:t>
            </a:r>
            <a:r>
              <a:rPr sz="850" spc="30" dirty="0">
                <a:solidFill>
                  <a:srgbClr val="333333"/>
                </a:solidFill>
                <a:latin typeface="Lucida Console"/>
                <a:cs typeface="Lucida Console"/>
              </a:rPr>
              <a:t>/dev/shmtmpfs</a:t>
            </a:r>
            <a:endParaRPr sz="850">
              <a:latin typeface="Lucida Console"/>
              <a:cs typeface="Lucida Console"/>
            </a:endParaRPr>
          </a:p>
        </p:txBody>
      </p:sp>
      <p:sp>
        <p:nvSpPr>
          <p:cNvPr id="19" name="object 19"/>
          <p:cNvSpPr txBox="1"/>
          <p:nvPr/>
        </p:nvSpPr>
        <p:spPr>
          <a:xfrm>
            <a:off x="1070306" y="2083863"/>
            <a:ext cx="1528445" cy="368935"/>
          </a:xfrm>
          <a:prstGeom prst="rect">
            <a:avLst/>
          </a:prstGeom>
        </p:spPr>
        <p:txBody>
          <a:bodyPr vert="horz" wrap="square" lIns="0" tIns="53340" rIns="0" bIns="0" rtlCol="0">
            <a:spAutoFit/>
          </a:bodyPr>
          <a:lstStyle/>
          <a:p>
            <a:pPr marL="12700">
              <a:lnSpc>
                <a:spcPct val="100000"/>
              </a:lnSpc>
              <a:spcBef>
                <a:spcPts val="420"/>
              </a:spcBef>
            </a:pPr>
            <a:r>
              <a:rPr sz="850" spc="20" dirty="0">
                <a:solidFill>
                  <a:srgbClr val="333333"/>
                </a:solidFill>
                <a:latin typeface="Lucida Console"/>
                <a:cs typeface="Lucida Console"/>
              </a:rPr>
              <a:t>0%</a:t>
            </a:r>
            <a:r>
              <a:rPr sz="850" spc="-30" dirty="0">
                <a:solidFill>
                  <a:srgbClr val="333333"/>
                </a:solidFill>
                <a:latin typeface="Lucida Console"/>
                <a:cs typeface="Lucida Console"/>
              </a:rPr>
              <a:t> </a:t>
            </a:r>
            <a:r>
              <a:rPr sz="850" spc="30" dirty="0">
                <a:solidFill>
                  <a:srgbClr val="333333"/>
                </a:solidFill>
                <a:latin typeface="Lucida Console"/>
                <a:cs typeface="Lucida Console"/>
              </a:rPr>
              <a:t>/devtmpfs</a:t>
            </a:r>
            <a:endParaRPr sz="850">
              <a:latin typeface="Lucida Console"/>
              <a:cs typeface="Lucida Console"/>
            </a:endParaRPr>
          </a:p>
          <a:p>
            <a:pPr marL="415925">
              <a:lnSpc>
                <a:spcPct val="100000"/>
              </a:lnSpc>
              <a:spcBef>
                <a:spcPts val="330"/>
              </a:spcBef>
              <a:tabLst>
                <a:tab pos="828040" algn="l"/>
                <a:tab pos="1240155" algn="l"/>
              </a:tabLst>
            </a:pP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9.6</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974</a:t>
            </a:r>
            <a:r>
              <a:rPr sz="850" spc="15" dirty="0">
                <a:solidFill>
                  <a:srgbClr val="333333"/>
                </a:solidFill>
                <a:latin typeface="Lucida Console"/>
                <a:cs typeface="Lucida Console"/>
              </a:rPr>
              <a:t>M</a:t>
            </a:r>
            <a:endParaRPr sz="850">
              <a:latin typeface="Lucida Console"/>
              <a:cs typeface="Lucida Console"/>
            </a:endParaRPr>
          </a:p>
        </p:txBody>
      </p:sp>
      <p:sp>
        <p:nvSpPr>
          <p:cNvPr id="20" name="object 20"/>
          <p:cNvSpPr txBox="1"/>
          <p:nvPr/>
        </p:nvSpPr>
        <p:spPr>
          <a:xfrm>
            <a:off x="2777216" y="2083863"/>
            <a:ext cx="1520190" cy="368935"/>
          </a:xfrm>
          <a:prstGeom prst="rect">
            <a:avLst/>
          </a:prstGeom>
        </p:spPr>
        <p:txBody>
          <a:bodyPr vert="horz" wrap="square" lIns="0" tIns="53340" rIns="0" bIns="0" rtlCol="0">
            <a:spAutoFit/>
          </a:bodyPr>
          <a:lstStyle/>
          <a:p>
            <a:pPr marL="413384">
              <a:lnSpc>
                <a:spcPct val="100000"/>
              </a:lnSpc>
              <a:spcBef>
                <a:spcPts val="420"/>
              </a:spcBef>
              <a:tabLst>
                <a:tab pos="1027430" algn="l"/>
                <a:tab pos="1231265" algn="l"/>
              </a:tabLst>
            </a:pP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1%</a:t>
            </a:r>
            <a:r>
              <a:rPr sz="850" spc="-30" dirty="0">
                <a:solidFill>
                  <a:srgbClr val="333333"/>
                </a:solidFill>
                <a:latin typeface="Lucida Console"/>
                <a:cs typeface="Lucida Console"/>
              </a:rPr>
              <a:t> </a:t>
            </a:r>
            <a:r>
              <a:rPr sz="850" spc="30" dirty="0">
                <a:solidFill>
                  <a:srgbClr val="333333"/>
                </a:solidFill>
                <a:latin typeface="Lucida Console"/>
                <a:cs typeface="Lucida Console"/>
              </a:rPr>
              <a:t>/runtmpfs</a:t>
            </a:r>
            <a:endParaRPr sz="850">
              <a:latin typeface="Lucida Console"/>
              <a:cs typeface="Lucida Console"/>
            </a:endParaRPr>
          </a:p>
        </p:txBody>
      </p:sp>
      <p:sp>
        <p:nvSpPr>
          <p:cNvPr id="21" name="object 21"/>
          <p:cNvSpPr txBox="1"/>
          <p:nvPr/>
        </p:nvSpPr>
        <p:spPr>
          <a:xfrm>
            <a:off x="6182314" y="2291287"/>
            <a:ext cx="16256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0</a:t>
            </a:r>
            <a:r>
              <a:rPr sz="850" spc="15" dirty="0">
                <a:solidFill>
                  <a:srgbClr val="333333"/>
                </a:solidFill>
                <a:latin typeface="Lucida Console"/>
                <a:cs typeface="Lucida Console"/>
              </a:rPr>
              <a:t>%</a:t>
            </a:r>
            <a:endParaRPr sz="850">
              <a:latin typeface="Lucida Console"/>
              <a:cs typeface="Lucida Console"/>
            </a:endParaRPr>
          </a:p>
        </p:txBody>
      </p:sp>
      <p:sp>
        <p:nvSpPr>
          <p:cNvPr id="22" name="object 22"/>
          <p:cNvSpPr txBox="1"/>
          <p:nvPr/>
        </p:nvSpPr>
        <p:spPr>
          <a:xfrm>
            <a:off x="1070306" y="2462805"/>
            <a:ext cx="3342004" cy="161290"/>
          </a:xfrm>
          <a:prstGeom prst="rect">
            <a:avLst/>
          </a:prstGeom>
        </p:spPr>
        <p:txBody>
          <a:bodyPr vert="horz" wrap="square" lIns="0" tIns="17780" rIns="0" bIns="0" rtlCol="0">
            <a:spAutoFit/>
          </a:bodyPr>
          <a:lstStyle/>
          <a:p>
            <a:pPr marL="12700">
              <a:lnSpc>
                <a:spcPct val="100000"/>
              </a:lnSpc>
              <a:spcBef>
                <a:spcPts val="140"/>
              </a:spcBef>
              <a:tabLst>
                <a:tab pos="2710815" algn="l"/>
                <a:tab pos="3053080" algn="l"/>
              </a:tabLst>
            </a:pPr>
            <a:r>
              <a:rPr sz="850" spc="30" dirty="0">
                <a:solidFill>
                  <a:srgbClr val="333333"/>
                </a:solidFill>
                <a:latin typeface="Lucida Console"/>
                <a:cs typeface="Lucida Console"/>
              </a:rPr>
              <a:t>/sys/fs/cgroup/dev/mapper/rhel-roo</a:t>
            </a:r>
            <a:r>
              <a:rPr sz="850" spc="15" dirty="0">
                <a:solidFill>
                  <a:srgbClr val="333333"/>
                </a:solidFill>
                <a:latin typeface="Lucida Console"/>
                <a:cs typeface="Lucida Console"/>
              </a:rPr>
              <a:t>t</a:t>
            </a:r>
            <a:r>
              <a:rPr sz="850" dirty="0">
                <a:solidFill>
                  <a:srgbClr val="333333"/>
                </a:solidFill>
                <a:latin typeface="Lucida Console"/>
                <a:cs typeface="Lucida Console"/>
              </a:rPr>
              <a:t>	</a:t>
            </a:r>
            <a:r>
              <a:rPr sz="850" spc="30" dirty="0">
                <a:solidFill>
                  <a:srgbClr val="333333"/>
                </a:solidFill>
                <a:latin typeface="Lucida Console"/>
                <a:cs typeface="Lucida Console"/>
              </a:rPr>
              <a:t>17</a:t>
            </a:r>
            <a:r>
              <a:rPr sz="850" spc="15" dirty="0">
                <a:solidFill>
                  <a:srgbClr val="333333"/>
                </a:solidFill>
                <a:latin typeface="Lucida Console"/>
                <a:cs typeface="Lucida Console"/>
              </a:rPr>
              <a:t>G</a:t>
            </a:r>
            <a:r>
              <a:rPr sz="850" dirty="0">
                <a:solidFill>
                  <a:srgbClr val="333333"/>
                </a:solidFill>
                <a:latin typeface="Lucida Console"/>
                <a:cs typeface="Lucida Console"/>
              </a:rPr>
              <a:t>	</a:t>
            </a:r>
            <a:r>
              <a:rPr sz="850" spc="30" dirty="0">
                <a:solidFill>
                  <a:srgbClr val="333333"/>
                </a:solidFill>
                <a:latin typeface="Lucida Console"/>
                <a:cs typeface="Lucida Console"/>
              </a:rPr>
              <a:t>3.9</a:t>
            </a:r>
            <a:r>
              <a:rPr sz="850" spc="15" dirty="0">
                <a:solidFill>
                  <a:srgbClr val="333333"/>
                </a:solidFill>
                <a:latin typeface="Lucida Console"/>
                <a:cs typeface="Lucida Console"/>
              </a:rPr>
              <a:t>G</a:t>
            </a:r>
            <a:endParaRPr sz="850">
              <a:latin typeface="Lucida Console"/>
              <a:cs typeface="Lucida Console"/>
            </a:endParaRPr>
          </a:p>
        </p:txBody>
      </p:sp>
      <p:sp>
        <p:nvSpPr>
          <p:cNvPr id="23" name="object 23"/>
          <p:cNvSpPr txBox="1"/>
          <p:nvPr/>
        </p:nvSpPr>
        <p:spPr>
          <a:xfrm>
            <a:off x="6206303" y="2634324"/>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863</a:t>
            </a:r>
            <a:r>
              <a:rPr sz="850" spc="15" dirty="0">
                <a:solidFill>
                  <a:srgbClr val="333333"/>
                </a:solidFill>
                <a:latin typeface="Lucida Console"/>
                <a:cs typeface="Lucida Console"/>
              </a:rPr>
              <a:t>M</a:t>
            </a:r>
            <a:endParaRPr sz="850">
              <a:latin typeface="Lucida Console"/>
              <a:cs typeface="Lucida Console"/>
            </a:endParaRPr>
          </a:p>
        </p:txBody>
      </p:sp>
      <p:sp>
        <p:nvSpPr>
          <p:cNvPr id="24" name="object 24"/>
          <p:cNvSpPr txBox="1"/>
          <p:nvPr/>
        </p:nvSpPr>
        <p:spPr>
          <a:xfrm>
            <a:off x="2432346" y="2598420"/>
            <a:ext cx="2007870" cy="368935"/>
          </a:xfrm>
          <a:prstGeom prst="rect">
            <a:avLst/>
          </a:prstGeom>
        </p:spPr>
        <p:txBody>
          <a:bodyPr vert="horz" wrap="square" lIns="0" tIns="53340" rIns="0" bIns="0" rtlCol="0">
            <a:spAutoFit/>
          </a:bodyPr>
          <a:lstStyle/>
          <a:p>
            <a:pPr marR="50165" algn="r">
              <a:lnSpc>
                <a:spcPct val="100000"/>
              </a:lnSpc>
              <a:spcBef>
                <a:spcPts val="420"/>
              </a:spcBef>
            </a:pPr>
            <a:r>
              <a:rPr sz="850" spc="15" dirty="0">
                <a:solidFill>
                  <a:srgbClr val="333333"/>
                </a:solidFill>
                <a:latin typeface="Lucida Console"/>
                <a:cs typeface="Lucida Console"/>
              </a:rPr>
              <a:t>0</a:t>
            </a:r>
            <a:r>
              <a:rPr sz="850" spc="5" dirty="0">
                <a:solidFill>
                  <a:srgbClr val="333333"/>
                </a:solidFill>
                <a:latin typeface="Lucida Console"/>
                <a:cs typeface="Lucida Console"/>
              </a:rPr>
              <a:t> </a:t>
            </a:r>
            <a:r>
              <a:rPr sz="850" spc="25" dirty="0">
                <a:solidFill>
                  <a:srgbClr val="333333"/>
                </a:solidFill>
                <a:latin typeface="Lucida Console"/>
                <a:cs typeface="Lucida Console"/>
              </a:rPr>
              <a:t>100%</a:t>
            </a:r>
            <a:r>
              <a:rPr sz="850" spc="5" dirty="0">
                <a:solidFill>
                  <a:srgbClr val="333333"/>
                </a:solidFill>
                <a:latin typeface="Lucida Console"/>
                <a:cs typeface="Lucida Console"/>
              </a:rPr>
              <a:t> </a:t>
            </a:r>
            <a:r>
              <a:rPr sz="850" spc="30" dirty="0">
                <a:solidFill>
                  <a:srgbClr val="333333"/>
                </a:solidFill>
                <a:latin typeface="Lucida Console"/>
                <a:cs typeface="Lucida Console"/>
              </a:rPr>
              <a:t>/media/cdrom/dev/sda1</a:t>
            </a:r>
            <a:endParaRPr sz="850">
              <a:latin typeface="Lucida Console"/>
              <a:cs typeface="Lucida Console"/>
            </a:endParaRPr>
          </a:p>
          <a:p>
            <a:pPr marR="5080" algn="r">
              <a:lnSpc>
                <a:spcPct val="100000"/>
              </a:lnSpc>
              <a:spcBef>
                <a:spcPts val="330"/>
              </a:spcBef>
              <a:tabLst>
                <a:tab pos="478790" algn="l"/>
                <a:tab pos="821690" algn="l"/>
              </a:tabLst>
            </a:pPr>
            <a:r>
              <a:rPr sz="850" spc="25" dirty="0">
                <a:solidFill>
                  <a:srgbClr val="333333"/>
                </a:solidFill>
                <a:latin typeface="Lucida Console"/>
                <a:cs typeface="Lucida Console"/>
              </a:rPr>
              <a:t>197M	16K	197M</a:t>
            </a:r>
            <a:endParaRPr sz="850">
              <a:latin typeface="Lucida Console"/>
              <a:cs typeface="Lucida Console"/>
            </a:endParaRPr>
          </a:p>
        </p:txBody>
      </p:sp>
      <p:sp>
        <p:nvSpPr>
          <p:cNvPr id="25" name="object 25"/>
          <p:cNvSpPr txBox="1"/>
          <p:nvPr/>
        </p:nvSpPr>
        <p:spPr>
          <a:xfrm>
            <a:off x="4590609" y="2255383"/>
            <a:ext cx="1504950" cy="711835"/>
          </a:xfrm>
          <a:prstGeom prst="rect">
            <a:avLst/>
          </a:prstGeom>
        </p:spPr>
        <p:txBody>
          <a:bodyPr vert="horz" wrap="square" lIns="0" tIns="53340" rIns="0" bIns="0" rtlCol="0">
            <a:spAutoFit/>
          </a:bodyPr>
          <a:lstStyle/>
          <a:p>
            <a:pPr marL="307340">
              <a:lnSpc>
                <a:spcPct val="100000"/>
              </a:lnSpc>
              <a:spcBef>
                <a:spcPts val="420"/>
              </a:spcBef>
              <a:tabLst>
                <a:tab pos="920750" algn="l"/>
                <a:tab pos="1124585" algn="l"/>
              </a:tabLst>
            </a:pPr>
            <a:r>
              <a:rPr sz="850" spc="25" dirty="0">
                <a:solidFill>
                  <a:srgbClr val="333333"/>
                </a:solidFill>
                <a:latin typeface="Lucida Console"/>
                <a:cs typeface="Lucida Console"/>
              </a:rPr>
              <a:t>984M	</a:t>
            </a:r>
            <a:r>
              <a:rPr sz="850" spc="15" dirty="0">
                <a:solidFill>
                  <a:srgbClr val="333333"/>
                </a:solidFill>
                <a:latin typeface="Lucida Console"/>
                <a:cs typeface="Lucida Console"/>
              </a:rPr>
              <a:t>0	</a:t>
            </a:r>
            <a:r>
              <a:rPr sz="850" spc="25" dirty="0">
                <a:solidFill>
                  <a:srgbClr val="333333"/>
                </a:solidFill>
                <a:latin typeface="Lucida Console"/>
                <a:cs typeface="Lucida Console"/>
              </a:rPr>
              <a:t>984M</a:t>
            </a:r>
            <a:endParaRPr sz="850">
              <a:latin typeface="Lucida Console"/>
              <a:cs typeface="Lucida Console"/>
            </a:endParaRPr>
          </a:p>
          <a:p>
            <a:pPr marL="12700">
              <a:lnSpc>
                <a:spcPct val="100000"/>
              </a:lnSpc>
              <a:spcBef>
                <a:spcPts val="330"/>
              </a:spcBef>
              <a:tabLst>
                <a:tab pos="354965" algn="l"/>
              </a:tabLst>
            </a:pPr>
            <a:r>
              <a:rPr sz="850" spc="25" dirty="0">
                <a:solidFill>
                  <a:srgbClr val="333333"/>
                </a:solidFill>
                <a:latin typeface="Lucida Console"/>
                <a:cs typeface="Lucida Console"/>
              </a:rPr>
              <a:t>14G	23%</a:t>
            </a:r>
            <a:r>
              <a:rPr sz="850" spc="-30" dirty="0">
                <a:solidFill>
                  <a:srgbClr val="333333"/>
                </a:solidFill>
                <a:latin typeface="Lucida Console"/>
                <a:cs typeface="Lucida Console"/>
              </a:rPr>
              <a:t> </a:t>
            </a:r>
            <a:r>
              <a:rPr sz="850" spc="30" dirty="0">
                <a:solidFill>
                  <a:srgbClr val="333333"/>
                </a:solidFill>
                <a:latin typeface="Lucida Console"/>
                <a:cs typeface="Lucida Console"/>
              </a:rPr>
              <a:t>//dev/sr0</a:t>
            </a:r>
            <a:endParaRPr sz="850">
              <a:latin typeface="Lucida Console"/>
              <a:cs typeface="Lucida Console"/>
            </a:endParaRPr>
          </a:p>
          <a:p>
            <a:pPr marL="734695">
              <a:lnSpc>
                <a:spcPct val="100000"/>
              </a:lnSpc>
              <a:spcBef>
                <a:spcPts val="330"/>
              </a:spcBef>
              <a:tabLst>
                <a:tab pos="1216025" algn="l"/>
              </a:tabLst>
            </a:pPr>
            <a:r>
              <a:rPr sz="850" spc="30" dirty="0">
                <a:solidFill>
                  <a:srgbClr val="333333"/>
                </a:solidFill>
                <a:latin typeface="Lucida Console"/>
                <a:cs typeface="Lucida Console"/>
              </a:rPr>
              <a:t>1014</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152</a:t>
            </a:r>
            <a:r>
              <a:rPr sz="850" spc="15" dirty="0">
                <a:solidFill>
                  <a:srgbClr val="333333"/>
                </a:solidFill>
                <a:latin typeface="Lucida Console"/>
                <a:cs typeface="Lucida Console"/>
              </a:rPr>
              <a:t>M</a:t>
            </a:r>
            <a:endParaRPr sz="850">
              <a:latin typeface="Lucida Console"/>
              <a:cs typeface="Lucida Console"/>
            </a:endParaRPr>
          </a:p>
          <a:p>
            <a:pPr marL="40640">
              <a:lnSpc>
                <a:spcPct val="100000"/>
              </a:lnSpc>
              <a:spcBef>
                <a:spcPts val="334"/>
              </a:spcBef>
            </a:pPr>
            <a:r>
              <a:rPr sz="850" spc="20" dirty="0">
                <a:solidFill>
                  <a:srgbClr val="333333"/>
                </a:solidFill>
                <a:latin typeface="Lucida Console"/>
                <a:cs typeface="Lucida Console"/>
              </a:rPr>
              <a:t>1%</a:t>
            </a:r>
            <a:r>
              <a:rPr sz="850" spc="-15" dirty="0">
                <a:solidFill>
                  <a:srgbClr val="333333"/>
                </a:solidFill>
                <a:latin typeface="Lucida Console"/>
                <a:cs typeface="Lucida Console"/>
              </a:rPr>
              <a:t> </a:t>
            </a:r>
            <a:r>
              <a:rPr sz="850" spc="30" dirty="0">
                <a:solidFill>
                  <a:srgbClr val="333333"/>
                </a:solidFill>
                <a:latin typeface="Lucida Console"/>
                <a:cs typeface="Lucida Console"/>
              </a:rPr>
              <a:t>/run/user/42tmpfs</a:t>
            </a:r>
            <a:endParaRPr sz="850">
              <a:latin typeface="Lucida Console"/>
              <a:cs typeface="Lucida Console"/>
            </a:endParaRPr>
          </a:p>
        </p:txBody>
      </p:sp>
      <p:sp>
        <p:nvSpPr>
          <p:cNvPr id="26" name="object 26"/>
          <p:cNvSpPr txBox="1"/>
          <p:nvPr/>
        </p:nvSpPr>
        <p:spPr>
          <a:xfrm>
            <a:off x="1070306" y="2598420"/>
            <a:ext cx="1108075" cy="540385"/>
          </a:xfrm>
          <a:prstGeom prst="rect">
            <a:avLst/>
          </a:prstGeom>
        </p:spPr>
        <p:txBody>
          <a:bodyPr vert="horz" wrap="square" lIns="0" tIns="53340" rIns="0" bIns="0" rtlCol="0">
            <a:spAutoFit/>
          </a:bodyPr>
          <a:lstStyle/>
          <a:p>
            <a:pPr marR="63500" algn="r">
              <a:lnSpc>
                <a:spcPct val="100000"/>
              </a:lnSpc>
              <a:spcBef>
                <a:spcPts val="420"/>
              </a:spcBef>
              <a:tabLst>
                <a:tab pos="411480" algn="l"/>
              </a:tabLst>
            </a:pPr>
            <a:r>
              <a:rPr sz="850" spc="25" dirty="0">
                <a:solidFill>
                  <a:srgbClr val="333333"/>
                </a:solidFill>
                <a:latin typeface="Lucida Console"/>
                <a:cs typeface="Lucida Console"/>
              </a:rPr>
              <a:t>6.7G	6.7G</a:t>
            </a:r>
            <a:endParaRPr sz="850">
              <a:latin typeface="Lucida Console"/>
              <a:cs typeface="Lucida Console"/>
            </a:endParaRPr>
          </a:p>
          <a:p>
            <a:pPr marR="119380" algn="r">
              <a:lnSpc>
                <a:spcPct val="100000"/>
              </a:lnSpc>
              <a:spcBef>
                <a:spcPts val="330"/>
              </a:spcBef>
            </a:pPr>
            <a:r>
              <a:rPr sz="850" spc="25" dirty="0">
                <a:solidFill>
                  <a:srgbClr val="333333"/>
                </a:solidFill>
                <a:latin typeface="Lucida Console"/>
                <a:cs typeface="Lucida Console"/>
              </a:rPr>
              <a:t>15%</a:t>
            </a:r>
            <a:r>
              <a:rPr sz="850" spc="-40" dirty="0">
                <a:solidFill>
                  <a:srgbClr val="333333"/>
                </a:solidFill>
                <a:latin typeface="Lucida Console"/>
                <a:cs typeface="Lucida Console"/>
              </a:rPr>
              <a:t> </a:t>
            </a:r>
            <a:r>
              <a:rPr sz="850" spc="30" dirty="0">
                <a:solidFill>
                  <a:srgbClr val="333333"/>
                </a:solidFill>
                <a:latin typeface="Lucida Console"/>
                <a:cs typeface="Lucida Console"/>
              </a:rPr>
              <a:t>/boottmpfs</a:t>
            </a:r>
            <a:endParaRPr sz="850">
              <a:latin typeface="Lucida Console"/>
              <a:cs typeface="Lucida Console"/>
            </a:endParaRPr>
          </a:p>
          <a:p>
            <a:pPr marR="5080" algn="r">
              <a:lnSpc>
                <a:spcPct val="100000"/>
              </a:lnSpc>
              <a:spcBef>
                <a:spcPts val="330"/>
              </a:spcBef>
            </a:pPr>
            <a:r>
              <a:rPr sz="850" spc="25" dirty="0">
                <a:solidFill>
                  <a:srgbClr val="333333"/>
                </a:solidFill>
                <a:latin typeface="Lucida Console"/>
                <a:cs typeface="Lucida Console"/>
              </a:rPr>
              <a:t>197M</a:t>
            </a:r>
            <a:endParaRPr sz="850">
              <a:latin typeface="Lucida Console"/>
              <a:cs typeface="Lucida Console"/>
            </a:endParaRPr>
          </a:p>
        </p:txBody>
      </p:sp>
      <p:sp>
        <p:nvSpPr>
          <p:cNvPr id="27" name="object 27"/>
          <p:cNvSpPr txBox="1"/>
          <p:nvPr/>
        </p:nvSpPr>
        <p:spPr>
          <a:xfrm>
            <a:off x="2289163" y="2977362"/>
            <a:ext cx="3821429" cy="161290"/>
          </a:xfrm>
          <a:prstGeom prst="rect">
            <a:avLst/>
          </a:prstGeom>
        </p:spPr>
        <p:txBody>
          <a:bodyPr vert="horz" wrap="square" lIns="0" tIns="17780" rIns="0" bIns="0" rtlCol="0">
            <a:spAutoFit/>
          </a:bodyPr>
          <a:lstStyle/>
          <a:p>
            <a:pPr marL="12700">
              <a:lnSpc>
                <a:spcPct val="100000"/>
              </a:lnSpc>
              <a:spcBef>
                <a:spcPts val="140"/>
              </a:spcBef>
              <a:tabLst>
                <a:tab pos="424180" algn="l"/>
                <a:tab pos="903605" algn="l"/>
                <a:tab pos="3601720" algn="l"/>
              </a:tabLst>
            </a:pPr>
            <a:r>
              <a:rPr sz="850" spc="30" dirty="0">
                <a:solidFill>
                  <a:srgbClr val="333333"/>
                </a:solidFill>
                <a:latin typeface="Lucida Console"/>
                <a:cs typeface="Lucida Console"/>
              </a:rPr>
              <a:t>3.4</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194</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2</a:t>
            </a:r>
            <a:r>
              <a:rPr sz="850" spc="15" dirty="0">
                <a:solidFill>
                  <a:srgbClr val="333333"/>
                </a:solidFill>
                <a:latin typeface="Lucida Console"/>
                <a:cs typeface="Lucida Console"/>
              </a:rPr>
              <a:t>%</a:t>
            </a:r>
            <a:r>
              <a:rPr sz="850" spc="30" dirty="0">
                <a:solidFill>
                  <a:srgbClr val="333333"/>
                </a:solidFill>
                <a:latin typeface="Lucida Console"/>
                <a:cs typeface="Lucida Console"/>
              </a:rPr>
              <a:t> /run/user/0192.168.10.10:/nfsfil</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17</a:t>
            </a:r>
            <a:r>
              <a:rPr sz="850" spc="15" dirty="0">
                <a:solidFill>
                  <a:srgbClr val="333333"/>
                </a:solidFill>
                <a:latin typeface="Lucida Console"/>
                <a:cs typeface="Lucida Console"/>
              </a:rPr>
              <a:t>G</a:t>
            </a:r>
            <a:endParaRPr sz="850">
              <a:latin typeface="Lucida Console"/>
              <a:cs typeface="Lucida Console"/>
            </a:endParaRPr>
          </a:p>
        </p:txBody>
      </p:sp>
      <p:sp>
        <p:nvSpPr>
          <p:cNvPr id="28" name="object 28"/>
          <p:cNvSpPr txBox="1"/>
          <p:nvPr/>
        </p:nvSpPr>
        <p:spPr>
          <a:xfrm>
            <a:off x="6221566" y="2977362"/>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3.9</a:t>
            </a:r>
            <a:r>
              <a:rPr sz="850" spc="15" dirty="0">
                <a:solidFill>
                  <a:srgbClr val="333333"/>
                </a:solidFill>
                <a:latin typeface="Lucida Console"/>
                <a:cs typeface="Lucida Console"/>
              </a:rPr>
              <a:t>G</a:t>
            </a:r>
            <a:endParaRPr sz="850">
              <a:latin typeface="Lucida Console"/>
              <a:cs typeface="Lucida Console"/>
            </a:endParaRPr>
          </a:p>
        </p:txBody>
      </p:sp>
      <p:sp>
        <p:nvSpPr>
          <p:cNvPr id="29" name="object 29"/>
          <p:cNvSpPr txBox="1"/>
          <p:nvPr/>
        </p:nvSpPr>
        <p:spPr>
          <a:xfrm>
            <a:off x="946424" y="3148880"/>
            <a:ext cx="5589270" cy="2181860"/>
          </a:xfrm>
          <a:prstGeom prst="rect">
            <a:avLst/>
          </a:prstGeom>
        </p:spPr>
        <p:txBody>
          <a:bodyPr vert="horz" wrap="square" lIns="0" tIns="17780" rIns="0" bIns="0" rtlCol="0">
            <a:spAutoFit/>
          </a:bodyPr>
          <a:lstStyle/>
          <a:p>
            <a:pPr marL="270510">
              <a:lnSpc>
                <a:spcPct val="100000"/>
              </a:lnSpc>
              <a:spcBef>
                <a:spcPts val="140"/>
              </a:spcBef>
              <a:tabLst>
                <a:tab pos="613410" algn="l"/>
              </a:tabLst>
            </a:pPr>
            <a:r>
              <a:rPr sz="850" spc="25" dirty="0">
                <a:solidFill>
                  <a:srgbClr val="333333"/>
                </a:solidFill>
                <a:latin typeface="Lucida Console"/>
                <a:cs typeface="Lucida Console"/>
              </a:rPr>
              <a:t>14G	23%</a:t>
            </a:r>
            <a:r>
              <a:rPr sz="850" spc="-30" dirty="0">
                <a:solidFill>
                  <a:srgbClr val="333333"/>
                </a:solidFill>
                <a:latin typeface="Lucida Console"/>
                <a:cs typeface="Lucida Console"/>
              </a:rPr>
              <a:t> </a:t>
            </a:r>
            <a:r>
              <a:rPr sz="850" spc="30" dirty="0">
                <a:solidFill>
                  <a:srgbClr val="333333"/>
                </a:solidFill>
                <a:latin typeface="Lucida Console"/>
                <a:cs typeface="Lucida Console"/>
              </a:rPr>
              <a:t>/nfsfile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挂载成功后就应该能够顺利地看到在执行前面的操作时写入的文件内容了。如果希望</a:t>
            </a:r>
            <a:r>
              <a:rPr sz="950" b="1" spc="60" dirty="0">
                <a:solidFill>
                  <a:srgbClr val="333333"/>
                </a:solidFill>
                <a:latin typeface="Trebuchet MS"/>
                <a:cs typeface="Trebuchet MS"/>
              </a:rPr>
              <a:t>NFS</a:t>
            </a:r>
            <a:r>
              <a:rPr sz="950" b="1" spc="20" dirty="0">
                <a:solidFill>
                  <a:srgbClr val="333333"/>
                </a:solidFill>
                <a:latin typeface="微软雅黑"/>
                <a:cs typeface="微软雅黑"/>
              </a:rPr>
              <a:t>文件共享服务 </a:t>
            </a:r>
            <a:r>
              <a:rPr sz="950" b="1" spc="25" dirty="0">
                <a:solidFill>
                  <a:srgbClr val="333333"/>
                </a:solidFill>
                <a:latin typeface="微软雅黑"/>
                <a:cs typeface="微软雅黑"/>
              </a:rPr>
              <a:t>能一直有效，则需要将其写入到</a:t>
            </a:r>
            <a:r>
              <a:rPr sz="950" b="1" spc="55" dirty="0">
                <a:solidFill>
                  <a:srgbClr val="333333"/>
                </a:solidFill>
                <a:latin typeface="Trebuchet MS"/>
                <a:cs typeface="Trebuchet MS"/>
              </a:rPr>
              <a:t>fstab</a:t>
            </a:r>
            <a:r>
              <a:rPr sz="950" b="1" spc="25" dirty="0">
                <a:solidFill>
                  <a:srgbClr val="333333"/>
                </a:solidFill>
                <a:latin typeface="微软雅黑"/>
                <a:cs typeface="微软雅黑"/>
              </a:rPr>
              <a:t>文件中：</a:t>
            </a:r>
            <a:endParaRPr sz="950">
              <a:latin typeface="微软雅黑"/>
              <a:cs typeface="微软雅黑"/>
            </a:endParaRPr>
          </a:p>
          <a:p>
            <a:pPr>
              <a:lnSpc>
                <a:spcPct val="100000"/>
              </a:lnSpc>
              <a:spcBef>
                <a:spcPts val="45"/>
              </a:spcBef>
            </a:pPr>
            <a:endParaRPr sz="900">
              <a:latin typeface="微软雅黑"/>
              <a:cs typeface="微软雅黑"/>
            </a:endParaRPr>
          </a:p>
          <a:p>
            <a:pPr marL="136525" marR="193040">
              <a:lnSpc>
                <a:spcPct val="132400"/>
              </a:lnSpc>
              <a:spcBef>
                <a:spcPts val="5"/>
              </a:spcBef>
              <a:tabLst>
                <a:tab pos="3422015" algn="l"/>
                <a:tab pos="5038090"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cat</a:t>
            </a:r>
            <a:r>
              <a:rPr sz="850" spc="30" dirty="0">
                <a:solidFill>
                  <a:srgbClr val="333333"/>
                </a:solidFill>
                <a:latin typeface="Lucida Console"/>
                <a:cs typeface="Lucida Console"/>
              </a:rPr>
              <a:t> /nfsfile/readmewelcome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linuxprobe.com[root@linuxprobe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/etc/fstab </a:t>
            </a:r>
            <a:r>
              <a:rPr sz="850" spc="20" dirty="0">
                <a:solidFill>
                  <a:srgbClr val="333333"/>
                </a:solidFill>
                <a:latin typeface="Lucida Console"/>
                <a:cs typeface="Lucida Console"/>
              </a:rPr>
              <a:t>##</a:t>
            </a:r>
            <a:r>
              <a:rPr sz="850" spc="30" dirty="0">
                <a:solidFill>
                  <a:srgbClr val="333333"/>
                </a:solidFill>
                <a:latin typeface="Lucida Console"/>
                <a:cs typeface="Lucida Console"/>
              </a:rPr>
              <a:t> /etc/fstab# Created </a:t>
            </a:r>
            <a:r>
              <a:rPr sz="850" spc="20" dirty="0">
                <a:solidFill>
                  <a:srgbClr val="333333"/>
                </a:solidFill>
                <a:latin typeface="Lucida Console"/>
                <a:cs typeface="Lucida Console"/>
              </a:rPr>
              <a:t>by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anaconda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Thu</a:t>
            </a:r>
            <a:r>
              <a:rPr sz="850" spc="30" dirty="0">
                <a:solidFill>
                  <a:srgbClr val="333333"/>
                </a:solidFill>
                <a:latin typeface="Lucida Console"/>
                <a:cs typeface="Lucida Console"/>
              </a:rPr>
              <a:t> </a:t>
            </a:r>
            <a:r>
              <a:rPr sz="850" spc="25" dirty="0">
                <a:solidFill>
                  <a:srgbClr val="333333"/>
                </a:solidFill>
                <a:latin typeface="Lucida Console"/>
                <a:cs typeface="Lucida Console"/>
              </a:rPr>
              <a:t>Feb</a:t>
            </a:r>
            <a:r>
              <a:rPr sz="850" spc="30" dirty="0">
                <a:solidFill>
                  <a:srgbClr val="333333"/>
                </a:solidFill>
                <a:latin typeface="Lucida Console"/>
                <a:cs typeface="Lucida Console"/>
              </a:rPr>
              <a:t> </a:t>
            </a:r>
            <a:r>
              <a:rPr sz="850" spc="20" dirty="0">
                <a:solidFill>
                  <a:srgbClr val="333333"/>
                </a:solidFill>
                <a:latin typeface="Lucida Console"/>
                <a:cs typeface="Lucida Console"/>
              </a:rPr>
              <a:t>25</a:t>
            </a:r>
            <a:r>
              <a:rPr sz="850" spc="30" dirty="0">
                <a:solidFill>
                  <a:srgbClr val="333333"/>
                </a:solidFill>
                <a:latin typeface="Lucida Console"/>
                <a:cs typeface="Lucida Console"/>
              </a:rPr>
              <a:t> 10:42:11 </a:t>
            </a:r>
            <a:r>
              <a:rPr sz="850" spc="25" dirty="0">
                <a:solidFill>
                  <a:srgbClr val="333333"/>
                </a:solidFill>
                <a:latin typeface="Lucida Console"/>
                <a:cs typeface="Lucida Console"/>
              </a:rPr>
              <a:t>2021##</a:t>
            </a:r>
            <a:r>
              <a:rPr sz="850" spc="30" dirty="0">
                <a:solidFill>
                  <a:srgbClr val="333333"/>
                </a:solidFill>
                <a:latin typeface="Lucida Console"/>
                <a:cs typeface="Lucida Console"/>
              </a:rPr>
              <a:t> Accessible filesystems,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reference,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are </a:t>
            </a:r>
            <a:r>
              <a:rPr sz="850" spc="30" dirty="0">
                <a:solidFill>
                  <a:srgbClr val="333333"/>
                </a:solidFill>
                <a:latin typeface="Lucida Console"/>
                <a:cs typeface="Lucida Console"/>
              </a:rPr>
              <a:t>maintained </a:t>
            </a:r>
            <a:r>
              <a:rPr sz="850" spc="25" dirty="0">
                <a:solidFill>
                  <a:srgbClr val="333333"/>
                </a:solidFill>
                <a:latin typeface="Lucida Console"/>
                <a:cs typeface="Lucida Console"/>
              </a:rPr>
              <a:t>under</a:t>
            </a:r>
            <a:r>
              <a:rPr sz="850" spc="30" dirty="0">
                <a:solidFill>
                  <a:srgbClr val="333333"/>
                </a:solidFill>
                <a:latin typeface="Lucida Console"/>
                <a:cs typeface="Lucida Console"/>
              </a:rPr>
              <a:t> '/dev/disk/'.# </a:t>
            </a:r>
            <a:r>
              <a:rPr sz="850" spc="25" dirty="0">
                <a:solidFill>
                  <a:srgbClr val="333333"/>
                </a:solidFill>
                <a:latin typeface="Lucida Console"/>
                <a:cs typeface="Lucida Console"/>
              </a:rPr>
              <a:t>See</a:t>
            </a:r>
            <a:r>
              <a:rPr sz="850" spc="30" dirty="0">
                <a:solidFill>
                  <a:srgbClr val="333333"/>
                </a:solidFill>
                <a:latin typeface="Lucida Console"/>
                <a:cs typeface="Lucida Console"/>
              </a:rPr>
              <a:t> </a:t>
            </a:r>
            <a:r>
              <a:rPr sz="850" spc="25" dirty="0">
                <a:solidFill>
                  <a:srgbClr val="333333"/>
                </a:solidFill>
                <a:latin typeface="Lucida Console"/>
                <a:cs typeface="Lucida Console"/>
              </a:rPr>
              <a:t>man</a:t>
            </a:r>
            <a:r>
              <a:rPr sz="850" spc="30" dirty="0">
                <a:solidFill>
                  <a:srgbClr val="333333"/>
                </a:solidFill>
                <a:latin typeface="Lucida Console"/>
                <a:cs typeface="Lucida Console"/>
              </a:rPr>
              <a:t> </a:t>
            </a:r>
            <a:r>
              <a:rPr sz="850" spc="25" dirty="0">
                <a:solidFill>
                  <a:srgbClr val="333333"/>
                </a:solidFill>
                <a:latin typeface="Lucida Console"/>
                <a:cs typeface="Lucida Console"/>
              </a:rPr>
              <a:t>pages</a:t>
            </a:r>
            <a:r>
              <a:rPr sz="850" spc="30" dirty="0">
                <a:solidFill>
                  <a:srgbClr val="333333"/>
                </a:solidFill>
                <a:latin typeface="Lucida Console"/>
                <a:cs typeface="Lucida Console"/>
              </a:rPr>
              <a:t> fstab(5), findfs(8), </a:t>
            </a:r>
            <a:r>
              <a:rPr sz="850" spc="35" dirty="0">
                <a:solidFill>
                  <a:srgbClr val="333333"/>
                </a:solidFill>
                <a:latin typeface="Lucida Console"/>
                <a:cs typeface="Lucida Console"/>
              </a:rPr>
              <a:t> </a:t>
            </a:r>
            <a:r>
              <a:rPr sz="850" spc="30" dirty="0">
                <a:solidFill>
                  <a:srgbClr val="333333"/>
                </a:solidFill>
                <a:latin typeface="Lucida Console"/>
                <a:cs typeface="Lucida Console"/>
              </a:rPr>
              <a:t>mount(8) </a:t>
            </a:r>
            <a:r>
              <a:rPr sz="850" spc="25" dirty="0">
                <a:solidFill>
                  <a:srgbClr val="333333"/>
                </a:solidFill>
                <a:latin typeface="Lucida Console"/>
                <a:cs typeface="Lucida Console"/>
              </a:rPr>
              <a:t>and/or</a:t>
            </a:r>
            <a:r>
              <a:rPr sz="850" spc="30" dirty="0">
                <a:solidFill>
                  <a:srgbClr val="333333"/>
                </a:solidFill>
                <a:latin typeface="Lucida Console"/>
                <a:cs typeface="Lucida Console"/>
              </a:rPr>
              <a:t> blkid(8)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more</a:t>
            </a:r>
            <a:r>
              <a:rPr sz="850" spc="35" dirty="0">
                <a:solidFill>
                  <a:srgbClr val="333333"/>
                </a:solidFill>
                <a:latin typeface="Lucida Console"/>
                <a:cs typeface="Lucida Console"/>
              </a:rPr>
              <a:t> </a:t>
            </a:r>
            <a:r>
              <a:rPr sz="850" spc="30" dirty="0">
                <a:solidFill>
                  <a:srgbClr val="333333"/>
                </a:solidFill>
                <a:latin typeface="Lucida Console"/>
                <a:cs typeface="Lucida Console"/>
              </a:rPr>
              <a:t>info.## </a:t>
            </a:r>
            <a:r>
              <a:rPr sz="850" spc="25" dirty="0">
                <a:solidFill>
                  <a:srgbClr val="333333"/>
                </a:solidFill>
                <a:latin typeface="Lucida Console"/>
                <a:cs typeface="Lucida Console"/>
              </a:rPr>
              <a:t>After</a:t>
            </a:r>
            <a:r>
              <a:rPr sz="850" spc="30" dirty="0">
                <a:solidFill>
                  <a:srgbClr val="333333"/>
                </a:solidFill>
                <a:latin typeface="Lucida Console"/>
                <a:cs typeface="Lucida Console"/>
              </a:rPr>
              <a:t> editing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5" dirty="0">
                <a:solidFill>
                  <a:srgbClr val="333333"/>
                </a:solidFill>
                <a:latin typeface="Lucida Console"/>
                <a:cs typeface="Lucida Console"/>
              </a:rPr>
              <a:t> </a:t>
            </a:r>
            <a:r>
              <a:rPr sz="850" spc="25" dirty="0">
                <a:solidFill>
                  <a:srgbClr val="333333"/>
                </a:solidFill>
                <a:latin typeface="Lucida Console"/>
                <a:cs typeface="Lucida Console"/>
              </a:rPr>
              <a:t>run </a:t>
            </a:r>
            <a:r>
              <a:rPr sz="850" spc="30" dirty="0">
                <a:solidFill>
                  <a:srgbClr val="333333"/>
                </a:solidFill>
                <a:latin typeface="Lucida Console"/>
                <a:cs typeface="Lucida Console"/>
              </a:rPr>
              <a:t> 'systemctl daemon-reload'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update</a:t>
            </a:r>
            <a:r>
              <a:rPr sz="850" spc="30" dirty="0">
                <a:solidFill>
                  <a:srgbClr val="333333"/>
                </a:solidFill>
                <a:latin typeface="Lucida Console"/>
                <a:cs typeface="Lucida Console"/>
              </a:rPr>
              <a:t> systemd#</a:t>
            </a:r>
            <a:r>
              <a:rPr sz="850" spc="35" dirty="0">
                <a:solidFill>
                  <a:srgbClr val="333333"/>
                </a:solidFill>
                <a:latin typeface="Lucida Console"/>
                <a:cs typeface="Lucida Console"/>
              </a:rPr>
              <a:t> </a:t>
            </a:r>
            <a:r>
              <a:rPr sz="850" spc="25" dirty="0">
                <a:solidFill>
                  <a:srgbClr val="333333"/>
                </a:solidFill>
                <a:latin typeface="Lucida Console"/>
                <a:cs typeface="Lucida Console"/>
              </a:rPr>
              <a:t>units</a:t>
            </a:r>
            <a:r>
              <a:rPr sz="850" spc="30" dirty="0">
                <a:solidFill>
                  <a:srgbClr val="333333"/>
                </a:solidFill>
                <a:latin typeface="Lucida Console"/>
                <a:cs typeface="Lucida Console"/>
              </a:rPr>
              <a:t> generated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 </a:t>
            </a:r>
            <a:r>
              <a:rPr sz="850" spc="30" dirty="0">
                <a:solidFill>
                  <a:srgbClr val="333333"/>
                </a:solidFill>
                <a:latin typeface="Lucida Console"/>
                <a:cs typeface="Lucida Console"/>
              </a:rPr>
              <a:t> file.#/dev/mapper/rhel-root	</a:t>
            </a:r>
            <a:r>
              <a:rPr sz="850" spc="15" dirty="0">
                <a:solidFill>
                  <a:srgbClr val="333333"/>
                </a:solidFill>
                <a:latin typeface="Lucida Console"/>
                <a:cs typeface="Lucida Console"/>
              </a:rPr>
              <a:t>/	</a:t>
            </a:r>
            <a:r>
              <a:rPr sz="850" spc="25" dirty="0">
                <a:solidFill>
                  <a:srgbClr val="333333"/>
                </a:solidFill>
                <a:latin typeface="Lucida Console"/>
                <a:cs typeface="Lucida Console"/>
              </a:rPr>
              <a:t>xfs</a:t>
            </a:r>
            <a:endParaRPr sz="850">
              <a:latin typeface="Lucida Console"/>
              <a:cs typeface="Lucida Console"/>
            </a:endParaRPr>
          </a:p>
        </p:txBody>
      </p:sp>
      <p:sp>
        <p:nvSpPr>
          <p:cNvPr id="30" name="object 30"/>
          <p:cNvSpPr txBox="1"/>
          <p:nvPr/>
        </p:nvSpPr>
        <p:spPr>
          <a:xfrm>
            <a:off x="1070306" y="5304765"/>
            <a:ext cx="4582795" cy="368935"/>
          </a:xfrm>
          <a:prstGeom prst="rect">
            <a:avLst/>
          </a:prstGeom>
        </p:spPr>
        <p:txBody>
          <a:bodyPr vert="horz" wrap="square" lIns="0" tIns="11430" rIns="0" bIns="0" rtlCol="0">
            <a:spAutoFit/>
          </a:bodyPr>
          <a:lstStyle/>
          <a:p>
            <a:pPr marL="415925" marR="5080" indent="-403860">
              <a:lnSpc>
                <a:spcPct val="132400"/>
              </a:lnSpc>
              <a:spcBef>
                <a:spcPts val="90"/>
              </a:spcBef>
              <a:tabLst>
                <a:tab pos="1105535" algn="l"/>
              </a:tabLst>
            </a:pPr>
            <a:r>
              <a:rPr sz="850" spc="30" dirty="0">
                <a:solidFill>
                  <a:srgbClr val="333333"/>
                </a:solidFill>
                <a:latin typeface="Lucida Console"/>
                <a:cs typeface="Lucida Console"/>
              </a:rPr>
              <a:t>defaults	</a:t>
            </a:r>
            <a:r>
              <a:rPr sz="850" spc="15" dirty="0">
                <a:solidFill>
                  <a:srgbClr val="333333"/>
                </a:solidFill>
                <a:latin typeface="Lucida Console"/>
                <a:cs typeface="Lucida Console"/>
              </a:rPr>
              <a:t>0</a:t>
            </a:r>
            <a:r>
              <a:rPr sz="850" spc="30" dirty="0">
                <a:solidFill>
                  <a:srgbClr val="333333"/>
                </a:solidFill>
                <a:latin typeface="Lucida Console"/>
                <a:cs typeface="Lucida Console"/>
              </a:rPr>
              <a:t> 0UUID=37d0bdc6-d70d-4cc0-b356-51195ad90369 </a:t>
            </a:r>
            <a:r>
              <a:rPr sz="850" spc="25" dirty="0">
                <a:solidFill>
                  <a:srgbClr val="333333"/>
                </a:solidFill>
                <a:latin typeface="Lucida Console"/>
                <a:cs typeface="Lucida Console"/>
              </a:rPr>
              <a:t>/boot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xfs</a:t>
            </a:r>
            <a:endParaRPr sz="850">
              <a:latin typeface="Lucida Console"/>
              <a:cs typeface="Lucida Console"/>
            </a:endParaRPr>
          </a:p>
        </p:txBody>
      </p:sp>
      <p:sp>
        <p:nvSpPr>
          <p:cNvPr id="31" name="object 31"/>
          <p:cNvSpPr txBox="1"/>
          <p:nvPr/>
        </p:nvSpPr>
        <p:spPr>
          <a:xfrm>
            <a:off x="6186678" y="5512189"/>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swa</a:t>
            </a:r>
            <a:r>
              <a:rPr sz="850" spc="15" dirty="0">
                <a:solidFill>
                  <a:srgbClr val="333333"/>
                </a:solidFill>
                <a:latin typeface="Lucida Console"/>
                <a:cs typeface="Lucida Console"/>
              </a:rPr>
              <a:t>p</a:t>
            </a:r>
            <a:endParaRPr sz="850">
              <a:latin typeface="Lucida Console"/>
              <a:cs typeface="Lucida Console"/>
            </a:endParaRPr>
          </a:p>
        </p:txBody>
      </p:sp>
      <p:sp>
        <p:nvSpPr>
          <p:cNvPr id="32" name="object 32"/>
          <p:cNvSpPr txBox="1"/>
          <p:nvPr/>
        </p:nvSpPr>
        <p:spPr>
          <a:xfrm>
            <a:off x="2018064" y="5476283"/>
            <a:ext cx="2780030" cy="368935"/>
          </a:xfrm>
          <a:prstGeom prst="rect">
            <a:avLst/>
          </a:prstGeom>
        </p:spPr>
        <p:txBody>
          <a:bodyPr vert="horz" wrap="square" lIns="0" tIns="11430" rIns="0" bIns="0" rtlCol="0">
            <a:spAutoFit/>
          </a:bodyPr>
          <a:lstStyle/>
          <a:p>
            <a:pPr marL="342265" marR="5080" indent="-330200">
              <a:lnSpc>
                <a:spcPct val="132400"/>
              </a:lnSpc>
              <a:spcBef>
                <a:spcPts val="90"/>
              </a:spcBef>
              <a:tabLst>
                <a:tab pos="1105535" algn="l"/>
              </a:tabLst>
            </a:pPr>
            <a:r>
              <a:rPr sz="850" spc="30" dirty="0">
                <a:solidFill>
                  <a:srgbClr val="333333"/>
                </a:solidFill>
                <a:latin typeface="Lucida Console"/>
                <a:cs typeface="Lucida Console"/>
              </a:rPr>
              <a:t>defaults	</a:t>
            </a:r>
            <a:r>
              <a:rPr sz="850" spc="15" dirty="0">
                <a:solidFill>
                  <a:srgbClr val="333333"/>
                </a:solidFill>
                <a:latin typeface="Lucida Console"/>
                <a:cs typeface="Lucida Console"/>
              </a:rPr>
              <a:t>0 </a:t>
            </a:r>
            <a:r>
              <a:rPr sz="850" spc="30" dirty="0">
                <a:solidFill>
                  <a:srgbClr val="333333"/>
                </a:solidFill>
                <a:latin typeface="Lucida Console"/>
                <a:cs typeface="Lucida Console"/>
              </a:rPr>
              <a:t>0/dev/mapper/rhel-swap </a:t>
            </a:r>
            <a:r>
              <a:rPr sz="850" spc="-505" dirty="0">
                <a:solidFill>
                  <a:srgbClr val="333333"/>
                </a:solidFill>
                <a:latin typeface="Lucida Console"/>
                <a:cs typeface="Lucida Console"/>
              </a:rPr>
              <a:t> </a:t>
            </a:r>
            <a:r>
              <a:rPr sz="850" spc="25" dirty="0">
                <a:solidFill>
                  <a:srgbClr val="333333"/>
                </a:solidFill>
                <a:latin typeface="Lucida Console"/>
                <a:cs typeface="Lucida Console"/>
              </a:rPr>
              <a:t>swap</a:t>
            </a:r>
            <a:endParaRPr sz="850">
              <a:latin typeface="Lucida Console"/>
              <a:cs typeface="Lucida Console"/>
            </a:endParaRPr>
          </a:p>
        </p:txBody>
      </p:sp>
      <p:sp>
        <p:nvSpPr>
          <p:cNvPr id="33" name="object 33"/>
          <p:cNvSpPr txBox="1"/>
          <p:nvPr/>
        </p:nvSpPr>
        <p:spPr>
          <a:xfrm>
            <a:off x="2894231" y="5683707"/>
            <a:ext cx="57912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default</a:t>
            </a:r>
            <a:r>
              <a:rPr sz="850" spc="15" dirty="0">
                <a:solidFill>
                  <a:srgbClr val="333333"/>
                </a:solidFill>
                <a:latin typeface="Lucida Console"/>
                <a:cs typeface="Lucida Console"/>
              </a:rPr>
              <a:t>s</a:t>
            </a:r>
            <a:endParaRPr sz="850">
              <a:latin typeface="Lucida Console"/>
              <a:cs typeface="Lucida Console"/>
            </a:endParaRPr>
          </a:p>
        </p:txBody>
      </p:sp>
      <p:sp>
        <p:nvSpPr>
          <p:cNvPr id="34" name="object 34"/>
          <p:cNvSpPr txBox="1"/>
          <p:nvPr/>
        </p:nvSpPr>
        <p:spPr>
          <a:xfrm>
            <a:off x="3987352" y="5683707"/>
            <a:ext cx="923925"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0</a:t>
            </a:r>
            <a:r>
              <a:rPr sz="850" spc="-45" dirty="0">
                <a:solidFill>
                  <a:srgbClr val="333333"/>
                </a:solidFill>
                <a:latin typeface="Lucida Console"/>
                <a:cs typeface="Lucida Console"/>
              </a:rPr>
              <a:t> </a:t>
            </a:r>
            <a:r>
              <a:rPr sz="850" spc="30" dirty="0">
                <a:solidFill>
                  <a:srgbClr val="333333"/>
                </a:solidFill>
                <a:latin typeface="Lucida Console"/>
                <a:cs typeface="Lucida Console"/>
              </a:rPr>
              <a:t>0/dev/cdrom</a:t>
            </a:r>
            <a:endParaRPr sz="850">
              <a:latin typeface="Lucida Console"/>
              <a:cs typeface="Lucida Console"/>
            </a:endParaRPr>
          </a:p>
        </p:txBody>
      </p:sp>
      <p:sp>
        <p:nvSpPr>
          <p:cNvPr id="35" name="object 35"/>
          <p:cNvSpPr txBox="1"/>
          <p:nvPr/>
        </p:nvSpPr>
        <p:spPr>
          <a:xfrm>
            <a:off x="4826817" y="5855226"/>
            <a:ext cx="22987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36" name="object 36"/>
          <p:cNvSpPr txBox="1"/>
          <p:nvPr/>
        </p:nvSpPr>
        <p:spPr>
          <a:xfrm>
            <a:off x="1070306" y="5819321"/>
            <a:ext cx="1550670" cy="368935"/>
          </a:xfrm>
          <a:prstGeom prst="rect">
            <a:avLst/>
          </a:prstGeom>
        </p:spPr>
        <p:txBody>
          <a:bodyPr vert="horz" wrap="square" lIns="0" tIns="11430" rIns="0" bIns="0" rtlCol="0">
            <a:spAutoFit/>
          </a:bodyPr>
          <a:lstStyle/>
          <a:p>
            <a:pPr marL="12700" marR="5080" indent="470534">
              <a:lnSpc>
                <a:spcPct val="132400"/>
              </a:lnSpc>
              <a:spcBef>
                <a:spcPts val="90"/>
              </a:spcBef>
            </a:pPr>
            <a:r>
              <a:rPr sz="850" spc="30" dirty="0">
                <a:solidFill>
                  <a:srgbClr val="333333"/>
                </a:solidFill>
                <a:latin typeface="Lucida Console"/>
                <a:cs typeface="Lucida Console"/>
              </a:rPr>
              <a:t>/media/cdrom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192.168.10.10:/nfsfil</a:t>
            </a:r>
            <a:r>
              <a:rPr sz="850" spc="15" dirty="0">
                <a:solidFill>
                  <a:srgbClr val="333333"/>
                </a:solidFill>
                <a:latin typeface="Lucida Console"/>
                <a:cs typeface="Lucida Console"/>
              </a:rPr>
              <a:t>e</a:t>
            </a:r>
            <a:endParaRPr sz="850">
              <a:latin typeface="Lucida Console"/>
              <a:cs typeface="Lucida Console"/>
            </a:endParaRPr>
          </a:p>
        </p:txBody>
      </p:sp>
      <p:sp>
        <p:nvSpPr>
          <p:cNvPr id="37" name="object 37"/>
          <p:cNvSpPr txBox="1"/>
          <p:nvPr/>
        </p:nvSpPr>
        <p:spPr>
          <a:xfrm>
            <a:off x="3180595" y="5819321"/>
            <a:ext cx="133985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iso9660</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defaults</a:t>
            </a:r>
            <a:endParaRPr sz="850">
              <a:latin typeface="Lucida Console"/>
              <a:cs typeface="Lucida Console"/>
            </a:endParaRPr>
          </a:p>
          <a:p>
            <a:pPr marL="773430">
              <a:lnSpc>
                <a:spcPct val="100000"/>
              </a:lnSpc>
              <a:spcBef>
                <a:spcPts val="330"/>
              </a:spcBef>
            </a:pPr>
            <a:r>
              <a:rPr sz="850" spc="30" dirty="0">
                <a:solidFill>
                  <a:srgbClr val="333333"/>
                </a:solidFill>
                <a:latin typeface="Lucida Console"/>
                <a:cs typeface="Lucida Console"/>
              </a:rPr>
              <a:t>/nfsfil</a:t>
            </a:r>
            <a:r>
              <a:rPr sz="850" spc="15" dirty="0">
                <a:solidFill>
                  <a:srgbClr val="333333"/>
                </a:solidFill>
                <a:latin typeface="Lucida Console"/>
                <a:cs typeface="Lucida Console"/>
              </a:rPr>
              <a:t>e</a:t>
            </a:r>
            <a:endParaRPr sz="850">
              <a:latin typeface="Lucida Console"/>
              <a:cs typeface="Lucida Console"/>
            </a:endParaRPr>
          </a:p>
        </p:txBody>
      </p:sp>
      <p:sp>
        <p:nvSpPr>
          <p:cNvPr id="38" name="object 38"/>
          <p:cNvSpPr txBox="1"/>
          <p:nvPr/>
        </p:nvSpPr>
        <p:spPr>
          <a:xfrm>
            <a:off x="5572886" y="6026744"/>
            <a:ext cx="23177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nf</a:t>
            </a:r>
            <a:r>
              <a:rPr sz="850" spc="15" dirty="0">
                <a:solidFill>
                  <a:srgbClr val="333333"/>
                </a:solidFill>
                <a:latin typeface="Lucida Console"/>
                <a:cs typeface="Lucida Console"/>
              </a:rPr>
              <a:t>s</a:t>
            </a:r>
            <a:endParaRPr sz="850">
              <a:latin typeface="Lucida Console"/>
              <a:cs typeface="Lucida Console"/>
            </a:endParaRPr>
          </a:p>
        </p:txBody>
      </p:sp>
      <p:sp>
        <p:nvSpPr>
          <p:cNvPr id="39" name="object 39"/>
          <p:cNvSpPr txBox="1"/>
          <p:nvPr/>
        </p:nvSpPr>
        <p:spPr>
          <a:xfrm>
            <a:off x="946424" y="6198263"/>
            <a:ext cx="5662930" cy="2783840"/>
          </a:xfrm>
          <a:prstGeom prst="rect">
            <a:avLst/>
          </a:prstGeom>
        </p:spPr>
        <p:txBody>
          <a:bodyPr vert="horz" wrap="square" lIns="0" tIns="17780" rIns="0" bIns="0" rtlCol="0">
            <a:spAutoFit/>
          </a:bodyPr>
          <a:lstStyle/>
          <a:p>
            <a:pPr marL="136525">
              <a:lnSpc>
                <a:spcPct val="100000"/>
              </a:lnSpc>
              <a:spcBef>
                <a:spcPts val="140"/>
              </a:spcBef>
              <a:tabLst>
                <a:tab pos="1229360" algn="l"/>
              </a:tabLst>
            </a:pPr>
            <a:r>
              <a:rPr sz="850" spc="30" dirty="0">
                <a:solidFill>
                  <a:srgbClr val="333333"/>
                </a:solidFill>
                <a:latin typeface="Lucida Console"/>
                <a:cs typeface="Lucida Console"/>
              </a:rPr>
              <a:t>defaults	</a:t>
            </a:r>
            <a:r>
              <a:rPr sz="850" spc="15" dirty="0">
                <a:solidFill>
                  <a:srgbClr val="333333"/>
                </a:solidFill>
                <a:latin typeface="Lucida Console"/>
                <a:cs typeface="Lucida Console"/>
              </a:rPr>
              <a:t>0</a:t>
            </a:r>
            <a:r>
              <a:rPr sz="850" spc="-35"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20" dirty="0">
                <a:solidFill>
                  <a:srgbClr val="333333"/>
                </a:solidFill>
                <a:latin typeface="Trebuchet MS"/>
                <a:cs typeface="Trebuchet MS"/>
              </a:rPr>
              <a:t>12.3</a:t>
            </a:r>
            <a:r>
              <a:rPr sz="950" b="1" spc="-35" dirty="0">
                <a:solidFill>
                  <a:srgbClr val="333333"/>
                </a:solidFill>
                <a:latin typeface="Trebuchet MS"/>
                <a:cs typeface="Trebuchet MS"/>
              </a:rPr>
              <a:t> </a:t>
            </a:r>
            <a:r>
              <a:rPr sz="950" b="1" spc="50" dirty="0">
                <a:solidFill>
                  <a:srgbClr val="333333"/>
                </a:solidFill>
                <a:latin typeface="Trebuchet MS"/>
                <a:cs typeface="Trebuchet MS"/>
              </a:rPr>
              <a:t>AutoFs</a:t>
            </a:r>
            <a:r>
              <a:rPr sz="950" b="1" spc="25" dirty="0">
                <a:solidFill>
                  <a:srgbClr val="333333"/>
                </a:solidFill>
                <a:latin typeface="微软雅黑"/>
                <a:cs typeface="微软雅黑"/>
              </a:rPr>
              <a:t>自动挂载服务</a:t>
            </a:r>
            <a:endParaRPr sz="950">
              <a:latin typeface="微软雅黑"/>
              <a:cs typeface="微软雅黑"/>
            </a:endParaRPr>
          </a:p>
          <a:p>
            <a:pPr marL="12700" marR="38100" algn="just">
              <a:lnSpc>
                <a:spcPct val="131600"/>
              </a:lnSpc>
              <a:spcBef>
                <a:spcPts val="900"/>
              </a:spcBef>
            </a:pPr>
            <a:r>
              <a:rPr sz="950" b="1" spc="25" dirty="0">
                <a:solidFill>
                  <a:srgbClr val="333333"/>
                </a:solidFill>
                <a:latin typeface="微软雅黑"/>
                <a:cs typeface="微软雅黑"/>
              </a:rPr>
              <a:t>无论是</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服务还是</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服务，都要把挂载信息写入到</a:t>
            </a:r>
            <a:r>
              <a:rPr sz="950" b="1" spc="45" dirty="0">
                <a:solidFill>
                  <a:srgbClr val="333333"/>
                </a:solidFill>
                <a:latin typeface="Trebuchet MS"/>
                <a:cs typeface="Trebuchet MS"/>
              </a:rPr>
              <a:t>/etc/fstab</a:t>
            </a:r>
            <a:r>
              <a:rPr sz="950" b="1" spc="20" dirty="0">
                <a:solidFill>
                  <a:srgbClr val="333333"/>
                </a:solidFill>
                <a:latin typeface="微软雅黑"/>
                <a:cs typeface="微软雅黑"/>
              </a:rPr>
              <a:t>中，这样远程共享资源就会自动随 </a:t>
            </a:r>
            <a:r>
              <a:rPr sz="950" b="1" spc="25" dirty="0">
                <a:solidFill>
                  <a:srgbClr val="333333"/>
                </a:solidFill>
                <a:latin typeface="微软雅黑"/>
                <a:cs typeface="微软雅黑"/>
              </a:rPr>
              <a:t>服务器开机而进行挂载。虽然这很方便，但是如果挂载的远程资源太多，则会给网络带宽和服务器的硬 件资源带来很大负载。如果在资源挂载后长期不使用，也会造成服务器硬件资源的浪费。可能会有读者 说，</a:t>
            </a:r>
            <a:r>
              <a:rPr sz="950" b="1" spc="-125" dirty="0">
                <a:solidFill>
                  <a:srgbClr val="333333"/>
                </a:solidFill>
                <a:latin typeface="Trebuchet MS"/>
                <a:cs typeface="Trebuchet MS"/>
              </a:rPr>
              <a:t>“</a:t>
            </a:r>
            <a:r>
              <a:rPr sz="950" b="1" spc="25" dirty="0">
                <a:solidFill>
                  <a:srgbClr val="333333"/>
                </a:solidFill>
                <a:latin typeface="微软雅黑"/>
                <a:cs typeface="微软雅黑"/>
              </a:rPr>
              <a:t>可以在每次使用之前执行</a:t>
            </a:r>
            <a:r>
              <a:rPr sz="950" b="1" spc="80" dirty="0">
                <a:solidFill>
                  <a:srgbClr val="333333"/>
                </a:solidFill>
                <a:latin typeface="Trebuchet MS"/>
                <a:cs typeface="Trebuchet MS"/>
              </a:rPr>
              <a:t>mount</a:t>
            </a:r>
            <a:r>
              <a:rPr sz="950" b="1" spc="25" dirty="0">
                <a:solidFill>
                  <a:srgbClr val="333333"/>
                </a:solidFill>
                <a:latin typeface="微软雅黑"/>
                <a:cs typeface="微软雅黑"/>
              </a:rPr>
              <a:t>命令进行手动挂载</a:t>
            </a:r>
            <a:r>
              <a:rPr sz="950" b="1" spc="-125" dirty="0">
                <a:solidFill>
                  <a:srgbClr val="333333"/>
                </a:solidFill>
                <a:latin typeface="Trebuchet MS"/>
                <a:cs typeface="Trebuchet MS"/>
              </a:rPr>
              <a:t>”</a:t>
            </a:r>
            <a:r>
              <a:rPr sz="950" b="1" spc="20" dirty="0">
                <a:solidFill>
                  <a:srgbClr val="333333"/>
                </a:solidFill>
                <a:latin typeface="微软雅黑"/>
                <a:cs typeface="微软雅黑"/>
              </a:rPr>
              <a:t>。这是一个不错的选择，但是每次都需要先挂 </a:t>
            </a:r>
            <a:r>
              <a:rPr sz="950" b="1" spc="25" dirty="0">
                <a:solidFill>
                  <a:srgbClr val="333333"/>
                </a:solidFill>
                <a:latin typeface="微软雅黑"/>
                <a:cs typeface="微软雅黑"/>
              </a:rPr>
              <a:t>载再使用，您不觉得麻烦吗？</a:t>
            </a:r>
            <a:endParaRPr sz="950">
              <a:latin typeface="微软雅黑"/>
              <a:cs typeface="微软雅黑"/>
            </a:endParaRPr>
          </a:p>
          <a:p>
            <a:pPr marL="12700" marR="5080">
              <a:lnSpc>
                <a:spcPct val="131600"/>
              </a:lnSpc>
              <a:spcBef>
                <a:spcPts val="750"/>
              </a:spcBef>
            </a:pPr>
            <a:r>
              <a:rPr sz="950" b="1" spc="60" dirty="0">
                <a:solidFill>
                  <a:srgbClr val="333333"/>
                </a:solidFill>
                <a:latin typeface="Trebuchet MS"/>
                <a:cs typeface="Trebuchet MS"/>
              </a:rPr>
              <a:t>autofs</a:t>
            </a:r>
            <a:r>
              <a:rPr sz="950" b="1" spc="25" dirty="0">
                <a:solidFill>
                  <a:srgbClr val="333333"/>
                </a:solidFill>
                <a:latin typeface="微软雅黑"/>
                <a:cs typeface="微软雅黑"/>
              </a:rPr>
              <a:t>自动挂载服务可以帮我们解决这一问题。与</a:t>
            </a:r>
            <a:r>
              <a:rPr sz="950" b="1" spc="80" dirty="0">
                <a:solidFill>
                  <a:srgbClr val="333333"/>
                </a:solidFill>
                <a:latin typeface="Trebuchet MS"/>
                <a:cs typeface="Trebuchet MS"/>
              </a:rPr>
              <a:t>mount</a:t>
            </a:r>
            <a:r>
              <a:rPr sz="950" b="1" spc="25" dirty="0">
                <a:solidFill>
                  <a:srgbClr val="333333"/>
                </a:solidFill>
                <a:latin typeface="微软雅黑"/>
                <a:cs typeface="微软雅黑"/>
              </a:rPr>
              <a:t>命令不同，</a:t>
            </a:r>
            <a:r>
              <a:rPr sz="950" b="1" spc="60" dirty="0">
                <a:solidFill>
                  <a:srgbClr val="333333"/>
                </a:solidFill>
                <a:latin typeface="Trebuchet MS"/>
                <a:cs typeface="Trebuchet MS"/>
              </a:rPr>
              <a:t>autofs</a:t>
            </a:r>
            <a:r>
              <a:rPr sz="950" b="1" spc="25" dirty="0">
                <a:solidFill>
                  <a:srgbClr val="333333"/>
                </a:solidFill>
                <a:latin typeface="微软雅黑"/>
                <a:cs typeface="微软雅黑"/>
              </a:rPr>
              <a:t>服务程序是一种</a:t>
            </a:r>
            <a:r>
              <a:rPr sz="950" b="1" spc="45" dirty="0">
                <a:solidFill>
                  <a:srgbClr val="333333"/>
                </a:solidFill>
                <a:latin typeface="Trebuchet MS"/>
                <a:cs typeface="Trebuchet MS"/>
              </a:rPr>
              <a:t>Linux</a:t>
            </a:r>
            <a:r>
              <a:rPr sz="950" b="1" spc="15" dirty="0">
                <a:solidFill>
                  <a:srgbClr val="333333"/>
                </a:solidFill>
                <a:latin typeface="微软雅黑"/>
                <a:cs typeface="微软雅黑"/>
              </a:rPr>
              <a:t>系统 </a:t>
            </a:r>
            <a:r>
              <a:rPr sz="950" b="1" spc="25" dirty="0">
                <a:solidFill>
                  <a:srgbClr val="333333"/>
                </a:solidFill>
                <a:latin typeface="微软雅黑"/>
                <a:cs typeface="微软雅黑"/>
              </a:rPr>
              <a:t>守护进程，当检测到用户试图访问一个尚未挂载的文件系统时，将自动挂载该文件系统。换句话说，将 挂载信息填入</a:t>
            </a:r>
            <a:r>
              <a:rPr sz="950" b="1" spc="45" dirty="0">
                <a:solidFill>
                  <a:srgbClr val="333333"/>
                </a:solidFill>
                <a:latin typeface="Trebuchet MS"/>
                <a:cs typeface="Trebuchet MS"/>
              </a:rPr>
              <a:t>/etc/fstab</a:t>
            </a:r>
            <a:r>
              <a:rPr sz="950" b="1" spc="25" dirty="0">
                <a:solidFill>
                  <a:srgbClr val="333333"/>
                </a:solidFill>
                <a:latin typeface="微软雅黑"/>
                <a:cs typeface="微软雅黑"/>
              </a:rPr>
              <a:t>文件后，系统在每次开机时都自动将其挂载，而</a:t>
            </a:r>
            <a:r>
              <a:rPr sz="950" b="1" spc="60" dirty="0">
                <a:solidFill>
                  <a:srgbClr val="333333"/>
                </a:solidFill>
                <a:latin typeface="Trebuchet MS"/>
                <a:cs typeface="Trebuchet MS"/>
              </a:rPr>
              <a:t>autofs</a:t>
            </a:r>
            <a:r>
              <a:rPr sz="950" b="1" spc="25" dirty="0">
                <a:solidFill>
                  <a:srgbClr val="333333"/>
                </a:solidFill>
                <a:latin typeface="微软雅黑"/>
                <a:cs typeface="微软雅黑"/>
              </a:rPr>
              <a:t>服务程序则是在用户需 要使用该文件系统时才去动态挂载，从而节约了网络资源和服务器的硬件资源。</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需要自行安装下</a:t>
            </a:r>
            <a:r>
              <a:rPr sz="950" b="1" spc="60" dirty="0">
                <a:solidFill>
                  <a:srgbClr val="333333"/>
                </a:solidFill>
                <a:latin typeface="Trebuchet MS"/>
                <a:cs typeface="Trebuchet MS"/>
              </a:rPr>
              <a:t>autofs</a:t>
            </a:r>
            <a:r>
              <a:rPr sz="950" b="1" spc="25" dirty="0">
                <a:solidFill>
                  <a:srgbClr val="333333"/>
                </a:solidFill>
                <a:latin typeface="微软雅黑"/>
                <a:cs typeface="微软雅黑"/>
              </a:rPr>
              <a:t>服务程序：</a:t>
            </a:r>
            <a:endParaRPr sz="950">
              <a:latin typeface="微软雅黑"/>
              <a:cs typeface="微软雅黑"/>
            </a:endParaRPr>
          </a:p>
        </p:txBody>
      </p:sp>
      <p:sp>
        <p:nvSpPr>
          <p:cNvPr id="40" name="object 4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92372" y="377524"/>
            <a:ext cx="250190" cy="159385"/>
          </a:xfrm>
          <a:prstGeom prst="rect">
            <a:avLst/>
          </a:prstGeom>
        </p:spPr>
        <p:txBody>
          <a:bodyPr vert="horz" wrap="square" lIns="0" tIns="15875" rIns="0" bIns="0" rtlCol="0">
            <a:spAutoFit/>
          </a:bodyPr>
          <a:lstStyle/>
          <a:p>
            <a:pPr marL="12700">
              <a:lnSpc>
                <a:spcPct val="100000"/>
              </a:lnSpc>
              <a:spcBef>
                <a:spcPts val="125"/>
              </a:spcBef>
            </a:pPr>
            <a:r>
              <a:rPr sz="850" b="1" spc="30" dirty="0">
                <a:solidFill>
                  <a:srgbClr val="4183C4"/>
                </a:solidFill>
                <a:latin typeface="Trebuchet MS"/>
                <a:cs typeface="Trebuchet MS"/>
              </a:rPr>
              <a:t>Tips</a:t>
            </a:r>
            <a:endParaRPr sz="850">
              <a:latin typeface="Trebuchet MS"/>
              <a:cs typeface="Trebuchet MS"/>
            </a:endParaRPr>
          </a:p>
        </p:txBody>
      </p:sp>
      <p:sp>
        <p:nvSpPr>
          <p:cNvPr id="3" name="object 3"/>
          <p:cNvSpPr txBox="1"/>
          <p:nvPr/>
        </p:nvSpPr>
        <p:spPr>
          <a:xfrm>
            <a:off x="1392372" y="511310"/>
            <a:ext cx="1647189" cy="368935"/>
          </a:xfrm>
          <a:prstGeom prst="rect">
            <a:avLst/>
          </a:prstGeom>
        </p:spPr>
        <p:txBody>
          <a:bodyPr vert="horz" wrap="square" lIns="0" tIns="53975" rIns="0" bIns="0" rtlCol="0">
            <a:spAutoFit/>
          </a:bodyPr>
          <a:lstStyle/>
          <a:p>
            <a:pPr marL="681355">
              <a:lnSpc>
                <a:spcPct val="100000"/>
              </a:lnSpc>
              <a:spcBef>
                <a:spcPts val="425"/>
              </a:spcBef>
            </a:pPr>
            <a:r>
              <a:rPr sz="850" b="1" spc="-25" dirty="0">
                <a:solidFill>
                  <a:srgbClr val="4183C4"/>
                </a:solidFill>
                <a:latin typeface="Trebuchet MS"/>
                <a:cs typeface="Trebuchet MS"/>
              </a:rPr>
              <a:t>8.3.2</a:t>
            </a:r>
            <a:r>
              <a:rPr sz="850" b="1" spc="-30" dirty="0">
                <a:solidFill>
                  <a:srgbClr val="4183C4"/>
                </a:solidFill>
                <a:latin typeface="Trebuchet MS"/>
                <a:cs typeface="Trebuchet MS"/>
              </a:rPr>
              <a:t> </a:t>
            </a:r>
            <a:r>
              <a:rPr sz="850" b="1" spc="25" dirty="0">
                <a:solidFill>
                  <a:srgbClr val="4183C4"/>
                </a:solidFill>
                <a:latin typeface="微软雅黑"/>
                <a:cs typeface="微软雅黑"/>
              </a:rPr>
              <a:t>图形管理工具</a:t>
            </a:r>
            <a:endParaRPr sz="850">
              <a:latin typeface="微软雅黑"/>
              <a:cs typeface="微软雅黑"/>
            </a:endParaRPr>
          </a:p>
          <a:p>
            <a:pPr marL="1270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p:txBody>
      </p:sp>
      <p:sp>
        <p:nvSpPr>
          <p:cNvPr id="4" name="object 4"/>
          <p:cNvSpPr txBox="1"/>
          <p:nvPr/>
        </p:nvSpPr>
        <p:spPr>
          <a:xfrm>
            <a:off x="946452" y="854345"/>
            <a:ext cx="2439035" cy="9458960"/>
          </a:xfrm>
          <a:prstGeom prst="rect">
            <a:avLst/>
          </a:prstGeom>
        </p:spPr>
        <p:txBody>
          <a:bodyPr vert="horz" wrap="square" lIns="0" tIns="53975" rIns="0" bIns="0" rtlCol="0">
            <a:spAutoFit/>
          </a:bodyPr>
          <a:lstStyle/>
          <a:p>
            <a:pPr marL="1092200" lvl="1" indent="-188595">
              <a:lnSpc>
                <a:spcPct val="100000"/>
              </a:lnSpc>
              <a:spcBef>
                <a:spcPts val="425"/>
              </a:spcBef>
              <a:buFont typeface="Trebuchet MS"/>
              <a:buAutoNum type="arabicPeriod" startAt="4"/>
              <a:tabLst>
                <a:tab pos="1092835" algn="l"/>
              </a:tabLst>
            </a:pPr>
            <a:r>
              <a:rPr sz="850" b="1" spc="25" dirty="0">
                <a:solidFill>
                  <a:srgbClr val="4183C4"/>
                </a:solidFill>
                <a:latin typeface="微软雅黑"/>
                <a:cs typeface="微软雅黑"/>
              </a:rPr>
              <a:t>服务的访问控制列表</a:t>
            </a:r>
            <a:endParaRPr sz="850">
              <a:latin typeface="微软雅黑"/>
              <a:cs typeface="微软雅黑"/>
            </a:endParaRPr>
          </a:p>
          <a:p>
            <a:pPr marL="12700" marR="138430" lvl="1" indent="891540">
              <a:lnSpc>
                <a:spcPct val="132400"/>
              </a:lnSpc>
              <a:buAutoNum type="arabicPeriod" startAt="4"/>
              <a:tabLst>
                <a:tab pos="1092835" algn="l"/>
              </a:tabLst>
            </a:pPr>
            <a:r>
              <a:rPr sz="850" b="1" spc="45" dirty="0">
                <a:solidFill>
                  <a:srgbClr val="4183C4"/>
                </a:solidFill>
                <a:latin typeface="Trebuchet MS"/>
                <a:cs typeface="Trebuchet MS"/>
              </a:rPr>
              <a:t>Cockpit</a:t>
            </a:r>
            <a:r>
              <a:rPr sz="850" b="1" spc="25" dirty="0">
                <a:solidFill>
                  <a:srgbClr val="4183C4"/>
                </a:solidFill>
                <a:latin typeface="微软雅黑"/>
                <a:cs typeface="微软雅黑"/>
              </a:rPr>
              <a:t>驾驶舱管理工具 第</a:t>
            </a:r>
            <a:r>
              <a:rPr sz="850" b="1" dirty="0">
                <a:solidFill>
                  <a:srgbClr val="4183C4"/>
                </a:solidFill>
                <a:latin typeface="Trebuchet MS"/>
                <a:cs typeface="Trebuchet MS"/>
              </a:rPr>
              <a:t>9</a:t>
            </a:r>
            <a:r>
              <a:rPr sz="850" b="1" spc="25" dirty="0">
                <a:solidFill>
                  <a:srgbClr val="4183C4"/>
                </a:solidFill>
                <a:latin typeface="微软雅黑"/>
                <a:cs typeface="微软雅黑"/>
              </a:rPr>
              <a:t>章</a:t>
            </a:r>
            <a:r>
              <a:rPr sz="850" b="1" spc="-35" dirty="0">
                <a:solidFill>
                  <a:srgbClr val="4183C4"/>
                </a:solidFill>
                <a:latin typeface="微软雅黑"/>
                <a:cs typeface="微软雅黑"/>
              </a:rPr>
              <a:t> </a:t>
            </a:r>
            <a:r>
              <a:rPr sz="850" b="1" spc="25" dirty="0">
                <a:solidFill>
                  <a:srgbClr val="4183C4"/>
                </a:solidFill>
                <a:latin typeface="微软雅黑"/>
                <a:cs typeface="微软雅黑"/>
              </a:rPr>
              <a:t>使用</a:t>
            </a:r>
            <a:r>
              <a:rPr sz="850" b="1" spc="70" dirty="0">
                <a:solidFill>
                  <a:srgbClr val="4183C4"/>
                </a:solidFill>
                <a:latin typeface="Trebuchet MS"/>
                <a:cs typeface="Trebuchet MS"/>
              </a:rPr>
              <a:t>ssh</a:t>
            </a:r>
            <a:r>
              <a:rPr sz="850" b="1" spc="25" dirty="0">
                <a:solidFill>
                  <a:srgbClr val="4183C4"/>
                </a:solidFill>
                <a:latin typeface="微软雅黑"/>
                <a:cs typeface="微软雅黑"/>
              </a:rPr>
              <a:t>服务管理远程主机</a:t>
            </a:r>
            <a:endParaRPr sz="850">
              <a:latin typeface="微软雅黑"/>
              <a:cs typeface="微软雅黑"/>
            </a:endParaRPr>
          </a:p>
          <a:p>
            <a:pPr marL="1092200" lvl="1" indent="-188595">
              <a:lnSpc>
                <a:spcPct val="100000"/>
              </a:lnSpc>
              <a:spcBef>
                <a:spcPts val="330"/>
              </a:spcBef>
              <a:buFont typeface="Trebuchet MS"/>
              <a:buAutoNum type="arabicPeriod"/>
              <a:tabLst>
                <a:tab pos="1092835" algn="l"/>
              </a:tabLst>
            </a:pPr>
            <a:r>
              <a:rPr sz="850" b="1" spc="25" dirty="0">
                <a:solidFill>
                  <a:srgbClr val="4183C4"/>
                </a:solidFill>
                <a:latin typeface="微软雅黑"/>
                <a:cs typeface="微软雅黑"/>
              </a:rPr>
              <a:t>配置网卡服务</a:t>
            </a:r>
            <a:endParaRPr sz="850">
              <a:latin typeface="微软雅黑"/>
              <a:cs typeface="微软雅黑"/>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配置网卡参数</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410970" lvl="2" indent="-284480">
              <a:lnSpc>
                <a:spcPct val="100000"/>
              </a:lnSpc>
              <a:spcBef>
                <a:spcPts val="330"/>
              </a:spcBef>
              <a:buFont typeface="Trebuchet MS"/>
              <a:buAutoNum type="arabicPeriod" startAt="2"/>
              <a:tabLst>
                <a:tab pos="1411605" algn="l"/>
              </a:tabLst>
            </a:pPr>
            <a:r>
              <a:rPr sz="850" b="1" spc="25" dirty="0">
                <a:solidFill>
                  <a:srgbClr val="4183C4"/>
                </a:solidFill>
                <a:latin typeface="微软雅黑"/>
                <a:cs typeface="微软雅黑"/>
              </a:rPr>
              <a:t>创建网络会话</a:t>
            </a:r>
            <a:endParaRPr sz="850">
              <a:latin typeface="微软雅黑"/>
              <a:cs typeface="微软雅黑"/>
            </a:endParaRPr>
          </a:p>
          <a:p>
            <a:pPr marL="1410970" lvl="2" indent="-284480">
              <a:lnSpc>
                <a:spcPct val="100000"/>
              </a:lnSpc>
              <a:spcBef>
                <a:spcPts val="330"/>
              </a:spcBef>
              <a:buFont typeface="Trebuchet MS"/>
              <a:buAutoNum type="arabicPeriod" startAt="2"/>
              <a:tabLst>
                <a:tab pos="1411605" algn="l"/>
              </a:tabLst>
            </a:pPr>
            <a:r>
              <a:rPr sz="850" b="1" spc="25" dirty="0">
                <a:solidFill>
                  <a:srgbClr val="4183C4"/>
                </a:solidFill>
                <a:latin typeface="微软雅黑"/>
                <a:cs typeface="微软雅黑"/>
              </a:rPr>
              <a:t>绑定两块网卡</a:t>
            </a:r>
            <a:endParaRPr sz="850">
              <a:latin typeface="微软雅黑"/>
              <a:cs typeface="微软雅黑"/>
            </a:endParaRPr>
          </a:p>
          <a:p>
            <a:pPr marL="1092200" lvl="1" indent="-188595">
              <a:lnSpc>
                <a:spcPct val="100000"/>
              </a:lnSpc>
              <a:spcBef>
                <a:spcPts val="330"/>
              </a:spcBef>
              <a:buFont typeface="Trebuchet MS"/>
              <a:buAutoNum type="arabicPeriod"/>
              <a:tabLst>
                <a:tab pos="1092835" algn="l"/>
              </a:tabLst>
            </a:pPr>
            <a:r>
              <a:rPr sz="850" b="1" spc="25" dirty="0">
                <a:solidFill>
                  <a:srgbClr val="4183C4"/>
                </a:solidFill>
                <a:latin typeface="微软雅黑"/>
                <a:cs typeface="微软雅黑"/>
              </a:rPr>
              <a:t>远程控制服务</a:t>
            </a:r>
            <a:endParaRPr sz="850">
              <a:latin typeface="微软雅黑"/>
              <a:cs typeface="微软雅黑"/>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配置</a:t>
            </a:r>
            <a:r>
              <a:rPr sz="850" b="1" spc="65" dirty="0">
                <a:solidFill>
                  <a:srgbClr val="4183C4"/>
                </a:solidFill>
                <a:latin typeface="Trebuchet MS"/>
                <a:cs typeface="Trebuchet MS"/>
              </a:rPr>
              <a:t>sshd</a:t>
            </a:r>
            <a:r>
              <a:rPr sz="850" b="1" spc="25" dirty="0">
                <a:solidFill>
                  <a:srgbClr val="4183C4"/>
                </a:solidFill>
                <a:latin typeface="微软雅黑"/>
                <a:cs typeface="微软雅黑"/>
              </a:rPr>
              <a:t>服务</a:t>
            </a:r>
            <a:endParaRPr sz="850">
              <a:latin typeface="微软雅黑"/>
              <a:cs typeface="微软雅黑"/>
            </a:endParaRPr>
          </a:p>
          <a:p>
            <a:pPr marL="1410970" lvl="2" indent="-284480">
              <a:lnSpc>
                <a:spcPct val="100000"/>
              </a:lnSpc>
              <a:spcBef>
                <a:spcPts val="334"/>
              </a:spcBef>
              <a:buFont typeface="Trebuchet MS"/>
              <a:buAutoNum type="arabicPeriod"/>
              <a:tabLst>
                <a:tab pos="1411605" algn="l"/>
              </a:tabLst>
            </a:pPr>
            <a:r>
              <a:rPr sz="850" b="1" spc="25" dirty="0">
                <a:solidFill>
                  <a:srgbClr val="4183C4"/>
                </a:solidFill>
                <a:latin typeface="微软雅黑"/>
                <a:cs typeface="微软雅黑"/>
              </a:rPr>
              <a:t>安全密钥验证</a:t>
            </a:r>
            <a:endParaRPr sz="850">
              <a:latin typeface="微软雅黑"/>
              <a:cs typeface="微软雅黑"/>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远程传输命令</a:t>
            </a:r>
            <a:endParaRPr sz="850">
              <a:latin typeface="微软雅黑"/>
              <a:cs typeface="微软雅黑"/>
            </a:endParaRPr>
          </a:p>
          <a:p>
            <a:pPr marL="1092200" lvl="1" indent="-188595">
              <a:lnSpc>
                <a:spcPct val="100000"/>
              </a:lnSpc>
              <a:spcBef>
                <a:spcPts val="330"/>
              </a:spcBef>
              <a:buFont typeface="Trebuchet MS"/>
              <a:buAutoNum type="arabicPeriod"/>
              <a:tabLst>
                <a:tab pos="1092835" algn="l"/>
              </a:tabLst>
            </a:pPr>
            <a:r>
              <a:rPr sz="850" b="1" spc="25" dirty="0">
                <a:solidFill>
                  <a:srgbClr val="4183C4"/>
                </a:solidFill>
                <a:latin typeface="微软雅黑"/>
                <a:cs typeface="微软雅黑"/>
              </a:rPr>
              <a:t>不间断会话服务</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管理远程会话</a:t>
            </a:r>
            <a:endParaRPr sz="850">
              <a:latin typeface="微软雅黑"/>
              <a:cs typeface="微软雅黑"/>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管理多窗格</a:t>
            </a:r>
            <a:endParaRPr sz="850">
              <a:latin typeface="微软雅黑"/>
              <a:cs typeface="微软雅黑"/>
            </a:endParaRPr>
          </a:p>
          <a:p>
            <a:pPr marL="1410970" lvl="2" indent="-284480">
              <a:lnSpc>
                <a:spcPct val="100000"/>
              </a:lnSpc>
              <a:spcBef>
                <a:spcPts val="330"/>
              </a:spcBef>
              <a:buFont typeface="Trebuchet MS"/>
              <a:buAutoNum type="arabicPeriod"/>
              <a:tabLst>
                <a:tab pos="1411605" algn="l"/>
              </a:tabLst>
            </a:pPr>
            <a:r>
              <a:rPr sz="850" b="1" spc="25" dirty="0">
                <a:solidFill>
                  <a:srgbClr val="4183C4"/>
                </a:solidFill>
                <a:latin typeface="微软雅黑"/>
                <a:cs typeface="微软雅黑"/>
              </a:rPr>
              <a:t>会话共享功能</a:t>
            </a:r>
            <a:endParaRPr sz="850">
              <a:latin typeface="微软雅黑"/>
              <a:cs typeface="微软雅黑"/>
            </a:endParaRPr>
          </a:p>
          <a:p>
            <a:pPr marL="1092200" lvl="1" indent="-188595">
              <a:lnSpc>
                <a:spcPct val="100000"/>
              </a:lnSpc>
              <a:spcBef>
                <a:spcPts val="330"/>
              </a:spcBef>
              <a:buFont typeface="Trebuchet MS"/>
              <a:buAutoNum type="arabicPeriod" startAt="4"/>
              <a:tabLst>
                <a:tab pos="1092835" algn="l"/>
              </a:tabLst>
            </a:pPr>
            <a:r>
              <a:rPr sz="850" b="1" spc="25" dirty="0">
                <a:solidFill>
                  <a:srgbClr val="4183C4"/>
                </a:solidFill>
                <a:latin typeface="微软雅黑"/>
                <a:cs typeface="微软雅黑"/>
              </a:rPr>
              <a:t>检索日志信息</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网站服务程序</a:t>
            </a:r>
            <a:endParaRPr sz="850">
              <a:latin typeface="微软雅黑"/>
              <a:cs typeface="微软雅黑"/>
            </a:endParaRPr>
          </a:p>
          <a:p>
            <a:pPr marL="1155700" lvl="1" indent="-252095">
              <a:lnSpc>
                <a:spcPct val="100000"/>
              </a:lnSpc>
              <a:spcBef>
                <a:spcPts val="334"/>
              </a:spcBef>
              <a:buFont typeface="Trebuchet MS"/>
              <a:buAutoNum type="arabicPeriod"/>
              <a:tabLst>
                <a:tab pos="1156335" algn="l"/>
              </a:tabLst>
            </a:pPr>
            <a:r>
              <a:rPr sz="850" b="1" spc="25" dirty="0">
                <a:solidFill>
                  <a:srgbClr val="4183C4"/>
                </a:solidFill>
                <a:latin typeface="微软雅黑"/>
                <a:cs typeface="微软雅黑"/>
              </a:rPr>
              <a:t>配置服务文件参数</a:t>
            </a:r>
            <a:endParaRPr sz="850">
              <a:latin typeface="微软雅黑"/>
              <a:cs typeface="微软雅黑"/>
            </a:endParaRPr>
          </a:p>
          <a:p>
            <a:pPr marL="1155700" lvl="1" indent="-252095">
              <a:lnSpc>
                <a:spcPct val="100000"/>
              </a:lnSpc>
              <a:spcBef>
                <a:spcPts val="330"/>
              </a:spcBef>
              <a:buAutoNum type="arabicPeriod"/>
              <a:tabLst>
                <a:tab pos="1156335" algn="l"/>
              </a:tabLst>
            </a:pPr>
            <a:r>
              <a:rPr sz="850" b="1" spc="40" dirty="0">
                <a:solidFill>
                  <a:srgbClr val="4183C4"/>
                </a:solidFill>
                <a:latin typeface="Trebuchet MS"/>
                <a:cs typeface="Trebuchet MS"/>
              </a:rPr>
              <a:t>SELinux*</a:t>
            </a:r>
            <a:r>
              <a:rPr sz="850" spc="40" dirty="0">
                <a:solidFill>
                  <a:srgbClr val="4183C4"/>
                </a:solidFill>
                <a:latin typeface="Courier New"/>
                <a:cs typeface="Courier New"/>
              </a:rPr>
              <a:t>*</a:t>
            </a:r>
            <a:r>
              <a:rPr sz="850" spc="25" dirty="0">
                <a:solidFill>
                  <a:srgbClr val="4183C4"/>
                </a:solidFill>
                <a:latin typeface="微软雅黑"/>
                <a:cs typeface="微软雅黑"/>
              </a:rPr>
              <a:t>安全子系统</a:t>
            </a:r>
            <a:r>
              <a:rPr sz="850" spc="-30" dirty="0">
                <a:solidFill>
                  <a:srgbClr val="4183C4"/>
                </a:solidFill>
                <a:latin typeface="Courier New"/>
                <a:cs typeface="Courier New"/>
              </a:rPr>
              <a:t>**</a:t>
            </a:r>
            <a:endParaRPr sz="850">
              <a:latin typeface="Courier New"/>
              <a:cs typeface="Courier New"/>
            </a:endParaRPr>
          </a:p>
          <a:p>
            <a:pPr marL="458470" marR="1747520">
              <a:lnSpc>
                <a:spcPct val="132400"/>
              </a:lnSpc>
            </a:pPr>
            <a:r>
              <a:rPr sz="850" b="1" spc="30" dirty="0">
                <a:solidFill>
                  <a:srgbClr val="4183C4"/>
                </a:solidFill>
                <a:latin typeface="Trebuchet MS"/>
                <a:cs typeface="Trebuchet MS"/>
              </a:rPr>
              <a:t>Tips  Tips</a:t>
            </a:r>
            <a:endParaRPr sz="850">
              <a:latin typeface="Trebuchet MS"/>
              <a:cs typeface="Trebuchet MS"/>
            </a:endParaRPr>
          </a:p>
          <a:p>
            <a:pPr marL="1155700" lvl="1" indent="-252095">
              <a:lnSpc>
                <a:spcPct val="100000"/>
              </a:lnSpc>
              <a:spcBef>
                <a:spcPts val="330"/>
              </a:spcBef>
              <a:buFont typeface="Trebuchet MS"/>
              <a:buAutoNum type="arabicPeriod" startAt="4"/>
              <a:tabLst>
                <a:tab pos="1156335" algn="l"/>
              </a:tabLst>
            </a:pPr>
            <a:r>
              <a:rPr sz="850" b="1" spc="25" dirty="0">
                <a:solidFill>
                  <a:srgbClr val="4183C4"/>
                </a:solidFill>
                <a:latin typeface="微软雅黑"/>
                <a:cs typeface="微软雅黑"/>
              </a:rPr>
              <a:t>个人用户主页功能</a:t>
            </a:r>
            <a:endParaRPr sz="850">
              <a:latin typeface="微软雅黑"/>
              <a:cs typeface="微软雅黑"/>
            </a:endParaRPr>
          </a:p>
          <a:p>
            <a:pPr marL="1155700" lvl="1" indent="-252095">
              <a:lnSpc>
                <a:spcPct val="100000"/>
              </a:lnSpc>
              <a:spcBef>
                <a:spcPts val="330"/>
              </a:spcBef>
              <a:buFont typeface="Trebuchet MS"/>
              <a:buAutoNum type="arabicPeriod" startAt="4"/>
              <a:tabLst>
                <a:tab pos="1156335" algn="l"/>
              </a:tabLst>
            </a:pPr>
            <a:r>
              <a:rPr sz="850" b="1" spc="25" dirty="0">
                <a:solidFill>
                  <a:srgbClr val="4183C4"/>
                </a:solidFill>
                <a:latin typeface="微软雅黑"/>
                <a:cs typeface="微软雅黑"/>
              </a:rPr>
              <a:t>虚拟网站主机功能</a:t>
            </a:r>
            <a:endParaRPr sz="850">
              <a:latin typeface="微软雅黑"/>
              <a:cs typeface="微软雅黑"/>
            </a:endParaRPr>
          </a:p>
          <a:p>
            <a:pPr marL="1474470" lvl="2" indent="-347980">
              <a:lnSpc>
                <a:spcPct val="100000"/>
              </a:lnSpc>
              <a:spcBef>
                <a:spcPts val="330"/>
              </a:spcBef>
              <a:buFont typeface="Trebuchet MS"/>
              <a:buAutoNum type="arabicPeriod"/>
              <a:tabLst>
                <a:tab pos="1475105" algn="l"/>
              </a:tabLst>
            </a:pPr>
            <a:r>
              <a:rPr sz="850" b="1" spc="25" dirty="0">
                <a:solidFill>
                  <a:srgbClr val="4183C4"/>
                </a:solidFill>
                <a:latin typeface="微软雅黑"/>
                <a:cs typeface="微软雅黑"/>
              </a:rPr>
              <a:t>基于</a:t>
            </a:r>
            <a:r>
              <a:rPr sz="850" b="1" spc="50" dirty="0">
                <a:solidFill>
                  <a:srgbClr val="4183C4"/>
                </a:solidFill>
                <a:latin typeface="Trebuchet MS"/>
                <a:cs typeface="Trebuchet MS"/>
              </a:rPr>
              <a:t>IP</a:t>
            </a:r>
            <a:r>
              <a:rPr sz="850" b="1" spc="25" dirty="0">
                <a:solidFill>
                  <a:srgbClr val="4183C4"/>
                </a:solidFill>
                <a:latin typeface="微软雅黑"/>
                <a:cs typeface="微软雅黑"/>
              </a:rPr>
              <a:t>地址</a:t>
            </a:r>
            <a:endParaRPr sz="850">
              <a:latin typeface="微软雅黑"/>
              <a:cs typeface="微软雅黑"/>
            </a:endParaRPr>
          </a:p>
          <a:p>
            <a:pPr marL="1474470" lvl="2" indent="-347980">
              <a:lnSpc>
                <a:spcPct val="100000"/>
              </a:lnSpc>
              <a:spcBef>
                <a:spcPts val="330"/>
              </a:spcBef>
              <a:buFont typeface="Trebuchet MS"/>
              <a:buAutoNum type="arabicPeriod"/>
              <a:tabLst>
                <a:tab pos="1475105" algn="l"/>
              </a:tabLst>
            </a:pPr>
            <a:r>
              <a:rPr sz="850" b="1" spc="25" dirty="0">
                <a:solidFill>
                  <a:srgbClr val="4183C4"/>
                </a:solidFill>
                <a:latin typeface="微软雅黑"/>
                <a:cs typeface="微软雅黑"/>
              </a:rPr>
              <a:t>基于主机域名</a:t>
            </a:r>
            <a:endParaRPr sz="850">
              <a:latin typeface="微软雅黑"/>
              <a:cs typeface="微软雅黑"/>
            </a:endParaRPr>
          </a:p>
          <a:p>
            <a:pPr marL="1474470" lvl="2" indent="-347980">
              <a:lnSpc>
                <a:spcPct val="100000"/>
              </a:lnSpc>
              <a:spcBef>
                <a:spcPts val="330"/>
              </a:spcBef>
              <a:buFont typeface="Trebuchet MS"/>
              <a:buAutoNum type="arabicPeriod"/>
              <a:tabLst>
                <a:tab pos="1475105" algn="l"/>
              </a:tabLst>
            </a:pPr>
            <a:r>
              <a:rPr sz="850" b="1" spc="25" dirty="0">
                <a:solidFill>
                  <a:srgbClr val="4183C4"/>
                </a:solidFill>
                <a:latin typeface="微软雅黑"/>
                <a:cs typeface="微软雅黑"/>
              </a:rPr>
              <a:t>基于端口号</a:t>
            </a:r>
            <a:endParaRPr sz="850">
              <a:latin typeface="微软雅黑"/>
              <a:cs typeface="微软雅黑"/>
            </a:endParaRPr>
          </a:p>
          <a:p>
            <a:pPr marL="12700" marR="306070" lvl="1" indent="891540">
              <a:lnSpc>
                <a:spcPct val="132400"/>
              </a:lnSpc>
              <a:buAutoNum type="arabicPeriod" startAt="4"/>
              <a:tabLst>
                <a:tab pos="1156335" algn="l"/>
              </a:tabLst>
            </a:pPr>
            <a:r>
              <a:rPr sz="850" b="1" spc="50" dirty="0">
                <a:solidFill>
                  <a:srgbClr val="4183C4"/>
                </a:solidFill>
                <a:latin typeface="Trebuchet MS"/>
                <a:cs typeface="Trebuchet MS"/>
              </a:rPr>
              <a:t>Apache</a:t>
            </a:r>
            <a:r>
              <a:rPr sz="850" b="1" spc="20" dirty="0">
                <a:solidFill>
                  <a:srgbClr val="4183C4"/>
                </a:solidFill>
                <a:latin typeface="微软雅黑"/>
                <a:cs typeface="微软雅黑"/>
              </a:rPr>
              <a:t>的访问控制 </a:t>
            </a:r>
            <a:r>
              <a:rPr sz="850" b="1" spc="25" dirty="0">
                <a:solidFill>
                  <a:srgbClr val="4183C4"/>
                </a:solidFill>
                <a:latin typeface="微软雅黑"/>
                <a:cs typeface="微软雅黑"/>
              </a:rPr>
              <a:t>第</a:t>
            </a:r>
            <a:r>
              <a:rPr sz="850" b="1" dirty="0">
                <a:solidFill>
                  <a:srgbClr val="4183C4"/>
                </a:solidFill>
                <a:latin typeface="Trebuchet MS"/>
                <a:cs typeface="Trebuchet MS"/>
              </a:rPr>
              <a:t>11</a:t>
            </a:r>
            <a:r>
              <a:rPr sz="850" b="1" spc="25" dirty="0">
                <a:solidFill>
                  <a:srgbClr val="4183C4"/>
                </a:solidFill>
                <a:latin typeface="微软雅黑"/>
                <a:cs typeface="微软雅黑"/>
              </a:rPr>
              <a:t>章</a:t>
            </a:r>
            <a:r>
              <a:rPr sz="850" b="1" spc="-35" dirty="0">
                <a:solidFill>
                  <a:srgbClr val="4183C4"/>
                </a:solidFill>
                <a:latin typeface="微软雅黑"/>
                <a:cs typeface="微软雅黑"/>
              </a:rPr>
              <a:t> </a:t>
            </a:r>
            <a:r>
              <a:rPr sz="850" b="1" spc="25" dirty="0">
                <a:solidFill>
                  <a:srgbClr val="4183C4"/>
                </a:solidFill>
                <a:latin typeface="微软雅黑"/>
                <a:cs typeface="微软雅黑"/>
              </a:rPr>
              <a:t>使用</a:t>
            </a:r>
            <a:r>
              <a:rPr sz="850" b="1" spc="50" dirty="0">
                <a:solidFill>
                  <a:srgbClr val="4183C4"/>
                </a:solidFill>
                <a:latin typeface="Trebuchet MS"/>
                <a:cs typeface="Trebuchet MS"/>
              </a:rPr>
              <a:t>Vsftpd</a:t>
            </a:r>
            <a:r>
              <a:rPr sz="850" b="1" spc="25" dirty="0">
                <a:solidFill>
                  <a:srgbClr val="4183C4"/>
                </a:solidFill>
                <a:latin typeface="微软雅黑"/>
                <a:cs typeface="微软雅黑"/>
              </a:rPr>
              <a:t>服务传输文件</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文件传输协议</a:t>
            </a:r>
            <a:endParaRPr sz="850">
              <a:latin typeface="微软雅黑"/>
              <a:cs typeface="微软雅黑"/>
            </a:endParaRPr>
          </a:p>
          <a:p>
            <a:pPr marL="1155700" lvl="1" indent="-252095">
              <a:lnSpc>
                <a:spcPct val="100000"/>
              </a:lnSpc>
              <a:spcBef>
                <a:spcPts val="330"/>
              </a:spcBef>
              <a:buAutoNum type="arabicPeriod"/>
              <a:tabLst>
                <a:tab pos="1156335" algn="l"/>
              </a:tabLst>
            </a:pPr>
            <a:r>
              <a:rPr sz="850" b="1" spc="50" dirty="0">
                <a:solidFill>
                  <a:srgbClr val="4183C4"/>
                </a:solidFill>
                <a:latin typeface="Trebuchet MS"/>
                <a:cs typeface="Trebuchet MS"/>
              </a:rPr>
              <a:t>Vsftpd</a:t>
            </a:r>
            <a:r>
              <a:rPr sz="850" b="1" spc="25" dirty="0">
                <a:solidFill>
                  <a:srgbClr val="4183C4"/>
                </a:solidFill>
                <a:latin typeface="微软雅黑"/>
                <a:cs typeface="微软雅黑"/>
              </a:rPr>
              <a:t>服务程序</a:t>
            </a:r>
            <a:endParaRPr sz="850">
              <a:latin typeface="微软雅黑"/>
              <a:cs typeface="微软雅黑"/>
            </a:endParaRPr>
          </a:p>
          <a:p>
            <a:pPr marL="1474470" lvl="2" indent="-347980">
              <a:lnSpc>
                <a:spcPct val="100000"/>
              </a:lnSpc>
              <a:spcBef>
                <a:spcPts val="334"/>
              </a:spcBef>
              <a:buFont typeface="Trebuchet MS"/>
              <a:buAutoNum type="arabicPeriod"/>
              <a:tabLst>
                <a:tab pos="1475105" algn="l"/>
              </a:tabLst>
            </a:pPr>
            <a:r>
              <a:rPr sz="850" b="1" spc="25" dirty="0">
                <a:solidFill>
                  <a:srgbClr val="4183C4"/>
                </a:solidFill>
                <a:latin typeface="微软雅黑"/>
                <a:cs typeface="微软雅黑"/>
              </a:rPr>
              <a:t>匿名访问模式</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474470" lvl="2" indent="-347980">
              <a:lnSpc>
                <a:spcPct val="100000"/>
              </a:lnSpc>
              <a:spcBef>
                <a:spcPts val="330"/>
              </a:spcBef>
              <a:buFont typeface="Trebuchet MS"/>
              <a:buAutoNum type="arabicPeriod" startAt="2"/>
              <a:tabLst>
                <a:tab pos="1475105" algn="l"/>
              </a:tabLst>
            </a:pPr>
            <a:r>
              <a:rPr sz="850" b="1" spc="25" dirty="0">
                <a:solidFill>
                  <a:srgbClr val="4183C4"/>
                </a:solidFill>
                <a:latin typeface="微软雅黑"/>
                <a:cs typeface="微软雅黑"/>
              </a:rPr>
              <a:t>本地用户模式</a:t>
            </a:r>
            <a:endParaRPr sz="850">
              <a:latin typeface="微软雅黑"/>
              <a:cs typeface="微软雅黑"/>
            </a:endParaRPr>
          </a:p>
          <a:p>
            <a:pPr marL="1474470" lvl="2" indent="-347980">
              <a:lnSpc>
                <a:spcPct val="100000"/>
              </a:lnSpc>
              <a:spcBef>
                <a:spcPts val="330"/>
              </a:spcBef>
              <a:buFont typeface="Trebuchet MS"/>
              <a:buAutoNum type="arabicPeriod" startAt="2"/>
              <a:tabLst>
                <a:tab pos="1475105" algn="l"/>
              </a:tabLst>
            </a:pPr>
            <a:r>
              <a:rPr sz="850" b="1" spc="25" dirty="0">
                <a:solidFill>
                  <a:srgbClr val="4183C4"/>
                </a:solidFill>
                <a:latin typeface="微软雅黑"/>
                <a:cs typeface="微软雅黑"/>
              </a:rPr>
              <a:t>虚拟用户模式</a:t>
            </a:r>
            <a:endParaRPr sz="850">
              <a:latin typeface="微软雅黑"/>
              <a:cs typeface="微软雅黑"/>
            </a:endParaRPr>
          </a:p>
          <a:p>
            <a:pPr marL="12700" marR="122555" lvl="1" indent="891540">
              <a:lnSpc>
                <a:spcPct val="132400"/>
              </a:lnSpc>
              <a:buAutoNum type="arabicPeriod"/>
              <a:tabLst>
                <a:tab pos="1156335" algn="l"/>
              </a:tabLst>
            </a:pPr>
            <a:r>
              <a:rPr sz="850" b="1" dirty="0">
                <a:solidFill>
                  <a:srgbClr val="4183C4"/>
                </a:solidFill>
                <a:latin typeface="Trebuchet MS"/>
                <a:cs typeface="Trebuchet MS"/>
              </a:rPr>
              <a:t>TFTP</a:t>
            </a:r>
            <a:r>
              <a:rPr sz="850" b="1" spc="25" dirty="0">
                <a:solidFill>
                  <a:srgbClr val="4183C4"/>
                </a:solidFill>
                <a:latin typeface="微软雅黑"/>
                <a:cs typeface="微软雅黑"/>
              </a:rPr>
              <a:t>简单文件传输协议 第</a:t>
            </a:r>
            <a:r>
              <a:rPr sz="850" b="1" dirty="0">
                <a:solidFill>
                  <a:srgbClr val="4183C4"/>
                </a:solidFill>
                <a:latin typeface="Trebuchet MS"/>
                <a:cs typeface="Trebuchet MS"/>
              </a:rPr>
              <a:t>12</a:t>
            </a:r>
            <a:r>
              <a:rPr sz="850" b="1" spc="25" dirty="0">
                <a:solidFill>
                  <a:srgbClr val="4183C4"/>
                </a:solidFill>
                <a:latin typeface="微软雅黑"/>
                <a:cs typeface="微软雅黑"/>
              </a:rPr>
              <a:t>章</a:t>
            </a:r>
            <a:r>
              <a:rPr sz="850" b="1" spc="-35" dirty="0">
                <a:solidFill>
                  <a:srgbClr val="4183C4"/>
                </a:solidFill>
                <a:latin typeface="微软雅黑"/>
                <a:cs typeface="微软雅黑"/>
              </a:rPr>
              <a:t> </a:t>
            </a:r>
            <a:r>
              <a:rPr sz="850" b="1" spc="25" dirty="0">
                <a:solidFill>
                  <a:srgbClr val="4183C4"/>
                </a:solidFill>
                <a:latin typeface="微软雅黑"/>
                <a:cs typeface="微软雅黑"/>
              </a:rPr>
              <a:t>使用</a:t>
            </a:r>
            <a:r>
              <a:rPr sz="850" b="1" spc="75" dirty="0">
                <a:solidFill>
                  <a:srgbClr val="4183C4"/>
                </a:solidFill>
                <a:latin typeface="Trebuchet MS"/>
                <a:cs typeface="Trebuchet MS"/>
              </a:rPr>
              <a:t>Samba</a:t>
            </a:r>
            <a:r>
              <a:rPr sz="850" b="1" spc="25" dirty="0">
                <a:solidFill>
                  <a:srgbClr val="4183C4"/>
                </a:solidFill>
                <a:latin typeface="微软雅黑"/>
                <a:cs typeface="微软雅黑"/>
              </a:rPr>
              <a:t>或</a:t>
            </a:r>
            <a:r>
              <a:rPr sz="850" b="1" spc="60" dirty="0">
                <a:solidFill>
                  <a:srgbClr val="4183C4"/>
                </a:solidFill>
                <a:latin typeface="Trebuchet MS"/>
                <a:cs typeface="Trebuchet MS"/>
              </a:rPr>
              <a:t>NFS</a:t>
            </a:r>
            <a:r>
              <a:rPr sz="850" b="1" spc="25" dirty="0">
                <a:solidFill>
                  <a:srgbClr val="4183C4"/>
                </a:solidFill>
                <a:latin typeface="微软雅黑"/>
                <a:cs typeface="微软雅黑"/>
              </a:rPr>
              <a:t>实现文件共享</a:t>
            </a:r>
            <a:endParaRPr sz="850">
              <a:latin typeface="微软雅黑"/>
              <a:cs typeface="微软雅黑"/>
            </a:endParaRPr>
          </a:p>
          <a:p>
            <a:pPr marL="1155700" lvl="1" indent="-252095">
              <a:lnSpc>
                <a:spcPct val="100000"/>
              </a:lnSpc>
              <a:spcBef>
                <a:spcPts val="330"/>
              </a:spcBef>
              <a:buAutoNum type="arabicPeriod"/>
              <a:tabLst>
                <a:tab pos="1156335" algn="l"/>
              </a:tabLst>
            </a:pPr>
            <a:r>
              <a:rPr sz="850" b="1" spc="90" dirty="0">
                <a:solidFill>
                  <a:srgbClr val="4183C4"/>
                </a:solidFill>
                <a:latin typeface="Trebuchet MS"/>
                <a:cs typeface="Trebuchet MS"/>
              </a:rPr>
              <a:t>SAMBA</a:t>
            </a:r>
            <a:r>
              <a:rPr sz="850" b="1" spc="25" dirty="0">
                <a:solidFill>
                  <a:srgbClr val="4183C4"/>
                </a:solidFill>
                <a:latin typeface="微软雅黑"/>
                <a:cs typeface="微软雅黑"/>
              </a:rPr>
              <a:t>文件共享服务</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474470" lvl="2" indent="-347980">
              <a:lnSpc>
                <a:spcPct val="100000"/>
              </a:lnSpc>
              <a:spcBef>
                <a:spcPts val="330"/>
              </a:spcBef>
              <a:buFont typeface="Trebuchet MS"/>
              <a:buAutoNum type="arabicPeriod"/>
              <a:tabLst>
                <a:tab pos="1475105" algn="l"/>
              </a:tabLst>
            </a:pPr>
            <a:r>
              <a:rPr sz="850" b="1" spc="25" dirty="0">
                <a:solidFill>
                  <a:srgbClr val="4183C4"/>
                </a:solidFill>
                <a:latin typeface="微软雅黑"/>
                <a:cs typeface="微软雅黑"/>
              </a:rPr>
              <a:t>配置共享资源</a:t>
            </a:r>
            <a:endParaRPr sz="850">
              <a:latin typeface="微软雅黑"/>
              <a:cs typeface="微软雅黑"/>
            </a:endParaRPr>
          </a:p>
          <a:p>
            <a:pPr marL="1474470" lvl="2" indent="-347980">
              <a:lnSpc>
                <a:spcPct val="100000"/>
              </a:lnSpc>
              <a:spcBef>
                <a:spcPts val="330"/>
              </a:spcBef>
              <a:buAutoNum type="arabicPeriod"/>
              <a:tabLst>
                <a:tab pos="1475105" algn="l"/>
              </a:tabLst>
            </a:pPr>
            <a:r>
              <a:rPr sz="850" b="1" spc="65" dirty="0">
                <a:solidFill>
                  <a:srgbClr val="4183C4"/>
                </a:solidFill>
                <a:latin typeface="Trebuchet MS"/>
                <a:cs typeface="Trebuchet MS"/>
              </a:rPr>
              <a:t>Windows</a:t>
            </a:r>
            <a:r>
              <a:rPr sz="850" b="1" spc="25" dirty="0">
                <a:solidFill>
                  <a:srgbClr val="4183C4"/>
                </a:solidFill>
                <a:latin typeface="微软雅黑"/>
                <a:cs typeface="微软雅黑"/>
              </a:rPr>
              <a:t>挂载共享</a:t>
            </a:r>
            <a:endParaRPr sz="850">
              <a:latin typeface="微软雅黑"/>
              <a:cs typeface="微软雅黑"/>
            </a:endParaRPr>
          </a:p>
          <a:p>
            <a:pPr marL="1474470" lvl="2" indent="-347980">
              <a:lnSpc>
                <a:spcPct val="100000"/>
              </a:lnSpc>
              <a:spcBef>
                <a:spcPts val="330"/>
              </a:spcBef>
              <a:buAutoNum type="arabicPeriod"/>
              <a:tabLst>
                <a:tab pos="1475105" algn="l"/>
              </a:tabLst>
            </a:pPr>
            <a:r>
              <a:rPr sz="850" b="1" spc="45" dirty="0">
                <a:solidFill>
                  <a:srgbClr val="4183C4"/>
                </a:solidFill>
                <a:latin typeface="Trebuchet MS"/>
                <a:cs typeface="Trebuchet MS"/>
              </a:rPr>
              <a:t>Linux</a:t>
            </a:r>
            <a:r>
              <a:rPr sz="850" b="1" spc="25" dirty="0">
                <a:solidFill>
                  <a:srgbClr val="4183C4"/>
                </a:solidFill>
                <a:latin typeface="微软雅黑"/>
                <a:cs typeface="微软雅黑"/>
              </a:rPr>
              <a:t>挂载共享</a:t>
            </a:r>
            <a:endParaRPr sz="850">
              <a:latin typeface="微软雅黑"/>
              <a:cs typeface="微软雅黑"/>
            </a:endParaRPr>
          </a:p>
          <a:p>
            <a:pPr marL="1155700" lvl="1" indent="-252095">
              <a:lnSpc>
                <a:spcPct val="100000"/>
              </a:lnSpc>
              <a:spcBef>
                <a:spcPts val="334"/>
              </a:spcBef>
              <a:buAutoNum type="arabicPeriod" startAt="2"/>
              <a:tabLst>
                <a:tab pos="1156335" algn="l"/>
              </a:tabLst>
            </a:pPr>
            <a:r>
              <a:rPr sz="850" b="1" spc="60" dirty="0">
                <a:solidFill>
                  <a:srgbClr val="4183C4"/>
                </a:solidFill>
                <a:latin typeface="Trebuchet MS"/>
                <a:cs typeface="Trebuchet MS"/>
              </a:rPr>
              <a:t>NFS</a:t>
            </a:r>
            <a:r>
              <a:rPr sz="850" b="1" spc="25" dirty="0">
                <a:solidFill>
                  <a:srgbClr val="4183C4"/>
                </a:solidFill>
                <a:latin typeface="微软雅黑"/>
                <a:cs typeface="微软雅黑"/>
              </a:rPr>
              <a:t>网络文件系统</a:t>
            </a:r>
            <a:endParaRPr sz="850">
              <a:latin typeface="微软雅黑"/>
              <a:cs typeface="微软雅黑"/>
            </a:endParaRPr>
          </a:p>
          <a:p>
            <a:pPr marL="1155700" lvl="1" indent="-252095">
              <a:lnSpc>
                <a:spcPct val="100000"/>
              </a:lnSpc>
              <a:spcBef>
                <a:spcPts val="330"/>
              </a:spcBef>
              <a:buAutoNum type="arabicPeriod" startAt="2"/>
              <a:tabLst>
                <a:tab pos="1156335" algn="l"/>
              </a:tabLst>
            </a:pPr>
            <a:r>
              <a:rPr sz="850" b="1" spc="50" dirty="0">
                <a:solidFill>
                  <a:srgbClr val="4183C4"/>
                </a:solidFill>
                <a:latin typeface="Trebuchet MS"/>
                <a:cs typeface="Trebuchet MS"/>
              </a:rPr>
              <a:t>AutoFs</a:t>
            </a:r>
            <a:r>
              <a:rPr sz="850" b="1" spc="25" dirty="0">
                <a:solidFill>
                  <a:srgbClr val="4183C4"/>
                </a:solidFill>
                <a:latin typeface="微软雅黑"/>
                <a:cs typeface="微软雅黑"/>
              </a:rPr>
              <a:t>自动挂载服务</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2700">
              <a:lnSpc>
                <a:spcPct val="100000"/>
              </a:lnSpc>
              <a:spcBef>
                <a:spcPts val="330"/>
              </a:spcBef>
            </a:pPr>
            <a:r>
              <a:rPr sz="850" b="1" spc="25" dirty="0">
                <a:solidFill>
                  <a:srgbClr val="4183C4"/>
                </a:solidFill>
                <a:latin typeface="微软雅黑"/>
                <a:cs typeface="微软雅黑"/>
              </a:rPr>
              <a:t>第</a:t>
            </a:r>
            <a:r>
              <a:rPr sz="850" b="1" dirty="0">
                <a:solidFill>
                  <a:srgbClr val="4183C4"/>
                </a:solidFill>
                <a:latin typeface="Trebuchet MS"/>
                <a:cs typeface="Trebuchet MS"/>
              </a:rPr>
              <a:t>13</a:t>
            </a:r>
            <a:r>
              <a:rPr sz="850" b="1" spc="25" dirty="0">
                <a:solidFill>
                  <a:srgbClr val="4183C4"/>
                </a:solidFill>
                <a:latin typeface="微软雅黑"/>
                <a:cs typeface="微软雅黑"/>
              </a:rPr>
              <a:t>章</a:t>
            </a:r>
            <a:r>
              <a:rPr sz="850" b="1" spc="-50" dirty="0">
                <a:solidFill>
                  <a:srgbClr val="4183C4"/>
                </a:solidFill>
                <a:latin typeface="微软雅黑"/>
                <a:cs typeface="微软雅黑"/>
              </a:rPr>
              <a:t> </a:t>
            </a:r>
            <a:r>
              <a:rPr sz="850" b="1" spc="25" dirty="0">
                <a:solidFill>
                  <a:srgbClr val="4183C4"/>
                </a:solidFill>
                <a:latin typeface="微软雅黑"/>
                <a:cs typeface="微软雅黑"/>
              </a:rPr>
              <a:t>使用</a:t>
            </a:r>
            <a:r>
              <a:rPr sz="850" b="1" spc="55" dirty="0">
                <a:solidFill>
                  <a:srgbClr val="4183C4"/>
                </a:solidFill>
                <a:latin typeface="Trebuchet MS"/>
                <a:cs typeface="Trebuchet MS"/>
              </a:rPr>
              <a:t>Bind</a:t>
            </a:r>
            <a:r>
              <a:rPr sz="850" b="1" spc="25" dirty="0">
                <a:solidFill>
                  <a:srgbClr val="4183C4"/>
                </a:solidFill>
                <a:latin typeface="微软雅黑"/>
                <a:cs typeface="微软雅黑"/>
              </a:rPr>
              <a:t>提供域名解析服务</a:t>
            </a:r>
            <a:endParaRPr sz="850">
              <a:latin typeface="微软雅黑"/>
              <a:cs typeface="微软雅黑"/>
            </a:endParaRPr>
          </a:p>
          <a:p>
            <a:pPr marL="1155700" lvl="1" indent="-252095">
              <a:lnSpc>
                <a:spcPct val="100000"/>
              </a:lnSpc>
              <a:spcBef>
                <a:spcPts val="330"/>
              </a:spcBef>
              <a:buAutoNum type="arabicPeriod"/>
              <a:tabLst>
                <a:tab pos="1156335" algn="l"/>
              </a:tabLst>
            </a:pPr>
            <a:r>
              <a:rPr sz="850" b="1" spc="95" dirty="0">
                <a:solidFill>
                  <a:srgbClr val="4183C4"/>
                </a:solidFill>
                <a:latin typeface="Trebuchet MS"/>
                <a:cs typeface="Trebuchet MS"/>
              </a:rPr>
              <a:t>DNS</a:t>
            </a:r>
            <a:r>
              <a:rPr sz="850" b="1" spc="25" dirty="0">
                <a:solidFill>
                  <a:srgbClr val="4183C4"/>
                </a:solidFill>
                <a:latin typeface="微软雅黑"/>
                <a:cs typeface="微软雅黑"/>
              </a:rPr>
              <a:t>域名解析服务</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155700" lvl="1" indent="-252095">
              <a:lnSpc>
                <a:spcPct val="100000"/>
              </a:lnSpc>
              <a:spcBef>
                <a:spcPts val="330"/>
              </a:spcBef>
              <a:buFont typeface="Trebuchet MS"/>
              <a:buAutoNum type="arabicPeriod" startAt="2"/>
              <a:tabLst>
                <a:tab pos="1156335" algn="l"/>
              </a:tabLst>
            </a:pPr>
            <a:r>
              <a:rPr sz="850" b="1" spc="25" dirty="0">
                <a:solidFill>
                  <a:srgbClr val="4183C4"/>
                </a:solidFill>
                <a:latin typeface="微软雅黑"/>
                <a:cs typeface="微软雅黑"/>
              </a:rPr>
              <a:t>安装</a:t>
            </a:r>
            <a:r>
              <a:rPr sz="850" b="1" spc="55" dirty="0">
                <a:solidFill>
                  <a:srgbClr val="4183C4"/>
                </a:solidFill>
                <a:latin typeface="Trebuchet MS"/>
                <a:cs typeface="Trebuchet MS"/>
              </a:rPr>
              <a:t>Bind</a:t>
            </a:r>
            <a:r>
              <a:rPr sz="850" b="1" spc="25" dirty="0">
                <a:solidFill>
                  <a:srgbClr val="4183C4"/>
                </a:solidFill>
                <a:latin typeface="微软雅黑"/>
                <a:cs typeface="微软雅黑"/>
              </a:rPr>
              <a:t>服务程序</a:t>
            </a:r>
            <a:endParaRPr sz="850">
              <a:latin typeface="微软雅黑"/>
              <a:cs typeface="微软雅黑"/>
            </a:endParaRPr>
          </a:p>
          <a:p>
            <a:pPr marL="1474470" lvl="2" indent="-347980">
              <a:lnSpc>
                <a:spcPct val="100000"/>
              </a:lnSpc>
              <a:spcBef>
                <a:spcPts val="330"/>
              </a:spcBef>
              <a:buFont typeface="Trebuchet MS"/>
              <a:buAutoNum type="arabicPeriod"/>
              <a:tabLst>
                <a:tab pos="1475105" algn="l"/>
              </a:tabLst>
            </a:pPr>
            <a:r>
              <a:rPr sz="850" b="1" spc="25" dirty="0">
                <a:solidFill>
                  <a:srgbClr val="4183C4"/>
                </a:solidFill>
                <a:latin typeface="微软雅黑"/>
                <a:cs typeface="微软雅黑"/>
              </a:rPr>
              <a:t>正向解析实验</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474470" lvl="2" indent="-347980">
              <a:lnSpc>
                <a:spcPct val="100000"/>
              </a:lnSpc>
              <a:spcBef>
                <a:spcPts val="330"/>
              </a:spcBef>
              <a:buFont typeface="Trebuchet MS"/>
              <a:buAutoNum type="arabicPeriod" startAt="2"/>
              <a:tabLst>
                <a:tab pos="1475105" algn="l"/>
              </a:tabLst>
            </a:pPr>
            <a:r>
              <a:rPr sz="850" b="1" spc="25" dirty="0">
                <a:solidFill>
                  <a:srgbClr val="4183C4"/>
                </a:solidFill>
                <a:latin typeface="微软雅黑"/>
                <a:cs typeface="微软雅黑"/>
              </a:rPr>
              <a:t>反向解析实验</a:t>
            </a:r>
            <a:endParaRPr sz="850">
              <a:latin typeface="微软雅黑"/>
              <a:cs typeface="微软雅黑"/>
            </a:endParaRPr>
          </a:p>
          <a:p>
            <a:pPr marL="1155700" lvl="1" indent="-252095">
              <a:lnSpc>
                <a:spcPct val="100000"/>
              </a:lnSpc>
              <a:spcBef>
                <a:spcPts val="334"/>
              </a:spcBef>
              <a:buFont typeface="Trebuchet MS"/>
              <a:buAutoNum type="arabicPeriod" startAt="2"/>
              <a:tabLst>
                <a:tab pos="1156335" algn="l"/>
              </a:tabLst>
            </a:pPr>
            <a:r>
              <a:rPr sz="850" b="1" spc="25" dirty="0">
                <a:solidFill>
                  <a:srgbClr val="4183C4"/>
                </a:solidFill>
                <a:latin typeface="微软雅黑"/>
                <a:cs typeface="微软雅黑"/>
              </a:rPr>
              <a:t>部署从服务器</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p:txBody>
      </p:sp>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6" name="object 6"/>
          <p:cNvSpPr txBox="1"/>
          <p:nvPr/>
        </p:nvSpPr>
        <p:spPr>
          <a:xfrm>
            <a:off x="3741083" y="10221400"/>
            <a:ext cx="7429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2</a:t>
            </a:r>
            <a:endParaRPr sz="800">
              <a:latin typeface="小哥哥网恋吗"/>
              <a:cs typeface="小哥哥网恋吗"/>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95"/>
            <a:ext cx="5651500" cy="1010285"/>
            <a:chOff x="959124" y="368295"/>
            <a:chExt cx="5651500" cy="1010285"/>
          </a:xfrm>
        </p:grpSpPr>
        <p:sp>
          <p:nvSpPr>
            <p:cNvPr id="3" name="object 3"/>
            <p:cNvSpPr/>
            <p:nvPr/>
          </p:nvSpPr>
          <p:spPr>
            <a:xfrm>
              <a:off x="963889" y="373060"/>
              <a:ext cx="5641975" cy="1000760"/>
            </a:xfrm>
            <a:custGeom>
              <a:avLst/>
              <a:gdLst/>
              <a:ahLst/>
              <a:cxnLst/>
              <a:rect l="l" t="t" r="r" b="b"/>
              <a:pathLst>
                <a:path w="5641975" h="1000760">
                  <a:moveTo>
                    <a:pt x="5620751" y="1000570"/>
                  </a:moveTo>
                  <a:lnTo>
                    <a:pt x="20659" y="1000570"/>
                  </a:lnTo>
                  <a:lnTo>
                    <a:pt x="17629" y="999980"/>
                  </a:lnTo>
                  <a:lnTo>
                    <a:pt x="0" y="979911"/>
                  </a:lnTo>
                  <a:lnTo>
                    <a:pt x="0" y="976766"/>
                  </a:lnTo>
                  <a:lnTo>
                    <a:pt x="0" y="20640"/>
                  </a:lnTo>
                  <a:lnTo>
                    <a:pt x="20659" y="0"/>
                  </a:lnTo>
                  <a:lnTo>
                    <a:pt x="5620751" y="0"/>
                  </a:lnTo>
                  <a:lnTo>
                    <a:pt x="5641421" y="20640"/>
                  </a:lnTo>
                  <a:lnTo>
                    <a:pt x="5641421" y="979911"/>
                  </a:lnTo>
                  <a:lnTo>
                    <a:pt x="5623791" y="999980"/>
                  </a:lnTo>
                  <a:lnTo>
                    <a:pt x="5620751" y="1000570"/>
                  </a:lnTo>
                  <a:close/>
                </a:path>
              </a:pathLst>
            </a:custGeom>
            <a:solidFill>
              <a:srgbClr val="F8F8F8"/>
            </a:solidFill>
          </p:spPr>
          <p:txBody>
            <a:bodyPr wrap="square" lIns="0" tIns="0" rIns="0" bIns="0" rtlCol="0"/>
            <a:lstStyle/>
            <a:p>
              <a:endParaRPr/>
            </a:p>
          </p:txBody>
        </p:sp>
        <p:sp>
          <p:nvSpPr>
            <p:cNvPr id="4" name="object 4"/>
            <p:cNvSpPr/>
            <p:nvPr/>
          </p:nvSpPr>
          <p:spPr>
            <a:xfrm>
              <a:off x="963889" y="373060"/>
              <a:ext cx="5641975" cy="1000760"/>
            </a:xfrm>
            <a:custGeom>
              <a:avLst/>
              <a:gdLst/>
              <a:ahLst/>
              <a:cxnLst/>
              <a:rect l="l" t="t" r="r" b="b"/>
              <a:pathLst>
                <a:path w="5641975" h="1000760">
                  <a:moveTo>
                    <a:pt x="0" y="976766"/>
                  </a:moveTo>
                  <a:lnTo>
                    <a:pt x="0" y="23823"/>
                  </a:lnTo>
                  <a:lnTo>
                    <a:pt x="0" y="20640"/>
                  </a:lnTo>
                  <a:lnTo>
                    <a:pt x="600" y="17610"/>
                  </a:lnTo>
                  <a:lnTo>
                    <a:pt x="1810" y="14684"/>
                  </a:lnTo>
                  <a:lnTo>
                    <a:pt x="3020" y="11759"/>
                  </a:lnTo>
                  <a:lnTo>
                    <a:pt x="4745" y="9195"/>
                  </a:lnTo>
                  <a:lnTo>
                    <a:pt x="6975" y="6975"/>
                  </a:lnTo>
                  <a:lnTo>
                    <a:pt x="9214" y="4726"/>
                  </a:lnTo>
                  <a:lnTo>
                    <a:pt x="11787" y="3011"/>
                  </a:lnTo>
                  <a:lnTo>
                    <a:pt x="14703" y="1801"/>
                  </a:lnTo>
                  <a:lnTo>
                    <a:pt x="17629" y="590"/>
                  </a:lnTo>
                  <a:lnTo>
                    <a:pt x="20659" y="0"/>
                  </a:lnTo>
                  <a:lnTo>
                    <a:pt x="23823" y="0"/>
                  </a:lnTo>
                  <a:lnTo>
                    <a:pt x="5617597" y="0"/>
                  </a:lnTo>
                  <a:lnTo>
                    <a:pt x="5620751" y="0"/>
                  </a:lnTo>
                  <a:lnTo>
                    <a:pt x="5623791" y="590"/>
                  </a:lnTo>
                  <a:lnTo>
                    <a:pt x="5626717" y="1801"/>
                  </a:lnTo>
                  <a:lnTo>
                    <a:pt x="5629633" y="3011"/>
                  </a:lnTo>
                  <a:lnTo>
                    <a:pt x="5632206" y="4726"/>
                  </a:lnTo>
                  <a:lnTo>
                    <a:pt x="5634445" y="6975"/>
                  </a:lnTo>
                  <a:lnTo>
                    <a:pt x="5636675" y="9195"/>
                  </a:lnTo>
                  <a:lnTo>
                    <a:pt x="5638400" y="11759"/>
                  </a:lnTo>
                  <a:lnTo>
                    <a:pt x="5639610" y="14684"/>
                  </a:lnTo>
                  <a:lnTo>
                    <a:pt x="5640820" y="17610"/>
                  </a:lnTo>
                  <a:lnTo>
                    <a:pt x="5641421" y="20640"/>
                  </a:lnTo>
                  <a:lnTo>
                    <a:pt x="5641421" y="23823"/>
                  </a:lnTo>
                  <a:lnTo>
                    <a:pt x="5641421" y="976766"/>
                  </a:lnTo>
                  <a:lnTo>
                    <a:pt x="5641421" y="979911"/>
                  </a:lnTo>
                  <a:lnTo>
                    <a:pt x="5640820" y="982941"/>
                  </a:lnTo>
                  <a:lnTo>
                    <a:pt x="5639610" y="985866"/>
                  </a:lnTo>
                  <a:lnTo>
                    <a:pt x="5638400" y="988792"/>
                  </a:lnTo>
                  <a:lnTo>
                    <a:pt x="5617597" y="1000589"/>
                  </a:lnTo>
                  <a:lnTo>
                    <a:pt x="23823" y="1000589"/>
                  </a:lnTo>
                  <a:lnTo>
                    <a:pt x="0" y="979911"/>
                  </a:lnTo>
                  <a:lnTo>
                    <a:pt x="0" y="97676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55"/>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045470"/>
            <a:ext cx="5651500" cy="324485"/>
            <a:chOff x="959124" y="2045470"/>
            <a:chExt cx="5651500" cy="324485"/>
          </a:xfrm>
        </p:grpSpPr>
        <p:sp>
          <p:nvSpPr>
            <p:cNvPr id="7" name="object 7"/>
            <p:cNvSpPr/>
            <p:nvPr/>
          </p:nvSpPr>
          <p:spPr>
            <a:xfrm>
              <a:off x="963889" y="2050235"/>
              <a:ext cx="5641975" cy="314960"/>
            </a:xfrm>
            <a:custGeom>
              <a:avLst/>
              <a:gdLst/>
              <a:ahLst/>
              <a:cxnLst/>
              <a:rect l="l" t="t" r="r" b="b"/>
              <a:pathLst>
                <a:path w="5641975" h="314960">
                  <a:moveTo>
                    <a:pt x="5620752" y="314452"/>
                  </a:moveTo>
                  <a:lnTo>
                    <a:pt x="20659" y="314452"/>
                  </a:lnTo>
                  <a:lnTo>
                    <a:pt x="17629" y="313842"/>
                  </a:lnTo>
                  <a:lnTo>
                    <a:pt x="0" y="293792"/>
                  </a:lnTo>
                  <a:lnTo>
                    <a:pt x="0" y="290647"/>
                  </a:lnTo>
                  <a:lnTo>
                    <a:pt x="0" y="20659"/>
                  </a:lnTo>
                  <a:lnTo>
                    <a:pt x="20659" y="0"/>
                  </a:lnTo>
                  <a:lnTo>
                    <a:pt x="5620752" y="0"/>
                  </a:lnTo>
                  <a:lnTo>
                    <a:pt x="5641421" y="20659"/>
                  </a:lnTo>
                  <a:lnTo>
                    <a:pt x="5641421" y="293792"/>
                  </a:lnTo>
                  <a:lnTo>
                    <a:pt x="5623792" y="313842"/>
                  </a:lnTo>
                  <a:lnTo>
                    <a:pt x="5620752" y="314452"/>
                  </a:lnTo>
                  <a:close/>
                </a:path>
              </a:pathLst>
            </a:custGeom>
            <a:solidFill>
              <a:srgbClr val="F8F8F8"/>
            </a:solidFill>
          </p:spPr>
          <p:txBody>
            <a:bodyPr wrap="square" lIns="0" tIns="0" rIns="0" bIns="0" rtlCol="0"/>
            <a:lstStyle/>
            <a:p>
              <a:endParaRPr/>
            </a:p>
          </p:txBody>
        </p:sp>
        <p:sp>
          <p:nvSpPr>
            <p:cNvPr id="8" name="object 8"/>
            <p:cNvSpPr/>
            <p:nvPr/>
          </p:nvSpPr>
          <p:spPr>
            <a:xfrm>
              <a:off x="963889" y="2050235"/>
              <a:ext cx="5641975" cy="314960"/>
            </a:xfrm>
            <a:custGeom>
              <a:avLst/>
              <a:gdLst/>
              <a:ahLst/>
              <a:cxnLst/>
              <a:rect l="l" t="t" r="r" b="b"/>
              <a:pathLst>
                <a:path w="5641975" h="314960">
                  <a:moveTo>
                    <a:pt x="0" y="290647"/>
                  </a:moveTo>
                  <a:lnTo>
                    <a:pt x="0" y="23823"/>
                  </a:lnTo>
                  <a:lnTo>
                    <a:pt x="0" y="20659"/>
                  </a:lnTo>
                  <a:lnTo>
                    <a:pt x="600" y="17610"/>
                  </a:lnTo>
                  <a:lnTo>
                    <a:pt x="1810" y="14684"/>
                  </a:lnTo>
                  <a:lnTo>
                    <a:pt x="3020" y="11759"/>
                  </a:lnTo>
                  <a:lnTo>
                    <a:pt x="4745" y="9176"/>
                  </a:lnTo>
                  <a:lnTo>
                    <a:pt x="6975" y="6956"/>
                  </a:lnTo>
                  <a:lnTo>
                    <a:pt x="9214" y="4707"/>
                  </a:lnTo>
                  <a:lnTo>
                    <a:pt x="11787" y="2992"/>
                  </a:lnTo>
                  <a:lnTo>
                    <a:pt x="14703" y="1801"/>
                  </a:lnTo>
                  <a:lnTo>
                    <a:pt x="17629" y="600"/>
                  </a:lnTo>
                  <a:lnTo>
                    <a:pt x="20659" y="0"/>
                  </a:lnTo>
                  <a:lnTo>
                    <a:pt x="23823" y="0"/>
                  </a:lnTo>
                  <a:lnTo>
                    <a:pt x="5617597" y="0"/>
                  </a:lnTo>
                  <a:lnTo>
                    <a:pt x="5620752" y="0"/>
                  </a:lnTo>
                  <a:lnTo>
                    <a:pt x="5623792" y="600"/>
                  </a:lnTo>
                  <a:lnTo>
                    <a:pt x="5626717" y="1801"/>
                  </a:lnTo>
                  <a:lnTo>
                    <a:pt x="5629633" y="2992"/>
                  </a:lnTo>
                  <a:lnTo>
                    <a:pt x="5632206" y="4707"/>
                  </a:lnTo>
                  <a:lnTo>
                    <a:pt x="5634446" y="6956"/>
                  </a:lnTo>
                  <a:lnTo>
                    <a:pt x="5636675" y="9176"/>
                  </a:lnTo>
                  <a:lnTo>
                    <a:pt x="5638400" y="11759"/>
                  </a:lnTo>
                  <a:lnTo>
                    <a:pt x="5639610" y="14684"/>
                  </a:lnTo>
                  <a:lnTo>
                    <a:pt x="5640821" y="17610"/>
                  </a:lnTo>
                  <a:lnTo>
                    <a:pt x="5641421" y="20659"/>
                  </a:lnTo>
                  <a:lnTo>
                    <a:pt x="5641421" y="23823"/>
                  </a:lnTo>
                  <a:lnTo>
                    <a:pt x="5641421" y="290647"/>
                  </a:lnTo>
                  <a:lnTo>
                    <a:pt x="5641421" y="293792"/>
                  </a:lnTo>
                  <a:lnTo>
                    <a:pt x="5640821" y="296822"/>
                  </a:lnTo>
                  <a:lnTo>
                    <a:pt x="5639610" y="299748"/>
                  </a:lnTo>
                  <a:lnTo>
                    <a:pt x="5638400" y="302673"/>
                  </a:lnTo>
                  <a:lnTo>
                    <a:pt x="5617597" y="314471"/>
                  </a:lnTo>
                  <a:lnTo>
                    <a:pt x="23823" y="314471"/>
                  </a:lnTo>
                  <a:lnTo>
                    <a:pt x="1810" y="299748"/>
                  </a:lnTo>
                  <a:lnTo>
                    <a:pt x="600" y="296822"/>
                  </a:lnTo>
                  <a:lnTo>
                    <a:pt x="0" y="293792"/>
                  </a:lnTo>
                  <a:lnTo>
                    <a:pt x="0" y="29064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131244"/>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570769"/>
            <a:ext cx="5651500" cy="838835"/>
            <a:chOff x="959124" y="4570769"/>
            <a:chExt cx="5651500" cy="838835"/>
          </a:xfrm>
        </p:grpSpPr>
        <p:sp>
          <p:nvSpPr>
            <p:cNvPr id="11" name="object 11"/>
            <p:cNvSpPr/>
            <p:nvPr/>
          </p:nvSpPr>
          <p:spPr>
            <a:xfrm>
              <a:off x="963889" y="4575533"/>
              <a:ext cx="5641975" cy="829310"/>
            </a:xfrm>
            <a:custGeom>
              <a:avLst/>
              <a:gdLst/>
              <a:ahLst/>
              <a:cxnLst/>
              <a:rect l="l" t="t" r="r" b="b"/>
              <a:pathLst>
                <a:path w="5641975" h="829310">
                  <a:moveTo>
                    <a:pt x="5620752" y="829041"/>
                  </a:moveTo>
                  <a:lnTo>
                    <a:pt x="20659" y="829041"/>
                  </a:lnTo>
                  <a:lnTo>
                    <a:pt x="17629" y="828450"/>
                  </a:lnTo>
                  <a:lnTo>
                    <a:pt x="0" y="808381"/>
                  </a:lnTo>
                  <a:lnTo>
                    <a:pt x="0" y="805236"/>
                  </a:lnTo>
                  <a:lnTo>
                    <a:pt x="0" y="20659"/>
                  </a:lnTo>
                  <a:lnTo>
                    <a:pt x="20659" y="0"/>
                  </a:lnTo>
                  <a:lnTo>
                    <a:pt x="5620752" y="0"/>
                  </a:lnTo>
                  <a:lnTo>
                    <a:pt x="5641421" y="20659"/>
                  </a:lnTo>
                  <a:lnTo>
                    <a:pt x="5641421" y="808381"/>
                  </a:lnTo>
                  <a:lnTo>
                    <a:pt x="5623792" y="828450"/>
                  </a:lnTo>
                  <a:lnTo>
                    <a:pt x="5620752" y="829041"/>
                  </a:lnTo>
                  <a:close/>
                </a:path>
              </a:pathLst>
            </a:custGeom>
            <a:solidFill>
              <a:srgbClr val="F8F8F8"/>
            </a:solidFill>
          </p:spPr>
          <p:txBody>
            <a:bodyPr wrap="square" lIns="0" tIns="0" rIns="0" bIns="0" rtlCol="0"/>
            <a:lstStyle/>
            <a:p>
              <a:endParaRPr/>
            </a:p>
          </p:txBody>
        </p:sp>
        <p:sp>
          <p:nvSpPr>
            <p:cNvPr id="12" name="object 12"/>
            <p:cNvSpPr/>
            <p:nvPr/>
          </p:nvSpPr>
          <p:spPr>
            <a:xfrm>
              <a:off x="963889" y="4575533"/>
              <a:ext cx="5641975" cy="829310"/>
            </a:xfrm>
            <a:custGeom>
              <a:avLst/>
              <a:gdLst/>
              <a:ahLst/>
              <a:cxnLst/>
              <a:rect l="l" t="t" r="r" b="b"/>
              <a:pathLst>
                <a:path w="5641975" h="829310">
                  <a:moveTo>
                    <a:pt x="0" y="805236"/>
                  </a:moveTo>
                  <a:lnTo>
                    <a:pt x="0" y="23823"/>
                  </a:lnTo>
                  <a:lnTo>
                    <a:pt x="0" y="20659"/>
                  </a:lnTo>
                  <a:lnTo>
                    <a:pt x="600" y="17610"/>
                  </a:lnTo>
                  <a:lnTo>
                    <a:pt x="1810" y="14684"/>
                  </a:lnTo>
                  <a:lnTo>
                    <a:pt x="3020" y="11759"/>
                  </a:lnTo>
                  <a:lnTo>
                    <a:pt x="4745" y="9176"/>
                  </a:lnTo>
                  <a:lnTo>
                    <a:pt x="6975" y="6956"/>
                  </a:lnTo>
                  <a:lnTo>
                    <a:pt x="9214" y="4707"/>
                  </a:lnTo>
                  <a:lnTo>
                    <a:pt x="11787" y="2992"/>
                  </a:lnTo>
                  <a:lnTo>
                    <a:pt x="14703" y="1801"/>
                  </a:lnTo>
                  <a:lnTo>
                    <a:pt x="17629" y="590"/>
                  </a:lnTo>
                  <a:lnTo>
                    <a:pt x="20659" y="0"/>
                  </a:lnTo>
                  <a:lnTo>
                    <a:pt x="23823" y="0"/>
                  </a:lnTo>
                  <a:lnTo>
                    <a:pt x="5617597" y="0"/>
                  </a:lnTo>
                  <a:lnTo>
                    <a:pt x="5620752" y="0"/>
                  </a:lnTo>
                  <a:lnTo>
                    <a:pt x="5623792" y="590"/>
                  </a:lnTo>
                  <a:lnTo>
                    <a:pt x="5626717" y="1801"/>
                  </a:lnTo>
                  <a:lnTo>
                    <a:pt x="5629633" y="2992"/>
                  </a:lnTo>
                  <a:lnTo>
                    <a:pt x="5632206" y="4707"/>
                  </a:lnTo>
                  <a:lnTo>
                    <a:pt x="5634446" y="6956"/>
                  </a:lnTo>
                  <a:lnTo>
                    <a:pt x="5636675" y="9176"/>
                  </a:lnTo>
                  <a:lnTo>
                    <a:pt x="5638400" y="11759"/>
                  </a:lnTo>
                  <a:lnTo>
                    <a:pt x="5639610" y="14684"/>
                  </a:lnTo>
                  <a:lnTo>
                    <a:pt x="5640821" y="17610"/>
                  </a:lnTo>
                  <a:lnTo>
                    <a:pt x="5641421" y="20659"/>
                  </a:lnTo>
                  <a:lnTo>
                    <a:pt x="5641421" y="23823"/>
                  </a:lnTo>
                  <a:lnTo>
                    <a:pt x="5641421" y="805236"/>
                  </a:lnTo>
                  <a:lnTo>
                    <a:pt x="5641421" y="808381"/>
                  </a:lnTo>
                  <a:lnTo>
                    <a:pt x="5640821" y="811411"/>
                  </a:lnTo>
                  <a:lnTo>
                    <a:pt x="5639610" y="814337"/>
                  </a:lnTo>
                  <a:lnTo>
                    <a:pt x="5638400" y="817262"/>
                  </a:lnTo>
                  <a:lnTo>
                    <a:pt x="5636675" y="819826"/>
                  </a:lnTo>
                  <a:lnTo>
                    <a:pt x="5617597" y="829060"/>
                  </a:lnTo>
                  <a:lnTo>
                    <a:pt x="23823" y="829060"/>
                  </a:lnTo>
                  <a:lnTo>
                    <a:pt x="1810" y="814337"/>
                  </a:lnTo>
                  <a:lnTo>
                    <a:pt x="600" y="811411"/>
                  </a:lnTo>
                  <a:lnTo>
                    <a:pt x="0" y="808381"/>
                  </a:lnTo>
                  <a:lnTo>
                    <a:pt x="0" y="80523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4656543"/>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6753007"/>
            <a:ext cx="5651500" cy="667385"/>
            <a:chOff x="959124" y="6753007"/>
            <a:chExt cx="5651500" cy="667385"/>
          </a:xfrm>
        </p:grpSpPr>
        <p:sp>
          <p:nvSpPr>
            <p:cNvPr id="15" name="object 15"/>
            <p:cNvSpPr/>
            <p:nvPr/>
          </p:nvSpPr>
          <p:spPr>
            <a:xfrm>
              <a:off x="963889" y="6757772"/>
              <a:ext cx="5641975" cy="657860"/>
            </a:xfrm>
            <a:custGeom>
              <a:avLst/>
              <a:gdLst/>
              <a:ahLst/>
              <a:cxnLst/>
              <a:rect l="l" t="t" r="r" b="b"/>
              <a:pathLst>
                <a:path w="5641975" h="657859">
                  <a:moveTo>
                    <a:pt x="5620752" y="657511"/>
                  </a:moveTo>
                  <a:lnTo>
                    <a:pt x="20659" y="657511"/>
                  </a:lnTo>
                  <a:lnTo>
                    <a:pt x="17629" y="656901"/>
                  </a:lnTo>
                  <a:lnTo>
                    <a:pt x="0" y="636851"/>
                  </a:lnTo>
                  <a:lnTo>
                    <a:pt x="0" y="633706"/>
                  </a:lnTo>
                  <a:lnTo>
                    <a:pt x="0" y="20640"/>
                  </a:lnTo>
                  <a:lnTo>
                    <a:pt x="20659" y="0"/>
                  </a:lnTo>
                  <a:lnTo>
                    <a:pt x="5620752" y="0"/>
                  </a:lnTo>
                  <a:lnTo>
                    <a:pt x="5641421" y="20640"/>
                  </a:lnTo>
                  <a:lnTo>
                    <a:pt x="5641421" y="636851"/>
                  </a:lnTo>
                  <a:lnTo>
                    <a:pt x="5623792" y="656901"/>
                  </a:lnTo>
                  <a:lnTo>
                    <a:pt x="5620752" y="657511"/>
                  </a:lnTo>
                  <a:close/>
                </a:path>
              </a:pathLst>
            </a:custGeom>
            <a:solidFill>
              <a:srgbClr val="F8F8F8"/>
            </a:solidFill>
          </p:spPr>
          <p:txBody>
            <a:bodyPr wrap="square" lIns="0" tIns="0" rIns="0" bIns="0" rtlCol="0"/>
            <a:lstStyle/>
            <a:p>
              <a:endParaRPr/>
            </a:p>
          </p:txBody>
        </p:sp>
        <p:sp>
          <p:nvSpPr>
            <p:cNvPr id="16" name="object 16"/>
            <p:cNvSpPr/>
            <p:nvPr/>
          </p:nvSpPr>
          <p:spPr>
            <a:xfrm>
              <a:off x="963889" y="6757772"/>
              <a:ext cx="5641975" cy="657860"/>
            </a:xfrm>
            <a:custGeom>
              <a:avLst/>
              <a:gdLst/>
              <a:ahLst/>
              <a:cxnLst/>
              <a:rect l="l" t="t" r="r" b="b"/>
              <a:pathLst>
                <a:path w="5641975" h="657859">
                  <a:moveTo>
                    <a:pt x="0" y="633706"/>
                  </a:moveTo>
                  <a:lnTo>
                    <a:pt x="0" y="23823"/>
                  </a:lnTo>
                  <a:lnTo>
                    <a:pt x="0" y="20640"/>
                  </a:lnTo>
                  <a:lnTo>
                    <a:pt x="600" y="17610"/>
                  </a:lnTo>
                  <a:lnTo>
                    <a:pt x="1810" y="14703"/>
                  </a:lnTo>
                  <a:lnTo>
                    <a:pt x="3020" y="11778"/>
                  </a:lnTo>
                  <a:lnTo>
                    <a:pt x="4745" y="9195"/>
                  </a:lnTo>
                  <a:lnTo>
                    <a:pt x="6975" y="6975"/>
                  </a:lnTo>
                  <a:lnTo>
                    <a:pt x="9214" y="4726"/>
                  </a:lnTo>
                  <a:lnTo>
                    <a:pt x="11787" y="3011"/>
                  </a:lnTo>
                  <a:lnTo>
                    <a:pt x="14703" y="1801"/>
                  </a:lnTo>
                  <a:lnTo>
                    <a:pt x="17629" y="590"/>
                  </a:lnTo>
                  <a:lnTo>
                    <a:pt x="20659" y="0"/>
                  </a:lnTo>
                  <a:lnTo>
                    <a:pt x="23823" y="0"/>
                  </a:lnTo>
                  <a:lnTo>
                    <a:pt x="5617597" y="0"/>
                  </a:lnTo>
                  <a:lnTo>
                    <a:pt x="5620752" y="0"/>
                  </a:lnTo>
                  <a:lnTo>
                    <a:pt x="5623792" y="590"/>
                  </a:lnTo>
                  <a:lnTo>
                    <a:pt x="5626717" y="1801"/>
                  </a:lnTo>
                  <a:lnTo>
                    <a:pt x="5629633" y="3011"/>
                  </a:lnTo>
                  <a:lnTo>
                    <a:pt x="5632206" y="4726"/>
                  </a:lnTo>
                  <a:lnTo>
                    <a:pt x="5634446" y="6975"/>
                  </a:lnTo>
                  <a:lnTo>
                    <a:pt x="5636675" y="9195"/>
                  </a:lnTo>
                  <a:lnTo>
                    <a:pt x="5638400" y="11778"/>
                  </a:lnTo>
                  <a:lnTo>
                    <a:pt x="5639610" y="14703"/>
                  </a:lnTo>
                  <a:lnTo>
                    <a:pt x="5640821" y="17610"/>
                  </a:lnTo>
                  <a:lnTo>
                    <a:pt x="5641421" y="20640"/>
                  </a:lnTo>
                  <a:lnTo>
                    <a:pt x="5641421" y="23823"/>
                  </a:lnTo>
                  <a:lnTo>
                    <a:pt x="5641421" y="633706"/>
                  </a:lnTo>
                  <a:lnTo>
                    <a:pt x="5641421" y="636851"/>
                  </a:lnTo>
                  <a:lnTo>
                    <a:pt x="5640821" y="639882"/>
                  </a:lnTo>
                  <a:lnTo>
                    <a:pt x="5639610" y="642807"/>
                  </a:lnTo>
                  <a:lnTo>
                    <a:pt x="5638400" y="645733"/>
                  </a:lnTo>
                  <a:lnTo>
                    <a:pt x="5617597" y="657530"/>
                  </a:lnTo>
                  <a:lnTo>
                    <a:pt x="23823" y="657530"/>
                  </a:lnTo>
                  <a:lnTo>
                    <a:pt x="1810" y="642807"/>
                  </a:lnTo>
                  <a:lnTo>
                    <a:pt x="600" y="639882"/>
                  </a:lnTo>
                  <a:lnTo>
                    <a:pt x="0" y="636851"/>
                  </a:lnTo>
                  <a:lnTo>
                    <a:pt x="0" y="633706"/>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6838782"/>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8" name="object 18"/>
          <p:cNvSpPr txBox="1"/>
          <p:nvPr/>
        </p:nvSpPr>
        <p:spPr>
          <a:xfrm>
            <a:off x="1070306" y="406491"/>
            <a:ext cx="3720465" cy="711835"/>
          </a:xfrm>
          <a:prstGeom prst="rect">
            <a:avLst/>
          </a:prstGeom>
        </p:spPr>
        <p:txBody>
          <a:bodyPr vert="horz" wrap="square" lIns="0" tIns="12065" rIns="0" bIns="0" rtlCol="0">
            <a:spAutoFit/>
          </a:bodyPr>
          <a:lstStyle/>
          <a:p>
            <a:pPr marL="12700" marR="71755">
              <a:lnSpc>
                <a:spcPct val="132400"/>
              </a:lnSpc>
              <a:spcBef>
                <a:spcPts val="95"/>
              </a:spcBef>
            </a:pPr>
            <a:r>
              <a:rPr sz="850" spc="15" dirty="0">
                <a:solidFill>
                  <a:srgbClr val="333333"/>
                </a:solidFill>
                <a:latin typeface="Lucida Console"/>
                <a:cs typeface="Lucida Console"/>
              </a:rPr>
              <a:t>[root@linuxprobe ~]# getfacl -R /home &gt; backup.acl </a:t>
            </a:r>
            <a:r>
              <a:rPr sz="850" spc="20" dirty="0">
                <a:solidFill>
                  <a:srgbClr val="333333"/>
                </a:solidFill>
                <a:latin typeface="Lucida Console"/>
                <a:cs typeface="Lucida Console"/>
              </a:rPr>
              <a:t> </a:t>
            </a:r>
            <a:r>
              <a:rPr sz="850" spc="15" dirty="0">
                <a:solidFill>
                  <a:srgbClr val="333333"/>
                </a:solidFill>
                <a:latin typeface="Lucida Console"/>
                <a:cs typeface="Lucida Console"/>
              </a:rPr>
              <a:t>getfacl: Removing leading '/' from absolute path names </a:t>
            </a:r>
            <a:r>
              <a:rPr sz="850" spc="-505"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ls</a:t>
            </a:r>
            <a:endParaRPr sz="850">
              <a:latin typeface="Lucida Console"/>
              <a:cs typeface="Lucida Console"/>
            </a:endParaRPr>
          </a:p>
          <a:p>
            <a:pPr marL="12700">
              <a:lnSpc>
                <a:spcPct val="100000"/>
              </a:lnSpc>
              <a:spcBef>
                <a:spcPts val="330"/>
              </a:spcBef>
              <a:tabLst>
                <a:tab pos="1154430" algn="l"/>
                <a:tab pos="1892935" algn="l"/>
                <a:tab pos="3371215" algn="l"/>
              </a:tabLst>
            </a:pPr>
            <a:r>
              <a:rPr sz="850" spc="15" dirty="0">
                <a:solidFill>
                  <a:srgbClr val="333333"/>
                </a:solidFill>
                <a:latin typeface="Lucida Console"/>
                <a:cs typeface="Lucida Console"/>
              </a:rPr>
              <a:t>anaconda-ks.cfg	Desktop	Downloads	Music</a:t>
            </a:r>
            <a:endParaRPr sz="850">
              <a:latin typeface="Lucida Console"/>
              <a:cs typeface="Lucida Console"/>
            </a:endParaRPr>
          </a:p>
        </p:txBody>
      </p:sp>
      <p:sp>
        <p:nvSpPr>
          <p:cNvPr id="23" name="object 23"/>
          <p:cNvSpPr txBox="1"/>
          <p:nvPr/>
        </p:nvSpPr>
        <p:spPr>
          <a:xfrm>
            <a:off x="3692664" y="10217035"/>
            <a:ext cx="1835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20</a:t>
            </a:fld>
            <a:endParaRPr sz="800">
              <a:latin typeface="小哥哥网恋吗"/>
              <a:cs typeface="小哥哥网恋吗"/>
            </a:endParaRPr>
          </a:p>
        </p:txBody>
      </p:sp>
      <p:sp>
        <p:nvSpPr>
          <p:cNvPr id="19" name="object 19"/>
          <p:cNvSpPr txBox="1"/>
          <p:nvPr/>
        </p:nvSpPr>
        <p:spPr>
          <a:xfrm>
            <a:off x="5100825" y="958782"/>
            <a:ext cx="42862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Public</a:t>
            </a:r>
            <a:endParaRPr sz="850">
              <a:latin typeface="Lucida Console"/>
              <a:cs typeface="Lucida Console"/>
            </a:endParaRPr>
          </a:p>
        </p:txBody>
      </p:sp>
      <p:sp>
        <p:nvSpPr>
          <p:cNvPr id="20" name="object 20"/>
          <p:cNvSpPr txBox="1"/>
          <p:nvPr/>
        </p:nvSpPr>
        <p:spPr>
          <a:xfrm>
            <a:off x="5839754" y="958782"/>
            <a:ext cx="42862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Videos</a:t>
            </a:r>
            <a:endParaRPr sz="850">
              <a:latin typeface="Lucida Console"/>
              <a:cs typeface="Lucida Console"/>
            </a:endParaRPr>
          </a:p>
        </p:txBody>
      </p:sp>
      <p:sp>
        <p:nvSpPr>
          <p:cNvPr id="21" name="object 21"/>
          <p:cNvSpPr txBox="1"/>
          <p:nvPr/>
        </p:nvSpPr>
        <p:spPr>
          <a:xfrm>
            <a:off x="946424" y="1130300"/>
            <a:ext cx="5664835" cy="9128760"/>
          </a:xfrm>
          <a:prstGeom prst="rect">
            <a:avLst/>
          </a:prstGeom>
        </p:spPr>
        <p:txBody>
          <a:bodyPr vert="horz" wrap="square" lIns="0" tIns="15875" rIns="0" bIns="0" rtlCol="0">
            <a:spAutoFit/>
          </a:bodyPr>
          <a:lstStyle/>
          <a:p>
            <a:pPr marL="136525">
              <a:lnSpc>
                <a:spcPct val="100000"/>
              </a:lnSpc>
              <a:spcBef>
                <a:spcPts val="125"/>
              </a:spcBef>
              <a:tabLst>
                <a:tab pos="1278255" algn="l"/>
                <a:tab pos="2017395" algn="l"/>
                <a:tab pos="3495040" algn="l"/>
                <a:tab pos="4166870" algn="l"/>
              </a:tabLst>
            </a:pPr>
            <a:r>
              <a:rPr sz="850" spc="15" dirty="0">
                <a:solidFill>
                  <a:srgbClr val="333333"/>
                </a:solidFill>
                <a:latin typeface="Lucida Console"/>
                <a:cs typeface="Lucida Console"/>
              </a:rPr>
              <a:t>backup.acl	Documents	initial-setup-ks.cfg	Pictures	Templates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21920">
              <a:lnSpc>
                <a:spcPct val="131600"/>
              </a:lnSpc>
              <a:spcBef>
                <a:spcPts val="5"/>
              </a:spcBef>
            </a:pPr>
            <a:r>
              <a:rPr sz="950" spc="40" dirty="0">
                <a:solidFill>
                  <a:srgbClr val="333333"/>
                </a:solidFill>
                <a:latin typeface="Trebuchet MS"/>
                <a:cs typeface="Trebuchet MS"/>
              </a:rPr>
              <a:t>ACL</a:t>
            </a:r>
            <a:r>
              <a:rPr sz="950" spc="25" dirty="0">
                <a:solidFill>
                  <a:srgbClr val="333333"/>
                </a:solidFill>
                <a:latin typeface="微软雅黑"/>
                <a:cs typeface="微软雅黑"/>
              </a:rPr>
              <a:t>权限的恢复也很简单，使用的是</a:t>
            </a:r>
            <a:r>
              <a:rPr sz="950" spc="-15" dirty="0">
                <a:solidFill>
                  <a:srgbClr val="333333"/>
                </a:solidFill>
                <a:latin typeface="Trebuchet MS"/>
                <a:cs typeface="Trebuchet MS"/>
              </a:rPr>
              <a:t>“--restore”</a:t>
            </a:r>
            <a:r>
              <a:rPr sz="950" spc="25" dirty="0">
                <a:solidFill>
                  <a:srgbClr val="333333"/>
                </a:solidFill>
                <a:latin typeface="微软雅黑"/>
                <a:cs typeface="微软雅黑"/>
              </a:rPr>
              <a:t>参数，由于备份时已经指定了是对</a:t>
            </a:r>
            <a:r>
              <a:rPr sz="950" spc="30" dirty="0">
                <a:solidFill>
                  <a:srgbClr val="333333"/>
                </a:solidFill>
                <a:latin typeface="Trebuchet MS"/>
                <a:cs typeface="Trebuchet MS"/>
              </a:rPr>
              <a:t>/home</a:t>
            </a:r>
            <a:r>
              <a:rPr sz="950" spc="20" dirty="0">
                <a:solidFill>
                  <a:srgbClr val="333333"/>
                </a:solidFill>
                <a:latin typeface="微软雅黑"/>
                <a:cs typeface="微软雅黑"/>
              </a:rPr>
              <a:t>目录进行的操 </a:t>
            </a:r>
            <a:r>
              <a:rPr sz="950" spc="25" dirty="0">
                <a:solidFill>
                  <a:srgbClr val="333333"/>
                </a:solidFill>
                <a:latin typeface="微软雅黑"/>
                <a:cs typeface="微软雅黑"/>
              </a:rPr>
              <a:t>作，所以不需要写对应的目录名称，它能够自动找到要恢复的对象：</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setfacl</a:t>
            </a:r>
            <a:r>
              <a:rPr sz="850" spc="10" dirty="0">
                <a:solidFill>
                  <a:srgbClr val="333333"/>
                </a:solidFill>
                <a:latin typeface="Lucida Console"/>
                <a:cs typeface="Lucida Console"/>
              </a:rPr>
              <a:t> </a:t>
            </a:r>
            <a:r>
              <a:rPr sz="850" spc="15" dirty="0">
                <a:solidFill>
                  <a:srgbClr val="333333"/>
                </a:solidFill>
                <a:latin typeface="Lucida Console"/>
                <a:cs typeface="Lucida Console"/>
              </a:rPr>
              <a:t>--restore</a:t>
            </a:r>
            <a:r>
              <a:rPr sz="850" spc="10" dirty="0">
                <a:solidFill>
                  <a:srgbClr val="333333"/>
                </a:solidFill>
                <a:latin typeface="Lucida Console"/>
                <a:cs typeface="Lucida Console"/>
              </a:rPr>
              <a:t> </a:t>
            </a:r>
            <a:r>
              <a:rPr sz="850" spc="15" dirty="0">
                <a:solidFill>
                  <a:srgbClr val="333333"/>
                </a:solidFill>
                <a:latin typeface="Lucida Console"/>
                <a:cs typeface="Lucida Console"/>
              </a:rPr>
              <a:t>backup.acl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spcBef>
                <a:spcPts val="5"/>
              </a:spcBef>
            </a:pPr>
            <a:r>
              <a:rPr sz="950" b="1" spc="-25" dirty="0">
                <a:solidFill>
                  <a:srgbClr val="333333"/>
                </a:solidFill>
                <a:latin typeface="Trebuchet MS"/>
                <a:cs typeface="Trebuchet MS"/>
              </a:rPr>
              <a:t>5.6</a:t>
            </a:r>
            <a:r>
              <a:rPr sz="950" b="1" spc="-35" dirty="0">
                <a:solidFill>
                  <a:srgbClr val="333333"/>
                </a:solidFill>
                <a:latin typeface="Trebuchet MS"/>
                <a:cs typeface="Trebuchet MS"/>
              </a:rPr>
              <a:t> </a:t>
            </a:r>
            <a:r>
              <a:rPr sz="950" b="1" spc="75" dirty="0">
                <a:solidFill>
                  <a:srgbClr val="333333"/>
                </a:solidFill>
                <a:latin typeface="Trebuchet MS"/>
                <a:cs typeface="Trebuchet MS"/>
              </a:rPr>
              <a:t>su</a:t>
            </a:r>
            <a:r>
              <a:rPr sz="950" b="1" spc="25" dirty="0">
                <a:solidFill>
                  <a:srgbClr val="333333"/>
                </a:solidFill>
                <a:latin typeface="微软雅黑"/>
                <a:cs typeface="微软雅黑"/>
              </a:rPr>
              <a:t>命令与</a:t>
            </a:r>
            <a:r>
              <a:rPr sz="950" b="1" spc="70" dirty="0">
                <a:solidFill>
                  <a:srgbClr val="333333"/>
                </a:solidFill>
                <a:latin typeface="Trebuchet MS"/>
                <a:cs typeface="Trebuchet MS"/>
              </a:rPr>
              <a:t>sudo</a:t>
            </a:r>
            <a:r>
              <a:rPr sz="950" b="1" spc="25" dirty="0">
                <a:solidFill>
                  <a:srgbClr val="333333"/>
                </a:solidFill>
                <a:latin typeface="微软雅黑"/>
                <a:cs typeface="微软雅黑"/>
              </a:rPr>
              <a:t>服务</a:t>
            </a:r>
            <a:endParaRPr sz="950">
              <a:latin typeface="微软雅黑"/>
              <a:cs typeface="微软雅黑"/>
            </a:endParaRPr>
          </a:p>
          <a:p>
            <a:pPr marL="12700" marR="5080">
              <a:lnSpc>
                <a:spcPct val="131600"/>
              </a:lnSpc>
              <a:spcBef>
                <a:spcPts val="900"/>
              </a:spcBef>
            </a:pPr>
            <a:r>
              <a:rPr sz="950" spc="25" dirty="0">
                <a:solidFill>
                  <a:srgbClr val="333333"/>
                </a:solidFill>
                <a:latin typeface="微软雅黑"/>
                <a:cs typeface="微软雅黑"/>
              </a:rPr>
              <a:t>各位读者在实验环境中很少遇到安全问题，并且为了避免因权限因素导致配置服务失败，从而建议使用 </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管理员来学习本书，但是在生产环境中还是要对安全多一份敬畏之心，不要用</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管理员去做所有 事情。因为一旦执行了错误的命令，可能会直接导致系统崩溃，这样一来，不但客户指责、领导批评， </a:t>
            </a:r>
            <a:r>
              <a:rPr sz="950" spc="30" dirty="0">
                <a:solidFill>
                  <a:srgbClr val="333333"/>
                </a:solidFill>
                <a:latin typeface="微软雅黑"/>
                <a:cs typeface="微软雅黑"/>
              </a:rPr>
              <a:t> </a:t>
            </a:r>
            <a:r>
              <a:rPr sz="950" spc="25" dirty="0">
                <a:solidFill>
                  <a:srgbClr val="333333"/>
                </a:solidFill>
                <a:latin typeface="微软雅黑"/>
                <a:cs typeface="微软雅黑"/>
              </a:rPr>
              <a:t>没准奖金也会鸡飞蛋打。但转头一想，尽管</a:t>
            </a:r>
            <a:r>
              <a:rPr sz="950" spc="35" dirty="0">
                <a:solidFill>
                  <a:srgbClr val="333333"/>
                </a:solidFill>
                <a:latin typeface="Trebuchet MS"/>
                <a:cs typeface="Trebuchet MS"/>
              </a:rPr>
              <a:t>Linux</a:t>
            </a:r>
            <a:r>
              <a:rPr sz="950" spc="20" dirty="0">
                <a:solidFill>
                  <a:srgbClr val="333333"/>
                </a:solidFill>
                <a:latin typeface="微软雅黑"/>
                <a:cs typeface="微软雅黑"/>
              </a:rPr>
              <a:t>系统为了安全性考虑，使得许多系统命令和服务只能被  </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管理员来使用，但是这也让普通用户受到了更多的权限束缚，从而导致无法顺利完成特定的工作任 务。</a:t>
            </a:r>
            <a:endParaRPr sz="950">
              <a:latin typeface="微软雅黑"/>
              <a:cs typeface="微软雅黑"/>
            </a:endParaRPr>
          </a:p>
          <a:p>
            <a:pPr marL="12700" marR="58419">
              <a:lnSpc>
                <a:spcPct val="131600"/>
              </a:lnSpc>
              <a:spcBef>
                <a:spcPts val="750"/>
              </a:spcBef>
            </a:pPr>
            <a:r>
              <a:rPr sz="950" spc="80" dirty="0">
                <a:solidFill>
                  <a:srgbClr val="333333"/>
                </a:solidFill>
                <a:latin typeface="Trebuchet MS"/>
                <a:cs typeface="Trebuchet MS"/>
              </a:rPr>
              <a:t>su</a:t>
            </a:r>
            <a:r>
              <a:rPr sz="950" spc="25" dirty="0">
                <a:solidFill>
                  <a:srgbClr val="333333"/>
                </a:solidFill>
                <a:latin typeface="微软雅黑"/>
                <a:cs typeface="微软雅黑"/>
              </a:rPr>
              <a:t>命令可以解决切换用户身份的需求，使得当前用户在不退出登录的情况下，顺畅地切换到其他用户， 比如从</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管理员切换至普通用户：</a:t>
            </a:r>
            <a:endParaRPr sz="950">
              <a:latin typeface="微软雅黑"/>
              <a:cs typeface="微软雅黑"/>
            </a:endParaRPr>
          </a:p>
          <a:p>
            <a:pPr>
              <a:lnSpc>
                <a:spcPct val="100000"/>
              </a:lnSpc>
              <a:spcBef>
                <a:spcPts val="45"/>
              </a:spcBef>
            </a:pPr>
            <a:endParaRPr sz="900">
              <a:latin typeface="微软雅黑"/>
              <a:cs typeface="微软雅黑"/>
            </a:endParaRPr>
          </a:p>
          <a:p>
            <a:pPr marL="136525" marR="3101975">
              <a:lnSpc>
                <a:spcPct val="132400"/>
              </a:lnSpc>
              <a:spcBef>
                <a:spcPts val="5"/>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su</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id</a:t>
            </a:r>
            <a:endParaRPr sz="850">
              <a:latin typeface="Lucida Console"/>
              <a:cs typeface="Lucida Console"/>
            </a:endParaRPr>
          </a:p>
          <a:p>
            <a:pPr marL="136525" marR="1153795">
              <a:lnSpc>
                <a:spcPct val="132400"/>
              </a:lnSpc>
            </a:pPr>
            <a:r>
              <a:rPr sz="850" spc="15" dirty="0">
                <a:solidFill>
                  <a:srgbClr val="333333"/>
                </a:solidFill>
                <a:latin typeface="Lucida Console"/>
                <a:cs typeface="Lucida Console"/>
              </a:rPr>
              <a:t>uid=1000(linuxprobe)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gid=1000(linuxprobe)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groups=1000(linuxprobe)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context=unconfined_u:unconfined_r:unconfined_t:s0-s0:c0.c1023</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8415">
              <a:lnSpc>
                <a:spcPct val="131600"/>
              </a:lnSpc>
            </a:pPr>
            <a:r>
              <a:rPr sz="950" spc="25" dirty="0">
                <a:solidFill>
                  <a:srgbClr val="333333"/>
                </a:solidFill>
                <a:latin typeface="微软雅黑"/>
                <a:cs typeface="微软雅黑"/>
              </a:rPr>
              <a:t>细心的读者一定会发现，上面的</a:t>
            </a:r>
            <a:r>
              <a:rPr sz="950" spc="80" dirty="0">
                <a:solidFill>
                  <a:srgbClr val="333333"/>
                </a:solidFill>
                <a:latin typeface="Trebuchet MS"/>
                <a:cs typeface="Trebuchet MS"/>
              </a:rPr>
              <a:t>su</a:t>
            </a:r>
            <a:r>
              <a:rPr sz="950" spc="25" dirty="0">
                <a:solidFill>
                  <a:srgbClr val="333333"/>
                </a:solidFill>
                <a:latin typeface="微软雅黑"/>
                <a:cs typeface="微软雅黑"/>
              </a:rPr>
              <a:t>命令与用户名之间有一个减号（</a:t>
            </a:r>
            <a:r>
              <a:rPr sz="950" spc="-35" dirty="0">
                <a:solidFill>
                  <a:srgbClr val="333333"/>
                </a:solidFill>
                <a:latin typeface="Trebuchet MS"/>
                <a:cs typeface="Trebuchet MS"/>
              </a:rPr>
              <a:t>-</a:t>
            </a:r>
            <a:r>
              <a:rPr sz="950" spc="20" dirty="0">
                <a:solidFill>
                  <a:srgbClr val="333333"/>
                </a:solidFill>
                <a:latin typeface="微软雅黑"/>
                <a:cs typeface="微软雅黑"/>
              </a:rPr>
              <a:t>），这意味着完全切换到新的用户， </a:t>
            </a:r>
            <a:r>
              <a:rPr sz="950" spc="25" dirty="0">
                <a:solidFill>
                  <a:srgbClr val="333333"/>
                </a:solidFill>
                <a:latin typeface="微软雅黑"/>
                <a:cs typeface="微软雅黑"/>
              </a:rPr>
              <a:t>即把环境变量信息也变更为新用户的相应信息，而不是保留原始的信息。强烈建议在切换用户身份时添 加这个减号</a:t>
            </a:r>
            <a:r>
              <a:rPr sz="950" spc="5" dirty="0">
                <a:solidFill>
                  <a:srgbClr val="333333"/>
                </a:solidFill>
                <a:latin typeface="微软雅黑"/>
                <a:cs typeface="微软雅黑"/>
              </a:rPr>
              <a:t>（</a:t>
            </a:r>
            <a:r>
              <a:rPr sz="950" spc="5" dirty="0">
                <a:solidFill>
                  <a:srgbClr val="333333"/>
                </a:solidFill>
                <a:latin typeface="Trebuchet MS"/>
                <a:cs typeface="Trebuchet MS"/>
              </a:rPr>
              <a:t>-</a:t>
            </a:r>
            <a:r>
              <a:rPr sz="950" spc="5" dirty="0">
                <a:solidFill>
                  <a:srgbClr val="333333"/>
                </a:solidFill>
                <a:latin typeface="微软雅黑"/>
                <a:cs typeface="微软雅黑"/>
              </a:rPr>
              <a:t>）</a:t>
            </a:r>
            <a:r>
              <a:rPr sz="950" spc="25" dirty="0">
                <a:solidFill>
                  <a:srgbClr val="333333"/>
                </a:solidFill>
                <a:latin typeface="微软雅黑"/>
                <a:cs typeface="微软雅黑"/>
              </a:rPr>
              <a:t>。</a:t>
            </a:r>
            <a:endParaRPr sz="950">
              <a:latin typeface="微软雅黑"/>
              <a:cs typeface="微软雅黑"/>
            </a:endParaRPr>
          </a:p>
          <a:p>
            <a:pPr marL="12700" marR="77470">
              <a:lnSpc>
                <a:spcPct val="131600"/>
              </a:lnSpc>
              <a:spcBef>
                <a:spcPts val="825"/>
              </a:spcBef>
            </a:pPr>
            <a:r>
              <a:rPr sz="950" spc="25" dirty="0">
                <a:solidFill>
                  <a:srgbClr val="333333"/>
                </a:solidFill>
                <a:latin typeface="微软雅黑"/>
                <a:cs typeface="微软雅黑"/>
              </a:rPr>
              <a:t>另外，当从</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管理员切换到普通用户时是不需要密码验证的，而从普通用户切换成</a:t>
            </a:r>
            <a:r>
              <a:rPr sz="950" spc="35" dirty="0">
                <a:solidFill>
                  <a:srgbClr val="333333"/>
                </a:solidFill>
                <a:latin typeface="Trebuchet MS"/>
                <a:cs typeface="Trebuchet MS"/>
              </a:rPr>
              <a:t>root</a:t>
            </a:r>
            <a:r>
              <a:rPr sz="950" spc="20" dirty="0">
                <a:solidFill>
                  <a:srgbClr val="333333"/>
                </a:solidFill>
                <a:latin typeface="微软雅黑"/>
                <a:cs typeface="微软雅黑"/>
              </a:rPr>
              <a:t>管理员就需要 </a:t>
            </a:r>
            <a:r>
              <a:rPr sz="950" spc="25" dirty="0">
                <a:solidFill>
                  <a:srgbClr val="333333"/>
                </a:solidFill>
                <a:latin typeface="微软雅黑"/>
                <a:cs typeface="微软雅黑"/>
              </a:rPr>
              <a:t>进行密码验证了；这也是一个必要的安全检查：</a:t>
            </a:r>
            <a:endParaRPr sz="950">
              <a:latin typeface="微软雅黑"/>
              <a:cs typeface="微软雅黑"/>
            </a:endParaRPr>
          </a:p>
          <a:p>
            <a:pPr>
              <a:lnSpc>
                <a:spcPct val="100000"/>
              </a:lnSpc>
              <a:spcBef>
                <a:spcPts val="45"/>
              </a:spcBef>
            </a:pPr>
            <a:endParaRPr sz="900">
              <a:latin typeface="微软雅黑"/>
              <a:cs typeface="微软雅黑"/>
            </a:endParaRPr>
          </a:p>
          <a:p>
            <a:pPr marL="136525" marR="3101975">
              <a:lnSpc>
                <a:spcPct val="132400"/>
              </a:lnSpc>
            </a:pPr>
            <a:r>
              <a:rPr sz="850" spc="15" dirty="0">
                <a:solidFill>
                  <a:srgbClr val="333333"/>
                </a:solidFill>
                <a:latin typeface="Lucida Console"/>
                <a:cs typeface="Lucida Console"/>
              </a:rPr>
              <a:t>[linuxprobe@linuxprobe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su</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root </a:t>
            </a:r>
            <a:r>
              <a:rPr sz="850" spc="-495" dirty="0">
                <a:solidFill>
                  <a:srgbClr val="333333"/>
                </a:solidFill>
                <a:latin typeface="Lucida Console"/>
                <a:cs typeface="Lucida Console"/>
              </a:rPr>
              <a:t> </a:t>
            </a:r>
            <a:r>
              <a:rPr sz="850" spc="15" dirty="0">
                <a:solidFill>
                  <a:srgbClr val="333333"/>
                </a:solidFill>
                <a:latin typeface="Lucida Console"/>
                <a:cs typeface="Lucida Console"/>
              </a:rPr>
              <a:t>Password:</a:t>
            </a:r>
            <a:r>
              <a:rPr sz="850" spc="10" dirty="0">
                <a:solidFill>
                  <a:srgbClr val="333333"/>
                </a:solidFill>
                <a:latin typeface="Lucida Console"/>
                <a:cs typeface="Lucida Console"/>
              </a:rPr>
              <a:t> </a:t>
            </a:r>
            <a:r>
              <a:rPr sz="850" spc="25" dirty="0">
                <a:solidFill>
                  <a:srgbClr val="333333"/>
                </a:solidFill>
                <a:latin typeface="新宋体"/>
                <a:cs typeface="新宋体"/>
              </a:rPr>
              <a:t>此处输入管理员密码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尽管像上面这样使用</a:t>
            </a:r>
            <a:r>
              <a:rPr sz="950" spc="80" dirty="0">
                <a:solidFill>
                  <a:srgbClr val="333333"/>
                </a:solidFill>
                <a:latin typeface="Trebuchet MS"/>
                <a:cs typeface="Trebuchet MS"/>
              </a:rPr>
              <a:t>su</a:t>
            </a:r>
            <a:r>
              <a:rPr sz="950" spc="25" dirty="0">
                <a:solidFill>
                  <a:srgbClr val="333333"/>
                </a:solidFill>
                <a:latin typeface="微软雅黑"/>
                <a:cs typeface="微软雅黑"/>
              </a:rPr>
              <a:t>命令后，普通用户可以完全切换到</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管理员身份来完成相应工作，但这将暴露</a:t>
            </a:r>
            <a:endParaRPr sz="950">
              <a:latin typeface="微软雅黑"/>
              <a:cs typeface="微软雅黑"/>
            </a:endParaRPr>
          </a:p>
          <a:p>
            <a:pPr marL="12700">
              <a:lnSpc>
                <a:spcPct val="100000"/>
              </a:lnSpc>
              <a:spcBef>
                <a:spcPts val="360"/>
              </a:spcBef>
            </a:pPr>
            <a:r>
              <a:rPr sz="950" spc="35" dirty="0">
                <a:solidFill>
                  <a:srgbClr val="333333"/>
                </a:solidFill>
                <a:latin typeface="Trebuchet MS"/>
                <a:cs typeface="Trebuchet MS"/>
              </a:rPr>
              <a:t>root</a:t>
            </a:r>
            <a:r>
              <a:rPr sz="950" spc="25" dirty="0">
                <a:solidFill>
                  <a:srgbClr val="333333"/>
                </a:solidFill>
                <a:latin typeface="微软雅黑"/>
                <a:cs typeface="微软雅黑"/>
              </a:rPr>
              <a:t>管理员的密码，从而增大了系统密码被黑客获取的几率；这并不是最安全的方案。</a:t>
            </a:r>
            <a:endParaRPr sz="950">
              <a:latin typeface="微软雅黑"/>
              <a:cs typeface="微软雅黑"/>
            </a:endParaRPr>
          </a:p>
          <a:p>
            <a:pPr marL="12700" marR="31750" algn="just">
              <a:lnSpc>
                <a:spcPct val="131600"/>
              </a:lnSpc>
              <a:spcBef>
                <a:spcPts val="750"/>
              </a:spcBef>
            </a:pPr>
            <a:r>
              <a:rPr sz="950" spc="25" dirty="0">
                <a:solidFill>
                  <a:srgbClr val="333333"/>
                </a:solidFill>
                <a:latin typeface="微软雅黑"/>
                <a:cs typeface="微软雅黑"/>
              </a:rPr>
              <a:t>刘遄老师接下来将介绍如何使用</a:t>
            </a:r>
            <a:r>
              <a:rPr sz="950" spc="75" dirty="0">
                <a:solidFill>
                  <a:srgbClr val="333333"/>
                </a:solidFill>
                <a:latin typeface="Trebuchet MS"/>
                <a:cs typeface="Trebuchet MS"/>
              </a:rPr>
              <a:t>sudo</a:t>
            </a:r>
            <a:r>
              <a:rPr sz="950" spc="25" dirty="0">
                <a:solidFill>
                  <a:srgbClr val="333333"/>
                </a:solidFill>
                <a:latin typeface="微软雅黑"/>
                <a:cs typeface="微软雅黑"/>
              </a:rPr>
              <a:t>命令把特定命令的执行权限赋予给指定用户，这样既可保证普通用 户能够完成特定的工作，也可以避免泄露</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管理员密码。我们要做的就是合理配置</a:t>
            </a:r>
            <a:r>
              <a:rPr sz="950" spc="75" dirty="0">
                <a:solidFill>
                  <a:srgbClr val="333333"/>
                </a:solidFill>
                <a:latin typeface="Trebuchet MS"/>
                <a:cs typeface="Trebuchet MS"/>
              </a:rPr>
              <a:t>sudo</a:t>
            </a:r>
            <a:r>
              <a:rPr sz="950" spc="20" dirty="0">
                <a:solidFill>
                  <a:srgbClr val="333333"/>
                </a:solidFill>
                <a:latin typeface="微软雅黑"/>
                <a:cs typeface="微软雅黑"/>
              </a:rPr>
              <a:t>服务，以便兼 </a:t>
            </a:r>
            <a:r>
              <a:rPr sz="950" spc="25" dirty="0">
                <a:solidFill>
                  <a:srgbClr val="333333"/>
                </a:solidFill>
                <a:latin typeface="微软雅黑"/>
                <a:cs typeface="微软雅黑"/>
              </a:rPr>
              <a:t>顾系统的安全性和用户的便捷性。</a:t>
            </a:r>
            <a:endParaRPr sz="950">
              <a:latin typeface="微软雅黑"/>
              <a:cs typeface="微软雅黑"/>
            </a:endParaRPr>
          </a:p>
          <a:p>
            <a:pPr>
              <a:lnSpc>
                <a:spcPct val="100000"/>
              </a:lnSpc>
              <a:spcBef>
                <a:spcPts val="85"/>
              </a:spcBef>
            </a:pPr>
            <a:endParaRPr sz="650">
              <a:latin typeface="微软雅黑"/>
              <a:cs typeface="微软雅黑"/>
            </a:endParaRPr>
          </a:p>
          <a:p>
            <a:pPr marL="12700">
              <a:lnSpc>
                <a:spcPct val="100000"/>
              </a:lnSpc>
              <a:spcBef>
                <a:spcPts val="5"/>
              </a:spcBef>
            </a:pPr>
            <a:r>
              <a:rPr sz="1450" b="1" spc="35" dirty="0">
                <a:solidFill>
                  <a:srgbClr val="333333"/>
                </a:solidFill>
                <a:latin typeface="Trebuchet MS"/>
                <a:cs typeface="Trebuchet MS"/>
              </a:rPr>
              <a:t>Tips</a:t>
            </a:r>
            <a:endParaRPr sz="1450">
              <a:latin typeface="Trebuchet MS"/>
              <a:cs typeface="Trebuchet MS"/>
            </a:endParaRPr>
          </a:p>
          <a:p>
            <a:pPr marL="12700">
              <a:lnSpc>
                <a:spcPct val="100000"/>
              </a:lnSpc>
              <a:spcBef>
                <a:spcPts val="1310"/>
              </a:spcBef>
            </a:pPr>
            <a:r>
              <a:rPr sz="950" b="1" spc="25" dirty="0">
                <a:solidFill>
                  <a:srgbClr val="333333"/>
                </a:solidFill>
                <a:latin typeface="微软雅黑"/>
                <a:cs typeface="微软雅黑"/>
              </a:rPr>
              <a:t>授权原则：</a:t>
            </a:r>
            <a:r>
              <a:rPr sz="950" spc="25" dirty="0">
                <a:solidFill>
                  <a:srgbClr val="333333"/>
                </a:solidFill>
                <a:latin typeface="微软雅黑"/>
                <a:cs typeface="微软雅黑"/>
              </a:rPr>
              <a:t>在保证普通用户完成相应工作的前提下，尽可能少地赋予额外的权限。</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spc="75" dirty="0">
                <a:solidFill>
                  <a:srgbClr val="333333"/>
                </a:solidFill>
                <a:latin typeface="Trebuchet MS"/>
                <a:cs typeface="Trebuchet MS"/>
              </a:rPr>
              <a:t>sudo</a:t>
            </a:r>
            <a:r>
              <a:rPr sz="950" spc="25" dirty="0">
                <a:solidFill>
                  <a:srgbClr val="333333"/>
                </a:solidFill>
                <a:latin typeface="微软雅黑"/>
                <a:cs typeface="微软雅黑"/>
              </a:rPr>
              <a:t>命令用于给普通用户提供额外的权限，语法格式为：</a:t>
            </a:r>
            <a:r>
              <a:rPr sz="950" spc="-160" dirty="0">
                <a:solidFill>
                  <a:srgbClr val="333333"/>
                </a:solidFill>
                <a:latin typeface="Trebuchet MS"/>
                <a:cs typeface="Trebuchet MS"/>
              </a:rPr>
              <a:t>“</a:t>
            </a:r>
            <a:r>
              <a:rPr sz="950" spc="-35" dirty="0">
                <a:solidFill>
                  <a:srgbClr val="333333"/>
                </a:solidFill>
                <a:latin typeface="Trebuchet MS"/>
                <a:cs typeface="Trebuchet MS"/>
              </a:rPr>
              <a:t> </a:t>
            </a:r>
            <a:r>
              <a:rPr sz="950" spc="75" dirty="0">
                <a:solidFill>
                  <a:srgbClr val="333333"/>
                </a:solidFill>
                <a:latin typeface="Trebuchet MS"/>
                <a:cs typeface="Trebuchet MS"/>
              </a:rPr>
              <a:t>sudo</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用户名</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35560">
              <a:lnSpc>
                <a:spcPct val="131600"/>
              </a:lnSpc>
              <a:spcBef>
                <a:spcPts val="750"/>
              </a:spcBef>
            </a:pPr>
            <a:r>
              <a:rPr sz="950" spc="25" dirty="0">
                <a:solidFill>
                  <a:srgbClr val="333333"/>
                </a:solidFill>
                <a:latin typeface="微软雅黑"/>
                <a:cs typeface="微软雅黑"/>
              </a:rPr>
              <a:t>使用</a:t>
            </a:r>
            <a:r>
              <a:rPr sz="950" spc="75" dirty="0">
                <a:solidFill>
                  <a:srgbClr val="333333"/>
                </a:solidFill>
                <a:latin typeface="Trebuchet MS"/>
                <a:cs typeface="Trebuchet MS"/>
              </a:rPr>
              <a:t>sudo</a:t>
            </a:r>
            <a:r>
              <a:rPr sz="950" spc="25" dirty="0">
                <a:solidFill>
                  <a:srgbClr val="333333"/>
                </a:solidFill>
                <a:latin typeface="微软雅黑"/>
                <a:cs typeface="微软雅黑"/>
              </a:rPr>
              <a:t>命令可以给普通用户提供额外的权限来完成原本只有</a:t>
            </a:r>
            <a:r>
              <a:rPr sz="950" spc="35" dirty="0">
                <a:solidFill>
                  <a:srgbClr val="333333"/>
                </a:solidFill>
                <a:latin typeface="Trebuchet MS"/>
                <a:cs typeface="Trebuchet MS"/>
              </a:rPr>
              <a:t>root</a:t>
            </a:r>
            <a:r>
              <a:rPr sz="950" spc="20" dirty="0">
                <a:solidFill>
                  <a:srgbClr val="333333"/>
                </a:solidFill>
                <a:latin typeface="微软雅黑"/>
                <a:cs typeface="微软雅黑"/>
              </a:rPr>
              <a:t>管理员才能完成的任务。可以限制用 </a:t>
            </a:r>
            <a:r>
              <a:rPr sz="950" spc="25" dirty="0">
                <a:solidFill>
                  <a:srgbClr val="333333"/>
                </a:solidFill>
                <a:latin typeface="微软雅黑"/>
                <a:cs typeface="微软雅黑"/>
              </a:rPr>
              <a:t>户执行指定的命令、记录用户执行过的每一条命令、集中的管理用户与权限</a:t>
            </a:r>
            <a:r>
              <a:rPr sz="950" spc="10" dirty="0">
                <a:solidFill>
                  <a:srgbClr val="333333"/>
                </a:solidFill>
                <a:latin typeface="微软雅黑"/>
                <a:cs typeface="微软雅黑"/>
              </a:rPr>
              <a:t>（</a:t>
            </a:r>
            <a:r>
              <a:rPr sz="950" spc="10" dirty="0">
                <a:solidFill>
                  <a:srgbClr val="333333"/>
                </a:solidFill>
                <a:latin typeface="Trebuchet MS"/>
                <a:cs typeface="Trebuchet MS"/>
              </a:rPr>
              <a:t>/etc/sudoers</a:t>
            </a:r>
            <a:r>
              <a:rPr sz="950" spc="10" dirty="0">
                <a:solidFill>
                  <a:srgbClr val="333333"/>
                </a:solidFill>
                <a:latin typeface="微软雅黑"/>
                <a:cs typeface="微软雅黑"/>
              </a:rPr>
              <a:t>）</a:t>
            </a:r>
            <a:r>
              <a:rPr sz="950" spc="25" dirty="0">
                <a:solidFill>
                  <a:srgbClr val="333333"/>
                </a:solidFill>
                <a:latin typeface="微软雅黑"/>
                <a:cs typeface="微软雅黑"/>
              </a:rPr>
              <a:t>以及验证 密码后一段时间内免验证的方便措施。常见的</a:t>
            </a:r>
            <a:r>
              <a:rPr sz="950" spc="75" dirty="0">
                <a:solidFill>
                  <a:srgbClr val="333333"/>
                </a:solidFill>
                <a:latin typeface="Trebuchet MS"/>
                <a:cs typeface="Trebuchet MS"/>
              </a:rPr>
              <a:t>sudo</a:t>
            </a:r>
            <a:r>
              <a:rPr sz="950" spc="25" dirty="0">
                <a:solidFill>
                  <a:srgbClr val="333333"/>
                </a:solidFill>
                <a:latin typeface="微软雅黑"/>
                <a:cs typeface="微软雅黑"/>
              </a:rPr>
              <a:t>命令可用参数如表</a:t>
            </a:r>
            <a:r>
              <a:rPr sz="950" spc="35" dirty="0">
                <a:solidFill>
                  <a:srgbClr val="333333"/>
                </a:solidFill>
                <a:latin typeface="Trebuchet MS"/>
                <a:cs typeface="Trebuchet MS"/>
              </a:rPr>
              <a:t>5-10</a:t>
            </a:r>
            <a:r>
              <a:rPr sz="950" spc="25" dirty="0">
                <a:solidFill>
                  <a:srgbClr val="333333"/>
                </a:solidFill>
                <a:latin typeface="微软雅黑"/>
                <a:cs typeface="微软雅黑"/>
              </a:rPr>
              <a:t>所示：</a:t>
            </a:r>
            <a:endParaRPr sz="950">
              <a:latin typeface="微软雅黑"/>
              <a:cs typeface="微软雅黑"/>
            </a:endParaRPr>
          </a:p>
        </p:txBody>
      </p:sp>
      <p:sp>
        <p:nvSpPr>
          <p:cNvPr id="22" name="object 2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75"/>
            <a:ext cx="5651500" cy="2725420"/>
            <a:chOff x="959124" y="368275"/>
            <a:chExt cx="5651500" cy="2725420"/>
          </a:xfrm>
        </p:grpSpPr>
        <p:sp>
          <p:nvSpPr>
            <p:cNvPr id="3" name="object 3"/>
            <p:cNvSpPr/>
            <p:nvPr/>
          </p:nvSpPr>
          <p:spPr>
            <a:xfrm>
              <a:off x="963889" y="373040"/>
              <a:ext cx="5641975" cy="2715895"/>
            </a:xfrm>
            <a:custGeom>
              <a:avLst/>
              <a:gdLst/>
              <a:ahLst/>
              <a:cxnLst/>
              <a:rect l="l" t="t" r="r" b="b"/>
              <a:pathLst>
                <a:path w="5641975" h="2715895">
                  <a:moveTo>
                    <a:pt x="5617597" y="2715886"/>
                  </a:moveTo>
                  <a:lnTo>
                    <a:pt x="23823" y="2715886"/>
                  </a:lnTo>
                  <a:lnTo>
                    <a:pt x="20659" y="2715734"/>
                  </a:lnTo>
                  <a:lnTo>
                    <a:pt x="0" y="2695036"/>
                  </a:lnTo>
                  <a:lnTo>
                    <a:pt x="0" y="2692063"/>
                  </a:lnTo>
                  <a:lnTo>
                    <a:pt x="0" y="20402"/>
                  </a:lnTo>
                  <a:lnTo>
                    <a:pt x="20659" y="0"/>
                  </a:lnTo>
                  <a:lnTo>
                    <a:pt x="5620751" y="0"/>
                  </a:lnTo>
                  <a:lnTo>
                    <a:pt x="5641421" y="20402"/>
                  </a:lnTo>
                  <a:lnTo>
                    <a:pt x="5641421" y="2695036"/>
                  </a:lnTo>
                  <a:lnTo>
                    <a:pt x="5620751" y="2715734"/>
                  </a:lnTo>
                  <a:lnTo>
                    <a:pt x="5617597" y="2715886"/>
                  </a:lnTo>
                  <a:close/>
                </a:path>
              </a:pathLst>
            </a:custGeom>
            <a:solidFill>
              <a:srgbClr val="F8F8F8"/>
            </a:solidFill>
          </p:spPr>
          <p:txBody>
            <a:bodyPr wrap="square" lIns="0" tIns="0" rIns="0" bIns="0" rtlCol="0"/>
            <a:lstStyle/>
            <a:p>
              <a:endParaRPr/>
            </a:p>
          </p:txBody>
        </p:sp>
        <p:sp>
          <p:nvSpPr>
            <p:cNvPr id="4" name="object 4"/>
            <p:cNvSpPr/>
            <p:nvPr/>
          </p:nvSpPr>
          <p:spPr>
            <a:xfrm>
              <a:off x="963889" y="373040"/>
              <a:ext cx="5641975" cy="2715895"/>
            </a:xfrm>
            <a:custGeom>
              <a:avLst/>
              <a:gdLst/>
              <a:ahLst/>
              <a:cxnLst/>
              <a:rect l="l" t="t" r="r" b="b"/>
              <a:pathLst>
                <a:path w="5641975" h="2715895">
                  <a:moveTo>
                    <a:pt x="0" y="2692063"/>
                  </a:moveTo>
                  <a:lnTo>
                    <a:pt x="0" y="23823"/>
                  </a:lnTo>
                  <a:lnTo>
                    <a:pt x="0" y="20402"/>
                  </a:lnTo>
                  <a:lnTo>
                    <a:pt x="600" y="17276"/>
                  </a:lnTo>
                  <a:lnTo>
                    <a:pt x="20659" y="0"/>
                  </a:lnTo>
                  <a:lnTo>
                    <a:pt x="23823" y="0"/>
                  </a:lnTo>
                  <a:lnTo>
                    <a:pt x="5617597" y="0"/>
                  </a:lnTo>
                  <a:lnTo>
                    <a:pt x="5620751" y="0"/>
                  </a:lnTo>
                  <a:lnTo>
                    <a:pt x="5623791" y="447"/>
                  </a:lnTo>
                  <a:lnTo>
                    <a:pt x="5639610" y="14446"/>
                  </a:lnTo>
                  <a:lnTo>
                    <a:pt x="5640820" y="17276"/>
                  </a:lnTo>
                  <a:lnTo>
                    <a:pt x="5641421" y="20402"/>
                  </a:lnTo>
                  <a:lnTo>
                    <a:pt x="5641421" y="23823"/>
                  </a:lnTo>
                  <a:lnTo>
                    <a:pt x="5641421" y="2692063"/>
                  </a:lnTo>
                  <a:lnTo>
                    <a:pt x="5641421" y="2695036"/>
                  </a:lnTo>
                  <a:lnTo>
                    <a:pt x="5640820" y="2698019"/>
                  </a:lnTo>
                  <a:lnTo>
                    <a:pt x="5639610" y="2700849"/>
                  </a:lnTo>
                  <a:lnTo>
                    <a:pt x="5638400" y="2703975"/>
                  </a:lnTo>
                  <a:lnTo>
                    <a:pt x="5617597" y="2715886"/>
                  </a:lnTo>
                  <a:lnTo>
                    <a:pt x="23823" y="2715886"/>
                  </a:lnTo>
                  <a:lnTo>
                    <a:pt x="1810" y="2700992"/>
                  </a:lnTo>
                  <a:lnTo>
                    <a:pt x="600" y="2698019"/>
                  </a:lnTo>
                  <a:lnTo>
                    <a:pt x="0" y="2695036"/>
                  </a:lnTo>
                  <a:lnTo>
                    <a:pt x="0" y="2692063"/>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86"/>
              <a:ext cx="5556250" cy="2573020"/>
            </a:xfrm>
            <a:custGeom>
              <a:avLst/>
              <a:gdLst/>
              <a:ahLst/>
              <a:cxnLst/>
              <a:rect l="l" t="t" r="r" b="b"/>
              <a:pathLst>
                <a:path w="5556250" h="2573020">
                  <a:moveTo>
                    <a:pt x="5555656" y="2572945"/>
                  </a:moveTo>
                  <a:lnTo>
                    <a:pt x="0" y="2572945"/>
                  </a:lnTo>
                  <a:lnTo>
                    <a:pt x="0" y="0"/>
                  </a:lnTo>
                  <a:lnTo>
                    <a:pt x="5555656" y="0"/>
                  </a:lnTo>
                  <a:lnTo>
                    <a:pt x="5555656" y="2572945"/>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713649"/>
            <a:ext cx="5651500" cy="2725420"/>
            <a:chOff x="959124" y="4713649"/>
            <a:chExt cx="5651500" cy="2725420"/>
          </a:xfrm>
        </p:grpSpPr>
        <p:sp>
          <p:nvSpPr>
            <p:cNvPr id="7" name="object 7"/>
            <p:cNvSpPr/>
            <p:nvPr/>
          </p:nvSpPr>
          <p:spPr>
            <a:xfrm>
              <a:off x="963889" y="4718414"/>
              <a:ext cx="5641975" cy="2715895"/>
            </a:xfrm>
            <a:custGeom>
              <a:avLst/>
              <a:gdLst/>
              <a:ahLst/>
              <a:cxnLst/>
              <a:rect l="l" t="t" r="r" b="b"/>
              <a:pathLst>
                <a:path w="5641975" h="2715895">
                  <a:moveTo>
                    <a:pt x="5617597" y="2715887"/>
                  </a:moveTo>
                  <a:lnTo>
                    <a:pt x="23823" y="2715887"/>
                  </a:lnTo>
                  <a:lnTo>
                    <a:pt x="20659" y="2715734"/>
                  </a:lnTo>
                  <a:lnTo>
                    <a:pt x="0" y="2695189"/>
                  </a:lnTo>
                  <a:lnTo>
                    <a:pt x="0" y="2692063"/>
                  </a:lnTo>
                  <a:lnTo>
                    <a:pt x="0" y="20545"/>
                  </a:lnTo>
                  <a:lnTo>
                    <a:pt x="20659" y="0"/>
                  </a:lnTo>
                  <a:lnTo>
                    <a:pt x="5620752" y="0"/>
                  </a:lnTo>
                  <a:lnTo>
                    <a:pt x="5641421" y="20545"/>
                  </a:lnTo>
                  <a:lnTo>
                    <a:pt x="5641421" y="2695189"/>
                  </a:lnTo>
                  <a:lnTo>
                    <a:pt x="5620752" y="2715734"/>
                  </a:lnTo>
                  <a:lnTo>
                    <a:pt x="5617597" y="2715887"/>
                  </a:lnTo>
                  <a:close/>
                </a:path>
              </a:pathLst>
            </a:custGeom>
            <a:solidFill>
              <a:srgbClr val="F8F8F8"/>
            </a:solidFill>
          </p:spPr>
          <p:txBody>
            <a:bodyPr wrap="square" lIns="0" tIns="0" rIns="0" bIns="0" rtlCol="0"/>
            <a:lstStyle/>
            <a:p>
              <a:endParaRPr/>
            </a:p>
          </p:txBody>
        </p:sp>
        <p:sp>
          <p:nvSpPr>
            <p:cNvPr id="8" name="object 8"/>
            <p:cNvSpPr/>
            <p:nvPr/>
          </p:nvSpPr>
          <p:spPr>
            <a:xfrm>
              <a:off x="963889" y="4718414"/>
              <a:ext cx="5641975" cy="2715895"/>
            </a:xfrm>
            <a:custGeom>
              <a:avLst/>
              <a:gdLst/>
              <a:ahLst/>
              <a:cxnLst/>
              <a:rect l="l" t="t" r="r" b="b"/>
              <a:pathLst>
                <a:path w="5641975" h="2715895">
                  <a:moveTo>
                    <a:pt x="0" y="2692063"/>
                  </a:moveTo>
                  <a:lnTo>
                    <a:pt x="0" y="23823"/>
                  </a:lnTo>
                  <a:lnTo>
                    <a:pt x="0" y="20545"/>
                  </a:lnTo>
                  <a:lnTo>
                    <a:pt x="600" y="17419"/>
                  </a:lnTo>
                  <a:lnTo>
                    <a:pt x="1810" y="14294"/>
                  </a:lnTo>
                  <a:lnTo>
                    <a:pt x="3020" y="11320"/>
                  </a:lnTo>
                  <a:lnTo>
                    <a:pt x="4745" y="8786"/>
                  </a:lnTo>
                  <a:lnTo>
                    <a:pt x="6975" y="6699"/>
                  </a:lnTo>
                  <a:lnTo>
                    <a:pt x="9214" y="4469"/>
                  </a:lnTo>
                  <a:lnTo>
                    <a:pt x="11787" y="2830"/>
                  </a:lnTo>
                  <a:lnTo>
                    <a:pt x="14703" y="1639"/>
                  </a:lnTo>
                  <a:lnTo>
                    <a:pt x="17629" y="600"/>
                  </a:lnTo>
                  <a:lnTo>
                    <a:pt x="20659" y="0"/>
                  </a:lnTo>
                  <a:lnTo>
                    <a:pt x="23823" y="0"/>
                  </a:lnTo>
                  <a:lnTo>
                    <a:pt x="5617597" y="0"/>
                  </a:lnTo>
                  <a:lnTo>
                    <a:pt x="5620752" y="0"/>
                  </a:lnTo>
                  <a:lnTo>
                    <a:pt x="5623792" y="600"/>
                  </a:lnTo>
                  <a:lnTo>
                    <a:pt x="5626717" y="1639"/>
                  </a:lnTo>
                  <a:lnTo>
                    <a:pt x="5629633" y="2830"/>
                  </a:lnTo>
                  <a:lnTo>
                    <a:pt x="5632206" y="4469"/>
                  </a:lnTo>
                  <a:lnTo>
                    <a:pt x="5634446" y="6699"/>
                  </a:lnTo>
                  <a:lnTo>
                    <a:pt x="5636675" y="8786"/>
                  </a:lnTo>
                  <a:lnTo>
                    <a:pt x="5638400" y="11320"/>
                  </a:lnTo>
                  <a:lnTo>
                    <a:pt x="5639610" y="14294"/>
                  </a:lnTo>
                  <a:lnTo>
                    <a:pt x="5640821" y="17419"/>
                  </a:lnTo>
                  <a:lnTo>
                    <a:pt x="5641421" y="20545"/>
                  </a:lnTo>
                  <a:lnTo>
                    <a:pt x="5641421" y="23823"/>
                  </a:lnTo>
                  <a:lnTo>
                    <a:pt x="5641421" y="2692063"/>
                  </a:lnTo>
                  <a:lnTo>
                    <a:pt x="5641421" y="2695189"/>
                  </a:lnTo>
                  <a:lnTo>
                    <a:pt x="5640821" y="2698171"/>
                  </a:lnTo>
                  <a:lnTo>
                    <a:pt x="5639610" y="2700992"/>
                  </a:lnTo>
                  <a:lnTo>
                    <a:pt x="5638400" y="2703822"/>
                  </a:lnTo>
                  <a:lnTo>
                    <a:pt x="5617597" y="2715887"/>
                  </a:lnTo>
                  <a:lnTo>
                    <a:pt x="23823" y="2715887"/>
                  </a:lnTo>
                  <a:lnTo>
                    <a:pt x="1810" y="2700992"/>
                  </a:lnTo>
                  <a:lnTo>
                    <a:pt x="600" y="2698171"/>
                  </a:lnTo>
                  <a:lnTo>
                    <a:pt x="0" y="2695189"/>
                  </a:lnTo>
                  <a:lnTo>
                    <a:pt x="0" y="2692063"/>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799508"/>
              <a:ext cx="5556250" cy="2573020"/>
            </a:xfrm>
            <a:custGeom>
              <a:avLst/>
              <a:gdLst/>
              <a:ahLst/>
              <a:cxnLst/>
              <a:rect l="l" t="t" r="r" b="b"/>
              <a:pathLst>
                <a:path w="5556250" h="2573020">
                  <a:moveTo>
                    <a:pt x="5555656" y="2572945"/>
                  </a:moveTo>
                  <a:lnTo>
                    <a:pt x="0" y="2572945"/>
                  </a:lnTo>
                  <a:lnTo>
                    <a:pt x="0" y="0"/>
                  </a:lnTo>
                  <a:lnTo>
                    <a:pt x="5555656" y="0"/>
                  </a:lnTo>
                  <a:lnTo>
                    <a:pt x="5555656" y="2572945"/>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8487303"/>
            <a:ext cx="5651500" cy="838835"/>
            <a:chOff x="959124" y="8487303"/>
            <a:chExt cx="5651500" cy="838835"/>
          </a:xfrm>
        </p:grpSpPr>
        <p:sp>
          <p:nvSpPr>
            <p:cNvPr id="11" name="object 11"/>
            <p:cNvSpPr/>
            <p:nvPr/>
          </p:nvSpPr>
          <p:spPr>
            <a:xfrm>
              <a:off x="963889" y="8492068"/>
              <a:ext cx="5641975" cy="829310"/>
            </a:xfrm>
            <a:custGeom>
              <a:avLst/>
              <a:gdLst/>
              <a:ahLst/>
              <a:cxnLst/>
              <a:rect l="l" t="t" r="r" b="b"/>
              <a:pathLst>
                <a:path w="5641975" h="829309">
                  <a:moveTo>
                    <a:pt x="5617597" y="829060"/>
                  </a:moveTo>
                  <a:lnTo>
                    <a:pt x="23823" y="829060"/>
                  </a:lnTo>
                  <a:lnTo>
                    <a:pt x="20659" y="828907"/>
                  </a:lnTo>
                  <a:lnTo>
                    <a:pt x="0" y="808362"/>
                  </a:lnTo>
                  <a:lnTo>
                    <a:pt x="0" y="805236"/>
                  </a:lnTo>
                  <a:lnTo>
                    <a:pt x="0" y="20545"/>
                  </a:lnTo>
                  <a:lnTo>
                    <a:pt x="20659" y="0"/>
                  </a:lnTo>
                  <a:lnTo>
                    <a:pt x="5620752" y="0"/>
                  </a:lnTo>
                  <a:lnTo>
                    <a:pt x="5641421" y="20545"/>
                  </a:lnTo>
                  <a:lnTo>
                    <a:pt x="5641421" y="808362"/>
                  </a:lnTo>
                  <a:lnTo>
                    <a:pt x="5620752" y="828907"/>
                  </a:lnTo>
                  <a:lnTo>
                    <a:pt x="5617597" y="829060"/>
                  </a:lnTo>
                  <a:close/>
                </a:path>
              </a:pathLst>
            </a:custGeom>
            <a:solidFill>
              <a:srgbClr val="F8F8F8"/>
            </a:solidFill>
          </p:spPr>
          <p:txBody>
            <a:bodyPr wrap="square" lIns="0" tIns="0" rIns="0" bIns="0" rtlCol="0"/>
            <a:lstStyle/>
            <a:p>
              <a:endParaRPr/>
            </a:p>
          </p:txBody>
        </p:sp>
        <p:sp>
          <p:nvSpPr>
            <p:cNvPr id="12" name="object 12"/>
            <p:cNvSpPr/>
            <p:nvPr/>
          </p:nvSpPr>
          <p:spPr>
            <a:xfrm>
              <a:off x="963889" y="8492068"/>
              <a:ext cx="5641975" cy="829310"/>
            </a:xfrm>
            <a:custGeom>
              <a:avLst/>
              <a:gdLst/>
              <a:ahLst/>
              <a:cxnLst/>
              <a:rect l="l" t="t" r="r" b="b"/>
              <a:pathLst>
                <a:path w="5641975" h="829309">
                  <a:moveTo>
                    <a:pt x="0" y="80523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805236"/>
                  </a:lnTo>
                  <a:lnTo>
                    <a:pt x="5641421" y="808362"/>
                  </a:lnTo>
                  <a:lnTo>
                    <a:pt x="5640821" y="811345"/>
                  </a:lnTo>
                  <a:lnTo>
                    <a:pt x="5617597" y="829060"/>
                  </a:lnTo>
                  <a:lnTo>
                    <a:pt x="23823" y="829060"/>
                  </a:lnTo>
                  <a:lnTo>
                    <a:pt x="0" y="808362"/>
                  </a:lnTo>
                  <a:lnTo>
                    <a:pt x="0" y="80523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8573162"/>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4" name="object 14"/>
          <p:cNvSpPr txBox="1"/>
          <p:nvPr/>
        </p:nvSpPr>
        <p:spPr>
          <a:xfrm>
            <a:off x="1070306" y="406776"/>
            <a:ext cx="5348605" cy="8832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autofsUpdating Subscription Management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repositories.Unable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0" dirty="0">
                <a:solidFill>
                  <a:srgbClr val="333333"/>
                </a:solidFill>
                <a:latin typeface="Lucida Console"/>
                <a:cs typeface="Lucida Console"/>
              </a:rPr>
              <a:t> consumer</a:t>
            </a:r>
            <a:r>
              <a:rPr sz="850" spc="35" dirty="0">
                <a:solidFill>
                  <a:srgbClr val="333333"/>
                </a:solidFill>
                <a:latin typeface="Lucida Console"/>
                <a:cs typeface="Lucida Console"/>
              </a:rPr>
              <a:t> </a:t>
            </a:r>
            <a:r>
              <a:rPr sz="850" spc="30" dirty="0">
                <a:solidFill>
                  <a:srgbClr val="333333"/>
                </a:solidFill>
                <a:latin typeface="Lucida Console"/>
                <a:cs typeface="Lucida Console"/>
              </a:rPr>
              <a:t>identityThis </a:t>
            </a:r>
            <a:r>
              <a:rPr sz="850" spc="25" dirty="0">
                <a:solidFill>
                  <a:srgbClr val="333333"/>
                </a:solidFill>
                <a:latin typeface="Lucida Console"/>
                <a:cs typeface="Lucida Console"/>
              </a:rPr>
              <a:t>system</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30" dirty="0">
                <a:solidFill>
                  <a:srgbClr val="333333"/>
                </a:solidFill>
                <a:latin typeface="Lucida Console"/>
                <a:cs typeface="Lucida Console"/>
              </a:rPr>
              <a:t>registered </a:t>
            </a:r>
            <a:r>
              <a:rPr sz="850" spc="20" dirty="0">
                <a:solidFill>
                  <a:srgbClr val="333333"/>
                </a:solidFill>
                <a:latin typeface="Lucida Console"/>
                <a:cs typeface="Lucida Console"/>
              </a:rPr>
              <a:t>to </a:t>
            </a:r>
            <a:r>
              <a:rPr sz="850" spc="-495" dirty="0">
                <a:solidFill>
                  <a:srgbClr val="333333"/>
                </a:solidFill>
                <a:latin typeface="Lucida Console"/>
                <a:cs typeface="Lucida Console"/>
              </a:rPr>
              <a:t> </a:t>
            </a:r>
            <a:r>
              <a:rPr sz="850" spc="25" dirty="0">
                <a:solidFill>
                  <a:srgbClr val="333333"/>
                </a:solidFill>
                <a:latin typeface="Lucida Console"/>
                <a:cs typeface="Lucida Console"/>
              </a:rPr>
              <a:t>Red Hat</a:t>
            </a:r>
            <a:r>
              <a:rPr sz="850" spc="30" dirty="0">
                <a:solidFill>
                  <a:srgbClr val="333333"/>
                </a:solidFill>
                <a:latin typeface="Lucida Console"/>
                <a:cs typeface="Lucida Console"/>
              </a:rPr>
              <a:t> Subscription 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subscription-manager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register.Last metadata expiration </a:t>
            </a:r>
            <a:r>
              <a:rPr sz="850" spc="25" dirty="0">
                <a:solidFill>
                  <a:srgbClr val="333333"/>
                </a:solidFill>
                <a:latin typeface="Lucida Console"/>
                <a:cs typeface="Lucida Console"/>
              </a:rPr>
              <a:t>check:</a:t>
            </a:r>
            <a:r>
              <a:rPr sz="850" spc="30" dirty="0">
                <a:solidFill>
                  <a:srgbClr val="333333"/>
                </a:solidFill>
                <a:latin typeface="Lucida Console"/>
                <a:cs typeface="Lucida Console"/>
              </a:rPr>
              <a:t> 0:28:58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Sat</a:t>
            </a:r>
            <a:r>
              <a:rPr sz="850" spc="30" dirty="0">
                <a:solidFill>
                  <a:srgbClr val="333333"/>
                </a:solidFill>
                <a:latin typeface="Lucida Console"/>
                <a:cs typeface="Lucida Console"/>
              </a:rPr>
              <a:t> </a:t>
            </a:r>
            <a:r>
              <a:rPr sz="850" spc="20" dirty="0">
                <a:solidFill>
                  <a:srgbClr val="333333"/>
                </a:solidFill>
                <a:latin typeface="Lucida Console"/>
                <a:cs typeface="Lucida Console"/>
              </a:rPr>
              <a:t>06</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 </a:t>
            </a:r>
            <a:r>
              <a:rPr sz="850" spc="30" dirty="0">
                <a:solidFill>
                  <a:srgbClr val="333333"/>
                </a:solidFill>
                <a:latin typeface="Lucida Console"/>
                <a:cs typeface="Lucida Console"/>
              </a:rPr>
              <a:t> 04:57:01</a:t>
            </a:r>
            <a:r>
              <a:rPr sz="850" spc="25" dirty="0">
                <a:solidFill>
                  <a:srgbClr val="333333"/>
                </a:solidFill>
                <a:latin typeface="Lucida Console"/>
                <a:cs typeface="Lucida Console"/>
              </a:rPr>
              <a:t> </a:t>
            </a:r>
            <a:r>
              <a:rPr sz="850" spc="20" dirty="0">
                <a:solidFill>
                  <a:srgbClr val="333333"/>
                </a:solidFill>
                <a:latin typeface="Lucida Console"/>
                <a:cs typeface="Lucida Console"/>
              </a:rPr>
              <a:t>AM</a:t>
            </a:r>
            <a:r>
              <a:rPr sz="850" spc="30" dirty="0">
                <a:solidFill>
                  <a:srgbClr val="333333"/>
                </a:solidFill>
                <a:latin typeface="Lucida Console"/>
                <a:cs typeface="Lucida Console"/>
              </a:rPr>
              <a:t> CST.Dependencies</a:t>
            </a:r>
            <a:endParaRPr sz="850">
              <a:latin typeface="Lucida Console"/>
              <a:cs typeface="Lucida Console"/>
            </a:endParaRPr>
          </a:p>
        </p:txBody>
      </p:sp>
      <p:sp>
        <p:nvSpPr>
          <p:cNvPr id="17" name="object 17"/>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200</a:t>
            </a:fld>
            <a:endParaRPr sz="800">
              <a:latin typeface="小哥哥网恋吗"/>
              <a:cs typeface="小哥哥网恋吗"/>
            </a:endParaRPr>
          </a:p>
        </p:txBody>
      </p:sp>
      <p:sp>
        <p:nvSpPr>
          <p:cNvPr id="15" name="object 15"/>
          <p:cNvSpPr txBox="1"/>
          <p:nvPr/>
        </p:nvSpPr>
        <p:spPr>
          <a:xfrm>
            <a:off x="946424" y="1264369"/>
            <a:ext cx="5672455" cy="8575675"/>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resolved.=====================================================================</a:t>
            </a:r>
            <a:endParaRPr sz="850">
              <a:latin typeface="Lucida Console"/>
              <a:cs typeface="Lucida Console"/>
            </a:endParaRPr>
          </a:p>
          <a:p>
            <a:pPr marL="337820" marR="1213485" indent="-201930">
              <a:lnSpc>
                <a:spcPct val="132400"/>
              </a:lnSpc>
              <a:tabLst>
                <a:tab pos="2747645" algn="l"/>
                <a:tab pos="3966210" algn="l"/>
              </a:tabLst>
            </a:pPr>
            <a:r>
              <a:rPr sz="850" spc="30" dirty="0">
                <a:solidFill>
                  <a:srgbClr val="333333"/>
                </a:solidFill>
                <a:latin typeface="Lucida Console"/>
                <a:cs typeface="Lucida Console"/>
              </a:rPr>
              <a:t>==================</a:t>
            </a:r>
            <a:r>
              <a:rPr sz="850" spc="15" dirty="0">
                <a:solidFill>
                  <a:srgbClr val="333333"/>
                </a:solidFill>
                <a:latin typeface="Lucida Console"/>
                <a:cs typeface="Lucida Console"/>
              </a:rPr>
              <a:t>=</a:t>
            </a:r>
            <a:r>
              <a:rPr sz="850" spc="30" dirty="0">
                <a:solidFill>
                  <a:srgbClr val="333333"/>
                </a:solidFill>
                <a:latin typeface="Lucida Console"/>
                <a:cs typeface="Lucida Console"/>
              </a:rPr>
              <a:t> 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  </a:t>
            </a:r>
            <a:r>
              <a:rPr sz="850" spc="30" dirty="0">
                <a:solidFill>
                  <a:srgbClr val="333333"/>
                </a:solidFill>
                <a:latin typeface="Lucida Console"/>
                <a:cs typeface="Lucida Console"/>
              </a:rPr>
              <a:t>Repository</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Size==========================================================================</a:t>
            </a:r>
            <a:endParaRPr sz="850">
              <a:latin typeface="Lucida Console"/>
              <a:cs typeface="Lucida Console"/>
            </a:endParaRPr>
          </a:p>
          <a:p>
            <a:pPr marL="808355" marR="309245" indent="-672465">
              <a:lnSpc>
                <a:spcPct val="132400"/>
              </a:lnSpc>
              <a:tabLst>
                <a:tab pos="2032000" algn="l"/>
                <a:tab pos="3161665" algn="l"/>
                <a:tab pos="4385310" algn="l"/>
              </a:tabLst>
            </a:pPr>
            <a:r>
              <a:rPr sz="850" spc="30" dirty="0">
                <a:solidFill>
                  <a:srgbClr val="333333"/>
                </a:solidFill>
                <a:latin typeface="Lucida Console"/>
                <a:cs typeface="Lucida Console"/>
              </a:rPr>
              <a:t>==============Installing</a:t>
            </a:r>
            <a:r>
              <a:rPr sz="850" spc="15" dirty="0">
                <a:solidFill>
                  <a:srgbClr val="333333"/>
                </a:solidFill>
                <a:latin typeface="Lucida Console"/>
                <a:cs typeface="Lucida Console"/>
              </a:rPr>
              <a:t>:</a:t>
            </a:r>
            <a:r>
              <a:rPr sz="850" spc="30" dirty="0">
                <a:solidFill>
                  <a:srgbClr val="333333"/>
                </a:solidFill>
                <a:latin typeface="Lucida Console"/>
                <a:cs typeface="Lucida Console"/>
              </a:rPr>
              <a:t> autof</a:t>
            </a:r>
            <a:r>
              <a:rPr sz="850" spc="15" dirty="0">
                <a:solidFill>
                  <a:srgbClr val="333333"/>
                </a:solidFill>
                <a:latin typeface="Lucida Console"/>
                <a:cs typeface="Lucida Console"/>
              </a:rPr>
              <a:t>s</a:t>
            </a:r>
            <a:r>
              <a:rPr sz="850" dirty="0">
                <a:solidFill>
                  <a:srgbClr val="333333"/>
                </a:solidFill>
                <a:latin typeface="Lucida Console"/>
                <a:cs typeface="Lucida Console"/>
              </a:rPr>
              <a:t>	</a:t>
            </a:r>
            <a:r>
              <a:rPr sz="850" spc="30" dirty="0">
                <a:solidFill>
                  <a:srgbClr val="333333"/>
                </a:solidFill>
                <a:latin typeface="Lucida Console"/>
                <a:cs typeface="Lucida Console"/>
              </a:rPr>
              <a:t>x86_6</a:t>
            </a:r>
            <a:r>
              <a:rPr sz="850" spc="15" dirty="0">
                <a:solidFill>
                  <a:srgbClr val="333333"/>
                </a:solidFill>
                <a:latin typeface="Lucida Console"/>
                <a:cs typeface="Lucida Console"/>
              </a:rPr>
              <a:t>4</a:t>
            </a:r>
            <a:r>
              <a:rPr sz="850" dirty="0">
                <a:solidFill>
                  <a:srgbClr val="333333"/>
                </a:solidFill>
                <a:latin typeface="Lucida Console"/>
                <a:cs typeface="Lucida Console"/>
              </a:rPr>
              <a:t>	</a:t>
            </a:r>
            <a:r>
              <a:rPr sz="850" spc="30" dirty="0">
                <a:solidFill>
                  <a:srgbClr val="333333"/>
                </a:solidFill>
                <a:latin typeface="Lucida Console"/>
                <a:cs typeface="Lucida Console"/>
              </a:rPr>
              <a:t>1:5.1.4-29.el</a:t>
            </a:r>
            <a:r>
              <a:rPr sz="850" spc="15" dirty="0">
                <a:solidFill>
                  <a:srgbClr val="333333"/>
                </a:solidFill>
                <a:latin typeface="Lucida Console"/>
                <a:cs typeface="Lucida Console"/>
              </a:rPr>
              <a:t>8  </a:t>
            </a:r>
            <a:r>
              <a:rPr sz="850" spc="25" dirty="0">
                <a:solidFill>
                  <a:srgbClr val="333333"/>
                </a:solidFill>
                <a:latin typeface="Lucida Console"/>
                <a:cs typeface="Lucida Console"/>
              </a:rPr>
              <a:t>BaseOS	755 </a:t>
            </a:r>
            <a:r>
              <a:rPr sz="850" spc="30" dirty="0">
                <a:solidFill>
                  <a:srgbClr val="333333"/>
                </a:solidFill>
                <a:latin typeface="Lucida Console"/>
                <a:cs typeface="Lucida Console"/>
              </a:rPr>
              <a:t>kTransaction</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Summary=======================================================================</a:t>
            </a:r>
            <a:endParaRPr sz="850">
              <a:latin typeface="Lucida Console"/>
              <a:cs typeface="Lucida Console"/>
            </a:endParaRPr>
          </a:p>
          <a:p>
            <a:pPr marL="136525" marR="670560" indent="-635">
              <a:lnSpc>
                <a:spcPct val="132400"/>
              </a:lnSpc>
              <a:tabLst>
                <a:tab pos="1936750"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1</a:t>
            </a:r>
            <a:r>
              <a:rPr sz="850" spc="-5" dirty="0">
                <a:solidFill>
                  <a:srgbClr val="333333"/>
                </a:solidFill>
                <a:latin typeface="Lucida Console"/>
                <a:cs typeface="Lucida Console"/>
              </a:rPr>
              <a:t> </a:t>
            </a:r>
            <a:r>
              <a:rPr sz="850" spc="30" dirty="0">
                <a:solidFill>
                  <a:srgbClr val="333333"/>
                </a:solidFill>
                <a:latin typeface="Lucida Console"/>
                <a:cs typeface="Lucida Console"/>
              </a:rPr>
              <a:t>Package………………</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………………Installed: </a:t>
            </a:r>
            <a:r>
              <a:rPr sz="850" spc="-495" dirty="0">
                <a:solidFill>
                  <a:srgbClr val="333333"/>
                </a:solidFill>
                <a:latin typeface="Lucida Console"/>
                <a:cs typeface="Lucida Console"/>
              </a:rPr>
              <a:t> </a:t>
            </a:r>
            <a:r>
              <a:rPr sz="850" spc="30" dirty="0">
                <a:solidFill>
                  <a:srgbClr val="333333"/>
                </a:solidFill>
                <a:latin typeface="Lucida Console"/>
                <a:cs typeface="Lucida Console"/>
              </a:rPr>
              <a:t>autofs-1:5.1.4-29.el8.x86_64</a:t>
            </a:r>
            <a:endParaRPr sz="850">
              <a:latin typeface="Lucida Console"/>
              <a:cs typeface="Lucida Console"/>
            </a:endParaRPr>
          </a:p>
          <a:p>
            <a:pPr marL="472440">
              <a:lnSpc>
                <a:spcPct val="100000"/>
              </a:lnSpc>
              <a:spcBef>
                <a:spcPts val="334"/>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处于生产环境中的</a:t>
            </a:r>
            <a:r>
              <a:rPr sz="950" b="1" spc="45" dirty="0">
                <a:solidFill>
                  <a:srgbClr val="333333"/>
                </a:solidFill>
                <a:latin typeface="Trebuchet MS"/>
                <a:cs typeface="Trebuchet MS"/>
              </a:rPr>
              <a:t>Linux</a:t>
            </a:r>
            <a:r>
              <a:rPr sz="950" b="1" spc="25" dirty="0">
                <a:solidFill>
                  <a:srgbClr val="333333"/>
                </a:solidFill>
                <a:latin typeface="微软雅黑"/>
                <a:cs typeface="微软雅黑"/>
              </a:rPr>
              <a:t>服务器，一般会同时管理许多设备的挂载操作。如果把这些设备挂载信息都写 入到</a:t>
            </a:r>
            <a:r>
              <a:rPr sz="950" b="1" spc="60" dirty="0">
                <a:solidFill>
                  <a:srgbClr val="333333"/>
                </a:solidFill>
                <a:latin typeface="Trebuchet MS"/>
                <a:cs typeface="Trebuchet MS"/>
              </a:rPr>
              <a:t>autofs</a:t>
            </a:r>
            <a:r>
              <a:rPr sz="950" b="1" spc="25" dirty="0">
                <a:solidFill>
                  <a:srgbClr val="333333"/>
                </a:solidFill>
                <a:latin typeface="微软雅黑"/>
                <a:cs typeface="微软雅黑"/>
              </a:rPr>
              <a:t>服务的主配置文件中，无疑会让主配置文件臃肿不堪，不利于服务执行效率，也不利于日后 修改里面的配置内容，因此在</a:t>
            </a:r>
            <a:r>
              <a:rPr sz="950" b="1" spc="60" dirty="0">
                <a:solidFill>
                  <a:srgbClr val="333333"/>
                </a:solidFill>
                <a:latin typeface="Trebuchet MS"/>
                <a:cs typeface="Trebuchet MS"/>
              </a:rPr>
              <a:t>autofs</a:t>
            </a:r>
            <a:r>
              <a:rPr sz="950" b="1" spc="25" dirty="0">
                <a:solidFill>
                  <a:srgbClr val="333333"/>
                </a:solidFill>
                <a:latin typeface="微软雅黑"/>
                <a:cs typeface="微软雅黑"/>
              </a:rPr>
              <a:t>服务程序的主配置文件中需要按照</a:t>
            </a:r>
            <a:r>
              <a:rPr sz="950" b="1" spc="-125" dirty="0">
                <a:solidFill>
                  <a:srgbClr val="333333"/>
                </a:solidFill>
                <a:latin typeface="Trebuchet MS"/>
                <a:cs typeface="Trebuchet MS"/>
              </a:rPr>
              <a:t>“</a:t>
            </a:r>
            <a:r>
              <a:rPr sz="950" b="1" spc="25" dirty="0">
                <a:solidFill>
                  <a:srgbClr val="333333"/>
                </a:solidFill>
                <a:latin typeface="微软雅黑"/>
                <a:cs typeface="微软雅黑"/>
              </a:rPr>
              <a:t>挂载目录</a:t>
            </a:r>
            <a:r>
              <a:rPr sz="950" b="1" spc="-65" dirty="0">
                <a:solidFill>
                  <a:srgbClr val="333333"/>
                </a:solidFill>
                <a:latin typeface="微软雅黑"/>
                <a:cs typeface="微软雅黑"/>
              </a:rPr>
              <a:t> </a:t>
            </a:r>
            <a:r>
              <a:rPr sz="950" b="1" spc="25" dirty="0">
                <a:solidFill>
                  <a:srgbClr val="333333"/>
                </a:solidFill>
                <a:latin typeface="微软雅黑"/>
                <a:cs typeface="微软雅黑"/>
              </a:rPr>
              <a:t>子配置文件</a:t>
            </a:r>
            <a:r>
              <a:rPr sz="950" b="1" spc="-125" dirty="0">
                <a:solidFill>
                  <a:srgbClr val="333333"/>
                </a:solidFill>
                <a:latin typeface="Trebuchet MS"/>
                <a:cs typeface="Trebuchet MS"/>
              </a:rPr>
              <a:t>”</a:t>
            </a:r>
            <a:r>
              <a:rPr sz="950" b="1" spc="25" dirty="0">
                <a:solidFill>
                  <a:srgbClr val="333333"/>
                </a:solidFill>
                <a:latin typeface="微软雅黑"/>
                <a:cs typeface="微软雅黑"/>
              </a:rPr>
              <a:t>的格式进 行填写。挂载目录是设备挂载位置的上一级目录。例如，光盘设备一般挂载到</a:t>
            </a:r>
            <a:r>
              <a:rPr sz="950" b="1" spc="60" dirty="0">
                <a:solidFill>
                  <a:srgbClr val="333333"/>
                </a:solidFill>
                <a:latin typeface="Trebuchet MS"/>
                <a:cs typeface="Trebuchet MS"/>
              </a:rPr>
              <a:t>/media/cdrom</a:t>
            </a:r>
            <a:r>
              <a:rPr sz="950" b="1" spc="25" dirty="0">
                <a:solidFill>
                  <a:srgbClr val="333333"/>
                </a:solidFill>
                <a:latin typeface="微软雅黑"/>
                <a:cs typeface="微软雅黑"/>
              </a:rPr>
              <a:t>目录中， </a:t>
            </a:r>
            <a:r>
              <a:rPr sz="950" b="1" spc="30" dirty="0">
                <a:solidFill>
                  <a:srgbClr val="333333"/>
                </a:solidFill>
                <a:latin typeface="微软雅黑"/>
                <a:cs typeface="微软雅黑"/>
              </a:rPr>
              <a:t> </a:t>
            </a:r>
            <a:r>
              <a:rPr sz="950" b="1" spc="25" dirty="0">
                <a:solidFill>
                  <a:srgbClr val="333333"/>
                </a:solidFill>
                <a:latin typeface="微软雅黑"/>
                <a:cs typeface="微软雅黑"/>
              </a:rPr>
              <a:t>那么挂载目录写成</a:t>
            </a:r>
            <a:r>
              <a:rPr sz="950" b="1" spc="60" dirty="0">
                <a:solidFill>
                  <a:srgbClr val="333333"/>
                </a:solidFill>
                <a:latin typeface="Trebuchet MS"/>
                <a:cs typeface="Trebuchet MS"/>
              </a:rPr>
              <a:t>/media</a:t>
            </a:r>
            <a:r>
              <a:rPr sz="950" b="1" spc="25" dirty="0">
                <a:solidFill>
                  <a:srgbClr val="333333"/>
                </a:solidFill>
                <a:latin typeface="微软雅黑"/>
                <a:cs typeface="微软雅黑"/>
              </a:rPr>
              <a:t>即可。对应的子配置文件则是对这个挂载目录内的挂载设备信息作进一步的说 明。子配置文件需要用户自行定义，文件名字没有严格要求，但后缀建议以</a:t>
            </a:r>
            <a:r>
              <a:rPr sz="950" b="1" spc="35" dirty="0">
                <a:solidFill>
                  <a:srgbClr val="333333"/>
                </a:solidFill>
                <a:latin typeface="Trebuchet MS"/>
                <a:cs typeface="Trebuchet MS"/>
              </a:rPr>
              <a:t>.misc</a:t>
            </a:r>
            <a:r>
              <a:rPr sz="950" b="1" spc="20" dirty="0">
                <a:solidFill>
                  <a:srgbClr val="333333"/>
                </a:solidFill>
                <a:latin typeface="微软雅黑"/>
                <a:cs typeface="微软雅黑"/>
              </a:rPr>
              <a:t>结束。具体的配置参数 </a:t>
            </a:r>
            <a:r>
              <a:rPr sz="950" b="1" spc="25" dirty="0">
                <a:solidFill>
                  <a:srgbClr val="333333"/>
                </a:solidFill>
                <a:latin typeface="微软雅黑"/>
                <a:cs typeface="微软雅黑"/>
              </a:rPr>
              <a:t>如第</a:t>
            </a:r>
            <a:r>
              <a:rPr sz="950" b="1" dirty="0">
                <a:solidFill>
                  <a:srgbClr val="333333"/>
                </a:solidFill>
                <a:latin typeface="Trebuchet MS"/>
                <a:cs typeface="Trebuchet MS"/>
              </a:rPr>
              <a:t>7</a:t>
            </a:r>
            <a:r>
              <a:rPr sz="950" b="1" spc="25" dirty="0">
                <a:solidFill>
                  <a:srgbClr val="333333"/>
                </a:solidFill>
                <a:latin typeface="微软雅黑"/>
                <a:cs typeface="微软雅黑"/>
              </a:rPr>
              <a:t>行的加粗字所示。</a:t>
            </a:r>
            <a:endParaRPr sz="950">
              <a:latin typeface="微软雅黑"/>
              <a:cs typeface="微软雅黑"/>
            </a:endParaRPr>
          </a:p>
          <a:p>
            <a:pPr>
              <a:lnSpc>
                <a:spcPct val="100000"/>
              </a:lnSpc>
              <a:spcBef>
                <a:spcPts val="45"/>
              </a:spcBef>
            </a:pPr>
            <a:endParaRPr sz="900">
              <a:latin typeface="微软雅黑"/>
              <a:cs typeface="微软雅黑"/>
            </a:endParaRPr>
          </a:p>
          <a:p>
            <a:pPr marL="136525" marR="135255">
              <a:lnSpc>
                <a:spcPct val="132400"/>
              </a:lnSpc>
              <a:spcBef>
                <a:spcPts val="5"/>
              </a:spcBef>
              <a:tabLst>
                <a:tab pos="1797685" algn="l"/>
                <a:tab pos="3094990" algn="l"/>
                <a:tab pos="3248660" algn="l"/>
                <a:tab pos="3849370"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vim</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/etc/auto.master##</a:t>
            </a:r>
            <a:r>
              <a:rPr sz="850" spc="35" dirty="0">
                <a:solidFill>
                  <a:srgbClr val="333333"/>
                </a:solidFill>
                <a:latin typeface="Lucida Console"/>
                <a:cs typeface="Lucida Console"/>
              </a:rPr>
              <a:t> </a:t>
            </a:r>
            <a:r>
              <a:rPr sz="850" spc="25" dirty="0">
                <a:solidFill>
                  <a:srgbClr val="333333"/>
                </a:solidFill>
                <a:latin typeface="Lucida Console"/>
                <a:cs typeface="Lucida Console"/>
              </a:rPr>
              <a:t>Sample</a:t>
            </a:r>
            <a:r>
              <a:rPr sz="850" spc="35" dirty="0">
                <a:solidFill>
                  <a:srgbClr val="333333"/>
                </a:solidFill>
                <a:latin typeface="Lucida Console"/>
                <a:cs typeface="Lucida Console"/>
              </a:rPr>
              <a:t> </a:t>
            </a:r>
            <a:r>
              <a:rPr sz="850" spc="30" dirty="0">
                <a:solidFill>
                  <a:srgbClr val="333333"/>
                </a:solidFill>
                <a:latin typeface="Lucida Console"/>
                <a:cs typeface="Lucida Console"/>
              </a:rPr>
              <a:t>auto.master</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15" dirty="0">
                <a:solidFill>
                  <a:srgbClr val="333333"/>
                </a:solidFill>
                <a:latin typeface="Lucida Console"/>
                <a:cs typeface="Lucida Console"/>
              </a:rPr>
              <a:t>a </a:t>
            </a:r>
            <a:r>
              <a:rPr sz="850" spc="-500" dirty="0">
                <a:solidFill>
                  <a:srgbClr val="333333"/>
                </a:solidFill>
                <a:latin typeface="Lucida Console"/>
                <a:cs typeface="Lucida Console"/>
              </a:rPr>
              <a:t> </a:t>
            </a:r>
            <a:r>
              <a:rPr sz="850" spc="30" dirty="0">
                <a:solidFill>
                  <a:srgbClr val="333333"/>
                </a:solidFill>
                <a:latin typeface="Lucida Console"/>
                <a:cs typeface="Lucida Console"/>
              </a:rPr>
              <a:t>'master'</a:t>
            </a:r>
            <a:r>
              <a:rPr sz="850" spc="25" dirty="0">
                <a:solidFill>
                  <a:srgbClr val="333333"/>
                </a:solidFill>
                <a:latin typeface="Lucida Console"/>
                <a:cs typeface="Lucida Console"/>
              </a:rPr>
              <a:t> </a:t>
            </a:r>
            <a:r>
              <a:rPr sz="850" spc="30" dirty="0">
                <a:solidFill>
                  <a:srgbClr val="333333"/>
                </a:solidFill>
                <a:latin typeface="Lucida Console"/>
                <a:cs typeface="Lucida Console"/>
              </a:rPr>
              <a:t>automounter </a:t>
            </a:r>
            <a:r>
              <a:rPr sz="850" spc="25" dirty="0">
                <a:solidFill>
                  <a:srgbClr val="333333"/>
                </a:solidFill>
                <a:latin typeface="Lucida Console"/>
                <a:cs typeface="Lucida Console"/>
              </a:rPr>
              <a:t>map</a:t>
            </a:r>
            <a:r>
              <a:rPr sz="850" spc="30" dirty="0">
                <a:solidFill>
                  <a:srgbClr val="333333"/>
                </a:solidFill>
                <a:latin typeface="Lucida Console"/>
                <a:cs typeface="Lucida Console"/>
              </a:rPr>
              <a:t> </a:t>
            </a:r>
            <a:r>
              <a:rPr sz="850" spc="25" dirty="0">
                <a:solidFill>
                  <a:srgbClr val="333333"/>
                </a:solidFill>
                <a:latin typeface="Lucida Console"/>
                <a:cs typeface="Lucida Console"/>
              </a:rPr>
              <a:t>and</a:t>
            </a:r>
            <a:r>
              <a:rPr sz="850" spc="30" dirty="0">
                <a:solidFill>
                  <a:srgbClr val="333333"/>
                </a:solidFill>
                <a:latin typeface="Lucida Console"/>
                <a:cs typeface="Lucida Console"/>
              </a:rPr>
              <a:t> </a:t>
            </a:r>
            <a:r>
              <a:rPr sz="850" spc="20" dirty="0">
                <a:solidFill>
                  <a:srgbClr val="333333"/>
                </a:solidFill>
                <a:latin typeface="Lucida Console"/>
                <a:cs typeface="Lucida Console"/>
              </a:rPr>
              <a:t>it</a:t>
            </a:r>
            <a:r>
              <a:rPr sz="850" spc="25" dirty="0">
                <a:solidFill>
                  <a:srgbClr val="333333"/>
                </a:solidFill>
                <a:latin typeface="Lucida Console"/>
                <a:cs typeface="Lucida Console"/>
              </a:rPr>
              <a:t> has</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following format:#</a:t>
            </a:r>
            <a:r>
              <a:rPr sz="850" spc="25" dirty="0">
                <a:solidFill>
                  <a:srgbClr val="333333"/>
                </a:solidFill>
                <a:latin typeface="Lucida Console"/>
                <a:cs typeface="Lucida Console"/>
              </a:rPr>
              <a:t> </a:t>
            </a:r>
            <a:r>
              <a:rPr sz="850" spc="30" dirty="0">
                <a:solidFill>
                  <a:srgbClr val="333333"/>
                </a:solidFill>
                <a:latin typeface="Lucida Console"/>
                <a:cs typeface="Lucida Console"/>
              </a:rPr>
              <a:t>mount-point </a:t>
            </a:r>
            <a:r>
              <a:rPr sz="850" spc="25" dirty="0">
                <a:solidFill>
                  <a:srgbClr val="333333"/>
                </a:solidFill>
                <a:latin typeface="Lucida Console"/>
                <a:cs typeface="Lucida Console"/>
              </a:rPr>
              <a:t>[map- </a:t>
            </a:r>
            <a:r>
              <a:rPr sz="850" spc="30" dirty="0">
                <a:solidFill>
                  <a:srgbClr val="333333"/>
                </a:solidFill>
                <a:latin typeface="Lucida Console"/>
                <a:cs typeface="Lucida Console"/>
              </a:rPr>
              <a:t> type[,format]:]map [options]#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details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format</a:t>
            </a:r>
            <a:r>
              <a:rPr sz="850" spc="30" dirty="0">
                <a:solidFill>
                  <a:srgbClr val="333333"/>
                </a:solidFill>
                <a:latin typeface="Lucida Console"/>
                <a:cs typeface="Lucida Console"/>
              </a:rPr>
              <a:t> </a:t>
            </a:r>
            <a:r>
              <a:rPr sz="850" spc="25" dirty="0">
                <a:solidFill>
                  <a:srgbClr val="333333"/>
                </a:solidFill>
                <a:latin typeface="Lucida Console"/>
                <a:cs typeface="Lucida Console"/>
              </a:rPr>
              <a:t>look</a:t>
            </a:r>
            <a:r>
              <a:rPr sz="850" spc="30" dirty="0">
                <a:solidFill>
                  <a:srgbClr val="333333"/>
                </a:solidFill>
                <a:latin typeface="Lucida Console"/>
                <a:cs typeface="Lucida Console"/>
              </a:rPr>
              <a:t> </a:t>
            </a:r>
            <a:r>
              <a:rPr sz="850" spc="20" dirty="0">
                <a:solidFill>
                  <a:srgbClr val="333333"/>
                </a:solidFill>
                <a:latin typeface="Lucida Console"/>
                <a:cs typeface="Lucida Console"/>
              </a:rPr>
              <a:t>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auto.master(5).#/media	/etc/iso.misc/misc		/etc/auto.misc##</a:t>
            </a:r>
            <a:r>
              <a:rPr sz="850" spc="100" dirty="0">
                <a:solidFill>
                  <a:srgbClr val="333333"/>
                </a:solidFill>
                <a:latin typeface="Lucida Console"/>
                <a:cs typeface="Lucida Console"/>
              </a:rPr>
              <a:t> </a:t>
            </a:r>
            <a:r>
              <a:rPr sz="850" spc="25" dirty="0">
                <a:solidFill>
                  <a:srgbClr val="333333"/>
                </a:solidFill>
                <a:latin typeface="Lucida Console"/>
                <a:cs typeface="Lucida Console"/>
              </a:rPr>
              <a:t>NOTE:</a:t>
            </a:r>
            <a:r>
              <a:rPr sz="850" spc="100" dirty="0">
                <a:solidFill>
                  <a:srgbClr val="333333"/>
                </a:solidFill>
                <a:latin typeface="Lucida Console"/>
                <a:cs typeface="Lucida Console"/>
              </a:rPr>
              <a:t> </a:t>
            </a:r>
            <a:r>
              <a:rPr sz="850" spc="25" dirty="0">
                <a:solidFill>
                  <a:srgbClr val="333333"/>
                </a:solidFill>
                <a:latin typeface="Lucida Console"/>
                <a:cs typeface="Lucida Console"/>
              </a:rPr>
              <a:t>mounts </a:t>
            </a:r>
            <a:r>
              <a:rPr sz="850" spc="30" dirty="0">
                <a:solidFill>
                  <a:srgbClr val="333333"/>
                </a:solidFill>
                <a:latin typeface="Lucida Console"/>
                <a:cs typeface="Lucida Console"/>
              </a:rPr>
              <a:t> </a:t>
            </a:r>
            <a:r>
              <a:rPr sz="850" spc="25" dirty="0">
                <a:solidFill>
                  <a:srgbClr val="333333"/>
                </a:solidFill>
                <a:latin typeface="Lucida Console"/>
                <a:cs typeface="Lucida Console"/>
              </a:rPr>
              <a:t>done</a:t>
            </a:r>
            <a:r>
              <a:rPr sz="850" spc="4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40" dirty="0">
                <a:solidFill>
                  <a:srgbClr val="333333"/>
                </a:solidFill>
                <a:latin typeface="Lucida Console"/>
                <a:cs typeface="Lucida Console"/>
              </a:rPr>
              <a:t> </a:t>
            </a:r>
            <a:r>
              <a:rPr sz="850" spc="25" dirty="0">
                <a:solidFill>
                  <a:srgbClr val="333333"/>
                </a:solidFill>
                <a:latin typeface="Lucida Console"/>
                <a:cs typeface="Lucida Console"/>
              </a:rPr>
              <a:t>hosts</a:t>
            </a:r>
            <a:r>
              <a:rPr sz="850" spc="45" dirty="0">
                <a:solidFill>
                  <a:srgbClr val="333333"/>
                </a:solidFill>
                <a:latin typeface="Lucida Console"/>
                <a:cs typeface="Lucida Console"/>
              </a:rPr>
              <a:t> </a:t>
            </a:r>
            <a:r>
              <a:rPr sz="850" spc="25" dirty="0">
                <a:solidFill>
                  <a:srgbClr val="333333"/>
                </a:solidFill>
                <a:latin typeface="Lucida Console"/>
                <a:cs typeface="Lucida Console"/>
              </a:rPr>
              <a:t>map</a:t>
            </a:r>
            <a:r>
              <a:rPr sz="850" spc="40" dirty="0">
                <a:solidFill>
                  <a:srgbClr val="333333"/>
                </a:solidFill>
                <a:latin typeface="Lucida Console"/>
                <a:cs typeface="Lucida Console"/>
              </a:rPr>
              <a:t> </a:t>
            </a:r>
            <a:r>
              <a:rPr sz="850" spc="25" dirty="0">
                <a:solidFill>
                  <a:srgbClr val="333333"/>
                </a:solidFill>
                <a:latin typeface="Lucida Console"/>
                <a:cs typeface="Lucida Console"/>
              </a:rPr>
              <a:t>will</a:t>
            </a:r>
            <a:r>
              <a:rPr sz="850" spc="40" dirty="0">
                <a:solidFill>
                  <a:srgbClr val="333333"/>
                </a:solidFill>
                <a:latin typeface="Lucida Console"/>
                <a:cs typeface="Lucida Console"/>
              </a:rPr>
              <a:t> </a:t>
            </a:r>
            <a:r>
              <a:rPr sz="850" spc="20" dirty="0">
                <a:solidFill>
                  <a:srgbClr val="333333"/>
                </a:solidFill>
                <a:latin typeface="Lucida Console"/>
                <a:cs typeface="Lucida Console"/>
              </a:rPr>
              <a:t>be</a:t>
            </a:r>
            <a:r>
              <a:rPr sz="850" spc="45" dirty="0">
                <a:solidFill>
                  <a:srgbClr val="333333"/>
                </a:solidFill>
                <a:latin typeface="Lucida Console"/>
                <a:cs typeface="Lucida Console"/>
              </a:rPr>
              <a:t> </a:t>
            </a:r>
            <a:r>
              <a:rPr sz="850" spc="30" dirty="0">
                <a:solidFill>
                  <a:srgbClr val="333333"/>
                </a:solidFill>
                <a:latin typeface="Lucida Console"/>
                <a:cs typeface="Lucida Console"/>
              </a:rPr>
              <a:t>mounted</a:t>
            </a:r>
            <a:r>
              <a:rPr sz="850" spc="40" dirty="0">
                <a:solidFill>
                  <a:srgbClr val="333333"/>
                </a:solidFill>
                <a:latin typeface="Lucida Console"/>
                <a:cs typeface="Lucida Console"/>
              </a:rPr>
              <a:t> </a:t>
            </a:r>
            <a:r>
              <a:rPr sz="850" spc="25" dirty="0">
                <a:solidFill>
                  <a:srgbClr val="333333"/>
                </a:solidFill>
                <a:latin typeface="Lucida Console"/>
                <a:cs typeface="Lucida Console"/>
              </a:rPr>
              <a:t>with</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"nosuid" </a:t>
            </a:r>
            <a:r>
              <a:rPr sz="850" spc="25" dirty="0">
                <a:solidFill>
                  <a:srgbClr val="333333"/>
                </a:solidFill>
                <a:latin typeface="Lucida Console"/>
                <a:cs typeface="Lucida Console"/>
              </a:rPr>
              <a:t>and </a:t>
            </a:r>
            <a:r>
              <a:rPr sz="850" spc="30" dirty="0">
                <a:solidFill>
                  <a:srgbClr val="333333"/>
                </a:solidFill>
                <a:latin typeface="Lucida Console"/>
                <a:cs typeface="Lucida Console"/>
              </a:rPr>
              <a:t>"nodev" </a:t>
            </a:r>
            <a:r>
              <a:rPr sz="850" spc="35" dirty="0">
                <a:solidFill>
                  <a:srgbClr val="333333"/>
                </a:solidFill>
                <a:latin typeface="Lucida Console"/>
                <a:cs typeface="Lucida Console"/>
              </a:rPr>
              <a:t> </a:t>
            </a:r>
            <a:r>
              <a:rPr sz="850" spc="30" dirty="0">
                <a:solidFill>
                  <a:srgbClr val="333333"/>
                </a:solidFill>
                <a:latin typeface="Lucida Console"/>
                <a:cs typeface="Lucida Console"/>
              </a:rPr>
              <a:t>options</a:t>
            </a:r>
            <a:r>
              <a:rPr sz="850" spc="45" dirty="0">
                <a:solidFill>
                  <a:srgbClr val="333333"/>
                </a:solidFill>
                <a:latin typeface="Lucida Console"/>
                <a:cs typeface="Lucida Console"/>
              </a:rPr>
              <a:t> </a:t>
            </a:r>
            <a:r>
              <a:rPr sz="850" spc="25" dirty="0">
                <a:solidFill>
                  <a:srgbClr val="333333"/>
                </a:solidFill>
                <a:latin typeface="Lucida Console"/>
                <a:cs typeface="Lucida Console"/>
              </a:rPr>
              <a:t>unless</a:t>
            </a:r>
            <a:r>
              <a:rPr sz="850" spc="50" dirty="0">
                <a:solidFill>
                  <a:srgbClr val="333333"/>
                </a:solidFill>
                <a:latin typeface="Lucida Console"/>
                <a:cs typeface="Lucida Console"/>
              </a:rPr>
              <a:t> </a:t>
            </a:r>
            <a:r>
              <a:rPr sz="850" spc="25" dirty="0">
                <a:solidFill>
                  <a:srgbClr val="333333"/>
                </a:solidFill>
                <a:latin typeface="Lucida Console"/>
                <a:cs typeface="Lucida Console"/>
              </a:rPr>
              <a:t>the</a:t>
            </a:r>
            <a:r>
              <a:rPr sz="850" spc="45" dirty="0">
                <a:solidFill>
                  <a:srgbClr val="333333"/>
                </a:solidFill>
                <a:latin typeface="Lucida Console"/>
                <a:cs typeface="Lucida Console"/>
              </a:rPr>
              <a:t> </a:t>
            </a:r>
            <a:r>
              <a:rPr sz="850" spc="25" dirty="0">
                <a:solidFill>
                  <a:srgbClr val="333333"/>
                </a:solidFill>
                <a:latin typeface="Lucida Console"/>
                <a:cs typeface="Lucida Console"/>
              </a:rPr>
              <a:t>"suid"</a:t>
            </a:r>
            <a:r>
              <a:rPr sz="850" spc="50" dirty="0">
                <a:solidFill>
                  <a:srgbClr val="333333"/>
                </a:solidFill>
                <a:latin typeface="Lucida Console"/>
                <a:cs typeface="Lucida Console"/>
              </a:rPr>
              <a:t> </a:t>
            </a:r>
            <a:r>
              <a:rPr sz="850" spc="25" dirty="0">
                <a:solidFill>
                  <a:srgbClr val="333333"/>
                </a:solidFill>
                <a:latin typeface="Lucida Console"/>
                <a:cs typeface="Lucida Console"/>
              </a:rPr>
              <a:t>and</a:t>
            </a:r>
            <a:r>
              <a:rPr sz="850" spc="45" dirty="0">
                <a:solidFill>
                  <a:srgbClr val="333333"/>
                </a:solidFill>
                <a:latin typeface="Lucida Console"/>
                <a:cs typeface="Lucida Console"/>
              </a:rPr>
              <a:t> </a:t>
            </a:r>
            <a:r>
              <a:rPr sz="850" spc="25" dirty="0">
                <a:solidFill>
                  <a:srgbClr val="333333"/>
                </a:solidFill>
                <a:latin typeface="Lucida Console"/>
                <a:cs typeface="Lucida Console"/>
              </a:rPr>
              <a:t>"dev"#	</a:t>
            </a:r>
            <a:r>
              <a:rPr sz="850" spc="30" dirty="0">
                <a:solidFill>
                  <a:srgbClr val="333333"/>
                </a:solidFill>
                <a:latin typeface="Lucida Console"/>
                <a:cs typeface="Lucida Console"/>
              </a:rPr>
              <a:t>options</a:t>
            </a:r>
            <a:r>
              <a:rPr sz="850" spc="15" dirty="0">
                <a:solidFill>
                  <a:srgbClr val="333333"/>
                </a:solidFill>
                <a:latin typeface="Lucida Console"/>
                <a:cs typeface="Lucida Console"/>
              </a:rPr>
              <a:t> </a:t>
            </a:r>
            <a:r>
              <a:rPr sz="850" spc="25" dirty="0">
                <a:solidFill>
                  <a:srgbClr val="333333"/>
                </a:solidFill>
                <a:latin typeface="Lucida Console"/>
                <a:cs typeface="Lucida Console"/>
              </a:rPr>
              <a:t>are</a:t>
            </a:r>
            <a:r>
              <a:rPr sz="850" spc="10" dirty="0">
                <a:solidFill>
                  <a:srgbClr val="333333"/>
                </a:solidFill>
                <a:latin typeface="Lucida Console"/>
                <a:cs typeface="Lucida Console"/>
              </a:rPr>
              <a:t> </a:t>
            </a:r>
            <a:r>
              <a:rPr sz="850" spc="30" dirty="0">
                <a:solidFill>
                  <a:srgbClr val="333333"/>
                </a:solidFill>
                <a:latin typeface="Lucida Console"/>
                <a:cs typeface="Lucida Console"/>
              </a:rPr>
              <a:t>explicitly</a:t>
            </a:r>
            <a:r>
              <a:rPr sz="850" spc="15" dirty="0">
                <a:solidFill>
                  <a:srgbClr val="333333"/>
                </a:solidFill>
                <a:latin typeface="Lucida Console"/>
                <a:cs typeface="Lucida Console"/>
              </a:rPr>
              <a:t> </a:t>
            </a:r>
            <a:r>
              <a:rPr sz="850" spc="30" dirty="0">
                <a:solidFill>
                  <a:srgbClr val="333333"/>
                </a:solidFill>
                <a:latin typeface="Lucida Console"/>
                <a:cs typeface="Lucida Console"/>
              </a:rPr>
              <a:t>given.#/net</a:t>
            </a:r>
            <a:endParaRPr sz="850">
              <a:latin typeface="Lucida Console"/>
              <a:cs typeface="Lucida Console"/>
            </a:endParaRPr>
          </a:p>
          <a:p>
            <a:pPr marL="136525" marR="146050" indent="201295">
              <a:lnSpc>
                <a:spcPct val="132400"/>
              </a:lnSpc>
              <a:tabLst>
                <a:tab pos="2966720" algn="l"/>
              </a:tabLst>
            </a:pPr>
            <a:r>
              <a:rPr sz="850" spc="30" dirty="0">
                <a:solidFill>
                  <a:srgbClr val="333333"/>
                </a:solidFill>
                <a:latin typeface="Lucida Console"/>
                <a:cs typeface="Lucida Console"/>
              </a:rPr>
              <a:t>-hosts##</a:t>
            </a:r>
            <a:r>
              <a:rPr sz="850" spc="25" dirty="0">
                <a:solidFill>
                  <a:srgbClr val="333333"/>
                </a:solidFill>
                <a:latin typeface="Lucida Console"/>
                <a:cs typeface="Lucida Console"/>
              </a:rPr>
              <a:t> </a:t>
            </a:r>
            <a:r>
              <a:rPr sz="850" spc="30" dirty="0">
                <a:solidFill>
                  <a:srgbClr val="333333"/>
                </a:solidFill>
                <a:latin typeface="Lucida Console"/>
                <a:cs typeface="Lucida Console"/>
              </a:rPr>
              <a:t>Include /etc/auto.master.d/*.autofs#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included </a:t>
            </a:r>
            <a:r>
              <a:rPr sz="850" spc="25" dirty="0">
                <a:solidFill>
                  <a:srgbClr val="333333"/>
                </a:solidFill>
                <a:latin typeface="Lucida Console"/>
                <a:cs typeface="Lucida Console"/>
              </a:rPr>
              <a:t>files</a:t>
            </a:r>
            <a:r>
              <a:rPr sz="850" spc="30" dirty="0">
                <a:solidFill>
                  <a:srgbClr val="333333"/>
                </a:solidFill>
                <a:latin typeface="Lucida Console"/>
                <a:cs typeface="Lucida Console"/>
              </a:rPr>
              <a:t> </a:t>
            </a:r>
            <a:r>
              <a:rPr sz="850" spc="25" dirty="0">
                <a:solidFill>
                  <a:srgbClr val="333333"/>
                </a:solidFill>
                <a:latin typeface="Lucida Console"/>
                <a:cs typeface="Lucida Console"/>
              </a:rPr>
              <a:t>must </a:t>
            </a:r>
            <a:r>
              <a:rPr sz="850" spc="30" dirty="0">
                <a:solidFill>
                  <a:srgbClr val="333333"/>
                </a:solidFill>
                <a:latin typeface="Lucida Console"/>
                <a:cs typeface="Lucida Console"/>
              </a:rPr>
              <a:t> conform</a:t>
            </a:r>
            <a:r>
              <a:rPr sz="850" spc="60" dirty="0">
                <a:solidFill>
                  <a:srgbClr val="333333"/>
                </a:solidFill>
                <a:latin typeface="Lucida Console"/>
                <a:cs typeface="Lucida Console"/>
              </a:rPr>
              <a:t> </a:t>
            </a:r>
            <a:r>
              <a:rPr sz="850" spc="20" dirty="0">
                <a:solidFill>
                  <a:srgbClr val="333333"/>
                </a:solidFill>
                <a:latin typeface="Lucida Console"/>
                <a:cs typeface="Lucida Console"/>
              </a:rPr>
              <a:t>to</a:t>
            </a:r>
            <a:r>
              <a:rPr sz="850" spc="60" dirty="0">
                <a:solidFill>
                  <a:srgbClr val="333333"/>
                </a:solidFill>
                <a:latin typeface="Lucida Console"/>
                <a:cs typeface="Lucida Console"/>
              </a:rPr>
              <a:t> </a:t>
            </a:r>
            <a:r>
              <a:rPr sz="850" spc="25" dirty="0">
                <a:solidFill>
                  <a:srgbClr val="333333"/>
                </a:solidFill>
                <a:latin typeface="Lucida Console"/>
                <a:cs typeface="Lucida Console"/>
              </a:rPr>
              <a:t>the</a:t>
            </a:r>
            <a:r>
              <a:rPr sz="850" spc="60" dirty="0">
                <a:solidFill>
                  <a:srgbClr val="333333"/>
                </a:solidFill>
                <a:latin typeface="Lucida Console"/>
                <a:cs typeface="Lucida Console"/>
              </a:rPr>
              <a:t> </a:t>
            </a:r>
            <a:r>
              <a:rPr sz="850" spc="25" dirty="0">
                <a:solidFill>
                  <a:srgbClr val="333333"/>
                </a:solidFill>
                <a:latin typeface="Lucida Console"/>
                <a:cs typeface="Lucida Console"/>
              </a:rPr>
              <a:t>format</a:t>
            </a:r>
            <a:r>
              <a:rPr sz="850" spc="60" dirty="0">
                <a:solidFill>
                  <a:srgbClr val="333333"/>
                </a:solidFill>
                <a:latin typeface="Lucida Console"/>
                <a:cs typeface="Lucida Console"/>
              </a:rPr>
              <a:t> </a:t>
            </a:r>
            <a:r>
              <a:rPr sz="850" spc="20" dirty="0">
                <a:solidFill>
                  <a:srgbClr val="333333"/>
                </a:solidFill>
                <a:latin typeface="Lucida Console"/>
                <a:cs typeface="Lucida Console"/>
              </a:rPr>
              <a:t>of</a:t>
            </a:r>
            <a:r>
              <a:rPr sz="850" spc="6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60" dirty="0">
                <a:solidFill>
                  <a:srgbClr val="333333"/>
                </a:solidFill>
                <a:latin typeface="Lucida Console"/>
                <a:cs typeface="Lucida Console"/>
              </a:rPr>
              <a:t> </a:t>
            </a:r>
            <a:r>
              <a:rPr sz="850" spc="30" dirty="0">
                <a:solidFill>
                  <a:srgbClr val="333333"/>
                </a:solidFill>
                <a:latin typeface="Lucida Console"/>
                <a:cs typeface="Lucida Console"/>
              </a:rPr>
              <a:t>file.#+dir:/etc/auto.master.d##</a:t>
            </a:r>
            <a:r>
              <a:rPr sz="850" spc="60" dirty="0">
                <a:solidFill>
                  <a:srgbClr val="333333"/>
                </a:solidFill>
                <a:latin typeface="Lucida Console"/>
                <a:cs typeface="Lucida Console"/>
              </a:rPr>
              <a:t> </a:t>
            </a:r>
            <a:r>
              <a:rPr sz="850" spc="20" dirty="0">
                <a:solidFill>
                  <a:srgbClr val="333333"/>
                </a:solidFill>
                <a:latin typeface="Lucida Console"/>
                <a:cs typeface="Lucida Console"/>
              </a:rPr>
              <a:t>If</a:t>
            </a:r>
            <a:r>
              <a:rPr sz="850" spc="65" dirty="0">
                <a:solidFill>
                  <a:srgbClr val="333333"/>
                </a:solidFill>
                <a:latin typeface="Lucida Console"/>
                <a:cs typeface="Lucida Console"/>
              </a:rPr>
              <a:t> </a:t>
            </a:r>
            <a:r>
              <a:rPr sz="850" spc="25" dirty="0">
                <a:solidFill>
                  <a:srgbClr val="333333"/>
                </a:solidFill>
                <a:latin typeface="Lucida Console"/>
                <a:cs typeface="Lucida Console"/>
              </a:rPr>
              <a:t>you</a:t>
            </a:r>
            <a:r>
              <a:rPr sz="850" spc="60" dirty="0">
                <a:solidFill>
                  <a:srgbClr val="333333"/>
                </a:solidFill>
                <a:latin typeface="Lucida Console"/>
                <a:cs typeface="Lucida Console"/>
              </a:rPr>
              <a:t> </a:t>
            </a:r>
            <a:r>
              <a:rPr sz="850" spc="25" dirty="0">
                <a:solidFill>
                  <a:srgbClr val="333333"/>
                </a:solidFill>
                <a:latin typeface="Lucida Console"/>
                <a:cs typeface="Lucida Console"/>
              </a:rPr>
              <a:t>have </a:t>
            </a:r>
            <a:r>
              <a:rPr sz="850" spc="30" dirty="0">
                <a:solidFill>
                  <a:srgbClr val="333333"/>
                </a:solidFill>
                <a:latin typeface="Lucida Console"/>
                <a:cs typeface="Lucida Console"/>
              </a:rPr>
              <a:t> </a:t>
            </a:r>
            <a:r>
              <a:rPr sz="850" spc="25" dirty="0">
                <a:solidFill>
                  <a:srgbClr val="333333"/>
                </a:solidFill>
                <a:latin typeface="Lucida Console"/>
                <a:cs typeface="Lucida Console"/>
              </a:rPr>
              <a:t>fedfs</a:t>
            </a:r>
            <a:r>
              <a:rPr sz="850" spc="30" dirty="0">
                <a:solidFill>
                  <a:srgbClr val="333333"/>
                </a:solidFill>
                <a:latin typeface="Lucida Console"/>
                <a:cs typeface="Lucida Console"/>
              </a:rPr>
              <a:t> </a:t>
            </a:r>
            <a:r>
              <a:rPr sz="850" spc="25" dirty="0">
                <a:solidFill>
                  <a:srgbClr val="333333"/>
                </a:solidFill>
                <a:latin typeface="Lucida Console"/>
                <a:cs typeface="Lucida Console"/>
              </a:rPr>
              <a:t>set</a:t>
            </a:r>
            <a:r>
              <a:rPr sz="850" spc="35" dirty="0">
                <a:solidFill>
                  <a:srgbClr val="333333"/>
                </a:solidFill>
                <a:latin typeface="Lucida Console"/>
                <a:cs typeface="Lucida Console"/>
              </a:rPr>
              <a:t> </a:t>
            </a:r>
            <a:r>
              <a:rPr sz="850" spc="20" dirty="0">
                <a:solidFill>
                  <a:srgbClr val="333333"/>
                </a:solidFill>
                <a:latin typeface="Lucida Console"/>
                <a:cs typeface="Lucida Console"/>
              </a:rPr>
              <a:t>up</a:t>
            </a:r>
            <a:r>
              <a:rPr sz="850" spc="30" dirty="0">
                <a:solidFill>
                  <a:srgbClr val="333333"/>
                </a:solidFill>
                <a:latin typeface="Lucida Console"/>
                <a:cs typeface="Lucida Console"/>
              </a:rPr>
              <a:t>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related</a:t>
            </a:r>
            <a:r>
              <a:rPr sz="850" spc="35" dirty="0">
                <a:solidFill>
                  <a:srgbClr val="333333"/>
                </a:solidFill>
                <a:latin typeface="Lucida Console"/>
                <a:cs typeface="Lucida Console"/>
              </a:rPr>
              <a:t> </a:t>
            </a:r>
            <a:r>
              <a:rPr sz="850" spc="30" dirty="0">
                <a:solidFill>
                  <a:srgbClr val="333333"/>
                </a:solidFill>
                <a:latin typeface="Lucida Console"/>
                <a:cs typeface="Lucida Console"/>
              </a:rPr>
              <a:t>binaries, either#</a:t>
            </a:r>
            <a:r>
              <a:rPr sz="850" spc="35" dirty="0">
                <a:solidFill>
                  <a:srgbClr val="333333"/>
                </a:solidFill>
                <a:latin typeface="Lucida Console"/>
                <a:cs typeface="Lucida Console"/>
              </a:rPr>
              <a:t> </a:t>
            </a:r>
            <a:r>
              <a:rPr sz="850" spc="25" dirty="0">
                <a:solidFill>
                  <a:srgbClr val="333333"/>
                </a:solidFill>
                <a:latin typeface="Lucida Console"/>
                <a:cs typeface="Lucida Console"/>
              </a:rPr>
              <a:t>built</a:t>
            </a:r>
            <a:r>
              <a:rPr sz="850" spc="30" dirty="0">
                <a:solidFill>
                  <a:srgbClr val="333333"/>
                </a:solidFill>
                <a:latin typeface="Lucida Console"/>
                <a:cs typeface="Lucida Console"/>
              </a:rPr>
              <a:t> </a:t>
            </a:r>
            <a:r>
              <a:rPr sz="850" spc="20" dirty="0">
                <a:solidFill>
                  <a:srgbClr val="333333"/>
                </a:solidFill>
                <a:latin typeface="Lucida Console"/>
                <a:cs typeface="Lucida Console"/>
              </a:rPr>
              <a:t>as</a:t>
            </a:r>
            <a:r>
              <a:rPr sz="850" spc="35" dirty="0">
                <a:solidFill>
                  <a:srgbClr val="333333"/>
                </a:solidFill>
                <a:latin typeface="Lucida Console"/>
                <a:cs typeface="Lucida Console"/>
              </a:rPr>
              <a:t> </a:t>
            </a:r>
            <a:r>
              <a:rPr sz="850" spc="25" dirty="0">
                <a:solidFill>
                  <a:srgbClr val="333333"/>
                </a:solidFill>
                <a:latin typeface="Lucida Console"/>
                <a:cs typeface="Lucida Console"/>
              </a:rPr>
              <a:t>part</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autofs</a:t>
            </a:r>
            <a:r>
              <a:rPr sz="850" spc="30" dirty="0">
                <a:solidFill>
                  <a:srgbClr val="333333"/>
                </a:solidFill>
                <a:latin typeface="Lucida Console"/>
                <a:cs typeface="Lucida Console"/>
              </a:rPr>
              <a:t> </a:t>
            </a:r>
            <a:r>
              <a:rPr sz="850" spc="20" dirty="0">
                <a:solidFill>
                  <a:srgbClr val="333333"/>
                </a:solidFill>
                <a:latin typeface="Lucida Console"/>
                <a:cs typeface="Lucida Console"/>
              </a:rPr>
              <a:t>or </a:t>
            </a:r>
            <a:r>
              <a:rPr sz="850" spc="25" dirty="0">
                <a:solidFill>
                  <a:srgbClr val="333333"/>
                </a:solidFill>
                <a:latin typeface="Lucida Console"/>
                <a:cs typeface="Lucida Console"/>
              </a:rPr>
              <a:t> </a:t>
            </a:r>
            <a:r>
              <a:rPr sz="850" spc="30" dirty="0">
                <a:solidFill>
                  <a:srgbClr val="333333"/>
                </a:solidFill>
                <a:latin typeface="Lucida Console"/>
                <a:cs typeface="Lucida Console"/>
              </a:rPr>
              <a:t>installed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another package,# uncomment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line</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fedfs</a:t>
            </a:r>
            <a:r>
              <a:rPr sz="850" spc="30" dirty="0">
                <a:solidFill>
                  <a:srgbClr val="333333"/>
                </a:solidFill>
                <a:latin typeface="Lucida Console"/>
                <a:cs typeface="Lucida Console"/>
              </a:rPr>
              <a:t> program </a:t>
            </a:r>
            <a:r>
              <a:rPr sz="850" spc="35" dirty="0">
                <a:solidFill>
                  <a:srgbClr val="333333"/>
                </a:solidFill>
                <a:latin typeface="Lucida Console"/>
                <a:cs typeface="Lucida Console"/>
              </a:rPr>
              <a:t> </a:t>
            </a:r>
            <a:r>
              <a:rPr sz="850" spc="25" dirty="0">
                <a:solidFill>
                  <a:srgbClr val="333333"/>
                </a:solidFill>
                <a:latin typeface="Lucida Console"/>
                <a:cs typeface="Lucida Console"/>
              </a:rPr>
              <a:t>map</a:t>
            </a:r>
            <a:r>
              <a:rPr sz="850" spc="40" dirty="0">
                <a:solidFill>
                  <a:srgbClr val="333333"/>
                </a:solidFill>
                <a:latin typeface="Lucida Console"/>
                <a:cs typeface="Lucida Console"/>
              </a:rPr>
              <a:t> </a:t>
            </a:r>
            <a:r>
              <a:rPr sz="850" spc="20" dirty="0">
                <a:solidFill>
                  <a:srgbClr val="333333"/>
                </a:solidFill>
                <a:latin typeface="Lucida Console"/>
                <a:cs typeface="Lucida Console"/>
              </a:rPr>
              <a:t>to</a:t>
            </a:r>
            <a:r>
              <a:rPr sz="850" spc="40" dirty="0">
                <a:solidFill>
                  <a:srgbClr val="333333"/>
                </a:solidFill>
                <a:latin typeface="Lucida Console"/>
                <a:cs typeface="Lucida Console"/>
              </a:rPr>
              <a:t> </a:t>
            </a:r>
            <a:r>
              <a:rPr sz="850" spc="30" dirty="0">
                <a:solidFill>
                  <a:srgbClr val="333333"/>
                </a:solidFill>
                <a:latin typeface="Lucida Console"/>
                <a:cs typeface="Lucida Console"/>
              </a:rPr>
              <a:t>access#</a:t>
            </a:r>
            <a:r>
              <a:rPr sz="850" spc="40" dirty="0">
                <a:solidFill>
                  <a:srgbClr val="333333"/>
                </a:solidFill>
                <a:latin typeface="Lucida Console"/>
                <a:cs typeface="Lucida Console"/>
              </a:rPr>
              <a:t> </a:t>
            </a:r>
            <a:r>
              <a:rPr sz="850" spc="25" dirty="0">
                <a:solidFill>
                  <a:srgbClr val="333333"/>
                </a:solidFill>
                <a:latin typeface="Lucida Console"/>
                <a:cs typeface="Lucida Console"/>
              </a:rPr>
              <a:t>your</a:t>
            </a:r>
            <a:r>
              <a:rPr sz="850" spc="45" dirty="0">
                <a:solidFill>
                  <a:srgbClr val="333333"/>
                </a:solidFill>
                <a:latin typeface="Lucida Console"/>
                <a:cs typeface="Lucida Console"/>
              </a:rPr>
              <a:t> </a:t>
            </a:r>
            <a:r>
              <a:rPr sz="850" spc="25" dirty="0">
                <a:solidFill>
                  <a:srgbClr val="333333"/>
                </a:solidFill>
                <a:latin typeface="Lucida Console"/>
                <a:cs typeface="Lucida Console"/>
              </a:rPr>
              <a:t>fedfs</a:t>
            </a:r>
            <a:r>
              <a:rPr sz="850" spc="40" dirty="0">
                <a:solidFill>
                  <a:srgbClr val="333333"/>
                </a:solidFill>
                <a:latin typeface="Lucida Console"/>
                <a:cs typeface="Lucida Console"/>
              </a:rPr>
              <a:t> </a:t>
            </a:r>
            <a:r>
              <a:rPr sz="850" spc="30" dirty="0">
                <a:solidFill>
                  <a:srgbClr val="333333"/>
                </a:solidFill>
                <a:latin typeface="Lucida Console"/>
                <a:cs typeface="Lucida Console"/>
              </a:rPr>
              <a:t>mounts.#/nfs4	/usr/sbin/fedfs-map-nfs4 nobind## </a:t>
            </a:r>
            <a:r>
              <a:rPr sz="850" spc="35" dirty="0">
                <a:solidFill>
                  <a:srgbClr val="333333"/>
                </a:solidFill>
                <a:latin typeface="Lucida Console"/>
                <a:cs typeface="Lucida Console"/>
              </a:rPr>
              <a:t> </a:t>
            </a:r>
            <a:r>
              <a:rPr sz="850" spc="30" dirty="0">
                <a:solidFill>
                  <a:srgbClr val="333333"/>
                </a:solidFill>
                <a:latin typeface="Lucida Console"/>
                <a:cs typeface="Lucida Console"/>
              </a:rPr>
              <a:t>Include central</a:t>
            </a:r>
            <a:r>
              <a:rPr sz="850" spc="35" dirty="0">
                <a:solidFill>
                  <a:srgbClr val="333333"/>
                </a:solidFill>
                <a:latin typeface="Lucida Console"/>
                <a:cs typeface="Lucida Console"/>
              </a:rPr>
              <a:t> </a:t>
            </a:r>
            <a:r>
              <a:rPr sz="850" spc="25" dirty="0">
                <a:solidFill>
                  <a:srgbClr val="333333"/>
                </a:solidFill>
                <a:latin typeface="Lucida Console"/>
                <a:cs typeface="Lucida Console"/>
              </a:rPr>
              <a:t>master</a:t>
            </a:r>
            <a:r>
              <a:rPr sz="850" spc="30" dirty="0">
                <a:solidFill>
                  <a:srgbClr val="333333"/>
                </a:solidFill>
                <a:latin typeface="Lucida Console"/>
                <a:cs typeface="Lucida Console"/>
              </a:rPr>
              <a:t> </a:t>
            </a:r>
            <a:r>
              <a:rPr sz="850" spc="25" dirty="0">
                <a:solidFill>
                  <a:srgbClr val="333333"/>
                </a:solidFill>
                <a:latin typeface="Lucida Console"/>
                <a:cs typeface="Lucida Console"/>
              </a:rPr>
              <a:t>map</a:t>
            </a:r>
            <a:r>
              <a:rPr sz="850" spc="35" dirty="0">
                <a:solidFill>
                  <a:srgbClr val="333333"/>
                </a:solidFill>
                <a:latin typeface="Lucida Console"/>
                <a:cs typeface="Lucida Console"/>
              </a:rPr>
              <a:t> </a:t>
            </a:r>
            <a:r>
              <a:rPr sz="850" spc="20" dirty="0">
                <a:solidFill>
                  <a:srgbClr val="333333"/>
                </a:solidFill>
                <a:latin typeface="Lucida Console"/>
                <a:cs typeface="Lucida Console"/>
              </a:rPr>
              <a:t>if</a:t>
            </a:r>
            <a:r>
              <a:rPr sz="850" spc="35" dirty="0">
                <a:solidFill>
                  <a:srgbClr val="333333"/>
                </a:solidFill>
                <a:latin typeface="Lucida Console"/>
                <a:cs typeface="Lucida Console"/>
              </a:rPr>
              <a:t> </a:t>
            </a:r>
            <a:r>
              <a:rPr sz="850" spc="20" dirty="0">
                <a:solidFill>
                  <a:srgbClr val="333333"/>
                </a:solidFill>
                <a:latin typeface="Lucida Console"/>
                <a:cs typeface="Lucida Console"/>
              </a:rPr>
              <a:t>it</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5" dirty="0">
                <a:solidFill>
                  <a:srgbClr val="333333"/>
                </a:solidFill>
                <a:latin typeface="Lucida Console"/>
                <a:cs typeface="Lucida Console"/>
              </a:rPr>
              <a:t> </a:t>
            </a:r>
            <a:r>
              <a:rPr sz="850" spc="20" dirty="0">
                <a:solidFill>
                  <a:srgbClr val="333333"/>
                </a:solidFill>
                <a:latin typeface="Lucida Console"/>
                <a:cs typeface="Lucida Console"/>
              </a:rPr>
              <a:t>be</a:t>
            </a:r>
            <a:r>
              <a:rPr sz="850" spc="35" dirty="0">
                <a:solidFill>
                  <a:srgbClr val="333333"/>
                </a:solidFill>
                <a:latin typeface="Lucida Console"/>
                <a:cs typeface="Lucida Console"/>
              </a:rPr>
              <a:t> </a:t>
            </a:r>
            <a:r>
              <a:rPr sz="850" spc="25" dirty="0">
                <a:solidFill>
                  <a:srgbClr val="333333"/>
                </a:solidFill>
                <a:latin typeface="Lucida Console"/>
                <a:cs typeface="Lucida Console"/>
              </a:rPr>
              <a:t>found</a:t>
            </a:r>
            <a:r>
              <a:rPr sz="850" spc="30" dirty="0">
                <a:solidFill>
                  <a:srgbClr val="333333"/>
                </a:solidFill>
                <a:latin typeface="Lucida Console"/>
                <a:cs typeface="Lucida Console"/>
              </a:rPr>
              <a:t> </a:t>
            </a:r>
            <a:r>
              <a:rPr sz="850" spc="25" dirty="0">
                <a:solidFill>
                  <a:srgbClr val="333333"/>
                </a:solidFill>
                <a:latin typeface="Lucida Console"/>
                <a:cs typeface="Lucida Console"/>
              </a:rPr>
              <a:t>using#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nsswitch</a:t>
            </a:r>
            <a:r>
              <a:rPr sz="850" spc="35" dirty="0">
                <a:solidFill>
                  <a:srgbClr val="333333"/>
                </a:solidFill>
                <a:latin typeface="Lucida Console"/>
                <a:cs typeface="Lucida Console"/>
              </a:rPr>
              <a:t> </a:t>
            </a:r>
            <a:r>
              <a:rPr sz="850" spc="30" dirty="0">
                <a:solidFill>
                  <a:srgbClr val="333333"/>
                </a:solidFill>
                <a:latin typeface="Lucida Console"/>
                <a:cs typeface="Lucida Console"/>
              </a:rPr>
              <a:t>sources.## </a:t>
            </a:r>
            <a:r>
              <a:rPr sz="850" spc="25" dirty="0">
                <a:solidFill>
                  <a:srgbClr val="333333"/>
                </a:solidFill>
                <a:latin typeface="Lucida Console"/>
                <a:cs typeface="Lucida Console"/>
              </a:rPr>
              <a:t>Note </a:t>
            </a:r>
            <a:r>
              <a:rPr sz="850" spc="3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5" dirty="0">
                <a:solidFill>
                  <a:srgbClr val="333333"/>
                </a:solidFill>
                <a:latin typeface="Lucida Console"/>
                <a:cs typeface="Lucida Console"/>
              </a:rPr>
              <a:t> </a:t>
            </a:r>
            <a:r>
              <a:rPr sz="850" spc="20" dirty="0">
                <a:solidFill>
                  <a:srgbClr val="333333"/>
                </a:solidFill>
                <a:latin typeface="Lucida Console"/>
                <a:cs typeface="Lucida Console"/>
              </a:rPr>
              <a:t>if</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there</a:t>
            </a:r>
            <a:r>
              <a:rPr sz="850" spc="35" dirty="0">
                <a:solidFill>
                  <a:srgbClr val="333333"/>
                </a:solidFill>
                <a:latin typeface="Lucida Console"/>
                <a:cs typeface="Lucida Console"/>
              </a:rPr>
              <a:t> </a:t>
            </a:r>
            <a:r>
              <a:rPr sz="850" spc="25" dirty="0">
                <a:solidFill>
                  <a:srgbClr val="333333"/>
                </a:solidFill>
                <a:latin typeface="Lucida Console"/>
                <a:cs typeface="Lucida Console"/>
              </a:rPr>
              <a:t>are</a:t>
            </a:r>
            <a:r>
              <a:rPr sz="850" spc="40" dirty="0">
                <a:solidFill>
                  <a:srgbClr val="333333"/>
                </a:solidFill>
                <a:latin typeface="Lucida Console"/>
                <a:cs typeface="Lucida Console"/>
              </a:rPr>
              <a:t> </a:t>
            </a:r>
            <a:r>
              <a:rPr sz="850" spc="30" dirty="0">
                <a:solidFill>
                  <a:srgbClr val="333333"/>
                </a:solidFill>
                <a:latin typeface="Lucida Console"/>
                <a:cs typeface="Lucida Console"/>
              </a:rPr>
              <a:t>entries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25" dirty="0">
                <a:solidFill>
                  <a:srgbClr val="333333"/>
                </a:solidFill>
                <a:latin typeface="Lucida Console"/>
                <a:cs typeface="Lucida Console"/>
              </a:rPr>
              <a:t>/net</a:t>
            </a:r>
            <a:r>
              <a:rPr sz="850" spc="35" dirty="0">
                <a:solidFill>
                  <a:srgbClr val="333333"/>
                </a:solidFill>
                <a:latin typeface="Lucida Console"/>
                <a:cs typeface="Lucida Console"/>
              </a:rPr>
              <a:t> </a:t>
            </a:r>
            <a:r>
              <a:rPr sz="850" spc="20" dirty="0">
                <a:solidFill>
                  <a:srgbClr val="333333"/>
                </a:solidFill>
                <a:latin typeface="Lucida Console"/>
                <a:cs typeface="Lucida Console"/>
              </a:rPr>
              <a:t>or</a:t>
            </a:r>
            <a:r>
              <a:rPr sz="850" spc="40" dirty="0">
                <a:solidFill>
                  <a:srgbClr val="333333"/>
                </a:solidFill>
                <a:latin typeface="Lucida Console"/>
                <a:cs typeface="Lucida Console"/>
              </a:rPr>
              <a:t> </a:t>
            </a:r>
            <a:r>
              <a:rPr sz="850" spc="25" dirty="0">
                <a:solidFill>
                  <a:srgbClr val="333333"/>
                </a:solidFill>
                <a:latin typeface="Lucida Console"/>
                <a:cs typeface="Lucida Console"/>
              </a:rPr>
              <a:t>/misc</a:t>
            </a:r>
            <a:r>
              <a:rPr sz="850" spc="35" dirty="0">
                <a:solidFill>
                  <a:srgbClr val="333333"/>
                </a:solidFill>
                <a:latin typeface="Lucida Console"/>
                <a:cs typeface="Lucida Console"/>
              </a:rPr>
              <a:t> </a:t>
            </a:r>
            <a:r>
              <a:rPr sz="850" spc="25" dirty="0">
                <a:solidFill>
                  <a:srgbClr val="333333"/>
                </a:solidFill>
                <a:latin typeface="Lucida Console"/>
                <a:cs typeface="Lucida Console"/>
              </a:rPr>
              <a:t>(as#</a:t>
            </a:r>
            <a:r>
              <a:rPr sz="850" spc="35" dirty="0">
                <a:solidFill>
                  <a:srgbClr val="333333"/>
                </a:solidFill>
                <a:latin typeface="Lucida Console"/>
                <a:cs typeface="Lucida Console"/>
              </a:rPr>
              <a:t> </a:t>
            </a:r>
            <a:r>
              <a:rPr sz="850" spc="25" dirty="0">
                <a:solidFill>
                  <a:srgbClr val="333333"/>
                </a:solidFill>
                <a:latin typeface="Lucida Console"/>
                <a:cs typeface="Lucida Console"/>
              </a:rPr>
              <a:t>above)</a:t>
            </a:r>
            <a:r>
              <a:rPr sz="850" spc="40" dirty="0">
                <a:solidFill>
                  <a:srgbClr val="333333"/>
                </a:solidFill>
                <a:latin typeface="Lucida Console"/>
                <a:cs typeface="Lucida Console"/>
              </a:rPr>
              <a:t>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included</a:t>
            </a:r>
            <a:r>
              <a:rPr sz="850" spc="35" dirty="0">
                <a:solidFill>
                  <a:srgbClr val="333333"/>
                </a:solidFill>
                <a:latin typeface="Lucida Console"/>
                <a:cs typeface="Lucida Console"/>
              </a:rPr>
              <a:t> </a:t>
            </a:r>
            <a:r>
              <a:rPr sz="850" spc="25" dirty="0">
                <a:solidFill>
                  <a:srgbClr val="333333"/>
                </a:solidFill>
                <a:latin typeface="Lucida Console"/>
                <a:cs typeface="Lucida Console"/>
              </a:rPr>
              <a:t>master </a:t>
            </a:r>
            <a:r>
              <a:rPr sz="850" spc="-495" dirty="0">
                <a:solidFill>
                  <a:srgbClr val="333333"/>
                </a:solidFill>
                <a:latin typeface="Lucida Console"/>
                <a:cs typeface="Lucida Console"/>
              </a:rPr>
              <a:t> </a:t>
            </a:r>
            <a:r>
              <a:rPr sz="850" spc="25" dirty="0">
                <a:solidFill>
                  <a:srgbClr val="333333"/>
                </a:solidFill>
                <a:latin typeface="Lucida Console"/>
                <a:cs typeface="Lucida Console"/>
              </a:rPr>
              <a:t>map</a:t>
            </a:r>
            <a:r>
              <a:rPr sz="850" spc="30" dirty="0">
                <a:solidFill>
                  <a:srgbClr val="333333"/>
                </a:solidFill>
                <a:latin typeface="Lucida Console"/>
                <a:cs typeface="Lucida Console"/>
              </a:rPr>
              <a:t> </a:t>
            </a:r>
            <a:r>
              <a:rPr sz="850" spc="25" dirty="0">
                <a:solidFill>
                  <a:srgbClr val="333333"/>
                </a:solidFill>
                <a:latin typeface="Lucida Console"/>
                <a:cs typeface="Lucida Console"/>
              </a:rPr>
              <a:t>any</a:t>
            </a:r>
            <a:r>
              <a:rPr sz="850" spc="35" dirty="0">
                <a:solidFill>
                  <a:srgbClr val="333333"/>
                </a:solidFill>
                <a:latin typeface="Lucida Console"/>
                <a:cs typeface="Lucida Console"/>
              </a:rPr>
              <a:t> </a:t>
            </a:r>
            <a:r>
              <a:rPr sz="850" spc="25" dirty="0">
                <a:solidFill>
                  <a:srgbClr val="333333"/>
                </a:solidFill>
                <a:latin typeface="Lucida Console"/>
                <a:cs typeface="Lucida Console"/>
              </a:rPr>
              <a:t>keys</a:t>
            </a:r>
            <a:r>
              <a:rPr sz="850" spc="35"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5" dirty="0">
                <a:solidFill>
                  <a:srgbClr val="333333"/>
                </a:solidFill>
                <a:latin typeface="Lucida Console"/>
                <a:cs typeface="Lucida Console"/>
              </a:rPr>
              <a:t> </a:t>
            </a:r>
            <a:r>
              <a:rPr sz="850" spc="25" dirty="0">
                <a:solidFill>
                  <a:srgbClr val="333333"/>
                </a:solidFill>
                <a:latin typeface="Lucida Console"/>
                <a:cs typeface="Lucida Console"/>
              </a:rPr>
              <a:t>are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same</a:t>
            </a:r>
            <a:r>
              <a:rPr sz="850" spc="35" dirty="0">
                <a:solidFill>
                  <a:srgbClr val="333333"/>
                </a:solidFill>
                <a:latin typeface="Lucida Console"/>
                <a:cs typeface="Lucida Console"/>
              </a:rPr>
              <a:t> </a:t>
            </a:r>
            <a:r>
              <a:rPr sz="850" spc="25" dirty="0">
                <a:solidFill>
                  <a:srgbClr val="333333"/>
                </a:solidFill>
                <a:latin typeface="Lucida Console"/>
                <a:cs typeface="Lucida Console"/>
              </a:rPr>
              <a:t>will</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20" dirty="0">
                <a:solidFill>
                  <a:srgbClr val="333333"/>
                </a:solidFill>
                <a:latin typeface="Lucida Console"/>
                <a:cs typeface="Lucida Console"/>
              </a:rPr>
              <a:t>be</a:t>
            </a:r>
            <a:r>
              <a:rPr sz="850" spc="35" dirty="0">
                <a:solidFill>
                  <a:srgbClr val="333333"/>
                </a:solidFill>
                <a:latin typeface="Lucida Console"/>
                <a:cs typeface="Lucida Console"/>
              </a:rPr>
              <a:t> </a:t>
            </a:r>
            <a:r>
              <a:rPr sz="850" spc="25" dirty="0">
                <a:solidFill>
                  <a:srgbClr val="333333"/>
                </a:solidFill>
                <a:latin typeface="Lucida Console"/>
                <a:cs typeface="Lucida Console"/>
              </a:rPr>
              <a:t>seen</a:t>
            </a:r>
            <a:r>
              <a:rPr sz="850" spc="35" dirty="0">
                <a:solidFill>
                  <a:srgbClr val="333333"/>
                </a:solidFill>
                <a:latin typeface="Lucida Console"/>
                <a:cs typeface="Lucida Console"/>
              </a:rPr>
              <a:t> </a:t>
            </a:r>
            <a:r>
              <a:rPr sz="850" spc="20" dirty="0">
                <a:solidFill>
                  <a:srgbClr val="333333"/>
                </a:solidFill>
                <a:latin typeface="Lucida Console"/>
                <a:cs typeface="Lucida Console"/>
              </a:rPr>
              <a:t>as</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first</a:t>
            </a:r>
            <a:r>
              <a:rPr sz="850" spc="35"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0" dirty="0">
                <a:solidFill>
                  <a:srgbClr val="333333"/>
                </a:solidFill>
                <a:latin typeface="Lucida Console"/>
                <a:cs typeface="Lucida Console"/>
              </a:rPr>
              <a:t> </a:t>
            </a:r>
            <a:r>
              <a:rPr sz="850" spc="25" dirty="0">
                <a:solidFill>
                  <a:srgbClr val="333333"/>
                </a:solidFill>
                <a:latin typeface="Lucida Console"/>
                <a:cs typeface="Lucida Console"/>
              </a:rPr>
              <a:t>key</a:t>
            </a:r>
            <a:r>
              <a:rPr sz="850" spc="35" dirty="0">
                <a:solidFill>
                  <a:srgbClr val="333333"/>
                </a:solidFill>
                <a:latin typeface="Lucida Console"/>
                <a:cs typeface="Lucida Console"/>
              </a:rPr>
              <a:t> </a:t>
            </a:r>
            <a:r>
              <a:rPr sz="850" spc="25" dirty="0">
                <a:solidFill>
                  <a:srgbClr val="333333"/>
                </a:solidFill>
                <a:latin typeface="Lucida Console"/>
                <a:cs typeface="Lucida Console"/>
              </a:rPr>
              <a:t>seen </a:t>
            </a:r>
            <a:r>
              <a:rPr sz="850" spc="30" dirty="0">
                <a:solidFill>
                  <a:srgbClr val="333333"/>
                </a:solidFill>
                <a:latin typeface="Lucida Console"/>
                <a:cs typeface="Lucida Console"/>
              </a:rPr>
              <a:t> </a:t>
            </a:r>
            <a:r>
              <a:rPr sz="850" spc="25" dirty="0">
                <a:solidFill>
                  <a:srgbClr val="333333"/>
                </a:solidFill>
                <a:latin typeface="Lucida Console"/>
                <a:cs typeface="Lucida Console"/>
              </a:rPr>
              <a:t>takes# </a:t>
            </a:r>
            <a:r>
              <a:rPr sz="850" spc="30" dirty="0">
                <a:solidFill>
                  <a:srgbClr val="333333"/>
                </a:solidFill>
                <a:latin typeface="Lucida Console"/>
                <a:cs typeface="Lucida Console"/>
              </a:rPr>
              <a:t>precedence.#+auto.master</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6195">
              <a:lnSpc>
                <a:spcPct val="131600"/>
              </a:lnSpc>
            </a:pPr>
            <a:r>
              <a:rPr sz="950" b="1" spc="25" dirty="0">
                <a:solidFill>
                  <a:srgbClr val="333333"/>
                </a:solidFill>
                <a:latin typeface="微软雅黑"/>
                <a:cs typeface="微软雅黑"/>
              </a:rPr>
              <a:t>在子配置文件中，应按照</a:t>
            </a:r>
            <a:r>
              <a:rPr sz="950" b="1" spc="-125" dirty="0">
                <a:solidFill>
                  <a:srgbClr val="333333"/>
                </a:solidFill>
                <a:latin typeface="Trebuchet MS"/>
                <a:cs typeface="Trebuchet MS"/>
              </a:rPr>
              <a:t>“</a:t>
            </a:r>
            <a:r>
              <a:rPr sz="950" b="1" spc="25" dirty="0">
                <a:solidFill>
                  <a:srgbClr val="333333"/>
                </a:solidFill>
                <a:latin typeface="微软雅黑"/>
                <a:cs typeface="微软雅黑"/>
              </a:rPr>
              <a:t>挂载目录</a:t>
            </a:r>
            <a:r>
              <a:rPr sz="950" b="1" spc="-50" dirty="0">
                <a:solidFill>
                  <a:srgbClr val="333333"/>
                </a:solidFill>
                <a:latin typeface="微软雅黑"/>
                <a:cs typeface="微软雅黑"/>
              </a:rPr>
              <a:t> </a:t>
            </a:r>
            <a:r>
              <a:rPr sz="950" b="1" spc="25" dirty="0">
                <a:solidFill>
                  <a:srgbClr val="333333"/>
                </a:solidFill>
                <a:latin typeface="微软雅黑"/>
                <a:cs typeface="微软雅黑"/>
              </a:rPr>
              <a:t>挂载文件类型及权限</a:t>
            </a:r>
            <a:r>
              <a:rPr sz="950" b="1" spc="-45" dirty="0">
                <a:solidFill>
                  <a:srgbClr val="333333"/>
                </a:solidFill>
                <a:latin typeface="微软雅黑"/>
                <a:cs typeface="微软雅黑"/>
              </a:rPr>
              <a:t> </a:t>
            </a:r>
            <a:r>
              <a:rPr sz="950" b="1" spc="-75" dirty="0">
                <a:solidFill>
                  <a:srgbClr val="333333"/>
                </a:solidFill>
                <a:latin typeface="Trebuchet MS"/>
                <a:cs typeface="Trebuchet MS"/>
              </a:rPr>
              <a:t>:</a:t>
            </a:r>
            <a:r>
              <a:rPr sz="950" b="1" spc="25" dirty="0">
                <a:solidFill>
                  <a:srgbClr val="333333"/>
                </a:solidFill>
                <a:latin typeface="微软雅黑"/>
                <a:cs typeface="微软雅黑"/>
              </a:rPr>
              <a:t>设备名称</a:t>
            </a:r>
            <a:r>
              <a:rPr sz="950" b="1" spc="-125" dirty="0">
                <a:solidFill>
                  <a:srgbClr val="333333"/>
                </a:solidFill>
                <a:latin typeface="Trebuchet MS"/>
                <a:cs typeface="Trebuchet MS"/>
              </a:rPr>
              <a:t>”</a:t>
            </a:r>
            <a:r>
              <a:rPr sz="950" b="1" spc="25" dirty="0">
                <a:solidFill>
                  <a:srgbClr val="333333"/>
                </a:solidFill>
                <a:latin typeface="微软雅黑"/>
                <a:cs typeface="微软雅黑"/>
              </a:rPr>
              <a:t>的格式进行填写。例如，要把光盘 设备挂载到</a:t>
            </a:r>
            <a:r>
              <a:rPr sz="950" b="1" spc="55" dirty="0">
                <a:solidFill>
                  <a:srgbClr val="333333"/>
                </a:solidFill>
                <a:latin typeface="Trebuchet MS"/>
                <a:cs typeface="Trebuchet MS"/>
              </a:rPr>
              <a:t>/media/iso</a:t>
            </a:r>
            <a:r>
              <a:rPr sz="950" b="1" spc="25" dirty="0">
                <a:solidFill>
                  <a:srgbClr val="333333"/>
                </a:solidFill>
                <a:latin typeface="微软雅黑"/>
                <a:cs typeface="微软雅黑"/>
              </a:rPr>
              <a:t>目录中，可将挂载目录写为</a:t>
            </a:r>
            <a:r>
              <a:rPr sz="950" b="1" spc="45" dirty="0">
                <a:solidFill>
                  <a:srgbClr val="333333"/>
                </a:solidFill>
                <a:latin typeface="Trebuchet MS"/>
                <a:cs typeface="Trebuchet MS"/>
              </a:rPr>
              <a:t>iso</a:t>
            </a:r>
            <a:r>
              <a:rPr sz="950" b="1" spc="45" dirty="0">
                <a:solidFill>
                  <a:srgbClr val="333333"/>
                </a:solidFill>
                <a:latin typeface="微软雅黑"/>
                <a:cs typeface="微软雅黑"/>
              </a:rPr>
              <a:t>，</a:t>
            </a:r>
            <a:r>
              <a:rPr sz="950" b="1" spc="25" dirty="0">
                <a:solidFill>
                  <a:srgbClr val="333333"/>
                </a:solidFill>
                <a:latin typeface="微软雅黑"/>
                <a:cs typeface="微软雅黑"/>
              </a:rPr>
              <a:t>而</a:t>
            </a:r>
            <a:r>
              <a:rPr sz="950" b="1" spc="35" dirty="0">
                <a:solidFill>
                  <a:srgbClr val="333333"/>
                </a:solidFill>
                <a:latin typeface="Trebuchet MS"/>
                <a:cs typeface="Trebuchet MS"/>
              </a:rPr>
              <a:t>-fstype</a:t>
            </a:r>
            <a:r>
              <a:rPr sz="950" b="1" spc="25" dirty="0">
                <a:solidFill>
                  <a:srgbClr val="333333"/>
                </a:solidFill>
                <a:latin typeface="微软雅黑"/>
                <a:cs typeface="微软雅黑"/>
              </a:rPr>
              <a:t>为文件系统格式参数</a:t>
            </a:r>
            <a:r>
              <a:rPr sz="950" b="1" spc="20" dirty="0">
                <a:solidFill>
                  <a:srgbClr val="333333"/>
                </a:solidFill>
                <a:latin typeface="微软雅黑"/>
                <a:cs typeface="微软雅黑"/>
              </a:rPr>
              <a:t>，</a:t>
            </a:r>
            <a:r>
              <a:rPr sz="950" b="1" spc="20" dirty="0">
                <a:solidFill>
                  <a:srgbClr val="333333"/>
                </a:solidFill>
                <a:latin typeface="Trebuchet MS"/>
                <a:cs typeface="Trebuchet MS"/>
              </a:rPr>
              <a:t>iso9660</a:t>
            </a:r>
            <a:r>
              <a:rPr sz="950" b="1" spc="25" dirty="0">
                <a:solidFill>
                  <a:srgbClr val="333333"/>
                </a:solidFill>
                <a:latin typeface="微软雅黑"/>
                <a:cs typeface="微软雅黑"/>
              </a:rPr>
              <a:t>为光 盘设备格式，</a:t>
            </a:r>
            <a:r>
              <a:rPr sz="950" b="1" spc="50" dirty="0">
                <a:solidFill>
                  <a:srgbClr val="333333"/>
                </a:solidFill>
                <a:latin typeface="Trebuchet MS"/>
                <a:cs typeface="Trebuchet MS"/>
              </a:rPr>
              <a:t>ro</a:t>
            </a:r>
            <a:r>
              <a:rPr sz="950" b="1" spc="25" dirty="0">
                <a:solidFill>
                  <a:srgbClr val="333333"/>
                </a:solidFill>
                <a:latin typeface="微软雅黑"/>
                <a:cs typeface="微软雅黑"/>
              </a:rPr>
              <a:t>、</a:t>
            </a:r>
            <a:r>
              <a:rPr sz="950" b="1" spc="60" dirty="0">
                <a:solidFill>
                  <a:srgbClr val="333333"/>
                </a:solidFill>
                <a:latin typeface="Trebuchet MS"/>
                <a:cs typeface="Trebuchet MS"/>
              </a:rPr>
              <a:t>nosuid</a:t>
            </a:r>
            <a:r>
              <a:rPr sz="950" b="1" spc="25" dirty="0">
                <a:solidFill>
                  <a:srgbClr val="333333"/>
                </a:solidFill>
                <a:latin typeface="微软雅黑"/>
                <a:cs typeface="微软雅黑"/>
              </a:rPr>
              <a:t>及</a:t>
            </a:r>
            <a:r>
              <a:rPr sz="950" b="1" spc="55" dirty="0">
                <a:solidFill>
                  <a:srgbClr val="333333"/>
                </a:solidFill>
                <a:latin typeface="Trebuchet MS"/>
                <a:cs typeface="Trebuchet MS"/>
              </a:rPr>
              <a:t>nodev</a:t>
            </a:r>
            <a:r>
              <a:rPr sz="950" b="1" spc="25" dirty="0">
                <a:solidFill>
                  <a:srgbClr val="333333"/>
                </a:solidFill>
                <a:latin typeface="微软雅黑"/>
                <a:cs typeface="微软雅黑"/>
              </a:rPr>
              <a:t>为光盘设备具体的权限参数，</a:t>
            </a:r>
            <a:r>
              <a:rPr sz="950" b="1" spc="50" dirty="0">
                <a:solidFill>
                  <a:srgbClr val="333333"/>
                </a:solidFill>
                <a:latin typeface="Trebuchet MS"/>
                <a:cs typeface="Trebuchet MS"/>
              </a:rPr>
              <a:t>/dev/cdrom</a:t>
            </a:r>
            <a:r>
              <a:rPr sz="950" b="1" spc="20" dirty="0">
                <a:solidFill>
                  <a:srgbClr val="333333"/>
                </a:solidFill>
                <a:latin typeface="微软雅黑"/>
                <a:cs typeface="微软雅黑"/>
              </a:rPr>
              <a:t>则是定义要挂载的设备名 </a:t>
            </a:r>
            <a:r>
              <a:rPr sz="950" b="1" spc="25" dirty="0">
                <a:solidFill>
                  <a:srgbClr val="333333"/>
                </a:solidFill>
                <a:latin typeface="微软雅黑"/>
                <a:cs typeface="微软雅黑"/>
              </a:rPr>
              <a:t>称。配置完成后再顺手将</a:t>
            </a:r>
            <a:r>
              <a:rPr sz="950" b="1" spc="60" dirty="0">
                <a:solidFill>
                  <a:srgbClr val="333333"/>
                </a:solidFill>
                <a:latin typeface="Trebuchet MS"/>
                <a:cs typeface="Trebuchet MS"/>
              </a:rPr>
              <a:t>autofs</a:t>
            </a:r>
            <a:r>
              <a:rPr sz="950" b="1" spc="25" dirty="0">
                <a:solidFill>
                  <a:srgbClr val="333333"/>
                </a:solidFill>
                <a:latin typeface="微软雅黑"/>
                <a:cs typeface="微软雅黑"/>
              </a:rPr>
              <a:t>服务程序启动并加入到系统启动项中：</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tabLst>
                <a:tab pos="317690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/etc/iso.misciso	-fstype=iso9660,ro,nosuid,nodev</a:t>
            </a:r>
            <a:endParaRPr sz="850">
              <a:latin typeface="Lucida Console"/>
              <a:cs typeface="Lucida Console"/>
            </a:endParaRPr>
          </a:p>
          <a:p>
            <a:pPr marL="136525" marR="337185">
              <a:lnSpc>
                <a:spcPct val="132400"/>
              </a:lnSpc>
            </a:pPr>
            <a:r>
              <a:rPr sz="850" spc="30" dirty="0">
                <a:solidFill>
                  <a:srgbClr val="333333"/>
                </a:solidFill>
                <a:latin typeface="Lucida Console"/>
                <a:cs typeface="Lucida Console"/>
              </a:rPr>
              <a:t>:/dev/cdrom[root@linuxprobe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35" dirty="0">
                <a:solidFill>
                  <a:srgbClr val="333333"/>
                </a:solidFill>
                <a:latin typeface="Lucida Console"/>
                <a:cs typeface="Lucida Console"/>
              </a:rPr>
              <a:t> </a:t>
            </a:r>
            <a:r>
              <a:rPr sz="850" spc="25" dirty="0">
                <a:solidFill>
                  <a:srgbClr val="333333"/>
                </a:solidFill>
                <a:latin typeface="Lucida Console"/>
                <a:cs typeface="Lucida Console"/>
              </a:rPr>
              <a:t>start</a:t>
            </a:r>
            <a:r>
              <a:rPr sz="850" spc="35" dirty="0">
                <a:solidFill>
                  <a:srgbClr val="333333"/>
                </a:solidFill>
                <a:latin typeface="Lucida Console"/>
                <a:cs typeface="Lucida Console"/>
              </a:rPr>
              <a:t> </a:t>
            </a:r>
            <a:r>
              <a:rPr sz="850" spc="25" dirty="0">
                <a:solidFill>
                  <a:srgbClr val="333333"/>
                </a:solidFill>
                <a:latin typeface="Lucida Console"/>
                <a:cs typeface="Lucida Console"/>
              </a:rPr>
              <a:t>autofs</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systemctl </a:t>
            </a:r>
            <a:r>
              <a:rPr sz="850" spc="25" dirty="0">
                <a:solidFill>
                  <a:srgbClr val="333333"/>
                </a:solidFill>
                <a:latin typeface="Lucida Console"/>
                <a:cs typeface="Lucida Console"/>
              </a:rPr>
              <a:t>enable</a:t>
            </a:r>
            <a:r>
              <a:rPr sz="850" spc="30" dirty="0">
                <a:solidFill>
                  <a:srgbClr val="333333"/>
                </a:solidFill>
                <a:latin typeface="Lucida Console"/>
                <a:cs typeface="Lucida Console"/>
              </a:rPr>
              <a:t> </a:t>
            </a:r>
            <a:r>
              <a:rPr sz="850" spc="25" dirty="0">
                <a:solidFill>
                  <a:srgbClr val="333333"/>
                </a:solidFill>
                <a:latin typeface="Lucida Console"/>
                <a:cs typeface="Lucida Console"/>
              </a:rPr>
              <a:t>autofs</a:t>
            </a:r>
            <a:r>
              <a:rPr sz="850" spc="30" dirty="0">
                <a:solidFill>
                  <a:srgbClr val="333333"/>
                </a:solidFill>
                <a:latin typeface="Lucida Console"/>
                <a:cs typeface="Lucida Console"/>
              </a:rPr>
              <a:t> Created symlink /etc/systemd/system/multi-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user.target.wants/autofs.service</a:t>
            </a:r>
            <a:r>
              <a:rPr sz="850" spc="35" dirty="0">
                <a:solidFill>
                  <a:srgbClr val="333333"/>
                </a:solidFill>
                <a:latin typeface="Lucida Console"/>
                <a:cs typeface="Lucida Console"/>
              </a:rPr>
              <a:t> </a:t>
            </a:r>
            <a:r>
              <a:rPr sz="700" spc="-175" dirty="0">
                <a:solidFill>
                  <a:srgbClr val="333333"/>
                </a:solidFill>
                <a:latin typeface="Arial"/>
                <a:cs typeface="Arial"/>
              </a:rPr>
              <a:t>→</a:t>
            </a:r>
            <a:r>
              <a:rPr sz="700" spc="-160" dirty="0">
                <a:solidFill>
                  <a:srgbClr val="333333"/>
                </a:solidFill>
                <a:latin typeface="Arial"/>
                <a:cs typeface="Arial"/>
              </a:rPr>
              <a:t> </a:t>
            </a:r>
            <a:r>
              <a:rPr sz="850" spc="30" dirty="0">
                <a:solidFill>
                  <a:srgbClr val="333333"/>
                </a:solidFill>
                <a:latin typeface="Lucida Console"/>
                <a:cs typeface="Lucida Console"/>
              </a:rPr>
              <a:t>/usr/lib/systemd/system/autofs.service.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76835">
              <a:lnSpc>
                <a:spcPct val="131600"/>
              </a:lnSpc>
            </a:pPr>
            <a:r>
              <a:rPr sz="950" b="1" spc="25" dirty="0">
                <a:solidFill>
                  <a:srgbClr val="333333"/>
                </a:solidFill>
                <a:latin typeface="微软雅黑"/>
                <a:cs typeface="微软雅黑"/>
              </a:rPr>
              <a:t>接下来将发生一件非常有趣的事情。先查看当前的光盘设备挂载情况，确认光盘设备没有被挂载上，而 且</a:t>
            </a:r>
            <a:r>
              <a:rPr sz="950" b="1" spc="60" dirty="0">
                <a:solidFill>
                  <a:srgbClr val="333333"/>
                </a:solidFill>
                <a:latin typeface="Trebuchet MS"/>
                <a:cs typeface="Trebuchet MS"/>
              </a:rPr>
              <a:t>/media</a:t>
            </a:r>
            <a:r>
              <a:rPr sz="950" b="1" spc="25" dirty="0">
                <a:solidFill>
                  <a:srgbClr val="333333"/>
                </a:solidFill>
                <a:latin typeface="微软雅黑"/>
                <a:cs typeface="微软雅黑"/>
              </a:rPr>
              <a:t>目录中根本就没有</a:t>
            </a:r>
            <a:r>
              <a:rPr sz="950" b="1" spc="50" dirty="0">
                <a:solidFill>
                  <a:srgbClr val="333333"/>
                </a:solidFill>
                <a:latin typeface="Trebuchet MS"/>
                <a:cs typeface="Trebuchet MS"/>
              </a:rPr>
              <a:t>iso</a:t>
            </a:r>
            <a:r>
              <a:rPr sz="950" b="1" spc="25" dirty="0">
                <a:solidFill>
                  <a:srgbClr val="333333"/>
                </a:solidFill>
                <a:latin typeface="微软雅黑"/>
                <a:cs typeface="微软雅黑"/>
              </a:rPr>
              <a:t>子目录：</a:t>
            </a:r>
            <a:endParaRPr sz="950">
              <a:latin typeface="微软雅黑"/>
              <a:cs typeface="微软雅黑"/>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35"/>
            <a:ext cx="5651500" cy="1868170"/>
            <a:chOff x="959124" y="368335"/>
            <a:chExt cx="5651500" cy="1868170"/>
          </a:xfrm>
        </p:grpSpPr>
        <p:sp>
          <p:nvSpPr>
            <p:cNvPr id="3" name="object 3"/>
            <p:cNvSpPr/>
            <p:nvPr/>
          </p:nvSpPr>
          <p:spPr>
            <a:xfrm>
              <a:off x="963889" y="373099"/>
              <a:ext cx="5641975" cy="1858645"/>
            </a:xfrm>
            <a:custGeom>
              <a:avLst/>
              <a:gdLst/>
              <a:ahLst/>
              <a:cxnLst/>
              <a:rect l="l" t="t" r="r" b="b"/>
              <a:pathLst>
                <a:path w="5641975" h="1858645">
                  <a:moveTo>
                    <a:pt x="5617597" y="1858238"/>
                  </a:moveTo>
                  <a:lnTo>
                    <a:pt x="23823" y="1858238"/>
                  </a:lnTo>
                  <a:lnTo>
                    <a:pt x="20659" y="1858085"/>
                  </a:lnTo>
                  <a:lnTo>
                    <a:pt x="0" y="1837540"/>
                  </a:lnTo>
                  <a:lnTo>
                    <a:pt x="0" y="1834414"/>
                  </a:lnTo>
                  <a:lnTo>
                    <a:pt x="0" y="20545"/>
                  </a:lnTo>
                  <a:lnTo>
                    <a:pt x="20659" y="0"/>
                  </a:lnTo>
                  <a:lnTo>
                    <a:pt x="5620751" y="0"/>
                  </a:lnTo>
                  <a:lnTo>
                    <a:pt x="5641421" y="20545"/>
                  </a:lnTo>
                  <a:lnTo>
                    <a:pt x="5641421" y="1837540"/>
                  </a:lnTo>
                  <a:lnTo>
                    <a:pt x="5620751" y="1858085"/>
                  </a:lnTo>
                  <a:lnTo>
                    <a:pt x="5617597" y="1858238"/>
                  </a:lnTo>
                  <a:close/>
                </a:path>
              </a:pathLst>
            </a:custGeom>
            <a:solidFill>
              <a:srgbClr val="F8F8F8"/>
            </a:solidFill>
          </p:spPr>
          <p:txBody>
            <a:bodyPr wrap="square" lIns="0" tIns="0" rIns="0" bIns="0" rtlCol="0"/>
            <a:lstStyle/>
            <a:p>
              <a:endParaRPr/>
            </a:p>
          </p:txBody>
        </p:sp>
        <p:sp>
          <p:nvSpPr>
            <p:cNvPr id="4" name="object 4"/>
            <p:cNvSpPr/>
            <p:nvPr/>
          </p:nvSpPr>
          <p:spPr>
            <a:xfrm>
              <a:off x="963889" y="373099"/>
              <a:ext cx="5641975" cy="1858645"/>
            </a:xfrm>
            <a:custGeom>
              <a:avLst/>
              <a:gdLst/>
              <a:ahLst/>
              <a:cxnLst/>
              <a:rect l="l" t="t" r="r" b="b"/>
              <a:pathLst>
                <a:path w="5641975" h="1858645">
                  <a:moveTo>
                    <a:pt x="0" y="1834414"/>
                  </a:moveTo>
                  <a:lnTo>
                    <a:pt x="0" y="23823"/>
                  </a:lnTo>
                  <a:lnTo>
                    <a:pt x="0" y="20545"/>
                  </a:lnTo>
                  <a:lnTo>
                    <a:pt x="600" y="17419"/>
                  </a:lnTo>
                  <a:lnTo>
                    <a:pt x="1810" y="14446"/>
                  </a:lnTo>
                  <a:lnTo>
                    <a:pt x="3020" y="11616"/>
                  </a:lnTo>
                  <a:lnTo>
                    <a:pt x="4745" y="9081"/>
                  </a:lnTo>
                  <a:lnTo>
                    <a:pt x="6975" y="6851"/>
                  </a:lnTo>
                  <a:lnTo>
                    <a:pt x="9214" y="4612"/>
                  </a:lnTo>
                  <a:lnTo>
                    <a:pt x="11787" y="2830"/>
                  </a:lnTo>
                  <a:lnTo>
                    <a:pt x="14703" y="1639"/>
                  </a:lnTo>
                  <a:lnTo>
                    <a:pt x="17629" y="600"/>
                  </a:lnTo>
                  <a:lnTo>
                    <a:pt x="20659" y="0"/>
                  </a:lnTo>
                  <a:lnTo>
                    <a:pt x="23823" y="0"/>
                  </a:lnTo>
                  <a:lnTo>
                    <a:pt x="5617597" y="0"/>
                  </a:lnTo>
                  <a:lnTo>
                    <a:pt x="5620751" y="0"/>
                  </a:lnTo>
                  <a:lnTo>
                    <a:pt x="5623791" y="600"/>
                  </a:lnTo>
                  <a:lnTo>
                    <a:pt x="5641421" y="20545"/>
                  </a:lnTo>
                  <a:lnTo>
                    <a:pt x="5641421" y="23823"/>
                  </a:lnTo>
                  <a:lnTo>
                    <a:pt x="5641421" y="1834414"/>
                  </a:lnTo>
                  <a:lnTo>
                    <a:pt x="5641421" y="1837540"/>
                  </a:lnTo>
                  <a:lnTo>
                    <a:pt x="5640820" y="1840523"/>
                  </a:lnTo>
                  <a:lnTo>
                    <a:pt x="5639610" y="1843343"/>
                  </a:lnTo>
                  <a:lnTo>
                    <a:pt x="5638400" y="1846174"/>
                  </a:lnTo>
                  <a:lnTo>
                    <a:pt x="5626717" y="1856008"/>
                  </a:lnTo>
                  <a:lnTo>
                    <a:pt x="5623791" y="1857342"/>
                  </a:lnTo>
                  <a:lnTo>
                    <a:pt x="5620751" y="1858085"/>
                  </a:lnTo>
                  <a:lnTo>
                    <a:pt x="5617597" y="1858238"/>
                  </a:lnTo>
                  <a:lnTo>
                    <a:pt x="23823" y="1858238"/>
                  </a:lnTo>
                  <a:lnTo>
                    <a:pt x="20659" y="1858085"/>
                  </a:lnTo>
                  <a:lnTo>
                    <a:pt x="17629" y="1857342"/>
                  </a:lnTo>
                  <a:lnTo>
                    <a:pt x="14703" y="1856008"/>
                  </a:lnTo>
                  <a:lnTo>
                    <a:pt x="11787" y="1854817"/>
                  </a:lnTo>
                  <a:lnTo>
                    <a:pt x="1810" y="1843343"/>
                  </a:lnTo>
                  <a:lnTo>
                    <a:pt x="600" y="1840523"/>
                  </a:lnTo>
                  <a:lnTo>
                    <a:pt x="0" y="1837540"/>
                  </a:lnTo>
                  <a:lnTo>
                    <a:pt x="0" y="1834414"/>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45"/>
              <a:ext cx="5556250" cy="1715770"/>
            </a:xfrm>
            <a:custGeom>
              <a:avLst/>
              <a:gdLst/>
              <a:ahLst/>
              <a:cxnLst/>
              <a:rect l="l" t="t" r="r" b="b"/>
              <a:pathLst>
                <a:path w="5556250" h="1715770">
                  <a:moveTo>
                    <a:pt x="5555656" y="1715296"/>
                  </a:moveTo>
                  <a:lnTo>
                    <a:pt x="0" y="1715296"/>
                  </a:lnTo>
                  <a:lnTo>
                    <a:pt x="0" y="0"/>
                  </a:lnTo>
                  <a:lnTo>
                    <a:pt x="5555656" y="0"/>
                  </a:lnTo>
                  <a:lnTo>
                    <a:pt x="5555656" y="1715296"/>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903118"/>
            <a:ext cx="5651500" cy="2211070"/>
            <a:chOff x="959124" y="2903118"/>
            <a:chExt cx="5651500" cy="2211070"/>
          </a:xfrm>
        </p:grpSpPr>
        <p:sp>
          <p:nvSpPr>
            <p:cNvPr id="7" name="object 7"/>
            <p:cNvSpPr/>
            <p:nvPr/>
          </p:nvSpPr>
          <p:spPr>
            <a:xfrm>
              <a:off x="963889" y="2907882"/>
              <a:ext cx="5641975" cy="2201545"/>
            </a:xfrm>
            <a:custGeom>
              <a:avLst/>
              <a:gdLst/>
              <a:ahLst/>
              <a:cxnLst/>
              <a:rect l="l" t="t" r="r" b="b"/>
              <a:pathLst>
                <a:path w="5641975" h="2201545">
                  <a:moveTo>
                    <a:pt x="5617597" y="2201297"/>
                  </a:moveTo>
                  <a:lnTo>
                    <a:pt x="23823" y="2201297"/>
                  </a:lnTo>
                  <a:lnTo>
                    <a:pt x="20659" y="2201002"/>
                  </a:lnTo>
                  <a:lnTo>
                    <a:pt x="0" y="2180600"/>
                  </a:lnTo>
                  <a:lnTo>
                    <a:pt x="0" y="2177474"/>
                  </a:lnTo>
                  <a:lnTo>
                    <a:pt x="0" y="20545"/>
                  </a:lnTo>
                  <a:lnTo>
                    <a:pt x="20659" y="0"/>
                  </a:lnTo>
                  <a:lnTo>
                    <a:pt x="5620752" y="0"/>
                  </a:lnTo>
                  <a:lnTo>
                    <a:pt x="5641421" y="20545"/>
                  </a:lnTo>
                  <a:lnTo>
                    <a:pt x="5641421" y="2180600"/>
                  </a:lnTo>
                  <a:lnTo>
                    <a:pt x="5620752" y="2201002"/>
                  </a:lnTo>
                  <a:lnTo>
                    <a:pt x="5617597" y="2201297"/>
                  </a:lnTo>
                  <a:close/>
                </a:path>
              </a:pathLst>
            </a:custGeom>
            <a:solidFill>
              <a:srgbClr val="F8F8F8"/>
            </a:solidFill>
          </p:spPr>
          <p:txBody>
            <a:bodyPr wrap="square" lIns="0" tIns="0" rIns="0" bIns="0" rtlCol="0"/>
            <a:lstStyle/>
            <a:p>
              <a:endParaRPr/>
            </a:p>
          </p:txBody>
        </p:sp>
        <p:sp>
          <p:nvSpPr>
            <p:cNvPr id="8" name="object 8"/>
            <p:cNvSpPr/>
            <p:nvPr/>
          </p:nvSpPr>
          <p:spPr>
            <a:xfrm>
              <a:off x="963889" y="2907882"/>
              <a:ext cx="5641975" cy="2201545"/>
            </a:xfrm>
            <a:custGeom>
              <a:avLst/>
              <a:gdLst/>
              <a:ahLst/>
              <a:cxnLst/>
              <a:rect l="l" t="t" r="r" b="b"/>
              <a:pathLst>
                <a:path w="5641975" h="2201545">
                  <a:moveTo>
                    <a:pt x="0" y="2177474"/>
                  </a:moveTo>
                  <a:lnTo>
                    <a:pt x="0" y="23823"/>
                  </a:lnTo>
                  <a:lnTo>
                    <a:pt x="0" y="20545"/>
                  </a:lnTo>
                  <a:lnTo>
                    <a:pt x="600" y="17419"/>
                  </a:lnTo>
                  <a:lnTo>
                    <a:pt x="1810" y="14446"/>
                  </a:lnTo>
                  <a:lnTo>
                    <a:pt x="3020" y="11463"/>
                  </a:lnTo>
                  <a:lnTo>
                    <a:pt x="4745" y="8938"/>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26717" y="1639"/>
                  </a:lnTo>
                  <a:lnTo>
                    <a:pt x="5629633" y="2830"/>
                  </a:lnTo>
                  <a:lnTo>
                    <a:pt x="5632206" y="4612"/>
                  </a:lnTo>
                  <a:lnTo>
                    <a:pt x="5634446" y="6851"/>
                  </a:lnTo>
                  <a:lnTo>
                    <a:pt x="5636675" y="8938"/>
                  </a:lnTo>
                  <a:lnTo>
                    <a:pt x="5638400" y="11463"/>
                  </a:lnTo>
                  <a:lnTo>
                    <a:pt x="5639610" y="14446"/>
                  </a:lnTo>
                  <a:lnTo>
                    <a:pt x="5640821" y="17419"/>
                  </a:lnTo>
                  <a:lnTo>
                    <a:pt x="5641421" y="20545"/>
                  </a:lnTo>
                  <a:lnTo>
                    <a:pt x="5641421" y="23823"/>
                  </a:lnTo>
                  <a:lnTo>
                    <a:pt x="5641421" y="2177474"/>
                  </a:lnTo>
                  <a:lnTo>
                    <a:pt x="5641421" y="2180600"/>
                  </a:lnTo>
                  <a:lnTo>
                    <a:pt x="5640821" y="2183582"/>
                  </a:lnTo>
                  <a:lnTo>
                    <a:pt x="5639610" y="2186403"/>
                  </a:lnTo>
                  <a:lnTo>
                    <a:pt x="5638400" y="2189233"/>
                  </a:lnTo>
                  <a:lnTo>
                    <a:pt x="5617597" y="2201297"/>
                  </a:lnTo>
                  <a:lnTo>
                    <a:pt x="23823" y="2201297"/>
                  </a:lnTo>
                  <a:lnTo>
                    <a:pt x="0" y="2180600"/>
                  </a:lnTo>
                  <a:lnTo>
                    <a:pt x="0" y="2177474"/>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988977"/>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5971594"/>
            <a:ext cx="5651500" cy="495934"/>
            <a:chOff x="959124" y="5971594"/>
            <a:chExt cx="5651500" cy="495934"/>
          </a:xfrm>
        </p:grpSpPr>
        <p:sp>
          <p:nvSpPr>
            <p:cNvPr id="11" name="object 11"/>
            <p:cNvSpPr/>
            <p:nvPr/>
          </p:nvSpPr>
          <p:spPr>
            <a:xfrm>
              <a:off x="963889" y="5976358"/>
              <a:ext cx="5641975" cy="486409"/>
            </a:xfrm>
            <a:custGeom>
              <a:avLst/>
              <a:gdLst/>
              <a:ahLst/>
              <a:cxnLst/>
              <a:rect l="l" t="t" r="r" b="b"/>
              <a:pathLst>
                <a:path w="5641975" h="486410">
                  <a:moveTo>
                    <a:pt x="5617597" y="486000"/>
                  </a:moveTo>
                  <a:lnTo>
                    <a:pt x="23823" y="486000"/>
                  </a:lnTo>
                  <a:lnTo>
                    <a:pt x="20659" y="485848"/>
                  </a:lnTo>
                  <a:lnTo>
                    <a:pt x="0" y="465302"/>
                  </a:lnTo>
                  <a:lnTo>
                    <a:pt x="0" y="462177"/>
                  </a:lnTo>
                  <a:lnTo>
                    <a:pt x="0" y="20545"/>
                  </a:lnTo>
                  <a:lnTo>
                    <a:pt x="20659" y="0"/>
                  </a:lnTo>
                  <a:lnTo>
                    <a:pt x="5620752" y="0"/>
                  </a:lnTo>
                  <a:lnTo>
                    <a:pt x="5641421" y="20545"/>
                  </a:lnTo>
                  <a:lnTo>
                    <a:pt x="5641421" y="465302"/>
                  </a:lnTo>
                  <a:lnTo>
                    <a:pt x="5620752" y="485848"/>
                  </a:lnTo>
                  <a:lnTo>
                    <a:pt x="5617597" y="486000"/>
                  </a:lnTo>
                  <a:close/>
                </a:path>
              </a:pathLst>
            </a:custGeom>
            <a:solidFill>
              <a:srgbClr val="F8F8F8"/>
            </a:solidFill>
          </p:spPr>
          <p:txBody>
            <a:bodyPr wrap="square" lIns="0" tIns="0" rIns="0" bIns="0" rtlCol="0"/>
            <a:lstStyle/>
            <a:p>
              <a:endParaRPr/>
            </a:p>
          </p:txBody>
        </p:sp>
        <p:sp>
          <p:nvSpPr>
            <p:cNvPr id="12" name="object 12"/>
            <p:cNvSpPr/>
            <p:nvPr/>
          </p:nvSpPr>
          <p:spPr>
            <a:xfrm>
              <a:off x="963889" y="5976358"/>
              <a:ext cx="5641975" cy="486409"/>
            </a:xfrm>
            <a:custGeom>
              <a:avLst/>
              <a:gdLst/>
              <a:ahLst/>
              <a:cxnLst/>
              <a:rect l="l" t="t" r="r" b="b"/>
              <a:pathLst>
                <a:path w="5641975" h="486410">
                  <a:moveTo>
                    <a:pt x="0" y="462177"/>
                  </a:moveTo>
                  <a:lnTo>
                    <a:pt x="0" y="23823"/>
                  </a:lnTo>
                  <a:lnTo>
                    <a:pt x="0" y="20545"/>
                  </a:lnTo>
                  <a:lnTo>
                    <a:pt x="600" y="17419"/>
                  </a:lnTo>
                  <a:lnTo>
                    <a:pt x="1810" y="14446"/>
                  </a:lnTo>
                  <a:lnTo>
                    <a:pt x="3020" y="11616"/>
                  </a:lnTo>
                  <a:lnTo>
                    <a:pt x="4745" y="9081"/>
                  </a:lnTo>
                  <a:lnTo>
                    <a:pt x="6975" y="6851"/>
                  </a:lnTo>
                  <a:lnTo>
                    <a:pt x="9214" y="4612"/>
                  </a:lnTo>
                  <a:lnTo>
                    <a:pt x="11787" y="2830"/>
                  </a:lnTo>
                  <a:lnTo>
                    <a:pt x="14703" y="1782"/>
                  </a:lnTo>
                  <a:lnTo>
                    <a:pt x="17629" y="590"/>
                  </a:lnTo>
                  <a:lnTo>
                    <a:pt x="20659" y="0"/>
                  </a:lnTo>
                  <a:lnTo>
                    <a:pt x="23823" y="0"/>
                  </a:lnTo>
                  <a:lnTo>
                    <a:pt x="5617597" y="0"/>
                  </a:lnTo>
                  <a:lnTo>
                    <a:pt x="5620752" y="0"/>
                  </a:lnTo>
                  <a:lnTo>
                    <a:pt x="5623792" y="590"/>
                  </a:lnTo>
                  <a:lnTo>
                    <a:pt x="5626717" y="1782"/>
                  </a:lnTo>
                  <a:lnTo>
                    <a:pt x="5629633" y="2830"/>
                  </a:lnTo>
                  <a:lnTo>
                    <a:pt x="5641421" y="20545"/>
                  </a:lnTo>
                  <a:lnTo>
                    <a:pt x="5641421" y="23823"/>
                  </a:lnTo>
                  <a:lnTo>
                    <a:pt x="5641421" y="462177"/>
                  </a:lnTo>
                  <a:lnTo>
                    <a:pt x="5641421" y="465302"/>
                  </a:lnTo>
                  <a:lnTo>
                    <a:pt x="5640821" y="468285"/>
                  </a:lnTo>
                  <a:lnTo>
                    <a:pt x="5639610" y="471106"/>
                  </a:lnTo>
                  <a:lnTo>
                    <a:pt x="5638400" y="473936"/>
                  </a:lnTo>
                  <a:lnTo>
                    <a:pt x="5617597" y="486000"/>
                  </a:lnTo>
                  <a:lnTo>
                    <a:pt x="23823" y="486000"/>
                  </a:lnTo>
                  <a:lnTo>
                    <a:pt x="1810" y="471106"/>
                  </a:lnTo>
                  <a:lnTo>
                    <a:pt x="600" y="468285"/>
                  </a:lnTo>
                  <a:lnTo>
                    <a:pt x="0" y="465302"/>
                  </a:lnTo>
                  <a:lnTo>
                    <a:pt x="0" y="462177"/>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6057453"/>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7610655"/>
            <a:ext cx="5651500" cy="1010285"/>
            <a:chOff x="959124" y="7610655"/>
            <a:chExt cx="5651500" cy="1010285"/>
          </a:xfrm>
        </p:grpSpPr>
        <p:sp>
          <p:nvSpPr>
            <p:cNvPr id="15" name="object 15"/>
            <p:cNvSpPr/>
            <p:nvPr/>
          </p:nvSpPr>
          <p:spPr>
            <a:xfrm>
              <a:off x="963889" y="7615420"/>
              <a:ext cx="5641975" cy="1000760"/>
            </a:xfrm>
            <a:custGeom>
              <a:avLst/>
              <a:gdLst/>
              <a:ahLst/>
              <a:cxnLst/>
              <a:rect l="l" t="t" r="r" b="b"/>
              <a:pathLst>
                <a:path w="5641975" h="1000759">
                  <a:moveTo>
                    <a:pt x="5617597" y="1000589"/>
                  </a:moveTo>
                  <a:lnTo>
                    <a:pt x="23823" y="1000589"/>
                  </a:lnTo>
                  <a:lnTo>
                    <a:pt x="20659" y="1000437"/>
                  </a:lnTo>
                  <a:lnTo>
                    <a:pt x="17629" y="999846"/>
                  </a:lnTo>
                  <a:lnTo>
                    <a:pt x="14703" y="998503"/>
                  </a:lnTo>
                  <a:lnTo>
                    <a:pt x="11787" y="997464"/>
                  </a:lnTo>
                  <a:lnTo>
                    <a:pt x="0" y="979892"/>
                  </a:lnTo>
                  <a:lnTo>
                    <a:pt x="0" y="976766"/>
                  </a:lnTo>
                  <a:lnTo>
                    <a:pt x="0" y="20545"/>
                  </a:lnTo>
                  <a:lnTo>
                    <a:pt x="20659" y="0"/>
                  </a:lnTo>
                  <a:lnTo>
                    <a:pt x="5620752" y="0"/>
                  </a:lnTo>
                  <a:lnTo>
                    <a:pt x="5641421" y="20545"/>
                  </a:lnTo>
                  <a:lnTo>
                    <a:pt x="5641421" y="979892"/>
                  </a:lnTo>
                  <a:lnTo>
                    <a:pt x="5626717" y="998503"/>
                  </a:lnTo>
                  <a:lnTo>
                    <a:pt x="5623792" y="999846"/>
                  </a:lnTo>
                  <a:lnTo>
                    <a:pt x="5620752" y="1000437"/>
                  </a:lnTo>
                  <a:lnTo>
                    <a:pt x="5617597" y="1000589"/>
                  </a:lnTo>
                  <a:close/>
                </a:path>
              </a:pathLst>
            </a:custGeom>
            <a:solidFill>
              <a:srgbClr val="F8F8F8"/>
            </a:solidFill>
          </p:spPr>
          <p:txBody>
            <a:bodyPr wrap="square" lIns="0" tIns="0" rIns="0" bIns="0" rtlCol="0"/>
            <a:lstStyle/>
            <a:p>
              <a:endParaRPr/>
            </a:p>
          </p:txBody>
        </p:sp>
        <p:sp>
          <p:nvSpPr>
            <p:cNvPr id="16" name="object 16"/>
            <p:cNvSpPr/>
            <p:nvPr/>
          </p:nvSpPr>
          <p:spPr>
            <a:xfrm>
              <a:off x="963889" y="7615420"/>
              <a:ext cx="5641975" cy="1000760"/>
            </a:xfrm>
            <a:custGeom>
              <a:avLst/>
              <a:gdLst/>
              <a:ahLst/>
              <a:cxnLst/>
              <a:rect l="l" t="t" r="r" b="b"/>
              <a:pathLst>
                <a:path w="5641975" h="1000759">
                  <a:moveTo>
                    <a:pt x="0" y="976766"/>
                  </a:move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976766"/>
                  </a:lnTo>
                  <a:lnTo>
                    <a:pt x="5641421" y="979892"/>
                  </a:lnTo>
                  <a:lnTo>
                    <a:pt x="5640821" y="982874"/>
                  </a:lnTo>
                  <a:lnTo>
                    <a:pt x="5639610" y="985695"/>
                  </a:lnTo>
                  <a:lnTo>
                    <a:pt x="5638400" y="988525"/>
                  </a:lnTo>
                  <a:lnTo>
                    <a:pt x="5626717" y="998503"/>
                  </a:lnTo>
                  <a:lnTo>
                    <a:pt x="5623792" y="999846"/>
                  </a:lnTo>
                  <a:lnTo>
                    <a:pt x="5620752" y="1000437"/>
                  </a:lnTo>
                  <a:lnTo>
                    <a:pt x="5617597" y="1000589"/>
                  </a:lnTo>
                  <a:lnTo>
                    <a:pt x="23823" y="1000589"/>
                  </a:lnTo>
                  <a:lnTo>
                    <a:pt x="20659" y="1000437"/>
                  </a:lnTo>
                  <a:lnTo>
                    <a:pt x="17629" y="999846"/>
                  </a:lnTo>
                  <a:lnTo>
                    <a:pt x="14703" y="998503"/>
                  </a:lnTo>
                  <a:lnTo>
                    <a:pt x="11787" y="997464"/>
                  </a:lnTo>
                  <a:lnTo>
                    <a:pt x="1810" y="985695"/>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7696514"/>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8" name="object 18"/>
          <p:cNvSpPr txBox="1"/>
          <p:nvPr/>
        </p:nvSpPr>
        <p:spPr>
          <a:xfrm>
            <a:off x="946424" y="5258536"/>
            <a:ext cx="5674995" cy="3686175"/>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a:p>
            <a:pPr marL="12700">
              <a:lnSpc>
                <a:spcPct val="100000"/>
              </a:lnSpc>
              <a:spcBef>
                <a:spcPts val="1315"/>
              </a:spcBef>
            </a:pPr>
            <a:r>
              <a:rPr sz="950" b="1" spc="25" dirty="0">
                <a:solidFill>
                  <a:srgbClr val="333333"/>
                </a:solidFill>
                <a:latin typeface="微软雅黑"/>
                <a:cs typeface="微软雅黑"/>
              </a:rPr>
              <a:t>咦？怎么光盘设备的名称变成了</a:t>
            </a:r>
            <a:r>
              <a:rPr sz="950" b="1" spc="40" dirty="0">
                <a:solidFill>
                  <a:srgbClr val="333333"/>
                </a:solidFill>
                <a:latin typeface="Trebuchet MS"/>
                <a:cs typeface="Trebuchet MS"/>
              </a:rPr>
              <a:t>/dev/sr0</a:t>
            </a:r>
            <a:r>
              <a:rPr sz="950" b="1" spc="25" dirty="0">
                <a:solidFill>
                  <a:srgbClr val="333333"/>
                </a:solidFill>
                <a:latin typeface="微软雅黑"/>
                <a:cs typeface="微软雅黑"/>
              </a:rPr>
              <a:t>呢？实际上和</a:t>
            </a:r>
            <a:r>
              <a:rPr sz="950" b="1" spc="50" dirty="0">
                <a:solidFill>
                  <a:srgbClr val="333333"/>
                </a:solidFill>
                <a:latin typeface="Trebuchet MS"/>
                <a:cs typeface="Trebuchet MS"/>
              </a:rPr>
              <a:t>/dev/cdrom</a:t>
            </a:r>
            <a:r>
              <a:rPr sz="950" b="1" spc="25" dirty="0">
                <a:solidFill>
                  <a:srgbClr val="333333"/>
                </a:solidFill>
                <a:latin typeface="微软雅黑"/>
                <a:cs typeface="微软雅黑"/>
              </a:rPr>
              <a:t>是连接方式，只是名称不同而已。</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ls</a:t>
            </a:r>
            <a:r>
              <a:rPr sz="850" spc="35" dirty="0">
                <a:solidFill>
                  <a:srgbClr val="333333"/>
                </a:solidFill>
                <a:latin typeface="Lucida Console"/>
                <a:cs typeface="Lucida Console"/>
              </a:rPr>
              <a:t> </a:t>
            </a:r>
            <a:r>
              <a:rPr sz="850" spc="20" dirty="0">
                <a:solidFill>
                  <a:srgbClr val="333333"/>
                </a:solidFill>
                <a:latin typeface="Lucida Console"/>
                <a:cs typeface="Lucida Console"/>
              </a:rPr>
              <a:t>-l</a:t>
            </a:r>
            <a:r>
              <a:rPr sz="850" spc="35" dirty="0">
                <a:solidFill>
                  <a:srgbClr val="333333"/>
                </a:solidFill>
                <a:latin typeface="Lucida Console"/>
                <a:cs typeface="Lucida Console"/>
              </a:rPr>
              <a:t> </a:t>
            </a:r>
            <a:r>
              <a:rPr sz="850" spc="30" dirty="0">
                <a:solidFill>
                  <a:srgbClr val="333333"/>
                </a:solidFill>
                <a:latin typeface="Lucida Console"/>
                <a:cs typeface="Lucida Console"/>
              </a:rPr>
              <a:t>/dev/cdromlrwxrwxrwx.</a:t>
            </a:r>
            <a:r>
              <a:rPr sz="850" spc="35"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15" dirty="0">
                <a:solidFill>
                  <a:srgbClr val="333333"/>
                </a:solidFill>
                <a:latin typeface="Lucida Console"/>
                <a:cs typeface="Lucida Console"/>
              </a:rPr>
              <a:t>3</a:t>
            </a:r>
            <a:r>
              <a:rPr sz="850" spc="35" dirty="0">
                <a:solidFill>
                  <a:srgbClr val="333333"/>
                </a:solidFill>
                <a:latin typeface="Lucida Console"/>
                <a:cs typeface="Lucida Console"/>
              </a:rPr>
              <a:t> </a:t>
            </a:r>
            <a:r>
              <a:rPr sz="850" spc="25" dirty="0">
                <a:solidFill>
                  <a:srgbClr val="333333"/>
                </a:solidFill>
                <a:latin typeface="Lucida Console"/>
                <a:cs typeface="Lucida Console"/>
              </a:rPr>
              <a:t>Feb</a:t>
            </a:r>
            <a:r>
              <a:rPr sz="850" spc="35" dirty="0">
                <a:solidFill>
                  <a:srgbClr val="333333"/>
                </a:solidFill>
                <a:latin typeface="Lucida Console"/>
                <a:cs typeface="Lucida Console"/>
              </a:rPr>
              <a:t> </a:t>
            </a:r>
            <a:r>
              <a:rPr sz="850" spc="20" dirty="0">
                <a:solidFill>
                  <a:srgbClr val="333333"/>
                </a:solidFill>
                <a:latin typeface="Lucida Console"/>
                <a:cs typeface="Lucida Console"/>
              </a:rPr>
              <a:t>26</a:t>
            </a:r>
            <a:r>
              <a:rPr sz="850" spc="30" dirty="0">
                <a:solidFill>
                  <a:srgbClr val="333333"/>
                </a:solidFill>
                <a:latin typeface="Lucida Console"/>
                <a:cs typeface="Lucida Console"/>
              </a:rPr>
              <a:t> </a:t>
            </a:r>
            <a:r>
              <a:rPr sz="850" spc="25" dirty="0">
                <a:solidFill>
                  <a:srgbClr val="333333"/>
                </a:solidFill>
                <a:latin typeface="Lucida Console"/>
                <a:cs typeface="Lucida Console"/>
              </a:rPr>
              <a:t>00:09</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/dev/cdrom</a:t>
            </a:r>
            <a:r>
              <a:rPr sz="850" spc="-5" dirty="0">
                <a:solidFill>
                  <a:srgbClr val="333333"/>
                </a:solidFill>
                <a:latin typeface="Lucida Console"/>
                <a:cs typeface="Lucida Console"/>
              </a:rPr>
              <a:t> </a:t>
            </a:r>
            <a:r>
              <a:rPr sz="850" spc="20" dirty="0">
                <a:solidFill>
                  <a:srgbClr val="333333"/>
                </a:solidFill>
                <a:latin typeface="Lucida Console"/>
                <a:cs typeface="Lucida Console"/>
              </a:rPr>
              <a:t>-&gt;</a:t>
            </a:r>
            <a:r>
              <a:rPr sz="850" dirty="0">
                <a:solidFill>
                  <a:srgbClr val="333333"/>
                </a:solidFill>
                <a:latin typeface="Lucida Console"/>
                <a:cs typeface="Lucida Console"/>
              </a:rPr>
              <a:t> </a:t>
            </a:r>
            <a:r>
              <a:rPr sz="850" spc="25" dirty="0">
                <a:solidFill>
                  <a:srgbClr val="333333"/>
                </a:solidFill>
                <a:latin typeface="Lucida Console"/>
                <a:cs typeface="Lucida Console"/>
              </a:rPr>
              <a:t>sr0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是不是很有方便，趁着刚学完的知识还没忘，再对</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服务动手试试吧。</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首先应该把</a:t>
            </a:r>
            <a:r>
              <a:rPr sz="950" b="1" spc="60" dirty="0">
                <a:solidFill>
                  <a:srgbClr val="333333"/>
                </a:solidFill>
                <a:latin typeface="Trebuchet MS"/>
                <a:cs typeface="Trebuchet MS"/>
              </a:rPr>
              <a:t>NFS</a:t>
            </a:r>
            <a:r>
              <a:rPr sz="950" b="1" spc="25" dirty="0">
                <a:solidFill>
                  <a:srgbClr val="333333"/>
                </a:solidFill>
                <a:latin typeface="微软雅黑"/>
                <a:cs typeface="微软雅黑"/>
              </a:rPr>
              <a:t>共享目录先卸载掉，然后在</a:t>
            </a:r>
            <a:r>
              <a:rPr sz="950" b="1" spc="60" dirty="0">
                <a:solidFill>
                  <a:srgbClr val="333333"/>
                </a:solidFill>
                <a:latin typeface="Trebuchet MS"/>
                <a:cs typeface="Trebuchet MS"/>
              </a:rPr>
              <a:t>autofs</a:t>
            </a:r>
            <a:r>
              <a:rPr sz="950" b="1" spc="25" dirty="0">
                <a:solidFill>
                  <a:srgbClr val="333333"/>
                </a:solidFill>
                <a:latin typeface="微软雅黑"/>
                <a:cs typeface="微软雅黑"/>
              </a:rPr>
              <a:t>服务程序的主配置文件中会有一条</a:t>
            </a:r>
            <a:r>
              <a:rPr sz="950" b="1" spc="25" dirty="0">
                <a:solidFill>
                  <a:srgbClr val="333333"/>
                </a:solidFill>
                <a:latin typeface="Trebuchet MS"/>
                <a:cs typeface="Trebuchet MS"/>
              </a:rPr>
              <a:t>“/misc</a:t>
            </a:r>
            <a:endParaRPr sz="950">
              <a:latin typeface="Trebuchet MS"/>
              <a:cs typeface="Trebuchet MS"/>
            </a:endParaRPr>
          </a:p>
          <a:p>
            <a:pPr marL="12700" marR="5080">
              <a:lnSpc>
                <a:spcPct val="131600"/>
              </a:lnSpc>
            </a:pPr>
            <a:r>
              <a:rPr sz="950" b="1" spc="30" dirty="0">
                <a:solidFill>
                  <a:srgbClr val="333333"/>
                </a:solidFill>
                <a:latin typeface="Trebuchet MS"/>
                <a:cs typeface="Trebuchet MS"/>
              </a:rPr>
              <a:t>/etc/auto.misc”</a:t>
            </a:r>
            <a:r>
              <a:rPr sz="950" b="1" spc="25" dirty="0">
                <a:solidFill>
                  <a:srgbClr val="333333"/>
                </a:solidFill>
                <a:latin typeface="微软雅黑"/>
                <a:cs typeface="微软雅黑"/>
              </a:rPr>
              <a:t>参数，这个</a:t>
            </a:r>
            <a:r>
              <a:rPr sz="950" b="1" spc="50" dirty="0">
                <a:solidFill>
                  <a:srgbClr val="333333"/>
                </a:solidFill>
                <a:latin typeface="Trebuchet MS"/>
                <a:cs typeface="Trebuchet MS"/>
              </a:rPr>
              <a:t>auto.misc</a:t>
            </a:r>
            <a:r>
              <a:rPr sz="950" b="1" spc="20" dirty="0">
                <a:solidFill>
                  <a:srgbClr val="333333"/>
                </a:solidFill>
                <a:latin typeface="微软雅黑"/>
                <a:cs typeface="微软雅黑"/>
              </a:rPr>
              <a:t>相当于自动挂载的参考文件，而它默认就已经存在，所以这步我 </a:t>
            </a:r>
            <a:r>
              <a:rPr sz="950" b="1" spc="25" dirty="0">
                <a:solidFill>
                  <a:srgbClr val="333333"/>
                </a:solidFill>
                <a:latin typeface="微软雅黑"/>
                <a:cs typeface="微软雅黑"/>
              </a:rPr>
              <a:t>们不需要进行任何操作：</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umount</a:t>
            </a:r>
            <a:r>
              <a:rPr sz="850" spc="30" dirty="0">
                <a:solidFill>
                  <a:srgbClr val="333333"/>
                </a:solidFill>
                <a:latin typeface="Lucida Console"/>
                <a:cs typeface="Lucida Console"/>
              </a:rPr>
              <a:t> /nfsfile[root@linuxprobe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vim</a:t>
            </a:r>
            <a:endParaRPr sz="850">
              <a:latin typeface="Lucida Console"/>
              <a:cs typeface="Lucida Console"/>
            </a:endParaRPr>
          </a:p>
          <a:p>
            <a:pPr marL="136525" marR="137795">
              <a:lnSpc>
                <a:spcPct val="132400"/>
              </a:lnSpc>
            </a:pPr>
            <a:r>
              <a:rPr sz="850" spc="30" dirty="0">
                <a:solidFill>
                  <a:srgbClr val="333333"/>
                </a:solidFill>
                <a:latin typeface="Lucida Console"/>
                <a:cs typeface="Lucida Console"/>
              </a:rPr>
              <a:t>/etc/auto.master## </a:t>
            </a:r>
            <a:r>
              <a:rPr sz="850" spc="25" dirty="0">
                <a:solidFill>
                  <a:srgbClr val="333333"/>
                </a:solidFill>
                <a:latin typeface="Lucida Console"/>
                <a:cs typeface="Lucida Console"/>
              </a:rPr>
              <a:t>Sample</a:t>
            </a:r>
            <a:r>
              <a:rPr sz="850" spc="35" dirty="0">
                <a:solidFill>
                  <a:srgbClr val="333333"/>
                </a:solidFill>
                <a:latin typeface="Lucida Console"/>
                <a:cs typeface="Lucida Console"/>
              </a:rPr>
              <a:t> </a:t>
            </a:r>
            <a:r>
              <a:rPr sz="850" spc="30" dirty="0">
                <a:solidFill>
                  <a:srgbClr val="333333"/>
                </a:solidFill>
                <a:latin typeface="Lucida Console"/>
                <a:cs typeface="Lucida Console"/>
              </a:rPr>
              <a:t>auto.master </a:t>
            </a:r>
            <a:r>
              <a:rPr sz="850" spc="25" dirty="0">
                <a:solidFill>
                  <a:srgbClr val="333333"/>
                </a:solidFill>
                <a:latin typeface="Lucida Console"/>
                <a:cs typeface="Lucida Console"/>
              </a:rPr>
              <a:t>file#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'master' automounter</a:t>
            </a:r>
            <a:r>
              <a:rPr sz="850" spc="35" dirty="0">
                <a:solidFill>
                  <a:srgbClr val="333333"/>
                </a:solidFill>
                <a:latin typeface="Lucida Console"/>
                <a:cs typeface="Lucida Console"/>
              </a:rPr>
              <a:t> </a:t>
            </a:r>
            <a:r>
              <a:rPr sz="850" spc="25" dirty="0">
                <a:solidFill>
                  <a:srgbClr val="333333"/>
                </a:solidFill>
                <a:latin typeface="Lucida Console"/>
                <a:cs typeface="Lucida Console"/>
              </a:rPr>
              <a:t>map </a:t>
            </a:r>
            <a:r>
              <a:rPr sz="850" spc="-500" dirty="0">
                <a:solidFill>
                  <a:srgbClr val="333333"/>
                </a:solidFill>
                <a:latin typeface="Lucida Console"/>
                <a:cs typeface="Lucida Console"/>
              </a:rPr>
              <a:t> </a:t>
            </a:r>
            <a:r>
              <a:rPr sz="850" spc="25" dirty="0">
                <a:solidFill>
                  <a:srgbClr val="333333"/>
                </a:solidFill>
                <a:latin typeface="Lucida Console"/>
                <a:cs typeface="Lucida Console"/>
              </a:rPr>
              <a:t>and </a:t>
            </a:r>
            <a:r>
              <a:rPr sz="850" spc="20" dirty="0">
                <a:solidFill>
                  <a:srgbClr val="333333"/>
                </a:solidFill>
                <a:latin typeface="Lucida Console"/>
                <a:cs typeface="Lucida Console"/>
              </a:rPr>
              <a:t>it</a:t>
            </a:r>
            <a:r>
              <a:rPr sz="850" spc="30" dirty="0">
                <a:solidFill>
                  <a:srgbClr val="333333"/>
                </a:solidFill>
                <a:latin typeface="Lucida Console"/>
                <a:cs typeface="Lucida Console"/>
              </a:rPr>
              <a:t> </a:t>
            </a:r>
            <a:r>
              <a:rPr sz="850" spc="25" dirty="0">
                <a:solidFill>
                  <a:srgbClr val="333333"/>
                </a:solidFill>
                <a:latin typeface="Lucida Console"/>
                <a:cs typeface="Lucida Console"/>
              </a:rPr>
              <a:t>has</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following</a:t>
            </a:r>
            <a:r>
              <a:rPr sz="850" spc="25" dirty="0">
                <a:solidFill>
                  <a:srgbClr val="333333"/>
                </a:solidFill>
                <a:latin typeface="Lucida Console"/>
                <a:cs typeface="Lucida Console"/>
              </a:rPr>
              <a:t> </a:t>
            </a:r>
            <a:r>
              <a:rPr sz="850" spc="30" dirty="0">
                <a:solidFill>
                  <a:srgbClr val="333333"/>
                </a:solidFill>
                <a:latin typeface="Lucida Console"/>
                <a:cs typeface="Lucida Console"/>
              </a:rPr>
              <a:t>format:# mount-point [map-type[,format]:]map </a:t>
            </a:r>
            <a:r>
              <a:rPr sz="850" spc="35" dirty="0">
                <a:solidFill>
                  <a:srgbClr val="333333"/>
                </a:solidFill>
                <a:latin typeface="Lucida Console"/>
                <a:cs typeface="Lucida Console"/>
              </a:rPr>
              <a:t> </a:t>
            </a:r>
            <a:r>
              <a:rPr sz="850" spc="30" dirty="0">
                <a:solidFill>
                  <a:srgbClr val="333333"/>
                </a:solidFill>
                <a:latin typeface="Lucida Console"/>
                <a:cs typeface="Lucida Console"/>
              </a:rPr>
              <a:t>[options]#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details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format</a:t>
            </a:r>
            <a:r>
              <a:rPr sz="850" spc="30" dirty="0">
                <a:solidFill>
                  <a:srgbClr val="333333"/>
                </a:solidFill>
                <a:latin typeface="Lucida Console"/>
                <a:cs typeface="Lucida Console"/>
              </a:rPr>
              <a:t> </a:t>
            </a:r>
            <a:r>
              <a:rPr sz="850" spc="25" dirty="0">
                <a:solidFill>
                  <a:srgbClr val="333333"/>
                </a:solidFill>
                <a:latin typeface="Lucida Console"/>
                <a:cs typeface="Lucida Console"/>
              </a:rPr>
              <a:t>look</a:t>
            </a:r>
            <a:r>
              <a:rPr sz="850" spc="35" dirty="0">
                <a:solidFill>
                  <a:srgbClr val="333333"/>
                </a:solidFill>
                <a:latin typeface="Lucida Console"/>
                <a:cs typeface="Lucida Console"/>
              </a:rPr>
              <a:t>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auto.master(5).#/media</a:t>
            </a:r>
            <a:endParaRPr sz="850">
              <a:latin typeface="Lucida Console"/>
              <a:cs typeface="Lucida Console"/>
            </a:endParaRPr>
          </a:p>
          <a:p>
            <a:pPr marL="136525">
              <a:lnSpc>
                <a:spcPct val="100000"/>
              </a:lnSpc>
              <a:spcBef>
                <a:spcPts val="330"/>
              </a:spcBef>
              <a:tabLst>
                <a:tab pos="1654810" algn="l"/>
              </a:tabLst>
            </a:pPr>
            <a:r>
              <a:rPr sz="850" spc="30" dirty="0">
                <a:solidFill>
                  <a:srgbClr val="333333"/>
                </a:solidFill>
                <a:latin typeface="Lucida Console"/>
                <a:cs typeface="Lucida Console"/>
              </a:rPr>
              <a:t>/etc/iso.misc/misc	/etc/auto.misc………………</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接下来找到这个对应的</a:t>
            </a:r>
            <a:r>
              <a:rPr sz="950" b="1" spc="50" dirty="0">
                <a:solidFill>
                  <a:srgbClr val="333333"/>
                </a:solidFill>
                <a:latin typeface="Trebuchet MS"/>
                <a:cs typeface="Trebuchet MS"/>
              </a:rPr>
              <a:t>auto.misc</a:t>
            </a:r>
            <a:r>
              <a:rPr sz="950" b="1" spc="25" dirty="0">
                <a:solidFill>
                  <a:srgbClr val="333333"/>
                </a:solidFill>
                <a:latin typeface="微软雅黑"/>
                <a:cs typeface="微软雅黑"/>
              </a:rPr>
              <a:t>文件，填写本地挂载的路径和</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服务器的挂载信息，如下所示：</a:t>
            </a:r>
            <a:endParaRPr sz="950">
              <a:latin typeface="微软雅黑"/>
              <a:cs typeface="微软雅黑"/>
            </a:endParaRPr>
          </a:p>
        </p:txBody>
      </p:sp>
      <p:sp>
        <p:nvSpPr>
          <p:cNvPr id="33" name="object 33"/>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201</a:t>
            </a:fld>
            <a:endParaRPr sz="800">
              <a:latin typeface="小哥哥网恋吗"/>
              <a:cs typeface="小哥哥网恋吗"/>
            </a:endParaRPr>
          </a:p>
        </p:txBody>
      </p:sp>
      <p:sp>
        <p:nvSpPr>
          <p:cNvPr id="19" name="object 19"/>
          <p:cNvSpPr txBox="1"/>
          <p:nvPr/>
        </p:nvSpPr>
        <p:spPr>
          <a:xfrm>
            <a:off x="1675374" y="614260"/>
            <a:ext cx="2787015" cy="161290"/>
          </a:xfrm>
          <a:prstGeom prst="rect">
            <a:avLst/>
          </a:prstGeom>
        </p:spPr>
        <p:txBody>
          <a:bodyPr vert="horz" wrap="square" lIns="0" tIns="17780" rIns="0" bIns="0" rtlCol="0">
            <a:spAutoFit/>
          </a:bodyPr>
          <a:lstStyle/>
          <a:p>
            <a:pPr marL="12700">
              <a:lnSpc>
                <a:spcPct val="100000"/>
              </a:lnSpc>
              <a:spcBef>
                <a:spcPts val="140"/>
              </a:spcBef>
              <a:tabLst>
                <a:tab pos="424180" algn="l"/>
              </a:tabLst>
            </a:pPr>
            <a:r>
              <a:rPr sz="850" spc="25" dirty="0">
                <a:solidFill>
                  <a:srgbClr val="333333"/>
                </a:solidFill>
                <a:latin typeface="Lucida Console"/>
                <a:cs typeface="Lucida Console"/>
              </a:rPr>
              <a:t>Size	Used</a:t>
            </a:r>
            <a:r>
              <a:rPr sz="850" spc="15" dirty="0">
                <a:solidFill>
                  <a:srgbClr val="333333"/>
                </a:solidFill>
                <a:latin typeface="Lucida Console"/>
                <a:cs typeface="Lucida Console"/>
              </a:rPr>
              <a:t> </a:t>
            </a:r>
            <a:r>
              <a:rPr sz="850" spc="25" dirty="0">
                <a:solidFill>
                  <a:srgbClr val="333333"/>
                </a:solidFill>
                <a:latin typeface="Lucida Console"/>
                <a:cs typeface="Lucida Console"/>
              </a:rPr>
              <a:t>Avail</a:t>
            </a:r>
            <a:r>
              <a:rPr sz="850" spc="20" dirty="0">
                <a:solidFill>
                  <a:srgbClr val="333333"/>
                </a:solidFill>
                <a:latin typeface="Lucida Console"/>
                <a:cs typeface="Lucida Console"/>
              </a:rPr>
              <a:t> </a:t>
            </a:r>
            <a:r>
              <a:rPr sz="850" spc="25" dirty="0">
                <a:solidFill>
                  <a:srgbClr val="333333"/>
                </a:solidFill>
                <a:latin typeface="Lucida Console"/>
                <a:cs typeface="Lucida Console"/>
              </a:rPr>
              <a:t>Use%</a:t>
            </a:r>
            <a:r>
              <a:rPr sz="850" spc="20" dirty="0">
                <a:solidFill>
                  <a:srgbClr val="333333"/>
                </a:solidFill>
                <a:latin typeface="Lucida Console"/>
                <a:cs typeface="Lucida Console"/>
              </a:rPr>
              <a:t> </a:t>
            </a:r>
            <a:r>
              <a:rPr sz="850" spc="30" dirty="0">
                <a:solidFill>
                  <a:srgbClr val="333333"/>
                </a:solidFill>
                <a:latin typeface="Lucida Console"/>
                <a:cs typeface="Lucida Console"/>
              </a:rPr>
              <a:t>Mounted</a:t>
            </a:r>
            <a:r>
              <a:rPr sz="850" spc="20" dirty="0">
                <a:solidFill>
                  <a:srgbClr val="333333"/>
                </a:solidFill>
                <a:latin typeface="Lucida Console"/>
                <a:cs typeface="Lucida Console"/>
              </a:rPr>
              <a:t> </a:t>
            </a:r>
            <a:r>
              <a:rPr sz="850" spc="30" dirty="0">
                <a:solidFill>
                  <a:srgbClr val="333333"/>
                </a:solidFill>
                <a:latin typeface="Lucida Console"/>
                <a:cs typeface="Lucida Console"/>
              </a:rPr>
              <a:t>ondevtmpfs</a:t>
            </a:r>
            <a:endParaRPr sz="850">
              <a:latin typeface="Lucida Console"/>
              <a:cs typeface="Lucida Console"/>
            </a:endParaRPr>
          </a:p>
        </p:txBody>
      </p:sp>
      <p:sp>
        <p:nvSpPr>
          <p:cNvPr id="20" name="object 20"/>
          <p:cNvSpPr txBox="1"/>
          <p:nvPr/>
        </p:nvSpPr>
        <p:spPr>
          <a:xfrm>
            <a:off x="1070306" y="785778"/>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969</a:t>
            </a:r>
            <a:r>
              <a:rPr sz="850" spc="15" dirty="0">
                <a:solidFill>
                  <a:srgbClr val="333333"/>
                </a:solidFill>
                <a:latin typeface="Lucida Console"/>
                <a:cs typeface="Lucida Console"/>
              </a:rPr>
              <a:t>M</a:t>
            </a:r>
            <a:endParaRPr sz="850">
              <a:latin typeface="Lucida Console"/>
              <a:cs typeface="Lucida Console"/>
            </a:endParaRPr>
          </a:p>
        </p:txBody>
      </p:sp>
      <p:sp>
        <p:nvSpPr>
          <p:cNvPr id="21" name="object 21"/>
          <p:cNvSpPr txBox="1"/>
          <p:nvPr/>
        </p:nvSpPr>
        <p:spPr>
          <a:xfrm>
            <a:off x="1549636" y="749873"/>
            <a:ext cx="1452880" cy="368935"/>
          </a:xfrm>
          <a:prstGeom prst="rect">
            <a:avLst/>
          </a:prstGeom>
        </p:spPr>
        <p:txBody>
          <a:bodyPr vert="horz" wrap="square" lIns="0" tIns="53340" rIns="0" bIns="0" rtlCol="0">
            <a:spAutoFit/>
          </a:bodyPr>
          <a:lstStyle/>
          <a:p>
            <a:pPr marL="12700">
              <a:lnSpc>
                <a:spcPct val="100000"/>
              </a:lnSpc>
              <a:spcBef>
                <a:spcPts val="420"/>
              </a:spcBef>
            </a:pPr>
            <a:r>
              <a:rPr sz="850" spc="20" dirty="0">
                <a:solidFill>
                  <a:srgbClr val="333333"/>
                </a:solidFill>
                <a:latin typeface="Lucida Console"/>
                <a:cs typeface="Lucida Console"/>
              </a:rPr>
              <a:t>0%</a:t>
            </a:r>
            <a:r>
              <a:rPr sz="850" spc="-30" dirty="0">
                <a:solidFill>
                  <a:srgbClr val="333333"/>
                </a:solidFill>
                <a:latin typeface="Lucida Console"/>
                <a:cs typeface="Lucida Console"/>
              </a:rPr>
              <a:t> </a:t>
            </a:r>
            <a:r>
              <a:rPr sz="850" spc="30" dirty="0">
                <a:solidFill>
                  <a:srgbClr val="333333"/>
                </a:solidFill>
                <a:latin typeface="Lucida Console"/>
                <a:cs typeface="Lucida Console"/>
              </a:rPr>
              <a:t>/devtmpfs</a:t>
            </a:r>
            <a:endParaRPr sz="850">
              <a:latin typeface="Lucida Console"/>
              <a:cs typeface="Lucida Console"/>
            </a:endParaRPr>
          </a:p>
          <a:p>
            <a:pPr marL="339725">
              <a:lnSpc>
                <a:spcPct val="100000"/>
              </a:lnSpc>
              <a:spcBef>
                <a:spcPts val="330"/>
              </a:spcBef>
              <a:tabLst>
                <a:tab pos="751840" algn="l"/>
                <a:tab pos="1163955" algn="l"/>
              </a:tabLst>
            </a:pP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9.6</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974</a:t>
            </a:r>
            <a:r>
              <a:rPr sz="850" spc="15" dirty="0">
                <a:solidFill>
                  <a:srgbClr val="333333"/>
                </a:solidFill>
                <a:latin typeface="Lucida Console"/>
                <a:cs typeface="Lucida Console"/>
              </a:rPr>
              <a:t>M</a:t>
            </a:r>
            <a:endParaRPr sz="850">
              <a:latin typeface="Lucida Console"/>
              <a:cs typeface="Lucida Console"/>
            </a:endParaRPr>
          </a:p>
        </p:txBody>
      </p:sp>
      <p:sp>
        <p:nvSpPr>
          <p:cNvPr id="22" name="object 22"/>
          <p:cNvSpPr txBox="1"/>
          <p:nvPr/>
        </p:nvSpPr>
        <p:spPr>
          <a:xfrm>
            <a:off x="3180595" y="749873"/>
            <a:ext cx="1595755" cy="368935"/>
          </a:xfrm>
          <a:prstGeom prst="rect">
            <a:avLst/>
          </a:prstGeom>
        </p:spPr>
        <p:txBody>
          <a:bodyPr vert="horz" wrap="square" lIns="0" tIns="53340" rIns="0" bIns="0" rtlCol="0">
            <a:spAutoFit/>
          </a:bodyPr>
          <a:lstStyle/>
          <a:p>
            <a:pPr marL="489584">
              <a:lnSpc>
                <a:spcPct val="100000"/>
              </a:lnSpc>
              <a:spcBef>
                <a:spcPts val="420"/>
              </a:spcBef>
              <a:tabLst>
                <a:tab pos="1102995" algn="l"/>
                <a:tab pos="1306830" algn="l"/>
              </a:tabLst>
            </a:pP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1%</a:t>
            </a:r>
            <a:r>
              <a:rPr sz="850" spc="-30" dirty="0">
                <a:solidFill>
                  <a:srgbClr val="333333"/>
                </a:solidFill>
                <a:latin typeface="Lucida Console"/>
                <a:cs typeface="Lucida Console"/>
              </a:rPr>
              <a:t> </a:t>
            </a:r>
            <a:r>
              <a:rPr sz="850" spc="30" dirty="0">
                <a:solidFill>
                  <a:srgbClr val="333333"/>
                </a:solidFill>
                <a:latin typeface="Lucida Console"/>
                <a:cs typeface="Lucida Console"/>
              </a:rPr>
              <a:t>/runtmpfs</a:t>
            </a:r>
            <a:endParaRPr sz="850">
              <a:latin typeface="Lucida Console"/>
              <a:cs typeface="Lucida Console"/>
            </a:endParaRPr>
          </a:p>
        </p:txBody>
      </p:sp>
      <p:sp>
        <p:nvSpPr>
          <p:cNvPr id="23" name="object 23"/>
          <p:cNvSpPr txBox="1"/>
          <p:nvPr/>
        </p:nvSpPr>
        <p:spPr>
          <a:xfrm>
            <a:off x="1204765" y="1092911"/>
            <a:ext cx="3548379" cy="368935"/>
          </a:xfrm>
          <a:prstGeom prst="rect">
            <a:avLst/>
          </a:prstGeom>
        </p:spPr>
        <p:txBody>
          <a:bodyPr vert="horz" wrap="square" lIns="0" tIns="11430" rIns="0" bIns="0" rtlCol="0">
            <a:spAutoFit/>
          </a:bodyPr>
          <a:lstStyle/>
          <a:p>
            <a:pPr marL="483234" marR="5080" indent="-471170">
              <a:lnSpc>
                <a:spcPct val="132400"/>
              </a:lnSpc>
              <a:spcBef>
                <a:spcPts val="90"/>
              </a:spcBef>
              <a:tabLst>
                <a:tab pos="964565" algn="l"/>
                <a:tab pos="1376680" algn="l"/>
                <a:tab pos="1788795" algn="l"/>
                <a:tab pos="2916555" algn="l"/>
                <a:tab pos="3259454" algn="l"/>
              </a:tabLst>
            </a:pPr>
            <a:r>
              <a:rPr sz="850" spc="30" dirty="0">
                <a:solidFill>
                  <a:srgbClr val="333333"/>
                </a:solidFill>
                <a:latin typeface="Lucida Console"/>
                <a:cs typeface="Lucida Console"/>
              </a:rPr>
              <a:t>0</a:t>
            </a:r>
            <a:r>
              <a:rPr sz="850" spc="15" dirty="0">
                <a:solidFill>
                  <a:srgbClr val="333333"/>
                </a:solidFill>
                <a:latin typeface="Lucida Console"/>
                <a:cs typeface="Lucida Console"/>
              </a:rPr>
              <a:t>%</a:t>
            </a:r>
            <a:r>
              <a:rPr sz="850" spc="30" dirty="0">
                <a:solidFill>
                  <a:srgbClr val="333333"/>
                </a:solidFill>
                <a:latin typeface="Lucida Console"/>
                <a:cs typeface="Lucida Console"/>
              </a:rPr>
              <a:t> /sys/fs/cgroup/dev/mapper/rhel-roo</a:t>
            </a:r>
            <a:r>
              <a:rPr sz="850" spc="15" dirty="0">
                <a:solidFill>
                  <a:srgbClr val="333333"/>
                </a:solidFill>
                <a:latin typeface="Lucida Console"/>
                <a:cs typeface="Lucida Console"/>
              </a:rPr>
              <a:t>t</a:t>
            </a:r>
            <a:r>
              <a:rPr sz="850" dirty="0">
                <a:solidFill>
                  <a:srgbClr val="333333"/>
                </a:solidFill>
                <a:latin typeface="Lucida Console"/>
                <a:cs typeface="Lucida Console"/>
              </a:rPr>
              <a:t>	</a:t>
            </a:r>
            <a:r>
              <a:rPr sz="850" spc="30" dirty="0">
                <a:solidFill>
                  <a:srgbClr val="333333"/>
                </a:solidFill>
                <a:latin typeface="Lucida Console"/>
                <a:cs typeface="Lucida Console"/>
              </a:rPr>
              <a:t>17</a:t>
            </a:r>
            <a:r>
              <a:rPr sz="850" spc="15" dirty="0">
                <a:solidFill>
                  <a:srgbClr val="333333"/>
                </a:solidFill>
                <a:latin typeface="Lucida Console"/>
                <a:cs typeface="Lucida Console"/>
              </a:rPr>
              <a:t>G</a:t>
            </a:r>
            <a:r>
              <a:rPr sz="850" dirty="0">
                <a:solidFill>
                  <a:srgbClr val="333333"/>
                </a:solidFill>
                <a:latin typeface="Lucida Console"/>
                <a:cs typeface="Lucida Console"/>
              </a:rPr>
              <a:t>	</a:t>
            </a:r>
            <a:r>
              <a:rPr sz="850" spc="30" dirty="0">
                <a:solidFill>
                  <a:srgbClr val="333333"/>
                </a:solidFill>
                <a:latin typeface="Lucida Console"/>
                <a:cs typeface="Lucida Console"/>
              </a:rPr>
              <a:t>3.9</a:t>
            </a:r>
            <a:r>
              <a:rPr sz="850" spc="15" dirty="0">
                <a:solidFill>
                  <a:srgbClr val="333333"/>
                </a:solidFill>
                <a:latin typeface="Lucida Console"/>
                <a:cs typeface="Lucida Console"/>
              </a:rPr>
              <a:t>G  </a:t>
            </a:r>
            <a:r>
              <a:rPr sz="850" spc="25" dirty="0">
                <a:solidFill>
                  <a:srgbClr val="333333"/>
                </a:solidFill>
                <a:latin typeface="Lucida Console"/>
                <a:cs typeface="Lucida Console"/>
              </a:rPr>
              <a:t>1014M	152M	863M	15%</a:t>
            </a:r>
            <a:r>
              <a:rPr sz="850" spc="20" dirty="0">
                <a:solidFill>
                  <a:srgbClr val="333333"/>
                </a:solidFill>
                <a:latin typeface="Lucida Console"/>
                <a:cs typeface="Lucida Console"/>
              </a:rPr>
              <a:t> </a:t>
            </a:r>
            <a:r>
              <a:rPr sz="850" spc="30" dirty="0">
                <a:solidFill>
                  <a:srgbClr val="333333"/>
                </a:solidFill>
                <a:latin typeface="Lucida Console"/>
                <a:cs typeface="Lucida Console"/>
              </a:rPr>
              <a:t>/boottmpfs</a:t>
            </a:r>
            <a:endParaRPr sz="850">
              <a:latin typeface="Lucida Console"/>
              <a:cs typeface="Lucida Console"/>
            </a:endParaRPr>
          </a:p>
        </p:txBody>
      </p:sp>
      <p:sp>
        <p:nvSpPr>
          <p:cNvPr id="24" name="object 24"/>
          <p:cNvSpPr txBox="1"/>
          <p:nvPr/>
        </p:nvSpPr>
        <p:spPr>
          <a:xfrm>
            <a:off x="4931119" y="578355"/>
            <a:ext cx="1476375" cy="883285"/>
          </a:xfrm>
          <a:prstGeom prst="rect">
            <a:avLst/>
          </a:prstGeom>
        </p:spPr>
        <p:txBody>
          <a:bodyPr vert="horz" wrap="square" lIns="0" tIns="53340" rIns="0" bIns="0" rtlCol="0">
            <a:spAutoFit/>
          </a:bodyPr>
          <a:lstStyle/>
          <a:p>
            <a:pPr marL="595630">
              <a:lnSpc>
                <a:spcPct val="100000"/>
              </a:lnSpc>
              <a:spcBef>
                <a:spcPts val="420"/>
              </a:spcBef>
              <a:tabLst>
                <a:tab pos="1209675" algn="l"/>
              </a:tabLst>
            </a:pPr>
            <a:r>
              <a:rPr sz="850" spc="25" dirty="0">
                <a:solidFill>
                  <a:srgbClr val="333333"/>
                </a:solidFill>
                <a:latin typeface="Lucida Console"/>
                <a:cs typeface="Lucida Console"/>
              </a:rPr>
              <a:t>969M	</a:t>
            </a:r>
            <a:r>
              <a:rPr sz="850" spc="15" dirty="0">
                <a:solidFill>
                  <a:srgbClr val="333333"/>
                </a:solidFill>
                <a:latin typeface="Lucida Console"/>
                <a:cs typeface="Lucida Console"/>
              </a:rPr>
              <a:t>0</a:t>
            </a:r>
            <a:endParaRPr sz="850">
              <a:latin typeface="Lucida Console"/>
              <a:cs typeface="Lucida Console"/>
            </a:endParaRPr>
          </a:p>
          <a:p>
            <a:pPr marL="36195">
              <a:lnSpc>
                <a:spcPct val="100000"/>
              </a:lnSpc>
              <a:spcBef>
                <a:spcPts val="330"/>
              </a:spcBef>
            </a:pPr>
            <a:r>
              <a:rPr sz="850" spc="20" dirty="0">
                <a:solidFill>
                  <a:srgbClr val="333333"/>
                </a:solidFill>
                <a:latin typeface="Lucida Console"/>
                <a:cs typeface="Lucida Console"/>
              </a:rPr>
              <a:t>0%</a:t>
            </a:r>
            <a:r>
              <a:rPr sz="850" spc="-25" dirty="0">
                <a:solidFill>
                  <a:srgbClr val="333333"/>
                </a:solidFill>
                <a:latin typeface="Lucida Console"/>
                <a:cs typeface="Lucida Console"/>
              </a:rPr>
              <a:t> </a:t>
            </a:r>
            <a:r>
              <a:rPr sz="850" spc="30" dirty="0">
                <a:solidFill>
                  <a:srgbClr val="333333"/>
                </a:solidFill>
                <a:latin typeface="Lucida Console"/>
                <a:cs typeface="Lucida Console"/>
              </a:rPr>
              <a:t>/dev/shmtmpfs</a:t>
            </a:r>
            <a:endParaRPr sz="850">
              <a:latin typeface="Lucida Console"/>
              <a:cs typeface="Lucida Console"/>
            </a:endParaRPr>
          </a:p>
          <a:p>
            <a:pPr marL="370205">
              <a:lnSpc>
                <a:spcPct val="100000"/>
              </a:lnSpc>
              <a:spcBef>
                <a:spcPts val="330"/>
              </a:spcBef>
              <a:tabLst>
                <a:tab pos="983615" algn="l"/>
                <a:tab pos="1187450" algn="l"/>
              </a:tabLst>
            </a:pP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endParaRPr sz="850">
              <a:latin typeface="Lucida Console"/>
              <a:cs typeface="Lucida Console"/>
            </a:endParaRPr>
          </a:p>
          <a:p>
            <a:pPr marL="309245" marR="60960" indent="-297180">
              <a:lnSpc>
                <a:spcPct val="132400"/>
              </a:lnSpc>
              <a:tabLst>
                <a:tab pos="354965" algn="l"/>
                <a:tab pos="788670" algn="l"/>
                <a:tab pos="1130935" algn="l"/>
              </a:tabLst>
            </a:pPr>
            <a:r>
              <a:rPr sz="850" spc="25" dirty="0">
                <a:solidFill>
                  <a:srgbClr val="333333"/>
                </a:solidFill>
                <a:latin typeface="Lucida Console"/>
                <a:cs typeface="Lucida Console"/>
              </a:rPr>
              <a:t>14G		23% </a:t>
            </a:r>
            <a:r>
              <a:rPr sz="850" spc="30" dirty="0">
                <a:solidFill>
                  <a:srgbClr val="333333"/>
                </a:solidFill>
                <a:latin typeface="Lucida Console"/>
                <a:cs typeface="Lucida Console"/>
              </a:rPr>
              <a:t>//dev/sda1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197</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16</a:t>
            </a:r>
            <a:r>
              <a:rPr sz="850" spc="15" dirty="0">
                <a:solidFill>
                  <a:srgbClr val="333333"/>
                </a:solidFill>
                <a:latin typeface="Lucida Console"/>
                <a:cs typeface="Lucida Console"/>
              </a:rPr>
              <a:t>K</a:t>
            </a:r>
            <a:r>
              <a:rPr sz="850" dirty="0">
                <a:solidFill>
                  <a:srgbClr val="333333"/>
                </a:solidFill>
                <a:latin typeface="Lucida Console"/>
                <a:cs typeface="Lucida Console"/>
              </a:rPr>
              <a:t>	</a:t>
            </a:r>
            <a:r>
              <a:rPr sz="850" spc="30" dirty="0">
                <a:solidFill>
                  <a:srgbClr val="333333"/>
                </a:solidFill>
                <a:latin typeface="Lucida Console"/>
                <a:cs typeface="Lucida Console"/>
              </a:rPr>
              <a:t>197</a:t>
            </a:r>
            <a:r>
              <a:rPr sz="850" spc="15" dirty="0">
                <a:solidFill>
                  <a:srgbClr val="333333"/>
                </a:solidFill>
                <a:latin typeface="Lucida Console"/>
                <a:cs typeface="Lucida Console"/>
              </a:rPr>
              <a:t>M</a:t>
            </a:r>
            <a:endParaRPr sz="850">
              <a:latin typeface="Lucida Console"/>
              <a:cs typeface="Lucida Console"/>
            </a:endParaRPr>
          </a:p>
        </p:txBody>
      </p:sp>
      <p:sp>
        <p:nvSpPr>
          <p:cNvPr id="25" name="object 25"/>
          <p:cNvSpPr txBox="1"/>
          <p:nvPr/>
        </p:nvSpPr>
        <p:spPr>
          <a:xfrm>
            <a:off x="946424" y="1435948"/>
            <a:ext cx="5670550" cy="1703070"/>
          </a:xfrm>
          <a:prstGeom prst="rect">
            <a:avLst/>
          </a:prstGeom>
        </p:spPr>
        <p:txBody>
          <a:bodyPr vert="horz" wrap="square" lIns="0" tIns="53340" rIns="0" bIns="0" rtlCol="0">
            <a:spAutoFit/>
          </a:bodyPr>
          <a:lstStyle/>
          <a:p>
            <a:pPr marL="136525">
              <a:lnSpc>
                <a:spcPct val="100000"/>
              </a:lnSpc>
              <a:spcBef>
                <a:spcPts val="420"/>
              </a:spcBef>
              <a:tabLst>
                <a:tab pos="2799715" algn="l"/>
                <a:tab pos="3211830" algn="l"/>
                <a:tab pos="3623945" algn="l"/>
                <a:tab pos="4103370" algn="l"/>
              </a:tabLst>
            </a:pPr>
            <a:r>
              <a:rPr sz="850" spc="20" dirty="0">
                <a:solidFill>
                  <a:srgbClr val="333333"/>
                </a:solidFill>
                <a:latin typeface="Lucida Console"/>
                <a:cs typeface="Lucida Console"/>
              </a:rPr>
              <a:t>1%</a:t>
            </a:r>
            <a:r>
              <a:rPr sz="850" spc="45" dirty="0">
                <a:solidFill>
                  <a:srgbClr val="333333"/>
                </a:solidFill>
                <a:latin typeface="Lucida Console"/>
                <a:cs typeface="Lucida Console"/>
              </a:rPr>
              <a:t> </a:t>
            </a:r>
            <a:r>
              <a:rPr sz="850" spc="30" dirty="0">
                <a:solidFill>
                  <a:srgbClr val="333333"/>
                </a:solidFill>
                <a:latin typeface="Lucida Console"/>
                <a:cs typeface="Lucida Console"/>
              </a:rPr>
              <a:t>/run/user/42tmpfs	</a:t>
            </a:r>
            <a:r>
              <a:rPr sz="850" spc="25" dirty="0">
                <a:solidFill>
                  <a:srgbClr val="333333"/>
                </a:solidFill>
                <a:latin typeface="Lucida Console"/>
                <a:cs typeface="Lucida Console"/>
              </a:rPr>
              <a:t>197M	3.4M	194M	</a:t>
            </a:r>
            <a:r>
              <a:rPr sz="850" spc="20" dirty="0">
                <a:solidFill>
                  <a:srgbClr val="333333"/>
                </a:solidFill>
                <a:latin typeface="Lucida Console"/>
                <a:cs typeface="Lucida Console"/>
              </a:rPr>
              <a:t>2%</a:t>
            </a:r>
            <a:endParaRPr sz="850">
              <a:latin typeface="Lucida Console"/>
              <a:cs typeface="Lucida Console"/>
            </a:endParaRPr>
          </a:p>
          <a:p>
            <a:pPr marL="136525">
              <a:lnSpc>
                <a:spcPct val="100000"/>
              </a:lnSpc>
              <a:spcBef>
                <a:spcPts val="330"/>
              </a:spcBef>
              <a:tabLst>
                <a:tab pos="2628265" algn="l"/>
                <a:tab pos="2971165" algn="l"/>
                <a:tab pos="3450590" algn="l"/>
                <a:tab pos="3792854" algn="l"/>
              </a:tabLst>
            </a:pPr>
            <a:r>
              <a:rPr sz="850" spc="30" dirty="0">
                <a:solidFill>
                  <a:srgbClr val="333333"/>
                </a:solidFill>
                <a:latin typeface="Lucida Console"/>
                <a:cs typeface="Lucida Console"/>
              </a:rPr>
              <a:t>/run/user/0192.168.10.10:/nfsfile	</a:t>
            </a:r>
            <a:r>
              <a:rPr sz="850" spc="25" dirty="0">
                <a:solidFill>
                  <a:srgbClr val="333333"/>
                </a:solidFill>
                <a:latin typeface="Lucida Console"/>
                <a:cs typeface="Lucida Console"/>
              </a:rPr>
              <a:t>17G	3.9G	14G	23%</a:t>
            </a:r>
            <a:endParaRPr sz="850">
              <a:latin typeface="Lucida Console"/>
              <a:cs typeface="Lucida Console"/>
            </a:endParaRPr>
          </a:p>
          <a:p>
            <a:pPr marL="136525" marR="1233170">
              <a:lnSpc>
                <a:spcPct val="132400"/>
              </a:lnSpc>
            </a:pPr>
            <a:r>
              <a:rPr sz="850" spc="30" dirty="0">
                <a:solidFill>
                  <a:srgbClr val="333333"/>
                </a:solidFill>
                <a:latin typeface="Lucida Console"/>
                <a:cs typeface="Lucida Console"/>
              </a:rPr>
              <a:t>/nfsfile[root@linuxprobe</a:t>
            </a:r>
            <a:r>
              <a:rPr sz="850" spc="25" dirty="0">
                <a:solidFill>
                  <a:srgbClr val="333333"/>
                </a:solidFill>
                <a:latin typeface="Lucida Console"/>
                <a:cs typeface="Lucida Console"/>
              </a:rPr>
              <a:t> ~]# </a:t>
            </a:r>
            <a:r>
              <a:rPr sz="850" spc="20" dirty="0">
                <a:solidFill>
                  <a:srgbClr val="333333"/>
                </a:solidFill>
                <a:latin typeface="Lucida Console"/>
                <a:cs typeface="Lucida Console"/>
              </a:rPr>
              <a:t>cd</a:t>
            </a:r>
            <a:r>
              <a:rPr sz="850" spc="30" dirty="0">
                <a:solidFill>
                  <a:srgbClr val="333333"/>
                </a:solidFill>
                <a:latin typeface="Lucida Console"/>
                <a:cs typeface="Lucida Console"/>
              </a:rPr>
              <a:t> /media[root@linuxprobe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media]# </a:t>
            </a:r>
            <a:r>
              <a:rPr sz="850" spc="-495" dirty="0">
                <a:solidFill>
                  <a:srgbClr val="333333"/>
                </a:solidFill>
                <a:latin typeface="Lucida Console"/>
                <a:cs typeface="Lucida Console"/>
              </a:rPr>
              <a:t> </a:t>
            </a:r>
            <a:r>
              <a:rPr sz="850" spc="30" dirty="0">
                <a:solidFill>
                  <a:srgbClr val="333333"/>
                </a:solidFill>
                <a:latin typeface="Lucida Console"/>
                <a:cs typeface="Lucida Console"/>
              </a:rPr>
              <a:t>ls[root@linuxprobe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media]#</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nSpc>
                <a:spcPct val="131600"/>
              </a:lnSpc>
            </a:pPr>
            <a:r>
              <a:rPr sz="950" b="1" spc="25" dirty="0">
                <a:solidFill>
                  <a:srgbClr val="333333"/>
                </a:solidFill>
                <a:latin typeface="微软雅黑"/>
                <a:cs typeface="微软雅黑"/>
              </a:rPr>
              <a:t>但是，我们却可以使用</a:t>
            </a:r>
            <a:r>
              <a:rPr sz="950" b="1" spc="40" dirty="0">
                <a:solidFill>
                  <a:srgbClr val="333333"/>
                </a:solidFill>
                <a:latin typeface="Trebuchet MS"/>
                <a:cs typeface="Trebuchet MS"/>
              </a:rPr>
              <a:t>cd</a:t>
            </a:r>
            <a:r>
              <a:rPr sz="950" b="1" spc="25" dirty="0">
                <a:solidFill>
                  <a:srgbClr val="333333"/>
                </a:solidFill>
                <a:latin typeface="微软雅黑"/>
                <a:cs typeface="微软雅黑"/>
              </a:rPr>
              <a:t>命令切换到这个</a:t>
            </a:r>
            <a:r>
              <a:rPr sz="950" b="1" spc="50" dirty="0">
                <a:solidFill>
                  <a:srgbClr val="333333"/>
                </a:solidFill>
                <a:latin typeface="Trebuchet MS"/>
                <a:cs typeface="Trebuchet MS"/>
              </a:rPr>
              <a:t>iso</a:t>
            </a:r>
            <a:r>
              <a:rPr sz="950" b="1" spc="20" dirty="0">
                <a:solidFill>
                  <a:srgbClr val="333333"/>
                </a:solidFill>
                <a:latin typeface="微软雅黑"/>
                <a:cs typeface="微软雅黑"/>
              </a:rPr>
              <a:t>子目录中，而且光盘设备会被立即自动挂载上，也就能顺利 </a:t>
            </a:r>
            <a:r>
              <a:rPr sz="950" b="1" spc="25" dirty="0">
                <a:solidFill>
                  <a:srgbClr val="333333"/>
                </a:solidFill>
                <a:latin typeface="微软雅黑"/>
                <a:cs typeface="微软雅黑"/>
              </a:rPr>
              <a:t>查看光盘内的内容了。</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tabLst>
                <a:tab pos="4771390" algn="l"/>
              </a:tabLst>
            </a:pPr>
            <a:r>
              <a:rPr sz="850" spc="30" dirty="0">
                <a:solidFill>
                  <a:srgbClr val="333333"/>
                </a:solidFill>
                <a:latin typeface="Lucida Console"/>
                <a:cs typeface="Lucida Console"/>
              </a:rPr>
              <a:t>[root@linuxprobe</a:t>
            </a:r>
            <a:r>
              <a:rPr sz="850" spc="45" dirty="0">
                <a:solidFill>
                  <a:srgbClr val="333333"/>
                </a:solidFill>
                <a:latin typeface="Lucida Console"/>
                <a:cs typeface="Lucida Console"/>
              </a:rPr>
              <a:t> </a:t>
            </a:r>
            <a:r>
              <a:rPr sz="850" spc="30" dirty="0">
                <a:solidFill>
                  <a:srgbClr val="333333"/>
                </a:solidFill>
                <a:latin typeface="Lucida Console"/>
                <a:cs typeface="Lucida Console"/>
              </a:rPr>
              <a:t>media]#</a:t>
            </a:r>
            <a:r>
              <a:rPr sz="850" spc="45" dirty="0">
                <a:solidFill>
                  <a:srgbClr val="333333"/>
                </a:solidFill>
                <a:latin typeface="Lucida Console"/>
                <a:cs typeface="Lucida Console"/>
              </a:rPr>
              <a:t> </a:t>
            </a:r>
            <a:r>
              <a:rPr sz="850" spc="20" dirty="0">
                <a:solidFill>
                  <a:srgbClr val="333333"/>
                </a:solidFill>
                <a:latin typeface="Lucida Console"/>
                <a:cs typeface="Lucida Console"/>
              </a:rPr>
              <a:t>cd</a:t>
            </a:r>
            <a:r>
              <a:rPr sz="850" spc="45" dirty="0">
                <a:solidFill>
                  <a:srgbClr val="333333"/>
                </a:solidFill>
                <a:latin typeface="Lucida Console"/>
                <a:cs typeface="Lucida Console"/>
              </a:rPr>
              <a:t> </a:t>
            </a:r>
            <a:r>
              <a:rPr sz="850" spc="30" dirty="0">
                <a:solidFill>
                  <a:srgbClr val="333333"/>
                </a:solidFill>
                <a:latin typeface="Lucida Console"/>
                <a:cs typeface="Lucida Console"/>
              </a:rPr>
              <a:t>iso[root@linuxprobe</a:t>
            </a:r>
            <a:r>
              <a:rPr sz="850" spc="45" dirty="0">
                <a:solidFill>
                  <a:srgbClr val="333333"/>
                </a:solidFill>
                <a:latin typeface="Lucida Console"/>
                <a:cs typeface="Lucida Console"/>
              </a:rPr>
              <a:t> </a:t>
            </a:r>
            <a:r>
              <a:rPr sz="850" spc="25" dirty="0">
                <a:solidFill>
                  <a:srgbClr val="333333"/>
                </a:solidFill>
                <a:latin typeface="Lucida Console"/>
                <a:cs typeface="Lucida Console"/>
              </a:rPr>
              <a:t>iso]#</a:t>
            </a:r>
            <a:r>
              <a:rPr sz="850" spc="45" dirty="0">
                <a:solidFill>
                  <a:srgbClr val="333333"/>
                </a:solidFill>
                <a:latin typeface="Lucida Console"/>
                <a:cs typeface="Lucida Console"/>
              </a:rPr>
              <a:t> </a:t>
            </a:r>
            <a:r>
              <a:rPr sz="850" spc="30" dirty="0">
                <a:solidFill>
                  <a:srgbClr val="333333"/>
                </a:solidFill>
                <a:latin typeface="Lucida Console"/>
                <a:cs typeface="Lucida Console"/>
              </a:rPr>
              <a:t>lsAppStream	</a:t>
            </a:r>
            <a:r>
              <a:rPr sz="850" spc="25" dirty="0">
                <a:solidFill>
                  <a:srgbClr val="333333"/>
                </a:solidFill>
                <a:latin typeface="Lucida Console"/>
                <a:cs typeface="Lucida Console"/>
              </a:rPr>
              <a:t>EULA</a:t>
            </a:r>
            <a:endParaRPr sz="850">
              <a:latin typeface="Lucida Console"/>
              <a:cs typeface="Lucida Console"/>
            </a:endParaRPr>
          </a:p>
        </p:txBody>
      </p:sp>
      <p:sp>
        <p:nvSpPr>
          <p:cNvPr id="26" name="object 26"/>
          <p:cNvSpPr txBox="1"/>
          <p:nvPr/>
        </p:nvSpPr>
        <p:spPr>
          <a:xfrm>
            <a:off x="1271995" y="3113181"/>
            <a:ext cx="3125470" cy="368935"/>
          </a:xfrm>
          <a:prstGeom prst="rect">
            <a:avLst/>
          </a:prstGeom>
        </p:spPr>
        <p:txBody>
          <a:bodyPr vert="horz" wrap="square" lIns="0" tIns="11430" rIns="0" bIns="0" rtlCol="0">
            <a:spAutoFit/>
          </a:bodyPr>
          <a:lstStyle/>
          <a:p>
            <a:pPr marL="12700" marR="5080" indent="268605">
              <a:lnSpc>
                <a:spcPct val="132400"/>
              </a:lnSpc>
              <a:spcBef>
                <a:spcPts val="90"/>
              </a:spcBef>
              <a:tabLst>
                <a:tab pos="1101090" algn="l"/>
                <a:tab pos="2562860" algn="l"/>
              </a:tabLst>
            </a:pPr>
            <a:r>
              <a:rPr sz="850" spc="25" dirty="0">
                <a:solidFill>
                  <a:srgbClr val="333333"/>
                </a:solidFill>
                <a:latin typeface="Lucida Console"/>
                <a:cs typeface="Lucida Console"/>
              </a:rPr>
              <a:t>images	</a:t>
            </a:r>
            <a:r>
              <a:rPr sz="850" spc="30" dirty="0">
                <a:solidFill>
                  <a:srgbClr val="333333"/>
                </a:solidFill>
                <a:latin typeface="Lucida Console"/>
                <a:cs typeface="Lucida Console"/>
              </a:rPr>
              <a:t>RPM-GPG-KEY-redhat-betaBaseOS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RPM-GPG-KEY-redhat-releaseEFI	</a:t>
            </a:r>
            <a:r>
              <a:rPr sz="850" spc="25" dirty="0">
                <a:solidFill>
                  <a:srgbClr val="333333"/>
                </a:solidFill>
                <a:latin typeface="Lucida Console"/>
                <a:cs typeface="Lucida Console"/>
              </a:rPr>
              <a:t>GPL</a:t>
            </a:r>
            <a:endParaRPr sz="850">
              <a:latin typeface="Lucida Console"/>
              <a:cs typeface="Lucida Console"/>
            </a:endParaRPr>
          </a:p>
        </p:txBody>
      </p:sp>
      <p:sp>
        <p:nvSpPr>
          <p:cNvPr id="27" name="object 27"/>
          <p:cNvSpPr txBox="1"/>
          <p:nvPr/>
        </p:nvSpPr>
        <p:spPr>
          <a:xfrm>
            <a:off x="1070306" y="3492124"/>
            <a:ext cx="327914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TRANS.TBL[root@linuxprobe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iso]# </a:t>
            </a:r>
            <a:r>
              <a:rPr sz="850" spc="20" dirty="0">
                <a:solidFill>
                  <a:srgbClr val="333333"/>
                </a:solidFill>
                <a:latin typeface="Lucida Console"/>
                <a:cs typeface="Lucida Console"/>
              </a:rPr>
              <a:t>df</a:t>
            </a:r>
            <a:r>
              <a:rPr sz="850" spc="25" dirty="0">
                <a:solidFill>
                  <a:srgbClr val="333333"/>
                </a:solidFill>
                <a:latin typeface="Lucida Console"/>
                <a:cs typeface="Lucida Console"/>
              </a:rPr>
              <a:t> </a:t>
            </a:r>
            <a:r>
              <a:rPr sz="850" spc="30" dirty="0">
                <a:solidFill>
                  <a:srgbClr val="333333"/>
                </a:solidFill>
                <a:latin typeface="Lucida Console"/>
                <a:cs typeface="Lucida Console"/>
              </a:rPr>
              <a:t>-hFilesystem</a:t>
            </a:r>
            <a:endParaRPr sz="850">
              <a:latin typeface="Lucida Console"/>
              <a:cs typeface="Lucida Console"/>
            </a:endParaRPr>
          </a:p>
        </p:txBody>
      </p:sp>
      <p:sp>
        <p:nvSpPr>
          <p:cNvPr id="28" name="object 28"/>
          <p:cNvSpPr txBox="1"/>
          <p:nvPr/>
        </p:nvSpPr>
        <p:spPr>
          <a:xfrm>
            <a:off x="4709803" y="3113181"/>
            <a:ext cx="1823720" cy="540385"/>
          </a:xfrm>
          <a:prstGeom prst="rect">
            <a:avLst/>
          </a:prstGeom>
        </p:spPr>
        <p:txBody>
          <a:bodyPr vert="horz" wrap="square" lIns="0" tIns="11430" rIns="0" bIns="0" rtlCol="0">
            <a:spAutoFit/>
          </a:bodyPr>
          <a:lstStyle/>
          <a:p>
            <a:pPr marL="342265" marR="5080" indent="-330200">
              <a:lnSpc>
                <a:spcPct val="132400"/>
              </a:lnSpc>
              <a:spcBef>
                <a:spcPts val="90"/>
              </a:spcBef>
              <a:tabLst>
                <a:tab pos="1257300" algn="l"/>
              </a:tabLst>
            </a:pPr>
            <a:r>
              <a:rPr sz="850" spc="30" dirty="0">
                <a:solidFill>
                  <a:srgbClr val="333333"/>
                </a:solidFill>
                <a:latin typeface="Lucida Console"/>
                <a:cs typeface="Lucida Console"/>
              </a:rPr>
              <a:t>extra_files.jso</a:t>
            </a:r>
            <a:r>
              <a:rPr sz="850" spc="15" dirty="0">
                <a:solidFill>
                  <a:srgbClr val="333333"/>
                </a:solidFill>
                <a:latin typeface="Lucida Console"/>
                <a:cs typeface="Lucida Console"/>
              </a:rPr>
              <a:t>n</a:t>
            </a:r>
            <a:r>
              <a:rPr sz="850" dirty="0">
                <a:solidFill>
                  <a:srgbClr val="333333"/>
                </a:solidFill>
                <a:latin typeface="Lucida Console"/>
                <a:cs typeface="Lucida Console"/>
              </a:rPr>
              <a:t>	</a:t>
            </a:r>
            <a:r>
              <a:rPr sz="850" spc="30" dirty="0">
                <a:solidFill>
                  <a:srgbClr val="333333"/>
                </a:solidFill>
                <a:latin typeface="Lucida Console"/>
                <a:cs typeface="Lucida Console"/>
              </a:rPr>
              <a:t>isolinu</a:t>
            </a:r>
            <a:r>
              <a:rPr sz="850" spc="15" dirty="0">
                <a:solidFill>
                  <a:srgbClr val="333333"/>
                </a:solidFill>
                <a:latin typeface="Lucida Console"/>
                <a:cs typeface="Lucida Console"/>
              </a:rPr>
              <a:t>x  </a:t>
            </a:r>
            <a:r>
              <a:rPr sz="850" spc="30" dirty="0">
                <a:solidFill>
                  <a:srgbClr val="333333"/>
                </a:solidFill>
                <a:latin typeface="Lucida Console"/>
                <a:cs typeface="Lucida Console"/>
              </a:rPr>
              <a:t>media.repo</a:t>
            </a:r>
            <a:endParaRPr sz="850">
              <a:latin typeface="Lucida Console"/>
              <a:cs typeface="Lucida Console"/>
            </a:endParaRPr>
          </a:p>
          <a:p>
            <a:pPr marL="569595">
              <a:lnSpc>
                <a:spcPct val="100000"/>
              </a:lnSpc>
              <a:spcBef>
                <a:spcPts val="330"/>
              </a:spcBef>
              <a:tabLst>
                <a:tab pos="981710" algn="l"/>
              </a:tabLst>
            </a:pPr>
            <a:r>
              <a:rPr sz="850" spc="25" dirty="0">
                <a:solidFill>
                  <a:srgbClr val="333333"/>
                </a:solidFill>
                <a:latin typeface="Lucida Console"/>
                <a:cs typeface="Lucida Console"/>
              </a:rPr>
              <a:t>Size	Used</a:t>
            </a:r>
            <a:r>
              <a:rPr sz="850" spc="-15" dirty="0">
                <a:solidFill>
                  <a:srgbClr val="333333"/>
                </a:solidFill>
                <a:latin typeface="Lucida Console"/>
                <a:cs typeface="Lucida Console"/>
              </a:rPr>
              <a:t> </a:t>
            </a:r>
            <a:r>
              <a:rPr sz="850" spc="25" dirty="0">
                <a:solidFill>
                  <a:srgbClr val="333333"/>
                </a:solidFill>
                <a:latin typeface="Lucida Console"/>
                <a:cs typeface="Lucida Console"/>
              </a:rPr>
              <a:t>Avail</a:t>
            </a:r>
            <a:endParaRPr sz="850">
              <a:latin typeface="Lucida Console"/>
              <a:cs typeface="Lucida Console"/>
            </a:endParaRPr>
          </a:p>
        </p:txBody>
      </p:sp>
      <p:graphicFrame>
        <p:nvGraphicFramePr>
          <p:cNvPr id="29" name="object 29"/>
          <p:cNvGraphicFramePr>
            <a:graphicFrameLocks noGrp="1"/>
          </p:cNvGraphicFramePr>
          <p:nvPr/>
        </p:nvGraphicFramePr>
        <p:xfrm>
          <a:off x="1051256" y="3699206"/>
          <a:ext cx="5445760" cy="1141730"/>
        </p:xfrm>
        <a:graphic>
          <a:graphicData uri="http://schemas.openxmlformats.org/drawingml/2006/table">
            <a:tbl>
              <a:tblPr firstRow="1" bandRow="1">
                <a:tableStyleId>{2D5ABB26-0587-4C30-8999-92F81FD0307C}</a:tableStyleId>
              </a:tblPr>
              <a:tblGrid>
                <a:gridCol w="1899285">
                  <a:extLst>
                    <a:ext uri="{9D8B030D-6E8A-4147-A177-3AD203B41FA5}">
                      <a16:colId xmlns:a16="http://schemas.microsoft.com/office/drawing/2014/main" val="20000"/>
                    </a:ext>
                  </a:extLst>
                </a:gridCol>
                <a:gridCol w="505460">
                  <a:extLst>
                    <a:ext uri="{9D8B030D-6E8A-4147-A177-3AD203B41FA5}">
                      <a16:colId xmlns:a16="http://schemas.microsoft.com/office/drawing/2014/main" val="20001"/>
                    </a:ext>
                  </a:extLst>
                </a:gridCol>
                <a:gridCol w="361315">
                  <a:extLst>
                    <a:ext uri="{9D8B030D-6E8A-4147-A177-3AD203B41FA5}">
                      <a16:colId xmlns:a16="http://schemas.microsoft.com/office/drawing/2014/main" val="20002"/>
                    </a:ext>
                  </a:extLst>
                </a:gridCol>
                <a:gridCol w="361315">
                  <a:extLst>
                    <a:ext uri="{9D8B030D-6E8A-4147-A177-3AD203B41FA5}">
                      <a16:colId xmlns:a16="http://schemas.microsoft.com/office/drawing/2014/main" val="20003"/>
                    </a:ext>
                  </a:extLst>
                </a:gridCol>
                <a:gridCol w="259079">
                  <a:extLst>
                    <a:ext uri="{9D8B030D-6E8A-4147-A177-3AD203B41FA5}">
                      <a16:colId xmlns:a16="http://schemas.microsoft.com/office/drawing/2014/main" val="20004"/>
                    </a:ext>
                  </a:extLst>
                </a:gridCol>
                <a:gridCol w="78104">
                  <a:extLst>
                    <a:ext uri="{9D8B030D-6E8A-4147-A177-3AD203B41FA5}">
                      <a16:colId xmlns:a16="http://schemas.microsoft.com/office/drawing/2014/main" val="20005"/>
                    </a:ext>
                  </a:extLst>
                </a:gridCol>
                <a:gridCol w="434975">
                  <a:extLst>
                    <a:ext uri="{9D8B030D-6E8A-4147-A177-3AD203B41FA5}">
                      <a16:colId xmlns:a16="http://schemas.microsoft.com/office/drawing/2014/main" val="20006"/>
                    </a:ext>
                  </a:extLst>
                </a:gridCol>
                <a:gridCol w="1546860">
                  <a:extLst>
                    <a:ext uri="{9D8B030D-6E8A-4147-A177-3AD203B41FA5}">
                      <a16:colId xmlns:a16="http://schemas.microsoft.com/office/drawing/2014/main" val="20007"/>
                    </a:ext>
                  </a:extLst>
                </a:gridCol>
              </a:tblGrid>
              <a:tr h="142240">
                <a:tc>
                  <a:txBody>
                    <a:bodyPr/>
                    <a:lstStyle/>
                    <a:p>
                      <a:pPr marL="31750">
                        <a:lnSpc>
                          <a:spcPts val="880"/>
                        </a:lnSpc>
                      </a:pPr>
                      <a:r>
                        <a:rPr sz="850" spc="25" dirty="0">
                          <a:solidFill>
                            <a:srgbClr val="333333"/>
                          </a:solidFill>
                          <a:latin typeface="Lucida Console"/>
                          <a:cs typeface="Lucida Console"/>
                        </a:rPr>
                        <a:t>Use%</a:t>
                      </a:r>
                      <a:r>
                        <a:rPr sz="850" spc="-5" dirty="0">
                          <a:solidFill>
                            <a:srgbClr val="333333"/>
                          </a:solidFill>
                          <a:latin typeface="Lucida Console"/>
                          <a:cs typeface="Lucida Console"/>
                        </a:rPr>
                        <a:t> </a:t>
                      </a:r>
                      <a:r>
                        <a:rPr sz="850" spc="30" dirty="0">
                          <a:solidFill>
                            <a:srgbClr val="333333"/>
                          </a:solidFill>
                          <a:latin typeface="Lucida Console"/>
                          <a:cs typeface="Lucida Console"/>
                        </a:rPr>
                        <a:t>Mounted</a:t>
                      </a:r>
                      <a:r>
                        <a:rPr sz="850" dirty="0">
                          <a:solidFill>
                            <a:srgbClr val="333333"/>
                          </a:solidFill>
                          <a:latin typeface="Lucida Console"/>
                          <a:cs typeface="Lucida Console"/>
                        </a:rPr>
                        <a:t> </a:t>
                      </a:r>
                      <a:r>
                        <a:rPr sz="850" spc="30" dirty="0">
                          <a:solidFill>
                            <a:srgbClr val="333333"/>
                          </a:solidFill>
                          <a:latin typeface="Lucida Console"/>
                          <a:cs typeface="Lucida Console"/>
                        </a:rPr>
                        <a:t>ondevtmpfs</a:t>
                      </a:r>
                      <a:endParaRPr sz="850">
                        <a:latin typeface="Lucida Console"/>
                        <a:cs typeface="Lucida Console"/>
                      </a:endParaRPr>
                    </a:p>
                  </a:txBody>
                  <a:tcPr marL="0" marR="0" marT="0" marB="0">
                    <a:solidFill>
                      <a:srgbClr val="F8F8F8"/>
                    </a:solidFill>
                  </a:tcPr>
                </a:tc>
                <a:tc gridSpan="3">
                  <a:txBody>
                    <a:bodyPr/>
                    <a:lstStyle/>
                    <a:p>
                      <a:pPr marR="125730" algn="r">
                        <a:lnSpc>
                          <a:spcPts val="880"/>
                        </a:lnSpc>
                      </a:pPr>
                      <a:r>
                        <a:rPr sz="850" spc="25" dirty="0">
                          <a:solidFill>
                            <a:srgbClr val="333333"/>
                          </a:solidFill>
                          <a:latin typeface="Lucida Console"/>
                          <a:cs typeface="Lucida Console"/>
                        </a:rPr>
                        <a:t>969M</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R="12065">
                        <a:lnSpc>
                          <a:spcPct val="100000"/>
                        </a:lnSpc>
                      </a:pPr>
                      <a:endParaRPr sz="800">
                        <a:latin typeface="Times New Roman"/>
                        <a:cs typeface="Times New Roman"/>
                      </a:endParaRPr>
                    </a:p>
                  </a:txBody>
                  <a:tcPr marL="0" marR="0" marT="0" marB="0">
                    <a:solidFill>
                      <a:srgbClr val="F8F8F8"/>
                    </a:solidFill>
                  </a:tcPr>
                </a:tc>
                <a:tc>
                  <a:txBody>
                    <a:bodyPr/>
                    <a:lstStyle/>
                    <a:p>
                      <a:pPr>
                        <a:lnSpc>
                          <a:spcPts val="880"/>
                        </a:lnSpc>
                      </a:pPr>
                      <a:r>
                        <a:rPr sz="850" dirty="0">
                          <a:solidFill>
                            <a:srgbClr val="333333"/>
                          </a:solidFill>
                          <a:latin typeface="Lucida Console"/>
                          <a:cs typeface="Lucida Console"/>
                        </a:rPr>
                        <a:t>0</a:t>
                      </a:r>
                      <a:endParaRPr sz="850">
                        <a:latin typeface="Lucida Console"/>
                        <a:cs typeface="Lucida Console"/>
                      </a:endParaRPr>
                    </a:p>
                  </a:txBody>
                  <a:tcPr marL="0" marR="0" marT="0" marB="0">
                    <a:solidFill>
                      <a:srgbClr val="F8F8F8"/>
                    </a:solidFill>
                  </a:tcPr>
                </a:tc>
                <a:tc>
                  <a:txBody>
                    <a:bodyPr/>
                    <a:lstStyle/>
                    <a:p>
                      <a:pPr marL="107950">
                        <a:lnSpc>
                          <a:spcPts val="880"/>
                        </a:lnSpc>
                      </a:pPr>
                      <a:r>
                        <a:rPr sz="850" spc="25" dirty="0">
                          <a:solidFill>
                            <a:srgbClr val="333333"/>
                          </a:solidFill>
                          <a:latin typeface="Lucida Console"/>
                          <a:cs typeface="Lucida Console"/>
                        </a:rPr>
                        <a:t>969M</a:t>
                      </a:r>
                      <a:endParaRPr sz="850">
                        <a:latin typeface="Lucida Console"/>
                        <a:cs typeface="Lucida Console"/>
                      </a:endParaRPr>
                    </a:p>
                  </a:txBody>
                  <a:tcPr marL="0" marR="0" marT="0" marB="0">
                    <a:solidFill>
                      <a:srgbClr val="F8F8F8"/>
                    </a:solidFill>
                  </a:tcPr>
                </a:tc>
                <a:tc>
                  <a:txBody>
                    <a:bodyPr/>
                    <a:lstStyle/>
                    <a:p>
                      <a:pPr marL="152400">
                        <a:lnSpc>
                          <a:spcPts val="880"/>
                        </a:lnSpc>
                      </a:pPr>
                      <a:r>
                        <a:rPr sz="850" spc="20" dirty="0">
                          <a:solidFill>
                            <a:srgbClr val="333333"/>
                          </a:solidFill>
                          <a:latin typeface="Lucida Console"/>
                          <a:cs typeface="Lucida Console"/>
                        </a:rPr>
                        <a:t>0%</a:t>
                      </a:r>
                      <a:r>
                        <a:rPr sz="850" spc="-30" dirty="0">
                          <a:solidFill>
                            <a:srgbClr val="333333"/>
                          </a:solidFill>
                          <a:latin typeface="Lucida Console"/>
                          <a:cs typeface="Lucida Console"/>
                        </a:rPr>
                        <a:t> </a:t>
                      </a:r>
                      <a:r>
                        <a:rPr sz="850" spc="30" dirty="0">
                          <a:solidFill>
                            <a:srgbClr val="333333"/>
                          </a:solidFill>
                          <a:latin typeface="Lucida Console"/>
                          <a:cs typeface="Lucida Console"/>
                        </a:rPr>
                        <a:t>/devtmpfs</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703580">
                        <a:lnSpc>
                          <a:spcPct val="100000"/>
                        </a:lnSpc>
                        <a:spcBef>
                          <a:spcPts val="90"/>
                        </a:spcBef>
                        <a:tabLst>
                          <a:tab pos="1317625" algn="l"/>
                          <a:tab pos="1521460" algn="l"/>
                        </a:tabLst>
                      </a:pPr>
                      <a:r>
                        <a:rPr sz="850" spc="25" dirty="0">
                          <a:solidFill>
                            <a:srgbClr val="333333"/>
                          </a:solidFill>
                          <a:latin typeface="Lucida Console"/>
                          <a:cs typeface="Lucida Console"/>
                        </a:rPr>
                        <a:t>984M	</a:t>
                      </a:r>
                      <a:r>
                        <a:rPr sz="850" spc="15" dirty="0">
                          <a:solidFill>
                            <a:srgbClr val="333333"/>
                          </a:solidFill>
                          <a:latin typeface="Lucida Console"/>
                          <a:cs typeface="Lucida Console"/>
                        </a:rPr>
                        <a:t>0	</a:t>
                      </a:r>
                      <a:r>
                        <a:rPr sz="850" spc="25" dirty="0">
                          <a:solidFill>
                            <a:srgbClr val="333333"/>
                          </a:solidFill>
                          <a:latin typeface="Lucida Console"/>
                          <a:cs typeface="Lucida Console"/>
                        </a:rPr>
                        <a:t>984M</a:t>
                      </a:r>
                      <a:endParaRPr sz="850">
                        <a:latin typeface="Lucida Console"/>
                        <a:cs typeface="Lucida Console"/>
                      </a:endParaRPr>
                    </a:p>
                  </a:txBody>
                  <a:tcPr marL="0" marR="0" marT="11430" marB="0">
                    <a:solidFill>
                      <a:srgbClr val="F8F8F8"/>
                    </a:solidFill>
                  </a:tcPr>
                </a:tc>
                <a:tc gridSpan="3">
                  <a:txBody>
                    <a:bodyPr/>
                    <a:lstStyle/>
                    <a:p>
                      <a:pPr marL="101600">
                        <a:lnSpc>
                          <a:spcPct val="100000"/>
                        </a:lnSpc>
                        <a:spcBef>
                          <a:spcPts val="90"/>
                        </a:spcBef>
                      </a:pPr>
                      <a:r>
                        <a:rPr sz="850" spc="20"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/dev/shmtmpfs</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R="12065">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L="542925">
                        <a:lnSpc>
                          <a:spcPct val="100000"/>
                        </a:lnSpc>
                        <a:spcBef>
                          <a:spcPts val="90"/>
                        </a:spcBef>
                        <a:tabLst>
                          <a:tab pos="955040" algn="l"/>
                        </a:tabLst>
                      </a:pPr>
                      <a:r>
                        <a:rPr sz="850" spc="25" dirty="0">
                          <a:solidFill>
                            <a:srgbClr val="333333"/>
                          </a:solidFill>
                          <a:latin typeface="Lucida Console"/>
                          <a:cs typeface="Lucida Console"/>
                        </a:rPr>
                        <a:t>984M	9.6M</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r h="142240">
                <a:tc>
                  <a:txBody>
                    <a:bodyPr/>
                    <a:lstStyle/>
                    <a:p>
                      <a:pPr marL="31750">
                        <a:lnSpc>
                          <a:spcPts val="930"/>
                        </a:lnSpc>
                        <a:spcBef>
                          <a:spcPts val="90"/>
                        </a:spcBef>
                        <a:tabLst>
                          <a:tab pos="510540" algn="l"/>
                        </a:tabLst>
                      </a:pPr>
                      <a:r>
                        <a:rPr sz="850" spc="25" dirty="0">
                          <a:solidFill>
                            <a:srgbClr val="333333"/>
                          </a:solidFill>
                          <a:latin typeface="Lucida Console"/>
                          <a:cs typeface="Lucida Console"/>
                        </a:rPr>
                        <a:t>974M	</a:t>
                      </a:r>
                      <a:r>
                        <a:rPr sz="850" spc="20" dirty="0">
                          <a:solidFill>
                            <a:srgbClr val="333333"/>
                          </a:solidFill>
                          <a:latin typeface="Lucida Console"/>
                          <a:cs typeface="Lucida Console"/>
                        </a:rPr>
                        <a:t>1%</a:t>
                      </a:r>
                      <a:r>
                        <a:rPr sz="850" spc="-30" dirty="0">
                          <a:solidFill>
                            <a:srgbClr val="333333"/>
                          </a:solidFill>
                          <a:latin typeface="Lucida Console"/>
                          <a:cs typeface="Lucida Console"/>
                        </a:rPr>
                        <a:t> </a:t>
                      </a:r>
                      <a:r>
                        <a:rPr sz="850" spc="30" dirty="0">
                          <a:solidFill>
                            <a:srgbClr val="333333"/>
                          </a:solidFill>
                          <a:latin typeface="Lucida Console"/>
                          <a:cs typeface="Lucida Console"/>
                        </a:rPr>
                        <a:t>/runtmpfs</a:t>
                      </a:r>
                      <a:endParaRPr sz="850">
                        <a:latin typeface="Lucida Console"/>
                        <a:cs typeface="Lucida Console"/>
                      </a:endParaRPr>
                    </a:p>
                  </a:txBody>
                  <a:tcPr marL="0" marR="0" marT="11430" marB="0">
                    <a:solidFill>
                      <a:srgbClr val="F8F8F8"/>
                    </a:solidFill>
                  </a:tcPr>
                </a:tc>
                <a:tc gridSpan="3">
                  <a:txBody>
                    <a:bodyPr/>
                    <a:lstStyle/>
                    <a:p>
                      <a:pPr marL="719455" marR="12065">
                        <a:lnSpc>
                          <a:spcPts val="930"/>
                        </a:lnSpc>
                        <a:spcBef>
                          <a:spcPts val="90"/>
                        </a:spcBef>
                      </a:pPr>
                      <a:r>
                        <a:rPr sz="850" spc="25" dirty="0">
                          <a:solidFill>
                            <a:srgbClr val="333333"/>
                          </a:solidFill>
                          <a:latin typeface="Lucida Console"/>
                          <a:cs typeface="Lucida Console"/>
                        </a:rPr>
                        <a:t>984M</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L="142875" marR="12065">
                        <a:lnSpc>
                          <a:spcPts val="930"/>
                        </a:lnSpc>
                        <a:spcBef>
                          <a:spcPts val="90"/>
                        </a:spcBef>
                      </a:pPr>
                      <a:r>
                        <a:rPr sz="850" dirty="0">
                          <a:solidFill>
                            <a:srgbClr val="333333"/>
                          </a:solidFill>
                          <a:latin typeface="Lucida Console"/>
                          <a:cs typeface="Lucida Console"/>
                        </a:rPr>
                        <a:t>0</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27940">
                        <a:lnSpc>
                          <a:spcPts val="930"/>
                        </a:lnSpc>
                        <a:spcBef>
                          <a:spcPts val="90"/>
                        </a:spcBef>
                      </a:pPr>
                      <a:r>
                        <a:rPr sz="850" spc="25" dirty="0">
                          <a:solidFill>
                            <a:srgbClr val="333333"/>
                          </a:solidFill>
                          <a:latin typeface="Lucida Console"/>
                          <a:cs typeface="Lucida Console"/>
                        </a:rPr>
                        <a:t>984M</a:t>
                      </a:r>
                      <a:endParaRPr sz="850">
                        <a:latin typeface="Lucida Console"/>
                        <a:cs typeface="Lucida Console"/>
                      </a:endParaRPr>
                    </a:p>
                  </a:txBody>
                  <a:tcPr marL="0" marR="0" marT="11430" marB="0">
                    <a:solidFill>
                      <a:srgbClr val="F8F8F8"/>
                    </a:solidFill>
                  </a:tcPr>
                </a:tc>
                <a:tc>
                  <a:txBody>
                    <a:bodyPr/>
                    <a:lstStyle/>
                    <a:p>
                      <a:pPr marL="72390">
                        <a:lnSpc>
                          <a:spcPts val="930"/>
                        </a:lnSpc>
                        <a:spcBef>
                          <a:spcPts val="90"/>
                        </a:spcBef>
                      </a:pPr>
                      <a:r>
                        <a:rPr sz="850" spc="20" dirty="0">
                          <a:solidFill>
                            <a:srgbClr val="333333"/>
                          </a:solidFill>
                          <a:latin typeface="Lucida Console"/>
                          <a:cs typeface="Lucida Console"/>
                        </a:rPr>
                        <a:t>0%</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2"/>
                  </a:ext>
                </a:extLst>
              </a:tr>
              <a:tr h="200660">
                <a:tc gridSpan="3">
                  <a:txBody>
                    <a:bodyPr/>
                    <a:lstStyle/>
                    <a:p>
                      <a:pPr marL="31750" marR="12065">
                        <a:lnSpc>
                          <a:spcPct val="100000"/>
                        </a:lnSpc>
                        <a:spcBef>
                          <a:spcPts val="320"/>
                        </a:spcBef>
                      </a:pPr>
                      <a:r>
                        <a:rPr sz="850" spc="30" dirty="0">
                          <a:solidFill>
                            <a:srgbClr val="333333"/>
                          </a:solidFill>
                          <a:latin typeface="Lucida Console"/>
                          <a:cs typeface="Lucida Console"/>
                        </a:rPr>
                        <a:t>/sys/fs/cgroup/dev/mapper/rhel-root</a:t>
                      </a:r>
                      <a:endParaRPr sz="850">
                        <a:latin typeface="Lucida Console"/>
                        <a:cs typeface="Lucida Console"/>
                      </a:endParaRPr>
                    </a:p>
                  </a:txBody>
                  <a:tcPr marL="0" marR="0" marT="4064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R="12065">
                        <a:lnSpc>
                          <a:spcPct val="100000"/>
                        </a:lnSpc>
                        <a:spcBef>
                          <a:spcPts val="320"/>
                        </a:spcBef>
                      </a:pPr>
                      <a:r>
                        <a:rPr sz="850" spc="25" dirty="0">
                          <a:solidFill>
                            <a:srgbClr val="333333"/>
                          </a:solidFill>
                          <a:latin typeface="Lucida Console"/>
                          <a:cs typeface="Lucida Console"/>
                        </a:rPr>
                        <a:t>17G</a:t>
                      </a:r>
                      <a:endParaRPr sz="850">
                        <a:latin typeface="Lucida Console"/>
                        <a:cs typeface="Lucida Console"/>
                      </a:endParaRPr>
                    </a:p>
                  </a:txBody>
                  <a:tcPr marL="0" marR="0" marT="40640" marB="0">
                    <a:solidFill>
                      <a:srgbClr val="F8F8F8"/>
                    </a:solidFill>
                  </a:tcPr>
                </a:tc>
                <a:tc>
                  <a:txBody>
                    <a:bodyPr/>
                    <a:lstStyle/>
                    <a:p>
                      <a:pPr>
                        <a:lnSpc>
                          <a:spcPct val="100000"/>
                        </a:lnSpc>
                        <a:spcBef>
                          <a:spcPts val="320"/>
                        </a:spcBef>
                      </a:pPr>
                      <a:r>
                        <a:rPr sz="850" spc="15" dirty="0">
                          <a:solidFill>
                            <a:srgbClr val="333333"/>
                          </a:solidFill>
                          <a:latin typeface="Lucida Console"/>
                          <a:cs typeface="Lucida Console"/>
                        </a:rPr>
                        <a:t>3.9</a:t>
                      </a:r>
                      <a:r>
                        <a:rPr sz="850" dirty="0">
                          <a:solidFill>
                            <a:srgbClr val="333333"/>
                          </a:solidFill>
                          <a:latin typeface="Lucida Console"/>
                          <a:cs typeface="Lucida Console"/>
                        </a:rPr>
                        <a:t>G</a:t>
                      </a:r>
                      <a:endParaRPr sz="850">
                        <a:latin typeface="Lucida Console"/>
                        <a:cs typeface="Lucida Console"/>
                      </a:endParaRPr>
                    </a:p>
                  </a:txBody>
                  <a:tcPr marL="0" marR="0" marT="40640" marB="0">
                    <a:solidFill>
                      <a:srgbClr val="F8F8F8"/>
                    </a:solidFill>
                  </a:tcPr>
                </a:tc>
                <a:tc gridSpan="2">
                  <a:txBody>
                    <a:bodyPr/>
                    <a:lstStyle/>
                    <a:p>
                      <a:pPr marL="220979">
                        <a:lnSpc>
                          <a:spcPct val="100000"/>
                        </a:lnSpc>
                        <a:spcBef>
                          <a:spcPts val="320"/>
                        </a:spcBef>
                      </a:pPr>
                      <a:r>
                        <a:rPr sz="850" spc="25" dirty="0">
                          <a:solidFill>
                            <a:srgbClr val="333333"/>
                          </a:solidFill>
                          <a:latin typeface="Lucida Console"/>
                          <a:cs typeface="Lucida Console"/>
                        </a:rPr>
                        <a:t>14G</a:t>
                      </a:r>
                      <a:endParaRPr sz="850">
                        <a:latin typeface="Lucida Console"/>
                        <a:cs typeface="Lucida Console"/>
                      </a:endParaRPr>
                    </a:p>
                  </a:txBody>
                  <a:tcPr marL="0" marR="0" marT="40640" marB="0">
                    <a:solidFill>
                      <a:srgbClr val="F8F8F8"/>
                    </a:solidFill>
                  </a:tcPr>
                </a:tc>
                <a:tc hMerge="1">
                  <a:txBody>
                    <a:bodyPr/>
                    <a:lstStyle/>
                    <a:p>
                      <a:endParaRPr/>
                    </a:p>
                  </a:txBody>
                  <a:tcPr marL="0" marR="0" marT="0" marB="0"/>
                </a:tc>
                <a:tc>
                  <a:txBody>
                    <a:bodyPr/>
                    <a:lstStyle/>
                    <a:p>
                      <a:pPr marL="50800">
                        <a:lnSpc>
                          <a:spcPct val="100000"/>
                        </a:lnSpc>
                        <a:spcBef>
                          <a:spcPts val="320"/>
                        </a:spcBef>
                      </a:pPr>
                      <a:r>
                        <a:rPr sz="850" spc="25" dirty="0">
                          <a:solidFill>
                            <a:srgbClr val="333333"/>
                          </a:solidFill>
                          <a:latin typeface="Lucida Console"/>
                          <a:cs typeface="Lucida Console"/>
                        </a:rPr>
                        <a:t>23%</a:t>
                      </a:r>
                      <a:r>
                        <a:rPr sz="850" spc="-30" dirty="0">
                          <a:solidFill>
                            <a:srgbClr val="333333"/>
                          </a:solidFill>
                          <a:latin typeface="Lucida Console"/>
                          <a:cs typeface="Lucida Console"/>
                        </a:rPr>
                        <a:t> </a:t>
                      </a:r>
                      <a:r>
                        <a:rPr sz="850" spc="30" dirty="0">
                          <a:solidFill>
                            <a:srgbClr val="333333"/>
                          </a:solidFill>
                          <a:latin typeface="Lucida Console"/>
                          <a:cs typeface="Lucida Console"/>
                        </a:rPr>
                        <a:t>//dev/sda1</a:t>
                      </a:r>
                      <a:endParaRPr sz="850">
                        <a:latin typeface="Lucida Console"/>
                        <a:cs typeface="Lucida Console"/>
                      </a:endParaRPr>
                    </a:p>
                  </a:txBody>
                  <a:tcPr marL="0" marR="0" marT="40640" marB="0">
                    <a:solidFill>
                      <a:srgbClr val="F8F8F8"/>
                    </a:solidFill>
                  </a:tcPr>
                </a:tc>
                <a:extLst>
                  <a:ext uri="{0D108BD9-81ED-4DB2-BD59-A6C34878D82A}">
                    <a16:rowId xmlns:a16="http://schemas.microsoft.com/office/drawing/2014/main" val="10003"/>
                  </a:ext>
                </a:extLst>
              </a:tr>
              <a:tr h="142240">
                <a:tc gridSpan="3">
                  <a:txBody>
                    <a:bodyPr/>
                    <a:lstStyle/>
                    <a:p>
                      <a:pPr marL="367665" marR="12065">
                        <a:lnSpc>
                          <a:spcPts val="930"/>
                        </a:lnSpc>
                        <a:spcBef>
                          <a:spcPts val="90"/>
                        </a:spcBef>
                        <a:tabLst>
                          <a:tab pos="848994" algn="l"/>
                          <a:tab pos="1261110" algn="l"/>
                          <a:tab pos="1673225" algn="l"/>
                        </a:tabLst>
                      </a:pPr>
                      <a:r>
                        <a:rPr sz="850" spc="25" dirty="0">
                          <a:solidFill>
                            <a:srgbClr val="333333"/>
                          </a:solidFill>
                          <a:latin typeface="Lucida Console"/>
                          <a:cs typeface="Lucida Console"/>
                        </a:rPr>
                        <a:t>1014M	152M	863M	15%</a:t>
                      </a:r>
                      <a:r>
                        <a:rPr sz="850" spc="-30" dirty="0">
                          <a:solidFill>
                            <a:srgbClr val="333333"/>
                          </a:solidFill>
                          <a:latin typeface="Lucida Console"/>
                          <a:cs typeface="Lucida Console"/>
                        </a:rPr>
                        <a:t> </a:t>
                      </a:r>
                      <a:r>
                        <a:rPr sz="850" spc="30" dirty="0">
                          <a:solidFill>
                            <a:srgbClr val="333333"/>
                          </a:solidFill>
                          <a:latin typeface="Lucida Console"/>
                          <a:cs typeface="Lucida Console"/>
                        </a:rPr>
                        <a:t>/boottmpfs</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R="12065">
                        <a:lnSpc>
                          <a:spcPct val="100000"/>
                        </a:lnSpc>
                      </a:pPr>
                      <a:endParaRPr sz="800">
                        <a:latin typeface="Times New Roman"/>
                        <a:cs typeface="Times New Roman"/>
                      </a:endParaRPr>
                    </a:p>
                  </a:txBody>
                  <a:tcPr marL="0" marR="0" marT="0" marB="0">
                    <a:solidFill>
                      <a:srgbClr val="F8F8F8"/>
                    </a:solidFill>
                  </a:tcPr>
                </a:tc>
                <a:tc>
                  <a:txBody>
                    <a:bodyPr/>
                    <a:lstStyle/>
                    <a:p>
                      <a:pPr marR="12065">
                        <a:lnSpc>
                          <a:spcPct val="100000"/>
                        </a:lnSpc>
                      </a:pPr>
                      <a:endParaRPr sz="800">
                        <a:latin typeface="Times New Roman"/>
                        <a:cs typeface="Times New Roman"/>
                      </a:endParaRPr>
                    </a:p>
                  </a:txBody>
                  <a:tcPr marL="0" marR="0" marT="0" marB="0">
                    <a:solidFill>
                      <a:srgbClr val="F8F8F8"/>
                    </a:solidFill>
                  </a:tcPr>
                </a:tc>
                <a:tc gridSpan="2">
                  <a:txBody>
                    <a:bodyPr/>
                    <a:lstStyle/>
                    <a:p>
                      <a:pPr>
                        <a:lnSpc>
                          <a:spcPct val="100000"/>
                        </a:lnSpc>
                      </a:pPr>
                      <a:endParaRPr sz="800">
                        <a:latin typeface="Times New Roman"/>
                        <a:cs typeface="Times New Roman"/>
                      </a:endParaRPr>
                    </a:p>
                  </a:txBody>
                  <a:tcPr marL="0" marR="0" marT="0" marB="0">
                    <a:solidFill>
                      <a:srgbClr val="F8F8F8"/>
                    </a:solidFill>
                  </a:tcPr>
                </a:tc>
                <a:tc hMerge="1">
                  <a:txBody>
                    <a:bodyPr/>
                    <a:lstStyle/>
                    <a:p>
                      <a:endParaRPr/>
                    </a:p>
                  </a:txBody>
                  <a:tcPr marL="0" marR="0" marT="0" marB="0"/>
                </a:tc>
                <a:tc>
                  <a:txBody>
                    <a:bodyPr/>
                    <a:lstStyle/>
                    <a:p>
                      <a:pPr marL="76835">
                        <a:lnSpc>
                          <a:spcPts val="930"/>
                        </a:lnSpc>
                        <a:spcBef>
                          <a:spcPts val="90"/>
                        </a:spcBef>
                        <a:tabLst>
                          <a:tab pos="555625" algn="l"/>
                          <a:tab pos="898525" algn="l"/>
                          <a:tab pos="1377950" algn="l"/>
                        </a:tabLst>
                      </a:pPr>
                      <a:r>
                        <a:rPr sz="850" spc="25" dirty="0">
                          <a:solidFill>
                            <a:srgbClr val="333333"/>
                          </a:solidFill>
                          <a:latin typeface="Lucida Console"/>
                          <a:cs typeface="Lucida Console"/>
                        </a:rPr>
                        <a:t>197M	16K	197M	</a:t>
                      </a:r>
                      <a:r>
                        <a:rPr sz="850" spc="20" dirty="0">
                          <a:solidFill>
                            <a:srgbClr val="333333"/>
                          </a:solidFill>
                          <a:latin typeface="Lucida Console"/>
                          <a:cs typeface="Lucida Console"/>
                        </a:rPr>
                        <a:t>1%</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4"/>
                  </a:ext>
                </a:extLst>
              </a:tr>
              <a:tr h="200660">
                <a:tc gridSpan="2">
                  <a:txBody>
                    <a:bodyPr/>
                    <a:lstStyle/>
                    <a:p>
                      <a:pPr marL="31750">
                        <a:lnSpc>
                          <a:spcPct val="100000"/>
                        </a:lnSpc>
                        <a:spcBef>
                          <a:spcPts val="320"/>
                        </a:spcBef>
                      </a:pPr>
                      <a:r>
                        <a:rPr sz="850" spc="30" dirty="0">
                          <a:solidFill>
                            <a:srgbClr val="333333"/>
                          </a:solidFill>
                          <a:latin typeface="Lucida Console"/>
                          <a:cs typeface="Lucida Console"/>
                        </a:rPr>
                        <a:t>/run/user/42tmpfs</a:t>
                      </a:r>
                      <a:endParaRPr sz="850">
                        <a:latin typeface="Lucida Console"/>
                        <a:cs typeface="Lucida Console"/>
                      </a:endParaRPr>
                    </a:p>
                  </a:txBody>
                  <a:tcPr marL="0" marR="0" marT="40640" marB="0">
                    <a:solidFill>
                      <a:srgbClr val="F8F8F8"/>
                    </a:solidFill>
                  </a:tcPr>
                </a:tc>
                <a:tc hMerge="1">
                  <a:txBody>
                    <a:bodyPr/>
                    <a:lstStyle/>
                    <a:p>
                      <a:endParaRPr/>
                    </a:p>
                  </a:txBody>
                  <a:tcPr marL="0" marR="0" marT="0" marB="0"/>
                </a:tc>
                <a:tc>
                  <a:txBody>
                    <a:bodyPr/>
                    <a:lstStyle/>
                    <a:p>
                      <a:pPr marL="84455">
                        <a:lnSpc>
                          <a:spcPct val="100000"/>
                        </a:lnSpc>
                        <a:spcBef>
                          <a:spcPts val="320"/>
                        </a:spcBef>
                      </a:pPr>
                      <a:r>
                        <a:rPr sz="850" spc="15" dirty="0">
                          <a:solidFill>
                            <a:srgbClr val="333333"/>
                          </a:solidFill>
                          <a:latin typeface="Lucida Console"/>
                          <a:cs typeface="Lucida Console"/>
                        </a:rPr>
                        <a:t>197</a:t>
                      </a:r>
                      <a:r>
                        <a:rPr sz="850" dirty="0">
                          <a:solidFill>
                            <a:srgbClr val="333333"/>
                          </a:solidFill>
                          <a:latin typeface="Lucida Console"/>
                          <a:cs typeface="Lucida Console"/>
                        </a:rPr>
                        <a:t>M</a:t>
                      </a:r>
                      <a:endParaRPr sz="850">
                        <a:latin typeface="Lucida Console"/>
                        <a:cs typeface="Lucida Console"/>
                      </a:endParaRPr>
                    </a:p>
                  </a:txBody>
                  <a:tcPr marL="0" marR="0" marT="40640" marB="0">
                    <a:solidFill>
                      <a:srgbClr val="F8F8F8"/>
                    </a:solidFill>
                  </a:tcPr>
                </a:tc>
                <a:tc gridSpan="5">
                  <a:txBody>
                    <a:bodyPr/>
                    <a:lstStyle/>
                    <a:p>
                      <a:pPr marL="153670">
                        <a:lnSpc>
                          <a:spcPct val="100000"/>
                        </a:lnSpc>
                        <a:spcBef>
                          <a:spcPts val="320"/>
                        </a:spcBef>
                        <a:tabLst>
                          <a:tab pos="565785" algn="l"/>
                          <a:tab pos="1045210" algn="l"/>
                        </a:tabLst>
                      </a:pPr>
                      <a:r>
                        <a:rPr sz="850" spc="25" dirty="0">
                          <a:solidFill>
                            <a:srgbClr val="333333"/>
                          </a:solidFill>
                          <a:latin typeface="Lucida Console"/>
                          <a:cs typeface="Lucida Console"/>
                        </a:rPr>
                        <a:t>3.4M	194M	</a:t>
                      </a:r>
                      <a:r>
                        <a:rPr sz="850" spc="20" dirty="0">
                          <a:solidFill>
                            <a:srgbClr val="333333"/>
                          </a:solidFill>
                          <a:latin typeface="Lucida Console"/>
                          <a:cs typeface="Lucida Console"/>
                        </a:rPr>
                        <a:t>2%</a:t>
                      </a:r>
                      <a:endParaRPr sz="850">
                        <a:latin typeface="Lucida Console"/>
                        <a:cs typeface="Lucida Console"/>
                      </a:endParaRPr>
                    </a:p>
                  </a:txBody>
                  <a:tcPr marL="0" marR="0" marT="4064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142240">
                <a:tc gridSpan="2">
                  <a:txBody>
                    <a:bodyPr/>
                    <a:lstStyle/>
                    <a:p>
                      <a:pPr marL="31750">
                        <a:lnSpc>
                          <a:spcPts val="930"/>
                        </a:lnSpc>
                        <a:spcBef>
                          <a:spcPts val="90"/>
                        </a:spcBef>
                      </a:pPr>
                      <a:r>
                        <a:rPr sz="850" spc="30" dirty="0">
                          <a:solidFill>
                            <a:srgbClr val="333333"/>
                          </a:solidFill>
                          <a:latin typeface="Lucida Console"/>
                          <a:cs typeface="Lucida Console"/>
                        </a:rPr>
                        <a:t>/run/user/0192.168.10.10:/nfsfile</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a:txBody>
                    <a:bodyPr/>
                    <a:lstStyle/>
                    <a:p>
                      <a:pPr marL="118745" marR="12065">
                        <a:lnSpc>
                          <a:spcPts val="930"/>
                        </a:lnSpc>
                        <a:spcBef>
                          <a:spcPts val="90"/>
                        </a:spcBef>
                      </a:pPr>
                      <a:r>
                        <a:rPr sz="850" spc="25" dirty="0">
                          <a:solidFill>
                            <a:srgbClr val="333333"/>
                          </a:solidFill>
                          <a:latin typeface="Lucida Console"/>
                          <a:cs typeface="Lucida Console"/>
                        </a:rPr>
                        <a:t>17G</a:t>
                      </a:r>
                      <a:endParaRPr sz="850">
                        <a:latin typeface="Lucida Console"/>
                        <a:cs typeface="Lucida Console"/>
                      </a:endParaRPr>
                    </a:p>
                  </a:txBody>
                  <a:tcPr marL="0" marR="0" marT="11430" marB="0">
                    <a:solidFill>
                      <a:srgbClr val="F8F8F8"/>
                    </a:solidFill>
                  </a:tcPr>
                </a:tc>
                <a:tc gridSpan="5">
                  <a:txBody>
                    <a:bodyPr/>
                    <a:lstStyle/>
                    <a:p>
                      <a:pPr marL="119380">
                        <a:lnSpc>
                          <a:spcPts val="930"/>
                        </a:lnSpc>
                        <a:spcBef>
                          <a:spcPts val="90"/>
                        </a:spcBef>
                        <a:tabLst>
                          <a:tab pos="598170" algn="l"/>
                          <a:tab pos="941069" algn="l"/>
                        </a:tabLst>
                      </a:pPr>
                      <a:r>
                        <a:rPr sz="850" spc="25" dirty="0">
                          <a:solidFill>
                            <a:srgbClr val="333333"/>
                          </a:solidFill>
                          <a:latin typeface="Lucida Console"/>
                          <a:cs typeface="Lucida Console"/>
                        </a:rPr>
                        <a:t>3.9G	14G	23%</a:t>
                      </a:r>
                      <a:r>
                        <a:rPr sz="850" spc="-20" dirty="0">
                          <a:solidFill>
                            <a:srgbClr val="333333"/>
                          </a:solidFill>
                          <a:latin typeface="Lucida Console"/>
                          <a:cs typeface="Lucida Console"/>
                        </a:rPr>
                        <a:t> </a:t>
                      </a:r>
                      <a:r>
                        <a:rPr sz="850" spc="30" dirty="0">
                          <a:solidFill>
                            <a:srgbClr val="333333"/>
                          </a:solidFill>
                          <a:latin typeface="Lucida Console"/>
                          <a:cs typeface="Lucida Console"/>
                        </a:rPr>
                        <a:t>/nfsfile/dev/sr0</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6"/>
                  </a:ext>
                </a:extLst>
              </a:tr>
            </a:tbl>
          </a:graphicData>
        </a:graphic>
      </p:graphicFrame>
      <p:sp>
        <p:nvSpPr>
          <p:cNvPr id="30" name="object 30"/>
          <p:cNvSpPr txBox="1"/>
          <p:nvPr/>
        </p:nvSpPr>
        <p:spPr>
          <a:xfrm>
            <a:off x="1809833" y="4864273"/>
            <a:ext cx="713105" cy="161290"/>
          </a:xfrm>
          <a:prstGeom prst="rect">
            <a:avLst/>
          </a:prstGeom>
        </p:spPr>
        <p:txBody>
          <a:bodyPr vert="horz" wrap="square" lIns="0" tIns="17780" rIns="0" bIns="0" rtlCol="0">
            <a:spAutoFit/>
          </a:bodyPr>
          <a:lstStyle/>
          <a:p>
            <a:pPr marL="12700">
              <a:lnSpc>
                <a:spcPct val="100000"/>
              </a:lnSpc>
              <a:spcBef>
                <a:spcPts val="140"/>
              </a:spcBef>
              <a:tabLst>
                <a:tab pos="424180" algn="l"/>
              </a:tabLst>
            </a:pPr>
            <a:r>
              <a:rPr sz="850" spc="30" dirty="0">
                <a:solidFill>
                  <a:srgbClr val="333333"/>
                </a:solidFill>
                <a:latin typeface="Lucida Console"/>
                <a:cs typeface="Lucida Console"/>
              </a:rPr>
              <a:t>6.7</a:t>
            </a:r>
            <a:r>
              <a:rPr sz="850" spc="15" dirty="0">
                <a:solidFill>
                  <a:srgbClr val="333333"/>
                </a:solidFill>
                <a:latin typeface="Lucida Console"/>
                <a:cs typeface="Lucida Console"/>
              </a:rPr>
              <a:t>G</a:t>
            </a:r>
            <a:r>
              <a:rPr sz="850" dirty="0">
                <a:solidFill>
                  <a:srgbClr val="333333"/>
                </a:solidFill>
                <a:latin typeface="Lucida Console"/>
                <a:cs typeface="Lucida Console"/>
              </a:rPr>
              <a:t>	</a:t>
            </a:r>
            <a:r>
              <a:rPr sz="850" spc="30" dirty="0">
                <a:solidFill>
                  <a:srgbClr val="333333"/>
                </a:solidFill>
                <a:latin typeface="Lucida Console"/>
                <a:cs typeface="Lucida Console"/>
              </a:rPr>
              <a:t>6.7</a:t>
            </a:r>
            <a:r>
              <a:rPr sz="850" spc="15" dirty="0">
                <a:solidFill>
                  <a:srgbClr val="333333"/>
                </a:solidFill>
                <a:latin typeface="Lucida Console"/>
                <a:cs typeface="Lucida Console"/>
              </a:rPr>
              <a:t>G</a:t>
            </a:r>
            <a:endParaRPr sz="850">
              <a:latin typeface="Lucida Console"/>
              <a:cs typeface="Lucida Console"/>
            </a:endParaRPr>
          </a:p>
        </p:txBody>
      </p:sp>
      <p:sp>
        <p:nvSpPr>
          <p:cNvPr id="31" name="object 31"/>
          <p:cNvSpPr txBox="1"/>
          <p:nvPr/>
        </p:nvSpPr>
        <p:spPr>
          <a:xfrm>
            <a:off x="2835724" y="4864273"/>
            <a:ext cx="119888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0</a:t>
            </a:r>
            <a:r>
              <a:rPr sz="850" spc="-5" dirty="0">
                <a:solidFill>
                  <a:srgbClr val="333333"/>
                </a:solidFill>
                <a:latin typeface="Lucida Console"/>
                <a:cs typeface="Lucida Console"/>
              </a:rPr>
              <a:t> </a:t>
            </a:r>
            <a:r>
              <a:rPr sz="850" spc="25" dirty="0">
                <a:solidFill>
                  <a:srgbClr val="333333"/>
                </a:solidFill>
                <a:latin typeface="Lucida Console"/>
                <a:cs typeface="Lucida Console"/>
              </a:rPr>
              <a:t>100%</a:t>
            </a:r>
            <a:r>
              <a:rPr sz="850" spc="-5" dirty="0">
                <a:solidFill>
                  <a:srgbClr val="333333"/>
                </a:solidFill>
                <a:latin typeface="Lucida Console"/>
                <a:cs typeface="Lucida Console"/>
              </a:rPr>
              <a:t> </a:t>
            </a:r>
            <a:r>
              <a:rPr sz="850" spc="30" dirty="0">
                <a:solidFill>
                  <a:srgbClr val="333333"/>
                </a:solidFill>
                <a:latin typeface="Lucida Console"/>
                <a:cs typeface="Lucida Console"/>
              </a:rPr>
              <a:t>/media/iso</a:t>
            </a:r>
            <a:endParaRPr sz="850">
              <a:latin typeface="Lucida Console"/>
              <a:cs typeface="Lucida Console"/>
            </a:endParaRPr>
          </a:p>
        </p:txBody>
      </p:sp>
      <p:sp>
        <p:nvSpPr>
          <p:cNvPr id="32" name="object 32"/>
          <p:cNvSpPr txBox="1"/>
          <p:nvPr/>
        </p:nvSpPr>
        <p:spPr>
          <a:xfrm>
            <a:off x="1070306" y="331766"/>
            <a:ext cx="5584190" cy="272415"/>
          </a:xfrm>
          <a:prstGeom prst="rect">
            <a:avLst/>
          </a:prstGeom>
        </p:spPr>
        <p:txBody>
          <a:bodyPr vert="horz" wrap="square" lIns="0" tIns="12700" rIns="0" bIns="0" rtlCol="0">
            <a:spAutoFit/>
          </a:bodyPr>
          <a:lstStyle/>
          <a:p>
            <a:pPr marR="5080" algn="r">
              <a:lnSpc>
                <a:spcPts val="935"/>
              </a:lnSpc>
              <a:spcBef>
                <a:spcPts val="100"/>
              </a:spcBef>
            </a:pPr>
            <a:r>
              <a:rPr sz="800" dirty="0">
                <a:latin typeface="小哥哥网恋吗"/>
                <a:cs typeface="小哥哥网恋吗"/>
              </a:rPr>
              <a:t>5/20</a:t>
            </a:r>
            <a:endParaRPr sz="800">
              <a:latin typeface="小哥哥网恋吗"/>
              <a:cs typeface="小哥哥网恋吗"/>
            </a:endParaRPr>
          </a:p>
          <a:p>
            <a:pPr marL="12700">
              <a:lnSpc>
                <a:spcPts val="994"/>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umount</a:t>
            </a:r>
            <a:r>
              <a:rPr sz="850" spc="35" dirty="0">
                <a:solidFill>
                  <a:srgbClr val="333333"/>
                </a:solidFill>
                <a:latin typeface="Lucida Console"/>
                <a:cs typeface="Lucida Console"/>
              </a:rPr>
              <a:t> </a:t>
            </a:r>
            <a:r>
              <a:rPr sz="850" spc="30" dirty="0">
                <a:solidFill>
                  <a:srgbClr val="333333"/>
                </a:solidFill>
                <a:latin typeface="Lucida Console"/>
                <a:cs typeface="Lucida Console"/>
              </a:rPr>
              <a:t>/dev/cdrom[root@linuxprobe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df</a:t>
            </a:r>
            <a:r>
              <a:rPr sz="850" spc="35" dirty="0">
                <a:solidFill>
                  <a:srgbClr val="333333"/>
                </a:solidFill>
                <a:latin typeface="Lucida Console"/>
                <a:cs typeface="Lucida Console"/>
              </a:rPr>
              <a:t> </a:t>
            </a:r>
            <a:r>
              <a:rPr sz="850" spc="30" dirty="0">
                <a:solidFill>
                  <a:srgbClr val="333333"/>
                </a:solidFill>
                <a:latin typeface="Lucida Console"/>
                <a:cs typeface="Lucida Console"/>
              </a:rPr>
              <a:t>-hFilesystem</a:t>
            </a:r>
            <a:endParaRPr sz="850">
              <a:latin typeface="Lucida Console"/>
              <a:cs typeface="Lucida Console"/>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5494958"/>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181"/>
            <a:ext cx="5651500" cy="1868170"/>
            <a:chOff x="959124" y="368181"/>
            <a:chExt cx="5651500" cy="1868170"/>
          </a:xfrm>
        </p:grpSpPr>
        <p:sp>
          <p:nvSpPr>
            <p:cNvPr id="4" name="object 4"/>
            <p:cNvSpPr/>
            <p:nvPr/>
          </p:nvSpPr>
          <p:spPr>
            <a:xfrm>
              <a:off x="963889" y="372946"/>
              <a:ext cx="5641975" cy="1858645"/>
            </a:xfrm>
            <a:custGeom>
              <a:avLst/>
              <a:gdLst/>
              <a:ahLst/>
              <a:cxnLst/>
              <a:rect l="l" t="t" r="r" b="b"/>
              <a:pathLst>
                <a:path w="5641975" h="1858645">
                  <a:moveTo>
                    <a:pt x="5617597" y="1858238"/>
                  </a:moveTo>
                  <a:lnTo>
                    <a:pt x="23823" y="1858238"/>
                  </a:lnTo>
                  <a:lnTo>
                    <a:pt x="20659" y="1858085"/>
                  </a:lnTo>
                  <a:lnTo>
                    <a:pt x="17629" y="1857495"/>
                  </a:lnTo>
                  <a:lnTo>
                    <a:pt x="14703" y="1856151"/>
                  </a:lnTo>
                  <a:lnTo>
                    <a:pt x="11787" y="1855112"/>
                  </a:lnTo>
                  <a:lnTo>
                    <a:pt x="0" y="1837540"/>
                  </a:lnTo>
                  <a:lnTo>
                    <a:pt x="0" y="1834414"/>
                  </a:lnTo>
                  <a:lnTo>
                    <a:pt x="0" y="20545"/>
                  </a:lnTo>
                  <a:lnTo>
                    <a:pt x="20659" y="0"/>
                  </a:lnTo>
                  <a:lnTo>
                    <a:pt x="5620751" y="0"/>
                  </a:lnTo>
                  <a:lnTo>
                    <a:pt x="5641421" y="20545"/>
                  </a:lnTo>
                  <a:lnTo>
                    <a:pt x="5641421" y="1837540"/>
                  </a:lnTo>
                  <a:lnTo>
                    <a:pt x="5626717" y="1856151"/>
                  </a:lnTo>
                  <a:lnTo>
                    <a:pt x="5623791" y="1857495"/>
                  </a:lnTo>
                  <a:lnTo>
                    <a:pt x="5620751" y="1858085"/>
                  </a:lnTo>
                  <a:lnTo>
                    <a:pt x="5617597" y="1858238"/>
                  </a:lnTo>
                  <a:close/>
                </a:path>
              </a:pathLst>
            </a:custGeom>
            <a:solidFill>
              <a:srgbClr val="F8F8F8"/>
            </a:solidFill>
          </p:spPr>
          <p:txBody>
            <a:bodyPr wrap="square" lIns="0" tIns="0" rIns="0" bIns="0" rtlCol="0"/>
            <a:lstStyle/>
            <a:p>
              <a:endParaRPr/>
            </a:p>
          </p:txBody>
        </p:sp>
        <p:sp>
          <p:nvSpPr>
            <p:cNvPr id="5" name="object 5"/>
            <p:cNvSpPr/>
            <p:nvPr/>
          </p:nvSpPr>
          <p:spPr>
            <a:xfrm>
              <a:off x="963889" y="372946"/>
              <a:ext cx="5641975" cy="1858645"/>
            </a:xfrm>
            <a:custGeom>
              <a:avLst/>
              <a:gdLst/>
              <a:ahLst/>
              <a:cxnLst/>
              <a:rect l="l" t="t" r="r" b="b"/>
              <a:pathLst>
                <a:path w="5641975" h="1858645">
                  <a:moveTo>
                    <a:pt x="0" y="1834414"/>
                  </a:moveTo>
                  <a:lnTo>
                    <a:pt x="0" y="23823"/>
                  </a:lnTo>
                  <a:lnTo>
                    <a:pt x="0" y="20545"/>
                  </a:lnTo>
                  <a:lnTo>
                    <a:pt x="600" y="17419"/>
                  </a:lnTo>
                  <a:lnTo>
                    <a:pt x="1810" y="14446"/>
                  </a:lnTo>
                  <a:lnTo>
                    <a:pt x="3020" y="11463"/>
                  </a:lnTo>
                  <a:lnTo>
                    <a:pt x="4745" y="8938"/>
                  </a:lnTo>
                  <a:lnTo>
                    <a:pt x="6975" y="6851"/>
                  </a:lnTo>
                  <a:lnTo>
                    <a:pt x="9214" y="4612"/>
                  </a:lnTo>
                  <a:lnTo>
                    <a:pt x="11787" y="2830"/>
                  </a:lnTo>
                  <a:lnTo>
                    <a:pt x="14703" y="1639"/>
                  </a:lnTo>
                  <a:lnTo>
                    <a:pt x="17629" y="600"/>
                  </a:lnTo>
                  <a:lnTo>
                    <a:pt x="20659" y="0"/>
                  </a:lnTo>
                  <a:lnTo>
                    <a:pt x="23823" y="0"/>
                  </a:lnTo>
                  <a:lnTo>
                    <a:pt x="5617597" y="0"/>
                  </a:lnTo>
                  <a:lnTo>
                    <a:pt x="5620751" y="0"/>
                  </a:lnTo>
                  <a:lnTo>
                    <a:pt x="5623791" y="600"/>
                  </a:lnTo>
                  <a:lnTo>
                    <a:pt x="5626717" y="1639"/>
                  </a:lnTo>
                  <a:lnTo>
                    <a:pt x="5629633" y="2830"/>
                  </a:lnTo>
                  <a:lnTo>
                    <a:pt x="5632206" y="4612"/>
                  </a:lnTo>
                  <a:lnTo>
                    <a:pt x="5634445" y="6851"/>
                  </a:lnTo>
                  <a:lnTo>
                    <a:pt x="5636675" y="8938"/>
                  </a:lnTo>
                  <a:lnTo>
                    <a:pt x="5638400" y="11463"/>
                  </a:lnTo>
                  <a:lnTo>
                    <a:pt x="5639610" y="14446"/>
                  </a:lnTo>
                  <a:lnTo>
                    <a:pt x="5640820" y="17419"/>
                  </a:lnTo>
                  <a:lnTo>
                    <a:pt x="5641421" y="20545"/>
                  </a:lnTo>
                  <a:lnTo>
                    <a:pt x="5641421" y="23823"/>
                  </a:lnTo>
                  <a:lnTo>
                    <a:pt x="5641421" y="1834414"/>
                  </a:lnTo>
                  <a:lnTo>
                    <a:pt x="5641421" y="1837540"/>
                  </a:lnTo>
                  <a:lnTo>
                    <a:pt x="5640820" y="1840523"/>
                  </a:lnTo>
                  <a:lnTo>
                    <a:pt x="5639610" y="1843343"/>
                  </a:lnTo>
                  <a:lnTo>
                    <a:pt x="5638400" y="1846174"/>
                  </a:lnTo>
                  <a:lnTo>
                    <a:pt x="5626717" y="1856151"/>
                  </a:lnTo>
                  <a:lnTo>
                    <a:pt x="5623791" y="1857495"/>
                  </a:lnTo>
                  <a:lnTo>
                    <a:pt x="5620751" y="1858085"/>
                  </a:lnTo>
                  <a:lnTo>
                    <a:pt x="5617597" y="1858238"/>
                  </a:lnTo>
                  <a:lnTo>
                    <a:pt x="23823" y="1858238"/>
                  </a:lnTo>
                  <a:lnTo>
                    <a:pt x="20659" y="1858085"/>
                  </a:lnTo>
                  <a:lnTo>
                    <a:pt x="17629" y="1857495"/>
                  </a:lnTo>
                  <a:lnTo>
                    <a:pt x="14703" y="1856151"/>
                  </a:lnTo>
                  <a:lnTo>
                    <a:pt x="11787" y="1855112"/>
                  </a:lnTo>
                  <a:lnTo>
                    <a:pt x="1810" y="1843343"/>
                  </a:lnTo>
                  <a:lnTo>
                    <a:pt x="600" y="1840523"/>
                  </a:lnTo>
                  <a:lnTo>
                    <a:pt x="0" y="1837540"/>
                  </a:lnTo>
                  <a:lnTo>
                    <a:pt x="0" y="183441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3891"/>
              <a:ext cx="5556250" cy="1715770"/>
            </a:xfrm>
            <a:custGeom>
              <a:avLst/>
              <a:gdLst/>
              <a:ahLst/>
              <a:cxnLst/>
              <a:rect l="l" t="t" r="r" b="b"/>
              <a:pathLst>
                <a:path w="5556250" h="1715770">
                  <a:moveTo>
                    <a:pt x="5555656" y="1715296"/>
                  </a:moveTo>
                  <a:lnTo>
                    <a:pt x="0" y="1715296"/>
                  </a:lnTo>
                  <a:lnTo>
                    <a:pt x="0" y="0"/>
                  </a:lnTo>
                  <a:lnTo>
                    <a:pt x="5555656" y="0"/>
                  </a:lnTo>
                  <a:lnTo>
                    <a:pt x="5555656" y="1715296"/>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2385257"/>
            <a:ext cx="516064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这样填写信息后重启</a:t>
            </a:r>
            <a:r>
              <a:rPr sz="950" b="1" spc="60" dirty="0">
                <a:solidFill>
                  <a:srgbClr val="333333"/>
                </a:solidFill>
                <a:latin typeface="Trebuchet MS"/>
                <a:cs typeface="Trebuchet MS"/>
              </a:rPr>
              <a:t>autofs</a:t>
            </a:r>
            <a:r>
              <a:rPr sz="950" b="1" spc="25" dirty="0">
                <a:solidFill>
                  <a:srgbClr val="333333"/>
                </a:solidFill>
                <a:latin typeface="微软雅黑"/>
                <a:cs typeface="微软雅黑"/>
              </a:rPr>
              <a:t>服务程序，进入到</a:t>
            </a:r>
            <a:r>
              <a:rPr sz="950" b="1" spc="40" dirty="0">
                <a:solidFill>
                  <a:srgbClr val="333333"/>
                </a:solidFill>
                <a:latin typeface="Trebuchet MS"/>
                <a:cs typeface="Trebuchet MS"/>
              </a:rPr>
              <a:t>/misc/nfsfile</a:t>
            </a:r>
            <a:r>
              <a:rPr sz="950" b="1" spc="25" dirty="0">
                <a:solidFill>
                  <a:srgbClr val="333333"/>
                </a:solidFill>
                <a:latin typeface="微软雅黑"/>
                <a:cs typeface="微软雅黑"/>
              </a:rPr>
              <a:t>目录时，共享信息便会自动挂载：</a:t>
            </a:r>
            <a:endParaRPr sz="950">
              <a:latin typeface="微软雅黑"/>
              <a:cs typeface="微软雅黑"/>
            </a:endParaRPr>
          </a:p>
        </p:txBody>
      </p:sp>
      <p:grpSp>
        <p:nvGrpSpPr>
          <p:cNvPr id="8" name="object 8"/>
          <p:cNvGrpSpPr/>
          <p:nvPr/>
        </p:nvGrpSpPr>
        <p:grpSpPr>
          <a:xfrm>
            <a:off x="959124" y="2712375"/>
            <a:ext cx="5651500" cy="1868170"/>
            <a:chOff x="959124" y="2712375"/>
            <a:chExt cx="5651500" cy="1868170"/>
          </a:xfrm>
        </p:grpSpPr>
        <p:sp>
          <p:nvSpPr>
            <p:cNvPr id="9" name="object 9"/>
            <p:cNvSpPr/>
            <p:nvPr/>
          </p:nvSpPr>
          <p:spPr>
            <a:xfrm>
              <a:off x="963889" y="2717140"/>
              <a:ext cx="5641975" cy="1858645"/>
            </a:xfrm>
            <a:custGeom>
              <a:avLst/>
              <a:gdLst/>
              <a:ahLst/>
              <a:cxnLst/>
              <a:rect l="l" t="t" r="r" b="b"/>
              <a:pathLst>
                <a:path w="5641975" h="1858645">
                  <a:moveTo>
                    <a:pt x="5617597" y="1858238"/>
                  </a:moveTo>
                  <a:lnTo>
                    <a:pt x="23823" y="1858238"/>
                  </a:lnTo>
                  <a:lnTo>
                    <a:pt x="20659" y="1858086"/>
                  </a:lnTo>
                  <a:lnTo>
                    <a:pt x="0" y="1837388"/>
                  </a:lnTo>
                  <a:lnTo>
                    <a:pt x="0" y="1834414"/>
                  </a:lnTo>
                  <a:lnTo>
                    <a:pt x="0" y="20545"/>
                  </a:lnTo>
                  <a:lnTo>
                    <a:pt x="20659" y="0"/>
                  </a:lnTo>
                  <a:lnTo>
                    <a:pt x="5620752" y="0"/>
                  </a:lnTo>
                  <a:lnTo>
                    <a:pt x="5641421" y="20545"/>
                  </a:lnTo>
                  <a:lnTo>
                    <a:pt x="5641421" y="1837388"/>
                  </a:lnTo>
                  <a:lnTo>
                    <a:pt x="5620752" y="1858086"/>
                  </a:lnTo>
                  <a:lnTo>
                    <a:pt x="5617597" y="1858238"/>
                  </a:lnTo>
                  <a:close/>
                </a:path>
              </a:pathLst>
            </a:custGeom>
            <a:solidFill>
              <a:srgbClr val="F8F8F8"/>
            </a:solidFill>
          </p:spPr>
          <p:txBody>
            <a:bodyPr wrap="square" lIns="0" tIns="0" rIns="0" bIns="0" rtlCol="0"/>
            <a:lstStyle/>
            <a:p>
              <a:endParaRPr/>
            </a:p>
          </p:txBody>
        </p:sp>
        <p:sp>
          <p:nvSpPr>
            <p:cNvPr id="10" name="object 10"/>
            <p:cNvSpPr/>
            <p:nvPr/>
          </p:nvSpPr>
          <p:spPr>
            <a:xfrm>
              <a:off x="963889" y="2717140"/>
              <a:ext cx="5641975" cy="1858645"/>
            </a:xfrm>
            <a:custGeom>
              <a:avLst/>
              <a:gdLst/>
              <a:ahLst/>
              <a:cxnLst/>
              <a:rect l="l" t="t" r="r" b="b"/>
              <a:pathLst>
                <a:path w="5641975" h="1858645">
                  <a:moveTo>
                    <a:pt x="0" y="1834414"/>
                  </a:moveTo>
                  <a:lnTo>
                    <a:pt x="0" y="23823"/>
                  </a:lnTo>
                  <a:lnTo>
                    <a:pt x="0" y="20545"/>
                  </a:lnTo>
                  <a:lnTo>
                    <a:pt x="600" y="17419"/>
                  </a:lnTo>
                  <a:lnTo>
                    <a:pt x="1810" y="14589"/>
                  </a:lnTo>
                  <a:lnTo>
                    <a:pt x="3020" y="11759"/>
                  </a:lnTo>
                  <a:lnTo>
                    <a:pt x="4745" y="9234"/>
                  </a:lnTo>
                  <a:lnTo>
                    <a:pt x="6975" y="6994"/>
                  </a:lnTo>
                  <a:lnTo>
                    <a:pt x="9214" y="4612"/>
                  </a:lnTo>
                  <a:lnTo>
                    <a:pt x="11787" y="2830"/>
                  </a:lnTo>
                  <a:lnTo>
                    <a:pt x="14703" y="1791"/>
                  </a:lnTo>
                  <a:lnTo>
                    <a:pt x="17629" y="600"/>
                  </a:lnTo>
                  <a:lnTo>
                    <a:pt x="20659" y="0"/>
                  </a:lnTo>
                  <a:lnTo>
                    <a:pt x="23823" y="0"/>
                  </a:lnTo>
                  <a:lnTo>
                    <a:pt x="5617597" y="0"/>
                  </a:lnTo>
                  <a:lnTo>
                    <a:pt x="5620752" y="0"/>
                  </a:lnTo>
                  <a:lnTo>
                    <a:pt x="5623792" y="600"/>
                  </a:lnTo>
                  <a:lnTo>
                    <a:pt x="5626717" y="1791"/>
                  </a:lnTo>
                  <a:lnTo>
                    <a:pt x="5629633" y="2830"/>
                  </a:lnTo>
                  <a:lnTo>
                    <a:pt x="5632206" y="4612"/>
                  </a:lnTo>
                  <a:lnTo>
                    <a:pt x="5634446" y="6994"/>
                  </a:lnTo>
                  <a:lnTo>
                    <a:pt x="5636675" y="9234"/>
                  </a:lnTo>
                  <a:lnTo>
                    <a:pt x="5638400" y="11759"/>
                  </a:lnTo>
                  <a:lnTo>
                    <a:pt x="5639610" y="14589"/>
                  </a:lnTo>
                  <a:lnTo>
                    <a:pt x="5640821" y="17419"/>
                  </a:lnTo>
                  <a:lnTo>
                    <a:pt x="5641421" y="20545"/>
                  </a:lnTo>
                  <a:lnTo>
                    <a:pt x="5641421" y="23823"/>
                  </a:lnTo>
                  <a:lnTo>
                    <a:pt x="5641421" y="1834414"/>
                  </a:lnTo>
                  <a:lnTo>
                    <a:pt x="5641421" y="1837388"/>
                  </a:lnTo>
                  <a:lnTo>
                    <a:pt x="5640821" y="1840370"/>
                  </a:lnTo>
                  <a:lnTo>
                    <a:pt x="5639610" y="1843201"/>
                  </a:lnTo>
                  <a:lnTo>
                    <a:pt x="5638400" y="1846031"/>
                  </a:lnTo>
                  <a:lnTo>
                    <a:pt x="5636675" y="1848709"/>
                  </a:lnTo>
                  <a:lnTo>
                    <a:pt x="5617597" y="1858238"/>
                  </a:lnTo>
                  <a:lnTo>
                    <a:pt x="23823" y="1858238"/>
                  </a:lnTo>
                  <a:lnTo>
                    <a:pt x="0" y="1837388"/>
                  </a:lnTo>
                  <a:lnTo>
                    <a:pt x="0" y="1834414"/>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2798235"/>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4687569"/>
            <a:ext cx="5574030" cy="5514340"/>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真棒！又</a:t>
            </a:r>
            <a:r>
              <a:rPr sz="950" b="1" spc="50" dirty="0">
                <a:solidFill>
                  <a:srgbClr val="333333"/>
                </a:solidFill>
                <a:latin typeface="Trebuchet MS"/>
                <a:cs typeface="Trebuchet MS"/>
              </a:rPr>
              <a:t>get</a:t>
            </a:r>
            <a:r>
              <a:rPr sz="950" b="1" spc="25" dirty="0">
                <a:solidFill>
                  <a:srgbClr val="333333"/>
                </a:solidFill>
                <a:latin typeface="微软雅黑"/>
                <a:cs typeface="微软雅黑"/>
              </a:rPr>
              <a:t>到了一个全新的技能，有了</a:t>
            </a:r>
            <a:r>
              <a:rPr sz="950" b="1" spc="60" dirty="0">
                <a:solidFill>
                  <a:srgbClr val="333333"/>
                </a:solidFill>
                <a:latin typeface="Trebuchet MS"/>
                <a:cs typeface="Trebuchet MS"/>
              </a:rPr>
              <a:t>autofs</a:t>
            </a:r>
            <a:r>
              <a:rPr sz="950" b="1" spc="20" dirty="0">
                <a:solidFill>
                  <a:srgbClr val="333333"/>
                </a:solidFill>
                <a:latin typeface="微软雅黑"/>
                <a:cs typeface="微软雅黑"/>
              </a:rPr>
              <a:t>服务就能让工作更加的便捷了呢，不用总想着挂载设备 </a:t>
            </a:r>
            <a:r>
              <a:rPr sz="950" b="1" spc="25" dirty="0">
                <a:solidFill>
                  <a:srgbClr val="333333"/>
                </a:solidFill>
                <a:latin typeface="微软雅黑"/>
                <a:cs typeface="微软雅黑"/>
              </a:rPr>
              <a:t>的问题，它就能帮我们自动完成了</a:t>
            </a:r>
            <a:r>
              <a:rPr sz="950" b="1" dirty="0">
                <a:solidFill>
                  <a:srgbClr val="333333"/>
                </a:solidFill>
                <a:latin typeface="Trebuchet MS"/>
                <a:cs typeface="Trebuchet MS"/>
              </a:rPr>
              <a:t>~</a:t>
            </a:r>
            <a:r>
              <a:rPr sz="950" b="1" spc="25" dirty="0">
                <a:solidFill>
                  <a:srgbClr val="333333"/>
                </a:solidFill>
                <a:latin typeface="微软雅黑"/>
                <a:cs typeface="微软雅黑"/>
              </a:rPr>
              <a:t>稍作休息，继续前进！</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193675">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193675" marR="130810">
              <a:lnSpc>
                <a:spcPct val="131600"/>
              </a:lnSpc>
              <a:spcBef>
                <a:spcPts val="82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marL="12700" marR="1244600">
              <a:lnSpc>
                <a:spcPct val="197400"/>
              </a:lnSpc>
              <a:spcBef>
                <a:spcPts val="5"/>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 </a:t>
            </a:r>
            <a:r>
              <a:rPr sz="950" b="1" spc="360" dirty="0">
                <a:solidFill>
                  <a:srgbClr val="333333"/>
                </a:solidFill>
                <a:latin typeface="Trebuchet MS"/>
                <a:cs typeface="Trebuchet MS"/>
              </a:rPr>
              <a:t> </a:t>
            </a:r>
            <a:r>
              <a:rPr sz="950" b="1" spc="1015" dirty="0">
                <a:solidFill>
                  <a:srgbClr val="333333"/>
                </a:solidFill>
                <a:latin typeface="Trebuchet MS"/>
                <a:cs typeface="Trebuchet MS"/>
              </a:rPr>
              <a:t> </a:t>
            </a:r>
            <a:r>
              <a:rPr sz="950" b="1" dirty="0">
                <a:solidFill>
                  <a:srgbClr val="333333"/>
                </a:solidFill>
                <a:latin typeface="Trebuchet MS"/>
                <a:cs typeface="Trebuchet MS"/>
              </a:rPr>
              <a:t>1</a:t>
            </a:r>
            <a:r>
              <a:rPr sz="950" b="1" spc="25" dirty="0">
                <a:solidFill>
                  <a:srgbClr val="333333"/>
                </a:solidFill>
                <a:latin typeface="微软雅黑"/>
                <a:cs typeface="微软雅黑"/>
              </a:rPr>
              <a:t>．要想实现</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系统与</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系统之间的文件共享，能否使用</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a:t>
            </a:r>
            <a:endParaRPr sz="950">
              <a:latin typeface="微软雅黑"/>
              <a:cs typeface="微软雅黑"/>
            </a:endParaRPr>
          </a:p>
          <a:p>
            <a:pPr>
              <a:lnSpc>
                <a:spcPct val="100000"/>
              </a:lnSpc>
              <a:spcBef>
                <a:spcPts val="75"/>
              </a:spcBef>
            </a:pPr>
            <a:endParaRPr sz="600">
              <a:latin typeface="微软雅黑"/>
              <a:cs typeface="微软雅黑"/>
            </a:endParaRPr>
          </a:p>
          <a:p>
            <a:pPr marL="12700">
              <a:lnSpc>
                <a:spcPct val="100000"/>
              </a:lnSpc>
              <a:spcBef>
                <a:spcPts val="5"/>
              </a:spcBef>
            </a:pPr>
            <a:r>
              <a:rPr sz="950" b="1" spc="25" dirty="0">
                <a:solidFill>
                  <a:srgbClr val="333333"/>
                </a:solidFill>
                <a:latin typeface="微软雅黑"/>
                <a:cs typeface="微软雅黑"/>
              </a:rPr>
              <a:t>答：不可以，应该使用</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服务仅能实现</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系统之间的文件共享。</a:t>
            </a:r>
            <a:endParaRPr sz="950">
              <a:latin typeface="微软雅黑"/>
              <a:cs typeface="微软雅黑"/>
            </a:endParaRPr>
          </a:p>
          <a:p>
            <a:pPr marL="12700" marR="1843405">
              <a:lnSpc>
                <a:spcPts val="2330"/>
              </a:lnSpc>
              <a:spcBef>
                <a:spcPts val="195"/>
              </a:spcBef>
              <a:buSzPct val="89473"/>
              <a:buFont typeface="Trebuchet MS"/>
              <a:buAutoNum type="arabicPeriod" startAt="2"/>
              <a:tabLst>
                <a:tab pos="208279" algn="l"/>
              </a:tabLst>
            </a:pPr>
            <a:r>
              <a:rPr sz="950" b="1" spc="25" dirty="0">
                <a:solidFill>
                  <a:srgbClr val="333333"/>
                </a:solidFill>
                <a:latin typeface="微软雅黑"/>
                <a:cs typeface="微软雅黑"/>
              </a:rPr>
              <a:t>用于管理</a:t>
            </a:r>
            <a:r>
              <a:rPr sz="950" b="1" spc="80" dirty="0">
                <a:solidFill>
                  <a:srgbClr val="333333"/>
                </a:solidFill>
                <a:latin typeface="Trebuchet MS"/>
                <a:cs typeface="Trebuchet MS"/>
              </a:rPr>
              <a:t>Samba</a:t>
            </a:r>
            <a:r>
              <a:rPr sz="950" b="1" spc="20" dirty="0">
                <a:solidFill>
                  <a:srgbClr val="333333"/>
                </a:solidFill>
                <a:latin typeface="微软雅黑"/>
                <a:cs typeface="微软雅黑"/>
              </a:rPr>
              <a:t>服务程序的独立账户信息数据库的命令是什么？ </a:t>
            </a:r>
            <a:r>
              <a:rPr sz="950" b="1" spc="25" dirty="0">
                <a:solidFill>
                  <a:srgbClr val="333333"/>
                </a:solidFill>
                <a:latin typeface="微软雅黑"/>
                <a:cs typeface="微软雅黑"/>
              </a:rPr>
              <a:t>答</a:t>
            </a:r>
            <a:r>
              <a:rPr sz="950" b="1" spc="45" dirty="0">
                <a:solidFill>
                  <a:srgbClr val="333333"/>
                </a:solidFill>
                <a:latin typeface="微软雅黑"/>
                <a:cs typeface="微软雅黑"/>
              </a:rPr>
              <a:t>：</a:t>
            </a:r>
            <a:r>
              <a:rPr sz="950" b="1" spc="45" dirty="0">
                <a:solidFill>
                  <a:srgbClr val="333333"/>
                </a:solidFill>
                <a:latin typeface="Trebuchet MS"/>
                <a:cs typeface="Trebuchet MS"/>
              </a:rPr>
              <a:t>pdbedit</a:t>
            </a:r>
            <a:r>
              <a:rPr sz="950" b="1" spc="25" dirty="0">
                <a:solidFill>
                  <a:srgbClr val="333333"/>
                </a:solidFill>
                <a:latin typeface="微软雅黑"/>
                <a:cs typeface="微软雅黑"/>
              </a:rPr>
              <a:t>命令用于管理</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服务程序的账户信息数据库。</a:t>
            </a:r>
            <a:endParaRPr sz="950">
              <a:latin typeface="微软雅黑"/>
              <a:cs typeface="微软雅黑"/>
            </a:endParaRPr>
          </a:p>
          <a:p>
            <a:pPr marL="207645" indent="-195580">
              <a:lnSpc>
                <a:spcPct val="100000"/>
              </a:lnSpc>
              <a:spcBef>
                <a:spcPts val="830"/>
              </a:spcBef>
              <a:buSzPct val="89473"/>
              <a:buFont typeface="Trebuchet MS"/>
              <a:buAutoNum type="arabicPeriod" startAt="2"/>
              <a:tabLst>
                <a:tab pos="208279" algn="l"/>
              </a:tabLst>
            </a:pPr>
            <a:r>
              <a:rPr sz="950" b="1" spc="25" dirty="0">
                <a:solidFill>
                  <a:srgbClr val="333333"/>
                </a:solidFill>
                <a:latin typeface="微软雅黑"/>
                <a:cs typeface="微软雅黑"/>
              </a:rPr>
              <a:t>简述在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系统中使用</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服务程序来共享资源的方法。</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答：在开始菜单的输入框中按照</a:t>
            </a:r>
            <a:r>
              <a:rPr sz="950" b="1" spc="60" dirty="0">
                <a:solidFill>
                  <a:srgbClr val="333333"/>
                </a:solidFill>
                <a:latin typeface="Trebuchet MS"/>
                <a:cs typeface="Trebuchet MS"/>
              </a:rPr>
              <a:t>\</a:t>
            </a:r>
            <a:r>
              <a:rPr sz="950" b="1" spc="-20" dirty="0">
                <a:solidFill>
                  <a:srgbClr val="333333"/>
                </a:solidFill>
                <a:latin typeface="Trebuchet MS"/>
                <a:cs typeface="Trebuchet MS"/>
              </a:rPr>
              <a:t>192.168.10.1</a:t>
            </a:r>
            <a:r>
              <a:rPr sz="950" b="1" spc="-25" dirty="0">
                <a:solidFill>
                  <a:srgbClr val="333333"/>
                </a:solidFill>
                <a:latin typeface="Trebuchet MS"/>
                <a:cs typeface="Trebuchet MS"/>
              </a:rPr>
              <a:t>0</a:t>
            </a:r>
            <a:r>
              <a:rPr sz="950" b="1" spc="25" dirty="0">
                <a:solidFill>
                  <a:srgbClr val="333333"/>
                </a:solidFill>
                <a:latin typeface="微软雅黑"/>
                <a:cs typeface="微软雅黑"/>
              </a:rPr>
              <a:t>的格式输入访问命令并回车执行即可。在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的</a:t>
            </a:r>
            <a:endParaRPr sz="950">
              <a:latin typeface="微软雅黑"/>
              <a:cs typeface="微软雅黑"/>
            </a:endParaRPr>
          </a:p>
          <a:p>
            <a:pPr marL="12700">
              <a:lnSpc>
                <a:spcPct val="100000"/>
              </a:lnSpc>
              <a:spcBef>
                <a:spcPts val="360"/>
              </a:spcBef>
            </a:pPr>
            <a:r>
              <a:rPr sz="950" b="1" spc="-125" dirty="0">
                <a:solidFill>
                  <a:srgbClr val="333333"/>
                </a:solidFill>
                <a:latin typeface="Trebuchet MS"/>
                <a:cs typeface="Trebuchet MS"/>
              </a:rPr>
              <a:t>“</a:t>
            </a:r>
            <a:r>
              <a:rPr sz="950" b="1" spc="25" dirty="0">
                <a:solidFill>
                  <a:srgbClr val="333333"/>
                </a:solidFill>
                <a:latin typeface="微软雅黑"/>
                <a:cs typeface="微软雅黑"/>
              </a:rPr>
              <a:t>运行</a:t>
            </a:r>
            <a:r>
              <a:rPr sz="950" b="1" spc="-125" dirty="0">
                <a:solidFill>
                  <a:srgbClr val="333333"/>
                </a:solidFill>
                <a:latin typeface="Trebuchet MS"/>
                <a:cs typeface="Trebuchet MS"/>
              </a:rPr>
              <a:t>”</a:t>
            </a:r>
            <a:r>
              <a:rPr sz="950" b="1" spc="25" dirty="0">
                <a:solidFill>
                  <a:srgbClr val="333333"/>
                </a:solidFill>
                <a:latin typeface="微软雅黑"/>
                <a:cs typeface="微软雅黑"/>
              </a:rPr>
              <a:t>命令框中按照</a:t>
            </a:r>
            <a:r>
              <a:rPr sz="950" b="1" spc="-30" dirty="0">
                <a:solidFill>
                  <a:srgbClr val="333333"/>
                </a:solidFill>
                <a:latin typeface="Trebuchet MS"/>
                <a:cs typeface="Trebuchet MS"/>
              </a:rPr>
              <a:t>“\192.168.10.10”</a:t>
            </a:r>
            <a:r>
              <a:rPr sz="950" b="1" spc="25" dirty="0">
                <a:solidFill>
                  <a:srgbClr val="333333"/>
                </a:solidFill>
                <a:latin typeface="微软雅黑"/>
                <a:cs typeface="微软雅黑"/>
              </a:rPr>
              <a:t>的格式输入访问命令并按回车键即可。</a:t>
            </a:r>
            <a:endParaRPr sz="950">
              <a:latin typeface="微软雅黑"/>
              <a:cs typeface="微软雅黑"/>
            </a:endParaRPr>
          </a:p>
          <a:p>
            <a:pPr>
              <a:lnSpc>
                <a:spcPct val="100000"/>
              </a:lnSpc>
              <a:spcBef>
                <a:spcPts val="80"/>
              </a:spcBef>
            </a:pPr>
            <a:endParaRPr sz="600">
              <a:latin typeface="微软雅黑"/>
              <a:cs typeface="微软雅黑"/>
            </a:endParaRPr>
          </a:p>
          <a:p>
            <a:pPr marL="207645" indent="-195580">
              <a:lnSpc>
                <a:spcPct val="100000"/>
              </a:lnSpc>
              <a:buSzPct val="89473"/>
              <a:buFont typeface="Trebuchet MS"/>
              <a:buAutoNum type="arabicPeriod" startAt="4"/>
              <a:tabLst>
                <a:tab pos="208279" algn="l"/>
              </a:tabLst>
            </a:pPr>
            <a:r>
              <a:rPr sz="950" b="1" spc="25" dirty="0">
                <a:solidFill>
                  <a:srgbClr val="333333"/>
                </a:solidFill>
                <a:latin typeface="微软雅黑"/>
                <a:cs typeface="微软雅黑"/>
              </a:rPr>
              <a:t>简述在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系统中使用</a:t>
            </a:r>
            <a:r>
              <a:rPr sz="950" b="1" spc="80" dirty="0">
                <a:solidFill>
                  <a:srgbClr val="333333"/>
                </a:solidFill>
                <a:latin typeface="Trebuchet MS"/>
                <a:cs typeface="Trebuchet MS"/>
              </a:rPr>
              <a:t>Samba</a:t>
            </a:r>
            <a:r>
              <a:rPr sz="950" b="1" spc="25" dirty="0">
                <a:solidFill>
                  <a:srgbClr val="333333"/>
                </a:solidFill>
                <a:latin typeface="微软雅黑"/>
                <a:cs typeface="微软雅黑"/>
              </a:rPr>
              <a:t>服务程序来共享资源的步骤方法。</a:t>
            </a:r>
            <a:endParaRPr sz="950">
              <a:latin typeface="微软雅黑"/>
              <a:cs typeface="微软雅黑"/>
            </a:endParaRPr>
          </a:p>
          <a:p>
            <a:pPr marL="12700">
              <a:lnSpc>
                <a:spcPct val="100000"/>
              </a:lnSpc>
              <a:spcBef>
                <a:spcPts val="1115"/>
              </a:spcBef>
            </a:pPr>
            <a:r>
              <a:rPr sz="950" b="1" spc="25" dirty="0">
                <a:solidFill>
                  <a:srgbClr val="333333"/>
                </a:solidFill>
                <a:latin typeface="微软雅黑"/>
                <a:cs typeface="微软雅黑"/>
              </a:rPr>
              <a:t>答：首先应创建密码认证文件以及挂载目录，然后把挂载信息写入到</a:t>
            </a:r>
            <a:r>
              <a:rPr sz="950" b="1" spc="45" dirty="0">
                <a:solidFill>
                  <a:srgbClr val="333333"/>
                </a:solidFill>
                <a:latin typeface="Trebuchet MS"/>
                <a:cs typeface="Trebuchet MS"/>
              </a:rPr>
              <a:t>/etc/fstab</a:t>
            </a:r>
            <a:r>
              <a:rPr sz="950" b="1" spc="25" dirty="0">
                <a:solidFill>
                  <a:srgbClr val="333333"/>
                </a:solidFill>
                <a:latin typeface="微软雅黑"/>
                <a:cs typeface="微软雅黑"/>
              </a:rPr>
              <a:t>文件中，最后执行</a:t>
            </a:r>
            <a:endParaRPr sz="950">
              <a:latin typeface="微软雅黑"/>
              <a:cs typeface="微软雅黑"/>
            </a:endParaRPr>
          </a:p>
          <a:p>
            <a:pPr marL="12700">
              <a:lnSpc>
                <a:spcPct val="100000"/>
              </a:lnSpc>
              <a:spcBef>
                <a:spcPts val="360"/>
              </a:spcBef>
            </a:pPr>
            <a:r>
              <a:rPr sz="950" b="1" spc="80" dirty="0">
                <a:solidFill>
                  <a:srgbClr val="333333"/>
                </a:solidFill>
                <a:latin typeface="Trebuchet MS"/>
                <a:cs typeface="Trebuchet MS"/>
              </a:rPr>
              <a:t>mount</a:t>
            </a:r>
            <a:r>
              <a:rPr sz="950" b="1" spc="-70" dirty="0">
                <a:solidFill>
                  <a:srgbClr val="333333"/>
                </a:solidFill>
                <a:latin typeface="Trebuchet MS"/>
                <a:cs typeface="Trebuchet MS"/>
              </a:rPr>
              <a:t> </a:t>
            </a:r>
            <a:r>
              <a:rPr sz="950" b="1" spc="20" dirty="0">
                <a:solidFill>
                  <a:srgbClr val="333333"/>
                </a:solidFill>
                <a:latin typeface="Trebuchet MS"/>
                <a:cs typeface="Trebuchet MS"/>
              </a:rPr>
              <a:t>-a</a:t>
            </a:r>
            <a:r>
              <a:rPr sz="950" b="1" spc="25" dirty="0">
                <a:solidFill>
                  <a:srgbClr val="333333"/>
                </a:solidFill>
                <a:latin typeface="微软雅黑"/>
                <a:cs typeface="微软雅黑"/>
              </a:rPr>
              <a:t>命令挂载使用。</a:t>
            </a:r>
            <a:endParaRPr sz="950">
              <a:latin typeface="微软雅黑"/>
              <a:cs typeface="微软雅黑"/>
            </a:endParaRPr>
          </a:p>
          <a:p>
            <a:pPr marL="207645" indent="-195580">
              <a:lnSpc>
                <a:spcPct val="100000"/>
              </a:lnSpc>
              <a:spcBef>
                <a:spcPts val="1110"/>
              </a:spcBef>
              <a:buSzPct val="89473"/>
              <a:buFont typeface="Trebuchet MS"/>
              <a:buAutoNum type="arabicPeriod" startAt="5"/>
              <a:tabLst>
                <a:tab pos="208279" algn="l"/>
              </a:tabLst>
            </a:pPr>
            <a:r>
              <a:rPr sz="950" b="1" spc="25" dirty="0">
                <a:solidFill>
                  <a:srgbClr val="333333"/>
                </a:solidFill>
                <a:latin typeface="微软雅黑"/>
                <a:cs typeface="微软雅黑"/>
              </a:rPr>
              <a:t>如果在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系统中默认没有安装</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服务程序，则需要安装什么软件包呢？</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答</a:t>
            </a:r>
            <a:r>
              <a:rPr sz="950" b="1" spc="50" dirty="0">
                <a:solidFill>
                  <a:srgbClr val="333333"/>
                </a:solidFill>
                <a:latin typeface="微软雅黑"/>
                <a:cs typeface="微软雅黑"/>
              </a:rPr>
              <a:t>：</a:t>
            </a:r>
            <a:r>
              <a:rPr sz="950" b="1" spc="50" dirty="0">
                <a:solidFill>
                  <a:srgbClr val="333333"/>
                </a:solidFill>
                <a:latin typeface="Trebuchet MS"/>
                <a:cs typeface="Trebuchet MS"/>
              </a:rPr>
              <a:t>NFS</a:t>
            </a:r>
            <a:r>
              <a:rPr sz="950" b="1" spc="25" dirty="0">
                <a:solidFill>
                  <a:srgbClr val="333333"/>
                </a:solidFill>
                <a:latin typeface="微软雅黑"/>
                <a:cs typeface="微软雅黑"/>
              </a:rPr>
              <a:t>服务程序的软件包名字为</a:t>
            </a:r>
            <a:r>
              <a:rPr sz="950" b="1" spc="40" dirty="0">
                <a:solidFill>
                  <a:srgbClr val="333333"/>
                </a:solidFill>
                <a:latin typeface="Trebuchet MS"/>
                <a:cs typeface="Trebuchet MS"/>
              </a:rPr>
              <a:t>nfs-utils</a:t>
            </a:r>
            <a:r>
              <a:rPr sz="950" b="1" spc="40" dirty="0">
                <a:solidFill>
                  <a:srgbClr val="333333"/>
                </a:solidFill>
                <a:latin typeface="微软雅黑"/>
                <a:cs typeface="微软雅黑"/>
              </a:rPr>
              <a:t>，</a:t>
            </a:r>
            <a:r>
              <a:rPr sz="950" b="1" spc="25" dirty="0">
                <a:solidFill>
                  <a:srgbClr val="333333"/>
                </a:solidFill>
                <a:latin typeface="微软雅黑"/>
                <a:cs typeface="微软雅黑"/>
              </a:rPr>
              <a:t>因此执行</a:t>
            </a:r>
            <a:r>
              <a:rPr sz="950" b="1" spc="85" dirty="0">
                <a:solidFill>
                  <a:srgbClr val="333333"/>
                </a:solidFill>
                <a:latin typeface="Trebuchet MS"/>
                <a:cs typeface="Trebuchet MS"/>
              </a:rPr>
              <a:t>yum</a:t>
            </a:r>
            <a:r>
              <a:rPr sz="950" b="1" spc="-45" dirty="0">
                <a:solidFill>
                  <a:srgbClr val="333333"/>
                </a:solidFill>
                <a:latin typeface="Trebuchet MS"/>
                <a:cs typeface="Trebuchet MS"/>
              </a:rPr>
              <a:t> </a:t>
            </a:r>
            <a:r>
              <a:rPr sz="950" b="1" spc="45" dirty="0">
                <a:solidFill>
                  <a:srgbClr val="333333"/>
                </a:solidFill>
                <a:latin typeface="Trebuchet MS"/>
                <a:cs typeface="Trebuchet MS"/>
              </a:rPr>
              <a:t>install</a:t>
            </a:r>
            <a:r>
              <a:rPr sz="950" b="1" spc="-40" dirty="0">
                <a:solidFill>
                  <a:srgbClr val="333333"/>
                </a:solidFill>
                <a:latin typeface="Trebuchet MS"/>
                <a:cs typeface="Trebuchet MS"/>
              </a:rPr>
              <a:t> </a:t>
            </a:r>
            <a:r>
              <a:rPr sz="950" b="1" spc="40" dirty="0">
                <a:solidFill>
                  <a:srgbClr val="333333"/>
                </a:solidFill>
                <a:latin typeface="Trebuchet MS"/>
                <a:cs typeface="Trebuchet MS"/>
              </a:rPr>
              <a:t>nfs-utils</a:t>
            </a:r>
            <a:r>
              <a:rPr sz="950" b="1" spc="25" dirty="0">
                <a:solidFill>
                  <a:srgbClr val="333333"/>
                </a:solidFill>
                <a:latin typeface="微软雅黑"/>
                <a:cs typeface="微软雅黑"/>
              </a:rPr>
              <a:t>命令即可。</a:t>
            </a:r>
            <a:endParaRPr sz="950">
              <a:latin typeface="微软雅黑"/>
              <a:cs typeface="微软雅黑"/>
            </a:endParaRPr>
          </a:p>
        </p:txBody>
      </p:sp>
      <p:sp>
        <p:nvSpPr>
          <p:cNvPr id="28" name="object 28"/>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202</a:t>
            </a:fld>
            <a:endParaRPr sz="800">
              <a:latin typeface="小哥哥网恋吗"/>
              <a:cs typeface="小哥哥网恋吗"/>
            </a:endParaRPr>
          </a:p>
        </p:txBody>
      </p:sp>
      <p:sp>
        <p:nvSpPr>
          <p:cNvPr id="13" name="object 13"/>
          <p:cNvSpPr txBox="1"/>
          <p:nvPr/>
        </p:nvSpPr>
        <p:spPr>
          <a:xfrm>
            <a:off x="1070306" y="406683"/>
            <a:ext cx="5350510" cy="7118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/etc/auto.misc##</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0" dirty="0">
                <a:solidFill>
                  <a:srgbClr val="333333"/>
                </a:solidFill>
                <a:latin typeface="Lucida Console"/>
                <a:cs typeface="Lucida Console"/>
              </a:rPr>
              <a:t>an</a:t>
            </a:r>
            <a:r>
              <a:rPr sz="850" spc="35" dirty="0">
                <a:solidFill>
                  <a:srgbClr val="333333"/>
                </a:solidFill>
                <a:latin typeface="Lucida Console"/>
                <a:cs typeface="Lucida Console"/>
              </a:rPr>
              <a:t> </a:t>
            </a:r>
            <a:r>
              <a:rPr sz="850" spc="30" dirty="0">
                <a:solidFill>
                  <a:srgbClr val="333333"/>
                </a:solidFill>
                <a:latin typeface="Lucida Console"/>
                <a:cs typeface="Lucida Console"/>
              </a:rPr>
              <a:t>automounter </a:t>
            </a:r>
            <a:r>
              <a:rPr sz="850" spc="25" dirty="0">
                <a:solidFill>
                  <a:srgbClr val="333333"/>
                </a:solidFill>
                <a:latin typeface="Lucida Console"/>
                <a:cs typeface="Lucida Console"/>
              </a:rPr>
              <a:t>map</a:t>
            </a:r>
            <a:r>
              <a:rPr sz="850" spc="30" dirty="0">
                <a:solidFill>
                  <a:srgbClr val="333333"/>
                </a:solidFill>
                <a:latin typeface="Lucida Console"/>
                <a:cs typeface="Lucida Console"/>
              </a:rPr>
              <a:t>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20" dirty="0">
                <a:solidFill>
                  <a:srgbClr val="333333"/>
                </a:solidFill>
                <a:latin typeface="Lucida Console"/>
                <a:cs typeface="Lucida Console"/>
              </a:rPr>
              <a:t>it </a:t>
            </a:r>
            <a:r>
              <a:rPr sz="850" spc="25" dirty="0">
                <a:solidFill>
                  <a:srgbClr val="333333"/>
                </a:solidFill>
                <a:latin typeface="Lucida Console"/>
                <a:cs typeface="Lucida Console"/>
              </a:rPr>
              <a:t> has the</a:t>
            </a:r>
            <a:r>
              <a:rPr sz="850" spc="30" dirty="0">
                <a:solidFill>
                  <a:srgbClr val="333333"/>
                </a:solidFill>
                <a:latin typeface="Lucida Console"/>
                <a:cs typeface="Lucida Console"/>
              </a:rPr>
              <a:t> following format# </a:t>
            </a:r>
            <a:r>
              <a:rPr sz="850" spc="25" dirty="0">
                <a:solidFill>
                  <a:srgbClr val="333333"/>
                </a:solidFill>
                <a:latin typeface="Lucida Console"/>
                <a:cs typeface="Lucida Console"/>
              </a:rPr>
              <a:t>key</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-mount-options-separated-by-comma </a:t>
            </a:r>
            <a:r>
              <a:rPr sz="850" spc="15" dirty="0">
                <a:solidFill>
                  <a:srgbClr val="333333"/>
                </a:solidFill>
                <a:latin typeface="Lucida Console"/>
                <a:cs typeface="Lucida Console"/>
              </a:rPr>
              <a:t>]</a:t>
            </a:r>
            <a:r>
              <a:rPr sz="850" spc="30" dirty="0">
                <a:solidFill>
                  <a:srgbClr val="333333"/>
                </a:solidFill>
                <a:latin typeface="Lucida Console"/>
                <a:cs typeface="Lucida Console"/>
              </a:rPr>
              <a:t> location# </a:t>
            </a:r>
            <a:r>
              <a:rPr sz="850" spc="-495" dirty="0">
                <a:solidFill>
                  <a:srgbClr val="333333"/>
                </a:solidFill>
                <a:latin typeface="Lucida Console"/>
                <a:cs typeface="Lucida Console"/>
              </a:rPr>
              <a:t> </a:t>
            </a:r>
            <a:r>
              <a:rPr sz="850" spc="30" dirty="0">
                <a:solidFill>
                  <a:srgbClr val="333333"/>
                </a:solidFill>
                <a:latin typeface="Lucida Console"/>
                <a:cs typeface="Lucida Console"/>
              </a:rPr>
              <a:t>Details</a:t>
            </a:r>
            <a:r>
              <a:rPr sz="850" spc="25" dirty="0">
                <a:solidFill>
                  <a:srgbClr val="333333"/>
                </a:solidFill>
                <a:latin typeface="Lucida Console"/>
                <a:cs typeface="Lucida Console"/>
              </a:rPr>
              <a:t> may</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a:t>
            </a:r>
            <a:r>
              <a:rPr sz="850" spc="25" dirty="0">
                <a:solidFill>
                  <a:srgbClr val="333333"/>
                </a:solidFill>
                <a:latin typeface="Lucida Console"/>
                <a:cs typeface="Lucida Console"/>
              </a:rPr>
              <a:t>found</a:t>
            </a:r>
            <a:r>
              <a:rPr sz="850" spc="30" dirty="0">
                <a:solidFill>
                  <a:srgbClr val="333333"/>
                </a:solidFill>
                <a:latin typeface="Lucida Console"/>
                <a:cs typeface="Lucida Console"/>
              </a:rPr>
              <a:t>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autofs(5)</a:t>
            </a:r>
            <a:r>
              <a:rPr sz="850" spc="25" dirty="0">
                <a:solidFill>
                  <a:srgbClr val="333333"/>
                </a:solidFill>
                <a:latin typeface="Lucida Console"/>
                <a:cs typeface="Lucida Console"/>
              </a:rPr>
              <a:t> </a:t>
            </a:r>
            <a:r>
              <a:rPr sz="850" spc="30" dirty="0">
                <a:solidFill>
                  <a:srgbClr val="333333"/>
                </a:solidFill>
                <a:latin typeface="Lucida Console"/>
                <a:cs typeface="Lucida Console"/>
              </a:rPr>
              <a:t>manpagenfsfile</a:t>
            </a:r>
            <a:endParaRPr sz="850">
              <a:latin typeface="Lucida Console"/>
              <a:cs typeface="Lucida Console"/>
            </a:endParaRPr>
          </a:p>
          <a:p>
            <a:pPr marL="12700">
              <a:lnSpc>
                <a:spcPct val="100000"/>
              </a:lnSpc>
              <a:spcBef>
                <a:spcPts val="330"/>
              </a:spcBef>
              <a:tabLst>
                <a:tab pos="2619375" algn="l"/>
              </a:tabLst>
            </a:pPr>
            <a:r>
              <a:rPr sz="850" spc="30" dirty="0">
                <a:solidFill>
                  <a:srgbClr val="333333"/>
                </a:solidFill>
                <a:latin typeface="Lucida Console"/>
                <a:cs typeface="Lucida Console"/>
              </a:rPr>
              <a:t>192.168.10.10:/nfsfilecd	-fstype=iso9660,ro,nosuid,nodev</a:t>
            </a:r>
            <a:endParaRPr sz="850">
              <a:latin typeface="Lucida Console"/>
              <a:cs typeface="Lucida Console"/>
            </a:endParaRPr>
          </a:p>
        </p:txBody>
      </p:sp>
      <p:sp>
        <p:nvSpPr>
          <p:cNvPr id="14" name="object 14"/>
          <p:cNvSpPr txBox="1"/>
          <p:nvPr/>
        </p:nvSpPr>
        <p:spPr>
          <a:xfrm>
            <a:off x="1070306" y="1092757"/>
            <a:ext cx="541782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:/dev/cdrom#</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following entries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samples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pique</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your</a:t>
            </a:r>
            <a:r>
              <a:rPr sz="850" spc="30" dirty="0">
                <a:solidFill>
                  <a:srgbClr val="333333"/>
                </a:solidFill>
                <a:latin typeface="Lucida Console"/>
                <a:cs typeface="Lucida Console"/>
              </a:rPr>
              <a:t> imagination#linux</a:t>
            </a:r>
            <a:endParaRPr sz="850">
              <a:latin typeface="Lucida Console"/>
              <a:cs typeface="Lucida Console"/>
            </a:endParaRPr>
          </a:p>
          <a:p>
            <a:pPr marL="617220">
              <a:lnSpc>
                <a:spcPct val="100000"/>
              </a:lnSpc>
              <a:spcBef>
                <a:spcPts val="330"/>
              </a:spcBef>
              <a:tabLst>
                <a:tab pos="2259330" algn="l"/>
                <a:tab pos="5150485" algn="l"/>
              </a:tabLst>
            </a:pPr>
            <a:r>
              <a:rPr sz="850" spc="30" dirty="0">
                <a:solidFill>
                  <a:srgbClr val="333333"/>
                </a:solidFill>
                <a:latin typeface="Lucida Console"/>
                <a:cs typeface="Lucida Console"/>
              </a:rPr>
              <a:t>-ro,soft,intr	ftp.example.org:/pub/linux#boot	</a:t>
            </a:r>
            <a:r>
              <a:rPr sz="850" spc="15" dirty="0">
                <a:solidFill>
                  <a:srgbClr val="333333"/>
                </a:solidFill>
                <a:latin typeface="Lucida Console"/>
                <a:cs typeface="Lucida Console"/>
              </a:rPr>
              <a:t>-</a:t>
            </a:r>
            <a:endParaRPr sz="850">
              <a:latin typeface="Lucida Console"/>
              <a:cs typeface="Lucida Console"/>
            </a:endParaRPr>
          </a:p>
        </p:txBody>
      </p:sp>
      <p:graphicFrame>
        <p:nvGraphicFramePr>
          <p:cNvPr id="15" name="object 15"/>
          <p:cNvGraphicFramePr>
            <a:graphicFrameLocks noGrp="1"/>
          </p:cNvGraphicFramePr>
          <p:nvPr/>
        </p:nvGraphicFramePr>
        <p:xfrm>
          <a:off x="1051256" y="1507263"/>
          <a:ext cx="5206365" cy="627380"/>
        </p:xfrm>
        <a:graphic>
          <a:graphicData uri="http://schemas.openxmlformats.org/drawingml/2006/table">
            <a:tbl>
              <a:tblPr firstRow="1" bandRow="1">
                <a:tableStyleId>{2D5ABB26-0587-4C30-8999-92F81FD0307C}</a:tableStyleId>
              </a:tblPr>
              <a:tblGrid>
                <a:gridCol w="1510030">
                  <a:extLst>
                    <a:ext uri="{9D8B030D-6E8A-4147-A177-3AD203B41FA5}">
                      <a16:colId xmlns:a16="http://schemas.microsoft.com/office/drawing/2014/main" val="20000"/>
                    </a:ext>
                  </a:extLst>
                </a:gridCol>
                <a:gridCol w="1535430">
                  <a:extLst>
                    <a:ext uri="{9D8B030D-6E8A-4147-A177-3AD203B41FA5}">
                      <a16:colId xmlns:a16="http://schemas.microsoft.com/office/drawing/2014/main" val="20001"/>
                    </a:ext>
                  </a:extLst>
                </a:gridCol>
                <a:gridCol w="2160269">
                  <a:extLst>
                    <a:ext uri="{9D8B030D-6E8A-4147-A177-3AD203B41FA5}">
                      <a16:colId xmlns:a16="http://schemas.microsoft.com/office/drawing/2014/main" val="20002"/>
                    </a:ext>
                  </a:extLst>
                </a:gridCol>
              </a:tblGrid>
              <a:tr h="142240">
                <a:tc>
                  <a:txBody>
                    <a:bodyPr/>
                    <a:lstStyle/>
                    <a:p>
                      <a:pPr marL="31750">
                        <a:lnSpc>
                          <a:spcPts val="880"/>
                        </a:lnSpc>
                      </a:pPr>
                      <a:r>
                        <a:rPr sz="850" spc="30" dirty="0">
                          <a:solidFill>
                            <a:srgbClr val="333333"/>
                          </a:solidFill>
                          <a:latin typeface="Lucida Console"/>
                          <a:cs typeface="Lucida Console"/>
                        </a:rPr>
                        <a:t>fstype=ext2</a:t>
                      </a:r>
                      <a:endParaRPr sz="850">
                        <a:latin typeface="Lucida Console"/>
                        <a:cs typeface="Lucida Console"/>
                      </a:endParaRPr>
                    </a:p>
                  </a:txBody>
                  <a:tcPr marL="0" marR="0" marT="0" marB="0">
                    <a:solidFill>
                      <a:srgbClr val="F8F8F8"/>
                    </a:solidFill>
                  </a:tcPr>
                </a:tc>
                <a:tc>
                  <a:txBody>
                    <a:bodyPr/>
                    <a:lstStyle/>
                    <a:p>
                      <a:pPr marL="92075">
                        <a:lnSpc>
                          <a:spcPts val="880"/>
                        </a:lnSpc>
                      </a:pPr>
                      <a:r>
                        <a:rPr sz="850" spc="30" dirty="0">
                          <a:solidFill>
                            <a:srgbClr val="333333"/>
                          </a:solidFill>
                          <a:latin typeface="Lucida Console"/>
                          <a:cs typeface="Lucida Console"/>
                        </a:rPr>
                        <a:t>:/dev/hda1#floppy</a:t>
                      </a:r>
                      <a:endParaRPr sz="850">
                        <a:latin typeface="Lucida Console"/>
                        <a:cs typeface="Lucida Console"/>
                      </a:endParaRPr>
                    </a:p>
                  </a:txBody>
                  <a:tcPr marL="0" marR="0" marT="0" marB="0">
                    <a:solidFill>
                      <a:srgbClr val="F8F8F8"/>
                    </a:solidFill>
                  </a:tcPr>
                </a:tc>
                <a:tc>
                  <a:txBody>
                    <a:bodyPr/>
                    <a:lstStyle/>
                    <a:p>
                      <a:pPr marL="340995">
                        <a:lnSpc>
                          <a:spcPts val="880"/>
                        </a:lnSpc>
                      </a:pPr>
                      <a:r>
                        <a:rPr sz="850" spc="30" dirty="0">
                          <a:solidFill>
                            <a:srgbClr val="333333"/>
                          </a:solidFill>
                          <a:latin typeface="Lucida Console"/>
                          <a:cs typeface="Lucida Console"/>
                        </a:rPr>
                        <a:t>-fstype=auto</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90"/>
                        </a:spcBef>
                      </a:pPr>
                      <a:r>
                        <a:rPr sz="850" spc="30" dirty="0">
                          <a:solidFill>
                            <a:srgbClr val="333333"/>
                          </a:solidFill>
                          <a:latin typeface="Lucida Console"/>
                          <a:cs typeface="Lucida Console"/>
                        </a:rPr>
                        <a:t>:/dev/fd0#floppy</a:t>
                      </a:r>
                      <a:endParaRPr sz="850">
                        <a:latin typeface="Lucida Console"/>
                        <a:cs typeface="Lucida Console"/>
                      </a:endParaRPr>
                    </a:p>
                  </a:txBody>
                  <a:tcPr marL="0" marR="0" marT="11430" marB="0">
                    <a:solidFill>
                      <a:srgbClr val="F8F8F8"/>
                    </a:solidFill>
                  </a:tcPr>
                </a:tc>
                <a:tc>
                  <a:txBody>
                    <a:bodyPr/>
                    <a:lstStyle/>
                    <a:p>
                      <a:pPr marL="236854">
                        <a:lnSpc>
                          <a:spcPct val="100000"/>
                        </a:lnSpc>
                        <a:spcBef>
                          <a:spcPts val="90"/>
                        </a:spcBef>
                      </a:pPr>
                      <a:r>
                        <a:rPr sz="850" spc="30" dirty="0">
                          <a:solidFill>
                            <a:srgbClr val="333333"/>
                          </a:solidFill>
                          <a:latin typeface="Lucida Console"/>
                          <a:cs typeface="Lucida Console"/>
                        </a:rPr>
                        <a:t>-fstype=ext2</a:t>
                      </a:r>
                      <a:endParaRPr sz="850">
                        <a:latin typeface="Lucida Console"/>
                        <a:cs typeface="Lucida Console"/>
                      </a:endParaRPr>
                    </a:p>
                  </a:txBody>
                  <a:tcPr marL="0" marR="0" marT="11430" marB="0">
                    <a:solidFill>
                      <a:srgbClr val="F8F8F8"/>
                    </a:solidFill>
                  </a:tcPr>
                </a:tc>
                <a:tc>
                  <a:txBody>
                    <a:bodyPr/>
                    <a:lstStyle/>
                    <a:p>
                      <a:pPr marL="340995">
                        <a:lnSpc>
                          <a:spcPct val="100000"/>
                        </a:lnSpc>
                        <a:spcBef>
                          <a:spcPts val="90"/>
                        </a:spcBef>
                        <a:tabLst>
                          <a:tab pos="2061210" algn="l"/>
                        </a:tabLst>
                      </a:pPr>
                      <a:r>
                        <a:rPr sz="850" spc="30" dirty="0">
                          <a:solidFill>
                            <a:srgbClr val="333333"/>
                          </a:solidFill>
                          <a:latin typeface="Lucida Console"/>
                          <a:cs typeface="Lucida Console"/>
                        </a:rPr>
                        <a:t>:/dev/fd0#e2floppy	</a:t>
                      </a:r>
                      <a:r>
                        <a:rPr sz="850" spc="15" dirty="0">
                          <a:solidFill>
                            <a:srgbClr val="333333"/>
                          </a:solidFill>
                          <a:latin typeface="Lucida Console"/>
                          <a:cs typeface="Lucida Console"/>
                        </a:rPr>
                        <a:t>-</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r h="171450">
                <a:tc>
                  <a:txBody>
                    <a:bodyPr/>
                    <a:lstStyle/>
                    <a:p>
                      <a:pPr marL="31750">
                        <a:lnSpc>
                          <a:spcPct val="100000"/>
                        </a:lnSpc>
                        <a:spcBef>
                          <a:spcPts val="90"/>
                        </a:spcBef>
                      </a:pPr>
                      <a:r>
                        <a:rPr sz="850" spc="30" dirty="0">
                          <a:solidFill>
                            <a:srgbClr val="333333"/>
                          </a:solidFill>
                          <a:latin typeface="Lucida Console"/>
                          <a:cs typeface="Lucida Console"/>
                        </a:rPr>
                        <a:t>fstype=ext2</a:t>
                      </a:r>
                      <a:endParaRPr sz="850">
                        <a:latin typeface="Lucida Console"/>
                        <a:cs typeface="Lucida Console"/>
                      </a:endParaRPr>
                    </a:p>
                  </a:txBody>
                  <a:tcPr marL="0" marR="0" marT="11430" marB="0">
                    <a:solidFill>
                      <a:srgbClr val="F8F8F8"/>
                    </a:solidFill>
                  </a:tcPr>
                </a:tc>
                <a:tc>
                  <a:txBody>
                    <a:bodyPr/>
                    <a:lstStyle/>
                    <a:p>
                      <a:pPr marL="92075">
                        <a:lnSpc>
                          <a:spcPct val="100000"/>
                        </a:lnSpc>
                        <a:spcBef>
                          <a:spcPts val="90"/>
                        </a:spcBef>
                      </a:pPr>
                      <a:r>
                        <a:rPr sz="850" spc="30" dirty="0">
                          <a:solidFill>
                            <a:srgbClr val="333333"/>
                          </a:solidFill>
                          <a:latin typeface="Lucida Console"/>
                          <a:cs typeface="Lucida Console"/>
                        </a:rPr>
                        <a:t>:/dev/fd0#jaz</a:t>
                      </a:r>
                      <a:endParaRPr sz="850">
                        <a:latin typeface="Lucida Console"/>
                        <a:cs typeface="Lucida Console"/>
                      </a:endParaRPr>
                    </a:p>
                  </a:txBody>
                  <a:tcPr marL="0" marR="0" marT="11430" marB="0">
                    <a:solidFill>
                      <a:srgbClr val="F8F8F8"/>
                    </a:solidFill>
                  </a:tcPr>
                </a:tc>
                <a:tc>
                  <a:txBody>
                    <a:bodyPr/>
                    <a:lstStyle/>
                    <a:p>
                      <a:pPr marL="265430">
                        <a:lnSpc>
                          <a:spcPct val="100000"/>
                        </a:lnSpc>
                        <a:spcBef>
                          <a:spcPts val="90"/>
                        </a:spcBef>
                      </a:pPr>
                      <a:r>
                        <a:rPr sz="850" spc="30" dirty="0">
                          <a:solidFill>
                            <a:srgbClr val="333333"/>
                          </a:solidFill>
                          <a:latin typeface="Lucida Console"/>
                          <a:cs typeface="Lucida Console"/>
                        </a:rPr>
                        <a:t>-fstype=ext2</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2"/>
                  </a:ext>
                </a:extLst>
              </a:tr>
              <a:tr h="142240">
                <a:tc>
                  <a:txBody>
                    <a:bodyPr/>
                    <a:lstStyle/>
                    <a:p>
                      <a:pPr marL="31750">
                        <a:lnSpc>
                          <a:spcPts val="930"/>
                        </a:lnSpc>
                        <a:spcBef>
                          <a:spcPts val="90"/>
                        </a:spcBef>
                      </a:pPr>
                      <a:r>
                        <a:rPr sz="850" spc="30" dirty="0">
                          <a:solidFill>
                            <a:srgbClr val="333333"/>
                          </a:solidFill>
                          <a:latin typeface="Lucida Console"/>
                          <a:cs typeface="Lucida Console"/>
                        </a:rPr>
                        <a:t>:/dev/sdc1#removable</a:t>
                      </a:r>
                      <a:endParaRPr sz="850">
                        <a:latin typeface="Lucida Console"/>
                        <a:cs typeface="Lucida Console"/>
                      </a:endParaRPr>
                    </a:p>
                  </a:txBody>
                  <a:tcPr marL="0" marR="0" marT="11430" marB="0">
                    <a:solidFill>
                      <a:srgbClr val="F8F8F8"/>
                    </a:solidFill>
                  </a:tcPr>
                </a:tc>
                <a:tc>
                  <a:txBody>
                    <a:bodyPr/>
                    <a:lstStyle/>
                    <a:p>
                      <a:pPr marL="313055">
                        <a:lnSpc>
                          <a:spcPts val="930"/>
                        </a:lnSpc>
                        <a:spcBef>
                          <a:spcPts val="90"/>
                        </a:spcBef>
                      </a:pPr>
                      <a:r>
                        <a:rPr sz="850" spc="30" dirty="0">
                          <a:solidFill>
                            <a:srgbClr val="333333"/>
                          </a:solidFill>
                          <a:latin typeface="Lucida Console"/>
                          <a:cs typeface="Lucida Console"/>
                        </a:rPr>
                        <a:t>-fstype=ext2</a:t>
                      </a:r>
                      <a:endParaRPr sz="850">
                        <a:latin typeface="Lucida Console"/>
                        <a:cs typeface="Lucida Console"/>
                      </a:endParaRPr>
                    </a:p>
                  </a:txBody>
                  <a:tcPr marL="0" marR="0" marT="11430" marB="0">
                    <a:solidFill>
                      <a:srgbClr val="F8F8F8"/>
                    </a:solidFill>
                  </a:tcPr>
                </a:tc>
                <a:tc>
                  <a:txBody>
                    <a:bodyPr/>
                    <a:lstStyle/>
                    <a:p>
                      <a:pPr marL="417195">
                        <a:lnSpc>
                          <a:spcPts val="930"/>
                        </a:lnSpc>
                        <a:spcBef>
                          <a:spcPts val="90"/>
                        </a:spcBef>
                      </a:pPr>
                      <a:r>
                        <a:rPr sz="850" spc="30" dirty="0">
                          <a:solidFill>
                            <a:srgbClr val="333333"/>
                          </a:solidFill>
                          <a:latin typeface="Lucida Console"/>
                          <a:cs typeface="Lucida Console"/>
                        </a:rPr>
                        <a:t>:/dev/hdd</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3"/>
                  </a:ext>
                </a:extLst>
              </a:tr>
            </a:tbl>
          </a:graphicData>
        </a:graphic>
      </p:graphicFrame>
      <p:sp>
        <p:nvSpPr>
          <p:cNvPr id="16" name="object 16"/>
          <p:cNvSpPr txBox="1"/>
          <p:nvPr/>
        </p:nvSpPr>
        <p:spPr>
          <a:xfrm>
            <a:off x="1070306" y="2750921"/>
            <a:ext cx="4730115"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systemctl restart</a:t>
            </a:r>
            <a:r>
              <a:rPr sz="850" spc="25" dirty="0">
                <a:solidFill>
                  <a:srgbClr val="333333"/>
                </a:solidFill>
                <a:latin typeface="Lucida Console"/>
                <a:cs typeface="Lucida Console"/>
              </a:rPr>
              <a:t> </a:t>
            </a:r>
            <a:r>
              <a:rPr sz="850" spc="30" dirty="0">
                <a:solidFill>
                  <a:srgbClr val="333333"/>
                </a:solidFill>
                <a:latin typeface="Lucida Console"/>
                <a:cs typeface="Lucida Console"/>
              </a:rPr>
              <a:t>autofs[root@linuxprobe </a:t>
            </a:r>
            <a:r>
              <a:rPr sz="850" spc="25" dirty="0">
                <a:solidFill>
                  <a:srgbClr val="333333"/>
                </a:solidFill>
                <a:latin typeface="Lucida Console"/>
                <a:cs typeface="Lucida Console"/>
              </a:rPr>
              <a:t>~]# </a:t>
            </a:r>
            <a:r>
              <a:rPr sz="850" spc="20" dirty="0">
                <a:solidFill>
                  <a:srgbClr val="333333"/>
                </a:solidFill>
                <a:latin typeface="Lucida Console"/>
                <a:cs typeface="Lucida Console"/>
              </a:rPr>
              <a:t>cd</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/misc/nfsfile[root@linuxprobe</a:t>
            </a:r>
            <a:r>
              <a:rPr sz="850" spc="20" dirty="0">
                <a:solidFill>
                  <a:srgbClr val="333333"/>
                </a:solidFill>
                <a:latin typeface="Lucida Console"/>
                <a:cs typeface="Lucida Console"/>
              </a:rPr>
              <a:t> </a:t>
            </a:r>
            <a:r>
              <a:rPr sz="850" spc="30" dirty="0">
                <a:solidFill>
                  <a:srgbClr val="333333"/>
                </a:solidFill>
                <a:latin typeface="Lucida Console"/>
                <a:cs typeface="Lucida Console"/>
              </a:rPr>
              <a:t>nfsfile]#</a:t>
            </a:r>
            <a:r>
              <a:rPr sz="850" spc="25" dirty="0">
                <a:solidFill>
                  <a:srgbClr val="333333"/>
                </a:solidFill>
                <a:latin typeface="Lucida Console"/>
                <a:cs typeface="Lucida Console"/>
              </a:rPr>
              <a:t> </a:t>
            </a:r>
            <a:r>
              <a:rPr sz="850" spc="20" dirty="0">
                <a:solidFill>
                  <a:srgbClr val="333333"/>
                </a:solidFill>
                <a:latin typeface="Lucida Console"/>
                <a:cs typeface="Lucida Console"/>
              </a:rPr>
              <a:t>df </a:t>
            </a:r>
            <a:r>
              <a:rPr sz="850" spc="30" dirty="0">
                <a:solidFill>
                  <a:srgbClr val="333333"/>
                </a:solidFill>
                <a:latin typeface="Lucida Console"/>
                <a:cs typeface="Lucida Console"/>
              </a:rPr>
              <a:t>-hFilesystem</a:t>
            </a:r>
            <a:endParaRPr sz="850">
              <a:latin typeface="Lucida Console"/>
              <a:cs typeface="Lucida Console"/>
            </a:endParaRPr>
          </a:p>
        </p:txBody>
      </p:sp>
      <p:sp>
        <p:nvSpPr>
          <p:cNvPr id="17" name="object 17"/>
          <p:cNvSpPr txBox="1"/>
          <p:nvPr/>
        </p:nvSpPr>
        <p:spPr>
          <a:xfrm>
            <a:off x="5822549" y="2958344"/>
            <a:ext cx="713105" cy="161290"/>
          </a:xfrm>
          <a:prstGeom prst="rect">
            <a:avLst/>
          </a:prstGeom>
        </p:spPr>
        <p:txBody>
          <a:bodyPr vert="horz" wrap="square" lIns="0" tIns="17780" rIns="0" bIns="0" rtlCol="0">
            <a:spAutoFit/>
          </a:bodyPr>
          <a:lstStyle/>
          <a:p>
            <a:pPr marL="12700">
              <a:lnSpc>
                <a:spcPct val="100000"/>
              </a:lnSpc>
              <a:spcBef>
                <a:spcPts val="140"/>
              </a:spcBef>
              <a:tabLst>
                <a:tab pos="424180" algn="l"/>
              </a:tabLst>
            </a:pPr>
            <a:r>
              <a:rPr sz="850" spc="30" dirty="0">
                <a:solidFill>
                  <a:srgbClr val="333333"/>
                </a:solidFill>
                <a:latin typeface="Lucida Console"/>
                <a:cs typeface="Lucida Console"/>
              </a:rPr>
              <a:t>Siz</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Use</a:t>
            </a:r>
            <a:r>
              <a:rPr sz="850" spc="15" dirty="0">
                <a:solidFill>
                  <a:srgbClr val="333333"/>
                </a:solidFill>
                <a:latin typeface="Lucida Console"/>
                <a:cs typeface="Lucida Console"/>
              </a:rPr>
              <a:t>d</a:t>
            </a:r>
            <a:endParaRPr sz="850">
              <a:latin typeface="Lucida Console"/>
              <a:cs typeface="Lucida Console"/>
            </a:endParaRPr>
          </a:p>
        </p:txBody>
      </p:sp>
      <p:sp>
        <p:nvSpPr>
          <p:cNvPr id="18" name="object 18"/>
          <p:cNvSpPr txBox="1"/>
          <p:nvPr/>
        </p:nvSpPr>
        <p:spPr>
          <a:xfrm>
            <a:off x="1070306" y="3129863"/>
            <a:ext cx="203009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Avail</a:t>
            </a:r>
            <a:r>
              <a:rPr sz="850" spc="10" dirty="0">
                <a:solidFill>
                  <a:srgbClr val="333333"/>
                </a:solidFill>
                <a:latin typeface="Lucida Console"/>
                <a:cs typeface="Lucida Console"/>
              </a:rPr>
              <a:t> </a:t>
            </a:r>
            <a:r>
              <a:rPr sz="850" spc="25" dirty="0">
                <a:solidFill>
                  <a:srgbClr val="333333"/>
                </a:solidFill>
                <a:latin typeface="Lucida Console"/>
                <a:cs typeface="Lucida Console"/>
              </a:rPr>
              <a:t>Use%</a:t>
            </a:r>
            <a:r>
              <a:rPr sz="850" spc="15" dirty="0">
                <a:solidFill>
                  <a:srgbClr val="333333"/>
                </a:solidFill>
                <a:latin typeface="Lucida Console"/>
                <a:cs typeface="Lucida Console"/>
              </a:rPr>
              <a:t> </a:t>
            </a:r>
            <a:r>
              <a:rPr sz="850" spc="30" dirty="0">
                <a:solidFill>
                  <a:srgbClr val="333333"/>
                </a:solidFill>
                <a:latin typeface="Lucida Console"/>
                <a:cs typeface="Lucida Console"/>
              </a:rPr>
              <a:t>Mounted</a:t>
            </a:r>
            <a:r>
              <a:rPr sz="850" spc="10" dirty="0">
                <a:solidFill>
                  <a:srgbClr val="333333"/>
                </a:solidFill>
                <a:latin typeface="Lucida Console"/>
                <a:cs typeface="Lucida Console"/>
              </a:rPr>
              <a:t> </a:t>
            </a:r>
            <a:r>
              <a:rPr sz="850" spc="30" dirty="0">
                <a:solidFill>
                  <a:srgbClr val="333333"/>
                </a:solidFill>
                <a:latin typeface="Lucida Console"/>
                <a:cs typeface="Lucida Console"/>
              </a:rPr>
              <a:t>ondevtmpfs</a:t>
            </a:r>
            <a:endParaRPr sz="850">
              <a:latin typeface="Lucida Console"/>
              <a:cs typeface="Lucida Console"/>
            </a:endParaRPr>
          </a:p>
        </p:txBody>
      </p:sp>
      <p:sp>
        <p:nvSpPr>
          <p:cNvPr id="19" name="object 19"/>
          <p:cNvSpPr txBox="1"/>
          <p:nvPr/>
        </p:nvSpPr>
        <p:spPr>
          <a:xfrm>
            <a:off x="1070306" y="3472900"/>
            <a:ext cx="713105" cy="161290"/>
          </a:xfrm>
          <a:prstGeom prst="rect">
            <a:avLst/>
          </a:prstGeom>
        </p:spPr>
        <p:txBody>
          <a:bodyPr vert="horz" wrap="square" lIns="0" tIns="17780" rIns="0" bIns="0" rtlCol="0">
            <a:spAutoFit/>
          </a:bodyPr>
          <a:lstStyle/>
          <a:p>
            <a:pPr marL="12700">
              <a:lnSpc>
                <a:spcPct val="100000"/>
              </a:lnSpc>
              <a:spcBef>
                <a:spcPts val="140"/>
              </a:spcBef>
              <a:tabLst>
                <a:tab pos="424180" algn="l"/>
              </a:tabLst>
            </a:pPr>
            <a:r>
              <a:rPr sz="850" spc="30" dirty="0">
                <a:solidFill>
                  <a:srgbClr val="333333"/>
                </a:solidFill>
                <a:latin typeface="Lucida Console"/>
                <a:cs typeface="Lucida Console"/>
              </a:rPr>
              <a:t>9.6</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974</a:t>
            </a:r>
            <a:r>
              <a:rPr sz="850" spc="15" dirty="0">
                <a:solidFill>
                  <a:srgbClr val="333333"/>
                </a:solidFill>
                <a:latin typeface="Lucida Console"/>
                <a:cs typeface="Lucida Console"/>
              </a:rPr>
              <a:t>M</a:t>
            </a:r>
            <a:endParaRPr sz="850">
              <a:latin typeface="Lucida Console"/>
              <a:cs typeface="Lucida Console"/>
            </a:endParaRPr>
          </a:p>
        </p:txBody>
      </p:sp>
      <p:sp>
        <p:nvSpPr>
          <p:cNvPr id="20" name="object 20"/>
          <p:cNvSpPr txBox="1"/>
          <p:nvPr/>
        </p:nvSpPr>
        <p:spPr>
          <a:xfrm>
            <a:off x="1961737" y="3265476"/>
            <a:ext cx="1303020" cy="368935"/>
          </a:xfrm>
          <a:prstGeom prst="rect">
            <a:avLst/>
          </a:prstGeom>
        </p:spPr>
        <p:txBody>
          <a:bodyPr vert="horz" wrap="square" lIns="0" tIns="53340" rIns="0" bIns="0" rtlCol="0">
            <a:spAutoFit/>
          </a:bodyPr>
          <a:lstStyle/>
          <a:p>
            <a:pPr marL="196850">
              <a:lnSpc>
                <a:spcPct val="100000"/>
              </a:lnSpc>
              <a:spcBef>
                <a:spcPts val="420"/>
              </a:spcBef>
              <a:tabLst>
                <a:tab pos="810260" algn="l"/>
                <a:tab pos="1014094" algn="l"/>
              </a:tabLst>
            </a:pP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1%</a:t>
            </a:r>
            <a:r>
              <a:rPr sz="850" spc="-30" dirty="0">
                <a:solidFill>
                  <a:srgbClr val="333333"/>
                </a:solidFill>
                <a:latin typeface="Lucida Console"/>
                <a:cs typeface="Lucida Console"/>
              </a:rPr>
              <a:t> </a:t>
            </a:r>
            <a:r>
              <a:rPr sz="850" spc="30" dirty="0">
                <a:solidFill>
                  <a:srgbClr val="333333"/>
                </a:solidFill>
                <a:latin typeface="Lucida Console"/>
                <a:cs typeface="Lucida Console"/>
              </a:rPr>
              <a:t>/runtmpfs</a:t>
            </a:r>
            <a:endParaRPr sz="850">
              <a:latin typeface="Lucida Console"/>
              <a:cs typeface="Lucida Console"/>
            </a:endParaRPr>
          </a:p>
        </p:txBody>
      </p:sp>
      <p:sp>
        <p:nvSpPr>
          <p:cNvPr id="21" name="object 21"/>
          <p:cNvSpPr txBox="1"/>
          <p:nvPr/>
        </p:nvSpPr>
        <p:spPr>
          <a:xfrm>
            <a:off x="3442973" y="3093959"/>
            <a:ext cx="1132205" cy="540385"/>
          </a:xfrm>
          <a:prstGeom prst="rect">
            <a:avLst/>
          </a:prstGeom>
        </p:spPr>
        <p:txBody>
          <a:bodyPr vert="horz" wrap="square" lIns="0" tIns="53340" rIns="0" bIns="0" rtlCol="0">
            <a:spAutoFit/>
          </a:bodyPr>
          <a:lstStyle/>
          <a:p>
            <a:pPr marL="721995">
              <a:lnSpc>
                <a:spcPct val="100000"/>
              </a:lnSpc>
              <a:spcBef>
                <a:spcPts val="420"/>
              </a:spcBef>
            </a:pPr>
            <a:r>
              <a:rPr sz="850" spc="25" dirty="0">
                <a:solidFill>
                  <a:srgbClr val="333333"/>
                </a:solidFill>
                <a:latin typeface="Lucida Console"/>
                <a:cs typeface="Lucida Console"/>
              </a:rPr>
              <a:t>969M</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0%</a:t>
            </a:r>
            <a:r>
              <a:rPr sz="850" spc="-35" dirty="0">
                <a:solidFill>
                  <a:srgbClr val="333333"/>
                </a:solidFill>
                <a:latin typeface="Lucida Console"/>
                <a:cs typeface="Lucida Console"/>
              </a:rPr>
              <a:t> </a:t>
            </a:r>
            <a:r>
              <a:rPr sz="850" spc="30" dirty="0">
                <a:solidFill>
                  <a:srgbClr val="333333"/>
                </a:solidFill>
                <a:latin typeface="Lucida Console"/>
                <a:cs typeface="Lucida Console"/>
              </a:rPr>
              <a:t>/dev/shmtmpfs</a:t>
            </a:r>
            <a:endParaRPr sz="850">
              <a:latin typeface="Lucida Console"/>
              <a:cs typeface="Lucida Console"/>
            </a:endParaRPr>
          </a:p>
          <a:p>
            <a:pPr marL="639445">
              <a:lnSpc>
                <a:spcPct val="100000"/>
              </a:lnSpc>
              <a:spcBef>
                <a:spcPts val="330"/>
              </a:spcBef>
            </a:pPr>
            <a:r>
              <a:rPr sz="850" spc="25" dirty="0">
                <a:solidFill>
                  <a:srgbClr val="333333"/>
                </a:solidFill>
                <a:latin typeface="Lucida Console"/>
                <a:cs typeface="Lucida Console"/>
              </a:rPr>
              <a:t>984M</a:t>
            </a:r>
            <a:endParaRPr sz="850">
              <a:latin typeface="Lucida Console"/>
              <a:cs typeface="Lucida Console"/>
            </a:endParaRPr>
          </a:p>
        </p:txBody>
      </p:sp>
      <p:sp>
        <p:nvSpPr>
          <p:cNvPr id="22" name="object 22"/>
          <p:cNvSpPr txBox="1"/>
          <p:nvPr/>
        </p:nvSpPr>
        <p:spPr>
          <a:xfrm>
            <a:off x="4683635" y="3129863"/>
            <a:ext cx="587375" cy="504190"/>
          </a:xfrm>
          <a:prstGeom prst="rect">
            <a:avLst/>
          </a:prstGeom>
        </p:spPr>
        <p:txBody>
          <a:bodyPr vert="horz" wrap="square" lIns="0" tIns="17780" rIns="0" bIns="0" rtlCol="0">
            <a:spAutoFit/>
          </a:bodyPr>
          <a:lstStyle/>
          <a:p>
            <a:pPr marL="94615">
              <a:lnSpc>
                <a:spcPct val="100000"/>
              </a:lnSpc>
              <a:spcBef>
                <a:spcPts val="140"/>
              </a:spcBef>
              <a:tabLst>
                <a:tab pos="298450" algn="l"/>
              </a:tabLst>
            </a:pPr>
            <a:r>
              <a:rPr sz="850" spc="15" dirty="0">
                <a:solidFill>
                  <a:srgbClr val="333333"/>
                </a:solidFill>
                <a:latin typeface="Lucida Console"/>
                <a:cs typeface="Lucida Console"/>
              </a:rPr>
              <a:t>0	</a:t>
            </a:r>
            <a:r>
              <a:rPr sz="850" spc="30" dirty="0">
                <a:solidFill>
                  <a:srgbClr val="333333"/>
                </a:solidFill>
                <a:latin typeface="Lucida Console"/>
                <a:cs typeface="Lucida Console"/>
              </a:rPr>
              <a:t>969</a:t>
            </a:r>
            <a:r>
              <a:rPr sz="850" spc="15" dirty="0">
                <a:solidFill>
                  <a:srgbClr val="333333"/>
                </a:solidFill>
                <a:latin typeface="Lucida Console"/>
                <a:cs typeface="Lucida Console"/>
              </a:rPr>
              <a:t>M</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tabLst>
                <a:tab pos="215900" algn="l"/>
              </a:tabLst>
            </a:pPr>
            <a:r>
              <a:rPr sz="850" spc="15" dirty="0">
                <a:solidFill>
                  <a:srgbClr val="333333"/>
                </a:solidFill>
                <a:latin typeface="Lucida Console"/>
                <a:cs typeface="Lucida Console"/>
              </a:rPr>
              <a:t>0	</a:t>
            </a:r>
            <a:r>
              <a:rPr sz="850" spc="25" dirty="0">
                <a:solidFill>
                  <a:srgbClr val="333333"/>
                </a:solidFill>
                <a:latin typeface="Lucida Console"/>
                <a:cs typeface="Lucida Console"/>
              </a:rPr>
              <a:t>984M</a:t>
            </a:r>
            <a:endParaRPr sz="850">
              <a:latin typeface="Lucida Console"/>
              <a:cs typeface="Lucida Console"/>
            </a:endParaRPr>
          </a:p>
        </p:txBody>
      </p:sp>
      <p:sp>
        <p:nvSpPr>
          <p:cNvPr id="23" name="object 23"/>
          <p:cNvSpPr txBox="1"/>
          <p:nvPr/>
        </p:nvSpPr>
        <p:spPr>
          <a:xfrm>
            <a:off x="5366836" y="3093959"/>
            <a:ext cx="936625" cy="540385"/>
          </a:xfrm>
          <a:prstGeom prst="rect">
            <a:avLst/>
          </a:prstGeom>
        </p:spPr>
        <p:txBody>
          <a:bodyPr vert="horz" wrap="square" lIns="0" tIns="53340" rIns="0" bIns="0" rtlCol="0">
            <a:spAutoFit/>
          </a:bodyPr>
          <a:lstStyle/>
          <a:p>
            <a:pPr marL="94615">
              <a:lnSpc>
                <a:spcPct val="100000"/>
              </a:lnSpc>
              <a:spcBef>
                <a:spcPts val="420"/>
              </a:spcBef>
            </a:pPr>
            <a:r>
              <a:rPr sz="850" spc="20" dirty="0">
                <a:solidFill>
                  <a:srgbClr val="333333"/>
                </a:solidFill>
                <a:latin typeface="Lucida Console"/>
                <a:cs typeface="Lucida Console"/>
              </a:rPr>
              <a:t>0%</a:t>
            </a:r>
            <a:r>
              <a:rPr sz="850" spc="-40" dirty="0">
                <a:solidFill>
                  <a:srgbClr val="333333"/>
                </a:solidFill>
                <a:latin typeface="Lucida Console"/>
                <a:cs typeface="Lucida Console"/>
              </a:rPr>
              <a:t> </a:t>
            </a:r>
            <a:r>
              <a:rPr sz="850" spc="30" dirty="0">
                <a:solidFill>
                  <a:srgbClr val="333333"/>
                </a:solidFill>
                <a:latin typeface="Lucida Console"/>
                <a:cs typeface="Lucida Console"/>
              </a:rPr>
              <a:t>/devtmpfs</a:t>
            </a:r>
            <a:endParaRPr sz="850">
              <a:latin typeface="Lucida Console"/>
              <a:cs typeface="Lucida Console"/>
            </a:endParaRPr>
          </a:p>
          <a:p>
            <a:pPr marL="474345">
              <a:lnSpc>
                <a:spcPct val="100000"/>
              </a:lnSpc>
              <a:spcBef>
                <a:spcPts val="330"/>
              </a:spcBef>
            </a:pPr>
            <a:r>
              <a:rPr sz="850" spc="25" dirty="0">
                <a:solidFill>
                  <a:srgbClr val="333333"/>
                </a:solidFill>
                <a:latin typeface="Lucida Console"/>
                <a:cs typeface="Lucida Console"/>
              </a:rPr>
              <a:t>984M</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0%</a:t>
            </a:r>
            <a:endParaRPr sz="850">
              <a:latin typeface="Lucida Console"/>
              <a:cs typeface="Lucida Console"/>
            </a:endParaRPr>
          </a:p>
        </p:txBody>
      </p:sp>
      <p:graphicFrame>
        <p:nvGraphicFramePr>
          <p:cNvPr id="24" name="object 24"/>
          <p:cNvGraphicFramePr>
            <a:graphicFrameLocks noGrp="1"/>
          </p:cNvGraphicFramePr>
          <p:nvPr/>
        </p:nvGraphicFramePr>
        <p:xfrm>
          <a:off x="1051256" y="3679982"/>
          <a:ext cx="5469890" cy="627380"/>
        </p:xfrm>
        <a:graphic>
          <a:graphicData uri="http://schemas.openxmlformats.org/drawingml/2006/table">
            <a:tbl>
              <a:tblPr firstRow="1" bandRow="1">
                <a:tableStyleId>{2D5ABB26-0587-4C30-8999-92F81FD0307C}</a:tableStyleId>
              </a:tblPr>
              <a:tblGrid>
                <a:gridCol w="2404745">
                  <a:extLst>
                    <a:ext uri="{9D8B030D-6E8A-4147-A177-3AD203B41FA5}">
                      <a16:colId xmlns:a16="http://schemas.microsoft.com/office/drawing/2014/main" val="20000"/>
                    </a:ext>
                  </a:extLst>
                </a:gridCol>
                <a:gridCol w="361315">
                  <a:extLst>
                    <a:ext uri="{9D8B030D-6E8A-4147-A177-3AD203B41FA5}">
                      <a16:colId xmlns:a16="http://schemas.microsoft.com/office/drawing/2014/main" val="20001"/>
                    </a:ext>
                  </a:extLst>
                </a:gridCol>
                <a:gridCol w="702944">
                  <a:extLst>
                    <a:ext uri="{9D8B030D-6E8A-4147-A177-3AD203B41FA5}">
                      <a16:colId xmlns:a16="http://schemas.microsoft.com/office/drawing/2014/main" val="20002"/>
                    </a:ext>
                  </a:extLst>
                </a:gridCol>
                <a:gridCol w="376554">
                  <a:extLst>
                    <a:ext uri="{9D8B030D-6E8A-4147-A177-3AD203B41FA5}">
                      <a16:colId xmlns:a16="http://schemas.microsoft.com/office/drawing/2014/main" val="20003"/>
                    </a:ext>
                  </a:extLst>
                </a:gridCol>
                <a:gridCol w="1293494">
                  <a:extLst>
                    <a:ext uri="{9D8B030D-6E8A-4147-A177-3AD203B41FA5}">
                      <a16:colId xmlns:a16="http://schemas.microsoft.com/office/drawing/2014/main" val="20004"/>
                    </a:ext>
                  </a:extLst>
                </a:gridCol>
                <a:gridCol w="331470">
                  <a:extLst>
                    <a:ext uri="{9D8B030D-6E8A-4147-A177-3AD203B41FA5}">
                      <a16:colId xmlns:a16="http://schemas.microsoft.com/office/drawing/2014/main" val="20005"/>
                    </a:ext>
                  </a:extLst>
                </a:gridCol>
              </a:tblGrid>
              <a:tr h="142240">
                <a:tc gridSpan="2">
                  <a:txBody>
                    <a:bodyPr/>
                    <a:lstStyle/>
                    <a:p>
                      <a:pPr marL="31750" marR="12065">
                        <a:lnSpc>
                          <a:spcPts val="880"/>
                        </a:lnSpc>
                      </a:pPr>
                      <a:r>
                        <a:rPr sz="850" spc="30" dirty="0">
                          <a:solidFill>
                            <a:srgbClr val="333333"/>
                          </a:solidFill>
                          <a:latin typeface="Lucida Console"/>
                          <a:cs typeface="Lucida Console"/>
                        </a:rPr>
                        <a:t>/sys/fs/cgroup/dev/mapper/rhel-root</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a:txBody>
                    <a:bodyPr/>
                    <a:lstStyle/>
                    <a:p>
                      <a:pPr>
                        <a:lnSpc>
                          <a:spcPts val="880"/>
                        </a:lnSpc>
                        <a:tabLst>
                          <a:tab pos="325120" algn="l"/>
                        </a:tabLst>
                      </a:pPr>
                      <a:r>
                        <a:rPr sz="850" spc="25" dirty="0">
                          <a:solidFill>
                            <a:srgbClr val="333333"/>
                          </a:solidFill>
                          <a:latin typeface="Lucida Console"/>
                          <a:cs typeface="Lucida Console"/>
                        </a:rPr>
                        <a:t>17G	3.9G</a:t>
                      </a:r>
                      <a:endParaRPr sz="850">
                        <a:latin typeface="Lucida Console"/>
                        <a:cs typeface="Lucida Console"/>
                      </a:endParaRPr>
                    </a:p>
                  </a:txBody>
                  <a:tcPr marL="0" marR="0" marT="0" marB="0">
                    <a:solidFill>
                      <a:srgbClr val="F8F8F8"/>
                    </a:solidFill>
                  </a:tcPr>
                </a:tc>
                <a:tc>
                  <a:txBody>
                    <a:bodyPr/>
                    <a:lstStyle/>
                    <a:p>
                      <a:pPr marL="101600">
                        <a:lnSpc>
                          <a:spcPts val="880"/>
                        </a:lnSpc>
                      </a:pPr>
                      <a:r>
                        <a:rPr sz="850" spc="25" dirty="0">
                          <a:solidFill>
                            <a:srgbClr val="333333"/>
                          </a:solidFill>
                          <a:latin typeface="Lucida Console"/>
                          <a:cs typeface="Lucida Console"/>
                        </a:rPr>
                        <a:t>14G</a:t>
                      </a:r>
                      <a:endParaRPr sz="850">
                        <a:latin typeface="Lucida Console"/>
                        <a:cs typeface="Lucida Console"/>
                      </a:endParaRPr>
                    </a:p>
                  </a:txBody>
                  <a:tcPr marL="0" marR="0" marT="0" marB="0">
                    <a:solidFill>
                      <a:srgbClr val="F8F8F8"/>
                    </a:solidFill>
                  </a:tcPr>
                </a:tc>
                <a:tc>
                  <a:txBody>
                    <a:bodyPr/>
                    <a:lstStyle/>
                    <a:p>
                      <a:pPr marL="67945">
                        <a:lnSpc>
                          <a:spcPts val="880"/>
                        </a:lnSpc>
                      </a:pPr>
                      <a:r>
                        <a:rPr sz="850" spc="25" dirty="0">
                          <a:solidFill>
                            <a:srgbClr val="333333"/>
                          </a:solidFill>
                          <a:latin typeface="Lucida Console"/>
                          <a:cs typeface="Lucida Console"/>
                        </a:rPr>
                        <a:t>23%</a:t>
                      </a:r>
                      <a:r>
                        <a:rPr sz="850" spc="-30" dirty="0">
                          <a:solidFill>
                            <a:srgbClr val="333333"/>
                          </a:solidFill>
                          <a:latin typeface="Lucida Console"/>
                          <a:cs typeface="Lucida Console"/>
                        </a:rPr>
                        <a:t> </a:t>
                      </a:r>
                      <a:r>
                        <a:rPr sz="850" spc="30" dirty="0">
                          <a:solidFill>
                            <a:srgbClr val="333333"/>
                          </a:solidFill>
                          <a:latin typeface="Lucida Console"/>
                          <a:cs typeface="Lucida Console"/>
                        </a:rPr>
                        <a:t>//dev/sda1</a:t>
                      </a:r>
                      <a:endParaRPr sz="850">
                        <a:latin typeface="Lucida Console"/>
                        <a:cs typeface="Lucida Console"/>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0"/>
                  </a:ext>
                </a:extLst>
              </a:tr>
              <a:tr h="142240">
                <a:tc gridSpan="2">
                  <a:txBody>
                    <a:bodyPr/>
                    <a:lstStyle/>
                    <a:p>
                      <a:pPr marL="367665" marR="12065">
                        <a:lnSpc>
                          <a:spcPts val="930"/>
                        </a:lnSpc>
                        <a:spcBef>
                          <a:spcPts val="90"/>
                        </a:spcBef>
                        <a:tabLst>
                          <a:tab pos="848994" algn="l"/>
                          <a:tab pos="1261110" algn="l"/>
                          <a:tab pos="1673225" algn="l"/>
                        </a:tabLst>
                      </a:pPr>
                      <a:r>
                        <a:rPr sz="850" spc="25" dirty="0">
                          <a:solidFill>
                            <a:srgbClr val="333333"/>
                          </a:solidFill>
                          <a:latin typeface="Lucida Console"/>
                          <a:cs typeface="Lucida Console"/>
                        </a:rPr>
                        <a:t>1014M	152M	863M	15%</a:t>
                      </a:r>
                      <a:r>
                        <a:rPr sz="850" spc="-30" dirty="0">
                          <a:solidFill>
                            <a:srgbClr val="333333"/>
                          </a:solidFill>
                          <a:latin typeface="Lucida Console"/>
                          <a:cs typeface="Lucida Console"/>
                        </a:rPr>
                        <a:t> </a:t>
                      </a:r>
                      <a:r>
                        <a:rPr sz="850" spc="30" dirty="0">
                          <a:solidFill>
                            <a:srgbClr val="333333"/>
                          </a:solidFill>
                          <a:latin typeface="Lucida Console"/>
                          <a:cs typeface="Lucida Console"/>
                        </a:rPr>
                        <a:t>/boottmpfs</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93980">
                        <a:lnSpc>
                          <a:spcPts val="930"/>
                        </a:lnSpc>
                        <a:spcBef>
                          <a:spcPts val="90"/>
                        </a:spcBef>
                        <a:tabLst>
                          <a:tab pos="572770" algn="l"/>
                          <a:tab pos="915669" algn="l"/>
                        </a:tabLst>
                      </a:pPr>
                      <a:r>
                        <a:rPr sz="850" spc="25" dirty="0">
                          <a:solidFill>
                            <a:srgbClr val="333333"/>
                          </a:solidFill>
                          <a:latin typeface="Lucida Console"/>
                          <a:cs typeface="Lucida Console"/>
                        </a:rPr>
                        <a:t>197M	16K	197M</a:t>
                      </a:r>
                      <a:endParaRPr sz="850">
                        <a:latin typeface="Lucida Console"/>
                        <a:cs typeface="Lucida Console"/>
                      </a:endParaRPr>
                    </a:p>
                  </a:txBody>
                  <a:tcPr marL="0" marR="0" marT="11430" marB="0">
                    <a:solidFill>
                      <a:srgbClr val="F8F8F8"/>
                    </a:solidFill>
                  </a:tcPr>
                </a:tc>
                <a:tc>
                  <a:txBody>
                    <a:bodyPr/>
                    <a:lstStyle/>
                    <a:p>
                      <a:pPr marL="101600">
                        <a:lnSpc>
                          <a:spcPts val="930"/>
                        </a:lnSpc>
                        <a:spcBef>
                          <a:spcPts val="90"/>
                        </a:spcBef>
                      </a:pPr>
                      <a:r>
                        <a:rPr sz="850" spc="20" dirty="0">
                          <a:solidFill>
                            <a:srgbClr val="333333"/>
                          </a:solidFill>
                          <a:latin typeface="Lucida Console"/>
                          <a:cs typeface="Lucida Console"/>
                        </a:rPr>
                        <a:t>1%</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r h="200660">
                <a:tc>
                  <a:txBody>
                    <a:bodyPr/>
                    <a:lstStyle/>
                    <a:p>
                      <a:pPr marL="31750">
                        <a:lnSpc>
                          <a:spcPct val="100000"/>
                        </a:lnSpc>
                        <a:spcBef>
                          <a:spcPts val="320"/>
                        </a:spcBef>
                      </a:pPr>
                      <a:r>
                        <a:rPr sz="850" spc="30" dirty="0">
                          <a:solidFill>
                            <a:srgbClr val="333333"/>
                          </a:solidFill>
                          <a:latin typeface="Lucida Console"/>
                          <a:cs typeface="Lucida Console"/>
                        </a:rPr>
                        <a:t>/run/user/42tmpfs</a:t>
                      </a:r>
                      <a:endParaRPr sz="850">
                        <a:latin typeface="Lucida Console"/>
                        <a:cs typeface="Lucida Console"/>
                      </a:endParaRPr>
                    </a:p>
                  </a:txBody>
                  <a:tcPr marL="0" marR="0" marT="40640" marB="0">
                    <a:solidFill>
                      <a:srgbClr val="F8F8F8"/>
                    </a:solidFill>
                  </a:tcPr>
                </a:tc>
                <a:tc>
                  <a:txBody>
                    <a:bodyPr/>
                    <a:lstStyle/>
                    <a:p>
                      <a:pPr marL="84455">
                        <a:lnSpc>
                          <a:spcPct val="100000"/>
                        </a:lnSpc>
                        <a:spcBef>
                          <a:spcPts val="320"/>
                        </a:spcBef>
                      </a:pPr>
                      <a:r>
                        <a:rPr sz="850" spc="15" dirty="0">
                          <a:solidFill>
                            <a:srgbClr val="333333"/>
                          </a:solidFill>
                          <a:latin typeface="Lucida Console"/>
                          <a:cs typeface="Lucida Console"/>
                        </a:rPr>
                        <a:t>197</a:t>
                      </a:r>
                      <a:r>
                        <a:rPr sz="850" dirty="0">
                          <a:solidFill>
                            <a:srgbClr val="333333"/>
                          </a:solidFill>
                          <a:latin typeface="Lucida Console"/>
                          <a:cs typeface="Lucida Console"/>
                        </a:rPr>
                        <a:t>M</a:t>
                      </a:r>
                      <a:endParaRPr sz="850">
                        <a:latin typeface="Lucida Console"/>
                        <a:cs typeface="Lucida Console"/>
                      </a:endParaRPr>
                    </a:p>
                  </a:txBody>
                  <a:tcPr marL="0" marR="0" marT="40640" marB="0">
                    <a:solidFill>
                      <a:srgbClr val="F8F8F8"/>
                    </a:solidFill>
                  </a:tcPr>
                </a:tc>
                <a:tc gridSpan="4">
                  <a:txBody>
                    <a:bodyPr/>
                    <a:lstStyle/>
                    <a:p>
                      <a:pPr marL="153670">
                        <a:lnSpc>
                          <a:spcPct val="100000"/>
                        </a:lnSpc>
                        <a:spcBef>
                          <a:spcPts val="320"/>
                        </a:spcBef>
                        <a:tabLst>
                          <a:tab pos="565785" algn="l"/>
                          <a:tab pos="1045210" algn="l"/>
                        </a:tabLst>
                      </a:pPr>
                      <a:r>
                        <a:rPr sz="850" spc="25" dirty="0">
                          <a:solidFill>
                            <a:srgbClr val="333333"/>
                          </a:solidFill>
                          <a:latin typeface="Lucida Console"/>
                          <a:cs typeface="Lucida Console"/>
                        </a:rPr>
                        <a:t>3.4M	194M	</a:t>
                      </a:r>
                      <a:r>
                        <a:rPr sz="850" spc="20" dirty="0">
                          <a:solidFill>
                            <a:srgbClr val="333333"/>
                          </a:solidFill>
                          <a:latin typeface="Lucida Console"/>
                          <a:cs typeface="Lucida Console"/>
                        </a:rPr>
                        <a:t>2%</a:t>
                      </a:r>
                      <a:endParaRPr sz="850">
                        <a:latin typeface="Lucida Console"/>
                        <a:cs typeface="Lucida Console"/>
                      </a:endParaRPr>
                    </a:p>
                  </a:txBody>
                  <a:tcPr marL="0" marR="0" marT="4064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142240">
                <a:tc>
                  <a:txBody>
                    <a:bodyPr/>
                    <a:lstStyle/>
                    <a:p>
                      <a:pPr marL="31750">
                        <a:lnSpc>
                          <a:spcPts val="930"/>
                        </a:lnSpc>
                        <a:spcBef>
                          <a:spcPts val="90"/>
                        </a:spcBef>
                      </a:pPr>
                      <a:r>
                        <a:rPr sz="850" spc="30" dirty="0">
                          <a:solidFill>
                            <a:srgbClr val="333333"/>
                          </a:solidFill>
                          <a:latin typeface="Lucida Console"/>
                          <a:cs typeface="Lucida Console"/>
                        </a:rPr>
                        <a:t>/run/user/0192.168.10.10:/nfsfile</a:t>
                      </a:r>
                      <a:endParaRPr sz="850">
                        <a:latin typeface="Lucida Console"/>
                        <a:cs typeface="Lucida Console"/>
                      </a:endParaRPr>
                    </a:p>
                  </a:txBody>
                  <a:tcPr marL="0" marR="0" marT="11430" marB="0">
                    <a:solidFill>
                      <a:srgbClr val="F8F8F8"/>
                    </a:solidFill>
                  </a:tcPr>
                </a:tc>
                <a:tc>
                  <a:txBody>
                    <a:bodyPr/>
                    <a:lstStyle/>
                    <a:p>
                      <a:pPr marL="118745" marR="12065">
                        <a:lnSpc>
                          <a:spcPts val="930"/>
                        </a:lnSpc>
                        <a:spcBef>
                          <a:spcPts val="90"/>
                        </a:spcBef>
                      </a:pPr>
                      <a:r>
                        <a:rPr sz="850" spc="25" dirty="0">
                          <a:solidFill>
                            <a:srgbClr val="333333"/>
                          </a:solidFill>
                          <a:latin typeface="Lucida Console"/>
                          <a:cs typeface="Lucida Console"/>
                        </a:rPr>
                        <a:t>17G</a:t>
                      </a:r>
                      <a:endParaRPr sz="850">
                        <a:latin typeface="Lucida Console"/>
                        <a:cs typeface="Lucida Console"/>
                      </a:endParaRPr>
                    </a:p>
                  </a:txBody>
                  <a:tcPr marL="0" marR="0" marT="11430" marB="0">
                    <a:solidFill>
                      <a:srgbClr val="F8F8F8"/>
                    </a:solidFill>
                  </a:tcPr>
                </a:tc>
                <a:tc gridSpan="4">
                  <a:txBody>
                    <a:bodyPr/>
                    <a:lstStyle/>
                    <a:p>
                      <a:pPr marL="119380">
                        <a:lnSpc>
                          <a:spcPts val="930"/>
                        </a:lnSpc>
                        <a:spcBef>
                          <a:spcPts val="90"/>
                        </a:spcBef>
                        <a:tabLst>
                          <a:tab pos="598170" algn="l"/>
                          <a:tab pos="941069" algn="l"/>
                        </a:tabLst>
                      </a:pPr>
                      <a:r>
                        <a:rPr sz="850" spc="25" dirty="0">
                          <a:solidFill>
                            <a:srgbClr val="333333"/>
                          </a:solidFill>
                          <a:latin typeface="Lucida Console"/>
                          <a:cs typeface="Lucida Console"/>
                        </a:rPr>
                        <a:t>3.9G	14G	23%</a:t>
                      </a:r>
                      <a:r>
                        <a:rPr sz="850" spc="-15" dirty="0">
                          <a:solidFill>
                            <a:srgbClr val="333333"/>
                          </a:solidFill>
                          <a:latin typeface="Lucida Console"/>
                          <a:cs typeface="Lucida Console"/>
                        </a:rPr>
                        <a:t> </a:t>
                      </a:r>
                      <a:r>
                        <a:rPr sz="850" spc="30" dirty="0">
                          <a:solidFill>
                            <a:srgbClr val="333333"/>
                          </a:solidFill>
                          <a:latin typeface="Lucida Console"/>
                          <a:cs typeface="Lucida Console"/>
                        </a:rPr>
                        <a:t>/misc/nfsfile/dev/sr0</a:t>
                      </a:r>
                      <a:endParaRPr sz="850">
                        <a:latin typeface="Lucida Console"/>
                        <a:cs typeface="Lucida Console"/>
                      </a:endParaRPr>
                    </a:p>
                  </a:txBody>
                  <a:tcPr marL="0" marR="0" marT="1143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25" name="object 25"/>
          <p:cNvSpPr txBox="1"/>
          <p:nvPr/>
        </p:nvSpPr>
        <p:spPr>
          <a:xfrm>
            <a:off x="2078752" y="4330493"/>
            <a:ext cx="713105" cy="161290"/>
          </a:xfrm>
          <a:prstGeom prst="rect">
            <a:avLst/>
          </a:prstGeom>
        </p:spPr>
        <p:txBody>
          <a:bodyPr vert="horz" wrap="square" lIns="0" tIns="17780" rIns="0" bIns="0" rtlCol="0">
            <a:spAutoFit/>
          </a:bodyPr>
          <a:lstStyle/>
          <a:p>
            <a:pPr marL="12700">
              <a:lnSpc>
                <a:spcPct val="100000"/>
              </a:lnSpc>
              <a:spcBef>
                <a:spcPts val="140"/>
              </a:spcBef>
              <a:tabLst>
                <a:tab pos="424180" algn="l"/>
              </a:tabLst>
            </a:pPr>
            <a:r>
              <a:rPr sz="850" spc="30" dirty="0">
                <a:solidFill>
                  <a:srgbClr val="333333"/>
                </a:solidFill>
                <a:latin typeface="Lucida Console"/>
                <a:cs typeface="Lucida Console"/>
              </a:rPr>
              <a:t>6.7</a:t>
            </a:r>
            <a:r>
              <a:rPr sz="850" spc="15" dirty="0">
                <a:solidFill>
                  <a:srgbClr val="333333"/>
                </a:solidFill>
                <a:latin typeface="Lucida Console"/>
                <a:cs typeface="Lucida Console"/>
              </a:rPr>
              <a:t>G</a:t>
            </a:r>
            <a:r>
              <a:rPr sz="850" dirty="0">
                <a:solidFill>
                  <a:srgbClr val="333333"/>
                </a:solidFill>
                <a:latin typeface="Lucida Console"/>
                <a:cs typeface="Lucida Console"/>
              </a:rPr>
              <a:t>	</a:t>
            </a:r>
            <a:r>
              <a:rPr sz="850" spc="30" dirty="0">
                <a:solidFill>
                  <a:srgbClr val="333333"/>
                </a:solidFill>
                <a:latin typeface="Lucida Console"/>
                <a:cs typeface="Lucida Console"/>
              </a:rPr>
              <a:t>6.7</a:t>
            </a:r>
            <a:r>
              <a:rPr sz="850" spc="15" dirty="0">
                <a:solidFill>
                  <a:srgbClr val="333333"/>
                </a:solidFill>
                <a:latin typeface="Lucida Console"/>
                <a:cs typeface="Lucida Console"/>
              </a:rPr>
              <a:t>G</a:t>
            </a:r>
            <a:endParaRPr sz="850">
              <a:latin typeface="Lucida Console"/>
              <a:cs typeface="Lucida Console"/>
            </a:endParaRPr>
          </a:p>
        </p:txBody>
      </p:sp>
      <p:sp>
        <p:nvSpPr>
          <p:cNvPr id="26" name="object 26"/>
          <p:cNvSpPr txBox="1"/>
          <p:nvPr/>
        </p:nvSpPr>
        <p:spPr>
          <a:xfrm>
            <a:off x="3104642" y="4330493"/>
            <a:ext cx="119888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0</a:t>
            </a:r>
            <a:r>
              <a:rPr sz="850" spc="-5" dirty="0">
                <a:solidFill>
                  <a:srgbClr val="333333"/>
                </a:solidFill>
                <a:latin typeface="Lucida Console"/>
                <a:cs typeface="Lucida Console"/>
              </a:rPr>
              <a:t> </a:t>
            </a:r>
            <a:r>
              <a:rPr sz="850" spc="25" dirty="0">
                <a:solidFill>
                  <a:srgbClr val="333333"/>
                </a:solidFill>
                <a:latin typeface="Lucida Console"/>
                <a:cs typeface="Lucida Console"/>
              </a:rPr>
              <a:t>100%</a:t>
            </a:r>
            <a:r>
              <a:rPr sz="850" spc="-5" dirty="0">
                <a:solidFill>
                  <a:srgbClr val="333333"/>
                </a:solidFill>
                <a:latin typeface="Lucida Console"/>
                <a:cs typeface="Lucida Console"/>
              </a:rPr>
              <a:t> </a:t>
            </a:r>
            <a:r>
              <a:rPr sz="850" spc="30" dirty="0">
                <a:solidFill>
                  <a:srgbClr val="333333"/>
                </a:solidFill>
                <a:latin typeface="Lucida Console"/>
                <a:cs typeface="Lucida Console"/>
              </a:rPr>
              <a:t>/media/iso</a:t>
            </a:r>
            <a:endParaRPr sz="850">
              <a:latin typeface="Lucida Console"/>
              <a:cs typeface="Lucida Console"/>
            </a:endParaRPr>
          </a:p>
        </p:txBody>
      </p:sp>
      <p:sp>
        <p:nvSpPr>
          <p:cNvPr id="27" name="object 2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2536" y="5647498"/>
            <a:ext cx="48260" cy="48260"/>
          </a:xfrm>
          <a:custGeom>
            <a:avLst/>
            <a:gdLst/>
            <a:ahLst/>
            <a:cxnLst/>
            <a:rect l="l" t="t" r="r" b="b"/>
            <a:pathLst>
              <a:path w="48259" h="48260">
                <a:moveTo>
                  <a:pt x="23823" y="47647"/>
                </a:moveTo>
                <a:lnTo>
                  <a:pt x="0" y="26796"/>
                </a:lnTo>
                <a:lnTo>
                  <a:pt x="0" y="20545"/>
                </a:lnTo>
                <a:lnTo>
                  <a:pt x="20659" y="0"/>
                </a:lnTo>
                <a:lnTo>
                  <a:pt x="26987" y="0"/>
                </a:lnTo>
                <a:lnTo>
                  <a:pt x="47647" y="20545"/>
                </a:lnTo>
                <a:lnTo>
                  <a:pt x="47647" y="23823"/>
                </a:lnTo>
                <a:lnTo>
                  <a:pt x="47647" y="26796"/>
                </a:lnTo>
                <a:lnTo>
                  <a:pt x="26987" y="47494"/>
                </a:lnTo>
                <a:lnTo>
                  <a:pt x="23823" y="47647"/>
                </a:lnTo>
                <a:close/>
              </a:path>
            </a:pathLst>
          </a:custGeom>
          <a:solidFill>
            <a:srgbClr val="333333"/>
          </a:solidFill>
        </p:spPr>
        <p:txBody>
          <a:bodyPr wrap="square" lIns="0" tIns="0" rIns="0" bIns="0" rtlCol="0"/>
          <a:lstStyle/>
          <a:p>
            <a:endParaRPr/>
          </a:p>
        </p:txBody>
      </p:sp>
      <p:sp>
        <p:nvSpPr>
          <p:cNvPr id="3" name="object 3"/>
          <p:cNvSpPr/>
          <p:nvPr/>
        </p:nvSpPr>
        <p:spPr>
          <a:xfrm>
            <a:off x="1092536" y="5895263"/>
            <a:ext cx="48260" cy="48260"/>
          </a:xfrm>
          <a:custGeom>
            <a:avLst/>
            <a:gdLst/>
            <a:ahLst/>
            <a:cxnLst/>
            <a:rect l="l" t="t" r="r" b="b"/>
            <a:pathLst>
              <a:path w="48259" h="48260">
                <a:moveTo>
                  <a:pt x="23823" y="47647"/>
                </a:moveTo>
                <a:lnTo>
                  <a:pt x="0" y="26796"/>
                </a:lnTo>
                <a:lnTo>
                  <a:pt x="0" y="20545"/>
                </a:lnTo>
                <a:lnTo>
                  <a:pt x="600" y="17419"/>
                </a:lnTo>
                <a:lnTo>
                  <a:pt x="1810" y="14589"/>
                </a:lnTo>
                <a:lnTo>
                  <a:pt x="3020" y="11463"/>
                </a:lnTo>
                <a:lnTo>
                  <a:pt x="4745" y="8938"/>
                </a:lnTo>
                <a:lnTo>
                  <a:pt x="6975" y="6851"/>
                </a:lnTo>
                <a:lnTo>
                  <a:pt x="9214" y="4612"/>
                </a:lnTo>
                <a:lnTo>
                  <a:pt x="11787" y="2830"/>
                </a:lnTo>
                <a:lnTo>
                  <a:pt x="14703" y="1639"/>
                </a:lnTo>
                <a:lnTo>
                  <a:pt x="17629" y="590"/>
                </a:lnTo>
                <a:lnTo>
                  <a:pt x="20659" y="0"/>
                </a:lnTo>
                <a:lnTo>
                  <a:pt x="26987" y="0"/>
                </a:lnTo>
                <a:lnTo>
                  <a:pt x="40671" y="6851"/>
                </a:lnTo>
                <a:lnTo>
                  <a:pt x="42901" y="8938"/>
                </a:lnTo>
                <a:lnTo>
                  <a:pt x="44626" y="11463"/>
                </a:lnTo>
                <a:lnTo>
                  <a:pt x="47046" y="17419"/>
                </a:lnTo>
                <a:lnTo>
                  <a:pt x="47647" y="20545"/>
                </a:lnTo>
                <a:lnTo>
                  <a:pt x="47647" y="23823"/>
                </a:lnTo>
                <a:lnTo>
                  <a:pt x="47647" y="26796"/>
                </a:lnTo>
                <a:lnTo>
                  <a:pt x="26987" y="47494"/>
                </a:lnTo>
                <a:lnTo>
                  <a:pt x="23823" y="47647"/>
                </a:lnTo>
                <a:close/>
              </a:path>
            </a:pathLst>
          </a:custGeom>
          <a:solidFill>
            <a:srgbClr val="333333"/>
          </a:solidFill>
        </p:spPr>
        <p:txBody>
          <a:bodyPr wrap="square" lIns="0" tIns="0" rIns="0" bIns="0" rtlCol="0"/>
          <a:lstStyle/>
          <a:p>
            <a:endParaRPr/>
          </a:p>
        </p:txBody>
      </p:sp>
      <p:sp>
        <p:nvSpPr>
          <p:cNvPr id="4" name="object 4"/>
          <p:cNvSpPr/>
          <p:nvPr/>
        </p:nvSpPr>
        <p:spPr>
          <a:xfrm>
            <a:off x="1378419" y="6152558"/>
            <a:ext cx="48260" cy="48260"/>
          </a:xfrm>
          <a:custGeom>
            <a:avLst/>
            <a:gdLst/>
            <a:ahLst/>
            <a:cxnLst/>
            <a:rect l="l" t="t" r="r" b="b"/>
            <a:pathLst>
              <a:path w="48259" h="48260">
                <a:moveTo>
                  <a:pt x="47647" y="23823"/>
                </a:moveTo>
                <a:lnTo>
                  <a:pt x="47647" y="26796"/>
                </a:lnTo>
                <a:lnTo>
                  <a:pt x="47046" y="29779"/>
                </a:lnTo>
                <a:lnTo>
                  <a:pt x="45836" y="32609"/>
                </a:lnTo>
                <a:lnTo>
                  <a:pt x="44626" y="35582"/>
                </a:lnTo>
                <a:lnTo>
                  <a:pt x="23823" y="47647"/>
                </a:lnTo>
                <a:lnTo>
                  <a:pt x="20659" y="47494"/>
                </a:lnTo>
                <a:lnTo>
                  <a:pt x="1810" y="32609"/>
                </a:lnTo>
                <a:lnTo>
                  <a:pt x="600" y="29779"/>
                </a:lnTo>
                <a:lnTo>
                  <a:pt x="0" y="26796"/>
                </a:ln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590"/>
                </a:lnTo>
                <a:lnTo>
                  <a:pt x="20659" y="0"/>
                </a:lnTo>
                <a:lnTo>
                  <a:pt x="23823" y="0"/>
                </a:lnTo>
                <a:lnTo>
                  <a:pt x="26987" y="0"/>
                </a:lnTo>
                <a:lnTo>
                  <a:pt x="40671" y="6851"/>
                </a:lnTo>
                <a:lnTo>
                  <a:pt x="42901" y="9081"/>
                </a:lnTo>
                <a:lnTo>
                  <a:pt x="44626" y="11616"/>
                </a:lnTo>
                <a:lnTo>
                  <a:pt x="45836" y="14589"/>
                </a:lnTo>
                <a:lnTo>
                  <a:pt x="47046" y="17419"/>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5" name="object 5"/>
          <p:cNvSpPr/>
          <p:nvPr/>
        </p:nvSpPr>
        <p:spPr>
          <a:xfrm>
            <a:off x="1378419" y="6343146"/>
            <a:ext cx="48260" cy="48260"/>
          </a:xfrm>
          <a:custGeom>
            <a:avLst/>
            <a:gdLst/>
            <a:ahLst/>
            <a:cxnLst/>
            <a:rect l="l" t="t" r="r" b="b"/>
            <a:pathLst>
              <a:path w="48259" h="48260">
                <a:moveTo>
                  <a:pt x="47647" y="23823"/>
                </a:moveTo>
                <a:lnTo>
                  <a:pt x="47647" y="26796"/>
                </a:lnTo>
                <a:lnTo>
                  <a:pt x="47046" y="29779"/>
                </a:lnTo>
                <a:lnTo>
                  <a:pt x="45836" y="32609"/>
                </a:lnTo>
                <a:lnTo>
                  <a:pt x="44626" y="35439"/>
                </a:lnTo>
                <a:lnTo>
                  <a:pt x="23823" y="47647"/>
                </a:lnTo>
                <a:lnTo>
                  <a:pt x="20659" y="47494"/>
                </a:lnTo>
                <a:lnTo>
                  <a:pt x="0" y="26796"/>
                </a:lnTo>
                <a:lnTo>
                  <a:pt x="0" y="23823"/>
                </a:lnTo>
                <a:lnTo>
                  <a:pt x="0" y="20545"/>
                </a:lnTo>
                <a:lnTo>
                  <a:pt x="600" y="17419"/>
                </a:lnTo>
                <a:lnTo>
                  <a:pt x="1810" y="14589"/>
                </a:lnTo>
                <a:lnTo>
                  <a:pt x="3020" y="11463"/>
                </a:lnTo>
                <a:lnTo>
                  <a:pt x="4745" y="8938"/>
                </a:lnTo>
                <a:lnTo>
                  <a:pt x="6975" y="6994"/>
                </a:lnTo>
                <a:lnTo>
                  <a:pt x="9214" y="4764"/>
                </a:lnTo>
                <a:lnTo>
                  <a:pt x="11787" y="2973"/>
                </a:lnTo>
                <a:lnTo>
                  <a:pt x="14703" y="1639"/>
                </a:lnTo>
                <a:lnTo>
                  <a:pt x="17629" y="590"/>
                </a:lnTo>
                <a:lnTo>
                  <a:pt x="20659" y="0"/>
                </a:lnTo>
                <a:lnTo>
                  <a:pt x="23823" y="0"/>
                </a:lnTo>
                <a:lnTo>
                  <a:pt x="26987" y="0"/>
                </a:lnTo>
                <a:lnTo>
                  <a:pt x="40671" y="6994"/>
                </a:lnTo>
                <a:lnTo>
                  <a:pt x="42901" y="8938"/>
                </a:lnTo>
                <a:lnTo>
                  <a:pt x="44626" y="11463"/>
                </a:lnTo>
                <a:lnTo>
                  <a:pt x="45836" y="14589"/>
                </a:lnTo>
                <a:lnTo>
                  <a:pt x="47046" y="17419"/>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6" name="object 6"/>
          <p:cNvSpPr/>
          <p:nvPr/>
        </p:nvSpPr>
        <p:spPr>
          <a:xfrm>
            <a:off x="1092536" y="6533735"/>
            <a:ext cx="48260" cy="48260"/>
          </a:xfrm>
          <a:custGeom>
            <a:avLst/>
            <a:gdLst/>
            <a:ahLst/>
            <a:cxnLst/>
            <a:rect l="l" t="t" r="r" b="b"/>
            <a:pathLst>
              <a:path w="48259" h="48259">
                <a:moveTo>
                  <a:pt x="23823" y="47647"/>
                </a:moveTo>
                <a:lnTo>
                  <a:pt x="20659" y="47494"/>
                </a:lnTo>
                <a:lnTo>
                  <a:pt x="17629" y="46903"/>
                </a:lnTo>
                <a:lnTo>
                  <a:pt x="14703" y="45560"/>
                </a:lnTo>
                <a:lnTo>
                  <a:pt x="11787" y="44369"/>
                </a:lnTo>
                <a:lnTo>
                  <a:pt x="0" y="26949"/>
                </a:lnTo>
                <a:lnTo>
                  <a:pt x="0" y="20402"/>
                </a:lnTo>
                <a:lnTo>
                  <a:pt x="600" y="17276"/>
                </a:lnTo>
                <a:lnTo>
                  <a:pt x="3020" y="11616"/>
                </a:lnTo>
                <a:lnTo>
                  <a:pt x="4745" y="9081"/>
                </a:lnTo>
                <a:lnTo>
                  <a:pt x="6975" y="6851"/>
                </a:lnTo>
                <a:lnTo>
                  <a:pt x="9214" y="4469"/>
                </a:lnTo>
                <a:lnTo>
                  <a:pt x="11787" y="2677"/>
                </a:lnTo>
                <a:lnTo>
                  <a:pt x="17629" y="590"/>
                </a:lnTo>
                <a:lnTo>
                  <a:pt x="20659" y="0"/>
                </a:lnTo>
                <a:lnTo>
                  <a:pt x="26987" y="0"/>
                </a:lnTo>
                <a:lnTo>
                  <a:pt x="30017" y="590"/>
                </a:lnTo>
                <a:lnTo>
                  <a:pt x="32943" y="1782"/>
                </a:lnTo>
                <a:lnTo>
                  <a:pt x="35859" y="2830"/>
                </a:lnTo>
                <a:lnTo>
                  <a:pt x="38432" y="4469"/>
                </a:lnTo>
                <a:lnTo>
                  <a:pt x="40671" y="6851"/>
                </a:lnTo>
                <a:lnTo>
                  <a:pt x="42901" y="9081"/>
                </a:lnTo>
                <a:lnTo>
                  <a:pt x="44626" y="11616"/>
                </a:lnTo>
                <a:lnTo>
                  <a:pt x="47046" y="17276"/>
                </a:lnTo>
                <a:lnTo>
                  <a:pt x="47647" y="20402"/>
                </a:lnTo>
                <a:lnTo>
                  <a:pt x="47647" y="23823"/>
                </a:lnTo>
                <a:lnTo>
                  <a:pt x="47647" y="26949"/>
                </a:lnTo>
                <a:lnTo>
                  <a:pt x="32943" y="45560"/>
                </a:lnTo>
                <a:lnTo>
                  <a:pt x="30017" y="46903"/>
                </a:lnTo>
                <a:lnTo>
                  <a:pt x="26987" y="47494"/>
                </a:lnTo>
                <a:lnTo>
                  <a:pt x="23823" y="47647"/>
                </a:lnTo>
                <a:close/>
              </a:path>
            </a:pathLst>
          </a:custGeom>
          <a:solidFill>
            <a:srgbClr val="333333"/>
          </a:solidFill>
        </p:spPr>
        <p:txBody>
          <a:bodyPr wrap="square" lIns="0" tIns="0" rIns="0" bIns="0" rtlCol="0"/>
          <a:lstStyle/>
          <a:p>
            <a:endParaRPr/>
          </a:p>
        </p:txBody>
      </p:sp>
      <p:sp>
        <p:nvSpPr>
          <p:cNvPr id="7" name="object 7"/>
          <p:cNvSpPr/>
          <p:nvPr/>
        </p:nvSpPr>
        <p:spPr>
          <a:xfrm>
            <a:off x="1092536" y="6781500"/>
            <a:ext cx="48260" cy="48260"/>
          </a:xfrm>
          <a:custGeom>
            <a:avLst/>
            <a:gdLst/>
            <a:ahLst/>
            <a:cxnLst/>
            <a:rect l="l" t="t" r="r" b="b"/>
            <a:pathLst>
              <a:path w="48259" h="48259">
                <a:moveTo>
                  <a:pt x="23823" y="47647"/>
                </a:moveTo>
                <a:lnTo>
                  <a:pt x="0" y="26796"/>
                </a:lnTo>
                <a:lnTo>
                  <a:pt x="0" y="20402"/>
                </a:lnTo>
                <a:lnTo>
                  <a:pt x="600" y="17276"/>
                </a:lnTo>
                <a:lnTo>
                  <a:pt x="3020" y="11463"/>
                </a:lnTo>
                <a:lnTo>
                  <a:pt x="4745" y="8938"/>
                </a:lnTo>
                <a:lnTo>
                  <a:pt x="6975" y="6851"/>
                </a:lnTo>
                <a:lnTo>
                  <a:pt x="9214" y="4612"/>
                </a:lnTo>
                <a:lnTo>
                  <a:pt x="11787" y="2830"/>
                </a:lnTo>
                <a:lnTo>
                  <a:pt x="14703" y="1639"/>
                </a:lnTo>
                <a:lnTo>
                  <a:pt x="17629" y="590"/>
                </a:lnTo>
                <a:lnTo>
                  <a:pt x="20659" y="0"/>
                </a:lnTo>
                <a:lnTo>
                  <a:pt x="26987" y="0"/>
                </a:lnTo>
                <a:lnTo>
                  <a:pt x="40671" y="6851"/>
                </a:lnTo>
                <a:lnTo>
                  <a:pt x="42901" y="8938"/>
                </a:lnTo>
                <a:lnTo>
                  <a:pt x="44626" y="11463"/>
                </a:lnTo>
                <a:lnTo>
                  <a:pt x="47046" y="17276"/>
                </a:lnTo>
                <a:lnTo>
                  <a:pt x="47647" y="20402"/>
                </a:lnTo>
                <a:lnTo>
                  <a:pt x="47647" y="23823"/>
                </a:lnTo>
                <a:lnTo>
                  <a:pt x="47647" y="26796"/>
                </a:lnTo>
                <a:lnTo>
                  <a:pt x="26987" y="47494"/>
                </a:lnTo>
                <a:lnTo>
                  <a:pt x="23823" y="47647"/>
                </a:lnTo>
                <a:close/>
              </a:path>
            </a:pathLst>
          </a:custGeom>
          <a:solidFill>
            <a:srgbClr val="333333"/>
          </a:solidFill>
        </p:spPr>
        <p:txBody>
          <a:bodyPr wrap="square" lIns="0" tIns="0" rIns="0" bIns="0" rtlCol="0"/>
          <a:lstStyle/>
          <a:p>
            <a:endParaRPr/>
          </a:p>
        </p:txBody>
      </p:sp>
      <p:sp>
        <p:nvSpPr>
          <p:cNvPr id="8" name="object 8"/>
          <p:cNvSpPr/>
          <p:nvPr/>
        </p:nvSpPr>
        <p:spPr>
          <a:xfrm>
            <a:off x="1092536" y="7038795"/>
            <a:ext cx="48260" cy="48260"/>
          </a:xfrm>
          <a:custGeom>
            <a:avLst/>
            <a:gdLst/>
            <a:ahLst/>
            <a:cxnLst/>
            <a:rect l="l" t="t" r="r" b="b"/>
            <a:pathLst>
              <a:path w="48259" h="48259">
                <a:moveTo>
                  <a:pt x="23823" y="47647"/>
                </a:moveTo>
                <a:lnTo>
                  <a:pt x="20659" y="47494"/>
                </a:lnTo>
                <a:lnTo>
                  <a:pt x="17629" y="46903"/>
                </a:lnTo>
                <a:lnTo>
                  <a:pt x="14703" y="45560"/>
                </a:lnTo>
                <a:lnTo>
                  <a:pt x="11787" y="44369"/>
                </a:lnTo>
                <a:lnTo>
                  <a:pt x="0" y="26796"/>
                </a:lnTo>
                <a:lnTo>
                  <a:pt x="0" y="20545"/>
                </a:lnTo>
                <a:lnTo>
                  <a:pt x="20659" y="0"/>
                </a:lnTo>
                <a:lnTo>
                  <a:pt x="26987" y="0"/>
                </a:lnTo>
                <a:lnTo>
                  <a:pt x="47647" y="20545"/>
                </a:lnTo>
                <a:lnTo>
                  <a:pt x="47647" y="23823"/>
                </a:lnTo>
                <a:lnTo>
                  <a:pt x="47647" y="26796"/>
                </a:lnTo>
                <a:lnTo>
                  <a:pt x="32943" y="45560"/>
                </a:lnTo>
                <a:lnTo>
                  <a:pt x="30017" y="46903"/>
                </a:lnTo>
                <a:lnTo>
                  <a:pt x="26987" y="47494"/>
                </a:lnTo>
                <a:lnTo>
                  <a:pt x="23823" y="47647"/>
                </a:lnTo>
                <a:close/>
              </a:path>
            </a:pathLst>
          </a:custGeom>
          <a:solidFill>
            <a:srgbClr val="333333"/>
          </a:solidFill>
        </p:spPr>
        <p:txBody>
          <a:bodyPr wrap="square" lIns="0" tIns="0" rIns="0" bIns="0" rtlCol="0"/>
          <a:lstStyle/>
          <a:p>
            <a:endParaRPr/>
          </a:p>
        </p:txBody>
      </p:sp>
      <p:sp>
        <p:nvSpPr>
          <p:cNvPr id="9" name="object 9"/>
          <p:cNvSpPr/>
          <p:nvPr/>
        </p:nvSpPr>
        <p:spPr>
          <a:xfrm>
            <a:off x="1092536" y="7286559"/>
            <a:ext cx="48260" cy="48260"/>
          </a:xfrm>
          <a:custGeom>
            <a:avLst/>
            <a:gdLst/>
            <a:ahLst/>
            <a:cxnLst/>
            <a:rect l="l" t="t" r="r" b="b"/>
            <a:pathLst>
              <a:path w="48259" h="48259">
                <a:moveTo>
                  <a:pt x="23823" y="47647"/>
                </a:moveTo>
                <a:lnTo>
                  <a:pt x="0" y="26949"/>
                </a:lnTo>
                <a:lnTo>
                  <a:pt x="0" y="20545"/>
                </a:lnTo>
                <a:lnTo>
                  <a:pt x="20659" y="0"/>
                </a:lnTo>
                <a:lnTo>
                  <a:pt x="26987" y="0"/>
                </a:lnTo>
                <a:lnTo>
                  <a:pt x="47647" y="20545"/>
                </a:lnTo>
                <a:lnTo>
                  <a:pt x="47647" y="23823"/>
                </a:lnTo>
                <a:lnTo>
                  <a:pt x="47647" y="26949"/>
                </a:lnTo>
                <a:lnTo>
                  <a:pt x="26987" y="47494"/>
                </a:lnTo>
                <a:lnTo>
                  <a:pt x="23823" y="47647"/>
                </a:lnTo>
                <a:close/>
              </a:path>
            </a:pathLst>
          </a:custGeom>
          <a:solidFill>
            <a:srgbClr val="333333"/>
          </a:solidFill>
        </p:spPr>
        <p:txBody>
          <a:bodyPr wrap="square" lIns="0" tIns="0" rIns="0" bIns="0" rtlCol="0"/>
          <a:lstStyle/>
          <a:p>
            <a:endParaRPr/>
          </a:p>
        </p:txBody>
      </p:sp>
      <p:sp>
        <p:nvSpPr>
          <p:cNvPr id="10" name="object 10"/>
          <p:cNvSpPr txBox="1"/>
          <p:nvPr/>
        </p:nvSpPr>
        <p:spPr>
          <a:xfrm>
            <a:off x="921024" y="332681"/>
            <a:ext cx="5758815" cy="9583420"/>
          </a:xfrm>
          <a:prstGeom prst="rect">
            <a:avLst/>
          </a:prstGeom>
        </p:spPr>
        <p:txBody>
          <a:bodyPr vert="horz" wrap="square" lIns="0" tIns="57785" rIns="0" bIns="0" rtlCol="0">
            <a:spAutoFit/>
          </a:bodyPr>
          <a:lstStyle/>
          <a:p>
            <a:pPr marL="233045" indent="-195580">
              <a:lnSpc>
                <a:spcPct val="100000"/>
              </a:lnSpc>
              <a:spcBef>
                <a:spcPts val="455"/>
              </a:spcBef>
              <a:buSzPct val="89473"/>
              <a:buFont typeface="Trebuchet MS"/>
              <a:buAutoNum type="arabicPeriod" startAt="6"/>
              <a:tabLst>
                <a:tab pos="233679" algn="l"/>
              </a:tabLst>
            </a:pPr>
            <a:r>
              <a:rPr sz="950" b="1" spc="25" dirty="0">
                <a:solidFill>
                  <a:srgbClr val="333333"/>
                </a:solidFill>
                <a:latin typeface="微软雅黑"/>
                <a:cs typeface="微软雅黑"/>
              </a:rPr>
              <a:t>在使用</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服务共享资源时，若希望无论</a:t>
            </a:r>
            <a:r>
              <a:rPr sz="950" b="1" spc="60" dirty="0">
                <a:solidFill>
                  <a:srgbClr val="333333"/>
                </a:solidFill>
                <a:latin typeface="Trebuchet MS"/>
                <a:cs typeface="Trebuchet MS"/>
              </a:rPr>
              <a:t>NFS</a:t>
            </a:r>
            <a:r>
              <a:rPr sz="950" b="1" spc="25" dirty="0">
                <a:solidFill>
                  <a:srgbClr val="333333"/>
                </a:solidFill>
                <a:latin typeface="微软雅黑"/>
                <a:cs typeface="微软雅黑"/>
              </a:rPr>
              <a:t>客户端使用什么帐户来访问共享资源，都会被映射为</a:t>
            </a:r>
            <a:r>
              <a:rPr sz="950" b="1" spc="-840" dirty="0">
                <a:solidFill>
                  <a:srgbClr val="333333"/>
                </a:solidFill>
                <a:latin typeface="微软雅黑"/>
                <a:cs typeface="微软雅黑"/>
              </a:rPr>
              <a:t>本</a:t>
            </a:r>
            <a:r>
              <a:rPr sz="1200" baseline="34722" dirty="0">
                <a:latin typeface="小哥哥网恋吗"/>
                <a:cs typeface="小哥哥网恋吗"/>
              </a:rPr>
              <a:t>5/20</a:t>
            </a:r>
            <a:endParaRPr sz="1200" baseline="34722">
              <a:latin typeface="小哥哥网恋吗"/>
              <a:cs typeface="小哥哥网恋吗"/>
            </a:endParaRPr>
          </a:p>
          <a:p>
            <a:pPr marL="38100">
              <a:lnSpc>
                <a:spcPct val="100000"/>
              </a:lnSpc>
              <a:spcBef>
                <a:spcPts val="360"/>
              </a:spcBef>
            </a:pPr>
            <a:r>
              <a:rPr sz="950" b="1" spc="25" dirty="0">
                <a:solidFill>
                  <a:srgbClr val="333333"/>
                </a:solidFill>
                <a:latin typeface="微软雅黑"/>
                <a:cs typeface="微软雅黑"/>
              </a:rPr>
              <a:t>地匿名用户，则需要添加哪个参数。</a:t>
            </a:r>
            <a:endParaRPr sz="950">
              <a:latin typeface="微软雅黑"/>
              <a:cs typeface="微软雅黑"/>
            </a:endParaRPr>
          </a:p>
          <a:p>
            <a:pPr marL="38100">
              <a:lnSpc>
                <a:spcPct val="100000"/>
              </a:lnSpc>
              <a:spcBef>
                <a:spcPts val="1110"/>
              </a:spcBef>
            </a:pPr>
            <a:r>
              <a:rPr sz="950" b="1" spc="25" dirty="0">
                <a:solidFill>
                  <a:srgbClr val="333333"/>
                </a:solidFill>
                <a:latin typeface="微软雅黑"/>
                <a:cs typeface="微软雅黑"/>
              </a:rPr>
              <a:t>答：需要添加</a:t>
            </a:r>
            <a:r>
              <a:rPr sz="950" b="1" spc="40" dirty="0">
                <a:solidFill>
                  <a:srgbClr val="333333"/>
                </a:solidFill>
                <a:latin typeface="Trebuchet MS"/>
                <a:cs typeface="Trebuchet MS"/>
              </a:rPr>
              <a:t>all_squash</a:t>
            </a:r>
            <a:r>
              <a:rPr sz="950" b="1" spc="25" dirty="0">
                <a:solidFill>
                  <a:srgbClr val="333333"/>
                </a:solidFill>
                <a:latin typeface="微软雅黑"/>
                <a:cs typeface="微软雅黑"/>
              </a:rPr>
              <a:t>参数，以便更好地保证服务器的安全。</a:t>
            </a:r>
            <a:endParaRPr sz="950">
              <a:latin typeface="微软雅黑"/>
              <a:cs typeface="微软雅黑"/>
            </a:endParaRPr>
          </a:p>
          <a:p>
            <a:pPr marL="38100" marR="1440815">
              <a:lnSpc>
                <a:spcPct val="200700"/>
              </a:lnSpc>
              <a:spcBef>
                <a:spcPts val="40"/>
              </a:spcBef>
              <a:buSzPct val="89473"/>
              <a:buFont typeface="Trebuchet MS"/>
              <a:buAutoNum type="arabicPeriod" startAt="7"/>
              <a:tabLst>
                <a:tab pos="233679" algn="l"/>
              </a:tabLst>
            </a:pPr>
            <a:r>
              <a:rPr sz="950" b="1" spc="25" dirty="0">
                <a:solidFill>
                  <a:srgbClr val="333333"/>
                </a:solidFill>
                <a:latin typeface="微软雅黑"/>
                <a:cs typeface="微软雅黑"/>
              </a:rPr>
              <a:t>客户端在查看到远程</a:t>
            </a:r>
            <a:r>
              <a:rPr sz="950" b="1" spc="60" dirty="0">
                <a:solidFill>
                  <a:srgbClr val="333333"/>
                </a:solidFill>
                <a:latin typeface="Trebuchet MS"/>
                <a:cs typeface="Trebuchet MS"/>
              </a:rPr>
              <a:t>NFS</a:t>
            </a:r>
            <a:r>
              <a:rPr sz="950" b="1" spc="20" dirty="0">
                <a:solidFill>
                  <a:srgbClr val="333333"/>
                </a:solidFill>
                <a:latin typeface="微软雅黑"/>
                <a:cs typeface="微软雅黑"/>
              </a:rPr>
              <a:t>服务器上的共享资源列表时，需要使用哪个命令？ </a:t>
            </a:r>
            <a:r>
              <a:rPr sz="950" b="1" spc="25" dirty="0">
                <a:solidFill>
                  <a:srgbClr val="333333"/>
                </a:solidFill>
                <a:latin typeface="微软雅黑"/>
                <a:cs typeface="微软雅黑"/>
              </a:rPr>
              <a:t>答：使用</a:t>
            </a:r>
            <a:r>
              <a:rPr sz="950" b="1" spc="80" dirty="0">
                <a:solidFill>
                  <a:srgbClr val="333333"/>
                </a:solidFill>
                <a:latin typeface="Trebuchet MS"/>
                <a:cs typeface="Trebuchet MS"/>
              </a:rPr>
              <a:t>showmount</a:t>
            </a:r>
            <a:r>
              <a:rPr sz="950" b="1" spc="25" dirty="0">
                <a:solidFill>
                  <a:srgbClr val="333333"/>
                </a:solidFill>
                <a:latin typeface="微软雅黑"/>
                <a:cs typeface="微软雅黑"/>
              </a:rPr>
              <a:t>命令即可看到</a:t>
            </a:r>
            <a:r>
              <a:rPr sz="950" b="1" spc="60" dirty="0">
                <a:solidFill>
                  <a:srgbClr val="333333"/>
                </a:solidFill>
                <a:latin typeface="Trebuchet MS"/>
                <a:cs typeface="Trebuchet MS"/>
              </a:rPr>
              <a:t>NFS</a:t>
            </a:r>
            <a:r>
              <a:rPr sz="950" b="1" spc="25" dirty="0">
                <a:solidFill>
                  <a:srgbClr val="333333"/>
                </a:solidFill>
                <a:latin typeface="微软雅黑"/>
                <a:cs typeface="微软雅黑"/>
              </a:rPr>
              <a:t>服务器上的资源共享情况。         </a:t>
            </a:r>
            <a:r>
              <a:rPr sz="950" b="1" spc="250" dirty="0">
                <a:solidFill>
                  <a:srgbClr val="333333"/>
                </a:solidFill>
                <a:latin typeface="微软雅黑"/>
                <a:cs typeface="微软雅黑"/>
              </a:rPr>
              <a:t> </a:t>
            </a:r>
            <a:r>
              <a:rPr sz="950" b="1" spc="10" dirty="0">
                <a:solidFill>
                  <a:srgbClr val="333333"/>
                </a:solidFill>
                <a:latin typeface="Trebuchet MS"/>
                <a:cs typeface="Trebuchet MS"/>
              </a:rPr>
              <a:t>8</a:t>
            </a:r>
            <a:r>
              <a:rPr sz="950" b="1" spc="10" dirty="0">
                <a:solidFill>
                  <a:srgbClr val="333333"/>
                </a:solidFill>
                <a:latin typeface="微软雅黑"/>
                <a:cs typeface="微软雅黑"/>
              </a:rPr>
              <a:t>．</a:t>
            </a:r>
            <a:r>
              <a:rPr sz="950" b="1" spc="25" dirty="0">
                <a:solidFill>
                  <a:srgbClr val="333333"/>
                </a:solidFill>
                <a:latin typeface="微软雅黑"/>
                <a:cs typeface="微软雅黑"/>
              </a:rPr>
              <a:t>简述</a:t>
            </a:r>
            <a:r>
              <a:rPr sz="950" b="1" spc="60" dirty="0">
                <a:solidFill>
                  <a:srgbClr val="333333"/>
                </a:solidFill>
                <a:latin typeface="Trebuchet MS"/>
                <a:cs typeface="Trebuchet MS"/>
              </a:rPr>
              <a:t>autofs</a:t>
            </a:r>
            <a:r>
              <a:rPr sz="950" b="1" spc="25" dirty="0">
                <a:solidFill>
                  <a:srgbClr val="333333"/>
                </a:solidFill>
                <a:latin typeface="微软雅黑"/>
                <a:cs typeface="微软雅黑"/>
              </a:rPr>
              <a:t>服务程序的作用。</a:t>
            </a:r>
            <a:endParaRPr sz="950">
              <a:latin typeface="微软雅黑"/>
              <a:cs typeface="微软雅黑"/>
            </a:endParaRPr>
          </a:p>
          <a:p>
            <a:pPr marL="38100" marR="138430">
              <a:lnSpc>
                <a:spcPct val="131600"/>
              </a:lnSpc>
              <a:spcBef>
                <a:spcPts val="750"/>
              </a:spcBef>
            </a:pPr>
            <a:r>
              <a:rPr sz="950" b="1" spc="25" dirty="0">
                <a:solidFill>
                  <a:srgbClr val="333333"/>
                </a:solidFill>
                <a:latin typeface="微软雅黑"/>
                <a:cs typeface="微软雅黑"/>
              </a:rPr>
              <a:t>答：实现动态灵活的设备挂载操作，而且只有检测到用户试图访问一个尚未挂载的文件系统时，才自动 挂载该文件系统。</a:t>
            </a:r>
            <a:endParaRPr sz="950">
              <a:latin typeface="微软雅黑"/>
              <a:cs typeface="微软雅黑"/>
            </a:endParaRPr>
          </a:p>
          <a:p>
            <a:pPr marL="38100">
              <a:lnSpc>
                <a:spcPct val="100000"/>
              </a:lnSpc>
              <a:spcBef>
                <a:spcPts val="1060"/>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13</a:t>
            </a:r>
            <a:r>
              <a:rPr sz="2200" b="1" u="dbl" spc="-10" dirty="0">
                <a:solidFill>
                  <a:srgbClr val="4183C4"/>
                </a:solidFill>
                <a:uFill>
                  <a:solidFill>
                    <a:srgbClr val="4183C4"/>
                  </a:solidFill>
                </a:uFill>
                <a:latin typeface="微软雅黑"/>
                <a:cs typeface="微软雅黑"/>
                <a:hlinkClick r:id="rId2"/>
              </a:rPr>
              <a:t>章</a:t>
            </a:r>
            <a:r>
              <a:rPr sz="2200" b="1" u="dbl" spc="-114" dirty="0">
                <a:solidFill>
                  <a:srgbClr val="4183C4"/>
                </a:solidFill>
                <a:uFill>
                  <a:solidFill>
                    <a:srgbClr val="4183C4"/>
                  </a:solidFill>
                </a:uFill>
                <a:latin typeface="微软雅黑"/>
                <a:cs typeface="微软雅黑"/>
                <a:hlinkClick r:id="rId2"/>
              </a:rPr>
              <a:t> </a:t>
            </a:r>
            <a:r>
              <a:rPr sz="2200" b="1" u="dbl" spc="-10" dirty="0">
                <a:solidFill>
                  <a:srgbClr val="4183C4"/>
                </a:solidFill>
                <a:uFill>
                  <a:solidFill>
                    <a:srgbClr val="4183C4"/>
                  </a:solidFill>
                </a:uFill>
                <a:latin typeface="微软雅黑"/>
                <a:cs typeface="微软雅黑"/>
                <a:hlinkClick r:id="rId2"/>
              </a:rPr>
              <a:t>使用</a:t>
            </a:r>
            <a:r>
              <a:rPr sz="2200" b="1" u="dbl" spc="105" dirty="0">
                <a:solidFill>
                  <a:srgbClr val="4183C4"/>
                </a:solidFill>
                <a:uFill>
                  <a:solidFill>
                    <a:srgbClr val="4183C4"/>
                  </a:solidFill>
                </a:uFill>
                <a:latin typeface="Trebuchet MS"/>
                <a:cs typeface="Trebuchet MS"/>
                <a:hlinkClick r:id="rId2"/>
              </a:rPr>
              <a:t>Bind</a:t>
            </a:r>
            <a:r>
              <a:rPr sz="2200" b="1" u="dbl" spc="-10" dirty="0">
                <a:solidFill>
                  <a:srgbClr val="4183C4"/>
                </a:solidFill>
                <a:uFill>
                  <a:solidFill>
                    <a:srgbClr val="4183C4"/>
                  </a:solidFill>
                </a:uFill>
                <a:latin typeface="微软雅黑"/>
                <a:cs typeface="微软雅黑"/>
                <a:hlinkClick r:id="rId2"/>
              </a:rPr>
              <a:t>提供域名解析服务</a:t>
            </a:r>
            <a:endParaRPr sz="2200">
              <a:latin typeface="微软雅黑"/>
              <a:cs typeface="微软雅黑"/>
            </a:endParaRPr>
          </a:p>
          <a:p>
            <a:pPr marL="38100">
              <a:lnSpc>
                <a:spcPct val="100000"/>
              </a:lnSpc>
              <a:spcBef>
                <a:spcPts val="1315"/>
              </a:spcBef>
            </a:pPr>
            <a:r>
              <a:rPr sz="950" b="1" spc="25" dirty="0">
                <a:solidFill>
                  <a:srgbClr val="333333"/>
                </a:solidFill>
                <a:latin typeface="微软雅黑"/>
                <a:cs typeface="微软雅黑"/>
              </a:rPr>
              <a:t>章节简述：</a:t>
            </a:r>
            <a:endParaRPr sz="950">
              <a:latin typeface="微软雅黑"/>
              <a:cs typeface="微软雅黑"/>
            </a:endParaRPr>
          </a:p>
          <a:p>
            <a:pPr marL="38100" marR="112395" algn="just">
              <a:lnSpc>
                <a:spcPct val="131600"/>
              </a:lnSpc>
              <a:spcBef>
                <a:spcPts val="750"/>
              </a:spcBef>
            </a:pPr>
            <a:r>
              <a:rPr sz="950" b="1" spc="25" dirty="0">
                <a:solidFill>
                  <a:srgbClr val="333333"/>
                </a:solidFill>
                <a:latin typeface="微软雅黑"/>
                <a:cs typeface="微软雅黑"/>
              </a:rPr>
              <a:t>本章讲解了</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域名解析服务的原理以及作用，介绍了域名查询功能中正向解析与反向解析的作用，并 通过实验的方式演示了如何在</a:t>
            </a:r>
            <a:r>
              <a:rPr sz="950" b="1" spc="105" dirty="0">
                <a:solidFill>
                  <a:srgbClr val="333333"/>
                </a:solidFill>
                <a:latin typeface="Trebuchet MS"/>
                <a:cs typeface="Trebuchet MS"/>
              </a:rPr>
              <a:t>DNS</a:t>
            </a:r>
            <a:r>
              <a:rPr sz="950" b="1" spc="25" dirty="0">
                <a:solidFill>
                  <a:srgbClr val="333333"/>
                </a:solidFill>
                <a:latin typeface="微软雅黑"/>
                <a:cs typeface="微软雅黑"/>
              </a:rPr>
              <a:t>主服务器上部署正、反解析工作模式，以便让大家深刻体会到</a:t>
            </a:r>
            <a:r>
              <a:rPr sz="950" b="1" spc="105" dirty="0">
                <a:solidFill>
                  <a:srgbClr val="333333"/>
                </a:solidFill>
                <a:latin typeface="Trebuchet MS"/>
                <a:cs typeface="Trebuchet MS"/>
              </a:rPr>
              <a:t>DNS</a:t>
            </a:r>
            <a:r>
              <a:rPr sz="950" b="1" spc="15" dirty="0">
                <a:solidFill>
                  <a:srgbClr val="333333"/>
                </a:solidFill>
                <a:latin typeface="微软雅黑"/>
                <a:cs typeface="微软雅黑"/>
              </a:rPr>
              <a:t>域 </a:t>
            </a:r>
            <a:r>
              <a:rPr sz="950" b="1" spc="25" dirty="0">
                <a:solidFill>
                  <a:srgbClr val="333333"/>
                </a:solidFill>
                <a:latin typeface="微软雅黑"/>
                <a:cs typeface="微软雅黑"/>
              </a:rPr>
              <a:t>名查询的便利以及强大。</a:t>
            </a:r>
            <a:endParaRPr sz="950">
              <a:latin typeface="微软雅黑"/>
              <a:cs typeface="微软雅黑"/>
            </a:endParaRPr>
          </a:p>
          <a:p>
            <a:pPr marL="38100" marR="73025">
              <a:lnSpc>
                <a:spcPct val="131600"/>
              </a:lnSpc>
              <a:spcBef>
                <a:spcPts val="825"/>
              </a:spcBef>
            </a:pPr>
            <a:r>
              <a:rPr sz="950" b="1" spc="25" dirty="0">
                <a:solidFill>
                  <a:srgbClr val="333333"/>
                </a:solidFill>
                <a:latin typeface="微软雅黑"/>
                <a:cs typeface="微软雅黑"/>
              </a:rPr>
              <a:t>本章还介绍了如何部署</a:t>
            </a:r>
            <a:r>
              <a:rPr sz="950" b="1" spc="105" dirty="0">
                <a:solidFill>
                  <a:srgbClr val="333333"/>
                </a:solidFill>
                <a:latin typeface="Trebuchet MS"/>
                <a:cs typeface="Trebuchet MS"/>
              </a:rPr>
              <a:t>DNS</a:t>
            </a:r>
            <a:r>
              <a:rPr sz="950" b="1" spc="25" dirty="0">
                <a:solidFill>
                  <a:srgbClr val="333333"/>
                </a:solidFill>
                <a:latin typeface="微软雅黑"/>
                <a:cs typeface="微软雅黑"/>
              </a:rPr>
              <a:t>从服务器以及</a:t>
            </a:r>
            <a:r>
              <a:rPr sz="950" b="1" spc="105" dirty="0">
                <a:solidFill>
                  <a:srgbClr val="333333"/>
                </a:solidFill>
                <a:latin typeface="Trebuchet MS"/>
                <a:cs typeface="Trebuchet MS"/>
              </a:rPr>
              <a:t>DNS</a:t>
            </a:r>
            <a:r>
              <a:rPr sz="950" b="1" spc="25" dirty="0">
                <a:solidFill>
                  <a:srgbClr val="333333"/>
                </a:solidFill>
                <a:latin typeface="微软雅黑"/>
                <a:cs typeface="微软雅黑"/>
              </a:rPr>
              <a:t>缓存服务器来提升用户的域名查询体验，以及如何使用 </a:t>
            </a:r>
            <a:r>
              <a:rPr sz="950" b="1" spc="50" dirty="0">
                <a:solidFill>
                  <a:srgbClr val="333333"/>
                </a:solidFill>
                <a:latin typeface="Trebuchet MS"/>
                <a:cs typeface="Trebuchet MS"/>
              </a:rPr>
              <a:t>chroot</a:t>
            </a:r>
            <a:r>
              <a:rPr sz="950" b="1" spc="25" dirty="0">
                <a:solidFill>
                  <a:srgbClr val="333333"/>
                </a:solidFill>
                <a:latin typeface="微软雅黑"/>
                <a:cs typeface="微软雅黑"/>
              </a:rPr>
              <a:t>牢笼机制插件来保障</a:t>
            </a:r>
            <a:r>
              <a:rPr sz="950" b="1" spc="55" dirty="0">
                <a:solidFill>
                  <a:srgbClr val="333333"/>
                </a:solidFill>
                <a:latin typeface="Trebuchet MS"/>
                <a:cs typeface="Trebuchet MS"/>
              </a:rPr>
              <a:t>bind</a:t>
            </a:r>
            <a:r>
              <a:rPr sz="950" b="1" spc="20" dirty="0">
                <a:solidFill>
                  <a:srgbClr val="333333"/>
                </a:solidFill>
                <a:latin typeface="微软雅黑"/>
                <a:cs typeface="微软雅黑"/>
              </a:rPr>
              <a:t>服务程序的可靠性，并向大家演示如何在主服务器与从服务器之间部署  </a:t>
            </a:r>
            <a:r>
              <a:rPr sz="950" b="1" spc="40" dirty="0">
                <a:solidFill>
                  <a:srgbClr val="333333"/>
                </a:solidFill>
                <a:latin typeface="Trebuchet MS"/>
                <a:cs typeface="Trebuchet MS"/>
              </a:rPr>
              <a:t>TSIG</a:t>
            </a:r>
            <a:r>
              <a:rPr sz="950" b="1" spc="25" dirty="0">
                <a:solidFill>
                  <a:srgbClr val="333333"/>
                </a:solidFill>
                <a:latin typeface="微软雅黑"/>
                <a:cs typeface="微软雅黑"/>
              </a:rPr>
              <a:t>密钥加密功能，来进一步保障迭代查询中数据的安全性。最后，本章还从实战层面讲解了</a:t>
            </a:r>
            <a:r>
              <a:rPr sz="950" b="1" spc="105" dirty="0">
                <a:solidFill>
                  <a:srgbClr val="333333"/>
                </a:solidFill>
                <a:latin typeface="Trebuchet MS"/>
                <a:cs typeface="Trebuchet MS"/>
              </a:rPr>
              <a:t>DNS</a:t>
            </a:r>
            <a:r>
              <a:rPr sz="950" b="1" spc="25" dirty="0">
                <a:solidFill>
                  <a:srgbClr val="333333"/>
                </a:solidFill>
                <a:latin typeface="微软雅黑"/>
                <a:cs typeface="微软雅黑"/>
              </a:rPr>
              <a:t>分离 解析技术，让来自不同国家、不同地区的用户都能获得最优的网站访问体验。</a:t>
            </a:r>
            <a:endParaRPr sz="950">
              <a:latin typeface="微软雅黑"/>
              <a:cs typeface="微软雅黑"/>
            </a:endParaRPr>
          </a:p>
          <a:p>
            <a:pPr marL="38100" marR="109855">
              <a:lnSpc>
                <a:spcPct val="131600"/>
              </a:lnSpc>
              <a:spcBef>
                <a:spcPts val="750"/>
              </a:spcBef>
            </a:pPr>
            <a:r>
              <a:rPr sz="950" b="1" spc="25" dirty="0">
                <a:solidFill>
                  <a:srgbClr val="333333"/>
                </a:solidFill>
                <a:latin typeface="微软雅黑"/>
                <a:cs typeface="微软雅黑"/>
              </a:rPr>
              <a:t>相信大家在学完本章内容之后，一定会对</a:t>
            </a:r>
            <a:r>
              <a:rPr sz="950" b="1" spc="55" dirty="0">
                <a:solidFill>
                  <a:srgbClr val="333333"/>
                </a:solidFill>
                <a:latin typeface="Trebuchet MS"/>
                <a:cs typeface="Trebuchet MS"/>
              </a:rPr>
              <a:t>bind</a:t>
            </a:r>
            <a:r>
              <a:rPr sz="950" b="1" spc="20" dirty="0">
                <a:solidFill>
                  <a:srgbClr val="333333"/>
                </a:solidFill>
                <a:latin typeface="微软雅黑"/>
                <a:cs typeface="微软雅黑"/>
              </a:rPr>
              <a:t>服务程序有更深入的了解和认识，并能深刻地体会到作为 </a:t>
            </a:r>
            <a:r>
              <a:rPr sz="950" b="1" spc="25" dirty="0">
                <a:solidFill>
                  <a:srgbClr val="333333"/>
                </a:solidFill>
                <a:latin typeface="微软雅黑"/>
                <a:cs typeface="微软雅黑"/>
              </a:rPr>
              <a:t>互联网基础设施中重要一环的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域名解析服务，在互联网中所承担的重要角色和发挥的重要作用。</a:t>
            </a:r>
            <a:endParaRPr sz="950">
              <a:latin typeface="微软雅黑"/>
              <a:cs typeface="微软雅黑"/>
            </a:endParaRPr>
          </a:p>
          <a:p>
            <a:pPr>
              <a:lnSpc>
                <a:spcPct val="100000"/>
              </a:lnSpc>
              <a:spcBef>
                <a:spcPts val="80"/>
              </a:spcBef>
            </a:pPr>
            <a:endParaRPr sz="600">
              <a:latin typeface="微软雅黑"/>
              <a:cs typeface="微软雅黑"/>
            </a:endParaRPr>
          </a:p>
          <a:p>
            <a:pPr marL="38100">
              <a:lnSpc>
                <a:spcPct val="100000"/>
              </a:lnSpc>
            </a:pPr>
            <a:r>
              <a:rPr sz="950" b="1" spc="25" dirty="0">
                <a:solidFill>
                  <a:srgbClr val="333333"/>
                </a:solidFill>
                <a:latin typeface="微软雅黑"/>
                <a:cs typeface="微软雅黑"/>
              </a:rPr>
              <a:t>本章目录结构</a:t>
            </a:r>
            <a:endParaRPr sz="950">
              <a:latin typeface="微软雅黑"/>
              <a:cs typeface="微软雅黑"/>
            </a:endParaRPr>
          </a:p>
          <a:p>
            <a:pPr marL="603250" lvl="1" indent="-280035">
              <a:lnSpc>
                <a:spcPct val="100000"/>
              </a:lnSpc>
              <a:spcBef>
                <a:spcPts val="1110"/>
              </a:spcBef>
              <a:buAutoNum type="arabicPeriod"/>
              <a:tabLst>
                <a:tab pos="603885" algn="l"/>
              </a:tabLst>
            </a:pPr>
            <a:r>
              <a:rPr sz="950" b="1" u="sng" spc="105" dirty="0">
                <a:solidFill>
                  <a:srgbClr val="4183C4"/>
                </a:solidFill>
                <a:uFill>
                  <a:solidFill>
                    <a:srgbClr val="4183C4"/>
                  </a:solidFill>
                </a:uFill>
                <a:latin typeface="Trebuchet MS"/>
                <a:cs typeface="Trebuchet MS"/>
                <a:hlinkClick r:id="rId3"/>
              </a:rPr>
              <a:t>DNS</a:t>
            </a:r>
            <a:r>
              <a:rPr sz="950" b="1" u="sng" spc="25" dirty="0">
                <a:solidFill>
                  <a:srgbClr val="4183C4"/>
                </a:solidFill>
                <a:uFill>
                  <a:solidFill>
                    <a:srgbClr val="4183C4"/>
                  </a:solidFill>
                </a:uFill>
                <a:latin typeface="微软雅黑"/>
                <a:cs typeface="微软雅黑"/>
                <a:hlinkClick r:id="rId3"/>
              </a:rPr>
              <a:t>域名解析服务</a:t>
            </a:r>
            <a:endParaRPr sz="950">
              <a:latin typeface="微软雅黑"/>
              <a:cs typeface="微软雅黑"/>
            </a:endParaRPr>
          </a:p>
          <a:p>
            <a:pPr marL="603250" lvl="1" indent="-280035">
              <a:lnSpc>
                <a:spcPct val="100000"/>
              </a:lnSpc>
              <a:spcBef>
                <a:spcPts val="815"/>
              </a:spcBef>
              <a:buFont typeface="Trebuchet MS"/>
              <a:buAutoNum type="arabicPeriod"/>
              <a:tabLst>
                <a:tab pos="603885" algn="l"/>
              </a:tabLst>
            </a:pPr>
            <a:r>
              <a:rPr sz="950" b="1" spc="25" dirty="0">
                <a:solidFill>
                  <a:srgbClr val="333333"/>
                </a:solidFill>
                <a:latin typeface="微软雅黑"/>
                <a:cs typeface="微软雅黑"/>
              </a:rPr>
              <a:t>安装</a:t>
            </a:r>
            <a:r>
              <a:rPr sz="950" b="1" spc="60" dirty="0">
                <a:solidFill>
                  <a:srgbClr val="333333"/>
                </a:solidFill>
                <a:latin typeface="Trebuchet MS"/>
                <a:cs typeface="Trebuchet MS"/>
              </a:rPr>
              <a:t>Bind</a:t>
            </a:r>
            <a:r>
              <a:rPr sz="950" b="1" spc="25" dirty="0">
                <a:solidFill>
                  <a:srgbClr val="333333"/>
                </a:solidFill>
                <a:latin typeface="微软雅黑"/>
                <a:cs typeface="微软雅黑"/>
              </a:rPr>
              <a:t>服务程序</a:t>
            </a:r>
            <a:endParaRPr sz="950">
              <a:latin typeface="微软雅黑"/>
              <a:cs typeface="微软雅黑"/>
            </a:endParaRPr>
          </a:p>
          <a:p>
            <a:pPr marL="995044" lvl="2" indent="-386080">
              <a:lnSpc>
                <a:spcPct val="100000"/>
              </a:lnSpc>
              <a:spcBef>
                <a:spcPts val="885"/>
              </a:spcBef>
              <a:buFont typeface="Trebuchet MS"/>
              <a:buAutoNum type="arabicPeriod"/>
              <a:tabLst>
                <a:tab pos="995680" algn="l"/>
              </a:tabLst>
            </a:pPr>
            <a:r>
              <a:rPr sz="950" b="1" u="sng" spc="25" dirty="0">
                <a:solidFill>
                  <a:srgbClr val="4183C4"/>
                </a:solidFill>
                <a:uFill>
                  <a:solidFill>
                    <a:srgbClr val="4183C4"/>
                  </a:solidFill>
                </a:uFill>
                <a:latin typeface="微软雅黑"/>
                <a:cs typeface="微软雅黑"/>
                <a:hlinkClick r:id="rId4"/>
              </a:rPr>
              <a:t>正向解析实验</a:t>
            </a:r>
            <a:endParaRPr sz="950">
              <a:latin typeface="微软雅黑"/>
              <a:cs typeface="微软雅黑"/>
            </a:endParaRPr>
          </a:p>
          <a:p>
            <a:pPr marL="995044" lvl="2" indent="-386080">
              <a:lnSpc>
                <a:spcPct val="100000"/>
              </a:lnSpc>
              <a:spcBef>
                <a:spcPts val="360"/>
              </a:spcBef>
              <a:buFont typeface="Trebuchet MS"/>
              <a:buAutoNum type="arabicPeriod"/>
              <a:tabLst>
                <a:tab pos="995680" algn="l"/>
              </a:tabLst>
            </a:pPr>
            <a:r>
              <a:rPr sz="950" b="1" u="sng" spc="25" dirty="0">
                <a:solidFill>
                  <a:srgbClr val="4183C4"/>
                </a:solidFill>
                <a:uFill>
                  <a:solidFill>
                    <a:srgbClr val="4183C4"/>
                  </a:solidFill>
                </a:uFill>
                <a:latin typeface="微软雅黑"/>
                <a:cs typeface="微软雅黑"/>
                <a:hlinkClick r:id="rId5"/>
              </a:rPr>
              <a:t>反向解析实验</a:t>
            </a:r>
            <a:endParaRPr sz="950">
              <a:latin typeface="微软雅黑"/>
              <a:cs typeface="微软雅黑"/>
            </a:endParaRPr>
          </a:p>
          <a:p>
            <a:pPr marL="603250" lvl="1" indent="-280035">
              <a:lnSpc>
                <a:spcPct val="100000"/>
              </a:lnSpc>
              <a:spcBef>
                <a:spcPts val="360"/>
              </a:spcBef>
              <a:buFont typeface="Trebuchet MS"/>
              <a:buAutoNum type="arabicPeriod"/>
              <a:tabLst>
                <a:tab pos="603885" algn="l"/>
              </a:tabLst>
            </a:pPr>
            <a:r>
              <a:rPr sz="950" b="1" u="sng" spc="25" dirty="0">
                <a:solidFill>
                  <a:srgbClr val="4183C4"/>
                </a:solidFill>
                <a:uFill>
                  <a:solidFill>
                    <a:srgbClr val="4183C4"/>
                  </a:solidFill>
                </a:uFill>
                <a:latin typeface="微软雅黑"/>
                <a:cs typeface="微软雅黑"/>
                <a:hlinkClick r:id="rId6"/>
              </a:rPr>
              <a:t>部署从服务器</a:t>
            </a:r>
            <a:endParaRPr sz="950">
              <a:latin typeface="微软雅黑"/>
              <a:cs typeface="微软雅黑"/>
            </a:endParaRPr>
          </a:p>
          <a:p>
            <a:pPr marL="603250" lvl="1" indent="-280035">
              <a:lnSpc>
                <a:spcPct val="100000"/>
              </a:lnSpc>
              <a:spcBef>
                <a:spcPts val="810"/>
              </a:spcBef>
              <a:buFont typeface="Trebuchet MS"/>
              <a:buAutoNum type="arabicPeriod"/>
              <a:tabLst>
                <a:tab pos="603885" algn="l"/>
              </a:tabLst>
            </a:pPr>
            <a:r>
              <a:rPr sz="950" b="1" u="sng" spc="25" dirty="0">
                <a:solidFill>
                  <a:srgbClr val="4183C4"/>
                </a:solidFill>
                <a:uFill>
                  <a:solidFill>
                    <a:srgbClr val="4183C4"/>
                  </a:solidFill>
                </a:uFill>
                <a:latin typeface="微软雅黑"/>
                <a:cs typeface="微软雅黑"/>
                <a:hlinkClick r:id="rId7"/>
              </a:rPr>
              <a:t>安全的加密传输</a:t>
            </a:r>
            <a:endParaRPr sz="950">
              <a:latin typeface="微软雅黑"/>
              <a:cs typeface="微软雅黑"/>
            </a:endParaRPr>
          </a:p>
          <a:p>
            <a:pPr marL="603250" lvl="1" indent="-280035">
              <a:lnSpc>
                <a:spcPct val="100000"/>
              </a:lnSpc>
              <a:spcBef>
                <a:spcPts val="885"/>
              </a:spcBef>
              <a:buFont typeface="Trebuchet MS"/>
              <a:buAutoNum type="arabicPeriod"/>
              <a:tabLst>
                <a:tab pos="603885" algn="l"/>
              </a:tabLst>
            </a:pPr>
            <a:r>
              <a:rPr sz="950" b="1" u="sng" spc="25" dirty="0">
                <a:solidFill>
                  <a:srgbClr val="4183C4"/>
                </a:solidFill>
                <a:uFill>
                  <a:solidFill>
                    <a:srgbClr val="4183C4"/>
                  </a:solidFill>
                </a:uFill>
                <a:latin typeface="微软雅黑"/>
                <a:cs typeface="微软雅黑"/>
                <a:hlinkClick r:id="rId8"/>
              </a:rPr>
              <a:t>部署缓存服务器</a:t>
            </a:r>
            <a:endParaRPr sz="950">
              <a:latin typeface="微软雅黑"/>
              <a:cs typeface="微软雅黑"/>
            </a:endParaRPr>
          </a:p>
          <a:p>
            <a:pPr marL="603250" lvl="1" indent="-280035">
              <a:lnSpc>
                <a:spcPct val="100000"/>
              </a:lnSpc>
              <a:spcBef>
                <a:spcPts val="815"/>
              </a:spcBef>
              <a:buFont typeface="Trebuchet MS"/>
              <a:buAutoNum type="arabicPeriod"/>
              <a:tabLst>
                <a:tab pos="603885" algn="l"/>
              </a:tabLst>
            </a:pPr>
            <a:r>
              <a:rPr sz="950" b="1" u="sng" spc="25" dirty="0">
                <a:solidFill>
                  <a:srgbClr val="4183C4"/>
                </a:solidFill>
                <a:uFill>
                  <a:solidFill>
                    <a:srgbClr val="4183C4"/>
                  </a:solidFill>
                </a:uFill>
                <a:latin typeface="微软雅黑"/>
                <a:cs typeface="微软雅黑"/>
                <a:hlinkClick r:id="rId9"/>
              </a:rPr>
              <a:t>分离解析技术</a:t>
            </a:r>
            <a:endParaRPr sz="950">
              <a:latin typeface="微软雅黑"/>
              <a:cs typeface="微软雅黑"/>
            </a:endParaRPr>
          </a:p>
          <a:p>
            <a:pPr>
              <a:lnSpc>
                <a:spcPct val="100000"/>
              </a:lnSpc>
              <a:spcBef>
                <a:spcPts val="60"/>
              </a:spcBef>
            </a:pPr>
            <a:endParaRPr sz="650">
              <a:latin typeface="微软雅黑"/>
              <a:cs typeface="微软雅黑"/>
            </a:endParaRPr>
          </a:p>
          <a:p>
            <a:pPr marL="38100">
              <a:lnSpc>
                <a:spcPct val="100000"/>
              </a:lnSpc>
            </a:pPr>
            <a:r>
              <a:rPr sz="950" b="1" spc="-20" dirty="0">
                <a:solidFill>
                  <a:srgbClr val="333333"/>
                </a:solidFill>
                <a:latin typeface="Trebuchet MS"/>
                <a:cs typeface="Trebuchet MS"/>
              </a:rPr>
              <a:t>13.1</a:t>
            </a:r>
            <a:r>
              <a:rPr sz="950" b="1" spc="-35" dirty="0">
                <a:solidFill>
                  <a:srgbClr val="333333"/>
                </a:solidFill>
                <a:latin typeface="Trebuchet MS"/>
                <a:cs typeface="Trebuchet MS"/>
              </a:rPr>
              <a:t> </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a:t>
            </a:r>
            <a:endParaRPr sz="950">
              <a:latin typeface="微软雅黑"/>
              <a:cs typeface="微软雅黑"/>
            </a:endParaRPr>
          </a:p>
          <a:p>
            <a:pPr marL="38100" marR="143510" algn="just">
              <a:lnSpc>
                <a:spcPct val="131600"/>
              </a:lnSpc>
              <a:spcBef>
                <a:spcPts val="900"/>
              </a:spcBef>
            </a:pPr>
            <a:r>
              <a:rPr sz="950" b="1" spc="25" dirty="0">
                <a:solidFill>
                  <a:srgbClr val="333333"/>
                </a:solidFill>
                <a:latin typeface="微软雅黑"/>
                <a:cs typeface="微软雅黑"/>
              </a:rPr>
              <a:t>相较于由数字构成的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地址，域名更容易被理解和记忆，所以我们通常更习惯通过域名的方式来访问网 络中的资源。但是，网络中的计算机之间只能基于</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地址来相互识别对方的身份，而且要想在互联网中 </a:t>
            </a:r>
            <a:r>
              <a:rPr sz="950" b="1" spc="25" dirty="0">
                <a:solidFill>
                  <a:srgbClr val="333333"/>
                </a:solidFill>
                <a:latin typeface="微软雅黑"/>
                <a:cs typeface="微软雅黑"/>
              </a:rPr>
              <a:t>传输数据，也必须基于外网的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地址来完成。</a:t>
            </a:r>
            <a:endParaRPr sz="950">
              <a:latin typeface="微软雅黑"/>
              <a:cs typeface="微软雅黑"/>
            </a:endParaRPr>
          </a:p>
          <a:p>
            <a:pPr marL="38100" marR="120014" algn="just">
              <a:lnSpc>
                <a:spcPct val="131600"/>
              </a:lnSpc>
              <a:spcBef>
                <a:spcPts val="825"/>
              </a:spcBef>
            </a:pPr>
            <a:r>
              <a:rPr sz="950" b="1" spc="25" dirty="0">
                <a:solidFill>
                  <a:srgbClr val="333333"/>
                </a:solidFill>
                <a:latin typeface="微软雅黑"/>
                <a:cs typeface="微软雅黑"/>
              </a:rPr>
              <a:t>为了降低用户访问网络资源的门槛</a:t>
            </a:r>
            <a:r>
              <a:rPr sz="950" b="1" spc="75" dirty="0">
                <a:solidFill>
                  <a:srgbClr val="333333"/>
                </a:solidFill>
                <a:latin typeface="微软雅黑"/>
                <a:cs typeface="微软雅黑"/>
              </a:rPr>
              <a:t>，</a:t>
            </a:r>
            <a:r>
              <a:rPr sz="950" b="1" spc="75" dirty="0">
                <a:solidFill>
                  <a:srgbClr val="333333"/>
                </a:solidFill>
                <a:latin typeface="Trebuchet MS"/>
                <a:cs typeface="Trebuchet MS"/>
              </a:rPr>
              <a:t>DNS</a:t>
            </a:r>
            <a:r>
              <a:rPr sz="950" b="1" spc="75" dirty="0">
                <a:solidFill>
                  <a:srgbClr val="333333"/>
                </a:solidFill>
                <a:latin typeface="微软雅黑"/>
                <a:cs typeface="微软雅黑"/>
              </a:rPr>
              <a:t>（</a:t>
            </a:r>
            <a:r>
              <a:rPr sz="950" b="1" spc="75" dirty="0">
                <a:solidFill>
                  <a:srgbClr val="333333"/>
                </a:solidFill>
                <a:latin typeface="Trebuchet MS"/>
                <a:cs typeface="Trebuchet MS"/>
              </a:rPr>
              <a:t>Domain</a:t>
            </a:r>
            <a:r>
              <a:rPr sz="950" b="1" spc="-35" dirty="0">
                <a:solidFill>
                  <a:srgbClr val="333333"/>
                </a:solidFill>
                <a:latin typeface="Trebuchet MS"/>
                <a:cs typeface="Trebuchet MS"/>
              </a:rPr>
              <a:t> </a:t>
            </a:r>
            <a:r>
              <a:rPr sz="950" b="1" spc="100" dirty="0">
                <a:solidFill>
                  <a:srgbClr val="333333"/>
                </a:solidFill>
                <a:latin typeface="Trebuchet MS"/>
                <a:cs typeface="Trebuchet MS"/>
              </a:rPr>
              <a:t>Name</a:t>
            </a:r>
            <a:r>
              <a:rPr sz="950" b="1" spc="-35" dirty="0">
                <a:solidFill>
                  <a:srgbClr val="333333"/>
                </a:solidFill>
                <a:latin typeface="Trebuchet MS"/>
                <a:cs typeface="Trebuchet MS"/>
              </a:rPr>
              <a:t> </a:t>
            </a:r>
            <a:r>
              <a:rPr sz="950" b="1" spc="55" dirty="0">
                <a:solidFill>
                  <a:srgbClr val="333333"/>
                </a:solidFill>
                <a:latin typeface="Trebuchet MS"/>
                <a:cs typeface="Trebuchet MS"/>
              </a:rPr>
              <a:t>System</a:t>
            </a:r>
            <a:r>
              <a:rPr sz="950" b="1" spc="55" dirty="0">
                <a:solidFill>
                  <a:srgbClr val="333333"/>
                </a:solidFill>
                <a:latin typeface="微软雅黑"/>
                <a:cs typeface="微软雅黑"/>
              </a:rPr>
              <a:t>）</a:t>
            </a:r>
            <a:r>
              <a:rPr sz="950" b="1" spc="25" dirty="0">
                <a:solidFill>
                  <a:srgbClr val="333333"/>
                </a:solidFill>
                <a:latin typeface="微软雅黑"/>
                <a:cs typeface="微软雅黑"/>
              </a:rPr>
              <a:t>域名系统技术应运而生。这是一 项用于管理和解析域名与</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地址对应关系的技术，简单来说，就是能够接受用户输入的域名或</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 </a:t>
            </a:r>
            <a:r>
              <a:rPr sz="950" b="1" spc="-275" dirty="0">
                <a:solidFill>
                  <a:srgbClr val="333333"/>
                </a:solidFill>
                <a:latin typeface="微软雅黑"/>
                <a:cs typeface="微软雅黑"/>
              </a:rPr>
              <a:t> </a:t>
            </a:r>
            <a:r>
              <a:rPr sz="950" b="1" spc="25" dirty="0">
                <a:solidFill>
                  <a:srgbClr val="333333"/>
                </a:solidFill>
                <a:latin typeface="微软雅黑"/>
                <a:cs typeface="微软雅黑"/>
              </a:rPr>
              <a:t>然后自动查找与之匹配（或者说具有映射关系）的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地址或域名，即将域名解析为</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地址（正向解</a:t>
            </a:r>
            <a:endParaRPr sz="950">
              <a:latin typeface="微软雅黑"/>
              <a:cs typeface="微软雅黑"/>
            </a:endParaRPr>
          </a:p>
          <a:p>
            <a:pPr marL="38100" marR="143510">
              <a:lnSpc>
                <a:spcPct val="131600"/>
              </a:lnSpc>
              <a:spcBef>
                <a:spcPts val="5"/>
              </a:spcBef>
            </a:pPr>
            <a:r>
              <a:rPr sz="950" b="1" spc="25" dirty="0">
                <a:solidFill>
                  <a:srgbClr val="333333"/>
                </a:solidFill>
                <a:latin typeface="微软雅黑"/>
                <a:cs typeface="微软雅黑"/>
              </a:rPr>
              <a:t>析），或将</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地址解析为域名（反向解析）。这样一来，只需要在浏览器中输入域名就能打开想要访问 </a:t>
            </a:r>
            <a:r>
              <a:rPr sz="950" b="1" spc="25" dirty="0">
                <a:solidFill>
                  <a:srgbClr val="333333"/>
                </a:solidFill>
                <a:latin typeface="微软雅黑"/>
                <a:cs typeface="微软雅黑"/>
              </a:rPr>
              <a:t>的网站了。</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域名解析技术的正向解析也是最常使用的一种工作模式。</a:t>
            </a:r>
            <a:endParaRPr sz="950">
              <a:latin typeface="微软雅黑"/>
              <a:cs typeface="微软雅黑"/>
            </a:endParaRPr>
          </a:p>
          <a:p>
            <a:pPr marL="38100" marR="130175">
              <a:lnSpc>
                <a:spcPct val="131600"/>
              </a:lnSpc>
              <a:spcBef>
                <a:spcPts val="750"/>
              </a:spcBef>
            </a:pPr>
            <a:r>
              <a:rPr sz="950" b="1" spc="25" dirty="0">
                <a:solidFill>
                  <a:srgbClr val="333333"/>
                </a:solidFill>
                <a:latin typeface="微软雅黑"/>
                <a:cs typeface="微软雅黑"/>
              </a:rPr>
              <a:t>鉴于互联网中的域名和</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地址对应关系数据库太过庞大，</a:t>
            </a:r>
            <a:r>
              <a:rPr sz="950" b="1" spc="105" dirty="0">
                <a:solidFill>
                  <a:srgbClr val="333333"/>
                </a:solidFill>
                <a:latin typeface="Trebuchet MS"/>
                <a:cs typeface="Trebuchet MS"/>
              </a:rPr>
              <a:t>DNS</a:t>
            </a:r>
            <a:r>
              <a:rPr sz="950" b="1" spc="20" dirty="0">
                <a:solidFill>
                  <a:srgbClr val="333333"/>
                </a:solidFill>
                <a:latin typeface="微软雅黑"/>
                <a:cs typeface="微软雅黑"/>
              </a:rPr>
              <a:t>域名解析服务采用了类似目录树的层次结 </a:t>
            </a:r>
            <a:r>
              <a:rPr sz="950" b="1" spc="25" dirty="0">
                <a:solidFill>
                  <a:srgbClr val="333333"/>
                </a:solidFill>
                <a:latin typeface="微软雅黑"/>
                <a:cs typeface="微软雅黑"/>
              </a:rPr>
              <a:t>构来记录域名与</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地址之间的对应关系，从而形成了一个分布式的数据库系统，如图</a:t>
            </a:r>
            <a:r>
              <a:rPr sz="950" b="1" spc="-10" dirty="0">
                <a:solidFill>
                  <a:srgbClr val="333333"/>
                </a:solidFill>
                <a:latin typeface="Trebuchet MS"/>
                <a:cs typeface="Trebuchet MS"/>
              </a:rPr>
              <a:t>13-1</a:t>
            </a:r>
            <a:r>
              <a:rPr sz="950" b="1" spc="25" dirty="0">
                <a:solidFill>
                  <a:srgbClr val="333333"/>
                </a:solidFill>
                <a:latin typeface="微软雅黑"/>
                <a:cs typeface="微软雅黑"/>
              </a:rPr>
              <a:t>所示。</a:t>
            </a:r>
            <a:endParaRPr sz="950">
              <a:latin typeface="微软雅黑"/>
              <a:cs typeface="微软雅黑"/>
            </a:endParaRPr>
          </a:p>
        </p:txBody>
      </p:sp>
      <p:sp>
        <p:nvSpPr>
          <p:cNvPr id="11" name="object 11"/>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203</a:t>
            </a:fld>
            <a:endParaRPr sz="800">
              <a:latin typeface="小哥哥网恋吗"/>
              <a:cs typeface="小哥哥网恋吗"/>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5009076"/>
            <a:ext cx="38735" cy="953135"/>
          </a:xfrm>
          <a:custGeom>
            <a:avLst/>
            <a:gdLst/>
            <a:ahLst/>
            <a:cxnLst/>
            <a:rect l="l" t="t" r="r" b="b"/>
            <a:pathLst>
              <a:path w="38734" h="953135">
                <a:moveTo>
                  <a:pt x="38117" y="952942"/>
                </a:moveTo>
                <a:lnTo>
                  <a:pt x="0" y="952942"/>
                </a:lnTo>
                <a:lnTo>
                  <a:pt x="0" y="0"/>
                </a:lnTo>
                <a:lnTo>
                  <a:pt x="38117" y="0"/>
                </a:lnTo>
                <a:lnTo>
                  <a:pt x="38117" y="952942"/>
                </a:lnTo>
                <a:close/>
              </a:path>
            </a:pathLst>
          </a:custGeom>
          <a:solidFill>
            <a:srgbClr val="DEE1E4"/>
          </a:solidFill>
        </p:spPr>
        <p:txBody>
          <a:bodyPr wrap="square" lIns="0" tIns="0" rIns="0" bIns="0" rtlCol="0"/>
          <a:lstStyle/>
          <a:p>
            <a:endParaRPr/>
          </a:p>
        </p:txBody>
      </p:sp>
      <p:pic>
        <p:nvPicPr>
          <p:cNvPr id="3" name="object 3"/>
          <p:cNvPicPr/>
          <p:nvPr/>
        </p:nvPicPr>
        <p:blipFill>
          <a:blip r:embed="rId2" cstate="print"/>
          <a:stretch>
            <a:fillRect/>
          </a:stretch>
        </p:blipFill>
        <p:spPr>
          <a:xfrm>
            <a:off x="959124" y="368299"/>
            <a:ext cx="5355538" cy="2334647"/>
          </a:xfrm>
          <a:prstGeom prst="rect">
            <a:avLst/>
          </a:prstGeom>
        </p:spPr>
      </p:pic>
      <p:sp>
        <p:nvSpPr>
          <p:cNvPr id="4" name="object 4"/>
          <p:cNvSpPr txBox="1"/>
          <p:nvPr/>
        </p:nvSpPr>
        <p:spPr>
          <a:xfrm>
            <a:off x="946424" y="2804671"/>
            <a:ext cx="5676265" cy="554926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13-1</a:t>
            </a:r>
            <a:r>
              <a:rPr sz="950" b="1" spc="-35" dirty="0">
                <a:solidFill>
                  <a:srgbClr val="333333"/>
                </a:solidFill>
                <a:latin typeface="Trebuchet MS"/>
                <a:cs typeface="Trebuchet MS"/>
              </a:rPr>
              <a:t> </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域名解析服务采用的目录树层次结构</a:t>
            </a:r>
            <a:endParaRPr sz="950">
              <a:latin typeface="微软雅黑"/>
              <a:cs typeface="微软雅黑"/>
            </a:endParaRPr>
          </a:p>
          <a:p>
            <a:pPr marL="12700" marR="80645">
              <a:lnSpc>
                <a:spcPct val="131600"/>
              </a:lnSpc>
              <a:spcBef>
                <a:spcPts val="825"/>
              </a:spcBef>
            </a:pPr>
            <a:r>
              <a:rPr sz="950" b="1" spc="25" dirty="0">
                <a:solidFill>
                  <a:srgbClr val="333333"/>
                </a:solidFill>
                <a:latin typeface="微软雅黑"/>
                <a:cs typeface="微软雅黑"/>
              </a:rPr>
              <a:t>域名后缀一般分为国际域名和国内域名。原则上来讲，域名后缀都有严格的定义，但在实际使用时可以 不必严格遵守。目前最常见的域名后缀有</a:t>
            </a:r>
            <a:r>
              <a:rPr sz="950" b="1" spc="35" dirty="0">
                <a:solidFill>
                  <a:srgbClr val="333333"/>
                </a:solidFill>
                <a:latin typeface="Trebuchet MS"/>
                <a:cs typeface="Trebuchet MS"/>
              </a:rPr>
              <a:t>.com</a:t>
            </a:r>
            <a:r>
              <a:rPr sz="950" b="1" spc="35" dirty="0">
                <a:solidFill>
                  <a:srgbClr val="333333"/>
                </a:solidFill>
                <a:latin typeface="微软雅黑"/>
                <a:cs typeface="微软雅黑"/>
              </a:rPr>
              <a:t>（</a:t>
            </a:r>
            <a:r>
              <a:rPr sz="950" b="1" spc="25" dirty="0">
                <a:solidFill>
                  <a:srgbClr val="333333"/>
                </a:solidFill>
                <a:latin typeface="微软雅黑"/>
                <a:cs typeface="微软雅黑"/>
              </a:rPr>
              <a:t>商业组织）、</a:t>
            </a:r>
            <a:r>
              <a:rPr sz="950" b="1" spc="25" dirty="0">
                <a:solidFill>
                  <a:srgbClr val="333333"/>
                </a:solidFill>
                <a:latin typeface="Trebuchet MS"/>
                <a:cs typeface="Trebuchet MS"/>
              </a:rPr>
              <a:t>.org</a:t>
            </a:r>
            <a:r>
              <a:rPr sz="950" b="1" spc="25" dirty="0">
                <a:solidFill>
                  <a:srgbClr val="333333"/>
                </a:solidFill>
                <a:latin typeface="微软雅黑"/>
                <a:cs typeface="微软雅黑"/>
              </a:rPr>
              <a:t>（非营利组织）、</a:t>
            </a:r>
            <a:r>
              <a:rPr sz="950" b="1" spc="25" dirty="0">
                <a:solidFill>
                  <a:srgbClr val="333333"/>
                </a:solidFill>
                <a:latin typeface="Trebuchet MS"/>
                <a:cs typeface="Trebuchet MS"/>
              </a:rPr>
              <a:t>.gov</a:t>
            </a:r>
            <a:r>
              <a:rPr sz="950" b="1" spc="25" dirty="0">
                <a:solidFill>
                  <a:srgbClr val="333333"/>
                </a:solidFill>
                <a:latin typeface="微软雅黑"/>
                <a:cs typeface="微软雅黑"/>
              </a:rPr>
              <a:t>（政府部</a:t>
            </a:r>
            <a:endParaRPr sz="950">
              <a:latin typeface="微软雅黑"/>
              <a:cs typeface="微软雅黑"/>
            </a:endParaRPr>
          </a:p>
          <a:p>
            <a:pPr marL="12700">
              <a:lnSpc>
                <a:spcPct val="100000"/>
              </a:lnSpc>
              <a:spcBef>
                <a:spcPts val="360"/>
              </a:spcBef>
            </a:pPr>
            <a:r>
              <a:rPr sz="950" b="1" spc="25" dirty="0">
                <a:solidFill>
                  <a:srgbClr val="333333"/>
                </a:solidFill>
                <a:latin typeface="微软雅黑"/>
                <a:cs typeface="微软雅黑"/>
              </a:rPr>
              <a:t>门）、</a:t>
            </a:r>
            <a:r>
              <a:rPr sz="950" b="1" spc="20" dirty="0">
                <a:solidFill>
                  <a:srgbClr val="333333"/>
                </a:solidFill>
                <a:latin typeface="Trebuchet MS"/>
                <a:cs typeface="Trebuchet MS"/>
              </a:rPr>
              <a:t>.net</a:t>
            </a:r>
            <a:r>
              <a:rPr sz="950" b="1" spc="25" dirty="0">
                <a:solidFill>
                  <a:srgbClr val="333333"/>
                </a:solidFill>
                <a:latin typeface="微软雅黑"/>
                <a:cs typeface="微软雅黑"/>
              </a:rPr>
              <a:t>（网络服务商）、</a:t>
            </a:r>
            <a:r>
              <a:rPr sz="950" b="1" spc="25" dirty="0">
                <a:solidFill>
                  <a:srgbClr val="333333"/>
                </a:solidFill>
                <a:latin typeface="Trebuchet MS"/>
                <a:cs typeface="Trebuchet MS"/>
              </a:rPr>
              <a:t>.edu</a:t>
            </a:r>
            <a:r>
              <a:rPr sz="950" b="1" spc="25" dirty="0">
                <a:solidFill>
                  <a:srgbClr val="333333"/>
                </a:solidFill>
                <a:latin typeface="微软雅黑"/>
                <a:cs typeface="微软雅黑"/>
              </a:rPr>
              <a:t>（教研机构）、</a:t>
            </a:r>
            <a:r>
              <a:rPr sz="950" b="1" spc="30" dirty="0">
                <a:solidFill>
                  <a:srgbClr val="333333"/>
                </a:solidFill>
                <a:latin typeface="Trebuchet MS"/>
                <a:cs typeface="Trebuchet MS"/>
              </a:rPr>
              <a:t>.pub</a:t>
            </a:r>
            <a:r>
              <a:rPr sz="950" b="1" spc="25" dirty="0">
                <a:solidFill>
                  <a:srgbClr val="333333"/>
                </a:solidFill>
                <a:latin typeface="微软雅黑"/>
                <a:cs typeface="微软雅黑"/>
              </a:rPr>
              <a:t>（公共大众）、</a:t>
            </a:r>
            <a:r>
              <a:rPr sz="950" b="1" spc="5" dirty="0">
                <a:solidFill>
                  <a:srgbClr val="333333"/>
                </a:solidFill>
                <a:latin typeface="Trebuchet MS"/>
                <a:cs typeface="Trebuchet MS"/>
              </a:rPr>
              <a:t>.cn</a:t>
            </a:r>
            <a:r>
              <a:rPr sz="950" b="1" spc="25" dirty="0">
                <a:solidFill>
                  <a:srgbClr val="333333"/>
                </a:solidFill>
                <a:latin typeface="微软雅黑"/>
                <a:cs typeface="微软雅黑"/>
              </a:rPr>
              <a:t>（中国国家顶级域名）等。</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当今世界的信息化程度越来越高，大数据、云计算、物联网、人工智能等新技术不断涌现，全球网民的 数量据说也超过了</a:t>
            </a:r>
            <a:r>
              <a:rPr sz="950" b="1" dirty="0">
                <a:solidFill>
                  <a:srgbClr val="333333"/>
                </a:solidFill>
                <a:latin typeface="Trebuchet MS"/>
                <a:cs typeface="Trebuchet MS"/>
              </a:rPr>
              <a:t>53</a:t>
            </a:r>
            <a:r>
              <a:rPr sz="950" b="1" spc="25" dirty="0">
                <a:solidFill>
                  <a:srgbClr val="333333"/>
                </a:solidFill>
                <a:latin typeface="微软雅黑"/>
                <a:cs typeface="微软雅黑"/>
              </a:rPr>
              <a:t>亿，而且每年还在以</a:t>
            </a:r>
            <a:r>
              <a:rPr sz="950" b="1" spc="110" dirty="0">
                <a:solidFill>
                  <a:srgbClr val="333333"/>
                </a:solidFill>
                <a:latin typeface="Trebuchet MS"/>
                <a:cs typeface="Trebuchet MS"/>
              </a:rPr>
              <a:t>7%</a:t>
            </a:r>
            <a:r>
              <a:rPr sz="950" b="1" spc="20" dirty="0">
                <a:solidFill>
                  <a:srgbClr val="333333"/>
                </a:solidFill>
                <a:latin typeface="微软雅黑"/>
                <a:cs typeface="微软雅黑"/>
              </a:rPr>
              <a:t>的速度迅速增长。这些因素导致互联网中的域名数量进一步 </a:t>
            </a:r>
            <a:r>
              <a:rPr sz="950" b="1" spc="25" dirty="0">
                <a:solidFill>
                  <a:srgbClr val="333333"/>
                </a:solidFill>
                <a:latin typeface="微软雅黑"/>
                <a:cs typeface="微软雅黑"/>
              </a:rPr>
              <a:t>激增，被访问的频率也进一步加大。假设全球网民每人每天只访问一个网站域名，而且只访问一次，也 会产生</a:t>
            </a:r>
            <a:r>
              <a:rPr sz="950" b="1" dirty="0">
                <a:solidFill>
                  <a:srgbClr val="333333"/>
                </a:solidFill>
                <a:latin typeface="Trebuchet MS"/>
                <a:cs typeface="Trebuchet MS"/>
              </a:rPr>
              <a:t>53</a:t>
            </a:r>
            <a:r>
              <a:rPr sz="950" b="1" spc="25" dirty="0">
                <a:solidFill>
                  <a:srgbClr val="333333"/>
                </a:solidFill>
                <a:latin typeface="微软雅黑"/>
                <a:cs typeface="微软雅黑"/>
              </a:rPr>
              <a:t>亿次的查询请求，如此庞大的请求数量肯定无法被某一台服务器全部处理掉。</a:t>
            </a:r>
            <a:r>
              <a:rPr sz="950" b="1" spc="105" dirty="0">
                <a:solidFill>
                  <a:srgbClr val="333333"/>
                </a:solidFill>
                <a:latin typeface="Trebuchet MS"/>
                <a:cs typeface="Trebuchet MS"/>
              </a:rPr>
              <a:t>DNS</a:t>
            </a:r>
            <a:r>
              <a:rPr sz="950" b="1" spc="25" dirty="0">
                <a:solidFill>
                  <a:srgbClr val="333333"/>
                </a:solidFill>
                <a:latin typeface="微软雅黑"/>
                <a:cs typeface="微软雅黑"/>
              </a:rPr>
              <a:t>技术作为互 联网基础设施中重要的一环，为了为网民提供不间断、稳定且快速的域名查询服务，保证互联网的正常 运转，提供了下面三种类型的服务器。</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b="1" spc="25" dirty="0">
                <a:solidFill>
                  <a:srgbClr val="777777"/>
                </a:solidFill>
                <a:latin typeface="微软雅黑"/>
                <a:cs typeface="微软雅黑"/>
              </a:rPr>
              <a:t>主服务器：在特定区域内具有唯一性，负责维护该区域内的域名与</a:t>
            </a:r>
            <a:r>
              <a:rPr sz="950" b="1" spc="55" dirty="0">
                <a:solidFill>
                  <a:srgbClr val="777777"/>
                </a:solidFill>
                <a:latin typeface="Trebuchet MS"/>
                <a:cs typeface="Trebuchet MS"/>
              </a:rPr>
              <a:t>IP</a:t>
            </a:r>
            <a:r>
              <a:rPr sz="950" b="1" spc="25" dirty="0">
                <a:solidFill>
                  <a:srgbClr val="777777"/>
                </a:solidFill>
                <a:latin typeface="微软雅黑"/>
                <a:cs typeface="微软雅黑"/>
              </a:rPr>
              <a:t>地址之间的对应关系。</a:t>
            </a:r>
            <a:endParaRPr sz="950">
              <a:latin typeface="微软雅黑"/>
              <a:cs typeface="微软雅黑"/>
            </a:endParaRPr>
          </a:p>
          <a:p>
            <a:pPr marL="193675">
              <a:lnSpc>
                <a:spcPct val="100000"/>
              </a:lnSpc>
              <a:spcBef>
                <a:spcPts val="1110"/>
              </a:spcBef>
            </a:pPr>
            <a:r>
              <a:rPr sz="950" b="1" spc="25" dirty="0">
                <a:solidFill>
                  <a:srgbClr val="777777"/>
                </a:solidFill>
                <a:latin typeface="微软雅黑"/>
                <a:cs typeface="微软雅黑"/>
              </a:rPr>
              <a:t>从服务器：从主服务器中获得域名与</a:t>
            </a:r>
            <a:r>
              <a:rPr sz="950" b="1" spc="55" dirty="0">
                <a:solidFill>
                  <a:srgbClr val="777777"/>
                </a:solidFill>
                <a:latin typeface="Trebuchet MS"/>
                <a:cs typeface="Trebuchet MS"/>
              </a:rPr>
              <a:t>IP</a:t>
            </a:r>
            <a:r>
              <a:rPr sz="950" b="1" spc="25" dirty="0">
                <a:solidFill>
                  <a:srgbClr val="777777"/>
                </a:solidFill>
                <a:latin typeface="微软雅黑"/>
                <a:cs typeface="微软雅黑"/>
              </a:rPr>
              <a:t>地址的对应关系并进行维护，以防主服务器宕机等情况。</a:t>
            </a:r>
            <a:endParaRPr sz="950">
              <a:latin typeface="微软雅黑"/>
              <a:cs typeface="微软雅黑"/>
            </a:endParaRPr>
          </a:p>
          <a:p>
            <a:pPr marL="193675" marR="152400">
              <a:lnSpc>
                <a:spcPct val="131600"/>
              </a:lnSpc>
              <a:spcBef>
                <a:spcPts val="750"/>
              </a:spcBef>
            </a:pPr>
            <a:r>
              <a:rPr sz="950" b="1" spc="25" dirty="0">
                <a:solidFill>
                  <a:srgbClr val="777777"/>
                </a:solidFill>
                <a:latin typeface="微软雅黑"/>
                <a:cs typeface="微软雅黑"/>
              </a:rPr>
              <a:t>缓存服务器：通过向其他域名解析服务器查询获得域名与</a:t>
            </a:r>
            <a:r>
              <a:rPr sz="950" b="1" spc="55" dirty="0">
                <a:solidFill>
                  <a:srgbClr val="777777"/>
                </a:solidFill>
                <a:latin typeface="Trebuchet MS"/>
                <a:cs typeface="Trebuchet MS"/>
              </a:rPr>
              <a:t>IP</a:t>
            </a:r>
            <a:r>
              <a:rPr sz="950" b="1" spc="20" dirty="0">
                <a:solidFill>
                  <a:srgbClr val="777777"/>
                </a:solidFill>
                <a:latin typeface="微软雅黑"/>
                <a:cs typeface="微软雅黑"/>
              </a:rPr>
              <a:t>地址的对应关系，并将经常查询的域名 </a:t>
            </a:r>
            <a:r>
              <a:rPr sz="950" b="1" spc="25" dirty="0">
                <a:solidFill>
                  <a:srgbClr val="777777"/>
                </a:solidFill>
                <a:latin typeface="微软雅黑"/>
                <a:cs typeface="微软雅黑"/>
              </a:rPr>
              <a:t>信息保存到服务器本地，以此来提高重复查询时的效率。</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简单来说，主服务器是用于管理域名和</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地址对应关系的真正服务器，从服务器帮助主服务器</a:t>
            </a:r>
            <a:r>
              <a:rPr sz="950" b="1" spc="-125" dirty="0">
                <a:solidFill>
                  <a:srgbClr val="333333"/>
                </a:solidFill>
                <a:latin typeface="Trebuchet MS"/>
                <a:cs typeface="Trebuchet MS"/>
              </a:rPr>
              <a:t>“</a:t>
            </a:r>
            <a:r>
              <a:rPr sz="950" b="1" spc="25" dirty="0">
                <a:solidFill>
                  <a:srgbClr val="333333"/>
                </a:solidFill>
                <a:latin typeface="微软雅黑"/>
                <a:cs typeface="微软雅黑"/>
              </a:rPr>
              <a:t>打下</a:t>
            </a:r>
            <a:endParaRPr sz="950">
              <a:latin typeface="微软雅黑"/>
              <a:cs typeface="微软雅黑"/>
            </a:endParaRPr>
          </a:p>
          <a:p>
            <a:pPr marL="12700" marR="25400">
              <a:lnSpc>
                <a:spcPct val="131600"/>
              </a:lnSpc>
              <a:spcBef>
                <a:spcPts val="5"/>
              </a:spcBef>
            </a:pPr>
            <a:r>
              <a:rPr sz="950" b="1" spc="25" dirty="0">
                <a:solidFill>
                  <a:srgbClr val="333333"/>
                </a:solidFill>
                <a:latin typeface="微软雅黑"/>
                <a:cs typeface="微软雅黑"/>
              </a:rPr>
              <a:t>手</a:t>
            </a:r>
            <a:r>
              <a:rPr sz="950" b="1" spc="-125" dirty="0">
                <a:solidFill>
                  <a:srgbClr val="333333"/>
                </a:solidFill>
                <a:latin typeface="Trebuchet MS"/>
                <a:cs typeface="Trebuchet MS"/>
              </a:rPr>
              <a:t>”</a:t>
            </a:r>
            <a:r>
              <a:rPr sz="950" b="1" spc="25" dirty="0">
                <a:solidFill>
                  <a:srgbClr val="333333"/>
                </a:solidFill>
                <a:latin typeface="微软雅黑"/>
                <a:cs typeface="微软雅黑"/>
              </a:rPr>
              <a:t>，分散部署在各个国家、省市或地区，以便让用户就近查询域名，从而减轻主服务器的负载压力。缓 存服务器不太常用，一般部署在企业内网的网关位置，用于加速用户的域名查询请求。</a:t>
            </a:r>
            <a:endParaRPr sz="950">
              <a:latin typeface="微软雅黑"/>
              <a:cs typeface="微软雅黑"/>
            </a:endParaRPr>
          </a:p>
          <a:p>
            <a:pPr marL="12700" marR="55244" algn="just">
              <a:lnSpc>
                <a:spcPct val="131600"/>
              </a:lnSpc>
              <a:spcBef>
                <a:spcPts val="750"/>
              </a:spcBef>
            </a:pP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域名解析服务采用分布式的数据结构来存放海量的</a:t>
            </a:r>
            <a:r>
              <a:rPr sz="950" b="1" spc="-125" dirty="0">
                <a:solidFill>
                  <a:srgbClr val="333333"/>
                </a:solidFill>
                <a:latin typeface="Trebuchet MS"/>
                <a:cs typeface="Trebuchet MS"/>
              </a:rPr>
              <a:t>“</a:t>
            </a:r>
            <a:r>
              <a:rPr sz="950" b="1" spc="25" dirty="0">
                <a:solidFill>
                  <a:srgbClr val="333333"/>
                </a:solidFill>
                <a:latin typeface="微软雅黑"/>
                <a:cs typeface="微软雅黑"/>
              </a:rPr>
              <a:t>区域数据</a:t>
            </a:r>
            <a:r>
              <a:rPr sz="950" b="1" spc="-125" dirty="0">
                <a:solidFill>
                  <a:srgbClr val="333333"/>
                </a:solidFill>
                <a:latin typeface="Trebuchet MS"/>
                <a:cs typeface="Trebuchet MS"/>
              </a:rPr>
              <a:t>”</a:t>
            </a:r>
            <a:r>
              <a:rPr sz="950" b="1" spc="25" dirty="0">
                <a:solidFill>
                  <a:srgbClr val="333333"/>
                </a:solidFill>
                <a:latin typeface="微软雅黑"/>
                <a:cs typeface="微软雅黑"/>
              </a:rPr>
              <a:t>信息，在执行用户发起的域名查询请 求时，具有递归查询和迭代查询两种方式。所谓递归查询，是指</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服务器在收到用户发起的请求时， </a:t>
            </a:r>
            <a:r>
              <a:rPr sz="950" b="1" spc="-275" dirty="0">
                <a:solidFill>
                  <a:srgbClr val="333333"/>
                </a:solidFill>
                <a:latin typeface="微软雅黑"/>
                <a:cs typeface="微软雅黑"/>
              </a:rPr>
              <a:t> </a:t>
            </a:r>
            <a:r>
              <a:rPr sz="950" b="1" spc="25" dirty="0">
                <a:solidFill>
                  <a:srgbClr val="333333"/>
                </a:solidFill>
                <a:latin typeface="微软雅黑"/>
                <a:cs typeface="微软雅黑"/>
              </a:rPr>
              <a:t>必须向用户返回一个准确的查询结果。如果</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服务器本地没有存储与之对应的信息，则该服务器需要 询问其他服务器，并将返回的查询结果提交给用户。而迭代查询则是指</a:t>
            </a:r>
            <a:r>
              <a:rPr sz="950" b="1" spc="85" dirty="0">
                <a:solidFill>
                  <a:srgbClr val="333333"/>
                </a:solidFill>
                <a:latin typeface="微软雅黑"/>
                <a:cs typeface="微软雅黑"/>
              </a:rPr>
              <a:t>，</a:t>
            </a:r>
            <a:r>
              <a:rPr sz="950" b="1" spc="85" dirty="0">
                <a:solidFill>
                  <a:srgbClr val="333333"/>
                </a:solidFill>
                <a:latin typeface="Trebuchet MS"/>
                <a:cs typeface="Trebuchet MS"/>
              </a:rPr>
              <a:t>DNS</a:t>
            </a:r>
            <a:r>
              <a:rPr sz="950" b="1" spc="25" dirty="0">
                <a:solidFill>
                  <a:srgbClr val="333333"/>
                </a:solidFill>
                <a:latin typeface="微软雅黑"/>
                <a:cs typeface="微软雅黑"/>
              </a:rPr>
              <a:t>服务器在收到用户发起的 请求时，并不直接回复查询结果，而是告诉另一台</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服务器的地址，用户再向这台</a:t>
            </a:r>
            <a:r>
              <a:rPr sz="950" b="1" spc="105" dirty="0">
                <a:solidFill>
                  <a:srgbClr val="333333"/>
                </a:solidFill>
                <a:latin typeface="Trebuchet MS"/>
                <a:cs typeface="Trebuchet MS"/>
              </a:rPr>
              <a:t>DNS</a:t>
            </a:r>
            <a:r>
              <a:rPr sz="950" b="1" spc="20" dirty="0">
                <a:solidFill>
                  <a:srgbClr val="333333"/>
                </a:solidFill>
                <a:latin typeface="微软雅黑"/>
                <a:cs typeface="微软雅黑"/>
              </a:rPr>
              <a:t>服务器提交请 </a:t>
            </a:r>
            <a:r>
              <a:rPr sz="950" b="1" spc="25" dirty="0">
                <a:solidFill>
                  <a:srgbClr val="333333"/>
                </a:solidFill>
                <a:latin typeface="微软雅黑"/>
                <a:cs typeface="微软雅黑"/>
              </a:rPr>
              <a:t>求，这样依次反复，直到返回查询结果。</a:t>
            </a:r>
            <a:endParaRPr sz="950">
              <a:latin typeface="微软雅黑"/>
              <a:cs typeface="微软雅黑"/>
            </a:endParaRPr>
          </a:p>
          <a:p>
            <a:pPr>
              <a:lnSpc>
                <a:spcPct val="100000"/>
              </a:lnSpc>
              <a:spcBef>
                <a:spcPts val="75"/>
              </a:spcBef>
            </a:pPr>
            <a:endParaRPr sz="600">
              <a:latin typeface="微软雅黑"/>
              <a:cs typeface="微软雅黑"/>
            </a:endParaRPr>
          </a:p>
          <a:p>
            <a:pPr marL="12700">
              <a:lnSpc>
                <a:spcPct val="100000"/>
              </a:lnSpc>
              <a:spcBef>
                <a:spcPts val="5"/>
              </a:spcBef>
            </a:pPr>
            <a:r>
              <a:rPr sz="950" b="1" spc="25" dirty="0">
                <a:solidFill>
                  <a:srgbClr val="333333"/>
                </a:solidFill>
                <a:latin typeface="微软雅黑"/>
                <a:cs typeface="微软雅黑"/>
              </a:rPr>
              <a:t>由此可见，当用户向就近的一台</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服务器发起对某个域名的查询请求之后（这里以</a:t>
            </a:r>
            <a:endParaRPr sz="950">
              <a:latin typeface="微软雅黑"/>
              <a:cs typeface="微软雅黑"/>
            </a:endParaRPr>
          </a:p>
          <a:p>
            <a:pPr marL="12700">
              <a:lnSpc>
                <a:spcPct val="100000"/>
              </a:lnSpc>
              <a:spcBef>
                <a:spcPts val="360"/>
              </a:spcBef>
            </a:pPr>
            <a:r>
              <a:rPr sz="950" b="1" u="sng" spc="45" dirty="0">
                <a:solidFill>
                  <a:srgbClr val="4183C4"/>
                </a:solidFill>
                <a:uFill>
                  <a:solidFill>
                    <a:srgbClr val="4183C4"/>
                  </a:solidFill>
                </a:uFill>
                <a:latin typeface="Trebuchet MS"/>
                <a:cs typeface="Trebuchet MS"/>
                <a:hlinkClick r:id="rId3"/>
              </a:rPr>
              <a:t>www.linux</a:t>
            </a:r>
            <a:r>
              <a:rPr sz="950" b="1" spc="45" dirty="0">
                <a:solidFill>
                  <a:srgbClr val="4183C4"/>
                </a:solidFill>
                <a:latin typeface="Trebuchet MS"/>
                <a:cs typeface="Trebuchet MS"/>
                <a:hlinkClick r:id="rId3"/>
              </a:rPr>
              <a:t>p</a:t>
            </a:r>
            <a:r>
              <a:rPr sz="950" b="1" u="sng" spc="45" dirty="0">
                <a:solidFill>
                  <a:srgbClr val="4183C4"/>
                </a:solidFill>
                <a:uFill>
                  <a:solidFill>
                    <a:srgbClr val="4183C4"/>
                  </a:solidFill>
                </a:uFill>
                <a:latin typeface="Trebuchet MS"/>
                <a:cs typeface="Trebuchet MS"/>
                <a:hlinkClick r:id="rId3"/>
              </a:rPr>
              <a:t>robe.com</a:t>
            </a:r>
            <a:r>
              <a:rPr sz="950" b="1" spc="25" dirty="0">
                <a:solidFill>
                  <a:srgbClr val="333333"/>
                </a:solidFill>
                <a:latin typeface="微软雅黑"/>
                <a:cs typeface="微软雅黑"/>
              </a:rPr>
              <a:t>为例），其查询流程大致如图</a:t>
            </a:r>
            <a:r>
              <a:rPr sz="950" b="1" spc="-10" dirty="0">
                <a:solidFill>
                  <a:srgbClr val="333333"/>
                </a:solidFill>
                <a:latin typeface="Trebuchet MS"/>
                <a:cs typeface="Trebuchet MS"/>
              </a:rPr>
              <a:t>13-2</a:t>
            </a:r>
            <a:r>
              <a:rPr sz="950" b="1" spc="25" dirty="0">
                <a:solidFill>
                  <a:srgbClr val="333333"/>
                </a:solidFill>
                <a:latin typeface="微软雅黑"/>
                <a:cs typeface="微软雅黑"/>
              </a:rPr>
              <a:t>所示。</a:t>
            </a:r>
            <a:endParaRPr sz="950">
              <a:latin typeface="微软雅黑"/>
              <a:cs typeface="微软雅黑"/>
            </a:endParaRPr>
          </a:p>
        </p:txBody>
      </p:sp>
      <p:sp>
        <p:nvSpPr>
          <p:cNvPr id="6" name="object 6"/>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204</a:t>
            </a:fld>
            <a:endParaRPr sz="800">
              <a:latin typeface="小哥哥网恋吗"/>
              <a:cs typeface="小哥哥网恋吗"/>
            </a:endParaRPr>
          </a:p>
        </p:txBody>
      </p:sp>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4532481"/>
          <a:ext cx="5655945" cy="4400550"/>
        </p:xfrm>
        <a:graphic>
          <a:graphicData uri="http://schemas.openxmlformats.org/drawingml/2006/table">
            <a:tbl>
              <a:tblPr firstRow="1" bandRow="1">
                <a:tableStyleId>{2D5ABB26-0587-4C30-8999-92F81FD0307C}</a:tableStyleId>
              </a:tblPr>
              <a:tblGrid>
                <a:gridCol w="619125">
                  <a:extLst>
                    <a:ext uri="{9D8B030D-6E8A-4147-A177-3AD203B41FA5}">
                      <a16:colId xmlns:a16="http://schemas.microsoft.com/office/drawing/2014/main" val="20000"/>
                    </a:ext>
                  </a:extLst>
                </a:gridCol>
                <a:gridCol w="2000885">
                  <a:extLst>
                    <a:ext uri="{9D8B030D-6E8A-4147-A177-3AD203B41FA5}">
                      <a16:colId xmlns:a16="http://schemas.microsoft.com/office/drawing/2014/main" val="20001"/>
                    </a:ext>
                  </a:extLst>
                </a:gridCol>
                <a:gridCol w="1600835">
                  <a:extLst>
                    <a:ext uri="{9D8B030D-6E8A-4147-A177-3AD203B41FA5}">
                      <a16:colId xmlns:a16="http://schemas.microsoft.com/office/drawing/2014/main" val="20002"/>
                    </a:ext>
                  </a:extLst>
                </a:gridCol>
                <a:gridCol w="1419860">
                  <a:extLst>
                    <a:ext uri="{9D8B030D-6E8A-4147-A177-3AD203B41FA5}">
                      <a16:colId xmlns:a16="http://schemas.microsoft.com/office/drawing/2014/main" val="20003"/>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管理单位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地理位置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5" dirty="0">
                          <a:solidFill>
                            <a:srgbClr val="333333"/>
                          </a:solidFill>
                          <a:latin typeface="Trebuchet MS"/>
                          <a:cs typeface="Trebuchet MS"/>
                        </a:rPr>
                        <a:t>INTERNIC.NET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美国</a:t>
                      </a:r>
                      <a:r>
                        <a:rPr sz="950" dirty="0">
                          <a:solidFill>
                            <a:srgbClr val="333333"/>
                          </a:solidFill>
                          <a:latin typeface="Trebuchet MS"/>
                          <a:cs typeface="Trebuchet MS"/>
                        </a:rPr>
                        <a:t>-</a:t>
                      </a:r>
                      <a:r>
                        <a:rPr sz="950" dirty="0">
                          <a:solidFill>
                            <a:srgbClr val="333333"/>
                          </a:solidFill>
                          <a:latin typeface="微软雅黑"/>
                          <a:cs typeface="微软雅黑"/>
                        </a:rPr>
                        <a:t>弗吉尼亚州</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0" dirty="0">
                          <a:solidFill>
                            <a:srgbClr val="333333"/>
                          </a:solidFill>
                          <a:latin typeface="Trebuchet MS"/>
                          <a:cs typeface="Trebuchet MS"/>
                        </a:rPr>
                        <a:t>198.41.0.4</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Trebuchet MS"/>
                          <a:cs typeface="Trebuchet MS"/>
                        </a:rPr>
                        <a:t>B</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美国信息科学研究所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美国</a:t>
                      </a:r>
                      <a:r>
                        <a:rPr sz="950" dirty="0">
                          <a:solidFill>
                            <a:srgbClr val="333333"/>
                          </a:solidFill>
                          <a:latin typeface="Trebuchet MS"/>
                          <a:cs typeface="Trebuchet MS"/>
                        </a:rPr>
                        <a:t>-</a:t>
                      </a:r>
                      <a:r>
                        <a:rPr sz="950" dirty="0">
                          <a:solidFill>
                            <a:srgbClr val="333333"/>
                          </a:solidFill>
                          <a:latin typeface="微软雅黑"/>
                          <a:cs typeface="微软雅黑"/>
                        </a:rPr>
                        <a:t>加利弗尼亚州</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5" dirty="0">
                          <a:solidFill>
                            <a:srgbClr val="333333"/>
                          </a:solidFill>
                          <a:latin typeface="Trebuchet MS"/>
                          <a:cs typeface="Trebuchet MS"/>
                        </a:rPr>
                        <a:t>128.9.0.107</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Trebuchet MS"/>
                          <a:cs typeface="Trebuchet MS"/>
                        </a:rPr>
                        <a:t>C</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40" dirty="0">
                          <a:solidFill>
                            <a:srgbClr val="333333"/>
                          </a:solidFill>
                          <a:latin typeface="Trebuchet MS"/>
                          <a:cs typeface="Trebuchet MS"/>
                        </a:rPr>
                        <a:t>PSINet</a:t>
                      </a:r>
                      <a:r>
                        <a:rPr sz="950" spc="25" dirty="0">
                          <a:solidFill>
                            <a:srgbClr val="333333"/>
                          </a:solidFill>
                          <a:latin typeface="微软雅黑"/>
                          <a:cs typeface="微软雅黑"/>
                        </a:rPr>
                        <a:t>公司</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美国</a:t>
                      </a:r>
                      <a:r>
                        <a:rPr sz="950" dirty="0">
                          <a:solidFill>
                            <a:srgbClr val="333333"/>
                          </a:solidFill>
                          <a:latin typeface="Trebuchet MS"/>
                          <a:cs typeface="Trebuchet MS"/>
                        </a:rPr>
                        <a:t>-</a:t>
                      </a:r>
                      <a:r>
                        <a:rPr sz="950" dirty="0">
                          <a:solidFill>
                            <a:srgbClr val="333333"/>
                          </a:solidFill>
                          <a:latin typeface="微软雅黑"/>
                          <a:cs typeface="微软雅黑"/>
                        </a:rPr>
                        <a:t>弗吉尼亚州</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5" dirty="0">
                          <a:solidFill>
                            <a:srgbClr val="333333"/>
                          </a:solidFill>
                          <a:latin typeface="Trebuchet MS"/>
                          <a:cs typeface="Trebuchet MS"/>
                        </a:rPr>
                        <a:t>192.33.4.12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Trebuchet MS"/>
                          <a:cs typeface="Trebuchet MS"/>
                        </a:rPr>
                        <a:t>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马里兰大学</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美国</a:t>
                      </a:r>
                      <a:r>
                        <a:rPr sz="950" dirty="0">
                          <a:solidFill>
                            <a:srgbClr val="333333"/>
                          </a:solidFill>
                          <a:latin typeface="Trebuchet MS"/>
                          <a:cs typeface="Trebuchet MS"/>
                        </a:rPr>
                        <a:t>-</a:t>
                      </a:r>
                      <a:r>
                        <a:rPr sz="950" dirty="0">
                          <a:solidFill>
                            <a:srgbClr val="333333"/>
                          </a:solidFill>
                          <a:latin typeface="微软雅黑"/>
                          <a:cs typeface="微软雅黑"/>
                        </a:rPr>
                        <a:t>马里兰州</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5" dirty="0">
                          <a:solidFill>
                            <a:srgbClr val="333333"/>
                          </a:solidFill>
                          <a:latin typeface="Trebuchet MS"/>
                          <a:cs typeface="Trebuchet MS"/>
                        </a:rPr>
                        <a:t>128.8.10.90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Trebuchet MS"/>
                          <a:cs typeface="Trebuchet MS"/>
                        </a:rPr>
                        <a:t>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美国航空航天管理局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美国加利弗尼亚州</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192.203.230.10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dirty="0">
                          <a:solidFill>
                            <a:srgbClr val="333333"/>
                          </a:solidFill>
                          <a:latin typeface="Trebuchet MS"/>
                          <a:cs typeface="Trebuchet MS"/>
                        </a:rPr>
                        <a:t>F</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因特网软件联盟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美国加利弗尼亚州</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5" dirty="0">
                          <a:solidFill>
                            <a:srgbClr val="333333"/>
                          </a:solidFill>
                          <a:latin typeface="Trebuchet MS"/>
                          <a:cs typeface="Trebuchet MS"/>
                        </a:rPr>
                        <a:t>192.5.5.241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dirty="0">
                          <a:solidFill>
                            <a:srgbClr val="333333"/>
                          </a:solidFill>
                          <a:latin typeface="Trebuchet MS"/>
                          <a:cs typeface="Trebuchet MS"/>
                        </a:rPr>
                        <a:t>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美国国防部网络信息中心</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美国弗吉尼亚州</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rebuchet MS"/>
                          <a:cs typeface="Trebuchet MS"/>
                        </a:rPr>
                        <a:t>192.112.36.4</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dirty="0">
                          <a:solidFill>
                            <a:srgbClr val="333333"/>
                          </a:solidFill>
                          <a:latin typeface="Trebuchet MS"/>
                          <a:cs typeface="Trebuchet MS"/>
                        </a:rPr>
                        <a:t>H</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美国陆军研究所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美国</a:t>
                      </a:r>
                      <a:r>
                        <a:rPr sz="950" dirty="0">
                          <a:solidFill>
                            <a:srgbClr val="333333"/>
                          </a:solidFill>
                          <a:latin typeface="Trebuchet MS"/>
                          <a:cs typeface="Trebuchet MS"/>
                        </a:rPr>
                        <a:t>-</a:t>
                      </a:r>
                      <a:r>
                        <a:rPr sz="950" dirty="0">
                          <a:solidFill>
                            <a:srgbClr val="333333"/>
                          </a:solidFill>
                          <a:latin typeface="微软雅黑"/>
                          <a:cs typeface="微软雅黑"/>
                        </a:rPr>
                        <a:t>马里兰州</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5" dirty="0">
                          <a:solidFill>
                            <a:srgbClr val="333333"/>
                          </a:solidFill>
                          <a:latin typeface="Trebuchet MS"/>
                          <a:cs typeface="Trebuchet MS"/>
                        </a:rPr>
                        <a:t>128.63.2.53</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dirty="0">
                          <a:solidFill>
                            <a:srgbClr val="333333"/>
                          </a:solidFill>
                          <a:latin typeface="Trebuchet MS"/>
                          <a:cs typeface="Trebuchet MS"/>
                        </a:rPr>
                        <a:t>I</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45" dirty="0">
                          <a:solidFill>
                            <a:srgbClr val="333333"/>
                          </a:solidFill>
                          <a:latin typeface="Trebuchet MS"/>
                          <a:cs typeface="Trebuchet MS"/>
                        </a:rPr>
                        <a:t>Autonomica</a:t>
                      </a:r>
                      <a:r>
                        <a:rPr sz="950" spc="25" dirty="0">
                          <a:solidFill>
                            <a:srgbClr val="333333"/>
                          </a:solidFill>
                          <a:latin typeface="微软雅黑"/>
                          <a:cs typeface="微软雅黑"/>
                        </a:rPr>
                        <a:t>公司</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瑞典</a:t>
                      </a:r>
                      <a:r>
                        <a:rPr sz="950" dirty="0">
                          <a:solidFill>
                            <a:srgbClr val="333333"/>
                          </a:solidFill>
                          <a:latin typeface="Trebuchet MS"/>
                          <a:cs typeface="Trebuchet MS"/>
                        </a:rPr>
                        <a:t>-</a:t>
                      </a:r>
                      <a:r>
                        <a:rPr sz="950" dirty="0">
                          <a:solidFill>
                            <a:srgbClr val="333333"/>
                          </a:solidFill>
                          <a:latin typeface="微软雅黑"/>
                          <a:cs typeface="微软雅黑"/>
                        </a:rPr>
                        <a:t>斯德哥尔摩</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192.36.148.17</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dirty="0">
                          <a:solidFill>
                            <a:srgbClr val="333333"/>
                          </a:solidFill>
                          <a:latin typeface="Trebuchet MS"/>
                          <a:cs typeface="Trebuchet MS"/>
                        </a:rPr>
                        <a:t>J</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30" dirty="0">
                          <a:solidFill>
                            <a:srgbClr val="333333"/>
                          </a:solidFill>
                          <a:latin typeface="Trebuchet MS"/>
                          <a:cs typeface="Trebuchet MS"/>
                        </a:rPr>
                        <a:t>VeriSign</a:t>
                      </a:r>
                      <a:r>
                        <a:rPr sz="950" spc="25" dirty="0">
                          <a:solidFill>
                            <a:srgbClr val="333333"/>
                          </a:solidFill>
                          <a:latin typeface="微软雅黑"/>
                          <a:cs typeface="微软雅黑"/>
                        </a:rPr>
                        <a:t>公司</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美国</a:t>
                      </a:r>
                      <a:r>
                        <a:rPr sz="950" dirty="0">
                          <a:solidFill>
                            <a:srgbClr val="333333"/>
                          </a:solidFill>
                          <a:latin typeface="Trebuchet MS"/>
                          <a:cs typeface="Trebuchet MS"/>
                        </a:rPr>
                        <a:t>-</a:t>
                      </a:r>
                      <a:r>
                        <a:rPr sz="950" dirty="0">
                          <a:solidFill>
                            <a:srgbClr val="333333"/>
                          </a:solidFill>
                          <a:latin typeface="微软雅黑"/>
                          <a:cs typeface="微软雅黑"/>
                        </a:rPr>
                        <a:t>弗吉尼亚州</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192.58.128.30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dirty="0">
                          <a:solidFill>
                            <a:srgbClr val="333333"/>
                          </a:solidFill>
                          <a:latin typeface="Trebuchet MS"/>
                          <a:cs typeface="Trebuchet MS"/>
                        </a:rPr>
                        <a:t>K</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5" dirty="0">
                          <a:solidFill>
                            <a:srgbClr val="333333"/>
                          </a:solidFill>
                          <a:latin typeface="Trebuchet MS"/>
                          <a:cs typeface="Trebuchet MS"/>
                        </a:rPr>
                        <a:t>RIPE</a:t>
                      </a:r>
                      <a:r>
                        <a:rPr sz="950" spc="-70" dirty="0">
                          <a:solidFill>
                            <a:srgbClr val="333333"/>
                          </a:solidFill>
                          <a:latin typeface="Trebuchet MS"/>
                          <a:cs typeface="Trebuchet MS"/>
                        </a:rPr>
                        <a:t> </a:t>
                      </a:r>
                      <a:r>
                        <a:rPr sz="950" spc="70" dirty="0">
                          <a:solidFill>
                            <a:srgbClr val="333333"/>
                          </a:solidFill>
                          <a:latin typeface="Trebuchet MS"/>
                          <a:cs typeface="Trebuchet MS"/>
                        </a:rPr>
                        <a:t>NCC</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英国</a:t>
                      </a:r>
                      <a:r>
                        <a:rPr sz="950" dirty="0">
                          <a:solidFill>
                            <a:srgbClr val="333333"/>
                          </a:solidFill>
                          <a:latin typeface="Trebuchet MS"/>
                          <a:cs typeface="Trebuchet MS"/>
                        </a:rPr>
                        <a:t>-</a:t>
                      </a:r>
                      <a:r>
                        <a:rPr sz="950" dirty="0">
                          <a:solidFill>
                            <a:srgbClr val="333333"/>
                          </a:solidFill>
                          <a:latin typeface="微软雅黑"/>
                          <a:cs typeface="微软雅黑"/>
                        </a:rPr>
                        <a:t>伦敦</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rebuchet MS"/>
                          <a:cs typeface="Trebuchet MS"/>
                        </a:rPr>
                        <a:t>193.0.14.129</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r h="314325">
                <a:tc>
                  <a:txBody>
                    <a:bodyPr/>
                    <a:lstStyle/>
                    <a:p>
                      <a:pPr marL="128270">
                        <a:lnSpc>
                          <a:spcPct val="100000"/>
                        </a:lnSpc>
                        <a:spcBef>
                          <a:spcPts val="660"/>
                        </a:spcBef>
                      </a:pPr>
                      <a:r>
                        <a:rPr sz="950" dirty="0">
                          <a:solidFill>
                            <a:srgbClr val="333333"/>
                          </a:solidFill>
                          <a:latin typeface="Trebuchet MS"/>
                          <a:cs typeface="Trebuchet MS"/>
                        </a:rPr>
                        <a:t>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60" dirty="0">
                          <a:solidFill>
                            <a:srgbClr val="333333"/>
                          </a:solidFill>
                          <a:latin typeface="Trebuchet MS"/>
                          <a:cs typeface="Trebuchet MS"/>
                        </a:rPr>
                        <a:t>IANA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美国</a:t>
                      </a:r>
                      <a:r>
                        <a:rPr sz="950" dirty="0">
                          <a:solidFill>
                            <a:srgbClr val="333333"/>
                          </a:solidFill>
                          <a:latin typeface="Trebuchet MS"/>
                          <a:cs typeface="Trebuchet MS"/>
                        </a:rPr>
                        <a:t>-</a:t>
                      </a:r>
                      <a:r>
                        <a:rPr sz="950" dirty="0">
                          <a:solidFill>
                            <a:srgbClr val="333333"/>
                          </a:solidFill>
                          <a:latin typeface="微软雅黑"/>
                          <a:cs typeface="微软雅黑"/>
                        </a:rPr>
                        <a:t>弗吉尼亚州</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5" dirty="0">
                          <a:solidFill>
                            <a:srgbClr val="333333"/>
                          </a:solidFill>
                          <a:latin typeface="Trebuchet MS"/>
                          <a:cs typeface="Trebuchet MS"/>
                        </a:rPr>
                        <a:t>199.7.83.42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2"/>
                  </a:ext>
                </a:extLst>
              </a:tr>
              <a:tr h="314325">
                <a:tc>
                  <a:txBody>
                    <a:bodyPr/>
                    <a:lstStyle/>
                    <a:p>
                      <a:pPr marL="128270">
                        <a:lnSpc>
                          <a:spcPct val="100000"/>
                        </a:lnSpc>
                        <a:spcBef>
                          <a:spcPts val="660"/>
                        </a:spcBef>
                      </a:pPr>
                      <a:r>
                        <a:rPr sz="950" dirty="0">
                          <a:solidFill>
                            <a:srgbClr val="333333"/>
                          </a:solidFill>
                          <a:latin typeface="Trebuchet MS"/>
                          <a:cs typeface="Trebuchet MS"/>
                        </a:rPr>
                        <a:t>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65" dirty="0">
                          <a:solidFill>
                            <a:srgbClr val="333333"/>
                          </a:solidFill>
                          <a:latin typeface="Trebuchet MS"/>
                          <a:cs typeface="Trebuchet MS"/>
                        </a:rPr>
                        <a:t>WIDE</a:t>
                      </a:r>
                      <a:r>
                        <a:rPr sz="950" spc="-70" dirty="0">
                          <a:solidFill>
                            <a:srgbClr val="333333"/>
                          </a:solidFill>
                          <a:latin typeface="Trebuchet MS"/>
                          <a:cs typeface="Trebuchet MS"/>
                        </a:rPr>
                        <a:t> </a:t>
                      </a:r>
                      <a:r>
                        <a:rPr sz="950" spc="5" dirty="0">
                          <a:solidFill>
                            <a:srgbClr val="333333"/>
                          </a:solidFill>
                          <a:latin typeface="Trebuchet MS"/>
                          <a:cs typeface="Trebuchet MS"/>
                        </a:rPr>
                        <a:t>Project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日本</a:t>
                      </a:r>
                      <a:r>
                        <a:rPr sz="950" dirty="0">
                          <a:solidFill>
                            <a:srgbClr val="333333"/>
                          </a:solidFill>
                          <a:latin typeface="Trebuchet MS"/>
                          <a:cs typeface="Trebuchet MS"/>
                        </a:rPr>
                        <a:t>-</a:t>
                      </a:r>
                      <a:r>
                        <a:rPr sz="950" dirty="0">
                          <a:solidFill>
                            <a:srgbClr val="333333"/>
                          </a:solidFill>
                          <a:latin typeface="微软雅黑"/>
                          <a:cs typeface="微软雅黑"/>
                        </a:rPr>
                        <a:t>东京</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rebuchet MS"/>
                          <a:cs typeface="Trebuchet MS"/>
                        </a:rPr>
                        <a:t>202.12.27.33</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3"/>
                  </a:ext>
                </a:extLst>
              </a:tr>
            </a:tbl>
          </a:graphicData>
        </a:graphic>
      </p:graphicFrame>
      <p:pic>
        <p:nvPicPr>
          <p:cNvPr id="3" name="object 3"/>
          <p:cNvPicPr/>
          <p:nvPr/>
        </p:nvPicPr>
        <p:blipFill>
          <a:blip r:embed="rId2" cstate="print"/>
          <a:stretch>
            <a:fillRect/>
          </a:stretch>
        </p:blipFill>
        <p:spPr>
          <a:xfrm>
            <a:off x="959124" y="368299"/>
            <a:ext cx="5650951" cy="2582412"/>
          </a:xfrm>
          <a:prstGeom prst="rect">
            <a:avLst/>
          </a:prstGeom>
        </p:spPr>
      </p:pic>
      <p:sp>
        <p:nvSpPr>
          <p:cNvPr id="4" name="object 4"/>
          <p:cNvSpPr txBox="1"/>
          <p:nvPr/>
        </p:nvSpPr>
        <p:spPr>
          <a:xfrm>
            <a:off x="946424" y="3052312"/>
            <a:ext cx="5638800" cy="132715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13-2</a:t>
            </a:r>
            <a:r>
              <a:rPr sz="950" b="1" spc="-35" dirty="0">
                <a:solidFill>
                  <a:srgbClr val="333333"/>
                </a:solidFill>
                <a:latin typeface="Trebuchet MS"/>
                <a:cs typeface="Trebuchet MS"/>
              </a:rPr>
              <a:t> </a:t>
            </a:r>
            <a:r>
              <a:rPr sz="950" b="1" spc="25" dirty="0">
                <a:solidFill>
                  <a:srgbClr val="333333"/>
                </a:solidFill>
                <a:latin typeface="微软雅黑"/>
                <a:cs typeface="微软雅黑"/>
              </a:rPr>
              <a:t>向</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服务器发起域名查询请求的流程</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当用户向网络指定的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服务器发起一个域名请求时，通常情况下会有本地由此</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服务器向上级的 </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服务器发送迭代查询请求；如果该</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服务器没有要查询的信息，则会进一步向上级</a:t>
            </a:r>
            <a:r>
              <a:rPr sz="950" b="1" spc="105" dirty="0">
                <a:solidFill>
                  <a:srgbClr val="333333"/>
                </a:solidFill>
                <a:latin typeface="Trebuchet MS"/>
                <a:cs typeface="Trebuchet MS"/>
              </a:rPr>
              <a:t>DNS</a:t>
            </a:r>
            <a:r>
              <a:rPr sz="950" b="1" spc="20" dirty="0">
                <a:solidFill>
                  <a:srgbClr val="333333"/>
                </a:solidFill>
                <a:latin typeface="微软雅黑"/>
                <a:cs typeface="微软雅黑"/>
              </a:rPr>
              <a:t>服务器发 送迭代查询请求，直到获得准确的查询结果为止。其中最高级、最权威的根</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服务器总共有</a:t>
            </a:r>
            <a:r>
              <a:rPr sz="950" b="1" dirty="0">
                <a:solidFill>
                  <a:srgbClr val="333333"/>
                </a:solidFill>
                <a:latin typeface="Trebuchet MS"/>
                <a:cs typeface="Trebuchet MS"/>
              </a:rPr>
              <a:t>13</a:t>
            </a:r>
            <a:r>
              <a:rPr sz="950" b="1" spc="20" dirty="0">
                <a:solidFill>
                  <a:srgbClr val="333333"/>
                </a:solidFill>
                <a:latin typeface="微软雅黑"/>
                <a:cs typeface="微软雅黑"/>
              </a:rPr>
              <a:t>台，分 </a:t>
            </a:r>
            <a:r>
              <a:rPr sz="950" b="1" spc="25" dirty="0">
                <a:solidFill>
                  <a:srgbClr val="333333"/>
                </a:solidFill>
                <a:latin typeface="微软雅黑"/>
                <a:cs typeface="微软雅黑"/>
              </a:rPr>
              <a:t>布在世界各地，其管理单位、具体的地理位置，以及</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地址如表</a:t>
            </a:r>
            <a:r>
              <a:rPr sz="950" b="1" spc="-10" dirty="0">
                <a:solidFill>
                  <a:srgbClr val="333333"/>
                </a:solidFill>
                <a:latin typeface="Trebuchet MS"/>
                <a:cs typeface="Trebuchet MS"/>
              </a:rPr>
              <a:t>13-1</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103187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13-1	</a:t>
            </a:r>
            <a:r>
              <a:rPr sz="950" b="1" dirty="0">
                <a:solidFill>
                  <a:srgbClr val="333333"/>
                </a:solidFill>
                <a:latin typeface="Trebuchet MS"/>
                <a:cs typeface="Trebuchet MS"/>
              </a:rPr>
              <a:t>13</a:t>
            </a:r>
            <a:r>
              <a:rPr sz="950" b="1" spc="25" dirty="0">
                <a:solidFill>
                  <a:srgbClr val="333333"/>
                </a:solidFill>
                <a:latin typeface="微软雅黑"/>
                <a:cs typeface="微软雅黑"/>
              </a:rPr>
              <a:t>台根</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服务器的具体信息</a:t>
            </a:r>
            <a:endParaRPr sz="950">
              <a:latin typeface="微软雅黑"/>
              <a:cs typeface="微软雅黑"/>
            </a:endParaRPr>
          </a:p>
        </p:txBody>
      </p:sp>
      <p:sp>
        <p:nvSpPr>
          <p:cNvPr id="6" name="object 6"/>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205</a:t>
            </a:fld>
            <a:endParaRPr sz="800">
              <a:latin typeface="小哥哥网恋吗"/>
              <a:cs typeface="小哥哥网恋吗"/>
            </a:endParaRPr>
          </a:p>
        </p:txBody>
      </p:sp>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69841"/>
            <a:ext cx="400050" cy="248920"/>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p:txBody>
      </p:sp>
      <p:grpSp>
        <p:nvGrpSpPr>
          <p:cNvPr id="3" name="object 3"/>
          <p:cNvGrpSpPr/>
          <p:nvPr/>
        </p:nvGrpSpPr>
        <p:grpSpPr>
          <a:xfrm>
            <a:off x="959124" y="3503372"/>
            <a:ext cx="5651500" cy="5984875"/>
            <a:chOff x="959124" y="3503372"/>
            <a:chExt cx="5651500" cy="5984875"/>
          </a:xfrm>
        </p:grpSpPr>
        <p:sp>
          <p:nvSpPr>
            <p:cNvPr id="4" name="object 4"/>
            <p:cNvSpPr/>
            <p:nvPr/>
          </p:nvSpPr>
          <p:spPr>
            <a:xfrm>
              <a:off x="963889" y="3508136"/>
              <a:ext cx="5641975" cy="5975350"/>
            </a:xfrm>
            <a:custGeom>
              <a:avLst/>
              <a:gdLst/>
              <a:ahLst/>
              <a:cxnLst/>
              <a:rect l="l" t="t" r="r" b="b"/>
              <a:pathLst>
                <a:path w="5641975" h="5975350">
                  <a:moveTo>
                    <a:pt x="5617597" y="5974951"/>
                  </a:moveTo>
                  <a:lnTo>
                    <a:pt x="23823" y="5974951"/>
                  </a:lnTo>
                  <a:lnTo>
                    <a:pt x="20659" y="5974799"/>
                  </a:lnTo>
                  <a:lnTo>
                    <a:pt x="0" y="5954101"/>
                  </a:lnTo>
                  <a:lnTo>
                    <a:pt x="0" y="5951127"/>
                  </a:lnTo>
                  <a:lnTo>
                    <a:pt x="0" y="20545"/>
                  </a:lnTo>
                  <a:lnTo>
                    <a:pt x="20659" y="0"/>
                  </a:lnTo>
                  <a:lnTo>
                    <a:pt x="5620752" y="0"/>
                  </a:lnTo>
                  <a:lnTo>
                    <a:pt x="5641421" y="20545"/>
                  </a:lnTo>
                  <a:lnTo>
                    <a:pt x="5641421" y="5954101"/>
                  </a:lnTo>
                  <a:lnTo>
                    <a:pt x="5620752" y="5974799"/>
                  </a:lnTo>
                  <a:lnTo>
                    <a:pt x="5617597" y="5974951"/>
                  </a:lnTo>
                  <a:close/>
                </a:path>
              </a:pathLst>
            </a:custGeom>
            <a:solidFill>
              <a:srgbClr val="F8F8F8"/>
            </a:solidFill>
          </p:spPr>
          <p:txBody>
            <a:bodyPr wrap="square" lIns="0" tIns="0" rIns="0" bIns="0" rtlCol="0"/>
            <a:lstStyle/>
            <a:p>
              <a:endParaRPr/>
            </a:p>
          </p:txBody>
        </p:sp>
        <p:sp>
          <p:nvSpPr>
            <p:cNvPr id="5" name="object 5"/>
            <p:cNvSpPr/>
            <p:nvPr/>
          </p:nvSpPr>
          <p:spPr>
            <a:xfrm>
              <a:off x="963889" y="3508136"/>
              <a:ext cx="5641975" cy="5975350"/>
            </a:xfrm>
            <a:custGeom>
              <a:avLst/>
              <a:gdLst/>
              <a:ahLst/>
              <a:cxnLst/>
              <a:rect l="l" t="t" r="r" b="b"/>
              <a:pathLst>
                <a:path w="5641975" h="5975350">
                  <a:moveTo>
                    <a:pt x="0" y="5951127"/>
                  </a:moveTo>
                  <a:lnTo>
                    <a:pt x="0" y="23823"/>
                  </a:lnTo>
                  <a:lnTo>
                    <a:pt x="0" y="20545"/>
                  </a:lnTo>
                  <a:lnTo>
                    <a:pt x="600" y="17419"/>
                  </a:lnTo>
                  <a:lnTo>
                    <a:pt x="1810" y="14446"/>
                  </a:lnTo>
                  <a:lnTo>
                    <a:pt x="3020" y="11320"/>
                  </a:lnTo>
                  <a:lnTo>
                    <a:pt x="4745" y="8786"/>
                  </a:lnTo>
                  <a:lnTo>
                    <a:pt x="6975" y="6699"/>
                  </a:lnTo>
                  <a:lnTo>
                    <a:pt x="9214" y="4469"/>
                  </a:lnTo>
                  <a:lnTo>
                    <a:pt x="11787" y="2830"/>
                  </a:lnTo>
                  <a:lnTo>
                    <a:pt x="14703" y="1486"/>
                  </a:lnTo>
                  <a:lnTo>
                    <a:pt x="17629" y="447"/>
                  </a:lnTo>
                  <a:lnTo>
                    <a:pt x="20659" y="0"/>
                  </a:lnTo>
                  <a:lnTo>
                    <a:pt x="23823" y="0"/>
                  </a:lnTo>
                  <a:lnTo>
                    <a:pt x="5617597" y="0"/>
                  </a:lnTo>
                  <a:lnTo>
                    <a:pt x="5620752" y="0"/>
                  </a:lnTo>
                  <a:lnTo>
                    <a:pt x="5623792" y="447"/>
                  </a:lnTo>
                  <a:lnTo>
                    <a:pt x="5626717" y="1486"/>
                  </a:lnTo>
                  <a:lnTo>
                    <a:pt x="5629633" y="2830"/>
                  </a:lnTo>
                  <a:lnTo>
                    <a:pt x="5632206" y="4469"/>
                  </a:lnTo>
                  <a:lnTo>
                    <a:pt x="5634446" y="6699"/>
                  </a:lnTo>
                  <a:lnTo>
                    <a:pt x="5636675" y="8786"/>
                  </a:lnTo>
                  <a:lnTo>
                    <a:pt x="5638400" y="11320"/>
                  </a:lnTo>
                  <a:lnTo>
                    <a:pt x="5639610" y="14446"/>
                  </a:lnTo>
                  <a:lnTo>
                    <a:pt x="5640821" y="17419"/>
                  </a:lnTo>
                  <a:lnTo>
                    <a:pt x="5641421" y="20545"/>
                  </a:lnTo>
                  <a:lnTo>
                    <a:pt x="5641421" y="23823"/>
                  </a:lnTo>
                  <a:lnTo>
                    <a:pt x="5641421" y="5951127"/>
                  </a:lnTo>
                  <a:lnTo>
                    <a:pt x="5641421" y="5954101"/>
                  </a:lnTo>
                  <a:lnTo>
                    <a:pt x="5640821" y="5957083"/>
                  </a:lnTo>
                  <a:lnTo>
                    <a:pt x="5639610" y="5959914"/>
                  </a:lnTo>
                  <a:lnTo>
                    <a:pt x="5638400" y="5962744"/>
                  </a:lnTo>
                  <a:lnTo>
                    <a:pt x="5617597" y="5974951"/>
                  </a:lnTo>
                  <a:lnTo>
                    <a:pt x="23823" y="5974951"/>
                  </a:lnTo>
                  <a:lnTo>
                    <a:pt x="1810" y="5959914"/>
                  </a:lnTo>
                  <a:lnTo>
                    <a:pt x="600" y="5957083"/>
                  </a:lnTo>
                  <a:lnTo>
                    <a:pt x="0" y="5954101"/>
                  </a:lnTo>
                  <a:lnTo>
                    <a:pt x="0" y="5951127"/>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3589233"/>
              <a:ext cx="5556250" cy="5832475"/>
            </a:xfrm>
            <a:custGeom>
              <a:avLst/>
              <a:gdLst/>
              <a:ahLst/>
              <a:cxnLst/>
              <a:rect l="l" t="t" r="r" b="b"/>
              <a:pathLst>
                <a:path w="5556250" h="5832475">
                  <a:moveTo>
                    <a:pt x="5555656" y="5832010"/>
                  </a:moveTo>
                  <a:lnTo>
                    <a:pt x="0" y="5832010"/>
                  </a:lnTo>
                  <a:lnTo>
                    <a:pt x="0" y="0"/>
                  </a:lnTo>
                  <a:lnTo>
                    <a:pt x="5555656" y="0"/>
                  </a:lnTo>
                  <a:lnTo>
                    <a:pt x="5555656" y="5832010"/>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713832"/>
            <a:ext cx="5665470" cy="3883025"/>
          </a:xfrm>
          <a:prstGeom prst="rect">
            <a:avLst/>
          </a:prstGeom>
        </p:spPr>
        <p:txBody>
          <a:bodyPr vert="horz" wrap="square" lIns="0" tIns="12065" rIns="0" bIns="0" rtlCol="0">
            <a:spAutoFit/>
          </a:bodyPr>
          <a:lstStyle/>
          <a:p>
            <a:pPr marL="12700" marR="34925">
              <a:lnSpc>
                <a:spcPct val="131600"/>
              </a:lnSpc>
              <a:spcBef>
                <a:spcPts val="95"/>
              </a:spcBef>
            </a:pPr>
            <a:r>
              <a:rPr sz="950" b="1" spc="25" dirty="0">
                <a:solidFill>
                  <a:srgbClr val="333333"/>
                </a:solidFill>
                <a:latin typeface="微软雅黑"/>
                <a:cs typeface="微软雅黑"/>
              </a:rPr>
              <a:t>我们所提到的</a:t>
            </a:r>
            <a:r>
              <a:rPr sz="950" b="1" dirty="0">
                <a:solidFill>
                  <a:srgbClr val="333333"/>
                </a:solidFill>
                <a:latin typeface="Trebuchet MS"/>
                <a:cs typeface="Trebuchet MS"/>
              </a:rPr>
              <a:t>13</a:t>
            </a:r>
            <a:r>
              <a:rPr sz="950" b="1" spc="25" dirty="0">
                <a:solidFill>
                  <a:srgbClr val="333333"/>
                </a:solidFill>
                <a:latin typeface="微软雅黑"/>
                <a:cs typeface="微软雅黑"/>
              </a:rPr>
              <a:t>台根域服务器并非真的是指只有</a:t>
            </a:r>
            <a:r>
              <a:rPr sz="950" b="1" dirty="0">
                <a:solidFill>
                  <a:srgbClr val="333333"/>
                </a:solidFill>
                <a:latin typeface="Trebuchet MS"/>
                <a:cs typeface="Trebuchet MS"/>
              </a:rPr>
              <a:t>13</a:t>
            </a:r>
            <a:r>
              <a:rPr sz="950" b="1" spc="20" dirty="0">
                <a:solidFill>
                  <a:srgbClr val="333333"/>
                </a:solidFill>
                <a:latin typeface="微软雅黑"/>
                <a:cs typeface="微软雅黑"/>
              </a:rPr>
              <a:t>台服务器，没有那台服务器能独立承受住如此大的请 </a:t>
            </a:r>
            <a:r>
              <a:rPr sz="950" b="1" spc="25" dirty="0">
                <a:solidFill>
                  <a:srgbClr val="333333"/>
                </a:solidFill>
                <a:latin typeface="微软雅黑"/>
                <a:cs typeface="微软雅黑"/>
              </a:rPr>
              <a:t>求量，这是技术圈习惯的叫法而已。实际上用于根域名的服务器总共有</a:t>
            </a:r>
            <a:r>
              <a:rPr sz="950" b="1" dirty="0">
                <a:solidFill>
                  <a:srgbClr val="333333"/>
                </a:solidFill>
                <a:latin typeface="Trebuchet MS"/>
                <a:cs typeface="Trebuchet MS"/>
              </a:rPr>
              <a:t>504</a:t>
            </a:r>
            <a:r>
              <a:rPr sz="950" b="1" spc="25" dirty="0">
                <a:solidFill>
                  <a:srgbClr val="333333"/>
                </a:solidFill>
                <a:latin typeface="微软雅黑"/>
                <a:cs typeface="微软雅黑"/>
              </a:rPr>
              <a:t>台，它们从</a:t>
            </a:r>
            <a:r>
              <a:rPr sz="950" b="1" spc="70" dirty="0">
                <a:solidFill>
                  <a:srgbClr val="333333"/>
                </a:solidFill>
                <a:latin typeface="Trebuchet MS"/>
                <a:cs typeface="Trebuchet MS"/>
              </a:rPr>
              <a:t>A</a:t>
            </a:r>
            <a:r>
              <a:rPr sz="950" b="1" spc="25" dirty="0">
                <a:solidFill>
                  <a:srgbClr val="333333"/>
                </a:solidFill>
                <a:latin typeface="微软雅黑"/>
                <a:cs typeface="微软雅黑"/>
              </a:rPr>
              <a:t>到</a:t>
            </a:r>
            <a:r>
              <a:rPr sz="950" b="1" spc="210" dirty="0">
                <a:solidFill>
                  <a:srgbClr val="333333"/>
                </a:solidFill>
                <a:latin typeface="Trebuchet MS"/>
                <a:cs typeface="Trebuchet MS"/>
              </a:rPr>
              <a:t>M</a:t>
            </a:r>
            <a:r>
              <a:rPr sz="950" b="1" spc="25" dirty="0">
                <a:solidFill>
                  <a:srgbClr val="333333"/>
                </a:solidFill>
                <a:latin typeface="微软雅黑"/>
                <a:cs typeface="微软雅黑"/>
              </a:rPr>
              <a:t>进行了排 序，共用</a:t>
            </a:r>
            <a:r>
              <a:rPr sz="950" b="1" dirty="0">
                <a:solidFill>
                  <a:srgbClr val="333333"/>
                </a:solidFill>
                <a:latin typeface="Trebuchet MS"/>
                <a:cs typeface="Trebuchet MS"/>
              </a:rPr>
              <a:t>13</a:t>
            </a:r>
            <a:r>
              <a:rPr sz="950" b="1" spc="25" dirty="0">
                <a:solidFill>
                  <a:srgbClr val="333333"/>
                </a:solidFill>
                <a:latin typeface="微软雅黑"/>
                <a:cs typeface="微软雅黑"/>
              </a:rPr>
              <a:t>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地址以此进行负载均衡，抵抗分布式拒绝服务攻击</a:t>
            </a:r>
            <a:r>
              <a:rPr sz="950" b="1" spc="65" dirty="0">
                <a:solidFill>
                  <a:srgbClr val="333333"/>
                </a:solidFill>
                <a:latin typeface="微软雅黑"/>
                <a:cs typeface="微软雅黑"/>
              </a:rPr>
              <a:t>（</a:t>
            </a:r>
            <a:r>
              <a:rPr sz="950" b="1" spc="65" dirty="0">
                <a:solidFill>
                  <a:srgbClr val="333333"/>
                </a:solidFill>
                <a:latin typeface="Trebuchet MS"/>
                <a:cs typeface="Trebuchet MS"/>
              </a:rPr>
              <a:t>DDoS</a:t>
            </a:r>
            <a:r>
              <a:rPr sz="950" b="1" spc="65" dirty="0">
                <a:solidFill>
                  <a:srgbClr val="333333"/>
                </a:solidFill>
                <a:latin typeface="微软雅黑"/>
                <a:cs typeface="微软雅黑"/>
              </a:rPr>
              <a:t>）</a:t>
            </a:r>
            <a:r>
              <a:rPr sz="950" b="1" spc="25" dirty="0">
                <a:solidFill>
                  <a:srgbClr val="333333"/>
                </a:solidFill>
                <a:latin typeface="微软雅黑"/>
                <a:cs typeface="微软雅黑"/>
              </a:rPr>
              <a:t>的影响。</a:t>
            </a:r>
            <a:endParaRPr sz="950">
              <a:latin typeface="微软雅黑"/>
              <a:cs typeface="微软雅黑"/>
            </a:endParaRPr>
          </a:p>
          <a:p>
            <a:pPr marL="12700" marR="6985">
              <a:lnSpc>
                <a:spcPct val="131600"/>
              </a:lnSpc>
              <a:spcBef>
                <a:spcPts val="750"/>
              </a:spcBef>
            </a:pPr>
            <a:r>
              <a:rPr sz="950" b="1" spc="25" dirty="0">
                <a:solidFill>
                  <a:srgbClr val="333333"/>
                </a:solidFill>
                <a:latin typeface="微软雅黑"/>
                <a:cs typeface="微软雅黑"/>
              </a:rPr>
              <a:t>随着互联网接入设备数量增长，原有</a:t>
            </a:r>
            <a:r>
              <a:rPr sz="950" b="1" spc="-40" dirty="0">
                <a:solidFill>
                  <a:srgbClr val="333333"/>
                </a:solidFill>
                <a:latin typeface="微软雅黑"/>
                <a:cs typeface="微软雅黑"/>
              </a:rPr>
              <a:t> </a:t>
            </a:r>
            <a:r>
              <a:rPr sz="950" b="1" spc="40" dirty="0">
                <a:solidFill>
                  <a:srgbClr val="333333"/>
                </a:solidFill>
                <a:latin typeface="Trebuchet MS"/>
                <a:cs typeface="Trebuchet MS"/>
              </a:rPr>
              <a:t>IPv4</a:t>
            </a:r>
            <a:r>
              <a:rPr sz="950" b="1" spc="-40" dirty="0">
                <a:solidFill>
                  <a:srgbClr val="333333"/>
                </a:solidFill>
                <a:latin typeface="Trebuchet MS"/>
                <a:cs typeface="Trebuchet MS"/>
              </a:rPr>
              <a:t> </a:t>
            </a:r>
            <a:r>
              <a:rPr sz="950" b="1" spc="25" dirty="0">
                <a:solidFill>
                  <a:srgbClr val="333333"/>
                </a:solidFill>
                <a:latin typeface="微软雅黑"/>
                <a:cs typeface="微软雅黑"/>
              </a:rPr>
              <a:t>体系已经不能满足需求</a:t>
            </a:r>
            <a:r>
              <a:rPr sz="950" b="1" spc="35" dirty="0">
                <a:solidFill>
                  <a:srgbClr val="333333"/>
                </a:solidFill>
                <a:latin typeface="微软雅黑"/>
                <a:cs typeface="微软雅黑"/>
              </a:rPr>
              <a:t>，</a:t>
            </a:r>
            <a:r>
              <a:rPr sz="950" b="1" spc="35" dirty="0">
                <a:solidFill>
                  <a:srgbClr val="333333"/>
                </a:solidFill>
                <a:latin typeface="Trebuchet MS"/>
                <a:cs typeface="Trebuchet MS"/>
              </a:rPr>
              <a:t>IPv6</a:t>
            </a:r>
            <a:r>
              <a:rPr sz="950" b="1" spc="-40" dirty="0">
                <a:solidFill>
                  <a:srgbClr val="333333"/>
                </a:solidFill>
                <a:latin typeface="Trebuchet MS"/>
                <a:cs typeface="Trebuchet MS"/>
              </a:rPr>
              <a:t> </a:t>
            </a:r>
            <a:r>
              <a:rPr sz="950" b="1" spc="25" dirty="0">
                <a:solidFill>
                  <a:srgbClr val="333333"/>
                </a:solidFill>
                <a:latin typeface="微软雅黑"/>
                <a:cs typeface="微软雅黑"/>
              </a:rPr>
              <a:t>协议在全球开始普及。基于 </a:t>
            </a:r>
            <a:r>
              <a:rPr sz="950" b="1" spc="40" dirty="0">
                <a:solidFill>
                  <a:srgbClr val="333333"/>
                </a:solidFill>
                <a:latin typeface="Trebuchet MS"/>
                <a:cs typeface="Trebuchet MS"/>
              </a:rPr>
              <a:t>IPv6</a:t>
            </a:r>
            <a:r>
              <a:rPr sz="950" b="1" spc="-55" dirty="0">
                <a:solidFill>
                  <a:srgbClr val="333333"/>
                </a:solidFill>
                <a:latin typeface="Trebuchet MS"/>
                <a:cs typeface="Trebuchet MS"/>
              </a:rPr>
              <a:t> </a:t>
            </a:r>
            <a:r>
              <a:rPr sz="950" b="1" spc="25" dirty="0">
                <a:solidFill>
                  <a:srgbClr val="333333"/>
                </a:solidFill>
                <a:latin typeface="微软雅黑"/>
                <a:cs typeface="微软雅黑"/>
              </a:rPr>
              <a:t>的新型地址结构为新增根服务器提供了契机。下一代互联网国家工程中心于</a:t>
            </a:r>
            <a:r>
              <a:rPr sz="950" b="1" dirty="0">
                <a:solidFill>
                  <a:srgbClr val="333333"/>
                </a:solidFill>
                <a:latin typeface="Trebuchet MS"/>
                <a:cs typeface="Trebuchet MS"/>
              </a:rPr>
              <a:t>2013</a:t>
            </a:r>
            <a:r>
              <a:rPr sz="950" b="1" spc="-50" dirty="0">
                <a:solidFill>
                  <a:srgbClr val="333333"/>
                </a:solidFill>
                <a:latin typeface="Trebuchet MS"/>
                <a:cs typeface="Trebuchet MS"/>
              </a:rPr>
              <a:t> </a:t>
            </a:r>
            <a:r>
              <a:rPr sz="950" b="1" spc="25" dirty="0">
                <a:solidFill>
                  <a:srgbClr val="333333"/>
                </a:solidFill>
                <a:latin typeface="微软雅黑"/>
                <a:cs typeface="微软雅黑"/>
              </a:rPr>
              <a:t>年联合日本和美 国相关运营机构和专业人士发起</a:t>
            </a:r>
            <a:r>
              <a:rPr sz="950" b="1" spc="-125" dirty="0">
                <a:solidFill>
                  <a:srgbClr val="333333"/>
                </a:solidFill>
                <a:latin typeface="Trebuchet MS"/>
                <a:cs typeface="Trebuchet MS"/>
              </a:rPr>
              <a:t>“</a:t>
            </a:r>
            <a:r>
              <a:rPr sz="950" b="1" spc="25" dirty="0">
                <a:solidFill>
                  <a:srgbClr val="333333"/>
                </a:solidFill>
                <a:latin typeface="微软雅黑"/>
                <a:cs typeface="微软雅黑"/>
              </a:rPr>
              <a:t>雪人计划</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提出以</a:t>
            </a:r>
            <a:r>
              <a:rPr sz="950" b="1" spc="-65" dirty="0">
                <a:solidFill>
                  <a:srgbClr val="333333"/>
                </a:solidFill>
                <a:latin typeface="微软雅黑"/>
                <a:cs typeface="微软雅黑"/>
              </a:rPr>
              <a:t> </a:t>
            </a:r>
            <a:r>
              <a:rPr sz="950" b="1" spc="40" dirty="0">
                <a:solidFill>
                  <a:srgbClr val="333333"/>
                </a:solidFill>
                <a:latin typeface="Trebuchet MS"/>
                <a:cs typeface="Trebuchet MS"/>
              </a:rPr>
              <a:t>IPv6</a:t>
            </a:r>
            <a:r>
              <a:rPr sz="950" b="1" spc="-70" dirty="0">
                <a:solidFill>
                  <a:srgbClr val="333333"/>
                </a:solidFill>
                <a:latin typeface="Trebuchet MS"/>
                <a:cs typeface="Trebuchet MS"/>
              </a:rPr>
              <a:t> </a:t>
            </a:r>
            <a:r>
              <a:rPr sz="950" b="1" spc="25" dirty="0">
                <a:solidFill>
                  <a:srgbClr val="333333"/>
                </a:solidFill>
                <a:latin typeface="微软雅黑"/>
                <a:cs typeface="微软雅黑"/>
              </a:rPr>
              <a:t>为基础、面向新兴应用、自主可控的一整套根 服务器解决方案和技术体系，在全球完成</a:t>
            </a:r>
            <a:r>
              <a:rPr sz="950" b="1" dirty="0">
                <a:solidFill>
                  <a:srgbClr val="333333"/>
                </a:solidFill>
                <a:latin typeface="Trebuchet MS"/>
                <a:cs typeface="Trebuchet MS"/>
              </a:rPr>
              <a:t>25</a:t>
            </a:r>
            <a:r>
              <a:rPr sz="950" b="1" spc="25" dirty="0">
                <a:solidFill>
                  <a:srgbClr val="333333"/>
                </a:solidFill>
                <a:latin typeface="微软雅黑"/>
                <a:cs typeface="微软雅黑"/>
              </a:rPr>
              <a:t>台</a:t>
            </a:r>
            <a:r>
              <a:rPr sz="950" b="1" spc="-35" dirty="0">
                <a:solidFill>
                  <a:srgbClr val="333333"/>
                </a:solidFill>
                <a:latin typeface="微软雅黑"/>
                <a:cs typeface="微软雅黑"/>
              </a:rPr>
              <a:t> </a:t>
            </a:r>
            <a:r>
              <a:rPr sz="950" b="1" spc="25" dirty="0">
                <a:solidFill>
                  <a:srgbClr val="333333"/>
                </a:solidFill>
                <a:latin typeface="Trebuchet MS"/>
                <a:cs typeface="Trebuchet MS"/>
              </a:rPr>
              <a:t>IPv6(</a:t>
            </a:r>
            <a:r>
              <a:rPr sz="950" b="1" spc="25" dirty="0">
                <a:solidFill>
                  <a:srgbClr val="333333"/>
                </a:solidFill>
                <a:latin typeface="微软雅黑"/>
                <a:cs typeface="微软雅黑"/>
              </a:rPr>
              <a:t>互联网协议第六版</a:t>
            </a:r>
            <a:r>
              <a:rPr sz="950" b="1" spc="-20" dirty="0">
                <a:solidFill>
                  <a:srgbClr val="333333"/>
                </a:solidFill>
                <a:latin typeface="Trebuchet MS"/>
                <a:cs typeface="Trebuchet MS"/>
              </a:rPr>
              <a:t>)</a:t>
            </a:r>
            <a:r>
              <a:rPr sz="950" b="1" spc="-35" dirty="0">
                <a:solidFill>
                  <a:srgbClr val="333333"/>
                </a:solidFill>
                <a:latin typeface="Trebuchet MS"/>
                <a:cs typeface="Trebuchet MS"/>
              </a:rPr>
              <a:t> </a:t>
            </a:r>
            <a:r>
              <a:rPr sz="950" b="1" spc="25" dirty="0">
                <a:solidFill>
                  <a:srgbClr val="333333"/>
                </a:solidFill>
                <a:latin typeface="微软雅黑"/>
                <a:cs typeface="微软雅黑"/>
              </a:rPr>
              <a:t>根服务器架设。</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13.2</a:t>
            </a:r>
            <a:r>
              <a:rPr sz="950" b="1" spc="-35" dirty="0">
                <a:solidFill>
                  <a:srgbClr val="333333"/>
                </a:solidFill>
                <a:latin typeface="Trebuchet MS"/>
                <a:cs typeface="Trebuchet MS"/>
              </a:rPr>
              <a:t> </a:t>
            </a:r>
            <a:r>
              <a:rPr sz="950" b="1" spc="25" dirty="0">
                <a:solidFill>
                  <a:srgbClr val="333333"/>
                </a:solidFill>
                <a:latin typeface="微软雅黑"/>
                <a:cs typeface="微软雅黑"/>
              </a:rPr>
              <a:t>安装</a:t>
            </a:r>
            <a:r>
              <a:rPr sz="950" b="1" spc="60" dirty="0">
                <a:solidFill>
                  <a:srgbClr val="333333"/>
                </a:solidFill>
                <a:latin typeface="Trebuchet MS"/>
                <a:cs typeface="Trebuchet MS"/>
              </a:rPr>
              <a:t>Bind</a:t>
            </a:r>
            <a:r>
              <a:rPr sz="950" b="1" spc="25" dirty="0">
                <a:solidFill>
                  <a:srgbClr val="333333"/>
                </a:solidFill>
                <a:latin typeface="微软雅黑"/>
                <a:cs typeface="微软雅黑"/>
              </a:rPr>
              <a:t>服务程序</a:t>
            </a:r>
            <a:endParaRPr sz="950">
              <a:latin typeface="微软雅黑"/>
              <a:cs typeface="微软雅黑"/>
            </a:endParaRPr>
          </a:p>
          <a:p>
            <a:pPr marL="12700" marR="5080">
              <a:lnSpc>
                <a:spcPct val="131600"/>
              </a:lnSpc>
              <a:spcBef>
                <a:spcPts val="905"/>
              </a:spcBef>
            </a:pPr>
            <a:r>
              <a:rPr sz="950" b="1" spc="60" dirty="0">
                <a:solidFill>
                  <a:srgbClr val="333333"/>
                </a:solidFill>
                <a:latin typeface="Trebuchet MS"/>
                <a:cs typeface="Trebuchet MS"/>
              </a:rPr>
              <a:t>BIND</a:t>
            </a:r>
            <a:r>
              <a:rPr sz="950" b="1" spc="60" dirty="0">
                <a:solidFill>
                  <a:srgbClr val="333333"/>
                </a:solidFill>
                <a:latin typeface="微软雅黑"/>
                <a:cs typeface="微软雅黑"/>
              </a:rPr>
              <a:t>（</a:t>
            </a:r>
            <a:r>
              <a:rPr sz="950" b="1" spc="60" dirty="0">
                <a:solidFill>
                  <a:srgbClr val="333333"/>
                </a:solidFill>
                <a:latin typeface="Trebuchet MS"/>
                <a:cs typeface="Trebuchet MS"/>
              </a:rPr>
              <a:t>Berkeley</a:t>
            </a:r>
            <a:r>
              <a:rPr sz="950" b="1" spc="-40" dirty="0">
                <a:solidFill>
                  <a:srgbClr val="333333"/>
                </a:solidFill>
                <a:latin typeface="Trebuchet MS"/>
                <a:cs typeface="Trebuchet MS"/>
              </a:rPr>
              <a:t> </a:t>
            </a:r>
            <a:r>
              <a:rPr sz="950" b="1" spc="50" dirty="0">
                <a:solidFill>
                  <a:srgbClr val="333333"/>
                </a:solidFill>
                <a:latin typeface="Trebuchet MS"/>
                <a:cs typeface="Trebuchet MS"/>
              </a:rPr>
              <a:t>Internet</a:t>
            </a:r>
            <a:r>
              <a:rPr sz="950" b="1" spc="-35" dirty="0">
                <a:solidFill>
                  <a:srgbClr val="333333"/>
                </a:solidFill>
                <a:latin typeface="Trebuchet MS"/>
                <a:cs typeface="Trebuchet MS"/>
              </a:rPr>
              <a:t> </a:t>
            </a:r>
            <a:r>
              <a:rPr sz="950" b="1" spc="100" dirty="0">
                <a:solidFill>
                  <a:srgbClr val="333333"/>
                </a:solidFill>
                <a:latin typeface="Trebuchet MS"/>
                <a:cs typeface="Trebuchet MS"/>
              </a:rPr>
              <a:t>Name</a:t>
            </a:r>
            <a:r>
              <a:rPr sz="950" b="1" spc="-35" dirty="0">
                <a:solidFill>
                  <a:srgbClr val="333333"/>
                </a:solidFill>
                <a:latin typeface="Trebuchet MS"/>
                <a:cs typeface="Trebuchet MS"/>
              </a:rPr>
              <a:t> </a:t>
            </a:r>
            <a:r>
              <a:rPr sz="950" b="1" spc="70" dirty="0">
                <a:solidFill>
                  <a:srgbClr val="333333"/>
                </a:solidFill>
                <a:latin typeface="Trebuchet MS"/>
                <a:cs typeface="Trebuchet MS"/>
              </a:rPr>
              <a:t>Domain</a:t>
            </a:r>
            <a:r>
              <a:rPr sz="950" b="1" spc="70" dirty="0">
                <a:solidFill>
                  <a:srgbClr val="333333"/>
                </a:solidFill>
                <a:latin typeface="微软雅黑"/>
                <a:cs typeface="微软雅黑"/>
              </a:rPr>
              <a:t>，</a:t>
            </a:r>
            <a:r>
              <a:rPr sz="950" b="1" spc="25" dirty="0">
                <a:solidFill>
                  <a:srgbClr val="333333"/>
                </a:solidFill>
                <a:latin typeface="微软雅黑"/>
                <a:cs typeface="微软雅黑"/>
              </a:rPr>
              <a:t>伯克利因特网名称域）服务是全球范围内使用最广泛、 最安全可靠且高效的域名解析服务程序。</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域名解析服务作为互联网基础设施服务，其责任之重可想 而知，因此建议大家在生产环境中安装部署</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服务程序时加上</a:t>
            </a:r>
            <a:r>
              <a:rPr sz="950" b="1" spc="50" dirty="0">
                <a:solidFill>
                  <a:srgbClr val="333333"/>
                </a:solidFill>
                <a:latin typeface="Trebuchet MS"/>
                <a:cs typeface="Trebuchet MS"/>
              </a:rPr>
              <a:t>chroot</a:t>
            </a:r>
            <a:r>
              <a:rPr sz="950" b="1" spc="20" dirty="0">
                <a:solidFill>
                  <a:srgbClr val="333333"/>
                </a:solidFill>
                <a:latin typeface="微软雅黑"/>
                <a:cs typeface="微软雅黑"/>
              </a:rPr>
              <a:t>（俗称牢笼机制）扩展包，以便 </a:t>
            </a:r>
            <a:r>
              <a:rPr sz="950" b="1" spc="25" dirty="0">
                <a:solidFill>
                  <a:srgbClr val="333333"/>
                </a:solidFill>
                <a:latin typeface="微软雅黑"/>
                <a:cs typeface="微软雅黑"/>
              </a:rPr>
              <a:t>有效地限制</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服务程序仅能对自身的配置文件进行操作，以确保整个服务器的安全。</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25" dirty="0">
                <a:solidFill>
                  <a:srgbClr val="333333"/>
                </a:solidFill>
                <a:latin typeface="Lucida Console"/>
                <a:cs typeface="Lucida Console"/>
              </a:rPr>
              <a:t>yum</a:t>
            </a:r>
            <a:r>
              <a:rPr sz="850" spc="20" dirty="0">
                <a:solidFill>
                  <a:srgbClr val="333333"/>
                </a:solidFill>
                <a:latin typeface="Lucida Console"/>
                <a:cs typeface="Lucida Console"/>
              </a:rPr>
              <a:t> </a:t>
            </a:r>
            <a:r>
              <a:rPr sz="850" spc="30" dirty="0">
                <a:solidFill>
                  <a:srgbClr val="333333"/>
                </a:solidFill>
                <a:latin typeface="Lucida Console"/>
                <a:cs typeface="Lucida Console"/>
              </a:rPr>
              <a:t>install</a:t>
            </a:r>
            <a:r>
              <a:rPr sz="850" spc="15" dirty="0">
                <a:solidFill>
                  <a:srgbClr val="333333"/>
                </a:solidFill>
                <a:latin typeface="Lucida Console"/>
                <a:cs typeface="Lucida Console"/>
              </a:rPr>
              <a:t> </a:t>
            </a:r>
            <a:r>
              <a:rPr sz="850" spc="30" dirty="0">
                <a:solidFill>
                  <a:srgbClr val="333333"/>
                </a:solidFill>
                <a:latin typeface="Lucida Console"/>
                <a:cs typeface="Lucida Console"/>
              </a:rPr>
              <a:t>bind-chroot</a:t>
            </a:r>
            <a:endParaRPr sz="850">
              <a:latin typeface="Lucida Console"/>
              <a:cs typeface="Lucida Console"/>
            </a:endParaRPr>
          </a:p>
          <a:p>
            <a:pPr marL="136525" marR="1436370">
              <a:lnSpc>
                <a:spcPct val="132400"/>
              </a:lnSpc>
            </a:pPr>
            <a:r>
              <a:rPr sz="850" spc="25" dirty="0">
                <a:solidFill>
                  <a:srgbClr val="333333"/>
                </a:solidFill>
                <a:latin typeface="Lucida Console"/>
                <a:cs typeface="Lucida Console"/>
              </a:rPr>
              <a:t>Loaded </a:t>
            </a:r>
            <a:r>
              <a:rPr sz="850" spc="30" dirty="0">
                <a:solidFill>
                  <a:srgbClr val="333333"/>
                </a:solidFill>
                <a:latin typeface="Lucida Console"/>
                <a:cs typeface="Lucida Console"/>
              </a:rPr>
              <a:t>plugins: langpacks, product-id, subscription-manager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Updating</a:t>
            </a:r>
            <a:r>
              <a:rPr sz="850" spc="25" dirty="0">
                <a:solidFill>
                  <a:srgbClr val="333333"/>
                </a:solidFill>
                <a:latin typeface="Lucida Console"/>
                <a:cs typeface="Lucida Console"/>
              </a:rPr>
              <a:t> </a:t>
            </a:r>
            <a:r>
              <a:rPr sz="850" spc="30" dirty="0">
                <a:solidFill>
                  <a:srgbClr val="333333"/>
                </a:solidFill>
                <a:latin typeface="Lucida Console"/>
                <a:cs typeface="Lucida Console"/>
              </a:rPr>
              <a:t>Subscription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Management</a:t>
            </a:r>
            <a:r>
              <a:rPr sz="850" spc="25" dirty="0">
                <a:solidFill>
                  <a:srgbClr val="333333"/>
                </a:solidFill>
                <a:latin typeface="Lucida Console"/>
                <a:cs typeface="Lucida Console"/>
              </a:rPr>
              <a:t> </a:t>
            </a:r>
            <a:r>
              <a:rPr sz="850" spc="30" dirty="0">
                <a:solidFill>
                  <a:srgbClr val="333333"/>
                </a:solidFill>
                <a:latin typeface="Lucida Console"/>
                <a:cs typeface="Lucida Console"/>
              </a:rPr>
              <a:t>repositories.</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Unable</a:t>
            </a:r>
            <a:r>
              <a:rPr sz="850" spc="20" dirty="0">
                <a:solidFill>
                  <a:srgbClr val="333333"/>
                </a:solidFill>
                <a:latin typeface="Lucida Console"/>
                <a:cs typeface="Lucida Console"/>
              </a:rPr>
              <a:t> to </a:t>
            </a:r>
            <a:r>
              <a:rPr sz="850" spc="25" dirty="0">
                <a:solidFill>
                  <a:srgbClr val="333333"/>
                </a:solidFill>
                <a:latin typeface="Lucida Console"/>
                <a:cs typeface="Lucida Console"/>
              </a:rPr>
              <a:t>read</a:t>
            </a:r>
            <a:r>
              <a:rPr sz="850" spc="20" dirty="0">
                <a:solidFill>
                  <a:srgbClr val="333333"/>
                </a:solidFill>
                <a:latin typeface="Lucida Console"/>
                <a:cs typeface="Lucida Console"/>
              </a:rPr>
              <a:t> </a:t>
            </a:r>
            <a:r>
              <a:rPr sz="850" spc="30" dirty="0">
                <a:solidFill>
                  <a:srgbClr val="333333"/>
                </a:solidFill>
                <a:latin typeface="Lucida Console"/>
                <a:cs typeface="Lucida Console"/>
              </a:rPr>
              <a:t>consumer</a:t>
            </a:r>
            <a:r>
              <a:rPr sz="850" spc="20" dirty="0">
                <a:solidFill>
                  <a:srgbClr val="333333"/>
                </a:solidFill>
                <a:latin typeface="Lucida Console"/>
                <a:cs typeface="Lucida Console"/>
              </a:rPr>
              <a:t> </a:t>
            </a:r>
            <a:r>
              <a:rPr sz="850" spc="30" dirty="0">
                <a:solidFill>
                  <a:srgbClr val="333333"/>
                </a:solidFill>
                <a:latin typeface="Lucida Console"/>
                <a:cs typeface="Lucida Console"/>
              </a:rPr>
              <a:t>identity</a:t>
            </a:r>
            <a:endParaRPr sz="850">
              <a:latin typeface="Lucida Console"/>
              <a:cs typeface="Lucida Console"/>
            </a:endParaRPr>
          </a:p>
          <a:p>
            <a:pPr marL="136525" marR="203835">
              <a:lnSpc>
                <a:spcPct val="132400"/>
              </a:lnSpc>
            </a:pP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subscription-manager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a:t>
            </a:r>
            <a:endParaRPr sz="850">
              <a:latin typeface="Lucida Console"/>
              <a:cs typeface="Lucida Console"/>
            </a:endParaRPr>
          </a:p>
        </p:txBody>
      </p:sp>
      <p:sp>
        <p:nvSpPr>
          <p:cNvPr id="16" name="object 16"/>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206</a:t>
            </a:fld>
            <a:endParaRPr sz="800">
              <a:latin typeface="小哥哥网恋吗"/>
              <a:cs typeface="小哥哥网恋吗"/>
            </a:endParaRPr>
          </a:p>
        </p:txBody>
      </p:sp>
      <p:sp>
        <p:nvSpPr>
          <p:cNvPr id="8" name="object 8"/>
          <p:cNvSpPr txBox="1"/>
          <p:nvPr/>
        </p:nvSpPr>
        <p:spPr>
          <a:xfrm>
            <a:off x="4854797" y="4606935"/>
            <a:ext cx="119507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3.1</a:t>
            </a:r>
            <a:r>
              <a:rPr sz="850" spc="15" dirty="0">
                <a:solidFill>
                  <a:srgbClr val="333333"/>
                </a:solidFill>
                <a:latin typeface="Lucida Console"/>
                <a:cs typeface="Lucida Console"/>
              </a:rPr>
              <a:t> </a:t>
            </a:r>
            <a:r>
              <a:rPr sz="850" spc="25" dirty="0">
                <a:solidFill>
                  <a:srgbClr val="333333"/>
                </a:solidFill>
                <a:latin typeface="Lucida Console"/>
                <a:cs typeface="Lucida Console"/>
              </a:rPr>
              <a:t>MB/s</a:t>
            </a:r>
            <a:r>
              <a:rPr sz="850" spc="15" dirty="0">
                <a:solidFill>
                  <a:srgbClr val="333333"/>
                </a:solidFill>
                <a:latin typeface="Lucida Console"/>
                <a:cs typeface="Lucida Console"/>
              </a:rPr>
              <a:t> | </a:t>
            </a:r>
            <a:r>
              <a:rPr sz="850" spc="25" dirty="0">
                <a:solidFill>
                  <a:srgbClr val="333333"/>
                </a:solidFill>
                <a:latin typeface="Lucida Console"/>
                <a:cs typeface="Lucida Console"/>
              </a:rPr>
              <a:t>3.2</a:t>
            </a:r>
            <a:r>
              <a:rPr sz="850" spc="15" dirty="0">
                <a:solidFill>
                  <a:srgbClr val="333333"/>
                </a:solidFill>
                <a:latin typeface="Lucida Console"/>
                <a:cs typeface="Lucida Console"/>
              </a:rPr>
              <a:t> </a:t>
            </a:r>
            <a:r>
              <a:rPr sz="850" spc="20" dirty="0">
                <a:solidFill>
                  <a:srgbClr val="333333"/>
                </a:solidFill>
                <a:latin typeface="Lucida Console"/>
                <a:cs typeface="Lucida Console"/>
              </a:rPr>
              <a:t>kB</a:t>
            </a:r>
            <a:endParaRPr sz="850">
              <a:latin typeface="Lucida Console"/>
              <a:cs typeface="Lucida Console"/>
            </a:endParaRPr>
          </a:p>
        </p:txBody>
      </p:sp>
      <p:sp>
        <p:nvSpPr>
          <p:cNvPr id="9" name="object 9"/>
          <p:cNvSpPr txBox="1"/>
          <p:nvPr/>
        </p:nvSpPr>
        <p:spPr>
          <a:xfrm>
            <a:off x="4848256" y="4949973"/>
            <a:ext cx="119507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2.7</a:t>
            </a:r>
            <a:r>
              <a:rPr sz="850" spc="15" dirty="0">
                <a:solidFill>
                  <a:srgbClr val="333333"/>
                </a:solidFill>
                <a:latin typeface="Lucida Console"/>
                <a:cs typeface="Lucida Console"/>
              </a:rPr>
              <a:t> </a:t>
            </a:r>
            <a:r>
              <a:rPr sz="850" spc="25" dirty="0">
                <a:solidFill>
                  <a:srgbClr val="333333"/>
                </a:solidFill>
                <a:latin typeface="Lucida Console"/>
                <a:cs typeface="Lucida Console"/>
              </a:rPr>
              <a:t>MB/s</a:t>
            </a:r>
            <a:r>
              <a:rPr sz="850" spc="15" dirty="0">
                <a:solidFill>
                  <a:srgbClr val="333333"/>
                </a:solidFill>
                <a:latin typeface="Lucida Console"/>
                <a:cs typeface="Lucida Console"/>
              </a:rPr>
              <a:t> | </a:t>
            </a:r>
            <a:r>
              <a:rPr sz="850" spc="25" dirty="0">
                <a:solidFill>
                  <a:srgbClr val="333333"/>
                </a:solidFill>
                <a:latin typeface="Lucida Console"/>
                <a:cs typeface="Lucida Console"/>
              </a:rPr>
              <a:t>2.7</a:t>
            </a:r>
            <a:r>
              <a:rPr sz="850" spc="15" dirty="0">
                <a:solidFill>
                  <a:srgbClr val="333333"/>
                </a:solidFill>
                <a:latin typeface="Lucida Console"/>
                <a:cs typeface="Lucida Console"/>
              </a:rPr>
              <a:t> </a:t>
            </a:r>
            <a:r>
              <a:rPr sz="850" spc="20" dirty="0">
                <a:solidFill>
                  <a:srgbClr val="333333"/>
                </a:solidFill>
                <a:latin typeface="Lucida Console"/>
                <a:cs typeface="Lucida Console"/>
              </a:rPr>
              <a:t>kB</a:t>
            </a:r>
            <a:endParaRPr sz="850">
              <a:latin typeface="Lucida Console"/>
              <a:cs typeface="Lucida Console"/>
            </a:endParaRPr>
          </a:p>
        </p:txBody>
      </p:sp>
      <p:sp>
        <p:nvSpPr>
          <p:cNvPr id="10" name="object 10"/>
          <p:cNvSpPr txBox="1"/>
          <p:nvPr/>
        </p:nvSpPr>
        <p:spPr>
          <a:xfrm>
            <a:off x="1070306" y="4571030"/>
            <a:ext cx="1548130" cy="883285"/>
          </a:xfrm>
          <a:prstGeom prst="rect">
            <a:avLst/>
          </a:prstGeom>
        </p:spPr>
        <p:txBody>
          <a:bodyPr vert="horz" wrap="square" lIns="0" tIns="11430" rIns="0" bIns="0" rtlCol="0">
            <a:spAutoFit/>
          </a:bodyPr>
          <a:lstStyle/>
          <a:p>
            <a:pPr marL="12700" marR="904875">
              <a:lnSpc>
                <a:spcPct val="132400"/>
              </a:lnSpc>
              <a:spcBef>
                <a:spcPts val="90"/>
              </a:spcBef>
            </a:pP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  </a:t>
            </a:r>
            <a:r>
              <a:rPr sz="850" spc="25" dirty="0">
                <a:solidFill>
                  <a:srgbClr val="333333"/>
                </a:solidFill>
                <a:latin typeface="Lucida Console"/>
                <a:cs typeface="Lucida Console"/>
              </a:rPr>
              <a:t>00:00</a:t>
            </a:r>
            <a:endParaRPr sz="850">
              <a:latin typeface="Lucida Console"/>
              <a:cs typeface="Lucida Console"/>
            </a:endParaRPr>
          </a:p>
          <a:p>
            <a:pPr marL="12700" marR="1113155">
              <a:lnSpc>
                <a:spcPct val="132400"/>
              </a:lnSpc>
            </a:pPr>
            <a:r>
              <a:rPr sz="850" spc="30" dirty="0">
                <a:solidFill>
                  <a:srgbClr val="333333"/>
                </a:solidFill>
                <a:latin typeface="Lucida Console"/>
                <a:cs typeface="Lucida Console"/>
              </a:rPr>
              <a:t>BaseO</a:t>
            </a:r>
            <a:r>
              <a:rPr sz="850" spc="15" dirty="0">
                <a:solidFill>
                  <a:srgbClr val="333333"/>
                </a:solidFill>
                <a:latin typeface="Lucida Console"/>
                <a:cs typeface="Lucida Console"/>
              </a:rPr>
              <a:t>S  </a:t>
            </a:r>
            <a:r>
              <a:rPr sz="850" spc="25" dirty="0">
                <a:solidFill>
                  <a:srgbClr val="333333"/>
                </a:solidFill>
                <a:latin typeface="Lucida Console"/>
                <a:cs typeface="Lucida Console"/>
              </a:rPr>
              <a:t>00:00</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Dependencies</a:t>
            </a:r>
            <a:r>
              <a:rPr sz="850" spc="-40"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p:txBody>
      </p:sp>
      <p:sp>
        <p:nvSpPr>
          <p:cNvPr id="11" name="object 11"/>
          <p:cNvSpPr txBox="1"/>
          <p:nvPr/>
        </p:nvSpPr>
        <p:spPr>
          <a:xfrm>
            <a:off x="1070306" y="5428623"/>
            <a:ext cx="5437505" cy="15690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46685" marR="382905" indent="-67310">
              <a:lnSpc>
                <a:spcPct val="132400"/>
              </a:lnSpc>
              <a:tabLst>
                <a:tab pos="1439545" algn="l"/>
                <a:tab pos="2456815" algn="l"/>
                <a:tab pos="4354195" algn="l"/>
              </a:tabLst>
            </a:pPr>
            <a:r>
              <a:rPr sz="850" spc="30" dirty="0">
                <a:solidFill>
                  <a:srgbClr val="333333"/>
                </a:solidFill>
                <a:latin typeface="Lucida Console"/>
                <a:cs typeface="Lucida Console"/>
              </a:rPr>
              <a:t>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a:t>
            </a:r>
            <a:r>
              <a:rPr sz="850" dirty="0">
                <a:solidFill>
                  <a:srgbClr val="333333"/>
                </a:solidFill>
                <a:latin typeface="Lucida Console"/>
                <a:cs typeface="Lucida Console"/>
              </a:rPr>
              <a:t>	</a:t>
            </a:r>
            <a:r>
              <a:rPr sz="850" spc="30" dirty="0">
                <a:solidFill>
                  <a:srgbClr val="333333"/>
                </a:solidFill>
                <a:latin typeface="Lucida Console"/>
                <a:cs typeface="Lucida Console"/>
              </a:rPr>
              <a:t>Repositor</a:t>
            </a:r>
            <a:r>
              <a:rPr sz="850" spc="15" dirty="0">
                <a:solidFill>
                  <a:srgbClr val="333333"/>
                </a:solidFill>
                <a:latin typeface="Lucida Console"/>
                <a:cs typeface="Lucida Console"/>
              </a:rPr>
              <a:t>y  </a:t>
            </a:r>
            <a:r>
              <a:rPr sz="850" spc="25" dirty="0">
                <a:solidFill>
                  <a:srgbClr val="333333"/>
                </a:solidFill>
                <a:latin typeface="Lucida Console"/>
                <a:cs typeface="Lucida Console"/>
              </a:rPr>
              <a:t>Size</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4"/>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Installing:</a:t>
            </a:r>
            <a:endParaRPr sz="850">
              <a:latin typeface="Lucida Console"/>
              <a:cs typeface="Lucida Console"/>
            </a:endParaRPr>
          </a:p>
          <a:p>
            <a:pPr marL="79375">
              <a:lnSpc>
                <a:spcPct val="100000"/>
              </a:lnSpc>
              <a:spcBef>
                <a:spcPts val="330"/>
              </a:spcBef>
              <a:tabLst>
                <a:tab pos="1448435" algn="l"/>
                <a:tab pos="2469515" algn="l"/>
                <a:tab pos="4393565" algn="l"/>
              </a:tabLst>
            </a:pPr>
            <a:r>
              <a:rPr sz="850" spc="30" dirty="0">
                <a:solidFill>
                  <a:srgbClr val="333333"/>
                </a:solidFill>
                <a:latin typeface="Lucida Console"/>
                <a:cs typeface="Lucida Console"/>
              </a:rPr>
              <a:t>bind-chroot	</a:t>
            </a:r>
            <a:r>
              <a:rPr sz="850" spc="25" dirty="0">
                <a:solidFill>
                  <a:srgbClr val="333333"/>
                </a:solidFill>
                <a:latin typeface="Lucida Console"/>
                <a:cs typeface="Lucida Console"/>
              </a:rPr>
              <a:t>x86_64	</a:t>
            </a:r>
            <a:r>
              <a:rPr sz="850" spc="30" dirty="0">
                <a:solidFill>
                  <a:srgbClr val="333333"/>
                </a:solidFill>
                <a:latin typeface="Lucida Console"/>
                <a:cs typeface="Lucida Console"/>
              </a:rPr>
              <a:t>32:9.11.4-16.P2.el8	AppStream</a:t>
            </a:r>
            <a:endParaRPr sz="850">
              <a:latin typeface="Lucida Console"/>
              <a:cs typeface="Lucida Console"/>
            </a:endParaRPr>
          </a:p>
          <a:p>
            <a:pPr marL="213995">
              <a:lnSpc>
                <a:spcPct val="100000"/>
              </a:lnSpc>
              <a:spcBef>
                <a:spcPts val="330"/>
              </a:spcBef>
            </a:pPr>
            <a:r>
              <a:rPr sz="850" spc="20" dirty="0">
                <a:solidFill>
                  <a:srgbClr val="333333"/>
                </a:solidFill>
                <a:latin typeface="Lucida Console"/>
                <a:cs typeface="Lucida Console"/>
              </a:rPr>
              <a:t>99</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p:txBody>
      </p:sp>
      <p:sp>
        <p:nvSpPr>
          <p:cNvPr id="12" name="object 12"/>
          <p:cNvSpPr txBox="1"/>
          <p:nvPr/>
        </p:nvSpPr>
        <p:spPr>
          <a:xfrm>
            <a:off x="3512383" y="7179714"/>
            <a:ext cx="2572385" cy="161290"/>
          </a:xfrm>
          <a:prstGeom prst="rect">
            <a:avLst/>
          </a:prstGeom>
        </p:spPr>
        <p:txBody>
          <a:bodyPr vert="horz" wrap="square" lIns="0" tIns="17780" rIns="0" bIns="0" rtlCol="0">
            <a:spAutoFit/>
          </a:bodyPr>
          <a:lstStyle/>
          <a:p>
            <a:pPr marL="12700">
              <a:lnSpc>
                <a:spcPct val="100000"/>
              </a:lnSpc>
              <a:spcBef>
                <a:spcPts val="140"/>
              </a:spcBef>
              <a:tabLst>
                <a:tab pos="1936114" algn="l"/>
              </a:tabLst>
            </a:pPr>
            <a:r>
              <a:rPr sz="850" spc="30" dirty="0">
                <a:solidFill>
                  <a:srgbClr val="333333"/>
                </a:solidFill>
                <a:latin typeface="Lucida Console"/>
                <a:cs typeface="Lucida Console"/>
              </a:rPr>
              <a:t>32:9.11.4-16.P2.el</a:t>
            </a:r>
            <a:r>
              <a:rPr sz="850" spc="15" dirty="0">
                <a:solidFill>
                  <a:srgbClr val="333333"/>
                </a:solidFill>
                <a:latin typeface="Lucida Console"/>
                <a:cs typeface="Lucida Console"/>
              </a:rPr>
              <a:t>8</a:t>
            </a:r>
            <a:r>
              <a:rPr sz="850" dirty="0">
                <a:solidFill>
                  <a:srgbClr val="333333"/>
                </a:solidFill>
                <a:latin typeface="Lucida Console"/>
                <a:cs typeface="Lucida Console"/>
              </a:rPr>
              <a:t>	</a:t>
            </a: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a:t>
            </a:r>
            <a:endParaRPr sz="850">
              <a:latin typeface="Lucida Console"/>
              <a:cs typeface="Lucida Console"/>
            </a:endParaRPr>
          </a:p>
        </p:txBody>
      </p:sp>
      <p:sp>
        <p:nvSpPr>
          <p:cNvPr id="13" name="object 13"/>
          <p:cNvSpPr txBox="1"/>
          <p:nvPr/>
        </p:nvSpPr>
        <p:spPr>
          <a:xfrm>
            <a:off x="1070306" y="6972290"/>
            <a:ext cx="1860550" cy="540385"/>
          </a:xfrm>
          <a:prstGeom prst="rect">
            <a:avLst/>
          </a:prstGeom>
        </p:spPr>
        <p:txBody>
          <a:bodyPr vert="horz" wrap="square" lIns="0" tIns="11430" rIns="0" bIns="0" rtlCol="0">
            <a:spAutoFit/>
          </a:bodyPr>
          <a:lstStyle/>
          <a:p>
            <a:pPr marL="79375" marR="5080" indent="-67310">
              <a:lnSpc>
                <a:spcPct val="132400"/>
              </a:lnSpc>
              <a:spcBef>
                <a:spcPts val="90"/>
              </a:spcBef>
              <a:tabLst>
                <a:tab pos="1432560" algn="l"/>
              </a:tabLst>
            </a:pPr>
            <a:r>
              <a:rPr sz="850" spc="30" dirty="0">
                <a:solidFill>
                  <a:srgbClr val="333333"/>
                </a:solidFill>
                <a:latin typeface="Lucida Console"/>
                <a:cs typeface="Lucida Console"/>
              </a:rPr>
              <a:t>Installing dependencies: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bin</a:t>
            </a:r>
            <a:r>
              <a:rPr sz="850" spc="15" dirty="0">
                <a:solidFill>
                  <a:srgbClr val="333333"/>
                </a:solidFill>
                <a:latin typeface="Lucida Console"/>
                <a:cs typeface="Lucida Console"/>
              </a:rPr>
              <a:t>d</a:t>
            </a:r>
            <a:r>
              <a:rPr sz="850" dirty="0">
                <a:solidFill>
                  <a:srgbClr val="333333"/>
                </a:solidFill>
                <a:latin typeface="Lucida Console"/>
                <a:cs typeface="Lucida Console"/>
              </a:rPr>
              <a:t>	</a:t>
            </a:r>
            <a:r>
              <a:rPr sz="850" spc="30" dirty="0">
                <a:solidFill>
                  <a:srgbClr val="333333"/>
                </a:solidFill>
                <a:latin typeface="Lucida Console"/>
                <a:cs typeface="Lucida Console"/>
              </a:rPr>
              <a:t>x86_6</a:t>
            </a:r>
            <a:r>
              <a:rPr sz="850" spc="15" dirty="0">
                <a:solidFill>
                  <a:srgbClr val="333333"/>
                </a:solidFill>
                <a:latin typeface="Lucida Console"/>
                <a:cs typeface="Lucida Console"/>
              </a:rPr>
              <a:t>4</a:t>
            </a:r>
            <a:endParaRPr sz="850">
              <a:latin typeface="Lucida Console"/>
              <a:cs typeface="Lucida Console"/>
            </a:endParaRPr>
          </a:p>
          <a:p>
            <a:pPr marL="146685">
              <a:lnSpc>
                <a:spcPct val="100000"/>
              </a:lnSpc>
              <a:spcBef>
                <a:spcPts val="330"/>
              </a:spcBef>
            </a:pPr>
            <a:r>
              <a:rPr sz="850" spc="25" dirty="0">
                <a:solidFill>
                  <a:srgbClr val="333333"/>
                </a:solidFill>
                <a:latin typeface="Lucida Console"/>
                <a:cs typeface="Lucida Console"/>
              </a:rPr>
              <a:t>2.1</a:t>
            </a:r>
            <a:r>
              <a:rPr sz="850" spc="-30" dirty="0">
                <a:solidFill>
                  <a:srgbClr val="333333"/>
                </a:solidFill>
                <a:latin typeface="Lucida Console"/>
                <a:cs typeface="Lucida Console"/>
              </a:rPr>
              <a:t> </a:t>
            </a:r>
            <a:r>
              <a:rPr sz="850" spc="15" dirty="0">
                <a:solidFill>
                  <a:srgbClr val="333333"/>
                </a:solidFill>
                <a:latin typeface="Lucida Console"/>
                <a:cs typeface="Lucida Console"/>
              </a:rPr>
              <a:t>M</a:t>
            </a:r>
            <a:endParaRPr sz="850">
              <a:latin typeface="Lucida Console"/>
              <a:cs typeface="Lucida Console"/>
            </a:endParaRPr>
          </a:p>
        </p:txBody>
      </p:sp>
      <p:sp>
        <p:nvSpPr>
          <p:cNvPr id="14" name="object 14"/>
          <p:cNvSpPr txBox="1"/>
          <p:nvPr/>
        </p:nvSpPr>
        <p:spPr>
          <a:xfrm>
            <a:off x="946424" y="7658365"/>
            <a:ext cx="5561330" cy="2153285"/>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Transaction</a:t>
            </a:r>
            <a:r>
              <a:rPr sz="850" spc="-30"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4"/>
              </a:spcBef>
              <a:tabLst>
                <a:tab pos="756285"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2</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Packages</a:t>
            </a:r>
            <a:endParaRPr sz="850">
              <a:latin typeface="Lucida Console"/>
              <a:cs typeface="Lucida Console"/>
            </a:endParaRPr>
          </a:p>
          <a:p>
            <a:pPr marL="136525" marR="3676650" indent="-635">
              <a:lnSpc>
                <a:spcPct val="132400"/>
              </a:lnSpc>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Installed:</a:t>
            </a:r>
            <a:endParaRPr sz="850">
              <a:latin typeface="Lucida Console"/>
              <a:cs typeface="Lucida Console"/>
            </a:endParaRPr>
          </a:p>
          <a:p>
            <a:pPr marL="136525" marR="126364" indent="133985">
              <a:lnSpc>
                <a:spcPct val="132400"/>
              </a:lnSpc>
              <a:tabLst>
                <a:tab pos="4387215" algn="l"/>
              </a:tabLst>
            </a:pPr>
            <a:r>
              <a:rPr sz="850" spc="30" dirty="0">
                <a:solidFill>
                  <a:srgbClr val="333333"/>
                </a:solidFill>
                <a:latin typeface="Lucida Console"/>
                <a:cs typeface="Lucida Console"/>
              </a:rPr>
              <a:t>bind-chroot-32:9.11.4-16.P2.el8.x86_6</a:t>
            </a:r>
            <a:r>
              <a:rPr sz="850" spc="15" dirty="0">
                <a:solidFill>
                  <a:srgbClr val="333333"/>
                </a:solidFill>
                <a:latin typeface="Lucida Console"/>
                <a:cs typeface="Lucida Console"/>
              </a:rPr>
              <a:t>4</a:t>
            </a:r>
            <a:r>
              <a:rPr sz="850" dirty="0">
                <a:solidFill>
                  <a:srgbClr val="333333"/>
                </a:solidFill>
                <a:latin typeface="Lucida Console"/>
                <a:cs typeface="Lucida Console"/>
              </a:rPr>
              <a:t>	</a:t>
            </a:r>
            <a:r>
              <a:rPr sz="850" spc="30" dirty="0">
                <a:solidFill>
                  <a:srgbClr val="333333"/>
                </a:solidFill>
                <a:latin typeface="Lucida Console"/>
                <a:cs typeface="Lucida Console"/>
              </a:rPr>
              <a:t>bind-32:9.11.4</a:t>
            </a:r>
            <a:r>
              <a:rPr sz="850" spc="15" dirty="0">
                <a:solidFill>
                  <a:srgbClr val="333333"/>
                </a:solidFill>
                <a:latin typeface="Lucida Console"/>
                <a:cs typeface="Lucida Console"/>
              </a:rPr>
              <a:t>-  </a:t>
            </a:r>
            <a:r>
              <a:rPr sz="850" spc="30" dirty="0">
                <a:solidFill>
                  <a:srgbClr val="333333"/>
                </a:solidFill>
                <a:latin typeface="Lucida Console"/>
                <a:cs typeface="Lucida Console"/>
              </a:rPr>
              <a:t>16.P2.el8.x86_64</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b="1" spc="25" dirty="0">
                <a:solidFill>
                  <a:srgbClr val="333333"/>
                </a:solidFill>
                <a:latin typeface="微软雅黑"/>
                <a:cs typeface="微软雅黑"/>
              </a:rPr>
              <a:t>不难看出，作为主程序的</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有</a:t>
            </a:r>
            <a:r>
              <a:rPr sz="950" b="1" spc="35" dirty="0">
                <a:solidFill>
                  <a:srgbClr val="333333"/>
                </a:solidFill>
                <a:latin typeface="Trebuchet MS"/>
                <a:cs typeface="Trebuchet MS"/>
              </a:rPr>
              <a:t>2.1M</a:t>
            </a:r>
            <a:r>
              <a:rPr sz="950" b="1" spc="25" dirty="0">
                <a:solidFill>
                  <a:srgbClr val="333333"/>
                </a:solidFill>
                <a:latin typeface="微软雅黑"/>
                <a:cs typeface="微软雅黑"/>
              </a:rPr>
              <a:t>，而</a:t>
            </a:r>
            <a:r>
              <a:rPr sz="950" b="1" spc="-125" dirty="0">
                <a:solidFill>
                  <a:srgbClr val="333333"/>
                </a:solidFill>
                <a:latin typeface="Trebuchet MS"/>
                <a:cs typeface="Trebuchet MS"/>
              </a:rPr>
              <a:t>“</a:t>
            </a:r>
            <a:r>
              <a:rPr sz="950" b="1" spc="25" dirty="0">
                <a:solidFill>
                  <a:srgbClr val="333333"/>
                </a:solidFill>
                <a:latin typeface="微软雅黑"/>
                <a:cs typeface="微软雅黑"/>
              </a:rPr>
              <a:t>安全插件</a:t>
            </a:r>
            <a:r>
              <a:rPr sz="950" b="1" spc="-125" dirty="0">
                <a:solidFill>
                  <a:srgbClr val="333333"/>
                </a:solidFill>
                <a:latin typeface="Trebuchet MS"/>
                <a:cs typeface="Trebuchet MS"/>
              </a:rPr>
              <a:t>”</a:t>
            </a:r>
            <a:r>
              <a:rPr sz="950" b="1" spc="25" dirty="0">
                <a:solidFill>
                  <a:srgbClr val="333333"/>
                </a:solidFill>
                <a:latin typeface="微软雅黑"/>
                <a:cs typeface="微软雅黑"/>
              </a:rPr>
              <a:t>的</a:t>
            </a:r>
            <a:r>
              <a:rPr sz="950" b="1" spc="45" dirty="0">
                <a:solidFill>
                  <a:srgbClr val="333333"/>
                </a:solidFill>
                <a:latin typeface="Trebuchet MS"/>
                <a:cs typeface="Trebuchet MS"/>
              </a:rPr>
              <a:t>bind-chroot</a:t>
            </a:r>
            <a:r>
              <a:rPr sz="950" b="1" spc="25" dirty="0">
                <a:solidFill>
                  <a:srgbClr val="333333"/>
                </a:solidFill>
                <a:latin typeface="微软雅黑"/>
                <a:cs typeface="微软雅黑"/>
              </a:rPr>
              <a:t>仅有</a:t>
            </a:r>
            <a:r>
              <a:rPr sz="950" b="1" spc="20" dirty="0">
                <a:solidFill>
                  <a:srgbClr val="333333"/>
                </a:solidFill>
                <a:latin typeface="Trebuchet MS"/>
                <a:cs typeface="Trebuchet MS"/>
              </a:rPr>
              <a:t>99K</a:t>
            </a:r>
            <a:r>
              <a:rPr sz="950" b="1" spc="25" dirty="0">
                <a:solidFill>
                  <a:srgbClr val="333333"/>
                </a:solidFill>
                <a:latin typeface="微软雅黑"/>
                <a:cs typeface="微软雅黑"/>
              </a:rPr>
              <a:t>。</a:t>
            </a:r>
            <a:endParaRPr sz="950">
              <a:latin typeface="微软雅黑"/>
              <a:cs typeface="微软雅黑"/>
            </a:endParaRPr>
          </a:p>
        </p:txBody>
      </p:sp>
      <p:sp>
        <p:nvSpPr>
          <p:cNvPr id="15" name="object 1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2"/>
              </a:rPr>
              <a:t>5/20</a:t>
            </a:r>
            <a:endParaRPr sz="800">
              <a:latin typeface="小哥哥网恋吗"/>
              <a:cs typeface="小哥哥网恋吗"/>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1225888"/>
            <a:ext cx="38735" cy="1534795"/>
          </a:xfrm>
          <a:custGeom>
            <a:avLst/>
            <a:gdLst/>
            <a:ahLst/>
            <a:cxnLst/>
            <a:rect l="l" t="t" r="r" b="b"/>
            <a:pathLst>
              <a:path w="38734" h="1534795">
                <a:moveTo>
                  <a:pt x="38117" y="1534237"/>
                </a:moveTo>
                <a:lnTo>
                  <a:pt x="0" y="1534237"/>
                </a:lnTo>
                <a:lnTo>
                  <a:pt x="0" y="0"/>
                </a:lnTo>
                <a:lnTo>
                  <a:pt x="38117" y="0"/>
                </a:lnTo>
                <a:lnTo>
                  <a:pt x="38117" y="1534237"/>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579666"/>
            <a:ext cx="5651500" cy="6761480"/>
            <a:chOff x="959124" y="3579666"/>
            <a:chExt cx="5651500" cy="6761480"/>
          </a:xfrm>
        </p:grpSpPr>
        <p:sp>
          <p:nvSpPr>
            <p:cNvPr id="4" name="object 4"/>
            <p:cNvSpPr/>
            <p:nvPr/>
          </p:nvSpPr>
          <p:spPr>
            <a:xfrm>
              <a:off x="963889" y="3584431"/>
              <a:ext cx="5641975" cy="6751955"/>
            </a:xfrm>
            <a:custGeom>
              <a:avLst/>
              <a:gdLst/>
              <a:ahLst/>
              <a:cxnLst/>
              <a:rect l="l" t="t" r="r" b="b"/>
              <a:pathLst>
                <a:path w="5641975" h="6751955">
                  <a:moveTo>
                    <a:pt x="5641421" y="6751717"/>
                  </a:moveTo>
                  <a:lnTo>
                    <a:pt x="0" y="6751717"/>
                  </a:lnTo>
                  <a:lnTo>
                    <a:pt x="0" y="20545"/>
                  </a:lnTo>
                  <a:lnTo>
                    <a:pt x="20659" y="0"/>
                  </a:lnTo>
                  <a:lnTo>
                    <a:pt x="5620752" y="0"/>
                  </a:lnTo>
                  <a:lnTo>
                    <a:pt x="5641421" y="20545"/>
                  </a:lnTo>
                  <a:lnTo>
                    <a:pt x="5641421" y="6751717"/>
                  </a:lnTo>
                  <a:close/>
                </a:path>
              </a:pathLst>
            </a:custGeom>
            <a:solidFill>
              <a:srgbClr val="F8F8F8"/>
            </a:solidFill>
          </p:spPr>
          <p:txBody>
            <a:bodyPr wrap="square" lIns="0" tIns="0" rIns="0" bIns="0" rtlCol="0"/>
            <a:lstStyle/>
            <a:p>
              <a:endParaRPr/>
            </a:p>
          </p:txBody>
        </p:sp>
        <p:sp>
          <p:nvSpPr>
            <p:cNvPr id="5" name="object 5"/>
            <p:cNvSpPr/>
            <p:nvPr/>
          </p:nvSpPr>
          <p:spPr>
            <a:xfrm>
              <a:off x="963889" y="3584431"/>
              <a:ext cx="5641975" cy="6751955"/>
            </a:xfrm>
            <a:custGeom>
              <a:avLst/>
              <a:gdLst/>
              <a:ahLst/>
              <a:cxnLst/>
              <a:rect l="l" t="t" r="r" b="b"/>
              <a:pathLst>
                <a:path w="5641975" h="6751955">
                  <a:moveTo>
                    <a:pt x="0" y="6751717"/>
                  </a:moveTo>
                  <a:lnTo>
                    <a:pt x="0" y="23823"/>
                  </a:lnTo>
                  <a:lnTo>
                    <a:pt x="0" y="20545"/>
                  </a:lnTo>
                  <a:lnTo>
                    <a:pt x="600" y="17419"/>
                  </a:lnTo>
                  <a:lnTo>
                    <a:pt x="1810" y="14446"/>
                  </a:lnTo>
                  <a:lnTo>
                    <a:pt x="3020" y="11616"/>
                  </a:lnTo>
                  <a:lnTo>
                    <a:pt x="4745" y="9081"/>
                  </a:lnTo>
                  <a:lnTo>
                    <a:pt x="6975" y="6851"/>
                  </a:lnTo>
                  <a:lnTo>
                    <a:pt x="9214" y="4612"/>
                  </a:lnTo>
                  <a:lnTo>
                    <a:pt x="11787" y="2830"/>
                  </a:lnTo>
                  <a:lnTo>
                    <a:pt x="14703" y="1782"/>
                  </a:lnTo>
                  <a:lnTo>
                    <a:pt x="17629" y="590"/>
                  </a:lnTo>
                  <a:lnTo>
                    <a:pt x="20659" y="0"/>
                  </a:lnTo>
                  <a:lnTo>
                    <a:pt x="23823" y="0"/>
                  </a:lnTo>
                  <a:lnTo>
                    <a:pt x="5617597" y="0"/>
                  </a:lnTo>
                  <a:lnTo>
                    <a:pt x="5620752" y="0"/>
                  </a:lnTo>
                  <a:lnTo>
                    <a:pt x="5623792" y="590"/>
                  </a:lnTo>
                  <a:lnTo>
                    <a:pt x="5626717" y="1782"/>
                  </a:lnTo>
                  <a:lnTo>
                    <a:pt x="5629633" y="2830"/>
                  </a:lnTo>
                  <a:lnTo>
                    <a:pt x="5632206" y="4612"/>
                  </a:lnTo>
                  <a:lnTo>
                    <a:pt x="5634446" y="6851"/>
                  </a:lnTo>
                  <a:lnTo>
                    <a:pt x="5636675" y="9081"/>
                  </a:lnTo>
                  <a:lnTo>
                    <a:pt x="5638400" y="11616"/>
                  </a:lnTo>
                  <a:lnTo>
                    <a:pt x="5639610" y="14446"/>
                  </a:lnTo>
                  <a:lnTo>
                    <a:pt x="5640821" y="17419"/>
                  </a:lnTo>
                  <a:lnTo>
                    <a:pt x="5641421" y="20545"/>
                  </a:lnTo>
                  <a:lnTo>
                    <a:pt x="5641421" y="23823"/>
                  </a:lnTo>
                  <a:lnTo>
                    <a:pt x="5641421" y="6751717"/>
                  </a:lnTo>
                </a:path>
              </a:pathLst>
            </a:custGeom>
            <a:ln w="9529">
              <a:solidFill>
                <a:srgbClr val="E7EAEC"/>
              </a:solidFill>
            </a:ln>
          </p:spPr>
          <p:txBody>
            <a:bodyPr wrap="square" lIns="0" tIns="0" rIns="0" bIns="0" rtlCol="0"/>
            <a:lstStyle/>
            <a:p>
              <a:endParaRPr/>
            </a:p>
          </p:txBody>
        </p:sp>
        <p:sp>
          <p:nvSpPr>
            <p:cNvPr id="6" name="object 6"/>
            <p:cNvSpPr/>
            <p:nvPr/>
          </p:nvSpPr>
          <p:spPr>
            <a:xfrm>
              <a:off x="1006771" y="3665513"/>
              <a:ext cx="5556250" cy="6670675"/>
            </a:xfrm>
            <a:custGeom>
              <a:avLst/>
              <a:gdLst/>
              <a:ahLst/>
              <a:cxnLst/>
              <a:rect l="l" t="t" r="r" b="b"/>
              <a:pathLst>
                <a:path w="5556250" h="6670675">
                  <a:moveTo>
                    <a:pt x="0" y="0"/>
                  </a:moveTo>
                  <a:lnTo>
                    <a:pt x="5555656" y="0"/>
                  </a:lnTo>
                  <a:lnTo>
                    <a:pt x="5555656" y="6670592"/>
                  </a:lnTo>
                  <a:lnTo>
                    <a:pt x="0" y="6670592"/>
                  </a:lnTo>
                  <a:lnTo>
                    <a:pt x="0" y="0"/>
                  </a:lnTo>
                  <a:close/>
                </a:path>
              </a:pathLst>
            </a:custGeom>
            <a:solidFill>
              <a:srgbClr val="F8F8F8"/>
            </a:solidFill>
          </p:spPr>
          <p:txBody>
            <a:bodyPr wrap="square" lIns="0" tIns="0" rIns="0" bIns="0" rtlCol="0"/>
            <a:lstStyle/>
            <a:p>
              <a:endParaRPr/>
            </a:p>
          </p:txBody>
        </p:sp>
      </p:grpSp>
      <p:sp>
        <p:nvSpPr>
          <p:cNvPr id="7" name="object 7"/>
          <p:cNvSpPr txBox="1"/>
          <p:nvPr/>
        </p:nvSpPr>
        <p:spPr>
          <a:xfrm>
            <a:off x="1881424" y="5504918"/>
            <a:ext cx="2094864"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listen-on</a:t>
            </a:r>
            <a:r>
              <a:rPr sz="850" spc="20" dirty="0">
                <a:solidFill>
                  <a:srgbClr val="333333"/>
                </a:solidFill>
                <a:latin typeface="Lucida Console"/>
                <a:cs typeface="Lucida Console"/>
              </a:rPr>
              <a:t> </a:t>
            </a:r>
            <a:r>
              <a:rPr sz="850" spc="25" dirty="0">
                <a:solidFill>
                  <a:srgbClr val="333333"/>
                </a:solidFill>
                <a:latin typeface="Lucida Console"/>
                <a:cs typeface="Lucida Console"/>
              </a:rPr>
              <a:t>port </a:t>
            </a:r>
            <a:r>
              <a:rPr sz="850" spc="20" dirty="0">
                <a:solidFill>
                  <a:srgbClr val="333333"/>
                </a:solidFill>
                <a:latin typeface="Lucida Console"/>
                <a:cs typeface="Lucida Console"/>
              </a:rPr>
              <a:t>53</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any;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listen-on-v6</a:t>
            </a:r>
            <a:r>
              <a:rPr sz="850" spc="20" dirty="0">
                <a:solidFill>
                  <a:srgbClr val="333333"/>
                </a:solidFill>
                <a:latin typeface="Lucida Console"/>
                <a:cs typeface="Lucida Console"/>
              </a:rPr>
              <a:t> </a:t>
            </a:r>
            <a:r>
              <a:rPr sz="850" spc="25" dirty="0">
                <a:solidFill>
                  <a:srgbClr val="333333"/>
                </a:solidFill>
                <a:latin typeface="Lucida Console"/>
                <a:cs typeface="Lucida Console"/>
              </a:rPr>
              <a:t>port</a:t>
            </a:r>
            <a:r>
              <a:rPr sz="850" spc="20" dirty="0">
                <a:solidFill>
                  <a:srgbClr val="333333"/>
                </a:solidFill>
                <a:latin typeface="Lucida Console"/>
                <a:cs typeface="Lucida Console"/>
              </a:rPr>
              <a:t> 53</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::1; </a:t>
            </a:r>
            <a:r>
              <a:rPr sz="850" spc="20" dirty="0">
                <a:solidFill>
                  <a:srgbClr val="333333"/>
                </a:solidFill>
                <a:latin typeface="Lucida Console"/>
                <a:cs typeface="Lucida Console"/>
              </a:rPr>
              <a:t>};</a:t>
            </a:r>
            <a:endParaRPr sz="850">
              <a:latin typeface="Lucida Console"/>
              <a:cs typeface="Lucida Console"/>
            </a:endParaRPr>
          </a:p>
        </p:txBody>
      </p:sp>
      <p:sp>
        <p:nvSpPr>
          <p:cNvPr id="24" name="object 24"/>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207</a:t>
            </a:fld>
            <a:endParaRPr sz="800">
              <a:latin typeface="小哥哥网恋吗"/>
              <a:cs typeface="小哥哥网恋吗"/>
            </a:endParaRPr>
          </a:p>
        </p:txBody>
      </p:sp>
      <p:sp>
        <p:nvSpPr>
          <p:cNvPr id="8" name="object 8"/>
          <p:cNvSpPr txBox="1"/>
          <p:nvPr/>
        </p:nvSpPr>
        <p:spPr>
          <a:xfrm>
            <a:off x="1881424" y="5847955"/>
            <a:ext cx="64833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director</a:t>
            </a:r>
            <a:r>
              <a:rPr sz="850" spc="15" dirty="0">
                <a:solidFill>
                  <a:srgbClr val="333333"/>
                </a:solidFill>
                <a:latin typeface="Lucida Console"/>
                <a:cs typeface="Lucida Console"/>
              </a:rPr>
              <a:t>y  </a:t>
            </a:r>
            <a:r>
              <a:rPr sz="850" spc="30" dirty="0">
                <a:solidFill>
                  <a:srgbClr val="333333"/>
                </a:solidFill>
                <a:latin typeface="Lucida Console"/>
                <a:cs typeface="Lucida Console"/>
              </a:rPr>
              <a:t>dump-fil</a:t>
            </a:r>
            <a:r>
              <a:rPr sz="850" spc="15" dirty="0">
                <a:solidFill>
                  <a:srgbClr val="333333"/>
                </a:solidFill>
                <a:latin typeface="Lucida Console"/>
                <a:cs typeface="Lucida Console"/>
              </a:rPr>
              <a:t>e</a:t>
            </a:r>
            <a:endParaRPr sz="850">
              <a:latin typeface="Lucida Console"/>
              <a:cs typeface="Lucida Console"/>
            </a:endParaRPr>
          </a:p>
        </p:txBody>
      </p:sp>
      <p:sp>
        <p:nvSpPr>
          <p:cNvPr id="9" name="object 9"/>
          <p:cNvSpPr txBox="1"/>
          <p:nvPr/>
        </p:nvSpPr>
        <p:spPr>
          <a:xfrm>
            <a:off x="2976725" y="5847955"/>
            <a:ext cx="224472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"/var/named";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"/var/named/data/cache_dump.db";</a:t>
            </a:r>
            <a:endParaRPr sz="850">
              <a:latin typeface="Lucida Console"/>
              <a:cs typeface="Lucida Console"/>
            </a:endParaRPr>
          </a:p>
        </p:txBody>
      </p:sp>
      <p:sp>
        <p:nvSpPr>
          <p:cNvPr id="10" name="object 10"/>
          <p:cNvSpPr txBox="1"/>
          <p:nvPr/>
        </p:nvSpPr>
        <p:spPr>
          <a:xfrm>
            <a:off x="1881424" y="6190993"/>
            <a:ext cx="397764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statistics-file "/var/named/data/named_stats.txt"; </a:t>
            </a:r>
            <a:r>
              <a:rPr sz="850" spc="35" dirty="0">
                <a:solidFill>
                  <a:srgbClr val="333333"/>
                </a:solidFill>
                <a:latin typeface="Lucida Console"/>
                <a:cs typeface="Lucida Console"/>
              </a:rPr>
              <a:t> </a:t>
            </a:r>
            <a:r>
              <a:rPr sz="850" spc="30" dirty="0">
                <a:solidFill>
                  <a:srgbClr val="333333"/>
                </a:solidFill>
                <a:latin typeface="Lucida Console"/>
                <a:cs typeface="Lucida Console"/>
              </a:rPr>
              <a:t>memstatistics-file</a:t>
            </a:r>
            <a:r>
              <a:rPr sz="850" spc="20" dirty="0">
                <a:solidFill>
                  <a:srgbClr val="333333"/>
                </a:solidFill>
                <a:latin typeface="Lucida Console"/>
                <a:cs typeface="Lucida Console"/>
              </a:rPr>
              <a:t> </a:t>
            </a:r>
            <a:r>
              <a:rPr sz="850" spc="30" dirty="0">
                <a:solidFill>
                  <a:srgbClr val="333333"/>
                </a:solidFill>
                <a:latin typeface="Lucida Console"/>
                <a:cs typeface="Lucida Console"/>
              </a:rPr>
              <a:t>"/var/named/data/named_mem_stats.txt";</a:t>
            </a:r>
            <a:endParaRPr sz="850">
              <a:latin typeface="Lucida Console"/>
              <a:cs typeface="Lucida Console"/>
            </a:endParaRPr>
          </a:p>
        </p:txBody>
      </p:sp>
      <p:sp>
        <p:nvSpPr>
          <p:cNvPr id="11" name="object 11"/>
          <p:cNvSpPr txBox="1"/>
          <p:nvPr/>
        </p:nvSpPr>
        <p:spPr>
          <a:xfrm>
            <a:off x="1881424" y="6534030"/>
            <a:ext cx="995044" cy="5403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secroots-file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recursing-fil</a:t>
            </a:r>
            <a:r>
              <a:rPr sz="850" spc="15" dirty="0">
                <a:solidFill>
                  <a:srgbClr val="333333"/>
                </a:solidFill>
                <a:latin typeface="Lucida Console"/>
                <a:cs typeface="Lucida Console"/>
              </a:rPr>
              <a:t>e  </a:t>
            </a:r>
            <a:r>
              <a:rPr sz="850" spc="30" dirty="0">
                <a:solidFill>
                  <a:srgbClr val="333333"/>
                </a:solidFill>
                <a:latin typeface="Lucida Console"/>
                <a:cs typeface="Lucida Console"/>
              </a:rPr>
              <a:t>allow-query</a:t>
            </a:r>
            <a:endParaRPr sz="850">
              <a:latin typeface="Lucida Console"/>
              <a:cs typeface="Lucida Console"/>
            </a:endParaRPr>
          </a:p>
        </p:txBody>
      </p:sp>
      <p:sp>
        <p:nvSpPr>
          <p:cNvPr id="12" name="object 12"/>
          <p:cNvSpPr txBox="1"/>
          <p:nvPr/>
        </p:nvSpPr>
        <p:spPr>
          <a:xfrm>
            <a:off x="2981087" y="6534030"/>
            <a:ext cx="2390140" cy="540385"/>
          </a:xfrm>
          <a:prstGeom prst="rect">
            <a:avLst/>
          </a:prstGeom>
        </p:spPr>
        <p:txBody>
          <a:bodyPr vert="horz" wrap="square" lIns="0" tIns="11430" rIns="0" bIns="0" rtlCol="0">
            <a:spAutoFit/>
          </a:bodyPr>
          <a:lstStyle/>
          <a:p>
            <a:pPr marL="19050" marR="5080" indent="-2540">
              <a:lnSpc>
                <a:spcPct val="132400"/>
              </a:lnSpc>
              <a:spcBef>
                <a:spcPts val="90"/>
              </a:spcBef>
            </a:pPr>
            <a:r>
              <a:rPr sz="850" spc="30" dirty="0">
                <a:solidFill>
                  <a:srgbClr val="333333"/>
                </a:solidFill>
                <a:latin typeface="Lucida Console"/>
                <a:cs typeface="Lucida Console"/>
              </a:rPr>
              <a:t>"/var/named/data/named.secroots";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"/var/named/data/named.recursing";</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any;</a:t>
            </a:r>
            <a:r>
              <a:rPr sz="850"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p:txBody>
      </p:sp>
      <p:sp>
        <p:nvSpPr>
          <p:cNvPr id="13" name="object 13"/>
          <p:cNvSpPr txBox="1"/>
          <p:nvPr/>
        </p:nvSpPr>
        <p:spPr>
          <a:xfrm>
            <a:off x="1881424" y="7220105"/>
            <a:ext cx="4509135" cy="368935"/>
          </a:xfrm>
          <a:prstGeom prst="rect">
            <a:avLst/>
          </a:prstGeom>
        </p:spPr>
        <p:txBody>
          <a:bodyPr vert="horz" wrap="square" lIns="0" tIns="53340" rIns="0" bIns="0" rtlCol="0">
            <a:spAutoFit/>
          </a:bodyPr>
          <a:lstStyle/>
          <a:p>
            <a:pPr marL="12700">
              <a:lnSpc>
                <a:spcPct val="100000"/>
              </a:lnSpc>
              <a:spcBef>
                <a:spcPts val="420"/>
              </a:spcBef>
            </a:pPr>
            <a:r>
              <a:rPr sz="850" spc="20" dirty="0">
                <a:solidFill>
                  <a:srgbClr val="333333"/>
                </a:solidFill>
                <a:latin typeface="Lucida Console"/>
                <a:cs typeface="Lucida Console"/>
              </a:rPr>
              <a:t>/*</a:t>
            </a:r>
            <a:endParaRPr sz="850">
              <a:latin typeface="Lucida Console"/>
              <a:cs typeface="Lucida Console"/>
            </a:endParaRPr>
          </a:p>
          <a:p>
            <a:pPr marL="79375">
              <a:lnSpc>
                <a:spcPct val="100000"/>
              </a:lnSpc>
              <a:spcBef>
                <a:spcPts val="330"/>
              </a:spcBef>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If</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building </a:t>
            </a:r>
            <a:r>
              <a:rPr sz="850" spc="20" dirty="0">
                <a:solidFill>
                  <a:srgbClr val="333333"/>
                </a:solidFill>
                <a:latin typeface="Lucida Console"/>
                <a:cs typeface="Lucida Console"/>
              </a:rPr>
              <a:t>an</a:t>
            </a:r>
            <a:r>
              <a:rPr sz="850" spc="30" dirty="0">
                <a:solidFill>
                  <a:srgbClr val="333333"/>
                </a:solidFill>
                <a:latin typeface="Lucida Console"/>
                <a:cs typeface="Lucida Console"/>
              </a:rPr>
              <a:t> AUTHORITATIVE </a:t>
            </a:r>
            <a:r>
              <a:rPr sz="850" spc="25" dirty="0">
                <a:solidFill>
                  <a:srgbClr val="333333"/>
                </a:solidFill>
                <a:latin typeface="Lucida Console"/>
                <a:cs typeface="Lucida Console"/>
              </a:rPr>
              <a:t>DNS</a:t>
            </a:r>
            <a:r>
              <a:rPr sz="850" spc="30" dirty="0">
                <a:solidFill>
                  <a:srgbClr val="333333"/>
                </a:solidFill>
                <a:latin typeface="Lucida Console"/>
                <a:cs typeface="Lucida Console"/>
              </a:rPr>
              <a:t> server, </a:t>
            </a:r>
            <a:r>
              <a:rPr sz="850" spc="20" dirty="0">
                <a:solidFill>
                  <a:srgbClr val="333333"/>
                </a:solidFill>
                <a:latin typeface="Lucida Console"/>
                <a:cs typeface="Lucida Console"/>
              </a:rPr>
              <a:t>do</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a:t>
            </a:r>
            <a:r>
              <a:rPr sz="850" spc="25" dirty="0">
                <a:solidFill>
                  <a:srgbClr val="333333"/>
                </a:solidFill>
                <a:latin typeface="Lucida Console"/>
                <a:cs typeface="Lucida Console"/>
              </a:rPr>
              <a:t>enable</a:t>
            </a:r>
            <a:endParaRPr sz="850">
              <a:latin typeface="Lucida Console"/>
              <a:cs typeface="Lucida Console"/>
            </a:endParaRPr>
          </a:p>
        </p:txBody>
      </p:sp>
      <p:sp>
        <p:nvSpPr>
          <p:cNvPr id="14" name="object 14"/>
          <p:cNvSpPr txBox="1"/>
          <p:nvPr/>
        </p:nvSpPr>
        <p:spPr>
          <a:xfrm>
            <a:off x="1948654" y="7770565"/>
            <a:ext cx="4441825"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If</a:t>
            </a:r>
            <a:r>
              <a:rPr sz="850" spc="25" dirty="0">
                <a:solidFill>
                  <a:srgbClr val="333333"/>
                </a:solidFill>
                <a:latin typeface="Lucida Console"/>
                <a:cs typeface="Lucida Console"/>
              </a:rPr>
              <a:t> 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are </a:t>
            </a:r>
            <a:r>
              <a:rPr sz="850" spc="30" dirty="0">
                <a:solidFill>
                  <a:srgbClr val="333333"/>
                </a:solidFill>
                <a:latin typeface="Lucida Console"/>
                <a:cs typeface="Lucida Console"/>
              </a:rPr>
              <a:t>building </a:t>
            </a:r>
            <a:r>
              <a:rPr sz="850" spc="15" dirty="0">
                <a:solidFill>
                  <a:srgbClr val="333333"/>
                </a:solidFill>
                <a:latin typeface="Lucida Console"/>
                <a:cs typeface="Lucida Console"/>
              </a:rPr>
              <a:t>a</a:t>
            </a:r>
            <a:r>
              <a:rPr sz="850" spc="25" dirty="0">
                <a:solidFill>
                  <a:srgbClr val="333333"/>
                </a:solidFill>
                <a:latin typeface="Lucida Console"/>
                <a:cs typeface="Lucida Console"/>
              </a:rPr>
              <a:t> </a:t>
            </a:r>
            <a:r>
              <a:rPr sz="850" spc="30" dirty="0">
                <a:solidFill>
                  <a:srgbClr val="333333"/>
                </a:solidFill>
                <a:latin typeface="Lucida Console"/>
                <a:cs typeface="Lucida Console"/>
              </a:rPr>
              <a:t>RECURSIVE</a:t>
            </a:r>
            <a:r>
              <a:rPr sz="850" spc="25" dirty="0">
                <a:solidFill>
                  <a:srgbClr val="333333"/>
                </a:solidFill>
                <a:latin typeface="Lucida Console"/>
                <a:cs typeface="Lucida Console"/>
              </a:rPr>
              <a:t> </a:t>
            </a:r>
            <a:r>
              <a:rPr sz="850" spc="30" dirty="0">
                <a:solidFill>
                  <a:srgbClr val="333333"/>
                </a:solidFill>
                <a:latin typeface="Lucida Console"/>
                <a:cs typeface="Lucida Console"/>
              </a:rPr>
              <a:t>(caching) </a:t>
            </a:r>
            <a:r>
              <a:rPr sz="850" spc="25" dirty="0">
                <a:solidFill>
                  <a:srgbClr val="333333"/>
                </a:solidFill>
                <a:latin typeface="Lucida Console"/>
                <a:cs typeface="Lucida Console"/>
              </a:rPr>
              <a:t>DNS </a:t>
            </a:r>
            <a:r>
              <a:rPr sz="850" spc="30" dirty="0">
                <a:solidFill>
                  <a:srgbClr val="333333"/>
                </a:solidFill>
                <a:latin typeface="Lucida Console"/>
                <a:cs typeface="Lucida Console"/>
              </a:rPr>
              <a:t>server, </a:t>
            </a:r>
            <a:r>
              <a:rPr sz="850" spc="25" dirty="0">
                <a:solidFill>
                  <a:srgbClr val="333333"/>
                </a:solidFill>
                <a:latin typeface="Lucida Console"/>
                <a:cs typeface="Lucida Console"/>
              </a:rPr>
              <a:t>you need</a:t>
            </a:r>
            <a:endParaRPr sz="850">
              <a:latin typeface="Lucida Console"/>
              <a:cs typeface="Lucida Console"/>
            </a:endParaRPr>
          </a:p>
        </p:txBody>
      </p:sp>
      <p:sp>
        <p:nvSpPr>
          <p:cNvPr id="15" name="object 15"/>
          <p:cNvSpPr txBox="1"/>
          <p:nvPr/>
        </p:nvSpPr>
        <p:spPr>
          <a:xfrm>
            <a:off x="1070306" y="5504918"/>
            <a:ext cx="717550" cy="2941320"/>
          </a:xfrm>
          <a:prstGeom prst="rect">
            <a:avLst/>
          </a:prstGeom>
        </p:spPr>
        <p:txBody>
          <a:bodyPr vert="horz" wrap="square" lIns="0" tIns="53340" rIns="0" bIns="0" rtlCol="0">
            <a:spAutoFit/>
          </a:bodyPr>
          <a:lstStyle/>
          <a:p>
            <a:pPr marL="79375">
              <a:lnSpc>
                <a:spcPct val="100000"/>
              </a:lnSpc>
              <a:spcBef>
                <a:spcPts val="420"/>
              </a:spcBef>
            </a:pPr>
            <a:r>
              <a:rPr sz="850" spc="20" dirty="0">
                <a:solidFill>
                  <a:srgbClr val="333333"/>
                </a:solidFill>
                <a:latin typeface="Lucida Console"/>
                <a:cs typeface="Lucida Console"/>
              </a:rPr>
              <a:t>11</a:t>
            </a:r>
            <a:endParaRPr sz="850">
              <a:latin typeface="Lucida Console"/>
              <a:cs typeface="Lucida Console"/>
            </a:endParaRPr>
          </a:p>
          <a:p>
            <a:pPr marL="79375">
              <a:lnSpc>
                <a:spcPct val="100000"/>
              </a:lnSpc>
              <a:spcBef>
                <a:spcPts val="330"/>
              </a:spcBef>
            </a:pPr>
            <a:r>
              <a:rPr sz="850" spc="20" dirty="0">
                <a:solidFill>
                  <a:srgbClr val="333333"/>
                </a:solidFill>
                <a:latin typeface="Lucida Console"/>
                <a:cs typeface="Lucida Console"/>
              </a:rPr>
              <a:t>12</a:t>
            </a:r>
            <a:endParaRPr sz="850">
              <a:latin typeface="Lucida Console"/>
              <a:cs typeface="Lucida Console"/>
            </a:endParaRPr>
          </a:p>
          <a:p>
            <a:pPr marL="79375">
              <a:lnSpc>
                <a:spcPct val="100000"/>
              </a:lnSpc>
              <a:spcBef>
                <a:spcPts val="330"/>
              </a:spcBef>
            </a:pPr>
            <a:r>
              <a:rPr sz="850" spc="20" dirty="0">
                <a:solidFill>
                  <a:srgbClr val="333333"/>
                </a:solidFill>
                <a:latin typeface="Lucida Console"/>
                <a:cs typeface="Lucida Console"/>
              </a:rPr>
              <a:t>13</a:t>
            </a:r>
            <a:endParaRPr sz="850">
              <a:latin typeface="Lucida Console"/>
              <a:cs typeface="Lucida Console"/>
            </a:endParaRPr>
          </a:p>
          <a:p>
            <a:pPr marL="79375">
              <a:lnSpc>
                <a:spcPct val="100000"/>
              </a:lnSpc>
              <a:spcBef>
                <a:spcPts val="334"/>
              </a:spcBef>
            </a:pPr>
            <a:r>
              <a:rPr sz="850" spc="20" dirty="0">
                <a:solidFill>
                  <a:srgbClr val="333333"/>
                </a:solidFill>
                <a:latin typeface="Lucida Console"/>
                <a:cs typeface="Lucida Console"/>
              </a:rPr>
              <a:t>14</a:t>
            </a:r>
            <a:endParaRPr sz="850">
              <a:latin typeface="Lucida Console"/>
              <a:cs typeface="Lucida Console"/>
            </a:endParaRPr>
          </a:p>
          <a:p>
            <a:pPr marL="79375">
              <a:lnSpc>
                <a:spcPct val="100000"/>
              </a:lnSpc>
              <a:spcBef>
                <a:spcPts val="330"/>
              </a:spcBef>
            </a:pPr>
            <a:r>
              <a:rPr sz="850" spc="20" dirty="0">
                <a:solidFill>
                  <a:srgbClr val="333333"/>
                </a:solidFill>
                <a:latin typeface="Lucida Console"/>
                <a:cs typeface="Lucida Console"/>
              </a:rPr>
              <a:t>15</a:t>
            </a:r>
            <a:endParaRPr sz="850">
              <a:latin typeface="Lucida Console"/>
              <a:cs typeface="Lucida Console"/>
            </a:endParaRPr>
          </a:p>
          <a:p>
            <a:pPr marL="79375">
              <a:lnSpc>
                <a:spcPct val="100000"/>
              </a:lnSpc>
              <a:spcBef>
                <a:spcPts val="330"/>
              </a:spcBef>
            </a:pPr>
            <a:r>
              <a:rPr sz="850" spc="20" dirty="0">
                <a:solidFill>
                  <a:srgbClr val="333333"/>
                </a:solidFill>
                <a:latin typeface="Lucida Console"/>
                <a:cs typeface="Lucida Console"/>
              </a:rPr>
              <a:t>16</a:t>
            </a:r>
            <a:endParaRPr sz="850">
              <a:latin typeface="Lucida Console"/>
              <a:cs typeface="Lucida Console"/>
            </a:endParaRPr>
          </a:p>
          <a:p>
            <a:pPr marL="79375">
              <a:lnSpc>
                <a:spcPct val="100000"/>
              </a:lnSpc>
              <a:spcBef>
                <a:spcPts val="330"/>
              </a:spcBef>
            </a:pPr>
            <a:r>
              <a:rPr sz="850" spc="20" dirty="0">
                <a:solidFill>
                  <a:srgbClr val="333333"/>
                </a:solidFill>
                <a:latin typeface="Lucida Console"/>
                <a:cs typeface="Lucida Console"/>
              </a:rPr>
              <a:t>17</a:t>
            </a:r>
            <a:endParaRPr sz="850">
              <a:latin typeface="Lucida Console"/>
              <a:cs typeface="Lucida Console"/>
            </a:endParaRPr>
          </a:p>
          <a:p>
            <a:pPr marL="79375">
              <a:lnSpc>
                <a:spcPct val="100000"/>
              </a:lnSpc>
              <a:spcBef>
                <a:spcPts val="330"/>
              </a:spcBef>
            </a:pPr>
            <a:r>
              <a:rPr sz="850" spc="20" dirty="0">
                <a:solidFill>
                  <a:srgbClr val="333333"/>
                </a:solidFill>
                <a:latin typeface="Lucida Console"/>
                <a:cs typeface="Lucida Console"/>
              </a:rPr>
              <a:t>18</a:t>
            </a:r>
            <a:endParaRPr sz="850">
              <a:latin typeface="Lucida Console"/>
              <a:cs typeface="Lucida Console"/>
            </a:endParaRPr>
          </a:p>
          <a:p>
            <a:pPr marL="79375">
              <a:lnSpc>
                <a:spcPct val="100000"/>
              </a:lnSpc>
              <a:spcBef>
                <a:spcPts val="330"/>
              </a:spcBef>
            </a:pPr>
            <a:r>
              <a:rPr sz="850" spc="20" dirty="0">
                <a:solidFill>
                  <a:srgbClr val="333333"/>
                </a:solidFill>
                <a:latin typeface="Lucida Console"/>
                <a:cs typeface="Lucida Console"/>
              </a:rPr>
              <a:t>19</a:t>
            </a:r>
            <a:endParaRPr sz="850">
              <a:latin typeface="Lucida Console"/>
              <a:cs typeface="Lucida Console"/>
            </a:endParaRPr>
          </a:p>
          <a:p>
            <a:pPr marL="79375">
              <a:lnSpc>
                <a:spcPct val="100000"/>
              </a:lnSpc>
              <a:spcBef>
                <a:spcPts val="330"/>
              </a:spcBef>
            </a:pPr>
            <a:r>
              <a:rPr sz="850" spc="20" dirty="0">
                <a:solidFill>
                  <a:srgbClr val="333333"/>
                </a:solidFill>
                <a:latin typeface="Lucida Console"/>
                <a:cs typeface="Lucida Console"/>
              </a:rPr>
              <a:t>20</a:t>
            </a:r>
            <a:endParaRPr sz="850">
              <a:latin typeface="Lucida Console"/>
              <a:cs typeface="Lucida Console"/>
            </a:endParaRPr>
          </a:p>
          <a:p>
            <a:pPr marL="79375">
              <a:lnSpc>
                <a:spcPct val="100000"/>
              </a:lnSpc>
              <a:spcBef>
                <a:spcPts val="330"/>
              </a:spcBef>
            </a:pPr>
            <a:r>
              <a:rPr sz="850" spc="20" dirty="0">
                <a:solidFill>
                  <a:srgbClr val="333333"/>
                </a:solidFill>
                <a:latin typeface="Lucida Console"/>
                <a:cs typeface="Lucida Console"/>
              </a:rPr>
              <a:t>21</a:t>
            </a:r>
            <a:endParaRPr sz="850">
              <a:latin typeface="Lucida Console"/>
              <a:cs typeface="Lucida Console"/>
            </a:endParaRPr>
          </a:p>
          <a:p>
            <a:pPr marL="79375">
              <a:lnSpc>
                <a:spcPct val="100000"/>
              </a:lnSpc>
              <a:spcBef>
                <a:spcPts val="330"/>
              </a:spcBef>
            </a:pPr>
            <a:r>
              <a:rPr sz="850" spc="20" dirty="0">
                <a:solidFill>
                  <a:srgbClr val="333333"/>
                </a:solidFill>
                <a:latin typeface="Lucida Console"/>
                <a:cs typeface="Lucida Console"/>
              </a:rPr>
              <a:t>22</a:t>
            </a:r>
            <a:endParaRPr sz="850">
              <a:latin typeface="Lucida Console"/>
              <a:cs typeface="Lucida Console"/>
            </a:endParaRPr>
          </a:p>
          <a:p>
            <a:pPr marL="79375" marR="5080" indent="-67310">
              <a:lnSpc>
                <a:spcPct val="132400"/>
              </a:lnSpc>
            </a:pPr>
            <a:r>
              <a:rPr sz="850" spc="30" dirty="0">
                <a:solidFill>
                  <a:srgbClr val="333333"/>
                </a:solidFill>
                <a:latin typeface="Lucida Console"/>
                <a:cs typeface="Lucida Console"/>
              </a:rPr>
              <a:t>recursion</a:t>
            </a:r>
            <a:r>
              <a:rPr sz="850" spc="15" dirty="0">
                <a:solidFill>
                  <a:srgbClr val="333333"/>
                </a:solidFill>
                <a:latin typeface="Lucida Console"/>
                <a:cs typeface="Lucida Console"/>
              </a:rPr>
              <a:t>.  </a:t>
            </a:r>
            <a:r>
              <a:rPr sz="850" spc="20" dirty="0">
                <a:solidFill>
                  <a:srgbClr val="333333"/>
                </a:solidFill>
                <a:latin typeface="Lucida Console"/>
                <a:cs typeface="Lucida Console"/>
              </a:rPr>
              <a:t>23</a:t>
            </a:r>
            <a:endParaRPr sz="850">
              <a:latin typeface="Lucida Console"/>
              <a:cs typeface="Lucida Console"/>
            </a:endParaRPr>
          </a:p>
          <a:p>
            <a:pPr marL="79375" marR="76200" indent="-67310">
              <a:lnSpc>
                <a:spcPct val="132400"/>
              </a:lnSpc>
            </a:pP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enable </a:t>
            </a:r>
            <a:r>
              <a:rPr sz="850" spc="-500" dirty="0">
                <a:solidFill>
                  <a:srgbClr val="333333"/>
                </a:solidFill>
                <a:latin typeface="Lucida Console"/>
                <a:cs typeface="Lucida Console"/>
              </a:rPr>
              <a:t> </a:t>
            </a:r>
            <a:r>
              <a:rPr sz="850" spc="20" dirty="0">
                <a:solidFill>
                  <a:srgbClr val="333333"/>
                </a:solidFill>
                <a:latin typeface="Lucida Console"/>
                <a:cs typeface="Lucida Console"/>
              </a:rPr>
              <a:t>24</a:t>
            </a:r>
            <a:endParaRPr sz="850">
              <a:latin typeface="Lucida Console"/>
              <a:cs typeface="Lucida Console"/>
            </a:endParaRPr>
          </a:p>
          <a:p>
            <a:pPr marL="79375">
              <a:lnSpc>
                <a:spcPct val="100000"/>
              </a:lnSpc>
              <a:spcBef>
                <a:spcPts val="334"/>
              </a:spcBef>
            </a:pPr>
            <a:r>
              <a:rPr sz="850" spc="20" dirty="0">
                <a:solidFill>
                  <a:srgbClr val="333333"/>
                </a:solidFill>
                <a:latin typeface="Lucida Console"/>
                <a:cs typeface="Lucida Console"/>
              </a:rPr>
              <a:t>25</a:t>
            </a:r>
            <a:endParaRPr sz="850">
              <a:latin typeface="Lucida Console"/>
              <a:cs typeface="Lucida Console"/>
            </a:endParaRPr>
          </a:p>
        </p:txBody>
      </p:sp>
      <p:sp>
        <p:nvSpPr>
          <p:cNvPr id="16" name="object 16"/>
          <p:cNvSpPr txBox="1"/>
          <p:nvPr/>
        </p:nvSpPr>
        <p:spPr>
          <a:xfrm>
            <a:off x="1948654" y="8077697"/>
            <a:ext cx="4439920" cy="368935"/>
          </a:xfrm>
          <a:prstGeom prst="rect">
            <a:avLst/>
          </a:prstGeom>
        </p:spPr>
        <p:txBody>
          <a:bodyPr vert="horz" wrap="square" lIns="0" tIns="53340" rIns="0" bIns="0" rtlCol="0">
            <a:spAutoFit/>
          </a:bodyPr>
          <a:lstStyle/>
          <a:p>
            <a:pPr marL="146685">
              <a:lnSpc>
                <a:spcPct val="100000"/>
              </a:lnSpc>
              <a:spcBef>
                <a:spcPts val="420"/>
              </a:spcBef>
            </a:pPr>
            <a:r>
              <a:rPr sz="850" spc="30" dirty="0">
                <a:solidFill>
                  <a:srgbClr val="333333"/>
                </a:solidFill>
                <a:latin typeface="Lucida Console"/>
                <a:cs typeface="Lucida Console"/>
              </a:rPr>
              <a:t>recursion.</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If</a:t>
            </a:r>
            <a:r>
              <a:rPr sz="850" spc="35" dirty="0">
                <a:solidFill>
                  <a:srgbClr val="333333"/>
                </a:solidFill>
                <a:latin typeface="Lucida Console"/>
                <a:cs typeface="Lucida Console"/>
              </a:rPr>
              <a:t> </a:t>
            </a:r>
            <a:r>
              <a:rPr sz="850" spc="25" dirty="0">
                <a:solidFill>
                  <a:srgbClr val="333333"/>
                </a:solidFill>
                <a:latin typeface="Lucida Console"/>
                <a:cs typeface="Lucida Console"/>
              </a:rPr>
              <a:t>your</a:t>
            </a:r>
            <a:r>
              <a:rPr sz="850" spc="30" dirty="0">
                <a:solidFill>
                  <a:srgbClr val="333333"/>
                </a:solidFill>
                <a:latin typeface="Lucida Console"/>
                <a:cs typeface="Lucida Console"/>
              </a:rPr>
              <a:t> recursive</a:t>
            </a:r>
            <a:r>
              <a:rPr sz="850" spc="35" dirty="0">
                <a:solidFill>
                  <a:srgbClr val="333333"/>
                </a:solidFill>
                <a:latin typeface="Lucida Console"/>
                <a:cs typeface="Lucida Console"/>
              </a:rPr>
              <a:t> </a:t>
            </a:r>
            <a:r>
              <a:rPr sz="850" spc="25" dirty="0">
                <a:solidFill>
                  <a:srgbClr val="333333"/>
                </a:solidFill>
                <a:latin typeface="Lucida Console"/>
                <a:cs typeface="Lucida Console"/>
              </a:rPr>
              <a:t>DNS</a:t>
            </a:r>
            <a:r>
              <a:rPr sz="850" spc="30"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35" dirty="0">
                <a:solidFill>
                  <a:srgbClr val="333333"/>
                </a:solidFill>
                <a:latin typeface="Lucida Console"/>
                <a:cs typeface="Lucida Console"/>
              </a:rPr>
              <a:t> </a:t>
            </a:r>
            <a:r>
              <a:rPr sz="850" spc="25" dirty="0">
                <a:solidFill>
                  <a:srgbClr val="333333"/>
                </a:solidFill>
                <a:latin typeface="Lucida Console"/>
                <a:cs typeface="Lucida Console"/>
              </a:rPr>
              <a:t>has</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25" dirty="0">
                <a:solidFill>
                  <a:srgbClr val="333333"/>
                </a:solidFill>
                <a:latin typeface="Lucida Console"/>
                <a:cs typeface="Lucida Console"/>
              </a:rPr>
              <a:t>public</a:t>
            </a:r>
            <a:r>
              <a:rPr sz="850" spc="35" dirty="0">
                <a:solidFill>
                  <a:srgbClr val="333333"/>
                </a:solidFill>
                <a:latin typeface="Lucida Console"/>
                <a:cs typeface="Lucida Console"/>
              </a:rPr>
              <a:t> </a:t>
            </a:r>
            <a:r>
              <a:rPr sz="850" spc="20" dirty="0">
                <a:solidFill>
                  <a:srgbClr val="333333"/>
                </a:solidFill>
                <a:latin typeface="Lucida Console"/>
                <a:cs typeface="Lucida Console"/>
              </a:rPr>
              <a:t>IP</a:t>
            </a:r>
            <a:r>
              <a:rPr sz="850" spc="30" dirty="0">
                <a:solidFill>
                  <a:srgbClr val="333333"/>
                </a:solidFill>
                <a:latin typeface="Lucida Console"/>
                <a:cs typeface="Lucida Console"/>
              </a:rPr>
              <a:t> address,</a:t>
            </a:r>
            <a:r>
              <a:rPr sz="850" spc="35" dirty="0">
                <a:solidFill>
                  <a:srgbClr val="333333"/>
                </a:solidFill>
                <a:latin typeface="Lucida Console"/>
                <a:cs typeface="Lucida Console"/>
              </a:rPr>
              <a: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MUST</a:t>
            </a:r>
            <a:endParaRPr sz="850">
              <a:latin typeface="Lucida Console"/>
              <a:cs typeface="Lucida Console"/>
            </a:endParaRPr>
          </a:p>
        </p:txBody>
      </p:sp>
      <p:sp>
        <p:nvSpPr>
          <p:cNvPr id="17" name="object 17"/>
          <p:cNvSpPr txBox="1"/>
          <p:nvPr/>
        </p:nvSpPr>
        <p:spPr>
          <a:xfrm>
            <a:off x="2083114" y="8628158"/>
            <a:ext cx="444373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control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limit</a:t>
            </a:r>
            <a:r>
              <a:rPr sz="850" spc="30" dirty="0">
                <a:solidFill>
                  <a:srgbClr val="333333"/>
                </a:solidFill>
                <a:latin typeface="Lucida Console"/>
                <a:cs typeface="Lucida Console"/>
              </a:rPr>
              <a:t> queries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your</a:t>
            </a:r>
            <a:r>
              <a:rPr sz="850" spc="35" dirty="0">
                <a:solidFill>
                  <a:srgbClr val="333333"/>
                </a:solidFill>
                <a:latin typeface="Lucida Console"/>
                <a:cs typeface="Lucida Console"/>
              </a:rPr>
              <a:t> </a:t>
            </a:r>
            <a:r>
              <a:rPr sz="850" spc="30" dirty="0">
                <a:solidFill>
                  <a:srgbClr val="333333"/>
                </a:solidFill>
                <a:latin typeface="Lucida Console"/>
                <a:cs typeface="Lucida Console"/>
              </a:rPr>
              <a:t>legitimate </a:t>
            </a:r>
            <a:r>
              <a:rPr sz="850" spc="25" dirty="0">
                <a:solidFill>
                  <a:srgbClr val="333333"/>
                </a:solidFill>
                <a:latin typeface="Lucida Console"/>
                <a:cs typeface="Lucida Console"/>
              </a:rPr>
              <a:t>users.</a:t>
            </a:r>
            <a:r>
              <a:rPr sz="850" spc="30" dirty="0">
                <a:solidFill>
                  <a:srgbClr val="333333"/>
                </a:solidFill>
                <a:latin typeface="Lucida Console"/>
                <a:cs typeface="Lucida Console"/>
              </a:rPr>
              <a:t> Failing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0" dirty="0">
                <a:solidFill>
                  <a:srgbClr val="333333"/>
                </a:solidFill>
                <a:latin typeface="Lucida Console"/>
                <a:cs typeface="Lucida Console"/>
              </a:rPr>
              <a:t>do</a:t>
            </a:r>
            <a:endParaRPr sz="850">
              <a:latin typeface="Lucida Console"/>
              <a:cs typeface="Lucida Console"/>
            </a:endParaRPr>
          </a:p>
        </p:txBody>
      </p:sp>
      <p:sp>
        <p:nvSpPr>
          <p:cNvPr id="18" name="object 18"/>
          <p:cNvSpPr txBox="1"/>
          <p:nvPr/>
        </p:nvSpPr>
        <p:spPr>
          <a:xfrm>
            <a:off x="2083114" y="8971195"/>
            <a:ext cx="354393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cause</a:t>
            </a:r>
            <a:r>
              <a:rPr sz="850" spc="35" dirty="0">
                <a:solidFill>
                  <a:srgbClr val="333333"/>
                </a:solidFill>
                <a:latin typeface="Lucida Console"/>
                <a:cs typeface="Lucida Console"/>
              </a:rPr>
              <a:t> </a:t>
            </a:r>
            <a:r>
              <a:rPr sz="850" spc="25" dirty="0">
                <a:solidFill>
                  <a:srgbClr val="333333"/>
                </a:solidFill>
                <a:latin typeface="Lucida Console"/>
                <a:cs typeface="Lucida Console"/>
              </a:rPr>
              <a:t>your</a:t>
            </a:r>
            <a:r>
              <a:rPr sz="850" spc="40"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40" dirty="0">
                <a:solidFill>
                  <a:srgbClr val="333333"/>
                </a:solidFill>
                <a:latin typeface="Lucida Console"/>
                <a:cs typeface="Lucida Console"/>
              </a:rPr>
              <a:t> </a:t>
            </a:r>
            <a:r>
              <a:rPr sz="850" spc="25" dirty="0">
                <a:solidFill>
                  <a:srgbClr val="333333"/>
                </a:solidFill>
                <a:latin typeface="Lucida Console"/>
                <a:cs typeface="Lucida Console"/>
              </a:rPr>
              <a:t>become</a:t>
            </a:r>
            <a:r>
              <a:rPr sz="850" spc="35" dirty="0">
                <a:solidFill>
                  <a:srgbClr val="333333"/>
                </a:solidFill>
                <a:latin typeface="Lucida Console"/>
                <a:cs typeface="Lucida Console"/>
              </a:rPr>
              <a:t> </a:t>
            </a:r>
            <a:r>
              <a:rPr sz="850" spc="25" dirty="0">
                <a:solidFill>
                  <a:srgbClr val="333333"/>
                </a:solidFill>
                <a:latin typeface="Lucida Console"/>
                <a:cs typeface="Lucida Console"/>
              </a:rPr>
              <a:t>part</a:t>
            </a:r>
            <a:r>
              <a:rPr sz="850" spc="40"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large</a:t>
            </a:r>
            <a:r>
              <a:rPr sz="850" spc="40" dirty="0">
                <a:solidFill>
                  <a:srgbClr val="333333"/>
                </a:solidFill>
                <a:latin typeface="Lucida Console"/>
                <a:cs typeface="Lucida Console"/>
              </a:rPr>
              <a:t> </a:t>
            </a:r>
            <a:r>
              <a:rPr sz="850" spc="25" dirty="0">
                <a:solidFill>
                  <a:srgbClr val="333333"/>
                </a:solidFill>
                <a:latin typeface="Lucida Console"/>
                <a:cs typeface="Lucida Console"/>
              </a:rPr>
              <a:t>scale</a:t>
            </a:r>
            <a:r>
              <a:rPr sz="850" spc="35" dirty="0">
                <a:solidFill>
                  <a:srgbClr val="333333"/>
                </a:solidFill>
                <a:latin typeface="Lucida Console"/>
                <a:cs typeface="Lucida Console"/>
              </a:rPr>
              <a:t> </a:t>
            </a:r>
            <a:r>
              <a:rPr sz="850" spc="25" dirty="0">
                <a:solidFill>
                  <a:srgbClr val="333333"/>
                </a:solidFill>
                <a:latin typeface="Lucida Console"/>
                <a:cs typeface="Lucida Console"/>
              </a:rPr>
              <a:t>DNS</a:t>
            </a:r>
            <a:endParaRPr sz="850">
              <a:latin typeface="Lucida Console"/>
              <a:cs typeface="Lucida Console"/>
            </a:endParaRPr>
          </a:p>
        </p:txBody>
      </p:sp>
      <p:sp>
        <p:nvSpPr>
          <p:cNvPr id="19" name="object 19"/>
          <p:cNvSpPr txBox="1"/>
          <p:nvPr/>
        </p:nvSpPr>
        <p:spPr>
          <a:xfrm>
            <a:off x="1070306" y="8420734"/>
            <a:ext cx="925830" cy="1226185"/>
          </a:xfrm>
          <a:prstGeom prst="rect">
            <a:avLst/>
          </a:prstGeom>
        </p:spPr>
        <p:txBody>
          <a:bodyPr vert="horz" wrap="square" lIns="0" tIns="11430" rIns="0" bIns="0" rtlCol="0">
            <a:spAutoFit/>
          </a:bodyPr>
          <a:lstStyle/>
          <a:p>
            <a:pPr marL="79375" marR="6985" indent="-67310">
              <a:lnSpc>
                <a:spcPct val="132400"/>
              </a:lnSpc>
              <a:spcBef>
                <a:spcPts val="90"/>
              </a:spcBef>
            </a:pPr>
            <a:r>
              <a:rPr sz="850" spc="25" dirty="0">
                <a:solidFill>
                  <a:srgbClr val="333333"/>
                </a:solidFill>
                <a:latin typeface="Lucida Console"/>
                <a:cs typeface="Lucida Console"/>
              </a:rPr>
              <a:t>enable</a:t>
            </a:r>
            <a:r>
              <a:rPr sz="850" spc="-15" dirty="0">
                <a:solidFill>
                  <a:srgbClr val="333333"/>
                </a:solidFill>
                <a:latin typeface="Lucida Console"/>
                <a:cs typeface="Lucida Console"/>
              </a:rPr>
              <a:t> </a:t>
            </a:r>
            <a:r>
              <a:rPr sz="850" spc="25" dirty="0">
                <a:solidFill>
                  <a:srgbClr val="333333"/>
                </a:solidFill>
                <a:latin typeface="Lucida Console"/>
                <a:cs typeface="Lucida Console"/>
              </a:rPr>
              <a:t>access </a:t>
            </a:r>
            <a:r>
              <a:rPr sz="850" spc="-495" dirty="0">
                <a:solidFill>
                  <a:srgbClr val="333333"/>
                </a:solidFill>
                <a:latin typeface="Lucida Console"/>
                <a:cs typeface="Lucida Console"/>
              </a:rPr>
              <a:t> </a:t>
            </a:r>
            <a:r>
              <a:rPr sz="850" spc="20" dirty="0">
                <a:solidFill>
                  <a:srgbClr val="333333"/>
                </a:solidFill>
                <a:latin typeface="Lucida Console"/>
                <a:cs typeface="Lucida Console"/>
              </a:rPr>
              <a:t>26</a:t>
            </a:r>
            <a:endParaRPr sz="850">
              <a:latin typeface="Lucida Console"/>
              <a:cs typeface="Lucida Console"/>
            </a:endParaRPr>
          </a:p>
          <a:p>
            <a:pPr marL="79375" marR="423545" indent="-67310">
              <a:lnSpc>
                <a:spcPct val="132400"/>
              </a:lnSpc>
            </a:pPr>
            <a:r>
              <a:rPr sz="850" spc="20" dirty="0">
                <a:solidFill>
                  <a:srgbClr val="333333"/>
                </a:solidFill>
                <a:latin typeface="Lucida Console"/>
                <a:cs typeface="Lucida Console"/>
              </a:rPr>
              <a:t>so</a:t>
            </a:r>
            <a:r>
              <a:rPr sz="850" spc="-45" dirty="0">
                <a:solidFill>
                  <a:srgbClr val="333333"/>
                </a:solidFill>
                <a:latin typeface="Lucida Console"/>
                <a:cs typeface="Lucida Console"/>
              </a:rPr>
              <a:t> </a:t>
            </a:r>
            <a:r>
              <a:rPr sz="850" spc="25" dirty="0">
                <a:solidFill>
                  <a:srgbClr val="333333"/>
                </a:solidFill>
                <a:latin typeface="Lucida Console"/>
                <a:cs typeface="Lucida Console"/>
              </a:rPr>
              <a:t>will </a:t>
            </a:r>
            <a:r>
              <a:rPr sz="850" spc="-495" dirty="0">
                <a:solidFill>
                  <a:srgbClr val="333333"/>
                </a:solidFill>
                <a:latin typeface="Lucida Console"/>
                <a:cs typeface="Lucida Console"/>
              </a:rPr>
              <a:t> </a:t>
            </a:r>
            <a:r>
              <a:rPr sz="850" spc="20" dirty="0">
                <a:solidFill>
                  <a:srgbClr val="333333"/>
                </a:solidFill>
                <a:latin typeface="Lucida Console"/>
                <a:cs typeface="Lucida Console"/>
              </a:rPr>
              <a:t>27</a:t>
            </a:r>
            <a:endParaRPr sz="850">
              <a:latin typeface="Lucida Console"/>
              <a:cs typeface="Lucida Console"/>
            </a:endParaRPr>
          </a:p>
          <a:p>
            <a:pPr marL="79375" marR="5080" indent="-67310">
              <a:lnSpc>
                <a:spcPct val="132400"/>
              </a:lnSpc>
            </a:pPr>
            <a:r>
              <a:rPr sz="850" spc="30" dirty="0">
                <a:solidFill>
                  <a:srgbClr val="333333"/>
                </a:solidFill>
                <a:latin typeface="Lucida Console"/>
                <a:cs typeface="Lucida Console"/>
              </a:rPr>
              <a:t>amplificatio</a:t>
            </a:r>
            <a:r>
              <a:rPr sz="850" spc="15" dirty="0">
                <a:solidFill>
                  <a:srgbClr val="333333"/>
                </a:solidFill>
                <a:latin typeface="Lucida Console"/>
                <a:cs typeface="Lucida Console"/>
              </a:rPr>
              <a:t>n  </a:t>
            </a:r>
            <a:r>
              <a:rPr sz="850" spc="20" dirty="0">
                <a:solidFill>
                  <a:srgbClr val="333333"/>
                </a:solidFill>
                <a:latin typeface="Lucida Console"/>
                <a:cs typeface="Lucida Console"/>
              </a:rPr>
              <a:t>28</a:t>
            </a:r>
            <a:endParaRPr sz="850">
              <a:latin typeface="Lucida Console"/>
              <a:cs typeface="Lucida Console"/>
            </a:endParaRPr>
          </a:p>
          <a:p>
            <a:pPr marL="79375">
              <a:lnSpc>
                <a:spcPct val="100000"/>
              </a:lnSpc>
              <a:spcBef>
                <a:spcPts val="330"/>
              </a:spcBef>
            </a:pPr>
            <a:r>
              <a:rPr sz="850" spc="20" dirty="0">
                <a:solidFill>
                  <a:srgbClr val="333333"/>
                </a:solidFill>
                <a:latin typeface="Lucida Console"/>
                <a:cs typeface="Lucida Console"/>
              </a:rPr>
              <a:t>29</a:t>
            </a:r>
            <a:endParaRPr sz="850">
              <a:latin typeface="Lucida Console"/>
              <a:cs typeface="Lucida Console"/>
            </a:endParaRPr>
          </a:p>
        </p:txBody>
      </p:sp>
      <p:sp>
        <p:nvSpPr>
          <p:cNvPr id="20" name="object 20"/>
          <p:cNvSpPr txBox="1"/>
          <p:nvPr/>
        </p:nvSpPr>
        <p:spPr>
          <a:xfrm>
            <a:off x="2083114" y="9278327"/>
            <a:ext cx="424243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attacks.</a:t>
            </a:r>
            <a:r>
              <a:rPr sz="850" spc="25" dirty="0">
                <a:solidFill>
                  <a:srgbClr val="333333"/>
                </a:solidFill>
                <a:latin typeface="Lucida Console"/>
                <a:cs typeface="Lucida Console"/>
              </a:rPr>
              <a:t> </a:t>
            </a:r>
            <a:r>
              <a:rPr sz="850" spc="30" dirty="0">
                <a:solidFill>
                  <a:srgbClr val="333333"/>
                </a:solidFill>
                <a:latin typeface="Lucida Console"/>
                <a:cs typeface="Lucida Console"/>
              </a:rPr>
              <a:t>Implementing </a:t>
            </a:r>
            <a:r>
              <a:rPr sz="850" spc="25" dirty="0">
                <a:solidFill>
                  <a:srgbClr val="333333"/>
                </a:solidFill>
                <a:latin typeface="Lucida Console"/>
                <a:cs typeface="Lucida Console"/>
              </a:rPr>
              <a:t>BCP38</a:t>
            </a:r>
            <a:r>
              <a:rPr sz="850" spc="30" dirty="0">
                <a:solidFill>
                  <a:srgbClr val="333333"/>
                </a:solidFill>
                <a:latin typeface="Lucida Console"/>
                <a:cs typeface="Lucida Console"/>
              </a:rPr>
              <a:t> </a:t>
            </a:r>
            <a:r>
              <a:rPr sz="850" spc="25" dirty="0">
                <a:solidFill>
                  <a:srgbClr val="333333"/>
                </a:solidFill>
                <a:latin typeface="Lucida Console"/>
                <a:cs typeface="Lucida Console"/>
              </a:rPr>
              <a:t>within</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your</a:t>
            </a:r>
            <a:r>
              <a:rPr sz="850" spc="30" dirty="0">
                <a:solidFill>
                  <a:srgbClr val="333333"/>
                </a:solidFill>
                <a:latin typeface="Lucida Console"/>
                <a:cs typeface="Lucida Console"/>
              </a:rPr>
              <a:t> network </a:t>
            </a:r>
            <a:r>
              <a:rPr sz="850" spc="25" dirty="0">
                <a:solidFill>
                  <a:srgbClr val="333333"/>
                </a:solidFill>
                <a:latin typeface="Lucida Console"/>
                <a:cs typeface="Lucida Console"/>
              </a:rPr>
              <a:t>would</a:t>
            </a:r>
            <a:r>
              <a:rPr sz="850" spc="30" dirty="0">
                <a:solidFill>
                  <a:srgbClr val="333333"/>
                </a:solidFill>
                <a:latin typeface="Lucida Console"/>
                <a:cs typeface="Lucida Console"/>
              </a:rPr>
              <a:t> greatly </a:t>
            </a:r>
            <a:r>
              <a:rPr sz="850" spc="-495" dirty="0">
                <a:solidFill>
                  <a:srgbClr val="333333"/>
                </a:solidFill>
                <a:latin typeface="Lucida Console"/>
                <a:cs typeface="Lucida Console"/>
              </a:rPr>
              <a:t> </a:t>
            </a:r>
            <a:r>
              <a:rPr sz="850" spc="25" dirty="0">
                <a:solidFill>
                  <a:srgbClr val="333333"/>
                </a:solidFill>
                <a:latin typeface="Lucida Console"/>
                <a:cs typeface="Lucida Console"/>
              </a:rPr>
              <a:t>reduce such</a:t>
            </a:r>
            <a:r>
              <a:rPr sz="850" spc="30" dirty="0">
                <a:solidFill>
                  <a:srgbClr val="333333"/>
                </a:solidFill>
                <a:latin typeface="Lucida Console"/>
                <a:cs typeface="Lucida Console"/>
              </a:rPr>
              <a:t> </a:t>
            </a:r>
            <a:r>
              <a:rPr sz="850" spc="25" dirty="0">
                <a:solidFill>
                  <a:srgbClr val="333333"/>
                </a:solidFill>
                <a:latin typeface="Lucida Console"/>
                <a:cs typeface="Lucida Console"/>
              </a:rPr>
              <a:t>attack</a:t>
            </a:r>
            <a:r>
              <a:rPr sz="850" spc="30" dirty="0">
                <a:solidFill>
                  <a:srgbClr val="333333"/>
                </a:solidFill>
                <a:latin typeface="Lucida Console"/>
                <a:cs typeface="Lucida Console"/>
              </a:rPr>
              <a:t> surface</a:t>
            </a:r>
            <a:endParaRPr sz="850">
              <a:latin typeface="Lucida Console"/>
              <a:cs typeface="Lucida Console"/>
            </a:endParaRPr>
          </a:p>
        </p:txBody>
      </p:sp>
      <p:sp>
        <p:nvSpPr>
          <p:cNvPr id="21" name="object 21"/>
          <p:cNvSpPr txBox="1"/>
          <p:nvPr/>
        </p:nvSpPr>
        <p:spPr>
          <a:xfrm>
            <a:off x="1881424" y="9621364"/>
            <a:ext cx="993140" cy="368935"/>
          </a:xfrm>
          <a:prstGeom prst="rect">
            <a:avLst/>
          </a:prstGeom>
        </p:spPr>
        <p:txBody>
          <a:bodyPr vert="horz" wrap="square" lIns="0" tIns="53340" rIns="0" bIns="0" rtlCol="0">
            <a:spAutoFit/>
          </a:bodyPr>
          <a:lstStyle/>
          <a:p>
            <a:pPr marL="12700">
              <a:lnSpc>
                <a:spcPct val="100000"/>
              </a:lnSpc>
              <a:spcBef>
                <a:spcPts val="420"/>
              </a:spcBef>
            </a:pPr>
            <a:r>
              <a:rPr sz="850" spc="2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recursion</a:t>
            </a:r>
            <a:r>
              <a:rPr sz="850" spc="-40"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p:txBody>
      </p:sp>
      <p:sp>
        <p:nvSpPr>
          <p:cNvPr id="22" name="object 22"/>
          <p:cNvSpPr txBox="1"/>
          <p:nvPr/>
        </p:nvSpPr>
        <p:spPr>
          <a:xfrm>
            <a:off x="1137536" y="9621364"/>
            <a:ext cx="162560"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3</a:t>
            </a:r>
            <a:r>
              <a:rPr sz="850" spc="15" dirty="0">
                <a:solidFill>
                  <a:srgbClr val="333333"/>
                </a:solidFill>
                <a:latin typeface="Lucida Console"/>
                <a:cs typeface="Lucida Console"/>
              </a:rPr>
              <a:t>0</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3</a:t>
            </a:r>
            <a:r>
              <a:rPr sz="850" spc="15" dirty="0">
                <a:solidFill>
                  <a:srgbClr val="333333"/>
                </a:solidFill>
                <a:latin typeface="Lucida Console"/>
                <a:cs typeface="Lucida Console"/>
              </a:rPr>
              <a:t>1</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3</a:t>
            </a:r>
            <a:r>
              <a:rPr sz="850" spc="15" dirty="0">
                <a:solidFill>
                  <a:srgbClr val="333333"/>
                </a:solidFill>
                <a:latin typeface="Lucida Console"/>
                <a:cs typeface="Lucida Console"/>
              </a:rPr>
              <a:t>2</a:t>
            </a:r>
            <a:endParaRPr sz="850">
              <a:latin typeface="Lucida Console"/>
              <a:cs typeface="Lucida Console"/>
            </a:endParaRPr>
          </a:p>
        </p:txBody>
      </p:sp>
      <p:sp>
        <p:nvSpPr>
          <p:cNvPr id="23" name="object 23"/>
          <p:cNvSpPr txBox="1"/>
          <p:nvPr/>
        </p:nvSpPr>
        <p:spPr>
          <a:xfrm>
            <a:off x="882924" y="332735"/>
            <a:ext cx="5835015" cy="5198110"/>
          </a:xfrm>
          <a:prstGeom prst="rect">
            <a:avLst/>
          </a:prstGeom>
        </p:spPr>
        <p:txBody>
          <a:bodyPr vert="horz" wrap="square" lIns="0" tIns="12065" rIns="0" bIns="0" rtlCol="0">
            <a:spAutoFit/>
          </a:bodyPr>
          <a:lstStyle/>
          <a:p>
            <a:pPr marL="76200" marR="68580">
              <a:lnSpc>
                <a:spcPct val="131600"/>
              </a:lnSpc>
              <a:spcBef>
                <a:spcPts val="95"/>
              </a:spcBef>
            </a:pP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服务程序的配置并不简单，因为要想为用户提供健全的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查询服务，要在本地保存相关的域名</a:t>
            </a:r>
            <a:r>
              <a:rPr sz="950" b="1" spc="-775" dirty="0">
                <a:solidFill>
                  <a:srgbClr val="333333"/>
                </a:solidFill>
                <a:latin typeface="微软雅黑"/>
                <a:cs typeface="微软雅黑"/>
              </a:rPr>
              <a:t>数</a:t>
            </a:r>
            <a:r>
              <a:rPr sz="1200" baseline="34722" dirty="0">
                <a:latin typeface="小哥哥网恋吗"/>
                <a:cs typeface="小哥哥网恋吗"/>
              </a:rPr>
              <a:t>5/20 </a:t>
            </a:r>
            <a:r>
              <a:rPr sz="950" b="1" spc="25" dirty="0">
                <a:solidFill>
                  <a:srgbClr val="333333"/>
                </a:solidFill>
                <a:latin typeface="微软雅黑"/>
                <a:cs typeface="微软雅黑"/>
              </a:rPr>
              <a:t>据库，而如果把所有域名和</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地址的对应关系都写入到某个配置文件中，估计要有上千万条的参数，这 样既不利于程序的执行效率，也不方便日后的修改和维护。因此在</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服务程序中有下面这三个比较关 键的文件。</a:t>
            </a:r>
            <a:endParaRPr sz="950">
              <a:latin typeface="微软雅黑"/>
              <a:cs typeface="微软雅黑"/>
            </a:endParaRPr>
          </a:p>
          <a:p>
            <a:pPr marL="257175" marR="313055">
              <a:lnSpc>
                <a:spcPct val="131600"/>
              </a:lnSpc>
              <a:spcBef>
                <a:spcPts val="750"/>
              </a:spcBef>
            </a:pPr>
            <a:r>
              <a:rPr sz="950" b="1" spc="25" dirty="0">
                <a:solidFill>
                  <a:srgbClr val="777777"/>
                </a:solidFill>
                <a:latin typeface="微软雅黑"/>
                <a:cs typeface="微软雅黑"/>
              </a:rPr>
              <a:t>主配置文件（</a:t>
            </a:r>
            <a:r>
              <a:rPr sz="950" b="1" spc="45" dirty="0">
                <a:solidFill>
                  <a:srgbClr val="777777"/>
                </a:solidFill>
                <a:latin typeface="Trebuchet MS"/>
                <a:cs typeface="Trebuchet MS"/>
              </a:rPr>
              <a:t>/etc/named.conf</a:t>
            </a:r>
            <a:r>
              <a:rPr sz="950" b="1" spc="25" dirty="0">
                <a:solidFill>
                  <a:srgbClr val="777777"/>
                </a:solidFill>
                <a:latin typeface="微软雅黑"/>
                <a:cs typeface="微软雅黑"/>
              </a:rPr>
              <a:t>）：只有</a:t>
            </a:r>
            <a:r>
              <a:rPr sz="950" b="1" dirty="0">
                <a:solidFill>
                  <a:srgbClr val="777777"/>
                </a:solidFill>
                <a:latin typeface="Trebuchet MS"/>
                <a:cs typeface="Trebuchet MS"/>
              </a:rPr>
              <a:t>59</a:t>
            </a:r>
            <a:r>
              <a:rPr sz="950" b="1" spc="20" dirty="0">
                <a:solidFill>
                  <a:srgbClr val="777777"/>
                </a:solidFill>
                <a:latin typeface="微软雅黑"/>
                <a:cs typeface="微软雅黑"/>
              </a:rPr>
              <a:t>行，而且在去除注释信息和空行之后，实际有效的参 </a:t>
            </a:r>
            <a:r>
              <a:rPr sz="950" b="1" spc="25" dirty="0">
                <a:solidFill>
                  <a:srgbClr val="777777"/>
                </a:solidFill>
                <a:latin typeface="微软雅黑"/>
                <a:cs typeface="微软雅黑"/>
              </a:rPr>
              <a:t>数仅有</a:t>
            </a:r>
            <a:r>
              <a:rPr sz="950" b="1" dirty="0">
                <a:solidFill>
                  <a:srgbClr val="777777"/>
                </a:solidFill>
                <a:latin typeface="Trebuchet MS"/>
                <a:cs typeface="Trebuchet MS"/>
              </a:rPr>
              <a:t>30</a:t>
            </a:r>
            <a:r>
              <a:rPr sz="950" b="1" spc="25" dirty="0">
                <a:solidFill>
                  <a:srgbClr val="777777"/>
                </a:solidFill>
                <a:latin typeface="微软雅黑"/>
                <a:cs typeface="微软雅黑"/>
              </a:rPr>
              <a:t>行左右，这些参数用来定义</a:t>
            </a:r>
            <a:r>
              <a:rPr sz="950" b="1" spc="55" dirty="0">
                <a:solidFill>
                  <a:srgbClr val="777777"/>
                </a:solidFill>
                <a:latin typeface="Trebuchet MS"/>
                <a:cs typeface="Trebuchet MS"/>
              </a:rPr>
              <a:t>bind</a:t>
            </a:r>
            <a:r>
              <a:rPr sz="950" b="1" spc="25" dirty="0">
                <a:solidFill>
                  <a:srgbClr val="777777"/>
                </a:solidFill>
                <a:latin typeface="微软雅黑"/>
                <a:cs typeface="微软雅黑"/>
              </a:rPr>
              <a:t>服务程序的运行。</a:t>
            </a:r>
            <a:endParaRPr sz="950">
              <a:latin typeface="微软雅黑"/>
              <a:cs typeface="微软雅黑"/>
            </a:endParaRPr>
          </a:p>
          <a:p>
            <a:pPr marL="257175" marR="248285" algn="just">
              <a:lnSpc>
                <a:spcPct val="131600"/>
              </a:lnSpc>
              <a:spcBef>
                <a:spcPts val="825"/>
              </a:spcBef>
            </a:pPr>
            <a:r>
              <a:rPr sz="950" b="1" spc="25" dirty="0">
                <a:solidFill>
                  <a:srgbClr val="777777"/>
                </a:solidFill>
                <a:latin typeface="微软雅黑"/>
                <a:cs typeface="微软雅黑"/>
              </a:rPr>
              <a:t>区域配置文件（</a:t>
            </a:r>
            <a:r>
              <a:rPr sz="950" b="1" spc="25" dirty="0">
                <a:solidFill>
                  <a:srgbClr val="777777"/>
                </a:solidFill>
                <a:latin typeface="Trebuchet MS"/>
                <a:cs typeface="Trebuchet MS"/>
              </a:rPr>
              <a:t>/etc/named.rfc1912.zones</a:t>
            </a:r>
            <a:r>
              <a:rPr sz="950" b="1" spc="25" dirty="0">
                <a:solidFill>
                  <a:srgbClr val="777777"/>
                </a:solidFill>
                <a:latin typeface="微软雅黑"/>
                <a:cs typeface="微软雅黑"/>
              </a:rPr>
              <a:t>）：用来保存域名和</a:t>
            </a:r>
            <a:r>
              <a:rPr sz="950" b="1" spc="55" dirty="0">
                <a:solidFill>
                  <a:srgbClr val="777777"/>
                </a:solidFill>
                <a:latin typeface="Trebuchet MS"/>
                <a:cs typeface="Trebuchet MS"/>
              </a:rPr>
              <a:t>IP</a:t>
            </a:r>
            <a:r>
              <a:rPr sz="950" b="1" spc="25" dirty="0">
                <a:solidFill>
                  <a:srgbClr val="777777"/>
                </a:solidFill>
                <a:latin typeface="微软雅黑"/>
                <a:cs typeface="微软雅黑"/>
              </a:rPr>
              <a:t>地址对应关系的所在位置。类 似于图书的目录，对应着每个域和相应</a:t>
            </a:r>
            <a:r>
              <a:rPr sz="950" b="1" spc="55" dirty="0">
                <a:solidFill>
                  <a:srgbClr val="777777"/>
                </a:solidFill>
                <a:latin typeface="Trebuchet MS"/>
                <a:cs typeface="Trebuchet MS"/>
              </a:rPr>
              <a:t>IP</a:t>
            </a:r>
            <a:r>
              <a:rPr sz="950" b="1" spc="20" dirty="0">
                <a:solidFill>
                  <a:srgbClr val="777777"/>
                </a:solidFill>
                <a:latin typeface="微软雅黑"/>
                <a:cs typeface="微软雅黑"/>
              </a:rPr>
              <a:t>地址所在的具体位置，当需要查看或修改时，可根据这个 </a:t>
            </a:r>
            <a:r>
              <a:rPr sz="950" b="1" spc="25" dirty="0">
                <a:solidFill>
                  <a:srgbClr val="777777"/>
                </a:solidFill>
                <a:latin typeface="微软雅黑"/>
                <a:cs typeface="微软雅黑"/>
              </a:rPr>
              <a:t>位置找到相关文件。</a:t>
            </a:r>
            <a:endParaRPr sz="950">
              <a:latin typeface="微软雅黑"/>
              <a:cs typeface="微软雅黑"/>
            </a:endParaRPr>
          </a:p>
          <a:p>
            <a:pPr marL="257175" marR="381635">
              <a:lnSpc>
                <a:spcPct val="131600"/>
              </a:lnSpc>
              <a:spcBef>
                <a:spcPts val="750"/>
              </a:spcBef>
            </a:pPr>
            <a:r>
              <a:rPr sz="950" b="1" spc="25" dirty="0">
                <a:solidFill>
                  <a:srgbClr val="777777"/>
                </a:solidFill>
                <a:latin typeface="微软雅黑"/>
                <a:cs typeface="微软雅黑"/>
              </a:rPr>
              <a:t>数据配置文件目录（</a:t>
            </a:r>
            <a:r>
              <a:rPr sz="950" b="1" spc="60" dirty="0">
                <a:solidFill>
                  <a:srgbClr val="777777"/>
                </a:solidFill>
                <a:latin typeface="Trebuchet MS"/>
                <a:cs typeface="Trebuchet MS"/>
              </a:rPr>
              <a:t>/var/named</a:t>
            </a:r>
            <a:r>
              <a:rPr sz="950" b="1" spc="25" dirty="0">
                <a:solidFill>
                  <a:srgbClr val="777777"/>
                </a:solidFill>
                <a:latin typeface="微软雅黑"/>
                <a:cs typeface="微软雅黑"/>
              </a:rPr>
              <a:t>）：该目录用来保存域名和</a:t>
            </a:r>
            <a:r>
              <a:rPr sz="950" b="1" spc="55" dirty="0">
                <a:solidFill>
                  <a:srgbClr val="777777"/>
                </a:solidFill>
                <a:latin typeface="Trebuchet MS"/>
                <a:cs typeface="Trebuchet MS"/>
              </a:rPr>
              <a:t>IP</a:t>
            </a:r>
            <a:r>
              <a:rPr sz="950" b="1" spc="20" dirty="0">
                <a:solidFill>
                  <a:srgbClr val="777777"/>
                </a:solidFill>
                <a:latin typeface="微软雅黑"/>
                <a:cs typeface="微软雅黑"/>
              </a:rPr>
              <a:t>地址真实对应关系的数据配置文 </a:t>
            </a:r>
            <a:r>
              <a:rPr sz="950" b="1" spc="25" dirty="0">
                <a:solidFill>
                  <a:srgbClr val="777777"/>
                </a:solidFill>
                <a:latin typeface="微软雅黑"/>
                <a:cs typeface="微软雅黑"/>
              </a:rPr>
              <a:t>件。</a:t>
            </a:r>
            <a:endParaRPr sz="950">
              <a:latin typeface="微软雅黑"/>
              <a:cs typeface="微软雅黑"/>
            </a:endParaRPr>
          </a:p>
          <a:p>
            <a:pPr marL="76200" marR="154305" indent="-635">
              <a:lnSpc>
                <a:spcPct val="131600"/>
              </a:lnSpc>
              <a:spcBef>
                <a:spcPts val="830"/>
              </a:spcBef>
            </a:pPr>
            <a:r>
              <a:rPr sz="950" b="1" spc="25" dirty="0">
                <a:solidFill>
                  <a:srgbClr val="333333"/>
                </a:solidFill>
                <a:latin typeface="微软雅黑"/>
                <a:cs typeface="微软雅黑"/>
              </a:rPr>
              <a:t>在</a:t>
            </a:r>
            <a:r>
              <a:rPr sz="950" b="1" u="sng" spc="45" dirty="0">
                <a:solidFill>
                  <a:srgbClr val="4183C4"/>
                </a:solidFill>
                <a:uFill>
                  <a:solidFill>
                    <a:srgbClr val="4183C4"/>
                  </a:solidFill>
                </a:uFill>
                <a:latin typeface="Trebuchet MS"/>
                <a:cs typeface="Trebuchet MS"/>
                <a:hlinkClick r:id="rId2"/>
              </a:rPr>
              <a:t>Linux</a:t>
            </a:r>
            <a:r>
              <a:rPr sz="950" b="1" u="sng" spc="25" dirty="0">
                <a:solidFill>
                  <a:srgbClr val="4183C4"/>
                </a:solidFill>
                <a:uFill>
                  <a:solidFill>
                    <a:srgbClr val="4183C4"/>
                  </a:solidFill>
                </a:uFill>
                <a:latin typeface="微软雅黑"/>
                <a:cs typeface="微软雅黑"/>
                <a:hlinkClick r:id="rId2"/>
              </a:rPr>
              <a:t>系</a:t>
            </a:r>
            <a:r>
              <a:rPr sz="950" b="1" u="sng" spc="20" dirty="0">
                <a:solidFill>
                  <a:srgbClr val="4183C4"/>
                </a:solidFill>
                <a:uFill>
                  <a:solidFill>
                    <a:srgbClr val="4183C4"/>
                  </a:solidFill>
                </a:uFill>
                <a:latin typeface="微软雅黑"/>
                <a:cs typeface="微软雅黑"/>
                <a:hlinkClick r:id="rId2"/>
              </a:rPr>
              <a:t>统</a:t>
            </a:r>
            <a:r>
              <a:rPr sz="950" b="1" spc="25" dirty="0">
                <a:solidFill>
                  <a:srgbClr val="333333"/>
                </a:solidFill>
                <a:latin typeface="微软雅黑"/>
                <a:cs typeface="微软雅黑"/>
              </a:rPr>
              <a:t>中</a:t>
            </a:r>
            <a:r>
              <a:rPr sz="950" b="1" spc="50" dirty="0">
                <a:solidFill>
                  <a:srgbClr val="333333"/>
                </a:solidFill>
                <a:latin typeface="微软雅黑"/>
                <a:cs typeface="微软雅黑"/>
              </a:rPr>
              <a:t>，</a:t>
            </a:r>
            <a:r>
              <a:rPr sz="950" b="1" spc="50" dirty="0">
                <a:solidFill>
                  <a:srgbClr val="333333"/>
                </a:solidFill>
                <a:latin typeface="Trebuchet MS"/>
                <a:cs typeface="Trebuchet MS"/>
              </a:rPr>
              <a:t>bind</a:t>
            </a:r>
            <a:r>
              <a:rPr sz="950" b="1" spc="25" dirty="0">
                <a:solidFill>
                  <a:srgbClr val="333333"/>
                </a:solidFill>
                <a:latin typeface="微软雅黑"/>
                <a:cs typeface="微软雅黑"/>
              </a:rPr>
              <a:t>服务程序的名称为</a:t>
            </a:r>
            <a:r>
              <a:rPr sz="950" b="1" spc="80" dirty="0">
                <a:solidFill>
                  <a:srgbClr val="333333"/>
                </a:solidFill>
                <a:latin typeface="Trebuchet MS"/>
                <a:cs typeface="Trebuchet MS"/>
              </a:rPr>
              <a:t>named</a:t>
            </a:r>
            <a:r>
              <a:rPr sz="950" b="1" spc="25" dirty="0">
                <a:solidFill>
                  <a:srgbClr val="333333"/>
                </a:solidFill>
                <a:latin typeface="微软雅黑"/>
                <a:cs typeface="微软雅黑"/>
              </a:rPr>
              <a:t>。首先需要在</a:t>
            </a:r>
            <a:r>
              <a:rPr sz="950" b="1" spc="30" dirty="0">
                <a:solidFill>
                  <a:srgbClr val="333333"/>
                </a:solidFill>
                <a:latin typeface="Trebuchet MS"/>
                <a:cs typeface="Trebuchet MS"/>
              </a:rPr>
              <a:t>/etc</a:t>
            </a:r>
            <a:r>
              <a:rPr sz="950" b="1" spc="25" dirty="0">
                <a:solidFill>
                  <a:srgbClr val="333333"/>
                </a:solidFill>
                <a:latin typeface="微软雅黑"/>
                <a:cs typeface="微软雅黑"/>
              </a:rPr>
              <a:t>目录中找到该服务程序的主配置文 件，然后把第</a:t>
            </a:r>
            <a:r>
              <a:rPr sz="950" b="1" dirty="0">
                <a:solidFill>
                  <a:srgbClr val="333333"/>
                </a:solidFill>
                <a:latin typeface="Trebuchet MS"/>
                <a:cs typeface="Trebuchet MS"/>
              </a:rPr>
              <a:t>11</a:t>
            </a:r>
            <a:r>
              <a:rPr sz="950" b="1" spc="25" dirty="0">
                <a:solidFill>
                  <a:srgbClr val="333333"/>
                </a:solidFill>
                <a:latin typeface="微软雅黑"/>
                <a:cs typeface="微软雅黑"/>
              </a:rPr>
              <a:t>行和第</a:t>
            </a:r>
            <a:r>
              <a:rPr sz="950" b="1" dirty="0">
                <a:solidFill>
                  <a:srgbClr val="333333"/>
                </a:solidFill>
                <a:latin typeface="Trebuchet MS"/>
                <a:cs typeface="Trebuchet MS"/>
              </a:rPr>
              <a:t>19</a:t>
            </a:r>
            <a:r>
              <a:rPr sz="950" b="1" spc="25" dirty="0">
                <a:solidFill>
                  <a:srgbClr val="333333"/>
                </a:solidFill>
                <a:latin typeface="微软雅黑"/>
                <a:cs typeface="微软雅黑"/>
              </a:rPr>
              <a:t>行的地址均修改为</a:t>
            </a:r>
            <a:r>
              <a:rPr sz="950" b="1" spc="70" dirty="0">
                <a:solidFill>
                  <a:srgbClr val="333333"/>
                </a:solidFill>
                <a:latin typeface="Trebuchet MS"/>
                <a:cs typeface="Trebuchet MS"/>
              </a:rPr>
              <a:t>any</a:t>
            </a:r>
            <a:r>
              <a:rPr sz="950" b="1" spc="25" dirty="0">
                <a:solidFill>
                  <a:srgbClr val="333333"/>
                </a:solidFill>
                <a:latin typeface="微软雅黑"/>
                <a:cs typeface="微软雅黑"/>
              </a:rPr>
              <a:t>，分别表示服务器上的所有</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地址均可提供</a:t>
            </a:r>
            <a:r>
              <a:rPr sz="950" b="1" spc="105" dirty="0">
                <a:solidFill>
                  <a:srgbClr val="333333"/>
                </a:solidFill>
                <a:latin typeface="Trebuchet MS"/>
                <a:cs typeface="Trebuchet MS"/>
              </a:rPr>
              <a:t>DNS</a:t>
            </a:r>
            <a:r>
              <a:rPr sz="950" b="1" spc="20" dirty="0">
                <a:solidFill>
                  <a:srgbClr val="333333"/>
                </a:solidFill>
                <a:latin typeface="微软雅黑"/>
                <a:cs typeface="微软雅黑"/>
              </a:rPr>
              <a:t>域名解 </a:t>
            </a:r>
            <a:r>
              <a:rPr sz="950" b="1" spc="25" dirty="0">
                <a:solidFill>
                  <a:srgbClr val="333333"/>
                </a:solidFill>
                <a:latin typeface="微软雅黑"/>
                <a:cs typeface="微软雅黑"/>
              </a:rPr>
              <a:t>析服务，以及允许所有人对本服务器发送</a:t>
            </a:r>
            <a:r>
              <a:rPr sz="950" b="1" spc="105" dirty="0">
                <a:solidFill>
                  <a:srgbClr val="333333"/>
                </a:solidFill>
                <a:latin typeface="Trebuchet MS"/>
                <a:cs typeface="Trebuchet MS"/>
              </a:rPr>
              <a:t>DNS</a:t>
            </a:r>
            <a:r>
              <a:rPr sz="950" b="1" spc="25" dirty="0">
                <a:solidFill>
                  <a:srgbClr val="333333"/>
                </a:solidFill>
                <a:latin typeface="微软雅黑"/>
                <a:cs typeface="微软雅黑"/>
              </a:rPr>
              <a:t>查询请求。这两个地方一定要修改准确。</a:t>
            </a:r>
            <a:endParaRPr sz="950">
              <a:latin typeface="微软雅黑"/>
              <a:cs typeface="微软雅黑"/>
            </a:endParaRPr>
          </a:p>
          <a:p>
            <a:pPr>
              <a:lnSpc>
                <a:spcPct val="100000"/>
              </a:lnSpc>
              <a:spcBef>
                <a:spcPts val="45"/>
              </a:spcBef>
            </a:pPr>
            <a:endParaRPr sz="900">
              <a:latin typeface="微软雅黑"/>
              <a:cs typeface="微软雅黑"/>
            </a:endParaRPr>
          </a:p>
          <a:p>
            <a:pPr marL="334010" marR="2859405" indent="-13462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/etc/named.conf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1</a:t>
            </a:r>
            <a:r>
              <a:rPr sz="850" spc="25"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334010" marR="4457700">
              <a:lnSpc>
                <a:spcPct val="132400"/>
              </a:lnSpc>
            </a:pPr>
            <a:r>
              <a:rPr sz="850" spc="15" dirty="0">
                <a:solidFill>
                  <a:srgbClr val="333333"/>
                </a:solidFill>
                <a:latin typeface="Lucida Console"/>
                <a:cs typeface="Lucida Console"/>
              </a:rPr>
              <a:t>2</a:t>
            </a:r>
            <a:r>
              <a:rPr sz="850" spc="-10" dirty="0">
                <a:solidFill>
                  <a:srgbClr val="333333"/>
                </a:solidFill>
                <a:latin typeface="Lucida Console"/>
                <a:cs typeface="Lucida Console"/>
              </a:rPr>
              <a:t> </a:t>
            </a:r>
            <a:r>
              <a:rPr sz="850" spc="20"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named.conf </a:t>
            </a:r>
            <a:r>
              <a:rPr sz="850" spc="-49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3</a:t>
            </a:r>
            <a:r>
              <a:rPr sz="850" spc="20" dirty="0">
                <a:solidFill>
                  <a:srgbClr val="333333"/>
                </a:solidFill>
                <a:latin typeface="Lucida Console"/>
                <a:cs typeface="Lucida Console"/>
              </a:rPr>
              <a:t> //</a:t>
            </a:r>
            <a:endParaRPr sz="850">
              <a:latin typeface="Lucida Console"/>
              <a:cs typeface="Lucida Console"/>
            </a:endParaRPr>
          </a:p>
          <a:p>
            <a:pPr marL="471170" indent="-137795">
              <a:lnSpc>
                <a:spcPct val="100000"/>
              </a:lnSpc>
              <a:spcBef>
                <a:spcPts val="330"/>
              </a:spcBef>
              <a:buAutoNum type="arabicPlain" startAt="4"/>
              <a:tabLst>
                <a:tab pos="471805" algn="l"/>
              </a:tabLst>
            </a:pPr>
            <a:r>
              <a:rPr sz="850" spc="20" dirty="0">
                <a:solidFill>
                  <a:srgbClr val="333333"/>
                </a:solidFill>
                <a:latin typeface="Lucida Console"/>
                <a:cs typeface="Lucida Console"/>
              </a:rPr>
              <a:t>//</a:t>
            </a:r>
            <a:r>
              <a:rPr sz="850" spc="30" dirty="0">
                <a:solidFill>
                  <a:srgbClr val="333333"/>
                </a:solidFill>
                <a:latin typeface="Lucida Console"/>
                <a:cs typeface="Lucida Console"/>
              </a:rPr>
              <a:t> Provided </a:t>
            </a:r>
            <a:r>
              <a:rPr sz="850" spc="20" dirty="0">
                <a:solidFill>
                  <a:srgbClr val="333333"/>
                </a:solidFill>
                <a:latin typeface="Lucida Console"/>
                <a:cs typeface="Lucida Console"/>
              </a:rPr>
              <a:t>by</a:t>
            </a:r>
            <a:r>
              <a:rPr sz="850" spc="25" dirty="0">
                <a:solidFill>
                  <a:srgbClr val="333333"/>
                </a:solidFill>
                <a:latin typeface="Lucida Console"/>
                <a:cs typeface="Lucida Console"/>
              </a:rPr>
              <a:t> Red</a:t>
            </a:r>
            <a:r>
              <a:rPr sz="850" spc="30"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a:t>
            </a:r>
            <a:r>
              <a:rPr sz="850" spc="25" dirty="0">
                <a:solidFill>
                  <a:srgbClr val="333333"/>
                </a:solidFill>
                <a:latin typeface="Lucida Console"/>
                <a:cs typeface="Lucida Console"/>
              </a:rPr>
              <a:t>bind</a:t>
            </a:r>
            <a:r>
              <a:rPr sz="850" spc="30" dirty="0">
                <a:solidFill>
                  <a:srgbClr val="333333"/>
                </a:solidFill>
                <a:latin typeface="Lucida Console"/>
                <a:cs typeface="Lucida Console"/>
              </a:rPr>
              <a:t> package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configure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ISC</a:t>
            </a:r>
            <a:r>
              <a:rPr sz="850" spc="30" dirty="0">
                <a:solidFill>
                  <a:srgbClr val="333333"/>
                </a:solidFill>
                <a:latin typeface="Lucida Console"/>
                <a:cs typeface="Lucida Console"/>
              </a:rPr>
              <a:t> </a:t>
            </a:r>
            <a:r>
              <a:rPr sz="850" spc="25" dirty="0">
                <a:solidFill>
                  <a:srgbClr val="333333"/>
                </a:solidFill>
                <a:latin typeface="Lucida Console"/>
                <a:cs typeface="Lucida Console"/>
              </a:rPr>
              <a:t>BIND</a:t>
            </a:r>
            <a:r>
              <a:rPr sz="850" spc="30" dirty="0">
                <a:solidFill>
                  <a:srgbClr val="333333"/>
                </a:solidFill>
                <a:latin typeface="Lucida Console"/>
                <a:cs typeface="Lucida Console"/>
              </a:rPr>
              <a:t> named(8) </a:t>
            </a:r>
            <a:r>
              <a:rPr sz="850" spc="25" dirty="0">
                <a:solidFill>
                  <a:srgbClr val="333333"/>
                </a:solidFill>
                <a:latin typeface="Lucida Console"/>
                <a:cs typeface="Lucida Console"/>
              </a:rPr>
              <a:t>DNS</a:t>
            </a:r>
            <a:endParaRPr sz="850">
              <a:latin typeface="Lucida Console"/>
              <a:cs typeface="Lucida Console"/>
            </a:endParaRPr>
          </a:p>
          <a:p>
            <a:pPr marL="334010" marR="247650">
              <a:lnSpc>
                <a:spcPct val="132400"/>
              </a:lnSpc>
              <a:buAutoNum type="arabicPlain" startAt="4"/>
              <a:tabLst>
                <a:tab pos="471805" algn="l"/>
              </a:tabLst>
            </a:pPr>
            <a:r>
              <a:rPr sz="850" spc="20"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30" dirty="0">
                <a:solidFill>
                  <a:srgbClr val="333333"/>
                </a:solidFill>
                <a:latin typeface="Lucida Console"/>
                <a:cs typeface="Lucida Console"/>
              </a:rPr>
              <a:t> </a:t>
            </a:r>
            <a:r>
              <a:rPr sz="850" spc="20" dirty="0">
                <a:solidFill>
                  <a:srgbClr val="333333"/>
                </a:solidFill>
                <a:latin typeface="Lucida Console"/>
                <a:cs typeface="Lucida Console"/>
              </a:rPr>
              <a:t>as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caching </a:t>
            </a:r>
            <a:r>
              <a:rPr sz="850" spc="25" dirty="0">
                <a:solidFill>
                  <a:srgbClr val="333333"/>
                </a:solidFill>
                <a:latin typeface="Lucida Console"/>
                <a:cs typeface="Lucida Console"/>
              </a:rPr>
              <a:t>only</a:t>
            </a:r>
            <a:r>
              <a:rPr sz="850" spc="35" dirty="0">
                <a:solidFill>
                  <a:srgbClr val="333333"/>
                </a:solidFill>
                <a:latin typeface="Lucida Console"/>
                <a:cs typeface="Lucida Console"/>
              </a:rPr>
              <a:t> </a:t>
            </a:r>
            <a:r>
              <a:rPr sz="850" spc="30" dirty="0">
                <a:solidFill>
                  <a:srgbClr val="333333"/>
                </a:solidFill>
                <a:latin typeface="Lucida Console"/>
                <a:cs typeface="Lucida Console"/>
              </a:rPr>
              <a:t>nameserver </a:t>
            </a:r>
            <a:r>
              <a:rPr sz="850" spc="25" dirty="0">
                <a:solidFill>
                  <a:srgbClr val="333333"/>
                </a:solidFill>
                <a:latin typeface="Lucida Console"/>
                <a:cs typeface="Lucida Console"/>
              </a:rPr>
              <a:t>(as</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 </a:t>
            </a:r>
            <a:r>
              <a:rPr sz="850" spc="25" dirty="0">
                <a:solidFill>
                  <a:srgbClr val="333333"/>
                </a:solidFill>
                <a:latin typeface="Lucida Console"/>
                <a:cs typeface="Lucida Console"/>
              </a:rPr>
              <a:t>DNS</a:t>
            </a:r>
            <a:r>
              <a:rPr sz="850" spc="30" dirty="0">
                <a:solidFill>
                  <a:srgbClr val="333333"/>
                </a:solidFill>
                <a:latin typeface="Lucida Console"/>
                <a:cs typeface="Lucida Console"/>
              </a:rPr>
              <a:t> resolver</a:t>
            </a:r>
            <a:r>
              <a:rPr sz="850" spc="35" dirty="0">
                <a:solidFill>
                  <a:srgbClr val="333333"/>
                </a:solidFill>
                <a:latin typeface="Lucida Console"/>
                <a:cs typeface="Lucida Console"/>
              </a:rPr>
              <a:t> </a:t>
            </a:r>
            <a:r>
              <a:rPr sz="850" spc="25" dirty="0">
                <a:solidFill>
                  <a:srgbClr val="333333"/>
                </a:solidFill>
                <a:latin typeface="Lucida Console"/>
                <a:cs typeface="Lucida Console"/>
              </a:rPr>
              <a:t>only). </a:t>
            </a:r>
            <a:r>
              <a:rPr sz="850" spc="-500" dirty="0">
                <a:solidFill>
                  <a:srgbClr val="333333"/>
                </a:solidFill>
                <a:latin typeface="Lucida Console"/>
                <a:cs typeface="Lucida Console"/>
              </a:rPr>
              <a:t> </a:t>
            </a:r>
            <a:r>
              <a:rPr sz="850" spc="15" dirty="0">
                <a:solidFill>
                  <a:srgbClr val="333333"/>
                </a:solidFill>
                <a:latin typeface="Lucida Console"/>
                <a:cs typeface="Lucida Console"/>
              </a:rPr>
              <a:t>6</a:t>
            </a:r>
            <a:r>
              <a:rPr sz="850" spc="25"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334010" marR="236854">
              <a:lnSpc>
                <a:spcPct val="132400"/>
              </a:lnSpc>
            </a:pPr>
            <a:r>
              <a:rPr sz="850" spc="15" dirty="0">
                <a:solidFill>
                  <a:srgbClr val="333333"/>
                </a:solidFill>
                <a:latin typeface="Lucida Console"/>
                <a:cs typeface="Lucida Console"/>
              </a:rPr>
              <a:t>7</a:t>
            </a:r>
            <a:r>
              <a:rPr sz="850" spc="30" dirty="0">
                <a:solidFill>
                  <a:srgbClr val="333333"/>
                </a:solidFill>
                <a:latin typeface="Lucida Console"/>
                <a:cs typeface="Lucida Console"/>
              </a:rPr>
              <a:t>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See</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/usr/share/doc/bind*/sample/</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30" dirty="0">
                <a:solidFill>
                  <a:srgbClr val="333333"/>
                </a:solidFill>
                <a:latin typeface="Lucida Console"/>
                <a:cs typeface="Lucida Console"/>
              </a:rPr>
              <a:t>example</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named</a:t>
            </a:r>
            <a:r>
              <a:rPr sz="850" spc="30" dirty="0">
                <a:solidFill>
                  <a:srgbClr val="333333"/>
                </a:solidFill>
                <a:latin typeface="Lucida Console"/>
                <a:cs typeface="Lucida Console"/>
              </a:rPr>
              <a:t> configuration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files. </a:t>
            </a:r>
            <a:r>
              <a:rPr sz="850" spc="-495" dirty="0">
                <a:solidFill>
                  <a:srgbClr val="333333"/>
                </a:solidFill>
                <a:latin typeface="Lucida Console"/>
                <a:cs typeface="Lucida Console"/>
              </a:rPr>
              <a:t> </a:t>
            </a:r>
            <a:r>
              <a:rPr sz="850" spc="15" dirty="0">
                <a:solidFill>
                  <a:srgbClr val="333333"/>
                </a:solidFill>
                <a:latin typeface="Lucida Console"/>
                <a:cs typeface="Lucida Console"/>
              </a:rPr>
              <a:t>8</a:t>
            </a:r>
            <a:r>
              <a:rPr sz="850" spc="25"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334010">
              <a:lnSpc>
                <a:spcPct val="100000"/>
              </a:lnSpc>
              <a:spcBef>
                <a:spcPts val="330"/>
              </a:spcBef>
            </a:pPr>
            <a:r>
              <a:rPr sz="850" spc="15" dirty="0">
                <a:solidFill>
                  <a:srgbClr val="333333"/>
                </a:solidFill>
                <a:latin typeface="Lucida Console"/>
                <a:cs typeface="Lucida Console"/>
              </a:rPr>
              <a:t>9</a:t>
            </a:r>
            <a:endParaRPr sz="850">
              <a:latin typeface="Lucida Console"/>
              <a:cs typeface="Lucida Console"/>
            </a:endParaRPr>
          </a:p>
          <a:p>
            <a:pPr marL="266700">
              <a:lnSpc>
                <a:spcPct val="100000"/>
              </a:lnSpc>
              <a:spcBef>
                <a:spcPts val="330"/>
              </a:spcBef>
            </a:pPr>
            <a:r>
              <a:rPr sz="850" spc="20" dirty="0">
                <a:solidFill>
                  <a:srgbClr val="333333"/>
                </a:solidFill>
                <a:latin typeface="Lucida Console"/>
                <a:cs typeface="Lucida Console"/>
              </a:rPr>
              <a:t>10</a:t>
            </a:r>
            <a:r>
              <a:rPr sz="850" spc="-5" dirty="0">
                <a:solidFill>
                  <a:srgbClr val="333333"/>
                </a:solidFill>
                <a:latin typeface="Lucida Console"/>
                <a:cs typeface="Lucida Console"/>
              </a:rPr>
              <a:t> </a:t>
            </a:r>
            <a:r>
              <a:rPr sz="850" spc="30" dirty="0">
                <a:solidFill>
                  <a:srgbClr val="333333"/>
                </a:solidFill>
                <a:latin typeface="Lucida Console"/>
                <a:cs typeface="Lucida Console"/>
              </a:rPr>
              <a:t>options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534"/>
            <a:ext cx="5651500" cy="4702810"/>
            <a:chOff x="959124" y="363534"/>
            <a:chExt cx="5651500" cy="4702810"/>
          </a:xfrm>
        </p:grpSpPr>
        <p:sp>
          <p:nvSpPr>
            <p:cNvPr id="3" name="object 3"/>
            <p:cNvSpPr/>
            <p:nvPr/>
          </p:nvSpPr>
          <p:spPr>
            <a:xfrm>
              <a:off x="963889" y="368299"/>
              <a:ext cx="5641975" cy="4693285"/>
            </a:xfrm>
            <a:custGeom>
              <a:avLst/>
              <a:gdLst/>
              <a:ahLst/>
              <a:cxnLst/>
              <a:rect l="l" t="t" r="r" b="b"/>
              <a:pathLst>
                <a:path w="5641975" h="4693285">
                  <a:moveTo>
                    <a:pt x="5617597" y="4693116"/>
                  </a:moveTo>
                  <a:lnTo>
                    <a:pt x="23823" y="4693116"/>
                  </a:lnTo>
                  <a:lnTo>
                    <a:pt x="20659" y="4692963"/>
                  </a:lnTo>
                  <a:lnTo>
                    <a:pt x="17629" y="4692372"/>
                  </a:lnTo>
                  <a:lnTo>
                    <a:pt x="14703" y="4691029"/>
                  </a:lnTo>
                  <a:lnTo>
                    <a:pt x="11787" y="4689990"/>
                  </a:lnTo>
                  <a:lnTo>
                    <a:pt x="9214" y="4688351"/>
                  </a:lnTo>
                  <a:lnTo>
                    <a:pt x="4745" y="4683882"/>
                  </a:lnTo>
                  <a:lnTo>
                    <a:pt x="3020" y="4681204"/>
                  </a:lnTo>
                  <a:lnTo>
                    <a:pt x="1810" y="4678221"/>
                  </a:lnTo>
                  <a:lnTo>
                    <a:pt x="600" y="4675401"/>
                  </a:lnTo>
                  <a:lnTo>
                    <a:pt x="0" y="4672418"/>
                  </a:lnTo>
                  <a:lnTo>
                    <a:pt x="0" y="0"/>
                  </a:lnTo>
                  <a:lnTo>
                    <a:pt x="5641421" y="0"/>
                  </a:lnTo>
                  <a:lnTo>
                    <a:pt x="5641421" y="4672418"/>
                  </a:lnTo>
                  <a:lnTo>
                    <a:pt x="5640820" y="4675401"/>
                  </a:lnTo>
                  <a:lnTo>
                    <a:pt x="5639610" y="4678221"/>
                  </a:lnTo>
                  <a:lnTo>
                    <a:pt x="5638400" y="4681204"/>
                  </a:lnTo>
                  <a:lnTo>
                    <a:pt x="5620751" y="4692963"/>
                  </a:lnTo>
                  <a:lnTo>
                    <a:pt x="5617597" y="4693116"/>
                  </a:lnTo>
                  <a:close/>
                </a:path>
              </a:pathLst>
            </a:custGeom>
            <a:solidFill>
              <a:srgbClr val="F8F8F8"/>
            </a:solidFill>
          </p:spPr>
          <p:txBody>
            <a:bodyPr wrap="square" lIns="0" tIns="0" rIns="0" bIns="0" rtlCol="0"/>
            <a:lstStyle/>
            <a:p>
              <a:endParaRPr/>
            </a:p>
          </p:txBody>
        </p:sp>
        <p:sp>
          <p:nvSpPr>
            <p:cNvPr id="4" name="object 4"/>
            <p:cNvSpPr/>
            <p:nvPr/>
          </p:nvSpPr>
          <p:spPr>
            <a:xfrm>
              <a:off x="963889" y="368299"/>
              <a:ext cx="5641975" cy="4693285"/>
            </a:xfrm>
            <a:custGeom>
              <a:avLst/>
              <a:gdLst/>
              <a:ahLst/>
              <a:cxnLst/>
              <a:rect l="l" t="t" r="r" b="b"/>
              <a:pathLst>
                <a:path w="5641975" h="4693285">
                  <a:moveTo>
                    <a:pt x="0" y="4669292"/>
                  </a:moveTo>
                  <a:lnTo>
                    <a:pt x="0" y="0"/>
                  </a:lnTo>
                </a:path>
                <a:path w="5641975" h="4693285">
                  <a:moveTo>
                    <a:pt x="5641421" y="0"/>
                  </a:moveTo>
                  <a:lnTo>
                    <a:pt x="5641421" y="4669292"/>
                  </a:lnTo>
                  <a:lnTo>
                    <a:pt x="5641421" y="4672418"/>
                  </a:lnTo>
                  <a:lnTo>
                    <a:pt x="5640820" y="4675401"/>
                  </a:lnTo>
                  <a:lnTo>
                    <a:pt x="5639610" y="4678221"/>
                  </a:lnTo>
                  <a:lnTo>
                    <a:pt x="5638400" y="4681204"/>
                  </a:lnTo>
                  <a:lnTo>
                    <a:pt x="5636675" y="4683882"/>
                  </a:lnTo>
                  <a:lnTo>
                    <a:pt x="5617597" y="4693116"/>
                  </a:lnTo>
                  <a:lnTo>
                    <a:pt x="23823" y="4693116"/>
                  </a:lnTo>
                  <a:lnTo>
                    <a:pt x="20659" y="4692963"/>
                  </a:lnTo>
                  <a:lnTo>
                    <a:pt x="17629" y="4692372"/>
                  </a:lnTo>
                  <a:lnTo>
                    <a:pt x="14703" y="4691029"/>
                  </a:lnTo>
                  <a:lnTo>
                    <a:pt x="11787" y="4689990"/>
                  </a:lnTo>
                  <a:lnTo>
                    <a:pt x="1810" y="4678221"/>
                  </a:lnTo>
                  <a:lnTo>
                    <a:pt x="600" y="4675401"/>
                  </a:lnTo>
                  <a:lnTo>
                    <a:pt x="0" y="4672418"/>
                  </a:lnTo>
                  <a:lnTo>
                    <a:pt x="0" y="4669292"/>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254"/>
              <a:ext cx="5556250" cy="4631690"/>
            </a:xfrm>
            <a:custGeom>
              <a:avLst/>
              <a:gdLst/>
              <a:ahLst/>
              <a:cxnLst/>
              <a:rect l="l" t="t" r="r" b="b"/>
              <a:pathLst>
                <a:path w="5556250" h="4631690">
                  <a:moveTo>
                    <a:pt x="5555656" y="4631163"/>
                  </a:moveTo>
                  <a:lnTo>
                    <a:pt x="0" y="4631163"/>
                  </a:lnTo>
                  <a:lnTo>
                    <a:pt x="0" y="0"/>
                  </a:lnTo>
                  <a:lnTo>
                    <a:pt x="5555656" y="0"/>
                  </a:lnTo>
                  <a:lnTo>
                    <a:pt x="5555656" y="4631163"/>
                  </a:lnTo>
                  <a:close/>
                </a:path>
              </a:pathLst>
            </a:custGeom>
            <a:solidFill>
              <a:srgbClr val="F8F8F8"/>
            </a:solidFill>
          </p:spPr>
          <p:txBody>
            <a:bodyPr wrap="square" lIns="0" tIns="0" rIns="0" bIns="0" rtlCol="0"/>
            <a:lstStyle/>
            <a:p>
              <a:endParaRPr/>
            </a:p>
          </p:txBody>
        </p:sp>
      </p:grpSp>
      <p:pic>
        <p:nvPicPr>
          <p:cNvPr id="6" name="object 6"/>
          <p:cNvPicPr/>
          <p:nvPr/>
        </p:nvPicPr>
        <p:blipFill>
          <a:blip r:embed="rId2" cstate="print"/>
          <a:stretch>
            <a:fillRect/>
          </a:stretch>
        </p:blipFill>
        <p:spPr>
          <a:xfrm>
            <a:off x="976196" y="6473495"/>
            <a:ext cx="5608269" cy="1350522"/>
          </a:xfrm>
          <a:prstGeom prst="rect">
            <a:avLst/>
          </a:prstGeom>
        </p:spPr>
      </p:pic>
      <p:sp>
        <p:nvSpPr>
          <p:cNvPr id="7" name="object 7"/>
          <p:cNvSpPr txBox="1"/>
          <p:nvPr/>
        </p:nvSpPr>
        <p:spPr>
          <a:xfrm>
            <a:off x="946424" y="7969493"/>
            <a:ext cx="117729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13-3</a:t>
            </a:r>
            <a:r>
              <a:rPr sz="950" b="1" spc="-35" dirty="0">
                <a:solidFill>
                  <a:srgbClr val="333333"/>
                </a:solidFill>
                <a:latin typeface="Trebuchet MS"/>
                <a:cs typeface="Trebuchet MS"/>
              </a:rPr>
              <a:t> </a:t>
            </a:r>
            <a:r>
              <a:rPr sz="950" b="1" spc="25" dirty="0">
                <a:solidFill>
                  <a:srgbClr val="333333"/>
                </a:solidFill>
                <a:latin typeface="微软雅黑"/>
                <a:cs typeface="微软雅黑"/>
              </a:rPr>
              <a:t>正向解析参数</a:t>
            </a:r>
            <a:endParaRPr sz="950">
              <a:latin typeface="微软雅黑"/>
              <a:cs typeface="微软雅黑"/>
            </a:endParaRPr>
          </a:p>
        </p:txBody>
      </p:sp>
      <p:pic>
        <p:nvPicPr>
          <p:cNvPr id="8" name="object 8"/>
          <p:cNvPicPr/>
          <p:nvPr/>
        </p:nvPicPr>
        <p:blipFill>
          <a:blip r:embed="rId3" cstate="print"/>
          <a:stretch>
            <a:fillRect/>
          </a:stretch>
        </p:blipFill>
        <p:spPr>
          <a:xfrm>
            <a:off x="968653" y="8268089"/>
            <a:ext cx="5536597" cy="1134001"/>
          </a:xfrm>
          <a:prstGeom prst="rect">
            <a:avLst/>
          </a:prstGeom>
        </p:spPr>
      </p:pic>
      <p:sp>
        <p:nvSpPr>
          <p:cNvPr id="9" name="object 9"/>
          <p:cNvSpPr txBox="1"/>
          <p:nvPr/>
        </p:nvSpPr>
        <p:spPr>
          <a:xfrm>
            <a:off x="946424" y="9532318"/>
            <a:ext cx="117729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13-4</a:t>
            </a:r>
            <a:r>
              <a:rPr sz="950" b="1" spc="-35" dirty="0">
                <a:solidFill>
                  <a:srgbClr val="333333"/>
                </a:solidFill>
                <a:latin typeface="Trebuchet MS"/>
                <a:cs typeface="Trebuchet MS"/>
              </a:rPr>
              <a:t> </a:t>
            </a:r>
            <a:r>
              <a:rPr sz="950" b="1" spc="25" dirty="0">
                <a:solidFill>
                  <a:srgbClr val="333333"/>
                </a:solidFill>
                <a:latin typeface="微软雅黑"/>
                <a:cs typeface="微软雅黑"/>
              </a:rPr>
              <a:t>反向解析参数</a:t>
            </a:r>
            <a:endParaRPr sz="950">
              <a:latin typeface="微软雅黑"/>
              <a:cs typeface="微软雅黑"/>
            </a:endParaRPr>
          </a:p>
        </p:txBody>
      </p:sp>
      <p:sp>
        <p:nvSpPr>
          <p:cNvPr id="23" name="object 23"/>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208</a:t>
            </a:fld>
            <a:endParaRPr sz="800">
              <a:latin typeface="小哥哥网恋吗"/>
              <a:cs typeface="小哥哥网恋吗"/>
            </a:endParaRPr>
          </a:p>
        </p:txBody>
      </p:sp>
      <p:sp>
        <p:nvSpPr>
          <p:cNvPr id="10" name="object 10"/>
          <p:cNvSpPr txBox="1"/>
          <p:nvPr/>
        </p:nvSpPr>
        <p:spPr>
          <a:xfrm>
            <a:off x="1881424" y="320910"/>
            <a:ext cx="154813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dnssec-enable </a:t>
            </a:r>
            <a:r>
              <a:rPr sz="850" spc="25" dirty="0">
                <a:solidFill>
                  <a:srgbClr val="333333"/>
                </a:solidFill>
                <a:latin typeface="Lucida Console"/>
                <a:cs typeface="Lucida Console"/>
              </a:rPr>
              <a:t>yes; </a:t>
            </a:r>
            <a:r>
              <a:rPr sz="850" spc="30" dirty="0">
                <a:solidFill>
                  <a:srgbClr val="333333"/>
                </a:solidFill>
                <a:latin typeface="Lucida Console"/>
                <a:cs typeface="Lucida Console"/>
              </a:rPr>
              <a:t> dnssec-validation</a:t>
            </a:r>
            <a:r>
              <a:rPr sz="850" spc="-30"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p:txBody>
      </p:sp>
      <p:sp>
        <p:nvSpPr>
          <p:cNvPr id="11" name="object 11"/>
          <p:cNvSpPr txBox="1"/>
          <p:nvPr/>
        </p:nvSpPr>
        <p:spPr>
          <a:xfrm>
            <a:off x="1881424" y="871370"/>
            <a:ext cx="307530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managed-keys-directory</a:t>
            </a:r>
            <a:r>
              <a:rPr sz="850" dirty="0">
                <a:solidFill>
                  <a:srgbClr val="333333"/>
                </a:solidFill>
                <a:latin typeface="Lucida Console"/>
                <a:cs typeface="Lucida Console"/>
              </a:rPr>
              <a:t> </a:t>
            </a:r>
            <a:r>
              <a:rPr sz="850" spc="30" dirty="0">
                <a:solidFill>
                  <a:srgbClr val="333333"/>
                </a:solidFill>
                <a:latin typeface="Lucida Console"/>
                <a:cs typeface="Lucida Console"/>
              </a:rPr>
              <a:t>"/var/named/dynamic";</a:t>
            </a:r>
            <a:endParaRPr sz="850">
              <a:latin typeface="Lucida Console"/>
              <a:cs typeface="Lucida Console"/>
            </a:endParaRPr>
          </a:p>
        </p:txBody>
      </p:sp>
      <p:sp>
        <p:nvSpPr>
          <p:cNvPr id="12" name="object 12"/>
          <p:cNvSpPr txBox="1"/>
          <p:nvPr/>
        </p:nvSpPr>
        <p:spPr>
          <a:xfrm>
            <a:off x="1881424" y="1178503"/>
            <a:ext cx="2867025"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pid-file</a:t>
            </a:r>
            <a:r>
              <a:rPr sz="850" spc="-15" dirty="0">
                <a:solidFill>
                  <a:srgbClr val="333333"/>
                </a:solidFill>
                <a:latin typeface="Lucida Console"/>
                <a:cs typeface="Lucida Console"/>
              </a:rPr>
              <a:t> </a:t>
            </a:r>
            <a:r>
              <a:rPr sz="850" spc="30" dirty="0">
                <a:solidFill>
                  <a:srgbClr val="333333"/>
                </a:solidFill>
                <a:latin typeface="Lucida Console"/>
                <a:cs typeface="Lucida Console"/>
              </a:rPr>
              <a:t>"/run/named/named.pid";</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session-keyfile</a:t>
            </a:r>
            <a:r>
              <a:rPr sz="850" spc="-5" dirty="0">
                <a:solidFill>
                  <a:srgbClr val="333333"/>
                </a:solidFill>
                <a:latin typeface="Lucida Console"/>
                <a:cs typeface="Lucida Console"/>
              </a:rPr>
              <a:t> </a:t>
            </a:r>
            <a:r>
              <a:rPr sz="850" spc="30" dirty="0">
                <a:solidFill>
                  <a:srgbClr val="333333"/>
                </a:solidFill>
                <a:latin typeface="Lucida Console"/>
                <a:cs typeface="Lucida Console"/>
              </a:rPr>
              <a:t>"/run/named/session.key";</a:t>
            </a:r>
            <a:endParaRPr sz="850">
              <a:latin typeface="Lucida Console"/>
              <a:cs typeface="Lucida Console"/>
            </a:endParaRPr>
          </a:p>
        </p:txBody>
      </p:sp>
      <p:sp>
        <p:nvSpPr>
          <p:cNvPr id="13" name="object 13"/>
          <p:cNvSpPr txBox="1"/>
          <p:nvPr/>
        </p:nvSpPr>
        <p:spPr>
          <a:xfrm>
            <a:off x="1881424" y="1693057"/>
            <a:ext cx="3975735" cy="368935"/>
          </a:xfrm>
          <a:prstGeom prst="rect">
            <a:avLst/>
          </a:prstGeom>
        </p:spPr>
        <p:txBody>
          <a:bodyPr vert="horz" wrap="square" lIns="0" tIns="11430" rIns="0" bIns="0" rtlCol="0">
            <a:spAutoFit/>
          </a:bodyPr>
          <a:lstStyle/>
          <a:p>
            <a:pPr marL="12700" marR="5080">
              <a:lnSpc>
                <a:spcPct val="132400"/>
              </a:lnSpc>
              <a:spcBef>
                <a:spcPts val="90"/>
              </a:spcBef>
            </a:pP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https://fedoraproject.org/wiki/Changes/CryptoPolicy</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include</a:t>
            </a:r>
            <a:r>
              <a:rPr sz="850" spc="25" dirty="0">
                <a:solidFill>
                  <a:srgbClr val="333333"/>
                </a:solidFill>
                <a:latin typeface="Lucida Console"/>
                <a:cs typeface="Lucida Console"/>
              </a:rPr>
              <a:t> </a:t>
            </a:r>
            <a:r>
              <a:rPr sz="850" spc="30" dirty="0">
                <a:solidFill>
                  <a:srgbClr val="333333"/>
                </a:solidFill>
                <a:latin typeface="Lucida Console"/>
                <a:cs typeface="Lucida Console"/>
              </a:rPr>
              <a:t>"/etc/crypto-policies/back-ends/bind.config";</a:t>
            </a:r>
            <a:endParaRPr sz="850">
              <a:latin typeface="Lucida Console"/>
              <a:cs typeface="Lucida Console"/>
            </a:endParaRPr>
          </a:p>
        </p:txBody>
      </p:sp>
      <p:sp>
        <p:nvSpPr>
          <p:cNvPr id="14" name="object 14"/>
          <p:cNvSpPr txBox="1"/>
          <p:nvPr/>
        </p:nvSpPr>
        <p:spPr>
          <a:xfrm>
            <a:off x="1137536" y="320910"/>
            <a:ext cx="368300" cy="2084070"/>
          </a:xfrm>
          <a:prstGeom prst="rect">
            <a:avLst/>
          </a:prstGeom>
        </p:spPr>
        <p:txBody>
          <a:bodyPr vert="horz" wrap="square" lIns="0" tIns="53340" rIns="0" bIns="0" rtlCol="0">
            <a:spAutoFit/>
          </a:bodyPr>
          <a:lstStyle/>
          <a:p>
            <a:pPr marL="12700">
              <a:lnSpc>
                <a:spcPct val="100000"/>
              </a:lnSpc>
              <a:spcBef>
                <a:spcPts val="420"/>
              </a:spcBef>
            </a:pPr>
            <a:r>
              <a:rPr sz="850" spc="20" dirty="0">
                <a:solidFill>
                  <a:srgbClr val="333333"/>
                </a:solidFill>
                <a:latin typeface="Lucida Console"/>
                <a:cs typeface="Lucida Console"/>
              </a:rPr>
              <a:t>33</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34</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35</a:t>
            </a:r>
            <a:endParaRPr sz="850">
              <a:latin typeface="Lucida Console"/>
              <a:cs typeface="Lucida Console"/>
            </a:endParaRPr>
          </a:p>
          <a:p>
            <a:pPr marL="12700">
              <a:lnSpc>
                <a:spcPct val="100000"/>
              </a:lnSpc>
              <a:spcBef>
                <a:spcPts val="334"/>
              </a:spcBef>
            </a:pPr>
            <a:r>
              <a:rPr sz="850" spc="20" dirty="0">
                <a:solidFill>
                  <a:srgbClr val="333333"/>
                </a:solidFill>
                <a:latin typeface="Lucida Console"/>
                <a:cs typeface="Lucida Console"/>
              </a:rPr>
              <a:t>36</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37</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38</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39</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40</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41</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42</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43</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44</a:t>
            </a:r>
            <a:endParaRPr sz="850">
              <a:latin typeface="Lucida Console"/>
              <a:cs typeface="Lucida Console"/>
            </a:endParaRPr>
          </a:p>
        </p:txBody>
      </p:sp>
      <p:sp>
        <p:nvSpPr>
          <p:cNvPr id="15" name="object 15"/>
          <p:cNvSpPr txBox="1"/>
          <p:nvPr/>
        </p:nvSpPr>
        <p:spPr>
          <a:xfrm>
            <a:off x="1137536" y="2415037"/>
            <a:ext cx="852169" cy="161290"/>
          </a:xfrm>
          <a:prstGeom prst="rect">
            <a:avLst/>
          </a:prstGeom>
        </p:spPr>
        <p:txBody>
          <a:bodyPr vert="horz" wrap="square" lIns="0" tIns="17780" rIns="0" bIns="0" rtlCol="0">
            <a:spAutoFit/>
          </a:bodyPr>
          <a:lstStyle/>
          <a:p>
            <a:pPr marL="12700">
              <a:lnSpc>
                <a:spcPct val="100000"/>
              </a:lnSpc>
              <a:spcBef>
                <a:spcPts val="140"/>
              </a:spcBef>
            </a:pPr>
            <a:r>
              <a:rPr sz="850" spc="20" dirty="0">
                <a:solidFill>
                  <a:srgbClr val="333333"/>
                </a:solidFill>
                <a:latin typeface="Lucida Console"/>
                <a:cs typeface="Lucida Console"/>
              </a:rPr>
              <a:t>45</a:t>
            </a:r>
            <a:r>
              <a:rPr sz="850" spc="-10" dirty="0">
                <a:solidFill>
                  <a:srgbClr val="333333"/>
                </a:solidFill>
                <a:latin typeface="Lucida Console"/>
                <a:cs typeface="Lucida Console"/>
              </a:rPr>
              <a:t> </a:t>
            </a:r>
            <a:r>
              <a:rPr sz="850" spc="30" dirty="0">
                <a:solidFill>
                  <a:srgbClr val="333333"/>
                </a:solidFill>
                <a:latin typeface="Lucida Console"/>
                <a:cs typeface="Lucida Console"/>
              </a:rPr>
              <a:t>logging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6" name="object 16"/>
          <p:cNvSpPr txBox="1"/>
          <p:nvPr/>
        </p:nvSpPr>
        <p:spPr>
          <a:xfrm>
            <a:off x="1881424" y="2550651"/>
            <a:ext cx="2085975" cy="7118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channel</a:t>
            </a:r>
            <a:r>
              <a:rPr sz="850" spc="-5" dirty="0">
                <a:solidFill>
                  <a:srgbClr val="333333"/>
                </a:solidFill>
                <a:latin typeface="Lucida Console"/>
                <a:cs typeface="Lucida Console"/>
              </a:rPr>
              <a:t> </a:t>
            </a:r>
            <a:r>
              <a:rPr sz="850" spc="30" dirty="0">
                <a:solidFill>
                  <a:srgbClr val="333333"/>
                </a:solidFill>
                <a:latin typeface="Lucida Console"/>
                <a:cs typeface="Lucida Console"/>
              </a:rPr>
              <a:t>default_debug</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549910" marR="5080">
              <a:lnSpc>
                <a:spcPct val="132400"/>
              </a:lnSpc>
            </a:pPr>
            <a:r>
              <a:rPr sz="850" spc="25" dirty="0">
                <a:solidFill>
                  <a:srgbClr val="333333"/>
                </a:solidFill>
                <a:latin typeface="Lucida Console"/>
                <a:cs typeface="Lucida Console"/>
              </a:rPr>
              <a:t>file</a:t>
            </a:r>
            <a:r>
              <a:rPr sz="850" spc="-30" dirty="0">
                <a:solidFill>
                  <a:srgbClr val="333333"/>
                </a:solidFill>
                <a:latin typeface="Lucida Console"/>
                <a:cs typeface="Lucida Console"/>
              </a:rPr>
              <a:t> </a:t>
            </a:r>
            <a:r>
              <a:rPr sz="850" spc="30" dirty="0">
                <a:solidFill>
                  <a:srgbClr val="333333"/>
                </a:solidFill>
                <a:latin typeface="Lucida Console"/>
                <a:cs typeface="Lucida Console"/>
              </a:rPr>
              <a:t>"data/named.run";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severity</a:t>
            </a:r>
            <a:r>
              <a:rPr sz="850" spc="10" dirty="0">
                <a:solidFill>
                  <a:srgbClr val="333333"/>
                </a:solidFill>
                <a:latin typeface="Lucida Console"/>
                <a:cs typeface="Lucida Console"/>
              </a:rPr>
              <a:t> </a:t>
            </a:r>
            <a:r>
              <a:rPr sz="850" spc="30" dirty="0">
                <a:solidFill>
                  <a:srgbClr val="333333"/>
                </a:solidFill>
                <a:latin typeface="Lucida Console"/>
                <a:cs typeface="Lucida Console"/>
              </a:rPr>
              <a:t>dynamic;</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p:txBody>
      </p:sp>
      <p:sp>
        <p:nvSpPr>
          <p:cNvPr id="17" name="object 17"/>
          <p:cNvSpPr txBox="1"/>
          <p:nvPr/>
        </p:nvSpPr>
        <p:spPr>
          <a:xfrm>
            <a:off x="1137536" y="2550651"/>
            <a:ext cx="368300" cy="1054735"/>
          </a:xfrm>
          <a:prstGeom prst="rect">
            <a:avLst/>
          </a:prstGeom>
        </p:spPr>
        <p:txBody>
          <a:bodyPr vert="horz" wrap="square" lIns="0" tIns="53340" rIns="0" bIns="0" rtlCol="0">
            <a:spAutoFit/>
          </a:bodyPr>
          <a:lstStyle/>
          <a:p>
            <a:pPr marL="12700">
              <a:lnSpc>
                <a:spcPct val="100000"/>
              </a:lnSpc>
              <a:spcBef>
                <a:spcPts val="420"/>
              </a:spcBef>
            </a:pPr>
            <a:r>
              <a:rPr sz="850" spc="20" dirty="0">
                <a:solidFill>
                  <a:srgbClr val="333333"/>
                </a:solidFill>
                <a:latin typeface="Lucida Console"/>
                <a:cs typeface="Lucida Console"/>
              </a:rPr>
              <a:t>46</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47</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48</a:t>
            </a:r>
            <a:endParaRPr sz="850">
              <a:latin typeface="Lucida Console"/>
              <a:cs typeface="Lucida Console"/>
            </a:endParaRPr>
          </a:p>
          <a:p>
            <a:pPr marL="12700">
              <a:lnSpc>
                <a:spcPct val="100000"/>
              </a:lnSpc>
              <a:spcBef>
                <a:spcPts val="334"/>
              </a:spcBef>
            </a:pPr>
            <a:r>
              <a:rPr sz="850" spc="20" dirty="0">
                <a:solidFill>
                  <a:srgbClr val="333333"/>
                </a:solidFill>
                <a:latin typeface="Lucida Console"/>
                <a:cs typeface="Lucida Console"/>
              </a:rPr>
              <a:t>49</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50</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51</a:t>
            </a:r>
            <a:endParaRPr sz="850">
              <a:latin typeface="Lucida Console"/>
              <a:cs typeface="Lucida Console"/>
            </a:endParaRPr>
          </a:p>
        </p:txBody>
      </p:sp>
      <p:sp>
        <p:nvSpPr>
          <p:cNvPr id="18" name="object 18"/>
          <p:cNvSpPr txBox="1"/>
          <p:nvPr/>
        </p:nvSpPr>
        <p:spPr>
          <a:xfrm>
            <a:off x="1137536" y="3615668"/>
            <a:ext cx="1125220" cy="161290"/>
          </a:xfrm>
          <a:prstGeom prst="rect">
            <a:avLst/>
          </a:prstGeom>
        </p:spPr>
        <p:txBody>
          <a:bodyPr vert="horz" wrap="square" lIns="0" tIns="17780" rIns="0" bIns="0" rtlCol="0">
            <a:spAutoFit/>
          </a:bodyPr>
          <a:lstStyle/>
          <a:p>
            <a:pPr marL="12700">
              <a:lnSpc>
                <a:spcPct val="100000"/>
              </a:lnSpc>
              <a:spcBef>
                <a:spcPts val="140"/>
              </a:spcBef>
            </a:pPr>
            <a:r>
              <a:rPr sz="850" spc="20" dirty="0">
                <a:solidFill>
                  <a:srgbClr val="333333"/>
                </a:solidFill>
                <a:latin typeface="Lucida Console"/>
                <a:cs typeface="Lucida Console"/>
              </a:rPr>
              <a:t>52</a:t>
            </a:r>
            <a:r>
              <a:rPr sz="850" spc="15" dirty="0">
                <a:solidFill>
                  <a:srgbClr val="333333"/>
                </a:solidFill>
                <a:latin typeface="Lucida Console"/>
                <a:cs typeface="Lucida Console"/>
              </a:rPr>
              <a:t> </a:t>
            </a:r>
            <a:r>
              <a:rPr sz="850" spc="25" dirty="0">
                <a:solidFill>
                  <a:srgbClr val="333333"/>
                </a:solidFill>
                <a:latin typeface="Lucida Console"/>
                <a:cs typeface="Lucida Console"/>
              </a:rPr>
              <a:t>zone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20" dirty="0">
                <a:solidFill>
                  <a:srgbClr val="333333"/>
                </a:solidFill>
                <a:latin typeface="Lucida Console"/>
                <a:cs typeface="Lucida Console"/>
              </a:rPr>
              <a:t>IN</a:t>
            </a:r>
            <a:r>
              <a:rPr sz="850" spc="15" dirty="0">
                <a:solidFill>
                  <a:srgbClr val="333333"/>
                </a:solidFill>
                <a:latin typeface="Lucida Console"/>
                <a:cs typeface="Lucida Console"/>
              </a:rPr>
              <a:t> {</a:t>
            </a:r>
            <a:endParaRPr sz="850">
              <a:latin typeface="Lucida Console"/>
              <a:cs typeface="Lucida Console"/>
            </a:endParaRPr>
          </a:p>
        </p:txBody>
      </p:sp>
      <p:sp>
        <p:nvSpPr>
          <p:cNvPr id="19" name="object 19"/>
          <p:cNvSpPr txBox="1"/>
          <p:nvPr/>
        </p:nvSpPr>
        <p:spPr>
          <a:xfrm>
            <a:off x="1881424" y="3751280"/>
            <a:ext cx="1132205" cy="36893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type</a:t>
            </a:r>
            <a:r>
              <a:rPr sz="850" spc="-15" dirty="0">
                <a:solidFill>
                  <a:srgbClr val="333333"/>
                </a:solidFill>
                <a:latin typeface="Lucida Console"/>
                <a:cs typeface="Lucida Console"/>
              </a:rPr>
              <a:t> </a:t>
            </a:r>
            <a:r>
              <a:rPr sz="850" spc="25" dirty="0">
                <a:solidFill>
                  <a:srgbClr val="333333"/>
                </a:solidFill>
                <a:latin typeface="Lucida Console"/>
                <a:cs typeface="Lucida Console"/>
              </a:rPr>
              <a:t>hint;</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file</a:t>
            </a:r>
            <a:r>
              <a:rPr sz="850" spc="-35" dirty="0">
                <a:solidFill>
                  <a:srgbClr val="333333"/>
                </a:solidFill>
                <a:latin typeface="Lucida Console"/>
                <a:cs typeface="Lucida Console"/>
              </a:rPr>
              <a:t> </a:t>
            </a:r>
            <a:r>
              <a:rPr sz="850" spc="30" dirty="0">
                <a:solidFill>
                  <a:srgbClr val="333333"/>
                </a:solidFill>
                <a:latin typeface="Lucida Console"/>
                <a:cs typeface="Lucida Console"/>
              </a:rPr>
              <a:t>"named.ca";</a:t>
            </a:r>
            <a:endParaRPr sz="850">
              <a:latin typeface="Lucida Console"/>
              <a:cs typeface="Lucida Console"/>
            </a:endParaRPr>
          </a:p>
        </p:txBody>
      </p:sp>
      <p:sp>
        <p:nvSpPr>
          <p:cNvPr id="20" name="object 20"/>
          <p:cNvSpPr txBox="1"/>
          <p:nvPr/>
        </p:nvSpPr>
        <p:spPr>
          <a:xfrm>
            <a:off x="1137536" y="3751280"/>
            <a:ext cx="368300" cy="711835"/>
          </a:xfrm>
          <a:prstGeom prst="rect">
            <a:avLst/>
          </a:prstGeom>
        </p:spPr>
        <p:txBody>
          <a:bodyPr vert="horz" wrap="square" lIns="0" tIns="53340" rIns="0" bIns="0" rtlCol="0">
            <a:spAutoFit/>
          </a:bodyPr>
          <a:lstStyle/>
          <a:p>
            <a:pPr marL="12700">
              <a:lnSpc>
                <a:spcPct val="100000"/>
              </a:lnSpc>
              <a:spcBef>
                <a:spcPts val="420"/>
              </a:spcBef>
            </a:pPr>
            <a:r>
              <a:rPr sz="850" spc="20" dirty="0">
                <a:solidFill>
                  <a:srgbClr val="333333"/>
                </a:solidFill>
                <a:latin typeface="Lucida Console"/>
                <a:cs typeface="Lucida Console"/>
              </a:rPr>
              <a:t>53</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54</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55</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4"/>
              </a:spcBef>
            </a:pPr>
            <a:r>
              <a:rPr sz="850" spc="20" dirty="0">
                <a:solidFill>
                  <a:srgbClr val="333333"/>
                </a:solidFill>
                <a:latin typeface="Lucida Console"/>
                <a:cs typeface="Lucida Console"/>
              </a:rPr>
              <a:t>56</a:t>
            </a:r>
            <a:endParaRPr sz="850">
              <a:latin typeface="Lucida Console"/>
              <a:cs typeface="Lucida Console"/>
            </a:endParaRPr>
          </a:p>
        </p:txBody>
      </p:sp>
      <p:sp>
        <p:nvSpPr>
          <p:cNvPr id="21" name="object 21"/>
          <p:cNvSpPr txBox="1"/>
          <p:nvPr/>
        </p:nvSpPr>
        <p:spPr>
          <a:xfrm>
            <a:off x="946424" y="4437355"/>
            <a:ext cx="5631815" cy="1905635"/>
          </a:xfrm>
          <a:prstGeom prst="rect">
            <a:avLst/>
          </a:prstGeom>
        </p:spPr>
        <p:txBody>
          <a:bodyPr vert="horz" wrap="square" lIns="0" tIns="53340" rIns="0" bIns="0" rtlCol="0">
            <a:spAutoFit/>
          </a:bodyPr>
          <a:lstStyle/>
          <a:p>
            <a:pPr marL="409575" indent="-207010">
              <a:lnSpc>
                <a:spcPct val="100000"/>
              </a:lnSpc>
              <a:spcBef>
                <a:spcPts val="420"/>
              </a:spcBef>
              <a:buAutoNum type="arabicPlain" startAt="57"/>
              <a:tabLst>
                <a:tab pos="410209" algn="l"/>
              </a:tabLst>
            </a:pPr>
            <a:r>
              <a:rPr sz="850" spc="30" dirty="0">
                <a:solidFill>
                  <a:srgbClr val="333333"/>
                </a:solidFill>
                <a:latin typeface="Lucida Console"/>
                <a:cs typeface="Lucida Console"/>
              </a:rPr>
              <a:t>include</a:t>
            </a:r>
            <a:r>
              <a:rPr sz="850" spc="-10" dirty="0">
                <a:solidFill>
                  <a:srgbClr val="333333"/>
                </a:solidFill>
                <a:latin typeface="Lucida Console"/>
                <a:cs typeface="Lucida Console"/>
              </a:rPr>
              <a:t> </a:t>
            </a:r>
            <a:r>
              <a:rPr sz="850" spc="30" dirty="0">
                <a:solidFill>
                  <a:srgbClr val="333333"/>
                </a:solidFill>
                <a:latin typeface="Lucida Console"/>
                <a:cs typeface="Lucida Console"/>
              </a:rPr>
              <a:t>"/etc/named.rfc1912.zones";</a:t>
            </a:r>
            <a:endParaRPr sz="850">
              <a:latin typeface="Lucida Console"/>
              <a:cs typeface="Lucida Console"/>
            </a:endParaRPr>
          </a:p>
          <a:p>
            <a:pPr marL="203200" marR="3135630">
              <a:lnSpc>
                <a:spcPct val="132400"/>
              </a:lnSpc>
              <a:buAutoNum type="arabicPlain" startAt="57"/>
              <a:tabLst>
                <a:tab pos="410209" algn="l"/>
              </a:tabLst>
            </a:pPr>
            <a:r>
              <a:rPr sz="850" spc="30" dirty="0">
                <a:solidFill>
                  <a:srgbClr val="333333"/>
                </a:solidFill>
                <a:latin typeface="Lucida Console"/>
                <a:cs typeface="Lucida Console"/>
              </a:rPr>
              <a:t>include "/etc/named.root.key"; </a:t>
            </a:r>
            <a:r>
              <a:rPr sz="850" spc="-500" dirty="0">
                <a:solidFill>
                  <a:srgbClr val="333333"/>
                </a:solidFill>
                <a:latin typeface="Lucida Console"/>
                <a:cs typeface="Lucida Console"/>
              </a:rPr>
              <a:t> </a:t>
            </a:r>
            <a:r>
              <a:rPr sz="850" spc="20" dirty="0">
                <a:solidFill>
                  <a:srgbClr val="333333"/>
                </a:solidFill>
                <a:latin typeface="Lucida Console"/>
                <a:cs typeface="Lucida Console"/>
              </a:rPr>
              <a:t>59</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nSpc>
                <a:spcPct val="131600"/>
              </a:lnSpc>
            </a:pPr>
            <a:r>
              <a:rPr sz="950" b="1" spc="25" dirty="0">
                <a:solidFill>
                  <a:srgbClr val="333333"/>
                </a:solidFill>
                <a:latin typeface="微软雅黑"/>
                <a:cs typeface="微软雅黑"/>
              </a:rPr>
              <a:t>如前所述</a:t>
            </a:r>
            <a:r>
              <a:rPr sz="950" b="1" spc="50" dirty="0">
                <a:solidFill>
                  <a:srgbClr val="333333"/>
                </a:solidFill>
                <a:latin typeface="微软雅黑"/>
                <a:cs typeface="微软雅黑"/>
              </a:rPr>
              <a:t>，</a:t>
            </a:r>
            <a:r>
              <a:rPr sz="950" b="1" spc="50" dirty="0">
                <a:solidFill>
                  <a:srgbClr val="333333"/>
                </a:solidFill>
                <a:latin typeface="Trebuchet MS"/>
                <a:cs typeface="Trebuchet MS"/>
              </a:rPr>
              <a:t>bind</a:t>
            </a:r>
            <a:r>
              <a:rPr sz="950" b="1" spc="25" dirty="0">
                <a:solidFill>
                  <a:srgbClr val="333333"/>
                </a:solidFill>
                <a:latin typeface="微软雅黑"/>
                <a:cs typeface="微软雅黑"/>
              </a:rPr>
              <a:t>服务程序的区域配置文件（</a:t>
            </a:r>
            <a:r>
              <a:rPr sz="950" b="1" spc="25" dirty="0">
                <a:solidFill>
                  <a:srgbClr val="333333"/>
                </a:solidFill>
                <a:latin typeface="Trebuchet MS"/>
                <a:cs typeface="Trebuchet MS"/>
              </a:rPr>
              <a:t>/etc/named.rfc1912.zones</a:t>
            </a:r>
            <a:r>
              <a:rPr sz="950" b="1" spc="25" dirty="0">
                <a:solidFill>
                  <a:srgbClr val="333333"/>
                </a:solidFill>
                <a:latin typeface="微软雅黑"/>
                <a:cs typeface="微软雅黑"/>
              </a:rPr>
              <a:t>）用来保存域名和</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地址对应 关系的所在位置。在这个文件中，定义了域名与</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地址解析规则保存的文件位置以及服务类型等内容， </a:t>
            </a:r>
            <a:r>
              <a:rPr sz="950" b="1" spc="-270" dirty="0">
                <a:solidFill>
                  <a:srgbClr val="333333"/>
                </a:solidFill>
                <a:latin typeface="微软雅黑"/>
                <a:cs typeface="微软雅黑"/>
              </a:rPr>
              <a:t> </a:t>
            </a:r>
            <a:r>
              <a:rPr sz="950" b="1" spc="25" dirty="0">
                <a:solidFill>
                  <a:srgbClr val="333333"/>
                </a:solidFill>
                <a:latin typeface="微软雅黑"/>
                <a:cs typeface="微软雅黑"/>
              </a:rPr>
              <a:t>而没有包含具体的域名、</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地址对应关系等信息。服务类型有三种，分别为</a:t>
            </a:r>
            <a:r>
              <a:rPr sz="950" b="1" spc="45" dirty="0">
                <a:solidFill>
                  <a:srgbClr val="333333"/>
                </a:solidFill>
                <a:latin typeface="Trebuchet MS"/>
                <a:cs typeface="Trebuchet MS"/>
              </a:rPr>
              <a:t>hint</a:t>
            </a:r>
            <a:r>
              <a:rPr sz="950" b="1" spc="45" dirty="0">
                <a:solidFill>
                  <a:srgbClr val="333333"/>
                </a:solidFill>
                <a:latin typeface="微软雅黑"/>
                <a:cs typeface="微软雅黑"/>
              </a:rPr>
              <a:t>（</a:t>
            </a:r>
            <a:r>
              <a:rPr sz="950" b="1" spc="25" dirty="0">
                <a:solidFill>
                  <a:srgbClr val="333333"/>
                </a:solidFill>
                <a:latin typeface="微软雅黑"/>
                <a:cs typeface="微软雅黑"/>
              </a:rPr>
              <a:t>根区域）、 </a:t>
            </a:r>
            <a:r>
              <a:rPr sz="950" b="1" spc="65" dirty="0">
                <a:solidFill>
                  <a:srgbClr val="333333"/>
                </a:solidFill>
                <a:latin typeface="Trebuchet MS"/>
                <a:cs typeface="Trebuchet MS"/>
              </a:rPr>
              <a:t>master</a:t>
            </a:r>
            <a:r>
              <a:rPr sz="950" b="1" spc="25" dirty="0">
                <a:solidFill>
                  <a:srgbClr val="333333"/>
                </a:solidFill>
                <a:latin typeface="微软雅黑"/>
                <a:cs typeface="微软雅黑"/>
              </a:rPr>
              <a:t>（主区域）、</a:t>
            </a:r>
            <a:r>
              <a:rPr sz="950" b="1" spc="50" dirty="0">
                <a:solidFill>
                  <a:srgbClr val="333333"/>
                </a:solidFill>
                <a:latin typeface="Trebuchet MS"/>
                <a:cs typeface="Trebuchet MS"/>
              </a:rPr>
              <a:t>slave</a:t>
            </a:r>
            <a:r>
              <a:rPr sz="950" b="1" spc="25" dirty="0">
                <a:solidFill>
                  <a:srgbClr val="333333"/>
                </a:solidFill>
                <a:latin typeface="微软雅黑"/>
                <a:cs typeface="微软雅黑"/>
              </a:rPr>
              <a:t>（辅助区域），其中常用的</a:t>
            </a:r>
            <a:r>
              <a:rPr sz="950" b="1" spc="65" dirty="0">
                <a:solidFill>
                  <a:srgbClr val="333333"/>
                </a:solidFill>
                <a:latin typeface="Trebuchet MS"/>
                <a:cs typeface="Trebuchet MS"/>
              </a:rPr>
              <a:t>master</a:t>
            </a:r>
            <a:r>
              <a:rPr sz="950" b="1" spc="25" dirty="0">
                <a:solidFill>
                  <a:srgbClr val="333333"/>
                </a:solidFill>
                <a:latin typeface="微软雅黑"/>
                <a:cs typeface="微软雅黑"/>
              </a:rPr>
              <a:t>和</a:t>
            </a:r>
            <a:r>
              <a:rPr sz="950" b="1" spc="50" dirty="0">
                <a:solidFill>
                  <a:srgbClr val="333333"/>
                </a:solidFill>
                <a:latin typeface="Trebuchet MS"/>
                <a:cs typeface="Trebuchet MS"/>
              </a:rPr>
              <a:t>slave</a:t>
            </a:r>
            <a:r>
              <a:rPr sz="950" b="1" spc="20" dirty="0">
                <a:solidFill>
                  <a:srgbClr val="333333"/>
                </a:solidFill>
                <a:latin typeface="微软雅黑"/>
                <a:cs typeface="微软雅黑"/>
              </a:rPr>
              <a:t>指的就是主服务器和从服务器。 </a:t>
            </a:r>
            <a:r>
              <a:rPr sz="950" b="1" spc="25" dirty="0">
                <a:solidFill>
                  <a:srgbClr val="333333"/>
                </a:solidFill>
                <a:latin typeface="微软雅黑"/>
                <a:cs typeface="微软雅黑"/>
              </a:rPr>
              <a:t>将域名解析为</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地址的正向解析参数和将</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地址解析为域名的反向解析参数分别如图</a:t>
            </a:r>
            <a:r>
              <a:rPr sz="950" b="1" spc="-10" dirty="0">
                <a:solidFill>
                  <a:srgbClr val="333333"/>
                </a:solidFill>
                <a:latin typeface="Trebuchet MS"/>
                <a:cs typeface="Trebuchet MS"/>
              </a:rPr>
              <a:t>13-3</a:t>
            </a:r>
            <a:r>
              <a:rPr sz="950" b="1" spc="25" dirty="0">
                <a:solidFill>
                  <a:srgbClr val="333333"/>
                </a:solidFill>
                <a:latin typeface="微软雅黑"/>
                <a:cs typeface="微软雅黑"/>
              </a:rPr>
              <a:t>和图</a:t>
            </a:r>
            <a:r>
              <a:rPr sz="950" b="1" spc="-10" dirty="0">
                <a:solidFill>
                  <a:srgbClr val="333333"/>
                </a:solidFill>
                <a:latin typeface="Trebuchet MS"/>
                <a:cs typeface="Trebuchet MS"/>
              </a:rPr>
              <a:t>13-4</a:t>
            </a:r>
            <a:r>
              <a:rPr sz="950" b="1" spc="25" dirty="0">
                <a:solidFill>
                  <a:srgbClr val="333333"/>
                </a:solidFill>
                <a:latin typeface="微软雅黑"/>
                <a:cs typeface="微软雅黑"/>
              </a:rPr>
              <a:t>所 </a:t>
            </a:r>
            <a:r>
              <a:rPr sz="950" b="1" spc="30" dirty="0">
                <a:solidFill>
                  <a:srgbClr val="333333"/>
                </a:solidFill>
                <a:latin typeface="微软雅黑"/>
                <a:cs typeface="微软雅黑"/>
              </a:rPr>
              <a:t> </a:t>
            </a:r>
            <a:r>
              <a:rPr sz="950" b="1" spc="25" dirty="0">
                <a:solidFill>
                  <a:srgbClr val="333333"/>
                </a:solidFill>
                <a:latin typeface="微软雅黑"/>
                <a:cs typeface="微软雅黑"/>
              </a:rPr>
              <a:t>示。</a:t>
            </a:r>
            <a:endParaRPr sz="950">
              <a:latin typeface="微软雅黑"/>
              <a:cs typeface="微软雅黑"/>
            </a:endParaRPr>
          </a:p>
        </p:txBody>
      </p:sp>
      <p:sp>
        <p:nvSpPr>
          <p:cNvPr id="22" name="object 2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8324" y="332672"/>
            <a:ext cx="5784215" cy="1779270"/>
          </a:xfrm>
          <a:prstGeom prst="rect">
            <a:avLst/>
          </a:prstGeom>
        </p:spPr>
        <p:txBody>
          <a:bodyPr vert="horz" wrap="square" lIns="0" tIns="12065" rIns="0" bIns="0" rtlCol="0">
            <a:spAutoFit/>
          </a:bodyPr>
          <a:lstStyle/>
          <a:p>
            <a:pPr marL="50800" marR="43180">
              <a:lnSpc>
                <a:spcPct val="131600"/>
              </a:lnSpc>
              <a:spcBef>
                <a:spcPts val="95"/>
              </a:spcBef>
            </a:pPr>
            <a:r>
              <a:rPr sz="950" b="1" spc="25" dirty="0">
                <a:solidFill>
                  <a:srgbClr val="333333"/>
                </a:solidFill>
                <a:latin typeface="微软雅黑"/>
                <a:cs typeface="微软雅黑"/>
              </a:rPr>
              <a:t>下面的实验中会分别修改</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服务程序的主配置文件、区域配置文件与数据配置文件。如果在实验中</a:t>
            </a:r>
            <a:r>
              <a:rPr sz="950" b="1" spc="-675" dirty="0">
                <a:solidFill>
                  <a:srgbClr val="333333"/>
                </a:solidFill>
                <a:latin typeface="微软雅黑"/>
                <a:cs typeface="微软雅黑"/>
              </a:rPr>
              <a:t>遇</a:t>
            </a:r>
            <a:r>
              <a:rPr sz="1200" baseline="34722" dirty="0">
                <a:latin typeface="小哥哥网恋吗"/>
                <a:cs typeface="小哥哥网恋吗"/>
              </a:rPr>
              <a:t>5/20 </a:t>
            </a:r>
            <a:r>
              <a:rPr sz="950" b="1" spc="25" dirty="0">
                <a:solidFill>
                  <a:srgbClr val="333333"/>
                </a:solidFill>
                <a:latin typeface="微软雅黑"/>
                <a:cs typeface="微软雅黑"/>
              </a:rPr>
              <a:t>到了</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服务程序启动失败的情况，而您认为这是由于参数写错而导致的，则可以执行</a:t>
            </a:r>
            <a:r>
              <a:rPr sz="950" b="1" spc="60" dirty="0">
                <a:solidFill>
                  <a:srgbClr val="333333"/>
                </a:solidFill>
                <a:latin typeface="Trebuchet MS"/>
                <a:cs typeface="Trebuchet MS"/>
              </a:rPr>
              <a:t>named- </a:t>
            </a:r>
            <a:r>
              <a:rPr sz="950" b="1" spc="65" dirty="0">
                <a:solidFill>
                  <a:srgbClr val="333333"/>
                </a:solidFill>
                <a:latin typeface="Trebuchet MS"/>
                <a:cs typeface="Trebuchet MS"/>
              </a:rPr>
              <a:t> </a:t>
            </a:r>
            <a:r>
              <a:rPr sz="950" b="1" spc="45" dirty="0">
                <a:solidFill>
                  <a:srgbClr val="333333"/>
                </a:solidFill>
                <a:latin typeface="Trebuchet MS"/>
                <a:cs typeface="Trebuchet MS"/>
              </a:rPr>
              <a:t>checkconf</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和</a:t>
            </a:r>
            <a:r>
              <a:rPr sz="950" b="1" spc="45" dirty="0">
                <a:solidFill>
                  <a:srgbClr val="333333"/>
                </a:solidFill>
                <a:latin typeface="Trebuchet MS"/>
                <a:cs typeface="Trebuchet MS"/>
              </a:rPr>
              <a:t>named-checkzone</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，分别检查主配置文件与数据配置文件中语法或参数的错</a:t>
            </a:r>
            <a:endParaRPr sz="950">
              <a:latin typeface="微软雅黑"/>
              <a:cs typeface="微软雅黑"/>
            </a:endParaRPr>
          </a:p>
          <a:p>
            <a:pPr marL="50800">
              <a:lnSpc>
                <a:spcPct val="100000"/>
              </a:lnSpc>
              <a:spcBef>
                <a:spcPts val="360"/>
              </a:spcBef>
            </a:pPr>
            <a:r>
              <a:rPr sz="950" b="1" spc="25" dirty="0">
                <a:solidFill>
                  <a:srgbClr val="333333"/>
                </a:solidFill>
                <a:latin typeface="微软雅黑"/>
                <a:cs typeface="微软雅黑"/>
              </a:rPr>
              <a:t>误。</a:t>
            </a:r>
            <a:endParaRPr sz="950">
              <a:latin typeface="微软雅黑"/>
              <a:cs typeface="微软雅黑"/>
            </a:endParaRPr>
          </a:p>
          <a:p>
            <a:pPr>
              <a:lnSpc>
                <a:spcPct val="100000"/>
              </a:lnSpc>
              <a:spcBef>
                <a:spcPts val="60"/>
              </a:spcBef>
            </a:pPr>
            <a:endParaRPr sz="650">
              <a:latin typeface="微软雅黑"/>
              <a:cs typeface="微软雅黑"/>
            </a:endParaRPr>
          </a:p>
          <a:p>
            <a:pPr marL="50800">
              <a:lnSpc>
                <a:spcPct val="100000"/>
              </a:lnSpc>
            </a:pPr>
            <a:r>
              <a:rPr sz="950" b="1" spc="-25" dirty="0">
                <a:solidFill>
                  <a:srgbClr val="777777"/>
                </a:solidFill>
                <a:latin typeface="Trebuchet MS"/>
                <a:cs typeface="Trebuchet MS"/>
              </a:rPr>
              <a:t>13.2.1</a:t>
            </a:r>
            <a:r>
              <a:rPr sz="950" b="1" spc="-35" dirty="0">
                <a:solidFill>
                  <a:srgbClr val="777777"/>
                </a:solidFill>
                <a:latin typeface="Trebuchet MS"/>
                <a:cs typeface="Trebuchet MS"/>
              </a:rPr>
              <a:t> </a:t>
            </a:r>
            <a:r>
              <a:rPr sz="950" b="1" spc="25" dirty="0">
                <a:solidFill>
                  <a:srgbClr val="777777"/>
                </a:solidFill>
                <a:latin typeface="微软雅黑"/>
                <a:cs typeface="微软雅黑"/>
              </a:rPr>
              <a:t>正向解析实验</a:t>
            </a:r>
            <a:endParaRPr sz="950">
              <a:latin typeface="微软雅黑"/>
              <a:cs typeface="微软雅黑"/>
            </a:endParaRPr>
          </a:p>
          <a:p>
            <a:pPr marL="50800" marR="123189" algn="just">
              <a:lnSpc>
                <a:spcPct val="131600"/>
              </a:lnSpc>
              <a:spcBef>
                <a:spcPts val="905"/>
              </a:spcBef>
            </a:pPr>
            <a:r>
              <a:rPr sz="950" b="1" spc="25" dirty="0">
                <a:solidFill>
                  <a:srgbClr val="333333"/>
                </a:solidFill>
                <a:latin typeface="微软雅黑"/>
                <a:cs typeface="微软雅黑"/>
              </a:rPr>
              <a:t>在</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域名解析服务中，正向解析是指根据域名（主机名）查找到对应的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地址。也就是说，当用户输 入了一个域名后，</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服务程序会自动进行查找，并将匹配到的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地址返给用户。如图</a:t>
            </a:r>
            <a:r>
              <a:rPr sz="950" b="1" spc="-10" dirty="0">
                <a:solidFill>
                  <a:srgbClr val="333333"/>
                </a:solidFill>
                <a:latin typeface="Trebuchet MS"/>
                <a:cs typeface="Trebuchet MS"/>
              </a:rPr>
              <a:t>13-5</a:t>
            </a:r>
            <a:r>
              <a:rPr sz="950" b="1" spc="20" dirty="0">
                <a:solidFill>
                  <a:srgbClr val="333333"/>
                </a:solidFill>
                <a:latin typeface="微软雅黑"/>
                <a:cs typeface="微软雅黑"/>
              </a:rPr>
              <a:t>所示，这也 </a:t>
            </a:r>
            <a:r>
              <a:rPr sz="950" b="1" spc="25" dirty="0">
                <a:solidFill>
                  <a:srgbClr val="333333"/>
                </a:solidFill>
                <a:latin typeface="微软雅黑"/>
                <a:cs typeface="微软雅黑"/>
              </a:rPr>
              <a:t>是最常用的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工作模式。</a:t>
            </a:r>
            <a:endParaRPr sz="950">
              <a:latin typeface="微软雅黑"/>
              <a:cs typeface="微软雅黑"/>
            </a:endParaRPr>
          </a:p>
        </p:txBody>
      </p:sp>
      <p:pic>
        <p:nvPicPr>
          <p:cNvPr id="3" name="object 3"/>
          <p:cNvPicPr/>
          <p:nvPr/>
        </p:nvPicPr>
        <p:blipFill>
          <a:blip r:embed="rId3" cstate="print"/>
          <a:stretch>
            <a:fillRect/>
          </a:stretch>
        </p:blipFill>
        <p:spPr>
          <a:xfrm>
            <a:off x="959124" y="2216848"/>
            <a:ext cx="5650951" cy="810001"/>
          </a:xfrm>
          <a:prstGeom prst="rect">
            <a:avLst/>
          </a:prstGeom>
        </p:spPr>
      </p:pic>
      <p:grpSp>
        <p:nvGrpSpPr>
          <p:cNvPr id="4" name="object 4"/>
          <p:cNvGrpSpPr/>
          <p:nvPr/>
        </p:nvGrpSpPr>
        <p:grpSpPr>
          <a:xfrm>
            <a:off x="959124" y="4132309"/>
            <a:ext cx="5651500" cy="1181735"/>
            <a:chOff x="959124" y="4132309"/>
            <a:chExt cx="5651500" cy="1181735"/>
          </a:xfrm>
        </p:grpSpPr>
        <p:sp>
          <p:nvSpPr>
            <p:cNvPr id="5" name="object 5"/>
            <p:cNvSpPr/>
            <p:nvPr/>
          </p:nvSpPr>
          <p:spPr>
            <a:xfrm>
              <a:off x="963889" y="4137074"/>
              <a:ext cx="5641975" cy="1172210"/>
            </a:xfrm>
            <a:custGeom>
              <a:avLst/>
              <a:gdLst/>
              <a:ahLst/>
              <a:cxnLst/>
              <a:rect l="l" t="t" r="r" b="b"/>
              <a:pathLst>
                <a:path w="5641975" h="1172210">
                  <a:moveTo>
                    <a:pt x="5617597" y="1172119"/>
                  </a:moveTo>
                  <a:lnTo>
                    <a:pt x="23823" y="1172119"/>
                  </a:lnTo>
                  <a:lnTo>
                    <a:pt x="20659" y="1171967"/>
                  </a:lnTo>
                  <a:lnTo>
                    <a:pt x="0" y="1151421"/>
                  </a:lnTo>
                  <a:lnTo>
                    <a:pt x="0" y="1148296"/>
                  </a:lnTo>
                  <a:lnTo>
                    <a:pt x="0" y="20545"/>
                  </a:lnTo>
                  <a:lnTo>
                    <a:pt x="20659" y="0"/>
                  </a:lnTo>
                  <a:lnTo>
                    <a:pt x="5620752" y="0"/>
                  </a:lnTo>
                  <a:lnTo>
                    <a:pt x="5641421" y="20545"/>
                  </a:lnTo>
                  <a:lnTo>
                    <a:pt x="5641421" y="1151421"/>
                  </a:lnTo>
                  <a:lnTo>
                    <a:pt x="5620752" y="1171967"/>
                  </a:lnTo>
                  <a:lnTo>
                    <a:pt x="5617597" y="1172119"/>
                  </a:lnTo>
                  <a:close/>
                </a:path>
              </a:pathLst>
            </a:custGeom>
            <a:solidFill>
              <a:srgbClr val="F8F8F8"/>
            </a:solidFill>
          </p:spPr>
          <p:txBody>
            <a:bodyPr wrap="square" lIns="0" tIns="0" rIns="0" bIns="0" rtlCol="0"/>
            <a:lstStyle/>
            <a:p>
              <a:endParaRPr/>
            </a:p>
          </p:txBody>
        </p:sp>
        <p:sp>
          <p:nvSpPr>
            <p:cNvPr id="6" name="object 6"/>
            <p:cNvSpPr/>
            <p:nvPr/>
          </p:nvSpPr>
          <p:spPr>
            <a:xfrm>
              <a:off x="963889" y="4137074"/>
              <a:ext cx="5641975" cy="1172210"/>
            </a:xfrm>
            <a:custGeom>
              <a:avLst/>
              <a:gdLst/>
              <a:ahLst/>
              <a:cxnLst/>
              <a:rect l="l" t="t" r="r" b="b"/>
              <a:pathLst>
                <a:path w="5641975" h="1172210">
                  <a:moveTo>
                    <a:pt x="0" y="114829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1148296"/>
                  </a:lnTo>
                  <a:lnTo>
                    <a:pt x="5641421" y="1151421"/>
                  </a:lnTo>
                  <a:lnTo>
                    <a:pt x="5640821" y="1154404"/>
                  </a:lnTo>
                  <a:lnTo>
                    <a:pt x="5639610" y="1157225"/>
                  </a:lnTo>
                  <a:lnTo>
                    <a:pt x="5638400" y="1160055"/>
                  </a:lnTo>
                  <a:lnTo>
                    <a:pt x="5626717" y="1169889"/>
                  </a:lnTo>
                  <a:lnTo>
                    <a:pt x="5623792" y="1171223"/>
                  </a:lnTo>
                  <a:lnTo>
                    <a:pt x="5620752" y="1171967"/>
                  </a:lnTo>
                  <a:lnTo>
                    <a:pt x="5617597" y="1172119"/>
                  </a:lnTo>
                  <a:lnTo>
                    <a:pt x="23823" y="1172119"/>
                  </a:lnTo>
                  <a:lnTo>
                    <a:pt x="20659" y="1171967"/>
                  </a:lnTo>
                  <a:lnTo>
                    <a:pt x="17629" y="1171223"/>
                  </a:lnTo>
                  <a:lnTo>
                    <a:pt x="14703" y="1169889"/>
                  </a:lnTo>
                  <a:lnTo>
                    <a:pt x="11787" y="1168698"/>
                  </a:lnTo>
                  <a:lnTo>
                    <a:pt x="1810" y="1157225"/>
                  </a:lnTo>
                  <a:lnTo>
                    <a:pt x="600" y="1154404"/>
                  </a:lnTo>
                  <a:lnTo>
                    <a:pt x="0" y="1151421"/>
                  </a:lnTo>
                  <a:lnTo>
                    <a:pt x="0" y="1148296"/>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4218172"/>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7029255"/>
            <a:ext cx="5651500" cy="838835"/>
            <a:chOff x="959124" y="7029255"/>
            <a:chExt cx="5651500" cy="838835"/>
          </a:xfrm>
        </p:grpSpPr>
        <p:sp>
          <p:nvSpPr>
            <p:cNvPr id="9" name="object 9"/>
            <p:cNvSpPr/>
            <p:nvPr/>
          </p:nvSpPr>
          <p:spPr>
            <a:xfrm>
              <a:off x="963889" y="7034020"/>
              <a:ext cx="5641975" cy="829310"/>
            </a:xfrm>
            <a:custGeom>
              <a:avLst/>
              <a:gdLst/>
              <a:ahLst/>
              <a:cxnLst/>
              <a:rect l="l" t="t" r="r" b="b"/>
              <a:pathLst>
                <a:path w="5641975" h="829309">
                  <a:moveTo>
                    <a:pt x="5617597" y="829060"/>
                  </a:moveTo>
                  <a:lnTo>
                    <a:pt x="23823" y="829060"/>
                  </a:lnTo>
                  <a:lnTo>
                    <a:pt x="20659" y="828907"/>
                  </a:lnTo>
                  <a:lnTo>
                    <a:pt x="0" y="808209"/>
                  </a:lnTo>
                  <a:lnTo>
                    <a:pt x="0" y="805236"/>
                  </a:lnTo>
                  <a:lnTo>
                    <a:pt x="0" y="20545"/>
                  </a:lnTo>
                  <a:lnTo>
                    <a:pt x="20659" y="0"/>
                  </a:lnTo>
                  <a:lnTo>
                    <a:pt x="5620752" y="0"/>
                  </a:lnTo>
                  <a:lnTo>
                    <a:pt x="5641421" y="20545"/>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10" name="object 10"/>
            <p:cNvSpPr/>
            <p:nvPr/>
          </p:nvSpPr>
          <p:spPr>
            <a:xfrm>
              <a:off x="963889" y="7034020"/>
              <a:ext cx="5641975" cy="829310"/>
            </a:xfrm>
            <a:custGeom>
              <a:avLst/>
              <a:gdLst/>
              <a:ahLst/>
              <a:cxnLst/>
              <a:rect l="l" t="t" r="r" b="b"/>
              <a:pathLst>
                <a:path w="5641975" h="829309">
                  <a:moveTo>
                    <a:pt x="0" y="805236"/>
                  </a:moveTo>
                  <a:lnTo>
                    <a:pt x="0" y="23823"/>
                  </a:lnTo>
                  <a:lnTo>
                    <a:pt x="0" y="20545"/>
                  </a:lnTo>
                  <a:lnTo>
                    <a:pt x="600" y="17419"/>
                  </a:lnTo>
                  <a:lnTo>
                    <a:pt x="1810" y="14294"/>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294"/>
                  </a:lnTo>
                  <a:lnTo>
                    <a:pt x="5640821" y="17419"/>
                  </a:lnTo>
                  <a:lnTo>
                    <a:pt x="5641421" y="20545"/>
                  </a:lnTo>
                  <a:lnTo>
                    <a:pt x="5641421" y="23823"/>
                  </a:lnTo>
                  <a:lnTo>
                    <a:pt x="5641421" y="805236"/>
                  </a:lnTo>
                  <a:lnTo>
                    <a:pt x="5641421" y="808209"/>
                  </a:lnTo>
                  <a:lnTo>
                    <a:pt x="5640821" y="811192"/>
                  </a:lnTo>
                  <a:lnTo>
                    <a:pt x="5639610" y="814022"/>
                  </a:lnTo>
                  <a:lnTo>
                    <a:pt x="5638400" y="816853"/>
                  </a:lnTo>
                  <a:lnTo>
                    <a:pt x="5626717" y="826973"/>
                  </a:lnTo>
                  <a:lnTo>
                    <a:pt x="5623792" y="828316"/>
                  </a:lnTo>
                  <a:lnTo>
                    <a:pt x="5620752" y="828907"/>
                  </a:lnTo>
                  <a:lnTo>
                    <a:pt x="5617597" y="829060"/>
                  </a:lnTo>
                  <a:lnTo>
                    <a:pt x="23823" y="829060"/>
                  </a:lnTo>
                  <a:lnTo>
                    <a:pt x="20659" y="828907"/>
                  </a:lnTo>
                  <a:lnTo>
                    <a:pt x="17629" y="828316"/>
                  </a:lnTo>
                  <a:lnTo>
                    <a:pt x="14703" y="826973"/>
                  </a:lnTo>
                  <a:lnTo>
                    <a:pt x="11787" y="825782"/>
                  </a:lnTo>
                  <a:lnTo>
                    <a:pt x="1810" y="814022"/>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7115118"/>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8534905"/>
            <a:ext cx="5651500" cy="1010285"/>
            <a:chOff x="959124" y="8534905"/>
            <a:chExt cx="5651500" cy="1010285"/>
          </a:xfrm>
        </p:grpSpPr>
        <p:sp>
          <p:nvSpPr>
            <p:cNvPr id="13" name="object 13"/>
            <p:cNvSpPr/>
            <p:nvPr/>
          </p:nvSpPr>
          <p:spPr>
            <a:xfrm>
              <a:off x="963889" y="8539670"/>
              <a:ext cx="5641975" cy="1000760"/>
            </a:xfrm>
            <a:custGeom>
              <a:avLst/>
              <a:gdLst/>
              <a:ahLst/>
              <a:cxnLst/>
              <a:rect l="l" t="t" r="r" b="b"/>
              <a:pathLst>
                <a:path w="5641975" h="1000759">
                  <a:moveTo>
                    <a:pt x="5617597" y="1000589"/>
                  </a:moveTo>
                  <a:lnTo>
                    <a:pt x="23823" y="1000589"/>
                  </a:lnTo>
                  <a:lnTo>
                    <a:pt x="20659" y="1000294"/>
                  </a:lnTo>
                  <a:lnTo>
                    <a:pt x="0" y="979892"/>
                  </a:lnTo>
                  <a:lnTo>
                    <a:pt x="0" y="976766"/>
                  </a:lnTo>
                  <a:lnTo>
                    <a:pt x="0" y="20402"/>
                  </a:lnTo>
                  <a:lnTo>
                    <a:pt x="20659" y="0"/>
                  </a:lnTo>
                  <a:lnTo>
                    <a:pt x="5620752" y="0"/>
                  </a:lnTo>
                  <a:lnTo>
                    <a:pt x="5641421" y="20402"/>
                  </a:lnTo>
                  <a:lnTo>
                    <a:pt x="5641421" y="979892"/>
                  </a:lnTo>
                  <a:lnTo>
                    <a:pt x="5620752" y="1000294"/>
                  </a:lnTo>
                  <a:lnTo>
                    <a:pt x="5617597" y="1000589"/>
                  </a:lnTo>
                  <a:close/>
                </a:path>
              </a:pathLst>
            </a:custGeom>
            <a:solidFill>
              <a:srgbClr val="F8F8F8"/>
            </a:solidFill>
          </p:spPr>
          <p:txBody>
            <a:bodyPr wrap="square" lIns="0" tIns="0" rIns="0" bIns="0" rtlCol="0"/>
            <a:lstStyle/>
            <a:p>
              <a:endParaRPr/>
            </a:p>
          </p:txBody>
        </p:sp>
        <p:sp>
          <p:nvSpPr>
            <p:cNvPr id="14" name="object 14"/>
            <p:cNvSpPr/>
            <p:nvPr/>
          </p:nvSpPr>
          <p:spPr>
            <a:xfrm>
              <a:off x="963889" y="8539670"/>
              <a:ext cx="5641975" cy="1000760"/>
            </a:xfrm>
            <a:custGeom>
              <a:avLst/>
              <a:gdLst/>
              <a:ahLst/>
              <a:cxnLst/>
              <a:rect l="l" t="t" r="r" b="b"/>
              <a:pathLst>
                <a:path w="5641975" h="1000759">
                  <a:moveTo>
                    <a:pt x="0" y="976766"/>
                  </a:moveTo>
                  <a:lnTo>
                    <a:pt x="0" y="23823"/>
                  </a:lnTo>
                  <a:lnTo>
                    <a:pt x="0" y="20402"/>
                  </a:lnTo>
                  <a:lnTo>
                    <a:pt x="600" y="17267"/>
                  </a:lnTo>
                  <a:lnTo>
                    <a:pt x="1810" y="14446"/>
                  </a:lnTo>
                  <a:lnTo>
                    <a:pt x="3020" y="11616"/>
                  </a:lnTo>
                  <a:lnTo>
                    <a:pt x="4745" y="9081"/>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782"/>
                  </a:lnTo>
                  <a:lnTo>
                    <a:pt x="5629633" y="2830"/>
                  </a:lnTo>
                  <a:lnTo>
                    <a:pt x="5639610" y="14446"/>
                  </a:lnTo>
                  <a:lnTo>
                    <a:pt x="5640821" y="17267"/>
                  </a:lnTo>
                  <a:lnTo>
                    <a:pt x="5641421" y="20402"/>
                  </a:lnTo>
                  <a:lnTo>
                    <a:pt x="5641421" y="23823"/>
                  </a:lnTo>
                  <a:lnTo>
                    <a:pt x="5641421" y="976766"/>
                  </a:lnTo>
                  <a:lnTo>
                    <a:pt x="5641421" y="979892"/>
                  </a:lnTo>
                  <a:lnTo>
                    <a:pt x="5640821" y="982874"/>
                  </a:lnTo>
                  <a:lnTo>
                    <a:pt x="5639610" y="985695"/>
                  </a:lnTo>
                  <a:lnTo>
                    <a:pt x="5638400" y="988525"/>
                  </a:lnTo>
                  <a:lnTo>
                    <a:pt x="5617597" y="1000589"/>
                  </a:lnTo>
                  <a:lnTo>
                    <a:pt x="23823" y="1000589"/>
                  </a:lnTo>
                  <a:lnTo>
                    <a:pt x="1810" y="985552"/>
                  </a:lnTo>
                  <a:lnTo>
                    <a:pt x="600" y="982722"/>
                  </a:lnTo>
                  <a:lnTo>
                    <a:pt x="0" y="979892"/>
                  </a:lnTo>
                  <a:lnTo>
                    <a:pt x="0" y="97676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8620768"/>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3138133"/>
            <a:ext cx="5670550" cy="631888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13-5</a:t>
            </a:r>
            <a:r>
              <a:rPr sz="950" b="1" spc="-35" dirty="0">
                <a:solidFill>
                  <a:srgbClr val="333333"/>
                </a:solidFill>
                <a:latin typeface="Trebuchet MS"/>
                <a:cs typeface="Trebuchet MS"/>
              </a:rPr>
              <a:t> </a:t>
            </a:r>
            <a:r>
              <a:rPr sz="950" b="1" spc="25" dirty="0">
                <a:solidFill>
                  <a:srgbClr val="333333"/>
                </a:solidFill>
                <a:latin typeface="微软雅黑"/>
                <a:cs typeface="微软雅黑"/>
              </a:rPr>
              <a:t>正向解析技术示意图</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：编辑区域配置文件。该文件中默认已经有了一些无关紧要的解析参数，旨在让用户有一个参考。 我们可以将下面的参数添加到区域配置文件的最下面，当然，也可以将该文件中的原有信息全部清空， </a:t>
            </a:r>
            <a:r>
              <a:rPr sz="950" b="1" spc="30" dirty="0">
                <a:solidFill>
                  <a:srgbClr val="333333"/>
                </a:solidFill>
                <a:latin typeface="微软雅黑"/>
                <a:cs typeface="微软雅黑"/>
              </a:rPr>
              <a:t> </a:t>
            </a:r>
            <a:r>
              <a:rPr sz="950" b="1" spc="25" dirty="0">
                <a:solidFill>
                  <a:srgbClr val="333333"/>
                </a:solidFill>
                <a:latin typeface="微软雅黑"/>
                <a:cs typeface="微软雅黑"/>
              </a:rPr>
              <a:t>而只保留自己的域名解析信息：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213360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/etc/named.rfc1912.zones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zone </a:t>
            </a:r>
            <a:r>
              <a:rPr sz="850" spc="30" dirty="0">
                <a:solidFill>
                  <a:srgbClr val="333333"/>
                </a:solidFill>
                <a:latin typeface="Lucida Console"/>
                <a:cs typeface="Lucida Console"/>
              </a:rPr>
              <a:t>"linuxprobe.com"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674370">
              <a:lnSpc>
                <a:spcPct val="100000"/>
              </a:lnSpc>
              <a:spcBef>
                <a:spcPts val="330"/>
              </a:spcBef>
            </a:pPr>
            <a:r>
              <a:rPr sz="850" spc="25" dirty="0">
                <a:solidFill>
                  <a:srgbClr val="333333"/>
                </a:solidFill>
                <a:latin typeface="Lucida Console"/>
                <a:cs typeface="Lucida Console"/>
              </a:rPr>
              <a:t>type</a:t>
            </a:r>
            <a:r>
              <a:rPr sz="850" spc="-30" dirty="0">
                <a:solidFill>
                  <a:srgbClr val="333333"/>
                </a:solidFill>
                <a:latin typeface="Lucida Console"/>
                <a:cs typeface="Lucida Console"/>
              </a:rPr>
              <a:t> </a:t>
            </a:r>
            <a:r>
              <a:rPr sz="850" spc="30" dirty="0">
                <a:solidFill>
                  <a:srgbClr val="333333"/>
                </a:solidFill>
                <a:latin typeface="Lucida Console"/>
                <a:cs typeface="Lucida Console"/>
              </a:rPr>
              <a:t>master;</a:t>
            </a:r>
            <a:endParaRPr sz="850">
              <a:latin typeface="Lucida Console"/>
              <a:cs typeface="Lucida Console"/>
            </a:endParaRPr>
          </a:p>
          <a:p>
            <a:pPr marL="674370" marR="3118485">
              <a:lnSpc>
                <a:spcPct val="132400"/>
              </a:lnSpc>
            </a:pPr>
            <a:r>
              <a:rPr sz="850" spc="25" dirty="0">
                <a:solidFill>
                  <a:srgbClr val="333333"/>
                </a:solidFill>
                <a:latin typeface="Lucida Console"/>
                <a:cs typeface="Lucida Console"/>
              </a:rPr>
              <a:t>file </a:t>
            </a:r>
            <a:r>
              <a:rPr sz="850" spc="30" dirty="0">
                <a:solidFill>
                  <a:srgbClr val="333333"/>
                </a:solidFill>
                <a:latin typeface="Lucida Console"/>
                <a:cs typeface="Lucida Console"/>
              </a:rPr>
              <a:t>"linuxprobe.com.zone";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allow-update</a:t>
            </a:r>
            <a:r>
              <a:rPr sz="850" spc="15" dirty="0">
                <a:solidFill>
                  <a:srgbClr val="333333"/>
                </a:solidFill>
                <a:latin typeface="Lucida Console"/>
                <a:cs typeface="Lucida Console"/>
              </a:rPr>
              <a:t> </a:t>
            </a:r>
            <a:r>
              <a:rPr sz="850" spc="30" dirty="0">
                <a:solidFill>
                  <a:srgbClr val="333333"/>
                </a:solidFill>
                <a:latin typeface="Lucida Console"/>
                <a:cs typeface="Lucida Console"/>
              </a:rPr>
              <a:t>{none;};</a:t>
            </a:r>
            <a:endParaRPr sz="850">
              <a:latin typeface="Lucida Console"/>
              <a:cs typeface="Lucida Console"/>
            </a:endParaRPr>
          </a:p>
          <a:p>
            <a:pPr marL="136525">
              <a:lnSpc>
                <a:spcPct val="100000"/>
              </a:lnSpc>
              <a:spcBef>
                <a:spcPts val="334"/>
              </a:spcBef>
            </a:pPr>
            <a:r>
              <a:rPr sz="850" spc="20"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150">
              <a:latin typeface="Lucida Console"/>
              <a:cs typeface="Lucida Console"/>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marR="5080">
              <a:lnSpc>
                <a:spcPct val="197400"/>
              </a:lnSpc>
              <a:spcBef>
                <a:spcPts val="200"/>
              </a:spcBef>
            </a:pPr>
            <a:r>
              <a:rPr sz="950" b="1" spc="25" dirty="0">
                <a:solidFill>
                  <a:srgbClr val="333333"/>
                </a:solidFill>
                <a:latin typeface="微软雅黑"/>
                <a:cs typeface="微软雅黑"/>
              </a:rPr>
              <a:t>配置文件中的代码缩进仅是为了提升阅读体验，有无缩进对参数效果均没有任何影响，不排版也没问题</a:t>
            </a:r>
            <a:r>
              <a:rPr sz="950" b="1" dirty="0">
                <a:solidFill>
                  <a:srgbClr val="333333"/>
                </a:solidFill>
                <a:latin typeface="Trebuchet MS"/>
                <a:cs typeface="Trebuchet MS"/>
              </a:rPr>
              <a:t>~ </a:t>
            </a: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：编辑数据配置文件。可以从</a:t>
            </a:r>
            <a:r>
              <a:rPr sz="950" b="1" spc="60" dirty="0">
                <a:solidFill>
                  <a:srgbClr val="333333"/>
                </a:solidFill>
                <a:latin typeface="Trebuchet MS"/>
                <a:cs typeface="Trebuchet MS"/>
              </a:rPr>
              <a:t>/var/named</a:t>
            </a:r>
            <a:r>
              <a:rPr sz="950" b="1" spc="25" dirty="0">
                <a:solidFill>
                  <a:srgbClr val="333333"/>
                </a:solidFill>
                <a:latin typeface="微软雅黑"/>
                <a:cs typeface="微软雅黑"/>
              </a:rPr>
              <a:t>目录中复制一份正向解析的模板文件</a:t>
            </a:r>
            <a:endParaRPr sz="950">
              <a:latin typeface="微软雅黑"/>
              <a:cs typeface="微软雅黑"/>
            </a:endParaRPr>
          </a:p>
          <a:p>
            <a:pPr marL="12700" marR="42545" algn="just">
              <a:lnSpc>
                <a:spcPct val="131600"/>
              </a:lnSpc>
            </a:pPr>
            <a:r>
              <a:rPr sz="950" b="1" spc="25" dirty="0">
                <a:solidFill>
                  <a:srgbClr val="333333"/>
                </a:solidFill>
                <a:latin typeface="微软雅黑"/>
                <a:cs typeface="微软雅黑"/>
              </a:rPr>
              <a:t>（</a:t>
            </a:r>
            <a:r>
              <a:rPr sz="950" b="1" spc="50" dirty="0">
                <a:solidFill>
                  <a:srgbClr val="333333"/>
                </a:solidFill>
                <a:latin typeface="Trebuchet MS"/>
                <a:cs typeface="Trebuchet MS"/>
              </a:rPr>
              <a:t>named.localhost</a:t>
            </a:r>
            <a:r>
              <a:rPr sz="950" b="1" spc="25" dirty="0">
                <a:solidFill>
                  <a:srgbClr val="333333"/>
                </a:solidFill>
                <a:latin typeface="微软雅黑"/>
                <a:cs typeface="微软雅黑"/>
              </a:rPr>
              <a:t>），然后把域名和</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地址的对应数据填写数据配置文件中并保存。在复制时记得加 </a:t>
            </a:r>
            <a:r>
              <a:rPr sz="950" b="1" spc="25" dirty="0">
                <a:solidFill>
                  <a:srgbClr val="333333"/>
                </a:solidFill>
                <a:latin typeface="微软雅黑"/>
                <a:cs typeface="微软雅黑"/>
              </a:rPr>
              <a:t>上</a:t>
            </a:r>
            <a:r>
              <a:rPr sz="950" b="1" spc="20" dirty="0">
                <a:solidFill>
                  <a:srgbClr val="333333"/>
                </a:solidFill>
                <a:latin typeface="Trebuchet MS"/>
                <a:cs typeface="Trebuchet MS"/>
              </a:rPr>
              <a:t>-a</a:t>
            </a:r>
            <a:r>
              <a:rPr sz="950" b="1" spc="25" dirty="0">
                <a:solidFill>
                  <a:srgbClr val="333333"/>
                </a:solidFill>
                <a:latin typeface="微软雅黑"/>
                <a:cs typeface="微软雅黑"/>
              </a:rPr>
              <a:t>参数，这可以保留原始文件的所有者、所属组、权限属性等信息，以便让</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服务程序顺利读取文 件内容：</a:t>
            </a:r>
            <a:endParaRPr sz="950">
              <a:latin typeface="微软雅黑"/>
              <a:cs typeface="微软雅黑"/>
            </a:endParaRPr>
          </a:p>
          <a:p>
            <a:pPr>
              <a:lnSpc>
                <a:spcPct val="100000"/>
              </a:lnSpc>
              <a:spcBef>
                <a:spcPts val="50"/>
              </a:spcBef>
            </a:pPr>
            <a:endParaRPr sz="900">
              <a:latin typeface="微软雅黑"/>
              <a:cs typeface="微软雅黑"/>
            </a:endParaRPr>
          </a:p>
          <a:p>
            <a:pPr marL="136525" marR="227457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20" dirty="0">
                <a:solidFill>
                  <a:srgbClr val="333333"/>
                </a:solidFill>
                <a:latin typeface="Lucida Console"/>
                <a:cs typeface="Lucida Console"/>
              </a:rPr>
              <a:t>cd</a:t>
            </a:r>
            <a:r>
              <a:rPr sz="850" spc="25" dirty="0">
                <a:solidFill>
                  <a:srgbClr val="333333"/>
                </a:solidFill>
                <a:latin typeface="Lucida Console"/>
                <a:cs typeface="Lucida Console"/>
              </a:rPr>
              <a:t> </a:t>
            </a:r>
            <a:r>
              <a:rPr sz="850" spc="30" dirty="0">
                <a:solidFill>
                  <a:srgbClr val="333333"/>
                </a:solidFill>
                <a:latin typeface="Lucida Console"/>
                <a:cs typeface="Lucida Console"/>
              </a:rPr>
              <a:t>/var/named/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30" dirty="0">
                <a:solidFill>
                  <a:srgbClr val="333333"/>
                </a:solidFill>
                <a:latin typeface="Lucida Console"/>
                <a:cs typeface="Lucida Console"/>
              </a:rPr>
              <a:t>named]#</a:t>
            </a:r>
            <a:r>
              <a:rPr sz="850" spc="20" dirty="0">
                <a:solidFill>
                  <a:srgbClr val="333333"/>
                </a:solidFill>
                <a:latin typeface="Lucida Console"/>
                <a:cs typeface="Lucida Console"/>
              </a:rPr>
              <a:t> ls </a:t>
            </a:r>
            <a:r>
              <a:rPr sz="850" spc="25" dirty="0">
                <a:solidFill>
                  <a:srgbClr val="333333"/>
                </a:solidFill>
                <a:latin typeface="Lucida Console"/>
                <a:cs typeface="Lucida Console"/>
              </a:rPr>
              <a:t>-al</a:t>
            </a:r>
            <a:r>
              <a:rPr sz="850" spc="20" dirty="0">
                <a:solidFill>
                  <a:srgbClr val="333333"/>
                </a:solidFill>
                <a:latin typeface="Lucida Console"/>
                <a:cs typeface="Lucida Console"/>
              </a:rPr>
              <a:t> </a:t>
            </a:r>
            <a:r>
              <a:rPr sz="850" spc="30" dirty="0">
                <a:solidFill>
                  <a:srgbClr val="333333"/>
                </a:solidFill>
                <a:latin typeface="Lucida Console"/>
                <a:cs typeface="Lucida Console"/>
              </a:rPr>
              <a:t>named.localhost</a:t>
            </a:r>
            <a:endParaRPr sz="850">
              <a:latin typeface="Lucida Console"/>
              <a:cs typeface="Lucida Console"/>
            </a:endParaRPr>
          </a:p>
          <a:p>
            <a:pPr marL="136525" marR="958215">
              <a:lnSpc>
                <a:spcPct val="132400"/>
              </a:lnSpc>
            </a:pPr>
            <a:r>
              <a:rPr sz="850" spc="30" dirty="0">
                <a:solidFill>
                  <a:srgbClr val="333333"/>
                </a:solidFill>
                <a:latin typeface="Lucida Console"/>
                <a:cs typeface="Lucida Console"/>
              </a:rPr>
              <a:t>-rw-r-----.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0" dirty="0">
                <a:solidFill>
                  <a:srgbClr val="333333"/>
                </a:solidFill>
                <a:latin typeface="Lucida Console"/>
                <a:cs typeface="Lucida Console"/>
              </a:rPr>
              <a:t> </a:t>
            </a:r>
            <a:r>
              <a:rPr sz="850" spc="25" dirty="0">
                <a:solidFill>
                  <a:srgbClr val="333333"/>
                </a:solidFill>
                <a:latin typeface="Lucida Console"/>
                <a:cs typeface="Lucida Console"/>
              </a:rPr>
              <a:t>named</a:t>
            </a:r>
            <a:r>
              <a:rPr sz="850" spc="30" dirty="0">
                <a:solidFill>
                  <a:srgbClr val="333333"/>
                </a:solidFill>
                <a:latin typeface="Lucida Console"/>
                <a:cs typeface="Lucida Console"/>
              </a:rPr>
              <a:t> </a:t>
            </a:r>
            <a:r>
              <a:rPr sz="850" spc="25" dirty="0">
                <a:solidFill>
                  <a:srgbClr val="333333"/>
                </a:solidFill>
                <a:latin typeface="Lucida Console"/>
                <a:cs typeface="Lucida Console"/>
              </a:rPr>
              <a:t>152</a:t>
            </a:r>
            <a:r>
              <a:rPr sz="850" spc="30" dirty="0">
                <a:solidFill>
                  <a:srgbClr val="333333"/>
                </a:solidFill>
                <a:latin typeface="Lucida Console"/>
                <a:cs typeface="Lucida Console"/>
              </a:rPr>
              <a:t> </a:t>
            </a:r>
            <a:r>
              <a:rPr sz="850" spc="25" dirty="0">
                <a:solidFill>
                  <a:srgbClr val="333333"/>
                </a:solidFill>
                <a:latin typeface="Lucida Console"/>
                <a:cs typeface="Lucida Console"/>
              </a:rPr>
              <a:t>Jun</a:t>
            </a:r>
            <a:r>
              <a:rPr sz="850" spc="30" dirty="0">
                <a:solidFill>
                  <a:srgbClr val="333333"/>
                </a:solidFill>
                <a:latin typeface="Lucida Console"/>
                <a:cs typeface="Lucida Console"/>
              </a:rPr>
              <a:t> </a:t>
            </a:r>
            <a:r>
              <a:rPr sz="850" spc="20" dirty="0">
                <a:solidFill>
                  <a:srgbClr val="333333"/>
                </a:solidFill>
                <a:latin typeface="Lucida Console"/>
                <a:cs typeface="Lucida Console"/>
              </a:rPr>
              <a:t>21</a:t>
            </a:r>
            <a:r>
              <a:rPr sz="850" spc="30" dirty="0">
                <a:solidFill>
                  <a:srgbClr val="333333"/>
                </a:solidFill>
                <a:latin typeface="Lucida Console"/>
                <a:cs typeface="Lucida Console"/>
              </a:rPr>
              <a:t> </a:t>
            </a:r>
            <a:r>
              <a:rPr sz="850" spc="25" dirty="0">
                <a:solidFill>
                  <a:srgbClr val="333333"/>
                </a:solidFill>
                <a:latin typeface="Lucida Console"/>
                <a:cs typeface="Lucida Console"/>
              </a:rPr>
              <a:t>2007</a:t>
            </a:r>
            <a:r>
              <a:rPr sz="850" spc="30" dirty="0">
                <a:solidFill>
                  <a:srgbClr val="333333"/>
                </a:solidFill>
                <a:latin typeface="Lucida Console"/>
                <a:cs typeface="Lucida Console"/>
              </a:rPr>
              <a:t> named.localhost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named]#</a:t>
            </a:r>
            <a:r>
              <a:rPr sz="850" spc="25" dirty="0">
                <a:solidFill>
                  <a:srgbClr val="333333"/>
                </a:solidFill>
                <a:latin typeface="Lucida Console"/>
                <a:cs typeface="Lucida Console"/>
              </a:rPr>
              <a:t> </a:t>
            </a:r>
            <a:r>
              <a:rPr sz="850" spc="20" dirty="0">
                <a:solidFill>
                  <a:srgbClr val="333333"/>
                </a:solidFill>
                <a:latin typeface="Lucida Console"/>
                <a:cs typeface="Lucida Console"/>
              </a:rPr>
              <a:t>cp</a:t>
            </a:r>
            <a:r>
              <a:rPr sz="850" spc="30" dirty="0">
                <a:solidFill>
                  <a:srgbClr val="333333"/>
                </a:solidFill>
                <a:latin typeface="Lucida Console"/>
                <a:cs typeface="Lucida Console"/>
              </a:rPr>
              <a:t> </a:t>
            </a:r>
            <a:r>
              <a:rPr sz="850" spc="20" dirty="0">
                <a:solidFill>
                  <a:srgbClr val="333333"/>
                </a:solidFill>
                <a:latin typeface="Lucida Console"/>
                <a:cs typeface="Lucida Console"/>
              </a:rPr>
              <a:t>-a</a:t>
            </a:r>
            <a:r>
              <a:rPr sz="850" spc="25" dirty="0">
                <a:solidFill>
                  <a:srgbClr val="333333"/>
                </a:solidFill>
                <a:latin typeface="Lucida Console"/>
                <a:cs typeface="Lucida Console"/>
              </a:rPr>
              <a:t> </a:t>
            </a:r>
            <a:r>
              <a:rPr sz="850" spc="30" dirty="0">
                <a:solidFill>
                  <a:srgbClr val="333333"/>
                </a:solidFill>
                <a:latin typeface="Lucida Console"/>
                <a:cs typeface="Lucida Console"/>
              </a:rPr>
              <a:t>named.localhost linuxprobe.com.zone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7780">
              <a:lnSpc>
                <a:spcPct val="131600"/>
              </a:lnSpc>
            </a:pPr>
            <a:r>
              <a:rPr sz="950" b="1" spc="25" dirty="0">
                <a:solidFill>
                  <a:srgbClr val="333333"/>
                </a:solidFill>
                <a:latin typeface="微软雅黑"/>
                <a:cs typeface="微软雅黑"/>
              </a:rPr>
              <a:t>编辑数据配置文件。在保存并退出后文件后记得重启</a:t>
            </a:r>
            <a:r>
              <a:rPr sz="950" b="1" spc="80" dirty="0">
                <a:solidFill>
                  <a:srgbClr val="333333"/>
                </a:solidFill>
                <a:latin typeface="Trebuchet MS"/>
                <a:cs typeface="Trebuchet MS"/>
              </a:rPr>
              <a:t>named</a:t>
            </a:r>
            <a:r>
              <a:rPr sz="950" b="1" spc="20" dirty="0">
                <a:solidFill>
                  <a:srgbClr val="333333"/>
                </a:solidFill>
                <a:latin typeface="微软雅黑"/>
                <a:cs typeface="微软雅黑"/>
              </a:rPr>
              <a:t>服务程序，让新的解析数据生效。考虑到正 </a:t>
            </a:r>
            <a:r>
              <a:rPr sz="950" b="1" spc="25" dirty="0">
                <a:solidFill>
                  <a:srgbClr val="333333"/>
                </a:solidFill>
                <a:latin typeface="微软雅黑"/>
                <a:cs typeface="微软雅黑"/>
              </a:rPr>
              <a:t>向解析文件中的参数较多，而且相对都比较重要，</a:t>
            </a:r>
            <a:r>
              <a:rPr sz="950" b="1" u="sng" spc="25" dirty="0">
                <a:solidFill>
                  <a:srgbClr val="4183C4"/>
                </a:solidFill>
                <a:uFill>
                  <a:solidFill>
                    <a:srgbClr val="4183C4"/>
                  </a:solidFill>
                </a:uFill>
                <a:latin typeface="微软雅黑"/>
                <a:cs typeface="微软雅黑"/>
                <a:hlinkClick r:id="rId4"/>
              </a:rPr>
              <a:t>刘遄</a:t>
            </a:r>
            <a:r>
              <a:rPr sz="950" b="1" spc="25" dirty="0">
                <a:solidFill>
                  <a:srgbClr val="333333"/>
                </a:solidFill>
                <a:latin typeface="微软雅黑"/>
                <a:cs typeface="微软雅黑"/>
              </a:rPr>
              <a:t>老师在每个参数后面都作了简要的说明。</a:t>
            </a:r>
            <a:endParaRPr sz="950">
              <a:latin typeface="微软雅黑"/>
              <a:cs typeface="微软雅黑"/>
            </a:endParaRPr>
          </a:p>
          <a:p>
            <a:pPr>
              <a:lnSpc>
                <a:spcPct val="100000"/>
              </a:lnSpc>
              <a:spcBef>
                <a:spcPts val="45"/>
              </a:spcBef>
            </a:pPr>
            <a:endParaRPr sz="900">
              <a:latin typeface="微软雅黑"/>
              <a:cs typeface="微软雅黑"/>
            </a:endParaRPr>
          </a:p>
          <a:p>
            <a:pPr marL="136525" marR="2202815" algn="just">
              <a:lnSpc>
                <a:spcPct val="132400"/>
              </a:lnSpc>
              <a:spcBef>
                <a:spcPts val="5"/>
              </a:spcBef>
            </a:pPr>
            <a:r>
              <a:rPr sz="850" spc="30" dirty="0">
                <a:solidFill>
                  <a:srgbClr val="333333"/>
                </a:solidFill>
                <a:latin typeface="Lucida Console"/>
                <a:cs typeface="Lucida Console"/>
              </a:rPr>
              <a:t>[root@linuxprobe named]# </a:t>
            </a:r>
            <a:r>
              <a:rPr sz="850" spc="25" dirty="0">
                <a:solidFill>
                  <a:srgbClr val="333333"/>
                </a:solidFill>
                <a:latin typeface="Lucida Console"/>
                <a:cs typeface="Lucida Console"/>
              </a:rPr>
              <a:t>vim </a:t>
            </a:r>
            <a:r>
              <a:rPr sz="850" spc="30" dirty="0">
                <a:solidFill>
                  <a:srgbClr val="333333"/>
                </a:solidFill>
                <a:latin typeface="Lucida Console"/>
                <a:cs typeface="Lucida Console"/>
              </a:rPr>
              <a:t>linuxprobe.com.zone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 named]# systemctl restart </a:t>
            </a:r>
            <a:r>
              <a:rPr sz="850" spc="25" dirty="0">
                <a:solidFill>
                  <a:srgbClr val="333333"/>
                </a:solidFill>
                <a:latin typeface="Lucida Console"/>
                <a:cs typeface="Lucida Console"/>
              </a:rPr>
              <a:t>named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named]#</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25" dirty="0">
                <a:solidFill>
                  <a:srgbClr val="333333"/>
                </a:solidFill>
                <a:latin typeface="Lucida Console"/>
                <a:cs typeface="Lucida Console"/>
              </a:rPr>
              <a:t> enable named</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Created symlink</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/etc/systemd/system/multi-user.target.wants/named.service</a:t>
            </a:r>
            <a:r>
              <a:rPr sz="850" spc="35"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36525">
              <a:lnSpc>
                <a:spcPct val="100000"/>
              </a:lnSpc>
              <a:spcBef>
                <a:spcPts val="330"/>
              </a:spcBef>
            </a:pPr>
            <a:r>
              <a:rPr sz="850" spc="30" dirty="0">
                <a:solidFill>
                  <a:srgbClr val="333333"/>
                </a:solidFill>
                <a:latin typeface="Lucida Console"/>
                <a:cs typeface="Lucida Console"/>
              </a:rPr>
              <a:t>/usr/lib/systemd/system/named.service.</a:t>
            </a:r>
            <a:endParaRPr sz="850">
              <a:latin typeface="Lucida Console"/>
              <a:cs typeface="Lucida Console"/>
            </a:endParaRPr>
          </a:p>
        </p:txBody>
      </p:sp>
      <p:sp>
        <p:nvSpPr>
          <p:cNvPr id="17" name="object 17"/>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209</a:t>
            </a:fld>
            <a:endParaRPr sz="800">
              <a:latin typeface="小哥哥网恋吗"/>
              <a:cs typeface="小哥哥网恋吗"/>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711348"/>
          <a:ext cx="5641340" cy="2200275"/>
        </p:xfrm>
        <a:graphic>
          <a:graphicData uri="http://schemas.openxmlformats.org/drawingml/2006/table">
            <a:tbl>
              <a:tblPr firstRow="1" bandRow="1">
                <a:tableStyleId>{2D5ABB26-0587-4C30-8999-92F81FD0307C}</a:tableStyleId>
              </a:tblPr>
              <a:tblGrid>
                <a:gridCol w="1438910">
                  <a:extLst>
                    <a:ext uri="{9D8B030D-6E8A-4147-A177-3AD203B41FA5}">
                      <a16:colId xmlns:a16="http://schemas.microsoft.com/office/drawing/2014/main" val="20000"/>
                    </a:ext>
                  </a:extLst>
                </a:gridCol>
                <a:gridCol w="420243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20" dirty="0">
                          <a:solidFill>
                            <a:srgbClr val="333333"/>
                          </a:solidFill>
                          <a:latin typeface="Trebuchet MS"/>
                          <a:cs typeface="Trebuchet MS"/>
                        </a:rPr>
                        <a:t>-h</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列出帮助信息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35" dirty="0">
                          <a:solidFill>
                            <a:srgbClr val="333333"/>
                          </a:solidFill>
                          <a:latin typeface="Trebuchet MS"/>
                          <a:cs typeface="Trebuchet MS"/>
                        </a:rPr>
                        <a:t>-l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列出当前用户可执行的命令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Trebuchet MS"/>
                          <a:cs typeface="Trebuchet MS"/>
                        </a:rPr>
                        <a:t>-u</a:t>
                      </a:r>
                      <a:r>
                        <a:rPr sz="950" spc="-35" dirty="0">
                          <a:solidFill>
                            <a:srgbClr val="333333"/>
                          </a:solidFill>
                          <a:latin typeface="Trebuchet MS"/>
                          <a:cs typeface="Trebuchet MS"/>
                        </a:rPr>
                        <a:t> </a:t>
                      </a:r>
                      <a:r>
                        <a:rPr sz="950" dirty="0">
                          <a:solidFill>
                            <a:srgbClr val="333333"/>
                          </a:solidFill>
                          <a:latin typeface="微软雅黑"/>
                          <a:cs typeface="微软雅黑"/>
                        </a:rPr>
                        <a:t>用户名或</a:t>
                      </a:r>
                      <a:r>
                        <a:rPr sz="950" dirty="0">
                          <a:solidFill>
                            <a:srgbClr val="333333"/>
                          </a:solidFill>
                          <a:latin typeface="Trebuchet MS"/>
                          <a:cs typeface="Trebuchet MS"/>
                        </a:rPr>
                        <a:t>UID</a:t>
                      </a:r>
                      <a:r>
                        <a:rPr sz="950" dirty="0">
                          <a:solidFill>
                            <a:srgbClr val="333333"/>
                          </a:solidFill>
                          <a:latin typeface="微软雅黑"/>
                          <a:cs typeface="微软雅黑"/>
                        </a:rPr>
                        <a:t>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以指定的用户身份执行命令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5" dirty="0">
                          <a:solidFill>
                            <a:srgbClr val="333333"/>
                          </a:solidFill>
                          <a:latin typeface="Trebuchet MS"/>
                          <a:cs typeface="Trebuchet MS"/>
                        </a:rPr>
                        <a:t>-k</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清空密码的有效时间，下次执行</a:t>
                      </a:r>
                      <a:r>
                        <a:rPr sz="950" dirty="0">
                          <a:solidFill>
                            <a:srgbClr val="333333"/>
                          </a:solidFill>
                          <a:latin typeface="Trebuchet MS"/>
                          <a:cs typeface="Trebuchet MS"/>
                        </a:rPr>
                        <a:t>sudo</a:t>
                      </a:r>
                      <a:r>
                        <a:rPr sz="950" dirty="0">
                          <a:solidFill>
                            <a:srgbClr val="333333"/>
                          </a:solidFill>
                          <a:latin typeface="微软雅黑"/>
                          <a:cs typeface="微软雅黑"/>
                        </a:rPr>
                        <a:t>时需要再次进行密码验证</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5" dirty="0">
                          <a:solidFill>
                            <a:srgbClr val="333333"/>
                          </a:solidFill>
                          <a:latin typeface="Trebuchet MS"/>
                          <a:cs typeface="Trebuchet MS"/>
                        </a:rPr>
                        <a:t>-b</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在后台执行指定的命令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15" dirty="0">
                          <a:solidFill>
                            <a:srgbClr val="333333"/>
                          </a:solidFill>
                          <a:latin typeface="Trebuchet MS"/>
                          <a:cs typeface="Trebuchet MS"/>
                        </a:rPr>
                        <a:t>-p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更改询问密码的提示语</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bl>
          </a:graphicData>
        </a:graphic>
      </p:graphicFrame>
      <p:sp>
        <p:nvSpPr>
          <p:cNvPr id="3" name="object 3"/>
          <p:cNvSpPr/>
          <p:nvPr/>
        </p:nvSpPr>
        <p:spPr>
          <a:xfrm>
            <a:off x="959124" y="6838770"/>
            <a:ext cx="38735" cy="1725295"/>
          </a:xfrm>
          <a:custGeom>
            <a:avLst/>
            <a:gdLst/>
            <a:ahLst/>
            <a:cxnLst/>
            <a:rect l="l" t="t" r="r" b="b"/>
            <a:pathLst>
              <a:path w="38734" h="1725295">
                <a:moveTo>
                  <a:pt x="38117" y="1724826"/>
                </a:moveTo>
                <a:lnTo>
                  <a:pt x="0" y="1724826"/>
                </a:lnTo>
                <a:lnTo>
                  <a:pt x="0" y="0"/>
                </a:lnTo>
                <a:lnTo>
                  <a:pt x="38117" y="0"/>
                </a:lnTo>
                <a:lnTo>
                  <a:pt x="38117" y="1724826"/>
                </a:lnTo>
                <a:close/>
              </a:path>
            </a:pathLst>
          </a:custGeom>
          <a:solidFill>
            <a:srgbClr val="DEE1E4"/>
          </a:solidFill>
        </p:spPr>
        <p:txBody>
          <a:bodyPr wrap="square" lIns="0" tIns="0" rIns="0" bIns="0" rtlCol="0"/>
          <a:lstStyle/>
          <a:p>
            <a:endParaRPr/>
          </a:p>
        </p:txBody>
      </p:sp>
      <p:sp>
        <p:nvSpPr>
          <p:cNvPr id="4" name="object 4"/>
          <p:cNvSpPr txBox="1"/>
          <p:nvPr/>
        </p:nvSpPr>
        <p:spPr>
          <a:xfrm>
            <a:off x="946433" y="374688"/>
            <a:ext cx="401955"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表</a:t>
            </a:r>
            <a:r>
              <a:rPr sz="950" spc="35" dirty="0">
                <a:solidFill>
                  <a:srgbClr val="333333"/>
                </a:solidFill>
                <a:latin typeface="Trebuchet MS"/>
                <a:cs typeface="Trebuchet MS"/>
              </a:rPr>
              <a:t>5-10</a:t>
            </a:r>
            <a:endParaRPr sz="950">
              <a:latin typeface="Trebuchet MS"/>
              <a:cs typeface="Trebuchet MS"/>
            </a:endParaRPr>
          </a:p>
        </p:txBody>
      </p:sp>
      <p:sp>
        <p:nvSpPr>
          <p:cNvPr id="5" name="object 5"/>
          <p:cNvSpPr txBox="1"/>
          <p:nvPr/>
        </p:nvSpPr>
        <p:spPr>
          <a:xfrm>
            <a:off x="1998398" y="374688"/>
            <a:ext cx="1798320" cy="174625"/>
          </a:xfrm>
          <a:prstGeom prst="rect">
            <a:avLst/>
          </a:prstGeom>
        </p:spPr>
        <p:txBody>
          <a:bodyPr vert="horz" wrap="square" lIns="0" tIns="15875" rIns="0" bIns="0" rtlCol="0">
            <a:spAutoFit/>
          </a:bodyPr>
          <a:lstStyle/>
          <a:p>
            <a:pPr marL="12700">
              <a:lnSpc>
                <a:spcPct val="100000"/>
              </a:lnSpc>
              <a:spcBef>
                <a:spcPts val="125"/>
              </a:spcBef>
            </a:pPr>
            <a:r>
              <a:rPr sz="950" spc="75" dirty="0">
                <a:solidFill>
                  <a:srgbClr val="333333"/>
                </a:solidFill>
                <a:latin typeface="Trebuchet MS"/>
                <a:cs typeface="Trebuchet MS"/>
              </a:rPr>
              <a:t>sudo</a:t>
            </a:r>
            <a:r>
              <a:rPr sz="950" spc="25" dirty="0">
                <a:solidFill>
                  <a:srgbClr val="333333"/>
                </a:solidFill>
                <a:latin typeface="微软雅黑"/>
                <a:cs typeface="微软雅黑"/>
              </a:rPr>
              <a:t>命令中的可用参数以及作用</a:t>
            </a:r>
            <a:endParaRPr sz="950">
              <a:latin typeface="微软雅黑"/>
              <a:cs typeface="微软雅黑"/>
            </a:endParaRPr>
          </a:p>
        </p:txBody>
      </p:sp>
      <p:grpSp>
        <p:nvGrpSpPr>
          <p:cNvPr id="6" name="object 6"/>
          <p:cNvGrpSpPr/>
          <p:nvPr/>
        </p:nvGrpSpPr>
        <p:grpSpPr>
          <a:xfrm>
            <a:off x="959124" y="4837591"/>
            <a:ext cx="5651500" cy="1181735"/>
            <a:chOff x="959124" y="4837591"/>
            <a:chExt cx="5651500" cy="1181735"/>
          </a:xfrm>
        </p:grpSpPr>
        <p:sp>
          <p:nvSpPr>
            <p:cNvPr id="7" name="object 7"/>
            <p:cNvSpPr/>
            <p:nvPr/>
          </p:nvSpPr>
          <p:spPr>
            <a:xfrm>
              <a:off x="963889" y="4842355"/>
              <a:ext cx="5641975" cy="1172210"/>
            </a:xfrm>
            <a:custGeom>
              <a:avLst/>
              <a:gdLst/>
              <a:ahLst/>
              <a:cxnLst/>
              <a:rect l="l" t="t" r="r" b="b"/>
              <a:pathLst>
                <a:path w="5641975" h="1172210">
                  <a:moveTo>
                    <a:pt x="5620752" y="1172100"/>
                  </a:moveTo>
                  <a:lnTo>
                    <a:pt x="20659" y="1172100"/>
                  </a:lnTo>
                  <a:lnTo>
                    <a:pt x="17629" y="1171490"/>
                  </a:lnTo>
                  <a:lnTo>
                    <a:pt x="0" y="1151440"/>
                  </a:lnTo>
                  <a:lnTo>
                    <a:pt x="0" y="1148296"/>
                  </a:lnTo>
                  <a:lnTo>
                    <a:pt x="0" y="20640"/>
                  </a:lnTo>
                  <a:lnTo>
                    <a:pt x="20659" y="0"/>
                  </a:lnTo>
                  <a:lnTo>
                    <a:pt x="5620752" y="0"/>
                  </a:lnTo>
                  <a:lnTo>
                    <a:pt x="5641421" y="20640"/>
                  </a:lnTo>
                  <a:lnTo>
                    <a:pt x="5641421" y="1151440"/>
                  </a:lnTo>
                  <a:lnTo>
                    <a:pt x="5623792" y="1171490"/>
                  </a:lnTo>
                  <a:lnTo>
                    <a:pt x="5620752" y="1172100"/>
                  </a:lnTo>
                  <a:close/>
                </a:path>
              </a:pathLst>
            </a:custGeom>
            <a:solidFill>
              <a:srgbClr val="F8F8F8"/>
            </a:solidFill>
          </p:spPr>
          <p:txBody>
            <a:bodyPr wrap="square" lIns="0" tIns="0" rIns="0" bIns="0" rtlCol="0"/>
            <a:lstStyle/>
            <a:p>
              <a:endParaRPr/>
            </a:p>
          </p:txBody>
        </p:sp>
        <p:sp>
          <p:nvSpPr>
            <p:cNvPr id="8" name="object 8"/>
            <p:cNvSpPr/>
            <p:nvPr/>
          </p:nvSpPr>
          <p:spPr>
            <a:xfrm>
              <a:off x="963889" y="4842355"/>
              <a:ext cx="5641975" cy="1172210"/>
            </a:xfrm>
            <a:custGeom>
              <a:avLst/>
              <a:gdLst/>
              <a:ahLst/>
              <a:cxnLst/>
              <a:rect l="l" t="t" r="r" b="b"/>
              <a:pathLst>
                <a:path w="5641975" h="1172210">
                  <a:moveTo>
                    <a:pt x="0" y="1148296"/>
                  </a:moveTo>
                  <a:lnTo>
                    <a:pt x="0" y="23823"/>
                  </a:lnTo>
                  <a:lnTo>
                    <a:pt x="0" y="20640"/>
                  </a:lnTo>
                  <a:lnTo>
                    <a:pt x="600" y="17610"/>
                  </a:lnTo>
                  <a:lnTo>
                    <a:pt x="1810" y="14684"/>
                  </a:lnTo>
                  <a:lnTo>
                    <a:pt x="3020" y="11759"/>
                  </a:lnTo>
                  <a:lnTo>
                    <a:pt x="4745" y="9195"/>
                  </a:lnTo>
                  <a:lnTo>
                    <a:pt x="20659" y="0"/>
                  </a:lnTo>
                  <a:lnTo>
                    <a:pt x="23823" y="0"/>
                  </a:lnTo>
                  <a:lnTo>
                    <a:pt x="5617597" y="0"/>
                  </a:lnTo>
                  <a:lnTo>
                    <a:pt x="5620752" y="0"/>
                  </a:lnTo>
                  <a:lnTo>
                    <a:pt x="5623792" y="590"/>
                  </a:lnTo>
                  <a:lnTo>
                    <a:pt x="5639610" y="14684"/>
                  </a:lnTo>
                  <a:lnTo>
                    <a:pt x="5640821" y="17610"/>
                  </a:lnTo>
                  <a:lnTo>
                    <a:pt x="5641421" y="20640"/>
                  </a:lnTo>
                  <a:lnTo>
                    <a:pt x="5641421" y="23823"/>
                  </a:lnTo>
                  <a:lnTo>
                    <a:pt x="5641421" y="1148296"/>
                  </a:lnTo>
                  <a:lnTo>
                    <a:pt x="5641421" y="1151440"/>
                  </a:lnTo>
                  <a:lnTo>
                    <a:pt x="5640821" y="1154452"/>
                  </a:lnTo>
                  <a:lnTo>
                    <a:pt x="5639610" y="1157377"/>
                  </a:lnTo>
                  <a:lnTo>
                    <a:pt x="5638400" y="1160303"/>
                  </a:lnTo>
                  <a:lnTo>
                    <a:pt x="5617597" y="1172119"/>
                  </a:lnTo>
                  <a:lnTo>
                    <a:pt x="23823" y="1172119"/>
                  </a:lnTo>
                  <a:lnTo>
                    <a:pt x="0" y="1151440"/>
                  </a:lnTo>
                  <a:lnTo>
                    <a:pt x="0" y="114829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923365"/>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9383128"/>
            <a:ext cx="5651500" cy="838835"/>
            <a:chOff x="959124" y="9383128"/>
            <a:chExt cx="5651500" cy="838835"/>
          </a:xfrm>
        </p:grpSpPr>
        <p:sp>
          <p:nvSpPr>
            <p:cNvPr id="11" name="object 11"/>
            <p:cNvSpPr/>
            <p:nvPr/>
          </p:nvSpPr>
          <p:spPr>
            <a:xfrm>
              <a:off x="963889" y="9387892"/>
              <a:ext cx="5641975" cy="829310"/>
            </a:xfrm>
            <a:custGeom>
              <a:avLst/>
              <a:gdLst/>
              <a:ahLst/>
              <a:cxnLst/>
              <a:rect l="l" t="t" r="r" b="b"/>
              <a:pathLst>
                <a:path w="5641975" h="829309">
                  <a:moveTo>
                    <a:pt x="5620752" y="829041"/>
                  </a:moveTo>
                  <a:lnTo>
                    <a:pt x="20659" y="829041"/>
                  </a:lnTo>
                  <a:lnTo>
                    <a:pt x="17629" y="828450"/>
                  </a:lnTo>
                  <a:lnTo>
                    <a:pt x="0" y="808381"/>
                  </a:lnTo>
                  <a:lnTo>
                    <a:pt x="0" y="805236"/>
                  </a:lnTo>
                  <a:lnTo>
                    <a:pt x="0" y="20640"/>
                  </a:lnTo>
                  <a:lnTo>
                    <a:pt x="20659" y="0"/>
                  </a:lnTo>
                  <a:lnTo>
                    <a:pt x="5620752" y="0"/>
                  </a:lnTo>
                  <a:lnTo>
                    <a:pt x="5641421" y="20640"/>
                  </a:lnTo>
                  <a:lnTo>
                    <a:pt x="5641421" y="808381"/>
                  </a:lnTo>
                  <a:lnTo>
                    <a:pt x="5623792" y="828450"/>
                  </a:lnTo>
                  <a:lnTo>
                    <a:pt x="5620752" y="829041"/>
                  </a:lnTo>
                  <a:close/>
                </a:path>
              </a:pathLst>
            </a:custGeom>
            <a:solidFill>
              <a:srgbClr val="F8F8F8"/>
            </a:solidFill>
          </p:spPr>
          <p:txBody>
            <a:bodyPr wrap="square" lIns="0" tIns="0" rIns="0" bIns="0" rtlCol="0"/>
            <a:lstStyle/>
            <a:p>
              <a:endParaRPr/>
            </a:p>
          </p:txBody>
        </p:sp>
        <p:sp>
          <p:nvSpPr>
            <p:cNvPr id="12" name="object 12"/>
            <p:cNvSpPr/>
            <p:nvPr/>
          </p:nvSpPr>
          <p:spPr>
            <a:xfrm>
              <a:off x="963889" y="9387892"/>
              <a:ext cx="5641975" cy="829310"/>
            </a:xfrm>
            <a:custGeom>
              <a:avLst/>
              <a:gdLst/>
              <a:ahLst/>
              <a:cxnLst/>
              <a:rect l="l" t="t" r="r" b="b"/>
              <a:pathLst>
                <a:path w="5641975" h="829309">
                  <a:moveTo>
                    <a:pt x="0" y="805236"/>
                  </a:moveTo>
                  <a:lnTo>
                    <a:pt x="0" y="23823"/>
                  </a:lnTo>
                  <a:lnTo>
                    <a:pt x="0" y="20640"/>
                  </a:lnTo>
                  <a:lnTo>
                    <a:pt x="600" y="17591"/>
                  </a:lnTo>
                  <a:lnTo>
                    <a:pt x="1810" y="14665"/>
                  </a:lnTo>
                  <a:lnTo>
                    <a:pt x="3020" y="11740"/>
                  </a:lnTo>
                  <a:lnTo>
                    <a:pt x="4745" y="9176"/>
                  </a:lnTo>
                  <a:lnTo>
                    <a:pt x="6975" y="6956"/>
                  </a:lnTo>
                  <a:lnTo>
                    <a:pt x="9214" y="4707"/>
                  </a:lnTo>
                  <a:lnTo>
                    <a:pt x="11787" y="2992"/>
                  </a:lnTo>
                  <a:lnTo>
                    <a:pt x="14703" y="1782"/>
                  </a:lnTo>
                  <a:lnTo>
                    <a:pt x="17629" y="590"/>
                  </a:lnTo>
                  <a:lnTo>
                    <a:pt x="20659" y="0"/>
                  </a:lnTo>
                  <a:lnTo>
                    <a:pt x="23823" y="0"/>
                  </a:lnTo>
                  <a:lnTo>
                    <a:pt x="5617597" y="0"/>
                  </a:lnTo>
                  <a:lnTo>
                    <a:pt x="5620752" y="0"/>
                  </a:lnTo>
                  <a:lnTo>
                    <a:pt x="5623792" y="590"/>
                  </a:lnTo>
                  <a:lnTo>
                    <a:pt x="5626717" y="1782"/>
                  </a:lnTo>
                  <a:lnTo>
                    <a:pt x="5629633" y="2992"/>
                  </a:lnTo>
                  <a:lnTo>
                    <a:pt x="5632206" y="4707"/>
                  </a:lnTo>
                  <a:lnTo>
                    <a:pt x="5634446" y="6956"/>
                  </a:lnTo>
                  <a:lnTo>
                    <a:pt x="5636675" y="9176"/>
                  </a:lnTo>
                  <a:lnTo>
                    <a:pt x="5638400" y="11740"/>
                  </a:lnTo>
                  <a:lnTo>
                    <a:pt x="5639610" y="14665"/>
                  </a:lnTo>
                  <a:lnTo>
                    <a:pt x="5640821" y="17591"/>
                  </a:lnTo>
                  <a:lnTo>
                    <a:pt x="5641421" y="20640"/>
                  </a:lnTo>
                  <a:lnTo>
                    <a:pt x="5641421" y="23823"/>
                  </a:lnTo>
                  <a:lnTo>
                    <a:pt x="5641421" y="805236"/>
                  </a:lnTo>
                  <a:lnTo>
                    <a:pt x="5641421" y="808381"/>
                  </a:lnTo>
                  <a:lnTo>
                    <a:pt x="5640821" y="811411"/>
                  </a:lnTo>
                  <a:lnTo>
                    <a:pt x="5639610" y="814337"/>
                  </a:lnTo>
                  <a:lnTo>
                    <a:pt x="5638400" y="817262"/>
                  </a:lnTo>
                  <a:lnTo>
                    <a:pt x="5617597" y="829060"/>
                  </a:lnTo>
                  <a:lnTo>
                    <a:pt x="23823" y="829060"/>
                  </a:lnTo>
                  <a:lnTo>
                    <a:pt x="1810" y="814337"/>
                  </a:lnTo>
                  <a:lnTo>
                    <a:pt x="600" y="811411"/>
                  </a:lnTo>
                  <a:lnTo>
                    <a:pt x="0" y="808381"/>
                  </a:lnTo>
                  <a:lnTo>
                    <a:pt x="0" y="80523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9468902"/>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3324807"/>
            <a:ext cx="5664835" cy="6808470"/>
          </a:xfrm>
          <a:prstGeom prst="rect">
            <a:avLst/>
          </a:prstGeom>
        </p:spPr>
        <p:txBody>
          <a:bodyPr vert="horz" wrap="square" lIns="0" tIns="12065" rIns="0" bIns="0" rtlCol="0">
            <a:spAutoFit/>
          </a:bodyPr>
          <a:lstStyle/>
          <a:p>
            <a:pPr marL="12700" marR="147955">
              <a:lnSpc>
                <a:spcPct val="131600"/>
              </a:lnSpc>
              <a:spcBef>
                <a:spcPts val="95"/>
              </a:spcBef>
            </a:pPr>
            <a:r>
              <a:rPr sz="950" spc="25" dirty="0">
                <a:solidFill>
                  <a:srgbClr val="333333"/>
                </a:solidFill>
                <a:latin typeface="微软雅黑"/>
                <a:cs typeface="微软雅黑"/>
              </a:rPr>
              <a:t>当然，如果担心直接修改配置文件会出现问题，则可以使用</a:t>
            </a:r>
            <a:r>
              <a:rPr sz="950" spc="75" dirty="0">
                <a:solidFill>
                  <a:srgbClr val="333333"/>
                </a:solidFill>
                <a:latin typeface="Trebuchet MS"/>
                <a:cs typeface="Trebuchet MS"/>
              </a:rPr>
              <a:t>sudo</a:t>
            </a:r>
            <a:r>
              <a:rPr sz="950" spc="25" dirty="0">
                <a:solidFill>
                  <a:srgbClr val="333333"/>
                </a:solidFill>
                <a:latin typeface="微软雅黑"/>
                <a:cs typeface="微软雅黑"/>
              </a:rPr>
              <a:t>命令提供的</a:t>
            </a:r>
            <a:r>
              <a:rPr sz="950" spc="50" dirty="0">
                <a:solidFill>
                  <a:srgbClr val="333333"/>
                </a:solidFill>
                <a:latin typeface="Trebuchet MS"/>
                <a:cs typeface="Trebuchet MS"/>
              </a:rPr>
              <a:t>visudo</a:t>
            </a:r>
            <a:r>
              <a:rPr sz="950" spc="20" dirty="0">
                <a:solidFill>
                  <a:srgbClr val="333333"/>
                </a:solidFill>
                <a:latin typeface="微软雅黑"/>
                <a:cs typeface="微软雅黑"/>
              </a:rPr>
              <a:t>命令来配置用户权 </a:t>
            </a:r>
            <a:r>
              <a:rPr sz="950" spc="25" dirty="0">
                <a:solidFill>
                  <a:srgbClr val="333333"/>
                </a:solidFill>
                <a:latin typeface="微软雅黑"/>
                <a:cs typeface="微软雅黑"/>
              </a:rPr>
              <a:t>限。</a:t>
            </a:r>
            <a:endParaRPr sz="950">
              <a:latin typeface="微软雅黑"/>
              <a:cs typeface="微软雅黑"/>
            </a:endParaRPr>
          </a:p>
          <a:p>
            <a:pPr marL="12700">
              <a:lnSpc>
                <a:spcPct val="100000"/>
              </a:lnSpc>
              <a:spcBef>
                <a:spcPts val="1110"/>
              </a:spcBef>
            </a:pPr>
            <a:r>
              <a:rPr sz="950" spc="50" dirty="0">
                <a:solidFill>
                  <a:srgbClr val="333333"/>
                </a:solidFill>
                <a:latin typeface="Trebuchet MS"/>
                <a:cs typeface="Trebuchet MS"/>
              </a:rPr>
              <a:t>visudo</a:t>
            </a:r>
            <a:r>
              <a:rPr sz="950" spc="25" dirty="0">
                <a:solidFill>
                  <a:srgbClr val="333333"/>
                </a:solidFill>
                <a:latin typeface="微软雅黑"/>
                <a:cs typeface="微软雅黑"/>
              </a:rPr>
              <a:t>命令用于编辑配置用户</a:t>
            </a:r>
            <a:r>
              <a:rPr sz="950" spc="75" dirty="0">
                <a:solidFill>
                  <a:srgbClr val="333333"/>
                </a:solidFill>
                <a:latin typeface="Trebuchet MS"/>
                <a:cs typeface="Trebuchet MS"/>
              </a:rPr>
              <a:t>sudo</a:t>
            </a:r>
            <a:r>
              <a:rPr sz="950" spc="25" dirty="0">
                <a:solidFill>
                  <a:srgbClr val="333333"/>
                </a:solidFill>
                <a:latin typeface="微软雅黑"/>
                <a:cs typeface="微软雅黑"/>
              </a:rPr>
              <a:t>权限文件，语法格式为：</a:t>
            </a:r>
            <a:r>
              <a:rPr sz="950" spc="-160" dirty="0">
                <a:solidFill>
                  <a:srgbClr val="333333"/>
                </a:solidFill>
                <a:latin typeface="Trebuchet MS"/>
                <a:cs typeface="Trebuchet MS"/>
              </a:rPr>
              <a:t>“</a:t>
            </a:r>
            <a:r>
              <a:rPr sz="950" spc="-35" dirty="0">
                <a:solidFill>
                  <a:srgbClr val="333333"/>
                </a:solidFill>
                <a:latin typeface="Trebuchet MS"/>
                <a:cs typeface="Trebuchet MS"/>
              </a:rPr>
              <a:t> </a:t>
            </a:r>
            <a:r>
              <a:rPr sz="950" spc="50" dirty="0">
                <a:solidFill>
                  <a:srgbClr val="333333"/>
                </a:solidFill>
                <a:latin typeface="Trebuchet MS"/>
                <a:cs typeface="Trebuchet MS"/>
              </a:rPr>
              <a:t>visudo</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95"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62230">
              <a:lnSpc>
                <a:spcPct val="131600"/>
              </a:lnSpc>
              <a:spcBef>
                <a:spcPts val="750"/>
              </a:spcBef>
            </a:pPr>
            <a:r>
              <a:rPr sz="950" spc="25" dirty="0">
                <a:solidFill>
                  <a:srgbClr val="333333"/>
                </a:solidFill>
                <a:latin typeface="微软雅黑"/>
                <a:cs typeface="微软雅黑"/>
              </a:rPr>
              <a:t>这是一条会自动调用</a:t>
            </a:r>
            <a:r>
              <a:rPr sz="950" spc="-5" dirty="0">
                <a:solidFill>
                  <a:srgbClr val="333333"/>
                </a:solidFill>
                <a:latin typeface="Trebuchet MS"/>
                <a:cs typeface="Trebuchet MS"/>
              </a:rPr>
              <a:t>vi</a:t>
            </a:r>
            <a:r>
              <a:rPr sz="950" spc="25" dirty="0">
                <a:solidFill>
                  <a:srgbClr val="333333"/>
                </a:solidFill>
                <a:latin typeface="微软雅黑"/>
                <a:cs typeface="微软雅黑"/>
              </a:rPr>
              <a:t>编辑器来配置</a:t>
            </a:r>
            <a:r>
              <a:rPr sz="950" spc="10" dirty="0">
                <a:solidFill>
                  <a:srgbClr val="333333"/>
                </a:solidFill>
                <a:latin typeface="Trebuchet MS"/>
                <a:cs typeface="Trebuchet MS"/>
              </a:rPr>
              <a:t>/etc/sudoers</a:t>
            </a:r>
            <a:r>
              <a:rPr sz="950" spc="25" dirty="0">
                <a:solidFill>
                  <a:srgbClr val="333333"/>
                </a:solidFill>
                <a:latin typeface="微软雅黑"/>
                <a:cs typeface="微软雅黑"/>
              </a:rPr>
              <a:t>权限文件的命令，能够解决多个用户同时修改权限而 导致的冲突问题，不仅如此，</a:t>
            </a:r>
            <a:r>
              <a:rPr sz="950" spc="50" dirty="0">
                <a:solidFill>
                  <a:srgbClr val="333333"/>
                </a:solidFill>
                <a:latin typeface="Trebuchet MS"/>
                <a:cs typeface="Trebuchet MS"/>
              </a:rPr>
              <a:t>visudo</a:t>
            </a:r>
            <a:r>
              <a:rPr sz="950" spc="20" dirty="0">
                <a:solidFill>
                  <a:srgbClr val="333333"/>
                </a:solidFill>
                <a:latin typeface="微软雅黑"/>
                <a:cs typeface="微软雅黑"/>
              </a:rPr>
              <a:t>命令还可以对配置文件内的参数进行语法检查，在发现参数错误时 </a:t>
            </a:r>
            <a:r>
              <a:rPr sz="950" spc="25" dirty="0">
                <a:solidFill>
                  <a:srgbClr val="333333"/>
                </a:solidFill>
                <a:latin typeface="微软雅黑"/>
                <a:cs typeface="微软雅黑"/>
              </a:rPr>
              <a:t>进行报错提醒，比用户直接修改文件更友好、安全、方便。</a:t>
            </a:r>
            <a:endParaRPr sz="950">
              <a:latin typeface="微软雅黑"/>
              <a:cs typeface="微软雅黑"/>
            </a:endParaRPr>
          </a:p>
          <a:p>
            <a:pPr>
              <a:lnSpc>
                <a:spcPct val="100000"/>
              </a:lnSpc>
              <a:spcBef>
                <a:spcPts val="50"/>
              </a:spcBef>
            </a:pPr>
            <a:endParaRPr sz="900">
              <a:latin typeface="微软雅黑"/>
              <a:cs typeface="微软雅黑"/>
            </a:endParaRPr>
          </a:p>
          <a:p>
            <a:pPr marL="136525" marR="2430145">
              <a:lnSpc>
                <a:spcPct val="132400"/>
              </a:lnSpc>
            </a:pPr>
            <a:r>
              <a:rPr sz="850" spc="15" dirty="0">
                <a:solidFill>
                  <a:srgbClr val="333333"/>
                </a:solidFill>
                <a:latin typeface="Lucida Console"/>
                <a:cs typeface="Lucida Console"/>
              </a:rPr>
              <a:t>&gt;&gt;&gt;</a:t>
            </a:r>
            <a:r>
              <a:rPr sz="850" spc="10" dirty="0">
                <a:solidFill>
                  <a:srgbClr val="333333"/>
                </a:solidFill>
                <a:latin typeface="Lucida Console"/>
                <a:cs typeface="Lucida Console"/>
              </a:rPr>
              <a:t> </a:t>
            </a:r>
            <a:r>
              <a:rPr sz="850" spc="15" dirty="0">
                <a:solidFill>
                  <a:srgbClr val="333333"/>
                </a:solidFill>
                <a:latin typeface="Lucida Console"/>
                <a:cs typeface="Lucida Console"/>
              </a:rPr>
              <a:t>/etc/sudoers:</a:t>
            </a:r>
            <a:r>
              <a:rPr sz="850" spc="10" dirty="0">
                <a:solidFill>
                  <a:srgbClr val="333333"/>
                </a:solidFill>
                <a:latin typeface="Lucida Console"/>
                <a:cs typeface="Lucida Console"/>
              </a:rPr>
              <a:t> </a:t>
            </a:r>
            <a:r>
              <a:rPr sz="850" spc="15" dirty="0">
                <a:solidFill>
                  <a:srgbClr val="333333"/>
                </a:solidFill>
                <a:latin typeface="Lucida Console"/>
                <a:cs typeface="Lucida Console"/>
              </a:rPr>
              <a:t>syntax</a:t>
            </a:r>
            <a:r>
              <a:rPr sz="850" spc="10" dirty="0">
                <a:solidFill>
                  <a:srgbClr val="333333"/>
                </a:solidFill>
                <a:latin typeface="Lucida Console"/>
                <a:cs typeface="Lucida Console"/>
              </a:rPr>
              <a:t> </a:t>
            </a:r>
            <a:r>
              <a:rPr sz="850" spc="15" dirty="0">
                <a:solidFill>
                  <a:srgbClr val="333333"/>
                </a:solidFill>
                <a:latin typeface="Lucida Console"/>
                <a:cs typeface="Lucida Console"/>
              </a:rPr>
              <a:t>error</a:t>
            </a:r>
            <a:r>
              <a:rPr sz="850" spc="10" dirty="0">
                <a:solidFill>
                  <a:srgbClr val="333333"/>
                </a:solidFill>
                <a:latin typeface="Lucida Console"/>
                <a:cs typeface="Lucida Console"/>
              </a:rPr>
              <a:t> </a:t>
            </a:r>
            <a:r>
              <a:rPr sz="850" spc="15" dirty="0">
                <a:solidFill>
                  <a:srgbClr val="333333"/>
                </a:solidFill>
                <a:latin typeface="Lucida Console"/>
                <a:cs typeface="Lucida Console"/>
              </a:rPr>
              <a:t>near</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line</a:t>
            </a:r>
            <a:r>
              <a:rPr sz="850" spc="10" dirty="0">
                <a:solidFill>
                  <a:srgbClr val="333333"/>
                </a:solidFill>
                <a:latin typeface="Lucida Console"/>
                <a:cs typeface="Lucida Console"/>
              </a:rPr>
              <a:t> </a:t>
            </a:r>
            <a:r>
              <a:rPr sz="850" spc="15" dirty="0">
                <a:solidFill>
                  <a:srgbClr val="333333"/>
                </a:solidFill>
                <a:latin typeface="Lucida Console"/>
                <a:cs typeface="Lucida Console"/>
              </a:rPr>
              <a:t>1</a:t>
            </a:r>
            <a:r>
              <a:rPr sz="850" spc="10" dirty="0">
                <a:solidFill>
                  <a:srgbClr val="333333"/>
                </a:solidFill>
                <a:latin typeface="Lucida Console"/>
                <a:cs typeface="Lucida Console"/>
              </a:rPr>
              <a:t> </a:t>
            </a:r>
            <a:r>
              <a:rPr sz="850" spc="15" dirty="0">
                <a:solidFill>
                  <a:srgbClr val="333333"/>
                </a:solidFill>
                <a:latin typeface="Lucida Console"/>
                <a:cs typeface="Lucida Console"/>
              </a:rPr>
              <a:t>&lt;&lt;&lt; </a:t>
            </a:r>
            <a:r>
              <a:rPr sz="850" spc="-495" dirty="0">
                <a:solidFill>
                  <a:srgbClr val="333333"/>
                </a:solidFill>
                <a:latin typeface="Lucida Console"/>
                <a:cs typeface="Lucida Console"/>
              </a:rPr>
              <a:t> </a:t>
            </a:r>
            <a:r>
              <a:rPr sz="850" spc="15" dirty="0">
                <a:solidFill>
                  <a:srgbClr val="333333"/>
                </a:solidFill>
                <a:latin typeface="Lucida Console"/>
                <a:cs typeface="Lucida Console"/>
              </a:rPr>
              <a:t>What</a:t>
            </a:r>
            <a:r>
              <a:rPr sz="850" spc="10" dirty="0">
                <a:solidFill>
                  <a:srgbClr val="333333"/>
                </a:solidFill>
                <a:latin typeface="Lucida Console"/>
                <a:cs typeface="Lucida Console"/>
              </a:rPr>
              <a:t> </a:t>
            </a:r>
            <a:r>
              <a:rPr sz="850" spc="15" dirty="0">
                <a:solidFill>
                  <a:srgbClr val="333333"/>
                </a:solidFill>
                <a:latin typeface="Lucida Console"/>
                <a:cs typeface="Lucida Console"/>
              </a:rPr>
              <a:t>now?</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Options</a:t>
            </a:r>
            <a:r>
              <a:rPr sz="850" spc="-40" dirty="0">
                <a:solidFill>
                  <a:srgbClr val="333333"/>
                </a:solidFill>
                <a:latin typeface="Lucida Console"/>
                <a:cs typeface="Lucida Console"/>
              </a:rPr>
              <a:t> </a:t>
            </a:r>
            <a:r>
              <a:rPr sz="850" spc="15" dirty="0">
                <a:solidFill>
                  <a:srgbClr val="333333"/>
                </a:solidFill>
                <a:latin typeface="Lucida Console"/>
                <a:cs typeface="Lucida Console"/>
              </a:rPr>
              <a:t>are:</a:t>
            </a:r>
            <a:endParaRPr sz="850">
              <a:latin typeface="Lucida Console"/>
              <a:cs typeface="Lucida Console"/>
            </a:endParaRPr>
          </a:p>
          <a:p>
            <a:pPr marL="338455" indent="-202565">
              <a:lnSpc>
                <a:spcPct val="100000"/>
              </a:lnSpc>
              <a:spcBef>
                <a:spcPts val="330"/>
              </a:spcBef>
              <a:buSzPct val="88235"/>
              <a:buAutoNum type="alphaLcParenBoth" startAt="5"/>
              <a:tabLst>
                <a:tab pos="339090" algn="l"/>
              </a:tabLst>
            </a:pPr>
            <a:r>
              <a:rPr sz="850" spc="15" dirty="0">
                <a:solidFill>
                  <a:srgbClr val="333333"/>
                </a:solidFill>
                <a:latin typeface="Lucida Console"/>
                <a:cs typeface="Lucida Console"/>
              </a:rPr>
              <a:t>dit</a:t>
            </a:r>
            <a:r>
              <a:rPr sz="850" spc="-5" dirty="0">
                <a:solidFill>
                  <a:srgbClr val="333333"/>
                </a:solidFill>
                <a:latin typeface="Lucida Console"/>
                <a:cs typeface="Lucida Console"/>
              </a:rPr>
              <a:t> </a:t>
            </a:r>
            <a:r>
              <a:rPr sz="850" spc="15" dirty="0">
                <a:solidFill>
                  <a:srgbClr val="333333"/>
                </a:solidFill>
                <a:latin typeface="Lucida Console"/>
                <a:cs typeface="Lucida Console"/>
              </a:rPr>
              <a:t>sudoers</a:t>
            </a:r>
            <a:r>
              <a:rPr sz="850" spc="-5" dirty="0">
                <a:solidFill>
                  <a:srgbClr val="333333"/>
                </a:solidFill>
                <a:latin typeface="Lucida Console"/>
                <a:cs typeface="Lucida Console"/>
              </a:rPr>
              <a:t> </a:t>
            </a:r>
            <a:r>
              <a:rPr sz="850" spc="15" dirty="0">
                <a:solidFill>
                  <a:srgbClr val="333333"/>
                </a:solidFill>
                <a:latin typeface="Lucida Console"/>
                <a:cs typeface="Lucida Console"/>
              </a:rPr>
              <a:t>file</a:t>
            </a:r>
            <a:r>
              <a:rPr sz="850" spc="-5" dirty="0">
                <a:solidFill>
                  <a:srgbClr val="333333"/>
                </a:solidFill>
                <a:latin typeface="Lucida Console"/>
                <a:cs typeface="Lucida Console"/>
              </a:rPr>
              <a:t> </a:t>
            </a:r>
            <a:r>
              <a:rPr sz="850" spc="15" dirty="0">
                <a:solidFill>
                  <a:srgbClr val="333333"/>
                </a:solidFill>
                <a:latin typeface="Lucida Console"/>
                <a:cs typeface="Lucida Console"/>
              </a:rPr>
              <a:t>again</a:t>
            </a:r>
            <a:endParaRPr sz="850">
              <a:latin typeface="Lucida Console"/>
              <a:cs typeface="Lucida Console"/>
            </a:endParaRPr>
          </a:p>
          <a:p>
            <a:pPr marL="136525" marR="2228215">
              <a:lnSpc>
                <a:spcPct val="132400"/>
              </a:lnSpc>
            </a:pPr>
            <a:r>
              <a:rPr sz="850" spc="15" dirty="0">
                <a:solidFill>
                  <a:srgbClr val="333333"/>
                </a:solidFill>
                <a:latin typeface="Lucida Console"/>
                <a:cs typeface="Lucida Console"/>
              </a:rPr>
              <a:t>e(x)it without saving changes to sudoers file </a:t>
            </a:r>
            <a:r>
              <a:rPr sz="850" spc="20" dirty="0">
                <a:solidFill>
                  <a:srgbClr val="333333"/>
                </a:solidFill>
                <a:latin typeface="Lucida Console"/>
                <a:cs typeface="Lucida Console"/>
              </a:rPr>
              <a:t> </a:t>
            </a:r>
            <a:r>
              <a:rPr sz="850" spc="15" dirty="0">
                <a:solidFill>
                  <a:srgbClr val="333333"/>
                </a:solidFill>
                <a:latin typeface="Lucida Console"/>
                <a:cs typeface="Lucida Console"/>
              </a:rPr>
              <a:t>(Q)uit</a:t>
            </a:r>
            <a:r>
              <a:rPr sz="850" spc="10" dirty="0">
                <a:solidFill>
                  <a:srgbClr val="333333"/>
                </a:solidFill>
                <a:latin typeface="Lucida Console"/>
                <a:cs typeface="Lucida Console"/>
              </a:rPr>
              <a:t> </a:t>
            </a:r>
            <a:r>
              <a:rPr sz="850" spc="15" dirty="0">
                <a:solidFill>
                  <a:srgbClr val="333333"/>
                </a:solidFill>
                <a:latin typeface="Lucida Console"/>
                <a:cs typeface="Lucida Console"/>
              </a:rPr>
              <a:t>and</a:t>
            </a:r>
            <a:r>
              <a:rPr sz="850" spc="10" dirty="0">
                <a:solidFill>
                  <a:srgbClr val="333333"/>
                </a:solidFill>
                <a:latin typeface="Lucida Console"/>
                <a:cs typeface="Lucida Console"/>
              </a:rPr>
              <a:t> </a:t>
            </a:r>
            <a:r>
              <a:rPr sz="850" spc="15" dirty="0">
                <a:solidFill>
                  <a:srgbClr val="333333"/>
                </a:solidFill>
                <a:latin typeface="Lucida Console"/>
                <a:cs typeface="Lucida Console"/>
              </a:rPr>
              <a:t>save</a:t>
            </a:r>
            <a:r>
              <a:rPr sz="850" spc="10" dirty="0">
                <a:solidFill>
                  <a:srgbClr val="333333"/>
                </a:solidFill>
                <a:latin typeface="Lucida Console"/>
                <a:cs typeface="Lucida Console"/>
              </a:rPr>
              <a:t> </a:t>
            </a:r>
            <a:r>
              <a:rPr sz="850" spc="15" dirty="0">
                <a:solidFill>
                  <a:srgbClr val="333333"/>
                </a:solidFill>
                <a:latin typeface="Lucida Console"/>
                <a:cs typeface="Lucida Console"/>
              </a:rPr>
              <a:t>changes to</a:t>
            </a:r>
            <a:r>
              <a:rPr sz="850" spc="10" dirty="0">
                <a:solidFill>
                  <a:srgbClr val="333333"/>
                </a:solidFill>
                <a:latin typeface="Lucida Console"/>
                <a:cs typeface="Lucida Console"/>
              </a:rPr>
              <a:t> </a:t>
            </a:r>
            <a:r>
              <a:rPr sz="850" spc="15" dirty="0">
                <a:solidFill>
                  <a:srgbClr val="333333"/>
                </a:solidFill>
                <a:latin typeface="Lucida Console"/>
                <a:cs typeface="Lucida Console"/>
              </a:rPr>
              <a:t>sudoers</a:t>
            </a:r>
            <a:r>
              <a:rPr sz="850" spc="10" dirty="0">
                <a:solidFill>
                  <a:srgbClr val="333333"/>
                </a:solidFill>
                <a:latin typeface="Lucida Console"/>
                <a:cs typeface="Lucida Console"/>
              </a:rPr>
              <a:t> </a:t>
            </a:r>
            <a:r>
              <a:rPr sz="850" spc="15" dirty="0">
                <a:solidFill>
                  <a:srgbClr val="333333"/>
                </a:solidFill>
                <a:latin typeface="Lucida Console"/>
                <a:cs typeface="Lucida Console"/>
              </a:rPr>
              <a:t>file (DANGER!)</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89535" algn="just">
              <a:lnSpc>
                <a:spcPct val="131600"/>
              </a:lnSpc>
            </a:pPr>
            <a:r>
              <a:rPr sz="950" spc="25" dirty="0">
                <a:solidFill>
                  <a:srgbClr val="333333"/>
                </a:solidFill>
                <a:latin typeface="微软雅黑"/>
                <a:cs typeface="微软雅黑"/>
              </a:rPr>
              <a:t>使用</a:t>
            </a:r>
            <a:r>
              <a:rPr sz="950" spc="50" dirty="0">
                <a:solidFill>
                  <a:srgbClr val="333333"/>
                </a:solidFill>
                <a:latin typeface="Trebuchet MS"/>
                <a:cs typeface="Trebuchet MS"/>
              </a:rPr>
              <a:t>visudo</a:t>
            </a:r>
            <a:r>
              <a:rPr sz="950" spc="25" dirty="0">
                <a:solidFill>
                  <a:srgbClr val="333333"/>
                </a:solidFill>
                <a:latin typeface="微软雅黑"/>
                <a:cs typeface="微软雅黑"/>
              </a:rPr>
              <a:t>命令配置权限文件时，其操作方法与</a:t>
            </a:r>
            <a:r>
              <a:rPr sz="950" spc="35" dirty="0">
                <a:solidFill>
                  <a:srgbClr val="333333"/>
                </a:solidFill>
                <a:latin typeface="Trebuchet MS"/>
                <a:cs typeface="Trebuchet MS"/>
              </a:rPr>
              <a:t>Vim</a:t>
            </a:r>
            <a:r>
              <a:rPr sz="950" spc="20" dirty="0">
                <a:solidFill>
                  <a:srgbClr val="333333"/>
                </a:solidFill>
                <a:latin typeface="微软雅黑"/>
                <a:cs typeface="微软雅黑"/>
              </a:rPr>
              <a:t>编辑器中用到的方法完全一致，因此在编写完成后 </a:t>
            </a:r>
            <a:r>
              <a:rPr sz="950" spc="25" dirty="0">
                <a:solidFill>
                  <a:srgbClr val="333333"/>
                </a:solidFill>
                <a:latin typeface="微软雅黑"/>
                <a:cs typeface="微软雅黑"/>
              </a:rPr>
              <a:t>记得在末行模式下保存并退出。配置权限文件时，按照下面的格式将第</a:t>
            </a:r>
            <a:r>
              <a:rPr sz="950" spc="55" dirty="0">
                <a:solidFill>
                  <a:srgbClr val="333333"/>
                </a:solidFill>
                <a:latin typeface="Trebuchet MS"/>
                <a:cs typeface="Trebuchet MS"/>
              </a:rPr>
              <a:t>101</a:t>
            </a:r>
            <a:r>
              <a:rPr sz="950" spc="25" dirty="0">
                <a:solidFill>
                  <a:srgbClr val="333333"/>
                </a:solidFill>
                <a:latin typeface="微软雅黑"/>
                <a:cs typeface="微软雅黑"/>
              </a:rPr>
              <a:t>行（大约）填写上指定的信 息：</a:t>
            </a:r>
            <a:endParaRPr sz="950">
              <a:latin typeface="微软雅黑"/>
              <a:cs typeface="微软雅黑"/>
            </a:endParaRPr>
          </a:p>
          <a:p>
            <a:pPr marL="193675" marR="2146935">
              <a:lnSpc>
                <a:spcPct val="197400"/>
              </a:lnSpc>
              <a:spcBef>
                <a:spcPts val="80"/>
              </a:spcBef>
            </a:pPr>
            <a:r>
              <a:rPr sz="950" b="1" spc="25" dirty="0">
                <a:solidFill>
                  <a:srgbClr val="777777"/>
                </a:solidFill>
                <a:latin typeface="微软雅黑"/>
                <a:cs typeface="微软雅黑"/>
              </a:rPr>
              <a:t>谁可以使用</a:t>
            </a:r>
            <a:r>
              <a:rPr sz="950" b="1" spc="-30" dirty="0">
                <a:solidFill>
                  <a:srgbClr val="777777"/>
                </a:solidFill>
                <a:latin typeface="微软雅黑"/>
                <a:cs typeface="微软雅黑"/>
              </a:rPr>
              <a:t> </a:t>
            </a:r>
            <a:r>
              <a:rPr sz="950" b="1" spc="25" dirty="0">
                <a:solidFill>
                  <a:srgbClr val="777777"/>
                </a:solidFill>
                <a:latin typeface="微软雅黑"/>
                <a:cs typeface="微软雅黑"/>
              </a:rPr>
              <a:t>允许使用的主机</a:t>
            </a:r>
            <a:r>
              <a:rPr sz="950" b="1" spc="-10" dirty="0">
                <a:solidFill>
                  <a:srgbClr val="777777"/>
                </a:solidFill>
                <a:latin typeface="Trebuchet MS"/>
                <a:cs typeface="Trebuchet MS"/>
              </a:rPr>
              <a:t>=(</a:t>
            </a:r>
            <a:r>
              <a:rPr sz="950" b="1" spc="25" dirty="0">
                <a:solidFill>
                  <a:srgbClr val="777777"/>
                </a:solidFill>
                <a:latin typeface="微软雅黑"/>
                <a:cs typeface="微软雅黑"/>
              </a:rPr>
              <a:t>以谁的身份</a:t>
            </a:r>
            <a:r>
              <a:rPr sz="950" b="1" spc="-20" dirty="0">
                <a:solidFill>
                  <a:srgbClr val="777777"/>
                </a:solidFill>
                <a:latin typeface="Trebuchet MS"/>
                <a:cs typeface="Trebuchet MS"/>
              </a:rPr>
              <a:t>)</a:t>
            </a:r>
            <a:r>
              <a:rPr sz="950" b="1" spc="-35" dirty="0">
                <a:solidFill>
                  <a:srgbClr val="777777"/>
                </a:solidFill>
                <a:latin typeface="Trebuchet MS"/>
                <a:cs typeface="Trebuchet MS"/>
              </a:rPr>
              <a:t> </a:t>
            </a:r>
            <a:r>
              <a:rPr sz="950" b="1" spc="20" dirty="0">
                <a:solidFill>
                  <a:srgbClr val="777777"/>
                </a:solidFill>
                <a:latin typeface="微软雅黑"/>
                <a:cs typeface="微软雅黑"/>
              </a:rPr>
              <a:t>可执行命令的列表 </a:t>
            </a:r>
            <a:r>
              <a:rPr sz="950" b="1" spc="25" dirty="0">
                <a:solidFill>
                  <a:srgbClr val="777777"/>
                </a:solidFill>
                <a:latin typeface="微软雅黑"/>
                <a:cs typeface="微软雅黑"/>
              </a:rPr>
              <a:t>谁可以使用：</a:t>
            </a:r>
            <a:r>
              <a:rPr sz="950" spc="25" dirty="0">
                <a:solidFill>
                  <a:srgbClr val="777777"/>
                </a:solidFill>
                <a:latin typeface="微软雅黑"/>
                <a:cs typeface="微软雅黑"/>
              </a:rPr>
              <a:t>稍后要为那位用户进行命令授权。</a:t>
            </a:r>
            <a:endParaRPr sz="950">
              <a:latin typeface="微软雅黑"/>
              <a:cs typeface="微软雅黑"/>
            </a:endParaRPr>
          </a:p>
          <a:p>
            <a:pPr marL="193675" marR="244475">
              <a:lnSpc>
                <a:spcPct val="131600"/>
              </a:lnSpc>
              <a:spcBef>
                <a:spcPts val="825"/>
              </a:spcBef>
            </a:pPr>
            <a:r>
              <a:rPr sz="950" b="1" spc="25" dirty="0">
                <a:solidFill>
                  <a:srgbClr val="777777"/>
                </a:solidFill>
                <a:latin typeface="微软雅黑"/>
                <a:cs typeface="微软雅黑"/>
              </a:rPr>
              <a:t>允许使用的主机：</a:t>
            </a:r>
            <a:r>
              <a:rPr sz="950" spc="25" dirty="0">
                <a:solidFill>
                  <a:srgbClr val="777777"/>
                </a:solidFill>
                <a:latin typeface="微软雅黑"/>
                <a:cs typeface="微软雅黑"/>
              </a:rPr>
              <a:t>可以填写</a:t>
            </a:r>
            <a:r>
              <a:rPr sz="950" spc="35" dirty="0">
                <a:solidFill>
                  <a:srgbClr val="777777"/>
                </a:solidFill>
                <a:latin typeface="Trebuchet MS"/>
                <a:cs typeface="Trebuchet MS"/>
              </a:rPr>
              <a:t>ALL</a:t>
            </a:r>
            <a:r>
              <a:rPr sz="950" spc="25" dirty="0">
                <a:solidFill>
                  <a:srgbClr val="777777"/>
                </a:solidFill>
                <a:latin typeface="微软雅黑"/>
                <a:cs typeface="微软雅黑"/>
              </a:rPr>
              <a:t>代表不限制来源主机，亦可填写如</a:t>
            </a:r>
            <a:r>
              <a:rPr sz="950" spc="15" dirty="0">
                <a:solidFill>
                  <a:srgbClr val="777777"/>
                </a:solidFill>
                <a:latin typeface="Trebuchet MS"/>
                <a:cs typeface="Trebuchet MS"/>
              </a:rPr>
              <a:t>192.168.10.0/24</a:t>
            </a:r>
            <a:r>
              <a:rPr sz="950" spc="20" dirty="0">
                <a:solidFill>
                  <a:srgbClr val="777777"/>
                </a:solidFill>
                <a:latin typeface="微软雅黑"/>
                <a:cs typeface="微软雅黑"/>
              </a:rPr>
              <a:t>的网段限制来 </a:t>
            </a:r>
            <a:r>
              <a:rPr sz="950" spc="25" dirty="0">
                <a:solidFill>
                  <a:srgbClr val="777777"/>
                </a:solidFill>
                <a:latin typeface="微软雅黑"/>
                <a:cs typeface="微软雅黑"/>
              </a:rPr>
              <a:t>源地址，只有从允许网段登录时才能使用</a:t>
            </a:r>
            <a:r>
              <a:rPr sz="950" spc="75" dirty="0">
                <a:solidFill>
                  <a:srgbClr val="777777"/>
                </a:solidFill>
                <a:latin typeface="Trebuchet MS"/>
                <a:cs typeface="Trebuchet MS"/>
              </a:rPr>
              <a:t>sudo</a:t>
            </a:r>
            <a:r>
              <a:rPr sz="950" spc="25" dirty="0">
                <a:solidFill>
                  <a:srgbClr val="777777"/>
                </a:solidFill>
                <a:latin typeface="微软雅黑"/>
                <a:cs typeface="微软雅黑"/>
              </a:rPr>
              <a:t>命令。</a:t>
            </a:r>
            <a:endParaRPr sz="950">
              <a:latin typeface="微软雅黑"/>
              <a:cs typeface="微软雅黑"/>
            </a:endParaRPr>
          </a:p>
          <a:p>
            <a:pPr marL="193675">
              <a:lnSpc>
                <a:spcPct val="100000"/>
              </a:lnSpc>
              <a:spcBef>
                <a:spcPts val="1110"/>
              </a:spcBef>
            </a:pPr>
            <a:r>
              <a:rPr sz="950" b="1" spc="25" dirty="0">
                <a:solidFill>
                  <a:srgbClr val="777777"/>
                </a:solidFill>
                <a:latin typeface="微软雅黑"/>
                <a:cs typeface="微软雅黑"/>
              </a:rPr>
              <a:t>以谁的身份：</a:t>
            </a:r>
            <a:r>
              <a:rPr sz="950" spc="25" dirty="0">
                <a:solidFill>
                  <a:srgbClr val="777777"/>
                </a:solidFill>
                <a:latin typeface="微软雅黑"/>
                <a:cs typeface="微软雅黑"/>
              </a:rPr>
              <a:t>可以填写</a:t>
            </a:r>
            <a:r>
              <a:rPr sz="950" spc="35" dirty="0">
                <a:solidFill>
                  <a:srgbClr val="777777"/>
                </a:solidFill>
                <a:latin typeface="Trebuchet MS"/>
                <a:cs typeface="Trebuchet MS"/>
              </a:rPr>
              <a:t>ALL</a:t>
            </a:r>
            <a:r>
              <a:rPr sz="950" spc="25" dirty="0">
                <a:solidFill>
                  <a:srgbClr val="777777"/>
                </a:solidFill>
                <a:latin typeface="微软雅黑"/>
                <a:cs typeface="微软雅黑"/>
              </a:rPr>
              <a:t>代表系统最高权限，也可以是另外一位用户的名字。</a:t>
            </a:r>
            <a:endParaRPr sz="950">
              <a:latin typeface="微软雅黑"/>
              <a:cs typeface="微软雅黑"/>
            </a:endParaRPr>
          </a:p>
          <a:p>
            <a:pPr marL="193675" marR="243204">
              <a:lnSpc>
                <a:spcPct val="131600"/>
              </a:lnSpc>
              <a:spcBef>
                <a:spcPts val="750"/>
              </a:spcBef>
            </a:pPr>
            <a:r>
              <a:rPr sz="950" b="1" spc="25" dirty="0">
                <a:solidFill>
                  <a:srgbClr val="777777"/>
                </a:solidFill>
                <a:latin typeface="微软雅黑"/>
                <a:cs typeface="微软雅黑"/>
              </a:rPr>
              <a:t>可执行命令的列表：</a:t>
            </a:r>
            <a:r>
              <a:rPr sz="950" spc="25" dirty="0">
                <a:solidFill>
                  <a:srgbClr val="777777"/>
                </a:solidFill>
                <a:latin typeface="微软雅黑"/>
                <a:cs typeface="微软雅黑"/>
              </a:rPr>
              <a:t>可以填写</a:t>
            </a:r>
            <a:r>
              <a:rPr sz="950" spc="35" dirty="0">
                <a:solidFill>
                  <a:srgbClr val="777777"/>
                </a:solidFill>
                <a:latin typeface="Trebuchet MS"/>
                <a:cs typeface="Trebuchet MS"/>
              </a:rPr>
              <a:t>ALL</a:t>
            </a:r>
            <a:r>
              <a:rPr sz="950" spc="25" dirty="0">
                <a:solidFill>
                  <a:srgbClr val="777777"/>
                </a:solidFill>
                <a:latin typeface="微软雅黑"/>
                <a:cs typeface="微软雅黑"/>
              </a:rPr>
              <a:t>代表不限制命令的列表，亦可填写如</a:t>
            </a:r>
            <a:r>
              <a:rPr sz="950" spc="-10" dirty="0">
                <a:solidFill>
                  <a:srgbClr val="777777"/>
                </a:solidFill>
                <a:latin typeface="Trebuchet MS"/>
                <a:cs typeface="Trebuchet MS"/>
              </a:rPr>
              <a:t>/usr/bin/cat</a:t>
            </a:r>
            <a:r>
              <a:rPr sz="950" spc="20" dirty="0">
                <a:solidFill>
                  <a:srgbClr val="777777"/>
                </a:solidFill>
                <a:latin typeface="微软雅黑"/>
                <a:cs typeface="微软雅黑"/>
              </a:rPr>
              <a:t>的文件名称来 </a:t>
            </a:r>
            <a:r>
              <a:rPr sz="950" spc="25" dirty="0">
                <a:solidFill>
                  <a:srgbClr val="777777"/>
                </a:solidFill>
                <a:latin typeface="微软雅黑"/>
                <a:cs typeface="微软雅黑"/>
              </a:rPr>
              <a:t>限制命令列表，多个命令文件之间用逗号</a:t>
            </a:r>
            <a:r>
              <a:rPr sz="950" spc="-20" dirty="0">
                <a:solidFill>
                  <a:srgbClr val="777777"/>
                </a:solidFill>
                <a:latin typeface="微软雅黑"/>
                <a:cs typeface="微软雅黑"/>
              </a:rPr>
              <a:t>（</a:t>
            </a:r>
            <a:r>
              <a:rPr sz="950" spc="-20" dirty="0">
                <a:solidFill>
                  <a:srgbClr val="777777"/>
                </a:solidFill>
                <a:latin typeface="Trebuchet MS"/>
                <a:cs typeface="Trebuchet MS"/>
              </a:rPr>
              <a:t>,</a:t>
            </a:r>
            <a:r>
              <a:rPr sz="950" spc="-20" dirty="0">
                <a:solidFill>
                  <a:srgbClr val="777777"/>
                </a:solidFill>
                <a:latin typeface="微软雅黑"/>
                <a:cs typeface="微软雅黑"/>
              </a:rPr>
              <a:t>）</a:t>
            </a:r>
            <a:r>
              <a:rPr sz="950" spc="25" dirty="0">
                <a:solidFill>
                  <a:srgbClr val="777777"/>
                </a:solidFill>
                <a:latin typeface="微软雅黑"/>
                <a:cs typeface="微软雅黑"/>
              </a:rPr>
              <a:t>间隔。</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系统中配置服务文件时，虽然没有硬性规定，但从经验来讲新增的参数位置不建议太靠上，避免 服务一些必要的功能没加载完成时，我们填写的新参数不被执行成功。一般会在配置文件中找一下相似 的参数，然后在相邻位置进行新的修改，或者选择文件的中下部位置。</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visudo</a:t>
            </a:r>
            <a:endParaRPr sz="850">
              <a:latin typeface="Lucida Console"/>
              <a:cs typeface="Lucida Console"/>
            </a:endParaRPr>
          </a:p>
          <a:p>
            <a:pPr marL="405130" lvl="1" indent="-202565">
              <a:lnSpc>
                <a:spcPct val="100000"/>
              </a:lnSpc>
              <a:spcBef>
                <a:spcPts val="330"/>
              </a:spcBef>
              <a:buAutoNum type="arabicPlain" startAt="99"/>
              <a:tabLst>
                <a:tab pos="405765" algn="l"/>
              </a:tabLst>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Allow</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to</a:t>
            </a:r>
            <a:r>
              <a:rPr sz="850" spc="10" dirty="0">
                <a:solidFill>
                  <a:srgbClr val="333333"/>
                </a:solidFill>
                <a:latin typeface="Lucida Console"/>
                <a:cs typeface="Lucida Console"/>
              </a:rPr>
              <a:t> </a:t>
            </a:r>
            <a:r>
              <a:rPr sz="850" spc="15" dirty="0">
                <a:solidFill>
                  <a:srgbClr val="333333"/>
                </a:solidFill>
                <a:latin typeface="Lucida Console"/>
                <a:cs typeface="Lucida Console"/>
              </a:rPr>
              <a:t>run</a:t>
            </a:r>
            <a:r>
              <a:rPr sz="850" spc="10" dirty="0">
                <a:solidFill>
                  <a:srgbClr val="333333"/>
                </a:solidFill>
                <a:latin typeface="Lucida Console"/>
                <a:cs typeface="Lucida Console"/>
              </a:rPr>
              <a:t> </a:t>
            </a:r>
            <a:r>
              <a:rPr sz="850" spc="15" dirty="0">
                <a:solidFill>
                  <a:srgbClr val="333333"/>
                </a:solidFill>
                <a:latin typeface="Lucida Console"/>
                <a:cs typeface="Lucida Console"/>
              </a:rPr>
              <a:t>any</a:t>
            </a:r>
            <a:r>
              <a:rPr sz="850" spc="10" dirty="0">
                <a:solidFill>
                  <a:srgbClr val="333333"/>
                </a:solidFill>
                <a:latin typeface="Lucida Console"/>
                <a:cs typeface="Lucida Console"/>
              </a:rPr>
              <a:t> </a:t>
            </a:r>
            <a:r>
              <a:rPr sz="850" spc="15" dirty="0">
                <a:solidFill>
                  <a:srgbClr val="333333"/>
                </a:solidFill>
                <a:latin typeface="Lucida Console"/>
                <a:cs typeface="Lucida Console"/>
              </a:rPr>
              <a:t>commands</a:t>
            </a:r>
            <a:r>
              <a:rPr sz="850" spc="10" dirty="0">
                <a:solidFill>
                  <a:srgbClr val="333333"/>
                </a:solidFill>
                <a:latin typeface="Lucida Console"/>
                <a:cs typeface="Lucida Console"/>
              </a:rPr>
              <a:t> </a:t>
            </a:r>
            <a:r>
              <a:rPr sz="850" spc="15" dirty="0">
                <a:solidFill>
                  <a:srgbClr val="333333"/>
                </a:solidFill>
                <a:latin typeface="Lucida Console"/>
                <a:cs typeface="Lucida Console"/>
              </a:rPr>
              <a:t>anywhere</a:t>
            </a:r>
            <a:endParaRPr sz="850">
              <a:latin typeface="Lucida Console"/>
              <a:cs typeface="Lucida Console"/>
            </a:endParaRPr>
          </a:p>
          <a:p>
            <a:pPr marL="405130" lvl="1" indent="-269240">
              <a:lnSpc>
                <a:spcPct val="100000"/>
              </a:lnSpc>
              <a:spcBef>
                <a:spcPts val="330"/>
              </a:spcBef>
              <a:buAutoNum type="arabicPlain" startAt="99"/>
              <a:tabLst>
                <a:tab pos="405765" algn="l"/>
              </a:tabLst>
            </a:pPr>
            <a:r>
              <a:rPr sz="850" spc="15" dirty="0">
                <a:solidFill>
                  <a:srgbClr val="333333"/>
                </a:solidFill>
                <a:latin typeface="Lucida Console"/>
                <a:cs typeface="Lucida Console"/>
              </a:rPr>
              <a:t>root</a:t>
            </a:r>
            <a:r>
              <a:rPr sz="850" spc="-15" dirty="0">
                <a:solidFill>
                  <a:srgbClr val="333333"/>
                </a:solidFill>
                <a:latin typeface="Lucida Console"/>
                <a:cs typeface="Lucida Console"/>
              </a:rPr>
              <a:t> </a:t>
            </a:r>
            <a:r>
              <a:rPr sz="850" spc="15" dirty="0">
                <a:solidFill>
                  <a:srgbClr val="333333"/>
                </a:solidFill>
                <a:latin typeface="Lucida Console"/>
                <a:cs typeface="Lucida Console"/>
              </a:rPr>
              <a:t>ALL=(ALL)</a:t>
            </a:r>
            <a:r>
              <a:rPr sz="850" spc="-15" dirty="0">
                <a:solidFill>
                  <a:srgbClr val="333333"/>
                </a:solidFill>
                <a:latin typeface="Lucida Console"/>
                <a:cs typeface="Lucida Console"/>
              </a:rPr>
              <a:t> </a:t>
            </a:r>
            <a:r>
              <a:rPr sz="850" spc="15" dirty="0">
                <a:solidFill>
                  <a:srgbClr val="333333"/>
                </a:solidFill>
                <a:latin typeface="Lucida Console"/>
                <a:cs typeface="Lucida Console"/>
              </a:rPr>
              <a:t>ALL</a:t>
            </a:r>
            <a:endParaRPr sz="850">
              <a:latin typeface="Lucida Console"/>
              <a:cs typeface="Lucida Console"/>
            </a:endParaRPr>
          </a:p>
          <a:p>
            <a:pPr marL="405130" lvl="1" indent="-269240">
              <a:lnSpc>
                <a:spcPct val="100000"/>
              </a:lnSpc>
              <a:spcBef>
                <a:spcPts val="334"/>
              </a:spcBef>
              <a:buAutoNum type="arabicPlain" startAt="99"/>
              <a:tabLst>
                <a:tab pos="405765" algn="l"/>
              </a:tabLst>
            </a:pPr>
            <a:r>
              <a:rPr sz="850" spc="15" dirty="0">
                <a:solidFill>
                  <a:srgbClr val="333333"/>
                </a:solidFill>
                <a:latin typeface="Lucida Console"/>
                <a:cs typeface="Lucida Console"/>
              </a:rPr>
              <a: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ALL=(ALL)</a:t>
            </a:r>
            <a:r>
              <a:rPr sz="850" spc="-10" dirty="0">
                <a:solidFill>
                  <a:srgbClr val="333333"/>
                </a:solidFill>
                <a:latin typeface="Lucida Console"/>
                <a:cs typeface="Lucida Console"/>
              </a:rPr>
              <a:t> </a:t>
            </a:r>
            <a:r>
              <a:rPr sz="850" spc="15" dirty="0">
                <a:solidFill>
                  <a:srgbClr val="333333"/>
                </a:solidFill>
                <a:latin typeface="Lucida Console"/>
                <a:cs typeface="Lucida Console"/>
              </a:rPr>
              <a:t>ALL</a:t>
            </a:r>
            <a:endParaRPr sz="850">
              <a:latin typeface="Lucida Console"/>
              <a:cs typeface="Lucida Console"/>
            </a:endParaRPr>
          </a:p>
        </p:txBody>
      </p:sp>
      <p:sp>
        <p:nvSpPr>
          <p:cNvPr id="16" name="object 16"/>
          <p:cNvSpPr txBox="1"/>
          <p:nvPr/>
        </p:nvSpPr>
        <p:spPr>
          <a:xfrm>
            <a:off x="3692664" y="10217035"/>
            <a:ext cx="1835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21</a:t>
            </a:fld>
            <a:endParaRPr sz="800">
              <a:latin typeface="小哥哥网恋吗"/>
              <a:cs typeface="小哥哥网恋吗"/>
            </a:endParaRPr>
          </a:p>
        </p:txBody>
      </p:sp>
      <p:sp>
        <p:nvSpPr>
          <p:cNvPr id="15" name="object 1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210</a:t>
            </a:fld>
            <a:endParaRPr sz="800">
              <a:latin typeface="小哥哥网恋吗"/>
              <a:cs typeface="小哥哥网恋吗"/>
            </a:endParaRPr>
          </a:p>
        </p:txBody>
      </p:sp>
      <p:graphicFrame>
        <p:nvGraphicFramePr>
          <p:cNvPr id="2" name="object 2"/>
          <p:cNvGraphicFramePr>
            <a:graphicFrameLocks noGrp="1"/>
          </p:cNvGraphicFramePr>
          <p:nvPr/>
        </p:nvGraphicFramePr>
        <p:xfrm>
          <a:off x="959124" y="368234"/>
          <a:ext cx="5692775" cy="6696075"/>
        </p:xfrm>
        <a:graphic>
          <a:graphicData uri="http://schemas.openxmlformats.org/drawingml/2006/table">
            <a:tbl>
              <a:tblPr firstRow="1" bandRow="1">
                <a:tableStyleId>{2D5ABB26-0587-4C30-8999-92F81FD0307C}</a:tableStyleId>
              </a:tblPr>
              <a:tblGrid>
                <a:gridCol w="552450">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476375">
                  <a:extLst>
                    <a:ext uri="{9D8B030D-6E8A-4147-A177-3AD203B41FA5}">
                      <a16:colId xmlns:a16="http://schemas.microsoft.com/office/drawing/2014/main" val="20003"/>
                    </a:ext>
                  </a:extLst>
                </a:gridCol>
                <a:gridCol w="895350">
                  <a:extLst>
                    <a:ext uri="{9D8B030D-6E8A-4147-A177-3AD203B41FA5}">
                      <a16:colId xmlns:a16="http://schemas.microsoft.com/office/drawing/2014/main" val="20004"/>
                    </a:ext>
                  </a:extLst>
                </a:gridCol>
                <a:gridCol w="598805">
                  <a:extLst>
                    <a:ext uri="{9D8B030D-6E8A-4147-A177-3AD203B41FA5}">
                      <a16:colId xmlns:a16="http://schemas.microsoft.com/office/drawing/2014/main" val="20005"/>
                    </a:ext>
                  </a:extLst>
                </a:gridCol>
              </a:tblGrid>
              <a:tr h="504825">
                <a:tc>
                  <a:txBody>
                    <a:bodyPr/>
                    <a:lstStyle/>
                    <a:p>
                      <a:pPr marL="128270" marR="132080">
                        <a:lnSpc>
                          <a:spcPct val="131600"/>
                        </a:lnSpc>
                        <a:spcBef>
                          <a:spcPts val="300"/>
                        </a:spcBef>
                      </a:pPr>
                      <a:r>
                        <a:rPr sz="950" b="1" dirty="0">
                          <a:solidFill>
                            <a:srgbClr val="333333"/>
                          </a:solidFill>
                          <a:latin typeface="Trebuchet MS"/>
                          <a:cs typeface="Trebuchet MS"/>
                        </a:rPr>
                        <a:t>$TTL  </a:t>
                      </a:r>
                      <a:r>
                        <a:rPr sz="950" b="1" spc="55" dirty="0">
                          <a:solidFill>
                            <a:srgbClr val="333333"/>
                          </a:solidFill>
                          <a:latin typeface="Trebuchet MS"/>
                          <a:cs typeface="Trebuchet MS"/>
                        </a:rPr>
                        <a:t>1D</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93040">
                        <a:lnSpc>
                          <a:spcPct val="131600"/>
                        </a:lnSpc>
                        <a:spcBef>
                          <a:spcPts val="300"/>
                        </a:spcBef>
                      </a:pPr>
                      <a:r>
                        <a:rPr sz="950" b="1" dirty="0">
                          <a:solidFill>
                            <a:srgbClr val="333333"/>
                          </a:solidFill>
                          <a:latin typeface="Trebuchet MS"/>
                          <a:cs typeface="Trebuchet MS"/>
                        </a:rPr>
                        <a:t>#</a:t>
                      </a:r>
                      <a:r>
                        <a:rPr sz="950" b="1" dirty="0">
                          <a:solidFill>
                            <a:srgbClr val="333333"/>
                          </a:solidFill>
                          <a:latin typeface="微软雅黑"/>
                          <a:cs typeface="微软雅黑"/>
                        </a:rPr>
                        <a:t>生存周 期为</a:t>
                      </a:r>
                      <a:r>
                        <a:rPr sz="950" b="1" dirty="0">
                          <a:solidFill>
                            <a:srgbClr val="333333"/>
                          </a:solidFill>
                          <a:latin typeface="Trebuchet MS"/>
                          <a:cs typeface="Trebuchet MS"/>
                        </a:rPr>
                        <a:t>1</a:t>
                      </a:r>
                      <a:r>
                        <a:rPr sz="950" b="1" dirty="0">
                          <a:solidFill>
                            <a:srgbClr val="333333"/>
                          </a:solidFill>
                          <a:latin typeface="微软雅黑"/>
                          <a:cs typeface="微软雅黑"/>
                        </a:rPr>
                        <a:t>天</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35"/>
                        </a:lnSpc>
                      </a:pPr>
                      <a:r>
                        <a:rPr sz="800" dirty="0">
                          <a:latin typeface="小哥哥网恋吗"/>
                          <a:cs typeface="小哥哥网恋吗"/>
                        </a:rPr>
                        <a:t>5/20</a:t>
                      </a:r>
                      <a:endParaRPr sz="800">
                        <a:latin typeface="小哥哥网恋吗"/>
                        <a:cs typeface="小哥哥网恋吗"/>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65" dirty="0">
                          <a:solidFill>
                            <a:srgbClr val="333333"/>
                          </a:solidFill>
                          <a:latin typeface="Trebuchet MS"/>
                          <a:cs typeface="Trebuchet MS"/>
                        </a:rPr>
                        <a:t>IN</a:t>
                      </a:r>
                      <a:r>
                        <a:rPr sz="950" spc="-70" dirty="0">
                          <a:solidFill>
                            <a:srgbClr val="333333"/>
                          </a:solidFill>
                          <a:latin typeface="Trebuchet MS"/>
                          <a:cs typeface="Trebuchet MS"/>
                        </a:rPr>
                        <a:t> </a:t>
                      </a:r>
                      <a:r>
                        <a:rPr sz="950" spc="80" dirty="0">
                          <a:solidFill>
                            <a:srgbClr val="333333"/>
                          </a:solidFill>
                          <a:latin typeface="Trebuchet MS"/>
                          <a:cs typeface="Trebuchet MS"/>
                        </a:rPr>
                        <a:t>SOA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linuxprobe.com.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rebuchet MS"/>
                          <a:cs typeface="Trebuchet MS"/>
                        </a:rPr>
                        <a:t>root.linuxprobe.com.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635">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5048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93040">
                        <a:lnSpc>
                          <a:spcPct val="131600"/>
                        </a:lnSpc>
                        <a:spcBef>
                          <a:spcPts val="300"/>
                        </a:spcBef>
                      </a:pPr>
                      <a:r>
                        <a:rPr sz="950" dirty="0">
                          <a:solidFill>
                            <a:srgbClr val="333333"/>
                          </a:solidFill>
                          <a:latin typeface="Trebuchet MS"/>
                          <a:cs typeface="Trebuchet MS"/>
                        </a:rPr>
                        <a:t>#</a:t>
                      </a:r>
                      <a:r>
                        <a:rPr sz="950" dirty="0">
                          <a:solidFill>
                            <a:srgbClr val="333333"/>
                          </a:solidFill>
                          <a:latin typeface="微软雅黑"/>
                          <a:cs typeface="微软雅黑"/>
                        </a:rPr>
                        <a:t>授权信 </a:t>
                      </a:r>
                      <a:r>
                        <a:rPr sz="950" spc="25" dirty="0">
                          <a:solidFill>
                            <a:srgbClr val="333333"/>
                          </a:solidFill>
                          <a:latin typeface="微软雅黑"/>
                          <a:cs typeface="微软雅黑"/>
                        </a:rPr>
                        <a:t>息开始</a:t>
                      </a:r>
                      <a:r>
                        <a:rPr sz="950" spc="-90" dirty="0">
                          <a:solidFill>
                            <a:srgbClr val="333333"/>
                          </a:solidFill>
                          <a:latin typeface="Trebuchet MS"/>
                          <a:cs typeface="Trebuchet MS"/>
                        </a:rPr>
                        <a:t>:</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114" dirty="0">
                          <a:solidFill>
                            <a:srgbClr val="333333"/>
                          </a:solidFill>
                          <a:latin typeface="Trebuchet MS"/>
                          <a:cs typeface="Trebuchet MS"/>
                        </a:rPr>
                        <a:t>#DNS</a:t>
                      </a:r>
                      <a:r>
                        <a:rPr sz="950" spc="25" dirty="0">
                          <a:solidFill>
                            <a:srgbClr val="333333"/>
                          </a:solidFill>
                          <a:latin typeface="微软雅黑"/>
                          <a:cs typeface="微软雅黑"/>
                        </a:rPr>
                        <a:t>区域的地址</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269875">
                        <a:lnSpc>
                          <a:spcPct val="131600"/>
                        </a:lnSpc>
                        <a:spcBef>
                          <a:spcPts val="300"/>
                        </a:spcBef>
                      </a:pPr>
                      <a:r>
                        <a:rPr sz="950" dirty="0">
                          <a:solidFill>
                            <a:srgbClr val="333333"/>
                          </a:solidFill>
                          <a:latin typeface="Trebuchet MS"/>
                          <a:cs typeface="Trebuchet MS"/>
                        </a:rPr>
                        <a:t>#</a:t>
                      </a:r>
                      <a:r>
                        <a:rPr sz="950" dirty="0">
                          <a:solidFill>
                            <a:srgbClr val="333333"/>
                          </a:solidFill>
                          <a:latin typeface="微软雅黑"/>
                          <a:cs typeface="微软雅黑"/>
                        </a:rPr>
                        <a:t>域名管理员的邮箱  </a:t>
                      </a:r>
                      <a:r>
                        <a:rPr sz="950" dirty="0">
                          <a:solidFill>
                            <a:srgbClr val="333333"/>
                          </a:solidFill>
                          <a:latin typeface="Trebuchet MS"/>
                          <a:cs typeface="Trebuchet MS"/>
                        </a:rPr>
                        <a:t> </a:t>
                      </a:r>
                      <a:r>
                        <a:rPr sz="950" spc="-65" dirty="0">
                          <a:solidFill>
                            <a:srgbClr val="333333"/>
                          </a:solidFill>
                          <a:latin typeface="Trebuchet MS"/>
                          <a:cs typeface="Trebuchet MS"/>
                        </a:rPr>
                        <a:t>(</a:t>
                      </a:r>
                      <a:r>
                        <a:rPr sz="950" spc="25" dirty="0">
                          <a:solidFill>
                            <a:srgbClr val="333333"/>
                          </a:solidFill>
                          <a:latin typeface="微软雅黑"/>
                          <a:cs typeface="微软雅黑"/>
                        </a:rPr>
                        <a:t>不要用</a:t>
                      </a:r>
                      <a:r>
                        <a:rPr sz="950" spc="140" dirty="0">
                          <a:solidFill>
                            <a:srgbClr val="333333"/>
                          </a:solidFill>
                          <a:latin typeface="Trebuchet MS"/>
                          <a:cs typeface="Trebuchet MS"/>
                        </a:rPr>
                        <a:t>@</a:t>
                      </a:r>
                      <a:r>
                        <a:rPr sz="950" spc="25" dirty="0">
                          <a:solidFill>
                            <a:srgbClr val="333333"/>
                          </a:solidFill>
                          <a:latin typeface="微软雅黑"/>
                          <a:cs typeface="微软雅黑"/>
                        </a:rPr>
                        <a:t>符号</a:t>
                      </a:r>
                      <a:r>
                        <a:rPr sz="950" spc="-65" dirty="0">
                          <a:solidFill>
                            <a:srgbClr val="333333"/>
                          </a:solidFill>
                          <a:latin typeface="Trebuchet MS"/>
                          <a:cs typeface="Trebuchet MS"/>
                        </a:rPr>
                        <a:t>)</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695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5"/>
                        </a:spcBef>
                      </a:pPr>
                      <a:endParaRPr sz="1850">
                        <a:latin typeface="Times New Roman"/>
                        <a:cs typeface="Times New Roman"/>
                      </a:endParaRPr>
                    </a:p>
                    <a:p>
                      <a:pPr marL="128270">
                        <a:lnSpc>
                          <a:spcPct val="100000"/>
                        </a:lnSpc>
                      </a:pPr>
                      <a:r>
                        <a:rPr sz="950" spc="10" dirty="0">
                          <a:solidFill>
                            <a:srgbClr val="333333"/>
                          </a:solidFill>
                          <a:latin typeface="Trebuchet MS"/>
                          <a:cs typeface="Trebuchet MS"/>
                        </a:rPr>
                        <a:t>0;serial</a:t>
                      </a:r>
                      <a:endParaRPr sz="950">
                        <a:latin typeface="Trebuchet MS"/>
                        <a:cs typeface="Trebuchet MS"/>
                      </a:endParaRPr>
                    </a:p>
                  </a:txBody>
                  <a:tcPr marL="0" marR="0" marT="444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215265">
                        <a:lnSpc>
                          <a:spcPct val="131600"/>
                        </a:lnSpc>
                        <a:spcBef>
                          <a:spcPts val="300"/>
                        </a:spcBef>
                      </a:pPr>
                      <a:r>
                        <a:rPr sz="950" spc="130" dirty="0">
                          <a:solidFill>
                            <a:srgbClr val="333333"/>
                          </a:solidFill>
                          <a:latin typeface="Trebuchet MS"/>
                          <a:cs typeface="Trebuchet MS"/>
                        </a:rPr>
                        <a:t>#</a:t>
                      </a:r>
                      <a:r>
                        <a:rPr sz="950" spc="25" dirty="0">
                          <a:solidFill>
                            <a:srgbClr val="333333"/>
                          </a:solidFill>
                          <a:latin typeface="微软雅黑"/>
                          <a:cs typeface="微软雅黑"/>
                        </a:rPr>
                        <a:t>更 </a:t>
                      </a:r>
                      <a:r>
                        <a:rPr sz="950" dirty="0">
                          <a:solidFill>
                            <a:srgbClr val="333333"/>
                          </a:solidFill>
                          <a:latin typeface="微软雅黑"/>
                          <a:cs typeface="微软雅黑"/>
                        </a:rPr>
                        <a:t>新序 列号</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695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5"/>
                        </a:spcBef>
                      </a:pPr>
                      <a:endParaRPr sz="1850">
                        <a:latin typeface="Times New Roman"/>
                        <a:cs typeface="Times New Roman"/>
                      </a:endParaRPr>
                    </a:p>
                    <a:p>
                      <a:pPr marL="128270">
                        <a:lnSpc>
                          <a:spcPct val="100000"/>
                        </a:lnSpc>
                      </a:pPr>
                      <a:r>
                        <a:rPr sz="950" spc="35" dirty="0">
                          <a:solidFill>
                            <a:srgbClr val="333333"/>
                          </a:solidFill>
                          <a:latin typeface="Trebuchet MS"/>
                          <a:cs typeface="Trebuchet MS"/>
                        </a:rPr>
                        <a:t>1D;refresh</a:t>
                      </a:r>
                      <a:endParaRPr sz="950">
                        <a:latin typeface="Trebuchet MS"/>
                        <a:cs typeface="Trebuchet MS"/>
                      </a:endParaRPr>
                    </a:p>
                  </a:txBody>
                  <a:tcPr marL="0" marR="0" marT="444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215265">
                        <a:lnSpc>
                          <a:spcPct val="131600"/>
                        </a:lnSpc>
                        <a:spcBef>
                          <a:spcPts val="300"/>
                        </a:spcBef>
                      </a:pPr>
                      <a:r>
                        <a:rPr sz="950" spc="130" dirty="0">
                          <a:solidFill>
                            <a:srgbClr val="333333"/>
                          </a:solidFill>
                          <a:latin typeface="Trebuchet MS"/>
                          <a:cs typeface="Trebuchet MS"/>
                        </a:rPr>
                        <a:t>#</a:t>
                      </a:r>
                      <a:r>
                        <a:rPr sz="950" spc="25" dirty="0">
                          <a:solidFill>
                            <a:srgbClr val="333333"/>
                          </a:solidFill>
                          <a:latin typeface="微软雅黑"/>
                          <a:cs typeface="微软雅黑"/>
                        </a:rPr>
                        <a:t>更 </a:t>
                      </a:r>
                      <a:r>
                        <a:rPr sz="950" dirty="0">
                          <a:solidFill>
                            <a:srgbClr val="333333"/>
                          </a:solidFill>
                          <a:latin typeface="微软雅黑"/>
                          <a:cs typeface="微软雅黑"/>
                        </a:rPr>
                        <a:t>新时 </a:t>
                      </a:r>
                      <a:r>
                        <a:rPr sz="950" spc="25" dirty="0">
                          <a:solidFill>
                            <a:srgbClr val="333333"/>
                          </a:solidFill>
                          <a:latin typeface="微软雅黑"/>
                          <a:cs typeface="微软雅黑"/>
                        </a:rPr>
                        <a:t>间</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695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5"/>
                        </a:spcBef>
                      </a:pPr>
                      <a:endParaRPr sz="1850">
                        <a:latin typeface="Times New Roman"/>
                        <a:cs typeface="Times New Roman"/>
                      </a:endParaRPr>
                    </a:p>
                    <a:p>
                      <a:pPr marL="128270">
                        <a:lnSpc>
                          <a:spcPct val="100000"/>
                        </a:lnSpc>
                      </a:pPr>
                      <a:r>
                        <a:rPr sz="950" spc="15" dirty="0">
                          <a:solidFill>
                            <a:srgbClr val="333333"/>
                          </a:solidFill>
                          <a:latin typeface="Trebuchet MS"/>
                          <a:cs typeface="Trebuchet MS"/>
                        </a:rPr>
                        <a:t>1H;retry</a:t>
                      </a:r>
                      <a:endParaRPr sz="950">
                        <a:latin typeface="Trebuchet MS"/>
                        <a:cs typeface="Trebuchet MS"/>
                      </a:endParaRPr>
                    </a:p>
                  </a:txBody>
                  <a:tcPr marL="0" marR="0" marT="444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215265">
                        <a:lnSpc>
                          <a:spcPct val="131600"/>
                        </a:lnSpc>
                        <a:spcBef>
                          <a:spcPts val="300"/>
                        </a:spcBef>
                      </a:pPr>
                      <a:r>
                        <a:rPr sz="950" spc="130" dirty="0">
                          <a:solidFill>
                            <a:srgbClr val="333333"/>
                          </a:solidFill>
                          <a:latin typeface="Trebuchet MS"/>
                          <a:cs typeface="Trebuchet MS"/>
                        </a:rPr>
                        <a:t>#</a:t>
                      </a:r>
                      <a:r>
                        <a:rPr sz="950" spc="25" dirty="0">
                          <a:solidFill>
                            <a:srgbClr val="333333"/>
                          </a:solidFill>
                          <a:latin typeface="微软雅黑"/>
                          <a:cs typeface="微软雅黑"/>
                        </a:rPr>
                        <a:t>重 </a:t>
                      </a:r>
                      <a:r>
                        <a:rPr sz="950" dirty="0">
                          <a:solidFill>
                            <a:srgbClr val="333333"/>
                          </a:solidFill>
                          <a:latin typeface="微软雅黑"/>
                          <a:cs typeface="微软雅黑"/>
                        </a:rPr>
                        <a:t>试延 </a:t>
                      </a:r>
                      <a:r>
                        <a:rPr sz="950" spc="25" dirty="0">
                          <a:solidFill>
                            <a:srgbClr val="333333"/>
                          </a:solidFill>
                          <a:latin typeface="微软雅黑"/>
                          <a:cs typeface="微软雅黑"/>
                        </a:rPr>
                        <a:t>时</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695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5"/>
                        </a:spcBef>
                      </a:pPr>
                      <a:endParaRPr sz="1850">
                        <a:latin typeface="Times New Roman"/>
                        <a:cs typeface="Times New Roman"/>
                      </a:endParaRPr>
                    </a:p>
                    <a:p>
                      <a:pPr marL="128270">
                        <a:lnSpc>
                          <a:spcPct val="100000"/>
                        </a:lnSpc>
                      </a:pPr>
                      <a:r>
                        <a:rPr sz="950" spc="25" dirty="0">
                          <a:solidFill>
                            <a:srgbClr val="333333"/>
                          </a:solidFill>
                          <a:latin typeface="Trebuchet MS"/>
                          <a:cs typeface="Trebuchet MS"/>
                        </a:rPr>
                        <a:t>1W;expire</a:t>
                      </a:r>
                      <a:endParaRPr sz="950">
                        <a:latin typeface="Trebuchet MS"/>
                        <a:cs typeface="Trebuchet MS"/>
                      </a:endParaRPr>
                    </a:p>
                  </a:txBody>
                  <a:tcPr marL="0" marR="0" marT="444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215265">
                        <a:lnSpc>
                          <a:spcPct val="131600"/>
                        </a:lnSpc>
                        <a:spcBef>
                          <a:spcPts val="300"/>
                        </a:spcBef>
                      </a:pPr>
                      <a:r>
                        <a:rPr sz="950" spc="130" dirty="0">
                          <a:solidFill>
                            <a:srgbClr val="333333"/>
                          </a:solidFill>
                          <a:latin typeface="Trebuchet MS"/>
                          <a:cs typeface="Trebuchet MS"/>
                        </a:rPr>
                        <a:t>#</a:t>
                      </a:r>
                      <a:r>
                        <a:rPr sz="950" spc="25" dirty="0">
                          <a:solidFill>
                            <a:srgbClr val="333333"/>
                          </a:solidFill>
                          <a:latin typeface="微软雅黑"/>
                          <a:cs typeface="微软雅黑"/>
                        </a:rPr>
                        <a:t>失 </a:t>
                      </a:r>
                      <a:r>
                        <a:rPr sz="950" dirty="0">
                          <a:solidFill>
                            <a:srgbClr val="333333"/>
                          </a:solidFill>
                          <a:latin typeface="微软雅黑"/>
                          <a:cs typeface="微软雅黑"/>
                        </a:rPr>
                        <a:t>效时 </a:t>
                      </a:r>
                      <a:r>
                        <a:rPr sz="950" spc="25" dirty="0">
                          <a:solidFill>
                            <a:srgbClr val="333333"/>
                          </a:solidFill>
                          <a:latin typeface="微软雅黑"/>
                          <a:cs typeface="微软雅黑"/>
                        </a:rPr>
                        <a:t>间</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12668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1300">
                        <a:latin typeface="Times New Roman"/>
                        <a:cs typeface="Times New Roman"/>
                      </a:endParaRPr>
                    </a:p>
                    <a:p>
                      <a:pPr>
                        <a:lnSpc>
                          <a:spcPct val="100000"/>
                        </a:lnSpc>
                        <a:spcBef>
                          <a:spcPts val="40"/>
                        </a:spcBef>
                      </a:pPr>
                      <a:endParaRPr sz="1850">
                        <a:latin typeface="Times New Roman"/>
                        <a:cs typeface="Times New Roman"/>
                      </a:endParaRPr>
                    </a:p>
                    <a:p>
                      <a:pPr marL="128270">
                        <a:lnSpc>
                          <a:spcPct val="100000"/>
                        </a:lnSpc>
                      </a:pPr>
                      <a:r>
                        <a:rPr sz="950" spc="75" dirty="0">
                          <a:solidFill>
                            <a:srgbClr val="333333"/>
                          </a:solidFill>
                          <a:latin typeface="Trebuchet MS"/>
                          <a:cs typeface="Trebuchet MS"/>
                        </a:rPr>
                        <a:t>3H</a:t>
                      </a:r>
                      <a:endParaRPr sz="950">
                        <a:latin typeface="Trebuchet MS"/>
                        <a:cs typeface="Trebuchet MS"/>
                      </a:endParaRPr>
                    </a:p>
                    <a:p>
                      <a:pPr marL="128270">
                        <a:lnSpc>
                          <a:spcPct val="100000"/>
                        </a:lnSpc>
                        <a:spcBef>
                          <a:spcPts val="360"/>
                        </a:spcBef>
                      </a:pPr>
                      <a:r>
                        <a:rPr sz="950" spc="35" dirty="0">
                          <a:solidFill>
                            <a:srgbClr val="333333"/>
                          </a:solidFill>
                          <a:latin typeface="Trebuchet MS"/>
                          <a:cs typeface="Trebuchet MS"/>
                        </a:rPr>
                        <a:t>);minimum</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215265">
                        <a:lnSpc>
                          <a:spcPct val="131600"/>
                        </a:lnSpc>
                        <a:spcBef>
                          <a:spcPts val="300"/>
                        </a:spcBef>
                      </a:pPr>
                      <a:r>
                        <a:rPr sz="950" spc="130" dirty="0">
                          <a:solidFill>
                            <a:srgbClr val="333333"/>
                          </a:solidFill>
                          <a:latin typeface="Trebuchet MS"/>
                          <a:cs typeface="Trebuchet MS"/>
                        </a:rPr>
                        <a:t>#</a:t>
                      </a:r>
                      <a:r>
                        <a:rPr sz="950" spc="25" dirty="0">
                          <a:solidFill>
                            <a:srgbClr val="333333"/>
                          </a:solidFill>
                          <a:latin typeface="微软雅黑"/>
                          <a:cs typeface="微软雅黑"/>
                        </a:rPr>
                        <a:t>无 </a:t>
                      </a:r>
                      <a:r>
                        <a:rPr sz="950" dirty="0">
                          <a:solidFill>
                            <a:srgbClr val="333333"/>
                          </a:solidFill>
                          <a:latin typeface="微软雅黑"/>
                          <a:cs typeface="微软雅黑"/>
                        </a:rPr>
                        <a:t>效解 析记 录的 缓存 时间</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00" dirty="0">
                          <a:solidFill>
                            <a:srgbClr val="333333"/>
                          </a:solidFill>
                          <a:latin typeface="Trebuchet MS"/>
                          <a:cs typeface="Trebuchet MS"/>
                        </a:rPr>
                        <a:t>NS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ns.linuxprobe.com.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30" dirty="0">
                          <a:solidFill>
                            <a:srgbClr val="333333"/>
                          </a:solidFill>
                          <a:latin typeface="Trebuchet MS"/>
                          <a:cs typeface="Trebuchet MS"/>
                        </a:rPr>
                        <a:t>#</a:t>
                      </a:r>
                      <a:r>
                        <a:rPr sz="950" spc="25" dirty="0">
                          <a:solidFill>
                            <a:srgbClr val="333333"/>
                          </a:solidFill>
                          <a:latin typeface="微软雅黑"/>
                          <a:cs typeface="微软雅黑"/>
                        </a:rPr>
                        <a:t>域名服务器记录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80" dirty="0">
                          <a:solidFill>
                            <a:srgbClr val="333333"/>
                          </a:solidFill>
                          <a:latin typeface="Trebuchet MS"/>
                          <a:cs typeface="Trebuchet MS"/>
                        </a:rPr>
                        <a:t>ns</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rebuchet MS"/>
                          <a:cs typeface="Trebuchet MS"/>
                        </a:rPr>
                        <a:t>IN</a:t>
                      </a:r>
                      <a:r>
                        <a:rPr sz="950" spc="-35" dirty="0">
                          <a:solidFill>
                            <a:srgbClr val="333333"/>
                          </a:solidFill>
                          <a:latin typeface="Trebuchet MS"/>
                          <a:cs typeface="Trebuchet MS"/>
                        </a:rPr>
                        <a:t> </a:t>
                      </a:r>
                      <a:r>
                        <a:rPr sz="950" dirty="0">
                          <a:solidFill>
                            <a:srgbClr val="333333"/>
                          </a:solidFill>
                          <a:latin typeface="Trebuchet MS"/>
                          <a:cs typeface="Trebuchet MS"/>
                        </a:rPr>
                        <a:t>A</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25" dirty="0">
                          <a:solidFill>
                            <a:srgbClr val="333333"/>
                          </a:solidFill>
                          <a:latin typeface="Trebuchet MS"/>
                          <a:cs typeface="Trebuchet MS"/>
                        </a:rPr>
                        <a:t>192.168.10.10</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158115">
                        <a:lnSpc>
                          <a:spcPct val="131600"/>
                        </a:lnSpc>
                        <a:spcBef>
                          <a:spcPts val="300"/>
                        </a:spcBef>
                      </a:pPr>
                      <a:r>
                        <a:rPr sz="950" spc="130" dirty="0">
                          <a:solidFill>
                            <a:srgbClr val="333333"/>
                          </a:solidFill>
                          <a:latin typeface="Trebuchet MS"/>
                          <a:cs typeface="Trebuchet MS"/>
                        </a:rPr>
                        <a:t>#</a:t>
                      </a:r>
                      <a:r>
                        <a:rPr sz="950" spc="25" dirty="0">
                          <a:solidFill>
                            <a:srgbClr val="333333"/>
                          </a:solidFill>
                          <a:latin typeface="微软雅黑"/>
                          <a:cs typeface="微软雅黑"/>
                        </a:rPr>
                        <a:t>地址记录 </a:t>
                      </a:r>
                      <a:r>
                        <a:rPr sz="950" dirty="0">
                          <a:solidFill>
                            <a:srgbClr val="333333"/>
                          </a:solidFill>
                          <a:latin typeface="Trebuchet MS"/>
                          <a:cs typeface="Trebuchet MS"/>
                        </a:rPr>
                        <a:t>(ns.linuxprobe.com.)</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50" dirty="0">
                          <a:solidFill>
                            <a:srgbClr val="333333"/>
                          </a:solidFill>
                          <a:latin typeface="Trebuchet MS"/>
                          <a:cs typeface="Trebuchet MS"/>
                        </a:rPr>
                        <a:t>www</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rebuchet MS"/>
                          <a:cs typeface="Trebuchet MS"/>
                        </a:rPr>
                        <a:t>IN</a:t>
                      </a:r>
                      <a:r>
                        <a:rPr sz="950" spc="-35" dirty="0">
                          <a:solidFill>
                            <a:srgbClr val="333333"/>
                          </a:solidFill>
                          <a:latin typeface="Trebuchet MS"/>
                          <a:cs typeface="Trebuchet MS"/>
                        </a:rPr>
                        <a:t> </a:t>
                      </a:r>
                      <a:r>
                        <a:rPr sz="950" dirty="0">
                          <a:solidFill>
                            <a:srgbClr val="333333"/>
                          </a:solidFill>
                          <a:latin typeface="Trebuchet MS"/>
                          <a:cs typeface="Trebuchet MS"/>
                        </a:rPr>
                        <a:t>A</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25" dirty="0">
                          <a:solidFill>
                            <a:srgbClr val="333333"/>
                          </a:solidFill>
                          <a:latin typeface="Trebuchet MS"/>
                          <a:cs typeface="Trebuchet MS"/>
                        </a:rPr>
                        <a:t>192.168.10.10</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27000" indent="-635">
                        <a:lnSpc>
                          <a:spcPct val="131600"/>
                        </a:lnSpc>
                        <a:spcBef>
                          <a:spcPts val="300"/>
                        </a:spcBef>
                      </a:pPr>
                      <a:r>
                        <a:rPr sz="950" dirty="0">
                          <a:solidFill>
                            <a:srgbClr val="333333"/>
                          </a:solidFill>
                          <a:latin typeface="Trebuchet MS"/>
                          <a:cs typeface="Trebuchet MS"/>
                          <a:hlinkClick r:id="rId2"/>
                        </a:rPr>
                        <a:t>#</a:t>
                      </a:r>
                      <a:r>
                        <a:rPr sz="950" dirty="0">
                          <a:solidFill>
                            <a:srgbClr val="333333"/>
                          </a:solidFill>
                          <a:latin typeface="微软雅黑"/>
                          <a:cs typeface="微软雅黑"/>
                          <a:hlinkClick r:id="rId2"/>
                        </a:rPr>
                        <a:t>地址记录</a:t>
                      </a:r>
                      <a:r>
                        <a:rPr sz="950" dirty="0">
                          <a:solidFill>
                            <a:srgbClr val="333333"/>
                          </a:solidFill>
                          <a:latin typeface="Trebuchet MS"/>
                          <a:cs typeface="Trebuchet MS"/>
                          <a:hlinkClick r:id="rId2"/>
                        </a:rPr>
                        <a:t>(</a:t>
                      </a:r>
                      <a:r>
                        <a:rPr sz="950" u="sng" dirty="0">
                          <a:solidFill>
                            <a:srgbClr val="4183C4"/>
                          </a:solidFill>
                          <a:uFill>
                            <a:solidFill>
                              <a:srgbClr val="4183C4"/>
                            </a:solidFill>
                          </a:uFill>
                          <a:latin typeface="Trebuchet MS"/>
                          <a:cs typeface="Trebuchet MS"/>
                          <a:hlinkClick r:id="rId2"/>
                        </a:rPr>
                        <a:t>www.linux </a:t>
                      </a:r>
                      <a:r>
                        <a:rPr sz="950" dirty="0">
                          <a:solidFill>
                            <a:srgbClr val="4183C4"/>
                          </a:solidFill>
                          <a:latin typeface="Trebuchet MS"/>
                          <a:cs typeface="Trebuchet MS"/>
                          <a:hlinkClick r:id="rId2"/>
                        </a:rPr>
                        <a:t> </a:t>
                      </a:r>
                      <a:r>
                        <a:rPr sz="950" spc="20" dirty="0">
                          <a:solidFill>
                            <a:srgbClr val="4183C4"/>
                          </a:solidFill>
                          <a:latin typeface="Trebuchet MS"/>
                          <a:cs typeface="Trebuchet MS"/>
                          <a:hlinkClick r:id="rId2"/>
                        </a:rPr>
                        <a:t>p</a:t>
                      </a:r>
                      <a:r>
                        <a:rPr sz="950" u="sng" spc="20" dirty="0">
                          <a:solidFill>
                            <a:srgbClr val="4183C4"/>
                          </a:solidFill>
                          <a:uFill>
                            <a:solidFill>
                              <a:srgbClr val="4183C4"/>
                            </a:solidFill>
                          </a:uFill>
                          <a:latin typeface="Trebuchet MS"/>
                          <a:cs typeface="Trebuchet MS"/>
                          <a:hlinkClick r:id="rId2"/>
                        </a:rPr>
                        <a:t>robe.com</a:t>
                      </a:r>
                      <a:r>
                        <a:rPr sz="950" spc="20" dirty="0">
                          <a:solidFill>
                            <a:srgbClr val="333333"/>
                          </a:solidFill>
                          <a:latin typeface="Trebuchet MS"/>
                          <a:cs typeface="Trebuchet MS"/>
                          <a:hlinkClick r:id="rId2"/>
                        </a:rPr>
                        <a:t>.)</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bl>
          </a:graphicData>
        </a:graphic>
      </p:graphicFrame>
      <p:sp>
        <p:nvSpPr>
          <p:cNvPr id="3" name="object 3"/>
          <p:cNvSpPr txBox="1"/>
          <p:nvPr/>
        </p:nvSpPr>
        <p:spPr>
          <a:xfrm>
            <a:off x="946608" y="7479757"/>
            <a:ext cx="5576570" cy="69278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在解析文件中，除了</a:t>
            </a:r>
            <a:r>
              <a:rPr sz="950" b="1" spc="70" dirty="0">
                <a:solidFill>
                  <a:srgbClr val="333333"/>
                </a:solidFill>
                <a:latin typeface="Trebuchet MS"/>
                <a:cs typeface="Trebuchet MS"/>
              </a:rPr>
              <a:t>A</a:t>
            </a:r>
            <a:r>
              <a:rPr sz="950" b="1" spc="25" dirty="0">
                <a:solidFill>
                  <a:srgbClr val="333333"/>
                </a:solidFill>
                <a:latin typeface="微软雅黑"/>
                <a:cs typeface="微软雅黑"/>
              </a:rPr>
              <a:t>记录类型代表将域名指向一个</a:t>
            </a:r>
            <a:r>
              <a:rPr sz="950" b="1" spc="35" dirty="0">
                <a:solidFill>
                  <a:srgbClr val="333333"/>
                </a:solidFill>
                <a:latin typeface="Trebuchet MS"/>
                <a:cs typeface="Trebuchet MS"/>
              </a:rPr>
              <a:t>IPV4</a:t>
            </a:r>
            <a:r>
              <a:rPr sz="950" b="1" spc="25" dirty="0">
                <a:solidFill>
                  <a:srgbClr val="333333"/>
                </a:solidFill>
                <a:latin typeface="微软雅黑"/>
                <a:cs typeface="微软雅黑"/>
              </a:rPr>
              <a:t>地址，而</a:t>
            </a:r>
            <a:r>
              <a:rPr sz="950" b="1" spc="70" dirty="0">
                <a:solidFill>
                  <a:srgbClr val="333333"/>
                </a:solidFill>
                <a:latin typeface="Trebuchet MS"/>
                <a:cs typeface="Trebuchet MS"/>
              </a:rPr>
              <a:t>AAAA</a:t>
            </a:r>
            <a:r>
              <a:rPr sz="950" b="1" spc="25" dirty="0">
                <a:solidFill>
                  <a:srgbClr val="333333"/>
                </a:solidFill>
                <a:latin typeface="微软雅黑"/>
                <a:cs typeface="微软雅黑"/>
              </a:rPr>
              <a:t>则代表将域名指向一个</a:t>
            </a:r>
            <a:r>
              <a:rPr sz="950" b="1" spc="35" dirty="0">
                <a:solidFill>
                  <a:srgbClr val="333333"/>
                </a:solidFill>
                <a:latin typeface="Trebuchet MS"/>
                <a:cs typeface="Trebuchet MS"/>
              </a:rPr>
              <a:t>IPV6</a:t>
            </a:r>
            <a:r>
              <a:rPr sz="950" b="1" spc="15" dirty="0">
                <a:solidFill>
                  <a:srgbClr val="333333"/>
                </a:solidFill>
                <a:latin typeface="微软雅黑"/>
                <a:cs typeface="微软雅黑"/>
              </a:rPr>
              <a:t>地 </a:t>
            </a:r>
            <a:r>
              <a:rPr sz="950" b="1" spc="25" dirty="0">
                <a:solidFill>
                  <a:srgbClr val="333333"/>
                </a:solidFill>
                <a:latin typeface="微软雅黑"/>
                <a:cs typeface="微软雅黑"/>
              </a:rPr>
              <a:t>址，此外还有</a:t>
            </a:r>
            <a:r>
              <a:rPr sz="950" b="1" dirty="0">
                <a:solidFill>
                  <a:srgbClr val="333333"/>
                </a:solidFill>
                <a:latin typeface="Trebuchet MS"/>
                <a:cs typeface="Trebuchet MS"/>
              </a:rPr>
              <a:t>8</a:t>
            </a:r>
            <a:r>
              <a:rPr sz="950" b="1" spc="25" dirty="0">
                <a:solidFill>
                  <a:srgbClr val="333333"/>
                </a:solidFill>
                <a:latin typeface="微软雅黑"/>
                <a:cs typeface="微软雅黑"/>
              </a:rPr>
              <a:t>种记录类型，一并为读者整理如下表</a:t>
            </a:r>
            <a:r>
              <a:rPr sz="950" b="1" spc="-10" dirty="0">
                <a:solidFill>
                  <a:srgbClr val="333333"/>
                </a:solidFill>
                <a:latin typeface="Trebuchet MS"/>
                <a:cs typeface="Trebuchet MS"/>
              </a:rPr>
              <a:t>13-2</a:t>
            </a:r>
            <a:r>
              <a:rPr sz="950" b="1" spc="25" dirty="0">
                <a:solidFill>
                  <a:srgbClr val="333333"/>
                </a:solidFill>
                <a:latin typeface="微软雅黑"/>
                <a:cs typeface="微软雅黑"/>
              </a:rPr>
              <a:t>所示，供日后备查：</a:t>
            </a:r>
            <a:endParaRPr sz="950">
              <a:latin typeface="微软雅黑"/>
              <a:cs typeface="微软雅黑"/>
            </a:endParaRPr>
          </a:p>
          <a:p>
            <a:pPr marL="12700">
              <a:lnSpc>
                <a:spcPct val="100000"/>
              </a:lnSpc>
              <a:spcBef>
                <a:spcPts val="1110"/>
              </a:spcBef>
              <a:tabLst>
                <a:tab pos="74231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13-2	</a:t>
            </a:r>
            <a:r>
              <a:rPr sz="950" b="1" spc="25" dirty="0">
                <a:solidFill>
                  <a:srgbClr val="333333"/>
                </a:solidFill>
                <a:latin typeface="微软雅黑"/>
                <a:cs typeface="微软雅黑"/>
              </a:rPr>
              <a:t>域名解析记录类型</a:t>
            </a:r>
            <a:endParaRPr sz="950">
              <a:latin typeface="微软雅黑"/>
              <a:cs typeface="微软雅黑"/>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111"/>
          <a:ext cx="5692775" cy="3457575"/>
        </p:xfrm>
        <a:graphic>
          <a:graphicData uri="http://schemas.openxmlformats.org/drawingml/2006/table">
            <a:tbl>
              <a:tblPr firstRow="1" bandRow="1">
                <a:tableStyleId>{2D5ABB26-0587-4C30-8999-92F81FD0307C}</a:tableStyleId>
              </a:tblPr>
              <a:tblGrid>
                <a:gridCol w="1048385">
                  <a:extLst>
                    <a:ext uri="{9D8B030D-6E8A-4147-A177-3AD203B41FA5}">
                      <a16:colId xmlns:a16="http://schemas.microsoft.com/office/drawing/2014/main" val="20000"/>
                    </a:ext>
                  </a:extLst>
                </a:gridCol>
                <a:gridCol w="463042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记录类型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将域名指向一个</a:t>
                      </a:r>
                      <a:r>
                        <a:rPr sz="950" dirty="0">
                          <a:solidFill>
                            <a:srgbClr val="333333"/>
                          </a:solidFill>
                          <a:latin typeface="Trebuchet MS"/>
                          <a:cs typeface="Trebuchet MS"/>
                        </a:rPr>
                        <a:t>IPV4</a:t>
                      </a:r>
                      <a:r>
                        <a:rPr sz="950"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90" dirty="0">
                          <a:solidFill>
                            <a:srgbClr val="333333"/>
                          </a:solidFill>
                          <a:latin typeface="Trebuchet MS"/>
                          <a:cs typeface="Trebuchet MS"/>
                        </a:rPr>
                        <a:t>CNAME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将域名指向另外一个域名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5" dirty="0">
                          <a:solidFill>
                            <a:srgbClr val="333333"/>
                          </a:solidFill>
                          <a:latin typeface="Trebuchet MS"/>
                          <a:cs typeface="Trebuchet MS"/>
                        </a:rPr>
                        <a:t>AAAA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将域名指向一个</a:t>
                      </a:r>
                      <a:r>
                        <a:rPr sz="950" dirty="0">
                          <a:solidFill>
                            <a:srgbClr val="333333"/>
                          </a:solidFill>
                          <a:latin typeface="Trebuchet MS"/>
                          <a:cs typeface="Trebuchet MS"/>
                        </a:rPr>
                        <a:t>IPV6</a:t>
                      </a:r>
                      <a:r>
                        <a:rPr sz="950"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00" dirty="0">
                          <a:solidFill>
                            <a:srgbClr val="333333"/>
                          </a:solidFill>
                          <a:latin typeface="Trebuchet MS"/>
                          <a:cs typeface="Trebuchet MS"/>
                        </a:rPr>
                        <a:t>NS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将子域名指定其他</a:t>
                      </a:r>
                      <a:r>
                        <a:rPr sz="950" dirty="0">
                          <a:solidFill>
                            <a:srgbClr val="333333"/>
                          </a:solidFill>
                          <a:latin typeface="Trebuchet MS"/>
                          <a:cs typeface="Trebuchet MS"/>
                        </a:rPr>
                        <a:t>DNS</a:t>
                      </a:r>
                      <a:r>
                        <a:rPr sz="950" dirty="0">
                          <a:solidFill>
                            <a:srgbClr val="333333"/>
                          </a:solidFill>
                          <a:latin typeface="微软雅黑"/>
                          <a:cs typeface="微软雅黑"/>
                        </a:rPr>
                        <a:t>服务器解析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20" dirty="0">
                          <a:solidFill>
                            <a:srgbClr val="333333"/>
                          </a:solidFill>
                          <a:latin typeface="Trebuchet MS"/>
                          <a:cs typeface="Trebuchet MS"/>
                        </a:rPr>
                        <a:t>MX</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将域名指向邮件服务器地址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50" dirty="0">
                          <a:solidFill>
                            <a:srgbClr val="333333"/>
                          </a:solidFill>
                          <a:latin typeface="Trebuchet MS"/>
                          <a:cs typeface="Trebuchet MS"/>
                        </a:rPr>
                        <a:t>SRV</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记录提供特定的服务的服务器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dirty="0">
                          <a:solidFill>
                            <a:srgbClr val="333333"/>
                          </a:solidFill>
                          <a:latin typeface="Trebuchet MS"/>
                          <a:cs typeface="Trebuchet MS"/>
                        </a:rPr>
                        <a:t>TXT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文本内容一般为</a:t>
                      </a:r>
                      <a:r>
                        <a:rPr sz="950" dirty="0">
                          <a:solidFill>
                            <a:srgbClr val="333333"/>
                          </a:solidFill>
                          <a:latin typeface="Trebuchet MS"/>
                          <a:cs typeface="Trebuchet MS"/>
                        </a:rPr>
                        <a:t>512</a:t>
                      </a:r>
                      <a:r>
                        <a:rPr sz="950" dirty="0">
                          <a:solidFill>
                            <a:srgbClr val="333333"/>
                          </a:solidFill>
                          <a:latin typeface="微软雅黑"/>
                          <a:cs typeface="微软雅黑"/>
                        </a:rPr>
                        <a:t>字节，常作为反垃圾邮件的</a:t>
                      </a:r>
                      <a:r>
                        <a:rPr sz="950" dirty="0">
                          <a:solidFill>
                            <a:srgbClr val="333333"/>
                          </a:solidFill>
                          <a:latin typeface="Trebuchet MS"/>
                          <a:cs typeface="Trebuchet MS"/>
                        </a:rPr>
                        <a:t>SPF</a:t>
                      </a:r>
                      <a:r>
                        <a:rPr sz="950" dirty="0">
                          <a:solidFill>
                            <a:srgbClr val="333333"/>
                          </a:solidFill>
                          <a:latin typeface="微软雅黑"/>
                          <a:cs typeface="微软雅黑"/>
                        </a:rPr>
                        <a:t>记录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50" dirty="0">
                          <a:solidFill>
                            <a:srgbClr val="333333"/>
                          </a:solidFill>
                          <a:latin typeface="Trebuchet MS"/>
                          <a:cs typeface="Trebuchet MS"/>
                        </a:rPr>
                        <a:t>CAA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50" dirty="0">
                          <a:solidFill>
                            <a:srgbClr val="333333"/>
                          </a:solidFill>
                          <a:latin typeface="Trebuchet MS"/>
                          <a:cs typeface="Trebuchet MS"/>
                        </a:rPr>
                        <a:t>CA</a:t>
                      </a:r>
                      <a:r>
                        <a:rPr sz="950" spc="25" dirty="0">
                          <a:solidFill>
                            <a:srgbClr val="333333"/>
                          </a:solidFill>
                          <a:latin typeface="微软雅黑"/>
                          <a:cs typeface="微软雅黑"/>
                        </a:rPr>
                        <a:t>证书办法机构授权校验</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dirty="0">
                          <a:solidFill>
                            <a:srgbClr val="333333"/>
                          </a:solidFill>
                          <a:latin typeface="微软雅黑"/>
                          <a:cs typeface="微软雅黑"/>
                        </a:rPr>
                        <a:t>显性</a:t>
                      </a:r>
                      <a:r>
                        <a:rPr sz="950" dirty="0">
                          <a:solidFill>
                            <a:srgbClr val="333333"/>
                          </a:solidFill>
                          <a:latin typeface="Trebuchet MS"/>
                          <a:cs typeface="Trebuchet MS"/>
                        </a:rPr>
                        <a:t>URL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将域名重定向到另外一个地址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dirty="0">
                          <a:solidFill>
                            <a:srgbClr val="333333"/>
                          </a:solidFill>
                          <a:latin typeface="微软雅黑"/>
                          <a:cs typeface="微软雅黑"/>
                        </a:rPr>
                        <a:t>隐性</a:t>
                      </a:r>
                      <a:r>
                        <a:rPr sz="950" dirty="0">
                          <a:solidFill>
                            <a:srgbClr val="333333"/>
                          </a:solidFill>
                          <a:latin typeface="Trebuchet MS"/>
                          <a:cs typeface="Trebuchet MS"/>
                        </a:rPr>
                        <a:t>URL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与显性</a:t>
                      </a:r>
                      <a:r>
                        <a:rPr sz="950" dirty="0">
                          <a:solidFill>
                            <a:srgbClr val="333333"/>
                          </a:solidFill>
                          <a:latin typeface="Trebuchet MS"/>
                          <a:cs typeface="Trebuchet MS"/>
                        </a:rPr>
                        <a:t>URL</a:t>
                      </a:r>
                      <a:r>
                        <a:rPr sz="950" dirty="0">
                          <a:solidFill>
                            <a:srgbClr val="333333"/>
                          </a:solidFill>
                          <a:latin typeface="微软雅黑"/>
                          <a:cs typeface="微软雅黑"/>
                        </a:rPr>
                        <a:t>类型，但是会隐藏真实目标地址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bl>
          </a:graphicData>
        </a:graphic>
      </p:graphicFrame>
      <p:sp>
        <p:nvSpPr>
          <p:cNvPr id="3" name="object 3"/>
          <p:cNvSpPr txBox="1"/>
          <p:nvPr/>
        </p:nvSpPr>
        <p:spPr>
          <a:xfrm>
            <a:off x="946433" y="4239424"/>
            <a:ext cx="5648960" cy="78803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：检验解析结果。为了检验解析结果，一定要先把</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系统网卡中的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地址参数修改成本机</a:t>
            </a:r>
            <a:r>
              <a:rPr sz="950" b="1" spc="50" dirty="0">
                <a:solidFill>
                  <a:srgbClr val="333333"/>
                </a:solidFill>
                <a:latin typeface="Trebuchet MS"/>
                <a:cs typeface="Trebuchet MS"/>
              </a:rPr>
              <a:t>IP </a:t>
            </a:r>
            <a:r>
              <a:rPr sz="950" b="1" spc="25" dirty="0">
                <a:solidFill>
                  <a:srgbClr val="333333"/>
                </a:solidFill>
                <a:latin typeface="微软雅黑"/>
                <a:cs typeface="微软雅黑"/>
              </a:rPr>
              <a:t>地址，如图</a:t>
            </a:r>
            <a:r>
              <a:rPr sz="950" b="1" spc="-10" dirty="0">
                <a:solidFill>
                  <a:srgbClr val="333333"/>
                </a:solidFill>
                <a:latin typeface="Trebuchet MS"/>
                <a:cs typeface="Trebuchet MS"/>
              </a:rPr>
              <a:t>13-6</a:t>
            </a:r>
            <a:r>
              <a:rPr sz="950" b="1" spc="25" dirty="0">
                <a:solidFill>
                  <a:srgbClr val="333333"/>
                </a:solidFill>
                <a:latin typeface="微软雅黑"/>
                <a:cs typeface="微软雅黑"/>
              </a:rPr>
              <a:t>所示，这样就可以使用由本机提供的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查询服务了。</a:t>
            </a:r>
            <a:r>
              <a:rPr sz="950" b="1" spc="65" dirty="0">
                <a:solidFill>
                  <a:srgbClr val="333333"/>
                </a:solidFill>
                <a:latin typeface="Trebuchet MS"/>
                <a:cs typeface="Trebuchet MS"/>
              </a:rPr>
              <a:t>nslookup</a:t>
            </a:r>
            <a:r>
              <a:rPr sz="950" b="1" spc="25" dirty="0">
                <a:solidFill>
                  <a:srgbClr val="333333"/>
                </a:solidFill>
                <a:latin typeface="微软雅黑"/>
                <a:cs typeface="微软雅黑"/>
              </a:rPr>
              <a:t>命令用于检测能否从 </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服务器中查询到域名与</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地址的解析记录，进而更准确地检验</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服务器是否已经能够为用户提供 服务。</a:t>
            </a:r>
            <a:endParaRPr sz="950">
              <a:latin typeface="微软雅黑"/>
              <a:cs typeface="微软雅黑"/>
            </a:endParaRPr>
          </a:p>
        </p:txBody>
      </p:sp>
      <p:pic>
        <p:nvPicPr>
          <p:cNvPr id="4" name="object 4"/>
          <p:cNvPicPr/>
          <p:nvPr/>
        </p:nvPicPr>
        <p:blipFill>
          <a:blip r:embed="rId2" cstate="print"/>
          <a:stretch>
            <a:fillRect/>
          </a:stretch>
        </p:blipFill>
        <p:spPr>
          <a:xfrm>
            <a:off x="959124" y="5132831"/>
            <a:ext cx="5650951" cy="4231066"/>
          </a:xfrm>
          <a:prstGeom prst="rect">
            <a:avLst/>
          </a:prstGeom>
        </p:spPr>
      </p:pic>
      <p:sp>
        <p:nvSpPr>
          <p:cNvPr id="5" name="object 5"/>
          <p:cNvSpPr txBox="1"/>
          <p:nvPr/>
        </p:nvSpPr>
        <p:spPr>
          <a:xfrm>
            <a:off x="946424" y="9465608"/>
            <a:ext cx="1685289"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13-6</a:t>
            </a:r>
            <a:r>
              <a:rPr sz="950" b="1" spc="-35" dirty="0">
                <a:solidFill>
                  <a:srgbClr val="333333"/>
                </a:solidFill>
                <a:latin typeface="Trebuchet MS"/>
                <a:cs typeface="Trebuchet MS"/>
              </a:rPr>
              <a:t> </a:t>
            </a:r>
            <a:r>
              <a:rPr sz="950" b="1" spc="25" dirty="0">
                <a:solidFill>
                  <a:srgbClr val="333333"/>
                </a:solidFill>
                <a:latin typeface="微软雅黑"/>
                <a:cs typeface="微软雅黑"/>
              </a:rPr>
              <a:t>配置网卡</a:t>
            </a:r>
            <a:r>
              <a:rPr sz="950" b="1" spc="105" dirty="0">
                <a:solidFill>
                  <a:srgbClr val="333333"/>
                </a:solidFill>
                <a:latin typeface="Trebuchet MS"/>
                <a:cs typeface="Trebuchet MS"/>
              </a:rPr>
              <a:t>DNS</a:t>
            </a:r>
            <a:r>
              <a:rPr sz="950" b="1" spc="25" dirty="0">
                <a:solidFill>
                  <a:srgbClr val="333333"/>
                </a:solidFill>
                <a:latin typeface="微软雅黑"/>
                <a:cs typeface="微软雅黑"/>
              </a:rPr>
              <a:t>参数信息</a:t>
            </a:r>
            <a:endParaRPr sz="950">
              <a:latin typeface="微软雅黑"/>
              <a:cs typeface="微软雅黑"/>
            </a:endParaRPr>
          </a:p>
        </p:txBody>
      </p:sp>
      <p:sp>
        <p:nvSpPr>
          <p:cNvPr id="6" name="object 6"/>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211</a:t>
            </a:fld>
            <a:endParaRPr sz="800">
              <a:latin typeface="小哥哥网恋吗"/>
              <a:cs typeface="小哥哥网恋吗"/>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27"/>
            <a:ext cx="5651500" cy="2211070"/>
            <a:chOff x="959124" y="368227"/>
            <a:chExt cx="5651500" cy="2211070"/>
          </a:xfrm>
        </p:grpSpPr>
        <p:sp>
          <p:nvSpPr>
            <p:cNvPr id="3" name="object 3"/>
            <p:cNvSpPr/>
            <p:nvPr/>
          </p:nvSpPr>
          <p:spPr>
            <a:xfrm>
              <a:off x="963889" y="372992"/>
              <a:ext cx="5641975" cy="2201545"/>
            </a:xfrm>
            <a:custGeom>
              <a:avLst/>
              <a:gdLst/>
              <a:ahLst/>
              <a:cxnLst/>
              <a:rect l="l" t="t" r="r" b="b"/>
              <a:pathLst>
                <a:path w="5641975" h="2201545">
                  <a:moveTo>
                    <a:pt x="5617597" y="2201297"/>
                  </a:moveTo>
                  <a:lnTo>
                    <a:pt x="23823" y="2201297"/>
                  </a:lnTo>
                  <a:lnTo>
                    <a:pt x="20659" y="2201145"/>
                  </a:lnTo>
                  <a:lnTo>
                    <a:pt x="0" y="2180447"/>
                  </a:lnTo>
                  <a:lnTo>
                    <a:pt x="0" y="2177474"/>
                  </a:lnTo>
                  <a:lnTo>
                    <a:pt x="0" y="20545"/>
                  </a:lnTo>
                  <a:lnTo>
                    <a:pt x="20659" y="0"/>
                  </a:lnTo>
                  <a:lnTo>
                    <a:pt x="5620751" y="0"/>
                  </a:lnTo>
                  <a:lnTo>
                    <a:pt x="5641421" y="20545"/>
                  </a:lnTo>
                  <a:lnTo>
                    <a:pt x="5641421" y="2180447"/>
                  </a:lnTo>
                  <a:lnTo>
                    <a:pt x="5620751" y="2201145"/>
                  </a:lnTo>
                  <a:lnTo>
                    <a:pt x="5617597" y="2201297"/>
                  </a:lnTo>
                  <a:close/>
                </a:path>
              </a:pathLst>
            </a:custGeom>
            <a:solidFill>
              <a:srgbClr val="F8F8F8"/>
            </a:solidFill>
          </p:spPr>
          <p:txBody>
            <a:bodyPr wrap="square" lIns="0" tIns="0" rIns="0" bIns="0" rtlCol="0"/>
            <a:lstStyle/>
            <a:p>
              <a:endParaRPr/>
            </a:p>
          </p:txBody>
        </p:sp>
        <p:sp>
          <p:nvSpPr>
            <p:cNvPr id="4" name="object 4"/>
            <p:cNvSpPr/>
            <p:nvPr/>
          </p:nvSpPr>
          <p:spPr>
            <a:xfrm>
              <a:off x="963889" y="372992"/>
              <a:ext cx="5641975" cy="2201545"/>
            </a:xfrm>
            <a:custGeom>
              <a:avLst/>
              <a:gdLst/>
              <a:ahLst/>
              <a:cxnLst/>
              <a:rect l="l" t="t" r="r" b="b"/>
              <a:pathLst>
                <a:path w="5641975" h="2201545">
                  <a:moveTo>
                    <a:pt x="0" y="2177474"/>
                  </a:moveTo>
                  <a:lnTo>
                    <a:pt x="0" y="23823"/>
                  </a:lnTo>
                  <a:lnTo>
                    <a:pt x="0" y="20545"/>
                  </a:lnTo>
                  <a:lnTo>
                    <a:pt x="600" y="17419"/>
                  </a:lnTo>
                  <a:lnTo>
                    <a:pt x="1810" y="14589"/>
                  </a:lnTo>
                  <a:lnTo>
                    <a:pt x="3020" y="11463"/>
                  </a:lnTo>
                  <a:lnTo>
                    <a:pt x="4745" y="8938"/>
                  </a:lnTo>
                  <a:lnTo>
                    <a:pt x="6975" y="6851"/>
                  </a:lnTo>
                  <a:lnTo>
                    <a:pt x="9214" y="4612"/>
                  </a:lnTo>
                  <a:lnTo>
                    <a:pt x="11787" y="2830"/>
                  </a:lnTo>
                  <a:lnTo>
                    <a:pt x="14703" y="1486"/>
                  </a:lnTo>
                  <a:lnTo>
                    <a:pt x="17629" y="447"/>
                  </a:lnTo>
                  <a:lnTo>
                    <a:pt x="20659" y="0"/>
                  </a:lnTo>
                  <a:lnTo>
                    <a:pt x="23823" y="0"/>
                  </a:lnTo>
                  <a:lnTo>
                    <a:pt x="5617597" y="0"/>
                  </a:lnTo>
                  <a:lnTo>
                    <a:pt x="5620751" y="0"/>
                  </a:lnTo>
                  <a:lnTo>
                    <a:pt x="5623791" y="447"/>
                  </a:lnTo>
                  <a:lnTo>
                    <a:pt x="5626717" y="1486"/>
                  </a:lnTo>
                  <a:lnTo>
                    <a:pt x="5629633" y="2830"/>
                  </a:lnTo>
                  <a:lnTo>
                    <a:pt x="5632206" y="4612"/>
                  </a:lnTo>
                  <a:lnTo>
                    <a:pt x="5634445" y="6851"/>
                  </a:lnTo>
                  <a:lnTo>
                    <a:pt x="5636675" y="8938"/>
                  </a:lnTo>
                  <a:lnTo>
                    <a:pt x="5638400" y="11463"/>
                  </a:lnTo>
                  <a:lnTo>
                    <a:pt x="5639610" y="14589"/>
                  </a:lnTo>
                  <a:lnTo>
                    <a:pt x="5640820" y="17419"/>
                  </a:lnTo>
                  <a:lnTo>
                    <a:pt x="5641421" y="20545"/>
                  </a:lnTo>
                  <a:lnTo>
                    <a:pt x="5641421" y="23823"/>
                  </a:lnTo>
                  <a:lnTo>
                    <a:pt x="5641421" y="2177474"/>
                  </a:lnTo>
                  <a:lnTo>
                    <a:pt x="5641421" y="2180447"/>
                  </a:lnTo>
                  <a:lnTo>
                    <a:pt x="5640820" y="2183430"/>
                  </a:lnTo>
                  <a:lnTo>
                    <a:pt x="5639610" y="2186260"/>
                  </a:lnTo>
                  <a:lnTo>
                    <a:pt x="5638400" y="2189090"/>
                  </a:lnTo>
                  <a:lnTo>
                    <a:pt x="5617597" y="2201297"/>
                  </a:lnTo>
                  <a:lnTo>
                    <a:pt x="23823" y="2201297"/>
                  </a:lnTo>
                  <a:lnTo>
                    <a:pt x="0" y="2180447"/>
                  </a:lnTo>
                  <a:lnTo>
                    <a:pt x="0" y="2177474"/>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35"/>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pic>
        <p:nvPicPr>
          <p:cNvPr id="6" name="object 6"/>
          <p:cNvPicPr/>
          <p:nvPr/>
        </p:nvPicPr>
        <p:blipFill>
          <a:blip r:embed="rId2" cstate="print"/>
          <a:stretch>
            <a:fillRect/>
          </a:stretch>
        </p:blipFill>
        <p:spPr>
          <a:xfrm>
            <a:off x="959124" y="4570666"/>
            <a:ext cx="5650951" cy="812278"/>
          </a:xfrm>
          <a:prstGeom prst="rect">
            <a:avLst/>
          </a:prstGeom>
        </p:spPr>
      </p:pic>
      <p:grpSp>
        <p:nvGrpSpPr>
          <p:cNvPr id="7" name="object 7"/>
          <p:cNvGrpSpPr/>
          <p:nvPr/>
        </p:nvGrpSpPr>
        <p:grpSpPr>
          <a:xfrm>
            <a:off x="959124" y="6686191"/>
            <a:ext cx="5651500" cy="2039620"/>
            <a:chOff x="959124" y="6686191"/>
            <a:chExt cx="5651500" cy="2039620"/>
          </a:xfrm>
        </p:grpSpPr>
        <p:sp>
          <p:nvSpPr>
            <p:cNvPr id="8" name="object 8"/>
            <p:cNvSpPr/>
            <p:nvPr/>
          </p:nvSpPr>
          <p:spPr>
            <a:xfrm>
              <a:off x="963889" y="6690955"/>
              <a:ext cx="5641975" cy="2030095"/>
            </a:xfrm>
            <a:custGeom>
              <a:avLst/>
              <a:gdLst/>
              <a:ahLst/>
              <a:cxnLst/>
              <a:rect l="l" t="t" r="r" b="b"/>
              <a:pathLst>
                <a:path w="5641975" h="2030095">
                  <a:moveTo>
                    <a:pt x="5620752" y="2029768"/>
                  </a:moveTo>
                  <a:lnTo>
                    <a:pt x="20659" y="2029768"/>
                  </a:lnTo>
                  <a:lnTo>
                    <a:pt x="17629" y="2029177"/>
                  </a:lnTo>
                  <a:lnTo>
                    <a:pt x="0" y="2009070"/>
                  </a:lnTo>
                  <a:lnTo>
                    <a:pt x="0" y="2005944"/>
                  </a:lnTo>
                  <a:lnTo>
                    <a:pt x="0" y="20545"/>
                  </a:lnTo>
                  <a:lnTo>
                    <a:pt x="20659" y="0"/>
                  </a:lnTo>
                  <a:lnTo>
                    <a:pt x="5620752" y="0"/>
                  </a:lnTo>
                  <a:lnTo>
                    <a:pt x="5641421" y="20545"/>
                  </a:lnTo>
                  <a:lnTo>
                    <a:pt x="5641421" y="2009070"/>
                  </a:lnTo>
                  <a:lnTo>
                    <a:pt x="5623792" y="2029177"/>
                  </a:lnTo>
                  <a:lnTo>
                    <a:pt x="5620752" y="2029768"/>
                  </a:lnTo>
                  <a:close/>
                </a:path>
              </a:pathLst>
            </a:custGeom>
            <a:solidFill>
              <a:srgbClr val="F8F8F8"/>
            </a:solidFill>
          </p:spPr>
          <p:txBody>
            <a:bodyPr wrap="square" lIns="0" tIns="0" rIns="0" bIns="0" rtlCol="0"/>
            <a:lstStyle/>
            <a:p>
              <a:endParaRPr/>
            </a:p>
          </p:txBody>
        </p:sp>
        <p:sp>
          <p:nvSpPr>
            <p:cNvPr id="9" name="object 9"/>
            <p:cNvSpPr/>
            <p:nvPr/>
          </p:nvSpPr>
          <p:spPr>
            <a:xfrm>
              <a:off x="963889" y="6690955"/>
              <a:ext cx="5641975" cy="2030095"/>
            </a:xfrm>
            <a:custGeom>
              <a:avLst/>
              <a:gdLst/>
              <a:ahLst/>
              <a:cxnLst/>
              <a:rect l="l" t="t" r="r" b="b"/>
              <a:pathLst>
                <a:path w="5641975" h="2030095">
                  <a:moveTo>
                    <a:pt x="0" y="2005944"/>
                  </a:moveTo>
                  <a:lnTo>
                    <a:pt x="0" y="23823"/>
                  </a:lnTo>
                  <a:lnTo>
                    <a:pt x="0" y="20545"/>
                  </a:lnTo>
                  <a:lnTo>
                    <a:pt x="600" y="17419"/>
                  </a:lnTo>
                  <a:lnTo>
                    <a:pt x="1810" y="14294"/>
                  </a:lnTo>
                  <a:lnTo>
                    <a:pt x="3020" y="11463"/>
                  </a:lnTo>
                  <a:lnTo>
                    <a:pt x="4745" y="8938"/>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26717" y="1639"/>
                  </a:lnTo>
                  <a:lnTo>
                    <a:pt x="5629633" y="2830"/>
                  </a:lnTo>
                  <a:lnTo>
                    <a:pt x="5632206" y="4612"/>
                  </a:lnTo>
                  <a:lnTo>
                    <a:pt x="5634446" y="6851"/>
                  </a:lnTo>
                  <a:lnTo>
                    <a:pt x="5636675" y="8938"/>
                  </a:lnTo>
                  <a:lnTo>
                    <a:pt x="5638400" y="11463"/>
                  </a:lnTo>
                  <a:lnTo>
                    <a:pt x="5639610" y="14294"/>
                  </a:lnTo>
                  <a:lnTo>
                    <a:pt x="5640821" y="17419"/>
                  </a:lnTo>
                  <a:lnTo>
                    <a:pt x="5641421" y="20545"/>
                  </a:lnTo>
                  <a:lnTo>
                    <a:pt x="5641421" y="23823"/>
                  </a:lnTo>
                  <a:lnTo>
                    <a:pt x="5641421" y="2005944"/>
                  </a:lnTo>
                  <a:lnTo>
                    <a:pt x="5641421" y="2009070"/>
                  </a:lnTo>
                  <a:lnTo>
                    <a:pt x="5640821" y="2012053"/>
                  </a:lnTo>
                  <a:lnTo>
                    <a:pt x="5639610" y="2014873"/>
                  </a:lnTo>
                  <a:lnTo>
                    <a:pt x="5638400" y="2017703"/>
                  </a:lnTo>
                  <a:lnTo>
                    <a:pt x="5626717" y="2027833"/>
                  </a:lnTo>
                  <a:lnTo>
                    <a:pt x="5623792" y="2029177"/>
                  </a:lnTo>
                  <a:lnTo>
                    <a:pt x="5620752" y="2029768"/>
                  </a:lnTo>
                  <a:lnTo>
                    <a:pt x="5617597" y="2029768"/>
                  </a:lnTo>
                  <a:lnTo>
                    <a:pt x="23823" y="2029768"/>
                  </a:lnTo>
                  <a:lnTo>
                    <a:pt x="20659" y="2029768"/>
                  </a:lnTo>
                  <a:lnTo>
                    <a:pt x="17629" y="2029177"/>
                  </a:lnTo>
                  <a:lnTo>
                    <a:pt x="14703" y="2027833"/>
                  </a:lnTo>
                  <a:lnTo>
                    <a:pt x="11787" y="2026642"/>
                  </a:lnTo>
                  <a:lnTo>
                    <a:pt x="1810" y="2014873"/>
                  </a:lnTo>
                  <a:lnTo>
                    <a:pt x="600" y="2012053"/>
                  </a:lnTo>
                  <a:lnTo>
                    <a:pt x="0" y="2009070"/>
                  </a:lnTo>
                  <a:lnTo>
                    <a:pt x="0" y="2005944"/>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6772055"/>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5491897"/>
            <a:ext cx="5670550" cy="393827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13-6</a:t>
            </a:r>
            <a:r>
              <a:rPr sz="950" b="1" spc="-35" dirty="0">
                <a:solidFill>
                  <a:srgbClr val="333333"/>
                </a:solidFill>
                <a:latin typeface="Trebuchet MS"/>
                <a:cs typeface="Trebuchet MS"/>
              </a:rPr>
              <a:t> </a:t>
            </a:r>
            <a:r>
              <a:rPr sz="950" b="1" spc="25" dirty="0">
                <a:solidFill>
                  <a:srgbClr val="333333"/>
                </a:solidFill>
                <a:latin typeface="微软雅黑"/>
                <a:cs typeface="微软雅黑"/>
              </a:rPr>
              <a:t>反向解析技术示意图</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：编辑区域配置文件。在编辑该文件时，除了不要写错格式之外，还需要记住此处定义的数据配置 文件名称，因为一会儿还需要在</a:t>
            </a:r>
            <a:r>
              <a:rPr sz="950" b="1" spc="60" dirty="0">
                <a:solidFill>
                  <a:srgbClr val="333333"/>
                </a:solidFill>
                <a:latin typeface="Trebuchet MS"/>
                <a:cs typeface="Trebuchet MS"/>
              </a:rPr>
              <a:t>/var/named</a:t>
            </a:r>
            <a:r>
              <a:rPr sz="950" b="1" spc="25" dirty="0">
                <a:solidFill>
                  <a:srgbClr val="333333"/>
                </a:solidFill>
                <a:latin typeface="微软雅黑"/>
                <a:cs typeface="微软雅黑"/>
              </a:rPr>
              <a:t>目录中建立与其对应的同名文件。反向解析是把</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地址解 析成域名格式，因此在定义</a:t>
            </a:r>
            <a:r>
              <a:rPr sz="950" b="1" spc="35" dirty="0">
                <a:solidFill>
                  <a:srgbClr val="333333"/>
                </a:solidFill>
                <a:latin typeface="Trebuchet MS"/>
                <a:cs typeface="Trebuchet MS"/>
              </a:rPr>
              <a:t>zone</a:t>
            </a:r>
            <a:r>
              <a:rPr sz="950" b="1" spc="35" dirty="0">
                <a:solidFill>
                  <a:srgbClr val="333333"/>
                </a:solidFill>
                <a:latin typeface="微软雅黑"/>
                <a:cs typeface="微软雅黑"/>
              </a:rPr>
              <a:t>（</a:t>
            </a:r>
            <a:r>
              <a:rPr sz="950" b="1" spc="25" dirty="0">
                <a:solidFill>
                  <a:srgbClr val="333333"/>
                </a:solidFill>
                <a:latin typeface="微软雅黑"/>
                <a:cs typeface="微软雅黑"/>
              </a:rPr>
              <a:t>区域）时应该要把</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地址反写，比如原来是</a:t>
            </a:r>
            <a:r>
              <a:rPr sz="950" b="1" spc="-15" dirty="0">
                <a:solidFill>
                  <a:srgbClr val="333333"/>
                </a:solidFill>
                <a:latin typeface="Trebuchet MS"/>
                <a:cs typeface="Trebuchet MS"/>
              </a:rPr>
              <a:t>192.168.10.0</a:t>
            </a:r>
            <a:r>
              <a:rPr sz="950" b="1" spc="-15" dirty="0">
                <a:solidFill>
                  <a:srgbClr val="333333"/>
                </a:solidFill>
                <a:latin typeface="微软雅黑"/>
                <a:cs typeface="微软雅黑"/>
              </a:rPr>
              <a:t>，</a:t>
            </a:r>
            <a:r>
              <a:rPr sz="950" b="1" spc="25" dirty="0">
                <a:solidFill>
                  <a:srgbClr val="333333"/>
                </a:solidFill>
                <a:latin typeface="微软雅黑"/>
                <a:cs typeface="微软雅黑"/>
              </a:rPr>
              <a:t>反写后应 该就是</a:t>
            </a:r>
            <a:r>
              <a:rPr sz="950" b="1" spc="-15" dirty="0">
                <a:solidFill>
                  <a:srgbClr val="333333"/>
                </a:solidFill>
                <a:latin typeface="Trebuchet MS"/>
                <a:cs typeface="Trebuchet MS"/>
              </a:rPr>
              <a:t>10.168.192</a:t>
            </a:r>
            <a:r>
              <a:rPr sz="950" b="1" spc="-15" dirty="0">
                <a:solidFill>
                  <a:srgbClr val="333333"/>
                </a:solidFill>
                <a:latin typeface="微软雅黑"/>
                <a:cs typeface="微软雅黑"/>
              </a:rPr>
              <a:t>，</a:t>
            </a:r>
            <a:r>
              <a:rPr sz="950" b="1" spc="25" dirty="0">
                <a:solidFill>
                  <a:srgbClr val="333333"/>
                </a:solidFill>
                <a:latin typeface="微软雅黑"/>
                <a:cs typeface="微软雅黑"/>
              </a:rPr>
              <a:t>而且只需写出</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地址的网络位即可。把下列参数添加至正向解析参数的后面。</a:t>
            </a:r>
            <a:endParaRPr sz="950">
              <a:latin typeface="微软雅黑"/>
              <a:cs typeface="微软雅黑"/>
            </a:endParaRPr>
          </a:p>
          <a:p>
            <a:pPr>
              <a:lnSpc>
                <a:spcPct val="100000"/>
              </a:lnSpc>
              <a:spcBef>
                <a:spcPts val="45"/>
              </a:spcBef>
            </a:pPr>
            <a:endParaRPr sz="900">
              <a:latin typeface="微软雅黑"/>
              <a:cs typeface="微软雅黑"/>
            </a:endParaRPr>
          </a:p>
          <a:p>
            <a:pPr marL="136525" marR="213360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/etc/named.rfc1912.zones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zone </a:t>
            </a:r>
            <a:r>
              <a:rPr sz="850" spc="30" dirty="0">
                <a:solidFill>
                  <a:srgbClr val="333333"/>
                </a:solidFill>
                <a:latin typeface="Lucida Console"/>
                <a:cs typeface="Lucida Console"/>
              </a:rPr>
              <a:t>"linuxprobe.com"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674370">
              <a:lnSpc>
                <a:spcPct val="100000"/>
              </a:lnSpc>
              <a:spcBef>
                <a:spcPts val="334"/>
              </a:spcBef>
            </a:pPr>
            <a:r>
              <a:rPr sz="850" spc="25" dirty="0">
                <a:solidFill>
                  <a:srgbClr val="333333"/>
                </a:solidFill>
                <a:latin typeface="Lucida Console"/>
                <a:cs typeface="Lucida Console"/>
              </a:rPr>
              <a:t>type</a:t>
            </a:r>
            <a:r>
              <a:rPr sz="850" spc="-30" dirty="0">
                <a:solidFill>
                  <a:srgbClr val="333333"/>
                </a:solidFill>
                <a:latin typeface="Lucida Console"/>
                <a:cs typeface="Lucida Console"/>
              </a:rPr>
              <a:t> </a:t>
            </a:r>
            <a:r>
              <a:rPr sz="850" spc="30" dirty="0">
                <a:solidFill>
                  <a:srgbClr val="333333"/>
                </a:solidFill>
                <a:latin typeface="Lucida Console"/>
                <a:cs typeface="Lucida Console"/>
              </a:rPr>
              <a:t>master;</a:t>
            </a:r>
            <a:endParaRPr sz="850">
              <a:latin typeface="Lucida Console"/>
              <a:cs typeface="Lucida Console"/>
            </a:endParaRPr>
          </a:p>
          <a:p>
            <a:pPr marL="674370" marR="3118485">
              <a:lnSpc>
                <a:spcPct val="132400"/>
              </a:lnSpc>
            </a:pPr>
            <a:r>
              <a:rPr sz="850" spc="25" dirty="0">
                <a:solidFill>
                  <a:srgbClr val="333333"/>
                </a:solidFill>
                <a:latin typeface="Lucida Console"/>
                <a:cs typeface="Lucida Console"/>
              </a:rPr>
              <a:t>file </a:t>
            </a:r>
            <a:r>
              <a:rPr sz="850" spc="30" dirty="0">
                <a:solidFill>
                  <a:srgbClr val="333333"/>
                </a:solidFill>
                <a:latin typeface="Lucida Console"/>
                <a:cs typeface="Lucida Console"/>
              </a:rPr>
              <a:t>"linuxprobe.com.zone";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allow-update</a:t>
            </a:r>
            <a:r>
              <a:rPr sz="850" spc="15" dirty="0">
                <a:solidFill>
                  <a:srgbClr val="333333"/>
                </a:solidFill>
                <a:latin typeface="Lucida Console"/>
                <a:cs typeface="Lucida Console"/>
              </a:rPr>
              <a:t> </a:t>
            </a:r>
            <a:r>
              <a:rPr sz="850" spc="30" dirty="0">
                <a:solidFill>
                  <a:srgbClr val="333333"/>
                </a:solidFill>
                <a:latin typeface="Lucida Console"/>
                <a:cs typeface="Lucida Console"/>
              </a:rPr>
              <a:t>{none;};</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marL="674370" marR="3105150" indent="-537845">
              <a:lnSpc>
                <a:spcPct val="132400"/>
              </a:lnSpc>
            </a:pPr>
            <a:r>
              <a:rPr sz="850" spc="25" dirty="0">
                <a:solidFill>
                  <a:srgbClr val="333333"/>
                </a:solidFill>
                <a:latin typeface="Lucida Console"/>
                <a:cs typeface="Lucida Console"/>
              </a:rPr>
              <a:t>zone </a:t>
            </a:r>
            <a:r>
              <a:rPr sz="850" spc="30" dirty="0">
                <a:solidFill>
                  <a:srgbClr val="333333"/>
                </a:solidFill>
                <a:latin typeface="Lucida Console"/>
                <a:cs typeface="Lucida Console"/>
              </a:rPr>
              <a:t>"10.168.192.in-addr.arpa" </a:t>
            </a:r>
            <a:r>
              <a:rPr sz="850" spc="20" dirty="0">
                <a:solidFill>
                  <a:srgbClr val="333333"/>
                </a:solidFill>
                <a:latin typeface="Lucida Console"/>
                <a:cs typeface="Lucida Console"/>
              </a:rPr>
              <a:t>IN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type</a:t>
            </a:r>
            <a:r>
              <a:rPr sz="850" spc="20" dirty="0">
                <a:solidFill>
                  <a:srgbClr val="333333"/>
                </a:solidFill>
                <a:latin typeface="Lucida Console"/>
                <a:cs typeface="Lucida Console"/>
              </a:rPr>
              <a:t> </a:t>
            </a:r>
            <a:r>
              <a:rPr sz="850" spc="30" dirty="0">
                <a:solidFill>
                  <a:srgbClr val="333333"/>
                </a:solidFill>
                <a:latin typeface="Lucida Console"/>
                <a:cs typeface="Lucida Console"/>
              </a:rPr>
              <a:t>master;</a:t>
            </a:r>
            <a:endParaRPr sz="850">
              <a:latin typeface="Lucida Console"/>
              <a:cs typeface="Lucida Console"/>
            </a:endParaRPr>
          </a:p>
          <a:p>
            <a:pPr marL="674370" marR="3395979">
              <a:lnSpc>
                <a:spcPct val="132400"/>
              </a:lnSpc>
            </a:pPr>
            <a:r>
              <a:rPr sz="850" spc="25" dirty="0">
                <a:solidFill>
                  <a:srgbClr val="333333"/>
                </a:solidFill>
                <a:latin typeface="Lucida Console"/>
                <a:cs typeface="Lucida Console"/>
              </a:rPr>
              <a:t>file</a:t>
            </a:r>
            <a:r>
              <a:rPr sz="850" spc="-30" dirty="0">
                <a:solidFill>
                  <a:srgbClr val="333333"/>
                </a:solidFill>
                <a:latin typeface="Lucida Console"/>
                <a:cs typeface="Lucida Console"/>
              </a:rPr>
              <a:t> </a:t>
            </a:r>
            <a:r>
              <a:rPr sz="850" spc="30" dirty="0">
                <a:solidFill>
                  <a:srgbClr val="333333"/>
                </a:solidFill>
                <a:latin typeface="Lucida Console"/>
                <a:cs typeface="Lucida Console"/>
              </a:rPr>
              <a:t>"192.168.10.arpa"; </a:t>
            </a:r>
            <a:r>
              <a:rPr sz="850" spc="-495" dirty="0">
                <a:solidFill>
                  <a:srgbClr val="333333"/>
                </a:solidFill>
                <a:latin typeface="Lucida Console"/>
                <a:cs typeface="Lucida Console"/>
              </a:rPr>
              <a:t> </a:t>
            </a:r>
            <a:r>
              <a:rPr sz="850" spc="30" dirty="0">
                <a:solidFill>
                  <a:srgbClr val="333333"/>
                </a:solidFill>
                <a:latin typeface="Lucida Console"/>
                <a:cs typeface="Lucida Console"/>
              </a:rPr>
              <a:t>allow-update</a:t>
            </a:r>
            <a:r>
              <a:rPr sz="850" dirty="0">
                <a:solidFill>
                  <a:srgbClr val="333333"/>
                </a:solidFill>
                <a:latin typeface="Lucida Console"/>
                <a:cs typeface="Lucida Console"/>
              </a:rPr>
              <a:t> </a:t>
            </a:r>
            <a:r>
              <a:rPr sz="850" spc="30" dirty="0">
                <a:solidFill>
                  <a:srgbClr val="333333"/>
                </a:solidFill>
                <a:latin typeface="Lucida Console"/>
                <a:cs typeface="Lucida Console"/>
              </a:rPr>
              <a:t>{none;};</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：编辑数据配置文件。首先从</a:t>
            </a:r>
            <a:r>
              <a:rPr sz="950" b="1" spc="60" dirty="0">
                <a:solidFill>
                  <a:srgbClr val="333333"/>
                </a:solidFill>
                <a:latin typeface="Trebuchet MS"/>
                <a:cs typeface="Trebuchet MS"/>
              </a:rPr>
              <a:t>/var/named</a:t>
            </a:r>
            <a:r>
              <a:rPr sz="950" b="1" spc="25" dirty="0">
                <a:solidFill>
                  <a:srgbClr val="333333"/>
                </a:solidFill>
                <a:latin typeface="微软雅黑"/>
                <a:cs typeface="微软雅黑"/>
              </a:rPr>
              <a:t>目录中复制一份反向解析的模板文件</a:t>
            </a:r>
            <a:endParaRPr sz="950">
              <a:latin typeface="微软雅黑"/>
              <a:cs typeface="微软雅黑"/>
            </a:endParaRPr>
          </a:p>
          <a:p>
            <a:pPr marL="12700" marR="39370">
              <a:lnSpc>
                <a:spcPct val="131600"/>
              </a:lnSpc>
            </a:pPr>
            <a:r>
              <a:rPr sz="950" b="1" spc="25" dirty="0">
                <a:solidFill>
                  <a:srgbClr val="333333"/>
                </a:solidFill>
                <a:latin typeface="微软雅黑"/>
                <a:cs typeface="微软雅黑"/>
              </a:rPr>
              <a:t>（</a:t>
            </a:r>
            <a:r>
              <a:rPr sz="950" b="1" spc="55" dirty="0">
                <a:solidFill>
                  <a:srgbClr val="333333"/>
                </a:solidFill>
                <a:latin typeface="Trebuchet MS"/>
                <a:cs typeface="Trebuchet MS"/>
              </a:rPr>
              <a:t>named.loopback</a:t>
            </a:r>
            <a:r>
              <a:rPr sz="950" b="1" spc="25" dirty="0">
                <a:solidFill>
                  <a:srgbClr val="333333"/>
                </a:solidFill>
                <a:latin typeface="微软雅黑"/>
                <a:cs typeface="微软雅黑"/>
              </a:rPr>
              <a:t>），然后把下面的参数填写到文件中。其中，</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地址仅需要写主机位，如图</a:t>
            </a:r>
            <a:r>
              <a:rPr sz="950" b="1" spc="-10" dirty="0">
                <a:solidFill>
                  <a:srgbClr val="333333"/>
                </a:solidFill>
                <a:latin typeface="Trebuchet MS"/>
                <a:cs typeface="Trebuchet MS"/>
              </a:rPr>
              <a:t>13-7</a:t>
            </a:r>
            <a:r>
              <a:rPr sz="950" b="1" spc="15" dirty="0">
                <a:solidFill>
                  <a:srgbClr val="333333"/>
                </a:solidFill>
                <a:latin typeface="微软雅黑"/>
                <a:cs typeface="微软雅黑"/>
              </a:rPr>
              <a:t>所 </a:t>
            </a:r>
            <a:r>
              <a:rPr sz="950" b="1" spc="25" dirty="0">
                <a:solidFill>
                  <a:srgbClr val="333333"/>
                </a:solidFill>
                <a:latin typeface="微软雅黑"/>
                <a:cs typeface="微软雅黑"/>
              </a:rPr>
              <a:t>示。</a:t>
            </a:r>
            <a:endParaRPr sz="950">
              <a:latin typeface="微软雅黑"/>
              <a:cs typeface="微软雅黑"/>
            </a:endParaRPr>
          </a:p>
        </p:txBody>
      </p:sp>
      <p:sp>
        <p:nvSpPr>
          <p:cNvPr id="18" name="object 18"/>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212</a:t>
            </a:fld>
            <a:endParaRPr sz="800">
              <a:latin typeface="小哥哥网恋吗"/>
              <a:cs typeface="小哥哥网恋吗"/>
            </a:endParaRPr>
          </a:p>
        </p:txBody>
      </p:sp>
      <p:sp>
        <p:nvSpPr>
          <p:cNvPr id="12" name="object 12"/>
          <p:cNvSpPr txBox="1"/>
          <p:nvPr/>
        </p:nvSpPr>
        <p:spPr>
          <a:xfrm>
            <a:off x="1070306" y="406729"/>
            <a:ext cx="3691254" cy="7118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named]# </a:t>
            </a:r>
            <a:r>
              <a:rPr sz="850" spc="25" dirty="0">
                <a:solidFill>
                  <a:srgbClr val="333333"/>
                </a:solidFill>
                <a:latin typeface="Lucida Console"/>
                <a:cs typeface="Lucida Console"/>
              </a:rPr>
              <a:t>nmcli </a:t>
            </a:r>
            <a:r>
              <a:rPr sz="850" spc="30" dirty="0">
                <a:solidFill>
                  <a:srgbClr val="333333"/>
                </a:solidFill>
                <a:latin typeface="Lucida Console"/>
                <a:cs typeface="Lucida Console"/>
              </a:rPr>
              <a:t>connection </a:t>
            </a:r>
            <a:r>
              <a:rPr sz="850" spc="20" dirty="0">
                <a:solidFill>
                  <a:srgbClr val="333333"/>
                </a:solidFill>
                <a:latin typeface="Lucida Console"/>
                <a:cs typeface="Lucida Console"/>
              </a:rPr>
              <a:t>up</a:t>
            </a:r>
            <a:r>
              <a:rPr sz="850" spc="30" dirty="0">
                <a:solidFill>
                  <a:srgbClr val="333333"/>
                </a:solidFill>
                <a:latin typeface="Lucida Console"/>
                <a:cs typeface="Lucida Console"/>
              </a:rPr>
              <a:t> </a:t>
            </a:r>
            <a:r>
              <a:rPr sz="850" spc="25" dirty="0">
                <a:solidFill>
                  <a:srgbClr val="333333"/>
                </a:solidFill>
                <a:latin typeface="Lucida Console"/>
                <a:cs typeface="Lucida Console"/>
              </a:rPr>
              <a:t>ens160 </a:t>
            </a:r>
            <a:r>
              <a:rPr sz="850" spc="30" dirty="0">
                <a:solidFill>
                  <a:srgbClr val="333333"/>
                </a:solidFill>
                <a:latin typeface="Lucida Console"/>
                <a:cs typeface="Lucida Console"/>
              </a:rPr>
              <a:t> Connection successfully activated </a:t>
            </a:r>
            <a:r>
              <a:rPr sz="850" spc="25" dirty="0">
                <a:solidFill>
                  <a:srgbClr val="333333"/>
                </a:solidFill>
                <a:latin typeface="Lucida Console"/>
                <a:cs typeface="Lucida Console"/>
              </a:rPr>
              <a:t>(D-Bus</a:t>
            </a:r>
            <a:r>
              <a:rPr sz="850" spc="30" dirty="0">
                <a:solidFill>
                  <a:srgbClr val="333333"/>
                </a:solidFill>
                <a:latin typeface="Lucida Console"/>
                <a:cs typeface="Lucida Console"/>
              </a:rPr>
              <a:t> </a:t>
            </a:r>
            <a:r>
              <a:rPr sz="850" spc="25" dirty="0">
                <a:solidFill>
                  <a:srgbClr val="333333"/>
                </a:solidFill>
                <a:latin typeface="Lucida Console"/>
                <a:cs typeface="Lucida Console"/>
              </a:rPr>
              <a:t>active</a:t>
            </a:r>
            <a:r>
              <a:rPr sz="850" spc="30" dirty="0">
                <a:solidFill>
                  <a:srgbClr val="333333"/>
                </a:solidFill>
                <a:latin typeface="Lucida Console"/>
                <a:cs typeface="Lucida Console"/>
              </a:rPr>
              <a:t> </a:t>
            </a:r>
            <a:r>
              <a:rPr sz="850" spc="25" dirty="0">
                <a:solidFill>
                  <a:srgbClr val="333333"/>
                </a:solidFill>
                <a:latin typeface="Lucida Console"/>
                <a:cs typeface="Lucida Console"/>
              </a:rPr>
              <a:t>path:</a:t>
            </a:r>
            <a:endParaRPr sz="850">
              <a:latin typeface="Lucida Console"/>
              <a:cs typeface="Lucida Console"/>
            </a:endParaRPr>
          </a:p>
          <a:p>
            <a:pPr marL="12700" marR="132715">
              <a:lnSpc>
                <a:spcPct val="132400"/>
              </a:lnSpc>
            </a:pPr>
            <a:r>
              <a:rPr sz="850" spc="30" dirty="0">
                <a:solidFill>
                  <a:srgbClr val="333333"/>
                </a:solidFill>
                <a:latin typeface="Lucida Console"/>
                <a:cs typeface="Lucida Console"/>
              </a:rPr>
              <a:t>/org/freedesktop/NetworkManager/ActiveConnection/4)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named]#</a:t>
            </a:r>
            <a:r>
              <a:rPr sz="850" spc="25" dirty="0">
                <a:solidFill>
                  <a:srgbClr val="333333"/>
                </a:solidFill>
                <a:latin typeface="Lucida Console"/>
                <a:cs typeface="Lucida Console"/>
              </a:rPr>
              <a:t> </a:t>
            </a:r>
            <a:r>
              <a:rPr sz="850" spc="30" dirty="0">
                <a:solidFill>
                  <a:srgbClr val="333333"/>
                </a:solidFill>
                <a:latin typeface="Lucida Console"/>
                <a:cs typeface="Lucida Console"/>
              </a:rPr>
              <a:t>nslookup</a:t>
            </a:r>
            <a:endParaRPr sz="850">
              <a:latin typeface="Lucida Console"/>
              <a:cs typeface="Lucida Console"/>
            </a:endParaRPr>
          </a:p>
        </p:txBody>
      </p:sp>
      <p:sp>
        <p:nvSpPr>
          <p:cNvPr id="13" name="object 13"/>
          <p:cNvSpPr txBox="1"/>
          <p:nvPr/>
        </p:nvSpPr>
        <p:spPr>
          <a:xfrm>
            <a:off x="1070306" y="1092803"/>
            <a:ext cx="1821180" cy="540385"/>
          </a:xfrm>
          <a:prstGeom prst="rect">
            <a:avLst/>
          </a:prstGeom>
        </p:spPr>
        <p:txBody>
          <a:bodyPr vert="horz" wrap="square" lIns="0" tIns="11430" rIns="0" bIns="0" rtlCol="0">
            <a:spAutoFit/>
          </a:bodyPr>
          <a:lstStyle/>
          <a:p>
            <a:pPr marL="12700" marR="5080">
              <a:lnSpc>
                <a:spcPct val="132400"/>
              </a:lnSpc>
              <a:spcBef>
                <a:spcPts val="90"/>
              </a:spcBef>
              <a:tabLst>
                <a:tab pos="560705" algn="l"/>
              </a:tabLst>
            </a:pPr>
            <a:r>
              <a:rPr sz="850" spc="30" dirty="0">
                <a:solidFill>
                  <a:srgbClr val="333333"/>
                </a:solidFill>
                <a:latin typeface="Lucida Console"/>
                <a:cs typeface="Lucida Console"/>
              </a:rPr>
              <a:t>Name</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a:t>
            </a:r>
            <a:r>
              <a:rPr sz="850" spc="15" dirty="0">
                <a:solidFill>
                  <a:srgbClr val="333333"/>
                </a:solidFill>
                <a:latin typeface="Lucida Console"/>
                <a:cs typeface="Lucida Console"/>
                <a:hlinkClick r:id="rId3"/>
              </a:rPr>
              <a:t>m </a:t>
            </a:r>
            <a:r>
              <a:rPr sz="850" spc="15" dirty="0">
                <a:solidFill>
                  <a:srgbClr val="333333"/>
                </a:solidFill>
                <a:latin typeface="Lucida Console"/>
                <a:cs typeface="Lucida Console"/>
              </a:rPr>
              <a:t> </a:t>
            </a:r>
            <a:r>
              <a:rPr sz="850" spc="30" dirty="0">
                <a:solidFill>
                  <a:srgbClr val="333333"/>
                </a:solidFill>
                <a:latin typeface="Lucida Console"/>
                <a:cs typeface="Lucida Console"/>
              </a:rPr>
              <a:t>Address:</a:t>
            </a:r>
            <a:r>
              <a:rPr sz="850" spc="10" dirty="0">
                <a:solidFill>
                  <a:srgbClr val="333333"/>
                </a:solidFill>
                <a:latin typeface="Lucida Console"/>
                <a:cs typeface="Lucida Console"/>
              </a:rPr>
              <a:t> </a:t>
            </a:r>
            <a:r>
              <a:rPr sz="850" spc="30" dirty="0">
                <a:solidFill>
                  <a:srgbClr val="333333"/>
                </a:solidFill>
                <a:latin typeface="Lucida Console"/>
                <a:cs typeface="Lucida Console"/>
              </a:rPr>
              <a:t>192.168.10.10</a:t>
            </a:r>
            <a:endParaRPr sz="850">
              <a:latin typeface="Lucida Console"/>
              <a:cs typeface="Lucida Console"/>
            </a:endParaRPr>
          </a:p>
          <a:p>
            <a:pPr marL="149225" indent="-137160">
              <a:lnSpc>
                <a:spcPct val="100000"/>
              </a:lnSpc>
              <a:spcBef>
                <a:spcPts val="330"/>
              </a:spcBef>
              <a:buChar char="&gt;"/>
              <a:tabLst>
                <a:tab pos="149860" algn="l"/>
              </a:tabLst>
            </a:pPr>
            <a:r>
              <a:rPr sz="850" spc="30" dirty="0">
                <a:solidFill>
                  <a:srgbClr val="333333"/>
                </a:solidFill>
                <a:latin typeface="Lucida Console"/>
                <a:cs typeface="Lucida Console"/>
              </a:rPr>
              <a:t>ns.linuxprobe.com</a:t>
            </a:r>
            <a:endParaRPr sz="850">
              <a:latin typeface="Lucida Console"/>
              <a:cs typeface="Lucida Console"/>
            </a:endParaRPr>
          </a:p>
        </p:txBody>
      </p:sp>
      <p:sp>
        <p:nvSpPr>
          <p:cNvPr id="14" name="object 14"/>
          <p:cNvSpPr txBox="1"/>
          <p:nvPr/>
        </p:nvSpPr>
        <p:spPr>
          <a:xfrm>
            <a:off x="1070306" y="1607358"/>
            <a:ext cx="57912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Server: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Address</a:t>
            </a:r>
            <a:r>
              <a:rPr sz="850" spc="15" dirty="0">
                <a:solidFill>
                  <a:srgbClr val="333333"/>
                </a:solidFill>
                <a:latin typeface="Lucida Console"/>
                <a:cs typeface="Lucida Console"/>
              </a:rPr>
              <a:t>:</a:t>
            </a:r>
            <a:endParaRPr sz="850">
              <a:latin typeface="Lucida Console"/>
              <a:cs typeface="Lucida Console"/>
            </a:endParaRPr>
          </a:p>
        </p:txBody>
      </p:sp>
      <p:sp>
        <p:nvSpPr>
          <p:cNvPr id="15" name="object 15"/>
          <p:cNvSpPr txBox="1"/>
          <p:nvPr/>
        </p:nvSpPr>
        <p:spPr>
          <a:xfrm>
            <a:off x="1892060" y="1607358"/>
            <a:ext cx="1136015"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192.168.10.10</a:t>
            </a:r>
            <a:endParaRPr sz="850">
              <a:latin typeface="Lucida Console"/>
              <a:cs typeface="Lucida Console"/>
            </a:endParaRPr>
          </a:p>
          <a:p>
            <a:pPr marL="14604">
              <a:lnSpc>
                <a:spcPct val="100000"/>
              </a:lnSpc>
              <a:spcBef>
                <a:spcPts val="330"/>
              </a:spcBef>
            </a:pPr>
            <a:r>
              <a:rPr sz="850" spc="30" dirty="0">
                <a:solidFill>
                  <a:srgbClr val="333333"/>
                </a:solidFill>
                <a:latin typeface="Lucida Console"/>
                <a:cs typeface="Lucida Console"/>
              </a:rPr>
              <a:t>192.168.10.10#53</a:t>
            </a:r>
            <a:endParaRPr sz="850">
              <a:latin typeface="Lucida Console"/>
              <a:cs typeface="Lucida Console"/>
            </a:endParaRPr>
          </a:p>
        </p:txBody>
      </p:sp>
      <p:sp>
        <p:nvSpPr>
          <p:cNvPr id="16" name="object 16"/>
          <p:cNvSpPr txBox="1"/>
          <p:nvPr/>
        </p:nvSpPr>
        <p:spPr>
          <a:xfrm>
            <a:off x="946424" y="2121915"/>
            <a:ext cx="5642610" cy="2343785"/>
          </a:xfrm>
          <a:prstGeom prst="rect">
            <a:avLst/>
          </a:prstGeom>
        </p:spPr>
        <p:txBody>
          <a:bodyPr vert="horz" wrap="square" lIns="0" tIns="11430" rIns="0" bIns="0" rtlCol="0">
            <a:spAutoFit/>
          </a:bodyPr>
          <a:lstStyle/>
          <a:p>
            <a:pPr marL="136525" marR="3771265">
              <a:lnSpc>
                <a:spcPct val="132400"/>
              </a:lnSpc>
              <a:spcBef>
                <a:spcPts val="90"/>
              </a:spcBef>
              <a:tabLst>
                <a:tab pos="684530" algn="l"/>
              </a:tabLst>
            </a:pPr>
            <a:r>
              <a:rPr sz="850" spc="30" dirty="0">
                <a:solidFill>
                  <a:srgbClr val="333333"/>
                </a:solidFill>
                <a:latin typeface="Lucida Console"/>
                <a:cs typeface="Lucida Console"/>
              </a:rPr>
              <a:t>Name</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ns.linuxprobe.co</a:t>
            </a:r>
            <a:r>
              <a:rPr sz="850" spc="15" dirty="0">
                <a:solidFill>
                  <a:srgbClr val="333333"/>
                </a:solidFill>
                <a:latin typeface="Lucida Console"/>
                <a:cs typeface="Lucida Console"/>
              </a:rPr>
              <a:t>m  </a:t>
            </a:r>
            <a:r>
              <a:rPr sz="850" spc="30" dirty="0">
                <a:solidFill>
                  <a:srgbClr val="333333"/>
                </a:solidFill>
                <a:latin typeface="Lucida Console"/>
                <a:cs typeface="Lucida Console"/>
              </a:rPr>
              <a:t>Address:</a:t>
            </a:r>
            <a:r>
              <a:rPr sz="850" spc="5" dirty="0">
                <a:solidFill>
                  <a:srgbClr val="333333"/>
                </a:solidFill>
                <a:latin typeface="Lucida Console"/>
                <a:cs typeface="Lucida Console"/>
              </a:rPr>
              <a:t> </a:t>
            </a:r>
            <a:r>
              <a:rPr sz="850" spc="30" dirty="0">
                <a:solidFill>
                  <a:srgbClr val="333333"/>
                </a:solidFill>
                <a:latin typeface="Lucida Console"/>
                <a:cs typeface="Lucida Console"/>
              </a:rPr>
              <a:t>192.168.10.10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若解析出的结果不是</a:t>
            </a:r>
            <a:r>
              <a:rPr sz="950" b="1" spc="-15" dirty="0">
                <a:solidFill>
                  <a:srgbClr val="333333"/>
                </a:solidFill>
                <a:latin typeface="Trebuchet MS"/>
                <a:cs typeface="Trebuchet MS"/>
              </a:rPr>
              <a:t>192.168.10.10</a:t>
            </a:r>
            <a:r>
              <a:rPr sz="950" b="1" spc="-15" dirty="0">
                <a:solidFill>
                  <a:srgbClr val="333333"/>
                </a:solidFill>
                <a:latin typeface="微软雅黑"/>
                <a:cs typeface="微软雅黑"/>
              </a:rPr>
              <a:t>，</a:t>
            </a:r>
            <a:r>
              <a:rPr sz="950" b="1" spc="25" dirty="0">
                <a:solidFill>
                  <a:srgbClr val="333333"/>
                </a:solidFill>
                <a:latin typeface="微软雅黑"/>
                <a:cs typeface="微软雅黑"/>
              </a:rPr>
              <a:t>很大概率是虚拟机选择了联网模式，由互联网</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服务器进行了 解析。此时应确认服务器信息是否为</a:t>
            </a:r>
            <a:r>
              <a:rPr sz="950" b="1" spc="25" dirty="0">
                <a:solidFill>
                  <a:srgbClr val="333333"/>
                </a:solidFill>
                <a:latin typeface="Trebuchet MS"/>
                <a:cs typeface="Trebuchet MS"/>
              </a:rPr>
              <a:t>“Address:</a:t>
            </a:r>
            <a:r>
              <a:rPr sz="950" b="1" spc="-40" dirty="0">
                <a:solidFill>
                  <a:srgbClr val="333333"/>
                </a:solidFill>
                <a:latin typeface="Trebuchet MS"/>
                <a:cs typeface="Trebuchet MS"/>
              </a:rPr>
              <a:t> </a:t>
            </a:r>
            <a:r>
              <a:rPr sz="950" b="1" spc="-15" dirty="0">
                <a:solidFill>
                  <a:srgbClr val="333333"/>
                </a:solidFill>
                <a:latin typeface="Trebuchet MS"/>
                <a:cs typeface="Trebuchet MS"/>
              </a:rPr>
              <a:t>192.168.10.10#53”</a:t>
            </a:r>
            <a:r>
              <a:rPr sz="950" b="1" spc="-15" dirty="0">
                <a:solidFill>
                  <a:srgbClr val="333333"/>
                </a:solidFill>
                <a:latin typeface="微软雅黑"/>
                <a:cs typeface="微软雅黑"/>
              </a:rPr>
              <a:t>，</a:t>
            </a:r>
            <a:r>
              <a:rPr sz="950" b="1" spc="25" dirty="0">
                <a:solidFill>
                  <a:srgbClr val="333333"/>
                </a:solidFill>
                <a:latin typeface="微软雅黑"/>
                <a:cs typeface="微软雅黑"/>
              </a:rPr>
              <a:t>即由本地服务器</a:t>
            </a:r>
            <a:r>
              <a:rPr sz="950" b="1" spc="-20" dirty="0">
                <a:solidFill>
                  <a:srgbClr val="333333"/>
                </a:solidFill>
                <a:latin typeface="Trebuchet MS"/>
                <a:cs typeface="Trebuchet MS"/>
              </a:rPr>
              <a:t>192.168.10.10</a:t>
            </a:r>
            <a:r>
              <a:rPr sz="950" b="1" spc="25" dirty="0">
                <a:solidFill>
                  <a:srgbClr val="333333"/>
                </a:solidFill>
                <a:latin typeface="微软雅黑"/>
                <a:cs typeface="微软雅黑"/>
              </a:rPr>
              <a:t>的 </a:t>
            </a:r>
            <a:r>
              <a:rPr sz="950" b="1" dirty="0">
                <a:solidFill>
                  <a:srgbClr val="333333"/>
                </a:solidFill>
                <a:latin typeface="Trebuchet MS"/>
                <a:cs typeface="Trebuchet MS"/>
              </a:rPr>
              <a:t>53</a:t>
            </a:r>
            <a:r>
              <a:rPr sz="950" b="1" spc="25" dirty="0">
                <a:solidFill>
                  <a:srgbClr val="333333"/>
                </a:solidFill>
                <a:latin typeface="微软雅黑"/>
                <a:cs typeface="微软雅黑"/>
              </a:rPr>
              <a:t>端口号进行解析，若不是，则重启网卡后再试一下。</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777777"/>
                </a:solidFill>
                <a:latin typeface="Trebuchet MS"/>
                <a:cs typeface="Trebuchet MS"/>
              </a:rPr>
              <a:t>13.2.2</a:t>
            </a:r>
            <a:r>
              <a:rPr sz="950" b="1" spc="-35" dirty="0">
                <a:solidFill>
                  <a:srgbClr val="777777"/>
                </a:solidFill>
                <a:latin typeface="Trebuchet MS"/>
                <a:cs typeface="Trebuchet MS"/>
              </a:rPr>
              <a:t> </a:t>
            </a:r>
            <a:r>
              <a:rPr sz="950" b="1" spc="25" dirty="0">
                <a:solidFill>
                  <a:srgbClr val="777777"/>
                </a:solidFill>
                <a:latin typeface="微软雅黑"/>
                <a:cs typeface="微软雅黑"/>
              </a:rPr>
              <a:t>反向解析实验</a:t>
            </a:r>
            <a:endParaRPr sz="950">
              <a:latin typeface="微软雅黑"/>
              <a:cs typeface="微软雅黑"/>
            </a:endParaRPr>
          </a:p>
          <a:p>
            <a:pPr marL="12700" marR="39370" algn="just">
              <a:lnSpc>
                <a:spcPct val="131600"/>
              </a:lnSpc>
              <a:spcBef>
                <a:spcPts val="900"/>
              </a:spcBef>
            </a:pPr>
            <a:r>
              <a:rPr sz="950" b="1" spc="25" dirty="0">
                <a:solidFill>
                  <a:srgbClr val="333333"/>
                </a:solidFill>
                <a:latin typeface="微软雅黑"/>
                <a:cs typeface="微软雅黑"/>
              </a:rPr>
              <a:t>在</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域名解析服务中，反向解析的作用是将用户提交的</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地址解析为对应的域名信息，它一般用于对 </a:t>
            </a:r>
            <a:r>
              <a:rPr sz="950" b="1" spc="25" dirty="0">
                <a:solidFill>
                  <a:srgbClr val="333333"/>
                </a:solidFill>
                <a:latin typeface="微软雅黑"/>
                <a:cs typeface="微软雅黑"/>
              </a:rPr>
              <a:t>某个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地址上绑定的所有域名进行整体屏蔽，屏蔽由某些域名发送的垃圾邮件。它也可以针对某个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 址进行反向解析，大致判断出有多少个网站运行在上面。当购买虚拟主机时，可以使用这一功能验证虚 拟主机提供商是否有严重的超售问题。如图</a:t>
            </a:r>
            <a:r>
              <a:rPr sz="950" b="1" spc="-10" dirty="0">
                <a:solidFill>
                  <a:srgbClr val="333333"/>
                </a:solidFill>
                <a:latin typeface="Trebuchet MS"/>
                <a:cs typeface="Trebuchet MS"/>
              </a:rPr>
              <a:t>13-6</a:t>
            </a:r>
            <a:r>
              <a:rPr sz="950" b="1" spc="25" dirty="0">
                <a:solidFill>
                  <a:srgbClr val="333333"/>
                </a:solidFill>
                <a:latin typeface="微软雅黑"/>
                <a:cs typeface="微软雅黑"/>
              </a:rPr>
              <a:t>所示，对</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地址所关联的域名信息进行反推。</a:t>
            </a:r>
            <a:endParaRPr sz="950">
              <a:latin typeface="微软雅黑"/>
              <a:cs typeface="微软雅黑"/>
            </a:endParaRPr>
          </a:p>
        </p:txBody>
      </p:sp>
      <p:sp>
        <p:nvSpPr>
          <p:cNvPr id="17" name="object 1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2969763"/>
          <a:ext cx="5655945" cy="4533900"/>
        </p:xfrm>
        <a:graphic>
          <a:graphicData uri="http://schemas.openxmlformats.org/drawingml/2006/table">
            <a:tbl>
              <a:tblPr firstRow="1" bandRow="1">
                <a:tableStyleId>{2D5ABB26-0587-4C30-8999-92F81FD0307C}</a:tableStyleId>
              </a:tblPr>
              <a:tblGrid>
                <a:gridCol w="619125">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1448435">
                  <a:extLst>
                    <a:ext uri="{9D8B030D-6E8A-4147-A177-3AD203B41FA5}">
                      <a16:colId xmlns:a16="http://schemas.microsoft.com/office/drawing/2014/main" val="20002"/>
                    </a:ext>
                  </a:extLst>
                </a:gridCol>
                <a:gridCol w="1943735">
                  <a:extLst>
                    <a:ext uri="{9D8B030D-6E8A-4147-A177-3AD203B41FA5}">
                      <a16:colId xmlns:a16="http://schemas.microsoft.com/office/drawing/2014/main" val="20003"/>
                    </a:ext>
                  </a:extLst>
                </a:gridCol>
                <a:gridCol w="1057275">
                  <a:extLst>
                    <a:ext uri="{9D8B030D-6E8A-4147-A177-3AD203B41FA5}">
                      <a16:colId xmlns:a16="http://schemas.microsoft.com/office/drawing/2014/main" val="20004"/>
                    </a:ext>
                  </a:extLst>
                </a:gridCol>
              </a:tblGrid>
              <a:tr h="504825">
                <a:tc>
                  <a:txBody>
                    <a:bodyPr/>
                    <a:lstStyle/>
                    <a:p>
                      <a:pPr marL="128270" marR="198755">
                        <a:lnSpc>
                          <a:spcPct val="131600"/>
                        </a:lnSpc>
                        <a:spcBef>
                          <a:spcPts val="300"/>
                        </a:spcBef>
                      </a:pPr>
                      <a:r>
                        <a:rPr sz="950" b="1" dirty="0">
                          <a:solidFill>
                            <a:srgbClr val="333333"/>
                          </a:solidFill>
                          <a:latin typeface="Trebuchet MS"/>
                          <a:cs typeface="Trebuchet MS"/>
                        </a:rPr>
                        <a:t>$TTL  </a:t>
                      </a:r>
                      <a:r>
                        <a:rPr sz="950" b="1" spc="55" dirty="0">
                          <a:solidFill>
                            <a:srgbClr val="333333"/>
                          </a:solidFill>
                          <a:latin typeface="Trebuchet MS"/>
                          <a:cs typeface="Trebuchet MS"/>
                        </a:rPr>
                        <a:t>1D</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ahoma"/>
                          <a:cs typeface="Tahoma"/>
                        </a:rPr>
                        <a:t>@</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192405">
                        <a:lnSpc>
                          <a:spcPct val="131600"/>
                        </a:lnSpc>
                        <a:spcBef>
                          <a:spcPts val="300"/>
                        </a:spcBef>
                      </a:pPr>
                      <a:r>
                        <a:rPr sz="950" spc="5" dirty="0">
                          <a:solidFill>
                            <a:srgbClr val="333333"/>
                          </a:solidFill>
                          <a:latin typeface="Tahoma"/>
                          <a:cs typeface="Tahoma"/>
                        </a:rPr>
                        <a:t>IN </a:t>
                      </a:r>
                      <a:r>
                        <a:rPr sz="950" spc="10" dirty="0">
                          <a:solidFill>
                            <a:srgbClr val="333333"/>
                          </a:solidFill>
                          <a:latin typeface="Tahoma"/>
                          <a:cs typeface="Tahoma"/>
                        </a:rPr>
                        <a:t> </a:t>
                      </a:r>
                      <a:r>
                        <a:rPr sz="950" dirty="0">
                          <a:solidFill>
                            <a:srgbClr val="333333"/>
                          </a:solidFill>
                          <a:latin typeface="Tahoma"/>
                          <a:cs typeface="Tahoma"/>
                        </a:rPr>
                        <a:t>SOA</a:t>
                      </a:r>
                      <a:endParaRPr sz="950">
                        <a:latin typeface="Tahoma"/>
                        <a:cs typeface="Tahoma"/>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45" dirty="0">
                          <a:solidFill>
                            <a:srgbClr val="333333"/>
                          </a:solidFill>
                          <a:latin typeface="Tahoma"/>
                          <a:cs typeface="Tahoma"/>
                        </a:rPr>
                        <a:t>linuxprobe.com.</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45" dirty="0">
                          <a:solidFill>
                            <a:srgbClr val="333333"/>
                          </a:solidFill>
                          <a:latin typeface="Tahoma"/>
                          <a:cs typeface="Tahoma"/>
                        </a:rPr>
                        <a:t>root.linuxprobe.com.</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ahoma"/>
                          <a:cs typeface="Tahoma"/>
                        </a:rPr>
                        <a:t>(</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ahoma"/>
                          <a:cs typeface="Tahoma"/>
                        </a:rPr>
                        <a:t>0;serial</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5" dirty="0">
                          <a:solidFill>
                            <a:srgbClr val="333333"/>
                          </a:solidFill>
                          <a:latin typeface="Tahoma"/>
                          <a:cs typeface="Tahoma"/>
                        </a:rPr>
                        <a:t>1D;refresh</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30" dirty="0">
                          <a:solidFill>
                            <a:srgbClr val="333333"/>
                          </a:solidFill>
                          <a:latin typeface="Tahoma"/>
                          <a:cs typeface="Tahoma"/>
                        </a:rPr>
                        <a:t>1H;retry</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0" dirty="0">
                          <a:solidFill>
                            <a:srgbClr val="333333"/>
                          </a:solidFill>
                          <a:latin typeface="Tahoma"/>
                          <a:cs typeface="Tahoma"/>
                        </a:rPr>
                        <a:t>1W;expire</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40" dirty="0">
                          <a:solidFill>
                            <a:srgbClr val="333333"/>
                          </a:solidFill>
                          <a:latin typeface="Tahoma"/>
                          <a:cs typeface="Tahoma"/>
                        </a:rPr>
                        <a:t>3H);minimum</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0" dirty="0">
                          <a:solidFill>
                            <a:srgbClr val="333333"/>
                          </a:solidFill>
                          <a:latin typeface="Tahoma"/>
                          <a:cs typeface="Tahoma"/>
                        </a:rPr>
                        <a:t>NS</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40" dirty="0">
                          <a:solidFill>
                            <a:srgbClr val="333333"/>
                          </a:solidFill>
                          <a:latin typeface="Tahoma"/>
                          <a:cs typeface="Tahoma"/>
                        </a:rPr>
                        <a:t>ns.linuxprobe.com.</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55" dirty="0">
                          <a:solidFill>
                            <a:srgbClr val="333333"/>
                          </a:solidFill>
                          <a:latin typeface="Tahoma"/>
                          <a:cs typeface="Tahoma"/>
                        </a:rPr>
                        <a:t>ns</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ahoma"/>
                          <a:cs typeface="Tahoma"/>
                        </a:rPr>
                        <a:t>A</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0" dirty="0">
                          <a:solidFill>
                            <a:srgbClr val="333333"/>
                          </a:solidFill>
                          <a:latin typeface="Tahoma"/>
                          <a:cs typeface="Tahoma"/>
                        </a:rPr>
                        <a:t>192.168.10.10</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35" dirty="0">
                          <a:solidFill>
                            <a:srgbClr val="333333"/>
                          </a:solidFill>
                          <a:latin typeface="Tahoma"/>
                          <a:cs typeface="Tahoma"/>
                        </a:rPr>
                        <a:t>10</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20" dirty="0">
                          <a:solidFill>
                            <a:srgbClr val="333333"/>
                          </a:solidFill>
                          <a:latin typeface="Tahoma"/>
                          <a:cs typeface="Tahoma"/>
                        </a:rPr>
                        <a:t>PTR</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40" dirty="0">
                          <a:solidFill>
                            <a:srgbClr val="333333"/>
                          </a:solidFill>
                          <a:latin typeface="Tahoma"/>
                          <a:cs typeface="Tahoma"/>
                        </a:rPr>
                        <a:t>ns.linuxprobe.com.</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145415">
                        <a:lnSpc>
                          <a:spcPct val="131600"/>
                        </a:lnSpc>
                        <a:spcBef>
                          <a:spcPts val="300"/>
                        </a:spcBef>
                      </a:pPr>
                      <a:r>
                        <a:rPr sz="950" dirty="0">
                          <a:solidFill>
                            <a:srgbClr val="333333"/>
                          </a:solidFill>
                          <a:latin typeface="Tahoma"/>
                          <a:cs typeface="Tahoma"/>
                        </a:rPr>
                        <a:t>#PTR</a:t>
                      </a:r>
                      <a:r>
                        <a:rPr sz="950" dirty="0">
                          <a:solidFill>
                            <a:srgbClr val="333333"/>
                          </a:solidFill>
                          <a:latin typeface="微软雅黑"/>
                          <a:cs typeface="微软雅黑"/>
                        </a:rPr>
                        <a:t>为指针记录，仅用于反向 </a:t>
                      </a:r>
                      <a:r>
                        <a:rPr sz="950" spc="25" dirty="0">
                          <a:solidFill>
                            <a:srgbClr val="333333"/>
                          </a:solidFill>
                          <a:latin typeface="微软雅黑"/>
                          <a:cs typeface="微软雅黑"/>
                        </a:rPr>
                        <a:t>解析中。</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35" dirty="0">
                          <a:solidFill>
                            <a:srgbClr val="333333"/>
                          </a:solidFill>
                          <a:latin typeface="Tahoma"/>
                          <a:cs typeface="Tahoma"/>
                        </a:rPr>
                        <a:t>10</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20" dirty="0">
                          <a:solidFill>
                            <a:srgbClr val="333333"/>
                          </a:solidFill>
                          <a:latin typeface="Tahoma"/>
                          <a:cs typeface="Tahoma"/>
                        </a:rPr>
                        <a:t>PTR</a:t>
                      </a:r>
                      <a:endParaRPr sz="950">
                        <a:latin typeface="Tahoma"/>
                        <a:cs typeface="Tahoma"/>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96850">
                        <a:lnSpc>
                          <a:spcPct val="131600"/>
                        </a:lnSpc>
                        <a:spcBef>
                          <a:spcPts val="300"/>
                        </a:spcBef>
                      </a:pPr>
                      <a:r>
                        <a:rPr sz="950" u="sng" dirty="0">
                          <a:solidFill>
                            <a:srgbClr val="4183C4"/>
                          </a:solidFill>
                          <a:uFill>
                            <a:solidFill>
                              <a:srgbClr val="4183C4"/>
                            </a:solidFill>
                          </a:uFill>
                          <a:latin typeface="Tahoma"/>
                          <a:cs typeface="Tahoma"/>
                          <a:hlinkClick r:id="rId2"/>
                        </a:rPr>
                        <a:t>www.linuxprobe.co </a:t>
                      </a:r>
                      <a:r>
                        <a:rPr sz="950" dirty="0">
                          <a:solidFill>
                            <a:srgbClr val="4183C4"/>
                          </a:solidFill>
                          <a:latin typeface="Tahoma"/>
                          <a:cs typeface="Tahoma"/>
                          <a:hlinkClick r:id="rId2"/>
                        </a:rPr>
                        <a:t> </a:t>
                      </a:r>
                      <a:r>
                        <a:rPr sz="950" u="sng" spc="35" dirty="0">
                          <a:solidFill>
                            <a:srgbClr val="4183C4"/>
                          </a:solidFill>
                          <a:uFill>
                            <a:solidFill>
                              <a:srgbClr val="4183C4"/>
                            </a:solidFill>
                          </a:uFill>
                          <a:latin typeface="Tahoma"/>
                          <a:cs typeface="Tahoma"/>
                          <a:hlinkClick r:id="rId2"/>
                        </a:rPr>
                        <a:t>m</a:t>
                      </a:r>
                      <a:r>
                        <a:rPr sz="950" spc="35" dirty="0">
                          <a:solidFill>
                            <a:srgbClr val="333333"/>
                          </a:solidFill>
                          <a:latin typeface="Tahoma"/>
                          <a:cs typeface="Tahoma"/>
                          <a:hlinkClick r:id="rId2"/>
                        </a:rPr>
                        <a:t>.</a:t>
                      </a:r>
                      <a:endParaRPr sz="950">
                        <a:latin typeface="Tahoma"/>
                        <a:cs typeface="Tahoma"/>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spc="35" dirty="0">
                          <a:solidFill>
                            <a:srgbClr val="333333"/>
                          </a:solidFill>
                          <a:latin typeface="Tahoma"/>
                          <a:cs typeface="Tahoma"/>
                        </a:rPr>
                        <a:t>20</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ahoma"/>
                          <a:cs typeface="Tahoma"/>
                        </a:rPr>
                        <a:t>PTR</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45" dirty="0">
                          <a:solidFill>
                            <a:srgbClr val="333333"/>
                          </a:solidFill>
                          <a:latin typeface="Tahoma"/>
                          <a:cs typeface="Tahoma"/>
                        </a:rPr>
                        <a:t>bbs.linuxprobe.com.</a:t>
                      </a:r>
                      <a:endParaRPr sz="950">
                        <a:latin typeface="Tahoma"/>
                        <a:cs typeface="Tahoma"/>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bl>
          </a:graphicData>
        </a:graphic>
      </p:graphicFrame>
      <p:sp>
        <p:nvSpPr>
          <p:cNvPr id="3" name="object 3"/>
          <p:cNvSpPr/>
          <p:nvPr/>
        </p:nvSpPr>
        <p:spPr>
          <a:xfrm>
            <a:off x="959124" y="9573662"/>
            <a:ext cx="38735" cy="762635"/>
          </a:xfrm>
          <a:custGeom>
            <a:avLst/>
            <a:gdLst/>
            <a:ahLst/>
            <a:cxnLst/>
            <a:rect l="l" t="t" r="r" b="b"/>
            <a:pathLst>
              <a:path w="38734" h="762634">
                <a:moveTo>
                  <a:pt x="0" y="0"/>
                </a:moveTo>
                <a:lnTo>
                  <a:pt x="38117" y="0"/>
                </a:lnTo>
                <a:lnTo>
                  <a:pt x="38117" y="762212"/>
                </a:lnTo>
                <a:lnTo>
                  <a:pt x="0" y="762212"/>
                </a:lnTo>
                <a:lnTo>
                  <a:pt x="0" y="0"/>
                </a:lnTo>
                <a:close/>
              </a:path>
            </a:pathLst>
          </a:custGeom>
          <a:solidFill>
            <a:srgbClr val="DEE1E4"/>
          </a:solidFill>
        </p:spPr>
        <p:txBody>
          <a:bodyPr wrap="square" lIns="0" tIns="0" rIns="0" bIns="0" rtlCol="0"/>
          <a:lstStyle/>
          <a:p>
            <a:endParaRPr/>
          </a:p>
        </p:txBody>
      </p:sp>
      <p:pic>
        <p:nvPicPr>
          <p:cNvPr id="4" name="object 4"/>
          <p:cNvPicPr/>
          <p:nvPr/>
        </p:nvPicPr>
        <p:blipFill>
          <a:blip r:embed="rId3" cstate="print"/>
          <a:stretch>
            <a:fillRect/>
          </a:stretch>
        </p:blipFill>
        <p:spPr>
          <a:xfrm>
            <a:off x="975270" y="368299"/>
            <a:ext cx="5634805" cy="1181586"/>
          </a:xfrm>
          <a:prstGeom prst="rect">
            <a:avLst/>
          </a:prstGeom>
        </p:spPr>
      </p:pic>
      <p:grpSp>
        <p:nvGrpSpPr>
          <p:cNvPr id="5" name="object 5"/>
          <p:cNvGrpSpPr/>
          <p:nvPr/>
        </p:nvGrpSpPr>
        <p:grpSpPr>
          <a:xfrm>
            <a:off x="959124" y="1978713"/>
            <a:ext cx="5651500" cy="838835"/>
            <a:chOff x="959124" y="1978713"/>
            <a:chExt cx="5651500" cy="838835"/>
          </a:xfrm>
        </p:grpSpPr>
        <p:sp>
          <p:nvSpPr>
            <p:cNvPr id="6" name="object 6"/>
            <p:cNvSpPr/>
            <p:nvPr/>
          </p:nvSpPr>
          <p:spPr>
            <a:xfrm>
              <a:off x="963889" y="1983478"/>
              <a:ext cx="5641975" cy="829310"/>
            </a:xfrm>
            <a:custGeom>
              <a:avLst/>
              <a:gdLst/>
              <a:ahLst/>
              <a:cxnLst/>
              <a:rect l="l" t="t" r="r" b="b"/>
              <a:pathLst>
                <a:path w="5641975" h="829310">
                  <a:moveTo>
                    <a:pt x="5617597" y="829060"/>
                  </a:moveTo>
                  <a:lnTo>
                    <a:pt x="23823" y="829060"/>
                  </a:lnTo>
                  <a:lnTo>
                    <a:pt x="20659" y="828907"/>
                  </a:lnTo>
                  <a:lnTo>
                    <a:pt x="0" y="808209"/>
                  </a:lnTo>
                  <a:lnTo>
                    <a:pt x="0" y="805236"/>
                  </a:lnTo>
                  <a:lnTo>
                    <a:pt x="0" y="20402"/>
                  </a:lnTo>
                  <a:lnTo>
                    <a:pt x="600" y="17267"/>
                  </a:lnTo>
                  <a:lnTo>
                    <a:pt x="3020" y="11463"/>
                  </a:lnTo>
                  <a:lnTo>
                    <a:pt x="4745" y="8929"/>
                  </a:lnTo>
                  <a:lnTo>
                    <a:pt x="6975" y="6851"/>
                  </a:lnTo>
                  <a:lnTo>
                    <a:pt x="9214" y="4469"/>
                  </a:lnTo>
                  <a:lnTo>
                    <a:pt x="11787" y="2677"/>
                  </a:lnTo>
                  <a:lnTo>
                    <a:pt x="17629" y="590"/>
                  </a:lnTo>
                  <a:lnTo>
                    <a:pt x="20659" y="0"/>
                  </a:lnTo>
                  <a:lnTo>
                    <a:pt x="5620751" y="0"/>
                  </a:lnTo>
                  <a:lnTo>
                    <a:pt x="5623791" y="590"/>
                  </a:lnTo>
                  <a:lnTo>
                    <a:pt x="5629633" y="2830"/>
                  </a:lnTo>
                  <a:lnTo>
                    <a:pt x="5632206" y="4469"/>
                  </a:lnTo>
                  <a:lnTo>
                    <a:pt x="5634445" y="6851"/>
                  </a:lnTo>
                  <a:lnTo>
                    <a:pt x="5636675" y="8929"/>
                  </a:lnTo>
                  <a:lnTo>
                    <a:pt x="5638400" y="11463"/>
                  </a:lnTo>
                  <a:lnTo>
                    <a:pt x="5640820" y="17267"/>
                  </a:lnTo>
                  <a:lnTo>
                    <a:pt x="5641421" y="20402"/>
                  </a:lnTo>
                  <a:lnTo>
                    <a:pt x="5641421" y="808209"/>
                  </a:lnTo>
                  <a:lnTo>
                    <a:pt x="5620751" y="828907"/>
                  </a:lnTo>
                  <a:lnTo>
                    <a:pt x="5617597" y="829060"/>
                  </a:lnTo>
                  <a:close/>
                </a:path>
              </a:pathLst>
            </a:custGeom>
            <a:solidFill>
              <a:srgbClr val="F8F8F8"/>
            </a:solidFill>
          </p:spPr>
          <p:txBody>
            <a:bodyPr wrap="square" lIns="0" tIns="0" rIns="0" bIns="0" rtlCol="0"/>
            <a:lstStyle/>
            <a:p>
              <a:endParaRPr/>
            </a:p>
          </p:txBody>
        </p:sp>
        <p:sp>
          <p:nvSpPr>
            <p:cNvPr id="7" name="object 7"/>
            <p:cNvSpPr/>
            <p:nvPr/>
          </p:nvSpPr>
          <p:spPr>
            <a:xfrm>
              <a:off x="963889" y="1983478"/>
              <a:ext cx="5641975" cy="829310"/>
            </a:xfrm>
            <a:custGeom>
              <a:avLst/>
              <a:gdLst/>
              <a:ahLst/>
              <a:cxnLst/>
              <a:rect l="l" t="t" r="r" b="b"/>
              <a:pathLst>
                <a:path w="5641975" h="829310">
                  <a:moveTo>
                    <a:pt x="0" y="805236"/>
                  </a:moveTo>
                  <a:lnTo>
                    <a:pt x="0" y="23823"/>
                  </a:lnTo>
                  <a:lnTo>
                    <a:pt x="0" y="20402"/>
                  </a:lnTo>
                  <a:lnTo>
                    <a:pt x="600" y="17267"/>
                  </a:lnTo>
                  <a:lnTo>
                    <a:pt x="1810" y="14446"/>
                  </a:lnTo>
                  <a:lnTo>
                    <a:pt x="3020" y="11463"/>
                  </a:lnTo>
                  <a:lnTo>
                    <a:pt x="4745" y="8929"/>
                  </a:lnTo>
                  <a:lnTo>
                    <a:pt x="6975" y="6851"/>
                  </a:lnTo>
                  <a:lnTo>
                    <a:pt x="9214" y="4469"/>
                  </a:lnTo>
                  <a:lnTo>
                    <a:pt x="11787" y="2677"/>
                  </a:lnTo>
                  <a:lnTo>
                    <a:pt x="14703" y="1639"/>
                  </a:lnTo>
                  <a:lnTo>
                    <a:pt x="17629" y="590"/>
                  </a:lnTo>
                  <a:lnTo>
                    <a:pt x="20659" y="0"/>
                  </a:lnTo>
                  <a:lnTo>
                    <a:pt x="23823" y="0"/>
                  </a:lnTo>
                  <a:lnTo>
                    <a:pt x="5617597" y="0"/>
                  </a:lnTo>
                  <a:lnTo>
                    <a:pt x="5620751" y="0"/>
                  </a:lnTo>
                  <a:lnTo>
                    <a:pt x="5623791" y="590"/>
                  </a:lnTo>
                  <a:lnTo>
                    <a:pt x="5626717" y="1782"/>
                  </a:lnTo>
                  <a:lnTo>
                    <a:pt x="5629633" y="2830"/>
                  </a:lnTo>
                  <a:lnTo>
                    <a:pt x="5632206" y="4469"/>
                  </a:lnTo>
                  <a:lnTo>
                    <a:pt x="5634445" y="6851"/>
                  </a:lnTo>
                  <a:lnTo>
                    <a:pt x="5636675" y="8929"/>
                  </a:lnTo>
                  <a:lnTo>
                    <a:pt x="5638400" y="11463"/>
                  </a:lnTo>
                  <a:lnTo>
                    <a:pt x="5639610" y="14446"/>
                  </a:lnTo>
                  <a:lnTo>
                    <a:pt x="5640820" y="17267"/>
                  </a:lnTo>
                  <a:lnTo>
                    <a:pt x="5641421" y="20402"/>
                  </a:lnTo>
                  <a:lnTo>
                    <a:pt x="5641421" y="23823"/>
                  </a:lnTo>
                  <a:lnTo>
                    <a:pt x="5641421" y="805236"/>
                  </a:lnTo>
                  <a:lnTo>
                    <a:pt x="5641421" y="808209"/>
                  </a:lnTo>
                  <a:lnTo>
                    <a:pt x="5640820" y="811192"/>
                  </a:lnTo>
                  <a:lnTo>
                    <a:pt x="5639610" y="814022"/>
                  </a:lnTo>
                  <a:lnTo>
                    <a:pt x="5638400" y="816995"/>
                  </a:lnTo>
                  <a:lnTo>
                    <a:pt x="5636675" y="819683"/>
                  </a:lnTo>
                  <a:lnTo>
                    <a:pt x="5617597" y="829060"/>
                  </a:lnTo>
                  <a:lnTo>
                    <a:pt x="23823" y="829060"/>
                  </a:lnTo>
                  <a:lnTo>
                    <a:pt x="1810" y="814022"/>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2064454"/>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9" name="object 9"/>
          <p:cNvSpPr txBox="1"/>
          <p:nvPr/>
        </p:nvSpPr>
        <p:spPr>
          <a:xfrm>
            <a:off x="946424" y="1651597"/>
            <a:ext cx="4370705" cy="107759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13-7</a:t>
            </a:r>
            <a:r>
              <a:rPr sz="950" b="1" spc="-35" dirty="0">
                <a:solidFill>
                  <a:srgbClr val="333333"/>
                </a:solidFill>
                <a:latin typeface="Trebuchet MS"/>
                <a:cs typeface="Trebuchet MS"/>
              </a:rPr>
              <a:t> </a:t>
            </a:r>
            <a:r>
              <a:rPr sz="950" b="1" spc="25" dirty="0">
                <a:solidFill>
                  <a:srgbClr val="333333"/>
                </a:solidFill>
                <a:latin typeface="微软雅黑"/>
                <a:cs typeface="微软雅黑"/>
              </a:rPr>
              <a:t>反向解析文件中</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地址参数规范</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20" dirty="0">
                <a:solidFill>
                  <a:srgbClr val="333333"/>
                </a:solidFill>
                <a:latin typeface="Lucida Console"/>
                <a:cs typeface="Lucida Console"/>
              </a:rPr>
              <a:t>cd</a:t>
            </a:r>
            <a:r>
              <a:rPr sz="850" spc="15" dirty="0">
                <a:solidFill>
                  <a:srgbClr val="333333"/>
                </a:solidFill>
                <a:latin typeface="Lucida Console"/>
                <a:cs typeface="Lucida Console"/>
              </a:rPr>
              <a:t> </a:t>
            </a:r>
            <a:r>
              <a:rPr sz="850" spc="30" dirty="0">
                <a:solidFill>
                  <a:srgbClr val="333333"/>
                </a:solidFill>
                <a:latin typeface="Lucida Console"/>
                <a:cs typeface="Lucida Console"/>
              </a:rPr>
              <a:t>/var/named</a:t>
            </a:r>
            <a:endParaRPr sz="850">
              <a:latin typeface="Lucida Console"/>
              <a:cs typeface="Lucida Console"/>
            </a:endParaRPr>
          </a:p>
          <a:p>
            <a:pPr marL="136525" marR="5080">
              <a:lnSpc>
                <a:spcPct val="132400"/>
              </a:lnSpc>
            </a:pPr>
            <a:r>
              <a:rPr sz="850" spc="30" dirty="0">
                <a:solidFill>
                  <a:srgbClr val="333333"/>
                </a:solidFill>
                <a:latin typeface="Lucida Console"/>
                <a:cs typeface="Lucida Console"/>
              </a:rPr>
              <a:t>[root@linuxprobe named]# </a:t>
            </a:r>
            <a:r>
              <a:rPr sz="850" spc="20" dirty="0">
                <a:solidFill>
                  <a:srgbClr val="333333"/>
                </a:solidFill>
                <a:latin typeface="Lucida Console"/>
                <a:cs typeface="Lucida Console"/>
              </a:rPr>
              <a:t>cp -a </a:t>
            </a:r>
            <a:r>
              <a:rPr sz="850" spc="30" dirty="0">
                <a:solidFill>
                  <a:srgbClr val="333333"/>
                </a:solidFill>
                <a:latin typeface="Lucida Console"/>
                <a:cs typeface="Lucida Console"/>
              </a:rPr>
              <a:t>named.loopback 192.168.10.arpa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named]#</a:t>
            </a:r>
            <a:r>
              <a:rPr sz="850" spc="25" dirty="0">
                <a:solidFill>
                  <a:srgbClr val="333333"/>
                </a:solidFill>
                <a:latin typeface="Lucida Console"/>
                <a:cs typeface="Lucida Console"/>
              </a:rPr>
              <a:t> vim</a:t>
            </a:r>
            <a:r>
              <a:rPr sz="850" spc="30" dirty="0">
                <a:solidFill>
                  <a:srgbClr val="333333"/>
                </a:solidFill>
                <a:latin typeface="Lucida Console"/>
                <a:cs typeface="Lucida Console"/>
              </a:rPr>
              <a:t> 192.168.10.arpa</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30" dirty="0">
                <a:solidFill>
                  <a:srgbClr val="333333"/>
                </a:solidFill>
                <a:latin typeface="Lucida Console"/>
                <a:cs typeface="Lucida Console"/>
              </a:rPr>
              <a:t>named]#</a:t>
            </a:r>
            <a:r>
              <a:rPr sz="850" spc="20"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20" dirty="0">
                <a:solidFill>
                  <a:srgbClr val="333333"/>
                </a:solidFill>
                <a:latin typeface="Lucida Console"/>
                <a:cs typeface="Lucida Console"/>
              </a:rPr>
              <a:t> </a:t>
            </a:r>
            <a:r>
              <a:rPr sz="850" spc="30" dirty="0">
                <a:solidFill>
                  <a:srgbClr val="333333"/>
                </a:solidFill>
                <a:latin typeface="Lucida Console"/>
                <a:cs typeface="Lucida Console"/>
              </a:rPr>
              <a:t>restart</a:t>
            </a:r>
            <a:r>
              <a:rPr sz="850" spc="15" dirty="0">
                <a:solidFill>
                  <a:srgbClr val="333333"/>
                </a:solidFill>
                <a:latin typeface="Lucida Console"/>
                <a:cs typeface="Lucida Console"/>
              </a:rPr>
              <a:t> </a:t>
            </a:r>
            <a:r>
              <a:rPr sz="850" spc="25" dirty="0">
                <a:solidFill>
                  <a:srgbClr val="333333"/>
                </a:solidFill>
                <a:latin typeface="Lucida Console"/>
                <a:cs typeface="Lucida Console"/>
              </a:rPr>
              <a:t>named</a:t>
            </a:r>
            <a:endParaRPr sz="850">
              <a:latin typeface="Lucida Console"/>
              <a:cs typeface="Lucida Console"/>
            </a:endParaRPr>
          </a:p>
        </p:txBody>
      </p:sp>
      <p:grpSp>
        <p:nvGrpSpPr>
          <p:cNvPr id="10" name="object 10"/>
          <p:cNvGrpSpPr/>
          <p:nvPr/>
        </p:nvGrpSpPr>
        <p:grpSpPr>
          <a:xfrm>
            <a:off x="959124" y="8477783"/>
            <a:ext cx="5651500" cy="667385"/>
            <a:chOff x="959124" y="8477783"/>
            <a:chExt cx="5651500" cy="667385"/>
          </a:xfrm>
        </p:grpSpPr>
        <p:sp>
          <p:nvSpPr>
            <p:cNvPr id="11" name="object 11"/>
            <p:cNvSpPr/>
            <p:nvPr/>
          </p:nvSpPr>
          <p:spPr>
            <a:xfrm>
              <a:off x="963889" y="8482548"/>
              <a:ext cx="5641975" cy="657860"/>
            </a:xfrm>
            <a:custGeom>
              <a:avLst/>
              <a:gdLst/>
              <a:ahLst/>
              <a:cxnLst/>
              <a:rect l="l" t="t" r="r" b="b"/>
              <a:pathLst>
                <a:path w="5641975" h="657859">
                  <a:moveTo>
                    <a:pt x="5617597" y="657530"/>
                  </a:moveTo>
                  <a:lnTo>
                    <a:pt x="23823" y="657530"/>
                  </a:lnTo>
                  <a:lnTo>
                    <a:pt x="20659" y="657378"/>
                  </a:lnTo>
                  <a:lnTo>
                    <a:pt x="17629" y="656787"/>
                  </a:lnTo>
                  <a:lnTo>
                    <a:pt x="14703" y="655443"/>
                  </a:lnTo>
                  <a:lnTo>
                    <a:pt x="11787" y="654404"/>
                  </a:lnTo>
                  <a:lnTo>
                    <a:pt x="0" y="636832"/>
                  </a:lnTo>
                  <a:lnTo>
                    <a:pt x="0" y="633706"/>
                  </a:lnTo>
                  <a:lnTo>
                    <a:pt x="0" y="20697"/>
                  </a:lnTo>
                  <a:lnTo>
                    <a:pt x="20659" y="0"/>
                  </a:lnTo>
                  <a:lnTo>
                    <a:pt x="5620751" y="0"/>
                  </a:lnTo>
                  <a:lnTo>
                    <a:pt x="5641421" y="20697"/>
                  </a:lnTo>
                  <a:lnTo>
                    <a:pt x="5641421" y="636832"/>
                  </a:lnTo>
                  <a:lnTo>
                    <a:pt x="5620751" y="657378"/>
                  </a:lnTo>
                  <a:lnTo>
                    <a:pt x="5617597" y="657530"/>
                  </a:lnTo>
                  <a:close/>
                </a:path>
              </a:pathLst>
            </a:custGeom>
            <a:solidFill>
              <a:srgbClr val="F8F8F8"/>
            </a:solidFill>
          </p:spPr>
          <p:txBody>
            <a:bodyPr wrap="square" lIns="0" tIns="0" rIns="0" bIns="0" rtlCol="0"/>
            <a:lstStyle/>
            <a:p>
              <a:endParaRPr/>
            </a:p>
          </p:txBody>
        </p:sp>
        <p:sp>
          <p:nvSpPr>
            <p:cNvPr id="12" name="object 12"/>
            <p:cNvSpPr/>
            <p:nvPr/>
          </p:nvSpPr>
          <p:spPr>
            <a:xfrm>
              <a:off x="963889" y="8482548"/>
              <a:ext cx="5641975" cy="657860"/>
            </a:xfrm>
            <a:custGeom>
              <a:avLst/>
              <a:gdLst/>
              <a:ahLst/>
              <a:cxnLst/>
              <a:rect l="l" t="t" r="r" b="b"/>
              <a:pathLst>
                <a:path w="5641975" h="657859">
                  <a:moveTo>
                    <a:pt x="0" y="633706"/>
                  </a:moveTo>
                  <a:lnTo>
                    <a:pt x="0" y="23823"/>
                  </a:lnTo>
                  <a:lnTo>
                    <a:pt x="0" y="20697"/>
                  </a:lnTo>
                  <a:lnTo>
                    <a:pt x="600" y="17572"/>
                  </a:lnTo>
                  <a:lnTo>
                    <a:pt x="1810" y="14589"/>
                  </a:lnTo>
                  <a:lnTo>
                    <a:pt x="3020" y="11463"/>
                  </a:lnTo>
                  <a:lnTo>
                    <a:pt x="4745" y="8929"/>
                  </a:lnTo>
                  <a:lnTo>
                    <a:pt x="6975" y="6851"/>
                  </a:lnTo>
                  <a:lnTo>
                    <a:pt x="9214" y="4612"/>
                  </a:lnTo>
                  <a:lnTo>
                    <a:pt x="11787" y="2973"/>
                  </a:lnTo>
                  <a:lnTo>
                    <a:pt x="14703" y="1639"/>
                  </a:lnTo>
                  <a:lnTo>
                    <a:pt x="17629" y="590"/>
                  </a:lnTo>
                  <a:lnTo>
                    <a:pt x="20659" y="0"/>
                  </a:lnTo>
                  <a:lnTo>
                    <a:pt x="23823" y="0"/>
                  </a:lnTo>
                  <a:lnTo>
                    <a:pt x="5617597" y="0"/>
                  </a:lnTo>
                  <a:lnTo>
                    <a:pt x="5620751" y="0"/>
                  </a:lnTo>
                  <a:lnTo>
                    <a:pt x="5623791" y="590"/>
                  </a:lnTo>
                  <a:lnTo>
                    <a:pt x="5626717" y="1639"/>
                  </a:lnTo>
                  <a:lnTo>
                    <a:pt x="5629633" y="2973"/>
                  </a:lnTo>
                  <a:lnTo>
                    <a:pt x="5632206" y="4612"/>
                  </a:lnTo>
                  <a:lnTo>
                    <a:pt x="5634445" y="6851"/>
                  </a:lnTo>
                  <a:lnTo>
                    <a:pt x="5636675" y="8929"/>
                  </a:lnTo>
                  <a:lnTo>
                    <a:pt x="5638400" y="11463"/>
                  </a:lnTo>
                  <a:lnTo>
                    <a:pt x="5639610" y="14446"/>
                  </a:lnTo>
                  <a:lnTo>
                    <a:pt x="5640820" y="17572"/>
                  </a:lnTo>
                  <a:lnTo>
                    <a:pt x="5641421" y="20697"/>
                  </a:lnTo>
                  <a:lnTo>
                    <a:pt x="5641421" y="23823"/>
                  </a:lnTo>
                  <a:lnTo>
                    <a:pt x="5641421" y="633706"/>
                  </a:lnTo>
                  <a:lnTo>
                    <a:pt x="5641421" y="636832"/>
                  </a:lnTo>
                  <a:lnTo>
                    <a:pt x="5640820" y="639815"/>
                  </a:lnTo>
                  <a:lnTo>
                    <a:pt x="5639610" y="642636"/>
                  </a:lnTo>
                  <a:lnTo>
                    <a:pt x="5638400" y="645618"/>
                  </a:lnTo>
                  <a:lnTo>
                    <a:pt x="5617597" y="657530"/>
                  </a:lnTo>
                  <a:lnTo>
                    <a:pt x="23823" y="657530"/>
                  </a:lnTo>
                  <a:lnTo>
                    <a:pt x="20659" y="657378"/>
                  </a:lnTo>
                  <a:lnTo>
                    <a:pt x="17629" y="656787"/>
                  </a:lnTo>
                  <a:lnTo>
                    <a:pt x="14703" y="655443"/>
                  </a:lnTo>
                  <a:lnTo>
                    <a:pt x="11787" y="654404"/>
                  </a:lnTo>
                  <a:lnTo>
                    <a:pt x="1810" y="642636"/>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8563524"/>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7918132"/>
            <a:ext cx="5670550" cy="2312670"/>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：检验解析结果。在前面的正向解析实验中，已经把系统网卡中的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地址参数修改成了本机</a:t>
            </a:r>
            <a:r>
              <a:rPr sz="950" b="1" spc="55" dirty="0">
                <a:solidFill>
                  <a:srgbClr val="333333"/>
                </a:solidFill>
                <a:latin typeface="Trebuchet MS"/>
                <a:cs typeface="Trebuchet MS"/>
              </a:rPr>
              <a:t>IP </a:t>
            </a:r>
            <a:r>
              <a:rPr sz="950" b="1" spc="60" dirty="0">
                <a:solidFill>
                  <a:srgbClr val="333333"/>
                </a:solidFill>
                <a:latin typeface="Trebuchet MS"/>
                <a:cs typeface="Trebuchet MS"/>
              </a:rPr>
              <a:t> </a:t>
            </a:r>
            <a:r>
              <a:rPr sz="950" b="1" spc="25" dirty="0">
                <a:solidFill>
                  <a:srgbClr val="333333"/>
                </a:solidFill>
                <a:latin typeface="微软雅黑"/>
                <a:cs typeface="微软雅黑"/>
              </a:rPr>
              <a:t>地址，因此可以直接使用</a:t>
            </a:r>
            <a:r>
              <a:rPr sz="950" b="1" spc="65" dirty="0">
                <a:solidFill>
                  <a:srgbClr val="333333"/>
                </a:solidFill>
                <a:latin typeface="Trebuchet MS"/>
                <a:cs typeface="Trebuchet MS"/>
              </a:rPr>
              <a:t>nslookup</a:t>
            </a:r>
            <a:r>
              <a:rPr sz="950" b="1" spc="25" dirty="0">
                <a:solidFill>
                  <a:srgbClr val="333333"/>
                </a:solidFill>
                <a:latin typeface="微软雅黑"/>
                <a:cs typeface="微软雅黑"/>
              </a:rPr>
              <a:t>命令来检验解析结果，仅需输入</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地址即可查询到对应的域名信息。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127000">
              <a:lnSpc>
                <a:spcPct val="132400"/>
              </a:lnSpc>
              <a:tabLst>
                <a:tab pos="5122545" algn="l"/>
              </a:tabLst>
            </a:pPr>
            <a:r>
              <a:rPr sz="850" spc="30" dirty="0">
                <a:solidFill>
                  <a:srgbClr val="333333"/>
                </a:solidFill>
                <a:latin typeface="Lucida Console"/>
                <a:cs typeface="Lucida Console"/>
              </a:rPr>
              <a:t>[root@linuxprobe</a:t>
            </a:r>
            <a:r>
              <a:rPr sz="850" spc="55" dirty="0">
                <a:solidFill>
                  <a:srgbClr val="333333"/>
                </a:solidFill>
                <a:latin typeface="Lucida Console"/>
                <a:cs typeface="Lucida Console"/>
              </a:rPr>
              <a:t> </a:t>
            </a:r>
            <a:r>
              <a:rPr sz="850" spc="25" dirty="0">
                <a:solidFill>
                  <a:srgbClr val="333333"/>
                </a:solidFill>
                <a:latin typeface="Lucida Console"/>
                <a:cs typeface="Lucida Console"/>
              </a:rPr>
              <a:t>~]#</a:t>
            </a:r>
            <a:r>
              <a:rPr sz="850" spc="55" dirty="0">
                <a:solidFill>
                  <a:srgbClr val="333333"/>
                </a:solidFill>
                <a:latin typeface="Lucida Console"/>
                <a:cs typeface="Lucida Console"/>
              </a:rPr>
              <a:t> </a:t>
            </a:r>
            <a:r>
              <a:rPr sz="850" spc="30" dirty="0">
                <a:solidFill>
                  <a:srgbClr val="333333"/>
                </a:solidFill>
                <a:latin typeface="Lucida Console"/>
                <a:cs typeface="Lucida Console"/>
              </a:rPr>
              <a:t>nslookup&gt;</a:t>
            </a:r>
            <a:r>
              <a:rPr sz="850" spc="60" dirty="0">
                <a:solidFill>
                  <a:srgbClr val="333333"/>
                </a:solidFill>
                <a:latin typeface="Lucida Console"/>
                <a:cs typeface="Lucida Console"/>
              </a:rPr>
              <a:t> </a:t>
            </a:r>
            <a:r>
              <a:rPr sz="850" spc="30" dirty="0">
                <a:solidFill>
                  <a:srgbClr val="333333"/>
                </a:solidFill>
                <a:latin typeface="Lucida Console"/>
                <a:cs typeface="Lucida Console"/>
              </a:rPr>
              <a:t>192.168.10.1010.10.168.192.in-addr.arpa	</a:t>
            </a:r>
            <a:r>
              <a:rPr sz="850" spc="25" dirty="0">
                <a:solidFill>
                  <a:srgbClr val="333333"/>
                </a:solidFill>
                <a:latin typeface="Lucida Console"/>
                <a:cs typeface="Lucida Console"/>
              </a:rPr>
              <a:t>name</a:t>
            </a:r>
            <a:r>
              <a:rPr sz="850" spc="-50" dirty="0">
                <a:solidFill>
                  <a:srgbClr val="333333"/>
                </a:solidFill>
                <a:latin typeface="Lucida Console"/>
                <a:cs typeface="Lucida Console"/>
              </a:rPr>
              <a:t> </a:t>
            </a:r>
            <a:r>
              <a:rPr sz="850" spc="15" dirty="0">
                <a:solidFill>
                  <a:srgbClr val="333333"/>
                </a:solidFill>
                <a:latin typeface="Lucida Console"/>
                <a:cs typeface="Lucida Console"/>
              </a:rPr>
              <a:t>= </a:t>
            </a:r>
            <a:r>
              <a:rPr sz="850" spc="-495" dirty="0">
                <a:solidFill>
                  <a:srgbClr val="333333"/>
                </a:solidFill>
                <a:latin typeface="Lucida Console"/>
                <a:cs typeface="Lucida Console"/>
              </a:rPr>
              <a:t> </a:t>
            </a:r>
            <a:r>
              <a:rPr sz="850" spc="30" dirty="0">
                <a:solidFill>
                  <a:srgbClr val="333333"/>
                </a:solidFill>
                <a:latin typeface="Lucida Console"/>
                <a:cs typeface="Lucida Console"/>
                <a:hlinkClick r:id="rId2"/>
              </a:rPr>
              <a:t>www.linuxprobe.com.</a:t>
            </a:r>
            <a:r>
              <a:rPr sz="850" spc="30" dirty="0">
                <a:solidFill>
                  <a:srgbClr val="333333"/>
                </a:solidFill>
                <a:latin typeface="Lucida Console"/>
                <a:cs typeface="Lucida Console"/>
              </a:rPr>
              <a:t>&gt; 192.168.10.2020.10.168.192.in-addr.arpa </a:t>
            </a:r>
            <a:r>
              <a:rPr sz="850" spc="25" dirty="0">
                <a:solidFill>
                  <a:srgbClr val="333333"/>
                </a:solidFill>
                <a:latin typeface="Lucida Console"/>
                <a:cs typeface="Lucida Console"/>
              </a:rPr>
              <a:t>name</a:t>
            </a:r>
            <a:r>
              <a:rPr sz="850" spc="30"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bbs.linuxprobe.com.</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193675">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4"/>
              </a:rPr>
              <a:t>htt</a:t>
            </a:r>
            <a:r>
              <a:rPr sz="950" b="1" spc="40" dirty="0">
                <a:solidFill>
                  <a:srgbClr val="4183C4"/>
                </a:solidFill>
                <a:latin typeface="Trebuchet MS"/>
                <a:cs typeface="Trebuchet MS"/>
                <a:hlinkClick r:id="rId4"/>
              </a:rPr>
              <a:t>p</a:t>
            </a:r>
            <a:r>
              <a:rPr sz="950" b="1" u="sng" spc="40" dirty="0">
                <a:solidFill>
                  <a:srgbClr val="4183C4"/>
                </a:solidFill>
                <a:uFill>
                  <a:solidFill>
                    <a:srgbClr val="4183C4"/>
                  </a:solidFill>
                </a:uFill>
                <a:latin typeface="Trebuchet MS"/>
                <a:cs typeface="Trebuchet MS"/>
                <a:hlinkClick r:id="rId4"/>
              </a:rPr>
              <a:t>s://www.linuxprobe.com/club</a:t>
            </a:r>
            <a:endParaRPr sz="950">
              <a:latin typeface="Trebuchet MS"/>
              <a:cs typeface="Trebuchet MS"/>
            </a:endParaRPr>
          </a:p>
        </p:txBody>
      </p:sp>
      <p:sp>
        <p:nvSpPr>
          <p:cNvPr id="16" name="object 16"/>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213</a:t>
            </a:fld>
            <a:endParaRPr sz="800">
              <a:latin typeface="小哥哥网恋吗"/>
              <a:cs typeface="小哥哥网恋吗"/>
            </a:endParaRPr>
          </a:p>
        </p:txBody>
      </p:sp>
      <p:sp>
        <p:nvSpPr>
          <p:cNvPr id="15" name="object 1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68134"/>
            <a:ext cx="38735" cy="381635"/>
          </a:xfrm>
          <a:custGeom>
            <a:avLst/>
            <a:gdLst/>
            <a:ahLst/>
            <a:cxnLst/>
            <a:rect l="l" t="t" r="r" b="b"/>
            <a:pathLst>
              <a:path w="38734" h="381634">
                <a:moveTo>
                  <a:pt x="38117" y="381331"/>
                </a:moveTo>
                <a:lnTo>
                  <a:pt x="0" y="381331"/>
                </a:lnTo>
                <a:lnTo>
                  <a:pt x="0" y="0"/>
                </a:lnTo>
                <a:lnTo>
                  <a:pt x="38117" y="0"/>
                </a:lnTo>
                <a:lnTo>
                  <a:pt x="38117" y="381331"/>
                </a:lnTo>
                <a:close/>
              </a:path>
            </a:pathLst>
          </a:custGeom>
          <a:solidFill>
            <a:srgbClr val="DEE1E4"/>
          </a:solidFill>
        </p:spPr>
        <p:txBody>
          <a:bodyPr wrap="square" lIns="0" tIns="0" rIns="0" bIns="0" rtlCol="0"/>
          <a:lstStyle/>
          <a:p>
            <a:endParaRPr/>
          </a:p>
        </p:txBody>
      </p:sp>
      <p:graphicFrame>
        <p:nvGraphicFramePr>
          <p:cNvPr id="3" name="object 3"/>
          <p:cNvGraphicFramePr>
            <a:graphicFrameLocks noGrp="1"/>
          </p:cNvGraphicFramePr>
          <p:nvPr/>
        </p:nvGraphicFramePr>
        <p:xfrm>
          <a:off x="959124" y="2655351"/>
          <a:ext cx="5655945" cy="942975"/>
        </p:xfrm>
        <a:graphic>
          <a:graphicData uri="http://schemas.openxmlformats.org/drawingml/2006/table">
            <a:tbl>
              <a:tblPr firstRow="1" bandRow="1">
                <a:tableStyleId>{2D5ABB26-0587-4C30-8999-92F81FD0307C}</a:tableStyleId>
              </a:tblPr>
              <a:tblGrid>
                <a:gridCol w="1648460">
                  <a:extLst>
                    <a:ext uri="{9D8B030D-6E8A-4147-A177-3AD203B41FA5}">
                      <a16:colId xmlns:a16="http://schemas.microsoft.com/office/drawing/2014/main" val="20000"/>
                    </a:ext>
                  </a:extLst>
                </a:gridCol>
                <a:gridCol w="1648460">
                  <a:extLst>
                    <a:ext uri="{9D8B030D-6E8A-4147-A177-3AD203B41FA5}">
                      <a16:colId xmlns:a16="http://schemas.microsoft.com/office/drawing/2014/main" val="20001"/>
                    </a:ext>
                  </a:extLst>
                </a:gridCol>
                <a:gridCol w="2344420">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微软雅黑"/>
                          <a:cs typeface="微软雅黑"/>
                        </a:rPr>
                        <a:t>主服务器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微软雅黑"/>
                          <a:cs typeface="微软雅黑"/>
                        </a:rPr>
                        <a:t>从服务器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192.168.10.20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sp>
        <p:nvSpPr>
          <p:cNvPr id="4" name="object 4"/>
          <p:cNvSpPr txBox="1"/>
          <p:nvPr/>
        </p:nvSpPr>
        <p:spPr>
          <a:xfrm>
            <a:off x="1127480" y="332939"/>
            <a:ext cx="5266690" cy="407034"/>
          </a:xfrm>
          <a:prstGeom prst="rect">
            <a:avLst/>
          </a:prstGeom>
        </p:spPr>
        <p:txBody>
          <a:bodyPr vert="horz" wrap="square" lIns="0" tIns="12065" rIns="0" bIns="0" rtlCol="0">
            <a:spAutoFit/>
          </a:bodyPr>
          <a:lstStyle/>
          <a:p>
            <a:pPr marL="12700" marR="5080">
              <a:lnSpc>
                <a:spcPct val="131600"/>
              </a:lnSpc>
              <a:spcBef>
                <a:spcPts val="9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p:txBody>
      </p:sp>
      <p:sp>
        <p:nvSpPr>
          <p:cNvPr id="5" name="object 5"/>
          <p:cNvSpPr txBox="1"/>
          <p:nvPr/>
        </p:nvSpPr>
        <p:spPr>
          <a:xfrm>
            <a:off x="946433" y="870364"/>
            <a:ext cx="5612765" cy="1632585"/>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13.3</a:t>
            </a:r>
            <a:r>
              <a:rPr sz="950" b="1" spc="-35" dirty="0">
                <a:solidFill>
                  <a:srgbClr val="333333"/>
                </a:solidFill>
                <a:latin typeface="Trebuchet MS"/>
                <a:cs typeface="Trebuchet MS"/>
              </a:rPr>
              <a:t> </a:t>
            </a:r>
            <a:r>
              <a:rPr sz="950" b="1" spc="25" dirty="0">
                <a:solidFill>
                  <a:srgbClr val="333333"/>
                </a:solidFill>
                <a:latin typeface="微软雅黑"/>
                <a:cs typeface="微软雅黑"/>
              </a:rPr>
              <a:t>部署从服务器</a:t>
            </a:r>
            <a:endParaRPr sz="950">
              <a:latin typeface="微软雅黑"/>
              <a:cs typeface="微软雅黑"/>
            </a:endParaRPr>
          </a:p>
          <a:p>
            <a:pPr marL="12700" marR="5080">
              <a:lnSpc>
                <a:spcPct val="131600"/>
              </a:lnSpc>
              <a:spcBef>
                <a:spcPts val="900"/>
              </a:spcBef>
            </a:pPr>
            <a:r>
              <a:rPr sz="950" b="1" spc="25" dirty="0">
                <a:solidFill>
                  <a:srgbClr val="333333"/>
                </a:solidFill>
                <a:latin typeface="微软雅黑"/>
                <a:cs typeface="微软雅黑"/>
              </a:rPr>
              <a:t>作为重要的互联网基础设施服务，保证</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域名解析服务的正常运转至关重要，只有这样才能提供稳 </a:t>
            </a:r>
            <a:r>
              <a:rPr sz="950" b="1" spc="30" dirty="0">
                <a:solidFill>
                  <a:srgbClr val="333333"/>
                </a:solidFill>
                <a:latin typeface="微软雅黑"/>
                <a:cs typeface="微软雅黑"/>
              </a:rPr>
              <a:t> </a:t>
            </a:r>
            <a:r>
              <a:rPr sz="950" b="1" spc="25" dirty="0">
                <a:solidFill>
                  <a:srgbClr val="333333"/>
                </a:solidFill>
                <a:latin typeface="微软雅黑"/>
                <a:cs typeface="微软雅黑"/>
              </a:rPr>
              <a:t>定、快速且不间断的域名查询服务。在</a:t>
            </a:r>
            <a:r>
              <a:rPr sz="950" b="1" spc="105" dirty="0">
                <a:solidFill>
                  <a:srgbClr val="333333"/>
                </a:solidFill>
                <a:latin typeface="Trebuchet MS"/>
                <a:cs typeface="Trebuchet MS"/>
              </a:rPr>
              <a:t>DNS</a:t>
            </a:r>
            <a:r>
              <a:rPr sz="950" b="1" spc="20" dirty="0">
                <a:solidFill>
                  <a:srgbClr val="333333"/>
                </a:solidFill>
                <a:latin typeface="微软雅黑"/>
                <a:cs typeface="微软雅黑"/>
              </a:rPr>
              <a:t>域名解析服务中，从服务器可以从主服务器上获取指定的区 域数据文件，从而起到备份解析记录与负载均衡的作用，因此通过部署从服务器可以减轻主服务器的负 </a:t>
            </a:r>
            <a:r>
              <a:rPr sz="950" b="1" spc="25" dirty="0">
                <a:solidFill>
                  <a:srgbClr val="333333"/>
                </a:solidFill>
                <a:latin typeface="微软雅黑"/>
                <a:cs typeface="微软雅黑"/>
              </a:rPr>
              <a:t>载压力，还可以提升用户的查询效率。</a:t>
            </a:r>
            <a:endParaRPr sz="950">
              <a:latin typeface="微软雅黑"/>
              <a:cs typeface="微软雅黑"/>
            </a:endParaRPr>
          </a:p>
          <a:p>
            <a:pPr marL="12700" marR="1257300">
              <a:lnSpc>
                <a:spcPts val="2330"/>
              </a:lnSpc>
              <a:spcBef>
                <a:spcPts val="20"/>
              </a:spcBef>
              <a:tabLst>
                <a:tab pos="742315" algn="l"/>
              </a:tabLst>
            </a:pPr>
            <a:r>
              <a:rPr sz="950" b="1" spc="25" dirty="0">
                <a:solidFill>
                  <a:srgbClr val="333333"/>
                </a:solidFill>
                <a:latin typeface="微软雅黑"/>
                <a:cs typeface="微软雅黑"/>
              </a:rPr>
              <a:t>在本实验中，主服务器与从服务器分别使用的操作系统和</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地址如表</a:t>
            </a:r>
            <a:r>
              <a:rPr sz="950" b="1" spc="-10" dirty="0">
                <a:solidFill>
                  <a:srgbClr val="333333"/>
                </a:solidFill>
                <a:latin typeface="Trebuchet MS"/>
                <a:cs typeface="Trebuchet MS"/>
              </a:rPr>
              <a:t>13-2</a:t>
            </a:r>
            <a:r>
              <a:rPr sz="950" b="1" spc="20" dirty="0">
                <a:solidFill>
                  <a:srgbClr val="333333"/>
                </a:solidFill>
                <a:latin typeface="微软雅黑"/>
                <a:cs typeface="微软雅黑"/>
              </a:rPr>
              <a:t>所示。 </a:t>
            </a:r>
            <a:r>
              <a:rPr sz="950" b="1" spc="25" dirty="0">
                <a:solidFill>
                  <a:srgbClr val="333333"/>
                </a:solidFill>
                <a:latin typeface="微软雅黑"/>
                <a:cs typeface="微软雅黑"/>
              </a:rPr>
              <a:t>表</a:t>
            </a:r>
            <a:r>
              <a:rPr sz="950" b="1" spc="-10" dirty="0">
                <a:solidFill>
                  <a:srgbClr val="333333"/>
                </a:solidFill>
                <a:latin typeface="Trebuchet MS"/>
                <a:cs typeface="Trebuchet MS"/>
              </a:rPr>
              <a:t>13-2	</a:t>
            </a:r>
            <a:r>
              <a:rPr sz="950" b="1" spc="25" dirty="0">
                <a:solidFill>
                  <a:srgbClr val="333333"/>
                </a:solidFill>
                <a:latin typeface="微软雅黑"/>
                <a:cs typeface="微软雅黑"/>
              </a:rPr>
              <a:t>主服务器与从服务器分别使用的操作系统与</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地址信息</a:t>
            </a:r>
            <a:endParaRPr sz="950">
              <a:latin typeface="微软雅黑"/>
              <a:cs typeface="微软雅黑"/>
            </a:endParaRPr>
          </a:p>
        </p:txBody>
      </p:sp>
      <p:grpSp>
        <p:nvGrpSpPr>
          <p:cNvPr id="6" name="object 6"/>
          <p:cNvGrpSpPr/>
          <p:nvPr/>
        </p:nvGrpSpPr>
        <p:grpSpPr>
          <a:xfrm>
            <a:off x="959124" y="4570776"/>
            <a:ext cx="5651500" cy="1010285"/>
            <a:chOff x="959124" y="4570776"/>
            <a:chExt cx="5651500" cy="1010285"/>
          </a:xfrm>
        </p:grpSpPr>
        <p:sp>
          <p:nvSpPr>
            <p:cNvPr id="7" name="object 7"/>
            <p:cNvSpPr/>
            <p:nvPr/>
          </p:nvSpPr>
          <p:spPr>
            <a:xfrm>
              <a:off x="963889" y="4575541"/>
              <a:ext cx="5641975" cy="1000760"/>
            </a:xfrm>
            <a:custGeom>
              <a:avLst/>
              <a:gdLst/>
              <a:ahLst/>
              <a:cxnLst/>
              <a:rect l="l" t="t" r="r" b="b"/>
              <a:pathLst>
                <a:path w="5641975" h="1000760">
                  <a:moveTo>
                    <a:pt x="5617597" y="1000589"/>
                  </a:moveTo>
                  <a:lnTo>
                    <a:pt x="23823" y="1000589"/>
                  </a:lnTo>
                  <a:lnTo>
                    <a:pt x="20659" y="1000437"/>
                  </a:lnTo>
                  <a:lnTo>
                    <a:pt x="0" y="979892"/>
                  </a:lnTo>
                  <a:lnTo>
                    <a:pt x="0" y="976766"/>
                  </a:lnTo>
                  <a:lnTo>
                    <a:pt x="0" y="20545"/>
                  </a:lnTo>
                  <a:lnTo>
                    <a:pt x="20659" y="0"/>
                  </a:lnTo>
                  <a:lnTo>
                    <a:pt x="5620752" y="0"/>
                  </a:lnTo>
                  <a:lnTo>
                    <a:pt x="5641421" y="20545"/>
                  </a:lnTo>
                  <a:lnTo>
                    <a:pt x="5641421" y="979892"/>
                  </a:lnTo>
                  <a:lnTo>
                    <a:pt x="5620752" y="1000437"/>
                  </a:lnTo>
                  <a:lnTo>
                    <a:pt x="5617597" y="1000589"/>
                  </a:lnTo>
                  <a:close/>
                </a:path>
              </a:pathLst>
            </a:custGeom>
            <a:solidFill>
              <a:srgbClr val="F8F8F8"/>
            </a:solidFill>
          </p:spPr>
          <p:txBody>
            <a:bodyPr wrap="square" lIns="0" tIns="0" rIns="0" bIns="0" rtlCol="0"/>
            <a:lstStyle/>
            <a:p>
              <a:endParaRPr/>
            </a:p>
          </p:txBody>
        </p:sp>
        <p:sp>
          <p:nvSpPr>
            <p:cNvPr id="8" name="object 8"/>
            <p:cNvSpPr/>
            <p:nvPr/>
          </p:nvSpPr>
          <p:spPr>
            <a:xfrm>
              <a:off x="963889" y="4575541"/>
              <a:ext cx="5641975" cy="1000760"/>
            </a:xfrm>
            <a:custGeom>
              <a:avLst/>
              <a:gdLst/>
              <a:ahLst/>
              <a:cxnLst/>
              <a:rect l="l" t="t" r="r" b="b"/>
              <a:pathLst>
                <a:path w="5641975" h="1000760">
                  <a:moveTo>
                    <a:pt x="0" y="97676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486"/>
                  </a:lnTo>
                  <a:lnTo>
                    <a:pt x="17629" y="447"/>
                  </a:lnTo>
                  <a:lnTo>
                    <a:pt x="20659" y="0"/>
                  </a:lnTo>
                  <a:lnTo>
                    <a:pt x="23823" y="0"/>
                  </a:lnTo>
                  <a:lnTo>
                    <a:pt x="5617597" y="0"/>
                  </a:lnTo>
                  <a:lnTo>
                    <a:pt x="5620752" y="0"/>
                  </a:lnTo>
                  <a:lnTo>
                    <a:pt x="5623792" y="447"/>
                  </a:lnTo>
                  <a:lnTo>
                    <a:pt x="5626717" y="1486"/>
                  </a:lnTo>
                  <a:lnTo>
                    <a:pt x="5629633" y="2830"/>
                  </a:lnTo>
                  <a:lnTo>
                    <a:pt x="5632206" y="4612"/>
                  </a:lnTo>
                  <a:lnTo>
                    <a:pt x="5634446" y="6851"/>
                  </a:lnTo>
                  <a:lnTo>
                    <a:pt x="5636675" y="8929"/>
                  </a:lnTo>
                  <a:lnTo>
                    <a:pt x="5638400" y="11463"/>
                  </a:lnTo>
                  <a:lnTo>
                    <a:pt x="5639610" y="14589"/>
                  </a:lnTo>
                  <a:lnTo>
                    <a:pt x="5640821" y="17419"/>
                  </a:lnTo>
                  <a:lnTo>
                    <a:pt x="5641421" y="20545"/>
                  </a:lnTo>
                  <a:lnTo>
                    <a:pt x="5641421" y="23823"/>
                  </a:lnTo>
                  <a:lnTo>
                    <a:pt x="5641421" y="976766"/>
                  </a:lnTo>
                  <a:lnTo>
                    <a:pt x="5641421" y="979892"/>
                  </a:lnTo>
                  <a:lnTo>
                    <a:pt x="5640821" y="982874"/>
                  </a:lnTo>
                  <a:lnTo>
                    <a:pt x="5639610" y="985695"/>
                  </a:lnTo>
                  <a:lnTo>
                    <a:pt x="5638400" y="988525"/>
                  </a:lnTo>
                  <a:lnTo>
                    <a:pt x="5626717" y="998503"/>
                  </a:lnTo>
                  <a:lnTo>
                    <a:pt x="5623792" y="999846"/>
                  </a:lnTo>
                  <a:lnTo>
                    <a:pt x="5620752" y="1000437"/>
                  </a:lnTo>
                  <a:lnTo>
                    <a:pt x="5617597" y="1000589"/>
                  </a:lnTo>
                  <a:lnTo>
                    <a:pt x="23823" y="1000589"/>
                  </a:lnTo>
                  <a:lnTo>
                    <a:pt x="20659" y="1000437"/>
                  </a:lnTo>
                  <a:lnTo>
                    <a:pt x="17629" y="999846"/>
                  </a:lnTo>
                  <a:lnTo>
                    <a:pt x="14703" y="998503"/>
                  </a:lnTo>
                  <a:lnTo>
                    <a:pt x="11787" y="997311"/>
                  </a:lnTo>
                  <a:lnTo>
                    <a:pt x="1810" y="985695"/>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656641"/>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6057367"/>
            <a:ext cx="5651500" cy="667385"/>
            <a:chOff x="959124" y="6057367"/>
            <a:chExt cx="5651500" cy="667385"/>
          </a:xfrm>
        </p:grpSpPr>
        <p:sp>
          <p:nvSpPr>
            <p:cNvPr id="11" name="object 11"/>
            <p:cNvSpPr/>
            <p:nvPr/>
          </p:nvSpPr>
          <p:spPr>
            <a:xfrm>
              <a:off x="963889" y="6062132"/>
              <a:ext cx="5641975" cy="657860"/>
            </a:xfrm>
            <a:custGeom>
              <a:avLst/>
              <a:gdLst/>
              <a:ahLst/>
              <a:cxnLst/>
              <a:rect l="l" t="t" r="r" b="b"/>
              <a:pathLst>
                <a:path w="5641975" h="657859">
                  <a:moveTo>
                    <a:pt x="5617597" y="657530"/>
                  </a:moveTo>
                  <a:lnTo>
                    <a:pt x="23823" y="657530"/>
                  </a:lnTo>
                  <a:lnTo>
                    <a:pt x="20659" y="657378"/>
                  </a:lnTo>
                  <a:lnTo>
                    <a:pt x="0" y="636680"/>
                  </a:lnTo>
                  <a:lnTo>
                    <a:pt x="0" y="633706"/>
                  </a:lnTo>
                  <a:lnTo>
                    <a:pt x="0" y="20545"/>
                  </a:lnTo>
                  <a:lnTo>
                    <a:pt x="20659" y="0"/>
                  </a:lnTo>
                  <a:lnTo>
                    <a:pt x="5620752" y="0"/>
                  </a:lnTo>
                  <a:lnTo>
                    <a:pt x="5641421" y="20545"/>
                  </a:lnTo>
                  <a:lnTo>
                    <a:pt x="5641421" y="636680"/>
                  </a:lnTo>
                  <a:lnTo>
                    <a:pt x="5620752" y="657378"/>
                  </a:lnTo>
                  <a:lnTo>
                    <a:pt x="5617597" y="657530"/>
                  </a:lnTo>
                  <a:close/>
                </a:path>
              </a:pathLst>
            </a:custGeom>
            <a:solidFill>
              <a:srgbClr val="F8F8F8"/>
            </a:solidFill>
          </p:spPr>
          <p:txBody>
            <a:bodyPr wrap="square" lIns="0" tIns="0" rIns="0" bIns="0" rtlCol="0"/>
            <a:lstStyle/>
            <a:p>
              <a:endParaRPr/>
            </a:p>
          </p:txBody>
        </p:sp>
        <p:sp>
          <p:nvSpPr>
            <p:cNvPr id="12" name="object 12"/>
            <p:cNvSpPr/>
            <p:nvPr/>
          </p:nvSpPr>
          <p:spPr>
            <a:xfrm>
              <a:off x="963889" y="6062132"/>
              <a:ext cx="5641975" cy="657860"/>
            </a:xfrm>
            <a:custGeom>
              <a:avLst/>
              <a:gdLst/>
              <a:ahLst/>
              <a:cxnLst/>
              <a:rect l="l" t="t" r="r" b="b"/>
              <a:pathLst>
                <a:path w="5641975" h="657859">
                  <a:moveTo>
                    <a:pt x="0" y="63370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486"/>
                  </a:lnTo>
                  <a:lnTo>
                    <a:pt x="17629" y="447"/>
                  </a:lnTo>
                  <a:lnTo>
                    <a:pt x="20659" y="0"/>
                  </a:lnTo>
                  <a:lnTo>
                    <a:pt x="23823" y="0"/>
                  </a:lnTo>
                  <a:lnTo>
                    <a:pt x="5617597" y="0"/>
                  </a:lnTo>
                  <a:lnTo>
                    <a:pt x="5620752" y="0"/>
                  </a:lnTo>
                  <a:lnTo>
                    <a:pt x="5623792" y="447"/>
                  </a:lnTo>
                  <a:lnTo>
                    <a:pt x="5626717" y="1486"/>
                  </a:lnTo>
                  <a:lnTo>
                    <a:pt x="5629633" y="2830"/>
                  </a:lnTo>
                  <a:lnTo>
                    <a:pt x="5632206" y="4612"/>
                  </a:lnTo>
                  <a:lnTo>
                    <a:pt x="5634446" y="6851"/>
                  </a:lnTo>
                  <a:lnTo>
                    <a:pt x="5636675" y="8929"/>
                  </a:lnTo>
                  <a:lnTo>
                    <a:pt x="5638400" y="11463"/>
                  </a:lnTo>
                  <a:lnTo>
                    <a:pt x="5639610" y="14589"/>
                  </a:lnTo>
                  <a:lnTo>
                    <a:pt x="5640821" y="17419"/>
                  </a:lnTo>
                  <a:lnTo>
                    <a:pt x="5641421" y="20545"/>
                  </a:lnTo>
                  <a:lnTo>
                    <a:pt x="5641421" y="23823"/>
                  </a:lnTo>
                  <a:lnTo>
                    <a:pt x="5641421" y="633706"/>
                  </a:lnTo>
                  <a:lnTo>
                    <a:pt x="5641421" y="636680"/>
                  </a:lnTo>
                  <a:lnTo>
                    <a:pt x="5640821" y="639662"/>
                  </a:lnTo>
                  <a:lnTo>
                    <a:pt x="5639610" y="642493"/>
                  </a:lnTo>
                  <a:lnTo>
                    <a:pt x="5638400" y="645323"/>
                  </a:lnTo>
                  <a:lnTo>
                    <a:pt x="5626717" y="655300"/>
                  </a:lnTo>
                  <a:lnTo>
                    <a:pt x="5623792" y="656634"/>
                  </a:lnTo>
                  <a:lnTo>
                    <a:pt x="5620752" y="657378"/>
                  </a:lnTo>
                  <a:lnTo>
                    <a:pt x="5617597" y="657530"/>
                  </a:lnTo>
                  <a:lnTo>
                    <a:pt x="23823" y="657530"/>
                  </a:lnTo>
                  <a:lnTo>
                    <a:pt x="20659" y="657378"/>
                  </a:lnTo>
                  <a:lnTo>
                    <a:pt x="17629" y="656634"/>
                  </a:lnTo>
                  <a:lnTo>
                    <a:pt x="14703" y="655300"/>
                  </a:lnTo>
                  <a:lnTo>
                    <a:pt x="11787" y="654109"/>
                  </a:lnTo>
                  <a:lnTo>
                    <a:pt x="1810" y="642493"/>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6143232"/>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33" y="4011059"/>
            <a:ext cx="5573395" cy="79565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：在主服务器的区域配置文件中允许该从服务器的更新请求，即修改</a:t>
            </a:r>
            <a:r>
              <a:rPr sz="950" b="1" spc="50" dirty="0">
                <a:solidFill>
                  <a:srgbClr val="333333"/>
                </a:solidFill>
                <a:latin typeface="Trebuchet MS"/>
                <a:cs typeface="Trebuchet MS"/>
              </a:rPr>
              <a:t>allow-update</a:t>
            </a:r>
            <a:r>
              <a:rPr sz="950" b="1" spc="-35" dirty="0">
                <a:solidFill>
                  <a:srgbClr val="333333"/>
                </a:solidFill>
                <a:latin typeface="Trebuchet MS"/>
                <a:cs typeface="Trebuchet MS"/>
              </a:rPr>
              <a:t> </a:t>
            </a:r>
            <a:r>
              <a:rPr sz="950" b="1" spc="-30" dirty="0">
                <a:solidFill>
                  <a:srgbClr val="333333"/>
                </a:solidFill>
                <a:latin typeface="Trebuchet MS"/>
                <a:cs typeface="Trebuchet MS"/>
              </a:rPr>
              <a:t>{</a:t>
            </a:r>
            <a:r>
              <a:rPr sz="950" b="1" spc="20" dirty="0">
                <a:solidFill>
                  <a:srgbClr val="333333"/>
                </a:solidFill>
                <a:latin typeface="微软雅黑"/>
                <a:cs typeface="微软雅黑"/>
              </a:rPr>
              <a:t>允许更新区 </a:t>
            </a:r>
            <a:r>
              <a:rPr sz="950" b="1" spc="25" dirty="0">
                <a:solidFill>
                  <a:srgbClr val="333333"/>
                </a:solidFill>
                <a:latin typeface="微软雅黑"/>
                <a:cs typeface="微软雅黑"/>
              </a:rPr>
              <a:t>域信息的主机地址</a:t>
            </a:r>
            <a:r>
              <a:rPr sz="950" b="1" spc="-55" dirty="0">
                <a:solidFill>
                  <a:srgbClr val="333333"/>
                </a:solidFill>
                <a:latin typeface="Trebuchet MS"/>
                <a:cs typeface="Trebuchet MS"/>
              </a:rPr>
              <a:t>;};</a:t>
            </a:r>
            <a:r>
              <a:rPr sz="950" b="1" spc="25" dirty="0">
                <a:solidFill>
                  <a:srgbClr val="333333"/>
                </a:solidFill>
                <a:latin typeface="微软雅黑"/>
                <a:cs typeface="微软雅黑"/>
              </a:rPr>
              <a:t>参数，然后重启主服务器的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服务程序。</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/etc/named.rfc1912.zoneszone "linuxprobe.com"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9" name="object 19"/>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214</a:t>
            </a:fld>
            <a:endParaRPr sz="800">
              <a:latin typeface="小哥哥网恋吗"/>
              <a:cs typeface="小哥哥网恋吗"/>
            </a:endParaRPr>
          </a:p>
        </p:txBody>
      </p:sp>
      <p:sp>
        <p:nvSpPr>
          <p:cNvPr id="15" name="object 15"/>
          <p:cNvSpPr txBox="1"/>
          <p:nvPr/>
        </p:nvSpPr>
        <p:spPr>
          <a:xfrm>
            <a:off x="1070306" y="4780844"/>
            <a:ext cx="3695700" cy="368935"/>
          </a:xfrm>
          <a:prstGeom prst="rect">
            <a:avLst/>
          </a:prstGeom>
        </p:spPr>
        <p:txBody>
          <a:bodyPr vert="horz" wrap="square" lIns="0" tIns="11430" rIns="0" bIns="0" rtlCol="0">
            <a:spAutoFit/>
          </a:bodyPr>
          <a:lstStyle/>
          <a:p>
            <a:pPr marL="12700" marR="5080" indent="335915">
              <a:lnSpc>
                <a:spcPct val="132400"/>
              </a:lnSpc>
              <a:spcBef>
                <a:spcPts val="90"/>
              </a:spcBef>
              <a:tabLst>
                <a:tab pos="1717039" algn="l"/>
              </a:tabLst>
            </a:pPr>
            <a:r>
              <a:rPr sz="850" spc="25" dirty="0">
                <a:solidFill>
                  <a:srgbClr val="333333"/>
                </a:solidFill>
                <a:latin typeface="Lucida Console"/>
                <a:cs typeface="Lucida Console"/>
              </a:rPr>
              <a:t>type</a:t>
            </a:r>
            <a:r>
              <a:rPr sz="850" spc="35" dirty="0">
                <a:solidFill>
                  <a:srgbClr val="333333"/>
                </a:solidFill>
                <a:latin typeface="Lucida Console"/>
                <a:cs typeface="Lucida Console"/>
              </a:rPr>
              <a:t> </a:t>
            </a:r>
            <a:r>
              <a:rPr sz="850" spc="30" dirty="0">
                <a:solidFill>
                  <a:srgbClr val="333333"/>
                </a:solidFill>
                <a:latin typeface="Lucida Console"/>
                <a:cs typeface="Lucida Console"/>
              </a:rPr>
              <a:t>master;	</a:t>
            </a:r>
            <a:r>
              <a:rPr sz="850" spc="25" dirty="0">
                <a:solidFill>
                  <a:srgbClr val="333333"/>
                </a:solidFill>
                <a:latin typeface="Lucida Console"/>
                <a:cs typeface="Lucida Console"/>
              </a:rPr>
              <a:t>file </a:t>
            </a:r>
            <a:r>
              <a:rPr sz="850" spc="30" dirty="0">
                <a:solidFill>
                  <a:srgbClr val="333333"/>
                </a:solidFill>
                <a:latin typeface="Lucida Console"/>
                <a:cs typeface="Lucida Console"/>
              </a:rPr>
              <a:t>"linuxprobe.com.zone";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192.168.10.20;};};zone</a:t>
            </a:r>
            <a:r>
              <a:rPr sz="850" spc="25" dirty="0">
                <a:solidFill>
                  <a:srgbClr val="333333"/>
                </a:solidFill>
                <a:latin typeface="Lucida Console"/>
                <a:cs typeface="Lucida Console"/>
              </a:rPr>
              <a:t> </a:t>
            </a:r>
            <a:r>
              <a:rPr sz="850" spc="30" dirty="0">
                <a:solidFill>
                  <a:srgbClr val="333333"/>
                </a:solidFill>
                <a:latin typeface="Lucida Console"/>
                <a:cs typeface="Lucida Console"/>
              </a:rPr>
              <a:t>"10.168.192.in-addr.arpa"</a:t>
            </a:r>
            <a:r>
              <a:rPr sz="850" spc="25" dirty="0">
                <a:solidFill>
                  <a:srgbClr val="333333"/>
                </a:solidFill>
                <a:latin typeface="Lucida Console"/>
                <a:cs typeface="Lucida Console"/>
              </a:rPr>
              <a:t>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6" name="object 16"/>
          <p:cNvSpPr txBox="1"/>
          <p:nvPr/>
        </p:nvSpPr>
        <p:spPr>
          <a:xfrm>
            <a:off x="5184772" y="4780844"/>
            <a:ext cx="993140" cy="368935"/>
          </a:xfrm>
          <a:prstGeom prst="rect">
            <a:avLst/>
          </a:prstGeom>
        </p:spPr>
        <p:txBody>
          <a:bodyPr vert="horz" wrap="square" lIns="0" tIns="11430" rIns="0" bIns="0" rtlCol="0">
            <a:spAutoFit/>
          </a:bodyPr>
          <a:lstStyle/>
          <a:p>
            <a:pPr marL="107950" marR="5080" indent="-95885">
              <a:lnSpc>
                <a:spcPct val="132400"/>
              </a:lnSpc>
              <a:spcBef>
                <a:spcPts val="90"/>
              </a:spcBef>
            </a:pPr>
            <a:r>
              <a:rPr sz="850" spc="30" dirty="0">
                <a:solidFill>
                  <a:srgbClr val="333333"/>
                </a:solidFill>
                <a:latin typeface="Lucida Console"/>
                <a:cs typeface="Lucida Console"/>
              </a:rPr>
              <a:t>allow-update</a:t>
            </a:r>
            <a:r>
              <a:rPr sz="850" spc="-50"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type</a:t>
            </a:r>
            <a:r>
              <a:rPr sz="850" spc="-25" dirty="0">
                <a:solidFill>
                  <a:srgbClr val="333333"/>
                </a:solidFill>
                <a:latin typeface="Lucida Console"/>
                <a:cs typeface="Lucida Console"/>
              </a:rPr>
              <a:t> </a:t>
            </a:r>
            <a:r>
              <a:rPr sz="850" spc="30" dirty="0">
                <a:solidFill>
                  <a:srgbClr val="333333"/>
                </a:solidFill>
                <a:latin typeface="Lucida Console"/>
                <a:cs typeface="Lucida Console"/>
              </a:rPr>
              <a:t>master;</a:t>
            </a:r>
            <a:endParaRPr sz="850">
              <a:latin typeface="Lucida Console"/>
              <a:cs typeface="Lucida Console"/>
            </a:endParaRPr>
          </a:p>
        </p:txBody>
      </p:sp>
      <p:sp>
        <p:nvSpPr>
          <p:cNvPr id="17" name="object 17"/>
          <p:cNvSpPr txBox="1"/>
          <p:nvPr/>
        </p:nvSpPr>
        <p:spPr>
          <a:xfrm>
            <a:off x="946424" y="5123881"/>
            <a:ext cx="5651500" cy="2114550"/>
          </a:xfrm>
          <a:prstGeom prst="rect">
            <a:avLst/>
          </a:prstGeom>
        </p:spPr>
        <p:txBody>
          <a:bodyPr vert="horz" wrap="square" lIns="0" tIns="11430" rIns="0" bIns="0" rtlCol="0">
            <a:spAutoFit/>
          </a:bodyPr>
          <a:lstStyle/>
          <a:p>
            <a:pPr marL="136525" marR="889000" indent="201295">
              <a:lnSpc>
                <a:spcPct val="132400"/>
              </a:lnSpc>
              <a:spcBef>
                <a:spcPts val="90"/>
              </a:spcBef>
              <a:tabLst>
                <a:tab pos="2470150" algn="l"/>
              </a:tabLst>
            </a:pPr>
            <a:r>
              <a:rPr sz="850" spc="25" dirty="0">
                <a:solidFill>
                  <a:srgbClr val="333333"/>
                </a:solidFill>
                <a:latin typeface="Lucida Console"/>
                <a:cs typeface="Lucida Console"/>
              </a:rPr>
              <a:t>file</a:t>
            </a:r>
            <a:r>
              <a:rPr sz="850" spc="50" dirty="0">
                <a:solidFill>
                  <a:srgbClr val="333333"/>
                </a:solidFill>
                <a:latin typeface="Lucida Console"/>
                <a:cs typeface="Lucida Console"/>
              </a:rPr>
              <a:t> </a:t>
            </a:r>
            <a:r>
              <a:rPr sz="850" spc="30" dirty="0">
                <a:solidFill>
                  <a:srgbClr val="333333"/>
                </a:solidFill>
                <a:latin typeface="Lucida Console"/>
                <a:cs typeface="Lucida Console"/>
              </a:rPr>
              <a:t>"192.168.10.arpa";	allow-update </a:t>
            </a: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192.168.10.20;};};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systemctl</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restart </a:t>
            </a:r>
            <a:r>
              <a:rPr sz="850" spc="25" dirty="0">
                <a:solidFill>
                  <a:srgbClr val="333333"/>
                </a:solidFill>
                <a:latin typeface="Lucida Console"/>
                <a:cs typeface="Lucida Console"/>
              </a:rPr>
              <a:t>named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：在主服务器上配置防火墙放行规则，让</a:t>
            </a:r>
            <a:r>
              <a:rPr sz="950" b="1" spc="105" dirty="0">
                <a:solidFill>
                  <a:srgbClr val="333333"/>
                </a:solidFill>
                <a:latin typeface="Trebuchet MS"/>
                <a:cs typeface="Trebuchet MS"/>
              </a:rPr>
              <a:t>DNS</a:t>
            </a:r>
            <a:r>
              <a:rPr sz="950" b="1" spc="25" dirty="0">
                <a:solidFill>
                  <a:srgbClr val="333333"/>
                </a:solidFill>
                <a:latin typeface="微软雅黑"/>
                <a:cs typeface="微软雅黑"/>
              </a:rPr>
              <a:t>协议流量可以被顺利传递：</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iptables</a:t>
            </a:r>
            <a:r>
              <a:rPr sz="850" spc="25" dirty="0">
                <a:solidFill>
                  <a:srgbClr val="333333"/>
                </a:solidFill>
                <a:latin typeface="Lucida Console"/>
                <a:cs typeface="Lucida Console"/>
              </a:rPr>
              <a:t> </a:t>
            </a:r>
            <a:r>
              <a:rPr sz="850" spc="20" dirty="0">
                <a:solidFill>
                  <a:srgbClr val="333333"/>
                </a:solidFill>
                <a:latin typeface="Lucida Console"/>
                <a:cs typeface="Lucida Console"/>
              </a:rPr>
              <a:t>-F</a:t>
            </a:r>
            <a:r>
              <a:rPr sz="850" spc="30" dirty="0">
                <a:solidFill>
                  <a:srgbClr val="333333"/>
                </a:solidFill>
                <a:latin typeface="Lucida Console"/>
                <a:cs typeface="Lucida Console"/>
              </a:rPr>
              <a:t> [root@linuxprobe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--permanent</a:t>
            </a:r>
            <a:endParaRPr sz="850">
              <a:latin typeface="Lucida Console"/>
              <a:cs typeface="Lucida Console"/>
            </a:endParaRPr>
          </a:p>
          <a:p>
            <a:pPr marL="136525" marR="381635">
              <a:lnSpc>
                <a:spcPct val="132400"/>
              </a:lnSpc>
            </a:pPr>
            <a:r>
              <a:rPr sz="850" spc="30" dirty="0">
                <a:solidFill>
                  <a:srgbClr val="333333"/>
                </a:solidFill>
                <a:latin typeface="Lucida Console"/>
                <a:cs typeface="Lucida Console"/>
              </a:rPr>
              <a:t>--zone=public --add-service=dnssuccess[root@linuxprobe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firewall-cmd </a:t>
            </a:r>
            <a:r>
              <a:rPr sz="850" spc="20" dirty="0">
                <a:solidFill>
                  <a:srgbClr val="333333"/>
                </a:solidFill>
                <a:latin typeface="Lucida Console"/>
                <a:cs typeface="Lucida Console"/>
              </a:rPr>
              <a: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reloadsuccess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：在从服务器上安装</a:t>
            </a:r>
            <a:r>
              <a:rPr sz="950" b="1" spc="45" dirty="0">
                <a:solidFill>
                  <a:srgbClr val="333333"/>
                </a:solidFill>
                <a:latin typeface="Trebuchet MS"/>
                <a:cs typeface="Trebuchet MS"/>
              </a:rPr>
              <a:t>bind-chroot</a:t>
            </a:r>
            <a:r>
              <a:rPr sz="950" b="1" spc="20" dirty="0">
                <a:solidFill>
                  <a:srgbClr val="333333"/>
                </a:solidFill>
                <a:latin typeface="微软雅黑"/>
                <a:cs typeface="微软雅黑"/>
              </a:rPr>
              <a:t>软件包（输出信息省略），修改配置文件让从服务器也能够对外 </a:t>
            </a:r>
            <a:r>
              <a:rPr sz="950" b="1" spc="25" dirty="0">
                <a:solidFill>
                  <a:srgbClr val="333333"/>
                </a:solidFill>
                <a:latin typeface="微软雅黑"/>
                <a:cs typeface="微软雅黑"/>
              </a:rPr>
              <a:t>提供</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服务，并且测试与主服务器的网络连通性：</a:t>
            </a:r>
            <a:endParaRPr sz="950">
              <a:latin typeface="微软雅黑"/>
              <a:cs typeface="微软雅黑"/>
            </a:endParaRPr>
          </a:p>
        </p:txBody>
      </p:sp>
      <p:sp>
        <p:nvSpPr>
          <p:cNvPr id="18" name="object 1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192"/>
            <a:ext cx="5651500" cy="3411854"/>
            <a:chOff x="959124" y="368192"/>
            <a:chExt cx="5651500" cy="3411854"/>
          </a:xfrm>
        </p:grpSpPr>
        <p:sp>
          <p:nvSpPr>
            <p:cNvPr id="3" name="object 3"/>
            <p:cNvSpPr/>
            <p:nvPr/>
          </p:nvSpPr>
          <p:spPr>
            <a:xfrm>
              <a:off x="963889" y="372957"/>
              <a:ext cx="5641975" cy="3402329"/>
            </a:xfrm>
            <a:custGeom>
              <a:avLst/>
              <a:gdLst/>
              <a:ahLst/>
              <a:cxnLst/>
              <a:rect l="l" t="t" r="r" b="b"/>
              <a:pathLst>
                <a:path w="5641975" h="3402329">
                  <a:moveTo>
                    <a:pt x="5617597" y="3402005"/>
                  </a:moveTo>
                  <a:lnTo>
                    <a:pt x="23823" y="3402005"/>
                  </a:lnTo>
                  <a:lnTo>
                    <a:pt x="20659" y="3401853"/>
                  </a:lnTo>
                  <a:lnTo>
                    <a:pt x="0" y="3381155"/>
                  </a:lnTo>
                  <a:lnTo>
                    <a:pt x="0" y="3378182"/>
                  </a:lnTo>
                  <a:lnTo>
                    <a:pt x="0" y="20402"/>
                  </a:lnTo>
                  <a:lnTo>
                    <a:pt x="20659" y="0"/>
                  </a:lnTo>
                  <a:lnTo>
                    <a:pt x="5620751" y="0"/>
                  </a:lnTo>
                  <a:lnTo>
                    <a:pt x="5641421" y="20402"/>
                  </a:lnTo>
                  <a:lnTo>
                    <a:pt x="5641421" y="3381155"/>
                  </a:lnTo>
                  <a:lnTo>
                    <a:pt x="5620751" y="3401853"/>
                  </a:lnTo>
                  <a:lnTo>
                    <a:pt x="5617597" y="3402005"/>
                  </a:lnTo>
                  <a:close/>
                </a:path>
              </a:pathLst>
            </a:custGeom>
            <a:solidFill>
              <a:srgbClr val="F8F8F8"/>
            </a:solidFill>
          </p:spPr>
          <p:txBody>
            <a:bodyPr wrap="square" lIns="0" tIns="0" rIns="0" bIns="0" rtlCol="0"/>
            <a:lstStyle/>
            <a:p>
              <a:endParaRPr/>
            </a:p>
          </p:txBody>
        </p:sp>
        <p:sp>
          <p:nvSpPr>
            <p:cNvPr id="4" name="object 4"/>
            <p:cNvSpPr/>
            <p:nvPr/>
          </p:nvSpPr>
          <p:spPr>
            <a:xfrm>
              <a:off x="963889" y="372957"/>
              <a:ext cx="5641975" cy="3402329"/>
            </a:xfrm>
            <a:custGeom>
              <a:avLst/>
              <a:gdLst/>
              <a:ahLst/>
              <a:cxnLst/>
              <a:rect l="l" t="t" r="r" b="b"/>
              <a:pathLst>
                <a:path w="5641975" h="3402329">
                  <a:moveTo>
                    <a:pt x="0" y="3378182"/>
                  </a:moveTo>
                  <a:lnTo>
                    <a:pt x="0" y="23823"/>
                  </a:lnTo>
                  <a:lnTo>
                    <a:pt x="0" y="20402"/>
                  </a:lnTo>
                  <a:lnTo>
                    <a:pt x="600" y="17276"/>
                  </a:lnTo>
                  <a:lnTo>
                    <a:pt x="1810" y="14446"/>
                  </a:lnTo>
                  <a:lnTo>
                    <a:pt x="3020" y="11616"/>
                  </a:lnTo>
                  <a:lnTo>
                    <a:pt x="4745" y="9081"/>
                  </a:lnTo>
                  <a:lnTo>
                    <a:pt x="6975" y="6851"/>
                  </a:lnTo>
                  <a:lnTo>
                    <a:pt x="9214" y="4469"/>
                  </a:lnTo>
                  <a:lnTo>
                    <a:pt x="11787" y="2677"/>
                  </a:lnTo>
                  <a:lnTo>
                    <a:pt x="14703" y="1639"/>
                  </a:lnTo>
                  <a:lnTo>
                    <a:pt x="17629" y="600"/>
                  </a:lnTo>
                  <a:lnTo>
                    <a:pt x="20659" y="0"/>
                  </a:lnTo>
                  <a:lnTo>
                    <a:pt x="23823" y="0"/>
                  </a:lnTo>
                  <a:lnTo>
                    <a:pt x="5617597" y="0"/>
                  </a:lnTo>
                  <a:lnTo>
                    <a:pt x="5620751" y="0"/>
                  </a:lnTo>
                  <a:lnTo>
                    <a:pt x="5623791" y="600"/>
                  </a:lnTo>
                  <a:lnTo>
                    <a:pt x="5626717" y="1791"/>
                  </a:lnTo>
                  <a:lnTo>
                    <a:pt x="5629633" y="2830"/>
                  </a:lnTo>
                  <a:lnTo>
                    <a:pt x="5632206" y="4469"/>
                  </a:lnTo>
                  <a:lnTo>
                    <a:pt x="5634445" y="6851"/>
                  </a:lnTo>
                  <a:lnTo>
                    <a:pt x="5636675" y="9081"/>
                  </a:lnTo>
                  <a:lnTo>
                    <a:pt x="5638400" y="11616"/>
                  </a:lnTo>
                  <a:lnTo>
                    <a:pt x="5639610" y="14446"/>
                  </a:lnTo>
                  <a:lnTo>
                    <a:pt x="5640820" y="17276"/>
                  </a:lnTo>
                  <a:lnTo>
                    <a:pt x="5641421" y="20402"/>
                  </a:lnTo>
                  <a:lnTo>
                    <a:pt x="5641421" y="23823"/>
                  </a:lnTo>
                  <a:lnTo>
                    <a:pt x="5641421" y="3378182"/>
                  </a:lnTo>
                  <a:lnTo>
                    <a:pt x="5641421" y="3381155"/>
                  </a:lnTo>
                  <a:lnTo>
                    <a:pt x="5640820" y="3384137"/>
                  </a:lnTo>
                  <a:lnTo>
                    <a:pt x="5639610" y="3386968"/>
                  </a:lnTo>
                  <a:lnTo>
                    <a:pt x="5638400" y="3389798"/>
                  </a:lnTo>
                  <a:lnTo>
                    <a:pt x="5617597" y="3402005"/>
                  </a:lnTo>
                  <a:lnTo>
                    <a:pt x="23823" y="3402005"/>
                  </a:lnTo>
                  <a:lnTo>
                    <a:pt x="1810" y="3386815"/>
                  </a:lnTo>
                  <a:lnTo>
                    <a:pt x="600" y="3383985"/>
                  </a:lnTo>
                  <a:lnTo>
                    <a:pt x="0" y="3381155"/>
                  </a:lnTo>
                  <a:lnTo>
                    <a:pt x="0" y="3378182"/>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899"/>
              <a:ext cx="5556250" cy="3259454"/>
            </a:xfrm>
            <a:custGeom>
              <a:avLst/>
              <a:gdLst/>
              <a:ahLst/>
              <a:cxnLst/>
              <a:rect l="l" t="t" r="r" b="b"/>
              <a:pathLst>
                <a:path w="5556250" h="3259454">
                  <a:moveTo>
                    <a:pt x="5555656" y="3259064"/>
                  </a:moveTo>
                  <a:lnTo>
                    <a:pt x="0" y="3259064"/>
                  </a:lnTo>
                  <a:lnTo>
                    <a:pt x="0" y="0"/>
                  </a:lnTo>
                  <a:lnTo>
                    <a:pt x="5555656" y="0"/>
                  </a:lnTo>
                  <a:lnTo>
                    <a:pt x="5555656" y="3259064"/>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637328"/>
            <a:ext cx="5651500" cy="1010285"/>
            <a:chOff x="959124" y="4637328"/>
            <a:chExt cx="5651500" cy="1010285"/>
          </a:xfrm>
        </p:grpSpPr>
        <p:sp>
          <p:nvSpPr>
            <p:cNvPr id="7" name="object 7"/>
            <p:cNvSpPr/>
            <p:nvPr/>
          </p:nvSpPr>
          <p:spPr>
            <a:xfrm>
              <a:off x="963889" y="4642093"/>
              <a:ext cx="5641975" cy="1000760"/>
            </a:xfrm>
            <a:custGeom>
              <a:avLst/>
              <a:gdLst/>
              <a:ahLst/>
              <a:cxnLst/>
              <a:rect l="l" t="t" r="r" b="b"/>
              <a:pathLst>
                <a:path w="5641975" h="1000760">
                  <a:moveTo>
                    <a:pt x="5617597" y="1000589"/>
                  </a:moveTo>
                  <a:lnTo>
                    <a:pt x="23823" y="1000589"/>
                  </a:lnTo>
                  <a:lnTo>
                    <a:pt x="20659" y="1000437"/>
                  </a:lnTo>
                  <a:lnTo>
                    <a:pt x="0" y="979892"/>
                  </a:lnTo>
                  <a:lnTo>
                    <a:pt x="0" y="976766"/>
                  </a:lnTo>
                  <a:lnTo>
                    <a:pt x="0" y="20545"/>
                  </a:lnTo>
                  <a:lnTo>
                    <a:pt x="20659" y="0"/>
                  </a:lnTo>
                  <a:lnTo>
                    <a:pt x="5620752" y="0"/>
                  </a:lnTo>
                  <a:lnTo>
                    <a:pt x="5641421" y="20545"/>
                  </a:lnTo>
                  <a:lnTo>
                    <a:pt x="5641421" y="979892"/>
                  </a:lnTo>
                  <a:lnTo>
                    <a:pt x="5620752" y="1000437"/>
                  </a:lnTo>
                  <a:lnTo>
                    <a:pt x="5617597" y="1000589"/>
                  </a:lnTo>
                  <a:close/>
                </a:path>
              </a:pathLst>
            </a:custGeom>
            <a:solidFill>
              <a:srgbClr val="F8F8F8"/>
            </a:solidFill>
          </p:spPr>
          <p:txBody>
            <a:bodyPr wrap="square" lIns="0" tIns="0" rIns="0" bIns="0" rtlCol="0"/>
            <a:lstStyle/>
            <a:p>
              <a:endParaRPr/>
            </a:p>
          </p:txBody>
        </p:sp>
        <p:sp>
          <p:nvSpPr>
            <p:cNvPr id="8" name="object 8"/>
            <p:cNvSpPr/>
            <p:nvPr/>
          </p:nvSpPr>
          <p:spPr>
            <a:xfrm>
              <a:off x="963889" y="4642093"/>
              <a:ext cx="5641975" cy="1000760"/>
            </a:xfrm>
            <a:custGeom>
              <a:avLst/>
              <a:gdLst/>
              <a:ahLst/>
              <a:cxnLst/>
              <a:rect l="l" t="t" r="r" b="b"/>
              <a:pathLst>
                <a:path w="5641975" h="1000760">
                  <a:moveTo>
                    <a:pt x="0" y="976766"/>
                  </a:moveTo>
                  <a:lnTo>
                    <a:pt x="0" y="23823"/>
                  </a:lnTo>
                  <a:lnTo>
                    <a:pt x="0" y="20545"/>
                  </a:lnTo>
                  <a:lnTo>
                    <a:pt x="600" y="17419"/>
                  </a:lnTo>
                  <a:lnTo>
                    <a:pt x="1810" y="14294"/>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294"/>
                  </a:lnTo>
                  <a:lnTo>
                    <a:pt x="5640821" y="17419"/>
                  </a:lnTo>
                  <a:lnTo>
                    <a:pt x="5641421" y="20545"/>
                  </a:lnTo>
                  <a:lnTo>
                    <a:pt x="5641421" y="23823"/>
                  </a:lnTo>
                  <a:lnTo>
                    <a:pt x="5641421" y="976766"/>
                  </a:lnTo>
                  <a:lnTo>
                    <a:pt x="5641421" y="979892"/>
                  </a:lnTo>
                  <a:lnTo>
                    <a:pt x="5640821" y="982874"/>
                  </a:lnTo>
                  <a:lnTo>
                    <a:pt x="5639610" y="985695"/>
                  </a:lnTo>
                  <a:lnTo>
                    <a:pt x="5638400" y="988525"/>
                  </a:lnTo>
                  <a:lnTo>
                    <a:pt x="5626717" y="998503"/>
                  </a:lnTo>
                  <a:lnTo>
                    <a:pt x="5623792" y="999846"/>
                  </a:lnTo>
                  <a:lnTo>
                    <a:pt x="5620752" y="1000437"/>
                  </a:lnTo>
                  <a:lnTo>
                    <a:pt x="5617597" y="1000589"/>
                  </a:lnTo>
                  <a:lnTo>
                    <a:pt x="23823" y="1000589"/>
                  </a:lnTo>
                  <a:lnTo>
                    <a:pt x="20659" y="1000437"/>
                  </a:lnTo>
                  <a:lnTo>
                    <a:pt x="17629" y="999846"/>
                  </a:lnTo>
                  <a:lnTo>
                    <a:pt x="14703" y="998503"/>
                  </a:lnTo>
                  <a:lnTo>
                    <a:pt x="11787" y="997311"/>
                  </a:lnTo>
                  <a:lnTo>
                    <a:pt x="1810" y="985695"/>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723194"/>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7553333"/>
            <a:ext cx="5651500" cy="1010285"/>
            <a:chOff x="959124" y="7553333"/>
            <a:chExt cx="5651500" cy="1010285"/>
          </a:xfrm>
        </p:grpSpPr>
        <p:sp>
          <p:nvSpPr>
            <p:cNvPr id="11" name="object 11"/>
            <p:cNvSpPr/>
            <p:nvPr/>
          </p:nvSpPr>
          <p:spPr>
            <a:xfrm>
              <a:off x="963889" y="7558098"/>
              <a:ext cx="5641975" cy="1000760"/>
            </a:xfrm>
            <a:custGeom>
              <a:avLst/>
              <a:gdLst/>
              <a:ahLst/>
              <a:cxnLst/>
              <a:rect l="l" t="t" r="r" b="b"/>
              <a:pathLst>
                <a:path w="5641975" h="1000759">
                  <a:moveTo>
                    <a:pt x="5617597" y="1000589"/>
                  </a:moveTo>
                  <a:lnTo>
                    <a:pt x="23823" y="1000589"/>
                  </a:lnTo>
                  <a:lnTo>
                    <a:pt x="20659" y="1000437"/>
                  </a:lnTo>
                  <a:lnTo>
                    <a:pt x="17629" y="999694"/>
                  </a:lnTo>
                  <a:lnTo>
                    <a:pt x="14703" y="998360"/>
                  </a:lnTo>
                  <a:lnTo>
                    <a:pt x="11787" y="997311"/>
                  </a:lnTo>
                  <a:lnTo>
                    <a:pt x="0" y="979892"/>
                  </a:lnTo>
                  <a:lnTo>
                    <a:pt x="0" y="976766"/>
                  </a:lnTo>
                  <a:lnTo>
                    <a:pt x="0" y="20545"/>
                  </a:lnTo>
                  <a:lnTo>
                    <a:pt x="20659" y="0"/>
                  </a:lnTo>
                  <a:lnTo>
                    <a:pt x="5620752" y="0"/>
                  </a:lnTo>
                  <a:lnTo>
                    <a:pt x="5641421" y="20545"/>
                  </a:lnTo>
                  <a:lnTo>
                    <a:pt x="5641421" y="979892"/>
                  </a:lnTo>
                  <a:lnTo>
                    <a:pt x="5620752" y="1000437"/>
                  </a:lnTo>
                  <a:lnTo>
                    <a:pt x="5617597" y="1000589"/>
                  </a:lnTo>
                  <a:close/>
                </a:path>
              </a:pathLst>
            </a:custGeom>
            <a:solidFill>
              <a:srgbClr val="F8F8F8"/>
            </a:solidFill>
          </p:spPr>
          <p:txBody>
            <a:bodyPr wrap="square" lIns="0" tIns="0" rIns="0" bIns="0" rtlCol="0"/>
            <a:lstStyle/>
            <a:p>
              <a:endParaRPr/>
            </a:p>
          </p:txBody>
        </p:sp>
        <p:sp>
          <p:nvSpPr>
            <p:cNvPr id="12" name="object 12"/>
            <p:cNvSpPr/>
            <p:nvPr/>
          </p:nvSpPr>
          <p:spPr>
            <a:xfrm>
              <a:off x="963889" y="7558098"/>
              <a:ext cx="5641975" cy="1000760"/>
            </a:xfrm>
            <a:custGeom>
              <a:avLst/>
              <a:gdLst/>
              <a:ahLst/>
              <a:cxnLst/>
              <a:rect l="l" t="t" r="r" b="b"/>
              <a:pathLst>
                <a:path w="5641975" h="1000759">
                  <a:moveTo>
                    <a:pt x="0" y="976766"/>
                  </a:moveTo>
                  <a:lnTo>
                    <a:pt x="0" y="23823"/>
                  </a:lnTo>
                  <a:lnTo>
                    <a:pt x="0" y="20545"/>
                  </a:lnTo>
                  <a:lnTo>
                    <a:pt x="600" y="17419"/>
                  </a:lnTo>
                  <a:lnTo>
                    <a:pt x="1810" y="14589"/>
                  </a:lnTo>
                  <a:lnTo>
                    <a:pt x="3020" y="11616"/>
                  </a:lnTo>
                  <a:lnTo>
                    <a:pt x="4745" y="9081"/>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39610" y="14589"/>
                  </a:lnTo>
                  <a:lnTo>
                    <a:pt x="5640821" y="17419"/>
                  </a:lnTo>
                  <a:lnTo>
                    <a:pt x="5641421" y="20545"/>
                  </a:lnTo>
                  <a:lnTo>
                    <a:pt x="5641421" y="23823"/>
                  </a:lnTo>
                  <a:lnTo>
                    <a:pt x="5641421" y="976766"/>
                  </a:lnTo>
                  <a:lnTo>
                    <a:pt x="5641421" y="979892"/>
                  </a:lnTo>
                  <a:lnTo>
                    <a:pt x="5640821" y="982874"/>
                  </a:lnTo>
                  <a:lnTo>
                    <a:pt x="5639610" y="985695"/>
                  </a:lnTo>
                  <a:lnTo>
                    <a:pt x="5638400" y="988525"/>
                  </a:lnTo>
                  <a:lnTo>
                    <a:pt x="5617597" y="1000589"/>
                  </a:lnTo>
                  <a:lnTo>
                    <a:pt x="23823" y="1000589"/>
                  </a:lnTo>
                  <a:lnTo>
                    <a:pt x="20659" y="1000437"/>
                  </a:lnTo>
                  <a:lnTo>
                    <a:pt x="17629" y="999694"/>
                  </a:lnTo>
                  <a:lnTo>
                    <a:pt x="14703" y="998360"/>
                  </a:lnTo>
                  <a:lnTo>
                    <a:pt x="11787" y="997311"/>
                  </a:lnTo>
                  <a:lnTo>
                    <a:pt x="1810" y="985695"/>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7639199"/>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4" name="object 14"/>
          <p:cNvSpPr txBox="1"/>
          <p:nvPr/>
        </p:nvSpPr>
        <p:spPr>
          <a:xfrm>
            <a:off x="1070306" y="406695"/>
            <a:ext cx="5335270" cy="8832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dnf</a:t>
            </a:r>
            <a:r>
              <a:rPr sz="850" spc="30" dirty="0">
                <a:solidFill>
                  <a:srgbClr val="333333"/>
                </a:solidFill>
                <a:latin typeface="Lucida Console"/>
                <a:cs typeface="Lucida Console"/>
              </a:rPr>
              <a:t> install bind-chroot[root@linuxprobe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endParaRPr sz="850">
              <a:latin typeface="Lucida Console"/>
              <a:cs typeface="Lucida Console"/>
            </a:endParaRPr>
          </a:p>
          <a:p>
            <a:pPr marL="12700" marR="5080">
              <a:lnSpc>
                <a:spcPct val="132400"/>
              </a:lnSpc>
              <a:tabLst>
                <a:tab pos="1188085" algn="l"/>
                <a:tab pos="1597660" algn="l"/>
                <a:tab pos="2769235" algn="l"/>
                <a:tab pos="3178810" algn="l"/>
                <a:tab pos="3324225" algn="l"/>
                <a:tab pos="3736340" algn="l"/>
              </a:tabLst>
            </a:pPr>
            <a:r>
              <a:rPr sz="850" spc="30" dirty="0">
                <a:solidFill>
                  <a:srgbClr val="333333"/>
                </a:solidFill>
                <a:latin typeface="Lucida Console"/>
                <a:cs typeface="Lucida Console"/>
              </a:rPr>
              <a:t>/etc/named.conf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2</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named.conf	</a:t>
            </a:r>
            <a:r>
              <a:rPr sz="850" spc="15" dirty="0">
                <a:solidFill>
                  <a:srgbClr val="333333"/>
                </a:solidFill>
                <a:latin typeface="Lucida Console"/>
                <a:cs typeface="Lucida Console"/>
              </a:rPr>
              <a:t>3</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4</a:t>
            </a:r>
            <a:r>
              <a:rPr sz="850" spc="2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Provided</a:t>
            </a:r>
            <a:r>
              <a:rPr sz="850" spc="25" dirty="0">
                <a:solidFill>
                  <a:srgbClr val="333333"/>
                </a:solidFill>
                <a:latin typeface="Lucida Console"/>
                <a:cs typeface="Lucida Console"/>
              </a:rPr>
              <a:t> </a:t>
            </a:r>
            <a:r>
              <a:rPr sz="850" spc="20" dirty="0">
                <a:solidFill>
                  <a:srgbClr val="333333"/>
                </a:solidFill>
                <a:latin typeface="Lucida Console"/>
                <a:cs typeface="Lucida Console"/>
              </a:rPr>
              <a:t>by</a:t>
            </a:r>
            <a:r>
              <a:rPr sz="850" spc="25" dirty="0">
                <a:solidFill>
                  <a:srgbClr val="333333"/>
                </a:solidFill>
                <a:latin typeface="Lucida Console"/>
                <a:cs typeface="Lucida Console"/>
              </a:rPr>
              <a:t> Red Hat bind </a:t>
            </a:r>
            <a:r>
              <a:rPr sz="850" spc="30" dirty="0">
                <a:solidFill>
                  <a:srgbClr val="333333"/>
                </a:solidFill>
                <a:latin typeface="Lucida Console"/>
                <a:cs typeface="Lucida Console"/>
              </a:rPr>
              <a:t> package</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configure</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ISC</a:t>
            </a:r>
            <a:r>
              <a:rPr sz="850" spc="40" dirty="0">
                <a:solidFill>
                  <a:srgbClr val="333333"/>
                </a:solidFill>
                <a:latin typeface="Lucida Console"/>
                <a:cs typeface="Lucida Console"/>
              </a:rPr>
              <a:t> </a:t>
            </a:r>
            <a:r>
              <a:rPr sz="850" spc="25" dirty="0">
                <a:solidFill>
                  <a:srgbClr val="333333"/>
                </a:solidFill>
                <a:latin typeface="Lucida Console"/>
                <a:cs typeface="Lucida Console"/>
              </a:rPr>
              <a:t>BIND</a:t>
            </a:r>
            <a:r>
              <a:rPr sz="850" spc="35" dirty="0">
                <a:solidFill>
                  <a:srgbClr val="333333"/>
                </a:solidFill>
                <a:latin typeface="Lucida Console"/>
                <a:cs typeface="Lucida Console"/>
              </a:rPr>
              <a:t> </a:t>
            </a:r>
            <a:r>
              <a:rPr sz="850" spc="30" dirty="0">
                <a:solidFill>
                  <a:srgbClr val="333333"/>
                </a:solidFill>
                <a:latin typeface="Lucida Console"/>
                <a:cs typeface="Lucida Console"/>
              </a:rPr>
              <a:t>named(8)</a:t>
            </a:r>
            <a:r>
              <a:rPr sz="850" spc="40" dirty="0">
                <a:solidFill>
                  <a:srgbClr val="333333"/>
                </a:solidFill>
                <a:latin typeface="Lucida Console"/>
                <a:cs typeface="Lucida Console"/>
              </a:rPr>
              <a:t> </a:t>
            </a:r>
            <a:r>
              <a:rPr sz="850" spc="25" dirty="0">
                <a:solidFill>
                  <a:srgbClr val="333333"/>
                </a:solidFill>
                <a:latin typeface="Lucida Console"/>
                <a:cs typeface="Lucida Console"/>
              </a:rPr>
              <a:t>DNS	</a:t>
            </a:r>
            <a:r>
              <a:rPr sz="850" spc="15" dirty="0">
                <a:solidFill>
                  <a:srgbClr val="333333"/>
                </a:solidFill>
                <a:latin typeface="Lucida Console"/>
                <a:cs typeface="Lucida Console"/>
              </a:rPr>
              <a:t>5</a:t>
            </a:r>
            <a:r>
              <a:rPr sz="850" spc="25" dirty="0">
                <a:solidFill>
                  <a:srgbClr val="333333"/>
                </a:solidFill>
                <a:latin typeface="Lucida Console"/>
                <a:cs typeface="Lucida Console"/>
              </a:rPr>
              <a:t> </a:t>
            </a:r>
            <a:r>
              <a:rPr sz="850" spc="20" dirty="0">
                <a:solidFill>
                  <a:srgbClr val="333333"/>
                </a:solidFill>
                <a:latin typeface="Lucida Console"/>
                <a:cs typeface="Lucida Console"/>
              </a:rPr>
              <a:t>//</a:t>
            </a:r>
            <a:r>
              <a:rPr sz="850" spc="25" dirty="0">
                <a:solidFill>
                  <a:srgbClr val="333333"/>
                </a:solidFill>
                <a:latin typeface="Lucida Console"/>
                <a:cs typeface="Lucida Console"/>
              </a:rPr>
              <a:t> server </a:t>
            </a:r>
            <a:r>
              <a:rPr sz="850" spc="20" dirty="0">
                <a:solidFill>
                  <a:srgbClr val="333333"/>
                </a:solidFill>
                <a:latin typeface="Lucida Console"/>
                <a:cs typeface="Lucida Console"/>
              </a:rPr>
              <a:t>as</a:t>
            </a:r>
            <a:r>
              <a:rPr sz="850" spc="25"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caching</a:t>
            </a:r>
            <a:r>
              <a:rPr sz="850" spc="25" dirty="0">
                <a:solidFill>
                  <a:srgbClr val="333333"/>
                </a:solidFill>
                <a:latin typeface="Lucida Console"/>
                <a:cs typeface="Lucida Console"/>
              </a:rPr>
              <a:t> only </a:t>
            </a:r>
            <a:r>
              <a:rPr sz="850" spc="30" dirty="0">
                <a:solidFill>
                  <a:srgbClr val="333333"/>
                </a:solidFill>
                <a:latin typeface="Lucida Console"/>
                <a:cs typeface="Lucida Console"/>
              </a:rPr>
              <a:t> nameserver</a:t>
            </a:r>
            <a:r>
              <a:rPr sz="850" spc="35" dirty="0">
                <a:solidFill>
                  <a:srgbClr val="333333"/>
                </a:solidFill>
                <a:latin typeface="Lucida Console"/>
                <a:cs typeface="Lucida Console"/>
              </a:rPr>
              <a:t> </a:t>
            </a:r>
            <a:r>
              <a:rPr sz="850" spc="25" dirty="0">
                <a:solidFill>
                  <a:srgbClr val="333333"/>
                </a:solidFill>
                <a:latin typeface="Lucida Console"/>
                <a:cs typeface="Lucida Console"/>
              </a:rPr>
              <a:t>(as</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40" dirty="0">
                <a:solidFill>
                  <a:srgbClr val="333333"/>
                </a:solidFill>
                <a:latin typeface="Lucida Console"/>
                <a:cs typeface="Lucida Console"/>
              </a:rPr>
              <a:t> </a:t>
            </a:r>
            <a:r>
              <a:rPr sz="850" spc="30" dirty="0">
                <a:solidFill>
                  <a:srgbClr val="333333"/>
                </a:solidFill>
                <a:latin typeface="Lucida Console"/>
                <a:cs typeface="Lucida Console"/>
              </a:rPr>
              <a:t>localhost</a:t>
            </a:r>
            <a:r>
              <a:rPr sz="850" spc="40" dirty="0">
                <a:solidFill>
                  <a:srgbClr val="333333"/>
                </a:solidFill>
                <a:latin typeface="Lucida Console"/>
                <a:cs typeface="Lucida Console"/>
              </a:rPr>
              <a:t> </a:t>
            </a:r>
            <a:r>
              <a:rPr sz="850" spc="25" dirty="0">
                <a:solidFill>
                  <a:srgbClr val="333333"/>
                </a:solidFill>
                <a:latin typeface="Lucida Console"/>
                <a:cs typeface="Lucida Console"/>
              </a:rPr>
              <a:t>DNS</a:t>
            </a:r>
            <a:r>
              <a:rPr sz="850" spc="40" dirty="0">
                <a:solidFill>
                  <a:srgbClr val="333333"/>
                </a:solidFill>
                <a:latin typeface="Lucida Console"/>
                <a:cs typeface="Lucida Console"/>
              </a:rPr>
              <a:t> </a:t>
            </a:r>
            <a:r>
              <a:rPr sz="850" spc="30" dirty="0">
                <a:solidFill>
                  <a:srgbClr val="333333"/>
                </a:solidFill>
                <a:latin typeface="Lucida Console"/>
                <a:cs typeface="Lucida Console"/>
              </a:rPr>
              <a:t>resolver</a:t>
            </a:r>
            <a:r>
              <a:rPr sz="850" spc="40" dirty="0">
                <a:solidFill>
                  <a:srgbClr val="333333"/>
                </a:solidFill>
                <a:latin typeface="Lucida Console"/>
                <a:cs typeface="Lucida Console"/>
              </a:rPr>
              <a:t> </a:t>
            </a:r>
            <a:r>
              <a:rPr sz="850" spc="25" dirty="0">
                <a:solidFill>
                  <a:srgbClr val="333333"/>
                </a:solidFill>
                <a:latin typeface="Lucida Console"/>
                <a:cs typeface="Lucida Console"/>
              </a:rPr>
              <a:t>only).	</a:t>
            </a:r>
            <a:r>
              <a:rPr sz="850" spc="15" dirty="0">
                <a:solidFill>
                  <a:srgbClr val="333333"/>
                </a:solidFill>
                <a:latin typeface="Lucida Console"/>
                <a:cs typeface="Lucida Console"/>
              </a:rPr>
              <a:t>6</a:t>
            </a:r>
            <a:r>
              <a:rPr sz="850" spc="40"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7</a:t>
            </a:r>
            <a:r>
              <a:rPr sz="850" spc="25" dirty="0">
                <a:solidFill>
                  <a:srgbClr val="333333"/>
                </a:solidFill>
                <a:latin typeface="Lucida Console"/>
                <a:cs typeface="Lucida Console"/>
              </a:rPr>
              <a:t> </a:t>
            </a:r>
            <a:r>
              <a:rPr sz="850" spc="20" dirty="0">
                <a:solidFill>
                  <a:srgbClr val="333333"/>
                </a:solidFill>
                <a:latin typeface="Lucida Console"/>
                <a:cs typeface="Lucida Console"/>
              </a:rPr>
              <a:t>//</a:t>
            </a:r>
            <a:r>
              <a:rPr sz="850" spc="25" dirty="0">
                <a:solidFill>
                  <a:srgbClr val="333333"/>
                </a:solidFill>
                <a:latin typeface="Lucida Console"/>
                <a:cs typeface="Lucida Console"/>
              </a:rPr>
              <a:t> See</a:t>
            </a:r>
            <a:endParaRPr sz="850">
              <a:latin typeface="Lucida Console"/>
              <a:cs typeface="Lucida Console"/>
            </a:endParaRPr>
          </a:p>
          <a:p>
            <a:pPr marL="12700">
              <a:lnSpc>
                <a:spcPct val="100000"/>
              </a:lnSpc>
              <a:spcBef>
                <a:spcPts val="330"/>
              </a:spcBef>
              <a:tabLst>
                <a:tab pos="4786630" algn="l"/>
                <a:tab pos="5196205" algn="l"/>
              </a:tabLst>
            </a:pPr>
            <a:r>
              <a:rPr sz="850" spc="30" dirty="0">
                <a:solidFill>
                  <a:srgbClr val="333333"/>
                </a:solidFill>
                <a:latin typeface="Lucida Console"/>
                <a:cs typeface="Lucida Console"/>
              </a:rPr>
              <a:t>/usr/share/doc/bind*/sample/</a:t>
            </a:r>
            <a:r>
              <a:rPr sz="850" spc="50" dirty="0">
                <a:solidFill>
                  <a:srgbClr val="333333"/>
                </a:solidFill>
                <a:latin typeface="Lucida Console"/>
                <a:cs typeface="Lucida Console"/>
              </a:rPr>
              <a:t> </a:t>
            </a:r>
            <a:r>
              <a:rPr sz="850" spc="25" dirty="0">
                <a:solidFill>
                  <a:srgbClr val="333333"/>
                </a:solidFill>
                <a:latin typeface="Lucida Console"/>
                <a:cs typeface="Lucida Console"/>
              </a:rPr>
              <a:t>for</a:t>
            </a:r>
            <a:r>
              <a:rPr sz="850" spc="50" dirty="0">
                <a:solidFill>
                  <a:srgbClr val="333333"/>
                </a:solidFill>
                <a:latin typeface="Lucida Console"/>
                <a:cs typeface="Lucida Console"/>
              </a:rPr>
              <a:t> </a:t>
            </a:r>
            <a:r>
              <a:rPr sz="850" spc="30" dirty="0">
                <a:solidFill>
                  <a:srgbClr val="333333"/>
                </a:solidFill>
                <a:latin typeface="Lucida Console"/>
                <a:cs typeface="Lucida Console"/>
              </a:rPr>
              <a:t>example</a:t>
            </a:r>
            <a:r>
              <a:rPr sz="850" spc="50" dirty="0">
                <a:solidFill>
                  <a:srgbClr val="333333"/>
                </a:solidFill>
                <a:latin typeface="Lucida Console"/>
                <a:cs typeface="Lucida Console"/>
              </a:rPr>
              <a:t> </a:t>
            </a:r>
            <a:r>
              <a:rPr sz="850" spc="25" dirty="0">
                <a:solidFill>
                  <a:srgbClr val="333333"/>
                </a:solidFill>
                <a:latin typeface="Lucida Console"/>
                <a:cs typeface="Lucida Console"/>
              </a:rPr>
              <a:t>named</a:t>
            </a:r>
            <a:r>
              <a:rPr sz="850" spc="50" dirty="0">
                <a:solidFill>
                  <a:srgbClr val="333333"/>
                </a:solidFill>
                <a:latin typeface="Lucida Console"/>
                <a:cs typeface="Lucida Console"/>
              </a:rPr>
              <a:t> </a:t>
            </a:r>
            <a:r>
              <a:rPr sz="850" spc="30" dirty="0">
                <a:solidFill>
                  <a:srgbClr val="333333"/>
                </a:solidFill>
                <a:latin typeface="Lucida Console"/>
                <a:cs typeface="Lucida Console"/>
              </a:rPr>
              <a:t>configuration</a:t>
            </a:r>
            <a:r>
              <a:rPr sz="850" spc="50" dirty="0">
                <a:solidFill>
                  <a:srgbClr val="333333"/>
                </a:solidFill>
                <a:latin typeface="Lucida Console"/>
                <a:cs typeface="Lucida Console"/>
              </a:rPr>
              <a:t> </a:t>
            </a:r>
            <a:r>
              <a:rPr sz="850" spc="25" dirty="0">
                <a:solidFill>
                  <a:srgbClr val="333333"/>
                </a:solidFill>
                <a:latin typeface="Lucida Console"/>
                <a:cs typeface="Lucida Console"/>
              </a:rPr>
              <a:t>files.	</a:t>
            </a:r>
            <a:r>
              <a:rPr sz="850" spc="15" dirty="0">
                <a:solidFill>
                  <a:srgbClr val="333333"/>
                </a:solidFill>
                <a:latin typeface="Lucida Console"/>
                <a:cs typeface="Lucida Console"/>
              </a:rPr>
              <a:t>8</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9</a:t>
            </a:r>
            <a:endParaRPr sz="850">
              <a:latin typeface="Lucida Console"/>
              <a:cs typeface="Lucida Console"/>
            </a:endParaRPr>
          </a:p>
        </p:txBody>
      </p:sp>
      <p:sp>
        <p:nvSpPr>
          <p:cNvPr id="22" name="object 22"/>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215</a:t>
            </a:fld>
            <a:endParaRPr sz="800">
              <a:latin typeface="小哥哥网恋吗"/>
              <a:cs typeface="小哥哥网恋吗"/>
            </a:endParaRPr>
          </a:p>
        </p:txBody>
      </p:sp>
      <p:sp>
        <p:nvSpPr>
          <p:cNvPr id="15" name="object 15"/>
          <p:cNvSpPr txBox="1"/>
          <p:nvPr/>
        </p:nvSpPr>
        <p:spPr>
          <a:xfrm>
            <a:off x="1070306" y="1264287"/>
            <a:ext cx="4209415" cy="368935"/>
          </a:xfrm>
          <a:prstGeom prst="rect">
            <a:avLst/>
          </a:prstGeom>
        </p:spPr>
        <p:txBody>
          <a:bodyPr vert="horz" wrap="square" lIns="0" tIns="53340" rIns="0" bIns="0" rtlCol="0">
            <a:spAutoFit/>
          </a:bodyPr>
          <a:lstStyle/>
          <a:p>
            <a:pPr marL="12700">
              <a:lnSpc>
                <a:spcPct val="100000"/>
              </a:lnSpc>
              <a:spcBef>
                <a:spcPts val="420"/>
              </a:spcBef>
              <a:tabLst>
                <a:tab pos="1652270" algn="l"/>
              </a:tabLst>
            </a:pPr>
            <a:r>
              <a:rPr sz="850" spc="20" dirty="0">
                <a:solidFill>
                  <a:srgbClr val="333333"/>
                </a:solidFill>
                <a:latin typeface="Lucida Console"/>
                <a:cs typeface="Lucida Console"/>
              </a:rPr>
              <a:t>10</a:t>
            </a:r>
            <a:r>
              <a:rPr sz="850" spc="35" dirty="0">
                <a:solidFill>
                  <a:srgbClr val="333333"/>
                </a:solidFill>
                <a:latin typeface="Lucida Console"/>
                <a:cs typeface="Lucida Console"/>
              </a:rPr>
              <a:t> </a:t>
            </a:r>
            <a:r>
              <a:rPr sz="850" spc="30" dirty="0">
                <a:solidFill>
                  <a:srgbClr val="333333"/>
                </a:solidFill>
                <a:latin typeface="Lucida Console"/>
                <a:cs typeface="Lucida Console"/>
              </a:rPr>
              <a:t>options</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11	</a:t>
            </a:r>
            <a:r>
              <a:rPr sz="850" spc="30" dirty="0">
                <a:solidFill>
                  <a:srgbClr val="333333"/>
                </a:solidFill>
                <a:latin typeface="Lucida Console"/>
                <a:cs typeface="Lucida Console"/>
              </a:rPr>
              <a:t>listen-on</a:t>
            </a:r>
            <a:r>
              <a:rPr sz="850" spc="25" dirty="0">
                <a:solidFill>
                  <a:srgbClr val="333333"/>
                </a:solidFill>
                <a:latin typeface="Lucida Console"/>
                <a:cs typeface="Lucida Console"/>
              </a:rPr>
              <a:t> port </a:t>
            </a:r>
            <a:r>
              <a:rPr sz="850" spc="20" dirty="0">
                <a:solidFill>
                  <a:srgbClr val="333333"/>
                </a:solidFill>
                <a:latin typeface="Lucida Console"/>
                <a:cs typeface="Lucida Console"/>
              </a:rPr>
              <a:t>53</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any; </a:t>
            </a:r>
            <a:r>
              <a:rPr sz="850" spc="20"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12</a:t>
            </a:r>
            <a:endParaRPr sz="850">
              <a:latin typeface="Lucida Console"/>
              <a:cs typeface="Lucida Console"/>
            </a:endParaRPr>
          </a:p>
          <a:p>
            <a:pPr marL="12700">
              <a:lnSpc>
                <a:spcPct val="100000"/>
              </a:lnSpc>
              <a:spcBef>
                <a:spcPts val="330"/>
              </a:spcBef>
              <a:tabLst>
                <a:tab pos="1994535" algn="l"/>
                <a:tab pos="3089910" algn="l"/>
              </a:tabLst>
            </a:pPr>
            <a:r>
              <a:rPr sz="850" spc="25" dirty="0">
                <a:solidFill>
                  <a:srgbClr val="333333"/>
                </a:solidFill>
                <a:latin typeface="Lucida Console"/>
                <a:cs typeface="Lucida Console"/>
              </a:rPr>
              <a:t>port</a:t>
            </a:r>
            <a:r>
              <a:rPr sz="850" spc="40" dirty="0">
                <a:solidFill>
                  <a:srgbClr val="333333"/>
                </a:solidFill>
                <a:latin typeface="Lucida Console"/>
                <a:cs typeface="Lucida Console"/>
              </a:rPr>
              <a:t> </a:t>
            </a:r>
            <a:r>
              <a:rPr sz="850" spc="20" dirty="0">
                <a:solidFill>
                  <a:srgbClr val="333333"/>
                </a:solidFill>
                <a:latin typeface="Lucida Console"/>
                <a:cs typeface="Lucida Console"/>
              </a:rPr>
              <a:t>53</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::1;</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13	</a:t>
            </a:r>
            <a:r>
              <a:rPr sz="850" spc="30" dirty="0">
                <a:solidFill>
                  <a:srgbClr val="333333"/>
                </a:solidFill>
                <a:latin typeface="Lucida Console"/>
                <a:cs typeface="Lucida Console"/>
              </a:rPr>
              <a:t>directory	"/var/named";</a:t>
            </a:r>
            <a:r>
              <a:rPr sz="850" spc="-35" dirty="0">
                <a:solidFill>
                  <a:srgbClr val="333333"/>
                </a:solidFill>
                <a:latin typeface="Lucida Console"/>
                <a:cs typeface="Lucida Console"/>
              </a:rPr>
              <a:t> </a:t>
            </a:r>
            <a:r>
              <a:rPr sz="850" spc="20" dirty="0">
                <a:solidFill>
                  <a:srgbClr val="333333"/>
                </a:solidFill>
                <a:latin typeface="Lucida Console"/>
                <a:cs typeface="Lucida Console"/>
              </a:rPr>
              <a:t>14</a:t>
            </a:r>
            <a:endParaRPr sz="850">
              <a:latin typeface="Lucida Console"/>
              <a:cs typeface="Lucida Console"/>
            </a:endParaRPr>
          </a:p>
        </p:txBody>
      </p:sp>
      <p:sp>
        <p:nvSpPr>
          <p:cNvPr id="16" name="object 16"/>
          <p:cNvSpPr txBox="1"/>
          <p:nvPr/>
        </p:nvSpPr>
        <p:spPr>
          <a:xfrm>
            <a:off x="5384281" y="1264287"/>
            <a:ext cx="112522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listen-on-v6</a:t>
            </a:r>
            <a:endParaRPr sz="850">
              <a:latin typeface="Lucida Console"/>
              <a:cs typeface="Lucida Console"/>
            </a:endParaRPr>
          </a:p>
          <a:p>
            <a:pPr marL="489584">
              <a:lnSpc>
                <a:spcPct val="100000"/>
              </a:lnSpc>
              <a:spcBef>
                <a:spcPts val="330"/>
              </a:spcBef>
            </a:pPr>
            <a:r>
              <a:rPr sz="850" spc="30" dirty="0">
                <a:solidFill>
                  <a:srgbClr val="333333"/>
                </a:solidFill>
                <a:latin typeface="Lucida Console"/>
                <a:cs typeface="Lucida Console"/>
              </a:rPr>
              <a:t>dump-fil</a:t>
            </a:r>
            <a:r>
              <a:rPr sz="850" spc="15" dirty="0">
                <a:solidFill>
                  <a:srgbClr val="333333"/>
                </a:solidFill>
                <a:latin typeface="Lucida Console"/>
                <a:cs typeface="Lucida Console"/>
              </a:rPr>
              <a:t>e</a:t>
            </a:r>
            <a:endParaRPr sz="850">
              <a:latin typeface="Lucida Console"/>
              <a:cs typeface="Lucida Console"/>
            </a:endParaRPr>
          </a:p>
        </p:txBody>
      </p:sp>
      <p:sp>
        <p:nvSpPr>
          <p:cNvPr id="17" name="object 17"/>
          <p:cNvSpPr txBox="1"/>
          <p:nvPr/>
        </p:nvSpPr>
        <p:spPr>
          <a:xfrm>
            <a:off x="4171965" y="1607324"/>
            <a:ext cx="1398905" cy="711835"/>
          </a:xfrm>
          <a:prstGeom prst="rect">
            <a:avLst/>
          </a:prstGeom>
        </p:spPr>
        <p:txBody>
          <a:bodyPr vert="horz" wrap="square" lIns="0" tIns="11430" rIns="0" bIns="0" rtlCol="0">
            <a:spAutoFit/>
          </a:bodyPr>
          <a:lstStyle/>
          <a:p>
            <a:pPr marL="81915" marR="5080" indent="264160">
              <a:lnSpc>
                <a:spcPct val="132400"/>
              </a:lnSpc>
              <a:spcBef>
                <a:spcPts val="90"/>
              </a:spcBef>
            </a:pPr>
            <a:r>
              <a:rPr sz="850" spc="30" dirty="0">
                <a:solidFill>
                  <a:srgbClr val="333333"/>
                </a:solidFill>
                <a:latin typeface="Lucida Console"/>
                <a:cs typeface="Lucida Console"/>
              </a:rPr>
              <a:t>statistics-fil</a:t>
            </a:r>
            <a:r>
              <a:rPr sz="850" spc="15" dirty="0">
                <a:solidFill>
                  <a:srgbClr val="333333"/>
                </a:solidFill>
                <a:latin typeface="Lucida Console"/>
                <a:cs typeface="Lucida Console"/>
              </a:rPr>
              <a:t>e  </a:t>
            </a:r>
            <a:r>
              <a:rPr sz="850" spc="30" dirty="0">
                <a:solidFill>
                  <a:srgbClr val="333333"/>
                </a:solidFill>
                <a:latin typeface="Lucida Console"/>
                <a:cs typeface="Lucida Console"/>
              </a:rPr>
              <a:t>memstatistics-file</a:t>
            </a:r>
            <a:endParaRPr sz="850">
              <a:latin typeface="Lucida Console"/>
              <a:cs typeface="Lucida Console"/>
            </a:endParaRPr>
          </a:p>
          <a:p>
            <a:pPr marL="12700" marR="130810" indent="346710">
              <a:lnSpc>
                <a:spcPct val="132400"/>
              </a:lnSpc>
            </a:pPr>
            <a:r>
              <a:rPr sz="850" spc="30" dirty="0">
                <a:solidFill>
                  <a:srgbClr val="333333"/>
                </a:solidFill>
                <a:latin typeface="Lucida Console"/>
                <a:cs typeface="Lucida Console"/>
              </a:rPr>
              <a:t>secroots-fil</a:t>
            </a:r>
            <a:r>
              <a:rPr sz="850" spc="15" dirty="0">
                <a:solidFill>
                  <a:srgbClr val="333333"/>
                </a:solidFill>
                <a:latin typeface="Lucida Console"/>
                <a:cs typeface="Lucida Console"/>
              </a:rPr>
              <a:t>e  </a:t>
            </a:r>
            <a:r>
              <a:rPr sz="850" spc="30" dirty="0">
                <a:solidFill>
                  <a:srgbClr val="333333"/>
                </a:solidFill>
                <a:latin typeface="Lucida Console"/>
                <a:cs typeface="Lucida Console"/>
              </a:rPr>
              <a:t>recursing-file</a:t>
            </a:r>
            <a:endParaRPr sz="850">
              <a:latin typeface="Lucida Console"/>
              <a:cs typeface="Lucida Console"/>
            </a:endParaRPr>
          </a:p>
        </p:txBody>
      </p:sp>
      <p:sp>
        <p:nvSpPr>
          <p:cNvPr id="18" name="object 18"/>
          <p:cNvSpPr txBox="1"/>
          <p:nvPr/>
        </p:nvSpPr>
        <p:spPr>
          <a:xfrm>
            <a:off x="1070306" y="1607324"/>
            <a:ext cx="2867025" cy="883285"/>
          </a:xfrm>
          <a:prstGeom prst="rect">
            <a:avLst/>
          </a:prstGeom>
        </p:spPr>
        <p:txBody>
          <a:bodyPr vert="horz" wrap="square" lIns="0" tIns="53340" rIns="0" bIns="0" rtlCol="0">
            <a:spAutoFit/>
          </a:bodyPr>
          <a:lstStyle/>
          <a:p>
            <a:pPr marL="415925">
              <a:lnSpc>
                <a:spcPct val="100000"/>
              </a:lnSpc>
              <a:spcBef>
                <a:spcPts val="420"/>
              </a:spcBef>
            </a:pPr>
            <a:r>
              <a:rPr sz="850" spc="30" dirty="0">
                <a:solidFill>
                  <a:srgbClr val="333333"/>
                </a:solidFill>
                <a:latin typeface="Lucida Console"/>
                <a:cs typeface="Lucida Console"/>
              </a:rPr>
              <a:t>"/var/named/data/cache_dump.db";</a:t>
            </a:r>
            <a:r>
              <a:rPr sz="850" spc="5" dirty="0">
                <a:solidFill>
                  <a:srgbClr val="333333"/>
                </a:solidFill>
                <a:latin typeface="Lucida Console"/>
                <a:cs typeface="Lucida Console"/>
              </a:rPr>
              <a:t> </a:t>
            </a:r>
            <a:r>
              <a:rPr sz="850" spc="20" dirty="0">
                <a:solidFill>
                  <a:srgbClr val="333333"/>
                </a:solidFill>
                <a:latin typeface="Lucida Console"/>
                <a:cs typeface="Lucida Console"/>
              </a:rPr>
              <a:t>15</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"/var/named/data/named_stats.txt";</a:t>
            </a:r>
            <a:r>
              <a:rPr sz="850" spc="10" dirty="0">
                <a:solidFill>
                  <a:srgbClr val="333333"/>
                </a:solidFill>
                <a:latin typeface="Lucida Console"/>
                <a:cs typeface="Lucida Console"/>
              </a:rPr>
              <a:t> </a:t>
            </a:r>
            <a:r>
              <a:rPr sz="850" spc="20" dirty="0">
                <a:solidFill>
                  <a:srgbClr val="333333"/>
                </a:solidFill>
                <a:latin typeface="Lucida Console"/>
                <a:cs typeface="Lucida Console"/>
              </a:rPr>
              <a:t>16</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"/var/named/data/named_mem_stats.txt";</a:t>
            </a:r>
            <a:r>
              <a:rPr sz="850" spc="10" dirty="0">
                <a:solidFill>
                  <a:srgbClr val="333333"/>
                </a:solidFill>
                <a:latin typeface="Lucida Console"/>
                <a:cs typeface="Lucida Console"/>
              </a:rPr>
              <a:t> </a:t>
            </a:r>
            <a:r>
              <a:rPr sz="850" spc="20" dirty="0">
                <a:solidFill>
                  <a:srgbClr val="333333"/>
                </a:solidFill>
                <a:latin typeface="Lucida Console"/>
                <a:cs typeface="Lucida Console"/>
              </a:rPr>
              <a:t>17</a:t>
            </a:r>
            <a:endParaRPr sz="850">
              <a:latin typeface="Lucida Console"/>
              <a:cs typeface="Lucida Console"/>
            </a:endParaRPr>
          </a:p>
          <a:p>
            <a:pPr marL="12700">
              <a:lnSpc>
                <a:spcPct val="100000"/>
              </a:lnSpc>
              <a:spcBef>
                <a:spcPts val="334"/>
              </a:spcBef>
            </a:pPr>
            <a:r>
              <a:rPr sz="850" spc="30" dirty="0">
                <a:solidFill>
                  <a:srgbClr val="333333"/>
                </a:solidFill>
                <a:latin typeface="Lucida Console"/>
                <a:cs typeface="Lucida Console"/>
              </a:rPr>
              <a:t>"/var/named/data/named.secroots";</a:t>
            </a:r>
            <a:r>
              <a:rPr sz="850" spc="5" dirty="0">
                <a:solidFill>
                  <a:srgbClr val="333333"/>
                </a:solidFill>
                <a:latin typeface="Lucida Console"/>
                <a:cs typeface="Lucida Console"/>
              </a:rPr>
              <a:t> </a:t>
            </a:r>
            <a:r>
              <a:rPr sz="850" spc="20" dirty="0">
                <a:solidFill>
                  <a:srgbClr val="333333"/>
                </a:solidFill>
                <a:latin typeface="Lucida Console"/>
                <a:cs typeface="Lucida Console"/>
              </a:rPr>
              <a:t>18</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"/var/named/data/named.recursing";</a:t>
            </a:r>
            <a:r>
              <a:rPr sz="850" spc="10" dirty="0">
                <a:solidFill>
                  <a:srgbClr val="333333"/>
                </a:solidFill>
                <a:latin typeface="Lucida Console"/>
                <a:cs typeface="Lucida Console"/>
              </a:rPr>
              <a:t> </a:t>
            </a:r>
            <a:r>
              <a:rPr sz="850" spc="20" dirty="0">
                <a:solidFill>
                  <a:srgbClr val="333333"/>
                </a:solidFill>
                <a:latin typeface="Lucida Console"/>
                <a:cs typeface="Lucida Console"/>
              </a:rPr>
              <a:t>19</a:t>
            </a:r>
            <a:endParaRPr sz="850">
              <a:latin typeface="Lucida Console"/>
              <a:cs typeface="Lucida Console"/>
            </a:endParaRPr>
          </a:p>
        </p:txBody>
      </p:sp>
      <p:sp>
        <p:nvSpPr>
          <p:cNvPr id="19" name="object 19"/>
          <p:cNvSpPr txBox="1"/>
          <p:nvPr/>
        </p:nvSpPr>
        <p:spPr>
          <a:xfrm>
            <a:off x="4241375" y="2329303"/>
            <a:ext cx="2272665" cy="161290"/>
          </a:xfrm>
          <a:prstGeom prst="rect">
            <a:avLst/>
          </a:prstGeom>
        </p:spPr>
        <p:txBody>
          <a:bodyPr vert="horz" wrap="square" lIns="0" tIns="17780" rIns="0" bIns="0" rtlCol="0">
            <a:spAutoFit/>
          </a:bodyPr>
          <a:lstStyle/>
          <a:p>
            <a:pPr marL="12700">
              <a:lnSpc>
                <a:spcPct val="100000"/>
              </a:lnSpc>
              <a:spcBef>
                <a:spcPts val="140"/>
              </a:spcBef>
              <a:tabLst>
                <a:tab pos="1111885" algn="l"/>
              </a:tabLst>
            </a:pPr>
            <a:r>
              <a:rPr sz="850" spc="30" dirty="0">
                <a:solidFill>
                  <a:srgbClr val="333333"/>
                </a:solidFill>
                <a:latin typeface="Lucida Console"/>
                <a:cs typeface="Lucida Console"/>
              </a:rPr>
              <a:t>allow-query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any;</a:t>
            </a:r>
            <a:r>
              <a:rPr sz="850" spc="-5" dirty="0">
                <a:solidFill>
                  <a:srgbClr val="333333"/>
                </a:solidFill>
                <a:latin typeface="Lucida Console"/>
                <a:cs typeface="Lucida Console"/>
              </a:rPr>
              <a:t> </a:t>
            </a:r>
            <a:r>
              <a:rPr sz="850" spc="30" dirty="0">
                <a:solidFill>
                  <a:srgbClr val="333333"/>
                </a:solidFill>
                <a:latin typeface="Lucida Console"/>
                <a:cs typeface="Lucida Console"/>
              </a:rPr>
              <a:t>};………………</a:t>
            </a:r>
            <a:r>
              <a:rPr sz="800" spc="80" dirty="0">
                <a:solidFill>
                  <a:srgbClr val="333333"/>
                </a:solidFill>
                <a:latin typeface="宋体"/>
                <a:cs typeface="宋体"/>
              </a:rPr>
              <a:t>省</a:t>
            </a:r>
            <a:endParaRPr sz="800">
              <a:latin typeface="宋体"/>
              <a:cs typeface="宋体"/>
            </a:endParaRPr>
          </a:p>
        </p:txBody>
      </p:sp>
      <p:sp>
        <p:nvSpPr>
          <p:cNvPr id="20" name="object 20"/>
          <p:cNvSpPr txBox="1"/>
          <p:nvPr/>
        </p:nvSpPr>
        <p:spPr>
          <a:xfrm>
            <a:off x="946424" y="2464916"/>
            <a:ext cx="5665470" cy="6612890"/>
          </a:xfrm>
          <a:prstGeom prst="rect">
            <a:avLst/>
          </a:prstGeom>
        </p:spPr>
        <p:txBody>
          <a:bodyPr vert="horz" wrap="square" lIns="0" tIns="11430" rIns="0" bIns="0" rtlCol="0">
            <a:spAutoFit/>
          </a:bodyPr>
          <a:lstStyle/>
          <a:p>
            <a:pPr marL="136525" marR="198120" indent="-635">
              <a:lnSpc>
                <a:spcPct val="132400"/>
              </a:lnSpc>
              <a:spcBef>
                <a:spcPts val="90"/>
              </a:spcBef>
            </a:pPr>
            <a:r>
              <a:rPr sz="800" spc="90" dirty="0">
                <a:solidFill>
                  <a:srgbClr val="333333"/>
                </a:solidFill>
                <a:latin typeface="宋体"/>
                <a:cs typeface="宋体"/>
              </a:rPr>
              <a:t>略部分输出信息</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ping</a:t>
            </a:r>
            <a:r>
              <a:rPr sz="850" spc="30" dirty="0">
                <a:solidFill>
                  <a:srgbClr val="333333"/>
                </a:solidFill>
                <a:latin typeface="Lucida Console"/>
                <a:cs typeface="Lucida Console"/>
              </a:rPr>
              <a:t> </a:t>
            </a:r>
            <a:r>
              <a:rPr sz="850" spc="20" dirty="0">
                <a:solidFill>
                  <a:srgbClr val="333333"/>
                </a:solidFill>
                <a:latin typeface="Lucida Console"/>
                <a:cs typeface="Lucida Console"/>
              </a:rPr>
              <a:t>-c</a:t>
            </a:r>
            <a:r>
              <a:rPr sz="850" spc="30" dirty="0">
                <a:solidFill>
                  <a:srgbClr val="333333"/>
                </a:solidFill>
                <a:latin typeface="Lucida Console"/>
                <a:cs typeface="Lucida Console"/>
              </a:rPr>
              <a:t> </a:t>
            </a:r>
            <a:r>
              <a:rPr sz="850" spc="15" dirty="0">
                <a:solidFill>
                  <a:srgbClr val="333333"/>
                </a:solidFill>
                <a:latin typeface="Lucida Console"/>
                <a:cs typeface="Lucida Console"/>
              </a:rPr>
              <a:t>4</a:t>
            </a:r>
            <a:r>
              <a:rPr sz="850" spc="30" dirty="0">
                <a:solidFill>
                  <a:srgbClr val="333333"/>
                </a:solidFill>
                <a:latin typeface="Lucida Console"/>
                <a:cs typeface="Lucida Console"/>
              </a:rPr>
              <a:t> 192.168.10.10 </a:t>
            </a:r>
            <a:r>
              <a:rPr sz="850" spc="25" dirty="0">
                <a:solidFill>
                  <a:srgbClr val="333333"/>
                </a:solidFill>
                <a:latin typeface="Lucida Console"/>
                <a:cs typeface="Lucida Console"/>
              </a:rPr>
              <a:t>PING </a:t>
            </a:r>
            <a:r>
              <a:rPr sz="850" spc="30" dirty="0">
                <a:solidFill>
                  <a:srgbClr val="333333"/>
                </a:solidFill>
                <a:latin typeface="Lucida Console"/>
                <a:cs typeface="Lucida Console"/>
              </a:rPr>
              <a:t> 192.168.10.10 (192.168.10.10) </a:t>
            </a:r>
            <a:r>
              <a:rPr sz="850" spc="25" dirty="0">
                <a:solidFill>
                  <a:srgbClr val="333333"/>
                </a:solidFill>
                <a:latin typeface="Lucida Console"/>
                <a:cs typeface="Lucida Console"/>
              </a:rPr>
              <a:t>56(84)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data.64 </a:t>
            </a:r>
            <a:r>
              <a:rPr sz="850" spc="25" dirty="0">
                <a:solidFill>
                  <a:srgbClr val="333333"/>
                </a:solidFill>
                <a:latin typeface="Lucida Console"/>
                <a:cs typeface="Lucida Console"/>
              </a:rPr>
              <a:t>bytes</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 </a:t>
            </a:r>
            <a:r>
              <a:rPr sz="850" spc="30" dirty="0">
                <a:solidFill>
                  <a:srgbClr val="333333"/>
                </a:solidFill>
                <a:latin typeface="Lucida Console"/>
                <a:cs typeface="Lucida Console"/>
              </a:rPr>
              <a:t> 192.168.10.10: icmp_seq=1 </a:t>
            </a:r>
            <a:r>
              <a:rPr sz="850" spc="25" dirty="0">
                <a:solidFill>
                  <a:srgbClr val="333333"/>
                </a:solidFill>
                <a:latin typeface="Lucida Console"/>
                <a:cs typeface="Lucida Console"/>
              </a:rPr>
              <a:t>ttl=64</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time=2.44 </a:t>
            </a:r>
            <a:r>
              <a:rPr sz="850" spc="25" dirty="0">
                <a:solidFill>
                  <a:srgbClr val="333333"/>
                </a:solidFill>
                <a:latin typeface="Lucida Console"/>
                <a:cs typeface="Lucida Console"/>
              </a:rPr>
              <a:t>ms64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192.168.10.10: </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icmp_seq=2 </a:t>
            </a:r>
            <a:r>
              <a:rPr sz="850" spc="25" dirty="0">
                <a:solidFill>
                  <a:srgbClr val="333333"/>
                </a:solidFill>
                <a:latin typeface="Lucida Console"/>
                <a:cs typeface="Lucida Console"/>
              </a:rPr>
              <a:t>ttl=64</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time=3.31</a:t>
            </a:r>
            <a:r>
              <a:rPr sz="850" spc="35" dirty="0">
                <a:solidFill>
                  <a:srgbClr val="333333"/>
                </a:solidFill>
                <a:latin typeface="Lucida Console"/>
                <a:cs typeface="Lucida Console"/>
              </a:rPr>
              <a:t> </a:t>
            </a:r>
            <a:r>
              <a:rPr sz="850" spc="25" dirty="0">
                <a:solidFill>
                  <a:srgbClr val="333333"/>
                </a:solidFill>
                <a:latin typeface="Lucida Console"/>
                <a:cs typeface="Lucida Console"/>
              </a:rPr>
              <a:t>ms64</a:t>
            </a:r>
            <a:r>
              <a:rPr sz="850" spc="35"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icmp_seq=3 </a:t>
            </a:r>
            <a:r>
              <a:rPr sz="850" spc="25" dirty="0">
                <a:solidFill>
                  <a:srgbClr val="333333"/>
                </a:solidFill>
                <a:latin typeface="Lucida Console"/>
                <a:cs typeface="Lucida Console"/>
              </a:rPr>
              <a:t>ttl=64 </a:t>
            </a:r>
            <a:r>
              <a:rPr sz="850" spc="30" dirty="0">
                <a:solidFill>
                  <a:srgbClr val="333333"/>
                </a:solidFill>
                <a:latin typeface="Lucida Console"/>
                <a:cs typeface="Lucida Console"/>
              </a:rPr>
              <a:t> time=0.503 </a:t>
            </a:r>
            <a:r>
              <a:rPr sz="850" spc="25" dirty="0">
                <a:solidFill>
                  <a:srgbClr val="333333"/>
                </a:solidFill>
                <a:latin typeface="Lucida Console"/>
                <a:cs typeface="Lucida Console"/>
              </a:rPr>
              <a:t>ms64</a:t>
            </a:r>
            <a:r>
              <a:rPr sz="850" spc="35"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 icmp_seq=4</a:t>
            </a:r>
            <a:r>
              <a:rPr sz="850" spc="35" dirty="0">
                <a:solidFill>
                  <a:srgbClr val="333333"/>
                </a:solidFill>
                <a:latin typeface="Lucida Console"/>
                <a:cs typeface="Lucida Console"/>
              </a:rPr>
              <a:t> </a:t>
            </a:r>
            <a:r>
              <a:rPr sz="850" spc="25" dirty="0">
                <a:solidFill>
                  <a:srgbClr val="333333"/>
                </a:solidFill>
                <a:latin typeface="Lucida Console"/>
                <a:cs typeface="Lucida Console"/>
              </a:rPr>
              <a:t>ttl=64</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time=0.359</a:t>
            </a:r>
            <a:r>
              <a:rPr sz="850" spc="35" dirty="0">
                <a:solidFill>
                  <a:srgbClr val="333333"/>
                </a:solidFill>
                <a:latin typeface="Lucida Console"/>
                <a:cs typeface="Lucida Console"/>
              </a:rPr>
              <a:t> </a:t>
            </a:r>
            <a:r>
              <a:rPr sz="850" spc="25" dirty="0">
                <a:solidFill>
                  <a:srgbClr val="333333"/>
                </a:solidFill>
                <a:latin typeface="Lucida Console"/>
                <a:cs typeface="Lucida Console"/>
              </a:rPr>
              <a:t>ms--- </a:t>
            </a:r>
            <a:r>
              <a:rPr sz="850" spc="30" dirty="0">
                <a:solidFill>
                  <a:srgbClr val="333333"/>
                </a:solidFill>
                <a:latin typeface="Lucida Console"/>
                <a:cs typeface="Lucida Console"/>
              </a:rPr>
              <a:t> 192.168.10.10 </a:t>
            </a:r>
            <a:r>
              <a:rPr sz="850" spc="25" dirty="0">
                <a:solidFill>
                  <a:srgbClr val="333333"/>
                </a:solidFill>
                <a:latin typeface="Lucida Console"/>
                <a:cs typeface="Lucida Console"/>
              </a:rPr>
              <a:t>ping</a:t>
            </a:r>
            <a:r>
              <a:rPr sz="850" spc="30" dirty="0">
                <a:solidFill>
                  <a:srgbClr val="333333"/>
                </a:solidFill>
                <a:latin typeface="Lucida Console"/>
                <a:cs typeface="Lucida Console"/>
              </a:rPr>
              <a:t> statistics </a:t>
            </a:r>
            <a:r>
              <a:rPr sz="850" spc="25" dirty="0">
                <a:solidFill>
                  <a:srgbClr val="333333"/>
                </a:solidFill>
                <a:latin typeface="Lucida Console"/>
                <a:cs typeface="Lucida Console"/>
              </a:rPr>
              <a:t>---4</a:t>
            </a:r>
            <a:r>
              <a:rPr sz="850" spc="30" dirty="0">
                <a:solidFill>
                  <a:srgbClr val="333333"/>
                </a:solidFill>
                <a:latin typeface="Lucida Console"/>
                <a:cs typeface="Lucida Console"/>
              </a:rPr>
              <a:t> packets transmitted, </a:t>
            </a:r>
            <a:r>
              <a:rPr sz="850" spc="15" dirty="0">
                <a:solidFill>
                  <a:srgbClr val="333333"/>
                </a:solidFill>
                <a:latin typeface="Lucida Console"/>
                <a:cs typeface="Lucida Console"/>
              </a:rPr>
              <a:t>4</a:t>
            </a:r>
            <a:r>
              <a:rPr sz="850" spc="30" dirty="0">
                <a:solidFill>
                  <a:srgbClr val="333333"/>
                </a:solidFill>
                <a:latin typeface="Lucida Console"/>
                <a:cs typeface="Lucida Console"/>
              </a:rPr>
              <a:t> received, </a:t>
            </a:r>
            <a:r>
              <a:rPr sz="850" spc="20" dirty="0">
                <a:solidFill>
                  <a:srgbClr val="333333"/>
                </a:solidFill>
                <a:latin typeface="Lucida Console"/>
                <a:cs typeface="Lucida Console"/>
              </a:rPr>
              <a:t>0%</a:t>
            </a:r>
            <a:r>
              <a:rPr sz="850" spc="35" dirty="0">
                <a:solidFill>
                  <a:srgbClr val="333333"/>
                </a:solidFill>
                <a:latin typeface="Lucida Console"/>
                <a:cs typeface="Lucida Console"/>
              </a:rPr>
              <a:t> </a:t>
            </a:r>
            <a:r>
              <a:rPr sz="850" spc="25" dirty="0">
                <a:solidFill>
                  <a:srgbClr val="333333"/>
                </a:solidFill>
                <a:latin typeface="Lucida Console"/>
                <a:cs typeface="Lucida Console"/>
              </a:rPr>
              <a:t>packet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loss,</a:t>
            </a:r>
            <a:r>
              <a:rPr sz="850" spc="30" dirty="0">
                <a:solidFill>
                  <a:srgbClr val="333333"/>
                </a:solidFill>
                <a:latin typeface="Lucida Console"/>
                <a:cs typeface="Lucida Console"/>
              </a:rPr>
              <a:t> </a:t>
            </a:r>
            <a:r>
              <a:rPr sz="850" spc="25" dirty="0">
                <a:solidFill>
                  <a:srgbClr val="333333"/>
                </a:solidFill>
                <a:latin typeface="Lucida Console"/>
                <a:cs typeface="Lucida Console"/>
              </a:rPr>
              <a:t>time</a:t>
            </a:r>
            <a:r>
              <a:rPr sz="850" spc="30" dirty="0">
                <a:solidFill>
                  <a:srgbClr val="333333"/>
                </a:solidFill>
                <a:latin typeface="Lucida Console"/>
                <a:cs typeface="Lucida Console"/>
              </a:rPr>
              <a:t> 15msrtt min/avg/max/mdev </a:t>
            </a:r>
            <a:r>
              <a:rPr sz="850" spc="15" dirty="0">
                <a:solidFill>
                  <a:srgbClr val="333333"/>
                </a:solidFill>
                <a:latin typeface="Lucida Console"/>
                <a:cs typeface="Lucida Console"/>
              </a:rPr>
              <a:t>=</a:t>
            </a:r>
            <a:r>
              <a:rPr sz="850" spc="30" dirty="0">
                <a:solidFill>
                  <a:srgbClr val="333333"/>
                </a:solidFill>
                <a:latin typeface="Lucida Console"/>
                <a:cs typeface="Lucida Console"/>
              </a:rPr>
              <a:t> 0.359/1.654/3.311/1.262 </a:t>
            </a:r>
            <a:r>
              <a:rPr sz="850" spc="20" dirty="0">
                <a:solidFill>
                  <a:srgbClr val="333333"/>
                </a:solidFill>
                <a:latin typeface="Lucida Console"/>
                <a:cs typeface="Lucida Console"/>
              </a:rPr>
              <a:t>ms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：在从服务器中填写主服务器的</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地址与要抓取的区域信息，然后重启服务。注意此时的服务类型 </a:t>
            </a:r>
            <a:r>
              <a:rPr sz="950" b="1" spc="25" dirty="0">
                <a:solidFill>
                  <a:srgbClr val="333333"/>
                </a:solidFill>
                <a:latin typeface="微软雅黑"/>
                <a:cs typeface="微软雅黑"/>
              </a:rPr>
              <a:t>应该是</a:t>
            </a:r>
            <a:r>
              <a:rPr sz="950" b="1" spc="45" dirty="0">
                <a:solidFill>
                  <a:srgbClr val="333333"/>
                </a:solidFill>
                <a:latin typeface="Trebuchet MS"/>
                <a:cs typeface="Trebuchet MS"/>
              </a:rPr>
              <a:t>slave</a:t>
            </a:r>
            <a:r>
              <a:rPr sz="950" b="1" spc="45" dirty="0">
                <a:solidFill>
                  <a:srgbClr val="333333"/>
                </a:solidFill>
                <a:latin typeface="微软雅黑"/>
                <a:cs typeface="微软雅黑"/>
              </a:rPr>
              <a:t>（</a:t>
            </a:r>
            <a:r>
              <a:rPr sz="950" b="1" spc="25" dirty="0">
                <a:solidFill>
                  <a:srgbClr val="333333"/>
                </a:solidFill>
                <a:latin typeface="微软雅黑"/>
                <a:cs typeface="微软雅黑"/>
              </a:rPr>
              <a:t>从），而不再是</a:t>
            </a:r>
            <a:r>
              <a:rPr sz="950" b="1" spc="60" dirty="0">
                <a:solidFill>
                  <a:srgbClr val="333333"/>
                </a:solidFill>
                <a:latin typeface="Trebuchet MS"/>
                <a:cs typeface="Trebuchet MS"/>
              </a:rPr>
              <a:t>master</a:t>
            </a:r>
            <a:r>
              <a:rPr sz="950" b="1" spc="60" dirty="0">
                <a:solidFill>
                  <a:srgbClr val="333333"/>
                </a:solidFill>
                <a:latin typeface="微软雅黑"/>
                <a:cs typeface="微软雅黑"/>
              </a:rPr>
              <a:t>（</a:t>
            </a:r>
            <a:r>
              <a:rPr sz="950" b="1" spc="25" dirty="0">
                <a:solidFill>
                  <a:srgbClr val="333333"/>
                </a:solidFill>
                <a:latin typeface="微软雅黑"/>
                <a:cs typeface="微软雅黑"/>
              </a:rPr>
              <a:t>主）。</a:t>
            </a:r>
            <a:r>
              <a:rPr sz="950" b="1" spc="70" dirty="0">
                <a:solidFill>
                  <a:srgbClr val="333333"/>
                </a:solidFill>
                <a:latin typeface="Trebuchet MS"/>
                <a:cs typeface="Trebuchet MS"/>
              </a:rPr>
              <a:t>masters</a:t>
            </a:r>
            <a:r>
              <a:rPr sz="950" b="1" spc="25" dirty="0">
                <a:solidFill>
                  <a:srgbClr val="333333"/>
                </a:solidFill>
                <a:latin typeface="微软雅黑"/>
                <a:cs typeface="微软雅黑"/>
              </a:rPr>
              <a:t>参数后面应该为主服务器的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地址，而且</a:t>
            </a:r>
            <a:r>
              <a:rPr sz="950" b="1" spc="20" dirty="0">
                <a:solidFill>
                  <a:srgbClr val="333333"/>
                </a:solidFill>
                <a:latin typeface="Trebuchet MS"/>
                <a:cs typeface="Trebuchet MS"/>
              </a:rPr>
              <a:t>file </a:t>
            </a:r>
            <a:r>
              <a:rPr sz="950" b="1" spc="25" dirty="0">
                <a:solidFill>
                  <a:srgbClr val="333333"/>
                </a:solidFill>
                <a:latin typeface="Trebuchet MS"/>
                <a:cs typeface="Trebuchet MS"/>
              </a:rPr>
              <a:t> </a:t>
            </a:r>
            <a:r>
              <a:rPr sz="950" b="1" spc="25" dirty="0">
                <a:solidFill>
                  <a:srgbClr val="333333"/>
                </a:solidFill>
                <a:latin typeface="微软雅黑"/>
                <a:cs typeface="微软雅黑"/>
              </a:rPr>
              <a:t>参数后面定义的是同步数据配置文件后要保存到的位置，稍后可以在该目录内看到同步的文件。</a:t>
            </a:r>
            <a:endParaRPr sz="950">
              <a:latin typeface="微软雅黑"/>
              <a:cs typeface="微软雅黑"/>
            </a:endParaRPr>
          </a:p>
          <a:p>
            <a:pPr>
              <a:lnSpc>
                <a:spcPct val="100000"/>
              </a:lnSpc>
              <a:spcBef>
                <a:spcPts val="45"/>
              </a:spcBef>
            </a:pPr>
            <a:endParaRPr sz="900">
              <a:latin typeface="微软雅黑"/>
              <a:cs typeface="微软雅黑"/>
            </a:endParaRPr>
          </a:p>
          <a:p>
            <a:pPr marL="472440" marR="330200" indent="-336550">
              <a:lnSpc>
                <a:spcPct val="132400"/>
              </a:lnSpc>
              <a:tabLst>
                <a:tab pos="1771650" algn="l"/>
                <a:tab pos="4177029"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/etc/named.rfc1912.zoneszone "linuxprobe.com"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type</a:t>
            </a:r>
            <a:r>
              <a:rPr sz="850" spc="50" dirty="0">
                <a:solidFill>
                  <a:srgbClr val="333333"/>
                </a:solidFill>
                <a:latin typeface="Lucida Console"/>
                <a:cs typeface="Lucida Console"/>
              </a:rPr>
              <a:t> </a:t>
            </a:r>
            <a:r>
              <a:rPr sz="850" spc="25" dirty="0">
                <a:solidFill>
                  <a:srgbClr val="333333"/>
                </a:solidFill>
                <a:latin typeface="Lucida Console"/>
                <a:cs typeface="Lucida Console"/>
              </a:rPr>
              <a:t>slave;	</a:t>
            </a:r>
            <a:r>
              <a:rPr sz="850" spc="30" dirty="0">
                <a:solidFill>
                  <a:srgbClr val="333333"/>
                </a:solidFill>
                <a:latin typeface="Lucida Console"/>
                <a:cs typeface="Lucida Console"/>
              </a:rPr>
              <a:t>masters</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40"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file</a:t>
            </a:r>
            <a:endParaRPr sz="850">
              <a:latin typeface="Lucida Console"/>
              <a:cs typeface="Lucida Console"/>
            </a:endParaRPr>
          </a:p>
          <a:p>
            <a:pPr marL="136525" marR="132715">
              <a:lnSpc>
                <a:spcPct val="132400"/>
              </a:lnSpc>
              <a:tabLst>
                <a:tab pos="1090295" algn="l"/>
                <a:tab pos="3495675" algn="l"/>
                <a:tab pos="5248275" algn="l"/>
              </a:tabLst>
            </a:pPr>
            <a:r>
              <a:rPr sz="850" spc="30" dirty="0">
                <a:solidFill>
                  <a:srgbClr val="333333"/>
                </a:solidFill>
                <a:latin typeface="Lucida Console"/>
                <a:cs typeface="Lucida Console"/>
              </a:rPr>
              <a:t>"slaves/linuxprobe.com.zone";};zon</a:t>
            </a:r>
            <a:r>
              <a:rPr sz="850" spc="15" dirty="0">
                <a:solidFill>
                  <a:srgbClr val="333333"/>
                </a:solidFill>
                <a:latin typeface="Lucida Console"/>
                <a:cs typeface="Lucida Console"/>
              </a:rPr>
              <a:t>e</a:t>
            </a:r>
            <a:r>
              <a:rPr sz="850" spc="30" dirty="0">
                <a:solidFill>
                  <a:srgbClr val="333333"/>
                </a:solidFill>
                <a:latin typeface="Lucida Console"/>
                <a:cs typeface="Lucida Console"/>
              </a:rPr>
              <a:t> "10.168.192.in-addr.arpa</a:t>
            </a:r>
            <a:r>
              <a:rPr sz="850" spc="15" dirty="0">
                <a:solidFill>
                  <a:srgbClr val="333333"/>
                </a:solidFill>
                <a:latin typeface="Lucida Console"/>
                <a:cs typeface="Lucida Console"/>
              </a:rPr>
              <a:t>"</a:t>
            </a:r>
            <a:r>
              <a:rPr sz="850" spc="30" dirty="0">
                <a:solidFill>
                  <a:srgbClr val="333333"/>
                </a:solidFill>
                <a:latin typeface="Lucida Console"/>
                <a:cs typeface="Lucida Console"/>
              </a:rPr>
              <a:t> I</a:t>
            </a:r>
            <a:r>
              <a:rPr sz="850" spc="15" dirty="0">
                <a:solidFill>
                  <a:srgbClr val="333333"/>
                </a:solidFill>
                <a:latin typeface="Lucida Console"/>
                <a:cs typeface="Lucida Console"/>
              </a:rPr>
              <a:t>N</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typ</a:t>
            </a:r>
            <a:r>
              <a:rPr sz="850" spc="15" dirty="0">
                <a:solidFill>
                  <a:srgbClr val="333333"/>
                </a:solidFill>
                <a:latin typeface="Lucida Console"/>
                <a:cs typeface="Lucida Console"/>
              </a:rPr>
              <a:t>e  </a:t>
            </a:r>
            <a:r>
              <a:rPr sz="850" spc="25" dirty="0">
                <a:solidFill>
                  <a:srgbClr val="333333"/>
                </a:solidFill>
                <a:latin typeface="Lucida Console"/>
                <a:cs typeface="Lucida Console"/>
              </a:rPr>
              <a:t>slave;	</a:t>
            </a:r>
            <a:r>
              <a:rPr sz="850" spc="30" dirty="0">
                <a:solidFill>
                  <a:srgbClr val="333333"/>
                </a:solidFill>
                <a:latin typeface="Lucida Console"/>
                <a:cs typeface="Lucida Console"/>
              </a:rPr>
              <a:t>masters</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40"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file </a:t>
            </a:r>
            <a:r>
              <a:rPr sz="850" spc="30" dirty="0">
                <a:solidFill>
                  <a:srgbClr val="333333"/>
                </a:solidFill>
                <a:latin typeface="Lucida Console"/>
                <a:cs typeface="Lucida Console"/>
              </a:rPr>
              <a:t> "slaves/192.168.10.arpa";};[root@linuxprobe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systemctl restart </a:t>
            </a:r>
            <a:r>
              <a:rPr sz="850" spc="25" dirty="0">
                <a:solidFill>
                  <a:srgbClr val="333333"/>
                </a:solidFill>
                <a:latin typeface="Lucida Console"/>
                <a:cs typeface="Lucida Console"/>
              </a:rPr>
              <a:t>named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150">
              <a:latin typeface="Lucida Console"/>
              <a:cs typeface="Lucida Console"/>
            </a:endParaRPr>
          </a:p>
          <a:p>
            <a:pPr marL="12700">
              <a:lnSpc>
                <a:spcPct val="100000"/>
              </a:lnSpc>
              <a:spcBef>
                <a:spcPts val="5"/>
              </a:spcBef>
            </a:pPr>
            <a:r>
              <a:rPr sz="1450" b="1" spc="35" dirty="0">
                <a:solidFill>
                  <a:srgbClr val="333333"/>
                </a:solidFill>
                <a:latin typeface="Trebuchet MS"/>
                <a:cs typeface="Trebuchet MS"/>
              </a:rPr>
              <a:t>Tips</a:t>
            </a:r>
            <a:endParaRPr sz="1450">
              <a:latin typeface="Trebuchet MS"/>
              <a:cs typeface="Trebuchet MS"/>
            </a:endParaRPr>
          </a:p>
          <a:p>
            <a:pPr marL="12700" marR="55880">
              <a:lnSpc>
                <a:spcPct val="131600"/>
              </a:lnSpc>
              <a:spcBef>
                <a:spcPts val="950"/>
              </a:spcBef>
            </a:pPr>
            <a:r>
              <a:rPr sz="950" b="1" spc="25" dirty="0">
                <a:solidFill>
                  <a:srgbClr val="333333"/>
                </a:solidFill>
                <a:latin typeface="微软雅黑"/>
                <a:cs typeface="微软雅黑"/>
              </a:rPr>
              <a:t>这里的</a:t>
            </a:r>
            <a:r>
              <a:rPr sz="950" b="1" spc="70" dirty="0">
                <a:solidFill>
                  <a:srgbClr val="333333"/>
                </a:solidFill>
                <a:latin typeface="Trebuchet MS"/>
                <a:cs typeface="Trebuchet MS"/>
              </a:rPr>
              <a:t>masters</a:t>
            </a:r>
            <a:r>
              <a:rPr sz="950" b="1" spc="25" dirty="0">
                <a:solidFill>
                  <a:srgbClr val="333333"/>
                </a:solidFill>
                <a:latin typeface="微软雅黑"/>
                <a:cs typeface="微软雅黑"/>
              </a:rPr>
              <a:t>参数比正常的主服务类型</a:t>
            </a:r>
            <a:r>
              <a:rPr sz="950" b="1" spc="65" dirty="0">
                <a:solidFill>
                  <a:srgbClr val="333333"/>
                </a:solidFill>
                <a:latin typeface="Trebuchet MS"/>
                <a:cs typeface="Trebuchet MS"/>
              </a:rPr>
              <a:t>master</a:t>
            </a:r>
            <a:r>
              <a:rPr sz="950" b="1" spc="25" dirty="0">
                <a:solidFill>
                  <a:srgbClr val="333333"/>
                </a:solidFill>
                <a:latin typeface="微软雅黑"/>
                <a:cs typeface="微软雅黑"/>
              </a:rPr>
              <a:t>多了个字母</a:t>
            </a:r>
            <a:r>
              <a:rPr sz="950" b="1" spc="75" dirty="0">
                <a:solidFill>
                  <a:srgbClr val="333333"/>
                </a:solidFill>
                <a:latin typeface="Trebuchet MS"/>
                <a:cs typeface="Trebuchet MS"/>
              </a:rPr>
              <a:t>s</a:t>
            </a:r>
            <a:r>
              <a:rPr sz="950" b="1" spc="20" dirty="0">
                <a:solidFill>
                  <a:srgbClr val="333333"/>
                </a:solidFill>
                <a:latin typeface="微软雅黑"/>
                <a:cs typeface="微软雅黑"/>
              </a:rPr>
              <a:t>，代表主服务器可以有多个的意思，请小 </a:t>
            </a:r>
            <a:r>
              <a:rPr sz="950" b="1" spc="25" dirty="0">
                <a:solidFill>
                  <a:srgbClr val="333333"/>
                </a:solidFill>
                <a:latin typeface="微软雅黑"/>
                <a:cs typeface="微软雅黑"/>
              </a:rPr>
              <a:t>心，不要漏掉呦</a:t>
            </a:r>
            <a:r>
              <a:rPr sz="950" b="1" dirty="0">
                <a:solidFill>
                  <a:srgbClr val="333333"/>
                </a:solidFill>
                <a:latin typeface="Trebuchet MS"/>
                <a:cs typeface="Trebuchet MS"/>
              </a:rPr>
              <a:t>~</a:t>
            </a:r>
            <a:endParaRPr sz="950">
              <a:latin typeface="Trebuchet MS"/>
              <a:cs typeface="Trebuchet MS"/>
            </a:endParaRPr>
          </a:p>
          <a:p>
            <a:pPr marL="12700" marR="70485">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0" dirty="0">
                <a:solidFill>
                  <a:srgbClr val="333333"/>
                </a:solidFill>
                <a:latin typeface="微软雅黑"/>
                <a:cs typeface="微软雅黑"/>
              </a:rPr>
              <a:t>步</a:t>
            </a:r>
            <a:r>
              <a:rPr sz="950" b="1" spc="25" dirty="0">
                <a:solidFill>
                  <a:srgbClr val="333333"/>
                </a:solidFill>
                <a:latin typeface="微软雅黑"/>
                <a:cs typeface="微软雅黑"/>
              </a:rPr>
              <a:t>：检验解析结果。当从服务器的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服务程序在重启后，一般就已经自动从主服务器上同步了数 据配置文件，而且该文件默认会放置在区域配置文件中所定义的目录位置中。随后修改从服务器的网络 参数，把</a:t>
            </a:r>
            <a:r>
              <a:rPr sz="950" b="1" spc="105" dirty="0">
                <a:solidFill>
                  <a:srgbClr val="333333"/>
                </a:solidFill>
                <a:latin typeface="Trebuchet MS"/>
                <a:cs typeface="Trebuchet MS"/>
              </a:rPr>
              <a:t>DNS</a:t>
            </a:r>
            <a:r>
              <a:rPr sz="950" b="1" spc="25" dirty="0">
                <a:solidFill>
                  <a:srgbClr val="333333"/>
                </a:solidFill>
                <a:latin typeface="微软雅黑"/>
                <a:cs typeface="微软雅黑"/>
              </a:rPr>
              <a:t>地址参数修改成</a:t>
            </a:r>
            <a:r>
              <a:rPr sz="950" b="1" spc="-15" dirty="0">
                <a:solidFill>
                  <a:srgbClr val="333333"/>
                </a:solidFill>
                <a:latin typeface="Trebuchet MS"/>
                <a:cs typeface="Trebuchet MS"/>
              </a:rPr>
              <a:t>192.168.10.20</a:t>
            </a:r>
            <a:r>
              <a:rPr sz="950" b="1" spc="-15" dirty="0">
                <a:solidFill>
                  <a:srgbClr val="333333"/>
                </a:solidFill>
                <a:latin typeface="微软雅黑"/>
                <a:cs typeface="微软雅黑"/>
              </a:rPr>
              <a:t>，</a:t>
            </a:r>
            <a:r>
              <a:rPr sz="950" b="1" spc="25" dirty="0">
                <a:solidFill>
                  <a:srgbClr val="333333"/>
                </a:solidFill>
                <a:latin typeface="微软雅黑"/>
                <a:cs typeface="微软雅黑"/>
              </a:rPr>
              <a:t>这样即可使用从服务器自身提供的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 最后就可以使用</a:t>
            </a:r>
            <a:r>
              <a:rPr sz="950" b="1" spc="65" dirty="0">
                <a:solidFill>
                  <a:srgbClr val="333333"/>
                </a:solidFill>
                <a:latin typeface="Trebuchet MS"/>
                <a:cs typeface="Trebuchet MS"/>
              </a:rPr>
              <a:t>nslookup</a:t>
            </a:r>
            <a:r>
              <a:rPr sz="950" b="1" spc="25" dirty="0">
                <a:solidFill>
                  <a:srgbClr val="333333"/>
                </a:solidFill>
                <a:latin typeface="微软雅黑"/>
                <a:cs typeface="微软雅黑"/>
              </a:rPr>
              <a:t>命令顺利看到解析结果了。</a:t>
            </a:r>
            <a:endParaRPr sz="950">
              <a:latin typeface="微软雅黑"/>
              <a:cs typeface="微软雅黑"/>
            </a:endParaRPr>
          </a:p>
          <a:p>
            <a:pPr>
              <a:lnSpc>
                <a:spcPct val="100000"/>
              </a:lnSpc>
              <a:spcBef>
                <a:spcPts val="45"/>
              </a:spcBef>
            </a:pPr>
            <a:endParaRPr sz="900">
              <a:latin typeface="微软雅黑"/>
              <a:cs typeface="微软雅黑"/>
            </a:endParaRPr>
          </a:p>
          <a:p>
            <a:pPr marL="136525" marR="267970">
              <a:lnSpc>
                <a:spcPct val="132400"/>
              </a:lnSpc>
              <a:tabLst>
                <a:tab pos="962660" algn="l"/>
                <a:tab pos="2274570" algn="l"/>
                <a:tab pos="3933825"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cd</a:t>
            </a:r>
            <a:r>
              <a:rPr sz="850" spc="30" dirty="0">
                <a:solidFill>
                  <a:srgbClr val="333333"/>
                </a:solidFill>
                <a:latin typeface="Lucida Console"/>
                <a:cs typeface="Lucida Console"/>
              </a:rPr>
              <a:t> /var/named/slaves[root@linuxprobe slaves]# </a:t>
            </a:r>
            <a:r>
              <a:rPr sz="850" spc="20" dirty="0">
                <a:solidFill>
                  <a:srgbClr val="333333"/>
                </a:solidFill>
                <a:latin typeface="Lucida Console"/>
                <a:cs typeface="Lucida Console"/>
              </a:rPr>
              <a:t>ls </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192.168.10.arpa linuxprobe.com.zone[root@linuxprobe slaves]# nslookup&gt; </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2"/>
              </a:rPr>
              <a:t>www.linuxprobe.comServer</a:t>
            </a:r>
            <a:r>
              <a:rPr sz="850" spc="15" dirty="0">
                <a:solidFill>
                  <a:srgbClr val="333333"/>
                </a:solidFill>
                <a:latin typeface="Lucida Console"/>
                <a:cs typeface="Lucida Console"/>
                <a:hlinkClick r:id="rId2"/>
              </a:rPr>
              <a:t>:</a:t>
            </a:r>
            <a:r>
              <a:rPr sz="850" dirty="0">
                <a:solidFill>
                  <a:srgbClr val="333333"/>
                </a:solidFill>
                <a:latin typeface="Lucida Console"/>
                <a:cs typeface="Lucida Console"/>
              </a:rPr>
              <a:t>	</a:t>
            </a:r>
            <a:r>
              <a:rPr sz="850" spc="30" dirty="0">
                <a:solidFill>
                  <a:srgbClr val="333333"/>
                </a:solidFill>
                <a:latin typeface="Lucida Console"/>
                <a:cs typeface="Lucida Console"/>
              </a:rPr>
              <a:t>192.168.10.20Address</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192.168.10.20#53Name</a:t>
            </a:r>
            <a:r>
              <a:rPr sz="850" spc="1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www.linuxprobe.comAddress: </a:t>
            </a:r>
            <a:r>
              <a:rPr sz="850" spc="30" dirty="0">
                <a:solidFill>
                  <a:srgbClr val="333333"/>
                </a:solidFill>
                <a:latin typeface="Lucida Console"/>
                <a:cs typeface="Lucida Console"/>
              </a:rPr>
              <a:t>192.168.10.10&gt; 192.168.10.1010.10.168.192.in- </a:t>
            </a:r>
            <a:r>
              <a:rPr sz="850" spc="35" dirty="0">
                <a:solidFill>
                  <a:srgbClr val="333333"/>
                </a:solidFill>
                <a:latin typeface="Lucida Console"/>
                <a:cs typeface="Lucida Console"/>
              </a:rPr>
              <a:t> </a:t>
            </a:r>
            <a:r>
              <a:rPr sz="850" spc="30" dirty="0">
                <a:solidFill>
                  <a:srgbClr val="333333"/>
                </a:solidFill>
                <a:latin typeface="Lucida Console"/>
                <a:cs typeface="Lucida Console"/>
              </a:rPr>
              <a:t>addr.arpa	</a:t>
            </a:r>
            <a:r>
              <a:rPr sz="850" spc="25" dirty="0">
                <a:solidFill>
                  <a:srgbClr val="333333"/>
                </a:solidFill>
                <a:latin typeface="Lucida Console"/>
                <a:cs typeface="Lucida Console"/>
              </a:rPr>
              <a:t>name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30" dirty="0">
                <a:solidFill>
                  <a:srgbClr val="333333"/>
                </a:solidFill>
                <a:latin typeface="Lucida Console"/>
                <a:cs typeface="Lucida Console"/>
                <a:hlinkClick r:id="rId4"/>
              </a:rPr>
              <a:t>www.linuxprobe.com.</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7150">
              <a:lnSpc>
                <a:spcPct val="131600"/>
              </a:lnSpc>
            </a:pPr>
            <a:r>
              <a:rPr sz="950" b="1" spc="25" dirty="0">
                <a:solidFill>
                  <a:srgbClr val="333333"/>
                </a:solidFill>
                <a:latin typeface="微软雅黑"/>
                <a:cs typeface="微软雅黑"/>
              </a:rPr>
              <a:t>如果读者的解析地址跟上述不一致，很可能是从服务器的网卡</a:t>
            </a:r>
            <a:r>
              <a:rPr sz="950" b="1" spc="105" dirty="0">
                <a:solidFill>
                  <a:srgbClr val="333333"/>
                </a:solidFill>
                <a:latin typeface="Trebuchet MS"/>
                <a:cs typeface="Trebuchet MS"/>
              </a:rPr>
              <a:t>DNS</a:t>
            </a:r>
            <a:r>
              <a:rPr sz="950" b="1" spc="20" dirty="0">
                <a:solidFill>
                  <a:srgbClr val="333333"/>
                </a:solidFill>
                <a:latin typeface="微软雅黑"/>
                <a:cs typeface="微软雅黑"/>
              </a:rPr>
              <a:t>地址没有指向到本机，顺手修改下就 </a:t>
            </a:r>
            <a:r>
              <a:rPr sz="950" b="1" spc="25" dirty="0">
                <a:solidFill>
                  <a:srgbClr val="333333"/>
                </a:solidFill>
                <a:latin typeface="微软雅黑"/>
                <a:cs typeface="微软雅黑"/>
              </a:rPr>
              <a:t>搞定啦</a:t>
            </a:r>
            <a:r>
              <a:rPr sz="950" b="1" spc="10" dirty="0">
                <a:solidFill>
                  <a:srgbClr val="333333"/>
                </a:solidFill>
                <a:latin typeface="微软雅黑"/>
                <a:cs typeface="微软雅黑"/>
              </a:rPr>
              <a:t>！</a:t>
            </a:r>
            <a:r>
              <a:rPr sz="950" b="1" spc="10" dirty="0">
                <a:solidFill>
                  <a:srgbClr val="333333"/>
                </a:solidFill>
                <a:latin typeface="Trebuchet MS"/>
                <a:cs typeface="Trebuchet MS"/>
              </a:rPr>
              <a:t>~</a:t>
            </a:r>
            <a:endParaRPr sz="950">
              <a:latin typeface="Trebuchet MS"/>
              <a:cs typeface="Trebuchet MS"/>
            </a:endParaRPr>
          </a:p>
        </p:txBody>
      </p:sp>
      <p:sp>
        <p:nvSpPr>
          <p:cNvPr id="21" name="object 2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017374"/>
          <a:ext cx="5655945" cy="942975"/>
        </p:xfrm>
        <a:graphic>
          <a:graphicData uri="http://schemas.openxmlformats.org/drawingml/2006/table">
            <a:tbl>
              <a:tblPr firstRow="1" bandRow="1">
                <a:tableStyleId>{2D5ABB26-0587-4C30-8999-92F81FD0307C}</a:tableStyleId>
              </a:tblPr>
              <a:tblGrid>
                <a:gridCol w="1648460">
                  <a:extLst>
                    <a:ext uri="{9D8B030D-6E8A-4147-A177-3AD203B41FA5}">
                      <a16:colId xmlns:a16="http://schemas.microsoft.com/office/drawing/2014/main" val="20000"/>
                    </a:ext>
                  </a:extLst>
                </a:gridCol>
                <a:gridCol w="1648460">
                  <a:extLst>
                    <a:ext uri="{9D8B030D-6E8A-4147-A177-3AD203B41FA5}">
                      <a16:colId xmlns:a16="http://schemas.microsoft.com/office/drawing/2014/main" val="20001"/>
                    </a:ext>
                  </a:extLst>
                </a:gridCol>
                <a:gridCol w="2344420">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微软雅黑"/>
                          <a:cs typeface="微软雅黑"/>
                        </a:rPr>
                        <a:t>主服务器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微软雅黑"/>
                          <a:cs typeface="微软雅黑"/>
                        </a:rPr>
                        <a:t>从服务器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192.168.10.20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graphicFrame>
        <p:nvGraphicFramePr>
          <p:cNvPr id="3" name="object 3"/>
          <p:cNvGraphicFramePr>
            <a:graphicFrameLocks noGrp="1"/>
          </p:cNvGraphicFramePr>
          <p:nvPr/>
        </p:nvGraphicFramePr>
        <p:xfrm>
          <a:off x="959124" y="6247850"/>
          <a:ext cx="5655945" cy="1638300"/>
        </p:xfrm>
        <a:graphic>
          <a:graphicData uri="http://schemas.openxmlformats.org/drawingml/2006/table">
            <a:tbl>
              <a:tblPr firstRow="1" bandRow="1">
                <a:tableStyleId>{2D5ABB26-0587-4C30-8999-92F81FD0307C}</a:tableStyleId>
              </a:tblPr>
              <a:tblGrid>
                <a:gridCol w="485775">
                  <a:extLst>
                    <a:ext uri="{9D8B030D-6E8A-4147-A177-3AD203B41FA5}">
                      <a16:colId xmlns:a16="http://schemas.microsoft.com/office/drawing/2014/main" val="20000"/>
                    </a:ext>
                  </a:extLst>
                </a:gridCol>
                <a:gridCol w="5154930">
                  <a:extLst>
                    <a:ext uri="{9D8B030D-6E8A-4147-A177-3AD203B41FA5}">
                      <a16:colId xmlns:a16="http://schemas.microsoft.com/office/drawing/2014/main" val="20001"/>
                    </a:ext>
                  </a:extLst>
                </a:gridCol>
              </a:tblGrid>
              <a:tr h="504825">
                <a:tc>
                  <a:txBody>
                    <a:bodyPr/>
                    <a:lstStyle/>
                    <a:p>
                      <a:pPr marL="128270" marR="225425">
                        <a:lnSpc>
                          <a:spcPct val="131600"/>
                        </a:lnSpc>
                        <a:spcBef>
                          <a:spcPts val="300"/>
                        </a:spcBef>
                      </a:pPr>
                      <a:r>
                        <a:rPr sz="950" b="1" dirty="0">
                          <a:solidFill>
                            <a:srgbClr val="333333"/>
                          </a:solidFill>
                          <a:latin typeface="微软雅黑"/>
                          <a:cs typeface="微软雅黑"/>
                        </a:rPr>
                        <a:t>参 数</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b="1" dirty="0">
                          <a:solidFill>
                            <a:srgbClr val="333333"/>
                          </a:solidFill>
                          <a:latin typeface="微软雅黑"/>
                          <a:cs typeface="微软雅黑"/>
                        </a:rPr>
                        <a:t>作用</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rebuchet MS"/>
                          <a:cs typeface="Trebuchet MS"/>
                        </a:rPr>
                        <a:t>-a</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微软雅黑"/>
                          <a:cs typeface="微软雅黑"/>
                        </a:rPr>
                        <a:t>指定加密算法，包括</a:t>
                      </a:r>
                      <a:r>
                        <a:rPr sz="950" spc="70" dirty="0">
                          <a:solidFill>
                            <a:srgbClr val="333333"/>
                          </a:solidFill>
                          <a:latin typeface="Trebuchet MS"/>
                          <a:cs typeface="Trebuchet MS"/>
                        </a:rPr>
                        <a:t>RSAMD5</a:t>
                      </a:r>
                      <a:r>
                        <a:rPr sz="950" spc="70" dirty="0">
                          <a:solidFill>
                            <a:srgbClr val="333333"/>
                          </a:solidFill>
                          <a:latin typeface="微软雅黑"/>
                          <a:cs typeface="微软雅黑"/>
                        </a:rPr>
                        <a:t>（</a:t>
                      </a:r>
                      <a:r>
                        <a:rPr sz="950" spc="70" dirty="0">
                          <a:solidFill>
                            <a:srgbClr val="333333"/>
                          </a:solidFill>
                          <a:latin typeface="Trebuchet MS"/>
                          <a:cs typeface="Trebuchet MS"/>
                        </a:rPr>
                        <a:t>RSA</a:t>
                      </a:r>
                      <a:r>
                        <a:rPr sz="950" spc="70" dirty="0">
                          <a:solidFill>
                            <a:srgbClr val="333333"/>
                          </a:solidFill>
                          <a:latin typeface="微软雅黑"/>
                          <a:cs typeface="微软雅黑"/>
                        </a:rPr>
                        <a:t>）</a:t>
                      </a:r>
                      <a:r>
                        <a:rPr sz="950" spc="25" dirty="0">
                          <a:solidFill>
                            <a:srgbClr val="333333"/>
                          </a:solidFill>
                          <a:latin typeface="微软雅黑"/>
                          <a:cs typeface="微软雅黑"/>
                        </a:rPr>
                        <a:t>、</a:t>
                      </a:r>
                      <a:r>
                        <a:rPr sz="950" spc="65" dirty="0">
                          <a:solidFill>
                            <a:srgbClr val="333333"/>
                          </a:solidFill>
                          <a:latin typeface="Trebuchet MS"/>
                          <a:cs typeface="Trebuchet MS"/>
                        </a:rPr>
                        <a:t>RSASHA1</a:t>
                      </a:r>
                      <a:r>
                        <a:rPr sz="950" spc="25" dirty="0">
                          <a:solidFill>
                            <a:srgbClr val="333333"/>
                          </a:solidFill>
                          <a:latin typeface="微软雅黑"/>
                          <a:cs typeface="微软雅黑"/>
                        </a:rPr>
                        <a:t>、</a:t>
                      </a:r>
                      <a:r>
                        <a:rPr sz="950" spc="85" dirty="0">
                          <a:solidFill>
                            <a:srgbClr val="333333"/>
                          </a:solidFill>
                          <a:latin typeface="Trebuchet MS"/>
                          <a:cs typeface="Trebuchet MS"/>
                        </a:rPr>
                        <a:t>DSA</a:t>
                      </a:r>
                      <a:r>
                        <a:rPr sz="950" spc="25" dirty="0">
                          <a:solidFill>
                            <a:srgbClr val="333333"/>
                          </a:solidFill>
                          <a:latin typeface="微软雅黑"/>
                          <a:cs typeface="微软雅黑"/>
                        </a:rPr>
                        <a:t>、</a:t>
                      </a:r>
                      <a:r>
                        <a:rPr sz="950" spc="65" dirty="0">
                          <a:solidFill>
                            <a:srgbClr val="333333"/>
                          </a:solidFill>
                          <a:latin typeface="Trebuchet MS"/>
                          <a:cs typeface="Trebuchet MS"/>
                        </a:rPr>
                        <a:t>NSEC3RSASHA1</a:t>
                      </a:r>
                      <a:r>
                        <a:rPr sz="950" spc="25" dirty="0">
                          <a:solidFill>
                            <a:srgbClr val="333333"/>
                          </a:solidFill>
                          <a:latin typeface="微软雅黑"/>
                          <a:cs typeface="微软雅黑"/>
                        </a:rPr>
                        <a:t>、</a:t>
                      </a:r>
                      <a:r>
                        <a:rPr sz="950" spc="75" dirty="0">
                          <a:solidFill>
                            <a:srgbClr val="333333"/>
                          </a:solidFill>
                          <a:latin typeface="Trebuchet MS"/>
                          <a:cs typeface="Trebuchet MS"/>
                        </a:rPr>
                        <a:t>NSEC3DSA</a:t>
                      </a:r>
                      <a:endParaRPr sz="950">
                        <a:latin typeface="Trebuchet MS"/>
                        <a:cs typeface="Trebuchet MS"/>
                      </a:endParaRPr>
                    </a:p>
                    <a:p>
                      <a:pPr marL="128270">
                        <a:lnSpc>
                          <a:spcPct val="100000"/>
                        </a:lnSpc>
                        <a:spcBef>
                          <a:spcPts val="360"/>
                        </a:spcBef>
                      </a:pPr>
                      <a:r>
                        <a:rPr sz="950" dirty="0">
                          <a:solidFill>
                            <a:srgbClr val="333333"/>
                          </a:solidFill>
                          <a:latin typeface="微软雅黑"/>
                          <a:cs typeface="微软雅黑"/>
                        </a:rPr>
                        <a:t>等</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15" dirty="0">
                          <a:solidFill>
                            <a:srgbClr val="333333"/>
                          </a:solidFill>
                          <a:latin typeface="Trebuchet MS"/>
                          <a:cs typeface="Trebuchet MS"/>
                        </a:rPr>
                        <a:t>-b</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密钥长度（</a:t>
                      </a:r>
                      <a:r>
                        <a:rPr sz="950" dirty="0">
                          <a:solidFill>
                            <a:srgbClr val="333333"/>
                          </a:solidFill>
                          <a:latin typeface="Trebuchet MS"/>
                          <a:cs typeface="Trebuchet MS"/>
                        </a:rPr>
                        <a:t>HMAC-MD5</a:t>
                      </a:r>
                      <a:r>
                        <a:rPr sz="950" dirty="0">
                          <a:solidFill>
                            <a:srgbClr val="333333"/>
                          </a:solidFill>
                          <a:latin typeface="微软雅黑"/>
                          <a:cs typeface="微软雅黑"/>
                        </a:rPr>
                        <a:t>的密钥长度在</a:t>
                      </a:r>
                      <a:r>
                        <a:rPr sz="950" dirty="0">
                          <a:solidFill>
                            <a:srgbClr val="333333"/>
                          </a:solidFill>
                          <a:latin typeface="Trebuchet MS"/>
                          <a:cs typeface="Trebuchet MS"/>
                        </a:rPr>
                        <a:t>1~512</a:t>
                      </a:r>
                      <a:r>
                        <a:rPr sz="950" dirty="0">
                          <a:solidFill>
                            <a:srgbClr val="333333"/>
                          </a:solidFill>
                          <a:latin typeface="微软雅黑"/>
                          <a:cs typeface="微软雅黑"/>
                        </a:rPr>
                        <a:t>位之间）</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20" dirty="0">
                          <a:solidFill>
                            <a:srgbClr val="333333"/>
                          </a:solidFill>
                          <a:latin typeface="Trebuchet MS"/>
                          <a:cs typeface="Trebuchet MS"/>
                        </a:rPr>
                        <a:t>-n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密钥的类型（</a:t>
                      </a:r>
                      <a:r>
                        <a:rPr sz="950" dirty="0">
                          <a:solidFill>
                            <a:srgbClr val="333333"/>
                          </a:solidFill>
                          <a:latin typeface="Trebuchet MS"/>
                          <a:cs typeface="Trebuchet MS"/>
                        </a:rPr>
                        <a:t>HOST</a:t>
                      </a:r>
                      <a:r>
                        <a:rPr sz="950" dirty="0">
                          <a:solidFill>
                            <a:srgbClr val="333333"/>
                          </a:solidFill>
                          <a:latin typeface="微软雅黑"/>
                          <a:cs typeface="微软雅黑"/>
                        </a:rPr>
                        <a:t>表示与主机相关）</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bl>
          </a:graphicData>
        </a:graphic>
      </p:graphicFrame>
      <p:sp>
        <p:nvSpPr>
          <p:cNvPr id="4" name="object 4"/>
          <p:cNvSpPr txBox="1"/>
          <p:nvPr/>
        </p:nvSpPr>
        <p:spPr>
          <a:xfrm>
            <a:off x="946442" y="365266"/>
            <a:ext cx="1172210" cy="174625"/>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13.4</a:t>
            </a:r>
            <a:r>
              <a:rPr sz="950" b="1" spc="-35" dirty="0">
                <a:solidFill>
                  <a:srgbClr val="333333"/>
                </a:solidFill>
                <a:latin typeface="Trebuchet MS"/>
                <a:cs typeface="Trebuchet MS"/>
              </a:rPr>
              <a:t> </a:t>
            </a:r>
            <a:r>
              <a:rPr sz="950" b="1" spc="25" dirty="0">
                <a:solidFill>
                  <a:srgbClr val="333333"/>
                </a:solidFill>
                <a:latin typeface="微软雅黑"/>
                <a:cs typeface="微软雅黑"/>
              </a:rPr>
              <a:t>安全的加密传输</a:t>
            </a:r>
            <a:endParaRPr sz="950">
              <a:latin typeface="微软雅黑"/>
              <a:cs typeface="微软雅黑"/>
            </a:endParaRPr>
          </a:p>
        </p:txBody>
      </p:sp>
      <p:sp>
        <p:nvSpPr>
          <p:cNvPr id="5" name="object 5"/>
          <p:cNvSpPr txBox="1"/>
          <p:nvPr/>
        </p:nvSpPr>
        <p:spPr>
          <a:xfrm>
            <a:off x="946442" y="628261"/>
            <a:ext cx="5636260" cy="2226945"/>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前文反复提及，域名解析服务是互联网基础设施中重要的一环，几乎所有的网络应用都依赖于</a:t>
            </a:r>
            <a:r>
              <a:rPr sz="950" b="1" spc="105" dirty="0">
                <a:solidFill>
                  <a:srgbClr val="333333"/>
                </a:solidFill>
                <a:latin typeface="Trebuchet MS"/>
                <a:cs typeface="Trebuchet MS"/>
              </a:rPr>
              <a:t>DNS</a:t>
            </a:r>
            <a:r>
              <a:rPr sz="950" b="1" spc="25" dirty="0">
                <a:solidFill>
                  <a:srgbClr val="333333"/>
                </a:solidFill>
                <a:latin typeface="微软雅黑"/>
                <a:cs typeface="微软雅黑"/>
              </a:rPr>
              <a:t>才能 正常运行。如果</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服务发生故障，那么即便</a:t>
            </a:r>
            <a:r>
              <a:rPr sz="950" b="1" spc="65" dirty="0">
                <a:solidFill>
                  <a:srgbClr val="333333"/>
                </a:solidFill>
                <a:latin typeface="Trebuchet MS"/>
                <a:cs typeface="Trebuchet MS"/>
              </a:rPr>
              <a:t>Web</a:t>
            </a:r>
            <a:r>
              <a:rPr sz="950" b="1" spc="20" dirty="0">
                <a:solidFill>
                  <a:srgbClr val="333333"/>
                </a:solidFill>
                <a:latin typeface="微软雅黑"/>
                <a:cs typeface="微软雅黑"/>
              </a:rPr>
              <a:t>网站或电子邮件系统服务等都正常运行，用户也无法 </a:t>
            </a:r>
            <a:r>
              <a:rPr sz="950" b="1" spc="25" dirty="0">
                <a:solidFill>
                  <a:srgbClr val="333333"/>
                </a:solidFill>
                <a:latin typeface="微软雅黑"/>
                <a:cs typeface="微软雅黑"/>
              </a:rPr>
              <a:t>找到并使用它们了。</a:t>
            </a:r>
            <a:endParaRPr sz="950">
              <a:latin typeface="微软雅黑"/>
              <a:cs typeface="微软雅黑"/>
            </a:endParaRPr>
          </a:p>
          <a:p>
            <a:pPr marL="12700" marR="13970" algn="just">
              <a:lnSpc>
                <a:spcPct val="131600"/>
              </a:lnSpc>
              <a:spcBef>
                <a:spcPts val="750"/>
              </a:spcBef>
            </a:pPr>
            <a:r>
              <a:rPr sz="950" b="1" spc="25" dirty="0">
                <a:solidFill>
                  <a:srgbClr val="333333"/>
                </a:solidFill>
                <a:latin typeface="微软雅黑"/>
                <a:cs typeface="微软雅黑"/>
              </a:rPr>
              <a:t>互联网中的绝大多数</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服务器（超过</a:t>
            </a:r>
            <a:r>
              <a:rPr sz="950" b="1" spc="60" dirty="0">
                <a:solidFill>
                  <a:srgbClr val="333333"/>
                </a:solidFill>
                <a:latin typeface="Trebuchet MS"/>
                <a:cs typeface="Trebuchet MS"/>
              </a:rPr>
              <a:t>95%</a:t>
            </a:r>
            <a:r>
              <a:rPr sz="950" b="1" spc="60" dirty="0">
                <a:solidFill>
                  <a:srgbClr val="333333"/>
                </a:solidFill>
                <a:latin typeface="微软雅黑"/>
                <a:cs typeface="微软雅黑"/>
              </a:rPr>
              <a:t>）</a:t>
            </a:r>
            <a:r>
              <a:rPr sz="950" b="1" spc="25" dirty="0">
                <a:solidFill>
                  <a:srgbClr val="333333"/>
                </a:solidFill>
                <a:latin typeface="微软雅黑"/>
                <a:cs typeface="微软雅黑"/>
              </a:rPr>
              <a:t>都是基于</a:t>
            </a:r>
            <a:r>
              <a:rPr sz="950" b="1" spc="100" dirty="0">
                <a:solidFill>
                  <a:srgbClr val="333333"/>
                </a:solidFill>
                <a:latin typeface="Trebuchet MS"/>
                <a:cs typeface="Trebuchet MS"/>
              </a:rPr>
              <a:t>BIND</a:t>
            </a:r>
            <a:r>
              <a:rPr sz="950" b="1" spc="25" dirty="0">
                <a:solidFill>
                  <a:srgbClr val="333333"/>
                </a:solidFill>
                <a:latin typeface="微软雅黑"/>
                <a:cs typeface="微软雅黑"/>
              </a:rPr>
              <a:t>域名解析服务搭建的，而</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服务程序为 了提供安全的解析服务，已经对</a:t>
            </a:r>
            <a:r>
              <a:rPr sz="950" b="1" spc="40" dirty="0">
                <a:solidFill>
                  <a:srgbClr val="333333"/>
                </a:solidFill>
                <a:latin typeface="Trebuchet MS"/>
                <a:cs typeface="Trebuchet MS"/>
              </a:rPr>
              <a:t>TSIG</a:t>
            </a:r>
            <a:r>
              <a:rPr sz="950" b="1" spc="-60" dirty="0">
                <a:solidFill>
                  <a:srgbClr val="333333"/>
                </a:solidFill>
                <a:latin typeface="Trebuchet MS"/>
                <a:cs typeface="Trebuchet MS"/>
              </a:rPr>
              <a:t> </a:t>
            </a:r>
            <a:r>
              <a:rPr sz="950" b="1" spc="25" dirty="0">
                <a:solidFill>
                  <a:srgbClr val="333333"/>
                </a:solidFill>
                <a:latin typeface="Trebuchet MS"/>
                <a:cs typeface="Trebuchet MS"/>
              </a:rPr>
              <a:t>RFC</a:t>
            </a:r>
            <a:r>
              <a:rPr sz="950" b="1" spc="-60" dirty="0">
                <a:solidFill>
                  <a:srgbClr val="333333"/>
                </a:solidFill>
                <a:latin typeface="Trebuchet MS"/>
                <a:cs typeface="Trebuchet MS"/>
              </a:rPr>
              <a:t> </a:t>
            </a:r>
            <a:r>
              <a:rPr sz="950" b="1" dirty="0">
                <a:solidFill>
                  <a:srgbClr val="333333"/>
                </a:solidFill>
                <a:latin typeface="Trebuchet MS"/>
                <a:cs typeface="Trebuchet MS"/>
              </a:rPr>
              <a:t>2845</a:t>
            </a:r>
            <a:r>
              <a:rPr sz="950" b="1" spc="25" dirty="0">
                <a:solidFill>
                  <a:srgbClr val="333333"/>
                </a:solidFill>
                <a:latin typeface="微软雅黑"/>
                <a:cs typeface="微软雅黑"/>
              </a:rPr>
              <a:t>加密机制提供了支持。</a:t>
            </a:r>
            <a:r>
              <a:rPr sz="950" b="1" spc="40" dirty="0">
                <a:solidFill>
                  <a:srgbClr val="333333"/>
                </a:solidFill>
                <a:latin typeface="Trebuchet MS"/>
                <a:cs typeface="Trebuchet MS"/>
              </a:rPr>
              <a:t>TSIG</a:t>
            </a:r>
            <a:r>
              <a:rPr sz="950" b="1" spc="25" dirty="0">
                <a:solidFill>
                  <a:srgbClr val="333333"/>
                </a:solidFill>
                <a:latin typeface="微软雅黑"/>
                <a:cs typeface="微软雅黑"/>
              </a:rPr>
              <a:t>主要是利用了密码编码的方 式来保护区域信息的传输（</a:t>
            </a:r>
            <a:r>
              <a:rPr sz="950" b="1" spc="50" dirty="0">
                <a:solidFill>
                  <a:srgbClr val="333333"/>
                </a:solidFill>
                <a:latin typeface="Trebuchet MS"/>
                <a:cs typeface="Trebuchet MS"/>
              </a:rPr>
              <a:t>Zone</a:t>
            </a:r>
            <a:r>
              <a:rPr sz="950" b="1" spc="-35" dirty="0">
                <a:solidFill>
                  <a:srgbClr val="333333"/>
                </a:solidFill>
                <a:latin typeface="Trebuchet MS"/>
                <a:cs typeface="Trebuchet MS"/>
              </a:rPr>
              <a:t> </a:t>
            </a:r>
            <a:r>
              <a:rPr sz="950" b="1" spc="40" dirty="0">
                <a:solidFill>
                  <a:srgbClr val="333333"/>
                </a:solidFill>
                <a:latin typeface="Trebuchet MS"/>
                <a:cs typeface="Trebuchet MS"/>
              </a:rPr>
              <a:t>Transfer</a:t>
            </a:r>
            <a:r>
              <a:rPr sz="950" b="1" spc="25" dirty="0">
                <a:solidFill>
                  <a:srgbClr val="333333"/>
                </a:solidFill>
                <a:latin typeface="微软雅黑"/>
                <a:cs typeface="微软雅黑"/>
              </a:rPr>
              <a:t>），即</a:t>
            </a:r>
            <a:r>
              <a:rPr sz="950" b="1" spc="40" dirty="0">
                <a:solidFill>
                  <a:srgbClr val="333333"/>
                </a:solidFill>
                <a:latin typeface="Trebuchet MS"/>
                <a:cs typeface="Trebuchet MS"/>
              </a:rPr>
              <a:t>TSIG</a:t>
            </a:r>
            <a:r>
              <a:rPr sz="950" b="1" spc="25" dirty="0">
                <a:solidFill>
                  <a:srgbClr val="333333"/>
                </a:solidFill>
                <a:latin typeface="微软雅黑"/>
                <a:cs typeface="微软雅黑"/>
              </a:rPr>
              <a:t>加密机制保证了</a:t>
            </a:r>
            <a:r>
              <a:rPr sz="950" b="1" spc="105" dirty="0">
                <a:solidFill>
                  <a:srgbClr val="333333"/>
                </a:solidFill>
                <a:latin typeface="Trebuchet MS"/>
                <a:cs typeface="Trebuchet MS"/>
              </a:rPr>
              <a:t>DNS</a:t>
            </a:r>
            <a:r>
              <a:rPr sz="950" b="1" spc="20" dirty="0">
                <a:solidFill>
                  <a:srgbClr val="333333"/>
                </a:solidFill>
                <a:latin typeface="微软雅黑"/>
                <a:cs typeface="微软雅黑"/>
              </a:rPr>
              <a:t>服务器之间传输域名区域信 </a:t>
            </a:r>
            <a:r>
              <a:rPr sz="950" b="1" spc="25" dirty="0">
                <a:solidFill>
                  <a:srgbClr val="333333"/>
                </a:solidFill>
                <a:latin typeface="微软雅黑"/>
                <a:cs typeface="微软雅黑"/>
              </a:rPr>
              <a:t>息的安全性。</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接下来的实验依然使用了表</a:t>
            </a:r>
            <a:r>
              <a:rPr sz="950" b="1" spc="-10" dirty="0">
                <a:solidFill>
                  <a:srgbClr val="333333"/>
                </a:solidFill>
                <a:latin typeface="Trebuchet MS"/>
                <a:cs typeface="Trebuchet MS"/>
              </a:rPr>
              <a:t>13-2</a:t>
            </a:r>
            <a:r>
              <a:rPr sz="950" b="1" spc="25" dirty="0">
                <a:solidFill>
                  <a:srgbClr val="333333"/>
                </a:solidFill>
                <a:latin typeface="微软雅黑"/>
                <a:cs typeface="微软雅黑"/>
              </a:rPr>
              <a:t>中的两台服务器。</a:t>
            </a:r>
            <a:endParaRPr sz="950">
              <a:latin typeface="微软雅黑"/>
              <a:cs typeface="微软雅黑"/>
            </a:endParaRPr>
          </a:p>
          <a:p>
            <a:pPr marL="12700" marR="12700">
              <a:lnSpc>
                <a:spcPct val="131600"/>
              </a:lnSpc>
              <a:spcBef>
                <a:spcPts val="750"/>
              </a:spcBef>
            </a:pPr>
            <a:r>
              <a:rPr sz="950" b="1" spc="25" dirty="0">
                <a:solidFill>
                  <a:srgbClr val="333333"/>
                </a:solidFill>
                <a:latin typeface="微软雅黑"/>
                <a:cs typeface="微软雅黑"/>
              </a:rPr>
              <a:t>书接上回。前面在从服务器上配妥</a:t>
            </a:r>
            <a:r>
              <a:rPr sz="950" b="1" spc="55" dirty="0">
                <a:solidFill>
                  <a:srgbClr val="333333"/>
                </a:solidFill>
                <a:latin typeface="Trebuchet MS"/>
                <a:cs typeface="Trebuchet MS"/>
              </a:rPr>
              <a:t>bind</a:t>
            </a:r>
            <a:r>
              <a:rPr sz="950" b="1" spc="20" dirty="0">
                <a:solidFill>
                  <a:srgbClr val="333333"/>
                </a:solidFill>
                <a:latin typeface="微软雅黑"/>
                <a:cs typeface="微软雅黑"/>
              </a:rPr>
              <a:t>服务程序并重启后，即可看到从主服务器中获取到的数据配置文 </a:t>
            </a:r>
            <a:r>
              <a:rPr sz="950" b="1" spc="25" dirty="0">
                <a:solidFill>
                  <a:srgbClr val="333333"/>
                </a:solidFill>
                <a:latin typeface="微软雅黑"/>
                <a:cs typeface="微软雅黑"/>
              </a:rPr>
              <a:t>件。</a:t>
            </a:r>
            <a:endParaRPr sz="950">
              <a:latin typeface="微软雅黑"/>
              <a:cs typeface="微软雅黑"/>
            </a:endParaRPr>
          </a:p>
        </p:txBody>
      </p:sp>
      <p:grpSp>
        <p:nvGrpSpPr>
          <p:cNvPr id="6" name="object 6"/>
          <p:cNvGrpSpPr/>
          <p:nvPr/>
        </p:nvGrpSpPr>
        <p:grpSpPr>
          <a:xfrm>
            <a:off x="959124" y="4446799"/>
            <a:ext cx="5651500" cy="838835"/>
            <a:chOff x="959124" y="4446799"/>
            <a:chExt cx="5651500" cy="838835"/>
          </a:xfrm>
        </p:grpSpPr>
        <p:sp>
          <p:nvSpPr>
            <p:cNvPr id="7" name="object 7"/>
            <p:cNvSpPr/>
            <p:nvPr/>
          </p:nvSpPr>
          <p:spPr>
            <a:xfrm>
              <a:off x="963889" y="4451564"/>
              <a:ext cx="5641975" cy="829310"/>
            </a:xfrm>
            <a:custGeom>
              <a:avLst/>
              <a:gdLst/>
              <a:ahLst/>
              <a:cxnLst/>
              <a:rect l="l" t="t" r="r" b="b"/>
              <a:pathLst>
                <a:path w="5641975" h="829310">
                  <a:moveTo>
                    <a:pt x="5617597" y="829060"/>
                  </a:moveTo>
                  <a:lnTo>
                    <a:pt x="23823" y="829060"/>
                  </a:lnTo>
                  <a:lnTo>
                    <a:pt x="20659" y="828907"/>
                  </a:lnTo>
                  <a:lnTo>
                    <a:pt x="0" y="808209"/>
                  </a:lnTo>
                  <a:lnTo>
                    <a:pt x="0" y="805236"/>
                  </a:lnTo>
                  <a:lnTo>
                    <a:pt x="0" y="20545"/>
                  </a:lnTo>
                  <a:lnTo>
                    <a:pt x="20659" y="0"/>
                  </a:lnTo>
                  <a:lnTo>
                    <a:pt x="5620752" y="0"/>
                  </a:lnTo>
                  <a:lnTo>
                    <a:pt x="5641421" y="20545"/>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8" name="object 8"/>
            <p:cNvSpPr/>
            <p:nvPr/>
          </p:nvSpPr>
          <p:spPr>
            <a:xfrm>
              <a:off x="963889" y="4451564"/>
              <a:ext cx="5641975" cy="829310"/>
            </a:xfrm>
            <a:custGeom>
              <a:avLst/>
              <a:gdLst/>
              <a:ahLst/>
              <a:cxnLst/>
              <a:rect l="l" t="t" r="r" b="b"/>
              <a:pathLst>
                <a:path w="5641975" h="829310">
                  <a:moveTo>
                    <a:pt x="0" y="805236"/>
                  </a:moveTo>
                  <a:lnTo>
                    <a:pt x="0" y="23823"/>
                  </a:lnTo>
                  <a:lnTo>
                    <a:pt x="0" y="20545"/>
                  </a:lnTo>
                  <a:lnTo>
                    <a:pt x="600" y="17419"/>
                  </a:lnTo>
                  <a:lnTo>
                    <a:pt x="1810" y="14589"/>
                  </a:lnTo>
                  <a:lnTo>
                    <a:pt x="3020" y="11616"/>
                  </a:lnTo>
                  <a:lnTo>
                    <a:pt x="4745" y="9081"/>
                  </a:lnTo>
                  <a:lnTo>
                    <a:pt x="20659" y="0"/>
                  </a:lnTo>
                  <a:lnTo>
                    <a:pt x="23823" y="0"/>
                  </a:lnTo>
                  <a:lnTo>
                    <a:pt x="5617597" y="0"/>
                  </a:lnTo>
                  <a:lnTo>
                    <a:pt x="5620752" y="0"/>
                  </a:lnTo>
                  <a:lnTo>
                    <a:pt x="5623792" y="447"/>
                  </a:lnTo>
                  <a:lnTo>
                    <a:pt x="5639610" y="14589"/>
                  </a:lnTo>
                  <a:lnTo>
                    <a:pt x="5640821" y="17419"/>
                  </a:lnTo>
                  <a:lnTo>
                    <a:pt x="5641421" y="20545"/>
                  </a:lnTo>
                  <a:lnTo>
                    <a:pt x="5641421" y="23823"/>
                  </a:lnTo>
                  <a:lnTo>
                    <a:pt x="5641421" y="805236"/>
                  </a:lnTo>
                  <a:lnTo>
                    <a:pt x="5641421" y="808209"/>
                  </a:lnTo>
                  <a:lnTo>
                    <a:pt x="5640821" y="811192"/>
                  </a:lnTo>
                  <a:lnTo>
                    <a:pt x="5639610" y="814022"/>
                  </a:lnTo>
                  <a:lnTo>
                    <a:pt x="5638400" y="816853"/>
                  </a:lnTo>
                  <a:lnTo>
                    <a:pt x="5626717" y="826830"/>
                  </a:lnTo>
                  <a:lnTo>
                    <a:pt x="5623792" y="828164"/>
                  </a:lnTo>
                  <a:lnTo>
                    <a:pt x="5620752" y="828907"/>
                  </a:lnTo>
                  <a:lnTo>
                    <a:pt x="5617597" y="829060"/>
                  </a:lnTo>
                  <a:lnTo>
                    <a:pt x="23823" y="829060"/>
                  </a:lnTo>
                  <a:lnTo>
                    <a:pt x="20659" y="828907"/>
                  </a:lnTo>
                  <a:lnTo>
                    <a:pt x="17629" y="828164"/>
                  </a:lnTo>
                  <a:lnTo>
                    <a:pt x="14703" y="826830"/>
                  </a:lnTo>
                  <a:lnTo>
                    <a:pt x="11787" y="825639"/>
                  </a:lnTo>
                  <a:lnTo>
                    <a:pt x="1810" y="814022"/>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532665"/>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4485348"/>
            <a:ext cx="5544185" cy="1609725"/>
          </a:xfrm>
          <a:prstGeom prst="rect">
            <a:avLst/>
          </a:prstGeom>
        </p:spPr>
        <p:txBody>
          <a:bodyPr vert="horz" wrap="square" lIns="0" tIns="11430" rIns="0" bIns="0" rtlCol="0">
            <a:spAutoFit/>
          </a:bodyPr>
          <a:lstStyle/>
          <a:p>
            <a:pPr marL="136525" marR="5080">
              <a:lnSpc>
                <a:spcPct val="132400"/>
              </a:lnSpc>
              <a:spcBef>
                <a:spcPts val="90"/>
              </a:spcBef>
              <a:tabLst>
                <a:tab pos="2686685"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ls</a:t>
            </a:r>
            <a:r>
              <a:rPr sz="850" spc="35" dirty="0">
                <a:solidFill>
                  <a:srgbClr val="333333"/>
                </a:solidFill>
                <a:latin typeface="Lucida Console"/>
                <a:cs typeface="Lucida Console"/>
              </a:rPr>
              <a:t> </a:t>
            </a:r>
            <a:r>
              <a:rPr sz="850" spc="25" dirty="0">
                <a:solidFill>
                  <a:srgbClr val="333333"/>
                </a:solidFill>
                <a:latin typeface="Lucida Console"/>
                <a:cs typeface="Lucida Console"/>
              </a:rPr>
              <a:t>-al</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/var/named/slaves/total</a:t>
            </a:r>
            <a:r>
              <a:rPr sz="850" spc="35" dirty="0">
                <a:solidFill>
                  <a:srgbClr val="333333"/>
                </a:solidFill>
                <a:latin typeface="Lucida Console"/>
                <a:cs typeface="Lucida Console"/>
              </a:rPr>
              <a:t> </a:t>
            </a:r>
            <a:r>
              <a:rPr sz="850" spc="30" dirty="0">
                <a:solidFill>
                  <a:srgbClr val="333333"/>
                </a:solidFill>
                <a:latin typeface="Lucida Console"/>
                <a:cs typeface="Lucida Console"/>
              </a:rPr>
              <a:t>8drwxrwx---. </a:t>
            </a:r>
            <a:r>
              <a:rPr sz="850" spc="15" dirty="0">
                <a:solidFill>
                  <a:srgbClr val="333333"/>
                </a:solidFill>
                <a:latin typeface="Lucida Console"/>
                <a:cs typeface="Lucida Console"/>
              </a:rPr>
              <a:t>2</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named</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named </a:t>
            </a:r>
            <a:r>
              <a:rPr sz="850" spc="-495" dirty="0">
                <a:solidFill>
                  <a:srgbClr val="333333"/>
                </a:solidFill>
                <a:latin typeface="Lucida Console"/>
                <a:cs typeface="Lucida Console"/>
              </a:rPr>
              <a:t> </a:t>
            </a:r>
            <a:r>
              <a:rPr sz="850" spc="20" dirty="0">
                <a:solidFill>
                  <a:srgbClr val="333333"/>
                </a:solidFill>
                <a:latin typeface="Lucida Console"/>
                <a:cs typeface="Lucida Console"/>
              </a:rPr>
              <a:t>56</a:t>
            </a:r>
            <a:r>
              <a:rPr sz="850" spc="40" dirty="0">
                <a:solidFill>
                  <a:srgbClr val="333333"/>
                </a:solidFill>
                <a:latin typeface="Lucida Console"/>
                <a:cs typeface="Lucida Console"/>
              </a:rPr>
              <a:t> </a:t>
            </a:r>
            <a:r>
              <a:rPr sz="850" spc="25" dirty="0">
                <a:solidFill>
                  <a:srgbClr val="333333"/>
                </a:solidFill>
                <a:latin typeface="Lucida Console"/>
                <a:cs typeface="Lucida Console"/>
              </a:rPr>
              <a:t>Mar</a:t>
            </a:r>
            <a:r>
              <a:rPr sz="850" spc="40" dirty="0">
                <a:solidFill>
                  <a:srgbClr val="333333"/>
                </a:solidFill>
                <a:latin typeface="Lucida Console"/>
                <a:cs typeface="Lucida Console"/>
              </a:rPr>
              <a:t> </a:t>
            </a:r>
            <a:r>
              <a:rPr sz="850" spc="20" dirty="0">
                <a:solidFill>
                  <a:srgbClr val="333333"/>
                </a:solidFill>
                <a:latin typeface="Lucida Console"/>
                <a:cs typeface="Lucida Console"/>
              </a:rPr>
              <a:t>12</a:t>
            </a:r>
            <a:r>
              <a:rPr sz="850" spc="40" dirty="0">
                <a:solidFill>
                  <a:srgbClr val="333333"/>
                </a:solidFill>
                <a:latin typeface="Lucida Console"/>
                <a:cs typeface="Lucida Console"/>
              </a:rPr>
              <a:t> </a:t>
            </a:r>
            <a:r>
              <a:rPr sz="850" spc="25" dirty="0">
                <a:solidFill>
                  <a:srgbClr val="333333"/>
                </a:solidFill>
                <a:latin typeface="Lucida Console"/>
                <a:cs typeface="Lucida Console"/>
              </a:rPr>
              <a:t>09:53</a:t>
            </a:r>
            <a:r>
              <a:rPr sz="850" spc="40" dirty="0">
                <a:solidFill>
                  <a:srgbClr val="333333"/>
                </a:solidFill>
                <a:latin typeface="Lucida Console"/>
                <a:cs typeface="Lucida Console"/>
              </a:rPr>
              <a:t> </a:t>
            </a:r>
            <a:r>
              <a:rPr sz="850" spc="30" dirty="0">
                <a:solidFill>
                  <a:srgbClr val="333333"/>
                </a:solidFill>
                <a:latin typeface="Lucida Console"/>
                <a:cs typeface="Lucida Console"/>
              </a:rPr>
              <a:t>.drwxrwx--T.</a:t>
            </a:r>
            <a:r>
              <a:rPr sz="850" spc="40" dirty="0">
                <a:solidFill>
                  <a:srgbClr val="333333"/>
                </a:solidFill>
                <a:latin typeface="Lucida Console"/>
                <a:cs typeface="Lucida Console"/>
              </a:rPr>
              <a:t> </a:t>
            </a:r>
            <a:r>
              <a:rPr sz="850" spc="15" dirty="0">
                <a:solidFill>
                  <a:srgbClr val="333333"/>
                </a:solidFill>
                <a:latin typeface="Lucida Console"/>
                <a:cs typeface="Lucida Console"/>
              </a:rPr>
              <a:t>6</a:t>
            </a:r>
            <a:r>
              <a:rPr sz="850" spc="45" dirty="0">
                <a:solidFill>
                  <a:srgbClr val="333333"/>
                </a:solidFill>
                <a:latin typeface="Lucida Console"/>
                <a:cs typeface="Lucida Console"/>
              </a:rPr>
              <a:t> </a:t>
            </a:r>
            <a:r>
              <a:rPr sz="850" spc="25" dirty="0">
                <a:solidFill>
                  <a:srgbClr val="333333"/>
                </a:solidFill>
                <a:latin typeface="Lucida Console"/>
                <a:cs typeface="Lucida Console"/>
              </a:rPr>
              <a:t>root	named 141</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 </a:t>
            </a:r>
            <a:r>
              <a:rPr sz="850" spc="20" dirty="0">
                <a:solidFill>
                  <a:srgbClr val="333333"/>
                </a:solidFill>
                <a:latin typeface="Lucida Console"/>
                <a:cs typeface="Lucida Console"/>
              </a:rPr>
              <a:t>12</a:t>
            </a:r>
            <a:r>
              <a:rPr sz="850" spc="30" dirty="0">
                <a:solidFill>
                  <a:srgbClr val="333333"/>
                </a:solidFill>
                <a:latin typeface="Lucida Console"/>
                <a:cs typeface="Lucida Console"/>
              </a:rPr>
              <a:t> </a:t>
            </a:r>
            <a:r>
              <a:rPr sz="850" spc="25" dirty="0">
                <a:solidFill>
                  <a:srgbClr val="333333"/>
                </a:solidFill>
                <a:latin typeface="Lucida Console"/>
                <a:cs typeface="Lucida Console"/>
              </a:rPr>
              <a:t>09:57</a:t>
            </a:r>
            <a:r>
              <a:rPr sz="850" spc="30" dirty="0">
                <a:solidFill>
                  <a:srgbClr val="333333"/>
                </a:solidFill>
                <a:latin typeface="Lucida Console"/>
                <a:cs typeface="Lucida Console"/>
              </a:rPr>
              <a:t> ..-rw-r--r--.</a:t>
            </a:r>
            <a:r>
              <a:rPr sz="850" spc="25" dirty="0">
                <a:solidFill>
                  <a:srgbClr val="333333"/>
                </a:solidFill>
                <a:latin typeface="Lucida Console"/>
                <a:cs typeface="Lucida Console"/>
              </a:rPr>
              <a:t> </a:t>
            </a:r>
            <a:r>
              <a:rPr sz="850" spc="15" dirty="0">
                <a:solidFill>
                  <a:srgbClr val="333333"/>
                </a:solidFill>
                <a:latin typeface="Lucida Console"/>
                <a:cs typeface="Lucida Console"/>
              </a:rPr>
              <a:t>1</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named</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named</a:t>
            </a:r>
            <a:r>
              <a:rPr sz="850" spc="35" dirty="0">
                <a:solidFill>
                  <a:srgbClr val="333333"/>
                </a:solidFill>
                <a:latin typeface="Lucida Console"/>
                <a:cs typeface="Lucida Console"/>
              </a:rPr>
              <a:t> </a:t>
            </a:r>
            <a:r>
              <a:rPr sz="850" spc="25" dirty="0">
                <a:solidFill>
                  <a:srgbClr val="333333"/>
                </a:solidFill>
                <a:latin typeface="Lucida Console"/>
                <a:cs typeface="Lucida Console"/>
              </a:rPr>
              <a:t>436</a:t>
            </a:r>
            <a:r>
              <a:rPr sz="850" spc="40" dirty="0">
                <a:solidFill>
                  <a:srgbClr val="333333"/>
                </a:solidFill>
                <a:latin typeface="Lucida Console"/>
                <a:cs typeface="Lucida Console"/>
              </a:rPr>
              <a:t> </a:t>
            </a:r>
            <a:r>
              <a:rPr sz="850" spc="25" dirty="0">
                <a:solidFill>
                  <a:srgbClr val="333333"/>
                </a:solidFill>
                <a:latin typeface="Lucida Console"/>
                <a:cs typeface="Lucida Console"/>
              </a:rPr>
              <a:t>Mar</a:t>
            </a:r>
            <a:r>
              <a:rPr sz="850" spc="35" dirty="0">
                <a:solidFill>
                  <a:srgbClr val="333333"/>
                </a:solidFill>
                <a:latin typeface="Lucida Console"/>
                <a:cs typeface="Lucida Console"/>
              </a:rPr>
              <a:t> </a:t>
            </a:r>
            <a:r>
              <a:rPr sz="850" spc="20" dirty="0">
                <a:solidFill>
                  <a:srgbClr val="333333"/>
                </a:solidFill>
                <a:latin typeface="Lucida Console"/>
                <a:cs typeface="Lucida Console"/>
              </a:rPr>
              <a:t>12</a:t>
            </a:r>
            <a:r>
              <a:rPr sz="850" spc="40" dirty="0">
                <a:solidFill>
                  <a:srgbClr val="333333"/>
                </a:solidFill>
                <a:latin typeface="Lucida Console"/>
                <a:cs typeface="Lucida Console"/>
              </a:rPr>
              <a:t> </a:t>
            </a:r>
            <a:r>
              <a:rPr sz="850" spc="25" dirty="0">
                <a:solidFill>
                  <a:srgbClr val="333333"/>
                </a:solidFill>
                <a:latin typeface="Lucida Console"/>
                <a:cs typeface="Lucida Console"/>
              </a:rPr>
              <a:t>09:53</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192.168.10.arpa-rw-r--r--.</a:t>
            </a:r>
            <a:r>
              <a:rPr sz="850" spc="40" dirty="0">
                <a:solidFill>
                  <a:srgbClr val="333333"/>
                </a:solidFill>
                <a:latin typeface="Lucida Console"/>
                <a:cs typeface="Lucida Console"/>
              </a:rPr>
              <a:t>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named</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named</a:t>
            </a:r>
            <a:r>
              <a:rPr sz="850" spc="35" dirty="0">
                <a:solidFill>
                  <a:srgbClr val="333333"/>
                </a:solidFill>
                <a:latin typeface="Lucida Console"/>
                <a:cs typeface="Lucida Console"/>
              </a:rPr>
              <a:t> </a:t>
            </a:r>
            <a:r>
              <a:rPr sz="850" spc="25" dirty="0">
                <a:solidFill>
                  <a:srgbClr val="333333"/>
                </a:solidFill>
                <a:latin typeface="Lucida Console"/>
                <a:cs typeface="Lucida Console"/>
              </a:rPr>
              <a:t>282</a:t>
            </a:r>
            <a:r>
              <a:rPr sz="850" spc="40" dirty="0">
                <a:solidFill>
                  <a:srgbClr val="333333"/>
                </a:solidFill>
                <a:latin typeface="Lucida Console"/>
                <a:cs typeface="Lucida Console"/>
              </a:rPr>
              <a:t> </a:t>
            </a:r>
            <a:r>
              <a:rPr sz="850" spc="25" dirty="0">
                <a:solidFill>
                  <a:srgbClr val="333333"/>
                </a:solidFill>
                <a:latin typeface="Lucida Console"/>
                <a:cs typeface="Lucida Console"/>
              </a:rPr>
              <a:t>Mar</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12</a:t>
            </a:r>
            <a:r>
              <a:rPr sz="850" spc="35" dirty="0">
                <a:solidFill>
                  <a:srgbClr val="333333"/>
                </a:solidFill>
                <a:latin typeface="Lucida Console"/>
                <a:cs typeface="Lucida Console"/>
              </a:rPr>
              <a:t> </a:t>
            </a:r>
            <a:r>
              <a:rPr sz="850" spc="25" dirty="0">
                <a:solidFill>
                  <a:srgbClr val="333333"/>
                </a:solidFill>
                <a:latin typeface="Lucida Console"/>
                <a:cs typeface="Lucida Console"/>
              </a:rPr>
              <a:t>09:53</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linuxprobe.com.zone[root@linuxprobe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rm</a:t>
            </a:r>
            <a:r>
              <a:rPr sz="850" spc="35" dirty="0">
                <a:solidFill>
                  <a:srgbClr val="333333"/>
                </a:solidFill>
                <a:latin typeface="Lucida Console"/>
                <a:cs typeface="Lucida Console"/>
              </a:rPr>
              <a:t> </a:t>
            </a:r>
            <a:r>
              <a:rPr sz="850" spc="25" dirty="0">
                <a:solidFill>
                  <a:srgbClr val="333333"/>
                </a:solidFill>
                <a:latin typeface="Lucida Console"/>
                <a:cs typeface="Lucida Console"/>
              </a:rPr>
              <a:t>-rf</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/var/named/slaves/*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：在主服务器中生成密钥。</a:t>
            </a:r>
            <a:r>
              <a:rPr sz="950" b="1" spc="50" dirty="0">
                <a:solidFill>
                  <a:srgbClr val="333333"/>
                </a:solidFill>
                <a:latin typeface="Trebuchet MS"/>
                <a:cs typeface="Trebuchet MS"/>
              </a:rPr>
              <a:t>dnssec-keygen</a:t>
            </a:r>
            <a:r>
              <a:rPr sz="950" b="1" spc="25" dirty="0">
                <a:solidFill>
                  <a:srgbClr val="333333"/>
                </a:solidFill>
                <a:latin typeface="微软雅黑"/>
                <a:cs typeface="微软雅黑"/>
              </a:rPr>
              <a:t>命令用于生成安全的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服务密钥，其格式为</a:t>
            </a:r>
            <a:endParaRPr sz="950">
              <a:latin typeface="微软雅黑"/>
              <a:cs typeface="微软雅黑"/>
            </a:endParaRPr>
          </a:p>
          <a:p>
            <a:pPr marL="12700">
              <a:lnSpc>
                <a:spcPct val="100000"/>
              </a:lnSpc>
              <a:spcBef>
                <a:spcPts val="360"/>
              </a:spcBef>
            </a:pPr>
            <a:r>
              <a:rPr sz="950" b="1" spc="35" dirty="0">
                <a:solidFill>
                  <a:srgbClr val="333333"/>
                </a:solidFill>
                <a:latin typeface="Trebuchet MS"/>
                <a:cs typeface="Trebuchet MS"/>
              </a:rPr>
              <a:t>“dnssec-keygen</a:t>
            </a:r>
            <a:r>
              <a:rPr sz="950" b="1" spc="-55" dirty="0">
                <a:solidFill>
                  <a:srgbClr val="333333"/>
                </a:solidFill>
                <a:latin typeface="Trebuchet MS"/>
                <a:cs typeface="Trebuchet MS"/>
              </a:rPr>
              <a:t> </a:t>
            </a:r>
            <a:r>
              <a:rPr sz="950" b="1" spc="-60" dirty="0">
                <a:solidFill>
                  <a:srgbClr val="333333"/>
                </a:solidFill>
                <a:latin typeface="Trebuchet MS"/>
                <a:cs typeface="Trebuchet MS"/>
              </a:rPr>
              <a:t>[</a:t>
            </a:r>
            <a:r>
              <a:rPr sz="950" b="1" spc="25" dirty="0">
                <a:solidFill>
                  <a:srgbClr val="333333"/>
                </a:solidFill>
                <a:latin typeface="微软雅黑"/>
                <a:cs typeface="微软雅黑"/>
              </a:rPr>
              <a:t>参数</a:t>
            </a:r>
            <a:r>
              <a:rPr sz="950" b="1" spc="-55" dirty="0">
                <a:solidFill>
                  <a:srgbClr val="333333"/>
                </a:solidFill>
                <a:latin typeface="Trebuchet MS"/>
                <a:cs typeface="Trebuchet MS"/>
              </a:rPr>
              <a:t>]”</a:t>
            </a:r>
            <a:r>
              <a:rPr sz="950" b="1" spc="-55" dirty="0">
                <a:solidFill>
                  <a:srgbClr val="333333"/>
                </a:solidFill>
                <a:latin typeface="微软雅黑"/>
                <a:cs typeface="微软雅黑"/>
              </a:rPr>
              <a:t>，</a:t>
            </a:r>
            <a:r>
              <a:rPr sz="950" b="1" spc="25" dirty="0">
                <a:solidFill>
                  <a:srgbClr val="333333"/>
                </a:solidFill>
                <a:latin typeface="微软雅黑"/>
                <a:cs typeface="微软雅黑"/>
              </a:rPr>
              <a:t>常用的参数以及作用如表</a:t>
            </a:r>
            <a:r>
              <a:rPr sz="950" b="1" spc="-10" dirty="0">
                <a:solidFill>
                  <a:srgbClr val="333333"/>
                </a:solidFill>
                <a:latin typeface="Trebuchet MS"/>
                <a:cs typeface="Trebuchet MS"/>
              </a:rPr>
              <a:t>13-3</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103187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13-3	</a:t>
            </a:r>
            <a:r>
              <a:rPr sz="950" b="1" spc="50" dirty="0">
                <a:solidFill>
                  <a:srgbClr val="333333"/>
                </a:solidFill>
                <a:latin typeface="Trebuchet MS"/>
                <a:cs typeface="Trebuchet MS"/>
              </a:rPr>
              <a:t>dnssec-keygen</a:t>
            </a:r>
            <a:r>
              <a:rPr sz="950" b="1" spc="25" dirty="0">
                <a:solidFill>
                  <a:srgbClr val="333333"/>
                </a:solidFill>
                <a:latin typeface="微软雅黑"/>
                <a:cs typeface="微软雅黑"/>
              </a:rPr>
              <a:t>命令的常用参数</a:t>
            </a:r>
            <a:endParaRPr sz="950">
              <a:latin typeface="微软雅黑"/>
              <a:cs typeface="微软雅黑"/>
            </a:endParaRPr>
          </a:p>
        </p:txBody>
      </p:sp>
      <p:sp>
        <p:nvSpPr>
          <p:cNvPr id="13" name="object 13"/>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216</a:t>
            </a:fld>
            <a:endParaRPr sz="800">
              <a:latin typeface="小哥哥网恋吗"/>
              <a:cs typeface="小哥哥网恋吗"/>
            </a:endParaRPr>
          </a:p>
        </p:txBody>
      </p:sp>
      <p:sp>
        <p:nvSpPr>
          <p:cNvPr id="11" name="object 11"/>
          <p:cNvSpPr txBox="1"/>
          <p:nvPr/>
        </p:nvSpPr>
        <p:spPr>
          <a:xfrm>
            <a:off x="946433" y="8299105"/>
            <a:ext cx="5578475" cy="597535"/>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使用下述命令生成一个主机名称为</a:t>
            </a:r>
            <a:r>
              <a:rPr sz="950" b="1" spc="50" dirty="0">
                <a:solidFill>
                  <a:srgbClr val="333333"/>
                </a:solidFill>
                <a:latin typeface="Trebuchet MS"/>
                <a:cs typeface="Trebuchet MS"/>
              </a:rPr>
              <a:t>master-slave</a:t>
            </a:r>
            <a:r>
              <a:rPr sz="950" b="1" spc="25" dirty="0">
                <a:solidFill>
                  <a:srgbClr val="333333"/>
                </a:solidFill>
                <a:latin typeface="微软雅黑"/>
                <a:cs typeface="微软雅黑"/>
              </a:rPr>
              <a:t>的</a:t>
            </a:r>
            <a:r>
              <a:rPr sz="950" b="1" dirty="0">
                <a:solidFill>
                  <a:srgbClr val="333333"/>
                </a:solidFill>
                <a:latin typeface="Trebuchet MS"/>
                <a:cs typeface="Trebuchet MS"/>
              </a:rPr>
              <a:t>128</a:t>
            </a:r>
            <a:r>
              <a:rPr sz="950" b="1" spc="25" dirty="0">
                <a:solidFill>
                  <a:srgbClr val="333333"/>
                </a:solidFill>
                <a:latin typeface="微软雅黑"/>
                <a:cs typeface="微软雅黑"/>
              </a:rPr>
              <a:t>位</a:t>
            </a:r>
            <a:r>
              <a:rPr sz="950" b="1" spc="85" dirty="0">
                <a:solidFill>
                  <a:srgbClr val="333333"/>
                </a:solidFill>
                <a:latin typeface="Trebuchet MS"/>
                <a:cs typeface="Trebuchet MS"/>
              </a:rPr>
              <a:t>HMAC-MD5</a:t>
            </a:r>
            <a:r>
              <a:rPr sz="950" b="1" spc="25" dirty="0">
                <a:solidFill>
                  <a:srgbClr val="333333"/>
                </a:solidFill>
                <a:latin typeface="微软雅黑"/>
                <a:cs typeface="微软雅黑"/>
              </a:rPr>
              <a:t>算法的密钥文件。在执行该命令 后默认会在当前目录中生成公钥和私钥文件，我们需要把私钥文件中</a:t>
            </a:r>
            <a:r>
              <a:rPr sz="950" b="1" spc="45" dirty="0">
                <a:solidFill>
                  <a:srgbClr val="333333"/>
                </a:solidFill>
                <a:latin typeface="Trebuchet MS"/>
                <a:cs typeface="Trebuchet MS"/>
              </a:rPr>
              <a:t>Key</a:t>
            </a:r>
            <a:r>
              <a:rPr sz="950" b="1" spc="20" dirty="0">
                <a:solidFill>
                  <a:srgbClr val="333333"/>
                </a:solidFill>
                <a:latin typeface="微软雅黑"/>
                <a:cs typeface="微软雅黑"/>
              </a:rPr>
              <a:t>参数后面的值记录下来，一会 </a:t>
            </a:r>
            <a:r>
              <a:rPr sz="950" b="1" spc="25" dirty="0">
                <a:solidFill>
                  <a:srgbClr val="333333"/>
                </a:solidFill>
                <a:latin typeface="微软雅黑"/>
                <a:cs typeface="微软雅黑"/>
              </a:rPr>
              <a:t>儿要将其写入传输配置文件中。</a:t>
            </a:r>
            <a:endParaRPr sz="950">
              <a:latin typeface="微软雅黑"/>
              <a:cs typeface="微软雅黑"/>
            </a:endParaRPr>
          </a:p>
        </p:txBody>
      </p:sp>
      <p:sp>
        <p:nvSpPr>
          <p:cNvPr id="12" name="object 1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2"/>
              </a:rPr>
              <a:t>5/20</a:t>
            </a:r>
            <a:endParaRPr sz="800">
              <a:latin typeface="小哥哥网恋吗"/>
              <a:cs typeface="小哥哥网恋吗"/>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11"/>
            <a:ext cx="5651500" cy="1525270"/>
            <a:chOff x="959124" y="368311"/>
            <a:chExt cx="5651500" cy="1525270"/>
          </a:xfrm>
        </p:grpSpPr>
        <p:sp>
          <p:nvSpPr>
            <p:cNvPr id="3" name="object 3"/>
            <p:cNvSpPr/>
            <p:nvPr/>
          </p:nvSpPr>
          <p:spPr>
            <a:xfrm>
              <a:off x="963889" y="373076"/>
              <a:ext cx="5641975" cy="1515745"/>
            </a:xfrm>
            <a:custGeom>
              <a:avLst/>
              <a:gdLst/>
              <a:ahLst/>
              <a:cxnLst/>
              <a:rect l="l" t="t" r="r" b="b"/>
              <a:pathLst>
                <a:path w="5641975" h="1515745">
                  <a:moveTo>
                    <a:pt x="5617597" y="1515178"/>
                  </a:moveTo>
                  <a:lnTo>
                    <a:pt x="23823" y="1515178"/>
                  </a:lnTo>
                  <a:lnTo>
                    <a:pt x="20659" y="1515026"/>
                  </a:lnTo>
                  <a:lnTo>
                    <a:pt x="0" y="1494328"/>
                  </a:lnTo>
                  <a:lnTo>
                    <a:pt x="0" y="1491355"/>
                  </a:lnTo>
                  <a:lnTo>
                    <a:pt x="0" y="20545"/>
                  </a:lnTo>
                  <a:lnTo>
                    <a:pt x="600" y="17419"/>
                  </a:lnTo>
                  <a:lnTo>
                    <a:pt x="3020" y="11616"/>
                  </a:lnTo>
                  <a:lnTo>
                    <a:pt x="4745" y="9081"/>
                  </a:lnTo>
                  <a:lnTo>
                    <a:pt x="6975" y="6994"/>
                  </a:lnTo>
                  <a:lnTo>
                    <a:pt x="9214" y="4612"/>
                  </a:lnTo>
                  <a:lnTo>
                    <a:pt x="11787" y="2830"/>
                  </a:lnTo>
                  <a:lnTo>
                    <a:pt x="17629" y="600"/>
                  </a:lnTo>
                  <a:lnTo>
                    <a:pt x="20659" y="0"/>
                  </a:lnTo>
                  <a:lnTo>
                    <a:pt x="5620751" y="0"/>
                  </a:lnTo>
                  <a:lnTo>
                    <a:pt x="5623791" y="600"/>
                  </a:lnTo>
                  <a:lnTo>
                    <a:pt x="5629633" y="2830"/>
                  </a:lnTo>
                  <a:lnTo>
                    <a:pt x="5632206" y="4612"/>
                  </a:lnTo>
                  <a:lnTo>
                    <a:pt x="5634445" y="6994"/>
                  </a:lnTo>
                  <a:lnTo>
                    <a:pt x="5636675" y="9081"/>
                  </a:lnTo>
                  <a:lnTo>
                    <a:pt x="5638400" y="11616"/>
                  </a:lnTo>
                  <a:lnTo>
                    <a:pt x="5640820" y="17419"/>
                  </a:lnTo>
                  <a:lnTo>
                    <a:pt x="5641421" y="20545"/>
                  </a:lnTo>
                  <a:lnTo>
                    <a:pt x="5641421" y="1494328"/>
                  </a:lnTo>
                  <a:lnTo>
                    <a:pt x="5620751" y="1515026"/>
                  </a:lnTo>
                  <a:lnTo>
                    <a:pt x="5617597" y="1515178"/>
                  </a:lnTo>
                  <a:close/>
                </a:path>
              </a:pathLst>
            </a:custGeom>
            <a:solidFill>
              <a:srgbClr val="F8F8F8"/>
            </a:solidFill>
          </p:spPr>
          <p:txBody>
            <a:bodyPr wrap="square" lIns="0" tIns="0" rIns="0" bIns="0" rtlCol="0"/>
            <a:lstStyle/>
            <a:p>
              <a:endParaRPr/>
            </a:p>
          </p:txBody>
        </p:sp>
        <p:sp>
          <p:nvSpPr>
            <p:cNvPr id="4" name="object 4"/>
            <p:cNvSpPr/>
            <p:nvPr/>
          </p:nvSpPr>
          <p:spPr>
            <a:xfrm>
              <a:off x="963889" y="373076"/>
              <a:ext cx="5641975" cy="1515745"/>
            </a:xfrm>
            <a:custGeom>
              <a:avLst/>
              <a:gdLst/>
              <a:ahLst/>
              <a:cxnLst/>
              <a:rect l="l" t="t" r="r" b="b"/>
              <a:pathLst>
                <a:path w="5641975" h="1515745">
                  <a:moveTo>
                    <a:pt x="0" y="1491355"/>
                  </a:moveTo>
                  <a:lnTo>
                    <a:pt x="0" y="23823"/>
                  </a:lnTo>
                  <a:lnTo>
                    <a:pt x="0" y="20545"/>
                  </a:lnTo>
                  <a:lnTo>
                    <a:pt x="600" y="17419"/>
                  </a:lnTo>
                  <a:lnTo>
                    <a:pt x="1810" y="14589"/>
                  </a:lnTo>
                  <a:lnTo>
                    <a:pt x="3020" y="11616"/>
                  </a:lnTo>
                  <a:lnTo>
                    <a:pt x="4745" y="9081"/>
                  </a:lnTo>
                  <a:lnTo>
                    <a:pt x="6975" y="6994"/>
                  </a:lnTo>
                  <a:lnTo>
                    <a:pt x="9214" y="4612"/>
                  </a:lnTo>
                  <a:lnTo>
                    <a:pt x="11787" y="2830"/>
                  </a:lnTo>
                  <a:lnTo>
                    <a:pt x="14703" y="1639"/>
                  </a:lnTo>
                  <a:lnTo>
                    <a:pt x="17629" y="600"/>
                  </a:lnTo>
                  <a:lnTo>
                    <a:pt x="20659" y="0"/>
                  </a:lnTo>
                  <a:lnTo>
                    <a:pt x="23823" y="0"/>
                  </a:lnTo>
                  <a:lnTo>
                    <a:pt x="5617597" y="0"/>
                  </a:lnTo>
                  <a:lnTo>
                    <a:pt x="5620751" y="0"/>
                  </a:lnTo>
                  <a:lnTo>
                    <a:pt x="5623791" y="600"/>
                  </a:lnTo>
                  <a:lnTo>
                    <a:pt x="5626717" y="1791"/>
                  </a:lnTo>
                  <a:lnTo>
                    <a:pt x="5629633" y="2830"/>
                  </a:lnTo>
                  <a:lnTo>
                    <a:pt x="5632206" y="4612"/>
                  </a:lnTo>
                  <a:lnTo>
                    <a:pt x="5634445" y="6994"/>
                  </a:lnTo>
                  <a:lnTo>
                    <a:pt x="5636675" y="9081"/>
                  </a:lnTo>
                  <a:lnTo>
                    <a:pt x="5638400" y="11616"/>
                  </a:lnTo>
                  <a:lnTo>
                    <a:pt x="5639610" y="14589"/>
                  </a:lnTo>
                  <a:lnTo>
                    <a:pt x="5640820" y="17419"/>
                  </a:lnTo>
                  <a:lnTo>
                    <a:pt x="5641421" y="20545"/>
                  </a:lnTo>
                  <a:lnTo>
                    <a:pt x="5641421" y="23823"/>
                  </a:lnTo>
                  <a:lnTo>
                    <a:pt x="5641421" y="1491355"/>
                  </a:lnTo>
                  <a:lnTo>
                    <a:pt x="5641421" y="1494328"/>
                  </a:lnTo>
                  <a:lnTo>
                    <a:pt x="5640820" y="1497311"/>
                  </a:lnTo>
                  <a:lnTo>
                    <a:pt x="5639610" y="1500141"/>
                  </a:lnTo>
                  <a:lnTo>
                    <a:pt x="5638400" y="1502971"/>
                  </a:lnTo>
                  <a:lnTo>
                    <a:pt x="5626717" y="1513092"/>
                  </a:lnTo>
                  <a:lnTo>
                    <a:pt x="5623791" y="1514435"/>
                  </a:lnTo>
                  <a:lnTo>
                    <a:pt x="5620751" y="1515026"/>
                  </a:lnTo>
                  <a:lnTo>
                    <a:pt x="5617597" y="1515178"/>
                  </a:lnTo>
                  <a:lnTo>
                    <a:pt x="23823" y="1515178"/>
                  </a:lnTo>
                  <a:lnTo>
                    <a:pt x="20659" y="1515026"/>
                  </a:lnTo>
                  <a:lnTo>
                    <a:pt x="17629" y="1514435"/>
                  </a:lnTo>
                  <a:lnTo>
                    <a:pt x="14703" y="1513092"/>
                  </a:lnTo>
                  <a:lnTo>
                    <a:pt x="11787" y="1511900"/>
                  </a:lnTo>
                  <a:lnTo>
                    <a:pt x="0" y="1494328"/>
                  </a:lnTo>
                  <a:lnTo>
                    <a:pt x="0" y="149135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18"/>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941209"/>
            <a:ext cx="5651500" cy="1010285"/>
            <a:chOff x="959124" y="2941209"/>
            <a:chExt cx="5651500" cy="1010285"/>
          </a:xfrm>
        </p:grpSpPr>
        <p:sp>
          <p:nvSpPr>
            <p:cNvPr id="7" name="object 7"/>
            <p:cNvSpPr/>
            <p:nvPr/>
          </p:nvSpPr>
          <p:spPr>
            <a:xfrm>
              <a:off x="963889" y="2945973"/>
              <a:ext cx="5641975" cy="1000760"/>
            </a:xfrm>
            <a:custGeom>
              <a:avLst/>
              <a:gdLst/>
              <a:ahLst/>
              <a:cxnLst/>
              <a:rect l="l" t="t" r="r" b="b"/>
              <a:pathLst>
                <a:path w="5641975" h="1000760">
                  <a:moveTo>
                    <a:pt x="5617597" y="1000589"/>
                  </a:moveTo>
                  <a:lnTo>
                    <a:pt x="23823" y="1000589"/>
                  </a:lnTo>
                  <a:lnTo>
                    <a:pt x="20659" y="1000437"/>
                  </a:lnTo>
                  <a:lnTo>
                    <a:pt x="0" y="979739"/>
                  </a:lnTo>
                  <a:lnTo>
                    <a:pt x="0" y="976766"/>
                  </a:lnTo>
                  <a:lnTo>
                    <a:pt x="0" y="20402"/>
                  </a:lnTo>
                  <a:lnTo>
                    <a:pt x="20659" y="0"/>
                  </a:lnTo>
                  <a:lnTo>
                    <a:pt x="5620752" y="0"/>
                  </a:lnTo>
                  <a:lnTo>
                    <a:pt x="5641421" y="20402"/>
                  </a:lnTo>
                  <a:lnTo>
                    <a:pt x="5641421" y="979739"/>
                  </a:lnTo>
                  <a:lnTo>
                    <a:pt x="5620752" y="1000437"/>
                  </a:lnTo>
                  <a:lnTo>
                    <a:pt x="5617597" y="1000589"/>
                  </a:lnTo>
                  <a:close/>
                </a:path>
              </a:pathLst>
            </a:custGeom>
            <a:solidFill>
              <a:srgbClr val="F8F8F8"/>
            </a:solidFill>
          </p:spPr>
          <p:txBody>
            <a:bodyPr wrap="square" lIns="0" tIns="0" rIns="0" bIns="0" rtlCol="0"/>
            <a:lstStyle/>
            <a:p>
              <a:endParaRPr/>
            </a:p>
          </p:txBody>
        </p:sp>
        <p:sp>
          <p:nvSpPr>
            <p:cNvPr id="8" name="object 8"/>
            <p:cNvSpPr/>
            <p:nvPr/>
          </p:nvSpPr>
          <p:spPr>
            <a:xfrm>
              <a:off x="963889" y="2945973"/>
              <a:ext cx="5641975" cy="1000760"/>
            </a:xfrm>
            <a:custGeom>
              <a:avLst/>
              <a:gdLst/>
              <a:ahLst/>
              <a:cxnLst/>
              <a:rect l="l" t="t" r="r" b="b"/>
              <a:pathLst>
                <a:path w="5641975" h="1000760">
                  <a:moveTo>
                    <a:pt x="0" y="976766"/>
                  </a:moveTo>
                  <a:lnTo>
                    <a:pt x="0" y="23823"/>
                  </a:lnTo>
                  <a:lnTo>
                    <a:pt x="0" y="20402"/>
                  </a:lnTo>
                  <a:lnTo>
                    <a:pt x="600" y="17267"/>
                  </a:lnTo>
                  <a:lnTo>
                    <a:pt x="20659" y="0"/>
                  </a:lnTo>
                  <a:lnTo>
                    <a:pt x="23823" y="0"/>
                  </a:lnTo>
                  <a:lnTo>
                    <a:pt x="5617597" y="0"/>
                  </a:lnTo>
                  <a:lnTo>
                    <a:pt x="5620752" y="0"/>
                  </a:lnTo>
                  <a:lnTo>
                    <a:pt x="5623792" y="447"/>
                  </a:lnTo>
                  <a:lnTo>
                    <a:pt x="5639610" y="14446"/>
                  </a:lnTo>
                  <a:lnTo>
                    <a:pt x="5640821" y="17267"/>
                  </a:lnTo>
                  <a:lnTo>
                    <a:pt x="5641421" y="20402"/>
                  </a:lnTo>
                  <a:lnTo>
                    <a:pt x="5641421" y="23823"/>
                  </a:lnTo>
                  <a:lnTo>
                    <a:pt x="5641421" y="976766"/>
                  </a:lnTo>
                  <a:lnTo>
                    <a:pt x="5641421" y="979739"/>
                  </a:lnTo>
                  <a:lnTo>
                    <a:pt x="5640821" y="982722"/>
                  </a:lnTo>
                  <a:lnTo>
                    <a:pt x="5639610" y="985552"/>
                  </a:lnTo>
                  <a:lnTo>
                    <a:pt x="5638400" y="988382"/>
                  </a:lnTo>
                  <a:lnTo>
                    <a:pt x="5626717" y="998360"/>
                  </a:lnTo>
                  <a:lnTo>
                    <a:pt x="5623792" y="999694"/>
                  </a:lnTo>
                  <a:lnTo>
                    <a:pt x="5620752" y="1000437"/>
                  </a:lnTo>
                  <a:lnTo>
                    <a:pt x="5617597" y="1000589"/>
                  </a:lnTo>
                  <a:lnTo>
                    <a:pt x="23823" y="1000589"/>
                  </a:lnTo>
                  <a:lnTo>
                    <a:pt x="20659" y="1000437"/>
                  </a:lnTo>
                  <a:lnTo>
                    <a:pt x="17629" y="999846"/>
                  </a:lnTo>
                  <a:lnTo>
                    <a:pt x="14703" y="998503"/>
                  </a:lnTo>
                  <a:lnTo>
                    <a:pt x="11787" y="997168"/>
                  </a:lnTo>
                  <a:lnTo>
                    <a:pt x="1810" y="985552"/>
                  </a:lnTo>
                  <a:lnTo>
                    <a:pt x="600" y="982722"/>
                  </a:lnTo>
                  <a:lnTo>
                    <a:pt x="0" y="979739"/>
                  </a:lnTo>
                  <a:lnTo>
                    <a:pt x="0" y="97676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027075"/>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618388"/>
            <a:ext cx="5651500" cy="2382520"/>
            <a:chOff x="959124" y="4618388"/>
            <a:chExt cx="5651500" cy="2382520"/>
          </a:xfrm>
        </p:grpSpPr>
        <p:sp>
          <p:nvSpPr>
            <p:cNvPr id="11" name="object 11"/>
            <p:cNvSpPr/>
            <p:nvPr/>
          </p:nvSpPr>
          <p:spPr>
            <a:xfrm>
              <a:off x="963889" y="4623152"/>
              <a:ext cx="5641975" cy="2372995"/>
            </a:xfrm>
            <a:custGeom>
              <a:avLst/>
              <a:gdLst/>
              <a:ahLst/>
              <a:cxnLst/>
              <a:rect l="l" t="t" r="r" b="b"/>
              <a:pathLst>
                <a:path w="5641975" h="2372995">
                  <a:moveTo>
                    <a:pt x="5617597" y="2372827"/>
                  </a:moveTo>
                  <a:lnTo>
                    <a:pt x="23823" y="2372827"/>
                  </a:lnTo>
                  <a:lnTo>
                    <a:pt x="20659" y="2372675"/>
                  </a:lnTo>
                  <a:lnTo>
                    <a:pt x="0" y="2352129"/>
                  </a:lnTo>
                  <a:lnTo>
                    <a:pt x="0" y="2349004"/>
                  </a:lnTo>
                  <a:lnTo>
                    <a:pt x="0" y="20545"/>
                  </a:lnTo>
                  <a:lnTo>
                    <a:pt x="20659" y="0"/>
                  </a:lnTo>
                  <a:lnTo>
                    <a:pt x="5620752" y="0"/>
                  </a:lnTo>
                  <a:lnTo>
                    <a:pt x="5641421" y="20545"/>
                  </a:lnTo>
                  <a:lnTo>
                    <a:pt x="5641421" y="2352129"/>
                  </a:lnTo>
                  <a:lnTo>
                    <a:pt x="5620752" y="2372675"/>
                  </a:lnTo>
                  <a:lnTo>
                    <a:pt x="5617597" y="2372827"/>
                  </a:lnTo>
                  <a:close/>
                </a:path>
              </a:pathLst>
            </a:custGeom>
            <a:solidFill>
              <a:srgbClr val="F8F8F8"/>
            </a:solidFill>
          </p:spPr>
          <p:txBody>
            <a:bodyPr wrap="square" lIns="0" tIns="0" rIns="0" bIns="0" rtlCol="0"/>
            <a:lstStyle/>
            <a:p>
              <a:endParaRPr/>
            </a:p>
          </p:txBody>
        </p:sp>
        <p:sp>
          <p:nvSpPr>
            <p:cNvPr id="12" name="object 12"/>
            <p:cNvSpPr/>
            <p:nvPr/>
          </p:nvSpPr>
          <p:spPr>
            <a:xfrm>
              <a:off x="963889" y="4623152"/>
              <a:ext cx="5641975" cy="2372995"/>
            </a:xfrm>
            <a:custGeom>
              <a:avLst/>
              <a:gdLst/>
              <a:ahLst/>
              <a:cxnLst/>
              <a:rect l="l" t="t" r="r" b="b"/>
              <a:pathLst>
                <a:path w="5641975" h="2372995">
                  <a:moveTo>
                    <a:pt x="0" y="2349004"/>
                  </a:moveTo>
                  <a:lnTo>
                    <a:pt x="0" y="23823"/>
                  </a:lnTo>
                  <a:lnTo>
                    <a:pt x="0" y="20545"/>
                  </a:lnTo>
                  <a:lnTo>
                    <a:pt x="600" y="17419"/>
                  </a:lnTo>
                  <a:lnTo>
                    <a:pt x="20659" y="0"/>
                  </a:lnTo>
                  <a:lnTo>
                    <a:pt x="23823" y="0"/>
                  </a:lnTo>
                  <a:lnTo>
                    <a:pt x="5617597" y="0"/>
                  </a:lnTo>
                  <a:lnTo>
                    <a:pt x="5620752" y="0"/>
                  </a:lnTo>
                  <a:lnTo>
                    <a:pt x="5623792" y="600"/>
                  </a:lnTo>
                  <a:lnTo>
                    <a:pt x="5626717" y="1791"/>
                  </a:lnTo>
                  <a:lnTo>
                    <a:pt x="5629633" y="2830"/>
                  </a:lnTo>
                  <a:lnTo>
                    <a:pt x="5641421" y="20545"/>
                  </a:lnTo>
                  <a:lnTo>
                    <a:pt x="5641421" y="23823"/>
                  </a:lnTo>
                  <a:lnTo>
                    <a:pt x="5641421" y="2349004"/>
                  </a:lnTo>
                  <a:lnTo>
                    <a:pt x="5641421" y="2352129"/>
                  </a:lnTo>
                  <a:lnTo>
                    <a:pt x="5640821" y="2355112"/>
                  </a:lnTo>
                  <a:lnTo>
                    <a:pt x="5639610" y="2357933"/>
                  </a:lnTo>
                  <a:lnTo>
                    <a:pt x="5638400" y="2360915"/>
                  </a:lnTo>
                  <a:lnTo>
                    <a:pt x="5617597" y="2372827"/>
                  </a:lnTo>
                  <a:lnTo>
                    <a:pt x="23823" y="2372827"/>
                  </a:lnTo>
                  <a:lnTo>
                    <a:pt x="1810" y="2357933"/>
                  </a:lnTo>
                  <a:lnTo>
                    <a:pt x="600" y="2355112"/>
                  </a:lnTo>
                  <a:lnTo>
                    <a:pt x="0" y="2352129"/>
                  </a:lnTo>
                  <a:lnTo>
                    <a:pt x="0" y="2349004"/>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4704254"/>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7858393"/>
            <a:ext cx="5651500" cy="495934"/>
            <a:chOff x="959124" y="7858393"/>
            <a:chExt cx="5651500" cy="495934"/>
          </a:xfrm>
        </p:grpSpPr>
        <p:sp>
          <p:nvSpPr>
            <p:cNvPr id="15" name="object 15"/>
            <p:cNvSpPr/>
            <p:nvPr/>
          </p:nvSpPr>
          <p:spPr>
            <a:xfrm>
              <a:off x="963889" y="7863158"/>
              <a:ext cx="5641975" cy="486409"/>
            </a:xfrm>
            <a:custGeom>
              <a:avLst/>
              <a:gdLst/>
              <a:ahLst/>
              <a:cxnLst/>
              <a:rect l="l" t="t" r="r" b="b"/>
              <a:pathLst>
                <a:path w="5641975" h="486409">
                  <a:moveTo>
                    <a:pt x="5617597" y="486000"/>
                  </a:moveTo>
                  <a:lnTo>
                    <a:pt x="23823" y="486000"/>
                  </a:lnTo>
                  <a:lnTo>
                    <a:pt x="20659" y="485848"/>
                  </a:lnTo>
                  <a:lnTo>
                    <a:pt x="0" y="465150"/>
                  </a:lnTo>
                  <a:lnTo>
                    <a:pt x="0" y="462177"/>
                  </a:lnTo>
                  <a:lnTo>
                    <a:pt x="0" y="20545"/>
                  </a:lnTo>
                  <a:lnTo>
                    <a:pt x="20659" y="0"/>
                  </a:lnTo>
                  <a:lnTo>
                    <a:pt x="5620752" y="0"/>
                  </a:lnTo>
                  <a:lnTo>
                    <a:pt x="5641421" y="20545"/>
                  </a:lnTo>
                  <a:lnTo>
                    <a:pt x="5641421" y="465150"/>
                  </a:lnTo>
                  <a:lnTo>
                    <a:pt x="5620752" y="485848"/>
                  </a:lnTo>
                  <a:lnTo>
                    <a:pt x="5617597" y="486000"/>
                  </a:lnTo>
                  <a:close/>
                </a:path>
              </a:pathLst>
            </a:custGeom>
            <a:solidFill>
              <a:srgbClr val="F8F8F8"/>
            </a:solidFill>
          </p:spPr>
          <p:txBody>
            <a:bodyPr wrap="square" lIns="0" tIns="0" rIns="0" bIns="0" rtlCol="0"/>
            <a:lstStyle/>
            <a:p>
              <a:endParaRPr/>
            </a:p>
          </p:txBody>
        </p:sp>
        <p:sp>
          <p:nvSpPr>
            <p:cNvPr id="16" name="object 16"/>
            <p:cNvSpPr/>
            <p:nvPr/>
          </p:nvSpPr>
          <p:spPr>
            <a:xfrm>
              <a:off x="963889" y="7863158"/>
              <a:ext cx="5641975" cy="486409"/>
            </a:xfrm>
            <a:custGeom>
              <a:avLst/>
              <a:gdLst/>
              <a:ahLst/>
              <a:cxnLst/>
              <a:rect l="l" t="t" r="r" b="b"/>
              <a:pathLst>
                <a:path w="5641975" h="486409">
                  <a:moveTo>
                    <a:pt x="0" y="462177"/>
                  </a:moveTo>
                  <a:lnTo>
                    <a:pt x="0" y="23823"/>
                  </a:lnTo>
                  <a:lnTo>
                    <a:pt x="0" y="20545"/>
                  </a:lnTo>
                  <a:lnTo>
                    <a:pt x="600" y="17419"/>
                  </a:lnTo>
                  <a:lnTo>
                    <a:pt x="1810" y="14446"/>
                  </a:lnTo>
                  <a:lnTo>
                    <a:pt x="3020" y="11311"/>
                  </a:lnTo>
                  <a:lnTo>
                    <a:pt x="4745" y="8786"/>
                  </a:lnTo>
                  <a:lnTo>
                    <a:pt x="6975" y="6699"/>
                  </a:lnTo>
                  <a:lnTo>
                    <a:pt x="9214" y="4469"/>
                  </a:lnTo>
                  <a:lnTo>
                    <a:pt x="11787" y="2830"/>
                  </a:lnTo>
                  <a:lnTo>
                    <a:pt x="14703" y="1486"/>
                  </a:lnTo>
                  <a:lnTo>
                    <a:pt x="17629" y="447"/>
                  </a:lnTo>
                  <a:lnTo>
                    <a:pt x="20659" y="0"/>
                  </a:lnTo>
                  <a:lnTo>
                    <a:pt x="23823" y="0"/>
                  </a:lnTo>
                  <a:lnTo>
                    <a:pt x="5617597" y="0"/>
                  </a:lnTo>
                  <a:lnTo>
                    <a:pt x="5620752" y="0"/>
                  </a:lnTo>
                  <a:lnTo>
                    <a:pt x="5623792" y="447"/>
                  </a:lnTo>
                  <a:lnTo>
                    <a:pt x="5626717" y="1486"/>
                  </a:lnTo>
                  <a:lnTo>
                    <a:pt x="5629633" y="2830"/>
                  </a:lnTo>
                  <a:lnTo>
                    <a:pt x="5632206" y="4469"/>
                  </a:lnTo>
                  <a:lnTo>
                    <a:pt x="5634446" y="6699"/>
                  </a:lnTo>
                  <a:lnTo>
                    <a:pt x="5636675" y="8786"/>
                  </a:lnTo>
                  <a:lnTo>
                    <a:pt x="5638400" y="11311"/>
                  </a:lnTo>
                  <a:lnTo>
                    <a:pt x="5639610" y="14446"/>
                  </a:lnTo>
                  <a:lnTo>
                    <a:pt x="5640821" y="17419"/>
                  </a:lnTo>
                  <a:lnTo>
                    <a:pt x="5641421" y="20545"/>
                  </a:lnTo>
                  <a:lnTo>
                    <a:pt x="5641421" y="23823"/>
                  </a:lnTo>
                  <a:lnTo>
                    <a:pt x="5641421" y="462177"/>
                  </a:lnTo>
                  <a:lnTo>
                    <a:pt x="5641421" y="465150"/>
                  </a:lnTo>
                  <a:lnTo>
                    <a:pt x="5640821" y="468133"/>
                  </a:lnTo>
                  <a:lnTo>
                    <a:pt x="5639610" y="470963"/>
                  </a:lnTo>
                  <a:lnTo>
                    <a:pt x="5638400" y="473793"/>
                  </a:lnTo>
                  <a:lnTo>
                    <a:pt x="5617597" y="486000"/>
                  </a:lnTo>
                  <a:lnTo>
                    <a:pt x="23823" y="486000"/>
                  </a:lnTo>
                  <a:lnTo>
                    <a:pt x="1810" y="470963"/>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7944260"/>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8" name="object 18"/>
          <p:cNvGrpSpPr/>
          <p:nvPr/>
        </p:nvGrpSpPr>
        <p:grpSpPr>
          <a:xfrm>
            <a:off x="959124" y="9211572"/>
            <a:ext cx="5651500" cy="1010285"/>
            <a:chOff x="959124" y="9211572"/>
            <a:chExt cx="5651500" cy="1010285"/>
          </a:xfrm>
        </p:grpSpPr>
        <p:sp>
          <p:nvSpPr>
            <p:cNvPr id="19" name="object 19"/>
            <p:cNvSpPr/>
            <p:nvPr/>
          </p:nvSpPr>
          <p:spPr>
            <a:xfrm>
              <a:off x="963889" y="9216337"/>
              <a:ext cx="5641975" cy="1000760"/>
            </a:xfrm>
            <a:custGeom>
              <a:avLst/>
              <a:gdLst/>
              <a:ahLst/>
              <a:cxnLst/>
              <a:rect l="l" t="t" r="r" b="b"/>
              <a:pathLst>
                <a:path w="5641975" h="1000759">
                  <a:moveTo>
                    <a:pt x="5620752" y="1000589"/>
                  </a:moveTo>
                  <a:lnTo>
                    <a:pt x="20659" y="1000589"/>
                  </a:lnTo>
                  <a:lnTo>
                    <a:pt x="17629" y="999999"/>
                  </a:lnTo>
                  <a:lnTo>
                    <a:pt x="0" y="979892"/>
                  </a:lnTo>
                  <a:lnTo>
                    <a:pt x="0" y="976766"/>
                  </a:lnTo>
                  <a:lnTo>
                    <a:pt x="0" y="20545"/>
                  </a:lnTo>
                  <a:lnTo>
                    <a:pt x="20659" y="0"/>
                  </a:lnTo>
                  <a:lnTo>
                    <a:pt x="5620752" y="0"/>
                  </a:lnTo>
                  <a:lnTo>
                    <a:pt x="5641421" y="20545"/>
                  </a:lnTo>
                  <a:lnTo>
                    <a:pt x="5641421" y="979892"/>
                  </a:lnTo>
                  <a:lnTo>
                    <a:pt x="5623792" y="999999"/>
                  </a:lnTo>
                  <a:lnTo>
                    <a:pt x="5620752" y="1000589"/>
                  </a:lnTo>
                  <a:close/>
                </a:path>
              </a:pathLst>
            </a:custGeom>
            <a:solidFill>
              <a:srgbClr val="F8F8F8"/>
            </a:solidFill>
          </p:spPr>
          <p:txBody>
            <a:bodyPr wrap="square" lIns="0" tIns="0" rIns="0" bIns="0" rtlCol="0"/>
            <a:lstStyle/>
            <a:p>
              <a:endParaRPr/>
            </a:p>
          </p:txBody>
        </p:sp>
        <p:sp>
          <p:nvSpPr>
            <p:cNvPr id="20" name="object 20"/>
            <p:cNvSpPr/>
            <p:nvPr/>
          </p:nvSpPr>
          <p:spPr>
            <a:xfrm>
              <a:off x="963889" y="9216337"/>
              <a:ext cx="5641975" cy="1000760"/>
            </a:xfrm>
            <a:custGeom>
              <a:avLst/>
              <a:gdLst/>
              <a:ahLst/>
              <a:cxnLst/>
              <a:rect l="l" t="t" r="r" b="b"/>
              <a:pathLst>
                <a:path w="5641975" h="1000759">
                  <a:moveTo>
                    <a:pt x="0" y="97676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486"/>
                  </a:lnTo>
                  <a:lnTo>
                    <a:pt x="17629" y="447"/>
                  </a:lnTo>
                  <a:lnTo>
                    <a:pt x="20659" y="0"/>
                  </a:lnTo>
                  <a:lnTo>
                    <a:pt x="23823" y="0"/>
                  </a:lnTo>
                  <a:lnTo>
                    <a:pt x="5617597" y="0"/>
                  </a:lnTo>
                  <a:lnTo>
                    <a:pt x="5620752" y="0"/>
                  </a:lnTo>
                  <a:lnTo>
                    <a:pt x="5623792" y="447"/>
                  </a:lnTo>
                  <a:lnTo>
                    <a:pt x="5626717" y="1486"/>
                  </a:lnTo>
                  <a:lnTo>
                    <a:pt x="5629633" y="2830"/>
                  </a:lnTo>
                  <a:lnTo>
                    <a:pt x="5632206" y="4612"/>
                  </a:lnTo>
                  <a:lnTo>
                    <a:pt x="5634446" y="6851"/>
                  </a:lnTo>
                  <a:lnTo>
                    <a:pt x="5636675" y="8929"/>
                  </a:lnTo>
                  <a:lnTo>
                    <a:pt x="5638400" y="11463"/>
                  </a:lnTo>
                  <a:lnTo>
                    <a:pt x="5639610" y="14589"/>
                  </a:lnTo>
                  <a:lnTo>
                    <a:pt x="5640821" y="17419"/>
                  </a:lnTo>
                  <a:lnTo>
                    <a:pt x="5641421" y="20545"/>
                  </a:lnTo>
                  <a:lnTo>
                    <a:pt x="5641421" y="23823"/>
                  </a:lnTo>
                  <a:lnTo>
                    <a:pt x="5641421" y="976766"/>
                  </a:lnTo>
                  <a:lnTo>
                    <a:pt x="5641421" y="979892"/>
                  </a:lnTo>
                  <a:lnTo>
                    <a:pt x="5640821" y="982874"/>
                  </a:lnTo>
                  <a:lnTo>
                    <a:pt x="5639610" y="985695"/>
                  </a:lnTo>
                  <a:lnTo>
                    <a:pt x="5638400" y="988525"/>
                  </a:lnTo>
                  <a:lnTo>
                    <a:pt x="5626717" y="998655"/>
                  </a:lnTo>
                  <a:lnTo>
                    <a:pt x="5623792" y="999999"/>
                  </a:lnTo>
                  <a:lnTo>
                    <a:pt x="5620752" y="1000589"/>
                  </a:lnTo>
                  <a:lnTo>
                    <a:pt x="5617597" y="1000589"/>
                  </a:lnTo>
                  <a:lnTo>
                    <a:pt x="23823" y="1000589"/>
                  </a:lnTo>
                  <a:lnTo>
                    <a:pt x="20659" y="1000589"/>
                  </a:lnTo>
                  <a:lnTo>
                    <a:pt x="17629" y="999999"/>
                  </a:lnTo>
                  <a:lnTo>
                    <a:pt x="14703" y="998655"/>
                  </a:lnTo>
                  <a:lnTo>
                    <a:pt x="11787" y="997464"/>
                  </a:lnTo>
                  <a:lnTo>
                    <a:pt x="1810" y="985695"/>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21" name="object 21"/>
            <p:cNvSpPr/>
            <p:nvPr/>
          </p:nvSpPr>
          <p:spPr>
            <a:xfrm>
              <a:off x="1006771" y="9297439"/>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22" name="object 22"/>
          <p:cNvSpPr txBox="1"/>
          <p:nvPr/>
        </p:nvSpPr>
        <p:spPr>
          <a:xfrm>
            <a:off x="1070306" y="406814"/>
            <a:ext cx="4795520" cy="883285"/>
          </a:xfrm>
          <a:prstGeom prst="rect">
            <a:avLst/>
          </a:prstGeom>
        </p:spPr>
        <p:txBody>
          <a:bodyPr vert="horz" wrap="square" lIns="0" tIns="11430" rIns="0" bIns="0" rtlCol="0">
            <a:spAutoFit/>
          </a:bodyPr>
          <a:lstStyle/>
          <a:p>
            <a:pPr marL="12700" marR="6985">
              <a:lnSpc>
                <a:spcPct val="132400"/>
              </a:lnSpc>
              <a:spcBef>
                <a:spcPts val="90"/>
              </a:spcBef>
              <a:tabLst>
                <a:tab pos="2985770"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dnssec-keygen </a:t>
            </a:r>
            <a:r>
              <a:rPr sz="850" spc="20" dirty="0">
                <a:solidFill>
                  <a:srgbClr val="333333"/>
                </a:solidFill>
                <a:latin typeface="Lucida Console"/>
                <a:cs typeface="Lucida Console"/>
              </a:rPr>
              <a:t>-a</a:t>
            </a:r>
            <a:r>
              <a:rPr sz="850" spc="30" dirty="0">
                <a:solidFill>
                  <a:srgbClr val="333333"/>
                </a:solidFill>
                <a:latin typeface="Lucida Console"/>
                <a:cs typeface="Lucida Console"/>
              </a:rPr>
              <a:t> HMAC-MD5 </a:t>
            </a:r>
            <a:r>
              <a:rPr sz="850" spc="20" dirty="0">
                <a:solidFill>
                  <a:srgbClr val="333333"/>
                </a:solidFill>
                <a:latin typeface="Lucida Console"/>
                <a:cs typeface="Lucida Console"/>
              </a:rPr>
              <a:t>-b</a:t>
            </a:r>
            <a:r>
              <a:rPr sz="850" spc="30" dirty="0">
                <a:solidFill>
                  <a:srgbClr val="333333"/>
                </a:solidFill>
                <a:latin typeface="Lucida Console"/>
                <a:cs typeface="Lucida Console"/>
              </a:rPr>
              <a:t> </a:t>
            </a:r>
            <a:r>
              <a:rPr sz="850" spc="25" dirty="0">
                <a:solidFill>
                  <a:srgbClr val="333333"/>
                </a:solidFill>
                <a:latin typeface="Lucida Console"/>
                <a:cs typeface="Lucida Console"/>
              </a:rPr>
              <a:t>128 </a:t>
            </a:r>
            <a:r>
              <a:rPr sz="850" spc="20" dirty="0">
                <a:solidFill>
                  <a:srgbClr val="333333"/>
                </a:solidFill>
                <a:latin typeface="Lucida Console"/>
                <a:cs typeface="Lucida Console"/>
              </a:rPr>
              <a:t>-n</a:t>
            </a:r>
            <a:r>
              <a:rPr sz="850" spc="30" dirty="0">
                <a:solidFill>
                  <a:srgbClr val="333333"/>
                </a:solidFill>
                <a:latin typeface="Lucida Console"/>
                <a:cs typeface="Lucida Console"/>
              </a:rPr>
              <a:t> </a:t>
            </a:r>
            <a:r>
              <a:rPr sz="850" spc="25" dirty="0">
                <a:solidFill>
                  <a:srgbClr val="333333"/>
                </a:solidFill>
                <a:latin typeface="Lucida Console"/>
                <a:cs typeface="Lucida Console"/>
              </a:rPr>
              <a:t>HOST</a:t>
            </a:r>
            <a:r>
              <a:rPr sz="850" spc="30" dirty="0">
                <a:solidFill>
                  <a:srgbClr val="333333"/>
                </a:solidFill>
                <a:latin typeface="Lucida Console"/>
                <a:cs typeface="Lucida Console"/>
              </a:rPr>
              <a:t> master-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slaveKmaster-slave.+157+62533[root@linuxprobe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ls</a:t>
            </a:r>
            <a:r>
              <a:rPr sz="850" spc="30" dirty="0">
                <a:solidFill>
                  <a:srgbClr val="333333"/>
                </a:solidFill>
                <a:latin typeface="Lucida Console"/>
                <a:cs typeface="Lucida Console"/>
              </a:rPr>
              <a:t> </a:t>
            </a:r>
            <a:r>
              <a:rPr sz="850" spc="20" dirty="0">
                <a:solidFill>
                  <a:srgbClr val="333333"/>
                </a:solidFill>
                <a:latin typeface="Lucida Console"/>
                <a:cs typeface="Lucida Console"/>
              </a:rPr>
              <a:t>-l</a:t>
            </a:r>
            <a:r>
              <a:rPr sz="850" spc="35" dirty="0">
                <a:solidFill>
                  <a:srgbClr val="333333"/>
                </a:solidFill>
                <a:latin typeface="Lucida Console"/>
                <a:cs typeface="Lucida Console"/>
              </a:rPr>
              <a:t> </a:t>
            </a:r>
            <a:r>
              <a:rPr sz="850" spc="30" dirty="0">
                <a:solidFill>
                  <a:srgbClr val="333333"/>
                </a:solidFill>
                <a:latin typeface="Lucida Console"/>
                <a:cs typeface="Lucida Console"/>
              </a:rPr>
              <a:t>Kmaster- </a:t>
            </a:r>
            <a:r>
              <a:rPr sz="850" spc="35" dirty="0">
                <a:solidFill>
                  <a:srgbClr val="333333"/>
                </a:solidFill>
                <a:latin typeface="Lucida Console"/>
                <a:cs typeface="Lucida Console"/>
              </a:rPr>
              <a:t> </a:t>
            </a:r>
            <a:r>
              <a:rPr sz="850" spc="30" dirty="0">
                <a:solidFill>
                  <a:srgbClr val="333333"/>
                </a:solidFill>
                <a:latin typeface="Lucida Console"/>
                <a:cs typeface="Lucida Console"/>
              </a:rPr>
              <a:t>slave.+157+62533.*-rw-------.</a:t>
            </a:r>
            <a:r>
              <a:rPr sz="850" spc="50" dirty="0">
                <a:solidFill>
                  <a:srgbClr val="333333"/>
                </a:solidFill>
                <a:latin typeface="Lucida Console"/>
                <a:cs typeface="Lucida Console"/>
              </a:rPr>
              <a:t> </a:t>
            </a:r>
            <a:r>
              <a:rPr sz="850" spc="15" dirty="0">
                <a:solidFill>
                  <a:srgbClr val="333333"/>
                </a:solidFill>
                <a:latin typeface="Lucida Console"/>
                <a:cs typeface="Lucida Console"/>
              </a:rPr>
              <a:t>1</a:t>
            </a:r>
            <a:r>
              <a:rPr sz="850" spc="5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50" dirty="0">
                <a:solidFill>
                  <a:srgbClr val="333333"/>
                </a:solidFill>
                <a:latin typeface="Lucida Console"/>
                <a:cs typeface="Lucida Console"/>
              </a:rPr>
              <a:t> </a:t>
            </a:r>
            <a:r>
              <a:rPr sz="850" spc="25" dirty="0">
                <a:solidFill>
                  <a:srgbClr val="333333"/>
                </a:solidFill>
                <a:latin typeface="Lucida Console"/>
                <a:cs typeface="Lucida Console"/>
              </a:rPr>
              <a:t>root	</a:t>
            </a:r>
            <a:r>
              <a:rPr sz="850" spc="20" dirty="0">
                <a:solidFill>
                  <a:srgbClr val="333333"/>
                </a:solidFill>
                <a:latin typeface="Lucida Console"/>
                <a:cs typeface="Lucida Console"/>
              </a:rPr>
              <a:t>56 </a:t>
            </a:r>
            <a:r>
              <a:rPr sz="850" spc="25" dirty="0">
                <a:solidFill>
                  <a:srgbClr val="333333"/>
                </a:solidFill>
                <a:latin typeface="Lucida Console"/>
                <a:cs typeface="Lucida Console"/>
              </a:rPr>
              <a:t>Mar </a:t>
            </a:r>
            <a:r>
              <a:rPr sz="850" spc="20" dirty="0">
                <a:solidFill>
                  <a:srgbClr val="333333"/>
                </a:solidFill>
                <a:latin typeface="Lucida Console"/>
                <a:cs typeface="Lucida Console"/>
              </a:rPr>
              <a:t>14 </a:t>
            </a:r>
            <a:r>
              <a:rPr sz="850" spc="25" dirty="0">
                <a:solidFill>
                  <a:srgbClr val="333333"/>
                </a:solidFill>
                <a:latin typeface="Lucida Console"/>
                <a:cs typeface="Lucida Console"/>
              </a:rPr>
              <a:t>09:54</a:t>
            </a:r>
            <a:r>
              <a:rPr sz="850" spc="20" dirty="0">
                <a:solidFill>
                  <a:srgbClr val="333333"/>
                </a:solidFill>
                <a:latin typeface="Lucida Console"/>
                <a:cs typeface="Lucida Console"/>
              </a:rPr>
              <a:t> </a:t>
            </a:r>
            <a:r>
              <a:rPr sz="850" spc="30" dirty="0">
                <a:solidFill>
                  <a:srgbClr val="333333"/>
                </a:solidFill>
                <a:latin typeface="Lucida Console"/>
                <a:cs typeface="Lucida Console"/>
              </a:rPr>
              <a:t>Kmaster-</a:t>
            </a:r>
            <a:endParaRPr sz="850">
              <a:latin typeface="Lucida Console"/>
              <a:cs typeface="Lucida Console"/>
            </a:endParaRPr>
          </a:p>
          <a:p>
            <a:pPr marL="12700" marR="5080">
              <a:lnSpc>
                <a:spcPct val="132400"/>
              </a:lnSpc>
            </a:pPr>
            <a:r>
              <a:rPr sz="850" spc="30" dirty="0">
                <a:solidFill>
                  <a:srgbClr val="333333"/>
                </a:solidFill>
                <a:latin typeface="Lucida Console"/>
                <a:cs typeface="Lucida Console"/>
              </a:rPr>
              <a:t>slave.+157+62533.key-rw-------.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0" dirty="0">
                <a:solidFill>
                  <a:srgbClr val="333333"/>
                </a:solidFill>
                <a:latin typeface="Lucida Console"/>
                <a:cs typeface="Lucida Console"/>
              </a:rPr>
              <a:t> </a:t>
            </a:r>
            <a:r>
              <a:rPr sz="850" spc="25" dirty="0">
                <a:solidFill>
                  <a:srgbClr val="333333"/>
                </a:solidFill>
                <a:latin typeface="Lucida Console"/>
                <a:cs typeface="Lucida Console"/>
              </a:rPr>
              <a:t>165</a:t>
            </a:r>
            <a:r>
              <a:rPr sz="850" spc="35" dirty="0">
                <a:solidFill>
                  <a:srgbClr val="333333"/>
                </a:solidFill>
                <a:latin typeface="Lucida Console"/>
                <a:cs typeface="Lucida Console"/>
              </a:rPr>
              <a:t> </a:t>
            </a:r>
            <a:r>
              <a:rPr sz="850" spc="25" dirty="0">
                <a:solidFill>
                  <a:srgbClr val="333333"/>
                </a:solidFill>
                <a:latin typeface="Lucida Console"/>
                <a:cs typeface="Lucida Console"/>
              </a:rPr>
              <a:t>Mar</a:t>
            </a:r>
            <a:r>
              <a:rPr sz="850" spc="35" dirty="0">
                <a:solidFill>
                  <a:srgbClr val="333333"/>
                </a:solidFill>
                <a:latin typeface="Lucida Console"/>
                <a:cs typeface="Lucida Console"/>
              </a:rPr>
              <a:t> </a:t>
            </a:r>
            <a:r>
              <a:rPr sz="850" spc="20" dirty="0">
                <a:solidFill>
                  <a:srgbClr val="333333"/>
                </a:solidFill>
                <a:latin typeface="Lucida Console"/>
                <a:cs typeface="Lucida Console"/>
              </a:rPr>
              <a:t>14</a:t>
            </a:r>
            <a:r>
              <a:rPr sz="850" spc="35" dirty="0">
                <a:solidFill>
                  <a:srgbClr val="333333"/>
                </a:solidFill>
                <a:latin typeface="Lucida Console"/>
                <a:cs typeface="Lucida Console"/>
              </a:rPr>
              <a:t> </a:t>
            </a:r>
            <a:r>
              <a:rPr sz="850" spc="25" dirty="0">
                <a:solidFill>
                  <a:srgbClr val="333333"/>
                </a:solidFill>
                <a:latin typeface="Lucida Console"/>
                <a:cs typeface="Lucida Console"/>
              </a:rPr>
              <a:t>09:54</a:t>
            </a:r>
            <a:r>
              <a:rPr sz="850" spc="30" dirty="0">
                <a:solidFill>
                  <a:srgbClr val="333333"/>
                </a:solidFill>
                <a:latin typeface="Lucida Console"/>
                <a:cs typeface="Lucida Console"/>
              </a:rPr>
              <a:t> Kmaster-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slave.+157+62533.private[root@linuxprobe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cat</a:t>
            </a:r>
            <a:r>
              <a:rPr sz="850" spc="30" dirty="0">
                <a:solidFill>
                  <a:srgbClr val="333333"/>
                </a:solidFill>
                <a:latin typeface="Lucida Console"/>
                <a:cs typeface="Lucida Console"/>
              </a:rPr>
              <a:t> Kmaster-</a:t>
            </a:r>
            <a:endParaRPr sz="850">
              <a:latin typeface="Lucida Console"/>
              <a:cs typeface="Lucida Console"/>
            </a:endParaRPr>
          </a:p>
        </p:txBody>
      </p:sp>
      <p:sp>
        <p:nvSpPr>
          <p:cNvPr id="30" name="object 30"/>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217</a:t>
            </a:fld>
            <a:endParaRPr sz="800">
              <a:latin typeface="小哥哥网恋吗"/>
              <a:cs typeface="小哥哥网恋吗"/>
            </a:endParaRPr>
          </a:p>
        </p:txBody>
      </p:sp>
      <p:sp>
        <p:nvSpPr>
          <p:cNvPr id="23" name="object 23"/>
          <p:cNvSpPr txBox="1"/>
          <p:nvPr/>
        </p:nvSpPr>
        <p:spPr>
          <a:xfrm>
            <a:off x="946424" y="1264407"/>
            <a:ext cx="5575300" cy="4104004"/>
          </a:xfrm>
          <a:prstGeom prst="rect">
            <a:avLst/>
          </a:prstGeom>
        </p:spPr>
        <p:txBody>
          <a:bodyPr vert="horz" wrap="square" lIns="0" tIns="11430" rIns="0" bIns="0" rtlCol="0">
            <a:spAutoFit/>
          </a:bodyPr>
          <a:lstStyle/>
          <a:p>
            <a:pPr marL="136525" marR="27305">
              <a:lnSpc>
                <a:spcPct val="132400"/>
              </a:lnSpc>
              <a:spcBef>
                <a:spcPts val="90"/>
              </a:spcBef>
            </a:pPr>
            <a:r>
              <a:rPr sz="850" spc="30" dirty="0">
                <a:solidFill>
                  <a:srgbClr val="333333"/>
                </a:solidFill>
                <a:latin typeface="Lucida Console"/>
                <a:cs typeface="Lucida Console"/>
              </a:rPr>
              <a:t>slave.+157+62533.private Private-key-format: v1.3Algorithm: </a:t>
            </a:r>
            <a:r>
              <a:rPr sz="850" spc="25" dirty="0">
                <a:solidFill>
                  <a:srgbClr val="333333"/>
                </a:solidFill>
                <a:latin typeface="Lucida Console"/>
                <a:cs typeface="Lucida Console"/>
              </a:rPr>
              <a:t>157</a:t>
            </a:r>
            <a:r>
              <a:rPr sz="850" spc="30" dirty="0">
                <a:solidFill>
                  <a:srgbClr val="333333"/>
                </a:solidFill>
                <a:latin typeface="Lucida Console"/>
                <a:cs typeface="Lucida Console"/>
              </a:rPr>
              <a:t> (HMAC_MD5)Key: </a:t>
            </a:r>
            <a:r>
              <a:rPr sz="850" spc="-495" dirty="0">
                <a:solidFill>
                  <a:srgbClr val="333333"/>
                </a:solidFill>
                <a:latin typeface="Lucida Console"/>
                <a:cs typeface="Lucida Console"/>
              </a:rPr>
              <a:t> </a:t>
            </a:r>
            <a:r>
              <a:rPr sz="850" spc="30" dirty="0">
                <a:solidFill>
                  <a:srgbClr val="333333"/>
                </a:solidFill>
                <a:latin typeface="Lucida Console"/>
                <a:cs typeface="Lucida Console"/>
              </a:rPr>
              <a:t>NI6icnb74FxHx2gK+0MVOg==Bits: AAA=Created: 20210314015436Publish: </a:t>
            </a:r>
            <a:r>
              <a:rPr sz="850" spc="35" dirty="0">
                <a:solidFill>
                  <a:srgbClr val="333333"/>
                </a:solidFill>
                <a:latin typeface="Lucida Console"/>
                <a:cs typeface="Lucida Console"/>
              </a:rPr>
              <a:t> </a:t>
            </a:r>
            <a:r>
              <a:rPr sz="850" spc="30" dirty="0">
                <a:solidFill>
                  <a:srgbClr val="333333"/>
                </a:solidFill>
                <a:latin typeface="Lucida Console"/>
                <a:cs typeface="Lucida Console"/>
              </a:rPr>
              <a:t>20210314015436Activate:</a:t>
            </a:r>
            <a:r>
              <a:rPr sz="850" spc="25" dirty="0">
                <a:solidFill>
                  <a:srgbClr val="333333"/>
                </a:solidFill>
                <a:latin typeface="Lucida Console"/>
                <a:cs typeface="Lucida Console"/>
              </a:rPr>
              <a:t> </a:t>
            </a:r>
            <a:r>
              <a:rPr sz="850" spc="30" dirty="0">
                <a:solidFill>
                  <a:srgbClr val="333333"/>
                </a:solidFill>
                <a:latin typeface="Lucida Console"/>
                <a:cs typeface="Lucida Console"/>
              </a:rPr>
              <a:t>20210314015436</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：在主服务器中创建密钥验证文件。进入</a:t>
            </a:r>
            <a:r>
              <a:rPr sz="950" b="1" spc="55" dirty="0">
                <a:solidFill>
                  <a:srgbClr val="333333"/>
                </a:solidFill>
                <a:latin typeface="Trebuchet MS"/>
                <a:cs typeface="Trebuchet MS"/>
              </a:rPr>
              <a:t>bind</a:t>
            </a:r>
            <a:r>
              <a:rPr sz="950" b="1" spc="20" dirty="0">
                <a:solidFill>
                  <a:srgbClr val="333333"/>
                </a:solidFill>
                <a:latin typeface="微软雅黑"/>
                <a:cs typeface="微软雅黑"/>
              </a:rPr>
              <a:t>服务程序用于保存配置文件的目录，把刚刚生成的 </a:t>
            </a:r>
            <a:r>
              <a:rPr sz="950" b="1" spc="25" dirty="0">
                <a:solidFill>
                  <a:srgbClr val="333333"/>
                </a:solidFill>
                <a:latin typeface="微软雅黑"/>
                <a:cs typeface="微软雅黑"/>
              </a:rPr>
              <a:t>密钥名称、加密算法和私钥加密字符串按照下面格式写入到</a:t>
            </a:r>
            <a:r>
              <a:rPr sz="950" b="1" spc="40" dirty="0">
                <a:solidFill>
                  <a:srgbClr val="333333"/>
                </a:solidFill>
                <a:latin typeface="Trebuchet MS"/>
                <a:cs typeface="Trebuchet MS"/>
              </a:rPr>
              <a:t>tansfer.key</a:t>
            </a:r>
            <a:r>
              <a:rPr sz="950" b="1" spc="25" dirty="0">
                <a:solidFill>
                  <a:srgbClr val="333333"/>
                </a:solidFill>
                <a:latin typeface="微软雅黑"/>
                <a:cs typeface="微软雅黑"/>
              </a:rPr>
              <a:t>传输配置文件中。为了安全起 见，需要将文件的所属组修改成</a:t>
            </a:r>
            <a:r>
              <a:rPr sz="950" b="1" spc="70" dirty="0">
                <a:solidFill>
                  <a:srgbClr val="333333"/>
                </a:solidFill>
                <a:latin typeface="Trebuchet MS"/>
                <a:cs typeface="Trebuchet MS"/>
              </a:rPr>
              <a:t>named</a:t>
            </a:r>
            <a:r>
              <a:rPr sz="950" b="1" spc="70" dirty="0">
                <a:solidFill>
                  <a:srgbClr val="333333"/>
                </a:solidFill>
                <a:latin typeface="微软雅黑"/>
                <a:cs typeface="微软雅黑"/>
              </a:rPr>
              <a:t>，</a:t>
            </a:r>
            <a:r>
              <a:rPr sz="950" b="1" spc="25" dirty="0">
                <a:solidFill>
                  <a:srgbClr val="333333"/>
                </a:solidFill>
                <a:latin typeface="微软雅黑"/>
                <a:cs typeface="微软雅黑"/>
              </a:rPr>
              <a:t>并将文件权限设置得要小一点，然后把该文件做一个硬链接 到</a:t>
            </a:r>
            <a:r>
              <a:rPr sz="950" b="1" spc="30" dirty="0">
                <a:solidFill>
                  <a:srgbClr val="333333"/>
                </a:solidFill>
                <a:latin typeface="Trebuchet MS"/>
                <a:cs typeface="Trebuchet MS"/>
              </a:rPr>
              <a:t>/etc</a:t>
            </a:r>
            <a:r>
              <a:rPr sz="950" b="1" spc="25" dirty="0">
                <a:solidFill>
                  <a:srgbClr val="333333"/>
                </a:solidFill>
                <a:latin typeface="微软雅黑"/>
                <a:cs typeface="微软雅黑"/>
              </a:rPr>
              <a:t>目录中。</a:t>
            </a:r>
            <a:endParaRPr sz="950">
              <a:latin typeface="微软雅黑"/>
              <a:cs typeface="微软雅黑"/>
            </a:endParaRPr>
          </a:p>
          <a:p>
            <a:pPr>
              <a:lnSpc>
                <a:spcPct val="100000"/>
              </a:lnSpc>
              <a:spcBef>
                <a:spcPts val="50"/>
              </a:spcBef>
            </a:pPr>
            <a:endParaRPr sz="900">
              <a:latin typeface="微软雅黑"/>
              <a:cs typeface="微软雅黑"/>
            </a:endParaRPr>
          </a:p>
          <a:p>
            <a:pPr marL="136525" marR="374015">
              <a:lnSpc>
                <a:spcPct val="132400"/>
              </a:lnSpc>
              <a:tabLst>
                <a:tab pos="2890520" algn="l"/>
                <a:tab pos="4745355" algn="l"/>
              </a:tabLst>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cd</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/var/named/chroot/etc/[root@linuxprobe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etc]#</a:t>
            </a:r>
            <a:r>
              <a:rPr sz="850" spc="35" dirty="0">
                <a:solidFill>
                  <a:srgbClr val="333333"/>
                </a:solidFill>
                <a:latin typeface="Lucida Console"/>
                <a:cs typeface="Lucida Console"/>
              </a:rPr>
              <a:t> </a:t>
            </a:r>
            <a:r>
              <a:rPr sz="850" spc="25" dirty="0">
                <a:solidFill>
                  <a:srgbClr val="333333"/>
                </a:solidFill>
                <a:latin typeface="Lucida Console"/>
                <a:cs typeface="Lucida Console"/>
              </a:rPr>
              <a:t>vim </a:t>
            </a:r>
            <a:r>
              <a:rPr sz="850" spc="30" dirty="0">
                <a:solidFill>
                  <a:srgbClr val="333333"/>
                </a:solidFill>
                <a:latin typeface="Lucida Console"/>
                <a:cs typeface="Lucida Console"/>
              </a:rPr>
              <a:t> transfer.keykey</a:t>
            </a:r>
            <a:r>
              <a:rPr sz="850" spc="40" dirty="0">
                <a:solidFill>
                  <a:srgbClr val="333333"/>
                </a:solidFill>
                <a:latin typeface="Lucida Console"/>
                <a:cs typeface="Lucida Console"/>
              </a:rPr>
              <a:t> </a:t>
            </a:r>
            <a:r>
              <a:rPr sz="850" spc="30" dirty="0">
                <a:solidFill>
                  <a:srgbClr val="333333"/>
                </a:solidFill>
                <a:latin typeface="Lucida Console"/>
                <a:cs typeface="Lucida Console"/>
              </a:rPr>
              <a:t>"master-slave"</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30" dirty="0">
                <a:solidFill>
                  <a:srgbClr val="333333"/>
                </a:solidFill>
                <a:latin typeface="Lucida Console"/>
                <a:cs typeface="Lucida Console"/>
              </a:rPr>
              <a:t>algorithm</a:t>
            </a:r>
            <a:r>
              <a:rPr sz="850" spc="35" dirty="0">
                <a:solidFill>
                  <a:srgbClr val="333333"/>
                </a:solidFill>
                <a:latin typeface="Lucida Console"/>
                <a:cs typeface="Lucida Console"/>
              </a:rPr>
              <a:t> </a:t>
            </a:r>
            <a:r>
              <a:rPr sz="850" spc="30" dirty="0">
                <a:solidFill>
                  <a:srgbClr val="333333"/>
                </a:solidFill>
                <a:latin typeface="Lucida Console"/>
                <a:cs typeface="Lucida Console"/>
              </a:rPr>
              <a:t>hmac-md5;	</a:t>
            </a:r>
            <a:r>
              <a:rPr sz="850" spc="25" dirty="0">
                <a:solidFill>
                  <a:srgbClr val="333333"/>
                </a:solidFill>
                <a:latin typeface="Lucida Console"/>
                <a:cs typeface="Lucida Console"/>
              </a:rPr>
              <a:t>secret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"NI6icnb74FxHx2gK+0MVOg==";};[root@linuxprobe </a:t>
            </a:r>
            <a:r>
              <a:rPr sz="850" spc="25" dirty="0">
                <a:solidFill>
                  <a:srgbClr val="333333"/>
                </a:solidFill>
                <a:latin typeface="Lucida Console"/>
                <a:cs typeface="Lucida Console"/>
              </a:rPr>
              <a:t>etc]#</a:t>
            </a:r>
            <a:r>
              <a:rPr sz="850" spc="35" dirty="0">
                <a:solidFill>
                  <a:srgbClr val="333333"/>
                </a:solidFill>
                <a:latin typeface="Lucida Console"/>
                <a:cs typeface="Lucida Console"/>
              </a:rPr>
              <a:t> </a:t>
            </a:r>
            <a:r>
              <a:rPr sz="850" spc="25" dirty="0">
                <a:solidFill>
                  <a:srgbClr val="333333"/>
                </a:solidFill>
                <a:latin typeface="Lucida Console"/>
                <a:cs typeface="Lucida Console"/>
              </a:rPr>
              <a:t>chown</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root:named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transfer.key[root@linuxprobe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etc]#</a:t>
            </a:r>
            <a:r>
              <a:rPr sz="850" spc="40" dirty="0">
                <a:solidFill>
                  <a:srgbClr val="333333"/>
                </a:solidFill>
                <a:latin typeface="Lucida Console"/>
                <a:cs typeface="Lucida Console"/>
              </a:rPr>
              <a:t> </a:t>
            </a:r>
            <a:r>
              <a:rPr sz="850" spc="25" dirty="0">
                <a:solidFill>
                  <a:srgbClr val="333333"/>
                </a:solidFill>
                <a:latin typeface="Lucida Console"/>
                <a:cs typeface="Lucida Console"/>
              </a:rPr>
              <a:t>chmod</a:t>
            </a:r>
            <a:r>
              <a:rPr sz="850" spc="40" dirty="0">
                <a:solidFill>
                  <a:srgbClr val="333333"/>
                </a:solidFill>
                <a:latin typeface="Lucida Console"/>
                <a:cs typeface="Lucida Console"/>
              </a:rPr>
              <a:t> </a:t>
            </a:r>
            <a:r>
              <a:rPr sz="850" spc="25" dirty="0">
                <a:solidFill>
                  <a:srgbClr val="333333"/>
                </a:solidFill>
                <a:latin typeface="Lucida Console"/>
                <a:cs typeface="Lucida Console"/>
              </a:rPr>
              <a:t>640</a:t>
            </a:r>
            <a:r>
              <a:rPr sz="850" spc="40" dirty="0">
                <a:solidFill>
                  <a:srgbClr val="333333"/>
                </a:solidFill>
                <a:latin typeface="Lucida Console"/>
                <a:cs typeface="Lucida Console"/>
              </a:rPr>
              <a:t> </a:t>
            </a:r>
            <a:r>
              <a:rPr sz="850" spc="30" dirty="0">
                <a:solidFill>
                  <a:srgbClr val="333333"/>
                </a:solidFill>
                <a:latin typeface="Lucida Console"/>
                <a:cs typeface="Lucida Console"/>
              </a:rPr>
              <a:t>transfer.key[root@linuxprobe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etc]# </a:t>
            </a:r>
            <a:r>
              <a:rPr sz="850" spc="20" dirty="0">
                <a:solidFill>
                  <a:srgbClr val="333333"/>
                </a:solidFill>
                <a:latin typeface="Lucida Console"/>
                <a:cs typeface="Lucida Console"/>
              </a:rPr>
              <a:t>ln</a:t>
            </a:r>
            <a:r>
              <a:rPr sz="850" spc="30" dirty="0">
                <a:solidFill>
                  <a:srgbClr val="333333"/>
                </a:solidFill>
                <a:latin typeface="Lucida Console"/>
                <a:cs typeface="Lucida Console"/>
              </a:rPr>
              <a:t> transfer.key /etc/transfer.key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2382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：开启并加载</a:t>
            </a:r>
            <a:r>
              <a:rPr sz="950" b="1" spc="60" dirty="0">
                <a:solidFill>
                  <a:srgbClr val="333333"/>
                </a:solidFill>
                <a:latin typeface="Trebuchet MS"/>
                <a:cs typeface="Trebuchet MS"/>
              </a:rPr>
              <a:t>Bind</a:t>
            </a:r>
            <a:r>
              <a:rPr sz="950" b="1" spc="20" dirty="0">
                <a:solidFill>
                  <a:srgbClr val="333333"/>
                </a:solidFill>
                <a:latin typeface="微软雅黑"/>
                <a:cs typeface="微软雅黑"/>
              </a:rPr>
              <a:t>服务的密钥验证功能。首先需要在主服务器的主配置文件中加载密钥验证文 </a:t>
            </a:r>
            <a:r>
              <a:rPr sz="950" b="1" spc="25" dirty="0">
                <a:solidFill>
                  <a:srgbClr val="333333"/>
                </a:solidFill>
                <a:latin typeface="微软雅黑"/>
                <a:cs typeface="微软雅黑"/>
              </a:rPr>
              <a:t>件，然后进行设置，使得只允许带有</a:t>
            </a:r>
            <a:r>
              <a:rPr sz="950" b="1" spc="50" dirty="0">
                <a:solidFill>
                  <a:srgbClr val="333333"/>
                </a:solidFill>
                <a:latin typeface="Trebuchet MS"/>
                <a:cs typeface="Trebuchet MS"/>
              </a:rPr>
              <a:t>master-slave</a:t>
            </a:r>
            <a:r>
              <a:rPr sz="950" b="1" spc="25" dirty="0">
                <a:solidFill>
                  <a:srgbClr val="333333"/>
                </a:solidFill>
                <a:latin typeface="微软雅黑"/>
                <a:cs typeface="微软雅黑"/>
              </a:rPr>
              <a:t>密钥认证的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服务器同步数据配置文件：</a:t>
            </a:r>
            <a:endParaRPr sz="950">
              <a:latin typeface="微软雅黑"/>
              <a:cs typeface="微软雅黑"/>
            </a:endParaRPr>
          </a:p>
          <a:p>
            <a:pPr>
              <a:lnSpc>
                <a:spcPct val="100000"/>
              </a:lnSpc>
              <a:spcBef>
                <a:spcPts val="50"/>
              </a:spcBef>
            </a:pPr>
            <a:endParaRPr sz="900">
              <a:latin typeface="微软雅黑"/>
              <a:cs typeface="微软雅黑"/>
            </a:endParaRPr>
          </a:p>
          <a:p>
            <a:pPr marL="136525" marR="118110">
              <a:lnSpc>
                <a:spcPct val="132400"/>
              </a:lnSpc>
              <a:tabLst>
                <a:tab pos="3040380" algn="l"/>
                <a:tab pos="3450590" algn="l"/>
                <a:tab pos="4621530" algn="l"/>
                <a:tab pos="5031740" algn="l"/>
                <a:tab pos="5172710"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/etc/named.conf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2</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named.conf	</a:t>
            </a:r>
            <a:r>
              <a:rPr sz="850" spc="15" dirty="0">
                <a:solidFill>
                  <a:srgbClr val="333333"/>
                </a:solidFill>
                <a:latin typeface="Lucida Console"/>
                <a:cs typeface="Lucida Console"/>
              </a:rPr>
              <a:t>3</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4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Provided</a:t>
            </a:r>
            <a:r>
              <a:rPr sz="850" spc="35" dirty="0">
                <a:solidFill>
                  <a:srgbClr val="333333"/>
                </a:solidFill>
                <a:latin typeface="Lucida Console"/>
                <a:cs typeface="Lucida Console"/>
              </a:rPr>
              <a:t> </a:t>
            </a:r>
            <a:r>
              <a:rPr sz="850" spc="20" dirty="0">
                <a:solidFill>
                  <a:srgbClr val="333333"/>
                </a:solidFill>
                <a:latin typeface="Lucida Console"/>
                <a:cs typeface="Lucida Console"/>
              </a:rPr>
              <a:t>by</a:t>
            </a:r>
            <a:r>
              <a:rPr sz="850" spc="35" dirty="0">
                <a:solidFill>
                  <a:srgbClr val="333333"/>
                </a:solidFill>
                <a:latin typeface="Lucida Console"/>
                <a:cs typeface="Lucida Console"/>
              </a:rPr>
              <a:t> </a:t>
            </a:r>
            <a:r>
              <a:rPr sz="850" spc="25" dirty="0">
                <a:solidFill>
                  <a:srgbClr val="333333"/>
                </a:solidFill>
                <a:latin typeface="Lucida Console"/>
                <a:cs typeface="Lucida Console"/>
              </a:rPr>
              <a:t>Red</a:t>
            </a:r>
            <a:r>
              <a:rPr sz="850" spc="40" dirty="0">
                <a:solidFill>
                  <a:srgbClr val="333333"/>
                </a:solidFill>
                <a:latin typeface="Lucida Console"/>
                <a:cs typeface="Lucida Console"/>
              </a:rPr>
              <a:t> </a:t>
            </a:r>
            <a:r>
              <a:rPr sz="850" spc="25" dirty="0">
                <a:solidFill>
                  <a:srgbClr val="333333"/>
                </a:solidFill>
                <a:latin typeface="Lucida Console"/>
                <a:cs typeface="Lucida Console"/>
              </a:rPr>
              <a:t>Hat</a:t>
            </a:r>
            <a:r>
              <a:rPr sz="850" spc="35" dirty="0">
                <a:solidFill>
                  <a:srgbClr val="333333"/>
                </a:solidFill>
                <a:latin typeface="Lucida Console"/>
                <a:cs typeface="Lucida Console"/>
              </a:rPr>
              <a:t> </a:t>
            </a:r>
            <a:r>
              <a:rPr sz="850" spc="25" dirty="0">
                <a:solidFill>
                  <a:srgbClr val="333333"/>
                </a:solidFill>
                <a:latin typeface="Lucida Console"/>
                <a:cs typeface="Lucida Console"/>
              </a:rPr>
              <a:t>bind</a:t>
            </a:r>
            <a:r>
              <a:rPr sz="850" spc="40" dirty="0">
                <a:solidFill>
                  <a:srgbClr val="333333"/>
                </a:solidFill>
                <a:latin typeface="Lucida Console"/>
                <a:cs typeface="Lucida Console"/>
              </a:rPr>
              <a:t> </a:t>
            </a:r>
            <a:r>
              <a:rPr sz="850" spc="30" dirty="0">
                <a:solidFill>
                  <a:srgbClr val="333333"/>
                </a:solidFill>
                <a:latin typeface="Lucida Console"/>
                <a:cs typeface="Lucida Console"/>
              </a:rPr>
              <a:t>package</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40" dirty="0">
                <a:solidFill>
                  <a:srgbClr val="333333"/>
                </a:solidFill>
                <a:latin typeface="Lucida Console"/>
                <a:cs typeface="Lucida Console"/>
              </a:rPr>
              <a:t> </a:t>
            </a:r>
            <a:r>
              <a:rPr sz="850" spc="30" dirty="0">
                <a:solidFill>
                  <a:srgbClr val="333333"/>
                </a:solidFill>
                <a:latin typeface="Lucida Console"/>
                <a:cs typeface="Lucida Console"/>
              </a:rPr>
              <a:t>configure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25" dirty="0">
                <a:solidFill>
                  <a:srgbClr val="333333"/>
                </a:solidFill>
                <a:latin typeface="Lucida Console"/>
                <a:cs typeface="Lucida Console"/>
              </a:rPr>
              <a:t>ISC</a:t>
            </a:r>
            <a:r>
              <a:rPr sz="850" spc="35" dirty="0">
                <a:solidFill>
                  <a:srgbClr val="333333"/>
                </a:solidFill>
                <a:latin typeface="Lucida Console"/>
                <a:cs typeface="Lucida Console"/>
              </a:rPr>
              <a:t> </a:t>
            </a:r>
            <a:r>
              <a:rPr sz="850" spc="25" dirty="0">
                <a:solidFill>
                  <a:srgbClr val="333333"/>
                </a:solidFill>
                <a:latin typeface="Lucida Console"/>
                <a:cs typeface="Lucida Console"/>
              </a:rPr>
              <a:t>BIND</a:t>
            </a:r>
            <a:r>
              <a:rPr sz="850" spc="40" dirty="0">
                <a:solidFill>
                  <a:srgbClr val="333333"/>
                </a:solidFill>
                <a:latin typeface="Lucida Console"/>
                <a:cs typeface="Lucida Console"/>
              </a:rPr>
              <a:t> </a:t>
            </a:r>
            <a:r>
              <a:rPr sz="850" spc="30" dirty="0">
                <a:solidFill>
                  <a:srgbClr val="333333"/>
                </a:solidFill>
                <a:latin typeface="Lucida Console"/>
                <a:cs typeface="Lucida Console"/>
              </a:rPr>
              <a:t>named(8)</a:t>
            </a:r>
            <a:r>
              <a:rPr sz="850" spc="35" dirty="0">
                <a:solidFill>
                  <a:srgbClr val="333333"/>
                </a:solidFill>
                <a:latin typeface="Lucida Console"/>
                <a:cs typeface="Lucida Console"/>
              </a:rPr>
              <a:t> </a:t>
            </a:r>
            <a:r>
              <a:rPr sz="850" spc="25" dirty="0">
                <a:solidFill>
                  <a:srgbClr val="333333"/>
                </a:solidFill>
                <a:latin typeface="Lucida Console"/>
                <a:cs typeface="Lucida Console"/>
              </a:rPr>
              <a:t>DNS	</a:t>
            </a:r>
            <a:r>
              <a:rPr sz="850" spc="15" dirty="0">
                <a:solidFill>
                  <a:srgbClr val="333333"/>
                </a:solidFill>
                <a:latin typeface="Lucida Console"/>
                <a:cs typeface="Lucida Console"/>
              </a:rPr>
              <a:t>5 </a:t>
            </a:r>
            <a:r>
              <a:rPr sz="850" spc="20" dirty="0">
                <a:solidFill>
                  <a:srgbClr val="333333"/>
                </a:solidFill>
                <a:latin typeface="Lucida Console"/>
                <a:cs typeface="Lucida Console"/>
              </a:rPr>
              <a:t>// </a:t>
            </a:r>
            <a:r>
              <a:rPr sz="850" spc="25" dirty="0">
                <a:solidFill>
                  <a:srgbClr val="333333"/>
                </a:solidFill>
                <a:latin typeface="Lucida Console"/>
                <a:cs typeface="Lucida Console"/>
              </a:rPr>
              <a:t> server</a:t>
            </a:r>
            <a:r>
              <a:rPr sz="850" spc="40" dirty="0">
                <a:solidFill>
                  <a:srgbClr val="333333"/>
                </a:solidFill>
                <a:latin typeface="Lucida Console"/>
                <a:cs typeface="Lucida Console"/>
              </a:rPr>
              <a:t> </a:t>
            </a:r>
            <a:r>
              <a:rPr sz="850" spc="20" dirty="0">
                <a:solidFill>
                  <a:srgbClr val="333333"/>
                </a:solidFill>
                <a:latin typeface="Lucida Console"/>
                <a:cs typeface="Lucida Console"/>
              </a:rPr>
              <a:t>as</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40" dirty="0">
                <a:solidFill>
                  <a:srgbClr val="333333"/>
                </a:solidFill>
                <a:latin typeface="Lucida Console"/>
                <a:cs typeface="Lucida Console"/>
              </a:rPr>
              <a:t> </a:t>
            </a:r>
            <a:r>
              <a:rPr sz="850" spc="30" dirty="0">
                <a:solidFill>
                  <a:srgbClr val="333333"/>
                </a:solidFill>
                <a:latin typeface="Lucida Console"/>
                <a:cs typeface="Lucida Console"/>
              </a:rPr>
              <a:t>caching</a:t>
            </a:r>
            <a:r>
              <a:rPr sz="850" spc="40" dirty="0">
                <a:solidFill>
                  <a:srgbClr val="333333"/>
                </a:solidFill>
                <a:latin typeface="Lucida Console"/>
                <a:cs typeface="Lucida Console"/>
              </a:rPr>
              <a:t> </a:t>
            </a:r>
            <a:r>
              <a:rPr sz="850" spc="25" dirty="0">
                <a:solidFill>
                  <a:srgbClr val="333333"/>
                </a:solidFill>
                <a:latin typeface="Lucida Console"/>
                <a:cs typeface="Lucida Console"/>
              </a:rPr>
              <a:t>only</a:t>
            </a:r>
            <a:r>
              <a:rPr sz="850" spc="40" dirty="0">
                <a:solidFill>
                  <a:srgbClr val="333333"/>
                </a:solidFill>
                <a:latin typeface="Lucida Console"/>
                <a:cs typeface="Lucida Console"/>
              </a:rPr>
              <a:t> </a:t>
            </a:r>
            <a:r>
              <a:rPr sz="850" spc="30" dirty="0">
                <a:solidFill>
                  <a:srgbClr val="333333"/>
                </a:solidFill>
                <a:latin typeface="Lucida Console"/>
                <a:cs typeface="Lucida Console"/>
              </a:rPr>
              <a:t>nameserver</a:t>
            </a:r>
            <a:r>
              <a:rPr sz="850" spc="40" dirty="0">
                <a:solidFill>
                  <a:srgbClr val="333333"/>
                </a:solidFill>
                <a:latin typeface="Lucida Console"/>
                <a:cs typeface="Lucida Console"/>
              </a:rPr>
              <a:t> </a:t>
            </a:r>
            <a:r>
              <a:rPr sz="850" spc="25" dirty="0">
                <a:solidFill>
                  <a:srgbClr val="333333"/>
                </a:solidFill>
                <a:latin typeface="Lucida Console"/>
                <a:cs typeface="Lucida Console"/>
              </a:rPr>
              <a:t>(as</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40" dirty="0">
                <a:solidFill>
                  <a:srgbClr val="333333"/>
                </a:solidFill>
                <a:latin typeface="Lucida Console"/>
                <a:cs typeface="Lucida Console"/>
              </a:rPr>
              <a:t> </a:t>
            </a:r>
            <a:r>
              <a:rPr sz="850" spc="30" dirty="0">
                <a:solidFill>
                  <a:srgbClr val="333333"/>
                </a:solidFill>
                <a:latin typeface="Lucida Console"/>
                <a:cs typeface="Lucida Console"/>
              </a:rPr>
              <a:t>localhost</a:t>
            </a:r>
            <a:r>
              <a:rPr sz="850" spc="40" dirty="0">
                <a:solidFill>
                  <a:srgbClr val="333333"/>
                </a:solidFill>
                <a:latin typeface="Lucida Console"/>
                <a:cs typeface="Lucida Console"/>
              </a:rPr>
              <a:t> </a:t>
            </a:r>
            <a:r>
              <a:rPr sz="850" spc="25" dirty="0">
                <a:solidFill>
                  <a:srgbClr val="333333"/>
                </a:solidFill>
                <a:latin typeface="Lucida Console"/>
                <a:cs typeface="Lucida Console"/>
              </a:rPr>
              <a:t>DNS</a:t>
            </a:r>
            <a:r>
              <a:rPr sz="850" spc="40" dirty="0">
                <a:solidFill>
                  <a:srgbClr val="333333"/>
                </a:solidFill>
                <a:latin typeface="Lucida Console"/>
                <a:cs typeface="Lucida Console"/>
              </a:rPr>
              <a:t> </a:t>
            </a:r>
            <a:r>
              <a:rPr sz="850" spc="30" dirty="0">
                <a:solidFill>
                  <a:srgbClr val="333333"/>
                </a:solidFill>
                <a:latin typeface="Lucida Console"/>
                <a:cs typeface="Lucida Console"/>
              </a:rPr>
              <a:t>resolver</a:t>
            </a:r>
            <a:r>
              <a:rPr sz="850" spc="40" dirty="0">
                <a:solidFill>
                  <a:srgbClr val="333333"/>
                </a:solidFill>
                <a:latin typeface="Lucida Console"/>
                <a:cs typeface="Lucida Console"/>
              </a:rPr>
              <a:t> </a:t>
            </a:r>
            <a:r>
              <a:rPr sz="850" spc="25" dirty="0">
                <a:solidFill>
                  <a:srgbClr val="333333"/>
                </a:solidFill>
                <a:latin typeface="Lucida Console"/>
                <a:cs typeface="Lucida Console"/>
              </a:rPr>
              <a:t>only).	</a:t>
            </a:r>
            <a:r>
              <a:rPr sz="850" spc="15" dirty="0">
                <a:solidFill>
                  <a:srgbClr val="333333"/>
                </a:solidFill>
                <a:latin typeface="Lucida Console"/>
                <a:cs typeface="Lucida Console"/>
              </a:rPr>
              <a:t>6</a:t>
            </a:r>
            <a:r>
              <a:rPr sz="850"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7</a:t>
            </a:r>
            <a:r>
              <a:rPr sz="850" spc="30" dirty="0">
                <a:solidFill>
                  <a:srgbClr val="333333"/>
                </a:solidFill>
                <a:latin typeface="Lucida Console"/>
                <a:cs typeface="Lucida Console"/>
              </a:rPr>
              <a:t>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See</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/usr/share/doc/bind*/sample/</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30" dirty="0">
                <a:solidFill>
                  <a:srgbClr val="333333"/>
                </a:solidFill>
                <a:latin typeface="Lucida Console"/>
                <a:cs typeface="Lucida Console"/>
              </a:rPr>
              <a:t>example </a:t>
            </a:r>
            <a:r>
              <a:rPr sz="850" spc="25" dirty="0">
                <a:solidFill>
                  <a:srgbClr val="333333"/>
                </a:solidFill>
                <a:latin typeface="Lucida Console"/>
                <a:cs typeface="Lucida Console"/>
              </a:rPr>
              <a:t>named</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configuration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files.</a:t>
            </a:r>
            <a:endParaRPr sz="850">
              <a:latin typeface="Lucida Console"/>
              <a:cs typeface="Lucida Console"/>
            </a:endParaRPr>
          </a:p>
        </p:txBody>
      </p:sp>
      <p:sp>
        <p:nvSpPr>
          <p:cNvPr id="24" name="object 24"/>
          <p:cNvSpPr txBox="1"/>
          <p:nvPr/>
        </p:nvSpPr>
        <p:spPr>
          <a:xfrm>
            <a:off x="1070306" y="5378918"/>
            <a:ext cx="3613150" cy="161290"/>
          </a:xfrm>
          <a:prstGeom prst="rect">
            <a:avLst/>
          </a:prstGeom>
        </p:spPr>
        <p:txBody>
          <a:bodyPr vert="horz" wrap="square" lIns="0" tIns="17780" rIns="0" bIns="0" rtlCol="0">
            <a:spAutoFit/>
          </a:bodyPr>
          <a:lstStyle/>
          <a:p>
            <a:pPr marL="12700">
              <a:lnSpc>
                <a:spcPct val="100000"/>
              </a:lnSpc>
              <a:spcBef>
                <a:spcPts val="140"/>
              </a:spcBef>
              <a:tabLst>
                <a:tab pos="422275" algn="l"/>
              </a:tabLst>
            </a:pPr>
            <a:r>
              <a:rPr sz="850" spc="15" dirty="0">
                <a:solidFill>
                  <a:srgbClr val="333333"/>
                </a:solidFill>
                <a:latin typeface="Lucida Console"/>
                <a:cs typeface="Lucida Console"/>
              </a:rPr>
              <a:t>8</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9</a:t>
            </a:r>
            <a:r>
              <a:rPr sz="850" spc="20" dirty="0">
                <a:solidFill>
                  <a:srgbClr val="333333"/>
                </a:solidFill>
                <a:latin typeface="Lucida Console"/>
                <a:cs typeface="Lucida Console"/>
              </a:rPr>
              <a:t> </a:t>
            </a:r>
            <a:r>
              <a:rPr sz="850" spc="30" dirty="0">
                <a:solidFill>
                  <a:srgbClr val="333333"/>
                </a:solidFill>
                <a:latin typeface="Lucida Console"/>
                <a:cs typeface="Lucida Console"/>
              </a:rPr>
              <a:t>include</a:t>
            </a:r>
            <a:r>
              <a:rPr sz="850" spc="25" dirty="0">
                <a:solidFill>
                  <a:srgbClr val="333333"/>
                </a:solidFill>
                <a:latin typeface="Lucida Console"/>
                <a:cs typeface="Lucida Console"/>
              </a:rPr>
              <a:t> </a:t>
            </a:r>
            <a:r>
              <a:rPr sz="850" spc="30" dirty="0">
                <a:solidFill>
                  <a:srgbClr val="333333"/>
                </a:solidFill>
                <a:latin typeface="Lucida Console"/>
                <a:cs typeface="Lucida Console"/>
              </a:rPr>
              <a:t>"/etc/transfer.key";</a:t>
            </a:r>
            <a:r>
              <a:rPr sz="850" spc="20" dirty="0">
                <a:solidFill>
                  <a:srgbClr val="333333"/>
                </a:solidFill>
                <a:latin typeface="Lucida Console"/>
                <a:cs typeface="Lucida Console"/>
              </a:rPr>
              <a:t> 10</a:t>
            </a:r>
            <a:r>
              <a:rPr sz="850" spc="25" dirty="0">
                <a:solidFill>
                  <a:srgbClr val="333333"/>
                </a:solidFill>
                <a:latin typeface="Lucida Console"/>
                <a:cs typeface="Lucida Console"/>
              </a:rPr>
              <a:t> </a:t>
            </a:r>
            <a:r>
              <a:rPr sz="850" spc="30" dirty="0">
                <a:solidFill>
                  <a:srgbClr val="333333"/>
                </a:solidFill>
                <a:latin typeface="Lucida Console"/>
                <a:cs typeface="Lucida Console"/>
              </a:rPr>
              <a:t>options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11</a:t>
            </a:r>
            <a:endParaRPr sz="850">
              <a:latin typeface="Lucida Console"/>
              <a:cs typeface="Lucida Console"/>
            </a:endParaRPr>
          </a:p>
        </p:txBody>
      </p:sp>
      <p:sp>
        <p:nvSpPr>
          <p:cNvPr id="25" name="object 25"/>
          <p:cNvSpPr txBox="1"/>
          <p:nvPr/>
        </p:nvSpPr>
        <p:spPr>
          <a:xfrm>
            <a:off x="5265087" y="5343013"/>
            <a:ext cx="1198880" cy="368935"/>
          </a:xfrm>
          <a:prstGeom prst="rect">
            <a:avLst/>
          </a:prstGeom>
        </p:spPr>
        <p:txBody>
          <a:bodyPr vert="horz" wrap="square" lIns="0" tIns="11430" rIns="0" bIns="0" rtlCol="0">
            <a:spAutoFit/>
          </a:bodyPr>
          <a:lstStyle/>
          <a:p>
            <a:pPr marL="131445" marR="5080" indent="-119380">
              <a:lnSpc>
                <a:spcPct val="132400"/>
              </a:lnSpc>
              <a:spcBef>
                <a:spcPts val="90"/>
              </a:spcBef>
            </a:pPr>
            <a:r>
              <a:rPr sz="850" spc="30" dirty="0">
                <a:solidFill>
                  <a:srgbClr val="333333"/>
                </a:solidFill>
                <a:latin typeface="Lucida Console"/>
                <a:cs typeface="Lucida Console"/>
              </a:rPr>
              <a:t>listen-on</a:t>
            </a:r>
            <a:r>
              <a:rPr sz="850" spc="-5" dirty="0">
                <a:solidFill>
                  <a:srgbClr val="333333"/>
                </a:solidFill>
                <a:latin typeface="Lucida Console"/>
                <a:cs typeface="Lucida Console"/>
              </a:rPr>
              <a:t> </a:t>
            </a:r>
            <a:r>
              <a:rPr sz="850" spc="25" dirty="0">
                <a:solidFill>
                  <a:srgbClr val="333333"/>
                </a:solidFill>
                <a:latin typeface="Lucida Console"/>
                <a:cs typeface="Lucida Console"/>
              </a:rPr>
              <a:t>port</a:t>
            </a:r>
            <a:r>
              <a:rPr sz="850" spc="-5" dirty="0">
                <a:solidFill>
                  <a:srgbClr val="333333"/>
                </a:solidFill>
                <a:latin typeface="Lucida Console"/>
                <a:cs typeface="Lucida Console"/>
              </a:rPr>
              <a:t> </a:t>
            </a:r>
            <a:r>
              <a:rPr sz="850" spc="20" dirty="0">
                <a:solidFill>
                  <a:srgbClr val="333333"/>
                </a:solidFill>
                <a:latin typeface="Lucida Console"/>
                <a:cs typeface="Lucida Console"/>
              </a:rPr>
              <a:t>53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directory</a:t>
            </a:r>
            <a:endParaRPr sz="850">
              <a:latin typeface="Lucida Console"/>
              <a:cs typeface="Lucida Console"/>
            </a:endParaRPr>
          </a:p>
        </p:txBody>
      </p:sp>
      <p:sp>
        <p:nvSpPr>
          <p:cNvPr id="26" name="object 26"/>
          <p:cNvSpPr txBox="1"/>
          <p:nvPr/>
        </p:nvSpPr>
        <p:spPr>
          <a:xfrm>
            <a:off x="1070306" y="5514531"/>
            <a:ext cx="3732529" cy="368935"/>
          </a:xfrm>
          <a:prstGeom prst="rect">
            <a:avLst/>
          </a:prstGeom>
        </p:spPr>
        <p:txBody>
          <a:bodyPr vert="horz" wrap="square" lIns="0" tIns="53340" rIns="0" bIns="0" rtlCol="0">
            <a:spAutoFit/>
          </a:bodyPr>
          <a:lstStyle/>
          <a:p>
            <a:pPr marL="12700">
              <a:lnSpc>
                <a:spcPct val="100000"/>
              </a:lnSpc>
              <a:spcBef>
                <a:spcPts val="420"/>
              </a:spcBef>
              <a:tabLst>
                <a:tab pos="1443990" algn="l"/>
              </a:tabLst>
            </a:pP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any;</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12	</a:t>
            </a:r>
            <a:r>
              <a:rPr sz="850" spc="30" dirty="0">
                <a:solidFill>
                  <a:srgbClr val="333333"/>
                </a:solidFill>
                <a:latin typeface="Lucida Console"/>
                <a:cs typeface="Lucida Console"/>
              </a:rPr>
              <a:t>listen-on-v6</a:t>
            </a:r>
            <a:r>
              <a:rPr sz="850" spc="25" dirty="0">
                <a:solidFill>
                  <a:srgbClr val="333333"/>
                </a:solidFill>
                <a:latin typeface="Lucida Console"/>
                <a:cs typeface="Lucida Console"/>
              </a:rPr>
              <a:t> port </a:t>
            </a:r>
            <a:r>
              <a:rPr sz="850" spc="20" dirty="0">
                <a:solidFill>
                  <a:srgbClr val="333333"/>
                </a:solidFill>
                <a:latin typeface="Lucida Console"/>
                <a:cs typeface="Lucida Console"/>
              </a:rPr>
              <a:t>53</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::1; </a:t>
            </a:r>
            <a:r>
              <a:rPr sz="850" spc="20"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13</a:t>
            </a:r>
            <a:endParaRPr sz="850">
              <a:latin typeface="Lucida Console"/>
              <a:cs typeface="Lucida Console"/>
            </a:endParaRPr>
          </a:p>
          <a:p>
            <a:pPr marL="12700">
              <a:lnSpc>
                <a:spcPct val="100000"/>
              </a:lnSpc>
              <a:spcBef>
                <a:spcPts val="330"/>
              </a:spcBef>
              <a:tabLst>
                <a:tab pos="1725930" algn="l"/>
              </a:tabLst>
            </a:pPr>
            <a:r>
              <a:rPr sz="850" spc="30" dirty="0">
                <a:solidFill>
                  <a:srgbClr val="333333"/>
                </a:solidFill>
                <a:latin typeface="Lucida Console"/>
                <a:cs typeface="Lucida Console"/>
              </a:rPr>
              <a:t>"/var/named";</a:t>
            </a:r>
            <a:r>
              <a:rPr sz="850" spc="40" dirty="0">
                <a:solidFill>
                  <a:srgbClr val="333333"/>
                </a:solidFill>
                <a:latin typeface="Lucida Console"/>
                <a:cs typeface="Lucida Console"/>
              </a:rPr>
              <a:t> </a:t>
            </a:r>
            <a:r>
              <a:rPr sz="850" spc="20" dirty="0">
                <a:solidFill>
                  <a:srgbClr val="333333"/>
                </a:solidFill>
                <a:latin typeface="Lucida Console"/>
                <a:cs typeface="Lucida Console"/>
              </a:rPr>
              <a:t>14	</a:t>
            </a:r>
            <a:r>
              <a:rPr sz="850" spc="30" dirty="0">
                <a:solidFill>
                  <a:srgbClr val="333333"/>
                </a:solidFill>
                <a:latin typeface="Lucida Console"/>
                <a:cs typeface="Lucida Console"/>
              </a:rPr>
              <a:t>dump-file</a:t>
            </a:r>
            <a:endParaRPr sz="850">
              <a:latin typeface="Lucida Console"/>
              <a:cs typeface="Lucida Console"/>
            </a:endParaRPr>
          </a:p>
        </p:txBody>
      </p:sp>
      <p:sp>
        <p:nvSpPr>
          <p:cNvPr id="27" name="object 27"/>
          <p:cNvSpPr txBox="1"/>
          <p:nvPr/>
        </p:nvSpPr>
        <p:spPr>
          <a:xfrm>
            <a:off x="3879060" y="5721955"/>
            <a:ext cx="24504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"/var/named/data/cache_dump.db";</a:t>
            </a:r>
            <a:r>
              <a:rPr sz="850" dirty="0">
                <a:solidFill>
                  <a:srgbClr val="333333"/>
                </a:solidFill>
                <a:latin typeface="Lucida Console"/>
                <a:cs typeface="Lucida Console"/>
              </a:rPr>
              <a:t> </a:t>
            </a:r>
            <a:r>
              <a:rPr sz="850" spc="20" dirty="0">
                <a:solidFill>
                  <a:srgbClr val="333333"/>
                </a:solidFill>
                <a:latin typeface="Lucida Console"/>
                <a:cs typeface="Lucida Console"/>
              </a:rPr>
              <a:t>15</a:t>
            </a:r>
            <a:endParaRPr sz="850">
              <a:latin typeface="Lucida Console"/>
              <a:cs typeface="Lucida Console"/>
            </a:endParaRPr>
          </a:p>
        </p:txBody>
      </p:sp>
      <p:sp>
        <p:nvSpPr>
          <p:cNvPr id="28" name="object 28"/>
          <p:cNvSpPr txBox="1"/>
          <p:nvPr/>
        </p:nvSpPr>
        <p:spPr>
          <a:xfrm>
            <a:off x="946424" y="5857568"/>
            <a:ext cx="5648960" cy="4276090"/>
          </a:xfrm>
          <a:prstGeom prst="rect">
            <a:avLst/>
          </a:prstGeom>
        </p:spPr>
        <p:txBody>
          <a:bodyPr vert="horz" wrap="square" lIns="0" tIns="53340" rIns="0" bIns="0" rtlCol="0">
            <a:spAutoFit/>
          </a:bodyPr>
          <a:lstStyle/>
          <a:p>
            <a:pPr marL="539750">
              <a:lnSpc>
                <a:spcPct val="100000"/>
              </a:lnSpc>
              <a:spcBef>
                <a:spcPts val="420"/>
              </a:spcBef>
            </a:pPr>
            <a:r>
              <a:rPr sz="850" spc="30" dirty="0">
                <a:solidFill>
                  <a:srgbClr val="333333"/>
                </a:solidFill>
                <a:latin typeface="Lucida Console"/>
                <a:cs typeface="Lucida Console"/>
              </a:rPr>
              <a:t>statistics-file</a:t>
            </a:r>
            <a:r>
              <a:rPr sz="850" spc="25" dirty="0">
                <a:solidFill>
                  <a:srgbClr val="333333"/>
                </a:solidFill>
                <a:latin typeface="Lucida Console"/>
                <a:cs typeface="Lucida Console"/>
              </a:rPr>
              <a:t> </a:t>
            </a:r>
            <a:r>
              <a:rPr sz="850" spc="30" dirty="0">
                <a:solidFill>
                  <a:srgbClr val="333333"/>
                </a:solidFill>
                <a:latin typeface="Lucida Console"/>
                <a:cs typeface="Lucida Console"/>
              </a:rPr>
              <a:t>"/var/named/data/named_stats.txt";</a:t>
            </a:r>
            <a:r>
              <a:rPr sz="850" spc="25" dirty="0">
                <a:solidFill>
                  <a:srgbClr val="333333"/>
                </a:solidFill>
                <a:latin typeface="Lucida Console"/>
                <a:cs typeface="Lucida Console"/>
              </a:rPr>
              <a:t> </a:t>
            </a:r>
            <a:r>
              <a:rPr sz="850" spc="20" dirty="0">
                <a:solidFill>
                  <a:srgbClr val="333333"/>
                </a:solidFill>
                <a:latin typeface="Lucida Console"/>
                <a:cs typeface="Lucida Console"/>
              </a:rPr>
              <a:t>16</a:t>
            </a:r>
            <a:endParaRPr sz="850">
              <a:latin typeface="Lucida Console"/>
              <a:cs typeface="Lucida Console"/>
            </a:endParaRPr>
          </a:p>
          <a:p>
            <a:pPr marL="136525" marR="116205">
              <a:lnSpc>
                <a:spcPct val="132400"/>
              </a:lnSpc>
              <a:tabLst>
                <a:tab pos="615315" algn="l"/>
                <a:tab pos="3307079" algn="l"/>
                <a:tab pos="3717290" algn="l"/>
                <a:tab pos="4406900" algn="l"/>
                <a:tab pos="4901565" algn="l"/>
              </a:tabLst>
            </a:pPr>
            <a:r>
              <a:rPr sz="850" spc="30" dirty="0">
                <a:solidFill>
                  <a:srgbClr val="333333"/>
                </a:solidFill>
                <a:latin typeface="Lucida Console"/>
                <a:cs typeface="Lucida Console"/>
              </a:rPr>
              <a:t>memstatistics-fil</a:t>
            </a:r>
            <a:r>
              <a:rPr sz="850" spc="15" dirty="0">
                <a:solidFill>
                  <a:srgbClr val="333333"/>
                </a:solidFill>
                <a:latin typeface="Lucida Console"/>
                <a:cs typeface="Lucida Console"/>
              </a:rPr>
              <a:t>e</a:t>
            </a:r>
            <a:r>
              <a:rPr sz="850" spc="30" dirty="0">
                <a:solidFill>
                  <a:srgbClr val="333333"/>
                </a:solidFill>
                <a:latin typeface="Lucida Console"/>
                <a:cs typeface="Lucida Console"/>
              </a:rPr>
              <a:t> "/var/named/data/named_mem_stats.txt"</a:t>
            </a:r>
            <a:r>
              <a:rPr sz="850" spc="15" dirty="0">
                <a:solidFill>
                  <a:srgbClr val="333333"/>
                </a:solidFill>
                <a:latin typeface="Lucida Console"/>
                <a:cs typeface="Lucida Console"/>
              </a:rPr>
              <a:t>;</a:t>
            </a:r>
            <a:r>
              <a:rPr sz="850" spc="30" dirty="0">
                <a:solidFill>
                  <a:srgbClr val="333333"/>
                </a:solidFill>
                <a:latin typeface="Lucida Console"/>
                <a:cs typeface="Lucida Console"/>
              </a:rPr>
              <a:t> 1</a:t>
            </a:r>
            <a:r>
              <a:rPr sz="850" spc="15" dirty="0">
                <a:solidFill>
                  <a:srgbClr val="333333"/>
                </a:solidFill>
                <a:latin typeface="Lucida Console"/>
                <a:cs typeface="Lucida Console"/>
              </a:rPr>
              <a:t>7</a:t>
            </a:r>
            <a:r>
              <a:rPr sz="850" dirty="0">
                <a:solidFill>
                  <a:srgbClr val="333333"/>
                </a:solidFill>
                <a:latin typeface="Lucida Console"/>
                <a:cs typeface="Lucida Console"/>
              </a:rPr>
              <a:t>		</a:t>
            </a:r>
            <a:r>
              <a:rPr sz="850" spc="30" dirty="0">
                <a:solidFill>
                  <a:srgbClr val="333333"/>
                </a:solidFill>
                <a:latin typeface="Lucida Console"/>
                <a:cs typeface="Lucida Console"/>
              </a:rPr>
              <a:t>secroots</a:t>
            </a:r>
            <a:r>
              <a:rPr sz="850" spc="15" dirty="0">
                <a:solidFill>
                  <a:srgbClr val="333333"/>
                </a:solidFill>
                <a:latin typeface="Lucida Console"/>
                <a:cs typeface="Lucida Console"/>
              </a:rPr>
              <a:t>-  </a:t>
            </a:r>
            <a:r>
              <a:rPr sz="850" spc="25" dirty="0">
                <a:solidFill>
                  <a:srgbClr val="333333"/>
                </a:solidFill>
                <a:latin typeface="Lucida Console"/>
                <a:cs typeface="Lucida Console"/>
              </a:rPr>
              <a:t>file	</a:t>
            </a:r>
            <a:r>
              <a:rPr sz="850" spc="30" dirty="0">
                <a:solidFill>
                  <a:srgbClr val="333333"/>
                </a:solidFill>
                <a:latin typeface="Lucida Console"/>
                <a:cs typeface="Lucida Console"/>
              </a:rPr>
              <a:t>"/var/named/data/named.secroots";</a:t>
            </a:r>
            <a:r>
              <a:rPr sz="850" spc="65" dirty="0">
                <a:solidFill>
                  <a:srgbClr val="333333"/>
                </a:solidFill>
                <a:latin typeface="Lucida Console"/>
                <a:cs typeface="Lucida Console"/>
              </a:rPr>
              <a:t> </a:t>
            </a:r>
            <a:r>
              <a:rPr sz="850" spc="20" dirty="0">
                <a:solidFill>
                  <a:srgbClr val="333333"/>
                </a:solidFill>
                <a:latin typeface="Lucida Console"/>
                <a:cs typeface="Lucida Console"/>
              </a:rPr>
              <a:t>18		</a:t>
            </a:r>
            <a:r>
              <a:rPr sz="850" spc="30" dirty="0">
                <a:solidFill>
                  <a:srgbClr val="333333"/>
                </a:solidFill>
                <a:latin typeface="Lucida Console"/>
                <a:cs typeface="Lucida Console"/>
              </a:rPr>
              <a:t>recursing-file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"/var/named/data/named.recursing";</a:t>
            </a:r>
            <a:r>
              <a:rPr sz="850" spc="65" dirty="0">
                <a:solidFill>
                  <a:srgbClr val="333333"/>
                </a:solidFill>
                <a:latin typeface="Lucida Console"/>
                <a:cs typeface="Lucida Console"/>
              </a:rPr>
              <a:t> </a:t>
            </a:r>
            <a:r>
              <a:rPr sz="850" spc="20" dirty="0">
                <a:solidFill>
                  <a:srgbClr val="333333"/>
                </a:solidFill>
                <a:latin typeface="Lucida Console"/>
                <a:cs typeface="Lucida Console"/>
              </a:rPr>
              <a:t>19	</a:t>
            </a:r>
            <a:r>
              <a:rPr sz="850" spc="30" dirty="0">
                <a:solidFill>
                  <a:srgbClr val="333333"/>
                </a:solidFill>
                <a:latin typeface="Lucida Console"/>
                <a:cs typeface="Lucida Console"/>
              </a:rPr>
              <a:t>allow-query	</a:t>
            </a:r>
            <a:r>
              <a:rPr sz="850" spc="15" dirty="0">
                <a:solidFill>
                  <a:srgbClr val="333333"/>
                </a:solidFill>
                <a:latin typeface="Lucida Console"/>
                <a:cs typeface="Lucida Console"/>
              </a:rPr>
              <a:t>{</a:t>
            </a:r>
            <a:r>
              <a:rPr sz="850" spc="25" dirty="0">
                <a:solidFill>
                  <a:srgbClr val="333333"/>
                </a:solidFill>
                <a:latin typeface="Lucida Console"/>
                <a:cs typeface="Lucida Console"/>
              </a:rPr>
              <a:t> any;</a:t>
            </a:r>
            <a:r>
              <a:rPr sz="850" spc="20" dirty="0">
                <a:solidFill>
                  <a:srgbClr val="333333"/>
                </a:solidFill>
                <a:latin typeface="Lucida Console"/>
                <a:cs typeface="Lucida Console"/>
              </a:rPr>
              <a:t> }; 20</a:t>
            </a:r>
            <a:endParaRPr sz="850">
              <a:latin typeface="Lucida Console"/>
              <a:cs typeface="Lucida Console"/>
            </a:endParaRPr>
          </a:p>
          <a:p>
            <a:pPr marL="136525" marR="935990" indent="268605">
              <a:lnSpc>
                <a:spcPct val="132400"/>
              </a:lnSpc>
            </a:pPr>
            <a:r>
              <a:rPr sz="850" spc="30" dirty="0">
                <a:solidFill>
                  <a:srgbClr val="333333"/>
                </a:solidFill>
                <a:latin typeface="Lucida Console"/>
                <a:cs typeface="Lucida Console"/>
              </a:rPr>
              <a:t>allow-transfer</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key </a:t>
            </a:r>
            <a:r>
              <a:rPr sz="850" spc="30" dirty="0">
                <a:solidFill>
                  <a:srgbClr val="333333"/>
                </a:solidFill>
                <a:latin typeface="Lucida Console"/>
                <a:cs typeface="Lucida Console"/>
              </a:rPr>
              <a:t>master-slave; };………………</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systemctl</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restart </a:t>
            </a:r>
            <a:r>
              <a:rPr sz="850" spc="25" dirty="0">
                <a:solidFill>
                  <a:srgbClr val="333333"/>
                </a:solidFill>
                <a:latin typeface="Lucida Console"/>
                <a:cs typeface="Lucida Console"/>
              </a:rPr>
              <a:t>named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0"/>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至此，</a:t>
            </a:r>
            <a:r>
              <a:rPr sz="950" b="1" spc="105" dirty="0">
                <a:solidFill>
                  <a:srgbClr val="333333"/>
                </a:solidFill>
                <a:latin typeface="Trebuchet MS"/>
                <a:cs typeface="Trebuchet MS"/>
              </a:rPr>
              <a:t>DNS</a:t>
            </a:r>
            <a:r>
              <a:rPr sz="950" b="1" spc="25" dirty="0">
                <a:solidFill>
                  <a:srgbClr val="333333"/>
                </a:solidFill>
                <a:latin typeface="微软雅黑"/>
                <a:cs typeface="微软雅黑"/>
              </a:rPr>
              <a:t>主服务器的</a:t>
            </a:r>
            <a:r>
              <a:rPr sz="950" b="1" spc="40" dirty="0">
                <a:solidFill>
                  <a:srgbClr val="333333"/>
                </a:solidFill>
                <a:latin typeface="Trebuchet MS"/>
                <a:cs typeface="Trebuchet MS"/>
              </a:rPr>
              <a:t>TSIG</a:t>
            </a:r>
            <a:r>
              <a:rPr sz="950" b="1" spc="25" dirty="0">
                <a:solidFill>
                  <a:srgbClr val="333333"/>
                </a:solidFill>
                <a:latin typeface="微软雅黑"/>
                <a:cs typeface="微软雅黑"/>
              </a:rPr>
              <a:t>密钥加密传输功能就已经配置完成。此时清空</a:t>
            </a:r>
            <a:r>
              <a:rPr sz="950" b="1" spc="105" dirty="0">
                <a:solidFill>
                  <a:srgbClr val="333333"/>
                </a:solidFill>
                <a:latin typeface="Trebuchet MS"/>
                <a:cs typeface="Trebuchet MS"/>
              </a:rPr>
              <a:t>DNS</a:t>
            </a:r>
            <a:r>
              <a:rPr sz="950" b="1" spc="20" dirty="0">
                <a:solidFill>
                  <a:srgbClr val="333333"/>
                </a:solidFill>
                <a:latin typeface="微软雅黑"/>
                <a:cs typeface="微软雅黑"/>
              </a:rPr>
              <a:t>从服务器同步目录中所有 </a:t>
            </a:r>
            <a:r>
              <a:rPr sz="950" b="1" spc="25" dirty="0">
                <a:solidFill>
                  <a:srgbClr val="333333"/>
                </a:solidFill>
                <a:latin typeface="微软雅黑"/>
                <a:cs typeface="微软雅黑"/>
              </a:rPr>
              <a:t>的数据配置文件，然后再次重启</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服务程序，这时就已经不能像刚才那样自动获取到数据配置文件 </a:t>
            </a:r>
            <a:r>
              <a:rPr sz="950" b="1" spc="30" dirty="0">
                <a:solidFill>
                  <a:srgbClr val="333333"/>
                </a:solidFill>
                <a:latin typeface="微软雅黑"/>
                <a:cs typeface="微软雅黑"/>
              </a:rPr>
              <a:t> </a:t>
            </a:r>
            <a:r>
              <a:rPr sz="950" b="1" spc="25" dirty="0">
                <a:solidFill>
                  <a:srgbClr val="333333"/>
                </a:solidFill>
                <a:latin typeface="微软雅黑"/>
                <a:cs typeface="微软雅黑"/>
              </a:rPr>
              <a:t>了。</a:t>
            </a:r>
            <a:endParaRPr sz="950">
              <a:latin typeface="微软雅黑"/>
              <a:cs typeface="微软雅黑"/>
            </a:endParaRPr>
          </a:p>
          <a:p>
            <a:pPr>
              <a:lnSpc>
                <a:spcPct val="100000"/>
              </a:lnSpc>
              <a:spcBef>
                <a:spcPts val="45"/>
              </a:spcBef>
            </a:pPr>
            <a:endParaRPr sz="900">
              <a:latin typeface="微软雅黑"/>
              <a:cs typeface="微软雅黑"/>
            </a:endParaRPr>
          </a:p>
          <a:p>
            <a:pPr marL="136525" marR="174625">
              <a:lnSpc>
                <a:spcPct val="132400"/>
              </a:lnSpc>
              <a:tabLst>
                <a:tab pos="2762885"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rm</a:t>
            </a:r>
            <a:r>
              <a:rPr sz="850" spc="30" dirty="0">
                <a:solidFill>
                  <a:srgbClr val="333333"/>
                </a:solidFill>
                <a:latin typeface="Lucida Console"/>
                <a:cs typeface="Lucida Console"/>
              </a:rPr>
              <a:t> </a:t>
            </a:r>
            <a:r>
              <a:rPr sz="850" spc="25" dirty="0">
                <a:solidFill>
                  <a:srgbClr val="333333"/>
                </a:solidFill>
                <a:latin typeface="Lucida Console"/>
                <a:cs typeface="Lucida Console"/>
              </a:rPr>
              <a:t>-rf</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/var/named/slaves/*[root@linuxprobe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systemctl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restart</a:t>
            </a:r>
            <a:r>
              <a:rPr sz="850" spc="40" dirty="0">
                <a:solidFill>
                  <a:srgbClr val="333333"/>
                </a:solidFill>
                <a:latin typeface="Lucida Console"/>
                <a:cs typeface="Lucida Console"/>
              </a:rPr>
              <a:t> </a:t>
            </a:r>
            <a:r>
              <a:rPr sz="850" spc="30" dirty="0">
                <a:solidFill>
                  <a:srgbClr val="333333"/>
                </a:solidFill>
                <a:latin typeface="Lucida Console"/>
                <a:cs typeface="Lucida Console"/>
              </a:rPr>
              <a:t>named[root@linuxprobe</a:t>
            </a:r>
            <a:r>
              <a:rPr sz="850" spc="4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ls	</a:t>
            </a:r>
            <a:r>
              <a:rPr sz="850" spc="30" dirty="0">
                <a:solidFill>
                  <a:srgbClr val="333333"/>
                </a:solidFill>
                <a:latin typeface="Lucida Console"/>
                <a:cs typeface="Lucida Console"/>
              </a:rPr>
              <a:t>/var/named/slaves/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939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：配置从服务器，使其支持密钥验证。配置</a:t>
            </a:r>
            <a:r>
              <a:rPr sz="950" b="1" spc="105" dirty="0">
                <a:solidFill>
                  <a:srgbClr val="333333"/>
                </a:solidFill>
                <a:latin typeface="Trebuchet MS"/>
                <a:cs typeface="Trebuchet MS"/>
              </a:rPr>
              <a:t>DNS</a:t>
            </a:r>
            <a:r>
              <a:rPr sz="950" b="1" spc="20" dirty="0">
                <a:solidFill>
                  <a:srgbClr val="333333"/>
                </a:solidFill>
                <a:latin typeface="微软雅黑"/>
                <a:cs typeface="微软雅黑"/>
              </a:rPr>
              <a:t>从服务器和主服务器的方法大致相同，都需要在  </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服务程序的配置文件目录中创建密钥认证文件，并设置相应的权限，然后把该文件做一个硬链接 到</a:t>
            </a:r>
            <a:r>
              <a:rPr sz="950" b="1" spc="30" dirty="0">
                <a:solidFill>
                  <a:srgbClr val="333333"/>
                </a:solidFill>
                <a:latin typeface="Trebuchet MS"/>
                <a:cs typeface="Trebuchet MS"/>
              </a:rPr>
              <a:t>/etc</a:t>
            </a:r>
            <a:r>
              <a:rPr sz="950" b="1" spc="25" dirty="0">
                <a:solidFill>
                  <a:srgbClr val="333333"/>
                </a:solidFill>
                <a:latin typeface="微软雅黑"/>
                <a:cs typeface="微软雅黑"/>
              </a:rPr>
              <a:t>目录中。</a:t>
            </a:r>
            <a:endParaRPr sz="950">
              <a:latin typeface="微软雅黑"/>
              <a:cs typeface="微软雅黑"/>
            </a:endParaRPr>
          </a:p>
          <a:p>
            <a:pPr>
              <a:lnSpc>
                <a:spcPct val="100000"/>
              </a:lnSpc>
              <a:spcBef>
                <a:spcPts val="50"/>
              </a:spcBef>
            </a:pPr>
            <a:endParaRPr sz="900">
              <a:latin typeface="微软雅黑"/>
              <a:cs typeface="微软雅黑"/>
            </a:endParaRPr>
          </a:p>
          <a:p>
            <a:pPr marL="136525" marR="447675">
              <a:lnSpc>
                <a:spcPct val="132400"/>
              </a:lnSpc>
              <a:tabLst>
                <a:tab pos="2890520" algn="l"/>
                <a:tab pos="4745355" algn="l"/>
              </a:tabLst>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cd</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/var/named/chroot/etc/[root@linuxprobe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etc]#</a:t>
            </a:r>
            <a:r>
              <a:rPr sz="850" spc="35" dirty="0">
                <a:solidFill>
                  <a:srgbClr val="333333"/>
                </a:solidFill>
                <a:latin typeface="Lucida Console"/>
                <a:cs typeface="Lucida Console"/>
              </a:rPr>
              <a:t> </a:t>
            </a:r>
            <a:r>
              <a:rPr sz="850" spc="25" dirty="0">
                <a:solidFill>
                  <a:srgbClr val="333333"/>
                </a:solidFill>
                <a:latin typeface="Lucida Console"/>
                <a:cs typeface="Lucida Console"/>
              </a:rPr>
              <a:t>vim </a:t>
            </a:r>
            <a:r>
              <a:rPr sz="850" spc="30" dirty="0">
                <a:solidFill>
                  <a:srgbClr val="333333"/>
                </a:solidFill>
                <a:latin typeface="Lucida Console"/>
                <a:cs typeface="Lucida Console"/>
              </a:rPr>
              <a:t> transfer.keykey</a:t>
            </a:r>
            <a:r>
              <a:rPr sz="850" spc="40" dirty="0">
                <a:solidFill>
                  <a:srgbClr val="333333"/>
                </a:solidFill>
                <a:latin typeface="Lucida Console"/>
                <a:cs typeface="Lucida Console"/>
              </a:rPr>
              <a:t> </a:t>
            </a:r>
            <a:r>
              <a:rPr sz="850" spc="30" dirty="0">
                <a:solidFill>
                  <a:srgbClr val="333333"/>
                </a:solidFill>
                <a:latin typeface="Lucida Console"/>
                <a:cs typeface="Lucida Console"/>
              </a:rPr>
              <a:t>"master-slave"</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30" dirty="0">
                <a:solidFill>
                  <a:srgbClr val="333333"/>
                </a:solidFill>
                <a:latin typeface="Lucida Console"/>
                <a:cs typeface="Lucida Console"/>
              </a:rPr>
              <a:t>algorithm</a:t>
            </a:r>
            <a:r>
              <a:rPr sz="850" spc="35" dirty="0">
                <a:solidFill>
                  <a:srgbClr val="333333"/>
                </a:solidFill>
                <a:latin typeface="Lucida Console"/>
                <a:cs typeface="Lucida Console"/>
              </a:rPr>
              <a:t> </a:t>
            </a:r>
            <a:r>
              <a:rPr sz="850" spc="30" dirty="0">
                <a:solidFill>
                  <a:srgbClr val="333333"/>
                </a:solidFill>
                <a:latin typeface="Lucida Console"/>
                <a:cs typeface="Lucida Console"/>
              </a:rPr>
              <a:t>hmac-md5;	</a:t>
            </a:r>
            <a:r>
              <a:rPr sz="850" spc="25" dirty="0">
                <a:solidFill>
                  <a:srgbClr val="333333"/>
                </a:solidFill>
                <a:latin typeface="Lucida Console"/>
                <a:cs typeface="Lucida Console"/>
              </a:rPr>
              <a:t>secret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"NI6icnb74FxHx2gK+0MVOg==";};[root@linuxprobe </a:t>
            </a:r>
            <a:r>
              <a:rPr sz="850" spc="25" dirty="0">
                <a:solidFill>
                  <a:srgbClr val="333333"/>
                </a:solidFill>
                <a:latin typeface="Lucida Console"/>
                <a:cs typeface="Lucida Console"/>
              </a:rPr>
              <a:t>etc]#</a:t>
            </a:r>
            <a:r>
              <a:rPr sz="850" spc="35" dirty="0">
                <a:solidFill>
                  <a:srgbClr val="333333"/>
                </a:solidFill>
                <a:latin typeface="Lucida Console"/>
                <a:cs typeface="Lucida Console"/>
              </a:rPr>
              <a:t> </a:t>
            </a:r>
            <a:r>
              <a:rPr sz="850" spc="25" dirty="0">
                <a:solidFill>
                  <a:srgbClr val="333333"/>
                </a:solidFill>
                <a:latin typeface="Lucida Console"/>
                <a:cs typeface="Lucida Console"/>
              </a:rPr>
              <a:t>chown</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root:named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transfer.key[root@linuxprobe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etc]#</a:t>
            </a:r>
            <a:r>
              <a:rPr sz="850" spc="40" dirty="0">
                <a:solidFill>
                  <a:srgbClr val="333333"/>
                </a:solidFill>
                <a:latin typeface="Lucida Console"/>
                <a:cs typeface="Lucida Console"/>
              </a:rPr>
              <a:t> </a:t>
            </a:r>
            <a:r>
              <a:rPr sz="850" spc="25" dirty="0">
                <a:solidFill>
                  <a:srgbClr val="333333"/>
                </a:solidFill>
                <a:latin typeface="Lucida Console"/>
                <a:cs typeface="Lucida Console"/>
              </a:rPr>
              <a:t>chmod</a:t>
            </a:r>
            <a:r>
              <a:rPr sz="850" spc="40" dirty="0">
                <a:solidFill>
                  <a:srgbClr val="333333"/>
                </a:solidFill>
                <a:latin typeface="Lucida Console"/>
                <a:cs typeface="Lucida Console"/>
              </a:rPr>
              <a:t> </a:t>
            </a:r>
            <a:r>
              <a:rPr sz="850" spc="25" dirty="0">
                <a:solidFill>
                  <a:srgbClr val="333333"/>
                </a:solidFill>
                <a:latin typeface="Lucida Console"/>
                <a:cs typeface="Lucida Console"/>
              </a:rPr>
              <a:t>640</a:t>
            </a:r>
            <a:r>
              <a:rPr sz="850" spc="40" dirty="0">
                <a:solidFill>
                  <a:srgbClr val="333333"/>
                </a:solidFill>
                <a:latin typeface="Lucida Console"/>
                <a:cs typeface="Lucida Console"/>
              </a:rPr>
              <a:t> </a:t>
            </a:r>
            <a:r>
              <a:rPr sz="850" spc="30" dirty="0">
                <a:solidFill>
                  <a:srgbClr val="333333"/>
                </a:solidFill>
                <a:latin typeface="Lucida Console"/>
                <a:cs typeface="Lucida Console"/>
              </a:rPr>
              <a:t>transfer.key[root@linuxprobe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etc]# </a:t>
            </a:r>
            <a:r>
              <a:rPr sz="850" spc="20" dirty="0">
                <a:solidFill>
                  <a:srgbClr val="333333"/>
                </a:solidFill>
                <a:latin typeface="Lucida Console"/>
                <a:cs typeface="Lucida Console"/>
              </a:rPr>
              <a:t>ln</a:t>
            </a:r>
            <a:r>
              <a:rPr sz="850" spc="30" dirty="0">
                <a:solidFill>
                  <a:srgbClr val="333333"/>
                </a:solidFill>
                <a:latin typeface="Lucida Console"/>
                <a:cs typeface="Lucida Console"/>
              </a:rPr>
              <a:t> transfer.key /etc/transfer.key</a:t>
            </a:r>
            <a:endParaRPr sz="850">
              <a:latin typeface="Lucida Console"/>
              <a:cs typeface="Lucida Console"/>
            </a:endParaRPr>
          </a:p>
        </p:txBody>
      </p:sp>
      <p:sp>
        <p:nvSpPr>
          <p:cNvPr id="29" name="object 2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082846"/>
            <a:ext cx="5651500" cy="5126990"/>
            <a:chOff x="959124" y="1082846"/>
            <a:chExt cx="5651500" cy="5126990"/>
          </a:xfrm>
        </p:grpSpPr>
        <p:sp>
          <p:nvSpPr>
            <p:cNvPr id="3" name="object 3"/>
            <p:cNvSpPr/>
            <p:nvPr/>
          </p:nvSpPr>
          <p:spPr>
            <a:xfrm>
              <a:off x="963889" y="1087611"/>
              <a:ext cx="5641975" cy="5117465"/>
            </a:xfrm>
            <a:custGeom>
              <a:avLst/>
              <a:gdLst/>
              <a:ahLst/>
              <a:cxnLst/>
              <a:rect l="l" t="t" r="r" b="b"/>
              <a:pathLst>
                <a:path w="5641975" h="5117465">
                  <a:moveTo>
                    <a:pt x="5617597" y="5117303"/>
                  </a:moveTo>
                  <a:lnTo>
                    <a:pt x="23823" y="5117303"/>
                  </a:lnTo>
                  <a:lnTo>
                    <a:pt x="20659" y="5117150"/>
                  </a:lnTo>
                  <a:lnTo>
                    <a:pt x="17629" y="5116559"/>
                  </a:lnTo>
                  <a:lnTo>
                    <a:pt x="14703" y="5115216"/>
                  </a:lnTo>
                  <a:lnTo>
                    <a:pt x="11787" y="5114177"/>
                  </a:lnTo>
                  <a:lnTo>
                    <a:pt x="0" y="5096605"/>
                  </a:lnTo>
                  <a:lnTo>
                    <a:pt x="0" y="5093479"/>
                  </a:lnTo>
                  <a:lnTo>
                    <a:pt x="0" y="20545"/>
                  </a:lnTo>
                  <a:lnTo>
                    <a:pt x="20659" y="0"/>
                  </a:lnTo>
                  <a:lnTo>
                    <a:pt x="5620752" y="0"/>
                  </a:lnTo>
                  <a:lnTo>
                    <a:pt x="5641421" y="20545"/>
                  </a:lnTo>
                  <a:lnTo>
                    <a:pt x="5641421" y="5096605"/>
                  </a:lnTo>
                  <a:lnTo>
                    <a:pt x="5626717" y="5115216"/>
                  </a:lnTo>
                  <a:lnTo>
                    <a:pt x="5623792" y="5116559"/>
                  </a:lnTo>
                  <a:lnTo>
                    <a:pt x="5620752" y="5117150"/>
                  </a:lnTo>
                  <a:lnTo>
                    <a:pt x="5617597" y="5117303"/>
                  </a:lnTo>
                  <a:close/>
                </a:path>
              </a:pathLst>
            </a:custGeom>
            <a:solidFill>
              <a:srgbClr val="F8F8F8"/>
            </a:solidFill>
          </p:spPr>
          <p:txBody>
            <a:bodyPr wrap="square" lIns="0" tIns="0" rIns="0" bIns="0" rtlCol="0"/>
            <a:lstStyle/>
            <a:p>
              <a:endParaRPr/>
            </a:p>
          </p:txBody>
        </p:sp>
        <p:sp>
          <p:nvSpPr>
            <p:cNvPr id="4" name="object 4"/>
            <p:cNvSpPr/>
            <p:nvPr/>
          </p:nvSpPr>
          <p:spPr>
            <a:xfrm>
              <a:off x="963889" y="1087611"/>
              <a:ext cx="5641975" cy="5117465"/>
            </a:xfrm>
            <a:custGeom>
              <a:avLst/>
              <a:gdLst/>
              <a:ahLst/>
              <a:cxnLst/>
              <a:rect l="l" t="t" r="r" b="b"/>
              <a:pathLst>
                <a:path w="5641975" h="5117465">
                  <a:moveTo>
                    <a:pt x="0" y="5093479"/>
                  </a:moveTo>
                  <a:lnTo>
                    <a:pt x="0" y="23823"/>
                  </a:lnTo>
                  <a:lnTo>
                    <a:pt x="0" y="20545"/>
                  </a:lnTo>
                  <a:lnTo>
                    <a:pt x="600" y="17419"/>
                  </a:lnTo>
                  <a:lnTo>
                    <a:pt x="1810" y="14446"/>
                  </a:lnTo>
                  <a:lnTo>
                    <a:pt x="3020" y="11320"/>
                  </a:lnTo>
                  <a:lnTo>
                    <a:pt x="4745" y="8786"/>
                  </a:lnTo>
                  <a:lnTo>
                    <a:pt x="6975" y="6699"/>
                  </a:lnTo>
                  <a:lnTo>
                    <a:pt x="9214" y="4469"/>
                  </a:lnTo>
                  <a:lnTo>
                    <a:pt x="11787" y="2830"/>
                  </a:lnTo>
                  <a:lnTo>
                    <a:pt x="14703" y="1486"/>
                  </a:lnTo>
                  <a:lnTo>
                    <a:pt x="17629" y="447"/>
                  </a:lnTo>
                  <a:lnTo>
                    <a:pt x="20659" y="0"/>
                  </a:lnTo>
                  <a:lnTo>
                    <a:pt x="23823" y="0"/>
                  </a:lnTo>
                  <a:lnTo>
                    <a:pt x="5617597" y="0"/>
                  </a:lnTo>
                  <a:lnTo>
                    <a:pt x="5620752" y="0"/>
                  </a:lnTo>
                  <a:lnTo>
                    <a:pt x="5623792" y="447"/>
                  </a:lnTo>
                  <a:lnTo>
                    <a:pt x="5626717" y="1486"/>
                  </a:lnTo>
                  <a:lnTo>
                    <a:pt x="5629633" y="2830"/>
                  </a:lnTo>
                  <a:lnTo>
                    <a:pt x="5632206" y="4469"/>
                  </a:lnTo>
                  <a:lnTo>
                    <a:pt x="5634446" y="6699"/>
                  </a:lnTo>
                  <a:lnTo>
                    <a:pt x="5636675" y="8786"/>
                  </a:lnTo>
                  <a:lnTo>
                    <a:pt x="5638400" y="11320"/>
                  </a:lnTo>
                  <a:lnTo>
                    <a:pt x="5639610" y="14446"/>
                  </a:lnTo>
                  <a:lnTo>
                    <a:pt x="5640821" y="17419"/>
                  </a:lnTo>
                  <a:lnTo>
                    <a:pt x="5641421" y="20545"/>
                  </a:lnTo>
                  <a:lnTo>
                    <a:pt x="5641421" y="23823"/>
                  </a:lnTo>
                  <a:lnTo>
                    <a:pt x="5641421" y="5093479"/>
                  </a:lnTo>
                  <a:lnTo>
                    <a:pt x="5641421" y="5096605"/>
                  </a:lnTo>
                  <a:lnTo>
                    <a:pt x="5640821" y="5099587"/>
                  </a:lnTo>
                  <a:lnTo>
                    <a:pt x="5639610" y="5102408"/>
                  </a:lnTo>
                  <a:lnTo>
                    <a:pt x="5638400" y="5105238"/>
                  </a:lnTo>
                  <a:lnTo>
                    <a:pt x="5626717" y="5115216"/>
                  </a:lnTo>
                  <a:lnTo>
                    <a:pt x="5623792" y="5116559"/>
                  </a:lnTo>
                  <a:lnTo>
                    <a:pt x="5620752" y="5117150"/>
                  </a:lnTo>
                  <a:lnTo>
                    <a:pt x="5617597" y="5117303"/>
                  </a:lnTo>
                  <a:lnTo>
                    <a:pt x="23823" y="5117303"/>
                  </a:lnTo>
                  <a:lnTo>
                    <a:pt x="20659" y="5117150"/>
                  </a:lnTo>
                  <a:lnTo>
                    <a:pt x="17629" y="5116559"/>
                  </a:lnTo>
                  <a:lnTo>
                    <a:pt x="14703" y="5115216"/>
                  </a:lnTo>
                  <a:lnTo>
                    <a:pt x="11787" y="5114177"/>
                  </a:lnTo>
                  <a:lnTo>
                    <a:pt x="1810" y="5102408"/>
                  </a:lnTo>
                  <a:lnTo>
                    <a:pt x="600" y="5099587"/>
                  </a:lnTo>
                  <a:lnTo>
                    <a:pt x="0" y="5096605"/>
                  </a:lnTo>
                  <a:lnTo>
                    <a:pt x="0" y="5093479"/>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168713"/>
              <a:ext cx="5556250" cy="4974590"/>
            </a:xfrm>
            <a:custGeom>
              <a:avLst/>
              <a:gdLst/>
              <a:ahLst/>
              <a:cxnLst/>
              <a:rect l="l" t="t" r="r" b="b"/>
              <a:pathLst>
                <a:path w="5556250" h="4974590">
                  <a:moveTo>
                    <a:pt x="5555656" y="4974361"/>
                  </a:moveTo>
                  <a:lnTo>
                    <a:pt x="0" y="4974361"/>
                  </a:lnTo>
                  <a:lnTo>
                    <a:pt x="0" y="0"/>
                  </a:lnTo>
                  <a:lnTo>
                    <a:pt x="5555656" y="0"/>
                  </a:lnTo>
                  <a:lnTo>
                    <a:pt x="5555656" y="4974361"/>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7067327"/>
            <a:ext cx="5651500" cy="495934"/>
            <a:chOff x="959124" y="7067327"/>
            <a:chExt cx="5651500" cy="495934"/>
          </a:xfrm>
        </p:grpSpPr>
        <p:sp>
          <p:nvSpPr>
            <p:cNvPr id="7" name="object 7"/>
            <p:cNvSpPr/>
            <p:nvPr/>
          </p:nvSpPr>
          <p:spPr>
            <a:xfrm>
              <a:off x="963889" y="7072092"/>
              <a:ext cx="5641975" cy="486409"/>
            </a:xfrm>
            <a:custGeom>
              <a:avLst/>
              <a:gdLst/>
              <a:ahLst/>
              <a:cxnLst/>
              <a:rect l="l" t="t" r="r" b="b"/>
              <a:pathLst>
                <a:path w="5641975" h="486409">
                  <a:moveTo>
                    <a:pt x="5617597" y="486000"/>
                  </a:moveTo>
                  <a:lnTo>
                    <a:pt x="23823" y="486000"/>
                  </a:lnTo>
                  <a:lnTo>
                    <a:pt x="20659" y="485848"/>
                  </a:lnTo>
                  <a:lnTo>
                    <a:pt x="0" y="465302"/>
                  </a:lnTo>
                  <a:lnTo>
                    <a:pt x="0" y="462177"/>
                  </a:lnTo>
                  <a:lnTo>
                    <a:pt x="0" y="20402"/>
                  </a:lnTo>
                  <a:lnTo>
                    <a:pt x="20659" y="0"/>
                  </a:lnTo>
                  <a:lnTo>
                    <a:pt x="5620752" y="0"/>
                  </a:lnTo>
                  <a:lnTo>
                    <a:pt x="5641421" y="20402"/>
                  </a:lnTo>
                  <a:lnTo>
                    <a:pt x="5641421" y="465302"/>
                  </a:lnTo>
                  <a:lnTo>
                    <a:pt x="5620752" y="485848"/>
                  </a:lnTo>
                  <a:lnTo>
                    <a:pt x="5617597" y="486000"/>
                  </a:lnTo>
                  <a:close/>
                </a:path>
              </a:pathLst>
            </a:custGeom>
            <a:solidFill>
              <a:srgbClr val="F8F8F8"/>
            </a:solidFill>
          </p:spPr>
          <p:txBody>
            <a:bodyPr wrap="square" lIns="0" tIns="0" rIns="0" bIns="0" rtlCol="0"/>
            <a:lstStyle/>
            <a:p>
              <a:endParaRPr/>
            </a:p>
          </p:txBody>
        </p:sp>
        <p:sp>
          <p:nvSpPr>
            <p:cNvPr id="8" name="object 8"/>
            <p:cNvSpPr/>
            <p:nvPr/>
          </p:nvSpPr>
          <p:spPr>
            <a:xfrm>
              <a:off x="963889" y="7072092"/>
              <a:ext cx="5641975" cy="486409"/>
            </a:xfrm>
            <a:custGeom>
              <a:avLst/>
              <a:gdLst/>
              <a:ahLst/>
              <a:cxnLst/>
              <a:rect l="l" t="t" r="r" b="b"/>
              <a:pathLst>
                <a:path w="5641975" h="486409">
                  <a:moveTo>
                    <a:pt x="0" y="462177"/>
                  </a:moveTo>
                  <a:lnTo>
                    <a:pt x="0" y="23823"/>
                  </a:lnTo>
                  <a:lnTo>
                    <a:pt x="0" y="20402"/>
                  </a:lnTo>
                  <a:lnTo>
                    <a:pt x="600" y="17267"/>
                  </a:lnTo>
                  <a:lnTo>
                    <a:pt x="1810" y="14294"/>
                  </a:lnTo>
                  <a:lnTo>
                    <a:pt x="3020" y="11311"/>
                  </a:lnTo>
                  <a:lnTo>
                    <a:pt x="4745" y="8786"/>
                  </a:lnTo>
                  <a:lnTo>
                    <a:pt x="6975" y="6699"/>
                  </a:lnTo>
                  <a:lnTo>
                    <a:pt x="9214" y="4469"/>
                  </a:lnTo>
                  <a:lnTo>
                    <a:pt x="11787" y="2677"/>
                  </a:lnTo>
                  <a:lnTo>
                    <a:pt x="14703" y="1639"/>
                  </a:lnTo>
                  <a:lnTo>
                    <a:pt x="17629" y="590"/>
                  </a:lnTo>
                  <a:lnTo>
                    <a:pt x="20659" y="0"/>
                  </a:lnTo>
                  <a:lnTo>
                    <a:pt x="23823" y="0"/>
                  </a:lnTo>
                  <a:lnTo>
                    <a:pt x="5617597" y="0"/>
                  </a:lnTo>
                  <a:lnTo>
                    <a:pt x="5620752" y="0"/>
                  </a:lnTo>
                  <a:lnTo>
                    <a:pt x="5623792" y="590"/>
                  </a:lnTo>
                  <a:lnTo>
                    <a:pt x="5626717" y="1639"/>
                  </a:lnTo>
                  <a:lnTo>
                    <a:pt x="5629633" y="2677"/>
                  </a:lnTo>
                  <a:lnTo>
                    <a:pt x="5632206" y="4469"/>
                  </a:lnTo>
                  <a:lnTo>
                    <a:pt x="5634446" y="6699"/>
                  </a:lnTo>
                  <a:lnTo>
                    <a:pt x="5636675" y="8786"/>
                  </a:lnTo>
                  <a:lnTo>
                    <a:pt x="5638400" y="11311"/>
                  </a:lnTo>
                  <a:lnTo>
                    <a:pt x="5639610" y="14294"/>
                  </a:lnTo>
                  <a:lnTo>
                    <a:pt x="5640821" y="17267"/>
                  </a:lnTo>
                  <a:lnTo>
                    <a:pt x="5641421" y="20402"/>
                  </a:lnTo>
                  <a:lnTo>
                    <a:pt x="5641421" y="23823"/>
                  </a:lnTo>
                  <a:lnTo>
                    <a:pt x="5641421" y="462177"/>
                  </a:lnTo>
                  <a:lnTo>
                    <a:pt x="5641421" y="465302"/>
                  </a:lnTo>
                  <a:lnTo>
                    <a:pt x="5640821" y="468285"/>
                  </a:lnTo>
                  <a:lnTo>
                    <a:pt x="5639610" y="471106"/>
                  </a:lnTo>
                  <a:lnTo>
                    <a:pt x="5638400" y="473936"/>
                  </a:lnTo>
                  <a:lnTo>
                    <a:pt x="5636675" y="476471"/>
                  </a:lnTo>
                  <a:lnTo>
                    <a:pt x="5634446" y="478701"/>
                  </a:lnTo>
                  <a:lnTo>
                    <a:pt x="5632206" y="480940"/>
                  </a:lnTo>
                  <a:lnTo>
                    <a:pt x="5629633" y="482579"/>
                  </a:lnTo>
                  <a:lnTo>
                    <a:pt x="5626717" y="483770"/>
                  </a:lnTo>
                  <a:lnTo>
                    <a:pt x="5623792" y="485105"/>
                  </a:lnTo>
                  <a:lnTo>
                    <a:pt x="5620752" y="485848"/>
                  </a:lnTo>
                  <a:lnTo>
                    <a:pt x="5617597" y="486000"/>
                  </a:lnTo>
                  <a:lnTo>
                    <a:pt x="23823" y="486000"/>
                  </a:lnTo>
                  <a:lnTo>
                    <a:pt x="20659" y="485848"/>
                  </a:lnTo>
                  <a:lnTo>
                    <a:pt x="17629" y="485105"/>
                  </a:lnTo>
                  <a:lnTo>
                    <a:pt x="14703" y="483770"/>
                  </a:lnTo>
                  <a:lnTo>
                    <a:pt x="11787" y="482579"/>
                  </a:lnTo>
                  <a:lnTo>
                    <a:pt x="9214" y="480940"/>
                  </a:lnTo>
                  <a:lnTo>
                    <a:pt x="6975" y="478701"/>
                  </a:lnTo>
                  <a:lnTo>
                    <a:pt x="4745" y="476471"/>
                  </a:lnTo>
                  <a:lnTo>
                    <a:pt x="3020" y="473793"/>
                  </a:lnTo>
                  <a:lnTo>
                    <a:pt x="1810" y="470963"/>
                  </a:lnTo>
                  <a:lnTo>
                    <a:pt x="600" y="468133"/>
                  </a:lnTo>
                  <a:lnTo>
                    <a:pt x="0" y="465302"/>
                  </a:lnTo>
                  <a:lnTo>
                    <a:pt x="0" y="46217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7153194"/>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8039329"/>
            <a:ext cx="5651500" cy="838835"/>
            <a:chOff x="959124" y="8039329"/>
            <a:chExt cx="5651500" cy="838835"/>
          </a:xfrm>
        </p:grpSpPr>
        <p:sp>
          <p:nvSpPr>
            <p:cNvPr id="11" name="object 11"/>
            <p:cNvSpPr/>
            <p:nvPr/>
          </p:nvSpPr>
          <p:spPr>
            <a:xfrm>
              <a:off x="963889" y="8044094"/>
              <a:ext cx="5641975" cy="829310"/>
            </a:xfrm>
            <a:custGeom>
              <a:avLst/>
              <a:gdLst/>
              <a:ahLst/>
              <a:cxnLst/>
              <a:rect l="l" t="t" r="r" b="b"/>
              <a:pathLst>
                <a:path w="5641975" h="829309">
                  <a:moveTo>
                    <a:pt x="5617597" y="829060"/>
                  </a:moveTo>
                  <a:lnTo>
                    <a:pt x="23823" y="829060"/>
                  </a:lnTo>
                  <a:lnTo>
                    <a:pt x="20659" y="828907"/>
                  </a:lnTo>
                  <a:lnTo>
                    <a:pt x="0" y="808209"/>
                  </a:lnTo>
                  <a:lnTo>
                    <a:pt x="0" y="805236"/>
                  </a:lnTo>
                  <a:lnTo>
                    <a:pt x="0" y="20545"/>
                  </a:lnTo>
                  <a:lnTo>
                    <a:pt x="20659" y="0"/>
                  </a:lnTo>
                  <a:lnTo>
                    <a:pt x="5620752" y="0"/>
                  </a:lnTo>
                  <a:lnTo>
                    <a:pt x="5641421" y="20545"/>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12" name="object 12"/>
            <p:cNvSpPr/>
            <p:nvPr/>
          </p:nvSpPr>
          <p:spPr>
            <a:xfrm>
              <a:off x="963889" y="8044094"/>
              <a:ext cx="5641975" cy="829310"/>
            </a:xfrm>
            <a:custGeom>
              <a:avLst/>
              <a:gdLst/>
              <a:ahLst/>
              <a:cxnLst/>
              <a:rect l="l" t="t" r="r" b="b"/>
              <a:pathLst>
                <a:path w="5641975" h="829309">
                  <a:moveTo>
                    <a:pt x="0" y="805236"/>
                  </a:moveTo>
                  <a:lnTo>
                    <a:pt x="0" y="23823"/>
                  </a:lnTo>
                  <a:lnTo>
                    <a:pt x="0" y="20545"/>
                  </a:lnTo>
                  <a:lnTo>
                    <a:pt x="600" y="17419"/>
                  </a:lnTo>
                  <a:lnTo>
                    <a:pt x="1810" y="14446"/>
                  </a:lnTo>
                  <a:lnTo>
                    <a:pt x="3020" y="11463"/>
                  </a:lnTo>
                  <a:lnTo>
                    <a:pt x="4745" y="8929"/>
                  </a:lnTo>
                  <a:lnTo>
                    <a:pt x="20659" y="0"/>
                  </a:lnTo>
                  <a:lnTo>
                    <a:pt x="23823" y="0"/>
                  </a:lnTo>
                  <a:lnTo>
                    <a:pt x="5617597" y="0"/>
                  </a:lnTo>
                  <a:lnTo>
                    <a:pt x="5620752" y="0"/>
                  </a:lnTo>
                  <a:lnTo>
                    <a:pt x="5623792" y="447"/>
                  </a:lnTo>
                  <a:lnTo>
                    <a:pt x="5639610" y="14446"/>
                  </a:lnTo>
                  <a:lnTo>
                    <a:pt x="5640821" y="17419"/>
                  </a:lnTo>
                  <a:lnTo>
                    <a:pt x="5641421" y="20545"/>
                  </a:lnTo>
                  <a:lnTo>
                    <a:pt x="5641421" y="23823"/>
                  </a:lnTo>
                  <a:lnTo>
                    <a:pt x="5641421" y="805236"/>
                  </a:lnTo>
                  <a:lnTo>
                    <a:pt x="5641421" y="808209"/>
                  </a:lnTo>
                  <a:lnTo>
                    <a:pt x="5640821" y="811192"/>
                  </a:lnTo>
                  <a:lnTo>
                    <a:pt x="5639610" y="814022"/>
                  </a:lnTo>
                  <a:lnTo>
                    <a:pt x="5638400" y="816853"/>
                  </a:lnTo>
                  <a:lnTo>
                    <a:pt x="5626717" y="826830"/>
                  </a:lnTo>
                  <a:lnTo>
                    <a:pt x="5623792" y="828164"/>
                  </a:lnTo>
                  <a:lnTo>
                    <a:pt x="5620752" y="828907"/>
                  </a:lnTo>
                  <a:lnTo>
                    <a:pt x="5617597" y="829060"/>
                  </a:lnTo>
                  <a:lnTo>
                    <a:pt x="23823" y="829060"/>
                  </a:lnTo>
                  <a:lnTo>
                    <a:pt x="20659" y="828907"/>
                  </a:lnTo>
                  <a:lnTo>
                    <a:pt x="17629" y="828164"/>
                  </a:lnTo>
                  <a:lnTo>
                    <a:pt x="14703" y="826830"/>
                  </a:lnTo>
                  <a:lnTo>
                    <a:pt x="11787" y="825639"/>
                  </a:lnTo>
                  <a:lnTo>
                    <a:pt x="1810" y="814022"/>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8125196"/>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4" name="object 14"/>
          <p:cNvSpPr txBox="1"/>
          <p:nvPr/>
        </p:nvSpPr>
        <p:spPr>
          <a:xfrm>
            <a:off x="1070306" y="1843376"/>
            <a:ext cx="3613150" cy="161290"/>
          </a:xfrm>
          <a:prstGeom prst="rect">
            <a:avLst/>
          </a:prstGeom>
        </p:spPr>
        <p:txBody>
          <a:bodyPr vert="horz" wrap="square" lIns="0" tIns="17780" rIns="0" bIns="0" rtlCol="0">
            <a:spAutoFit/>
          </a:bodyPr>
          <a:lstStyle/>
          <a:p>
            <a:pPr marL="12700">
              <a:lnSpc>
                <a:spcPct val="100000"/>
              </a:lnSpc>
              <a:spcBef>
                <a:spcPts val="140"/>
              </a:spcBef>
              <a:tabLst>
                <a:tab pos="422275" algn="l"/>
              </a:tabLst>
            </a:pPr>
            <a:r>
              <a:rPr sz="850" spc="15" dirty="0">
                <a:solidFill>
                  <a:srgbClr val="333333"/>
                </a:solidFill>
                <a:latin typeface="Lucida Console"/>
                <a:cs typeface="Lucida Console"/>
              </a:rPr>
              <a:t>8</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9</a:t>
            </a:r>
            <a:r>
              <a:rPr sz="850" spc="20" dirty="0">
                <a:solidFill>
                  <a:srgbClr val="333333"/>
                </a:solidFill>
                <a:latin typeface="Lucida Console"/>
                <a:cs typeface="Lucida Console"/>
              </a:rPr>
              <a:t> </a:t>
            </a:r>
            <a:r>
              <a:rPr sz="850" spc="30" dirty="0">
                <a:solidFill>
                  <a:srgbClr val="333333"/>
                </a:solidFill>
                <a:latin typeface="Lucida Console"/>
                <a:cs typeface="Lucida Console"/>
              </a:rPr>
              <a:t>include</a:t>
            </a:r>
            <a:r>
              <a:rPr sz="850" spc="25" dirty="0">
                <a:solidFill>
                  <a:srgbClr val="333333"/>
                </a:solidFill>
                <a:latin typeface="Lucida Console"/>
                <a:cs typeface="Lucida Console"/>
              </a:rPr>
              <a:t> </a:t>
            </a:r>
            <a:r>
              <a:rPr sz="850" spc="30" dirty="0">
                <a:solidFill>
                  <a:srgbClr val="333333"/>
                </a:solidFill>
                <a:latin typeface="Lucida Console"/>
                <a:cs typeface="Lucida Console"/>
              </a:rPr>
              <a:t>"/etc/transfer.key";</a:t>
            </a:r>
            <a:r>
              <a:rPr sz="850" spc="20" dirty="0">
                <a:solidFill>
                  <a:srgbClr val="333333"/>
                </a:solidFill>
                <a:latin typeface="Lucida Console"/>
                <a:cs typeface="Lucida Console"/>
              </a:rPr>
              <a:t> 10</a:t>
            </a:r>
            <a:r>
              <a:rPr sz="850" spc="25" dirty="0">
                <a:solidFill>
                  <a:srgbClr val="333333"/>
                </a:solidFill>
                <a:latin typeface="Lucida Console"/>
                <a:cs typeface="Lucida Console"/>
              </a:rPr>
              <a:t> </a:t>
            </a:r>
            <a:r>
              <a:rPr sz="850" spc="30" dirty="0">
                <a:solidFill>
                  <a:srgbClr val="333333"/>
                </a:solidFill>
                <a:latin typeface="Lucida Console"/>
                <a:cs typeface="Lucida Console"/>
              </a:rPr>
              <a:t>options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11</a:t>
            </a:r>
            <a:endParaRPr sz="850">
              <a:latin typeface="Lucida Console"/>
              <a:cs typeface="Lucida Console"/>
            </a:endParaRPr>
          </a:p>
        </p:txBody>
      </p:sp>
      <p:sp>
        <p:nvSpPr>
          <p:cNvPr id="30" name="object 30"/>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218</a:t>
            </a:fld>
            <a:endParaRPr sz="800">
              <a:latin typeface="小哥哥网恋吗"/>
              <a:cs typeface="小哥哥网恋吗"/>
            </a:endParaRPr>
          </a:p>
        </p:txBody>
      </p:sp>
      <p:sp>
        <p:nvSpPr>
          <p:cNvPr id="15" name="object 15"/>
          <p:cNvSpPr txBox="1"/>
          <p:nvPr/>
        </p:nvSpPr>
        <p:spPr>
          <a:xfrm>
            <a:off x="5265087" y="1807470"/>
            <a:ext cx="1198880" cy="368935"/>
          </a:xfrm>
          <a:prstGeom prst="rect">
            <a:avLst/>
          </a:prstGeom>
        </p:spPr>
        <p:txBody>
          <a:bodyPr vert="horz" wrap="square" lIns="0" tIns="11430" rIns="0" bIns="0" rtlCol="0">
            <a:spAutoFit/>
          </a:bodyPr>
          <a:lstStyle/>
          <a:p>
            <a:pPr marL="131445" marR="5080" indent="-119380">
              <a:lnSpc>
                <a:spcPct val="132400"/>
              </a:lnSpc>
              <a:spcBef>
                <a:spcPts val="90"/>
              </a:spcBef>
            </a:pPr>
            <a:r>
              <a:rPr sz="850" spc="30" dirty="0">
                <a:solidFill>
                  <a:srgbClr val="333333"/>
                </a:solidFill>
                <a:latin typeface="Lucida Console"/>
                <a:cs typeface="Lucida Console"/>
              </a:rPr>
              <a:t>listen-on</a:t>
            </a:r>
            <a:r>
              <a:rPr sz="850" spc="-5" dirty="0">
                <a:solidFill>
                  <a:srgbClr val="333333"/>
                </a:solidFill>
                <a:latin typeface="Lucida Console"/>
                <a:cs typeface="Lucida Console"/>
              </a:rPr>
              <a:t> </a:t>
            </a:r>
            <a:r>
              <a:rPr sz="850" spc="25" dirty="0">
                <a:solidFill>
                  <a:srgbClr val="333333"/>
                </a:solidFill>
                <a:latin typeface="Lucida Console"/>
                <a:cs typeface="Lucida Console"/>
              </a:rPr>
              <a:t>port</a:t>
            </a:r>
            <a:r>
              <a:rPr sz="850" spc="-5" dirty="0">
                <a:solidFill>
                  <a:srgbClr val="333333"/>
                </a:solidFill>
                <a:latin typeface="Lucida Console"/>
                <a:cs typeface="Lucida Console"/>
              </a:rPr>
              <a:t> </a:t>
            </a:r>
            <a:r>
              <a:rPr sz="850" spc="20" dirty="0">
                <a:solidFill>
                  <a:srgbClr val="333333"/>
                </a:solidFill>
                <a:latin typeface="Lucida Console"/>
                <a:cs typeface="Lucida Console"/>
              </a:rPr>
              <a:t>53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directory</a:t>
            </a:r>
            <a:endParaRPr sz="850">
              <a:latin typeface="Lucida Console"/>
              <a:cs typeface="Lucida Console"/>
            </a:endParaRPr>
          </a:p>
        </p:txBody>
      </p:sp>
      <p:sp>
        <p:nvSpPr>
          <p:cNvPr id="16" name="object 16"/>
          <p:cNvSpPr txBox="1"/>
          <p:nvPr/>
        </p:nvSpPr>
        <p:spPr>
          <a:xfrm>
            <a:off x="1070306" y="1978990"/>
            <a:ext cx="3732529" cy="368935"/>
          </a:xfrm>
          <a:prstGeom prst="rect">
            <a:avLst/>
          </a:prstGeom>
        </p:spPr>
        <p:txBody>
          <a:bodyPr vert="horz" wrap="square" lIns="0" tIns="53340" rIns="0" bIns="0" rtlCol="0">
            <a:spAutoFit/>
          </a:bodyPr>
          <a:lstStyle/>
          <a:p>
            <a:pPr marL="12700">
              <a:lnSpc>
                <a:spcPct val="100000"/>
              </a:lnSpc>
              <a:spcBef>
                <a:spcPts val="420"/>
              </a:spcBef>
              <a:tabLst>
                <a:tab pos="1443990" algn="l"/>
              </a:tabLst>
            </a:pP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any;</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12	</a:t>
            </a:r>
            <a:r>
              <a:rPr sz="850" spc="30" dirty="0">
                <a:solidFill>
                  <a:srgbClr val="333333"/>
                </a:solidFill>
                <a:latin typeface="Lucida Console"/>
                <a:cs typeface="Lucida Console"/>
              </a:rPr>
              <a:t>listen-on-v6</a:t>
            </a:r>
            <a:r>
              <a:rPr sz="850" spc="25" dirty="0">
                <a:solidFill>
                  <a:srgbClr val="333333"/>
                </a:solidFill>
                <a:latin typeface="Lucida Console"/>
                <a:cs typeface="Lucida Console"/>
              </a:rPr>
              <a:t> port </a:t>
            </a:r>
            <a:r>
              <a:rPr sz="850" spc="20" dirty="0">
                <a:solidFill>
                  <a:srgbClr val="333333"/>
                </a:solidFill>
                <a:latin typeface="Lucida Console"/>
                <a:cs typeface="Lucida Console"/>
              </a:rPr>
              <a:t>53</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::1; </a:t>
            </a:r>
            <a:r>
              <a:rPr sz="850" spc="20"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13</a:t>
            </a:r>
            <a:endParaRPr sz="850">
              <a:latin typeface="Lucida Console"/>
              <a:cs typeface="Lucida Console"/>
            </a:endParaRPr>
          </a:p>
          <a:p>
            <a:pPr marL="12700">
              <a:lnSpc>
                <a:spcPct val="100000"/>
              </a:lnSpc>
              <a:spcBef>
                <a:spcPts val="330"/>
              </a:spcBef>
              <a:tabLst>
                <a:tab pos="1725930" algn="l"/>
              </a:tabLst>
            </a:pPr>
            <a:r>
              <a:rPr sz="850" spc="30" dirty="0">
                <a:solidFill>
                  <a:srgbClr val="333333"/>
                </a:solidFill>
                <a:latin typeface="Lucida Console"/>
                <a:cs typeface="Lucida Console"/>
              </a:rPr>
              <a:t>"/var/named";</a:t>
            </a:r>
            <a:r>
              <a:rPr sz="850" spc="40" dirty="0">
                <a:solidFill>
                  <a:srgbClr val="333333"/>
                </a:solidFill>
                <a:latin typeface="Lucida Console"/>
                <a:cs typeface="Lucida Console"/>
              </a:rPr>
              <a:t> </a:t>
            </a:r>
            <a:r>
              <a:rPr sz="850" spc="20" dirty="0">
                <a:solidFill>
                  <a:srgbClr val="333333"/>
                </a:solidFill>
                <a:latin typeface="Lucida Console"/>
                <a:cs typeface="Lucida Console"/>
              </a:rPr>
              <a:t>14	</a:t>
            </a:r>
            <a:r>
              <a:rPr sz="850" spc="30" dirty="0">
                <a:solidFill>
                  <a:srgbClr val="333333"/>
                </a:solidFill>
                <a:latin typeface="Lucida Console"/>
                <a:cs typeface="Lucida Console"/>
              </a:rPr>
              <a:t>dump-file</a:t>
            </a:r>
            <a:endParaRPr sz="850">
              <a:latin typeface="Lucida Console"/>
              <a:cs typeface="Lucida Console"/>
            </a:endParaRPr>
          </a:p>
        </p:txBody>
      </p:sp>
      <p:sp>
        <p:nvSpPr>
          <p:cNvPr id="17" name="object 17"/>
          <p:cNvSpPr txBox="1"/>
          <p:nvPr/>
        </p:nvSpPr>
        <p:spPr>
          <a:xfrm>
            <a:off x="3879060" y="2186413"/>
            <a:ext cx="24504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"/var/named/data/cache_dump.db";</a:t>
            </a:r>
            <a:r>
              <a:rPr sz="850" dirty="0">
                <a:solidFill>
                  <a:srgbClr val="333333"/>
                </a:solidFill>
                <a:latin typeface="Lucida Console"/>
                <a:cs typeface="Lucida Console"/>
              </a:rPr>
              <a:t> </a:t>
            </a:r>
            <a:r>
              <a:rPr sz="850" spc="20" dirty="0">
                <a:solidFill>
                  <a:srgbClr val="333333"/>
                </a:solidFill>
                <a:latin typeface="Lucida Console"/>
                <a:cs typeface="Lucida Console"/>
              </a:rPr>
              <a:t>15</a:t>
            </a:r>
            <a:endParaRPr sz="850">
              <a:latin typeface="Lucida Console"/>
              <a:cs typeface="Lucida Console"/>
            </a:endParaRPr>
          </a:p>
        </p:txBody>
      </p:sp>
      <p:sp>
        <p:nvSpPr>
          <p:cNvPr id="18" name="object 18"/>
          <p:cNvSpPr txBox="1"/>
          <p:nvPr/>
        </p:nvSpPr>
        <p:spPr>
          <a:xfrm>
            <a:off x="1070306" y="2322027"/>
            <a:ext cx="5434965" cy="1569085"/>
          </a:xfrm>
          <a:prstGeom prst="rect">
            <a:avLst/>
          </a:prstGeom>
        </p:spPr>
        <p:txBody>
          <a:bodyPr vert="horz" wrap="square" lIns="0" tIns="53340" rIns="0" bIns="0" rtlCol="0">
            <a:spAutoFit/>
          </a:bodyPr>
          <a:lstStyle/>
          <a:p>
            <a:pPr marL="415925">
              <a:lnSpc>
                <a:spcPct val="100000"/>
              </a:lnSpc>
              <a:spcBef>
                <a:spcPts val="420"/>
              </a:spcBef>
            </a:pPr>
            <a:r>
              <a:rPr sz="850" spc="30" dirty="0">
                <a:solidFill>
                  <a:srgbClr val="333333"/>
                </a:solidFill>
                <a:latin typeface="Lucida Console"/>
                <a:cs typeface="Lucida Console"/>
              </a:rPr>
              <a:t>statistics-file</a:t>
            </a:r>
            <a:r>
              <a:rPr sz="850" spc="25" dirty="0">
                <a:solidFill>
                  <a:srgbClr val="333333"/>
                </a:solidFill>
                <a:latin typeface="Lucida Console"/>
                <a:cs typeface="Lucida Console"/>
              </a:rPr>
              <a:t> </a:t>
            </a:r>
            <a:r>
              <a:rPr sz="850" spc="30" dirty="0">
                <a:solidFill>
                  <a:srgbClr val="333333"/>
                </a:solidFill>
                <a:latin typeface="Lucida Console"/>
                <a:cs typeface="Lucida Console"/>
              </a:rPr>
              <a:t>"/var/named/data/named_stats.txt";</a:t>
            </a:r>
            <a:r>
              <a:rPr sz="850" spc="25" dirty="0">
                <a:solidFill>
                  <a:srgbClr val="333333"/>
                </a:solidFill>
                <a:latin typeface="Lucida Console"/>
                <a:cs typeface="Lucida Console"/>
              </a:rPr>
              <a:t> </a:t>
            </a:r>
            <a:r>
              <a:rPr sz="850" spc="20" dirty="0">
                <a:solidFill>
                  <a:srgbClr val="333333"/>
                </a:solidFill>
                <a:latin typeface="Lucida Console"/>
                <a:cs typeface="Lucida Console"/>
              </a:rPr>
              <a:t>16</a:t>
            </a:r>
            <a:endParaRPr sz="850">
              <a:latin typeface="Lucida Console"/>
              <a:cs typeface="Lucida Console"/>
            </a:endParaRPr>
          </a:p>
          <a:p>
            <a:pPr marL="12700" marR="26034">
              <a:lnSpc>
                <a:spcPct val="132400"/>
              </a:lnSpc>
              <a:tabLst>
                <a:tab pos="491490" algn="l"/>
                <a:tab pos="3183255" algn="l"/>
                <a:tab pos="3593465" algn="l"/>
                <a:tab pos="4283075" algn="l"/>
                <a:tab pos="4777740" algn="l"/>
                <a:tab pos="5243830" algn="l"/>
              </a:tabLst>
            </a:pPr>
            <a:r>
              <a:rPr sz="850" spc="30" dirty="0">
                <a:solidFill>
                  <a:srgbClr val="333333"/>
                </a:solidFill>
                <a:latin typeface="Lucida Console"/>
                <a:cs typeface="Lucida Console"/>
              </a:rPr>
              <a:t>memstatistics-fil</a:t>
            </a:r>
            <a:r>
              <a:rPr sz="850" spc="15" dirty="0">
                <a:solidFill>
                  <a:srgbClr val="333333"/>
                </a:solidFill>
                <a:latin typeface="Lucida Console"/>
                <a:cs typeface="Lucida Console"/>
              </a:rPr>
              <a:t>e</a:t>
            </a:r>
            <a:r>
              <a:rPr sz="850" spc="30" dirty="0">
                <a:solidFill>
                  <a:srgbClr val="333333"/>
                </a:solidFill>
                <a:latin typeface="Lucida Console"/>
                <a:cs typeface="Lucida Console"/>
              </a:rPr>
              <a:t> "/var/named/data/named_mem_stats.txt"</a:t>
            </a:r>
            <a:r>
              <a:rPr sz="850" spc="15" dirty="0">
                <a:solidFill>
                  <a:srgbClr val="333333"/>
                </a:solidFill>
                <a:latin typeface="Lucida Console"/>
                <a:cs typeface="Lucida Console"/>
              </a:rPr>
              <a:t>;</a:t>
            </a:r>
            <a:r>
              <a:rPr sz="850" spc="30" dirty="0">
                <a:solidFill>
                  <a:srgbClr val="333333"/>
                </a:solidFill>
                <a:latin typeface="Lucida Console"/>
                <a:cs typeface="Lucida Console"/>
              </a:rPr>
              <a:t> 1</a:t>
            </a:r>
            <a:r>
              <a:rPr sz="850" spc="15" dirty="0">
                <a:solidFill>
                  <a:srgbClr val="333333"/>
                </a:solidFill>
                <a:latin typeface="Lucida Console"/>
                <a:cs typeface="Lucida Console"/>
              </a:rPr>
              <a:t>7</a:t>
            </a:r>
            <a:r>
              <a:rPr sz="850" dirty="0">
                <a:solidFill>
                  <a:srgbClr val="333333"/>
                </a:solidFill>
                <a:latin typeface="Lucida Console"/>
                <a:cs typeface="Lucida Console"/>
              </a:rPr>
              <a:t>		</a:t>
            </a:r>
            <a:r>
              <a:rPr sz="850" spc="30" dirty="0">
                <a:solidFill>
                  <a:srgbClr val="333333"/>
                </a:solidFill>
                <a:latin typeface="Lucida Console"/>
                <a:cs typeface="Lucida Console"/>
              </a:rPr>
              <a:t>secroots</a:t>
            </a:r>
            <a:r>
              <a:rPr sz="850" spc="15" dirty="0">
                <a:solidFill>
                  <a:srgbClr val="333333"/>
                </a:solidFill>
                <a:latin typeface="Lucida Console"/>
                <a:cs typeface="Lucida Console"/>
              </a:rPr>
              <a:t>-  </a:t>
            </a:r>
            <a:r>
              <a:rPr sz="850" spc="25" dirty="0">
                <a:solidFill>
                  <a:srgbClr val="333333"/>
                </a:solidFill>
                <a:latin typeface="Lucida Console"/>
                <a:cs typeface="Lucida Console"/>
              </a:rPr>
              <a:t>file	</a:t>
            </a:r>
            <a:r>
              <a:rPr sz="850" spc="30" dirty="0">
                <a:solidFill>
                  <a:srgbClr val="333333"/>
                </a:solidFill>
                <a:latin typeface="Lucida Console"/>
                <a:cs typeface="Lucida Console"/>
              </a:rPr>
              <a:t>"/var/named/data/named.secroots";</a:t>
            </a:r>
            <a:r>
              <a:rPr sz="850" spc="65" dirty="0">
                <a:solidFill>
                  <a:srgbClr val="333333"/>
                </a:solidFill>
                <a:latin typeface="Lucida Console"/>
                <a:cs typeface="Lucida Console"/>
              </a:rPr>
              <a:t> </a:t>
            </a:r>
            <a:r>
              <a:rPr sz="850" spc="20" dirty="0">
                <a:solidFill>
                  <a:srgbClr val="333333"/>
                </a:solidFill>
                <a:latin typeface="Lucida Console"/>
                <a:cs typeface="Lucida Console"/>
              </a:rPr>
              <a:t>18		</a:t>
            </a:r>
            <a:r>
              <a:rPr sz="850" spc="30" dirty="0">
                <a:solidFill>
                  <a:srgbClr val="333333"/>
                </a:solidFill>
                <a:latin typeface="Lucida Console"/>
                <a:cs typeface="Lucida Console"/>
              </a:rPr>
              <a:t>recursing-file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"/var/named/data/named.recursing";</a:t>
            </a:r>
            <a:r>
              <a:rPr sz="850" spc="65" dirty="0">
                <a:solidFill>
                  <a:srgbClr val="333333"/>
                </a:solidFill>
                <a:latin typeface="Lucida Console"/>
                <a:cs typeface="Lucida Console"/>
              </a:rPr>
              <a:t> </a:t>
            </a:r>
            <a:r>
              <a:rPr sz="850" spc="20" dirty="0">
                <a:solidFill>
                  <a:srgbClr val="333333"/>
                </a:solidFill>
                <a:latin typeface="Lucida Console"/>
                <a:cs typeface="Lucida Console"/>
              </a:rPr>
              <a:t>19	</a:t>
            </a:r>
            <a:r>
              <a:rPr sz="850" spc="30" dirty="0">
                <a:solidFill>
                  <a:srgbClr val="333333"/>
                </a:solidFill>
                <a:latin typeface="Lucida Console"/>
                <a:cs typeface="Lucida Console"/>
              </a:rPr>
              <a:t>allow-query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any;</a:t>
            </a:r>
            <a:r>
              <a:rPr sz="850" spc="45"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20	21</a:t>
            </a:r>
            <a:endParaRPr sz="850">
              <a:latin typeface="Lucida Console"/>
              <a:cs typeface="Lucida Console"/>
            </a:endParaRPr>
          </a:p>
          <a:p>
            <a:pPr marL="12700" marR="5080" indent="537210">
              <a:lnSpc>
                <a:spcPct val="132400"/>
              </a:lnSpc>
              <a:tabLst>
                <a:tab pos="823594" algn="l"/>
                <a:tab pos="1634489" algn="l"/>
                <a:tab pos="2218055" algn="l"/>
                <a:tab pos="2343785" algn="l"/>
                <a:tab pos="3163570" algn="l"/>
                <a:tab pos="3992245" algn="l"/>
                <a:tab pos="4803140" algn="l"/>
                <a:tab pos="4842510" algn="l"/>
              </a:tabLst>
            </a:pPr>
            <a:r>
              <a:rPr sz="850" spc="20" dirty="0">
                <a:solidFill>
                  <a:srgbClr val="333333"/>
                </a:solidFill>
                <a:latin typeface="Lucida Console"/>
                <a:cs typeface="Lucida Console"/>
              </a:rPr>
              <a:t>/*	22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If</a:t>
            </a:r>
            <a:r>
              <a:rPr sz="850" spc="25" dirty="0">
                <a:solidFill>
                  <a:srgbClr val="333333"/>
                </a:solidFill>
                <a:latin typeface="Lucida Console"/>
                <a:cs typeface="Lucida Console"/>
              </a:rPr>
              <a:t> 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are </a:t>
            </a:r>
            <a:r>
              <a:rPr sz="850" spc="30" dirty="0">
                <a:solidFill>
                  <a:srgbClr val="333333"/>
                </a:solidFill>
                <a:latin typeface="Lucida Console"/>
                <a:cs typeface="Lucida Console"/>
              </a:rPr>
              <a:t>building </a:t>
            </a:r>
            <a:r>
              <a:rPr sz="850" spc="20" dirty="0">
                <a:solidFill>
                  <a:srgbClr val="333333"/>
                </a:solidFill>
                <a:latin typeface="Lucida Console"/>
                <a:cs typeface="Lucida Console"/>
              </a:rPr>
              <a:t>an</a:t>
            </a:r>
            <a:r>
              <a:rPr sz="850" spc="25" dirty="0">
                <a:solidFill>
                  <a:srgbClr val="333333"/>
                </a:solidFill>
                <a:latin typeface="Lucida Console"/>
                <a:cs typeface="Lucida Console"/>
              </a:rPr>
              <a:t> </a:t>
            </a:r>
            <a:r>
              <a:rPr sz="850" spc="30" dirty="0">
                <a:solidFill>
                  <a:srgbClr val="333333"/>
                </a:solidFill>
                <a:latin typeface="Lucida Console"/>
                <a:cs typeface="Lucida Console"/>
              </a:rPr>
              <a:t>AUTHORITATIVE</a:t>
            </a:r>
            <a:r>
              <a:rPr sz="850" spc="25" dirty="0">
                <a:solidFill>
                  <a:srgbClr val="333333"/>
                </a:solidFill>
                <a:latin typeface="Lucida Console"/>
                <a:cs typeface="Lucida Console"/>
              </a:rPr>
              <a:t> DNS</a:t>
            </a:r>
            <a:r>
              <a:rPr sz="850" spc="30" dirty="0">
                <a:solidFill>
                  <a:srgbClr val="333333"/>
                </a:solidFill>
                <a:latin typeface="Lucida Console"/>
                <a:cs typeface="Lucida Console"/>
              </a:rPr>
              <a:t> server,</a:t>
            </a:r>
            <a:r>
              <a:rPr sz="850" spc="25" dirty="0">
                <a:solidFill>
                  <a:srgbClr val="333333"/>
                </a:solidFill>
                <a:latin typeface="Lucida Console"/>
                <a:cs typeface="Lucida Console"/>
              </a:rPr>
              <a:t> </a:t>
            </a:r>
            <a:r>
              <a:rPr sz="850" spc="20" dirty="0">
                <a:solidFill>
                  <a:srgbClr val="333333"/>
                </a:solidFill>
                <a:latin typeface="Lucida Console"/>
                <a:cs typeface="Lucida Console"/>
              </a:rPr>
              <a:t>do </a:t>
            </a:r>
            <a:r>
              <a:rPr sz="850" spc="25" dirty="0">
                <a:solidFill>
                  <a:srgbClr val="333333"/>
                </a:solidFill>
                <a:latin typeface="Lucida Console"/>
                <a:cs typeface="Lucida Console"/>
              </a:rPr>
              <a:t> NOT</a:t>
            </a:r>
            <a:r>
              <a:rPr sz="850" spc="40" dirty="0">
                <a:solidFill>
                  <a:srgbClr val="333333"/>
                </a:solidFill>
                <a:latin typeface="Lucida Console"/>
                <a:cs typeface="Lucida Console"/>
              </a:rPr>
              <a:t> </a:t>
            </a:r>
            <a:r>
              <a:rPr sz="850" spc="25" dirty="0">
                <a:solidFill>
                  <a:srgbClr val="333333"/>
                </a:solidFill>
                <a:latin typeface="Lucida Console"/>
                <a:cs typeface="Lucida Console"/>
              </a:rPr>
              <a:t>enable</a:t>
            </a:r>
            <a:r>
              <a:rPr sz="850" spc="45" dirty="0">
                <a:solidFill>
                  <a:srgbClr val="333333"/>
                </a:solidFill>
                <a:latin typeface="Lucida Console"/>
                <a:cs typeface="Lucida Console"/>
              </a:rPr>
              <a:t> </a:t>
            </a:r>
            <a:r>
              <a:rPr sz="850" spc="30" dirty="0">
                <a:solidFill>
                  <a:srgbClr val="333333"/>
                </a:solidFill>
                <a:latin typeface="Lucida Console"/>
                <a:cs typeface="Lucida Console"/>
              </a:rPr>
              <a:t>recursion.</a:t>
            </a:r>
            <a:r>
              <a:rPr sz="850" spc="45" dirty="0">
                <a:solidFill>
                  <a:srgbClr val="333333"/>
                </a:solidFill>
                <a:latin typeface="Lucida Console"/>
                <a:cs typeface="Lucida Console"/>
              </a:rPr>
              <a:t> </a:t>
            </a:r>
            <a:r>
              <a:rPr sz="850" spc="20" dirty="0">
                <a:solidFill>
                  <a:srgbClr val="333333"/>
                </a:solidFill>
                <a:latin typeface="Lucida Console"/>
                <a:cs typeface="Lucida Console"/>
              </a:rPr>
              <a:t>23		</a:t>
            </a:r>
            <a:r>
              <a:rPr sz="850" spc="15" dirty="0">
                <a:solidFill>
                  <a:srgbClr val="333333"/>
                </a:solidFill>
                <a:latin typeface="Lucida Console"/>
                <a:cs typeface="Lucida Console"/>
              </a:rPr>
              <a:t>-</a:t>
            </a:r>
            <a:r>
              <a:rPr sz="850" spc="20" dirty="0">
                <a:solidFill>
                  <a:srgbClr val="333333"/>
                </a:solidFill>
                <a:latin typeface="Lucida Console"/>
                <a:cs typeface="Lucida Console"/>
              </a:rPr>
              <a:t> If</a:t>
            </a:r>
            <a:r>
              <a:rPr sz="850" spc="25" dirty="0">
                <a:solidFill>
                  <a:srgbClr val="333333"/>
                </a:solidFill>
                <a:latin typeface="Lucida Console"/>
                <a:cs typeface="Lucida Console"/>
              </a:rPr>
              <a:t> you are</a:t>
            </a:r>
            <a:r>
              <a:rPr sz="850" spc="20" dirty="0">
                <a:solidFill>
                  <a:srgbClr val="333333"/>
                </a:solidFill>
                <a:latin typeface="Lucida Console"/>
                <a:cs typeface="Lucida Console"/>
              </a:rPr>
              <a:t> </a:t>
            </a:r>
            <a:r>
              <a:rPr sz="850" spc="30" dirty="0">
                <a:solidFill>
                  <a:srgbClr val="333333"/>
                </a:solidFill>
                <a:latin typeface="Lucida Console"/>
                <a:cs typeface="Lucida Console"/>
              </a:rPr>
              <a:t>building</a:t>
            </a:r>
            <a:r>
              <a:rPr sz="850" spc="25" dirty="0">
                <a:solidFill>
                  <a:srgbClr val="333333"/>
                </a:solidFill>
                <a:latin typeface="Lucida Console"/>
                <a:cs typeface="Lucida Console"/>
              </a:rPr>
              <a:t> </a:t>
            </a:r>
            <a:r>
              <a:rPr sz="850" spc="15" dirty="0">
                <a:solidFill>
                  <a:srgbClr val="333333"/>
                </a:solidFill>
                <a:latin typeface="Lucida Console"/>
                <a:cs typeface="Lucida Console"/>
              </a:rPr>
              <a:t>a</a:t>
            </a:r>
            <a:r>
              <a:rPr sz="850" spc="20" dirty="0">
                <a:solidFill>
                  <a:srgbClr val="333333"/>
                </a:solidFill>
                <a:latin typeface="Lucida Console"/>
                <a:cs typeface="Lucida Console"/>
              </a:rPr>
              <a:t> </a:t>
            </a:r>
            <a:r>
              <a:rPr sz="850" spc="30" dirty="0">
                <a:solidFill>
                  <a:srgbClr val="333333"/>
                </a:solidFill>
                <a:latin typeface="Lucida Console"/>
                <a:cs typeface="Lucida Console"/>
              </a:rPr>
              <a:t>RECURSIVE</a:t>
            </a:r>
            <a:r>
              <a:rPr sz="850" spc="25" dirty="0">
                <a:solidFill>
                  <a:srgbClr val="333333"/>
                </a:solidFill>
                <a:latin typeface="Lucida Console"/>
                <a:cs typeface="Lucida Console"/>
              </a:rPr>
              <a:t> </a:t>
            </a:r>
            <a:r>
              <a:rPr sz="850" spc="30" dirty="0">
                <a:solidFill>
                  <a:srgbClr val="333333"/>
                </a:solidFill>
                <a:latin typeface="Lucida Console"/>
                <a:cs typeface="Lucida Console"/>
              </a:rPr>
              <a:t>(caching) </a:t>
            </a:r>
            <a:r>
              <a:rPr sz="850" spc="35" dirty="0">
                <a:solidFill>
                  <a:srgbClr val="333333"/>
                </a:solidFill>
                <a:latin typeface="Lucida Console"/>
                <a:cs typeface="Lucida Console"/>
              </a:rPr>
              <a:t> </a:t>
            </a:r>
            <a:r>
              <a:rPr sz="850" spc="25" dirty="0">
                <a:solidFill>
                  <a:srgbClr val="333333"/>
                </a:solidFill>
                <a:latin typeface="Lucida Console"/>
                <a:cs typeface="Lucida Console"/>
              </a:rPr>
              <a:t>DNS</a:t>
            </a:r>
            <a:r>
              <a:rPr sz="850" spc="40" dirty="0">
                <a:solidFill>
                  <a:srgbClr val="333333"/>
                </a:solidFill>
                <a:latin typeface="Lucida Console"/>
                <a:cs typeface="Lucida Console"/>
              </a:rPr>
              <a:t> </a:t>
            </a:r>
            <a:r>
              <a:rPr sz="850" spc="30" dirty="0">
                <a:solidFill>
                  <a:srgbClr val="333333"/>
                </a:solidFill>
                <a:latin typeface="Lucida Console"/>
                <a:cs typeface="Lucida Console"/>
              </a:rPr>
              <a:t>server,</a:t>
            </a:r>
            <a:r>
              <a:rPr sz="850" spc="40" dirty="0">
                <a:solidFill>
                  <a:srgbClr val="333333"/>
                </a:solidFill>
                <a:latin typeface="Lucida Console"/>
                <a:cs typeface="Lucida Console"/>
              </a:rPr>
              <a:t> </a:t>
            </a:r>
            <a:r>
              <a:rPr sz="850" spc="25" dirty="0">
                <a:solidFill>
                  <a:srgbClr val="333333"/>
                </a:solidFill>
                <a:latin typeface="Lucida Console"/>
                <a:cs typeface="Lucida Console"/>
              </a:rPr>
              <a:t>you</a:t>
            </a:r>
            <a:r>
              <a:rPr sz="850" spc="45" dirty="0">
                <a:solidFill>
                  <a:srgbClr val="333333"/>
                </a:solidFill>
                <a:latin typeface="Lucida Console"/>
                <a:cs typeface="Lucida Console"/>
              </a:rPr>
              <a:t> </a:t>
            </a:r>
            <a:r>
              <a:rPr sz="850" spc="25" dirty="0">
                <a:solidFill>
                  <a:srgbClr val="333333"/>
                </a:solidFill>
                <a:latin typeface="Lucida Console"/>
                <a:cs typeface="Lucida Console"/>
              </a:rPr>
              <a:t>need</a:t>
            </a:r>
            <a:r>
              <a:rPr sz="850" spc="40" dirty="0">
                <a:solidFill>
                  <a:srgbClr val="333333"/>
                </a:solidFill>
                <a:latin typeface="Lucida Console"/>
                <a:cs typeface="Lucida Console"/>
              </a:rPr>
              <a:t> </a:t>
            </a:r>
            <a:r>
              <a:rPr sz="850" spc="20" dirty="0">
                <a:solidFill>
                  <a:srgbClr val="333333"/>
                </a:solidFill>
                <a:latin typeface="Lucida Console"/>
                <a:cs typeface="Lucida Console"/>
              </a:rPr>
              <a:t>to</a:t>
            </a:r>
            <a:r>
              <a:rPr sz="850" spc="40" dirty="0">
                <a:solidFill>
                  <a:srgbClr val="333333"/>
                </a:solidFill>
                <a:latin typeface="Lucida Console"/>
                <a:cs typeface="Lucida Console"/>
              </a:rPr>
              <a:t> </a:t>
            </a:r>
            <a:r>
              <a:rPr sz="850" spc="25" dirty="0">
                <a:solidFill>
                  <a:srgbClr val="333333"/>
                </a:solidFill>
                <a:latin typeface="Lucida Console"/>
                <a:cs typeface="Lucida Console"/>
              </a:rPr>
              <a:t>enable	</a:t>
            </a:r>
            <a:r>
              <a:rPr sz="850" spc="20" dirty="0">
                <a:solidFill>
                  <a:srgbClr val="333333"/>
                </a:solidFill>
                <a:latin typeface="Lucida Console"/>
                <a:cs typeface="Lucida Console"/>
              </a:rPr>
              <a:t>24	</a:t>
            </a:r>
            <a:r>
              <a:rPr sz="850" spc="30" dirty="0">
                <a:solidFill>
                  <a:srgbClr val="333333"/>
                </a:solidFill>
                <a:latin typeface="Lucida Console"/>
                <a:cs typeface="Lucida Console"/>
              </a:rPr>
              <a:t>recursion.	</a:t>
            </a:r>
            <a:r>
              <a:rPr sz="850" spc="20" dirty="0">
                <a:solidFill>
                  <a:srgbClr val="333333"/>
                </a:solidFill>
                <a:latin typeface="Lucida Console"/>
                <a:cs typeface="Lucida Console"/>
              </a:rPr>
              <a:t>25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0" dirty="0">
                <a:solidFill>
                  <a:srgbClr val="333333"/>
                </a:solidFill>
                <a:latin typeface="Lucida Console"/>
                <a:cs typeface="Lucida Console"/>
              </a:rPr>
              <a:t>If</a:t>
            </a:r>
            <a:r>
              <a:rPr sz="850" spc="-5" dirty="0">
                <a:solidFill>
                  <a:srgbClr val="333333"/>
                </a:solidFill>
                <a:latin typeface="Lucida Console"/>
                <a:cs typeface="Lucida Console"/>
              </a:rPr>
              <a:t> </a:t>
            </a:r>
            <a:r>
              <a:rPr sz="850" spc="25" dirty="0">
                <a:solidFill>
                  <a:srgbClr val="333333"/>
                </a:solidFill>
                <a:latin typeface="Lucida Console"/>
                <a:cs typeface="Lucida Console"/>
              </a:rPr>
              <a:t>your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recursive</a:t>
            </a:r>
            <a:r>
              <a:rPr sz="850" spc="40" dirty="0">
                <a:solidFill>
                  <a:srgbClr val="333333"/>
                </a:solidFill>
                <a:latin typeface="Lucida Console"/>
                <a:cs typeface="Lucida Console"/>
              </a:rPr>
              <a:t> </a:t>
            </a:r>
            <a:r>
              <a:rPr sz="850" spc="25" dirty="0">
                <a:solidFill>
                  <a:srgbClr val="333333"/>
                </a:solidFill>
                <a:latin typeface="Lucida Console"/>
                <a:cs typeface="Lucida Console"/>
              </a:rPr>
              <a:t>DNS</a:t>
            </a:r>
            <a:r>
              <a:rPr sz="850" spc="45"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45" dirty="0">
                <a:solidFill>
                  <a:srgbClr val="333333"/>
                </a:solidFill>
                <a:latin typeface="Lucida Console"/>
                <a:cs typeface="Lucida Console"/>
              </a:rPr>
              <a:t> </a:t>
            </a:r>
            <a:r>
              <a:rPr sz="850" spc="25" dirty="0">
                <a:solidFill>
                  <a:srgbClr val="333333"/>
                </a:solidFill>
                <a:latin typeface="Lucida Console"/>
                <a:cs typeface="Lucida Console"/>
              </a:rPr>
              <a:t>has</a:t>
            </a:r>
            <a:r>
              <a:rPr sz="850" spc="45" dirty="0">
                <a:solidFill>
                  <a:srgbClr val="333333"/>
                </a:solidFill>
                <a:latin typeface="Lucida Console"/>
                <a:cs typeface="Lucida Console"/>
              </a:rPr>
              <a:t> </a:t>
            </a:r>
            <a:r>
              <a:rPr sz="850" spc="15" dirty="0">
                <a:solidFill>
                  <a:srgbClr val="333333"/>
                </a:solidFill>
                <a:latin typeface="Lucida Console"/>
                <a:cs typeface="Lucida Console"/>
              </a:rPr>
              <a:t>a</a:t>
            </a:r>
            <a:r>
              <a:rPr sz="850" spc="45" dirty="0">
                <a:solidFill>
                  <a:srgbClr val="333333"/>
                </a:solidFill>
                <a:latin typeface="Lucida Console"/>
                <a:cs typeface="Lucida Console"/>
              </a:rPr>
              <a:t> </a:t>
            </a:r>
            <a:r>
              <a:rPr sz="850" spc="25" dirty="0">
                <a:solidFill>
                  <a:srgbClr val="333333"/>
                </a:solidFill>
                <a:latin typeface="Lucida Console"/>
                <a:cs typeface="Lucida Console"/>
              </a:rPr>
              <a:t>public</a:t>
            </a:r>
            <a:r>
              <a:rPr sz="850" spc="45" dirty="0">
                <a:solidFill>
                  <a:srgbClr val="333333"/>
                </a:solidFill>
                <a:latin typeface="Lucida Console"/>
                <a:cs typeface="Lucida Console"/>
              </a:rPr>
              <a:t> </a:t>
            </a:r>
            <a:r>
              <a:rPr sz="850" spc="20" dirty="0">
                <a:solidFill>
                  <a:srgbClr val="333333"/>
                </a:solidFill>
                <a:latin typeface="Lucida Console"/>
                <a:cs typeface="Lucida Console"/>
              </a:rPr>
              <a:t>IP</a:t>
            </a:r>
            <a:r>
              <a:rPr sz="850" spc="45" dirty="0">
                <a:solidFill>
                  <a:srgbClr val="333333"/>
                </a:solidFill>
                <a:latin typeface="Lucida Console"/>
                <a:cs typeface="Lucida Console"/>
              </a:rPr>
              <a:t> </a:t>
            </a:r>
            <a:r>
              <a:rPr sz="850" spc="30" dirty="0">
                <a:solidFill>
                  <a:srgbClr val="333333"/>
                </a:solidFill>
                <a:latin typeface="Lucida Console"/>
                <a:cs typeface="Lucida Console"/>
              </a:rPr>
              <a:t>address,</a:t>
            </a:r>
            <a:r>
              <a:rPr sz="850" spc="40" dirty="0">
                <a:solidFill>
                  <a:srgbClr val="333333"/>
                </a:solidFill>
                <a:latin typeface="Lucida Console"/>
                <a:cs typeface="Lucida Console"/>
              </a:rPr>
              <a:t> </a:t>
            </a:r>
            <a:r>
              <a:rPr sz="850" spc="25" dirty="0">
                <a:solidFill>
                  <a:srgbClr val="333333"/>
                </a:solidFill>
                <a:latin typeface="Lucida Console"/>
                <a:cs typeface="Lucida Console"/>
              </a:rPr>
              <a:t>you</a:t>
            </a:r>
            <a:r>
              <a:rPr sz="850" spc="45" dirty="0">
                <a:solidFill>
                  <a:srgbClr val="333333"/>
                </a:solidFill>
                <a:latin typeface="Lucida Console"/>
                <a:cs typeface="Lucida Console"/>
              </a:rPr>
              <a:t> </a:t>
            </a:r>
            <a:r>
              <a:rPr sz="850" spc="25" dirty="0">
                <a:solidFill>
                  <a:srgbClr val="333333"/>
                </a:solidFill>
                <a:latin typeface="Lucida Console"/>
                <a:cs typeface="Lucida Console"/>
              </a:rPr>
              <a:t>MUST</a:t>
            </a:r>
            <a:r>
              <a:rPr sz="850" spc="45" dirty="0">
                <a:solidFill>
                  <a:srgbClr val="333333"/>
                </a:solidFill>
                <a:latin typeface="Lucida Console"/>
                <a:cs typeface="Lucida Console"/>
              </a:rPr>
              <a:t> </a:t>
            </a:r>
            <a:r>
              <a:rPr sz="850" spc="25" dirty="0">
                <a:solidFill>
                  <a:srgbClr val="333333"/>
                </a:solidFill>
                <a:latin typeface="Lucida Console"/>
                <a:cs typeface="Lucida Console"/>
              </a:rPr>
              <a:t>enable</a:t>
            </a:r>
            <a:r>
              <a:rPr sz="850" spc="45" dirty="0">
                <a:solidFill>
                  <a:srgbClr val="333333"/>
                </a:solidFill>
                <a:latin typeface="Lucida Console"/>
                <a:cs typeface="Lucida Console"/>
              </a:rPr>
              <a:t> </a:t>
            </a:r>
            <a:r>
              <a:rPr sz="850" spc="25" dirty="0">
                <a:solidFill>
                  <a:srgbClr val="333333"/>
                </a:solidFill>
                <a:latin typeface="Lucida Console"/>
                <a:cs typeface="Lucida Console"/>
              </a:rPr>
              <a:t>access		</a:t>
            </a:r>
            <a:r>
              <a:rPr sz="850" spc="20" dirty="0">
                <a:solidFill>
                  <a:srgbClr val="333333"/>
                </a:solidFill>
                <a:latin typeface="Lucida Console"/>
                <a:cs typeface="Lucida Console"/>
              </a:rPr>
              <a:t>26</a:t>
            </a:r>
            <a:endParaRPr sz="850">
              <a:latin typeface="Lucida Console"/>
              <a:cs typeface="Lucida Console"/>
            </a:endParaRPr>
          </a:p>
          <a:p>
            <a:pPr marL="348615">
              <a:lnSpc>
                <a:spcPct val="100000"/>
              </a:lnSpc>
              <a:spcBef>
                <a:spcPts val="330"/>
              </a:spcBef>
            </a:pPr>
            <a:r>
              <a:rPr sz="850" spc="30" dirty="0">
                <a:solidFill>
                  <a:srgbClr val="333333"/>
                </a:solidFill>
                <a:latin typeface="Lucida Console"/>
                <a:cs typeface="Lucida Console"/>
              </a:rPr>
              <a:t>control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limit</a:t>
            </a:r>
            <a:r>
              <a:rPr sz="850" spc="30" dirty="0">
                <a:solidFill>
                  <a:srgbClr val="333333"/>
                </a:solidFill>
                <a:latin typeface="Lucida Console"/>
                <a:cs typeface="Lucida Console"/>
              </a:rPr>
              <a:t> queries</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your</a:t>
            </a:r>
            <a:r>
              <a:rPr sz="850" spc="35" dirty="0">
                <a:solidFill>
                  <a:srgbClr val="333333"/>
                </a:solidFill>
                <a:latin typeface="Lucida Console"/>
                <a:cs typeface="Lucida Console"/>
              </a:rPr>
              <a:t> </a:t>
            </a:r>
            <a:r>
              <a:rPr sz="850" spc="30" dirty="0">
                <a:solidFill>
                  <a:srgbClr val="333333"/>
                </a:solidFill>
                <a:latin typeface="Lucida Console"/>
                <a:cs typeface="Lucida Console"/>
              </a:rPr>
              <a:t>legitimate </a:t>
            </a:r>
            <a:r>
              <a:rPr sz="850" spc="25" dirty="0">
                <a:solidFill>
                  <a:srgbClr val="333333"/>
                </a:solidFill>
                <a:latin typeface="Lucida Console"/>
                <a:cs typeface="Lucida Console"/>
              </a:rPr>
              <a:t>users.</a:t>
            </a:r>
            <a:r>
              <a:rPr sz="850" spc="35" dirty="0">
                <a:solidFill>
                  <a:srgbClr val="333333"/>
                </a:solidFill>
                <a:latin typeface="Lucida Console"/>
                <a:cs typeface="Lucida Console"/>
              </a:rPr>
              <a:t> </a:t>
            </a:r>
            <a:r>
              <a:rPr sz="850" spc="30" dirty="0">
                <a:solidFill>
                  <a:srgbClr val="333333"/>
                </a:solidFill>
                <a:latin typeface="Lucida Console"/>
                <a:cs typeface="Lucida Console"/>
              </a:rPr>
              <a:t>Failing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0" dirty="0">
                <a:solidFill>
                  <a:srgbClr val="333333"/>
                </a:solidFill>
                <a:latin typeface="Lucida Console"/>
                <a:cs typeface="Lucida Console"/>
              </a:rPr>
              <a:t>do</a:t>
            </a:r>
            <a:r>
              <a:rPr sz="850" spc="30" dirty="0">
                <a:solidFill>
                  <a:srgbClr val="333333"/>
                </a:solidFill>
                <a:latin typeface="Lucida Console"/>
                <a:cs typeface="Lucida Console"/>
              </a:rPr>
              <a:t> </a:t>
            </a:r>
            <a:r>
              <a:rPr sz="850" spc="20" dirty="0">
                <a:solidFill>
                  <a:srgbClr val="333333"/>
                </a:solidFill>
                <a:latin typeface="Lucida Console"/>
                <a:cs typeface="Lucida Console"/>
              </a:rPr>
              <a:t>so</a:t>
            </a:r>
            <a:r>
              <a:rPr sz="850" spc="35" dirty="0">
                <a:solidFill>
                  <a:srgbClr val="333333"/>
                </a:solidFill>
                <a:latin typeface="Lucida Console"/>
                <a:cs typeface="Lucida Console"/>
              </a:rPr>
              <a:t> </a:t>
            </a:r>
            <a:r>
              <a:rPr sz="850" spc="25" dirty="0">
                <a:solidFill>
                  <a:srgbClr val="333333"/>
                </a:solidFill>
                <a:latin typeface="Lucida Console"/>
                <a:cs typeface="Lucida Console"/>
              </a:rPr>
              <a:t>will</a:t>
            </a:r>
            <a:endParaRPr sz="850">
              <a:latin typeface="Lucida Console"/>
              <a:cs typeface="Lucida Console"/>
            </a:endParaRPr>
          </a:p>
        </p:txBody>
      </p:sp>
      <p:sp>
        <p:nvSpPr>
          <p:cNvPr id="19" name="object 19"/>
          <p:cNvSpPr txBox="1"/>
          <p:nvPr/>
        </p:nvSpPr>
        <p:spPr>
          <a:xfrm>
            <a:off x="2015884" y="3865694"/>
            <a:ext cx="4513580" cy="368935"/>
          </a:xfrm>
          <a:prstGeom prst="rect">
            <a:avLst/>
          </a:prstGeom>
        </p:spPr>
        <p:txBody>
          <a:bodyPr vert="horz" wrap="square" lIns="0" tIns="11430" rIns="0" bIns="0" rtlCol="0">
            <a:spAutoFit/>
          </a:bodyPr>
          <a:lstStyle/>
          <a:p>
            <a:pPr marL="12700" marR="5080">
              <a:lnSpc>
                <a:spcPct val="132400"/>
              </a:lnSpc>
              <a:spcBef>
                <a:spcPts val="90"/>
              </a:spcBef>
            </a:pPr>
            <a:r>
              <a:rPr sz="850" spc="25" dirty="0">
                <a:solidFill>
                  <a:srgbClr val="333333"/>
                </a:solidFill>
                <a:latin typeface="Lucida Console"/>
                <a:cs typeface="Lucida Console"/>
              </a:rPr>
              <a:t>cause</a:t>
            </a:r>
            <a:r>
              <a:rPr sz="850" spc="35" dirty="0">
                <a:solidFill>
                  <a:srgbClr val="333333"/>
                </a:solidFill>
                <a:latin typeface="Lucida Console"/>
                <a:cs typeface="Lucida Console"/>
              </a:rPr>
              <a:t> </a:t>
            </a:r>
            <a:r>
              <a:rPr sz="850" spc="25" dirty="0">
                <a:solidFill>
                  <a:srgbClr val="333333"/>
                </a:solidFill>
                <a:latin typeface="Lucida Console"/>
                <a:cs typeface="Lucida Console"/>
              </a:rPr>
              <a:t>your</a:t>
            </a:r>
            <a:r>
              <a:rPr sz="850" spc="40"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4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become</a:t>
            </a:r>
            <a:r>
              <a:rPr sz="850" spc="40" dirty="0">
                <a:solidFill>
                  <a:srgbClr val="333333"/>
                </a:solidFill>
                <a:latin typeface="Lucida Console"/>
                <a:cs typeface="Lucida Console"/>
              </a:rPr>
              <a:t> </a:t>
            </a:r>
            <a:r>
              <a:rPr sz="850" spc="25" dirty="0">
                <a:solidFill>
                  <a:srgbClr val="333333"/>
                </a:solidFill>
                <a:latin typeface="Lucida Console"/>
                <a:cs typeface="Lucida Console"/>
              </a:rPr>
              <a:t>part</a:t>
            </a:r>
            <a:r>
              <a:rPr sz="850" spc="40"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large</a:t>
            </a:r>
            <a:r>
              <a:rPr sz="850" spc="40" dirty="0">
                <a:solidFill>
                  <a:srgbClr val="333333"/>
                </a:solidFill>
                <a:latin typeface="Lucida Console"/>
                <a:cs typeface="Lucida Console"/>
              </a:rPr>
              <a:t> </a:t>
            </a:r>
            <a:r>
              <a:rPr sz="850" spc="25" dirty="0">
                <a:solidFill>
                  <a:srgbClr val="333333"/>
                </a:solidFill>
                <a:latin typeface="Lucida Console"/>
                <a:cs typeface="Lucida Console"/>
              </a:rPr>
              <a:t>scale</a:t>
            </a:r>
            <a:r>
              <a:rPr sz="850" spc="40" dirty="0">
                <a:solidFill>
                  <a:srgbClr val="333333"/>
                </a:solidFill>
                <a:latin typeface="Lucida Console"/>
                <a:cs typeface="Lucida Console"/>
              </a:rPr>
              <a:t> </a:t>
            </a:r>
            <a:r>
              <a:rPr sz="850" spc="25" dirty="0">
                <a:solidFill>
                  <a:srgbClr val="333333"/>
                </a:solidFill>
                <a:latin typeface="Lucida Console"/>
                <a:cs typeface="Lucida Console"/>
              </a:rPr>
              <a:t>DNS</a:t>
            </a:r>
            <a:r>
              <a:rPr sz="850" spc="35" dirty="0">
                <a:solidFill>
                  <a:srgbClr val="333333"/>
                </a:solidFill>
                <a:latin typeface="Lucida Console"/>
                <a:cs typeface="Lucida Console"/>
              </a:rPr>
              <a:t> </a:t>
            </a:r>
            <a:r>
              <a:rPr sz="850" spc="30" dirty="0">
                <a:solidFill>
                  <a:srgbClr val="333333"/>
                </a:solidFill>
                <a:latin typeface="Lucida Console"/>
                <a:cs typeface="Lucida Console"/>
              </a:rPr>
              <a:t>amplification </a:t>
            </a:r>
            <a:r>
              <a:rPr sz="850" spc="-495" dirty="0">
                <a:solidFill>
                  <a:srgbClr val="333333"/>
                </a:solidFill>
                <a:latin typeface="Lucida Console"/>
                <a:cs typeface="Lucida Console"/>
              </a:rPr>
              <a:t> </a:t>
            </a:r>
            <a:r>
              <a:rPr sz="850" spc="30" dirty="0">
                <a:solidFill>
                  <a:srgbClr val="333333"/>
                </a:solidFill>
                <a:latin typeface="Lucida Console"/>
                <a:cs typeface="Lucida Console"/>
              </a:rPr>
              <a:t>attacks. Implementing </a:t>
            </a:r>
            <a:r>
              <a:rPr sz="850" spc="25" dirty="0">
                <a:solidFill>
                  <a:srgbClr val="333333"/>
                </a:solidFill>
                <a:latin typeface="Lucida Console"/>
                <a:cs typeface="Lucida Console"/>
              </a:rPr>
              <a:t>BCP38</a:t>
            </a:r>
            <a:r>
              <a:rPr sz="850" spc="30" dirty="0">
                <a:solidFill>
                  <a:srgbClr val="333333"/>
                </a:solidFill>
                <a:latin typeface="Lucida Console"/>
                <a:cs typeface="Lucida Console"/>
              </a:rPr>
              <a:t> </a:t>
            </a:r>
            <a:r>
              <a:rPr sz="850" spc="25" dirty="0">
                <a:solidFill>
                  <a:srgbClr val="333333"/>
                </a:solidFill>
                <a:latin typeface="Lucida Console"/>
                <a:cs typeface="Lucida Console"/>
              </a:rPr>
              <a:t>within</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your</a:t>
            </a:r>
            <a:r>
              <a:rPr sz="850" spc="30" dirty="0">
                <a:solidFill>
                  <a:srgbClr val="333333"/>
                </a:solidFill>
                <a:latin typeface="Lucida Console"/>
                <a:cs typeface="Lucida Console"/>
              </a:rPr>
              <a:t> network</a:t>
            </a:r>
            <a:r>
              <a:rPr sz="850" spc="35" dirty="0">
                <a:solidFill>
                  <a:srgbClr val="333333"/>
                </a:solidFill>
                <a:latin typeface="Lucida Console"/>
                <a:cs typeface="Lucida Console"/>
              </a:rPr>
              <a:t> </a:t>
            </a:r>
            <a:r>
              <a:rPr sz="850" spc="25" dirty="0">
                <a:solidFill>
                  <a:srgbClr val="333333"/>
                </a:solidFill>
                <a:latin typeface="Lucida Console"/>
                <a:cs typeface="Lucida Console"/>
              </a:rPr>
              <a:t>would</a:t>
            </a:r>
            <a:r>
              <a:rPr sz="850" spc="30" dirty="0">
                <a:solidFill>
                  <a:srgbClr val="333333"/>
                </a:solidFill>
                <a:latin typeface="Lucida Console"/>
                <a:cs typeface="Lucida Console"/>
              </a:rPr>
              <a:t> greatly </a:t>
            </a:r>
            <a:r>
              <a:rPr sz="850" spc="20" dirty="0">
                <a:solidFill>
                  <a:srgbClr val="333333"/>
                </a:solidFill>
                <a:latin typeface="Lucida Console"/>
                <a:cs typeface="Lucida Console"/>
              </a:rPr>
              <a:t>29</a:t>
            </a:r>
            <a:endParaRPr sz="850">
              <a:latin typeface="Lucida Console"/>
              <a:cs typeface="Lucida Console"/>
            </a:endParaRPr>
          </a:p>
        </p:txBody>
      </p:sp>
      <p:sp>
        <p:nvSpPr>
          <p:cNvPr id="20" name="object 20"/>
          <p:cNvSpPr txBox="1"/>
          <p:nvPr/>
        </p:nvSpPr>
        <p:spPr>
          <a:xfrm>
            <a:off x="1070306" y="3865694"/>
            <a:ext cx="435609" cy="711835"/>
          </a:xfrm>
          <a:prstGeom prst="rect">
            <a:avLst/>
          </a:prstGeom>
        </p:spPr>
        <p:txBody>
          <a:bodyPr vert="horz" wrap="square" lIns="0" tIns="53340" rIns="0" bIns="0" rtlCol="0">
            <a:spAutoFit/>
          </a:bodyPr>
          <a:lstStyle/>
          <a:p>
            <a:pPr marL="12700">
              <a:lnSpc>
                <a:spcPct val="100000"/>
              </a:lnSpc>
              <a:spcBef>
                <a:spcPts val="420"/>
              </a:spcBef>
            </a:pPr>
            <a:r>
              <a:rPr sz="850" spc="20" dirty="0">
                <a:solidFill>
                  <a:srgbClr val="333333"/>
                </a:solidFill>
                <a:latin typeface="Lucida Console"/>
                <a:cs typeface="Lucida Console"/>
              </a:rPr>
              <a:t>27</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28</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5"/>
              </a:spcBef>
              <a:tabLst>
                <a:tab pos="285750" algn="l"/>
              </a:tabLst>
            </a:pPr>
            <a:r>
              <a:rPr sz="850" spc="30" dirty="0">
                <a:solidFill>
                  <a:srgbClr val="333333"/>
                </a:solidFill>
                <a:latin typeface="Lucida Console"/>
                <a:cs typeface="Lucida Console"/>
              </a:rPr>
              <a:t>3</a:t>
            </a:r>
            <a:r>
              <a:rPr sz="850" spc="15" dirty="0">
                <a:solidFill>
                  <a:srgbClr val="333333"/>
                </a:solidFill>
                <a:latin typeface="Lucida Console"/>
                <a:cs typeface="Lucida Console"/>
              </a:rPr>
              <a:t>2</a:t>
            </a:r>
            <a:r>
              <a:rPr sz="850" dirty="0">
                <a:solidFill>
                  <a:srgbClr val="333333"/>
                </a:solidFill>
                <a:latin typeface="Lucida Console"/>
                <a:cs typeface="Lucida Console"/>
              </a:rPr>
              <a:t>	</a:t>
            </a:r>
            <a:r>
              <a:rPr sz="850" spc="30" dirty="0">
                <a:solidFill>
                  <a:srgbClr val="333333"/>
                </a:solidFill>
                <a:latin typeface="Lucida Console"/>
                <a:cs typeface="Lucida Console"/>
              </a:rPr>
              <a:t>3</a:t>
            </a:r>
            <a:r>
              <a:rPr sz="850" spc="15" dirty="0">
                <a:solidFill>
                  <a:srgbClr val="333333"/>
                </a:solidFill>
                <a:latin typeface="Lucida Console"/>
                <a:cs typeface="Lucida Console"/>
              </a:rPr>
              <a:t>3</a:t>
            </a:r>
            <a:endParaRPr sz="850">
              <a:latin typeface="Lucida Console"/>
              <a:cs typeface="Lucida Console"/>
            </a:endParaRPr>
          </a:p>
        </p:txBody>
      </p:sp>
      <p:sp>
        <p:nvSpPr>
          <p:cNvPr id="21" name="object 21"/>
          <p:cNvSpPr txBox="1"/>
          <p:nvPr/>
        </p:nvSpPr>
        <p:spPr>
          <a:xfrm>
            <a:off x="1809833" y="4208731"/>
            <a:ext cx="4619625" cy="368935"/>
          </a:xfrm>
          <a:prstGeom prst="rect">
            <a:avLst/>
          </a:prstGeom>
        </p:spPr>
        <p:txBody>
          <a:bodyPr vert="horz" wrap="square" lIns="0" tIns="11430" rIns="0" bIns="0" rtlCol="0">
            <a:spAutoFit/>
          </a:bodyPr>
          <a:lstStyle/>
          <a:p>
            <a:pPr marL="290195" marR="5080" indent="-278130">
              <a:lnSpc>
                <a:spcPct val="132400"/>
              </a:lnSpc>
              <a:spcBef>
                <a:spcPts val="90"/>
              </a:spcBef>
              <a:tabLst>
                <a:tab pos="1945005" algn="l"/>
                <a:tab pos="2348230" algn="l"/>
                <a:tab pos="2688590" algn="l"/>
                <a:tab pos="3638550" algn="l"/>
                <a:tab pos="4213860" algn="l"/>
              </a:tabLst>
            </a:pPr>
            <a:r>
              <a:rPr sz="850" spc="25" dirty="0">
                <a:solidFill>
                  <a:srgbClr val="333333"/>
                </a:solidFill>
                <a:latin typeface="Lucida Console"/>
                <a:cs typeface="Lucida Console"/>
              </a:rPr>
              <a:t>reduce</a:t>
            </a:r>
            <a:r>
              <a:rPr sz="850" spc="45" dirty="0">
                <a:solidFill>
                  <a:srgbClr val="333333"/>
                </a:solidFill>
                <a:latin typeface="Lucida Console"/>
                <a:cs typeface="Lucida Console"/>
              </a:rPr>
              <a:t> </a:t>
            </a:r>
            <a:r>
              <a:rPr sz="850" spc="25" dirty="0">
                <a:solidFill>
                  <a:srgbClr val="333333"/>
                </a:solidFill>
                <a:latin typeface="Lucida Console"/>
                <a:cs typeface="Lucida Console"/>
              </a:rPr>
              <a:t>such</a:t>
            </a:r>
            <a:r>
              <a:rPr sz="850" spc="50" dirty="0">
                <a:solidFill>
                  <a:srgbClr val="333333"/>
                </a:solidFill>
                <a:latin typeface="Lucida Console"/>
                <a:cs typeface="Lucida Console"/>
              </a:rPr>
              <a:t> </a:t>
            </a:r>
            <a:r>
              <a:rPr sz="850" spc="25" dirty="0">
                <a:solidFill>
                  <a:srgbClr val="333333"/>
                </a:solidFill>
                <a:latin typeface="Lucida Console"/>
                <a:cs typeface="Lucida Console"/>
              </a:rPr>
              <a:t>attack</a:t>
            </a:r>
            <a:r>
              <a:rPr sz="850" spc="50" dirty="0">
                <a:solidFill>
                  <a:srgbClr val="333333"/>
                </a:solidFill>
                <a:latin typeface="Lucida Console"/>
                <a:cs typeface="Lucida Console"/>
              </a:rPr>
              <a:t> </a:t>
            </a:r>
            <a:r>
              <a:rPr sz="850" spc="30" dirty="0">
                <a:solidFill>
                  <a:srgbClr val="333333"/>
                </a:solidFill>
                <a:latin typeface="Lucida Console"/>
                <a:cs typeface="Lucida Console"/>
              </a:rPr>
              <a:t>surface	</a:t>
            </a:r>
            <a:r>
              <a:rPr sz="850" spc="20" dirty="0">
                <a:solidFill>
                  <a:srgbClr val="333333"/>
                </a:solidFill>
                <a:latin typeface="Lucida Console"/>
                <a:cs typeface="Lucida Console"/>
              </a:rPr>
              <a:t>30		*/</a:t>
            </a:r>
            <a:r>
              <a:rPr sz="850" spc="45" dirty="0">
                <a:solidFill>
                  <a:srgbClr val="333333"/>
                </a:solidFill>
                <a:latin typeface="Lucida Console"/>
                <a:cs typeface="Lucida Console"/>
              </a:rPr>
              <a:t> </a:t>
            </a:r>
            <a:r>
              <a:rPr sz="850" spc="20" dirty="0">
                <a:solidFill>
                  <a:srgbClr val="333333"/>
                </a:solidFill>
                <a:latin typeface="Lucida Console"/>
                <a:cs typeface="Lucida Console"/>
              </a:rPr>
              <a:t>31	</a:t>
            </a:r>
            <a:r>
              <a:rPr sz="850" spc="30" dirty="0">
                <a:solidFill>
                  <a:srgbClr val="333333"/>
                </a:solidFill>
                <a:latin typeface="Lucida Console"/>
                <a:cs typeface="Lucida Console"/>
              </a:rPr>
              <a:t>recursion</a:t>
            </a:r>
            <a:r>
              <a:rPr sz="850" spc="-45" dirty="0">
                <a:solidFill>
                  <a:srgbClr val="333333"/>
                </a:solidFill>
                <a:latin typeface="Lucida Console"/>
                <a:cs typeface="Lucida Console"/>
              </a:rPr>
              <a:t> </a:t>
            </a:r>
            <a:r>
              <a:rPr sz="850" spc="25" dirty="0">
                <a:solidFill>
                  <a:srgbClr val="333333"/>
                </a:solidFill>
                <a:latin typeface="Lucida Console"/>
                <a:cs typeface="Lucida Console"/>
              </a:rPr>
              <a:t>yes;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dnssec-enable</a:t>
            </a:r>
            <a:r>
              <a:rPr sz="850" spc="40" dirty="0">
                <a:solidFill>
                  <a:srgbClr val="333333"/>
                </a:solidFill>
                <a:latin typeface="Lucida Console"/>
                <a:cs typeface="Lucida Console"/>
              </a:rPr>
              <a:t> </a:t>
            </a:r>
            <a:r>
              <a:rPr sz="850" spc="25" dirty="0">
                <a:solidFill>
                  <a:srgbClr val="333333"/>
                </a:solidFill>
                <a:latin typeface="Lucida Console"/>
                <a:cs typeface="Lucida Console"/>
              </a:rPr>
              <a:t>yes;</a:t>
            </a:r>
            <a:r>
              <a:rPr sz="850" spc="45" dirty="0">
                <a:solidFill>
                  <a:srgbClr val="333333"/>
                </a:solidFill>
                <a:latin typeface="Lucida Console"/>
                <a:cs typeface="Lucida Console"/>
              </a:rPr>
              <a:t> </a:t>
            </a:r>
            <a:r>
              <a:rPr sz="850" spc="20" dirty="0">
                <a:solidFill>
                  <a:srgbClr val="333333"/>
                </a:solidFill>
                <a:latin typeface="Lucida Console"/>
                <a:cs typeface="Lucida Console"/>
              </a:rPr>
              <a:t>34		</a:t>
            </a:r>
            <a:r>
              <a:rPr sz="850" spc="30" dirty="0">
                <a:solidFill>
                  <a:srgbClr val="333333"/>
                </a:solidFill>
                <a:latin typeface="Lucida Console"/>
                <a:cs typeface="Lucida Console"/>
              </a:rPr>
              <a:t>dnssec-validation</a:t>
            </a:r>
            <a:r>
              <a:rPr sz="850" spc="45" dirty="0">
                <a:solidFill>
                  <a:srgbClr val="333333"/>
                </a:solidFill>
                <a:latin typeface="Lucida Console"/>
                <a:cs typeface="Lucida Console"/>
              </a:rPr>
              <a:t> </a:t>
            </a:r>
            <a:r>
              <a:rPr sz="850" spc="25" dirty="0">
                <a:solidFill>
                  <a:srgbClr val="333333"/>
                </a:solidFill>
                <a:latin typeface="Lucida Console"/>
                <a:cs typeface="Lucida Console"/>
              </a:rPr>
              <a:t>yes;</a:t>
            </a:r>
            <a:r>
              <a:rPr sz="850" spc="45" dirty="0">
                <a:solidFill>
                  <a:srgbClr val="333333"/>
                </a:solidFill>
                <a:latin typeface="Lucida Console"/>
                <a:cs typeface="Lucida Console"/>
              </a:rPr>
              <a:t> </a:t>
            </a:r>
            <a:r>
              <a:rPr sz="850" spc="20" dirty="0">
                <a:solidFill>
                  <a:srgbClr val="333333"/>
                </a:solidFill>
                <a:latin typeface="Lucida Console"/>
                <a:cs typeface="Lucida Console"/>
              </a:rPr>
              <a:t>35	36</a:t>
            </a:r>
            <a:endParaRPr sz="850">
              <a:latin typeface="Lucida Console"/>
              <a:cs typeface="Lucida Console"/>
            </a:endParaRPr>
          </a:p>
        </p:txBody>
      </p:sp>
      <p:sp>
        <p:nvSpPr>
          <p:cNvPr id="22" name="object 22"/>
          <p:cNvSpPr txBox="1"/>
          <p:nvPr/>
        </p:nvSpPr>
        <p:spPr>
          <a:xfrm>
            <a:off x="1070306" y="4551768"/>
            <a:ext cx="5274945" cy="711835"/>
          </a:xfrm>
          <a:prstGeom prst="rect">
            <a:avLst/>
          </a:prstGeom>
        </p:spPr>
        <p:txBody>
          <a:bodyPr vert="horz" wrap="square" lIns="0" tIns="11430" rIns="0" bIns="0" rtlCol="0">
            <a:spAutoFit/>
          </a:bodyPr>
          <a:lstStyle/>
          <a:p>
            <a:pPr marL="12700" marR="5080" indent="268605">
              <a:lnSpc>
                <a:spcPct val="132400"/>
              </a:lnSpc>
              <a:spcBef>
                <a:spcPts val="90"/>
              </a:spcBef>
              <a:tabLst>
                <a:tab pos="2419985" algn="l"/>
                <a:tab pos="3673475" algn="l"/>
                <a:tab pos="4417695" algn="l"/>
              </a:tabLst>
            </a:pPr>
            <a:r>
              <a:rPr sz="850" spc="30" dirty="0">
                <a:solidFill>
                  <a:srgbClr val="333333"/>
                </a:solidFill>
                <a:latin typeface="Lucida Console"/>
                <a:cs typeface="Lucida Console"/>
              </a:rPr>
              <a:t>managed-keys-directory</a:t>
            </a:r>
            <a:r>
              <a:rPr sz="850" spc="55" dirty="0">
                <a:solidFill>
                  <a:srgbClr val="333333"/>
                </a:solidFill>
                <a:latin typeface="Lucida Console"/>
                <a:cs typeface="Lucida Console"/>
              </a:rPr>
              <a:t> </a:t>
            </a:r>
            <a:r>
              <a:rPr sz="850" spc="30" dirty="0">
                <a:solidFill>
                  <a:srgbClr val="333333"/>
                </a:solidFill>
                <a:latin typeface="Lucida Console"/>
                <a:cs typeface="Lucida Console"/>
              </a:rPr>
              <a:t>"/var/named/dynamic";</a:t>
            </a:r>
            <a:r>
              <a:rPr sz="850" spc="55" dirty="0">
                <a:solidFill>
                  <a:srgbClr val="333333"/>
                </a:solidFill>
                <a:latin typeface="Lucida Console"/>
                <a:cs typeface="Lucida Console"/>
              </a:rPr>
              <a:t> </a:t>
            </a:r>
            <a:r>
              <a:rPr sz="850" spc="20" dirty="0">
                <a:solidFill>
                  <a:srgbClr val="333333"/>
                </a:solidFill>
                <a:latin typeface="Lucida Console"/>
                <a:cs typeface="Lucida Console"/>
              </a:rPr>
              <a:t>37	38	</a:t>
            </a:r>
            <a:r>
              <a:rPr sz="850" spc="30" dirty="0">
                <a:solidFill>
                  <a:srgbClr val="333333"/>
                </a:solidFill>
                <a:latin typeface="Lucida Console"/>
                <a:cs typeface="Lucida Console"/>
              </a:rPr>
              <a:t>pid-file </a:t>
            </a:r>
            <a:r>
              <a:rPr sz="850" spc="35" dirty="0">
                <a:solidFill>
                  <a:srgbClr val="333333"/>
                </a:solidFill>
                <a:latin typeface="Lucida Console"/>
                <a:cs typeface="Lucida Console"/>
              </a:rPr>
              <a:t> </a:t>
            </a:r>
            <a:r>
              <a:rPr sz="850" spc="30" dirty="0">
                <a:solidFill>
                  <a:srgbClr val="333333"/>
                </a:solidFill>
                <a:latin typeface="Lucida Console"/>
                <a:cs typeface="Lucida Console"/>
              </a:rPr>
              <a:t>"/run/named/named.pid";</a:t>
            </a:r>
            <a:r>
              <a:rPr sz="850" spc="55" dirty="0">
                <a:solidFill>
                  <a:srgbClr val="333333"/>
                </a:solidFill>
                <a:latin typeface="Lucida Console"/>
                <a:cs typeface="Lucida Console"/>
              </a:rPr>
              <a:t> </a:t>
            </a:r>
            <a:r>
              <a:rPr sz="850" spc="20" dirty="0">
                <a:solidFill>
                  <a:srgbClr val="333333"/>
                </a:solidFill>
                <a:latin typeface="Lucida Console"/>
                <a:cs typeface="Lucida Console"/>
              </a:rPr>
              <a:t>39	</a:t>
            </a:r>
            <a:r>
              <a:rPr sz="850" spc="30" dirty="0">
                <a:solidFill>
                  <a:srgbClr val="333333"/>
                </a:solidFill>
                <a:latin typeface="Lucida Console"/>
                <a:cs typeface="Lucida Console"/>
              </a:rPr>
              <a:t>session-keyfile</a:t>
            </a:r>
            <a:r>
              <a:rPr sz="850" spc="-5" dirty="0">
                <a:solidFill>
                  <a:srgbClr val="333333"/>
                </a:solidFill>
                <a:latin typeface="Lucida Console"/>
                <a:cs typeface="Lucida Console"/>
              </a:rPr>
              <a:t> </a:t>
            </a:r>
            <a:r>
              <a:rPr sz="850" spc="30" dirty="0">
                <a:solidFill>
                  <a:srgbClr val="333333"/>
                </a:solidFill>
                <a:latin typeface="Lucida Console"/>
                <a:cs typeface="Lucida Console"/>
              </a:rPr>
              <a:t>"/run/named/session.key";</a:t>
            </a:r>
            <a:endParaRPr sz="850">
              <a:latin typeface="Lucida Console"/>
              <a:cs typeface="Lucida Console"/>
            </a:endParaRPr>
          </a:p>
          <a:p>
            <a:pPr marL="415925" marR="80645" indent="-403860">
              <a:lnSpc>
                <a:spcPct val="132400"/>
              </a:lnSpc>
              <a:tabLst>
                <a:tab pos="285750" algn="l"/>
                <a:tab pos="1029335" algn="l"/>
                <a:tab pos="4845050" algn="l"/>
              </a:tabLst>
            </a:pPr>
            <a:r>
              <a:rPr sz="850" spc="20" dirty="0">
                <a:solidFill>
                  <a:srgbClr val="333333"/>
                </a:solidFill>
                <a:latin typeface="Lucida Console"/>
                <a:cs typeface="Lucida Console"/>
              </a:rPr>
              <a:t>40	41	/*</a:t>
            </a:r>
            <a:r>
              <a:rPr sz="850" spc="35" dirty="0">
                <a:solidFill>
                  <a:srgbClr val="333333"/>
                </a:solidFill>
                <a:latin typeface="Lucida Console"/>
                <a:cs typeface="Lucida Console"/>
              </a:rPr>
              <a:t> </a:t>
            </a:r>
            <a:r>
              <a:rPr sz="850" spc="30" dirty="0">
                <a:solidFill>
                  <a:srgbClr val="333333"/>
                </a:solidFill>
                <a:latin typeface="Lucida Console"/>
                <a:cs typeface="Lucida Console"/>
              </a:rPr>
              <a:t>https://fedoraproject.org/wiki/Changes/CryptoPolicy</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42 </a:t>
            </a:r>
            <a:r>
              <a:rPr sz="850" spc="-495" dirty="0">
                <a:solidFill>
                  <a:srgbClr val="333333"/>
                </a:solidFill>
                <a:latin typeface="Lucida Console"/>
                <a:cs typeface="Lucida Console"/>
              </a:rPr>
              <a:t> </a:t>
            </a:r>
            <a:r>
              <a:rPr sz="850" spc="30" dirty="0">
                <a:solidFill>
                  <a:srgbClr val="333333"/>
                </a:solidFill>
                <a:latin typeface="Lucida Console"/>
                <a:cs typeface="Lucida Console"/>
              </a:rPr>
              <a:t>include</a:t>
            </a:r>
            <a:r>
              <a:rPr sz="850" spc="50" dirty="0">
                <a:solidFill>
                  <a:srgbClr val="333333"/>
                </a:solidFill>
                <a:latin typeface="Lucida Console"/>
                <a:cs typeface="Lucida Console"/>
              </a:rPr>
              <a:t> </a:t>
            </a:r>
            <a:r>
              <a:rPr sz="850" spc="30" dirty="0">
                <a:solidFill>
                  <a:srgbClr val="333333"/>
                </a:solidFill>
                <a:latin typeface="Lucida Console"/>
                <a:cs typeface="Lucida Console"/>
              </a:rPr>
              <a:t>"/etc/crypto-policies/back-ends/bind.config";</a:t>
            </a:r>
            <a:r>
              <a:rPr sz="850" spc="55" dirty="0">
                <a:solidFill>
                  <a:srgbClr val="333333"/>
                </a:solidFill>
                <a:latin typeface="Lucida Console"/>
                <a:cs typeface="Lucida Console"/>
              </a:rPr>
              <a:t> </a:t>
            </a:r>
            <a:r>
              <a:rPr sz="850" spc="20" dirty="0">
                <a:solidFill>
                  <a:srgbClr val="333333"/>
                </a:solidFill>
                <a:latin typeface="Lucida Console"/>
                <a:cs typeface="Lucida Console"/>
              </a:rPr>
              <a:t>43</a:t>
            </a:r>
            <a:r>
              <a:rPr sz="850" spc="55" dirty="0">
                <a:solidFill>
                  <a:srgbClr val="333333"/>
                </a:solidFill>
                <a:latin typeface="Lucida Console"/>
                <a:cs typeface="Lucida Console"/>
              </a:rPr>
              <a:t> </a:t>
            </a:r>
            <a:r>
              <a:rPr sz="850" spc="20" dirty="0">
                <a:solidFill>
                  <a:srgbClr val="333333"/>
                </a:solidFill>
                <a:latin typeface="Lucida Console"/>
                <a:cs typeface="Lucida Console"/>
              </a:rPr>
              <a:t>};</a:t>
            </a:r>
            <a:r>
              <a:rPr sz="850" spc="50" dirty="0">
                <a:solidFill>
                  <a:srgbClr val="333333"/>
                </a:solidFill>
                <a:latin typeface="Lucida Console"/>
                <a:cs typeface="Lucida Console"/>
              </a:rPr>
              <a:t> </a:t>
            </a:r>
            <a:r>
              <a:rPr sz="850" spc="20" dirty="0">
                <a:solidFill>
                  <a:srgbClr val="333333"/>
                </a:solidFill>
                <a:latin typeface="Lucida Console"/>
                <a:cs typeface="Lucida Console"/>
              </a:rPr>
              <a:t>44	45</a:t>
            </a:r>
            <a:endParaRPr sz="850">
              <a:latin typeface="Lucida Console"/>
              <a:cs typeface="Lucida Console"/>
            </a:endParaRPr>
          </a:p>
        </p:txBody>
      </p:sp>
      <p:sp>
        <p:nvSpPr>
          <p:cNvPr id="23" name="object 23"/>
          <p:cNvSpPr txBox="1"/>
          <p:nvPr/>
        </p:nvSpPr>
        <p:spPr>
          <a:xfrm>
            <a:off x="1070306" y="5237842"/>
            <a:ext cx="140970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logging</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0" dirty="0">
                <a:solidFill>
                  <a:srgbClr val="333333"/>
                </a:solidFill>
                <a:latin typeface="Lucida Console"/>
                <a:cs typeface="Lucida Console"/>
              </a:rPr>
              <a:t>46</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"data/named.run";</a:t>
            </a:r>
            <a:r>
              <a:rPr sz="850" spc="-25" dirty="0">
                <a:solidFill>
                  <a:srgbClr val="333333"/>
                </a:solidFill>
                <a:latin typeface="Lucida Console"/>
                <a:cs typeface="Lucida Console"/>
              </a:rPr>
              <a:t> </a:t>
            </a:r>
            <a:r>
              <a:rPr sz="850" spc="20" dirty="0">
                <a:solidFill>
                  <a:srgbClr val="333333"/>
                </a:solidFill>
                <a:latin typeface="Lucida Console"/>
                <a:cs typeface="Lucida Console"/>
              </a:rPr>
              <a:t>48</a:t>
            </a:r>
            <a:endParaRPr sz="850">
              <a:latin typeface="Lucida Console"/>
              <a:cs typeface="Lucida Console"/>
            </a:endParaRPr>
          </a:p>
        </p:txBody>
      </p:sp>
      <p:sp>
        <p:nvSpPr>
          <p:cNvPr id="24" name="object 24"/>
          <p:cNvSpPr txBox="1"/>
          <p:nvPr/>
        </p:nvSpPr>
        <p:spPr>
          <a:xfrm>
            <a:off x="2503937" y="5237842"/>
            <a:ext cx="2502535"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channel</a:t>
            </a:r>
            <a:r>
              <a:rPr sz="850" spc="5" dirty="0">
                <a:solidFill>
                  <a:srgbClr val="333333"/>
                </a:solidFill>
                <a:latin typeface="Lucida Console"/>
                <a:cs typeface="Lucida Console"/>
              </a:rPr>
              <a:t> </a:t>
            </a:r>
            <a:r>
              <a:rPr sz="850" spc="30" dirty="0">
                <a:solidFill>
                  <a:srgbClr val="333333"/>
                </a:solidFill>
                <a:latin typeface="Lucida Console"/>
                <a:cs typeface="Lucida Console"/>
              </a:rPr>
              <a:t>default_debug</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0" dirty="0">
                <a:solidFill>
                  <a:srgbClr val="333333"/>
                </a:solidFill>
                <a:latin typeface="Lucida Console"/>
                <a:cs typeface="Lucida Console"/>
              </a:rPr>
              <a:t>47</a:t>
            </a:r>
            <a:endParaRPr sz="850">
              <a:latin typeface="Lucida Console"/>
              <a:cs typeface="Lucida Console"/>
            </a:endParaRPr>
          </a:p>
          <a:p>
            <a:pPr marL="1107440">
              <a:lnSpc>
                <a:spcPct val="100000"/>
              </a:lnSpc>
              <a:spcBef>
                <a:spcPts val="330"/>
              </a:spcBef>
            </a:pPr>
            <a:r>
              <a:rPr sz="850" spc="30" dirty="0">
                <a:solidFill>
                  <a:srgbClr val="333333"/>
                </a:solidFill>
                <a:latin typeface="Lucida Console"/>
                <a:cs typeface="Lucida Console"/>
              </a:rPr>
              <a:t>severity</a:t>
            </a:r>
            <a:r>
              <a:rPr sz="850" spc="-10" dirty="0">
                <a:solidFill>
                  <a:srgbClr val="333333"/>
                </a:solidFill>
                <a:latin typeface="Lucida Console"/>
                <a:cs typeface="Lucida Console"/>
              </a:rPr>
              <a:t> </a:t>
            </a:r>
            <a:r>
              <a:rPr sz="850" spc="30" dirty="0">
                <a:solidFill>
                  <a:srgbClr val="333333"/>
                </a:solidFill>
                <a:latin typeface="Lucida Console"/>
                <a:cs typeface="Lucida Console"/>
              </a:rPr>
              <a:t>dynamic;</a:t>
            </a:r>
            <a:r>
              <a:rPr sz="850" spc="-10" dirty="0">
                <a:solidFill>
                  <a:srgbClr val="333333"/>
                </a:solidFill>
                <a:latin typeface="Lucida Console"/>
                <a:cs typeface="Lucida Console"/>
              </a:rPr>
              <a:t> </a:t>
            </a:r>
            <a:r>
              <a:rPr sz="850" spc="20" dirty="0">
                <a:solidFill>
                  <a:srgbClr val="333333"/>
                </a:solidFill>
                <a:latin typeface="Lucida Console"/>
                <a:cs typeface="Lucida Console"/>
              </a:rPr>
              <a:t>49</a:t>
            </a:r>
            <a:endParaRPr sz="850">
              <a:latin typeface="Lucida Console"/>
              <a:cs typeface="Lucida Console"/>
            </a:endParaRPr>
          </a:p>
        </p:txBody>
      </p:sp>
      <p:sp>
        <p:nvSpPr>
          <p:cNvPr id="25" name="object 25"/>
          <p:cNvSpPr txBox="1"/>
          <p:nvPr/>
        </p:nvSpPr>
        <p:spPr>
          <a:xfrm>
            <a:off x="5444969" y="5237842"/>
            <a:ext cx="923925" cy="36893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file</a:t>
            </a:r>
            <a:endParaRPr sz="850">
              <a:latin typeface="Lucida Console"/>
              <a:cs typeface="Lucida Console"/>
            </a:endParaRPr>
          </a:p>
          <a:p>
            <a:pPr marL="155575">
              <a:lnSpc>
                <a:spcPct val="100000"/>
              </a:lnSpc>
              <a:spcBef>
                <a:spcPts val="330"/>
              </a:spcBef>
            </a:pPr>
            <a:r>
              <a:rPr sz="850" spc="20" dirty="0">
                <a:solidFill>
                  <a:srgbClr val="333333"/>
                </a:solidFill>
                <a:latin typeface="Lucida Console"/>
                <a:cs typeface="Lucida Console"/>
              </a:rPr>
              <a:t>};</a:t>
            </a:r>
            <a:r>
              <a:rPr sz="850" spc="10" dirty="0">
                <a:solidFill>
                  <a:srgbClr val="333333"/>
                </a:solidFill>
                <a:latin typeface="Lucida Console"/>
                <a:cs typeface="Lucida Console"/>
              </a:rPr>
              <a:t> </a:t>
            </a:r>
            <a:r>
              <a:rPr sz="850" spc="20" dirty="0">
                <a:solidFill>
                  <a:srgbClr val="333333"/>
                </a:solidFill>
                <a:latin typeface="Lucida Console"/>
                <a:cs typeface="Lucida Console"/>
              </a:rPr>
              <a:t>50</a:t>
            </a:r>
            <a:r>
              <a:rPr sz="850" spc="10" dirty="0">
                <a:solidFill>
                  <a:srgbClr val="333333"/>
                </a:solidFill>
                <a:latin typeface="Lucida Console"/>
                <a:cs typeface="Lucida Console"/>
              </a:rPr>
              <a:t> </a:t>
            </a:r>
            <a:r>
              <a:rPr sz="850" spc="20" dirty="0">
                <a:solidFill>
                  <a:srgbClr val="333333"/>
                </a:solidFill>
                <a:latin typeface="Lucida Console"/>
                <a:cs typeface="Lucida Console"/>
              </a:rPr>
              <a:t>};</a:t>
            </a:r>
            <a:r>
              <a:rPr sz="850" spc="10" dirty="0">
                <a:solidFill>
                  <a:srgbClr val="333333"/>
                </a:solidFill>
                <a:latin typeface="Lucida Console"/>
                <a:cs typeface="Lucida Console"/>
              </a:rPr>
              <a:t> </a:t>
            </a:r>
            <a:r>
              <a:rPr sz="850" spc="20" dirty="0">
                <a:solidFill>
                  <a:srgbClr val="333333"/>
                </a:solidFill>
                <a:latin typeface="Lucida Console"/>
                <a:cs typeface="Lucida Console"/>
              </a:rPr>
              <a:t>51</a:t>
            </a:r>
            <a:endParaRPr sz="850">
              <a:latin typeface="Lucida Console"/>
              <a:cs typeface="Lucida Console"/>
            </a:endParaRPr>
          </a:p>
        </p:txBody>
      </p:sp>
      <p:sp>
        <p:nvSpPr>
          <p:cNvPr id="26" name="object 26"/>
          <p:cNvSpPr txBox="1"/>
          <p:nvPr/>
        </p:nvSpPr>
        <p:spPr>
          <a:xfrm>
            <a:off x="1070306" y="5580879"/>
            <a:ext cx="2007870" cy="36893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server</a:t>
            </a:r>
            <a:r>
              <a:rPr sz="850" spc="20"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20" dirty="0">
                <a:solidFill>
                  <a:srgbClr val="333333"/>
                </a:solidFill>
                <a:latin typeface="Lucida Console"/>
                <a:cs typeface="Lucida Console"/>
              </a:rPr>
              <a:t> 52</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53</a:t>
            </a:r>
            <a:endParaRPr sz="850">
              <a:latin typeface="Lucida Console"/>
              <a:cs typeface="Lucida Console"/>
            </a:endParaRPr>
          </a:p>
          <a:p>
            <a:pPr marL="12700">
              <a:lnSpc>
                <a:spcPct val="100000"/>
              </a:lnSpc>
              <a:spcBef>
                <a:spcPts val="330"/>
              </a:spcBef>
              <a:tabLst>
                <a:tab pos="1099185" algn="l"/>
              </a:tabLst>
            </a:pP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56	</a:t>
            </a:r>
            <a:r>
              <a:rPr sz="850" spc="25" dirty="0">
                <a:solidFill>
                  <a:srgbClr val="333333"/>
                </a:solidFill>
                <a:latin typeface="Lucida Console"/>
                <a:cs typeface="Lucida Console"/>
              </a:rPr>
              <a:t>type</a:t>
            </a:r>
            <a:r>
              <a:rPr sz="850" spc="5" dirty="0">
                <a:solidFill>
                  <a:srgbClr val="333333"/>
                </a:solidFill>
                <a:latin typeface="Lucida Console"/>
                <a:cs typeface="Lucida Console"/>
              </a:rPr>
              <a:t> </a:t>
            </a:r>
            <a:r>
              <a:rPr sz="850" spc="25" dirty="0">
                <a:solidFill>
                  <a:srgbClr val="333333"/>
                </a:solidFill>
                <a:latin typeface="Lucida Console"/>
                <a:cs typeface="Lucida Console"/>
              </a:rPr>
              <a:t>hint;</a:t>
            </a:r>
            <a:r>
              <a:rPr sz="850" spc="5" dirty="0">
                <a:solidFill>
                  <a:srgbClr val="333333"/>
                </a:solidFill>
                <a:latin typeface="Lucida Console"/>
                <a:cs typeface="Lucida Console"/>
              </a:rPr>
              <a:t> </a:t>
            </a:r>
            <a:r>
              <a:rPr sz="850" spc="20" dirty="0">
                <a:solidFill>
                  <a:srgbClr val="333333"/>
                </a:solidFill>
                <a:latin typeface="Lucida Console"/>
                <a:cs typeface="Lucida Console"/>
              </a:rPr>
              <a:t>57</a:t>
            </a:r>
            <a:endParaRPr sz="850">
              <a:latin typeface="Lucida Console"/>
              <a:cs typeface="Lucida Console"/>
            </a:endParaRPr>
          </a:p>
        </p:txBody>
      </p:sp>
      <p:sp>
        <p:nvSpPr>
          <p:cNvPr id="27" name="object 27"/>
          <p:cNvSpPr txBox="1"/>
          <p:nvPr/>
        </p:nvSpPr>
        <p:spPr>
          <a:xfrm>
            <a:off x="3610141" y="5580879"/>
            <a:ext cx="2851785" cy="368935"/>
          </a:xfrm>
          <a:prstGeom prst="rect">
            <a:avLst/>
          </a:prstGeom>
        </p:spPr>
        <p:txBody>
          <a:bodyPr vert="horz" wrap="square" lIns="0" tIns="11430" rIns="0" bIns="0" rtlCol="0">
            <a:spAutoFit/>
          </a:bodyPr>
          <a:lstStyle/>
          <a:p>
            <a:pPr marL="62230" marR="5080" indent="-50165">
              <a:lnSpc>
                <a:spcPct val="132400"/>
              </a:lnSpc>
              <a:spcBef>
                <a:spcPts val="90"/>
              </a:spcBef>
              <a:tabLst>
                <a:tab pos="1923414" algn="l"/>
              </a:tabLst>
            </a:pPr>
            <a:r>
              <a:rPr sz="850" spc="25" dirty="0">
                <a:solidFill>
                  <a:srgbClr val="333333"/>
                </a:solidFill>
                <a:latin typeface="Lucida Console"/>
                <a:cs typeface="Lucida Console"/>
              </a:rPr>
              <a:t>keys </a:t>
            </a:r>
            <a:r>
              <a:rPr sz="850" spc="15" dirty="0">
                <a:solidFill>
                  <a:srgbClr val="333333"/>
                </a:solidFill>
                <a:latin typeface="Lucida Console"/>
                <a:cs typeface="Lucida Console"/>
              </a:rPr>
              <a:t>{</a:t>
            </a:r>
            <a:r>
              <a:rPr sz="850" spc="30" dirty="0">
                <a:solidFill>
                  <a:srgbClr val="333333"/>
                </a:solidFill>
                <a:latin typeface="Lucida Console"/>
                <a:cs typeface="Lucida Console"/>
              </a:rPr>
              <a:t> master-slave; </a:t>
            </a:r>
            <a:r>
              <a:rPr sz="850" spc="20"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54</a:t>
            </a:r>
            <a:r>
              <a:rPr sz="850" spc="30" dirty="0">
                <a:solidFill>
                  <a:srgbClr val="333333"/>
                </a:solidFill>
                <a:latin typeface="Lucida Console"/>
                <a:cs typeface="Lucida Console"/>
              </a:rPr>
              <a:t> </a:t>
            </a:r>
            <a:r>
              <a:rPr sz="850" spc="20"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55</a:t>
            </a:r>
            <a:r>
              <a:rPr sz="850" spc="25" dirty="0">
                <a:solidFill>
                  <a:srgbClr val="333333"/>
                </a:solidFill>
                <a:latin typeface="Lucida Console"/>
                <a:cs typeface="Lucida Console"/>
              </a:rPr>
              <a:t> zone</a:t>
            </a:r>
            <a:r>
              <a:rPr sz="850" spc="30" dirty="0">
                <a:solidFill>
                  <a:srgbClr val="333333"/>
                </a:solidFill>
                <a:latin typeface="Lucida Console"/>
                <a:cs typeface="Lucida Console"/>
              </a:rPr>
              <a:t> </a:t>
            </a:r>
            <a:r>
              <a:rPr sz="850" spc="25" dirty="0">
                <a:solidFill>
                  <a:srgbClr val="333333"/>
                </a:solidFill>
                <a:latin typeface="Lucida Console"/>
                <a:cs typeface="Lucida Console"/>
              </a:rPr>
              <a:t>"." </a:t>
            </a:r>
            <a:r>
              <a:rPr sz="850" spc="-49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40" dirty="0">
                <a:solidFill>
                  <a:srgbClr val="333333"/>
                </a:solidFill>
                <a:latin typeface="Lucida Console"/>
                <a:cs typeface="Lucida Console"/>
              </a:rPr>
              <a:t> </a:t>
            </a:r>
            <a:r>
              <a:rPr sz="850" spc="30" dirty="0">
                <a:solidFill>
                  <a:srgbClr val="333333"/>
                </a:solidFill>
                <a:latin typeface="Lucida Console"/>
                <a:cs typeface="Lucida Console"/>
              </a:rPr>
              <a:t>"named.ca";</a:t>
            </a:r>
            <a:r>
              <a:rPr sz="850" spc="40" dirty="0">
                <a:solidFill>
                  <a:srgbClr val="333333"/>
                </a:solidFill>
                <a:latin typeface="Lucida Console"/>
                <a:cs typeface="Lucida Console"/>
              </a:rPr>
              <a:t> </a:t>
            </a:r>
            <a:r>
              <a:rPr sz="850" spc="20" dirty="0">
                <a:solidFill>
                  <a:srgbClr val="333333"/>
                </a:solidFill>
                <a:latin typeface="Lucida Console"/>
                <a:cs typeface="Lucida Console"/>
              </a:rPr>
              <a:t>58</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59	60</a:t>
            </a:r>
            <a:r>
              <a:rPr sz="850" spc="10" dirty="0">
                <a:solidFill>
                  <a:srgbClr val="333333"/>
                </a:solidFill>
                <a:latin typeface="Lucida Console"/>
                <a:cs typeface="Lucida Console"/>
              </a:rPr>
              <a:t> </a:t>
            </a:r>
            <a:r>
              <a:rPr sz="850" spc="30" dirty="0">
                <a:solidFill>
                  <a:srgbClr val="333333"/>
                </a:solidFill>
                <a:latin typeface="Lucida Console"/>
                <a:cs typeface="Lucida Console"/>
              </a:rPr>
              <a:t>include</a:t>
            </a:r>
            <a:endParaRPr sz="850">
              <a:latin typeface="Lucida Console"/>
              <a:cs typeface="Lucida Console"/>
            </a:endParaRPr>
          </a:p>
        </p:txBody>
      </p:sp>
      <p:sp>
        <p:nvSpPr>
          <p:cNvPr id="28" name="object 28"/>
          <p:cNvSpPr txBox="1"/>
          <p:nvPr/>
        </p:nvSpPr>
        <p:spPr>
          <a:xfrm>
            <a:off x="946424" y="5959822"/>
            <a:ext cx="5628005" cy="4299585"/>
          </a:xfrm>
          <a:prstGeom prst="rect">
            <a:avLst/>
          </a:prstGeom>
        </p:spPr>
        <p:txBody>
          <a:bodyPr vert="horz" wrap="square" lIns="0" tIns="17780" rIns="0" bIns="0" rtlCol="0">
            <a:spAutoFit/>
          </a:bodyPr>
          <a:lstStyle/>
          <a:p>
            <a:pPr marL="136525">
              <a:lnSpc>
                <a:spcPct val="100000"/>
              </a:lnSpc>
              <a:spcBef>
                <a:spcPts val="140"/>
              </a:spcBef>
            </a:pPr>
            <a:r>
              <a:rPr sz="850" spc="30" dirty="0">
                <a:solidFill>
                  <a:srgbClr val="333333"/>
                </a:solidFill>
                <a:latin typeface="Lucida Console"/>
                <a:cs typeface="Lucida Console"/>
              </a:rPr>
              <a:t>"/etc/named.rfc1912.zones";</a:t>
            </a:r>
            <a:r>
              <a:rPr sz="850" spc="25" dirty="0">
                <a:solidFill>
                  <a:srgbClr val="333333"/>
                </a:solidFill>
                <a:latin typeface="Lucida Console"/>
                <a:cs typeface="Lucida Console"/>
              </a:rPr>
              <a:t> </a:t>
            </a:r>
            <a:r>
              <a:rPr sz="850" spc="20" dirty="0">
                <a:solidFill>
                  <a:srgbClr val="333333"/>
                </a:solidFill>
                <a:latin typeface="Lucida Console"/>
                <a:cs typeface="Lucida Console"/>
              </a:rPr>
              <a:t>61</a:t>
            </a:r>
            <a:r>
              <a:rPr sz="850" spc="30" dirty="0">
                <a:solidFill>
                  <a:srgbClr val="333333"/>
                </a:solidFill>
                <a:latin typeface="Lucida Console"/>
                <a:cs typeface="Lucida Console"/>
              </a:rPr>
              <a:t> include "/etc/named.root.key"; </a:t>
            </a:r>
            <a:r>
              <a:rPr sz="850" spc="20" dirty="0">
                <a:solidFill>
                  <a:srgbClr val="333333"/>
                </a:solidFill>
                <a:latin typeface="Lucida Console"/>
                <a:cs typeface="Lucida Console"/>
              </a:rPr>
              <a:t>62</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6</a:t>
            </a:r>
            <a:r>
              <a:rPr sz="950" b="1" spc="20" dirty="0">
                <a:solidFill>
                  <a:srgbClr val="333333"/>
                </a:solidFill>
                <a:latin typeface="微软雅黑"/>
                <a:cs typeface="微软雅黑"/>
              </a:rPr>
              <a:t>步</a:t>
            </a:r>
            <a:r>
              <a:rPr sz="950" b="1" spc="85" dirty="0">
                <a:solidFill>
                  <a:srgbClr val="333333"/>
                </a:solidFill>
                <a:latin typeface="微软雅黑"/>
                <a:cs typeface="微软雅黑"/>
              </a:rPr>
              <a:t>：</a:t>
            </a:r>
            <a:r>
              <a:rPr sz="950" b="1" spc="85" dirty="0">
                <a:solidFill>
                  <a:srgbClr val="333333"/>
                </a:solidFill>
                <a:latin typeface="Trebuchet MS"/>
                <a:cs typeface="Trebuchet MS"/>
              </a:rPr>
              <a:t>DNS</a:t>
            </a:r>
            <a:r>
              <a:rPr sz="950" b="1" spc="25" dirty="0">
                <a:solidFill>
                  <a:srgbClr val="333333"/>
                </a:solidFill>
                <a:latin typeface="微软雅黑"/>
                <a:cs typeface="微软雅黑"/>
              </a:rPr>
              <a:t>从服务器同步域名区域数据。现在，两台服务器的</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服务程序都已经配置妥当，并匹配 到了相同的密钥认证文件。接下来在从服务器上重启</a:t>
            </a:r>
            <a:r>
              <a:rPr sz="950" b="1" spc="55" dirty="0">
                <a:solidFill>
                  <a:srgbClr val="333333"/>
                </a:solidFill>
                <a:latin typeface="Trebuchet MS"/>
                <a:cs typeface="Trebuchet MS"/>
              </a:rPr>
              <a:t>bind</a:t>
            </a:r>
            <a:r>
              <a:rPr sz="950" b="1" spc="20" dirty="0">
                <a:solidFill>
                  <a:srgbClr val="333333"/>
                </a:solidFill>
                <a:latin typeface="微软雅黑"/>
                <a:cs typeface="微软雅黑"/>
              </a:rPr>
              <a:t>服务程序，可以发现又能顺利地同步到数据配 </a:t>
            </a:r>
            <a:r>
              <a:rPr sz="950" b="1" spc="25" dirty="0">
                <a:solidFill>
                  <a:srgbClr val="333333"/>
                </a:solidFill>
                <a:latin typeface="微软雅黑"/>
                <a:cs typeface="微软雅黑"/>
              </a:rPr>
              <a:t>置文件了。</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systemctl restart</a:t>
            </a:r>
            <a:r>
              <a:rPr sz="850" spc="25" dirty="0">
                <a:solidFill>
                  <a:srgbClr val="333333"/>
                </a:solidFill>
                <a:latin typeface="Lucida Console"/>
                <a:cs typeface="Lucida Console"/>
              </a:rPr>
              <a:t> </a:t>
            </a:r>
            <a:r>
              <a:rPr sz="850" spc="30" dirty="0">
                <a:solidFill>
                  <a:srgbClr val="333333"/>
                </a:solidFill>
                <a:latin typeface="Lucida Console"/>
                <a:cs typeface="Lucida Console"/>
              </a:rPr>
              <a:t>named[root@linuxprobe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0" dirty="0">
                <a:solidFill>
                  <a:srgbClr val="333333"/>
                </a:solidFill>
                <a:latin typeface="Lucida Console"/>
                <a:cs typeface="Lucida Console"/>
              </a:rPr>
              <a:t>ls</a:t>
            </a:r>
            <a:endParaRPr sz="850">
              <a:latin typeface="Lucida Console"/>
              <a:cs typeface="Lucida Console"/>
            </a:endParaRPr>
          </a:p>
          <a:p>
            <a:pPr marL="136525">
              <a:lnSpc>
                <a:spcPct val="100000"/>
              </a:lnSpc>
              <a:spcBef>
                <a:spcPts val="330"/>
              </a:spcBef>
              <a:tabLst>
                <a:tab pos="2560955" algn="l"/>
              </a:tabLst>
            </a:pPr>
            <a:r>
              <a:rPr sz="850" spc="30" dirty="0">
                <a:solidFill>
                  <a:srgbClr val="333333"/>
                </a:solidFill>
                <a:latin typeface="Lucida Console"/>
                <a:cs typeface="Lucida Console"/>
              </a:rPr>
              <a:t>/var/named/slaves/192.168.10.arpa	linuxprobe.com.zone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7</a:t>
            </a:r>
            <a:r>
              <a:rPr sz="950" b="1" spc="20" dirty="0">
                <a:solidFill>
                  <a:srgbClr val="333333"/>
                </a:solidFill>
                <a:latin typeface="微软雅黑"/>
                <a:cs typeface="微软雅黑"/>
              </a:rPr>
              <a:t>步</a:t>
            </a:r>
            <a:r>
              <a:rPr sz="950" b="1" spc="25" dirty="0">
                <a:solidFill>
                  <a:srgbClr val="333333"/>
                </a:solidFill>
                <a:latin typeface="微软雅黑"/>
                <a:cs typeface="微软雅黑"/>
              </a:rPr>
              <a:t>：再次进行解析验证，功能正常，注意看是由</a:t>
            </a:r>
            <a:r>
              <a:rPr sz="950" b="1" spc="-20" dirty="0">
                <a:solidFill>
                  <a:srgbClr val="333333"/>
                </a:solidFill>
                <a:latin typeface="Trebuchet MS"/>
                <a:cs typeface="Trebuchet MS"/>
              </a:rPr>
              <a:t>192.168.10.20</a:t>
            </a:r>
            <a:r>
              <a:rPr sz="950" b="1" spc="25" dirty="0">
                <a:solidFill>
                  <a:srgbClr val="333333"/>
                </a:solidFill>
                <a:latin typeface="微软雅黑"/>
                <a:cs typeface="微软雅黑"/>
              </a:rPr>
              <a:t>从服务器进行解析的呦：</a:t>
            </a:r>
            <a:endParaRPr sz="950">
              <a:latin typeface="微软雅黑"/>
              <a:cs typeface="微软雅黑"/>
            </a:endParaRPr>
          </a:p>
          <a:p>
            <a:pPr>
              <a:lnSpc>
                <a:spcPct val="100000"/>
              </a:lnSpc>
              <a:spcBef>
                <a:spcPts val="45"/>
              </a:spcBef>
            </a:pPr>
            <a:endParaRPr sz="900">
              <a:latin typeface="微软雅黑"/>
              <a:cs typeface="微软雅黑"/>
            </a:endParaRPr>
          </a:p>
          <a:p>
            <a:pPr marL="136525" marR="286385">
              <a:lnSpc>
                <a:spcPct val="132400"/>
              </a:lnSpc>
              <a:tabLst>
                <a:tab pos="1795145" algn="l"/>
                <a:tab pos="3454400"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etc]#</a:t>
            </a:r>
            <a:r>
              <a:rPr sz="850" spc="30" dirty="0">
                <a:solidFill>
                  <a:srgbClr val="333333"/>
                </a:solidFill>
                <a:latin typeface="Lucida Console"/>
                <a:cs typeface="Lucida Console"/>
              </a:rPr>
              <a:t> nslookup </a:t>
            </a:r>
            <a:r>
              <a:rPr sz="850" spc="30" dirty="0">
                <a:solidFill>
                  <a:srgbClr val="333333"/>
                </a:solidFill>
                <a:latin typeface="Lucida Console"/>
                <a:cs typeface="Lucida Console"/>
                <a:hlinkClick r:id="rId2"/>
              </a:rPr>
              <a:t>www.linuxprobe.comServer: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192.168.10.20Address:	192.168.10.20#53Name:	</a:t>
            </a:r>
            <a:r>
              <a:rPr sz="850" spc="30" dirty="0">
                <a:solidFill>
                  <a:srgbClr val="333333"/>
                </a:solidFill>
                <a:latin typeface="Lucida Console"/>
                <a:cs typeface="Lucida Console"/>
                <a:hlinkClick r:id="rId3"/>
              </a:rPr>
              <a:t>www.linuxprobe.comAddress: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etc]#</a:t>
            </a:r>
            <a:r>
              <a:rPr sz="850" spc="35" dirty="0">
                <a:solidFill>
                  <a:srgbClr val="333333"/>
                </a:solidFill>
                <a:latin typeface="Lucida Console"/>
                <a:cs typeface="Lucida Console"/>
              </a:rPr>
              <a:t> </a:t>
            </a:r>
            <a:r>
              <a:rPr sz="850" spc="30" dirty="0">
                <a:solidFill>
                  <a:srgbClr val="333333"/>
                </a:solidFill>
                <a:latin typeface="Lucida Console"/>
                <a:cs typeface="Lucida Console"/>
              </a:rPr>
              <a:t>nslookup</a:t>
            </a:r>
            <a:r>
              <a:rPr sz="850" spc="40" dirty="0">
                <a:solidFill>
                  <a:srgbClr val="333333"/>
                </a:solidFill>
                <a:latin typeface="Lucida Console"/>
                <a:cs typeface="Lucida Console"/>
              </a:rPr>
              <a:t> </a:t>
            </a:r>
            <a:r>
              <a:rPr sz="850" spc="30" dirty="0">
                <a:solidFill>
                  <a:srgbClr val="333333"/>
                </a:solidFill>
                <a:latin typeface="Lucida Console"/>
                <a:cs typeface="Lucida Console"/>
              </a:rPr>
              <a:t>192.168.10.1010.10.168.192.in-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addr.arpa</a:t>
            </a:r>
            <a:r>
              <a:rPr sz="850" spc="25" dirty="0">
                <a:solidFill>
                  <a:srgbClr val="333333"/>
                </a:solidFill>
                <a:latin typeface="Lucida Console"/>
                <a:cs typeface="Lucida Console"/>
              </a:rPr>
              <a:t> name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30" dirty="0">
                <a:solidFill>
                  <a:srgbClr val="333333"/>
                </a:solidFill>
                <a:latin typeface="Lucida Console"/>
                <a:cs typeface="Lucida Console"/>
                <a:hlinkClick r:id="rId4"/>
              </a:rPr>
              <a:t>www.linuxprobe.com.</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20" dirty="0">
                <a:solidFill>
                  <a:srgbClr val="333333"/>
                </a:solidFill>
                <a:latin typeface="Trebuchet MS"/>
                <a:cs typeface="Trebuchet MS"/>
              </a:rPr>
              <a:t>13.5</a:t>
            </a:r>
            <a:r>
              <a:rPr sz="950" b="1" spc="-35" dirty="0">
                <a:solidFill>
                  <a:srgbClr val="333333"/>
                </a:solidFill>
                <a:latin typeface="Trebuchet MS"/>
                <a:cs typeface="Trebuchet MS"/>
              </a:rPr>
              <a:t> </a:t>
            </a:r>
            <a:r>
              <a:rPr sz="950" b="1" spc="25" dirty="0">
                <a:solidFill>
                  <a:srgbClr val="333333"/>
                </a:solidFill>
                <a:latin typeface="微软雅黑"/>
                <a:cs typeface="微软雅黑"/>
              </a:rPr>
              <a:t>部署缓存服务器</a:t>
            </a:r>
            <a:endParaRPr sz="950">
              <a:latin typeface="微软雅黑"/>
              <a:cs typeface="微软雅黑"/>
            </a:endParaRPr>
          </a:p>
          <a:p>
            <a:pPr marL="12700" marR="20320" algn="just">
              <a:lnSpc>
                <a:spcPct val="131600"/>
              </a:lnSpc>
              <a:spcBef>
                <a:spcPts val="905"/>
              </a:spcBef>
            </a:pPr>
            <a:r>
              <a:rPr sz="950" b="1" spc="105" dirty="0">
                <a:solidFill>
                  <a:srgbClr val="333333"/>
                </a:solidFill>
                <a:latin typeface="Trebuchet MS"/>
                <a:cs typeface="Trebuchet MS"/>
              </a:rPr>
              <a:t>DNS</a:t>
            </a:r>
            <a:r>
              <a:rPr sz="950" b="1" spc="25" dirty="0">
                <a:solidFill>
                  <a:srgbClr val="333333"/>
                </a:solidFill>
                <a:latin typeface="微软雅黑"/>
                <a:cs typeface="微软雅黑"/>
              </a:rPr>
              <a:t>缓存服务器</a:t>
            </a:r>
            <a:r>
              <a:rPr sz="950" b="1" spc="50" dirty="0">
                <a:solidFill>
                  <a:srgbClr val="333333"/>
                </a:solidFill>
                <a:latin typeface="微软雅黑"/>
                <a:cs typeface="微软雅黑"/>
              </a:rPr>
              <a:t>（</a:t>
            </a:r>
            <a:r>
              <a:rPr sz="950" b="1" spc="50" dirty="0">
                <a:solidFill>
                  <a:srgbClr val="333333"/>
                </a:solidFill>
                <a:latin typeface="Trebuchet MS"/>
                <a:cs typeface="Trebuchet MS"/>
              </a:rPr>
              <a:t>Caching</a:t>
            </a:r>
            <a:r>
              <a:rPr sz="950" b="1" spc="-50" dirty="0">
                <a:solidFill>
                  <a:srgbClr val="333333"/>
                </a:solidFill>
                <a:latin typeface="Trebuchet MS"/>
                <a:cs typeface="Trebuchet MS"/>
              </a:rPr>
              <a:t> </a:t>
            </a:r>
            <a:r>
              <a:rPr sz="950" b="1" spc="105" dirty="0">
                <a:solidFill>
                  <a:srgbClr val="333333"/>
                </a:solidFill>
                <a:latin typeface="Trebuchet MS"/>
                <a:cs typeface="Trebuchet MS"/>
              </a:rPr>
              <a:t>DNS</a:t>
            </a:r>
            <a:r>
              <a:rPr sz="950" b="1" spc="-50" dirty="0">
                <a:solidFill>
                  <a:srgbClr val="333333"/>
                </a:solidFill>
                <a:latin typeface="Trebuchet MS"/>
                <a:cs typeface="Trebuchet MS"/>
              </a:rPr>
              <a:t> </a:t>
            </a:r>
            <a:r>
              <a:rPr sz="950" b="1" spc="35" dirty="0">
                <a:solidFill>
                  <a:srgbClr val="333333"/>
                </a:solidFill>
                <a:latin typeface="Trebuchet MS"/>
                <a:cs typeface="Trebuchet MS"/>
              </a:rPr>
              <a:t>Server</a:t>
            </a:r>
            <a:r>
              <a:rPr sz="950" b="1" spc="35" dirty="0">
                <a:solidFill>
                  <a:srgbClr val="333333"/>
                </a:solidFill>
                <a:latin typeface="微软雅黑"/>
                <a:cs typeface="微软雅黑"/>
              </a:rPr>
              <a:t>）</a:t>
            </a:r>
            <a:r>
              <a:rPr sz="950" b="1" spc="25" dirty="0">
                <a:solidFill>
                  <a:srgbClr val="333333"/>
                </a:solidFill>
                <a:latin typeface="微软雅黑"/>
                <a:cs typeface="微软雅黑"/>
              </a:rPr>
              <a:t>是一种不负责域名数据维护的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服务器。简单来说，缓存 服务器就是把用户经常使用到的域名与</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地址的解析记录保存在主机本地，从而提升下次解析的效率。 </a:t>
            </a:r>
            <a:r>
              <a:rPr sz="950" b="1" spc="105" dirty="0">
                <a:solidFill>
                  <a:srgbClr val="333333"/>
                </a:solidFill>
                <a:latin typeface="Trebuchet MS"/>
                <a:cs typeface="Trebuchet MS"/>
              </a:rPr>
              <a:t>DNS</a:t>
            </a:r>
            <a:r>
              <a:rPr sz="950" b="1" spc="25" dirty="0">
                <a:solidFill>
                  <a:srgbClr val="333333"/>
                </a:solidFill>
                <a:latin typeface="微软雅黑"/>
                <a:cs typeface="微软雅黑"/>
              </a:rPr>
              <a:t>缓存服务器一般用于经常访问某些固定站点而且对这些网站的访问速度有较高要求的企业内网中， 但实际的应用并不广泛。而且，缓存服务器是否可以成功解析还与指定的上级</a:t>
            </a:r>
            <a:r>
              <a:rPr sz="950" b="1" spc="105" dirty="0">
                <a:solidFill>
                  <a:srgbClr val="333333"/>
                </a:solidFill>
                <a:latin typeface="Trebuchet MS"/>
                <a:cs typeface="Trebuchet MS"/>
              </a:rPr>
              <a:t>DNS</a:t>
            </a:r>
            <a:r>
              <a:rPr sz="950" b="1" spc="20" dirty="0">
                <a:solidFill>
                  <a:srgbClr val="333333"/>
                </a:solidFill>
                <a:latin typeface="微软雅黑"/>
                <a:cs typeface="微软雅黑"/>
              </a:rPr>
              <a:t>服务器的允许策略有 </a:t>
            </a:r>
            <a:r>
              <a:rPr sz="950" b="1" spc="25" dirty="0">
                <a:solidFill>
                  <a:srgbClr val="333333"/>
                </a:solidFill>
                <a:latin typeface="微软雅黑"/>
                <a:cs typeface="微软雅黑"/>
              </a:rPr>
              <a:t>关，因此当前仅需了解即可。</a:t>
            </a:r>
            <a:endParaRPr sz="950">
              <a:latin typeface="微软雅黑"/>
              <a:cs typeface="微软雅黑"/>
            </a:endParaRPr>
          </a:p>
        </p:txBody>
      </p:sp>
      <p:sp>
        <p:nvSpPr>
          <p:cNvPr id="29" name="object 29"/>
          <p:cNvSpPr txBox="1"/>
          <p:nvPr/>
        </p:nvSpPr>
        <p:spPr>
          <a:xfrm>
            <a:off x="895624" y="332628"/>
            <a:ext cx="5809615" cy="1500505"/>
          </a:xfrm>
          <a:prstGeom prst="rect">
            <a:avLst/>
          </a:prstGeom>
        </p:spPr>
        <p:txBody>
          <a:bodyPr vert="horz" wrap="square" lIns="0" tIns="12065" rIns="0" bIns="0" rtlCol="0">
            <a:spAutoFit/>
          </a:bodyPr>
          <a:lstStyle/>
          <a:p>
            <a:pPr marL="63500" marR="558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0" dirty="0">
                <a:solidFill>
                  <a:srgbClr val="333333"/>
                </a:solidFill>
                <a:latin typeface="微软雅黑"/>
                <a:cs typeface="微软雅黑"/>
              </a:rPr>
              <a:t>步</a:t>
            </a:r>
            <a:r>
              <a:rPr sz="950" b="1" spc="25" dirty="0">
                <a:solidFill>
                  <a:srgbClr val="333333"/>
                </a:solidFill>
                <a:latin typeface="微软雅黑"/>
                <a:cs typeface="微软雅黑"/>
              </a:rPr>
              <a:t>：开启并加载从服务器的密钥验证功能。这一步的操作步骤也同样是在主配置文件中加载密钥</a:t>
            </a:r>
            <a:r>
              <a:rPr sz="950" b="1" spc="-30" dirty="0">
                <a:solidFill>
                  <a:srgbClr val="333333"/>
                </a:solidFill>
                <a:latin typeface="微软雅黑"/>
                <a:cs typeface="微软雅黑"/>
              </a:rPr>
              <a:t>认</a:t>
            </a:r>
            <a:r>
              <a:rPr sz="1200" spc="-472" baseline="34722" dirty="0">
                <a:latin typeface="小哥哥网恋吗"/>
                <a:cs typeface="小哥哥网恋吗"/>
              </a:rPr>
              <a:t>5</a:t>
            </a:r>
            <a:r>
              <a:rPr sz="950" b="1" spc="-640" dirty="0">
                <a:solidFill>
                  <a:srgbClr val="333333"/>
                </a:solidFill>
                <a:latin typeface="微软雅黑"/>
                <a:cs typeface="微软雅黑"/>
              </a:rPr>
              <a:t>证</a:t>
            </a:r>
            <a:r>
              <a:rPr sz="1200" baseline="34722" dirty="0">
                <a:latin typeface="小哥哥网恋吗"/>
                <a:cs typeface="小哥哥网恋吗"/>
              </a:rPr>
              <a:t>/20 </a:t>
            </a:r>
            <a:r>
              <a:rPr sz="950" b="1" spc="25" dirty="0">
                <a:solidFill>
                  <a:srgbClr val="333333"/>
                </a:solidFill>
                <a:latin typeface="微软雅黑"/>
                <a:cs typeface="微软雅黑"/>
              </a:rPr>
              <a:t>文件，然后按照指定格式写上主服务器的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地址和密钥名称。注意，密钥名称等参数位置不要太靠前， </a:t>
            </a:r>
            <a:r>
              <a:rPr sz="950" b="1" spc="30" dirty="0">
                <a:solidFill>
                  <a:srgbClr val="333333"/>
                </a:solidFill>
                <a:latin typeface="微软雅黑"/>
                <a:cs typeface="微软雅黑"/>
              </a:rPr>
              <a:t> </a:t>
            </a:r>
            <a:r>
              <a:rPr sz="950" b="1" spc="25" dirty="0">
                <a:solidFill>
                  <a:srgbClr val="333333"/>
                </a:solidFill>
                <a:latin typeface="微软雅黑"/>
                <a:cs typeface="微软雅黑"/>
              </a:rPr>
              <a:t>大约在第</a:t>
            </a:r>
            <a:r>
              <a:rPr sz="950" b="1" dirty="0">
                <a:solidFill>
                  <a:srgbClr val="333333"/>
                </a:solidFill>
                <a:latin typeface="Trebuchet MS"/>
                <a:cs typeface="Trebuchet MS"/>
              </a:rPr>
              <a:t>51</a:t>
            </a:r>
            <a:r>
              <a:rPr sz="950" b="1" spc="25" dirty="0">
                <a:solidFill>
                  <a:srgbClr val="333333"/>
                </a:solidFill>
                <a:latin typeface="微软雅黑"/>
                <a:cs typeface="微软雅黑"/>
              </a:rPr>
              <a:t>行比较合适，否则</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服务程序会因为没有加载完预设参数而报错：</a:t>
            </a:r>
            <a:endParaRPr sz="950">
              <a:latin typeface="微软雅黑"/>
              <a:cs typeface="微软雅黑"/>
            </a:endParaRPr>
          </a:p>
          <a:p>
            <a:pPr>
              <a:lnSpc>
                <a:spcPct val="100000"/>
              </a:lnSpc>
              <a:spcBef>
                <a:spcPts val="45"/>
              </a:spcBef>
            </a:pPr>
            <a:endParaRPr sz="900">
              <a:latin typeface="微软雅黑"/>
              <a:cs typeface="微软雅黑"/>
            </a:endParaRPr>
          </a:p>
          <a:p>
            <a:pPr marL="187325" marR="302260" algn="just">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etc]# vim </a:t>
            </a:r>
            <a:r>
              <a:rPr sz="850" spc="30" dirty="0">
                <a:solidFill>
                  <a:srgbClr val="333333"/>
                </a:solidFill>
                <a:latin typeface="Lucida Console"/>
                <a:cs typeface="Lucida Console"/>
              </a:rPr>
              <a:t>/etc/named.conf</a:t>
            </a:r>
            <a:r>
              <a:rPr sz="850" spc="35" dirty="0">
                <a:solidFill>
                  <a:srgbClr val="333333"/>
                </a:solidFill>
                <a:latin typeface="Lucida Console"/>
                <a:cs typeface="Lucida Console"/>
              </a:rPr>
              <a:t> </a:t>
            </a:r>
            <a:r>
              <a:rPr sz="850" spc="15" dirty="0">
                <a:solidFill>
                  <a:srgbClr val="333333"/>
                </a:solidFill>
                <a:latin typeface="Lucida Console"/>
                <a:cs typeface="Lucida Console"/>
              </a:rPr>
              <a:t>1 </a:t>
            </a:r>
            <a:r>
              <a:rPr sz="850" spc="20"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2 </a:t>
            </a:r>
            <a:r>
              <a:rPr sz="850" spc="20" dirty="0">
                <a:solidFill>
                  <a:srgbClr val="333333"/>
                </a:solidFill>
                <a:latin typeface="Lucida Console"/>
                <a:cs typeface="Lucida Console"/>
              </a:rPr>
              <a:t>// </a:t>
            </a:r>
            <a:r>
              <a:rPr sz="850" spc="30" dirty="0">
                <a:solidFill>
                  <a:srgbClr val="333333"/>
                </a:solidFill>
                <a:latin typeface="Lucida Console"/>
                <a:cs typeface="Lucida Console"/>
              </a:rPr>
              <a:t>named.conf</a:t>
            </a:r>
            <a:r>
              <a:rPr sz="850" spc="35" dirty="0">
                <a:solidFill>
                  <a:srgbClr val="333333"/>
                </a:solidFill>
                <a:latin typeface="Lucida Console"/>
                <a:cs typeface="Lucida Console"/>
              </a:rPr>
              <a:t> </a:t>
            </a:r>
            <a:r>
              <a:rPr sz="850" spc="15" dirty="0">
                <a:solidFill>
                  <a:srgbClr val="333333"/>
                </a:solidFill>
                <a:latin typeface="Lucida Console"/>
                <a:cs typeface="Lucida Console"/>
              </a:rPr>
              <a:t>3 </a:t>
            </a:r>
            <a:r>
              <a:rPr sz="850" spc="20"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4 </a:t>
            </a:r>
            <a:r>
              <a:rPr sz="850" spc="20"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Provided </a:t>
            </a:r>
            <a:r>
              <a:rPr sz="850" spc="20" dirty="0">
                <a:solidFill>
                  <a:srgbClr val="333333"/>
                </a:solidFill>
                <a:latin typeface="Lucida Console"/>
                <a:cs typeface="Lucida Console"/>
              </a:rPr>
              <a:t>by </a:t>
            </a:r>
            <a:r>
              <a:rPr sz="850" spc="25" dirty="0">
                <a:solidFill>
                  <a:srgbClr val="333333"/>
                </a:solidFill>
                <a:latin typeface="Lucida Console"/>
                <a:cs typeface="Lucida Console"/>
              </a:rPr>
              <a:t>Red Hat bind </a:t>
            </a:r>
            <a:r>
              <a:rPr sz="850" spc="30" dirty="0">
                <a:solidFill>
                  <a:srgbClr val="333333"/>
                </a:solidFill>
                <a:latin typeface="Lucida Console"/>
                <a:cs typeface="Lucida Console"/>
              </a:rPr>
              <a:t>package </a:t>
            </a:r>
            <a:r>
              <a:rPr sz="850" spc="20" dirty="0">
                <a:solidFill>
                  <a:srgbClr val="333333"/>
                </a:solidFill>
                <a:latin typeface="Lucida Console"/>
                <a:cs typeface="Lucida Console"/>
              </a:rPr>
              <a:t>to </a:t>
            </a:r>
            <a:r>
              <a:rPr sz="850" spc="30" dirty="0">
                <a:solidFill>
                  <a:srgbClr val="333333"/>
                </a:solidFill>
                <a:latin typeface="Lucida Console"/>
                <a:cs typeface="Lucida Console"/>
              </a:rPr>
              <a:t>configure </a:t>
            </a:r>
            <a:r>
              <a:rPr sz="850" spc="25" dirty="0">
                <a:solidFill>
                  <a:srgbClr val="333333"/>
                </a:solidFill>
                <a:latin typeface="Lucida Console"/>
                <a:cs typeface="Lucida Console"/>
              </a:rPr>
              <a:t>the ISC BIND </a:t>
            </a:r>
            <a:r>
              <a:rPr sz="850" spc="30" dirty="0">
                <a:solidFill>
                  <a:srgbClr val="333333"/>
                </a:solidFill>
                <a:latin typeface="Lucida Console"/>
                <a:cs typeface="Lucida Console"/>
              </a:rPr>
              <a:t>named(8) </a:t>
            </a:r>
            <a:r>
              <a:rPr sz="850" spc="25" dirty="0">
                <a:solidFill>
                  <a:srgbClr val="333333"/>
                </a:solidFill>
                <a:latin typeface="Lucida Console"/>
                <a:cs typeface="Lucida Console"/>
              </a:rPr>
              <a:t>DNS</a:t>
            </a:r>
            <a:r>
              <a:rPr sz="850" spc="30" dirty="0">
                <a:solidFill>
                  <a:srgbClr val="333333"/>
                </a:solidFill>
                <a:latin typeface="Lucida Console"/>
                <a:cs typeface="Lucida Console"/>
              </a:rPr>
              <a:t> </a:t>
            </a:r>
            <a:r>
              <a:rPr sz="850" spc="15" dirty="0">
                <a:solidFill>
                  <a:srgbClr val="333333"/>
                </a:solidFill>
                <a:latin typeface="Lucida Console"/>
                <a:cs typeface="Lucida Console"/>
              </a:rPr>
              <a:t>5 </a:t>
            </a:r>
            <a:r>
              <a:rPr sz="850" spc="20" dirty="0">
                <a:solidFill>
                  <a:srgbClr val="333333"/>
                </a:solidFill>
                <a:latin typeface="Lucida Console"/>
                <a:cs typeface="Lucida Console"/>
              </a:rPr>
              <a: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30" dirty="0">
                <a:solidFill>
                  <a:srgbClr val="333333"/>
                </a:solidFill>
                <a:latin typeface="Lucida Console"/>
                <a:cs typeface="Lucida Console"/>
              </a:rPr>
              <a:t> </a:t>
            </a:r>
            <a:r>
              <a:rPr sz="850" spc="20" dirty="0">
                <a:solidFill>
                  <a:srgbClr val="333333"/>
                </a:solidFill>
                <a:latin typeface="Lucida Console"/>
                <a:cs typeface="Lucida Console"/>
              </a:rPr>
              <a:t>as</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caching </a:t>
            </a:r>
            <a:r>
              <a:rPr sz="850" spc="25" dirty="0">
                <a:solidFill>
                  <a:srgbClr val="333333"/>
                </a:solidFill>
                <a:latin typeface="Lucida Console"/>
                <a:cs typeface="Lucida Console"/>
              </a:rPr>
              <a:t>only</a:t>
            </a:r>
            <a:r>
              <a:rPr sz="850" spc="30" dirty="0">
                <a:solidFill>
                  <a:srgbClr val="333333"/>
                </a:solidFill>
                <a:latin typeface="Lucida Console"/>
                <a:cs typeface="Lucida Console"/>
              </a:rPr>
              <a:t> nameserver</a:t>
            </a:r>
            <a:r>
              <a:rPr sz="850" spc="35" dirty="0">
                <a:solidFill>
                  <a:srgbClr val="333333"/>
                </a:solidFill>
                <a:latin typeface="Lucida Console"/>
                <a:cs typeface="Lucida Console"/>
              </a:rPr>
              <a:t> </a:t>
            </a:r>
            <a:r>
              <a:rPr sz="850" spc="25" dirty="0">
                <a:solidFill>
                  <a:srgbClr val="333333"/>
                </a:solidFill>
                <a:latin typeface="Lucida Console"/>
                <a:cs typeface="Lucida Console"/>
              </a:rPr>
              <a:t>(as</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localhost</a:t>
            </a:r>
            <a:r>
              <a:rPr sz="850" spc="35" dirty="0">
                <a:solidFill>
                  <a:srgbClr val="333333"/>
                </a:solidFill>
                <a:latin typeface="Lucida Console"/>
                <a:cs typeface="Lucida Console"/>
              </a:rPr>
              <a:t> </a:t>
            </a:r>
            <a:r>
              <a:rPr sz="850" spc="25" dirty="0">
                <a:solidFill>
                  <a:srgbClr val="333333"/>
                </a:solidFill>
                <a:latin typeface="Lucida Console"/>
                <a:cs typeface="Lucida Console"/>
              </a:rPr>
              <a:t>DNS</a:t>
            </a:r>
            <a:r>
              <a:rPr sz="850" spc="30" dirty="0">
                <a:solidFill>
                  <a:srgbClr val="333333"/>
                </a:solidFill>
                <a:latin typeface="Lucida Console"/>
                <a:cs typeface="Lucida Console"/>
              </a:rPr>
              <a:t> resolver </a:t>
            </a:r>
            <a:r>
              <a:rPr sz="850" spc="25" dirty="0">
                <a:solidFill>
                  <a:srgbClr val="333333"/>
                </a:solidFill>
                <a:latin typeface="Lucida Console"/>
                <a:cs typeface="Lucida Console"/>
              </a:rPr>
              <a:t>only).</a:t>
            </a:r>
            <a:r>
              <a:rPr sz="850" spc="30" dirty="0">
                <a:solidFill>
                  <a:srgbClr val="333333"/>
                </a:solidFill>
                <a:latin typeface="Lucida Console"/>
                <a:cs typeface="Lucida Console"/>
              </a:rPr>
              <a:t> </a:t>
            </a:r>
            <a:r>
              <a:rPr sz="850" spc="15" dirty="0">
                <a:solidFill>
                  <a:srgbClr val="333333"/>
                </a:solidFill>
                <a:latin typeface="Lucida Console"/>
                <a:cs typeface="Lucida Console"/>
              </a:rPr>
              <a:t>6</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187325" algn="just">
              <a:lnSpc>
                <a:spcPct val="100000"/>
              </a:lnSpc>
              <a:spcBef>
                <a:spcPts val="330"/>
              </a:spcBef>
            </a:pPr>
            <a:r>
              <a:rPr sz="850" spc="15" dirty="0">
                <a:solidFill>
                  <a:srgbClr val="333333"/>
                </a:solidFill>
                <a:latin typeface="Lucida Console"/>
                <a:cs typeface="Lucida Console"/>
              </a:rPr>
              <a:t>7</a:t>
            </a:r>
            <a:r>
              <a:rPr sz="850" spc="30" dirty="0">
                <a:solidFill>
                  <a:srgbClr val="333333"/>
                </a:solidFill>
                <a:latin typeface="Lucida Console"/>
                <a:cs typeface="Lucida Console"/>
              </a:rPr>
              <a:t>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See</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/usr/share/doc/bind*/sample/</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30" dirty="0">
                <a:solidFill>
                  <a:srgbClr val="333333"/>
                </a:solidFill>
                <a:latin typeface="Lucida Console"/>
                <a:cs typeface="Lucida Console"/>
              </a:rPr>
              <a:t>example </a:t>
            </a:r>
            <a:r>
              <a:rPr sz="850" spc="25" dirty="0">
                <a:solidFill>
                  <a:srgbClr val="333333"/>
                </a:solidFill>
                <a:latin typeface="Lucida Console"/>
                <a:cs typeface="Lucida Console"/>
              </a:rPr>
              <a:t>named</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configuration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files.</a:t>
            </a:r>
            <a:endParaRPr sz="850">
              <a:latin typeface="Lucida Console"/>
              <a:cs typeface="Lucida Console"/>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1854779"/>
          <a:ext cx="5655945" cy="1828800"/>
        </p:xfrm>
        <a:graphic>
          <a:graphicData uri="http://schemas.openxmlformats.org/drawingml/2006/table">
            <a:tbl>
              <a:tblPr firstRow="1" bandRow="1">
                <a:tableStyleId>{2D5ABB26-0587-4C30-8999-92F81FD0307C}</a:tableStyleId>
              </a:tblPr>
              <a:tblGrid>
                <a:gridCol w="6667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4402455">
                  <a:extLst>
                    <a:ext uri="{9D8B030D-6E8A-4147-A177-3AD203B41FA5}">
                      <a16:colId xmlns:a16="http://schemas.microsoft.com/office/drawing/2014/main" val="20002"/>
                    </a:ext>
                  </a:extLst>
                </a:gridCol>
              </a:tblGrid>
              <a:tr h="504825">
                <a:tc>
                  <a:txBody>
                    <a:bodyPr/>
                    <a:lstStyle/>
                    <a:p>
                      <a:pPr marL="128270" marR="158750">
                        <a:lnSpc>
                          <a:spcPct val="131600"/>
                        </a:lnSpc>
                        <a:spcBef>
                          <a:spcPts val="300"/>
                        </a:spcBef>
                      </a:pPr>
                      <a:r>
                        <a:rPr sz="950" b="1" dirty="0">
                          <a:solidFill>
                            <a:srgbClr val="333333"/>
                          </a:solidFill>
                          <a:latin typeface="微软雅黑"/>
                          <a:cs typeface="微软雅黑"/>
                        </a:rPr>
                        <a:t>主机名 </a:t>
                      </a:r>
                      <a:r>
                        <a:rPr sz="950" b="1" spc="25" dirty="0">
                          <a:solidFill>
                            <a:srgbClr val="333333"/>
                          </a:solidFill>
                          <a:latin typeface="微软雅黑"/>
                          <a:cs typeface="微软雅黑"/>
                        </a:rPr>
                        <a:t>称</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87325">
                        <a:lnSpc>
                          <a:spcPct val="131600"/>
                        </a:lnSpc>
                        <a:spcBef>
                          <a:spcPts val="300"/>
                        </a:spcBef>
                      </a:pPr>
                      <a:r>
                        <a:rPr sz="950" b="1" dirty="0">
                          <a:solidFill>
                            <a:srgbClr val="333333"/>
                          </a:solidFill>
                          <a:latin typeface="微软雅黑"/>
                          <a:cs typeface="微软雅黑"/>
                        </a:rPr>
                        <a:t>操作 系统</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spcBef>
                          <a:spcPts val="5"/>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504825">
                <a:tc>
                  <a:txBody>
                    <a:bodyPr/>
                    <a:lstStyle/>
                    <a:p>
                      <a:pPr marL="128270" marR="158750">
                        <a:lnSpc>
                          <a:spcPct val="131600"/>
                        </a:lnSpc>
                        <a:spcBef>
                          <a:spcPts val="300"/>
                        </a:spcBef>
                      </a:pPr>
                      <a:r>
                        <a:rPr sz="950" dirty="0">
                          <a:solidFill>
                            <a:srgbClr val="333333"/>
                          </a:solidFill>
                          <a:latin typeface="微软雅黑"/>
                          <a:cs typeface="微软雅黑"/>
                        </a:rPr>
                        <a:t>缓存服 </a:t>
                      </a:r>
                      <a:r>
                        <a:rPr sz="950" spc="25" dirty="0">
                          <a:solidFill>
                            <a:srgbClr val="333333"/>
                          </a:solidFill>
                          <a:latin typeface="微软雅黑"/>
                          <a:cs typeface="微软雅黑"/>
                        </a:rPr>
                        <a:t>务器</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133985">
                        <a:lnSpc>
                          <a:spcPct val="131600"/>
                        </a:lnSpc>
                        <a:spcBef>
                          <a:spcPts val="300"/>
                        </a:spcBef>
                      </a:pPr>
                      <a:r>
                        <a:rPr sz="950" dirty="0">
                          <a:solidFill>
                            <a:srgbClr val="333333"/>
                          </a:solidFill>
                          <a:latin typeface="Trebuchet MS"/>
                          <a:cs typeface="Trebuchet MS"/>
                        </a:rPr>
                        <a:t>RHEL  </a:t>
                      </a:r>
                      <a:r>
                        <a:rPr sz="950" spc="55" dirty="0">
                          <a:solidFill>
                            <a:srgbClr val="333333"/>
                          </a:solidFill>
                          <a:latin typeface="Trebuchet MS"/>
                          <a:cs typeface="Trebuchet MS"/>
                        </a:rPr>
                        <a:t>8</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215265">
                        <a:lnSpc>
                          <a:spcPct val="131600"/>
                        </a:lnSpc>
                        <a:spcBef>
                          <a:spcPts val="300"/>
                        </a:spcBef>
                      </a:pPr>
                      <a:r>
                        <a:rPr sz="950" dirty="0">
                          <a:solidFill>
                            <a:srgbClr val="333333"/>
                          </a:solidFill>
                          <a:latin typeface="微软雅黑"/>
                          <a:cs typeface="微软雅黑"/>
                        </a:rPr>
                        <a:t>网卡（外网）：根据物理设备的网络参数进行配置（通过</a:t>
                      </a:r>
                      <a:r>
                        <a:rPr sz="950" dirty="0">
                          <a:solidFill>
                            <a:srgbClr val="333333"/>
                          </a:solidFill>
                          <a:latin typeface="Trebuchet MS"/>
                          <a:cs typeface="Trebuchet MS"/>
                        </a:rPr>
                        <a:t>DHCP</a:t>
                      </a:r>
                      <a:r>
                        <a:rPr sz="950" dirty="0">
                          <a:solidFill>
                            <a:srgbClr val="333333"/>
                          </a:solidFill>
                          <a:latin typeface="微软雅黑"/>
                          <a:cs typeface="微软雅黑"/>
                        </a:rPr>
                        <a:t>或手动方式 </a:t>
                      </a:r>
                      <a:r>
                        <a:rPr sz="950" spc="25" dirty="0">
                          <a:solidFill>
                            <a:srgbClr val="333333"/>
                          </a:solidFill>
                          <a:latin typeface="微软雅黑"/>
                          <a:cs typeface="微软雅黑"/>
                        </a:rPr>
                        <a:t>指定</a:t>
                      </a:r>
                      <a:r>
                        <a:rPr sz="950" spc="30" dirty="0">
                          <a:solidFill>
                            <a:srgbClr val="333333"/>
                          </a:solidFill>
                          <a:latin typeface="Trebuchet MS"/>
                          <a:cs typeface="Trebuchet MS"/>
                        </a:rPr>
                        <a:t>IP</a:t>
                      </a:r>
                      <a:r>
                        <a:rPr sz="950" spc="25" dirty="0">
                          <a:solidFill>
                            <a:srgbClr val="333333"/>
                          </a:solidFill>
                          <a:latin typeface="微软雅黑"/>
                          <a:cs typeface="微软雅黑"/>
                        </a:rPr>
                        <a:t>地址与网关等信息）</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网卡（内网）：</a:t>
                      </a:r>
                      <a:r>
                        <a:rPr sz="950"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微软雅黑"/>
                          <a:cs typeface="微软雅黑"/>
                        </a:rPr>
                        <a:t>客户端</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133985">
                        <a:lnSpc>
                          <a:spcPct val="131600"/>
                        </a:lnSpc>
                        <a:spcBef>
                          <a:spcPts val="300"/>
                        </a:spcBef>
                      </a:pPr>
                      <a:r>
                        <a:rPr sz="950" dirty="0">
                          <a:solidFill>
                            <a:srgbClr val="333333"/>
                          </a:solidFill>
                          <a:latin typeface="Trebuchet MS"/>
                          <a:cs typeface="Trebuchet MS"/>
                        </a:rPr>
                        <a:t>RHEL  </a:t>
                      </a:r>
                      <a:r>
                        <a:rPr sz="950" spc="55" dirty="0">
                          <a:solidFill>
                            <a:srgbClr val="333333"/>
                          </a:solidFill>
                          <a:latin typeface="Trebuchet MS"/>
                          <a:cs typeface="Trebuchet MS"/>
                        </a:rPr>
                        <a:t>8</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25" dirty="0">
                          <a:solidFill>
                            <a:srgbClr val="333333"/>
                          </a:solidFill>
                          <a:latin typeface="Trebuchet MS"/>
                          <a:cs typeface="Trebuchet MS"/>
                        </a:rPr>
                        <a:t>192.168.10.20</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bl>
          </a:graphicData>
        </a:graphic>
      </p:graphicFrame>
      <p:sp>
        <p:nvSpPr>
          <p:cNvPr id="3" name="object 3"/>
          <p:cNvSpPr txBox="1"/>
          <p:nvPr/>
        </p:nvSpPr>
        <p:spPr>
          <a:xfrm>
            <a:off x="946433" y="374715"/>
            <a:ext cx="542290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：配置系统的双网卡参数。前面讲到，缓存服务器一般用于企业内网，旨在降低内网用户查询</a:t>
            </a:r>
            <a:endParaRPr sz="950">
              <a:latin typeface="微软雅黑"/>
              <a:cs typeface="微软雅黑"/>
            </a:endParaRPr>
          </a:p>
        </p:txBody>
      </p:sp>
      <p:sp>
        <p:nvSpPr>
          <p:cNvPr id="4" name="object 4"/>
          <p:cNvSpPr txBox="1"/>
          <p:nvPr/>
        </p:nvSpPr>
        <p:spPr>
          <a:xfrm>
            <a:off x="946423" y="523365"/>
            <a:ext cx="5612765" cy="883285"/>
          </a:xfrm>
          <a:prstGeom prst="rect">
            <a:avLst/>
          </a:prstGeom>
        </p:spPr>
        <p:txBody>
          <a:bodyPr vert="horz" wrap="square" lIns="0" tIns="12065" rIns="0" bIns="0" rtlCol="0">
            <a:spAutoFit/>
          </a:bodyPr>
          <a:lstStyle/>
          <a:p>
            <a:pPr marL="12700" marR="5080" algn="just">
              <a:lnSpc>
                <a:spcPct val="131600"/>
              </a:lnSpc>
              <a:spcBef>
                <a:spcPts val="95"/>
              </a:spcBef>
            </a:pPr>
            <a:r>
              <a:rPr sz="950" b="1" spc="105" dirty="0">
                <a:solidFill>
                  <a:srgbClr val="333333"/>
                </a:solidFill>
                <a:latin typeface="Trebuchet MS"/>
                <a:cs typeface="Trebuchet MS"/>
              </a:rPr>
              <a:t>DNS</a:t>
            </a:r>
            <a:r>
              <a:rPr sz="950" b="1" spc="25" dirty="0">
                <a:solidFill>
                  <a:srgbClr val="333333"/>
                </a:solidFill>
                <a:latin typeface="微软雅黑"/>
                <a:cs typeface="微软雅黑"/>
              </a:rPr>
              <a:t>的时间消耗。因此，为了更加贴近真实的网络环境，实现外网查询功能，我们需要在缓存服务器中 再添加一块网卡，并按照表</a:t>
            </a:r>
            <a:r>
              <a:rPr sz="950" b="1" spc="-10" dirty="0">
                <a:solidFill>
                  <a:srgbClr val="333333"/>
                </a:solidFill>
                <a:latin typeface="Trebuchet MS"/>
                <a:cs typeface="Trebuchet MS"/>
              </a:rPr>
              <a:t>13-4</a:t>
            </a:r>
            <a:r>
              <a:rPr sz="950" b="1" spc="25" dirty="0">
                <a:solidFill>
                  <a:srgbClr val="333333"/>
                </a:solidFill>
                <a:latin typeface="微软雅黑"/>
                <a:cs typeface="微软雅黑"/>
              </a:rPr>
              <a:t>所示的信息来配置出两台</a:t>
            </a:r>
            <a:r>
              <a:rPr sz="950" b="1" spc="45" dirty="0">
                <a:solidFill>
                  <a:srgbClr val="333333"/>
                </a:solidFill>
                <a:latin typeface="Trebuchet MS"/>
                <a:cs typeface="Trebuchet MS"/>
              </a:rPr>
              <a:t>Linux</a:t>
            </a:r>
            <a:r>
              <a:rPr sz="950" b="1" spc="25" dirty="0">
                <a:solidFill>
                  <a:srgbClr val="333333"/>
                </a:solidFill>
                <a:latin typeface="微软雅黑"/>
                <a:cs typeface="微软雅黑"/>
              </a:rPr>
              <a:t>虚拟机系统。图</a:t>
            </a:r>
            <a:r>
              <a:rPr sz="950" b="1" spc="-10" dirty="0">
                <a:solidFill>
                  <a:srgbClr val="333333"/>
                </a:solidFill>
                <a:latin typeface="Trebuchet MS"/>
                <a:cs typeface="Trebuchet MS"/>
              </a:rPr>
              <a:t>13-8</a:t>
            </a:r>
            <a:r>
              <a:rPr sz="950" b="1" spc="25" dirty="0">
                <a:solidFill>
                  <a:srgbClr val="333333"/>
                </a:solidFill>
                <a:latin typeface="微软雅黑"/>
                <a:cs typeface="微软雅黑"/>
              </a:rPr>
              <a:t>展示了缓存服务器 实验环境的结构拓扑，客户端不仅限于一台。</a:t>
            </a:r>
            <a:endParaRPr sz="950">
              <a:latin typeface="微软雅黑"/>
              <a:cs typeface="微软雅黑"/>
            </a:endParaRPr>
          </a:p>
          <a:p>
            <a:pPr marL="12700" algn="just">
              <a:lnSpc>
                <a:spcPct val="100000"/>
              </a:lnSpc>
              <a:spcBef>
                <a:spcPts val="1110"/>
              </a:spcBef>
              <a:tabLst>
                <a:tab pos="902969"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13-4	</a:t>
            </a:r>
            <a:r>
              <a:rPr sz="950" b="1" spc="25" dirty="0">
                <a:solidFill>
                  <a:srgbClr val="333333"/>
                </a:solidFill>
                <a:latin typeface="微软雅黑"/>
                <a:cs typeface="微软雅黑"/>
              </a:rPr>
              <a:t>用于配置</a:t>
            </a:r>
            <a:r>
              <a:rPr sz="950" b="1" spc="45" dirty="0">
                <a:solidFill>
                  <a:srgbClr val="333333"/>
                </a:solidFill>
                <a:latin typeface="Trebuchet MS"/>
                <a:cs typeface="Trebuchet MS"/>
              </a:rPr>
              <a:t>Linux</a:t>
            </a:r>
            <a:r>
              <a:rPr sz="950" b="1" spc="25" dirty="0">
                <a:solidFill>
                  <a:srgbClr val="333333"/>
                </a:solidFill>
                <a:latin typeface="微软雅黑"/>
                <a:cs typeface="微软雅黑"/>
              </a:rPr>
              <a:t>虚拟机系统所需的参数信息</a:t>
            </a:r>
            <a:endParaRPr sz="950">
              <a:latin typeface="微软雅黑"/>
              <a:cs typeface="微软雅黑"/>
            </a:endParaRPr>
          </a:p>
        </p:txBody>
      </p:sp>
      <p:pic>
        <p:nvPicPr>
          <p:cNvPr id="5" name="object 5"/>
          <p:cNvPicPr/>
          <p:nvPr/>
        </p:nvPicPr>
        <p:blipFill>
          <a:blip r:embed="rId2" cstate="print"/>
          <a:stretch>
            <a:fillRect/>
          </a:stretch>
        </p:blipFill>
        <p:spPr>
          <a:xfrm>
            <a:off x="968653" y="4132326"/>
            <a:ext cx="4621772" cy="1448473"/>
          </a:xfrm>
          <a:prstGeom prst="rect">
            <a:avLst/>
          </a:prstGeom>
        </p:spPr>
      </p:pic>
      <p:sp>
        <p:nvSpPr>
          <p:cNvPr id="6" name="object 6"/>
          <p:cNvSpPr txBox="1"/>
          <p:nvPr/>
        </p:nvSpPr>
        <p:spPr>
          <a:xfrm>
            <a:off x="946424" y="5701564"/>
            <a:ext cx="5646420" cy="8413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13-8</a:t>
            </a:r>
            <a:r>
              <a:rPr sz="950" b="1" spc="-35" dirty="0">
                <a:solidFill>
                  <a:srgbClr val="333333"/>
                </a:solidFill>
                <a:latin typeface="Trebuchet MS"/>
                <a:cs typeface="Trebuchet MS"/>
              </a:rPr>
              <a:t> </a:t>
            </a:r>
            <a:r>
              <a:rPr sz="950" b="1" spc="25" dirty="0">
                <a:solidFill>
                  <a:srgbClr val="333333"/>
                </a:solidFill>
                <a:latin typeface="微软雅黑"/>
                <a:cs typeface="微软雅黑"/>
              </a:rPr>
              <a:t>缓存服务器实验环境拓扑</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第</a:t>
            </a:r>
            <a:r>
              <a:rPr sz="950" b="1" spc="75" dirty="0">
                <a:solidFill>
                  <a:srgbClr val="333333"/>
                </a:solidFill>
                <a:latin typeface="Trebuchet MS"/>
                <a:cs typeface="Trebuchet MS"/>
              </a:rPr>
              <a:t>2**</a:t>
            </a:r>
            <a:r>
              <a:rPr sz="950" b="1" spc="25" dirty="0">
                <a:solidFill>
                  <a:srgbClr val="333333"/>
                </a:solidFill>
                <a:latin typeface="微软雅黑"/>
                <a:cs typeface="微软雅黑"/>
              </a:rPr>
              <a:t>步</a:t>
            </a:r>
            <a:r>
              <a:rPr sz="950" b="1" spc="85" dirty="0">
                <a:solidFill>
                  <a:srgbClr val="333333"/>
                </a:solidFill>
                <a:latin typeface="Trebuchet MS"/>
                <a:cs typeface="Trebuchet MS"/>
              </a:rPr>
              <a:t>**</a:t>
            </a:r>
            <a:r>
              <a:rPr sz="950" b="1" spc="85" dirty="0">
                <a:solidFill>
                  <a:srgbClr val="333333"/>
                </a:solidFill>
                <a:latin typeface="微软雅黑"/>
                <a:cs typeface="微软雅黑"/>
              </a:rPr>
              <a:t>：</a:t>
            </a:r>
            <a:r>
              <a:rPr sz="950" b="1" spc="25" dirty="0">
                <a:solidFill>
                  <a:srgbClr val="333333"/>
                </a:solidFill>
                <a:latin typeface="微软雅黑"/>
                <a:cs typeface="微软雅黑"/>
              </a:rPr>
              <a:t>还需要在虚拟机软件中将新添加的网卡设置为</a:t>
            </a:r>
            <a:r>
              <a:rPr sz="950" b="1" spc="-125" dirty="0">
                <a:solidFill>
                  <a:srgbClr val="333333"/>
                </a:solidFill>
                <a:latin typeface="Trebuchet MS"/>
                <a:cs typeface="Trebuchet MS"/>
              </a:rPr>
              <a:t>“</a:t>
            </a:r>
            <a:r>
              <a:rPr sz="950" b="1" spc="25" dirty="0">
                <a:solidFill>
                  <a:srgbClr val="333333"/>
                </a:solidFill>
                <a:latin typeface="微软雅黑"/>
                <a:cs typeface="微软雅黑"/>
              </a:rPr>
              <a:t>桥接模式</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如图</a:t>
            </a:r>
            <a:r>
              <a:rPr sz="950" b="1" spc="-10" dirty="0">
                <a:solidFill>
                  <a:srgbClr val="333333"/>
                </a:solidFill>
                <a:latin typeface="Trebuchet MS"/>
                <a:cs typeface="Trebuchet MS"/>
              </a:rPr>
              <a:t>13-9</a:t>
            </a:r>
            <a:r>
              <a:rPr sz="950" b="1" spc="25" dirty="0">
                <a:solidFill>
                  <a:srgbClr val="333333"/>
                </a:solidFill>
                <a:latin typeface="微软雅黑"/>
                <a:cs typeface="微软雅黑"/>
              </a:rPr>
              <a:t>所示。然后设置成与 物理设备相同的网络参数（此处需要大家按照物理设备真实的网络参数来配置，图</a:t>
            </a:r>
            <a:r>
              <a:rPr sz="950" b="1" spc="-10" dirty="0">
                <a:solidFill>
                  <a:srgbClr val="333333"/>
                </a:solidFill>
                <a:latin typeface="Trebuchet MS"/>
                <a:cs typeface="Trebuchet MS"/>
              </a:rPr>
              <a:t>13-10</a:t>
            </a:r>
            <a:r>
              <a:rPr sz="950" b="1" spc="25" dirty="0">
                <a:solidFill>
                  <a:srgbClr val="333333"/>
                </a:solidFill>
                <a:latin typeface="微软雅黑"/>
                <a:cs typeface="微软雅黑"/>
              </a:rPr>
              <a:t>所示为以</a:t>
            </a:r>
            <a:r>
              <a:rPr sz="950" b="1" spc="65" dirty="0">
                <a:solidFill>
                  <a:srgbClr val="333333"/>
                </a:solidFill>
                <a:latin typeface="Trebuchet MS"/>
                <a:cs typeface="Trebuchet MS"/>
              </a:rPr>
              <a:t>DHCP </a:t>
            </a:r>
            <a:r>
              <a:rPr sz="950" b="1" spc="25" dirty="0">
                <a:solidFill>
                  <a:srgbClr val="333333"/>
                </a:solidFill>
                <a:latin typeface="微软雅黑"/>
                <a:cs typeface="微软雅黑"/>
              </a:rPr>
              <a:t>方式获取</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地址与网关等信息，重启网络服务后的效果如图</a:t>
            </a:r>
            <a:r>
              <a:rPr sz="950" b="1" spc="-10" dirty="0">
                <a:solidFill>
                  <a:srgbClr val="333333"/>
                </a:solidFill>
                <a:latin typeface="Trebuchet MS"/>
                <a:cs typeface="Trebuchet MS"/>
              </a:rPr>
              <a:t>13-11</a:t>
            </a:r>
            <a:r>
              <a:rPr sz="950" b="1" spc="25" dirty="0">
                <a:solidFill>
                  <a:srgbClr val="333333"/>
                </a:solidFill>
                <a:latin typeface="微软雅黑"/>
                <a:cs typeface="微软雅黑"/>
              </a:rPr>
              <a:t>所示）。</a:t>
            </a:r>
            <a:endParaRPr sz="950">
              <a:latin typeface="微软雅黑"/>
              <a:cs typeface="微软雅黑"/>
            </a:endParaRPr>
          </a:p>
        </p:txBody>
      </p:sp>
      <p:sp>
        <p:nvSpPr>
          <p:cNvPr id="8" name="object 8"/>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219</a:t>
            </a:fld>
            <a:endParaRPr sz="800">
              <a:latin typeface="小哥哥网恋吗"/>
              <a:cs typeface="小哥哥网恋吗"/>
            </a:endParaRPr>
          </a:p>
        </p:txBody>
      </p:sp>
      <p:sp>
        <p:nvSpPr>
          <p:cNvPr id="7" name="object 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083022"/>
            <a:ext cx="5651500" cy="3754754"/>
            <a:chOff x="959124" y="1083022"/>
            <a:chExt cx="5651500" cy="3754754"/>
          </a:xfrm>
        </p:grpSpPr>
        <p:sp>
          <p:nvSpPr>
            <p:cNvPr id="3" name="object 3"/>
            <p:cNvSpPr/>
            <p:nvPr/>
          </p:nvSpPr>
          <p:spPr>
            <a:xfrm>
              <a:off x="963889" y="1087787"/>
              <a:ext cx="5641975" cy="3745229"/>
            </a:xfrm>
            <a:custGeom>
              <a:avLst/>
              <a:gdLst/>
              <a:ahLst/>
              <a:cxnLst/>
              <a:rect l="l" t="t" r="r" b="b"/>
              <a:pathLst>
                <a:path w="5641975" h="3745229">
                  <a:moveTo>
                    <a:pt x="5620752" y="3745046"/>
                  </a:moveTo>
                  <a:lnTo>
                    <a:pt x="20659" y="3745046"/>
                  </a:lnTo>
                  <a:lnTo>
                    <a:pt x="17629" y="3744436"/>
                  </a:lnTo>
                  <a:lnTo>
                    <a:pt x="0" y="3724386"/>
                  </a:lnTo>
                  <a:lnTo>
                    <a:pt x="0" y="3721241"/>
                  </a:lnTo>
                  <a:lnTo>
                    <a:pt x="0" y="20640"/>
                  </a:lnTo>
                  <a:lnTo>
                    <a:pt x="20659" y="0"/>
                  </a:lnTo>
                  <a:lnTo>
                    <a:pt x="5620752" y="0"/>
                  </a:lnTo>
                  <a:lnTo>
                    <a:pt x="5641421" y="20640"/>
                  </a:lnTo>
                  <a:lnTo>
                    <a:pt x="5641421" y="3724386"/>
                  </a:lnTo>
                  <a:lnTo>
                    <a:pt x="5623792" y="3744436"/>
                  </a:lnTo>
                  <a:lnTo>
                    <a:pt x="5620752" y="3745046"/>
                  </a:lnTo>
                  <a:close/>
                </a:path>
              </a:pathLst>
            </a:custGeom>
            <a:solidFill>
              <a:srgbClr val="F8F8F8"/>
            </a:solidFill>
          </p:spPr>
          <p:txBody>
            <a:bodyPr wrap="square" lIns="0" tIns="0" rIns="0" bIns="0" rtlCol="0"/>
            <a:lstStyle/>
            <a:p>
              <a:endParaRPr/>
            </a:p>
          </p:txBody>
        </p:sp>
        <p:sp>
          <p:nvSpPr>
            <p:cNvPr id="4" name="object 4"/>
            <p:cNvSpPr/>
            <p:nvPr/>
          </p:nvSpPr>
          <p:spPr>
            <a:xfrm>
              <a:off x="963889" y="1087787"/>
              <a:ext cx="5641975" cy="3745229"/>
            </a:xfrm>
            <a:custGeom>
              <a:avLst/>
              <a:gdLst/>
              <a:ahLst/>
              <a:cxnLst/>
              <a:rect l="l" t="t" r="r" b="b"/>
              <a:pathLst>
                <a:path w="5641975" h="3745229">
                  <a:moveTo>
                    <a:pt x="0" y="3721241"/>
                  </a:moveTo>
                  <a:lnTo>
                    <a:pt x="0" y="23823"/>
                  </a:lnTo>
                  <a:lnTo>
                    <a:pt x="0" y="20640"/>
                  </a:lnTo>
                  <a:lnTo>
                    <a:pt x="600" y="17610"/>
                  </a:lnTo>
                  <a:lnTo>
                    <a:pt x="1810" y="14684"/>
                  </a:lnTo>
                  <a:lnTo>
                    <a:pt x="3020" y="11759"/>
                  </a:lnTo>
                  <a:lnTo>
                    <a:pt x="4745" y="9195"/>
                  </a:lnTo>
                  <a:lnTo>
                    <a:pt x="6975" y="6975"/>
                  </a:lnTo>
                  <a:lnTo>
                    <a:pt x="9214" y="4726"/>
                  </a:lnTo>
                  <a:lnTo>
                    <a:pt x="11787" y="3011"/>
                  </a:lnTo>
                  <a:lnTo>
                    <a:pt x="14703" y="1801"/>
                  </a:lnTo>
                  <a:lnTo>
                    <a:pt x="17629" y="600"/>
                  </a:lnTo>
                  <a:lnTo>
                    <a:pt x="20659" y="0"/>
                  </a:lnTo>
                  <a:lnTo>
                    <a:pt x="23823" y="0"/>
                  </a:lnTo>
                  <a:lnTo>
                    <a:pt x="5617597" y="0"/>
                  </a:lnTo>
                  <a:lnTo>
                    <a:pt x="5620752" y="0"/>
                  </a:lnTo>
                  <a:lnTo>
                    <a:pt x="5623792" y="600"/>
                  </a:lnTo>
                  <a:lnTo>
                    <a:pt x="5626717" y="1801"/>
                  </a:lnTo>
                  <a:lnTo>
                    <a:pt x="5629633" y="3011"/>
                  </a:lnTo>
                  <a:lnTo>
                    <a:pt x="5632206" y="4726"/>
                  </a:lnTo>
                  <a:lnTo>
                    <a:pt x="5634446" y="6975"/>
                  </a:lnTo>
                  <a:lnTo>
                    <a:pt x="5636675" y="9195"/>
                  </a:lnTo>
                  <a:lnTo>
                    <a:pt x="5638400" y="11759"/>
                  </a:lnTo>
                  <a:lnTo>
                    <a:pt x="5639610" y="14684"/>
                  </a:lnTo>
                  <a:lnTo>
                    <a:pt x="5640821" y="17610"/>
                  </a:lnTo>
                  <a:lnTo>
                    <a:pt x="5641421" y="20640"/>
                  </a:lnTo>
                  <a:lnTo>
                    <a:pt x="5641421" y="23823"/>
                  </a:lnTo>
                  <a:lnTo>
                    <a:pt x="5641421" y="3721241"/>
                  </a:lnTo>
                  <a:lnTo>
                    <a:pt x="5641421" y="3724386"/>
                  </a:lnTo>
                  <a:lnTo>
                    <a:pt x="5640821" y="3727397"/>
                  </a:lnTo>
                  <a:lnTo>
                    <a:pt x="5639610" y="3730323"/>
                  </a:lnTo>
                  <a:lnTo>
                    <a:pt x="5638400" y="3733248"/>
                  </a:lnTo>
                  <a:lnTo>
                    <a:pt x="5617597" y="3745065"/>
                  </a:lnTo>
                  <a:lnTo>
                    <a:pt x="23823" y="3745065"/>
                  </a:lnTo>
                  <a:lnTo>
                    <a:pt x="1810" y="3730323"/>
                  </a:lnTo>
                  <a:lnTo>
                    <a:pt x="600" y="3727397"/>
                  </a:lnTo>
                  <a:lnTo>
                    <a:pt x="0" y="3724386"/>
                  </a:lnTo>
                  <a:lnTo>
                    <a:pt x="0" y="3721241"/>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168797"/>
              <a:ext cx="5556250" cy="3602354"/>
            </a:xfrm>
            <a:custGeom>
              <a:avLst/>
              <a:gdLst/>
              <a:ahLst/>
              <a:cxnLst/>
              <a:rect l="l" t="t" r="r" b="b"/>
              <a:pathLst>
                <a:path w="5556250" h="3602354">
                  <a:moveTo>
                    <a:pt x="5555656" y="3602123"/>
                  </a:moveTo>
                  <a:lnTo>
                    <a:pt x="0" y="3602123"/>
                  </a:lnTo>
                  <a:lnTo>
                    <a:pt x="0" y="0"/>
                  </a:lnTo>
                  <a:lnTo>
                    <a:pt x="5555656" y="0"/>
                  </a:lnTo>
                  <a:lnTo>
                    <a:pt x="5555656" y="3602123"/>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5504677"/>
            <a:ext cx="5651500" cy="1010285"/>
            <a:chOff x="959124" y="5504677"/>
            <a:chExt cx="5651500" cy="1010285"/>
          </a:xfrm>
        </p:grpSpPr>
        <p:sp>
          <p:nvSpPr>
            <p:cNvPr id="7" name="object 7"/>
            <p:cNvSpPr/>
            <p:nvPr/>
          </p:nvSpPr>
          <p:spPr>
            <a:xfrm>
              <a:off x="963889" y="5509441"/>
              <a:ext cx="5641975" cy="1000760"/>
            </a:xfrm>
            <a:custGeom>
              <a:avLst/>
              <a:gdLst/>
              <a:ahLst/>
              <a:cxnLst/>
              <a:rect l="l" t="t" r="r" b="b"/>
              <a:pathLst>
                <a:path w="5641975" h="1000759">
                  <a:moveTo>
                    <a:pt x="5620752" y="1000570"/>
                  </a:moveTo>
                  <a:lnTo>
                    <a:pt x="20659" y="1000570"/>
                  </a:lnTo>
                  <a:lnTo>
                    <a:pt x="17629" y="999961"/>
                  </a:lnTo>
                  <a:lnTo>
                    <a:pt x="0" y="979911"/>
                  </a:lnTo>
                  <a:lnTo>
                    <a:pt x="0" y="976766"/>
                  </a:lnTo>
                  <a:lnTo>
                    <a:pt x="0" y="20640"/>
                  </a:lnTo>
                  <a:lnTo>
                    <a:pt x="20659" y="0"/>
                  </a:lnTo>
                  <a:lnTo>
                    <a:pt x="5620752" y="0"/>
                  </a:lnTo>
                  <a:lnTo>
                    <a:pt x="5641421" y="20640"/>
                  </a:lnTo>
                  <a:lnTo>
                    <a:pt x="5641421" y="979911"/>
                  </a:lnTo>
                  <a:lnTo>
                    <a:pt x="5623792" y="999961"/>
                  </a:lnTo>
                  <a:lnTo>
                    <a:pt x="5620752" y="1000570"/>
                  </a:lnTo>
                  <a:close/>
                </a:path>
              </a:pathLst>
            </a:custGeom>
            <a:solidFill>
              <a:srgbClr val="F8F8F8"/>
            </a:solidFill>
          </p:spPr>
          <p:txBody>
            <a:bodyPr wrap="square" lIns="0" tIns="0" rIns="0" bIns="0" rtlCol="0"/>
            <a:lstStyle/>
            <a:p>
              <a:endParaRPr/>
            </a:p>
          </p:txBody>
        </p:sp>
        <p:sp>
          <p:nvSpPr>
            <p:cNvPr id="8" name="object 8"/>
            <p:cNvSpPr/>
            <p:nvPr/>
          </p:nvSpPr>
          <p:spPr>
            <a:xfrm>
              <a:off x="963889" y="5509441"/>
              <a:ext cx="5641975" cy="1000760"/>
            </a:xfrm>
            <a:custGeom>
              <a:avLst/>
              <a:gdLst/>
              <a:ahLst/>
              <a:cxnLst/>
              <a:rect l="l" t="t" r="r" b="b"/>
              <a:pathLst>
                <a:path w="5641975" h="1000759">
                  <a:moveTo>
                    <a:pt x="0" y="976766"/>
                  </a:moveTo>
                  <a:lnTo>
                    <a:pt x="0" y="23823"/>
                  </a:lnTo>
                  <a:lnTo>
                    <a:pt x="0" y="20640"/>
                  </a:lnTo>
                  <a:lnTo>
                    <a:pt x="600" y="17591"/>
                  </a:lnTo>
                  <a:lnTo>
                    <a:pt x="1810" y="14665"/>
                  </a:lnTo>
                  <a:lnTo>
                    <a:pt x="3020" y="11740"/>
                  </a:lnTo>
                  <a:lnTo>
                    <a:pt x="4745" y="9157"/>
                  </a:lnTo>
                  <a:lnTo>
                    <a:pt x="6975" y="6946"/>
                  </a:lnTo>
                  <a:lnTo>
                    <a:pt x="9214" y="4707"/>
                  </a:lnTo>
                  <a:lnTo>
                    <a:pt x="11787" y="2992"/>
                  </a:lnTo>
                  <a:lnTo>
                    <a:pt x="14703" y="1782"/>
                  </a:lnTo>
                  <a:lnTo>
                    <a:pt x="17629" y="590"/>
                  </a:lnTo>
                  <a:lnTo>
                    <a:pt x="20659" y="0"/>
                  </a:lnTo>
                  <a:lnTo>
                    <a:pt x="23823" y="0"/>
                  </a:lnTo>
                  <a:lnTo>
                    <a:pt x="5617597" y="0"/>
                  </a:lnTo>
                  <a:lnTo>
                    <a:pt x="5620752" y="0"/>
                  </a:lnTo>
                  <a:lnTo>
                    <a:pt x="5623792" y="590"/>
                  </a:lnTo>
                  <a:lnTo>
                    <a:pt x="5626717" y="1782"/>
                  </a:lnTo>
                  <a:lnTo>
                    <a:pt x="5629633" y="2992"/>
                  </a:lnTo>
                  <a:lnTo>
                    <a:pt x="5632206" y="4707"/>
                  </a:lnTo>
                  <a:lnTo>
                    <a:pt x="5634446" y="6946"/>
                  </a:lnTo>
                  <a:lnTo>
                    <a:pt x="5636675" y="9157"/>
                  </a:lnTo>
                  <a:lnTo>
                    <a:pt x="5638400" y="11740"/>
                  </a:lnTo>
                  <a:lnTo>
                    <a:pt x="5639610" y="14665"/>
                  </a:lnTo>
                  <a:lnTo>
                    <a:pt x="5640821" y="17591"/>
                  </a:lnTo>
                  <a:lnTo>
                    <a:pt x="5641421" y="20640"/>
                  </a:lnTo>
                  <a:lnTo>
                    <a:pt x="5641421" y="23823"/>
                  </a:lnTo>
                  <a:lnTo>
                    <a:pt x="5641421" y="976766"/>
                  </a:lnTo>
                  <a:lnTo>
                    <a:pt x="5641421" y="979911"/>
                  </a:lnTo>
                  <a:lnTo>
                    <a:pt x="5640821" y="982941"/>
                  </a:lnTo>
                  <a:lnTo>
                    <a:pt x="5639610" y="985867"/>
                  </a:lnTo>
                  <a:lnTo>
                    <a:pt x="5638400" y="988792"/>
                  </a:lnTo>
                  <a:lnTo>
                    <a:pt x="5626717" y="998750"/>
                  </a:lnTo>
                  <a:lnTo>
                    <a:pt x="5623792" y="999961"/>
                  </a:lnTo>
                  <a:lnTo>
                    <a:pt x="5620752" y="1000570"/>
                  </a:lnTo>
                  <a:lnTo>
                    <a:pt x="5617597" y="1000589"/>
                  </a:lnTo>
                  <a:lnTo>
                    <a:pt x="23823" y="1000589"/>
                  </a:lnTo>
                  <a:lnTo>
                    <a:pt x="20659" y="1000570"/>
                  </a:lnTo>
                  <a:lnTo>
                    <a:pt x="17629" y="999961"/>
                  </a:lnTo>
                  <a:lnTo>
                    <a:pt x="14703" y="998750"/>
                  </a:lnTo>
                  <a:lnTo>
                    <a:pt x="11787" y="997559"/>
                  </a:lnTo>
                  <a:lnTo>
                    <a:pt x="1810" y="985867"/>
                  </a:lnTo>
                  <a:lnTo>
                    <a:pt x="600" y="982941"/>
                  </a:lnTo>
                  <a:lnTo>
                    <a:pt x="0" y="979911"/>
                  </a:lnTo>
                  <a:lnTo>
                    <a:pt x="0" y="97676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5590452"/>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7753622"/>
            <a:ext cx="5651500" cy="1353185"/>
            <a:chOff x="959124" y="7753622"/>
            <a:chExt cx="5651500" cy="1353185"/>
          </a:xfrm>
        </p:grpSpPr>
        <p:sp>
          <p:nvSpPr>
            <p:cNvPr id="11" name="object 11"/>
            <p:cNvSpPr/>
            <p:nvPr/>
          </p:nvSpPr>
          <p:spPr>
            <a:xfrm>
              <a:off x="963889" y="7758386"/>
              <a:ext cx="5641975" cy="1343660"/>
            </a:xfrm>
            <a:custGeom>
              <a:avLst/>
              <a:gdLst/>
              <a:ahLst/>
              <a:cxnLst/>
              <a:rect l="l" t="t" r="r" b="b"/>
              <a:pathLst>
                <a:path w="5641975" h="1343659">
                  <a:moveTo>
                    <a:pt x="5620752" y="1343630"/>
                  </a:moveTo>
                  <a:lnTo>
                    <a:pt x="20659" y="1343630"/>
                  </a:lnTo>
                  <a:lnTo>
                    <a:pt x="17629" y="1343020"/>
                  </a:lnTo>
                  <a:lnTo>
                    <a:pt x="0" y="1322970"/>
                  </a:lnTo>
                  <a:lnTo>
                    <a:pt x="0" y="1319825"/>
                  </a:lnTo>
                  <a:lnTo>
                    <a:pt x="0" y="20640"/>
                  </a:lnTo>
                  <a:lnTo>
                    <a:pt x="20659" y="0"/>
                  </a:lnTo>
                  <a:lnTo>
                    <a:pt x="5620752" y="0"/>
                  </a:lnTo>
                  <a:lnTo>
                    <a:pt x="5641421" y="20640"/>
                  </a:lnTo>
                  <a:lnTo>
                    <a:pt x="5641421" y="1322970"/>
                  </a:lnTo>
                  <a:lnTo>
                    <a:pt x="5623792" y="1343020"/>
                  </a:lnTo>
                  <a:lnTo>
                    <a:pt x="5620752" y="1343630"/>
                  </a:lnTo>
                  <a:close/>
                </a:path>
              </a:pathLst>
            </a:custGeom>
            <a:solidFill>
              <a:srgbClr val="F8F8F8"/>
            </a:solidFill>
          </p:spPr>
          <p:txBody>
            <a:bodyPr wrap="square" lIns="0" tIns="0" rIns="0" bIns="0" rtlCol="0"/>
            <a:lstStyle/>
            <a:p>
              <a:endParaRPr/>
            </a:p>
          </p:txBody>
        </p:sp>
        <p:sp>
          <p:nvSpPr>
            <p:cNvPr id="12" name="object 12"/>
            <p:cNvSpPr/>
            <p:nvPr/>
          </p:nvSpPr>
          <p:spPr>
            <a:xfrm>
              <a:off x="963889" y="7758386"/>
              <a:ext cx="5641975" cy="1343660"/>
            </a:xfrm>
            <a:custGeom>
              <a:avLst/>
              <a:gdLst/>
              <a:ahLst/>
              <a:cxnLst/>
              <a:rect l="l" t="t" r="r" b="b"/>
              <a:pathLst>
                <a:path w="5641975" h="1343659">
                  <a:moveTo>
                    <a:pt x="0" y="1319825"/>
                  </a:moveTo>
                  <a:lnTo>
                    <a:pt x="0" y="23823"/>
                  </a:lnTo>
                  <a:lnTo>
                    <a:pt x="0" y="20640"/>
                  </a:lnTo>
                  <a:lnTo>
                    <a:pt x="600" y="17610"/>
                  </a:lnTo>
                  <a:lnTo>
                    <a:pt x="1810" y="14684"/>
                  </a:lnTo>
                  <a:lnTo>
                    <a:pt x="3020" y="11759"/>
                  </a:lnTo>
                  <a:lnTo>
                    <a:pt x="4745" y="9176"/>
                  </a:lnTo>
                  <a:lnTo>
                    <a:pt x="6975" y="6956"/>
                  </a:lnTo>
                  <a:lnTo>
                    <a:pt x="9214" y="4707"/>
                  </a:lnTo>
                  <a:lnTo>
                    <a:pt x="11787" y="2992"/>
                  </a:lnTo>
                  <a:lnTo>
                    <a:pt x="14703" y="1801"/>
                  </a:lnTo>
                  <a:lnTo>
                    <a:pt x="17629" y="600"/>
                  </a:lnTo>
                  <a:lnTo>
                    <a:pt x="20659" y="0"/>
                  </a:lnTo>
                  <a:lnTo>
                    <a:pt x="23823" y="0"/>
                  </a:lnTo>
                  <a:lnTo>
                    <a:pt x="5617597" y="0"/>
                  </a:lnTo>
                  <a:lnTo>
                    <a:pt x="5620752" y="0"/>
                  </a:lnTo>
                  <a:lnTo>
                    <a:pt x="5623792" y="600"/>
                  </a:lnTo>
                  <a:lnTo>
                    <a:pt x="5626717" y="1801"/>
                  </a:lnTo>
                  <a:lnTo>
                    <a:pt x="5629633" y="2992"/>
                  </a:lnTo>
                  <a:lnTo>
                    <a:pt x="5632206" y="4707"/>
                  </a:lnTo>
                  <a:lnTo>
                    <a:pt x="5634446" y="6956"/>
                  </a:lnTo>
                  <a:lnTo>
                    <a:pt x="5636675" y="9176"/>
                  </a:lnTo>
                  <a:lnTo>
                    <a:pt x="5638400" y="11759"/>
                  </a:lnTo>
                  <a:lnTo>
                    <a:pt x="5639610" y="14684"/>
                  </a:lnTo>
                  <a:lnTo>
                    <a:pt x="5640821" y="17610"/>
                  </a:lnTo>
                  <a:lnTo>
                    <a:pt x="5641421" y="20640"/>
                  </a:lnTo>
                  <a:lnTo>
                    <a:pt x="5641421" y="23823"/>
                  </a:lnTo>
                  <a:lnTo>
                    <a:pt x="5641421" y="1319825"/>
                  </a:lnTo>
                  <a:lnTo>
                    <a:pt x="5641421" y="1322970"/>
                  </a:lnTo>
                  <a:lnTo>
                    <a:pt x="5640821" y="1326000"/>
                  </a:lnTo>
                  <a:lnTo>
                    <a:pt x="5617597" y="1343649"/>
                  </a:lnTo>
                  <a:lnTo>
                    <a:pt x="23823" y="1343649"/>
                  </a:lnTo>
                  <a:lnTo>
                    <a:pt x="0" y="1322970"/>
                  </a:lnTo>
                  <a:lnTo>
                    <a:pt x="0" y="131982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7839397"/>
              <a:ext cx="5556250" cy="1200785"/>
            </a:xfrm>
            <a:custGeom>
              <a:avLst/>
              <a:gdLst/>
              <a:ahLst/>
              <a:cxnLst/>
              <a:rect l="l" t="t" r="r" b="b"/>
              <a:pathLst>
                <a:path w="5556250" h="1200784">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sp>
        <p:nvSpPr>
          <p:cNvPr id="14" name="object 14"/>
          <p:cNvSpPr txBox="1"/>
          <p:nvPr/>
        </p:nvSpPr>
        <p:spPr>
          <a:xfrm>
            <a:off x="806724" y="332761"/>
            <a:ext cx="5987415" cy="9288145"/>
          </a:xfrm>
          <a:prstGeom prst="rect">
            <a:avLst/>
          </a:prstGeom>
        </p:spPr>
        <p:txBody>
          <a:bodyPr vert="horz" wrap="square" lIns="0" tIns="12065" rIns="0" bIns="0" rtlCol="0">
            <a:spAutoFit/>
          </a:bodyPr>
          <a:lstStyle/>
          <a:p>
            <a:pPr marL="152400" marR="144780">
              <a:lnSpc>
                <a:spcPct val="131600"/>
              </a:lnSpc>
              <a:spcBef>
                <a:spcPts val="95"/>
              </a:spcBef>
            </a:pPr>
            <a:r>
              <a:rPr sz="950" spc="25" dirty="0">
                <a:solidFill>
                  <a:srgbClr val="333333"/>
                </a:solidFill>
                <a:latin typeface="微软雅黑"/>
                <a:cs typeface="微软雅黑"/>
              </a:rPr>
              <a:t>在填写完毕后记得要先保存再退出，然后切换至指定的普通用户身份，此时就可以用</a:t>
            </a:r>
            <a:r>
              <a:rPr sz="950" spc="75" dirty="0">
                <a:solidFill>
                  <a:srgbClr val="333333"/>
                </a:solidFill>
                <a:latin typeface="Trebuchet MS"/>
                <a:cs typeface="Trebuchet MS"/>
              </a:rPr>
              <a:t>sudo</a:t>
            </a:r>
            <a:r>
              <a:rPr sz="950" spc="-35" dirty="0">
                <a:solidFill>
                  <a:srgbClr val="333333"/>
                </a:solidFill>
                <a:latin typeface="Trebuchet MS"/>
                <a:cs typeface="Trebuchet MS"/>
              </a:rPr>
              <a:t> -l</a:t>
            </a:r>
            <a:r>
              <a:rPr sz="950" spc="25" dirty="0">
                <a:solidFill>
                  <a:srgbClr val="333333"/>
                </a:solidFill>
                <a:latin typeface="微软雅黑"/>
                <a:cs typeface="微软雅黑"/>
              </a:rPr>
              <a:t>命令查看</a:t>
            </a:r>
            <a:r>
              <a:rPr sz="950" spc="-590" dirty="0">
                <a:solidFill>
                  <a:srgbClr val="333333"/>
                </a:solidFill>
                <a:latin typeface="微软雅黑"/>
                <a:cs typeface="微软雅黑"/>
              </a:rPr>
              <a:t>到</a:t>
            </a:r>
            <a:r>
              <a:rPr sz="1200" baseline="34722" dirty="0">
                <a:latin typeface="小哥哥网恋吗"/>
                <a:cs typeface="小哥哥网恋吗"/>
              </a:rPr>
              <a:t>5/20 </a:t>
            </a:r>
            <a:r>
              <a:rPr sz="950" spc="25" dirty="0">
                <a:solidFill>
                  <a:srgbClr val="333333"/>
                </a:solidFill>
                <a:latin typeface="微软雅黑"/>
                <a:cs typeface="微软雅黑"/>
              </a:rPr>
              <a:t>所有可执行的命令了（下面的命令中，验证的是该普通用户的密码，而不是</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管理员的密码，请读者 不要搞混了）：</a:t>
            </a:r>
            <a:endParaRPr sz="950">
              <a:latin typeface="微软雅黑"/>
              <a:cs typeface="微软雅黑"/>
            </a:endParaRPr>
          </a:p>
          <a:p>
            <a:pPr>
              <a:lnSpc>
                <a:spcPct val="100000"/>
              </a:lnSpc>
              <a:spcBef>
                <a:spcPts val="45"/>
              </a:spcBef>
            </a:pPr>
            <a:endParaRPr sz="900">
              <a:latin typeface="微软雅黑"/>
              <a:cs typeface="微软雅黑"/>
            </a:endParaRPr>
          </a:p>
          <a:p>
            <a:pPr marL="276225" marR="3284854">
              <a:lnSpc>
                <a:spcPct val="1324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su</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sudo</a:t>
            </a:r>
            <a:r>
              <a:rPr sz="850" spc="5" dirty="0">
                <a:solidFill>
                  <a:srgbClr val="333333"/>
                </a:solidFill>
                <a:latin typeface="Lucida Console"/>
                <a:cs typeface="Lucida Console"/>
              </a:rPr>
              <a:t> </a:t>
            </a:r>
            <a:r>
              <a:rPr sz="850" spc="15" dirty="0">
                <a:solidFill>
                  <a:srgbClr val="333333"/>
                </a:solidFill>
                <a:latin typeface="Lucida Console"/>
                <a:cs typeface="Lucida Console"/>
              </a:rPr>
              <a:t>-l</a:t>
            </a:r>
            <a:endParaRPr sz="850">
              <a:latin typeface="Lucida Console"/>
              <a:cs typeface="Lucida Console"/>
            </a:endParaRPr>
          </a:p>
          <a:p>
            <a:pPr marL="276225" marR="1269365">
              <a:lnSpc>
                <a:spcPct val="132400"/>
              </a:lnSpc>
            </a:pPr>
            <a:r>
              <a:rPr sz="850" spc="15" dirty="0">
                <a:solidFill>
                  <a:srgbClr val="333333"/>
                </a:solidFill>
                <a:latin typeface="Lucida Console"/>
                <a:cs typeface="Lucida Console"/>
              </a:rPr>
              <a:t>We trust you have received the usual lecture from the local System </a:t>
            </a:r>
            <a:r>
              <a:rPr sz="850" spc="-500" dirty="0">
                <a:solidFill>
                  <a:srgbClr val="333333"/>
                </a:solidFill>
                <a:latin typeface="Lucida Console"/>
                <a:cs typeface="Lucida Console"/>
              </a:rPr>
              <a:t> </a:t>
            </a:r>
            <a:r>
              <a:rPr sz="850" spc="15" dirty="0">
                <a:solidFill>
                  <a:srgbClr val="333333"/>
                </a:solidFill>
                <a:latin typeface="Lucida Console"/>
                <a:cs typeface="Lucida Console"/>
              </a:rPr>
              <a:t>Administrator.</a:t>
            </a:r>
            <a:r>
              <a:rPr sz="850" spc="10" dirty="0">
                <a:solidFill>
                  <a:srgbClr val="333333"/>
                </a:solidFill>
                <a:latin typeface="Lucida Console"/>
                <a:cs typeface="Lucida Console"/>
              </a:rPr>
              <a:t> </a:t>
            </a:r>
            <a:r>
              <a:rPr sz="850" spc="15" dirty="0">
                <a:solidFill>
                  <a:srgbClr val="333333"/>
                </a:solidFill>
                <a:latin typeface="Lucida Console"/>
                <a:cs typeface="Lucida Console"/>
              </a:rPr>
              <a:t>It usually boils down to these three things:</a:t>
            </a:r>
            <a:endParaRPr sz="850">
              <a:latin typeface="Lucida Console"/>
              <a:cs typeface="Lucida Console"/>
            </a:endParaRPr>
          </a:p>
          <a:p>
            <a:pPr>
              <a:lnSpc>
                <a:spcPct val="100000"/>
              </a:lnSpc>
            </a:pPr>
            <a:endParaRPr sz="900">
              <a:latin typeface="Lucida Console"/>
              <a:cs typeface="Lucida Console"/>
            </a:endParaRPr>
          </a:p>
          <a:p>
            <a:pPr marL="544830" marR="3150235">
              <a:lnSpc>
                <a:spcPct val="132400"/>
              </a:lnSpc>
              <a:spcBef>
                <a:spcPts val="450"/>
              </a:spcBef>
            </a:pPr>
            <a:r>
              <a:rPr sz="850" spc="15" dirty="0">
                <a:solidFill>
                  <a:srgbClr val="333333"/>
                </a:solidFill>
                <a:latin typeface="Lucida Console"/>
                <a:cs typeface="Lucida Console"/>
              </a:rPr>
              <a:t>#1)</a:t>
            </a:r>
            <a:r>
              <a:rPr sz="850" spc="5" dirty="0">
                <a:solidFill>
                  <a:srgbClr val="333333"/>
                </a:solidFill>
                <a:latin typeface="Lucida Console"/>
                <a:cs typeface="Lucida Console"/>
              </a:rPr>
              <a:t> </a:t>
            </a:r>
            <a:r>
              <a:rPr sz="850" spc="15" dirty="0">
                <a:solidFill>
                  <a:srgbClr val="333333"/>
                </a:solidFill>
                <a:latin typeface="Lucida Console"/>
                <a:cs typeface="Lucida Console"/>
              </a:rPr>
              <a:t>Respect</a:t>
            </a:r>
            <a:r>
              <a:rPr sz="850" spc="5" dirty="0">
                <a:solidFill>
                  <a:srgbClr val="333333"/>
                </a:solidFill>
                <a:latin typeface="Lucida Console"/>
                <a:cs typeface="Lucida Console"/>
              </a:rPr>
              <a:t> </a:t>
            </a:r>
            <a:r>
              <a:rPr sz="850" spc="15" dirty="0">
                <a:solidFill>
                  <a:srgbClr val="333333"/>
                </a:solidFill>
                <a:latin typeface="Lucida Console"/>
                <a:cs typeface="Lucida Console"/>
              </a:rPr>
              <a:t>the</a:t>
            </a:r>
            <a:r>
              <a:rPr sz="850" spc="5" dirty="0">
                <a:solidFill>
                  <a:srgbClr val="333333"/>
                </a:solidFill>
                <a:latin typeface="Lucida Console"/>
                <a:cs typeface="Lucida Console"/>
              </a:rPr>
              <a:t> </a:t>
            </a:r>
            <a:r>
              <a:rPr sz="850" spc="15" dirty="0">
                <a:solidFill>
                  <a:srgbClr val="333333"/>
                </a:solidFill>
                <a:latin typeface="Lucida Console"/>
                <a:cs typeface="Lucida Console"/>
              </a:rPr>
              <a:t>privacy</a:t>
            </a:r>
            <a:r>
              <a:rPr sz="850" spc="5" dirty="0">
                <a:solidFill>
                  <a:srgbClr val="333333"/>
                </a:solidFill>
                <a:latin typeface="Lucida Console"/>
                <a:cs typeface="Lucida Console"/>
              </a:rPr>
              <a:t> </a:t>
            </a:r>
            <a:r>
              <a:rPr sz="850" spc="15" dirty="0">
                <a:solidFill>
                  <a:srgbClr val="333333"/>
                </a:solidFill>
                <a:latin typeface="Lucida Console"/>
                <a:cs typeface="Lucida Console"/>
              </a:rPr>
              <a:t>of</a:t>
            </a:r>
            <a:r>
              <a:rPr sz="850" spc="5" dirty="0">
                <a:solidFill>
                  <a:srgbClr val="333333"/>
                </a:solidFill>
                <a:latin typeface="Lucida Console"/>
                <a:cs typeface="Lucida Console"/>
              </a:rPr>
              <a:t> </a:t>
            </a:r>
            <a:r>
              <a:rPr sz="850" spc="15" dirty="0">
                <a:solidFill>
                  <a:srgbClr val="333333"/>
                </a:solidFill>
                <a:latin typeface="Lucida Console"/>
                <a:cs typeface="Lucida Console"/>
              </a:rPr>
              <a:t>others. </a:t>
            </a:r>
            <a:r>
              <a:rPr sz="850" spc="-495" dirty="0">
                <a:solidFill>
                  <a:srgbClr val="333333"/>
                </a:solidFill>
                <a:latin typeface="Lucida Console"/>
                <a:cs typeface="Lucida Console"/>
              </a:rPr>
              <a:t> </a:t>
            </a:r>
            <a:r>
              <a:rPr sz="850" spc="15" dirty="0">
                <a:solidFill>
                  <a:srgbClr val="333333"/>
                </a:solidFill>
                <a:latin typeface="Lucida Console"/>
                <a:cs typeface="Lucida Console"/>
              </a:rPr>
              <a:t>#2)</a:t>
            </a:r>
            <a:r>
              <a:rPr sz="850" spc="10" dirty="0">
                <a:solidFill>
                  <a:srgbClr val="333333"/>
                </a:solidFill>
                <a:latin typeface="Lucida Console"/>
                <a:cs typeface="Lucida Console"/>
              </a:rPr>
              <a:t> </a:t>
            </a:r>
            <a:r>
              <a:rPr sz="850" spc="15" dirty="0">
                <a:solidFill>
                  <a:srgbClr val="333333"/>
                </a:solidFill>
                <a:latin typeface="Lucida Console"/>
                <a:cs typeface="Lucida Console"/>
              </a:rPr>
              <a:t>Think</a:t>
            </a:r>
            <a:r>
              <a:rPr sz="850" spc="5" dirty="0">
                <a:solidFill>
                  <a:srgbClr val="333333"/>
                </a:solidFill>
                <a:latin typeface="Lucida Console"/>
                <a:cs typeface="Lucida Console"/>
              </a:rPr>
              <a:t> </a:t>
            </a:r>
            <a:r>
              <a:rPr sz="850" spc="15" dirty="0">
                <a:solidFill>
                  <a:srgbClr val="333333"/>
                </a:solidFill>
                <a:latin typeface="Lucida Console"/>
                <a:cs typeface="Lucida Console"/>
              </a:rPr>
              <a:t>before</a:t>
            </a:r>
            <a:r>
              <a:rPr sz="850" spc="10" dirty="0">
                <a:solidFill>
                  <a:srgbClr val="333333"/>
                </a:solidFill>
                <a:latin typeface="Lucida Console"/>
                <a:cs typeface="Lucida Console"/>
              </a:rPr>
              <a:t> </a:t>
            </a:r>
            <a:r>
              <a:rPr sz="850" spc="15" dirty="0">
                <a:solidFill>
                  <a:srgbClr val="333333"/>
                </a:solidFill>
                <a:latin typeface="Lucida Console"/>
                <a:cs typeface="Lucida Console"/>
              </a:rPr>
              <a:t>you</a:t>
            </a:r>
            <a:r>
              <a:rPr sz="850" spc="10" dirty="0">
                <a:solidFill>
                  <a:srgbClr val="333333"/>
                </a:solidFill>
                <a:latin typeface="Lucida Console"/>
                <a:cs typeface="Lucida Console"/>
              </a:rPr>
              <a:t> </a:t>
            </a:r>
            <a:r>
              <a:rPr sz="850" spc="15" dirty="0">
                <a:solidFill>
                  <a:srgbClr val="333333"/>
                </a:solidFill>
                <a:latin typeface="Lucida Console"/>
                <a:cs typeface="Lucida Console"/>
              </a:rPr>
              <a:t>type.</a:t>
            </a:r>
            <a:endParaRPr sz="850">
              <a:latin typeface="Lucida Console"/>
              <a:cs typeface="Lucida Console"/>
            </a:endParaRPr>
          </a:p>
          <a:p>
            <a:pPr marL="544830">
              <a:lnSpc>
                <a:spcPct val="100000"/>
              </a:lnSpc>
              <a:spcBef>
                <a:spcPts val="330"/>
              </a:spcBef>
            </a:pPr>
            <a:r>
              <a:rPr sz="850" spc="15" dirty="0">
                <a:solidFill>
                  <a:srgbClr val="333333"/>
                </a:solidFill>
                <a:latin typeface="Lucida Console"/>
                <a:cs typeface="Lucida Console"/>
              </a:rPr>
              <a:t>#3)</a:t>
            </a:r>
            <a:r>
              <a:rPr sz="850" spc="10" dirty="0">
                <a:solidFill>
                  <a:srgbClr val="333333"/>
                </a:solidFill>
                <a:latin typeface="Lucida Console"/>
                <a:cs typeface="Lucida Console"/>
              </a:rPr>
              <a:t> </a:t>
            </a:r>
            <a:r>
              <a:rPr sz="850" spc="15" dirty="0">
                <a:solidFill>
                  <a:srgbClr val="333333"/>
                </a:solidFill>
                <a:latin typeface="Lucida Console"/>
                <a:cs typeface="Lucida Console"/>
              </a:rPr>
              <a:t>With</a:t>
            </a:r>
            <a:r>
              <a:rPr sz="850" spc="10" dirty="0">
                <a:solidFill>
                  <a:srgbClr val="333333"/>
                </a:solidFill>
                <a:latin typeface="Lucida Console"/>
                <a:cs typeface="Lucida Console"/>
              </a:rPr>
              <a:t> </a:t>
            </a:r>
            <a:r>
              <a:rPr sz="850" spc="15" dirty="0">
                <a:solidFill>
                  <a:srgbClr val="333333"/>
                </a:solidFill>
                <a:latin typeface="Lucida Console"/>
                <a:cs typeface="Lucida Console"/>
              </a:rPr>
              <a:t>great</a:t>
            </a:r>
            <a:r>
              <a:rPr sz="850" spc="10" dirty="0">
                <a:solidFill>
                  <a:srgbClr val="333333"/>
                </a:solidFill>
                <a:latin typeface="Lucida Console"/>
                <a:cs typeface="Lucida Console"/>
              </a:rPr>
              <a:t> </a:t>
            </a:r>
            <a:r>
              <a:rPr sz="850" spc="15" dirty="0">
                <a:solidFill>
                  <a:srgbClr val="333333"/>
                </a:solidFill>
                <a:latin typeface="Lucida Console"/>
                <a:cs typeface="Lucida Console"/>
              </a:rPr>
              <a:t>power</a:t>
            </a:r>
            <a:r>
              <a:rPr sz="850" spc="10" dirty="0">
                <a:solidFill>
                  <a:srgbClr val="333333"/>
                </a:solidFill>
                <a:latin typeface="Lucida Console"/>
                <a:cs typeface="Lucida Console"/>
              </a:rPr>
              <a:t> </a:t>
            </a:r>
            <a:r>
              <a:rPr sz="850" spc="15" dirty="0">
                <a:solidFill>
                  <a:srgbClr val="333333"/>
                </a:solidFill>
                <a:latin typeface="Lucida Console"/>
                <a:cs typeface="Lucida Console"/>
              </a:rPr>
              <a:t>comes great</a:t>
            </a:r>
            <a:r>
              <a:rPr sz="850" spc="10" dirty="0">
                <a:solidFill>
                  <a:srgbClr val="333333"/>
                </a:solidFill>
                <a:latin typeface="Lucida Console"/>
                <a:cs typeface="Lucida Console"/>
              </a:rPr>
              <a:t> </a:t>
            </a:r>
            <a:r>
              <a:rPr sz="850" spc="15" dirty="0">
                <a:solidFill>
                  <a:srgbClr val="333333"/>
                </a:solidFill>
                <a:latin typeface="Lucida Console"/>
                <a:cs typeface="Lucida Console"/>
              </a:rPr>
              <a:t>responsibility.</a:t>
            </a:r>
            <a:endParaRPr sz="850">
              <a:latin typeface="Lucida Console"/>
              <a:cs typeface="Lucida Console"/>
            </a:endParaRPr>
          </a:p>
          <a:p>
            <a:pPr>
              <a:lnSpc>
                <a:spcPct val="100000"/>
              </a:lnSpc>
            </a:pPr>
            <a:endParaRPr sz="900">
              <a:latin typeface="Lucida Console"/>
              <a:cs typeface="Lucida Console"/>
            </a:endParaRPr>
          </a:p>
          <a:p>
            <a:pPr marL="276225">
              <a:lnSpc>
                <a:spcPct val="100000"/>
              </a:lnSpc>
              <a:spcBef>
                <a:spcPts val="785"/>
              </a:spcBef>
            </a:pPr>
            <a:r>
              <a:rPr sz="850" spc="15" dirty="0">
                <a:solidFill>
                  <a:srgbClr val="333333"/>
                </a:solidFill>
                <a:latin typeface="Lucida Console"/>
                <a:cs typeface="Lucida Console"/>
              </a:rPr>
              <a:t>[sudo]</a:t>
            </a:r>
            <a:r>
              <a:rPr sz="850" spc="10" dirty="0">
                <a:solidFill>
                  <a:srgbClr val="333333"/>
                </a:solidFill>
                <a:latin typeface="Lucida Console"/>
                <a:cs typeface="Lucida Console"/>
              </a:rPr>
              <a:t> </a:t>
            </a:r>
            <a:r>
              <a:rPr sz="850" spc="15" dirty="0">
                <a:solidFill>
                  <a:srgbClr val="333333"/>
                </a:solidFill>
                <a:latin typeface="Lucida Console"/>
                <a:cs typeface="Lucida Console"/>
              </a:rPr>
              <a:t>password for linuxprobe:</a:t>
            </a:r>
            <a:r>
              <a:rPr sz="850" spc="10" dirty="0">
                <a:solidFill>
                  <a:srgbClr val="333333"/>
                </a:solidFill>
                <a:latin typeface="Lucida Console"/>
                <a:cs typeface="Lucida Console"/>
              </a:rPr>
              <a:t> </a:t>
            </a:r>
            <a:r>
              <a:rPr sz="850" spc="25" dirty="0">
                <a:solidFill>
                  <a:srgbClr val="333333"/>
                </a:solidFill>
                <a:latin typeface="新宋体"/>
                <a:cs typeface="新宋体"/>
              </a:rPr>
              <a:t>此处输入</a:t>
            </a:r>
            <a:r>
              <a:rPr sz="850" spc="15" dirty="0">
                <a:solidFill>
                  <a:srgbClr val="333333"/>
                </a:solidFill>
                <a:latin typeface="Lucida Console"/>
                <a:cs typeface="Lucida Console"/>
              </a:rPr>
              <a:t>linuxprobe</a:t>
            </a:r>
            <a:r>
              <a:rPr sz="850" spc="25" dirty="0">
                <a:solidFill>
                  <a:srgbClr val="333333"/>
                </a:solidFill>
                <a:latin typeface="新宋体"/>
                <a:cs typeface="新宋体"/>
              </a:rPr>
              <a:t>用户的密码</a:t>
            </a:r>
            <a:endParaRPr sz="850">
              <a:latin typeface="新宋体"/>
              <a:cs typeface="新宋体"/>
            </a:endParaRPr>
          </a:p>
          <a:p>
            <a:pPr marL="276225">
              <a:lnSpc>
                <a:spcPct val="100000"/>
              </a:lnSpc>
              <a:spcBef>
                <a:spcPts val="330"/>
              </a:spcBef>
            </a:pPr>
            <a:r>
              <a:rPr sz="850" spc="15" dirty="0">
                <a:solidFill>
                  <a:srgbClr val="333333"/>
                </a:solidFill>
                <a:latin typeface="Lucida Console"/>
                <a:cs typeface="Lucida Console"/>
              </a:rPr>
              <a:t>Matching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Defaults entries</a:t>
            </a:r>
            <a:r>
              <a:rPr sz="850" spc="10" dirty="0">
                <a:solidFill>
                  <a:srgbClr val="333333"/>
                </a:solidFill>
                <a:latin typeface="Lucida Console"/>
                <a:cs typeface="Lucida Console"/>
              </a:rPr>
              <a:t> </a:t>
            </a:r>
            <a:r>
              <a:rPr sz="850" spc="15" dirty="0">
                <a:solidFill>
                  <a:srgbClr val="333333"/>
                </a:solidFill>
                <a:latin typeface="Lucida Console"/>
                <a:cs typeface="Lucida Console"/>
              </a:rPr>
              <a:t>for 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on localhost:</a:t>
            </a:r>
            <a:endParaRPr sz="850">
              <a:latin typeface="Lucida Console"/>
              <a:cs typeface="Lucida Console"/>
            </a:endParaRPr>
          </a:p>
          <a:p>
            <a:pPr marL="544830" marR="396240">
              <a:lnSpc>
                <a:spcPct val="132400"/>
              </a:lnSpc>
            </a:pPr>
            <a:r>
              <a:rPr sz="850" spc="15" dirty="0">
                <a:solidFill>
                  <a:srgbClr val="333333"/>
                </a:solidFill>
                <a:latin typeface="Lucida Console"/>
                <a:cs typeface="Lucida Console"/>
              </a:rPr>
              <a:t>!visiblepw,</a:t>
            </a:r>
            <a:r>
              <a:rPr sz="850" spc="20" dirty="0">
                <a:solidFill>
                  <a:srgbClr val="333333"/>
                </a:solidFill>
                <a:latin typeface="Lucida Console"/>
                <a:cs typeface="Lucida Console"/>
              </a:rPr>
              <a:t> </a:t>
            </a:r>
            <a:r>
              <a:rPr sz="850" spc="15" dirty="0">
                <a:solidFill>
                  <a:srgbClr val="333333"/>
                </a:solidFill>
                <a:latin typeface="Lucida Console"/>
                <a:cs typeface="Lucida Console"/>
              </a:rPr>
              <a:t>always_set_home,</a:t>
            </a:r>
            <a:r>
              <a:rPr sz="850" spc="25" dirty="0">
                <a:solidFill>
                  <a:srgbClr val="333333"/>
                </a:solidFill>
                <a:latin typeface="Lucida Console"/>
                <a:cs typeface="Lucida Console"/>
              </a:rPr>
              <a:t> </a:t>
            </a:r>
            <a:r>
              <a:rPr sz="850" spc="15" dirty="0">
                <a:solidFill>
                  <a:srgbClr val="333333"/>
                </a:solidFill>
                <a:latin typeface="Lucida Console"/>
                <a:cs typeface="Lucida Console"/>
              </a:rPr>
              <a:t>match_group_by_gid,</a:t>
            </a:r>
            <a:r>
              <a:rPr sz="850" spc="25" dirty="0">
                <a:solidFill>
                  <a:srgbClr val="333333"/>
                </a:solidFill>
                <a:latin typeface="Lucida Console"/>
                <a:cs typeface="Lucida Console"/>
              </a:rPr>
              <a:t> </a:t>
            </a:r>
            <a:r>
              <a:rPr sz="850" spc="15" dirty="0">
                <a:solidFill>
                  <a:srgbClr val="333333"/>
                </a:solidFill>
                <a:latin typeface="Lucida Console"/>
                <a:cs typeface="Lucida Console"/>
              </a:rPr>
              <a:t>always_query_group_plugin, </a:t>
            </a:r>
            <a:r>
              <a:rPr sz="850" spc="-495" dirty="0">
                <a:solidFill>
                  <a:srgbClr val="333333"/>
                </a:solidFill>
                <a:latin typeface="Lucida Console"/>
                <a:cs typeface="Lucida Console"/>
              </a:rPr>
              <a:t> </a:t>
            </a:r>
            <a:r>
              <a:rPr sz="850" spc="15" dirty="0">
                <a:solidFill>
                  <a:srgbClr val="333333"/>
                </a:solidFill>
                <a:latin typeface="Lucida Console"/>
                <a:cs typeface="Lucida Console"/>
              </a:rPr>
              <a:t>env_reset, env_keep="COLORS DISPLAY</a:t>
            </a:r>
            <a:r>
              <a:rPr sz="850" spc="20" dirty="0">
                <a:solidFill>
                  <a:srgbClr val="333333"/>
                </a:solidFill>
                <a:latin typeface="Lucida Console"/>
                <a:cs typeface="Lucida Console"/>
              </a:rPr>
              <a:t> </a:t>
            </a:r>
            <a:r>
              <a:rPr sz="850" spc="15" dirty="0">
                <a:solidFill>
                  <a:srgbClr val="333333"/>
                </a:solidFill>
                <a:latin typeface="Lucida Console"/>
                <a:cs typeface="Lucida Console"/>
              </a:rPr>
              <a:t>HOSTNAME HISTSIZE KDEDIR</a:t>
            </a:r>
            <a:r>
              <a:rPr sz="850" spc="20" dirty="0">
                <a:solidFill>
                  <a:srgbClr val="333333"/>
                </a:solidFill>
                <a:latin typeface="Lucida Console"/>
                <a:cs typeface="Lucida Console"/>
              </a:rPr>
              <a:t> </a:t>
            </a:r>
            <a:r>
              <a:rPr sz="850" spc="15" dirty="0">
                <a:solidFill>
                  <a:srgbClr val="333333"/>
                </a:solidFill>
                <a:latin typeface="Lucida Console"/>
                <a:cs typeface="Lucida Console"/>
              </a:rPr>
              <a:t>LS_COLORS", </a:t>
            </a:r>
            <a:r>
              <a:rPr sz="850" spc="20" dirty="0">
                <a:solidFill>
                  <a:srgbClr val="333333"/>
                </a:solidFill>
                <a:latin typeface="Lucida Console"/>
                <a:cs typeface="Lucida Console"/>
              </a:rPr>
              <a:t> </a:t>
            </a:r>
            <a:r>
              <a:rPr sz="850" spc="15" dirty="0">
                <a:solidFill>
                  <a:srgbClr val="333333"/>
                </a:solidFill>
                <a:latin typeface="Lucida Console"/>
                <a:cs typeface="Lucida Console"/>
              </a:rPr>
              <a:t>env_keep+="MAIL PS1 PS2 QTDIR USERNAME LANG LC_ADDRESS LC_CTYPE", </a:t>
            </a:r>
            <a:r>
              <a:rPr sz="850" spc="20" dirty="0">
                <a:solidFill>
                  <a:srgbClr val="333333"/>
                </a:solidFill>
                <a:latin typeface="Lucida Console"/>
                <a:cs typeface="Lucida Console"/>
              </a:rPr>
              <a:t> </a:t>
            </a:r>
            <a:r>
              <a:rPr sz="850" spc="15" dirty="0">
                <a:solidFill>
                  <a:srgbClr val="333333"/>
                </a:solidFill>
                <a:latin typeface="Lucida Console"/>
                <a:cs typeface="Lucida Console"/>
              </a:rPr>
              <a:t>env_keep+="LC_COLLATE LC_IDENTIFICATION LC_MEASUREMENT LC_MESSAGES",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env_keep+="LC_MONETARY LC_NAME LC_NUMERIC LC_PAPER LC_TELEPHONE", </a:t>
            </a:r>
            <a:r>
              <a:rPr sz="850" spc="20" dirty="0">
                <a:solidFill>
                  <a:srgbClr val="333333"/>
                </a:solidFill>
                <a:latin typeface="Lucida Console"/>
                <a:cs typeface="Lucida Console"/>
              </a:rPr>
              <a:t> </a:t>
            </a:r>
            <a:r>
              <a:rPr sz="850" spc="15" dirty="0">
                <a:solidFill>
                  <a:srgbClr val="333333"/>
                </a:solidFill>
                <a:latin typeface="Lucida Console"/>
                <a:cs typeface="Lucida Console"/>
              </a:rPr>
              <a:t>env_keep+="LC_TIME LC_ALL LANGUAGE LINGUAS _XKB_CHARSET</a:t>
            </a:r>
            <a:r>
              <a:rPr sz="850" spc="20" dirty="0">
                <a:solidFill>
                  <a:srgbClr val="333333"/>
                </a:solidFill>
                <a:latin typeface="Lucida Console"/>
                <a:cs typeface="Lucida Console"/>
              </a:rPr>
              <a:t> </a:t>
            </a:r>
            <a:r>
              <a:rPr sz="850" spc="15" dirty="0">
                <a:solidFill>
                  <a:srgbClr val="333333"/>
                </a:solidFill>
                <a:latin typeface="Lucida Console"/>
                <a:cs typeface="Lucida Console"/>
              </a:rPr>
              <a:t>XAUTHORITY",</a:t>
            </a:r>
            <a:endParaRPr sz="850">
              <a:latin typeface="Lucida Console"/>
              <a:cs typeface="Lucida Console"/>
            </a:endParaRPr>
          </a:p>
          <a:p>
            <a:pPr marL="544830">
              <a:lnSpc>
                <a:spcPct val="100000"/>
              </a:lnSpc>
              <a:spcBef>
                <a:spcPts val="330"/>
              </a:spcBef>
            </a:pPr>
            <a:r>
              <a:rPr sz="850" spc="15" dirty="0">
                <a:solidFill>
                  <a:srgbClr val="333333"/>
                </a:solidFill>
                <a:latin typeface="Lucida Console"/>
                <a:cs typeface="Lucida Console"/>
              </a:rPr>
              <a:t>secure_path=/sbin\:/bin\:/usr/sbin\:/usr/bin</a:t>
            </a:r>
            <a:endParaRPr sz="850">
              <a:latin typeface="Lucida Console"/>
              <a:cs typeface="Lucida Console"/>
            </a:endParaRPr>
          </a:p>
          <a:p>
            <a:pPr>
              <a:lnSpc>
                <a:spcPct val="100000"/>
              </a:lnSpc>
            </a:pPr>
            <a:endParaRPr sz="900">
              <a:latin typeface="Lucida Console"/>
              <a:cs typeface="Lucida Console"/>
            </a:endParaRPr>
          </a:p>
          <a:p>
            <a:pPr marL="544830" marR="1672589" indent="-269240">
              <a:lnSpc>
                <a:spcPct val="132400"/>
              </a:lnSpc>
              <a:spcBef>
                <a:spcPts val="450"/>
              </a:spcBef>
            </a:pPr>
            <a:r>
              <a:rPr sz="850" spc="15" dirty="0">
                <a:solidFill>
                  <a:srgbClr val="333333"/>
                </a:solidFill>
                <a:latin typeface="Lucida Console"/>
                <a:cs typeface="Lucida Console"/>
              </a:rPr>
              <a:t>User linuxprobe may run the following commands on localhost: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(ALL)</a:t>
            </a:r>
            <a:r>
              <a:rPr sz="850" spc="10" dirty="0">
                <a:solidFill>
                  <a:srgbClr val="333333"/>
                </a:solidFill>
                <a:latin typeface="Lucida Console"/>
                <a:cs typeface="Lucida Console"/>
              </a:rPr>
              <a:t> </a:t>
            </a:r>
            <a:r>
              <a:rPr sz="850" spc="15" dirty="0">
                <a:solidFill>
                  <a:srgbClr val="333333"/>
                </a:solidFill>
                <a:latin typeface="Lucida Console"/>
                <a:cs typeface="Lucida Console"/>
              </a:rPr>
              <a:t>ALL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52400" marR="214629">
              <a:lnSpc>
                <a:spcPct val="131600"/>
              </a:lnSpc>
              <a:spcBef>
                <a:spcPts val="5"/>
              </a:spcBef>
            </a:pPr>
            <a:r>
              <a:rPr sz="950" spc="25" dirty="0">
                <a:solidFill>
                  <a:srgbClr val="333333"/>
                </a:solidFill>
                <a:latin typeface="微软雅黑"/>
                <a:cs typeface="微软雅黑"/>
              </a:rPr>
              <a:t>接下来是见证奇迹的时刻！作为一名普通用户，是肯定不能看到</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管理员的家目录（</a:t>
            </a:r>
            <a:r>
              <a:rPr sz="950" dirty="0">
                <a:solidFill>
                  <a:srgbClr val="333333"/>
                </a:solidFill>
                <a:latin typeface="Trebuchet MS"/>
                <a:cs typeface="Trebuchet MS"/>
              </a:rPr>
              <a:t>/root</a:t>
            </a:r>
            <a:r>
              <a:rPr sz="950" spc="20" dirty="0">
                <a:solidFill>
                  <a:srgbClr val="333333"/>
                </a:solidFill>
                <a:latin typeface="微软雅黑"/>
                <a:cs typeface="微软雅黑"/>
              </a:rPr>
              <a:t>）中的文件 </a:t>
            </a:r>
            <a:r>
              <a:rPr sz="950" spc="25" dirty="0">
                <a:solidFill>
                  <a:srgbClr val="333333"/>
                </a:solidFill>
                <a:latin typeface="微软雅黑"/>
                <a:cs typeface="微软雅黑"/>
              </a:rPr>
              <a:t>信息的，但是，只需要在想执行的命令前面加上</a:t>
            </a:r>
            <a:r>
              <a:rPr sz="950" spc="75" dirty="0">
                <a:solidFill>
                  <a:srgbClr val="333333"/>
                </a:solidFill>
                <a:latin typeface="Trebuchet MS"/>
                <a:cs typeface="Trebuchet MS"/>
              </a:rPr>
              <a:t>sudo</a:t>
            </a:r>
            <a:r>
              <a:rPr sz="950" spc="25" dirty="0">
                <a:solidFill>
                  <a:srgbClr val="333333"/>
                </a:solidFill>
                <a:latin typeface="微软雅黑"/>
                <a:cs typeface="微软雅黑"/>
              </a:rPr>
              <a:t>命令就行了：</a:t>
            </a:r>
            <a:endParaRPr sz="950">
              <a:latin typeface="微软雅黑"/>
              <a:cs typeface="微软雅黑"/>
            </a:endParaRPr>
          </a:p>
          <a:p>
            <a:pPr>
              <a:lnSpc>
                <a:spcPct val="100000"/>
              </a:lnSpc>
              <a:spcBef>
                <a:spcPts val="5"/>
              </a:spcBef>
            </a:pPr>
            <a:endParaRPr sz="1100">
              <a:latin typeface="微软雅黑"/>
              <a:cs typeface="微软雅黑"/>
            </a:endParaRPr>
          </a:p>
          <a:p>
            <a:pPr marL="276225">
              <a:lnSpc>
                <a:spcPct val="100000"/>
              </a:lnSpc>
            </a:pPr>
            <a:r>
              <a:rPr sz="850" spc="15" dirty="0">
                <a:solidFill>
                  <a:srgbClr val="333333"/>
                </a:solidFill>
                <a:latin typeface="Lucida Console"/>
                <a:cs typeface="Lucida Console"/>
              </a:rPr>
              <a:t>[linuxprobe@linuxprobe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ls</a:t>
            </a:r>
            <a:r>
              <a:rPr sz="850" dirty="0">
                <a:solidFill>
                  <a:srgbClr val="333333"/>
                </a:solidFill>
                <a:latin typeface="Lucida Console"/>
                <a:cs typeface="Lucida Console"/>
              </a:rPr>
              <a:t> </a:t>
            </a:r>
            <a:r>
              <a:rPr sz="850" spc="15" dirty="0">
                <a:solidFill>
                  <a:srgbClr val="333333"/>
                </a:solidFill>
                <a:latin typeface="Lucida Console"/>
                <a:cs typeface="Lucida Console"/>
              </a:rPr>
              <a:t>/root</a:t>
            </a:r>
            <a:endParaRPr sz="850">
              <a:latin typeface="Lucida Console"/>
              <a:cs typeface="Lucida Console"/>
            </a:endParaRPr>
          </a:p>
          <a:p>
            <a:pPr marL="276225" marR="2209800">
              <a:lnSpc>
                <a:spcPct val="132400"/>
              </a:lnSpc>
            </a:pPr>
            <a:r>
              <a:rPr sz="850" spc="15" dirty="0">
                <a:solidFill>
                  <a:srgbClr val="333333"/>
                </a:solidFill>
                <a:latin typeface="Lucida Console"/>
                <a:cs typeface="Lucida Console"/>
              </a:rPr>
              <a:t>ls:</a:t>
            </a:r>
            <a:r>
              <a:rPr sz="850" spc="10" dirty="0">
                <a:solidFill>
                  <a:srgbClr val="333333"/>
                </a:solidFill>
                <a:latin typeface="Lucida Console"/>
                <a:cs typeface="Lucida Console"/>
              </a:rPr>
              <a:t> </a:t>
            </a:r>
            <a:r>
              <a:rPr sz="850" spc="15" dirty="0">
                <a:solidFill>
                  <a:srgbClr val="333333"/>
                </a:solidFill>
                <a:latin typeface="Lucida Console"/>
                <a:cs typeface="Lucida Console"/>
              </a:rPr>
              <a:t>cannot</a:t>
            </a:r>
            <a:r>
              <a:rPr sz="850" spc="10" dirty="0">
                <a:solidFill>
                  <a:srgbClr val="333333"/>
                </a:solidFill>
                <a:latin typeface="Lucida Console"/>
                <a:cs typeface="Lucida Console"/>
              </a:rPr>
              <a:t> </a:t>
            </a:r>
            <a:r>
              <a:rPr sz="850" spc="15" dirty="0">
                <a:solidFill>
                  <a:srgbClr val="333333"/>
                </a:solidFill>
                <a:latin typeface="Lucida Console"/>
                <a:cs typeface="Lucida Console"/>
              </a:rPr>
              <a:t>open directory</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 Permission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denied </a:t>
            </a:r>
            <a:r>
              <a:rPr sz="850" spc="-495"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sudo</a:t>
            </a:r>
            <a:r>
              <a:rPr sz="850" spc="10" dirty="0">
                <a:solidFill>
                  <a:srgbClr val="333333"/>
                </a:solidFill>
                <a:latin typeface="Lucida Console"/>
                <a:cs typeface="Lucida Console"/>
              </a:rPr>
              <a:t> </a:t>
            </a:r>
            <a:r>
              <a:rPr sz="850" spc="15" dirty="0">
                <a:solidFill>
                  <a:srgbClr val="333333"/>
                </a:solidFill>
                <a:latin typeface="Lucida Console"/>
                <a:cs typeface="Lucida Console"/>
              </a:rPr>
              <a:t>ls /root</a:t>
            </a:r>
            <a:endParaRPr sz="850">
              <a:latin typeface="Lucida Console"/>
              <a:cs typeface="Lucida Console"/>
            </a:endParaRPr>
          </a:p>
          <a:p>
            <a:pPr marL="276225" marR="1068070">
              <a:lnSpc>
                <a:spcPct val="132400"/>
              </a:lnSpc>
              <a:tabLst>
                <a:tab pos="1148715" algn="l"/>
                <a:tab pos="1417955" algn="l"/>
                <a:tab pos="1887855" algn="l"/>
                <a:tab pos="2157095" algn="l"/>
                <a:tab pos="2827655" algn="l"/>
                <a:tab pos="3499485" algn="l"/>
                <a:tab pos="3634740" algn="l"/>
                <a:tab pos="4306570" algn="l"/>
              </a:tabLst>
            </a:pPr>
            <a:r>
              <a:rPr sz="850" spc="15" dirty="0">
                <a:solidFill>
                  <a:srgbClr val="333333"/>
                </a:solidFill>
                <a:latin typeface="Lucida Console"/>
                <a:cs typeface="Lucida Console"/>
              </a:rPr>
              <a:t>anaconda-ks.cfg	Documents	initial-setup-ks.cfg	Pictures	Templates  Desktop	Downloads	Music	Public	Videos</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52400" marR="252729">
              <a:lnSpc>
                <a:spcPct val="131600"/>
              </a:lnSpc>
            </a:pPr>
            <a:r>
              <a:rPr sz="950" spc="25" dirty="0">
                <a:solidFill>
                  <a:srgbClr val="333333"/>
                </a:solidFill>
                <a:latin typeface="微软雅黑"/>
                <a:cs typeface="微软雅黑"/>
              </a:rPr>
              <a:t>效果立竿见影！但是考虑到生产环境中不允许某个普通用户拥有整个系统中所有命令的最高执行权（这 也不符合前文提到的权限赋予原则，即尽可能少地赋予权限），因此</a:t>
            </a:r>
            <a:r>
              <a:rPr sz="950" spc="35" dirty="0">
                <a:solidFill>
                  <a:srgbClr val="333333"/>
                </a:solidFill>
                <a:latin typeface="Trebuchet MS"/>
                <a:cs typeface="Trebuchet MS"/>
              </a:rPr>
              <a:t>ALL</a:t>
            </a:r>
            <a:r>
              <a:rPr sz="950" spc="25" dirty="0">
                <a:solidFill>
                  <a:srgbClr val="333333"/>
                </a:solidFill>
                <a:latin typeface="微软雅黑"/>
                <a:cs typeface="微软雅黑"/>
              </a:rPr>
              <a:t>参数就有些不合适了。因此只 能赋予普通用户具体的命令以满足工作需求，这也受到了必要的权限约束。如果需要让某个用户只能使 用</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管理员的身份执行指定的命令，切记一定要给出该命令的绝对路径，否则系统会识别不出来，这 时可以先使用</a:t>
            </a:r>
            <a:r>
              <a:rPr sz="950" spc="35" dirty="0">
                <a:solidFill>
                  <a:srgbClr val="333333"/>
                </a:solidFill>
                <a:latin typeface="Trebuchet MS"/>
                <a:cs typeface="Trebuchet MS"/>
              </a:rPr>
              <a:t>whereis</a:t>
            </a:r>
            <a:r>
              <a:rPr sz="950" spc="25" dirty="0">
                <a:solidFill>
                  <a:srgbClr val="333333"/>
                </a:solidFill>
                <a:latin typeface="微软雅黑"/>
                <a:cs typeface="微软雅黑"/>
              </a:rPr>
              <a:t>命令找出命令所对应的保存路径：</a:t>
            </a:r>
            <a:endParaRPr sz="950">
              <a:latin typeface="微软雅黑"/>
              <a:cs typeface="微软雅黑"/>
            </a:endParaRPr>
          </a:p>
          <a:p>
            <a:pPr>
              <a:lnSpc>
                <a:spcPct val="100000"/>
              </a:lnSpc>
              <a:spcBef>
                <a:spcPts val="45"/>
              </a:spcBef>
            </a:pPr>
            <a:endParaRPr sz="900">
              <a:latin typeface="微软雅黑"/>
              <a:cs typeface="微软雅黑"/>
            </a:endParaRPr>
          </a:p>
          <a:p>
            <a:pPr marL="276225" marR="3620770">
              <a:lnSpc>
                <a:spcPct val="132400"/>
              </a:lnSpc>
            </a:pPr>
            <a:r>
              <a:rPr sz="850" spc="15" dirty="0">
                <a:solidFill>
                  <a:srgbClr val="333333"/>
                </a:solidFill>
                <a:latin typeface="Lucida Console"/>
                <a:cs typeface="Lucida Console"/>
              </a:rPr>
              <a:t>[linuxprobe@linuxprobe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exit </a:t>
            </a:r>
            <a:r>
              <a:rPr sz="850" spc="-495" dirty="0">
                <a:solidFill>
                  <a:srgbClr val="333333"/>
                </a:solidFill>
                <a:latin typeface="Lucida Console"/>
                <a:cs typeface="Lucida Console"/>
              </a:rPr>
              <a:t> </a:t>
            </a:r>
            <a:r>
              <a:rPr sz="850" spc="15" dirty="0">
                <a:solidFill>
                  <a:srgbClr val="333333"/>
                </a:solidFill>
                <a:latin typeface="Lucida Console"/>
                <a:cs typeface="Lucida Console"/>
              </a:rPr>
              <a:t>logout</a:t>
            </a:r>
            <a:endParaRPr sz="850">
              <a:latin typeface="Lucida Console"/>
              <a:cs typeface="Lucida Console"/>
            </a:endParaRPr>
          </a:p>
          <a:p>
            <a:pPr marL="276225">
              <a:lnSpc>
                <a:spcPct val="100000"/>
              </a:lnSpc>
              <a:spcBef>
                <a:spcPts val="330"/>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whereis</a:t>
            </a:r>
            <a:r>
              <a:rPr sz="850" dirty="0">
                <a:solidFill>
                  <a:srgbClr val="333333"/>
                </a:solidFill>
                <a:latin typeface="Lucida Console"/>
                <a:cs typeface="Lucida Console"/>
              </a:rPr>
              <a:t> </a:t>
            </a:r>
            <a:r>
              <a:rPr sz="850" spc="15" dirty="0">
                <a:solidFill>
                  <a:srgbClr val="333333"/>
                </a:solidFill>
                <a:latin typeface="Lucida Console"/>
                <a:cs typeface="Lucida Console"/>
              </a:rPr>
              <a:t>cat</a:t>
            </a:r>
            <a:endParaRPr sz="850">
              <a:latin typeface="Lucida Console"/>
              <a:cs typeface="Lucida Console"/>
            </a:endParaRPr>
          </a:p>
          <a:p>
            <a:pPr marL="276225" marR="530225">
              <a:lnSpc>
                <a:spcPct val="132400"/>
              </a:lnSpc>
            </a:pPr>
            <a:r>
              <a:rPr sz="850" spc="15" dirty="0">
                <a:solidFill>
                  <a:srgbClr val="333333"/>
                </a:solidFill>
                <a:latin typeface="Lucida Console"/>
                <a:cs typeface="Lucida Console"/>
              </a:rPr>
              <a:t>cat:</a:t>
            </a:r>
            <a:r>
              <a:rPr sz="850" spc="25" dirty="0">
                <a:solidFill>
                  <a:srgbClr val="333333"/>
                </a:solidFill>
                <a:latin typeface="Lucida Console"/>
                <a:cs typeface="Lucida Console"/>
              </a:rPr>
              <a:t> </a:t>
            </a:r>
            <a:r>
              <a:rPr sz="850" spc="15" dirty="0">
                <a:solidFill>
                  <a:srgbClr val="333333"/>
                </a:solidFill>
                <a:latin typeface="Lucida Console"/>
                <a:cs typeface="Lucida Console"/>
              </a:rPr>
              <a:t>/usr/bin/cat</a:t>
            </a:r>
            <a:r>
              <a:rPr sz="850" spc="25" dirty="0">
                <a:solidFill>
                  <a:srgbClr val="333333"/>
                </a:solidFill>
                <a:latin typeface="Lucida Console"/>
                <a:cs typeface="Lucida Console"/>
              </a:rPr>
              <a:t> </a:t>
            </a:r>
            <a:r>
              <a:rPr sz="850" spc="15" dirty="0">
                <a:solidFill>
                  <a:srgbClr val="333333"/>
                </a:solidFill>
                <a:latin typeface="Lucida Console"/>
                <a:cs typeface="Lucida Console"/>
              </a:rPr>
              <a:t>/usr/share/man/man1/cat.1.gz</a:t>
            </a:r>
            <a:r>
              <a:rPr sz="850" spc="25" dirty="0">
                <a:solidFill>
                  <a:srgbClr val="333333"/>
                </a:solidFill>
                <a:latin typeface="Lucida Console"/>
                <a:cs typeface="Lucida Console"/>
              </a:rPr>
              <a:t> </a:t>
            </a:r>
            <a:r>
              <a:rPr sz="850" spc="15" dirty="0">
                <a:solidFill>
                  <a:srgbClr val="333333"/>
                </a:solidFill>
                <a:latin typeface="Lucida Console"/>
                <a:cs typeface="Lucida Console"/>
              </a:rPr>
              <a:t>/usr/share/man/man1p/cat.1p.gz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whereis reboot</a:t>
            </a:r>
            <a:endParaRPr sz="850">
              <a:latin typeface="Lucida Console"/>
              <a:cs typeface="Lucida Console"/>
            </a:endParaRPr>
          </a:p>
          <a:p>
            <a:pPr marL="276225">
              <a:lnSpc>
                <a:spcPct val="100000"/>
              </a:lnSpc>
              <a:spcBef>
                <a:spcPts val="330"/>
              </a:spcBef>
            </a:pPr>
            <a:r>
              <a:rPr sz="850" spc="15" dirty="0">
                <a:solidFill>
                  <a:srgbClr val="333333"/>
                </a:solidFill>
                <a:latin typeface="Lucida Console"/>
                <a:cs typeface="Lucida Console"/>
              </a:rPr>
              <a:t>reboot: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/usr/sbin/reboot /usr/share/man/man2/reboot.2.gz</a:t>
            </a:r>
            <a:endParaRPr sz="850">
              <a:latin typeface="Lucida Console"/>
              <a:cs typeface="Lucida Console"/>
            </a:endParaRPr>
          </a:p>
          <a:p>
            <a:pPr marL="276225">
              <a:lnSpc>
                <a:spcPct val="100000"/>
              </a:lnSpc>
              <a:spcBef>
                <a:spcPts val="334"/>
              </a:spcBef>
            </a:pPr>
            <a:r>
              <a:rPr sz="850" spc="15" dirty="0">
                <a:solidFill>
                  <a:srgbClr val="333333"/>
                </a:solidFill>
                <a:latin typeface="Lucida Console"/>
                <a:cs typeface="Lucida Console"/>
              </a:rPr>
              <a:t>/usr/share/man/man8/reboot.8.gz</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52400">
              <a:lnSpc>
                <a:spcPct val="100000"/>
              </a:lnSpc>
            </a:pPr>
            <a:r>
              <a:rPr sz="950" spc="25" dirty="0">
                <a:solidFill>
                  <a:srgbClr val="333333"/>
                </a:solidFill>
                <a:latin typeface="微软雅黑"/>
                <a:cs typeface="微软雅黑"/>
              </a:rPr>
              <a:t>然后使用</a:t>
            </a:r>
            <a:r>
              <a:rPr sz="950" spc="50" dirty="0">
                <a:solidFill>
                  <a:srgbClr val="333333"/>
                </a:solidFill>
                <a:latin typeface="Trebuchet MS"/>
                <a:cs typeface="Trebuchet MS"/>
              </a:rPr>
              <a:t>visudo</a:t>
            </a:r>
            <a:r>
              <a:rPr sz="950" spc="25" dirty="0">
                <a:solidFill>
                  <a:srgbClr val="333333"/>
                </a:solidFill>
                <a:latin typeface="微软雅黑"/>
                <a:cs typeface="微软雅黑"/>
              </a:rPr>
              <a:t>命令继续编辑权限文件，将原先</a:t>
            </a:r>
            <a:r>
              <a:rPr sz="950" spc="55" dirty="0">
                <a:solidFill>
                  <a:srgbClr val="333333"/>
                </a:solidFill>
                <a:latin typeface="Trebuchet MS"/>
                <a:cs typeface="Trebuchet MS"/>
              </a:rPr>
              <a:t>101</a:t>
            </a:r>
            <a:r>
              <a:rPr sz="950" spc="25" dirty="0">
                <a:solidFill>
                  <a:srgbClr val="333333"/>
                </a:solidFill>
                <a:latin typeface="微软雅黑"/>
                <a:cs typeface="微软雅黑"/>
              </a:rPr>
              <a:t>行所新增的参数作如下修改，多个命令之间用逗号</a:t>
            </a:r>
            <a:endParaRPr sz="950">
              <a:latin typeface="微软雅黑"/>
              <a:cs typeface="微软雅黑"/>
            </a:endParaRPr>
          </a:p>
          <a:p>
            <a:pPr marL="152400">
              <a:lnSpc>
                <a:spcPct val="100000"/>
              </a:lnSpc>
              <a:spcBef>
                <a:spcPts val="360"/>
              </a:spcBef>
            </a:pPr>
            <a:r>
              <a:rPr sz="950" spc="-20" dirty="0">
                <a:solidFill>
                  <a:srgbClr val="333333"/>
                </a:solidFill>
                <a:latin typeface="微软雅黑"/>
                <a:cs typeface="微软雅黑"/>
              </a:rPr>
              <a:t>（</a:t>
            </a:r>
            <a:r>
              <a:rPr sz="950" spc="-20" dirty="0">
                <a:solidFill>
                  <a:srgbClr val="333333"/>
                </a:solidFill>
                <a:latin typeface="Trebuchet MS"/>
                <a:cs typeface="Trebuchet MS"/>
              </a:rPr>
              <a:t>,</a:t>
            </a:r>
            <a:r>
              <a:rPr sz="950" spc="-20" dirty="0">
                <a:solidFill>
                  <a:srgbClr val="333333"/>
                </a:solidFill>
                <a:latin typeface="微软雅黑"/>
                <a:cs typeface="微软雅黑"/>
              </a:rPr>
              <a:t>）</a:t>
            </a:r>
            <a:r>
              <a:rPr sz="950" spc="25" dirty="0">
                <a:solidFill>
                  <a:srgbClr val="333333"/>
                </a:solidFill>
                <a:latin typeface="微软雅黑"/>
                <a:cs typeface="微软雅黑"/>
              </a:rPr>
              <a:t>间隔。</a:t>
            </a:r>
            <a:endParaRPr sz="950">
              <a:latin typeface="微软雅黑"/>
              <a:cs typeface="微软雅黑"/>
            </a:endParaRPr>
          </a:p>
        </p:txBody>
      </p:sp>
      <p:sp>
        <p:nvSpPr>
          <p:cNvPr id="15" name="object 15"/>
          <p:cNvSpPr txBox="1"/>
          <p:nvPr/>
        </p:nvSpPr>
        <p:spPr>
          <a:xfrm>
            <a:off x="3692664" y="10217035"/>
            <a:ext cx="1835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22</a:t>
            </a:fld>
            <a:endParaRPr sz="800">
              <a:latin typeface="小哥哥网恋吗"/>
              <a:cs typeface="小哥哥网恋吗"/>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6165477"/>
          </a:xfrm>
          <a:prstGeom prst="rect">
            <a:avLst/>
          </a:prstGeom>
        </p:spPr>
      </p:pic>
      <p:sp>
        <p:nvSpPr>
          <p:cNvPr id="3" name="object 3"/>
          <p:cNvSpPr txBox="1"/>
          <p:nvPr/>
        </p:nvSpPr>
        <p:spPr>
          <a:xfrm>
            <a:off x="946424" y="6645037"/>
            <a:ext cx="154876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13-9</a:t>
            </a:r>
            <a:r>
              <a:rPr sz="950" b="1" spc="-35" dirty="0">
                <a:solidFill>
                  <a:srgbClr val="333333"/>
                </a:solidFill>
                <a:latin typeface="Trebuchet MS"/>
                <a:cs typeface="Trebuchet MS"/>
              </a:rPr>
              <a:t> </a:t>
            </a:r>
            <a:r>
              <a:rPr sz="950" b="1" spc="25" dirty="0">
                <a:solidFill>
                  <a:srgbClr val="333333"/>
                </a:solidFill>
                <a:latin typeface="微软雅黑"/>
                <a:cs typeface="微软雅黑"/>
              </a:rPr>
              <a:t>新添加一块桥接网卡</a:t>
            </a:r>
            <a:endParaRPr sz="950">
              <a:latin typeface="微软雅黑"/>
              <a:cs typeface="微软雅黑"/>
            </a:endParaRPr>
          </a:p>
        </p:txBody>
      </p:sp>
      <p:sp>
        <p:nvSpPr>
          <p:cNvPr id="5" name="object 5"/>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220</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1" cy="3840296"/>
          </a:xfrm>
          <a:prstGeom prst="rect">
            <a:avLst/>
          </a:prstGeom>
        </p:spPr>
      </p:pic>
      <p:grpSp>
        <p:nvGrpSpPr>
          <p:cNvPr id="3" name="object 3"/>
          <p:cNvGrpSpPr/>
          <p:nvPr/>
        </p:nvGrpSpPr>
        <p:grpSpPr>
          <a:xfrm>
            <a:off x="959124" y="5533084"/>
            <a:ext cx="5651500" cy="667385"/>
            <a:chOff x="959124" y="5533084"/>
            <a:chExt cx="5651500" cy="667385"/>
          </a:xfrm>
        </p:grpSpPr>
        <p:sp>
          <p:nvSpPr>
            <p:cNvPr id="4" name="object 4"/>
            <p:cNvSpPr/>
            <p:nvPr/>
          </p:nvSpPr>
          <p:spPr>
            <a:xfrm>
              <a:off x="963889" y="5537849"/>
              <a:ext cx="5641975" cy="657860"/>
            </a:xfrm>
            <a:custGeom>
              <a:avLst/>
              <a:gdLst/>
              <a:ahLst/>
              <a:cxnLst/>
              <a:rect l="l" t="t" r="r" b="b"/>
              <a:pathLst>
                <a:path w="5641975" h="657860">
                  <a:moveTo>
                    <a:pt x="5617597" y="657530"/>
                  </a:moveTo>
                  <a:lnTo>
                    <a:pt x="23823" y="657530"/>
                  </a:lnTo>
                  <a:lnTo>
                    <a:pt x="20659" y="657378"/>
                  </a:lnTo>
                  <a:lnTo>
                    <a:pt x="0" y="636680"/>
                  </a:lnTo>
                  <a:lnTo>
                    <a:pt x="0" y="633706"/>
                  </a:lnTo>
                  <a:lnTo>
                    <a:pt x="0" y="20402"/>
                  </a:lnTo>
                  <a:lnTo>
                    <a:pt x="20659" y="0"/>
                  </a:lnTo>
                  <a:lnTo>
                    <a:pt x="5620752" y="0"/>
                  </a:lnTo>
                  <a:lnTo>
                    <a:pt x="5641421" y="20402"/>
                  </a:lnTo>
                  <a:lnTo>
                    <a:pt x="5641421" y="636680"/>
                  </a:lnTo>
                  <a:lnTo>
                    <a:pt x="5620752" y="657378"/>
                  </a:lnTo>
                  <a:lnTo>
                    <a:pt x="5617597" y="657530"/>
                  </a:lnTo>
                  <a:close/>
                </a:path>
              </a:pathLst>
            </a:custGeom>
            <a:solidFill>
              <a:srgbClr val="F8F8F8"/>
            </a:solidFill>
          </p:spPr>
          <p:txBody>
            <a:bodyPr wrap="square" lIns="0" tIns="0" rIns="0" bIns="0" rtlCol="0"/>
            <a:lstStyle/>
            <a:p>
              <a:endParaRPr/>
            </a:p>
          </p:txBody>
        </p:sp>
        <p:sp>
          <p:nvSpPr>
            <p:cNvPr id="5" name="object 5"/>
            <p:cNvSpPr/>
            <p:nvPr/>
          </p:nvSpPr>
          <p:spPr>
            <a:xfrm>
              <a:off x="963889" y="5537849"/>
              <a:ext cx="5641975" cy="657860"/>
            </a:xfrm>
            <a:custGeom>
              <a:avLst/>
              <a:gdLst/>
              <a:ahLst/>
              <a:cxnLst/>
              <a:rect l="l" t="t" r="r" b="b"/>
              <a:pathLst>
                <a:path w="5641975" h="657860">
                  <a:moveTo>
                    <a:pt x="0" y="633706"/>
                  </a:moveTo>
                  <a:lnTo>
                    <a:pt x="0" y="23823"/>
                  </a:lnTo>
                  <a:lnTo>
                    <a:pt x="0" y="20402"/>
                  </a:lnTo>
                  <a:lnTo>
                    <a:pt x="600" y="17267"/>
                  </a:lnTo>
                  <a:lnTo>
                    <a:pt x="14703" y="1639"/>
                  </a:lnTo>
                  <a:lnTo>
                    <a:pt x="17629" y="590"/>
                  </a:lnTo>
                  <a:lnTo>
                    <a:pt x="20659" y="0"/>
                  </a:lnTo>
                  <a:lnTo>
                    <a:pt x="23823" y="0"/>
                  </a:lnTo>
                  <a:lnTo>
                    <a:pt x="5617597" y="0"/>
                  </a:lnTo>
                  <a:lnTo>
                    <a:pt x="5620752" y="0"/>
                  </a:lnTo>
                  <a:lnTo>
                    <a:pt x="5623792" y="590"/>
                  </a:lnTo>
                  <a:lnTo>
                    <a:pt x="5626717" y="1639"/>
                  </a:lnTo>
                  <a:lnTo>
                    <a:pt x="5629633" y="2677"/>
                  </a:lnTo>
                  <a:lnTo>
                    <a:pt x="5639610" y="14446"/>
                  </a:lnTo>
                  <a:lnTo>
                    <a:pt x="5640821" y="17267"/>
                  </a:lnTo>
                  <a:lnTo>
                    <a:pt x="5641421" y="20402"/>
                  </a:lnTo>
                  <a:lnTo>
                    <a:pt x="5641421" y="23823"/>
                  </a:lnTo>
                  <a:lnTo>
                    <a:pt x="5641421" y="633706"/>
                  </a:lnTo>
                  <a:lnTo>
                    <a:pt x="5641421" y="636680"/>
                  </a:lnTo>
                  <a:lnTo>
                    <a:pt x="5640821" y="639662"/>
                  </a:lnTo>
                  <a:lnTo>
                    <a:pt x="5639610" y="642493"/>
                  </a:lnTo>
                  <a:lnTo>
                    <a:pt x="5638400" y="645466"/>
                  </a:lnTo>
                  <a:lnTo>
                    <a:pt x="5617597" y="657530"/>
                  </a:lnTo>
                  <a:lnTo>
                    <a:pt x="23823" y="657530"/>
                  </a:lnTo>
                  <a:lnTo>
                    <a:pt x="1810" y="642493"/>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5618953"/>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4319734"/>
            <a:ext cx="5600065" cy="179197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13-10</a:t>
            </a:r>
            <a:r>
              <a:rPr sz="950" b="1" spc="-35" dirty="0">
                <a:solidFill>
                  <a:srgbClr val="333333"/>
                </a:solidFill>
                <a:latin typeface="Trebuchet MS"/>
                <a:cs typeface="Trebuchet MS"/>
              </a:rPr>
              <a:t> </a:t>
            </a:r>
            <a:r>
              <a:rPr sz="950" b="1" spc="25" dirty="0">
                <a:solidFill>
                  <a:srgbClr val="333333"/>
                </a:solidFill>
                <a:latin typeface="微软雅黑"/>
                <a:cs typeface="微软雅黑"/>
              </a:rPr>
              <a:t>以</a:t>
            </a:r>
            <a:r>
              <a:rPr sz="950" b="1" spc="75" dirty="0">
                <a:solidFill>
                  <a:srgbClr val="333333"/>
                </a:solidFill>
                <a:latin typeface="Trebuchet MS"/>
                <a:cs typeface="Trebuchet MS"/>
              </a:rPr>
              <a:t>DHCP</a:t>
            </a:r>
            <a:r>
              <a:rPr sz="950" b="1" spc="25" dirty="0">
                <a:solidFill>
                  <a:srgbClr val="333333"/>
                </a:solidFill>
                <a:latin typeface="微软雅黑"/>
                <a:cs typeface="微软雅黑"/>
              </a:rPr>
              <a:t>方式获取网络参数</a:t>
            </a:r>
            <a:endParaRPr sz="950">
              <a:latin typeface="微软雅黑"/>
              <a:cs typeface="微软雅黑"/>
            </a:endParaRPr>
          </a:p>
          <a:p>
            <a:pPr>
              <a:lnSpc>
                <a:spcPct val="100000"/>
              </a:lnSpc>
              <a:spcBef>
                <a:spcPts val="85"/>
              </a:spcBef>
            </a:pPr>
            <a:endParaRPr sz="650">
              <a:latin typeface="微软雅黑"/>
              <a:cs typeface="微软雅黑"/>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marR="5080">
              <a:lnSpc>
                <a:spcPct val="131600"/>
              </a:lnSpc>
              <a:spcBef>
                <a:spcPts val="955"/>
              </a:spcBef>
            </a:pPr>
            <a:r>
              <a:rPr sz="950" b="1" spc="25" dirty="0">
                <a:solidFill>
                  <a:srgbClr val="333333"/>
                </a:solidFill>
                <a:latin typeface="微软雅黑"/>
                <a:cs typeface="微软雅黑"/>
              </a:rPr>
              <a:t>新添加的网卡设备默认没有配置文件，需要自行输入网卡名称和类型即可，另外记得让新的网卡参数生 效下：</a:t>
            </a:r>
            <a:endParaRPr sz="950">
              <a:latin typeface="微软雅黑"/>
              <a:cs typeface="微软雅黑"/>
            </a:endParaRPr>
          </a:p>
          <a:p>
            <a:pPr>
              <a:lnSpc>
                <a:spcPct val="100000"/>
              </a:lnSpc>
              <a:spcBef>
                <a:spcPts val="45"/>
              </a:spcBef>
            </a:pPr>
            <a:endParaRPr sz="900">
              <a:latin typeface="微软雅黑"/>
              <a:cs typeface="微软雅黑"/>
            </a:endParaRPr>
          </a:p>
          <a:p>
            <a:pPr marL="136525" marR="61150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nmcli</a:t>
            </a:r>
            <a:r>
              <a:rPr sz="850" spc="30" dirty="0">
                <a:solidFill>
                  <a:srgbClr val="333333"/>
                </a:solidFill>
                <a:latin typeface="Lucida Console"/>
                <a:cs typeface="Lucida Console"/>
              </a:rPr>
              <a:t> connection </a:t>
            </a:r>
            <a:r>
              <a:rPr sz="850" spc="20" dirty="0">
                <a:solidFill>
                  <a:srgbClr val="333333"/>
                </a:solidFill>
                <a:latin typeface="Lucida Console"/>
                <a:cs typeface="Lucida Console"/>
              </a:rPr>
              <a:t>up</a:t>
            </a:r>
            <a:r>
              <a:rPr sz="850" spc="30" dirty="0">
                <a:solidFill>
                  <a:srgbClr val="333333"/>
                </a:solidFill>
                <a:latin typeface="Lucida Console"/>
                <a:cs typeface="Lucida Console"/>
              </a:rPr>
              <a:t> ens192Connection successfully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activated</a:t>
            </a:r>
            <a:r>
              <a:rPr sz="850" spc="25" dirty="0">
                <a:solidFill>
                  <a:srgbClr val="333333"/>
                </a:solidFill>
                <a:latin typeface="Lucida Console"/>
                <a:cs typeface="Lucida Console"/>
              </a:rPr>
              <a:t> (D-Bus</a:t>
            </a:r>
            <a:r>
              <a:rPr sz="850" spc="30" dirty="0">
                <a:solidFill>
                  <a:srgbClr val="333333"/>
                </a:solidFill>
                <a:latin typeface="Lucida Console"/>
                <a:cs typeface="Lucida Console"/>
              </a:rPr>
              <a:t> </a:t>
            </a:r>
            <a:r>
              <a:rPr sz="850" spc="25" dirty="0">
                <a:solidFill>
                  <a:srgbClr val="333333"/>
                </a:solidFill>
                <a:latin typeface="Lucida Console"/>
                <a:cs typeface="Lucida Console"/>
              </a:rPr>
              <a:t>active</a:t>
            </a:r>
            <a:r>
              <a:rPr sz="850" spc="30" dirty="0">
                <a:solidFill>
                  <a:srgbClr val="333333"/>
                </a:solidFill>
                <a:latin typeface="Lucida Console"/>
                <a:cs typeface="Lucida Console"/>
              </a:rPr>
              <a:t> </a:t>
            </a:r>
            <a:r>
              <a:rPr sz="850" spc="25" dirty="0">
                <a:solidFill>
                  <a:srgbClr val="333333"/>
                </a:solidFill>
                <a:latin typeface="Lucida Console"/>
                <a:cs typeface="Lucida Console"/>
              </a:rPr>
              <a:t>path:</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/org/freedesktop/NetworkManager/ActiveConnection/5)</a:t>
            </a:r>
            <a:endParaRPr sz="850">
              <a:latin typeface="Lucida Console"/>
              <a:cs typeface="Lucida Console"/>
            </a:endParaRPr>
          </a:p>
        </p:txBody>
      </p:sp>
      <p:sp>
        <p:nvSpPr>
          <p:cNvPr id="9" name="object 9"/>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221</a:t>
            </a:fld>
            <a:endParaRPr sz="800">
              <a:latin typeface="小哥哥网恋吗"/>
              <a:cs typeface="小哥哥网恋吗"/>
            </a:endParaRPr>
          </a:p>
        </p:txBody>
      </p:sp>
      <p:sp>
        <p:nvSpPr>
          <p:cNvPr id="8" name="object 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1" cy="4316768"/>
          </a:xfrm>
          <a:prstGeom prst="rect">
            <a:avLst/>
          </a:prstGeom>
        </p:spPr>
      </p:pic>
      <p:grpSp>
        <p:nvGrpSpPr>
          <p:cNvPr id="3" name="object 3"/>
          <p:cNvGrpSpPr/>
          <p:nvPr/>
        </p:nvGrpSpPr>
        <p:grpSpPr>
          <a:xfrm>
            <a:off x="959124" y="5971497"/>
            <a:ext cx="5651500" cy="2382520"/>
            <a:chOff x="959124" y="5971497"/>
            <a:chExt cx="5651500" cy="2382520"/>
          </a:xfrm>
        </p:grpSpPr>
        <p:sp>
          <p:nvSpPr>
            <p:cNvPr id="4" name="object 4"/>
            <p:cNvSpPr/>
            <p:nvPr/>
          </p:nvSpPr>
          <p:spPr>
            <a:xfrm>
              <a:off x="963889" y="5976262"/>
              <a:ext cx="5641975" cy="2372995"/>
            </a:xfrm>
            <a:custGeom>
              <a:avLst/>
              <a:gdLst/>
              <a:ahLst/>
              <a:cxnLst/>
              <a:rect l="l" t="t" r="r" b="b"/>
              <a:pathLst>
                <a:path w="5641975" h="2372995">
                  <a:moveTo>
                    <a:pt x="5617597" y="2372827"/>
                  </a:moveTo>
                  <a:lnTo>
                    <a:pt x="23823" y="2372827"/>
                  </a:lnTo>
                  <a:lnTo>
                    <a:pt x="20659" y="2372675"/>
                  </a:lnTo>
                  <a:lnTo>
                    <a:pt x="0" y="2352129"/>
                  </a:lnTo>
                  <a:lnTo>
                    <a:pt x="0" y="2349004"/>
                  </a:lnTo>
                  <a:lnTo>
                    <a:pt x="0" y="20545"/>
                  </a:lnTo>
                  <a:lnTo>
                    <a:pt x="20659" y="0"/>
                  </a:lnTo>
                  <a:lnTo>
                    <a:pt x="5620752" y="0"/>
                  </a:lnTo>
                  <a:lnTo>
                    <a:pt x="5641421" y="20545"/>
                  </a:lnTo>
                  <a:lnTo>
                    <a:pt x="5641421" y="2352129"/>
                  </a:lnTo>
                  <a:lnTo>
                    <a:pt x="5620752" y="2372675"/>
                  </a:lnTo>
                  <a:lnTo>
                    <a:pt x="5617597" y="2372827"/>
                  </a:lnTo>
                  <a:close/>
                </a:path>
              </a:pathLst>
            </a:custGeom>
            <a:solidFill>
              <a:srgbClr val="F8F8F8"/>
            </a:solidFill>
          </p:spPr>
          <p:txBody>
            <a:bodyPr wrap="square" lIns="0" tIns="0" rIns="0" bIns="0" rtlCol="0"/>
            <a:lstStyle/>
            <a:p>
              <a:endParaRPr/>
            </a:p>
          </p:txBody>
        </p:sp>
        <p:sp>
          <p:nvSpPr>
            <p:cNvPr id="5" name="object 5"/>
            <p:cNvSpPr/>
            <p:nvPr/>
          </p:nvSpPr>
          <p:spPr>
            <a:xfrm>
              <a:off x="963889" y="5976262"/>
              <a:ext cx="5641975" cy="2372995"/>
            </a:xfrm>
            <a:custGeom>
              <a:avLst/>
              <a:gdLst/>
              <a:ahLst/>
              <a:cxnLst/>
              <a:rect l="l" t="t" r="r" b="b"/>
              <a:pathLst>
                <a:path w="5641975" h="2372995">
                  <a:moveTo>
                    <a:pt x="0" y="2349004"/>
                  </a:moveTo>
                  <a:lnTo>
                    <a:pt x="0" y="23823"/>
                  </a:lnTo>
                  <a:lnTo>
                    <a:pt x="0" y="20545"/>
                  </a:lnTo>
                  <a:lnTo>
                    <a:pt x="600" y="17419"/>
                  </a:lnTo>
                  <a:lnTo>
                    <a:pt x="14703" y="1791"/>
                  </a:lnTo>
                  <a:lnTo>
                    <a:pt x="17629" y="600"/>
                  </a:lnTo>
                  <a:lnTo>
                    <a:pt x="20659" y="0"/>
                  </a:lnTo>
                  <a:lnTo>
                    <a:pt x="23823" y="0"/>
                  </a:lnTo>
                  <a:lnTo>
                    <a:pt x="5617597" y="0"/>
                  </a:lnTo>
                  <a:lnTo>
                    <a:pt x="5620752" y="0"/>
                  </a:lnTo>
                  <a:lnTo>
                    <a:pt x="5623792" y="600"/>
                  </a:lnTo>
                  <a:lnTo>
                    <a:pt x="5626717" y="1791"/>
                  </a:lnTo>
                  <a:lnTo>
                    <a:pt x="5629633" y="2830"/>
                  </a:lnTo>
                  <a:lnTo>
                    <a:pt x="5641421" y="20545"/>
                  </a:lnTo>
                  <a:lnTo>
                    <a:pt x="5641421" y="23823"/>
                  </a:lnTo>
                  <a:lnTo>
                    <a:pt x="5641421" y="2349004"/>
                  </a:lnTo>
                  <a:lnTo>
                    <a:pt x="5641421" y="2352129"/>
                  </a:lnTo>
                  <a:lnTo>
                    <a:pt x="5640821" y="2355112"/>
                  </a:lnTo>
                  <a:lnTo>
                    <a:pt x="5639610" y="2357933"/>
                  </a:lnTo>
                  <a:lnTo>
                    <a:pt x="5638400" y="2360763"/>
                  </a:lnTo>
                  <a:lnTo>
                    <a:pt x="5626717" y="2370740"/>
                  </a:lnTo>
                  <a:lnTo>
                    <a:pt x="5623792" y="2372084"/>
                  </a:lnTo>
                  <a:lnTo>
                    <a:pt x="5620752" y="2372675"/>
                  </a:lnTo>
                  <a:lnTo>
                    <a:pt x="5617597" y="2372827"/>
                  </a:lnTo>
                  <a:lnTo>
                    <a:pt x="23823" y="2372827"/>
                  </a:lnTo>
                  <a:lnTo>
                    <a:pt x="20659" y="2372675"/>
                  </a:lnTo>
                  <a:lnTo>
                    <a:pt x="17629" y="2372084"/>
                  </a:lnTo>
                  <a:lnTo>
                    <a:pt x="14703" y="2370740"/>
                  </a:lnTo>
                  <a:lnTo>
                    <a:pt x="11787" y="2369549"/>
                  </a:lnTo>
                  <a:lnTo>
                    <a:pt x="1810" y="2357933"/>
                  </a:lnTo>
                  <a:lnTo>
                    <a:pt x="600" y="2355112"/>
                  </a:lnTo>
                  <a:lnTo>
                    <a:pt x="0" y="2352129"/>
                  </a:lnTo>
                  <a:lnTo>
                    <a:pt x="0" y="234900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6057366"/>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8830326"/>
            <a:ext cx="5651500" cy="667385"/>
            <a:chOff x="959124" y="8830326"/>
            <a:chExt cx="5651500" cy="667385"/>
          </a:xfrm>
        </p:grpSpPr>
        <p:sp>
          <p:nvSpPr>
            <p:cNvPr id="8" name="object 8"/>
            <p:cNvSpPr/>
            <p:nvPr/>
          </p:nvSpPr>
          <p:spPr>
            <a:xfrm>
              <a:off x="963889" y="8835090"/>
              <a:ext cx="5641975" cy="657860"/>
            </a:xfrm>
            <a:custGeom>
              <a:avLst/>
              <a:gdLst/>
              <a:ahLst/>
              <a:cxnLst/>
              <a:rect l="l" t="t" r="r" b="b"/>
              <a:pathLst>
                <a:path w="5641975" h="657859">
                  <a:moveTo>
                    <a:pt x="5617597" y="657530"/>
                  </a:moveTo>
                  <a:lnTo>
                    <a:pt x="23823" y="657530"/>
                  </a:lnTo>
                  <a:lnTo>
                    <a:pt x="20659" y="657378"/>
                  </a:lnTo>
                  <a:lnTo>
                    <a:pt x="0" y="636680"/>
                  </a:lnTo>
                  <a:lnTo>
                    <a:pt x="0" y="633706"/>
                  </a:lnTo>
                  <a:lnTo>
                    <a:pt x="0" y="20545"/>
                  </a:lnTo>
                  <a:lnTo>
                    <a:pt x="20659" y="0"/>
                  </a:lnTo>
                  <a:lnTo>
                    <a:pt x="5620752" y="0"/>
                  </a:lnTo>
                  <a:lnTo>
                    <a:pt x="5641421" y="20545"/>
                  </a:lnTo>
                  <a:lnTo>
                    <a:pt x="5641421" y="636680"/>
                  </a:lnTo>
                  <a:lnTo>
                    <a:pt x="5620752" y="657378"/>
                  </a:lnTo>
                  <a:lnTo>
                    <a:pt x="5617597" y="657530"/>
                  </a:lnTo>
                  <a:close/>
                </a:path>
              </a:pathLst>
            </a:custGeom>
            <a:solidFill>
              <a:srgbClr val="F8F8F8"/>
            </a:solidFill>
          </p:spPr>
          <p:txBody>
            <a:bodyPr wrap="square" lIns="0" tIns="0" rIns="0" bIns="0" rtlCol="0"/>
            <a:lstStyle/>
            <a:p>
              <a:endParaRPr/>
            </a:p>
          </p:txBody>
        </p:sp>
        <p:sp>
          <p:nvSpPr>
            <p:cNvPr id="9" name="object 9"/>
            <p:cNvSpPr/>
            <p:nvPr/>
          </p:nvSpPr>
          <p:spPr>
            <a:xfrm>
              <a:off x="963889" y="8835090"/>
              <a:ext cx="5641975" cy="657860"/>
            </a:xfrm>
            <a:custGeom>
              <a:avLst/>
              <a:gdLst/>
              <a:ahLst/>
              <a:cxnLst/>
              <a:rect l="l" t="t" r="r" b="b"/>
              <a:pathLst>
                <a:path w="5641975" h="657859">
                  <a:moveTo>
                    <a:pt x="0" y="63370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486"/>
                  </a:lnTo>
                  <a:lnTo>
                    <a:pt x="17629" y="447"/>
                  </a:lnTo>
                  <a:lnTo>
                    <a:pt x="20659" y="0"/>
                  </a:lnTo>
                  <a:lnTo>
                    <a:pt x="23823" y="0"/>
                  </a:lnTo>
                  <a:lnTo>
                    <a:pt x="5617597" y="0"/>
                  </a:lnTo>
                  <a:lnTo>
                    <a:pt x="5620752" y="0"/>
                  </a:lnTo>
                  <a:lnTo>
                    <a:pt x="5623792" y="447"/>
                  </a:lnTo>
                  <a:lnTo>
                    <a:pt x="5626717" y="1486"/>
                  </a:lnTo>
                  <a:lnTo>
                    <a:pt x="5629633" y="2830"/>
                  </a:lnTo>
                  <a:lnTo>
                    <a:pt x="5632206" y="4612"/>
                  </a:lnTo>
                  <a:lnTo>
                    <a:pt x="5634446" y="6851"/>
                  </a:lnTo>
                  <a:lnTo>
                    <a:pt x="5636675" y="8929"/>
                  </a:lnTo>
                  <a:lnTo>
                    <a:pt x="5638400" y="11463"/>
                  </a:lnTo>
                  <a:lnTo>
                    <a:pt x="5639610" y="14589"/>
                  </a:lnTo>
                  <a:lnTo>
                    <a:pt x="5640821" y="17419"/>
                  </a:lnTo>
                  <a:lnTo>
                    <a:pt x="5641421" y="20545"/>
                  </a:lnTo>
                  <a:lnTo>
                    <a:pt x="5641421" y="23823"/>
                  </a:lnTo>
                  <a:lnTo>
                    <a:pt x="5641421" y="633706"/>
                  </a:lnTo>
                  <a:lnTo>
                    <a:pt x="5641421" y="636680"/>
                  </a:lnTo>
                  <a:lnTo>
                    <a:pt x="5640821" y="639662"/>
                  </a:lnTo>
                  <a:lnTo>
                    <a:pt x="5639610" y="642493"/>
                  </a:lnTo>
                  <a:lnTo>
                    <a:pt x="5638400" y="645323"/>
                  </a:lnTo>
                  <a:lnTo>
                    <a:pt x="5626717" y="655300"/>
                  </a:lnTo>
                  <a:lnTo>
                    <a:pt x="5623792" y="656634"/>
                  </a:lnTo>
                  <a:lnTo>
                    <a:pt x="5620752" y="657378"/>
                  </a:lnTo>
                  <a:lnTo>
                    <a:pt x="5617597" y="657530"/>
                  </a:lnTo>
                  <a:lnTo>
                    <a:pt x="23823" y="657530"/>
                  </a:lnTo>
                  <a:lnTo>
                    <a:pt x="20659" y="657378"/>
                  </a:lnTo>
                  <a:lnTo>
                    <a:pt x="17629" y="656634"/>
                  </a:lnTo>
                  <a:lnTo>
                    <a:pt x="14703" y="655300"/>
                  </a:lnTo>
                  <a:lnTo>
                    <a:pt x="11787" y="654109"/>
                  </a:lnTo>
                  <a:lnTo>
                    <a:pt x="1810" y="642493"/>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8916195"/>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4786734"/>
            <a:ext cx="5574665" cy="244983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13-11</a:t>
            </a:r>
            <a:r>
              <a:rPr sz="950" b="1" spc="-35" dirty="0">
                <a:solidFill>
                  <a:srgbClr val="333333"/>
                </a:solidFill>
                <a:latin typeface="Trebuchet MS"/>
                <a:cs typeface="Trebuchet MS"/>
              </a:rPr>
              <a:t> </a:t>
            </a:r>
            <a:r>
              <a:rPr sz="950" b="1" spc="25" dirty="0">
                <a:solidFill>
                  <a:srgbClr val="333333"/>
                </a:solidFill>
                <a:latin typeface="微软雅黑"/>
                <a:cs typeface="微软雅黑"/>
              </a:rPr>
              <a:t>查看网卡的工作状态</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服务程序的主配置文件中添加缓存转发参数。在大约第</a:t>
            </a:r>
            <a:r>
              <a:rPr sz="950" b="1" dirty="0">
                <a:solidFill>
                  <a:srgbClr val="333333"/>
                </a:solidFill>
                <a:latin typeface="Trebuchet MS"/>
                <a:cs typeface="Trebuchet MS"/>
              </a:rPr>
              <a:t>20</a:t>
            </a:r>
            <a:r>
              <a:rPr sz="950" b="1" spc="25" dirty="0">
                <a:solidFill>
                  <a:srgbClr val="333333"/>
                </a:solidFill>
                <a:latin typeface="微软雅黑"/>
                <a:cs typeface="微软雅黑"/>
              </a:rPr>
              <a:t>行处添加一行参数 </a:t>
            </a:r>
            <a:r>
              <a:rPr sz="950" b="1" spc="35" dirty="0">
                <a:solidFill>
                  <a:srgbClr val="333333"/>
                </a:solidFill>
                <a:latin typeface="Trebuchet MS"/>
                <a:cs typeface="Trebuchet MS"/>
              </a:rPr>
              <a:t>“forwarders</a:t>
            </a:r>
            <a:r>
              <a:rPr sz="950" b="1" spc="-35" dirty="0">
                <a:solidFill>
                  <a:srgbClr val="333333"/>
                </a:solidFill>
                <a:latin typeface="Trebuchet MS"/>
                <a:cs typeface="Trebuchet MS"/>
              </a:rPr>
              <a:t> </a:t>
            </a:r>
            <a:r>
              <a:rPr sz="950" b="1" spc="-30" dirty="0">
                <a:solidFill>
                  <a:srgbClr val="333333"/>
                </a:solidFill>
                <a:latin typeface="Trebuchet MS"/>
                <a:cs typeface="Trebuchet MS"/>
              </a:rPr>
              <a:t>{</a:t>
            </a:r>
            <a:r>
              <a:rPr sz="950" b="1" spc="-35" dirty="0">
                <a:solidFill>
                  <a:srgbClr val="333333"/>
                </a:solidFill>
                <a:latin typeface="Trebuchet MS"/>
                <a:cs typeface="Trebuchet MS"/>
              </a:rPr>
              <a:t> </a:t>
            </a:r>
            <a:r>
              <a:rPr sz="950" b="1" spc="25" dirty="0">
                <a:solidFill>
                  <a:srgbClr val="333333"/>
                </a:solidFill>
                <a:latin typeface="微软雅黑"/>
                <a:cs typeface="微软雅黑"/>
              </a:rPr>
              <a:t>上级</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服务器地址</a:t>
            </a:r>
            <a:r>
              <a:rPr sz="950" b="1" spc="-70" dirty="0">
                <a:solidFill>
                  <a:srgbClr val="333333"/>
                </a:solidFill>
                <a:latin typeface="Trebuchet MS"/>
                <a:cs typeface="Trebuchet MS"/>
              </a:rPr>
              <a:t>;</a:t>
            </a:r>
            <a:r>
              <a:rPr sz="950" b="1" spc="-35" dirty="0">
                <a:solidFill>
                  <a:srgbClr val="333333"/>
                </a:solidFill>
                <a:latin typeface="Trebuchet MS"/>
                <a:cs typeface="Trebuchet MS"/>
              </a:rPr>
              <a:t> </a:t>
            </a:r>
            <a:r>
              <a:rPr sz="950" b="1" spc="-75" dirty="0">
                <a:solidFill>
                  <a:srgbClr val="333333"/>
                </a:solidFill>
                <a:latin typeface="Trebuchet MS"/>
                <a:cs typeface="Trebuchet MS"/>
              </a:rPr>
              <a:t>};”</a:t>
            </a:r>
            <a:r>
              <a:rPr sz="950" b="1" spc="25" dirty="0">
                <a:solidFill>
                  <a:srgbClr val="333333"/>
                </a:solidFill>
                <a:latin typeface="微软雅黑"/>
                <a:cs typeface="微软雅黑"/>
              </a:rPr>
              <a:t>，上级</a:t>
            </a:r>
            <a:r>
              <a:rPr sz="950" b="1" spc="105" dirty="0">
                <a:solidFill>
                  <a:srgbClr val="333333"/>
                </a:solidFill>
                <a:latin typeface="Trebuchet MS"/>
                <a:cs typeface="Trebuchet MS"/>
              </a:rPr>
              <a:t>DNS</a:t>
            </a:r>
            <a:r>
              <a:rPr sz="950" b="1" spc="20" dirty="0">
                <a:solidFill>
                  <a:srgbClr val="333333"/>
                </a:solidFill>
                <a:latin typeface="微软雅黑"/>
                <a:cs typeface="微软雅黑"/>
              </a:rPr>
              <a:t>服务器地址指的是获取数据配置文件的服务器。考 </a:t>
            </a:r>
            <a:r>
              <a:rPr sz="950" b="1" spc="25" dirty="0">
                <a:solidFill>
                  <a:srgbClr val="333333"/>
                </a:solidFill>
                <a:latin typeface="微软雅黑"/>
                <a:cs typeface="微软雅黑"/>
              </a:rPr>
              <a:t>虑到查询速度、稳定性、安全性等因素，</a:t>
            </a:r>
            <a:r>
              <a:rPr sz="950" b="1" u="sng" spc="25" dirty="0">
                <a:solidFill>
                  <a:srgbClr val="4183C4"/>
                </a:solidFill>
                <a:uFill>
                  <a:solidFill>
                    <a:srgbClr val="4183C4"/>
                  </a:solidFill>
                </a:uFill>
                <a:latin typeface="微软雅黑"/>
                <a:cs typeface="微软雅黑"/>
                <a:hlinkClick r:id="rId3"/>
              </a:rPr>
              <a:t>刘遄</a:t>
            </a:r>
            <a:r>
              <a:rPr sz="950" b="1" spc="25" dirty="0">
                <a:solidFill>
                  <a:srgbClr val="333333"/>
                </a:solidFill>
                <a:latin typeface="微软雅黑"/>
                <a:cs typeface="微软雅黑"/>
              </a:rPr>
              <a:t>老师在这里使用的是北京市公共</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服务器的地址 </a:t>
            </a:r>
            <a:r>
              <a:rPr sz="950" b="1" spc="-20" dirty="0">
                <a:solidFill>
                  <a:srgbClr val="333333"/>
                </a:solidFill>
                <a:latin typeface="Trebuchet MS"/>
                <a:cs typeface="Trebuchet MS"/>
              </a:rPr>
              <a:t>210.73.64.1</a:t>
            </a:r>
            <a:r>
              <a:rPr sz="950" b="1" spc="25" dirty="0">
                <a:solidFill>
                  <a:srgbClr val="333333"/>
                </a:solidFill>
                <a:latin typeface="微软雅黑"/>
                <a:cs typeface="微软雅黑"/>
              </a:rPr>
              <a:t>。如果大家也使用该地址，请先测试是否可以</a:t>
            </a:r>
            <a:r>
              <a:rPr sz="950" b="1" spc="55" dirty="0">
                <a:solidFill>
                  <a:srgbClr val="333333"/>
                </a:solidFill>
                <a:latin typeface="Trebuchet MS"/>
                <a:cs typeface="Trebuchet MS"/>
              </a:rPr>
              <a:t>ping</a:t>
            </a:r>
            <a:r>
              <a:rPr sz="950" b="1" spc="25" dirty="0">
                <a:solidFill>
                  <a:srgbClr val="333333"/>
                </a:solidFill>
                <a:latin typeface="微软雅黑"/>
                <a:cs typeface="微软雅黑"/>
              </a:rPr>
              <a:t>通，以免导致</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域名解析失败。</a:t>
            </a:r>
            <a:endParaRPr sz="950">
              <a:latin typeface="微软雅黑"/>
              <a:cs typeface="微软雅黑"/>
            </a:endParaRPr>
          </a:p>
          <a:p>
            <a:pPr>
              <a:lnSpc>
                <a:spcPct val="100000"/>
              </a:lnSpc>
              <a:spcBef>
                <a:spcPts val="45"/>
              </a:spcBef>
            </a:pPr>
            <a:endParaRPr sz="900">
              <a:latin typeface="微软雅黑"/>
              <a:cs typeface="微软雅黑"/>
            </a:endParaRPr>
          </a:p>
          <a:p>
            <a:pPr marL="136525" marR="118110">
              <a:lnSpc>
                <a:spcPct val="132400"/>
              </a:lnSpc>
              <a:tabLst>
                <a:tab pos="3040380" algn="l"/>
                <a:tab pos="3450590" algn="l"/>
                <a:tab pos="4621530" algn="l"/>
                <a:tab pos="5031740" algn="l"/>
                <a:tab pos="5172710"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/etc/named.conf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2</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named.conf	</a:t>
            </a:r>
            <a:r>
              <a:rPr sz="850" spc="15" dirty="0">
                <a:solidFill>
                  <a:srgbClr val="333333"/>
                </a:solidFill>
                <a:latin typeface="Lucida Console"/>
                <a:cs typeface="Lucida Console"/>
              </a:rPr>
              <a:t>3</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4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Provided</a:t>
            </a:r>
            <a:r>
              <a:rPr sz="850" spc="35" dirty="0">
                <a:solidFill>
                  <a:srgbClr val="333333"/>
                </a:solidFill>
                <a:latin typeface="Lucida Console"/>
                <a:cs typeface="Lucida Console"/>
              </a:rPr>
              <a:t> </a:t>
            </a:r>
            <a:r>
              <a:rPr sz="850" spc="20" dirty="0">
                <a:solidFill>
                  <a:srgbClr val="333333"/>
                </a:solidFill>
                <a:latin typeface="Lucida Console"/>
                <a:cs typeface="Lucida Console"/>
              </a:rPr>
              <a:t>by</a:t>
            </a:r>
            <a:r>
              <a:rPr sz="850" spc="35" dirty="0">
                <a:solidFill>
                  <a:srgbClr val="333333"/>
                </a:solidFill>
                <a:latin typeface="Lucida Console"/>
                <a:cs typeface="Lucida Console"/>
              </a:rPr>
              <a:t> </a:t>
            </a:r>
            <a:r>
              <a:rPr sz="850" spc="25" dirty="0">
                <a:solidFill>
                  <a:srgbClr val="333333"/>
                </a:solidFill>
                <a:latin typeface="Lucida Console"/>
                <a:cs typeface="Lucida Console"/>
              </a:rPr>
              <a:t>Red</a:t>
            </a:r>
            <a:r>
              <a:rPr sz="850" spc="40" dirty="0">
                <a:solidFill>
                  <a:srgbClr val="333333"/>
                </a:solidFill>
                <a:latin typeface="Lucida Console"/>
                <a:cs typeface="Lucida Console"/>
              </a:rPr>
              <a:t> </a:t>
            </a:r>
            <a:r>
              <a:rPr sz="850" spc="25" dirty="0">
                <a:solidFill>
                  <a:srgbClr val="333333"/>
                </a:solidFill>
                <a:latin typeface="Lucida Console"/>
                <a:cs typeface="Lucida Console"/>
              </a:rPr>
              <a:t>Hat</a:t>
            </a:r>
            <a:r>
              <a:rPr sz="850" spc="35" dirty="0">
                <a:solidFill>
                  <a:srgbClr val="333333"/>
                </a:solidFill>
                <a:latin typeface="Lucida Console"/>
                <a:cs typeface="Lucida Console"/>
              </a:rPr>
              <a:t> </a:t>
            </a:r>
            <a:r>
              <a:rPr sz="850" spc="25" dirty="0">
                <a:solidFill>
                  <a:srgbClr val="333333"/>
                </a:solidFill>
                <a:latin typeface="Lucida Console"/>
                <a:cs typeface="Lucida Console"/>
              </a:rPr>
              <a:t>bind</a:t>
            </a:r>
            <a:r>
              <a:rPr sz="850" spc="40" dirty="0">
                <a:solidFill>
                  <a:srgbClr val="333333"/>
                </a:solidFill>
                <a:latin typeface="Lucida Console"/>
                <a:cs typeface="Lucida Console"/>
              </a:rPr>
              <a:t> </a:t>
            </a:r>
            <a:r>
              <a:rPr sz="850" spc="30" dirty="0">
                <a:solidFill>
                  <a:srgbClr val="333333"/>
                </a:solidFill>
                <a:latin typeface="Lucida Console"/>
                <a:cs typeface="Lucida Console"/>
              </a:rPr>
              <a:t>package</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40" dirty="0">
                <a:solidFill>
                  <a:srgbClr val="333333"/>
                </a:solidFill>
                <a:latin typeface="Lucida Console"/>
                <a:cs typeface="Lucida Console"/>
              </a:rPr>
              <a:t> </a:t>
            </a:r>
            <a:r>
              <a:rPr sz="850" spc="30" dirty="0">
                <a:solidFill>
                  <a:srgbClr val="333333"/>
                </a:solidFill>
                <a:latin typeface="Lucida Console"/>
                <a:cs typeface="Lucida Console"/>
              </a:rPr>
              <a:t>configure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25" dirty="0">
                <a:solidFill>
                  <a:srgbClr val="333333"/>
                </a:solidFill>
                <a:latin typeface="Lucida Console"/>
                <a:cs typeface="Lucida Console"/>
              </a:rPr>
              <a:t>ISC</a:t>
            </a:r>
            <a:r>
              <a:rPr sz="850" spc="35" dirty="0">
                <a:solidFill>
                  <a:srgbClr val="333333"/>
                </a:solidFill>
                <a:latin typeface="Lucida Console"/>
                <a:cs typeface="Lucida Console"/>
              </a:rPr>
              <a:t> </a:t>
            </a:r>
            <a:r>
              <a:rPr sz="850" spc="25" dirty="0">
                <a:solidFill>
                  <a:srgbClr val="333333"/>
                </a:solidFill>
                <a:latin typeface="Lucida Console"/>
                <a:cs typeface="Lucida Console"/>
              </a:rPr>
              <a:t>BIND</a:t>
            </a:r>
            <a:r>
              <a:rPr sz="850" spc="40" dirty="0">
                <a:solidFill>
                  <a:srgbClr val="333333"/>
                </a:solidFill>
                <a:latin typeface="Lucida Console"/>
                <a:cs typeface="Lucida Console"/>
              </a:rPr>
              <a:t> </a:t>
            </a:r>
            <a:r>
              <a:rPr sz="850" spc="30" dirty="0">
                <a:solidFill>
                  <a:srgbClr val="333333"/>
                </a:solidFill>
                <a:latin typeface="Lucida Console"/>
                <a:cs typeface="Lucida Console"/>
              </a:rPr>
              <a:t>named(8)</a:t>
            </a:r>
            <a:r>
              <a:rPr sz="850" spc="35" dirty="0">
                <a:solidFill>
                  <a:srgbClr val="333333"/>
                </a:solidFill>
                <a:latin typeface="Lucida Console"/>
                <a:cs typeface="Lucida Console"/>
              </a:rPr>
              <a:t> </a:t>
            </a:r>
            <a:r>
              <a:rPr sz="850" spc="25" dirty="0">
                <a:solidFill>
                  <a:srgbClr val="333333"/>
                </a:solidFill>
                <a:latin typeface="Lucida Console"/>
                <a:cs typeface="Lucida Console"/>
              </a:rPr>
              <a:t>DNS	</a:t>
            </a:r>
            <a:r>
              <a:rPr sz="850" spc="15" dirty="0">
                <a:solidFill>
                  <a:srgbClr val="333333"/>
                </a:solidFill>
                <a:latin typeface="Lucida Console"/>
                <a:cs typeface="Lucida Console"/>
              </a:rPr>
              <a:t>5 </a:t>
            </a:r>
            <a:r>
              <a:rPr sz="850" spc="20" dirty="0">
                <a:solidFill>
                  <a:srgbClr val="333333"/>
                </a:solidFill>
                <a:latin typeface="Lucida Console"/>
                <a:cs typeface="Lucida Console"/>
              </a:rPr>
              <a:t>// </a:t>
            </a:r>
            <a:r>
              <a:rPr sz="850" spc="25" dirty="0">
                <a:solidFill>
                  <a:srgbClr val="333333"/>
                </a:solidFill>
                <a:latin typeface="Lucida Console"/>
                <a:cs typeface="Lucida Console"/>
              </a:rPr>
              <a:t> server</a:t>
            </a:r>
            <a:r>
              <a:rPr sz="850" spc="40" dirty="0">
                <a:solidFill>
                  <a:srgbClr val="333333"/>
                </a:solidFill>
                <a:latin typeface="Lucida Console"/>
                <a:cs typeface="Lucida Console"/>
              </a:rPr>
              <a:t> </a:t>
            </a:r>
            <a:r>
              <a:rPr sz="850" spc="20" dirty="0">
                <a:solidFill>
                  <a:srgbClr val="333333"/>
                </a:solidFill>
                <a:latin typeface="Lucida Console"/>
                <a:cs typeface="Lucida Console"/>
              </a:rPr>
              <a:t>as</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40" dirty="0">
                <a:solidFill>
                  <a:srgbClr val="333333"/>
                </a:solidFill>
                <a:latin typeface="Lucida Console"/>
                <a:cs typeface="Lucida Console"/>
              </a:rPr>
              <a:t> </a:t>
            </a:r>
            <a:r>
              <a:rPr sz="850" spc="30" dirty="0">
                <a:solidFill>
                  <a:srgbClr val="333333"/>
                </a:solidFill>
                <a:latin typeface="Lucida Console"/>
                <a:cs typeface="Lucida Console"/>
              </a:rPr>
              <a:t>caching</a:t>
            </a:r>
            <a:r>
              <a:rPr sz="850" spc="40" dirty="0">
                <a:solidFill>
                  <a:srgbClr val="333333"/>
                </a:solidFill>
                <a:latin typeface="Lucida Console"/>
                <a:cs typeface="Lucida Console"/>
              </a:rPr>
              <a:t> </a:t>
            </a:r>
            <a:r>
              <a:rPr sz="850" spc="25" dirty="0">
                <a:solidFill>
                  <a:srgbClr val="333333"/>
                </a:solidFill>
                <a:latin typeface="Lucida Console"/>
                <a:cs typeface="Lucida Console"/>
              </a:rPr>
              <a:t>only</a:t>
            </a:r>
            <a:r>
              <a:rPr sz="850" spc="40" dirty="0">
                <a:solidFill>
                  <a:srgbClr val="333333"/>
                </a:solidFill>
                <a:latin typeface="Lucida Console"/>
                <a:cs typeface="Lucida Console"/>
              </a:rPr>
              <a:t> </a:t>
            </a:r>
            <a:r>
              <a:rPr sz="850" spc="30" dirty="0">
                <a:solidFill>
                  <a:srgbClr val="333333"/>
                </a:solidFill>
                <a:latin typeface="Lucida Console"/>
                <a:cs typeface="Lucida Console"/>
              </a:rPr>
              <a:t>nameserver</a:t>
            </a:r>
            <a:r>
              <a:rPr sz="850" spc="40" dirty="0">
                <a:solidFill>
                  <a:srgbClr val="333333"/>
                </a:solidFill>
                <a:latin typeface="Lucida Console"/>
                <a:cs typeface="Lucida Console"/>
              </a:rPr>
              <a:t> </a:t>
            </a:r>
            <a:r>
              <a:rPr sz="850" spc="25" dirty="0">
                <a:solidFill>
                  <a:srgbClr val="333333"/>
                </a:solidFill>
                <a:latin typeface="Lucida Console"/>
                <a:cs typeface="Lucida Console"/>
              </a:rPr>
              <a:t>(as</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40" dirty="0">
                <a:solidFill>
                  <a:srgbClr val="333333"/>
                </a:solidFill>
                <a:latin typeface="Lucida Console"/>
                <a:cs typeface="Lucida Console"/>
              </a:rPr>
              <a:t> </a:t>
            </a:r>
            <a:r>
              <a:rPr sz="850" spc="30" dirty="0">
                <a:solidFill>
                  <a:srgbClr val="333333"/>
                </a:solidFill>
                <a:latin typeface="Lucida Console"/>
                <a:cs typeface="Lucida Console"/>
              </a:rPr>
              <a:t>localhost</a:t>
            </a:r>
            <a:r>
              <a:rPr sz="850" spc="40" dirty="0">
                <a:solidFill>
                  <a:srgbClr val="333333"/>
                </a:solidFill>
                <a:latin typeface="Lucida Console"/>
                <a:cs typeface="Lucida Console"/>
              </a:rPr>
              <a:t> </a:t>
            </a:r>
            <a:r>
              <a:rPr sz="850" spc="25" dirty="0">
                <a:solidFill>
                  <a:srgbClr val="333333"/>
                </a:solidFill>
                <a:latin typeface="Lucida Console"/>
                <a:cs typeface="Lucida Console"/>
              </a:rPr>
              <a:t>DNS</a:t>
            </a:r>
            <a:r>
              <a:rPr sz="850" spc="40" dirty="0">
                <a:solidFill>
                  <a:srgbClr val="333333"/>
                </a:solidFill>
                <a:latin typeface="Lucida Console"/>
                <a:cs typeface="Lucida Console"/>
              </a:rPr>
              <a:t> </a:t>
            </a:r>
            <a:r>
              <a:rPr sz="850" spc="30" dirty="0">
                <a:solidFill>
                  <a:srgbClr val="333333"/>
                </a:solidFill>
                <a:latin typeface="Lucida Console"/>
                <a:cs typeface="Lucida Console"/>
              </a:rPr>
              <a:t>resolver</a:t>
            </a:r>
            <a:r>
              <a:rPr sz="850" spc="40" dirty="0">
                <a:solidFill>
                  <a:srgbClr val="333333"/>
                </a:solidFill>
                <a:latin typeface="Lucida Console"/>
                <a:cs typeface="Lucida Console"/>
              </a:rPr>
              <a:t> </a:t>
            </a:r>
            <a:r>
              <a:rPr sz="850" spc="25" dirty="0">
                <a:solidFill>
                  <a:srgbClr val="333333"/>
                </a:solidFill>
                <a:latin typeface="Lucida Console"/>
                <a:cs typeface="Lucida Console"/>
              </a:rPr>
              <a:t>only).	</a:t>
            </a:r>
            <a:r>
              <a:rPr sz="850" spc="15" dirty="0">
                <a:solidFill>
                  <a:srgbClr val="333333"/>
                </a:solidFill>
                <a:latin typeface="Lucida Console"/>
                <a:cs typeface="Lucida Console"/>
              </a:rPr>
              <a:t>6</a:t>
            </a:r>
            <a:r>
              <a:rPr sz="850" spc="-60"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273050" indent="-137160">
              <a:lnSpc>
                <a:spcPct val="100000"/>
              </a:lnSpc>
              <a:spcBef>
                <a:spcPts val="330"/>
              </a:spcBef>
              <a:buAutoNum type="arabicPlain" startAt="7"/>
              <a:tabLst>
                <a:tab pos="273685" algn="l"/>
              </a:tabLst>
            </a:pPr>
            <a:r>
              <a:rPr sz="850" spc="20"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See</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/usr/share/doc/bind*/sample/</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30" dirty="0">
                <a:solidFill>
                  <a:srgbClr val="333333"/>
                </a:solidFill>
                <a:latin typeface="Lucida Console"/>
                <a:cs typeface="Lucida Console"/>
              </a:rPr>
              <a:t>example</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named</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configuration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files.</a:t>
            </a:r>
            <a:endParaRPr sz="850">
              <a:latin typeface="Lucida Console"/>
              <a:cs typeface="Lucida Console"/>
            </a:endParaRPr>
          </a:p>
          <a:p>
            <a:pPr marL="136525" marR="18415">
              <a:lnSpc>
                <a:spcPct val="132400"/>
              </a:lnSpc>
              <a:buAutoNum type="arabicPlain" startAt="7"/>
              <a:tabLst>
                <a:tab pos="273685" algn="l"/>
                <a:tab pos="546100" algn="l"/>
                <a:tab pos="749935" algn="l"/>
                <a:tab pos="2389505" algn="l"/>
                <a:tab pos="2533015" algn="l"/>
                <a:tab pos="3628390" algn="l"/>
                <a:tab pos="5064125" algn="l"/>
              </a:tabLst>
            </a:pPr>
            <a:r>
              <a:rPr sz="850" spc="30" dirty="0">
                <a:solidFill>
                  <a:srgbClr val="333333"/>
                </a:solidFill>
                <a:latin typeface="Lucida Console"/>
                <a:cs typeface="Lucida Console"/>
              </a:rPr>
              <a:t>/</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9</a:t>
            </a:r>
            <a:r>
              <a:rPr sz="850" dirty="0">
                <a:solidFill>
                  <a:srgbClr val="333333"/>
                </a:solidFill>
                <a:latin typeface="Lucida Console"/>
                <a:cs typeface="Lucida Console"/>
              </a:rPr>
              <a:t>	</a:t>
            </a:r>
            <a:r>
              <a:rPr sz="850" spc="30" dirty="0">
                <a:solidFill>
                  <a:srgbClr val="333333"/>
                </a:solidFill>
                <a:latin typeface="Lucida Console"/>
                <a:cs typeface="Lucida Console"/>
              </a:rPr>
              <a:t>1</a:t>
            </a:r>
            <a:r>
              <a:rPr sz="850" spc="15" dirty="0">
                <a:solidFill>
                  <a:srgbClr val="333333"/>
                </a:solidFill>
                <a:latin typeface="Lucida Console"/>
                <a:cs typeface="Lucida Console"/>
              </a:rPr>
              <a:t>0</a:t>
            </a:r>
            <a:r>
              <a:rPr sz="850" spc="30" dirty="0">
                <a:solidFill>
                  <a:srgbClr val="333333"/>
                </a:solidFill>
                <a:latin typeface="Lucida Console"/>
                <a:cs typeface="Lucida Console"/>
              </a:rPr>
              <a:t> option</a:t>
            </a:r>
            <a:r>
              <a:rPr sz="850" spc="15" dirty="0">
                <a:solidFill>
                  <a:srgbClr val="333333"/>
                </a:solidFill>
                <a:latin typeface="Lucida Console"/>
                <a:cs typeface="Lucida Console"/>
              </a:rPr>
              <a:t>s</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1</a:t>
            </a:r>
            <a:r>
              <a:rPr sz="850" spc="15" dirty="0">
                <a:solidFill>
                  <a:srgbClr val="333333"/>
                </a:solidFill>
                <a:latin typeface="Lucida Console"/>
                <a:cs typeface="Lucida Console"/>
              </a:rPr>
              <a:t>1</a:t>
            </a:r>
            <a:r>
              <a:rPr sz="850" dirty="0">
                <a:solidFill>
                  <a:srgbClr val="333333"/>
                </a:solidFill>
                <a:latin typeface="Lucida Console"/>
                <a:cs typeface="Lucida Console"/>
              </a:rPr>
              <a:t>	</a:t>
            </a:r>
            <a:r>
              <a:rPr sz="850" spc="30" dirty="0">
                <a:solidFill>
                  <a:srgbClr val="333333"/>
                </a:solidFill>
                <a:latin typeface="Lucida Console"/>
                <a:cs typeface="Lucida Console"/>
              </a:rPr>
              <a:t>listen-o</a:t>
            </a:r>
            <a:r>
              <a:rPr sz="850" spc="15" dirty="0">
                <a:solidFill>
                  <a:srgbClr val="333333"/>
                </a:solidFill>
                <a:latin typeface="Lucida Console"/>
                <a:cs typeface="Lucida Console"/>
              </a:rPr>
              <a:t>n</a:t>
            </a:r>
            <a:r>
              <a:rPr sz="850" spc="30" dirty="0">
                <a:solidFill>
                  <a:srgbClr val="333333"/>
                </a:solidFill>
                <a:latin typeface="Lucida Console"/>
                <a:cs typeface="Lucida Console"/>
              </a:rPr>
              <a:t> por</a:t>
            </a:r>
            <a:r>
              <a:rPr sz="850" spc="15" dirty="0">
                <a:solidFill>
                  <a:srgbClr val="333333"/>
                </a:solidFill>
                <a:latin typeface="Lucida Console"/>
                <a:cs typeface="Lucida Console"/>
              </a:rPr>
              <a:t>t</a:t>
            </a:r>
            <a:r>
              <a:rPr sz="850" spc="30" dirty="0">
                <a:solidFill>
                  <a:srgbClr val="333333"/>
                </a:solidFill>
                <a:latin typeface="Lucida Console"/>
                <a:cs typeface="Lucida Console"/>
              </a:rPr>
              <a:t> 5</a:t>
            </a:r>
            <a:r>
              <a:rPr sz="850" spc="15" dirty="0">
                <a:solidFill>
                  <a:srgbClr val="333333"/>
                </a:solidFill>
                <a:latin typeface="Lucida Console"/>
                <a:cs typeface="Lucida Console"/>
              </a:rPr>
              <a:t>3</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any</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1</a:t>
            </a:r>
            <a:r>
              <a:rPr sz="850" spc="15" dirty="0">
                <a:solidFill>
                  <a:srgbClr val="333333"/>
                </a:solidFill>
                <a:latin typeface="Lucida Console"/>
                <a:cs typeface="Lucida Console"/>
              </a:rPr>
              <a:t>2</a:t>
            </a:r>
            <a:r>
              <a:rPr sz="850" dirty="0">
                <a:solidFill>
                  <a:srgbClr val="333333"/>
                </a:solidFill>
                <a:latin typeface="Lucida Console"/>
                <a:cs typeface="Lucida Console"/>
              </a:rPr>
              <a:t>	</a:t>
            </a:r>
            <a:r>
              <a:rPr sz="850" spc="30" dirty="0">
                <a:solidFill>
                  <a:srgbClr val="333333"/>
                </a:solidFill>
                <a:latin typeface="Lucida Console"/>
                <a:cs typeface="Lucida Console"/>
              </a:rPr>
              <a:t>listen</a:t>
            </a:r>
            <a:r>
              <a:rPr sz="850" spc="15" dirty="0">
                <a:solidFill>
                  <a:srgbClr val="333333"/>
                </a:solidFill>
                <a:latin typeface="Lucida Console"/>
                <a:cs typeface="Lucida Console"/>
              </a:rPr>
              <a:t>-  </a:t>
            </a:r>
            <a:r>
              <a:rPr sz="850" spc="25" dirty="0">
                <a:solidFill>
                  <a:srgbClr val="333333"/>
                </a:solidFill>
                <a:latin typeface="Lucida Console"/>
                <a:cs typeface="Lucida Console"/>
              </a:rPr>
              <a:t>on-v6</a:t>
            </a:r>
            <a:r>
              <a:rPr sz="850" spc="40" dirty="0">
                <a:solidFill>
                  <a:srgbClr val="333333"/>
                </a:solidFill>
                <a:latin typeface="Lucida Console"/>
                <a:cs typeface="Lucida Console"/>
              </a:rPr>
              <a:t> </a:t>
            </a:r>
            <a:r>
              <a:rPr sz="850" spc="25" dirty="0">
                <a:solidFill>
                  <a:srgbClr val="333333"/>
                </a:solidFill>
                <a:latin typeface="Lucida Console"/>
                <a:cs typeface="Lucida Console"/>
              </a:rPr>
              <a:t>port</a:t>
            </a:r>
            <a:r>
              <a:rPr sz="850" spc="45" dirty="0">
                <a:solidFill>
                  <a:srgbClr val="333333"/>
                </a:solidFill>
                <a:latin typeface="Lucida Console"/>
                <a:cs typeface="Lucida Console"/>
              </a:rPr>
              <a:t> </a:t>
            </a:r>
            <a:r>
              <a:rPr sz="850" spc="20" dirty="0">
                <a:solidFill>
                  <a:srgbClr val="333333"/>
                </a:solidFill>
                <a:latin typeface="Lucida Console"/>
                <a:cs typeface="Lucida Console"/>
              </a:rPr>
              <a:t>53</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::1;</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r>
              <a:rPr sz="850" spc="45" dirty="0">
                <a:solidFill>
                  <a:srgbClr val="333333"/>
                </a:solidFill>
                <a:latin typeface="Lucida Console"/>
                <a:cs typeface="Lucida Console"/>
              </a:rPr>
              <a:t> </a:t>
            </a:r>
            <a:r>
              <a:rPr sz="850" spc="20" dirty="0">
                <a:solidFill>
                  <a:srgbClr val="333333"/>
                </a:solidFill>
                <a:latin typeface="Lucida Console"/>
                <a:cs typeface="Lucida Console"/>
              </a:rPr>
              <a:t>13		</a:t>
            </a:r>
            <a:r>
              <a:rPr sz="850" spc="30" dirty="0">
                <a:solidFill>
                  <a:srgbClr val="333333"/>
                </a:solidFill>
                <a:latin typeface="Lucida Console"/>
                <a:cs typeface="Lucida Console"/>
              </a:rPr>
              <a:t>directory	"/var/named";</a:t>
            </a:r>
            <a:r>
              <a:rPr sz="850" spc="20" dirty="0">
                <a:solidFill>
                  <a:srgbClr val="333333"/>
                </a:solidFill>
                <a:latin typeface="Lucida Console"/>
                <a:cs typeface="Lucida Console"/>
              </a:rPr>
              <a:t> 14</a:t>
            </a:r>
            <a:endParaRPr sz="850">
              <a:latin typeface="Lucida Console"/>
              <a:cs typeface="Lucida Console"/>
            </a:endParaRPr>
          </a:p>
          <a:p>
            <a:pPr marL="136525">
              <a:lnSpc>
                <a:spcPct val="100000"/>
              </a:lnSpc>
              <a:spcBef>
                <a:spcPts val="334"/>
              </a:spcBef>
              <a:tabLst>
                <a:tab pos="1231265" algn="l"/>
                <a:tab pos="4264025" algn="l"/>
              </a:tabLst>
            </a:pPr>
            <a:r>
              <a:rPr sz="850" spc="30" dirty="0">
                <a:solidFill>
                  <a:srgbClr val="333333"/>
                </a:solidFill>
                <a:latin typeface="Lucida Console"/>
                <a:cs typeface="Lucida Console"/>
              </a:rPr>
              <a:t>dump-file	"/var/named/data/cache_dump.db";</a:t>
            </a:r>
            <a:r>
              <a:rPr sz="850" spc="65" dirty="0">
                <a:solidFill>
                  <a:srgbClr val="333333"/>
                </a:solidFill>
                <a:latin typeface="Lucida Console"/>
                <a:cs typeface="Lucida Console"/>
              </a:rPr>
              <a:t> </a:t>
            </a:r>
            <a:r>
              <a:rPr sz="850" spc="20" dirty="0">
                <a:solidFill>
                  <a:srgbClr val="333333"/>
                </a:solidFill>
                <a:latin typeface="Lucida Console"/>
                <a:cs typeface="Lucida Console"/>
              </a:rPr>
              <a:t>15	</a:t>
            </a:r>
            <a:r>
              <a:rPr sz="850" spc="30" dirty="0">
                <a:solidFill>
                  <a:srgbClr val="333333"/>
                </a:solidFill>
                <a:latin typeface="Lucida Console"/>
                <a:cs typeface="Lucida Console"/>
              </a:rPr>
              <a:t>statistics-file</a:t>
            </a:r>
            <a:endParaRPr sz="850">
              <a:latin typeface="Lucida Console"/>
              <a:cs typeface="Lucida Console"/>
            </a:endParaRPr>
          </a:p>
        </p:txBody>
      </p:sp>
      <p:sp>
        <p:nvSpPr>
          <p:cNvPr id="17" name="object 17"/>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222</a:t>
            </a:fld>
            <a:endParaRPr sz="800">
              <a:latin typeface="小哥哥网恋吗"/>
              <a:cs typeface="小哥哥网恋吗"/>
            </a:endParaRPr>
          </a:p>
        </p:txBody>
      </p:sp>
      <p:sp>
        <p:nvSpPr>
          <p:cNvPr id="12" name="object 12"/>
          <p:cNvSpPr txBox="1"/>
          <p:nvPr/>
        </p:nvSpPr>
        <p:spPr>
          <a:xfrm>
            <a:off x="4171965" y="7210678"/>
            <a:ext cx="1342390" cy="540385"/>
          </a:xfrm>
          <a:prstGeom prst="rect">
            <a:avLst/>
          </a:prstGeom>
        </p:spPr>
        <p:txBody>
          <a:bodyPr vert="horz" wrap="square" lIns="0" tIns="11430" rIns="0" bIns="0" rtlCol="0">
            <a:spAutoFit/>
          </a:bodyPr>
          <a:lstStyle/>
          <a:p>
            <a:pPr marL="359410" marR="5080" indent="-278130">
              <a:lnSpc>
                <a:spcPct val="132400"/>
              </a:lnSpc>
              <a:spcBef>
                <a:spcPts val="90"/>
              </a:spcBef>
            </a:pPr>
            <a:r>
              <a:rPr sz="850" spc="30" dirty="0">
                <a:solidFill>
                  <a:srgbClr val="333333"/>
                </a:solidFill>
                <a:latin typeface="Lucida Console"/>
                <a:cs typeface="Lucida Console"/>
              </a:rPr>
              <a:t>memstatistics-fil</a:t>
            </a:r>
            <a:r>
              <a:rPr sz="850" spc="15" dirty="0">
                <a:solidFill>
                  <a:srgbClr val="333333"/>
                </a:solidFill>
                <a:latin typeface="Lucida Console"/>
                <a:cs typeface="Lucida Console"/>
              </a:rPr>
              <a:t>e  </a:t>
            </a:r>
            <a:r>
              <a:rPr sz="850" spc="30" dirty="0">
                <a:solidFill>
                  <a:srgbClr val="333333"/>
                </a:solidFill>
                <a:latin typeface="Lucida Console"/>
                <a:cs typeface="Lucida Console"/>
              </a:rPr>
              <a:t>secroots-file</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recursing-file</a:t>
            </a:r>
            <a:endParaRPr sz="850">
              <a:latin typeface="Lucida Console"/>
              <a:cs typeface="Lucida Console"/>
            </a:endParaRPr>
          </a:p>
        </p:txBody>
      </p:sp>
      <p:sp>
        <p:nvSpPr>
          <p:cNvPr id="13" name="object 13"/>
          <p:cNvSpPr txBox="1"/>
          <p:nvPr/>
        </p:nvSpPr>
        <p:spPr>
          <a:xfrm>
            <a:off x="1070306" y="7210678"/>
            <a:ext cx="2867025" cy="7118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"/var/named/data/named_stats.txt";</a:t>
            </a:r>
            <a:r>
              <a:rPr sz="850" spc="10" dirty="0">
                <a:solidFill>
                  <a:srgbClr val="333333"/>
                </a:solidFill>
                <a:latin typeface="Lucida Console"/>
                <a:cs typeface="Lucida Console"/>
              </a:rPr>
              <a:t> </a:t>
            </a:r>
            <a:r>
              <a:rPr sz="850" spc="20" dirty="0">
                <a:solidFill>
                  <a:srgbClr val="333333"/>
                </a:solidFill>
                <a:latin typeface="Lucida Console"/>
                <a:cs typeface="Lucida Console"/>
              </a:rPr>
              <a:t>16</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"/var/named/data/named_mem_stats.txt";</a:t>
            </a:r>
            <a:r>
              <a:rPr sz="850" spc="10" dirty="0">
                <a:solidFill>
                  <a:srgbClr val="333333"/>
                </a:solidFill>
                <a:latin typeface="Lucida Console"/>
                <a:cs typeface="Lucida Console"/>
              </a:rPr>
              <a:t> </a:t>
            </a:r>
            <a:r>
              <a:rPr sz="850" spc="20" dirty="0">
                <a:solidFill>
                  <a:srgbClr val="333333"/>
                </a:solidFill>
                <a:latin typeface="Lucida Console"/>
                <a:cs typeface="Lucida Console"/>
              </a:rPr>
              <a:t>17</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"/var/named/data/named.secroots";</a:t>
            </a:r>
            <a:r>
              <a:rPr sz="850" spc="5" dirty="0">
                <a:solidFill>
                  <a:srgbClr val="333333"/>
                </a:solidFill>
                <a:latin typeface="Lucida Console"/>
                <a:cs typeface="Lucida Console"/>
              </a:rPr>
              <a:t> </a:t>
            </a:r>
            <a:r>
              <a:rPr sz="850" spc="20" dirty="0">
                <a:solidFill>
                  <a:srgbClr val="333333"/>
                </a:solidFill>
                <a:latin typeface="Lucida Console"/>
                <a:cs typeface="Lucida Console"/>
              </a:rPr>
              <a:t>18</a:t>
            </a:r>
            <a:endParaRPr sz="850">
              <a:latin typeface="Lucida Console"/>
              <a:cs typeface="Lucida Console"/>
            </a:endParaRPr>
          </a:p>
          <a:p>
            <a:pPr marL="12700">
              <a:lnSpc>
                <a:spcPct val="100000"/>
              </a:lnSpc>
              <a:spcBef>
                <a:spcPts val="334"/>
              </a:spcBef>
            </a:pPr>
            <a:r>
              <a:rPr sz="850" spc="30" dirty="0">
                <a:solidFill>
                  <a:srgbClr val="333333"/>
                </a:solidFill>
                <a:latin typeface="Lucida Console"/>
                <a:cs typeface="Lucida Console"/>
              </a:rPr>
              <a:t>"/var/named/data/named.recursing";</a:t>
            </a:r>
            <a:r>
              <a:rPr sz="850" spc="10" dirty="0">
                <a:solidFill>
                  <a:srgbClr val="333333"/>
                </a:solidFill>
                <a:latin typeface="Lucida Console"/>
                <a:cs typeface="Lucida Console"/>
              </a:rPr>
              <a:t> </a:t>
            </a:r>
            <a:r>
              <a:rPr sz="850" spc="20" dirty="0">
                <a:solidFill>
                  <a:srgbClr val="333333"/>
                </a:solidFill>
                <a:latin typeface="Lucida Console"/>
                <a:cs typeface="Lucida Console"/>
              </a:rPr>
              <a:t>19</a:t>
            </a:r>
            <a:endParaRPr sz="850">
              <a:latin typeface="Lucida Console"/>
              <a:cs typeface="Lucida Console"/>
            </a:endParaRPr>
          </a:p>
        </p:txBody>
      </p:sp>
      <p:sp>
        <p:nvSpPr>
          <p:cNvPr id="14" name="object 14"/>
          <p:cNvSpPr txBox="1"/>
          <p:nvPr/>
        </p:nvSpPr>
        <p:spPr>
          <a:xfrm>
            <a:off x="4241375" y="7761139"/>
            <a:ext cx="1949450" cy="161290"/>
          </a:xfrm>
          <a:prstGeom prst="rect">
            <a:avLst/>
          </a:prstGeom>
        </p:spPr>
        <p:txBody>
          <a:bodyPr vert="horz" wrap="square" lIns="0" tIns="17780" rIns="0" bIns="0" rtlCol="0">
            <a:spAutoFit/>
          </a:bodyPr>
          <a:lstStyle/>
          <a:p>
            <a:pPr marL="12700">
              <a:lnSpc>
                <a:spcPct val="100000"/>
              </a:lnSpc>
              <a:spcBef>
                <a:spcPts val="140"/>
              </a:spcBef>
              <a:tabLst>
                <a:tab pos="1111885" algn="l"/>
              </a:tabLst>
            </a:pPr>
            <a:r>
              <a:rPr sz="850" spc="30" dirty="0">
                <a:solidFill>
                  <a:srgbClr val="333333"/>
                </a:solidFill>
                <a:latin typeface="Lucida Console"/>
                <a:cs typeface="Lucida Console"/>
              </a:rPr>
              <a:t>allow-query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any;</a:t>
            </a:r>
            <a:r>
              <a:rPr sz="850" spc="10" dirty="0">
                <a:solidFill>
                  <a:srgbClr val="333333"/>
                </a:solidFill>
                <a:latin typeface="Lucida Console"/>
                <a:cs typeface="Lucida Console"/>
              </a:rPr>
              <a:t> </a:t>
            </a:r>
            <a:r>
              <a:rPr sz="850" spc="20" dirty="0">
                <a:solidFill>
                  <a:srgbClr val="333333"/>
                </a:solidFill>
                <a:latin typeface="Lucida Console"/>
                <a:cs typeface="Lucida Console"/>
              </a:rPr>
              <a:t>};</a:t>
            </a:r>
            <a:r>
              <a:rPr sz="850" spc="10" dirty="0">
                <a:solidFill>
                  <a:srgbClr val="333333"/>
                </a:solidFill>
                <a:latin typeface="Lucida Console"/>
                <a:cs typeface="Lucida Console"/>
              </a:rPr>
              <a:t> </a:t>
            </a:r>
            <a:r>
              <a:rPr sz="850" spc="20" dirty="0">
                <a:solidFill>
                  <a:srgbClr val="333333"/>
                </a:solidFill>
                <a:latin typeface="Lucida Console"/>
                <a:cs typeface="Lucida Console"/>
              </a:rPr>
              <a:t>20</a:t>
            </a:r>
            <a:endParaRPr sz="850">
              <a:latin typeface="Lucida Console"/>
              <a:cs typeface="Lucida Console"/>
            </a:endParaRPr>
          </a:p>
        </p:txBody>
      </p:sp>
      <p:sp>
        <p:nvSpPr>
          <p:cNvPr id="15" name="object 15"/>
          <p:cNvSpPr txBox="1"/>
          <p:nvPr/>
        </p:nvSpPr>
        <p:spPr>
          <a:xfrm>
            <a:off x="946424" y="7896753"/>
            <a:ext cx="5633720" cy="2305685"/>
          </a:xfrm>
          <a:prstGeom prst="rect">
            <a:avLst/>
          </a:prstGeom>
        </p:spPr>
        <p:txBody>
          <a:bodyPr vert="horz" wrap="square" lIns="0" tIns="11430" rIns="0" bIns="0" rtlCol="0">
            <a:spAutoFit/>
          </a:bodyPr>
          <a:lstStyle/>
          <a:p>
            <a:pPr marL="136525" marR="157480" indent="268605">
              <a:lnSpc>
                <a:spcPct val="132400"/>
              </a:lnSpc>
              <a:spcBef>
                <a:spcPts val="90"/>
              </a:spcBef>
            </a:pPr>
            <a:r>
              <a:rPr sz="850" spc="30" dirty="0">
                <a:solidFill>
                  <a:srgbClr val="333333"/>
                </a:solidFill>
                <a:latin typeface="Lucida Console"/>
                <a:cs typeface="Lucida Console"/>
              </a:rPr>
              <a:t>forwarders</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210.73.64.1;</a:t>
            </a:r>
            <a:r>
              <a:rPr sz="850" spc="25" dirty="0">
                <a:solidFill>
                  <a:srgbClr val="333333"/>
                </a:solidFill>
                <a:latin typeface="Lucida Console"/>
                <a:cs typeface="Lucida Console"/>
              </a:rPr>
              <a:t> </a:t>
            </a: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restart </a:t>
            </a:r>
            <a:r>
              <a:rPr sz="850" spc="25" dirty="0">
                <a:solidFill>
                  <a:srgbClr val="333333"/>
                </a:solidFill>
                <a:latin typeface="Lucida Console"/>
                <a:cs typeface="Lucida Console"/>
              </a:rPr>
              <a:t>named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b="1" spc="25" dirty="0">
                <a:solidFill>
                  <a:srgbClr val="333333"/>
                </a:solidFill>
                <a:latin typeface="微软雅黑"/>
                <a:cs typeface="微软雅黑"/>
              </a:rPr>
              <a:t>对了，如果您也还原了虚拟机系统到最初始的状态，记得把防火墙的放行规则一并完成：</a:t>
            </a:r>
            <a:endParaRPr sz="950">
              <a:latin typeface="微软雅黑"/>
              <a:cs typeface="微软雅黑"/>
            </a:endParaRPr>
          </a:p>
          <a:p>
            <a:pPr>
              <a:lnSpc>
                <a:spcPct val="100000"/>
              </a:lnSpc>
              <a:spcBef>
                <a:spcPts val="45"/>
              </a:spcBef>
            </a:pPr>
            <a:endParaRPr sz="900">
              <a:latin typeface="微软雅黑"/>
              <a:cs typeface="微软雅黑"/>
            </a:endParaRPr>
          </a:p>
          <a:p>
            <a:pPr marL="136525" marR="64325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iptables -F[root@linuxprobe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iptables-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save[root@linuxprobe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firewall-cmd --permanent --zone=public </a:t>
            </a:r>
            <a:r>
              <a:rPr sz="850" spc="25" dirty="0">
                <a:solidFill>
                  <a:srgbClr val="333333"/>
                </a:solidFill>
                <a:latin typeface="Lucida Console"/>
                <a:cs typeface="Lucida Console"/>
              </a:rPr>
              <a:t>--add-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service=dnssuccess[root@linuxprobe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firewall-cmd --reloadsuccess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：重启</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服务，验证成果。把客户端主机的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服务器地址参数修改为</a:t>
            </a:r>
            <a:r>
              <a:rPr sz="950" b="1" spc="105" dirty="0">
                <a:solidFill>
                  <a:srgbClr val="333333"/>
                </a:solidFill>
                <a:latin typeface="Trebuchet MS"/>
                <a:cs typeface="Trebuchet MS"/>
              </a:rPr>
              <a:t>DNS</a:t>
            </a:r>
            <a:r>
              <a:rPr sz="950" b="1" spc="25" dirty="0">
                <a:solidFill>
                  <a:srgbClr val="333333"/>
                </a:solidFill>
                <a:latin typeface="微软雅黑"/>
                <a:cs typeface="微软雅黑"/>
              </a:rPr>
              <a:t>缓存服务器的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 址</a:t>
            </a:r>
            <a:r>
              <a:rPr sz="950" b="1" spc="-20" dirty="0">
                <a:solidFill>
                  <a:srgbClr val="333333"/>
                </a:solidFill>
                <a:latin typeface="Trebuchet MS"/>
                <a:cs typeface="Trebuchet MS"/>
              </a:rPr>
              <a:t>192.168.10.10</a:t>
            </a:r>
            <a:r>
              <a:rPr sz="950" b="1" spc="25" dirty="0">
                <a:solidFill>
                  <a:srgbClr val="333333"/>
                </a:solidFill>
                <a:latin typeface="微软雅黑"/>
                <a:cs typeface="微软雅黑"/>
              </a:rPr>
              <a:t>，如图</a:t>
            </a:r>
            <a:r>
              <a:rPr sz="950" b="1" spc="-10" dirty="0">
                <a:solidFill>
                  <a:srgbClr val="333333"/>
                </a:solidFill>
                <a:latin typeface="Trebuchet MS"/>
                <a:cs typeface="Trebuchet MS"/>
              </a:rPr>
              <a:t>13-12</a:t>
            </a:r>
            <a:r>
              <a:rPr sz="950" b="1" spc="25" dirty="0">
                <a:solidFill>
                  <a:srgbClr val="333333"/>
                </a:solidFill>
                <a:latin typeface="微软雅黑"/>
                <a:cs typeface="微软雅黑"/>
              </a:rPr>
              <a:t>所示。这样即可让客户端使用本地</a:t>
            </a:r>
            <a:r>
              <a:rPr sz="950" b="1" spc="105" dirty="0">
                <a:solidFill>
                  <a:srgbClr val="333333"/>
                </a:solidFill>
                <a:latin typeface="Trebuchet MS"/>
                <a:cs typeface="Trebuchet MS"/>
              </a:rPr>
              <a:t>DNS</a:t>
            </a:r>
            <a:r>
              <a:rPr sz="950" b="1" spc="20" dirty="0">
                <a:solidFill>
                  <a:srgbClr val="333333"/>
                </a:solidFill>
                <a:latin typeface="微软雅黑"/>
                <a:cs typeface="微软雅黑"/>
              </a:rPr>
              <a:t>缓存服务器提供的域名查询解析服 </a:t>
            </a:r>
            <a:r>
              <a:rPr sz="950" b="1" spc="25" dirty="0">
                <a:solidFill>
                  <a:srgbClr val="333333"/>
                </a:solidFill>
                <a:latin typeface="微软雅黑"/>
                <a:cs typeface="微软雅黑"/>
              </a:rPr>
              <a:t>务。</a:t>
            </a:r>
            <a:endParaRPr sz="950">
              <a:latin typeface="微软雅黑"/>
              <a:cs typeface="微软雅黑"/>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3830767"/>
          </a:xfrm>
          <a:prstGeom prst="rect">
            <a:avLst/>
          </a:prstGeom>
        </p:spPr>
      </p:pic>
      <p:grpSp>
        <p:nvGrpSpPr>
          <p:cNvPr id="3" name="object 3"/>
          <p:cNvGrpSpPr/>
          <p:nvPr/>
        </p:nvGrpSpPr>
        <p:grpSpPr>
          <a:xfrm>
            <a:off x="959124" y="5304497"/>
            <a:ext cx="5651500" cy="1353185"/>
            <a:chOff x="959124" y="5304497"/>
            <a:chExt cx="5651500" cy="1353185"/>
          </a:xfrm>
        </p:grpSpPr>
        <p:sp>
          <p:nvSpPr>
            <p:cNvPr id="4" name="object 4"/>
            <p:cNvSpPr/>
            <p:nvPr/>
          </p:nvSpPr>
          <p:spPr>
            <a:xfrm>
              <a:off x="963889" y="5309261"/>
              <a:ext cx="5641975" cy="1343660"/>
            </a:xfrm>
            <a:custGeom>
              <a:avLst/>
              <a:gdLst/>
              <a:ahLst/>
              <a:cxnLst/>
              <a:rect l="l" t="t" r="r" b="b"/>
              <a:pathLst>
                <a:path w="5641975" h="1343659">
                  <a:moveTo>
                    <a:pt x="5617597" y="1343649"/>
                  </a:moveTo>
                  <a:lnTo>
                    <a:pt x="23823" y="1343649"/>
                  </a:lnTo>
                  <a:lnTo>
                    <a:pt x="20659" y="1343496"/>
                  </a:lnTo>
                  <a:lnTo>
                    <a:pt x="0" y="1322799"/>
                  </a:lnTo>
                  <a:lnTo>
                    <a:pt x="0" y="1319825"/>
                  </a:lnTo>
                  <a:lnTo>
                    <a:pt x="0" y="20545"/>
                  </a:lnTo>
                  <a:lnTo>
                    <a:pt x="20659" y="0"/>
                  </a:lnTo>
                  <a:lnTo>
                    <a:pt x="5620752" y="0"/>
                  </a:lnTo>
                  <a:lnTo>
                    <a:pt x="5641421" y="20545"/>
                  </a:lnTo>
                  <a:lnTo>
                    <a:pt x="5641421" y="1322799"/>
                  </a:lnTo>
                  <a:lnTo>
                    <a:pt x="5620752" y="1343496"/>
                  </a:lnTo>
                  <a:lnTo>
                    <a:pt x="5617597" y="1343649"/>
                  </a:lnTo>
                  <a:close/>
                </a:path>
              </a:pathLst>
            </a:custGeom>
            <a:solidFill>
              <a:srgbClr val="F8F8F8"/>
            </a:solidFill>
          </p:spPr>
          <p:txBody>
            <a:bodyPr wrap="square" lIns="0" tIns="0" rIns="0" bIns="0" rtlCol="0"/>
            <a:lstStyle/>
            <a:p>
              <a:endParaRPr/>
            </a:p>
          </p:txBody>
        </p:sp>
        <p:sp>
          <p:nvSpPr>
            <p:cNvPr id="5" name="object 5"/>
            <p:cNvSpPr/>
            <p:nvPr/>
          </p:nvSpPr>
          <p:spPr>
            <a:xfrm>
              <a:off x="963889" y="5309261"/>
              <a:ext cx="5641975" cy="1343660"/>
            </a:xfrm>
            <a:custGeom>
              <a:avLst/>
              <a:gdLst/>
              <a:ahLst/>
              <a:cxnLst/>
              <a:rect l="l" t="t" r="r" b="b"/>
              <a:pathLst>
                <a:path w="5641975" h="1343659">
                  <a:moveTo>
                    <a:pt x="0" y="1319825"/>
                  </a:moveTo>
                  <a:lnTo>
                    <a:pt x="0" y="23823"/>
                  </a:lnTo>
                  <a:lnTo>
                    <a:pt x="0" y="20545"/>
                  </a:lnTo>
                  <a:lnTo>
                    <a:pt x="600" y="17419"/>
                  </a:lnTo>
                  <a:lnTo>
                    <a:pt x="1810" y="14589"/>
                  </a:lnTo>
                  <a:lnTo>
                    <a:pt x="3020" y="11463"/>
                  </a:lnTo>
                  <a:lnTo>
                    <a:pt x="4745" y="8938"/>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26717" y="1639"/>
                  </a:lnTo>
                  <a:lnTo>
                    <a:pt x="5629633" y="2830"/>
                  </a:lnTo>
                  <a:lnTo>
                    <a:pt x="5632206" y="4612"/>
                  </a:lnTo>
                  <a:lnTo>
                    <a:pt x="5634446" y="6851"/>
                  </a:lnTo>
                  <a:lnTo>
                    <a:pt x="5636675" y="8938"/>
                  </a:lnTo>
                  <a:lnTo>
                    <a:pt x="5638400" y="11463"/>
                  </a:lnTo>
                  <a:lnTo>
                    <a:pt x="5639610" y="14446"/>
                  </a:lnTo>
                  <a:lnTo>
                    <a:pt x="5640821" y="17419"/>
                  </a:lnTo>
                  <a:lnTo>
                    <a:pt x="5641421" y="20545"/>
                  </a:lnTo>
                  <a:lnTo>
                    <a:pt x="5641421" y="23823"/>
                  </a:lnTo>
                  <a:lnTo>
                    <a:pt x="5641421" y="1319825"/>
                  </a:lnTo>
                  <a:lnTo>
                    <a:pt x="5641421" y="1322799"/>
                  </a:lnTo>
                  <a:lnTo>
                    <a:pt x="5640821" y="1325781"/>
                  </a:lnTo>
                  <a:lnTo>
                    <a:pt x="5639610" y="1328611"/>
                  </a:lnTo>
                  <a:lnTo>
                    <a:pt x="5638400" y="1331442"/>
                  </a:lnTo>
                  <a:lnTo>
                    <a:pt x="5626717" y="1341419"/>
                  </a:lnTo>
                  <a:lnTo>
                    <a:pt x="5623792" y="1342753"/>
                  </a:lnTo>
                  <a:lnTo>
                    <a:pt x="5620752" y="1343496"/>
                  </a:lnTo>
                  <a:lnTo>
                    <a:pt x="5617597" y="1343649"/>
                  </a:lnTo>
                  <a:lnTo>
                    <a:pt x="23823" y="1343649"/>
                  </a:lnTo>
                  <a:lnTo>
                    <a:pt x="20659" y="1343496"/>
                  </a:lnTo>
                  <a:lnTo>
                    <a:pt x="17629" y="1342753"/>
                  </a:lnTo>
                  <a:lnTo>
                    <a:pt x="14703" y="1341419"/>
                  </a:lnTo>
                  <a:lnTo>
                    <a:pt x="11787" y="1340228"/>
                  </a:lnTo>
                  <a:lnTo>
                    <a:pt x="1810" y="1328611"/>
                  </a:lnTo>
                  <a:lnTo>
                    <a:pt x="600" y="1325781"/>
                  </a:lnTo>
                  <a:lnTo>
                    <a:pt x="0" y="1322799"/>
                  </a:lnTo>
                  <a:lnTo>
                    <a:pt x="0" y="131982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5390366"/>
              <a:ext cx="5556250" cy="1200785"/>
            </a:xfrm>
            <a:custGeom>
              <a:avLst/>
              <a:gdLst/>
              <a:ahLst/>
              <a:cxnLst/>
              <a:rect l="l" t="t" r="r" b="b"/>
              <a:pathLst>
                <a:path w="5556250" h="1200784">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4300793"/>
            <a:ext cx="5675630" cy="558673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13-12</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设置客户端主机的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服务器地址参数</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客户端主机的网络参数设置妥当后重启网络服务，即可使用</a:t>
            </a:r>
            <a:r>
              <a:rPr sz="950" b="1" spc="65" dirty="0">
                <a:solidFill>
                  <a:srgbClr val="333333"/>
                </a:solidFill>
                <a:latin typeface="Trebuchet MS"/>
                <a:cs typeface="Trebuchet MS"/>
              </a:rPr>
              <a:t>nslookup</a:t>
            </a:r>
            <a:r>
              <a:rPr sz="950" b="1" spc="20" dirty="0">
                <a:solidFill>
                  <a:srgbClr val="333333"/>
                </a:solidFill>
                <a:latin typeface="微软雅黑"/>
                <a:cs typeface="微软雅黑"/>
              </a:rPr>
              <a:t>命令来验证实验结果（如果解析失 </a:t>
            </a:r>
            <a:r>
              <a:rPr sz="950" b="1" spc="25" dirty="0">
                <a:solidFill>
                  <a:srgbClr val="333333"/>
                </a:solidFill>
                <a:latin typeface="微软雅黑"/>
                <a:cs typeface="微软雅黑"/>
              </a:rPr>
              <a:t>败，请读者留意是否是上级</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服务器选择的问题）。其中</a:t>
            </a:r>
            <a:r>
              <a:rPr sz="950" b="1" spc="35" dirty="0">
                <a:solidFill>
                  <a:srgbClr val="333333"/>
                </a:solidFill>
                <a:latin typeface="微软雅黑"/>
                <a:cs typeface="微软雅黑"/>
              </a:rPr>
              <a:t>，</a:t>
            </a:r>
            <a:r>
              <a:rPr sz="950" b="1" spc="35" dirty="0">
                <a:solidFill>
                  <a:srgbClr val="333333"/>
                </a:solidFill>
                <a:latin typeface="Trebuchet MS"/>
                <a:cs typeface="Trebuchet MS"/>
              </a:rPr>
              <a:t>Server</a:t>
            </a:r>
            <a:r>
              <a:rPr sz="950" b="1" spc="25" dirty="0">
                <a:solidFill>
                  <a:srgbClr val="333333"/>
                </a:solidFill>
                <a:latin typeface="微软雅黑"/>
                <a:cs typeface="微软雅黑"/>
              </a:rPr>
              <a:t>参数为域名解析记录提供的服务器 地址，因此可见是由本地</a:t>
            </a:r>
            <a:r>
              <a:rPr sz="950" b="1" spc="105" dirty="0">
                <a:solidFill>
                  <a:srgbClr val="333333"/>
                </a:solidFill>
                <a:latin typeface="Trebuchet MS"/>
                <a:cs typeface="Trebuchet MS"/>
              </a:rPr>
              <a:t>DNS</a:t>
            </a:r>
            <a:r>
              <a:rPr sz="950" b="1" spc="25" dirty="0">
                <a:solidFill>
                  <a:srgbClr val="333333"/>
                </a:solidFill>
                <a:latin typeface="微软雅黑"/>
                <a:cs typeface="微软雅黑"/>
              </a:rPr>
              <a:t>缓存服务器提供的解析内容。</a:t>
            </a:r>
            <a:endParaRPr sz="950">
              <a:latin typeface="微软雅黑"/>
              <a:cs typeface="微软雅黑"/>
            </a:endParaRPr>
          </a:p>
          <a:p>
            <a:pPr>
              <a:lnSpc>
                <a:spcPct val="100000"/>
              </a:lnSpc>
              <a:spcBef>
                <a:spcPts val="45"/>
              </a:spcBef>
            </a:pPr>
            <a:endParaRPr sz="900">
              <a:latin typeface="微软雅黑"/>
              <a:cs typeface="微软雅黑"/>
            </a:endParaRPr>
          </a:p>
          <a:p>
            <a:pPr marL="136525" marR="61976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nmcli</a:t>
            </a:r>
            <a:r>
              <a:rPr sz="850" spc="30" dirty="0">
                <a:solidFill>
                  <a:srgbClr val="333333"/>
                </a:solidFill>
                <a:latin typeface="Lucida Console"/>
                <a:cs typeface="Lucida Console"/>
              </a:rPr>
              <a:t> connection</a:t>
            </a:r>
            <a:r>
              <a:rPr sz="850" spc="35" dirty="0">
                <a:solidFill>
                  <a:srgbClr val="333333"/>
                </a:solidFill>
                <a:latin typeface="Lucida Console"/>
                <a:cs typeface="Lucida Console"/>
              </a:rPr>
              <a:t> </a:t>
            </a:r>
            <a:r>
              <a:rPr sz="850" spc="20" dirty="0">
                <a:solidFill>
                  <a:srgbClr val="333333"/>
                </a:solidFill>
                <a:latin typeface="Lucida Console"/>
                <a:cs typeface="Lucida Console"/>
              </a:rPr>
              <a:t>up</a:t>
            </a:r>
            <a:r>
              <a:rPr sz="850" spc="30" dirty="0">
                <a:solidFill>
                  <a:srgbClr val="333333"/>
                </a:solidFill>
                <a:latin typeface="Lucida Console"/>
                <a:cs typeface="Lucida Console"/>
              </a:rPr>
              <a:t> </a:t>
            </a:r>
            <a:r>
              <a:rPr sz="850" spc="25" dirty="0">
                <a:solidFill>
                  <a:srgbClr val="333333"/>
                </a:solidFill>
                <a:latin typeface="Lucida Console"/>
                <a:cs typeface="Lucida Console"/>
              </a:rPr>
              <a:t>ens160</a:t>
            </a:r>
            <a:r>
              <a:rPr sz="850" spc="30" dirty="0">
                <a:solidFill>
                  <a:srgbClr val="333333"/>
                </a:solidFill>
                <a:latin typeface="Lucida Console"/>
                <a:cs typeface="Lucida Console"/>
              </a:rPr>
              <a:t> Connection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successfully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activated</a:t>
            </a:r>
            <a:r>
              <a:rPr sz="850" spc="25" dirty="0">
                <a:solidFill>
                  <a:srgbClr val="333333"/>
                </a:solidFill>
                <a:latin typeface="Lucida Console"/>
                <a:cs typeface="Lucida Console"/>
              </a:rPr>
              <a:t> (D-Bus</a:t>
            </a:r>
            <a:r>
              <a:rPr sz="850" spc="30" dirty="0">
                <a:solidFill>
                  <a:srgbClr val="333333"/>
                </a:solidFill>
                <a:latin typeface="Lucida Console"/>
                <a:cs typeface="Lucida Console"/>
              </a:rPr>
              <a:t> </a:t>
            </a:r>
            <a:r>
              <a:rPr sz="850" spc="25" dirty="0">
                <a:solidFill>
                  <a:srgbClr val="333333"/>
                </a:solidFill>
                <a:latin typeface="Lucida Console"/>
                <a:cs typeface="Lucida Console"/>
              </a:rPr>
              <a:t>active</a:t>
            </a:r>
            <a:r>
              <a:rPr sz="850" spc="30" dirty="0">
                <a:solidFill>
                  <a:srgbClr val="333333"/>
                </a:solidFill>
                <a:latin typeface="Lucida Console"/>
                <a:cs typeface="Lucida Console"/>
              </a:rPr>
              <a:t> </a:t>
            </a:r>
            <a:r>
              <a:rPr sz="850" spc="25" dirty="0">
                <a:solidFill>
                  <a:srgbClr val="333333"/>
                </a:solidFill>
                <a:latin typeface="Lucida Console"/>
                <a:cs typeface="Lucida Console"/>
              </a:rPr>
              <a:t>path:</a:t>
            </a:r>
            <a:endParaRPr sz="850">
              <a:latin typeface="Lucida Console"/>
              <a:cs typeface="Lucida Console"/>
            </a:endParaRPr>
          </a:p>
          <a:p>
            <a:pPr marL="136525" marR="266065">
              <a:lnSpc>
                <a:spcPct val="132400"/>
              </a:lnSpc>
              <a:tabLst>
                <a:tab pos="3033395" algn="l"/>
              </a:tabLst>
            </a:pPr>
            <a:r>
              <a:rPr sz="850" spc="30" dirty="0">
                <a:solidFill>
                  <a:srgbClr val="333333"/>
                </a:solidFill>
                <a:latin typeface="Lucida Console"/>
                <a:cs typeface="Lucida Console"/>
              </a:rPr>
              <a:t>/org/freedesktop/NetworkManager/ActiveConnection/4)[root@linuxprobe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 nslookup&gt;</a:t>
            </a:r>
            <a:r>
              <a:rPr sz="850" spc="5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www.linuxprobe.comServer:</a:t>
            </a:r>
            <a:r>
              <a:rPr sz="850" spc="30" dirty="0">
                <a:solidFill>
                  <a:srgbClr val="333333"/>
                </a:solidFill>
                <a:latin typeface="Lucida Console"/>
                <a:cs typeface="Lucida Console"/>
              </a:rPr>
              <a:t>	192.168.10.10Address: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192.168.10.10#53Non-authoritative answer:</a:t>
            </a:r>
            <a:r>
              <a:rPr sz="850" spc="30" dirty="0">
                <a:solidFill>
                  <a:srgbClr val="333333"/>
                </a:solidFill>
                <a:latin typeface="Lucida Console"/>
                <a:cs typeface="Lucida Console"/>
                <a:hlinkClick r:id="rId4"/>
              </a:rPr>
              <a:t>www.linuxprobe.com</a:t>
            </a:r>
            <a:r>
              <a:rPr sz="850" spc="35" dirty="0">
                <a:solidFill>
                  <a:srgbClr val="333333"/>
                </a:solidFill>
                <a:latin typeface="Lucida Console"/>
                <a:cs typeface="Lucida Console"/>
                <a:hlinkClick r:id="rId4"/>
              </a:rPr>
              <a:t> </a:t>
            </a:r>
            <a:r>
              <a:rPr sz="850" spc="30" dirty="0">
                <a:solidFill>
                  <a:srgbClr val="333333"/>
                </a:solidFill>
                <a:latin typeface="Lucida Console"/>
                <a:cs typeface="Lucida Console"/>
              </a:rPr>
              <a:t>canonical</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495" dirty="0">
                <a:solidFill>
                  <a:srgbClr val="333333"/>
                </a:solidFill>
                <a:latin typeface="Lucida Console"/>
                <a:cs typeface="Lucida Console"/>
              </a:rPr>
              <a:t> </a:t>
            </a:r>
            <a:r>
              <a:rPr sz="850" spc="30" dirty="0">
                <a:solidFill>
                  <a:srgbClr val="333333"/>
                </a:solidFill>
                <a:latin typeface="Lucida Console"/>
                <a:cs typeface="Lucida Console"/>
                <a:hlinkClick r:id="rId5"/>
              </a:rPr>
              <a:t>www.linuxprobe.com.w.kunlunno.com.Name: </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6"/>
              </a:rPr>
              <a:t>www.linuxprobe.com.w.kunlunno.comAddress:</a:t>
            </a:r>
            <a:r>
              <a:rPr sz="850" spc="25" dirty="0">
                <a:solidFill>
                  <a:srgbClr val="333333"/>
                </a:solidFill>
                <a:latin typeface="Lucida Console"/>
                <a:cs typeface="Lucida Console"/>
                <a:hlinkClick r:id="rId6"/>
              </a:rPr>
              <a:t> </a:t>
            </a:r>
            <a:r>
              <a:rPr sz="850" spc="30" dirty="0">
                <a:solidFill>
                  <a:srgbClr val="333333"/>
                </a:solidFill>
                <a:latin typeface="Lucida Console"/>
                <a:cs typeface="Lucida Console"/>
              </a:rPr>
              <a:t>139.215.131.226</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41275">
              <a:lnSpc>
                <a:spcPct val="131600"/>
              </a:lnSpc>
            </a:pPr>
            <a:r>
              <a:rPr sz="950" b="1" spc="25" dirty="0">
                <a:solidFill>
                  <a:srgbClr val="333333"/>
                </a:solidFill>
                <a:latin typeface="微软雅黑"/>
                <a:cs typeface="微软雅黑"/>
              </a:rPr>
              <a:t>最后与读者们分享下实验心得，这个缓存</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服务的配置参数只有一行参数，因此不存在写错的可能 </a:t>
            </a:r>
            <a:r>
              <a:rPr sz="950" b="1" spc="30" dirty="0">
                <a:solidFill>
                  <a:srgbClr val="333333"/>
                </a:solidFill>
                <a:latin typeface="微软雅黑"/>
                <a:cs typeface="微软雅黑"/>
              </a:rPr>
              <a:t> </a:t>
            </a:r>
            <a:r>
              <a:rPr sz="950" b="1" spc="25" dirty="0">
                <a:solidFill>
                  <a:srgbClr val="333333"/>
                </a:solidFill>
                <a:latin typeface="微软雅黑"/>
                <a:cs typeface="微软雅黑"/>
              </a:rPr>
              <a:t>性，但如果出错了大概率有两个可能性。其一，上述</a:t>
            </a:r>
            <a:r>
              <a:rPr sz="950" b="1" spc="-20" dirty="0">
                <a:solidFill>
                  <a:srgbClr val="333333"/>
                </a:solidFill>
                <a:latin typeface="Trebuchet MS"/>
                <a:cs typeface="Trebuchet MS"/>
              </a:rPr>
              <a:t>210.73.64.1</a:t>
            </a:r>
            <a:r>
              <a:rPr sz="950" b="1" spc="25" dirty="0">
                <a:solidFill>
                  <a:srgbClr val="333333"/>
                </a:solidFill>
                <a:latin typeface="微软雅黑"/>
                <a:cs typeface="微软雅黑"/>
              </a:rPr>
              <a:t>服务器可能停用，可以改为</a:t>
            </a:r>
            <a:r>
              <a:rPr sz="950" b="1" spc="-35" dirty="0">
                <a:solidFill>
                  <a:srgbClr val="333333"/>
                </a:solidFill>
                <a:latin typeface="Trebuchet MS"/>
                <a:cs typeface="Trebuchet MS"/>
              </a:rPr>
              <a:t>8.8.8.8</a:t>
            </a:r>
            <a:r>
              <a:rPr sz="950" b="1" spc="25" dirty="0">
                <a:solidFill>
                  <a:srgbClr val="333333"/>
                </a:solidFill>
                <a:latin typeface="微软雅黑"/>
                <a:cs typeface="微软雅黑"/>
              </a:rPr>
              <a:t>或 </a:t>
            </a:r>
            <a:r>
              <a:rPr sz="950" b="1" spc="-15" dirty="0">
                <a:solidFill>
                  <a:srgbClr val="333333"/>
                </a:solidFill>
                <a:latin typeface="Trebuchet MS"/>
                <a:cs typeface="Trebuchet MS"/>
              </a:rPr>
              <a:t>114.114.114.114</a:t>
            </a:r>
            <a:r>
              <a:rPr sz="950" b="1" spc="25" dirty="0">
                <a:solidFill>
                  <a:srgbClr val="333333"/>
                </a:solidFill>
                <a:latin typeface="微软雅黑"/>
                <a:cs typeface="微软雅黑"/>
              </a:rPr>
              <a:t>再重新尝试。其二，检查</a:t>
            </a:r>
            <a:r>
              <a:rPr sz="950" b="1" spc="65" dirty="0">
                <a:solidFill>
                  <a:srgbClr val="333333"/>
                </a:solidFill>
                <a:latin typeface="Trebuchet MS"/>
                <a:cs typeface="Trebuchet MS"/>
              </a:rPr>
              <a:t>nslookup</a:t>
            </a:r>
            <a:r>
              <a:rPr sz="950" b="1" spc="20" dirty="0">
                <a:solidFill>
                  <a:srgbClr val="333333"/>
                </a:solidFill>
                <a:latin typeface="微软雅黑"/>
                <a:cs typeface="微软雅黑"/>
              </a:rPr>
              <a:t>输出结果中服务器地址是否正确，有可能是本地网 </a:t>
            </a:r>
            <a:r>
              <a:rPr sz="950" b="1" spc="25" dirty="0">
                <a:solidFill>
                  <a:srgbClr val="333333"/>
                </a:solidFill>
                <a:latin typeface="微软雅黑"/>
                <a:cs typeface="微软雅黑"/>
              </a:rPr>
              <a:t>卡参数没有生效而导致的。</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13.6</a:t>
            </a:r>
            <a:r>
              <a:rPr sz="950" b="1" spc="-35" dirty="0">
                <a:solidFill>
                  <a:srgbClr val="333333"/>
                </a:solidFill>
                <a:latin typeface="Trebuchet MS"/>
                <a:cs typeface="Trebuchet MS"/>
              </a:rPr>
              <a:t> </a:t>
            </a:r>
            <a:r>
              <a:rPr sz="950" b="1" spc="25" dirty="0">
                <a:solidFill>
                  <a:srgbClr val="333333"/>
                </a:solidFill>
                <a:latin typeface="微软雅黑"/>
                <a:cs typeface="微软雅黑"/>
              </a:rPr>
              <a:t>分离解析技术</a:t>
            </a:r>
            <a:endParaRPr sz="950">
              <a:latin typeface="微软雅黑"/>
              <a:cs typeface="微软雅黑"/>
            </a:endParaRPr>
          </a:p>
          <a:p>
            <a:pPr marL="12700" marR="43815">
              <a:lnSpc>
                <a:spcPct val="131700"/>
              </a:lnSpc>
              <a:spcBef>
                <a:spcPts val="900"/>
              </a:spcBef>
            </a:pPr>
            <a:r>
              <a:rPr sz="950" b="1" spc="25" dirty="0">
                <a:solidFill>
                  <a:srgbClr val="333333"/>
                </a:solidFill>
                <a:latin typeface="微软雅黑"/>
                <a:cs typeface="微软雅黑"/>
                <a:hlinkClick r:id="rId7"/>
              </a:rPr>
              <a:t>现在，喜欢看这本《</a:t>
            </a:r>
            <a:r>
              <a:rPr sz="950" b="1" spc="45" dirty="0">
                <a:solidFill>
                  <a:srgbClr val="333333"/>
                </a:solidFill>
                <a:latin typeface="Trebuchet MS"/>
                <a:cs typeface="Trebuchet MS"/>
                <a:hlinkClick r:id="rId7"/>
              </a:rPr>
              <a:t>Linux</a:t>
            </a:r>
            <a:r>
              <a:rPr sz="950" b="1" spc="25" dirty="0">
                <a:solidFill>
                  <a:srgbClr val="333333"/>
                </a:solidFill>
                <a:latin typeface="微软雅黑"/>
                <a:cs typeface="微软雅黑"/>
                <a:hlinkClick r:id="rId7"/>
              </a:rPr>
              <a:t>就该这么学》的海外读者越来越多，如果继续把本书配套的网站服务器（</a:t>
            </a:r>
            <a:r>
              <a:rPr sz="950" b="1" u="sng" spc="50" dirty="0">
                <a:solidFill>
                  <a:srgbClr val="4183C4"/>
                </a:solidFill>
                <a:uFill>
                  <a:solidFill>
                    <a:srgbClr val="4183C4"/>
                  </a:solidFill>
                </a:uFill>
                <a:latin typeface="Trebuchet MS"/>
                <a:cs typeface="Trebuchet MS"/>
                <a:hlinkClick r:id="rId7"/>
              </a:rPr>
              <a:t>htt </a:t>
            </a:r>
            <a:r>
              <a:rPr sz="950" b="1" spc="35" dirty="0">
                <a:solidFill>
                  <a:srgbClr val="4183C4"/>
                </a:solidFill>
                <a:latin typeface="Trebuchet MS"/>
                <a:cs typeface="Trebuchet MS"/>
                <a:hlinkClick r:id="rId7"/>
              </a:rPr>
              <a:t> </a:t>
            </a:r>
            <a:r>
              <a:rPr sz="950" b="1" spc="40" dirty="0">
                <a:solidFill>
                  <a:srgbClr val="4183C4"/>
                </a:solidFill>
                <a:latin typeface="Trebuchet MS"/>
                <a:cs typeface="Trebuchet MS"/>
                <a:hlinkClick r:id="rId7"/>
              </a:rPr>
              <a:t>p</a:t>
            </a:r>
            <a:r>
              <a:rPr sz="950" b="1" u="sng" spc="40" dirty="0">
                <a:solidFill>
                  <a:srgbClr val="4183C4"/>
                </a:solidFill>
                <a:uFill>
                  <a:solidFill>
                    <a:srgbClr val="4183C4"/>
                  </a:solidFill>
                </a:uFill>
                <a:latin typeface="Trebuchet MS"/>
                <a:cs typeface="Trebuchet MS"/>
                <a:hlinkClick r:id="rId7"/>
              </a:rPr>
              <a:t>s://www.linuxprobe.com</a:t>
            </a:r>
            <a:r>
              <a:rPr sz="950" b="1" spc="40" dirty="0">
                <a:solidFill>
                  <a:srgbClr val="333333"/>
                </a:solidFill>
                <a:latin typeface="微软雅黑"/>
                <a:cs typeface="微软雅黑"/>
                <a:hlinkClick r:id="rId7"/>
              </a:rPr>
              <a:t>）</a:t>
            </a:r>
            <a:r>
              <a:rPr sz="950" b="1" spc="25" dirty="0">
                <a:solidFill>
                  <a:srgbClr val="333333"/>
                </a:solidFill>
                <a:latin typeface="微软雅黑"/>
                <a:cs typeface="微软雅黑"/>
                <a:hlinkClick r:id="rId7"/>
              </a:rPr>
              <a:t>架设在北京市的机房内，则海外读者的访问速度势必会很慢。可如果把 </a:t>
            </a:r>
            <a:r>
              <a:rPr sz="950" b="1" spc="25" dirty="0">
                <a:solidFill>
                  <a:srgbClr val="333333"/>
                </a:solidFill>
                <a:latin typeface="微软雅黑"/>
                <a:cs typeface="微软雅黑"/>
              </a:rPr>
              <a:t>服务器架设在美国那边的机房，也将增大国内读者的访问难度。</a:t>
            </a:r>
            <a:endParaRPr sz="950">
              <a:latin typeface="微软雅黑"/>
              <a:cs typeface="微软雅黑"/>
            </a:endParaRPr>
          </a:p>
          <a:p>
            <a:pPr marL="12700" marR="50165" algn="just">
              <a:lnSpc>
                <a:spcPct val="131600"/>
              </a:lnSpc>
              <a:spcBef>
                <a:spcPts val="750"/>
              </a:spcBef>
            </a:pPr>
            <a:r>
              <a:rPr sz="950" b="1" spc="25" dirty="0">
                <a:solidFill>
                  <a:srgbClr val="333333"/>
                </a:solidFill>
                <a:latin typeface="微软雅黑"/>
                <a:cs typeface="微软雅黑"/>
              </a:rPr>
              <a:t>为了满足海内外读者的需求，于是可以购买多台服务器并分别部署在全球各地，然后再使用</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服务的 分离解析功能，即可让位于不同地理范围内的读者通过访问相同的网址，而从不同的服务器获取到相同 的数据。例如，我们可以按照表</a:t>
            </a:r>
            <a:r>
              <a:rPr sz="950" b="1" spc="-10" dirty="0">
                <a:solidFill>
                  <a:srgbClr val="333333"/>
                </a:solidFill>
                <a:latin typeface="Trebuchet MS"/>
                <a:cs typeface="Trebuchet MS"/>
              </a:rPr>
              <a:t>13-5</a:t>
            </a:r>
            <a:r>
              <a:rPr sz="950" b="1" spc="25" dirty="0">
                <a:solidFill>
                  <a:srgbClr val="333333"/>
                </a:solidFill>
                <a:latin typeface="微软雅黑"/>
                <a:cs typeface="微软雅黑"/>
              </a:rPr>
              <a:t>所示，分别为处于北京的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服务器和处于美国的</a:t>
            </a:r>
            <a:r>
              <a:rPr sz="950" b="1" spc="105" dirty="0">
                <a:solidFill>
                  <a:srgbClr val="333333"/>
                </a:solidFill>
                <a:latin typeface="Trebuchet MS"/>
                <a:cs typeface="Trebuchet MS"/>
              </a:rPr>
              <a:t>DNS</a:t>
            </a:r>
            <a:r>
              <a:rPr sz="950" b="1" spc="20" dirty="0">
                <a:solidFill>
                  <a:srgbClr val="333333"/>
                </a:solidFill>
                <a:latin typeface="微软雅黑"/>
                <a:cs typeface="微软雅黑"/>
              </a:rPr>
              <a:t>服务器分配 </a:t>
            </a:r>
            <a:r>
              <a:rPr sz="950" b="1" spc="25" dirty="0">
                <a:solidFill>
                  <a:srgbClr val="333333"/>
                </a:solidFill>
                <a:latin typeface="微软雅黑"/>
                <a:cs typeface="微软雅黑"/>
              </a:rPr>
              <a:t>不同的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地址，然后让国内读者在访问时自动匹配到北京的服务器，而让海外读者自动匹配到美国的服 务器，如图</a:t>
            </a:r>
            <a:r>
              <a:rPr sz="950" b="1" spc="-10" dirty="0">
                <a:solidFill>
                  <a:srgbClr val="333333"/>
                </a:solidFill>
                <a:latin typeface="Trebuchet MS"/>
                <a:cs typeface="Trebuchet MS"/>
              </a:rPr>
              <a:t>13-13</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12700" algn="just">
              <a:lnSpc>
                <a:spcPct val="100000"/>
              </a:lnSpc>
              <a:tabLst>
                <a:tab pos="99949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13-5	</a:t>
            </a:r>
            <a:r>
              <a:rPr sz="950" b="1" spc="25" dirty="0">
                <a:solidFill>
                  <a:srgbClr val="333333"/>
                </a:solidFill>
                <a:latin typeface="微软雅黑"/>
                <a:cs typeface="微软雅黑"/>
              </a:rPr>
              <a:t>不同主机的操作系统与</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地址情况</a:t>
            </a:r>
            <a:endParaRPr sz="950">
              <a:latin typeface="微软雅黑"/>
              <a:cs typeface="微软雅黑"/>
            </a:endParaRPr>
          </a:p>
        </p:txBody>
      </p:sp>
      <p:sp>
        <p:nvSpPr>
          <p:cNvPr id="9" name="object 9"/>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223</a:t>
            </a:fld>
            <a:endParaRPr sz="800">
              <a:latin typeface="小哥哥网恋吗"/>
              <a:cs typeface="小哥哥网恋吗"/>
            </a:endParaRPr>
          </a:p>
        </p:txBody>
      </p:sp>
      <p:sp>
        <p:nvSpPr>
          <p:cNvPr id="8" name="object 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119"/>
          <a:ext cx="5692775" cy="1571625"/>
        </p:xfrm>
        <a:graphic>
          <a:graphicData uri="http://schemas.openxmlformats.org/drawingml/2006/table">
            <a:tbl>
              <a:tblPr firstRow="1" bandRow="1">
                <a:tableStyleId>{2D5ABB26-0587-4C30-8999-92F81FD0307C}</a:tableStyleId>
              </a:tblPr>
              <a:tblGrid>
                <a:gridCol w="1410335">
                  <a:extLst>
                    <a:ext uri="{9D8B030D-6E8A-4147-A177-3AD203B41FA5}">
                      <a16:colId xmlns:a16="http://schemas.microsoft.com/office/drawing/2014/main" val="20000"/>
                    </a:ext>
                  </a:extLst>
                </a:gridCol>
                <a:gridCol w="1534160">
                  <a:extLst>
                    <a:ext uri="{9D8B030D-6E8A-4147-A177-3AD203B41FA5}">
                      <a16:colId xmlns:a16="http://schemas.microsoft.com/office/drawing/2014/main" val="20001"/>
                    </a:ext>
                  </a:extLst>
                </a:gridCol>
                <a:gridCol w="2733675">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110" dirty="0">
                          <a:solidFill>
                            <a:srgbClr val="333333"/>
                          </a:solidFill>
                          <a:latin typeface="Trebuchet MS"/>
                          <a:cs typeface="Trebuchet MS"/>
                        </a:rPr>
                        <a:t>DNS</a:t>
                      </a:r>
                      <a:r>
                        <a:rPr sz="950" spc="25" dirty="0">
                          <a:solidFill>
                            <a:srgbClr val="333333"/>
                          </a:solidFill>
                          <a:latin typeface="微软雅黑"/>
                          <a:cs typeface="微软雅黑"/>
                        </a:rPr>
                        <a:t>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北京网络：</a:t>
                      </a:r>
                      <a:r>
                        <a:rPr sz="950" dirty="0">
                          <a:solidFill>
                            <a:srgbClr val="333333"/>
                          </a:solidFill>
                          <a:latin typeface="Trebuchet MS"/>
                          <a:cs typeface="Trebuchet MS"/>
                        </a:rPr>
                        <a:t>122.71.115.10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美国网络：</a:t>
                      </a:r>
                      <a:r>
                        <a:rPr sz="950" dirty="0">
                          <a:solidFill>
                            <a:srgbClr val="333333"/>
                          </a:solidFill>
                          <a:latin typeface="Trebuchet MS"/>
                          <a:cs typeface="Trebuchet MS"/>
                        </a:rPr>
                        <a:t>106.185.25.10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微软雅黑"/>
                          <a:cs typeface="微软雅黑"/>
                        </a:rPr>
                        <a:t>北京用户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60" dirty="0">
                          <a:solidFill>
                            <a:srgbClr val="333333"/>
                          </a:solidFill>
                          <a:latin typeface="Trebuchet MS"/>
                          <a:cs typeface="Trebuchet MS"/>
                        </a:rPr>
                        <a:t>Windows</a:t>
                      </a:r>
                      <a:r>
                        <a:rPr sz="950" spc="-75" dirty="0">
                          <a:solidFill>
                            <a:srgbClr val="333333"/>
                          </a:solidFill>
                          <a:latin typeface="Trebuchet MS"/>
                          <a:cs typeface="Trebuchet MS"/>
                        </a:rPr>
                        <a:t> </a:t>
                      </a:r>
                      <a:r>
                        <a:rPr sz="950" spc="55" dirty="0">
                          <a:solidFill>
                            <a:srgbClr val="333333"/>
                          </a:solidFill>
                          <a:latin typeface="Trebuchet MS"/>
                          <a:cs typeface="Trebuchet MS"/>
                        </a:rPr>
                        <a:t>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20" dirty="0">
                          <a:solidFill>
                            <a:srgbClr val="333333"/>
                          </a:solidFill>
                          <a:latin typeface="Trebuchet MS"/>
                          <a:cs typeface="Trebuchet MS"/>
                        </a:rPr>
                        <a:t>122.71.115.1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微软雅黑"/>
                          <a:cs typeface="微软雅黑"/>
                        </a:rPr>
                        <a:t>海外用户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60" dirty="0">
                          <a:solidFill>
                            <a:srgbClr val="333333"/>
                          </a:solidFill>
                          <a:latin typeface="Trebuchet MS"/>
                          <a:cs typeface="Trebuchet MS"/>
                        </a:rPr>
                        <a:t>Windows</a:t>
                      </a:r>
                      <a:r>
                        <a:rPr sz="950" spc="-75" dirty="0">
                          <a:solidFill>
                            <a:srgbClr val="333333"/>
                          </a:solidFill>
                          <a:latin typeface="Trebuchet MS"/>
                          <a:cs typeface="Trebuchet MS"/>
                        </a:rPr>
                        <a:t> </a:t>
                      </a:r>
                      <a:r>
                        <a:rPr sz="950" spc="55" dirty="0">
                          <a:solidFill>
                            <a:srgbClr val="333333"/>
                          </a:solidFill>
                          <a:latin typeface="Trebuchet MS"/>
                          <a:cs typeface="Trebuchet MS"/>
                        </a:rPr>
                        <a:t>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20" dirty="0">
                          <a:solidFill>
                            <a:srgbClr val="333333"/>
                          </a:solidFill>
                          <a:latin typeface="Trebuchet MS"/>
                          <a:cs typeface="Trebuchet MS"/>
                        </a:rPr>
                        <a:t>106.185.25.1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bl>
          </a:graphicData>
        </a:graphic>
      </p:graphicFrame>
      <p:sp>
        <p:nvSpPr>
          <p:cNvPr id="3" name="object 3"/>
          <p:cNvSpPr/>
          <p:nvPr/>
        </p:nvSpPr>
        <p:spPr>
          <a:xfrm>
            <a:off x="959124" y="6590835"/>
            <a:ext cx="38735" cy="381635"/>
          </a:xfrm>
          <a:custGeom>
            <a:avLst/>
            <a:gdLst/>
            <a:ahLst/>
            <a:cxnLst/>
            <a:rect l="l" t="t" r="r" b="b"/>
            <a:pathLst>
              <a:path w="38734" h="381634">
                <a:moveTo>
                  <a:pt x="38117" y="381177"/>
                </a:moveTo>
                <a:lnTo>
                  <a:pt x="0" y="381177"/>
                </a:lnTo>
                <a:lnTo>
                  <a:pt x="0" y="0"/>
                </a:lnTo>
                <a:lnTo>
                  <a:pt x="38117" y="0"/>
                </a:lnTo>
                <a:lnTo>
                  <a:pt x="38117" y="381177"/>
                </a:lnTo>
                <a:close/>
              </a:path>
            </a:pathLst>
          </a:custGeom>
          <a:solidFill>
            <a:srgbClr val="DEE1E4"/>
          </a:solidFill>
        </p:spPr>
        <p:txBody>
          <a:bodyPr wrap="square" lIns="0" tIns="0" rIns="0" bIns="0" rtlCol="0"/>
          <a:lstStyle/>
          <a:p>
            <a:endParaRPr/>
          </a:p>
        </p:txBody>
      </p:sp>
      <p:pic>
        <p:nvPicPr>
          <p:cNvPr id="4" name="object 4"/>
          <p:cNvPicPr/>
          <p:nvPr/>
        </p:nvPicPr>
        <p:blipFill>
          <a:blip r:embed="rId2" cstate="print"/>
          <a:stretch>
            <a:fillRect/>
          </a:stretch>
        </p:blipFill>
        <p:spPr>
          <a:xfrm>
            <a:off x="1063948" y="2426606"/>
            <a:ext cx="4116713" cy="3058946"/>
          </a:xfrm>
          <a:prstGeom prst="rect">
            <a:avLst/>
          </a:prstGeom>
        </p:spPr>
      </p:pic>
      <p:grpSp>
        <p:nvGrpSpPr>
          <p:cNvPr id="5" name="object 5"/>
          <p:cNvGrpSpPr/>
          <p:nvPr/>
        </p:nvGrpSpPr>
        <p:grpSpPr>
          <a:xfrm>
            <a:off x="959124" y="7791554"/>
            <a:ext cx="5651500" cy="1181735"/>
            <a:chOff x="959124" y="7791554"/>
            <a:chExt cx="5651500" cy="1181735"/>
          </a:xfrm>
        </p:grpSpPr>
        <p:sp>
          <p:nvSpPr>
            <p:cNvPr id="6" name="object 6"/>
            <p:cNvSpPr/>
            <p:nvPr/>
          </p:nvSpPr>
          <p:spPr>
            <a:xfrm>
              <a:off x="963889" y="7796319"/>
              <a:ext cx="5641975" cy="1172210"/>
            </a:xfrm>
            <a:custGeom>
              <a:avLst/>
              <a:gdLst/>
              <a:ahLst/>
              <a:cxnLst/>
              <a:rect l="l" t="t" r="r" b="b"/>
              <a:pathLst>
                <a:path w="5641975" h="1172209">
                  <a:moveTo>
                    <a:pt x="5617597" y="1172119"/>
                  </a:moveTo>
                  <a:lnTo>
                    <a:pt x="23823" y="1172119"/>
                  </a:lnTo>
                  <a:lnTo>
                    <a:pt x="20659" y="1171967"/>
                  </a:lnTo>
                  <a:lnTo>
                    <a:pt x="0" y="1151421"/>
                  </a:lnTo>
                  <a:lnTo>
                    <a:pt x="0" y="1148296"/>
                  </a:lnTo>
                  <a:lnTo>
                    <a:pt x="0" y="20545"/>
                  </a:lnTo>
                  <a:lnTo>
                    <a:pt x="20659" y="0"/>
                  </a:lnTo>
                  <a:lnTo>
                    <a:pt x="5620751" y="0"/>
                  </a:lnTo>
                  <a:lnTo>
                    <a:pt x="5641421" y="20545"/>
                  </a:lnTo>
                  <a:lnTo>
                    <a:pt x="5641421" y="1151421"/>
                  </a:lnTo>
                  <a:lnTo>
                    <a:pt x="5620751" y="1171967"/>
                  </a:lnTo>
                  <a:lnTo>
                    <a:pt x="5617597" y="1172119"/>
                  </a:lnTo>
                  <a:close/>
                </a:path>
              </a:pathLst>
            </a:custGeom>
            <a:solidFill>
              <a:srgbClr val="F8F8F8"/>
            </a:solidFill>
          </p:spPr>
          <p:txBody>
            <a:bodyPr wrap="square" lIns="0" tIns="0" rIns="0" bIns="0" rtlCol="0"/>
            <a:lstStyle/>
            <a:p>
              <a:endParaRPr/>
            </a:p>
          </p:txBody>
        </p:sp>
        <p:sp>
          <p:nvSpPr>
            <p:cNvPr id="7" name="object 7"/>
            <p:cNvSpPr/>
            <p:nvPr/>
          </p:nvSpPr>
          <p:spPr>
            <a:xfrm>
              <a:off x="963889" y="7796319"/>
              <a:ext cx="5641975" cy="1172210"/>
            </a:xfrm>
            <a:custGeom>
              <a:avLst/>
              <a:gdLst/>
              <a:ahLst/>
              <a:cxnLst/>
              <a:rect l="l" t="t" r="r" b="b"/>
              <a:pathLst>
                <a:path w="5641975" h="1172209">
                  <a:moveTo>
                    <a:pt x="0" y="1148296"/>
                  </a:moveTo>
                  <a:lnTo>
                    <a:pt x="0" y="23823"/>
                  </a:lnTo>
                  <a:lnTo>
                    <a:pt x="0" y="20545"/>
                  </a:lnTo>
                  <a:lnTo>
                    <a:pt x="600" y="17419"/>
                  </a:lnTo>
                  <a:lnTo>
                    <a:pt x="1810" y="14589"/>
                  </a:lnTo>
                  <a:lnTo>
                    <a:pt x="3020" y="11616"/>
                  </a:lnTo>
                  <a:lnTo>
                    <a:pt x="4745" y="9081"/>
                  </a:lnTo>
                  <a:lnTo>
                    <a:pt x="20659" y="0"/>
                  </a:lnTo>
                  <a:lnTo>
                    <a:pt x="23823" y="0"/>
                  </a:lnTo>
                  <a:lnTo>
                    <a:pt x="5617597" y="0"/>
                  </a:lnTo>
                  <a:lnTo>
                    <a:pt x="5620751" y="0"/>
                  </a:lnTo>
                  <a:lnTo>
                    <a:pt x="5623791" y="590"/>
                  </a:lnTo>
                  <a:lnTo>
                    <a:pt x="5639610" y="14589"/>
                  </a:lnTo>
                  <a:lnTo>
                    <a:pt x="5640820" y="17419"/>
                  </a:lnTo>
                  <a:lnTo>
                    <a:pt x="5641421" y="20545"/>
                  </a:lnTo>
                  <a:lnTo>
                    <a:pt x="5641421" y="23823"/>
                  </a:lnTo>
                  <a:lnTo>
                    <a:pt x="5641421" y="1148296"/>
                  </a:lnTo>
                  <a:lnTo>
                    <a:pt x="5641421" y="1151421"/>
                  </a:lnTo>
                  <a:lnTo>
                    <a:pt x="5640820" y="1154404"/>
                  </a:lnTo>
                  <a:lnTo>
                    <a:pt x="5639610" y="1157225"/>
                  </a:lnTo>
                  <a:lnTo>
                    <a:pt x="5638400" y="1160055"/>
                  </a:lnTo>
                  <a:lnTo>
                    <a:pt x="5626717" y="1170032"/>
                  </a:lnTo>
                  <a:lnTo>
                    <a:pt x="5623791" y="1171376"/>
                  </a:lnTo>
                  <a:lnTo>
                    <a:pt x="5620751" y="1171967"/>
                  </a:lnTo>
                  <a:lnTo>
                    <a:pt x="5617597" y="1172119"/>
                  </a:lnTo>
                  <a:lnTo>
                    <a:pt x="23823" y="1172119"/>
                  </a:lnTo>
                  <a:lnTo>
                    <a:pt x="20659" y="1171967"/>
                  </a:lnTo>
                  <a:lnTo>
                    <a:pt x="17629" y="1171376"/>
                  </a:lnTo>
                  <a:lnTo>
                    <a:pt x="14703" y="1170032"/>
                  </a:lnTo>
                  <a:lnTo>
                    <a:pt x="11787" y="1168841"/>
                  </a:lnTo>
                  <a:lnTo>
                    <a:pt x="1810" y="1157225"/>
                  </a:lnTo>
                  <a:lnTo>
                    <a:pt x="600" y="1154404"/>
                  </a:lnTo>
                  <a:lnTo>
                    <a:pt x="0" y="1151421"/>
                  </a:lnTo>
                  <a:lnTo>
                    <a:pt x="0" y="1148296"/>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7877294"/>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9" name="object 9"/>
          <p:cNvSpPr txBox="1"/>
          <p:nvPr/>
        </p:nvSpPr>
        <p:spPr>
          <a:xfrm>
            <a:off x="946424" y="5634790"/>
            <a:ext cx="5655945" cy="239268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13-13</a:t>
            </a:r>
            <a:r>
              <a:rPr sz="950" b="1" spc="-35" dirty="0">
                <a:solidFill>
                  <a:srgbClr val="333333"/>
                </a:solidFill>
                <a:latin typeface="Trebuchet MS"/>
                <a:cs typeface="Trebuchet MS"/>
              </a:rPr>
              <a:t> </a:t>
            </a:r>
            <a:r>
              <a:rPr sz="950" b="1" spc="105" dirty="0">
                <a:solidFill>
                  <a:srgbClr val="333333"/>
                </a:solidFill>
                <a:latin typeface="Trebuchet MS"/>
                <a:cs typeface="Trebuchet MS"/>
              </a:rPr>
              <a:t>DNS</a:t>
            </a:r>
            <a:r>
              <a:rPr sz="950" b="1" spc="25" dirty="0">
                <a:solidFill>
                  <a:srgbClr val="333333"/>
                </a:solidFill>
                <a:latin typeface="微软雅黑"/>
                <a:cs typeface="微软雅黑"/>
              </a:rPr>
              <a:t>分离解析技术</a:t>
            </a:r>
            <a:endParaRPr sz="950">
              <a:latin typeface="微软雅黑"/>
              <a:cs typeface="微软雅黑"/>
            </a:endParaRPr>
          </a:p>
          <a:p>
            <a:pPr marL="12700" marR="5080" indent="-635">
              <a:lnSpc>
                <a:spcPct val="131600"/>
              </a:lnSpc>
              <a:spcBef>
                <a:spcPts val="825"/>
              </a:spcBef>
            </a:pPr>
            <a:r>
              <a:rPr sz="950" b="1" spc="25" dirty="0">
                <a:solidFill>
                  <a:srgbClr val="333333"/>
                </a:solidFill>
                <a:latin typeface="微软雅黑"/>
                <a:cs typeface="微软雅黑"/>
              </a:rPr>
              <a:t>为了解决海外读者访问</a:t>
            </a:r>
            <a:r>
              <a:rPr sz="950" b="1" u="sng" spc="40" dirty="0">
                <a:solidFill>
                  <a:srgbClr val="4183C4"/>
                </a:solidFill>
                <a:uFill>
                  <a:solidFill>
                    <a:srgbClr val="4183C4"/>
                  </a:solidFill>
                </a:uFill>
                <a:latin typeface="Trebuchet MS"/>
                <a:cs typeface="Trebuchet MS"/>
                <a:hlinkClick r:id="rId3"/>
              </a:rPr>
              <a:t>htt</a:t>
            </a:r>
            <a:r>
              <a:rPr sz="950" b="1" spc="40" dirty="0">
                <a:solidFill>
                  <a:srgbClr val="4183C4"/>
                </a:solidFill>
                <a:latin typeface="Trebuchet MS"/>
                <a:cs typeface="Trebuchet MS"/>
                <a:hlinkClick r:id="rId3"/>
              </a:rPr>
              <a:t>p</a:t>
            </a:r>
            <a:r>
              <a:rPr sz="950" b="1" u="sng" spc="40" dirty="0">
                <a:solidFill>
                  <a:srgbClr val="4183C4"/>
                </a:solidFill>
                <a:uFill>
                  <a:solidFill>
                    <a:srgbClr val="4183C4"/>
                  </a:solidFill>
                </a:uFill>
                <a:latin typeface="Trebuchet MS"/>
                <a:cs typeface="Trebuchet MS"/>
                <a:hlinkClick r:id="rId3"/>
              </a:rPr>
              <a:t>s://www.linuxprobe.com</a:t>
            </a:r>
            <a:r>
              <a:rPr sz="950" b="1" spc="25" dirty="0">
                <a:solidFill>
                  <a:srgbClr val="333333"/>
                </a:solidFill>
                <a:latin typeface="微软雅黑"/>
                <a:cs typeface="微软雅黑"/>
              </a:rPr>
              <a:t>时的速度问题，刘遄老师已经在美国机房购买并 架设好了相应的网站服务器，接下来需要手动部署</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服务器并实现分离解析功能，以便让不同地理区 域的读者在访问相同的域名时，能解析出不同的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marL="193675" marR="346710">
              <a:lnSpc>
                <a:spcPct val="131600"/>
              </a:lnSpc>
              <a:spcBef>
                <a:spcPts val="750"/>
              </a:spcBef>
            </a:pPr>
            <a:r>
              <a:rPr sz="950" b="1" spc="25" dirty="0">
                <a:solidFill>
                  <a:srgbClr val="777777"/>
                </a:solidFill>
                <a:latin typeface="微软雅黑"/>
                <a:cs typeface="微软雅黑"/>
              </a:rPr>
              <a:t>建议读者将虚拟机还原到初始状态，并重新安装</a:t>
            </a:r>
            <a:r>
              <a:rPr sz="950" b="1" spc="55" dirty="0">
                <a:solidFill>
                  <a:srgbClr val="777777"/>
                </a:solidFill>
                <a:latin typeface="Trebuchet MS"/>
                <a:cs typeface="Trebuchet MS"/>
              </a:rPr>
              <a:t>bind</a:t>
            </a:r>
            <a:r>
              <a:rPr sz="950" b="1" spc="20" dirty="0">
                <a:solidFill>
                  <a:srgbClr val="777777"/>
                </a:solidFill>
                <a:latin typeface="微软雅黑"/>
                <a:cs typeface="微软雅黑"/>
              </a:rPr>
              <a:t>服务程序，以免多个实验之间相互产生冲 </a:t>
            </a:r>
            <a:r>
              <a:rPr sz="950" b="1" spc="25" dirty="0">
                <a:solidFill>
                  <a:srgbClr val="777777"/>
                </a:solidFill>
                <a:latin typeface="微软雅黑"/>
                <a:cs typeface="微软雅黑"/>
              </a:rPr>
              <a:t>突。</a:t>
            </a:r>
            <a:endParaRPr sz="950">
              <a:latin typeface="微软雅黑"/>
              <a:cs typeface="微软雅黑"/>
            </a:endParaRPr>
          </a:p>
          <a:p>
            <a:pPr marL="12700" marR="71755">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：修改</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服务程序的主配置文件，把第</a:t>
            </a:r>
            <a:r>
              <a:rPr sz="950" b="1" dirty="0">
                <a:solidFill>
                  <a:srgbClr val="333333"/>
                </a:solidFill>
                <a:latin typeface="Trebuchet MS"/>
                <a:cs typeface="Trebuchet MS"/>
              </a:rPr>
              <a:t>11</a:t>
            </a:r>
            <a:r>
              <a:rPr sz="950" b="1" spc="25" dirty="0">
                <a:solidFill>
                  <a:srgbClr val="333333"/>
                </a:solidFill>
                <a:latin typeface="微软雅黑"/>
                <a:cs typeface="微软雅黑"/>
              </a:rPr>
              <a:t>行的监听端口与第</a:t>
            </a:r>
            <a:r>
              <a:rPr sz="950" b="1" dirty="0">
                <a:solidFill>
                  <a:srgbClr val="333333"/>
                </a:solidFill>
                <a:latin typeface="Trebuchet MS"/>
                <a:cs typeface="Trebuchet MS"/>
              </a:rPr>
              <a:t>19</a:t>
            </a:r>
            <a:r>
              <a:rPr sz="950" b="1" spc="25" dirty="0">
                <a:solidFill>
                  <a:srgbClr val="333333"/>
                </a:solidFill>
                <a:latin typeface="微软雅黑"/>
                <a:cs typeface="微软雅黑"/>
              </a:rPr>
              <a:t>行的允许查询主机修改为</a:t>
            </a:r>
            <a:r>
              <a:rPr sz="950" b="1" spc="70" dirty="0">
                <a:solidFill>
                  <a:srgbClr val="333333"/>
                </a:solidFill>
                <a:latin typeface="Trebuchet MS"/>
                <a:cs typeface="Trebuchet MS"/>
              </a:rPr>
              <a:t>any</a:t>
            </a:r>
            <a:r>
              <a:rPr sz="950" b="1" spc="15" dirty="0">
                <a:solidFill>
                  <a:srgbClr val="333333"/>
                </a:solidFill>
                <a:latin typeface="微软雅黑"/>
                <a:cs typeface="微软雅黑"/>
              </a:rPr>
              <a:t>。 </a:t>
            </a:r>
            <a:r>
              <a:rPr sz="950" b="1" spc="25" dirty="0">
                <a:solidFill>
                  <a:srgbClr val="333333"/>
                </a:solidFill>
                <a:latin typeface="微软雅黑"/>
                <a:cs typeface="微软雅黑"/>
              </a:rPr>
              <a:t>由于配置的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分离解析功能与</a:t>
            </a:r>
            <a:r>
              <a:rPr sz="950" b="1" spc="105" dirty="0">
                <a:solidFill>
                  <a:srgbClr val="333333"/>
                </a:solidFill>
                <a:latin typeface="Trebuchet MS"/>
                <a:cs typeface="Trebuchet MS"/>
              </a:rPr>
              <a:t>DNS</a:t>
            </a:r>
            <a:r>
              <a:rPr sz="950" b="1" spc="25" dirty="0">
                <a:solidFill>
                  <a:srgbClr val="333333"/>
                </a:solidFill>
                <a:latin typeface="微软雅黑"/>
                <a:cs typeface="微软雅黑"/>
              </a:rPr>
              <a:t>根服务器配置参数有冲突，所以需要把第</a:t>
            </a:r>
            <a:r>
              <a:rPr sz="950" b="1" dirty="0">
                <a:solidFill>
                  <a:srgbClr val="333333"/>
                </a:solidFill>
                <a:latin typeface="Trebuchet MS"/>
                <a:cs typeface="Trebuchet MS"/>
              </a:rPr>
              <a:t>52~55</a:t>
            </a:r>
            <a:r>
              <a:rPr sz="950" b="1" spc="25" dirty="0">
                <a:solidFill>
                  <a:srgbClr val="333333"/>
                </a:solidFill>
                <a:latin typeface="微软雅黑"/>
                <a:cs typeface="微软雅黑"/>
              </a:rPr>
              <a:t>行的根域信息删 除。</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tabLst>
                <a:tab pos="4988560" algn="l"/>
              </a:tabLst>
            </a:pPr>
            <a:r>
              <a:rPr sz="850" spc="30" dirty="0">
                <a:solidFill>
                  <a:srgbClr val="333333"/>
                </a:solidFill>
                <a:latin typeface="Lucida Console"/>
                <a:cs typeface="Lucida Console"/>
              </a:rPr>
              <a:t>[root@linuxprobe</a:t>
            </a:r>
            <a:r>
              <a:rPr sz="850" spc="50" dirty="0">
                <a:solidFill>
                  <a:srgbClr val="333333"/>
                </a:solidFill>
                <a:latin typeface="Lucida Console"/>
                <a:cs typeface="Lucida Console"/>
              </a:rPr>
              <a:t> </a:t>
            </a:r>
            <a:r>
              <a:rPr sz="850" spc="25" dirty="0">
                <a:solidFill>
                  <a:srgbClr val="333333"/>
                </a:solidFill>
                <a:latin typeface="Lucida Console"/>
                <a:cs typeface="Lucida Console"/>
              </a:rPr>
              <a:t>~]#</a:t>
            </a:r>
            <a:r>
              <a:rPr sz="850" spc="55" dirty="0">
                <a:solidFill>
                  <a:srgbClr val="333333"/>
                </a:solidFill>
                <a:latin typeface="Lucida Console"/>
                <a:cs typeface="Lucida Console"/>
              </a:rPr>
              <a:t> </a:t>
            </a:r>
            <a:r>
              <a:rPr sz="850" spc="25" dirty="0">
                <a:solidFill>
                  <a:srgbClr val="333333"/>
                </a:solidFill>
                <a:latin typeface="Lucida Console"/>
                <a:cs typeface="Lucida Console"/>
              </a:rPr>
              <a:t>vim</a:t>
            </a:r>
            <a:r>
              <a:rPr sz="850" spc="55" dirty="0">
                <a:solidFill>
                  <a:srgbClr val="333333"/>
                </a:solidFill>
                <a:latin typeface="Lucida Console"/>
                <a:cs typeface="Lucida Console"/>
              </a:rPr>
              <a:t> </a:t>
            </a:r>
            <a:r>
              <a:rPr sz="850" spc="30" dirty="0">
                <a:solidFill>
                  <a:srgbClr val="333333"/>
                </a:solidFill>
                <a:latin typeface="Lucida Console"/>
                <a:cs typeface="Lucida Console"/>
              </a:rPr>
              <a:t>/etc/named.conf………………</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r>
              <a:rPr sz="850" spc="55" dirty="0">
                <a:solidFill>
                  <a:srgbClr val="333333"/>
                </a:solidFill>
                <a:latin typeface="Lucida Console"/>
                <a:cs typeface="Lucida Console"/>
              </a:rPr>
              <a:t> </a:t>
            </a:r>
            <a:r>
              <a:rPr sz="850" spc="20" dirty="0">
                <a:solidFill>
                  <a:srgbClr val="333333"/>
                </a:solidFill>
                <a:latin typeface="Lucida Console"/>
                <a:cs typeface="Lucida Console"/>
              </a:rPr>
              <a:t>44	45</a:t>
            </a:r>
            <a:endParaRPr sz="850">
              <a:latin typeface="Lucida Console"/>
              <a:cs typeface="Lucida Console"/>
            </a:endParaRPr>
          </a:p>
        </p:txBody>
      </p:sp>
      <p:sp>
        <p:nvSpPr>
          <p:cNvPr id="15" name="object 15"/>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224</a:t>
            </a:fld>
            <a:endParaRPr sz="800">
              <a:latin typeface="小哥哥网恋吗"/>
              <a:cs typeface="小哥哥网恋吗"/>
            </a:endParaRPr>
          </a:p>
        </p:txBody>
      </p:sp>
      <p:sp>
        <p:nvSpPr>
          <p:cNvPr id="10" name="object 10"/>
          <p:cNvSpPr txBox="1"/>
          <p:nvPr/>
        </p:nvSpPr>
        <p:spPr>
          <a:xfrm>
            <a:off x="2503965" y="8001623"/>
            <a:ext cx="2502535"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channel</a:t>
            </a:r>
            <a:r>
              <a:rPr sz="850" spc="5" dirty="0">
                <a:solidFill>
                  <a:srgbClr val="333333"/>
                </a:solidFill>
                <a:latin typeface="Lucida Console"/>
                <a:cs typeface="Lucida Console"/>
              </a:rPr>
              <a:t> </a:t>
            </a:r>
            <a:r>
              <a:rPr sz="850" spc="30" dirty="0">
                <a:solidFill>
                  <a:srgbClr val="333333"/>
                </a:solidFill>
                <a:latin typeface="Lucida Console"/>
                <a:cs typeface="Lucida Console"/>
              </a:rPr>
              <a:t>default_debug</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0" dirty="0">
                <a:solidFill>
                  <a:srgbClr val="333333"/>
                </a:solidFill>
                <a:latin typeface="Lucida Console"/>
                <a:cs typeface="Lucida Console"/>
              </a:rPr>
              <a:t>47</a:t>
            </a:r>
            <a:endParaRPr sz="850">
              <a:latin typeface="Lucida Console"/>
              <a:cs typeface="Lucida Console"/>
            </a:endParaRPr>
          </a:p>
          <a:p>
            <a:pPr marL="1107440">
              <a:lnSpc>
                <a:spcPct val="100000"/>
              </a:lnSpc>
              <a:spcBef>
                <a:spcPts val="330"/>
              </a:spcBef>
            </a:pPr>
            <a:r>
              <a:rPr sz="850" spc="30" dirty="0">
                <a:solidFill>
                  <a:srgbClr val="333333"/>
                </a:solidFill>
                <a:latin typeface="Lucida Console"/>
                <a:cs typeface="Lucida Console"/>
              </a:rPr>
              <a:t>severity</a:t>
            </a:r>
            <a:r>
              <a:rPr sz="850" spc="-10" dirty="0">
                <a:solidFill>
                  <a:srgbClr val="333333"/>
                </a:solidFill>
                <a:latin typeface="Lucida Console"/>
                <a:cs typeface="Lucida Console"/>
              </a:rPr>
              <a:t> </a:t>
            </a:r>
            <a:r>
              <a:rPr sz="850" spc="30" dirty="0">
                <a:solidFill>
                  <a:srgbClr val="333333"/>
                </a:solidFill>
                <a:latin typeface="Lucida Console"/>
                <a:cs typeface="Lucida Console"/>
              </a:rPr>
              <a:t>dynamic;</a:t>
            </a:r>
            <a:r>
              <a:rPr sz="850" spc="-10" dirty="0">
                <a:solidFill>
                  <a:srgbClr val="333333"/>
                </a:solidFill>
                <a:latin typeface="Lucida Console"/>
                <a:cs typeface="Lucida Console"/>
              </a:rPr>
              <a:t> </a:t>
            </a:r>
            <a:r>
              <a:rPr sz="850" spc="20" dirty="0">
                <a:solidFill>
                  <a:srgbClr val="333333"/>
                </a:solidFill>
                <a:latin typeface="Lucida Console"/>
                <a:cs typeface="Lucida Console"/>
              </a:rPr>
              <a:t>49</a:t>
            </a:r>
            <a:endParaRPr sz="850">
              <a:latin typeface="Lucida Console"/>
              <a:cs typeface="Lucida Console"/>
            </a:endParaRPr>
          </a:p>
        </p:txBody>
      </p:sp>
      <p:sp>
        <p:nvSpPr>
          <p:cNvPr id="11" name="object 11"/>
          <p:cNvSpPr txBox="1"/>
          <p:nvPr/>
        </p:nvSpPr>
        <p:spPr>
          <a:xfrm>
            <a:off x="5444998" y="8001623"/>
            <a:ext cx="923925" cy="36893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file</a:t>
            </a:r>
            <a:endParaRPr sz="850">
              <a:latin typeface="Lucida Console"/>
              <a:cs typeface="Lucida Console"/>
            </a:endParaRPr>
          </a:p>
          <a:p>
            <a:pPr marL="155575">
              <a:lnSpc>
                <a:spcPct val="100000"/>
              </a:lnSpc>
              <a:spcBef>
                <a:spcPts val="330"/>
              </a:spcBef>
            </a:pPr>
            <a:r>
              <a:rPr sz="850" spc="20" dirty="0">
                <a:solidFill>
                  <a:srgbClr val="333333"/>
                </a:solidFill>
                <a:latin typeface="Lucida Console"/>
                <a:cs typeface="Lucida Console"/>
              </a:rPr>
              <a:t>};</a:t>
            </a:r>
            <a:r>
              <a:rPr sz="850" spc="10" dirty="0">
                <a:solidFill>
                  <a:srgbClr val="333333"/>
                </a:solidFill>
                <a:latin typeface="Lucida Console"/>
                <a:cs typeface="Lucida Console"/>
              </a:rPr>
              <a:t> </a:t>
            </a:r>
            <a:r>
              <a:rPr sz="850" spc="20" dirty="0">
                <a:solidFill>
                  <a:srgbClr val="333333"/>
                </a:solidFill>
                <a:latin typeface="Lucida Console"/>
                <a:cs typeface="Lucida Console"/>
              </a:rPr>
              <a:t>50</a:t>
            </a:r>
            <a:r>
              <a:rPr sz="850" spc="10" dirty="0">
                <a:solidFill>
                  <a:srgbClr val="333333"/>
                </a:solidFill>
                <a:latin typeface="Lucida Console"/>
                <a:cs typeface="Lucida Console"/>
              </a:rPr>
              <a:t> </a:t>
            </a:r>
            <a:r>
              <a:rPr sz="850" spc="20" dirty="0">
                <a:solidFill>
                  <a:srgbClr val="333333"/>
                </a:solidFill>
                <a:latin typeface="Lucida Console"/>
                <a:cs typeface="Lucida Console"/>
              </a:rPr>
              <a:t>};</a:t>
            </a:r>
            <a:r>
              <a:rPr sz="850" spc="10" dirty="0">
                <a:solidFill>
                  <a:srgbClr val="333333"/>
                </a:solidFill>
                <a:latin typeface="Lucida Console"/>
                <a:cs typeface="Lucida Console"/>
              </a:rPr>
              <a:t> </a:t>
            </a:r>
            <a:r>
              <a:rPr sz="850" spc="20" dirty="0">
                <a:solidFill>
                  <a:srgbClr val="333333"/>
                </a:solidFill>
                <a:latin typeface="Lucida Console"/>
                <a:cs typeface="Lucida Console"/>
              </a:rPr>
              <a:t>51</a:t>
            </a:r>
            <a:endParaRPr sz="850">
              <a:latin typeface="Lucida Console"/>
              <a:cs typeface="Lucida Console"/>
            </a:endParaRPr>
          </a:p>
        </p:txBody>
      </p:sp>
      <p:sp>
        <p:nvSpPr>
          <p:cNvPr id="12" name="object 12"/>
          <p:cNvSpPr txBox="1"/>
          <p:nvPr/>
        </p:nvSpPr>
        <p:spPr>
          <a:xfrm>
            <a:off x="1070335" y="8001623"/>
            <a:ext cx="1409700"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logging</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0" dirty="0">
                <a:solidFill>
                  <a:srgbClr val="333333"/>
                </a:solidFill>
                <a:latin typeface="Lucida Console"/>
                <a:cs typeface="Lucida Console"/>
              </a:rPr>
              <a:t>46</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"data/named.run";</a:t>
            </a:r>
            <a:r>
              <a:rPr sz="850" spc="-25" dirty="0">
                <a:solidFill>
                  <a:srgbClr val="333333"/>
                </a:solidFill>
                <a:latin typeface="Lucida Console"/>
                <a:cs typeface="Lucida Console"/>
              </a:rPr>
              <a:t> </a:t>
            </a:r>
            <a:r>
              <a:rPr sz="850" spc="20" dirty="0">
                <a:solidFill>
                  <a:srgbClr val="333333"/>
                </a:solidFill>
                <a:latin typeface="Lucida Console"/>
                <a:cs typeface="Lucida Console"/>
              </a:rPr>
              <a:t>48</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52 </a:t>
            </a:r>
            <a:r>
              <a:rPr sz="850" spc="25" dirty="0">
                <a:solidFill>
                  <a:srgbClr val="333333"/>
                </a:solidFill>
                <a:latin typeface="Lucida Console"/>
                <a:cs typeface="Lucida Console"/>
              </a:rPr>
              <a:t>zone</a:t>
            </a:r>
            <a:r>
              <a:rPr sz="850" spc="20"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IN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53</a:t>
            </a:r>
            <a:endParaRPr sz="850">
              <a:latin typeface="Lucida Console"/>
              <a:cs typeface="Lucida Console"/>
            </a:endParaRPr>
          </a:p>
        </p:txBody>
      </p:sp>
      <p:sp>
        <p:nvSpPr>
          <p:cNvPr id="13" name="object 13"/>
          <p:cNvSpPr txBox="1"/>
          <p:nvPr/>
        </p:nvSpPr>
        <p:spPr>
          <a:xfrm>
            <a:off x="2983295" y="8380565"/>
            <a:ext cx="3526154" cy="161290"/>
          </a:xfrm>
          <a:prstGeom prst="rect">
            <a:avLst/>
          </a:prstGeom>
        </p:spPr>
        <p:txBody>
          <a:bodyPr vert="horz" wrap="square" lIns="0" tIns="17780" rIns="0" bIns="0" rtlCol="0">
            <a:spAutoFit/>
          </a:bodyPr>
          <a:lstStyle/>
          <a:p>
            <a:pPr marL="12700">
              <a:lnSpc>
                <a:spcPct val="100000"/>
              </a:lnSpc>
              <a:spcBef>
                <a:spcPts val="140"/>
              </a:spcBef>
              <a:tabLst>
                <a:tab pos="1515110" algn="l"/>
                <a:tab pos="3376295" algn="l"/>
              </a:tabLst>
            </a:pPr>
            <a:r>
              <a:rPr sz="850" spc="30" dirty="0">
                <a:solidFill>
                  <a:srgbClr val="333333"/>
                </a:solidFill>
                <a:latin typeface="Lucida Console"/>
                <a:cs typeface="Lucida Console"/>
              </a:rPr>
              <a:t>typ</a:t>
            </a:r>
            <a:r>
              <a:rPr sz="850" spc="15" dirty="0">
                <a:solidFill>
                  <a:srgbClr val="333333"/>
                </a:solidFill>
                <a:latin typeface="Lucida Console"/>
                <a:cs typeface="Lucida Console"/>
              </a:rPr>
              <a:t>e</a:t>
            </a:r>
            <a:r>
              <a:rPr sz="850" spc="30" dirty="0">
                <a:solidFill>
                  <a:srgbClr val="333333"/>
                </a:solidFill>
                <a:latin typeface="Lucida Console"/>
                <a:cs typeface="Lucida Console"/>
              </a:rPr>
              <a:t> hint</a:t>
            </a:r>
            <a:r>
              <a:rPr sz="850" spc="15" dirty="0">
                <a:solidFill>
                  <a:srgbClr val="333333"/>
                </a:solidFill>
                <a:latin typeface="Lucida Console"/>
                <a:cs typeface="Lucida Console"/>
              </a:rPr>
              <a:t>;</a:t>
            </a:r>
            <a:r>
              <a:rPr sz="850" spc="30" dirty="0">
                <a:solidFill>
                  <a:srgbClr val="333333"/>
                </a:solidFill>
                <a:latin typeface="Lucida Console"/>
                <a:cs typeface="Lucida Console"/>
              </a:rPr>
              <a:t> 5</a:t>
            </a:r>
            <a:r>
              <a:rPr sz="850" spc="15" dirty="0">
                <a:solidFill>
                  <a:srgbClr val="333333"/>
                </a:solidFill>
                <a:latin typeface="Lucida Console"/>
                <a:cs typeface="Lucida Console"/>
              </a:rPr>
              <a:t>4</a:t>
            </a:r>
            <a:r>
              <a:rPr sz="850" dirty="0">
                <a:solidFill>
                  <a:srgbClr val="333333"/>
                </a:solidFill>
                <a:latin typeface="Lucida Console"/>
                <a:cs typeface="Lucida Console"/>
              </a:rPr>
              <a:t>	</a:t>
            </a:r>
            <a:r>
              <a:rPr sz="850" spc="30" dirty="0">
                <a:solidFill>
                  <a:srgbClr val="333333"/>
                </a:solidFill>
                <a:latin typeface="Lucida Console"/>
                <a:cs typeface="Lucida Console"/>
              </a:rPr>
              <a:t>fil</a:t>
            </a:r>
            <a:r>
              <a:rPr sz="850" spc="15" dirty="0">
                <a:solidFill>
                  <a:srgbClr val="333333"/>
                </a:solidFill>
                <a:latin typeface="Lucida Console"/>
                <a:cs typeface="Lucida Console"/>
              </a:rPr>
              <a:t>e</a:t>
            </a:r>
            <a:r>
              <a:rPr sz="850" spc="30" dirty="0">
                <a:solidFill>
                  <a:srgbClr val="333333"/>
                </a:solidFill>
                <a:latin typeface="Lucida Console"/>
                <a:cs typeface="Lucida Console"/>
              </a:rPr>
              <a:t> "named.ca"</a:t>
            </a:r>
            <a:r>
              <a:rPr sz="850" spc="15" dirty="0">
                <a:solidFill>
                  <a:srgbClr val="333333"/>
                </a:solidFill>
                <a:latin typeface="Lucida Console"/>
                <a:cs typeface="Lucida Console"/>
              </a:rPr>
              <a:t>;</a:t>
            </a:r>
            <a:r>
              <a:rPr sz="850" spc="30" dirty="0">
                <a:solidFill>
                  <a:srgbClr val="333333"/>
                </a:solidFill>
                <a:latin typeface="Lucida Console"/>
                <a:cs typeface="Lucida Console"/>
              </a:rPr>
              <a:t> 5</a:t>
            </a:r>
            <a:r>
              <a:rPr sz="850" spc="15" dirty="0">
                <a:solidFill>
                  <a:srgbClr val="333333"/>
                </a:solidFill>
                <a:latin typeface="Lucida Console"/>
                <a:cs typeface="Lucida Console"/>
              </a:rPr>
              <a:t>5</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5</a:t>
            </a:r>
            <a:r>
              <a:rPr sz="850" spc="15" dirty="0">
                <a:solidFill>
                  <a:srgbClr val="333333"/>
                </a:solidFill>
                <a:latin typeface="Lucida Console"/>
                <a:cs typeface="Lucida Console"/>
              </a:rPr>
              <a:t>6</a:t>
            </a:r>
            <a:r>
              <a:rPr sz="850" dirty="0">
                <a:solidFill>
                  <a:srgbClr val="333333"/>
                </a:solidFill>
                <a:latin typeface="Lucida Console"/>
                <a:cs typeface="Lucida Console"/>
              </a:rPr>
              <a:t>	</a:t>
            </a:r>
            <a:r>
              <a:rPr sz="850" spc="30" dirty="0">
                <a:solidFill>
                  <a:srgbClr val="333333"/>
                </a:solidFill>
                <a:latin typeface="Lucida Console"/>
                <a:cs typeface="Lucida Console"/>
              </a:rPr>
              <a:t>5</a:t>
            </a:r>
            <a:r>
              <a:rPr sz="850" spc="15" dirty="0">
                <a:solidFill>
                  <a:srgbClr val="333333"/>
                </a:solidFill>
                <a:latin typeface="Lucida Console"/>
                <a:cs typeface="Lucida Console"/>
              </a:rPr>
              <a:t>7</a:t>
            </a:r>
            <a:endParaRPr sz="850">
              <a:latin typeface="Lucida Console"/>
              <a:cs typeface="Lucida Console"/>
            </a:endParaRPr>
          </a:p>
        </p:txBody>
      </p:sp>
      <p:sp>
        <p:nvSpPr>
          <p:cNvPr id="14" name="object 14"/>
          <p:cNvSpPr txBox="1"/>
          <p:nvPr/>
        </p:nvSpPr>
        <p:spPr>
          <a:xfrm>
            <a:off x="946424" y="8516179"/>
            <a:ext cx="5670550" cy="1543050"/>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include</a:t>
            </a:r>
            <a:r>
              <a:rPr sz="850" spc="25" dirty="0">
                <a:solidFill>
                  <a:srgbClr val="333333"/>
                </a:solidFill>
                <a:latin typeface="Lucida Console"/>
                <a:cs typeface="Lucida Console"/>
              </a:rPr>
              <a:t> </a:t>
            </a:r>
            <a:r>
              <a:rPr sz="850" spc="30" dirty="0">
                <a:solidFill>
                  <a:srgbClr val="333333"/>
                </a:solidFill>
                <a:latin typeface="Lucida Console"/>
                <a:cs typeface="Lucida Console"/>
              </a:rPr>
              <a:t>"/etc/named.rfc1912.zones"; </a:t>
            </a:r>
            <a:r>
              <a:rPr sz="850" spc="20" dirty="0">
                <a:solidFill>
                  <a:srgbClr val="333333"/>
                </a:solidFill>
                <a:latin typeface="Lucida Console"/>
                <a:cs typeface="Lucida Console"/>
              </a:rPr>
              <a:t>58</a:t>
            </a:r>
            <a:r>
              <a:rPr sz="850" spc="30" dirty="0">
                <a:solidFill>
                  <a:srgbClr val="333333"/>
                </a:solidFill>
                <a:latin typeface="Lucida Console"/>
                <a:cs typeface="Lucida Console"/>
              </a:rPr>
              <a:t> include "/etc/named.root.key"; </a:t>
            </a:r>
            <a:r>
              <a:rPr sz="850" spc="20" dirty="0">
                <a:solidFill>
                  <a:srgbClr val="333333"/>
                </a:solidFill>
                <a:latin typeface="Lucida Console"/>
                <a:cs typeface="Lucida Console"/>
              </a:rPr>
              <a:t>59</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：编辑区域配置文件。把区域配置文件中原有的数据清空，然后按照以下格式写入参数。首先使用</a:t>
            </a:r>
            <a:endParaRPr sz="950">
              <a:latin typeface="微软雅黑"/>
              <a:cs typeface="微软雅黑"/>
            </a:endParaRPr>
          </a:p>
          <a:p>
            <a:pPr marL="12700" marR="35560">
              <a:lnSpc>
                <a:spcPct val="131600"/>
              </a:lnSpc>
            </a:pPr>
            <a:r>
              <a:rPr sz="950" b="1" spc="35" dirty="0">
                <a:solidFill>
                  <a:srgbClr val="333333"/>
                </a:solidFill>
                <a:latin typeface="Trebuchet MS"/>
                <a:cs typeface="Trebuchet MS"/>
              </a:rPr>
              <a:t>acl</a:t>
            </a:r>
            <a:r>
              <a:rPr sz="950" b="1" spc="25" dirty="0">
                <a:solidFill>
                  <a:srgbClr val="333333"/>
                </a:solidFill>
                <a:latin typeface="微软雅黑"/>
                <a:cs typeface="微软雅黑"/>
              </a:rPr>
              <a:t>参数分别定义两个变量名称</a:t>
            </a:r>
            <a:r>
              <a:rPr sz="950" b="1" spc="45" dirty="0">
                <a:solidFill>
                  <a:srgbClr val="333333"/>
                </a:solidFill>
                <a:latin typeface="微软雅黑"/>
                <a:cs typeface="微软雅黑"/>
              </a:rPr>
              <a:t>（</a:t>
            </a:r>
            <a:r>
              <a:rPr sz="950" b="1" spc="45" dirty="0">
                <a:solidFill>
                  <a:srgbClr val="333333"/>
                </a:solidFill>
                <a:latin typeface="Trebuchet MS"/>
                <a:cs typeface="Trebuchet MS"/>
              </a:rPr>
              <a:t>china</a:t>
            </a:r>
            <a:r>
              <a:rPr sz="950" b="1" spc="25" dirty="0">
                <a:solidFill>
                  <a:srgbClr val="333333"/>
                </a:solidFill>
                <a:latin typeface="微软雅黑"/>
                <a:cs typeface="微软雅黑"/>
              </a:rPr>
              <a:t>与</a:t>
            </a:r>
            <a:r>
              <a:rPr sz="950" b="1" spc="50" dirty="0">
                <a:solidFill>
                  <a:srgbClr val="333333"/>
                </a:solidFill>
                <a:latin typeface="Trebuchet MS"/>
                <a:cs typeface="Trebuchet MS"/>
              </a:rPr>
              <a:t>america</a:t>
            </a:r>
            <a:r>
              <a:rPr sz="950" b="1" spc="50" dirty="0">
                <a:solidFill>
                  <a:srgbClr val="333333"/>
                </a:solidFill>
                <a:latin typeface="微软雅黑"/>
                <a:cs typeface="微软雅黑"/>
              </a:rPr>
              <a:t>），</a:t>
            </a:r>
            <a:r>
              <a:rPr sz="950" b="1" spc="25" dirty="0">
                <a:solidFill>
                  <a:srgbClr val="333333"/>
                </a:solidFill>
                <a:latin typeface="微软雅黑"/>
                <a:cs typeface="微软雅黑"/>
              </a:rPr>
              <a:t>当下面需要匹配</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地址时只需写入变量名称即 </a:t>
            </a:r>
            <a:r>
              <a:rPr sz="950" b="1" spc="30" dirty="0">
                <a:solidFill>
                  <a:srgbClr val="333333"/>
                </a:solidFill>
                <a:latin typeface="微软雅黑"/>
                <a:cs typeface="微软雅黑"/>
              </a:rPr>
              <a:t> </a:t>
            </a:r>
            <a:r>
              <a:rPr sz="950" b="1" spc="25" dirty="0">
                <a:solidFill>
                  <a:srgbClr val="333333"/>
                </a:solidFill>
                <a:latin typeface="微软雅黑"/>
                <a:cs typeface="微软雅黑"/>
              </a:rPr>
              <a:t>可，这样不仅容易阅读识别，而且也利于修改维护。这里的难点是理解</a:t>
            </a:r>
            <a:r>
              <a:rPr sz="950" b="1" spc="45" dirty="0">
                <a:solidFill>
                  <a:srgbClr val="333333"/>
                </a:solidFill>
                <a:latin typeface="Trebuchet MS"/>
                <a:cs typeface="Trebuchet MS"/>
              </a:rPr>
              <a:t>view</a:t>
            </a:r>
            <a:r>
              <a:rPr sz="950" b="1" spc="20" dirty="0">
                <a:solidFill>
                  <a:srgbClr val="333333"/>
                </a:solidFill>
                <a:latin typeface="微软雅黑"/>
                <a:cs typeface="微软雅黑"/>
              </a:rPr>
              <a:t>参数的作用。它的作用是通 </a:t>
            </a:r>
            <a:r>
              <a:rPr sz="950" b="1" spc="25" dirty="0">
                <a:solidFill>
                  <a:srgbClr val="333333"/>
                </a:solidFill>
                <a:latin typeface="微软雅黑"/>
                <a:cs typeface="微软雅黑"/>
              </a:rPr>
              <a:t>过判断用户的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地址是中国的还是美国的，然后去分别加载不同的数据配置文件</a:t>
            </a:r>
            <a:endParaRPr sz="950">
              <a:latin typeface="微软雅黑"/>
              <a:cs typeface="微软雅黑"/>
            </a:endParaRPr>
          </a:p>
          <a:p>
            <a:pPr marL="12700">
              <a:lnSpc>
                <a:spcPct val="100000"/>
              </a:lnSpc>
              <a:spcBef>
                <a:spcPts val="360"/>
              </a:spcBef>
            </a:pPr>
            <a:r>
              <a:rPr sz="950" b="1" spc="40" dirty="0">
                <a:solidFill>
                  <a:srgbClr val="333333"/>
                </a:solidFill>
                <a:latin typeface="微软雅黑"/>
                <a:cs typeface="微软雅黑"/>
              </a:rPr>
              <a:t>（</a:t>
            </a:r>
            <a:r>
              <a:rPr sz="950" b="1" spc="40" dirty="0">
                <a:solidFill>
                  <a:srgbClr val="333333"/>
                </a:solidFill>
                <a:latin typeface="Trebuchet MS"/>
                <a:cs typeface="Trebuchet MS"/>
              </a:rPr>
              <a:t>linuxprobe.com.china</a:t>
            </a:r>
            <a:r>
              <a:rPr sz="950" b="1" spc="25" dirty="0">
                <a:solidFill>
                  <a:srgbClr val="333333"/>
                </a:solidFill>
                <a:latin typeface="微软雅黑"/>
                <a:cs typeface="微软雅黑"/>
              </a:rPr>
              <a:t>或</a:t>
            </a:r>
            <a:r>
              <a:rPr sz="950" b="1" spc="40" dirty="0">
                <a:solidFill>
                  <a:srgbClr val="333333"/>
                </a:solidFill>
                <a:latin typeface="Trebuchet MS"/>
                <a:cs typeface="Trebuchet MS"/>
              </a:rPr>
              <a:t>linuxprobe.com.america</a:t>
            </a:r>
            <a:r>
              <a:rPr sz="950" b="1" spc="40" dirty="0">
                <a:solidFill>
                  <a:srgbClr val="333333"/>
                </a:solidFill>
                <a:latin typeface="微软雅黑"/>
                <a:cs typeface="微软雅黑"/>
              </a:rPr>
              <a:t>）</a:t>
            </a:r>
            <a:r>
              <a:rPr sz="950" b="1" spc="25" dirty="0">
                <a:solidFill>
                  <a:srgbClr val="333333"/>
                </a:solidFill>
                <a:latin typeface="微软雅黑"/>
                <a:cs typeface="微软雅黑"/>
              </a:rPr>
              <a:t>。这样，当把相应的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地址分别写入到数据</a:t>
            </a:r>
            <a:endParaRPr sz="950">
              <a:latin typeface="微软雅黑"/>
              <a:cs typeface="微软雅黑"/>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892307"/>
            <a:ext cx="5651500" cy="1181735"/>
            <a:chOff x="959124" y="892307"/>
            <a:chExt cx="5651500" cy="1181735"/>
          </a:xfrm>
        </p:grpSpPr>
        <p:sp>
          <p:nvSpPr>
            <p:cNvPr id="3" name="object 3"/>
            <p:cNvSpPr/>
            <p:nvPr/>
          </p:nvSpPr>
          <p:spPr>
            <a:xfrm>
              <a:off x="963889" y="897072"/>
              <a:ext cx="5641975" cy="1172210"/>
            </a:xfrm>
            <a:custGeom>
              <a:avLst/>
              <a:gdLst/>
              <a:ahLst/>
              <a:cxnLst/>
              <a:rect l="l" t="t" r="r" b="b"/>
              <a:pathLst>
                <a:path w="5641975" h="1172210">
                  <a:moveTo>
                    <a:pt x="5617597" y="1172119"/>
                  </a:moveTo>
                  <a:lnTo>
                    <a:pt x="23823" y="1172119"/>
                  </a:lnTo>
                  <a:lnTo>
                    <a:pt x="20659" y="1171967"/>
                  </a:lnTo>
                  <a:lnTo>
                    <a:pt x="0" y="1151269"/>
                  </a:lnTo>
                  <a:lnTo>
                    <a:pt x="0" y="1148296"/>
                  </a:lnTo>
                  <a:lnTo>
                    <a:pt x="0" y="20545"/>
                  </a:lnTo>
                  <a:lnTo>
                    <a:pt x="20659" y="0"/>
                  </a:lnTo>
                  <a:lnTo>
                    <a:pt x="5620752" y="0"/>
                  </a:lnTo>
                  <a:lnTo>
                    <a:pt x="5641421" y="20545"/>
                  </a:lnTo>
                  <a:lnTo>
                    <a:pt x="5641421" y="1151269"/>
                  </a:lnTo>
                  <a:lnTo>
                    <a:pt x="5620752" y="1171967"/>
                  </a:lnTo>
                  <a:lnTo>
                    <a:pt x="5617597" y="1172119"/>
                  </a:lnTo>
                  <a:close/>
                </a:path>
              </a:pathLst>
            </a:custGeom>
            <a:solidFill>
              <a:srgbClr val="F8F8F8"/>
            </a:solidFill>
          </p:spPr>
          <p:txBody>
            <a:bodyPr wrap="square" lIns="0" tIns="0" rIns="0" bIns="0" rtlCol="0"/>
            <a:lstStyle/>
            <a:p>
              <a:endParaRPr/>
            </a:p>
          </p:txBody>
        </p:sp>
        <p:sp>
          <p:nvSpPr>
            <p:cNvPr id="4" name="object 4"/>
            <p:cNvSpPr/>
            <p:nvPr/>
          </p:nvSpPr>
          <p:spPr>
            <a:xfrm>
              <a:off x="963889" y="897072"/>
              <a:ext cx="5641975" cy="1172210"/>
            </a:xfrm>
            <a:custGeom>
              <a:avLst/>
              <a:gdLst/>
              <a:ahLst/>
              <a:cxnLst/>
              <a:rect l="l" t="t" r="r" b="b"/>
              <a:pathLst>
                <a:path w="5641975" h="1172210">
                  <a:moveTo>
                    <a:pt x="0" y="114829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1148296"/>
                  </a:lnTo>
                  <a:lnTo>
                    <a:pt x="5641421" y="1151269"/>
                  </a:lnTo>
                  <a:lnTo>
                    <a:pt x="5640821" y="1154252"/>
                  </a:lnTo>
                  <a:lnTo>
                    <a:pt x="5639610" y="1157082"/>
                  </a:lnTo>
                  <a:lnTo>
                    <a:pt x="5638400" y="1159912"/>
                  </a:lnTo>
                  <a:lnTo>
                    <a:pt x="5617597" y="1172119"/>
                  </a:lnTo>
                  <a:lnTo>
                    <a:pt x="23823" y="1172119"/>
                  </a:lnTo>
                  <a:lnTo>
                    <a:pt x="1810" y="1157082"/>
                  </a:lnTo>
                  <a:lnTo>
                    <a:pt x="600" y="1154252"/>
                  </a:lnTo>
                  <a:lnTo>
                    <a:pt x="0" y="1151269"/>
                  </a:lnTo>
                  <a:lnTo>
                    <a:pt x="0" y="114829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978177"/>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741016"/>
            <a:ext cx="5651500" cy="838835"/>
            <a:chOff x="959124" y="2741016"/>
            <a:chExt cx="5651500" cy="838835"/>
          </a:xfrm>
        </p:grpSpPr>
        <p:sp>
          <p:nvSpPr>
            <p:cNvPr id="7" name="object 7"/>
            <p:cNvSpPr/>
            <p:nvPr/>
          </p:nvSpPr>
          <p:spPr>
            <a:xfrm>
              <a:off x="963889" y="2745781"/>
              <a:ext cx="5641975" cy="829310"/>
            </a:xfrm>
            <a:custGeom>
              <a:avLst/>
              <a:gdLst/>
              <a:ahLst/>
              <a:cxnLst/>
              <a:rect l="l" t="t" r="r" b="b"/>
              <a:pathLst>
                <a:path w="5641975" h="829310">
                  <a:moveTo>
                    <a:pt x="5617597" y="829060"/>
                  </a:moveTo>
                  <a:lnTo>
                    <a:pt x="23823" y="829060"/>
                  </a:lnTo>
                  <a:lnTo>
                    <a:pt x="20659" y="828907"/>
                  </a:lnTo>
                  <a:lnTo>
                    <a:pt x="0" y="808209"/>
                  </a:lnTo>
                  <a:lnTo>
                    <a:pt x="0" y="805236"/>
                  </a:lnTo>
                  <a:lnTo>
                    <a:pt x="0" y="20545"/>
                  </a:lnTo>
                  <a:lnTo>
                    <a:pt x="20659" y="0"/>
                  </a:lnTo>
                  <a:lnTo>
                    <a:pt x="5620752" y="0"/>
                  </a:lnTo>
                  <a:lnTo>
                    <a:pt x="5641421" y="20545"/>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8" name="object 8"/>
            <p:cNvSpPr/>
            <p:nvPr/>
          </p:nvSpPr>
          <p:spPr>
            <a:xfrm>
              <a:off x="963889" y="2745781"/>
              <a:ext cx="5641975" cy="829310"/>
            </a:xfrm>
            <a:custGeom>
              <a:avLst/>
              <a:gdLst/>
              <a:ahLst/>
              <a:cxnLst/>
              <a:rect l="l" t="t" r="r" b="b"/>
              <a:pathLst>
                <a:path w="5641975" h="829310">
                  <a:moveTo>
                    <a:pt x="0" y="805236"/>
                  </a:moveTo>
                  <a:lnTo>
                    <a:pt x="0" y="23823"/>
                  </a:lnTo>
                  <a:lnTo>
                    <a:pt x="0" y="20545"/>
                  </a:lnTo>
                  <a:lnTo>
                    <a:pt x="600" y="17419"/>
                  </a:lnTo>
                  <a:lnTo>
                    <a:pt x="20659" y="0"/>
                  </a:lnTo>
                  <a:lnTo>
                    <a:pt x="23823" y="0"/>
                  </a:lnTo>
                  <a:lnTo>
                    <a:pt x="5617597" y="0"/>
                  </a:lnTo>
                  <a:lnTo>
                    <a:pt x="5620752" y="0"/>
                  </a:lnTo>
                  <a:lnTo>
                    <a:pt x="5623792" y="590"/>
                  </a:lnTo>
                  <a:lnTo>
                    <a:pt x="5641421" y="20545"/>
                  </a:lnTo>
                  <a:lnTo>
                    <a:pt x="5641421" y="23823"/>
                  </a:lnTo>
                  <a:lnTo>
                    <a:pt x="5641421" y="805236"/>
                  </a:lnTo>
                  <a:lnTo>
                    <a:pt x="5641421" y="808209"/>
                  </a:lnTo>
                  <a:lnTo>
                    <a:pt x="5640821" y="811192"/>
                  </a:lnTo>
                  <a:lnTo>
                    <a:pt x="5639610" y="814022"/>
                  </a:lnTo>
                  <a:lnTo>
                    <a:pt x="5638400" y="816853"/>
                  </a:lnTo>
                  <a:lnTo>
                    <a:pt x="5626717" y="826973"/>
                  </a:lnTo>
                  <a:lnTo>
                    <a:pt x="5623792" y="828316"/>
                  </a:lnTo>
                  <a:lnTo>
                    <a:pt x="5620752" y="828907"/>
                  </a:lnTo>
                  <a:lnTo>
                    <a:pt x="5617597" y="829060"/>
                  </a:lnTo>
                  <a:lnTo>
                    <a:pt x="23823" y="829060"/>
                  </a:lnTo>
                  <a:lnTo>
                    <a:pt x="20659" y="828907"/>
                  </a:lnTo>
                  <a:lnTo>
                    <a:pt x="17629" y="828316"/>
                  </a:lnTo>
                  <a:lnTo>
                    <a:pt x="14703" y="826973"/>
                  </a:lnTo>
                  <a:lnTo>
                    <a:pt x="11787" y="825782"/>
                  </a:lnTo>
                  <a:lnTo>
                    <a:pt x="1810" y="814022"/>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826887"/>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0" name="object 10"/>
          <p:cNvSpPr txBox="1"/>
          <p:nvPr/>
        </p:nvSpPr>
        <p:spPr>
          <a:xfrm>
            <a:off x="1070306" y="1273895"/>
            <a:ext cx="4357370" cy="368935"/>
          </a:xfrm>
          <a:prstGeom prst="rect">
            <a:avLst/>
          </a:prstGeom>
        </p:spPr>
        <p:txBody>
          <a:bodyPr vert="horz" wrap="square" lIns="0" tIns="11430" rIns="0" bIns="0" rtlCol="0">
            <a:spAutoFit/>
          </a:bodyPr>
          <a:lstStyle/>
          <a:p>
            <a:pPr marL="483234" marR="5080" indent="-471170">
              <a:lnSpc>
                <a:spcPct val="132400"/>
              </a:lnSpc>
              <a:spcBef>
                <a:spcPts val="90"/>
              </a:spcBef>
              <a:tabLst>
                <a:tab pos="2417445" algn="l"/>
                <a:tab pos="2962275" algn="l"/>
              </a:tabLst>
            </a:pPr>
            <a:r>
              <a:rPr sz="850" spc="30" dirty="0">
                <a:solidFill>
                  <a:srgbClr val="333333"/>
                </a:solidFill>
                <a:latin typeface="Lucida Console"/>
                <a:cs typeface="Lucida Console"/>
              </a:rPr>
              <a:t>match-clients</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"china";</a:t>
            </a:r>
            <a:r>
              <a:rPr sz="850" spc="40"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zone  </a:t>
            </a:r>
            <a:r>
              <a:rPr sz="850" spc="30" dirty="0">
                <a:solidFill>
                  <a:srgbClr val="333333"/>
                </a:solidFill>
                <a:latin typeface="Lucida Console"/>
                <a:cs typeface="Lucida Console"/>
              </a:rPr>
              <a:t>"linuxprobe.com"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file</a:t>
            </a:r>
            <a:r>
              <a:rPr sz="850" spc="75" dirty="0">
                <a:solidFill>
                  <a:srgbClr val="333333"/>
                </a:solidFill>
                <a:latin typeface="Lucida Console"/>
                <a:cs typeface="Lucida Console"/>
              </a:rPr>
              <a:t> </a:t>
            </a:r>
            <a:r>
              <a:rPr sz="850" spc="30" dirty="0">
                <a:solidFill>
                  <a:srgbClr val="333333"/>
                </a:solidFill>
                <a:latin typeface="Lucida Console"/>
                <a:cs typeface="Lucida Console"/>
              </a:rPr>
              <a:t>"linuxprobe.com.china";	};};view</a:t>
            </a:r>
            <a:r>
              <a:rPr sz="850" spc="20" dirty="0">
                <a:solidFill>
                  <a:srgbClr val="333333"/>
                </a:solidFill>
                <a:latin typeface="Lucida Console"/>
                <a:cs typeface="Lucida Console"/>
              </a:rPr>
              <a:t> </a:t>
            </a:r>
            <a:r>
              <a:rPr sz="850" spc="30" dirty="0">
                <a:solidFill>
                  <a:srgbClr val="333333"/>
                </a:solidFill>
                <a:latin typeface="Lucida Console"/>
                <a:cs typeface="Lucida Console"/>
              </a:rPr>
              <a:t>"america"</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4" name="object 14"/>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225</a:t>
            </a:fld>
            <a:endParaRPr sz="800">
              <a:latin typeface="小哥哥网恋吗"/>
              <a:cs typeface="小哥哥网恋吗"/>
            </a:endParaRPr>
          </a:p>
        </p:txBody>
      </p:sp>
      <p:sp>
        <p:nvSpPr>
          <p:cNvPr id="11" name="object 11"/>
          <p:cNvSpPr txBox="1"/>
          <p:nvPr/>
        </p:nvSpPr>
        <p:spPr>
          <a:xfrm>
            <a:off x="5605597" y="1273895"/>
            <a:ext cx="854075" cy="36893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type</a:t>
            </a:r>
            <a:r>
              <a:rPr sz="850" spc="-40" dirty="0">
                <a:solidFill>
                  <a:srgbClr val="333333"/>
                </a:solidFill>
                <a:latin typeface="Lucida Console"/>
                <a:cs typeface="Lucida Console"/>
              </a:rPr>
              <a:t> </a:t>
            </a:r>
            <a:r>
              <a:rPr sz="850" spc="30" dirty="0">
                <a:solidFill>
                  <a:srgbClr val="333333"/>
                </a:solidFill>
                <a:latin typeface="Lucida Console"/>
                <a:cs typeface="Lucida Console"/>
              </a:rPr>
              <a:t>master;</a:t>
            </a:r>
            <a:endParaRPr sz="850">
              <a:latin typeface="Lucida Console"/>
              <a:cs typeface="Lucida Console"/>
            </a:endParaRPr>
          </a:p>
          <a:p>
            <a:pPr marL="348615">
              <a:lnSpc>
                <a:spcPct val="100000"/>
              </a:lnSpc>
              <a:spcBef>
                <a:spcPts val="330"/>
              </a:spcBef>
            </a:pPr>
            <a:r>
              <a:rPr sz="850" spc="25" dirty="0">
                <a:solidFill>
                  <a:srgbClr val="333333"/>
                </a:solidFill>
                <a:latin typeface="Lucida Console"/>
                <a:cs typeface="Lucida Console"/>
              </a:rPr>
              <a:t>match-</a:t>
            </a:r>
            <a:endParaRPr sz="850">
              <a:latin typeface="Lucida Console"/>
              <a:cs typeface="Lucida Console"/>
            </a:endParaRPr>
          </a:p>
        </p:txBody>
      </p:sp>
      <p:sp>
        <p:nvSpPr>
          <p:cNvPr id="12" name="object 12"/>
          <p:cNvSpPr txBox="1"/>
          <p:nvPr/>
        </p:nvSpPr>
        <p:spPr>
          <a:xfrm>
            <a:off x="946424" y="1616932"/>
            <a:ext cx="5670550" cy="1874520"/>
          </a:xfrm>
          <a:prstGeom prst="rect">
            <a:avLst/>
          </a:prstGeom>
        </p:spPr>
        <p:txBody>
          <a:bodyPr vert="horz" wrap="square" lIns="0" tIns="11430" rIns="0" bIns="0" rtlCol="0">
            <a:spAutoFit/>
          </a:bodyPr>
          <a:lstStyle/>
          <a:p>
            <a:pPr marL="337820" marR="439420" indent="-201930">
              <a:lnSpc>
                <a:spcPct val="132400"/>
              </a:lnSpc>
              <a:spcBef>
                <a:spcPts val="90"/>
              </a:spcBef>
              <a:tabLst>
                <a:tab pos="2263775" algn="l"/>
                <a:tab pos="2955925" algn="l"/>
                <a:tab pos="4393565" algn="l"/>
              </a:tabLst>
            </a:pPr>
            <a:r>
              <a:rPr sz="850" spc="30" dirty="0">
                <a:solidFill>
                  <a:srgbClr val="333333"/>
                </a:solidFill>
                <a:latin typeface="Lucida Console"/>
                <a:cs typeface="Lucida Console"/>
              </a:rPr>
              <a:t>clients</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"america";</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zone</a:t>
            </a:r>
            <a:r>
              <a:rPr sz="850" spc="40" dirty="0">
                <a:solidFill>
                  <a:srgbClr val="333333"/>
                </a:solidFill>
                <a:latin typeface="Lucida Console"/>
                <a:cs typeface="Lucida Console"/>
              </a:rPr>
              <a:t> </a:t>
            </a:r>
            <a:r>
              <a:rPr sz="850" spc="30" dirty="0">
                <a:solidFill>
                  <a:srgbClr val="333333"/>
                </a:solidFill>
                <a:latin typeface="Lucida Console"/>
                <a:cs typeface="Lucida Console"/>
              </a:rPr>
              <a:t>"linuxprobe.com"</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type</a:t>
            </a:r>
            <a:r>
              <a:rPr sz="850" spc="-50" dirty="0">
                <a:solidFill>
                  <a:srgbClr val="333333"/>
                </a:solidFill>
                <a:latin typeface="Lucida Console"/>
                <a:cs typeface="Lucida Console"/>
              </a:rPr>
              <a:t> </a:t>
            </a:r>
            <a:r>
              <a:rPr sz="850" spc="30" dirty="0">
                <a:solidFill>
                  <a:srgbClr val="333333"/>
                </a:solidFill>
                <a:latin typeface="Lucida Console"/>
                <a:cs typeface="Lucida Console"/>
              </a:rPr>
              <a:t>master; </a:t>
            </a:r>
            <a:r>
              <a:rPr sz="850" spc="-49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60" dirty="0">
                <a:solidFill>
                  <a:srgbClr val="333333"/>
                </a:solidFill>
                <a:latin typeface="Lucida Console"/>
                <a:cs typeface="Lucida Console"/>
              </a:rPr>
              <a:t> </a:t>
            </a:r>
            <a:r>
              <a:rPr sz="850" spc="30" dirty="0">
                <a:solidFill>
                  <a:srgbClr val="333333"/>
                </a:solidFill>
                <a:latin typeface="Lucida Console"/>
                <a:cs typeface="Lucida Console"/>
              </a:rPr>
              <a:t>"linuxprobe.com.america";	</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：建立数据配置文件。分别通过模板文件创建出两份不同名称的区域数据文件，其名称应与上面区 域配置文件中相对应。</a:t>
            </a:r>
            <a:endParaRPr sz="950">
              <a:latin typeface="微软雅黑"/>
              <a:cs typeface="微软雅黑"/>
            </a:endParaRPr>
          </a:p>
          <a:p>
            <a:pPr>
              <a:lnSpc>
                <a:spcPct val="100000"/>
              </a:lnSpc>
              <a:spcBef>
                <a:spcPts val="50"/>
              </a:spcBef>
            </a:pPr>
            <a:endParaRPr sz="900">
              <a:latin typeface="微软雅黑"/>
              <a:cs typeface="微软雅黑"/>
            </a:endParaRPr>
          </a:p>
          <a:p>
            <a:pPr marL="136525" marR="95440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0" dirty="0">
                <a:solidFill>
                  <a:srgbClr val="333333"/>
                </a:solidFill>
                <a:latin typeface="Lucida Console"/>
                <a:cs typeface="Lucida Console"/>
              </a:rPr>
              <a:t>cd</a:t>
            </a:r>
            <a:r>
              <a:rPr sz="850" spc="30" dirty="0">
                <a:solidFill>
                  <a:srgbClr val="333333"/>
                </a:solidFill>
                <a:latin typeface="Lucida Console"/>
                <a:cs typeface="Lucida Console"/>
              </a:rPr>
              <a:t> /var/named[root@linuxprobe named]# </a:t>
            </a:r>
            <a:r>
              <a:rPr sz="850" spc="20" dirty="0">
                <a:solidFill>
                  <a:srgbClr val="333333"/>
                </a:solidFill>
                <a:latin typeface="Lucida Console"/>
                <a:cs typeface="Lucida Console"/>
              </a:rPr>
              <a:t>cp</a:t>
            </a:r>
            <a:r>
              <a:rPr sz="850" spc="30" dirty="0">
                <a:solidFill>
                  <a:srgbClr val="333333"/>
                </a:solidFill>
                <a:latin typeface="Lucida Console"/>
                <a:cs typeface="Lucida Console"/>
              </a:rPr>
              <a:t> </a:t>
            </a:r>
            <a:r>
              <a:rPr sz="850" spc="20" dirty="0">
                <a:solidFill>
                  <a:srgbClr val="333333"/>
                </a:solidFill>
                <a:latin typeface="Lucida Console"/>
                <a:cs typeface="Lucida Console"/>
              </a:rPr>
              <a:t>-a </a:t>
            </a:r>
            <a:r>
              <a:rPr sz="850" spc="25" dirty="0">
                <a:solidFill>
                  <a:srgbClr val="333333"/>
                </a:solidFill>
                <a:latin typeface="Lucida Console"/>
                <a:cs typeface="Lucida Console"/>
              </a:rPr>
              <a:t> </a:t>
            </a:r>
            <a:r>
              <a:rPr sz="850" spc="30" dirty="0">
                <a:solidFill>
                  <a:srgbClr val="333333"/>
                </a:solidFill>
                <a:latin typeface="Lucida Console"/>
                <a:cs typeface="Lucida Console"/>
              </a:rPr>
              <a:t>named.localhost linuxprobe.com.china[root@linuxprobe named]# </a:t>
            </a:r>
            <a:r>
              <a:rPr sz="850" spc="20" dirty="0">
                <a:solidFill>
                  <a:srgbClr val="333333"/>
                </a:solidFill>
                <a:latin typeface="Lucida Console"/>
                <a:cs typeface="Lucida Console"/>
              </a:rPr>
              <a:t>cp</a:t>
            </a:r>
            <a:r>
              <a:rPr sz="850" spc="30" dirty="0">
                <a:solidFill>
                  <a:srgbClr val="333333"/>
                </a:solidFill>
                <a:latin typeface="Lucida Console"/>
                <a:cs typeface="Lucida Console"/>
              </a:rPr>
              <a:t> </a:t>
            </a:r>
            <a:r>
              <a:rPr sz="850" spc="20" dirty="0">
                <a:solidFill>
                  <a:srgbClr val="333333"/>
                </a:solidFill>
                <a:latin typeface="Lucida Console"/>
                <a:cs typeface="Lucida Console"/>
              </a:rPr>
              <a:t>-a </a:t>
            </a:r>
            <a:r>
              <a:rPr sz="850" spc="-500" dirty="0">
                <a:solidFill>
                  <a:srgbClr val="333333"/>
                </a:solidFill>
                <a:latin typeface="Lucida Console"/>
                <a:cs typeface="Lucida Console"/>
              </a:rPr>
              <a:t> </a:t>
            </a:r>
            <a:r>
              <a:rPr sz="850" spc="30" dirty="0">
                <a:solidFill>
                  <a:srgbClr val="333333"/>
                </a:solidFill>
                <a:latin typeface="Lucida Console"/>
                <a:cs typeface="Lucida Console"/>
              </a:rPr>
              <a:t>named.localhost linuxprobe.com.america[root@linuxprobe named]# </a:t>
            </a:r>
            <a:r>
              <a:rPr sz="850" spc="25" dirty="0">
                <a:solidFill>
                  <a:srgbClr val="333333"/>
                </a:solidFill>
                <a:latin typeface="Lucida Console"/>
                <a:cs typeface="Lucida Console"/>
              </a:rPr>
              <a:t>vim </a:t>
            </a:r>
            <a:r>
              <a:rPr sz="850" spc="-500" dirty="0">
                <a:solidFill>
                  <a:srgbClr val="333333"/>
                </a:solidFill>
                <a:latin typeface="Lucida Console"/>
                <a:cs typeface="Lucida Console"/>
              </a:rPr>
              <a:t> </a:t>
            </a:r>
            <a:r>
              <a:rPr sz="850" spc="30" dirty="0">
                <a:solidFill>
                  <a:srgbClr val="333333"/>
                </a:solidFill>
                <a:latin typeface="Lucida Console"/>
                <a:cs typeface="Lucida Console"/>
              </a:rPr>
              <a:t>linuxprobe.com.china</a:t>
            </a:r>
            <a:endParaRPr sz="850">
              <a:latin typeface="Lucida Console"/>
              <a:cs typeface="Lucida Console"/>
            </a:endParaRPr>
          </a:p>
        </p:txBody>
      </p:sp>
      <p:sp>
        <p:nvSpPr>
          <p:cNvPr id="13" name="object 13"/>
          <p:cNvSpPr txBox="1"/>
          <p:nvPr/>
        </p:nvSpPr>
        <p:spPr>
          <a:xfrm>
            <a:off x="908324" y="332680"/>
            <a:ext cx="5784215" cy="967105"/>
          </a:xfrm>
          <a:prstGeom prst="rect">
            <a:avLst/>
          </a:prstGeom>
        </p:spPr>
        <p:txBody>
          <a:bodyPr vert="horz" wrap="square" lIns="0" tIns="12065" rIns="0" bIns="0" rtlCol="0">
            <a:spAutoFit/>
          </a:bodyPr>
          <a:lstStyle/>
          <a:p>
            <a:pPr marL="50800" marR="43180">
              <a:lnSpc>
                <a:spcPct val="131600"/>
              </a:lnSpc>
              <a:spcBef>
                <a:spcPts val="95"/>
              </a:spcBef>
            </a:pPr>
            <a:r>
              <a:rPr sz="950" b="1" spc="25" dirty="0">
                <a:solidFill>
                  <a:srgbClr val="333333"/>
                </a:solidFill>
                <a:latin typeface="微软雅黑"/>
                <a:cs typeface="微软雅黑"/>
              </a:rPr>
              <a:t>配置文件后，即可实现</a:t>
            </a:r>
            <a:r>
              <a:rPr sz="950" b="1" spc="105" dirty="0">
                <a:solidFill>
                  <a:srgbClr val="333333"/>
                </a:solidFill>
                <a:latin typeface="Trebuchet MS"/>
                <a:cs typeface="Trebuchet MS"/>
              </a:rPr>
              <a:t>DNS</a:t>
            </a:r>
            <a:r>
              <a:rPr sz="950" b="1" spc="25" dirty="0">
                <a:solidFill>
                  <a:srgbClr val="333333"/>
                </a:solidFill>
                <a:latin typeface="微软雅黑"/>
                <a:cs typeface="微软雅黑"/>
              </a:rPr>
              <a:t>的分离解析功能。这样一来，当中国的用户访问</a:t>
            </a:r>
            <a:r>
              <a:rPr sz="950" b="1" spc="45" dirty="0">
                <a:solidFill>
                  <a:srgbClr val="333333"/>
                </a:solidFill>
                <a:latin typeface="Trebuchet MS"/>
                <a:cs typeface="Trebuchet MS"/>
              </a:rPr>
              <a:t>linuxprobe.com</a:t>
            </a:r>
            <a:r>
              <a:rPr sz="950" b="1" spc="25" dirty="0">
                <a:solidFill>
                  <a:srgbClr val="333333"/>
                </a:solidFill>
                <a:latin typeface="微软雅黑"/>
                <a:cs typeface="微软雅黑"/>
              </a:rPr>
              <a:t>域名时</a:t>
            </a:r>
            <a:r>
              <a:rPr sz="950" b="1" spc="-390" dirty="0">
                <a:solidFill>
                  <a:srgbClr val="333333"/>
                </a:solidFill>
                <a:latin typeface="微软雅黑"/>
                <a:cs typeface="微软雅黑"/>
              </a:rPr>
              <a:t>，</a:t>
            </a:r>
            <a:r>
              <a:rPr sz="1200" baseline="34722" dirty="0">
                <a:latin typeface="小哥哥网恋吗"/>
                <a:cs typeface="小哥哥网恋吗"/>
              </a:rPr>
              <a:t>5/20 </a:t>
            </a:r>
            <a:r>
              <a:rPr sz="950" b="1" spc="25" dirty="0">
                <a:solidFill>
                  <a:srgbClr val="333333"/>
                </a:solidFill>
                <a:latin typeface="微软雅黑"/>
                <a:cs typeface="微软雅黑"/>
              </a:rPr>
              <a:t>便会按照</a:t>
            </a:r>
            <a:r>
              <a:rPr sz="950" b="1" spc="40" dirty="0">
                <a:solidFill>
                  <a:srgbClr val="333333"/>
                </a:solidFill>
                <a:latin typeface="Trebuchet MS"/>
                <a:cs typeface="Trebuchet MS"/>
              </a:rPr>
              <a:t>linuxprobe.com.china</a:t>
            </a:r>
            <a:r>
              <a:rPr sz="950" b="1" spc="25" dirty="0">
                <a:solidFill>
                  <a:srgbClr val="333333"/>
                </a:solidFill>
                <a:latin typeface="微软雅黑"/>
                <a:cs typeface="微软雅黑"/>
              </a:rPr>
              <a:t>数据配置文件内的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地址找到对应的服务器。</a:t>
            </a:r>
            <a:endParaRPr sz="950">
              <a:latin typeface="微软雅黑"/>
              <a:cs typeface="微软雅黑"/>
            </a:endParaRPr>
          </a:p>
          <a:p>
            <a:pPr>
              <a:lnSpc>
                <a:spcPct val="100000"/>
              </a:lnSpc>
              <a:spcBef>
                <a:spcPts val="45"/>
              </a:spcBef>
            </a:pPr>
            <a:endParaRPr sz="900">
              <a:latin typeface="微软雅黑"/>
              <a:cs typeface="微软雅黑"/>
            </a:endParaRPr>
          </a:p>
          <a:p>
            <a:pPr marL="174625" marR="966469">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 </a:t>
            </a:r>
            <a:r>
              <a:rPr sz="850" spc="30" dirty="0">
                <a:solidFill>
                  <a:srgbClr val="333333"/>
                </a:solidFill>
                <a:latin typeface="Lucida Console"/>
                <a:cs typeface="Lucida Console"/>
              </a:rPr>
              <a:t>/etc/named.rfc1912.zonesacl "china"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122.71.115.0/24; </a:t>
            </a:r>
            <a:r>
              <a:rPr sz="850" spc="25" dirty="0">
                <a:solidFill>
                  <a:srgbClr val="333333"/>
                </a:solidFill>
                <a:latin typeface="Lucida Console"/>
                <a:cs typeface="Lucida Console"/>
              </a:rPr>
              <a:t>};acl </a:t>
            </a:r>
            <a:r>
              <a:rPr sz="850" spc="30" dirty="0">
                <a:solidFill>
                  <a:srgbClr val="333333"/>
                </a:solidFill>
                <a:latin typeface="Lucida Console"/>
                <a:cs typeface="Lucida Console"/>
              </a:rPr>
              <a:t>"america" </a:t>
            </a:r>
            <a:r>
              <a:rPr sz="850" spc="15" dirty="0">
                <a:solidFill>
                  <a:srgbClr val="333333"/>
                </a:solidFill>
                <a:latin typeface="Lucida Console"/>
                <a:cs typeface="Lucida Console"/>
              </a:rPr>
              <a:t>{</a:t>
            </a:r>
            <a:r>
              <a:rPr sz="850" spc="30" dirty="0">
                <a:solidFill>
                  <a:srgbClr val="333333"/>
                </a:solidFill>
                <a:latin typeface="Lucida Console"/>
                <a:cs typeface="Lucida Console"/>
              </a:rPr>
              <a:t> 106.185.25.0/24; </a:t>
            </a:r>
            <a:r>
              <a:rPr sz="850" spc="25" dirty="0">
                <a:solidFill>
                  <a:srgbClr val="333333"/>
                </a:solidFill>
                <a:latin typeface="Lucida Console"/>
                <a:cs typeface="Lucida Console"/>
              </a:rPr>
              <a:t>};view</a:t>
            </a:r>
            <a:r>
              <a:rPr sz="850" spc="30" dirty="0">
                <a:solidFill>
                  <a:srgbClr val="333333"/>
                </a:solidFill>
                <a:latin typeface="Lucida Console"/>
                <a:cs typeface="Lucida Console"/>
              </a:rPr>
              <a:t> "china"{</a:t>
            </a:r>
            <a:endParaRPr sz="850">
              <a:latin typeface="Lucida Console"/>
              <a:cs typeface="Lucida Console"/>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237"/>
          <a:ext cx="5692775" cy="8392160"/>
        </p:xfrm>
        <a:graphic>
          <a:graphicData uri="http://schemas.openxmlformats.org/drawingml/2006/table">
            <a:tbl>
              <a:tblPr firstRow="1" bandRow="1">
                <a:tableStyleId>{2D5ABB26-0587-4C30-8999-92F81FD0307C}</a:tableStyleId>
              </a:tblPr>
              <a:tblGrid>
                <a:gridCol w="542925">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1352550">
                  <a:extLst>
                    <a:ext uri="{9D8B030D-6E8A-4147-A177-3AD203B41FA5}">
                      <a16:colId xmlns:a16="http://schemas.microsoft.com/office/drawing/2014/main" val="20002"/>
                    </a:ext>
                  </a:extLst>
                </a:gridCol>
                <a:gridCol w="1466850">
                  <a:extLst>
                    <a:ext uri="{9D8B030D-6E8A-4147-A177-3AD203B41FA5}">
                      <a16:colId xmlns:a16="http://schemas.microsoft.com/office/drawing/2014/main" val="20003"/>
                    </a:ext>
                  </a:extLst>
                </a:gridCol>
                <a:gridCol w="1038225">
                  <a:extLst>
                    <a:ext uri="{9D8B030D-6E8A-4147-A177-3AD203B41FA5}">
                      <a16:colId xmlns:a16="http://schemas.microsoft.com/office/drawing/2014/main" val="20004"/>
                    </a:ext>
                  </a:extLst>
                </a:gridCol>
                <a:gridCol w="494030">
                  <a:extLst>
                    <a:ext uri="{9D8B030D-6E8A-4147-A177-3AD203B41FA5}">
                      <a16:colId xmlns:a16="http://schemas.microsoft.com/office/drawing/2014/main" val="20005"/>
                    </a:ext>
                  </a:extLst>
                </a:gridCol>
              </a:tblGrid>
              <a:tr h="485775">
                <a:tc>
                  <a:txBody>
                    <a:bodyPr/>
                    <a:lstStyle/>
                    <a:p>
                      <a:pPr marL="127000" marR="127000">
                        <a:lnSpc>
                          <a:spcPct val="131600"/>
                        </a:lnSpc>
                        <a:spcBef>
                          <a:spcPts val="225"/>
                        </a:spcBef>
                      </a:pPr>
                      <a:r>
                        <a:rPr sz="950" b="1" dirty="0">
                          <a:solidFill>
                            <a:srgbClr val="333333"/>
                          </a:solidFill>
                          <a:latin typeface="Trebuchet MS"/>
                          <a:cs typeface="Trebuchet MS"/>
                        </a:rPr>
                        <a:t>$TTL  </a:t>
                      </a:r>
                      <a:r>
                        <a:rPr sz="950" b="1" spc="45" dirty="0">
                          <a:solidFill>
                            <a:srgbClr val="333333"/>
                          </a:solidFill>
                          <a:latin typeface="Trebuchet MS"/>
                          <a:cs typeface="Trebuchet MS"/>
                        </a:rPr>
                        <a:t>1D</a:t>
                      </a:r>
                      <a:endParaRPr sz="950">
                        <a:latin typeface="Trebuchet MS"/>
                        <a:cs typeface="Trebuchet MS"/>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marR="199390">
                        <a:lnSpc>
                          <a:spcPct val="131600"/>
                        </a:lnSpc>
                        <a:spcBef>
                          <a:spcPts val="225"/>
                        </a:spcBef>
                      </a:pPr>
                      <a:r>
                        <a:rPr sz="950" b="1" dirty="0">
                          <a:solidFill>
                            <a:srgbClr val="333333"/>
                          </a:solidFill>
                          <a:latin typeface="Trebuchet MS"/>
                          <a:cs typeface="Trebuchet MS"/>
                        </a:rPr>
                        <a:t>#</a:t>
                      </a:r>
                      <a:r>
                        <a:rPr sz="950" b="1" dirty="0">
                          <a:solidFill>
                            <a:srgbClr val="333333"/>
                          </a:solidFill>
                          <a:latin typeface="微软雅黑"/>
                          <a:cs typeface="微软雅黑"/>
                        </a:rPr>
                        <a:t>生存周 期为</a:t>
                      </a:r>
                      <a:r>
                        <a:rPr sz="950" b="1" dirty="0">
                          <a:solidFill>
                            <a:srgbClr val="333333"/>
                          </a:solidFill>
                          <a:latin typeface="Trebuchet MS"/>
                          <a:cs typeface="Trebuchet MS"/>
                        </a:rPr>
                        <a:t>1</a:t>
                      </a:r>
                      <a:r>
                        <a:rPr sz="950" b="1" dirty="0">
                          <a:solidFill>
                            <a:srgbClr val="333333"/>
                          </a:solidFill>
                          <a:latin typeface="微软雅黑"/>
                          <a:cs typeface="微软雅黑"/>
                        </a:rPr>
                        <a:t>天</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35"/>
                        </a:lnSpc>
                      </a:pPr>
                      <a:r>
                        <a:rPr sz="800" dirty="0">
                          <a:latin typeface="小哥哥网恋吗"/>
                          <a:cs typeface="小哥哥网恋吗"/>
                        </a:rPr>
                        <a:t>5/20</a:t>
                      </a:r>
                      <a:endParaRPr sz="800">
                        <a:latin typeface="小哥哥网恋吗"/>
                        <a:cs typeface="小哥哥网恋吗"/>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295275">
                <a:tc>
                  <a:txBody>
                    <a:bodyPr/>
                    <a:lstStyle/>
                    <a:p>
                      <a:pPr marL="127000">
                        <a:lnSpc>
                          <a:spcPct val="100000"/>
                        </a:lnSpc>
                        <a:spcBef>
                          <a:spcPts val="585"/>
                        </a:spcBef>
                      </a:pPr>
                      <a:r>
                        <a:rPr sz="950" dirty="0">
                          <a:solidFill>
                            <a:srgbClr val="333333"/>
                          </a:solidFill>
                          <a:latin typeface="Trebuchet MS"/>
                          <a:cs typeface="Trebuchet MS"/>
                        </a:rPr>
                        <a:t>@</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000">
                        <a:lnSpc>
                          <a:spcPct val="100000"/>
                        </a:lnSpc>
                        <a:spcBef>
                          <a:spcPts val="585"/>
                        </a:spcBef>
                      </a:pPr>
                      <a:r>
                        <a:rPr sz="950" dirty="0">
                          <a:solidFill>
                            <a:srgbClr val="333333"/>
                          </a:solidFill>
                          <a:latin typeface="Trebuchet MS"/>
                          <a:cs typeface="Trebuchet MS"/>
                        </a:rPr>
                        <a:t>IN</a:t>
                      </a:r>
                      <a:r>
                        <a:rPr sz="950" spc="-40" dirty="0">
                          <a:solidFill>
                            <a:srgbClr val="333333"/>
                          </a:solidFill>
                          <a:latin typeface="Trebuchet MS"/>
                          <a:cs typeface="Trebuchet MS"/>
                        </a:rPr>
                        <a:t> </a:t>
                      </a:r>
                      <a:r>
                        <a:rPr sz="950" dirty="0">
                          <a:solidFill>
                            <a:srgbClr val="333333"/>
                          </a:solidFill>
                          <a:latin typeface="Trebuchet MS"/>
                          <a:cs typeface="Trebuchet MS"/>
                        </a:rPr>
                        <a:t>SOA</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000">
                        <a:lnSpc>
                          <a:spcPct val="100000"/>
                        </a:lnSpc>
                        <a:spcBef>
                          <a:spcPts val="585"/>
                        </a:spcBef>
                      </a:pPr>
                      <a:r>
                        <a:rPr sz="950" spc="20" dirty="0">
                          <a:solidFill>
                            <a:srgbClr val="333333"/>
                          </a:solidFill>
                          <a:latin typeface="Trebuchet MS"/>
                          <a:cs typeface="Trebuchet MS"/>
                        </a:rPr>
                        <a:t>linuxprobe.com.</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000">
                        <a:lnSpc>
                          <a:spcPct val="100000"/>
                        </a:lnSpc>
                        <a:spcBef>
                          <a:spcPts val="585"/>
                        </a:spcBef>
                      </a:pPr>
                      <a:r>
                        <a:rPr sz="950" spc="15" dirty="0">
                          <a:solidFill>
                            <a:srgbClr val="333333"/>
                          </a:solidFill>
                          <a:latin typeface="Trebuchet MS"/>
                          <a:cs typeface="Trebuchet MS"/>
                        </a:rPr>
                        <a:t>root.linuxprobe.com.</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000">
                        <a:lnSpc>
                          <a:spcPct val="100000"/>
                        </a:lnSpc>
                        <a:spcBef>
                          <a:spcPts val="585"/>
                        </a:spcBef>
                      </a:pPr>
                      <a:r>
                        <a:rPr sz="950" dirty="0">
                          <a:solidFill>
                            <a:srgbClr val="333333"/>
                          </a:solidFill>
                          <a:latin typeface="Trebuchet MS"/>
                          <a:cs typeface="Trebuchet MS"/>
                        </a:rPr>
                        <a:t>(</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4857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marR="19939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授权信 </a:t>
                      </a:r>
                      <a:r>
                        <a:rPr sz="950" spc="10" dirty="0">
                          <a:solidFill>
                            <a:srgbClr val="333333"/>
                          </a:solidFill>
                          <a:latin typeface="微软雅黑"/>
                          <a:cs typeface="微软雅黑"/>
                        </a:rPr>
                        <a:t>息开始</a:t>
                      </a:r>
                      <a:r>
                        <a:rPr sz="950" spc="-95" dirty="0">
                          <a:solidFill>
                            <a:srgbClr val="333333"/>
                          </a:solidFill>
                          <a:latin typeface="Trebuchet MS"/>
                          <a:cs typeface="Trebuchet MS"/>
                        </a:rPr>
                        <a:t>:</a:t>
                      </a:r>
                      <a:endParaRPr sz="950">
                        <a:latin typeface="Trebuchet MS"/>
                        <a:cs typeface="Trebuchet MS"/>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15"/>
                        </a:spcBef>
                      </a:pPr>
                      <a:endParaRPr sz="1150">
                        <a:latin typeface="Times New Roman"/>
                        <a:cs typeface="Times New Roman"/>
                      </a:endParaRPr>
                    </a:p>
                    <a:p>
                      <a:pPr marL="127000">
                        <a:lnSpc>
                          <a:spcPct val="100000"/>
                        </a:lnSpc>
                      </a:pPr>
                      <a:r>
                        <a:rPr sz="950" spc="105" dirty="0">
                          <a:solidFill>
                            <a:srgbClr val="333333"/>
                          </a:solidFill>
                          <a:latin typeface="Trebuchet MS"/>
                          <a:cs typeface="Trebuchet MS"/>
                        </a:rPr>
                        <a:t>#DNS</a:t>
                      </a:r>
                      <a:r>
                        <a:rPr sz="950" spc="10" dirty="0">
                          <a:solidFill>
                            <a:srgbClr val="333333"/>
                          </a:solidFill>
                          <a:latin typeface="微软雅黑"/>
                          <a:cs typeface="微软雅黑"/>
                        </a:rPr>
                        <a:t>区域的地址</a:t>
                      </a:r>
                      <a:endParaRPr sz="950">
                        <a:latin typeface="微软雅黑"/>
                        <a:cs typeface="微软雅黑"/>
                      </a:endParaRPr>
                    </a:p>
                  </a:txBody>
                  <a:tcPr marL="0" marR="0" marT="190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marR="27305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域名管理员的邮箱  </a:t>
                      </a:r>
                      <a:r>
                        <a:rPr sz="950" dirty="0">
                          <a:solidFill>
                            <a:srgbClr val="333333"/>
                          </a:solidFill>
                          <a:latin typeface="Trebuchet MS"/>
                          <a:cs typeface="Trebuchet MS"/>
                        </a:rPr>
                        <a:t> </a:t>
                      </a:r>
                      <a:r>
                        <a:rPr sz="950" spc="-65" dirty="0">
                          <a:solidFill>
                            <a:srgbClr val="333333"/>
                          </a:solidFill>
                          <a:latin typeface="Trebuchet MS"/>
                          <a:cs typeface="Trebuchet MS"/>
                        </a:rPr>
                        <a:t>(</a:t>
                      </a:r>
                      <a:r>
                        <a:rPr sz="950" spc="10" dirty="0">
                          <a:solidFill>
                            <a:srgbClr val="333333"/>
                          </a:solidFill>
                          <a:latin typeface="微软雅黑"/>
                          <a:cs typeface="微软雅黑"/>
                        </a:rPr>
                        <a:t>不要用</a:t>
                      </a:r>
                      <a:r>
                        <a:rPr sz="950" spc="135" dirty="0">
                          <a:solidFill>
                            <a:srgbClr val="333333"/>
                          </a:solidFill>
                          <a:latin typeface="Trebuchet MS"/>
                          <a:cs typeface="Trebuchet MS"/>
                        </a:rPr>
                        <a:t>@</a:t>
                      </a:r>
                      <a:r>
                        <a:rPr sz="950" spc="10" dirty="0">
                          <a:solidFill>
                            <a:srgbClr val="333333"/>
                          </a:solidFill>
                          <a:latin typeface="微软雅黑"/>
                          <a:cs typeface="微软雅黑"/>
                        </a:rPr>
                        <a:t>符号</a:t>
                      </a:r>
                      <a:r>
                        <a:rPr sz="950" spc="-65" dirty="0">
                          <a:solidFill>
                            <a:srgbClr val="333333"/>
                          </a:solidFill>
                          <a:latin typeface="Trebuchet MS"/>
                          <a:cs typeface="Trebuchet MS"/>
                        </a:rPr>
                        <a:t>)</a:t>
                      </a:r>
                      <a:endParaRPr sz="950">
                        <a:latin typeface="Trebuchet MS"/>
                        <a:cs typeface="Trebuchet MS"/>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10572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1300">
                        <a:latin typeface="Times New Roman"/>
                        <a:cs typeface="Times New Roman"/>
                      </a:endParaRPr>
                    </a:p>
                    <a:p>
                      <a:pPr>
                        <a:lnSpc>
                          <a:spcPct val="100000"/>
                        </a:lnSpc>
                        <a:spcBef>
                          <a:spcPts val="20"/>
                        </a:spcBef>
                      </a:pPr>
                      <a:endParaRPr sz="1800">
                        <a:latin typeface="Times New Roman"/>
                        <a:cs typeface="Times New Roman"/>
                      </a:endParaRPr>
                    </a:p>
                    <a:p>
                      <a:pPr marL="127000">
                        <a:lnSpc>
                          <a:spcPct val="100000"/>
                        </a:lnSpc>
                        <a:spcBef>
                          <a:spcPts val="5"/>
                        </a:spcBef>
                      </a:pPr>
                      <a:r>
                        <a:rPr sz="950" spc="5" dirty="0">
                          <a:solidFill>
                            <a:srgbClr val="333333"/>
                          </a:solidFill>
                          <a:latin typeface="Trebuchet MS"/>
                          <a:cs typeface="Trebuchet MS"/>
                        </a:rPr>
                        <a:t>0;serial</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6364" marR="15748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更 </a:t>
                      </a:r>
                      <a:r>
                        <a:rPr sz="950" spc="10" dirty="0">
                          <a:solidFill>
                            <a:srgbClr val="333333"/>
                          </a:solidFill>
                          <a:latin typeface="微软雅黑"/>
                          <a:cs typeface="微软雅黑"/>
                        </a:rPr>
                        <a:t>新 序 列 号</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8667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1300">
                        <a:latin typeface="Times New Roman"/>
                        <a:cs typeface="Times New Roman"/>
                      </a:endParaRPr>
                    </a:p>
                    <a:p>
                      <a:pPr>
                        <a:lnSpc>
                          <a:spcPct val="100000"/>
                        </a:lnSpc>
                        <a:spcBef>
                          <a:spcPts val="20"/>
                        </a:spcBef>
                      </a:pPr>
                      <a:endParaRPr sz="1150">
                        <a:latin typeface="Times New Roman"/>
                        <a:cs typeface="Times New Roman"/>
                      </a:endParaRPr>
                    </a:p>
                    <a:p>
                      <a:pPr marL="127000">
                        <a:lnSpc>
                          <a:spcPct val="100000"/>
                        </a:lnSpc>
                      </a:pPr>
                      <a:r>
                        <a:rPr sz="950" spc="30" dirty="0">
                          <a:solidFill>
                            <a:srgbClr val="333333"/>
                          </a:solidFill>
                          <a:latin typeface="Trebuchet MS"/>
                          <a:cs typeface="Trebuchet MS"/>
                        </a:rPr>
                        <a:t>1D;refresh</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6364" marR="15748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更 </a:t>
                      </a:r>
                      <a:r>
                        <a:rPr sz="950" spc="10" dirty="0">
                          <a:solidFill>
                            <a:srgbClr val="333333"/>
                          </a:solidFill>
                          <a:latin typeface="微软雅黑"/>
                          <a:cs typeface="微软雅黑"/>
                        </a:rPr>
                        <a:t>新 时 间</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8667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1300">
                        <a:latin typeface="Times New Roman"/>
                        <a:cs typeface="Times New Roman"/>
                      </a:endParaRPr>
                    </a:p>
                    <a:p>
                      <a:pPr>
                        <a:lnSpc>
                          <a:spcPct val="100000"/>
                        </a:lnSpc>
                        <a:spcBef>
                          <a:spcPts val="20"/>
                        </a:spcBef>
                      </a:pPr>
                      <a:endParaRPr sz="1150">
                        <a:latin typeface="Times New Roman"/>
                        <a:cs typeface="Times New Roman"/>
                      </a:endParaRPr>
                    </a:p>
                    <a:p>
                      <a:pPr marL="127000">
                        <a:lnSpc>
                          <a:spcPct val="100000"/>
                        </a:lnSpc>
                      </a:pPr>
                      <a:r>
                        <a:rPr sz="950" spc="10" dirty="0">
                          <a:solidFill>
                            <a:srgbClr val="333333"/>
                          </a:solidFill>
                          <a:latin typeface="Trebuchet MS"/>
                          <a:cs typeface="Trebuchet MS"/>
                        </a:rPr>
                        <a:t>1H;retry</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6364" marR="15748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重 </a:t>
                      </a:r>
                      <a:r>
                        <a:rPr sz="950" spc="10" dirty="0">
                          <a:solidFill>
                            <a:srgbClr val="333333"/>
                          </a:solidFill>
                          <a:latin typeface="微软雅黑"/>
                          <a:cs typeface="微软雅黑"/>
                        </a:rPr>
                        <a:t>试 延 时</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8667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1300">
                        <a:latin typeface="Times New Roman"/>
                        <a:cs typeface="Times New Roman"/>
                      </a:endParaRPr>
                    </a:p>
                    <a:p>
                      <a:pPr>
                        <a:lnSpc>
                          <a:spcPct val="100000"/>
                        </a:lnSpc>
                        <a:spcBef>
                          <a:spcPts val="20"/>
                        </a:spcBef>
                      </a:pPr>
                      <a:endParaRPr sz="1150">
                        <a:latin typeface="Times New Roman"/>
                        <a:cs typeface="Times New Roman"/>
                      </a:endParaRPr>
                    </a:p>
                    <a:p>
                      <a:pPr marL="127000">
                        <a:lnSpc>
                          <a:spcPct val="100000"/>
                        </a:lnSpc>
                      </a:pPr>
                      <a:r>
                        <a:rPr sz="950" spc="20" dirty="0">
                          <a:solidFill>
                            <a:srgbClr val="333333"/>
                          </a:solidFill>
                          <a:latin typeface="Trebuchet MS"/>
                          <a:cs typeface="Trebuchet MS"/>
                        </a:rPr>
                        <a:t>1W;expire</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6364" marR="15748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失 </a:t>
                      </a:r>
                      <a:r>
                        <a:rPr sz="950" spc="10" dirty="0">
                          <a:solidFill>
                            <a:srgbClr val="333333"/>
                          </a:solidFill>
                          <a:latin typeface="微软雅黑"/>
                          <a:cs typeface="微软雅黑"/>
                        </a:rPr>
                        <a:t>效 时 间</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2200910">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35"/>
                        </a:spcBef>
                      </a:pPr>
                      <a:endParaRPr sz="1800">
                        <a:latin typeface="Times New Roman"/>
                        <a:cs typeface="Times New Roman"/>
                      </a:endParaRPr>
                    </a:p>
                    <a:p>
                      <a:pPr marL="127000">
                        <a:lnSpc>
                          <a:spcPct val="100000"/>
                        </a:lnSpc>
                        <a:spcBef>
                          <a:spcPts val="5"/>
                        </a:spcBef>
                      </a:pPr>
                      <a:r>
                        <a:rPr sz="950" spc="35" dirty="0">
                          <a:solidFill>
                            <a:srgbClr val="333333"/>
                          </a:solidFill>
                          <a:latin typeface="Trebuchet MS"/>
                          <a:cs typeface="Trebuchet MS"/>
                        </a:rPr>
                        <a:t>3H);minimum</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6364" marR="15748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无 </a:t>
                      </a:r>
                      <a:r>
                        <a:rPr sz="950" spc="10" dirty="0">
                          <a:solidFill>
                            <a:srgbClr val="333333"/>
                          </a:solidFill>
                          <a:latin typeface="微软雅黑"/>
                          <a:cs typeface="微软雅黑"/>
                        </a:rPr>
                        <a:t>效 解 析 记 录 的 缓 存 时 间</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2952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a:lnSpc>
                          <a:spcPct val="100000"/>
                        </a:lnSpc>
                        <a:spcBef>
                          <a:spcPts val="585"/>
                        </a:spcBef>
                      </a:pPr>
                      <a:r>
                        <a:rPr sz="950" spc="95" dirty="0">
                          <a:solidFill>
                            <a:srgbClr val="333333"/>
                          </a:solidFill>
                          <a:latin typeface="Trebuchet MS"/>
                          <a:cs typeface="Trebuchet MS"/>
                        </a:rPr>
                        <a:t>NS</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a:lnSpc>
                          <a:spcPct val="100000"/>
                        </a:lnSpc>
                        <a:spcBef>
                          <a:spcPts val="585"/>
                        </a:spcBef>
                      </a:pPr>
                      <a:r>
                        <a:rPr sz="950" spc="20" dirty="0">
                          <a:solidFill>
                            <a:srgbClr val="333333"/>
                          </a:solidFill>
                          <a:latin typeface="Trebuchet MS"/>
                          <a:cs typeface="Trebuchet MS"/>
                        </a:rPr>
                        <a:t>ns.linuxprobe.com.</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a:lnSpc>
                          <a:spcPct val="100000"/>
                        </a:lnSpc>
                        <a:spcBef>
                          <a:spcPts val="585"/>
                        </a:spcBef>
                      </a:pPr>
                      <a:r>
                        <a:rPr sz="950" spc="125" dirty="0">
                          <a:solidFill>
                            <a:srgbClr val="333333"/>
                          </a:solidFill>
                          <a:latin typeface="Trebuchet MS"/>
                          <a:cs typeface="Trebuchet MS"/>
                        </a:rPr>
                        <a:t>#</a:t>
                      </a:r>
                      <a:r>
                        <a:rPr sz="950" spc="10" dirty="0">
                          <a:solidFill>
                            <a:srgbClr val="333333"/>
                          </a:solidFill>
                          <a:latin typeface="微软雅黑"/>
                          <a:cs typeface="微软雅黑"/>
                        </a:rPr>
                        <a:t>域名服务器记录</a:t>
                      </a:r>
                      <a:endParaRPr sz="950">
                        <a:latin typeface="微软雅黑"/>
                        <a:cs typeface="微软雅黑"/>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485775">
                <a:tc>
                  <a:txBody>
                    <a:bodyPr/>
                    <a:lstStyle/>
                    <a:p>
                      <a:pPr>
                        <a:lnSpc>
                          <a:spcPct val="100000"/>
                        </a:lnSpc>
                        <a:spcBef>
                          <a:spcPts val="10"/>
                        </a:spcBef>
                      </a:pPr>
                      <a:endParaRPr sz="1150">
                        <a:latin typeface="Times New Roman"/>
                        <a:cs typeface="Times New Roman"/>
                      </a:endParaRPr>
                    </a:p>
                    <a:p>
                      <a:pPr marL="127000">
                        <a:lnSpc>
                          <a:spcPct val="100000"/>
                        </a:lnSpc>
                      </a:pPr>
                      <a:r>
                        <a:rPr sz="950" spc="70" dirty="0">
                          <a:solidFill>
                            <a:srgbClr val="333333"/>
                          </a:solidFill>
                          <a:latin typeface="Trebuchet MS"/>
                          <a:cs typeface="Trebuchet MS"/>
                        </a:rPr>
                        <a:t>ns</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10"/>
                        </a:spcBef>
                      </a:pPr>
                      <a:endParaRPr sz="1150">
                        <a:latin typeface="Times New Roman"/>
                        <a:cs typeface="Times New Roman"/>
                      </a:endParaRPr>
                    </a:p>
                    <a:p>
                      <a:pPr marL="127000">
                        <a:lnSpc>
                          <a:spcPct val="100000"/>
                        </a:lnSpc>
                      </a:pPr>
                      <a:r>
                        <a:rPr sz="950" dirty="0">
                          <a:solidFill>
                            <a:srgbClr val="333333"/>
                          </a:solidFill>
                          <a:latin typeface="Trebuchet MS"/>
                          <a:cs typeface="Trebuchet MS"/>
                        </a:rPr>
                        <a:t>IN</a:t>
                      </a:r>
                      <a:r>
                        <a:rPr sz="950" spc="-40" dirty="0">
                          <a:solidFill>
                            <a:srgbClr val="333333"/>
                          </a:solidFill>
                          <a:latin typeface="Trebuchet MS"/>
                          <a:cs typeface="Trebuchet MS"/>
                        </a:rPr>
                        <a:t> </a:t>
                      </a:r>
                      <a:r>
                        <a:rPr sz="950" dirty="0">
                          <a:solidFill>
                            <a:srgbClr val="333333"/>
                          </a:solidFill>
                          <a:latin typeface="Trebuchet MS"/>
                          <a:cs typeface="Trebuchet MS"/>
                        </a:rPr>
                        <a:t>A</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10"/>
                        </a:spcBef>
                      </a:pPr>
                      <a:endParaRPr sz="1150">
                        <a:latin typeface="Times New Roman"/>
                        <a:cs typeface="Times New Roman"/>
                      </a:endParaRPr>
                    </a:p>
                    <a:p>
                      <a:pPr marL="127000">
                        <a:lnSpc>
                          <a:spcPct val="100000"/>
                        </a:lnSpc>
                      </a:pPr>
                      <a:r>
                        <a:rPr sz="950" spc="15" dirty="0">
                          <a:solidFill>
                            <a:srgbClr val="333333"/>
                          </a:solidFill>
                          <a:latin typeface="Trebuchet MS"/>
                          <a:cs typeface="Trebuchet MS"/>
                        </a:rPr>
                        <a:t>122.71.115.10</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000" marR="162560">
                        <a:lnSpc>
                          <a:spcPct val="131600"/>
                        </a:lnSpc>
                        <a:spcBef>
                          <a:spcPts val="225"/>
                        </a:spcBef>
                      </a:pPr>
                      <a:r>
                        <a:rPr sz="950" spc="125" dirty="0">
                          <a:solidFill>
                            <a:srgbClr val="333333"/>
                          </a:solidFill>
                          <a:latin typeface="Trebuchet MS"/>
                          <a:cs typeface="Trebuchet MS"/>
                        </a:rPr>
                        <a:t>#</a:t>
                      </a:r>
                      <a:r>
                        <a:rPr sz="950" spc="10" dirty="0">
                          <a:solidFill>
                            <a:srgbClr val="333333"/>
                          </a:solidFill>
                          <a:latin typeface="微软雅黑"/>
                          <a:cs typeface="微软雅黑"/>
                        </a:rPr>
                        <a:t>地址记录 </a:t>
                      </a:r>
                      <a:r>
                        <a:rPr sz="950" dirty="0">
                          <a:solidFill>
                            <a:srgbClr val="333333"/>
                          </a:solidFill>
                          <a:latin typeface="Trebuchet MS"/>
                          <a:cs typeface="Trebuchet MS"/>
                        </a:rPr>
                        <a:t>(ns.linuxprobe.com.)</a:t>
                      </a:r>
                      <a:endParaRPr sz="950">
                        <a:latin typeface="Trebuchet MS"/>
                        <a:cs typeface="Trebuchet MS"/>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485775">
                <a:tc>
                  <a:txBody>
                    <a:bodyPr/>
                    <a:lstStyle/>
                    <a:p>
                      <a:pPr>
                        <a:lnSpc>
                          <a:spcPct val="100000"/>
                        </a:lnSpc>
                        <a:spcBef>
                          <a:spcPts val="10"/>
                        </a:spcBef>
                      </a:pPr>
                      <a:endParaRPr sz="1150">
                        <a:latin typeface="Times New Roman"/>
                        <a:cs typeface="Times New Roman"/>
                      </a:endParaRPr>
                    </a:p>
                    <a:p>
                      <a:pPr marL="127000">
                        <a:lnSpc>
                          <a:spcPct val="100000"/>
                        </a:lnSpc>
                      </a:pPr>
                      <a:r>
                        <a:rPr sz="950" spc="40" dirty="0">
                          <a:solidFill>
                            <a:srgbClr val="333333"/>
                          </a:solidFill>
                          <a:latin typeface="Trebuchet MS"/>
                          <a:cs typeface="Trebuchet MS"/>
                        </a:rPr>
                        <a:t>www</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10"/>
                        </a:spcBef>
                      </a:pPr>
                      <a:endParaRPr sz="1150">
                        <a:latin typeface="Times New Roman"/>
                        <a:cs typeface="Times New Roman"/>
                      </a:endParaRPr>
                    </a:p>
                    <a:p>
                      <a:pPr marL="127000">
                        <a:lnSpc>
                          <a:spcPct val="100000"/>
                        </a:lnSpc>
                      </a:pPr>
                      <a:r>
                        <a:rPr sz="950" dirty="0">
                          <a:solidFill>
                            <a:srgbClr val="333333"/>
                          </a:solidFill>
                          <a:latin typeface="Trebuchet MS"/>
                          <a:cs typeface="Trebuchet MS"/>
                        </a:rPr>
                        <a:t>IN</a:t>
                      </a:r>
                      <a:r>
                        <a:rPr sz="950" spc="-40" dirty="0">
                          <a:solidFill>
                            <a:srgbClr val="333333"/>
                          </a:solidFill>
                          <a:latin typeface="Trebuchet MS"/>
                          <a:cs typeface="Trebuchet MS"/>
                        </a:rPr>
                        <a:t> </a:t>
                      </a:r>
                      <a:r>
                        <a:rPr sz="950" dirty="0">
                          <a:solidFill>
                            <a:srgbClr val="333333"/>
                          </a:solidFill>
                          <a:latin typeface="Trebuchet MS"/>
                          <a:cs typeface="Trebuchet MS"/>
                        </a:rPr>
                        <a:t>A</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10"/>
                        </a:spcBef>
                      </a:pPr>
                      <a:endParaRPr sz="1150">
                        <a:latin typeface="Times New Roman"/>
                        <a:cs typeface="Times New Roman"/>
                      </a:endParaRPr>
                    </a:p>
                    <a:p>
                      <a:pPr marL="127000">
                        <a:lnSpc>
                          <a:spcPct val="100000"/>
                        </a:lnSpc>
                      </a:pPr>
                      <a:r>
                        <a:rPr sz="950" spc="15" dirty="0">
                          <a:solidFill>
                            <a:srgbClr val="333333"/>
                          </a:solidFill>
                          <a:latin typeface="Trebuchet MS"/>
                          <a:cs typeface="Trebuchet MS"/>
                        </a:rPr>
                        <a:t>122.71.115.15</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marR="131445" indent="-635">
                        <a:lnSpc>
                          <a:spcPct val="131600"/>
                        </a:lnSpc>
                        <a:spcBef>
                          <a:spcPts val="225"/>
                        </a:spcBef>
                      </a:pPr>
                      <a:r>
                        <a:rPr sz="950" dirty="0">
                          <a:solidFill>
                            <a:srgbClr val="333333"/>
                          </a:solidFill>
                          <a:latin typeface="Trebuchet MS"/>
                          <a:cs typeface="Trebuchet MS"/>
                          <a:hlinkClick r:id="rId2"/>
                        </a:rPr>
                        <a:t>#</a:t>
                      </a:r>
                      <a:r>
                        <a:rPr sz="950" dirty="0">
                          <a:solidFill>
                            <a:srgbClr val="333333"/>
                          </a:solidFill>
                          <a:latin typeface="微软雅黑"/>
                          <a:cs typeface="微软雅黑"/>
                          <a:hlinkClick r:id="rId2"/>
                        </a:rPr>
                        <a:t>地址记录</a:t>
                      </a:r>
                      <a:r>
                        <a:rPr sz="950" dirty="0">
                          <a:solidFill>
                            <a:srgbClr val="333333"/>
                          </a:solidFill>
                          <a:latin typeface="Trebuchet MS"/>
                          <a:cs typeface="Trebuchet MS"/>
                          <a:hlinkClick r:id="rId2"/>
                        </a:rPr>
                        <a:t>(</a:t>
                      </a:r>
                      <a:r>
                        <a:rPr sz="950" u="sng" dirty="0">
                          <a:solidFill>
                            <a:srgbClr val="4183C4"/>
                          </a:solidFill>
                          <a:uFill>
                            <a:solidFill>
                              <a:srgbClr val="4183C4"/>
                            </a:solidFill>
                          </a:uFill>
                          <a:latin typeface="Trebuchet MS"/>
                          <a:cs typeface="Trebuchet MS"/>
                          <a:hlinkClick r:id="rId2"/>
                        </a:rPr>
                        <a:t>www.linux </a:t>
                      </a:r>
                      <a:r>
                        <a:rPr sz="950" dirty="0">
                          <a:solidFill>
                            <a:srgbClr val="4183C4"/>
                          </a:solidFill>
                          <a:latin typeface="Trebuchet MS"/>
                          <a:cs typeface="Trebuchet MS"/>
                          <a:hlinkClick r:id="rId2"/>
                        </a:rPr>
                        <a:t> </a:t>
                      </a:r>
                      <a:r>
                        <a:rPr sz="950" spc="15" dirty="0">
                          <a:solidFill>
                            <a:srgbClr val="4183C4"/>
                          </a:solidFill>
                          <a:latin typeface="Trebuchet MS"/>
                          <a:cs typeface="Trebuchet MS"/>
                          <a:hlinkClick r:id="rId2"/>
                        </a:rPr>
                        <a:t>p</a:t>
                      </a:r>
                      <a:r>
                        <a:rPr sz="950" u="sng" spc="15" dirty="0">
                          <a:solidFill>
                            <a:srgbClr val="4183C4"/>
                          </a:solidFill>
                          <a:uFill>
                            <a:solidFill>
                              <a:srgbClr val="4183C4"/>
                            </a:solidFill>
                          </a:uFill>
                          <a:latin typeface="Trebuchet MS"/>
                          <a:cs typeface="Trebuchet MS"/>
                          <a:hlinkClick r:id="rId2"/>
                        </a:rPr>
                        <a:t>robe.com</a:t>
                      </a:r>
                      <a:r>
                        <a:rPr sz="950" spc="15" dirty="0">
                          <a:solidFill>
                            <a:srgbClr val="333333"/>
                          </a:solidFill>
                          <a:latin typeface="Trebuchet MS"/>
                          <a:cs typeface="Trebuchet MS"/>
                          <a:hlinkClick r:id="rId2"/>
                        </a:rPr>
                        <a:t>.)</a:t>
                      </a:r>
                      <a:endParaRPr sz="950">
                        <a:latin typeface="Trebuchet MS"/>
                        <a:cs typeface="Trebuchet MS"/>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bl>
          </a:graphicData>
        </a:graphic>
      </p:graphicFrame>
      <p:grpSp>
        <p:nvGrpSpPr>
          <p:cNvPr id="3" name="object 3"/>
          <p:cNvGrpSpPr/>
          <p:nvPr/>
        </p:nvGrpSpPr>
        <p:grpSpPr>
          <a:xfrm>
            <a:off x="959124" y="9259204"/>
            <a:ext cx="5651500" cy="324485"/>
            <a:chOff x="959124" y="9259204"/>
            <a:chExt cx="5651500" cy="324485"/>
          </a:xfrm>
        </p:grpSpPr>
        <p:sp>
          <p:nvSpPr>
            <p:cNvPr id="4" name="object 4"/>
            <p:cNvSpPr/>
            <p:nvPr/>
          </p:nvSpPr>
          <p:spPr>
            <a:xfrm>
              <a:off x="963889" y="9263969"/>
              <a:ext cx="5641975" cy="314960"/>
            </a:xfrm>
            <a:custGeom>
              <a:avLst/>
              <a:gdLst/>
              <a:ahLst/>
              <a:cxnLst/>
              <a:rect l="l" t="t" r="r" b="b"/>
              <a:pathLst>
                <a:path w="5641975" h="314959">
                  <a:moveTo>
                    <a:pt x="5617597" y="314471"/>
                  </a:moveTo>
                  <a:lnTo>
                    <a:pt x="23823" y="314471"/>
                  </a:lnTo>
                  <a:lnTo>
                    <a:pt x="20659" y="314318"/>
                  </a:lnTo>
                  <a:lnTo>
                    <a:pt x="0" y="293773"/>
                  </a:lnTo>
                  <a:lnTo>
                    <a:pt x="0" y="290647"/>
                  </a:lnTo>
                  <a:lnTo>
                    <a:pt x="0" y="20402"/>
                  </a:lnTo>
                  <a:lnTo>
                    <a:pt x="20659" y="0"/>
                  </a:lnTo>
                  <a:lnTo>
                    <a:pt x="5620751" y="0"/>
                  </a:lnTo>
                  <a:lnTo>
                    <a:pt x="5641421" y="20402"/>
                  </a:lnTo>
                  <a:lnTo>
                    <a:pt x="5641421" y="293773"/>
                  </a:lnTo>
                  <a:lnTo>
                    <a:pt x="5620751" y="314318"/>
                  </a:lnTo>
                  <a:lnTo>
                    <a:pt x="5617597" y="314471"/>
                  </a:lnTo>
                  <a:close/>
                </a:path>
              </a:pathLst>
            </a:custGeom>
            <a:solidFill>
              <a:srgbClr val="F8F8F8"/>
            </a:solidFill>
          </p:spPr>
          <p:txBody>
            <a:bodyPr wrap="square" lIns="0" tIns="0" rIns="0" bIns="0" rtlCol="0"/>
            <a:lstStyle/>
            <a:p>
              <a:endParaRPr/>
            </a:p>
          </p:txBody>
        </p:sp>
        <p:sp>
          <p:nvSpPr>
            <p:cNvPr id="5" name="object 5"/>
            <p:cNvSpPr/>
            <p:nvPr/>
          </p:nvSpPr>
          <p:spPr>
            <a:xfrm>
              <a:off x="963889" y="9263969"/>
              <a:ext cx="5641975" cy="314960"/>
            </a:xfrm>
            <a:custGeom>
              <a:avLst/>
              <a:gdLst/>
              <a:ahLst/>
              <a:cxnLst/>
              <a:rect l="l" t="t" r="r" b="b"/>
              <a:pathLst>
                <a:path w="5641975" h="314959">
                  <a:moveTo>
                    <a:pt x="0" y="290647"/>
                  </a:moveTo>
                  <a:lnTo>
                    <a:pt x="0" y="23823"/>
                  </a:lnTo>
                  <a:lnTo>
                    <a:pt x="0" y="20402"/>
                  </a:lnTo>
                  <a:lnTo>
                    <a:pt x="600" y="17276"/>
                  </a:lnTo>
                  <a:lnTo>
                    <a:pt x="1810" y="14446"/>
                  </a:lnTo>
                  <a:lnTo>
                    <a:pt x="3020" y="11616"/>
                  </a:lnTo>
                  <a:lnTo>
                    <a:pt x="4745" y="9081"/>
                  </a:lnTo>
                  <a:lnTo>
                    <a:pt x="6975" y="6851"/>
                  </a:lnTo>
                  <a:lnTo>
                    <a:pt x="9214" y="4612"/>
                  </a:lnTo>
                  <a:lnTo>
                    <a:pt x="11787" y="2830"/>
                  </a:lnTo>
                  <a:lnTo>
                    <a:pt x="14703" y="1791"/>
                  </a:lnTo>
                  <a:lnTo>
                    <a:pt x="17629" y="600"/>
                  </a:lnTo>
                  <a:lnTo>
                    <a:pt x="20659" y="0"/>
                  </a:lnTo>
                  <a:lnTo>
                    <a:pt x="23823" y="0"/>
                  </a:lnTo>
                  <a:lnTo>
                    <a:pt x="5617597" y="0"/>
                  </a:lnTo>
                  <a:lnTo>
                    <a:pt x="5620751" y="0"/>
                  </a:lnTo>
                  <a:lnTo>
                    <a:pt x="5623791" y="600"/>
                  </a:lnTo>
                  <a:lnTo>
                    <a:pt x="5626717" y="1791"/>
                  </a:lnTo>
                  <a:lnTo>
                    <a:pt x="5629633" y="2830"/>
                  </a:lnTo>
                  <a:lnTo>
                    <a:pt x="5639610" y="14446"/>
                  </a:lnTo>
                  <a:lnTo>
                    <a:pt x="5640820" y="17276"/>
                  </a:lnTo>
                  <a:lnTo>
                    <a:pt x="5641421" y="20402"/>
                  </a:lnTo>
                  <a:lnTo>
                    <a:pt x="5641421" y="23823"/>
                  </a:lnTo>
                  <a:lnTo>
                    <a:pt x="5641421" y="290647"/>
                  </a:lnTo>
                  <a:lnTo>
                    <a:pt x="5641421" y="293773"/>
                  </a:lnTo>
                  <a:lnTo>
                    <a:pt x="5640820" y="296755"/>
                  </a:lnTo>
                  <a:lnTo>
                    <a:pt x="5639610" y="299576"/>
                  </a:lnTo>
                  <a:lnTo>
                    <a:pt x="5638400" y="302406"/>
                  </a:lnTo>
                  <a:lnTo>
                    <a:pt x="5617597" y="314471"/>
                  </a:lnTo>
                  <a:lnTo>
                    <a:pt x="23823" y="314471"/>
                  </a:lnTo>
                  <a:lnTo>
                    <a:pt x="1810" y="299576"/>
                  </a:lnTo>
                  <a:lnTo>
                    <a:pt x="600" y="296755"/>
                  </a:lnTo>
                  <a:lnTo>
                    <a:pt x="0" y="293773"/>
                  </a:lnTo>
                  <a:lnTo>
                    <a:pt x="0" y="290647"/>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9344944"/>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7" name="object 7"/>
          <p:cNvSpPr txBox="1"/>
          <p:nvPr/>
        </p:nvSpPr>
        <p:spPr>
          <a:xfrm>
            <a:off x="1070306" y="9333661"/>
            <a:ext cx="355663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30" dirty="0">
                <a:solidFill>
                  <a:srgbClr val="333333"/>
                </a:solidFill>
                <a:latin typeface="Lucida Console"/>
                <a:cs typeface="Lucida Console"/>
              </a:rPr>
              <a:t>named]#</a:t>
            </a:r>
            <a:r>
              <a:rPr sz="850" spc="20" dirty="0">
                <a:solidFill>
                  <a:srgbClr val="333333"/>
                </a:solidFill>
                <a:latin typeface="Lucida Console"/>
                <a:cs typeface="Lucida Console"/>
              </a:rPr>
              <a:t> </a:t>
            </a:r>
            <a:r>
              <a:rPr sz="850" spc="25" dirty="0">
                <a:solidFill>
                  <a:srgbClr val="333333"/>
                </a:solidFill>
                <a:latin typeface="Lucida Console"/>
                <a:cs typeface="Lucida Console"/>
              </a:rPr>
              <a:t>vim</a:t>
            </a:r>
            <a:r>
              <a:rPr sz="850" spc="20" dirty="0">
                <a:solidFill>
                  <a:srgbClr val="333333"/>
                </a:solidFill>
                <a:latin typeface="Lucida Console"/>
                <a:cs typeface="Lucida Console"/>
              </a:rPr>
              <a:t> </a:t>
            </a:r>
            <a:r>
              <a:rPr sz="850" spc="30" dirty="0">
                <a:solidFill>
                  <a:srgbClr val="333333"/>
                </a:solidFill>
                <a:latin typeface="Lucida Console"/>
                <a:cs typeface="Lucida Console"/>
              </a:rPr>
              <a:t>linuxprobe.com.america</a:t>
            </a:r>
            <a:endParaRPr sz="850">
              <a:latin typeface="Lucida Console"/>
              <a:cs typeface="Lucida Console"/>
            </a:endParaRPr>
          </a:p>
        </p:txBody>
      </p:sp>
      <p:sp>
        <p:nvSpPr>
          <p:cNvPr id="8" name="object 8"/>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226</a:t>
            </a:fld>
            <a:endParaRPr sz="800">
              <a:latin typeface="小哥哥网恋吗"/>
              <a:cs typeface="小哥哥网恋吗"/>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227</a:t>
            </a:fld>
            <a:endParaRPr sz="800">
              <a:latin typeface="小哥哥网恋吗"/>
              <a:cs typeface="小哥哥网恋吗"/>
            </a:endParaRPr>
          </a:p>
        </p:txBody>
      </p:sp>
      <p:graphicFrame>
        <p:nvGraphicFramePr>
          <p:cNvPr id="2" name="object 2"/>
          <p:cNvGraphicFramePr>
            <a:graphicFrameLocks noGrp="1"/>
          </p:cNvGraphicFramePr>
          <p:nvPr/>
        </p:nvGraphicFramePr>
        <p:xfrm>
          <a:off x="959124" y="368083"/>
          <a:ext cx="5692775" cy="8392160"/>
        </p:xfrm>
        <a:graphic>
          <a:graphicData uri="http://schemas.openxmlformats.org/drawingml/2006/table">
            <a:tbl>
              <a:tblPr firstRow="1" bandRow="1">
                <a:tableStyleId>{2D5ABB26-0587-4C30-8999-92F81FD0307C}</a:tableStyleId>
              </a:tblPr>
              <a:tblGrid>
                <a:gridCol w="542925">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1352550">
                  <a:extLst>
                    <a:ext uri="{9D8B030D-6E8A-4147-A177-3AD203B41FA5}">
                      <a16:colId xmlns:a16="http://schemas.microsoft.com/office/drawing/2014/main" val="20002"/>
                    </a:ext>
                  </a:extLst>
                </a:gridCol>
                <a:gridCol w="1466850">
                  <a:extLst>
                    <a:ext uri="{9D8B030D-6E8A-4147-A177-3AD203B41FA5}">
                      <a16:colId xmlns:a16="http://schemas.microsoft.com/office/drawing/2014/main" val="20003"/>
                    </a:ext>
                  </a:extLst>
                </a:gridCol>
                <a:gridCol w="1038225">
                  <a:extLst>
                    <a:ext uri="{9D8B030D-6E8A-4147-A177-3AD203B41FA5}">
                      <a16:colId xmlns:a16="http://schemas.microsoft.com/office/drawing/2014/main" val="20004"/>
                    </a:ext>
                  </a:extLst>
                </a:gridCol>
                <a:gridCol w="494030">
                  <a:extLst>
                    <a:ext uri="{9D8B030D-6E8A-4147-A177-3AD203B41FA5}">
                      <a16:colId xmlns:a16="http://schemas.microsoft.com/office/drawing/2014/main" val="20005"/>
                    </a:ext>
                  </a:extLst>
                </a:gridCol>
              </a:tblGrid>
              <a:tr h="485775">
                <a:tc>
                  <a:txBody>
                    <a:bodyPr/>
                    <a:lstStyle/>
                    <a:p>
                      <a:pPr marL="127000" marR="127000">
                        <a:lnSpc>
                          <a:spcPct val="131600"/>
                        </a:lnSpc>
                        <a:spcBef>
                          <a:spcPts val="225"/>
                        </a:spcBef>
                      </a:pPr>
                      <a:r>
                        <a:rPr sz="950" b="1" dirty="0">
                          <a:solidFill>
                            <a:srgbClr val="333333"/>
                          </a:solidFill>
                          <a:latin typeface="Trebuchet MS"/>
                          <a:cs typeface="Trebuchet MS"/>
                        </a:rPr>
                        <a:t>$TTL  </a:t>
                      </a:r>
                      <a:r>
                        <a:rPr sz="950" b="1" spc="45" dirty="0">
                          <a:solidFill>
                            <a:srgbClr val="333333"/>
                          </a:solidFill>
                          <a:latin typeface="Trebuchet MS"/>
                          <a:cs typeface="Trebuchet MS"/>
                        </a:rPr>
                        <a:t>1D</a:t>
                      </a:r>
                      <a:endParaRPr sz="950">
                        <a:latin typeface="Trebuchet MS"/>
                        <a:cs typeface="Trebuchet MS"/>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marR="199390">
                        <a:lnSpc>
                          <a:spcPct val="131600"/>
                        </a:lnSpc>
                        <a:spcBef>
                          <a:spcPts val="225"/>
                        </a:spcBef>
                      </a:pPr>
                      <a:r>
                        <a:rPr sz="950" b="1" dirty="0">
                          <a:solidFill>
                            <a:srgbClr val="333333"/>
                          </a:solidFill>
                          <a:latin typeface="Trebuchet MS"/>
                          <a:cs typeface="Trebuchet MS"/>
                        </a:rPr>
                        <a:t>#</a:t>
                      </a:r>
                      <a:r>
                        <a:rPr sz="950" b="1" dirty="0">
                          <a:solidFill>
                            <a:srgbClr val="333333"/>
                          </a:solidFill>
                          <a:latin typeface="微软雅黑"/>
                          <a:cs typeface="微软雅黑"/>
                        </a:rPr>
                        <a:t>生存周 期为</a:t>
                      </a:r>
                      <a:r>
                        <a:rPr sz="950" b="1" dirty="0">
                          <a:solidFill>
                            <a:srgbClr val="333333"/>
                          </a:solidFill>
                          <a:latin typeface="Trebuchet MS"/>
                          <a:cs typeface="Trebuchet MS"/>
                        </a:rPr>
                        <a:t>1</a:t>
                      </a:r>
                      <a:r>
                        <a:rPr sz="950" b="1" dirty="0">
                          <a:solidFill>
                            <a:srgbClr val="333333"/>
                          </a:solidFill>
                          <a:latin typeface="微软雅黑"/>
                          <a:cs typeface="微软雅黑"/>
                        </a:rPr>
                        <a:t>天</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35"/>
                        </a:lnSpc>
                      </a:pPr>
                      <a:r>
                        <a:rPr sz="800" dirty="0">
                          <a:latin typeface="小哥哥网恋吗"/>
                          <a:cs typeface="小哥哥网恋吗"/>
                        </a:rPr>
                        <a:t>5/20</a:t>
                      </a:r>
                      <a:endParaRPr sz="800">
                        <a:latin typeface="小哥哥网恋吗"/>
                        <a:cs typeface="小哥哥网恋吗"/>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295275">
                <a:tc>
                  <a:txBody>
                    <a:bodyPr/>
                    <a:lstStyle/>
                    <a:p>
                      <a:pPr marL="127000">
                        <a:lnSpc>
                          <a:spcPct val="100000"/>
                        </a:lnSpc>
                        <a:spcBef>
                          <a:spcPts val="585"/>
                        </a:spcBef>
                      </a:pPr>
                      <a:r>
                        <a:rPr sz="950" dirty="0">
                          <a:solidFill>
                            <a:srgbClr val="333333"/>
                          </a:solidFill>
                          <a:latin typeface="Trebuchet MS"/>
                          <a:cs typeface="Trebuchet MS"/>
                        </a:rPr>
                        <a:t>@</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000">
                        <a:lnSpc>
                          <a:spcPct val="100000"/>
                        </a:lnSpc>
                        <a:spcBef>
                          <a:spcPts val="585"/>
                        </a:spcBef>
                      </a:pPr>
                      <a:r>
                        <a:rPr sz="950" dirty="0">
                          <a:solidFill>
                            <a:srgbClr val="333333"/>
                          </a:solidFill>
                          <a:latin typeface="Trebuchet MS"/>
                          <a:cs typeface="Trebuchet MS"/>
                        </a:rPr>
                        <a:t>IN</a:t>
                      </a:r>
                      <a:r>
                        <a:rPr sz="950" spc="-40" dirty="0">
                          <a:solidFill>
                            <a:srgbClr val="333333"/>
                          </a:solidFill>
                          <a:latin typeface="Trebuchet MS"/>
                          <a:cs typeface="Trebuchet MS"/>
                        </a:rPr>
                        <a:t> </a:t>
                      </a:r>
                      <a:r>
                        <a:rPr sz="950" dirty="0">
                          <a:solidFill>
                            <a:srgbClr val="333333"/>
                          </a:solidFill>
                          <a:latin typeface="Trebuchet MS"/>
                          <a:cs typeface="Trebuchet MS"/>
                        </a:rPr>
                        <a:t>SOA</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000">
                        <a:lnSpc>
                          <a:spcPct val="100000"/>
                        </a:lnSpc>
                        <a:spcBef>
                          <a:spcPts val="585"/>
                        </a:spcBef>
                      </a:pPr>
                      <a:r>
                        <a:rPr sz="950" spc="20" dirty="0">
                          <a:solidFill>
                            <a:srgbClr val="333333"/>
                          </a:solidFill>
                          <a:latin typeface="Trebuchet MS"/>
                          <a:cs typeface="Trebuchet MS"/>
                        </a:rPr>
                        <a:t>linuxprobe.com.</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000">
                        <a:lnSpc>
                          <a:spcPct val="100000"/>
                        </a:lnSpc>
                        <a:spcBef>
                          <a:spcPts val="585"/>
                        </a:spcBef>
                      </a:pPr>
                      <a:r>
                        <a:rPr sz="950" spc="15" dirty="0">
                          <a:solidFill>
                            <a:srgbClr val="333333"/>
                          </a:solidFill>
                          <a:latin typeface="Trebuchet MS"/>
                          <a:cs typeface="Trebuchet MS"/>
                        </a:rPr>
                        <a:t>root.linuxprobe.com.</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000">
                        <a:lnSpc>
                          <a:spcPct val="100000"/>
                        </a:lnSpc>
                        <a:spcBef>
                          <a:spcPts val="585"/>
                        </a:spcBef>
                      </a:pPr>
                      <a:r>
                        <a:rPr sz="950" dirty="0">
                          <a:solidFill>
                            <a:srgbClr val="333333"/>
                          </a:solidFill>
                          <a:latin typeface="Trebuchet MS"/>
                          <a:cs typeface="Trebuchet MS"/>
                        </a:rPr>
                        <a:t>(</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4857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marR="19939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授权信 </a:t>
                      </a:r>
                      <a:r>
                        <a:rPr sz="950" spc="10" dirty="0">
                          <a:solidFill>
                            <a:srgbClr val="333333"/>
                          </a:solidFill>
                          <a:latin typeface="微软雅黑"/>
                          <a:cs typeface="微软雅黑"/>
                        </a:rPr>
                        <a:t>息开始</a:t>
                      </a:r>
                      <a:r>
                        <a:rPr sz="950" spc="-95" dirty="0">
                          <a:solidFill>
                            <a:srgbClr val="333333"/>
                          </a:solidFill>
                          <a:latin typeface="Trebuchet MS"/>
                          <a:cs typeface="Trebuchet MS"/>
                        </a:rPr>
                        <a:t>:</a:t>
                      </a:r>
                      <a:endParaRPr sz="950">
                        <a:latin typeface="Trebuchet MS"/>
                        <a:cs typeface="Trebuchet MS"/>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15"/>
                        </a:spcBef>
                      </a:pPr>
                      <a:endParaRPr sz="1150">
                        <a:latin typeface="Times New Roman"/>
                        <a:cs typeface="Times New Roman"/>
                      </a:endParaRPr>
                    </a:p>
                    <a:p>
                      <a:pPr marL="127000">
                        <a:lnSpc>
                          <a:spcPct val="100000"/>
                        </a:lnSpc>
                      </a:pPr>
                      <a:r>
                        <a:rPr sz="950" spc="105" dirty="0">
                          <a:solidFill>
                            <a:srgbClr val="333333"/>
                          </a:solidFill>
                          <a:latin typeface="Trebuchet MS"/>
                          <a:cs typeface="Trebuchet MS"/>
                        </a:rPr>
                        <a:t>#DNS</a:t>
                      </a:r>
                      <a:r>
                        <a:rPr sz="950" spc="10" dirty="0">
                          <a:solidFill>
                            <a:srgbClr val="333333"/>
                          </a:solidFill>
                          <a:latin typeface="微软雅黑"/>
                          <a:cs typeface="微软雅黑"/>
                        </a:rPr>
                        <a:t>区域的地址</a:t>
                      </a:r>
                      <a:endParaRPr sz="950">
                        <a:latin typeface="微软雅黑"/>
                        <a:cs typeface="微软雅黑"/>
                      </a:endParaRPr>
                    </a:p>
                  </a:txBody>
                  <a:tcPr marL="0" marR="0" marT="190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marR="27305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域名管理员的邮箱  </a:t>
                      </a:r>
                      <a:r>
                        <a:rPr sz="950" dirty="0">
                          <a:solidFill>
                            <a:srgbClr val="333333"/>
                          </a:solidFill>
                          <a:latin typeface="Trebuchet MS"/>
                          <a:cs typeface="Trebuchet MS"/>
                        </a:rPr>
                        <a:t> </a:t>
                      </a:r>
                      <a:r>
                        <a:rPr sz="950" spc="-65" dirty="0">
                          <a:solidFill>
                            <a:srgbClr val="333333"/>
                          </a:solidFill>
                          <a:latin typeface="Trebuchet MS"/>
                          <a:cs typeface="Trebuchet MS"/>
                        </a:rPr>
                        <a:t>(</a:t>
                      </a:r>
                      <a:r>
                        <a:rPr sz="950" spc="10" dirty="0">
                          <a:solidFill>
                            <a:srgbClr val="333333"/>
                          </a:solidFill>
                          <a:latin typeface="微软雅黑"/>
                          <a:cs typeface="微软雅黑"/>
                        </a:rPr>
                        <a:t>不要用</a:t>
                      </a:r>
                      <a:r>
                        <a:rPr sz="950" spc="135" dirty="0">
                          <a:solidFill>
                            <a:srgbClr val="333333"/>
                          </a:solidFill>
                          <a:latin typeface="Trebuchet MS"/>
                          <a:cs typeface="Trebuchet MS"/>
                        </a:rPr>
                        <a:t>@</a:t>
                      </a:r>
                      <a:r>
                        <a:rPr sz="950" spc="10" dirty="0">
                          <a:solidFill>
                            <a:srgbClr val="333333"/>
                          </a:solidFill>
                          <a:latin typeface="微软雅黑"/>
                          <a:cs typeface="微软雅黑"/>
                        </a:rPr>
                        <a:t>符号</a:t>
                      </a:r>
                      <a:r>
                        <a:rPr sz="950" spc="-65" dirty="0">
                          <a:solidFill>
                            <a:srgbClr val="333333"/>
                          </a:solidFill>
                          <a:latin typeface="Trebuchet MS"/>
                          <a:cs typeface="Trebuchet MS"/>
                        </a:rPr>
                        <a:t>)</a:t>
                      </a:r>
                      <a:endParaRPr sz="950">
                        <a:latin typeface="Trebuchet MS"/>
                        <a:cs typeface="Trebuchet MS"/>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10572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1300">
                        <a:latin typeface="Times New Roman"/>
                        <a:cs typeface="Times New Roman"/>
                      </a:endParaRPr>
                    </a:p>
                    <a:p>
                      <a:pPr>
                        <a:lnSpc>
                          <a:spcPct val="100000"/>
                        </a:lnSpc>
                        <a:spcBef>
                          <a:spcPts val="20"/>
                        </a:spcBef>
                      </a:pPr>
                      <a:endParaRPr sz="1800">
                        <a:latin typeface="Times New Roman"/>
                        <a:cs typeface="Times New Roman"/>
                      </a:endParaRPr>
                    </a:p>
                    <a:p>
                      <a:pPr marL="127000">
                        <a:lnSpc>
                          <a:spcPct val="100000"/>
                        </a:lnSpc>
                        <a:spcBef>
                          <a:spcPts val="5"/>
                        </a:spcBef>
                      </a:pPr>
                      <a:r>
                        <a:rPr sz="950" spc="5" dirty="0">
                          <a:solidFill>
                            <a:srgbClr val="333333"/>
                          </a:solidFill>
                          <a:latin typeface="Trebuchet MS"/>
                          <a:cs typeface="Trebuchet MS"/>
                        </a:rPr>
                        <a:t>0;serial</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6364" marR="15748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更 </a:t>
                      </a:r>
                      <a:r>
                        <a:rPr sz="950" spc="10" dirty="0">
                          <a:solidFill>
                            <a:srgbClr val="333333"/>
                          </a:solidFill>
                          <a:latin typeface="微软雅黑"/>
                          <a:cs typeface="微软雅黑"/>
                        </a:rPr>
                        <a:t>新 序 列 号</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8667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1300">
                        <a:latin typeface="Times New Roman"/>
                        <a:cs typeface="Times New Roman"/>
                      </a:endParaRPr>
                    </a:p>
                    <a:p>
                      <a:pPr>
                        <a:lnSpc>
                          <a:spcPct val="100000"/>
                        </a:lnSpc>
                        <a:spcBef>
                          <a:spcPts val="20"/>
                        </a:spcBef>
                      </a:pPr>
                      <a:endParaRPr sz="1150">
                        <a:latin typeface="Times New Roman"/>
                        <a:cs typeface="Times New Roman"/>
                      </a:endParaRPr>
                    </a:p>
                    <a:p>
                      <a:pPr marL="127000">
                        <a:lnSpc>
                          <a:spcPct val="100000"/>
                        </a:lnSpc>
                      </a:pPr>
                      <a:r>
                        <a:rPr sz="950" spc="30" dirty="0">
                          <a:solidFill>
                            <a:srgbClr val="333333"/>
                          </a:solidFill>
                          <a:latin typeface="Trebuchet MS"/>
                          <a:cs typeface="Trebuchet MS"/>
                        </a:rPr>
                        <a:t>1D;refresh</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6364" marR="15748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更 </a:t>
                      </a:r>
                      <a:r>
                        <a:rPr sz="950" spc="10" dirty="0">
                          <a:solidFill>
                            <a:srgbClr val="333333"/>
                          </a:solidFill>
                          <a:latin typeface="微软雅黑"/>
                          <a:cs typeface="微软雅黑"/>
                        </a:rPr>
                        <a:t>新 时 间</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8667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1300">
                        <a:latin typeface="Times New Roman"/>
                        <a:cs typeface="Times New Roman"/>
                      </a:endParaRPr>
                    </a:p>
                    <a:p>
                      <a:pPr>
                        <a:lnSpc>
                          <a:spcPct val="100000"/>
                        </a:lnSpc>
                        <a:spcBef>
                          <a:spcPts val="20"/>
                        </a:spcBef>
                      </a:pPr>
                      <a:endParaRPr sz="1150">
                        <a:latin typeface="Times New Roman"/>
                        <a:cs typeface="Times New Roman"/>
                      </a:endParaRPr>
                    </a:p>
                    <a:p>
                      <a:pPr marL="127000">
                        <a:lnSpc>
                          <a:spcPct val="100000"/>
                        </a:lnSpc>
                      </a:pPr>
                      <a:r>
                        <a:rPr sz="950" spc="10" dirty="0">
                          <a:solidFill>
                            <a:srgbClr val="333333"/>
                          </a:solidFill>
                          <a:latin typeface="Trebuchet MS"/>
                          <a:cs typeface="Trebuchet MS"/>
                        </a:rPr>
                        <a:t>1H;retry</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6364" marR="15748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重 </a:t>
                      </a:r>
                      <a:r>
                        <a:rPr sz="950" spc="10" dirty="0">
                          <a:solidFill>
                            <a:srgbClr val="333333"/>
                          </a:solidFill>
                          <a:latin typeface="微软雅黑"/>
                          <a:cs typeface="微软雅黑"/>
                        </a:rPr>
                        <a:t>试 延 时</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8667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1300">
                        <a:latin typeface="Times New Roman"/>
                        <a:cs typeface="Times New Roman"/>
                      </a:endParaRPr>
                    </a:p>
                    <a:p>
                      <a:pPr>
                        <a:lnSpc>
                          <a:spcPct val="100000"/>
                        </a:lnSpc>
                        <a:spcBef>
                          <a:spcPts val="20"/>
                        </a:spcBef>
                      </a:pPr>
                      <a:endParaRPr sz="1150">
                        <a:latin typeface="Times New Roman"/>
                        <a:cs typeface="Times New Roman"/>
                      </a:endParaRPr>
                    </a:p>
                    <a:p>
                      <a:pPr marL="127000">
                        <a:lnSpc>
                          <a:spcPct val="100000"/>
                        </a:lnSpc>
                      </a:pPr>
                      <a:r>
                        <a:rPr sz="950" spc="20" dirty="0">
                          <a:solidFill>
                            <a:srgbClr val="333333"/>
                          </a:solidFill>
                          <a:latin typeface="Trebuchet MS"/>
                          <a:cs typeface="Trebuchet MS"/>
                        </a:rPr>
                        <a:t>1W;expire</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6364" marR="15748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失 </a:t>
                      </a:r>
                      <a:r>
                        <a:rPr sz="950" spc="10" dirty="0">
                          <a:solidFill>
                            <a:srgbClr val="333333"/>
                          </a:solidFill>
                          <a:latin typeface="微软雅黑"/>
                          <a:cs typeface="微软雅黑"/>
                        </a:rPr>
                        <a:t>效 时 间</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2200910">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35"/>
                        </a:spcBef>
                      </a:pPr>
                      <a:endParaRPr sz="1800">
                        <a:latin typeface="Times New Roman"/>
                        <a:cs typeface="Times New Roman"/>
                      </a:endParaRPr>
                    </a:p>
                    <a:p>
                      <a:pPr marL="127000">
                        <a:lnSpc>
                          <a:spcPct val="100000"/>
                        </a:lnSpc>
                        <a:spcBef>
                          <a:spcPts val="5"/>
                        </a:spcBef>
                      </a:pPr>
                      <a:r>
                        <a:rPr sz="950" spc="35" dirty="0">
                          <a:solidFill>
                            <a:srgbClr val="333333"/>
                          </a:solidFill>
                          <a:latin typeface="Trebuchet MS"/>
                          <a:cs typeface="Trebuchet MS"/>
                        </a:rPr>
                        <a:t>3H);minimum</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6364" marR="157480">
                        <a:lnSpc>
                          <a:spcPct val="131600"/>
                        </a:lnSpc>
                        <a:spcBef>
                          <a:spcPts val="225"/>
                        </a:spcBef>
                      </a:pPr>
                      <a:r>
                        <a:rPr sz="950" dirty="0">
                          <a:solidFill>
                            <a:srgbClr val="333333"/>
                          </a:solidFill>
                          <a:latin typeface="Trebuchet MS"/>
                          <a:cs typeface="Trebuchet MS"/>
                        </a:rPr>
                        <a:t>#</a:t>
                      </a:r>
                      <a:r>
                        <a:rPr sz="950" dirty="0">
                          <a:solidFill>
                            <a:srgbClr val="333333"/>
                          </a:solidFill>
                          <a:latin typeface="微软雅黑"/>
                          <a:cs typeface="微软雅黑"/>
                        </a:rPr>
                        <a:t>无 </a:t>
                      </a:r>
                      <a:r>
                        <a:rPr sz="950" spc="10" dirty="0">
                          <a:solidFill>
                            <a:srgbClr val="333333"/>
                          </a:solidFill>
                          <a:latin typeface="微软雅黑"/>
                          <a:cs typeface="微软雅黑"/>
                        </a:rPr>
                        <a:t>效 解 析 记 录 的 缓 存 时 间</a:t>
                      </a:r>
                      <a:endParaRPr sz="950">
                        <a:latin typeface="微软雅黑"/>
                        <a:cs typeface="微软雅黑"/>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29527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a:lnSpc>
                          <a:spcPct val="100000"/>
                        </a:lnSpc>
                        <a:spcBef>
                          <a:spcPts val="585"/>
                        </a:spcBef>
                      </a:pPr>
                      <a:r>
                        <a:rPr sz="950" spc="95" dirty="0">
                          <a:solidFill>
                            <a:srgbClr val="333333"/>
                          </a:solidFill>
                          <a:latin typeface="Trebuchet MS"/>
                          <a:cs typeface="Trebuchet MS"/>
                        </a:rPr>
                        <a:t>NS</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a:lnSpc>
                          <a:spcPct val="100000"/>
                        </a:lnSpc>
                        <a:spcBef>
                          <a:spcPts val="585"/>
                        </a:spcBef>
                      </a:pPr>
                      <a:r>
                        <a:rPr sz="950" spc="20" dirty="0">
                          <a:solidFill>
                            <a:srgbClr val="333333"/>
                          </a:solidFill>
                          <a:latin typeface="Trebuchet MS"/>
                          <a:cs typeface="Trebuchet MS"/>
                        </a:rPr>
                        <a:t>ns.linuxprobe.com.</a:t>
                      </a:r>
                      <a:endParaRPr sz="950">
                        <a:latin typeface="Trebuchet MS"/>
                        <a:cs typeface="Trebuchet MS"/>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a:lnSpc>
                          <a:spcPct val="100000"/>
                        </a:lnSpc>
                        <a:spcBef>
                          <a:spcPts val="585"/>
                        </a:spcBef>
                      </a:pPr>
                      <a:r>
                        <a:rPr sz="950" spc="125" dirty="0">
                          <a:solidFill>
                            <a:srgbClr val="333333"/>
                          </a:solidFill>
                          <a:latin typeface="Trebuchet MS"/>
                          <a:cs typeface="Trebuchet MS"/>
                        </a:rPr>
                        <a:t>#</a:t>
                      </a:r>
                      <a:r>
                        <a:rPr sz="950" spc="10" dirty="0">
                          <a:solidFill>
                            <a:srgbClr val="333333"/>
                          </a:solidFill>
                          <a:latin typeface="微软雅黑"/>
                          <a:cs typeface="微软雅黑"/>
                        </a:rPr>
                        <a:t>域名服务器记录</a:t>
                      </a:r>
                      <a:endParaRPr sz="950">
                        <a:latin typeface="微软雅黑"/>
                        <a:cs typeface="微软雅黑"/>
                      </a:endParaRPr>
                    </a:p>
                  </a:txBody>
                  <a:tcPr marL="0" marR="0" marT="7429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485775">
                <a:tc>
                  <a:txBody>
                    <a:bodyPr/>
                    <a:lstStyle/>
                    <a:p>
                      <a:pPr>
                        <a:lnSpc>
                          <a:spcPct val="100000"/>
                        </a:lnSpc>
                        <a:spcBef>
                          <a:spcPts val="10"/>
                        </a:spcBef>
                      </a:pPr>
                      <a:endParaRPr sz="1150">
                        <a:latin typeface="Times New Roman"/>
                        <a:cs typeface="Times New Roman"/>
                      </a:endParaRPr>
                    </a:p>
                    <a:p>
                      <a:pPr marL="127000">
                        <a:lnSpc>
                          <a:spcPct val="100000"/>
                        </a:lnSpc>
                      </a:pPr>
                      <a:r>
                        <a:rPr sz="950" spc="70" dirty="0">
                          <a:solidFill>
                            <a:srgbClr val="333333"/>
                          </a:solidFill>
                          <a:latin typeface="Trebuchet MS"/>
                          <a:cs typeface="Trebuchet MS"/>
                        </a:rPr>
                        <a:t>ns</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10"/>
                        </a:spcBef>
                      </a:pPr>
                      <a:endParaRPr sz="1150">
                        <a:latin typeface="Times New Roman"/>
                        <a:cs typeface="Times New Roman"/>
                      </a:endParaRPr>
                    </a:p>
                    <a:p>
                      <a:pPr marL="127000">
                        <a:lnSpc>
                          <a:spcPct val="100000"/>
                        </a:lnSpc>
                      </a:pPr>
                      <a:r>
                        <a:rPr sz="950" dirty="0">
                          <a:solidFill>
                            <a:srgbClr val="333333"/>
                          </a:solidFill>
                          <a:latin typeface="Trebuchet MS"/>
                          <a:cs typeface="Trebuchet MS"/>
                        </a:rPr>
                        <a:t>IN</a:t>
                      </a:r>
                      <a:r>
                        <a:rPr sz="950" spc="-40" dirty="0">
                          <a:solidFill>
                            <a:srgbClr val="333333"/>
                          </a:solidFill>
                          <a:latin typeface="Trebuchet MS"/>
                          <a:cs typeface="Trebuchet MS"/>
                        </a:rPr>
                        <a:t> </a:t>
                      </a:r>
                      <a:r>
                        <a:rPr sz="950" dirty="0">
                          <a:solidFill>
                            <a:srgbClr val="333333"/>
                          </a:solidFill>
                          <a:latin typeface="Trebuchet MS"/>
                          <a:cs typeface="Trebuchet MS"/>
                        </a:rPr>
                        <a:t>A</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10"/>
                        </a:spcBef>
                      </a:pPr>
                      <a:endParaRPr sz="1150">
                        <a:latin typeface="Times New Roman"/>
                        <a:cs typeface="Times New Roman"/>
                      </a:endParaRPr>
                    </a:p>
                    <a:p>
                      <a:pPr marL="127000">
                        <a:lnSpc>
                          <a:spcPct val="100000"/>
                        </a:lnSpc>
                      </a:pPr>
                      <a:r>
                        <a:rPr sz="950" spc="15" dirty="0">
                          <a:solidFill>
                            <a:srgbClr val="333333"/>
                          </a:solidFill>
                          <a:latin typeface="Trebuchet MS"/>
                          <a:cs typeface="Trebuchet MS"/>
                        </a:rPr>
                        <a:t>106.185.25.10</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000" marR="162560">
                        <a:lnSpc>
                          <a:spcPct val="131600"/>
                        </a:lnSpc>
                        <a:spcBef>
                          <a:spcPts val="225"/>
                        </a:spcBef>
                      </a:pPr>
                      <a:r>
                        <a:rPr sz="950" spc="125" dirty="0">
                          <a:solidFill>
                            <a:srgbClr val="333333"/>
                          </a:solidFill>
                          <a:latin typeface="Trebuchet MS"/>
                          <a:cs typeface="Trebuchet MS"/>
                        </a:rPr>
                        <a:t>#</a:t>
                      </a:r>
                      <a:r>
                        <a:rPr sz="950" spc="10" dirty="0">
                          <a:solidFill>
                            <a:srgbClr val="333333"/>
                          </a:solidFill>
                          <a:latin typeface="微软雅黑"/>
                          <a:cs typeface="微软雅黑"/>
                        </a:rPr>
                        <a:t>地址记录 </a:t>
                      </a:r>
                      <a:r>
                        <a:rPr sz="950" dirty="0">
                          <a:solidFill>
                            <a:srgbClr val="333333"/>
                          </a:solidFill>
                          <a:latin typeface="Trebuchet MS"/>
                          <a:cs typeface="Trebuchet MS"/>
                        </a:rPr>
                        <a:t>(ns.linuxprobe.com.)</a:t>
                      </a:r>
                      <a:endParaRPr sz="950">
                        <a:latin typeface="Trebuchet MS"/>
                        <a:cs typeface="Trebuchet MS"/>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485775">
                <a:tc>
                  <a:txBody>
                    <a:bodyPr/>
                    <a:lstStyle/>
                    <a:p>
                      <a:pPr>
                        <a:lnSpc>
                          <a:spcPct val="100000"/>
                        </a:lnSpc>
                        <a:spcBef>
                          <a:spcPts val="10"/>
                        </a:spcBef>
                      </a:pPr>
                      <a:endParaRPr sz="1150">
                        <a:latin typeface="Times New Roman"/>
                        <a:cs typeface="Times New Roman"/>
                      </a:endParaRPr>
                    </a:p>
                    <a:p>
                      <a:pPr marL="127000">
                        <a:lnSpc>
                          <a:spcPct val="100000"/>
                        </a:lnSpc>
                      </a:pPr>
                      <a:r>
                        <a:rPr sz="950" spc="40" dirty="0">
                          <a:solidFill>
                            <a:srgbClr val="333333"/>
                          </a:solidFill>
                          <a:latin typeface="Trebuchet MS"/>
                          <a:cs typeface="Trebuchet MS"/>
                        </a:rPr>
                        <a:t>www</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10"/>
                        </a:spcBef>
                      </a:pPr>
                      <a:endParaRPr sz="1150">
                        <a:latin typeface="Times New Roman"/>
                        <a:cs typeface="Times New Roman"/>
                      </a:endParaRPr>
                    </a:p>
                    <a:p>
                      <a:pPr marL="127000">
                        <a:lnSpc>
                          <a:spcPct val="100000"/>
                        </a:lnSpc>
                      </a:pPr>
                      <a:r>
                        <a:rPr sz="950" dirty="0">
                          <a:solidFill>
                            <a:srgbClr val="333333"/>
                          </a:solidFill>
                          <a:latin typeface="Trebuchet MS"/>
                          <a:cs typeface="Trebuchet MS"/>
                        </a:rPr>
                        <a:t>IN</a:t>
                      </a:r>
                      <a:r>
                        <a:rPr sz="950" spc="-40" dirty="0">
                          <a:solidFill>
                            <a:srgbClr val="333333"/>
                          </a:solidFill>
                          <a:latin typeface="Trebuchet MS"/>
                          <a:cs typeface="Trebuchet MS"/>
                        </a:rPr>
                        <a:t> </a:t>
                      </a:r>
                      <a:r>
                        <a:rPr sz="950" dirty="0">
                          <a:solidFill>
                            <a:srgbClr val="333333"/>
                          </a:solidFill>
                          <a:latin typeface="Trebuchet MS"/>
                          <a:cs typeface="Trebuchet MS"/>
                        </a:rPr>
                        <a:t>A</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10"/>
                        </a:spcBef>
                      </a:pPr>
                      <a:endParaRPr sz="1150">
                        <a:latin typeface="Times New Roman"/>
                        <a:cs typeface="Times New Roman"/>
                      </a:endParaRPr>
                    </a:p>
                    <a:p>
                      <a:pPr marL="127000">
                        <a:lnSpc>
                          <a:spcPct val="100000"/>
                        </a:lnSpc>
                      </a:pPr>
                      <a:r>
                        <a:rPr sz="950" spc="15" dirty="0">
                          <a:solidFill>
                            <a:srgbClr val="333333"/>
                          </a:solidFill>
                          <a:latin typeface="Trebuchet MS"/>
                          <a:cs typeface="Trebuchet MS"/>
                        </a:rPr>
                        <a:t>106.185.25.15</a:t>
                      </a:r>
                      <a:endParaRPr sz="950">
                        <a:latin typeface="Trebuchet MS"/>
                        <a:cs typeface="Trebuchet MS"/>
                      </a:endParaRPr>
                    </a:p>
                  </a:txBody>
                  <a:tcPr marL="0" marR="0" marT="127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000" marR="131445" indent="-635">
                        <a:lnSpc>
                          <a:spcPct val="131600"/>
                        </a:lnSpc>
                        <a:spcBef>
                          <a:spcPts val="225"/>
                        </a:spcBef>
                      </a:pPr>
                      <a:r>
                        <a:rPr sz="950" dirty="0">
                          <a:solidFill>
                            <a:srgbClr val="333333"/>
                          </a:solidFill>
                          <a:latin typeface="Trebuchet MS"/>
                          <a:cs typeface="Trebuchet MS"/>
                          <a:hlinkClick r:id="rId2"/>
                        </a:rPr>
                        <a:t>#</a:t>
                      </a:r>
                      <a:r>
                        <a:rPr sz="950" dirty="0">
                          <a:solidFill>
                            <a:srgbClr val="333333"/>
                          </a:solidFill>
                          <a:latin typeface="微软雅黑"/>
                          <a:cs typeface="微软雅黑"/>
                          <a:hlinkClick r:id="rId2"/>
                        </a:rPr>
                        <a:t>地址记录</a:t>
                      </a:r>
                      <a:r>
                        <a:rPr sz="950" dirty="0">
                          <a:solidFill>
                            <a:srgbClr val="333333"/>
                          </a:solidFill>
                          <a:latin typeface="Trebuchet MS"/>
                          <a:cs typeface="Trebuchet MS"/>
                          <a:hlinkClick r:id="rId2"/>
                        </a:rPr>
                        <a:t>(</a:t>
                      </a:r>
                      <a:r>
                        <a:rPr sz="950" u="sng" dirty="0">
                          <a:solidFill>
                            <a:srgbClr val="4183C4"/>
                          </a:solidFill>
                          <a:uFill>
                            <a:solidFill>
                              <a:srgbClr val="4183C4"/>
                            </a:solidFill>
                          </a:uFill>
                          <a:latin typeface="Trebuchet MS"/>
                          <a:cs typeface="Trebuchet MS"/>
                          <a:hlinkClick r:id="rId2"/>
                        </a:rPr>
                        <a:t>www.linux </a:t>
                      </a:r>
                      <a:r>
                        <a:rPr sz="950" dirty="0">
                          <a:solidFill>
                            <a:srgbClr val="4183C4"/>
                          </a:solidFill>
                          <a:latin typeface="Trebuchet MS"/>
                          <a:cs typeface="Trebuchet MS"/>
                          <a:hlinkClick r:id="rId2"/>
                        </a:rPr>
                        <a:t> </a:t>
                      </a:r>
                      <a:r>
                        <a:rPr sz="950" spc="15" dirty="0">
                          <a:solidFill>
                            <a:srgbClr val="4183C4"/>
                          </a:solidFill>
                          <a:latin typeface="Trebuchet MS"/>
                          <a:cs typeface="Trebuchet MS"/>
                          <a:hlinkClick r:id="rId2"/>
                        </a:rPr>
                        <a:t>p</a:t>
                      </a:r>
                      <a:r>
                        <a:rPr sz="950" u="sng" spc="15" dirty="0">
                          <a:solidFill>
                            <a:srgbClr val="4183C4"/>
                          </a:solidFill>
                          <a:uFill>
                            <a:solidFill>
                              <a:srgbClr val="4183C4"/>
                            </a:solidFill>
                          </a:uFill>
                          <a:latin typeface="Trebuchet MS"/>
                          <a:cs typeface="Trebuchet MS"/>
                          <a:hlinkClick r:id="rId2"/>
                        </a:rPr>
                        <a:t>robe.com</a:t>
                      </a:r>
                      <a:r>
                        <a:rPr sz="950" spc="15" dirty="0">
                          <a:solidFill>
                            <a:srgbClr val="333333"/>
                          </a:solidFill>
                          <a:latin typeface="Trebuchet MS"/>
                          <a:cs typeface="Trebuchet MS"/>
                          <a:hlinkClick r:id="rId2"/>
                        </a:rPr>
                        <a:t>.)</a:t>
                      </a:r>
                      <a:endParaRPr sz="950">
                        <a:latin typeface="Trebuchet MS"/>
                        <a:cs typeface="Trebuchet MS"/>
                      </a:endParaRPr>
                    </a:p>
                  </a:txBody>
                  <a:tcPr marL="0" marR="0" marT="2857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bl>
          </a:graphicData>
        </a:graphic>
      </p:graphicFrame>
      <p:sp>
        <p:nvSpPr>
          <p:cNvPr id="3" name="object 3"/>
          <p:cNvSpPr txBox="1"/>
          <p:nvPr/>
        </p:nvSpPr>
        <p:spPr>
          <a:xfrm>
            <a:off x="946511" y="9175849"/>
            <a:ext cx="5615940" cy="597535"/>
          </a:xfrm>
          <a:prstGeom prst="rect">
            <a:avLst/>
          </a:prstGeom>
        </p:spPr>
        <p:txBody>
          <a:bodyPr vert="horz" wrap="square" lIns="0" tIns="12065" rIns="0" bIns="0" rtlCol="0">
            <a:spAutoFit/>
          </a:bodyPr>
          <a:lstStyle/>
          <a:p>
            <a:pPr marL="12700" marR="5080">
              <a:lnSpc>
                <a:spcPct val="131700"/>
              </a:lnSpc>
              <a:spcBef>
                <a:spcPts val="95"/>
              </a:spcBef>
            </a:pPr>
            <a:r>
              <a:rPr sz="950" b="1" spc="25" dirty="0">
                <a:solidFill>
                  <a:srgbClr val="333333"/>
                </a:solidFill>
                <a:latin typeface="微软雅黑"/>
                <a:cs typeface="微软雅黑"/>
              </a:rPr>
              <a:t>其中</a:t>
            </a:r>
            <a:r>
              <a:rPr sz="950" b="1" spc="-20" dirty="0">
                <a:solidFill>
                  <a:srgbClr val="333333"/>
                </a:solidFill>
                <a:latin typeface="Trebuchet MS"/>
                <a:cs typeface="Trebuchet MS"/>
              </a:rPr>
              <a:t>122.71.115.15</a:t>
            </a:r>
            <a:r>
              <a:rPr sz="950" b="1" spc="25" dirty="0">
                <a:solidFill>
                  <a:srgbClr val="333333"/>
                </a:solidFill>
                <a:latin typeface="微软雅黑"/>
                <a:cs typeface="微软雅黑"/>
              </a:rPr>
              <a:t>和</a:t>
            </a:r>
            <a:r>
              <a:rPr sz="950" b="1" spc="-20" dirty="0">
                <a:solidFill>
                  <a:srgbClr val="333333"/>
                </a:solidFill>
                <a:latin typeface="Trebuchet MS"/>
                <a:cs typeface="Trebuchet MS"/>
              </a:rPr>
              <a:t>106.185.25.15</a:t>
            </a:r>
            <a:r>
              <a:rPr sz="950" b="1" spc="25" dirty="0">
                <a:solidFill>
                  <a:srgbClr val="333333"/>
                </a:solidFill>
                <a:latin typeface="微软雅黑"/>
                <a:cs typeface="微软雅黑"/>
              </a:rPr>
              <a:t>两台主机并没有在实验环节中配置，需要同学们自行准备，如果不 想太过于麻烦，可以直接</a:t>
            </a:r>
            <a:r>
              <a:rPr sz="950" b="1" spc="20" dirty="0">
                <a:solidFill>
                  <a:srgbClr val="333333"/>
                </a:solidFill>
                <a:latin typeface="微软雅黑"/>
                <a:cs typeface="微软雅黑"/>
              </a:rPr>
              <a:t>将</a:t>
            </a:r>
            <a:r>
              <a:rPr sz="950" b="1" u="sng" spc="45" dirty="0">
                <a:solidFill>
                  <a:srgbClr val="4183C4"/>
                </a:solidFill>
                <a:uFill>
                  <a:solidFill>
                    <a:srgbClr val="4183C4"/>
                  </a:solidFill>
                </a:uFill>
                <a:latin typeface="Trebuchet MS"/>
                <a:cs typeface="Trebuchet MS"/>
                <a:hlinkClick r:id="rId2"/>
              </a:rPr>
              <a:t>www.linux</a:t>
            </a:r>
            <a:r>
              <a:rPr sz="950" b="1" spc="45" dirty="0">
                <a:solidFill>
                  <a:srgbClr val="4183C4"/>
                </a:solidFill>
                <a:latin typeface="Trebuchet MS"/>
                <a:cs typeface="Trebuchet MS"/>
                <a:hlinkClick r:id="rId2"/>
              </a:rPr>
              <a:t>p</a:t>
            </a:r>
            <a:r>
              <a:rPr sz="950" b="1" u="sng" spc="45" dirty="0">
                <a:solidFill>
                  <a:srgbClr val="4183C4"/>
                </a:solidFill>
                <a:uFill>
                  <a:solidFill>
                    <a:srgbClr val="4183C4"/>
                  </a:solidFill>
                </a:uFill>
                <a:latin typeface="Trebuchet MS"/>
                <a:cs typeface="Trebuchet MS"/>
                <a:hlinkClick r:id="rId2"/>
              </a:rPr>
              <a:t>robe.com</a:t>
            </a:r>
            <a:r>
              <a:rPr sz="950" b="1" spc="25" dirty="0">
                <a:solidFill>
                  <a:srgbClr val="333333"/>
                </a:solidFill>
                <a:latin typeface="微软雅黑"/>
                <a:cs typeface="微软雅黑"/>
              </a:rPr>
              <a:t>域名解析到</a:t>
            </a:r>
            <a:r>
              <a:rPr sz="950" b="1" spc="-20" dirty="0">
                <a:solidFill>
                  <a:srgbClr val="333333"/>
                </a:solidFill>
                <a:latin typeface="Trebuchet MS"/>
                <a:cs typeface="Trebuchet MS"/>
              </a:rPr>
              <a:t>122.71.115.10</a:t>
            </a:r>
            <a:r>
              <a:rPr sz="950" b="1" spc="25" dirty="0">
                <a:solidFill>
                  <a:srgbClr val="333333"/>
                </a:solidFill>
                <a:latin typeface="微软雅黑"/>
                <a:cs typeface="微软雅黑"/>
              </a:rPr>
              <a:t>和</a:t>
            </a:r>
            <a:r>
              <a:rPr sz="950" b="1" spc="-20" dirty="0">
                <a:solidFill>
                  <a:srgbClr val="333333"/>
                </a:solidFill>
                <a:latin typeface="Trebuchet MS"/>
                <a:cs typeface="Trebuchet MS"/>
              </a:rPr>
              <a:t>106.185.25.10</a:t>
            </a:r>
            <a:r>
              <a:rPr sz="950" b="1" spc="25" dirty="0">
                <a:solidFill>
                  <a:srgbClr val="333333"/>
                </a:solidFill>
                <a:latin typeface="微软雅黑"/>
                <a:cs typeface="微软雅黑"/>
              </a:rPr>
              <a:t>服务器 上面，这样只需要准备一台服务器就够了。</a:t>
            </a:r>
            <a:endParaRPr sz="950">
              <a:latin typeface="微软雅黑"/>
              <a:cs typeface="微软雅黑"/>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9325810"/>
            <a:ext cx="38735" cy="1010285"/>
          </a:xfrm>
          <a:custGeom>
            <a:avLst/>
            <a:gdLst/>
            <a:ahLst/>
            <a:cxnLst/>
            <a:rect l="l" t="t" r="r" b="b"/>
            <a:pathLst>
              <a:path w="38734" h="1010284">
                <a:moveTo>
                  <a:pt x="0" y="0"/>
                </a:moveTo>
                <a:lnTo>
                  <a:pt x="38117" y="0"/>
                </a:lnTo>
                <a:lnTo>
                  <a:pt x="38117" y="1010171"/>
                </a:lnTo>
                <a:lnTo>
                  <a:pt x="0" y="1010171"/>
                </a:lnTo>
                <a:lnTo>
                  <a:pt x="0" y="0"/>
                </a:lnTo>
                <a:close/>
              </a:path>
            </a:pathLst>
          </a:custGeom>
          <a:solidFill>
            <a:srgbClr val="DEE1E4"/>
          </a:solidFill>
        </p:spPr>
        <p:txBody>
          <a:bodyPr wrap="square" lIns="0" tIns="0" rIns="0" bIns="0" rtlCol="0"/>
          <a:lstStyle/>
          <a:p>
            <a:endParaRPr/>
          </a:p>
        </p:txBody>
      </p:sp>
      <p:sp>
        <p:nvSpPr>
          <p:cNvPr id="3" name="object 3"/>
          <p:cNvSpPr txBox="1"/>
          <p:nvPr/>
        </p:nvSpPr>
        <p:spPr>
          <a:xfrm>
            <a:off x="921024" y="332644"/>
            <a:ext cx="5758815" cy="597535"/>
          </a:xfrm>
          <a:prstGeom prst="rect">
            <a:avLst/>
          </a:prstGeom>
        </p:spPr>
        <p:txBody>
          <a:bodyPr vert="horz" wrap="square" lIns="0" tIns="12065" rIns="0" bIns="0" rtlCol="0">
            <a:spAutoFit/>
          </a:bodyPr>
          <a:lstStyle/>
          <a:p>
            <a:pPr marL="38100" marR="304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：重新启动</a:t>
            </a:r>
            <a:r>
              <a:rPr sz="950" b="1" spc="80" dirty="0">
                <a:solidFill>
                  <a:srgbClr val="333333"/>
                </a:solidFill>
                <a:latin typeface="Trebuchet MS"/>
                <a:cs typeface="Trebuchet MS"/>
              </a:rPr>
              <a:t>named</a:t>
            </a:r>
            <a:r>
              <a:rPr sz="950" b="1" spc="25" dirty="0">
                <a:solidFill>
                  <a:srgbClr val="333333"/>
                </a:solidFill>
                <a:latin typeface="微软雅黑"/>
                <a:cs typeface="微软雅黑"/>
              </a:rPr>
              <a:t>服务程序，验证结果。将客户端主机（</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系统或</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系统均可）的</a:t>
            </a:r>
            <a:r>
              <a:rPr sz="950" b="1" spc="-95" dirty="0">
                <a:solidFill>
                  <a:srgbClr val="333333"/>
                </a:solidFill>
                <a:latin typeface="Trebuchet MS"/>
                <a:cs typeface="Trebuchet MS"/>
              </a:rPr>
              <a:t>I</a:t>
            </a:r>
            <a:r>
              <a:rPr sz="1200" spc="-330" baseline="34722" dirty="0">
                <a:latin typeface="小哥哥网恋吗"/>
                <a:cs typeface="小哥哥网恋吗"/>
              </a:rPr>
              <a:t>5</a:t>
            </a:r>
            <a:r>
              <a:rPr sz="950" b="1" spc="-345" dirty="0">
                <a:solidFill>
                  <a:srgbClr val="333333"/>
                </a:solidFill>
                <a:latin typeface="Trebuchet MS"/>
                <a:cs typeface="Trebuchet MS"/>
              </a:rPr>
              <a:t>P</a:t>
            </a:r>
            <a:r>
              <a:rPr sz="1200" baseline="34722" dirty="0">
                <a:latin typeface="小哥哥网恋吗"/>
                <a:cs typeface="小哥哥网恋吗"/>
              </a:rPr>
              <a:t>/20 </a:t>
            </a:r>
            <a:r>
              <a:rPr sz="950" b="1" spc="25" dirty="0">
                <a:solidFill>
                  <a:srgbClr val="333333"/>
                </a:solidFill>
                <a:latin typeface="微软雅黑"/>
                <a:cs typeface="微软雅黑"/>
              </a:rPr>
              <a:t>地址分别设置为</a:t>
            </a:r>
            <a:r>
              <a:rPr sz="950" b="1" spc="-20" dirty="0">
                <a:solidFill>
                  <a:srgbClr val="333333"/>
                </a:solidFill>
                <a:latin typeface="Trebuchet MS"/>
                <a:cs typeface="Trebuchet MS"/>
              </a:rPr>
              <a:t>122.71.115.1</a:t>
            </a:r>
            <a:r>
              <a:rPr sz="950" b="1" spc="25" dirty="0">
                <a:solidFill>
                  <a:srgbClr val="333333"/>
                </a:solidFill>
                <a:latin typeface="微软雅黑"/>
                <a:cs typeface="微软雅黑"/>
              </a:rPr>
              <a:t>与</a:t>
            </a:r>
            <a:r>
              <a:rPr sz="950" b="1" spc="-15" dirty="0">
                <a:solidFill>
                  <a:srgbClr val="333333"/>
                </a:solidFill>
                <a:latin typeface="Trebuchet MS"/>
                <a:cs typeface="Trebuchet MS"/>
              </a:rPr>
              <a:t>106.185.25.1</a:t>
            </a:r>
            <a:r>
              <a:rPr sz="950" b="1" spc="-15" dirty="0">
                <a:solidFill>
                  <a:srgbClr val="333333"/>
                </a:solidFill>
                <a:latin typeface="微软雅黑"/>
                <a:cs typeface="微软雅黑"/>
              </a:rPr>
              <a:t>，</a:t>
            </a:r>
            <a:r>
              <a:rPr sz="950" b="1" spc="25" dirty="0">
                <a:solidFill>
                  <a:srgbClr val="333333"/>
                </a:solidFill>
                <a:latin typeface="微软雅黑"/>
                <a:cs typeface="微软雅黑"/>
              </a:rPr>
              <a:t>将</a:t>
            </a:r>
            <a:r>
              <a:rPr sz="950" b="1" spc="105" dirty="0">
                <a:solidFill>
                  <a:srgbClr val="333333"/>
                </a:solidFill>
                <a:latin typeface="Trebuchet MS"/>
                <a:cs typeface="Trebuchet MS"/>
              </a:rPr>
              <a:t>DNS</a:t>
            </a:r>
            <a:r>
              <a:rPr sz="950" b="1" spc="25" dirty="0">
                <a:solidFill>
                  <a:srgbClr val="333333"/>
                </a:solidFill>
                <a:latin typeface="微软雅黑"/>
                <a:cs typeface="微软雅黑"/>
              </a:rPr>
              <a:t>地址分别设置为服务器主机的两个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地址。这</a:t>
            </a:r>
            <a:endParaRPr sz="950">
              <a:latin typeface="微软雅黑"/>
              <a:cs typeface="微软雅黑"/>
            </a:endParaRPr>
          </a:p>
          <a:p>
            <a:pPr marL="38100">
              <a:lnSpc>
                <a:spcPct val="100000"/>
              </a:lnSpc>
              <a:spcBef>
                <a:spcPts val="360"/>
              </a:spcBef>
            </a:pPr>
            <a:r>
              <a:rPr sz="950" b="1" spc="25" dirty="0">
                <a:solidFill>
                  <a:srgbClr val="333333"/>
                </a:solidFill>
                <a:latin typeface="微软雅黑"/>
                <a:cs typeface="微软雅黑"/>
              </a:rPr>
              <a:t>样，当尝试使用</a:t>
            </a:r>
            <a:r>
              <a:rPr sz="950" b="1" spc="65" dirty="0">
                <a:solidFill>
                  <a:srgbClr val="333333"/>
                </a:solidFill>
                <a:latin typeface="Trebuchet MS"/>
                <a:cs typeface="Trebuchet MS"/>
              </a:rPr>
              <a:t>nslookup</a:t>
            </a:r>
            <a:r>
              <a:rPr sz="950" b="1" spc="25" dirty="0">
                <a:solidFill>
                  <a:srgbClr val="333333"/>
                </a:solidFill>
                <a:latin typeface="微软雅黑"/>
                <a:cs typeface="微软雅黑"/>
              </a:rPr>
              <a:t>命令解析域名时就能清晰地看到解析结果，分别如图</a:t>
            </a:r>
            <a:r>
              <a:rPr sz="950" b="1" spc="-10" dirty="0">
                <a:solidFill>
                  <a:srgbClr val="333333"/>
                </a:solidFill>
                <a:latin typeface="Trebuchet MS"/>
                <a:cs typeface="Trebuchet MS"/>
              </a:rPr>
              <a:t>13-14</a:t>
            </a:r>
            <a:r>
              <a:rPr sz="950" b="1" spc="25" dirty="0">
                <a:solidFill>
                  <a:srgbClr val="333333"/>
                </a:solidFill>
                <a:latin typeface="微软雅黑"/>
                <a:cs typeface="微软雅黑"/>
              </a:rPr>
              <a:t>与图</a:t>
            </a:r>
            <a:r>
              <a:rPr sz="950" b="1" spc="-10" dirty="0">
                <a:solidFill>
                  <a:srgbClr val="333333"/>
                </a:solidFill>
                <a:latin typeface="Trebuchet MS"/>
                <a:cs typeface="Trebuchet MS"/>
              </a:rPr>
              <a:t>13-15</a:t>
            </a:r>
            <a:r>
              <a:rPr sz="950" b="1" spc="25" dirty="0">
                <a:solidFill>
                  <a:srgbClr val="333333"/>
                </a:solidFill>
                <a:latin typeface="微软雅黑"/>
                <a:cs typeface="微软雅黑"/>
              </a:rPr>
              <a:t>所示。</a:t>
            </a:r>
            <a:endParaRPr sz="950">
              <a:latin typeface="微软雅黑"/>
              <a:cs typeface="微软雅黑"/>
            </a:endParaRPr>
          </a:p>
        </p:txBody>
      </p:sp>
      <p:pic>
        <p:nvPicPr>
          <p:cNvPr id="4" name="object 4"/>
          <p:cNvPicPr/>
          <p:nvPr/>
        </p:nvPicPr>
        <p:blipFill>
          <a:blip r:embed="rId2" cstate="print"/>
          <a:stretch>
            <a:fillRect/>
          </a:stretch>
        </p:blipFill>
        <p:spPr>
          <a:xfrm>
            <a:off x="959124" y="1035176"/>
            <a:ext cx="5650951" cy="3411535"/>
          </a:xfrm>
          <a:prstGeom prst="rect">
            <a:avLst/>
          </a:prstGeom>
        </p:spPr>
      </p:pic>
      <p:sp>
        <p:nvSpPr>
          <p:cNvPr id="5" name="object 5"/>
          <p:cNvSpPr txBox="1"/>
          <p:nvPr/>
        </p:nvSpPr>
        <p:spPr>
          <a:xfrm>
            <a:off x="946424" y="4548460"/>
            <a:ext cx="214693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13-14</a:t>
            </a:r>
            <a:r>
              <a:rPr sz="950" b="1" spc="150" dirty="0">
                <a:solidFill>
                  <a:srgbClr val="333333"/>
                </a:solidFill>
                <a:latin typeface="Trebuchet MS"/>
                <a:cs typeface="Trebuchet MS"/>
              </a:rPr>
              <a:t> </a:t>
            </a:r>
            <a:r>
              <a:rPr sz="950" b="1" spc="25" dirty="0">
                <a:solidFill>
                  <a:srgbClr val="333333"/>
                </a:solidFill>
                <a:latin typeface="微软雅黑"/>
                <a:cs typeface="微软雅黑"/>
              </a:rPr>
              <a:t>模拟中国用户的域名解析操作</a:t>
            </a:r>
            <a:endParaRPr sz="950">
              <a:latin typeface="微软雅黑"/>
              <a:cs typeface="微软雅黑"/>
            </a:endParaRPr>
          </a:p>
        </p:txBody>
      </p:sp>
      <p:pic>
        <p:nvPicPr>
          <p:cNvPr id="6" name="object 6"/>
          <p:cNvPicPr/>
          <p:nvPr/>
        </p:nvPicPr>
        <p:blipFill>
          <a:blip r:embed="rId3" cstate="print"/>
          <a:stretch>
            <a:fillRect/>
          </a:stretch>
        </p:blipFill>
        <p:spPr>
          <a:xfrm>
            <a:off x="959124" y="4828032"/>
            <a:ext cx="5650951" cy="3535417"/>
          </a:xfrm>
          <a:prstGeom prst="rect">
            <a:avLst/>
          </a:prstGeom>
        </p:spPr>
      </p:pic>
      <p:sp>
        <p:nvSpPr>
          <p:cNvPr id="7" name="object 7"/>
          <p:cNvSpPr txBox="1"/>
          <p:nvPr/>
        </p:nvSpPr>
        <p:spPr>
          <a:xfrm>
            <a:off x="946424" y="8465055"/>
            <a:ext cx="5520690" cy="15271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13-15</a:t>
            </a:r>
            <a:r>
              <a:rPr sz="950" b="1" spc="-35" dirty="0">
                <a:solidFill>
                  <a:srgbClr val="333333"/>
                </a:solidFill>
                <a:latin typeface="Trebuchet MS"/>
                <a:cs typeface="Trebuchet MS"/>
              </a:rPr>
              <a:t> </a:t>
            </a:r>
            <a:r>
              <a:rPr sz="950" b="1" spc="25" dirty="0">
                <a:solidFill>
                  <a:srgbClr val="333333"/>
                </a:solidFill>
                <a:latin typeface="微软雅黑"/>
                <a:cs typeface="微软雅黑"/>
              </a:rPr>
              <a:t>模拟美国用户的域名解析</a:t>
            </a:r>
            <a:endParaRPr sz="950">
              <a:latin typeface="微软雅黑"/>
              <a:cs typeface="微软雅黑"/>
            </a:endParaRPr>
          </a:p>
          <a:p>
            <a:pPr marL="12700" marR="2703830">
              <a:lnSpc>
                <a:spcPts val="2330"/>
              </a:lnSpc>
              <a:spcBef>
                <a:spcPts val="195"/>
              </a:spcBef>
            </a:pPr>
            <a:r>
              <a:rPr sz="950" b="1" spc="25" dirty="0">
                <a:solidFill>
                  <a:srgbClr val="333333"/>
                </a:solidFill>
                <a:latin typeface="微软雅黑"/>
                <a:cs typeface="微软雅黑"/>
              </a:rPr>
              <a:t>恭喜！又学完了一个新章节，休息一下继续学习吧</a:t>
            </a:r>
            <a:r>
              <a:rPr sz="950" b="1" dirty="0">
                <a:solidFill>
                  <a:srgbClr val="333333"/>
                </a:solidFill>
                <a:latin typeface="Trebuchet MS"/>
                <a:cs typeface="Trebuchet MS"/>
              </a:rPr>
              <a:t>~ </a:t>
            </a: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83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4"/>
              </a:rPr>
              <a:t>htt</a:t>
            </a:r>
            <a:r>
              <a:rPr sz="950" b="1" spc="40" dirty="0">
                <a:solidFill>
                  <a:srgbClr val="4183C4"/>
                </a:solidFill>
                <a:latin typeface="Trebuchet MS"/>
                <a:cs typeface="Trebuchet MS"/>
                <a:hlinkClick r:id="rId4"/>
              </a:rPr>
              <a:t>p</a:t>
            </a:r>
            <a:r>
              <a:rPr sz="950" b="1" u="sng" spc="40" dirty="0">
                <a:solidFill>
                  <a:srgbClr val="4183C4"/>
                </a:solidFill>
                <a:uFill>
                  <a:solidFill>
                    <a:srgbClr val="4183C4"/>
                  </a:solidFill>
                </a:uFill>
                <a:latin typeface="Trebuchet MS"/>
                <a:cs typeface="Trebuchet MS"/>
                <a:hlinkClick r:id="rId4"/>
              </a:rPr>
              <a:t>s://www.linuxprobe.com/club</a:t>
            </a:r>
            <a:endParaRPr sz="950">
              <a:latin typeface="Trebuchet MS"/>
              <a:cs typeface="Trebuchet MS"/>
            </a:endParaRPr>
          </a:p>
        </p:txBody>
      </p:sp>
      <p:sp>
        <p:nvSpPr>
          <p:cNvPr id="8" name="object 8"/>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228</a:t>
            </a:fld>
            <a:endParaRPr sz="800">
              <a:latin typeface="小哥哥网恋吗"/>
              <a:cs typeface="小哥哥网恋吗"/>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68374"/>
            <a:ext cx="38735" cy="381000"/>
          </a:xfrm>
          <a:custGeom>
            <a:avLst/>
            <a:gdLst/>
            <a:ahLst/>
            <a:cxnLst/>
            <a:rect l="l" t="t" r="r" b="b"/>
            <a:pathLst>
              <a:path w="38734" h="381000">
                <a:moveTo>
                  <a:pt x="38117" y="381004"/>
                </a:moveTo>
                <a:lnTo>
                  <a:pt x="0" y="381004"/>
                </a:lnTo>
                <a:lnTo>
                  <a:pt x="0" y="0"/>
                </a:lnTo>
                <a:lnTo>
                  <a:pt x="38117" y="0"/>
                </a:lnTo>
                <a:lnTo>
                  <a:pt x="38117" y="381004"/>
                </a:lnTo>
                <a:close/>
              </a:path>
            </a:pathLst>
          </a:custGeom>
          <a:solidFill>
            <a:srgbClr val="DEE1E4"/>
          </a:solidFill>
        </p:spPr>
        <p:txBody>
          <a:bodyPr wrap="square" lIns="0" tIns="0" rIns="0" bIns="0" rtlCol="0"/>
          <a:lstStyle/>
          <a:p>
            <a:endParaRPr/>
          </a:p>
        </p:txBody>
      </p:sp>
      <p:sp>
        <p:nvSpPr>
          <p:cNvPr id="3" name="object 3"/>
          <p:cNvSpPr txBox="1"/>
          <p:nvPr/>
        </p:nvSpPr>
        <p:spPr>
          <a:xfrm>
            <a:off x="1127483" y="332704"/>
            <a:ext cx="5266690" cy="407034"/>
          </a:xfrm>
          <a:prstGeom prst="rect">
            <a:avLst/>
          </a:prstGeom>
        </p:spPr>
        <p:txBody>
          <a:bodyPr vert="horz" wrap="square" lIns="0" tIns="12065" rIns="0" bIns="0" rtlCol="0">
            <a:spAutoFit/>
          </a:bodyPr>
          <a:lstStyle/>
          <a:p>
            <a:pPr marL="12700" marR="5080">
              <a:lnSpc>
                <a:spcPct val="131600"/>
              </a:lnSpc>
              <a:spcBef>
                <a:spcPts val="9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p:txBody>
      </p:sp>
      <p:sp>
        <p:nvSpPr>
          <p:cNvPr id="4" name="object 4"/>
          <p:cNvSpPr/>
          <p:nvPr/>
        </p:nvSpPr>
        <p:spPr>
          <a:xfrm>
            <a:off x="1092536" y="9792816"/>
            <a:ext cx="48260" cy="48260"/>
          </a:xfrm>
          <a:custGeom>
            <a:avLst/>
            <a:gdLst/>
            <a:ahLst/>
            <a:cxnLst/>
            <a:rect l="l" t="t" r="r" b="b"/>
            <a:pathLst>
              <a:path w="48259" h="48259">
                <a:moveTo>
                  <a:pt x="23823" y="47647"/>
                </a:moveTo>
                <a:lnTo>
                  <a:pt x="0" y="26796"/>
                </a:lnTo>
                <a:lnTo>
                  <a:pt x="0" y="20545"/>
                </a:lnTo>
                <a:lnTo>
                  <a:pt x="20659" y="0"/>
                </a:lnTo>
                <a:lnTo>
                  <a:pt x="26987" y="0"/>
                </a:lnTo>
                <a:lnTo>
                  <a:pt x="47647" y="20545"/>
                </a:lnTo>
                <a:lnTo>
                  <a:pt x="47647" y="23823"/>
                </a:lnTo>
                <a:lnTo>
                  <a:pt x="47647" y="26796"/>
                </a:lnTo>
                <a:lnTo>
                  <a:pt x="26987" y="47494"/>
                </a:lnTo>
                <a:lnTo>
                  <a:pt x="23823" y="47647"/>
                </a:lnTo>
                <a:close/>
              </a:path>
            </a:pathLst>
          </a:custGeom>
          <a:solidFill>
            <a:srgbClr val="333333"/>
          </a:solidFill>
        </p:spPr>
        <p:txBody>
          <a:bodyPr wrap="square" lIns="0" tIns="0" rIns="0" bIns="0" rtlCol="0"/>
          <a:lstStyle/>
          <a:p>
            <a:endParaRPr/>
          </a:p>
        </p:txBody>
      </p:sp>
      <p:sp>
        <p:nvSpPr>
          <p:cNvPr id="5" name="object 5"/>
          <p:cNvSpPr/>
          <p:nvPr/>
        </p:nvSpPr>
        <p:spPr>
          <a:xfrm>
            <a:off x="1092536" y="9983406"/>
            <a:ext cx="48260" cy="48260"/>
          </a:xfrm>
          <a:custGeom>
            <a:avLst/>
            <a:gdLst/>
            <a:ahLst/>
            <a:cxnLst/>
            <a:rect l="l" t="t" r="r" b="b"/>
            <a:pathLst>
              <a:path w="48259" h="48259">
                <a:moveTo>
                  <a:pt x="23823" y="47647"/>
                </a:moveTo>
                <a:lnTo>
                  <a:pt x="20659" y="47494"/>
                </a:lnTo>
                <a:lnTo>
                  <a:pt x="17629" y="46903"/>
                </a:lnTo>
                <a:lnTo>
                  <a:pt x="14703" y="45560"/>
                </a:lnTo>
                <a:lnTo>
                  <a:pt x="11787" y="44369"/>
                </a:lnTo>
                <a:lnTo>
                  <a:pt x="0" y="26796"/>
                </a:lnTo>
                <a:lnTo>
                  <a:pt x="0" y="20402"/>
                </a:lnTo>
                <a:lnTo>
                  <a:pt x="20659" y="0"/>
                </a:lnTo>
                <a:lnTo>
                  <a:pt x="26987" y="0"/>
                </a:lnTo>
                <a:lnTo>
                  <a:pt x="47647" y="20402"/>
                </a:lnTo>
                <a:lnTo>
                  <a:pt x="47647" y="23823"/>
                </a:lnTo>
                <a:lnTo>
                  <a:pt x="47647" y="26796"/>
                </a:lnTo>
                <a:lnTo>
                  <a:pt x="32943" y="45560"/>
                </a:lnTo>
                <a:lnTo>
                  <a:pt x="30017" y="46903"/>
                </a:lnTo>
                <a:lnTo>
                  <a:pt x="26987" y="47494"/>
                </a:lnTo>
                <a:lnTo>
                  <a:pt x="23823" y="47647"/>
                </a:lnTo>
                <a:close/>
              </a:path>
            </a:pathLst>
          </a:custGeom>
          <a:solidFill>
            <a:srgbClr val="333333"/>
          </a:solidFill>
        </p:spPr>
        <p:txBody>
          <a:bodyPr wrap="square" lIns="0" tIns="0" rIns="0" bIns="0" rtlCol="0"/>
          <a:lstStyle/>
          <a:p>
            <a:endParaRPr/>
          </a:p>
        </p:txBody>
      </p:sp>
      <p:sp>
        <p:nvSpPr>
          <p:cNvPr id="6" name="object 6"/>
          <p:cNvSpPr/>
          <p:nvPr/>
        </p:nvSpPr>
        <p:spPr>
          <a:xfrm>
            <a:off x="1092536" y="10173994"/>
            <a:ext cx="48260" cy="48260"/>
          </a:xfrm>
          <a:custGeom>
            <a:avLst/>
            <a:gdLst/>
            <a:ahLst/>
            <a:cxnLst/>
            <a:rect l="l" t="t" r="r" b="b"/>
            <a:pathLst>
              <a:path w="48259" h="48259">
                <a:moveTo>
                  <a:pt x="23823" y="47647"/>
                </a:moveTo>
                <a:lnTo>
                  <a:pt x="20659" y="47494"/>
                </a:lnTo>
                <a:lnTo>
                  <a:pt x="17629" y="46903"/>
                </a:lnTo>
                <a:lnTo>
                  <a:pt x="14703" y="45560"/>
                </a:lnTo>
                <a:lnTo>
                  <a:pt x="11787" y="44369"/>
                </a:lnTo>
                <a:lnTo>
                  <a:pt x="0" y="26949"/>
                </a:lnTo>
                <a:lnTo>
                  <a:pt x="0" y="20402"/>
                </a:lnTo>
                <a:lnTo>
                  <a:pt x="600" y="17276"/>
                </a:lnTo>
                <a:lnTo>
                  <a:pt x="3020" y="11616"/>
                </a:lnTo>
                <a:lnTo>
                  <a:pt x="4745" y="9081"/>
                </a:lnTo>
                <a:lnTo>
                  <a:pt x="6975" y="6851"/>
                </a:lnTo>
                <a:lnTo>
                  <a:pt x="9214" y="4469"/>
                </a:lnTo>
                <a:lnTo>
                  <a:pt x="11787" y="2677"/>
                </a:lnTo>
                <a:lnTo>
                  <a:pt x="17629" y="590"/>
                </a:lnTo>
                <a:lnTo>
                  <a:pt x="20659" y="0"/>
                </a:lnTo>
                <a:lnTo>
                  <a:pt x="26987" y="0"/>
                </a:lnTo>
                <a:lnTo>
                  <a:pt x="30017" y="590"/>
                </a:lnTo>
                <a:lnTo>
                  <a:pt x="32943" y="1782"/>
                </a:lnTo>
                <a:lnTo>
                  <a:pt x="35859" y="2830"/>
                </a:lnTo>
                <a:lnTo>
                  <a:pt x="38432" y="4469"/>
                </a:lnTo>
                <a:lnTo>
                  <a:pt x="40671" y="6851"/>
                </a:lnTo>
                <a:lnTo>
                  <a:pt x="42901" y="9081"/>
                </a:lnTo>
                <a:lnTo>
                  <a:pt x="44626" y="11616"/>
                </a:lnTo>
                <a:lnTo>
                  <a:pt x="47046" y="17276"/>
                </a:lnTo>
                <a:lnTo>
                  <a:pt x="47647" y="20402"/>
                </a:lnTo>
                <a:lnTo>
                  <a:pt x="47647" y="23823"/>
                </a:lnTo>
                <a:lnTo>
                  <a:pt x="47647" y="26949"/>
                </a:lnTo>
                <a:lnTo>
                  <a:pt x="32943" y="45560"/>
                </a:lnTo>
                <a:lnTo>
                  <a:pt x="30017" y="46903"/>
                </a:lnTo>
                <a:lnTo>
                  <a:pt x="26987" y="47494"/>
                </a:lnTo>
                <a:lnTo>
                  <a:pt x="23823" y="47647"/>
                </a:lnTo>
                <a:close/>
              </a:path>
            </a:pathLst>
          </a:custGeom>
          <a:solidFill>
            <a:srgbClr val="333333"/>
          </a:solidFill>
        </p:spPr>
        <p:txBody>
          <a:bodyPr wrap="square" lIns="0" tIns="0" rIns="0" bIns="0" rtlCol="0"/>
          <a:lstStyle/>
          <a:p>
            <a:endParaRPr/>
          </a:p>
        </p:txBody>
      </p:sp>
      <p:sp>
        <p:nvSpPr>
          <p:cNvPr id="7" name="object 7"/>
          <p:cNvSpPr txBox="1"/>
          <p:nvPr/>
        </p:nvSpPr>
        <p:spPr>
          <a:xfrm>
            <a:off x="946424" y="851071"/>
            <a:ext cx="5641340" cy="942721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207645" indent="-195580">
              <a:lnSpc>
                <a:spcPct val="100000"/>
              </a:lnSpc>
              <a:buSzPct val="89473"/>
              <a:buAutoNum type="arabicPeriod"/>
              <a:tabLst>
                <a:tab pos="208279" algn="l"/>
              </a:tabLst>
            </a:pPr>
            <a:r>
              <a:rPr sz="950" b="1" spc="105" dirty="0">
                <a:solidFill>
                  <a:srgbClr val="333333"/>
                </a:solidFill>
                <a:latin typeface="Trebuchet MS"/>
                <a:cs typeface="Trebuchet MS"/>
              </a:rPr>
              <a:t>DNS</a:t>
            </a:r>
            <a:r>
              <a:rPr sz="950" b="1" spc="25" dirty="0">
                <a:solidFill>
                  <a:srgbClr val="333333"/>
                </a:solidFill>
                <a:latin typeface="微软雅黑"/>
                <a:cs typeface="微软雅黑"/>
              </a:rPr>
              <a:t>技术提供的三种类型的服务器分别是什么？</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a:t>
            </a:r>
            <a:r>
              <a:rPr sz="950" b="1" spc="105" dirty="0">
                <a:solidFill>
                  <a:srgbClr val="333333"/>
                </a:solidFill>
                <a:latin typeface="Trebuchet MS"/>
                <a:cs typeface="Trebuchet MS"/>
              </a:rPr>
              <a:t>DNS</a:t>
            </a:r>
            <a:r>
              <a:rPr sz="950" b="1" spc="25" dirty="0">
                <a:solidFill>
                  <a:srgbClr val="333333"/>
                </a:solidFill>
                <a:latin typeface="微软雅黑"/>
                <a:cs typeface="微软雅黑"/>
              </a:rPr>
              <a:t>主服务器、</a:t>
            </a:r>
            <a:r>
              <a:rPr sz="950" b="1" spc="105" dirty="0">
                <a:solidFill>
                  <a:srgbClr val="333333"/>
                </a:solidFill>
                <a:latin typeface="Trebuchet MS"/>
                <a:cs typeface="Trebuchet MS"/>
              </a:rPr>
              <a:t>DNS</a:t>
            </a:r>
            <a:r>
              <a:rPr sz="950" b="1" spc="25" dirty="0">
                <a:solidFill>
                  <a:srgbClr val="333333"/>
                </a:solidFill>
                <a:latin typeface="微软雅黑"/>
                <a:cs typeface="微软雅黑"/>
              </a:rPr>
              <a:t>从服务器与</a:t>
            </a:r>
            <a:r>
              <a:rPr sz="950" b="1" spc="105" dirty="0">
                <a:solidFill>
                  <a:srgbClr val="333333"/>
                </a:solidFill>
                <a:latin typeface="Trebuchet MS"/>
                <a:cs typeface="Trebuchet MS"/>
              </a:rPr>
              <a:t>DNS</a:t>
            </a:r>
            <a:r>
              <a:rPr sz="950" b="1" spc="25" dirty="0">
                <a:solidFill>
                  <a:srgbClr val="333333"/>
                </a:solidFill>
                <a:latin typeface="微软雅黑"/>
                <a:cs typeface="微软雅黑"/>
              </a:rPr>
              <a:t>缓存服务器。</a:t>
            </a:r>
            <a:endParaRPr sz="950">
              <a:latin typeface="微软雅黑"/>
              <a:cs typeface="微软雅黑"/>
            </a:endParaRPr>
          </a:p>
          <a:p>
            <a:pPr marL="12700" marR="1448435">
              <a:lnSpc>
                <a:spcPct val="197400"/>
              </a:lnSpc>
              <a:spcBef>
                <a:spcPts val="75"/>
              </a:spcBef>
              <a:buSzPct val="89473"/>
              <a:buAutoNum type="arabicPeriod" startAt="2"/>
              <a:tabLst>
                <a:tab pos="208279" algn="l"/>
              </a:tabLst>
            </a:pPr>
            <a:r>
              <a:rPr sz="950" b="1" spc="105" dirty="0">
                <a:solidFill>
                  <a:srgbClr val="333333"/>
                </a:solidFill>
                <a:latin typeface="Trebuchet MS"/>
                <a:cs typeface="Trebuchet MS"/>
              </a:rPr>
              <a:t>DNS</a:t>
            </a:r>
            <a:r>
              <a:rPr sz="950" b="1" spc="20" dirty="0">
                <a:solidFill>
                  <a:srgbClr val="333333"/>
                </a:solidFill>
                <a:latin typeface="微软雅黑"/>
                <a:cs typeface="微软雅黑"/>
              </a:rPr>
              <a:t>服务器之间传输区域数据文件时，使用的是递归查询还是迭代查询？ </a:t>
            </a:r>
            <a:r>
              <a:rPr sz="950" b="1" spc="25" dirty="0">
                <a:solidFill>
                  <a:srgbClr val="333333"/>
                </a:solidFill>
                <a:latin typeface="微软雅黑"/>
                <a:cs typeface="微软雅黑"/>
              </a:rPr>
              <a:t>答</a:t>
            </a:r>
            <a:r>
              <a:rPr sz="950" b="1" spc="85" dirty="0">
                <a:solidFill>
                  <a:srgbClr val="333333"/>
                </a:solidFill>
                <a:latin typeface="微软雅黑"/>
                <a:cs typeface="微软雅黑"/>
              </a:rPr>
              <a:t>：</a:t>
            </a:r>
            <a:r>
              <a:rPr sz="950" b="1" spc="85" dirty="0">
                <a:solidFill>
                  <a:srgbClr val="333333"/>
                </a:solidFill>
                <a:latin typeface="Trebuchet MS"/>
                <a:cs typeface="Trebuchet MS"/>
              </a:rPr>
              <a:t>DNS</a:t>
            </a:r>
            <a:r>
              <a:rPr sz="950" b="1" spc="25" dirty="0">
                <a:solidFill>
                  <a:srgbClr val="333333"/>
                </a:solidFill>
                <a:latin typeface="微软雅黑"/>
                <a:cs typeface="微软雅黑"/>
              </a:rPr>
              <a:t>服务器之间是迭代查询，用户与</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服务器之间是递归查询。</a:t>
            </a:r>
            <a:endParaRPr sz="950">
              <a:latin typeface="微软雅黑"/>
              <a:cs typeface="微软雅黑"/>
            </a:endParaRPr>
          </a:p>
          <a:p>
            <a:pPr marL="207645" indent="-195580">
              <a:lnSpc>
                <a:spcPct val="100000"/>
              </a:lnSpc>
              <a:spcBef>
                <a:spcPts val="1110"/>
              </a:spcBef>
              <a:buSzPct val="89473"/>
              <a:buFont typeface="Trebuchet MS"/>
              <a:buAutoNum type="arabicPeriod" startAt="2"/>
              <a:tabLst>
                <a:tab pos="208279" algn="l"/>
              </a:tabLst>
            </a:pPr>
            <a:r>
              <a:rPr sz="950" b="1" spc="25" dirty="0">
                <a:solidFill>
                  <a:srgbClr val="333333"/>
                </a:solidFill>
                <a:latin typeface="微软雅黑"/>
                <a:cs typeface="微软雅黑"/>
              </a:rPr>
              <a:t>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系统中使用</a:t>
            </a:r>
            <a:r>
              <a:rPr sz="950" b="1" spc="60" dirty="0">
                <a:solidFill>
                  <a:srgbClr val="333333"/>
                </a:solidFill>
                <a:latin typeface="Trebuchet MS"/>
                <a:cs typeface="Trebuchet MS"/>
              </a:rPr>
              <a:t>Bind</a:t>
            </a:r>
            <a:r>
              <a:rPr sz="950" b="1" spc="25" dirty="0">
                <a:solidFill>
                  <a:srgbClr val="333333"/>
                </a:solidFill>
                <a:latin typeface="微软雅黑"/>
                <a:cs typeface="微软雅黑"/>
              </a:rPr>
              <a:t>服务程序部署</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服务时，为什么推荐安装</a:t>
            </a:r>
            <a:r>
              <a:rPr sz="950" b="1" spc="50" dirty="0">
                <a:solidFill>
                  <a:srgbClr val="333333"/>
                </a:solidFill>
                <a:latin typeface="Trebuchet MS"/>
                <a:cs typeface="Trebuchet MS"/>
              </a:rPr>
              <a:t>chroot</a:t>
            </a:r>
            <a:r>
              <a:rPr sz="950" b="1" spc="25" dirty="0">
                <a:solidFill>
                  <a:srgbClr val="333333"/>
                </a:solidFill>
                <a:latin typeface="微软雅黑"/>
                <a:cs typeface="微软雅黑"/>
              </a:rPr>
              <a:t>插件？</a:t>
            </a:r>
            <a:endParaRPr sz="950">
              <a:latin typeface="微软雅黑"/>
              <a:cs typeface="微软雅黑"/>
            </a:endParaRPr>
          </a:p>
          <a:p>
            <a:pPr>
              <a:lnSpc>
                <a:spcPct val="100000"/>
              </a:lnSpc>
              <a:spcBef>
                <a:spcPts val="80"/>
              </a:spcBef>
              <a:buClr>
                <a:srgbClr val="333333"/>
              </a:buClr>
              <a:buFont typeface="Trebuchet MS"/>
              <a:buAutoNum type="arabicPeriod" startAt="2"/>
            </a:pPr>
            <a:endParaRPr sz="600">
              <a:latin typeface="微软雅黑"/>
              <a:cs typeface="微软雅黑"/>
            </a:endParaRPr>
          </a:p>
          <a:p>
            <a:pPr marL="12700">
              <a:lnSpc>
                <a:spcPct val="100000"/>
              </a:lnSpc>
            </a:pPr>
            <a:r>
              <a:rPr sz="950" b="1" spc="25" dirty="0">
                <a:solidFill>
                  <a:srgbClr val="333333"/>
                </a:solidFill>
                <a:latin typeface="微软雅黑"/>
                <a:cs typeface="微软雅黑"/>
              </a:rPr>
              <a:t>答：能有效地限制</a:t>
            </a:r>
            <a:r>
              <a:rPr sz="950" b="1" spc="60" dirty="0">
                <a:solidFill>
                  <a:srgbClr val="333333"/>
                </a:solidFill>
                <a:latin typeface="Trebuchet MS"/>
                <a:cs typeface="Trebuchet MS"/>
              </a:rPr>
              <a:t>Bind</a:t>
            </a:r>
            <a:r>
              <a:rPr sz="950" b="1" spc="25" dirty="0">
                <a:solidFill>
                  <a:srgbClr val="333333"/>
                </a:solidFill>
                <a:latin typeface="微软雅黑"/>
                <a:cs typeface="微软雅黑"/>
              </a:rPr>
              <a:t>服务程序仅能对自身的配置文件进行操作，以确保整个服务器的安全。</a:t>
            </a:r>
            <a:endParaRPr sz="950">
              <a:latin typeface="微软雅黑"/>
              <a:cs typeface="微软雅黑"/>
            </a:endParaRPr>
          </a:p>
          <a:p>
            <a:pPr marL="207645" indent="-195580">
              <a:lnSpc>
                <a:spcPct val="100000"/>
              </a:lnSpc>
              <a:spcBef>
                <a:spcPts val="1110"/>
              </a:spcBef>
              <a:buSzPct val="89473"/>
              <a:buFont typeface="Trebuchet MS"/>
              <a:buAutoNum type="arabicPeriod" startAt="4"/>
              <a:tabLst>
                <a:tab pos="208279" algn="l"/>
              </a:tabLst>
            </a:pPr>
            <a:r>
              <a:rPr sz="950" b="1" spc="25" dirty="0">
                <a:solidFill>
                  <a:srgbClr val="333333"/>
                </a:solidFill>
                <a:latin typeface="微软雅黑"/>
                <a:cs typeface="微软雅黑"/>
              </a:rPr>
              <a:t>在</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服务中，正向解析和反向解析的作用是什么？</a:t>
            </a:r>
            <a:endParaRPr sz="950">
              <a:latin typeface="微软雅黑"/>
              <a:cs typeface="微软雅黑"/>
            </a:endParaRPr>
          </a:p>
          <a:p>
            <a:pPr marL="12700" marR="55880">
              <a:lnSpc>
                <a:spcPct val="131600"/>
              </a:lnSpc>
              <a:spcBef>
                <a:spcPts val="830"/>
              </a:spcBef>
            </a:pPr>
            <a:r>
              <a:rPr sz="950" b="1" spc="25" dirty="0">
                <a:solidFill>
                  <a:srgbClr val="333333"/>
                </a:solidFill>
                <a:latin typeface="微软雅黑"/>
                <a:cs typeface="微软雅黑"/>
              </a:rPr>
              <a:t>答：正向解析是将指定的域名转换为</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地址，而反向解析则是将</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地址转换为域名。正向解析模式更为 </a:t>
            </a:r>
            <a:r>
              <a:rPr sz="950" b="1" spc="25" dirty="0">
                <a:solidFill>
                  <a:srgbClr val="333333"/>
                </a:solidFill>
                <a:latin typeface="微软雅黑"/>
                <a:cs typeface="微软雅黑"/>
              </a:rPr>
              <a:t>常用。</a:t>
            </a:r>
            <a:endParaRPr sz="950">
              <a:latin typeface="微软雅黑"/>
              <a:cs typeface="微软雅黑"/>
            </a:endParaRPr>
          </a:p>
          <a:p>
            <a:pPr marL="207645" indent="-195580">
              <a:lnSpc>
                <a:spcPct val="100000"/>
              </a:lnSpc>
              <a:spcBef>
                <a:spcPts val="1110"/>
              </a:spcBef>
              <a:buSzPct val="89473"/>
              <a:buFont typeface="Trebuchet MS"/>
              <a:buAutoNum type="arabicPeriod" startAt="5"/>
              <a:tabLst>
                <a:tab pos="208279" algn="l"/>
              </a:tabLst>
            </a:pPr>
            <a:r>
              <a:rPr sz="950" b="1" spc="25" dirty="0">
                <a:solidFill>
                  <a:srgbClr val="333333"/>
                </a:solidFill>
                <a:latin typeface="微软雅黑"/>
                <a:cs typeface="微软雅黑"/>
              </a:rPr>
              <a:t>是否可以限制使用</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域名解析服务的主机？如何限制？</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答：是的，修改主配置文件中第</a:t>
            </a:r>
            <a:r>
              <a:rPr sz="950" b="1" dirty="0">
                <a:solidFill>
                  <a:srgbClr val="333333"/>
                </a:solidFill>
                <a:latin typeface="Trebuchet MS"/>
                <a:cs typeface="Trebuchet MS"/>
              </a:rPr>
              <a:t>17</a:t>
            </a:r>
            <a:r>
              <a:rPr sz="950" b="1" spc="25" dirty="0">
                <a:solidFill>
                  <a:srgbClr val="333333"/>
                </a:solidFill>
                <a:latin typeface="微软雅黑"/>
                <a:cs typeface="微软雅黑"/>
              </a:rPr>
              <a:t>行的</a:t>
            </a:r>
            <a:r>
              <a:rPr sz="950" b="1" spc="45" dirty="0">
                <a:solidFill>
                  <a:srgbClr val="333333"/>
                </a:solidFill>
                <a:latin typeface="Trebuchet MS"/>
                <a:cs typeface="Trebuchet MS"/>
              </a:rPr>
              <a:t>allow-query</a:t>
            </a:r>
            <a:r>
              <a:rPr sz="950" b="1" spc="25" dirty="0">
                <a:solidFill>
                  <a:srgbClr val="333333"/>
                </a:solidFill>
                <a:latin typeface="微软雅黑"/>
                <a:cs typeface="微软雅黑"/>
              </a:rPr>
              <a:t>参数即可。</a:t>
            </a:r>
            <a:endParaRPr sz="950">
              <a:latin typeface="微软雅黑"/>
              <a:cs typeface="微软雅黑"/>
            </a:endParaRPr>
          </a:p>
          <a:p>
            <a:pPr>
              <a:lnSpc>
                <a:spcPct val="100000"/>
              </a:lnSpc>
              <a:spcBef>
                <a:spcPts val="80"/>
              </a:spcBef>
            </a:pPr>
            <a:endParaRPr sz="600">
              <a:latin typeface="微软雅黑"/>
              <a:cs typeface="微软雅黑"/>
            </a:endParaRPr>
          </a:p>
          <a:p>
            <a:pPr marL="207645" indent="-195580">
              <a:lnSpc>
                <a:spcPct val="100000"/>
              </a:lnSpc>
              <a:buSzPct val="89473"/>
              <a:buFont typeface="Trebuchet MS"/>
              <a:buAutoNum type="arabicPeriod" startAt="6"/>
              <a:tabLst>
                <a:tab pos="208279" algn="l"/>
              </a:tabLst>
            </a:pPr>
            <a:r>
              <a:rPr sz="950" b="1" spc="25" dirty="0">
                <a:solidFill>
                  <a:srgbClr val="333333"/>
                </a:solidFill>
                <a:latin typeface="微软雅黑"/>
                <a:cs typeface="微软雅黑"/>
              </a:rPr>
              <a:t>部署</a:t>
            </a:r>
            <a:r>
              <a:rPr sz="950" b="1" spc="105" dirty="0">
                <a:solidFill>
                  <a:srgbClr val="333333"/>
                </a:solidFill>
                <a:latin typeface="Trebuchet MS"/>
                <a:cs typeface="Trebuchet MS"/>
              </a:rPr>
              <a:t>DNS</a:t>
            </a:r>
            <a:r>
              <a:rPr sz="950" b="1" spc="25" dirty="0">
                <a:solidFill>
                  <a:srgbClr val="333333"/>
                </a:solidFill>
                <a:latin typeface="微软雅黑"/>
                <a:cs typeface="微软雅黑"/>
              </a:rPr>
              <a:t>从服务器的作用是什么？</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答：部署从服务器可以减轻主服务器的负载压力，还可以提升用户的查询效率。</a:t>
            </a:r>
            <a:endParaRPr sz="950">
              <a:latin typeface="微软雅黑"/>
              <a:cs typeface="微软雅黑"/>
            </a:endParaRPr>
          </a:p>
          <a:p>
            <a:pPr marL="12700" marR="63500">
              <a:lnSpc>
                <a:spcPct val="131600"/>
              </a:lnSpc>
              <a:spcBef>
                <a:spcPts val="750"/>
              </a:spcBef>
              <a:buSzPct val="89473"/>
              <a:buFont typeface="Trebuchet MS"/>
              <a:buAutoNum type="arabicPeriod" startAt="7"/>
              <a:tabLst>
                <a:tab pos="208279" algn="l"/>
              </a:tabLst>
            </a:pPr>
            <a:r>
              <a:rPr sz="950" b="1" spc="25" dirty="0">
                <a:solidFill>
                  <a:srgbClr val="333333"/>
                </a:solidFill>
                <a:latin typeface="微软雅黑"/>
                <a:cs typeface="微软雅黑"/>
              </a:rPr>
              <a:t>当用户与</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服务器之间传输数据配置文件时，是否可以使用</a:t>
            </a:r>
            <a:r>
              <a:rPr sz="950" b="1" spc="40" dirty="0">
                <a:solidFill>
                  <a:srgbClr val="333333"/>
                </a:solidFill>
                <a:latin typeface="Trebuchet MS"/>
                <a:cs typeface="Trebuchet MS"/>
              </a:rPr>
              <a:t>TSIG</a:t>
            </a:r>
            <a:r>
              <a:rPr sz="950" b="1" spc="20" dirty="0">
                <a:solidFill>
                  <a:srgbClr val="333333"/>
                </a:solidFill>
                <a:latin typeface="微软雅黑"/>
                <a:cs typeface="微软雅黑"/>
              </a:rPr>
              <a:t>加密机制来确保文件内容不被篡 </a:t>
            </a:r>
            <a:r>
              <a:rPr sz="950" b="1" spc="25" dirty="0">
                <a:solidFill>
                  <a:srgbClr val="333333"/>
                </a:solidFill>
                <a:latin typeface="微软雅黑"/>
                <a:cs typeface="微软雅黑"/>
              </a:rPr>
              <a:t>改？</a:t>
            </a:r>
            <a:endParaRPr sz="950">
              <a:latin typeface="微软雅黑"/>
              <a:cs typeface="微软雅黑"/>
            </a:endParaRPr>
          </a:p>
          <a:p>
            <a:pPr>
              <a:lnSpc>
                <a:spcPct val="100000"/>
              </a:lnSpc>
              <a:spcBef>
                <a:spcPts val="80"/>
              </a:spcBef>
              <a:buClr>
                <a:srgbClr val="333333"/>
              </a:buClr>
              <a:buFont typeface="Trebuchet MS"/>
              <a:buAutoNum type="arabicPeriod" startAt="7"/>
            </a:pPr>
            <a:endParaRPr sz="600">
              <a:latin typeface="微软雅黑"/>
              <a:cs typeface="微软雅黑"/>
            </a:endParaRPr>
          </a:p>
          <a:p>
            <a:pPr marL="12700">
              <a:lnSpc>
                <a:spcPct val="100000"/>
              </a:lnSpc>
            </a:pPr>
            <a:r>
              <a:rPr sz="950" b="1" spc="25" dirty="0">
                <a:solidFill>
                  <a:srgbClr val="333333"/>
                </a:solidFill>
                <a:latin typeface="微软雅黑"/>
                <a:cs typeface="微软雅黑"/>
              </a:rPr>
              <a:t>答：不能，</a:t>
            </a:r>
            <a:r>
              <a:rPr sz="950" b="1" spc="40" dirty="0">
                <a:solidFill>
                  <a:srgbClr val="333333"/>
                </a:solidFill>
                <a:latin typeface="Trebuchet MS"/>
                <a:cs typeface="Trebuchet MS"/>
              </a:rPr>
              <a:t>TSIG</a:t>
            </a:r>
            <a:r>
              <a:rPr sz="950" b="1" spc="25" dirty="0">
                <a:solidFill>
                  <a:srgbClr val="333333"/>
                </a:solidFill>
                <a:latin typeface="微软雅黑"/>
                <a:cs typeface="微软雅黑"/>
              </a:rPr>
              <a:t>加密机制保障的是</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服务器与</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服务器之间迭代查询的安全。</a:t>
            </a:r>
            <a:endParaRPr sz="950">
              <a:latin typeface="微软雅黑"/>
              <a:cs typeface="微软雅黑"/>
            </a:endParaRPr>
          </a:p>
          <a:p>
            <a:pPr marL="207645" indent="-195580">
              <a:lnSpc>
                <a:spcPct val="100000"/>
              </a:lnSpc>
              <a:spcBef>
                <a:spcPts val="1110"/>
              </a:spcBef>
              <a:buSzPct val="89473"/>
              <a:buFont typeface="Trebuchet MS"/>
              <a:buAutoNum type="arabicPeriod" startAt="8"/>
              <a:tabLst>
                <a:tab pos="208279" algn="l"/>
              </a:tabLst>
            </a:pPr>
            <a:r>
              <a:rPr sz="950" b="1" spc="25" dirty="0">
                <a:solidFill>
                  <a:srgbClr val="333333"/>
                </a:solidFill>
                <a:latin typeface="微软雅黑"/>
                <a:cs typeface="微软雅黑"/>
              </a:rPr>
              <a:t>部署</a:t>
            </a:r>
            <a:r>
              <a:rPr sz="950" b="1" spc="105" dirty="0">
                <a:solidFill>
                  <a:srgbClr val="333333"/>
                </a:solidFill>
                <a:latin typeface="Trebuchet MS"/>
                <a:cs typeface="Trebuchet MS"/>
              </a:rPr>
              <a:t>DNS</a:t>
            </a:r>
            <a:r>
              <a:rPr sz="950" b="1" spc="25" dirty="0">
                <a:solidFill>
                  <a:srgbClr val="333333"/>
                </a:solidFill>
                <a:latin typeface="微软雅黑"/>
                <a:cs typeface="微软雅黑"/>
              </a:rPr>
              <a:t>缓存服务器的作用是什么？</a:t>
            </a:r>
            <a:endParaRPr sz="950">
              <a:latin typeface="微软雅黑"/>
              <a:cs typeface="微软雅黑"/>
            </a:endParaRPr>
          </a:p>
          <a:p>
            <a:pPr marL="12700" marR="38100" algn="just">
              <a:lnSpc>
                <a:spcPct val="131600"/>
              </a:lnSpc>
              <a:spcBef>
                <a:spcPts val="830"/>
              </a:spcBef>
            </a:pPr>
            <a:r>
              <a:rPr sz="950" b="1" spc="25" dirty="0">
                <a:solidFill>
                  <a:srgbClr val="333333"/>
                </a:solidFill>
                <a:latin typeface="微软雅黑"/>
                <a:cs typeface="微软雅黑"/>
              </a:rPr>
              <a:t>答：</a:t>
            </a:r>
            <a:r>
              <a:rPr sz="950" b="1" spc="105" dirty="0">
                <a:solidFill>
                  <a:srgbClr val="333333"/>
                </a:solidFill>
                <a:latin typeface="Trebuchet MS"/>
                <a:cs typeface="Trebuchet MS"/>
              </a:rPr>
              <a:t>DNS</a:t>
            </a:r>
            <a:r>
              <a:rPr sz="950" b="1" spc="25" dirty="0">
                <a:solidFill>
                  <a:srgbClr val="333333"/>
                </a:solidFill>
                <a:latin typeface="微软雅黑"/>
                <a:cs typeface="微软雅黑"/>
              </a:rPr>
              <a:t>缓存服务器把用户经常使用到的域名与</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地址的解析记录保存在主机本地，从而提升下次解析 的效率。一般用于经常访问某些固定站点而且对这些网站的访问速度有较高要求的企业内网中，但实际 </a:t>
            </a:r>
            <a:r>
              <a:rPr sz="950" b="1" spc="25" dirty="0">
                <a:solidFill>
                  <a:srgbClr val="333333"/>
                </a:solidFill>
                <a:latin typeface="微软雅黑"/>
                <a:cs typeface="微软雅黑"/>
              </a:rPr>
              <a:t>的应用并不广泛。</a:t>
            </a:r>
            <a:endParaRPr sz="950">
              <a:latin typeface="微软雅黑"/>
              <a:cs typeface="微软雅黑"/>
            </a:endParaRPr>
          </a:p>
          <a:p>
            <a:pPr marL="239395" indent="-227329">
              <a:lnSpc>
                <a:spcPct val="100000"/>
              </a:lnSpc>
              <a:spcBef>
                <a:spcPts val="1110"/>
              </a:spcBef>
              <a:buSzPct val="89473"/>
              <a:buAutoNum type="arabicPeriod" startAt="9"/>
              <a:tabLst>
                <a:tab pos="240029" algn="l"/>
              </a:tabLst>
            </a:pPr>
            <a:r>
              <a:rPr sz="950" b="1" spc="105" dirty="0">
                <a:solidFill>
                  <a:srgbClr val="333333"/>
                </a:solidFill>
                <a:latin typeface="Trebuchet MS"/>
                <a:cs typeface="Trebuchet MS"/>
              </a:rPr>
              <a:t>DNS</a:t>
            </a:r>
            <a:r>
              <a:rPr sz="950" b="1" spc="25" dirty="0">
                <a:solidFill>
                  <a:srgbClr val="333333"/>
                </a:solidFill>
                <a:latin typeface="微软雅黑"/>
                <a:cs typeface="微软雅黑"/>
              </a:rPr>
              <a:t>分离解析技术的作用是什么？</a:t>
            </a:r>
            <a:endParaRPr sz="950">
              <a:latin typeface="微软雅黑"/>
              <a:cs typeface="微软雅黑"/>
            </a:endParaRPr>
          </a:p>
          <a:p>
            <a:pPr marL="12700" marR="45720">
              <a:lnSpc>
                <a:spcPct val="131600"/>
              </a:lnSpc>
              <a:spcBef>
                <a:spcPts val="750"/>
              </a:spcBef>
            </a:pPr>
            <a:r>
              <a:rPr sz="950" b="1" spc="25" dirty="0">
                <a:solidFill>
                  <a:srgbClr val="333333"/>
                </a:solidFill>
                <a:latin typeface="微软雅黑"/>
                <a:cs typeface="微软雅黑"/>
              </a:rPr>
              <a:t>答：可以让位于不同地理范围内的读者通过访问相同的网址，而从不同的服务器获取到相同的数据，以 提升访问效率。</a:t>
            </a:r>
            <a:endParaRPr sz="950">
              <a:latin typeface="微软雅黑"/>
              <a:cs typeface="微软雅黑"/>
            </a:endParaRPr>
          </a:p>
          <a:p>
            <a:pPr marL="12700">
              <a:lnSpc>
                <a:spcPct val="100000"/>
              </a:lnSpc>
              <a:spcBef>
                <a:spcPts val="1065"/>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14</a:t>
            </a:r>
            <a:r>
              <a:rPr sz="2200" b="1" u="dbl" spc="-10" dirty="0">
                <a:solidFill>
                  <a:srgbClr val="4183C4"/>
                </a:solidFill>
                <a:uFill>
                  <a:solidFill>
                    <a:srgbClr val="4183C4"/>
                  </a:solidFill>
                </a:uFill>
                <a:latin typeface="微软雅黑"/>
                <a:cs typeface="微软雅黑"/>
                <a:hlinkClick r:id="rId2"/>
              </a:rPr>
              <a:t>章</a:t>
            </a:r>
            <a:r>
              <a:rPr sz="2200" b="1" u="dbl" spc="-125" dirty="0">
                <a:solidFill>
                  <a:srgbClr val="4183C4"/>
                </a:solidFill>
                <a:uFill>
                  <a:solidFill>
                    <a:srgbClr val="4183C4"/>
                  </a:solidFill>
                </a:uFill>
                <a:latin typeface="微软雅黑"/>
                <a:cs typeface="微软雅黑"/>
                <a:hlinkClick r:id="rId2"/>
              </a:rPr>
              <a:t> </a:t>
            </a:r>
            <a:r>
              <a:rPr sz="2200" b="1" u="dbl" spc="-10" dirty="0">
                <a:solidFill>
                  <a:srgbClr val="4183C4"/>
                </a:solidFill>
                <a:uFill>
                  <a:solidFill>
                    <a:srgbClr val="4183C4"/>
                  </a:solidFill>
                </a:uFill>
                <a:latin typeface="微软雅黑"/>
                <a:cs typeface="微软雅黑"/>
                <a:hlinkClick r:id="rId2"/>
              </a:rPr>
              <a:t>使用</a:t>
            </a:r>
            <a:r>
              <a:rPr sz="2200" b="1" u="dbl" spc="130" dirty="0">
                <a:solidFill>
                  <a:srgbClr val="4183C4"/>
                </a:solidFill>
                <a:uFill>
                  <a:solidFill>
                    <a:srgbClr val="4183C4"/>
                  </a:solidFill>
                </a:uFill>
                <a:latin typeface="Trebuchet MS"/>
                <a:cs typeface="Trebuchet MS"/>
                <a:hlinkClick r:id="rId2"/>
              </a:rPr>
              <a:t>DHCP</a:t>
            </a:r>
            <a:r>
              <a:rPr sz="2200" b="1" u="dbl" spc="-10" dirty="0">
                <a:solidFill>
                  <a:srgbClr val="4183C4"/>
                </a:solidFill>
                <a:uFill>
                  <a:solidFill>
                    <a:srgbClr val="4183C4"/>
                  </a:solidFill>
                </a:uFill>
                <a:latin typeface="微软雅黑"/>
                <a:cs typeface="微软雅黑"/>
                <a:hlinkClick r:id="rId2"/>
              </a:rPr>
              <a:t>动态管理主机地址</a:t>
            </a:r>
            <a:endParaRPr sz="2200">
              <a:latin typeface="微软雅黑"/>
              <a:cs typeface="微软雅黑"/>
            </a:endParaRPr>
          </a:p>
          <a:p>
            <a:pPr marL="12700">
              <a:lnSpc>
                <a:spcPct val="100000"/>
              </a:lnSpc>
              <a:spcBef>
                <a:spcPts val="1310"/>
              </a:spcBef>
            </a:pPr>
            <a:r>
              <a:rPr sz="950" b="1" spc="25" dirty="0">
                <a:solidFill>
                  <a:srgbClr val="333333"/>
                </a:solidFill>
                <a:latin typeface="微软雅黑"/>
                <a:cs typeface="微软雅黑"/>
              </a:rPr>
              <a:t>章节简述：</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本章讲解动态主机配置协议</a:t>
            </a:r>
            <a:r>
              <a:rPr sz="950" b="1" spc="65" dirty="0">
                <a:solidFill>
                  <a:srgbClr val="333333"/>
                </a:solidFill>
                <a:latin typeface="微软雅黑"/>
                <a:cs typeface="微软雅黑"/>
              </a:rPr>
              <a:t>（</a:t>
            </a:r>
            <a:r>
              <a:rPr sz="950" b="1" spc="65" dirty="0">
                <a:solidFill>
                  <a:srgbClr val="333333"/>
                </a:solidFill>
                <a:latin typeface="Trebuchet MS"/>
                <a:cs typeface="Trebuchet MS"/>
              </a:rPr>
              <a:t>DHCP</a:t>
            </a:r>
            <a:r>
              <a:rPr sz="950" b="1" spc="65" dirty="0">
                <a:solidFill>
                  <a:srgbClr val="333333"/>
                </a:solidFill>
                <a:latin typeface="微软雅黑"/>
                <a:cs typeface="微软雅黑"/>
              </a:rPr>
              <a:t>，</a:t>
            </a:r>
            <a:r>
              <a:rPr sz="950" b="1" spc="65" dirty="0">
                <a:solidFill>
                  <a:srgbClr val="333333"/>
                </a:solidFill>
                <a:latin typeface="Trebuchet MS"/>
                <a:cs typeface="Trebuchet MS"/>
              </a:rPr>
              <a:t>Dynamic</a:t>
            </a:r>
            <a:r>
              <a:rPr sz="950" b="1" spc="-40" dirty="0">
                <a:solidFill>
                  <a:srgbClr val="333333"/>
                </a:solidFill>
                <a:latin typeface="Trebuchet MS"/>
                <a:cs typeface="Trebuchet MS"/>
              </a:rPr>
              <a:t> </a:t>
            </a:r>
            <a:r>
              <a:rPr sz="950" b="1" spc="70" dirty="0">
                <a:solidFill>
                  <a:srgbClr val="333333"/>
                </a:solidFill>
                <a:latin typeface="Trebuchet MS"/>
                <a:cs typeface="Trebuchet MS"/>
              </a:rPr>
              <a:t>Host</a:t>
            </a:r>
            <a:r>
              <a:rPr sz="950" b="1" spc="-35" dirty="0">
                <a:solidFill>
                  <a:srgbClr val="333333"/>
                </a:solidFill>
                <a:latin typeface="Trebuchet MS"/>
                <a:cs typeface="Trebuchet MS"/>
              </a:rPr>
              <a:t> </a:t>
            </a:r>
            <a:r>
              <a:rPr sz="950" b="1" spc="50" dirty="0">
                <a:solidFill>
                  <a:srgbClr val="333333"/>
                </a:solidFill>
                <a:latin typeface="Trebuchet MS"/>
                <a:cs typeface="Trebuchet MS"/>
              </a:rPr>
              <a:t>Configuration</a:t>
            </a:r>
            <a:r>
              <a:rPr sz="950" b="1" spc="-35" dirty="0">
                <a:solidFill>
                  <a:srgbClr val="333333"/>
                </a:solidFill>
                <a:latin typeface="Trebuchet MS"/>
                <a:cs typeface="Trebuchet MS"/>
              </a:rPr>
              <a:t> </a:t>
            </a:r>
            <a:r>
              <a:rPr sz="950" b="1" spc="40" dirty="0">
                <a:solidFill>
                  <a:srgbClr val="333333"/>
                </a:solidFill>
                <a:latin typeface="Trebuchet MS"/>
                <a:cs typeface="Trebuchet MS"/>
              </a:rPr>
              <a:t>Protocol</a:t>
            </a:r>
            <a:r>
              <a:rPr sz="950" b="1" spc="40" dirty="0">
                <a:solidFill>
                  <a:srgbClr val="333333"/>
                </a:solidFill>
                <a:latin typeface="微软雅黑"/>
                <a:cs typeface="微软雅黑"/>
              </a:rPr>
              <a:t>），</a:t>
            </a:r>
            <a:r>
              <a:rPr sz="950" b="1" spc="25" dirty="0">
                <a:solidFill>
                  <a:srgbClr val="333333"/>
                </a:solidFill>
                <a:latin typeface="微软雅黑"/>
                <a:cs typeface="微软雅黑"/>
              </a:rPr>
              <a:t>该协议用于自动管 理局域网内主机的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地址、子网掩码、网关地址及</a:t>
            </a:r>
            <a:r>
              <a:rPr sz="950" b="1" spc="105" dirty="0">
                <a:solidFill>
                  <a:srgbClr val="333333"/>
                </a:solidFill>
                <a:latin typeface="Trebuchet MS"/>
                <a:cs typeface="Trebuchet MS"/>
              </a:rPr>
              <a:t>DNS</a:t>
            </a:r>
            <a:r>
              <a:rPr sz="950" b="1" spc="25" dirty="0">
                <a:solidFill>
                  <a:srgbClr val="333333"/>
                </a:solidFill>
                <a:latin typeface="微软雅黑"/>
                <a:cs typeface="微软雅黑"/>
              </a:rPr>
              <a:t>地址等参数，可以有效地提升</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地址的利用率， </a:t>
            </a:r>
            <a:r>
              <a:rPr sz="950" b="1" spc="-270" dirty="0">
                <a:solidFill>
                  <a:srgbClr val="333333"/>
                </a:solidFill>
                <a:latin typeface="微软雅黑"/>
                <a:cs typeface="微软雅黑"/>
              </a:rPr>
              <a:t> </a:t>
            </a:r>
            <a:r>
              <a:rPr sz="950" b="1" spc="25" dirty="0">
                <a:solidFill>
                  <a:srgbClr val="333333"/>
                </a:solidFill>
                <a:latin typeface="微软雅黑"/>
                <a:cs typeface="微软雅黑"/>
              </a:rPr>
              <a:t>提高配置效率，并降低管理与维护成本。</a:t>
            </a:r>
            <a:endParaRPr sz="950">
              <a:latin typeface="微软雅黑"/>
              <a:cs typeface="微软雅黑"/>
            </a:endParaRPr>
          </a:p>
          <a:p>
            <a:pPr marL="12700" marR="57785" indent="-635">
              <a:lnSpc>
                <a:spcPct val="131700"/>
              </a:lnSpc>
              <a:spcBef>
                <a:spcPts val="750"/>
              </a:spcBef>
            </a:pPr>
            <a:r>
              <a:rPr sz="950" b="1" spc="25" dirty="0">
                <a:solidFill>
                  <a:srgbClr val="333333"/>
                </a:solidFill>
                <a:latin typeface="微软雅黑"/>
                <a:cs typeface="微软雅黑"/>
              </a:rPr>
              <a:t>本章详细讲解了在</a:t>
            </a:r>
            <a:r>
              <a:rPr sz="950" b="1" u="sng" spc="45" dirty="0">
                <a:solidFill>
                  <a:srgbClr val="4183C4"/>
                </a:solidFill>
                <a:uFill>
                  <a:solidFill>
                    <a:srgbClr val="4183C4"/>
                  </a:solidFill>
                </a:uFill>
                <a:latin typeface="Trebuchet MS"/>
                <a:cs typeface="Trebuchet MS"/>
                <a:hlinkClick r:id="rId3"/>
              </a:rPr>
              <a:t>Linux</a:t>
            </a:r>
            <a:r>
              <a:rPr sz="950" b="1" u="sng" spc="25" dirty="0">
                <a:solidFill>
                  <a:srgbClr val="4183C4"/>
                </a:solidFill>
                <a:uFill>
                  <a:solidFill>
                    <a:srgbClr val="4183C4"/>
                  </a:solidFill>
                </a:uFill>
                <a:latin typeface="微软雅黑"/>
                <a:cs typeface="微软雅黑"/>
                <a:hlinkClick r:id="rId3"/>
              </a:rPr>
              <a:t>系</a:t>
            </a:r>
            <a:r>
              <a:rPr sz="950" b="1" u="sng" spc="20" dirty="0">
                <a:solidFill>
                  <a:srgbClr val="4183C4"/>
                </a:solidFill>
                <a:uFill>
                  <a:solidFill>
                    <a:srgbClr val="4183C4"/>
                  </a:solidFill>
                </a:uFill>
                <a:latin typeface="微软雅黑"/>
                <a:cs typeface="微软雅黑"/>
                <a:hlinkClick r:id="rId3"/>
              </a:rPr>
              <a:t>统</a:t>
            </a:r>
            <a:r>
              <a:rPr sz="950" b="1" spc="25" dirty="0">
                <a:solidFill>
                  <a:srgbClr val="333333"/>
                </a:solidFill>
                <a:latin typeface="微软雅黑"/>
                <a:cs typeface="微软雅黑"/>
              </a:rPr>
              <a:t>中配置部署</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服务程序的方法，剖析了</a:t>
            </a:r>
            <a:r>
              <a:rPr sz="950" b="1" spc="55" dirty="0">
                <a:solidFill>
                  <a:srgbClr val="333333"/>
                </a:solidFill>
                <a:latin typeface="Trebuchet MS"/>
                <a:cs typeface="Trebuchet MS"/>
              </a:rPr>
              <a:t>dhcpd</a:t>
            </a:r>
            <a:r>
              <a:rPr sz="950" b="1" spc="20" dirty="0">
                <a:solidFill>
                  <a:srgbClr val="333333"/>
                </a:solidFill>
                <a:latin typeface="微软雅黑"/>
                <a:cs typeface="微软雅黑"/>
              </a:rPr>
              <a:t>服务程序配置文件内每 </a:t>
            </a:r>
            <a:r>
              <a:rPr sz="950" b="1" spc="25" dirty="0">
                <a:solidFill>
                  <a:srgbClr val="333333"/>
                </a:solidFill>
                <a:latin typeface="微软雅黑"/>
                <a:cs typeface="微软雅黑"/>
              </a:rPr>
              <a:t>个参数的作用，并通过自动分配</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地址、绑定</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地址与</a:t>
            </a:r>
            <a:r>
              <a:rPr sz="950" b="1" spc="105" dirty="0">
                <a:solidFill>
                  <a:srgbClr val="333333"/>
                </a:solidFill>
                <a:latin typeface="Trebuchet MS"/>
                <a:cs typeface="Trebuchet MS"/>
              </a:rPr>
              <a:t>MAC</a:t>
            </a:r>
            <a:r>
              <a:rPr sz="950" b="1" spc="25" dirty="0">
                <a:solidFill>
                  <a:srgbClr val="333333"/>
                </a:solidFill>
                <a:latin typeface="微软雅黑"/>
                <a:cs typeface="微软雅黑"/>
              </a:rPr>
              <a:t>地址等实验，让各位读者更直观地体会 </a:t>
            </a: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协议的强大之处。</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本章目录结构</a:t>
            </a:r>
            <a:endParaRPr sz="950">
              <a:latin typeface="微软雅黑"/>
              <a:cs typeface="微软雅黑"/>
            </a:endParaRPr>
          </a:p>
          <a:p>
            <a:pPr marL="298450" marR="3815715">
              <a:lnSpc>
                <a:spcPct val="131600"/>
              </a:lnSpc>
              <a:spcBef>
                <a:spcPts val="750"/>
              </a:spcBef>
            </a:pPr>
            <a:r>
              <a:rPr sz="950" b="1" u="sng" spc="-25" dirty="0">
                <a:solidFill>
                  <a:srgbClr val="4183C4"/>
                </a:solidFill>
                <a:uFill>
                  <a:solidFill>
                    <a:srgbClr val="4183C4"/>
                  </a:solidFill>
                </a:uFill>
                <a:latin typeface="Trebuchet MS"/>
                <a:cs typeface="Trebuchet MS"/>
                <a:hlinkClick r:id="rId4"/>
              </a:rPr>
              <a:t>14.</a:t>
            </a:r>
            <a:r>
              <a:rPr sz="950" b="1" u="sng" dirty="0">
                <a:solidFill>
                  <a:srgbClr val="4183C4"/>
                </a:solidFill>
                <a:uFill>
                  <a:solidFill>
                    <a:srgbClr val="4183C4"/>
                  </a:solidFill>
                </a:uFill>
                <a:latin typeface="Trebuchet MS"/>
                <a:cs typeface="Trebuchet MS"/>
                <a:hlinkClick r:id="rId4"/>
              </a:rPr>
              <a:t>1</a:t>
            </a:r>
            <a:r>
              <a:rPr sz="950" b="1" u="sng" spc="-35" dirty="0">
                <a:solidFill>
                  <a:srgbClr val="4183C4"/>
                </a:solidFill>
                <a:uFill>
                  <a:solidFill>
                    <a:srgbClr val="4183C4"/>
                  </a:solidFill>
                </a:uFill>
                <a:latin typeface="Trebuchet MS"/>
                <a:cs typeface="Trebuchet MS"/>
                <a:hlinkClick r:id="rId4"/>
              </a:rPr>
              <a:t> </a:t>
            </a:r>
            <a:r>
              <a:rPr sz="950" b="1" u="sng" spc="20" dirty="0">
                <a:solidFill>
                  <a:srgbClr val="4183C4"/>
                </a:solidFill>
                <a:uFill>
                  <a:solidFill>
                    <a:srgbClr val="4183C4"/>
                  </a:solidFill>
                </a:uFill>
                <a:latin typeface="微软雅黑"/>
                <a:cs typeface="微软雅黑"/>
                <a:hlinkClick r:id="rId4"/>
              </a:rPr>
              <a:t>动态主机地址管理协议 </a:t>
            </a:r>
            <a:r>
              <a:rPr sz="950" b="1" spc="5" dirty="0">
                <a:solidFill>
                  <a:srgbClr val="4183C4"/>
                </a:solidFill>
                <a:latin typeface="微软雅黑"/>
                <a:cs typeface="微软雅黑"/>
              </a:rPr>
              <a:t> </a:t>
            </a:r>
            <a:r>
              <a:rPr sz="950" b="1" u="sng" spc="-20" dirty="0">
                <a:solidFill>
                  <a:srgbClr val="4183C4"/>
                </a:solidFill>
                <a:uFill>
                  <a:solidFill>
                    <a:srgbClr val="4183C4"/>
                  </a:solidFill>
                </a:uFill>
                <a:latin typeface="Trebuchet MS"/>
                <a:cs typeface="Trebuchet MS"/>
                <a:hlinkClick r:id="rId5"/>
              </a:rPr>
              <a:t>14.2</a:t>
            </a:r>
            <a:r>
              <a:rPr sz="950" b="1" u="sng" spc="-55" dirty="0">
                <a:solidFill>
                  <a:srgbClr val="4183C4"/>
                </a:solidFill>
                <a:uFill>
                  <a:solidFill>
                    <a:srgbClr val="4183C4"/>
                  </a:solidFill>
                </a:uFill>
                <a:latin typeface="Trebuchet MS"/>
                <a:cs typeface="Trebuchet MS"/>
                <a:hlinkClick r:id="rId5"/>
              </a:rPr>
              <a:t> </a:t>
            </a:r>
            <a:r>
              <a:rPr sz="950" b="1" u="sng" spc="25" dirty="0">
                <a:solidFill>
                  <a:srgbClr val="4183C4"/>
                </a:solidFill>
                <a:uFill>
                  <a:solidFill>
                    <a:srgbClr val="4183C4"/>
                  </a:solidFill>
                </a:uFill>
                <a:latin typeface="微软雅黑"/>
                <a:cs typeface="微软雅黑"/>
                <a:hlinkClick r:id="rId5"/>
              </a:rPr>
              <a:t>部署</a:t>
            </a:r>
            <a:r>
              <a:rPr sz="950" b="1" u="sng" spc="55" dirty="0">
                <a:solidFill>
                  <a:srgbClr val="4183C4"/>
                </a:solidFill>
                <a:uFill>
                  <a:solidFill>
                    <a:srgbClr val="4183C4"/>
                  </a:solidFill>
                </a:uFill>
                <a:latin typeface="Trebuchet MS"/>
                <a:cs typeface="Trebuchet MS"/>
                <a:hlinkClick r:id="rId5"/>
              </a:rPr>
              <a:t>dhc</a:t>
            </a:r>
            <a:r>
              <a:rPr sz="950" b="1" spc="55" dirty="0">
                <a:solidFill>
                  <a:srgbClr val="4183C4"/>
                </a:solidFill>
                <a:latin typeface="Trebuchet MS"/>
                <a:cs typeface="Trebuchet MS"/>
                <a:hlinkClick r:id="rId5"/>
              </a:rPr>
              <a:t>p</a:t>
            </a:r>
            <a:r>
              <a:rPr sz="950" b="1" u="sng" spc="55" dirty="0">
                <a:solidFill>
                  <a:srgbClr val="4183C4"/>
                </a:solidFill>
                <a:uFill>
                  <a:solidFill>
                    <a:srgbClr val="4183C4"/>
                  </a:solidFill>
                </a:uFill>
                <a:latin typeface="Trebuchet MS"/>
                <a:cs typeface="Trebuchet MS"/>
                <a:hlinkClick r:id="rId5"/>
              </a:rPr>
              <a:t>d</a:t>
            </a:r>
            <a:r>
              <a:rPr sz="950" b="1" u="sng" spc="25" dirty="0">
                <a:solidFill>
                  <a:srgbClr val="4183C4"/>
                </a:solidFill>
                <a:uFill>
                  <a:solidFill>
                    <a:srgbClr val="4183C4"/>
                  </a:solidFill>
                </a:uFill>
                <a:latin typeface="微软雅黑"/>
                <a:cs typeface="微软雅黑"/>
                <a:hlinkClick r:id="rId5"/>
              </a:rPr>
              <a:t>服务程序 </a:t>
            </a:r>
            <a:r>
              <a:rPr sz="950" b="1" u="sng" spc="-20" dirty="0">
                <a:solidFill>
                  <a:srgbClr val="4183C4"/>
                </a:solidFill>
                <a:uFill>
                  <a:solidFill>
                    <a:srgbClr val="4183C4"/>
                  </a:solidFill>
                </a:uFill>
                <a:latin typeface="Trebuchet MS"/>
                <a:cs typeface="Trebuchet MS"/>
                <a:hlinkClick r:id="rId6"/>
              </a:rPr>
              <a:t>14.3</a:t>
            </a:r>
            <a:r>
              <a:rPr sz="950" b="1" u="sng" spc="-45" dirty="0">
                <a:solidFill>
                  <a:srgbClr val="4183C4"/>
                </a:solidFill>
                <a:uFill>
                  <a:solidFill>
                    <a:srgbClr val="4183C4"/>
                  </a:solidFill>
                </a:uFill>
                <a:latin typeface="Trebuchet MS"/>
                <a:cs typeface="Trebuchet MS"/>
                <a:hlinkClick r:id="rId6"/>
              </a:rPr>
              <a:t> </a:t>
            </a:r>
            <a:r>
              <a:rPr sz="950" b="1" u="sng" spc="25" dirty="0">
                <a:solidFill>
                  <a:srgbClr val="4183C4"/>
                </a:solidFill>
                <a:uFill>
                  <a:solidFill>
                    <a:srgbClr val="4183C4"/>
                  </a:solidFill>
                </a:uFill>
                <a:latin typeface="微软雅黑"/>
                <a:cs typeface="微软雅黑"/>
                <a:hlinkClick r:id="rId6"/>
              </a:rPr>
              <a:t>自动管理</a:t>
            </a:r>
            <a:r>
              <a:rPr sz="950" b="1" u="sng" spc="55" dirty="0">
                <a:solidFill>
                  <a:srgbClr val="4183C4"/>
                </a:solidFill>
                <a:uFill>
                  <a:solidFill>
                    <a:srgbClr val="4183C4"/>
                  </a:solidFill>
                </a:uFill>
                <a:latin typeface="Trebuchet MS"/>
                <a:cs typeface="Trebuchet MS"/>
                <a:hlinkClick r:id="rId6"/>
              </a:rPr>
              <a:t>IP</a:t>
            </a:r>
            <a:r>
              <a:rPr sz="950" b="1" u="sng" spc="25" dirty="0">
                <a:solidFill>
                  <a:srgbClr val="4183C4"/>
                </a:solidFill>
                <a:uFill>
                  <a:solidFill>
                    <a:srgbClr val="4183C4"/>
                  </a:solidFill>
                </a:uFill>
                <a:latin typeface="微软雅黑"/>
                <a:cs typeface="微软雅黑"/>
                <a:hlinkClick r:id="rId6"/>
              </a:rPr>
              <a:t>地址</a:t>
            </a:r>
            <a:endParaRPr sz="950">
              <a:latin typeface="微软雅黑"/>
              <a:cs typeface="微软雅黑"/>
            </a:endParaRPr>
          </a:p>
        </p:txBody>
      </p:sp>
      <p:sp>
        <p:nvSpPr>
          <p:cNvPr id="9" name="object 9"/>
          <p:cNvSpPr txBox="1"/>
          <p:nvPr/>
        </p:nvSpPr>
        <p:spPr>
          <a:xfrm>
            <a:off x="3669645" y="10217035"/>
            <a:ext cx="22796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229</a:t>
            </a:fld>
            <a:endParaRPr sz="800">
              <a:latin typeface="小哥哥网恋吗"/>
              <a:cs typeface="小哥哥网恋吗"/>
            </a:endParaRPr>
          </a:p>
        </p:txBody>
      </p:sp>
      <p:sp>
        <p:nvSpPr>
          <p:cNvPr id="8" name="object 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9592787"/>
            <a:ext cx="38735" cy="743585"/>
          </a:xfrm>
          <a:custGeom>
            <a:avLst/>
            <a:gdLst/>
            <a:ahLst/>
            <a:cxnLst/>
            <a:rect l="l" t="t" r="r" b="b"/>
            <a:pathLst>
              <a:path w="38734" h="743584">
                <a:moveTo>
                  <a:pt x="0" y="0"/>
                </a:moveTo>
                <a:lnTo>
                  <a:pt x="38117" y="0"/>
                </a:lnTo>
                <a:lnTo>
                  <a:pt x="38117" y="743292"/>
                </a:lnTo>
                <a:lnTo>
                  <a:pt x="0" y="743292"/>
                </a:lnTo>
                <a:lnTo>
                  <a:pt x="0" y="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306"/>
            <a:ext cx="5651500" cy="838835"/>
            <a:chOff x="959124" y="368306"/>
            <a:chExt cx="5651500" cy="838835"/>
          </a:xfrm>
        </p:grpSpPr>
        <p:sp>
          <p:nvSpPr>
            <p:cNvPr id="4" name="object 4"/>
            <p:cNvSpPr/>
            <p:nvPr/>
          </p:nvSpPr>
          <p:spPr>
            <a:xfrm>
              <a:off x="963889" y="373071"/>
              <a:ext cx="5641975" cy="829310"/>
            </a:xfrm>
            <a:custGeom>
              <a:avLst/>
              <a:gdLst/>
              <a:ahLst/>
              <a:cxnLst/>
              <a:rect l="l" t="t" r="r" b="b"/>
              <a:pathLst>
                <a:path w="5641975" h="829310">
                  <a:moveTo>
                    <a:pt x="5620751" y="829041"/>
                  </a:moveTo>
                  <a:lnTo>
                    <a:pt x="20659" y="829041"/>
                  </a:lnTo>
                  <a:lnTo>
                    <a:pt x="17629" y="828450"/>
                  </a:lnTo>
                  <a:lnTo>
                    <a:pt x="0" y="808381"/>
                  </a:lnTo>
                  <a:lnTo>
                    <a:pt x="0" y="805236"/>
                  </a:lnTo>
                  <a:lnTo>
                    <a:pt x="0" y="20659"/>
                  </a:lnTo>
                  <a:lnTo>
                    <a:pt x="20659" y="0"/>
                  </a:lnTo>
                  <a:lnTo>
                    <a:pt x="5620751" y="0"/>
                  </a:lnTo>
                  <a:lnTo>
                    <a:pt x="5641421" y="20659"/>
                  </a:lnTo>
                  <a:lnTo>
                    <a:pt x="5641421" y="808381"/>
                  </a:lnTo>
                  <a:lnTo>
                    <a:pt x="5623791" y="828450"/>
                  </a:lnTo>
                  <a:lnTo>
                    <a:pt x="5620751" y="829041"/>
                  </a:lnTo>
                  <a:close/>
                </a:path>
              </a:pathLst>
            </a:custGeom>
            <a:solidFill>
              <a:srgbClr val="F8F8F8"/>
            </a:solidFill>
          </p:spPr>
          <p:txBody>
            <a:bodyPr wrap="square" lIns="0" tIns="0" rIns="0" bIns="0" rtlCol="0"/>
            <a:lstStyle/>
            <a:p>
              <a:endParaRPr/>
            </a:p>
          </p:txBody>
        </p:sp>
        <p:sp>
          <p:nvSpPr>
            <p:cNvPr id="5" name="object 5"/>
            <p:cNvSpPr/>
            <p:nvPr/>
          </p:nvSpPr>
          <p:spPr>
            <a:xfrm>
              <a:off x="963889" y="373071"/>
              <a:ext cx="5641975" cy="829310"/>
            </a:xfrm>
            <a:custGeom>
              <a:avLst/>
              <a:gdLst/>
              <a:ahLst/>
              <a:cxnLst/>
              <a:rect l="l" t="t" r="r" b="b"/>
              <a:pathLst>
                <a:path w="5641975" h="829310">
                  <a:moveTo>
                    <a:pt x="0" y="805236"/>
                  </a:moveTo>
                  <a:lnTo>
                    <a:pt x="0" y="23823"/>
                  </a:lnTo>
                  <a:lnTo>
                    <a:pt x="0" y="20659"/>
                  </a:lnTo>
                  <a:lnTo>
                    <a:pt x="600" y="17629"/>
                  </a:lnTo>
                  <a:lnTo>
                    <a:pt x="1810" y="14703"/>
                  </a:lnTo>
                  <a:lnTo>
                    <a:pt x="3020" y="11778"/>
                  </a:lnTo>
                  <a:lnTo>
                    <a:pt x="4745" y="9195"/>
                  </a:lnTo>
                  <a:lnTo>
                    <a:pt x="6975" y="6975"/>
                  </a:lnTo>
                  <a:lnTo>
                    <a:pt x="9214" y="4726"/>
                  </a:lnTo>
                  <a:lnTo>
                    <a:pt x="11787" y="3011"/>
                  </a:lnTo>
                  <a:lnTo>
                    <a:pt x="14703" y="1801"/>
                  </a:lnTo>
                  <a:lnTo>
                    <a:pt x="17629" y="590"/>
                  </a:lnTo>
                  <a:lnTo>
                    <a:pt x="20659" y="0"/>
                  </a:lnTo>
                  <a:lnTo>
                    <a:pt x="23823" y="0"/>
                  </a:lnTo>
                  <a:lnTo>
                    <a:pt x="5617597" y="0"/>
                  </a:lnTo>
                  <a:lnTo>
                    <a:pt x="5620751" y="0"/>
                  </a:lnTo>
                  <a:lnTo>
                    <a:pt x="5623791" y="590"/>
                  </a:lnTo>
                  <a:lnTo>
                    <a:pt x="5626717" y="1801"/>
                  </a:lnTo>
                  <a:lnTo>
                    <a:pt x="5629633" y="3011"/>
                  </a:lnTo>
                  <a:lnTo>
                    <a:pt x="5632206" y="4726"/>
                  </a:lnTo>
                  <a:lnTo>
                    <a:pt x="5634445" y="6975"/>
                  </a:lnTo>
                  <a:lnTo>
                    <a:pt x="5636675" y="9195"/>
                  </a:lnTo>
                  <a:lnTo>
                    <a:pt x="5638400" y="11759"/>
                  </a:lnTo>
                  <a:lnTo>
                    <a:pt x="5639610" y="14684"/>
                  </a:lnTo>
                  <a:lnTo>
                    <a:pt x="5640820" y="17610"/>
                  </a:lnTo>
                  <a:lnTo>
                    <a:pt x="5641421" y="20659"/>
                  </a:lnTo>
                  <a:lnTo>
                    <a:pt x="5641421" y="23823"/>
                  </a:lnTo>
                  <a:lnTo>
                    <a:pt x="5641421" y="805236"/>
                  </a:lnTo>
                  <a:lnTo>
                    <a:pt x="5641421" y="808381"/>
                  </a:lnTo>
                  <a:lnTo>
                    <a:pt x="5640820" y="811392"/>
                  </a:lnTo>
                  <a:lnTo>
                    <a:pt x="5639610" y="814318"/>
                  </a:lnTo>
                  <a:lnTo>
                    <a:pt x="5638400" y="817243"/>
                  </a:lnTo>
                  <a:lnTo>
                    <a:pt x="5617597" y="829060"/>
                  </a:lnTo>
                  <a:lnTo>
                    <a:pt x="23823" y="829060"/>
                  </a:lnTo>
                  <a:lnTo>
                    <a:pt x="0" y="808381"/>
                  </a:lnTo>
                  <a:lnTo>
                    <a:pt x="0" y="80523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65"/>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1873951"/>
            <a:ext cx="5651500" cy="3068955"/>
            <a:chOff x="959124" y="1873951"/>
            <a:chExt cx="5651500" cy="3068955"/>
          </a:xfrm>
        </p:grpSpPr>
        <p:sp>
          <p:nvSpPr>
            <p:cNvPr id="8" name="object 8"/>
            <p:cNvSpPr/>
            <p:nvPr/>
          </p:nvSpPr>
          <p:spPr>
            <a:xfrm>
              <a:off x="963889" y="1878715"/>
              <a:ext cx="5641975" cy="3059430"/>
            </a:xfrm>
            <a:custGeom>
              <a:avLst/>
              <a:gdLst/>
              <a:ahLst/>
              <a:cxnLst/>
              <a:rect l="l" t="t" r="r" b="b"/>
              <a:pathLst>
                <a:path w="5641975" h="3059429">
                  <a:moveTo>
                    <a:pt x="5620752" y="3058927"/>
                  </a:moveTo>
                  <a:lnTo>
                    <a:pt x="20659" y="3058927"/>
                  </a:lnTo>
                  <a:lnTo>
                    <a:pt x="17629" y="3058317"/>
                  </a:lnTo>
                  <a:lnTo>
                    <a:pt x="0" y="3038267"/>
                  </a:lnTo>
                  <a:lnTo>
                    <a:pt x="0" y="3035122"/>
                  </a:lnTo>
                  <a:lnTo>
                    <a:pt x="0" y="20640"/>
                  </a:lnTo>
                  <a:lnTo>
                    <a:pt x="20659" y="0"/>
                  </a:lnTo>
                  <a:lnTo>
                    <a:pt x="5620752" y="0"/>
                  </a:lnTo>
                  <a:lnTo>
                    <a:pt x="5641421" y="20640"/>
                  </a:lnTo>
                  <a:lnTo>
                    <a:pt x="5641421" y="3038267"/>
                  </a:lnTo>
                  <a:lnTo>
                    <a:pt x="5623792" y="3058317"/>
                  </a:lnTo>
                  <a:lnTo>
                    <a:pt x="5620752" y="3058927"/>
                  </a:lnTo>
                  <a:close/>
                </a:path>
              </a:pathLst>
            </a:custGeom>
            <a:solidFill>
              <a:srgbClr val="F8F8F8"/>
            </a:solidFill>
          </p:spPr>
          <p:txBody>
            <a:bodyPr wrap="square" lIns="0" tIns="0" rIns="0" bIns="0" rtlCol="0"/>
            <a:lstStyle/>
            <a:p>
              <a:endParaRPr/>
            </a:p>
          </p:txBody>
        </p:sp>
        <p:sp>
          <p:nvSpPr>
            <p:cNvPr id="9" name="object 9"/>
            <p:cNvSpPr/>
            <p:nvPr/>
          </p:nvSpPr>
          <p:spPr>
            <a:xfrm>
              <a:off x="963889" y="1878715"/>
              <a:ext cx="5641975" cy="3059430"/>
            </a:xfrm>
            <a:custGeom>
              <a:avLst/>
              <a:gdLst/>
              <a:ahLst/>
              <a:cxnLst/>
              <a:rect l="l" t="t" r="r" b="b"/>
              <a:pathLst>
                <a:path w="5641975" h="3059429">
                  <a:moveTo>
                    <a:pt x="0" y="3035122"/>
                  </a:moveTo>
                  <a:lnTo>
                    <a:pt x="0" y="23823"/>
                  </a:lnTo>
                  <a:lnTo>
                    <a:pt x="0" y="20640"/>
                  </a:lnTo>
                  <a:lnTo>
                    <a:pt x="600" y="17610"/>
                  </a:lnTo>
                  <a:lnTo>
                    <a:pt x="1810" y="14684"/>
                  </a:lnTo>
                  <a:lnTo>
                    <a:pt x="3020" y="11759"/>
                  </a:lnTo>
                  <a:lnTo>
                    <a:pt x="4745" y="9176"/>
                  </a:lnTo>
                  <a:lnTo>
                    <a:pt x="6975" y="6956"/>
                  </a:lnTo>
                  <a:lnTo>
                    <a:pt x="9214" y="4726"/>
                  </a:lnTo>
                  <a:lnTo>
                    <a:pt x="11787" y="3011"/>
                  </a:lnTo>
                  <a:lnTo>
                    <a:pt x="14703" y="1801"/>
                  </a:lnTo>
                  <a:lnTo>
                    <a:pt x="17629" y="600"/>
                  </a:lnTo>
                  <a:lnTo>
                    <a:pt x="20659" y="0"/>
                  </a:lnTo>
                  <a:lnTo>
                    <a:pt x="23823" y="0"/>
                  </a:lnTo>
                  <a:lnTo>
                    <a:pt x="5617597" y="0"/>
                  </a:lnTo>
                  <a:lnTo>
                    <a:pt x="5620752" y="0"/>
                  </a:lnTo>
                  <a:lnTo>
                    <a:pt x="5623792" y="600"/>
                  </a:lnTo>
                  <a:lnTo>
                    <a:pt x="5626717" y="1801"/>
                  </a:lnTo>
                  <a:lnTo>
                    <a:pt x="5629633" y="3011"/>
                  </a:lnTo>
                  <a:lnTo>
                    <a:pt x="5632206" y="4726"/>
                  </a:lnTo>
                  <a:lnTo>
                    <a:pt x="5634446" y="6956"/>
                  </a:lnTo>
                  <a:lnTo>
                    <a:pt x="5636675" y="9176"/>
                  </a:lnTo>
                  <a:lnTo>
                    <a:pt x="5638400" y="11759"/>
                  </a:lnTo>
                  <a:lnTo>
                    <a:pt x="5639610" y="14684"/>
                  </a:lnTo>
                  <a:lnTo>
                    <a:pt x="5640821" y="17610"/>
                  </a:lnTo>
                  <a:lnTo>
                    <a:pt x="5641421" y="20640"/>
                  </a:lnTo>
                  <a:lnTo>
                    <a:pt x="5641421" y="23823"/>
                  </a:lnTo>
                  <a:lnTo>
                    <a:pt x="5641421" y="3035122"/>
                  </a:lnTo>
                  <a:lnTo>
                    <a:pt x="5641421" y="3038267"/>
                  </a:lnTo>
                  <a:lnTo>
                    <a:pt x="5640821" y="3041278"/>
                  </a:lnTo>
                  <a:lnTo>
                    <a:pt x="5639610" y="3044204"/>
                  </a:lnTo>
                  <a:lnTo>
                    <a:pt x="5638400" y="3047130"/>
                  </a:lnTo>
                  <a:lnTo>
                    <a:pt x="5626717" y="3057107"/>
                  </a:lnTo>
                  <a:lnTo>
                    <a:pt x="5623792" y="3058317"/>
                  </a:lnTo>
                  <a:lnTo>
                    <a:pt x="5620752" y="3058927"/>
                  </a:lnTo>
                  <a:lnTo>
                    <a:pt x="5617597" y="3058946"/>
                  </a:lnTo>
                  <a:lnTo>
                    <a:pt x="23823" y="3058946"/>
                  </a:lnTo>
                  <a:lnTo>
                    <a:pt x="20659" y="3058927"/>
                  </a:lnTo>
                  <a:lnTo>
                    <a:pt x="17629" y="3058317"/>
                  </a:lnTo>
                  <a:lnTo>
                    <a:pt x="14703" y="3057107"/>
                  </a:lnTo>
                  <a:lnTo>
                    <a:pt x="11787" y="3055916"/>
                  </a:lnTo>
                  <a:lnTo>
                    <a:pt x="1810" y="3044223"/>
                  </a:lnTo>
                  <a:lnTo>
                    <a:pt x="600" y="3041297"/>
                  </a:lnTo>
                  <a:lnTo>
                    <a:pt x="0" y="3038267"/>
                  </a:lnTo>
                  <a:lnTo>
                    <a:pt x="0" y="3035122"/>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1959726"/>
              <a:ext cx="5556250" cy="2916555"/>
            </a:xfrm>
            <a:custGeom>
              <a:avLst/>
              <a:gdLst/>
              <a:ahLst/>
              <a:cxnLst/>
              <a:rect l="l" t="t" r="r" b="b"/>
              <a:pathLst>
                <a:path w="5556250" h="2916554">
                  <a:moveTo>
                    <a:pt x="5555656" y="2916005"/>
                  </a:moveTo>
                  <a:lnTo>
                    <a:pt x="0" y="2916005"/>
                  </a:lnTo>
                  <a:lnTo>
                    <a:pt x="0" y="0"/>
                  </a:lnTo>
                  <a:lnTo>
                    <a:pt x="5555656" y="0"/>
                  </a:lnTo>
                  <a:lnTo>
                    <a:pt x="5555656" y="2916005"/>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5990663"/>
            <a:ext cx="5651500" cy="838835"/>
            <a:chOff x="959124" y="5990663"/>
            <a:chExt cx="5651500" cy="838835"/>
          </a:xfrm>
        </p:grpSpPr>
        <p:sp>
          <p:nvSpPr>
            <p:cNvPr id="12" name="object 12"/>
            <p:cNvSpPr/>
            <p:nvPr/>
          </p:nvSpPr>
          <p:spPr>
            <a:xfrm>
              <a:off x="963889" y="5995428"/>
              <a:ext cx="5641975" cy="829310"/>
            </a:xfrm>
            <a:custGeom>
              <a:avLst/>
              <a:gdLst/>
              <a:ahLst/>
              <a:cxnLst/>
              <a:rect l="l" t="t" r="r" b="b"/>
              <a:pathLst>
                <a:path w="5641975" h="829309">
                  <a:moveTo>
                    <a:pt x="5620752" y="829041"/>
                  </a:moveTo>
                  <a:lnTo>
                    <a:pt x="20659" y="829041"/>
                  </a:lnTo>
                  <a:lnTo>
                    <a:pt x="17629" y="828431"/>
                  </a:lnTo>
                  <a:lnTo>
                    <a:pt x="0" y="808381"/>
                  </a:lnTo>
                  <a:lnTo>
                    <a:pt x="0" y="805236"/>
                  </a:lnTo>
                  <a:lnTo>
                    <a:pt x="0" y="20640"/>
                  </a:lnTo>
                  <a:lnTo>
                    <a:pt x="20659" y="0"/>
                  </a:lnTo>
                  <a:lnTo>
                    <a:pt x="5620752" y="0"/>
                  </a:lnTo>
                  <a:lnTo>
                    <a:pt x="5641421" y="20640"/>
                  </a:lnTo>
                  <a:lnTo>
                    <a:pt x="5641421" y="808381"/>
                  </a:lnTo>
                  <a:lnTo>
                    <a:pt x="5623792" y="828431"/>
                  </a:lnTo>
                  <a:lnTo>
                    <a:pt x="5620752" y="829041"/>
                  </a:lnTo>
                  <a:close/>
                </a:path>
              </a:pathLst>
            </a:custGeom>
            <a:solidFill>
              <a:srgbClr val="F8F8F8"/>
            </a:solidFill>
          </p:spPr>
          <p:txBody>
            <a:bodyPr wrap="square" lIns="0" tIns="0" rIns="0" bIns="0" rtlCol="0"/>
            <a:lstStyle/>
            <a:p>
              <a:endParaRPr/>
            </a:p>
          </p:txBody>
        </p:sp>
        <p:sp>
          <p:nvSpPr>
            <p:cNvPr id="13" name="object 13"/>
            <p:cNvSpPr/>
            <p:nvPr/>
          </p:nvSpPr>
          <p:spPr>
            <a:xfrm>
              <a:off x="963889" y="5995428"/>
              <a:ext cx="5641975" cy="829310"/>
            </a:xfrm>
            <a:custGeom>
              <a:avLst/>
              <a:gdLst/>
              <a:ahLst/>
              <a:cxnLst/>
              <a:rect l="l" t="t" r="r" b="b"/>
              <a:pathLst>
                <a:path w="5641975" h="829309">
                  <a:moveTo>
                    <a:pt x="0" y="805236"/>
                  </a:moveTo>
                  <a:lnTo>
                    <a:pt x="0" y="23823"/>
                  </a:lnTo>
                  <a:lnTo>
                    <a:pt x="0" y="20640"/>
                  </a:lnTo>
                  <a:lnTo>
                    <a:pt x="600" y="17610"/>
                  </a:lnTo>
                  <a:lnTo>
                    <a:pt x="1810" y="14684"/>
                  </a:lnTo>
                  <a:lnTo>
                    <a:pt x="3020" y="11759"/>
                  </a:lnTo>
                  <a:lnTo>
                    <a:pt x="4745" y="9176"/>
                  </a:lnTo>
                  <a:lnTo>
                    <a:pt x="6975" y="6956"/>
                  </a:lnTo>
                  <a:lnTo>
                    <a:pt x="9214" y="4707"/>
                  </a:lnTo>
                  <a:lnTo>
                    <a:pt x="11787" y="2992"/>
                  </a:lnTo>
                  <a:lnTo>
                    <a:pt x="14703" y="1801"/>
                  </a:lnTo>
                  <a:lnTo>
                    <a:pt x="17629" y="590"/>
                  </a:lnTo>
                  <a:lnTo>
                    <a:pt x="20659" y="0"/>
                  </a:lnTo>
                  <a:lnTo>
                    <a:pt x="23823" y="0"/>
                  </a:lnTo>
                  <a:lnTo>
                    <a:pt x="5617597" y="0"/>
                  </a:lnTo>
                  <a:lnTo>
                    <a:pt x="5620752" y="0"/>
                  </a:lnTo>
                  <a:lnTo>
                    <a:pt x="5623792" y="590"/>
                  </a:lnTo>
                  <a:lnTo>
                    <a:pt x="5626717" y="1801"/>
                  </a:lnTo>
                  <a:lnTo>
                    <a:pt x="5629633" y="2992"/>
                  </a:lnTo>
                  <a:lnTo>
                    <a:pt x="5632206" y="4707"/>
                  </a:lnTo>
                  <a:lnTo>
                    <a:pt x="5634446" y="6956"/>
                  </a:lnTo>
                  <a:lnTo>
                    <a:pt x="5636675" y="9176"/>
                  </a:lnTo>
                  <a:lnTo>
                    <a:pt x="5638400" y="11759"/>
                  </a:lnTo>
                  <a:lnTo>
                    <a:pt x="5639610" y="14684"/>
                  </a:lnTo>
                  <a:lnTo>
                    <a:pt x="5640821" y="17610"/>
                  </a:lnTo>
                  <a:lnTo>
                    <a:pt x="5641421" y="20640"/>
                  </a:lnTo>
                  <a:lnTo>
                    <a:pt x="5641421" y="23823"/>
                  </a:lnTo>
                  <a:lnTo>
                    <a:pt x="5641421" y="805236"/>
                  </a:lnTo>
                  <a:lnTo>
                    <a:pt x="5641421" y="808381"/>
                  </a:lnTo>
                  <a:lnTo>
                    <a:pt x="5640821" y="811392"/>
                  </a:lnTo>
                  <a:lnTo>
                    <a:pt x="5639610" y="814318"/>
                  </a:lnTo>
                  <a:lnTo>
                    <a:pt x="5638400" y="817243"/>
                  </a:lnTo>
                  <a:lnTo>
                    <a:pt x="5636675" y="819826"/>
                  </a:lnTo>
                  <a:lnTo>
                    <a:pt x="5617597" y="829060"/>
                  </a:lnTo>
                  <a:lnTo>
                    <a:pt x="23823" y="829060"/>
                  </a:lnTo>
                  <a:lnTo>
                    <a:pt x="0" y="808381"/>
                  </a:lnTo>
                  <a:lnTo>
                    <a:pt x="0" y="80523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6076439"/>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7496313"/>
            <a:ext cx="5651500" cy="1181735"/>
            <a:chOff x="959124" y="7496313"/>
            <a:chExt cx="5651500" cy="1181735"/>
          </a:xfrm>
        </p:grpSpPr>
        <p:sp>
          <p:nvSpPr>
            <p:cNvPr id="16" name="object 16"/>
            <p:cNvSpPr/>
            <p:nvPr/>
          </p:nvSpPr>
          <p:spPr>
            <a:xfrm>
              <a:off x="963889" y="7501078"/>
              <a:ext cx="5641975" cy="1172210"/>
            </a:xfrm>
            <a:custGeom>
              <a:avLst/>
              <a:gdLst/>
              <a:ahLst/>
              <a:cxnLst/>
              <a:rect l="l" t="t" r="r" b="b"/>
              <a:pathLst>
                <a:path w="5641975" h="1172209">
                  <a:moveTo>
                    <a:pt x="5620752" y="1172100"/>
                  </a:moveTo>
                  <a:lnTo>
                    <a:pt x="20659" y="1172100"/>
                  </a:lnTo>
                  <a:lnTo>
                    <a:pt x="17629" y="1171490"/>
                  </a:lnTo>
                  <a:lnTo>
                    <a:pt x="0" y="1151440"/>
                  </a:lnTo>
                  <a:lnTo>
                    <a:pt x="0" y="1148296"/>
                  </a:lnTo>
                  <a:lnTo>
                    <a:pt x="0" y="20640"/>
                  </a:lnTo>
                  <a:lnTo>
                    <a:pt x="20659" y="0"/>
                  </a:lnTo>
                  <a:lnTo>
                    <a:pt x="5620752" y="0"/>
                  </a:lnTo>
                  <a:lnTo>
                    <a:pt x="5641421" y="20640"/>
                  </a:lnTo>
                  <a:lnTo>
                    <a:pt x="5641421" y="1151440"/>
                  </a:lnTo>
                  <a:lnTo>
                    <a:pt x="5623792" y="1171490"/>
                  </a:lnTo>
                  <a:lnTo>
                    <a:pt x="5620752" y="1172100"/>
                  </a:lnTo>
                  <a:close/>
                </a:path>
              </a:pathLst>
            </a:custGeom>
            <a:solidFill>
              <a:srgbClr val="F8F8F8"/>
            </a:solidFill>
          </p:spPr>
          <p:txBody>
            <a:bodyPr wrap="square" lIns="0" tIns="0" rIns="0" bIns="0" rtlCol="0"/>
            <a:lstStyle/>
            <a:p>
              <a:endParaRPr/>
            </a:p>
          </p:txBody>
        </p:sp>
        <p:sp>
          <p:nvSpPr>
            <p:cNvPr id="17" name="object 17"/>
            <p:cNvSpPr/>
            <p:nvPr/>
          </p:nvSpPr>
          <p:spPr>
            <a:xfrm>
              <a:off x="963889" y="7501078"/>
              <a:ext cx="5641975" cy="1172210"/>
            </a:xfrm>
            <a:custGeom>
              <a:avLst/>
              <a:gdLst/>
              <a:ahLst/>
              <a:cxnLst/>
              <a:rect l="l" t="t" r="r" b="b"/>
              <a:pathLst>
                <a:path w="5641975" h="1172209">
                  <a:moveTo>
                    <a:pt x="0" y="1148296"/>
                  </a:moveTo>
                  <a:lnTo>
                    <a:pt x="0" y="23823"/>
                  </a:lnTo>
                  <a:lnTo>
                    <a:pt x="0" y="20640"/>
                  </a:lnTo>
                  <a:lnTo>
                    <a:pt x="600" y="17591"/>
                  </a:lnTo>
                  <a:lnTo>
                    <a:pt x="1810" y="14665"/>
                  </a:lnTo>
                  <a:lnTo>
                    <a:pt x="3020" y="11740"/>
                  </a:lnTo>
                  <a:lnTo>
                    <a:pt x="4745" y="9176"/>
                  </a:lnTo>
                  <a:lnTo>
                    <a:pt x="6975" y="6956"/>
                  </a:lnTo>
                  <a:lnTo>
                    <a:pt x="9214" y="4707"/>
                  </a:lnTo>
                  <a:lnTo>
                    <a:pt x="11787" y="2992"/>
                  </a:lnTo>
                  <a:lnTo>
                    <a:pt x="14703" y="1782"/>
                  </a:lnTo>
                  <a:lnTo>
                    <a:pt x="17629" y="590"/>
                  </a:lnTo>
                  <a:lnTo>
                    <a:pt x="20659" y="0"/>
                  </a:lnTo>
                  <a:lnTo>
                    <a:pt x="23823" y="0"/>
                  </a:lnTo>
                  <a:lnTo>
                    <a:pt x="5617597" y="0"/>
                  </a:lnTo>
                  <a:lnTo>
                    <a:pt x="5620752" y="0"/>
                  </a:lnTo>
                  <a:lnTo>
                    <a:pt x="5623792" y="590"/>
                  </a:lnTo>
                  <a:lnTo>
                    <a:pt x="5626717" y="1782"/>
                  </a:lnTo>
                  <a:lnTo>
                    <a:pt x="5629633" y="2992"/>
                  </a:lnTo>
                  <a:lnTo>
                    <a:pt x="5632206" y="4707"/>
                  </a:lnTo>
                  <a:lnTo>
                    <a:pt x="5634446" y="6956"/>
                  </a:lnTo>
                  <a:lnTo>
                    <a:pt x="5636675" y="9176"/>
                  </a:lnTo>
                  <a:lnTo>
                    <a:pt x="5638400" y="11740"/>
                  </a:lnTo>
                  <a:lnTo>
                    <a:pt x="5639610" y="14665"/>
                  </a:lnTo>
                  <a:lnTo>
                    <a:pt x="5640821" y="17591"/>
                  </a:lnTo>
                  <a:lnTo>
                    <a:pt x="5641421" y="20640"/>
                  </a:lnTo>
                  <a:lnTo>
                    <a:pt x="5641421" y="23823"/>
                  </a:lnTo>
                  <a:lnTo>
                    <a:pt x="5641421" y="1148296"/>
                  </a:lnTo>
                  <a:lnTo>
                    <a:pt x="5641421" y="1151440"/>
                  </a:lnTo>
                  <a:lnTo>
                    <a:pt x="5640821" y="1154471"/>
                  </a:lnTo>
                  <a:lnTo>
                    <a:pt x="5639610" y="1157396"/>
                  </a:lnTo>
                  <a:lnTo>
                    <a:pt x="5638400" y="1160322"/>
                  </a:lnTo>
                  <a:lnTo>
                    <a:pt x="5617597" y="1172119"/>
                  </a:lnTo>
                  <a:lnTo>
                    <a:pt x="23823" y="1172119"/>
                  </a:lnTo>
                  <a:lnTo>
                    <a:pt x="1810" y="1157396"/>
                  </a:lnTo>
                  <a:lnTo>
                    <a:pt x="600" y="1154471"/>
                  </a:lnTo>
                  <a:lnTo>
                    <a:pt x="0" y="1151440"/>
                  </a:lnTo>
                  <a:lnTo>
                    <a:pt x="0" y="1148296"/>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7582089"/>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9" name="object 19"/>
          <p:cNvSpPr txBox="1"/>
          <p:nvPr/>
        </p:nvSpPr>
        <p:spPr>
          <a:xfrm>
            <a:off x="946424" y="1314278"/>
            <a:ext cx="5638165" cy="8935720"/>
          </a:xfrm>
          <a:prstGeom prst="rect">
            <a:avLst/>
          </a:prstGeom>
        </p:spPr>
        <p:txBody>
          <a:bodyPr vert="horz" wrap="square" lIns="0" tIns="12065" rIns="0" bIns="0" rtlCol="0">
            <a:spAutoFit/>
          </a:bodyPr>
          <a:lstStyle/>
          <a:p>
            <a:pPr marL="12700" marR="167005">
              <a:lnSpc>
                <a:spcPct val="131600"/>
              </a:lnSpc>
              <a:spcBef>
                <a:spcPts val="95"/>
              </a:spcBef>
            </a:pPr>
            <a:r>
              <a:rPr sz="950" spc="25" dirty="0">
                <a:solidFill>
                  <a:srgbClr val="333333"/>
                </a:solidFill>
                <a:latin typeface="微软雅黑"/>
                <a:cs typeface="微软雅黑"/>
              </a:rPr>
              <a:t>在编辑好后依然是先保存再退出。再次切换到指定的普通用户，然后尝试正常查看某个系统文件的内 容，此时系统提示没有权限</a:t>
            </a:r>
            <a:r>
              <a:rPr sz="950" spc="50" dirty="0">
                <a:solidFill>
                  <a:srgbClr val="333333"/>
                </a:solidFill>
                <a:latin typeface="微软雅黑"/>
                <a:cs typeface="微软雅黑"/>
              </a:rPr>
              <a:t>（</a:t>
            </a:r>
            <a:r>
              <a:rPr sz="950" spc="50" dirty="0">
                <a:solidFill>
                  <a:srgbClr val="333333"/>
                </a:solidFill>
                <a:latin typeface="Tahoma"/>
                <a:cs typeface="Tahoma"/>
              </a:rPr>
              <a:t>Permission</a:t>
            </a:r>
            <a:r>
              <a:rPr sz="950" spc="-65" dirty="0">
                <a:solidFill>
                  <a:srgbClr val="333333"/>
                </a:solidFill>
                <a:latin typeface="Tahoma"/>
                <a:cs typeface="Tahoma"/>
              </a:rPr>
              <a:t> </a:t>
            </a:r>
            <a:r>
              <a:rPr sz="950" spc="50" dirty="0">
                <a:solidFill>
                  <a:srgbClr val="333333"/>
                </a:solidFill>
                <a:latin typeface="Tahoma"/>
                <a:cs typeface="Tahoma"/>
              </a:rPr>
              <a:t>denied</a:t>
            </a:r>
            <a:r>
              <a:rPr sz="950" spc="50" dirty="0">
                <a:solidFill>
                  <a:srgbClr val="333333"/>
                </a:solidFill>
                <a:latin typeface="微软雅黑"/>
                <a:cs typeface="微软雅黑"/>
              </a:rPr>
              <a:t>）</a:t>
            </a:r>
            <a:r>
              <a:rPr sz="950" spc="25" dirty="0">
                <a:solidFill>
                  <a:srgbClr val="333333"/>
                </a:solidFill>
                <a:latin typeface="微软雅黑"/>
                <a:cs typeface="微软雅黑"/>
              </a:rPr>
              <a:t>。再使用</a:t>
            </a:r>
            <a:r>
              <a:rPr sz="950" spc="60" dirty="0">
                <a:solidFill>
                  <a:srgbClr val="333333"/>
                </a:solidFill>
                <a:latin typeface="Tahoma"/>
                <a:cs typeface="Tahoma"/>
              </a:rPr>
              <a:t>sudo</a:t>
            </a:r>
            <a:r>
              <a:rPr sz="950" spc="25" dirty="0">
                <a:solidFill>
                  <a:srgbClr val="333333"/>
                </a:solidFill>
                <a:latin typeface="微软雅黑"/>
                <a:cs typeface="微软雅黑"/>
              </a:rPr>
              <a:t>命令就能顺利地查看文件内容了：</a:t>
            </a:r>
            <a:endParaRPr sz="950">
              <a:latin typeface="微软雅黑"/>
              <a:cs typeface="微软雅黑"/>
            </a:endParaRPr>
          </a:p>
          <a:p>
            <a:pPr>
              <a:lnSpc>
                <a:spcPct val="100000"/>
              </a:lnSpc>
              <a:spcBef>
                <a:spcPts val="45"/>
              </a:spcBef>
            </a:pPr>
            <a:endParaRPr sz="900">
              <a:latin typeface="微软雅黑"/>
              <a:cs typeface="微软雅黑"/>
            </a:endParaRPr>
          </a:p>
          <a:p>
            <a:pPr marL="136525" marR="2672080">
              <a:lnSpc>
                <a:spcPct val="132400"/>
              </a:lnSpc>
            </a:pPr>
            <a:r>
              <a:rPr sz="850" spc="15" dirty="0">
                <a:solidFill>
                  <a:srgbClr val="333333"/>
                </a:solidFill>
                <a:latin typeface="Lucida Console"/>
                <a:cs typeface="Lucida Console"/>
              </a:rPr>
              <a:t>[root@linuxprobe ~]# su - 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cat</a:t>
            </a:r>
            <a:r>
              <a:rPr sz="850" dirty="0">
                <a:solidFill>
                  <a:srgbClr val="333333"/>
                </a:solidFill>
                <a:latin typeface="Lucida Console"/>
                <a:cs typeface="Lucida Console"/>
              </a:rPr>
              <a:t> </a:t>
            </a:r>
            <a:r>
              <a:rPr sz="850" spc="15" dirty="0">
                <a:solidFill>
                  <a:srgbClr val="333333"/>
                </a:solidFill>
                <a:latin typeface="Lucida Console"/>
                <a:cs typeface="Lucida Console"/>
              </a:rPr>
              <a:t>/etc/shadow </a:t>
            </a:r>
            <a:r>
              <a:rPr sz="850" spc="-495" dirty="0">
                <a:solidFill>
                  <a:srgbClr val="333333"/>
                </a:solidFill>
                <a:latin typeface="Lucida Console"/>
                <a:cs typeface="Lucida Console"/>
              </a:rPr>
              <a:t> </a:t>
            </a:r>
            <a:r>
              <a:rPr sz="850" spc="15" dirty="0">
                <a:solidFill>
                  <a:srgbClr val="333333"/>
                </a:solidFill>
                <a:latin typeface="Lucida Console"/>
                <a:cs typeface="Lucida Console"/>
              </a:rPr>
              <a:t>cat:</a:t>
            </a:r>
            <a:r>
              <a:rPr sz="850" spc="10" dirty="0">
                <a:solidFill>
                  <a:srgbClr val="333333"/>
                </a:solidFill>
                <a:latin typeface="Lucida Console"/>
                <a:cs typeface="Lucida Console"/>
              </a:rPr>
              <a:t> </a:t>
            </a:r>
            <a:r>
              <a:rPr sz="850" spc="15" dirty="0">
                <a:solidFill>
                  <a:srgbClr val="333333"/>
                </a:solidFill>
                <a:latin typeface="Lucida Console"/>
                <a:cs typeface="Lucida Console"/>
              </a:rPr>
              <a:t>/etc/shadow:</a:t>
            </a:r>
            <a:r>
              <a:rPr sz="850" spc="10" dirty="0">
                <a:solidFill>
                  <a:srgbClr val="333333"/>
                </a:solidFill>
                <a:latin typeface="Lucida Console"/>
                <a:cs typeface="Lucida Console"/>
              </a:rPr>
              <a:t> </a:t>
            </a:r>
            <a:r>
              <a:rPr sz="850" spc="15" dirty="0">
                <a:solidFill>
                  <a:srgbClr val="333333"/>
                </a:solidFill>
                <a:latin typeface="Lucida Console"/>
                <a:cs typeface="Lucida Console"/>
              </a:rPr>
              <a:t>Permission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denied</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[linuxprobe@linuxprobe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sudo</a:t>
            </a:r>
            <a:r>
              <a:rPr sz="850" spc="10" dirty="0">
                <a:solidFill>
                  <a:srgbClr val="333333"/>
                </a:solidFill>
                <a:latin typeface="Lucida Console"/>
                <a:cs typeface="Lucida Console"/>
              </a:rPr>
              <a:t> </a:t>
            </a:r>
            <a:r>
              <a:rPr sz="850" spc="15" dirty="0">
                <a:solidFill>
                  <a:srgbClr val="333333"/>
                </a:solidFill>
                <a:latin typeface="Lucida Console"/>
                <a:cs typeface="Lucida Console"/>
              </a:rPr>
              <a:t>cat</a:t>
            </a:r>
            <a:r>
              <a:rPr sz="850" spc="10" dirty="0">
                <a:solidFill>
                  <a:srgbClr val="333333"/>
                </a:solidFill>
                <a:latin typeface="Lucida Console"/>
                <a:cs typeface="Lucida Console"/>
              </a:rPr>
              <a:t> </a:t>
            </a:r>
            <a:r>
              <a:rPr sz="850" spc="15" dirty="0">
                <a:solidFill>
                  <a:srgbClr val="333333"/>
                </a:solidFill>
                <a:latin typeface="Lucida Console"/>
                <a:cs typeface="Lucida Console"/>
              </a:rPr>
              <a:t>/etc/shadow</a:t>
            </a:r>
            <a:endParaRPr sz="850">
              <a:latin typeface="Lucida Console"/>
              <a:cs typeface="Lucida Console"/>
            </a:endParaRPr>
          </a:p>
          <a:p>
            <a:pPr marL="136525" marR="119380">
              <a:lnSpc>
                <a:spcPct val="132400"/>
              </a:lnSpc>
            </a:pPr>
            <a:r>
              <a:rPr sz="850" spc="15" dirty="0">
                <a:solidFill>
                  <a:srgbClr val="333333"/>
                </a:solidFill>
                <a:latin typeface="Lucida Console"/>
                <a:cs typeface="Lucida Console"/>
              </a:rPr>
              <a:t>[sudo]</a:t>
            </a:r>
            <a:r>
              <a:rPr sz="850" spc="10" dirty="0">
                <a:solidFill>
                  <a:srgbClr val="333333"/>
                </a:solidFill>
                <a:latin typeface="Lucida Console"/>
                <a:cs typeface="Lucida Console"/>
              </a:rPr>
              <a:t> </a:t>
            </a:r>
            <a:r>
              <a:rPr sz="850" spc="15" dirty="0">
                <a:solidFill>
                  <a:srgbClr val="333333"/>
                </a:solidFill>
                <a:latin typeface="Lucida Console"/>
                <a:cs typeface="Lucida Console"/>
              </a:rPr>
              <a:t>password for linuxprobe: </a:t>
            </a:r>
            <a:r>
              <a:rPr sz="850" spc="25" dirty="0">
                <a:solidFill>
                  <a:srgbClr val="333333"/>
                </a:solidFill>
                <a:latin typeface="新宋体"/>
                <a:cs typeface="新宋体"/>
              </a:rPr>
              <a:t>此处输入</a:t>
            </a:r>
            <a:r>
              <a:rPr sz="850" spc="15" dirty="0">
                <a:solidFill>
                  <a:srgbClr val="333333"/>
                </a:solidFill>
                <a:latin typeface="Lucida Console"/>
                <a:cs typeface="Lucida Console"/>
              </a:rPr>
              <a:t>linuxprobe</a:t>
            </a:r>
            <a:r>
              <a:rPr sz="850" spc="25" dirty="0">
                <a:solidFill>
                  <a:srgbClr val="333333"/>
                </a:solidFill>
                <a:latin typeface="新宋体"/>
                <a:cs typeface="新宋体"/>
              </a:rPr>
              <a:t>用户的密码 </a:t>
            </a:r>
            <a:r>
              <a:rPr sz="850" spc="15" dirty="0">
                <a:solidFill>
                  <a:srgbClr val="333333"/>
                </a:solidFill>
                <a:latin typeface="Lucida Console"/>
                <a:cs typeface="Lucida Console"/>
              </a:rPr>
              <a:t>root:$6$tTbuw5DkOPYqq.vI$RMk9FCGHoJOq2qAPRURTQm.Qok2nN3yFn/i4f/falVGgGND9XoiYFbr </a:t>
            </a:r>
            <a:r>
              <a:rPr sz="850" spc="-500" dirty="0">
                <a:solidFill>
                  <a:srgbClr val="333333"/>
                </a:solidFill>
                <a:latin typeface="Lucida Console"/>
                <a:cs typeface="Lucida Console"/>
              </a:rPr>
              <a:t> </a:t>
            </a:r>
            <a:r>
              <a:rPr sz="850" spc="15" dirty="0">
                <a:solidFill>
                  <a:srgbClr val="333333"/>
                </a:solidFill>
                <a:latin typeface="Lucida Console"/>
                <a:cs typeface="Lucida Console"/>
              </a:rPr>
              <a:t>xDn16WWiziaSJ0/cR06U66ipEoGLPJ.::0:99999:7:::</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bin:*:17784:0:99999:7:::</a:t>
            </a:r>
            <a:endParaRPr sz="850">
              <a:latin typeface="Lucida Console"/>
              <a:cs typeface="Lucida Console"/>
            </a:endParaRPr>
          </a:p>
          <a:p>
            <a:pPr marL="136525">
              <a:lnSpc>
                <a:spcPct val="100000"/>
              </a:lnSpc>
              <a:spcBef>
                <a:spcPts val="334"/>
              </a:spcBef>
            </a:pPr>
            <a:r>
              <a:rPr sz="850" spc="15" dirty="0">
                <a:solidFill>
                  <a:srgbClr val="333333"/>
                </a:solidFill>
                <a:latin typeface="Lucida Console"/>
                <a:cs typeface="Lucida Console"/>
              </a:rPr>
              <a:t>daemon:*:17784:0:99999:7:::</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adm:*:17784:0:99999:7:::</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lp:*:17784:0:99999:7:::</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sync:*:17784:0:99999:7:::</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shutdown:*:17784:0:99999:7:::</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halt:*:17784:0:99999:7:::</a:t>
            </a:r>
            <a:endParaRPr sz="850">
              <a:latin typeface="Lucida Console"/>
              <a:cs typeface="Lucida Console"/>
            </a:endParaRPr>
          </a:p>
          <a:p>
            <a:pPr marL="136525" marR="3411220">
              <a:lnSpc>
                <a:spcPct val="132400"/>
              </a:lnSpc>
            </a:pPr>
            <a:r>
              <a:rPr sz="850" spc="15" dirty="0">
                <a:solidFill>
                  <a:srgbClr val="333333"/>
                </a:solidFill>
                <a:latin typeface="Lucida Console"/>
                <a:cs typeface="Lucida Console"/>
              </a:rPr>
              <a:t>………………</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exit </a:t>
            </a:r>
            <a:r>
              <a:rPr sz="850" spc="-495" dirty="0">
                <a:solidFill>
                  <a:srgbClr val="333333"/>
                </a:solidFill>
                <a:latin typeface="Lucida Console"/>
                <a:cs typeface="Lucida Console"/>
              </a:rPr>
              <a:t> </a:t>
            </a:r>
            <a:r>
              <a:rPr sz="850" spc="15" dirty="0">
                <a:solidFill>
                  <a:srgbClr val="333333"/>
                </a:solidFill>
                <a:latin typeface="Lucida Console"/>
                <a:cs typeface="Lucida Console"/>
              </a:rPr>
              <a:t>logout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spc="25" dirty="0">
                <a:solidFill>
                  <a:srgbClr val="333333"/>
                </a:solidFill>
                <a:latin typeface="微软雅黑"/>
                <a:cs typeface="微软雅黑"/>
              </a:rPr>
              <a:t>大家千万不要以为到这里就结束了，刘遄老师还有更压箱底的宝贝。不知大家是否发觉在每次执行</a:t>
            </a:r>
            <a:r>
              <a:rPr sz="950" spc="55" dirty="0">
                <a:solidFill>
                  <a:srgbClr val="333333"/>
                </a:solidFill>
                <a:latin typeface="Tahoma"/>
                <a:cs typeface="Tahoma"/>
              </a:rPr>
              <a:t>sudo </a:t>
            </a:r>
            <a:r>
              <a:rPr sz="950" spc="25" dirty="0">
                <a:solidFill>
                  <a:srgbClr val="333333"/>
                </a:solidFill>
                <a:latin typeface="微软雅黑"/>
                <a:cs typeface="微软雅黑"/>
              </a:rPr>
              <a:t>命令后都会要求验证一下密码。虽然这个密码就是当前登录用户的密码，但是每次执行</a:t>
            </a:r>
            <a:r>
              <a:rPr sz="950" spc="60" dirty="0">
                <a:solidFill>
                  <a:srgbClr val="333333"/>
                </a:solidFill>
                <a:latin typeface="Tahoma"/>
                <a:cs typeface="Tahoma"/>
              </a:rPr>
              <a:t>sudo</a:t>
            </a:r>
            <a:r>
              <a:rPr sz="950" spc="20" dirty="0">
                <a:solidFill>
                  <a:srgbClr val="333333"/>
                </a:solidFill>
                <a:latin typeface="微软雅黑"/>
                <a:cs typeface="微软雅黑"/>
              </a:rPr>
              <a:t>命令都要输 </a:t>
            </a:r>
            <a:r>
              <a:rPr sz="950" spc="25" dirty="0">
                <a:solidFill>
                  <a:srgbClr val="333333"/>
                </a:solidFill>
                <a:latin typeface="微软雅黑"/>
                <a:cs typeface="微软雅黑"/>
              </a:rPr>
              <a:t>入一次密码其实也挺麻烦的，这时可以添加</a:t>
            </a:r>
            <a:r>
              <a:rPr sz="950" spc="50" dirty="0">
                <a:solidFill>
                  <a:srgbClr val="333333"/>
                </a:solidFill>
                <a:latin typeface="Tahoma"/>
                <a:cs typeface="Tahoma"/>
              </a:rPr>
              <a:t>NOPASSWD</a:t>
            </a:r>
            <a:r>
              <a:rPr sz="950" spc="25" dirty="0">
                <a:solidFill>
                  <a:srgbClr val="333333"/>
                </a:solidFill>
                <a:latin typeface="微软雅黑"/>
                <a:cs typeface="微软雅黑"/>
              </a:rPr>
              <a:t>参数，使得用户下次再执行</a:t>
            </a:r>
            <a:r>
              <a:rPr sz="950" spc="60" dirty="0">
                <a:solidFill>
                  <a:srgbClr val="333333"/>
                </a:solidFill>
                <a:latin typeface="Tahoma"/>
                <a:cs typeface="Tahoma"/>
              </a:rPr>
              <a:t>sudo</a:t>
            </a:r>
            <a:r>
              <a:rPr sz="950" spc="25" dirty="0">
                <a:solidFill>
                  <a:srgbClr val="333333"/>
                </a:solidFill>
                <a:latin typeface="微软雅黑"/>
                <a:cs typeface="微软雅黑"/>
              </a:rPr>
              <a:t>命令时就不用 密码验证啦</a:t>
            </a:r>
            <a:r>
              <a:rPr sz="950" spc="-135" dirty="0">
                <a:solidFill>
                  <a:srgbClr val="333333"/>
                </a:solidFill>
                <a:latin typeface="Tahoma"/>
                <a:cs typeface="Tahoma"/>
              </a:rPr>
              <a:t>~</a:t>
            </a:r>
            <a:endParaRPr sz="950">
              <a:latin typeface="Tahoma"/>
              <a:cs typeface="Tahoma"/>
            </a:endParaRPr>
          </a:p>
          <a:p>
            <a:pPr>
              <a:lnSpc>
                <a:spcPct val="100000"/>
              </a:lnSpc>
              <a:spcBef>
                <a:spcPts val="40"/>
              </a:spcBef>
            </a:pPr>
            <a:endParaRPr sz="1650">
              <a:latin typeface="Tahoma"/>
              <a:cs typeface="Tahoma"/>
            </a:endParaRPr>
          </a:p>
          <a:p>
            <a:pPr marL="136525">
              <a:lnSpc>
                <a:spcPct val="100000"/>
              </a:lnSpc>
              <a:spcBef>
                <a:spcPts val="5"/>
              </a:spcBef>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visudo</a:t>
            </a:r>
            <a:endParaRPr sz="850">
              <a:latin typeface="Lucida Console"/>
              <a:cs typeface="Lucida Console"/>
            </a:endParaRPr>
          </a:p>
          <a:p>
            <a:pPr marL="405130" indent="-202565">
              <a:lnSpc>
                <a:spcPct val="100000"/>
              </a:lnSpc>
              <a:spcBef>
                <a:spcPts val="330"/>
              </a:spcBef>
              <a:buAutoNum type="arabicPlain" startAt="99"/>
              <a:tabLst>
                <a:tab pos="405765" algn="l"/>
              </a:tabLst>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Allow</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to</a:t>
            </a:r>
            <a:r>
              <a:rPr sz="850" spc="10" dirty="0">
                <a:solidFill>
                  <a:srgbClr val="333333"/>
                </a:solidFill>
                <a:latin typeface="Lucida Console"/>
                <a:cs typeface="Lucida Console"/>
              </a:rPr>
              <a:t> </a:t>
            </a:r>
            <a:r>
              <a:rPr sz="850" spc="15" dirty="0">
                <a:solidFill>
                  <a:srgbClr val="333333"/>
                </a:solidFill>
                <a:latin typeface="Lucida Console"/>
                <a:cs typeface="Lucida Console"/>
              </a:rPr>
              <a:t>run</a:t>
            </a:r>
            <a:r>
              <a:rPr sz="850" spc="10" dirty="0">
                <a:solidFill>
                  <a:srgbClr val="333333"/>
                </a:solidFill>
                <a:latin typeface="Lucida Console"/>
                <a:cs typeface="Lucida Console"/>
              </a:rPr>
              <a:t> </a:t>
            </a:r>
            <a:r>
              <a:rPr sz="850" spc="15" dirty="0">
                <a:solidFill>
                  <a:srgbClr val="333333"/>
                </a:solidFill>
                <a:latin typeface="Lucida Console"/>
                <a:cs typeface="Lucida Console"/>
              </a:rPr>
              <a:t>any</a:t>
            </a:r>
            <a:r>
              <a:rPr sz="850" spc="10" dirty="0">
                <a:solidFill>
                  <a:srgbClr val="333333"/>
                </a:solidFill>
                <a:latin typeface="Lucida Console"/>
                <a:cs typeface="Lucida Console"/>
              </a:rPr>
              <a:t> </a:t>
            </a:r>
            <a:r>
              <a:rPr sz="850" spc="15" dirty="0">
                <a:solidFill>
                  <a:srgbClr val="333333"/>
                </a:solidFill>
                <a:latin typeface="Lucida Console"/>
                <a:cs typeface="Lucida Console"/>
              </a:rPr>
              <a:t>commands</a:t>
            </a:r>
            <a:r>
              <a:rPr sz="850" spc="10" dirty="0">
                <a:solidFill>
                  <a:srgbClr val="333333"/>
                </a:solidFill>
                <a:latin typeface="Lucida Console"/>
                <a:cs typeface="Lucida Console"/>
              </a:rPr>
              <a:t> </a:t>
            </a:r>
            <a:r>
              <a:rPr sz="850" spc="15" dirty="0">
                <a:solidFill>
                  <a:srgbClr val="333333"/>
                </a:solidFill>
                <a:latin typeface="Lucida Console"/>
                <a:cs typeface="Lucida Console"/>
              </a:rPr>
              <a:t>anywhere</a:t>
            </a:r>
            <a:endParaRPr sz="850">
              <a:latin typeface="Lucida Console"/>
              <a:cs typeface="Lucida Console"/>
            </a:endParaRPr>
          </a:p>
          <a:p>
            <a:pPr marL="405130" indent="-269240">
              <a:lnSpc>
                <a:spcPct val="100000"/>
              </a:lnSpc>
              <a:spcBef>
                <a:spcPts val="330"/>
              </a:spcBef>
              <a:buAutoNum type="arabicPlain" startAt="99"/>
              <a:tabLst>
                <a:tab pos="405765" algn="l"/>
              </a:tabLst>
            </a:pPr>
            <a:r>
              <a:rPr sz="850" spc="15" dirty="0">
                <a:solidFill>
                  <a:srgbClr val="333333"/>
                </a:solidFill>
                <a:latin typeface="Lucida Console"/>
                <a:cs typeface="Lucida Console"/>
              </a:rPr>
              <a:t>root</a:t>
            </a:r>
            <a:r>
              <a:rPr sz="850" spc="-15" dirty="0">
                <a:solidFill>
                  <a:srgbClr val="333333"/>
                </a:solidFill>
                <a:latin typeface="Lucida Console"/>
                <a:cs typeface="Lucida Console"/>
              </a:rPr>
              <a:t> </a:t>
            </a:r>
            <a:r>
              <a:rPr sz="850" spc="15" dirty="0">
                <a:solidFill>
                  <a:srgbClr val="333333"/>
                </a:solidFill>
                <a:latin typeface="Lucida Console"/>
                <a:cs typeface="Lucida Console"/>
              </a:rPr>
              <a:t>ALL=(ALL)</a:t>
            </a:r>
            <a:r>
              <a:rPr sz="850" spc="-15" dirty="0">
                <a:solidFill>
                  <a:srgbClr val="333333"/>
                </a:solidFill>
                <a:latin typeface="Lucida Console"/>
                <a:cs typeface="Lucida Console"/>
              </a:rPr>
              <a:t> </a:t>
            </a:r>
            <a:r>
              <a:rPr sz="850" spc="15" dirty="0">
                <a:solidFill>
                  <a:srgbClr val="333333"/>
                </a:solidFill>
                <a:latin typeface="Lucida Console"/>
                <a:cs typeface="Lucida Console"/>
              </a:rPr>
              <a:t>ALL</a:t>
            </a:r>
            <a:endParaRPr sz="850">
              <a:latin typeface="Lucida Console"/>
              <a:cs typeface="Lucida Console"/>
            </a:endParaRPr>
          </a:p>
          <a:p>
            <a:pPr marL="405130" indent="-269240">
              <a:lnSpc>
                <a:spcPct val="100000"/>
              </a:lnSpc>
              <a:spcBef>
                <a:spcPts val="330"/>
              </a:spcBef>
              <a:buAutoNum type="arabicPlain" startAt="99"/>
              <a:tabLst>
                <a:tab pos="405765" algn="l"/>
              </a:tabLst>
            </a:pPr>
            <a:r>
              <a:rPr sz="850" spc="15" dirty="0">
                <a:solidFill>
                  <a:srgbClr val="333333"/>
                </a:solidFill>
                <a:latin typeface="Lucida Console"/>
                <a:cs typeface="Lucida Console"/>
              </a:rPr>
              <a:t>linuxprobe ALL=(ALL) NOPASSWD:/usr/bin/cat,/usr/sbin/reboot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43180">
              <a:lnSpc>
                <a:spcPct val="131600"/>
              </a:lnSpc>
            </a:pPr>
            <a:r>
              <a:rPr sz="950" spc="25" dirty="0">
                <a:solidFill>
                  <a:srgbClr val="333333"/>
                </a:solidFill>
                <a:latin typeface="微软雅黑"/>
                <a:cs typeface="微软雅黑"/>
              </a:rPr>
              <a:t>这样，当切换到普通用户后再执行命令时，就不用再频繁地验证密码了，我们在日常工作中也就痛快至 极了。</a:t>
            </a:r>
            <a:endParaRPr sz="950">
              <a:latin typeface="微软雅黑"/>
              <a:cs typeface="微软雅黑"/>
            </a:endParaRPr>
          </a:p>
          <a:p>
            <a:pPr>
              <a:lnSpc>
                <a:spcPct val="100000"/>
              </a:lnSpc>
              <a:spcBef>
                <a:spcPts val="45"/>
              </a:spcBef>
            </a:pPr>
            <a:endParaRPr sz="900">
              <a:latin typeface="微软雅黑"/>
              <a:cs typeface="微软雅黑"/>
            </a:endParaRPr>
          </a:p>
          <a:p>
            <a:pPr marL="136525" marR="3075305">
              <a:lnSpc>
                <a:spcPct val="132400"/>
              </a:lnSpc>
              <a:spcBef>
                <a:spcPts val="5"/>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su</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[linuxprobe@linuxprobe ~]$ reboot </a:t>
            </a:r>
            <a:r>
              <a:rPr sz="850" spc="20" dirty="0">
                <a:solidFill>
                  <a:srgbClr val="333333"/>
                </a:solidFill>
                <a:latin typeface="Lucida Console"/>
                <a:cs typeface="Lucida Console"/>
              </a:rPr>
              <a:t> </a:t>
            </a:r>
            <a:r>
              <a:rPr sz="850" spc="15" dirty="0">
                <a:solidFill>
                  <a:srgbClr val="333333"/>
                </a:solidFill>
                <a:latin typeface="Lucida Console"/>
                <a:cs typeface="Lucida Console"/>
              </a:rPr>
              <a:t>User</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is</a:t>
            </a:r>
            <a:r>
              <a:rPr sz="850" spc="10" dirty="0">
                <a:solidFill>
                  <a:srgbClr val="333333"/>
                </a:solidFill>
                <a:latin typeface="Lucida Console"/>
                <a:cs typeface="Lucida Console"/>
              </a:rPr>
              <a:t> </a:t>
            </a:r>
            <a:r>
              <a:rPr sz="850" spc="15" dirty="0">
                <a:solidFill>
                  <a:srgbClr val="333333"/>
                </a:solidFill>
                <a:latin typeface="Lucida Console"/>
                <a:cs typeface="Lucida Console"/>
              </a:rPr>
              <a:t>logged</a:t>
            </a:r>
            <a:r>
              <a:rPr sz="850" spc="10" dirty="0">
                <a:solidFill>
                  <a:srgbClr val="333333"/>
                </a:solidFill>
                <a:latin typeface="Lucida Console"/>
                <a:cs typeface="Lucida Console"/>
              </a:rPr>
              <a:t> </a:t>
            </a:r>
            <a:r>
              <a:rPr sz="850" spc="15" dirty="0">
                <a:solidFill>
                  <a:srgbClr val="333333"/>
                </a:solidFill>
                <a:latin typeface="Lucida Console"/>
                <a:cs typeface="Lucida Console"/>
              </a:rPr>
              <a:t>in</a:t>
            </a:r>
            <a:r>
              <a:rPr sz="850" spc="10" dirty="0">
                <a:solidFill>
                  <a:srgbClr val="333333"/>
                </a:solidFill>
                <a:latin typeface="Lucida Console"/>
                <a:cs typeface="Lucida Console"/>
              </a:rPr>
              <a:t> </a:t>
            </a:r>
            <a:r>
              <a:rPr sz="850" spc="15" dirty="0">
                <a:solidFill>
                  <a:srgbClr val="333333"/>
                </a:solidFill>
                <a:latin typeface="Lucida Console"/>
                <a:cs typeface="Lucida Console"/>
              </a:rPr>
              <a:t>on</a:t>
            </a:r>
            <a:r>
              <a:rPr sz="850" spc="5" dirty="0">
                <a:solidFill>
                  <a:srgbClr val="333333"/>
                </a:solidFill>
                <a:latin typeface="Lucida Console"/>
                <a:cs typeface="Lucida Console"/>
              </a:rPr>
              <a:t> </a:t>
            </a:r>
            <a:r>
              <a:rPr sz="850" spc="15" dirty="0">
                <a:solidFill>
                  <a:srgbClr val="333333"/>
                </a:solidFill>
                <a:latin typeface="Lucida Console"/>
                <a:cs typeface="Lucida Console"/>
              </a:rPr>
              <a:t>tty2.</a:t>
            </a:r>
            <a:endParaRPr sz="850">
              <a:latin typeface="Lucida Console"/>
              <a:cs typeface="Lucida Console"/>
            </a:endParaRPr>
          </a:p>
          <a:p>
            <a:pPr marL="136525" marR="387985">
              <a:lnSpc>
                <a:spcPct val="132400"/>
              </a:lnSpc>
            </a:pPr>
            <a:r>
              <a:rPr sz="850" spc="15" dirty="0">
                <a:solidFill>
                  <a:srgbClr val="333333"/>
                </a:solidFill>
                <a:latin typeface="Lucida Console"/>
                <a:cs typeface="Lucida Console"/>
              </a:rPr>
              <a:t>Please retry operation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after closing inhibitors</a:t>
            </a:r>
            <a:r>
              <a:rPr sz="850" spc="20" dirty="0">
                <a:solidFill>
                  <a:srgbClr val="333333"/>
                </a:solidFill>
                <a:latin typeface="Lucida Console"/>
                <a:cs typeface="Lucida Console"/>
              </a:rPr>
              <a:t> </a:t>
            </a:r>
            <a:r>
              <a:rPr sz="850" spc="15" dirty="0">
                <a:solidFill>
                  <a:srgbClr val="333333"/>
                </a:solidFill>
                <a:latin typeface="Lucida Console"/>
                <a:cs typeface="Lucida Console"/>
              </a:rPr>
              <a:t>and logging out</a:t>
            </a:r>
            <a:r>
              <a:rPr sz="850" spc="20" dirty="0">
                <a:solidFill>
                  <a:srgbClr val="333333"/>
                </a:solidFill>
                <a:latin typeface="Lucida Console"/>
                <a:cs typeface="Lucida Console"/>
              </a:rPr>
              <a:t> </a:t>
            </a:r>
            <a:r>
              <a:rPr sz="850" spc="15" dirty="0">
                <a:solidFill>
                  <a:srgbClr val="333333"/>
                </a:solidFill>
                <a:latin typeface="Lucida Console"/>
                <a:cs typeface="Lucida Console"/>
              </a:rPr>
              <a:t>other users. </a:t>
            </a:r>
            <a:r>
              <a:rPr sz="850" spc="-495" dirty="0">
                <a:solidFill>
                  <a:srgbClr val="333333"/>
                </a:solidFill>
                <a:latin typeface="Lucida Console"/>
                <a:cs typeface="Lucida Console"/>
              </a:rPr>
              <a:t> </a:t>
            </a:r>
            <a:r>
              <a:rPr sz="850" spc="15" dirty="0">
                <a:solidFill>
                  <a:srgbClr val="333333"/>
                </a:solidFill>
                <a:latin typeface="Lucida Console"/>
                <a:cs typeface="Lucida Console"/>
              </a:rPr>
              <a:t>Alternatively, ignore inhibitors and users with 'systemctl</a:t>
            </a:r>
            <a:r>
              <a:rPr sz="850" spc="20" dirty="0">
                <a:solidFill>
                  <a:srgbClr val="333333"/>
                </a:solidFill>
                <a:latin typeface="Lucida Console"/>
                <a:cs typeface="Lucida Console"/>
              </a:rPr>
              <a:t> </a:t>
            </a:r>
            <a:r>
              <a:rPr sz="850" spc="15" dirty="0">
                <a:solidFill>
                  <a:srgbClr val="333333"/>
                </a:solidFill>
                <a:latin typeface="Lucida Console"/>
                <a:cs typeface="Lucida Console"/>
              </a:rPr>
              <a:t>reboot -i'.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sudo reboot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9370">
              <a:lnSpc>
                <a:spcPct val="131600"/>
              </a:lnSpc>
            </a:pPr>
            <a:r>
              <a:rPr sz="950" spc="25" dirty="0">
                <a:solidFill>
                  <a:srgbClr val="333333"/>
                </a:solidFill>
                <a:latin typeface="微软雅黑"/>
                <a:cs typeface="微软雅黑"/>
              </a:rPr>
              <a:t>同学们请细心留意上面的用户身份变换，</a:t>
            </a:r>
            <a:r>
              <a:rPr sz="950" spc="50" dirty="0">
                <a:solidFill>
                  <a:srgbClr val="333333"/>
                </a:solidFill>
                <a:latin typeface="Tahoma"/>
                <a:cs typeface="Tahoma"/>
              </a:rPr>
              <a:t>visudo</a:t>
            </a:r>
            <a:r>
              <a:rPr sz="950" spc="25" dirty="0">
                <a:solidFill>
                  <a:srgbClr val="333333"/>
                </a:solidFill>
                <a:latin typeface="微软雅黑"/>
                <a:cs typeface="微软雅黑"/>
              </a:rPr>
              <a:t>命令只有</a:t>
            </a:r>
            <a:r>
              <a:rPr sz="950" spc="55" dirty="0">
                <a:solidFill>
                  <a:srgbClr val="333333"/>
                </a:solidFill>
                <a:latin typeface="Tahoma"/>
                <a:cs typeface="Tahoma"/>
              </a:rPr>
              <a:t>root</a:t>
            </a:r>
            <a:r>
              <a:rPr sz="950" spc="20" dirty="0">
                <a:solidFill>
                  <a:srgbClr val="333333"/>
                </a:solidFill>
                <a:latin typeface="微软雅黑"/>
                <a:cs typeface="微软雅黑"/>
              </a:rPr>
              <a:t>管理员才可以执行，普通用户使用会提示 </a:t>
            </a:r>
            <a:r>
              <a:rPr sz="950" spc="25" dirty="0">
                <a:solidFill>
                  <a:srgbClr val="333333"/>
                </a:solidFill>
                <a:latin typeface="微软雅黑"/>
                <a:cs typeface="微软雅黑"/>
              </a:rPr>
              <a:t>权限不足。</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spc="-135" dirty="0">
                <a:solidFill>
                  <a:srgbClr val="777777"/>
                </a:solidFill>
                <a:latin typeface="Tahoma"/>
                <a:cs typeface="Tahoma"/>
              </a:rPr>
              <a:t>~</a:t>
            </a:r>
            <a:endParaRPr sz="950">
              <a:latin typeface="Tahoma"/>
              <a:cs typeface="Tahoma"/>
            </a:endParaRPr>
          </a:p>
          <a:p>
            <a:pPr marL="193675">
              <a:lnSpc>
                <a:spcPct val="100000"/>
              </a:lnSpc>
              <a:spcBef>
                <a:spcPts val="1110"/>
              </a:spcBef>
            </a:pPr>
            <a:r>
              <a:rPr sz="950" spc="45" dirty="0">
                <a:solidFill>
                  <a:srgbClr val="777777"/>
                </a:solidFill>
                <a:latin typeface="Tahoma"/>
                <a:cs typeface="Tahoma"/>
              </a:rPr>
              <a:t>Linux</a:t>
            </a:r>
            <a:r>
              <a:rPr sz="950" spc="25" dirty="0">
                <a:solidFill>
                  <a:srgbClr val="777777"/>
                </a:solidFill>
                <a:latin typeface="微软雅黑"/>
                <a:cs typeface="微软雅黑"/>
              </a:rPr>
              <a:t>技术交流学习请加读者群</a:t>
            </a:r>
            <a:r>
              <a:rPr sz="950" spc="20" dirty="0">
                <a:solidFill>
                  <a:srgbClr val="777777"/>
                </a:solidFill>
                <a:latin typeface="微软雅黑"/>
                <a:cs typeface="微软雅黑"/>
              </a:rPr>
              <a:t>（</a:t>
            </a:r>
            <a:r>
              <a:rPr sz="950" b="1" spc="25" dirty="0">
                <a:solidFill>
                  <a:srgbClr val="777777"/>
                </a:solidFill>
                <a:latin typeface="微软雅黑"/>
                <a:cs typeface="微软雅黑"/>
              </a:rPr>
              <a:t>推荐</a:t>
            </a:r>
            <a:r>
              <a:rPr sz="950" spc="35" dirty="0">
                <a:solidFill>
                  <a:srgbClr val="777777"/>
                </a:solidFill>
                <a:latin typeface="微软雅黑"/>
                <a:cs typeface="微软雅黑"/>
              </a:rPr>
              <a:t>）：</a:t>
            </a:r>
            <a:r>
              <a:rPr sz="950" u="sng" spc="35" dirty="0">
                <a:solidFill>
                  <a:srgbClr val="4183C4"/>
                </a:solidFill>
                <a:uFill>
                  <a:solidFill>
                    <a:srgbClr val="4183C4"/>
                  </a:solidFill>
                </a:uFill>
                <a:latin typeface="Tahoma"/>
                <a:cs typeface="Tahoma"/>
                <a:hlinkClick r:id="rId2"/>
              </a:rPr>
              <a:t>https://www.linuxprobe.com/club</a:t>
            </a:r>
            <a:endParaRPr sz="950">
              <a:latin typeface="Tahoma"/>
              <a:cs typeface="Tahoma"/>
            </a:endParaRPr>
          </a:p>
        </p:txBody>
      </p:sp>
      <p:sp>
        <p:nvSpPr>
          <p:cNvPr id="22" name="object 22"/>
          <p:cNvSpPr txBox="1"/>
          <p:nvPr/>
        </p:nvSpPr>
        <p:spPr>
          <a:xfrm>
            <a:off x="3692664" y="10217035"/>
            <a:ext cx="18351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23</a:t>
            </a:fld>
            <a:endParaRPr sz="800">
              <a:latin typeface="小哥哥网恋吗"/>
              <a:cs typeface="小哥哥网恋吗"/>
            </a:endParaRPr>
          </a:p>
        </p:txBody>
      </p:sp>
      <p:sp>
        <p:nvSpPr>
          <p:cNvPr id="20" name="object 20"/>
          <p:cNvSpPr txBox="1"/>
          <p:nvPr/>
        </p:nvSpPr>
        <p:spPr>
          <a:xfrm>
            <a:off x="1070306" y="406503"/>
            <a:ext cx="3653154" cy="7118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visudo</a:t>
            </a:r>
            <a:endParaRPr sz="850">
              <a:latin typeface="Lucida Console"/>
              <a:cs typeface="Lucida Console"/>
            </a:endParaRPr>
          </a:p>
          <a:p>
            <a:pPr marL="281305" indent="-202565">
              <a:lnSpc>
                <a:spcPct val="100000"/>
              </a:lnSpc>
              <a:spcBef>
                <a:spcPts val="330"/>
              </a:spcBef>
              <a:buAutoNum type="arabicPlain" startAt="99"/>
              <a:tabLst>
                <a:tab pos="281940" algn="l"/>
              </a:tabLst>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Allow</a:t>
            </a:r>
            <a:r>
              <a:rPr sz="850" spc="1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to</a:t>
            </a:r>
            <a:r>
              <a:rPr sz="850" spc="10" dirty="0">
                <a:solidFill>
                  <a:srgbClr val="333333"/>
                </a:solidFill>
                <a:latin typeface="Lucida Console"/>
                <a:cs typeface="Lucida Console"/>
              </a:rPr>
              <a:t> </a:t>
            </a:r>
            <a:r>
              <a:rPr sz="850" spc="15" dirty="0">
                <a:solidFill>
                  <a:srgbClr val="333333"/>
                </a:solidFill>
                <a:latin typeface="Lucida Console"/>
                <a:cs typeface="Lucida Console"/>
              </a:rPr>
              <a:t>run</a:t>
            </a:r>
            <a:r>
              <a:rPr sz="850" spc="10" dirty="0">
                <a:solidFill>
                  <a:srgbClr val="333333"/>
                </a:solidFill>
                <a:latin typeface="Lucida Console"/>
                <a:cs typeface="Lucida Console"/>
              </a:rPr>
              <a:t> </a:t>
            </a:r>
            <a:r>
              <a:rPr sz="850" spc="15" dirty="0">
                <a:solidFill>
                  <a:srgbClr val="333333"/>
                </a:solidFill>
                <a:latin typeface="Lucida Console"/>
                <a:cs typeface="Lucida Console"/>
              </a:rPr>
              <a:t>any</a:t>
            </a:r>
            <a:r>
              <a:rPr sz="850" spc="10" dirty="0">
                <a:solidFill>
                  <a:srgbClr val="333333"/>
                </a:solidFill>
                <a:latin typeface="Lucida Console"/>
                <a:cs typeface="Lucida Console"/>
              </a:rPr>
              <a:t> </a:t>
            </a:r>
            <a:r>
              <a:rPr sz="850" spc="15" dirty="0">
                <a:solidFill>
                  <a:srgbClr val="333333"/>
                </a:solidFill>
                <a:latin typeface="Lucida Console"/>
                <a:cs typeface="Lucida Console"/>
              </a:rPr>
              <a:t>commands</a:t>
            </a:r>
            <a:r>
              <a:rPr sz="850" spc="10" dirty="0">
                <a:solidFill>
                  <a:srgbClr val="333333"/>
                </a:solidFill>
                <a:latin typeface="Lucida Console"/>
                <a:cs typeface="Lucida Console"/>
              </a:rPr>
              <a:t> </a:t>
            </a:r>
            <a:r>
              <a:rPr sz="850" spc="15" dirty="0">
                <a:solidFill>
                  <a:srgbClr val="333333"/>
                </a:solidFill>
                <a:latin typeface="Lucida Console"/>
                <a:cs typeface="Lucida Console"/>
              </a:rPr>
              <a:t>anywhere</a:t>
            </a:r>
            <a:endParaRPr sz="850">
              <a:latin typeface="Lucida Console"/>
              <a:cs typeface="Lucida Console"/>
            </a:endParaRPr>
          </a:p>
          <a:p>
            <a:pPr marL="281305" indent="-269240">
              <a:lnSpc>
                <a:spcPct val="100000"/>
              </a:lnSpc>
              <a:spcBef>
                <a:spcPts val="330"/>
              </a:spcBef>
              <a:buAutoNum type="arabicPlain" startAt="99"/>
              <a:tabLst>
                <a:tab pos="281940" algn="l"/>
              </a:tabLst>
            </a:pPr>
            <a:r>
              <a:rPr sz="850" spc="15" dirty="0">
                <a:solidFill>
                  <a:srgbClr val="333333"/>
                </a:solidFill>
                <a:latin typeface="Lucida Console"/>
                <a:cs typeface="Lucida Console"/>
              </a:rPr>
              <a:t>root</a:t>
            </a:r>
            <a:r>
              <a:rPr sz="850" spc="-15" dirty="0">
                <a:solidFill>
                  <a:srgbClr val="333333"/>
                </a:solidFill>
                <a:latin typeface="Lucida Console"/>
                <a:cs typeface="Lucida Console"/>
              </a:rPr>
              <a:t> </a:t>
            </a:r>
            <a:r>
              <a:rPr sz="850" spc="15" dirty="0">
                <a:solidFill>
                  <a:srgbClr val="333333"/>
                </a:solidFill>
                <a:latin typeface="Lucida Console"/>
                <a:cs typeface="Lucida Console"/>
              </a:rPr>
              <a:t>ALL=(ALL)</a:t>
            </a:r>
            <a:r>
              <a:rPr sz="850" spc="-15" dirty="0">
                <a:solidFill>
                  <a:srgbClr val="333333"/>
                </a:solidFill>
                <a:latin typeface="Lucida Console"/>
                <a:cs typeface="Lucida Console"/>
              </a:rPr>
              <a:t> </a:t>
            </a:r>
            <a:r>
              <a:rPr sz="850" spc="15" dirty="0">
                <a:solidFill>
                  <a:srgbClr val="333333"/>
                </a:solidFill>
                <a:latin typeface="Lucida Console"/>
                <a:cs typeface="Lucida Console"/>
              </a:rPr>
              <a:t>ALL</a:t>
            </a:r>
            <a:endParaRPr sz="850">
              <a:latin typeface="Lucida Console"/>
              <a:cs typeface="Lucida Console"/>
            </a:endParaRPr>
          </a:p>
          <a:p>
            <a:pPr marL="281305" indent="-269240">
              <a:lnSpc>
                <a:spcPct val="100000"/>
              </a:lnSpc>
              <a:spcBef>
                <a:spcPts val="330"/>
              </a:spcBef>
              <a:buAutoNum type="arabicPlain" startAt="99"/>
              <a:tabLst>
                <a:tab pos="281940" algn="l"/>
              </a:tabLst>
            </a:pPr>
            <a:r>
              <a:rPr sz="850" spc="15" dirty="0">
                <a:solidFill>
                  <a:srgbClr val="333333"/>
                </a:solidFill>
                <a:latin typeface="Lucida Console"/>
                <a:cs typeface="Lucida Console"/>
              </a:rPr>
              <a: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ALL=(ALL)</a:t>
            </a:r>
            <a:r>
              <a:rPr sz="850" spc="10" dirty="0">
                <a:solidFill>
                  <a:srgbClr val="333333"/>
                </a:solidFill>
                <a:latin typeface="Lucida Console"/>
                <a:cs typeface="Lucida Console"/>
              </a:rPr>
              <a:t> </a:t>
            </a:r>
            <a:r>
              <a:rPr sz="850" spc="15" dirty="0">
                <a:solidFill>
                  <a:srgbClr val="333333"/>
                </a:solidFill>
                <a:latin typeface="Lucida Console"/>
                <a:cs typeface="Lucida Console"/>
              </a:rPr>
              <a:t>/usr/bin/cat,/usr/sbin/reboot</a:t>
            </a:r>
            <a:endParaRPr sz="850">
              <a:latin typeface="Lucida Console"/>
              <a:cs typeface="Lucida Console"/>
            </a:endParaRPr>
          </a:p>
        </p:txBody>
      </p:sp>
      <p:sp>
        <p:nvSpPr>
          <p:cNvPr id="21" name="object 2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8696986"/>
            <a:ext cx="38735" cy="1639570"/>
          </a:xfrm>
          <a:custGeom>
            <a:avLst/>
            <a:gdLst/>
            <a:ahLst/>
            <a:cxnLst/>
            <a:rect l="l" t="t" r="r" b="b"/>
            <a:pathLst>
              <a:path w="38734" h="1639570">
                <a:moveTo>
                  <a:pt x="0" y="0"/>
                </a:moveTo>
                <a:lnTo>
                  <a:pt x="38117" y="0"/>
                </a:lnTo>
                <a:lnTo>
                  <a:pt x="38117" y="1639032"/>
                </a:lnTo>
                <a:lnTo>
                  <a:pt x="0" y="1639032"/>
                </a:lnTo>
                <a:lnTo>
                  <a:pt x="0" y="0"/>
                </a:lnTo>
                <a:close/>
              </a:path>
            </a:pathLst>
          </a:custGeom>
          <a:solidFill>
            <a:srgbClr val="DEE1E4"/>
          </a:solidFill>
        </p:spPr>
        <p:txBody>
          <a:bodyPr wrap="square" lIns="0" tIns="0" rIns="0" bIns="0" rtlCol="0"/>
          <a:lstStyle/>
          <a:p>
            <a:endParaRPr/>
          </a:p>
        </p:txBody>
      </p:sp>
      <p:sp>
        <p:nvSpPr>
          <p:cNvPr id="3" name="object 3"/>
          <p:cNvSpPr/>
          <p:nvPr/>
        </p:nvSpPr>
        <p:spPr>
          <a:xfrm>
            <a:off x="1092536" y="444558"/>
            <a:ext cx="48260" cy="48260"/>
          </a:xfrm>
          <a:custGeom>
            <a:avLst/>
            <a:gdLst/>
            <a:ahLst/>
            <a:cxnLst/>
            <a:rect l="l" t="t" r="r" b="b"/>
            <a:pathLst>
              <a:path w="48259" h="48259">
                <a:moveTo>
                  <a:pt x="23823" y="47647"/>
                </a:moveTo>
                <a:lnTo>
                  <a:pt x="0" y="26949"/>
                </a:lnTo>
                <a:lnTo>
                  <a:pt x="0" y="20402"/>
                </a:lnTo>
                <a:lnTo>
                  <a:pt x="20659" y="0"/>
                </a:lnTo>
                <a:lnTo>
                  <a:pt x="26987" y="0"/>
                </a:lnTo>
                <a:lnTo>
                  <a:pt x="47647" y="20402"/>
                </a:lnTo>
                <a:lnTo>
                  <a:pt x="47647" y="23823"/>
                </a:lnTo>
                <a:lnTo>
                  <a:pt x="47647" y="26949"/>
                </a:lnTo>
                <a:lnTo>
                  <a:pt x="26987" y="47494"/>
                </a:lnTo>
                <a:lnTo>
                  <a:pt x="23823" y="47647"/>
                </a:lnTo>
                <a:close/>
              </a:path>
            </a:pathLst>
          </a:custGeom>
          <a:solidFill>
            <a:srgbClr val="333333"/>
          </a:solidFill>
        </p:spPr>
        <p:txBody>
          <a:bodyPr wrap="square" lIns="0" tIns="0" rIns="0" bIns="0" rtlCol="0"/>
          <a:lstStyle/>
          <a:p>
            <a:endParaRPr/>
          </a:p>
        </p:txBody>
      </p:sp>
      <p:sp>
        <p:nvSpPr>
          <p:cNvPr id="4" name="object 4"/>
          <p:cNvSpPr txBox="1"/>
          <p:nvPr/>
        </p:nvSpPr>
        <p:spPr>
          <a:xfrm>
            <a:off x="946443" y="374690"/>
            <a:ext cx="1544320" cy="479425"/>
          </a:xfrm>
          <a:prstGeom prst="rect">
            <a:avLst/>
          </a:prstGeom>
        </p:spPr>
        <p:txBody>
          <a:bodyPr vert="horz" wrap="square" lIns="0" tIns="15875" rIns="0" bIns="0" rtlCol="0">
            <a:spAutoFit/>
          </a:bodyPr>
          <a:lstStyle/>
          <a:p>
            <a:pPr marL="298450">
              <a:lnSpc>
                <a:spcPct val="100000"/>
              </a:lnSpc>
              <a:spcBef>
                <a:spcPts val="125"/>
              </a:spcBef>
            </a:pPr>
            <a:r>
              <a:rPr sz="950" b="1" u="sng" spc="-25" dirty="0">
                <a:solidFill>
                  <a:srgbClr val="4183C4"/>
                </a:solidFill>
                <a:uFill>
                  <a:solidFill>
                    <a:srgbClr val="4183C4"/>
                  </a:solidFill>
                </a:uFill>
                <a:latin typeface="Trebuchet MS"/>
                <a:cs typeface="Trebuchet MS"/>
                <a:hlinkClick r:id="rId2"/>
              </a:rPr>
              <a:t>14.</a:t>
            </a:r>
            <a:r>
              <a:rPr sz="950" b="1" u="sng" dirty="0">
                <a:solidFill>
                  <a:srgbClr val="4183C4"/>
                </a:solidFill>
                <a:uFill>
                  <a:solidFill>
                    <a:srgbClr val="4183C4"/>
                  </a:solidFill>
                </a:uFill>
                <a:latin typeface="Trebuchet MS"/>
                <a:cs typeface="Trebuchet MS"/>
                <a:hlinkClick r:id="rId2"/>
              </a:rPr>
              <a:t>4</a:t>
            </a:r>
            <a:r>
              <a:rPr sz="950" b="1" u="sng" spc="-35" dirty="0">
                <a:solidFill>
                  <a:srgbClr val="4183C4"/>
                </a:solidFill>
                <a:uFill>
                  <a:solidFill>
                    <a:srgbClr val="4183C4"/>
                  </a:solidFill>
                </a:uFill>
                <a:latin typeface="Trebuchet MS"/>
                <a:cs typeface="Trebuchet MS"/>
                <a:hlinkClick r:id="rId2"/>
              </a:rPr>
              <a:t> </a:t>
            </a:r>
            <a:r>
              <a:rPr sz="950" b="1" u="sng" spc="25" dirty="0">
                <a:solidFill>
                  <a:srgbClr val="4183C4"/>
                </a:solidFill>
                <a:uFill>
                  <a:solidFill>
                    <a:srgbClr val="4183C4"/>
                  </a:solidFill>
                </a:uFill>
                <a:latin typeface="微软雅黑"/>
                <a:cs typeface="微软雅黑"/>
                <a:hlinkClick r:id="rId2"/>
              </a:rPr>
              <a:t>分配固定</a:t>
            </a:r>
            <a:r>
              <a:rPr sz="950" b="1" u="sng" spc="55" dirty="0">
                <a:solidFill>
                  <a:srgbClr val="4183C4"/>
                </a:solidFill>
                <a:uFill>
                  <a:solidFill>
                    <a:srgbClr val="4183C4"/>
                  </a:solidFill>
                </a:uFill>
                <a:latin typeface="Trebuchet MS"/>
                <a:cs typeface="Trebuchet MS"/>
                <a:hlinkClick r:id="rId2"/>
              </a:rPr>
              <a:t>IP</a:t>
            </a:r>
            <a:r>
              <a:rPr sz="950" b="1" u="sng" spc="25" dirty="0">
                <a:solidFill>
                  <a:srgbClr val="4183C4"/>
                </a:solidFill>
                <a:uFill>
                  <a:solidFill>
                    <a:srgbClr val="4183C4"/>
                  </a:solidFill>
                </a:uFill>
                <a:latin typeface="微软雅黑"/>
                <a:cs typeface="微软雅黑"/>
                <a:hlinkClick r:id="rId2"/>
              </a:rPr>
              <a:t>地址</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14.1</a:t>
            </a:r>
            <a:r>
              <a:rPr sz="950" b="1" spc="-35" dirty="0">
                <a:solidFill>
                  <a:srgbClr val="333333"/>
                </a:solidFill>
                <a:latin typeface="Trebuchet MS"/>
                <a:cs typeface="Trebuchet MS"/>
              </a:rPr>
              <a:t> </a:t>
            </a:r>
            <a:r>
              <a:rPr sz="950" b="1" spc="25" dirty="0">
                <a:solidFill>
                  <a:srgbClr val="333333"/>
                </a:solidFill>
                <a:latin typeface="微软雅黑"/>
                <a:cs typeface="微软雅黑"/>
              </a:rPr>
              <a:t>动态主机地址管理协议</a:t>
            </a:r>
            <a:endParaRPr sz="950">
              <a:latin typeface="微软雅黑"/>
              <a:cs typeface="微软雅黑"/>
            </a:endParaRPr>
          </a:p>
        </p:txBody>
      </p:sp>
      <p:sp>
        <p:nvSpPr>
          <p:cNvPr id="5" name="object 5"/>
          <p:cNvSpPr txBox="1"/>
          <p:nvPr/>
        </p:nvSpPr>
        <p:spPr>
          <a:xfrm>
            <a:off x="946443" y="942608"/>
            <a:ext cx="5600065" cy="1645920"/>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动态主机配置协议</a:t>
            </a:r>
            <a:r>
              <a:rPr sz="950" b="1" spc="55" dirty="0">
                <a:solidFill>
                  <a:srgbClr val="333333"/>
                </a:solidFill>
                <a:latin typeface="微软雅黑"/>
                <a:cs typeface="微软雅黑"/>
              </a:rPr>
              <a:t>（</a:t>
            </a:r>
            <a:r>
              <a:rPr sz="950" b="1" spc="55" dirty="0">
                <a:solidFill>
                  <a:srgbClr val="333333"/>
                </a:solidFill>
                <a:latin typeface="Trebuchet MS"/>
                <a:cs typeface="Trebuchet MS"/>
              </a:rPr>
              <a:t>DHCP</a:t>
            </a:r>
            <a:r>
              <a:rPr sz="950" b="1" spc="55" dirty="0">
                <a:solidFill>
                  <a:srgbClr val="333333"/>
                </a:solidFill>
                <a:latin typeface="微软雅黑"/>
                <a:cs typeface="微软雅黑"/>
              </a:rPr>
              <a:t>）</a:t>
            </a:r>
            <a:r>
              <a:rPr sz="950" b="1" spc="25" dirty="0">
                <a:solidFill>
                  <a:srgbClr val="333333"/>
                </a:solidFill>
                <a:latin typeface="微软雅黑"/>
                <a:cs typeface="微软雅黑"/>
              </a:rPr>
              <a:t>是一种基于</a:t>
            </a:r>
            <a:r>
              <a:rPr sz="950" b="1" spc="85" dirty="0">
                <a:solidFill>
                  <a:srgbClr val="333333"/>
                </a:solidFill>
                <a:latin typeface="Trebuchet MS"/>
                <a:cs typeface="Trebuchet MS"/>
              </a:rPr>
              <a:t>UDP</a:t>
            </a:r>
            <a:r>
              <a:rPr sz="950" b="1" spc="25" dirty="0">
                <a:solidFill>
                  <a:srgbClr val="333333"/>
                </a:solidFill>
                <a:latin typeface="微软雅黑"/>
                <a:cs typeface="微软雅黑"/>
              </a:rPr>
              <a:t>协议且仅限于在局域网内部使用的网络协议，主要用于大 型的局域网环境或者存在较多移动办公设备的局域网环境中，用途是为局域网内部的设备或网络供应商 自动分配</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地址等参数，提供网络配置的</a:t>
            </a:r>
            <a:r>
              <a:rPr sz="950" b="1" spc="-125" dirty="0">
                <a:solidFill>
                  <a:srgbClr val="333333"/>
                </a:solidFill>
                <a:latin typeface="Trebuchet MS"/>
                <a:cs typeface="Trebuchet MS"/>
              </a:rPr>
              <a:t>“</a:t>
            </a:r>
            <a:r>
              <a:rPr sz="950" b="1" spc="25" dirty="0">
                <a:solidFill>
                  <a:srgbClr val="333333"/>
                </a:solidFill>
                <a:latin typeface="微软雅黑"/>
                <a:cs typeface="微软雅黑"/>
              </a:rPr>
              <a:t>全家桶</a:t>
            </a:r>
            <a:r>
              <a:rPr sz="950" b="1" spc="-125" dirty="0">
                <a:solidFill>
                  <a:srgbClr val="333333"/>
                </a:solidFill>
                <a:latin typeface="Trebuchet MS"/>
                <a:cs typeface="Trebuchet MS"/>
              </a:rPr>
              <a:t>”</a:t>
            </a:r>
            <a:r>
              <a:rPr sz="950" b="1" spc="25" dirty="0">
                <a:solidFill>
                  <a:srgbClr val="333333"/>
                </a:solidFill>
                <a:latin typeface="微软雅黑"/>
                <a:cs typeface="微软雅黑"/>
              </a:rPr>
              <a:t>服务。</a:t>
            </a:r>
            <a:endParaRPr sz="950">
              <a:latin typeface="微软雅黑"/>
              <a:cs typeface="微软雅黑"/>
            </a:endParaRPr>
          </a:p>
          <a:p>
            <a:pPr marL="12700" marR="5080" algn="just">
              <a:lnSpc>
                <a:spcPct val="131600"/>
              </a:lnSpc>
              <a:spcBef>
                <a:spcPts val="750"/>
              </a:spcBef>
            </a:pPr>
            <a:r>
              <a:rPr sz="950" b="1" spc="25" dirty="0">
                <a:solidFill>
                  <a:srgbClr val="333333"/>
                </a:solidFill>
                <a:latin typeface="微软雅黑"/>
                <a:cs typeface="微软雅黑"/>
              </a:rPr>
              <a:t>简单来说</a:t>
            </a:r>
            <a:r>
              <a:rPr sz="950" b="1" spc="65" dirty="0">
                <a:solidFill>
                  <a:srgbClr val="333333"/>
                </a:solidFill>
                <a:latin typeface="微软雅黑"/>
                <a:cs typeface="微软雅黑"/>
              </a:rPr>
              <a:t>，</a:t>
            </a:r>
            <a:r>
              <a:rPr sz="950" b="1" spc="65" dirty="0">
                <a:solidFill>
                  <a:srgbClr val="333333"/>
                </a:solidFill>
                <a:latin typeface="Trebuchet MS"/>
                <a:cs typeface="Trebuchet MS"/>
              </a:rPr>
              <a:t>DHCP</a:t>
            </a:r>
            <a:r>
              <a:rPr sz="950" b="1" spc="25" dirty="0">
                <a:solidFill>
                  <a:srgbClr val="333333"/>
                </a:solidFill>
                <a:latin typeface="微软雅黑"/>
                <a:cs typeface="微软雅黑"/>
              </a:rPr>
              <a:t>协议就是让局域网中的主机自动获得网络参数的服务。在图</a:t>
            </a:r>
            <a:r>
              <a:rPr sz="950" b="1" spc="-10" dirty="0">
                <a:solidFill>
                  <a:srgbClr val="333333"/>
                </a:solidFill>
                <a:latin typeface="Trebuchet MS"/>
                <a:cs typeface="Trebuchet MS"/>
              </a:rPr>
              <a:t>14-1</a:t>
            </a:r>
            <a:r>
              <a:rPr sz="950" b="1" spc="25" dirty="0">
                <a:solidFill>
                  <a:srgbClr val="333333"/>
                </a:solidFill>
                <a:latin typeface="微软雅黑"/>
                <a:cs typeface="微软雅黑"/>
              </a:rPr>
              <a:t>所示的拓扑图中存在 多台主机，如果手动配置每台主机的网络参数会相当麻烦，日后维护起来也让人头大。而且当机房内的 主机数量进一步增加时（比如有</a:t>
            </a:r>
            <a:r>
              <a:rPr sz="950" b="1" dirty="0">
                <a:solidFill>
                  <a:srgbClr val="333333"/>
                </a:solidFill>
                <a:latin typeface="Trebuchet MS"/>
                <a:cs typeface="Trebuchet MS"/>
              </a:rPr>
              <a:t>100</a:t>
            </a:r>
            <a:r>
              <a:rPr sz="950" b="1" spc="25" dirty="0">
                <a:solidFill>
                  <a:srgbClr val="333333"/>
                </a:solidFill>
                <a:latin typeface="微软雅黑"/>
                <a:cs typeface="微软雅黑"/>
              </a:rPr>
              <a:t>台，甚至</a:t>
            </a:r>
            <a:r>
              <a:rPr sz="950" b="1" dirty="0">
                <a:solidFill>
                  <a:srgbClr val="333333"/>
                </a:solidFill>
                <a:latin typeface="Trebuchet MS"/>
                <a:cs typeface="Trebuchet MS"/>
              </a:rPr>
              <a:t>1000</a:t>
            </a:r>
            <a:r>
              <a:rPr sz="950" b="1" spc="20" dirty="0">
                <a:solidFill>
                  <a:srgbClr val="333333"/>
                </a:solidFill>
                <a:latin typeface="微软雅黑"/>
                <a:cs typeface="微软雅黑"/>
              </a:rPr>
              <a:t>台），这个手动配置以及维护工作的工作量足以让运 </a:t>
            </a:r>
            <a:r>
              <a:rPr sz="950" b="1" spc="25" dirty="0">
                <a:solidFill>
                  <a:srgbClr val="333333"/>
                </a:solidFill>
                <a:latin typeface="微软雅黑"/>
                <a:cs typeface="微软雅黑"/>
              </a:rPr>
              <a:t>维人员崩溃。借助于</a:t>
            </a: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协议，不仅可以为主机自动分配网络参数，还可以确保主机使用的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地址是 唯一的，更重要的是，还能为特定主机分配固定的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p:txBody>
      </p:sp>
      <p:pic>
        <p:nvPicPr>
          <p:cNvPr id="6" name="object 6"/>
          <p:cNvPicPr/>
          <p:nvPr/>
        </p:nvPicPr>
        <p:blipFill>
          <a:blip r:embed="rId3" cstate="print"/>
          <a:stretch>
            <a:fillRect/>
          </a:stretch>
        </p:blipFill>
        <p:spPr>
          <a:xfrm>
            <a:off x="1043973" y="2736875"/>
            <a:ext cx="5498222" cy="2989107"/>
          </a:xfrm>
          <a:prstGeom prst="rect">
            <a:avLst/>
          </a:prstGeom>
        </p:spPr>
      </p:pic>
      <p:sp>
        <p:nvSpPr>
          <p:cNvPr id="7" name="object 7"/>
          <p:cNvSpPr txBox="1"/>
          <p:nvPr/>
        </p:nvSpPr>
        <p:spPr>
          <a:xfrm>
            <a:off x="946424" y="5930346"/>
            <a:ext cx="5667375" cy="419544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14-1</a:t>
            </a:r>
            <a:r>
              <a:rPr sz="950" b="1" spc="-35" dirty="0">
                <a:solidFill>
                  <a:srgbClr val="333333"/>
                </a:solidFill>
                <a:latin typeface="Trebuchet MS"/>
                <a:cs typeface="Trebuchet MS"/>
              </a:rPr>
              <a:t> </a:t>
            </a: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协议的拓扑示意图</a:t>
            </a:r>
            <a:endParaRPr sz="950">
              <a:latin typeface="微软雅黑"/>
              <a:cs typeface="微软雅黑"/>
            </a:endParaRPr>
          </a:p>
          <a:p>
            <a:pPr marL="12700" marR="71755">
              <a:lnSpc>
                <a:spcPct val="131600"/>
              </a:lnSpc>
              <a:spcBef>
                <a:spcPts val="750"/>
              </a:spcBef>
            </a:pP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协议的应用十分广泛，无论是服务器机房还是家庭、机场、咖啡馆，都会见到它的身影。比如， </a:t>
            </a:r>
            <a:r>
              <a:rPr sz="950" b="1" spc="-270" dirty="0">
                <a:solidFill>
                  <a:srgbClr val="333333"/>
                </a:solidFill>
                <a:latin typeface="微软雅黑"/>
                <a:cs typeface="微软雅黑"/>
              </a:rPr>
              <a:t> </a:t>
            </a:r>
            <a:r>
              <a:rPr sz="950" b="1" spc="25" dirty="0">
                <a:solidFill>
                  <a:srgbClr val="333333"/>
                </a:solidFill>
                <a:latin typeface="微软雅黑"/>
                <a:cs typeface="微软雅黑"/>
              </a:rPr>
              <a:t>本书的某位读者开了一家咖啡厅，在为顾客提供咖啡的同时，还为顾客免费提供无线上网服务。这样一 来，顾客就可以一边惬意地喝着咖啡，一边连着无线网络刷朋友圈了。但是，作为咖啡厅老板的您，肯 定不希望（也没有时间）为每一位造访的顾客手动设置</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地址、子网掩码、网关地址等信息。另外，考 </a:t>
            </a:r>
            <a:r>
              <a:rPr sz="950" b="1" spc="25" dirty="0">
                <a:solidFill>
                  <a:srgbClr val="333333"/>
                </a:solidFill>
                <a:latin typeface="微软雅黑"/>
                <a:cs typeface="微软雅黑"/>
              </a:rPr>
              <a:t>虑到咖啡馆使用的内网网段一般为</a:t>
            </a:r>
            <a:r>
              <a:rPr sz="950" b="1" spc="-10" dirty="0">
                <a:solidFill>
                  <a:srgbClr val="333333"/>
                </a:solidFill>
                <a:latin typeface="Trebuchet MS"/>
                <a:cs typeface="Trebuchet MS"/>
              </a:rPr>
              <a:t>192.168.10.0/24</a:t>
            </a:r>
            <a:r>
              <a:rPr sz="950" b="1" spc="-10" dirty="0">
                <a:solidFill>
                  <a:srgbClr val="333333"/>
                </a:solidFill>
                <a:latin typeface="微软雅黑"/>
                <a:cs typeface="微软雅黑"/>
              </a:rPr>
              <a:t>（</a:t>
            </a:r>
            <a:r>
              <a:rPr sz="950" b="1" spc="-10" dirty="0">
                <a:solidFill>
                  <a:srgbClr val="333333"/>
                </a:solidFill>
                <a:latin typeface="Trebuchet MS"/>
                <a:cs typeface="Trebuchet MS"/>
              </a:rPr>
              <a:t>C</a:t>
            </a:r>
            <a:r>
              <a:rPr sz="950" b="1" spc="25" dirty="0">
                <a:solidFill>
                  <a:srgbClr val="333333"/>
                </a:solidFill>
                <a:latin typeface="微软雅黑"/>
                <a:cs typeface="微软雅黑"/>
              </a:rPr>
              <a:t>类私有地址），最多能容纳的主机数为</a:t>
            </a:r>
            <a:r>
              <a:rPr sz="950" b="1" dirty="0">
                <a:solidFill>
                  <a:srgbClr val="333333"/>
                </a:solidFill>
                <a:latin typeface="Trebuchet MS"/>
                <a:cs typeface="Trebuchet MS"/>
              </a:rPr>
              <a:t>200</a:t>
            </a:r>
            <a:r>
              <a:rPr sz="950" b="1" spc="25" dirty="0">
                <a:solidFill>
                  <a:srgbClr val="333333"/>
                </a:solidFill>
                <a:latin typeface="微软雅黑"/>
                <a:cs typeface="微软雅黑"/>
              </a:rPr>
              <a:t>多 </a:t>
            </a:r>
            <a:r>
              <a:rPr sz="950" b="1" spc="30" dirty="0">
                <a:solidFill>
                  <a:srgbClr val="333333"/>
                </a:solidFill>
                <a:latin typeface="微软雅黑"/>
                <a:cs typeface="微软雅黑"/>
              </a:rPr>
              <a:t> </a:t>
            </a:r>
            <a:r>
              <a:rPr sz="950" b="1" spc="25" dirty="0">
                <a:solidFill>
                  <a:srgbClr val="333333"/>
                </a:solidFill>
                <a:latin typeface="微软雅黑"/>
                <a:cs typeface="微软雅黑"/>
              </a:rPr>
              <a:t>台。而咖啡厅一天的客流量肯定不止</a:t>
            </a:r>
            <a:r>
              <a:rPr sz="950" b="1" dirty="0">
                <a:solidFill>
                  <a:srgbClr val="333333"/>
                </a:solidFill>
                <a:latin typeface="Trebuchet MS"/>
                <a:cs typeface="Trebuchet MS"/>
              </a:rPr>
              <a:t>200</a:t>
            </a:r>
            <a:r>
              <a:rPr sz="950" b="1" spc="25" dirty="0">
                <a:solidFill>
                  <a:srgbClr val="333333"/>
                </a:solidFill>
                <a:latin typeface="微软雅黑"/>
                <a:cs typeface="微软雅黑"/>
              </a:rPr>
              <a:t>人。如果采用手动方式为他们分配</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地址，则当他们在离开咖 啡厅时并不会自动释放这个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地址，这就可能出现</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地址不够用的情况。这一方面会造成</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地址的浪 </a:t>
            </a:r>
            <a:r>
              <a:rPr sz="950" b="1" spc="30" dirty="0">
                <a:solidFill>
                  <a:srgbClr val="333333"/>
                </a:solidFill>
                <a:latin typeface="微软雅黑"/>
                <a:cs typeface="微软雅黑"/>
              </a:rPr>
              <a:t> </a:t>
            </a:r>
            <a:r>
              <a:rPr sz="950" b="1" spc="25" dirty="0">
                <a:solidFill>
                  <a:srgbClr val="333333"/>
                </a:solidFill>
                <a:latin typeface="微软雅黑"/>
                <a:cs typeface="微软雅黑"/>
              </a:rPr>
              <a:t>费，另外一方面也增加的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地址的管理成本。而使用</a:t>
            </a: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协议，这一切都迎刃而解</a:t>
            </a:r>
            <a:r>
              <a:rPr sz="950" b="1" spc="275" dirty="0">
                <a:solidFill>
                  <a:srgbClr val="333333"/>
                </a:solidFill>
                <a:latin typeface="Trebuchet MS"/>
                <a:cs typeface="Trebuchet MS"/>
              </a:rPr>
              <a:t>—</a:t>
            </a:r>
            <a:r>
              <a:rPr sz="950" b="1" spc="25" dirty="0">
                <a:solidFill>
                  <a:srgbClr val="333333"/>
                </a:solidFill>
                <a:latin typeface="微软雅黑"/>
                <a:cs typeface="微软雅黑"/>
              </a:rPr>
              <a:t>老板只需安心服 务好顾客，为其提供美味的咖啡；顾客通过运行</a:t>
            </a: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协议的服务器自动获得上网所需的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地址，等离 开咖啡厅时</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地址将被</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服务器收回，以备其他顾客使用。</a:t>
            </a:r>
            <a:endParaRPr sz="950">
              <a:latin typeface="微软雅黑"/>
              <a:cs typeface="微软雅黑"/>
            </a:endParaRPr>
          </a:p>
          <a:p>
            <a:pPr marL="12700" marR="5080" indent="-635">
              <a:lnSpc>
                <a:spcPct val="131600"/>
              </a:lnSpc>
              <a:spcBef>
                <a:spcPts val="825"/>
              </a:spcBef>
            </a:pPr>
            <a:r>
              <a:rPr sz="950" b="1" spc="25" dirty="0">
                <a:solidFill>
                  <a:srgbClr val="333333"/>
                </a:solidFill>
                <a:latin typeface="微软雅黑"/>
                <a:cs typeface="微软雅黑"/>
              </a:rPr>
              <a:t>既然确定在今后的生产环境中肯定离不开</a:t>
            </a:r>
            <a:r>
              <a:rPr sz="950" b="1" spc="75" dirty="0">
                <a:solidFill>
                  <a:srgbClr val="333333"/>
                </a:solidFill>
                <a:latin typeface="Trebuchet MS"/>
                <a:cs typeface="Trebuchet MS"/>
              </a:rPr>
              <a:t>DHCP</a:t>
            </a:r>
            <a:r>
              <a:rPr sz="950" b="1" spc="25" dirty="0">
                <a:solidFill>
                  <a:srgbClr val="333333"/>
                </a:solidFill>
                <a:latin typeface="微软雅黑"/>
                <a:cs typeface="微软雅黑"/>
              </a:rPr>
              <a:t>了，那么也就有必要好好地熟悉一下</a:t>
            </a:r>
            <a:r>
              <a:rPr sz="950" b="1" spc="75" dirty="0">
                <a:solidFill>
                  <a:srgbClr val="333333"/>
                </a:solidFill>
                <a:latin typeface="Trebuchet MS"/>
                <a:cs typeface="Trebuchet MS"/>
              </a:rPr>
              <a:t>DHCP</a:t>
            </a:r>
            <a:r>
              <a:rPr sz="950" b="1" spc="20" dirty="0">
                <a:solidFill>
                  <a:srgbClr val="333333"/>
                </a:solidFill>
                <a:latin typeface="微软雅黑"/>
                <a:cs typeface="微软雅黑"/>
              </a:rPr>
              <a:t>涉及的常见术 </a:t>
            </a:r>
            <a:r>
              <a:rPr sz="950" b="1" spc="25" dirty="0">
                <a:solidFill>
                  <a:srgbClr val="333333"/>
                </a:solidFill>
                <a:latin typeface="微软雅黑"/>
                <a:cs typeface="微软雅黑"/>
              </a:rPr>
              <a:t>语了。</a:t>
            </a:r>
            <a:endParaRPr sz="950">
              <a:latin typeface="微软雅黑"/>
              <a:cs typeface="微软雅黑"/>
            </a:endParaRPr>
          </a:p>
          <a:p>
            <a:pPr marL="193675" marR="177165">
              <a:lnSpc>
                <a:spcPct val="131600"/>
              </a:lnSpc>
              <a:spcBef>
                <a:spcPts val="750"/>
              </a:spcBef>
            </a:pPr>
            <a:r>
              <a:rPr sz="950" b="1" spc="25" dirty="0">
                <a:solidFill>
                  <a:srgbClr val="777777"/>
                </a:solidFill>
                <a:latin typeface="微软雅黑"/>
                <a:cs typeface="微软雅黑"/>
              </a:rPr>
              <a:t>作用域：一个完整的</a:t>
            </a:r>
            <a:r>
              <a:rPr sz="950" b="1" spc="55" dirty="0">
                <a:solidFill>
                  <a:srgbClr val="777777"/>
                </a:solidFill>
                <a:latin typeface="Trebuchet MS"/>
                <a:cs typeface="Trebuchet MS"/>
              </a:rPr>
              <a:t>IP</a:t>
            </a:r>
            <a:r>
              <a:rPr sz="950" b="1" spc="25" dirty="0">
                <a:solidFill>
                  <a:srgbClr val="777777"/>
                </a:solidFill>
                <a:latin typeface="微软雅黑"/>
                <a:cs typeface="微软雅黑"/>
              </a:rPr>
              <a:t>地址段，</a:t>
            </a:r>
            <a:r>
              <a:rPr sz="950" b="1" spc="75" dirty="0">
                <a:solidFill>
                  <a:srgbClr val="777777"/>
                </a:solidFill>
                <a:latin typeface="Trebuchet MS"/>
                <a:cs typeface="Trebuchet MS"/>
              </a:rPr>
              <a:t>DHCP</a:t>
            </a:r>
            <a:r>
              <a:rPr sz="950" b="1" spc="25" dirty="0">
                <a:solidFill>
                  <a:srgbClr val="777777"/>
                </a:solidFill>
                <a:latin typeface="微软雅黑"/>
                <a:cs typeface="微软雅黑"/>
              </a:rPr>
              <a:t>协议根据作用域来管理网络的分布、分配</a:t>
            </a:r>
            <a:r>
              <a:rPr sz="950" b="1" spc="55" dirty="0">
                <a:solidFill>
                  <a:srgbClr val="777777"/>
                </a:solidFill>
                <a:latin typeface="Trebuchet MS"/>
                <a:cs typeface="Trebuchet MS"/>
              </a:rPr>
              <a:t>IP</a:t>
            </a:r>
            <a:r>
              <a:rPr sz="950" b="1" spc="20" dirty="0">
                <a:solidFill>
                  <a:srgbClr val="777777"/>
                </a:solidFill>
                <a:latin typeface="微软雅黑"/>
                <a:cs typeface="微软雅黑"/>
              </a:rPr>
              <a:t>地址及其他配置 </a:t>
            </a:r>
            <a:r>
              <a:rPr sz="950" b="1" spc="25" dirty="0">
                <a:solidFill>
                  <a:srgbClr val="777777"/>
                </a:solidFill>
                <a:latin typeface="微软雅黑"/>
                <a:cs typeface="微软雅黑"/>
              </a:rPr>
              <a:t>参数。</a:t>
            </a:r>
            <a:endParaRPr sz="950">
              <a:latin typeface="微软雅黑"/>
              <a:cs typeface="微软雅黑"/>
            </a:endParaRPr>
          </a:p>
          <a:p>
            <a:pPr marL="193675" marR="138430">
              <a:lnSpc>
                <a:spcPct val="131600"/>
              </a:lnSpc>
              <a:spcBef>
                <a:spcPts val="750"/>
              </a:spcBef>
            </a:pPr>
            <a:r>
              <a:rPr sz="950" b="1" spc="25" dirty="0">
                <a:solidFill>
                  <a:srgbClr val="777777"/>
                </a:solidFill>
                <a:latin typeface="微软雅黑"/>
                <a:cs typeface="微软雅黑"/>
              </a:rPr>
              <a:t>超级作用域：用于管理处于同一个物理网络中的多个逻辑子网段，包含了可以统一管理的作用域列 表。</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b="1" spc="25" dirty="0">
                <a:solidFill>
                  <a:srgbClr val="777777"/>
                </a:solidFill>
                <a:latin typeface="微软雅黑"/>
                <a:cs typeface="微软雅黑"/>
              </a:rPr>
              <a:t>排除范围：把作用域中的某些</a:t>
            </a:r>
            <a:r>
              <a:rPr sz="950" b="1" spc="55" dirty="0">
                <a:solidFill>
                  <a:srgbClr val="777777"/>
                </a:solidFill>
                <a:latin typeface="Trebuchet MS"/>
                <a:cs typeface="Trebuchet MS"/>
              </a:rPr>
              <a:t>IP</a:t>
            </a:r>
            <a:r>
              <a:rPr sz="950" b="1" spc="25" dirty="0">
                <a:solidFill>
                  <a:srgbClr val="777777"/>
                </a:solidFill>
                <a:latin typeface="微软雅黑"/>
                <a:cs typeface="微软雅黑"/>
              </a:rPr>
              <a:t>地址排除，确保这些</a:t>
            </a:r>
            <a:r>
              <a:rPr sz="950" b="1" spc="55" dirty="0">
                <a:solidFill>
                  <a:srgbClr val="777777"/>
                </a:solidFill>
                <a:latin typeface="Trebuchet MS"/>
                <a:cs typeface="Trebuchet MS"/>
              </a:rPr>
              <a:t>IP</a:t>
            </a:r>
            <a:r>
              <a:rPr sz="950" b="1" spc="25" dirty="0">
                <a:solidFill>
                  <a:srgbClr val="777777"/>
                </a:solidFill>
                <a:latin typeface="微软雅黑"/>
                <a:cs typeface="微软雅黑"/>
              </a:rPr>
              <a:t>地址不会分配给</a:t>
            </a:r>
            <a:r>
              <a:rPr sz="950" b="1" spc="75" dirty="0">
                <a:solidFill>
                  <a:srgbClr val="777777"/>
                </a:solidFill>
                <a:latin typeface="Trebuchet MS"/>
                <a:cs typeface="Trebuchet MS"/>
              </a:rPr>
              <a:t>DHCP</a:t>
            </a:r>
            <a:r>
              <a:rPr sz="950" b="1" spc="25" dirty="0">
                <a:solidFill>
                  <a:srgbClr val="777777"/>
                </a:solidFill>
                <a:latin typeface="微软雅黑"/>
                <a:cs typeface="微软雅黑"/>
              </a:rPr>
              <a:t>客户端。</a:t>
            </a:r>
            <a:endParaRPr sz="950">
              <a:latin typeface="微软雅黑"/>
              <a:cs typeface="微软雅黑"/>
            </a:endParaRPr>
          </a:p>
          <a:p>
            <a:pPr marL="193675">
              <a:lnSpc>
                <a:spcPct val="100000"/>
              </a:lnSpc>
              <a:spcBef>
                <a:spcPts val="1110"/>
              </a:spcBef>
            </a:pPr>
            <a:r>
              <a:rPr sz="950" b="1" spc="25" dirty="0">
                <a:solidFill>
                  <a:srgbClr val="777777"/>
                </a:solidFill>
                <a:latin typeface="微软雅黑"/>
                <a:cs typeface="微软雅黑"/>
              </a:rPr>
              <a:t>地址池：在定义了</a:t>
            </a:r>
            <a:r>
              <a:rPr sz="950" b="1" spc="75" dirty="0">
                <a:solidFill>
                  <a:srgbClr val="777777"/>
                </a:solidFill>
                <a:latin typeface="Trebuchet MS"/>
                <a:cs typeface="Trebuchet MS"/>
              </a:rPr>
              <a:t>DHCP</a:t>
            </a:r>
            <a:r>
              <a:rPr sz="950" b="1" spc="25" dirty="0">
                <a:solidFill>
                  <a:srgbClr val="777777"/>
                </a:solidFill>
                <a:latin typeface="微软雅黑"/>
                <a:cs typeface="微软雅黑"/>
              </a:rPr>
              <a:t>的作用域并应用了排除范围后，剩余的用来动态分配给客户端的</a:t>
            </a:r>
            <a:r>
              <a:rPr sz="950" b="1" spc="55" dirty="0">
                <a:solidFill>
                  <a:srgbClr val="777777"/>
                </a:solidFill>
                <a:latin typeface="Trebuchet MS"/>
                <a:cs typeface="Trebuchet MS"/>
              </a:rPr>
              <a:t>IP</a:t>
            </a:r>
            <a:r>
              <a:rPr sz="950" b="1" spc="25" dirty="0">
                <a:solidFill>
                  <a:srgbClr val="777777"/>
                </a:solidFill>
                <a:latin typeface="微软雅黑"/>
                <a:cs typeface="微软雅黑"/>
              </a:rPr>
              <a:t>地址范</a:t>
            </a:r>
            <a:endParaRPr sz="950">
              <a:latin typeface="微软雅黑"/>
              <a:cs typeface="微软雅黑"/>
            </a:endParaRPr>
          </a:p>
        </p:txBody>
      </p:sp>
      <p:sp>
        <p:nvSpPr>
          <p:cNvPr id="8" name="object 8"/>
          <p:cNvSpPr txBox="1"/>
          <p:nvPr/>
        </p:nvSpPr>
        <p:spPr>
          <a:xfrm>
            <a:off x="1127481" y="10142080"/>
            <a:ext cx="27368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777777"/>
                </a:solidFill>
                <a:latin typeface="微软雅黑"/>
                <a:cs typeface="微软雅黑"/>
              </a:rPr>
              <a:t>围。</a:t>
            </a:r>
            <a:endParaRPr sz="950">
              <a:latin typeface="微软雅黑"/>
              <a:cs typeface="微软雅黑"/>
            </a:endParaRPr>
          </a:p>
        </p:txBody>
      </p:sp>
      <p:sp>
        <p:nvSpPr>
          <p:cNvPr id="9" name="object 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10" name="object 10"/>
          <p:cNvSpPr txBox="1"/>
          <p:nvPr/>
        </p:nvSpPr>
        <p:spPr>
          <a:xfrm>
            <a:off x="3696633" y="10221400"/>
            <a:ext cx="16319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230</a:t>
            </a:r>
            <a:endParaRPr sz="800">
              <a:latin typeface="小哥哥网恋吗"/>
              <a:cs typeface="小哥哥网恋吗"/>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68300"/>
            <a:ext cx="38735" cy="476884"/>
          </a:xfrm>
          <a:custGeom>
            <a:avLst/>
            <a:gdLst/>
            <a:ahLst/>
            <a:cxnLst/>
            <a:rect l="l" t="t" r="r" b="b"/>
            <a:pathLst>
              <a:path w="38734" h="476884">
                <a:moveTo>
                  <a:pt x="38117" y="476308"/>
                </a:moveTo>
                <a:lnTo>
                  <a:pt x="0" y="476308"/>
                </a:lnTo>
                <a:lnTo>
                  <a:pt x="0" y="0"/>
                </a:lnTo>
                <a:lnTo>
                  <a:pt x="38117" y="0"/>
                </a:lnTo>
                <a:lnTo>
                  <a:pt x="38117" y="476308"/>
                </a:lnTo>
                <a:close/>
              </a:path>
            </a:pathLst>
          </a:custGeom>
          <a:solidFill>
            <a:srgbClr val="DEE1E4"/>
          </a:solidFill>
        </p:spPr>
        <p:txBody>
          <a:bodyPr wrap="square" lIns="0" tIns="0" rIns="0" bIns="0" rtlCol="0"/>
          <a:lstStyle/>
          <a:p>
            <a:endParaRPr/>
          </a:p>
        </p:txBody>
      </p:sp>
      <p:sp>
        <p:nvSpPr>
          <p:cNvPr id="3" name="object 3"/>
          <p:cNvSpPr txBox="1"/>
          <p:nvPr/>
        </p:nvSpPr>
        <p:spPr>
          <a:xfrm>
            <a:off x="1127483" y="374567"/>
            <a:ext cx="3117215" cy="4603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777777"/>
                </a:solidFill>
                <a:latin typeface="微软雅黑"/>
                <a:cs typeface="微软雅黑"/>
              </a:rPr>
              <a:t>租约：</a:t>
            </a:r>
            <a:r>
              <a:rPr sz="950" b="1" spc="75" dirty="0">
                <a:solidFill>
                  <a:srgbClr val="777777"/>
                </a:solidFill>
                <a:latin typeface="Trebuchet MS"/>
                <a:cs typeface="Trebuchet MS"/>
              </a:rPr>
              <a:t>DHCP</a:t>
            </a:r>
            <a:r>
              <a:rPr sz="950" b="1" spc="25" dirty="0">
                <a:solidFill>
                  <a:srgbClr val="777777"/>
                </a:solidFill>
                <a:latin typeface="微软雅黑"/>
                <a:cs typeface="微软雅黑"/>
              </a:rPr>
              <a:t>客户端能够使用动态分配的</a:t>
            </a:r>
            <a:r>
              <a:rPr sz="950" b="1" spc="55" dirty="0">
                <a:solidFill>
                  <a:srgbClr val="777777"/>
                </a:solidFill>
                <a:latin typeface="Trebuchet MS"/>
                <a:cs typeface="Trebuchet MS"/>
              </a:rPr>
              <a:t>IP</a:t>
            </a:r>
            <a:r>
              <a:rPr sz="950" b="1" spc="25" dirty="0">
                <a:solidFill>
                  <a:srgbClr val="777777"/>
                </a:solidFill>
                <a:latin typeface="微软雅黑"/>
                <a:cs typeface="微软雅黑"/>
              </a:rPr>
              <a:t>地址的时间。</a:t>
            </a:r>
            <a:endParaRPr sz="950">
              <a:latin typeface="微软雅黑"/>
              <a:cs typeface="微软雅黑"/>
            </a:endParaRPr>
          </a:p>
          <a:p>
            <a:pPr marL="12700">
              <a:lnSpc>
                <a:spcPct val="100000"/>
              </a:lnSpc>
              <a:spcBef>
                <a:spcPts val="1110"/>
              </a:spcBef>
            </a:pPr>
            <a:r>
              <a:rPr sz="950" b="1" spc="25" dirty="0">
                <a:solidFill>
                  <a:srgbClr val="777777"/>
                </a:solidFill>
                <a:latin typeface="微软雅黑"/>
                <a:cs typeface="微软雅黑"/>
              </a:rPr>
              <a:t>预约：保证网络中的特定设备总是获取到相同的</a:t>
            </a:r>
            <a:r>
              <a:rPr sz="950" b="1" spc="55" dirty="0">
                <a:solidFill>
                  <a:srgbClr val="777777"/>
                </a:solidFill>
                <a:latin typeface="Trebuchet MS"/>
                <a:cs typeface="Trebuchet MS"/>
              </a:rPr>
              <a:t>IP</a:t>
            </a:r>
            <a:r>
              <a:rPr sz="950" b="1" spc="25" dirty="0">
                <a:solidFill>
                  <a:srgbClr val="777777"/>
                </a:solidFill>
                <a:latin typeface="微软雅黑"/>
                <a:cs typeface="微软雅黑"/>
              </a:rPr>
              <a:t>地址。</a:t>
            </a:r>
            <a:endParaRPr sz="950">
              <a:latin typeface="微软雅黑"/>
              <a:cs typeface="微软雅黑"/>
            </a:endParaRPr>
          </a:p>
        </p:txBody>
      </p:sp>
      <p:grpSp>
        <p:nvGrpSpPr>
          <p:cNvPr id="4" name="object 4"/>
          <p:cNvGrpSpPr/>
          <p:nvPr/>
        </p:nvGrpSpPr>
        <p:grpSpPr>
          <a:xfrm>
            <a:off x="959124" y="2083445"/>
            <a:ext cx="5651500" cy="5298440"/>
            <a:chOff x="959124" y="2083445"/>
            <a:chExt cx="5651500" cy="5298440"/>
          </a:xfrm>
        </p:grpSpPr>
        <p:sp>
          <p:nvSpPr>
            <p:cNvPr id="5" name="object 5"/>
            <p:cNvSpPr/>
            <p:nvPr/>
          </p:nvSpPr>
          <p:spPr>
            <a:xfrm>
              <a:off x="963889" y="2088210"/>
              <a:ext cx="5641975" cy="5288915"/>
            </a:xfrm>
            <a:custGeom>
              <a:avLst/>
              <a:gdLst/>
              <a:ahLst/>
              <a:cxnLst/>
              <a:rect l="l" t="t" r="r" b="b"/>
              <a:pathLst>
                <a:path w="5641975" h="5288915">
                  <a:moveTo>
                    <a:pt x="5617597" y="5288832"/>
                  </a:moveTo>
                  <a:lnTo>
                    <a:pt x="23823" y="5288832"/>
                  </a:lnTo>
                  <a:lnTo>
                    <a:pt x="20659" y="5288680"/>
                  </a:lnTo>
                  <a:lnTo>
                    <a:pt x="0" y="5267982"/>
                  </a:lnTo>
                  <a:lnTo>
                    <a:pt x="0" y="5265009"/>
                  </a:lnTo>
                  <a:lnTo>
                    <a:pt x="0" y="20545"/>
                  </a:lnTo>
                  <a:lnTo>
                    <a:pt x="20659" y="0"/>
                  </a:lnTo>
                  <a:lnTo>
                    <a:pt x="5620752" y="0"/>
                  </a:lnTo>
                  <a:lnTo>
                    <a:pt x="5641421" y="20545"/>
                  </a:lnTo>
                  <a:lnTo>
                    <a:pt x="5641421" y="5267982"/>
                  </a:lnTo>
                  <a:lnTo>
                    <a:pt x="5620752" y="5288680"/>
                  </a:lnTo>
                  <a:lnTo>
                    <a:pt x="5617597" y="5288832"/>
                  </a:lnTo>
                  <a:close/>
                </a:path>
              </a:pathLst>
            </a:custGeom>
            <a:solidFill>
              <a:srgbClr val="F8F8F8"/>
            </a:solidFill>
          </p:spPr>
          <p:txBody>
            <a:bodyPr wrap="square" lIns="0" tIns="0" rIns="0" bIns="0" rtlCol="0"/>
            <a:lstStyle/>
            <a:p>
              <a:endParaRPr/>
            </a:p>
          </p:txBody>
        </p:sp>
        <p:sp>
          <p:nvSpPr>
            <p:cNvPr id="6" name="object 6"/>
            <p:cNvSpPr/>
            <p:nvPr/>
          </p:nvSpPr>
          <p:spPr>
            <a:xfrm>
              <a:off x="963889" y="2088210"/>
              <a:ext cx="5641975" cy="5288915"/>
            </a:xfrm>
            <a:custGeom>
              <a:avLst/>
              <a:gdLst/>
              <a:ahLst/>
              <a:cxnLst/>
              <a:rect l="l" t="t" r="r" b="b"/>
              <a:pathLst>
                <a:path w="5641975" h="5288915">
                  <a:moveTo>
                    <a:pt x="0" y="5265009"/>
                  </a:moveTo>
                  <a:lnTo>
                    <a:pt x="0" y="23823"/>
                  </a:lnTo>
                  <a:lnTo>
                    <a:pt x="0" y="20545"/>
                  </a:lnTo>
                  <a:lnTo>
                    <a:pt x="600" y="17419"/>
                  </a:lnTo>
                  <a:lnTo>
                    <a:pt x="1810" y="14589"/>
                  </a:lnTo>
                  <a:lnTo>
                    <a:pt x="3020" y="11463"/>
                  </a:lnTo>
                  <a:lnTo>
                    <a:pt x="4745" y="8938"/>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26717" y="1639"/>
                  </a:lnTo>
                  <a:lnTo>
                    <a:pt x="5629633" y="2830"/>
                  </a:lnTo>
                  <a:lnTo>
                    <a:pt x="5632206" y="4612"/>
                  </a:lnTo>
                  <a:lnTo>
                    <a:pt x="5634446" y="6851"/>
                  </a:lnTo>
                  <a:lnTo>
                    <a:pt x="5636675" y="8938"/>
                  </a:lnTo>
                  <a:lnTo>
                    <a:pt x="5638400" y="11463"/>
                  </a:lnTo>
                  <a:lnTo>
                    <a:pt x="5639610" y="14446"/>
                  </a:lnTo>
                  <a:lnTo>
                    <a:pt x="5640821" y="17419"/>
                  </a:lnTo>
                  <a:lnTo>
                    <a:pt x="5641421" y="20545"/>
                  </a:lnTo>
                  <a:lnTo>
                    <a:pt x="5641421" y="23823"/>
                  </a:lnTo>
                  <a:lnTo>
                    <a:pt x="5641421" y="5265009"/>
                  </a:lnTo>
                  <a:lnTo>
                    <a:pt x="5641421" y="5267982"/>
                  </a:lnTo>
                  <a:lnTo>
                    <a:pt x="5640821" y="5270965"/>
                  </a:lnTo>
                  <a:lnTo>
                    <a:pt x="5639610" y="5273795"/>
                  </a:lnTo>
                  <a:lnTo>
                    <a:pt x="5638400" y="5276768"/>
                  </a:lnTo>
                  <a:lnTo>
                    <a:pt x="5617597" y="5288832"/>
                  </a:lnTo>
                  <a:lnTo>
                    <a:pt x="23823" y="5288832"/>
                  </a:lnTo>
                  <a:lnTo>
                    <a:pt x="1810" y="5273795"/>
                  </a:lnTo>
                  <a:lnTo>
                    <a:pt x="600" y="5270965"/>
                  </a:lnTo>
                  <a:lnTo>
                    <a:pt x="0" y="5267982"/>
                  </a:lnTo>
                  <a:lnTo>
                    <a:pt x="0" y="5265009"/>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2169318"/>
              <a:ext cx="5556250" cy="5146040"/>
            </a:xfrm>
            <a:custGeom>
              <a:avLst/>
              <a:gdLst/>
              <a:ahLst/>
              <a:cxnLst/>
              <a:rect l="l" t="t" r="r" b="b"/>
              <a:pathLst>
                <a:path w="5556250" h="5146040">
                  <a:moveTo>
                    <a:pt x="5555656" y="5145891"/>
                  </a:moveTo>
                  <a:lnTo>
                    <a:pt x="0" y="5145891"/>
                  </a:lnTo>
                  <a:lnTo>
                    <a:pt x="0" y="0"/>
                  </a:lnTo>
                  <a:lnTo>
                    <a:pt x="5555656" y="0"/>
                  </a:lnTo>
                  <a:lnTo>
                    <a:pt x="5555656" y="5145891"/>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7858279"/>
            <a:ext cx="5651500" cy="1181735"/>
            <a:chOff x="959124" y="7858279"/>
            <a:chExt cx="5651500" cy="1181735"/>
          </a:xfrm>
        </p:grpSpPr>
        <p:sp>
          <p:nvSpPr>
            <p:cNvPr id="9" name="object 9"/>
            <p:cNvSpPr/>
            <p:nvPr/>
          </p:nvSpPr>
          <p:spPr>
            <a:xfrm>
              <a:off x="963889" y="7863043"/>
              <a:ext cx="5641975" cy="1172210"/>
            </a:xfrm>
            <a:custGeom>
              <a:avLst/>
              <a:gdLst/>
              <a:ahLst/>
              <a:cxnLst/>
              <a:rect l="l" t="t" r="r" b="b"/>
              <a:pathLst>
                <a:path w="5641975" h="1172209">
                  <a:moveTo>
                    <a:pt x="5617597" y="1172119"/>
                  </a:moveTo>
                  <a:lnTo>
                    <a:pt x="23823" y="1172119"/>
                  </a:lnTo>
                  <a:lnTo>
                    <a:pt x="20659" y="1171967"/>
                  </a:lnTo>
                  <a:lnTo>
                    <a:pt x="0" y="1151421"/>
                  </a:lnTo>
                  <a:lnTo>
                    <a:pt x="0" y="1148296"/>
                  </a:lnTo>
                  <a:lnTo>
                    <a:pt x="0" y="20402"/>
                  </a:lnTo>
                  <a:lnTo>
                    <a:pt x="20659" y="0"/>
                  </a:lnTo>
                  <a:lnTo>
                    <a:pt x="5620752" y="0"/>
                  </a:lnTo>
                  <a:lnTo>
                    <a:pt x="5641421" y="20402"/>
                  </a:lnTo>
                  <a:lnTo>
                    <a:pt x="5641421" y="1151421"/>
                  </a:lnTo>
                  <a:lnTo>
                    <a:pt x="5620752" y="1171967"/>
                  </a:lnTo>
                  <a:lnTo>
                    <a:pt x="5617597" y="1172119"/>
                  </a:lnTo>
                  <a:close/>
                </a:path>
              </a:pathLst>
            </a:custGeom>
            <a:solidFill>
              <a:srgbClr val="F8F8F8"/>
            </a:solidFill>
          </p:spPr>
          <p:txBody>
            <a:bodyPr wrap="square" lIns="0" tIns="0" rIns="0" bIns="0" rtlCol="0"/>
            <a:lstStyle/>
            <a:p>
              <a:endParaRPr/>
            </a:p>
          </p:txBody>
        </p:sp>
        <p:sp>
          <p:nvSpPr>
            <p:cNvPr id="10" name="object 10"/>
            <p:cNvSpPr/>
            <p:nvPr/>
          </p:nvSpPr>
          <p:spPr>
            <a:xfrm>
              <a:off x="963889" y="7863043"/>
              <a:ext cx="5641975" cy="1172210"/>
            </a:xfrm>
            <a:custGeom>
              <a:avLst/>
              <a:gdLst/>
              <a:ahLst/>
              <a:cxnLst/>
              <a:rect l="l" t="t" r="r" b="b"/>
              <a:pathLst>
                <a:path w="5641975" h="1172209">
                  <a:moveTo>
                    <a:pt x="0" y="1148296"/>
                  </a:moveTo>
                  <a:lnTo>
                    <a:pt x="0" y="23823"/>
                  </a:lnTo>
                  <a:lnTo>
                    <a:pt x="0" y="20402"/>
                  </a:lnTo>
                  <a:lnTo>
                    <a:pt x="600" y="17267"/>
                  </a:lnTo>
                  <a:lnTo>
                    <a:pt x="14703" y="1639"/>
                  </a:lnTo>
                  <a:lnTo>
                    <a:pt x="17629" y="590"/>
                  </a:lnTo>
                  <a:lnTo>
                    <a:pt x="20659" y="0"/>
                  </a:lnTo>
                  <a:lnTo>
                    <a:pt x="23823" y="0"/>
                  </a:lnTo>
                  <a:lnTo>
                    <a:pt x="5617597" y="0"/>
                  </a:lnTo>
                  <a:lnTo>
                    <a:pt x="5620752" y="0"/>
                  </a:lnTo>
                  <a:lnTo>
                    <a:pt x="5623792" y="447"/>
                  </a:lnTo>
                  <a:lnTo>
                    <a:pt x="5641421" y="20402"/>
                  </a:lnTo>
                  <a:lnTo>
                    <a:pt x="5641421" y="23823"/>
                  </a:lnTo>
                  <a:lnTo>
                    <a:pt x="5641421" y="1148296"/>
                  </a:lnTo>
                  <a:lnTo>
                    <a:pt x="5641421" y="1151421"/>
                  </a:lnTo>
                  <a:lnTo>
                    <a:pt x="5640821" y="1154404"/>
                  </a:lnTo>
                  <a:lnTo>
                    <a:pt x="5639610" y="1157225"/>
                  </a:lnTo>
                  <a:lnTo>
                    <a:pt x="5638400" y="1160055"/>
                  </a:lnTo>
                  <a:lnTo>
                    <a:pt x="5617597" y="1172119"/>
                  </a:lnTo>
                  <a:lnTo>
                    <a:pt x="23823" y="1172119"/>
                  </a:lnTo>
                  <a:lnTo>
                    <a:pt x="1810" y="1157225"/>
                  </a:lnTo>
                  <a:lnTo>
                    <a:pt x="600" y="1154404"/>
                  </a:lnTo>
                  <a:lnTo>
                    <a:pt x="0" y="1151421"/>
                  </a:lnTo>
                  <a:lnTo>
                    <a:pt x="0" y="114829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7944152"/>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35" y="965353"/>
            <a:ext cx="5654675" cy="2040255"/>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14.2</a:t>
            </a:r>
            <a:r>
              <a:rPr sz="950" b="1" spc="-35" dirty="0">
                <a:solidFill>
                  <a:srgbClr val="333333"/>
                </a:solidFill>
                <a:latin typeface="Trebuchet MS"/>
                <a:cs typeface="Trebuchet MS"/>
              </a:rPr>
              <a:t> </a:t>
            </a:r>
            <a:r>
              <a:rPr sz="950" b="1" spc="25" dirty="0">
                <a:solidFill>
                  <a:srgbClr val="333333"/>
                </a:solidFill>
                <a:latin typeface="微软雅黑"/>
                <a:cs typeface="微软雅黑"/>
              </a:rPr>
              <a:t>部署</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a:t>
            </a:r>
            <a:endParaRPr sz="950">
              <a:latin typeface="微软雅黑"/>
              <a:cs typeface="微软雅黑"/>
            </a:endParaRPr>
          </a:p>
          <a:p>
            <a:pPr marL="12700" marR="5080" indent="-635">
              <a:lnSpc>
                <a:spcPct val="131700"/>
              </a:lnSpc>
              <a:spcBef>
                <a:spcPts val="900"/>
              </a:spcBef>
            </a:pPr>
            <a:r>
              <a:rPr sz="950" b="1" spc="55" dirty="0">
                <a:solidFill>
                  <a:srgbClr val="333333"/>
                </a:solidFill>
                <a:latin typeface="Trebuchet MS"/>
                <a:cs typeface="Trebuchet MS"/>
              </a:rPr>
              <a:t>dhcpd</a:t>
            </a:r>
            <a:r>
              <a:rPr sz="950" b="1" spc="25" dirty="0">
                <a:solidFill>
                  <a:srgbClr val="333333"/>
                </a:solidFill>
                <a:latin typeface="微软雅黑"/>
                <a:cs typeface="微软雅黑"/>
              </a:rPr>
              <a:t>是</a:t>
            </a:r>
            <a:r>
              <a:rPr sz="950" b="1" u="sng" spc="45" dirty="0">
                <a:solidFill>
                  <a:srgbClr val="4183C4"/>
                </a:solidFill>
                <a:uFill>
                  <a:solidFill>
                    <a:srgbClr val="4183C4"/>
                  </a:solidFill>
                </a:uFill>
                <a:latin typeface="Trebuchet MS"/>
                <a:cs typeface="Trebuchet MS"/>
                <a:hlinkClick r:id="rId2"/>
              </a:rPr>
              <a:t>Linux</a:t>
            </a:r>
            <a:r>
              <a:rPr sz="950" b="1" spc="25" dirty="0">
                <a:solidFill>
                  <a:srgbClr val="333333"/>
                </a:solidFill>
                <a:latin typeface="微软雅黑"/>
                <a:cs typeface="微软雅黑"/>
              </a:rPr>
              <a:t>系统中用于提供</a:t>
            </a:r>
            <a:r>
              <a:rPr sz="950" b="1" spc="75" dirty="0">
                <a:solidFill>
                  <a:srgbClr val="333333"/>
                </a:solidFill>
                <a:latin typeface="Trebuchet MS"/>
                <a:cs typeface="Trebuchet MS"/>
              </a:rPr>
              <a:t>DHC</a:t>
            </a:r>
            <a:r>
              <a:rPr sz="950" b="1" spc="65" dirty="0">
                <a:solidFill>
                  <a:srgbClr val="333333"/>
                </a:solidFill>
                <a:latin typeface="Trebuchet MS"/>
                <a:cs typeface="Trebuchet MS"/>
              </a:rPr>
              <a:t>P</a:t>
            </a:r>
            <a:r>
              <a:rPr sz="950" b="1" spc="25" dirty="0">
                <a:solidFill>
                  <a:srgbClr val="333333"/>
                </a:solidFill>
                <a:latin typeface="微软雅黑"/>
                <a:cs typeface="微软雅黑"/>
              </a:rPr>
              <a:t>协议的服务程序。尽管</a:t>
            </a: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协议的功能十分强大，但是</a:t>
            </a:r>
            <a:r>
              <a:rPr sz="950" b="1" spc="55" dirty="0">
                <a:solidFill>
                  <a:srgbClr val="333333"/>
                </a:solidFill>
                <a:latin typeface="Trebuchet MS"/>
                <a:cs typeface="Trebuchet MS"/>
              </a:rPr>
              <a:t>dhcpd</a:t>
            </a:r>
            <a:r>
              <a:rPr sz="950" b="1" spc="15" dirty="0">
                <a:solidFill>
                  <a:srgbClr val="333333"/>
                </a:solidFill>
                <a:latin typeface="微软雅黑"/>
                <a:cs typeface="微软雅黑"/>
              </a:rPr>
              <a:t>服 </a:t>
            </a:r>
            <a:r>
              <a:rPr sz="950" b="1" spc="25" dirty="0">
                <a:solidFill>
                  <a:srgbClr val="333333"/>
                </a:solidFill>
                <a:latin typeface="微软雅黑"/>
                <a:cs typeface="微软雅黑"/>
              </a:rPr>
              <a:t>务程序的配置步骤却十分简单，这也在很大程度上降低了在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中实现动态主机管理服务的门槛。</a:t>
            </a:r>
            <a:endParaRPr sz="950">
              <a:latin typeface="微软雅黑"/>
              <a:cs typeface="微软雅黑"/>
            </a:endParaRPr>
          </a:p>
          <a:p>
            <a:pPr>
              <a:lnSpc>
                <a:spcPct val="100000"/>
              </a:lnSpc>
              <a:spcBef>
                <a:spcPts val="75"/>
              </a:spcBef>
            </a:pPr>
            <a:endParaRPr sz="600">
              <a:latin typeface="微软雅黑"/>
              <a:cs typeface="微软雅黑"/>
            </a:endParaRPr>
          </a:p>
          <a:p>
            <a:pPr marL="12700">
              <a:lnSpc>
                <a:spcPct val="100000"/>
              </a:lnSpc>
              <a:spcBef>
                <a:spcPts val="5"/>
              </a:spcBef>
            </a:pPr>
            <a:r>
              <a:rPr sz="950" b="1" spc="25" dirty="0">
                <a:solidFill>
                  <a:srgbClr val="333333"/>
                </a:solidFill>
                <a:latin typeface="微软雅黑"/>
                <a:cs typeface="微软雅黑"/>
              </a:rPr>
              <a:t>在确认软件仓库配置妥当之后，安装</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服务程序，其软件包名称为</a:t>
            </a:r>
            <a:r>
              <a:rPr sz="950" b="1" spc="40" dirty="0">
                <a:solidFill>
                  <a:srgbClr val="333333"/>
                </a:solidFill>
                <a:latin typeface="Trebuchet MS"/>
                <a:cs typeface="Trebuchet MS"/>
              </a:rPr>
              <a:t>dhcp-server</a:t>
            </a:r>
            <a:r>
              <a:rPr sz="950" b="1" spc="25"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136525" marR="226060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a:t>
            </a:r>
            <a:r>
              <a:rPr sz="850" spc="20" dirty="0">
                <a:solidFill>
                  <a:srgbClr val="333333"/>
                </a:solidFill>
                <a:latin typeface="Lucida Console"/>
                <a:cs typeface="Lucida Console"/>
              </a:rPr>
              <a:t>-y </a:t>
            </a:r>
            <a:r>
              <a:rPr sz="850" spc="30" dirty="0">
                <a:solidFill>
                  <a:srgbClr val="333333"/>
                </a:solidFill>
                <a:latin typeface="Lucida Console"/>
                <a:cs typeface="Lucida Console"/>
              </a:rPr>
              <a:t>dhcp-server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Updating Subscription Management repositories. </a:t>
            </a:r>
            <a:r>
              <a:rPr sz="850" spc="35" dirty="0">
                <a:solidFill>
                  <a:srgbClr val="333333"/>
                </a:solidFill>
                <a:latin typeface="Lucida Console"/>
                <a:cs typeface="Lucida Console"/>
              </a:rPr>
              <a:t> </a:t>
            </a:r>
            <a:r>
              <a:rPr sz="850" spc="25" dirty="0">
                <a:solidFill>
                  <a:srgbClr val="333333"/>
                </a:solidFill>
                <a:latin typeface="Lucida Console"/>
                <a:cs typeface="Lucida Console"/>
              </a:rPr>
              <a:t>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 </a:t>
            </a:r>
            <a:r>
              <a:rPr sz="850" spc="30" dirty="0">
                <a:solidFill>
                  <a:srgbClr val="333333"/>
                </a:solidFill>
                <a:latin typeface="Lucida Console"/>
                <a:cs typeface="Lucida Console"/>
              </a:rPr>
              <a:t>consumer identity</a:t>
            </a:r>
            <a:endParaRPr sz="850">
              <a:latin typeface="Lucida Console"/>
              <a:cs typeface="Lucida Console"/>
            </a:endParaRPr>
          </a:p>
          <a:p>
            <a:pPr marL="136525" marR="193675">
              <a:lnSpc>
                <a:spcPct val="132400"/>
              </a:lnSpc>
            </a:pP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subscription-manager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a:t>
            </a:r>
            <a:endParaRPr sz="850">
              <a:latin typeface="Lucida Console"/>
              <a:cs typeface="Lucida Console"/>
            </a:endParaRPr>
          </a:p>
        </p:txBody>
      </p:sp>
      <p:sp>
        <p:nvSpPr>
          <p:cNvPr id="22" name="object 22"/>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231</a:t>
            </a:fld>
            <a:endParaRPr sz="800">
              <a:latin typeface="小哥哥网恋吗"/>
              <a:cs typeface="小哥哥网恋吗"/>
            </a:endParaRPr>
          </a:p>
        </p:txBody>
      </p:sp>
      <p:sp>
        <p:nvSpPr>
          <p:cNvPr id="13" name="object 13"/>
          <p:cNvSpPr txBox="1"/>
          <p:nvPr/>
        </p:nvSpPr>
        <p:spPr>
          <a:xfrm>
            <a:off x="946424" y="9147361"/>
            <a:ext cx="5674995" cy="59753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是的，您没有看错</a:t>
            </a:r>
            <a:r>
              <a:rPr sz="950" b="1" spc="45" dirty="0">
                <a:solidFill>
                  <a:srgbClr val="333333"/>
                </a:solidFill>
                <a:latin typeface="微软雅黑"/>
                <a:cs typeface="微软雅黑"/>
              </a:rPr>
              <a:t>！</a:t>
            </a:r>
            <a:r>
              <a:rPr sz="950" b="1" spc="45" dirty="0">
                <a:solidFill>
                  <a:srgbClr val="333333"/>
                </a:solidFill>
                <a:latin typeface="Trebuchet MS"/>
                <a:cs typeface="Trebuchet MS"/>
              </a:rPr>
              <a:t>dhcp</a:t>
            </a:r>
            <a:r>
              <a:rPr sz="950" b="1" spc="25" dirty="0">
                <a:solidFill>
                  <a:srgbClr val="333333"/>
                </a:solidFill>
                <a:latin typeface="微软雅黑"/>
                <a:cs typeface="微软雅黑"/>
              </a:rPr>
              <a:t>的服务程序的配置文件中只有</a:t>
            </a:r>
            <a:r>
              <a:rPr sz="950" b="1" dirty="0">
                <a:solidFill>
                  <a:srgbClr val="333333"/>
                </a:solidFill>
                <a:latin typeface="Trebuchet MS"/>
                <a:cs typeface="Trebuchet MS"/>
              </a:rPr>
              <a:t>3</a:t>
            </a:r>
            <a:r>
              <a:rPr sz="950" b="1" spc="25" dirty="0">
                <a:solidFill>
                  <a:srgbClr val="333333"/>
                </a:solidFill>
                <a:latin typeface="微软雅黑"/>
                <a:cs typeface="微软雅黑"/>
              </a:rPr>
              <a:t>行注释语句，这意味着我们需要自行编写这个 文件。如果读者不知道怎么编写，可以看一下配置文件中第</a:t>
            </a:r>
            <a:r>
              <a:rPr sz="950" b="1" dirty="0">
                <a:solidFill>
                  <a:srgbClr val="333333"/>
                </a:solidFill>
                <a:latin typeface="Trebuchet MS"/>
                <a:cs typeface="Trebuchet MS"/>
              </a:rPr>
              <a:t>2</a:t>
            </a:r>
            <a:r>
              <a:rPr sz="950" b="1" spc="25" dirty="0">
                <a:solidFill>
                  <a:srgbClr val="333333"/>
                </a:solidFill>
                <a:latin typeface="微软雅黑"/>
                <a:cs typeface="微软雅黑"/>
              </a:rPr>
              <a:t>行的参考示例文件，其组成架构如图</a:t>
            </a:r>
            <a:r>
              <a:rPr sz="950" b="1" spc="-10" dirty="0">
                <a:solidFill>
                  <a:srgbClr val="333333"/>
                </a:solidFill>
                <a:latin typeface="Trebuchet MS"/>
                <a:cs typeface="Trebuchet MS"/>
              </a:rPr>
              <a:t>14-2</a:t>
            </a:r>
            <a:r>
              <a:rPr sz="950" b="1" spc="15" dirty="0">
                <a:solidFill>
                  <a:srgbClr val="333333"/>
                </a:solidFill>
                <a:latin typeface="微软雅黑"/>
                <a:cs typeface="微软雅黑"/>
              </a:rPr>
              <a:t>所 </a:t>
            </a:r>
            <a:r>
              <a:rPr sz="950" b="1" spc="25" dirty="0">
                <a:solidFill>
                  <a:srgbClr val="333333"/>
                </a:solidFill>
                <a:latin typeface="微软雅黑"/>
                <a:cs typeface="微软雅黑"/>
              </a:rPr>
              <a:t>示。</a:t>
            </a:r>
            <a:endParaRPr sz="950">
              <a:latin typeface="微软雅黑"/>
              <a:cs typeface="微软雅黑"/>
            </a:endParaRPr>
          </a:p>
        </p:txBody>
      </p:sp>
      <p:sp>
        <p:nvSpPr>
          <p:cNvPr id="14" name="object 14"/>
          <p:cNvSpPr txBox="1"/>
          <p:nvPr/>
        </p:nvSpPr>
        <p:spPr>
          <a:xfrm>
            <a:off x="4854797" y="3015496"/>
            <a:ext cx="119507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3.1</a:t>
            </a:r>
            <a:r>
              <a:rPr sz="850" spc="15" dirty="0">
                <a:solidFill>
                  <a:srgbClr val="333333"/>
                </a:solidFill>
                <a:latin typeface="Lucida Console"/>
                <a:cs typeface="Lucida Console"/>
              </a:rPr>
              <a:t> </a:t>
            </a:r>
            <a:r>
              <a:rPr sz="850" spc="25" dirty="0">
                <a:solidFill>
                  <a:srgbClr val="333333"/>
                </a:solidFill>
                <a:latin typeface="Lucida Console"/>
                <a:cs typeface="Lucida Console"/>
              </a:rPr>
              <a:t>MB/s</a:t>
            </a:r>
            <a:r>
              <a:rPr sz="850" spc="15" dirty="0">
                <a:solidFill>
                  <a:srgbClr val="333333"/>
                </a:solidFill>
                <a:latin typeface="Lucida Console"/>
                <a:cs typeface="Lucida Console"/>
              </a:rPr>
              <a:t> | </a:t>
            </a:r>
            <a:r>
              <a:rPr sz="850" spc="25" dirty="0">
                <a:solidFill>
                  <a:srgbClr val="333333"/>
                </a:solidFill>
                <a:latin typeface="Lucida Console"/>
                <a:cs typeface="Lucida Console"/>
              </a:rPr>
              <a:t>3.2</a:t>
            </a:r>
            <a:r>
              <a:rPr sz="850" spc="15" dirty="0">
                <a:solidFill>
                  <a:srgbClr val="333333"/>
                </a:solidFill>
                <a:latin typeface="Lucida Console"/>
                <a:cs typeface="Lucida Console"/>
              </a:rPr>
              <a:t> </a:t>
            </a:r>
            <a:r>
              <a:rPr sz="850" spc="20" dirty="0">
                <a:solidFill>
                  <a:srgbClr val="333333"/>
                </a:solidFill>
                <a:latin typeface="Lucida Console"/>
                <a:cs typeface="Lucida Console"/>
              </a:rPr>
              <a:t>kB</a:t>
            </a:r>
            <a:endParaRPr sz="850">
              <a:latin typeface="Lucida Console"/>
              <a:cs typeface="Lucida Console"/>
            </a:endParaRPr>
          </a:p>
        </p:txBody>
      </p:sp>
      <p:sp>
        <p:nvSpPr>
          <p:cNvPr id="15" name="object 15"/>
          <p:cNvSpPr txBox="1"/>
          <p:nvPr/>
        </p:nvSpPr>
        <p:spPr>
          <a:xfrm>
            <a:off x="4848256" y="3358533"/>
            <a:ext cx="119507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2.7</a:t>
            </a:r>
            <a:r>
              <a:rPr sz="850" spc="15" dirty="0">
                <a:solidFill>
                  <a:srgbClr val="333333"/>
                </a:solidFill>
                <a:latin typeface="Lucida Console"/>
                <a:cs typeface="Lucida Console"/>
              </a:rPr>
              <a:t> </a:t>
            </a:r>
            <a:r>
              <a:rPr sz="850" spc="25" dirty="0">
                <a:solidFill>
                  <a:srgbClr val="333333"/>
                </a:solidFill>
                <a:latin typeface="Lucida Console"/>
                <a:cs typeface="Lucida Console"/>
              </a:rPr>
              <a:t>MB/s</a:t>
            </a:r>
            <a:r>
              <a:rPr sz="850" spc="15" dirty="0">
                <a:solidFill>
                  <a:srgbClr val="333333"/>
                </a:solidFill>
                <a:latin typeface="Lucida Console"/>
                <a:cs typeface="Lucida Console"/>
              </a:rPr>
              <a:t> | </a:t>
            </a:r>
            <a:r>
              <a:rPr sz="850" spc="25" dirty="0">
                <a:solidFill>
                  <a:srgbClr val="333333"/>
                </a:solidFill>
                <a:latin typeface="Lucida Console"/>
                <a:cs typeface="Lucida Console"/>
              </a:rPr>
              <a:t>2.7</a:t>
            </a:r>
            <a:r>
              <a:rPr sz="850" spc="15" dirty="0">
                <a:solidFill>
                  <a:srgbClr val="333333"/>
                </a:solidFill>
                <a:latin typeface="Lucida Console"/>
                <a:cs typeface="Lucida Console"/>
              </a:rPr>
              <a:t> </a:t>
            </a:r>
            <a:r>
              <a:rPr sz="850" spc="20" dirty="0">
                <a:solidFill>
                  <a:srgbClr val="333333"/>
                </a:solidFill>
                <a:latin typeface="Lucida Console"/>
                <a:cs typeface="Lucida Console"/>
              </a:rPr>
              <a:t>kB</a:t>
            </a:r>
            <a:endParaRPr sz="850">
              <a:latin typeface="Lucida Console"/>
              <a:cs typeface="Lucida Console"/>
            </a:endParaRPr>
          </a:p>
        </p:txBody>
      </p:sp>
      <p:sp>
        <p:nvSpPr>
          <p:cNvPr id="16" name="object 16"/>
          <p:cNvSpPr txBox="1"/>
          <p:nvPr/>
        </p:nvSpPr>
        <p:spPr>
          <a:xfrm>
            <a:off x="1070306" y="2979590"/>
            <a:ext cx="1548130" cy="883285"/>
          </a:xfrm>
          <a:prstGeom prst="rect">
            <a:avLst/>
          </a:prstGeom>
        </p:spPr>
        <p:txBody>
          <a:bodyPr vert="horz" wrap="square" lIns="0" tIns="11430" rIns="0" bIns="0" rtlCol="0">
            <a:spAutoFit/>
          </a:bodyPr>
          <a:lstStyle/>
          <a:p>
            <a:pPr marL="12700" marR="904875">
              <a:lnSpc>
                <a:spcPct val="132400"/>
              </a:lnSpc>
              <a:spcBef>
                <a:spcPts val="90"/>
              </a:spcBef>
            </a:pP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  </a:t>
            </a:r>
            <a:r>
              <a:rPr sz="850" spc="25" dirty="0">
                <a:solidFill>
                  <a:srgbClr val="333333"/>
                </a:solidFill>
                <a:latin typeface="Lucida Console"/>
                <a:cs typeface="Lucida Console"/>
              </a:rPr>
              <a:t>00:00</a:t>
            </a:r>
            <a:endParaRPr sz="850">
              <a:latin typeface="Lucida Console"/>
              <a:cs typeface="Lucida Console"/>
            </a:endParaRPr>
          </a:p>
          <a:p>
            <a:pPr marL="12700" marR="1113155">
              <a:lnSpc>
                <a:spcPct val="132400"/>
              </a:lnSpc>
            </a:pPr>
            <a:r>
              <a:rPr sz="850" spc="30" dirty="0">
                <a:solidFill>
                  <a:srgbClr val="333333"/>
                </a:solidFill>
                <a:latin typeface="Lucida Console"/>
                <a:cs typeface="Lucida Console"/>
              </a:rPr>
              <a:t>BaseO</a:t>
            </a:r>
            <a:r>
              <a:rPr sz="850" spc="15" dirty="0">
                <a:solidFill>
                  <a:srgbClr val="333333"/>
                </a:solidFill>
                <a:latin typeface="Lucida Console"/>
                <a:cs typeface="Lucida Console"/>
              </a:rPr>
              <a:t>S  </a:t>
            </a:r>
            <a:r>
              <a:rPr sz="850" spc="25" dirty="0">
                <a:solidFill>
                  <a:srgbClr val="333333"/>
                </a:solidFill>
                <a:latin typeface="Lucida Console"/>
                <a:cs typeface="Lucida Console"/>
              </a:rPr>
              <a:t>00:00</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Dependencies</a:t>
            </a:r>
            <a:r>
              <a:rPr sz="850" spc="-40"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p:txBody>
      </p:sp>
      <p:sp>
        <p:nvSpPr>
          <p:cNvPr id="17" name="object 17"/>
          <p:cNvSpPr txBox="1"/>
          <p:nvPr/>
        </p:nvSpPr>
        <p:spPr>
          <a:xfrm>
            <a:off x="1070306" y="3837183"/>
            <a:ext cx="5437505" cy="2941320"/>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46685" marR="248285" indent="-67310">
              <a:lnSpc>
                <a:spcPct val="132400"/>
              </a:lnSpc>
              <a:tabLst>
                <a:tab pos="1506855" algn="l"/>
                <a:tab pos="2590800" algn="l"/>
                <a:tab pos="4488815" algn="l"/>
              </a:tabLst>
            </a:pPr>
            <a:r>
              <a:rPr sz="850" spc="30" dirty="0">
                <a:solidFill>
                  <a:srgbClr val="333333"/>
                </a:solidFill>
                <a:latin typeface="Lucida Console"/>
                <a:cs typeface="Lucida Console"/>
              </a:rPr>
              <a:t>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a:t>
            </a:r>
            <a:r>
              <a:rPr sz="850" dirty="0">
                <a:solidFill>
                  <a:srgbClr val="333333"/>
                </a:solidFill>
                <a:latin typeface="Lucida Console"/>
                <a:cs typeface="Lucida Console"/>
              </a:rPr>
              <a:t>	</a:t>
            </a:r>
            <a:r>
              <a:rPr sz="850" spc="30" dirty="0">
                <a:solidFill>
                  <a:srgbClr val="333333"/>
                </a:solidFill>
                <a:latin typeface="Lucida Console"/>
                <a:cs typeface="Lucida Console"/>
              </a:rPr>
              <a:t>Repositor</a:t>
            </a:r>
            <a:r>
              <a:rPr sz="850" spc="15" dirty="0">
                <a:solidFill>
                  <a:srgbClr val="333333"/>
                </a:solidFill>
                <a:latin typeface="Lucida Console"/>
                <a:cs typeface="Lucida Console"/>
              </a:rPr>
              <a:t>y  </a:t>
            </a:r>
            <a:r>
              <a:rPr sz="850" spc="25" dirty="0">
                <a:solidFill>
                  <a:srgbClr val="333333"/>
                </a:solidFill>
                <a:latin typeface="Lucida Console"/>
                <a:cs typeface="Lucida Console"/>
              </a:rPr>
              <a:t>Size</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4"/>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Installing:</a:t>
            </a:r>
            <a:endParaRPr sz="850">
              <a:latin typeface="Lucida Console"/>
              <a:cs typeface="Lucida Console"/>
            </a:endParaRPr>
          </a:p>
          <a:p>
            <a:pPr marL="79375">
              <a:lnSpc>
                <a:spcPct val="100000"/>
              </a:lnSpc>
              <a:spcBef>
                <a:spcPts val="330"/>
              </a:spcBef>
              <a:tabLst>
                <a:tab pos="1515110" algn="l"/>
                <a:tab pos="2604135" algn="l"/>
                <a:tab pos="4519295" algn="l"/>
              </a:tabLst>
            </a:pPr>
            <a:r>
              <a:rPr sz="850" spc="30" dirty="0">
                <a:solidFill>
                  <a:srgbClr val="333333"/>
                </a:solidFill>
                <a:latin typeface="Lucida Console"/>
                <a:cs typeface="Lucida Console"/>
              </a:rPr>
              <a:t>dhcp-server	</a:t>
            </a:r>
            <a:r>
              <a:rPr sz="850" spc="25" dirty="0">
                <a:solidFill>
                  <a:srgbClr val="333333"/>
                </a:solidFill>
                <a:latin typeface="Lucida Console"/>
                <a:cs typeface="Lucida Console"/>
              </a:rPr>
              <a:t>x86_64	</a:t>
            </a:r>
            <a:r>
              <a:rPr sz="850" spc="30" dirty="0">
                <a:solidFill>
                  <a:srgbClr val="333333"/>
                </a:solidFill>
                <a:latin typeface="Lucida Console"/>
                <a:cs typeface="Lucida Console"/>
              </a:rPr>
              <a:t>12:4.3.6-30.el8	</a:t>
            </a:r>
            <a:r>
              <a:rPr sz="850" spc="25" dirty="0">
                <a:solidFill>
                  <a:srgbClr val="333333"/>
                </a:solidFill>
                <a:latin typeface="Lucida Console"/>
                <a:cs typeface="Lucida Console"/>
              </a:rPr>
              <a:t>BaseOS</a:t>
            </a:r>
            <a:endParaRPr sz="850">
              <a:latin typeface="Lucida Console"/>
              <a:cs typeface="Lucida Console"/>
            </a:endParaRPr>
          </a:p>
          <a:p>
            <a:pPr marL="213995">
              <a:lnSpc>
                <a:spcPct val="100000"/>
              </a:lnSpc>
              <a:spcBef>
                <a:spcPts val="330"/>
              </a:spcBef>
            </a:pPr>
            <a:r>
              <a:rPr sz="850" spc="25" dirty="0">
                <a:solidFill>
                  <a:srgbClr val="333333"/>
                </a:solidFill>
                <a:latin typeface="Lucida Console"/>
                <a:cs typeface="Lucida Console"/>
              </a:rPr>
              <a:t>529</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30" dirty="0">
                <a:solidFill>
                  <a:srgbClr val="333333"/>
                </a:solidFill>
                <a:latin typeface="Lucida Console"/>
                <a:cs typeface="Lucida Console"/>
              </a:rPr>
              <a:t>Transaction</a:t>
            </a:r>
            <a:r>
              <a:rPr sz="850" spc="-30"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tabLst>
                <a:tab pos="632460"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a:t>
            </a:r>
            <a:endParaRPr sz="850">
              <a:latin typeface="Lucida Console"/>
              <a:cs typeface="Lucida Console"/>
            </a:endParaRPr>
          </a:p>
          <a:p>
            <a:pPr marL="12700" marR="3676650" indent="-635">
              <a:lnSpc>
                <a:spcPct val="132400"/>
              </a:lnSpc>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Installed:</a:t>
            </a:r>
            <a:endParaRPr sz="850">
              <a:latin typeface="Lucida Console"/>
              <a:cs typeface="Lucida Console"/>
            </a:endParaRPr>
          </a:p>
          <a:p>
            <a:pPr marL="146685">
              <a:lnSpc>
                <a:spcPct val="100000"/>
              </a:lnSpc>
              <a:spcBef>
                <a:spcPts val="334"/>
              </a:spcBef>
            </a:pPr>
            <a:r>
              <a:rPr sz="850" spc="30" dirty="0">
                <a:solidFill>
                  <a:srgbClr val="333333"/>
                </a:solidFill>
                <a:latin typeface="Lucida Console"/>
                <a:cs typeface="Lucida Console"/>
              </a:rPr>
              <a:t>dhcp-server-12:4.3.6-30.el8.x86_64</a:t>
            </a:r>
            <a:endParaRPr sz="850">
              <a:latin typeface="Lucida Console"/>
              <a:cs typeface="Lucida Console"/>
            </a:endParaRPr>
          </a:p>
        </p:txBody>
      </p:sp>
      <p:sp>
        <p:nvSpPr>
          <p:cNvPr id="18" name="object 18"/>
          <p:cNvSpPr txBox="1"/>
          <p:nvPr/>
        </p:nvSpPr>
        <p:spPr>
          <a:xfrm>
            <a:off x="946424" y="7131942"/>
            <a:ext cx="3264535" cy="1304925"/>
          </a:xfrm>
          <a:prstGeom prst="rect">
            <a:avLst/>
          </a:prstGeom>
        </p:spPr>
        <p:txBody>
          <a:bodyPr vert="horz" wrap="square" lIns="0" tIns="17780" rIns="0" bIns="0" rtlCol="0">
            <a:spAutoFit/>
          </a:bodyPr>
          <a:lstStyle/>
          <a:p>
            <a:pPr marL="136525">
              <a:lnSpc>
                <a:spcPct val="100000"/>
              </a:lnSpc>
              <a:spcBef>
                <a:spcPts val="14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查看</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服务程序的配置文件内容。</a:t>
            </a:r>
            <a:endParaRPr sz="950">
              <a:latin typeface="微软雅黑"/>
              <a:cs typeface="微软雅黑"/>
            </a:endParaRPr>
          </a:p>
          <a:p>
            <a:pPr>
              <a:lnSpc>
                <a:spcPct val="100000"/>
              </a:lnSpc>
              <a:spcBef>
                <a:spcPts val="50"/>
              </a:spcBef>
            </a:pPr>
            <a:endParaRPr sz="900">
              <a:latin typeface="微软雅黑"/>
              <a:cs typeface="微软雅黑"/>
            </a:endParaRPr>
          </a:p>
          <a:p>
            <a:pPr marL="136525" marR="508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cat </a:t>
            </a:r>
            <a:r>
              <a:rPr sz="850" spc="30" dirty="0">
                <a:solidFill>
                  <a:srgbClr val="333333"/>
                </a:solidFill>
                <a:latin typeface="Lucida Console"/>
                <a:cs typeface="Lucida Console"/>
              </a:rPr>
              <a:t>/etc/dhcp/dhcpd.conf </a:t>
            </a:r>
            <a:r>
              <a:rPr sz="850" spc="-50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r>
              <a:rPr sz="850" spc="25" dirty="0">
                <a:solidFill>
                  <a:srgbClr val="333333"/>
                </a:solidFill>
                <a:latin typeface="Lucida Console"/>
                <a:cs typeface="Lucida Console"/>
              </a:rPr>
              <a:t> DHCP Server </a:t>
            </a:r>
            <a:r>
              <a:rPr sz="850" spc="30" dirty="0">
                <a:solidFill>
                  <a:srgbClr val="333333"/>
                </a:solidFill>
                <a:latin typeface="Lucida Console"/>
                <a:cs typeface="Lucida Console"/>
              </a:rPr>
              <a:t>Configuration</a:t>
            </a:r>
            <a:r>
              <a:rPr sz="850" spc="25" dirty="0">
                <a:solidFill>
                  <a:srgbClr val="333333"/>
                </a:solidFill>
                <a:latin typeface="Lucida Console"/>
                <a:cs typeface="Lucida Console"/>
              </a:rPr>
              <a:t> file.</a:t>
            </a:r>
            <a:endParaRPr sz="850">
              <a:latin typeface="Lucida Console"/>
              <a:cs typeface="Lucida Console"/>
            </a:endParaRPr>
          </a:p>
        </p:txBody>
      </p:sp>
      <p:sp>
        <p:nvSpPr>
          <p:cNvPr id="19" name="object 19"/>
          <p:cNvSpPr txBox="1"/>
          <p:nvPr/>
        </p:nvSpPr>
        <p:spPr>
          <a:xfrm>
            <a:off x="1341405" y="8411388"/>
            <a:ext cx="3422650" cy="368935"/>
          </a:xfrm>
          <a:prstGeom prst="rect">
            <a:avLst/>
          </a:prstGeom>
        </p:spPr>
        <p:txBody>
          <a:bodyPr vert="horz" wrap="square" lIns="0" tIns="11430" rIns="0" bIns="0" rtlCol="0">
            <a:spAutoFit/>
          </a:bodyPr>
          <a:lstStyle/>
          <a:p>
            <a:pPr marL="12700" marR="5080">
              <a:lnSpc>
                <a:spcPct val="132400"/>
              </a:lnSpc>
              <a:spcBef>
                <a:spcPts val="90"/>
              </a:spcBef>
            </a:pPr>
            <a:r>
              <a:rPr sz="850" spc="25" dirty="0">
                <a:solidFill>
                  <a:srgbClr val="333333"/>
                </a:solidFill>
                <a:latin typeface="Lucida Console"/>
                <a:cs typeface="Lucida Console"/>
              </a:rPr>
              <a:t>see </a:t>
            </a:r>
            <a:r>
              <a:rPr sz="850" spc="30" dirty="0">
                <a:solidFill>
                  <a:srgbClr val="333333"/>
                </a:solidFill>
                <a:latin typeface="Lucida Console"/>
                <a:cs typeface="Lucida Console"/>
              </a:rPr>
              <a:t>/usr/share/doc/dhcp-server/dhcpd.conf.example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see </a:t>
            </a:r>
            <a:r>
              <a:rPr sz="850" spc="30" dirty="0">
                <a:solidFill>
                  <a:srgbClr val="333333"/>
                </a:solidFill>
                <a:latin typeface="Lucida Console"/>
                <a:cs typeface="Lucida Console"/>
              </a:rPr>
              <a:t>dhcpd.conf(5) </a:t>
            </a:r>
            <a:r>
              <a:rPr sz="850" spc="25" dirty="0">
                <a:solidFill>
                  <a:srgbClr val="333333"/>
                </a:solidFill>
                <a:latin typeface="Lucida Console"/>
                <a:cs typeface="Lucida Console"/>
              </a:rPr>
              <a:t>man page</a:t>
            </a:r>
            <a:endParaRPr sz="850">
              <a:latin typeface="Lucida Console"/>
              <a:cs typeface="Lucida Console"/>
            </a:endParaRPr>
          </a:p>
        </p:txBody>
      </p:sp>
      <p:sp>
        <p:nvSpPr>
          <p:cNvPr id="20" name="object 20"/>
          <p:cNvSpPr txBox="1"/>
          <p:nvPr/>
        </p:nvSpPr>
        <p:spPr>
          <a:xfrm>
            <a:off x="1070306" y="8411388"/>
            <a:ext cx="92710" cy="540385"/>
          </a:xfrm>
          <a:prstGeom prst="rect">
            <a:avLst/>
          </a:prstGeom>
        </p:spPr>
        <p:txBody>
          <a:bodyPr vert="horz" wrap="square" lIns="0" tIns="11430" rIns="0" bIns="0" rtlCol="0">
            <a:spAutoFit/>
          </a:bodyPr>
          <a:lstStyle/>
          <a:p>
            <a:pPr marL="12700" marR="5080" algn="just">
              <a:lnSpc>
                <a:spcPct val="132400"/>
              </a:lnSpc>
              <a:spcBef>
                <a:spcPts val="90"/>
              </a:spcBef>
            </a:pPr>
            <a:r>
              <a:rPr sz="850" spc="15" dirty="0">
                <a:solidFill>
                  <a:srgbClr val="333333"/>
                </a:solidFill>
                <a:latin typeface="Lucida Console"/>
                <a:cs typeface="Lucida Console"/>
              </a:rPr>
              <a:t>#  #  #</a:t>
            </a:r>
            <a:endParaRPr sz="850">
              <a:latin typeface="Lucida Console"/>
              <a:cs typeface="Lucida Console"/>
            </a:endParaRPr>
          </a:p>
        </p:txBody>
      </p:sp>
      <p:sp>
        <p:nvSpPr>
          <p:cNvPr id="21" name="object 2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6894" y="386090"/>
            <a:ext cx="5615409" cy="3442596"/>
          </a:xfrm>
          <a:prstGeom prst="rect">
            <a:avLst/>
          </a:prstGeom>
        </p:spPr>
      </p:pic>
      <p:sp>
        <p:nvSpPr>
          <p:cNvPr id="3" name="object 3"/>
          <p:cNvSpPr txBox="1"/>
          <p:nvPr/>
        </p:nvSpPr>
        <p:spPr>
          <a:xfrm>
            <a:off x="946424" y="3948162"/>
            <a:ext cx="5613400" cy="161353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14-2</a:t>
            </a:r>
            <a:r>
              <a:rPr sz="950" b="1" spc="-35" dirty="0">
                <a:solidFill>
                  <a:srgbClr val="333333"/>
                </a:solidFill>
                <a:latin typeface="Trebuchet MS"/>
                <a:cs typeface="Trebuchet MS"/>
              </a:rPr>
              <a:t> </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服务程序配置文件的架构</a:t>
            </a:r>
            <a:endParaRPr sz="950">
              <a:latin typeface="微软雅黑"/>
              <a:cs typeface="微软雅黑"/>
            </a:endParaRPr>
          </a:p>
          <a:p>
            <a:pPr marL="12700" marR="17780">
              <a:lnSpc>
                <a:spcPct val="131600"/>
              </a:lnSpc>
              <a:spcBef>
                <a:spcPts val="750"/>
              </a:spcBef>
            </a:pPr>
            <a:r>
              <a:rPr sz="950" b="1" spc="25" dirty="0">
                <a:solidFill>
                  <a:srgbClr val="333333"/>
                </a:solidFill>
                <a:latin typeface="微软雅黑"/>
                <a:cs typeface="微软雅黑"/>
              </a:rPr>
              <a:t>一个标准的配置文件应该包括全局配置参数、子网网段声明、地址配置选项以及地址配置参数。其中， 全局配置参数用于定义</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服务程序的整体运行参数；子网网段声明用于配置整个子网段的地址属 性。</a:t>
            </a:r>
            <a:endParaRPr sz="950">
              <a:latin typeface="微软雅黑"/>
              <a:cs typeface="微软雅黑"/>
            </a:endParaRPr>
          </a:p>
          <a:p>
            <a:pPr marL="12700" marR="5080" indent="-635">
              <a:lnSpc>
                <a:spcPct val="131700"/>
              </a:lnSpc>
              <a:spcBef>
                <a:spcPts val="825"/>
              </a:spcBef>
            </a:pPr>
            <a:r>
              <a:rPr sz="950" b="1" spc="25" dirty="0">
                <a:solidFill>
                  <a:srgbClr val="333333"/>
                </a:solidFill>
                <a:latin typeface="微软雅黑"/>
                <a:cs typeface="微软雅黑"/>
              </a:rPr>
              <a:t>考虑到</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服务程序配置文件的可用参数比较多，</a:t>
            </a:r>
            <a:r>
              <a:rPr sz="950" b="1" u="sng" spc="25" dirty="0">
                <a:solidFill>
                  <a:srgbClr val="4183C4"/>
                </a:solidFill>
                <a:uFill>
                  <a:solidFill>
                    <a:srgbClr val="4183C4"/>
                  </a:solidFill>
                </a:uFill>
                <a:latin typeface="微软雅黑"/>
                <a:cs typeface="微软雅黑"/>
                <a:hlinkClick r:id="rId3"/>
              </a:rPr>
              <a:t>刘遄</a:t>
            </a:r>
            <a:r>
              <a:rPr sz="950" b="1" spc="25" dirty="0">
                <a:solidFill>
                  <a:srgbClr val="333333"/>
                </a:solidFill>
                <a:latin typeface="微软雅黑"/>
                <a:cs typeface="微软雅黑"/>
              </a:rPr>
              <a:t>老师挑选了最常用的参数（见表</a:t>
            </a:r>
            <a:r>
              <a:rPr sz="950" b="1" spc="-10" dirty="0">
                <a:solidFill>
                  <a:srgbClr val="333333"/>
                </a:solidFill>
                <a:latin typeface="Trebuchet MS"/>
                <a:cs typeface="Trebuchet MS"/>
              </a:rPr>
              <a:t>14-1</a:t>
            </a:r>
            <a:r>
              <a:rPr sz="950" b="1" spc="20" dirty="0">
                <a:solidFill>
                  <a:srgbClr val="333333"/>
                </a:solidFill>
                <a:latin typeface="微软雅黑"/>
                <a:cs typeface="微软雅黑"/>
              </a:rPr>
              <a:t>），并逐 </a:t>
            </a:r>
            <a:r>
              <a:rPr sz="950" b="1" spc="25" dirty="0">
                <a:solidFill>
                  <a:srgbClr val="333333"/>
                </a:solidFill>
                <a:latin typeface="微软雅黑"/>
                <a:cs typeface="微软雅黑"/>
              </a:rPr>
              <a:t>一进行了简单介绍，以便为接下来的实验打好基础。</a:t>
            </a:r>
            <a:endParaRPr sz="950">
              <a:latin typeface="微软雅黑"/>
              <a:cs typeface="微软雅黑"/>
            </a:endParaRPr>
          </a:p>
          <a:p>
            <a:pPr marL="12700">
              <a:lnSpc>
                <a:spcPct val="100000"/>
              </a:lnSpc>
              <a:spcBef>
                <a:spcPts val="1110"/>
              </a:spcBef>
              <a:tabLst>
                <a:tab pos="77470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14-1	</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服务程序配置文件中使用的常见参数以及作用</a:t>
            </a:r>
            <a:endParaRPr sz="950">
              <a:latin typeface="微软雅黑"/>
              <a:cs typeface="微软雅黑"/>
            </a:endParaRPr>
          </a:p>
        </p:txBody>
      </p:sp>
      <p:sp>
        <p:nvSpPr>
          <p:cNvPr id="5" name="object 5"/>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232</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233</a:t>
            </a:fld>
            <a:endParaRPr sz="800">
              <a:latin typeface="小哥哥网恋吗"/>
              <a:cs typeface="小哥哥网恋吗"/>
            </a:endParaRPr>
          </a:p>
        </p:txBody>
      </p:sp>
      <p:graphicFrame>
        <p:nvGraphicFramePr>
          <p:cNvPr id="2" name="object 2"/>
          <p:cNvGraphicFramePr>
            <a:graphicFrameLocks noGrp="1"/>
          </p:cNvGraphicFramePr>
          <p:nvPr/>
        </p:nvGraphicFramePr>
        <p:xfrm>
          <a:off x="959124" y="368256"/>
          <a:ext cx="5692775" cy="7439025"/>
        </p:xfrm>
        <a:graphic>
          <a:graphicData uri="http://schemas.openxmlformats.org/drawingml/2006/table">
            <a:tbl>
              <a:tblPr firstRow="1" bandRow="1">
                <a:tableStyleId>{2D5ABB26-0587-4C30-8999-92F81FD0307C}</a:tableStyleId>
              </a:tblPr>
              <a:tblGrid>
                <a:gridCol w="1400810">
                  <a:extLst>
                    <a:ext uri="{9D8B030D-6E8A-4147-A177-3AD203B41FA5}">
                      <a16:colId xmlns:a16="http://schemas.microsoft.com/office/drawing/2014/main" val="20000"/>
                    </a:ext>
                  </a:extLst>
                </a:gridCol>
                <a:gridCol w="4277359">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504825">
                <a:tc>
                  <a:txBody>
                    <a:bodyPr/>
                    <a:lstStyle/>
                    <a:p>
                      <a:pPr marL="128270">
                        <a:lnSpc>
                          <a:spcPct val="100000"/>
                        </a:lnSpc>
                        <a:spcBef>
                          <a:spcPts val="660"/>
                        </a:spcBef>
                      </a:pPr>
                      <a:r>
                        <a:rPr sz="950" spc="30" dirty="0">
                          <a:solidFill>
                            <a:srgbClr val="333333"/>
                          </a:solidFill>
                          <a:latin typeface="Trebuchet MS"/>
                          <a:cs typeface="Trebuchet MS"/>
                        </a:rPr>
                        <a:t>ddns-update-style</a:t>
                      </a:r>
                      <a:endParaRPr sz="950">
                        <a:latin typeface="Trebuchet MS"/>
                        <a:cs typeface="Trebuchet MS"/>
                      </a:endParaRPr>
                    </a:p>
                    <a:p>
                      <a:pPr marL="128270">
                        <a:lnSpc>
                          <a:spcPct val="100000"/>
                        </a:lnSpc>
                        <a:spcBef>
                          <a:spcPts val="365"/>
                        </a:spcBef>
                      </a:pPr>
                      <a:r>
                        <a:rPr sz="950" dirty="0">
                          <a:solidFill>
                            <a:srgbClr val="333333"/>
                          </a:solidFill>
                          <a:latin typeface="微软雅黑"/>
                          <a:cs typeface="微软雅黑"/>
                        </a:rPr>
                        <a:t>类型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215900">
                        <a:lnSpc>
                          <a:spcPct val="131600"/>
                        </a:lnSpc>
                        <a:spcBef>
                          <a:spcPts val="300"/>
                        </a:spcBef>
                      </a:pPr>
                      <a:r>
                        <a:rPr sz="950" dirty="0">
                          <a:solidFill>
                            <a:srgbClr val="333333"/>
                          </a:solidFill>
                          <a:latin typeface="微软雅黑"/>
                          <a:cs typeface="微软雅黑"/>
                        </a:rPr>
                        <a:t>定义</a:t>
                      </a:r>
                      <a:r>
                        <a:rPr sz="950" dirty="0">
                          <a:solidFill>
                            <a:srgbClr val="333333"/>
                          </a:solidFill>
                          <a:latin typeface="Trebuchet MS"/>
                          <a:cs typeface="Trebuchet MS"/>
                        </a:rPr>
                        <a:t>DNS</a:t>
                      </a:r>
                      <a:r>
                        <a:rPr sz="950" dirty="0">
                          <a:solidFill>
                            <a:srgbClr val="333333"/>
                          </a:solidFill>
                          <a:latin typeface="微软雅黑"/>
                          <a:cs typeface="微软雅黑"/>
                        </a:rPr>
                        <a:t>服务动态更新的类型，类型包括：</a:t>
                      </a:r>
                      <a:r>
                        <a:rPr sz="950" spc="-30" dirty="0">
                          <a:solidFill>
                            <a:srgbClr val="333333"/>
                          </a:solidFill>
                          <a:latin typeface="微软雅黑"/>
                          <a:cs typeface="微软雅黑"/>
                        </a:rPr>
                        <a:t> </a:t>
                      </a:r>
                      <a:r>
                        <a:rPr sz="950" dirty="0">
                          <a:solidFill>
                            <a:srgbClr val="333333"/>
                          </a:solidFill>
                          <a:latin typeface="Trebuchet MS"/>
                          <a:cs typeface="Trebuchet MS"/>
                        </a:rPr>
                        <a:t>none</a:t>
                      </a:r>
                      <a:r>
                        <a:rPr sz="950" dirty="0">
                          <a:solidFill>
                            <a:srgbClr val="333333"/>
                          </a:solidFill>
                          <a:latin typeface="微软雅黑"/>
                          <a:cs typeface="微软雅黑"/>
                        </a:rPr>
                        <a:t>（不支持动态更新）、  </a:t>
                      </a:r>
                      <a:r>
                        <a:rPr sz="950" spc="25" dirty="0">
                          <a:solidFill>
                            <a:srgbClr val="333333"/>
                          </a:solidFill>
                          <a:latin typeface="Trebuchet MS"/>
                          <a:cs typeface="Trebuchet MS"/>
                        </a:rPr>
                        <a:t>interim</a:t>
                      </a:r>
                      <a:r>
                        <a:rPr sz="950" spc="25" dirty="0">
                          <a:solidFill>
                            <a:srgbClr val="333333"/>
                          </a:solidFill>
                          <a:latin typeface="微软雅黑"/>
                          <a:cs typeface="微软雅黑"/>
                        </a:rPr>
                        <a:t>（互动更新模式）与</a:t>
                      </a:r>
                      <a:r>
                        <a:rPr sz="950" spc="35" dirty="0">
                          <a:solidFill>
                            <a:srgbClr val="333333"/>
                          </a:solidFill>
                          <a:latin typeface="Trebuchet MS"/>
                          <a:cs typeface="Trebuchet MS"/>
                        </a:rPr>
                        <a:t>ad-hoc</a:t>
                      </a:r>
                      <a:r>
                        <a:rPr sz="950" spc="35" dirty="0">
                          <a:solidFill>
                            <a:srgbClr val="333333"/>
                          </a:solidFill>
                          <a:latin typeface="微软雅黑"/>
                          <a:cs typeface="微软雅黑"/>
                        </a:rPr>
                        <a:t>（</a:t>
                      </a:r>
                      <a:r>
                        <a:rPr sz="950" spc="25" dirty="0">
                          <a:solidFill>
                            <a:srgbClr val="333333"/>
                          </a:solidFill>
                          <a:latin typeface="微软雅黑"/>
                          <a:cs typeface="微软雅黑"/>
                        </a:rPr>
                        <a:t>特殊更新模式）</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504825">
                <a:tc>
                  <a:txBody>
                    <a:bodyPr/>
                    <a:lstStyle/>
                    <a:p>
                      <a:pPr marL="128270" marR="163195">
                        <a:lnSpc>
                          <a:spcPct val="131600"/>
                        </a:lnSpc>
                        <a:spcBef>
                          <a:spcPts val="300"/>
                        </a:spcBef>
                      </a:pPr>
                      <a:r>
                        <a:rPr sz="950" dirty="0">
                          <a:solidFill>
                            <a:srgbClr val="333333"/>
                          </a:solidFill>
                          <a:latin typeface="Trebuchet MS"/>
                          <a:cs typeface="Trebuchet MS"/>
                        </a:rPr>
                        <a:t>allow/ignore</a:t>
                      </a:r>
                      <a:r>
                        <a:rPr sz="950" spc="-35" dirty="0">
                          <a:solidFill>
                            <a:srgbClr val="333333"/>
                          </a:solidFill>
                          <a:latin typeface="Trebuchet MS"/>
                          <a:cs typeface="Trebuchet MS"/>
                        </a:rPr>
                        <a:t> </a:t>
                      </a:r>
                      <a:r>
                        <a:rPr sz="950" dirty="0">
                          <a:solidFill>
                            <a:srgbClr val="333333"/>
                          </a:solidFill>
                          <a:latin typeface="Trebuchet MS"/>
                          <a:cs typeface="Trebuchet MS"/>
                        </a:rPr>
                        <a:t>client-  </a:t>
                      </a:r>
                      <a:r>
                        <a:rPr sz="950" spc="45" dirty="0">
                          <a:solidFill>
                            <a:srgbClr val="333333"/>
                          </a:solidFill>
                          <a:latin typeface="Trebuchet MS"/>
                          <a:cs typeface="Trebuchet MS"/>
                        </a:rPr>
                        <a:t>updates</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允许</a:t>
                      </a:r>
                      <a:r>
                        <a:rPr sz="950" dirty="0">
                          <a:solidFill>
                            <a:srgbClr val="333333"/>
                          </a:solidFill>
                          <a:latin typeface="Trebuchet MS"/>
                          <a:cs typeface="Trebuchet MS"/>
                        </a:rPr>
                        <a:t>/</a:t>
                      </a:r>
                      <a:r>
                        <a:rPr sz="950" dirty="0">
                          <a:solidFill>
                            <a:srgbClr val="333333"/>
                          </a:solidFill>
                          <a:latin typeface="微软雅黑"/>
                          <a:cs typeface="微软雅黑"/>
                        </a:rPr>
                        <a:t>忽略客户端更新</a:t>
                      </a:r>
                      <a:r>
                        <a:rPr sz="950" dirty="0">
                          <a:solidFill>
                            <a:srgbClr val="333333"/>
                          </a:solidFill>
                          <a:latin typeface="Trebuchet MS"/>
                          <a:cs typeface="Trebuchet MS"/>
                        </a:rPr>
                        <a:t>DNS</a:t>
                      </a:r>
                      <a:r>
                        <a:rPr sz="950" dirty="0">
                          <a:solidFill>
                            <a:srgbClr val="333333"/>
                          </a:solidFill>
                          <a:latin typeface="微软雅黑"/>
                          <a:cs typeface="微软雅黑"/>
                        </a:rPr>
                        <a:t>记录</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504825">
                <a:tc>
                  <a:txBody>
                    <a:bodyPr/>
                    <a:lstStyle/>
                    <a:p>
                      <a:pPr marL="128270" marR="219075">
                        <a:lnSpc>
                          <a:spcPct val="131600"/>
                        </a:lnSpc>
                        <a:spcBef>
                          <a:spcPts val="300"/>
                        </a:spcBef>
                      </a:pPr>
                      <a:r>
                        <a:rPr sz="950" dirty="0">
                          <a:solidFill>
                            <a:srgbClr val="333333"/>
                          </a:solidFill>
                          <a:latin typeface="Trebuchet MS"/>
                          <a:cs typeface="Trebuchet MS"/>
                        </a:rPr>
                        <a:t>default-lease-time  </a:t>
                      </a:r>
                      <a:r>
                        <a:rPr sz="950" spc="55" dirty="0">
                          <a:solidFill>
                            <a:srgbClr val="333333"/>
                          </a:solidFill>
                          <a:latin typeface="Trebuchet MS"/>
                          <a:cs typeface="Trebuchet MS"/>
                        </a:rPr>
                        <a:t>21600</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默认超时时间</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504825">
                <a:tc>
                  <a:txBody>
                    <a:bodyPr/>
                    <a:lstStyle/>
                    <a:p>
                      <a:pPr marL="128270" marR="377190">
                        <a:lnSpc>
                          <a:spcPct val="131600"/>
                        </a:lnSpc>
                        <a:spcBef>
                          <a:spcPts val="300"/>
                        </a:spcBef>
                      </a:pPr>
                      <a:r>
                        <a:rPr sz="950" dirty="0">
                          <a:solidFill>
                            <a:srgbClr val="333333"/>
                          </a:solidFill>
                          <a:latin typeface="Trebuchet MS"/>
                          <a:cs typeface="Trebuchet MS"/>
                        </a:rPr>
                        <a:t>max-lease-time  </a:t>
                      </a:r>
                      <a:r>
                        <a:rPr sz="950" spc="55" dirty="0">
                          <a:solidFill>
                            <a:srgbClr val="333333"/>
                          </a:solidFill>
                          <a:latin typeface="Trebuchet MS"/>
                          <a:cs typeface="Trebuchet MS"/>
                        </a:rPr>
                        <a:t>43200</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最大超时时间</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695325">
                <a:tc>
                  <a:txBody>
                    <a:bodyPr/>
                    <a:lstStyle/>
                    <a:p>
                      <a:pPr marL="128270" marR="373380">
                        <a:lnSpc>
                          <a:spcPct val="131600"/>
                        </a:lnSpc>
                        <a:spcBef>
                          <a:spcPts val="300"/>
                        </a:spcBef>
                      </a:pPr>
                      <a:r>
                        <a:rPr sz="950" dirty="0">
                          <a:solidFill>
                            <a:srgbClr val="333333"/>
                          </a:solidFill>
                          <a:latin typeface="Trebuchet MS"/>
                          <a:cs typeface="Trebuchet MS"/>
                        </a:rPr>
                        <a:t>option</a:t>
                      </a:r>
                      <a:r>
                        <a:rPr sz="950" spc="-35" dirty="0">
                          <a:solidFill>
                            <a:srgbClr val="333333"/>
                          </a:solidFill>
                          <a:latin typeface="Trebuchet MS"/>
                          <a:cs typeface="Trebuchet MS"/>
                        </a:rPr>
                        <a:t> </a:t>
                      </a:r>
                      <a:r>
                        <a:rPr sz="950" dirty="0">
                          <a:solidFill>
                            <a:srgbClr val="333333"/>
                          </a:solidFill>
                          <a:latin typeface="Trebuchet MS"/>
                          <a:cs typeface="Trebuchet MS"/>
                        </a:rPr>
                        <a:t>domain-  </a:t>
                      </a:r>
                      <a:r>
                        <a:rPr sz="950" spc="40" dirty="0">
                          <a:solidFill>
                            <a:srgbClr val="333333"/>
                          </a:solidFill>
                          <a:latin typeface="Trebuchet MS"/>
                          <a:cs typeface="Trebuchet MS"/>
                        </a:rPr>
                        <a:t>name-servers </a:t>
                      </a:r>
                      <a:r>
                        <a:rPr sz="950" spc="45" dirty="0">
                          <a:solidFill>
                            <a:srgbClr val="333333"/>
                          </a:solidFill>
                          <a:latin typeface="Trebuchet MS"/>
                          <a:cs typeface="Trebuchet MS"/>
                        </a:rPr>
                        <a:t> </a:t>
                      </a:r>
                      <a:r>
                        <a:rPr sz="950" spc="-5" dirty="0">
                          <a:solidFill>
                            <a:srgbClr val="333333"/>
                          </a:solidFill>
                          <a:latin typeface="Trebuchet MS"/>
                          <a:cs typeface="Trebuchet MS"/>
                        </a:rPr>
                        <a:t>8.8.8.8</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spcBef>
                          <a:spcPts val="35"/>
                        </a:spcBef>
                      </a:pPr>
                      <a:endParaRPr sz="1850">
                        <a:latin typeface="Times New Roman"/>
                        <a:cs typeface="Times New Roman"/>
                      </a:endParaRPr>
                    </a:p>
                    <a:p>
                      <a:pPr marL="128270" marR="30480">
                        <a:lnSpc>
                          <a:spcPct val="100000"/>
                        </a:lnSpc>
                      </a:pPr>
                      <a:r>
                        <a:rPr sz="950" dirty="0">
                          <a:solidFill>
                            <a:srgbClr val="333333"/>
                          </a:solidFill>
                          <a:latin typeface="微软雅黑"/>
                          <a:cs typeface="微软雅黑"/>
                        </a:rPr>
                        <a:t>定义</a:t>
                      </a:r>
                      <a:r>
                        <a:rPr sz="950" dirty="0">
                          <a:solidFill>
                            <a:srgbClr val="333333"/>
                          </a:solidFill>
                          <a:latin typeface="Trebuchet MS"/>
                          <a:cs typeface="Trebuchet MS"/>
                        </a:rPr>
                        <a:t>DNS</a:t>
                      </a:r>
                      <a:r>
                        <a:rPr sz="950" dirty="0">
                          <a:solidFill>
                            <a:srgbClr val="333333"/>
                          </a:solidFill>
                          <a:latin typeface="微软雅黑"/>
                          <a:cs typeface="微软雅黑"/>
                        </a:rPr>
                        <a:t>服务器地址</a:t>
                      </a:r>
                      <a:endParaRPr sz="950">
                        <a:latin typeface="微软雅黑"/>
                        <a:cs typeface="微软雅黑"/>
                      </a:endParaRPr>
                    </a:p>
                  </a:txBody>
                  <a:tcPr marL="0" marR="0" marT="444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504825">
                <a:tc>
                  <a:txBody>
                    <a:bodyPr/>
                    <a:lstStyle/>
                    <a:p>
                      <a:pPr marL="128270" marR="134620">
                        <a:lnSpc>
                          <a:spcPct val="131600"/>
                        </a:lnSpc>
                        <a:spcBef>
                          <a:spcPts val="300"/>
                        </a:spcBef>
                      </a:pPr>
                      <a:r>
                        <a:rPr sz="950" spc="40" dirty="0">
                          <a:solidFill>
                            <a:srgbClr val="333333"/>
                          </a:solidFill>
                          <a:latin typeface="Trebuchet MS"/>
                          <a:cs typeface="Trebuchet MS"/>
                        </a:rPr>
                        <a:t>option </a:t>
                      </a:r>
                      <a:r>
                        <a:rPr sz="950" spc="45" dirty="0">
                          <a:solidFill>
                            <a:srgbClr val="333333"/>
                          </a:solidFill>
                          <a:latin typeface="Trebuchet MS"/>
                          <a:cs typeface="Trebuchet MS"/>
                        </a:rPr>
                        <a:t>domain- </a:t>
                      </a:r>
                      <a:r>
                        <a:rPr sz="950" spc="50" dirty="0">
                          <a:solidFill>
                            <a:srgbClr val="333333"/>
                          </a:solidFill>
                          <a:latin typeface="Trebuchet MS"/>
                          <a:cs typeface="Trebuchet MS"/>
                        </a:rPr>
                        <a:t> </a:t>
                      </a:r>
                      <a:r>
                        <a:rPr sz="950" dirty="0">
                          <a:solidFill>
                            <a:srgbClr val="333333"/>
                          </a:solidFill>
                          <a:latin typeface="Trebuchet MS"/>
                          <a:cs typeface="Trebuchet MS"/>
                        </a:rPr>
                        <a:t>name</a:t>
                      </a:r>
                      <a:r>
                        <a:rPr sz="950" spc="-35" dirty="0">
                          <a:solidFill>
                            <a:srgbClr val="333333"/>
                          </a:solidFill>
                          <a:latin typeface="Trebuchet MS"/>
                          <a:cs typeface="Trebuchet MS"/>
                        </a:rPr>
                        <a:t> </a:t>
                      </a:r>
                      <a:r>
                        <a:rPr sz="950" dirty="0">
                          <a:solidFill>
                            <a:srgbClr val="333333"/>
                          </a:solidFill>
                          <a:latin typeface="Trebuchet MS"/>
                          <a:cs typeface="Trebuchet MS"/>
                        </a:rPr>
                        <a:t>"domain.org"</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定义</a:t>
                      </a:r>
                      <a:r>
                        <a:rPr sz="950" dirty="0">
                          <a:solidFill>
                            <a:srgbClr val="333333"/>
                          </a:solidFill>
                          <a:latin typeface="Trebuchet MS"/>
                          <a:cs typeface="Trebuchet MS"/>
                        </a:rPr>
                        <a:t>DNS</a:t>
                      </a:r>
                      <a:r>
                        <a:rPr sz="950" dirty="0">
                          <a:solidFill>
                            <a:srgbClr val="333333"/>
                          </a:solidFill>
                          <a:latin typeface="微软雅黑"/>
                          <a:cs typeface="微软雅黑"/>
                        </a:rPr>
                        <a:t>域名</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45" dirty="0">
                          <a:solidFill>
                            <a:srgbClr val="333333"/>
                          </a:solidFill>
                          <a:latin typeface="Trebuchet MS"/>
                          <a:cs typeface="Trebuchet MS"/>
                        </a:rPr>
                        <a:t>range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定义用于分配的</a:t>
                      </a:r>
                      <a:r>
                        <a:rPr sz="950" dirty="0">
                          <a:solidFill>
                            <a:srgbClr val="333333"/>
                          </a:solidFill>
                          <a:latin typeface="Trebuchet MS"/>
                          <a:cs typeface="Trebuchet MS"/>
                        </a:rPr>
                        <a:t>IP</a:t>
                      </a:r>
                      <a:r>
                        <a:rPr sz="950" dirty="0">
                          <a:solidFill>
                            <a:srgbClr val="333333"/>
                          </a:solidFill>
                          <a:latin typeface="微软雅黑"/>
                          <a:cs typeface="微软雅黑"/>
                        </a:rPr>
                        <a:t>地址池</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504825">
                <a:tc>
                  <a:txBody>
                    <a:bodyPr/>
                    <a:lstStyle/>
                    <a:p>
                      <a:pPr marL="128270" marR="415290">
                        <a:lnSpc>
                          <a:spcPct val="131600"/>
                        </a:lnSpc>
                        <a:spcBef>
                          <a:spcPts val="300"/>
                        </a:spcBef>
                      </a:pPr>
                      <a:r>
                        <a:rPr sz="950" dirty="0">
                          <a:solidFill>
                            <a:srgbClr val="333333"/>
                          </a:solidFill>
                          <a:latin typeface="Trebuchet MS"/>
                          <a:cs typeface="Trebuchet MS"/>
                        </a:rPr>
                        <a:t>option</a:t>
                      </a:r>
                      <a:r>
                        <a:rPr sz="950" spc="-35" dirty="0">
                          <a:solidFill>
                            <a:srgbClr val="333333"/>
                          </a:solidFill>
                          <a:latin typeface="Trebuchet MS"/>
                          <a:cs typeface="Trebuchet MS"/>
                        </a:rPr>
                        <a:t> </a:t>
                      </a:r>
                      <a:r>
                        <a:rPr sz="950" dirty="0">
                          <a:solidFill>
                            <a:srgbClr val="333333"/>
                          </a:solidFill>
                          <a:latin typeface="Trebuchet MS"/>
                          <a:cs typeface="Trebuchet MS"/>
                        </a:rPr>
                        <a:t>subnet-  </a:t>
                      </a:r>
                      <a:r>
                        <a:rPr sz="950" spc="65" dirty="0">
                          <a:solidFill>
                            <a:srgbClr val="333333"/>
                          </a:solidFill>
                          <a:latin typeface="Trebuchet MS"/>
                          <a:cs typeface="Trebuchet MS"/>
                        </a:rPr>
                        <a:t>mask</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定义客户端的子网掩码</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40" dirty="0">
                          <a:solidFill>
                            <a:srgbClr val="333333"/>
                          </a:solidFill>
                          <a:latin typeface="Trebuchet MS"/>
                          <a:cs typeface="Trebuchet MS"/>
                        </a:rPr>
                        <a:t>option</a:t>
                      </a:r>
                      <a:r>
                        <a:rPr sz="950" spc="-70" dirty="0">
                          <a:solidFill>
                            <a:srgbClr val="333333"/>
                          </a:solidFill>
                          <a:latin typeface="Trebuchet MS"/>
                          <a:cs typeface="Trebuchet MS"/>
                        </a:rPr>
                        <a:t> </a:t>
                      </a:r>
                      <a:r>
                        <a:rPr sz="950" spc="40" dirty="0">
                          <a:solidFill>
                            <a:srgbClr val="333333"/>
                          </a:solidFill>
                          <a:latin typeface="Trebuchet MS"/>
                          <a:cs typeface="Trebuchet MS"/>
                        </a:rPr>
                        <a:t>routers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定义客户端的网关地址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504825">
                <a:tc>
                  <a:txBody>
                    <a:bodyPr/>
                    <a:lstStyle/>
                    <a:p>
                      <a:pPr marL="128270">
                        <a:lnSpc>
                          <a:spcPct val="100000"/>
                        </a:lnSpc>
                        <a:spcBef>
                          <a:spcPts val="660"/>
                        </a:spcBef>
                      </a:pPr>
                      <a:r>
                        <a:rPr sz="950" spc="40" dirty="0">
                          <a:solidFill>
                            <a:srgbClr val="333333"/>
                          </a:solidFill>
                          <a:latin typeface="Trebuchet MS"/>
                          <a:cs typeface="Trebuchet MS"/>
                        </a:rPr>
                        <a:t>broadcast-address</a:t>
                      </a:r>
                      <a:endParaRPr sz="950">
                        <a:latin typeface="Trebuchet MS"/>
                        <a:cs typeface="Trebuchet MS"/>
                      </a:endParaRPr>
                    </a:p>
                    <a:p>
                      <a:pPr marL="128270">
                        <a:lnSpc>
                          <a:spcPct val="100000"/>
                        </a:lnSpc>
                        <a:spcBef>
                          <a:spcPts val="360"/>
                        </a:spcBef>
                      </a:pPr>
                      <a:r>
                        <a:rPr sz="950" dirty="0">
                          <a:solidFill>
                            <a:srgbClr val="333333"/>
                          </a:solidFill>
                          <a:latin typeface="微软雅黑"/>
                          <a:cs typeface="微软雅黑"/>
                        </a:rPr>
                        <a:t>广播地址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定义客户端的广播地址</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dirty="0">
                          <a:solidFill>
                            <a:srgbClr val="333333"/>
                          </a:solidFill>
                          <a:latin typeface="Trebuchet MS"/>
                          <a:cs typeface="Trebuchet MS"/>
                        </a:rPr>
                        <a:t>ntp-server</a:t>
                      </a:r>
                      <a:r>
                        <a:rPr sz="950" spc="-35" dirty="0">
                          <a:solidFill>
                            <a:srgbClr val="333333"/>
                          </a:solidFill>
                          <a:latin typeface="Trebuchet MS"/>
                          <a:cs typeface="Trebuchet MS"/>
                        </a:rPr>
                        <a:t> </a:t>
                      </a:r>
                      <a:r>
                        <a:rPr sz="950" dirty="0">
                          <a:solidFill>
                            <a:srgbClr val="333333"/>
                          </a:solidFill>
                          <a:latin typeface="Trebuchet MS"/>
                          <a:cs typeface="Trebuchet MS"/>
                        </a:rPr>
                        <a:t>IP</a:t>
                      </a:r>
                      <a:r>
                        <a:rPr sz="950"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定义客户端的网络时间服务器（</a:t>
                      </a:r>
                      <a:r>
                        <a:rPr sz="950" dirty="0">
                          <a:solidFill>
                            <a:srgbClr val="333333"/>
                          </a:solidFill>
                          <a:latin typeface="Trebuchet MS"/>
                          <a:cs typeface="Trebuchet MS"/>
                        </a:rPr>
                        <a:t>NTP</a:t>
                      </a:r>
                      <a:r>
                        <a:rPr sz="950" dirty="0">
                          <a:solidFill>
                            <a:srgbClr val="333333"/>
                          </a:solidFill>
                          <a:latin typeface="微软雅黑"/>
                          <a:cs typeface="微软雅黑"/>
                        </a:rPr>
                        <a:t>）</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r h="314325">
                <a:tc>
                  <a:txBody>
                    <a:bodyPr/>
                    <a:lstStyle/>
                    <a:p>
                      <a:pPr marL="128270">
                        <a:lnSpc>
                          <a:spcPct val="100000"/>
                        </a:lnSpc>
                        <a:spcBef>
                          <a:spcPts val="660"/>
                        </a:spcBef>
                      </a:pPr>
                      <a:r>
                        <a:rPr sz="950" spc="35" dirty="0">
                          <a:solidFill>
                            <a:srgbClr val="333333"/>
                          </a:solidFill>
                          <a:latin typeface="Trebuchet MS"/>
                          <a:cs typeface="Trebuchet MS"/>
                        </a:rPr>
                        <a:t>nis-servers</a:t>
                      </a:r>
                      <a:r>
                        <a:rPr sz="950" spc="-70" dirty="0">
                          <a:solidFill>
                            <a:srgbClr val="333333"/>
                          </a:solidFill>
                          <a:latin typeface="Trebuchet MS"/>
                          <a:cs typeface="Trebuchet MS"/>
                        </a:rPr>
                        <a:t> </a:t>
                      </a:r>
                      <a:r>
                        <a:rPr sz="950" spc="30" dirty="0">
                          <a:solidFill>
                            <a:srgbClr val="333333"/>
                          </a:solidFill>
                          <a:latin typeface="Trebuchet MS"/>
                          <a:cs typeface="Trebuchet MS"/>
                        </a:rPr>
                        <a:t>IP</a:t>
                      </a:r>
                      <a:r>
                        <a:rPr sz="950"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定义客户端的</a:t>
                      </a:r>
                      <a:r>
                        <a:rPr sz="950" dirty="0">
                          <a:solidFill>
                            <a:srgbClr val="333333"/>
                          </a:solidFill>
                          <a:latin typeface="Trebuchet MS"/>
                          <a:cs typeface="Trebuchet MS"/>
                        </a:rPr>
                        <a:t>NIS</a:t>
                      </a:r>
                      <a:r>
                        <a:rPr sz="950" dirty="0">
                          <a:solidFill>
                            <a:srgbClr val="333333"/>
                          </a:solidFill>
                          <a:latin typeface="微软雅黑"/>
                          <a:cs typeface="微软雅黑"/>
                        </a:rPr>
                        <a:t>域服务器的地址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2"/>
                  </a:ext>
                </a:extLst>
              </a:tr>
              <a:tr h="504825">
                <a:tc>
                  <a:txBody>
                    <a:bodyPr/>
                    <a:lstStyle/>
                    <a:p>
                      <a:pPr marL="128270">
                        <a:lnSpc>
                          <a:spcPct val="100000"/>
                        </a:lnSpc>
                        <a:spcBef>
                          <a:spcPts val="660"/>
                        </a:spcBef>
                      </a:pPr>
                      <a:r>
                        <a:rPr sz="950" dirty="0">
                          <a:solidFill>
                            <a:srgbClr val="333333"/>
                          </a:solidFill>
                          <a:latin typeface="Trebuchet MS"/>
                          <a:cs typeface="Trebuchet MS"/>
                        </a:rPr>
                        <a:t>hardware</a:t>
                      </a:r>
                      <a:r>
                        <a:rPr sz="950" spc="-35" dirty="0">
                          <a:solidFill>
                            <a:srgbClr val="333333"/>
                          </a:solidFill>
                          <a:latin typeface="Trebuchet MS"/>
                          <a:cs typeface="Trebuchet MS"/>
                        </a:rPr>
                        <a:t> </a:t>
                      </a:r>
                      <a:r>
                        <a:rPr sz="950" dirty="0">
                          <a:solidFill>
                            <a:srgbClr val="333333"/>
                          </a:solidFill>
                          <a:latin typeface="微软雅黑"/>
                          <a:cs typeface="微软雅黑"/>
                        </a:rPr>
                        <a:t>硬件类型</a:t>
                      </a:r>
                      <a:endParaRPr sz="950">
                        <a:latin typeface="微软雅黑"/>
                        <a:cs typeface="微软雅黑"/>
                      </a:endParaRPr>
                    </a:p>
                    <a:p>
                      <a:pPr marL="128270">
                        <a:lnSpc>
                          <a:spcPct val="100000"/>
                        </a:lnSpc>
                        <a:spcBef>
                          <a:spcPts val="360"/>
                        </a:spcBef>
                      </a:pPr>
                      <a:r>
                        <a:rPr sz="950" spc="100" dirty="0">
                          <a:solidFill>
                            <a:srgbClr val="333333"/>
                          </a:solidFill>
                          <a:latin typeface="Trebuchet MS"/>
                          <a:cs typeface="Trebuchet MS"/>
                        </a:rPr>
                        <a:t>MAC</a:t>
                      </a:r>
                      <a:r>
                        <a:rPr sz="950"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指定网卡接口的类型与</a:t>
                      </a:r>
                      <a:r>
                        <a:rPr sz="950" dirty="0">
                          <a:solidFill>
                            <a:srgbClr val="333333"/>
                          </a:solidFill>
                          <a:latin typeface="Trebuchet MS"/>
                          <a:cs typeface="Trebuchet MS"/>
                        </a:rPr>
                        <a:t>MAC</a:t>
                      </a:r>
                      <a:r>
                        <a:rPr sz="950" dirty="0">
                          <a:solidFill>
                            <a:srgbClr val="333333"/>
                          </a:solidFill>
                          <a:latin typeface="微软雅黑"/>
                          <a:cs typeface="微软雅黑"/>
                        </a:rPr>
                        <a:t>地址</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3"/>
                  </a:ext>
                </a:extLst>
              </a:tr>
              <a:tr h="314325">
                <a:tc>
                  <a:txBody>
                    <a:bodyPr/>
                    <a:lstStyle/>
                    <a:p>
                      <a:pPr marL="128270">
                        <a:lnSpc>
                          <a:spcPct val="100000"/>
                        </a:lnSpc>
                        <a:spcBef>
                          <a:spcPts val="660"/>
                        </a:spcBef>
                      </a:pPr>
                      <a:r>
                        <a:rPr sz="950" dirty="0">
                          <a:solidFill>
                            <a:srgbClr val="333333"/>
                          </a:solidFill>
                          <a:latin typeface="Trebuchet MS"/>
                          <a:cs typeface="Trebuchet MS"/>
                        </a:rPr>
                        <a:t>server-name</a:t>
                      </a:r>
                      <a:r>
                        <a:rPr sz="950" spc="-35" dirty="0">
                          <a:solidFill>
                            <a:srgbClr val="333333"/>
                          </a:solidFill>
                          <a:latin typeface="Trebuchet MS"/>
                          <a:cs typeface="Trebuchet MS"/>
                        </a:rPr>
                        <a:t> </a:t>
                      </a:r>
                      <a:r>
                        <a:rPr sz="950" dirty="0">
                          <a:solidFill>
                            <a:srgbClr val="333333"/>
                          </a:solidFill>
                          <a:latin typeface="微软雅黑"/>
                          <a:cs typeface="微软雅黑"/>
                        </a:rPr>
                        <a:t>主机名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25" dirty="0">
                          <a:solidFill>
                            <a:srgbClr val="333333"/>
                          </a:solidFill>
                          <a:latin typeface="微软雅黑"/>
                          <a:cs typeface="微软雅黑"/>
                        </a:rPr>
                        <a:t>向</a:t>
                      </a:r>
                      <a:r>
                        <a:rPr sz="950" spc="80" dirty="0">
                          <a:solidFill>
                            <a:srgbClr val="333333"/>
                          </a:solidFill>
                          <a:latin typeface="Trebuchet MS"/>
                          <a:cs typeface="Trebuchet MS"/>
                        </a:rPr>
                        <a:t>DHCP</a:t>
                      </a:r>
                      <a:r>
                        <a:rPr sz="950" spc="25" dirty="0">
                          <a:solidFill>
                            <a:srgbClr val="333333"/>
                          </a:solidFill>
                          <a:latin typeface="微软雅黑"/>
                          <a:cs typeface="微软雅黑"/>
                        </a:rPr>
                        <a:t>客户端通知</a:t>
                      </a:r>
                      <a:r>
                        <a:rPr sz="950" spc="80" dirty="0">
                          <a:solidFill>
                            <a:srgbClr val="333333"/>
                          </a:solidFill>
                          <a:latin typeface="Trebuchet MS"/>
                          <a:cs typeface="Trebuchet MS"/>
                        </a:rPr>
                        <a:t>DHCP</a:t>
                      </a:r>
                      <a:r>
                        <a:rPr sz="950" spc="25" dirty="0">
                          <a:solidFill>
                            <a:srgbClr val="333333"/>
                          </a:solidFill>
                          <a:latin typeface="微软雅黑"/>
                          <a:cs typeface="微软雅黑"/>
                        </a:rPr>
                        <a:t>服务器的主机名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4"/>
                  </a:ext>
                </a:extLst>
              </a:tr>
              <a:tr h="504825">
                <a:tc>
                  <a:txBody>
                    <a:bodyPr/>
                    <a:lstStyle/>
                    <a:p>
                      <a:pPr marL="128270" marR="216535">
                        <a:lnSpc>
                          <a:spcPct val="131600"/>
                        </a:lnSpc>
                        <a:spcBef>
                          <a:spcPts val="300"/>
                        </a:spcBef>
                      </a:pPr>
                      <a:r>
                        <a:rPr sz="950" spc="30" dirty="0">
                          <a:solidFill>
                            <a:srgbClr val="333333"/>
                          </a:solidFill>
                          <a:latin typeface="Trebuchet MS"/>
                          <a:cs typeface="Trebuchet MS"/>
                        </a:rPr>
                        <a:t>fixed-address</a:t>
                      </a:r>
                      <a:r>
                        <a:rPr sz="950" spc="-65" dirty="0">
                          <a:solidFill>
                            <a:srgbClr val="333333"/>
                          </a:solidFill>
                          <a:latin typeface="Trebuchet MS"/>
                          <a:cs typeface="Trebuchet MS"/>
                        </a:rPr>
                        <a:t> </a:t>
                      </a:r>
                      <a:r>
                        <a:rPr sz="950" spc="30" dirty="0">
                          <a:solidFill>
                            <a:srgbClr val="333333"/>
                          </a:solidFill>
                          <a:latin typeface="Trebuchet MS"/>
                          <a:cs typeface="Trebuchet MS"/>
                        </a:rPr>
                        <a:t>IP</a:t>
                      </a:r>
                      <a:r>
                        <a:rPr sz="950" spc="25" dirty="0">
                          <a:solidFill>
                            <a:srgbClr val="333333"/>
                          </a:solidFill>
                          <a:latin typeface="微软雅黑"/>
                          <a:cs typeface="微软雅黑"/>
                        </a:rPr>
                        <a:t>地 址</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将某个固定的</a:t>
                      </a:r>
                      <a:r>
                        <a:rPr sz="950" dirty="0">
                          <a:solidFill>
                            <a:srgbClr val="333333"/>
                          </a:solidFill>
                          <a:latin typeface="Trebuchet MS"/>
                          <a:cs typeface="Trebuchet MS"/>
                        </a:rPr>
                        <a:t>IP</a:t>
                      </a:r>
                      <a:r>
                        <a:rPr sz="950" dirty="0">
                          <a:solidFill>
                            <a:srgbClr val="333333"/>
                          </a:solidFill>
                          <a:latin typeface="微软雅黑"/>
                          <a:cs typeface="微软雅黑"/>
                        </a:rPr>
                        <a:t>地址分配给指定主机</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5"/>
                  </a:ext>
                </a:extLst>
              </a:tr>
              <a:tr h="314325">
                <a:tc>
                  <a:txBody>
                    <a:bodyPr/>
                    <a:lstStyle/>
                    <a:p>
                      <a:pPr marL="128270">
                        <a:lnSpc>
                          <a:spcPct val="100000"/>
                        </a:lnSpc>
                        <a:spcBef>
                          <a:spcPts val="660"/>
                        </a:spcBef>
                      </a:pPr>
                      <a:r>
                        <a:rPr sz="950" dirty="0">
                          <a:solidFill>
                            <a:srgbClr val="333333"/>
                          </a:solidFill>
                          <a:latin typeface="Trebuchet MS"/>
                          <a:cs typeface="Trebuchet MS"/>
                        </a:rPr>
                        <a:t>time-offset</a:t>
                      </a:r>
                      <a:r>
                        <a:rPr sz="950" spc="-35" dirty="0">
                          <a:solidFill>
                            <a:srgbClr val="333333"/>
                          </a:solidFill>
                          <a:latin typeface="Trebuchet MS"/>
                          <a:cs typeface="Trebuchet MS"/>
                        </a:rPr>
                        <a:t> </a:t>
                      </a:r>
                      <a:r>
                        <a:rPr sz="950" dirty="0">
                          <a:solidFill>
                            <a:srgbClr val="333333"/>
                          </a:solidFill>
                          <a:latin typeface="微软雅黑"/>
                          <a:cs typeface="微软雅黑"/>
                        </a:rPr>
                        <a:t>偏移差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指定客户端与格林尼治时间的偏移差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6"/>
                  </a:ext>
                </a:extLst>
              </a:tr>
            </a:tbl>
          </a:graphicData>
        </a:graphic>
      </p:graphicFrame>
      <p:sp>
        <p:nvSpPr>
          <p:cNvPr id="3" name="object 3"/>
          <p:cNvSpPr txBox="1"/>
          <p:nvPr/>
        </p:nvSpPr>
        <p:spPr>
          <a:xfrm>
            <a:off x="946433" y="8283602"/>
            <a:ext cx="5657215" cy="1918335"/>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14.3</a:t>
            </a:r>
            <a:r>
              <a:rPr sz="950" b="1" spc="-35" dirty="0">
                <a:solidFill>
                  <a:srgbClr val="333333"/>
                </a:solidFill>
                <a:latin typeface="Trebuchet MS"/>
                <a:cs typeface="Trebuchet MS"/>
              </a:rPr>
              <a:t> </a:t>
            </a:r>
            <a:r>
              <a:rPr sz="950" b="1" spc="25" dirty="0">
                <a:solidFill>
                  <a:srgbClr val="333333"/>
                </a:solidFill>
                <a:latin typeface="微软雅黑"/>
                <a:cs typeface="微软雅黑"/>
              </a:rPr>
              <a:t>自动管理</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marL="12700" marR="5080">
              <a:lnSpc>
                <a:spcPct val="131600"/>
              </a:lnSpc>
              <a:spcBef>
                <a:spcPts val="900"/>
              </a:spcBef>
            </a:pP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协议的设计初衷是为了更高效地集中管理局域网内的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地址资源。</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服务器会自动把</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 </a:t>
            </a:r>
            <a:r>
              <a:rPr sz="950" b="1" spc="25" dirty="0">
                <a:solidFill>
                  <a:srgbClr val="333333"/>
                </a:solidFill>
                <a:latin typeface="微软雅黑"/>
                <a:cs typeface="微软雅黑"/>
              </a:rPr>
              <a:t>子网掩码、网关、</a:t>
            </a:r>
            <a:r>
              <a:rPr sz="950" b="1" spc="105" dirty="0">
                <a:solidFill>
                  <a:srgbClr val="333333"/>
                </a:solidFill>
                <a:latin typeface="Trebuchet MS"/>
                <a:cs typeface="Trebuchet MS"/>
              </a:rPr>
              <a:t>DNS</a:t>
            </a:r>
            <a:r>
              <a:rPr sz="950" b="1" spc="25" dirty="0">
                <a:solidFill>
                  <a:srgbClr val="333333"/>
                </a:solidFill>
                <a:latin typeface="微软雅黑"/>
                <a:cs typeface="微软雅黑"/>
              </a:rPr>
              <a:t>地址等网络信息分配给有需要的客户端，而且当客户端的租约时间到期后还可以 自动回收所分配的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地址，以便交给新加入的客户端。</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为了让实验更有挑战性，来模拟一个真实生产环境的需求：</a:t>
            </a:r>
            <a:endParaRPr sz="950">
              <a:latin typeface="微软雅黑"/>
              <a:cs typeface="微软雅黑"/>
            </a:endParaRPr>
          </a:p>
          <a:p>
            <a:pPr marL="12700" marR="41910">
              <a:lnSpc>
                <a:spcPct val="131600"/>
              </a:lnSpc>
              <a:spcBef>
                <a:spcPts val="750"/>
              </a:spcBef>
            </a:pPr>
            <a:r>
              <a:rPr sz="950" b="1" spc="-125" dirty="0">
                <a:solidFill>
                  <a:srgbClr val="333333"/>
                </a:solidFill>
                <a:latin typeface="Trebuchet MS"/>
                <a:cs typeface="Trebuchet MS"/>
              </a:rPr>
              <a:t>“</a:t>
            </a:r>
            <a:r>
              <a:rPr sz="950" b="1" spc="25" dirty="0">
                <a:solidFill>
                  <a:srgbClr val="333333"/>
                </a:solidFill>
                <a:latin typeface="微软雅黑"/>
                <a:cs typeface="微软雅黑"/>
              </a:rPr>
              <a:t>机房运营部门：明天会有</a:t>
            </a:r>
            <a:r>
              <a:rPr sz="950" b="1" dirty="0">
                <a:solidFill>
                  <a:srgbClr val="333333"/>
                </a:solidFill>
                <a:latin typeface="Trebuchet MS"/>
                <a:cs typeface="Trebuchet MS"/>
              </a:rPr>
              <a:t>100</a:t>
            </a:r>
            <a:r>
              <a:rPr sz="950" b="1" spc="20" dirty="0">
                <a:solidFill>
                  <a:srgbClr val="333333"/>
                </a:solidFill>
                <a:latin typeface="微软雅黑"/>
                <a:cs typeface="微软雅黑"/>
              </a:rPr>
              <a:t>名学员自带笔记本电脑来我司培训学习，请保证他们能够使用机房的本地  </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服务器自动获取</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地址并正常上网</a:t>
            </a:r>
            <a:r>
              <a:rPr sz="950" b="1" spc="-125" dirty="0">
                <a:solidFill>
                  <a:srgbClr val="333333"/>
                </a:solidFill>
                <a:latin typeface="Trebuchet MS"/>
                <a:cs typeface="Trebuchet MS"/>
              </a:rPr>
              <a:t>”</a:t>
            </a:r>
            <a:r>
              <a:rPr sz="950" b="1" spc="25" dirty="0">
                <a:solidFill>
                  <a:srgbClr val="333333"/>
                </a:solidFill>
                <a:latin typeface="微软雅黑"/>
                <a:cs typeface="微软雅黑"/>
              </a:rPr>
              <a:t>。</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机房所用的网络地址及参数信息如表</a:t>
            </a:r>
            <a:r>
              <a:rPr sz="950" b="1" spc="-10" dirty="0">
                <a:solidFill>
                  <a:srgbClr val="333333"/>
                </a:solidFill>
                <a:latin typeface="Trebuchet MS"/>
                <a:cs typeface="Trebuchet MS"/>
              </a:rPr>
              <a:t>14-2</a:t>
            </a:r>
            <a:r>
              <a:rPr sz="950" b="1" spc="25" dirty="0">
                <a:solidFill>
                  <a:srgbClr val="333333"/>
                </a:solidFill>
                <a:latin typeface="微软雅黑"/>
                <a:cs typeface="微软雅黑"/>
              </a:rPr>
              <a:t>所示。</a:t>
            </a:r>
            <a:endParaRPr sz="950">
              <a:latin typeface="微软雅黑"/>
              <a:cs typeface="微软雅黑"/>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711191"/>
          <a:ext cx="5655945" cy="2514600"/>
        </p:xfrm>
        <a:graphic>
          <a:graphicData uri="http://schemas.openxmlformats.org/drawingml/2006/table">
            <a:tbl>
              <a:tblPr firstRow="1" bandRow="1">
                <a:tableStyleId>{2D5ABB26-0587-4C30-8999-92F81FD0307C}</a:tableStyleId>
              </a:tblPr>
              <a:tblGrid>
                <a:gridCol w="2019935">
                  <a:extLst>
                    <a:ext uri="{9D8B030D-6E8A-4147-A177-3AD203B41FA5}">
                      <a16:colId xmlns:a16="http://schemas.microsoft.com/office/drawing/2014/main" val="20000"/>
                    </a:ext>
                  </a:extLst>
                </a:gridCol>
                <a:gridCol w="362077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微软雅黑"/>
                          <a:cs typeface="微软雅黑"/>
                        </a:rPr>
                        <a:t>默认租约时间</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21600</a:t>
                      </a:r>
                      <a:r>
                        <a:rPr sz="950" spc="25" dirty="0">
                          <a:solidFill>
                            <a:srgbClr val="333333"/>
                          </a:solidFill>
                          <a:latin typeface="微软雅黑"/>
                          <a:cs typeface="微软雅黑"/>
                        </a:rPr>
                        <a:t>秒</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微软雅黑"/>
                          <a:cs typeface="微软雅黑"/>
                        </a:rPr>
                        <a:t>最大租约时间</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55" dirty="0">
                          <a:solidFill>
                            <a:srgbClr val="333333"/>
                          </a:solidFill>
                          <a:latin typeface="Trebuchet MS"/>
                          <a:cs typeface="Trebuchet MS"/>
                        </a:rPr>
                        <a:t>43200</a:t>
                      </a:r>
                      <a:r>
                        <a:rPr sz="950" spc="25" dirty="0">
                          <a:solidFill>
                            <a:srgbClr val="333333"/>
                          </a:solidFill>
                          <a:latin typeface="微软雅黑"/>
                          <a:cs typeface="微软雅黑"/>
                        </a:rPr>
                        <a:t>秒</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30" dirty="0">
                          <a:solidFill>
                            <a:srgbClr val="333333"/>
                          </a:solidFill>
                          <a:latin typeface="Trebuchet MS"/>
                          <a:cs typeface="Trebuchet MS"/>
                        </a:rPr>
                        <a:t>IP</a:t>
                      </a:r>
                      <a:r>
                        <a:rPr sz="950" spc="25" dirty="0">
                          <a:solidFill>
                            <a:srgbClr val="333333"/>
                          </a:solidFill>
                          <a:latin typeface="微软雅黑"/>
                          <a:cs typeface="微软雅黑"/>
                        </a:rPr>
                        <a:t>地址范围</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192.168.10.50~192.168.10.150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微软雅黑"/>
                          <a:cs typeface="微软雅黑"/>
                        </a:rPr>
                        <a:t>子网掩码</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255.255.255.0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微软雅黑"/>
                          <a:cs typeface="微软雅黑"/>
                        </a:rPr>
                        <a:t>网关地址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rebuchet MS"/>
                          <a:cs typeface="Trebuchet MS"/>
                        </a:rPr>
                        <a:t>192.168.10.1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110" dirty="0">
                          <a:solidFill>
                            <a:srgbClr val="333333"/>
                          </a:solidFill>
                          <a:latin typeface="Trebuchet MS"/>
                          <a:cs typeface="Trebuchet MS"/>
                        </a:rPr>
                        <a:t>DNS</a:t>
                      </a:r>
                      <a:r>
                        <a:rPr sz="950" spc="25" dirty="0">
                          <a:solidFill>
                            <a:srgbClr val="333333"/>
                          </a:solidFill>
                          <a:latin typeface="微软雅黑"/>
                          <a:cs typeface="微软雅黑"/>
                        </a:rPr>
                        <a:t>服务器地址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0" dirty="0">
                          <a:solidFill>
                            <a:srgbClr val="333333"/>
                          </a:solidFill>
                          <a:latin typeface="Trebuchet MS"/>
                          <a:cs typeface="Trebuchet MS"/>
                        </a:rPr>
                        <a:t>192.168.10.1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dirty="0">
                          <a:solidFill>
                            <a:srgbClr val="333333"/>
                          </a:solidFill>
                          <a:latin typeface="微软雅黑"/>
                          <a:cs typeface="微软雅黑"/>
                        </a:rPr>
                        <a:t>搜索域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5" dirty="0">
                          <a:solidFill>
                            <a:srgbClr val="333333"/>
                          </a:solidFill>
                          <a:latin typeface="Trebuchet MS"/>
                          <a:cs typeface="Trebuchet MS"/>
                        </a:rPr>
                        <a:t>linuxprobe.com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bl>
          </a:graphicData>
        </a:graphic>
      </p:graphicFrame>
      <p:graphicFrame>
        <p:nvGraphicFramePr>
          <p:cNvPr id="3" name="object 3"/>
          <p:cNvGraphicFramePr>
            <a:graphicFrameLocks noGrp="1"/>
          </p:cNvGraphicFramePr>
          <p:nvPr/>
        </p:nvGraphicFramePr>
        <p:xfrm>
          <a:off x="959124" y="4303786"/>
          <a:ext cx="5655945" cy="942975"/>
        </p:xfrm>
        <a:graphic>
          <a:graphicData uri="http://schemas.openxmlformats.org/drawingml/2006/table">
            <a:tbl>
              <a:tblPr firstRow="1" bandRow="1">
                <a:tableStyleId>{2D5ABB26-0587-4C30-8999-92F81FD0307C}</a:tableStyleId>
              </a:tblPr>
              <a:tblGrid>
                <a:gridCol w="1667510">
                  <a:extLst>
                    <a:ext uri="{9D8B030D-6E8A-4147-A177-3AD203B41FA5}">
                      <a16:colId xmlns:a16="http://schemas.microsoft.com/office/drawing/2014/main" val="20000"/>
                    </a:ext>
                  </a:extLst>
                </a:gridCol>
                <a:gridCol w="1657985">
                  <a:extLst>
                    <a:ext uri="{9D8B030D-6E8A-4147-A177-3AD203B41FA5}">
                      <a16:colId xmlns:a16="http://schemas.microsoft.com/office/drawing/2014/main" val="20001"/>
                    </a:ext>
                  </a:extLst>
                </a:gridCol>
                <a:gridCol w="2315210">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主机类型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80" dirty="0">
                          <a:solidFill>
                            <a:srgbClr val="333333"/>
                          </a:solidFill>
                          <a:latin typeface="Trebuchet MS"/>
                          <a:cs typeface="Trebuchet MS"/>
                        </a:rPr>
                        <a:t>DHCP</a:t>
                      </a:r>
                      <a:r>
                        <a:rPr sz="950" spc="25" dirty="0">
                          <a:solidFill>
                            <a:srgbClr val="333333"/>
                          </a:solidFill>
                          <a:latin typeface="微软雅黑"/>
                          <a:cs typeface="微软雅黑"/>
                        </a:rPr>
                        <a:t>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rebuchet MS"/>
                          <a:cs typeface="Trebuchet MS"/>
                        </a:rPr>
                        <a:t>192.168.10.1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80" dirty="0">
                          <a:solidFill>
                            <a:srgbClr val="333333"/>
                          </a:solidFill>
                          <a:latin typeface="Trebuchet MS"/>
                          <a:cs typeface="Trebuchet MS"/>
                        </a:rPr>
                        <a:t>DHCP</a:t>
                      </a:r>
                      <a:r>
                        <a:rPr sz="950" spc="25" dirty="0">
                          <a:solidFill>
                            <a:srgbClr val="333333"/>
                          </a:solidFill>
                          <a:latin typeface="微软雅黑"/>
                          <a:cs typeface="微软雅黑"/>
                        </a:rPr>
                        <a:t>客户端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60" dirty="0">
                          <a:solidFill>
                            <a:srgbClr val="333333"/>
                          </a:solidFill>
                          <a:latin typeface="Trebuchet MS"/>
                          <a:cs typeface="Trebuchet MS"/>
                        </a:rPr>
                        <a:t>Windows</a:t>
                      </a:r>
                      <a:r>
                        <a:rPr sz="950" spc="-75" dirty="0">
                          <a:solidFill>
                            <a:srgbClr val="333333"/>
                          </a:solidFill>
                          <a:latin typeface="Trebuchet MS"/>
                          <a:cs typeface="Trebuchet MS"/>
                        </a:rPr>
                        <a:t> </a:t>
                      </a:r>
                      <a:r>
                        <a:rPr sz="950" spc="55" dirty="0">
                          <a:solidFill>
                            <a:srgbClr val="333333"/>
                          </a:solidFill>
                          <a:latin typeface="Trebuchet MS"/>
                          <a:cs typeface="Trebuchet MS"/>
                        </a:rPr>
                        <a:t>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80" dirty="0">
                          <a:solidFill>
                            <a:srgbClr val="333333"/>
                          </a:solidFill>
                          <a:latin typeface="Trebuchet MS"/>
                          <a:cs typeface="Trebuchet MS"/>
                        </a:rPr>
                        <a:t>DHCP</a:t>
                      </a:r>
                      <a:r>
                        <a:rPr sz="950" spc="25" dirty="0">
                          <a:solidFill>
                            <a:srgbClr val="333333"/>
                          </a:solidFill>
                          <a:latin typeface="微软雅黑"/>
                          <a:cs typeface="微软雅黑"/>
                        </a:rPr>
                        <a:t>自动获取地址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sp>
        <p:nvSpPr>
          <p:cNvPr id="4" name="object 4"/>
          <p:cNvSpPr txBox="1"/>
          <p:nvPr/>
        </p:nvSpPr>
        <p:spPr>
          <a:xfrm>
            <a:off x="946433" y="374588"/>
            <a:ext cx="40132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表</a:t>
            </a:r>
            <a:r>
              <a:rPr sz="950" b="1" spc="-10" dirty="0">
                <a:solidFill>
                  <a:srgbClr val="333333"/>
                </a:solidFill>
                <a:latin typeface="Trebuchet MS"/>
                <a:cs typeface="Trebuchet MS"/>
              </a:rPr>
              <a:t>14-2</a:t>
            </a:r>
            <a:endParaRPr sz="950">
              <a:latin typeface="Trebuchet MS"/>
              <a:cs typeface="Trebuchet MS"/>
            </a:endParaRPr>
          </a:p>
        </p:txBody>
      </p:sp>
      <p:sp>
        <p:nvSpPr>
          <p:cNvPr id="5" name="object 5"/>
          <p:cNvSpPr txBox="1"/>
          <p:nvPr/>
        </p:nvSpPr>
        <p:spPr>
          <a:xfrm>
            <a:off x="1965853" y="374588"/>
            <a:ext cx="188404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机房所用的网络地址以及参数信息</a:t>
            </a:r>
            <a:endParaRPr sz="950">
              <a:latin typeface="微软雅黑"/>
              <a:cs typeface="微软雅黑"/>
            </a:endParaRPr>
          </a:p>
        </p:txBody>
      </p:sp>
      <p:sp>
        <p:nvSpPr>
          <p:cNvPr id="6" name="object 6"/>
          <p:cNvSpPr txBox="1"/>
          <p:nvPr/>
        </p:nvSpPr>
        <p:spPr>
          <a:xfrm>
            <a:off x="946433" y="3681086"/>
            <a:ext cx="5575935" cy="4603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在了解了真实需求以及机房网络中的配置参数之后，我们按照表</a:t>
            </a:r>
            <a:r>
              <a:rPr sz="950" b="1" spc="-10" dirty="0">
                <a:solidFill>
                  <a:srgbClr val="333333"/>
                </a:solidFill>
                <a:latin typeface="Trebuchet MS"/>
                <a:cs typeface="Trebuchet MS"/>
              </a:rPr>
              <a:t>14-3</a:t>
            </a:r>
            <a:r>
              <a:rPr sz="950" b="1" spc="25" dirty="0">
                <a:solidFill>
                  <a:srgbClr val="333333"/>
                </a:solidFill>
                <a:latin typeface="微软雅黑"/>
                <a:cs typeface="微软雅黑"/>
              </a:rPr>
              <a:t>来配置</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服务器以及客户端。</a:t>
            </a:r>
            <a:endParaRPr sz="950">
              <a:latin typeface="微软雅黑"/>
              <a:cs typeface="微软雅黑"/>
            </a:endParaRPr>
          </a:p>
          <a:p>
            <a:pPr marL="12700">
              <a:lnSpc>
                <a:spcPct val="100000"/>
              </a:lnSpc>
              <a:spcBef>
                <a:spcPts val="1110"/>
              </a:spcBef>
              <a:tabLst>
                <a:tab pos="96710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14-3	</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服务器以及客户端的配置信息</a:t>
            </a:r>
            <a:endParaRPr sz="950">
              <a:latin typeface="微软雅黑"/>
              <a:cs typeface="微软雅黑"/>
            </a:endParaRPr>
          </a:p>
        </p:txBody>
      </p:sp>
      <p:sp>
        <p:nvSpPr>
          <p:cNvPr id="7" name="object 7"/>
          <p:cNvSpPr txBox="1"/>
          <p:nvPr/>
        </p:nvSpPr>
        <p:spPr>
          <a:xfrm>
            <a:off x="946433" y="5659266"/>
            <a:ext cx="5617210" cy="78803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前文讲到，作用域一般是个完整的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地址段，而地址池中的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地址才是真正供客户端使用的，因此地址 池应该小于或等于作用域的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地址范围。另外，由于</a:t>
            </a:r>
            <a:r>
              <a:rPr sz="950" b="1" spc="80" dirty="0">
                <a:solidFill>
                  <a:srgbClr val="333333"/>
                </a:solidFill>
                <a:latin typeface="Trebuchet MS"/>
                <a:cs typeface="Trebuchet MS"/>
              </a:rPr>
              <a:t>VMware</a:t>
            </a:r>
            <a:r>
              <a:rPr sz="950" b="1" spc="-40" dirty="0">
                <a:solidFill>
                  <a:srgbClr val="333333"/>
                </a:solidFill>
                <a:latin typeface="Trebuchet MS"/>
                <a:cs typeface="Trebuchet MS"/>
              </a:rPr>
              <a:t> </a:t>
            </a:r>
            <a:r>
              <a:rPr sz="950" b="1" spc="60" dirty="0">
                <a:solidFill>
                  <a:srgbClr val="333333"/>
                </a:solidFill>
                <a:latin typeface="Trebuchet MS"/>
                <a:cs typeface="Trebuchet MS"/>
              </a:rPr>
              <a:t>Workstation</a:t>
            </a:r>
            <a:r>
              <a:rPr sz="950" b="1" spc="25" dirty="0">
                <a:solidFill>
                  <a:srgbClr val="333333"/>
                </a:solidFill>
                <a:latin typeface="微软雅黑"/>
                <a:cs typeface="微软雅黑"/>
              </a:rPr>
              <a:t>虚拟机软件自带</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 务，为了避免与自己配置的</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服务程序产生冲突，应该先按照图</a:t>
            </a:r>
            <a:r>
              <a:rPr sz="950" b="1" spc="-10" dirty="0">
                <a:solidFill>
                  <a:srgbClr val="333333"/>
                </a:solidFill>
                <a:latin typeface="Trebuchet MS"/>
                <a:cs typeface="Trebuchet MS"/>
              </a:rPr>
              <a:t>14-3</a:t>
            </a:r>
            <a:r>
              <a:rPr sz="950" b="1" spc="25" dirty="0">
                <a:solidFill>
                  <a:srgbClr val="333333"/>
                </a:solidFill>
                <a:latin typeface="微软雅黑"/>
                <a:cs typeface="微软雅黑"/>
              </a:rPr>
              <a:t>和图</a:t>
            </a:r>
            <a:r>
              <a:rPr sz="950" b="1" spc="-10" dirty="0">
                <a:solidFill>
                  <a:srgbClr val="333333"/>
                </a:solidFill>
                <a:latin typeface="Trebuchet MS"/>
                <a:cs typeface="Trebuchet MS"/>
              </a:rPr>
              <a:t>14-4</a:t>
            </a:r>
            <a:r>
              <a:rPr sz="950" b="1" spc="20" dirty="0">
                <a:solidFill>
                  <a:srgbClr val="333333"/>
                </a:solidFill>
                <a:latin typeface="微软雅黑"/>
                <a:cs typeface="微软雅黑"/>
              </a:rPr>
              <a:t>所示将虚拟机软件自 </a:t>
            </a:r>
            <a:r>
              <a:rPr sz="950" b="1" spc="25" dirty="0">
                <a:solidFill>
                  <a:srgbClr val="333333"/>
                </a:solidFill>
                <a:latin typeface="微软雅黑"/>
                <a:cs typeface="微软雅黑"/>
              </a:rPr>
              <a:t>带的</a:t>
            </a:r>
            <a:r>
              <a:rPr sz="950" b="1" spc="75" dirty="0">
                <a:solidFill>
                  <a:srgbClr val="333333"/>
                </a:solidFill>
                <a:latin typeface="Trebuchet MS"/>
                <a:cs typeface="Trebuchet MS"/>
              </a:rPr>
              <a:t>DHCP</a:t>
            </a:r>
            <a:r>
              <a:rPr sz="950" b="1" spc="25" dirty="0">
                <a:solidFill>
                  <a:srgbClr val="333333"/>
                </a:solidFill>
                <a:latin typeface="微软雅黑"/>
                <a:cs typeface="微软雅黑"/>
              </a:rPr>
              <a:t>功能关闭。</a:t>
            </a:r>
            <a:endParaRPr sz="950">
              <a:latin typeface="微软雅黑"/>
              <a:cs typeface="微软雅黑"/>
            </a:endParaRPr>
          </a:p>
        </p:txBody>
      </p:sp>
      <p:pic>
        <p:nvPicPr>
          <p:cNvPr id="8" name="object 8"/>
          <p:cNvPicPr/>
          <p:nvPr/>
        </p:nvPicPr>
        <p:blipFill>
          <a:blip r:embed="rId2" cstate="print"/>
          <a:stretch>
            <a:fillRect/>
          </a:stretch>
        </p:blipFill>
        <p:spPr>
          <a:xfrm>
            <a:off x="959124" y="6552818"/>
            <a:ext cx="5650951" cy="991060"/>
          </a:xfrm>
          <a:prstGeom prst="rect">
            <a:avLst/>
          </a:prstGeom>
        </p:spPr>
      </p:pic>
      <p:sp>
        <p:nvSpPr>
          <p:cNvPr id="9" name="object 9"/>
          <p:cNvSpPr txBox="1"/>
          <p:nvPr/>
        </p:nvSpPr>
        <p:spPr>
          <a:xfrm>
            <a:off x="946424" y="7655045"/>
            <a:ext cx="264985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14-3</a:t>
            </a:r>
            <a:r>
              <a:rPr sz="950" b="1" spc="-35" dirty="0">
                <a:solidFill>
                  <a:srgbClr val="333333"/>
                </a:solidFill>
                <a:latin typeface="Trebuchet MS"/>
                <a:cs typeface="Trebuchet MS"/>
              </a:rPr>
              <a:t> </a:t>
            </a:r>
            <a:r>
              <a:rPr sz="950" b="1" spc="25" dirty="0">
                <a:solidFill>
                  <a:srgbClr val="333333"/>
                </a:solidFill>
                <a:latin typeface="微软雅黑"/>
                <a:cs typeface="微软雅黑"/>
              </a:rPr>
              <a:t>单击虚拟机软件的</a:t>
            </a:r>
            <a:r>
              <a:rPr sz="950" b="1" spc="-125" dirty="0">
                <a:solidFill>
                  <a:srgbClr val="333333"/>
                </a:solidFill>
                <a:latin typeface="Trebuchet MS"/>
                <a:cs typeface="Trebuchet MS"/>
              </a:rPr>
              <a:t>“</a:t>
            </a:r>
            <a:r>
              <a:rPr sz="950" b="1" spc="25" dirty="0">
                <a:solidFill>
                  <a:srgbClr val="333333"/>
                </a:solidFill>
                <a:latin typeface="微软雅黑"/>
                <a:cs typeface="微软雅黑"/>
              </a:rPr>
              <a:t>虚拟网络编辑器</a:t>
            </a:r>
            <a:r>
              <a:rPr sz="950" b="1" spc="-125" dirty="0">
                <a:solidFill>
                  <a:srgbClr val="333333"/>
                </a:solidFill>
                <a:latin typeface="Trebuchet MS"/>
                <a:cs typeface="Trebuchet MS"/>
              </a:rPr>
              <a:t>”</a:t>
            </a:r>
            <a:r>
              <a:rPr sz="950" b="1" spc="25" dirty="0">
                <a:solidFill>
                  <a:srgbClr val="333333"/>
                </a:solidFill>
                <a:latin typeface="微软雅黑"/>
                <a:cs typeface="微软雅黑"/>
              </a:rPr>
              <a:t>菜单</a:t>
            </a:r>
            <a:endParaRPr sz="950">
              <a:latin typeface="微软雅黑"/>
              <a:cs typeface="微软雅黑"/>
            </a:endParaRPr>
          </a:p>
        </p:txBody>
      </p:sp>
      <p:sp>
        <p:nvSpPr>
          <p:cNvPr id="11" name="object 11"/>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234</a:t>
            </a:fld>
            <a:endParaRPr sz="800">
              <a:latin typeface="小哥哥网恋吗"/>
              <a:cs typeface="小哥哥网恋吗"/>
            </a:endParaRPr>
          </a:p>
        </p:txBody>
      </p:sp>
      <p:sp>
        <p:nvSpPr>
          <p:cNvPr id="10" name="object 1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4907593"/>
          </a:xfrm>
          <a:prstGeom prst="rect">
            <a:avLst/>
          </a:prstGeom>
        </p:spPr>
      </p:pic>
      <p:grpSp>
        <p:nvGrpSpPr>
          <p:cNvPr id="3" name="object 3"/>
          <p:cNvGrpSpPr/>
          <p:nvPr/>
        </p:nvGrpSpPr>
        <p:grpSpPr>
          <a:xfrm>
            <a:off x="959124" y="7238920"/>
            <a:ext cx="5651500" cy="2211070"/>
            <a:chOff x="959124" y="7238920"/>
            <a:chExt cx="5651500" cy="2211070"/>
          </a:xfrm>
        </p:grpSpPr>
        <p:sp>
          <p:nvSpPr>
            <p:cNvPr id="4" name="object 4"/>
            <p:cNvSpPr/>
            <p:nvPr/>
          </p:nvSpPr>
          <p:spPr>
            <a:xfrm>
              <a:off x="963889" y="7243684"/>
              <a:ext cx="5641975" cy="2201545"/>
            </a:xfrm>
            <a:custGeom>
              <a:avLst/>
              <a:gdLst/>
              <a:ahLst/>
              <a:cxnLst/>
              <a:rect l="l" t="t" r="r" b="b"/>
              <a:pathLst>
                <a:path w="5641975" h="2201545">
                  <a:moveTo>
                    <a:pt x="5617597" y="2201297"/>
                  </a:moveTo>
                  <a:lnTo>
                    <a:pt x="23823" y="2201297"/>
                  </a:lnTo>
                  <a:lnTo>
                    <a:pt x="20659" y="2201145"/>
                  </a:lnTo>
                  <a:lnTo>
                    <a:pt x="0" y="2180600"/>
                  </a:lnTo>
                  <a:lnTo>
                    <a:pt x="0" y="2177474"/>
                  </a:lnTo>
                  <a:lnTo>
                    <a:pt x="0" y="20545"/>
                  </a:lnTo>
                  <a:lnTo>
                    <a:pt x="20659" y="0"/>
                  </a:lnTo>
                  <a:lnTo>
                    <a:pt x="5620752" y="0"/>
                  </a:lnTo>
                  <a:lnTo>
                    <a:pt x="5641421" y="20545"/>
                  </a:lnTo>
                  <a:lnTo>
                    <a:pt x="5641421" y="2180600"/>
                  </a:lnTo>
                  <a:lnTo>
                    <a:pt x="5620752" y="2201145"/>
                  </a:lnTo>
                  <a:lnTo>
                    <a:pt x="5617597" y="2201297"/>
                  </a:lnTo>
                  <a:close/>
                </a:path>
              </a:pathLst>
            </a:custGeom>
            <a:solidFill>
              <a:srgbClr val="F8F8F8"/>
            </a:solidFill>
          </p:spPr>
          <p:txBody>
            <a:bodyPr wrap="square" lIns="0" tIns="0" rIns="0" bIns="0" rtlCol="0"/>
            <a:lstStyle/>
            <a:p>
              <a:endParaRPr/>
            </a:p>
          </p:txBody>
        </p:sp>
        <p:sp>
          <p:nvSpPr>
            <p:cNvPr id="5" name="object 5"/>
            <p:cNvSpPr/>
            <p:nvPr/>
          </p:nvSpPr>
          <p:spPr>
            <a:xfrm>
              <a:off x="963889" y="7243684"/>
              <a:ext cx="5641975" cy="2201545"/>
            </a:xfrm>
            <a:custGeom>
              <a:avLst/>
              <a:gdLst/>
              <a:ahLst/>
              <a:cxnLst/>
              <a:rect l="l" t="t" r="r" b="b"/>
              <a:pathLst>
                <a:path w="5641975" h="2201545">
                  <a:moveTo>
                    <a:pt x="0" y="2177474"/>
                  </a:moveTo>
                  <a:lnTo>
                    <a:pt x="0" y="23823"/>
                  </a:lnTo>
                  <a:lnTo>
                    <a:pt x="0" y="20545"/>
                  </a:lnTo>
                  <a:lnTo>
                    <a:pt x="600" y="17419"/>
                  </a:lnTo>
                  <a:lnTo>
                    <a:pt x="1810" y="14294"/>
                  </a:lnTo>
                  <a:lnTo>
                    <a:pt x="3020" y="11320"/>
                  </a:lnTo>
                  <a:lnTo>
                    <a:pt x="4745" y="8786"/>
                  </a:lnTo>
                  <a:lnTo>
                    <a:pt x="6975" y="6699"/>
                  </a:lnTo>
                  <a:lnTo>
                    <a:pt x="9214" y="4469"/>
                  </a:lnTo>
                  <a:lnTo>
                    <a:pt x="11787" y="2830"/>
                  </a:lnTo>
                  <a:lnTo>
                    <a:pt x="14703" y="1486"/>
                  </a:lnTo>
                  <a:lnTo>
                    <a:pt x="17629" y="447"/>
                  </a:lnTo>
                  <a:lnTo>
                    <a:pt x="20659" y="0"/>
                  </a:lnTo>
                  <a:lnTo>
                    <a:pt x="23823" y="0"/>
                  </a:lnTo>
                  <a:lnTo>
                    <a:pt x="5617597" y="0"/>
                  </a:lnTo>
                  <a:lnTo>
                    <a:pt x="5620752" y="0"/>
                  </a:lnTo>
                  <a:lnTo>
                    <a:pt x="5623792" y="447"/>
                  </a:lnTo>
                  <a:lnTo>
                    <a:pt x="5626717" y="1486"/>
                  </a:lnTo>
                  <a:lnTo>
                    <a:pt x="5629633" y="2830"/>
                  </a:lnTo>
                  <a:lnTo>
                    <a:pt x="5632206" y="4469"/>
                  </a:lnTo>
                  <a:lnTo>
                    <a:pt x="5634446" y="6699"/>
                  </a:lnTo>
                  <a:lnTo>
                    <a:pt x="5636675" y="8786"/>
                  </a:lnTo>
                  <a:lnTo>
                    <a:pt x="5638400" y="11320"/>
                  </a:lnTo>
                  <a:lnTo>
                    <a:pt x="5639610" y="14294"/>
                  </a:lnTo>
                  <a:lnTo>
                    <a:pt x="5640821" y="17419"/>
                  </a:lnTo>
                  <a:lnTo>
                    <a:pt x="5641421" y="20545"/>
                  </a:lnTo>
                  <a:lnTo>
                    <a:pt x="5641421" y="23823"/>
                  </a:lnTo>
                  <a:lnTo>
                    <a:pt x="5641421" y="2177474"/>
                  </a:lnTo>
                  <a:lnTo>
                    <a:pt x="5641421" y="2180600"/>
                  </a:lnTo>
                  <a:lnTo>
                    <a:pt x="5640821" y="2183582"/>
                  </a:lnTo>
                  <a:lnTo>
                    <a:pt x="5639610" y="2186403"/>
                  </a:lnTo>
                  <a:lnTo>
                    <a:pt x="5638400" y="2189386"/>
                  </a:lnTo>
                  <a:lnTo>
                    <a:pt x="5617597" y="2201297"/>
                  </a:lnTo>
                  <a:lnTo>
                    <a:pt x="23823" y="2201297"/>
                  </a:lnTo>
                  <a:lnTo>
                    <a:pt x="1810" y="2186403"/>
                  </a:lnTo>
                  <a:lnTo>
                    <a:pt x="600" y="2183582"/>
                  </a:lnTo>
                  <a:lnTo>
                    <a:pt x="0" y="2180600"/>
                  </a:lnTo>
                  <a:lnTo>
                    <a:pt x="0" y="217747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7324795"/>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5377572"/>
            <a:ext cx="5669915" cy="398399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14-4</a:t>
            </a:r>
            <a:r>
              <a:rPr sz="950" b="1" spc="-35" dirty="0">
                <a:solidFill>
                  <a:srgbClr val="333333"/>
                </a:solidFill>
                <a:latin typeface="Trebuchet MS"/>
                <a:cs typeface="Trebuchet MS"/>
              </a:rPr>
              <a:t> </a:t>
            </a:r>
            <a:r>
              <a:rPr sz="950" b="1" spc="25" dirty="0">
                <a:solidFill>
                  <a:srgbClr val="333333"/>
                </a:solidFill>
                <a:latin typeface="微软雅黑"/>
                <a:cs typeface="微软雅黑"/>
              </a:rPr>
              <a:t>关闭虚拟机自带的</a:t>
            </a:r>
            <a:r>
              <a:rPr sz="950" b="1" spc="75" dirty="0">
                <a:solidFill>
                  <a:srgbClr val="333333"/>
                </a:solidFill>
                <a:latin typeface="Trebuchet MS"/>
                <a:cs typeface="Trebuchet MS"/>
              </a:rPr>
              <a:t>DHCP</a:t>
            </a:r>
            <a:r>
              <a:rPr sz="950" b="1" spc="25" dirty="0">
                <a:solidFill>
                  <a:srgbClr val="333333"/>
                </a:solidFill>
                <a:latin typeface="微软雅黑"/>
                <a:cs typeface="微软雅黑"/>
              </a:rPr>
              <a:t>功能</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可随意开启几台客户端，准备进行验证。但是一定要注意</a:t>
            </a:r>
            <a:r>
              <a:rPr sz="950" b="1" spc="65" dirty="0">
                <a:solidFill>
                  <a:srgbClr val="333333"/>
                </a:solidFill>
                <a:latin typeface="微软雅黑"/>
                <a:cs typeface="微软雅黑"/>
              </a:rPr>
              <a:t>，</a:t>
            </a:r>
            <a:r>
              <a:rPr sz="950" b="1" spc="65" dirty="0">
                <a:solidFill>
                  <a:srgbClr val="333333"/>
                </a:solidFill>
                <a:latin typeface="Trebuchet MS"/>
                <a:cs typeface="Trebuchet MS"/>
              </a:rPr>
              <a:t>DHCP</a:t>
            </a:r>
            <a:r>
              <a:rPr sz="950" b="1" spc="25" dirty="0">
                <a:solidFill>
                  <a:srgbClr val="333333"/>
                </a:solidFill>
                <a:latin typeface="微软雅黑"/>
                <a:cs typeface="微软雅黑"/>
              </a:rPr>
              <a:t>客户端与服务器需要处于同一种网络 模式</a:t>
            </a:r>
            <a:r>
              <a:rPr sz="950" b="1" spc="275" dirty="0">
                <a:solidFill>
                  <a:srgbClr val="333333"/>
                </a:solidFill>
                <a:latin typeface="Trebuchet MS"/>
                <a:cs typeface="Trebuchet MS"/>
              </a:rPr>
              <a:t>—</a:t>
            </a:r>
            <a:r>
              <a:rPr sz="950" b="1" spc="25" dirty="0">
                <a:solidFill>
                  <a:srgbClr val="333333"/>
                </a:solidFill>
                <a:latin typeface="微软雅黑"/>
                <a:cs typeface="微软雅黑"/>
              </a:rPr>
              <a:t>仅主机模式（</a:t>
            </a:r>
            <a:r>
              <a:rPr sz="950" b="1" spc="60" dirty="0">
                <a:solidFill>
                  <a:srgbClr val="333333"/>
                </a:solidFill>
                <a:latin typeface="Trebuchet MS"/>
                <a:cs typeface="Trebuchet MS"/>
              </a:rPr>
              <a:t>Hostonly</a:t>
            </a:r>
            <a:r>
              <a:rPr sz="950" b="1" spc="25" dirty="0">
                <a:solidFill>
                  <a:srgbClr val="333333"/>
                </a:solidFill>
                <a:latin typeface="微软雅黑"/>
                <a:cs typeface="微软雅黑"/>
              </a:rPr>
              <a:t>），否则就会产生物理隔离，从而无法获取</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地址。建议开启</a:t>
            </a:r>
            <a:r>
              <a:rPr sz="950" b="1" dirty="0">
                <a:solidFill>
                  <a:srgbClr val="333333"/>
                </a:solidFill>
                <a:latin typeface="Trebuchet MS"/>
                <a:cs typeface="Trebuchet MS"/>
              </a:rPr>
              <a:t>1</a:t>
            </a:r>
            <a:r>
              <a:rPr sz="950" b="1" spc="25" dirty="0">
                <a:solidFill>
                  <a:srgbClr val="333333"/>
                </a:solidFill>
                <a:latin typeface="微软雅黑"/>
                <a:cs typeface="微软雅黑"/>
              </a:rPr>
              <a:t>～</a:t>
            </a:r>
            <a:r>
              <a:rPr sz="950" b="1" dirty="0">
                <a:solidFill>
                  <a:srgbClr val="333333"/>
                </a:solidFill>
                <a:latin typeface="Trebuchet MS"/>
                <a:cs typeface="Trebuchet MS"/>
              </a:rPr>
              <a:t>3</a:t>
            </a:r>
            <a:r>
              <a:rPr sz="950" b="1" spc="20" dirty="0">
                <a:solidFill>
                  <a:srgbClr val="333333"/>
                </a:solidFill>
                <a:latin typeface="微软雅黑"/>
                <a:cs typeface="微软雅黑"/>
              </a:rPr>
              <a:t>台客户 </a:t>
            </a:r>
            <a:r>
              <a:rPr sz="950" b="1" spc="25" dirty="0">
                <a:solidFill>
                  <a:srgbClr val="333333"/>
                </a:solidFill>
                <a:latin typeface="微软雅黑"/>
                <a:cs typeface="微软雅黑"/>
              </a:rPr>
              <a:t>端虚拟机验证一下效果就好，以免物理主机的</a:t>
            </a:r>
            <a:r>
              <a:rPr sz="950" b="1" spc="60" dirty="0">
                <a:solidFill>
                  <a:srgbClr val="333333"/>
                </a:solidFill>
                <a:latin typeface="Trebuchet MS"/>
                <a:cs typeface="Trebuchet MS"/>
              </a:rPr>
              <a:t>CPU</a:t>
            </a:r>
            <a:r>
              <a:rPr sz="950" b="1" spc="25" dirty="0">
                <a:solidFill>
                  <a:srgbClr val="333333"/>
                </a:solidFill>
                <a:latin typeface="微软雅黑"/>
                <a:cs typeface="微软雅黑"/>
              </a:rPr>
              <a:t>和内存的负载太高。</a:t>
            </a:r>
            <a:endParaRPr sz="950">
              <a:latin typeface="微软雅黑"/>
              <a:cs typeface="微软雅黑"/>
            </a:endParaRPr>
          </a:p>
          <a:p>
            <a:pPr marL="12700" marR="21590">
              <a:lnSpc>
                <a:spcPct val="131700"/>
              </a:lnSpc>
              <a:spcBef>
                <a:spcPts val="750"/>
              </a:spcBef>
            </a:pPr>
            <a:r>
              <a:rPr sz="950" b="1" spc="25" dirty="0">
                <a:solidFill>
                  <a:srgbClr val="333333"/>
                </a:solidFill>
                <a:latin typeface="微软雅黑"/>
                <a:cs typeface="微软雅黑"/>
              </a:rPr>
              <a:t>在确认</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服务器的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地址等网络信息配置妥当后就可以配置</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服务程序了。请注意，在配置 </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服务程序时，配置文件中的每行参数后面都需要以分号（</a:t>
            </a:r>
            <a:r>
              <a:rPr sz="950" b="1" spc="-70" dirty="0">
                <a:solidFill>
                  <a:srgbClr val="333333"/>
                </a:solidFill>
                <a:latin typeface="Trebuchet MS"/>
                <a:cs typeface="Trebuchet MS"/>
              </a:rPr>
              <a:t>;</a:t>
            </a:r>
            <a:r>
              <a:rPr sz="950" b="1" spc="25" dirty="0">
                <a:solidFill>
                  <a:srgbClr val="333333"/>
                </a:solidFill>
                <a:latin typeface="微软雅黑"/>
                <a:cs typeface="微软雅黑"/>
              </a:rPr>
              <a:t>）结尾，这是规定。另外，</a:t>
            </a:r>
            <a:r>
              <a:rPr sz="950" b="1" spc="55" dirty="0">
                <a:solidFill>
                  <a:srgbClr val="333333"/>
                </a:solidFill>
                <a:latin typeface="Trebuchet MS"/>
                <a:cs typeface="Trebuchet MS"/>
              </a:rPr>
              <a:t>dhcpd</a:t>
            </a:r>
            <a:r>
              <a:rPr sz="950" b="1" spc="15" dirty="0">
                <a:solidFill>
                  <a:srgbClr val="333333"/>
                </a:solidFill>
                <a:latin typeface="微软雅黑"/>
                <a:cs typeface="微软雅黑"/>
              </a:rPr>
              <a:t>服务 </a:t>
            </a:r>
            <a:r>
              <a:rPr sz="950" b="1" spc="25" dirty="0">
                <a:solidFill>
                  <a:srgbClr val="333333"/>
                </a:solidFill>
                <a:latin typeface="微软雅黑"/>
                <a:cs typeface="微软雅黑"/>
              </a:rPr>
              <a:t>程序配置文件内的参数都十分重要，因此</a:t>
            </a:r>
            <a:r>
              <a:rPr sz="950" b="1" u="sng" spc="25" dirty="0">
                <a:solidFill>
                  <a:srgbClr val="4183C4"/>
                </a:solidFill>
                <a:uFill>
                  <a:solidFill>
                    <a:srgbClr val="4183C4"/>
                  </a:solidFill>
                </a:uFill>
                <a:latin typeface="微软雅黑"/>
                <a:cs typeface="微软雅黑"/>
                <a:hlinkClick r:id="rId3"/>
              </a:rPr>
              <a:t>刘遄</a:t>
            </a:r>
            <a:r>
              <a:rPr sz="950" b="1" spc="25" dirty="0">
                <a:solidFill>
                  <a:srgbClr val="333333"/>
                </a:solidFill>
                <a:latin typeface="微软雅黑"/>
                <a:cs typeface="微软雅黑"/>
              </a:rPr>
              <a:t>老师在表</a:t>
            </a:r>
            <a:r>
              <a:rPr sz="950" b="1" spc="-10" dirty="0">
                <a:solidFill>
                  <a:srgbClr val="333333"/>
                </a:solidFill>
                <a:latin typeface="Trebuchet MS"/>
                <a:cs typeface="Trebuchet MS"/>
              </a:rPr>
              <a:t>14-4</a:t>
            </a:r>
            <a:r>
              <a:rPr sz="950" b="1" spc="25" dirty="0">
                <a:solidFill>
                  <a:srgbClr val="333333"/>
                </a:solidFill>
                <a:latin typeface="微软雅黑"/>
                <a:cs typeface="微软雅黑"/>
              </a:rPr>
              <a:t>中罗列出了每一行参数，并对其用途进行了 简单介绍。</a:t>
            </a:r>
            <a:endParaRPr sz="950">
              <a:latin typeface="微软雅黑"/>
              <a:cs typeface="微软雅黑"/>
            </a:endParaRPr>
          </a:p>
          <a:p>
            <a:pPr>
              <a:lnSpc>
                <a:spcPct val="100000"/>
              </a:lnSpc>
              <a:spcBef>
                <a:spcPts val="45"/>
              </a:spcBef>
            </a:pPr>
            <a:endParaRPr sz="900">
              <a:latin typeface="微软雅黑"/>
              <a:cs typeface="微软雅黑"/>
            </a:endParaRPr>
          </a:p>
          <a:p>
            <a:pPr marL="136525" marR="241046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/etc/dhcp/dhcpd.conf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ddns-update-style</a:t>
            </a:r>
            <a:r>
              <a:rPr sz="850" spc="25" dirty="0">
                <a:solidFill>
                  <a:srgbClr val="333333"/>
                </a:solidFill>
                <a:latin typeface="Lucida Console"/>
                <a:cs typeface="Lucida Console"/>
              </a:rPr>
              <a:t> none;</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ignore</a:t>
            </a:r>
            <a:r>
              <a:rPr sz="850" spc="-10" dirty="0">
                <a:solidFill>
                  <a:srgbClr val="333333"/>
                </a:solidFill>
                <a:latin typeface="Lucida Console"/>
                <a:cs typeface="Lucida Console"/>
              </a:rPr>
              <a:t> </a:t>
            </a:r>
            <a:r>
              <a:rPr sz="850" spc="30" dirty="0">
                <a:solidFill>
                  <a:srgbClr val="333333"/>
                </a:solidFill>
                <a:latin typeface="Lucida Console"/>
                <a:cs typeface="Lucida Console"/>
              </a:rPr>
              <a:t>client-updates;</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subnet</a:t>
            </a: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192.168.10.0</a:t>
            </a:r>
            <a:r>
              <a:rPr sz="850" spc="20" dirty="0">
                <a:solidFill>
                  <a:srgbClr val="333333"/>
                </a:solidFill>
                <a:latin typeface="Lucida Console"/>
                <a:cs typeface="Lucida Console"/>
              </a:rPr>
              <a:t> </a:t>
            </a:r>
            <a:r>
              <a:rPr sz="850" spc="30" dirty="0">
                <a:solidFill>
                  <a:srgbClr val="333333"/>
                </a:solidFill>
                <a:latin typeface="Lucida Console"/>
                <a:cs typeface="Lucida Console"/>
              </a:rPr>
              <a:t>netmask</a:t>
            </a:r>
            <a:r>
              <a:rPr sz="850" spc="20" dirty="0">
                <a:solidFill>
                  <a:srgbClr val="333333"/>
                </a:solidFill>
                <a:latin typeface="Lucida Console"/>
                <a:cs typeface="Lucida Console"/>
              </a:rPr>
              <a:t> </a:t>
            </a:r>
            <a:r>
              <a:rPr sz="850" spc="30" dirty="0">
                <a:solidFill>
                  <a:srgbClr val="333333"/>
                </a:solidFill>
                <a:latin typeface="Lucida Console"/>
                <a:cs typeface="Lucida Console"/>
              </a:rPr>
              <a:t>255.255.255.0</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674370">
              <a:lnSpc>
                <a:spcPct val="100000"/>
              </a:lnSpc>
              <a:spcBef>
                <a:spcPts val="334"/>
              </a:spcBef>
            </a:pPr>
            <a:r>
              <a:rPr sz="850" spc="25" dirty="0">
                <a:solidFill>
                  <a:srgbClr val="333333"/>
                </a:solidFill>
                <a:latin typeface="Lucida Console"/>
                <a:cs typeface="Lucida Console"/>
              </a:rPr>
              <a:t>range</a:t>
            </a:r>
            <a:r>
              <a:rPr sz="850" spc="5" dirty="0">
                <a:solidFill>
                  <a:srgbClr val="333333"/>
                </a:solidFill>
                <a:latin typeface="Lucida Console"/>
                <a:cs typeface="Lucida Console"/>
              </a:rPr>
              <a:t> </a:t>
            </a:r>
            <a:r>
              <a:rPr sz="850" spc="30" dirty="0">
                <a:solidFill>
                  <a:srgbClr val="333333"/>
                </a:solidFill>
                <a:latin typeface="Lucida Console"/>
                <a:cs typeface="Lucida Console"/>
              </a:rPr>
              <a:t>192.168.10.50</a:t>
            </a:r>
            <a:r>
              <a:rPr sz="850" spc="5" dirty="0">
                <a:solidFill>
                  <a:srgbClr val="333333"/>
                </a:solidFill>
                <a:latin typeface="Lucida Console"/>
                <a:cs typeface="Lucida Console"/>
              </a:rPr>
              <a:t> </a:t>
            </a:r>
            <a:r>
              <a:rPr sz="850" spc="30" dirty="0">
                <a:solidFill>
                  <a:srgbClr val="333333"/>
                </a:solidFill>
                <a:latin typeface="Lucida Console"/>
                <a:cs typeface="Lucida Console"/>
              </a:rPr>
              <a:t>192.168.10.150;</a:t>
            </a:r>
            <a:endParaRPr sz="850">
              <a:latin typeface="Lucida Console"/>
              <a:cs typeface="Lucida Console"/>
            </a:endParaRPr>
          </a:p>
          <a:p>
            <a:pPr marL="674370">
              <a:lnSpc>
                <a:spcPct val="100000"/>
              </a:lnSpc>
              <a:spcBef>
                <a:spcPts val="330"/>
              </a:spcBef>
            </a:pPr>
            <a:r>
              <a:rPr sz="850" spc="25" dirty="0">
                <a:solidFill>
                  <a:srgbClr val="333333"/>
                </a:solidFill>
                <a:latin typeface="Lucida Console"/>
                <a:cs typeface="Lucida Console"/>
              </a:rPr>
              <a:t>option</a:t>
            </a:r>
            <a:r>
              <a:rPr sz="850" spc="10" dirty="0">
                <a:solidFill>
                  <a:srgbClr val="333333"/>
                </a:solidFill>
                <a:latin typeface="Lucida Console"/>
                <a:cs typeface="Lucida Console"/>
              </a:rPr>
              <a:t> </a:t>
            </a:r>
            <a:r>
              <a:rPr sz="850" spc="30" dirty="0">
                <a:solidFill>
                  <a:srgbClr val="333333"/>
                </a:solidFill>
                <a:latin typeface="Lucida Console"/>
                <a:cs typeface="Lucida Console"/>
              </a:rPr>
              <a:t>subnet-mask</a:t>
            </a:r>
            <a:r>
              <a:rPr sz="850" spc="10" dirty="0">
                <a:solidFill>
                  <a:srgbClr val="333333"/>
                </a:solidFill>
                <a:latin typeface="Lucida Console"/>
                <a:cs typeface="Lucida Console"/>
              </a:rPr>
              <a:t> </a:t>
            </a:r>
            <a:r>
              <a:rPr sz="850" spc="30" dirty="0">
                <a:solidFill>
                  <a:srgbClr val="333333"/>
                </a:solidFill>
                <a:latin typeface="Lucida Console"/>
                <a:cs typeface="Lucida Console"/>
              </a:rPr>
              <a:t>255.255.255.0;</a:t>
            </a:r>
            <a:endParaRPr sz="850">
              <a:latin typeface="Lucida Console"/>
              <a:cs typeface="Lucida Console"/>
            </a:endParaRPr>
          </a:p>
          <a:p>
            <a:pPr marL="674370">
              <a:lnSpc>
                <a:spcPct val="100000"/>
              </a:lnSpc>
              <a:spcBef>
                <a:spcPts val="330"/>
              </a:spcBef>
            </a:pPr>
            <a:r>
              <a:rPr sz="850" spc="25" dirty="0">
                <a:solidFill>
                  <a:srgbClr val="333333"/>
                </a:solidFill>
                <a:latin typeface="Lucida Console"/>
                <a:cs typeface="Lucida Console"/>
              </a:rPr>
              <a:t>option</a:t>
            </a:r>
            <a:r>
              <a:rPr sz="850" spc="5" dirty="0">
                <a:solidFill>
                  <a:srgbClr val="333333"/>
                </a:solidFill>
                <a:latin typeface="Lucida Console"/>
                <a:cs typeface="Lucida Console"/>
              </a:rPr>
              <a:t> </a:t>
            </a:r>
            <a:r>
              <a:rPr sz="850" spc="30" dirty="0">
                <a:solidFill>
                  <a:srgbClr val="333333"/>
                </a:solidFill>
                <a:latin typeface="Lucida Console"/>
                <a:cs typeface="Lucida Console"/>
              </a:rPr>
              <a:t>routers</a:t>
            </a:r>
            <a:r>
              <a:rPr sz="850" spc="5" dirty="0">
                <a:solidFill>
                  <a:srgbClr val="333333"/>
                </a:solidFill>
                <a:latin typeface="Lucida Console"/>
                <a:cs typeface="Lucida Console"/>
              </a:rPr>
              <a:t> </a:t>
            </a:r>
            <a:r>
              <a:rPr sz="850" spc="30" dirty="0">
                <a:solidFill>
                  <a:srgbClr val="333333"/>
                </a:solidFill>
                <a:latin typeface="Lucida Console"/>
                <a:cs typeface="Lucida Console"/>
              </a:rPr>
              <a:t>192.168.10.1;</a:t>
            </a:r>
            <a:endParaRPr sz="850">
              <a:latin typeface="Lucida Console"/>
              <a:cs typeface="Lucida Console"/>
            </a:endParaRPr>
          </a:p>
          <a:p>
            <a:pPr marL="674370" marR="2217420">
              <a:lnSpc>
                <a:spcPct val="132400"/>
              </a:lnSpc>
            </a:pPr>
            <a:r>
              <a:rPr sz="850" spc="25" dirty="0">
                <a:solidFill>
                  <a:srgbClr val="333333"/>
                </a:solidFill>
                <a:latin typeface="Lucida Console"/>
                <a:cs typeface="Lucida Console"/>
              </a:rPr>
              <a:t>option </a:t>
            </a:r>
            <a:r>
              <a:rPr sz="850" spc="30" dirty="0">
                <a:solidFill>
                  <a:srgbClr val="333333"/>
                </a:solidFill>
                <a:latin typeface="Lucida Console"/>
                <a:cs typeface="Lucida Console"/>
              </a:rPr>
              <a:t>domain-name "linuxprobe.com"; </a:t>
            </a:r>
            <a:r>
              <a:rPr sz="850" spc="35" dirty="0">
                <a:solidFill>
                  <a:srgbClr val="333333"/>
                </a:solidFill>
                <a:latin typeface="Lucida Console"/>
                <a:cs typeface="Lucida Console"/>
              </a:rPr>
              <a:t> </a:t>
            </a:r>
            <a:r>
              <a:rPr sz="850" spc="25" dirty="0">
                <a:solidFill>
                  <a:srgbClr val="333333"/>
                </a:solidFill>
                <a:latin typeface="Lucida Console"/>
                <a:cs typeface="Lucida Console"/>
              </a:rPr>
              <a:t>option</a:t>
            </a:r>
            <a:r>
              <a:rPr sz="850" spc="15" dirty="0">
                <a:solidFill>
                  <a:srgbClr val="333333"/>
                </a:solidFill>
                <a:latin typeface="Lucida Console"/>
                <a:cs typeface="Lucida Console"/>
              </a:rPr>
              <a:t> </a:t>
            </a:r>
            <a:r>
              <a:rPr sz="850" spc="30" dirty="0">
                <a:solidFill>
                  <a:srgbClr val="333333"/>
                </a:solidFill>
                <a:latin typeface="Lucida Console"/>
                <a:cs typeface="Lucida Console"/>
              </a:rPr>
              <a:t>domain-name-servers</a:t>
            </a: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192.168.10.1;</a:t>
            </a:r>
            <a:endParaRPr sz="850">
              <a:latin typeface="Lucida Console"/>
              <a:cs typeface="Lucida Console"/>
            </a:endParaRPr>
          </a:p>
          <a:p>
            <a:pPr marL="674370">
              <a:lnSpc>
                <a:spcPct val="100000"/>
              </a:lnSpc>
              <a:spcBef>
                <a:spcPts val="330"/>
              </a:spcBef>
            </a:pPr>
            <a:r>
              <a:rPr sz="850" spc="30" dirty="0">
                <a:solidFill>
                  <a:srgbClr val="333333"/>
                </a:solidFill>
                <a:latin typeface="Lucida Console"/>
                <a:cs typeface="Lucida Console"/>
              </a:rPr>
              <a:t>default-lease-time</a:t>
            </a:r>
            <a:r>
              <a:rPr sz="850" spc="-5" dirty="0">
                <a:solidFill>
                  <a:srgbClr val="333333"/>
                </a:solidFill>
                <a:latin typeface="Lucida Console"/>
                <a:cs typeface="Lucida Console"/>
              </a:rPr>
              <a:t> </a:t>
            </a:r>
            <a:r>
              <a:rPr sz="850" spc="25" dirty="0">
                <a:solidFill>
                  <a:srgbClr val="333333"/>
                </a:solidFill>
                <a:latin typeface="Lucida Console"/>
                <a:cs typeface="Lucida Console"/>
              </a:rPr>
              <a:t>21600;</a:t>
            </a:r>
            <a:endParaRPr sz="850">
              <a:latin typeface="Lucida Console"/>
              <a:cs typeface="Lucida Console"/>
            </a:endParaRPr>
          </a:p>
          <a:p>
            <a:pPr marL="674370">
              <a:lnSpc>
                <a:spcPct val="100000"/>
              </a:lnSpc>
              <a:spcBef>
                <a:spcPts val="330"/>
              </a:spcBef>
            </a:pPr>
            <a:r>
              <a:rPr sz="850" spc="30" dirty="0">
                <a:solidFill>
                  <a:srgbClr val="333333"/>
                </a:solidFill>
                <a:latin typeface="Lucida Console"/>
                <a:cs typeface="Lucida Console"/>
              </a:rPr>
              <a:t>max-lease-time</a:t>
            </a:r>
            <a:r>
              <a:rPr sz="850" spc="-10" dirty="0">
                <a:solidFill>
                  <a:srgbClr val="333333"/>
                </a:solidFill>
                <a:latin typeface="Lucida Console"/>
                <a:cs typeface="Lucida Console"/>
              </a:rPr>
              <a:t> </a:t>
            </a:r>
            <a:r>
              <a:rPr sz="850" spc="25" dirty="0">
                <a:solidFill>
                  <a:srgbClr val="333333"/>
                </a:solidFill>
                <a:latin typeface="Lucida Console"/>
                <a:cs typeface="Lucida Console"/>
              </a:rPr>
              <a:t>43200;</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endParaRPr sz="850">
              <a:latin typeface="Lucida Console"/>
              <a:cs typeface="Lucida Console"/>
            </a:endParaRPr>
          </a:p>
        </p:txBody>
      </p:sp>
      <p:sp>
        <p:nvSpPr>
          <p:cNvPr id="11" name="object 11"/>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235</a:t>
            </a:fld>
            <a:endParaRPr sz="800">
              <a:latin typeface="小哥哥网恋吗"/>
              <a:cs typeface="小哥哥网恋吗"/>
            </a:endParaRPr>
          </a:p>
        </p:txBody>
      </p:sp>
      <p:sp>
        <p:nvSpPr>
          <p:cNvPr id="8" name="object 8"/>
          <p:cNvSpPr txBox="1"/>
          <p:nvPr/>
        </p:nvSpPr>
        <p:spPr>
          <a:xfrm>
            <a:off x="946424" y="9599107"/>
            <a:ext cx="40132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表</a:t>
            </a:r>
            <a:r>
              <a:rPr sz="950" b="1" spc="-10" dirty="0">
                <a:solidFill>
                  <a:srgbClr val="333333"/>
                </a:solidFill>
                <a:latin typeface="Trebuchet MS"/>
                <a:cs typeface="Trebuchet MS"/>
              </a:rPr>
              <a:t>14-4</a:t>
            </a:r>
            <a:endParaRPr sz="950">
              <a:latin typeface="Trebuchet MS"/>
              <a:cs typeface="Trebuchet MS"/>
            </a:endParaRPr>
          </a:p>
        </p:txBody>
      </p:sp>
      <p:sp>
        <p:nvSpPr>
          <p:cNvPr id="9" name="object 9"/>
          <p:cNvSpPr txBox="1"/>
          <p:nvPr/>
        </p:nvSpPr>
        <p:spPr>
          <a:xfrm>
            <a:off x="1772778" y="9599107"/>
            <a:ext cx="2635885" cy="174625"/>
          </a:xfrm>
          <a:prstGeom prst="rect">
            <a:avLst/>
          </a:prstGeom>
        </p:spPr>
        <p:txBody>
          <a:bodyPr vert="horz" wrap="square" lIns="0" tIns="15875" rIns="0" bIns="0" rtlCol="0">
            <a:spAutoFit/>
          </a:bodyPr>
          <a:lstStyle/>
          <a:p>
            <a:pPr marL="12700">
              <a:lnSpc>
                <a:spcPct val="100000"/>
              </a:lnSpc>
              <a:spcBef>
                <a:spcPts val="125"/>
              </a:spcBef>
            </a:pP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服务程序配置文件中使用的参数以及作用</a:t>
            </a:r>
            <a:endParaRPr sz="950">
              <a:latin typeface="微软雅黑"/>
              <a:cs typeface="微软雅黑"/>
            </a:endParaRPr>
          </a:p>
        </p:txBody>
      </p:sp>
      <p:sp>
        <p:nvSpPr>
          <p:cNvPr id="10" name="object 1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251"/>
          <a:ext cx="5692775" cy="4152900"/>
        </p:xfrm>
        <a:graphic>
          <a:graphicData uri="http://schemas.openxmlformats.org/drawingml/2006/table">
            <a:tbl>
              <a:tblPr firstRow="1" bandRow="1">
                <a:tableStyleId>{2D5ABB26-0587-4C30-8999-92F81FD0307C}</a:tableStyleId>
              </a:tblPr>
              <a:tblGrid>
                <a:gridCol w="2763520">
                  <a:extLst>
                    <a:ext uri="{9D8B030D-6E8A-4147-A177-3AD203B41FA5}">
                      <a16:colId xmlns:a16="http://schemas.microsoft.com/office/drawing/2014/main" val="20000"/>
                    </a:ext>
                  </a:extLst>
                </a:gridCol>
                <a:gridCol w="291465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0" dirty="0">
                          <a:solidFill>
                            <a:srgbClr val="333333"/>
                          </a:solidFill>
                          <a:latin typeface="Trebuchet MS"/>
                          <a:cs typeface="Trebuchet MS"/>
                        </a:rPr>
                        <a:t>ddns-update-style</a:t>
                      </a:r>
                      <a:r>
                        <a:rPr sz="950" spc="-60" dirty="0">
                          <a:solidFill>
                            <a:srgbClr val="333333"/>
                          </a:solidFill>
                          <a:latin typeface="Trebuchet MS"/>
                          <a:cs typeface="Trebuchet MS"/>
                        </a:rPr>
                        <a:t> </a:t>
                      </a:r>
                      <a:r>
                        <a:rPr sz="950" spc="35" dirty="0">
                          <a:solidFill>
                            <a:srgbClr val="333333"/>
                          </a:solidFill>
                          <a:latin typeface="Trebuchet MS"/>
                          <a:cs typeface="Trebuchet MS"/>
                        </a:rPr>
                        <a:t>none;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设置</a:t>
                      </a:r>
                      <a:r>
                        <a:rPr sz="950" dirty="0">
                          <a:solidFill>
                            <a:srgbClr val="333333"/>
                          </a:solidFill>
                          <a:latin typeface="Trebuchet MS"/>
                          <a:cs typeface="Trebuchet MS"/>
                        </a:rPr>
                        <a:t>DNS</a:t>
                      </a:r>
                      <a:r>
                        <a:rPr sz="950" dirty="0">
                          <a:solidFill>
                            <a:srgbClr val="333333"/>
                          </a:solidFill>
                          <a:latin typeface="微软雅黑"/>
                          <a:cs typeface="微软雅黑"/>
                        </a:rPr>
                        <a:t>服务不自动进行动态更新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Trebuchet MS"/>
                          <a:cs typeface="Trebuchet MS"/>
                        </a:rPr>
                        <a:t>ignore</a:t>
                      </a:r>
                      <a:r>
                        <a:rPr sz="950" spc="-35" dirty="0">
                          <a:solidFill>
                            <a:srgbClr val="333333"/>
                          </a:solidFill>
                          <a:latin typeface="Trebuchet MS"/>
                          <a:cs typeface="Trebuchet MS"/>
                        </a:rPr>
                        <a:t> </a:t>
                      </a:r>
                      <a:r>
                        <a:rPr sz="950" dirty="0">
                          <a:solidFill>
                            <a:srgbClr val="333333"/>
                          </a:solidFill>
                          <a:latin typeface="Trebuchet MS"/>
                          <a:cs typeface="Trebuchet MS"/>
                        </a:rPr>
                        <a:t>client-updates;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忽略客户端更新</a:t>
                      </a:r>
                      <a:r>
                        <a:rPr sz="950" dirty="0">
                          <a:solidFill>
                            <a:srgbClr val="333333"/>
                          </a:solidFill>
                          <a:latin typeface="Trebuchet MS"/>
                          <a:cs typeface="Trebuchet MS"/>
                        </a:rPr>
                        <a:t>DNS</a:t>
                      </a:r>
                      <a:r>
                        <a:rPr sz="950" dirty="0">
                          <a:solidFill>
                            <a:srgbClr val="333333"/>
                          </a:solidFill>
                          <a:latin typeface="微软雅黑"/>
                          <a:cs typeface="微软雅黑"/>
                        </a:rPr>
                        <a:t>记录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504825">
                <a:tc>
                  <a:txBody>
                    <a:bodyPr/>
                    <a:lstStyle/>
                    <a:p>
                      <a:pPr marL="128270">
                        <a:lnSpc>
                          <a:spcPct val="100000"/>
                        </a:lnSpc>
                        <a:spcBef>
                          <a:spcPts val="660"/>
                        </a:spcBef>
                      </a:pPr>
                      <a:r>
                        <a:rPr sz="950" spc="50" dirty="0">
                          <a:solidFill>
                            <a:srgbClr val="333333"/>
                          </a:solidFill>
                          <a:latin typeface="Trebuchet MS"/>
                          <a:cs typeface="Trebuchet MS"/>
                        </a:rPr>
                        <a:t>subnet</a:t>
                      </a:r>
                      <a:r>
                        <a:rPr sz="950" spc="-55" dirty="0">
                          <a:solidFill>
                            <a:srgbClr val="333333"/>
                          </a:solidFill>
                          <a:latin typeface="Trebuchet MS"/>
                          <a:cs typeface="Trebuchet MS"/>
                        </a:rPr>
                        <a:t> </a:t>
                      </a:r>
                      <a:r>
                        <a:rPr sz="950" spc="20" dirty="0">
                          <a:solidFill>
                            <a:srgbClr val="333333"/>
                          </a:solidFill>
                          <a:latin typeface="Trebuchet MS"/>
                          <a:cs typeface="Trebuchet MS"/>
                        </a:rPr>
                        <a:t>192.168.10.0</a:t>
                      </a:r>
                      <a:r>
                        <a:rPr sz="950" spc="-55" dirty="0">
                          <a:solidFill>
                            <a:srgbClr val="333333"/>
                          </a:solidFill>
                          <a:latin typeface="Trebuchet MS"/>
                          <a:cs typeface="Trebuchet MS"/>
                        </a:rPr>
                        <a:t> </a:t>
                      </a:r>
                      <a:r>
                        <a:rPr sz="950" spc="50" dirty="0">
                          <a:solidFill>
                            <a:srgbClr val="333333"/>
                          </a:solidFill>
                          <a:latin typeface="Trebuchet MS"/>
                          <a:cs typeface="Trebuchet MS"/>
                        </a:rPr>
                        <a:t>netmask</a:t>
                      </a:r>
                      <a:endParaRPr sz="950">
                        <a:latin typeface="Trebuchet MS"/>
                        <a:cs typeface="Trebuchet MS"/>
                      </a:endParaRPr>
                    </a:p>
                    <a:p>
                      <a:pPr marL="128270">
                        <a:lnSpc>
                          <a:spcPct val="100000"/>
                        </a:lnSpc>
                        <a:spcBef>
                          <a:spcPts val="360"/>
                        </a:spcBef>
                      </a:pPr>
                      <a:r>
                        <a:rPr sz="950" dirty="0">
                          <a:solidFill>
                            <a:srgbClr val="333333"/>
                          </a:solidFill>
                          <a:latin typeface="Trebuchet MS"/>
                          <a:cs typeface="Trebuchet MS"/>
                        </a:rPr>
                        <a:t>255.255.255.0</a:t>
                      </a:r>
                      <a:r>
                        <a:rPr sz="950" spc="-35" dirty="0">
                          <a:solidFill>
                            <a:srgbClr val="333333"/>
                          </a:solidFill>
                          <a:latin typeface="Trebuchet MS"/>
                          <a:cs typeface="Trebuchet MS"/>
                        </a:rPr>
                        <a:t> </a:t>
                      </a: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作用域为</a:t>
                      </a:r>
                      <a:r>
                        <a:rPr sz="950" dirty="0">
                          <a:solidFill>
                            <a:srgbClr val="333333"/>
                          </a:solidFill>
                          <a:latin typeface="Trebuchet MS"/>
                          <a:cs typeface="Trebuchet MS"/>
                        </a:rPr>
                        <a:t>192.168.10.0/24</a:t>
                      </a:r>
                      <a:r>
                        <a:rPr sz="950" dirty="0">
                          <a:solidFill>
                            <a:srgbClr val="333333"/>
                          </a:solidFill>
                          <a:latin typeface="微软雅黑"/>
                          <a:cs typeface="微软雅黑"/>
                        </a:rPr>
                        <a:t>网段</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45" dirty="0">
                          <a:solidFill>
                            <a:srgbClr val="333333"/>
                          </a:solidFill>
                          <a:latin typeface="Trebuchet MS"/>
                          <a:cs typeface="Trebuchet MS"/>
                        </a:rPr>
                        <a:t>range</a:t>
                      </a:r>
                      <a:r>
                        <a:rPr sz="950" spc="-40" dirty="0">
                          <a:solidFill>
                            <a:srgbClr val="333333"/>
                          </a:solidFill>
                          <a:latin typeface="Trebuchet MS"/>
                          <a:cs typeface="Trebuchet MS"/>
                        </a:rPr>
                        <a:t> </a:t>
                      </a:r>
                      <a:r>
                        <a:rPr sz="950" spc="25" dirty="0">
                          <a:solidFill>
                            <a:srgbClr val="333333"/>
                          </a:solidFill>
                          <a:latin typeface="Trebuchet MS"/>
                          <a:cs typeface="Trebuchet MS"/>
                        </a:rPr>
                        <a:t>192.168.10.50</a:t>
                      </a:r>
                      <a:r>
                        <a:rPr sz="950" spc="-40" dirty="0">
                          <a:solidFill>
                            <a:srgbClr val="333333"/>
                          </a:solidFill>
                          <a:latin typeface="Trebuchet MS"/>
                          <a:cs typeface="Trebuchet MS"/>
                        </a:rPr>
                        <a:t> </a:t>
                      </a:r>
                      <a:r>
                        <a:rPr sz="950" spc="15" dirty="0">
                          <a:solidFill>
                            <a:srgbClr val="333333"/>
                          </a:solidFill>
                          <a:latin typeface="Trebuchet MS"/>
                          <a:cs typeface="Trebuchet MS"/>
                        </a:rPr>
                        <a:t>192.168.10.150;</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30" dirty="0">
                          <a:solidFill>
                            <a:srgbClr val="333333"/>
                          </a:solidFill>
                          <a:latin typeface="Trebuchet MS"/>
                          <a:cs typeface="Trebuchet MS"/>
                        </a:rPr>
                        <a:t>IP</a:t>
                      </a:r>
                      <a:r>
                        <a:rPr sz="950" spc="25" dirty="0">
                          <a:solidFill>
                            <a:srgbClr val="333333"/>
                          </a:solidFill>
                          <a:latin typeface="微软雅黑"/>
                          <a:cs typeface="微软雅黑"/>
                        </a:rPr>
                        <a:t>地址池为</a:t>
                      </a:r>
                      <a:r>
                        <a:rPr sz="950" spc="25" dirty="0">
                          <a:solidFill>
                            <a:srgbClr val="333333"/>
                          </a:solidFill>
                          <a:latin typeface="Trebuchet MS"/>
                          <a:cs typeface="Trebuchet MS"/>
                        </a:rPr>
                        <a:t>192.168.10.50-150</a:t>
                      </a:r>
                      <a:r>
                        <a:rPr sz="950" spc="25" dirty="0">
                          <a:solidFill>
                            <a:srgbClr val="333333"/>
                          </a:solidFill>
                          <a:latin typeface="微软雅黑"/>
                          <a:cs typeface="微软雅黑"/>
                        </a:rPr>
                        <a:t>（约</a:t>
                      </a:r>
                      <a:r>
                        <a:rPr sz="950" spc="55" dirty="0">
                          <a:solidFill>
                            <a:srgbClr val="333333"/>
                          </a:solidFill>
                          <a:latin typeface="Trebuchet MS"/>
                          <a:cs typeface="Trebuchet MS"/>
                        </a:rPr>
                        <a:t>100</a:t>
                      </a:r>
                      <a:r>
                        <a:rPr sz="950" spc="25" dirty="0">
                          <a:solidFill>
                            <a:srgbClr val="333333"/>
                          </a:solidFill>
                          <a:latin typeface="微软雅黑"/>
                          <a:cs typeface="微软雅黑"/>
                        </a:rPr>
                        <a:t>个</a:t>
                      </a:r>
                      <a:r>
                        <a:rPr sz="950" spc="30" dirty="0">
                          <a:solidFill>
                            <a:srgbClr val="333333"/>
                          </a:solidFill>
                          <a:latin typeface="Trebuchet MS"/>
                          <a:cs typeface="Trebuchet MS"/>
                        </a:rPr>
                        <a:t>IP</a:t>
                      </a:r>
                      <a:r>
                        <a:rPr sz="950" spc="25" dirty="0">
                          <a:solidFill>
                            <a:srgbClr val="333333"/>
                          </a:solidFill>
                          <a:latin typeface="微软雅黑"/>
                          <a:cs typeface="微软雅黑"/>
                        </a:rPr>
                        <a:t>地</a:t>
                      </a:r>
                      <a:endParaRPr sz="950">
                        <a:latin typeface="微软雅黑"/>
                        <a:cs typeface="微软雅黑"/>
                      </a:endParaRPr>
                    </a:p>
                    <a:p>
                      <a:pPr marL="128270" marR="30480">
                        <a:lnSpc>
                          <a:spcPct val="100000"/>
                        </a:lnSpc>
                        <a:spcBef>
                          <a:spcPts val="360"/>
                        </a:spcBef>
                      </a:pPr>
                      <a:r>
                        <a:rPr sz="950" dirty="0">
                          <a:solidFill>
                            <a:srgbClr val="333333"/>
                          </a:solidFill>
                          <a:latin typeface="微软雅黑"/>
                          <a:cs typeface="微软雅黑"/>
                        </a:rPr>
                        <a:t>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40" dirty="0">
                          <a:solidFill>
                            <a:srgbClr val="333333"/>
                          </a:solidFill>
                          <a:latin typeface="Trebuchet MS"/>
                          <a:cs typeface="Trebuchet MS"/>
                        </a:rPr>
                        <a:t>option</a:t>
                      </a:r>
                      <a:r>
                        <a:rPr sz="950" spc="-40" dirty="0">
                          <a:solidFill>
                            <a:srgbClr val="333333"/>
                          </a:solidFill>
                          <a:latin typeface="Trebuchet MS"/>
                          <a:cs typeface="Trebuchet MS"/>
                        </a:rPr>
                        <a:t> </a:t>
                      </a:r>
                      <a:r>
                        <a:rPr sz="950" spc="45" dirty="0">
                          <a:solidFill>
                            <a:srgbClr val="333333"/>
                          </a:solidFill>
                          <a:latin typeface="Trebuchet MS"/>
                          <a:cs typeface="Trebuchet MS"/>
                        </a:rPr>
                        <a:t>subnet-mask</a:t>
                      </a:r>
                      <a:r>
                        <a:rPr sz="950" spc="-40" dirty="0">
                          <a:solidFill>
                            <a:srgbClr val="333333"/>
                          </a:solidFill>
                          <a:latin typeface="Trebuchet MS"/>
                          <a:cs typeface="Trebuchet MS"/>
                        </a:rPr>
                        <a:t> </a:t>
                      </a:r>
                      <a:r>
                        <a:rPr sz="950" spc="15" dirty="0">
                          <a:solidFill>
                            <a:srgbClr val="333333"/>
                          </a:solidFill>
                          <a:latin typeface="Trebuchet MS"/>
                          <a:cs typeface="Trebuchet MS"/>
                        </a:rPr>
                        <a:t>255.255.255.0;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定义客户端默认的子网掩码</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40" dirty="0">
                          <a:solidFill>
                            <a:srgbClr val="333333"/>
                          </a:solidFill>
                          <a:latin typeface="Trebuchet MS"/>
                          <a:cs typeface="Trebuchet MS"/>
                        </a:rPr>
                        <a:t>option</a:t>
                      </a:r>
                      <a:r>
                        <a:rPr sz="950" spc="-45" dirty="0">
                          <a:solidFill>
                            <a:srgbClr val="333333"/>
                          </a:solidFill>
                          <a:latin typeface="Trebuchet MS"/>
                          <a:cs typeface="Trebuchet MS"/>
                        </a:rPr>
                        <a:t> </a:t>
                      </a:r>
                      <a:r>
                        <a:rPr sz="950" spc="40" dirty="0">
                          <a:solidFill>
                            <a:srgbClr val="333333"/>
                          </a:solidFill>
                          <a:latin typeface="Trebuchet MS"/>
                          <a:cs typeface="Trebuchet MS"/>
                        </a:rPr>
                        <a:t>routers</a:t>
                      </a:r>
                      <a:r>
                        <a:rPr sz="950" spc="-45" dirty="0">
                          <a:solidFill>
                            <a:srgbClr val="333333"/>
                          </a:solidFill>
                          <a:latin typeface="Trebuchet MS"/>
                          <a:cs typeface="Trebuchet MS"/>
                        </a:rPr>
                        <a:t> </a:t>
                      </a:r>
                      <a:r>
                        <a:rPr sz="950" spc="10" dirty="0">
                          <a:solidFill>
                            <a:srgbClr val="333333"/>
                          </a:solidFill>
                          <a:latin typeface="Trebuchet MS"/>
                          <a:cs typeface="Trebuchet MS"/>
                        </a:rPr>
                        <a:t>192.168.10.1;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定义客户端的网关地址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40" dirty="0">
                          <a:solidFill>
                            <a:srgbClr val="333333"/>
                          </a:solidFill>
                          <a:latin typeface="Trebuchet MS"/>
                          <a:cs typeface="Trebuchet MS"/>
                        </a:rPr>
                        <a:t>option</a:t>
                      </a:r>
                      <a:r>
                        <a:rPr sz="950" spc="-25" dirty="0">
                          <a:solidFill>
                            <a:srgbClr val="333333"/>
                          </a:solidFill>
                          <a:latin typeface="Trebuchet MS"/>
                          <a:cs typeface="Trebuchet MS"/>
                        </a:rPr>
                        <a:t> </a:t>
                      </a:r>
                      <a:r>
                        <a:rPr sz="950" spc="50" dirty="0">
                          <a:solidFill>
                            <a:srgbClr val="333333"/>
                          </a:solidFill>
                          <a:latin typeface="Trebuchet MS"/>
                          <a:cs typeface="Trebuchet MS"/>
                        </a:rPr>
                        <a:t>domain-name</a:t>
                      </a:r>
                      <a:r>
                        <a:rPr sz="950" spc="-20" dirty="0">
                          <a:solidFill>
                            <a:srgbClr val="333333"/>
                          </a:solidFill>
                          <a:latin typeface="Trebuchet MS"/>
                          <a:cs typeface="Trebuchet MS"/>
                        </a:rPr>
                        <a:t> </a:t>
                      </a:r>
                      <a:r>
                        <a:rPr sz="950" spc="30" dirty="0">
                          <a:solidFill>
                            <a:srgbClr val="333333"/>
                          </a:solidFill>
                          <a:latin typeface="Trebuchet MS"/>
                          <a:cs typeface="Trebuchet MS"/>
                        </a:rPr>
                        <a:t>"linuxprobe.com";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定义默认的搜索域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40" dirty="0">
                          <a:solidFill>
                            <a:srgbClr val="333333"/>
                          </a:solidFill>
                          <a:latin typeface="Trebuchet MS"/>
                          <a:cs typeface="Trebuchet MS"/>
                        </a:rPr>
                        <a:t>option</a:t>
                      </a:r>
                      <a:r>
                        <a:rPr sz="950" spc="-45" dirty="0">
                          <a:solidFill>
                            <a:srgbClr val="333333"/>
                          </a:solidFill>
                          <a:latin typeface="Trebuchet MS"/>
                          <a:cs typeface="Trebuchet MS"/>
                        </a:rPr>
                        <a:t> </a:t>
                      </a:r>
                      <a:r>
                        <a:rPr sz="950" spc="45" dirty="0">
                          <a:solidFill>
                            <a:srgbClr val="333333"/>
                          </a:solidFill>
                          <a:latin typeface="Trebuchet MS"/>
                          <a:cs typeface="Trebuchet MS"/>
                        </a:rPr>
                        <a:t>domain-name-servers</a:t>
                      </a:r>
                      <a:r>
                        <a:rPr sz="950" spc="-45" dirty="0">
                          <a:solidFill>
                            <a:srgbClr val="333333"/>
                          </a:solidFill>
                          <a:latin typeface="Trebuchet MS"/>
                          <a:cs typeface="Trebuchet MS"/>
                        </a:rPr>
                        <a:t> </a:t>
                      </a:r>
                      <a:r>
                        <a:rPr sz="950" spc="10" dirty="0">
                          <a:solidFill>
                            <a:srgbClr val="333333"/>
                          </a:solidFill>
                          <a:latin typeface="Trebuchet MS"/>
                          <a:cs typeface="Trebuchet MS"/>
                        </a:rPr>
                        <a:t>192.168.10.1;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定义客户端的</a:t>
                      </a:r>
                      <a:r>
                        <a:rPr sz="950" dirty="0">
                          <a:solidFill>
                            <a:srgbClr val="333333"/>
                          </a:solidFill>
                          <a:latin typeface="Trebuchet MS"/>
                          <a:cs typeface="Trebuchet MS"/>
                        </a:rPr>
                        <a:t>DNS</a:t>
                      </a:r>
                      <a:r>
                        <a:rPr sz="950"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15" dirty="0">
                          <a:solidFill>
                            <a:srgbClr val="333333"/>
                          </a:solidFill>
                          <a:latin typeface="Trebuchet MS"/>
                          <a:cs typeface="Trebuchet MS"/>
                        </a:rPr>
                        <a:t>default-lease-time</a:t>
                      </a:r>
                      <a:r>
                        <a:rPr sz="950" spc="-55" dirty="0">
                          <a:solidFill>
                            <a:srgbClr val="333333"/>
                          </a:solidFill>
                          <a:latin typeface="Trebuchet MS"/>
                          <a:cs typeface="Trebuchet MS"/>
                        </a:rPr>
                        <a:t> </a:t>
                      </a:r>
                      <a:r>
                        <a:rPr sz="950" spc="30" dirty="0">
                          <a:solidFill>
                            <a:srgbClr val="333333"/>
                          </a:solidFill>
                          <a:latin typeface="Trebuchet MS"/>
                          <a:cs typeface="Trebuchet MS"/>
                        </a:rPr>
                        <a:t>21600;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定义默认租约时间（单位：秒）</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spc="25" dirty="0">
                          <a:solidFill>
                            <a:srgbClr val="333333"/>
                          </a:solidFill>
                          <a:latin typeface="Trebuchet MS"/>
                          <a:cs typeface="Trebuchet MS"/>
                        </a:rPr>
                        <a:t>max-lease-time</a:t>
                      </a:r>
                      <a:r>
                        <a:rPr sz="950" spc="-60" dirty="0">
                          <a:solidFill>
                            <a:srgbClr val="333333"/>
                          </a:solidFill>
                          <a:latin typeface="Trebuchet MS"/>
                          <a:cs typeface="Trebuchet MS"/>
                        </a:rPr>
                        <a:t> </a:t>
                      </a:r>
                      <a:r>
                        <a:rPr sz="950" spc="30" dirty="0">
                          <a:solidFill>
                            <a:srgbClr val="333333"/>
                          </a:solidFill>
                          <a:latin typeface="Trebuchet MS"/>
                          <a:cs typeface="Trebuchet MS"/>
                        </a:rPr>
                        <a:t>43200;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定义最大预约时间（单位：秒）</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结束符</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bl>
          </a:graphicData>
        </a:graphic>
      </p:graphicFrame>
      <p:grpSp>
        <p:nvGrpSpPr>
          <p:cNvPr id="3" name="object 3"/>
          <p:cNvGrpSpPr/>
          <p:nvPr/>
        </p:nvGrpSpPr>
        <p:grpSpPr>
          <a:xfrm>
            <a:off x="959124" y="5685683"/>
            <a:ext cx="5651500" cy="838835"/>
            <a:chOff x="959124" y="5685683"/>
            <a:chExt cx="5651500" cy="838835"/>
          </a:xfrm>
        </p:grpSpPr>
        <p:sp>
          <p:nvSpPr>
            <p:cNvPr id="4" name="object 4"/>
            <p:cNvSpPr/>
            <p:nvPr/>
          </p:nvSpPr>
          <p:spPr>
            <a:xfrm>
              <a:off x="963889" y="5690447"/>
              <a:ext cx="5641975" cy="829310"/>
            </a:xfrm>
            <a:custGeom>
              <a:avLst/>
              <a:gdLst/>
              <a:ahLst/>
              <a:cxnLst/>
              <a:rect l="l" t="t" r="r" b="b"/>
              <a:pathLst>
                <a:path w="5641975" h="829309">
                  <a:moveTo>
                    <a:pt x="5617597" y="829060"/>
                  </a:moveTo>
                  <a:lnTo>
                    <a:pt x="23823" y="829060"/>
                  </a:lnTo>
                  <a:lnTo>
                    <a:pt x="20659" y="828907"/>
                  </a:lnTo>
                  <a:lnTo>
                    <a:pt x="0" y="808362"/>
                  </a:lnTo>
                  <a:lnTo>
                    <a:pt x="0" y="805236"/>
                  </a:lnTo>
                  <a:lnTo>
                    <a:pt x="0" y="20402"/>
                  </a:lnTo>
                  <a:lnTo>
                    <a:pt x="20659" y="0"/>
                  </a:lnTo>
                  <a:lnTo>
                    <a:pt x="5620752" y="0"/>
                  </a:lnTo>
                  <a:lnTo>
                    <a:pt x="5641421" y="20402"/>
                  </a:lnTo>
                  <a:lnTo>
                    <a:pt x="5641421" y="808362"/>
                  </a:lnTo>
                  <a:lnTo>
                    <a:pt x="5620752" y="828907"/>
                  </a:lnTo>
                  <a:lnTo>
                    <a:pt x="5617597" y="829060"/>
                  </a:lnTo>
                  <a:close/>
                </a:path>
              </a:pathLst>
            </a:custGeom>
            <a:solidFill>
              <a:srgbClr val="F8F8F8"/>
            </a:solidFill>
          </p:spPr>
          <p:txBody>
            <a:bodyPr wrap="square" lIns="0" tIns="0" rIns="0" bIns="0" rtlCol="0"/>
            <a:lstStyle/>
            <a:p>
              <a:endParaRPr/>
            </a:p>
          </p:txBody>
        </p:sp>
        <p:sp>
          <p:nvSpPr>
            <p:cNvPr id="5" name="object 5"/>
            <p:cNvSpPr/>
            <p:nvPr/>
          </p:nvSpPr>
          <p:spPr>
            <a:xfrm>
              <a:off x="963889" y="5690447"/>
              <a:ext cx="5641975" cy="829310"/>
            </a:xfrm>
            <a:custGeom>
              <a:avLst/>
              <a:gdLst/>
              <a:ahLst/>
              <a:cxnLst/>
              <a:rect l="l" t="t" r="r" b="b"/>
              <a:pathLst>
                <a:path w="5641975" h="829309">
                  <a:moveTo>
                    <a:pt x="0" y="805236"/>
                  </a:moveTo>
                  <a:lnTo>
                    <a:pt x="0" y="23823"/>
                  </a:lnTo>
                  <a:lnTo>
                    <a:pt x="0" y="20402"/>
                  </a:lnTo>
                  <a:lnTo>
                    <a:pt x="600" y="17267"/>
                  </a:lnTo>
                  <a:lnTo>
                    <a:pt x="14703" y="1639"/>
                  </a:lnTo>
                  <a:lnTo>
                    <a:pt x="17629" y="590"/>
                  </a:lnTo>
                  <a:lnTo>
                    <a:pt x="20659" y="0"/>
                  </a:lnTo>
                  <a:lnTo>
                    <a:pt x="23823" y="0"/>
                  </a:lnTo>
                  <a:lnTo>
                    <a:pt x="5617597" y="0"/>
                  </a:lnTo>
                  <a:lnTo>
                    <a:pt x="5620752" y="0"/>
                  </a:lnTo>
                  <a:lnTo>
                    <a:pt x="5623792" y="447"/>
                  </a:lnTo>
                  <a:lnTo>
                    <a:pt x="5641421" y="20402"/>
                  </a:lnTo>
                  <a:lnTo>
                    <a:pt x="5641421" y="23823"/>
                  </a:lnTo>
                  <a:lnTo>
                    <a:pt x="5641421" y="805236"/>
                  </a:lnTo>
                  <a:lnTo>
                    <a:pt x="5641421" y="808362"/>
                  </a:lnTo>
                  <a:lnTo>
                    <a:pt x="5640821" y="811345"/>
                  </a:lnTo>
                  <a:lnTo>
                    <a:pt x="5639610" y="814165"/>
                  </a:lnTo>
                  <a:lnTo>
                    <a:pt x="5638400" y="817148"/>
                  </a:lnTo>
                  <a:lnTo>
                    <a:pt x="5617597" y="829060"/>
                  </a:lnTo>
                  <a:lnTo>
                    <a:pt x="23823" y="829060"/>
                  </a:lnTo>
                  <a:lnTo>
                    <a:pt x="20659" y="828907"/>
                  </a:lnTo>
                  <a:lnTo>
                    <a:pt x="17629" y="828164"/>
                  </a:lnTo>
                  <a:lnTo>
                    <a:pt x="14703" y="826973"/>
                  </a:lnTo>
                  <a:lnTo>
                    <a:pt x="11787" y="825934"/>
                  </a:lnTo>
                  <a:lnTo>
                    <a:pt x="1810" y="814165"/>
                  </a:lnTo>
                  <a:lnTo>
                    <a:pt x="600" y="811345"/>
                  </a:lnTo>
                  <a:lnTo>
                    <a:pt x="0" y="808362"/>
                  </a:lnTo>
                  <a:lnTo>
                    <a:pt x="0" y="80523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5771558"/>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4935468"/>
            <a:ext cx="5658485" cy="2484120"/>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在</a:t>
            </a:r>
            <a:r>
              <a:rPr sz="950" b="1" u="sng" spc="25" dirty="0">
                <a:solidFill>
                  <a:srgbClr val="4183C4"/>
                </a:solidFill>
                <a:uFill>
                  <a:solidFill>
                    <a:srgbClr val="4183C4"/>
                  </a:solidFill>
                </a:uFill>
                <a:latin typeface="微软雅黑"/>
                <a:cs typeface="微软雅黑"/>
                <a:hlinkClick r:id="rId2"/>
              </a:rPr>
              <a:t>红帽</a:t>
            </a:r>
            <a:r>
              <a:rPr sz="950" b="1" spc="25" dirty="0">
                <a:solidFill>
                  <a:srgbClr val="333333"/>
                </a:solidFill>
                <a:latin typeface="微软雅黑"/>
                <a:cs typeface="微软雅黑"/>
              </a:rPr>
              <a:t>认证考试以及生产环境中，都需要把配置过的</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服务加入到开机启动项中，以确保当服务器 下次开机后</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服务依然能自动启动，并顺利地为客户端分配</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地址等信息。真心建议大家能养成</a:t>
            </a:r>
            <a:r>
              <a:rPr sz="950" b="1" spc="-125" dirty="0">
                <a:solidFill>
                  <a:srgbClr val="333333"/>
                </a:solidFill>
                <a:latin typeface="Trebuchet MS"/>
                <a:cs typeface="Trebuchet MS"/>
              </a:rPr>
              <a:t>“</a:t>
            </a:r>
            <a:r>
              <a:rPr sz="950" b="1" spc="15" dirty="0">
                <a:solidFill>
                  <a:srgbClr val="333333"/>
                </a:solidFill>
                <a:latin typeface="微软雅黑"/>
                <a:cs typeface="微软雅黑"/>
              </a:rPr>
              <a:t>配 </a:t>
            </a:r>
            <a:r>
              <a:rPr sz="950" b="1" spc="25" dirty="0">
                <a:solidFill>
                  <a:srgbClr val="333333"/>
                </a:solidFill>
                <a:latin typeface="微软雅黑"/>
                <a:cs typeface="微软雅黑"/>
              </a:rPr>
              <a:t>置好服务程序，顺手加入开机启动项</a:t>
            </a:r>
            <a:r>
              <a:rPr sz="950" b="1" spc="-125" dirty="0">
                <a:solidFill>
                  <a:srgbClr val="333333"/>
                </a:solidFill>
                <a:latin typeface="Trebuchet MS"/>
                <a:cs typeface="Trebuchet MS"/>
              </a:rPr>
              <a:t>”</a:t>
            </a:r>
            <a:r>
              <a:rPr sz="950" b="1" spc="25" dirty="0">
                <a:solidFill>
                  <a:srgbClr val="333333"/>
                </a:solidFill>
                <a:latin typeface="微软雅黑"/>
                <a:cs typeface="微软雅黑"/>
              </a:rPr>
              <a:t>的好习惯：</a:t>
            </a:r>
            <a:endParaRPr sz="950">
              <a:latin typeface="微软雅黑"/>
              <a:cs typeface="微软雅黑"/>
            </a:endParaRPr>
          </a:p>
          <a:p>
            <a:pPr>
              <a:lnSpc>
                <a:spcPct val="100000"/>
              </a:lnSpc>
              <a:spcBef>
                <a:spcPts val="45"/>
              </a:spcBef>
            </a:pPr>
            <a:endParaRPr sz="900">
              <a:latin typeface="微软雅黑"/>
              <a:cs typeface="微软雅黑"/>
            </a:endParaRPr>
          </a:p>
          <a:p>
            <a:pPr marL="136525" marR="254000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a:t>
            </a:r>
            <a:r>
              <a:rPr sz="850" spc="25" dirty="0">
                <a:solidFill>
                  <a:srgbClr val="333333"/>
                </a:solidFill>
                <a:latin typeface="Lucida Console"/>
                <a:cs typeface="Lucida Console"/>
              </a:rPr>
              <a:t>start dhcpd </a:t>
            </a:r>
            <a:r>
              <a:rPr sz="850" spc="30" dirty="0">
                <a:solidFill>
                  <a:srgbClr val="333333"/>
                </a:solidFill>
                <a:latin typeface="Lucida Console"/>
                <a:cs typeface="Lucida Console"/>
              </a:rPr>
              <a:t> [root@linuxprobe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systemctl</a:t>
            </a:r>
            <a:r>
              <a:rPr sz="850" spc="25" dirty="0">
                <a:solidFill>
                  <a:srgbClr val="333333"/>
                </a:solidFill>
                <a:latin typeface="Lucida Console"/>
                <a:cs typeface="Lucida Console"/>
              </a:rPr>
              <a:t> enable dhcpd</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Created symlink</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/etc/systemd/system/multi-user.target.wants/dhcpd.service</a:t>
            </a:r>
            <a:r>
              <a:rPr sz="850" spc="35"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36525">
              <a:lnSpc>
                <a:spcPct val="100000"/>
              </a:lnSpc>
              <a:spcBef>
                <a:spcPts val="330"/>
              </a:spcBef>
            </a:pPr>
            <a:r>
              <a:rPr sz="850" spc="30" dirty="0">
                <a:solidFill>
                  <a:srgbClr val="333333"/>
                </a:solidFill>
                <a:latin typeface="Lucida Console"/>
                <a:cs typeface="Lucida Console"/>
              </a:rPr>
              <a:t>/usr/lib/systemd/system/dhcpd.service.</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21590">
              <a:lnSpc>
                <a:spcPct val="131600"/>
              </a:lnSpc>
            </a:pPr>
            <a:r>
              <a:rPr sz="950" b="1" spc="25" dirty="0">
                <a:solidFill>
                  <a:srgbClr val="333333"/>
                </a:solidFill>
                <a:latin typeface="微软雅黑"/>
                <a:cs typeface="微软雅黑"/>
              </a:rPr>
              <a:t>把</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服务程序配置妥当之后就可以开启客户端来检验</a:t>
            </a:r>
            <a:r>
              <a:rPr sz="950" b="1" spc="55" dirty="0">
                <a:solidFill>
                  <a:srgbClr val="333333"/>
                </a:solidFill>
                <a:latin typeface="Trebuchet MS"/>
                <a:cs typeface="Trebuchet MS"/>
              </a:rPr>
              <a:t>IP</a:t>
            </a:r>
            <a:r>
              <a:rPr sz="950" b="1" spc="25" dirty="0">
                <a:solidFill>
                  <a:srgbClr val="333333"/>
                </a:solidFill>
                <a:latin typeface="微软雅黑"/>
                <a:cs typeface="微软雅黑"/>
              </a:rPr>
              <a:t>分配效果了。日常工作中</a:t>
            </a:r>
            <a:r>
              <a:rPr sz="950" b="1" spc="70" dirty="0">
                <a:solidFill>
                  <a:srgbClr val="333333"/>
                </a:solidFill>
                <a:latin typeface="Trebuchet MS"/>
                <a:cs typeface="Trebuchet MS"/>
              </a:rPr>
              <a:t>Windows</a:t>
            </a:r>
            <a:r>
              <a:rPr sz="950" b="1" spc="-65" dirty="0">
                <a:solidFill>
                  <a:srgbClr val="333333"/>
                </a:solidFill>
                <a:latin typeface="Trebuchet MS"/>
                <a:cs typeface="Trebuchet MS"/>
              </a:rPr>
              <a:t> </a:t>
            </a:r>
            <a:r>
              <a:rPr sz="950" b="1" dirty="0">
                <a:solidFill>
                  <a:srgbClr val="333333"/>
                </a:solidFill>
                <a:latin typeface="Trebuchet MS"/>
                <a:cs typeface="Trebuchet MS"/>
              </a:rPr>
              <a:t>10</a:t>
            </a:r>
            <a:r>
              <a:rPr sz="950" b="1" spc="25" dirty="0">
                <a:solidFill>
                  <a:srgbClr val="333333"/>
                </a:solidFill>
                <a:latin typeface="微软雅黑"/>
                <a:cs typeface="微软雅黑"/>
              </a:rPr>
              <a:t>是主 流桌面操作系统，所以只要确保两个主机都处于同一个网络模式内，然后像如图</a:t>
            </a:r>
            <a:r>
              <a:rPr sz="950" b="1" spc="-10" dirty="0">
                <a:solidFill>
                  <a:srgbClr val="333333"/>
                </a:solidFill>
                <a:latin typeface="Trebuchet MS"/>
                <a:cs typeface="Trebuchet MS"/>
              </a:rPr>
              <a:t>14-5</a:t>
            </a:r>
            <a:r>
              <a:rPr sz="950" b="1" spc="25" dirty="0">
                <a:solidFill>
                  <a:srgbClr val="333333"/>
                </a:solidFill>
                <a:latin typeface="微软雅黑"/>
                <a:cs typeface="微软雅黑"/>
              </a:rPr>
              <a:t>所示的方法设置 </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系统的网卡为</a:t>
            </a:r>
            <a:r>
              <a:rPr sz="950" b="1" spc="75" dirty="0">
                <a:solidFill>
                  <a:srgbClr val="333333"/>
                </a:solidFill>
                <a:latin typeface="Trebuchet MS"/>
                <a:cs typeface="Trebuchet MS"/>
              </a:rPr>
              <a:t>DHCP</a:t>
            </a:r>
            <a:r>
              <a:rPr sz="950" b="1" spc="25" dirty="0">
                <a:solidFill>
                  <a:srgbClr val="333333"/>
                </a:solidFill>
                <a:latin typeface="微软雅黑"/>
                <a:cs typeface="微软雅黑"/>
              </a:rPr>
              <a:t>模式，再稍等片刻即可自动获取到网卡信息了，如图</a:t>
            </a:r>
            <a:r>
              <a:rPr sz="950" b="1" spc="-10" dirty="0">
                <a:solidFill>
                  <a:srgbClr val="333333"/>
                </a:solidFill>
                <a:latin typeface="Trebuchet MS"/>
                <a:cs typeface="Trebuchet MS"/>
              </a:rPr>
              <a:t>14-6</a:t>
            </a:r>
            <a:r>
              <a:rPr sz="950" b="1" spc="20" dirty="0">
                <a:solidFill>
                  <a:srgbClr val="333333"/>
                </a:solidFill>
                <a:latin typeface="微软雅黑"/>
                <a:cs typeface="微软雅黑"/>
              </a:rPr>
              <a:t>所示，特别的方 </a:t>
            </a:r>
            <a:r>
              <a:rPr sz="950" b="1" spc="25" dirty="0">
                <a:solidFill>
                  <a:srgbClr val="333333"/>
                </a:solidFill>
                <a:latin typeface="微软雅黑"/>
                <a:cs typeface="微软雅黑"/>
              </a:rPr>
              <a:t>便。</a:t>
            </a:r>
            <a:endParaRPr sz="950">
              <a:latin typeface="微软雅黑"/>
              <a:cs typeface="微软雅黑"/>
            </a:endParaRPr>
          </a:p>
        </p:txBody>
      </p:sp>
      <p:sp>
        <p:nvSpPr>
          <p:cNvPr id="8" name="object 8"/>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236</a:t>
            </a:fld>
            <a:endParaRPr sz="800">
              <a:latin typeface="小哥哥网恋吗"/>
              <a:cs typeface="小哥哥网恋吗"/>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1" cy="3840296"/>
          </a:xfrm>
          <a:prstGeom prst="rect">
            <a:avLst/>
          </a:prstGeom>
        </p:spPr>
      </p:pic>
      <p:sp>
        <p:nvSpPr>
          <p:cNvPr id="3" name="object 3"/>
          <p:cNvSpPr txBox="1"/>
          <p:nvPr/>
        </p:nvSpPr>
        <p:spPr>
          <a:xfrm>
            <a:off x="946424" y="4310212"/>
            <a:ext cx="117729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14-5</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设置网卡模式</a:t>
            </a:r>
            <a:endParaRPr sz="950">
              <a:latin typeface="微软雅黑"/>
              <a:cs typeface="微软雅黑"/>
            </a:endParaRPr>
          </a:p>
        </p:txBody>
      </p:sp>
      <p:pic>
        <p:nvPicPr>
          <p:cNvPr id="4" name="object 4"/>
          <p:cNvPicPr/>
          <p:nvPr/>
        </p:nvPicPr>
        <p:blipFill>
          <a:blip r:embed="rId3" cstate="print"/>
          <a:stretch>
            <a:fillRect/>
          </a:stretch>
        </p:blipFill>
        <p:spPr>
          <a:xfrm>
            <a:off x="959124" y="4599240"/>
            <a:ext cx="5650951" cy="3783183"/>
          </a:xfrm>
          <a:prstGeom prst="rect">
            <a:avLst/>
          </a:prstGeom>
        </p:spPr>
      </p:pic>
      <p:grpSp>
        <p:nvGrpSpPr>
          <p:cNvPr id="5" name="object 5"/>
          <p:cNvGrpSpPr/>
          <p:nvPr/>
        </p:nvGrpSpPr>
        <p:grpSpPr>
          <a:xfrm>
            <a:off x="959124" y="9287683"/>
            <a:ext cx="5651500" cy="838835"/>
            <a:chOff x="959124" y="9287683"/>
            <a:chExt cx="5651500" cy="838835"/>
          </a:xfrm>
        </p:grpSpPr>
        <p:sp>
          <p:nvSpPr>
            <p:cNvPr id="6" name="object 6"/>
            <p:cNvSpPr/>
            <p:nvPr/>
          </p:nvSpPr>
          <p:spPr>
            <a:xfrm>
              <a:off x="963889" y="9292448"/>
              <a:ext cx="5641975" cy="829310"/>
            </a:xfrm>
            <a:custGeom>
              <a:avLst/>
              <a:gdLst/>
              <a:ahLst/>
              <a:cxnLst/>
              <a:rect l="l" t="t" r="r" b="b"/>
              <a:pathLst>
                <a:path w="5641975" h="829309">
                  <a:moveTo>
                    <a:pt x="5617597" y="829060"/>
                  </a:moveTo>
                  <a:lnTo>
                    <a:pt x="23823" y="829060"/>
                  </a:lnTo>
                  <a:lnTo>
                    <a:pt x="20659" y="828907"/>
                  </a:lnTo>
                  <a:lnTo>
                    <a:pt x="0" y="808209"/>
                  </a:lnTo>
                  <a:lnTo>
                    <a:pt x="0" y="805236"/>
                  </a:lnTo>
                  <a:lnTo>
                    <a:pt x="0" y="20402"/>
                  </a:lnTo>
                  <a:lnTo>
                    <a:pt x="20659" y="0"/>
                  </a:lnTo>
                  <a:lnTo>
                    <a:pt x="5620752" y="0"/>
                  </a:lnTo>
                  <a:lnTo>
                    <a:pt x="5641421" y="20402"/>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7" name="object 7"/>
            <p:cNvSpPr/>
            <p:nvPr/>
          </p:nvSpPr>
          <p:spPr>
            <a:xfrm>
              <a:off x="963889" y="9292448"/>
              <a:ext cx="5641975" cy="829310"/>
            </a:xfrm>
            <a:custGeom>
              <a:avLst/>
              <a:gdLst/>
              <a:ahLst/>
              <a:cxnLst/>
              <a:rect l="l" t="t" r="r" b="b"/>
              <a:pathLst>
                <a:path w="5641975" h="829309">
                  <a:moveTo>
                    <a:pt x="0" y="805236"/>
                  </a:moveTo>
                  <a:lnTo>
                    <a:pt x="0" y="23823"/>
                  </a:lnTo>
                  <a:lnTo>
                    <a:pt x="0" y="20402"/>
                  </a:lnTo>
                  <a:lnTo>
                    <a:pt x="600" y="17267"/>
                  </a:lnTo>
                  <a:lnTo>
                    <a:pt x="1810" y="14446"/>
                  </a:lnTo>
                  <a:lnTo>
                    <a:pt x="3020" y="11616"/>
                  </a:lnTo>
                  <a:lnTo>
                    <a:pt x="4745" y="9081"/>
                  </a:lnTo>
                  <a:lnTo>
                    <a:pt x="6975" y="6851"/>
                  </a:lnTo>
                  <a:lnTo>
                    <a:pt x="9214" y="4469"/>
                  </a:lnTo>
                  <a:lnTo>
                    <a:pt x="11787" y="2677"/>
                  </a:lnTo>
                  <a:lnTo>
                    <a:pt x="14703" y="1639"/>
                  </a:lnTo>
                  <a:lnTo>
                    <a:pt x="17629" y="590"/>
                  </a:lnTo>
                  <a:lnTo>
                    <a:pt x="20659" y="0"/>
                  </a:lnTo>
                  <a:lnTo>
                    <a:pt x="23823" y="0"/>
                  </a:lnTo>
                  <a:lnTo>
                    <a:pt x="5617597" y="0"/>
                  </a:lnTo>
                  <a:lnTo>
                    <a:pt x="5620752" y="0"/>
                  </a:lnTo>
                  <a:lnTo>
                    <a:pt x="5623792" y="590"/>
                  </a:lnTo>
                  <a:lnTo>
                    <a:pt x="5626717" y="1782"/>
                  </a:lnTo>
                  <a:lnTo>
                    <a:pt x="5629633" y="2830"/>
                  </a:lnTo>
                  <a:lnTo>
                    <a:pt x="5632206" y="4469"/>
                  </a:lnTo>
                  <a:lnTo>
                    <a:pt x="5634446" y="6851"/>
                  </a:lnTo>
                  <a:lnTo>
                    <a:pt x="5636675" y="9081"/>
                  </a:lnTo>
                  <a:lnTo>
                    <a:pt x="5638400" y="11616"/>
                  </a:lnTo>
                  <a:lnTo>
                    <a:pt x="5639610" y="14446"/>
                  </a:lnTo>
                  <a:lnTo>
                    <a:pt x="5640821" y="17267"/>
                  </a:lnTo>
                  <a:lnTo>
                    <a:pt x="5641421" y="20402"/>
                  </a:lnTo>
                  <a:lnTo>
                    <a:pt x="5641421" y="23823"/>
                  </a:lnTo>
                  <a:lnTo>
                    <a:pt x="5641421" y="805236"/>
                  </a:lnTo>
                  <a:lnTo>
                    <a:pt x="5641421" y="808209"/>
                  </a:lnTo>
                  <a:lnTo>
                    <a:pt x="5640821" y="811192"/>
                  </a:lnTo>
                  <a:lnTo>
                    <a:pt x="5639610" y="814022"/>
                  </a:lnTo>
                  <a:lnTo>
                    <a:pt x="5638400" y="816853"/>
                  </a:lnTo>
                  <a:lnTo>
                    <a:pt x="5636675" y="819378"/>
                  </a:lnTo>
                  <a:lnTo>
                    <a:pt x="5617597" y="829060"/>
                  </a:lnTo>
                  <a:lnTo>
                    <a:pt x="23823" y="829060"/>
                  </a:lnTo>
                  <a:lnTo>
                    <a:pt x="0" y="808209"/>
                  </a:lnTo>
                  <a:lnTo>
                    <a:pt x="0" y="805236"/>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9373559"/>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9" name="object 9"/>
          <p:cNvSpPr txBox="1"/>
          <p:nvPr/>
        </p:nvSpPr>
        <p:spPr>
          <a:xfrm>
            <a:off x="946424" y="8484101"/>
            <a:ext cx="5580380" cy="155384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14-6</a:t>
            </a:r>
            <a:r>
              <a:rPr sz="950" b="1" spc="-35" dirty="0">
                <a:solidFill>
                  <a:srgbClr val="333333"/>
                </a:solidFill>
                <a:latin typeface="Trebuchet MS"/>
                <a:cs typeface="Trebuchet MS"/>
              </a:rPr>
              <a:t> </a:t>
            </a:r>
            <a:r>
              <a:rPr sz="950" b="1" spc="25" dirty="0">
                <a:solidFill>
                  <a:srgbClr val="333333"/>
                </a:solidFill>
                <a:latin typeface="微软雅黑"/>
                <a:cs typeface="微软雅黑"/>
              </a:rPr>
              <a:t>自动获取到</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如果是在生产环境配置的</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服务，有可能会因为</a:t>
            </a:r>
            <a:r>
              <a:rPr sz="950" b="1" spc="75" dirty="0">
                <a:solidFill>
                  <a:srgbClr val="333333"/>
                </a:solidFill>
                <a:latin typeface="Trebuchet MS"/>
                <a:cs typeface="Trebuchet MS"/>
              </a:rPr>
              <a:t>DHCP</a:t>
            </a:r>
            <a:r>
              <a:rPr sz="950" b="1" spc="20" dirty="0">
                <a:solidFill>
                  <a:srgbClr val="333333"/>
                </a:solidFill>
                <a:latin typeface="微软雅黑"/>
                <a:cs typeface="微软雅黑"/>
              </a:rPr>
              <a:t>协议没有被防火墙放行而实验失败，则执行 </a:t>
            </a:r>
            <a:r>
              <a:rPr sz="950" b="1" spc="25" dirty="0">
                <a:solidFill>
                  <a:srgbClr val="333333"/>
                </a:solidFill>
                <a:latin typeface="微软雅黑"/>
                <a:cs typeface="微软雅黑"/>
              </a:rPr>
              <a:t>下面</a:t>
            </a:r>
            <a:r>
              <a:rPr sz="950" b="1" u="sng" spc="25" dirty="0">
                <a:solidFill>
                  <a:srgbClr val="4183C4"/>
                </a:solidFill>
                <a:uFill>
                  <a:solidFill>
                    <a:srgbClr val="4183C4"/>
                  </a:solidFill>
                </a:uFill>
                <a:latin typeface="微软雅黑"/>
                <a:cs typeface="微软雅黑"/>
                <a:hlinkClick r:id="rId4"/>
              </a:rPr>
              <a:t>命令</a:t>
            </a:r>
            <a:r>
              <a:rPr sz="950" b="1" spc="25" dirty="0">
                <a:solidFill>
                  <a:srgbClr val="333333"/>
                </a:solidFill>
                <a:latin typeface="微软雅黑"/>
                <a:cs typeface="微软雅黑"/>
              </a:rPr>
              <a:t>即可：</a:t>
            </a:r>
            <a:endParaRPr sz="950">
              <a:latin typeface="微软雅黑"/>
              <a:cs typeface="微软雅黑"/>
            </a:endParaRPr>
          </a:p>
          <a:p>
            <a:pPr>
              <a:lnSpc>
                <a:spcPct val="100000"/>
              </a:lnSpc>
              <a:spcBef>
                <a:spcPts val="45"/>
              </a:spcBef>
            </a:pPr>
            <a:endParaRPr sz="900">
              <a:latin typeface="微软雅黑"/>
              <a:cs typeface="微软雅黑"/>
            </a:endParaRPr>
          </a:p>
          <a:p>
            <a:pPr marL="136525" marR="3429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--zone=public --permanent --add-service=dhcp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marL="136525" marR="252920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--reload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p:txBody>
      </p:sp>
      <p:sp>
        <p:nvSpPr>
          <p:cNvPr id="11" name="object 11"/>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237</a:t>
            </a:fld>
            <a:endParaRPr sz="800">
              <a:latin typeface="小哥哥网恋吗"/>
              <a:cs typeface="小哥哥网恋吗"/>
            </a:endParaRPr>
          </a:p>
        </p:txBody>
      </p:sp>
      <p:sp>
        <p:nvSpPr>
          <p:cNvPr id="10" name="object 1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1014" y="332691"/>
            <a:ext cx="5758815" cy="2255520"/>
          </a:xfrm>
          <a:prstGeom prst="rect">
            <a:avLst/>
          </a:prstGeom>
        </p:spPr>
        <p:txBody>
          <a:bodyPr vert="horz" wrap="square" lIns="0" tIns="12065" rIns="0" bIns="0" rtlCol="0">
            <a:spAutoFit/>
          </a:bodyPr>
          <a:lstStyle/>
          <a:p>
            <a:pPr marL="38100" marR="30480">
              <a:lnSpc>
                <a:spcPct val="131600"/>
              </a:lnSpc>
              <a:spcBef>
                <a:spcPts val="95"/>
              </a:spcBef>
            </a:pPr>
            <a:r>
              <a:rPr sz="950" b="1" spc="25" dirty="0">
                <a:solidFill>
                  <a:srgbClr val="333333"/>
                </a:solidFill>
                <a:latin typeface="微软雅黑"/>
                <a:cs typeface="微软雅黑"/>
              </a:rPr>
              <a:t>在正常情况下，</a:t>
            </a: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协议的运作会经历四个过程</a:t>
            </a:r>
            <a:r>
              <a:rPr sz="950" b="1" spc="275" dirty="0">
                <a:solidFill>
                  <a:srgbClr val="333333"/>
                </a:solidFill>
                <a:latin typeface="Trebuchet MS"/>
                <a:cs typeface="Trebuchet MS"/>
              </a:rPr>
              <a:t>——</a:t>
            </a:r>
            <a:r>
              <a:rPr sz="950" b="1" spc="25" dirty="0">
                <a:solidFill>
                  <a:srgbClr val="333333"/>
                </a:solidFill>
                <a:latin typeface="微软雅黑"/>
                <a:cs typeface="微软雅黑"/>
              </a:rPr>
              <a:t>请求、提供、选择和确认。当客户端顺利获得</a:t>
            </a:r>
            <a:r>
              <a:rPr sz="950" b="1" spc="-229" dirty="0">
                <a:solidFill>
                  <a:srgbClr val="333333"/>
                </a:solidFill>
                <a:latin typeface="微软雅黑"/>
                <a:cs typeface="微软雅黑"/>
              </a:rPr>
              <a:t>一</a:t>
            </a:r>
            <a:r>
              <a:rPr sz="1200" baseline="34722" dirty="0">
                <a:latin typeface="小哥哥网恋吗"/>
                <a:cs typeface="小哥哥网恋吗"/>
              </a:rPr>
              <a:t>5/20 </a:t>
            </a:r>
            <a:r>
              <a:rPr sz="950" b="1" spc="25" dirty="0">
                <a:solidFill>
                  <a:srgbClr val="333333"/>
                </a:solidFill>
                <a:latin typeface="微软雅黑"/>
                <a:cs typeface="微软雅黑"/>
              </a:rPr>
              <a:t>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地址及相关网卡信息后，就会发送一个</a:t>
            </a:r>
            <a:r>
              <a:rPr sz="950" b="1" spc="60" dirty="0">
                <a:solidFill>
                  <a:srgbClr val="333333"/>
                </a:solidFill>
                <a:latin typeface="Trebuchet MS"/>
                <a:cs typeface="Trebuchet MS"/>
              </a:rPr>
              <a:t>ARP</a:t>
            </a:r>
            <a:r>
              <a:rPr sz="950" b="1" spc="25" dirty="0">
                <a:solidFill>
                  <a:srgbClr val="333333"/>
                </a:solidFill>
                <a:latin typeface="微软雅黑"/>
                <a:cs typeface="微软雅黑"/>
              </a:rPr>
              <a:t>请求给服务器，不会重复的领取</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地址，并且在</a:t>
            </a:r>
            <a:r>
              <a:rPr sz="950" b="1" spc="55" dirty="0">
                <a:solidFill>
                  <a:srgbClr val="333333"/>
                </a:solidFill>
                <a:latin typeface="Trebuchet MS"/>
                <a:cs typeface="Trebuchet MS"/>
              </a:rPr>
              <a:t>dhcpd </a:t>
            </a:r>
            <a:r>
              <a:rPr sz="950" b="1" spc="60" dirty="0">
                <a:solidFill>
                  <a:srgbClr val="333333"/>
                </a:solidFill>
                <a:latin typeface="Trebuchet MS"/>
                <a:cs typeface="Trebuchet MS"/>
              </a:rPr>
              <a:t> </a:t>
            </a:r>
            <a:r>
              <a:rPr sz="950" b="1" spc="25" dirty="0">
                <a:solidFill>
                  <a:srgbClr val="333333"/>
                </a:solidFill>
                <a:latin typeface="微软雅黑"/>
                <a:cs typeface="微软雅黑"/>
              </a:rPr>
              <a:t>服务程序收到这条信息后，也会再把这个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地址分配给其他主机，从根源上避免了</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地址冲突的情况。</a:t>
            </a:r>
            <a:endParaRPr sz="950">
              <a:latin typeface="微软雅黑"/>
              <a:cs typeface="微软雅黑"/>
            </a:endParaRPr>
          </a:p>
          <a:p>
            <a:pPr>
              <a:lnSpc>
                <a:spcPct val="100000"/>
              </a:lnSpc>
              <a:spcBef>
                <a:spcPts val="60"/>
              </a:spcBef>
            </a:pPr>
            <a:endParaRPr sz="650">
              <a:latin typeface="微软雅黑"/>
              <a:cs typeface="微软雅黑"/>
            </a:endParaRPr>
          </a:p>
          <a:p>
            <a:pPr marL="38100">
              <a:lnSpc>
                <a:spcPct val="100000"/>
              </a:lnSpc>
            </a:pPr>
            <a:r>
              <a:rPr sz="950" b="1" spc="-20" dirty="0">
                <a:solidFill>
                  <a:srgbClr val="333333"/>
                </a:solidFill>
                <a:latin typeface="Trebuchet MS"/>
                <a:cs typeface="Trebuchet MS"/>
              </a:rPr>
              <a:t>14.4</a:t>
            </a:r>
            <a:r>
              <a:rPr sz="950" b="1" spc="-35" dirty="0">
                <a:solidFill>
                  <a:srgbClr val="333333"/>
                </a:solidFill>
                <a:latin typeface="Trebuchet MS"/>
                <a:cs typeface="Trebuchet MS"/>
              </a:rPr>
              <a:t> </a:t>
            </a:r>
            <a:r>
              <a:rPr sz="950" b="1" spc="25" dirty="0">
                <a:solidFill>
                  <a:srgbClr val="333333"/>
                </a:solidFill>
                <a:latin typeface="微软雅黑"/>
                <a:cs typeface="微软雅黑"/>
              </a:rPr>
              <a:t>分配固定</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marL="38100" marR="134620">
              <a:lnSpc>
                <a:spcPct val="131600"/>
              </a:lnSpc>
              <a:spcBef>
                <a:spcPts val="900"/>
              </a:spcBef>
            </a:pPr>
            <a:r>
              <a:rPr sz="950" b="1" spc="25" dirty="0">
                <a:solidFill>
                  <a:srgbClr val="333333"/>
                </a:solidFill>
                <a:latin typeface="微软雅黑"/>
                <a:cs typeface="微软雅黑"/>
              </a:rPr>
              <a:t>在</a:t>
            </a: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协议中有个术语是</a:t>
            </a:r>
            <a:r>
              <a:rPr sz="950" b="1" spc="-125" dirty="0">
                <a:solidFill>
                  <a:srgbClr val="333333"/>
                </a:solidFill>
                <a:latin typeface="Trebuchet MS"/>
                <a:cs typeface="Trebuchet MS"/>
              </a:rPr>
              <a:t>“</a:t>
            </a:r>
            <a:r>
              <a:rPr sz="950" b="1" spc="25" dirty="0">
                <a:solidFill>
                  <a:srgbClr val="333333"/>
                </a:solidFill>
                <a:latin typeface="微软雅黑"/>
                <a:cs typeface="微软雅黑"/>
              </a:rPr>
              <a:t>预约</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它用来确保局域网中特定的设备总是获取到固定的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地址。换句话 说，就是</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服务程序会把某个</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地址私藏下来，只将其用于相匹配的特定设备。有点像高档餐厅的 </a:t>
            </a:r>
            <a:r>
              <a:rPr sz="950" b="1" spc="25" dirty="0">
                <a:solidFill>
                  <a:srgbClr val="333333"/>
                </a:solidFill>
                <a:latin typeface="微软雅黑"/>
                <a:cs typeface="微软雅黑"/>
              </a:rPr>
              <a:t>预定服务，虽然客人还没有到场，但是桌子上会放个小牌子写着已预定。</a:t>
            </a:r>
            <a:endParaRPr sz="950">
              <a:latin typeface="微软雅黑"/>
              <a:cs typeface="微软雅黑"/>
            </a:endParaRPr>
          </a:p>
          <a:p>
            <a:pPr marL="38100" marR="109855" algn="just">
              <a:lnSpc>
                <a:spcPct val="131600"/>
              </a:lnSpc>
              <a:spcBef>
                <a:spcPts val="755"/>
              </a:spcBef>
            </a:pPr>
            <a:r>
              <a:rPr sz="950" b="1" spc="25" dirty="0">
                <a:solidFill>
                  <a:srgbClr val="333333"/>
                </a:solidFill>
                <a:latin typeface="微软雅黑"/>
                <a:cs typeface="微软雅黑"/>
              </a:rPr>
              <a:t>要想把某个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地址与某台主机进行绑定，就需要用到这台主机的</a:t>
            </a:r>
            <a:r>
              <a:rPr sz="950" b="1" spc="105" dirty="0">
                <a:solidFill>
                  <a:srgbClr val="333333"/>
                </a:solidFill>
                <a:latin typeface="Trebuchet MS"/>
                <a:cs typeface="Trebuchet MS"/>
              </a:rPr>
              <a:t>MAC</a:t>
            </a:r>
            <a:r>
              <a:rPr sz="950" b="1" spc="20" dirty="0">
                <a:solidFill>
                  <a:srgbClr val="333333"/>
                </a:solidFill>
                <a:latin typeface="微软雅黑"/>
                <a:cs typeface="微软雅黑"/>
              </a:rPr>
              <a:t>地址。即网卡上面的一串独立的标 </a:t>
            </a:r>
            <a:r>
              <a:rPr sz="950" b="1" spc="25" dirty="0">
                <a:solidFill>
                  <a:srgbClr val="333333"/>
                </a:solidFill>
                <a:latin typeface="微软雅黑"/>
                <a:cs typeface="微软雅黑"/>
              </a:rPr>
              <a:t>识符，具备唯一性，因此不会存在冲突的情况。</a:t>
            </a:r>
            <a:r>
              <a:rPr sz="950" b="1" spc="105" dirty="0">
                <a:solidFill>
                  <a:srgbClr val="333333"/>
                </a:solidFill>
                <a:latin typeface="Trebuchet MS"/>
                <a:cs typeface="Trebuchet MS"/>
              </a:rPr>
              <a:t>MAC</a:t>
            </a:r>
            <a:r>
              <a:rPr sz="950" b="1" spc="25" dirty="0">
                <a:solidFill>
                  <a:srgbClr val="333333"/>
                </a:solidFill>
                <a:latin typeface="微软雅黑"/>
                <a:cs typeface="微软雅黑"/>
              </a:rPr>
              <a:t>地址在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系统中查看到的样子如图</a:t>
            </a:r>
            <a:r>
              <a:rPr sz="950" b="1" spc="-10" dirty="0">
                <a:solidFill>
                  <a:srgbClr val="333333"/>
                </a:solidFill>
                <a:latin typeface="Trebuchet MS"/>
                <a:cs typeface="Trebuchet MS"/>
              </a:rPr>
              <a:t>14-7</a:t>
            </a:r>
            <a:r>
              <a:rPr sz="950" b="1" spc="25" dirty="0">
                <a:solidFill>
                  <a:srgbClr val="333333"/>
                </a:solidFill>
                <a:latin typeface="微软雅黑"/>
                <a:cs typeface="微软雅黑"/>
              </a:rPr>
              <a:t>所示， </a:t>
            </a:r>
            <a:r>
              <a:rPr sz="950" b="1" spc="-275" dirty="0">
                <a:solidFill>
                  <a:srgbClr val="333333"/>
                </a:solidFill>
                <a:latin typeface="微软雅黑"/>
                <a:cs typeface="微软雅黑"/>
              </a:rPr>
              <a:t> </a:t>
            </a:r>
            <a:r>
              <a:rPr sz="950" b="1" spc="25" dirty="0">
                <a:solidFill>
                  <a:srgbClr val="333333"/>
                </a:solidFill>
                <a:latin typeface="微软雅黑"/>
                <a:cs typeface="微软雅黑"/>
              </a:rPr>
              <a:t>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系统中查看到的样子如图</a:t>
            </a:r>
            <a:r>
              <a:rPr sz="950" b="1" spc="-10" dirty="0">
                <a:solidFill>
                  <a:srgbClr val="333333"/>
                </a:solidFill>
                <a:latin typeface="Trebuchet MS"/>
                <a:cs typeface="Trebuchet MS"/>
              </a:rPr>
              <a:t>14-8</a:t>
            </a:r>
            <a:r>
              <a:rPr sz="950" b="1" spc="25" dirty="0">
                <a:solidFill>
                  <a:srgbClr val="333333"/>
                </a:solidFill>
                <a:latin typeface="微软雅黑"/>
                <a:cs typeface="微软雅黑"/>
              </a:rPr>
              <a:t>所示。</a:t>
            </a:r>
            <a:endParaRPr sz="950">
              <a:latin typeface="微软雅黑"/>
              <a:cs typeface="微软雅黑"/>
            </a:endParaRPr>
          </a:p>
        </p:txBody>
      </p:sp>
      <p:pic>
        <p:nvPicPr>
          <p:cNvPr id="3" name="object 3"/>
          <p:cNvPicPr/>
          <p:nvPr/>
        </p:nvPicPr>
        <p:blipFill>
          <a:blip r:embed="rId2" cstate="print"/>
          <a:stretch>
            <a:fillRect/>
          </a:stretch>
        </p:blipFill>
        <p:spPr>
          <a:xfrm>
            <a:off x="959124" y="2598038"/>
            <a:ext cx="5650951" cy="1305531"/>
          </a:xfrm>
          <a:prstGeom prst="rect">
            <a:avLst/>
          </a:prstGeom>
        </p:spPr>
      </p:pic>
      <p:sp>
        <p:nvSpPr>
          <p:cNvPr id="4" name="object 4"/>
          <p:cNvSpPr txBox="1"/>
          <p:nvPr/>
        </p:nvSpPr>
        <p:spPr>
          <a:xfrm>
            <a:off x="946424" y="4014859"/>
            <a:ext cx="229616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14-7</a:t>
            </a:r>
            <a:r>
              <a:rPr sz="950" b="1" spc="-35" dirty="0">
                <a:solidFill>
                  <a:srgbClr val="333333"/>
                </a:solidFill>
                <a:latin typeface="Trebuchet MS"/>
                <a:cs typeface="Trebuchet MS"/>
              </a:rPr>
              <a:t> </a:t>
            </a:r>
            <a:r>
              <a:rPr sz="950" b="1" spc="25" dirty="0">
                <a:solidFill>
                  <a:srgbClr val="333333"/>
                </a:solidFill>
                <a:latin typeface="微软雅黑"/>
                <a:cs typeface="微软雅黑"/>
              </a:rPr>
              <a:t>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系统中查看网卡</a:t>
            </a:r>
            <a:r>
              <a:rPr sz="950" b="1" spc="105" dirty="0">
                <a:solidFill>
                  <a:srgbClr val="333333"/>
                </a:solidFill>
                <a:latin typeface="Trebuchet MS"/>
                <a:cs typeface="Trebuchet MS"/>
              </a:rPr>
              <a:t>MAC</a:t>
            </a:r>
            <a:r>
              <a:rPr sz="950" b="1" spc="25" dirty="0">
                <a:solidFill>
                  <a:srgbClr val="333333"/>
                </a:solidFill>
                <a:latin typeface="微软雅黑"/>
                <a:cs typeface="微软雅黑"/>
              </a:rPr>
              <a:t>地址</a:t>
            </a:r>
            <a:endParaRPr sz="950">
              <a:latin typeface="微软雅黑"/>
              <a:cs typeface="微软雅黑"/>
            </a:endParaRPr>
          </a:p>
        </p:txBody>
      </p:sp>
      <p:pic>
        <p:nvPicPr>
          <p:cNvPr id="5" name="object 5"/>
          <p:cNvPicPr/>
          <p:nvPr/>
        </p:nvPicPr>
        <p:blipFill>
          <a:blip r:embed="rId3" cstate="print"/>
          <a:stretch>
            <a:fillRect/>
          </a:stretch>
        </p:blipFill>
        <p:spPr>
          <a:xfrm>
            <a:off x="959124" y="4294441"/>
            <a:ext cx="4021418" cy="5365068"/>
          </a:xfrm>
          <a:prstGeom prst="rect">
            <a:avLst/>
          </a:prstGeom>
        </p:spPr>
      </p:pic>
      <p:sp>
        <p:nvSpPr>
          <p:cNvPr id="6" name="object 6"/>
          <p:cNvSpPr txBox="1"/>
          <p:nvPr/>
        </p:nvSpPr>
        <p:spPr>
          <a:xfrm>
            <a:off x="946424" y="9770633"/>
            <a:ext cx="251523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14-8</a:t>
            </a:r>
            <a:r>
              <a:rPr sz="950" b="1" spc="-35" dirty="0">
                <a:solidFill>
                  <a:srgbClr val="333333"/>
                </a:solidFill>
                <a:latin typeface="Trebuchet MS"/>
                <a:cs typeface="Trebuchet MS"/>
              </a:rPr>
              <a:t> </a:t>
            </a:r>
            <a:r>
              <a:rPr sz="950" b="1" spc="25" dirty="0">
                <a:solidFill>
                  <a:srgbClr val="333333"/>
                </a:solidFill>
                <a:latin typeface="微软雅黑"/>
                <a:cs typeface="微软雅黑"/>
              </a:rPr>
              <a:t>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系统中查看网卡</a:t>
            </a:r>
            <a:r>
              <a:rPr sz="950" b="1" spc="105" dirty="0">
                <a:solidFill>
                  <a:srgbClr val="333333"/>
                </a:solidFill>
                <a:latin typeface="Trebuchet MS"/>
                <a:cs typeface="Trebuchet MS"/>
              </a:rPr>
              <a:t>MAC</a:t>
            </a:r>
            <a:r>
              <a:rPr sz="950" b="1" spc="25" dirty="0">
                <a:solidFill>
                  <a:srgbClr val="333333"/>
                </a:solidFill>
                <a:latin typeface="微软雅黑"/>
                <a:cs typeface="微软雅黑"/>
              </a:rPr>
              <a:t>地址</a:t>
            </a:r>
            <a:endParaRPr sz="950">
              <a:latin typeface="微软雅黑"/>
              <a:cs typeface="微软雅黑"/>
            </a:endParaRPr>
          </a:p>
        </p:txBody>
      </p:sp>
      <p:sp>
        <p:nvSpPr>
          <p:cNvPr id="7" name="object 7"/>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238</a:t>
            </a:fld>
            <a:endParaRPr sz="800">
              <a:latin typeface="小哥哥网恋吗"/>
              <a:cs typeface="小哥哥网恋吗"/>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901893"/>
          <a:ext cx="5655945" cy="1257300"/>
        </p:xfrm>
        <a:graphic>
          <a:graphicData uri="http://schemas.openxmlformats.org/drawingml/2006/table">
            <a:tbl>
              <a:tblPr firstRow="1" bandRow="1">
                <a:tableStyleId>{2D5ABB26-0587-4C30-8999-92F81FD0307C}</a:tableStyleId>
              </a:tblPr>
              <a:tblGrid>
                <a:gridCol w="1305560">
                  <a:extLst>
                    <a:ext uri="{9D8B030D-6E8A-4147-A177-3AD203B41FA5}">
                      <a16:colId xmlns:a16="http://schemas.microsoft.com/office/drawing/2014/main" val="20000"/>
                    </a:ext>
                  </a:extLst>
                </a:gridCol>
                <a:gridCol w="1191260">
                  <a:extLst>
                    <a:ext uri="{9D8B030D-6E8A-4147-A177-3AD203B41FA5}">
                      <a16:colId xmlns:a16="http://schemas.microsoft.com/office/drawing/2014/main" val="20001"/>
                    </a:ext>
                  </a:extLst>
                </a:gridCol>
                <a:gridCol w="1305559">
                  <a:extLst>
                    <a:ext uri="{9D8B030D-6E8A-4147-A177-3AD203B41FA5}">
                      <a16:colId xmlns:a16="http://schemas.microsoft.com/office/drawing/2014/main" val="20002"/>
                    </a:ext>
                  </a:extLst>
                </a:gridCol>
                <a:gridCol w="1496060">
                  <a:extLst>
                    <a:ext uri="{9D8B030D-6E8A-4147-A177-3AD203B41FA5}">
                      <a16:colId xmlns:a16="http://schemas.microsoft.com/office/drawing/2014/main" val="20003"/>
                    </a:ext>
                  </a:extLst>
                </a:gridCol>
                <a:gridCol w="342900">
                  <a:extLst>
                    <a:ext uri="{9D8B030D-6E8A-4147-A177-3AD203B41FA5}">
                      <a16:colId xmlns:a16="http://schemas.microsoft.com/office/drawing/2014/main" val="20004"/>
                    </a:ext>
                  </a:extLst>
                </a:gridCol>
              </a:tblGrid>
              <a:tr h="314325">
                <a:tc>
                  <a:txBody>
                    <a:bodyPr/>
                    <a:lstStyle/>
                    <a:p>
                      <a:pPr marL="128270">
                        <a:lnSpc>
                          <a:spcPct val="100000"/>
                        </a:lnSpc>
                        <a:spcBef>
                          <a:spcPts val="660"/>
                        </a:spcBef>
                      </a:pPr>
                      <a:r>
                        <a:rPr sz="950" b="1" spc="65" dirty="0">
                          <a:solidFill>
                            <a:srgbClr val="333333"/>
                          </a:solidFill>
                          <a:latin typeface="Trebuchet MS"/>
                          <a:cs typeface="Trebuchet MS"/>
                        </a:rPr>
                        <a:t>host</a:t>
                      </a:r>
                      <a:r>
                        <a:rPr sz="950" b="1" spc="-65" dirty="0">
                          <a:solidFill>
                            <a:srgbClr val="333333"/>
                          </a:solidFill>
                          <a:latin typeface="Trebuchet MS"/>
                          <a:cs typeface="Trebuchet MS"/>
                        </a:rPr>
                        <a:t> </a:t>
                      </a:r>
                      <a:r>
                        <a:rPr sz="950" b="1" spc="25" dirty="0">
                          <a:solidFill>
                            <a:srgbClr val="333333"/>
                          </a:solidFill>
                          <a:latin typeface="微软雅黑"/>
                          <a:cs typeface="微软雅黑"/>
                        </a:rPr>
                        <a:t>主机名称</a:t>
                      </a:r>
                      <a:r>
                        <a:rPr sz="950" b="1" spc="-55" dirty="0">
                          <a:solidFill>
                            <a:srgbClr val="333333"/>
                          </a:solidFill>
                          <a:latin typeface="微软雅黑"/>
                          <a:cs typeface="微软雅黑"/>
                        </a:rPr>
                        <a:t> </a:t>
                      </a:r>
                      <a:r>
                        <a:rPr sz="950" b="1" spc="-3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45" dirty="0">
                          <a:solidFill>
                            <a:srgbClr val="333333"/>
                          </a:solidFill>
                          <a:latin typeface="Trebuchet MS"/>
                          <a:cs typeface="Trebuchet MS"/>
                        </a:rPr>
                        <a:t>hardware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ethernet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该主机的</a:t>
                      </a:r>
                      <a:r>
                        <a:rPr sz="950" dirty="0">
                          <a:solidFill>
                            <a:srgbClr val="333333"/>
                          </a:solidFill>
                          <a:latin typeface="Trebuchet MS"/>
                          <a:cs typeface="Trebuchet MS"/>
                        </a:rPr>
                        <a:t>MAC</a:t>
                      </a:r>
                      <a:r>
                        <a:rPr sz="950" dirty="0">
                          <a:solidFill>
                            <a:srgbClr val="333333"/>
                          </a:solidFill>
                          <a:latin typeface="微软雅黑"/>
                          <a:cs typeface="微软雅黑"/>
                        </a:rPr>
                        <a:t>地址</a:t>
                      </a: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30" dirty="0">
                          <a:solidFill>
                            <a:srgbClr val="333333"/>
                          </a:solidFill>
                          <a:latin typeface="Trebuchet MS"/>
                          <a:cs typeface="Trebuchet MS"/>
                        </a:rPr>
                        <a:t>fixed-address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欲指定的</a:t>
                      </a:r>
                      <a:r>
                        <a:rPr sz="950" dirty="0">
                          <a:solidFill>
                            <a:srgbClr val="333333"/>
                          </a:solidFill>
                          <a:latin typeface="Trebuchet MS"/>
                          <a:cs typeface="Trebuchet MS"/>
                        </a:rPr>
                        <a:t>IP</a:t>
                      </a:r>
                      <a:r>
                        <a:rPr sz="950" dirty="0">
                          <a:solidFill>
                            <a:srgbClr val="333333"/>
                          </a:solidFill>
                          <a:latin typeface="微软雅黑"/>
                          <a:cs typeface="微软雅黑"/>
                        </a:rPr>
                        <a:t>地址</a:t>
                      </a: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bl>
          </a:graphicData>
        </a:graphic>
      </p:graphicFrame>
      <p:sp>
        <p:nvSpPr>
          <p:cNvPr id="3" name="object 3"/>
          <p:cNvSpPr txBox="1"/>
          <p:nvPr/>
        </p:nvSpPr>
        <p:spPr>
          <a:xfrm>
            <a:off x="921033" y="332789"/>
            <a:ext cx="5758815" cy="407034"/>
          </a:xfrm>
          <a:prstGeom prst="rect">
            <a:avLst/>
          </a:prstGeom>
        </p:spPr>
        <p:txBody>
          <a:bodyPr vert="horz" wrap="square" lIns="0" tIns="12065" rIns="0" bIns="0" rtlCol="0">
            <a:spAutoFit/>
          </a:bodyPr>
          <a:lstStyle/>
          <a:p>
            <a:pPr marL="38100" marR="30480">
              <a:lnSpc>
                <a:spcPct val="131600"/>
              </a:lnSpc>
              <a:spcBef>
                <a:spcPts val="95"/>
              </a:spcBef>
            </a:pPr>
            <a:r>
              <a:rPr sz="950" b="1" spc="25" dirty="0">
                <a:solidFill>
                  <a:srgbClr val="333333"/>
                </a:solidFill>
                <a:latin typeface="微软雅黑"/>
                <a:cs typeface="微软雅黑"/>
              </a:rPr>
              <a:t>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系统或</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系统中，都可以通过查看网卡的状态来获知主机的</a:t>
            </a:r>
            <a:r>
              <a:rPr sz="950" b="1" spc="105" dirty="0">
                <a:solidFill>
                  <a:srgbClr val="333333"/>
                </a:solidFill>
                <a:latin typeface="Trebuchet MS"/>
                <a:cs typeface="Trebuchet MS"/>
              </a:rPr>
              <a:t>MAC</a:t>
            </a:r>
            <a:r>
              <a:rPr sz="950" b="1" spc="25" dirty="0">
                <a:solidFill>
                  <a:srgbClr val="333333"/>
                </a:solidFill>
                <a:latin typeface="微软雅黑"/>
                <a:cs typeface="微软雅黑"/>
              </a:rPr>
              <a:t>地址。在</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a:t>
            </a:r>
            <a:r>
              <a:rPr sz="950" b="1" spc="-100" dirty="0">
                <a:solidFill>
                  <a:srgbClr val="333333"/>
                </a:solidFill>
                <a:latin typeface="微软雅黑"/>
                <a:cs typeface="微软雅黑"/>
              </a:rPr>
              <a:t>务</a:t>
            </a:r>
            <a:r>
              <a:rPr sz="1200" baseline="34722" dirty="0">
                <a:latin typeface="小哥哥网恋吗"/>
                <a:cs typeface="小哥哥网恋吗"/>
              </a:rPr>
              <a:t>5/20 </a:t>
            </a:r>
            <a:r>
              <a:rPr sz="950" b="1" spc="25" dirty="0">
                <a:solidFill>
                  <a:srgbClr val="333333"/>
                </a:solidFill>
                <a:latin typeface="微软雅黑"/>
                <a:cs typeface="微软雅黑"/>
              </a:rPr>
              <a:t>程序的配置文件中，按照如下格式将</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地址与</a:t>
            </a:r>
            <a:r>
              <a:rPr sz="950" b="1" spc="105" dirty="0">
                <a:solidFill>
                  <a:srgbClr val="333333"/>
                </a:solidFill>
                <a:latin typeface="Trebuchet MS"/>
                <a:cs typeface="Trebuchet MS"/>
              </a:rPr>
              <a:t>MAC</a:t>
            </a:r>
            <a:r>
              <a:rPr sz="950" b="1" spc="25" dirty="0">
                <a:solidFill>
                  <a:srgbClr val="333333"/>
                </a:solidFill>
                <a:latin typeface="微软雅黑"/>
                <a:cs typeface="微软雅黑"/>
              </a:rPr>
              <a:t>地址进行绑定。</a:t>
            </a:r>
            <a:endParaRPr sz="950">
              <a:latin typeface="微软雅黑"/>
              <a:cs typeface="微软雅黑"/>
            </a:endParaRPr>
          </a:p>
        </p:txBody>
      </p:sp>
      <p:grpSp>
        <p:nvGrpSpPr>
          <p:cNvPr id="4" name="object 4"/>
          <p:cNvGrpSpPr/>
          <p:nvPr/>
        </p:nvGrpSpPr>
        <p:grpSpPr>
          <a:xfrm>
            <a:off x="959124" y="3512968"/>
            <a:ext cx="5651500" cy="1525270"/>
            <a:chOff x="959124" y="3512968"/>
            <a:chExt cx="5651500" cy="1525270"/>
          </a:xfrm>
        </p:grpSpPr>
        <p:sp>
          <p:nvSpPr>
            <p:cNvPr id="5" name="object 5"/>
            <p:cNvSpPr/>
            <p:nvPr/>
          </p:nvSpPr>
          <p:spPr>
            <a:xfrm>
              <a:off x="963889" y="3517733"/>
              <a:ext cx="5641975" cy="1515745"/>
            </a:xfrm>
            <a:custGeom>
              <a:avLst/>
              <a:gdLst/>
              <a:ahLst/>
              <a:cxnLst/>
              <a:rect l="l" t="t" r="r" b="b"/>
              <a:pathLst>
                <a:path w="5641975" h="1515745">
                  <a:moveTo>
                    <a:pt x="5617597" y="1515179"/>
                  </a:moveTo>
                  <a:lnTo>
                    <a:pt x="23823" y="1515179"/>
                  </a:lnTo>
                  <a:lnTo>
                    <a:pt x="20659" y="1515026"/>
                  </a:lnTo>
                  <a:lnTo>
                    <a:pt x="0" y="1494328"/>
                  </a:lnTo>
                  <a:lnTo>
                    <a:pt x="0" y="1491355"/>
                  </a:lnTo>
                  <a:lnTo>
                    <a:pt x="0" y="20402"/>
                  </a:lnTo>
                  <a:lnTo>
                    <a:pt x="20659" y="0"/>
                  </a:lnTo>
                  <a:lnTo>
                    <a:pt x="5620752" y="0"/>
                  </a:lnTo>
                  <a:lnTo>
                    <a:pt x="5641421" y="20402"/>
                  </a:lnTo>
                  <a:lnTo>
                    <a:pt x="5641421" y="1494328"/>
                  </a:lnTo>
                  <a:lnTo>
                    <a:pt x="5620752" y="1515026"/>
                  </a:lnTo>
                  <a:lnTo>
                    <a:pt x="5617597" y="1515179"/>
                  </a:lnTo>
                  <a:close/>
                </a:path>
              </a:pathLst>
            </a:custGeom>
            <a:solidFill>
              <a:srgbClr val="F8F8F8"/>
            </a:solidFill>
          </p:spPr>
          <p:txBody>
            <a:bodyPr wrap="square" lIns="0" tIns="0" rIns="0" bIns="0" rtlCol="0"/>
            <a:lstStyle/>
            <a:p>
              <a:endParaRPr/>
            </a:p>
          </p:txBody>
        </p:sp>
        <p:sp>
          <p:nvSpPr>
            <p:cNvPr id="6" name="object 6"/>
            <p:cNvSpPr/>
            <p:nvPr/>
          </p:nvSpPr>
          <p:spPr>
            <a:xfrm>
              <a:off x="963889" y="3517733"/>
              <a:ext cx="5641975" cy="1515745"/>
            </a:xfrm>
            <a:custGeom>
              <a:avLst/>
              <a:gdLst/>
              <a:ahLst/>
              <a:cxnLst/>
              <a:rect l="l" t="t" r="r" b="b"/>
              <a:pathLst>
                <a:path w="5641975" h="1515745">
                  <a:moveTo>
                    <a:pt x="0" y="1491355"/>
                  </a:moveTo>
                  <a:lnTo>
                    <a:pt x="0" y="23823"/>
                  </a:lnTo>
                  <a:lnTo>
                    <a:pt x="0" y="20402"/>
                  </a:lnTo>
                  <a:lnTo>
                    <a:pt x="600" y="17276"/>
                  </a:lnTo>
                  <a:lnTo>
                    <a:pt x="1810" y="14294"/>
                  </a:lnTo>
                  <a:lnTo>
                    <a:pt x="3020" y="11320"/>
                  </a:lnTo>
                  <a:lnTo>
                    <a:pt x="4745" y="8786"/>
                  </a:lnTo>
                  <a:lnTo>
                    <a:pt x="6975" y="6699"/>
                  </a:lnTo>
                  <a:lnTo>
                    <a:pt x="9214" y="4469"/>
                  </a:lnTo>
                  <a:lnTo>
                    <a:pt x="11787" y="2677"/>
                  </a:lnTo>
                  <a:lnTo>
                    <a:pt x="14703" y="1486"/>
                  </a:lnTo>
                  <a:lnTo>
                    <a:pt x="17629" y="447"/>
                  </a:lnTo>
                  <a:lnTo>
                    <a:pt x="20659" y="0"/>
                  </a:lnTo>
                  <a:lnTo>
                    <a:pt x="23823" y="0"/>
                  </a:lnTo>
                  <a:lnTo>
                    <a:pt x="5617597" y="0"/>
                  </a:lnTo>
                  <a:lnTo>
                    <a:pt x="5620752" y="0"/>
                  </a:lnTo>
                  <a:lnTo>
                    <a:pt x="5623792" y="447"/>
                  </a:lnTo>
                  <a:lnTo>
                    <a:pt x="5626717" y="1486"/>
                  </a:lnTo>
                  <a:lnTo>
                    <a:pt x="5629633" y="2677"/>
                  </a:lnTo>
                  <a:lnTo>
                    <a:pt x="5632206" y="4469"/>
                  </a:lnTo>
                  <a:lnTo>
                    <a:pt x="5634446" y="6699"/>
                  </a:lnTo>
                  <a:lnTo>
                    <a:pt x="5636675" y="8786"/>
                  </a:lnTo>
                  <a:lnTo>
                    <a:pt x="5638400" y="11320"/>
                  </a:lnTo>
                  <a:lnTo>
                    <a:pt x="5639610" y="14446"/>
                  </a:lnTo>
                  <a:lnTo>
                    <a:pt x="5640821" y="17276"/>
                  </a:lnTo>
                  <a:lnTo>
                    <a:pt x="5641421" y="20402"/>
                  </a:lnTo>
                  <a:lnTo>
                    <a:pt x="5641421" y="23823"/>
                  </a:lnTo>
                  <a:lnTo>
                    <a:pt x="5641421" y="1491355"/>
                  </a:lnTo>
                  <a:lnTo>
                    <a:pt x="5641421" y="1494328"/>
                  </a:lnTo>
                  <a:lnTo>
                    <a:pt x="5640821" y="1497311"/>
                  </a:lnTo>
                  <a:lnTo>
                    <a:pt x="5639610" y="1500141"/>
                  </a:lnTo>
                  <a:lnTo>
                    <a:pt x="5638400" y="1503114"/>
                  </a:lnTo>
                  <a:lnTo>
                    <a:pt x="5617597" y="1515179"/>
                  </a:lnTo>
                  <a:lnTo>
                    <a:pt x="23823" y="1515179"/>
                  </a:lnTo>
                  <a:lnTo>
                    <a:pt x="1810" y="1500141"/>
                  </a:lnTo>
                  <a:lnTo>
                    <a:pt x="600" y="1497311"/>
                  </a:lnTo>
                  <a:lnTo>
                    <a:pt x="0" y="1494328"/>
                  </a:lnTo>
                  <a:lnTo>
                    <a:pt x="0" y="1491355"/>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3598845"/>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6276502"/>
            <a:ext cx="5651500" cy="2897505"/>
            <a:chOff x="959124" y="6276502"/>
            <a:chExt cx="5651500" cy="2897505"/>
          </a:xfrm>
        </p:grpSpPr>
        <p:sp>
          <p:nvSpPr>
            <p:cNvPr id="9" name="object 9"/>
            <p:cNvSpPr/>
            <p:nvPr/>
          </p:nvSpPr>
          <p:spPr>
            <a:xfrm>
              <a:off x="963889" y="6281267"/>
              <a:ext cx="5641975" cy="2887980"/>
            </a:xfrm>
            <a:custGeom>
              <a:avLst/>
              <a:gdLst/>
              <a:ahLst/>
              <a:cxnLst/>
              <a:rect l="l" t="t" r="r" b="b"/>
              <a:pathLst>
                <a:path w="5641975" h="2887979">
                  <a:moveTo>
                    <a:pt x="5617597" y="2887416"/>
                  </a:moveTo>
                  <a:lnTo>
                    <a:pt x="23823" y="2887416"/>
                  </a:lnTo>
                  <a:lnTo>
                    <a:pt x="20659" y="2887121"/>
                  </a:lnTo>
                  <a:lnTo>
                    <a:pt x="0" y="2866566"/>
                  </a:lnTo>
                  <a:lnTo>
                    <a:pt x="0" y="2863593"/>
                  </a:lnTo>
                  <a:lnTo>
                    <a:pt x="0" y="20402"/>
                  </a:lnTo>
                  <a:lnTo>
                    <a:pt x="20659" y="0"/>
                  </a:lnTo>
                  <a:lnTo>
                    <a:pt x="5620752" y="0"/>
                  </a:lnTo>
                  <a:lnTo>
                    <a:pt x="5641421" y="20402"/>
                  </a:lnTo>
                  <a:lnTo>
                    <a:pt x="5641421" y="2866566"/>
                  </a:lnTo>
                  <a:lnTo>
                    <a:pt x="5620752" y="2887121"/>
                  </a:lnTo>
                  <a:lnTo>
                    <a:pt x="5617597" y="2887416"/>
                  </a:lnTo>
                  <a:close/>
                </a:path>
              </a:pathLst>
            </a:custGeom>
            <a:solidFill>
              <a:srgbClr val="F8F8F8"/>
            </a:solidFill>
          </p:spPr>
          <p:txBody>
            <a:bodyPr wrap="square" lIns="0" tIns="0" rIns="0" bIns="0" rtlCol="0"/>
            <a:lstStyle/>
            <a:p>
              <a:endParaRPr/>
            </a:p>
          </p:txBody>
        </p:sp>
        <p:sp>
          <p:nvSpPr>
            <p:cNvPr id="10" name="object 10"/>
            <p:cNvSpPr/>
            <p:nvPr/>
          </p:nvSpPr>
          <p:spPr>
            <a:xfrm>
              <a:off x="963889" y="6281267"/>
              <a:ext cx="5641975" cy="2887980"/>
            </a:xfrm>
            <a:custGeom>
              <a:avLst/>
              <a:gdLst/>
              <a:ahLst/>
              <a:cxnLst/>
              <a:rect l="l" t="t" r="r" b="b"/>
              <a:pathLst>
                <a:path w="5641975" h="2887979">
                  <a:moveTo>
                    <a:pt x="0" y="2863593"/>
                  </a:moveTo>
                  <a:lnTo>
                    <a:pt x="0" y="23823"/>
                  </a:lnTo>
                  <a:lnTo>
                    <a:pt x="0" y="20402"/>
                  </a:lnTo>
                  <a:lnTo>
                    <a:pt x="600" y="17276"/>
                  </a:lnTo>
                  <a:lnTo>
                    <a:pt x="1810" y="14294"/>
                  </a:lnTo>
                  <a:lnTo>
                    <a:pt x="3020" y="11320"/>
                  </a:lnTo>
                  <a:lnTo>
                    <a:pt x="4745" y="8786"/>
                  </a:lnTo>
                  <a:lnTo>
                    <a:pt x="6975" y="6699"/>
                  </a:lnTo>
                  <a:lnTo>
                    <a:pt x="9214" y="4469"/>
                  </a:lnTo>
                  <a:lnTo>
                    <a:pt x="11787" y="2677"/>
                  </a:lnTo>
                  <a:lnTo>
                    <a:pt x="14703" y="1639"/>
                  </a:lnTo>
                  <a:lnTo>
                    <a:pt x="17629" y="600"/>
                  </a:lnTo>
                  <a:lnTo>
                    <a:pt x="20659" y="0"/>
                  </a:lnTo>
                  <a:lnTo>
                    <a:pt x="23823" y="0"/>
                  </a:lnTo>
                  <a:lnTo>
                    <a:pt x="5617597" y="0"/>
                  </a:lnTo>
                  <a:lnTo>
                    <a:pt x="5620752" y="0"/>
                  </a:lnTo>
                  <a:lnTo>
                    <a:pt x="5623792" y="600"/>
                  </a:lnTo>
                  <a:lnTo>
                    <a:pt x="5626717" y="1639"/>
                  </a:lnTo>
                  <a:lnTo>
                    <a:pt x="5629633" y="2677"/>
                  </a:lnTo>
                  <a:lnTo>
                    <a:pt x="5632206" y="4469"/>
                  </a:lnTo>
                  <a:lnTo>
                    <a:pt x="5634446" y="6699"/>
                  </a:lnTo>
                  <a:lnTo>
                    <a:pt x="5636675" y="8786"/>
                  </a:lnTo>
                  <a:lnTo>
                    <a:pt x="5638400" y="11320"/>
                  </a:lnTo>
                  <a:lnTo>
                    <a:pt x="5639610" y="14294"/>
                  </a:lnTo>
                  <a:lnTo>
                    <a:pt x="5640821" y="17276"/>
                  </a:lnTo>
                  <a:lnTo>
                    <a:pt x="5641421" y="20402"/>
                  </a:lnTo>
                  <a:lnTo>
                    <a:pt x="5641421" y="23823"/>
                  </a:lnTo>
                  <a:lnTo>
                    <a:pt x="5641421" y="2863593"/>
                  </a:lnTo>
                  <a:lnTo>
                    <a:pt x="5641421" y="2866566"/>
                  </a:lnTo>
                  <a:lnTo>
                    <a:pt x="5640821" y="2869549"/>
                  </a:lnTo>
                  <a:lnTo>
                    <a:pt x="5617597" y="2887416"/>
                  </a:lnTo>
                  <a:lnTo>
                    <a:pt x="23823" y="2887416"/>
                  </a:lnTo>
                  <a:lnTo>
                    <a:pt x="0" y="2866566"/>
                  </a:lnTo>
                  <a:lnTo>
                    <a:pt x="0" y="2863593"/>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6362379"/>
              <a:ext cx="5556250" cy="2744470"/>
            </a:xfrm>
            <a:custGeom>
              <a:avLst/>
              <a:gdLst/>
              <a:ahLst/>
              <a:cxnLst/>
              <a:rect l="l" t="t" r="r" b="b"/>
              <a:pathLst>
                <a:path w="5556250" h="2744470">
                  <a:moveTo>
                    <a:pt x="5555656" y="2744475"/>
                  </a:moveTo>
                  <a:lnTo>
                    <a:pt x="0" y="2744475"/>
                  </a:lnTo>
                  <a:lnTo>
                    <a:pt x="0" y="0"/>
                  </a:lnTo>
                  <a:lnTo>
                    <a:pt x="5555656" y="0"/>
                  </a:lnTo>
                  <a:lnTo>
                    <a:pt x="5555656" y="2744475"/>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9649920"/>
            <a:ext cx="5651500" cy="324485"/>
            <a:chOff x="959124" y="9649920"/>
            <a:chExt cx="5651500" cy="324485"/>
          </a:xfrm>
        </p:grpSpPr>
        <p:sp>
          <p:nvSpPr>
            <p:cNvPr id="13" name="object 13"/>
            <p:cNvSpPr/>
            <p:nvPr/>
          </p:nvSpPr>
          <p:spPr>
            <a:xfrm>
              <a:off x="963889" y="9654684"/>
              <a:ext cx="5641975" cy="314960"/>
            </a:xfrm>
            <a:custGeom>
              <a:avLst/>
              <a:gdLst/>
              <a:ahLst/>
              <a:cxnLst/>
              <a:rect l="l" t="t" r="r" b="b"/>
              <a:pathLst>
                <a:path w="5641975" h="314959">
                  <a:moveTo>
                    <a:pt x="5617597" y="314471"/>
                  </a:moveTo>
                  <a:lnTo>
                    <a:pt x="23823" y="314471"/>
                  </a:lnTo>
                  <a:lnTo>
                    <a:pt x="20659" y="314318"/>
                  </a:lnTo>
                  <a:lnTo>
                    <a:pt x="0" y="293620"/>
                  </a:lnTo>
                  <a:lnTo>
                    <a:pt x="0" y="290647"/>
                  </a:lnTo>
                  <a:lnTo>
                    <a:pt x="0" y="20402"/>
                  </a:lnTo>
                  <a:lnTo>
                    <a:pt x="20659" y="0"/>
                  </a:lnTo>
                  <a:lnTo>
                    <a:pt x="5620752" y="0"/>
                  </a:lnTo>
                  <a:lnTo>
                    <a:pt x="5641421" y="20402"/>
                  </a:lnTo>
                  <a:lnTo>
                    <a:pt x="5641421" y="293620"/>
                  </a:lnTo>
                  <a:lnTo>
                    <a:pt x="5620752" y="314318"/>
                  </a:lnTo>
                  <a:lnTo>
                    <a:pt x="5617597" y="314471"/>
                  </a:lnTo>
                  <a:close/>
                </a:path>
              </a:pathLst>
            </a:custGeom>
            <a:solidFill>
              <a:srgbClr val="F8F8F8"/>
            </a:solidFill>
          </p:spPr>
          <p:txBody>
            <a:bodyPr wrap="square" lIns="0" tIns="0" rIns="0" bIns="0" rtlCol="0"/>
            <a:lstStyle/>
            <a:p>
              <a:endParaRPr/>
            </a:p>
          </p:txBody>
        </p:sp>
        <p:sp>
          <p:nvSpPr>
            <p:cNvPr id="14" name="object 14"/>
            <p:cNvSpPr/>
            <p:nvPr/>
          </p:nvSpPr>
          <p:spPr>
            <a:xfrm>
              <a:off x="963889" y="9654684"/>
              <a:ext cx="5641975" cy="314960"/>
            </a:xfrm>
            <a:custGeom>
              <a:avLst/>
              <a:gdLst/>
              <a:ahLst/>
              <a:cxnLst/>
              <a:rect l="l" t="t" r="r" b="b"/>
              <a:pathLst>
                <a:path w="5641975" h="314959">
                  <a:moveTo>
                    <a:pt x="0" y="290647"/>
                  </a:moveTo>
                  <a:lnTo>
                    <a:pt x="0" y="23823"/>
                  </a:lnTo>
                  <a:lnTo>
                    <a:pt x="0" y="20402"/>
                  </a:lnTo>
                  <a:lnTo>
                    <a:pt x="600" y="17276"/>
                  </a:lnTo>
                  <a:lnTo>
                    <a:pt x="1810" y="14294"/>
                  </a:lnTo>
                  <a:lnTo>
                    <a:pt x="3020" y="11320"/>
                  </a:lnTo>
                  <a:lnTo>
                    <a:pt x="4745" y="8786"/>
                  </a:lnTo>
                  <a:lnTo>
                    <a:pt x="6975" y="6699"/>
                  </a:lnTo>
                  <a:lnTo>
                    <a:pt x="9214" y="4469"/>
                  </a:lnTo>
                  <a:lnTo>
                    <a:pt x="11787" y="2677"/>
                  </a:lnTo>
                  <a:lnTo>
                    <a:pt x="14703" y="1639"/>
                  </a:lnTo>
                  <a:lnTo>
                    <a:pt x="17629" y="600"/>
                  </a:lnTo>
                  <a:lnTo>
                    <a:pt x="20659" y="0"/>
                  </a:lnTo>
                  <a:lnTo>
                    <a:pt x="23823" y="0"/>
                  </a:lnTo>
                  <a:lnTo>
                    <a:pt x="5617597" y="0"/>
                  </a:lnTo>
                  <a:lnTo>
                    <a:pt x="5620752" y="0"/>
                  </a:lnTo>
                  <a:lnTo>
                    <a:pt x="5623792" y="600"/>
                  </a:lnTo>
                  <a:lnTo>
                    <a:pt x="5626717" y="1639"/>
                  </a:lnTo>
                  <a:lnTo>
                    <a:pt x="5629633" y="2677"/>
                  </a:lnTo>
                  <a:lnTo>
                    <a:pt x="5632206" y="4469"/>
                  </a:lnTo>
                  <a:lnTo>
                    <a:pt x="5634446" y="6699"/>
                  </a:lnTo>
                  <a:lnTo>
                    <a:pt x="5636675" y="8786"/>
                  </a:lnTo>
                  <a:lnTo>
                    <a:pt x="5638400" y="11320"/>
                  </a:lnTo>
                  <a:lnTo>
                    <a:pt x="5639610" y="14294"/>
                  </a:lnTo>
                  <a:lnTo>
                    <a:pt x="5640821" y="17276"/>
                  </a:lnTo>
                  <a:lnTo>
                    <a:pt x="5641421" y="20402"/>
                  </a:lnTo>
                  <a:lnTo>
                    <a:pt x="5641421" y="23823"/>
                  </a:lnTo>
                  <a:lnTo>
                    <a:pt x="5641421" y="290647"/>
                  </a:lnTo>
                  <a:lnTo>
                    <a:pt x="5641421" y="293620"/>
                  </a:lnTo>
                  <a:lnTo>
                    <a:pt x="5640821" y="296603"/>
                  </a:lnTo>
                  <a:lnTo>
                    <a:pt x="5639610" y="299433"/>
                  </a:lnTo>
                  <a:lnTo>
                    <a:pt x="5638400" y="302263"/>
                  </a:lnTo>
                  <a:lnTo>
                    <a:pt x="5626717" y="312241"/>
                  </a:lnTo>
                  <a:lnTo>
                    <a:pt x="5623792" y="313575"/>
                  </a:lnTo>
                  <a:lnTo>
                    <a:pt x="5620752" y="314318"/>
                  </a:lnTo>
                  <a:lnTo>
                    <a:pt x="5617597" y="314471"/>
                  </a:lnTo>
                  <a:lnTo>
                    <a:pt x="23823" y="314471"/>
                  </a:lnTo>
                  <a:lnTo>
                    <a:pt x="20659" y="314318"/>
                  </a:lnTo>
                  <a:lnTo>
                    <a:pt x="17629" y="313575"/>
                  </a:lnTo>
                  <a:lnTo>
                    <a:pt x="14703" y="312241"/>
                  </a:lnTo>
                  <a:lnTo>
                    <a:pt x="11787" y="311050"/>
                  </a:lnTo>
                  <a:lnTo>
                    <a:pt x="1810" y="299433"/>
                  </a:lnTo>
                  <a:lnTo>
                    <a:pt x="600" y="296603"/>
                  </a:lnTo>
                  <a:lnTo>
                    <a:pt x="0" y="293620"/>
                  </a:lnTo>
                  <a:lnTo>
                    <a:pt x="0" y="290647"/>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9735797"/>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2572059"/>
            <a:ext cx="5628640" cy="7313930"/>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如果不方便查看主机的</a:t>
            </a:r>
            <a:r>
              <a:rPr sz="950" b="1" spc="105" dirty="0">
                <a:solidFill>
                  <a:srgbClr val="333333"/>
                </a:solidFill>
                <a:latin typeface="Trebuchet MS"/>
                <a:cs typeface="Trebuchet MS"/>
              </a:rPr>
              <a:t>MAC</a:t>
            </a:r>
            <a:r>
              <a:rPr sz="950" b="1" spc="25" dirty="0">
                <a:solidFill>
                  <a:srgbClr val="333333"/>
                </a:solidFill>
                <a:latin typeface="微软雅黑"/>
                <a:cs typeface="微软雅黑"/>
              </a:rPr>
              <a:t>地址，该怎么办呢？比如，要给老板使用的主机绑定</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地址，总不能随便就 </a:t>
            </a:r>
            <a:r>
              <a:rPr sz="950" b="1" spc="25" dirty="0">
                <a:solidFill>
                  <a:srgbClr val="333333"/>
                </a:solidFill>
                <a:latin typeface="微软雅黑"/>
                <a:cs typeface="微软雅黑"/>
              </a:rPr>
              <a:t>去查看老板的主机信息吧。针对这种情况，刘遄老师告诉大家一个很好的办法。我们首先启动</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 务程序，为老板的主机分配一个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地址，这样就会在</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服务器本地的日志文件中保存这次的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 分配记录。然后查看日志文件，就可以获悉主机的</a:t>
            </a:r>
            <a:r>
              <a:rPr sz="950" b="1" spc="105" dirty="0">
                <a:solidFill>
                  <a:srgbClr val="333333"/>
                </a:solidFill>
                <a:latin typeface="Trebuchet MS"/>
                <a:cs typeface="Trebuchet MS"/>
              </a:rPr>
              <a:t>MAC</a:t>
            </a:r>
            <a:r>
              <a:rPr sz="950" b="1" spc="25" dirty="0">
                <a:solidFill>
                  <a:srgbClr val="333333"/>
                </a:solidFill>
                <a:latin typeface="微软雅黑"/>
                <a:cs typeface="微软雅黑"/>
              </a:rPr>
              <a:t>地址了（即下面加粗的内容）。</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 tail </a:t>
            </a:r>
            <a:r>
              <a:rPr sz="850" spc="20" dirty="0">
                <a:solidFill>
                  <a:srgbClr val="333333"/>
                </a:solidFill>
                <a:latin typeface="Lucida Console"/>
                <a:cs typeface="Lucida Console"/>
              </a:rPr>
              <a:t>-f</a:t>
            </a:r>
            <a:r>
              <a:rPr sz="850" spc="25" dirty="0">
                <a:solidFill>
                  <a:srgbClr val="333333"/>
                </a:solidFill>
                <a:latin typeface="Lucida Console"/>
                <a:cs typeface="Lucida Console"/>
              </a:rPr>
              <a:t> </a:t>
            </a:r>
            <a:r>
              <a:rPr sz="850" spc="30" dirty="0">
                <a:solidFill>
                  <a:srgbClr val="333333"/>
                </a:solidFill>
                <a:latin typeface="Lucida Console"/>
                <a:cs typeface="Lucida Console"/>
              </a:rPr>
              <a:t>/var/log/messages</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marL="136525" marR="438150">
              <a:lnSpc>
                <a:spcPct val="132400"/>
              </a:lnSpc>
            </a:pPr>
            <a:r>
              <a:rPr sz="850" spc="25" dirty="0">
                <a:solidFill>
                  <a:srgbClr val="333333"/>
                </a:solidFill>
                <a:latin typeface="Lucida Console"/>
                <a:cs typeface="Lucida Console"/>
              </a:rPr>
              <a:t>Mar </a:t>
            </a:r>
            <a:r>
              <a:rPr sz="850" spc="20" dirty="0">
                <a:solidFill>
                  <a:srgbClr val="333333"/>
                </a:solidFill>
                <a:latin typeface="Lucida Console"/>
                <a:cs typeface="Lucida Console"/>
              </a:rPr>
              <a:t>22</a:t>
            </a:r>
            <a:r>
              <a:rPr sz="850" spc="30" dirty="0">
                <a:solidFill>
                  <a:srgbClr val="333333"/>
                </a:solidFill>
                <a:latin typeface="Lucida Console"/>
                <a:cs typeface="Lucida Console"/>
              </a:rPr>
              <a:t> 00:28:54</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 cupsd[1206]: REQUEST</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linuxprobe.com- </a:t>
            </a:r>
            <a:r>
              <a:rPr sz="850" spc="15" dirty="0">
                <a:solidFill>
                  <a:srgbClr val="333333"/>
                </a:solidFill>
                <a:latin typeface="Lucida Console"/>
                <a:cs typeface="Lucida Console"/>
              </a:rPr>
              <a:t>-</a:t>
            </a:r>
            <a:r>
              <a:rPr sz="850" spc="25" dirty="0">
                <a:solidFill>
                  <a:srgbClr val="333333"/>
                </a:solidFill>
                <a:latin typeface="Lucida Console"/>
                <a:cs typeface="Lucida Console"/>
              </a:rPr>
              <a:t> "POST</a:t>
            </a:r>
            <a:r>
              <a:rPr sz="850" spc="30"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HTTP/1.1"</a:t>
            </a:r>
            <a:r>
              <a:rPr sz="850" spc="25" dirty="0">
                <a:solidFill>
                  <a:srgbClr val="333333"/>
                </a:solidFill>
                <a:latin typeface="Lucida Console"/>
                <a:cs typeface="Lucida Console"/>
              </a:rPr>
              <a:t> 200</a:t>
            </a:r>
            <a:r>
              <a:rPr sz="850" spc="30" dirty="0">
                <a:solidFill>
                  <a:srgbClr val="333333"/>
                </a:solidFill>
                <a:latin typeface="Lucida Console"/>
                <a:cs typeface="Lucida Console"/>
              </a:rPr>
              <a:t> </a:t>
            </a:r>
            <a:r>
              <a:rPr sz="850" spc="25" dirty="0">
                <a:solidFill>
                  <a:srgbClr val="333333"/>
                </a:solidFill>
                <a:latin typeface="Lucida Console"/>
                <a:cs typeface="Lucida Console"/>
              </a:rPr>
              <a:t>183</a:t>
            </a:r>
            <a:r>
              <a:rPr sz="850" spc="30" dirty="0">
                <a:solidFill>
                  <a:srgbClr val="333333"/>
                </a:solidFill>
                <a:latin typeface="Lucida Console"/>
                <a:cs typeface="Lucida Console"/>
              </a:rPr>
              <a:t> Renew-Subscription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client-error-not-found</a:t>
            </a:r>
            <a:endParaRPr sz="850">
              <a:latin typeface="Lucida Console"/>
              <a:cs typeface="Lucida Console"/>
            </a:endParaRPr>
          </a:p>
          <a:p>
            <a:pPr marL="136525" marR="297180">
              <a:lnSpc>
                <a:spcPct val="132400"/>
              </a:lnSpc>
            </a:pPr>
            <a:r>
              <a:rPr sz="850" spc="25" dirty="0">
                <a:solidFill>
                  <a:srgbClr val="333333"/>
                </a:solidFill>
                <a:latin typeface="Lucida Console"/>
                <a:cs typeface="Lucida Console"/>
              </a:rPr>
              <a:t>Mar </a:t>
            </a:r>
            <a:r>
              <a:rPr sz="850" spc="20" dirty="0">
                <a:solidFill>
                  <a:srgbClr val="333333"/>
                </a:solidFill>
                <a:latin typeface="Lucida Console"/>
                <a:cs typeface="Lucida Console"/>
              </a:rPr>
              <a:t>22</a:t>
            </a:r>
            <a:r>
              <a:rPr sz="850" spc="30" dirty="0">
                <a:solidFill>
                  <a:srgbClr val="333333"/>
                </a:solidFill>
                <a:latin typeface="Lucida Console"/>
                <a:cs typeface="Lucida Console"/>
              </a:rPr>
              <a:t> 00:29:35</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 dhcpd[30959]:</a:t>
            </a:r>
            <a:r>
              <a:rPr sz="850" spc="25" dirty="0">
                <a:solidFill>
                  <a:srgbClr val="333333"/>
                </a:solidFill>
                <a:latin typeface="Lucida Console"/>
                <a:cs typeface="Lucida Console"/>
              </a:rPr>
              <a:t> </a:t>
            </a:r>
            <a:r>
              <a:rPr sz="850" spc="30" dirty="0">
                <a:solidFill>
                  <a:srgbClr val="333333"/>
                </a:solidFill>
                <a:latin typeface="Lucida Console"/>
                <a:cs typeface="Lucida Console"/>
              </a:rPr>
              <a:t>DHCPREQUEST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192.168.10.50</a:t>
            </a:r>
            <a:r>
              <a:rPr sz="850" spc="25" dirty="0">
                <a:solidFill>
                  <a:srgbClr val="333333"/>
                </a:solidFill>
                <a:latin typeface="Lucida Console"/>
                <a:cs typeface="Lucida Console"/>
              </a:rPr>
              <a:t> from </a:t>
            </a:r>
            <a:r>
              <a:rPr sz="850" spc="-495" dirty="0">
                <a:solidFill>
                  <a:srgbClr val="333333"/>
                </a:solidFill>
                <a:latin typeface="Lucida Console"/>
                <a:cs typeface="Lucida Console"/>
              </a:rPr>
              <a:t> </a:t>
            </a:r>
            <a:r>
              <a:rPr sz="850" spc="30" dirty="0">
                <a:solidFill>
                  <a:srgbClr val="333333"/>
                </a:solidFill>
                <a:latin typeface="Lucida Console"/>
                <a:cs typeface="Lucida Console"/>
              </a:rPr>
              <a:t>00:0c:29:dd:f2:22</a:t>
            </a:r>
            <a:r>
              <a:rPr sz="850" spc="25" dirty="0">
                <a:solidFill>
                  <a:srgbClr val="333333"/>
                </a:solidFill>
                <a:latin typeface="Lucida Console"/>
                <a:cs typeface="Lucida Console"/>
              </a:rPr>
              <a:t> </a:t>
            </a:r>
            <a:r>
              <a:rPr sz="850" spc="30" dirty="0">
                <a:solidFill>
                  <a:srgbClr val="333333"/>
                </a:solidFill>
                <a:latin typeface="Lucida Console"/>
                <a:cs typeface="Lucida Console"/>
              </a:rPr>
              <a:t>(DESKTOP-3OGV50E) </a:t>
            </a:r>
            <a:r>
              <a:rPr sz="850" spc="25" dirty="0">
                <a:solidFill>
                  <a:srgbClr val="333333"/>
                </a:solidFill>
                <a:latin typeface="Lucida Console"/>
                <a:cs typeface="Lucida Console"/>
              </a:rPr>
              <a:t>via</a:t>
            </a:r>
            <a:r>
              <a:rPr sz="850" spc="30" dirty="0">
                <a:solidFill>
                  <a:srgbClr val="333333"/>
                </a:solidFill>
                <a:latin typeface="Lucida Console"/>
                <a:cs typeface="Lucida Console"/>
              </a:rPr>
              <a:t> </a:t>
            </a:r>
            <a:r>
              <a:rPr sz="850" spc="25" dirty="0">
                <a:solidFill>
                  <a:srgbClr val="333333"/>
                </a:solidFill>
                <a:latin typeface="Lucida Console"/>
                <a:cs typeface="Lucida Console"/>
              </a:rPr>
              <a:t>ens160</a:t>
            </a:r>
            <a:endParaRPr sz="850">
              <a:latin typeface="Lucida Console"/>
              <a:cs typeface="Lucida Console"/>
            </a:endParaRPr>
          </a:p>
          <a:p>
            <a:pPr marL="136525" marR="783590">
              <a:lnSpc>
                <a:spcPct val="132400"/>
              </a:lnSpc>
            </a:pPr>
            <a:r>
              <a:rPr sz="850" spc="25" dirty="0">
                <a:solidFill>
                  <a:srgbClr val="333333"/>
                </a:solidFill>
                <a:latin typeface="Lucida Console"/>
                <a:cs typeface="Lucida Console"/>
              </a:rPr>
              <a:t>Mar </a:t>
            </a:r>
            <a:r>
              <a:rPr sz="850" spc="20" dirty="0">
                <a:solidFill>
                  <a:srgbClr val="333333"/>
                </a:solidFill>
                <a:latin typeface="Lucida Console"/>
                <a:cs typeface="Lucida Console"/>
              </a:rPr>
              <a:t>22 </a:t>
            </a:r>
            <a:r>
              <a:rPr sz="850" spc="30" dirty="0">
                <a:solidFill>
                  <a:srgbClr val="333333"/>
                </a:solidFill>
                <a:latin typeface="Lucida Console"/>
                <a:cs typeface="Lucida Console"/>
              </a:rPr>
              <a:t>00:29:35 linuxprobe dhcpd[30959]: DHCPACK </a:t>
            </a:r>
            <a:r>
              <a:rPr sz="850" spc="20" dirty="0">
                <a:solidFill>
                  <a:srgbClr val="333333"/>
                </a:solidFill>
                <a:latin typeface="Lucida Console"/>
                <a:cs typeface="Lucida Console"/>
              </a:rPr>
              <a:t>on </a:t>
            </a:r>
            <a:r>
              <a:rPr sz="850" spc="30" dirty="0">
                <a:solidFill>
                  <a:srgbClr val="333333"/>
                </a:solidFill>
                <a:latin typeface="Lucida Console"/>
                <a:cs typeface="Lucida Console"/>
              </a:rPr>
              <a:t>192.168.10.50 </a:t>
            </a:r>
            <a:r>
              <a:rPr sz="850" spc="20" dirty="0">
                <a:solidFill>
                  <a:srgbClr val="333333"/>
                </a:solidFill>
                <a:latin typeface="Lucida Console"/>
                <a:cs typeface="Lucida Console"/>
              </a:rPr>
              <a:t>to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00:0c:29:dd:f2:22</a:t>
            </a:r>
            <a:r>
              <a:rPr sz="850" spc="25" dirty="0">
                <a:solidFill>
                  <a:srgbClr val="333333"/>
                </a:solidFill>
                <a:latin typeface="Lucida Console"/>
                <a:cs typeface="Lucida Console"/>
              </a:rPr>
              <a:t> </a:t>
            </a:r>
            <a:r>
              <a:rPr sz="850" spc="30" dirty="0">
                <a:solidFill>
                  <a:srgbClr val="333333"/>
                </a:solidFill>
                <a:latin typeface="Lucida Console"/>
                <a:cs typeface="Lucida Console"/>
              </a:rPr>
              <a:t>(DESKTOP-3OGV50E) </a:t>
            </a:r>
            <a:r>
              <a:rPr sz="850" spc="25" dirty="0">
                <a:solidFill>
                  <a:srgbClr val="333333"/>
                </a:solidFill>
                <a:latin typeface="Lucida Console"/>
                <a:cs typeface="Lucida Console"/>
              </a:rPr>
              <a:t>via</a:t>
            </a:r>
            <a:r>
              <a:rPr sz="850" spc="30" dirty="0">
                <a:solidFill>
                  <a:srgbClr val="333333"/>
                </a:solidFill>
                <a:latin typeface="Lucida Console"/>
                <a:cs typeface="Lucida Console"/>
              </a:rPr>
              <a:t> </a:t>
            </a:r>
            <a:r>
              <a:rPr sz="850" spc="25" dirty="0">
                <a:solidFill>
                  <a:srgbClr val="333333"/>
                </a:solidFill>
                <a:latin typeface="Lucida Console"/>
                <a:cs typeface="Lucida Console"/>
              </a:rPr>
              <a:t>ens160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2705" algn="just">
              <a:lnSpc>
                <a:spcPct val="131600"/>
              </a:lnSpc>
            </a:pPr>
            <a:r>
              <a:rPr sz="950" b="1" spc="25" dirty="0">
                <a:solidFill>
                  <a:srgbClr val="333333"/>
                </a:solidFill>
                <a:latin typeface="微软雅黑"/>
                <a:cs typeface="微软雅黑"/>
              </a:rPr>
              <a:t>之前我在线下讲课时，讲完</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服务后总是看到有些学员在挠头。起初我很不理解，毕竟</a:t>
            </a:r>
            <a:r>
              <a:rPr sz="950" b="1" spc="55" dirty="0">
                <a:solidFill>
                  <a:srgbClr val="333333"/>
                </a:solidFill>
                <a:latin typeface="Trebuchet MS"/>
                <a:cs typeface="Trebuchet MS"/>
              </a:rPr>
              <a:t>dhcpd</a:t>
            </a:r>
            <a:r>
              <a:rPr sz="950" b="1" spc="20" dirty="0">
                <a:solidFill>
                  <a:srgbClr val="333333"/>
                </a:solidFill>
                <a:latin typeface="微软雅黑"/>
                <a:cs typeface="微软雅黑"/>
              </a:rPr>
              <a:t>服务 程序是</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系统中一个很简单的实验，总共就那么十几行的配置参数还能写错？后来发现了原因</a:t>
            </a:r>
            <a:r>
              <a:rPr sz="950" b="1" spc="275" dirty="0">
                <a:solidFill>
                  <a:srgbClr val="333333"/>
                </a:solidFill>
                <a:latin typeface="Trebuchet MS"/>
                <a:cs typeface="Trebuchet MS"/>
              </a:rPr>
              <a:t>—</a:t>
            </a:r>
            <a:r>
              <a:rPr sz="950" b="1" spc="15" dirty="0">
                <a:solidFill>
                  <a:srgbClr val="333333"/>
                </a:solidFill>
                <a:latin typeface="微软雅黑"/>
                <a:cs typeface="微软雅黑"/>
              </a:rPr>
              <a:t>有 </a:t>
            </a:r>
            <a:r>
              <a:rPr sz="950" b="1" spc="25" dirty="0">
                <a:solidFill>
                  <a:srgbClr val="333333"/>
                </a:solidFill>
                <a:latin typeface="微软雅黑"/>
                <a:cs typeface="微软雅黑"/>
              </a:rPr>
              <a:t>些学员是以</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系统为对象做的</a:t>
            </a:r>
            <a:r>
              <a:rPr sz="950" b="1" spc="55" dirty="0">
                <a:solidFill>
                  <a:srgbClr val="333333"/>
                </a:solidFill>
                <a:latin typeface="Trebuchet MS"/>
                <a:cs typeface="Trebuchet MS"/>
              </a:rPr>
              <a:t>IP</a:t>
            </a:r>
            <a:r>
              <a:rPr sz="950" b="1" spc="25" dirty="0">
                <a:solidFill>
                  <a:srgbClr val="333333"/>
                </a:solidFill>
                <a:latin typeface="微软雅黑"/>
                <a:cs typeface="微软雅黑"/>
              </a:rPr>
              <a:t>与</a:t>
            </a:r>
            <a:r>
              <a:rPr sz="950" b="1" spc="105" dirty="0">
                <a:solidFill>
                  <a:srgbClr val="333333"/>
                </a:solidFill>
                <a:latin typeface="Trebuchet MS"/>
                <a:cs typeface="Trebuchet MS"/>
              </a:rPr>
              <a:t>MAC</a:t>
            </a:r>
            <a:r>
              <a:rPr sz="950" b="1" spc="25" dirty="0">
                <a:solidFill>
                  <a:srgbClr val="333333"/>
                </a:solidFill>
                <a:latin typeface="微软雅黑"/>
                <a:cs typeface="微软雅黑"/>
              </a:rPr>
              <a:t>地址的绑定实验。而在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系统中看到的</a:t>
            </a:r>
            <a:r>
              <a:rPr sz="950" b="1" spc="105" dirty="0">
                <a:solidFill>
                  <a:srgbClr val="333333"/>
                </a:solidFill>
                <a:latin typeface="Trebuchet MS"/>
                <a:cs typeface="Trebuchet MS"/>
              </a:rPr>
              <a:t>MAC</a:t>
            </a:r>
            <a:r>
              <a:rPr sz="950" b="1" spc="25" dirty="0">
                <a:solidFill>
                  <a:srgbClr val="333333"/>
                </a:solidFill>
                <a:latin typeface="微软雅黑"/>
                <a:cs typeface="微软雅黑"/>
              </a:rPr>
              <a:t>地 址，其格式类似于</a:t>
            </a:r>
            <a:r>
              <a:rPr sz="950" b="1" dirty="0">
                <a:solidFill>
                  <a:srgbClr val="333333"/>
                </a:solidFill>
                <a:latin typeface="Trebuchet MS"/>
                <a:cs typeface="Trebuchet MS"/>
              </a:rPr>
              <a:t>00-0c-29-dd-f2-22</a:t>
            </a:r>
            <a:r>
              <a:rPr sz="950" b="1" dirty="0">
                <a:solidFill>
                  <a:srgbClr val="333333"/>
                </a:solidFill>
                <a:latin typeface="微软雅黑"/>
                <a:cs typeface="微软雅黑"/>
              </a:rPr>
              <a:t>，</a:t>
            </a:r>
            <a:r>
              <a:rPr sz="950" b="1" spc="25" dirty="0">
                <a:solidFill>
                  <a:srgbClr val="333333"/>
                </a:solidFill>
                <a:latin typeface="微软雅黑"/>
                <a:cs typeface="微软雅黑"/>
              </a:rPr>
              <a:t>间隔符为减号</a:t>
            </a:r>
            <a:r>
              <a:rPr sz="950" b="1" spc="5" dirty="0">
                <a:solidFill>
                  <a:srgbClr val="333333"/>
                </a:solidFill>
                <a:latin typeface="微软雅黑"/>
                <a:cs typeface="微软雅黑"/>
              </a:rPr>
              <a:t>（</a:t>
            </a:r>
            <a:r>
              <a:rPr sz="950" b="1" spc="5" dirty="0">
                <a:solidFill>
                  <a:srgbClr val="333333"/>
                </a:solidFill>
                <a:latin typeface="Trebuchet MS"/>
                <a:cs typeface="Trebuchet MS"/>
              </a:rPr>
              <a:t>-</a:t>
            </a:r>
            <a:r>
              <a:rPr sz="950" b="1" spc="5" dirty="0">
                <a:solidFill>
                  <a:srgbClr val="333333"/>
                </a:solidFill>
                <a:latin typeface="微软雅黑"/>
                <a:cs typeface="微软雅黑"/>
              </a:rPr>
              <a:t>）</a:t>
            </a:r>
            <a:r>
              <a:rPr sz="950" b="1" spc="25" dirty="0">
                <a:solidFill>
                  <a:srgbClr val="333333"/>
                </a:solidFill>
                <a:latin typeface="微软雅黑"/>
                <a:cs typeface="微软雅黑"/>
              </a:rPr>
              <a:t>。但是在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a:t>
            </a:r>
            <a:r>
              <a:rPr sz="950" b="1" spc="85" dirty="0">
                <a:solidFill>
                  <a:srgbClr val="333333"/>
                </a:solidFill>
                <a:latin typeface="微软雅黑"/>
                <a:cs typeface="微软雅黑"/>
              </a:rPr>
              <a:t>，</a:t>
            </a:r>
            <a:r>
              <a:rPr sz="950" b="1" spc="85" dirty="0">
                <a:solidFill>
                  <a:srgbClr val="333333"/>
                </a:solidFill>
                <a:latin typeface="Trebuchet MS"/>
                <a:cs typeface="Trebuchet MS"/>
              </a:rPr>
              <a:t>MAC</a:t>
            </a:r>
            <a:r>
              <a:rPr sz="950" b="1" spc="25" dirty="0">
                <a:solidFill>
                  <a:srgbClr val="333333"/>
                </a:solidFill>
                <a:latin typeface="微软雅黑"/>
                <a:cs typeface="微软雅黑"/>
              </a:rPr>
              <a:t>地址的间隔符 则变成了冒号</a:t>
            </a:r>
            <a:r>
              <a:rPr sz="950" b="1" spc="-10" dirty="0">
                <a:solidFill>
                  <a:srgbClr val="333333"/>
                </a:solidFill>
                <a:latin typeface="微软雅黑"/>
                <a:cs typeface="微软雅黑"/>
              </a:rPr>
              <a:t>（</a:t>
            </a:r>
            <a:r>
              <a:rPr sz="950" b="1" spc="-10" dirty="0">
                <a:solidFill>
                  <a:srgbClr val="333333"/>
                </a:solidFill>
                <a:latin typeface="Trebuchet MS"/>
                <a:cs typeface="Trebuchet MS"/>
              </a:rPr>
              <a:t>:</a:t>
            </a:r>
            <a:r>
              <a:rPr sz="950" b="1" spc="-10" dirty="0">
                <a:solidFill>
                  <a:srgbClr val="333333"/>
                </a:solidFill>
                <a:latin typeface="微软雅黑"/>
                <a:cs typeface="微软雅黑"/>
              </a:rPr>
              <a:t>）</a:t>
            </a:r>
            <a:r>
              <a:rPr sz="950" b="1" spc="25" dirty="0">
                <a:solidFill>
                  <a:srgbClr val="333333"/>
                </a:solidFill>
                <a:latin typeface="微软雅黑"/>
                <a:cs typeface="微软雅黑"/>
              </a:rPr>
              <a:t>。</a:t>
            </a:r>
            <a:endParaRPr sz="950">
              <a:latin typeface="微软雅黑"/>
              <a:cs typeface="微软雅黑"/>
            </a:endParaRPr>
          </a:p>
          <a:p>
            <a:pPr>
              <a:lnSpc>
                <a:spcPct val="100000"/>
              </a:lnSpc>
              <a:spcBef>
                <a:spcPts val="50"/>
              </a:spcBef>
            </a:pPr>
            <a:endParaRPr sz="900">
              <a:latin typeface="微软雅黑"/>
              <a:cs typeface="微软雅黑"/>
            </a:endParaRPr>
          </a:p>
          <a:p>
            <a:pPr marL="136525" marR="236982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/etc/dhcp/dhcpd.conf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ddns-update-style</a:t>
            </a:r>
            <a:r>
              <a:rPr sz="850" spc="25" dirty="0">
                <a:solidFill>
                  <a:srgbClr val="333333"/>
                </a:solidFill>
                <a:latin typeface="Lucida Console"/>
                <a:cs typeface="Lucida Console"/>
              </a:rPr>
              <a:t> none;</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ignore</a:t>
            </a:r>
            <a:r>
              <a:rPr sz="850" spc="-10" dirty="0">
                <a:solidFill>
                  <a:srgbClr val="333333"/>
                </a:solidFill>
                <a:latin typeface="Lucida Console"/>
                <a:cs typeface="Lucida Console"/>
              </a:rPr>
              <a:t> </a:t>
            </a:r>
            <a:r>
              <a:rPr sz="850" spc="30" dirty="0">
                <a:solidFill>
                  <a:srgbClr val="333333"/>
                </a:solidFill>
                <a:latin typeface="Lucida Console"/>
                <a:cs typeface="Lucida Console"/>
              </a:rPr>
              <a:t>client-updates;</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subnet</a:t>
            </a: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192.168.10.0</a:t>
            </a:r>
            <a:r>
              <a:rPr sz="850" spc="20" dirty="0">
                <a:solidFill>
                  <a:srgbClr val="333333"/>
                </a:solidFill>
                <a:latin typeface="Lucida Console"/>
                <a:cs typeface="Lucida Console"/>
              </a:rPr>
              <a:t> </a:t>
            </a:r>
            <a:r>
              <a:rPr sz="850" spc="30" dirty="0">
                <a:solidFill>
                  <a:srgbClr val="333333"/>
                </a:solidFill>
                <a:latin typeface="Lucida Console"/>
                <a:cs typeface="Lucida Console"/>
              </a:rPr>
              <a:t>netmask</a:t>
            </a:r>
            <a:r>
              <a:rPr sz="850" spc="20" dirty="0">
                <a:solidFill>
                  <a:srgbClr val="333333"/>
                </a:solidFill>
                <a:latin typeface="Lucida Console"/>
                <a:cs typeface="Lucida Console"/>
              </a:rPr>
              <a:t> </a:t>
            </a:r>
            <a:r>
              <a:rPr sz="850" spc="30" dirty="0">
                <a:solidFill>
                  <a:srgbClr val="333333"/>
                </a:solidFill>
                <a:latin typeface="Lucida Console"/>
                <a:cs typeface="Lucida Console"/>
              </a:rPr>
              <a:t>255.255.255.0</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674370">
              <a:lnSpc>
                <a:spcPct val="100000"/>
              </a:lnSpc>
              <a:spcBef>
                <a:spcPts val="330"/>
              </a:spcBef>
            </a:pPr>
            <a:r>
              <a:rPr sz="850" spc="25" dirty="0">
                <a:solidFill>
                  <a:srgbClr val="333333"/>
                </a:solidFill>
                <a:latin typeface="Lucida Console"/>
                <a:cs typeface="Lucida Console"/>
              </a:rPr>
              <a:t>range</a:t>
            </a:r>
            <a:r>
              <a:rPr sz="850" spc="5" dirty="0">
                <a:solidFill>
                  <a:srgbClr val="333333"/>
                </a:solidFill>
                <a:latin typeface="Lucida Console"/>
                <a:cs typeface="Lucida Console"/>
              </a:rPr>
              <a:t> </a:t>
            </a:r>
            <a:r>
              <a:rPr sz="850" spc="30" dirty="0">
                <a:solidFill>
                  <a:srgbClr val="333333"/>
                </a:solidFill>
                <a:latin typeface="Lucida Console"/>
                <a:cs typeface="Lucida Console"/>
              </a:rPr>
              <a:t>192.168.10.50</a:t>
            </a:r>
            <a:r>
              <a:rPr sz="850" spc="5" dirty="0">
                <a:solidFill>
                  <a:srgbClr val="333333"/>
                </a:solidFill>
                <a:latin typeface="Lucida Console"/>
                <a:cs typeface="Lucida Console"/>
              </a:rPr>
              <a:t> </a:t>
            </a:r>
            <a:r>
              <a:rPr sz="850" spc="30" dirty="0">
                <a:solidFill>
                  <a:srgbClr val="333333"/>
                </a:solidFill>
                <a:latin typeface="Lucida Console"/>
                <a:cs typeface="Lucida Console"/>
              </a:rPr>
              <a:t>192.168.10.150;</a:t>
            </a:r>
            <a:endParaRPr sz="850">
              <a:latin typeface="Lucida Console"/>
              <a:cs typeface="Lucida Console"/>
            </a:endParaRPr>
          </a:p>
          <a:p>
            <a:pPr marL="674370">
              <a:lnSpc>
                <a:spcPct val="100000"/>
              </a:lnSpc>
              <a:spcBef>
                <a:spcPts val="330"/>
              </a:spcBef>
            </a:pPr>
            <a:r>
              <a:rPr sz="850" spc="25" dirty="0">
                <a:solidFill>
                  <a:srgbClr val="333333"/>
                </a:solidFill>
                <a:latin typeface="Lucida Console"/>
                <a:cs typeface="Lucida Console"/>
              </a:rPr>
              <a:t>option</a:t>
            </a:r>
            <a:r>
              <a:rPr sz="850" spc="10" dirty="0">
                <a:solidFill>
                  <a:srgbClr val="333333"/>
                </a:solidFill>
                <a:latin typeface="Lucida Console"/>
                <a:cs typeface="Lucida Console"/>
              </a:rPr>
              <a:t> </a:t>
            </a:r>
            <a:r>
              <a:rPr sz="850" spc="30" dirty="0">
                <a:solidFill>
                  <a:srgbClr val="333333"/>
                </a:solidFill>
                <a:latin typeface="Lucida Console"/>
                <a:cs typeface="Lucida Console"/>
              </a:rPr>
              <a:t>subnet-mask</a:t>
            </a:r>
            <a:r>
              <a:rPr sz="850" spc="10" dirty="0">
                <a:solidFill>
                  <a:srgbClr val="333333"/>
                </a:solidFill>
                <a:latin typeface="Lucida Console"/>
                <a:cs typeface="Lucida Console"/>
              </a:rPr>
              <a:t> </a:t>
            </a:r>
            <a:r>
              <a:rPr sz="850" spc="30" dirty="0">
                <a:solidFill>
                  <a:srgbClr val="333333"/>
                </a:solidFill>
                <a:latin typeface="Lucida Console"/>
                <a:cs typeface="Lucida Console"/>
              </a:rPr>
              <a:t>255.255.255.0;</a:t>
            </a:r>
            <a:endParaRPr sz="850">
              <a:latin typeface="Lucida Console"/>
              <a:cs typeface="Lucida Console"/>
            </a:endParaRPr>
          </a:p>
          <a:p>
            <a:pPr marL="674370">
              <a:lnSpc>
                <a:spcPct val="100000"/>
              </a:lnSpc>
              <a:spcBef>
                <a:spcPts val="330"/>
              </a:spcBef>
            </a:pPr>
            <a:r>
              <a:rPr sz="850" spc="25" dirty="0">
                <a:solidFill>
                  <a:srgbClr val="333333"/>
                </a:solidFill>
                <a:latin typeface="Lucida Console"/>
                <a:cs typeface="Lucida Console"/>
              </a:rPr>
              <a:t>option</a:t>
            </a:r>
            <a:r>
              <a:rPr sz="850" spc="5" dirty="0">
                <a:solidFill>
                  <a:srgbClr val="333333"/>
                </a:solidFill>
                <a:latin typeface="Lucida Console"/>
                <a:cs typeface="Lucida Console"/>
              </a:rPr>
              <a:t> </a:t>
            </a:r>
            <a:r>
              <a:rPr sz="850" spc="30" dirty="0">
                <a:solidFill>
                  <a:srgbClr val="333333"/>
                </a:solidFill>
                <a:latin typeface="Lucida Console"/>
                <a:cs typeface="Lucida Console"/>
              </a:rPr>
              <a:t>routers</a:t>
            </a:r>
            <a:r>
              <a:rPr sz="850" spc="5" dirty="0">
                <a:solidFill>
                  <a:srgbClr val="333333"/>
                </a:solidFill>
                <a:latin typeface="Lucida Console"/>
                <a:cs typeface="Lucida Console"/>
              </a:rPr>
              <a:t> </a:t>
            </a:r>
            <a:r>
              <a:rPr sz="850" spc="30" dirty="0">
                <a:solidFill>
                  <a:srgbClr val="333333"/>
                </a:solidFill>
                <a:latin typeface="Lucida Console"/>
                <a:cs typeface="Lucida Console"/>
              </a:rPr>
              <a:t>192.168.10.1;</a:t>
            </a:r>
            <a:endParaRPr sz="850">
              <a:latin typeface="Lucida Console"/>
              <a:cs typeface="Lucida Console"/>
            </a:endParaRPr>
          </a:p>
          <a:p>
            <a:pPr marL="674370" marR="2176145">
              <a:lnSpc>
                <a:spcPct val="132400"/>
              </a:lnSpc>
            </a:pPr>
            <a:r>
              <a:rPr sz="850" spc="25" dirty="0">
                <a:solidFill>
                  <a:srgbClr val="333333"/>
                </a:solidFill>
                <a:latin typeface="Lucida Console"/>
                <a:cs typeface="Lucida Console"/>
              </a:rPr>
              <a:t>option </a:t>
            </a:r>
            <a:r>
              <a:rPr sz="850" spc="30" dirty="0">
                <a:solidFill>
                  <a:srgbClr val="333333"/>
                </a:solidFill>
                <a:latin typeface="Lucida Console"/>
                <a:cs typeface="Lucida Console"/>
              </a:rPr>
              <a:t>domain-name "linuxprobe.com"; </a:t>
            </a:r>
            <a:r>
              <a:rPr sz="850" spc="35" dirty="0">
                <a:solidFill>
                  <a:srgbClr val="333333"/>
                </a:solidFill>
                <a:latin typeface="Lucida Console"/>
                <a:cs typeface="Lucida Console"/>
              </a:rPr>
              <a:t> </a:t>
            </a:r>
            <a:r>
              <a:rPr sz="850" spc="25" dirty="0">
                <a:solidFill>
                  <a:srgbClr val="333333"/>
                </a:solidFill>
                <a:latin typeface="Lucida Console"/>
                <a:cs typeface="Lucida Console"/>
              </a:rPr>
              <a:t>option</a:t>
            </a:r>
            <a:r>
              <a:rPr sz="850" spc="15" dirty="0">
                <a:solidFill>
                  <a:srgbClr val="333333"/>
                </a:solidFill>
                <a:latin typeface="Lucida Console"/>
                <a:cs typeface="Lucida Console"/>
              </a:rPr>
              <a:t> </a:t>
            </a:r>
            <a:r>
              <a:rPr sz="850" spc="30" dirty="0">
                <a:solidFill>
                  <a:srgbClr val="333333"/>
                </a:solidFill>
                <a:latin typeface="Lucida Console"/>
                <a:cs typeface="Lucida Console"/>
              </a:rPr>
              <a:t>domain-name-servers</a:t>
            </a: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192.168.10.1;</a:t>
            </a:r>
            <a:endParaRPr sz="850">
              <a:latin typeface="Lucida Console"/>
              <a:cs typeface="Lucida Console"/>
            </a:endParaRPr>
          </a:p>
          <a:p>
            <a:pPr marL="674370">
              <a:lnSpc>
                <a:spcPct val="100000"/>
              </a:lnSpc>
              <a:spcBef>
                <a:spcPts val="330"/>
              </a:spcBef>
            </a:pPr>
            <a:r>
              <a:rPr sz="850" spc="30" dirty="0">
                <a:solidFill>
                  <a:srgbClr val="333333"/>
                </a:solidFill>
                <a:latin typeface="Lucida Console"/>
                <a:cs typeface="Lucida Console"/>
              </a:rPr>
              <a:t>default-lease-time</a:t>
            </a:r>
            <a:r>
              <a:rPr sz="850" spc="-5" dirty="0">
                <a:solidFill>
                  <a:srgbClr val="333333"/>
                </a:solidFill>
                <a:latin typeface="Lucida Console"/>
                <a:cs typeface="Lucida Console"/>
              </a:rPr>
              <a:t> </a:t>
            </a:r>
            <a:r>
              <a:rPr sz="850" spc="25" dirty="0">
                <a:solidFill>
                  <a:srgbClr val="333333"/>
                </a:solidFill>
                <a:latin typeface="Lucida Console"/>
                <a:cs typeface="Lucida Console"/>
              </a:rPr>
              <a:t>21600;</a:t>
            </a:r>
            <a:endParaRPr sz="850">
              <a:latin typeface="Lucida Console"/>
              <a:cs typeface="Lucida Console"/>
            </a:endParaRPr>
          </a:p>
          <a:p>
            <a:pPr marL="674370" marR="3492500">
              <a:lnSpc>
                <a:spcPct val="132400"/>
              </a:lnSpc>
            </a:pPr>
            <a:r>
              <a:rPr sz="850" spc="30" dirty="0">
                <a:solidFill>
                  <a:srgbClr val="333333"/>
                </a:solidFill>
                <a:latin typeface="Lucida Console"/>
                <a:cs typeface="Lucida Console"/>
              </a:rPr>
              <a:t>max-lease-time</a:t>
            </a:r>
            <a:r>
              <a:rPr sz="850" spc="-25" dirty="0">
                <a:solidFill>
                  <a:srgbClr val="333333"/>
                </a:solidFill>
                <a:latin typeface="Lucida Console"/>
                <a:cs typeface="Lucida Console"/>
              </a:rPr>
              <a:t> </a:t>
            </a:r>
            <a:r>
              <a:rPr sz="850" spc="25" dirty="0">
                <a:solidFill>
                  <a:srgbClr val="333333"/>
                </a:solidFill>
                <a:latin typeface="Lucida Console"/>
                <a:cs typeface="Lucida Console"/>
              </a:rPr>
              <a:t>43200; </a:t>
            </a:r>
            <a:r>
              <a:rPr sz="850" spc="-495" dirty="0">
                <a:solidFill>
                  <a:srgbClr val="333333"/>
                </a:solidFill>
                <a:latin typeface="Lucida Console"/>
                <a:cs typeface="Lucida Console"/>
              </a:rPr>
              <a:t> </a:t>
            </a:r>
            <a:r>
              <a:rPr sz="850" spc="25" dirty="0">
                <a:solidFill>
                  <a:srgbClr val="333333"/>
                </a:solidFill>
                <a:latin typeface="Lucida Console"/>
                <a:cs typeface="Lucida Console"/>
              </a:rPr>
              <a:t>host</a:t>
            </a:r>
            <a:r>
              <a:rPr sz="850" spc="15" dirty="0">
                <a:solidFill>
                  <a:srgbClr val="333333"/>
                </a:solidFill>
                <a:latin typeface="Lucida Console"/>
                <a:cs typeface="Lucida Console"/>
              </a:rPr>
              <a:t> </a:t>
            </a:r>
            <a:r>
              <a:rPr sz="850" spc="30" dirty="0">
                <a:solidFill>
                  <a:srgbClr val="333333"/>
                </a:solidFill>
                <a:latin typeface="Lucida Console"/>
                <a:cs typeface="Lucida Console"/>
              </a:rPr>
              <a: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212215" marR="1915795">
              <a:lnSpc>
                <a:spcPct val="132400"/>
              </a:lnSpc>
            </a:pPr>
            <a:r>
              <a:rPr sz="850" spc="30" dirty="0">
                <a:solidFill>
                  <a:srgbClr val="333333"/>
                </a:solidFill>
                <a:latin typeface="Lucida Console"/>
                <a:cs typeface="Lucida Console"/>
              </a:rPr>
              <a:t>hardware ethernet 00:0c:29:dd:f2:22; </a:t>
            </a:r>
            <a:r>
              <a:rPr sz="850" spc="-500" dirty="0">
                <a:solidFill>
                  <a:srgbClr val="333333"/>
                </a:solidFill>
                <a:latin typeface="Lucida Console"/>
                <a:cs typeface="Lucida Console"/>
              </a:rPr>
              <a:t> </a:t>
            </a:r>
            <a:r>
              <a:rPr sz="850" spc="30" dirty="0">
                <a:solidFill>
                  <a:srgbClr val="333333"/>
                </a:solidFill>
                <a:latin typeface="Lucida Console"/>
                <a:cs typeface="Lucida Console"/>
              </a:rPr>
              <a:t>fixed-address</a:t>
            </a:r>
            <a:r>
              <a:rPr sz="850" spc="20" dirty="0">
                <a:solidFill>
                  <a:srgbClr val="333333"/>
                </a:solidFill>
                <a:latin typeface="Lucida Console"/>
                <a:cs typeface="Lucida Console"/>
              </a:rPr>
              <a:t> </a:t>
            </a:r>
            <a:r>
              <a:rPr sz="850" spc="30" dirty="0">
                <a:solidFill>
                  <a:srgbClr val="333333"/>
                </a:solidFill>
                <a:latin typeface="Lucida Console"/>
                <a:cs typeface="Lucida Console"/>
              </a:rPr>
              <a:t>192.168.10.88;</a:t>
            </a:r>
            <a:endParaRPr sz="850">
              <a:latin typeface="Lucida Console"/>
              <a:cs typeface="Lucida Console"/>
            </a:endParaRPr>
          </a:p>
          <a:p>
            <a:pPr marL="1212215">
              <a:lnSpc>
                <a:spcPct val="100000"/>
              </a:lnSpc>
              <a:spcBef>
                <a:spcPts val="334"/>
              </a:spcBef>
            </a:pP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确认参数填写正确后就可以保存退出配置文件，然后就可以重启</a:t>
            </a:r>
            <a:r>
              <a:rPr sz="950" b="1" spc="55" dirty="0">
                <a:solidFill>
                  <a:srgbClr val="333333"/>
                </a:solidFill>
                <a:latin typeface="Trebuchet MS"/>
                <a:cs typeface="Trebuchet MS"/>
              </a:rPr>
              <a:t>dhcpd</a:t>
            </a:r>
            <a:r>
              <a:rPr sz="950" b="1" spc="25" dirty="0">
                <a:solidFill>
                  <a:srgbClr val="333333"/>
                </a:solidFill>
                <a:latin typeface="微软雅黑"/>
                <a:cs typeface="微软雅黑"/>
              </a:rPr>
              <a:t>服务程序了。</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20" dirty="0">
                <a:solidFill>
                  <a:srgbClr val="333333"/>
                </a:solidFill>
                <a:latin typeface="Lucida Console"/>
                <a:cs typeface="Lucida Console"/>
              </a:rPr>
              <a:t> </a:t>
            </a:r>
            <a:r>
              <a:rPr sz="850" spc="30" dirty="0">
                <a:solidFill>
                  <a:srgbClr val="333333"/>
                </a:solidFill>
                <a:latin typeface="Lucida Console"/>
                <a:cs typeface="Lucida Console"/>
              </a:rPr>
              <a:t>restart</a:t>
            </a:r>
            <a:r>
              <a:rPr sz="850" spc="20" dirty="0">
                <a:solidFill>
                  <a:srgbClr val="333333"/>
                </a:solidFill>
                <a:latin typeface="Lucida Console"/>
                <a:cs typeface="Lucida Console"/>
              </a:rPr>
              <a:t> </a:t>
            </a:r>
            <a:r>
              <a:rPr sz="850" spc="25" dirty="0">
                <a:solidFill>
                  <a:srgbClr val="333333"/>
                </a:solidFill>
                <a:latin typeface="Lucida Console"/>
                <a:cs typeface="Lucida Console"/>
              </a:rPr>
              <a:t>dhcpd</a:t>
            </a:r>
            <a:endParaRPr sz="850">
              <a:latin typeface="Lucida Console"/>
              <a:cs typeface="Lucida Console"/>
            </a:endParaRPr>
          </a:p>
        </p:txBody>
      </p:sp>
      <p:sp>
        <p:nvSpPr>
          <p:cNvPr id="17" name="object 17"/>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239</a:t>
            </a:fld>
            <a:endParaRPr sz="800">
              <a:latin typeface="小哥哥网恋吗"/>
              <a:cs typeface="小哥哥网恋吗"/>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68301"/>
            <a:ext cx="38735" cy="381635"/>
          </a:xfrm>
          <a:custGeom>
            <a:avLst/>
            <a:gdLst/>
            <a:ahLst/>
            <a:cxnLst/>
            <a:rect l="l" t="t" r="r" b="b"/>
            <a:pathLst>
              <a:path w="38734" h="381634">
                <a:moveTo>
                  <a:pt x="38117" y="381189"/>
                </a:moveTo>
                <a:lnTo>
                  <a:pt x="0" y="381189"/>
                </a:lnTo>
                <a:lnTo>
                  <a:pt x="0" y="0"/>
                </a:lnTo>
                <a:lnTo>
                  <a:pt x="38117" y="0"/>
                </a:lnTo>
                <a:lnTo>
                  <a:pt x="38117" y="381189"/>
                </a:lnTo>
                <a:close/>
              </a:path>
            </a:pathLst>
          </a:custGeom>
          <a:solidFill>
            <a:srgbClr val="DEE1E4"/>
          </a:solidFill>
        </p:spPr>
        <p:txBody>
          <a:bodyPr wrap="square" lIns="0" tIns="0" rIns="0" bIns="0" rtlCol="0"/>
          <a:lstStyle/>
          <a:p>
            <a:endParaRPr/>
          </a:p>
        </p:txBody>
      </p:sp>
      <p:sp>
        <p:nvSpPr>
          <p:cNvPr id="3" name="object 3"/>
          <p:cNvSpPr txBox="1"/>
          <p:nvPr/>
        </p:nvSpPr>
        <p:spPr>
          <a:xfrm>
            <a:off x="1127483" y="332761"/>
            <a:ext cx="5237480" cy="407034"/>
          </a:xfrm>
          <a:prstGeom prst="rect">
            <a:avLst/>
          </a:prstGeom>
        </p:spPr>
        <p:txBody>
          <a:bodyPr vert="horz" wrap="square" lIns="0" tIns="12065" rIns="0" bIns="0" rtlCol="0">
            <a:spAutoFit/>
          </a:bodyPr>
          <a:lstStyle/>
          <a:p>
            <a:pPr marL="12700" marR="5080">
              <a:lnSpc>
                <a:spcPct val="131600"/>
              </a:lnSpc>
              <a:spcBef>
                <a:spcPts val="95"/>
              </a:spcBef>
            </a:pPr>
            <a:r>
              <a:rPr sz="950" spc="185" dirty="0">
                <a:solidFill>
                  <a:srgbClr val="777777"/>
                </a:solidFill>
                <a:latin typeface="Trebuchet MS"/>
                <a:cs typeface="Trebuchet MS"/>
              </a:rPr>
              <a:t>*</a:t>
            </a:r>
            <a:r>
              <a:rPr sz="950" spc="25" dirty="0">
                <a:solidFill>
                  <a:srgbClr val="777777"/>
                </a:solidFill>
                <a:latin typeface="微软雅黑"/>
                <a:cs typeface="微软雅黑"/>
              </a:rPr>
              <a:t>本群特色：确保每一位群友都是《</a:t>
            </a:r>
            <a:r>
              <a:rPr sz="950" spc="35" dirty="0">
                <a:solidFill>
                  <a:srgbClr val="777777"/>
                </a:solidFill>
                <a:latin typeface="Trebuchet MS"/>
                <a:cs typeface="Trebuchet MS"/>
              </a:rPr>
              <a:t>Linux</a:t>
            </a:r>
            <a:r>
              <a:rPr sz="950" spc="20" dirty="0">
                <a:solidFill>
                  <a:srgbClr val="777777"/>
                </a:solidFill>
                <a:latin typeface="微软雅黑"/>
                <a:cs typeface="微软雅黑"/>
              </a:rPr>
              <a:t>就该这么学》的读者，答疑更有针对性，不定期领取定 </a:t>
            </a:r>
            <a:r>
              <a:rPr sz="950" spc="25" dirty="0">
                <a:solidFill>
                  <a:srgbClr val="777777"/>
                </a:solidFill>
                <a:latin typeface="微软雅黑"/>
                <a:cs typeface="微软雅黑"/>
              </a:rPr>
              <a:t>制礼品。</a:t>
            </a:r>
            <a:endParaRPr sz="950">
              <a:latin typeface="微软雅黑"/>
              <a:cs typeface="微软雅黑"/>
            </a:endParaRPr>
          </a:p>
        </p:txBody>
      </p:sp>
      <p:sp>
        <p:nvSpPr>
          <p:cNvPr id="4" name="object 4"/>
          <p:cNvSpPr/>
          <p:nvPr/>
        </p:nvSpPr>
        <p:spPr>
          <a:xfrm>
            <a:off x="1092536" y="9888213"/>
            <a:ext cx="48260" cy="47625"/>
          </a:xfrm>
          <a:custGeom>
            <a:avLst/>
            <a:gdLst/>
            <a:ahLst/>
            <a:cxnLst/>
            <a:rect l="l" t="t" r="r" b="b"/>
            <a:pathLst>
              <a:path w="48259" h="47625">
                <a:moveTo>
                  <a:pt x="26987" y="47628"/>
                </a:moveTo>
                <a:lnTo>
                  <a:pt x="20659" y="47628"/>
                </a:lnTo>
                <a:lnTo>
                  <a:pt x="17629" y="46999"/>
                </a:lnTo>
                <a:lnTo>
                  <a:pt x="0" y="26968"/>
                </a:lnTo>
                <a:lnTo>
                  <a:pt x="0" y="20659"/>
                </a:lnTo>
                <a:lnTo>
                  <a:pt x="20659" y="0"/>
                </a:lnTo>
                <a:lnTo>
                  <a:pt x="26987" y="0"/>
                </a:lnTo>
                <a:lnTo>
                  <a:pt x="47647" y="20659"/>
                </a:lnTo>
                <a:lnTo>
                  <a:pt x="47647" y="23823"/>
                </a:lnTo>
                <a:lnTo>
                  <a:pt x="47647" y="26968"/>
                </a:lnTo>
                <a:lnTo>
                  <a:pt x="30017" y="46999"/>
                </a:lnTo>
                <a:lnTo>
                  <a:pt x="26987" y="47628"/>
                </a:lnTo>
                <a:close/>
              </a:path>
            </a:pathLst>
          </a:custGeom>
          <a:solidFill>
            <a:srgbClr val="333333"/>
          </a:solidFill>
        </p:spPr>
        <p:txBody>
          <a:bodyPr wrap="square" lIns="0" tIns="0" rIns="0" bIns="0" rtlCol="0"/>
          <a:lstStyle/>
          <a:p>
            <a:endParaRPr/>
          </a:p>
        </p:txBody>
      </p:sp>
      <p:sp>
        <p:nvSpPr>
          <p:cNvPr id="5" name="object 5"/>
          <p:cNvSpPr/>
          <p:nvPr/>
        </p:nvSpPr>
        <p:spPr>
          <a:xfrm>
            <a:off x="1092536" y="10078801"/>
            <a:ext cx="48260" cy="47625"/>
          </a:xfrm>
          <a:custGeom>
            <a:avLst/>
            <a:gdLst/>
            <a:ahLst/>
            <a:cxnLst/>
            <a:rect l="l" t="t" r="r" b="b"/>
            <a:pathLst>
              <a:path w="48259" h="47625">
                <a:moveTo>
                  <a:pt x="26987" y="47628"/>
                </a:moveTo>
                <a:lnTo>
                  <a:pt x="20659" y="47628"/>
                </a:lnTo>
                <a:lnTo>
                  <a:pt x="17629" y="47018"/>
                </a:lnTo>
                <a:lnTo>
                  <a:pt x="0" y="26968"/>
                </a:lnTo>
                <a:lnTo>
                  <a:pt x="0" y="20640"/>
                </a:lnTo>
                <a:lnTo>
                  <a:pt x="20659" y="0"/>
                </a:lnTo>
                <a:lnTo>
                  <a:pt x="26987" y="0"/>
                </a:lnTo>
                <a:lnTo>
                  <a:pt x="47647" y="20640"/>
                </a:lnTo>
                <a:lnTo>
                  <a:pt x="47647" y="23823"/>
                </a:lnTo>
                <a:lnTo>
                  <a:pt x="47647" y="26968"/>
                </a:lnTo>
                <a:lnTo>
                  <a:pt x="30017" y="47018"/>
                </a:lnTo>
                <a:lnTo>
                  <a:pt x="26987" y="47628"/>
                </a:lnTo>
                <a:close/>
              </a:path>
            </a:pathLst>
          </a:custGeom>
          <a:solidFill>
            <a:srgbClr val="333333"/>
          </a:solidFill>
        </p:spPr>
        <p:txBody>
          <a:bodyPr wrap="square" lIns="0" tIns="0" rIns="0" bIns="0" rtlCol="0"/>
          <a:lstStyle/>
          <a:p>
            <a:endParaRPr/>
          </a:p>
        </p:txBody>
      </p:sp>
      <p:sp>
        <p:nvSpPr>
          <p:cNvPr id="6" name="object 6"/>
          <p:cNvSpPr txBox="1"/>
          <p:nvPr/>
        </p:nvSpPr>
        <p:spPr>
          <a:xfrm>
            <a:off x="946424" y="851128"/>
            <a:ext cx="5605780" cy="933196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207645" indent="-195580">
              <a:lnSpc>
                <a:spcPct val="100000"/>
              </a:lnSpc>
              <a:buSzPct val="89473"/>
              <a:buFont typeface="Trebuchet MS"/>
              <a:buAutoNum type="arabicPeriod"/>
              <a:tabLst>
                <a:tab pos="208279" algn="l"/>
              </a:tabLst>
            </a:pPr>
            <a:r>
              <a:rPr sz="950" spc="25" dirty="0">
                <a:solidFill>
                  <a:srgbClr val="333333"/>
                </a:solidFill>
                <a:latin typeface="微软雅黑"/>
                <a:cs typeface="微软雅黑"/>
              </a:rPr>
              <a:t>在</a:t>
            </a:r>
            <a:r>
              <a:rPr sz="950" spc="50" dirty="0">
                <a:solidFill>
                  <a:srgbClr val="333333"/>
                </a:solidFill>
                <a:latin typeface="Trebuchet MS"/>
                <a:cs typeface="Trebuchet MS"/>
              </a:rPr>
              <a:t>RHEL</a:t>
            </a:r>
            <a:r>
              <a:rPr sz="950" spc="-70"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系统中</a:t>
            </a:r>
            <a:r>
              <a:rPr sz="950" spc="35" dirty="0">
                <a:solidFill>
                  <a:srgbClr val="333333"/>
                </a:solidFill>
                <a:latin typeface="微软雅黑"/>
                <a:cs typeface="微软雅黑"/>
              </a:rPr>
              <a:t>，</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管理员是谁？</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是</a:t>
            </a:r>
            <a:r>
              <a:rPr sz="950" spc="75" dirty="0">
                <a:solidFill>
                  <a:srgbClr val="333333"/>
                </a:solidFill>
                <a:latin typeface="Trebuchet MS"/>
                <a:cs typeface="Trebuchet MS"/>
              </a:rPr>
              <a:t>UID</a:t>
            </a:r>
            <a:r>
              <a:rPr sz="950" spc="25" dirty="0">
                <a:solidFill>
                  <a:srgbClr val="333333"/>
                </a:solidFill>
                <a:latin typeface="微软雅黑"/>
                <a:cs typeface="微软雅黑"/>
              </a:rPr>
              <a:t>为</a:t>
            </a:r>
            <a:r>
              <a:rPr sz="950" spc="55" dirty="0">
                <a:solidFill>
                  <a:srgbClr val="333333"/>
                </a:solidFill>
                <a:latin typeface="Trebuchet MS"/>
                <a:cs typeface="Trebuchet MS"/>
              </a:rPr>
              <a:t>0</a:t>
            </a:r>
            <a:r>
              <a:rPr sz="950" spc="25" dirty="0">
                <a:solidFill>
                  <a:srgbClr val="333333"/>
                </a:solidFill>
                <a:latin typeface="微软雅黑"/>
                <a:cs typeface="微软雅黑"/>
              </a:rPr>
              <a:t>的用户，是权限最大、限制最小的管理员。</a:t>
            </a:r>
            <a:endParaRPr sz="950">
              <a:latin typeface="微软雅黑"/>
              <a:cs typeface="微软雅黑"/>
            </a:endParaRPr>
          </a:p>
          <a:p>
            <a:pPr>
              <a:lnSpc>
                <a:spcPct val="100000"/>
              </a:lnSpc>
              <a:spcBef>
                <a:spcPts val="80"/>
              </a:spcBef>
            </a:pPr>
            <a:endParaRPr sz="600">
              <a:latin typeface="微软雅黑"/>
              <a:cs typeface="微软雅黑"/>
            </a:endParaRPr>
          </a:p>
          <a:p>
            <a:pPr marL="207645" indent="-195580">
              <a:lnSpc>
                <a:spcPct val="100000"/>
              </a:lnSpc>
              <a:buSzPct val="89473"/>
              <a:buFont typeface="Trebuchet MS"/>
              <a:buAutoNum type="arabicPeriod" startAt="2"/>
              <a:tabLst>
                <a:tab pos="208279" algn="l"/>
              </a:tabLst>
            </a:pPr>
            <a:r>
              <a:rPr sz="950" spc="25" dirty="0">
                <a:solidFill>
                  <a:srgbClr val="333333"/>
                </a:solidFill>
                <a:latin typeface="微软雅黑"/>
                <a:cs typeface="微软雅黑"/>
              </a:rPr>
              <a:t>如何使用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系统的命令行来添加或删除用户？</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添加和删除用户的命令分别是</a:t>
            </a:r>
            <a:r>
              <a:rPr sz="950" spc="55" dirty="0">
                <a:solidFill>
                  <a:srgbClr val="333333"/>
                </a:solidFill>
                <a:latin typeface="Trebuchet MS"/>
                <a:cs typeface="Trebuchet MS"/>
              </a:rPr>
              <a:t>useradd</a:t>
            </a:r>
            <a:r>
              <a:rPr sz="950" spc="25" dirty="0">
                <a:solidFill>
                  <a:srgbClr val="333333"/>
                </a:solidFill>
                <a:latin typeface="微软雅黑"/>
                <a:cs typeface="微软雅黑"/>
              </a:rPr>
              <a:t>与</a:t>
            </a:r>
            <a:r>
              <a:rPr sz="950" spc="40" dirty="0">
                <a:solidFill>
                  <a:srgbClr val="333333"/>
                </a:solidFill>
                <a:latin typeface="Trebuchet MS"/>
                <a:cs typeface="Trebuchet MS"/>
              </a:rPr>
              <a:t>userdel</a:t>
            </a:r>
            <a:r>
              <a:rPr sz="950" spc="25" dirty="0">
                <a:solidFill>
                  <a:srgbClr val="333333"/>
                </a:solidFill>
                <a:latin typeface="微软雅黑"/>
                <a:cs typeface="微软雅黑"/>
              </a:rPr>
              <a:t>。</a:t>
            </a:r>
            <a:endParaRPr sz="950">
              <a:latin typeface="微软雅黑"/>
              <a:cs typeface="微软雅黑"/>
            </a:endParaRPr>
          </a:p>
          <a:p>
            <a:pPr marL="12700" marR="96520">
              <a:lnSpc>
                <a:spcPct val="131600"/>
              </a:lnSpc>
              <a:spcBef>
                <a:spcPts val="750"/>
              </a:spcBef>
              <a:buSzPct val="89473"/>
              <a:buFont typeface="Trebuchet MS"/>
              <a:buAutoNum type="arabicPeriod" startAt="3"/>
              <a:tabLst>
                <a:tab pos="208279" algn="l"/>
              </a:tabLst>
            </a:pPr>
            <a:r>
              <a:rPr sz="950" spc="25" dirty="0">
                <a:solidFill>
                  <a:srgbClr val="333333"/>
                </a:solidFill>
                <a:latin typeface="微软雅黑"/>
                <a:cs typeface="微软雅黑"/>
              </a:rPr>
              <a:t>若某个文件的所有者具有文件的读</a:t>
            </a:r>
            <a:r>
              <a:rPr sz="950" spc="-140" dirty="0">
                <a:solidFill>
                  <a:srgbClr val="333333"/>
                </a:solidFill>
                <a:latin typeface="Trebuchet MS"/>
                <a:cs typeface="Trebuchet MS"/>
              </a:rPr>
              <a:t>/</a:t>
            </a:r>
            <a:r>
              <a:rPr sz="950" spc="25" dirty="0">
                <a:solidFill>
                  <a:srgbClr val="333333"/>
                </a:solidFill>
                <a:latin typeface="微软雅黑"/>
                <a:cs typeface="微软雅黑"/>
              </a:rPr>
              <a:t>写</a:t>
            </a:r>
            <a:r>
              <a:rPr sz="950" spc="-140" dirty="0">
                <a:solidFill>
                  <a:srgbClr val="333333"/>
                </a:solidFill>
                <a:latin typeface="Trebuchet MS"/>
                <a:cs typeface="Trebuchet MS"/>
              </a:rPr>
              <a:t>/</a:t>
            </a:r>
            <a:r>
              <a:rPr sz="950" spc="20" dirty="0">
                <a:solidFill>
                  <a:srgbClr val="333333"/>
                </a:solidFill>
                <a:latin typeface="微软雅黑"/>
                <a:cs typeface="微软雅黑"/>
              </a:rPr>
              <a:t>执行权限，其余人仅有读权限，那么用数字法表示应该是什 </a:t>
            </a:r>
            <a:r>
              <a:rPr sz="950" spc="25" dirty="0">
                <a:solidFill>
                  <a:srgbClr val="333333"/>
                </a:solidFill>
                <a:latin typeface="微软雅黑"/>
                <a:cs typeface="微软雅黑"/>
              </a:rPr>
              <a:t>么</a:t>
            </a:r>
            <a:r>
              <a:rPr sz="950" spc="65" dirty="0">
                <a:solidFill>
                  <a:srgbClr val="333333"/>
                </a:solidFill>
                <a:latin typeface="Trebuchet MS"/>
                <a:cs typeface="Trebuchet MS"/>
              </a:rPr>
              <a:t>?</a:t>
            </a:r>
            <a:endParaRPr sz="950">
              <a:latin typeface="Trebuchet MS"/>
              <a:cs typeface="Trebuchet MS"/>
            </a:endParaRPr>
          </a:p>
          <a:p>
            <a:pPr>
              <a:lnSpc>
                <a:spcPct val="100000"/>
              </a:lnSpc>
              <a:spcBef>
                <a:spcPts val="25"/>
              </a:spcBef>
              <a:buClr>
                <a:srgbClr val="333333"/>
              </a:buClr>
              <a:buFont typeface="Trebuchet MS"/>
              <a:buAutoNum type="arabicPeriod" startAt="3"/>
            </a:pPr>
            <a:endParaRPr sz="1000">
              <a:latin typeface="Trebuchet MS"/>
              <a:cs typeface="Trebuchet MS"/>
            </a:endParaRPr>
          </a:p>
          <a:p>
            <a:pPr marL="12700">
              <a:lnSpc>
                <a:spcPct val="100000"/>
              </a:lnSpc>
            </a:pPr>
            <a:r>
              <a:rPr sz="950" b="1" spc="25" dirty="0">
                <a:solidFill>
                  <a:srgbClr val="333333"/>
                </a:solidFill>
                <a:latin typeface="微软雅黑"/>
                <a:cs typeface="微软雅黑"/>
              </a:rPr>
              <a:t>答：</a:t>
            </a:r>
            <a:r>
              <a:rPr sz="950" spc="25" dirty="0">
                <a:solidFill>
                  <a:srgbClr val="333333"/>
                </a:solidFill>
                <a:latin typeface="微软雅黑"/>
                <a:cs typeface="微软雅黑"/>
              </a:rPr>
              <a:t>所有者权限为</a:t>
            </a:r>
            <a:r>
              <a:rPr sz="950" spc="35" dirty="0">
                <a:solidFill>
                  <a:srgbClr val="333333"/>
                </a:solidFill>
                <a:latin typeface="Trebuchet MS"/>
                <a:cs typeface="Trebuchet MS"/>
              </a:rPr>
              <a:t>rwx</a:t>
            </a:r>
            <a:r>
              <a:rPr sz="950" spc="25" dirty="0">
                <a:solidFill>
                  <a:srgbClr val="333333"/>
                </a:solidFill>
                <a:latin typeface="微软雅黑"/>
                <a:cs typeface="微软雅黑"/>
              </a:rPr>
              <a:t>，所属组和其他人的权限为</a:t>
            </a:r>
            <a:r>
              <a:rPr sz="950" spc="-15" dirty="0">
                <a:solidFill>
                  <a:srgbClr val="333333"/>
                </a:solidFill>
                <a:latin typeface="Trebuchet MS"/>
                <a:cs typeface="Trebuchet MS"/>
              </a:rPr>
              <a:t>r--</a:t>
            </a:r>
            <a:r>
              <a:rPr sz="950" spc="25" dirty="0">
                <a:solidFill>
                  <a:srgbClr val="333333"/>
                </a:solidFill>
                <a:latin typeface="微软雅黑"/>
                <a:cs typeface="微软雅黑"/>
              </a:rPr>
              <a:t>，因此数字法表示应该是</a:t>
            </a:r>
            <a:r>
              <a:rPr sz="950" spc="55" dirty="0">
                <a:solidFill>
                  <a:srgbClr val="333333"/>
                </a:solidFill>
                <a:latin typeface="Trebuchet MS"/>
                <a:cs typeface="Trebuchet MS"/>
              </a:rPr>
              <a:t>744</a:t>
            </a:r>
            <a:r>
              <a:rPr sz="950" spc="25" dirty="0">
                <a:solidFill>
                  <a:srgbClr val="333333"/>
                </a:solidFill>
                <a:latin typeface="微软雅黑"/>
                <a:cs typeface="微软雅黑"/>
              </a:rPr>
              <a:t>。</a:t>
            </a:r>
            <a:endParaRPr sz="950">
              <a:latin typeface="微软雅黑"/>
              <a:cs typeface="微软雅黑"/>
            </a:endParaRPr>
          </a:p>
          <a:p>
            <a:pPr marL="207645" indent="-195580">
              <a:lnSpc>
                <a:spcPct val="100000"/>
              </a:lnSpc>
              <a:spcBef>
                <a:spcPts val="1110"/>
              </a:spcBef>
              <a:buSzPct val="89473"/>
              <a:buFont typeface="Trebuchet MS"/>
              <a:buAutoNum type="arabicPeriod" startAt="4"/>
              <a:tabLst>
                <a:tab pos="208279" algn="l"/>
              </a:tabLst>
            </a:pPr>
            <a:r>
              <a:rPr sz="950" spc="25" dirty="0">
                <a:solidFill>
                  <a:srgbClr val="333333"/>
                </a:solidFill>
                <a:latin typeface="微软雅黑"/>
                <a:cs typeface="微软雅黑"/>
              </a:rPr>
              <a:t>某文件的字符权限为</a:t>
            </a:r>
            <a:r>
              <a:rPr sz="950" spc="10" dirty="0">
                <a:solidFill>
                  <a:srgbClr val="333333"/>
                </a:solidFill>
                <a:latin typeface="Trebuchet MS"/>
                <a:cs typeface="Trebuchet MS"/>
              </a:rPr>
              <a:t>rwxrw-r--</a:t>
            </a:r>
            <a:r>
              <a:rPr sz="950" spc="25" dirty="0">
                <a:solidFill>
                  <a:srgbClr val="333333"/>
                </a:solidFill>
                <a:latin typeface="微软雅黑"/>
                <a:cs typeface="微软雅黑"/>
              </a:rPr>
              <a:t>，那么对应的数字法应该为？</a:t>
            </a:r>
            <a:endParaRPr sz="950">
              <a:latin typeface="微软雅黑"/>
              <a:cs typeface="微软雅黑"/>
            </a:endParaRPr>
          </a:p>
          <a:p>
            <a:pPr marL="12700" marR="1337945">
              <a:lnSpc>
                <a:spcPct val="197400"/>
              </a:lnSpc>
              <a:spcBef>
                <a:spcPts val="7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数字法权限应该为</a:t>
            </a:r>
            <a:r>
              <a:rPr sz="950" spc="55" dirty="0">
                <a:solidFill>
                  <a:srgbClr val="333333"/>
                </a:solidFill>
                <a:latin typeface="Trebuchet MS"/>
                <a:cs typeface="Trebuchet MS"/>
              </a:rPr>
              <a:t>764</a:t>
            </a:r>
            <a:r>
              <a:rPr sz="950" spc="25" dirty="0">
                <a:solidFill>
                  <a:srgbClr val="333333"/>
                </a:solidFill>
                <a:latin typeface="微软雅黑"/>
                <a:cs typeface="微软雅黑"/>
              </a:rPr>
              <a:t>。                                                               </a:t>
            </a:r>
            <a:r>
              <a:rPr sz="950" spc="260" dirty="0">
                <a:solidFill>
                  <a:srgbClr val="333333"/>
                </a:solidFill>
                <a:latin typeface="微软雅黑"/>
                <a:cs typeface="微软雅黑"/>
              </a:rPr>
              <a:t> </a:t>
            </a:r>
            <a:r>
              <a:rPr sz="950" spc="55" dirty="0">
                <a:solidFill>
                  <a:srgbClr val="333333"/>
                </a:solidFill>
                <a:latin typeface="Trebuchet MS"/>
                <a:cs typeface="Trebuchet MS"/>
              </a:rPr>
              <a:t>5</a:t>
            </a:r>
            <a:r>
              <a:rPr sz="950" spc="25" dirty="0">
                <a:solidFill>
                  <a:srgbClr val="333333"/>
                </a:solidFill>
                <a:latin typeface="微软雅黑"/>
                <a:cs typeface="微软雅黑"/>
              </a:rPr>
              <a:t>．某链接文件的权限用数字法表示为</a:t>
            </a:r>
            <a:r>
              <a:rPr sz="950" spc="55" dirty="0">
                <a:solidFill>
                  <a:srgbClr val="333333"/>
                </a:solidFill>
                <a:latin typeface="Trebuchet MS"/>
                <a:cs typeface="Trebuchet MS"/>
              </a:rPr>
              <a:t>755</a:t>
            </a:r>
            <a:r>
              <a:rPr sz="950" spc="20" dirty="0">
                <a:solidFill>
                  <a:srgbClr val="333333"/>
                </a:solidFill>
                <a:latin typeface="微软雅黑"/>
                <a:cs typeface="微软雅黑"/>
              </a:rPr>
              <a:t>，那么相应的字符法表示是什么呢？ </a:t>
            </a:r>
            <a:r>
              <a:rPr sz="950" b="1" spc="25" dirty="0">
                <a:solidFill>
                  <a:srgbClr val="333333"/>
                </a:solidFill>
                <a:latin typeface="微软雅黑"/>
                <a:cs typeface="微软雅黑"/>
              </a:rPr>
              <a:t>答：</a:t>
            </a:r>
            <a:r>
              <a:rPr sz="950" spc="25" dirty="0">
                <a:solidFill>
                  <a:srgbClr val="333333"/>
                </a:solidFill>
                <a:latin typeface="微软雅黑"/>
                <a:cs typeface="微软雅黑"/>
              </a:rPr>
              <a:t>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系统中，不同文件具有不同的类型，因此这里应写成</a:t>
            </a:r>
            <a:r>
              <a:rPr sz="950" spc="10" dirty="0">
                <a:solidFill>
                  <a:srgbClr val="333333"/>
                </a:solidFill>
                <a:latin typeface="Trebuchet MS"/>
                <a:cs typeface="Trebuchet MS"/>
              </a:rPr>
              <a:t>lrwxr-xr-x</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80"/>
              </a:spcBef>
            </a:pPr>
            <a:endParaRPr sz="600">
              <a:latin typeface="微软雅黑"/>
              <a:cs typeface="微软雅黑"/>
            </a:endParaRPr>
          </a:p>
          <a:p>
            <a:pPr marL="207645" indent="-195580">
              <a:lnSpc>
                <a:spcPct val="100000"/>
              </a:lnSpc>
              <a:buSzPct val="89473"/>
              <a:buFont typeface="Trebuchet MS"/>
              <a:buAutoNum type="arabicPeriod" startAt="6"/>
              <a:tabLst>
                <a:tab pos="208279" algn="l"/>
              </a:tabLst>
            </a:pPr>
            <a:r>
              <a:rPr sz="950" spc="25" dirty="0">
                <a:solidFill>
                  <a:srgbClr val="333333"/>
                </a:solidFill>
                <a:latin typeface="微软雅黑"/>
                <a:cs typeface="微软雅黑"/>
              </a:rPr>
              <a:t>如果希望用户执行某命令时临时拥有该命令所有者的权限，应该设置什么特殊权限？</a:t>
            </a:r>
            <a:endParaRPr sz="950">
              <a:latin typeface="微软雅黑"/>
              <a:cs typeface="微软雅黑"/>
            </a:endParaRPr>
          </a:p>
          <a:p>
            <a:pPr marL="12700">
              <a:lnSpc>
                <a:spcPct val="100000"/>
              </a:lnSpc>
              <a:spcBef>
                <a:spcPts val="111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特殊权限中的</a:t>
            </a:r>
            <a:r>
              <a:rPr sz="950" spc="75" dirty="0">
                <a:solidFill>
                  <a:srgbClr val="333333"/>
                </a:solidFill>
                <a:latin typeface="Trebuchet MS"/>
                <a:cs typeface="Trebuchet MS"/>
              </a:rPr>
              <a:t>SUID</a:t>
            </a:r>
            <a:r>
              <a:rPr sz="950" spc="25" dirty="0">
                <a:solidFill>
                  <a:srgbClr val="333333"/>
                </a:solidFill>
                <a:latin typeface="微软雅黑"/>
                <a:cs typeface="微软雅黑"/>
              </a:rPr>
              <a:t>。</a:t>
            </a:r>
            <a:endParaRPr sz="950">
              <a:latin typeface="微软雅黑"/>
              <a:cs typeface="微软雅黑"/>
            </a:endParaRPr>
          </a:p>
          <a:p>
            <a:pPr marL="207645" indent="-195580">
              <a:lnSpc>
                <a:spcPct val="100000"/>
              </a:lnSpc>
              <a:spcBef>
                <a:spcPts val="1110"/>
              </a:spcBef>
              <a:buSzPct val="89473"/>
              <a:buFont typeface="Trebuchet MS"/>
              <a:buAutoNum type="arabicPeriod" startAt="7"/>
              <a:tabLst>
                <a:tab pos="208279" algn="l"/>
              </a:tabLst>
            </a:pPr>
            <a:r>
              <a:rPr sz="950" spc="25" dirty="0">
                <a:solidFill>
                  <a:srgbClr val="333333"/>
                </a:solidFill>
                <a:latin typeface="微软雅黑"/>
                <a:cs typeface="微软雅黑"/>
              </a:rPr>
              <a:t>若对文件设置了隐藏权限</a:t>
            </a:r>
            <a:r>
              <a:rPr sz="950" spc="15" dirty="0">
                <a:solidFill>
                  <a:srgbClr val="333333"/>
                </a:solidFill>
                <a:latin typeface="Trebuchet MS"/>
                <a:cs typeface="Trebuchet MS"/>
              </a:rPr>
              <a:t>+i</a:t>
            </a:r>
            <a:r>
              <a:rPr sz="950" spc="25" dirty="0">
                <a:solidFill>
                  <a:srgbClr val="333333"/>
                </a:solidFill>
                <a:latin typeface="微软雅黑"/>
                <a:cs typeface="微软雅黑"/>
              </a:rPr>
              <a:t>，则意味着什么？</a:t>
            </a:r>
            <a:endParaRPr sz="950">
              <a:latin typeface="微软雅黑"/>
              <a:cs typeface="微软雅黑"/>
            </a:endParaRPr>
          </a:p>
          <a:p>
            <a:pPr marL="12700" marR="10795">
              <a:lnSpc>
                <a:spcPct val="131600"/>
              </a:lnSpc>
              <a:spcBef>
                <a:spcPts val="82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无法对文件进行修改；若对目录设置了该参数，则仅能修改其中的子文件内容而不能新建或删除文 件。</a:t>
            </a:r>
            <a:endParaRPr sz="950">
              <a:latin typeface="微软雅黑"/>
              <a:cs typeface="微软雅黑"/>
            </a:endParaRPr>
          </a:p>
          <a:p>
            <a:pPr marL="12700" marR="50800">
              <a:lnSpc>
                <a:spcPct val="131600"/>
              </a:lnSpc>
              <a:spcBef>
                <a:spcPts val="750"/>
              </a:spcBef>
              <a:buSzPct val="89473"/>
              <a:buFont typeface="Trebuchet MS"/>
              <a:buAutoNum type="arabicPeriod" startAt="8"/>
              <a:tabLst>
                <a:tab pos="208279" algn="l"/>
              </a:tabLst>
            </a:pPr>
            <a:r>
              <a:rPr sz="950" spc="25" dirty="0">
                <a:solidFill>
                  <a:srgbClr val="333333"/>
                </a:solidFill>
                <a:latin typeface="微软雅黑"/>
                <a:cs typeface="微软雅黑"/>
              </a:rPr>
              <a:t>使用访问控制列表（</a:t>
            </a:r>
            <a:r>
              <a:rPr sz="950" spc="40" dirty="0">
                <a:solidFill>
                  <a:srgbClr val="333333"/>
                </a:solidFill>
                <a:latin typeface="Trebuchet MS"/>
                <a:cs typeface="Trebuchet MS"/>
              </a:rPr>
              <a:t>ACL</a:t>
            </a:r>
            <a:r>
              <a:rPr sz="950" spc="25" dirty="0">
                <a:solidFill>
                  <a:srgbClr val="333333"/>
                </a:solidFill>
                <a:latin typeface="微软雅黑"/>
                <a:cs typeface="微软雅黑"/>
              </a:rPr>
              <a:t>）来限制</a:t>
            </a:r>
            <a:r>
              <a:rPr sz="950" spc="40" dirty="0">
                <a:solidFill>
                  <a:srgbClr val="333333"/>
                </a:solidFill>
                <a:latin typeface="Trebuchet MS"/>
                <a:cs typeface="Trebuchet MS"/>
              </a:rPr>
              <a:t>linuxprobe</a:t>
            </a:r>
            <a:r>
              <a:rPr sz="950" spc="25" dirty="0">
                <a:solidFill>
                  <a:srgbClr val="333333"/>
                </a:solidFill>
                <a:latin typeface="微软雅黑"/>
                <a:cs typeface="微软雅黑"/>
              </a:rPr>
              <a:t>用户组，使得该组中的所有成员不得在</a:t>
            </a:r>
            <a:r>
              <a:rPr sz="950" dirty="0">
                <a:solidFill>
                  <a:srgbClr val="333333"/>
                </a:solidFill>
                <a:latin typeface="Trebuchet MS"/>
                <a:cs typeface="Trebuchet MS"/>
              </a:rPr>
              <a:t>/tmp</a:t>
            </a:r>
            <a:r>
              <a:rPr sz="950" spc="20" dirty="0">
                <a:solidFill>
                  <a:srgbClr val="333333"/>
                </a:solidFill>
                <a:latin typeface="微软雅黑"/>
                <a:cs typeface="微软雅黑"/>
              </a:rPr>
              <a:t>目录中写 </a:t>
            </a:r>
            <a:r>
              <a:rPr sz="950" spc="25" dirty="0">
                <a:solidFill>
                  <a:srgbClr val="333333"/>
                </a:solidFill>
                <a:latin typeface="微软雅黑"/>
                <a:cs typeface="微软雅黑"/>
              </a:rPr>
              <a:t>入内容。</a:t>
            </a:r>
            <a:endParaRPr sz="950">
              <a:latin typeface="微软雅黑"/>
              <a:cs typeface="微软雅黑"/>
            </a:endParaRPr>
          </a:p>
          <a:p>
            <a:pPr marL="12700" marR="845185">
              <a:lnSpc>
                <a:spcPct val="197400"/>
              </a:lnSpc>
              <a:spcBef>
                <a:spcPts val="7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想要设置用户组的</a:t>
            </a:r>
            <a:r>
              <a:rPr sz="950" spc="35" dirty="0">
                <a:solidFill>
                  <a:srgbClr val="333333"/>
                </a:solidFill>
                <a:latin typeface="Trebuchet MS"/>
                <a:cs typeface="Trebuchet MS"/>
              </a:rPr>
              <a:t>ACL</a:t>
            </a:r>
            <a:r>
              <a:rPr sz="950" spc="35" dirty="0">
                <a:solidFill>
                  <a:srgbClr val="333333"/>
                </a:solidFill>
                <a:latin typeface="微软雅黑"/>
                <a:cs typeface="微软雅黑"/>
              </a:rPr>
              <a:t>，</a:t>
            </a:r>
            <a:r>
              <a:rPr sz="950" spc="25" dirty="0">
                <a:solidFill>
                  <a:srgbClr val="333333"/>
                </a:solidFill>
                <a:latin typeface="微软雅黑"/>
                <a:cs typeface="微软雅黑"/>
              </a:rPr>
              <a:t>则需要把</a:t>
            </a:r>
            <a:r>
              <a:rPr sz="950" spc="75" dirty="0">
                <a:solidFill>
                  <a:srgbClr val="333333"/>
                </a:solidFill>
                <a:latin typeface="Trebuchet MS"/>
                <a:cs typeface="Trebuchet MS"/>
              </a:rPr>
              <a:t>u</a:t>
            </a:r>
            <a:r>
              <a:rPr sz="950" spc="25" dirty="0">
                <a:solidFill>
                  <a:srgbClr val="333333"/>
                </a:solidFill>
                <a:latin typeface="微软雅黑"/>
                <a:cs typeface="微软雅黑"/>
              </a:rPr>
              <a:t>改成</a:t>
            </a:r>
            <a:r>
              <a:rPr sz="950" spc="40" dirty="0">
                <a:solidFill>
                  <a:srgbClr val="333333"/>
                </a:solidFill>
                <a:latin typeface="Trebuchet MS"/>
                <a:cs typeface="Trebuchet MS"/>
              </a:rPr>
              <a:t>g</a:t>
            </a:r>
            <a:r>
              <a:rPr sz="950" spc="40" dirty="0">
                <a:solidFill>
                  <a:srgbClr val="333333"/>
                </a:solidFill>
                <a:latin typeface="微软雅黑"/>
                <a:cs typeface="微软雅黑"/>
              </a:rPr>
              <a:t>，</a:t>
            </a:r>
            <a:r>
              <a:rPr sz="950" spc="25" dirty="0">
                <a:solidFill>
                  <a:srgbClr val="333333"/>
                </a:solidFill>
                <a:latin typeface="微软雅黑"/>
                <a:cs typeface="微软雅黑"/>
              </a:rPr>
              <a:t>即</a:t>
            </a:r>
            <a:r>
              <a:rPr sz="950" spc="5" dirty="0">
                <a:solidFill>
                  <a:srgbClr val="333333"/>
                </a:solidFill>
                <a:latin typeface="Trebuchet MS"/>
                <a:cs typeface="Trebuchet MS"/>
              </a:rPr>
              <a:t>setfacl</a:t>
            </a:r>
            <a:r>
              <a:rPr sz="950" spc="-15" dirty="0">
                <a:solidFill>
                  <a:srgbClr val="333333"/>
                </a:solidFill>
                <a:latin typeface="Trebuchet MS"/>
                <a:cs typeface="Trebuchet MS"/>
              </a:rPr>
              <a:t> </a:t>
            </a:r>
            <a:r>
              <a:rPr sz="950" spc="40" dirty="0">
                <a:solidFill>
                  <a:srgbClr val="333333"/>
                </a:solidFill>
                <a:latin typeface="Trebuchet MS"/>
                <a:cs typeface="Trebuchet MS"/>
              </a:rPr>
              <a:t>-Rm</a:t>
            </a:r>
            <a:r>
              <a:rPr sz="950" spc="-15" dirty="0">
                <a:solidFill>
                  <a:srgbClr val="333333"/>
                </a:solidFill>
                <a:latin typeface="Trebuchet MS"/>
                <a:cs typeface="Trebuchet MS"/>
              </a:rPr>
              <a:t> </a:t>
            </a:r>
            <a:r>
              <a:rPr sz="950" spc="15" dirty="0">
                <a:solidFill>
                  <a:srgbClr val="333333"/>
                </a:solidFill>
                <a:latin typeface="Trebuchet MS"/>
                <a:cs typeface="Trebuchet MS"/>
              </a:rPr>
              <a:t>g:linuxprobe:r-x</a:t>
            </a:r>
            <a:r>
              <a:rPr sz="950" spc="-15" dirty="0">
                <a:solidFill>
                  <a:srgbClr val="333333"/>
                </a:solidFill>
                <a:latin typeface="Trebuchet MS"/>
                <a:cs typeface="Trebuchet MS"/>
              </a:rPr>
              <a:t> </a:t>
            </a:r>
            <a:r>
              <a:rPr sz="950" dirty="0">
                <a:solidFill>
                  <a:srgbClr val="333333"/>
                </a:solidFill>
                <a:latin typeface="Trebuchet MS"/>
                <a:cs typeface="Trebuchet MS"/>
              </a:rPr>
              <a:t>/tmp</a:t>
            </a:r>
            <a:r>
              <a:rPr sz="950" spc="25" dirty="0">
                <a:solidFill>
                  <a:srgbClr val="333333"/>
                </a:solidFill>
                <a:latin typeface="微软雅黑"/>
                <a:cs typeface="微软雅黑"/>
              </a:rPr>
              <a:t>。 </a:t>
            </a:r>
            <a:r>
              <a:rPr sz="950" spc="40" dirty="0">
                <a:solidFill>
                  <a:srgbClr val="333333"/>
                </a:solidFill>
                <a:latin typeface="Trebuchet MS"/>
                <a:cs typeface="Trebuchet MS"/>
              </a:rPr>
              <a:t>9</a:t>
            </a:r>
            <a:r>
              <a:rPr sz="950" spc="40" dirty="0">
                <a:solidFill>
                  <a:srgbClr val="333333"/>
                </a:solidFill>
                <a:latin typeface="微软雅黑"/>
                <a:cs typeface="微软雅黑"/>
              </a:rPr>
              <a:t>．</a:t>
            </a:r>
            <a:r>
              <a:rPr sz="950" spc="25" dirty="0">
                <a:solidFill>
                  <a:srgbClr val="333333"/>
                </a:solidFill>
                <a:latin typeface="微软雅黑"/>
                <a:cs typeface="微软雅黑"/>
              </a:rPr>
              <a:t>当普通用户使用</a:t>
            </a:r>
            <a:r>
              <a:rPr sz="950" spc="75" dirty="0">
                <a:solidFill>
                  <a:srgbClr val="333333"/>
                </a:solidFill>
                <a:latin typeface="Trebuchet MS"/>
                <a:cs typeface="Trebuchet MS"/>
              </a:rPr>
              <a:t>sudo</a:t>
            </a:r>
            <a:r>
              <a:rPr sz="950" spc="25" dirty="0">
                <a:solidFill>
                  <a:srgbClr val="333333"/>
                </a:solidFill>
                <a:latin typeface="微软雅黑"/>
                <a:cs typeface="微软雅黑"/>
              </a:rPr>
              <a:t>命令时是否需要验证密码？</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系统在默认情况下需要验证当前登录用户的密码，若不想要验证，可添加</a:t>
            </a:r>
            <a:r>
              <a:rPr sz="950" spc="90" dirty="0">
                <a:solidFill>
                  <a:srgbClr val="333333"/>
                </a:solidFill>
                <a:latin typeface="Trebuchet MS"/>
                <a:cs typeface="Trebuchet MS"/>
              </a:rPr>
              <a:t>NOPASSWD</a:t>
            </a:r>
            <a:r>
              <a:rPr sz="950" spc="25" dirty="0">
                <a:solidFill>
                  <a:srgbClr val="333333"/>
                </a:solidFill>
                <a:latin typeface="微软雅黑"/>
                <a:cs typeface="微软雅黑"/>
              </a:rPr>
              <a:t>参数。</a:t>
            </a:r>
            <a:endParaRPr sz="950">
              <a:latin typeface="微软雅黑"/>
              <a:cs typeface="微软雅黑"/>
            </a:endParaRPr>
          </a:p>
          <a:p>
            <a:pPr marL="12700">
              <a:lnSpc>
                <a:spcPct val="100000"/>
              </a:lnSpc>
              <a:spcBef>
                <a:spcPts val="1065"/>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6</a:t>
            </a:r>
            <a:r>
              <a:rPr sz="2200" b="1" u="dbl" spc="-10" dirty="0">
                <a:solidFill>
                  <a:srgbClr val="4183C4"/>
                </a:solidFill>
                <a:uFill>
                  <a:solidFill>
                    <a:srgbClr val="4183C4"/>
                  </a:solidFill>
                </a:uFill>
                <a:latin typeface="微软雅黑"/>
                <a:cs typeface="微软雅黑"/>
                <a:hlinkClick r:id="rId2"/>
              </a:rPr>
              <a:t>章</a:t>
            </a:r>
            <a:r>
              <a:rPr sz="2200" b="1" u="dbl" spc="-140" dirty="0">
                <a:solidFill>
                  <a:srgbClr val="4183C4"/>
                </a:solidFill>
                <a:uFill>
                  <a:solidFill>
                    <a:srgbClr val="4183C4"/>
                  </a:solidFill>
                </a:uFill>
                <a:latin typeface="微软雅黑"/>
                <a:cs typeface="微软雅黑"/>
                <a:hlinkClick r:id="rId2"/>
              </a:rPr>
              <a:t> </a:t>
            </a:r>
            <a:r>
              <a:rPr sz="2200" b="1" u="dbl" spc="-10" dirty="0">
                <a:solidFill>
                  <a:srgbClr val="4183C4"/>
                </a:solidFill>
                <a:uFill>
                  <a:solidFill>
                    <a:srgbClr val="4183C4"/>
                  </a:solidFill>
                </a:uFill>
                <a:latin typeface="微软雅黑"/>
                <a:cs typeface="微软雅黑"/>
                <a:hlinkClick r:id="rId2"/>
              </a:rPr>
              <a:t>存储结构与管理硬盘</a:t>
            </a:r>
            <a:endParaRPr sz="2200">
              <a:latin typeface="微软雅黑"/>
              <a:cs typeface="微软雅黑"/>
            </a:endParaRPr>
          </a:p>
          <a:p>
            <a:pPr marL="12700">
              <a:lnSpc>
                <a:spcPct val="100000"/>
              </a:lnSpc>
              <a:spcBef>
                <a:spcPts val="1315"/>
              </a:spcBef>
            </a:pPr>
            <a:r>
              <a:rPr sz="950" b="1" spc="25" dirty="0">
                <a:solidFill>
                  <a:srgbClr val="333333"/>
                </a:solidFill>
                <a:latin typeface="微软雅黑"/>
                <a:cs typeface="微软雅黑"/>
              </a:rPr>
              <a:t>章节简述：</a:t>
            </a:r>
            <a:endParaRPr sz="950">
              <a:latin typeface="微软雅黑"/>
              <a:cs typeface="微软雅黑"/>
            </a:endParaRPr>
          </a:p>
          <a:p>
            <a:pPr marL="12700" marR="5080" indent="-635">
              <a:lnSpc>
                <a:spcPct val="131600"/>
              </a:lnSpc>
              <a:spcBef>
                <a:spcPts val="825"/>
              </a:spcBef>
            </a:pPr>
            <a:r>
              <a:rPr sz="950" u="sng" spc="35" dirty="0">
                <a:solidFill>
                  <a:srgbClr val="4183C4"/>
                </a:solidFill>
                <a:uFill>
                  <a:solidFill>
                    <a:srgbClr val="4183C4"/>
                  </a:solidFill>
                </a:uFill>
                <a:latin typeface="Trebuchet MS"/>
                <a:cs typeface="Trebuchet MS"/>
                <a:hlinkClick r:id="rId3"/>
              </a:rPr>
              <a:t>Linux</a:t>
            </a:r>
            <a:r>
              <a:rPr sz="950" u="sng" spc="25" dirty="0">
                <a:solidFill>
                  <a:srgbClr val="4183C4"/>
                </a:solidFill>
                <a:uFill>
                  <a:solidFill>
                    <a:srgbClr val="4183C4"/>
                  </a:solidFill>
                </a:uFill>
                <a:latin typeface="微软雅黑"/>
                <a:cs typeface="微软雅黑"/>
                <a:hlinkClick r:id="rId3"/>
              </a:rPr>
              <a:t>系</a:t>
            </a:r>
            <a:r>
              <a:rPr sz="950" u="sng" spc="20" dirty="0">
                <a:solidFill>
                  <a:srgbClr val="4183C4"/>
                </a:solidFill>
                <a:uFill>
                  <a:solidFill>
                    <a:srgbClr val="4183C4"/>
                  </a:solidFill>
                </a:uFill>
                <a:latin typeface="微软雅黑"/>
                <a:cs typeface="微软雅黑"/>
                <a:hlinkClick r:id="rId3"/>
              </a:rPr>
              <a:t>统</a:t>
            </a:r>
            <a:r>
              <a:rPr sz="950" spc="25" dirty="0">
                <a:solidFill>
                  <a:srgbClr val="333333"/>
                </a:solidFill>
                <a:latin typeface="微软雅黑"/>
                <a:cs typeface="微软雅黑"/>
              </a:rPr>
              <a:t>中颇具特色的文件存储结构常常搞得新手头晕脑胀，本章将从</a:t>
            </a:r>
            <a:r>
              <a:rPr sz="950" u="sng" spc="35" dirty="0">
                <a:solidFill>
                  <a:srgbClr val="4183C4"/>
                </a:solidFill>
                <a:uFill>
                  <a:solidFill>
                    <a:srgbClr val="4183C4"/>
                  </a:solidFill>
                </a:uFill>
                <a:latin typeface="Trebuchet MS"/>
                <a:cs typeface="Trebuchet MS"/>
                <a:hlinkClick r:id="rId3"/>
              </a:rPr>
              <a:t>Linux</a:t>
            </a:r>
            <a:r>
              <a:rPr sz="950" spc="20" dirty="0">
                <a:solidFill>
                  <a:srgbClr val="333333"/>
                </a:solidFill>
                <a:latin typeface="微软雅黑"/>
                <a:cs typeface="微软雅黑"/>
              </a:rPr>
              <a:t>系统中的文件存储结构开 </a:t>
            </a:r>
            <a:r>
              <a:rPr sz="950" spc="25" dirty="0">
                <a:solidFill>
                  <a:srgbClr val="333333"/>
                </a:solidFill>
                <a:latin typeface="微软雅黑"/>
                <a:cs typeface="微软雅黑"/>
              </a:rPr>
              <a:t>始讲起，了解</a:t>
            </a:r>
            <a:r>
              <a:rPr sz="950" spc="60" dirty="0">
                <a:solidFill>
                  <a:srgbClr val="333333"/>
                </a:solidFill>
                <a:latin typeface="Trebuchet MS"/>
                <a:cs typeface="Trebuchet MS"/>
              </a:rPr>
              <a:t>FHS</a:t>
            </a:r>
            <a:r>
              <a:rPr sz="950" spc="25" dirty="0">
                <a:solidFill>
                  <a:srgbClr val="333333"/>
                </a:solidFill>
                <a:latin typeface="微软雅黑"/>
                <a:cs typeface="微软雅黑"/>
              </a:rPr>
              <a:t>文件系统层次化标准、</a:t>
            </a:r>
            <a:r>
              <a:rPr sz="950" spc="50" dirty="0">
                <a:solidFill>
                  <a:srgbClr val="333333"/>
                </a:solidFill>
                <a:latin typeface="Trebuchet MS"/>
                <a:cs typeface="Trebuchet MS"/>
              </a:rPr>
              <a:t>udev</a:t>
            </a:r>
            <a:r>
              <a:rPr sz="950" spc="25" dirty="0">
                <a:solidFill>
                  <a:srgbClr val="333333"/>
                </a:solidFill>
                <a:latin typeface="微软雅黑"/>
                <a:cs typeface="微软雅黑"/>
              </a:rPr>
              <a:t>硬件命名规则以及硬盘设备原理。</a:t>
            </a:r>
            <a:endParaRPr sz="950">
              <a:latin typeface="微软雅黑"/>
              <a:cs typeface="微软雅黑"/>
            </a:endParaRPr>
          </a:p>
          <a:p>
            <a:pPr marL="12700" marR="53975" algn="just">
              <a:lnSpc>
                <a:spcPct val="131600"/>
              </a:lnSpc>
              <a:spcBef>
                <a:spcPts val="750"/>
              </a:spcBef>
            </a:pPr>
            <a:r>
              <a:rPr sz="950" spc="25" dirty="0">
                <a:solidFill>
                  <a:srgbClr val="333333"/>
                </a:solidFill>
                <a:latin typeface="微软雅黑"/>
                <a:cs typeface="微软雅黑"/>
              </a:rPr>
              <a:t>为了让读者更好地理解文件系统的作用</a:t>
            </a:r>
            <a:r>
              <a:rPr sz="950" spc="20" dirty="0">
                <a:solidFill>
                  <a:srgbClr val="333333"/>
                </a:solidFill>
                <a:latin typeface="微软雅黑"/>
                <a:cs typeface="微软雅黑"/>
              </a:rPr>
              <a:t>，</a:t>
            </a:r>
            <a:r>
              <a:rPr sz="950" u="sng" spc="25" dirty="0">
                <a:solidFill>
                  <a:srgbClr val="4183C4"/>
                </a:solidFill>
                <a:uFill>
                  <a:solidFill>
                    <a:srgbClr val="4183C4"/>
                  </a:solidFill>
                </a:uFill>
                <a:latin typeface="微软雅黑"/>
                <a:cs typeface="微软雅黑"/>
                <a:hlinkClick r:id="rId3"/>
              </a:rPr>
              <a:t>刘遄</a:t>
            </a:r>
            <a:r>
              <a:rPr sz="950" spc="25" dirty="0">
                <a:solidFill>
                  <a:srgbClr val="333333"/>
                </a:solidFill>
                <a:latin typeface="微软雅黑"/>
                <a:cs typeface="微软雅黑"/>
              </a:rPr>
              <a:t>老师将在本章中详细地分析</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系统中最常见的</a:t>
            </a:r>
            <a:r>
              <a:rPr sz="950" spc="20" dirty="0">
                <a:solidFill>
                  <a:srgbClr val="333333"/>
                </a:solidFill>
                <a:latin typeface="Trebuchet MS"/>
                <a:cs typeface="Trebuchet MS"/>
              </a:rPr>
              <a:t>Ext3</a:t>
            </a:r>
            <a:r>
              <a:rPr sz="950" spc="25" dirty="0">
                <a:solidFill>
                  <a:srgbClr val="333333"/>
                </a:solidFill>
                <a:latin typeface="微软雅黑"/>
                <a:cs typeface="微软雅黑"/>
              </a:rPr>
              <a:t>、 </a:t>
            </a:r>
            <a:r>
              <a:rPr sz="950" spc="20" dirty="0">
                <a:solidFill>
                  <a:srgbClr val="333333"/>
                </a:solidFill>
                <a:latin typeface="Trebuchet MS"/>
                <a:cs typeface="Trebuchet MS"/>
              </a:rPr>
              <a:t>Ext4</a:t>
            </a:r>
            <a:r>
              <a:rPr sz="950" spc="25" dirty="0">
                <a:solidFill>
                  <a:srgbClr val="333333"/>
                </a:solidFill>
                <a:latin typeface="微软雅黑"/>
                <a:cs typeface="微软雅黑"/>
              </a:rPr>
              <a:t>与</a:t>
            </a:r>
            <a:r>
              <a:rPr sz="950" spc="35" dirty="0">
                <a:solidFill>
                  <a:srgbClr val="333333"/>
                </a:solidFill>
                <a:latin typeface="Trebuchet MS"/>
                <a:cs typeface="Trebuchet MS"/>
              </a:rPr>
              <a:t>XFS</a:t>
            </a:r>
            <a:r>
              <a:rPr sz="950" spc="25" dirty="0">
                <a:solidFill>
                  <a:srgbClr val="333333"/>
                </a:solidFill>
                <a:latin typeface="微软雅黑"/>
                <a:cs typeface="微软雅黑"/>
              </a:rPr>
              <a:t>文件系统的不同之处，并带领各位读者着重练习硬盘设备分区、格式化以及挂载等常用的硬 盘管理操作，以便熟练掌握文件系统的使用方法。</a:t>
            </a:r>
            <a:endParaRPr sz="950">
              <a:latin typeface="微软雅黑"/>
              <a:cs typeface="微软雅黑"/>
            </a:endParaRPr>
          </a:p>
          <a:p>
            <a:pPr marL="12700" marR="46355" algn="just">
              <a:lnSpc>
                <a:spcPct val="131700"/>
              </a:lnSpc>
              <a:spcBef>
                <a:spcPts val="825"/>
              </a:spcBef>
            </a:pPr>
            <a:r>
              <a:rPr sz="950" spc="25" dirty="0">
                <a:solidFill>
                  <a:srgbClr val="333333"/>
                </a:solidFill>
                <a:latin typeface="微软雅黑"/>
                <a:cs typeface="微软雅黑"/>
              </a:rPr>
              <a:t>在打下坚实的理论基础与完成一些相关的实践练习后，我们将进一步完整地部署</a:t>
            </a:r>
            <a:r>
              <a:rPr sz="950" spc="70" dirty="0">
                <a:solidFill>
                  <a:srgbClr val="333333"/>
                </a:solidFill>
                <a:latin typeface="Trebuchet MS"/>
                <a:cs typeface="Trebuchet MS"/>
              </a:rPr>
              <a:t>SWAP</a:t>
            </a:r>
            <a:r>
              <a:rPr sz="950" spc="20" dirty="0">
                <a:solidFill>
                  <a:srgbClr val="333333"/>
                </a:solidFill>
                <a:latin typeface="微软雅黑"/>
                <a:cs typeface="微软雅黑"/>
              </a:rPr>
              <a:t>交换分区、配置  </a:t>
            </a:r>
            <a:r>
              <a:rPr sz="950" spc="45" dirty="0">
                <a:solidFill>
                  <a:srgbClr val="333333"/>
                </a:solidFill>
                <a:latin typeface="Trebuchet MS"/>
                <a:cs typeface="Trebuchet MS"/>
              </a:rPr>
              <a:t>quota</a:t>
            </a:r>
            <a:r>
              <a:rPr sz="950" spc="25" dirty="0">
                <a:solidFill>
                  <a:srgbClr val="333333"/>
                </a:solidFill>
                <a:latin typeface="微软雅黑"/>
                <a:cs typeface="微软雅黑"/>
              </a:rPr>
              <a:t>磁盘配额服务、</a:t>
            </a:r>
            <a:r>
              <a:rPr sz="950" spc="90" dirty="0">
                <a:solidFill>
                  <a:srgbClr val="333333"/>
                </a:solidFill>
                <a:latin typeface="Trebuchet MS"/>
                <a:cs typeface="Trebuchet MS"/>
              </a:rPr>
              <a:t>VDO</a:t>
            </a:r>
            <a:r>
              <a:rPr sz="950" spc="25" dirty="0">
                <a:solidFill>
                  <a:srgbClr val="333333"/>
                </a:solidFill>
                <a:latin typeface="微软雅黑"/>
                <a:cs typeface="微软雅黑"/>
              </a:rPr>
              <a:t>虚拟数据优化技术以及掌握</a:t>
            </a:r>
            <a:r>
              <a:rPr sz="950" spc="20" dirty="0">
                <a:solidFill>
                  <a:srgbClr val="333333"/>
                </a:solidFill>
                <a:latin typeface="Trebuchet MS"/>
                <a:cs typeface="Trebuchet MS"/>
              </a:rPr>
              <a:t>ln</a:t>
            </a:r>
            <a:r>
              <a:rPr sz="950" u="sng" spc="25" dirty="0">
                <a:solidFill>
                  <a:srgbClr val="4183C4"/>
                </a:solidFill>
                <a:uFill>
                  <a:solidFill>
                    <a:srgbClr val="4183C4"/>
                  </a:solidFill>
                </a:uFill>
                <a:latin typeface="微软雅黑"/>
                <a:cs typeface="微软雅黑"/>
                <a:hlinkClick r:id="rId4"/>
              </a:rPr>
              <a:t>命令</a:t>
            </a:r>
            <a:r>
              <a:rPr sz="950" spc="20" dirty="0">
                <a:solidFill>
                  <a:srgbClr val="333333"/>
                </a:solidFill>
                <a:latin typeface="微软雅黑"/>
                <a:cs typeface="微软雅黑"/>
              </a:rPr>
              <a:t>带来的软硬链接。相信各位读者在学习完 </a:t>
            </a:r>
            <a:r>
              <a:rPr sz="950" spc="25" dirty="0">
                <a:solidFill>
                  <a:srgbClr val="333333"/>
                </a:solidFill>
                <a:latin typeface="微软雅黑"/>
                <a:cs typeface="微软雅黑"/>
              </a:rPr>
              <a:t>本章后，会对</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系统以及</a:t>
            </a:r>
            <a:r>
              <a:rPr sz="950" spc="60" dirty="0">
                <a:solidFill>
                  <a:srgbClr val="333333"/>
                </a:solidFill>
                <a:latin typeface="Trebuchet MS"/>
                <a:cs typeface="Trebuchet MS"/>
              </a:rPr>
              <a:t>Windows</a:t>
            </a:r>
            <a:r>
              <a:rPr sz="950" spc="25" dirty="0">
                <a:solidFill>
                  <a:srgbClr val="333333"/>
                </a:solidFill>
                <a:latin typeface="微软雅黑"/>
                <a:cs typeface="微软雅黑"/>
              </a:rPr>
              <a:t>系统中的磁盘存储以及文件系统有深入的理解。</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本章目录结构</a:t>
            </a:r>
            <a:endParaRPr sz="950">
              <a:latin typeface="微软雅黑"/>
              <a:cs typeface="微软雅黑"/>
            </a:endParaRPr>
          </a:p>
          <a:p>
            <a:pPr marL="504825" lvl="1" indent="-207010">
              <a:lnSpc>
                <a:spcPct val="100000"/>
              </a:lnSpc>
              <a:spcBef>
                <a:spcPts val="1110"/>
              </a:spcBef>
              <a:buFont typeface="Trebuchet MS"/>
              <a:buAutoNum type="arabicPeriod"/>
              <a:tabLst>
                <a:tab pos="505459" algn="l"/>
              </a:tabLst>
            </a:pPr>
            <a:r>
              <a:rPr sz="950" u="sng" spc="25" dirty="0">
                <a:solidFill>
                  <a:srgbClr val="4183C4"/>
                </a:solidFill>
                <a:uFill>
                  <a:solidFill>
                    <a:srgbClr val="4183C4"/>
                  </a:solidFill>
                </a:uFill>
                <a:latin typeface="微软雅黑"/>
                <a:cs typeface="微软雅黑"/>
                <a:hlinkClick r:id="rId5"/>
              </a:rPr>
              <a:t>一切从</a:t>
            </a:r>
            <a:r>
              <a:rPr sz="950" u="sng" spc="-155" dirty="0">
                <a:solidFill>
                  <a:srgbClr val="4183C4"/>
                </a:solidFill>
                <a:uFill>
                  <a:solidFill>
                    <a:srgbClr val="4183C4"/>
                  </a:solidFill>
                </a:uFill>
                <a:latin typeface="Trebuchet MS"/>
                <a:cs typeface="Trebuchet MS"/>
                <a:hlinkClick r:id="rId5"/>
              </a:rPr>
              <a:t>“/”</a:t>
            </a:r>
            <a:r>
              <a:rPr sz="950" u="sng" spc="25" dirty="0">
                <a:solidFill>
                  <a:srgbClr val="4183C4"/>
                </a:solidFill>
                <a:uFill>
                  <a:solidFill>
                    <a:srgbClr val="4183C4"/>
                  </a:solidFill>
                </a:uFill>
                <a:latin typeface="微软雅黑"/>
                <a:cs typeface="微软雅黑"/>
                <a:hlinkClick r:id="rId5"/>
              </a:rPr>
              <a:t>开始</a:t>
            </a:r>
            <a:endParaRPr sz="950">
              <a:latin typeface="微软雅黑"/>
              <a:cs typeface="微软雅黑"/>
            </a:endParaRPr>
          </a:p>
          <a:p>
            <a:pPr marL="504825" lvl="1" indent="-207010">
              <a:lnSpc>
                <a:spcPct val="100000"/>
              </a:lnSpc>
              <a:spcBef>
                <a:spcPts val="360"/>
              </a:spcBef>
              <a:buFont typeface="Trebuchet MS"/>
              <a:buAutoNum type="arabicPeriod"/>
              <a:tabLst>
                <a:tab pos="505459" algn="l"/>
              </a:tabLst>
            </a:pPr>
            <a:r>
              <a:rPr sz="950" u="sng" spc="25" dirty="0">
                <a:solidFill>
                  <a:srgbClr val="4183C4"/>
                </a:solidFill>
                <a:uFill>
                  <a:solidFill>
                    <a:srgbClr val="4183C4"/>
                  </a:solidFill>
                </a:uFill>
                <a:latin typeface="微软雅黑"/>
                <a:cs typeface="微软雅黑"/>
                <a:hlinkClick r:id="rId6"/>
              </a:rPr>
              <a:t>物理设备的命名规则</a:t>
            </a:r>
            <a:endParaRPr sz="950">
              <a:latin typeface="微软雅黑"/>
              <a:cs typeface="微软雅黑"/>
            </a:endParaRPr>
          </a:p>
        </p:txBody>
      </p:sp>
      <p:sp>
        <p:nvSpPr>
          <p:cNvPr id="8" name="object 8"/>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24</a:t>
            </a:fld>
            <a:endParaRPr sz="800">
              <a:latin typeface="小哥哥网恋吗"/>
              <a:cs typeface="小哥哥网恋吗"/>
            </a:endParaRPr>
          </a:p>
        </p:txBody>
      </p:sp>
      <p:sp>
        <p:nvSpPr>
          <p:cNvPr id="7" name="object 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8086928"/>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sp>
        <p:nvSpPr>
          <p:cNvPr id="3" name="object 3"/>
          <p:cNvSpPr txBox="1"/>
          <p:nvPr/>
        </p:nvSpPr>
        <p:spPr>
          <a:xfrm>
            <a:off x="921024" y="332596"/>
            <a:ext cx="5758815" cy="597535"/>
          </a:xfrm>
          <a:prstGeom prst="rect">
            <a:avLst/>
          </a:prstGeom>
        </p:spPr>
        <p:txBody>
          <a:bodyPr vert="horz" wrap="square" lIns="0" tIns="12065" rIns="0" bIns="0" rtlCol="0">
            <a:spAutoFit/>
          </a:bodyPr>
          <a:lstStyle/>
          <a:p>
            <a:pPr marL="38100" marR="30480">
              <a:lnSpc>
                <a:spcPct val="131600"/>
              </a:lnSpc>
              <a:spcBef>
                <a:spcPts val="95"/>
              </a:spcBef>
            </a:pPr>
            <a:r>
              <a:rPr sz="950" b="1" spc="25" dirty="0">
                <a:solidFill>
                  <a:srgbClr val="333333"/>
                </a:solidFill>
                <a:latin typeface="微软雅黑"/>
                <a:cs typeface="微软雅黑"/>
              </a:rPr>
              <a:t>需要说明的是，如果您刚刚为这台主机分配了</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地址，则它的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地址租约时间还没有到期，因此不会</a:t>
            </a:r>
            <a:r>
              <a:rPr sz="950" b="1" spc="-370" dirty="0">
                <a:solidFill>
                  <a:srgbClr val="333333"/>
                </a:solidFill>
                <a:latin typeface="微软雅黑"/>
                <a:cs typeface="微软雅黑"/>
              </a:rPr>
              <a:t>立</a:t>
            </a:r>
            <a:r>
              <a:rPr sz="1200" baseline="34722" dirty="0">
                <a:latin typeface="小哥哥网恋吗"/>
                <a:cs typeface="小哥哥网恋吗"/>
              </a:rPr>
              <a:t>5/20 </a:t>
            </a:r>
            <a:r>
              <a:rPr sz="950" b="1" spc="25" dirty="0">
                <a:solidFill>
                  <a:srgbClr val="333333"/>
                </a:solidFill>
                <a:latin typeface="微软雅黑"/>
                <a:cs typeface="微软雅黑"/>
              </a:rPr>
              <a:t>即换成新绑定的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地址。要想立即查看绑定效果，则需要重启一下客户端的网络服务，如图</a:t>
            </a:r>
            <a:r>
              <a:rPr sz="950" b="1" spc="-10" dirty="0">
                <a:solidFill>
                  <a:srgbClr val="333333"/>
                </a:solidFill>
                <a:latin typeface="Trebuchet MS"/>
                <a:cs typeface="Trebuchet MS"/>
              </a:rPr>
              <a:t>14-9</a:t>
            </a:r>
            <a:r>
              <a:rPr sz="950" b="1" spc="25" dirty="0">
                <a:solidFill>
                  <a:srgbClr val="333333"/>
                </a:solidFill>
                <a:latin typeface="微软雅黑"/>
                <a:cs typeface="微软雅黑"/>
              </a:rPr>
              <a:t>所示， </a:t>
            </a:r>
            <a:r>
              <a:rPr sz="950" b="1" spc="30" dirty="0">
                <a:solidFill>
                  <a:srgbClr val="333333"/>
                </a:solidFill>
                <a:latin typeface="微软雅黑"/>
                <a:cs typeface="微软雅黑"/>
              </a:rPr>
              <a:t> </a:t>
            </a:r>
            <a:r>
              <a:rPr sz="950" b="1" spc="25" dirty="0">
                <a:solidFill>
                  <a:srgbClr val="333333"/>
                </a:solidFill>
                <a:latin typeface="微软雅黑"/>
                <a:cs typeface="微软雅黑"/>
              </a:rPr>
              <a:t>然后就能看到效果了</a:t>
            </a:r>
            <a:r>
              <a:rPr sz="950" b="1" dirty="0">
                <a:solidFill>
                  <a:srgbClr val="333333"/>
                </a:solidFill>
                <a:latin typeface="Trebuchet MS"/>
                <a:cs typeface="Trebuchet MS"/>
              </a:rPr>
              <a:t>~</a:t>
            </a:r>
            <a:r>
              <a:rPr sz="950" b="1" spc="25" dirty="0">
                <a:solidFill>
                  <a:srgbClr val="333333"/>
                </a:solidFill>
                <a:latin typeface="微软雅黑"/>
                <a:cs typeface="微软雅黑"/>
              </a:rPr>
              <a:t>如果</a:t>
            </a:r>
            <a:r>
              <a:rPr sz="950" b="1" spc="-10" dirty="0">
                <a:solidFill>
                  <a:srgbClr val="333333"/>
                </a:solidFill>
                <a:latin typeface="Trebuchet MS"/>
                <a:cs typeface="Trebuchet MS"/>
              </a:rPr>
              <a:t>14-10</a:t>
            </a:r>
            <a:r>
              <a:rPr sz="950" b="1" spc="25" dirty="0">
                <a:solidFill>
                  <a:srgbClr val="333333"/>
                </a:solidFill>
                <a:latin typeface="微软雅黑"/>
                <a:cs typeface="微软雅黑"/>
              </a:rPr>
              <a:t>所示。</a:t>
            </a:r>
            <a:endParaRPr sz="950">
              <a:latin typeface="微软雅黑"/>
              <a:cs typeface="微软雅黑"/>
            </a:endParaRPr>
          </a:p>
        </p:txBody>
      </p:sp>
      <p:pic>
        <p:nvPicPr>
          <p:cNvPr id="4" name="object 4"/>
          <p:cNvPicPr/>
          <p:nvPr/>
        </p:nvPicPr>
        <p:blipFill>
          <a:blip r:embed="rId2" cstate="print"/>
          <a:stretch>
            <a:fillRect/>
          </a:stretch>
        </p:blipFill>
        <p:spPr>
          <a:xfrm>
            <a:off x="966295" y="1042376"/>
            <a:ext cx="5629437" cy="1900803"/>
          </a:xfrm>
          <a:prstGeom prst="rect">
            <a:avLst/>
          </a:prstGeom>
        </p:spPr>
      </p:pic>
      <p:sp>
        <p:nvSpPr>
          <p:cNvPr id="5" name="object 5"/>
          <p:cNvSpPr txBox="1"/>
          <p:nvPr/>
        </p:nvSpPr>
        <p:spPr>
          <a:xfrm>
            <a:off x="946424" y="3366745"/>
            <a:ext cx="117729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14-9</a:t>
            </a:r>
            <a:r>
              <a:rPr sz="950" b="1" spc="-35" dirty="0">
                <a:solidFill>
                  <a:srgbClr val="333333"/>
                </a:solidFill>
                <a:latin typeface="Trebuchet MS"/>
                <a:cs typeface="Trebuchet MS"/>
              </a:rPr>
              <a:t> </a:t>
            </a:r>
            <a:r>
              <a:rPr sz="950" b="1" spc="25" dirty="0">
                <a:solidFill>
                  <a:srgbClr val="333333"/>
                </a:solidFill>
                <a:latin typeface="微软雅黑"/>
                <a:cs typeface="微软雅黑"/>
              </a:rPr>
              <a:t>重启网卡设备</a:t>
            </a:r>
            <a:endParaRPr sz="950">
              <a:latin typeface="微软雅黑"/>
              <a:cs typeface="微软雅黑"/>
            </a:endParaRPr>
          </a:p>
        </p:txBody>
      </p:sp>
      <p:pic>
        <p:nvPicPr>
          <p:cNvPr id="6" name="object 6"/>
          <p:cNvPicPr/>
          <p:nvPr/>
        </p:nvPicPr>
        <p:blipFill>
          <a:blip r:embed="rId3" cstate="print"/>
          <a:stretch>
            <a:fillRect/>
          </a:stretch>
        </p:blipFill>
        <p:spPr>
          <a:xfrm>
            <a:off x="959124" y="3655885"/>
            <a:ext cx="5650951" cy="3754594"/>
          </a:xfrm>
          <a:prstGeom prst="rect">
            <a:avLst/>
          </a:prstGeom>
        </p:spPr>
      </p:pic>
      <p:sp>
        <p:nvSpPr>
          <p:cNvPr id="7" name="object 7"/>
          <p:cNvSpPr txBox="1"/>
          <p:nvPr/>
        </p:nvSpPr>
        <p:spPr>
          <a:xfrm>
            <a:off x="946424" y="7512064"/>
            <a:ext cx="5520690" cy="258508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14-10</a:t>
            </a:r>
            <a:r>
              <a:rPr sz="950" b="1" spc="-35" dirty="0">
                <a:solidFill>
                  <a:srgbClr val="333333"/>
                </a:solidFill>
                <a:latin typeface="Trebuchet MS"/>
                <a:cs typeface="Trebuchet MS"/>
              </a:rPr>
              <a:t> </a:t>
            </a:r>
            <a:r>
              <a:rPr sz="950" b="1" spc="25" dirty="0">
                <a:solidFill>
                  <a:srgbClr val="333333"/>
                </a:solidFill>
                <a:latin typeface="微软雅黑"/>
                <a:cs typeface="微软雅黑"/>
              </a:rPr>
              <a:t>查看绑定后的网卡信息</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193675">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4"/>
              </a:rPr>
              <a:t>htt</a:t>
            </a:r>
            <a:r>
              <a:rPr sz="950" b="1" spc="40" dirty="0">
                <a:solidFill>
                  <a:srgbClr val="4183C4"/>
                </a:solidFill>
                <a:latin typeface="Trebuchet MS"/>
                <a:cs typeface="Trebuchet MS"/>
                <a:hlinkClick r:id="rId4"/>
              </a:rPr>
              <a:t>p</a:t>
            </a:r>
            <a:r>
              <a:rPr sz="950" b="1" u="sng" spc="40" dirty="0">
                <a:solidFill>
                  <a:srgbClr val="4183C4"/>
                </a:solidFill>
                <a:uFill>
                  <a:solidFill>
                    <a:srgbClr val="4183C4"/>
                  </a:solidFill>
                </a:uFill>
                <a:latin typeface="Trebuchet MS"/>
                <a:cs typeface="Trebuchet MS"/>
                <a:hlinkClick r:id="rId4"/>
              </a:rPr>
              <a:t>s://www.linuxprobe.com/club</a:t>
            </a:r>
            <a:endParaRPr sz="950">
              <a:latin typeface="Trebuchet MS"/>
              <a:cs typeface="Trebuchet MS"/>
            </a:endParaRPr>
          </a:p>
          <a:p>
            <a:pPr marL="193675" marR="77470">
              <a:lnSpc>
                <a:spcPct val="131600"/>
              </a:lnSpc>
              <a:spcBef>
                <a:spcPts val="82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marL="12700" marR="1628775">
              <a:lnSpc>
                <a:spcPts val="2330"/>
              </a:lnSpc>
              <a:spcBef>
                <a:spcPts val="200"/>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  </a:t>
            </a:r>
            <a:r>
              <a:rPr sz="950" b="1" spc="10" dirty="0">
                <a:solidFill>
                  <a:srgbClr val="333333"/>
                </a:solidFill>
                <a:latin typeface="Trebuchet MS"/>
                <a:cs typeface="Trebuchet MS"/>
              </a:rPr>
              <a:t>1</a:t>
            </a:r>
            <a:r>
              <a:rPr sz="950" b="1" spc="10" dirty="0">
                <a:solidFill>
                  <a:srgbClr val="333333"/>
                </a:solidFill>
                <a:latin typeface="微软雅黑"/>
                <a:cs typeface="微软雅黑"/>
              </a:rPr>
              <a:t>．</a:t>
            </a:r>
            <a:r>
              <a:rPr sz="950" b="1" spc="25" dirty="0">
                <a:solidFill>
                  <a:srgbClr val="333333"/>
                </a:solidFill>
                <a:latin typeface="微软雅黑"/>
                <a:cs typeface="微软雅黑"/>
              </a:rPr>
              <a:t>简述</a:t>
            </a: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协议的主要用途。</a:t>
            </a:r>
            <a:endParaRPr sz="950">
              <a:latin typeface="微软雅黑"/>
              <a:cs typeface="微软雅黑"/>
            </a:endParaRPr>
          </a:p>
          <a:p>
            <a:pPr marL="12700">
              <a:lnSpc>
                <a:spcPct val="100000"/>
              </a:lnSpc>
              <a:spcBef>
                <a:spcPts val="830"/>
              </a:spcBef>
            </a:pPr>
            <a:r>
              <a:rPr sz="950" b="1" spc="25" dirty="0">
                <a:solidFill>
                  <a:srgbClr val="333333"/>
                </a:solidFill>
                <a:latin typeface="微软雅黑"/>
                <a:cs typeface="微软雅黑"/>
              </a:rPr>
              <a:t>答：为局域网内部的设备或网络供应商自动分配</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地址等参数。</a:t>
            </a:r>
            <a:endParaRPr sz="950">
              <a:latin typeface="微软雅黑"/>
              <a:cs typeface="微软雅黑"/>
            </a:endParaRPr>
          </a:p>
        </p:txBody>
      </p:sp>
      <p:sp>
        <p:nvSpPr>
          <p:cNvPr id="8" name="object 8"/>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240</a:t>
            </a:fld>
            <a:endParaRPr sz="800">
              <a:latin typeface="小哥哥网恋吗"/>
              <a:cs typeface="小哥哥网恋吗"/>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582"/>
            <a:ext cx="3997325" cy="1336675"/>
          </a:xfrm>
          <a:prstGeom prst="rect">
            <a:avLst/>
          </a:prstGeom>
        </p:spPr>
        <p:txBody>
          <a:bodyPr vert="horz" wrap="square" lIns="0" tIns="15875" rIns="0" bIns="0" rtlCol="0">
            <a:spAutoFit/>
          </a:bodyPr>
          <a:lstStyle/>
          <a:p>
            <a:pPr marL="207645" indent="-195580">
              <a:lnSpc>
                <a:spcPct val="100000"/>
              </a:lnSpc>
              <a:spcBef>
                <a:spcPts val="125"/>
              </a:spcBef>
              <a:buSzPct val="89473"/>
              <a:buAutoNum type="arabicPeriod" startAt="2"/>
              <a:tabLst>
                <a:tab pos="208279" algn="l"/>
              </a:tabLst>
            </a:pP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协议能够为客户端分配什么网卡资源？</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答：可为客户端分配</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地址、子网掩码、网关地址以及</a:t>
            </a:r>
            <a:r>
              <a:rPr sz="950" b="1" spc="105" dirty="0">
                <a:solidFill>
                  <a:srgbClr val="333333"/>
                </a:solidFill>
                <a:latin typeface="Trebuchet MS"/>
                <a:cs typeface="Trebuchet MS"/>
              </a:rPr>
              <a:t>DNS</a:t>
            </a:r>
            <a:r>
              <a:rPr sz="950" b="1" spc="25" dirty="0">
                <a:solidFill>
                  <a:srgbClr val="333333"/>
                </a:solidFill>
                <a:latin typeface="微软雅黑"/>
                <a:cs typeface="微软雅黑"/>
              </a:rPr>
              <a:t>地址等信息。</a:t>
            </a:r>
            <a:endParaRPr sz="950">
              <a:latin typeface="微软雅黑"/>
              <a:cs typeface="微软雅黑"/>
            </a:endParaRPr>
          </a:p>
          <a:p>
            <a:pPr marL="12700" marR="884555">
              <a:lnSpc>
                <a:spcPct val="200700"/>
              </a:lnSpc>
              <a:spcBef>
                <a:spcPts val="40"/>
              </a:spcBef>
              <a:buSzPct val="89473"/>
              <a:buFont typeface="Trebuchet MS"/>
              <a:buAutoNum type="arabicPeriod" startAt="3"/>
              <a:tabLst>
                <a:tab pos="208279" algn="l"/>
              </a:tabLst>
            </a:pPr>
            <a:r>
              <a:rPr sz="950" b="1" spc="25" dirty="0">
                <a:solidFill>
                  <a:srgbClr val="333333"/>
                </a:solidFill>
                <a:latin typeface="微软雅黑"/>
                <a:cs typeface="微软雅黑"/>
              </a:rPr>
              <a:t>真正供用户使用的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地址范围是作用域还是地址池？ </a:t>
            </a:r>
            <a:r>
              <a:rPr sz="950" b="1" spc="30" dirty="0">
                <a:solidFill>
                  <a:srgbClr val="333333"/>
                </a:solidFill>
                <a:latin typeface="微软雅黑"/>
                <a:cs typeface="微软雅黑"/>
              </a:rPr>
              <a:t> </a:t>
            </a:r>
            <a:r>
              <a:rPr sz="950" b="1" spc="25" dirty="0">
                <a:solidFill>
                  <a:srgbClr val="333333"/>
                </a:solidFill>
                <a:latin typeface="微软雅黑"/>
                <a:cs typeface="微软雅黑"/>
              </a:rPr>
              <a:t>答：地址池，因为作用域内还会包含要排除掉的</a:t>
            </a:r>
            <a:r>
              <a:rPr sz="950" b="1" spc="55" dirty="0">
                <a:solidFill>
                  <a:srgbClr val="333333"/>
                </a:solidFill>
                <a:latin typeface="Trebuchet MS"/>
                <a:cs typeface="Trebuchet MS"/>
              </a:rPr>
              <a:t>IP</a:t>
            </a:r>
            <a:r>
              <a:rPr sz="950" b="1" spc="15" dirty="0">
                <a:solidFill>
                  <a:srgbClr val="333333"/>
                </a:solidFill>
                <a:latin typeface="微软雅黑"/>
                <a:cs typeface="微软雅黑"/>
              </a:rPr>
              <a:t>地址。  </a:t>
            </a:r>
            <a:r>
              <a:rPr sz="950" b="1" spc="10" dirty="0">
                <a:solidFill>
                  <a:srgbClr val="333333"/>
                </a:solidFill>
                <a:latin typeface="Trebuchet MS"/>
                <a:cs typeface="Trebuchet MS"/>
              </a:rPr>
              <a:t>4</a:t>
            </a:r>
            <a:r>
              <a:rPr sz="950" b="1" spc="10" dirty="0">
                <a:solidFill>
                  <a:srgbClr val="333333"/>
                </a:solidFill>
                <a:latin typeface="微软雅黑"/>
                <a:cs typeface="微软雅黑"/>
              </a:rPr>
              <a:t>．</a:t>
            </a:r>
            <a:r>
              <a:rPr sz="950" b="1" spc="25" dirty="0">
                <a:solidFill>
                  <a:srgbClr val="333333"/>
                </a:solidFill>
                <a:latin typeface="微软雅黑"/>
                <a:cs typeface="微软雅黑"/>
              </a:rPr>
              <a:t>简述</a:t>
            </a:r>
            <a:r>
              <a:rPr sz="950" b="1" spc="75" dirty="0">
                <a:solidFill>
                  <a:srgbClr val="333333"/>
                </a:solidFill>
                <a:latin typeface="Trebuchet MS"/>
                <a:cs typeface="Trebuchet MS"/>
              </a:rPr>
              <a:t>DHCP</a:t>
            </a:r>
            <a:r>
              <a:rPr sz="950" b="1" spc="25" dirty="0">
                <a:solidFill>
                  <a:srgbClr val="333333"/>
                </a:solidFill>
                <a:latin typeface="微软雅黑"/>
                <a:cs typeface="微软雅黑"/>
              </a:rPr>
              <a:t>协议中</a:t>
            </a:r>
            <a:r>
              <a:rPr sz="950" b="1" spc="-125" dirty="0">
                <a:solidFill>
                  <a:srgbClr val="333333"/>
                </a:solidFill>
                <a:latin typeface="Trebuchet MS"/>
                <a:cs typeface="Trebuchet MS"/>
              </a:rPr>
              <a:t>“</a:t>
            </a:r>
            <a:r>
              <a:rPr sz="950" b="1" spc="25" dirty="0">
                <a:solidFill>
                  <a:srgbClr val="333333"/>
                </a:solidFill>
                <a:latin typeface="微软雅黑"/>
                <a:cs typeface="微软雅黑"/>
              </a:rPr>
              <a:t>租约</a:t>
            </a:r>
            <a:r>
              <a:rPr sz="950" b="1" spc="-125" dirty="0">
                <a:solidFill>
                  <a:srgbClr val="333333"/>
                </a:solidFill>
                <a:latin typeface="Trebuchet MS"/>
                <a:cs typeface="Trebuchet MS"/>
              </a:rPr>
              <a:t>”</a:t>
            </a:r>
            <a:r>
              <a:rPr sz="950" b="1" spc="25" dirty="0">
                <a:solidFill>
                  <a:srgbClr val="333333"/>
                </a:solidFill>
                <a:latin typeface="微软雅黑"/>
                <a:cs typeface="微软雅黑"/>
              </a:rPr>
              <a:t>的作用。</a:t>
            </a:r>
            <a:endParaRPr sz="950">
              <a:latin typeface="微软雅黑"/>
              <a:cs typeface="微软雅黑"/>
            </a:endParaRPr>
          </a:p>
        </p:txBody>
      </p:sp>
      <p:sp>
        <p:nvSpPr>
          <p:cNvPr id="3" name="object 3"/>
          <p:cNvSpPr/>
          <p:nvPr/>
        </p:nvSpPr>
        <p:spPr>
          <a:xfrm>
            <a:off x="1092536" y="5742759"/>
            <a:ext cx="48260" cy="48260"/>
          </a:xfrm>
          <a:custGeom>
            <a:avLst/>
            <a:gdLst/>
            <a:ahLst/>
            <a:cxnLst/>
            <a:rect l="l" t="t" r="r" b="b"/>
            <a:pathLst>
              <a:path w="48259" h="48260">
                <a:moveTo>
                  <a:pt x="23823" y="47647"/>
                </a:moveTo>
                <a:lnTo>
                  <a:pt x="20659" y="47494"/>
                </a:lnTo>
                <a:lnTo>
                  <a:pt x="17629" y="46903"/>
                </a:lnTo>
                <a:lnTo>
                  <a:pt x="14703" y="45560"/>
                </a:lnTo>
                <a:lnTo>
                  <a:pt x="11787" y="44369"/>
                </a:lnTo>
                <a:lnTo>
                  <a:pt x="0" y="26949"/>
                </a:lnTo>
                <a:lnTo>
                  <a:pt x="0" y="20402"/>
                </a:lnTo>
                <a:lnTo>
                  <a:pt x="600" y="17276"/>
                </a:lnTo>
                <a:lnTo>
                  <a:pt x="3020" y="11320"/>
                </a:lnTo>
                <a:lnTo>
                  <a:pt x="4745" y="8786"/>
                </a:lnTo>
                <a:lnTo>
                  <a:pt x="6975" y="6699"/>
                </a:lnTo>
                <a:lnTo>
                  <a:pt x="9214" y="4469"/>
                </a:lnTo>
                <a:lnTo>
                  <a:pt x="11787" y="2677"/>
                </a:lnTo>
                <a:lnTo>
                  <a:pt x="17629" y="590"/>
                </a:lnTo>
                <a:lnTo>
                  <a:pt x="20659" y="0"/>
                </a:lnTo>
                <a:lnTo>
                  <a:pt x="26987" y="0"/>
                </a:lnTo>
                <a:lnTo>
                  <a:pt x="30017" y="590"/>
                </a:lnTo>
                <a:lnTo>
                  <a:pt x="35859" y="2677"/>
                </a:lnTo>
                <a:lnTo>
                  <a:pt x="38432" y="4469"/>
                </a:lnTo>
                <a:lnTo>
                  <a:pt x="40671" y="6699"/>
                </a:lnTo>
                <a:lnTo>
                  <a:pt x="42901" y="8786"/>
                </a:lnTo>
                <a:lnTo>
                  <a:pt x="44626" y="11320"/>
                </a:lnTo>
                <a:lnTo>
                  <a:pt x="47046" y="17276"/>
                </a:lnTo>
                <a:lnTo>
                  <a:pt x="47647" y="20402"/>
                </a:lnTo>
                <a:lnTo>
                  <a:pt x="47647" y="23823"/>
                </a:lnTo>
                <a:lnTo>
                  <a:pt x="47647" y="26949"/>
                </a:lnTo>
                <a:lnTo>
                  <a:pt x="32943" y="45560"/>
                </a:lnTo>
                <a:lnTo>
                  <a:pt x="30017" y="46903"/>
                </a:lnTo>
                <a:lnTo>
                  <a:pt x="26987" y="47494"/>
                </a:lnTo>
                <a:lnTo>
                  <a:pt x="23823" y="47647"/>
                </a:lnTo>
                <a:close/>
              </a:path>
            </a:pathLst>
          </a:custGeom>
          <a:solidFill>
            <a:srgbClr val="333333"/>
          </a:solidFill>
        </p:spPr>
        <p:txBody>
          <a:bodyPr wrap="square" lIns="0" tIns="0" rIns="0" bIns="0" rtlCol="0"/>
          <a:lstStyle/>
          <a:p>
            <a:endParaRPr/>
          </a:p>
        </p:txBody>
      </p:sp>
      <p:sp>
        <p:nvSpPr>
          <p:cNvPr id="4" name="object 4"/>
          <p:cNvSpPr/>
          <p:nvPr/>
        </p:nvSpPr>
        <p:spPr>
          <a:xfrm>
            <a:off x="1378419" y="6000054"/>
            <a:ext cx="48260" cy="48260"/>
          </a:xfrm>
          <a:custGeom>
            <a:avLst/>
            <a:gdLst/>
            <a:ahLst/>
            <a:cxnLst/>
            <a:rect l="l" t="t" r="r" b="b"/>
            <a:pathLst>
              <a:path w="48259" h="48260">
                <a:moveTo>
                  <a:pt x="47647" y="23823"/>
                </a:moveTo>
                <a:lnTo>
                  <a:pt x="47647" y="26653"/>
                </a:lnTo>
                <a:lnTo>
                  <a:pt x="47046" y="29626"/>
                </a:lnTo>
                <a:lnTo>
                  <a:pt x="23823" y="47647"/>
                </a:lnTo>
                <a:lnTo>
                  <a:pt x="20659" y="47351"/>
                </a:lnTo>
                <a:lnTo>
                  <a:pt x="0" y="26653"/>
                </a:lnTo>
                <a:lnTo>
                  <a:pt x="0" y="23823"/>
                </a:lnTo>
                <a:lnTo>
                  <a:pt x="0" y="20402"/>
                </a:lnTo>
                <a:lnTo>
                  <a:pt x="6975" y="6851"/>
                </a:lnTo>
                <a:lnTo>
                  <a:pt x="9214" y="4469"/>
                </a:lnTo>
                <a:lnTo>
                  <a:pt x="11787" y="2677"/>
                </a:lnTo>
                <a:lnTo>
                  <a:pt x="14703" y="1639"/>
                </a:lnTo>
                <a:lnTo>
                  <a:pt x="17629" y="590"/>
                </a:lnTo>
                <a:lnTo>
                  <a:pt x="20659" y="0"/>
                </a:lnTo>
                <a:lnTo>
                  <a:pt x="23823" y="0"/>
                </a:lnTo>
                <a:lnTo>
                  <a:pt x="26987" y="0"/>
                </a:lnTo>
                <a:lnTo>
                  <a:pt x="30017" y="590"/>
                </a:lnTo>
                <a:lnTo>
                  <a:pt x="32943" y="1782"/>
                </a:lnTo>
                <a:lnTo>
                  <a:pt x="35859" y="2830"/>
                </a:lnTo>
                <a:lnTo>
                  <a:pt x="38432" y="4469"/>
                </a:lnTo>
                <a:lnTo>
                  <a:pt x="40671" y="6851"/>
                </a:lnTo>
                <a:lnTo>
                  <a:pt x="42901" y="9081"/>
                </a:lnTo>
                <a:lnTo>
                  <a:pt x="44626" y="11616"/>
                </a:lnTo>
                <a:lnTo>
                  <a:pt x="45836" y="14446"/>
                </a:lnTo>
                <a:lnTo>
                  <a:pt x="47046" y="17276"/>
                </a:lnTo>
                <a:lnTo>
                  <a:pt x="47647" y="20402"/>
                </a:lnTo>
                <a:lnTo>
                  <a:pt x="47647" y="23823"/>
                </a:lnTo>
                <a:close/>
              </a:path>
            </a:pathLst>
          </a:custGeom>
          <a:ln w="9529">
            <a:solidFill>
              <a:srgbClr val="333333"/>
            </a:solidFill>
          </a:ln>
        </p:spPr>
        <p:txBody>
          <a:bodyPr wrap="square" lIns="0" tIns="0" rIns="0" bIns="0" rtlCol="0"/>
          <a:lstStyle/>
          <a:p>
            <a:endParaRPr/>
          </a:p>
        </p:txBody>
      </p:sp>
      <p:sp>
        <p:nvSpPr>
          <p:cNvPr id="5" name="object 5"/>
          <p:cNvSpPr/>
          <p:nvPr/>
        </p:nvSpPr>
        <p:spPr>
          <a:xfrm>
            <a:off x="1378419" y="6190643"/>
            <a:ext cx="48260" cy="48260"/>
          </a:xfrm>
          <a:custGeom>
            <a:avLst/>
            <a:gdLst/>
            <a:ahLst/>
            <a:cxnLst/>
            <a:rect l="l" t="t" r="r" b="b"/>
            <a:pathLst>
              <a:path w="48259" h="48260">
                <a:moveTo>
                  <a:pt x="47647" y="23823"/>
                </a:moveTo>
                <a:lnTo>
                  <a:pt x="47647" y="26796"/>
                </a:lnTo>
                <a:lnTo>
                  <a:pt x="47046" y="29779"/>
                </a:lnTo>
                <a:lnTo>
                  <a:pt x="45836" y="32609"/>
                </a:lnTo>
                <a:lnTo>
                  <a:pt x="44626" y="35439"/>
                </a:lnTo>
                <a:lnTo>
                  <a:pt x="23823" y="47647"/>
                </a:lnTo>
                <a:lnTo>
                  <a:pt x="20659" y="47494"/>
                </a:lnTo>
                <a:lnTo>
                  <a:pt x="0" y="26796"/>
                </a:lnTo>
                <a:lnTo>
                  <a:pt x="0" y="23823"/>
                </a:lnTo>
                <a:lnTo>
                  <a:pt x="0" y="20545"/>
                </a:lnTo>
                <a:lnTo>
                  <a:pt x="600" y="17419"/>
                </a:lnTo>
                <a:lnTo>
                  <a:pt x="1810" y="14589"/>
                </a:lnTo>
                <a:lnTo>
                  <a:pt x="3020" y="11616"/>
                </a:lnTo>
                <a:lnTo>
                  <a:pt x="4745" y="9081"/>
                </a:lnTo>
                <a:lnTo>
                  <a:pt x="6975" y="6851"/>
                </a:lnTo>
                <a:lnTo>
                  <a:pt x="9214" y="4612"/>
                </a:lnTo>
                <a:lnTo>
                  <a:pt x="11787" y="2830"/>
                </a:lnTo>
                <a:lnTo>
                  <a:pt x="14703" y="1486"/>
                </a:lnTo>
                <a:lnTo>
                  <a:pt x="17629" y="447"/>
                </a:lnTo>
                <a:lnTo>
                  <a:pt x="20659" y="0"/>
                </a:lnTo>
                <a:lnTo>
                  <a:pt x="23823" y="0"/>
                </a:lnTo>
                <a:lnTo>
                  <a:pt x="26987" y="0"/>
                </a:lnTo>
                <a:lnTo>
                  <a:pt x="40671" y="6851"/>
                </a:lnTo>
                <a:lnTo>
                  <a:pt x="42901" y="9081"/>
                </a:lnTo>
                <a:lnTo>
                  <a:pt x="44626" y="11616"/>
                </a:lnTo>
                <a:lnTo>
                  <a:pt x="45836" y="14589"/>
                </a:lnTo>
                <a:lnTo>
                  <a:pt x="47046" y="17419"/>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6" name="object 6"/>
          <p:cNvSpPr/>
          <p:nvPr/>
        </p:nvSpPr>
        <p:spPr>
          <a:xfrm>
            <a:off x="1378419" y="6381231"/>
            <a:ext cx="48260" cy="48260"/>
          </a:xfrm>
          <a:custGeom>
            <a:avLst/>
            <a:gdLst/>
            <a:ahLst/>
            <a:cxnLst/>
            <a:rect l="l" t="t" r="r" b="b"/>
            <a:pathLst>
              <a:path w="48259" h="48260">
                <a:moveTo>
                  <a:pt x="47647" y="23823"/>
                </a:moveTo>
                <a:lnTo>
                  <a:pt x="47647" y="26796"/>
                </a:lnTo>
                <a:lnTo>
                  <a:pt x="47046" y="29779"/>
                </a:lnTo>
                <a:lnTo>
                  <a:pt x="45836" y="32609"/>
                </a:lnTo>
                <a:lnTo>
                  <a:pt x="44626" y="35439"/>
                </a:lnTo>
                <a:lnTo>
                  <a:pt x="32943" y="45560"/>
                </a:lnTo>
                <a:lnTo>
                  <a:pt x="30017" y="46903"/>
                </a:lnTo>
                <a:lnTo>
                  <a:pt x="26987" y="47494"/>
                </a:lnTo>
                <a:lnTo>
                  <a:pt x="23823" y="47647"/>
                </a:lnTo>
                <a:lnTo>
                  <a:pt x="20659" y="47494"/>
                </a:lnTo>
                <a:lnTo>
                  <a:pt x="17629" y="46903"/>
                </a:lnTo>
                <a:lnTo>
                  <a:pt x="14703" y="45560"/>
                </a:lnTo>
                <a:lnTo>
                  <a:pt x="11787" y="44369"/>
                </a:lnTo>
                <a:lnTo>
                  <a:pt x="0" y="26796"/>
                </a:lnTo>
                <a:lnTo>
                  <a:pt x="0" y="23823"/>
                </a:lnTo>
                <a:lnTo>
                  <a:pt x="0" y="20402"/>
                </a:lnTo>
                <a:lnTo>
                  <a:pt x="6975" y="6699"/>
                </a:lnTo>
                <a:lnTo>
                  <a:pt x="9214" y="4469"/>
                </a:lnTo>
                <a:lnTo>
                  <a:pt x="11787" y="2677"/>
                </a:lnTo>
                <a:lnTo>
                  <a:pt x="14703" y="1486"/>
                </a:lnTo>
                <a:lnTo>
                  <a:pt x="17629" y="447"/>
                </a:lnTo>
                <a:lnTo>
                  <a:pt x="20659" y="0"/>
                </a:lnTo>
                <a:lnTo>
                  <a:pt x="23823" y="0"/>
                </a:lnTo>
                <a:lnTo>
                  <a:pt x="26987" y="0"/>
                </a:lnTo>
                <a:lnTo>
                  <a:pt x="40671" y="6699"/>
                </a:lnTo>
                <a:lnTo>
                  <a:pt x="42901" y="8786"/>
                </a:lnTo>
                <a:lnTo>
                  <a:pt x="44626" y="11320"/>
                </a:lnTo>
                <a:lnTo>
                  <a:pt x="45836" y="14294"/>
                </a:lnTo>
                <a:lnTo>
                  <a:pt x="47046" y="17124"/>
                </a:lnTo>
                <a:lnTo>
                  <a:pt x="47647" y="20402"/>
                </a:lnTo>
                <a:lnTo>
                  <a:pt x="47647" y="23823"/>
                </a:lnTo>
                <a:close/>
              </a:path>
            </a:pathLst>
          </a:custGeom>
          <a:ln w="9529">
            <a:solidFill>
              <a:srgbClr val="333333"/>
            </a:solidFill>
          </a:ln>
        </p:spPr>
        <p:txBody>
          <a:bodyPr wrap="square" lIns="0" tIns="0" rIns="0" bIns="0" rtlCol="0"/>
          <a:lstStyle/>
          <a:p>
            <a:endParaRPr/>
          </a:p>
        </p:txBody>
      </p:sp>
      <p:sp>
        <p:nvSpPr>
          <p:cNvPr id="7" name="object 7"/>
          <p:cNvSpPr/>
          <p:nvPr/>
        </p:nvSpPr>
        <p:spPr>
          <a:xfrm>
            <a:off x="1092536" y="6571819"/>
            <a:ext cx="48260" cy="48260"/>
          </a:xfrm>
          <a:custGeom>
            <a:avLst/>
            <a:gdLst/>
            <a:ahLst/>
            <a:cxnLst/>
            <a:rect l="l" t="t" r="r" b="b"/>
            <a:pathLst>
              <a:path w="48259" h="48259">
                <a:moveTo>
                  <a:pt x="23823" y="47647"/>
                </a:moveTo>
                <a:lnTo>
                  <a:pt x="20659" y="47494"/>
                </a:lnTo>
                <a:lnTo>
                  <a:pt x="17629" y="46903"/>
                </a:lnTo>
                <a:lnTo>
                  <a:pt x="14703" y="45560"/>
                </a:lnTo>
                <a:lnTo>
                  <a:pt x="11787" y="44369"/>
                </a:lnTo>
                <a:lnTo>
                  <a:pt x="0" y="26949"/>
                </a:lnTo>
                <a:lnTo>
                  <a:pt x="0" y="20402"/>
                </a:lnTo>
                <a:lnTo>
                  <a:pt x="600" y="17276"/>
                </a:lnTo>
                <a:lnTo>
                  <a:pt x="3020" y="11616"/>
                </a:lnTo>
                <a:lnTo>
                  <a:pt x="4745" y="9081"/>
                </a:lnTo>
                <a:lnTo>
                  <a:pt x="6975" y="6851"/>
                </a:lnTo>
                <a:lnTo>
                  <a:pt x="9214" y="4469"/>
                </a:lnTo>
                <a:lnTo>
                  <a:pt x="11787" y="2677"/>
                </a:lnTo>
                <a:lnTo>
                  <a:pt x="17629" y="590"/>
                </a:lnTo>
                <a:lnTo>
                  <a:pt x="20659" y="0"/>
                </a:lnTo>
                <a:lnTo>
                  <a:pt x="26987" y="0"/>
                </a:lnTo>
                <a:lnTo>
                  <a:pt x="30017" y="590"/>
                </a:lnTo>
                <a:lnTo>
                  <a:pt x="32943" y="1782"/>
                </a:lnTo>
                <a:lnTo>
                  <a:pt x="35859" y="2830"/>
                </a:lnTo>
                <a:lnTo>
                  <a:pt x="38432" y="4469"/>
                </a:lnTo>
                <a:lnTo>
                  <a:pt x="40671" y="6851"/>
                </a:lnTo>
                <a:lnTo>
                  <a:pt x="42901" y="9081"/>
                </a:lnTo>
                <a:lnTo>
                  <a:pt x="44626" y="11616"/>
                </a:lnTo>
                <a:lnTo>
                  <a:pt x="47046" y="17276"/>
                </a:lnTo>
                <a:lnTo>
                  <a:pt x="47647" y="20402"/>
                </a:lnTo>
                <a:lnTo>
                  <a:pt x="47647" y="23823"/>
                </a:lnTo>
                <a:lnTo>
                  <a:pt x="47647" y="26949"/>
                </a:lnTo>
                <a:lnTo>
                  <a:pt x="32943" y="45560"/>
                </a:lnTo>
                <a:lnTo>
                  <a:pt x="30017" y="46903"/>
                </a:lnTo>
                <a:lnTo>
                  <a:pt x="26987" y="47494"/>
                </a:lnTo>
                <a:lnTo>
                  <a:pt x="23823" y="47647"/>
                </a:lnTo>
                <a:close/>
              </a:path>
            </a:pathLst>
          </a:custGeom>
          <a:solidFill>
            <a:srgbClr val="333333"/>
          </a:solidFill>
        </p:spPr>
        <p:txBody>
          <a:bodyPr wrap="square" lIns="0" tIns="0" rIns="0" bIns="0" rtlCol="0"/>
          <a:lstStyle/>
          <a:p>
            <a:endParaRPr/>
          </a:p>
        </p:txBody>
      </p:sp>
      <p:sp>
        <p:nvSpPr>
          <p:cNvPr id="8" name="object 8"/>
          <p:cNvSpPr/>
          <p:nvPr/>
        </p:nvSpPr>
        <p:spPr>
          <a:xfrm>
            <a:off x="1092536" y="6819585"/>
            <a:ext cx="48260" cy="48260"/>
          </a:xfrm>
          <a:custGeom>
            <a:avLst/>
            <a:gdLst/>
            <a:ahLst/>
            <a:cxnLst/>
            <a:rect l="l" t="t" r="r" b="b"/>
            <a:pathLst>
              <a:path w="48259" h="48259">
                <a:moveTo>
                  <a:pt x="23823" y="47647"/>
                </a:moveTo>
                <a:lnTo>
                  <a:pt x="0" y="26796"/>
                </a:lnTo>
                <a:lnTo>
                  <a:pt x="0" y="20545"/>
                </a:lnTo>
                <a:lnTo>
                  <a:pt x="6975" y="6851"/>
                </a:lnTo>
                <a:lnTo>
                  <a:pt x="9214" y="4612"/>
                </a:lnTo>
                <a:lnTo>
                  <a:pt x="11787" y="2830"/>
                </a:lnTo>
                <a:lnTo>
                  <a:pt x="14703" y="1639"/>
                </a:lnTo>
                <a:lnTo>
                  <a:pt x="17629" y="590"/>
                </a:lnTo>
                <a:lnTo>
                  <a:pt x="20659" y="0"/>
                </a:lnTo>
                <a:lnTo>
                  <a:pt x="26987" y="0"/>
                </a:lnTo>
                <a:lnTo>
                  <a:pt x="40671" y="6851"/>
                </a:lnTo>
                <a:lnTo>
                  <a:pt x="42901" y="8938"/>
                </a:lnTo>
                <a:lnTo>
                  <a:pt x="44626" y="11463"/>
                </a:lnTo>
                <a:lnTo>
                  <a:pt x="45836" y="14294"/>
                </a:lnTo>
                <a:lnTo>
                  <a:pt x="47046" y="17419"/>
                </a:lnTo>
                <a:lnTo>
                  <a:pt x="47647" y="20545"/>
                </a:lnTo>
                <a:lnTo>
                  <a:pt x="47647" y="23823"/>
                </a:lnTo>
                <a:lnTo>
                  <a:pt x="47647" y="26796"/>
                </a:lnTo>
                <a:lnTo>
                  <a:pt x="26987" y="47494"/>
                </a:lnTo>
                <a:lnTo>
                  <a:pt x="23823" y="47647"/>
                </a:lnTo>
                <a:close/>
              </a:path>
            </a:pathLst>
          </a:custGeom>
          <a:solidFill>
            <a:srgbClr val="333333"/>
          </a:solidFill>
        </p:spPr>
        <p:txBody>
          <a:bodyPr wrap="square" lIns="0" tIns="0" rIns="0" bIns="0" rtlCol="0"/>
          <a:lstStyle/>
          <a:p>
            <a:endParaRPr/>
          </a:p>
        </p:txBody>
      </p:sp>
      <p:sp>
        <p:nvSpPr>
          <p:cNvPr id="9" name="object 9"/>
          <p:cNvSpPr txBox="1"/>
          <p:nvPr/>
        </p:nvSpPr>
        <p:spPr>
          <a:xfrm>
            <a:off x="946424" y="1781035"/>
            <a:ext cx="5657215" cy="8144509"/>
          </a:xfrm>
          <a:prstGeom prst="rect">
            <a:avLst/>
          </a:prstGeom>
        </p:spPr>
        <p:txBody>
          <a:bodyPr vert="horz" wrap="square" lIns="0" tIns="57785" rIns="0" bIns="0" rtlCol="0">
            <a:spAutoFit/>
          </a:bodyPr>
          <a:lstStyle/>
          <a:p>
            <a:pPr marL="12700">
              <a:lnSpc>
                <a:spcPct val="100000"/>
              </a:lnSpc>
              <a:spcBef>
                <a:spcPts val="455"/>
              </a:spcBef>
            </a:pPr>
            <a:r>
              <a:rPr sz="950" b="1" spc="25" dirty="0">
                <a:solidFill>
                  <a:srgbClr val="333333"/>
                </a:solidFill>
                <a:latin typeface="微软雅黑"/>
                <a:cs typeface="微软雅黑"/>
              </a:rPr>
              <a:t>答：租约分为默认租约时间和最大租约时间，用于在租约时间到期后自动回收主机的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地址，以免造成</a:t>
            </a:r>
            <a:endParaRPr sz="950">
              <a:latin typeface="微软雅黑"/>
              <a:cs typeface="微软雅黑"/>
            </a:endParaRPr>
          </a:p>
          <a:p>
            <a:pPr marL="12700">
              <a:lnSpc>
                <a:spcPct val="100000"/>
              </a:lnSpc>
              <a:spcBef>
                <a:spcPts val="3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地址的浪费。</a:t>
            </a:r>
            <a:endParaRPr sz="950">
              <a:latin typeface="微软雅黑"/>
              <a:cs typeface="微软雅黑"/>
            </a:endParaRPr>
          </a:p>
          <a:p>
            <a:pPr marL="12700" marR="1115695">
              <a:lnSpc>
                <a:spcPts val="2330"/>
              </a:lnSpc>
              <a:spcBef>
                <a:spcPts val="195"/>
              </a:spcBef>
            </a:pPr>
            <a:r>
              <a:rPr sz="950" b="1" dirty="0">
                <a:solidFill>
                  <a:srgbClr val="333333"/>
                </a:solidFill>
                <a:latin typeface="Trebuchet MS"/>
                <a:cs typeface="Trebuchet MS"/>
              </a:rPr>
              <a:t>5</a:t>
            </a:r>
            <a:r>
              <a:rPr sz="950" b="1" spc="25" dirty="0">
                <a:solidFill>
                  <a:srgbClr val="333333"/>
                </a:solidFill>
                <a:latin typeface="微软雅黑"/>
                <a:cs typeface="微软雅黑"/>
              </a:rPr>
              <a:t>．把</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地址与主机的什么信息绑定，就可以保证该主机一直获取到固定的</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 </a:t>
            </a:r>
            <a:r>
              <a:rPr sz="950" b="1" spc="25" dirty="0">
                <a:solidFill>
                  <a:srgbClr val="333333"/>
                </a:solidFill>
                <a:latin typeface="微软雅黑"/>
                <a:cs typeface="微软雅黑"/>
              </a:rPr>
              <a:t>答：主机网卡的</a:t>
            </a:r>
            <a:r>
              <a:rPr sz="950" b="1" spc="105" dirty="0">
                <a:solidFill>
                  <a:srgbClr val="333333"/>
                </a:solidFill>
                <a:latin typeface="Trebuchet MS"/>
                <a:cs typeface="Trebuchet MS"/>
              </a:rPr>
              <a:t>MAC</a:t>
            </a:r>
            <a:r>
              <a:rPr sz="950" b="1" spc="25" dirty="0">
                <a:solidFill>
                  <a:srgbClr val="333333"/>
                </a:solidFill>
                <a:latin typeface="微软雅黑"/>
                <a:cs typeface="微软雅黑"/>
              </a:rPr>
              <a:t>地址。</a:t>
            </a:r>
            <a:endParaRPr sz="950">
              <a:latin typeface="微软雅黑"/>
              <a:cs typeface="微软雅黑"/>
            </a:endParaRPr>
          </a:p>
          <a:p>
            <a:pPr marL="12700">
              <a:lnSpc>
                <a:spcPct val="100000"/>
              </a:lnSpc>
              <a:spcBef>
                <a:spcPts val="785"/>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15</a:t>
            </a:r>
            <a:r>
              <a:rPr sz="2200" b="1" u="dbl" spc="-10" dirty="0">
                <a:solidFill>
                  <a:srgbClr val="4183C4"/>
                </a:solidFill>
                <a:uFill>
                  <a:solidFill>
                    <a:srgbClr val="4183C4"/>
                  </a:solidFill>
                </a:uFill>
                <a:latin typeface="微软雅黑"/>
                <a:cs typeface="微软雅黑"/>
                <a:hlinkClick r:id="rId2"/>
              </a:rPr>
              <a:t>章</a:t>
            </a:r>
            <a:r>
              <a:rPr sz="2200" b="1" u="dbl" spc="-120" dirty="0">
                <a:solidFill>
                  <a:srgbClr val="4183C4"/>
                </a:solidFill>
                <a:uFill>
                  <a:solidFill>
                    <a:srgbClr val="4183C4"/>
                  </a:solidFill>
                </a:uFill>
                <a:latin typeface="微软雅黑"/>
                <a:cs typeface="微软雅黑"/>
                <a:hlinkClick r:id="rId2"/>
              </a:rPr>
              <a:t> </a:t>
            </a:r>
            <a:r>
              <a:rPr sz="2200" b="1" u="dbl" spc="-10" dirty="0">
                <a:solidFill>
                  <a:srgbClr val="4183C4"/>
                </a:solidFill>
                <a:uFill>
                  <a:solidFill>
                    <a:srgbClr val="4183C4"/>
                  </a:solidFill>
                </a:uFill>
                <a:latin typeface="微软雅黑"/>
                <a:cs typeface="微软雅黑"/>
                <a:hlinkClick r:id="rId2"/>
              </a:rPr>
              <a:t>使用</a:t>
            </a:r>
            <a:r>
              <a:rPr sz="2200" b="1" u="dbl" spc="75" dirty="0">
                <a:solidFill>
                  <a:srgbClr val="4183C4"/>
                </a:solidFill>
                <a:uFill>
                  <a:solidFill>
                    <a:srgbClr val="4183C4"/>
                  </a:solidFill>
                </a:uFill>
                <a:latin typeface="Trebuchet MS"/>
                <a:cs typeface="Trebuchet MS"/>
                <a:hlinkClick r:id="rId2"/>
              </a:rPr>
              <a:t>Postfix</a:t>
            </a:r>
            <a:r>
              <a:rPr sz="2200" b="1" u="dbl" spc="-10" dirty="0">
                <a:solidFill>
                  <a:srgbClr val="4183C4"/>
                </a:solidFill>
                <a:uFill>
                  <a:solidFill>
                    <a:srgbClr val="4183C4"/>
                  </a:solidFill>
                </a:uFill>
                <a:latin typeface="微软雅黑"/>
                <a:cs typeface="微软雅黑"/>
                <a:hlinkClick r:id="rId2"/>
              </a:rPr>
              <a:t>与</a:t>
            </a:r>
            <a:r>
              <a:rPr sz="2200" b="1" u="dbl" spc="90" dirty="0">
                <a:solidFill>
                  <a:srgbClr val="4183C4"/>
                </a:solidFill>
                <a:uFill>
                  <a:solidFill>
                    <a:srgbClr val="4183C4"/>
                  </a:solidFill>
                </a:uFill>
                <a:latin typeface="Trebuchet MS"/>
                <a:cs typeface="Trebuchet MS"/>
                <a:hlinkClick r:id="rId2"/>
              </a:rPr>
              <a:t>Dovecot</a:t>
            </a:r>
            <a:r>
              <a:rPr sz="2200" b="1" u="dbl" spc="-10" dirty="0">
                <a:solidFill>
                  <a:srgbClr val="4183C4"/>
                </a:solidFill>
                <a:uFill>
                  <a:solidFill>
                    <a:srgbClr val="4183C4"/>
                  </a:solidFill>
                </a:uFill>
                <a:latin typeface="微软雅黑"/>
                <a:cs typeface="微软雅黑"/>
                <a:hlinkClick r:id="rId2"/>
              </a:rPr>
              <a:t>部署邮件系统</a:t>
            </a:r>
            <a:endParaRPr sz="2200">
              <a:latin typeface="微软雅黑"/>
              <a:cs typeface="微软雅黑"/>
            </a:endParaRPr>
          </a:p>
          <a:p>
            <a:pPr marL="12700">
              <a:lnSpc>
                <a:spcPct val="100000"/>
              </a:lnSpc>
              <a:spcBef>
                <a:spcPts val="1310"/>
              </a:spcBef>
            </a:pPr>
            <a:r>
              <a:rPr sz="950" b="1" spc="25" dirty="0">
                <a:solidFill>
                  <a:srgbClr val="333333"/>
                </a:solidFill>
                <a:latin typeface="微软雅黑"/>
                <a:cs typeface="微软雅黑"/>
              </a:rPr>
              <a:t>章节概述：</a:t>
            </a:r>
            <a:endParaRPr sz="950">
              <a:latin typeface="微软雅黑"/>
              <a:cs typeface="微软雅黑"/>
            </a:endParaRPr>
          </a:p>
          <a:p>
            <a:pPr marL="12700" marR="5080">
              <a:lnSpc>
                <a:spcPct val="131600"/>
              </a:lnSpc>
              <a:spcBef>
                <a:spcPts val="750"/>
              </a:spcBef>
            </a:pPr>
            <a:r>
              <a:rPr sz="950" b="1" spc="50" dirty="0">
                <a:solidFill>
                  <a:srgbClr val="333333"/>
                </a:solidFill>
                <a:latin typeface="Trebuchet MS"/>
                <a:cs typeface="Trebuchet MS"/>
              </a:rPr>
              <a:t>Email</a:t>
            </a:r>
            <a:r>
              <a:rPr sz="950" b="1" spc="25" dirty="0">
                <a:solidFill>
                  <a:srgbClr val="333333"/>
                </a:solidFill>
                <a:latin typeface="微软雅黑"/>
                <a:cs typeface="微软雅黑"/>
              </a:rPr>
              <a:t>电子邮件系统是我们在日常工作、生活中最常用的一个网络服务，本章将首先介绍电子邮件系统 的起源，然后介绍</a:t>
            </a:r>
            <a:r>
              <a:rPr sz="950" b="1" spc="75" dirty="0">
                <a:solidFill>
                  <a:srgbClr val="333333"/>
                </a:solidFill>
                <a:latin typeface="Trebuchet MS"/>
                <a:cs typeface="Trebuchet MS"/>
              </a:rPr>
              <a:t>SMTP</a:t>
            </a:r>
            <a:r>
              <a:rPr sz="950" b="1" spc="25" dirty="0">
                <a:solidFill>
                  <a:srgbClr val="333333"/>
                </a:solidFill>
                <a:latin typeface="微软雅黑"/>
                <a:cs typeface="微软雅黑"/>
              </a:rPr>
              <a:t>、</a:t>
            </a:r>
            <a:r>
              <a:rPr sz="950" b="1" spc="50" dirty="0">
                <a:solidFill>
                  <a:srgbClr val="333333"/>
                </a:solidFill>
                <a:latin typeface="Trebuchet MS"/>
                <a:cs typeface="Trebuchet MS"/>
              </a:rPr>
              <a:t>POP3</a:t>
            </a:r>
            <a:r>
              <a:rPr sz="950" b="1" spc="25" dirty="0">
                <a:solidFill>
                  <a:srgbClr val="333333"/>
                </a:solidFill>
                <a:latin typeface="微软雅黑"/>
                <a:cs typeface="微软雅黑"/>
              </a:rPr>
              <a:t>、</a:t>
            </a:r>
            <a:r>
              <a:rPr sz="950" b="1" spc="75" dirty="0">
                <a:solidFill>
                  <a:srgbClr val="333333"/>
                </a:solidFill>
                <a:latin typeface="Trebuchet MS"/>
                <a:cs typeface="Trebuchet MS"/>
              </a:rPr>
              <a:t>IMAP4</a:t>
            </a:r>
            <a:r>
              <a:rPr sz="950" b="1" spc="25" dirty="0">
                <a:solidFill>
                  <a:srgbClr val="333333"/>
                </a:solidFill>
                <a:latin typeface="微软雅黑"/>
                <a:cs typeface="微软雅黑"/>
              </a:rPr>
              <a:t>等常见的电子邮件协议，以及</a:t>
            </a:r>
            <a:r>
              <a:rPr sz="950" b="1" spc="125" dirty="0">
                <a:solidFill>
                  <a:srgbClr val="333333"/>
                </a:solidFill>
                <a:latin typeface="Trebuchet MS"/>
                <a:cs typeface="Trebuchet MS"/>
              </a:rPr>
              <a:t>MUA</a:t>
            </a:r>
            <a:r>
              <a:rPr sz="950" b="1" spc="25" dirty="0">
                <a:solidFill>
                  <a:srgbClr val="333333"/>
                </a:solidFill>
                <a:latin typeface="微软雅黑"/>
                <a:cs typeface="微软雅黑"/>
              </a:rPr>
              <a:t>、</a:t>
            </a:r>
            <a:r>
              <a:rPr sz="950" b="1" spc="85" dirty="0">
                <a:solidFill>
                  <a:srgbClr val="333333"/>
                </a:solidFill>
                <a:latin typeface="Trebuchet MS"/>
                <a:cs typeface="Trebuchet MS"/>
              </a:rPr>
              <a:t>MTA</a:t>
            </a:r>
            <a:r>
              <a:rPr sz="950" b="1" spc="25" dirty="0">
                <a:solidFill>
                  <a:srgbClr val="333333"/>
                </a:solidFill>
                <a:latin typeface="微软雅黑"/>
                <a:cs typeface="微软雅黑"/>
              </a:rPr>
              <a:t>、</a:t>
            </a:r>
            <a:r>
              <a:rPr sz="950" b="1" spc="130" dirty="0">
                <a:solidFill>
                  <a:srgbClr val="333333"/>
                </a:solidFill>
                <a:latin typeface="Trebuchet MS"/>
                <a:cs typeface="Trebuchet MS"/>
              </a:rPr>
              <a:t>MDA</a:t>
            </a:r>
            <a:r>
              <a:rPr sz="950" b="1" spc="20" dirty="0">
                <a:solidFill>
                  <a:srgbClr val="333333"/>
                </a:solidFill>
                <a:latin typeface="微软雅黑"/>
                <a:cs typeface="微软雅黑"/>
              </a:rPr>
              <a:t>这三种服务 </a:t>
            </a:r>
            <a:r>
              <a:rPr sz="950" b="1" spc="25" dirty="0">
                <a:solidFill>
                  <a:srgbClr val="333333"/>
                </a:solidFill>
                <a:latin typeface="微软雅黑"/>
                <a:cs typeface="微软雅黑"/>
              </a:rPr>
              <a:t>角色的作用。本章将完整地演示在</a:t>
            </a:r>
            <a:r>
              <a:rPr sz="950" b="1" u="sng" spc="45" dirty="0">
                <a:solidFill>
                  <a:srgbClr val="4183C4"/>
                </a:solidFill>
                <a:uFill>
                  <a:solidFill>
                    <a:srgbClr val="4183C4"/>
                  </a:solidFill>
                </a:uFill>
                <a:latin typeface="Trebuchet MS"/>
                <a:cs typeface="Trebuchet MS"/>
                <a:hlinkClick r:id="rId3"/>
              </a:rPr>
              <a:t>Linux</a:t>
            </a:r>
            <a:r>
              <a:rPr sz="950" b="1" u="sng" spc="25" dirty="0">
                <a:solidFill>
                  <a:srgbClr val="4183C4"/>
                </a:solidFill>
                <a:uFill>
                  <a:solidFill>
                    <a:srgbClr val="4183C4"/>
                  </a:solidFill>
                </a:uFill>
                <a:latin typeface="微软雅黑"/>
                <a:cs typeface="微软雅黑"/>
                <a:hlinkClick r:id="rId3"/>
              </a:rPr>
              <a:t>系</a:t>
            </a:r>
            <a:r>
              <a:rPr sz="950" b="1" u="sng" spc="20" dirty="0">
                <a:solidFill>
                  <a:srgbClr val="4183C4"/>
                </a:solidFill>
                <a:uFill>
                  <a:solidFill>
                    <a:srgbClr val="4183C4"/>
                  </a:solidFill>
                </a:uFill>
                <a:latin typeface="微软雅黑"/>
                <a:cs typeface="微软雅黑"/>
                <a:hlinkClick r:id="rId3"/>
              </a:rPr>
              <a:t>统</a:t>
            </a:r>
            <a:r>
              <a:rPr sz="950" b="1" spc="25" dirty="0">
                <a:solidFill>
                  <a:srgbClr val="333333"/>
                </a:solidFill>
                <a:latin typeface="微软雅黑"/>
                <a:cs typeface="微软雅黑"/>
              </a:rPr>
              <a:t>中使用</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和</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服务程序配置电子邮件系统服务 的方法，并重点讲解常用的配置参数，此外还将结合</a:t>
            </a:r>
            <a:r>
              <a:rPr sz="950" b="1" spc="100" dirty="0">
                <a:solidFill>
                  <a:srgbClr val="333333"/>
                </a:solidFill>
                <a:latin typeface="Trebuchet MS"/>
                <a:cs typeface="Trebuchet MS"/>
              </a:rPr>
              <a:t>BIND</a:t>
            </a:r>
            <a:r>
              <a:rPr sz="950" b="1" spc="25" dirty="0">
                <a:solidFill>
                  <a:srgbClr val="333333"/>
                </a:solidFill>
                <a:latin typeface="微软雅黑"/>
                <a:cs typeface="微软雅黑"/>
              </a:rPr>
              <a:t>服务程序提供的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域名解析服务来验证客 户端主机与服务器之间的邮件收发功能。</a:t>
            </a:r>
            <a:endParaRPr sz="950">
              <a:latin typeface="微软雅黑"/>
              <a:cs typeface="微软雅黑"/>
            </a:endParaRPr>
          </a:p>
          <a:p>
            <a:pPr marL="12700" marR="61594">
              <a:lnSpc>
                <a:spcPct val="131700"/>
              </a:lnSpc>
              <a:spcBef>
                <a:spcPts val="825"/>
              </a:spcBef>
            </a:pPr>
            <a:r>
              <a:rPr sz="950" b="1" spc="25" dirty="0">
                <a:solidFill>
                  <a:srgbClr val="333333"/>
                </a:solidFill>
                <a:latin typeface="微软雅黑"/>
                <a:cs typeface="微软雅黑"/>
              </a:rPr>
              <a:t>本章最后还介绍了如何在电子邮件系统中设置用户别名，以帮助大家在生产环境中更好地控制、管理电 子邮件账户以及信箱地址。使用</a:t>
            </a:r>
            <a:r>
              <a:rPr sz="950" b="1" spc="45" dirty="0">
                <a:solidFill>
                  <a:srgbClr val="333333"/>
                </a:solidFill>
                <a:latin typeface="Trebuchet MS"/>
                <a:cs typeface="Trebuchet MS"/>
              </a:rPr>
              <a:t>Thunderbird</a:t>
            </a:r>
            <a:r>
              <a:rPr sz="950" b="1" spc="25" dirty="0">
                <a:solidFill>
                  <a:srgbClr val="333333"/>
                </a:solidFill>
                <a:latin typeface="微软雅黑"/>
                <a:cs typeface="微软雅黑"/>
              </a:rPr>
              <a:t>客户端完成日常的邮件收发工作，把办公环境迁移到 </a:t>
            </a:r>
            <a:r>
              <a:rPr sz="950" b="1" u="sng" spc="45" dirty="0">
                <a:solidFill>
                  <a:srgbClr val="4183C4"/>
                </a:solidFill>
                <a:uFill>
                  <a:solidFill>
                    <a:srgbClr val="4183C4"/>
                  </a:solidFill>
                </a:uFill>
                <a:latin typeface="Trebuchet MS"/>
                <a:cs typeface="Trebuchet MS"/>
                <a:hlinkClick r:id="rId3"/>
              </a:rPr>
              <a:t>Linux</a:t>
            </a:r>
            <a:r>
              <a:rPr sz="950" b="1" spc="25" dirty="0">
                <a:solidFill>
                  <a:srgbClr val="333333"/>
                </a:solidFill>
                <a:latin typeface="微软雅黑"/>
                <a:cs typeface="微软雅黑"/>
              </a:rPr>
              <a:t>系统上并不困难。</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本章目录结构</a:t>
            </a:r>
            <a:endParaRPr sz="950">
              <a:latin typeface="微软雅黑"/>
              <a:cs typeface="微软雅黑"/>
            </a:endParaRPr>
          </a:p>
          <a:p>
            <a:pPr marL="298450">
              <a:lnSpc>
                <a:spcPct val="100000"/>
              </a:lnSpc>
              <a:spcBef>
                <a:spcPts val="1115"/>
              </a:spcBef>
            </a:pPr>
            <a:r>
              <a:rPr sz="950" b="1" spc="-20" dirty="0">
                <a:solidFill>
                  <a:srgbClr val="333333"/>
                </a:solidFill>
                <a:latin typeface="Trebuchet MS"/>
                <a:cs typeface="Trebuchet MS"/>
              </a:rPr>
              <a:t>15.1</a:t>
            </a:r>
            <a:r>
              <a:rPr sz="950" b="1" spc="-35" dirty="0">
                <a:solidFill>
                  <a:srgbClr val="333333"/>
                </a:solidFill>
                <a:latin typeface="Trebuchet MS"/>
                <a:cs typeface="Trebuchet MS"/>
              </a:rPr>
              <a:t> </a:t>
            </a:r>
            <a:r>
              <a:rPr sz="950" b="1" spc="25" dirty="0">
                <a:solidFill>
                  <a:srgbClr val="333333"/>
                </a:solidFill>
                <a:latin typeface="微软雅黑"/>
                <a:cs typeface="微软雅黑"/>
              </a:rPr>
              <a:t>电子邮件系统</a:t>
            </a:r>
            <a:endParaRPr sz="950">
              <a:latin typeface="微软雅黑"/>
              <a:cs typeface="微软雅黑"/>
            </a:endParaRPr>
          </a:p>
          <a:p>
            <a:pPr marL="584200" marR="3429000">
              <a:lnSpc>
                <a:spcPct val="131600"/>
              </a:lnSpc>
              <a:spcBef>
                <a:spcPts val="525"/>
              </a:spcBef>
            </a:pPr>
            <a:r>
              <a:rPr sz="950" b="1" u="sng" spc="-30" dirty="0">
                <a:solidFill>
                  <a:srgbClr val="4183C4"/>
                </a:solidFill>
                <a:uFill>
                  <a:solidFill>
                    <a:srgbClr val="4183C4"/>
                  </a:solidFill>
                </a:uFill>
                <a:latin typeface="Trebuchet MS"/>
                <a:cs typeface="Trebuchet MS"/>
                <a:hlinkClick r:id="rId4"/>
              </a:rPr>
              <a:t>15.2.</a:t>
            </a:r>
            <a:r>
              <a:rPr sz="950" b="1" u="sng" dirty="0">
                <a:solidFill>
                  <a:srgbClr val="4183C4"/>
                </a:solidFill>
                <a:uFill>
                  <a:solidFill>
                    <a:srgbClr val="4183C4"/>
                  </a:solidFill>
                </a:uFill>
                <a:latin typeface="Trebuchet MS"/>
                <a:cs typeface="Trebuchet MS"/>
                <a:hlinkClick r:id="rId4"/>
              </a:rPr>
              <a:t>1</a:t>
            </a:r>
            <a:r>
              <a:rPr sz="950" b="1" u="sng" spc="-35" dirty="0">
                <a:solidFill>
                  <a:srgbClr val="4183C4"/>
                </a:solidFill>
                <a:uFill>
                  <a:solidFill>
                    <a:srgbClr val="4183C4"/>
                  </a:solidFill>
                </a:uFill>
                <a:latin typeface="Trebuchet MS"/>
                <a:cs typeface="Trebuchet MS"/>
                <a:hlinkClick r:id="rId4"/>
              </a:rPr>
              <a:t> </a:t>
            </a:r>
            <a:r>
              <a:rPr sz="950" b="1" u="sng" spc="25" dirty="0">
                <a:solidFill>
                  <a:srgbClr val="4183C4"/>
                </a:solidFill>
                <a:uFill>
                  <a:solidFill>
                    <a:srgbClr val="4183C4"/>
                  </a:solidFill>
                </a:uFill>
                <a:latin typeface="微软雅黑"/>
                <a:cs typeface="微软雅黑"/>
                <a:hlinkClick r:id="rId4"/>
              </a:rPr>
              <a:t>配置</a:t>
            </a:r>
            <a:r>
              <a:rPr sz="950" b="1" u="sng" spc="45" dirty="0">
                <a:solidFill>
                  <a:srgbClr val="4183C4"/>
                </a:solidFill>
                <a:uFill>
                  <a:solidFill>
                    <a:srgbClr val="4183C4"/>
                  </a:solidFill>
                </a:uFill>
                <a:latin typeface="Trebuchet MS"/>
                <a:cs typeface="Trebuchet MS"/>
                <a:hlinkClick r:id="rId4"/>
              </a:rPr>
              <a:t>Postfix</a:t>
            </a:r>
            <a:r>
              <a:rPr sz="950" b="1" u="sng" spc="20" dirty="0">
                <a:solidFill>
                  <a:srgbClr val="4183C4"/>
                </a:solidFill>
                <a:uFill>
                  <a:solidFill>
                    <a:srgbClr val="4183C4"/>
                  </a:solidFill>
                </a:uFill>
                <a:latin typeface="微软雅黑"/>
                <a:cs typeface="微软雅黑"/>
                <a:hlinkClick r:id="rId4"/>
              </a:rPr>
              <a:t>服务程序 </a:t>
            </a:r>
            <a:r>
              <a:rPr sz="950" b="1" spc="5" dirty="0">
                <a:solidFill>
                  <a:srgbClr val="4183C4"/>
                </a:solidFill>
                <a:latin typeface="微软雅黑"/>
                <a:cs typeface="微软雅黑"/>
              </a:rPr>
              <a:t> </a:t>
            </a:r>
            <a:r>
              <a:rPr sz="950" b="1" u="sng" spc="-30" dirty="0">
                <a:solidFill>
                  <a:srgbClr val="4183C4"/>
                </a:solidFill>
                <a:uFill>
                  <a:solidFill>
                    <a:srgbClr val="4183C4"/>
                  </a:solidFill>
                </a:uFill>
                <a:latin typeface="Trebuchet MS"/>
                <a:cs typeface="Trebuchet MS"/>
                <a:hlinkClick r:id="rId5"/>
              </a:rPr>
              <a:t>15.2.</a:t>
            </a:r>
            <a:r>
              <a:rPr sz="950" b="1" u="sng" dirty="0">
                <a:solidFill>
                  <a:srgbClr val="4183C4"/>
                </a:solidFill>
                <a:uFill>
                  <a:solidFill>
                    <a:srgbClr val="4183C4"/>
                  </a:solidFill>
                </a:uFill>
                <a:latin typeface="Trebuchet MS"/>
                <a:cs typeface="Trebuchet MS"/>
                <a:hlinkClick r:id="rId5"/>
              </a:rPr>
              <a:t>2</a:t>
            </a:r>
            <a:r>
              <a:rPr sz="950" b="1" u="sng" spc="-35" dirty="0">
                <a:solidFill>
                  <a:srgbClr val="4183C4"/>
                </a:solidFill>
                <a:uFill>
                  <a:solidFill>
                    <a:srgbClr val="4183C4"/>
                  </a:solidFill>
                </a:uFill>
                <a:latin typeface="Trebuchet MS"/>
                <a:cs typeface="Trebuchet MS"/>
                <a:hlinkClick r:id="rId5"/>
              </a:rPr>
              <a:t> </a:t>
            </a:r>
            <a:r>
              <a:rPr sz="950" b="1" u="sng" spc="25" dirty="0">
                <a:solidFill>
                  <a:srgbClr val="4183C4"/>
                </a:solidFill>
                <a:uFill>
                  <a:solidFill>
                    <a:srgbClr val="4183C4"/>
                  </a:solidFill>
                </a:uFill>
                <a:latin typeface="微软雅黑"/>
                <a:cs typeface="微软雅黑"/>
                <a:hlinkClick r:id="rId5"/>
              </a:rPr>
              <a:t>配置</a:t>
            </a:r>
            <a:r>
              <a:rPr sz="950" b="1" u="sng" spc="55" dirty="0">
                <a:solidFill>
                  <a:srgbClr val="4183C4"/>
                </a:solidFill>
                <a:uFill>
                  <a:solidFill>
                    <a:srgbClr val="4183C4"/>
                  </a:solidFill>
                </a:uFill>
                <a:latin typeface="Trebuchet MS"/>
                <a:cs typeface="Trebuchet MS"/>
                <a:hlinkClick r:id="rId5"/>
              </a:rPr>
              <a:t>Dovecot</a:t>
            </a:r>
            <a:r>
              <a:rPr sz="950" b="1" u="sng" spc="20" dirty="0">
                <a:solidFill>
                  <a:srgbClr val="4183C4"/>
                </a:solidFill>
                <a:uFill>
                  <a:solidFill>
                    <a:srgbClr val="4183C4"/>
                  </a:solidFill>
                </a:uFill>
                <a:latin typeface="微软雅黑"/>
                <a:cs typeface="微软雅黑"/>
                <a:hlinkClick r:id="rId5"/>
              </a:rPr>
              <a:t>服务程序 </a:t>
            </a:r>
            <a:r>
              <a:rPr sz="950" b="1" spc="5" dirty="0">
                <a:solidFill>
                  <a:srgbClr val="4183C4"/>
                </a:solidFill>
                <a:latin typeface="微软雅黑"/>
                <a:cs typeface="微软雅黑"/>
              </a:rPr>
              <a:t> </a:t>
            </a:r>
            <a:r>
              <a:rPr sz="950" b="1" u="sng" spc="-30" dirty="0">
                <a:solidFill>
                  <a:srgbClr val="4183C4"/>
                </a:solidFill>
                <a:uFill>
                  <a:solidFill>
                    <a:srgbClr val="4183C4"/>
                  </a:solidFill>
                </a:uFill>
                <a:latin typeface="Trebuchet MS"/>
                <a:cs typeface="Trebuchet MS"/>
                <a:hlinkClick r:id="rId6"/>
              </a:rPr>
              <a:t>15.2.</a:t>
            </a:r>
            <a:r>
              <a:rPr sz="950" b="1" u="sng" dirty="0">
                <a:solidFill>
                  <a:srgbClr val="4183C4"/>
                </a:solidFill>
                <a:uFill>
                  <a:solidFill>
                    <a:srgbClr val="4183C4"/>
                  </a:solidFill>
                </a:uFill>
                <a:latin typeface="Trebuchet MS"/>
                <a:cs typeface="Trebuchet MS"/>
                <a:hlinkClick r:id="rId6"/>
              </a:rPr>
              <a:t>3</a:t>
            </a:r>
            <a:r>
              <a:rPr sz="950" b="1" u="sng" spc="-35" dirty="0">
                <a:solidFill>
                  <a:srgbClr val="4183C4"/>
                </a:solidFill>
                <a:uFill>
                  <a:solidFill>
                    <a:srgbClr val="4183C4"/>
                  </a:solidFill>
                </a:uFill>
                <a:latin typeface="Trebuchet MS"/>
                <a:cs typeface="Trebuchet MS"/>
                <a:hlinkClick r:id="rId6"/>
              </a:rPr>
              <a:t> </a:t>
            </a:r>
            <a:r>
              <a:rPr sz="950" b="1" u="sng" spc="25" dirty="0">
                <a:solidFill>
                  <a:srgbClr val="4183C4"/>
                </a:solidFill>
                <a:uFill>
                  <a:solidFill>
                    <a:srgbClr val="4183C4"/>
                  </a:solidFill>
                </a:uFill>
                <a:latin typeface="微软雅黑"/>
                <a:cs typeface="微软雅黑"/>
                <a:hlinkClick r:id="rId6"/>
              </a:rPr>
              <a:t>客户使用电子邮件系统</a:t>
            </a:r>
            <a:endParaRPr sz="950">
              <a:latin typeface="微软雅黑"/>
              <a:cs typeface="微软雅黑"/>
            </a:endParaRPr>
          </a:p>
          <a:p>
            <a:pPr marL="577850" lvl="1" indent="-280035">
              <a:lnSpc>
                <a:spcPct val="100000"/>
              </a:lnSpc>
              <a:spcBef>
                <a:spcPts val="360"/>
              </a:spcBef>
              <a:buFont typeface="Trebuchet MS"/>
              <a:buAutoNum type="arabicPeriod" startAt="3"/>
              <a:tabLst>
                <a:tab pos="578485" algn="l"/>
              </a:tabLst>
            </a:pPr>
            <a:r>
              <a:rPr sz="950" b="1" u="sng" spc="25" dirty="0">
                <a:solidFill>
                  <a:srgbClr val="4183C4"/>
                </a:solidFill>
                <a:uFill>
                  <a:solidFill>
                    <a:srgbClr val="4183C4"/>
                  </a:solidFill>
                </a:uFill>
                <a:latin typeface="微软雅黑"/>
                <a:cs typeface="微软雅黑"/>
                <a:hlinkClick r:id="rId7"/>
              </a:rPr>
              <a:t>设置用户别名邮箱</a:t>
            </a:r>
            <a:endParaRPr sz="950">
              <a:latin typeface="微软雅黑"/>
              <a:cs typeface="微软雅黑"/>
            </a:endParaRPr>
          </a:p>
          <a:p>
            <a:pPr marL="577850" lvl="1" indent="-280035">
              <a:lnSpc>
                <a:spcPct val="100000"/>
              </a:lnSpc>
              <a:spcBef>
                <a:spcPts val="810"/>
              </a:spcBef>
              <a:buAutoNum type="arabicPeriod" startAt="3"/>
              <a:tabLst>
                <a:tab pos="578485" algn="l"/>
              </a:tabLst>
            </a:pPr>
            <a:r>
              <a:rPr sz="950" b="1" u="sng" spc="45" dirty="0">
                <a:solidFill>
                  <a:srgbClr val="4183C4"/>
                </a:solidFill>
                <a:uFill>
                  <a:solidFill>
                    <a:srgbClr val="4183C4"/>
                  </a:solidFill>
                </a:uFill>
                <a:latin typeface="Trebuchet MS"/>
                <a:cs typeface="Trebuchet MS"/>
                <a:hlinkClick r:id="rId8"/>
              </a:rPr>
              <a:t>Linux</a:t>
            </a:r>
            <a:r>
              <a:rPr sz="950" b="1" u="sng" spc="25" dirty="0">
                <a:solidFill>
                  <a:srgbClr val="4183C4"/>
                </a:solidFill>
                <a:uFill>
                  <a:solidFill>
                    <a:srgbClr val="4183C4"/>
                  </a:solidFill>
                </a:uFill>
                <a:latin typeface="微软雅黑"/>
                <a:cs typeface="微软雅黑"/>
                <a:hlinkClick r:id="rId8"/>
              </a:rPr>
              <a:t>邮件客户端</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spcBef>
                <a:spcPts val="5"/>
              </a:spcBef>
            </a:pPr>
            <a:r>
              <a:rPr sz="950" b="1" spc="-20" dirty="0">
                <a:solidFill>
                  <a:srgbClr val="333333"/>
                </a:solidFill>
                <a:latin typeface="Trebuchet MS"/>
                <a:cs typeface="Trebuchet MS"/>
              </a:rPr>
              <a:t>15.1</a:t>
            </a:r>
            <a:r>
              <a:rPr sz="950" b="1" spc="-35" dirty="0">
                <a:solidFill>
                  <a:srgbClr val="333333"/>
                </a:solidFill>
                <a:latin typeface="Trebuchet MS"/>
                <a:cs typeface="Trebuchet MS"/>
              </a:rPr>
              <a:t> </a:t>
            </a:r>
            <a:r>
              <a:rPr sz="950" b="1" spc="25" dirty="0">
                <a:solidFill>
                  <a:srgbClr val="333333"/>
                </a:solidFill>
                <a:latin typeface="微软雅黑"/>
                <a:cs typeface="微软雅黑"/>
              </a:rPr>
              <a:t>电子邮件系统</a:t>
            </a:r>
            <a:endParaRPr sz="950">
              <a:latin typeface="微软雅黑"/>
              <a:cs typeface="微软雅黑"/>
            </a:endParaRPr>
          </a:p>
          <a:p>
            <a:pPr marL="12700" marR="22225">
              <a:lnSpc>
                <a:spcPct val="131600"/>
              </a:lnSpc>
              <a:spcBef>
                <a:spcPts val="900"/>
              </a:spcBef>
            </a:pPr>
            <a:r>
              <a:rPr sz="950" b="1" dirty="0">
                <a:solidFill>
                  <a:srgbClr val="333333"/>
                </a:solidFill>
                <a:latin typeface="Trebuchet MS"/>
                <a:cs typeface="Trebuchet MS"/>
              </a:rPr>
              <a:t>20</a:t>
            </a:r>
            <a:r>
              <a:rPr sz="950" b="1" spc="25" dirty="0">
                <a:solidFill>
                  <a:srgbClr val="333333"/>
                </a:solidFill>
                <a:latin typeface="微软雅黑"/>
                <a:cs typeface="微软雅黑"/>
              </a:rPr>
              <a:t>世纪</a:t>
            </a:r>
            <a:r>
              <a:rPr sz="950" b="1" dirty="0">
                <a:solidFill>
                  <a:srgbClr val="333333"/>
                </a:solidFill>
                <a:latin typeface="Trebuchet MS"/>
                <a:cs typeface="Trebuchet MS"/>
              </a:rPr>
              <a:t>60</a:t>
            </a:r>
            <a:r>
              <a:rPr sz="950" b="1" spc="25" dirty="0">
                <a:solidFill>
                  <a:srgbClr val="333333"/>
                </a:solidFill>
                <a:latin typeface="微软雅黑"/>
                <a:cs typeface="微软雅黑"/>
              </a:rPr>
              <a:t>年代，美苏两国正处于冷战时期。美国军方认为应该在科学技术上保持其领先的地位，这样有 助于在未来的战争中取得优势。美国国防部由此发起了一项名为</a:t>
            </a:r>
            <a:r>
              <a:rPr sz="950" b="1" spc="55" dirty="0">
                <a:solidFill>
                  <a:srgbClr val="333333"/>
                </a:solidFill>
                <a:latin typeface="Trebuchet MS"/>
                <a:cs typeface="Trebuchet MS"/>
              </a:rPr>
              <a:t>ARPANET</a:t>
            </a:r>
            <a:r>
              <a:rPr sz="950" b="1" spc="25" dirty="0">
                <a:solidFill>
                  <a:srgbClr val="333333"/>
                </a:solidFill>
                <a:latin typeface="微软雅黑"/>
                <a:cs typeface="微软雅黑"/>
              </a:rPr>
              <a:t>的科研项目，即大家现在所 熟知的阿帕网计划。阿帕网是当今互联网的雏形，它也是世界上第一个运营的封包交换网络。但是很快 在</a:t>
            </a:r>
            <a:r>
              <a:rPr sz="950" b="1" dirty="0">
                <a:solidFill>
                  <a:srgbClr val="333333"/>
                </a:solidFill>
                <a:latin typeface="Trebuchet MS"/>
                <a:cs typeface="Trebuchet MS"/>
              </a:rPr>
              <a:t>1971</a:t>
            </a:r>
            <a:r>
              <a:rPr sz="950" b="1" spc="25" dirty="0">
                <a:solidFill>
                  <a:srgbClr val="333333"/>
                </a:solidFill>
                <a:latin typeface="微软雅黑"/>
                <a:cs typeface="微软雅黑"/>
              </a:rPr>
              <a:t>年阿帕网遇到了严峻的问题，如图</a:t>
            </a:r>
            <a:r>
              <a:rPr sz="950" b="1" spc="-10" dirty="0">
                <a:solidFill>
                  <a:srgbClr val="333333"/>
                </a:solidFill>
                <a:latin typeface="Trebuchet MS"/>
                <a:cs typeface="Trebuchet MS"/>
              </a:rPr>
              <a:t>15-1</a:t>
            </a:r>
            <a:r>
              <a:rPr sz="950" b="1" spc="20" dirty="0">
                <a:solidFill>
                  <a:srgbClr val="333333"/>
                </a:solidFill>
                <a:latin typeface="微软雅黑"/>
                <a:cs typeface="微软雅黑"/>
              </a:rPr>
              <a:t>所示，参与阿帕网科研项目的科学家分布在美国不同的地 </a:t>
            </a:r>
            <a:r>
              <a:rPr sz="950" b="1" spc="25" dirty="0">
                <a:solidFill>
                  <a:srgbClr val="333333"/>
                </a:solidFill>
                <a:latin typeface="微软雅黑"/>
                <a:cs typeface="微软雅黑"/>
              </a:rPr>
              <a:t>区，甚至还会因为时差的影响而不能及时分享各自的研究成果，因此科学家们迫切需要一种能够借助于 网络在计算机之间传输数据的方法。</a:t>
            </a:r>
            <a:endParaRPr sz="950">
              <a:latin typeface="微软雅黑"/>
              <a:cs typeface="微软雅黑"/>
            </a:endParaRPr>
          </a:p>
          <a:p>
            <a:pPr marL="12700" marR="17145">
              <a:lnSpc>
                <a:spcPct val="131600"/>
              </a:lnSpc>
              <a:spcBef>
                <a:spcPts val="825"/>
              </a:spcBef>
            </a:pPr>
            <a:r>
              <a:rPr sz="950" b="1" spc="25" dirty="0">
                <a:solidFill>
                  <a:srgbClr val="333333"/>
                </a:solidFill>
                <a:latin typeface="微软雅黑"/>
                <a:cs typeface="微软雅黑"/>
              </a:rPr>
              <a:t>尽管本书第</a:t>
            </a:r>
            <a:r>
              <a:rPr sz="950" b="1" dirty="0">
                <a:solidFill>
                  <a:srgbClr val="333333"/>
                </a:solidFill>
                <a:latin typeface="Trebuchet MS"/>
                <a:cs typeface="Trebuchet MS"/>
              </a:rPr>
              <a:t>10</a:t>
            </a:r>
            <a:r>
              <a:rPr sz="950" b="1" spc="25" dirty="0">
                <a:solidFill>
                  <a:srgbClr val="333333"/>
                </a:solidFill>
                <a:latin typeface="微软雅黑"/>
                <a:cs typeface="微软雅黑"/>
              </a:rPr>
              <a:t>章和第</a:t>
            </a:r>
            <a:r>
              <a:rPr sz="950" b="1" dirty="0">
                <a:solidFill>
                  <a:srgbClr val="333333"/>
                </a:solidFill>
                <a:latin typeface="Trebuchet MS"/>
                <a:cs typeface="Trebuchet MS"/>
              </a:rPr>
              <a:t>11</a:t>
            </a:r>
            <a:r>
              <a:rPr sz="950" b="1" spc="25" dirty="0">
                <a:solidFill>
                  <a:srgbClr val="333333"/>
                </a:solidFill>
                <a:latin typeface="微软雅黑"/>
                <a:cs typeface="微软雅黑"/>
              </a:rPr>
              <a:t>章介绍的</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服务和</a:t>
            </a:r>
            <a:r>
              <a:rPr sz="950" b="1" spc="5" dirty="0">
                <a:solidFill>
                  <a:srgbClr val="333333"/>
                </a:solidFill>
                <a:latin typeface="Trebuchet MS"/>
                <a:cs typeface="Trebuchet MS"/>
              </a:rPr>
              <a:t>FTP</a:t>
            </a:r>
            <a:r>
              <a:rPr sz="950" b="1" spc="25" dirty="0">
                <a:solidFill>
                  <a:srgbClr val="333333"/>
                </a:solidFill>
                <a:latin typeface="微软雅黑"/>
                <a:cs typeface="微软雅黑"/>
              </a:rPr>
              <a:t>文件传输服务也能实现数据交换，但是这些服务的数据 传输方式就像</a:t>
            </a:r>
            <a:r>
              <a:rPr sz="950" b="1" spc="-125" dirty="0">
                <a:solidFill>
                  <a:srgbClr val="333333"/>
                </a:solidFill>
                <a:latin typeface="Trebuchet MS"/>
                <a:cs typeface="Trebuchet MS"/>
              </a:rPr>
              <a:t>“</a:t>
            </a:r>
            <a:r>
              <a:rPr sz="950" b="1" spc="25" dirty="0">
                <a:solidFill>
                  <a:srgbClr val="333333"/>
                </a:solidFill>
                <a:latin typeface="微软雅黑"/>
                <a:cs typeface="微软雅黑"/>
              </a:rPr>
              <a:t>打电话</a:t>
            </a:r>
            <a:r>
              <a:rPr sz="950" b="1" spc="-125" dirty="0">
                <a:solidFill>
                  <a:srgbClr val="333333"/>
                </a:solidFill>
                <a:latin typeface="Trebuchet MS"/>
                <a:cs typeface="Trebuchet MS"/>
              </a:rPr>
              <a:t>”</a:t>
            </a:r>
            <a:r>
              <a:rPr sz="950" b="1" spc="25" dirty="0">
                <a:solidFill>
                  <a:srgbClr val="333333"/>
                </a:solidFill>
                <a:latin typeface="微软雅黑"/>
                <a:cs typeface="微软雅黑"/>
              </a:rPr>
              <a:t>那样，需要双方同时在线才能完成传输工作。如果对方的主机宕机或者科研人员 因故离开，就有可能错过某些科研成果了。好在当时麻省理工学院的</a:t>
            </a:r>
            <a:r>
              <a:rPr sz="950" b="1" spc="60" dirty="0">
                <a:solidFill>
                  <a:srgbClr val="333333"/>
                </a:solidFill>
                <a:latin typeface="Trebuchet MS"/>
                <a:cs typeface="Trebuchet MS"/>
              </a:rPr>
              <a:t>Ray</a:t>
            </a:r>
            <a:r>
              <a:rPr sz="950" b="1" spc="-70" dirty="0">
                <a:solidFill>
                  <a:srgbClr val="333333"/>
                </a:solidFill>
                <a:latin typeface="Trebuchet MS"/>
                <a:cs typeface="Trebuchet MS"/>
              </a:rPr>
              <a:t> </a:t>
            </a:r>
            <a:r>
              <a:rPr sz="950" b="1" spc="55" dirty="0">
                <a:solidFill>
                  <a:srgbClr val="333333"/>
                </a:solidFill>
                <a:latin typeface="Trebuchet MS"/>
                <a:cs typeface="Trebuchet MS"/>
              </a:rPr>
              <a:t>Tomlinson</a:t>
            </a:r>
            <a:r>
              <a:rPr sz="950" b="1" spc="25" dirty="0">
                <a:solidFill>
                  <a:srgbClr val="333333"/>
                </a:solidFill>
                <a:latin typeface="微软雅黑"/>
                <a:cs typeface="微软雅黑"/>
              </a:rPr>
              <a:t>博士也参与到了阿 帕网计划的科研项目中，他觉得有必要设计一种类似于</a:t>
            </a:r>
            <a:r>
              <a:rPr sz="950" b="1" spc="-125" dirty="0">
                <a:solidFill>
                  <a:srgbClr val="333333"/>
                </a:solidFill>
                <a:latin typeface="Trebuchet MS"/>
                <a:cs typeface="Trebuchet MS"/>
              </a:rPr>
              <a:t>“</a:t>
            </a:r>
            <a:r>
              <a:rPr sz="950" b="1" spc="25" dirty="0">
                <a:solidFill>
                  <a:srgbClr val="333333"/>
                </a:solidFill>
                <a:latin typeface="微软雅黑"/>
                <a:cs typeface="微软雅黑"/>
              </a:rPr>
              <a:t>信件</a:t>
            </a:r>
            <a:r>
              <a:rPr sz="950" b="1" spc="-125" dirty="0">
                <a:solidFill>
                  <a:srgbClr val="333333"/>
                </a:solidFill>
                <a:latin typeface="Trebuchet MS"/>
                <a:cs typeface="Trebuchet MS"/>
              </a:rPr>
              <a:t>”</a:t>
            </a:r>
            <a:r>
              <a:rPr sz="950" b="1" spc="25" dirty="0">
                <a:solidFill>
                  <a:srgbClr val="333333"/>
                </a:solidFill>
                <a:latin typeface="微软雅黑"/>
                <a:cs typeface="微软雅黑"/>
              </a:rPr>
              <a:t>的传输服务，并为信件准备一个</a:t>
            </a:r>
            <a:r>
              <a:rPr sz="950" b="1" spc="-125" dirty="0">
                <a:solidFill>
                  <a:srgbClr val="333333"/>
                </a:solidFill>
                <a:latin typeface="Trebuchet MS"/>
                <a:cs typeface="Trebuchet MS"/>
              </a:rPr>
              <a:t>“</a:t>
            </a:r>
            <a:r>
              <a:rPr sz="950" b="1" spc="25" dirty="0">
                <a:solidFill>
                  <a:srgbClr val="333333"/>
                </a:solidFill>
                <a:latin typeface="微软雅黑"/>
                <a:cs typeface="微软雅黑"/>
              </a:rPr>
              <a:t>信箱</a:t>
            </a:r>
            <a:r>
              <a:rPr sz="950" b="1" spc="-50" dirty="0">
                <a:solidFill>
                  <a:srgbClr val="333333"/>
                </a:solidFill>
                <a:latin typeface="Trebuchet MS"/>
                <a:cs typeface="Trebuchet MS"/>
              </a:rPr>
              <a:t>”</a:t>
            </a:r>
            <a:r>
              <a:rPr sz="950" b="1" spc="-50" dirty="0">
                <a:solidFill>
                  <a:srgbClr val="333333"/>
                </a:solidFill>
                <a:latin typeface="微软雅黑"/>
                <a:cs typeface="微软雅黑"/>
              </a:rPr>
              <a:t>， </a:t>
            </a:r>
            <a:r>
              <a:rPr sz="950" b="1" spc="-45" dirty="0">
                <a:solidFill>
                  <a:srgbClr val="333333"/>
                </a:solidFill>
                <a:latin typeface="微软雅黑"/>
                <a:cs typeface="微软雅黑"/>
              </a:rPr>
              <a:t> </a:t>
            </a:r>
            <a:r>
              <a:rPr sz="950" b="1" spc="25" dirty="0">
                <a:solidFill>
                  <a:srgbClr val="333333"/>
                </a:solidFill>
                <a:latin typeface="微软雅黑"/>
                <a:cs typeface="微软雅黑"/>
              </a:rPr>
              <a:t>这样即便对方临时离线也能完成数据的接收，等上线后再进行处理即可。于是，</a:t>
            </a:r>
            <a:r>
              <a:rPr sz="950" b="1" spc="60" dirty="0">
                <a:solidFill>
                  <a:srgbClr val="333333"/>
                </a:solidFill>
                <a:latin typeface="Trebuchet MS"/>
                <a:cs typeface="Trebuchet MS"/>
              </a:rPr>
              <a:t>Ray</a:t>
            </a:r>
            <a:r>
              <a:rPr sz="950" b="1" spc="-35" dirty="0">
                <a:solidFill>
                  <a:srgbClr val="333333"/>
                </a:solidFill>
                <a:latin typeface="Trebuchet MS"/>
                <a:cs typeface="Trebuchet MS"/>
              </a:rPr>
              <a:t> </a:t>
            </a:r>
            <a:r>
              <a:rPr sz="950" b="1" spc="55" dirty="0">
                <a:solidFill>
                  <a:srgbClr val="333333"/>
                </a:solidFill>
                <a:latin typeface="Trebuchet MS"/>
                <a:cs typeface="Trebuchet MS"/>
              </a:rPr>
              <a:t>Tomlinson</a:t>
            </a:r>
            <a:r>
              <a:rPr sz="950" b="1" spc="20" dirty="0">
                <a:solidFill>
                  <a:srgbClr val="333333"/>
                </a:solidFill>
                <a:latin typeface="微软雅黑"/>
                <a:cs typeface="微软雅黑"/>
              </a:rPr>
              <a:t>博士用 了近一年的时间完成了电子邮件（</a:t>
            </a:r>
            <a:r>
              <a:rPr sz="950" b="1" spc="50" dirty="0">
                <a:solidFill>
                  <a:srgbClr val="333333"/>
                </a:solidFill>
                <a:latin typeface="Trebuchet MS"/>
                <a:cs typeface="Trebuchet MS"/>
              </a:rPr>
              <a:t>Email</a:t>
            </a:r>
            <a:r>
              <a:rPr sz="950" b="1" spc="25" dirty="0">
                <a:solidFill>
                  <a:srgbClr val="333333"/>
                </a:solidFill>
                <a:latin typeface="微软雅黑"/>
                <a:cs typeface="微软雅黑"/>
              </a:rPr>
              <a:t>）的设计，并在</a:t>
            </a:r>
            <a:r>
              <a:rPr sz="950" b="1" dirty="0">
                <a:solidFill>
                  <a:srgbClr val="333333"/>
                </a:solidFill>
                <a:latin typeface="Trebuchet MS"/>
                <a:cs typeface="Trebuchet MS"/>
              </a:rPr>
              <a:t>1971</a:t>
            </a:r>
            <a:r>
              <a:rPr sz="950" b="1" spc="25" dirty="0">
                <a:solidFill>
                  <a:srgbClr val="333333"/>
                </a:solidFill>
                <a:latin typeface="微软雅黑"/>
                <a:cs typeface="微软雅黑"/>
              </a:rPr>
              <a:t>年秋天使用</a:t>
            </a:r>
            <a:r>
              <a:rPr sz="950" b="1" spc="105" dirty="0">
                <a:solidFill>
                  <a:srgbClr val="333333"/>
                </a:solidFill>
                <a:latin typeface="Trebuchet MS"/>
                <a:cs typeface="Trebuchet MS"/>
              </a:rPr>
              <a:t>SNDMSG</a:t>
            </a:r>
            <a:r>
              <a:rPr sz="950" b="1" spc="20" dirty="0">
                <a:solidFill>
                  <a:srgbClr val="333333"/>
                </a:solidFill>
                <a:latin typeface="微软雅黑"/>
                <a:cs typeface="微软雅黑"/>
              </a:rPr>
              <a:t>软件向自己的另一台 </a:t>
            </a:r>
            <a:r>
              <a:rPr sz="950" b="1" spc="25" dirty="0">
                <a:solidFill>
                  <a:srgbClr val="333333"/>
                </a:solidFill>
                <a:latin typeface="微软雅黑"/>
                <a:cs typeface="微软雅黑"/>
              </a:rPr>
              <a:t>计算机发送出了人类历史上第一封电子邮件</a:t>
            </a:r>
            <a:r>
              <a:rPr sz="950" b="1" spc="275" dirty="0">
                <a:solidFill>
                  <a:srgbClr val="333333"/>
                </a:solidFill>
                <a:latin typeface="Trebuchet MS"/>
                <a:cs typeface="Trebuchet MS"/>
              </a:rPr>
              <a:t>—</a:t>
            </a:r>
            <a:r>
              <a:rPr sz="950" b="1" spc="25" dirty="0">
                <a:solidFill>
                  <a:srgbClr val="333333"/>
                </a:solidFill>
                <a:latin typeface="微软雅黑"/>
                <a:cs typeface="微软雅黑"/>
              </a:rPr>
              <a:t>电子邮件系统在互联网中由此诞生！</a:t>
            </a:r>
            <a:endParaRPr sz="950">
              <a:latin typeface="微软雅黑"/>
              <a:cs typeface="微软雅黑"/>
            </a:endParaRPr>
          </a:p>
        </p:txBody>
      </p:sp>
      <p:sp>
        <p:nvSpPr>
          <p:cNvPr id="11" name="object 11"/>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241</a:t>
            </a:fld>
            <a:endParaRPr sz="800">
              <a:latin typeface="小哥哥网恋吗"/>
              <a:cs typeface="小哥哥网恋吗"/>
            </a:endParaRPr>
          </a:p>
        </p:txBody>
      </p:sp>
      <p:sp>
        <p:nvSpPr>
          <p:cNvPr id="10" name="object 1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5418806"/>
            <a:ext cx="38735" cy="1334135"/>
          </a:xfrm>
          <a:custGeom>
            <a:avLst/>
            <a:gdLst/>
            <a:ahLst/>
            <a:cxnLst/>
            <a:rect l="l" t="t" r="r" b="b"/>
            <a:pathLst>
              <a:path w="38734" h="1334134">
                <a:moveTo>
                  <a:pt x="38117" y="1334119"/>
                </a:moveTo>
                <a:lnTo>
                  <a:pt x="0" y="1334119"/>
                </a:lnTo>
                <a:lnTo>
                  <a:pt x="0" y="0"/>
                </a:lnTo>
                <a:lnTo>
                  <a:pt x="38117" y="0"/>
                </a:lnTo>
                <a:lnTo>
                  <a:pt x="38117" y="1334119"/>
                </a:lnTo>
                <a:close/>
              </a:path>
            </a:pathLst>
          </a:custGeom>
          <a:solidFill>
            <a:srgbClr val="DEE1E4"/>
          </a:solidFill>
        </p:spPr>
        <p:txBody>
          <a:bodyPr wrap="square" lIns="0" tIns="0" rIns="0" bIns="0" rtlCol="0"/>
          <a:lstStyle/>
          <a:p>
            <a:endParaRPr/>
          </a:p>
        </p:txBody>
      </p:sp>
      <p:pic>
        <p:nvPicPr>
          <p:cNvPr id="3" name="object 3"/>
          <p:cNvPicPr/>
          <p:nvPr/>
        </p:nvPicPr>
        <p:blipFill>
          <a:blip r:embed="rId2" cstate="print"/>
          <a:stretch>
            <a:fillRect/>
          </a:stretch>
        </p:blipFill>
        <p:spPr>
          <a:xfrm>
            <a:off x="1102065" y="511237"/>
            <a:ext cx="4821890" cy="2944537"/>
          </a:xfrm>
          <a:prstGeom prst="rect">
            <a:avLst/>
          </a:prstGeom>
        </p:spPr>
      </p:pic>
      <p:sp>
        <p:nvSpPr>
          <p:cNvPr id="4" name="object 4"/>
          <p:cNvSpPr txBox="1"/>
          <p:nvPr/>
        </p:nvSpPr>
        <p:spPr>
          <a:xfrm>
            <a:off x="946424" y="3786177"/>
            <a:ext cx="5648325" cy="544385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15-1</a:t>
            </a:r>
            <a:r>
              <a:rPr sz="950" b="1" spc="-35" dirty="0">
                <a:solidFill>
                  <a:srgbClr val="333333"/>
                </a:solidFill>
                <a:latin typeface="Trebuchet MS"/>
                <a:cs typeface="Trebuchet MS"/>
              </a:rPr>
              <a:t> </a:t>
            </a:r>
            <a:r>
              <a:rPr sz="950" b="1" dirty="0">
                <a:solidFill>
                  <a:srgbClr val="333333"/>
                </a:solidFill>
                <a:latin typeface="Trebuchet MS"/>
                <a:cs typeface="Trebuchet MS"/>
              </a:rPr>
              <a:t>1971</a:t>
            </a:r>
            <a:r>
              <a:rPr sz="950" b="1" spc="25" dirty="0">
                <a:solidFill>
                  <a:srgbClr val="333333"/>
                </a:solidFill>
                <a:latin typeface="微软雅黑"/>
                <a:cs typeface="微软雅黑"/>
              </a:rPr>
              <a:t>年阿帕网科研项目运营情况历史资料图片</a:t>
            </a:r>
            <a:endParaRPr sz="950">
              <a:latin typeface="微软雅黑"/>
              <a:cs typeface="微软雅黑"/>
            </a:endParaRPr>
          </a:p>
          <a:p>
            <a:pPr marL="12700" marR="13970">
              <a:lnSpc>
                <a:spcPct val="131600"/>
              </a:lnSpc>
              <a:spcBef>
                <a:spcPts val="825"/>
              </a:spcBef>
            </a:pPr>
            <a:r>
              <a:rPr sz="950" b="1" spc="25" dirty="0">
                <a:solidFill>
                  <a:srgbClr val="333333"/>
                </a:solidFill>
                <a:latin typeface="微软雅黑"/>
                <a:cs typeface="微软雅黑"/>
              </a:rPr>
              <a:t>既然要在互联网中给他人发送电子邮件，那么对方用户用于接收电子邮件的名称必须是唯一的，否则电 子邮件可能会同时发给多个重名的用户，也或者干脆大家都收不到邮件了。因此，</a:t>
            </a:r>
            <a:r>
              <a:rPr sz="950" b="1" spc="60" dirty="0">
                <a:solidFill>
                  <a:srgbClr val="333333"/>
                </a:solidFill>
                <a:latin typeface="Trebuchet MS"/>
                <a:cs typeface="Trebuchet MS"/>
              </a:rPr>
              <a:t>Ray</a:t>
            </a:r>
            <a:r>
              <a:rPr sz="950" b="1" spc="-35" dirty="0">
                <a:solidFill>
                  <a:srgbClr val="333333"/>
                </a:solidFill>
                <a:latin typeface="Trebuchet MS"/>
                <a:cs typeface="Trebuchet MS"/>
              </a:rPr>
              <a:t> </a:t>
            </a:r>
            <a:r>
              <a:rPr sz="950" b="1" spc="55" dirty="0">
                <a:solidFill>
                  <a:srgbClr val="333333"/>
                </a:solidFill>
                <a:latin typeface="Trebuchet MS"/>
                <a:cs typeface="Trebuchet MS"/>
              </a:rPr>
              <a:t>Tomlinson</a:t>
            </a:r>
            <a:r>
              <a:rPr sz="950" b="1" spc="15" dirty="0">
                <a:solidFill>
                  <a:srgbClr val="333333"/>
                </a:solidFill>
                <a:latin typeface="微软雅黑"/>
                <a:cs typeface="微软雅黑"/>
              </a:rPr>
              <a:t>博士 </a:t>
            </a:r>
            <a:r>
              <a:rPr sz="950" b="1" spc="25" dirty="0">
                <a:solidFill>
                  <a:srgbClr val="333333"/>
                </a:solidFill>
                <a:latin typeface="微软雅黑"/>
                <a:cs typeface="微软雅黑"/>
              </a:rPr>
              <a:t>决定选择使用</a:t>
            </a:r>
            <a:r>
              <a:rPr sz="950" b="1" spc="-125" dirty="0">
                <a:solidFill>
                  <a:srgbClr val="333333"/>
                </a:solidFill>
                <a:latin typeface="Trebuchet MS"/>
                <a:cs typeface="Trebuchet MS"/>
              </a:rPr>
              <a:t>“</a:t>
            </a:r>
            <a:r>
              <a:rPr sz="950" b="1" spc="25" dirty="0">
                <a:solidFill>
                  <a:srgbClr val="333333"/>
                </a:solidFill>
                <a:latin typeface="微软雅黑"/>
                <a:cs typeface="微软雅黑"/>
              </a:rPr>
              <a:t>姓名</a:t>
            </a:r>
            <a:r>
              <a:rPr sz="950" b="1" spc="140" dirty="0">
                <a:solidFill>
                  <a:srgbClr val="333333"/>
                </a:solidFill>
                <a:latin typeface="Trebuchet MS"/>
                <a:cs typeface="Trebuchet MS"/>
              </a:rPr>
              <a:t>@</a:t>
            </a:r>
            <a:r>
              <a:rPr sz="950" b="1" spc="25" dirty="0">
                <a:solidFill>
                  <a:srgbClr val="333333"/>
                </a:solidFill>
                <a:latin typeface="微软雅黑"/>
                <a:cs typeface="微软雅黑"/>
              </a:rPr>
              <a:t>计算机主机名称</a:t>
            </a:r>
            <a:r>
              <a:rPr sz="950" b="1" spc="-125" dirty="0">
                <a:solidFill>
                  <a:srgbClr val="333333"/>
                </a:solidFill>
                <a:latin typeface="Trebuchet MS"/>
                <a:cs typeface="Trebuchet MS"/>
              </a:rPr>
              <a:t>”</a:t>
            </a:r>
            <a:r>
              <a:rPr sz="950" b="1" spc="25" dirty="0">
                <a:solidFill>
                  <a:srgbClr val="333333"/>
                </a:solidFill>
                <a:latin typeface="微软雅黑"/>
                <a:cs typeface="微软雅黑"/>
              </a:rPr>
              <a:t>的格式来规范电子信箱的名称。选择使用</a:t>
            </a:r>
            <a:r>
              <a:rPr sz="950" b="1" spc="140" dirty="0">
                <a:solidFill>
                  <a:srgbClr val="333333"/>
                </a:solidFill>
                <a:latin typeface="Trebuchet MS"/>
                <a:cs typeface="Trebuchet MS"/>
              </a:rPr>
              <a:t>@</a:t>
            </a:r>
            <a:r>
              <a:rPr sz="950" b="1" spc="25" dirty="0">
                <a:solidFill>
                  <a:srgbClr val="333333"/>
                </a:solidFill>
                <a:latin typeface="微软雅黑"/>
                <a:cs typeface="微软雅黑"/>
              </a:rPr>
              <a:t>符号作为间隔符的原 因其实也很简单，因为</a:t>
            </a:r>
            <a:r>
              <a:rPr sz="950" b="1" spc="60" dirty="0">
                <a:solidFill>
                  <a:srgbClr val="333333"/>
                </a:solidFill>
                <a:latin typeface="Trebuchet MS"/>
                <a:cs typeface="Trebuchet MS"/>
              </a:rPr>
              <a:t>Ray</a:t>
            </a:r>
            <a:r>
              <a:rPr sz="950" b="1" spc="-65" dirty="0">
                <a:solidFill>
                  <a:srgbClr val="333333"/>
                </a:solidFill>
                <a:latin typeface="Trebuchet MS"/>
                <a:cs typeface="Trebuchet MS"/>
              </a:rPr>
              <a:t> </a:t>
            </a:r>
            <a:r>
              <a:rPr sz="950" b="1" spc="55" dirty="0">
                <a:solidFill>
                  <a:srgbClr val="333333"/>
                </a:solidFill>
                <a:latin typeface="Trebuchet MS"/>
                <a:cs typeface="Trebuchet MS"/>
              </a:rPr>
              <a:t>Tomlinson</a:t>
            </a:r>
            <a:r>
              <a:rPr sz="950" b="1" spc="25" dirty="0">
                <a:solidFill>
                  <a:srgbClr val="333333"/>
                </a:solidFill>
                <a:latin typeface="微软雅黑"/>
                <a:cs typeface="微软雅黑"/>
              </a:rPr>
              <a:t>博士觉得人类的名字和计算机主机名称中应该不会有这么一个</a:t>
            </a:r>
            <a:r>
              <a:rPr sz="950" b="1" spc="140" dirty="0">
                <a:solidFill>
                  <a:srgbClr val="333333"/>
                </a:solidFill>
                <a:latin typeface="Trebuchet MS"/>
                <a:cs typeface="Trebuchet MS"/>
              </a:rPr>
              <a:t>@ </a:t>
            </a:r>
            <a:r>
              <a:rPr sz="950" b="1" spc="-270" dirty="0">
                <a:solidFill>
                  <a:srgbClr val="333333"/>
                </a:solidFill>
                <a:latin typeface="Trebuchet MS"/>
                <a:cs typeface="Trebuchet MS"/>
              </a:rPr>
              <a:t> </a:t>
            </a:r>
            <a:r>
              <a:rPr sz="950" b="1" spc="25" dirty="0">
                <a:solidFill>
                  <a:srgbClr val="333333"/>
                </a:solidFill>
                <a:latin typeface="微软雅黑"/>
                <a:cs typeface="微软雅黑"/>
              </a:rPr>
              <a:t>符号，所以就选择了这个符号。</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电子邮件系统基于邮件协议来完成电子邮件的传输，常见的邮件协议有下面这些。</a:t>
            </a:r>
            <a:endParaRPr sz="950">
              <a:latin typeface="微软雅黑"/>
              <a:cs typeface="微软雅黑"/>
            </a:endParaRPr>
          </a:p>
          <a:p>
            <a:pPr marL="193675" marR="191770">
              <a:lnSpc>
                <a:spcPct val="131600"/>
              </a:lnSpc>
              <a:spcBef>
                <a:spcPts val="825"/>
              </a:spcBef>
            </a:pPr>
            <a:r>
              <a:rPr sz="950" b="1" spc="25" dirty="0">
                <a:solidFill>
                  <a:srgbClr val="777777"/>
                </a:solidFill>
                <a:latin typeface="微软雅黑"/>
                <a:cs typeface="微软雅黑"/>
              </a:rPr>
              <a:t>简单邮件传输协议</a:t>
            </a:r>
            <a:r>
              <a:rPr sz="950" b="1" spc="45" dirty="0">
                <a:solidFill>
                  <a:srgbClr val="777777"/>
                </a:solidFill>
                <a:latin typeface="微软雅黑"/>
                <a:cs typeface="微软雅黑"/>
              </a:rPr>
              <a:t>（</a:t>
            </a:r>
            <a:r>
              <a:rPr sz="950" b="1" spc="45" dirty="0">
                <a:solidFill>
                  <a:srgbClr val="777777"/>
                </a:solidFill>
                <a:latin typeface="Trebuchet MS"/>
                <a:cs typeface="Trebuchet MS"/>
              </a:rPr>
              <a:t>Simple</a:t>
            </a:r>
            <a:r>
              <a:rPr sz="950" b="1" spc="-25" dirty="0">
                <a:solidFill>
                  <a:srgbClr val="777777"/>
                </a:solidFill>
                <a:latin typeface="Trebuchet MS"/>
                <a:cs typeface="Trebuchet MS"/>
              </a:rPr>
              <a:t> </a:t>
            </a:r>
            <a:r>
              <a:rPr sz="950" b="1" spc="80" dirty="0">
                <a:solidFill>
                  <a:srgbClr val="777777"/>
                </a:solidFill>
                <a:latin typeface="Trebuchet MS"/>
                <a:cs typeface="Trebuchet MS"/>
              </a:rPr>
              <a:t>Mail</a:t>
            </a:r>
            <a:r>
              <a:rPr sz="950" b="1" spc="-20" dirty="0">
                <a:solidFill>
                  <a:srgbClr val="777777"/>
                </a:solidFill>
                <a:latin typeface="Trebuchet MS"/>
                <a:cs typeface="Trebuchet MS"/>
              </a:rPr>
              <a:t> </a:t>
            </a:r>
            <a:r>
              <a:rPr sz="950" b="1" spc="40" dirty="0">
                <a:solidFill>
                  <a:srgbClr val="777777"/>
                </a:solidFill>
                <a:latin typeface="Trebuchet MS"/>
                <a:cs typeface="Trebuchet MS"/>
              </a:rPr>
              <a:t>Transfer</a:t>
            </a:r>
            <a:r>
              <a:rPr sz="950" b="1" spc="-20" dirty="0">
                <a:solidFill>
                  <a:srgbClr val="777777"/>
                </a:solidFill>
                <a:latin typeface="Trebuchet MS"/>
                <a:cs typeface="Trebuchet MS"/>
              </a:rPr>
              <a:t> </a:t>
            </a:r>
            <a:r>
              <a:rPr sz="950" b="1" spc="45" dirty="0">
                <a:solidFill>
                  <a:srgbClr val="777777"/>
                </a:solidFill>
                <a:latin typeface="Trebuchet MS"/>
                <a:cs typeface="Trebuchet MS"/>
              </a:rPr>
              <a:t>Protocol</a:t>
            </a:r>
            <a:r>
              <a:rPr sz="950" b="1" spc="45" dirty="0">
                <a:solidFill>
                  <a:srgbClr val="777777"/>
                </a:solidFill>
                <a:latin typeface="微软雅黑"/>
                <a:cs typeface="微软雅黑"/>
              </a:rPr>
              <a:t>，</a:t>
            </a:r>
            <a:r>
              <a:rPr sz="950" b="1" spc="45" dirty="0">
                <a:solidFill>
                  <a:srgbClr val="777777"/>
                </a:solidFill>
                <a:latin typeface="Trebuchet MS"/>
                <a:cs typeface="Trebuchet MS"/>
              </a:rPr>
              <a:t>SMTP</a:t>
            </a:r>
            <a:r>
              <a:rPr sz="950" b="1" spc="45" dirty="0">
                <a:solidFill>
                  <a:srgbClr val="777777"/>
                </a:solidFill>
                <a:latin typeface="微软雅黑"/>
                <a:cs typeface="微软雅黑"/>
              </a:rPr>
              <a:t>）：</a:t>
            </a:r>
            <a:r>
              <a:rPr sz="950" b="1" spc="25" dirty="0">
                <a:solidFill>
                  <a:srgbClr val="777777"/>
                </a:solidFill>
                <a:latin typeface="微软雅黑"/>
                <a:cs typeface="微软雅黑"/>
              </a:rPr>
              <a:t>用于发送和中转发出的电子邮 件，占用服务器的</a:t>
            </a:r>
            <a:r>
              <a:rPr sz="950" b="1" spc="15" dirty="0">
                <a:solidFill>
                  <a:srgbClr val="777777"/>
                </a:solidFill>
                <a:latin typeface="Trebuchet MS"/>
                <a:cs typeface="Trebuchet MS"/>
              </a:rPr>
              <a:t>25/TCP</a:t>
            </a:r>
            <a:r>
              <a:rPr sz="950" b="1" spc="25" dirty="0">
                <a:solidFill>
                  <a:srgbClr val="777777"/>
                </a:solidFill>
                <a:latin typeface="微软雅黑"/>
                <a:cs typeface="微软雅黑"/>
              </a:rPr>
              <a:t>端口。</a:t>
            </a:r>
            <a:endParaRPr sz="950">
              <a:latin typeface="微软雅黑"/>
              <a:cs typeface="微软雅黑"/>
            </a:endParaRPr>
          </a:p>
          <a:p>
            <a:pPr marL="193675" marR="334010">
              <a:lnSpc>
                <a:spcPct val="131600"/>
              </a:lnSpc>
              <a:spcBef>
                <a:spcPts val="750"/>
              </a:spcBef>
            </a:pPr>
            <a:r>
              <a:rPr sz="950" b="1" spc="25" dirty="0">
                <a:solidFill>
                  <a:srgbClr val="777777"/>
                </a:solidFill>
                <a:latin typeface="微软雅黑"/>
                <a:cs typeface="微软雅黑"/>
              </a:rPr>
              <a:t>邮局协议版本</a:t>
            </a:r>
            <a:r>
              <a:rPr sz="950" b="1" spc="40" dirty="0">
                <a:solidFill>
                  <a:srgbClr val="777777"/>
                </a:solidFill>
                <a:latin typeface="Trebuchet MS"/>
                <a:cs typeface="Trebuchet MS"/>
              </a:rPr>
              <a:t>3</a:t>
            </a:r>
            <a:r>
              <a:rPr sz="950" b="1" spc="40" dirty="0">
                <a:solidFill>
                  <a:srgbClr val="777777"/>
                </a:solidFill>
                <a:latin typeface="微软雅黑"/>
                <a:cs typeface="微软雅黑"/>
              </a:rPr>
              <a:t>（</a:t>
            </a:r>
            <a:r>
              <a:rPr sz="950" b="1" spc="40" dirty="0">
                <a:solidFill>
                  <a:srgbClr val="777777"/>
                </a:solidFill>
                <a:latin typeface="Trebuchet MS"/>
                <a:cs typeface="Trebuchet MS"/>
              </a:rPr>
              <a:t>Post</a:t>
            </a:r>
            <a:r>
              <a:rPr sz="950" b="1" spc="-50" dirty="0">
                <a:solidFill>
                  <a:srgbClr val="777777"/>
                </a:solidFill>
                <a:latin typeface="Trebuchet MS"/>
                <a:cs typeface="Trebuchet MS"/>
              </a:rPr>
              <a:t> </a:t>
            </a:r>
            <a:r>
              <a:rPr sz="950" b="1" spc="35" dirty="0">
                <a:solidFill>
                  <a:srgbClr val="777777"/>
                </a:solidFill>
                <a:latin typeface="Trebuchet MS"/>
                <a:cs typeface="Trebuchet MS"/>
              </a:rPr>
              <a:t>Office</a:t>
            </a:r>
            <a:r>
              <a:rPr sz="950" b="1" spc="-45" dirty="0">
                <a:solidFill>
                  <a:srgbClr val="777777"/>
                </a:solidFill>
                <a:latin typeface="Trebuchet MS"/>
                <a:cs typeface="Trebuchet MS"/>
              </a:rPr>
              <a:t> </a:t>
            </a:r>
            <a:r>
              <a:rPr sz="950" b="1" spc="45" dirty="0">
                <a:solidFill>
                  <a:srgbClr val="777777"/>
                </a:solidFill>
                <a:latin typeface="Trebuchet MS"/>
                <a:cs typeface="Trebuchet MS"/>
              </a:rPr>
              <a:t>Protocol</a:t>
            </a:r>
            <a:r>
              <a:rPr sz="950" b="1" spc="-50" dirty="0">
                <a:solidFill>
                  <a:srgbClr val="777777"/>
                </a:solidFill>
                <a:latin typeface="Trebuchet MS"/>
                <a:cs typeface="Trebuchet MS"/>
              </a:rPr>
              <a:t> </a:t>
            </a:r>
            <a:r>
              <a:rPr sz="950" b="1" spc="15" dirty="0">
                <a:solidFill>
                  <a:srgbClr val="777777"/>
                </a:solidFill>
                <a:latin typeface="Trebuchet MS"/>
                <a:cs typeface="Trebuchet MS"/>
              </a:rPr>
              <a:t>3</a:t>
            </a:r>
            <a:r>
              <a:rPr sz="950" b="1" spc="15" dirty="0">
                <a:solidFill>
                  <a:srgbClr val="777777"/>
                </a:solidFill>
                <a:latin typeface="微软雅黑"/>
                <a:cs typeface="微软雅黑"/>
              </a:rPr>
              <a:t>）：</a:t>
            </a:r>
            <a:r>
              <a:rPr sz="950" b="1" spc="25" dirty="0">
                <a:solidFill>
                  <a:srgbClr val="777777"/>
                </a:solidFill>
                <a:latin typeface="微软雅黑"/>
                <a:cs typeface="微软雅黑"/>
              </a:rPr>
              <a:t>用于将电子邮件存储到本地主机，占用服务器的 </a:t>
            </a:r>
            <a:r>
              <a:rPr sz="950" b="1" spc="15" dirty="0">
                <a:solidFill>
                  <a:srgbClr val="777777"/>
                </a:solidFill>
                <a:latin typeface="Trebuchet MS"/>
                <a:cs typeface="Trebuchet MS"/>
              </a:rPr>
              <a:t>110/TCP</a:t>
            </a:r>
            <a:r>
              <a:rPr sz="950" b="1" spc="25" dirty="0">
                <a:solidFill>
                  <a:srgbClr val="777777"/>
                </a:solidFill>
                <a:latin typeface="微软雅黑"/>
                <a:cs typeface="微软雅黑"/>
              </a:rPr>
              <a:t>端口。</a:t>
            </a:r>
            <a:endParaRPr sz="950">
              <a:latin typeface="微软雅黑"/>
              <a:cs typeface="微软雅黑"/>
            </a:endParaRPr>
          </a:p>
          <a:p>
            <a:pPr marL="193675" marR="210820">
              <a:lnSpc>
                <a:spcPct val="131600"/>
              </a:lnSpc>
              <a:spcBef>
                <a:spcPts val="750"/>
              </a:spcBef>
            </a:pPr>
            <a:r>
              <a:rPr sz="950" b="1" spc="50" dirty="0">
                <a:solidFill>
                  <a:srgbClr val="777777"/>
                </a:solidFill>
                <a:latin typeface="Trebuchet MS"/>
                <a:cs typeface="Trebuchet MS"/>
              </a:rPr>
              <a:t>Internet</a:t>
            </a:r>
            <a:r>
              <a:rPr sz="950" b="1" spc="25" dirty="0">
                <a:solidFill>
                  <a:srgbClr val="777777"/>
                </a:solidFill>
                <a:latin typeface="微软雅黑"/>
                <a:cs typeface="微软雅黑"/>
              </a:rPr>
              <a:t>消息访问协议版本</a:t>
            </a:r>
            <a:r>
              <a:rPr sz="950" b="1" spc="40" dirty="0">
                <a:solidFill>
                  <a:srgbClr val="777777"/>
                </a:solidFill>
                <a:latin typeface="Trebuchet MS"/>
                <a:cs typeface="Trebuchet MS"/>
              </a:rPr>
              <a:t>4</a:t>
            </a:r>
            <a:r>
              <a:rPr sz="950" b="1" spc="40" dirty="0">
                <a:solidFill>
                  <a:srgbClr val="777777"/>
                </a:solidFill>
                <a:latin typeface="微软雅黑"/>
                <a:cs typeface="微软雅黑"/>
              </a:rPr>
              <a:t>（</a:t>
            </a:r>
            <a:r>
              <a:rPr sz="950" b="1" spc="40" dirty="0">
                <a:solidFill>
                  <a:srgbClr val="777777"/>
                </a:solidFill>
                <a:latin typeface="Trebuchet MS"/>
                <a:cs typeface="Trebuchet MS"/>
              </a:rPr>
              <a:t>Internet</a:t>
            </a:r>
            <a:r>
              <a:rPr sz="950" b="1" spc="-40" dirty="0">
                <a:solidFill>
                  <a:srgbClr val="777777"/>
                </a:solidFill>
                <a:latin typeface="Trebuchet MS"/>
                <a:cs typeface="Trebuchet MS"/>
              </a:rPr>
              <a:t> </a:t>
            </a:r>
            <a:r>
              <a:rPr sz="950" b="1" spc="80" dirty="0">
                <a:solidFill>
                  <a:srgbClr val="777777"/>
                </a:solidFill>
                <a:latin typeface="Trebuchet MS"/>
                <a:cs typeface="Trebuchet MS"/>
              </a:rPr>
              <a:t>Message</a:t>
            </a:r>
            <a:r>
              <a:rPr sz="950" b="1" spc="-35" dirty="0">
                <a:solidFill>
                  <a:srgbClr val="777777"/>
                </a:solidFill>
                <a:latin typeface="Trebuchet MS"/>
                <a:cs typeface="Trebuchet MS"/>
              </a:rPr>
              <a:t> </a:t>
            </a:r>
            <a:r>
              <a:rPr sz="950" b="1" spc="45" dirty="0">
                <a:solidFill>
                  <a:srgbClr val="777777"/>
                </a:solidFill>
                <a:latin typeface="Trebuchet MS"/>
                <a:cs typeface="Trebuchet MS"/>
              </a:rPr>
              <a:t>Access</a:t>
            </a:r>
            <a:r>
              <a:rPr sz="950" b="1" spc="-35" dirty="0">
                <a:solidFill>
                  <a:srgbClr val="777777"/>
                </a:solidFill>
                <a:latin typeface="Trebuchet MS"/>
                <a:cs typeface="Trebuchet MS"/>
              </a:rPr>
              <a:t> </a:t>
            </a:r>
            <a:r>
              <a:rPr sz="950" b="1" spc="45" dirty="0">
                <a:solidFill>
                  <a:srgbClr val="777777"/>
                </a:solidFill>
                <a:latin typeface="Trebuchet MS"/>
                <a:cs typeface="Trebuchet MS"/>
              </a:rPr>
              <a:t>Protocol</a:t>
            </a:r>
            <a:r>
              <a:rPr sz="950" b="1" spc="-35" dirty="0">
                <a:solidFill>
                  <a:srgbClr val="777777"/>
                </a:solidFill>
                <a:latin typeface="Trebuchet MS"/>
                <a:cs typeface="Trebuchet MS"/>
              </a:rPr>
              <a:t> </a:t>
            </a:r>
            <a:r>
              <a:rPr sz="950" b="1" spc="15" dirty="0">
                <a:solidFill>
                  <a:srgbClr val="777777"/>
                </a:solidFill>
                <a:latin typeface="Trebuchet MS"/>
                <a:cs typeface="Trebuchet MS"/>
              </a:rPr>
              <a:t>4</a:t>
            </a:r>
            <a:r>
              <a:rPr sz="950" b="1" spc="15" dirty="0">
                <a:solidFill>
                  <a:srgbClr val="777777"/>
                </a:solidFill>
                <a:latin typeface="微软雅黑"/>
                <a:cs typeface="微软雅黑"/>
              </a:rPr>
              <a:t>）：</a:t>
            </a:r>
            <a:r>
              <a:rPr sz="950" b="1" spc="25" dirty="0">
                <a:solidFill>
                  <a:srgbClr val="777777"/>
                </a:solidFill>
                <a:latin typeface="微软雅黑"/>
                <a:cs typeface="微软雅黑"/>
              </a:rPr>
              <a:t>用于在本地主机上访 问邮件，占用服务器的</a:t>
            </a:r>
            <a:r>
              <a:rPr sz="950" b="1" spc="15" dirty="0">
                <a:solidFill>
                  <a:srgbClr val="777777"/>
                </a:solidFill>
                <a:latin typeface="Trebuchet MS"/>
                <a:cs typeface="Trebuchet MS"/>
              </a:rPr>
              <a:t>143/TCP</a:t>
            </a:r>
            <a:r>
              <a:rPr sz="950" b="1" spc="25" dirty="0">
                <a:solidFill>
                  <a:srgbClr val="777777"/>
                </a:solidFill>
                <a:latin typeface="微软雅黑"/>
                <a:cs typeface="微软雅黑"/>
              </a:rPr>
              <a:t>端口。</a:t>
            </a:r>
            <a:endParaRPr sz="950">
              <a:latin typeface="微软雅黑"/>
              <a:cs typeface="微软雅黑"/>
            </a:endParaRPr>
          </a:p>
          <a:p>
            <a:pPr marL="12700" marR="15875">
              <a:lnSpc>
                <a:spcPct val="131600"/>
              </a:lnSpc>
              <a:spcBef>
                <a:spcPts val="830"/>
              </a:spcBef>
            </a:pPr>
            <a:r>
              <a:rPr sz="950" b="1" spc="25" dirty="0">
                <a:solidFill>
                  <a:srgbClr val="333333"/>
                </a:solidFill>
                <a:latin typeface="微软雅黑"/>
                <a:cs typeface="微软雅黑"/>
              </a:rPr>
              <a:t>在电子邮件系统中，为用户收发邮件的服务器名为邮件用户代理</a:t>
            </a:r>
            <a:r>
              <a:rPr sz="950" b="1" spc="70" dirty="0">
                <a:solidFill>
                  <a:srgbClr val="333333"/>
                </a:solidFill>
                <a:latin typeface="微软雅黑"/>
                <a:cs typeface="微软雅黑"/>
              </a:rPr>
              <a:t>（</a:t>
            </a:r>
            <a:r>
              <a:rPr sz="950" b="1" spc="70" dirty="0">
                <a:solidFill>
                  <a:srgbClr val="333333"/>
                </a:solidFill>
                <a:latin typeface="Trebuchet MS"/>
                <a:cs typeface="Trebuchet MS"/>
              </a:rPr>
              <a:t>Mail</a:t>
            </a:r>
            <a:r>
              <a:rPr sz="950" b="1" spc="-55" dirty="0">
                <a:solidFill>
                  <a:srgbClr val="333333"/>
                </a:solidFill>
                <a:latin typeface="Trebuchet MS"/>
                <a:cs typeface="Trebuchet MS"/>
              </a:rPr>
              <a:t> </a:t>
            </a:r>
            <a:r>
              <a:rPr sz="950" b="1" spc="55" dirty="0">
                <a:solidFill>
                  <a:srgbClr val="333333"/>
                </a:solidFill>
                <a:latin typeface="Trebuchet MS"/>
                <a:cs typeface="Trebuchet MS"/>
              </a:rPr>
              <a:t>User</a:t>
            </a:r>
            <a:r>
              <a:rPr sz="950" b="1" spc="-55" dirty="0">
                <a:solidFill>
                  <a:srgbClr val="333333"/>
                </a:solidFill>
                <a:latin typeface="Trebuchet MS"/>
                <a:cs typeface="Trebuchet MS"/>
              </a:rPr>
              <a:t> </a:t>
            </a:r>
            <a:r>
              <a:rPr sz="950" b="1" spc="70" dirty="0">
                <a:solidFill>
                  <a:srgbClr val="333333"/>
                </a:solidFill>
                <a:latin typeface="Trebuchet MS"/>
                <a:cs typeface="Trebuchet MS"/>
              </a:rPr>
              <a:t>Agent</a:t>
            </a:r>
            <a:r>
              <a:rPr sz="950" b="1" spc="70" dirty="0">
                <a:solidFill>
                  <a:srgbClr val="333333"/>
                </a:solidFill>
                <a:latin typeface="微软雅黑"/>
                <a:cs typeface="微软雅黑"/>
              </a:rPr>
              <a:t>，</a:t>
            </a:r>
            <a:r>
              <a:rPr sz="950" b="1" spc="70" dirty="0">
                <a:solidFill>
                  <a:srgbClr val="333333"/>
                </a:solidFill>
                <a:latin typeface="Trebuchet MS"/>
                <a:cs typeface="Trebuchet MS"/>
              </a:rPr>
              <a:t>MUA</a:t>
            </a:r>
            <a:r>
              <a:rPr sz="950" b="1" spc="70" dirty="0">
                <a:solidFill>
                  <a:srgbClr val="333333"/>
                </a:solidFill>
                <a:latin typeface="微软雅黑"/>
                <a:cs typeface="微软雅黑"/>
              </a:rPr>
              <a:t>）</a:t>
            </a:r>
            <a:r>
              <a:rPr sz="950" b="1" spc="25" dirty="0">
                <a:solidFill>
                  <a:srgbClr val="333333"/>
                </a:solidFill>
                <a:latin typeface="微软雅黑"/>
                <a:cs typeface="微软雅黑"/>
              </a:rPr>
              <a:t>。另外， </a:t>
            </a:r>
            <a:r>
              <a:rPr sz="950" b="1" spc="-270" dirty="0">
                <a:solidFill>
                  <a:srgbClr val="333333"/>
                </a:solidFill>
                <a:latin typeface="微软雅黑"/>
                <a:cs typeface="微软雅黑"/>
              </a:rPr>
              <a:t> </a:t>
            </a:r>
            <a:r>
              <a:rPr sz="950" b="1" spc="25" dirty="0">
                <a:solidFill>
                  <a:srgbClr val="333333"/>
                </a:solidFill>
                <a:latin typeface="微软雅黑"/>
                <a:cs typeface="微软雅黑"/>
              </a:rPr>
              <a:t>既然电子邮件系统能够让用户在离线的情况下依然可以完成数据的接收，肯定得有一个用于保存用户邮 件的</a:t>
            </a:r>
            <a:r>
              <a:rPr sz="950" b="1" spc="-125" dirty="0">
                <a:solidFill>
                  <a:srgbClr val="333333"/>
                </a:solidFill>
                <a:latin typeface="Trebuchet MS"/>
                <a:cs typeface="Trebuchet MS"/>
              </a:rPr>
              <a:t>“</a:t>
            </a:r>
            <a:r>
              <a:rPr sz="950" b="1" spc="25" dirty="0">
                <a:solidFill>
                  <a:srgbClr val="333333"/>
                </a:solidFill>
                <a:latin typeface="微软雅黑"/>
                <a:cs typeface="微软雅黑"/>
              </a:rPr>
              <a:t>信箱</a:t>
            </a:r>
            <a:r>
              <a:rPr sz="950" b="1" spc="-125" dirty="0">
                <a:solidFill>
                  <a:srgbClr val="333333"/>
                </a:solidFill>
                <a:latin typeface="Trebuchet MS"/>
                <a:cs typeface="Trebuchet MS"/>
              </a:rPr>
              <a:t>”</a:t>
            </a:r>
            <a:r>
              <a:rPr sz="950" b="1" spc="25" dirty="0">
                <a:solidFill>
                  <a:srgbClr val="333333"/>
                </a:solidFill>
                <a:latin typeface="微软雅黑"/>
                <a:cs typeface="微软雅黑"/>
              </a:rPr>
              <a:t>服务器，这个服务器的名字为邮件投递代理</a:t>
            </a:r>
            <a:r>
              <a:rPr sz="950" b="1" spc="70" dirty="0">
                <a:solidFill>
                  <a:srgbClr val="333333"/>
                </a:solidFill>
                <a:latin typeface="微软雅黑"/>
                <a:cs typeface="微软雅黑"/>
              </a:rPr>
              <a:t>（</a:t>
            </a:r>
            <a:r>
              <a:rPr sz="950" b="1" spc="70" dirty="0">
                <a:solidFill>
                  <a:srgbClr val="333333"/>
                </a:solidFill>
                <a:latin typeface="Trebuchet MS"/>
                <a:cs typeface="Trebuchet MS"/>
              </a:rPr>
              <a:t>Mail</a:t>
            </a:r>
            <a:r>
              <a:rPr sz="950" b="1" spc="-55" dirty="0">
                <a:solidFill>
                  <a:srgbClr val="333333"/>
                </a:solidFill>
                <a:latin typeface="Trebuchet MS"/>
                <a:cs typeface="Trebuchet MS"/>
              </a:rPr>
              <a:t> </a:t>
            </a:r>
            <a:r>
              <a:rPr sz="950" b="1" spc="40" dirty="0">
                <a:solidFill>
                  <a:srgbClr val="333333"/>
                </a:solidFill>
                <a:latin typeface="Trebuchet MS"/>
                <a:cs typeface="Trebuchet MS"/>
              </a:rPr>
              <a:t>Delivery</a:t>
            </a:r>
            <a:r>
              <a:rPr sz="950" b="1" spc="-50" dirty="0">
                <a:solidFill>
                  <a:srgbClr val="333333"/>
                </a:solidFill>
                <a:latin typeface="Trebuchet MS"/>
                <a:cs typeface="Trebuchet MS"/>
              </a:rPr>
              <a:t> </a:t>
            </a:r>
            <a:r>
              <a:rPr sz="950" b="1" spc="70" dirty="0">
                <a:solidFill>
                  <a:srgbClr val="333333"/>
                </a:solidFill>
                <a:latin typeface="Trebuchet MS"/>
                <a:cs typeface="Trebuchet MS"/>
              </a:rPr>
              <a:t>Agent</a:t>
            </a:r>
            <a:r>
              <a:rPr sz="950" b="1" spc="70" dirty="0">
                <a:solidFill>
                  <a:srgbClr val="333333"/>
                </a:solidFill>
                <a:latin typeface="微软雅黑"/>
                <a:cs typeface="微软雅黑"/>
              </a:rPr>
              <a:t>，</a:t>
            </a:r>
            <a:r>
              <a:rPr sz="950" b="1" spc="70" dirty="0">
                <a:solidFill>
                  <a:srgbClr val="333333"/>
                </a:solidFill>
                <a:latin typeface="Trebuchet MS"/>
                <a:cs typeface="Trebuchet MS"/>
              </a:rPr>
              <a:t>MDA</a:t>
            </a:r>
            <a:r>
              <a:rPr sz="950" b="1" spc="70" dirty="0">
                <a:solidFill>
                  <a:srgbClr val="333333"/>
                </a:solidFill>
                <a:latin typeface="微软雅黑"/>
                <a:cs typeface="微软雅黑"/>
              </a:rPr>
              <a:t>），</a:t>
            </a:r>
            <a:r>
              <a:rPr sz="950" b="1" spc="25" dirty="0">
                <a:solidFill>
                  <a:srgbClr val="333333"/>
                </a:solidFill>
                <a:latin typeface="微软雅黑"/>
                <a:cs typeface="微软雅黑"/>
              </a:rPr>
              <a:t>其工作职责 是把来自于邮件传输代理</a:t>
            </a:r>
            <a:r>
              <a:rPr sz="950" b="1" spc="70" dirty="0">
                <a:solidFill>
                  <a:srgbClr val="333333"/>
                </a:solidFill>
                <a:latin typeface="微软雅黑"/>
                <a:cs typeface="微软雅黑"/>
              </a:rPr>
              <a:t>（</a:t>
            </a:r>
            <a:r>
              <a:rPr sz="950" b="1" spc="70" dirty="0">
                <a:solidFill>
                  <a:srgbClr val="333333"/>
                </a:solidFill>
                <a:latin typeface="Trebuchet MS"/>
                <a:cs typeface="Trebuchet MS"/>
              </a:rPr>
              <a:t>Mail</a:t>
            </a:r>
            <a:r>
              <a:rPr sz="950" b="1" spc="-50" dirty="0">
                <a:solidFill>
                  <a:srgbClr val="333333"/>
                </a:solidFill>
                <a:latin typeface="Trebuchet MS"/>
                <a:cs typeface="Trebuchet MS"/>
              </a:rPr>
              <a:t> </a:t>
            </a:r>
            <a:r>
              <a:rPr sz="950" b="1" spc="40" dirty="0">
                <a:solidFill>
                  <a:srgbClr val="333333"/>
                </a:solidFill>
                <a:latin typeface="Trebuchet MS"/>
                <a:cs typeface="Trebuchet MS"/>
              </a:rPr>
              <a:t>Transfer</a:t>
            </a:r>
            <a:r>
              <a:rPr sz="950" b="1" spc="-45" dirty="0">
                <a:solidFill>
                  <a:srgbClr val="333333"/>
                </a:solidFill>
                <a:latin typeface="Trebuchet MS"/>
                <a:cs typeface="Trebuchet MS"/>
              </a:rPr>
              <a:t> </a:t>
            </a:r>
            <a:r>
              <a:rPr sz="950" b="1" spc="60" dirty="0">
                <a:solidFill>
                  <a:srgbClr val="333333"/>
                </a:solidFill>
                <a:latin typeface="Trebuchet MS"/>
                <a:cs typeface="Trebuchet MS"/>
              </a:rPr>
              <a:t>Agent</a:t>
            </a:r>
            <a:r>
              <a:rPr sz="950" b="1" spc="60" dirty="0">
                <a:solidFill>
                  <a:srgbClr val="333333"/>
                </a:solidFill>
                <a:latin typeface="微软雅黑"/>
                <a:cs typeface="微软雅黑"/>
              </a:rPr>
              <a:t>，</a:t>
            </a:r>
            <a:r>
              <a:rPr sz="950" b="1" spc="60" dirty="0">
                <a:solidFill>
                  <a:srgbClr val="333333"/>
                </a:solidFill>
                <a:latin typeface="Trebuchet MS"/>
                <a:cs typeface="Trebuchet MS"/>
              </a:rPr>
              <a:t>MTA</a:t>
            </a:r>
            <a:r>
              <a:rPr sz="950" b="1" spc="60" dirty="0">
                <a:solidFill>
                  <a:srgbClr val="333333"/>
                </a:solidFill>
                <a:latin typeface="微软雅黑"/>
                <a:cs typeface="微软雅黑"/>
              </a:rPr>
              <a:t>）</a:t>
            </a:r>
            <a:r>
              <a:rPr sz="950" b="1" spc="25" dirty="0">
                <a:solidFill>
                  <a:srgbClr val="333333"/>
                </a:solidFill>
                <a:latin typeface="微软雅黑"/>
                <a:cs typeface="微软雅黑"/>
              </a:rPr>
              <a:t>的邮件保存到本地的收件箱中。其中，这个 </a:t>
            </a:r>
            <a:r>
              <a:rPr sz="950" b="1" spc="85" dirty="0">
                <a:solidFill>
                  <a:srgbClr val="333333"/>
                </a:solidFill>
                <a:latin typeface="Trebuchet MS"/>
                <a:cs typeface="Trebuchet MS"/>
              </a:rPr>
              <a:t>MTA</a:t>
            </a:r>
            <a:r>
              <a:rPr sz="950" b="1" spc="25" dirty="0">
                <a:solidFill>
                  <a:srgbClr val="333333"/>
                </a:solidFill>
                <a:latin typeface="微软雅黑"/>
                <a:cs typeface="微软雅黑"/>
              </a:rPr>
              <a:t>的工作职责是转发处理不同电子邮件服务供应商之间的邮件，把来自于</a:t>
            </a:r>
            <a:r>
              <a:rPr sz="950" b="1" spc="125" dirty="0">
                <a:solidFill>
                  <a:srgbClr val="333333"/>
                </a:solidFill>
                <a:latin typeface="Trebuchet MS"/>
                <a:cs typeface="Trebuchet MS"/>
              </a:rPr>
              <a:t>MUA</a:t>
            </a:r>
            <a:r>
              <a:rPr sz="950" b="1" spc="25" dirty="0">
                <a:solidFill>
                  <a:srgbClr val="333333"/>
                </a:solidFill>
                <a:latin typeface="微软雅黑"/>
                <a:cs typeface="微软雅黑"/>
              </a:rPr>
              <a:t>的邮件转发到合适的 </a:t>
            </a:r>
            <a:r>
              <a:rPr sz="950" b="1" spc="85" dirty="0">
                <a:solidFill>
                  <a:srgbClr val="333333"/>
                </a:solidFill>
                <a:latin typeface="Trebuchet MS"/>
                <a:cs typeface="Trebuchet MS"/>
              </a:rPr>
              <a:t>MTA</a:t>
            </a:r>
            <a:r>
              <a:rPr sz="950" b="1" spc="25" dirty="0">
                <a:solidFill>
                  <a:srgbClr val="333333"/>
                </a:solidFill>
                <a:latin typeface="微软雅黑"/>
                <a:cs typeface="微软雅黑"/>
              </a:rPr>
              <a:t>服务器。例如，我们从新浪信箱向谷歌信箱发送一封电子邮件，这封电子邮件的传输过程如图</a:t>
            </a:r>
            <a:r>
              <a:rPr sz="950" b="1" spc="-10" dirty="0">
                <a:solidFill>
                  <a:srgbClr val="333333"/>
                </a:solidFill>
                <a:latin typeface="Trebuchet MS"/>
                <a:cs typeface="Trebuchet MS"/>
              </a:rPr>
              <a:t>15-2 </a:t>
            </a:r>
            <a:r>
              <a:rPr sz="950" b="1" spc="25" dirty="0">
                <a:solidFill>
                  <a:srgbClr val="333333"/>
                </a:solidFill>
                <a:latin typeface="微软雅黑"/>
                <a:cs typeface="微软雅黑"/>
              </a:rPr>
              <a:t>所示。</a:t>
            </a:r>
            <a:endParaRPr sz="950">
              <a:latin typeface="微软雅黑"/>
              <a:cs typeface="微软雅黑"/>
            </a:endParaRPr>
          </a:p>
          <a:p>
            <a:pPr marL="12700" marR="5080" algn="just">
              <a:lnSpc>
                <a:spcPct val="131600"/>
              </a:lnSpc>
              <a:spcBef>
                <a:spcPts val="750"/>
              </a:spcBef>
            </a:pPr>
            <a:r>
              <a:rPr sz="950" b="1" spc="25" dirty="0">
                <a:solidFill>
                  <a:srgbClr val="333333"/>
                </a:solidFill>
                <a:latin typeface="微软雅黑"/>
                <a:cs typeface="微软雅黑"/>
              </a:rPr>
              <a:t>总的来说，一般的网络服务程序在传输信息时就像拨打电话，需要双方同时保持在线，而在电子邮件系 统中，当用户发送邮件后不必等待投递工作完成即可下线。如果对方邮件服务器</a:t>
            </a:r>
            <a:r>
              <a:rPr sz="950" b="1" spc="60" dirty="0">
                <a:solidFill>
                  <a:srgbClr val="333333"/>
                </a:solidFill>
                <a:latin typeface="微软雅黑"/>
                <a:cs typeface="微软雅黑"/>
              </a:rPr>
              <a:t>（</a:t>
            </a:r>
            <a:r>
              <a:rPr sz="950" b="1" spc="60" dirty="0">
                <a:solidFill>
                  <a:srgbClr val="333333"/>
                </a:solidFill>
                <a:latin typeface="Trebuchet MS"/>
                <a:cs typeface="Trebuchet MS"/>
              </a:rPr>
              <a:t>MTA</a:t>
            </a:r>
            <a:r>
              <a:rPr sz="950" b="1" spc="60" dirty="0">
                <a:solidFill>
                  <a:srgbClr val="333333"/>
                </a:solidFill>
                <a:latin typeface="微软雅黑"/>
                <a:cs typeface="微软雅黑"/>
              </a:rPr>
              <a:t>）</a:t>
            </a:r>
            <a:r>
              <a:rPr sz="950" b="1" spc="25" dirty="0">
                <a:solidFill>
                  <a:srgbClr val="333333"/>
                </a:solidFill>
                <a:latin typeface="微软雅黑"/>
                <a:cs typeface="微软雅黑"/>
              </a:rPr>
              <a:t>宕机或对方临 时离线，则发件服务器</a:t>
            </a:r>
            <a:r>
              <a:rPr sz="950" b="1" spc="60" dirty="0">
                <a:solidFill>
                  <a:srgbClr val="333333"/>
                </a:solidFill>
                <a:latin typeface="微软雅黑"/>
                <a:cs typeface="微软雅黑"/>
              </a:rPr>
              <a:t>（</a:t>
            </a:r>
            <a:r>
              <a:rPr sz="950" b="1" spc="60" dirty="0">
                <a:solidFill>
                  <a:srgbClr val="333333"/>
                </a:solidFill>
                <a:latin typeface="Trebuchet MS"/>
                <a:cs typeface="Trebuchet MS"/>
              </a:rPr>
              <a:t>MTA</a:t>
            </a:r>
            <a:r>
              <a:rPr sz="950" b="1" spc="60" dirty="0">
                <a:solidFill>
                  <a:srgbClr val="333333"/>
                </a:solidFill>
                <a:latin typeface="微软雅黑"/>
                <a:cs typeface="微软雅黑"/>
              </a:rPr>
              <a:t>）</a:t>
            </a:r>
            <a:r>
              <a:rPr sz="950" b="1" spc="25" dirty="0">
                <a:solidFill>
                  <a:srgbClr val="333333"/>
                </a:solidFill>
                <a:latin typeface="微软雅黑"/>
                <a:cs typeface="微软雅黑"/>
              </a:rPr>
              <a:t>就会把要发送的内容自动的暂时保存到本地，等检测到对方邮件服务器 恢复后会立即再次投递，期间一般无需运维人员维护处理，随后收信人（</a:t>
            </a:r>
            <a:r>
              <a:rPr sz="950" b="1" spc="125" dirty="0">
                <a:solidFill>
                  <a:srgbClr val="333333"/>
                </a:solidFill>
                <a:latin typeface="Trebuchet MS"/>
                <a:cs typeface="Trebuchet MS"/>
              </a:rPr>
              <a:t>MUA</a:t>
            </a:r>
            <a:r>
              <a:rPr sz="950" b="1" spc="20" dirty="0">
                <a:solidFill>
                  <a:srgbClr val="333333"/>
                </a:solidFill>
                <a:latin typeface="微软雅黑"/>
                <a:cs typeface="微软雅黑"/>
              </a:rPr>
              <a:t>）就能在自己的信箱中找 </a:t>
            </a:r>
            <a:r>
              <a:rPr sz="950" b="1" spc="25" dirty="0">
                <a:solidFill>
                  <a:srgbClr val="333333"/>
                </a:solidFill>
                <a:latin typeface="微软雅黑"/>
                <a:cs typeface="微软雅黑"/>
              </a:rPr>
              <a:t>到这封邮件了。</a:t>
            </a:r>
            <a:endParaRPr sz="950">
              <a:latin typeface="微软雅黑"/>
              <a:cs typeface="微软雅黑"/>
            </a:endParaRPr>
          </a:p>
        </p:txBody>
      </p:sp>
      <p:sp>
        <p:nvSpPr>
          <p:cNvPr id="6" name="object 6"/>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242</a:t>
            </a:fld>
            <a:endParaRPr sz="800">
              <a:latin typeface="小哥哥网恋吗"/>
              <a:cs typeface="小哥哥网恋吗"/>
            </a:endParaRPr>
          </a:p>
        </p:txBody>
      </p:sp>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2235854"/>
            <a:ext cx="38735" cy="1449070"/>
          </a:xfrm>
          <a:custGeom>
            <a:avLst/>
            <a:gdLst/>
            <a:ahLst/>
            <a:cxnLst/>
            <a:rect l="l" t="t" r="r" b="b"/>
            <a:pathLst>
              <a:path w="38734" h="1449070">
                <a:moveTo>
                  <a:pt x="38117" y="1448472"/>
                </a:moveTo>
                <a:lnTo>
                  <a:pt x="0" y="1448472"/>
                </a:lnTo>
                <a:lnTo>
                  <a:pt x="0" y="0"/>
                </a:lnTo>
                <a:lnTo>
                  <a:pt x="38117" y="0"/>
                </a:lnTo>
                <a:lnTo>
                  <a:pt x="38117" y="1448472"/>
                </a:lnTo>
                <a:close/>
              </a:path>
            </a:pathLst>
          </a:custGeom>
          <a:solidFill>
            <a:srgbClr val="DEE1E4"/>
          </a:solidFill>
        </p:spPr>
        <p:txBody>
          <a:bodyPr wrap="square" lIns="0" tIns="0" rIns="0" bIns="0" rtlCol="0"/>
          <a:lstStyle/>
          <a:p>
            <a:endParaRPr/>
          </a:p>
        </p:txBody>
      </p:sp>
      <p:pic>
        <p:nvPicPr>
          <p:cNvPr id="3" name="object 3"/>
          <p:cNvPicPr/>
          <p:nvPr/>
        </p:nvPicPr>
        <p:blipFill>
          <a:blip r:embed="rId2" cstate="print"/>
          <a:stretch>
            <a:fillRect/>
          </a:stretch>
        </p:blipFill>
        <p:spPr>
          <a:xfrm>
            <a:off x="1003341" y="412414"/>
            <a:ext cx="5465238" cy="1049946"/>
          </a:xfrm>
          <a:prstGeom prst="rect">
            <a:avLst/>
          </a:prstGeom>
        </p:spPr>
      </p:pic>
      <p:sp>
        <p:nvSpPr>
          <p:cNvPr id="4" name="object 4"/>
          <p:cNvSpPr txBox="1"/>
          <p:nvPr/>
        </p:nvSpPr>
        <p:spPr>
          <a:xfrm>
            <a:off x="946424" y="1670520"/>
            <a:ext cx="5618480" cy="314706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15-2</a:t>
            </a:r>
            <a:r>
              <a:rPr sz="950" b="1" spc="-35" dirty="0">
                <a:solidFill>
                  <a:srgbClr val="333333"/>
                </a:solidFill>
                <a:latin typeface="Trebuchet MS"/>
                <a:cs typeface="Trebuchet MS"/>
              </a:rPr>
              <a:t> </a:t>
            </a:r>
            <a:r>
              <a:rPr sz="950" b="1" spc="25" dirty="0">
                <a:solidFill>
                  <a:srgbClr val="333333"/>
                </a:solidFill>
                <a:latin typeface="微软雅黑"/>
                <a:cs typeface="微软雅黑"/>
              </a:rPr>
              <a:t>电子邮件的传输过程</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大家在生产环境中部署企业级的电子邮件系统时，有</a:t>
            </a:r>
            <a:r>
              <a:rPr sz="950" b="1" dirty="0">
                <a:solidFill>
                  <a:srgbClr val="333333"/>
                </a:solidFill>
                <a:latin typeface="Trebuchet MS"/>
                <a:cs typeface="Trebuchet MS"/>
              </a:rPr>
              <a:t>4</a:t>
            </a:r>
            <a:r>
              <a:rPr sz="950" b="1" spc="25" dirty="0">
                <a:solidFill>
                  <a:srgbClr val="333333"/>
                </a:solidFill>
                <a:latin typeface="微软雅黑"/>
                <a:cs typeface="微软雅黑"/>
              </a:rPr>
              <a:t>个注意事项请留意。</a:t>
            </a:r>
            <a:endParaRPr sz="950">
              <a:latin typeface="微软雅黑"/>
              <a:cs typeface="微软雅黑"/>
            </a:endParaRPr>
          </a:p>
          <a:p>
            <a:pPr marL="193675" marR="585470">
              <a:lnSpc>
                <a:spcPts val="2330"/>
              </a:lnSpc>
              <a:spcBef>
                <a:spcPts val="195"/>
              </a:spcBef>
            </a:pPr>
            <a:r>
              <a:rPr sz="950" b="1" spc="20" dirty="0">
                <a:solidFill>
                  <a:srgbClr val="777777"/>
                </a:solidFill>
                <a:latin typeface="微软雅黑"/>
                <a:cs typeface="微软雅黑"/>
              </a:rPr>
              <a:t>添加反垃圾与反病毒模块：它能够很有效地阻止垃圾邮件或病毒邮件对企业信箱的干扰。 </a:t>
            </a:r>
            <a:r>
              <a:rPr sz="950" b="1" spc="25" dirty="0">
                <a:solidFill>
                  <a:srgbClr val="777777"/>
                </a:solidFill>
                <a:latin typeface="微软雅黑"/>
                <a:cs typeface="微软雅黑"/>
              </a:rPr>
              <a:t>对邮件加密：可有效保护邮件内容不被黑客盗取和篡改。</a:t>
            </a:r>
            <a:endParaRPr sz="950">
              <a:latin typeface="微软雅黑"/>
              <a:cs typeface="微软雅黑"/>
            </a:endParaRPr>
          </a:p>
          <a:p>
            <a:pPr marL="193675" marR="90170">
              <a:lnSpc>
                <a:spcPct val="131600"/>
              </a:lnSpc>
              <a:spcBef>
                <a:spcPts val="470"/>
              </a:spcBef>
            </a:pPr>
            <a:r>
              <a:rPr sz="950" b="1" spc="25" dirty="0">
                <a:solidFill>
                  <a:srgbClr val="777777"/>
                </a:solidFill>
                <a:latin typeface="微软雅黑"/>
                <a:cs typeface="微软雅黑"/>
              </a:rPr>
              <a:t>添加邮件监控审核模块：可有效地监控企业全体员工的邮件中是否有敏感词、是否有透露企业资料 等违规行为。</a:t>
            </a:r>
            <a:endParaRPr sz="950">
              <a:latin typeface="微软雅黑"/>
              <a:cs typeface="微软雅黑"/>
            </a:endParaRPr>
          </a:p>
          <a:p>
            <a:pPr marL="193675" marR="90170">
              <a:lnSpc>
                <a:spcPct val="131600"/>
              </a:lnSpc>
              <a:spcBef>
                <a:spcPts val="830"/>
              </a:spcBef>
            </a:pPr>
            <a:r>
              <a:rPr sz="950" b="1" spc="25" dirty="0">
                <a:solidFill>
                  <a:srgbClr val="777777"/>
                </a:solidFill>
                <a:latin typeface="微软雅黑"/>
                <a:cs typeface="微软雅黑"/>
              </a:rPr>
              <a:t>保障稳定性：电子邮件系统的稳定性至关重要，运维人员应做到保证电子邮件系统的稳定运行，并 及时做好防范分布式拒绝服务</a:t>
            </a:r>
            <a:r>
              <a:rPr sz="950" b="1" spc="50" dirty="0">
                <a:solidFill>
                  <a:srgbClr val="777777"/>
                </a:solidFill>
                <a:latin typeface="微软雅黑"/>
                <a:cs typeface="微软雅黑"/>
              </a:rPr>
              <a:t>（</a:t>
            </a:r>
            <a:r>
              <a:rPr sz="950" b="1" spc="50" dirty="0">
                <a:solidFill>
                  <a:srgbClr val="777777"/>
                </a:solidFill>
                <a:latin typeface="Trebuchet MS"/>
                <a:cs typeface="Trebuchet MS"/>
              </a:rPr>
              <a:t>Distributed</a:t>
            </a:r>
            <a:r>
              <a:rPr sz="950" b="1" spc="-40" dirty="0">
                <a:solidFill>
                  <a:srgbClr val="777777"/>
                </a:solidFill>
                <a:latin typeface="Trebuchet MS"/>
                <a:cs typeface="Trebuchet MS"/>
              </a:rPr>
              <a:t> </a:t>
            </a:r>
            <a:r>
              <a:rPr sz="950" b="1" spc="55" dirty="0">
                <a:solidFill>
                  <a:srgbClr val="777777"/>
                </a:solidFill>
                <a:latin typeface="Trebuchet MS"/>
                <a:cs typeface="Trebuchet MS"/>
              </a:rPr>
              <a:t>Denial</a:t>
            </a:r>
            <a:r>
              <a:rPr sz="950" b="1" spc="-35" dirty="0">
                <a:solidFill>
                  <a:srgbClr val="777777"/>
                </a:solidFill>
                <a:latin typeface="Trebuchet MS"/>
                <a:cs typeface="Trebuchet MS"/>
              </a:rPr>
              <a:t> </a:t>
            </a:r>
            <a:r>
              <a:rPr sz="950" b="1" spc="45" dirty="0">
                <a:solidFill>
                  <a:srgbClr val="777777"/>
                </a:solidFill>
                <a:latin typeface="Trebuchet MS"/>
                <a:cs typeface="Trebuchet MS"/>
              </a:rPr>
              <a:t>of</a:t>
            </a:r>
            <a:r>
              <a:rPr sz="950" b="1" spc="-35" dirty="0">
                <a:solidFill>
                  <a:srgbClr val="777777"/>
                </a:solidFill>
                <a:latin typeface="Trebuchet MS"/>
                <a:cs typeface="Trebuchet MS"/>
              </a:rPr>
              <a:t> </a:t>
            </a:r>
            <a:r>
              <a:rPr sz="950" b="1" spc="45" dirty="0">
                <a:solidFill>
                  <a:srgbClr val="777777"/>
                </a:solidFill>
                <a:latin typeface="Trebuchet MS"/>
                <a:cs typeface="Trebuchet MS"/>
              </a:rPr>
              <a:t>Service</a:t>
            </a:r>
            <a:r>
              <a:rPr sz="950" b="1" spc="45" dirty="0">
                <a:solidFill>
                  <a:srgbClr val="777777"/>
                </a:solidFill>
                <a:latin typeface="微软雅黑"/>
                <a:cs typeface="微软雅黑"/>
              </a:rPr>
              <a:t>，</a:t>
            </a:r>
            <a:r>
              <a:rPr sz="950" b="1" spc="45" dirty="0">
                <a:solidFill>
                  <a:srgbClr val="777777"/>
                </a:solidFill>
                <a:latin typeface="Trebuchet MS"/>
                <a:cs typeface="Trebuchet MS"/>
              </a:rPr>
              <a:t>DDoS</a:t>
            </a:r>
            <a:r>
              <a:rPr sz="950" b="1" spc="45" dirty="0">
                <a:solidFill>
                  <a:srgbClr val="777777"/>
                </a:solidFill>
                <a:latin typeface="微软雅黑"/>
                <a:cs typeface="微软雅黑"/>
              </a:rPr>
              <a:t>）</a:t>
            </a:r>
            <a:r>
              <a:rPr sz="950" b="1" spc="25" dirty="0">
                <a:solidFill>
                  <a:srgbClr val="777777"/>
                </a:solidFill>
                <a:latin typeface="微软雅黑"/>
                <a:cs typeface="微软雅黑"/>
              </a:rPr>
              <a:t>攻击的准备。</a:t>
            </a:r>
            <a:endParaRPr sz="950">
              <a:latin typeface="微软雅黑"/>
              <a:cs typeface="微软雅黑"/>
            </a:endParaRPr>
          </a:p>
          <a:p>
            <a:pPr marL="12700">
              <a:lnSpc>
                <a:spcPct val="100000"/>
              </a:lnSpc>
              <a:spcBef>
                <a:spcPts val="1110"/>
              </a:spcBef>
            </a:pPr>
            <a:r>
              <a:rPr sz="950" b="1" spc="-20" dirty="0">
                <a:solidFill>
                  <a:srgbClr val="333333"/>
                </a:solidFill>
                <a:latin typeface="Trebuchet MS"/>
                <a:cs typeface="Trebuchet MS"/>
              </a:rPr>
              <a:t>15.2</a:t>
            </a:r>
            <a:r>
              <a:rPr sz="950" b="1" spc="-35" dirty="0">
                <a:solidFill>
                  <a:srgbClr val="333333"/>
                </a:solidFill>
                <a:latin typeface="Trebuchet MS"/>
                <a:cs typeface="Trebuchet MS"/>
              </a:rPr>
              <a:t> </a:t>
            </a:r>
            <a:r>
              <a:rPr sz="950" b="1" spc="25" dirty="0">
                <a:solidFill>
                  <a:srgbClr val="333333"/>
                </a:solidFill>
                <a:latin typeface="微软雅黑"/>
                <a:cs typeface="微软雅黑"/>
              </a:rPr>
              <a:t>部署基础的电子邮件系统</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一个最基础的电子邮件系统肯定要能提供发件服务和收件服务，为此需要使用基于</a:t>
            </a:r>
            <a:r>
              <a:rPr sz="950" b="1" spc="75" dirty="0">
                <a:solidFill>
                  <a:srgbClr val="333333"/>
                </a:solidFill>
                <a:latin typeface="Trebuchet MS"/>
                <a:cs typeface="Trebuchet MS"/>
              </a:rPr>
              <a:t>SMTP</a:t>
            </a:r>
            <a:r>
              <a:rPr sz="950" b="1" spc="25" dirty="0">
                <a:solidFill>
                  <a:srgbClr val="333333"/>
                </a:solidFill>
                <a:latin typeface="微软雅黑"/>
                <a:cs typeface="微软雅黑"/>
              </a:rPr>
              <a:t>协议的</a:t>
            </a:r>
            <a:r>
              <a:rPr sz="950" b="1" spc="40" dirty="0">
                <a:solidFill>
                  <a:srgbClr val="333333"/>
                </a:solidFill>
                <a:latin typeface="Trebuchet MS"/>
                <a:cs typeface="Trebuchet MS"/>
              </a:rPr>
              <a:t>Postfix </a:t>
            </a:r>
            <a:r>
              <a:rPr sz="950" b="1" spc="25" dirty="0">
                <a:solidFill>
                  <a:srgbClr val="333333"/>
                </a:solidFill>
                <a:latin typeface="微软雅黑"/>
                <a:cs typeface="微软雅黑"/>
              </a:rPr>
              <a:t>服务程序提供发件服务功能，并使用基于</a:t>
            </a:r>
            <a:r>
              <a:rPr sz="950" b="1" spc="50" dirty="0">
                <a:solidFill>
                  <a:srgbClr val="333333"/>
                </a:solidFill>
                <a:latin typeface="Trebuchet MS"/>
                <a:cs typeface="Trebuchet MS"/>
              </a:rPr>
              <a:t>POP3</a:t>
            </a:r>
            <a:r>
              <a:rPr sz="950" b="1" spc="25" dirty="0">
                <a:solidFill>
                  <a:srgbClr val="333333"/>
                </a:solidFill>
                <a:latin typeface="微软雅黑"/>
                <a:cs typeface="微软雅黑"/>
              </a:rPr>
              <a:t>协议的</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服务程序提供收件服务功能。这样一</a:t>
            </a:r>
            <a:endParaRPr sz="950">
              <a:latin typeface="微软雅黑"/>
              <a:cs typeface="微软雅黑"/>
            </a:endParaRPr>
          </a:p>
          <a:p>
            <a:pPr marL="12700" marR="15240">
              <a:lnSpc>
                <a:spcPct val="131600"/>
              </a:lnSpc>
            </a:pPr>
            <a:r>
              <a:rPr sz="950" b="1" spc="25" dirty="0">
                <a:solidFill>
                  <a:srgbClr val="333333"/>
                </a:solidFill>
                <a:latin typeface="微软雅黑"/>
                <a:cs typeface="微软雅黑"/>
              </a:rPr>
              <a:t>来，用户就可以使用</a:t>
            </a:r>
            <a:r>
              <a:rPr sz="950" b="1" spc="65" dirty="0">
                <a:solidFill>
                  <a:srgbClr val="333333"/>
                </a:solidFill>
                <a:latin typeface="Trebuchet MS"/>
                <a:cs typeface="Trebuchet MS"/>
              </a:rPr>
              <a:t>Outlook</a:t>
            </a:r>
            <a:r>
              <a:rPr sz="950" b="1" spc="-70" dirty="0">
                <a:solidFill>
                  <a:srgbClr val="333333"/>
                </a:solidFill>
                <a:latin typeface="Trebuchet MS"/>
                <a:cs typeface="Trebuchet MS"/>
              </a:rPr>
              <a:t> </a:t>
            </a:r>
            <a:r>
              <a:rPr sz="950" b="1" spc="45" dirty="0">
                <a:solidFill>
                  <a:srgbClr val="333333"/>
                </a:solidFill>
                <a:latin typeface="Trebuchet MS"/>
                <a:cs typeface="Trebuchet MS"/>
              </a:rPr>
              <a:t>Express</a:t>
            </a:r>
            <a:r>
              <a:rPr sz="950" b="1" spc="25" dirty="0">
                <a:solidFill>
                  <a:srgbClr val="333333"/>
                </a:solidFill>
                <a:latin typeface="微软雅黑"/>
                <a:cs typeface="微软雅黑"/>
              </a:rPr>
              <a:t>或</a:t>
            </a:r>
            <a:r>
              <a:rPr sz="950" b="1" spc="45" dirty="0">
                <a:solidFill>
                  <a:srgbClr val="333333"/>
                </a:solidFill>
                <a:latin typeface="Trebuchet MS"/>
                <a:cs typeface="Trebuchet MS"/>
              </a:rPr>
              <a:t>Foxmail</a:t>
            </a:r>
            <a:r>
              <a:rPr sz="950" b="1" spc="25" dirty="0">
                <a:solidFill>
                  <a:srgbClr val="333333"/>
                </a:solidFill>
                <a:latin typeface="微软雅黑"/>
                <a:cs typeface="微软雅黑"/>
              </a:rPr>
              <a:t>等客户端服务程序正常收发邮件了。电子邮件系统的 工作流程如图</a:t>
            </a:r>
            <a:r>
              <a:rPr sz="950" b="1" spc="-10" dirty="0">
                <a:solidFill>
                  <a:srgbClr val="333333"/>
                </a:solidFill>
                <a:latin typeface="Trebuchet MS"/>
                <a:cs typeface="Trebuchet MS"/>
              </a:rPr>
              <a:t>15-3</a:t>
            </a:r>
            <a:r>
              <a:rPr sz="950" b="1" spc="25" dirty="0">
                <a:solidFill>
                  <a:srgbClr val="333333"/>
                </a:solidFill>
                <a:latin typeface="微软雅黑"/>
                <a:cs typeface="微软雅黑"/>
              </a:rPr>
              <a:t>所示。</a:t>
            </a:r>
            <a:endParaRPr sz="950">
              <a:latin typeface="微软雅黑"/>
              <a:cs typeface="微软雅黑"/>
            </a:endParaRPr>
          </a:p>
        </p:txBody>
      </p:sp>
      <p:pic>
        <p:nvPicPr>
          <p:cNvPr id="5" name="object 5"/>
          <p:cNvPicPr/>
          <p:nvPr/>
        </p:nvPicPr>
        <p:blipFill>
          <a:blip r:embed="rId3" cstate="print"/>
          <a:stretch>
            <a:fillRect/>
          </a:stretch>
        </p:blipFill>
        <p:spPr>
          <a:xfrm>
            <a:off x="1025830" y="4980453"/>
            <a:ext cx="4698008" cy="2086944"/>
          </a:xfrm>
          <a:prstGeom prst="rect">
            <a:avLst/>
          </a:prstGeom>
        </p:spPr>
      </p:pic>
      <p:grpSp>
        <p:nvGrpSpPr>
          <p:cNvPr id="6" name="object 6"/>
          <p:cNvGrpSpPr/>
          <p:nvPr/>
        </p:nvGrpSpPr>
        <p:grpSpPr>
          <a:xfrm>
            <a:off x="959124" y="9440113"/>
            <a:ext cx="5651500" cy="838835"/>
            <a:chOff x="959124" y="9440113"/>
            <a:chExt cx="5651500" cy="838835"/>
          </a:xfrm>
        </p:grpSpPr>
        <p:sp>
          <p:nvSpPr>
            <p:cNvPr id="7" name="object 7"/>
            <p:cNvSpPr/>
            <p:nvPr/>
          </p:nvSpPr>
          <p:spPr>
            <a:xfrm>
              <a:off x="963889" y="9444878"/>
              <a:ext cx="5641975" cy="829310"/>
            </a:xfrm>
            <a:custGeom>
              <a:avLst/>
              <a:gdLst/>
              <a:ahLst/>
              <a:cxnLst/>
              <a:rect l="l" t="t" r="r" b="b"/>
              <a:pathLst>
                <a:path w="5641975" h="829309">
                  <a:moveTo>
                    <a:pt x="5617597" y="829060"/>
                  </a:moveTo>
                  <a:lnTo>
                    <a:pt x="23823" y="829060"/>
                  </a:lnTo>
                  <a:lnTo>
                    <a:pt x="20659" y="828764"/>
                  </a:lnTo>
                  <a:lnTo>
                    <a:pt x="0" y="808362"/>
                  </a:lnTo>
                  <a:lnTo>
                    <a:pt x="0" y="805236"/>
                  </a:lnTo>
                  <a:lnTo>
                    <a:pt x="0" y="20402"/>
                  </a:lnTo>
                  <a:lnTo>
                    <a:pt x="600" y="17267"/>
                  </a:lnTo>
                  <a:lnTo>
                    <a:pt x="3020" y="11463"/>
                  </a:lnTo>
                  <a:lnTo>
                    <a:pt x="4745" y="8929"/>
                  </a:lnTo>
                  <a:lnTo>
                    <a:pt x="6975" y="6851"/>
                  </a:lnTo>
                  <a:lnTo>
                    <a:pt x="9214" y="4469"/>
                  </a:lnTo>
                  <a:lnTo>
                    <a:pt x="11787" y="2677"/>
                  </a:lnTo>
                  <a:lnTo>
                    <a:pt x="17629" y="590"/>
                  </a:lnTo>
                  <a:lnTo>
                    <a:pt x="20659" y="0"/>
                  </a:lnTo>
                  <a:lnTo>
                    <a:pt x="5620751" y="0"/>
                  </a:lnTo>
                  <a:lnTo>
                    <a:pt x="5623791" y="590"/>
                  </a:lnTo>
                  <a:lnTo>
                    <a:pt x="5629633" y="2830"/>
                  </a:lnTo>
                  <a:lnTo>
                    <a:pt x="5632206" y="4469"/>
                  </a:lnTo>
                  <a:lnTo>
                    <a:pt x="5634445" y="6851"/>
                  </a:lnTo>
                  <a:lnTo>
                    <a:pt x="5636675" y="8929"/>
                  </a:lnTo>
                  <a:lnTo>
                    <a:pt x="5638400" y="11463"/>
                  </a:lnTo>
                  <a:lnTo>
                    <a:pt x="5640820" y="17267"/>
                  </a:lnTo>
                  <a:lnTo>
                    <a:pt x="5641421" y="20402"/>
                  </a:lnTo>
                  <a:lnTo>
                    <a:pt x="5641421" y="808362"/>
                  </a:lnTo>
                  <a:lnTo>
                    <a:pt x="5620751" y="828764"/>
                  </a:lnTo>
                  <a:lnTo>
                    <a:pt x="5617597" y="829060"/>
                  </a:lnTo>
                  <a:close/>
                </a:path>
              </a:pathLst>
            </a:custGeom>
            <a:solidFill>
              <a:srgbClr val="F8F8F8"/>
            </a:solidFill>
          </p:spPr>
          <p:txBody>
            <a:bodyPr wrap="square" lIns="0" tIns="0" rIns="0" bIns="0" rtlCol="0"/>
            <a:lstStyle/>
            <a:p>
              <a:endParaRPr/>
            </a:p>
          </p:txBody>
        </p:sp>
        <p:sp>
          <p:nvSpPr>
            <p:cNvPr id="8" name="object 8"/>
            <p:cNvSpPr/>
            <p:nvPr/>
          </p:nvSpPr>
          <p:spPr>
            <a:xfrm>
              <a:off x="963889" y="9444878"/>
              <a:ext cx="5641975" cy="829310"/>
            </a:xfrm>
            <a:custGeom>
              <a:avLst/>
              <a:gdLst/>
              <a:ahLst/>
              <a:cxnLst/>
              <a:rect l="l" t="t" r="r" b="b"/>
              <a:pathLst>
                <a:path w="5641975" h="829309">
                  <a:moveTo>
                    <a:pt x="0" y="805236"/>
                  </a:moveTo>
                  <a:lnTo>
                    <a:pt x="0" y="23823"/>
                  </a:lnTo>
                  <a:lnTo>
                    <a:pt x="0" y="20402"/>
                  </a:lnTo>
                  <a:lnTo>
                    <a:pt x="600" y="17267"/>
                  </a:lnTo>
                  <a:lnTo>
                    <a:pt x="1810" y="14446"/>
                  </a:lnTo>
                  <a:lnTo>
                    <a:pt x="3020" y="11463"/>
                  </a:lnTo>
                  <a:lnTo>
                    <a:pt x="4745" y="8929"/>
                  </a:lnTo>
                  <a:lnTo>
                    <a:pt x="6975" y="6851"/>
                  </a:lnTo>
                  <a:lnTo>
                    <a:pt x="9214" y="4469"/>
                  </a:lnTo>
                  <a:lnTo>
                    <a:pt x="11787" y="2677"/>
                  </a:lnTo>
                  <a:lnTo>
                    <a:pt x="14703" y="1639"/>
                  </a:lnTo>
                  <a:lnTo>
                    <a:pt x="17629" y="590"/>
                  </a:lnTo>
                  <a:lnTo>
                    <a:pt x="20659" y="0"/>
                  </a:lnTo>
                  <a:lnTo>
                    <a:pt x="23823" y="0"/>
                  </a:lnTo>
                  <a:lnTo>
                    <a:pt x="5617597" y="0"/>
                  </a:lnTo>
                  <a:lnTo>
                    <a:pt x="5620751" y="0"/>
                  </a:lnTo>
                  <a:lnTo>
                    <a:pt x="5623791" y="590"/>
                  </a:lnTo>
                  <a:lnTo>
                    <a:pt x="5626717" y="1782"/>
                  </a:lnTo>
                  <a:lnTo>
                    <a:pt x="5629633" y="2830"/>
                  </a:lnTo>
                  <a:lnTo>
                    <a:pt x="5632206" y="4469"/>
                  </a:lnTo>
                  <a:lnTo>
                    <a:pt x="5634445" y="6851"/>
                  </a:lnTo>
                  <a:lnTo>
                    <a:pt x="5636675" y="8929"/>
                  </a:lnTo>
                  <a:lnTo>
                    <a:pt x="5638400" y="11463"/>
                  </a:lnTo>
                  <a:lnTo>
                    <a:pt x="5639610" y="14446"/>
                  </a:lnTo>
                  <a:lnTo>
                    <a:pt x="5640820" y="17267"/>
                  </a:lnTo>
                  <a:lnTo>
                    <a:pt x="5641421" y="20402"/>
                  </a:lnTo>
                  <a:lnTo>
                    <a:pt x="5641421" y="23823"/>
                  </a:lnTo>
                  <a:lnTo>
                    <a:pt x="5641421" y="805236"/>
                  </a:lnTo>
                  <a:lnTo>
                    <a:pt x="5641421" y="808362"/>
                  </a:lnTo>
                  <a:lnTo>
                    <a:pt x="5640820" y="811344"/>
                  </a:lnTo>
                  <a:lnTo>
                    <a:pt x="5639610" y="814165"/>
                  </a:lnTo>
                  <a:lnTo>
                    <a:pt x="5638400" y="816995"/>
                  </a:lnTo>
                  <a:lnTo>
                    <a:pt x="5636675" y="819683"/>
                  </a:lnTo>
                  <a:lnTo>
                    <a:pt x="5617597" y="829060"/>
                  </a:lnTo>
                  <a:lnTo>
                    <a:pt x="23823" y="829060"/>
                  </a:lnTo>
                  <a:lnTo>
                    <a:pt x="1810" y="814165"/>
                  </a:lnTo>
                  <a:lnTo>
                    <a:pt x="600" y="811344"/>
                  </a:lnTo>
                  <a:lnTo>
                    <a:pt x="0" y="808362"/>
                  </a:lnTo>
                  <a:lnTo>
                    <a:pt x="0" y="80523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9525851"/>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7292883"/>
            <a:ext cx="5665470" cy="289750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15-3</a:t>
            </a:r>
            <a:r>
              <a:rPr sz="950" b="1" spc="-35" dirty="0">
                <a:solidFill>
                  <a:srgbClr val="333333"/>
                </a:solidFill>
                <a:latin typeface="Trebuchet MS"/>
                <a:cs typeface="Trebuchet MS"/>
              </a:rPr>
              <a:t> </a:t>
            </a:r>
            <a:r>
              <a:rPr sz="950" b="1" spc="25" dirty="0">
                <a:solidFill>
                  <a:srgbClr val="333333"/>
                </a:solidFill>
                <a:latin typeface="微软雅黑"/>
                <a:cs typeface="微软雅黑"/>
              </a:rPr>
              <a:t>电子邮件系统的工作流程</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在诸多早期的</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系统中，默认使用的发件服务是由</a:t>
            </a:r>
            <a:r>
              <a:rPr sz="950" b="1" spc="60" dirty="0">
                <a:solidFill>
                  <a:srgbClr val="333333"/>
                </a:solidFill>
                <a:latin typeface="Trebuchet MS"/>
                <a:cs typeface="Trebuchet MS"/>
              </a:rPr>
              <a:t>Sendmail</a:t>
            </a:r>
            <a:r>
              <a:rPr sz="950" b="1" spc="25" dirty="0">
                <a:solidFill>
                  <a:srgbClr val="333333"/>
                </a:solidFill>
                <a:latin typeface="微软雅黑"/>
                <a:cs typeface="微软雅黑"/>
              </a:rPr>
              <a:t>服务程序提供的，而在</a:t>
            </a:r>
            <a:r>
              <a:rPr sz="950" b="1" spc="45" dirty="0">
                <a:solidFill>
                  <a:srgbClr val="333333"/>
                </a:solidFill>
                <a:latin typeface="Trebuchet MS"/>
                <a:cs typeface="Trebuchet MS"/>
              </a:rPr>
              <a:t>RHEL</a:t>
            </a:r>
            <a:r>
              <a:rPr sz="950" b="1" spc="-50"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 已经替换为</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服务程序。相较于</a:t>
            </a:r>
            <a:r>
              <a:rPr sz="950" b="1" spc="60" dirty="0">
                <a:solidFill>
                  <a:srgbClr val="333333"/>
                </a:solidFill>
                <a:latin typeface="Trebuchet MS"/>
                <a:cs typeface="Trebuchet MS"/>
              </a:rPr>
              <a:t>Sendmail</a:t>
            </a:r>
            <a:r>
              <a:rPr sz="950" b="1" spc="25" dirty="0">
                <a:solidFill>
                  <a:srgbClr val="333333"/>
                </a:solidFill>
                <a:latin typeface="微软雅黑"/>
                <a:cs typeface="微软雅黑"/>
              </a:rPr>
              <a:t>服务程序，</a:t>
            </a:r>
            <a:r>
              <a:rPr sz="950" b="1" spc="45" dirty="0">
                <a:solidFill>
                  <a:srgbClr val="333333"/>
                </a:solidFill>
                <a:latin typeface="Trebuchet MS"/>
                <a:cs typeface="Trebuchet MS"/>
              </a:rPr>
              <a:t>Postfix</a:t>
            </a:r>
            <a:r>
              <a:rPr sz="950" b="1" spc="20" dirty="0">
                <a:solidFill>
                  <a:srgbClr val="333333"/>
                </a:solidFill>
                <a:latin typeface="微软雅黑"/>
                <a:cs typeface="微软雅黑"/>
              </a:rPr>
              <a:t>服务程序减少了很多不必要的配置步 </a:t>
            </a:r>
            <a:r>
              <a:rPr sz="950" b="1" spc="25" dirty="0">
                <a:solidFill>
                  <a:srgbClr val="333333"/>
                </a:solidFill>
                <a:latin typeface="微软雅黑"/>
                <a:cs typeface="微软雅黑"/>
              </a:rPr>
              <a:t>骤，而且在稳定性、并发性方面也有很大改进。</a:t>
            </a:r>
            <a:endParaRPr sz="950">
              <a:latin typeface="微软雅黑"/>
              <a:cs typeface="微软雅黑"/>
            </a:endParaRPr>
          </a:p>
          <a:p>
            <a:pPr marL="12700" marR="59055" indent="-635">
              <a:lnSpc>
                <a:spcPct val="131600"/>
              </a:lnSpc>
              <a:spcBef>
                <a:spcPts val="750"/>
              </a:spcBef>
            </a:pPr>
            <a:r>
              <a:rPr sz="950" b="1" spc="25" dirty="0">
                <a:solidFill>
                  <a:srgbClr val="333333"/>
                </a:solidFill>
                <a:latin typeface="微软雅黑"/>
                <a:cs typeface="微软雅黑"/>
              </a:rPr>
              <a:t>一般而言，我们的信箱地址类似于</a:t>
            </a:r>
            <a:r>
              <a:rPr sz="950" b="1" spc="-125" dirty="0">
                <a:solidFill>
                  <a:srgbClr val="333333"/>
                </a:solidFill>
                <a:latin typeface="Trebuchet MS"/>
                <a:cs typeface="Trebuchet MS"/>
              </a:rPr>
              <a:t>“</a:t>
            </a:r>
            <a:r>
              <a:rPr sz="950" b="1" u="sng" spc="55" dirty="0">
                <a:solidFill>
                  <a:srgbClr val="4183C4"/>
                </a:solidFill>
                <a:uFill>
                  <a:solidFill>
                    <a:srgbClr val="4183C4"/>
                  </a:solidFill>
                </a:uFill>
                <a:latin typeface="Trebuchet MS"/>
                <a:cs typeface="Trebuchet MS"/>
                <a:hlinkClick r:id="rId4"/>
              </a:rPr>
              <a:t>root@linux</a:t>
            </a:r>
            <a:r>
              <a:rPr sz="950" b="1" spc="60" dirty="0">
                <a:solidFill>
                  <a:srgbClr val="4183C4"/>
                </a:solidFill>
                <a:latin typeface="Trebuchet MS"/>
                <a:cs typeface="Trebuchet MS"/>
                <a:hlinkClick r:id="rId4"/>
              </a:rPr>
              <a:t>p</a:t>
            </a:r>
            <a:r>
              <a:rPr sz="950" b="1" u="sng" spc="40" dirty="0">
                <a:solidFill>
                  <a:srgbClr val="4183C4"/>
                </a:solidFill>
                <a:uFill>
                  <a:solidFill>
                    <a:srgbClr val="4183C4"/>
                  </a:solidFill>
                </a:uFill>
                <a:latin typeface="Trebuchet MS"/>
                <a:cs typeface="Trebuchet MS"/>
                <a:hlinkClick r:id="rId4"/>
              </a:rPr>
              <a:t>robe.co</a:t>
            </a:r>
            <a:r>
              <a:rPr sz="950" b="1" u="sng" spc="60" dirty="0">
                <a:solidFill>
                  <a:srgbClr val="4183C4"/>
                </a:solidFill>
                <a:uFill>
                  <a:solidFill>
                    <a:srgbClr val="4183C4"/>
                  </a:solidFill>
                </a:uFill>
                <a:latin typeface="Trebuchet MS"/>
                <a:cs typeface="Trebuchet MS"/>
                <a:hlinkClick r:id="rId4"/>
              </a:rPr>
              <a:t>m</a:t>
            </a:r>
            <a:r>
              <a:rPr sz="950" b="1" spc="-125" dirty="0">
                <a:solidFill>
                  <a:srgbClr val="333333"/>
                </a:solidFill>
                <a:latin typeface="Trebuchet MS"/>
                <a:cs typeface="Trebuchet MS"/>
              </a:rPr>
              <a:t>”</a:t>
            </a:r>
            <a:r>
              <a:rPr sz="950" b="1" spc="25" dirty="0">
                <a:solidFill>
                  <a:srgbClr val="333333"/>
                </a:solidFill>
                <a:latin typeface="微软雅黑"/>
                <a:cs typeface="微软雅黑"/>
              </a:rPr>
              <a:t>这样，也就是按照</a:t>
            </a:r>
            <a:r>
              <a:rPr sz="950" b="1" spc="-125" dirty="0">
                <a:solidFill>
                  <a:srgbClr val="333333"/>
                </a:solidFill>
                <a:latin typeface="Trebuchet MS"/>
                <a:cs typeface="Trebuchet MS"/>
              </a:rPr>
              <a:t>“</a:t>
            </a:r>
            <a:r>
              <a:rPr sz="950" b="1" spc="25" dirty="0">
                <a:solidFill>
                  <a:srgbClr val="333333"/>
                </a:solidFill>
                <a:latin typeface="微软雅黑"/>
                <a:cs typeface="微软雅黑"/>
              </a:rPr>
              <a:t>用户名</a:t>
            </a:r>
            <a:r>
              <a:rPr sz="950" b="1" spc="140" dirty="0">
                <a:solidFill>
                  <a:srgbClr val="333333"/>
                </a:solidFill>
                <a:latin typeface="Trebuchet MS"/>
                <a:cs typeface="Trebuchet MS"/>
              </a:rPr>
              <a:t>@</a:t>
            </a:r>
            <a:r>
              <a:rPr sz="950" b="1" spc="20" dirty="0">
                <a:solidFill>
                  <a:srgbClr val="333333"/>
                </a:solidFill>
                <a:latin typeface="微软雅黑"/>
                <a:cs typeface="微软雅黑"/>
              </a:rPr>
              <a:t>主机地址（域 </a:t>
            </a:r>
            <a:r>
              <a:rPr sz="950" b="1" spc="25" dirty="0">
                <a:solidFill>
                  <a:srgbClr val="333333"/>
                </a:solidFill>
                <a:latin typeface="微软雅黑"/>
                <a:cs typeface="微软雅黑"/>
              </a:rPr>
              <a:t>名</a:t>
            </a:r>
            <a:r>
              <a:rPr sz="950" b="1" spc="-50" dirty="0">
                <a:solidFill>
                  <a:srgbClr val="333333"/>
                </a:solidFill>
                <a:latin typeface="微软雅黑"/>
                <a:cs typeface="微软雅黑"/>
              </a:rPr>
              <a:t>）</a:t>
            </a:r>
            <a:r>
              <a:rPr sz="950" b="1" spc="-50" dirty="0">
                <a:solidFill>
                  <a:srgbClr val="333333"/>
                </a:solidFill>
                <a:latin typeface="Trebuchet MS"/>
                <a:cs typeface="Trebuchet MS"/>
              </a:rPr>
              <a:t>”</a:t>
            </a:r>
            <a:r>
              <a:rPr sz="950" b="1" spc="25" dirty="0">
                <a:solidFill>
                  <a:srgbClr val="333333"/>
                </a:solidFill>
                <a:latin typeface="微软雅黑"/>
                <a:cs typeface="微软雅黑"/>
              </a:rPr>
              <a:t>格式来规范的。如果您给我一串</a:t>
            </a:r>
            <a:r>
              <a:rPr sz="950" b="1" spc="-5" dirty="0">
                <a:solidFill>
                  <a:srgbClr val="333333"/>
                </a:solidFill>
                <a:latin typeface="Trebuchet MS"/>
                <a:cs typeface="Trebuchet MS"/>
                <a:hlinkClick r:id="rId5"/>
              </a:rPr>
              <a:t>“root@192.168.10.10”</a:t>
            </a:r>
            <a:r>
              <a:rPr sz="950" b="1" spc="25" dirty="0">
                <a:solidFill>
                  <a:srgbClr val="333333"/>
                </a:solidFill>
                <a:latin typeface="微软雅黑"/>
                <a:cs typeface="微软雅黑"/>
              </a:rPr>
              <a:t>的信息，我可能猜不到这是一个邮箱地 </a:t>
            </a:r>
            <a:r>
              <a:rPr sz="950" b="1" spc="30" dirty="0">
                <a:solidFill>
                  <a:srgbClr val="333333"/>
                </a:solidFill>
                <a:latin typeface="微软雅黑"/>
                <a:cs typeface="微软雅黑"/>
              </a:rPr>
              <a:t> </a:t>
            </a:r>
            <a:r>
              <a:rPr sz="950" b="1" spc="25" dirty="0">
                <a:solidFill>
                  <a:srgbClr val="333333"/>
                </a:solidFill>
                <a:latin typeface="微软雅黑"/>
                <a:cs typeface="微软雅黑"/>
              </a:rPr>
              <a:t>址，没准会将它当作</a:t>
            </a:r>
            <a:r>
              <a:rPr sz="950" b="1" spc="65" dirty="0">
                <a:solidFill>
                  <a:srgbClr val="333333"/>
                </a:solidFill>
                <a:latin typeface="Trebuchet MS"/>
                <a:cs typeface="Trebuchet MS"/>
              </a:rPr>
              <a:t>SSH</a:t>
            </a:r>
            <a:r>
              <a:rPr sz="950" b="1" spc="25" dirty="0">
                <a:solidFill>
                  <a:srgbClr val="333333"/>
                </a:solidFill>
                <a:latin typeface="微软雅黑"/>
                <a:cs typeface="微软雅黑"/>
              </a:rPr>
              <a:t>协议的连接信息。因此，要想更好地检验电子邮件系统的配置效果，需要先部 署</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服务程序，为电子邮件服务器和客户端提供</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：配置服务器主机名称，需要保证服务器主机名称与发信域名保持一致：</a:t>
            </a:r>
            <a:endParaRPr sz="950">
              <a:latin typeface="微软雅黑"/>
              <a:cs typeface="微软雅黑"/>
            </a:endParaRPr>
          </a:p>
          <a:p>
            <a:pPr>
              <a:lnSpc>
                <a:spcPct val="100000"/>
              </a:lnSpc>
              <a:spcBef>
                <a:spcPts val="50"/>
              </a:spcBef>
            </a:pPr>
            <a:endParaRPr sz="900">
              <a:latin typeface="微软雅黑"/>
              <a:cs typeface="微软雅黑"/>
            </a:endParaRPr>
          </a:p>
          <a:p>
            <a:pPr marL="136525" marR="289115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/etc/hostname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mail.linuxprobe.com</a:t>
            </a:r>
            <a:endParaRPr sz="850">
              <a:latin typeface="Lucida Console"/>
              <a:cs typeface="Lucida Console"/>
            </a:endParaRPr>
          </a:p>
          <a:p>
            <a:pPr marL="136525" marR="351409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hostname </a:t>
            </a:r>
            <a:r>
              <a:rPr sz="850" spc="-505" dirty="0">
                <a:solidFill>
                  <a:srgbClr val="333333"/>
                </a:solidFill>
                <a:latin typeface="Lucida Console"/>
                <a:cs typeface="Lucida Console"/>
              </a:rPr>
              <a:t> </a:t>
            </a:r>
            <a:r>
              <a:rPr sz="850" spc="30" dirty="0">
                <a:solidFill>
                  <a:srgbClr val="333333"/>
                </a:solidFill>
                <a:latin typeface="Lucida Console"/>
                <a:cs typeface="Lucida Console"/>
              </a:rPr>
              <a:t>mail.linuxprobe.com</a:t>
            </a:r>
            <a:endParaRPr sz="850">
              <a:latin typeface="Lucida Console"/>
              <a:cs typeface="Lucida Console"/>
            </a:endParaRPr>
          </a:p>
        </p:txBody>
      </p:sp>
      <p:sp>
        <p:nvSpPr>
          <p:cNvPr id="12" name="object 12"/>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243</a:t>
            </a:fld>
            <a:endParaRPr sz="800">
              <a:latin typeface="小哥哥网恋吗"/>
              <a:cs typeface="小哥哥网恋吗"/>
            </a:endParaRPr>
          </a:p>
        </p:txBody>
      </p:sp>
      <p:sp>
        <p:nvSpPr>
          <p:cNvPr id="11" name="object 1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69817"/>
            <a:ext cx="5332730" cy="750570"/>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a:p>
            <a:pPr marL="12700" marR="5080">
              <a:lnSpc>
                <a:spcPct val="131600"/>
              </a:lnSpc>
              <a:spcBef>
                <a:spcPts val="950"/>
              </a:spcBef>
            </a:pPr>
            <a:r>
              <a:rPr sz="950" b="1" spc="25" dirty="0">
                <a:solidFill>
                  <a:srgbClr val="333333"/>
                </a:solidFill>
                <a:latin typeface="微软雅黑"/>
                <a:cs typeface="微软雅黑"/>
              </a:rPr>
              <a:t>修改主机名称文件后如果没有立即生效，可以重启下服务器。或者再执行一条</a:t>
            </a:r>
            <a:r>
              <a:rPr sz="950" b="1" spc="45" dirty="0">
                <a:solidFill>
                  <a:srgbClr val="333333"/>
                </a:solidFill>
                <a:latin typeface="Trebuchet MS"/>
                <a:cs typeface="Trebuchet MS"/>
              </a:rPr>
              <a:t>“hostnamectl</a:t>
            </a:r>
            <a:r>
              <a:rPr sz="950" b="1" spc="-35" dirty="0">
                <a:solidFill>
                  <a:srgbClr val="333333"/>
                </a:solidFill>
                <a:latin typeface="Trebuchet MS"/>
                <a:cs typeface="Trebuchet MS"/>
              </a:rPr>
              <a:t> </a:t>
            </a:r>
            <a:r>
              <a:rPr sz="950" b="1" spc="25" dirty="0">
                <a:solidFill>
                  <a:srgbClr val="333333"/>
                </a:solidFill>
                <a:latin typeface="Trebuchet MS"/>
                <a:cs typeface="Trebuchet MS"/>
              </a:rPr>
              <a:t>set-  </a:t>
            </a:r>
            <a:r>
              <a:rPr sz="950" b="1" spc="75" dirty="0">
                <a:solidFill>
                  <a:srgbClr val="333333"/>
                </a:solidFill>
                <a:latin typeface="Trebuchet MS"/>
                <a:cs typeface="Trebuchet MS"/>
              </a:rPr>
              <a:t>hostname</a:t>
            </a:r>
            <a:r>
              <a:rPr sz="950" b="1" spc="-40" dirty="0">
                <a:solidFill>
                  <a:srgbClr val="333333"/>
                </a:solidFill>
                <a:latin typeface="Trebuchet MS"/>
                <a:cs typeface="Trebuchet MS"/>
              </a:rPr>
              <a:t> </a:t>
            </a:r>
            <a:r>
              <a:rPr sz="950" b="1" spc="35" dirty="0">
                <a:solidFill>
                  <a:srgbClr val="333333"/>
                </a:solidFill>
                <a:latin typeface="Trebuchet MS"/>
                <a:cs typeface="Trebuchet MS"/>
              </a:rPr>
              <a:t>mail.linuxprobe.com”</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，让主机名称立即被设置。</a:t>
            </a:r>
            <a:endParaRPr sz="950">
              <a:latin typeface="微软雅黑"/>
              <a:cs typeface="微软雅黑"/>
            </a:endParaRPr>
          </a:p>
        </p:txBody>
      </p:sp>
      <p:grpSp>
        <p:nvGrpSpPr>
          <p:cNvPr id="3" name="object 3"/>
          <p:cNvGrpSpPr/>
          <p:nvPr/>
        </p:nvGrpSpPr>
        <p:grpSpPr>
          <a:xfrm>
            <a:off x="959124" y="1749924"/>
            <a:ext cx="5651500" cy="495934"/>
            <a:chOff x="959124" y="1749924"/>
            <a:chExt cx="5651500" cy="495934"/>
          </a:xfrm>
        </p:grpSpPr>
        <p:sp>
          <p:nvSpPr>
            <p:cNvPr id="4" name="object 4"/>
            <p:cNvSpPr/>
            <p:nvPr/>
          </p:nvSpPr>
          <p:spPr>
            <a:xfrm>
              <a:off x="963889" y="1754689"/>
              <a:ext cx="5641975" cy="486409"/>
            </a:xfrm>
            <a:custGeom>
              <a:avLst/>
              <a:gdLst/>
              <a:ahLst/>
              <a:cxnLst/>
              <a:rect l="l" t="t" r="r" b="b"/>
              <a:pathLst>
                <a:path w="5641975" h="486410">
                  <a:moveTo>
                    <a:pt x="5617597" y="486000"/>
                  </a:moveTo>
                  <a:lnTo>
                    <a:pt x="23823" y="486000"/>
                  </a:lnTo>
                  <a:lnTo>
                    <a:pt x="20659" y="485848"/>
                  </a:lnTo>
                  <a:lnTo>
                    <a:pt x="0" y="465150"/>
                  </a:lnTo>
                  <a:lnTo>
                    <a:pt x="0" y="462177"/>
                  </a:lnTo>
                  <a:lnTo>
                    <a:pt x="0" y="20545"/>
                  </a:lnTo>
                  <a:lnTo>
                    <a:pt x="20659" y="0"/>
                  </a:lnTo>
                  <a:lnTo>
                    <a:pt x="5620752" y="0"/>
                  </a:lnTo>
                  <a:lnTo>
                    <a:pt x="5641421" y="20545"/>
                  </a:lnTo>
                  <a:lnTo>
                    <a:pt x="5641421" y="465150"/>
                  </a:lnTo>
                  <a:lnTo>
                    <a:pt x="5620752" y="485848"/>
                  </a:lnTo>
                  <a:lnTo>
                    <a:pt x="5617597" y="486000"/>
                  </a:lnTo>
                  <a:close/>
                </a:path>
              </a:pathLst>
            </a:custGeom>
            <a:solidFill>
              <a:srgbClr val="F8F8F8"/>
            </a:solidFill>
          </p:spPr>
          <p:txBody>
            <a:bodyPr wrap="square" lIns="0" tIns="0" rIns="0" bIns="0" rtlCol="0"/>
            <a:lstStyle/>
            <a:p>
              <a:endParaRPr/>
            </a:p>
          </p:txBody>
        </p:sp>
        <p:sp>
          <p:nvSpPr>
            <p:cNvPr id="5" name="object 5"/>
            <p:cNvSpPr/>
            <p:nvPr/>
          </p:nvSpPr>
          <p:spPr>
            <a:xfrm>
              <a:off x="963889" y="1754689"/>
              <a:ext cx="5641975" cy="486409"/>
            </a:xfrm>
            <a:custGeom>
              <a:avLst/>
              <a:gdLst/>
              <a:ahLst/>
              <a:cxnLst/>
              <a:rect l="l" t="t" r="r" b="b"/>
              <a:pathLst>
                <a:path w="5641975" h="486410">
                  <a:moveTo>
                    <a:pt x="0" y="462177"/>
                  </a:moveTo>
                  <a:lnTo>
                    <a:pt x="0" y="23823"/>
                  </a:lnTo>
                  <a:lnTo>
                    <a:pt x="0" y="20545"/>
                  </a:lnTo>
                  <a:lnTo>
                    <a:pt x="600" y="17419"/>
                  </a:lnTo>
                  <a:lnTo>
                    <a:pt x="1810" y="14589"/>
                  </a:lnTo>
                  <a:lnTo>
                    <a:pt x="3020" y="11463"/>
                  </a:lnTo>
                  <a:lnTo>
                    <a:pt x="4745" y="8929"/>
                  </a:lnTo>
                  <a:lnTo>
                    <a:pt x="6975" y="6851"/>
                  </a:lnTo>
                  <a:lnTo>
                    <a:pt x="9214" y="4612"/>
                  </a:lnTo>
                  <a:lnTo>
                    <a:pt x="11787" y="2830"/>
                  </a:lnTo>
                  <a:lnTo>
                    <a:pt x="14703" y="1486"/>
                  </a:lnTo>
                  <a:lnTo>
                    <a:pt x="17629" y="447"/>
                  </a:lnTo>
                  <a:lnTo>
                    <a:pt x="20659" y="0"/>
                  </a:lnTo>
                  <a:lnTo>
                    <a:pt x="23823" y="0"/>
                  </a:lnTo>
                  <a:lnTo>
                    <a:pt x="5617597" y="0"/>
                  </a:lnTo>
                  <a:lnTo>
                    <a:pt x="5620752" y="0"/>
                  </a:lnTo>
                  <a:lnTo>
                    <a:pt x="5623792" y="447"/>
                  </a:lnTo>
                  <a:lnTo>
                    <a:pt x="5626717" y="1486"/>
                  </a:lnTo>
                  <a:lnTo>
                    <a:pt x="5629633" y="2830"/>
                  </a:lnTo>
                  <a:lnTo>
                    <a:pt x="5632206" y="4612"/>
                  </a:lnTo>
                  <a:lnTo>
                    <a:pt x="5634446" y="6851"/>
                  </a:lnTo>
                  <a:lnTo>
                    <a:pt x="5636675" y="8929"/>
                  </a:lnTo>
                  <a:lnTo>
                    <a:pt x="5638400" y="11463"/>
                  </a:lnTo>
                  <a:lnTo>
                    <a:pt x="5639610" y="14589"/>
                  </a:lnTo>
                  <a:lnTo>
                    <a:pt x="5640821" y="17419"/>
                  </a:lnTo>
                  <a:lnTo>
                    <a:pt x="5641421" y="20545"/>
                  </a:lnTo>
                  <a:lnTo>
                    <a:pt x="5641421" y="23823"/>
                  </a:lnTo>
                  <a:lnTo>
                    <a:pt x="5641421" y="462177"/>
                  </a:lnTo>
                  <a:lnTo>
                    <a:pt x="5641421" y="465150"/>
                  </a:lnTo>
                  <a:lnTo>
                    <a:pt x="5640821" y="468133"/>
                  </a:lnTo>
                  <a:lnTo>
                    <a:pt x="5639610" y="470963"/>
                  </a:lnTo>
                  <a:lnTo>
                    <a:pt x="5638400" y="473793"/>
                  </a:lnTo>
                  <a:lnTo>
                    <a:pt x="5626717" y="483770"/>
                  </a:lnTo>
                  <a:lnTo>
                    <a:pt x="5623792" y="485105"/>
                  </a:lnTo>
                  <a:lnTo>
                    <a:pt x="5620752" y="485848"/>
                  </a:lnTo>
                  <a:lnTo>
                    <a:pt x="5617597" y="486000"/>
                  </a:lnTo>
                  <a:lnTo>
                    <a:pt x="23823" y="486000"/>
                  </a:lnTo>
                  <a:lnTo>
                    <a:pt x="20659" y="485848"/>
                  </a:lnTo>
                  <a:lnTo>
                    <a:pt x="17629" y="485105"/>
                  </a:lnTo>
                  <a:lnTo>
                    <a:pt x="14703" y="483770"/>
                  </a:lnTo>
                  <a:lnTo>
                    <a:pt x="11787" y="482579"/>
                  </a:lnTo>
                  <a:lnTo>
                    <a:pt x="1810" y="470963"/>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1835803"/>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721926"/>
            <a:ext cx="5651500" cy="838835"/>
            <a:chOff x="959124" y="2721926"/>
            <a:chExt cx="5651500" cy="838835"/>
          </a:xfrm>
        </p:grpSpPr>
        <p:sp>
          <p:nvSpPr>
            <p:cNvPr id="8" name="object 8"/>
            <p:cNvSpPr/>
            <p:nvPr/>
          </p:nvSpPr>
          <p:spPr>
            <a:xfrm>
              <a:off x="963889" y="2726690"/>
              <a:ext cx="5641975" cy="829310"/>
            </a:xfrm>
            <a:custGeom>
              <a:avLst/>
              <a:gdLst/>
              <a:ahLst/>
              <a:cxnLst/>
              <a:rect l="l" t="t" r="r" b="b"/>
              <a:pathLst>
                <a:path w="5641975" h="829310">
                  <a:moveTo>
                    <a:pt x="5617597" y="829060"/>
                  </a:moveTo>
                  <a:lnTo>
                    <a:pt x="23823" y="829060"/>
                  </a:lnTo>
                  <a:lnTo>
                    <a:pt x="20659" y="828907"/>
                  </a:lnTo>
                  <a:lnTo>
                    <a:pt x="0" y="808209"/>
                  </a:lnTo>
                  <a:lnTo>
                    <a:pt x="0" y="805236"/>
                  </a:lnTo>
                  <a:lnTo>
                    <a:pt x="0" y="20545"/>
                  </a:lnTo>
                  <a:lnTo>
                    <a:pt x="20659" y="0"/>
                  </a:lnTo>
                  <a:lnTo>
                    <a:pt x="5620752" y="0"/>
                  </a:lnTo>
                  <a:lnTo>
                    <a:pt x="5641421" y="20545"/>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9" name="object 9"/>
            <p:cNvSpPr/>
            <p:nvPr/>
          </p:nvSpPr>
          <p:spPr>
            <a:xfrm>
              <a:off x="963889" y="2726690"/>
              <a:ext cx="5641975" cy="829310"/>
            </a:xfrm>
            <a:custGeom>
              <a:avLst/>
              <a:gdLst/>
              <a:ahLst/>
              <a:cxnLst/>
              <a:rect l="l" t="t" r="r" b="b"/>
              <a:pathLst>
                <a:path w="5641975" h="829310">
                  <a:moveTo>
                    <a:pt x="0" y="80523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805236"/>
                  </a:lnTo>
                  <a:lnTo>
                    <a:pt x="5641421" y="808209"/>
                  </a:lnTo>
                  <a:lnTo>
                    <a:pt x="5640821" y="811192"/>
                  </a:lnTo>
                  <a:lnTo>
                    <a:pt x="5639610" y="814022"/>
                  </a:lnTo>
                  <a:lnTo>
                    <a:pt x="5638400" y="816853"/>
                  </a:lnTo>
                  <a:lnTo>
                    <a:pt x="5617597" y="829060"/>
                  </a:lnTo>
                  <a:lnTo>
                    <a:pt x="23823" y="829060"/>
                  </a:lnTo>
                  <a:lnTo>
                    <a:pt x="1810" y="814022"/>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807805"/>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4227575"/>
            <a:ext cx="5651500" cy="5126990"/>
            <a:chOff x="959124" y="4227575"/>
            <a:chExt cx="5651500" cy="5126990"/>
          </a:xfrm>
        </p:grpSpPr>
        <p:sp>
          <p:nvSpPr>
            <p:cNvPr id="12" name="object 12"/>
            <p:cNvSpPr/>
            <p:nvPr/>
          </p:nvSpPr>
          <p:spPr>
            <a:xfrm>
              <a:off x="963889" y="4232340"/>
              <a:ext cx="5641975" cy="5117465"/>
            </a:xfrm>
            <a:custGeom>
              <a:avLst/>
              <a:gdLst/>
              <a:ahLst/>
              <a:cxnLst/>
              <a:rect l="l" t="t" r="r" b="b"/>
              <a:pathLst>
                <a:path w="5641975" h="5117465">
                  <a:moveTo>
                    <a:pt x="5617597" y="5117303"/>
                  </a:moveTo>
                  <a:lnTo>
                    <a:pt x="23823" y="5117303"/>
                  </a:lnTo>
                  <a:lnTo>
                    <a:pt x="20659" y="5117150"/>
                  </a:lnTo>
                  <a:lnTo>
                    <a:pt x="0" y="5096452"/>
                  </a:lnTo>
                  <a:lnTo>
                    <a:pt x="0" y="5093479"/>
                  </a:lnTo>
                  <a:lnTo>
                    <a:pt x="0" y="20402"/>
                  </a:lnTo>
                  <a:lnTo>
                    <a:pt x="20659" y="0"/>
                  </a:lnTo>
                  <a:lnTo>
                    <a:pt x="5620752" y="0"/>
                  </a:lnTo>
                  <a:lnTo>
                    <a:pt x="5641421" y="20402"/>
                  </a:lnTo>
                  <a:lnTo>
                    <a:pt x="5641421" y="5096452"/>
                  </a:lnTo>
                  <a:lnTo>
                    <a:pt x="5620752" y="5117150"/>
                  </a:lnTo>
                  <a:lnTo>
                    <a:pt x="5617597" y="5117303"/>
                  </a:lnTo>
                  <a:close/>
                </a:path>
              </a:pathLst>
            </a:custGeom>
            <a:solidFill>
              <a:srgbClr val="F8F8F8"/>
            </a:solidFill>
          </p:spPr>
          <p:txBody>
            <a:bodyPr wrap="square" lIns="0" tIns="0" rIns="0" bIns="0" rtlCol="0"/>
            <a:lstStyle/>
            <a:p>
              <a:endParaRPr/>
            </a:p>
          </p:txBody>
        </p:sp>
        <p:sp>
          <p:nvSpPr>
            <p:cNvPr id="13" name="object 13"/>
            <p:cNvSpPr/>
            <p:nvPr/>
          </p:nvSpPr>
          <p:spPr>
            <a:xfrm>
              <a:off x="963889" y="4232340"/>
              <a:ext cx="5641975" cy="5117465"/>
            </a:xfrm>
            <a:custGeom>
              <a:avLst/>
              <a:gdLst/>
              <a:ahLst/>
              <a:cxnLst/>
              <a:rect l="l" t="t" r="r" b="b"/>
              <a:pathLst>
                <a:path w="5641975" h="5117465">
                  <a:moveTo>
                    <a:pt x="0" y="5093479"/>
                  </a:moveTo>
                  <a:lnTo>
                    <a:pt x="0" y="23823"/>
                  </a:lnTo>
                  <a:lnTo>
                    <a:pt x="0" y="20402"/>
                  </a:lnTo>
                  <a:lnTo>
                    <a:pt x="600" y="17276"/>
                  </a:lnTo>
                  <a:lnTo>
                    <a:pt x="1810" y="14446"/>
                  </a:lnTo>
                  <a:lnTo>
                    <a:pt x="3020" y="11616"/>
                  </a:lnTo>
                  <a:lnTo>
                    <a:pt x="4745" y="9081"/>
                  </a:lnTo>
                  <a:lnTo>
                    <a:pt x="6975" y="6851"/>
                  </a:lnTo>
                  <a:lnTo>
                    <a:pt x="9214" y="4612"/>
                  </a:lnTo>
                  <a:lnTo>
                    <a:pt x="11787" y="2830"/>
                  </a:lnTo>
                  <a:lnTo>
                    <a:pt x="14703" y="1791"/>
                  </a:lnTo>
                  <a:lnTo>
                    <a:pt x="17629" y="600"/>
                  </a:lnTo>
                  <a:lnTo>
                    <a:pt x="20659" y="0"/>
                  </a:lnTo>
                  <a:lnTo>
                    <a:pt x="23823" y="0"/>
                  </a:lnTo>
                  <a:lnTo>
                    <a:pt x="5617597" y="0"/>
                  </a:lnTo>
                  <a:lnTo>
                    <a:pt x="5620752" y="0"/>
                  </a:lnTo>
                  <a:lnTo>
                    <a:pt x="5623792" y="600"/>
                  </a:lnTo>
                  <a:lnTo>
                    <a:pt x="5626717" y="1791"/>
                  </a:lnTo>
                  <a:lnTo>
                    <a:pt x="5629633" y="2830"/>
                  </a:lnTo>
                  <a:lnTo>
                    <a:pt x="5639610" y="14446"/>
                  </a:lnTo>
                  <a:lnTo>
                    <a:pt x="5640821" y="17276"/>
                  </a:lnTo>
                  <a:lnTo>
                    <a:pt x="5641421" y="20402"/>
                  </a:lnTo>
                  <a:lnTo>
                    <a:pt x="5641421" y="23823"/>
                  </a:lnTo>
                  <a:lnTo>
                    <a:pt x="5641421" y="5093479"/>
                  </a:lnTo>
                  <a:lnTo>
                    <a:pt x="5641421" y="5096452"/>
                  </a:lnTo>
                  <a:lnTo>
                    <a:pt x="5640821" y="5099435"/>
                  </a:lnTo>
                  <a:lnTo>
                    <a:pt x="5639610" y="5102265"/>
                  </a:lnTo>
                  <a:lnTo>
                    <a:pt x="5638400" y="5105095"/>
                  </a:lnTo>
                  <a:lnTo>
                    <a:pt x="5617597" y="5117303"/>
                  </a:lnTo>
                  <a:lnTo>
                    <a:pt x="23823" y="5117303"/>
                  </a:lnTo>
                  <a:lnTo>
                    <a:pt x="1810" y="5102265"/>
                  </a:lnTo>
                  <a:lnTo>
                    <a:pt x="600" y="5099435"/>
                  </a:lnTo>
                  <a:lnTo>
                    <a:pt x="0" y="5096452"/>
                  </a:lnTo>
                  <a:lnTo>
                    <a:pt x="0" y="5093479"/>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4313455"/>
              <a:ext cx="5556250" cy="4974590"/>
            </a:xfrm>
            <a:custGeom>
              <a:avLst/>
              <a:gdLst/>
              <a:ahLst/>
              <a:cxnLst/>
              <a:rect l="l" t="t" r="r" b="b"/>
              <a:pathLst>
                <a:path w="5556250" h="4974590">
                  <a:moveTo>
                    <a:pt x="5555656" y="4974361"/>
                  </a:moveTo>
                  <a:lnTo>
                    <a:pt x="0" y="4974361"/>
                  </a:lnTo>
                  <a:lnTo>
                    <a:pt x="0" y="0"/>
                  </a:lnTo>
                  <a:lnTo>
                    <a:pt x="5555656" y="0"/>
                  </a:lnTo>
                  <a:lnTo>
                    <a:pt x="5555656" y="4974361"/>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1190282"/>
            <a:ext cx="5671185" cy="5160010"/>
          </a:xfrm>
          <a:prstGeom prst="rect">
            <a:avLst/>
          </a:prstGeom>
        </p:spPr>
        <p:txBody>
          <a:bodyPr vert="horz" wrap="square" lIns="0" tIns="57785" rIns="0" bIns="0" rtlCol="0">
            <a:spAutoFit/>
          </a:bodyPr>
          <a:lstStyle/>
          <a:p>
            <a:pPr marL="12700">
              <a:lnSpc>
                <a:spcPct val="100000"/>
              </a:lnSpc>
              <a:spcBef>
                <a:spcPts val="45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：清空</a:t>
            </a:r>
            <a:r>
              <a:rPr sz="950" b="1" spc="45" dirty="0">
                <a:solidFill>
                  <a:srgbClr val="333333"/>
                </a:solidFill>
                <a:latin typeface="Trebuchet MS"/>
                <a:cs typeface="Trebuchet MS"/>
              </a:rPr>
              <a:t>iptables</a:t>
            </a:r>
            <a:r>
              <a:rPr sz="950" b="1" spc="25" dirty="0">
                <a:solidFill>
                  <a:srgbClr val="333333"/>
                </a:solidFill>
                <a:latin typeface="微软雅黑"/>
                <a:cs typeface="微软雅黑"/>
              </a:rPr>
              <a:t>防火墙默认策略，并保存策略状态，避免因防火墙中默认存在的策略阻止了客户端</a:t>
            </a:r>
            <a:endParaRPr sz="950">
              <a:latin typeface="微软雅黑"/>
              <a:cs typeface="微软雅黑"/>
            </a:endParaRPr>
          </a:p>
          <a:p>
            <a:pPr marL="12700">
              <a:lnSpc>
                <a:spcPct val="100000"/>
              </a:lnSpc>
              <a:spcBef>
                <a:spcPts val="360"/>
              </a:spcBef>
            </a:pPr>
            <a:r>
              <a:rPr sz="950" b="1" spc="105" dirty="0">
                <a:solidFill>
                  <a:srgbClr val="333333"/>
                </a:solidFill>
                <a:latin typeface="Trebuchet MS"/>
                <a:cs typeface="Trebuchet MS"/>
              </a:rPr>
              <a:t>DNS</a:t>
            </a:r>
            <a:r>
              <a:rPr sz="950" b="1" spc="25" dirty="0">
                <a:solidFill>
                  <a:srgbClr val="333333"/>
                </a:solidFill>
                <a:latin typeface="微软雅黑"/>
                <a:cs typeface="微软雅黑"/>
              </a:rPr>
              <a:t>解析域名及收发邮件：</a:t>
            </a:r>
            <a:endParaRPr sz="950">
              <a:latin typeface="微软雅黑"/>
              <a:cs typeface="微软雅黑"/>
            </a:endParaRPr>
          </a:p>
          <a:p>
            <a:pPr>
              <a:lnSpc>
                <a:spcPct val="100000"/>
              </a:lnSpc>
              <a:spcBef>
                <a:spcPts val="45"/>
              </a:spcBef>
            </a:pPr>
            <a:endParaRPr sz="900">
              <a:latin typeface="微软雅黑"/>
              <a:cs typeface="微软雅黑"/>
            </a:endParaRPr>
          </a:p>
          <a:p>
            <a:pPr marL="136525" marR="317246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iptables </a:t>
            </a:r>
            <a:r>
              <a:rPr sz="850" spc="20" dirty="0">
                <a:solidFill>
                  <a:srgbClr val="333333"/>
                </a:solidFill>
                <a:latin typeface="Lucida Console"/>
                <a:cs typeface="Lucida Console"/>
              </a:rPr>
              <a:t>-F </a:t>
            </a:r>
            <a:r>
              <a:rPr sz="850" spc="2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2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iptables-save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还要记得</a:t>
            </a:r>
            <a:r>
              <a:rPr sz="950" b="1" spc="40" dirty="0">
                <a:solidFill>
                  <a:srgbClr val="333333"/>
                </a:solidFill>
                <a:latin typeface="Trebuchet MS"/>
                <a:cs typeface="Trebuchet MS"/>
              </a:rPr>
              <a:t>firewalld</a:t>
            </a:r>
            <a:r>
              <a:rPr sz="950" b="1" spc="25" dirty="0">
                <a:solidFill>
                  <a:srgbClr val="333333"/>
                </a:solidFill>
                <a:latin typeface="微软雅黑"/>
                <a:cs typeface="微软雅黑"/>
              </a:rPr>
              <a:t>防火墙，把</a:t>
            </a:r>
            <a:r>
              <a:rPr sz="950" b="1" spc="70" dirty="0">
                <a:solidFill>
                  <a:srgbClr val="333333"/>
                </a:solidFill>
                <a:latin typeface="Trebuchet MS"/>
                <a:cs typeface="Trebuchet MS"/>
              </a:rPr>
              <a:t>dns</a:t>
            </a:r>
            <a:r>
              <a:rPr sz="950" b="1" spc="25" dirty="0">
                <a:solidFill>
                  <a:srgbClr val="333333"/>
                </a:solidFill>
                <a:latin typeface="微软雅黑"/>
                <a:cs typeface="微软雅黑"/>
              </a:rPr>
              <a:t>协议加入到允许列表中：</a:t>
            </a:r>
            <a:endParaRPr sz="950">
              <a:latin typeface="微软雅黑"/>
              <a:cs typeface="微软雅黑"/>
            </a:endParaRPr>
          </a:p>
          <a:p>
            <a:pPr>
              <a:lnSpc>
                <a:spcPct val="100000"/>
              </a:lnSpc>
              <a:spcBef>
                <a:spcPts val="45"/>
              </a:spcBef>
            </a:pPr>
            <a:endParaRPr sz="900">
              <a:latin typeface="微软雅黑"/>
              <a:cs typeface="微软雅黑"/>
            </a:endParaRPr>
          </a:p>
          <a:p>
            <a:pPr marL="136525" marR="19494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--permanent --zone=public --add-service=dns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marL="136525" marR="261937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--reload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350" indent="-63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：为电子邮件系统提供域名解析。由于</a:t>
            </a:r>
            <a:r>
              <a:rPr sz="950" b="1" u="sng" spc="25" dirty="0">
                <a:solidFill>
                  <a:srgbClr val="4183C4"/>
                </a:solidFill>
                <a:uFill>
                  <a:solidFill>
                    <a:srgbClr val="4183C4"/>
                  </a:solidFill>
                </a:uFill>
                <a:latin typeface="微软雅黑"/>
                <a:cs typeface="微软雅黑"/>
                <a:hlinkClick r:id="rId3"/>
              </a:rPr>
              <a:t>第</a:t>
            </a:r>
            <a:r>
              <a:rPr sz="950" b="1" u="sng" dirty="0">
                <a:solidFill>
                  <a:srgbClr val="4183C4"/>
                </a:solidFill>
                <a:uFill>
                  <a:solidFill>
                    <a:srgbClr val="4183C4"/>
                  </a:solidFill>
                </a:uFill>
                <a:latin typeface="Trebuchet MS"/>
                <a:cs typeface="Trebuchet MS"/>
                <a:hlinkClick r:id="rId3"/>
              </a:rPr>
              <a:t>13</a:t>
            </a:r>
            <a:r>
              <a:rPr sz="950" b="1" u="sng" spc="20" dirty="0">
                <a:solidFill>
                  <a:srgbClr val="4183C4"/>
                </a:solidFill>
                <a:uFill>
                  <a:solidFill>
                    <a:srgbClr val="4183C4"/>
                  </a:solidFill>
                </a:uFill>
                <a:latin typeface="微软雅黑"/>
                <a:cs typeface="微软雅黑"/>
                <a:hlinkClick r:id="rId3"/>
              </a:rPr>
              <a:t>章</a:t>
            </a:r>
            <a:r>
              <a:rPr sz="950" b="1" spc="25" dirty="0">
                <a:solidFill>
                  <a:srgbClr val="333333"/>
                </a:solidFill>
                <a:latin typeface="微软雅黑"/>
                <a:cs typeface="微软雅黑"/>
              </a:rPr>
              <a:t>已经讲解了</a:t>
            </a:r>
            <a:r>
              <a:rPr sz="950" b="1" spc="45" dirty="0">
                <a:solidFill>
                  <a:srgbClr val="333333"/>
                </a:solidFill>
                <a:latin typeface="Trebuchet MS"/>
                <a:cs typeface="Trebuchet MS"/>
              </a:rPr>
              <a:t>bind-chroot</a:t>
            </a:r>
            <a:r>
              <a:rPr sz="950" b="1" spc="20" dirty="0">
                <a:solidFill>
                  <a:srgbClr val="333333"/>
                </a:solidFill>
                <a:latin typeface="微软雅黑"/>
                <a:cs typeface="微软雅黑"/>
              </a:rPr>
              <a:t>服务程序的配置方法，因此 </a:t>
            </a:r>
            <a:r>
              <a:rPr sz="950" b="1" spc="25" dirty="0">
                <a:solidFill>
                  <a:srgbClr val="333333"/>
                </a:solidFill>
                <a:latin typeface="微软雅黑"/>
                <a:cs typeface="微软雅黑"/>
              </a:rPr>
              <a:t>这里只提供主配置文件、区域配置文件和域名数据文件的配置内容，其余配置步骤请大家自行完成。</a:t>
            </a:r>
            <a:endParaRPr sz="950">
              <a:latin typeface="微软雅黑"/>
              <a:cs typeface="微软雅黑"/>
            </a:endParaRPr>
          </a:p>
          <a:p>
            <a:pPr>
              <a:lnSpc>
                <a:spcPct val="100000"/>
              </a:lnSpc>
              <a:spcBef>
                <a:spcPts val="50"/>
              </a:spcBef>
            </a:pPr>
            <a:endParaRPr sz="900">
              <a:latin typeface="微软雅黑"/>
              <a:cs typeface="微软雅黑"/>
            </a:endParaRPr>
          </a:p>
          <a:p>
            <a:pPr marL="203200" marR="241554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bind-chroot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 cat</a:t>
            </a:r>
            <a:r>
              <a:rPr sz="850" spc="20" dirty="0">
                <a:solidFill>
                  <a:srgbClr val="333333"/>
                </a:solidFill>
                <a:latin typeface="Lucida Console"/>
                <a:cs typeface="Lucida Console"/>
              </a:rPr>
              <a:t> </a:t>
            </a:r>
            <a:r>
              <a:rPr sz="850" spc="30" dirty="0">
                <a:solidFill>
                  <a:srgbClr val="333333"/>
                </a:solidFill>
                <a:latin typeface="Lucida Console"/>
                <a:cs typeface="Lucida Console"/>
              </a:rPr>
              <a:t>/etc/named.conf</a:t>
            </a:r>
            <a:endParaRPr sz="850">
              <a:latin typeface="Lucida Console"/>
              <a:cs typeface="Lucida Console"/>
            </a:endParaRPr>
          </a:p>
          <a:p>
            <a:pPr marL="270510">
              <a:lnSpc>
                <a:spcPct val="100000"/>
              </a:lnSpc>
              <a:spcBef>
                <a:spcPts val="330"/>
              </a:spcBef>
            </a:pPr>
            <a:r>
              <a:rPr sz="850" spc="15" dirty="0">
                <a:solidFill>
                  <a:srgbClr val="333333"/>
                </a:solidFill>
                <a:latin typeface="Lucida Console"/>
                <a:cs typeface="Lucida Console"/>
              </a:rPr>
              <a:t>1</a:t>
            </a:r>
            <a:r>
              <a:rPr sz="850" spc="-60"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270510" marR="4357370">
              <a:lnSpc>
                <a:spcPct val="132400"/>
              </a:lnSpc>
            </a:pPr>
            <a:r>
              <a:rPr sz="850" spc="15" dirty="0">
                <a:solidFill>
                  <a:srgbClr val="333333"/>
                </a:solidFill>
                <a:latin typeface="Lucida Console"/>
                <a:cs typeface="Lucida Console"/>
              </a:rPr>
              <a:t>2</a:t>
            </a:r>
            <a:r>
              <a:rPr sz="850" spc="-10" dirty="0">
                <a:solidFill>
                  <a:srgbClr val="333333"/>
                </a:solidFill>
                <a:latin typeface="Lucida Console"/>
                <a:cs typeface="Lucida Console"/>
              </a:rPr>
              <a:t> </a:t>
            </a:r>
            <a:r>
              <a:rPr sz="850" spc="20"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named.conf </a:t>
            </a:r>
            <a:r>
              <a:rPr sz="850" spc="-49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3</a:t>
            </a:r>
            <a:r>
              <a:rPr sz="850" spc="20" dirty="0">
                <a:solidFill>
                  <a:srgbClr val="333333"/>
                </a:solidFill>
                <a:latin typeface="Lucida Console"/>
                <a:cs typeface="Lucida Console"/>
              </a:rPr>
              <a:t> //</a:t>
            </a:r>
            <a:endParaRPr sz="850">
              <a:latin typeface="Lucida Console"/>
              <a:cs typeface="Lucida Console"/>
            </a:endParaRPr>
          </a:p>
          <a:p>
            <a:pPr marL="407670" indent="-137795">
              <a:lnSpc>
                <a:spcPct val="100000"/>
              </a:lnSpc>
              <a:spcBef>
                <a:spcPts val="330"/>
              </a:spcBef>
              <a:buAutoNum type="arabicPlain" startAt="4"/>
              <a:tabLst>
                <a:tab pos="408305" algn="l"/>
              </a:tabLst>
            </a:pPr>
            <a:r>
              <a:rPr sz="850" spc="20" dirty="0">
                <a:solidFill>
                  <a:srgbClr val="333333"/>
                </a:solidFill>
                <a:latin typeface="Lucida Console"/>
                <a:cs typeface="Lucida Console"/>
              </a:rPr>
              <a:t>//</a:t>
            </a:r>
            <a:r>
              <a:rPr sz="850" spc="30" dirty="0">
                <a:solidFill>
                  <a:srgbClr val="333333"/>
                </a:solidFill>
                <a:latin typeface="Lucida Console"/>
                <a:cs typeface="Lucida Console"/>
              </a:rPr>
              <a:t> Provided </a:t>
            </a:r>
            <a:r>
              <a:rPr sz="850" spc="20" dirty="0">
                <a:solidFill>
                  <a:srgbClr val="333333"/>
                </a:solidFill>
                <a:latin typeface="Lucida Console"/>
                <a:cs typeface="Lucida Console"/>
              </a:rPr>
              <a:t>by</a:t>
            </a:r>
            <a:r>
              <a:rPr sz="850" spc="25" dirty="0">
                <a:solidFill>
                  <a:srgbClr val="333333"/>
                </a:solidFill>
                <a:latin typeface="Lucida Console"/>
                <a:cs typeface="Lucida Console"/>
              </a:rPr>
              <a:t> Red</a:t>
            </a:r>
            <a:r>
              <a:rPr sz="850" spc="30"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a:t>
            </a:r>
            <a:r>
              <a:rPr sz="850" spc="25" dirty="0">
                <a:solidFill>
                  <a:srgbClr val="333333"/>
                </a:solidFill>
                <a:latin typeface="Lucida Console"/>
                <a:cs typeface="Lucida Console"/>
              </a:rPr>
              <a:t>bind</a:t>
            </a:r>
            <a:r>
              <a:rPr sz="850" spc="30" dirty="0">
                <a:solidFill>
                  <a:srgbClr val="333333"/>
                </a:solidFill>
                <a:latin typeface="Lucida Console"/>
                <a:cs typeface="Lucida Console"/>
              </a:rPr>
              <a:t> package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configure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ISC</a:t>
            </a:r>
            <a:r>
              <a:rPr sz="850" spc="30" dirty="0">
                <a:solidFill>
                  <a:srgbClr val="333333"/>
                </a:solidFill>
                <a:latin typeface="Lucida Console"/>
                <a:cs typeface="Lucida Console"/>
              </a:rPr>
              <a:t> </a:t>
            </a:r>
            <a:r>
              <a:rPr sz="850" spc="25" dirty="0">
                <a:solidFill>
                  <a:srgbClr val="333333"/>
                </a:solidFill>
                <a:latin typeface="Lucida Console"/>
                <a:cs typeface="Lucida Console"/>
              </a:rPr>
              <a:t>BIND</a:t>
            </a:r>
            <a:r>
              <a:rPr sz="850" spc="30" dirty="0">
                <a:solidFill>
                  <a:srgbClr val="333333"/>
                </a:solidFill>
                <a:latin typeface="Lucida Console"/>
                <a:cs typeface="Lucida Console"/>
              </a:rPr>
              <a:t> named(8) </a:t>
            </a:r>
            <a:r>
              <a:rPr sz="850" spc="25" dirty="0">
                <a:solidFill>
                  <a:srgbClr val="333333"/>
                </a:solidFill>
                <a:latin typeface="Lucida Console"/>
                <a:cs typeface="Lucida Console"/>
              </a:rPr>
              <a:t>DNS</a:t>
            </a:r>
            <a:endParaRPr sz="850">
              <a:latin typeface="Lucida Console"/>
              <a:cs typeface="Lucida Console"/>
            </a:endParaRPr>
          </a:p>
          <a:p>
            <a:pPr marL="270510" marR="147320">
              <a:lnSpc>
                <a:spcPct val="132400"/>
              </a:lnSpc>
              <a:buAutoNum type="arabicPlain" startAt="4"/>
              <a:tabLst>
                <a:tab pos="408305" algn="l"/>
              </a:tabLst>
            </a:pPr>
            <a:r>
              <a:rPr sz="850" spc="20"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30" dirty="0">
                <a:solidFill>
                  <a:srgbClr val="333333"/>
                </a:solidFill>
                <a:latin typeface="Lucida Console"/>
                <a:cs typeface="Lucida Console"/>
              </a:rPr>
              <a:t> </a:t>
            </a:r>
            <a:r>
              <a:rPr sz="850" spc="20" dirty="0">
                <a:solidFill>
                  <a:srgbClr val="333333"/>
                </a:solidFill>
                <a:latin typeface="Lucida Console"/>
                <a:cs typeface="Lucida Console"/>
              </a:rPr>
              <a:t>as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caching </a:t>
            </a:r>
            <a:r>
              <a:rPr sz="850" spc="25" dirty="0">
                <a:solidFill>
                  <a:srgbClr val="333333"/>
                </a:solidFill>
                <a:latin typeface="Lucida Console"/>
                <a:cs typeface="Lucida Console"/>
              </a:rPr>
              <a:t>only</a:t>
            </a:r>
            <a:r>
              <a:rPr sz="850" spc="35" dirty="0">
                <a:solidFill>
                  <a:srgbClr val="333333"/>
                </a:solidFill>
                <a:latin typeface="Lucida Console"/>
                <a:cs typeface="Lucida Console"/>
              </a:rPr>
              <a:t> </a:t>
            </a:r>
            <a:r>
              <a:rPr sz="850" spc="30" dirty="0">
                <a:solidFill>
                  <a:srgbClr val="333333"/>
                </a:solidFill>
                <a:latin typeface="Lucida Console"/>
                <a:cs typeface="Lucida Console"/>
              </a:rPr>
              <a:t>nameserver </a:t>
            </a:r>
            <a:r>
              <a:rPr sz="850" spc="25" dirty="0">
                <a:solidFill>
                  <a:srgbClr val="333333"/>
                </a:solidFill>
                <a:latin typeface="Lucida Console"/>
                <a:cs typeface="Lucida Console"/>
              </a:rPr>
              <a:t>(as</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 </a:t>
            </a:r>
            <a:r>
              <a:rPr sz="850" spc="25" dirty="0">
                <a:solidFill>
                  <a:srgbClr val="333333"/>
                </a:solidFill>
                <a:latin typeface="Lucida Console"/>
                <a:cs typeface="Lucida Console"/>
              </a:rPr>
              <a:t>DNS</a:t>
            </a:r>
            <a:r>
              <a:rPr sz="850" spc="30" dirty="0">
                <a:solidFill>
                  <a:srgbClr val="333333"/>
                </a:solidFill>
                <a:latin typeface="Lucida Console"/>
                <a:cs typeface="Lucida Console"/>
              </a:rPr>
              <a:t> resolver</a:t>
            </a:r>
            <a:r>
              <a:rPr sz="850" spc="35" dirty="0">
                <a:solidFill>
                  <a:srgbClr val="333333"/>
                </a:solidFill>
                <a:latin typeface="Lucida Console"/>
                <a:cs typeface="Lucida Console"/>
              </a:rPr>
              <a:t> </a:t>
            </a:r>
            <a:r>
              <a:rPr sz="850" spc="25" dirty="0">
                <a:solidFill>
                  <a:srgbClr val="333333"/>
                </a:solidFill>
                <a:latin typeface="Lucida Console"/>
                <a:cs typeface="Lucida Console"/>
              </a:rPr>
              <a:t>only). </a:t>
            </a:r>
            <a:r>
              <a:rPr sz="850" spc="-500" dirty="0">
                <a:solidFill>
                  <a:srgbClr val="333333"/>
                </a:solidFill>
                <a:latin typeface="Lucida Console"/>
                <a:cs typeface="Lucida Console"/>
              </a:rPr>
              <a:t> </a:t>
            </a:r>
            <a:r>
              <a:rPr sz="850" spc="15" dirty="0">
                <a:solidFill>
                  <a:srgbClr val="333333"/>
                </a:solidFill>
                <a:latin typeface="Lucida Console"/>
                <a:cs typeface="Lucida Console"/>
              </a:rPr>
              <a:t>6</a:t>
            </a:r>
            <a:r>
              <a:rPr sz="850" spc="25"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270510" marR="135890">
              <a:lnSpc>
                <a:spcPct val="132400"/>
              </a:lnSpc>
            </a:pPr>
            <a:r>
              <a:rPr sz="850" spc="15" dirty="0">
                <a:solidFill>
                  <a:srgbClr val="333333"/>
                </a:solidFill>
                <a:latin typeface="Lucida Console"/>
                <a:cs typeface="Lucida Console"/>
              </a:rPr>
              <a:t>7</a:t>
            </a:r>
            <a:r>
              <a:rPr sz="850" spc="30" dirty="0">
                <a:solidFill>
                  <a:srgbClr val="333333"/>
                </a:solidFill>
                <a:latin typeface="Lucida Console"/>
                <a:cs typeface="Lucida Console"/>
              </a:rPr>
              <a:t>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See</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/usr/share/doc/bind*/sample/</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30" dirty="0">
                <a:solidFill>
                  <a:srgbClr val="333333"/>
                </a:solidFill>
                <a:latin typeface="Lucida Console"/>
                <a:cs typeface="Lucida Console"/>
              </a:rPr>
              <a:t>example</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named</a:t>
            </a:r>
            <a:r>
              <a:rPr sz="850" spc="30" dirty="0">
                <a:solidFill>
                  <a:srgbClr val="333333"/>
                </a:solidFill>
                <a:latin typeface="Lucida Console"/>
                <a:cs typeface="Lucida Console"/>
              </a:rPr>
              <a:t> configuration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files. </a:t>
            </a:r>
            <a:r>
              <a:rPr sz="850" spc="-495" dirty="0">
                <a:solidFill>
                  <a:srgbClr val="333333"/>
                </a:solidFill>
                <a:latin typeface="Lucida Console"/>
                <a:cs typeface="Lucida Console"/>
              </a:rPr>
              <a:t> </a:t>
            </a:r>
            <a:r>
              <a:rPr sz="850" spc="15" dirty="0">
                <a:solidFill>
                  <a:srgbClr val="333333"/>
                </a:solidFill>
                <a:latin typeface="Lucida Console"/>
                <a:cs typeface="Lucida Console"/>
              </a:rPr>
              <a:t>8</a:t>
            </a:r>
            <a:r>
              <a:rPr sz="850" spc="25"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270510">
              <a:lnSpc>
                <a:spcPct val="100000"/>
              </a:lnSpc>
              <a:spcBef>
                <a:spcPts val="330"/>
              </a:spcBef>
            </a:pPr>
            <a:r>
              <a:rPr sz="850" spc="15" dirty="0">
                <a:solidFill>
                  <a:srgbClr val="333333"/>
                </a:solidFill>
                <a:latin typeface="Lucida Console"/>
                <a:cs typeface="Lucida Console"/>
              </a:rPr>
              <a:t>9</a:t>
            </a:r>
            <a:endParaRPr sz="850">
              <a:latin typeface="Lucida Console"/>
              <a:cs typeface="Lucida Console"/>
            </a:endParaRPr>
          </a:p>
          <a:p>
            <a:pPr marL="203200">
              <a:lnSpc>
                <a:spcPct val="100000"/>
              </a:lnSpc>
              <a:spcBef>
                <a:spcPts val="330"/>
              </a:spcBef>
            </a:pPr>
            <a:r>
              <a:rPr sz="850" spc="20" dirty="0">
                <a:solidFill>
                  <a:srgbClr val="333333"/>
                </a:solidFill>
                <a:latin typeface="Lucida Console"/>
                <a:cs typeface="Lucida Console"/>
              </a:rPr>
              <a:t>10</a:t>
            </a:r>
            <a:r>
              <a:rPr sz="850" spc="-5" dirty="0">
                <a:solidFill>
                  <a:srgbClr val="333333"/>
                </a:solidFill>
                <a:latin typeface="Lucida Console"/>
                <a:cs typeface="Lucida Console"/>
              </a:rPr>
              <a:t> </a:t>
            </a:r>
            <a:r>
              <a:rPr sz="850" spc="30" dirty="0">
                <a:solidFill>
                  <a:srgbClr val="333333"/>
                </a:solidFill>
                <a:latin typeface="Lucida Console"/>
                <a:cs typeface="Lucida Console"/>
              </a:rPr>
              <a:t>options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5" name="object 25"/>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244</a:t>
            </a:fld>
            <a:endParaRPr sz="800">
              <a:latin typeface="小哥哥网恋吗"/>
              <a:cs typeface="小哥哥网恋吗"/>
            </a:endParaRPr>
          </a:p>
        </p:txBody>
      </p:sp>
      <p:sp>
        <p:nvSpPr>
          <p:cNvPr id="16" name="object 16"/>
          <p:cNvSpPr txBox="1"/>
          <p:nvPr/>
        </p:nvSpPr>
        <p:spPr>
          <a:xfrm>
            <a:off x="1881424" y="6324354"/>
            <a:ext cx="2094864"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listen-on</a:t>
            </a:r>
            <a:r>
              <a:rPr sz="850" spc="20" dirty="0">
                <a:solidFill>
                  <a:srgbClr val="333333"/>
                </a:solidFill>
                <a:latin typeface="Lucida Console"/>
                <a:cs typeface="Lucida Console"/>
              </a:rPr>
              <a:t> </a:t>
            </a:r>
            <a:r>
              <a:rPr sz="850" spc="25" dirty="0">
                <a:solidFill>
                  <a:srgbClr val="333333"/>
                </a:solidFill>
                <a:latin typeface="Lucida Console"/>
                <a:cs typeface="Lucida Console"/>
              </a:rPr>
              <a:t>port </a:t>
            </a:r>
            <a:r>
              <a:rPr sz="850" spc="20" dirty="0">
                <a:solidFill>
                  <a:srgbClr val="333333"/>
                </a:solidFill>
                <a:latin typeface="Lucida Console"/>
                <a:cs typeface="Lucida Console"/>
              </a:rPr>
              <a:t>53</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any;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listen-on-v6</a:t>
            </a:r>
            <a:r>
              <a:rPr sz="850" spc="20" dirty="0">
                <a:solidFill>
                  <a:srgbClr val="333333"/>
                </a:solidFill>
                <a:latin typeface="Lucida Console"/>
                <a:cs typeface="Lucida Console"/>
              </a:rPr>
              <a:t> </a:t>
            </a:r>
            <a:r>
              <a:rPr sz="850" spc="25" dirty="0">
                <a:solidFill>
                  <a:srgbClr val="333333"/>
                </a:solidFill>
                <a:latin typeface="Lucida Console"/>
                <a:cs typeface="Lucida Console"/>
              </a:rPr>
              <a:t>port</a:t>
            </a:r>
            <a:r>
              <a:rPr sz="850" spc="20" dirty="0">
                <a:solidFill>
                  <a:srgbClr val="333333"/>
                </a:solidFill>
                <a:latin typeface="Lucida Console"/>
                <a:cs typeface="Lucida Console"/>
              </a:rPr>
              <a:t> 53</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::1; </a:t>
            </a:r>
            <a:r>
              <a:rPr sz="850" spc="20" dirty="0">
                <a:solidFill>
                  <a:srgbClr val="333333"/>
                </a:solidFill>
                <a:latin typeface="Lucida Console"/>
                <a:cs typeface="Lucida Console"/>
              </a:rPr>
              <a:t>};</a:t>
            </a:r>
            <a:endParaRPr sz="850">
              <a:latin typeface="Lucida Console"/>
              <a:cs typeface="Lucida Console"/>
            </a:endParaRPr>
          </a:p>
        </p:txBody>
      </p:sp>
      <p:sp>
        <p:nvSpPr>
          <p:cNvPr id="17" name="object 17"/>
          <p:cNvSpPr txBox="1"/>
          <p:nvPr/>
        </p:nvSpPr>
        <p:spPr>
          <a:xfrm>
            <a:off x="1881424" y="6667392"/>
            <a:ext cx="64833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director</a:t>
            </a:r>
            <a:r>
              <a:rPr sz="850" spc="15" dirty="0">
                <a:solidFill>
                  <a:srgbClr val="333333"/>
                </a:solidFill>
                <a:latin typeface="Lucida Console"/>
                <a:cs typeface="Lucida Console"/>
              </a:rPr>
              <a:t>y  </a:t>
            </a:r>
            <a:r>
              <a:rPr sz="850" spc="30" dirty="0">
                <a:solidFill>
                  <a:srgbClr val="333333"/>
                </a:solidFill>
                <a:latin typeface="Lucida Console"/>
                <a:cs typeface="Lucida Console"/>
              </a:rPr>
              <a:t>dump-fil</a:t>
            </a:r>
            <a:r>
              <a:rPr sz="850" spc="15" dirty="0">
                <a:solidFill>
                  <a:srgbClr val="333333"/>
                </a:solidFill>
                <a:latin typeface="Lucida Console"/>
                <a:cs typeface="Lucida Console"/>
              </a:rPr>
              <a:t>e</a:t>
            </a:r>
            <a:endParaRPr sz="850">
              <a:latin typeface="Lucida Console"/>
              <a:cs typeface="Lucida Console"/>
            </a:endParaRPr>
          </a:p>
        </p:txBody>
      </p:sp>
      <p:sp>
        <p:nvSpPr>
          <p:cNvPr id="18" name="object 18"/>
          <p:cNvSpPr txBox="1"/>
          <p:nvPr/>
        </p:nvSpPr>
        <p:spPr>
          <a:xfrm>
            <a:off x="2976725" y="6667392"/>
            <a:ext cx="224472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"/var/named";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"/var/named/data/cache_dump.db";</a:t>
            </a:r>
            <a:endParaRPr sz="850">
              <a:latin typeface="Lucida Console"/>
              <a:cs typeface="Lucida Console"/>
            </a:endParaRPr>
          </a:p>
        </p:txBody>
      </p:sp>
      <p:sp>
        <p:nvSpPr>
          <p:cNvPr id="19" name="object 19"/>
          <p:cNvSpPr txBox="1"/>
          <p:nvPr/>
        </p:nvSpPr>
        <p:spPr>
          <a:xfrm>
            <a:off x="1881424" y="7010428"/>
            <a:ext cx="397764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statistics-file "/var/named/data/named_stats.txt"; </a:t>
            </a:r>
            <a:r>
              <a:rPr sz="850" spc="35" dirty="0">
                <a:solidFill>
                  <a:srgbClr val="333333"/>
                </a:solidFill>
                <a:latin typeface="Lucida Console"/>
                <a:cs typeface="Lucida Console"/>
              </a:rPr>
              <a:t> </a:t>
            </a:r>
            <a:r>
              <a:rPr sz="850" spc="30" dirty="0">
                <a:solidFill>
                  <a:srgbClr val="333333"/>
                </a:solidFill>
                <a:latin typeface="Lucida Console"/>
                <a:cs typeface="Lucida Console"/>
              </a:rPr>
              <a:t>memstatistics-file</a:t>
            </a:r>
            <a:r>
              <a:rPr sz="850" spc="20" dirty="0">
                <a:solidFill>
                  <a:srgbClr val="333333"/>
                </a:solidFill>
                <a:latin typeface="Lucida Console"/>
                <a:cs typeface="Lucida Console"/>
              </a:rPr>
              <a:t> </a:t>
            </a:r>
            <a:r>
              <a:rPr sz="850" spc="30" dirty="0">
                <a:solidFill>
                  <a:srgbClr val="333333"/>
                </a:solidFill>
                <a:latin typeface="Lucida Console"/>
                <a:cs typeface="Lucida Console"/>
              </a:rPr>
              <a:t>"/var/named/data/named_mem_stats.txt";</a:t>
            </a:r>
            <a:endParaRPr sz="850">
              <a:latin typeface="Lucida Console"/>
              <a:cs typeface="Lucida Console"/>
            </a:endParaRPr>
          </a:p>
        </p:txBody>
      </p:sp>
      <p:sp>
        <p:nvSpPr>
          <p:cNvPr id="20" name="object 20"/>
          <p:cNvSpPr txBox="1"/>
          <p:nvPr/>
        </p:nvSpPr>
        <p:spPr>
          <a:xfrm>
            <a:off x="1881424" y="7353465"/>
            <a:ext cx="995044" cy="5403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secroots-file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recursing-fil</a:t>
            </a:r>
            <a:r>
              <a:rPr sz="850" spc="15" dirty="0">
                <a:solidFill>
                  <a:srgbClr val="333333"/>
                </a:solidFill>
                <a:latin typeface="Lucida Console"/>
                <a:cs typeface="Lucida Console"/>
              </a:rPr>
              <a:t>e  </a:t>
            </a:r>
            <a:r>
              <a:rPr sz="850" spc="30" dirty="0">
                <a:solidFill>
                  <a:srgbClr val="333333"/>
                </a:solidFill>
                <a:latin typeface="Lucida Console"/>
                <a:cs typeface="Lucida Console"/>
              </a:rPr>
              <a:t>allow-query</a:t>
            </a:r>
            <a:endParaRPr sz="850">
              <a:latin typeface="Lucida Console"/>
              <a:cs typeface="Lucida Console"/>
            </a:endParaRPr>
          </a:p>
        </p:txBody>
      </p:sp>
      <p:sp>
        <p:nvSpPr>
          <p:cNvPr id="21" name="object 21"/>
          <p:cNvSpPr txBox="1"/>
          <p:nvPr/>
        </p:nvSpPr>
        <p:spPr>
          <a:xfrm>
            <a:off x="2981087" y="7353465"/>
            <a:ext cx="2390140" cy="540385"/>
          </a:xfrm>
          <a:prstGeom prst="rect">
            <a:avLst/>
          </a:prstGeom>
        </p:spPr>
        <p:txBody>
          <a:bodyPr vert="horz" wrap="square" lIns="0" tIns="11430" rIns="0" bIns="0" rtlCol="0">
            <a:spAutoFit/>
          </a:bodyPr>
          <a:lstStyle/>
          <a:p>
            <a:pPr marL="19050" marR="5080" indent="-2540">
              <a:lnSpc>
                <a:spcPct val="132400"/>
              </a:lnSpc>
              <a:spcBef>
                <a:spcPts val="90"/>
              </a:spcBef>
            </a:pPr>
            <a:r>
              <a:rPr sz="850" spc="30" dirty="0">
                <a:solidFill>
                  <a:srgbClr val="333333"/>
                </a:solidFill>
                <a:latin typeface="Lucida Console"/>
                <a:cs typeface="Lucida Console"/>
              </a:rPr>
              <a:t>"/var/named/data/named.secroots";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"/var/named/data/named.recursing";</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any;</a:t>
            </a:r>
            <a:r>
              <a:rPr sz="850"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p:txBody>
      </p:sp>
      <p:sp>
        <p:nvSpPr>
          <p:cNvPr id="22" name="object 22"/>
          <p:cNvSpPr txBox="1"/>
          <p:nvPr/>
        </p:nvSpPr>
        <p:spPr>
          <a:xfrm>
            <a:off x="1137536" y="6324354"/>
            <a:ext cx="162560" cy="1741170"/>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1</a:t>
            </a:r>
            <a:r>
              <a:rPr sz="850" spc="15" dirty="0">
                <a:solidFill>
                  <a:srgbClr val="333333"/>
                </a:solidFill>
                <a:latin typeface="Lucida Console"/>
                <a:cs typeface="Lucida Console"/>
              </a:rPr>
              <a:t>1</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1</a:t>
            </a:r>
            <a:r>
              <a:rPr sz="850" spc="15" dirty="0">
                <a:solidFill>
                  <a:srgbClr val="333333"/>
                </a:solidFill>
                <a:latin typeface="Lucida Console"/>
                <a:cs typeface="Lucida Console"/>
              </a:rPr>
              <a:t>2</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1</a:t>
            </a:r>
            <a:r>
              <a:rPr sz="850" spc="15" dirty="0">
                <a:solidFill>
                  <a:srgbClr val="333333"/>
                </a:solidFill>
                <a:latin typeface="Lucida Console"/>
                <a:cs typeface="Lucida Console"/>
              </a:rPr>
              <a:t>3</a:t>
            </a:r>
            <a:endParaRPr sz="850">
              <a:latin typeface="Lucida Console"/>
              <a:cs typeface="Lucida Console"/>
            </a:endParaRPr>
          </a:p>
          <a:p>
            <a:pPr marL="12700">
              <a:lnSpc>
                <a:spcPct val="100000"/>
              </a:lnSpc>
              <a:spcBef>
                <a:spcPts val="334"/>
              </a:spcBef>
            </a:pPr>
            <a:r>
              <a:rPr sz="850" spc="30" dirty="0">
                <a:solidFill>
                  <a:srgbClr val="333333"/>
                </a:solidFill>
                <a:latin typeface="Lucida Console"/>
                <a:cs typeface="Lucida Console"/>
              </a:rPr>
              <a:t>1</a:t>
            </a:r>
            <a:r>
              <a:rPr sz="850" spc="15" dirty="0">
                <a:solidFill>
                  <a:srgbClr val="333333"/>
                </a:solidFill>
                <a:latin typeface="Lucida Console"/>
                <a:cs typeface="Lucida Console"/>
              </a:rPr>
              <a:t>4</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1</a:t>
            </a:r>
            <a:r>
              <a:rPr sz="850" spc="15" dirty="0">
                <a:solidFill>
                  <a:srgbClr val="333333"/>
                </a:solidFill>
                <a:latin typeface="Lucida Console"/>
                <a:cs typeface="Lucida Console"/>
              </a:rPr>
              <a:t>5</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1</a:t>
            </a:r>
            <a:r>
              <a:rPr sz="850" spc="15" dirty="0">
                <a:solidFill>
                  <a:srgbClr val="333333"/>
                </a:solidFill>
                <a:latin typeface="Lucida Console"/>
                <a:cs typeface="Lucida Console"/>
              </a:rPr>
              <a:t>6</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1</a:t>
            </a:r>
            <a:r>
              <a:rPr sz="850" spc="15" dirty="0">
                <a:solidFill>
                  <a:srgbClr val="333333"/>
                </a:solidFill>
                <a:latin typeface="Lucida Console"/>
                <a:cs typeface="Lucida Console"/>
              </a:rPr>
              <a:t>7</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1</a:t>
            </a:r>
            <a:r>
              <a:rPr sz="850" spc="15" dirty="0">
                <a:solidFill>
                  <a:srgbClr val="333333"/>
                </a:solidFill>
                <a:latin typeface="Lucida Console"/>
                <a:cs typeface="Lucida Console"/>
              </a:rPr>
              <a:t>8</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1</a:t>
            </a:r>
            <a:r>
              <a:rPr sz="850" spc="15" dirty="0">
                <a:solidFill>
                  <a:srgbClr val="333333"/>
                </a:solidFill>
                <a:latin typeface="Lucida Console"/>
                <a:cs typeface="Lucida Console"/>
              </a:rPr>
              <a:t>9</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2</a:t>
            </a:r>
            <a:r>
              <a:rPr sz="850" spc="15" dirty="0">
                <a:solidFill>
                  <a:srgbClr val="333333"/>
                </a:solidFill>
                <a:latin typeface="Lucida Console"/>
                <a:cs typeface="Lucida Console"/>
              </a:rPr>
              <a:t>0</a:t>
            </a:r>
            <a:endParaRPr sz="850">
              <a:latin typeface="Lucida Console"/>
              <a:cs typeface="Lucida Console"/>
            </a:endParaRPr>
          </a:p>
        </p:txBody>
      </p:sp>
      <p:sp>
        <p:nvSpPr>
          <p:cNvPr id="23" name="object 23"/>
          <p:cNvSpPr txBox="1"/>
          <p:nvPr/>
        </p:nvSpPr>
        <p:spPr>
          <a:xfrm>
            <a:off x="946424" y="8039540"/>
            <a:ext cx="5608955" cy="1638300"/>
          </a:xfrm>
          <a:prstGeom prst="rect">
            <a:avLst/>
          </a:prstGeom>
        </p:spPr>
        <p:txBody>
          <a:bodyPr vert="horz" wrap="square" lIns="0" tIns="53340" rIns="0" bIns="0" rtlCol="0">
            <a:spAutoFit/>
          </a:bodyPr>
          <a:lstStyle/>
          <a:p>
            <a:pPr marL="203200">
              <a:lnSpc>
                <a:spcPct val="100000"/>
              </a:lnSpc>
              <a:spcBef>
                <a:spcPts val="420"/>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a:t>
            </a:r>
            <a:r>
              <a:rPr sz="850" spc="15" dirty="0">
                <a:solidFill>
                  <a:srgbClr val="333333"/>
                </a:solidFill>
                <a:latin typeface="Lucida Console"/>
                <a:cs typeface="Lucida Console"/>
              </a:rPr>
              <a:t>…</a:t>
            </a:r>
            <a:endParaRPr sz="850">
              <a:latin typeface="Lucida Console"/>
              <a:cs typeface="Lucida Console"/>
            </a:endParaRPr>
          </a:p>
          <a:p>
            <a:pPr marL="136525" marR="207200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cat </a:t>
            </a:r>
            <a:r>
              <a:rPr sz="850" spc="30" dirty="0">
                <a:solidFill>
                  <a:srgbClr val="333333"/>
                </a:solidFill>
                <a:latin typeface="Lucida Console"/>
                <a:cs typeface="Lucida Console"/>
              </a:rPr>
              <a:t>/etc/named.rfc1912.zones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zone </a:t>
            </a:r>
            <a:r>
              <a:rPr sz="850" spc="30" dirty="0">
                <a:solidFill>
                  <a:srgbClr val="333333"/>
                </a:solidFill>
                <a:latin typeface="Lucida Console"/>
                <a:cs typeface="Lucida Console"/>
              </a:rPr>
              <a:t>"linuxprobe.com"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674370">
              <a:lnSpc>
                <a:spcPct val="100000"/>
              </a:lnSpc>
              <a:spcBef>
                <a:spcPts val="330"/>
              </a:spcBef>
            </a:pPr>
            <a:r>
              <a:rPr sz="850" spc="25" dirty="0">
                <a:solidFill>
                  <a:srgbClr val="333333"/>
                </a:solidFill>
                <a:latin typeface="Lucida Console"/>
                <a:cs typeface="Lucida Console"/>
              </a:rPr>
              <a:t>type</a:t>
            </a:r>
            <a:r>
              <a:rPr sz="850" spc="-30" dirty="0">
                <a:solidFill>
                  <a:srgbClr val="333333"/>
                </a:solidFill>
                <a:latin typeface="Lucida Console"/>
                <a:cs typeface="Lucida Console"/>
              </a:rPr>
              <a:t> </a:t>
            </a:r>
            <a:r>
              <a:rPr sz="850" spc="30" dirty="0">
                <a:solidFill>
                  <a:srgbClr val="333333"/>
                </a:solidFill>
                <a:latin typeface="Lucida Console"/>
                <a:cs typeface="Lucida Console"/>
              </a:rPr>
              <a:t>master;</a:t>
            </a:r>
            <a:endParaRPr sz="850">
              <a:latin typeface="Lucida Console"/>
              <a:cs typeface="Lucida Console"/>
            </a:endParaRPr>
          </a:p>
          <a:p>
            <a:pPr marL="674370" marR="3056890">
              <a:lnSpc>
                <a:spcPct val="132400"/>
              </a:lnSpc>
            </a:pPr>
            <a:r>
              <a:rPr sz="850" spc="25" dirty="0">
                <a:solidFill>
                  <a:srgbClr val="333333"/>
                </a:solidFill>
                <a:latin typeface="Lucida Console"/>
                <a:cs typeface="Lucida Console"/>
              </a:rPr>
              <a:t>file </a:t>
            </a:r>
            <a:r>
              <a:rPr sz="850" spc="30" dirty="0">
                <a:solidFill>
                  <a:srgbClr val="333333"/>
                </a:solidFill>
                <a:latin typeface="Lucida Console"/>
                <a:cs typeface="Lucida Console"/>
              </a:rPr>
              <a:t>"linuxprobe.com.zone";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allow-update</a:t>
            </a:r>
            <a:r>
              <a:rPr sz="850" spc="15" dirty="0">
                <a:solidFill>
                  <a:srgbClr val="333333"/>
                </a:solidFill>
                <a:latin typeface="Lucida Console"/>
                <a:cs typeface="Lucida Console"/>
              </a:rPr>
              <a:t> </a:t>
            </a:r>
            <a:r>
              <a:rPr sz="850" spc="30" dirty="0">
                <a:solidFill>
                  <a:srgbClr val="333333"/>
                </a:solidFill>
                <a:latin typeface="Lucida Console"/>
                <a:cs typeface="Lucida Console"/>
              </a:rPr>
              <a:t>{none;};</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建议在复制正向解析模板文件时，对</a:t>
            </a:r>
            <a:r>
              <a:rPr sz="950" b="1" spc="35" dirty="0">
                <a:solidFill>
                  <a:srgbClr val="333333"/>
                </a:solidFill>
                <a:latin typeface="Trebuchet MS"/>
                <a:cs typeface="Trebuchet MS"/>
              </a:rPr>
              <a:t>cp</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追加</a:t>
            </a:r>
            <a:r>
              <a:rPr sz="950" b="1" spc="20" dirty="0">
                <a:solidFill>
                  <a:srgbClr val="333333"/>
                </a:solidFill>
                <a:latin typeface="Trebuchet MS"/>
                <a:cs typeface="Trebuchet MS"/>
              </a:rPr>
              <a:t>-a</a:t>
            </a:r>
            <a:r>
              <a:rPr sz="950" b="1" spc="25" dirty="0">
                <a:solidFill>
                  <a:srgbClr val="333333"/>
                </a:solidFill>
                <a:latin typeface="微软雅黑"/>
                <a:cs typeface="微软雅黑"/>
              </a:rPr>
              <a:t>参数，能够让新文件继承原文件的属性和权限信息：</a:t>
            </a:r>
            <a:endParaRPr sz="950">
              <a:latin typeface="微软雅黑"/>
              <a:cs typeface="微软雅黑"/>
            </a:endParaRPr>
          </a:p>
        </p:txBody>
      </p:sp>
      <p:sp>
        <p:nvSpPr>
          <p:cNvPr id="24" name="object 2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4"/>
              </a:rPr>
              <a:t>5/20</a:t>
            </a:r>
            <a:endParaRPr sz="800">
              <a:latin typeface="小哥哥网恋吗"/>
              <a:cs typeface="小哥哥网恋吗"/>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1187735"/>
          <a:ext cx="5655945" cy="3457575"/>
        </p:xfrm>
        <a:graphic>
          <a:graphicData uri="http://schemas.openxmlformats.org/drawingml/2006/table">
            <a:tbl>
              <a:tblPr firstRow="1" bandRow="1">
                <a:tableStyleId>{2D5ABB26-0587-4C30-8999-92F81FD0307C}</a:tableStyleId>
              </a:tblPr>
              <a:tblGrid>
                <a:gridCol w="753110">
                  <a:extLst>
                    <a:ext uri="{9D8B030D-6E8A-4147-A177-3AD203B41FA5}">
                      <a16:colId xmlns:a16="http://schemas.microsoft.com/office/drawing/2014/main" val="20000"/>
                    </a:ext>
                  </a:extLst>
                </a:gridCol>
                <a:gridCol w="791210">
                  <a:extLst>
                    <a:ext uri="{9D8B030D-6E8A-4147-A177-3AD203B41FA5}">
                      <a16:colId xmlns:a16="http://schemas.microsoft.com/office/drawing/2014/main" val="20001"/>
                    </a:ext>
                  </a:extLst>
                </a:gridCol>
                <a:gridCol w="1506220">
                  <a:extLst>
                    <a:ext uri="{9D8B030D-6E8A-4147-A177-3AD203B41FA5}">
                      <a16:colId xmlns:a16="http://schemas.microsoft.com/office/drawing/2014/main" val="20002"/>
                    </a:ext>
                  </a:extLst>
                </a:gridCol>
                <a:gridCol w="1506219">
                  <a:extLst>
                    <a:ext uri="{9D8B030D-6E8A-4147-A177-3AD203B41FA5}">
                      <a16:colId xmlns:a16="http://schemas.microsoft.com/office/drawing/2014/main" val="20003"/>
                    </a:ext>
                  </a:extLst>
                </a:gridCol>
                <a:gridCol w="1087120">
                  <a:extLst>
                    <a:ext uri="{9D8B030D-6E8A-4147-A177-3AD203B41FA5}">
                      <a16:colId xmlns:a16="http://schemas.microsoft.com/office/drawing/2014/main" val="20004"/>
                    </a:ext>
                  </a:extLst>
                </a:gridCol>
              </a:tblGrid>
              <a:tr h="314325">
                <a:tc>
                  <a:txBody>
                    <a:bodyPr/>
                    <a:lstStyle/>
                    <a:p>
                      <a:pPr marL="128270">
                        <a:lnSpc>
                          <a:spcPct val="100000"/>
                        </a:lnSpc>
                        <a:spcBef>
                          <a:spcPts val="660"/>
                        </a:spcBef>
                      </a:pPr>
                      <a:r>
                        <a:rPr sz="950" b="1" dirty="0">
                          <a:solidFill>
                            <a:srgbClr val="333333"/>
                          </a:solidFill>
                          <a:latin typeface="Trebuchet MS"/>
                          <a:cs typeface="Trebuchet MS"/>
                        </a:rPr>
                        <a:t>$TTL</a:t>
                      </a:r>
                      <a:r>
                        <a:rPr sz="950" b="1" spc="-35" dirty="0">
                          <a:solidFill>
                            <a:srgbClr val="333333"/>
                          </a:solidFill>
                          <a:latin typeface="Trebuchet MS"/>
                          <a:cs typeface="Trebuchet MS"/>
                        </a:rPr>
                        <a:t> </a:t>
                      </a:r>
                      <a:r>
                        <a:rPr sz="950" b="1" dirty="0">
                          <a:solidFill>
                            <a:srgbClr val="333333"/>
                          </a:solidFill>
                          <a:latin typeface="Trebuchet MS"/>
                          <a:cs typeface="Trebuchet MS"/>
                        </a:rPr>
                        <a:t>1D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Lucida Sans Unicode"/>
                          <a:cs typeface="Lucida Sans Unicode"/>
                        </a:rPr>
                        <a:t>@</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Lucida Sans Unicode"/>
                          <a:cs typeface="Lucida Sans Unicode"/>
                        </a:rPr>
                        <a:t>IN</a:t>
                      </a:r>
                      <a:r>
                        <a:rPr sz="950" spc="-50" dirty="0">
                          <a:solidFill>
                            <a:srgbClr val="333333"/>
                          </a:solidFill>
                          <a:latin typeface="Lucida Sans Unicode"/>
                          <a:cs typeface="Lucida Sans Unicode"/>
                        </a:rPr>
                        <a:t> </a:t>
                      </a:r>
                      <a:r>
                        <a:rPr sz="950" dirty="0">
                          <a:solidFill>
                            <a:srgbClr val="333333"/>
                          </a:solidFill>
                          <a:latin typeface="Lucida Sans Unicode"/>
                          <a:cs typeface="Lucida Sans Unicode"/>
                        </a:rPr>
                        <a:t>SOA</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5" dirty="0">
                          <a:solidFill>
                            <a:srgbClr val="333333"/>
                          </a:solidFill>
                          <a:latin typeface="Lucida Sans Unicode"/>
                          <a:cs typeface="Lucida Sans Unicode"/>
                        </a:rPr>
                        <a:t>linuxprobe.com.</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0" dirty="0">
                          <a:solidFill>
                            <a:srgbClr val="333333"/>
                          </a:solidFill>
                          <a:latin typeface="Lucida Sans Unicode"/>
                          <a:cs typeface="Lucida Sans Unicode"/>
                        </a:rPr>
                        <a:t>root.linuxprobe.com.</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7635">
                        <a:lnSpc>
                          <a:spcPct val="100000"/>
                        </a:lnSpc>
                        <a:spcBef>
                          <a:spcPts val="660"/>
                        </a:spcBef>
                      </a:pPr>
                      <a:r>
                        <a:rPr sz="950" dirty="0">
                          <a:solidFill>
                            <a:srgbClr val="333333"/>
                          </a:solidFill>
                          <a:latin typeface="Lucida Sans Unicode"/>
                          <a:cs typeface="Lucida Sans Unicode"/>
                        </a:rPr>
                        <a:t>(</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5" dirty="0">
                          <a:solidFill>
                            <a:srgbClr val="333333"/>
                          </a:solidFill>
                          <a:latin typeface="Lucida Sans Unicode"/>
                          <a:cs typeface="Lucida Sans Unicode"/>
                        </a:rPr>
                        <a:t>0;serial</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0" dirty="0">
                          <a:solidFill>
                            <a:srgbClr val="333333"/>
                          </a:solidFill>
                          <a:latin typeface="Lucida Sans Unicode"/>
                          <a:cs typeface="Lucida Sans Unicode"/>
                        </a:rPr>
                        <a:t>1D;refresh</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0" dirty="0">
                          <a:solidFill>
                            <a:srgbClr val="333333"/>
                          </a:solidFill>
                          <a:latin typeface="Lucida Sans Unicode"/>
                          <a:cs typeface="Lucida Sans Unicode"/>
                        </a:rPr>
                        <a:t>1H;retry</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0" dirty="0">
                          <a:solidFill>
                            <a:srgbClr val="333333"/>
                          </a:solidFill>
                          <a:latin typeface="Lucida Sans Unicode"/>
                          <a:cs typeface="Lucida Sans Unicode"/>
                        </a:rPr>
                        <a:t>1W;expire</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0" dirty="0">
                          <a:solidFill>
                            <a:srgbClr val="333333"/>
                          </a:solidFill>
                          <a:latin typeface="Lucida Sans Unicode"/>
                          <a:cs typeface="Lucida Sans Unicode"/>
                        </a:rPr>
                        <a:t>3H);minimum</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Lucida Sans Unicode"/>
                          <a:cs typeface="Lucida Sans Unicode"/>
                        </a:rPr>
                        <a:t>NS</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5" dirty="0">
                          <a:solidFill>
                            <a:srgbClr val="333333"/>
                          </a:solidFill>
                          <a:latin typeface="Lucida Sans Unicode"/>
                          <a:cs typeface="Lucida Sans Unicode"/>
                        </a:rPr>
                        <a:t>ns.linuxprobe.com.</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5" dirty="0">
                          <a:solidFill>
                            <a:srgbClr val="333333"/>
                          </a:solidFill>
                          <a:latin typeface="Lucida Sans Unicode"/>
                          <a:cs typeface="Lucida Sans Unicode"/>
                        </a:rPr>
                        <a:t>ns</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Lucida Sans Unicode"/>
                          <a:cs typeface="Lucida Sans Unicode"/>
                        </a:rPr>
                        <a:t>IN</a:t>
                      </a:r>
                      <a:r>
                        <a:rPr sz="950" spc="-50" dirty="0">
                          <a:solidFill>
                            <a:srgbClr val="333333"/>
                          </a:solidFill>
                          <a:latin typeface="Lucida Sans Unicode"/>
                          <a:cs typeface="Lucida Sans Unicode"/>
                        </a:rPr>
                        <a:t> </a:t>
                      </a:r>
                      <a:r>
                        <a:rPr sz="950" dirty="0">
                          <a:solidFill>
                            <a:srgbClr val="333333"/>
                          </a:solidFill>
                          <a:latin typeface="Lucida Sans Unicode"/>
                          <a:cs typeface="Lucida Sans Unicode"/>
                        </a:rPr>
                        <a:t>A</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45" dirty="0">
                          <a:solidFill>
                            <a:srgbClr val="333333"/>
                          </a:solidFill>
                          <a:latin typeface="Lucida Sans Unicode"/>
                          <a:cs typeface="Lucida Sans Unicode"/>
                        </a:rPr>
                        <a:t>192.168.10.10</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dirty="0">
                          <a:solidFill>
                            <a:srgbClr val="333333"/>
                          </a:solidFill>
                          <a:latin typeface="Lucida Sans Unicode"/>
                          <a:cs typeface="Lucida Sans Unicode"/>
                        </a:rPr>
                        <a:t>@</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Lucida Sans Unicode"/>
                          <a:cs typeface="Lucida Sans Unicode"/>
                        </a:rPr>
                        <a:t>IN</a:t>
                      </a:r>
                      <a:r>
                        <a:rPr sz="950" spc="-50" dirty="0">
                          <a:solidFill>
                            <a:srgbClr val="333333"/>
                          </a:solidFill>
                          <a:latin typeface="Lucida Sans Unicode"/>
                          <a:cs typeface="Lucida Sans Unicode"/>
                        </a:rPr>
                        <a:t> </a:t>
                      </a:r>
                      <a:r>
                        <a:rPr sz="950" dirty="0">
                          <a:solidFill>
                            <a:srgbClr val="333333"/>
                          </a:solidFill>
                          <a:latin typeface="Lucida Sans Unicode"/>
                          <a:cs typeface="Lucida Sans Unicode"/>
                        </a:rPr>
                        <a:t>MX</a:t>
                      </a:r>
                      <a:r>
                        <a:rPr sz="950" spc="-50" dirty="0">
                          <a:solidFill>
                            <a:srgbClr val="333333"/>
                          </a:solidFill>
                          <a:latin typeface="Lucida Sans Unicode"/>
                          <a:cs typeface="Lucida Sans Unicode"/>
                        </a:rPr>
                        <a:t> </a:t>
                      </a:r>
                      <a:r>
                        <a:rPr sz="950" dirty="0">
                          <a:solidFill>
                            <a:srgbClr val="333333"/>
                          </a:solidFill>
                          <a:latin typeface="Lucida Sans Unicode"/>
                          <a:cs typeface="Lucida Sans Unicode"/>
                        </a:rPr>
                        <a:t>10</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5" dirty="0">
                          <a:solidFill>
                            <a:srgbClr val="333333"/>
                          </a:solidFill>
                          <a:latin typeface="Lucida Sans Unicode"/>
                          <a:cs typeface="Lucida Sans Unicode"/>
                        </a:rPr>
                        <a:t>mail.linuxprobe.com.</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spc="-5" dirty="0">
                          <a:solidFill>
                            <a:srgbClr val="333333"/>
                          </a:solidFill>
                          <a:latin typeface="Lucida Sans Unicode"/>
                          <a:cs typeface="Lucida Sans Unicode"/>
                        </a:rPr>
                        <a:t>mail</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Lucida Sans Unicode"/>
                          <a:cs typeface="Lucida Sans Unicode"/>
                        </a:rPr>
                        <a:t>IN</a:t>
                      </a:r>
                      <a:r>
                        <a:rPr sz="950" spc="-50" dirty="0">
                          <a:solidFill>
                            <a:srgbClr val="333333"/>
                          </a:solidFill>
                          <a:latin typeface="Lucida Sans Unicode"/>
                          <a:cs typeface="Lucida Sans Unicode"/>
                        </a:rPr>
                        <a:t> </a:t>
                      </a:r>
                      <a:r>
                        <a:rPr sz="950" dirty="0">
                          <a:solidFill>
                            <a:srgbClr val="333333"/>
                          </a:solidFill>
                          <a:latin typeface="Lucida Sans Unicode"/>
                          <a:cs typeface="Lucida Sans Unicode"/>
                        </a:rPr>
                        <a:t>A</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45" dirty="0">
                          <a:solidFill>
                            <a:srgbClr val="333333"/>
                          </a:solidFill>
                          <a:latin typeface="Lucida Sans Unicode"/>
                          <a:cs typeface="Lucida Sans Unicode"/>
                        </a:rPr>
                        <a:t>192.168.10.10</a:t>
                      </a:r>
                      <a:endParaRPr sz="950">
                        <a:latin typeface="Lucida Sans Unicode"/>
                        <a:cs typeface="Lucida Sans Unicode"/>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bl>
          </a:graphicData>
        </a:graphic>
      </p:graphicFrame>
      <p:grpSp>
        <p:nvGrpSpPr>
          <p:cNvPr id="3" name="object 3"/>
          <p:cNvGrpSpPr/>
          <p:nvPr/>
        </p:nvGrpSpPr>
        <p:grpSpPr>
          <a:xfrm>
            <a:off x="959124" y="368216"/>
            <a:ext cx="5651500" cy="667385"/>
            <a:chOff x="959124" y="368216"/>
            <a:chExt cx="5651500" cy="667385"/>
          </a:xfrm>
        </p:grpSpPr>
        <p:sp>
          <p:nvSpPr>
            <p:cNvPr id="4" name="object 4"/>
            <p:cNvSpPr/>
            <p:nvPr/>
          </p:nvSpPr>
          <p:spPr>
            <a:xfrm>
              <a:off x="963889" y="372981"/>
              <a:ext cx="5641975" cy="657860"/>
            </a:xfrm>
            <a:custGeom>
              <a:avLst/>
              <a:gdLst/>
              <a:ahLst/>
              <a:cxnLst/>
              <a:rect l="l" t="t" r="r" b="b"/>
              <a:pathLst>
                <a:path w="5641975" h="657860">
                  <a:moveTo>
                    <a:pt x="5617597" y="657530"/>
                  </a:moveTo>
                  <a:lnTo>
                    <a:pt x="23823" y="657530"/>
                  </a:lnTo>
                  <a:lnTo>
                    <a:pt x="20659" y="657378"/>
                  </a:lnTo>
                  <a:lnTo>
                    <a:pt x="0" y="636680"/>
                  </a:lnTo>
                  <a:lnTo>
                    <a:pt x="0" y="633706"/>
                  </a:lnTo>
                  <a:lnTo>
                    <a:pt x="0" y="20545"/>
                  </a:lnTo>
                  <a:lnTo>
                    <a:pt x="20659" y="0"/>
                  </a:lnTo>
                  <a:lnTo>
                    <a:pt x="5620752" y="0"/>
                  </a:lnTo>
                  <a:lnTo>
                    <a:pt x="5641421" y="20545"/>
                  </a:lnTo>
                  <a:lnTo>
                    <a:pt x="5641421" y="636680"/>
                  </a:lnTo>
                  <a:lnTo>
                    <a:pt x="5620752" y="657378"/>
                  </a:lnTo>
                  <a:lnTo>
                    <a:pt x="5617597" y="657530"/>
                  </a:lnTo>
                  <a:close/>
                </a:path>
              </a:pathLst>
            </a:custGeom>
            <a:solidFill>
              <a:srgbClr val="F8F8F8"/>
            </a:solidFill>
          </p:spPr>
          <p:txBody>
            <a:bodyPr wrap="square" lIns="0" tIns="0" rIns="0" bIns="0" rtlCol="0"/>
            <a:lstStyle/>
            <a:p>
              <a:endParaRPr/>
            </a:p>
          </p:txBody>
        </p:sp>
        <p:sp>
          <p:nvSpPr>
            <p:cNvPr id="5" name="object 5"/>
            <p:cNvSpPr/>
            <p:nvPr/>
          </p:nvSpPr>
          <p:spPr>
            <a:xfrm>
              <a:off x="963889" y="372981"/>
              <a:ext cx="5641975" cy="657860"/>
            </a:xfrm>
            <a:custGeom>
              <a:avLst/>
              <a:gdLst/>
              <a:ahLst/>
              <a:cxnLst/>
              <a:rect l="l" t="t" r="r" b="b"/>
              <a:pathLst>
                <a:path w="5641975" h="657860">
                  <a:moveTo>
                    <a:pt x="0" y="63370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633706"/>
                  </a:lnTo>
                  <a:lnTo>
                    <a:pt x="5641421" y="636680"/>
                  </a:lnTo>
                  <a:lnTo>
                    <a:pt x="5640821" y="639662"/>
                  </a:lnTo>
                  <a:lnTo>
                    <a:pt x="5639610" y="642493"/>
                  </a:lnTo>
                  <a:lnTo>
                    <a:pt x="5638400" y="645323"/>
                  </a:lnTo>
                  <a:lnTo>
                    <a:pt x="5626717" y="655443"/>
                  </a:lnTo>
                  <a:lnTo>
                    <a:pt x="5623792" y="656787"/>
                  </a:lnTo>
                  <a:lnTo>
                    <a:pt x="5620752" y="657378"/>
                  </a:lnTo>
                  <a:lnTo>
                    <a:pt x="5617597" y="657530"/>
                  </a:lnTo>
                  <a:lnTo>
                    <a:pt x="23823" y="657530"/>
                  </a:lnTo>
                  <a:lnTo>
                    <a:pt x="20659" y="657378"/>
                  </a:lnTo>
                  <a:lnTo>
                    <a:pt x="17629" y="656787"/>
                  </a:lnTo>
                  <a:lnTo>
                    <a:pt x="14703" y="655443"/>
                  </a:lnTo>
                  <a:lnTo>
                    <a:pt x="11787" y="654252"/>
                  </a:lnTo>
                  <a:lnTo>
                    <a:pt x="1810" y="642493"/>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96"/>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5132930"/>
            <a:ext cx="5651500" cy="838835"/>
            <a:chOff x="959124" y="5132930"/>
            <a:chExt cx="5651500" cy="838835"/>
          </a:xfrm>
        </p:grpSpPr>
        <p:sp>
          <p:nvSpPr>
            <p:cNvPr id="8" name="object 8"/>
            <p:cNvSpPr/>
            <p:nvPr/>
          </p:nvSpPr>
          <p:spPr>
            <a:xfrm>
              <a:off x="963889" y="5137695"/>
              <a:ext cx="5641975" cy="829310"/>
            </a:xfrm>
            <a:custGeom>
              <a:avLst/>
              <a:gdLst/>
              <a:ahLst/>
              <a:cxnLst/>
              <a:rect l="l" t="t" r="r" b="b"/>
              <a:pathLst>
                <a:path w="5641975" h="829310">
                  <a:moveTo>
                    <a:pt x="5617597" y="829060"/>
                  </a:moveTo>
                  <a:lnTo>
                    <a:pt x="23823" y="829060"/>
                  </a:lnTo>
                  <a:lnTo>
                    <a:pt x="20659" y="828907"/>
                  </a:lnTo>
                  <a:lnTo>
                    <a:pt x="0" y="808209"/>
                  </a:lnTo>
                  <a:lnTo>
                    <a:pt x="0" y="805236"/>
                  </a:lnTo>
                  <a:lnTo>
                    <a:pt x="0" y="20545"/>
                  </a:lnTo>
                  <a:lnTo>
                    <a:pt x="20659" y="0"/>
                  </a:lnTo>
                  <a:lnTo>
                    <a:pt x="5620752" y="0"/>
                  </a:lnTo>
                  <a:lnTo>
                    <a:pt x="5641421" y="20545"/>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9" name="object 9"/>
            <p:cNvSpPr/>
            <p:nvPr/>
          </p:nvSpPr>
          <p:spPr>
            <a:xfrm>
              <a:off x="963889" y="5137695"/>
              <a:ext cx="5641975" cy="829310"/>
            </a:xfrm>
            <a:custGeom>
              <a:avLst/>
              <a:gdLst/>
              <a:ahLst/>
              <a:cxnLst/>
              <a:rect l="l" t="t" r="r" b="b"/>
              <a:pathLst>
                <a:path w="5641975" h="829310">
                  <a:moveTo>
                    <a:pt x="0" y="80523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805236"/>
                  </a:lnTo>
                  <a:lnTo>
                    <a:pt x="5641421" y="808209"/>
                  </a:lnTo>
                  <a:lnTo>
                    <a:pt x="5640821" y="811192"/>
                  </a:lnTo>
                  <a:lnTo>
                    <a:pt x="5639610" y="814165"/>
                  </a:lnTo>
                  <a:lnTo>
                    <a:pt x="5638400" y="817148"/>
                  </a:lnTo>
                  <a:lnTo>
                    <a:pt x="5617597" y="829060"/>
                  </a:lnTo>
                  <a:lnTo>
                    <a:pt x="23823" y="829060"/>
                  </a:lnTo>
                  <a:lnTo>
                    <a:pt x="1810" y="814165"/>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5218810"/>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5171486"/>
            <a:ext cx="5613400" cy="1504950"/>
          </a:xfrm>
          <a:prstGeom prst="rect">
            <a:avLst/>
          </a:prstGeom>
        </p:spPr>
        <p:txBody>
          <a:bodyPr vert="horz" wrap="square" lIns="0" tIns="11430" rIns="0" bIns="0" rtlCol="0">
            <a:spAutoFit/>
          </a:bodyPr>
          <a:lstStyle/>
          <a:p>
            <a:pPr marL="136525" marR="2425700">
              <a:lnSpc>
                <a:spcPct val="132400"/>
              </a:lnSpc>
              <a:spcBef>
                <a:spcPts val="90"/>
              </a:spcBef>
              <a:tabLst>
                <a:tab pos="2832100"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restart </a:t>
            </a:r>
            <a:r>
              <a:rPr sz="850" spc="25" dirty="0">
                <a:solidFill>
                  <a:srgbClr val="333333"/>
                </a:solidFill>
                <a:latin typeface="Lucida Console"/>
                <a:cs typeface="Lucida Console"/>
              </a:rPr>
              <a:t>named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a:t>
            </a:r>
            <a:r>
              <a:rPr sz="850" spc="15" dirty="0">
                <a:solidFill>
                  <a:srgbClr val="333333"/>
                </a:solidFill>
                <a:latin typeface="Lucida Console"/>
                <a:cs typeface="Lucida Console"/>
              </a:rPr>
              <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systemct</a:t>
            </a:r>
            <a:r>
              <a:rPr sz="850" spc="15" dirty="0">
                <a:solidFill>
                  <a:srgbClr val="333333"/>
                </a:solidFill>
                <a:latin typeface="Lucida Console"/>
                <a:cs typeface="Lucida Console"/>
              </a:rPr>
              <a:t>l</a:t>
            </a:r>
            <a:r>
              <a:rPr sz="850" spc="30" dirty="0">
                <a:solidFill>
                  <a:srgbClr val="333333"/>
                </a:solidFill>
                <a:latin typeface="Lucida Console"/>
                <a:cs typeface="Lucida Console"/>
              </a:rPr>
              <a:t> enabl</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name</a:t>
            </a:r>
            <a:r>
              <a:rPr sz="850" spc="15" dirty="0">
                <a:solidFill>
                  <a:srgbClr val="333333"/>
                </a:solidFill>
                <a:latin typeface="Lucida Console"/>
                <a:cs typeface="Lucida Console"/>
              </a:rPr>
              <a:t>d</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Created symlink</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/etc/systemd/system/multi-user.target.wants/named.service</a:t>
            </a:r>
            <a:r>
              <a:rPr sz="850" spc="35"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36525">
              <a:lnSpc>
                <a:spcPct val="100000"/>
              </a:lnSpc>
              <a:spcBef>
                <a:spcPts val="330"/>
              </a:spcBef>
            </a:pPr>
            <a:r>
              <a:rPr sz="850" spc="30" dirty="0">
                <a:solidFill>
                  <a:srgbClr val="333333"/>
                </a:solidFill>
                <a:latin typeface="Lucida Console"/>
                <a:cs typeface="Lucida Console"/>
              </a:rPr>
              <a:t>/usr/lib/systemd/system/named.service.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修改好配置文件后记得重启</a:t>
            </a:r>
            <a:r>
              <a:rPr sz="950" b="1" spc="55" dirty="0">
                <a:solidFill>
                  <a:srgbClr val="333333"/>
                </a:solidFill>
                <a:latin typeface="Trebuchet MS"/>
                <a:cs typeface="Trebuchet MS"/>
              </a:rPr>
              <a:t>bind</a:t>
            </a:r>
            <a:r>
              <a:rPr sz="950" b="1" spc="25" dirty="0">
                <a:solidFill>
                  <a:srgbClr val="333333"/>
                </a:solidFill>
                <a:latin typeface="微软雅黑"/>
                <a:cs typeface="微软雅黑"/>
              </a:rPr>
              <a:t>服务程序，这样电子邮件系统所对应的服务器主机名即为 </a:t>
            </a:r>
            <a:r>
              <a:rPr sz="950" b="1" spc="40" dirty="0">
                <a:solidFill>
                  <a:srgbClr val="333333"/>
                </a:solidFill>
                <a:latin typeface="Trebuchet MS"/>
                <a:cs typeface="Trebuchet MS"/>
              </a:rPr>
              <a:t>mail.linuxprobe.com</a:t>
            </a:r>
            <a:r>
              <a:rPr sz="950" b="1" spc="40" dirty="0">
                <a:solidFill>
                  <a:srgbClr val="333333"/>
                </a:solidFill>
                <a:latin typeface="微软雅黑"/>
                <a:cs typeface="微软雅黑"/>
                <a:hlinkClick r:id="rId2"/>
              </a:rPr>
              <a:t>，</a:t>
            </a:r>
            <a:r>
              <a:rPr sz="950" b="1" spc="25" dirty="0">
                <a:solidFill>
                  <a:srgbClr val="333333"/>
                </a:solidFill>
                <a:latin typeface="微软雅黑"/>
                <a:cs typeface="微软雅黑"/>
                <a:hlinkClick r:id="rId2"/>
              </a:rPr>
              <a:t>而邮件域为</a:t>
            </a:r>
            <a:r>
              <a:rPr sz="950" b="1" spc="50" dirty="0">
                <a:solidFill>
                  <a:srgbClr val="333333"/>
                </a:solidFill>
                <a:latin typeface="Trebuchet MS"/>
                <a:cs typeface="Trebuchet MS"/>
                <a:hlinkClick r:id="rId2"/>
              </a:rPr>
              <a:t>@linuxprobe.com</a:t>
            </a:r>
            <a:r>
              <a:rPr sz="950" b="1" spc="25" dirty="0">
                <a:solidFill>
                  <a:srgbClr val="333333"/>
                </a:solidFill>
                <a:latin typeface="微软雅黑"/>
                <a:cs typeface="微软雅黑"/>
              </a:rPr>
              <a:t>。把服务器的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地址修改成本地</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地址，如 图</a:t>
            </a:r>
            <a:r>
              <a:rPr sz="950" b="1" spc="-10" dirty="0">
                <a:solidFill>
                  <a:srgbClr val="333333"/>
                </a:solidFill>
                <a:latin typeface="Trebuchet MS"/>
                <a:cs typeface="Trebuchet MS"/>
              </a:rPr>
              <a:t>15-4</a:t>
            </a:r>
            <a:r>
              <a:rPr sz="950" b="1" spc="25" dirty="0">
                <a:solidFill>
                  <a:srgbClr val="333333"/>
                </a:solidFill>
                <a:latin typeface="微软雅黑"/>
                <a:cs typeface="微软雅黑"/>
              </a:rPr>
              <a:t>所示。</a:t>
            </a:r>
            <a:endParaRPr sz="950">
              <a:latin typeface="微软雅黑"/>
              <a:cs typeface="微软雅黑"/>
            </a:endParaRPr>
          </a:p>
        </p:txBody>
      </p:sp>
      <p:sp>
        <p:nvSpPr>
          <p:cNvPr id="14" name="object 14"/>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245</a:t>
            </a:fld>
            <a:endParaRPr sz="800">
              <a:latin typeface="小哥哥网恋吗"/>
              <a:cs typeface="小哥哥网恋吗"/>
            </a:endParaRPr>
          </a:p>
        </p:txBody>
      </p:sp>
      <p:sp>
        <p:nvSpPr>
          <p:cNvPr id="12" name="object 12"/>
          <p:cNvSpPr txBox="1"/>
          <p:nvPr/>
        </p:nvSpPr>
        <p:spPr>
          <a:xfrm>
            <a:off x="1070306" y="406772"/>
            <a:ext cx="3834765"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20" dirty="0">
                <a:solidFill>
                  <a:srgbClr val="333333"/>
                </a:solidFill>
                <a:latin typeface="Lucida Console"/>
                <a:cs typeface="Lucida Console"/>
              </a:rPr>
              <a:t>cp</a:t>
            </a:r>
            <a:r>
              <a:rPr sz="850" spc="30" dirty="0">
                <a:solidFill>
                  <a:srgbClr val="333333"/>
                </a:solidFill>
                <a:latin typeface="Lucida Console"/>
                <a:cs typeface="Lucida Console"/>
              </a:rPr>
              <a:t> </a:t>
            </a:r>
            <a:r>
              <a:rPr sz="850" spc="20" dirty="0">
                <a:solidFill>
                  <a:srgbClr val="333333"/>
                </a:solidFill>
                <a:latin typeface="Lucida Console"/>
                <a:cs typeface="Lucida Console"/>
              </a:rPr>
              <a:t>-a</a:t>
            </a:r>
            <a:r>
              <a:rPr sz="850" spc="25" dirty="0">
                <a:solidFill>
                  <a:srgbClr val="333333"/>
                </a:solidFill>
                <a:latin typeface="Lucida Console"/>
                <a:cs typeface="Lucida Console"/>
              </a:rPr>
              <a:t> </a:t>
            </a:r>
            <a:r>
              <a:rPr sz="850" spc="30" dirty="0">
                <a:solidFill>
                  <a:srgbClr val="333333"/>
                </a:solidFill>
                <a:latin typeface="Lucida Console"/>
                <a:cs typeface="Lucida Console"/>
              </a:rPr>
              <a:t>/var/named/named.localhost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/var/named/linuxprobe.com.zone</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cat </a:t>
            </a:r>
            <a:r>
              <a:rPr sz="850" spc="30" dirty="0">
                <a:solidFill>
                  <a:srgbClr val="333333"/>
                </a:solidFill>
                <a:latin typeface="Lucida Console"/>
                <a:cs typeface="Lucida Console"/>
              </a:rPr>
              <a:t>/var/named/linuxprobe.com.zone</a:t>
            </a:r>
            <a:endParaRPr sz="850">
              <a:latin typeface="Lucida Console"/>
              <a:cs typeface="Lucida Console"/>
            </a:endParaRPr>
          </a:p>
        </p:txBody>
      </p:sp>
      <p:sp>
        <p:nvSpPr>
          <p:cNvPr id="13" name="object 1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4040415"/>
          </a:xfrm>
          <a:prstGeom prst="rect">
            <a:avLst/>
          </a:prstGeom>
        </p:spPr>
      </p:pic>
      <p:grpSp>
        <p:nvGrpSpPr>
          <p:cNvPr id="3" name="object 3"/>
          <p:cNvGrpSpPr/>
          <p:nvPr/>
        </p:nvGrpSpPr>
        <p:grpSpPr>
          <a:xfrm>
            <a:off x="959124" y="5132989"/>
            <a:ext cx="5651500" cy="667385"/>
            <a:chOff x="959124" y="5132989"/>
            <a:chExt cx="5651500" cy="667385"/>
          </a:xfrm>
        </p:grpSpPr>
        <p:sp>
          <p:nvSpPr>
            <p:cNvPr id="4" name="object 4"/>
            <p:cNvSpPr/>
            <p:nvPr/>
          </p:nvSpPr>
          <p:spPr>
            <a:xfrm>
              <a:off x="963889" y="5137754"/>
              <a:ext cx="5641975" cy="657860"/>
            </a:xfrm>
            <a:custGeom>
              <a:avLst/>
              <a:gdLst/>
              <a:ahLst/>
              <a:cxnLst/>
              <a:rect l="l" t="t" r="r" b="b"/>
              <a:pathLst>
                <a:path w="5641975" h="657860">
                  <a:moveTo>
                    <a:pt x="5617597" y="657530"/>
                  </a:moveTo>
                  <a:lnTo>
                    <a:pt x="23823" y="657530"/>
                  </a:lnTo>
                  <a:lnTo>
                    <a:pt x="20659" y="657378"/>
                  </a:lnTo>
                  <a:lnTo>
                    <a:pt x="0" y="636537"/>
                  </a:lnTo>
                  <a:lnTo>
                    <a:pt x="0" y="633706"/>
                  </a:lnTo>
                  <a:lnTo>
                    <a:pt x="0" y="20545"/>
                  </a:lnTo>
                  <a:lnTo>
                    <a:pt x="20659" y="0"/>
                  </a:lnTo>
                  <a:lnTo>
                    <a:pt x="5620752" y="0"/>
                  </a:lnTo>
                  <a:lnTo>
                    <a:pt x="5641421" y="20545"/>
                  </a:lnTo>
                  <a:lnTo>
                    <a:pt x="5641421" y="636537"/>
                  </a:lnTo>
                  <a:lnTo>
                    <a:pt x="5620752" y="657378"/>
                  </a:lnTo>
                  <a:lnTo>
                    <a:pt x="5617597" y="657530"/>
                  </a:lnTo>
                  <a:close/>
                </a:path>
              </a:pathLst>
            </a:custGeom>
            <a:solidFill>
              <a:srgbClr val="F8F8F8"/>
            </a:solidFill>
          </p:spPr>
          <p:txBody>
            <a:bodyPr wrap="square" lIns="0" tIns="0" rIns="0" bIns="0" rtlCol="0"/>
            <a:lstStyle/>
            <a:p>
              <a:endParaRPr/>
            </a:p>
          </p:txBody>
        </p:sp>
        <p:sp>
          <p:nvSpPr>
            <p:cNvPr id="5" name="object 5"/>
            <p:cNvSpPr/>
            <p:nvPr/>
          </p:nvSpPr>
          <p:spPr>
            <a:xfrm>
              <a:off x="963889" y="5137754"/>
              <a:ext cx="5641975" cy="657860"/>
            </a:xfrm>
            <a:custGeom>
              <a:avLst/>
              <a:gdLst/>
              <a:ahLst/>
              <a:cxnLst/>
              <a:rect l="l" t="t" r="r" b="b"/>
              <a:pathLst>
                <a:path w="5641975" h="657860">
                  <a:moveTo>
                    <a:pt x="0" y="63370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633706"/>
                  </a:lnTo>
                  <a:lnTo>
                    <a:pt x="5641421" y="636537"/>
                  </a:lnTo>
                  <a:lnTo>
                    <a:pt x="5640821" y="639510"/>
                  </a:lnTo>
                  <a:lnTo>
                    <a:pt x="5617597" y="657530"/>
                  </a:lnTo>
                  <a:lnTo>
                    <a:pt x="23823" y="657530"/>
                  </a:lnTo>
                  <a:lnTo>
                    <a:pt x="0" y="636537"/>
                  </a:lnTo>
                  <a:lnTo>
                    <a:pt x="0" y="63370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5218870"/>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6276521"/>
            <a:ext cx="5651500" cy="2553970"/>
            <a:chOff x="959124" y="6276521"/>
            <a:chExt cx="5651500" cy="2553970"/>
          </a:xfrm>
        </p:grpSpPr>
        <p:sp>
          <p:nvSpPr>
            <p:cNvPr id="8" name="object 8"/>
            <p:cNvSpPr/>
            <p:nvPr/>
          </p:nvSpPr>
          <p:spPr>
            <a:xfrm>
              <a:off x="963889" y="6281285"/>
              <a:ext cx="5641975" cy="2544445"/>
            </a:xfrm>
            <a:custGeom>
              <a:avLst/>
              <a:gdLst/>
              <a:ahLst/>
              <a:cxnLst/>
              <a:rect l="l" t="t" r="r" b="b"/>
              <a:pathLst>
                <a:path w="5641975" h="2544445">
                  <a:moveTo>
                    <a:pt x="5617597" y="2544357"/>
                  </a:moveTo>
                  <a:lnTo>
                    <a:pt x="23823" y="2544357"/>
                  </a:lnTo>
                  <a:lnTo>
                    <a:pt x="20659" y="2544204"/>
                  </a:lnTo>
                  <a:lnTo>
                    <a:pt x="0" y="2523506"/>
                  </a:lnTo>
                  <a:lnTo>
                    <a:pt x="0" y="2520533"/>
                  </a:lnTo>
                  <a:lnTo>
                    <a:pt x="0" y="20402"/>
                  </a:lnTo>
                  <a:lnTo>
                    <a:pt x="20659" y="0"/>
                  </a:lnTo>
                  <a:lnTo>
                    <a:pt x="5620752" y="0"/>
                  </a:lnTo>
                  <a:lnTo>
                    <a:pt x="5641421" y="20402"/>
                  </a:lnTo>
                  <a:lnTo>
                    <a:pt x="5641421" y="2523506"/>
                  </a:lnTo>
                  <a:lnTo>
                    <a:pt x="5620752" y="2544204"/>
                  </a:lnTo>
                  <a:lnTo>
                    <a:pt x="5617597" y="2544357"/>
                  </a:lnTo>
                  <a:close/>
                </a:path>
              </a:pathLst>
            </a:custGeom>
            <a:solidFill>
              <a:srgbClr val="F8F8F8"/>
            </a:solidFill>
          </p:spPr>
          <p:txBody>
            <a:bodyPr wrap="square" lIns="0" tIns="0" rIns="0" bIns="0" rtlCol="0"/>
            <a:lstStyle/>
            <a:p>
              <a:endParaRPr/>
            </a:p>
          </p:txBody>
        </p:sp>
        <p:sp>
          <p:nvSpPr>
            <p:cNvPr id="9" name="object 9"/>
            <p:cNvSpPr/>
            <p:nvPr/>
          </p:nvSpPr>
          <p:spPr>
            <a:xfrm>
              <a:off x="963889" y="6281285"/>
              <a:ext cx="5641975" cy="2544445"/>
            </a:xfrm>
            <a:custGeom>
              <a:avLst/>
              <a:gdLst/>
              <a:ahLst/>
              <a:cxnLst/>
              <a:rect l="l" t="t" r="r" b="b"/>
              <a:pathLst>
                <a:path w="5641975" h="2544445">
                  <a:moveTo>
                    <a:pt x="0" y="2520533"/>
                  </a:moveTo>
                  <a:lnTo>
                    <a:pt x="0" y="23823"/>
                  </a:lnTo>
                  <a:lnTo>
                    <a:pt x="0" y="20402"/>
                  </a:lnTo>
                  <a:lnTo>
                    <a:pt x="600" y="17276"/>
                  </a:lnTo>
                  <a:lnTo>
                    <a:pt x="20659" y="0"/>
                  </a:lnTo>
                  <a:lnTo>
                    <a:pt x="23823" y="0"/>
                  </a:lnTo>
                  <a:lnTo>
                    <a:pt x="5617597" y="0"/>
                  </a:lnTo>
                  <a:lnTo>
                    <a:pt x="5620752" y="0"/>
                  </a:lnTo>
                  <a:lnTo>
                    <a:pt x="5623792" y="447"/>
                  </a:lnTo>
                  <a:lnTo>
                    <a:pt x="5641421" y="20402"/>
                  </a:lnTo>
                  <a:lnTo>
                    <a:pt x="5641421" y="23823"/>
                  </a:lnTo>
                  <a:lnTo>
                    <a:pt x="5641421" y="2520533"/>
                  </a:lnTo>
                  <a:lnTo>
                    <a:pt x="5641421" y="2523506"/>
                  </a:lnTo>
                  <a:lnTo>
                    <a:pt x="5640821" y="2526489"/>
                  </a:lnTo>
                  <a:lnTo>
                    <a:pt x="5639610" y="2529319"/>
                  </a:lnTo>
                  <a:lnTo>
                    <a:pt x="5638400" y="2532150"/>
                  </a:lnTo>
                  <a:lnTo>
                    <a:pt x="5626717" y="2542270"/>
                  </a:lnTo>
                  <a:lnTo>
                    <a:pt x="5623792" y="2543614"/>
                  </a:lnTo>
                  <a:lnTo>
                    <a:pt x="5620752" y="2544204"/>
                  </a:lnTo>
                  <a:lnTo>
                    <a:pt x="5617597" y="2544357"/>
                  </a:lnTo>
                  <a:lnTo>
                    <a:pt x="23823" y="2544357"/>
                  </a:lnTo>
                  <a:lnTo>
                    <a:pt x="20659" y="2544204"/>
                  </a:lnTo>
                  <a:lnTo>
                    <a:pt x="17629" y="2543614"/>
                  </a:lnTo>
                  <a:lnTo>
                    <a:pt x="14703" y="2542270"/>
                  </a:lnTo>
                  <a:lnTo>
                    <a:pt x="11787" y="2541079"/>
                  </a:lnTo>
                  <a:lnTo>
                    <a:pt x="0" y="2523506"/>
                  </a:lnTo>
                  <a:lnTo>
                    <a:pt x="0" y="2520533"/>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6362401"/>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4519998"/>
            <a:ext cx="4853940" cy="462470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15-4</a:t>
            </a:r>
            <a:r>
              <a:rPr sz="950" b="1" spc="-35" dirty="0">
                <a:solidFill>
                  <a:srgbClr val="333333"/>
                </a:solidFill>
                <a:latin typeface="Trebuchet MS"/>
                <a:cs typeface="Trebuchet MS"/>
              </a:rPr>
              <a:t> </a:t>
            </a:r>
            <a:r>
              <a:rPr sz="950" b="1" spc="25" dirty="0">
                <a:solidFill>
                  <a:srgbClr val="333333"/>
                </a:solidFill>
                <a:latin typeface="微软雅黑"/>
                <a:cs typeface="微软雅黑"/>
              </a:rPr>
              <a:t>配置服务器的</a:t>
            </a:r>
            <a:r>
              <a:rPr sz="950" b="1" spc="105" dirty="0">
                <a:solidFill>
                  <a:srgbClr val="333333"/>
                </a:solidFill>
                <a:latin typeface="Trebuchet MS"/>
                <a:cs typeface="Trebuchet MS"/>
              </a:rPr>
              <a:t>DNS</a:t>
            </a:r>
            <a:r>
              <a:rPr sz="950" b="1" spc="25" dirty="0">
                <a:solidFill>
                  <a:srgbClr val="333333"/>
                </a:solidFill>
                <a:latin typeface="微软雅黑"/>
                <a:cs typeface="微软雅黑"/>
              </a:rPr>
              <a:t>地址</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让新配置的网卡参数立即生效：</a:t>
            </a:r>
            <a:endParaRPr sz="950">
              <a:latin typeface="微软雅黑"/>
              <a:cs typeface="微软雅黑"/>
            </a:endParaRPr>
          </a:p>
          <a:p>
            <a:pPr>
              <a:lnSpc>
                <a:spcPct val="100000"/>
              </a:lnSpc>
              <a:spcBef>
                <a:spcPts val="45"/>
              </a:spcBef>
            </a:pPr>
            <a:endParaRPr sz="900">
              <a:latin typeface="微软雅黑"/>
              <a:cs typeface="微软雅黑"/>
            </a:endParaRPr>
          </a:p>
          <a:p>
            <a:pPr marL="136525" marR="104394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nmcli</a:t>
            </a:r>
            <a:r>
              <a:rPr sz="850" spc="30" dirty="0">
                <a:solidFill>
                  <a:srgbClr val="333333"/>
                </a:solidFill>
                <a:latin typeface="Lucida Console"/>
                <a:cs typeface="Lucida Console"/>
              </a:rPr>
              <a:t> connection </a:t>
            </a:r>
            <a:r>
              <a:rPr sz="850" spc="20" dirty="0">
                <a:solidFill>
                  <a:srgbClr val="333333"/>
                </a:solidFill>
                <a:latin typeface="Lucida Console"/>
                <a:cs typeface="Lucida Console"/>
              </a:rPr>
              <a:t>up</a:t>
            </a:r>
            <a:r>
              <a:rPr sz="850" spc="30" dirty="0">
                <a:solidFill>
                  <a:srgbClr val="333333"/>
                </a:solidFill>
                <a:latin typeface="Lucida Console"/>
                <a:cs typeface="Lucida Console"/>
              </a:rPr>
              <a:t> </a:t>
            </a:r>
            <a:r>
              <a:rPr sz="850" spc="25" dirty="0">
                <a:solidFill>
                  <a:srgbClr val="333333"/>
                </a:solidFill>
                <a:latin typeface="Lucida Console"/>
                <a:cs typeface="Lucida Console"/>
              </a:rPr>
              <a:t>ens160 </a:t>
            </a:r>
            <a:r>
              <a:rPr sz="850" spc="30" dirty="0">
                <a:solidFill>
                  <a:srgbClr val="333333"/>
                </a:solidFill>
                <a:latin typeface="Lucida Console"/>
                <a:cs typeface="Lucida Console"/>
              </a:rPr>
              <a:t> Connection successfully activated </a:t>
            </a:r>
            <a:r>
              <a:rPr sz="850" spc="25" dirty="0">
                <a:solidFill>
                  <a:srgbClr val="333333"/>
                </a:solidFill>
                <a:latin typeface="Lucida Console"/>
                <a:cs typeface="Lucida Console"/>
              </a:rPr>
              <a:t>(D-Bus</a:t>
            </a:r>
            <a:r>
              <a:rPr sz="850" spc="30" dirty="0">
                <a:solidFill>
                  <a:srgbClr val="333333"/>
                </a:solidFill>
                <a:latin typeface="Lucida Console"/>
                <a:cs typeface="Lucida Console"/>
              </a:rPr>
              <a:t> </a:t>
            </a:r>
            <a:r>
              <a:rPr sz="850" spc="25" dirty="0">
                <a:solidFill>
                  <a:srgbClr val="333333"/>
                </a:solidFill>
                <a:latin typeface="Lucida Console"/>
                <a:cs typeface="Lucida Console"/>
              </a:rPr>
              <a:t>active</a:t>
            </a:r>
            <a:r>
              <a:rPr sz="850" spc="30" dirty="0">
                <a:solidFill>
                  <a:srgbClr val="333333"/>
                </a:solidFill>
                <a:latin typeface="Lucida Console"/>
                <a:cs typeface="Lucida Console"/>
              </a:rPr>
              <a:t> </a:t>
            </a:r>
            <a:r>
              <a:rPr sz="850" spc="25" dirty="0">
                <a:solidFill>
                  <a:srgbClr val="333333"/>
                </a:solidFill>
                <a:latin typeface="Lucida Console"/>
                <a:cs typeface="Lucida Console"/>
              </a:rPr>
              <a:t>path:</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/org/freedesktop/NetworkManager/ActiveConnection/4)</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最后，能够用</a:t>
            </a:r>
            <a:r>
              <a:rPr sz="950" b="1" spc="55" dirty="0">
                <a:solidFill>
                  <a:srgbClr val="333333"/>
                </a:solidFill>
                <a:latin typeface="Trebuchet MS"/>
                <a:cs typeface="Trebuchet MS"/>
              </a:rPr>
              <a:t>ping</a:t>
            </a:r>
            <a:r>
              <a:rPr sz="950" b="1" spc="25" dirty="0">
                <a:solidFill>
                  <a:srgbClr val="333333"/>
                </a:solidFill>
                <a:latin typeface="微软雅黑"/>
                <a:cs typeface="微软雅黑"/>
              </a:rPr>
              <a:t>命令获得主机名所对应的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地址，证明上述操作全部正确：</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tabLst>
                <a:tab pos="2344420"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ping</a:t>
            </a:r>
            <a:r>
              <a:rPr sz="850" spc="40" dirty="0">
                <a:solidFill>
                  <a:srgbClr val="333333"/>
                </a:solidFill>
                <a:latin typeface="Lucida Console"/>
                <a:cs typeface="Lucida Console"/>
              </a:rPr>
              <a:t> </a:t>
            </a:r>
            <a:r>
              <a:rPr sz="850" spc="20" dirty="0">
                <a:solidFill>
                  <a:srgbClr val="333333"/>
                </a:solidFill>
                <a:latin typeface="Lucida Console"/>
                <a:cs typeface="Lucida Console"/>
              </a:rPr>
              <a:t>-c</a:t>
            </a:r>
            <a:r>
              <a:rPr sz="850" spc="40" dirty="0">
                <a:solidFill>
                  <a:srgbClr val="333333"/>
                </a:solidFill>
                <a:latin typeface="Lucida Console"/>
                <a:cs typeface="Lucida Console"/>
              </a:rPr>
              <a:t> </a:t>
            </a:r>
            <a:r>
              <a:rPr sz="850" spc="15" dirty="0">
                <a:solidFill>
                  <a:srgbClr val="333333"/>
                </a:solidFill>
                <a:latin typeface="Lucida Console"/>
                <a:cs typeface="Lucida Console"/>
              </a:rPr>
              <a:t>4	</a:t>
            </a:r>
            <a:r>
              <a:rPr sz="850" spc="30" dirty="0">
                <a:solidFill>
                  <a:srgbClr val="333333"/>
                </a:solidFill>
                <a:latin typeface="Lucida Console"/>
                <a:cs typeface="Lucida Console"/>
              </a:rPr>
              <a:t>mail.linuxprobe.com</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PING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mail.linuxprobe.com</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35" dirty="0">
                <a:solidFill>
                  <a:srgbClr val="333333"/>
                </a:solidFill>
                <a:latin typeface="Lucida Console"/>
                <a:cs typeface="Lucida Console"/>
              </a:rPr>
              <a:t> </a:t>
            </a:r>
            <a:r>
              <a:rPr sz="850" spc="25" dirty="0">
                <a:solidFill>
                  <a:srgbClr val="333333"/>
                </a:solidFill>
                <a:latin typeface="Lucida Console"/>
                <a:cs typeface="Lucida Console"/>
              </a:rPr>
              <a:t>56(84)</a:t>
            </a:r>
            <a:r>
              <a:rPr sz="850" spc="35"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40" dirty="0">
                <a:solidFill>
                  <a:srgbClr val="333333"/>
                </a:solidFill>
                <a:latin typeface="Lucida Console"/>
                <a:cs typeface="Lucida Console"/>
              </a:rPr>
              <a:t> </a:t>
            </a:r>
            <a:r>
              <a:rPr sz="850" spc="25" dirty="0">
                <a:solidFill>
                  <a:srgbClr val="333333"/>
                </a:solidFill>
                <a:latin typeface="Lucida Console"/>
                <a:cs typeface="Lucida Console"/>
              </a:rPr>
              <a:t>data.</a:t>
            </a:r>
            <a:endParaRPr sz="850">
              <a:latin typeface="Lucida Console"/>
              <a:cs typeface="Lucida Console"/>
            </a:endParaRPr>
          </a:p>
          <a:p>
            <a:pPr marL="136525" marR="5080">
              <a:lnSpc>
                <a:spcPct val="132400"/>
              </a:lnSpc>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mail.linuxprobe.com</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icmp_seq=1</a:t>
            </a:r>
            <a:r>
              <a:rPr sz="850" spc="35" dirty="0">
                <a:solidFill>
                  <a:srgbClr val="333333"/>
                </a:solidFill>
                <a:latin typeface="Lucida Console"/>
                <a:cs typeface="Lucida Console"/>
              </a:rPr>
              <a:t> </a:t>
            </a:r>
            <a:r>
              <a:rPr sz="850" spc="25" dirty="0">
                <a:solidFill>
                  <a:srgbClr val="333333"/>
                </a:solidFill>
                <a:latin typeface="Lucida Console"/>
                <a:cs typeface="Lucida Console"/>
              </a:rPr>
              <a:t>ttl=64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time=0.040</a:t>
            </a:r>
            <a:r>
              <a:rPr sz="850" spc="25"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marL="136525" marR="5080">
              <a:lnSpc>
                <a:spcPct val="132400"/>
              </a:lnSpc>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mail.linuxprobe.com</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icmp_seq=2</a:t>
            </a:r>
            <a:r>
              <a:rPr sz="850" spc="35" dirty="0">
                <a:solidFill>
                  <a:srgbClr val="333333"/>
                </a:solidFill>
                <a:latin typeface="Lucida Console"/>
                <a:cs typeface="Lucida Console"/>
              </a:rPr>
              <a:t> </a:t>
            </a:r>
            <a:r>
              <a:rPr sz="850" spc="25" dirty="0">
                <a:solidFill>
                  <a:srgbClr val="333333"/>
                </a:solidFill>
                <a:latin typeface="Lucida Console"/>
                <a:cs typeface="Lucida Console"/>
              </a:rPr>
              <a:t>ttl=64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time=0.057</a:t>
            </a:r>
            <a:r>
              <a:rPr sz="850" spc="25"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marL="136525" marR="5080">
              <a:lnSpc>
                <a:spcPct val="132400"/>
              </a:lnSpc>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mail.linuxprobe.com</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icmp_seq=3</a:t>
            </a:r>
            <a:r>
              <a:rPr sz="850" spc="35" dirty="0">
                <a:solidFill>
                  <a:srgbClr val="333333"/>
                </a:solidFill>
                <a:latin typeface="Lucida Console"/>
                <a:cs typeface="Lucida Console"/>
              </a:rPr>
              <a:t> </a:t>
            </a:r>
            <a:r>
              <a:rPr sz="850" spc="25" dirty="0">
                <a:solidFill>
                  <a:srgbClr val="333333"/>
                </a:solidFill>
                <a:latin typeface="Lucida Console"/>
                <a:cs typeface="Lucida Console"/>
              </a:rPr>
              <a:t>ttl=64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time=0.037</a:t>
            </a:r>
            <a:r>
              <a:rPr sz="850" spc="25"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marL="136525" marR="5080">
              <a:lnSpc>
                <a:spcPct val="132400"/>
              </a:lnSpc>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mail.linuxprobe.com</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icmp_seq=4</a:t>
            </a:r>
            <a:r>
              <a:rPr sz="850" spc="35" dirty="0">
                <a:solidFill>
                  <a:srgbClr val="333333"/>
                </a:solidFill>
                <a:latin typeface="Lucida Console"/>
                <a:cs typeface="Lucida Console"/>
              </a:rPr>
              <a:t> </a:t>
            </a:r>
            <a:r>
              <a:rPr sz="850" spc="25" dirty="0">
                <a:solidFill>
                  <a:srgbClr val="333333"/>
                </a:solidFill>
                <a:latin typeface="Lucida Console"/>
                <a:cs typeface="Lucida Console"/>
              </a:rPr>
              <a:t>ttl=64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time=0.052</a:t>
            </a:r>
            <a:r>
              <a:rPr sz="850" spc="25"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mail.linuxprobe.com</a:t>
            </a:r>
            <a:r>
              <a:rPr sz="850" spc="20" dirty="0">
                <a:solidFill>
                  <a:srgbClr val="333333"/>
                </a:solidFill>
                <a:latin typeface="Lucida Console"/>
                <a:cs typeface="Lucida Console"/>
              </a:rPr>
              <a:t> </a:t>
            </a:r>
            <a:r>
              <a:rPr sz="850" spc="25" dirty="0">
                <a:solidFill>
                  <a:srgbClr val="333333"/>
                </a:solidFill>
                <a:latin typeface="Lucida Console"/>
                <a:cs typeface="Lucida Console"/>
              </a:rPr>
              <a:t>ping</a:t>
            </a:r>
            <a:r>
              <a:rPr sz="850" spc="20" dirty="0">
                <a:solidFill>
                  <a:srgbClr val="333333"/>
                </a:solidFill>
                <a:latin typeface="Lucida Console"/>
                <a:cs typeface="Lucida Console"/>
              </a:rPr>
              <a:t> </a:t>
            </a:r>
            <a:r>
              <a:rPr sz="850" spc="30" dirty="0">
                <a:solidFill>
                  <a:srgbClr val="333333"/>
                </a:solidFill>
                <a:latin typeface="Lucida Console"/>
                <a:cs typeface="Lucida Console"/>
              </a:rPr>
              <a:t>statistics</a:t>
            </a:r>
            <a:r>
              <a:rPr sz="850" spc="25" dirty="0">
                <a:solidFill>
                  <a:srgbClr val="333333"/>
                </a:solidFill>
                <a:latin typeface="Lucida Console"/>
                <a:cs typeface="Lucida Console"/>
              </a:rPr>
              <a:t> ---</a:t>
            </a:r>
            <a:endParaRPr sz="850">
              <a:latin typeface="Lucida Console"/>
              <a:cs typeface="Lucida Console"/>
            </a:endParaRPr>
          </a:p>
          <a:p>
            <a:pPr marL="136525" marR="566420">
              <a:lnSpc>
                <a:spcPct val="132400"/>
              </a:lnSpc>
            </a:pPr>
            <a:r>
              <a:rPr sz="850" spc="15" dirty="0">
                <a:solidFill>
                  <a:srgbClr val="333333"/>
                </a:solidFill>
                <a:latin typeface="Lucida Console"/>
                <a:cs typeface="Lucida Console"/>
              </a:rPr>
              <a:t>4</a:t>
            </a:r>
            <a:r>
              <a:rPr sz="850" spc="30" dirty="0">
                <a:solidFill>
                  <a:srgbClr val="333333"/>
                </a:solidFill>
                <a:latin typeface="Lucida Console"/>
                <a:cs typeface="Lucida Console"/>
              </a:rPr>
              <a:t> packets transmitted, </a:t>
            </a:r>
            <a:r>
              <a:rPr sz="850" spc="15" dirty="0">
                <a:solidFill>
                  <a:srgbClr val="333333"/>
                </a:solidFill>
                <a:latin typeface="Lucida Console"/>
                <a:cs typeface="Lucida Console"/>
              </a:rPr>
              <a:t>4</a:t>
            </a:r>
            <a:r>
              <a:rPr sz="850" spc="30" dirty="0">
                <a:solidFill>
                  <a:srgbClr val="333333"/>
                </a:solidFill>
                <a:latin typeface="Lucida Console"/>
                <a:cs typeface="Lucida Console"/>
              </a:rPr>
              <a:t> received, </a:t>
            </a:r>
            <a:r>
              <a:rPr sz="850" spc="20" dirty="0">
                <a:solidFill>
                  <a:srgbClr val="333333"/>
                </a:solidFill>
                <a:latin typeface="Lucida Console"/>
                <a:cs typeface="Lucida Console"/>
              </a:rPr>
              <a:t>0%</a:t>
            </a:r>
            <a:r>
              <a:rPr sz="850" spc="30" dirty="0">
                <a:solidFill>
                  <a:srgbClr val="333333"/>
                </a:solidFill>
                <a:latin typeface="Lucida Console"/>
                <a:cs typeface="Lucida Console"/>
              </a:rPr>
              <a:t> </a:t>
            </a:r>
            <a:r>
              <a:rPr sz="850" spc="25" dirty="0">
                <a:solidFill>
                  <a:srgbClr val="333333"/>
                </a:solidFill>
                <a:latin typeface="Lucida Console"/>
                <a:cs typeface="Lucida Console"/>
              </a:rPr>
              <a:t>packet</a:t>
            </a:r>
            <a:r>
              <a:rPr sz="850" spc="35" dirty="0">
                <a:solidFill>
                  <a:srgbClr val="333333"/>
                </a:solidFill>
                <a:latin typeface="Lucida Console"/>
                <a:cs typeface="Lucida Console"/>
              </a:rPr>
              <a:t> </a:t>
            </a:r>
            <a:r>
              <a:rPr sz="850" spc="25" dirty="0">
                <a:solidFill>
                  <a:srgbClr val="333333"/>
                </a:solidFill>
                <a:latin typeface="Lucida Console"/>
                <a:cs typeface="Lucida Console"/>
              </a:rPr>
              <a:t>loss,</a:t>
            </a:r>
            <a:r>
              <a:rPr sz="850" spc="30" dirty="0">
                <a:solidFill>
                  <a:srgbClr val="333333"/>
                </a:solidFill>
                <a:latin typeface="Lucida Console"/>
                <a:cs typeface="Lucida Console"/>
              </a:rPr>
              <a:t> </a:t>
            </a:r>
            <a:r>
              <a:rPr sz="850" spc="25" dirty="0">
                <a:solidFill>
                  <a:srgbClr val="333333"/>
                </a:solidFill>
                <a:latin typeface="Lucida Console"/>
                <a:cs typeface="Lucida Console"/>
              </a:rPr>
              <a:t>time</a:t>
            </a:r>
            <a:r>
              <a:rPr sz="850" spc="30" dirty="0">
                <a:solidFill>
                  <a:srgbClr val="333333"/>
                </a:solidFill>
                <a:latin typeface="Lucida Console"/>
                <a:cs typeface="Lucida Console"/>
              </a:rPr>
              <a:t> </a:t>
            </a:r>
            <a:r>
              <a:rPr sz="850" spc="25" dirty="0">
                <a:solidFill>
                  <a:srgbClr val="333333"/>
                </a:solidFill>
                <a:latin typeface="Lucida Console"/>
                <a:cs typeface="Lucida Console"/>
              </a:rPr>
              <a:t>45ms </a:t>
            </a:r>
            <a:r>
              <a:rPr sz="850" spc="-495" dirty="0">
                <a:solidFill>
                  <a:srgbClr val="333333"/>
                </a:solidFill>
                <a:latin typeface="Lucida Console"/>
                <a:cs typeface="Lucida Console"/>
              </a:rPr>
              <a:t> </a:t>
            </a:r>
            <a:r>
              <a:rPr sz="850" spc="25" dirty="0">
                <a:solidFill>
                  <a:srgbClr val="333333"/>
                </a:solidFill>
                <a:latin typeface="Lucida Console"/>
                <a:cs typeface="Lucida Console"/>
              </a:rPr>
              <a:t>rtt </a:t>
            </a:r>
            <a:r>
              <a:rPr sz="850" spc="30" dirty="0">
                <a:solidFill>
                  <a:srgbClr val="333333"/>
                </a:solidFill>
                <a:latin typeface="Lucida Console"/>
                <a:cs typeface="Lucida Console"/>
              </a:rPr>
              <a:t>min/avg/max/mdev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0.037/0.046/0.057/0.010 </a:t>
            </a:r>
            <a:r>
              <a:rPr sz="850" spc="20" dirty="0">
                <a:solidFill>
                  <a:srgbClr val="333333"/>
                </a:solidFill>
                <a:latin typeface="Lucida Console"/>
                <a:cs typeface="Lucida Console"/>
              </a:rPr>
              <a:t>ms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spcBef>
                <a:spcPts val="5"/>
              </a:spcBef>
            </a:pPr>
            <a:r>
              <a:rPr sz="950" b="1" spc="-25" dirty="0">
                <a:solidFill>
                  <a:srgbClr val="777777"/>
                </a:solidFill>
                <a:latin typeface="Trebuchet MS"/>
                <a:cs typeface="Trebuchet MS"/>
              </a:rPr>
              <a:t>15.2.1</a:t>
            </a:r>
            <a:r>
              <a:rPr sz="950" b="1" spc="-35" dirty="0">
                <a:solidFill>
                  <a:srgbClr val="777777"/>
                </a:solidFill>
                <a:latin typeface="Trebuchet MS"/>
                <a:cs typeface="Trebuchet MS"/>
              </a:rPr>
              <a:t> </a:t>
            </a:r>
            <a:r>
              <a:rPr sz="950" b="1" spc="25" dirty="0">
                <a:solidFill>
                  <a:srgbClr val="777777"/>
                </a:solidFill>
                <a:latin typeface="微软雅黑"/>
                <a:cs typeface="微软雅黑"/>
              </a:rPr>
              <a:t>配置</a:t>
            </a:r>
            <a:r>
              <a:rPr sz="950" b="1" spc="45" dirty="0">
                <a:solidFill>
                  <a:srgbClr val="777777"/>
                </a:solidFill>
                <a:latin typeface="Trebuchet MS"/>
                <a:cs typeface="Trebuchet MS"/>
              </a:rPr>
              <a:t>Postfix</a:t>
            </a:r>
            <a:r>
              <a:rPr sz="950" b="1" spc="25" dirty="0">
                <a:solidFill>
                  <a:srgbClr val="777777"/>
                </a:solidFill>
                <a:latin typeface="微软雅黑"/>
                <a:cs typeface="微软雅黑"/>
              </a:rPr>
              <a:t>服务程序</a:t>
            </a:r>
            <a:endParaRPr sz="950">
              <a:latin typeface="微软雅黑"/>
              <a:cs typeface="微软雅黑"/>
            </a:endParaRPr>
          </a:p>
        </p:txBody>
      </p:sp>
      <p:pic>
        <p:nvPicPr>
          <p:cNvPr id="12" name="object 12"/>
          <p:cNvPicPr/>
          <p:nvPr/>
        </p:nvPicPr>
        <p:blipFill>
          <a:blip r:embed="rId3" cstate="print"/>
          <a:stretch>
            <a:fillRect/>
          </a:stretch>
        </p:blipFill>
        <p:spPr>
          <a:xfrm>
            <a:off x="959124" y="9268777"/>
            <a:ext cx="1238825" cy="867177"/>
          </a:xfrm>
          <a:prstGeom prst="rect">
            <a:avLst/>
          </a:prstGeom>
        </p:spPr>
      </p:pic>
      <p:sp>
        <p:nvSpPr>
          <p:cNvPr id="13" name="object 1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14" name="object 14"/>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246</a:t>
            </a:fld>
            <a:endParaRPr sz="800">
              <a:latin typeface="小哥哥网恋吗"/>
              <a:cs typeface="小哥哥网恋吗"/>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5647443"/>
          <a:ext cx="5655945" cy="2514600"/>
        </p:xfrm>
        <a:graphic>
          <a:graphicData uri="http://schemas.openxmlformats.org/drawingml/2006/table">
            <a:tbl>
              <a:tblPr firstRow="1" bandRow="1">
                <a:tableStyleId>{2D5ABB26-0587-4C30-8999-92F81FD0307C}</a:tableStyleId>
              </a:tblPr>
              <a:tblGrid>
                <a:gridCol w="2182495">
                  <a:extLst>
                    <a:ext uri="{9D8B030D-6E8A-4147-A177-3AD203B41FA5}">
                      <a16:colId xmlns:a16="http://schemas.microsoft.com/office/drawing/2014/main" val="20000"/>
                    </a:ext>
                  </a:extLst>
                </a:gridCol>
                <a:gridCol w="3459479">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60" dirty="0">
                          <a:solidFill>
                            <a:srgbClr val="333333"/>
                          </a:solidFill>
                          <a:latin typeface="Trebuchet MS"/>
                          <a:cs typeface="Trebuchet MS"/>
                        </a:rPr>
                        <a:t>myhostname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邮局系统的主机名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60" dirty="0">
                          <a:solidFill>
                            <a:srgbClr val="333333"/>
                          </a:solidFill>
                          <a:latin typeface="Trebuchet MS"/>
                          <a:cs typeface="Trebuchet MS"/>
                        </a:rPr>
                        <a:t>mydomain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邮局系统的域名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40" dirty="0">
                          <a:solidFill>
                            <a:srgbClr val="333333"/>
                          </a:solidFill>
                          <a:latin typeface="Trebuchet MS"/>
                          <a:cs typeface="Trebuchet MS"/>
                        </a:rPr>
                        <a:t>myorigin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从本机发出邮件的域名名称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0" dirty="0">
                          <a:solidFill>
                            <a:srgbClr val="333333"/>
                          </a:solidFill>
                          <a:latin typeface="Trebuchet MS"/>
                          <a:cs typeface="Trebuchet MS"/>
                        </a:rPr>
                        <a:t>inet_interfaces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监听的网卡接口</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35" dirty="0">
                          <a:solidFill>
                            <a:srgbClr val="333333"/>
                          </a:solidFill>
                          <a:latin typeface="Trebuchet MS"/>
                          <a:cs typeface="Trebuchet MS"/>
                        </a:rPr>
                        <a:t>mydestination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可接收邮件的主机名或域名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45" dirty="0">
                          <a:solidFill>
                            <a:srgbClr val="333333"/>
                          </a:solidFill>
                          <a:latin typeface="Trebuchet MS"/>
                          <a:cs typeface="Trebuchet MS"/>
                        </a:rPr>
                        <a:t>mynetworks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设置可转发哪些主机的邮件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35" dirty="0">
                          <a:solidFill>
                            <a:srgbClr val="333333"/>
                          </a:solidFill>
                          <a:latin typeface="Trebuchet MS"/>
                          <a:cs typeface="Trebuchet MS"/>
                        </a:rPr>
                        <a:t>relay_domains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设置可转发哪些网域的邮件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bl>
          </a:graphicData>
        </a:graphic>
      </p:graphicFrame>
      <p:grpSp>
        <p:nvGrpSpPr>
          <p:cNvPr id="3" name="object 3"/>
          <p:cNvGrpSpPr/>
          <p:nvPr/>
        </p:nvGrpSpPr>
        <p:grpSpPr>
          <a:xfrm>
            <a:off x="959124" y="1559330"/>
            <a:ext cx="5651500" cy="2553970"/>
            <a:chOff x="959124" y="1559330"/>
            <a:chExt cx="5651500" cy="2553970"/>
          </a:xfrm>
        </p:grpSpPr>
        <p:sp>
          <p:nvSpPr>
            <p:cNvPr id="4" name="object 4"/>
            <p:cNvSpPr/>
            <p:nvPr/>
          </p:nvSpPr>
          <p:spPr>
            <a:xfrm>
              <a:off x="963889" y="1564095"/>
              <a:ext cx="5641975" cy="2544445"/>
            </a:xfrm>
            <a:custGeom>
              <a:avLst/>
              <a:gdLst/>
              <a:ahLst/>
              <a:cxnLst/>
              <a:rect l="l" t="t" r="r" b="b"/>
              <a:pathLst>
                <a:path w="5641975" h="2544445">
                  <a:moveTo>
                    <a:pt x="5617597" y="2544357"/>
                  </a:moveTo>
                  <a:lnTo>
                    <a:pt x="23823" y="2544357"/>
                  </a:lnTo>
                  <a:lnTo>
                    <a:pt x="20659" y="2544204"/>
                  </a:lnTo>
                  <a:lnTo>
                    <a:pt x="0" y="2523506"/>
                  </a:lnTo>
                  <a:lnTo>
                    <a:pt x="0" y="2520533"/>
                  </a:lnTo>
                  <a:lnTo>
                    <a:pt x="0" y="20545"/>
                  </a:lnTo>
                  <a:lnTo>
                    <a:pt x="20659" y="0"/>
                  </a:lnTo>
                  <a:lnTo>
                    <a:pt x="5620752" y="0"/>
                  </a:lnTo>
                  <a:lnTo>
                    <a:pt x="5641421" y="20545"/>
                  </a:lnTo>
                  <a:lnTo>
                    <a:pt x="5641421" y="2523506"/>
                  </a:lnTo>
                  <a:lnTo>
                    <a:pt x="5620752" y="2544204"/>
                  </a:lnTo>
                  <a:lnTo>
                    <a:pt x="5617597" y="2544357"/>
                  </a:lnTo>
                  <a:close/>
                </a:path>
              </a:pathLst>
            </a:custGeom>
            <a:solidFill>
              <a:srgbClr val="F8F8F8"/>
            </a:solidFill>
          </p:spPr>
          <p:txBody>
            <a:bodyPr wrap="square" lIns="0" tIns="0" rIns="0" bIns="0" rtlCol="0"/>
            <a:lstStyle/>
            <a:p>
              <a:endParaRPr/>
            </a:p>
          </p:txBody>
        </p:sp>
        <p:sp>
          <p:nvSpPr>
            <p:cNvPr id="5" name="object 5"/>
            <p:cNvSpPr/>
            <p:nvPr/>
          </p:nvSpPr>
          <p:spPr>
            <a:xfrm>
              <a:off x="963889" y="1564095"/>
              <a:ext cx="5641975" cy="2544445"/>
            </a:xfrm>
            <a:custGeom>
              <a:avLst/>
              <a:gdLst/>
              <a:ahLst/>
              <a:cxnLst/>
              <a:rect l="l" t="t" r="r" b="b"/>
              <a:pathLst>
                <a:path w="5641975" h="2544445">
                  <a:moveTo>
                    <a:pt x="0" y="2520533"/>
                  </a:moveTo>
                  <a:lnTo>
                    <a:pt x="0" y="23823"/>
                  </a:lnTo>
                  <a:lnTo>
                    <a:pt x="0" y="20545"/>
                  </a:lnTo>
                  <a:lnTo>
                    <a:pt x="600" y="17419"/>
                  </a:lnTo>
                  <a:lnTo>
                    <a:pt x="1810" y="14294"/>
                  </a:lnTo>
                  <a:lnTo>
                    <a:pt x="3020" y="11463"/>
                  </a:lnTo>
                  <a:lnTo>
                    <a:pt x="4745" y="8938"/>
                  </a:lnTo>
                  <a:lnTo>
                    <a:pt x="6975" y="6851"/>
                  </a:lnTo>
                  <a:lnTo>
                    <a:pt x="9214" y="4612"/>
                  </a:lnTo>
                  <a:lnTo>
                    <a:pt x="11787" y="2830"/>
                  </a:lnTo>
                  <a:lnTo>
                    <a:pt x="14703" y="1639"/>
                  </a:lnTo>
                  <a:lnTo>
                    <a:pt x="17629" y="600"/>
                  </a:lnTo>
                  <a:lnTo>
                    <a:pt x="20659" y="0"/>
                  </a:lnTo>
                  <a:lnTo>
                    <a:pt x="23823" y="0"/>
                  </a:lnTo>
                  <a:lnTo>
                    <a:pt x="5617597" y="0"/>
                  </a:lnTo>
                  <a:lnTo>
                    <a:pt x="5620752" y="0"/>
                  </a:lnTo>
                  <a:lnTo>
                    <a:pt x="5623792" y="600"/>
                  </a:lnTo>
                  <a:lnTo>
                    <a:pt x="5626717" y="1639"/>
                  </a:lnTo>
                  <a:lnTo>
                    <a:pt x="5629633" y="2830"/>
                  </a:lnTo>
                  <a:lnTo>
                    <a:pt x="5632206" y="4612"/>
                  </a:lnTo>
                  <a:lnTo>
                    <a:pt x="5634446" y="6851"/>
                  </a:lnTo>
                  <a:lnTo>
                    <a:pt x="5636675" y="8938"/>
                  </a:lnTo>
                  <a:lnTo>
                    <a:pt x="5638400" y="11463"/>
                  </a:lnTo>
                  <a:lnTo>
                    <a:pt x="5639610" y="14294"/>
                  </a:lnTo>
                  <a:lnTo>
                    <a:pt x="5640821" y="17419"/>
                  </a:lnTo>
                  <a:lnTo>
                    <a:pt x="5641421" y="20545"/>
                  </a:lnTo>
                  <a:lnTo>
                    <a:pt x="5641421" y="23823"/>
                  </a:lnTo>
                  <a:lnTo>
                    <a:pt x="5641421" y="2520533"/>
                  </a:lnTo>
                  <a:lnTo>
                    <a:pt x="5641421" y="2523506"/>
                  </a:lnTo>
                  <a:lnTo>
                    <a:pt x="5640821" y="2526489"/>
                  </a:lnTo>
                  <a:lnTo>
                    <a:pt x="5639610" y="2529319"/>
                  </a:lnTo>
                  <a:lnTo>
                    <a:pt x="5638400" y="2532150"/>
                  </a:lnTo>
                  <a:lnTo>
                    <a:pt x="5617597" y="2544357"/>
                  </a:lnTo>
                  <a:lnTo>
                    <a:pt x="23823" y="2544357"/>
                  </a:lnTo>
                  <a:lnTo>
                    <a:pt x="0" y="2523506"/>
                  </a:lnTo>
                  <a:lnTo>
                    <a:pt x="0" y="2520533"/>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1645211"/>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sp>
        <p:nvSpPr>
          <p:cNvPr id="7" name="object 7"/>
          <p:cNvSpPr txBox="1"/>
          <p:nvPr/>
        </p:nvSpPr>
        <p:spPr>
          <a:xfrm>
            <a:off x="870233" y="332994"/>
            <a:ext cx="5860415" cy="5161915"/>
          </a:xfrm>
          <a:prstGeom prst="rect">
            <a:avLst/>
          </a:prstGeom>
        </p:spPr>
        <p:txBody>
          <a:bodyPr vert="horz" wrap="square" lIns="0" tIns="12065" rIns="0" bIns="0" rtlCol="0">
            <a:spAutoFit/>
          </a:bodyPr>
          <a:lstStyle/>
          <a:p>
            <a:pPr marL="88900" marR="81280">
              <a:lnSpc>
                <a:spcPct val="131600"/>
              </a:lnSpc>
              <a:spcBef>
                <a:spcPts val="95"/>
              </a:spcBef>
            </a:pPr>
            <a:r>
              <a:rPr sz="950" b="1" spc="45" dirty="0">
                <a:solidFill>
                  <a:srgbClr val="333333"/>
                </a:solidFill>
                <a:latin typeface="Trebuchet MS"/>
                <a:cs typeface="Trebuchet MS"/>
              </a:rPr>
              <a:t>Postfix</a:t>
            </a:r>
            <a:r>
              <a:rPr sz="950" b="1" spc="25" dirty="0">
                <a:solidFill>
                  <a:srgbClr val="333333"/>
                </a:solidFill>
                <a:latin typeface="微软雅黑"/>
                <a:cs typeface="微软雅黑"/>
              </a:rPr>
              <a:t>是一款由</a:t>
            </a:r>
            <a:r>
              <a:rPr sz="950" b="1" spc="120" dirty="0">
                <a:solidFill>
                  <a:srgbClr val="333333"/>
                </a:solidFill>
                <a:latin typeface="Trebuchet MS"/>
                <a:cs typeface="Trebuchet MS"/>
              </a:rPr>
              <a:t>IBM</a:t>
            </a:r>
            <a:r>
              <a:rPr sz="950" b="1" spc="25" dirty="0">
                <a:solidFill>
                  <a:srgbClr val="333333"/>
                </a:solidFill>
                <a:latin typeface="微软雅黑"/>
                <a:cs typeface="微软雅黑"/>
              </a:rPr>
              <a:t>资助研发的免费开源电子邮件服务程序，能够很好地兼容</a:t>
            </a:r>
            <a:r>
              <a:rPr sz="950" b="1" spc="60" dirty="0">
                <a:solidFill>
                  <a:srgbClr val="333333"/>
                </a:solidFill>
                <a:latin typeface="Trebuchet MS"/>
                <a:cs typeface="Trebuchet MS"/>
              </a:rPr>
              <a:t>Sendmail</a:t>
            </a:r>
            <a:r>
              <a:rPr sz="950" b="1" spc="25" dirty="0">
                <a:solidFill>
                  <a:srgbClr val="333333"/>
                </a:solidFill>
                <a:latin typeface="微软雅黑"/>
                <a:cs typeface="微软雅黑"/>
              </a:rPr>
              <a:t>服务程序，</a:t>
            </a:r>
            <a:r>
              <a:rPr sz="950" b="1" spc="-475" dirty="0">
                <a:solidFill>
                  <a:srgbClr val="333333"/>
                </a:solidFill>
                <a:latin typeface="微软雅黑"/>
                <a:cs typeface="微软雅黑"/>
              </a:rPr>
              <a:t>可</a:t>
            </a:r>
            <a:r>
              <a:rPr sz="1200" baseline="34722" dirty="0">
                <a:latin typeface="小哥哥网恋吗"/>
                <a:cs typeface="小哥哥网恋吗"/>
              </a:rPr>
              <a:t>5/20 </a:t>
            </a:r>
            <a:r>
              <a:rPr sz="950" b="1" spc="25" dirty="0">
                <a:solidFill>
                  <a:srgbClr val="333333"/>
                </a:solidFill>
                <a:latin typeface="微软雅黑"/>
                <a:cs typeface="微软雅黑"/>
              </a:rPr>
              <a:t>以方便</a:t>
            </a:r>
            <a:r>
              <a:rPr sz="950" b="1" spc="60" dirty="0">
                <a:solidFill>
                  <a:srgbClr val="333333"/>
                </a:solidFill>
                <a:latin typeface="Trebuchet MS"/>
                <a:cs typeface="Trebuchet MS"/>
              </a:rPr>
              <a:t>Sendmail</a:t>
            </a:r>
            <a:r>
              <a:rPr sz="950" b="1" spc="25" dirty="0">
                <a:solidFill>
                  <a:srgbClr val="333333"/>
                </a:solidFill>
                <a:latin typeface="微软雅黑"/>
                <a:cs typeface="微软雅黑"/>
              </a:rPr>
              <a:t>用户迁移到</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服务上。</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服务程序的邮件收发能力强于</a:t>
            </a:r>
            <a:r>
              <a:rPr sz="950" b="1" spc="60" dirty="0">
                <a:solidFill>
                  <a:srgbClr val="333333"/>
                </a:solidFill>
                <a:latin typeface="Trebuchet MS"/>
                <a:cs typeface="Trebuchet MS"/>
              </a:rPr>
              <a:t>Sendmail</a:t>
            </a:r>
            <a:r>
              <a:rPr sz="950" b="1" spc="25" dirty="0">
                <a:solidFill>
                  <a:srgbClr val="333333"/>
                </a:solidFill>
                <a:latin typeface="微软雅黑"/>
                <a:cs typeface="微软雅黑"/>
              </a:rPr>
              <a:t>服务，而 且能自动增加、减少进程的数量来保证电子邮件系统的高性能与稳定性。另外</a:t>
            </a:r>
            <a:r>
              <a:rPr sz="950" b="1" spc="40" dirty="0">
                <a:solidFill>
                  <a:srgbClr val="333333"/>
                </a:solidFill>
                <a:latin typeface="微软雅黑"/>
                <a:cs typeface="微软雅黑"/>
              </a:rPr>
              <a:t>，</a:t>
            </a:r>
            <a:r>
              <a:rPr sz="950" b="1" spc="40" dirty="0">
                <a:solidFill>
                  <a:srgbClr val="333333"/>
                </a:solidFill>
                <a:latin typeface="Trebuchet MS"/>
                <a:cs typeface="Trebuchet MS"/>
              </a:rPr>
              <a:t>Postfix</a:t>
            </a:r>
            <a:r>
              <a:rPr sz="950" b="1" spc="25" dirty="0">
                <a:solidFill>
                  <a:srgbClr val="333333"/>
                </a:solidFill>
                <a:latin typeface="微软雅黑"/>
                <a:cs typeface="微软雅黑"/>
              </a:rPr>
              <a:t>服务程序由许多 小模块组成，每个小模块都可以完成特定的功能，因此可在生产工作环境中根据需求灵活搭配它们。</a:t>
            </a:r>
            <a:endParaRPr sz="950">
              <a:latin typeface="微软雅黑"/>
              <a:cs typeface="微软雅黑"/>
            </a:endParaRPr>
          </a:p>
          <a:p>
            <a:pPr marL="88900">
              <a:lnSpc>
                <a:spcPct val="100000"/>
              </a:lnSpc>
              <a:spcBef>
                <a:spcPts val="111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：安装</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服务程序。</a:t>
            </a:r>
            <a:endParaRPr sz="950">
              <a:latin typeface="微软雅黑"/>
              <a:cs typeface="微软雅黑"/>
            </a:endParaRPr>
          </a:p>
          <a:p>
            <a:pPr>
              <a:lnSpc>
                <a:spcPct val="100000"/>
              </a:lnSpc>
              <a:spcBef>
                <a:spcPts val="45"/>
              </a:spcBef>
            </a:pPr>
            <a:endParaRPr sz="900">
              <a:latin typeface="微软雅黑"/>
              <a:cs typeface="微软雅黑"/>
            </a:endParaRPr>
          </a:p>
          <a:p>
            <a:pPr marL="212725" marR="22796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postfixUpdating Subscription Management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repositories.Unable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consumer identityThis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Red Hat</a:t>
            </a:r>
            <a:r>
              <a:rPr sz="850" spc="30" dirty="0">
                <a:solidFill>
                  <a:srgbClr val="333333"/>
                </a:solidFill>
                <a:latin typeface="Lucida Console"/>
                <a:cs typeface="Lucida Console"/>
              </a:rPr>
              <a:t> Subscription 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subscription-manager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register.Last metadata expiration </a:t>
            </a:r>
            <a:r>
              <a:rPr sz="850" spc="25" dirty="0">
                <a:solidFill>
                  <a:srgbClr val="333333"/>
                </a:solidFill>
                <a:latin typeface="Lucida Console"/>
                <a:cs typeface="Lucida Console"/>
              </a:rPr>
              <a:t>check:</a:t>
            </a:r>
            <a:r>
              <a:rPr sz="850" spc="30" dirty="0">
                <a:solidFill>
                  <a:srgbClr val="333333"/>
                </a:solidFill>
                <a:latin typeface="Lucida Console"/>
                <a:cs typeface="Lucida Console"/>
              </a:rPr>
              <a:t> 0:10:38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Mon</a:t>
            </a:r>
            <a:r>
              <a:rPr sz="850" spc="30" dirty="0">
                <a:solidFill>
                  <a:srgbClr val="333333"/>
                </a:solidFill>
                <a:latin typeface="Lucida Console"/>
                <a:cs typeface="Lucida Console"/>
              </a:rPr>
              <a:t> </a:t>
            </a:r>
            <a:r>
              <a:rPr sz="850" spc="20" dirty="0">
                <a:solidFill>
                  <a:srgbClr val="333333"/>
                </a:solidFill>
                <a:latin typeface="Lucida Console"/>
                <a:cs typeface="Lucida Console"/>
              </a:rPr>
              <a:t>29</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 </a:t>
            </a:r>
            <a:r>
              <a:rPr sz="850" spc="30" dirty="0">
                <a:solidFill>
                  <a:srgbClr val="333333"/>
                </a:solidFill>
                <a:latin typeface="Lucida Console"/>
                <a:cs typeface="Lucida Console"/>
              </a:rPr>
              <a:t> 06:40:32</a:t>
            </a:r>
            <a:r>
              <a:rPr sz="850" spc="25" dirty="0">
                <a:solidFill>
                  <a:srgbClr val="333333"/>
                </a:solidFill>
                <a:latin typeface="Lucida Console"/>
                <a:cs typeface="Lucida Console"/>
              </a:rPr>
              <a:t> </a:t>
            </a:r>
            <a:r>
              <a:rPr sz="850" spc="20" dirty="0">
                <a:solidFill>
                  <a:srgbClr val="333333"/>
                </a:solidFill>
                <a:latin typeface="Lucida Console"/>
                <a:cs typeface="Lucida Console"/>
              </a:rPr>
              <a:t>AM</a:t>
            </a:r>
            <a:r>
              <a:rPr sz="850" spc="30" dirty="0">
                <a:solidFill>
                  <a:srgbClr val="333333"/>
                </a:solidFill>
                <a:latin typeface="Lucida Console"/>
                <a:cs typeface="Lucida Console"/>
              </a:rPr>
              <a:t> CST.Dependencies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a:p>
            <a:pPr marL="212725" marR="227965">
              <a:lnSpc>
                <a:spcPct val="132400"/>
              </a:lnSpc>
              <a:tabLst>
                <a:tab pos="2402840" algn="l"/>
                <a:tab pos="3352800" algn="l"/>
                <a:tab pos="4712970" algn="l"/>
              </a:tabLst>
            </a:pPr>
            <a:r>
              <a:rPr sz="850" spc="30"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	</a:t>
            </a:r>
            <a:r>
              <a:rPr sz="850" spc="25" dirty="0">
                <a:solidFill>
                  <a:srgbClr val="333333"/>
                </a:solidFill>
                <a:latin typeface="Lucida Console"/>
                <a:cs typeface="Lucida Console"/>
              </a:rPr>
              <a:t>Arch	</a:t>
            </a:r>
            <a:r>
              <a:rPr sz="850" spc="30" dirty="0">
                <a:solidFill>
                  <a:srgbClr val="333333"/>
                </a:solidFill>
                <a:latin typeface="Lucida Console"/>
                <a:cs typeface="Lucida Console"/>
              </a:rPr>
              <a:t>Version	Repository </a:t>
            </a:r>
            <a:r>
              <a:rPr sz="850" spc="35" dirty="0">
                <a:solidFill>
                  <a:srgbClr val="333333"/>
                </a:solidFill>
                <a:latin typeface="Lucida Console"/>
                <a:cs typeface="Lucida Console"/>
              </a:rPr>
              <a:t> </a:t>
            </a:r>
            <a:r>
              <a:rPr sz="850" spc="30" dirty="0">
                <a:solidFill>
                  <a:srgbClr val="333333"/>
                </a:solidFill>
                <a:latin typeface="Lucida Console"/>
                <a:cs typeface="Lucida Console"/>
              </a:rPr>
              <a:t>Size==========================================================================</a:t>
            </a:r>
            <a:endParaRPr sz="850">
              <a:latin typeface="Lucida Console"/>
              <a:cs typeface="Lucida Console"/>
            </a:endParaRPr>
          </a:p>
          <a:p>
            <a:pPr marL="212725">
              <a:lnSpc>
                <a:spcPct val="100000"/>
              </a:lnSpc>
              <a:spcBef>
                <a:spcPts val="330"/>
              </a:spcBef>
              <a:tabLst>
                <a:tab pos="2819400" algn="l"/>
                <a:tab pos="3773804" algn="l"/>
                <a:tab pos="5146675" algn="l"/>
              </a:tabLst>
            </a:pPr>
            <a:r>
              <a:rPr sz="850" spc="30" dirty="0">
                <a:solidFill>
                  <a:srgbClr val="333333"/>
                </a:solidFill>
                <a:latin typeface="Lucida Console"/>
                <a:cs typeface="Lucida Console"/>
              </a:rPr>
              <a:t>======Installing:</a:t>
            </a:r>
            <a:r>
              <a:rPr sz="850" spc="40" dirty="0">
                <a:solidFill>
                  <a:srgbClr val="333333"/>
                </a:solidFill>
                <a:latin typeface="Lucida Console"/>
                <a:cs typeface="Lucida Console"/>
              </a:rPr>
              <a:t> </a:t>
            </a:r>
            <a:r>
              <a:rPr sz="850" spc="30" dirty="0">
                <a:solidFill>
                  <a:srgbClr val="333333"/>
                </a:solidFill>
                <a:latin typeface="Lucida Console"/>
                <a:cs typeface="Lucida Console"/>
              </a:rPr>
              <a:t>postfix	</a:t>
            </a:r>
            <a:r>
              <a:rPr sz="850" spc="25" dirty="0">
                <a:solidFill>
                  <a:srgbClr val="333333"/>
                </a:solidFill>
                <a:latin typeface="Lucida Console"/>
                <a:cs typeface="Lucida Console"/>
              </a:rPr>
              <a:t>x86_64	</a:t>
            </a:r>
            <a:r>
              <a:rPr sz="850" spc="30" dirty="0">
                <a:solidFill>
                  <a:srgbClr val="333333"/>
                </a:solidFill>
                <a:latin typeface="Lucida Console"/>
                <a:cs typeface="Lucida Console"/>
              </a:rPr>
              <a:t>2:3.3.1-8.el8	</a:t>
            </a:r>
            <a:r>
              <a:rPr sz="850" spc="25" dirty="0">
                <a:solidFill>
                  <a:srgbClr val="333333"/>
                </a:solidFill>
                <a:latin typeface="Lucida Console"/>
                <a:cs typeface="Lucida Console"/>
              </a:rPr>
              <a:t>BaseOS</a:t>
            </a:r>
            <a:endParaRPr sz="850">
              <a:latin typeface="Lucida Console"/>
              <a:cs typeface="Lucida Console"/>
            </a:endParaRPr>
          </a:p>
          <a:p>
            <a:pPr marL="212725" marR="227965" indent="470534">
              <a:lnSpc>
                <a:spcPct val="132400"/>
              </a:lnSpc>
            </a:pPr>
            <a:r>
              <a:rPr sz="850" spc="25" dirty="0">
                <a:solidFill>
                  <a:srgbClr val="333333"/>
                </a:solidFill>
                <a:latin typeface="Lucida Console"/>
                <a:cs typeface="Lucida Console"/>
              </a:rPr>
              <a:t>1.5 </a:t>
            </a:r>
            <a:r>
              <a:rPr sz="850" spc="30" dirty="0">
                <a:solidFill>
                  <a:srgbClr val="333333"/>
                </a:solidFill>
                <a:latin typeface="Lucida Console"/>
                <a:cs typeface="Lucida Console"/>
              </a:rPr>
              <a:t>MTransaction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marL="212725" marR="648335" indent="-635">
              <a:lnSpc>
                <a:spcPct val="132400"/>
              </a:lnSpc>
              <a:tabLst>
                <a:tab pos="1457325" algn="l"/>
                <a:tab pos="4650740" algn="l"/>
              </a:tabLst>
            </a:pPr>
            <a:r>
              <a:rPr sz="850" spc="30" dirty="0">
                <a:solidFill>
                  <a:srgbClr val="333333"/>
                </a:solidFill>
                <a:latin typeface="Lucida Console"/>
                <a:cs typeface="Lucida Console"/>
              </a:rPr>
              <a:t>=========Instal</a:t>
            </a:r>
            <a:r>
              <a:rPr sz="850" spc="15" dirty="0">
                <a:solidFill>
                  <a:srgbClr val="333333"/>
                </a:solidFill>
                <a:latin typeface="Lucida Console"/>
                <a:cs typeface="Lucida Console"/>
              </a:rPr>
              <a:t>l</a:t>
            </a:r>
            <a:r>
              <a:rPr sz="85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Package………………</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………………Installed</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postfix</a:t>
            </a:r>
            <a:r>
              <a:rPr sz="850" spc="15" dirty="0">
                <a:solidFill>
                  <a:srgbClr val="333333"/>
                </a:solidFill>
                <a:latin typeface="Lucida Console"/>
                <a:cs typeface="Lucida Console"/>
              </a:rPr>
              <a:t>-  </a:t>
            </a:r>
            <a:r>
              <a:rPr sz="850" spc="30" dirty="0">
                <a:solidFill>
                  <a:srgbClr val="333333"/>
                </a:solidFill>
                <a:latin typeface="Lucida Console"/>
                <a:cs typeface="Lucida Console"/>
              </a:rPr>
              <a:t>2:3.3.1-8.el8.x86_64</a:t>
            </a:r>
            <a:endParaRPr sz="850">
              <a:latin typeface="Lucida Console"/>
              <a:cs typeface="Lucida Console"/>
            </a:endParaRPr>
          </a:p>
          <a:p>
            <a:pPr marL="1826260">
              <a:lnSpc>
                <a:spcPct val="100000"/>
              </a:lnSpc>
              <a:spcBef>
                <a:spcPts val="33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88265">
              <a:lnSpc>
                <a:spcPct val="1000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：配置</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服务程序。大家如果是首次看到</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服务程序主配置文件</a:t>
            </a:r>
            <a:endParaRPr sz="950">
              <a:latin typeface="微软雅黑"/>
              <a:cs typeface="微软雅黑"/>
            </a:endParaRPr>
          </a:p>
          <a:p>
            <a:pPr marL="88265" marR="133985">
              <a:lnSpc>
                <a:spcPct val="131600"/>
              </a:lnSpc>
            </a:pPr>
            <a:r>
              <a:rPr sz="950" b="1" spc="35" dirty="0">
                <a:solidFill>
                  <a:srgbClr val="333333"/>
                </a:solidFill>
                <a:latin typeface="微软雅黑"/>
                <a:cs typeface="微软雅黑"/>
              </a:rPr>
              <a:t>（</a:t>
            </a:r>
            <a:r>
              <a:rPr sz="950" b="1" spc="35" dirty="0">
                <a:solidFill>
                  <a:srgbClr val="333333"/>
                </a:solidFill>
                <a:latin typeface="Trebuchet MS"/>
                <a:cs typeface="Trebuchet MS"/>
              </a:rPr>
              <a:t>/etc/postfix/main.cf</a:t>
            </a:r>
            <a:r>
              <a:rPr sz="950" b="1" spc="35" dirty="0">
                <a:solidFill>
                  <a:srgbClr val="333333"/>
                </a:solidFill>
                <a:latin typeface="微软雅黑"/>
                <a:cs typeface="微软雅黑"/>
              </a:rPr>
              <a:t>），</a:t>
            </a:r>
            <a:r>
              <a:rPr sz="950" b="1" spc="25" dirty="0">
                <a:solidFill>
                  <a:srgbClr val="333333"/>
                </a:solidFill>
                <a:latin typeface="微软雅黑"/>
                <a:cs typeface="微软雅黑"/>
              </a:rPr>
              <a:t>估计会被</a:t>
            </a:r>
            <a:r>
              <a:rPr sz="950" b="1" dirty="0">
                <a:solidFill>
                  <a:srgbClr val="333333"/>
                </a:solidFill>
                <a:latin typeface="Trebuchet MS"/>
                <a:cs typeface="Trebuchet MS"/>
              </a:rPr>
              <a:t>738</a:t>
            </a:r>
            <a:r>
              <a:rPr sz="950" b="1" spc="25" dirty="0">
                <a:solidFill>
                  <a:srgbClr val="333333"/>
                </a:solidFill>
                <a:latin typeface="微软雅黑"/>
                <a:cs typeface="微软雅黑"/>
              </a:rPr>
              <a:t>行的内容给吓到。其实不用担心，这里面绝大多数的内容依 然是注释信息。</a:t>
            </a:r>
            <a:r>
              <a:rPr sz="950" b="1" u="sng" spc="25" dirty="0">
                <a:solidFill>
                  <a:srgbClr val="4183C4"/>
                </a:solidFill>
                <a:uFill>
                  <a:solidFill>
                    <a:srgbClr val="4183C4"/>
                  </a:solidFill>
                </a:uFill>
                <a:latin typeface="微软雅黑"/>
                <a:cs typeface="微软雅黑"/>
                <a:hlinkClick r:id="rId2"/>
              </a:rPr>
              <a:t>刘遄</a:t>
            </a:r>
            <a:r>
              <a:rPr sz="950" b="1" spc="25" dirty="0">
                <a:solidFill>
                  <a:srgbClr val="333333"/>
                </a:solidFill>
                <a:latin typeface="微软雅黑"/>
                <a:cs typeface="微软雅黑"/>
              </a:rPr>
              <a:t>老师在本书中一直强调正确学习</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系统的方法，并坚信</a:t>
            </a:r>
            <a:r>
              <a:rPr sz="950" b="1" spc="-125" dirty="0">
                <a:solidFill>
                  <a:srgbClr val="333333"/>
                </a:solidFill>
                <a:latin typeface="Trebuchet MS"/>
                <a:cs typeface="Trebuchet MS"/>
              </a:rPr>
              <a:t>“</a:t>
            </a:r>
            <a:r>
              <a:rPr sz="950" b="1" spc="25" dirty="0">
                <a:solidFill>
                  <a:srgbClr val="333333"/>
                </a:solidFill>
                <a:latin typeface="微软雅黑"/>
                <a:cs typeface="微软雅黑"/>
              </a:rPr>
              <a:t>负责任的好老师不应该 是书本的搬运工，而应该一名优质内容的提炼者</a:t>
            </a:r>
            <a:r>
              <a:rPr sz="950" b="1" spc="-125" dirty="0">
                <a:solidFill>
                  <a:srgbClr val="333333"/>
                </a:solidFill>
                <a:latin typeface="Trebuchet MS"/>
                <a:cs typeface="Trebuchet MS"/>
              </a:rPr>
              <a:t>”</a:t>
            </a:r>
            <a:r>
              <a:rPr sz="950" b="1" spc="20" dirty="0">
                <a:solidFill>
                  <a:srgbClr val="333333"/>
                </a:solidFill>
                <a:latin typeface="微软雅黑"/>
                <a:cs typeface="微软雅黑"/>
              </a:rPr>
              <a:t>，因此在翻遍了配置参数的介绍，以及结合多年的运维 </a:t>
            </a:r>
            <a:r>
              <a:rPr sz="950" b="1" spc="25" dirty="0">
                <a:solidFill>
                  <a:srgbClr val="333333"/>
                </a:solidFill>
                <a:latin typeface="微软雅黑"/>
                <a:cs typeface="微软雅黑"/>
              </a:rPr>
              <a:t>经验后，最终总结出了</a:t>
            </a:r>
            <a:r>
              <a:rPr sz="950" b="1" dirty="0">
                <a:solidFill>
                  <a:srgbClr val="333333"/>
                </a:solidFill>
                <a:latin typeface="Trebuchet MS"/>
                <a:cs typeface="Trebuchet MS"/>
              </a:rPr>
              <a:t>7</a:t>
            </a:r>
            <a:r>
              <a:rPr sz="950" b="1" spc="25" dirty="0">
                <a:solidFill>
                  <a:srgbClr val="333333"/>
                </a:solidFill>
                <a:latin typeface="微软雅黑"/>
                <a:cs typeface="微软雅黑"/>
              </a:rPr>
              <a:t>个最应该掌握的参数，如表</a:t>
            </a:r>
            <a:r>
              <a:rPr sz="950" b="1" spc="-10" dirty="0">
                <a:solidFill>
                  <a:srgbClr val="333333"/>
                </a:solidFill>
                <a:latin typeface="Trebuchet MS"/>
                <a:cs typeface="Trebuchet MS"/>
              </a:rPr>
              <a:t>15-1</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88900">
              <a:lnSpc>
                <a:spcPct val="100000"/>
              </a:lnSpc>
              <a:tabLst>
                <a:tab pos="979169"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15-1	</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服务程序主配置文件中的重要参数</a:t>
            </a:r>
            <a:endParaRPr sz="950">
              <a:latin typeface="微软雅黑"/>
              <a:cs typeface="微软雅黑"/>
            </a:endParaRPr>
          </a:p>
        </p:txBody>
      </p:sp>
      <p:grpSp>
        <p:nvGrpSpPr>
          <p:cNvPr id="8" name="object 8"/>
          <p:cNvGrpSpPr/>
          <p:nvPr/>
        </p:nvGrpSpPr>
        <p:grpSpPr>
          <a:xfrm>
            <a:off x="959124" y="9135226"/>
            <a:ext cx="5651500" cy="1181735"/>
            <a:chOff x="959124" y="9135226"/>
            <a:chExt cx="5651500" cy="1181735"/>
          </a:xfrm>
        </p:grpSpPr>
        <p:sp>
          <p:nvSpPr>
            <p:cNvPr id="9" name="object 9"/>
            <p:cNvSpPr/>
            <p:nvPr/>
          </p:nvSpPr>
          <p:spPr>
            <a:xfrm>
              <a:off x="963889" y="9139990"/>
              <a:ext cx="5641975" cy="1172210"/>
            </a:xfrm>
            <a:custGeom>
              <a:avLst/>
              <a:gdLst/>
              <a:ahLst/>
              <a:cxnLst/>
              <a:rect l="l" t="t" r="r" b="b"/>
              <a:pathLst>
                <a:path w="5641975" h="1172209">
                  <a:moveTo>
                    <a:pt x="5617597" y="1172119"/>
                  </a:moveTo>
                  <a:lnTo>
                    <a:pt x="23823" y="1172119"/>
                  </a:lnTo>
                  <a:lnTo>
                    <a:pt x="20659" y="1171967"/>
                  </a:lnTo>
                  <a:lnTo>
                    <a:pt x="0" y="1151269"/>
                  </a:lnTo>
                  <a:lnTo>
                    <a:pt x="0" y="1148296"/>
                  </a:lnTo>
                  <a:lnTo>
                    <a:pt x="0" y="20402"/>
                  </a:lnTo>
                  <a:lnTo>
                    <a:pt x="20659" y="0"/>
                  </a:lnTo>
                  <a:lnTo>
                    <a:pt x="5620752" y="0"/>
                  </a:lnTo>
                  <a:lnTo>
                    <a:pt x="5641421" y="20402"/>
                  </a:lnTo>
                  <a:lnTo>
                    <a:pt x="5641421" y="1151269"/>
                  </a:lnTo>
                  <a:lnTo>
                    <a:pt x="5620752" y="1171967"/>
                  </a:lnTo>
                  <a:lnTo>
                    <a:pt x="5617597" y="1172119"/>
                  </a:lnTo>
                  <a:close/>
                </a:path>
              </a:pathLst>
            </a:custGeom>
            <a:solidFill>
              <a:srgbClr val="F8F8F8"/>
            </a:solidFill>
          </p:spPr>
          <p:txBody>
            <a:bodyPr wrap="square" lIns="0" tIns="0" rIns="0" bIns="0" rtlCol="0"/>
            <a:lstStyle/>
            <a:p>
              <a:endParaRPr/>
            </a:p>
          </p:txBody>
        </p:sp>
        <p:sp>
          <p:nvSpPr>
            <p:cNvPr id="10" name="object 10"/>
            <p:cNvSpPr/>
            <p:nvPr/>
          </p:nvSpPr>
          <p:spPr>
            <a:xfrm>
              <a:off x="963889" y="9139990"/>
              <a:ext cx="5641975" cy="1172210"/>
            </a:xfrm>
            <a:custGeom>
              <a:avLst/>
              <a:gdLst/>
              <a:ahLst/>
              <a:cxnLst/>
              <a:rect l="l" t="t" r="r" b="b"/>
              <a:pathLst>
                <a:path w="5641975" h="1172209">
                  <a:moveTo>
                    <a:pt x="0" y="1148296"/>
                  </a:moveTo>
                  <a:lnTo>
                    <a:pt x="0" y="23823"/>
                  </a:lnTo>
                  <a:lnTo>
                    <a:pt x="0" y="20402"/>
                  </a:lnTo>
                  <a:lnTo>
                    <a:pt x="600" y="17267"/>
                  </a:lnTo>
                  <a:lnTo>
                    <a:pt x="1810" y="14446"/>
                  </a:lnTo>
                  <a:lnTo>
                    <a:pt x="3020" y="11616"/>
                  </a:lnTo>
                  <a:lnTo>
                    <a:pt x="4745" y="9081"/>
                  </a:lnTo>
                  <a:lnTo>
                    <a:pt x="6975" y="6851"/>
                  </a:lnTo>
                  <a:lnTo>
                    <a:pt x="9214" y="4469"/>
                  </a:lnTo>
                  <a:lnTo>
                    <a:pt x="11787" y="2677"/>
                  </a:lnTo>
                  <a:lnTo>
                    <a:pt x="14703" y="1639"/>
                  </a:lnTo>
                  <a:lnTo>
                    <a:pt x="17629" y="590"/>
                  </a:lnTo>
                  <a:lnTo>
                    <a:pt x="20659" y="0"/>
                  </a:lnTo>
                  <a:lnTo>
                    <a:pt x="23823" y="0"/>
                  </a:lnTo>
                  <a:lnTo>
                    <a:pt x="5617597" y="0"/>
                  </a:lnTo>
                  <a:lnTo>
                    <a:pt x="5620752" y="0"/>
                  </a:lnTo>
                  <a:lnTo>
                    <a:pt x="5623792" y="590"/>
                  </a:lnTo>
                  <a:lnTo>
                    <a:pt x="5626717" y="1782"/>
                  </a:lnTo>
                  <a:lnTo>
                    <a:pt x="5629633" y="2830"/>
                  </a:lnTo>
                  <a:lnTo>
                    <a:pt x="5632206" y="4469"/>
                  </a:lnTo>
                  <a:lnTo>
                    <a:pt x="5634446" y="6851"/>
                  </a:lnTo>
                  <a:lnTo>
                    <a:pt x="5636675" y="9081"/>
                  </a:lnTo>
                  <a:lnTo>
                    <a:pt x="5638400" y="11616"/>
                  </a:lnTo>
                  <a:lnTo>
                    <a:pt x="5639610" y="14446"/>
                  </a:lnTo>
                  <a:lnTo>
                    <a:pt x="5640821" y="17267"/>
                  </a:lnTo>
                  <a:lnTo>
                    <a:pt x="5641421" y="20402"/>
                  </a:lnTo>
                  <a:lnTo>
                    <a:pt x="5641421" y="23823"/>
                  </a:lnTo>
                  <a:lnTo>
                    <a:pt x="5641421" y="1148296"/>
                  </a:lnTo>
                  <a:lnTo>
                    <a:pt x="5641421" y="1151269"/>
                  </a:lnTo>
                  <a:lnTo>
                    <a:pt x="5640821" y="1154252"/>
                  </a:lnTo>
                  <a:lnTo>
                    <a:pt x="5639610" y="1157082"/>
                  </a:lnTo>
                  <a:lnTo>
                    <a:pt x="5638400" y="1159912"/>
                  </a:lnTo>
                  <a:lnTo>
                    <a:pt x="5636675" y="1162590"/>
                  </a:lnTo>
                  <a:lnTo>
                    <a:pt x="5634446" y="1164972"/>
                  </a:lnTo>
                  <a:lnTo>
                    <a:pt x="5632206" y="1167202"/>
                  </a:lnTo>
                  <a:lnTo>
                    <a:pt x="5629633" y="1168841"/>
                  </a:lnTo>
                  <a:lnTo>
                    <a:pt x="5626717" y="1170032"/>
                  </a:lnTo>
                  <a:lnTo>
                    <a:pt x="5623792" y="1171376"/>
                  </a:lnTo>
                  <a:lnTo>
                    <a:pt x="5620752" y="1171967"/>
                  </a:lnTo>
                  <a:lnTo>
                    <a:pt x="5617597" y="1172119"/>
                  </a:lnTo>
                  <a:lnTo>
                    <a:pt x="23823" y="1172119"/>
                  </a:lnTo>
                  <a:lnTo>
                    <a:pt x="20659" y="1171967"/>
                  </a:lnTo>
                  <a:lnTo>
                    <a:pt x="17629" y="1171376"/>
                  </a:lnTo>
                  <a:lnTo>
                    <a:pt x="14703" y="1170032"/>
                  </a:lnTo>
                  <a:lnTo>
                    <a:pt x="11787" y="1168841"/>
                  </a:lnTo>
                  <a:lnTo>
                    <a:pt x="1810" y="1157082"/>
                  </a:lnTo>
                  <a:lnTo>
                    <a:pt x="600" y="1154252"/>
                  </a:lnTo>
                  <a:lnTo>
                    <a:pt x="0" y="1151269"/>
                  </a:lnTo>
                  <a:lnTo>
                    <a:pt x="0" y="114829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9221107"/>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80" y="8575344"/>
            <a:ext cx="5569585" cy="1653539"/>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在</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服务程序的主配置文件中，总计需要修改</a:t>
            </a:r>
            <a:r>
              <a:rPr sz="950" b="1" dirty="0">
                <a:solidFill>
                  <a:srgbClr val="333333"/>
                </a:solidFill>
                <a:latin typeface="Trebuchet MS"/>
                <a:cs typeface="Trebuchet MS"/>
              </a:rPr>
              <a:t>5</a:t>
            </a:r>
            <a:r>
              <a:rPr sz="950" b="1" spc="25" dirty="0">
                <a:solidFill>
                  <a:srgbClr val="333333"/>
                </a:solidFill>
                <a:latin typeface="微软雅黑"/>
                <a:cs typeface="微软雅黑"/>
              </a:rPr>
              <a:t>处。首先是在第</a:t>
            </a:r>
            <a:r>
              <a:rPr sz="950" b="1" dirty="0">
                <a:solidFill>
                  <a:srgbClr val="333333"/>
                </a:solidFill>
                <a:latin typeface="Trebuchet MS"/>
                <a:cs typeface="Trebuchet MS"/>
              </a:rPr>
              <a:t>95</a:t>
            </a:r>
            <a:r>
              <a:rPr sz="950" b="1" spc="25" dirty="0">
                <a:solidFill>
                  <a:srgbClr val="333333"/>
                </a:solidFill>
                <a:latin typeface="微软雅黑"/>
                <a:cs typeface="微软雅黑"/>
              </a:rPr>
              <a:t>行定义一个名为</a:t>
            </a:r>
            <a:r>
              <a:rPr sz="950" b="1" spc="75" dirty="0">
                <a:solidFill>
                  <a:srgbClr val="333333"/>
                </a:solidFill>
                <a:latin typeface="Trebuchet MS"/>
                <a:cs typeface="Trebuchet MS"/>
              </a:rPr>
              <a:t>myhostname </a:t>
            </a:r>
            <a:r>
              <a:rPr sz="950" b="1" spc="25" dirty="0">
                <a:solidFill>
                  <a:srgbClr val="333333"/>
                </a:solidFill>
                <a:latin typeface="微软雅黑"/>
                <a:cs typeface="微软雅黑"/>
              </a:rPr>
              <a:t>的变量，用来保存服务器的主机名称。请大家记住这个变量的名称，下边的参数需要调用它：</a:t>
            </a:r>
            <a:endParaRPr sz="950">
              <a:latin typeface="微软雅黑"/>
              <a:cs typeface="微软雅黑"/>
            </a:endParaRPr>
          </a:p>
          <a:p>
            <a:pPr>
              <a:lnSpc>
                <a:spcPct val="100000"/>
              </a:lnSpc>
              <a:spcBef>
                <a:spcPts val="45"/>
              </a:spcBef>
            </a:pPr>
            <a:endParaRPr sz="900">
              <a:latin typeface="微软雅黑"/>
              <a:cs typeface="微软雅黑"/>
            </a:endParaRPr>
          </a:p>
          <a:p>
            <a:pPr marL="136525" marR="180340">
              <a:lnSpc>
                <a:spcPct val="132400"/>
              </a:lnSpc>
              <a:spcBef>
                <a:spcPts val="5"/>
              </a:spcBef>
              <a:tabLst>
                <a:tab pos="1443990" algn="l"/>
                <a:tab pos="3593465" algn="l"/>
              </a:tabLst>
            </a:pPr>
            <a:r>
              <a:rPr sz="850" spc="30" dirty="0">
                <a:solidFill>
                  <a:srgbClr val="333333"/>
                </a:solidFill>
                <a:latin typeface="Lucida Console"/>
                <a:cs typeface="Lucida Console"/>
              </a:rPr>
              <a:t>[root@linuxprobe</a:t>
            </a:r>
            <a:r>
              <a:rPr sz="850" spc="45"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/etc/postfix/main.cf</a:t>
            </a:r>
            <a:r>
              <a:rPr sz="850" spc="45" dirty="0">
                <a:solidFill>
                  <a:srgbClr val="333333"/>
                </a:solidFill>
                <a:latin typeface="Lucida Console"/>
                <a:cs typeface="Lucida Console"/>
              </a:rPr>
              <a:t> </a:t>
            </a:r>
            <a:r>
              <a:rPr sz="850" spc="20" dirty="0">
                <a:solidFill>
                  <a:srgbClr val="333333"/>
                </a:solidFill>
                <a:latin typeface="Lucida Console"/>
                <a:cs typeface="Lucida Console"/>
              </a:rPr>
              <a:t>86	87 </a:t>
            </a:r>
            <a:r>
              <a:rPr sz="850" spc="15" dirty="0">
                <a:solidFill>
                  <a:srgbClr val="333333"/>
                </a:solidFill>
                <a:latin typeface="Lucida Console"/>
                <a:cs typeface="Lucida Console"/>
              </a:rPr>
              <a:t># </a:t>
            </a:r>
            <a:r>
              <a:rPr sz="850" spc="30" dirty="0">
                <a:solidFill>
                  <a:srgbClr val="333333"/>
                </a:solidFill>
                <a:latin typeface="Lucida Console"/>
                <a:cs typeface="Lucida Console"/>
              </a:rPr>
              <a:t>INTERNET </a:t>
            </a:r>
            <a:r>
              <a:rPr sz="850" spc="25" dirty="0">
                <a:solidFill>
                  <a:srgbClr val="333333"/>
                </a:solidFill>
                <a:latin typeface="Lucida Console"/>
                <a:cs typeface="Lucida Console"/>
              </a:rPr>
              <a:t>HOST AND </a:t>
            </a:r>
            <a:r>
              <a:rPr sz="850" spc="30" dirty="0">
                <a:solidFill>
                  <a:srgbClr val="333333"/>
                </a:solidFill>
                <a:latin typeface="Lucida Console"/>
                <a:cs typeface="Lucida Console"/>
              </a:rPr>
              <a:t> </a:t>
            </a:r>
            <a:r>
              <a:rPr sz="850" spc="25" dirty="0">
                <a:solidFill>
                  <a:srgbClr val="333333"/>
                </a:solidFill>
                <a:latin typeface="Lucida Console"/>
                <a:cs typeface="Lucida Console"/>
              </a:rPr>
              <a:t>DOMAIN</a:t>
            </a:r>
            <a:r>
              <a:rPr sz="850" spc="45" dirty="0">
                <a:solidFill>
                  <a:srgbClr val="333333"/>
                </a:solidFill>
                <a:latin typeface="Lucida Console"/>
                <a:cs typeface="Lucida Console"/>
              </a:rPr>
              <a:t> </a:t>
            </a:r>
            <a:r>
              <a:rPr sz="850" spc="25" dirty="0">
                <a:solidFill>
                  <a:srgbClr val="333333"/>
                </a:solidFill>
                <a:latin typeface="Lucida Console"/>
                <a:cs typeface="Lucida Console"/>
              </a:rPr>
              <a:t>NAMES</a:t>
            </a:r>
            <a:r>
              <a:rPr sz="850" spc="45" dirty="0">
                <a:solidFill>
                  <a:srgbClr val="333333"/>
                </a:solidFill>
                <a:latin typeface="Lucida Console"/>
                <a:cs typeface="Lucida Console"/>
              </a:rPr>
              <a:t> </a:t>
            </a:r>
            <a:r>
              <a:rPr sz="850" spc="20" dirty="0">
                <a:solidFill>
                  <a:srgbClr val="333333"/>
                </a:solidFill>
                <a:latin typeface="Lucida Console"/>
                <a:cs typeface="Lucida Console"/>
              </a:rPr>
              <a:t>88</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89</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The </a:t>
            </a:r>
            <a:r>
              <a:rPr sz="850" spc="30" dirty="0">
                <a:solidFill>
                  <a:srgbClr val="333333"/>
                </a:solidFill>
                <a:latin typeface="Lucida Console"/>
                <a:cs typeface="Lucida Console"/>
              </a:rPr>
              <a:t>myhostname parameter</a:t>
            </a:r>
            <a:r>
              <a:rPr sz="850" spc="25" dirty="0">
                <a:solidFill>
                  <a:srgbClr val="333333"/>
                </a:solidFill>
                <a:latin typeface="Lucida Console"/>
                <a:cs typeface="Lucida Console"/>
              </a:rPr>
              <a:t> </a:t>
            </a:r>
            <a:r>
              <a:rPr sz="850" spc="30" dirty="0">
                <a:solidFill>
                  <a:srgbClr val="333333"/>
                </a:solidFill>
                <a:latin typeface="Lucida Console"/>
                <a:cs typeface="Lucida Console"/>
              </a:rPr>
              <a:t>specifies</a:t>
            </a:r>
            <a:r>
              <a:rPr sz="850" spc="25" dirty="0">
                <a:solidFill>
                  <a:srgbClr val="333333"/>
                </a:solidFill>
                <a:latin typeface="Lucida Console"/>
                <a:cs typeface="Lucida Console"/>
              </a:rPr>
              <a:t> the </a:t>
            </a:r>
            <a:r>
              <a:rPr sz="850" spc="30" dirty="0">
                <a:solidFill>
                  <a:srgbClr val="333333"/>
                </a:solidFill>
                <a:latin typeface="Lucida Console"/>
                <a:cs typeface="Lucida Console"/>
              </a:rPr>
              <a:t>internet </a:t>
            </a:r>
            <a:r>
              <a:rPr sz="850" spc="35" dirty="0">
                <a:solidFill>
                  <a:srgbClr val="333333"/>
                </a:solidFill>
                <a:latin typeface="Lucida Console"/>
                <a:cs typeface="Lucida Console"/>
              </a:rPr>
              <a:t> </a:t>
            </a:r>
            <a:r>
              <a:rPr sz="850" spc="30" dirty="0">
                <a:solidFill>
                  <a:srgbClr val="333333"/>
                </a:solidFill>
                <a:latin typeface="Lucida Console"/>
                <a:cs typeface="Lucida Console"/>
              </a:rPr>
              <a:t>hostname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0" dirty="0">
                <a:solidFill>
                  <a:srgbClr val="333333"/>
                </a:solidFill>
                <a:latin typeface="Lucida Console"/>
                <a:cs typeface="Lucida Console"/>
              </a:rPr>
              <a:t>90</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mail</a:t>
            </a:r>
            <a:r>
              <a:rPr sz="850" spc="30" dirty="0">
                <a:solidFill>
                  <a:srgbClr val="333333"/>
                </a:solidFill>
                <a:latin typeface="Lucida Console"/>
                <a:cs typeface="Lucida Console"/>
              </a:rPr>
              <a:t> system.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fully-qualified </a:t>
            </a:r>
            <a:r>
              <a:rPr sz="850" spc="-495" dirty="0">
                <a:solidFill>
                  <a:srgbClr val="333333"/>
                </a:solidFill>
                <a:latin typeface="Lucida Console"/>
                <a:cs typeface="Lucida Console"/>
              </a:rPr>
              <a:t> </a:t>
            </a:r>
            <a:r>
              <a:rPr sz="850" spc="25" dirty="0">
                <a:solidFill>
                  <a:srgbClr val="333333"/>
                </a:solidFill>
                <a:latin typeface="Lucida Console"/>
                <a:cs typeface="Lucida Console"/>
              </a:rPr>
              <a:t>domain</a:t>
            </a:r>
            <a:r>
              <a:rPr sz="850" spc="3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20" dirty="0">
                <a:solidFill>
                  <a:srgbClr val="333333"/>
                </a:solidFill>
                <a:latin typeface="Lucida Console"/>
                <a:cs typeface="Lucida Console"/>
              </a:rPr>
              <a:t>91</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gethostname().</a:t>
            </a:r>
            <a:r>
              <a:rPr sz="850" spc="35" dirty="0">
                <a:solidFill>
                  <a:srgbClr val="333333"/>
                </a:solidFill>
                <a:latin typeface="Lucida Console"/>
                <a:cs typeface="Lucida Console"/>
              </a:rPr>
              <a:t> </a:t>
            </a:r>
            <a:r>
              <a:rPr sz="850" spc="30" dirty="0">
                <a:solidFill>
                  <a:srgbClr val="333333"/>
                </a:solidFill>
                <a:latin typeface="Lucida Console"/>
                <a:cs typeface="Lucida Console"/>
              </a:rPr>
              <a:t>$myhostname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used</a:t>
            </a:r>
            <a:r>
              <a:rPr sz="850" spc="35" dirty="0">
                <a:solidFill>
                  <a:srgbClr val="333333"/>
                </a:solidFill>
                <a:latin typeface="Lucida Console"/>
                <a:cs typeface="Lucida Console"/>
              </a:rPr>
              <a:t> </a:t>
            </a:r>
            <a:r>
              <a:rPr sz="850" spc="20" dirty="0">
                <a:solidFill>
                  <a:srgbClr val="333333"/>
                </a:solidFill>
                <a:latin typeface="Lucida Console"/>
                <a:cs typeface="Lucida Console"/>
              </a:rPr>
              <a:t>as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 </a:t>
            </a:r>
            <a:r>
              <a:rPr sz="850" spc="25" dirty="0">
                <a:solidFill>
                  <a:srgbClr val="333333"/>
                </a:solidFill>
                <a:latin typeface="Lucida Console"/>
                <a:cs typeface="Lucida Console"/>
              </a:rPr>
              <a:t>value </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many</a:t>
            </a:r>
            <a:r>
              <a:rPr sz="850" spc="30" dirty="0">
                <a:solidFill>
                  <a:srgbClr val="333333"/>
                </a:solidFill>
                <a:latin typeface="Lucida Console"/>
                <a:cs typeface="Lucida Console"/>
              </a:rPr>
              <a:t> </a:t>
            </a:r>
            <a:r>
              <a:rPr sz="850" spc="20" dirty="0">
                <a:solidFill>
                  <a:srgbClr val="333333"/>
                </a:solidFill>
                <a:latin typeface="Lucida Console"/>
                <a:cs typeface="Lucida Console"/>
              </a:rPr>
              <a:t>92</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other</a:t>
            </a:r>
            <a:r>
              <a:rPr sz="850" spc="30" dirty="0">
                <a:solidFill>
                  <a:srgbClr val="333333"/>
                </a:solidFill>
                <a:latin typeface="Lucida Console"/>
                <a:cs typeface="Lucida Console"/>
              </a:rPr>
              <a:t> configuration parameters. </a:t>
            </a:r>
            <a:r>
              <a:rPr sz="850" spc="20" dirty="0">
                <a:solidFill>
                  <a:srgbClr val="333333"/>
                </a:solidFill>
                <a:latin typeface="Lucida Console"/>
                <a:cs typeface="Lucida Console"/>
              </a:rPr>
              <a:t>93</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94</a:t>
            </a:r>
            <a:r>
              <a:rPr sz="850" spc="30" dirty="0">
                <a:solidFill>
                  <a:srgbClr val="333333"/>
                </a:solidFill>
                <a:latin typeface="Lucida Console"/>
                <a:cs typeface="Lucida Console"/>
              </a:rPr>
              <a:t> #myhostname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host.domain.tld</a:t>
            </a:r>
            <a:r>
              <a:rPr sz="850" spc="25" dirty="0">
                <a:solidFill>
                  <a:srgbClr val="333333"/>
                </a:solidFill>
                <a:latin typeface="Lucida Console"/>
                <a:cs typeface="Lucida Console"/>
              </a:rPr>
              <a:t> </a:t>
            </a:r>
            <a:r>
              <a:rPr sz="850" spc="20" dirty="0">
                <a:solidFill>
                  <a:srgbClr val="333333"/>
                </a:solidFill>
                <a:latin typeface="Lucida Console"/>
                <a:cs typeface="Lucida Console"/>
              </a:rPr>
              <a:t>95</a:t>
            </a:r>
            <a:r>
              <a:rPr sz="850" spc="30" dirty="0">
                <a:solidFill>
                  <a:srgbClr val="333333"/>
                </a:solidFill>
                <a:latin typeface="Lucida Console"/>
                <a:cs typeface="Lucida Console"/>
              </a:rPr>
              <a:t> myhostname </a:t>
            </a:r>
            <a:r>
              <a:rPr sz="850" spc="15" dirty="0">
                <a:solidFill>
                  <a:srgbClr val="333333"/>
                </a:solidFill>
                <a:latin typeface="Lucida Console"/>
                <a:cs typeface="Lucida Console"/>
              </a:rPr>
              <a:t>=</a:t>
            </a:r>
            <a:r>
              <a:rPr sz="850" spc="30" dirty="0">
                <a:solidFill>
                  <a:srgbClr val="333333"/>
                </a:solidFill>
                <a:latin typeface="Lucida Console"/>
                <a:cs typeface="Lucida Console"/>
              </a:rPr>
              <a:t> mail.linuxprobe.com </a:t>
            </a:r>
            <a:r>
              <a:rPr sz="850" spc="20" dirty="0">
                <a:solidFill>
                  <a:srgbClr val="333333"/>
                </a:solidFill>
                <a:latin typeface="Lucida Console"/>
                <a:cs typeface="Lucida Console"/>
              </a:rPr>
              <a:t>96</a:t>
            </a:r>
            <a:endParaRPr sz="850">
              <a:latin typeface="Lucida Console"/>
              <a:cs typeface="Lucida Console"/>
            </a:endParaRPr>
          </a:p>
        </p:txBody>
      </p:sp>
      <p:sp>
        <p:nvSpPr>
          <p:cNvPr id="13" name="object 13"/>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247</a:t>
            </a:fld>
            <a:endParaRPr sz="800">
              <a:latin typeface="小哥哥网恋吗"/>
              <a:cs typeface="小哥哥网恋吗"/>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892330"/>
            <a:ext cx="5651500" cy="838835"/>
            <a:chOff x="959124" y="892330"/>
            <a:chExt cx="5651500" cy="838835"/>
          </a:xfrm>
        </p:grpSpPr>
        <p:sp>
          <p:nvSpPr>
            <p:cNvPr id="3" name="object 3"/>
            <p:cNvSpPr/>
            <p:nvPr/>
          </p:nvSpPr>
          <p:spPr>
            <a:xfrm>
              <a:off x="963889" y="897094"/>
              <a:ext cx="5641975" cy="829310"/>
            </a:xfrm>
            <a:custGeom>
              <a:avLst/>
              <a:gdLst/>
              <a:ahLst/>
              <a:cxnLst/>
              <a:rect l="l" t="t" r="r" b="b"/>
              <a:pathLst>
                <a:path w="5641975" h="829310">
                  <a:moveTo>
                    <a:pt x="5617597" y="829060"/>
                  </a:moveTo>
                  <a:lnTo>
                    <a:pt x="23823" y="829060"/>
                  </a:lnTo>
                  <a:lnTo>
                    <a:pt x="20659" y="828907"/>
                  </a:lnTo>
                  <a:lnTo>
                    <a:pt x="0" y="808209"/>
                  </a:lnTo>
                  <a:lnTo>
                    <a:pt x="0" y="805236"/>
                  </a:lnTo>
                  <a:lnTo>
                    <a:pt x="0" y="20402"/>
                  </a:lnTo>
                  <a:lnTo>
                    <a:pt x="20659" y="0"/>
                  </a:lnTo>
                  <a:lnTo>
                    <a:pt x="5620752" y="0"/>
                  </a:lnTo>
                  <a:lnTo>
                    <a:pt x="5641421" y="20402"/>
                  </a:lnTo>
                  <a:lnTo>
                    <a:pt x="5641421" y="808209"/>
                  </a:lnTo>
                  <a:lnTo>
                    <a:pt x="5620752" y="828907"/>
                  </a:lnTo>
                  <a:lnTo>
                    <a:pt x="5617597" y="829060"/>
                  </a:lnTo>
                  <a:close/>
                </a:path>
              </a:pathLst>
            </a:custGeom>
            <a:solidFill>
              <a:srgbClr val="F8F8F8"/>
            </a:solidFill>
          </p:spPr>
          <p:txBody>
            <a:bodyPr wrap="square" lIns="0" tIns="0" rIns="0" bIns="0" rtlCol="0"/>
            <a:lstStyle/>
            <a:p>
              <a:endParaRPr/>
            </a:p>
          </p:txBody>
        </p:sp>
        <p:sp>
          <p:nvSpPr>
            <p:cNvPr id="4" name="object 4"/>
            <p:cNvSpPr/>
            <p:nvPr/>
          </p:nvSpPr>
          <p:spPr>
            <a:xfrm>
              <a:off x="963889" y="897094"/>
              <a:ext cx="5641975" cy="829310"/>
            </a:xfrm>
            <a:custGeom>
              <a:avLst/>
              <a:gdLst/>
              <a:ahLst/>
              <a:cxnLst/>
              <a:rect l="l" t="t" r="r" b="b"/>
              <a:pathLst>
                <a:path w="5641975" h="829310">
                  <a:moveTo>
                    <a:pt x="0" y="805236"/>
                  </a:moveTo>
                  <a:lnTo>
                    <a:pt x="0" y="23823"/>
                  </a:lnTo>
                  <a:lnTo>
                    <a:pt x="0" y="20402"/>
                  </a:lnTo>
                  <a:lnTo>
                    <a:pt x="600" y="17267"/>
                  </a:lnTo>
                  <a:lnTo>
                    <a:pt x="14703" y="1639"/>
                  </a:lnTo>
                  <a:lnTo>
                    <a:pt x="17629" y="590"/>
                  </a:lnTo>
                  <a:lnTo>
                    <a:pt x="20659" y="0"/>
                  </a:lnTo>
                  <a:lnTo>
                    <a:pt x="23823" y="0"/>
                  </a:lnTo>
                  <a:lnTo>
                    <a:pt x="5617597" y="0"/>
                  </a:lnTo>
                  <a:lnTo>
                    <a:pt x="5620752" y="0"/>
                  </a:lnTo>
                  <a:lnTo>
                    <a:pt x="5623792" y="447"/>
                  </a:lnTo>
                  <a:lnTo>
                    <a:pt x="5641421" y="20402"/>
                  </a:lnTo>
                  <a:lnTo>
                    <a:pt x="5641421" y="23823"/>
                  </a:lnTo>
                  <a:lnTo>
                    <a:pt x="5641421" y="805236"/>
                  </a:lnTo>
                  <a:lnTo>
                    <a:pt x="5641421" y="808209"/>
                  </a:lnTo>
                  <a:lnTo>
                    <a:pt x="5640821" y="811192"/>
                  </a:lnTo>
                  <a:lnTo>
                    <a:pt x="5639610" y="814022"/>
                  </a:lnTo>
                  <a:lnTo>
                    <a:pt x="5638400" y="816853"/>
                  </a:lnTo>
                  <a:lnTo>
                    <a:pt x="5617597" y="829060"/>
                  </a:lnTo>
                  <a:lnTo>
                    <a:pt x="23823" y="829060"/>
                  </a:lnTo>
                  <a:lnTo>
                    <a:pt x="1810" y="814022"/>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978211"/>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397979"/>
            <a:ext cx="5651500" cy="1696720"/>
            <a:chOff x="959124" y="2397979"/>
            <a:chExt cx="5651500" cy="1696720"/>
          </a:xfrm>
        </p:grpSpPr>
        <p:sp>
          <p:nvSpPr>
            <p:cNvPr id="7" name="object 7"/>
            <p:cNvSpPr/>
            <p:nvPr/>
          </p:nvSpPr>
          <p:spPr>
            <a:xfrm>
              <a:off x="963889" y="2402744"/>
              <a:ext cx="5641975" cy="1687195"/>
            </a:xfrm>
            <a:custGeom>
              <a:avLst/>
              <a:gdLst/>
              <a:ahLst/>
              <a:cxnLst/>
              <a:rect l="l" t="t" r="r" b="b"/>
              <a:pathLst>
                <a:path w="5641975" h="1687195">
                  <a:moveTo>
                    <a:pt x="5617597" y="1686708"/>
                  </a:moveTo>
                  <a:lnTo>
                    <a:pt x="23823" y="1686708"/>
                  </a:lnTo>
                  <a:lnTo>
                    <a:pt x="20659" y="1686556"/>
                  </a:lnTo>
                  <a:lnTo>
                    <a:pt x="0" y="1665715"/>
                  </a:lnTo>
                  <a:lnTo>
                    <a:pt x="0" y="1662885"/>
                  </a:lnTo>
                  <a:lnTo>
                    <a:pt x="0" y="20545"/>
                  </a:lnTo>
                  <a:lnTo>
                    <a:pt x="20659" y="0"/>
                  </a:lnTo>
                  <a:lnTo>
                    <a:pt x="5620752" y="0"/>
                  </a:lnTo>
                  <a:lnTo>
                    <a:pt x="5641421" y="20545"/>
                  </a:lnTo>
                  <a:lnTo>
                    <a:pt x="5641421" y="1665715"/>
                  </a:lnTo>
                  <a:lnTo>
                    <a:pt x="5620752" y="1686556"/>
                  </a:lnTo>
                  <a:lnTo>
                    <a:pt x="5617597" y="1686708"/>
                  </a:lnTo>
                  <a:close/>
                </a:path>
              </a:pathLst>
            </a:custGeom>
            <a:solidFill>
              <a:srgbClr val="F8F8F8"/>
            </a:solidFill>
          </p:spPr>
          <p:txBody>
            <a:bodyPr wrap="square" lIns="0" tIns="0" rIns="0" bIns="0" rtlCol="0"/>
            <a:lstStyle/>
            <a:p>
              <a:endParaRPr/>
            </a:p>
          </p:txBody>
        </p:sp>
        <p:sp>
          <p:nvSpPr>
            <p:cNvPr id="8" name="object 8"/>
            <p:cNvSpPr/>
            <p:nvPr/>
          </p:nvSpPr>
          <p:spPr>
            <a:xfrm>
              <a:off x="963889" y="2402744"/>
              <a:ext cx="5641975" cy="1687195"/>
            </a:xfrm>
            <a:custGeom>
              <a:avLst/>
              <a:gdLst/>
              <a:ahLst/>
              <a:cxnLst/>
              <a:rect l="l" t="t" r="r" b="b"/>
              <a:pathLst>
                <a:path w="5641975" h="1687195">
                  <a:moveTo>
                    <a:pt x="0" y="1662885"/>
                  </a:moveTo>
                  <a:lnTo>
                    <a:pt x="0" y="23823"/>
                  </a:lnTo>
                  <a:lnTo>
                    <a:pt x="0" y="20545"/>
                  </a:lnTo>
                  <a:lnTo>
                    <a:pt x="600" y="17419"/>
                  </a:lnTo>
                  <a:lnTo>
                    <a:pt x="20659" y="0"/>
                  </a:lnTo>
                  <a:lnTo>
                    <a:pt x="23823" y="0"/>
                  </a:lnTo>
                  <a:lnTo>
                    <a:pt x="5617597" y="0"/>
                  </a:lnTo>
                  <a:lnTo>
                    <a:pt x="5620752" y="0"/>
                  </a:lnTo>
                  <a:lnTo>
                    <a:pt x="5623792" y="600"/>
                  </a:lnTo>
                  <a:lnTo>
                    <a:pt x="5641421" y="20545"/>
                  </a:lnTo>
                  <a:lnTo>
                    <a:pt x="5641421" y="23823"/>
                  </a:lnTo>
                  <a:lnTo>
                    <a:pt x="5641421" y="1662885"/>
                  </a:lnTo>
                  <a:lnTo>
                    <a:pt x="5641421" y="1665715"/>
                  </a:lnTo>
                  <a:lnTo>
                    <a:pt x="5640821" y="1668688"/>
                  </a:lnTo>
                  <a:lnTo>
                    <a:pt x="5639610" y="1671518"/>
                  </a:lnTo>
                  <a:lnTo>
                    <a:pt x="5638400" y="1674349"/>
                  </a:lnTo>
                  <a:lnTo>
                    <a:pt x="5617597" y="1686708"/>
                  </a:lnTo>
                  <a:lnTo>
                    <a:pt x="23823" y="1686708"/>
                  </a:lnTo>
                  <a:lnTo>
                    <a:pt x="0" y="1665715"/>
                  </a:lnTo>
                  <a:lnTo>
                    <a:pt x="0" y="166288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483860"/>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761277"/>
            <a:ext cx="5651500" cy="1696720"/>
            <a:chOff x="959124" y="4761277"/>
            <a:chExt cx="5651500" cy="1696720"/>
          </a:xfrm>
        </p:grpSpPr>
        <p:sp>
          <p:nvSpPr>
            <p:cNvPr id="11" name="object 11"/>
            <p:cNvSpPr/>
            <p:nvPr/>
          </p:nvSpPr>
          <p:spPr>
            <a:xfrm>
              <a:off x="963889" y="4766042"/>
              <a:ext cx="5641975" cy="1687195"/>
            </a:xfrm>
            <a:custGeom>
              <a:avLst/>
              <a:gdLst/>
              <a:ahLst/>
              <a:cxnLst/>
              <a:rect l="l" t="t" r="r" b="b"/>
              <a:pathLst>
                <a:path w="5641975" h="1687195">
                  <a:moveTo>
                    <a:pt x="5617597" y="1686708"/>
                  </a:moveTo>
                  <a:lnTo>
                    <a:pt x="23823" y="1686708"/>
                  </a:lnTo>
                  <a:lnTo>
                    <a:pt x="20659" y="1686556"/>
                  </a:lnTo>
                  <a:lnTo>
                    <a:pt x="0" y="1665715"/>
                  </a:lnTo>
                  <a:lnTo>
                    <a:pt x="0" y="1662885"/>
                  </a:lnTo>
                  <a:lnTo>
                    <a:pt x="0" y="20402"/>
                  </a:lnTo>
                  <a:lnTo>
                    <a:pt x="20659" y="0"/>
                  </a:lnTo>
                  <a:lnTo>
                    <a:pt x="5620752" y="0"/>
                  </a:lnTo>
                  <a:lnTo>
                    <a:pt x="5641421" y="20402"/>
                  </a:lnTo>
                  <a:lnTo>
                    <a:pt x="5641421" y="1665715"/>
                  </a:lnTo>
                  <a:lnTo>
                    <a:pt x="5620752" y="1686556"/>
                  </a:lnTo>
                  <a:lnTo>
                    <a:pt x="5617597" y="1686708"/>
                  </a:lnTo>
                  <a:close/>
                </a:path>
              </a:pathLst>
            </a:custGeom>
            <a:solidFill>
              <a:srgbClr val="F8F8F8"/>
            </a:solidFill>
          </p:spPr>
          <p:txBody>
            <a:bodyPr wrap="square" lIns="0" tIns="0" rIns="0" bIns="0" rtlCol="0"/>
            <a:lstStyle/>
            <a:p>
              <a:endParaRPr/>
            </a:p>
          </p:txBody>
        </p:sp>
        <p:sp>
          <p:nvSpPr>
            <p:cNvPr id="12" name="object 12"/>
            <p:cNvSpPr/>
            <p:nvPr/>
          </p:nvSpPr>
          <p:spPr>
            <a:xfrm>
              <a:off x="963889" y="4766042"/>
              <a:ext cx="5641975" cy="1687195"/>
            </a:xfrm>
            <a:custGeom>
              <a:avLst/>
              <a:gdLst/>
              <a:ahLst/>
              <a:cxnLst/>
              <a:rect l="l" t="t" r="r" b="b"/>
              <a:pathLst>
                <a:path w="5641975" h="1687195">
                  <a:moveTo>
                    <a:pt x="0" y="1662885"/>
                  </a:moveTo>
                  <a:lnTo>
                    <a:pt x="0" y="23823"/>
                  </a:lnTo>
                  <a:lnTo>
                    <a:pt x="0" y="20402"/>
                  </a:lnTo>
                  <a:lnTo>
                    <a:pt x="600" y="17276"/>
                  </a:lnTo>
                  <a:lnTo>
                    <a:pt x="1810" y="14446"/>
                  </a:lnTo>
                  <a:lnTo>
                    <a:pt x="3020" y="11616"/>
                  </a:lnTo>
                  <a:lnTo>
                    <a:pt x="4745" y="9081"/>
                  </a:lnTo>
                  <a:lnTo>
                    <a:pt x="6975" y="6851"/>
                  </a:lnTo>
                  <a:lnTo>
                    <a:pt x="9214" y="4612"/>
                  </a:lnTo>
                  <a:lnTo>
                    <a:pt x="11787" y="2830"/>
                  </a:lnTo>
                  <a:lnTo>
                    <a:pt x="14703" y="1791"/>
                  </a:lnTo>
                  <a:lnTo>
                    <a:pt x="17629" y="600"/>
                  </a:lnTo>
                  <a:lnTo>
                    <a:pt x="20659" y="0"/>
                  </a:lnTo>
                  <a:lnTo>
                    <a:pt x="23823" y="0"/>
                  </a:lnTo>
                  <a:lnTo>
                    <a:pt x="5617597" y="0"/>
                  </a:lnTo>
                  <a:lnTo>
                    <a:pt x="5620752" y="0"/>
                  </a:lnTo>
                  <a:lnTo>
                    <a:pt x="5623792" y="600"/>
                  </a:lnTo>
                  <a:lnTo>
                    <a:pt x="5626717" y="1791"/>
                  </a:lnTo>
                  <a:lnTo>
                    <a:pt x="5629633" y="2830"/>
                  </a:lnTo>
                  <a:lnTo>
                    <a:pt x="5639610" y="14446"/>
                  </a:lnTo>
                  <a:lnTo>
                    <a:pt x="5640821" y="17276"/>
                  </a:lnTo>
                  <a:lnTo>
                    <a:pt x="5641421" y="20402"/>
                  </a:lnTo>
                  <a:lnTo>
                    <a:pt x="5641421" y="23823"/>
                  </a:lnTo>
                  <a:lnTo>
                    <a:pt x="5641421" y="1662885"/>
                  </a:lnTo>
                  <a:lnTo>
                    <a:pt x="5641421" y="1665715"/>
                  </a:lnTo>
                  <a:lnTo>
                    <a:pt x="5640821" y="1668688"/>
                  </a:lnTo>
                  <a:lnTo>
                    <a:pt x="5639610" y="1671518"/>
                  </a:lnTo>
                  <a:lnTo>
                    <a:pt x="5638400" y="1674501"/>
                  </a:lnTo>
                  <a:lnTo>
                    <a:pt x="5617597" y="1686708"/>
                  </a:lnTo>
                  <a:lnTo>
                    <a:pt x="23823" y="1686708"/>
                  </a:lnTo>
                  <a:lnTo>
                    <a:pt x="1810" y="1671518"/>
                  </a:lnTo>
                  <a:lnTo>
                    <a:pt x="600" y="1668688"/>
                  </a:lnTo>
                  <a:lnTo>
                    <a:pt x="0" y="1665715"/>
                  </a:lnTo>
                  <a:lnTo>
                    <a:pt x="0" y="166288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4847159"/>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sp>
        <p:nvSpPr>
          <p:cNvPr id="14" name="object 14"/>
          <p:cNvSpPr txBox="1"/>
          <p:nvPr/>
        </p:nvSpPr>
        <p:spPr>
          <a:xfrm>
            <a:off x="844824" y="332705"/>
            <a:ext cx="5911215" cy="6638925"/>
          </a:xfrm>
          <a:prstGeom prst="rect">
            <a:avLst/>
          </a:prstGeom>
        </p:spPr>
        <p:txBody>
          <a:bodyPr vert="horz" wrap="square" lIns="0" tIns="57785" rIns="0" bIns="0" rtlCol="0">
            <a:spAutoFit/>
          </a:bodyPr>
          <a:lstStyle/>
          <a:p>
            <a:pPr marL="114300">
              <a:lnSpc>
                <a:spcPct val="100000"/>
              </a:lnSpc>
              <a:spcBef>
                <a:spcPts val="455"/>
              </a:spcBef>
            </a:pPr>
            <a:r>
              <a:rPr sz="950" b="1" spc="25" dirty="0">
                <a:solidFill>
                  <a:srgbClr val="333333"/>
                </a:solidFill>
                <a:latin typeface="微软雅黑"/>
                <a:cs typeface="微软雅黑"/>
              </a:rPr>
              <a:t>然后在第</a:t>
            </a:r>
            <a:r>
              <a:rPr sz="950" b="1" dirty="0">
                <a:solidFill>
                  <a:srgbClr val="333333"/>
                </a:solidFill>
                <a:latin typeface="Trebuchet MS"/>
                <a:cs typeface="Trebuchet MS"/>
              </a:rPr>
              <a:t>102</a:t>
            </a:r>
            <a:r>
              <a:rPr sz="950" b="1" spc="25" dirty="0">
                <a:solidFill>
                  <a:srgbClr val="333333"/>
                </a:solidFill>
                <a:latin typeface="微软雅黑"/>
                <a:cs typeface="微软雅黑"/>
              </a:rPr>
              <a:t>行定义一个名为</a:t>
            </a:r>
            <a:r>
              <a:rPr sz="950" b="1" spc="80" dirty="0">
                <a:solidFill>
                  <a:srgbClr val="333333"/>
                </a:solidFill>
                <a:latin typeface="Trebuchet MS"/>
                <a:cs typeface="Trebuchet MS"/>
              </a:rPr>
              <a:t>mydomain</a:t>
            </a:r>
            <a:r>
              <a:rPr sz="950" b="1" spc="25" dirty="0">
                <a:solidFill>
                  <a:srgbClr val="333333"/>
                </a:solidFill>
                <a:latin typeface="微软雅黑"/>
                <a:cs typeface="微软雅黑"/>
              </a:rPr>
              <a:t>的变量，用来保存邮件域的名称。大家也要记住这个变量名</a:t>
            </a:r>
            <a:r>
              <a:rPr sz="950" b="1" spc="65" dirty="0">
                <a:solidFill>
                  <a:srgbClr val="333333"/>
                </a:solidFill>
                <a:latin typeface="微软雅黑"/>
                <a:cs typeface="微软雅黑"/>
              </a:rPr>
              <a:t> </a:t>
            </a:r>
            <a:r>
              <a:rPr sz="1200" baseline="34722" dirty="0">
                <a:latin typeface="小哥哥网恋吗"/>
                <a:cs typeface="小哥哥网恋吗"/>
              </a:rPr>
              <a:t>5/20</a:t>
            </a:r>
            <a:endParaRPr sz="1200" baseline="34722">
              <a:latin typeface="小哥哥网恋吗"/>
              <a:cs typeface="小哥哥网恋吗"/>
            </a:endParaRPr>
          </a:p>
          <a:p>
            <a:pPr marL="114300">
              <a:lnSpc>
                <a:spcPct val="100000"/>
              </a:lnSpc>
              <a:spcBef>
                <a:spcPts val="360"/>
              </a:spcBef>
            </a:pPr>
            <a:r>
              <a:rPr sz="950" b="1" spc="25" dirty="0">
                <a:solidFill>
                  <a:srgbClr val="333333"/>
                </a:solidFill>
                <a:latin typeface="微软雅黑"/>
                <a:cs typeface="微软雅黑"/>
              </a:rPr>
              <a:t>称，下面将调用它：</a:t>
            </a:r>
            <a:endParaRPr sz="950">
              <a:latin typeface="微软雅黑"/>
              <a:cs typeface="微软雅黑"/>
            </a:endParaRPr>
          </a:p>
          <a:p>
            <a:pPr>
              <a:lnSpc>
                <a:spcPct val="100000"/>
              </a:lnSpc>
              <a:spcBef>
                <a:spcPts val="45"/>
              </a:spcBef>
            </a:pPr>
            <a:endParaRPr sz="900">
              <a:latin typeface="微软雅黑"/>
              <a:cs typeface="微软雅黑"/>
            </a:endParaRPr>
          </a:p>
          <a:p>
            <a:pPr marL="238125" marR="351155" indent="66675">
              <a:lnSpc>
                <a:spcPct val="132400"/>
              </a:lnSpc>
              <a:tabLst>
                <a:tab pos="578485" algn="l"/>
              </a:tabLst>
            </a:pPr>
            <a:r>
              <a:rPr sz="850" spc="20" dirty="0">
                <a:solidFill>
                  <a:srgbClr val="333333"/>
                </a:solidFill>
                <a:latin typeface="Lucida Console"/>
                <a:cs typeface="Lucida Console"/>
              </a:rPr>
              <a:t>96	97</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mydomain parameter specifies</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local</a:t>
            </a:r>
            <a:r>
              <a:rPr sz="850" spc="30" dirty="0">
                <a:solidFill>
                  <a:srgbClr val="333333"/>
                </a:solidFill>
                <a:latin typeface="Lucida Console"/>
                <a:cs typeface="Lucida Console"/>
              </a:rPr>
              <a:t> internet</a:t>
            </a:r>
            <a:r>
              <a:rPr sz="850" spc="35" dirty="0">
                <a:solidFill>
                  <a:srgbClr val="333333"/>
                </a:solidFill>
                <a:latin typeface="Lucida Console"/>
                <a:cs typeface="Lucida Console"/>
              </a:rPr>
              <a:t> </a:t>
            </a:r>
            <a:r>
              <a:rPr sz="850" spc="25" dirty="0">
                <a:solidFill>
                  <a:srgbClr val="333333"/>
                </a:solidFill>
                <a:latin typeface="Lucida Console"/>
                <a:cs typeface="Lucida Console"/>
              </a:rPr>
              <a:t>domain</a:t>
            </a:r>
            <a:r>
              <a:rPr sz="850" spc="3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0" dirty="0">
                <a:solidFill>
                  <a:srgbClr val="333333"/>
                </a:solidFill>
                <a:latin typeface="Lucida Console"/>
                <a:cs typeface="Lucida Console"/>
              </a:rPr>
              <a:t> </a:t>
            </a:r>
            <a:r>
              <a:rPr sz="850" spc="20" dirty="0">
                <a:solidFill>
                  <a:srgbClr val="333333"/>
                </a:solidFill>
                <a:latin typeface="Lucida Console"/>
                <a:cs typeface="Lucida Console"/>
              </a:rPr>
              <a:t>98 </a:t>
            </a:r>
            <a:r>
              <a:rPr sz="850" spc="-49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default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$myhostname </a:t>
            </a:r>
            <a:r>
              <a:rPr sz="850" spc="25" dirty="0">
                <a:solidFill>
                  <a:srgbClr val="333333"/>
                </a:solidFill>
                <a:latin typeface="Lucida Console"/>
                <a:cs typeface="Lucida Console"/>
              </a:rPr>
              <a:t>minus</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first</a:t>
            </a:r>
            <a:r>
              <a:rPr sz="850" spc="30" dirty="0">
                <a:solidFill>
                  <a:srgbClr val="333333"/>
                </a:solidFill>
                <a:latin typeface="Lucida Console"/>
                <a:cs typeface="Lucida Console"/>
              </a:rPr>
              <a:t> component. </a:t>
            </a:r>
            <a:r>
              <a:rPr sz="850" spc="20" dirty="0">
                <a:solidFill>
                  <a:srgbClr val="333333"/>
                </a:solidFill>
                <a:latin typeface="Lucida Console"/>
                <a:cs typeface="Lucida Console"/>
              </a:rPr>
              <a:t>99</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$mydomain </a:t>
            </a:r>
            <a:r>
              <a:rPr sz="850" spc="-500"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used</a:t>
            </a:r>
            <a:r>
              <a:rPr sz="850" spc="35" dirty="0">
                <a:solidFill>
                  <a:srgbClr val="333333"/>
                </a:solidFill>
                <a:latin typeface="Lucida Console"/>
                <a:cs typeface="Lucida Console"/>
              </a:rPr>
              <a:t> </a:t>
            </a:r>
            <a:r>
              <a:rPr sz="850" spc="20" dirty="0">
                <a:solidFill>
                  <a:srgbClr val="333333"/>
                </a:solidFill>
                <a:latin typeface="Lucida Console"/>
                <a:cs typeface="Lucida Console"/>
              </a:rPr>
              <a:t>as</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 </a:t>
            </a:r>
            <a:r>
              <a:rPr sz="850" spc="25" dirty="0">
                <a:solidFill>
                  <a:srgbClr val="333333"/>
                </a:solidFill>
                <a:latin typeface="Lucida Console"/>
                <a:cs typeface="Lucida Console"/>
              </a:rPr>
              <a:t>value</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many</a:t>
            </a:r>
            <a:r>
              <a:rPr sz="850" spc="35" dirty="0">
                <a:solidFill>
                  <a:srgbClr val="333333"/>
                </a:solidFill>
                <a:latin typeface="Lucida Console"/>
                <a:cs typeface="Lucida Console"/>
              </a:rPr>
              <a:t> </a:t>
            </a:r>
            <a:r>
              <a:rPr sz="850" spc="25" dirty="0">
                <a:solidFill>
                  <a:srgbClr val="333333"/>
                </a:solidFill>
                <a:latin typeface="Lucida Console"/>
                <a:cs typeface="Lucida Console"/>
              </a:rPr>
              <a:t>other</a:t>
            </a:r>
            <a:r>
              <a:rPr sz="850" spc="30" dirty="0">
                <a:solidFill>
                  <a:srgbClr val="333333"/>
                </a:solidFill>
                <a:latin typeface="Lucida Console"/>
                <a:cs typeface="Lucida Console"/>
              </a:rPr>
              <a:t> configuration100</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parameters.101 </a:t>
            </a:r>
            <a:r>
              <a:rPr sz="850" spc="35" dirty="0">
                <a:solidFill>
                  <a:srgbClr val="333333"/>
                </a:solidFill>
                <a:latin typeface="Lucida Console"/>
                <a:cs typeface="Lucida Console"/>
              </a:rPr>
              <a:t> </a:t>
            </a:r>
            <a:r>
              <a:rPr sz="850" spc="25" dirty="0">
                <a:solidFill>
                  <a:srgbClr val="333333"/>
                </a:solidFill>
                <a:latin typeface="Lucida Console"/>
                <a:cs typeface="Lucida Console"/>
              </a:rPr>
              <a:t>#102 </a:t>
            </a:r>
            <a:r>
              <a:rPr sz="850" spc="30" dirty="0">
                <a:solidFill>
                  <a:srgbClr val="333333"/>
                </a:solidFill>
                <a:latin typeface="Lucida Console"/>
                <a:cs typeface="Lucida Console"/>
              </a:rPr>
              <a:t>mydomain </a:t>
            </a:r>
            <a:r>
              <a:rPr sz="850" spc="15" dirty="0">
                <a:solidFill>
                  <a:srgbClr val="333333"/>
                </a:solidFill>
                <a:latin typeface="Lucida Console"/>
                <a:cs typeface="Lucida Console"/>
              </a:rPr>
              <a:t>=</a:t>
            </a:r>
            <a:r>
              <a:rPr sz="850" spc="30" dirty="0">
                <a:solidFill>
                  <a:srgbClr val="333333"/>
                </a:solidFill>
                <a:latin typeface="Lucida Console"/>
                <a:cs typeface="Lucida Console"/>
              </a:rPr>
              <a:t> linuxprobe.com103</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14300" marR="330200">
              <a:lnSpc>
                <a:spcPct val="131600"/>
              </a:lnSpc>
              <a:spcBef>
                <a:spcPts val="5"/>
              </a:spcBef>
            </a:pPr>
            <a:r>
              <a:rPr sz="950" b="1" spc="25" dirty="0">
                <a:solidFill>
                  <a:srgbClr val="333333"/>
                </a:solidFill>
                <a:latin typeface="微软雅黑"/>
                <a:cs typeface="微软雅黑"/>
              </a:rPr>
              <a:t>在第</a:t>
            </a:r>
            <a:r>
              <a:rPr sz="950" b="1" dirty="0">
                <a:solidFill>
                  <a:srgbClr val="333333"/>
                </a:solidFill>
                <a:latin typeface="Trebuchet MS"/>
                <a:cs typeface="Trebuchet MS"/>
              </a:rPr>
              <a:t>118</a:t>
            </a:r>
            <a:r>
              <a:rPr sz="950" b="1" spc="25" dirty="0">
                <a:solidFill>
                  <a:srgbClr val="333333"/>
                </a:solidFill>
                <a:latin typeface="微软雅黑"/>
                <a:cs typeface="微软雅黑"/>
              </a:rPr>
              <a:t>行调用前面的</a:t>
            </a:r>
            <a:r>
              <a:rPr sz="950" b="1" spc="80" dirty="0">
                <a:solidFill>
                  <a:srgbClr val="333333"/>
                </a:solidFill>
                <a:latin typeface="Trebuchet MS"/>
                <a:cs typeface="Trebuchet MS"/>
              </a:rPr>
              <a:t>mydomain</a:t>
            </a:r>
            <a:r>
              <a:rPr sz="950" b="1" spc="20" dirty="0">
                <a:solidFill>
                  <a:srgbClr val="333333"/>
                </a:solidFill>
                <a:latin typeface="微软雅黑"/>
                <a:cs typeface="微软雅黑"/>
              </a:rPr>
              <a:t>变量，用来定义发出邮件的域。调用变量的好处是避免重复写入信 </a:t>
            </a:r>
            <a:r>
              <a:rPr sz="950" b="1" spc="25" dirty="0">
                <a:solidFill>
                  <a:srgbClr val="333333"/>
                </a:solidFill>
                <a:latin typeface="微软雅黑"/>
                <a:cs typeface="微软雅黑"/>
              </a:rPr>
              <a:t>息，以及便于日后统一修改：</a:t>
            </a:r>
            <a:endParaRPr sz="950">
              <a:latin typeface="微软雅黑"/>
              <a:cs typeface="微软雅黑"/>
            </a:endParaRPr>
          </a:p>
          <a:p>
            <a:pPr>
              <a:lnSpc>
                <a:spcPct val="100000"/>
              </a:lnSpc>
              <a:spcBef>
                <a:spcPts val="45"/>
              </a:spcBef>
            </a:pPr>
            <a:endParaRPr sz="900">
              <a:latin typeface="微软雅黑"/>
              <a:cs typeface="微软雅黑"/>
            </a:endParaRPr>
          </a:p>
          <a:p>
            <a:pPr marL="238125" marR="276860">
              <a:lnSpc>
                <a:spcPct val="132400"/>
              </a:lnSpc>
              <a:tabLst>
                <a:tab pos="2029460" algn="l"/>
              </a:tabLst>
            </a:pPr>
            <a:r>
              <a:rPr sz="850" spc="25" dirty="0">
                <a:solidFill>
                  <a:srgbClr val="333333"/>
                </a:solidFill>
                <a:latin typeface="Lucida Console"/>
                <a:cs typeface="Lucida Console"/>
              </a:rPr>
              <a:t>105</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106</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myorigin parameter specifies</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domain</a:t>
            </a:r>
            <a:r>
              <a:rPr sz="850" spc="3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0" dirty="0">
                <a:solidFill>
                  <a:srgbClr val="333333"/>
                </a:solidFill>
                <a:latin typeface="Lucida Console"/>
                <a:cs typeface="Lucida Console"/>
              </a:rPr>
              <a:t> locally-posted107 </a:t>
            </a:r>
            <a:r>
              <a:rPr sz="850" spc="-49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mail</a:t>
            </a:r>
            <a:r>
              <a:rPr sz="850" spc="35" dirty="0">
                <a:solidFill>
                  <a:srgbClr val="333333"/>
                </a:solidFill>
                <a:latin typeface="Lucida Console"/>
                <a:cs typeface="Lucida Console"/>
              </a:rPr>
              <a:t> </a:t>
            </a:r>
            <a:r>
              <a:rPr sz="850" spc="30" dirty="0">
                <a:solidFill>
                  <a:srgbClr val="333333"/>
                </a:solidFill>
                <a:latin typeface="Lucida Console"/>
                <a:cs typeface="Lucida Console"/>
              </a:rPr>
              <a:t>appears</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come</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append</a:t>
            </a:r>
            <a:r>
              <a:rPr sz="850" spc="35" dirty="0">
                <a:solidFill>
                  <a:srgbClr val="333333"/>
                </a:solidFill>
                <a:latin typeface="Lucida Console"/>
                <a:cs typeface="Lucida Console"/>
              </a:rPr>
              <a:t> </a:t>
            </a:r>
            <a:r>
              <a:rPr sz="850" spc="30" dirty="0">
                <a:solidFill>
                  <a:srgbClr val="333333"/>
                </a:solidFill>
                <a:latin typeface="Lucida Console"/>
                <a:cs typeface="Lucida Console"/>
              </a:rPr>
              <a:t>$myhostname,108</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which </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45" dirty="0">
                <a:solidFill>
                  <a:srgbClr val="333333"/>
                </a:solidFill>
                <a:latin typeface="Lucida Console"/>
                <a:cs typeface="Lucida Console"/>
              </a:rPr>
              <a:t> </a:t>
            </a:r>
            <a:r>
              <a:rPr sz="850" spc="25" dirty="0">
                <a:solidFill>
                  <a:srgbClr val="333333"/>
                </a:solidFill>
                <a:latin typeface="Lucida Console"/>
                <a:cs typeface="Lucida Console"/>
              </a:rPr>
              <a:t>fine</a:t>
            </a:r>
            <a:r>
              <a:rPr sz="850" spc="45" dirty="0">
                <a:solidFill>
                  <a:srgbClr val="333333"/>
                </a:solidFill>
                <a:latin typeface="Lucida Console"/>
                <a:cs typeface="Lucida Console"/>
              </a:rPr>
              <a:t> </a:t>
            </a:r>
            <a:r>
              <a:rPr sz="850" spc="25" dirty="0">
                <a:solidFill>
                  <a:srgbClr val="333333"/>
                </a:solidFill>
                <a:latin typeface="Lucida Console"/>
                <a:cs typeface="Lucida Console"/>
              </a:rPr>
              <a:t>for</a:t>
            </a:r>
            <a:r>
              <a:rPr sz="850" spc="45" dirty="0">
                <a:solidFill>
                  <a:srgbClr val="333333"/>
                </a:solidFill>
                <a:latin typeface="Lucida Console"/>
                <a:cs typeface="Lucida Console"/>
              </a:rPr>
              <a:t> </a:t>
            </a:r>
            <a:r>
              <a:rPr sz="850" spc="25" dirty="0">
                <a:solidFill>
                  <a:srgbClr val="333333"/>
                </a:solidFill>
                <a:latin typeface="Lucida Console"/>
                <a:cs typeface="Lucida Console"/>
              </a:rPr>
              <a:t>small</a:t>
            </a:r>
            <a:r>
              <a:rPr sz="850" spc="50" dirty="0">
                <a:solidFill>
                  <a:srgbClr val="333333"/>
                </a:solidFill>
                <a:latin typeface="Lucida Console"/>
                <a:cs typeface="Lucida Console"/>
              </a:rPr>
              <a:t> </a:t>
            </a:r>
            <a:r>
              <a:rPr sz="850" spc="25" dirty="0">
                <a:solidFill>
                  <a:srgbClr val="333333"/>
                </a:solidFill>
                <a:latin typeface="Lucida Console"/>
                <a:cs typeface="Lucida Console"/>
              </a:rPr>
              <a:t>sites.	</a:t>
            </a:r>
            <a:r>
              <a:rPr sz="850" spc="20" dirty="0">
                <a:solidFill>
                  <a:srgbClr val="333333"/>
                </a:solidFill>
                <a:latin typeface="Lucida Console"/>
                <a:cs typeface="Lucida Console"/>
              </a:rPr>
              <a:t>If</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 run</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a:t>
            </a:r>
            <a:r>
              <a:rPr sz="850" spc="25" dirty="0">
                <a:solidFill>
                  <a:srgbClr val="333333"/>
                </a:solidFill>
                <a:latin typeface="Lucida Console"/>
                <a:cs typeface="Lucida Console"/>
              </a:rPr>
              <a:t>domain</a:t>
            </a:r>
            <a:r>
              <a:rPr sz="850" spc="30" dirty="0">
                <a:solidFill>
                  <a:srgbClr val="333333"/>
                </a:solidFill>
                <a:latin typeface="Lucida Console"/>
                <a:cs typeface="Lucida Console"/>
              </a:rPr>
              <a:t> </a:t>
            </a:r>
            <a:r>
              <a:rPr sz="850" spc="25" dirty="0">
                <a:solidFill>
                  <a:srgbClr val="333333"/>
                </a:solidFill>
                <a:latin typeface="Lucida Console"/>
                <a:cs typeface="Lucida Console"/>
              </a:rPr>
              <a:t>with </a:t>
            </a:r>
            <a:r>
              <a:rPr sz="850" spc="30" dirty="0">
                <a:solidFill>
                  <a:srgbClr val="333333"/>
                </a:solidFill>
                <a:latin typeface="Lucida Console"/>
                <a:cs typeface="Lucida Console"/>
              </a:rPr>
              <a:t>multiple109 </a:t>
            </a:r>
            <a:r>
              <a:rPr sz="850" spc="15" dirty="0">
                <a:solidFill>
                  <a:srgbClr val="333333"/>
                </a:solidFill>
                <a:latin typeface="Lucida Console"/>
                <a:cs typeface="Lucida Console"/>
              </a:rPr>
              <a:t>#</a:t>
            </a:r>
            <a:r>
              <a:rPr sz="850" spc="30" dirty="0">
                <a:solidFill>
                  <a:srgbClr val="333333"/>
                </a:solidFill>
                <a:latin typeface="Lucida Console"/>
                <a:cs typeface="Lucida Console"/>
              </a:rPr>
              <a:t> machines, </a:t>
            </a:r>
            <a:r>
              <a:rPr sz="850" spc="25" dirty="0">
                <a:solidFill>
                  <a:srgbClr val="333333"/>
                </a:solidFill>
                <a:latin typeface="Lucida Console"/>
                <a:cs typeface="Lucida Console"/>
              </a:rPr>
              <a:t>you </a:t>
            </a:r>
            <a:r>
              <a:rPr sz="850" spc="-500" dirty="0">
                <a:solidFill>
                  <a:srgbClr val="333333"/>
                </a:solidFill>
                <a:latin typeface="Lucida Console"/>
                <a:cs typeface="Lucida Console"/>
              </a:rPr>
              <a:t> </a:t>
            </a:r>
            <a:r>
              <a:rPr sz="850" spc="25" dirty="0">
                <a:solidFill>
                  <a:srgbClr val="333333"/>
                </a:solidFill>
                <a:latin typeface="Lucida Console"/>
                <a:cs typeface="Lucida Console"/>
              </a:rPr>
              <a:t>should</a:t>
            </a:r>
            <a:r>
              <a:rPr sz="850" spc="30" dirty="0">
                <a:solidFill>
                  <a:srgbClr val="333333"/>
                </a:solidFill>
                <a:latin typeface="Lucida Console"/>
                <a:cs typeface="Lucida Console"/>
              </a:rPr>
              <a:t> </a:t>
            </a:r>
            <a:r>
              <a:rPr sz="850" spc="25" dirty="0">
                <a:solidFill>
                  <a:srgbClr val="333333"/>
                </a:solidFill>
                <a:latin typeface="Lucida Console"/>
                <a:cs typeface="Lucida Console"/>
              </a:rPr>
              <a:t>(1)</a:t>
            </a:r>
            <a:r>
              <a:rPr sz="850" spc="35" dirty="0">
                <a:solidFill>
                  <a:srgbClr val="333333"/>
                </a:solidFill>
                <a:latin typeface="Lucida Console"/>
                <a:cs typeface="Lucida Console"/>
              </a:rPr>
              <a:t> </a:t>
            </a:r>
            <a:r>
              <a:rPr sz="850" spc="25" dirty="0">
                <a:solidFill>
                  <a:srgbClr val="333333"/>
                </a:solidFill>
                <a:latin typeface="Lucida Console"/>
                <a:cs typeface="Lucida Console"/>
              </a:rPr>
              <a:t>change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$mydomain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25" dirty="0">
                <a:solidFill>
                  <a:srgbClr val="333333"/>
                </a:solidFill>
                <a:latin typeface="Lucida Console"/>
                <a:cs typeface="Lucida Console"/>
              </a:rPr>
              <a:t>(2)</a:t>
            </a:r>
            <a:r>
              <a:rPr sz="850" spc="35" dirty="0">
                <a:solidFill>
                  <a:srgbClr val="333333"/>
                </a:solidFill>
                <a:latin typeface="Lucida Console"/>
                <a:cs typeface="Lucida Console"/>
              </a:rPr>
              <a:t> </a:t>
            </a:r>
            <a:r>
              <a:rPr sz="850" spc="25" dirty="0">
                <a:solidFill>
                  <a:srgbClr val="333333"/>
                </a:solidFill>
                <a:latin typeface="Lucida Console"/>
                <a:cs typeface="Lucida Console"/>
              </a:rPr>
              <a:t>set</a:t>
            </a:r>
            <a:r>
              <a:rPr sz="850" spc="35" dirty="0">
                <a:solidFill>
                  <a:srgbClr val="333333"/>
                </a:solidFill>
                <a:latin typeface="Lucida Console"/>
                <a:cs typeface="Lucida Console"/>
              </a:rPr>
              <a:t> </a:t>
            </a:r>
            <a:r>
              <a:rPr sz="850" spc="25" dirty="0">
                <a:solidFill>
                  <a:srgbClr val="333333"/>
                </a:solidFill>
                <a:latin typeface="Lucida Console"/>
                <a:cs typeface="Lucida Console"/>
              </a:rPr>
              <a:t>up110</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domain-wide</a:t>
            </a:r>
            <a:r>
              <a:rPr sz="850" spc="35" dirty="0">
                <a:solidFill>
                  <a:srgbClr val="333333"/>
                </a:solidFill>
                <a:latin typeface="Lucida Console"/>
                <a:cs typeface="Lucida Console"/>
              </a:rPr>
              <a:t> </a:t>
            </a:r>
            <a:r>
              <a:rPr sz="850" spc="25" dirty="0">
                <a:solidFill>
                  <a:srgbClr val="333333"/>
                </a:solidFill>
                <a:latin typeface="Lucida Console"/>
                <a:cs typeface="Lucida Console"/>
              </a:rPr>
              <a:t>alias </a:t>
            </a:r>
            <a:r>
              <a:rPr sz="850" spc="30" dirty="0">
                <a:solidFill>
                  <a:srgbClr val="333333"/>
                </a:solidFill>
                <a:latin typeface="Lucida Console"/>
                <a:cs typeface="Lucida Console"/>
              </a:rPr>
              <a:t> database</a:t>
            </a:r>
            <a:r>
              <a:rPr sz="850" spc="6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65" dirty="0">
                <a:solidFill>
                  <a:srgbClr val="333333"/>
                </a:solidFill>
                <a:latin typeface="Lucida Console"/>
                <a:cs typeface="Lucida Console"/>
              </a:rPr>
              <a:t> </a:t>
            </a:r>
            <a:r>
              <a:rPr sz="850" spc="30" dirty="0">
                <a:solidFill>
                  <a:srgbClr val="333333"/>
                </a:solidFill>
                <a:latin typeface="Lucida Console"/>
                <a:cs typeface="Lucida Console"/>
              </a:rPr>
              <a:t>aliases</a:t>
            </a:r>
            <a:r>
              <a:rPr sz="850" spc="60" dirty="0">
                <a:solidFill>
                  <a:srgbClr val="333333"/>
                </a:solidFill>
                <a:latin typeface="Lucida Console"/>
                <a:cs typeface="Lucida Console"/>
              </a:rPr>
              <a:t> </a:t>
            </a:r>
            <a:r>
              <a:rPr sz="850" spc="25" dirty="0">
                <a:solidFill>
                  <a:srgbClr val="333333"/>
                </a:solidFill>
                <a:latin typeface="Lucida Console"/>
                <a:cs typeface="Lucida Console"/>
              </a:rPr>
              <a:t>each</a:t>
            </a:r>
            <a:r>
              <a:rPr sz="850" spc="65" dirty="0">
                <a:solidFill>
                  <a:srgbClr val="333333"/>
                </a:solidFill>
                <a:latin typeface="Lucida Console"/>
                <a:cs typeface="Lucida Console"/>
              </a:rPr>
              <a:t> </a:t>
            </a:r>
            <a:r>
              <a:rPr sz="850" spc="25" dirty="0">
                <a:solidFill>
                  <a:srgbClr val="333333"/>
                </a:solidFill>
                <a:latin typeface="Lucida Console"/>
                <a:cs typeface="Lucida Console"/>
              </a:rPr>
              <a:t>user</a:t>
            </a:r>
            <a:r>
              <a:rPr sz="850" spc="60" dirty="0">
                <a:solidFill>
                  <a:srgbClr val="333333"/>
                </a:solidFill>
                <a:latin typeface="Lucida Console"/>
                <a:cs typeface="Lucida Console"/>
              </a:rPr>
              <a:t> </a:t>
            </a:r>
            <a:r>
              <a:rPr sz="850" spc="25" dirty="0">
                <a:solidFill>
                  <a:srgbClr val="333333"/>
                </a:solidFill>
                <a:latin typeface="Lucida Console"/>
                <a:cs typeface="Lucida Console"/>
              </a:rPr>
              <a:t>to111</a:t>
            </a:r>
            <a:r>
              <a:rPr sz="850" spc="65" dirty="0">
                <a:solidFill>
                  <a:srgbClr val="333333"/>
                </a:solidFill>
                <a:latin typeface="Lucida Console"/>
                <a:cs typeface="Lucida Console"/>
              </a:rPr>
              <a:t> </a:t>
            </a:r>
            <a:r>
              <a:rPr sz="850" spc="15" dirty="0">
                <a:solidFill>
                  <a:srgbClr val="333333"/>
                </a:solidFill>
                <a:latin typeface="Lucida Console"/>
                <a:cs typeface="Lucida Console"/>
              </a:rPr>
              <a:t>#</a:t>
            </a:r>
            <a:r>
              <a:rPr sz="850" spc="60" dirty="0">
                <a:solidFill>
                  <a:srgbClr val="333333"/>
                </a:solidFill>
                <a:latin typeface="Lucida Console"/>
                <a:cs typeface="Lucida Console"/>
              </a:rPr>
              <a:t> </a:t>
            </a:r>
            <a:r>
              <a:rPr sz="850" spc="30" dirty="0">
                <a:solidFill>
                  <a:srgbClr val="333333"/>
                </a:solidFill>
                <a:latin typeface="Lucida Console"/>
                <a:cs typeface="Lucida Console"/>
                <a:hlinkClick r:id="rId2"/>
              </a:rPr>
              <a:t>user@that.users.mailhost.112</a:t>
            </a:r>
            <a:r>
              <a:rPr sz="850" spc="65" dirty="0">
                <a:solidFill>
                  <a:srgbClr val="333333"/>
                </a:solidFill>
                <a:latin typeface="Lucida Console"/>
                <a:cs typeface="Lucida Console"/>
                <a:hlinkClick r:id="rId2"/>
              </a:rPr>
              <a:t> </a:t>
            </a:r>
            <a:r>
              <a:rPr sz="850" spc="25" dirty="0">
                <a:solidFill>
                  <a:srgbClr val="333333"/>
                </a:solidFill>
                <a:latin typeface="Lucida Console"/>
                <a:cs typeface="Lucida Console"/>
              </a:rPr>
              <a:t>#113</a:t>
            </a:r>
            <a:r>
              <a:rPr sz="850" spc="6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sake</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consistency between </a:t>
            </a:r>
            <a:r>
              <a:rPr sz="850" spc="25" dirty="0">
                <a:solidFill>
                  <a:srgbClr val="333333"/>
                </a:solidFill>
                <a:latin typeface="Lucida Console"/>
                <a:cs typeface="Lucida Console"/>
              </a:rPr>
              <a:t>sender</a:t>
            </a:r>
            <a:r>
              <a:rPr sz="850" spc="30" dirty="0">
                <a:solidFill>
                  <a:srgbClr val="333333"/>
                </a:solidFill>
                <a:latin typeface="Lucida Console"/>
                <a:cs typeface="Lucida Console"/>
              </a:rPr>
              <a:t> </a:t>
            </a:r>
            <a:r>
              <a:rPr sz="850" spc="25" dirty="0">
                <a:solidFill>
                  <a:srgbClr val="333333"/>
                </a:solidFill>
                <a:latin typeface="Lucida Console"/>
                <a:cs typeface="Lucida Console"/>
              </a:rPr>
              <a:t>and</a:t>
            </a:r>
            <a:r>
              <a:rPr sz="850" spc="30" dirty="0">
                <a:solidFill>
                  <a:srgbClr val="333333"/>
                </a:solidFill>
                <a:latin typeface="Lucida Console"/>
                <a:cs typeface="Lucida Console"/>
              </a:rPr>
              <a:t> recipient addresses,114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myorigin </a:t>
            </a:r>
            <a:r>
              <a:rPr sz="850" spc="25" dirty="0">
                <a:solidFill>
                  <a:srgbClr val="333333"/>
                </a:solidFill>
                <a:latin typeface="Lucida Console"/>
                <a:cs typeface="Lucida Console"/>
              </a:rPr>
              <a:t>also</a:t>
            </a:r>
            <a:r>
              <a:rPr sz="850" spc="30" dirty="0">
                <a:solidFill>
                  <a:srgbClr val="333333"/>
                </a:solidFill>
                <a:latin typeface="Lucida Console"/>
                <a:cs typeface="Lucida Console"/>
              </a:rPr>
              <a:t> specifies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default </a:t>
            </a:r>
            <a:r>
              <a:rPr sz="850" spc="25" dirty="0">
                <a:solidFill>
                  <a:srgbClr val="333333"/>
                </a:solidFill>
                <a:latin typeface="Lucida Console"/>
                <a:cs typeface="Lucida Console"/>
              </a:rPr>
              <a:t>domain</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appended115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recipient</a:t>
            </a:r>
            <a:r>
              <a:rPr sz="850" spc="25" dirty="0">
                <a:solidFill>
                  <a:srgbClr val="333333"/>
                </a:solidFill>
                <a:latin typeface="Lucida Console"/>
                <a:cs typeface="Lucida Console"/>
              </a:rPr>
              <a:t> </a:t>
            </a:r>
            <a:r>
              <a:rPr sz="850" spc="30" dirty="0">
                <a:solidFill>
                  <a:srgbClr val="333333"/>
                </a:solidFill>
                <a:latin typeface="Lucida Console"/>
                <a:cs typeface="Lucida Console"/>
              </a:rPr>
              <a:t>addresses </a:t>
            </a:r>
            <a:r>
              <a:rPr sz="850" spc="25" dirty="0">
                <a:solidFill>
                  <a:srgbClr val="333333"/>
                </a:solidFill>
                <a:latin typeface="Lucida Console"/>
                <a:cs typeface="Lucida Console"/>
              </a:rPr>
              <a:t>that</a:t>
            </a:r>
            <a:r>
              <a:rPr sz="850" spc="30" dirty="0">
                <a:solidFill>
                  <a:srgbClr val="333333"/>
                </a:solidFill>
                <a:latin typeface="Lucida Console"/>
                <a:cs typeface="Lucida Console"/>
              </a:rPr>
              <a:t> </a:t>
            </a:r>
            <a:r>
              <a:rPr sz="850" spc="25" dirty="0">
                <a:solidFill>
                  <a:srgbClr val="333333"/>
                </a:solidFill>
                <a:latin typeface="Lucida Console"/>
                <a:cs typeface="Lucida Console"/>
              </a:rPr>
              <a:t>have </a:t>
            </a:r>
            <a:r>
              <a:rPr sz="850" spc="20" dirty="0">
                <a:solidFill>
                  <a:srgbClr val="333333"/>
                </a:solidFill>
                <a:latin typeface="Lucida Console"/>
                <a:cs typeface="Lucida Console"/>
              </a:rPr>
              <a:t>no</a:t>
            </a:r>
            <a:r>
              <a:rPr sz="850" spc="30" dirty="0">
                <a:solidFill>
                  <a:srgbClr val="333333"/>
                </a:solidFill>
                <a:latin typeface="Lucida Console"/>
                <a:cs typeface="Lucida Console"/>
              </a:rPr>
              <a:t> @domain part.116 </a:t>
            </a:r>
            <a:r>
              <a:rPr sz="850" spc="25" dirty="0">
                <a:solidFill>
                  <a:srgbClr val="333333"/>
                </a:solidFill>
                <a:latin typeface="Lucida Console"/>
                <a:cs typeface="Lucida Console"/>
              </a:rPr>
              <a:t>#117 </a:t>
            </a:r>
            <a:r>
              <a:rPr sz="850" spc="30" dirty="0">
                <a:solidFill>
                  <a:srgbClr val="333333"/>
                </a:solidFill>
                <a:latin typeface="Lucida Console"/>
                <a:cs typeface="Lucida Console"/>
              </a:rPr>
              <a:t>#myorigin </a:t>
            </a:r>
            <a:r>
              <a:rPr sz="850" spc="15" dirty="0">
                <a:solidFill>
                  <a:srgbClr val="333333"/>
                </a:solidFill>
                <a:latin typeface="Lucida Console"/>
                <a:cs typeface="Lucida Console"/>
              </a:rPr>
              <a:t>=</a:t>
            </a:r>
            <a:endParaRPr sz="850">
              <a:latin typeface="Lucida Console"/>
              <a:cs typeface="Lucida Console"/>
            </a:endParaRPr>
          </a:p>
          <a:p>
            <a:pPr marL="238125">
              <a:lnSpc>
                <a:spcPct val="100000"/>
              </a:lnSpc>
              <a:spcBef>
                <a:spcPts val="330"/>
              </a:spcBef>
            </a:pPr>
            <a:r>
              <a:rPr sz="850" spc="30" dirty="0">
                <a:solidFill>
                  <a:srgbClr val="333333"/>
                </a:solidFill>
                <a:latin typeface="Lucida Console"/>
                <a:cs typeface="Lucida Console"/>
              </a:rPr>
              <a:t>$myhostname118</a:t>
            </a:r>
            <a:r>
              <a:rPr sz="850" spc="10" dirty="0">
                <a:solidFill>
                  <a:srgbClr val="333333"/>
                </a:solidFill>
                <a:latin typeface="Lucida Console"/>
                <a:cs typeface="Lucida Console"/>
              </a:rPr>
              <a:t> </a:t>
            </a:r>
            <a:r>
              <a:rPr sz="850" spc="30" dirty="0">
                <a:solidFill>
                  <a:srgbClr val="333333"/>
                </a:solidFill>
                <a:latin typeface="Lucida Console"/>
                <a:cs typeface="Lucida Console"/>
              </a:rPr>
              <a:t>myorigin</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$mydomain119</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14300" marR="255270">
              <a:lnSpc>
                <a:spcPct val="131600"/>
              </a:lnSpc>
              <a:spcBef>
                <a:spcPts val="5"/>
              </a:spcBef>
            </a:pPr>
            <a:r>
              <a:rPr sz="950" b="1" spc="25" dirty="0">
                <a:solidFill>
                  <a:srgbClr val="333333"/>
                </a:solidFill>
                <a:latin typeface="微软雅黑"/>
                <a:cs typeface="微软雅黑"/>
              </a:rPr>
              <a:t>第四处修改是在第</a:t>
            </a:r>
            <a:r>
              <a:rPr sz="950" b="1" dirty="0">
                <a:solidFill>
                  <a:srgbClr val="333333"/>
                </a:solidFill>
                <a:latin typeface="Trebuchet MS"/>
                <a:cs typeface="Trebuchet MS"/>
              </a:rPr>
              <a:t>135</a:t>
            </a:r>
            <a:r>
              <a:rPr sz="950" b="1" spc="25" dirty="0">
                <a:solidFill>
                  <a:srgbClr val="333333"/>
                </a:solidFill>
                <a:latin typeface="微软雅黑"/>
                <a:cs typeface="微软雅黑"/>
              </a:rPr>
              <a:t>行定义网卡监听地址。可以指定要使用服务器的哪些</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地址对外提供电子邮件服 </a:t>
            </a:r>
            <a:r>
              <a:rPr sz="950" b="1" spc="25" dirty="0">
                <a:solidFill>
                  <a:srgbClr val="333333"/>
                </a:solidFill>
                <a:latin typeface="微软雅黑"/>
                <a:cs typeface="微软雅黑"/>
              </a:rPr>
              <a:t>务；也可以干脆写成</a:t>
            </a:r>
            <a:r>
              <a:rPr sz="950" b="1" spc="35" dirty="0">
                <a:solidFill>
                  <a:srgbClr val="333333"/>
                </a:solidFill>
                <a:latin typeface="Trebuchet MS"/>
                <a:cs typeface="Trebuchet MS"/>
              </a:rPr>
              <a:t>all</a:t>
            </a:r>
            <a:r>
              <a:rPr sz="950" b="1" spc="35" dirty="0">
                <a:solidFill>
                  <a:srgbClr val="333333"/>
                </a:solidFill>
                <a:latin typeface="微软雅黑"/>
                <a:cs typeface="微软雅黑"/>
              </a:rPr>
              <a:t>，</a:t>
            </a:r>
            <a:r>
              <a:rPr sz="950" b="1" spc="25" dirty="0">
                <a:solidFill>
                  <a:srgbClr val="333333"/>
                </a:solidFill>
                <a:latin typeface="微软雅黑"/>
                <a:cs typeface="微软雅黑"/>
              </a:rPr>
              <a:t>代表所有</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地址都能提供电子邮件服务：</a:t>
            </a:r>
            <a:endParaRPr sz="950">
              <a:latin typeface="微软雅黑"/>
              <a:cs typeface="微软雅黑"/>
            </a:endParaRPr>
          </a:p>
          <a:p>
            <a:pPr>
              <a:lnSpc>
                <a:spcPct val="100000"/>
              </a:lnSpc>
              <a:spcBef>
                <a:spcPts val="45"/>
              </a:spcBef>
            </a:pPr>
            <a:endParaRPr sz="900">
              <a:latin typeface="微软雅黑"/>
              <a:cs typeface="微软雅黑"/>
            </a:endParaRPr>
          </a:p>
          <a:p>
            <a:pPr marL="238125" marR="346710">
              <a:lnSpc>
                <a:spcPct val="132400"/>
              </a:lnSpc>
              <a:tabLst>
                <a:tab pos="3757929" algn="l"/>
              </a:tabLst>
            </a:pPr>
            <a:r>
              <a:rPr sz="850" spc="25" dirty="0">
                <a:solidFill>
                  <a:srgbClr val="333333"/>
                </a:solidFill>
                <a:latin typeface="Lucida Console"/>
                <a:cs typeface="Lucida Console"/>
              </a:rPr>
              <a:t>121 122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inet_interfaces parameter</a:t>
            </a:r>
            <a:r>
              <a:rPr sz="850" spc="25" dirty="0">
                <a:solidFill>
                  <a:srgbClr val="333333"/>
                </a:solidFill>
                <a:latin typeface="Lucida Console"/>
                <a:cs typeface="Lucida Console"/>
              </a:rPr>
              <a:t> </a:t>
            </a:r>
            <a:r>
              <a:rPr sz="850" spc="30" dirty="0">
                <a:solidFill>
                  <a:srgbClr val="333333"/>
                </a:solidFill>
                <a:latin typeface="Lucida Console"/>
                <a:cs typeface="Lucida Console"/>
              </a:rPr>
              <a:t>specifies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network interface123</a:t>
            </a:r>
            <a:r>
              <a:rPr sz="850" spc="2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addresses</a:t>
            </a:r>
            <a:r>
              <a:rPr sz="850" spc="4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4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40" dirty="0">
                <a:solidFill>
                  <a:srgbClr val="333333"/>
                </a:solidFill>
                <a:latin typeface="Lucida Console"/>
                <a:cs typeface="Lucida Console"/>
              </a:rPr>
              <a:t> </a:t>
            </a:r>
            <a:r>
              <a:rPr sz="850" spc="25" dirty="0">
                <a:solidFill>
                  <a:srgbClr val="333333"/>
                </a:solidFill>
                <a:latin typeface="Lucida Console"/>
                <a:cs typeface="Lucida Console"/>
              </a:rPr>
              <a:t>mail</a:t>
            </a:r>
            <a:r>
              <a:rPr sz="850" spc="4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40" dirty="0">
                <a:solidFill>
                  <a:srgbClr val="333333"/>
                </a:solidFill>
                <a:latin typeface="Lucida Console"/>
                <a:cs typeface="Lucida Console"/>
              </a:rPr>
              <a:t> </a:t>
            </a:r>
            <a:r>
              <a:rPr sz="850" spc="30" dirty="0">
                <a:solidFill>
                  <a:srgbClr val="333333"/>
                </a:solidFill>
                <a:latin typeface="Lucida Console"/>
                <a:cs typeface="Lucida Console"/>
              </a:rPr>
              <a:t>receives</a:t>
            </a:r>
            <a:r>
              <a:rPr sz="850" spc="45" dirty="0">
                <a:solidFill>
                  <a:srgbClr val="333333"/>
                </a:solidFill>
                <a:latin typeface="Lucida Console"/>
                <a:cs typeface="Lucida Console"/>
              </a:rPr>
              <a:t> </a:t>
            </a:r>
            <a:r>
              <a:rPr sz="850" spc="25" dirty="0">
                <a:solidFill>
                  <a:srgbClr val="333333"/>
                </a:solidFill>
                <a:latin typeface="Lucida Console"/>
                <a:cs typeface="Lucida Console"/>
              </a:rPr>
              <a:t>mail</a:t>
            </a:r>
            <a:r>
              <a:rPr sz="850" spc="40" dirty="0">
                <a:solidFill>
                  <a:srgbClr val="333333"/>
                </a:solidFill>
                <a:latin typeface="Lucida Console"/>
                <a:cs typeface="Lucida Console"/>
              </a:rPr>
              <a:t> </a:t>
            </a:r>
            <a:r>
              <a:rPr sz="850" spc="25" dirty="0">
                <a:solidFill>
                  <a:srgbClr val="333333"/>
                </a:solidFill>
                <a:latin typeface="Lucida Console"/>
                <a:cs typeface="Lucida Console"/>
              </a:rPr>
              <a:t>on.	</a:t>
            </a:r>
            <a:r>
              <a:rPr sz="850" spc="20" dirty="0">
                <a:solidFill>
                  <a:srgbClr val="333333"/>
                </a:solidFill>
                <a:latin typeface="Lucida Console"/>
                <a:cs typeface="Lucida Console"/>
              </a:rPr>
              <a:t>By</a:t>
            </a:r>
            <a:r>
              <a:rPr sz="850" spc="25" dirty="0">
                <a:solidFill>
                  <a:srgbClr val="333333"/>
                </a:solidFill>
                <a:latin typeface="Lucida Console"/>
                <a:cs typeface="Lucida Console"/>
              </a:rPr>
              <a:t> </a:t>
            </a:r>
            <a:r>
              <a:rPr sz="850" spc="30" dirty="0">
                <a:solidFill>
                  <a:srgbClr val="333333"/>
                </a:solidFill>
                <a:latin typeface="Lucida Console"/>
                <a:cs typeface="Lucida Console"/>
              </a:rPr>
              <a:t>default,124</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 software </a:t>
            </a:r>
            <a:r>
              <a:rPr sz="850" spc="25" dirty="0">
                <a:solidFill>
                  <a:srgbClr val="333333"/>
                </a:solidFill>
                <a:latin typeface="Lucida Console"/>
                <a:cs typeface="Lucida Console"/>
              </a:rPr>
              <a:t>claims</a:t>
            </a:r>
            <a:r>
              <a:rPr sz="850" spc="35" dirty="0">
                <a:solidFill>
                  <a:srgbClr val="333333"/>
                </a:solidFill>
                <a:latin typeface="Lucida Console"/>
                <a:cs typeface="Lucida Console"/>
              </a:rPr>
              <a:t> </a:t>
            </a:r>
            <a:r>
              <a:rPr sz="850" spc="25" dirty="0">
                <a:solidFill>
                  <a:srgbClr val="333333"/>
                </a:solidFill>
                <a:latin typeface="Lucida Console"/>
                <a:cs typeface="Lucida Console"/>
              </a:rPr>
              <a:t>all</a:t>
            </a:r>
            <a:r>
              <a:rPr sz="850" spc="35" dirty="0">
                <a:solidFill>
                  <a:srgbClr val="333333"/>
                </a:solidFill>
                <a:latin typeface="Lucida Console"/>
                <a:cs typeface="Lucida Console"/>
              </a:rPr>
              <a:t> </a:t>
            </a:r>
            <a:r>
              <a:rPr sz="850" spc="25" dirty="0">
                <a:solidFill>
                  <a:srgbClr val="333333"/>
                </a:solidFill>
                <a:latin typeface="Lucida Console"/>
                <a:cs typeface="Lucida Console"/>
              </a:rPr>
              <a:t>active</a:t>
            </a:r>
            <a:r>
              <a:rPr sz="850" spc="30" dirty="0">
                <a:solidFill>
                  <a:srgbClr val="333333"/>
                </a:solidFill>
                <a:latin typeface="Lucida Console"/>
                <a:cs typeface="Lucida Console"/>
              </a:rPr>
              <a:t> interfaces</a:t>
            </a:r>
            <a:r>
              <a:rPr sz="850" spc="35" dirty="0">
                <a:solidFill>
                  <a:srgbClr val="333333"/>
                </a:solidFill>
                <a:latin typeface="Lucida Console"/>
                <a:cs typeface="Lucida Console"/>
              </a:rPr>
              <a:t> </a:t>
            </a:r>
            <a:r>
              <a:rPr sz="850" spc="20" dirty="0">
                <a:solidFill>
                  <a:srgbClr val="333333"/>
                </a:solidFill>
                <a:latin typeface="Lucida Console"/>
                <a:cs typeface="Lucida Console"/>
              </a:rPr>
              <a:t>on</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machine. </a:t>
            </a:r>
            <a:r>
              <a:rPr sz="850" spc="25" dirty="0">
                <a:solidFill>
                  <a:srgbClr val="333333"/>
                </a:solidFill>
                <a:latin typeface="Lucida Console"/>
                <a:cs typeface="Lucida Console"/>
              </a:rPr>
              <a:t>The125</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parameter </a:t>
            </a:r>
            <a:r>
              <a:rPr sz="850" spc="25" dirty="0">
                <a:solidFill>
                  <a:srgbClr val="333333"/>
                </a:solidFill>
                <a:latin typeface="Lucida Console"/>
                <a:cs typeface="Lucida Console"/>
              </a:rPr>
              <a:t>also </a:t>
            </a:r>
            <a:r>
              <a:rPr sz="850" spc="-495" dirty="0">
                <a:solidFill>
                  <a:srgbClr val="333333"/>
                </a:solidFill>
                <a:latin typeface="Lucida Console"/>
                <a:cs typeface="Lucida Console"/>
              </a:rPr>
              <a:t> </a:t>
            </a:r>
            <a:r>
              <a:rPr sz="850" spc="30" dirty="0">
                <a:solidFill>
                  <a:srgbClr val="333333"/>
                </a:solidFill>
                <a:latin typeface="Lucida Console"/>
                <a:cs typeface="Lucida Console"/>
              </a:rPr>
              <a:t>controls delivery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mail</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user@[ip.address].126 </a:t>
            </a:r>
            <a:r>
              <a:rPr sz="850" spc="25" dirty="0">
                <a:solidFill>
                  <a:srgbClr val="333333"/>
                </a:solidFill>
                <a:latin typeface="Lucida Console"/>
                <a:cs typeface="Lucida Console"/>
              </a:rPr>
              <a:t>#127</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See</a:t>
            </a:r>
            <a:r>
              <a:rPr sz="850" spc="30" dirty="0">
                <a:solidFill>
                  <a:srgbClr val="333333"/>
                </a:solidFill>
                <a:latin typeface="Lucida Console"/>
                <a:cs typeface="Lucida Console"/>
              </a:rPr>
              <a:t> </a:t>
            </a:r>
            <a:r>
              <a:rPr sz="850" spc="25" dirty="0">
                <a:solidFill>
                  <a:srgbClr val="333333"/>
                </a:solidFill>
                <a:latin typeface="Lucida Console"/>
                <a:cs typeface="Lucida Console"/>
              </a:rPr>
              <a:t>also</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 proxy_interfaces parameter, </a:t>
            </a:r>
            <a:r>
              <a:rPr sz="850" spc="25" dirty="0">
                <a:solidFill>
                  <a:srgbClr val="333333"/>
                </a:solidFill>
                <a:latin typeface="Lucida Console"/>
                <a:cs typeface="Lucida Console"/>
              </a:rPr>
              <a:t>for </a:t>
            </a:r>
            <a:r>
              <a:rPr sz="850" spc="30" dirty="0">
                <a:solidFill>
                  <a:srgbClr val="333333"/>
                </a:solidFill>
                <a:latin typeface="Lucida Console"/>
                <a:cs typeface="Lucida Console"/>
              </a:rPr>
              <a:t>network addresses that128 </a:t>
            </a:r>
            <a:r>
              <a:rPr sz="850" spc="15" dirty="0">
                <a:solidFill>
                  <a:srgbClr val="333333"/>
                </a:solidFill>
                <a:latin typeface="Lucida Console"/>
                <a:cs typeface="Lucida Console"/>
              </a:rPr>
              <a:t># </a:t>
            </a:r>
            <a:r>
              <a:rPr sz="850" spc="25" dirty="0">
                <a:solidFill>
                  <a:srgbClr val="333333"/>
                </a:solidFill>
                <a:latin typeface="Lucida Console"/>
                <a:cs typeface="Lucida Console"/>
              </a:rPr>
              <a:t>are </a:t>
            </a:r>
            <a:r>
              <a:rPr sz="850" spc="30" dirty="0">
                <a:solidFill>
                  <a:srgbClr val="333333"/>
                </a:solidFill>
                <a:latin typeface="Lucida Console"/>
                <a:cs typeface="Lucida Console"/>
              </a:rPr>
              <a:t>forwarded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20" dirty="0">
                <a:solidFill>
                  <a:srgbClr val="333333"/>
                </a:solidFill>
                <a:latin typeface="Lucida Console"/>
                <a:cs typeface="Lucida Console"/>
              </a:rPr>
              <a:t>us</a:t>
            </a:r>
            <a:r>
              <a:rPr sz="850" spc="30" dirty="0">
                <a:solidFill>
                  <a:srgbClr val="333333"/>
                </a:solidFill>
                <a:latin typeface="Lucida Console"/>
                <a:cs typeface="Lucida Console"/>
              </a:rPr>
              <a:t> </a:t>
            </a:r>
            <a:r>
              <a:rPr sz="850" spc="25" dirty="0">
                <a:solidFill>
                  <a:srgbClr val="333333"/>
                </a:solidFill>
                <a:latin typeface="Lucida Console"/>
                <a:cs typeface="Lucida Console"/>
              </a:rPr>
              <a:t>via</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25" dirty="0">
                <a:solidFill>
                  <a:srgbClr val="333333"/>
                </a:solidFill>
                <a:latin typeface="Lucida Console"/>
                <a:cs typeface="Lucida Console"/>
              </a:rPr>
              <a:t>proxy</a:t>
            </a:r>
            <a:r>
              <a:rPr sz="850" spc="30" dirty="0">
                <a:solidFill>
                  <a:srgbClr val="333333"/>
                </a:solidFill>
                <a:latin typeface="Lucida Console"/>
                <a:cs typeface="Lucida Console"/>
              </a:rPr>
              <a:t> </a:t>
            </a:r>
            <a:r>
              <a:rPr sz="850" spc="20" dirty="0">
                <a:solidFill>
                  <a:srgbClr val="333333"/>
                </a:solidFill>
                <a:latin typeface="Lucida Console"/>
                <a:cs typeface="Lucida Console"/>
              </a:rPr>
              <a:t>or</a:t>
            </a:r>
            <a:r>
              <a:rPr sz="850" spc="30" dirty="0">
                <a:solidFill>
                  <a:srgbClr val="333333"/>
                </a:solidFill>
                <a:latin typeface="Lucida Console"/>
                <a:cs typeface="Lucida Console"/>
              </a:rPr>
              <a:t> network</a:t>
            </a:r>
            <a:r>
              <a:rPr sz="850" spc="35" dirty="0">
                <a:solidFill>
                  <a:srgbClr val="333333"/>
                </a:solidFill>
                <a:latin typeface="Lucida Console"/>
                <a:cs typeface="Lucida Console"/>
              </a:rPr>
              <a:t> </a:t>
            </a:r>
            <a:r>
              <a:rPr sz="850" spc="30" dirty="0">
                <a:solidFill>
                  <a:srgbClr val="333333"/>
                </a:solidFill>
                <a:latin typeface="Lucida Console"/>
                <a:cs typeface="Lucida Console"/>
              </a:rPr>
              <a:t>address translator.129 </a:t>
            </a:r>
            <a:r>
              <a:rPr sz="850" spc="25" dirty="0">
                <a:solidFill>
                  <a:srgbClr val="333333"/>
                </a:solidFill>
                <a:latin typeface="Lucida Console"/>
                <a:cs typeface="Lucida Console"/>
              </a:rPr>
              <a:t>#130</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Note:</a:t>
            </a:r>
            <a:r>
              <a:rPr sz="850" spc="35" dirty="0">
                <a:solidFill>
                  <a:srgbClr val="333333"/>
                </a:solidFill>
                <a:latin typeface="Lucida Console"/>
                <a:cs typeface="Lucida Console"/>
              </a:rPr>
              <a: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need</a:t>
            </a:r>
            <a:r>
              <a:rPr sz="850" spc="30"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stop/start</a:t>
            </a:r>
            <a:r>
              <a:rPr sz="850" spc="25" dirty="0">
                <a:solidFill>
                  <a:srgbClr val="333333"/>
                </a:solidFill>
                <a:latin typeface="Lucida Console"/>
                <a:cs typeface="Lucida Console"/>
              </a:rPr>
              <a:t> </a:t>
            </a:r>
            <a:r>
              <a:rPr sz="850" spc="30" dirty="0">
                <a:solidFill>
                  <a:srgbClr val="333333"/>
                </a:solidFill>
                <a:latin typeface="Lucida Console"/>
                <a:cs typeface="Lucida Console"/>
              </a:rPr>
              <a:t>Postfix </a:t>
            </a:r>
            <a:r>
              <a:rPr sz="850" spc="25" dirty="0">
                <a:solidFill>
                  <a:srgbClr val="333333"/>
                </a:solidFill>
                <a:latin typeface="Lucida Console"/>
                <a:cs typeface="Lucida Console"/>
              </a:rPr>
              <a:t>when</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 </a:t>
            </a:r>
            <a:r>
              <a:rPr sz="850" spc="30" dirty="0">
                <a:solidFill>
                  <a:srgbClr val="333333"/>
                </a:solidFill>
                <a:latin typeface="Lucida Console"/>
                <a:cs typeface="Lucida Console"/>
              </a:rPr>
              <a:t>parameter changes.131 </a:t>
            </a:r>
            <a:r>
              <a:rPr sz="850" spc="25" dirty="0">
                <a:solidFill>
                  <a:srgbClr val="333333"/>
                </a:solidFill>
                <a:latin typeface="Lucida Console"/>
                <a:cs typeface="Lucida Console"/>
              </a:rPr>
              <a:t>#132</a:t>
            </a:r>
            <a:r>
              <a:rPr sz="850" spc="30" dirty="0">
                <a:solidFill>
                  <a:srgbClr val="333333"/>
                </a:solidFill>
                <a:latin typeface="Lucida Console"/>
                <a:cs typeface="Lucida Console"/>
              </a:rPr>
              <a:t> #inet_interfaces</a:t>
            </a:r>
            <a:r>
              <a:rPr sz="850" spc="2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all133</a:t>
            </a:r>
            <a:r>
              <a:rPr sz="850" spc="30" dirty="0">
                <a:solidFill>
                  <a:srgbClr val="333333"/>
                </a:solidFill>
                <a:latin typeface="Lucida Console"/>
                <a:cs typeface="Lucida Console"/>
              </a:rPr>
              <a:t> #inet_interfaces </a:t>
            </a:r>
            <a:r>
              <a:rPr sz="850" spc="15" dirty="0">
                <a:solidFill>
                  <a:srgbClr val="333333"/>
                </a:solidFill>
                <a:latin typeface="Lucida Console"/>
                <a:cs typeface="Lucida Console"/>
              </a:rPr>
              <a:t>=</a:t>
            </a:r>
            <a:r>
              <a:rPr sz="850" spc="30" dirty="0">
                <a:solidFill>
                  <a:srgbClr val="333333"/>
                </a:solidFill>
                <a:latin typeface="Lucida Console"/>
                <a:cs typeface="Lucida Console"/>
              </a:rPr>
              <a:t> $myhostname134 #inet_interfaces </a:t>
            </a:r>
            <a:r>
              <a:rPr sz="850" spc="15" dirty="0">
                <a:solidFill>
                  <a:srgbClr val="333333"/>
                </a:solidFill>
                <a:latin typeface="Lucida Console"/>
                <a:cs typeface="Lucida Console"/>
              </a:rPr>
              <a:t>=</a:t>
            </a:r>
            <a:r>
              <a:rPr sz="850" spc="30" dirty="0">
                <a:solidFill>
                  <a:srgbClr val="333333"/>
                </a:solidFill>
                <a:latin typeface="Lucida Console"/>
                <a:cs typeface="Lucida Console"/>
              </a:rPr>
              <a:t> $myhostname, </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localhost135</a:t>
            </a:r>
            <a:r>
              <a:rPr sz="850" spc="25" dirty="0">
                <a:solidFill>
                  <a:srgbClr val="333333"/>
                </a:solidFill>
                <a:latin typeface="Lucida Console"/>
                <a:cs typeface="Lucida Console"/>
              </a:rPr>
              <a:t> </a:t>
            </a:r>
            <a:r>
              <a:rPr sz="850" spc="30" dirty="0">
                <a:solidFill>
                  <a:srgbClr val="333333"/>
                </a:solidFill>
                <a:latin typeface="Lucida Console"/>
                <a:cs typeface="Lucida Console"/>
              </a:rPr>
              <a:t>inet_interfaces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all136</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14300">
              <a:lnSpc>
                <a:spcPct val="100000"/>
              </a:lnSpc>
            </a:pPr>
            <a:r>
              <a:rPr sz="950" b="1" spc="25" dirty="0">
                <a:solidFill>
                  <a:srgbClr val="333333"/>
                </a:solidFill>
                <a:latin typeface="微软雅黑"/>
                <a:cs typeface="微软雅黑"/>
              </a:rPr>
              <a:t>最后一处修改是在第</a:t>
            </a:r>
            <a:r>
              <a:rPr sz="950" b="1" dirty="0">
                <a:solidFill>
                  <a:srgbClr val="333333"/>
                </a:solidFill>
                <a:latin typeface="Trebuchet MS"/>
                <a:cs typeface="Trebuchet MS"/>
              </a:rPr>
              <a:t>183</a:t>
            </a:r>
            <a:r>
              <a:rPr sz="950" b="1" spc="25" dirty="0">
                <a:solidFill>
                  <a:srgbClr val="333333"/>
                </a:solidFill>
                <a:latin typeface="微软雅黑"/>
                <a:cs typeface="微软雅黑"/>
              </a:rPr>
              <a:t>行定义可接收邮件的主机名或域名列表。这里可以直接调用前面定义好的</a:t>
            </a:r>
            <a:endParaRPr sz="950">
              <a:latin typeface="微软雅黑"/>
              <a:cs typeface="微软雅黑"/>
            </a:endParaRPr>
          </a:p>
          <a:p>
            <a:pPr marL="113664">
              <a:lnSpc>
                <a:spcPct val="100000"/>
              </a:lnSpc>
              <a:spcBef>
                <a:spcPts val="365"/>
              </a:spcBef>
            </a:pPr>
            <a:r>
              <a:rPr sz="950" b="1" spc="75" dirty="0">
                <a:solidFill>
                  <a:srgbClr val="333333"/>
                </a:solidFill>
                <a:latin typeface="Trebuchet MS"/>
                <a:cs typeface="Trebuchet MS"/>
              </a:rPr>
              <a:t>myhostname</a:t>
            </a:r>
            <a:r>
              <a:rPr sz="950" b="1" spc="25" dirty="0">
                <a:solidFill>
                  <a:srgbClr val="333333"/>
                </a:solidFill>
                <a:latin typeface="微软雅黑"/>
                <a:cs typeface="微软雅黑"/>
              </a:rPr>
              <a:t>和</a:t>
            </a:r>
            <a:r>
              <a:rPr sz="950" b="1" spc="80" dirty="0">
                <a:solidFill>
                  <a:srgbClr val="333333"/>
                </a:solidFill>
                <a:latin typeface="Trebuchet MS"/>
                <a:cs typeface="Trebuchet MS"/>
              </a:rPr>
              <a:t>mydomain</a:t>
            </a:r>
            <a:r>
              <a:rPr sz="950" b="1" spc="25" dirty="0">
                <a:solidFill>
                  <a:srgbClr val="333333"/>
                </a:solidFill>
                <a:latin typeface="微软雅黑"/>
                <a:cs typeface="微软雅黑"/>
              </a:rPr>
              <a:t>变量（如果不想调用变量，也可以直接调用变量中的值）：</a:t>
            </a:r>
            <a:endParaRPr sz="950">
              <a:latin typeface="微软雅黑"/>
              <a:cs typeface="微软雅黑"/>
            </a:endParaRPr>
          </a:p>
        </p:txBody>
      </p:sp>
      <p:sp>
        <p:nvSpPr>
          <p:cNvPr id="15" name="object 15"/>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248</a:t>
            </a:fld>
            <a:endParaRPr sz="800">
              <a:latin typeface="小哥哥网恋吗"/>
              <a:cs typeface="小哥哥网恋吗"/>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26"/>
            <a:ext cx="5651500" cy="4441190"/>
            <a:chOff x="959124" y="368326"/>
            <a:chExt cx="5651500" cy="4441190"/>
          </a:xfrm>
        </p:grpSpPr>
        <p:sp>
          <p:nvSpPr>
            <p:cNvPr id="3" name="object 3"/>
            <p:cNvSpPr/>
            <p:nvPr/>
          </p:nvSpPr>
          <p:spPr>
            <a:xfrm>
              <a:off x="963889" y="373091"/>
              <a:ext cx="5641975" cy="4431665"/>
            </a:xfrm>
            <a:custGeom>
              <a:avLst/>
              <a:gdLst/>
              <a:ahLst/>
              <a:cxnLst/>
              <a:rect l="l" t="t" r="r" b="b"/>
              <a:pathLst>
                <a:path w="5641975" h="4431665">
                  <a:moveTo>
                    <a:pt x="5617597" y="4431183"/>
                  </a:moveTo>
                  <a:lnTo>
                    <a:pt x="23823" y="4431183"/>
                  </a:lnTo>
                  <a:lnTo>
                    <a:pt x="20659" y="4431031"/>
                  </a:lnTo>
                  <a:lnTo>
                    <a:pt x="0" y="4410333"/>
                  </a:lnTo>
                  <a:lnTo>
                    <a:pt x="0" y="4407360"/>
                  </a:lnTo>
                  <a:lnTo>
                    <a:pt x="0" y="20545"/>
                  </a:lnTo>
                  <a:lnTo>
                    <a:pt x="20659" y="0"/>
                  </a:lnTo>
                  <a:lnTo>
                    <a:pt x="5620751" y="0"/>
                  </a:lnTo>
                  <a:lnTo>
                    <a:pt x="5641421" y="20545"/>
                  </a:lnTo>
                  <a:lnTo>
                    <a:pt x="5641421" y="4410333"/>
                  </a:lnTo>
                  <a:lnTo>
                    <a:pt x="5620751" y="4431031"/>
                  </a:lnTo>
                  <a:lnTo>
                    <a:pt x="5617597" y="4431183"/>
                  </a:lnTo>
                  <a:close/>
                </a:path>
              </a:pathLst>
            </a:custGeom>
            <a:solidFill>
              <a:srgbClr val="F8F8F8"/>
            </a:solidFill>
          </p:spPr>
          <p:txBody>
            <a:bodyPr wrap="square" lIns="0" tIns="0" rIns="0" bIns="0" rtlCol="0"/>
            <a:lstStyle/>
            <a:p>
              <a:endParaRPr/>
            </a:p>
          </p:txBody>
        </p:sp>
        <p:sp>
          <p:nvSpPr>
            <p:cNvPr id="4" name="object 4"/>
            <p:cNvSpPr/>
            <p:nvPr/>
          </p:nvSpPr>
          <p:spPr>
            <a:xfrm>
              <a:off x="963889" y="373091"/>
              <a:ext cx="5641975" cy="4431665"/>
            </a:xfrm>
            <a:custGeom>
              <a:avLst/>
              <a:gdLst/>
              <a:ahLst/>
              <a:cxnLst/>
              <a:rect l="l" t="t" r="r" b="b"/>
              <a:pathLst>
                <a:path w="5641975" h="4431665">
                  <a:moveTo>
                    <a:pt x="0" y="4407360"/>
                  </a:moveTo>
                  <a:lnTo>
                    <a:pt x="0" y="23823"/>
                  </a:lnTo>
                  <a:lnTo>
                    <a:pt x="0" y="20545"/>
                  </a:lnTo>
                  <a:lnTo>
                    <a:pt x="600" y="17419"/>
                  </a:lnTo>
                  <a:lnTo>
                    <a:pt x="1810" y="14589"/>
                  </a:lnTo>
                  <a:lnTo>
                    <a:pt x="3020" y="11463"/>
                  </a:lnTo>
                  <a:lnTo>
                    <a:pt x="4745" y="8938"/>
                  </a:lnTo>
                  <a:lnTo>
                    <a:pt x="6975" y="6851"/>
                  </a:lnTo>
                  <a:lnTo>
                    <a:pt x="9214" y="4612"/>
                  </a:lnTo>
                  <a:lnTo>
                    <a:pt x="11787" y="2830"/>
                  </a:lnTo>
                  <a:lnTo>
                    <a:pt x="14703" y="1639"/>
                  </a:lnTo>
                  <a:lnTo>
                    <a:pt x="17629" y="600"/>
                  </a:lnTo>
                  <a:lnTo>
                    <a:pt x="20659" y="0"/>
                  </a:lnTo>
                  <a:lnTo>
                    <a:pt x="23823" y="0"/>
                  </a:lnTo>
                  <a:lnTo>
                    <a:pt x="5617597" y="0"/>
                  </a:lnTo>
                  <a:lnTo>
                    <a:pt x="5620751" y="0"/>
                  </a:lnTo>
                  <a:lnTo>
                    <a:pt x="5623791" y="600"/>
                  </a:lnTo>
                  <a:lnTo>
                    <a:pt x="5626717" y="1639"/>
                  </a:lnTo>
                  <a:lnTo>
                    <a:pt x="5629633" y="2830"/>
                  </a:lnTo>
                  <a:lnTo>
                    <a:pt x="5632206" y="4612"/>
                  </a:lnTo>
                  <a:lnTo>
                    <a:pt x="5634445" y="6851"/>
                  </a:lnTo>
                  <a:lnTo>
                    <a:pt x="5636675" y="8938"/>
                  </a:lnTo>
                  <a:lnTo>
                    <a:pt x="5638400" y="11463"/>
                  </a:lnTo>
                  <a:lnTo>
                    <a:pt x="5639610" y="14446"/>
                  </a:lnTo>
                  <a:lnTo>
                    <a:pt x="5640820" y="17419"/>
                  </a:lnTo>
                  <a:lnTo>
                    <a:pt x="5641421" y="20545"/>
                  </a:lnTo>
                  <a:lnTo>
                    <a:pt x="5641421" y="23823"/>
                  </a:lnTo>
                  <a:lnTo>
                    <a:pt x="5641421" y="4407360"/>
                  </a:lnTo>
                  <a:lnTo>
                    <a:pt x="5641421" y="4410333"/>
                  </a:lnTo>
                  <a:lnTo>
                    <a:pt x="5640820" y="4413316"/>
                  </a:lnTo>
                  <a:lnTo>
                    <a:pt x="5639610" y="4416146"/>
                  </a:lnTo>
                  <a:lnTo>
                    <a:pt x="5638400" y="4418976"/>
                  </a:lnTo>
                  <a:lnTo>
                    <a:pt x="5626717" y="4429096"/>
                  </a:lnTo>
                  <a:lnTo>
                    <a:pt x="5623791" y="4430440"/>
                  </a:lnTo>
                  <a:lnTo>
                    <a:pt x="5620751" y="4431031"/>
                  </a:lnTo>
                  <a:lnTo>
                    <a:pt x="5617597" y="4431183"/>
                  </a:lnTo>
                  <a:lnTo>
                    <a:pt x="23823" y="4431183"/>
                  </a:lnTo>
                  <a:lnTo>
                    <a:pt x="20659" y="4431031"/>
                  </a:lnTo>
                  <a:lnTo>
                    <a:pt x="17629" y="4430440"/>
                  </a:lnTo>
                  <a:lnTo>
                    <a:pt x="14703" y="4429096"/>
                  </a:lnTo>
                  <a:lnTo>
                    <a:pt x="11787" y="4427905"/>
                  </a:lnTo>
                  <a:lnTo>
                    <a:pt x="1810" y="4416146"/>
                  </a:lnTo>
                  <a:lnTo>
                    <a:pt x="600" y="4413316"/>
                  </a:lnTo>
                  <a:lnTo>
                    <a:pt x="0" y="4410333"/>
                  </a:lnTo>
                  <a:lnTo>
                    <a:pt x="0" y="4407360"/>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23"/>
              <a:ext cx="5556250" cy="4288790"/>
            </a:xfrm>
            <a:custGeom>
              <a:avLst/>
              <a:gdLst/>
              <a:ahLst/>
              <a:cxnLst/>
              <a:rect l="l" t="t" r="r" b="b"/>
              <a:pathLst>
                <a:path w="5556250" h="4288790">
                  <a:moveTo>
                    <a:pt x="5555656" y="4288242"/>
                  </a:moveTo>
                  <a:lnTo>
                    <a:pt x="0" y="4288242"/>
                  </a:lnTo>
                  <a:lnTo>
                    <a:pt x="0" y="0"/>
                  </a:lnTo>
                  <a:lnTo>
                    <a:pt x="5555656" y="0"/>
                  </a:lnTo>
                  <a:lnTo>
                    <a:pt x="5555656" y="4288242"/>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5666632"/>
            <a:ext cx="5651500" cy="1181735"/>
            <a:chOff x="959124" y="5666632"/>
            <a:chExt cx="5651500" cy="1181735"/>
          </a:xfrm>
        </p:grpSpPr>
        <p:sp>
          <p:nvSpPr>
            <p:cNvPr id="7" name="object 7"/>
            <p:cNvSpPr/>
            <p:nvPr/>
          </p:nvSpPr>
          <p:spPr>
            <a:xfrm>
              <a:off x="963889" y="5671397"/>
              <a:ext cx="5641975" cy="1172210"/>
            </a:xfrm>
            <a:custGeom>
              <a:avLst/>
              <a:gdLst/>
              <a:ahLst/>
              <a:cxnLst/>
              <a:rect l="l" t="t" r="r" b="b"/>
              <a:pathLst>
                <a:path w="5641975" h="1172209">
                  <a:moveTo>
                    <a:pt x="5617597" y="1172119"/>
                  </a:moveTo>
                  <a:lnTo>
                    <a:pt x="23823" y="1172119"/>
                  </a:lnTo>
                  <a:lnTo>
                    <a:pt x="20659" y="1171967"/>
                  </a:lnTo>
                  <a:lnTo>
                    <a:pt x="0" y="1151269"/>
                  </a:lnTo>
                  <a:lnTo>
                    <a:pt x="0" y="1148296"/>
                  </a:lnTo>
                  <a:lnTo>
                    <a:pt x="0" y="20545"/>
                  </a:lnTo>
                  <a:lnTo>
                    <a:pt x="20659" y="0"/>
                  </a:lnTo>
                  <a:lnTo>
                    <a:pt x="5620752" y="0"/>
                  </a:lnTo>
                  <a:lnTo>
                    <a:pt x="5641421" y="20545"/>
                  </a:lnTo>
                  <a:lnTo>
                    <a:pt x="5641421" y="1151269"/>
                  </a:lnTo>
                  <a:lnTo>
                    <a:pt x="5620752" y="1171967"/>
                  </a:lnTo>
                  <a:lnTo>
                    <a:pt x="5617597" y="1172119"/>
                  </a:lnTo>
                  <a:close/>
                </a:path>
              </a:pathLst>
            </a:custGeom>
            <a:solidFill>
              <a:srgbClr val="F8F8F8"/>
            </a:solidFill>
          </p:spPr>
          <p:txBody>
            <a:bodyPr wrap="square" lIns="0" tIns="0" rIns="0" bIns="0" rtlCol="0"/>
            <a:lstStyle/>
            <a:p>
              <a:endParaRPr/>
            </a:p>
          </p:txBody>
        </p:sp>
        <p:sp>
          <p:nvSpPr>
            <p:cNvPr id="8" name="object 8"/>
            <p:cNvSpPr/>
            <p:nvPr/>
          </p:nvSpPr>
          <p:spPr>
            <a:xfrm>
              <a:off x="963889" y="5671397"/>
              <a:ext cx="5641975" cy="1172210"/>
            </a:xfrm>
            <a:custGeom>
              <a:avLst/>
              <a:gdLst/>
              <a:ahLst/>
              <a:cxnLst/>
              <a:rect l="l" t="t" r="r" b="b"/>
              <a:pathLst>
                <a:path w="5641975" h="1172209">
                  <a:moveTo>
                    <a:pt x="0" y="1148296"/>
                  </a:moveTo>
                  <a:lnTo>
                    <a:pt x="0" y="23823"/>
                  </a:lnTo>
                  <a:lnTo>
                    <a:pt x="0" y="20545"/>
                  </a:lnTo>
                  <a:lnTo>
                    <a:pt x="600" y="17419"/>
                  </a:lnTo>
                  <a:lnTo>
                    <a:pt x="1810" y="14589"/>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1148296"/>
                  </a:lnTo>
                  <a:lnTo>
                    <a:pt x="5641421" y="1151269"/>
                  </a:lnTo>
                  <a:lnTo>
                    <a:pt x="5640821" y="1154252"/>
                  </a:lnTo>
                  <a:lnTo>
                    <a:pt x="5639610" y="1157082"/>
                  </a:lnTo>
                  <a:lnTo>
                    <a:pt x="5638400" y="1159912"/>
                  </a:lnTo>
                  <a:lnTo>
                    <a:pt x="5626717" y="1169889"/>
                  </a:lnTo>
                  <a:lnTo>
                    <a:pt x="5623792" y="1171223"/>
                  </a:lnTo>
                  <a:lnTo>
                    <a:pt x="5620752" y="1171967"/>
                  </a:lnTo>
                  <a:lnTo>
                    <a:pt x="5617597" y="1172119"/>
                  </a:lnTo>
                  <a:lnTo>
                    <a:pt x="23823" y="1172119"/>
                  </a:lnTo>
                  <a:lnTo>
                    <a:pt x="20659" y="1171967"/>
                  </a:lnTo>
                  <a:lnTo>
                    <a:pt x="17629" y="1171223"/>
                  </a:lnTo>
                  <a:lnTo>
                    <a:pt x="14703" y="1169889"/>
                  </a:lnTo>
                  <a:lnTo>
                    <a:pt x="11787" y="1168698"/>
                  </a:lnTo>
                  <a:lnTo>
                    <a:pt x="1810" y="1157082"/>
                  </a:lnTo>
                  <a:lnTo>
                    <a:pt x="600" y="1154252"/>
                  </a:lnTo>
                  <a:lnTo>
                    <a:pt x="0" y="1151269"/>
                  </a:lnTo>
                  <a:lnTo>
                    <a:pt x="0" y="114829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5752514"/>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pic>
        <p:nvPicPr>
          <p:cNvPr id="10" name="object 10"/>
          <p:cNvPicPr/>
          <p:nvPr/>
        </p:nvPicPr>
        <p:blipFill>
          <a:blip r:embed="rId2" cstate="print"/>
          <a:stretch>
            <a:fillRect/>
          </a:stretch>
        </p:blipFill>
        <p:spPr>
          <a:xfrm>
            <a:off x="1006771" y="7334272"/>
            <a:ext cx="1229296" cy="495530"/>
          </a:xfrm>
          <a:prstGeom prst="rect">
            <a:avLst/>
          </a:prstGeom>
        </p:spPr>
      </p:pic>
      <p:sp>
        <p:nvSpPr>
          <p:cNvPr id="11" name="object 11"/>
          <p:cNvSpPr txBox="1"/>
          <p:nvPr/>
        </p:nvSpPr>
        <p:spPr>
          <a:xfrm>
            <a:off x="946424" y="7946779"/>
            <a:ext cx="5607685" cy="702310"/>
          </a:xfrm>
          <a:prstGeom prst="rect">
            <a:avLst/>
          </a:prstGeom>
        </p:spPr>
        <p:txBody>
          <a:bodyPr vert="horz" wrap="square" lIns="0" tIns="12065" rIns="0" bIns="0" rtlCol="0">
            <a:spAutoFit/>
          </a:bodyPr>
          <a:lstStyle/>
          <a:p>
            <a:pPr marL="12700" marR="5080">
              <a:lnSpc>
                <a:spcPct val="131600"/>
              </a:lnSpc>
              <a:spcBef>
                <a:spcPts val="95"/>
              </a:spcBef>
            </a:pPr>
            <a:r>
              <a:rPr sz="950" b="1" spc="55" dirty="0">
                <a:solidFill>
                  <a:srgbClr val="333333"/>
                </a:solidFill>
                <a:latin typeface="Trebuchet MS"/>
                <a:cs typeface="Trebuchet MS"/>
              </a:rPr>
              <a:t>Dovecot</a:t>
            </a:r>
            <a:r>
              <a:rPr sz="950" b="1" spc="25" dirty="0">
                <a:solidFill>
                  <a:srgbClr val="333333"/>
                </a:solidFill>
                <a:latin typeface="微软雅黑"/>
                <a:cs typeface="微软雅黑"/>
              </a:rPr>
              <a:t>是一款能够为</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系统提供</a:t>
            </a:r>
            <a:r>
              <a:rPr sz="950" b="1" spc="95" dirty="0">
                <a:solidFill>
                  <a:srgbClr val="333333"/>
                </a:solidFill>
                <a:latin typeface="Trebuchet MS"/>
                <a:cs typeface="Trebuchet MS"/>
              </a:rPr>
              <a:t>IMAP</a:t>
            </a:r>
            <a:r>
              <a:rPr sz="950" b="1" spc="25" dirty="0">
                <a:solidFill>
                  <a:srgbClr val="333333"/>
                </a:solidFill>
                <a:latin typeface="微软雅黑"/>
                <a:cs typeface="微软雅黑"/>
              </a:rPr>
              <a:t>和</a:t>
            </a:r>
            <a:r>
              <a:rPr sz="950" b="1" spc="50" dirty="0">
                <a:solidFill>
                  <a:srgbClr val="333333"/>
                </a:solidFill>
                <a:latin typeface="Trebuchet MS"/>
                <a:cs typeface="Trebuchet MS"/>
              </a:rPr>
              <a:t>POP3</a:t>
            </a:r>
            <a:r>
              <a:rPr sz="950" b="1" spc="20" dirty="0">
                <a:solidFill>
                  <a:srgbClr val="333333"/>
                </a:solidFill>
                <a:latin typeface="微软雅黑"/>
                <a:cs typeface="微软雅黑"/>
              </a:rPr>
              <a:t>电子邮件服务的开源服务程序，安全性极高，配置 </a:t>
            </a:r>
            <a:r>
              <a:rPr sz="950" b="1" spc="25" dirty="0">
                <a:solidFill>
                  <a:srgbClr val="333333"/>
                </a:solidFill>
                <a:latin typeface="微软雅黑"/>
                <a:cs typeface="微软雅黑"/>
              </a:rPr>
              <a:t>简单，执行速度快，而且占用的服务器硬件资源也较少，因此是一款值得推荐的收件服务程序。</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：安装</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服务程序软件包。</a:t>
            </a:r>
            <a:endParaRPr sz="950">
              <a:latin typeface="微软雅黑"/>
              <a:cs typeface="微软雅黑"/>
            </a:endParaRPr>
          </a:p>
        </p:txBody>
      </p:sp>
      <p:sp>
        <p:nvSpPr>
          <p:cNvPr id="15" name="object 15"/>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249</a:t>
            </a:fld>
            <a:endParaRPr sz="800">
              <a:latin typeface="小哥哥网恋吗"/>
              <a:cs typeface="小哥哥网恋吗"/>
            </a:endParaRPr>
          </a:p>
        </p:txBody>
      </p:sp>
      <p:sp>
        <p:nvSpPr>
          <p:cNvPr id="12" name="object 12"/>
          <p:cNvSpPr txBox="1"/>
          <p:nvPr/>
        </p:nvSpPr>
        <p:spPr>
          <a:xfrm>
            <a:off x="1070306" y="406828"/>
            <a:ext cx="5346065" cy="2255520"/>
          </a:xfrm>
          <a:prstGeom prst="rect">
            <a:avLst/>
          </a:prstGeom>
        </p:spPr>
        <p:txBody>
          <a:bodyPr vert="horz" wrap="square" lIns="0" tIns="11430" rIns="0" bIns="0" rtlCol="0">
            <a:spAutoFit/>
          </a:bodyPr>
          <a:lstStyle/>
          <a:p>
            <a:pPr marL="12700" marR="5080">
              <a:lnSpc>
                <a:spcPct val="132400"/>
              </a:lnSpc>
              <a:spcBef>
                <a:spcPts val="90"/>
              </a:spcBef>
            </a:pPr>
            <a:r>
              <a:rPr sz="850" spc="25" dirty="0">
                <a:solidFill>
                  <a:srgbClr val="333333"/>
                </a:solidFill>
                <a:latin typeface="Lucida Console"/>
                <a:cs typeface="Lucida Console"/>
              </a:rPr>
              <a:t>151 152</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mydestination parameter specifies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list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domains </a:t>
            </a:r>
            <a:r>
              <a:rPr sz="850" spc="25" dirty="0">
                <a:solidFill>
                  <a:srgbClr val="333333"/>
                </a:solidFill>
                <a:latin typeface="Lucida Console"/>
                <a:cs typeface="Lucida Console"/>
              </a:rPr>
              <a:t>that </a:t>
            </a:r>
            <a:r>
              <a:rPr sz="850" spc="30" dirty="0">
                <a:solidFill>
                  <a:srgbClr val="333333"/>
                </a:solidFill>
                <a:latin typeface="Lucida Console"/>
                <a:cs typeface="Lucida Console"/>
              </a:rPr>
              <a:t> this153 </a:t>
            </a:r>
            <a:r>
              <a:rPr sz="850" spc="15" dirty="0">
                <a:solidFill>
                  <a:srgbClr val="333333"/>
                </a:solidFill>
                <a:latin typeface="Lucida Console"/>
                <a:cs typeface="Lucida Console"/>
              </a:rPr>
              <a:t>#</a:t>
            </a:r>
            <a:r>
              <a:rPr sz="850" spc="30" dirty="0">
                <a:solidFill>
                  <a:srgbClr val="333333"/>
                </a:solidFill>
                <a:latin typeface="Lucida Console"/>
                <a:cs typeface="Lucida Console"/>
              </a:rPr>
              <a:t> machine considers </a:t>
            </a:r>
            <a:r>
              <a:rPr sz="850" spc="25" dirty="0">
                <a:solidFill>
                  <a:srgbClr val="333333"/>
                </a:solidFill>
                <a:latin typeface="Lucida Console"/>
                <a:cs typeface="Lucida Console"/>
              </a:rPr>
              <a:t>itself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final</a:t>
            </a:r>
            <a:r>
              <a:rPr sz="850" spc="30" dirty="0">
                <a:solidFill>
                  <a:srgbClr val="333333"/>
                </a:solidFill>
                <a:latin typeface="Lucida Console"/>
                <a:cs typeface="Lucida Console"/>
              </a:rPr>
              <a:t> destination for.154 </a:t>
            </a:r>
            <a:r>
              <a:rPr sz="850" spc="25" dirty="0">
                <a:solidFill>
                  <a:srgbClr val="333333"/>
                </a:solidFill>
                <a:latin typeface="Lucida Console"/>
                <a:cs typeface="Lucida Console"/>
              </a:rPr>
              <a:t>#155</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These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domains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a:t>
            </a:r>
            <a:r>
              <a:rPr sz="850" spc="25" dirty="0">
                <a:solidFill>
                  <a:srgbClr val="333333"/>
                </a:solidFill>
                <a:latin typeface="Lucida Console"/>
                <a:cs typeface="Lucida Console"/>
              </a:rPr>
              <a:t>routed</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delivery </a:t>
            </a:r>
            <a:r>
              <a:rPr sz="850" spc="25" dirty="0">
                <a:solidFill>
                  <a:srgbClr val="333333"/>
                </a:solidFill>
                <a:latin typeface="Lucida Console"/>
                <a:cs typeface="Lucida Console"/>
              </a:rPr>
              <a:t>agent</a:t>
            </a:r>
            <a:r>
              <a:rPr sz="850" spc="30" dirty="0">
                <a:solidFill>
                  <a:srgbClr val="333333"/>
                </a:solidFill>
                <a:latin typeface="Lucida Console"/>
                <a:cs typeface="Lucida Console"/>
              </a:rPr>
              <a:t> specified </a:t>
            </a:r>
            <a:r>
              <a:rPr sz="850" spc="25" dirty="0">
                <a:solidFill>
                  <a:srgbClr val="333333"/>
                </a:solidFill>
                <a:latin typeface="Lucida Console"/>
                <a:cs typeface="Lucida Console"/>
              </a:rPr>
              <a:t>with</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the156</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local_transport</a:t>
            </a:r>
            <a:r>
              <a:rPr sz="850" spc="25" dirty="0">
                <a:solidFill>
                  <a:srgbClr val="333333"/>
                </a:solidFill>
                <a:latin typeface="Lucida Console"/>
                <a:cs typeface="Lucida Console"/>
              </a:rPr>
              <a:t> </a:t>
            </a:r>
            <a:r>
              <a:rPr sz="850" spc="30" dirty="0">
                <a:solidFill>
                  <a:srgbClr val="333333"/>
                </a:solidFill>
                <a:latin typeface="Lucida Console"/>
                <a:cs typeface="Lucida Console"/>
              </a:rPr>
              <a:t>parameter setting. </a:t>
            </a:r>
            <a:r>
              <a:rPr sz="850" spc="20" dirty="0">
                <a:solidFill>
                  <a:srgbClr val="333333"/>
                </a:solidFill>
                <a:latin typeface="Lucida Console"/>
                <a:cs typeface="Lucida Console"/>
              </a:rPr>
              <a:t>By</a:t>
            </a:r>
            <a:r>
              <a:rPr sz="850" spc="25" dirty="0">
                <a:solidFill>
                  <a:srgbClr val="333333"/>
                </a:solidFill>
                <a:latin typeface="Lucida Console"/>
                <a:cs typeface="Lucida Console"/>
              </a:rPr>
              <a:t> </a:t>
            </a:r>
            <a:r>
              <a:rPr sz="850" spc="30" dirty="0">
                <a:solidFill>
                  <a:srgbClr val="333333"/>
                </a:solidFill>
                <a:latin typeface="Lucida Console"/>
                <a:cs typeface="Lucida Console"/>
              </a:rPr>
              <a:t>default, </a:t>
            </a:r>
            <a:r>
              <a:rPr sz="850" spc="25" dirty="0">
                <a:solidFill>
                  <a:srgbClr val="333333"/>
                </a:solidFill>
                <a:latin typeface="Lucida Console"/>
                <a:cs typeface="Lucida Console"/>
              </a:rPr>
              <a:t>that</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UNIX157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compatible</a:t>
            </a:r>
            <a:r>
              <a:rPr sz="850" spc="25" dirty="0">
                <a:solidFill>
                  <a:srgbClr val="333333"/>
                </a:solidFill>
                <a:latin typeface="Lucida Console"/>
                <a:cs typeface="Lucida Console"/>
              </a:rPr>
              <a:t> </a:t>
            </a:r>
            <a:r>
              <a:rPr sz="850" spc="30" dirty="0">
                <a:solidFill>
                  <a:srgbClr val="333333"/>
                </a:solidFill>
                <a:latin typeface="Lucida Console"/>
                <a:cs typeface="Lucida Console"/>
              </a:rPr>
              <a:t>delivery </a:t>
            </a:r>
            <a:r>
              <a:rPr sz="850" spc="25" dirty="0">
                <a:solidFill>
                  <a:srgbClr val="333333"/>
                </a:solidFill>
                <a:latin typeface="Lucida Console"/>
                <a:cs typeface="Lucida Console"/>
              </a:rPr>
              <a:t>agent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0" dirty="0">
                <a:solidFill>
                  <a:srgbClr val="333333"/>
                </a:solidFill>
                <a:latin typeface="Lucida Console"/>
                <a:cs typeface="Lucida Console"/>
              </a:rPr>
              <a:t> lookups </a:t>
            </a:r>
            <a:r>
              <a:rPr sz="850" spc="25" dirty="0">
                <a:solidFill>
                  <a:srgbClr val="333333"/>
                </a:solidFill>
                <a:latin typeface="Lucida Console"/>
                <a:cs typeface="Lucida Console"/>
              </a:rPr>
              <a:t>all</a:t>
            </a:r>
            <a:r>
              <a:rPr sz="850" spc="30" dirty="0">
                <a:solidFill>
                  <a:srgbClr val="333333"/>
                </a:solidFill>
                <a:latin typeface="Lucida Console"/>
                <a:cs typeface="Lucida Console"/>
              </a:rPr>
              <a:t> recipients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a:t>
            </a:r>
            <a:r>
              <a:rPr sz="850" spc="30" dirty="0">
                <a:solidFill>
                  <a:srgbClr val="333333"/>
                </a:solidFill>
                <a:latin typeface="Lucida Console"/>
                <a:cs typeface="Lucida Console"/>
              </a:rPr>
              <a:t>/etc/passwd158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and</a:t>
            </a:r>
            <a:endParaRPr sz="850">
              <a:latin typeface="Lucida Console"/>
              <a:cs typeface="Lucida Console"/>
            </a:endParaRPr>
          </a:p>
          <a:p>
            <a:pPr marL="12700" marR="8890">
              <a:lnSpc>
                <a:spcPct val="132400"/>
              </a:lnSpc>
              <a:tabLst>
                <a:tab pos="2363470" algn="l"/>
              </a:tabLst>
            </a:pPr>
            <a:r>
              <a:rPr sz="850" spc="30" dirty="0">
                <a:solidFill>
                  <a:srgbClr val="333333"/>
                </a:solidFill>
                <a:latin typeface="Lucida Console"/>
                <a:cs typeface="Lucida Console"/>
              </a:rPr>
              <a:t>/etc/aliases </a:t>
            </a:r>
            <a:r>
              <a:rPr sz="850" spc="20" dirty="0">
                <a:solidFill>
                  <a:srgbClr val="333333"/>
                </a:solidFill>
                <a:latin typeface="Lucida Console"/>
                <a:cs typeface="Lucida Console"/>
              </a:rPr>
              <a:t>or</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their</a:t>
            </a:r>
            <a:r>
              <a:rPr sz="850" spc="30" dirty="0">
                <a:solidFill>
                  <a:srgbClr val="333333"/>
                </a:solidFill>
                <a:latin typeface="Lucida Console"/>
                <a:cs typeface="Lucida Console"/>
              </a:rPr>
              <a:t> equivalent.159 </a:t>
            </a:r>
            <a:r>
              <a:rPr sz="850" spc="25" dirty="0">
                <a:solidFill>
                  <a:srgbClr val="333333"/>
                </a:solidFill>
                <a:latin typeface="Lucida Console"/>
                <a:cs typeface="Lucida Console"/>
              </a:rPr>
              <a:t>#160</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default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$myhostname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localhost.$mydomain</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localhost.	</a:t>
            </a:r>
            <a:r>
              <a:rPr sz="850" spc="25" dirty="0">
                <a:solidFill>
                  <a:srgbClr val="333333"/>
                </a:solidFill>
                <a:latin typeface="Lucida Console"/>
                <a:cs typeface="Lucida Console"/>
              </a:rPr>
              <a:t>On161</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a:t>
            </a:r>
            <a:r>
              <a:rPr sz="850" spc="25" dirty="0">
                <a:solidFill>
                  <a:srgbClr val="333333"/>
                </a:solidFill>
                <a:latin typeface="Lucida Console"/>
                <a:cs typeface="Lucida Console"/>
              </a:rPr>
              <a:t>mail</a:t>
            </a:r>
            <a:r>
              <a:rPr sz="850" spc="30" dirty="0">
                <a:solidFill>
                  <a:srgbClr val="333333"/>
                </a:solidFill>
                <a:latin typeface="Lucida Console"/>
                <a:cs typeface="Lucida Console"/>
              </a:rPr>
              <a:t> </a:t>
            </a:r>
            <a:r>
              <a:rPr sz="850" spc="25" dirty="0">
                <a:solidFill>
                  <a:srgbClr val="333333"/>
                </a:solidFill>
                <a:latin typeface="Lucida Console"/>
                <a:cs typeface="Lucida Console"/>
              </a:rPr>
              <a:t>domain</a:t>
            </a:r>
            <a:r>
              <a:rPr sz="850" spc="30" dirty="0">
                <a:solidFill>
                  <a:srgbClr val="333333"/>
                </a:solidFill>
                <a:latin typeface="Lucida Console"/>
                <a:cs typeface="Lucida Console"/>
              </a:rPr>
              <a:t> gateway,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should </a:t>
            </a:r>
            <a:r>
              <a:rPr sz="850" spc="30" dirty="0">
                <a:solidFill>
                  <a:srgbClr val="333333"/>
                </a:solidFill>
                <a:latin typeface="Lucida Console"/>
                <a:cs typeface="Lucida Console"/>
              </a:rPr>
              <a:t> </a:t>
            </a:r>
            <a:r>
              <a:rPr sz="850" spc="25" dirty="0">
                <a:solidFill>
                  <a:srgbClr val="333333"/>
                </a:solidFill>
                <a:latin typeface="Lucida Console"/>
                <a:cs typeface="Lucida Console"/>
              </a:rPr>
              <a:t>also </a:t>
            </a:r>
            <a:r>
              <a:rPr sz="850" spc="30" dirty="0">
                <a:solidFill>
                  <a:srgbClr val="333333"/>
                </a:solidFill>
                <a:latin typeface="Lucida Console"/>
                <a:cs typeface="Lucida Console"/>
              </a:rPr>
              <a:t>include $mydomain.162 </a:t>
            </a:r>
            <a:r>
              <a:rPr sz="850" spc="25" dirty="0">
                <a:solidFill>
                  <a:srgbClr val="333333"/>
                </a:solidFill>
                <a:latin typeface="Lucida Console"/>
                <a:cs typeface="Lucida Console"/>
              </a:rPr>
              <a:t>#163</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Do</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specify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names</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virtual domains</a:t>
            </a:r>
            <a:endParaRPr sz="850">
              <a:latin typeface="Lucida Console"/>
              <a:cs typeface="Lucida Console"/>
            </a:endParaRPr>
          </a:p>
          <a:p>
            <a:pPr marL="12700" marR="74295">
              <a:lnSpc>
                <a:spcPct val="132400"/>
              </a:lnSpc>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those</a:t>
            </a:r>
            <a:r>
              <a:rPr sz="850" spc="30" dirty="0">
                <a:solidFill>
                  <a:srgbClr val="333333"/>
                </a:solidFill>
                <a:latin typeface="Lucida Console"/>
                <a:cs typeface="Lucida Console"/>
              </a:rPr>
              <a:t> domains</a:t>
            </a:r>
            <a:r>
              <a:rPr sz="850" spc="35" dirty="0">
                <a:solidFill>
                  <a:srgbClr val="333333"/>
                </a:solidFill>
                <a:latin typeface="Lucida Console"/>
                <a:cs typeface="Lucida Console"/>
              </a:rPr>
              <a:t> </a:t>
            </a:r>
            <a:r>
              <a:rPr sz="850" spc="25" dirty="0">
                <a:solidFill>
                  <a:srgbClr val="333333"/>
                </a:solidFill>
                <a:latin typeface="Lucida Console"/>
                <a:cs typeface="Lucida Console"/>
              </a:rPr>
              <a:t>are164</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specified elsewhere </a:t>
            </a:r>
            <a:r>
              <a:rPr sz="850" spc="25" dirty="0">
                <a:solidFill>
                  <a:srgbClr val="333333"/>
                </a:solidFill>
                <a:latin typeface="Lucida Console"/>
                <a:cs typeface="Lucida Console"/>
              </a:rPr>
              <a:t>(see</a:t>
            </a:r>
            <a:r>
              <a:rPr sz="850" spc="35" dirty="0">
                <a:solidFill>
                  <a:srgbClr val="333333"/>
                </a:solidFill>
                <a:latin typeface="Lucida Console"/>
                <a:cs typeface="Lucida Console"/>
              </a:rPr>
              <a:t> </a:t>
            </a:r>
            <a:r>
              <a:rPr sz="850" spc="30" dirty="0">
                <a:solidFill>
                  <a:srgbClr val="333333"/>
                </a:solidFill>
                <a:latin typeface="Lucida Console"/>
                <a:cs typeface="Lucida Console"/>
              </a:rPr>
              <a:t>VIRTUAL_README).165 </a:t>
            </a:r>
            <a:r>
              <a:rPr sz="850" spc="25" dirty="0">
                <a:solidFill>
                  <a:srgbClr val="333333"/>
                </a:solidFill>
                <a:latin typeface="Lucida Console"/>
                <a:cs typeface="Lucida Console"/>
              </a:rPr>
              <a:t>#166</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20" dirty="0">
                <a:solidFill>
                  <a:srgbClr val="333333"/>
                </a:solidFill>
                <a:latin typeface="Lucida Console"/>
                <a:cs typeface="Lucida Console"/>
              </a:rPr>
              <a:t>Do</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30" dirty="0">
                <a:solidFill>
                  <a:srgbClr val="333333"/>
                </a:solidFill>
                <a:latin typeface="Lucida Console"/>
                <a:cs typeface="Lucida Console"/>
              </a:rPr>
              <a:t>specify</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names</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30" dirty="0">
                <a:solidFill>
                  <a:srgbClr val="333333"/>
                </a:solidFill>
                <a:latin typeface="Lucida Console"/>
                <a:cs typeface="Lucida Console"/>
              </a:rPr>
              <a:t>domains</a:t>
            </a:r>
            <a:r>
              <a:rPr sz="850" spc="35"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30" dirty="0">
                <a:solidFill>
                  <a:srgbClr val="333333"/>
                </a:solidFill>
                <a:latin typeface="Lucida Console"/>
                <a:cs typeface="Lucida Console"/>
              </a:rPr>
              <a:t>machine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backup</a:t>
            </a:r>
            <a:r>
              <a:rPr sz="850" spc="35" dirty="0">
                <a:solidFill>
                  <a:srgbClr val="333333"/>
                </a:solidFill>
                <a:latin typeface="Lucida Console"/>
                <a:cs typeface="Lucida Console"/>
              </a:rPr>
              <a:t> </a:t>
            </a:r>
            <a:r>
              <a:rPr sz="850" spc="25" dirty="0">
                <a:solidFill>
                  <a:srgbClr val="333333"/>
                </a:solidFill>
                <a:latin typeface="Lucida Console"/>
                <a:cs typeface="Lucida Console"/>
              </a:rPr>
              <a:t>MX167</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host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Specify</a:t>
            </a:r>
            <a:r>
              <a:rPr sz="850" spc="35" dirty="0">
                <a:solidFill>
                  <a:srgbClr val="333333"/>
                </a:solidFill>
                <a:latin typeface="Lucida Console"/>
                <a:cs typeface="Lucida Console"/>
              </a:rPr>
              <a:t> </a:t>
            </a:r>
            <a:r>
              <a:rPr sz="850" spc="25" dirty="0">
                <a:solidFill>
                  <a:srgbClr val="333333"/>
                </a:solidFill>
                <a:latin typeface="Lucida Console"/>
                <a:cs typeface="Lucida Console"/>
              </a:rPr>
              <a:t>those</a:t>
            </a:r>
            <a:r>
              <a:rPr sz="850" spc="30" dirty="0">
                <a:solidFill>
                  <a:srgbClr val="333333"/>
                </a:solidFill>
                <a:latin typeface="Lucida Console"/>
                <a:cs typeface="Lucida Console"/>
              </a:rPr>
              <a:t> </a:t>
            </a:r>
            <a:r>
              <a:rPr sz="850" spc="25" dirty="0">
                <a:solidFill>
                  <a:srgbClr val="333333"/>
                </a:solidFill>
                <a:latin typeface="Lucida Console"/>
                <a:cs typeface="Lucida Console"/>
              </a:rPr>
              <a:t>names</a:t>
            </a:r>
            <a:r>
              <a:rPr sz="850" spc="35" dirty="0">
                <a:solidFill>
                  <a:srgbClr val="333333"/>
                </a:solidFill>
                <a:latin typeface="Lucida Console"/>
                <a:cs typeface="Lucida Console"/>
              </a:rPr>
              <a:t> </a:t>
            </a:r>
            <a:r>
              <a:rPr sz="850" spc="25" dirty="0">
                <a:solidFill>
                  <a:srgbClr val="333333"/>
                </a:solidFill>
                <a:latin typeface="Lucida Console"/>
                <a:cs typeface="Lucida Console"/>
              </a:rPr>
              <a:t>via</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relay_domains settings</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for168</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SMTP </a:t>
            </a:r>
            <a:r>
              <a:rPr sz="850" spc="30" dirty="0">
                <a:solidFill>
                  <a:srgbClr val="333333"/>
                </a:solidFill>
                <a:latin typeface="Lucida Console"/>
                <a:cs typeface="Lucida Console"/>
              </a:rPr>
              <a:t> server,</a:t>
            </a:r>
            <a:r>
              <a:rPr sz="850" spc="25" dirty="0">
                <a:solidFill>
                  <a:srgbClr val="333333"/>
                </a:solidFill>
                <a:latin typeface="Lucida Console"/>
                <a:cs typeface="Lucida Console"/>
              </a:rPr>
              <a:t> </a:t>
            </a:r>
            <a:r>
              <a:rPr sz="850" spc="20" dirty="0">
                <a:solidFill>
                  <a:srgbClr val="333333"/>
                </a:solidFill>
                <a:latin typeface="Lucida Console"/>
                <a:cs typeface="Lucida Console"/>
              </a:rPr>
              <a:t>or</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permit_mx_backup </a:t>
            </a:r>
            <a:r>
              <a:rPr sz="850" spc="20" dirty="0">
                <a:solidFill>
                  <a:srgbClr val="333333"/>
                </a:solidFill>
                <a:latin typeface="Lucida Console"/>
                <a:cs typeface="Lucida Console"/>
              </a:rPr>
              <a:t>if</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 are</a:t>
            </a:r>
            <a:r>
              <a:rPr sz="850" spc="30" dirty="0">
                <a:solidFill>
                  <a:srgbClr val="333333"/>
                </a:solidFill>
                <a:latin typeface="Lucida Console"/>
                <a:cs typeface="Lucida Console"/>
              </a:rPr>
              <a:t> </a:t>
            </a:r>
            <a:r>
              <a:rPr sz="850" spc="25" dirty="0">
                <a:solidFill>
                  <a:srgbClr val="333333"/>
                </a:solidFill>
                <a:latin typeface="Lucida Console"/>
                <a:cs typeface="Lucida Console"/>
              </a:rPr>
              <a:t>lazy</a:t>
            </a:r>
            <a:r>
              <a:rPr sz="850" spc="30" dirty="0">
                <a:solidFill>
                  <a:srgbClr val="333333"/>
                </a:solidFill>
                <a:latin typeface="Lucida Console"/>
                <a:cs typeface="Lucida Console"/>
              </a:rPr>
              <a:t> (see169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STANDARD_CONFIGURATION_README).170 </a:t>
            </a:r>
            <a:r>
              <a:rPr sz="850" spc="25" dirty="0">
                <a:solidFill>
                  <a:srgbClr val="333333"/>
                </a:solidFill>
                <a:latin typeface="Lucida Console"/>
                <a:cs typeface="Lucida Console"/>
              </a:rPr>
              <a:t>#171</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local</a:t>
            </a:r>
            <a:r>
              <a:rPr sz="850" spc="35" dirty="0">
                <a:solidFill>
                  <a:srgbClr val="333333"/>
                </a:solidFill>
                <a:latin typeface="Lucida Console"/>
                <a:cs typeface="Lucida Console"/>
              </a:rPr>
              <a:t> </a:t>
            </a:r>
            <a:r>
              <a:rPr sz="850" spc="30" dirty="0">
                <a:solidFill>
                  <a:srgbClr val="333333"/>
                </a:solidFill>
                <a:latin typeface="Lucida Console"/>
                <a:cs typeface="Lucida Console"/>
              </a:rPr>
              <a:t>machine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always</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endParaRPr sz="850">
              <a:latin typeface="Lucida Console"/>
              <a:cs typeface="Lucida Console"/>
            </a:endParaRPr>
          </a:p>
        </p:txBody>
      </p:sp>
      <p:sp>
        <p:nvSpPr>
          <p:cNvPr id="13" name="object 13"/>
          <p:cNvSpPr txBox="1"/>
          <p:nvPr/>
        </p:nvSpPr>
        <p:spPr>
          <a:xfrm>
            <a:off x="946424" y="2636569"/>
            <a:ext cx="5655945" cy="4525645"/>
          </a:xfrm>
          <a:prstGeom prst="rect">
            <a:avLst/>
          </a:prstGeom>
        </p:spPr>
        <p:txBody>
          <a:bodyPr vert="horz" wrap="square" lIns="0" tIns="11430" rIns="0" bIns="0" rtlCol="0">
            <a:spAutoFit/>
          </a:bodyPr>
          <a:lstStyle/>
          <a:p>
            <a:pPr marL="136525" marR="119380">
              <a:lnSpc>
                <a:spcPct val="132400"/>
              </a:lnSpc>
              <a:spcBef>
                <a:spcPts val="90"/>
              </a:spcBef>
            </a:pPr>
            <a:r>
              <a:rPr sz="850" spc="25" dirty="0">
                <a:solidFill>
                  <a:srgbClr val="333333"/>
                </a:solidFill>
                <a:latin typeface="Lucida Console"/>
                <a:cs typeface="Lucida Console"/>
              </a:rPr>
              <a:t>final</a:t>
            </a:r>
            <a:r>
              <a:rPr sz="850" spc="30" dirty="0">
                <a:solidFill>
                  <a:srgbClr val="333333"/>
                </a:solidFill>
                <a:latin typeface="Lucida Console"/>
                <a:cs typeface="Lucida Console"/>
              </a:rPr>
              <a:t> destination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25" dirty="0">
                <a:solidFill>
                  <a:srgbClr val="333333"/>
                </a:solidFill>
                <a:latin typeface="Lucida Console"/>
                <a:cs typeface="Lucida Console"/>
              </a:rPr>
              <a:t>mail</a:t>
            </a:r>
            <a:r>
              <a:rPr sz="850" spc="35" dirty="0">
                <a:solidFill>
                  <a:srgbClr val="333333"/>
                </a:solidFill>
                <a:latin typeface="Lucida Console"/>
                <a:cs typeface="Lucida Console"/>
              </a:rPr>
              <a:t> </a:t>
            </a:r>
            <a:r>
              <a:rPr sz="850" spc="30" dirty="0">
                <a:solidFill>
                  <a:srgbClr val="333333"/>
                </a:solidFill>
                <a:latin typeface="Lucida Console"/>
                <a:cs typeface="Lucida Console"/>
              </a:rPr>
              <a:t>addressed172</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user@[the.net.work.address]</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0" dirty="0">
                <a:solidFill>
                  <a:srgbClr val="333333"/>
                </a:solidFill>
                <a:latin typeface="Lucida Console"/>
                <a:cs typeface="Lucida Console"/>
              </a:rPr>
              <a:t>an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interface </a:t>
            </a:r>
            <a:r>
              <a:rPr sz="850" spc="25" dirty="0">
                <a:solidFill>
                  <a:srgbClr val="333333"/>
                </a:solidFill>
                <a:latin typeface="Lucida Console"/>
                <a:cs typeface="Lucida Console"/>
              </a:rPr>
              <a:t>that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mail</a:t>
            </a:r>
            <a:r>
              <a:rPr sz="850" spc="30" dirty="0">
                <a:solidFill>
                  <a:srgbClr val="333333"/>
                </a:solidFill>
                <a:latin typeface="Lucida Console"/>
                <a:cs typeface="Lucida Console"/>
              </a:rPr>
              <a:t> system173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receives </a:t>
            </a:r>
            <a:r>
              <a:rPr sz="850" spc="25" dirty="0">
                <a:solidFill>
                  <a:srgbClr val="333333"/>
                </a:solidFill>
                <a:latin typeface="Lucida Console"/>
                <a:cs typeface="Lucida Console"/>
              </a:rPr>
              <a:t>mail</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(see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inet_interfaces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parameter).174 </a:t>
            </a:r>
            <a:r>
              <a:rPr sz="850" spc="25" dirty="0">
                <a:solidFill>
                  <a:srgbClr val="333333"/>
                </a:solidFill>
                <a:latin typeface="Lucida Console"/>
                <a:cs typeface="Lucida Console"/>
              </a:rPr>
              <a:t>#175</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Specify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25" dirty="0">
                <a:solidFill>
                  <a:srgbClr val="333333"/>
                </a:solidFill>
                <a:latin typeface="Lucida Console"/>
                <a:cs typeface="Lucida Console"/>
              </a:rPr>
              <a:t>list</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host</a:t>
            </a:r>
            <a:r>
              <a:rPr sz="850" spc="35" dirty="0">
                <a:solidFill>
                  <a:srgbClr val="333333"/>
                </a:solidFill>
                <a:latin typeface="Lucida Console"/>
                <a:cs typeface="Lucida Console"/>
              </a:rPr>
              <a:t> </a:t>
            </a:r>
            <a:r>
              <a:rPr sz="850" spc="20" dirty="0">
                <a:solidFill>
                  <a:srgbClr val="333333"/>
                </a:solidFill>
                <a:latin typeface="Lucida Console"/>
                <a:cs typeface="Lucida Console"/>
              </a:rPr>
              <a:t>or</a:t>
            </a:r>
            <a:r>
              <a:rPr sz="850" spc="35" dirty="0">
                <a:solidFill>
                  <a:srgbClr val="333333"/>
                </a:solidFill>
                <a:latin typeface="Lucida Console"/>
                <a:cs typeface="Lucida Console"/>
              </a:rPr>
              <a:t> </a:t>
            </a:r>
            <a:r>
              <a:rPr sz="850" spc="25" dirty="0">
                <a:solidFill>
                  <a:srgbClr val="333333"/>
                </a:solidFill>
                <a:latin typeface="Lucida Console"/>
                <a:cs typeface="Lucida Console"/>
              </a:rPr>
              <a:t>domain</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names,</a:t>
            </a:r>
            <a:r>
              <a:rPr sz="850" spc="30" dirty="0">
                <a:solidFill>
                  <a:srgbClr val="333333"/>
                </a:solidFill>
                <a:latin typeface="Lucida Console"/>
                <a:cs typeface="Lucida Console"/>
              </a:rPr>
              <a:t> /file/name</a:t>
            </a:r>
            <a:r>
              <a:rPr sz="850" spc="35" dirty="0">
                <a:solidFill>
                  <a:srgbClr val="333333"/>
                </a:solidFill>
                <a:latin typeface="Lucida Console"/>
                <a:cs typeface="Lucida Console"/>
              </a:rPr>
              <a:t> </a:t>
            </a:r>
            <a:r>
              <a:rPr sz="850" spc="20" dirty="0">
                <a:solidFill>
                  <a:srgbClr val="333333"/>
                </a:solidFill>
                <a:latin typeface="Lucida Console"/>
                <a:cs typeface="Lucida Console"/>
              </a:rPr>
              <a:t>or </a:t>
            </a:r>
            <a:r>
              <a:rPr sz="850" spc="25" dirty="0">
                <a:solidFill>
                  <a:srgbClr val="333333"/>
                </a:solidFill>
                <a:latin typeface="Lucida Console"/>
                <a:cs typeface="Lucida Console"/>
              </a:rPr>
              <a:t> </a:t>
            </a:r>
            <a:r>
              <a:rPr sz="850" spc="30" dirty="0">
                <a:solidFill>
                  <a:srgbClr val="333333"/>
                </a:solidFill>
                <a:latin typeface="Lucida Console"/>
                <a:cs typeface="Lucida Console"/>
              </a:rPr>
              <a:t>type:table176 </a:t>
            </a:r>
            <a:r>
              <a:rPr sz="850" spc="15" dirty="0">
                <a:solidFill>
                  <a:srgbClr val="333333"/>
                </a:solidFill>
                <a:latin typeface="Lucida Console"/>
                <a:cs typeface="Lucida Console"/>
              </a:rPr>
              <a:t>#</a:t>
            </a:r>
            <a:r>
              <a:rPr sz="850" spc="30" dirty="0">
                <a:solidFill>
                  <a:srgbClr val="333333"/>
                </a:solidFill>
                <a:latin typeface="Lucida Console"/>
                <a:cs typeface="Lucida Console"/>
              </a:rPr>
              <a:t> patterns, separated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a:t>
            </a:r>
            <a:r>
              <a:rPr sz="850" spc="25" dirty="0">
                <a:solidFill>
                  <a:srgbClr val="333333"/>
                </a:solidFill>
                <a:latin typeface="Lucida Console"/>
                <a:cs typeface="Lucida Console"/>
              </a:rPr>
              <a:t>commas</a:t>
            </a:r>
            <a:r>
              <a:rPr sz="850" spc="30" dirty="0">
                <a:solidFill>
                  <a:srgbClr val="333333"/>
                </a:solidFill>
                <a:latin typeface="Lucida Console"/>
                <a:cs typeface="Lucida Console"/>
              </a:rPr>
              <a:t> </a:t>
            </a:r>
            <a:r>
              <a:rPr sz="850" spc="25" dirty="0">
                <a:solidFill>
                  <a:srgbClr val="333333"/>
                </a:solidFill>
                <a:latin typeface="Lucida Console"/>
                <a:cs typeface="Lucida Console"/>
              </a:rPr>
              <a:t>and/or</a:t>
            </a:r>
            <a:r>
              <a:rPr sz="850" spc="30" dirty="0">
                <a:solidFill>
                  <a:srgbClr val="333333"/>
                </a:solidFill>
                <a:latin typeface="Lucida Console"/>
                <a:cs typeface="Lucida Console"/>
              </a:rPr>
              <a:t> whitespace. </a:t>
            </a:r>
            <a:r>
              <a:rPr sz="850" spc="15" dirty="0">
                <a:solidFill>
                  <a:srgbClr val="333333"/>
                </a:solidFill>
                <a:latin typeface="Lucida Console"/>
                <a:cs typeface="Lucida Console"/>
              </a:rPr>
              <a:t>A</a:t>
            </a:r>
            <a:endParaRPr sz="850">
              <a:latin typeface="Lucida Console"/>
              <a:cs typeface="Lucida Console"/>
            </a:endParaRPr>
          </a:p>
          <a:p>
            <a:pPr marL="136525" marR="262255" algn="just">
              <a:lnSpc>
                <a:spcPct val="132400"/>
              </a:lnSpc>
            </a:pPr>
            <a:r>
              <a:rPr sz="850" spc="30" dirty="0">
                <a:solidFill>
                  <a:srgbClr val="333333"/>
                </a:solidFill>
                <a:latin typeface="Lucida Console"/>
                <a:cs typeface="Lucida Console"/>
              </a:rPr>
              <a:t>/file/name177 </a:t>
            </a:r>
            <a:r>
              <a:rPr sz="850" spc="15" dirty="0">
                <a:solidFill>
                  <a:srgbClr val="333333"/>
                </a:solidFill>
                <a:latin typeface="Lucida Console"/>
                <a:cs typeface="Lucida Console"/>
              </a:rPr>
              <a:t># </a:t>
            </a:r>
            <a:r>
              <a:rPr sz="850" spc="30" dirty="0">
                <a:solidFill>
                  <a:srgbClr val="333333"/>
                </a:solidFill>
                <a:latin typeface="Lucida Console"/>
                <a:cs typeface="Lucida Console"/>
              </a:rPr>
              <a:t>pattern </a:t>
            </a:r>
            <a:r>
              <a:rPr sz="850" spc="20" dirty="0">
                <a:solidFill>
                  <a:srgbClr val="333333"/>
                </a:solidFill>
                <a:latin typeface="Lucida Console"/>
                <a:cs typeface="Lucida Console"/>
              </a:rPr>
              <a:t>is </a:t>
            </a:r>
            <a:r>
              <a:rPr sz="850" spc="30" dirty="0">
                <a:solidFill>
                  <a:srgbClr val="333333"/>
                </a:solidFill>
                <a:latin typeface="Lucida Console"/>
                <a:cs typeface="Lucida Console"/>
              </a:rPr>
              <a:t>replaced </a:t>
            </a:r>
            <a:r>
              <a:rPr sz="850" spc="20" dirty="0">
                <a:solidFill>
                  <a:srgbClr val="333333"/>
                </a:solidFill>
                <a:latin typeface="Lucida Console"/>
                <a:cs typeface="Lucida Console"/>
              </a:rPr>
              <a:t>by </a:t>
            </a:r>
            <a:r>
              <a:rPr sz="850" spc="25" dirty="0">
                <a:solidFill>
                  <a:srgbClr val="333333"/>
                </a:solidFill>
                <a:latin typeface="Lucida Console"/>
                <a:cs typeface="Lucida Console"/>
              </a:rPr>
              <a:t>its </a:t>
            </a:r>
            <a:r>
              <a:rPr sz="850" spc="30" dirty="0">
                <a:solidFill>
                  <a:srgbClr val="333333"/>
                </a:solidFill>
                <a:latin typeface="Lucida Console"/>
                <a:cs typeface="Lucida Console"/>
              </a:rPr>
              <a:t>contents; </a:t>
            </a:r>
            <a:r>
              <a:rPr sz="850" spc="15" dirty="0">
                <a:solidFill>
                  <a:srgbClr val="333333"/>
                </a:solidFill>
                <a:latin typeface="Lucida Console"/>
                <a:cs typeface="Lucida Console"/>
              </a:rPr>
              <a:t>a </a:t>
            </a:r>
            <a:r>
              <a:rPr sz="850" spc="30" dirty="0">
                <a:solidFill>
                  <a:srgbClr val="333333"/>
                </a:solidFill>
                <a:latin typeface="Lucida Console"/>
                <a:cs typeface="Lucida Console"/>
              </a:rPr>
              <a:t>type:table </a:t>
            </a:r>
            <a:r>
              <a:rPr sz="850" spc="20" dirty="0">
                <a:solidFill>
                  <a:srgbClr val="333333"/>
                </a:solidFill>
                <a:latin typeface="Lucida Console"/>
                <a:cs typeface="Lucida Console"/>
              </a:rPr>
              <a:t>is </a:t>
            </a:r>
            <a:r>
              <a:rPr sz="850" spc="30" dirty="0">
                <a:solidFill>
                  <a:srgbClr val="333333"/>
                </a:solidFill>
                <a:latin typeface="Lucida Console"/>
                <a:cs typeface="Lucida Console"/>
              </a:rPr>
              <a:t>matched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when178 </a:t>
            </a:r>
            <a:r>
              <a:rPr sz="850" spc="15" dirty="0">
                <a:solidFill>
                  <a:srgbClr val="333333"/>
                </a:solidFill>
                <a:latin typeface="Lucida Console"/>
                <a:cs typeface="Lucida Console"/>
              </a:rPr>
              <a:t># a </a:t>
            </a:r>
            <a:r>
              <a:rPr sz="850" spc="25" dirty="0">
                <a:solidFill>
                  <a:srgbClr val="333333"/>
                </a:solidFill>
                <a:latin typeface="Lucida Console"/>
                <a:cs typeface="Lucida Console"/>
              </a:rPr>
              <a:t>name </a:t>
            </a:r>
            <a:r>
              <a:rPr sz="850" spc="30" dirty="0">
                <a:solidFill>
                  <a:srgbClr val="333333"/>
                </a:solidFill>
                <a:latin typeface="Lucida Console"/>
                <a:cs typeface="Lucida Console"/>
              </a:rPr>
              <a:t>matches </a:t>
            </a:r>
            <a:r>
              <a:rPr sz="850" spc="15" dirty="0">
                <a:solidFill>
                  <a:srgbClr val="333333"/>
                </a:solidFill>
                <a:latin typeface="Lucida Console"/>
                <a:cs typeface="Lucida Console"/>
              </a:rPr>
              <a:t>a </a:t>
            </a:r>
            <a:r>
              <a:rPr sz="850" spc="25" dirty="0">
                <a:solidFill>
                  <a:srgbClr val="333333"/>
                </a:solidFill>
                <a:latin typeface="Lucida Console"/>
                <a:cs typeface="Lucida Console"/>
              </a:rPr>
              <a:t>lookup key (the </a:t>
            </a:r>
            <a:r>
              <a:rPr sz="850" spc="30" dirty="0">
                <a:solidFill>
                  <a:srgbClr val="333333"/>
                </a:solidFill>
                <a:latin typeface="Lucida Console"/>
                <a:cs typeface="Lucida Console"/>
              </a:rPr>
              <a:t>right-hand </a:t>
            </a:r>
            <a:r>
              <a:rPr sz="850" spc="25" dirty="0">
                <a:solidFill>
                  <a:srgbClr val="333333"/>
                </a:solidFill>
                <a:latin typeface="Lucida Console"/>
                <a:cs typeface="Lucida Console"/>
              </a:rPr>
              <a:t>side </a:t>
            </a:r>
            <a:r>
              <a:rPr sz="850" spc="20" dirty="0">
                <a:solidFill>
                  <a:srgbClr val="333333"/>
                </a:solidFill>
                <a:latin typeface="Lucida Console"/>
                <a:cs typeface="Lucida Console"/>
              </a:rPr>
              <a:t>is </a:t>
            </a:r>
            <a:r>
              <a:rPr sz="850" spc="30" dirty="0">
                <a:solidFill>
                  <a:srgbClr val="333333"/>
                </a:solidFill>
                <a:latin typeface="Lucida Console"/>
                <a:cs typeface="Lucida Console"/>
              </a:rPr>
              <a:t>ignored).179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Continue </a:t>
            </a:r>
            <a:r>
              <a:rPr sz="850" spc="25" dirty="0">
                <a:solidFill>
                  <a:srgbClr val="333333"/>
                </a:solidFill>
                <a:latin typeface="Lucida Console"/>
                <a:cs typeface="Lucida Console"/>
              </a:rPr>
              <a:t>long lines </a:t>
            </a:r>
            <a:r>
              <a:rPr sz="850" spc="20" dirty="0">
                <a:solidFill>
                  <a:srgbClr val="333333"/>
                </a:solidFill>
                <a:latin typeface="Lucida Console"/>
                <a:cs typeface="Lucida Console"/>
              </a:rPr>
              <a:t>by </a:t>
            </a:r>
            <a:r>
              <a:rPr sz="850" spc="30" dirty="0">
                <a:solidFill>
                  <a:srgbClr val="333333"/>
                </a:solidFill>
                <a:latin typeface="Lucida Console"/>
                <a:cs typeface="Lucida Console"/>
              </a:rPr>
              <a:t>starting </a:t>
            </a:r>
            <a:r>
              <a:rPr sz="850" spc="25" dirty="0">
                <a:solidFill>
                  <a:srgbClr val="333333"/>
                </a:solidFill>
                <a:latin typeface="Lucida Console"/>
                <a:cs typeface="Lucida Console"/>
              </a:rPr>
              <a:t>the next line with </a:t>
            </a:r>
            <a:r>
              <a:rPr sz="850" spc="30" dirty="0">
                <a:solidFill>
                  <a:srgbClr val="333333"/>
                </a:solidFill>
                <a:latin typeface="Lucida Console"/>
                <a:cs typeface="Lucida Console"/>
              </a:rPr>
              <a:t>whitespace.180 </a:t>
            </a:r>
            <a:r>
              <a:rPr sz="850" spc="25" dirty="0">
                <a:solidFill>
                  <a:srgbClr val="333333"/>
                </a:solidFill>
                <a:latin typeface="Lucida Console"/>
                <a:cs typeface="Lucida Console"/>
              </a:rPr>
              <a:t>#181 </a:t>
            </a:r>
            <a:r>
              <a:rPr sz="850" spc="15" dirty="0">
                <a:solidFill>
                  <a:srgbClr val="333333"/>
                </a:solidFill>
                <a:latin typeface="Lucida Console"/>
                <a:cs typeface="Lucida Console"/>
              </a:rPr>
              <a:t># </a:t>
            </a:r>
            <a:r>
              <a:rPr sz="850" spc="25" dirty="0">
                <a:solidFill>
                  <a:srgbClr val="333333"/>
                </a:solidFill>
                <a:latin typeface="Lucida Console"/>
                <a:cs typeface="Lucida Console"/>
              </a:rPr>
              <a:t>See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also</a:t>
            </a:r>
            <a:r>
              <a:rPr sz="850" spc="30" dirty="0">
                <a:solidFill>
                  <a:srgbClr val="333333"/>
                </a:solidFill>
                <a:latin typeface="Lucida Console"/>
                <a:cs typeface="Lucida Console"/>
              </a:rPr>
              <a:t> </a:t>
            </a:r>
            <a:r>
              <a:rPr sz="850" spc="25" dirty="0">
                <a:solidFill>
                  <a:srgbClr val="333333"/>
                </a:solidFill>
                <a:latin typeface="Lucida Console"/>
                <a:cs typeface="Lucida Console"/>
              </a:rPr>
              <a:t>below,</a:t>
            </a:r>
            <a:r>
              <a:rPr sz="850" spc="30" dirty="0">
                <a:solidFill>
                  <a:srgbClr val="333333"/>
                </a:solidFill>
                <a:latin typeface="Lucida Console"/>
                <a:cs typeface="Lucida Console"/>
              </a:rPr>
              <a:t> section "REJECTING </a:t>
            </a:r>
            <a:r>
              <a:rPr sz="850" spc="25" dirty="0">
                <a:solidFill>
                  <a:srgbClr val="333333"/>
                </a:solidFill>
                <a:latin typeface="Lucida Console"/>
                <a:cs typeface="Lucida Console"/>
              </a:rPr>
              <a:t>MAIL</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UNKNOWN</a:t>
            </a:r>
            <a:r>
              <a:rPr sz="850" spc="35" dirty="0">
                <a:solidFill>
                  <a:srgbClr val="333333"/>
                </a:solidFill>
                <a:latin typeface="Lucida Console"/>
                <a:cs typeface="Lucida Console"/>
              </a:rPr>
              <a:t> </a:t>
            </a:r>
            <a:r>
              <a:rPr sz="850" spc="25" dirty="0">
                <a:solidFill>
                  <a:srgbClr val="333333"/>
                </a:solidFill>
                <a:latin typeface="Lucida Console"/>
                <a:cs typeface="Lucida Console"/>
              </a:rPr>
              <a:t>LOCAL</a:t>
            </a:r>
            <a:r>
              <a:rPr sz="850" spc="30" dirty="0">
                <a:solidFill>
                  <a:srgbClr val="333333"/>
                </a:solidFill>
                <a:latin typeface="Lucida Console"/>
                <a:cs typeface="Lucida Console"/>
              </a:rPr>
              <a:t> USERS".182 </a:t>
            </a:r>
            <a:r>
              <a:rPr sz="850" spc="25" dirty="0">
                <a:solidFill>
                  <a:srgbClr val="333333"/>
                </a:solidFill>
                <a:latin typeface="Lucida Console"/>
                <a:cs typeface="Lucida Console"/>
              </a:rPr>
              <a:t>#183</a:t>
            </a:r>
            <a:endParaRPr sz="850">
              <a:latin typeface="Lucida Console"/>
              <a:cs typeface="Lucida Console"/>
            </a:endParaRPr>
          </a:p>
          <a:p>
            <a:pPr marL="136525" marR="387985">
              <a:lnSpc>
                <a:spcPct val="132400"/>
              </a:lnSpc>
              <a:tabLst>
                <a:tab pos="3862704" algn="l"/>
              </a:tabLst>
            </a:pPr>
            <a:r>
              <a:rPr sz="850" spc="30" dirty="0">
                <a:solidFill>
                  <a:srgbClr val="333333"/>
                </a:solidFill>
                <a:latin typeface="Lucida Console"/>
                <a:cs typeface="Lucida Console"/>
              </a:rPr>
              <a:t>mydestination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$myhostname,</a:t>
            </a:r>
            <a:r>
              <a:rPr sz="850" spc="25" dirty="0">
                <a:solidFill>
                  <a:srgbClr val="333333"/>
                </a:solidFill>
                <a:latin typeface="Lucida Console"/>
                <a:cs typeface="Lucida Console"/>
              </a:rPr>
              <a:t> </a:t>
            </a:r>
            <a:r>
              <a:rPr sz="850" spc="30" dirty="0">
                <a:solidFill>
                  <a:srgbClr val="333333"/>
                </a:solidFill>
                <a:latin typeface="Lucida Console"/>
                <a:cs typeface="Lucida Console"/>
              </a:rPr>
              <a:t>$mydomain184 #mydestination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$myhostname, </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localhost.$mydomain, localhost, $mydomain185 #mydestination </a:t>
            </a:r>
            <a:r>
              <a:rPr sz="850" spc="15" dirty="0">
                <a:solidFill>
                  <a:srgbClr val="333333"/>
                </a:solidFill>
                <a:latin typeface="Lucida Console"/>
                <a:cs typeface="Lucida Console"/>
              </a:rPr>
              <a:t>= </a:t>
            </a:r>
            <a:r>
              <a:rPr sz="850" spc="30" dirty="0">
                <a:solidFill>
                  <a:srgbClr val="333333"/>
                </a:solidFill>
                <a:latin typeface="Lucida Console"/>
                <a:cs typeface="Lucida Console"/>
              </a:rPr>
              <a:t>$myhostname,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localhost.$mydomain,</a:t>
            </a:r>
            <a:r>
              <a:rPr sz="850" spc="40" dirty="0">
                <a:solidFill>
                  <a:srgbClr val="333333"/>
                </a:solidFill>
                <a:latin typeface="Lucida Console"/>
                <a:cs typeface="Lucida Console"/>
              </a:rPr>
              <a:t> </a:t>
            </a:r>
            <a:r>
              <a:rPr sz="850" spc="30" dirty="0">
                <a:solidFill>
                  <a:srgbClr val="333333"/>
                </a:solidFill>
                <a:latin typeface="Lucida Console"/>
                <a:cs typeface="Lucida Console"/>
              </a:rPr>
              <a:t>localhost,</a:t>
            </a:r>
            <a:r>
              <a:rPr sz="850" spc="45" dirty="0">
                <a:solidFill>
                  <a:srgbClr val="333333"/>
                </a:solidFill>
                <a:latin typeface="Lucida Console"/>
                <a:cs typeface="Lucida Console"/>
              </a:rPr>
              <a:t> </a:t>
            </a:r>
            <a:r>
              <a:rPr sz="850" spc="30" dirty="0">
                <a:solidFill>
                  <a:srgbClr val="333333"/>
                </a:solidFill>
                <a:latin typeface="Lucida Console"/>
                <a:cs typeface="Lucida Console"/>
              </a:rPr>
              <a:t>$mydomain,186</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30" dirty="0">
                <a:solidFill>
                  <a:srgbClr val="333333"/>
                </a:solidFill>
                <a:latin typeface="Lucida Console"/>
                <a:cs typeface="Lucida Console"/>
              </a:rPr>
              <a:t>mail.$mydomain, </a:t>
            </a:r>
            <a:r>
              <a:rPr sz="850" spc="35" dirty="0">
                <a:solidFill>
                  <a:srgbClr val="333333"/>
                </a:solidFill>
                <a:latin typeface="Lucida Console"/>
                <a:cs typeface="Lucida Console"/>
              </a:rPr>
              <a:t> </a:t>
            </a:r>
            <a:r>
              <a:rPr sz="850" spc="30" dirty="0">
                <a:solidFill>
                  <a:srgbClr val="333333"/>
                </a:solidFill>
                <a:latin typeface="Lucida Console"/>
                <a:cs typeface="Lucida Console"/>
              </a:rPr>
              <a:t>www.$mydomain,</a:t>
            </a:r>
            <a:r>
              <a:rPr sz="850" spc="25" dirty="0">
                <a:solidFill>
                  <a:srgbClr val="333333"/>
                </a:solidFill>
                <a:latin typeface="Lucida Console"/>
                <a:cs typeface="Lucida Console"/>
              </a:rPr>
              <a:t> </a:t>
            </a:r>
            <a:r>
              <a:rPr sz="850" spc="30" dirty="0">
                <a:solidFill>
                  <a:srgbClr val="333333"/>
                </a:solidFill>
                <a:latin typeface="Lucida Console"/>
                <a:cs typeface="Lucida Console"/>
              </a:rPr>
              <a:t>ftp.$mydomain187</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gn="just">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：创建电子邮件系统的登录账户。</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与</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服务程序一样，都可以调用本地系统的账户和 密码，因此在本地系统创建常规账户即可。最后重启配置妥当的</a:t>
            </a:r>
            <a:r>
              <a:rPr sz="950" b="1" spc="45" dirty="0">
                <a:solidFill>
                  <a:srgbClr val="333333"/>
                </a:solidFill>
                <a:latin typeface="Trebuchet MS"/>
                <a:cs typeface="Trebuchet MS"/>
              </a:rPr>
              <a:t>postfix</a:t>
            </a:r>
            <a:r>
              <a:rPr sz="950" b="1" spc="20" dirty="0">
                <a:solidFill>
                  <a:srgbClr val="333333"/>
                </a:solidFill>
                <a:latin typeface="微软雅黑"/>
                <a:cs typeface="微软雅黑"/>
              </a:rPr>
              <a:t>服务程序，并将其添加到开机启 </a:t>
            </a:r>
            <a:r>
              <a:rPr sz="950" b="1" spc="25" dirty="0">
                <a:solidFill>
                  <a:srgbClr val="333333"/>
                </a:solidFill>
                <a:latin typeface="微软雅黑"/>
                <a:cs typeface="微软雅黑"/>
              </a:rPr>
              <a:t>动项中。大功告成！</a:t>
            </a:r>
            <a:endParaRPr sz="950">
              <a:latin typeface="微软雅黑"/>
              <a:cs typeface="微软雅黑"/>
            </a:endParaRPr>
          </a:p>
          <a:p>
            <a:pPr>
              <a:lnSpc>
                <a:spcPct val="100000"/>
              </a:lnSpc>
              <a:spcBef>
                <a:spcPts val="45"/>
              </a:spcBef>
            </a:pPr>
            <a:endParaRPr sz="900">
              <a:latin typeface="微软雅黑"/>
              <a:cs typeface="微软雅黑"/>
            </a:endParaRPr>
          </a:p>
          <a:p>
            <a:pPr marL="136525" marR="184150">
              <a:lnSpc>
                <a:spcPct val="132400"/>
              </a:lnSpc>
              <a:tabLst>
                <a:tab pos="3871595"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useradd liuchuan[root@linuxprobe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echo</a:t>
            </a:r>
            <a:r>
              <a:rPr sz="850" spc="30" dirty="0">
                <a:solidFill>
                  <a:srgbClr val="333333"/>
                </a:solidFill>
                <a:latin typeface="Lucida Console"/>
                <a:cs typeface="Lucida Console"/>
              </a:rPr>
              <a:t> "linuxprobe" </a:t>
            </a:r>
            <a:r>
              <a:rPr sz="850" spc="15" dirty="0">
                <a:solidFill>
                  <a:srgbClr val="333333"/>
                </a:solidFill>
                <a:latin typeface="Lucida Console"/>
                <a:cs typeface="Lucida Console"/>
              </a:rPr>
              <a:t>| </a:t>
            </a:r>
            <a:r>
              <a:rPr sz="850" spc="-495" dirty="0">
                <a:solidFill>
                  <a:srgbClr val="333333"/>
                </a:solidFill>
                <a:latin typeface="Lucida Console"/>
                <a:cs typeface="Lucida Console"/>
              </a:rPr>
              <a:t> </a:t>
            </a:r>
            <a:r>
              <a:rPr sz="850" spc="25" dirty="0">
                <a:solidFill>
                  <a:srgbClr val="333333"/>
                </a:solidFill>
                <a:latin typeface="Lucida Console"/>
                <a:cs typeface="Lucida Console"/>
              </a:rPr>
              <a:t>passwd </a:t>
            </a:r>
            <a:r>
              <a:rPr sz="850" spc="30" dirty="0">
                <a:solidFill>
                  <a:srgbClr val="333333"/>
                </a:solidFill>
                <a:latin typeface="Lucida Console"/>
                <a:cs typeface="Lucida Console"/>
              </a:rPr>
              <a:t>--stdin liuchuanChanging password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a:t>
            </a:r>
            <a:r>
              <a:rPr sz="850" spc="30" dirty="0">
                <a:solidFill>
                  <a:srgbClr val="333333"/>
                </a:solidFill>
                <a:latin typeface="Lucida Console"/>
                <a:cs typeface="Lucida Console"/>
              </a:rPr>
              <a:t> liuchuan.passwd: </a:t>
            </a:r>
            <a:r>
              <a:rPr sz="850" spc="25" dirty="0">
                <a:solidFill>
                  <a:srgbClr val="333333"/>
                </a:solidFill>
                <a:latin typeface="Lucida Console"/>
                <a:cs typeface="Lucida Console"/>
              </a:rPr>
              <a:t>all </a:t>
            </a:r>
            <a:r>
              <a:rPr sz="850" spc="30" dirty="0">
                <a:solidFill>
                  <a:srgbClr val="333333"/>
                </a:solidFill>
                <a:latin typeface="Lucida Console"/>
                <a:cs typeface="Lucida Console"/>
              </a:rPr>
              <a:t> authentication </a:t>
            </a:r>
            <a:r>
              <a:rPr sz="850" spc="25" dirty="0">
                <a:solidFill>
                  <a:srgbClr val="333333"/>
                </a:solidFill>
                <a:latin typeface="Lucida Console"/>
                <a:cs typeface="Lucida Console"/>
              </a:rPr>
              <a:t>tokens</a:t>
            </a:r>
            <a:r>
              <a:rPr sz="850" spc="30" dirty="0">
                <a:solidFill>
                  <a:srgbClr val="333333"/>
                </a:solidFill>
                <a:latin typeface="Lucida Console"/>
                <a:cs typeface="Lucida Console"/>
              </a:rPr>
              <a:t> updated successfully.[root@linuxprobe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systemctl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restart</a:t>
            </a:r>
            <a:r>
              <a:rPr sz="850" spc="45" dirty="0">
                <a:solidFill>
                  <a:srgbClr val="333333"/>
                </a:solidFill>
                <a:latin typeface="Lucida Console"/>
                <a:cs typeface="Lucida Console"/>
              </a:rPr>
              <a:t> </a:t>
            </a:r>
            <a:r>
              <a:rPr sz="850" spc="30" dirty="0">
                <a:solidFill>
                  <a:srgbClr val="333333"/>
                </a:solidFill>
                <a:latin typeface="Lucida Console"/>
                <a:cs typeface="Lucida Console"/>
              </a:rPr>
              <a:t>postfix[root@linuxprobe</a:t>
            </a:r>
            <a:r>
              <a:rPr sz="850" spc="45"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45" dirty="0">
                <a:solidFill>
                  <a:srgbClr val="333333"/>
                </a:solidFill>
                <a:latin typeface="Lucida Console"/>
                <a:cs typeface="Lucida Console"/>
              </a:rPr>
              <a:t> </a:t>
            </a:r>
            <a:r>
              <a:rPr sz="850" spc="25" dirty="0">
                <a:solidFill>
                  <a:srgbClr val="333333"/>
                </a:solidFill>
                <a:latin typeface="Lucida Console"/>
                <a:cs typeface="Lucida Console"/>
              </a:rPr>
              <a:t>enable	</a:t>
            </a:r>
            <a:r>
              <a:rPr sz="850" spc="30" dirty="0">
                <a:solidFill>
                  <a:srgbClr val="333333"/>
                </a:solidFill>
                <a:latin typeface="Lucida Console"/>
                <a:cs typeface="Lucida Console"/>
              </a:rPr>
              <a:t>postfixCreated</a:t>
            </a:r>
            <a:r>
              <a:rPr sz="850" spc="-10" dirty="0">
                <a:solidFill>
                  <a:srgbClr val="333333"/>
                </a:solidFill>
                <a:latin typeface="Lucida Console"/>
                <a:cs typeface="Lucida Console"/>
              </a:rPr>
              <a:t> </a:t>
            </a:r>
            <a:r>
              <a:rPr sz="850" spc="30" dirty="0">
                <a:solidFill>
                  <a:srgbClr val="333333"/>
                </a:solidFill>
                <a:latin typeface="Lucida Console"/>
                <a:cs typeface="Lucida Console"/>
              </a:rPr>
              <a:t>symlink</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/etc/systemd/system/multi-user.target.wants/postfix.service</a:t>
            </a:r>
            <a:r>
              <a:rPr sz="850" spc="40"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36525">
              <a:lnSpc>
                <a:spcPct val="100000"/>
              </a:lnSpc>
              <a:spcBef>
                <a:spcPts val="330"/>
              </a:spcBef>
            </a:pPr>
            <a:r>
              <a:rPr sz="850" spc="30" dirty="0">
                <a:solidFill>
                  <a:srgbClr val="333333"/>
                </a:solidFill>
                <a:latin typeface="Lucida Console"/>
                <a:cs typeface="Lucida Console"/>
              </a:rPr>
              <a:t>/usr/lib/systemd/system/postfix.service.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5"/>
              </a:spcBef>
            </a:pPr>
            <a:endParaRPr sz="1100">
              <a:latin typeface="Lucida Console"/>
              <a:cs typeface="Lucida Console"/>
            </a:endParaRPr>
          </a:p>
          <a:p>
            <a:pPr marL="12700">
              <a:lnSpc>
                <a:spcPct val="100000"/>
              </a:lnSpc>
            </a:pPr>
            <a:r>
              <a:rPr sz="950" b="1" spc="-25" dirty="0">
                <a:solidFill>
                  <a:srgbClr val="777777"/>
                </a:solidFill>
                <a:latin typeface="Trebuchet MS"/>
                <a:cs typeface="Trebuchet MS"/>
              </a:rPr>
              <a:t>15.2.2</a:t>
            </a:r>
            <a:r>
              <a:rPr sz="950" b="1" spc="-35" dirty="0">
                <a:solidFill>
                  <a:srgbClr val="777777"/>
                </a:solidFill>
                <a:latin typeface="Trebuchet MS"/>
                <a:cs typeface="Trebuchet MS"/>
              </a:rPr>
              <a:t> </a:t>
            </a:r>
            <a:r>
              <a:rPr sz="950" b="1" spc="25" dirty="0">
                <a:solidFill>
                  <a:srgbClr val="777777"/>
                </a:solidFill>
                <a:latin typeface="微软雅黑"/>
                <a:cs typeface="微软雅黑"/>
              </a:rPr>
              <a:t>配置</a:t>
            </a:r>
            <a:r>
              <a:rPr sz="950" b="1" spc="55" dirty="0">
                <a:solidFill>
                  <a:srgbClr val="777777"/>
                </a:solidFill>
                <a:latin typeface="Trebuchet MS"/>
                <a:cs typeface="Trebuchet MS"/>
              </a:rPr>
              <a:t>Dovecot</a:t>
            </a:r>
            <a:r>
              <a:rPr sz="950" b="1" spc="25" dirty="0">
                <a:solidFill>
                  <a:srgbClr val="777777"/>
                </a:solidFill>
                <a:latin typeface="微软雅黑"/>
                <a:cs typeface="微软雅黑"/>
              </a:rPr>
              <a:t>服务程序</a:t>
            </a:r>
            <a:endParaRPr sz="950">
              <a:latin typeface="微软雅黑"/>
              <a:cs typeface="微软雅黑"/>
            </a:endParaRPr>
          </a:p>
        </p:txBody>
      </p:sp>
      <p:sp>
        <p:nvSpPr>
          <p:cNvPr id="14" name="object 1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2536" y="444542"/>
            <a:ext cx="48260" cy="47625"/>
          </a:xfrm>
          <a:custGeom>
            <a:avLst/>
            <a:gdLst/>
            <a:ahLst/>
            <a:cxnLst/>
            <a:rect l="l" t="t" r="r" b="b"/>
            <a:pathLst>
              <a:path w="48259" h="47625">
                <a:moveTo>
                  <a:pt x="26987" y="47628"/>
                </a:moveTo>
                <a:lnTo>
                  <a:pt x="20659" y="47628"/>
                </a:lnTo>
                <a:lnTo>
                  <a:pt x="17629" y="46999"/>
                </a:lnTo>
                <a:lnTo>
                  <a:pt x="0" y="26968"/>
                </a:lnTo>
                <a:lnTo>
                  <a:pt x="0" y="20640"/>
                </a:lnTo>
                <a:lnTo>
                  <a:pt x="20659" y="0"/>
                </a:lnTo>
                <a:lnTo>
                  <a:pt x="26987" y="0"/>
                </a:lnTo>
                <a:lnTo>
                  <a:pt x="47647" y="20640"/>
                </a:lnTo>
                <a:lnTo>
                  <a:pt x="47647" y="23823"/>
                </a:lnTo>
                <a:lnTo>
                  <a:pt x="47647" y="26968"/>
                </a:lnTo>
                <a:lnTo>
                  <a:pt x="30017" y="46999"/>
                </a:lnTo>
                <a:lnTo>
                  <a:pt x="26987" y="47628"/>
                </a:lnTo>
                <a:close/>
              </a:path>
            </a:pathLst>
          </a:custGeom>
          <a:solidFill>
            <a:srgbClr val="333333"/>
          </a:solidFill>
        </p:spPr>
        <p:txBody>
          <a:bodyPr wrap="square" lIns="0" tIns="0" rIns="0" bIns="0" rtlCol="0"/>
          <a:lstStyle/>
          <a:p>
            <a:endParaRPr/>
          </a:p>
        </p:txBody>
      </p:sp>
      <p:sp>
        <p:nvSpPr>
          <p:cNvPr id="3" name="object 3"/>
          <p:cNvSpPr/>
          <p:nvPr/>
        </p:nvSpPr>
        <p:spPr>
          <a:xfrm>
            <a:off x="1092536" y="635125"/>
            <a:ext cx="48260" cy="47625"/>
          </a:xfrm>
          <a:custGeom>
            <a:avLst/>
            <a:gdLst/>
            <a:ahLst/>
            <a:cxnLst/>
            <a:rect l="l" t="t" r="r" b="b"/>
            <a:pathLst>
              <a:path w="48259" h="47625">
                <a:moveTo>
                  <a:pt x="26987" y="47628"/>
                </a:moveTo>
                <a:lnTo>
                  <a:pt x="20659" y="47628"/>
                </a:lnTo>
                <a:lnTo>
                  <a:pt x="17629" y="47018"/>
                </a:lnTo>
                <a:lnTo>
                  <a:pt x="0" y="26968"/>
                </a:lnTo>
                <a:lnTo>
                  <a:pt x="0" y="20640"/>
                </a:lnTo>
                <a:lnTo>
                  <a:pt x="20659" y="0"/>
                </a:lnTo>
                <a:lnTo>
                  <a:pt x="26987" y="0"/>
                </a:lnTo>
                <a:lnTo>
                  <a:pt x="47647" y="20640"/>
                </a:lnTo>
                <a:lnTo>
                  <a:pt x="47647" y="23823"/>
                </a:lnTo>
                <a:lnTo>
                  <a:pt x="47647" y="26968"/>
                </a:lnTo>
                <a:lnTo>
                  <a:pt x="30017" y="47018"/>
                </a:lnTo>
                <a:lnTo>
                  <a:pt x="26987" y="47628"/>
                </a:lnTo>
                <a:close/>
              </a:path>
            </a:pathLst>
          </a:custGeom>
          <a:solidFill>
            <a:srgbClr val="333333"/>
          </a:solidFill>
        </p:spPr>
        <p:txBody>
          <a:bodyPr wrap="square" lIns="0" tIns="0" rIns="0" bIns="0" rtlCol="0"/>
          <a:lstStyle/>
          <a:p>
            <a:endParaRPr/>
          </a:p>
        </p:txBody>
      </p:sp>
      <p:sp>
        <p:nvSpPr>
          <p:cNvPr id="4" name="object 4"/>
          <p:cNvSpPr/>
          <p:nvPr/>
        </p:nvSpPr>
        <p:spPr>
          <a:xfrm>
            <a:off x="1092536" y="825713"/>
            <a:ext cx="48260" cy="47625"/>
          </a:xfrm>
          <a:custGeom>
            <a:avLst/>
            <a:gdLst/>
            <a:ahLst/>
            <a:cxnLst/>
            <a:rect l="l" t="t" r="r" b="b"/>
            <a:pathLst>
              <a:path w="48259" h="47625">
                <a:moveTo>
                  <a:pt x="26987" y="47628"/>
                </a:moveTo>
                <a:lnTo>
                  <a:pt x="20659" y="47628"/>
                </a:lnTo>
                <a:lnTo>
                  <a:pt x="17629" y="47037"/>
                </a:lnTo>
                <a:lnTo>
                  <a:pt x="0" y="26968"/>
                </a:lnTo>
                <a:lnTo>
                  <a:pt x="0" y="20640"/>
                </a:lnTo>
                <a:lnTo>
                  <a:pt x="20659" y="0"/>
                </a:lnTo>
                <a:lnTo>
                  <a:pt x="26987" y="0"/>
                </a:lnTo>
                <a:lnTo>
                  <a:pt x="47647" y="20640"/>
                </a:lnTo>
                <a:lnTo>
                  <a:pt x="47647" y="23823"/>
                </a:lnTo>
                <a:lnTo>
                  <a:pt x="47647" y="26968"/>
                </a:lnTo>
                <a:lnTo>
                  <a:pt x="30017" y="47037"/>
                </a:lnTo>
                <a:lnTo>
                  <a:pt x="26987" y="47628"/>
                </a:lnTo>
                <a:close/>
              </a:path>
            </a:pathLst>
          </a:custGeom>
          <a:solidFill>
            <a:srgbClr val="333333"/>
          </a:solidFill>
        </p:spPr>
        <p:txBody>
          <a:bodyPr wrap="square" lIns="0" tIns="0" rIns="0" bIns="0" rtlCol="0"/>
          <a:lstStyle/>
          <a:p>
            <a:endParaRPr/>
          </a:p>
        </p:txBody>
      </p:sp>
      <p:sp>
        <p:nvSpPr>
          <p:cNvPr id="5" name="object 5"/>
          <p:cNvSpPr/>
          <p:nvPr/>
        </p:nvSpPr>
        <p:spPr>
          <a:xfrm>
            <a:off x="1092536" y="1016302"/>
            <a:ext cx="48260" cy="47625"/>
          </a:xfrm>
          <a:custGeom>
            <a:avLst/>
            <a:gdLst/>
            <a:ahLst/>
            <a:cxnLst/>
            <a:rect l="l" t="t" r="r" b="b"/>
            <a:pathLst>
              <a:path w="48259" h="47625">
                <a:moveTo>
                  <a:pt x="26987" y="47628"/>
                </a:moveTo>
                <a:lnTo>
                  <a:pt x="20659" y="47628"/>
                </a:lnTo>
                <a:lnTo>
                  <a:pt x="17629" y="47018"/>
                </a:lnTo>
                <a:lnTo>
                  <a:pt x="0" y="26968"/>
                </a:lnTo>
                <a:lnTo>
                  <a:pt x="0" y="20640"/>
                </a:lnTo>
                <a:lnTo>
                  <a:pt x="20659" y="0"/>
                </a:lnTo>
                <a:lnTo>
                  <a:pt x="26987" y="0"/>
                </a:lnTo>
                <a:lnTo>
                  <a:pt x="47647" y="20640"/>
                </a:lnTo>
                <a:lnTo>
                  <a:pt x="47647" y="23823"/>
                </a:lnTo>
                <a:lnTo>
                  <a:pt x="47647" y="26968"/>
                </a:lnTo>
                <a:lnTo>
                  <a:pt x="30017" y="47018"/>
                </a:lnTo>
                <a:lnTo>
                  <a:pt x="26987" y="47628"/>
                </a:lnTo>
                <a:close/>
              </a:path>
            </a:pathLst>
          </a:custGeom>
          <a:solidFill>
            <a:srgbClr val="333333"/>
          </a:solidFill>
        </p:spPr>
        <p:txBody>
          <a:bodyPr wrap="square" lIns="0" tIns="0" rIns="0" bIns="0" rtlCol="0"/>
          <a:lstStyle/>
          <a:p>
            <a:endParaRPr/>
          </a:p>
        </p:txBody>
      </p:sp>
      <p:sp>
        <p:nvSpPr>
          <p:cNvPr id="6" name="object 6"/>
          <p:cNvSpPr/>
          <p:nvPr/>
        </p:nvSpPr>
        <p:spPr>
          <a:xfrm>
            <a:off x="1092536" y="1206890"/>
            <a:ext cx="48260" cy="47625"/>
          </a:xfrm>
          <a:custGeom>
            <a:avLst/>
            <a:gdLst/>
            <a:ahLst/>
            <a:cxnLst/>
            <a:rect l="l" t="t" r="r" b="b"/>
            <a:pathLst>
              <a:path w="48259" h="47625">
                <a:moveTo>
                  <a:pt x="26987" y="47628"/>
                </a:moveTo>
                <a:lnTo>
                  <a:pt x="20659" y="47628"/>
                </a:lnTo>
                <a:lnTo>
                  <a:pt x="17629" y="47018"/>
                </a:lnTo>
                <a:lnTo>
                  <a:pt x="0" y="26968"/>
                </a:lnTo>
                <a:lnTo>
                  <a:pt x="0" y="20640"/>
                </a:lnTo>
                <a:lnTo>
                  <a:pt x="20659" y="0"/>
                </a:lnTo>
                <a:lnTo>
                  <a:pt x="26987" y="0"/>
                </a:lnTo>
                <a:lnTo>
                  <a:pt x="47647" y="20640"/>
                </a:lnTo>
                <a:lnTo>
                  <a:pt x="47647" y="23823"/>
                </a:lnTo>
                <a:lnTo>
                  <a:pt x="47647" y="26968"/>
                </a:lnTo>
                <a:lnTo>
                  <a:pt x="30017" y="47018"/>
                </a:lnTo>
                <a:lnTo>
                  <a:pt x="26987" y="47628"/>
                </a:lnTo>
                <a:close/>
              </a:path>
            </a:pathLst>
          </a:custGeom>
          <a:solidFill>
            <a:srgbClr val="333333"/>
          </a:solidFill>
        </p:spPr>
        <p:txBody>
          <a:bodyPr wrap="square" lIns="0" tIns="0" rIns="0" bIns="0" rtlCol="0"/>
          <a:lstStyle/>
          <a:p>
            <a:endParaRPr/>
          </a:p>
        </p:txBody>
      </p:sp>
      <p:sp>
        <p:nvSpPr>
          <p:cNvPr id="7" name="object 7"/>
          <p:cNvSpPr/>
          <p:nvPr/>
        </p:nvSpPr>
        <p:spPr>
          <a:xfrm>
            <a:off x="1092536" y="1397479"/>
            <a:ext cx="48260" cy="47625"/>
          </a:xfrm>
          <a:custGeom>
            <a:avLst/>
            <a:gdLst/>
            <a:ahLst/>
            <a:cxnLst/>
            <a:rect l="l" t="t" r="r" b="b"/>
            <a:pathLst>
              <a:path w="48259" h="47625">
                <a:moveTo>
                  <a:pt x="26987" y="47628"/>
                </a:moveTo>
                <a:lnTo>
                  <a:pt x="20659" y="47628"/>
                </a:lnTo>
                <a:lnTo>
                  <a:pt x="17629" y="47018"/>
                </a:lnTo>
                <a:lnTo>
                  <a:pt x="0" y="26968"/>
                </a:lnTo>
                <a:lnTo>
                  <a:pt x="0" y="20640"/>
                </a:lnTo>
                <a:lnTo>
                  <a:pt x="20659" y="0"/>
                </a:lnTo>
                <a:lnTo>
                  <a:pt x="26987" y="0"/>
                </a:lnTo>
                <a:lnTo>
                  <a:pt x="47647" y="20640"/>
                </a:lnTo>
                <a:lnTo>
                  <a:pt x="47647" y="23823"/>
                </a:lnTo>
                <a:lnTo>
                  <a:pt x="47647" y="26968"/>
                </a:lnTo>
                <a:lnTo>
                  <a:pt x="30017" y="47018"/>
                </a:lnTo>
                <a:lnTo>
                  <a:pt x="26987" y="47628"/>
                </a:lnTo>
                <a:close/>
              </a:path>
            </a:pathLst>
          </a:custGeom>
          <a:solidFill>
            <a:srgbClr val="333333"/>
          </a:solidFill>
        </p:spPr>
        <p:txBody>
          <a:bodyPr wrap="square" lIns="0" tIns="0" rIns="0" bIns="0" rtlCol="0"/>
          <a:lstStyle/>
          <a:p>
            <a:endParaRPr/>
          </a:p>
        </p:txBody>
      </p:sp>
      <p:sp>
        <p:nvSpPr>
          <p:cNvPr id="8" name="object 8"/>
          <p:cNvSpPr/>
          <p:nvPr/>
        </p:nvSpPr>
        <p:spPr>
          <a:xfrm>
            <a:off x="1092536" y="1588068"/>
            <a:ext cx="48260" cy="47625"/>
          </a:xfrm>
          <a:custGeom>
            <a:avLst/>
            <a:gdLst/>
            <a:ahLst/>
            <a:cxnLst/>
            <a:rect l="l" t="t" r="r" b="b"/>
            <a:pathLst>
              <a:path w="48259" h="47625">
                <a:moveTo>
                  <a:pt x="26987" y="47628"/>
                </a:moveTo>
                <a:lnTo>
                  <a:pt x="20659" y="47628"/>
                </a:lnTo>
                <a:lnTo>
                  <a:pt x="17629" y="47018"/>
                </a:lnTo>
                <a:lnTo>
                  <a:pt x="0" y="26968"/>
                </a:lnTo>
                <a:lnTo>
                  <a:pt x="0" y="20640"/>
                </a:lnTo>
                <a:lnTo>
                  <a:pt x="20659" y="0"/>
                </a:lnTo>
                <a:lnTo>
                  <a:pt x="26987" y="0"/>
                </a:lnTo>
                <a:lnTo>
                  <a:pt x="47647" y="20640"/>
                </a:lnTo>
                <a:lnTo>
                  <a:pt x="47647" y="23823"/>
                </a:lnTo>
                <a:lnTo>
                  <a:pt x="47647" y="26968"/>
                </a:lnTo>
                <a:lnTo>
                  <a:pt x="30017" y="47018"/>
                </a:lnTo>
                <a:lnTo>
                  <a:pt x="26987" y="47628"/>
                </a:lnTo>
                <a:close/>
              </a:path>
            </a:pathLst>
          </a:custGeom>
          <a:solidFill>
            <a:srgbClr val="333333"/>
          </a:solidFill>
        </p:spPr>
        <p:txBody>
          <a:bodyPr wrap="square" lIns="0" tIns="0" rIns="0" bIns="0" rtlCol="0"/>
          <a:lstStyle/>
          <a:p>
            <a:endParaRPr/>
          </a:p>
        </p:txBody>
      </p:sp>
      <p:sp>
        <p:nvSpPr>
          <p:cNvPr id="9" name="object 9"/>
          <p:cNvSpPr txBox="1"/>
          <p:nvPr/>
        </p:nvSpPr>
        <p:spPr>
          <a:xfrm>
            <a:off x="946443" y="332735"/>
            <a:ext cx="1633220" cy="1664970"/>
          </a:xfrm>
          <a:prstGeom prst="rect">
            <a:avLst/>
          </a:prstGeom>
        </p:spPr>
        <p:txBody>
          <a:bodyPr vert="horz" wrap="square" lIns="0" tIns="57785" rIns="0" bIns="0" rtlCol="0">
            <a:spAutoFit/>
          </a:bodyPr>
          <a:lstStyle/>
          <a:p>
            <a:pPr marL="504825" lvl="1" indent="-207010">
              <a:lnSpc>
                <a:spcPct val="100000"/>
              </a:lnSpc>
              <a:spcBef>
                <a:spcPts val="455"/>
              </a:spcBef>
              <a:buFont typeface="Trebuchet MS"/>
              <a:buAutoNum type="arabicPeriod" startAt="3"/>
              <a:tabLst>
                <a:tab pos="505459" algn="l"/>
              </a:tabLst>
            </a:pPr>
            <a:r>
              <a:rPr sz="950" u="sng" spc="25" dirty="0">
                <a:solidFill>
                  <a:srgbClr val="4183C4"/>
                </a:solidFill>
                <a:uFill>
                  <a:solidFill>
                    <a:srgbClr val="4183C4"/>
                  </a:solidFill>
                </a:uFill>
                <a:latin typeface="微软雅黑"/>
                <a:cs typeface="微软雅黑"/>
                <a:hlinkClick r:id="rId2"/>
              </a:rPr>
              <a:t>文件系统与数据资料</a:t>
            </a:r>
            <a:endParaRPr sz="950">
              <a:latin typeface="微软雅黑"/>
              <a:cs typeface="微软雅黑"/>
            </a:endParaRPr>
          </a:p>
          <a:p>
            <a:pPr marL="504825" lvl="1" indent="-207010">
              <a:lnSpc>
                <a:spcPct val="100000"/>
              </a:lnSpc>
              <a:spcBef>
                <a:spcPts val="360"/>
              </a:spcBef>
              <a:buFont typeface="Trebuchet MS"/>
              <a:buAutoNum type="arabicPeriod" startAt="3"/>
              <a:tabLst>
                <a:tab pos="505459" algn="l"/>
              </a:tabLst>
            </a:pPr>
            <a:r>
              <a:rPr sz="950" u="sng" spc="25" dirty="0">
                <a:solidFill>
                  <a:srgbClr val="4183C4"/>
                </a:solidFill>
                <a:uFill>
                  <a:solidFill>
                    <a:srgbClr val="4183C4"/>
                  </a:solidFill>
                </a:uFill>
                <a:latin typeface="微软雅黑"/>
                <a:cs typeface="微软雅黑"/>
                <a:hlinkClick r:id="rId3"/>
              </a:rPr>
              <a:t>挂载硬件设备</a:t>
            </a:r>
            <a:endParaRPr sz="950">
              <a:latin typeface="微软雅黑"/>
              <a:cs typeface="微软雅黑"/>
            </a:endParaRPr>
          </a:p>
          <a:p>
            <a:pPr marL="504825" lvl="1" indent="-207010">
              <a:lnSpc>
                <a:spcPct val="100000"/>
              </a:lnSpc>
              <a:spcBef>
                <a:spcPts val="360"/>
              </a:spcBef>
              <a:buFont typeface="Trebuchet MS"/>
              <a:buAutoNum type="arabicPeriod" startAt="3"/>
              <a:tabLst>
                <a:tab pos="505459" algn="l"/>
              </a:tabLst>
            </a:pPr>
            <a:r>
              <a:rPr sz="950" u="sng" spc="25" dirty="0">
                <a:solidFill>
                  <a:srgbClr val="4183C4"/>
                </a:solidFill>
                <a:uFill>
                  <a:solidFill>
                    <a:srgbClr val="4183C4"/>
                  </a:solidFill>
                </a:uFill>
                <a:latin typeface="微软雅黑"/>
                <a:cs typeface="微软雅黑"/>
                <a:hlinkClick r:id="rId4"/>
              </a:rPr>
              <a:t>添加硬盘设备</a:t>
            </a:r>
            <a:endParaRPr sz="950">
              <a:latin typeface="微软雅黑"/>
              <a:cs typeface="微软雅黑"/>
            </a:endParaRPr>
          </a:p>
          <a:p>
            <a:pPr marL="504825" lvl="1" indent="-207010">
              <a:lnSpc>
                <a:spcPct val="100000"/>
              </a:lnSpc>
              <a:spcBef>
                <a:spcPts val="360"/>
              </a:spcBef>
              <a:buFont typeface="Trebuchet MS"/>
              <a:buAutoNum type="arabicPeriod" startAt="3"/>
              <a:tabLst>
                <a:tab pos="505459" algn="l"/>
              </a:tabLst>
            </a:pPr>
            <a:r>
              <a:rPr sz="950" u="sng" spc="25" dirty="0">
                <a:solidFill>
                  <a:srgbClr val="4183C4"/>
                </a:solidFill>
                <a:uFill>
                  <a:solidFill>
                    <a:srgbClr val="4183C4"/>
                  </a:solidFill>
                </a:uFill>
                <a:latin typeface="微软雅黑"/>
                <a:cs typeface="微软雅黑"/>
                <a:hlinkClick r:id="rId5"/>
              </a:rPr>
              <a:t>添加交换分区</a:t>
            </a:r>
            <a:endParaRPr sz="950">
              <a:latin typeface="微软雅黑"/>
              <a:cs typeface="微软雅黑"/>
            </a:endParaRPr>
          </a:p>
          <a:p>
            <a:pPr marL="504825" lvl="1" indent="-207010">
              <a:lnSpc>
                <a:spcPct val="100000"/>
              </a:lnSpc>
              <a:spcBef>
                <a:spcPts val="360"/>
              </a:spcBef>
              <a:buFont typeface="Trebuchet MS"/>
              <a:buAutoNum type="arabicPeriod" startAt="3"/>
              <a:tabLst>
                <a:tab pos="505459" algn="l"/>
              </a:tabLst>
            </a:pPr>
            <a:r>
              <a:rPr sz="950" u="sng" spc="25" dirty="0">
                <a:solidFill>
                  <a:srgbClr val="4183C4"/>
                </a:solidFill>
                <a:uFill>
                  <a:solidFill>
                    <a:srgbClr val="4183C4"/>
                  </a:solidFill>
                </a:uFill>
                <a:latin typeface="微软雅黑"/>
                <a:cs typeface="微软雅黑"/>
                <a:hlinkClick r:id="rId6"/>
              </a:rPr>
              <a:t>磁盘容量配额</a:t>
            </a:r>
            <a:endParaRPr sz="950">
              <a:latin typeface="微软雅黑"/>
              <a:cs typeface="微软雅黑"/>
            </a:endParaRPr>
          </a:p>
          <a:p>
            <a:pPr marL="504825" lvl="1" indent="-207010">
              <a:lnSpc>
                <a:spcPct val="100000"/>
              </a:lnSpc>
              <a:spcBef>
                <a:spcPts val="365"/>
              </a:spcBef>
              <a:buAutoNum type="arabicPeriod" startAt="3"/>
              <a:tabLst>
                <a:tab pos="505459" algn="l"/>
              </a:tabLst>
            </a:pPr>
            <a:r>
              <a:rPr sz="950" u="sng" spc="90" dirty="0">
                <a:solidFill>
                  <a:srgbClr val="4183C4"/>
                </a:solidFill>
                <a:uFill>
                  <a:solidFill>
                    <a:srgbClr val="4183C4"/>
                  </a:solidFill>
                </a:uFill>
                <a:latin typeface="Trebuchet MS"/>
                <a:cs typeface="Trebuchet MS"/>
                <a:hlinkClick r:id="rId7"/>
              </a:rPr>
              <a:t>VDO</a:t>
            </a:r>
            <a:r>
              <a:rPr sz="950" u="sng" spc="25" dirty="0">
                <a:solidFill>
                  <a:srgbClr val="4183C4"/>
                </a:solidFill>
                <a:uFill>
                  <a:solidFill>
                    <a:srgbClr val="4183C4"/>
                  </a:solidFill>
                </a:uFill>
                <a:latin typeface="微软雅黑"/>
                <a:cs typeface="微软雅黑"/>
                <a:hlinkClick r:id="rId7"/>
              </a:rPr>
              <a:t>虚拟数据优化</a:t>
            </a:r>
            <a:endParaRPr sz="950">
              <a:latin typeface="微软雅黑"/>
              <a:cs typeface="微软雅黑"/>
            </a:endParaRPr>
          </a:p>
          <a:p>
            <a:pPr marL="504825" lvl="1" indent="-207010">
              <a:lnSpc>
                <a:spcPct val="100000"/>
              </a:lnSpc>
              <a:spcBef>
                <a:spcPts val="359"/>
              </a:spcBef>
              <a:buFont typeface="Trebuchet MS"/>
              <a:buAutoNum type="arabicPeriod" startAt="3"/>
              <a:tabLst>
                <a:tab pos="505459" algn="l"/>
              </a:tabLst>
            </a:pPr>
            <a:r>
              <a:rPr sz="950" u="sng" spc="25" dirty="0">
                <a:solidFill>
                  <a:srgbClr val="4183C4"/>
                </a:solidFill>
                <a:uFill>
                  <a:solidFill>
                    <a:srgbClr val="4183C4"/>
                  </a:solidFill>
                </a:uFill>
                <a:latin typeface="微软雅黑"/>
                <a:cs typeface="微软雅黑"/>
                <a:hlinkClick r:id="rId8"/>
              </a:rPr>
              <a:t>软硬方式链接</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333333"/>
                </a:solidFill>
                <a:latin typeface="Trebuchet MS"/>
                <a:cs typeface="Trebuchet MS"/>
              </a:rPr>
              <a:t>6.1</a:t>
            </a:r>
            <a:r>
              <a:rPr sz="950" b="1" spc="-35" dirty="0">
                <a:solidFill>
                  <a:srgbClr val="333333"/>
                </a:solidFill>
                <a:latin typeface="Trebuchet MS"/>
                <a:cs typeface="Trebuchet MS"/>
              </a:rPr>
              <a:t> </a:t>
            </a:r>
            <a:r>
              <a:rPr sz="950" b="1" spc="25" dirty="0">
                <a:solidFill>
                  <a:srgbClr val="333333"/>
                </a:solidFill>
                <a:latin typeface="微软雅黑"/>
                <a:cs typeface="微软雅黑"/>
              </a:rPr>
              <a:t>一切从</a:t>
            </a:r>
            <a:r>
              <a:rPr sz="950" b="1" spc="-75" dirty="0">
                <a:solidFill>
                  <a:srgbClr val="333333"/>
                </a:solidFill>
                <a:latin typeface="Trebuchet MS"/>
                <a:cs typeface="Trebuchet MS"/>
              </a:rPr>
              <a:t>“/”</a:t>
            </a:r>
            <a:r>
              <a:rPr sz="950" b="1" spc="25" dirty="0">
                <a:solidFill>
                  <a:srgbClr val="333333"/>
                </a:solidFill>
                <a:latin typeface="微软雅黑"/>
                <a:cs typeface="微软雅黑"/>
              </a:rPr>
              <a:t>开始</a:t>
            </a:r>
            <a:endParaRPr sz="950">
              <a:latin typeface="微软雅黑"/>
              <a:cs typeface="微软雅黑"/>
            </a:endParaRPr>
          </a:p>
        </p:txBody>
      </p:sp>
      <p:sp>
        <p:nvSpPr>
          <p:cNvPr id="10" name="object 10"/>
          <p:cNvSpPr txBox="1"/>
          <p:nvPr/>
        </p:nvSpPr>
        <p:spPr>
          <a:xfrm>
            <a:off x="946443" y="2086082"/>
            <a:ext cx="5665470" cy="1645920"/>
          </a:xfrm>
          <a:prstGeom prst="rect">
            <a:avLst/>
          </a:prstGeom>
        </p:spPr>
        <p:txBody>
          <a:bodyPr vert="horz" wrap="square" lIns="0" tIns="12065" rIns="0" bIns="0" rtlCol="0">
            <a:spAutoFit/>
          </a:bodyPr>
          <a:lstStyle/>
          <a:p>
            <a:pPr marL="12700" marR="5080" indent="-635">
              <a:lnSpc>
                <a:spcPct val="131600"/>
              </a:lnSpc>
              <a:spcBef>
                <a:spcPts val="95"/>
              </a:spcBef>
            </a:pPr>
            <a:r>
              <a:rPr sz="950" spc="25" dirty="0">
                <a:solidFill>
                  <a:srgbClr val="333333"/>
                </a:solidFill>
                <a:latin typeface="微软雅黑"/>
                <a:cs typeface="微软雅黑"/>
              </a:rPr>
              <a:t>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系统中，目录、字符设备、套接字、硬盘、光驱、打印机等都会被抽象成了文件形式，即</a:t>
            </a:r>
            <a:r>
              <a:rPr sz="950" u="sng" spc="25" dirty="0">
                <a:solidFill>
                  <a:srgbClr val="4183C4"/>
                </a:solidFill>
                <a:uFill>
                  <a:solidFill>
                    <a:srgbClr val="4183C4"/>
                  </a:solidFill>
                </a:uFill>
                <a:latin typeface="微软雅黑"/>
                <a:cs typeface="微软雅黑"/>
                <a:hlinkClick r:id="rId9"/>
              </a:rPr>
              <a:t>刘遄</a:t>
            </a:r>
            <a:r>
              <a:rPr sz="950" spc="15" dirty="0">
                <a:solidFill>
                  <a:srgbClr val="333333"/>
                </a:solidFill>
                <a:latin typeface="微软雅黑"/>
                <a:cs typeface="微软雅黑"/>
              </a:rPr>
              <a:t>老 </a:t>
            </a:r>
            <a:r>
              <a:rPr sz="950" spc="25" dirty="0">
                <a:solidFill>
                  <a:srgbClr val="333333"/>
                </a:solidFill>
                <a:latin typeface="微软雅黑"/>
                <a:cs typeface="微软雅黑"/>
              </a:rPr>
              <a:t>师所一直强调的</a:t>
            </a:r>
            <a:r>
              <a:rPr sz="950" spc="5" dirty="0">
                <a:solidFill>
                  <a:srgbClr val="333333"/>
                </a:solidFill>
                <a:latin typeface="Trebuchet MS"/>
                <a:cs typeface="Trebuchet MS"/>
              </a:rPr>
              <a:t>“Linux</a:t>
            </a:r>
            <a:r>
              <a:rPr sz="950" spc="25" dirty="0">
                <a:solidFill>
                  <a:srgbClr val="333333"/>
                </a:solidFill>
                <a:latin typeface="微软雅黑"/>
                <a:cs typeface="微软雅黑"/>
              </a:rPr>
              <a:t>系统中一切都是文件</a:t>
            </a:r>
            <a:r>
              <a:rPr sz="950" spc="-160" dirty="0">
                <a:solidFill>
                  <a:srgbClr val="333333"/>
                </a:solidFill>
                <a:latin typeface="Trebuchet MS"/>
                <a:cs typeface="Trebuchet MS"/>
              </a:rPr>
              <a:t>”</a:t>
            </a:r>
            <a:r>
              <a:rPr sz="950" spc="25" dirty="0">
                <a:solidFill>
                  <a:srgbClr val="333333"/>
                </a:solidFill>
                <a:latin typeface="微软雅黑"/>
                <a:cs typeface="微软雅黑"/>
              </a:rPr>
              <a:t>。既然平时我们打交道的都是文件，那么又应该如何找到它 们呢？在</a:t>
            </a:r>
            <a:r>
              <a:rPr sz="950" spc="60" dirty="0">
                <a:solidFill>
                  <a:srgbClr val="333333"/>
                </a:solidFill>
                <a:latin typeface="Trebuchet MS"/>
                <a:cs typeface="Trebuchet MS"/>
              </a:rPr>
              <a:t>Windows</a:t>
            </a:r>
            <a:r>
              <a:rPr sz="950" spc="25" dirty="0">
                <a:solidFill>
                  <a:srgbClr val="333333"/>
                </a:solidFill>
                <a:latin typeface="微软雅黑"/>
                <a:cs typeface="微软雅黑"/>
              </a:rPr>
              <a:t>操作系统中，想要找到一个文件，要依次进入该文件所在的磁盘分区（也叫盘符）， </a:t>
            </a:r>
            <a:r>
              <a:rPr sz="950" spc="-270" dirty="0">
                <a:solidFill>
                  <a:srgbClr val="333333"/>
                </a:solidFill>
                <a:latin typeface="微软雅黑"/>
                <a:cs typeface="微软雅黑"/>
              </a:rPr>
              <a:t> </a:t>
            </a:r>
            <a:r>
              <a:rPr sz="950" spc="25" dirty="0">
                <a:solidFill>
                  <a:srgbClr val="333333"/>
                </a:solidFill>
                <a:latin typeface="微软雅黑"/>
                <a:cs typeface="微软雅黑"/>
              </a:rPr>
              <a:t>然后再进入该分区下的具体目录，最终找到这个文件。但是在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系统中并不存在</a:t>
            </a:r>
            <a:r>
              <a:rPr sz="950" spc="-30" dirty="0">
                <a:solidFill>
                  <a:srgbClr val="333333"/>
                </a:solidFill>
                <a:latin typeface="Trebuchet MS"/>
                <a:cs typeface="Trebuchet MS"/>
              </a:rPr>
              <a:t>C/D/E/F</a:t>
            </a:r>
            <a:r>
              <a:rPr sz="950" spc="25" dirty="0">
                <a:solidFill>
                  <a:srgbClr val="333333"/>
                </a:solidFill>
                <a:latin typeface="微软雅黑"/>
                <a:cs typeface="微软雅黑"/>
              </a:rPr>
              <a:t>等盘符， </a:t>
            </a:r>
            <a:r>
              <a:rPr sz="950" spc="30" dirty="0">
                <a:solidFill>
                  <a:srgbClr val="333333"/>
                </a:solidFill>
                <a:latin typeface="微软雅黑"/>
                <a:cs typeface="微软雅黑"/>
              </a:rPr>
              <a:t> </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系统中的一切文件都是从</a:t>
            </a:r>
            <a:r>
              <a:rPr sz="950" spc="-160" dirty="0">
                <a:solidFill>
                  <a:srgbClr val="333333"/>
                </a:solidFill>
                <a:latin typeface="Trebuchet MS"/>
                <a:cs typeface="Trebuchet MS"/>
              </a:rPr>
              <a:t>“</a:t>
            </a:r>
            <a:r>
              <a:rPr sz="950" spc="25" dirty="0">
                <a:solidFill>
                  <a:srgbClr val="333333"/>
                </a:solidFill>
                <a:latin typeface="微软雅黑"/>
                <a:cs typeface="微软雅黑"/>
              </a:rPr>
              <a:t>根</a:t>
            </a:r>
            <a:r>
              <a:rPr sz="950" spc="-65" dirty="0">
                <a:solidFill>
                  <a:srgbClr val="333333"/>
                </a:solidFill>
                <a:latin typeface="微软雅黑"/>
                <a:cs typeface="微软雅黑"/>
              </a:rPr>
              <a:t>（</a:t>
            </a:r>
            <a:r>
              <a:rPr sz="950" spc="-65" dirty="0">
                <a:solidFill>
                  <a:srgbClr val="333333"/>
                </a:solidFill>
                <a:latin typeface="Trebuchet MS"/>
                <a:cs typeface="Trebuchet MS"/>
              </a:rPr>
              <a:t>/</a:t>
            </a:r>
            <a:r>
              <a:rPr sz="950" spc="-65" dirty="0">
                <a:solidFill>
                  <a:srgbClr val="333333"/>
                </a:solidFill>
                <a:latin typeface="微软雅黑"/>
                <a:cs typeface="微软雅黑"/>
              </a:rPr>
              <a:t>）</a:t>
            </a:r>
            <a:r>
              <a:rPr sz="950" spc="-65" dirty="0">
                <a:solidFill>
                  <a:srgbClr val="333333"/>
                </a:solidFill>
                <a:latin typeface="Trebuchet MS"/>
                <a:cs typeface="Trebuchet MS"/>
              </a:rPr>
              <a:t>”</a:t>
            </a:r>
            <a:r>
              <a:rPr sz="950" spc="25" dirty="0">
                <a:solidFill>
                  <a:srgbClr val="333333"/>
                </a:solidFill>
                <a:latin typeface="微软雅黑"/>
                <a:cs typeface="微软雅黑"/>
              </a:rPr>
              <a:t>目录开始的，并按照文件系统层次化标准</a:t>
            </a:r>
            <a:r>
              <a:rPr sz="950" spc="30" dirty="0">
                <a:solidFill>
                  <a:srgbClr val="333333"/>
                </a:solidFill>
                <a:latin typeface="微软雅黑"/>
                <a:cs typeface="微软雅黑"/>
              </a:rPr>
              <a:t>（</a:t>
            </a:r>
            <a:r>
              <a:rPr sz="950" spc="30" dirty="0">
                <a:solidFill>
                  <a:srgbClr val="333333"/>
                </a:solidFill>
                <a:latin typeface="Trebuchet MS"/>
                <a:cs typeface="Trebuchet MS"/>
              </a:rPr>
              <a:t>FHS</a:t>
            </a:r>
            <a:r>
              <a:rPr sz="950" spc="30" dirty="0">
                <a:solidFill>
                  <a:srgbClr val="333333"/>
                </a:solidFill>
                <a:latin typeface="微软雅黑"/>
                <a:cs typeface="微软雅黑"/>
              </a:rPr>
              <a:t>：</a:t>
            </a:r>
            <a:r>
              <a:rPr sz="950" spc="30" dirty="0">
                <a:solidFill>
                  <a:srgbClr val="333333"/>
                </a:solidFill>
                <a:latin typeface="Trebuchet MS"/>
                <a:cs typeface="Trebuchet MS"/>
              </a:rPr>
              <a:t>Filesystem </a:t>
            </a:r>
            <a:r>
              <a:rPr sz="950" spc="35" dirty="0">
                <a:solidFill>
                  <a:srgbClr val="333333"/>
                </a:solidFill>
                <a:latin typeface="Trebuchet MS"/>
                <a:cs typeface="Trebuchet MS"/>
              </a:rPr>
              <a:t> </a:t>
            </a:r>
            <a:r>
              <a:rPr sz="950" spc="30" dirty="0">
                <a:solidFill>
                  <a:srgbClr val="333333"/>
                </a:solidFill>
                <a:latin typeface="Trebuchet MS"/>
                <a:cs typeface="Trebuchet MS"/>
              </a:rPr>
              <a:t>Hierarchy</a:t>
            </a:r>
            <a:r>
              <a:rPr sz="950" spc="-40" dirty="0">
                <a:solidFill>
                  <a:srgbClr val="333333"/>
                </a:solidFill>
                <a:latin typeface="Trebuchet MS"/>
                <a:cs typeface="Trebuchet MS"/>
              </a:rPr>
              <a:t> </a:t>
            </a:r>
            <a:r>
              <a:rPr sz="950" spc="40" dirty="0">
                <a:solidFill>
                  <a:srgbClr val="333333"/>
                </a:solidFill>
                <a:latin typeface="Trebuchet MS"/>
                <a:cs typeface="Trebuchet MS"/>
              </a:rPr>
              <a:t>Standard</a:t>
            </a:r>
            <a:r>
              <a:rPr sz="950" spc="40" dirty="0">
                <a:solidFill>
                  <a:srgbClr val="333333"/>
                </a:solidFill>
                <a:latin typeface="微软雅黑"/>
                <a:cs typeface="微软雅黑"/>
              </a:rPr>
              <a:t>）</a:t>
            </a:r>
            <a:r>
              <a:rPr sz="950" spc="25" dirty="0">
                <a:solidFill>
                  <a:srgbClr val="333333"/>
                </a:solidFill>
                <a:latin typeface="微软雅黑"/>
                <a:cs typeface="微软雅黑"/>
              </a:rPr>
              <a:t>采用倒树状结构来存放文件，以及定义了常见目录的用途。</a:t>
            </a:r>
            <a:endParaRPr sz="950">
              <a:latin typeface="微软雅黑"/>
              <a:cs typeface="微软雅黑"/>
            </a:endParaRPr>
          </a:p>
          <a:p>
            <a:pPr marL="12700" marR="49530">
              <a:lnSpc>
                <a:spcPct val="131600"/>
              </a:lnSpc>
              <a:spcBef>
                <a:spcPts val="750"/>
              </a:spcBef>
            </a:pPr>
            <a:r>
              <a:rPr sz="950" spc="25" dirty="0">
                <a:solidFill>
                  <a:srgbClr val="333333"/>
                </a:solidFill>
                <a:latin typeface="微软雅黑"/>
                <a:cs typeface="微软雅黑"/>
              </a:rPr>
              <a:t>另外，</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系统中的文件和目录名称是严格区分大小写的。例如，</a:t>
            </a:r>
            <a:r>
              <a:rPr sz="950" spc="35" dirty="0">
                <a:solidFill>
                  <a:srgbClr val="333333"/>
                </a:solidFill>
                <a:latin typeface="Trebuchet MS"/>
                <a:cs typeface="Trebuchet MS"/>
              </a:rPr>
              <a:t>root</a:t>
            </a:r>
            <a:r>
              <a:rPr sz="950" spc="25" dirty="0">
                <a:solidFill>
                  <a:srgbClr val="333333"/>
                </a:solidFill>
                <a:latin typeface="微软雅黑"/>
                <a:cs typeface="微软雅黑"/>
              </a:rPr>
              <a:t>、</a:t>
            </a:r>
            <a:r>
              <a:rPr sz="950" spc="55" dirty="0">
                <a:solidFill>
                  <a:srgbClr val="333333"/>
                </a:solidFill>
                <a:latin typeface="Trebuchet MS"/>
                <a:cs typeface="Trebuchet MS"/>
              </a:rPr>
              <a:t>rOOt</a:t>
            </a:r>
            <a:r>
              <a:rPr sz="950" spc="25" dirty="0">
                <a:solidFill>
                  <a:srgbClr val="333333"/>
                </a:solidFill>
                <a:latin typeface="微软雅黑"/>
                <a:cs typeface="微软雅黑"/>
              </a:rPr>
              <a:t>、</a:t>
            </a:r>
            <a:r>
              <a:rPr sz="950" spc="40" dirty="0">
                <a:solidFill>
                  <a:srgbClr val="333333"/>
                </a:solidFill>
                <a:latin typeface="Trebuchet MS"/>
                <a:cs typeface="Trebuchet MS"/>
              </a:rPr>
              <a:t>Root</a:t>
            </a:r>
            <a:r>
              <a:rPr sz="950" spc="25" dirty="0">
                <a:solidFill>
                  <a:srgbClr val="333333"/>
                </a:solidFill>
                <a:latin typeface="微软雅黑"/>
                <a:cs typeface="微软雅黑"/>
              </a:rPr>
              <a:t>、</a:t>
            </a:r>
            <a:r>
              <a:rPr sz="950" spc="40" dirty="0">
                <a:solidFill>
                  <a:srgbClr val="333333"/>
                </a:solidFill>
                <a:latin typeface="Trebuchet MS"/>
                <a:cs typeface="Trebuchet MS"/>
              </a:rPr>
              <a:t>rooT</a:t>
            </a:r>
            <a:r>
              <a:rPr sz="950" spc="20" dirty="0">
                <a:solidFill>
                  <a:srgbClr val="333333"/>
                </a:solidFill>
                <a:latin typeface="微软雅黑"/>
                <a:cs typeface="微软雅黑"/>
              </a:rPr>
              <a:t>均代表不 </a:t>
            </a:r>
            <a:r>
              <a:rPr sz="950" spc="25" dirty="0">
                <a:solidFill>
                  <a:srgbClr val="333333"/>
                </a:solidFill>
                <a:latin typeface="微软雅黑"/>
                <a:cs typeface="微软雅黑"/>
              </a:rPr>
              <a:t>同的目录，并且文件名称中不得包含斜杠</a:t>
            </a:r>
            <a:r>
              <a:rPr sz="950" spc="-30" dirty="0">
                <a:solidFill>
                  <a:srgbClr val="333333"/>
                </a:solidFill>
                <a:latin typeface="微软雅黑"/>
                <a:cs typeface="微软雅黑"/>
              </a:rPr>
              <a:t>（</a:t>
            </a:r>
            <a:r>
              <a:rPr sz="950" spc="-30" dirty="0">
                <a:solidFill>
                  <a:srgbClr val="333333"/>
                </a:solidFill>
                <a:latin typeface="Trebuchet MS"/>
                <a:cs typeface="Trebuchet MS"/>
              </a:rPr>
              <a:t>/</a:t>
            </a:r>
            <a:r>
              <a:rPr sz="950" spc="-30" dirty="0">
                <a:solidFill>
                  <a:srgbClr val="333333"/>
                </a:solidFill>
                <a:latin typeface="微软雅黑"/>
                <a:cs typeface="微软雅黑"/>
              </a:rPr>
              <a:t>）</a:t>
            </a:r>
            <a:r>
              <a:rPr sz="950" spc="25" dirty="0">
                <a:solidFill>
                  <a:srgbClr val="333333"/>
                </a:solidFill>
                <a:latin typeface="微软雅黑"/>
                <a:cs typeface="微软雅黑"/>
              </a:rPr>
              <a:t>。</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系统中的文件存储结构如图</a:t>
            </a:r>
            <a:r>
              <a:rPr sz="950" spc="25" dirty="0">
                <a:solidFill>
                  <a:srgbClr val="333333"/>
                </a:solidFill>
                <a:latin typeface="Trebuchet MS"/>
                <a:cs typeface="Trebuchet MS"/>
              </a:rPr>
              <a:t>6-1</a:t>
            </a:r>
            <a:r>
              <a:rPr sz="950" spc="25" dirty="0">
                <a:solidFill>
                  <a:srgbClr val="333333"/>
                </a:solidFill>
                <a:latin typeface="微软雅黑"/>
                <a:cs typeface="微软雅黑"/>
              </a:rPr>
              <a:t>所示。</a:t>
            </a:r>
            <a:endParaRPr sz="950">
              <a:latin typeface="微软雅黑"/>
              <a:cs typeface="微软雅黑"/>
            </a:endParaRPr>
          </a:p>
        </p:txBody>
      </p:sp>
      <p:pic>
        <p:nvPicPr>
          <p:cNvPr id="11" name="object 11"/>
          <p:cNvPicPr/>
          <p:nvPr/>
        </p:nvPicPr>
        <p:blipFill>
          <a:blip r:embed="rId10" cstate="print"/>
          <a:stretch>
            <a:fillRect/>
          </a:stretch>
        </p:blipFill>
        <p:spPr>
          <a:xfrm>
            <a:off x="1032276" y="3919537"/>
            <a:ext cx="5358345" cy="2098321"/>
          </a:xfrm>
          <a:prstGeom prst="rect">
            <a:avLst/>
          </a:prstGeom>
        </p:spPr>
      </p:pic>
      <p:sp>
        <p:nvSpPr>
          <p:cNvPr id="12" name="object 12"/>
          <p:cNvSpPr txBox="1"/>
          <p:nvPr/>
        </p:nvSpPr>
        <p:spPr>
          <a:xfrm>
            <a:off x="946424" y="6311507"/>
            <a:ext cx="5640705" cy="170878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6-1</a:t>
            </a:r>
            <a:r>
              <a:rPr sz="950" spc="-65" dirty="0">
                <a:solidFill>
                  <a:srgbClr val="333333"/>
                </a:solidFill>
                <a:latin typeface="Trebuchet MS"/>
                <a:cs typeface="Trebuchet MS"/>
              </a:rPr>
              <a:t> </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系统中的文件存储结构</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前文提到的</a:t>
            </a:r>
            <a:r>
              <a:rPr sz="950" spc="60" dirty="0">
                <a:solidFill>
                  <a:srgbClr val="333333"/>
                </a:solidFill>
                <a:latin typeface="Trebuchet MS"/>
                <a:cs typeface="Trebuchet MS"/>
              </a:rPr>
              <a:t>FHS</a:t>
            </a:r>
            <a:r>
              <a:rPr sz="950" spc="25" dirty="0">
                <a:solidFill>
                  <a:srgbClr val="333333"/>
                </a:solidFill>
                <a:latin typeface="微软雅黑"/>
                <a:cs typeface="微软雅黑"/>
              </a:rPr>
              <a:t>是根据以往无数</a:t>
            </a:r>
            <a:r>
              <a:rPr sz="950" spc="35" dirty="0">
                <a:solidFill>
                  <a:srgbClr val="333333"/>
                </a:solidFill>
                <a:latin typeface="Trebuchet MS"/>
                <a:cs typeface="Trebuchet MS"/>
              </a:rPr>
              <a:t>Linux</a:t>
            </a:r>
            <a:r>
              <a:rPr sz="950" spc="25" dirty="0">
                <a:solidFill>
                  <a:srgbClr val="333333"/>
                </a:solidFill>
                <a:latin typeface="微软雅黑"/>
                <a:cs typeface="微软雅黑"/>
              </a:rPr>
              <a:t>系统用户和开发者的经验而总结出来的，是用户在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系统中存 储文件时需要遵守的规则，用于指导用户应该把文件保存到什么位置，以及告诉用户应该在何处找到所 需的文件。但是</a:t>
            </a:r>
            <a:r>
              <a:rPr sz="950" spc="50" dirty="0">
                <a:solidFill>
                  <a:srgbClr val="333333"/>
                </a:solidFill>
                <a:latin typeface="微软雅黑"/>
                <a:cs typeface="微软雅黑"/>
              </a:rPr>
              <a:t>，</a:t>
            </a:r>
            <a:r>
              <a:rPr sz="950" spc="50" dirty="0">
                <a:solidFill>
                  <a:srgbClr val="333333"/>
                </a:solidFill>
                <a:latin typeface="Trebuchet MS"/>
                <a:cs typeface="Trebuchet MS"/>
              </a:rPr>
              <a:t>FHS</a:t>
            </a:r>
            <a:r>
              <a:rPr sz="950" spc="25" dirty="0">
                <a:solidFill>
                  <a:srgbClr val="333333"/>
                </a:solidFill>
                <a:latin typeface="微软雅黑"/>
                <a:cs typeface="微软雅黑"/>
              </a:rPr>
              <a:t>对于用户来讲只能算是一种道德上的约束，有些用户就是懒得遵守，依然会把文 件到处乱放，有些甚至从来没有听说过它。这里并不是号召各位读者去谴责他们，而是建议大家要灵活 运用所学的知识，千万不要认准这个</a:t>
            </a:r>
            <a:r>
              <a:rPr sz="950" spc="60" dirty="0">
                <a:solidFill>
                  <a:srgbClr val="333333"/>
                </a:solidFill>
                <a:latin typeface="Trebuchet MS"/>
                <a:cs typeface="Trebuchet MS"/>
              </a:rPr>
              <a:t>FHS</a:t>
            </a:r>
            <a:r>
              <a:rPr sz="950" spc="25" dirty="0">
                <a:solidFill>
                  <a:srgbClr val="333333"/>
                </a:solidFill>
                <a:latin typeface="微软雅黑"/>
                <a:cs typeface="微软雅黑"/>
              </a:rPr>
              <a:t>协定只讲死道理，不然吃亏的可就是自己了。在</a:t>
            </a:r>
            <a:r>
              <a:rPr sz="950" spc="35" dirty="0">
                <a:solidFill>
                  <a:srgbClr val="333333"/>
                </a:solidFill>
                <a:latin typeface="Trebuchet MS"/>
                <a:cs typeface="Trebuchet MS"/>
              </a:rPr>
              <a:t>Linux</a:t>
            </a:r>
            <a:r>
              <a:rPr sz="950" spc="20" dirty="0">
                <a:solidFill>
                  <a:srgbClr val="333333"/>
                </a:solidFill>
                <a:latin typeface="微软雅黑"/>
                <a:cs typeface="微软雅黑"/>
              </a:rPr>
              <a:t>系统中， </a:t>
            </a:r>
            <a:r>
              <a:rPr sz="950" spc="25" dirty="0">
                <a:solidFill>
                  <a:srgbClr val="333333"/>
                </a:solidFill>
                <a:latin typeface="微软雅黑"/>
                <a:cs typeface="微软雅黑"/>
              </a:rPr>
              <a:t>最常见的目录以及所对应的存放内容如表</a:t>
            </a:r>
            <a:r>
              <a:rPr sz="950" spc="25" dirty="0">
                <a:solidFill>
                  <a:srgbClr val="333333"/>
                </a:solidFill>
                <a:latin typeface="Trebuchet MS"/>
                <a:cs typeface="Trebuchet MS"/>
              </a:rPr>
              <a:t>6-1</a:t>
            </a:r>
            <a:r>
              <a:rPr sz="950"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864869"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6-1	</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系统中常见的目录名称以及相应内容</a:t>
            </a:r>
            <a:endParaRPr sz="950">
              <a:latin typeface="微软雅黑"/>
              <a:cs typeface="微软雅黑"/>
            </a:endParaRPr>
          </a:p>
        </p:txBody>
      </p:sp>
      <p:sp>
        <p:nvSpPr>
          <p:cNvPr id="14" name="object 14"/>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25</a:t>
            </a:fld>
            <a:endParaRPr sz="800">
              <a:latin typeface="小哥哥网恋吗"/>
              <a:cs typeface="小哥哥网恋吗"/>
            </a:endParaRPr>
          </a:p>
        </p:txBody>
      </p:sp>
      <p:sp>
        <p:nvSpPr>
          <p:cNvPr id="13" name="object 1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03"/>
            <a:ext cx="5651500" cy="3240405"/>
            <a:chOff x="959124" y="368203"/>
            <a:chExt cx="5651500" cy="3240405"/>
          </a:xfrm>
        </p:grpSpPr>
        <p:sp>
          <p:nvSpPr>
            <p:cNvPr id="3" name="object 3"/>
            <p:cNvSpPr/>
            <p:nvPr/>
          </p:nvSpPr>
          <p:spPr>
            <a:xfrm>
              <a:off x="963889" y="372967"/>
              <a:ext cx="5641975" cy="3230880"/>
            </a:xfrm>
            <a:custGeom>
              <a:avLst/>
              <a:gdLst/>
              <a:ahLst/>
              <a:cxnLst/>
              <a:rect l="l" t="t" r="r" b="b"/>
              <a:pathLst>
                <a:path w="5641975" h="3230879">
                  <a:moveTo>
                    <a:pt x="5617597" y="3230475"/>
                  </a:moveTo>
                  <a:lnTo>
                    <a:pt x="23823" y="3230475"/>
                  </a:lnTo>
                  <a:lnTo>
                    <a:pt x="20659" y="3230323"/>
                  </a:lnTo>
                  <a:lnTo>
                    <a:pt x="0" y="3209625"/>
                  </a:lnTo>
                  <a:lnTo>
                    <a:pt x="0" y="3206652"/>
                  </a:lnTo>
                  <a:lnTo>
                    <a:pt x="0" y="20545"/>
                  </a:lnTo>
                  <a:lnTo>
                    <a:pt x="20659" y="0"/>
                  </a:lnTo>
                  <a:lnTo>
                    <a:pt x="5620751" y="0"/>
                  </a:lnTo>
                  <a:lnTo>
                    <a:pt x="5641421" y="20545"/>
                  </a:lnTo>
                  <a:lnTo>
                    <a:pt x="5641421" y="3209625"/>
                  </a:lnTo>
                  <a:lnTo>
                    <a:pt x="5620751" y="3230323"/>
                  </a:lnTo>
                  <a:lnTo>
                    <a:pt x="5617597" y="3230475"/>
                  </a:lnTo>
                  <a:close/>
                </a:path>
              </a:pathLst>
            </a:custGeom>
            <a:solidFill>
              <a:srgbClr val="F8F8F8"/>
            </a:solidFill>
          </p:spPr>
          <p:txBody>
            <a:bodyPr wrap="square" lIns="0" tIns="0" rIns="0" bIns="0" rtlCol="0"/>
            <a:lstStyle/>
            <a:p>
              <a:endParaRPr/>
            </a:p>
          </p:txBody>
        </p:sp>
        <p:sp>
          <p:nvSpPr>
            <p:cNvPr id="4" name="object 4"/>
            <p:cNvSpPr/>
            <p:nvPr/>
          </p:nvSpPr>
          <p:spPr>
            <a:xfrm>
              <a:off x="963889" y="372967"/>
              <a:ext cx="5641975" cy="3230880"/>
            </a:xfrm>
            <a:custGeom>
              <a:avLst/>
              <a:gdLst/>
              <a:ahLst/>
              <a:cxnLst/>
              <a:rect l="l" t="t" r="r" b="b"/>
              <a:pathLst>
                <a:path w="5641975" h="3230879">
                  <a:moveTo>
                    <a:pt x="0" y="3206652"/>
                  </a:moveTo>
                  <a:lnTo>
                    <a:pt x="0" y="23823"/>
                  </a:lnTo>
                  <a:lnTo>
                    <a:pt x="0" y="20545"/>
                  </a:lnTo>
                  <a:lnTo>
                    <a:pt x="600" y="17419"/>
                  </a:lnTo>
                  <a:lnTo>
                    <a:pt x="1810" y="14446"/>
                  </a:lnTo>
                  <a:lnTo>
                    <a:pt x="3020" y="11463"/>
                  </a:lnTo>
                  <a:lnTo>
                    <a:pt x="4745" y="8938"/>
                  </a:lnTo>
                  <a:lnTo>
                    <a:pt x="20659" y="0"/>
                  </a:lnTo>
                  <a:lnTo>
                    <a:pt x="23823" y="0"/>
                  </a:lnTo>
                  <a:lnTo>
                    <a:pt x="5617597" y="0"/>
                  </a:lnTo>
                  <a:lnTo>
                    <a:pt x="5620751" y="0"/>
                  </a:lnTo>
                  <a:lnTo>
                    <a:pt x="5623791" y="447"/>
                  </a:lnTo>
                  <a:lnTo>
                    <a:pt x="5639610" y="14446"/>
                  </a:lnTo>
                  <a:lnTo>
                    <a:pt x="5640820" y="17419"/>
                  </a:lnTo>
                  <a:lnTo>
                    <a:pt x="5641421" y="20545"/>
                  </a:lnTo>
                  <a:lnTo>
                    <a:pt x="5641421" y="23823"/>
                  </a:lnTo>
                  <a:lnTo>
                    <a:pt x="5641421" y="3206652"/>
                  </a:lnTo>
                  <a:lnTo>
                    <a:pt x="5641421" y="3209625"/>
                  </a:lnTo>
                  <a:lnTo>
                    <a:pt x="5640820" y="3212608"/>
                  </a:lnTo>
                  <a:lnTo>
                    <a:pt x="5639610" y="3215438"/>
                  </a:lnTo>
                  <a:lnTo>
                    <a:pt x="5638400" y="3218268"/>
                  </a:lnTo>
                  <a:lnTo>
                    <a:pt x="5626717" y="3228246"/>
                  </a:lnTo>
                  <a:lnTo>
                    <a:pt x="5623791" y="3229580"/>
                  </a:lnTo>
                  <a:lnTo>
                    <a:pt x="5620751" y="3230323"/>
                  </a:lnTo>
                  <a:lnTo>
                    <a:pt x="5617597" y="3230475"/>
                  </a:lnTo>
                  <a:lnTo>
                    <a:pt x="23823" y="3230475"/>
                  </a:lnTo>
                  <a:lnTo>
                    <a:pt x="20659" y="3230323"/>
                  </a:lnTo>
                  <a:lnTo>
                    <a:pt x="17629" y="3229580"/>
                  </a:lnTo>
                  <a:lnTo>
                    <a:pt x="14703" y="3228246"/>
                  </a:lnTo>
                  <a:lnTo>
                    <a:pt x="11787" y="3227054"/>
                  </a:lnTo>
                  <a:lnTo>
                    <a:pt x="0" y="3209625"/>
                  </a:lnTo>
                  <a:lnTo>
                    <a:pt x="0" y="3206652"/>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00"/>
              <a:ext cx="5556250" cy="3088005"/>
            </a:xfrm>
            <a:custGeom>
              <a:avLst/>
              <a:gdLst/>
              <a:ahLst/>
              <a:cxnLst/>
              <a:rect l="l" t="t" r="r" b="b"/>
              <a:pathLst>
                <a:path w="5556250" h="3088004">
                  <a:moveTo>
                    <a:pt x="5555656" y="3087534"/>
                  </a:moveTo>
                  <a:lnTo>
                    <a:pt x="0" y="3087534"/>
                  </a:lnTo>
                  <a:lnTo>
                    <a:pt x="0" y="0"/>
                  </a:lnTo>
                  <a:lnTo>
                    <a:pt x="5555656" y="0"/>
                  </a:lnTo>
                  <a:lnTo>
                    <a:pt x="5555656" y="3087534"/>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846978"/>
            <a:ext cx="5651500" cy="667385"/>
            <a:chOff x="959124" y="4846978"/>
            <a:chExt cx="5651500" cy="667385"/>
          </a:xfrm>
        </p:grpSpPr>
        <p:sp>
          <p:nvSpPr>
            <p:cNvPr id="7" name="object 7"/>
            <p:cNvSpPr/>
            <p:nvPr/>
          </p:nvSpPr>
          <p:spPr>
            <a:xfrm>
              <a:off x="963889" y="4851743"/>
              <a:ext cx="5641975" cy="657860"/>
            </a:xfrm>
            <a:custGeom>
              <a:avLst/>
              <a:gdLst/>
              <a:ahLst/>
              <a:cxnLst/>
              <a:rect l="l" t="t" r="r" b="b"/>
              <a:pathLst>
                <a:path w="5641975" h="657860">
                  <a:moveTo>
                    <a:pt x="5617597" y="657530"/>
                  </a:moveTo>
                  <a:lnTo>
                    <a:pt x="23823" y="657530"/>
                  </a:lnTo>
                  <a:lnTo>
                    <a:pt x="20659" y="657378"/>
                  </a:lnTo>
                  <a:lnTo>
                    <a:pt x="0" y="636680"/>
                  </a:lnTo>
                  <a:lnTo>
                    <a:pt x="0" y="633706"/>
                  </a:lnTo>
                  <a:lnTo>
                    <a:pt x="0" y="20545"/>
                  </a:lnTo>
                  <a:lnTo>
                    <a:pt x="20659" y="0"/>
                  </a:lnTo>
                  <a:lnTo>
                    <a:pt x="5620752" y="0"/>
                  </a:lnTo>
                  <a:lnTo>
                    <a:pt x="5641421" y="20545"/>
                  </a:lnTo>
                  <a:lnTo>
                    <a:pt x="5641421" y="636680"/>
                  </a:lnTo>
                  <a:lnTo>
                    <a:pt x="5620752" y="657378"/>
                  </a:lnTo>
                  <a:lnTo>
                    <a:pt x="5617597" y="657530"/>
                  </a:lnTo>
                  <a:close/>
                </a:path>
              </a:pathLst>
            </a:custGeom>
            <a:solidFill>
              <a:srgbClr val="F8F8F8"/>
            </a:solidFill>
          </p:spPr>
          <p:txBody>
            <a:bodyPr wrap="square" lIns="0" tIns="0" rIns="0" bIns="0" rtlCol="0"/>
            <a:lstStyle/>
            <a:p>
              <a:endParaRPr/>
            </a:p>
          </p:txBody>
        </p:sp>
        <p:sp>
          <p:nvSpPr>
            <p:cNvPr id="8" name="object 8"/>
            <p:cNvSpPr/>
            <p:nvPr/>
          </p:nvSpPr>
          <p:spPr>
            <a:xfrm>
              <a:off x="963889" y="4851743"/>
              <a:ext cx="5641975" cy="657860"/>
            </a:xfrm>
            <a:custGeom>
              <a:avLst/>
              <a:gdLst/>
              <a:ahLst/>
              <a:cxnLst/>
              <a:rect l="l" t="t" r="r" b="b"/>
              <a:pathLst>
                <a:path w="5641975" h="657860">
                  <a:moveTo>
                    <a:pt x="0" y="633706"/>
                  </a:moveTo>
                  <a:lnTo>
                    <a:pt x="0" y="23823"/>
                  </a:lnTo>
                  <a:lnTo>
                    <a:pt x="0" y="20545"/>
                  </a:lnTo>
                  <a:lnTo>
                    <a:pt x="600" y="17419"/>
                  </a:lnTo>
                  <a:lnTo>
                    <a:pt x="1810" y="14446"/>
                  </a:lnTo>
                  <a:lnTo>
                    <a:pt x="3020" y="11463"/>
                  </a:lnTo>
                  <a:lnTo>
                    <a:pt x="4745" y="8929"/>
                  </a:lnTo>
                  <a:lnTo>
                    <a:pt x="6975" y="6851"/>
                  </a:lnTo>
                  <a:lnTo>
                    <a:pt x="9214" y="4612"/>
                  </a:lnTo>
                  <a:lnTo>
                    <a:pt x="11787" y="2830"/>
                  </a:lnTo>
                  <a:lnTo>
                    <a:pt x="14703" y="1639"/>
                  </a:lnTo>
                  <a:lnTo>
                    <a:pt x="17629" y="590"/>
                  </a:lnTo>
                  <a:lnTo>
                    <a:pt x="20659" y="0"/>
                  </a:lnTo>
                  <a:lnTo>
                    <a:pt x="23823" y="0"/>
                  </a:lnTo>
                  <a:lnTo>
                    <a:pt x="5617597" y="0"/>
                  </a:lnTo>
                  <a:lnTo>
                    <a:pt x="5620752" y="0"/>
                  </a:lnTo>
                  <a:lnTo>
                    <a:pt x="5623792" y="590"/>
                  </a:lnTo>
                  <a:lnTo>
                    <a:pt x="5626717" y="1639"/>
                  </a:lnTo>
                  <a:lnTo>
                    <a:pt x="5629633" y="2830"/>
                  </a:lnTo>
                  <a:lnTo>
                    <a:pt x="5632206" y="4612"/>
                  </a:lnTo>
                  <a:lnTo>
                    <a:pt x="5634446" y="6851"/>
                  </a:lnTo>
                  <a:lnTo>
                    <a:pt x="5636675" y="8929"/>
                  </a:lnTo>
                  <a:lnTo>
                    <a:pt x="5638400" y="11463"/>
                  </a:lnTo>
                  <a:lnTo>
                    <a:pt x="5639610" y="14446"/>
                  </a:lnTo>
                  <a:lnTo>
                    <a:pt x="5640821" y="17419"/>
                  </a:lnTo>
                  <a:lnTo>
                    <a:pt x="5641421" y="20545"/>
                  </a:lnTo>
                  <a:lnTo>
                    <a:pt x="5641421" y="23823"/>
                  </a:lnTo>
                  <a:lnTo>
                    <a:pt x="5641421" y="633706"/>
                  </a:lnTo>
                  <a:lnTo>
                    <a:pt x="5641421" y="636680"/>
                  </a:lnTo>
                  <a:lnTo>
                    <a:pt x="5640821" y="639662"/>
                  </a:lnTo>
                  <a:lnTo>
                    <a:pt x="5639610" y="642493"/>
                  </a:lnTo>
                  <a:lnTo>
                    <a:pt x="5638400" y="645323"/>
                  </a:lnTo>
                  <a:lnTo>
                    <a:pt x="5617597" y="657530"/>
                  </a:lnTo>
                  <a:lnTo>
                    <a:pt x="23823" y="657530"/>
                  </a:lnTo>
                  <a:lnTo>
                    <a:pt x="1810" y="642340"/>
                  </a:lnTo>
                  <a:lnTo>
                    <a:pt x="600" y="639510"/>
                  </a:lnTo>
                  <a:lnTo>
                    <a:pt x="0" y="636680"/>
                  </a:lnTo>
                  <a:lnTo>
                    <a:pt x="0" y="63370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932860"/>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6181098"/>
            <a:ext cx="5651500" cy="1010285"/>
            <a:chOff x="959124" y="6181098"/>
            <a:chExt cx="5651500" cy="1010285"/>
          </a:xfrm>
        </p:grpSpPr>
        <p:sp>
          <p:nvSpPr>
            <p:cNvPr id="11" name="object 11"/>
            <p:cNvSpPr/>
            <p:nvPr/>
          </p:nvSpPr>
          <p:spPr>
            <a:xfrm>
              <a:off x="963889" y="6185863"/>
              <a:ext cx="5641975" cy="1000760"/>
            </a:xfrm>
            <a:custGeom>
              <a:avLst/>
              <a:gdLst/>
              <a:ahLst/>
              <a:cxnLst/>
              <a:rect l="l" t="t" r="r" b="b"/>
              <a:pathLst>
                <a:path w="5641975" h="1000759">
                  <a:moveTo>
                    <a:pt x="5617597" y="1000589"/>
                  </a:moveTo>
                  <a:lnTo>
                    <a:pt x="23823" y="1000589"/>
                  </a:lnTo>
                  <a:lnTo>
                    <a:pt x="20659" y="1000437"/>
                  </a:lnTo>
                  <a:lnTo>
                    <a:pt x="0" y="979892"/>
                  </a:lnTo>
                  <a:lnTo>
                    <a:pt x="0" y="976766"/>
                  </a:lnTo>
                  <a:lnTo>
                    <a:pt x="0" y="20545"/>
                  </a:lnTo>
                  <a:lnTo>
                    <a:pt x="20659" y="0"/>
                  </a:lnTo>
                  <a:lnTo>
                    <a:pt x="5620752" y="0"/>
                  </a:lnTo>
                  <a:lnTo>
                    <a:pt x="5641421" y="20545"/>
                  </a:lnTo>
                  <a:lnTo>
                    <a:pt x="5641421" y="979892"/>
                  </a:lnTo>
                  <a:lnTo>
                    <a:pt x="5620752" y="1000437"/>
                  </a:lnTo>
                  <a:lnTo>
                    <a:pt x="5617597" y="1000589"/>
                  </a:lnTo>
                  <a:close/>
                </a:path>
              </a:pathLst>
            </a:custGeom>
            <a:solidFill>
              <a:srgbClr val="F8F8F8"/>
            </a:solidFill>
          </p:spPr>
          <p:txBody>
            <a:bodyPr wrap="square" lIns="0" tIns="0" rIns="0" bIns="0" rtlCol="0"/>
            <a:lstStyle/>
            <a:p>
              <a:endParaRPr/>
            </a:p>
          </p:txBody>
        </p:sp>
        <p:sp>
          <p:nvSpPr>
            <p:cNvPr id="12" name="object 12"/>
            <p:cNvSpPr/>
            <p:nvPr/>
          </p:nvSpPr>
          <p:spPr>
            <a:xfrm>
              <a:off x="963889" y="6185863"/>
              <a:ext cx="5641975" cy="1000760"/>
            </a:xfrm>
            <a:custGeom>
              <a:avLst/>
              <a:gdLst/>
              <a:ahLst/>
              <a:cxnLst/>
              <a:rect l="l" t="t" r="r" b="b"/>
              <a:pathLst>
                <a:path w="5641975" h="1000759">
                  <a:moveTo>
                    <a:pt x="0" y="976766"/>
                  </a:moveTo>
                  <a:lnTo>
                    <a:pt x="0" y="23823"/>
                  </a:lnTo>
                  <a:lnTo>
                    <a:pt x="0" y="20545"/>
                  </a:lnTo>
                  <a:lnTo>
                    <a:pt x="600" y="17419"/>
                  </a:lnTo>
                  <a:lnTo>
                    <a:pt x="1810" y="14446"/>
                  </a:lnTo>
                  <a:lnTo>
                    <a:pt x="3020" y="11311"/>
                  </a:lnTo>
                  <a:lnTo>
                    <a:pt x="4745" y="8786"/>
                  </a:lnTo>
                  <a:lnTo>
                    <a:pt x="6975" y="6699"/>
                  </a:lnTo>
                  <a:lnTo>
                    <a:pt x="9214" y="4469"/>
                  </a:lnTo>
                  <a:lnTo>
                    <a:pt x="11787" y="2830"/>
                  </a:lnTo>
                  <a:lnTo>
                    <a:pt x="14703" y="1486"/>
                  </a:lnTo>
                  <a:lnTo>
                    <a:pt x="17629" y="447"/>
                  </a:lnTo>
                  <a:lnTo>
                    <a:pt x="20659" y="0"/>
                  </a:lnTo>
                  <a:lnTo>
                    <a:pt x="23823" y="0"/>
                  </a:lnTo>
                  <a:lnTo>
                    <a:pt x="5617597" y="0"/>
                  </a:lnTo>
                  <a:lnTo>
                    <a:pt x="5620752" y="0"/>
                  </a:lnTo>
                  <a:lnTo>
                    <a:pt x="5623792" y="447"/>
                  </a:lnTo>
                  <a:lnTo>
                    <a:pt x="5626717" y="1486"/>
                  </a:lnTo>
                  <a:lnTo>
                    <a:pt x="5629633" y="2830"/>
                  </a:lnTo>
                  <a:lnTo>
                    <a:pt x="5632206" y="4469"/>
                  </a:lnTo>
                  <a:lnTo>
                    <a:pt x="5634446" y="6699"/>
                  </a:lnTo>
                  <a:lnTo>
                    <a:pt x="5636675" y="8786"/>
                  </a:lnTo>
                  <a:lnTo>
                    <a:pt x="5638400" y="11311"/>
                  </a:lnTo>
                  <a:lnTo>
                    <a:pt x="5639610" y="14446"/>
                  </a:lnTo>
                  <a:lnTo>
                    <a:pt x="5640821" y="17419"/>
                  </a:lnTo>
                  <a:lnTo>
                    <a:pt x="5641421" y="20545"/>
                  </a:lnTo>
                  <a:lnTo>
                    <a:pt x="5641421" y="23823"/>
                  </a:lnTo>
                  <a:lnTo>
                    <a:pt x="5641421" y="976766"/>
                  </a:lnTo>
                  <a:lnTo>
                    <a:pt x="5641421" y="979892"/>
                  </a:lnTo>
                  <a:lnTo>
                    <a:pt x="5640821" y="982874"/>
                  </a:lnTo>
                  <a:lnTo>
                    <a:pt x="5639610" y="985695"/>
                  </a:lnTo>
                  <a:lnTo>
                    <a:pt x="5638400" y="988525"/>
                  </a:lnTo>
                  <a:lnTo>
                    <a:pt x="5626717" y="998503"/>
                  </a:lnTo>
                  <a:lnTo>
                    <a:pt x="5623792" y="999846"/>
                  </a:lnTo>
                  <a:lnTo>
                    <a:pt x="5620752" y="1000437"/>
                  </a:lnTo>
                  <a:lnTo>
                    <a:pt x="5617597" y="1000589"/>
                  </a:lnTo>
                  <a:lnTo>
                    <a:pt x="23823" y="1000589"/>
                  </a:lnTo>
                  <a:lnTo>
                    <a:pt x="20659" y="1000437"/>
                  </a:lnTo>
                  <a:lnTo>
                    <a:pt x="17629" y="999846"/>
                  </a:lnTo>
                  <a:lnTo>
                    <a:pt x="14703" y="998503"/>
                  </a:lnTo>
                  <a:lnTo>
                    <a:pt x="11787" y="997311"/>
                  </a:lnTo>
                  <a:lnTo>
                    <a:pt x="1810" y="985695"/>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6266980"/>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4" name="object 14"/>
          <p:cNvSpPr txBox="1"/>
          <p:nvPr/>
        </p:nvSpPr>
        <p:spPr>
          <a:xfrm>
            <a:off x="1070306" y="406705"/>
            <a:ext cx="5348605" cy="8832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dnf </a:t>
            </a:r>
            <a:r>
              <a:rPr sz="850" spc="30" dirty="0">
                <a:solidFill>
                  <a:srgbClr val="333333"/>
                </a:solidFill>
                <a:latin typeface="Lucida Console"/>
                <a:cs typeface="Lucida Console"/>
              </a:rPr>
              <a:t>install </a:t>
            </a:r>
            <a:r>
              <a:rPr sz="850" spc="20" dirty="0">
                <a:solidFill>
                  <a:srgbClr val="333333"/>
                </a:solidFill>
                <a:latin typeface="Lucida Console"/>
                <a:cs typeface="Lucida Console"/>
              </a:rPr>
              <a:t>-y</a:t>
            </a:r>
            <a:r>
              <a:rPr sz="850" spc="25" dirty="0">
                <a:solidFill>
                  <a:srgbClr val="333333"/>
                </a:solidFill>
                <a:latin typeface="Lucida Console"/>
                <a:cs typeface="Lucida Console"/>
              </a:rPr>
              <a:t> </a:t>
            </a:r>
            <a:r>
              <a:rPr sz="850" spc="30" dirty="0">
                <a:solidFill>
                  <a:srgbClr val="333333"/>
                </a:solidFill>
                <a:latin typeface="Lucida Console"/>
                <a:cs typeface="Lucida Console"/>
              </a:rPr>
              <a:t>dovecotUpdating Subscription Management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repositories.Unable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0" dirty="0">
                <a:solidFill>
                  <a:srgbClr val="333333"/>
                </a:solidFill>
                <a:latin typeface="Lucida Console"/>
                <a:cs typeface="Lucida Console"/>
              </a:rPr>
              <a:t> consumer</a:t>
            </a:r>
            <a:r>
              <a:rPr sz="850" spc="35" dirty="0">
                <a:solidFill>
                  <a:srgbClr val="333333"/>
                </a:solidFill>
                <a:latin typeface="Lucida Console"/>
                <a:cs typeface="Lucida Console"/>
              </a:rPr>
              <a:t> </a:t>
            </a:r>
            <a:r>
              <a:rPr sz="850" spc="30" dirty="0">
                <a:solidFill>
                  <a:srgbClr val="333333"/>
                </a:solidFill>
                <a:latin typeface="Lucida Console"/>
                <a:cs typeface="Lucida Console"/>
              </a:rPr>
              <a:t>identityThis </a:t>
            </a:r>
            <a:r>
              <a:rPr sz="850" spc="25" dirty="0">
                <a:solidFill>
                  <a:srgbClr val="333333"/>
                </a:solidFill>
                <a:latin typeface="Lucida Console"/>
                <a:cs typeface="Lucida Console"/>
              </a:rPr>
              <a:t>system</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30" dirty="0">
                <a:solidFill>
                  <a:srgbClr val="333333"/>
                </a:solidFill>
                <a:latin typeface="Lucida Console"/>
                <a:cs typeface="Lucida Console"/>
              </a:rPr>
              <a:t>registered </a:t>
            </a:r>
            <a:r>
              <a:rPr sz="850" spc="20" dirty="0">
                <a:solidFill>
                  <a:srgbClr val="333333"/>
                </a:solidFill>
                <a:latin typeface="Lucida Console"/>
                <a:cs typeface="Lucida Console"/>
              </a:rPr>
              <a:t>to </a:t>
            </a:r>
            <a:r>
              <a:rPr sz="850" spc="-495" dirty="0">
                <a:solidFill>
                  <a:srgbClr val="333333"/>
                </a:solidFill>
                <a:latin typeface="Lucida Console"/>
                <a:cs typeface="Lucida Console"/>
              </a:rPr>
              <a:t> </a:t>
            </a:r>
            <a:r>
              <a:rPr sz="850" spc="25" dirty="0">
                <a:solidFill>
                  <a:srgbClr val="333333"/>
                </a:solidFill>
                <a:latin typeface="Lucida Console"/>
                <a:cs typeface="Lucida Console"/>
              </a:rPr>
              <a:t>Red Hat</a:t>
            </a:r>
            <a:r>
              <a:rPr sz="850" spc="30" dirty="0">
                <a:solidFill>
                  <a:srgbClr val="333333"/>
                </a:solidFill>
                <a:latin typeface="Lucida Console"/>
                <a:cs typeface="Lucida Console"/>
              </a:rPr>
              <a:t> Subscription 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subscription-manager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register.Last metadata expiration </a:t>
            </a:r>
            <a:r>
              <a:rPr sz="850" spc="25" dirty="0">
                <a:solidFill>
                  <a:srgbClr val="333333"/>
                </a:solidFill>
                <a:latin typeface="Lucida Console"/>
                <a:cs typeface="Lucida Console"/>
              </a:rPr>
              <a:t>check:</a:t>
            </a:r>
            <a:r>
              <a:rPr sz="850" spc="30" dirty="0">
                <a:solidFill>
                  <a:srgbClr val="333333"/>
                </a:solidFill>
                <a:latin typeface="Lucida Console"/>
                <a:cs typeface="Lucida Console"/>
              </a:rPr>
              <a:t> 0:49:52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Mon</a:t>
            </a:r>
            <a:r>
              <a:rPr sz="850" spc="30" dirty="0">
                <a:solidFill>
                  <a:srgbClr val="333333"/>
                </a:solidFill>
                <a:latin typeface="Lucida Console"/>
                <a:cs typeface="Lucida Console"/>
              </a:rPr>
              <a:t> </a:t>
            </a:r>
            <a:r>
              <a:rPr sz="850" spc="20" dirty="0">
                <a:solidFill>
                  <a:srgbClr val="333333"/>
                </a:solidFill>
                <a:latin typeface="Lucida Console"/>
                <a:cs typeface="Lucida Console"/>
              </a:rPr>
              <a:t>29</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 </a:t>
            </a:r>
            <a:r>
              <a:rPr sz="850" spc="30" dirty="0">
                <a:solidFill>
                  <a:srgbClr val="333333"/>
                </a:solidFill>
                <a:latin typeface="Lucida Console"/>
                <a:cs typeface="Lucida Console"/>
              </a:rPr>
              <a:t> 06:40:32</a:t>
            </a:r>
            <a:r>
              <a:rPr sz="850" spc="25" dirty="0">
                <a:solidFill>
                  <a:srgbClr val="333333"/>
                </a:solidFill>
                <a:latin typeface="Lucida Console"/>
                <a:cs typeface="Lucida Console"/>
              </a:rPr>
              <a:t> </a:t>
            </a:r>
            <a:r>
              <a:rPr sz="850" spc="20" dirty="0">
                <a:solidFill>
                  <a:srgbClr val="333333"/>
                </a:solidFill>
                <a:latin typeface="Lucida Console"/>
                <a:cs typeface="Lucida Console"/>
              </a:rPr>
              <a:t>AM</a:t>
            </a:r>
            <a:r>
              <a:rPr sz="850" spc="30" dirty="0">
                <a:solidFill>
                  <a:srgbClr val="333333"/>
                </a:solidFill>
                <a:latin typeface="Lucida Console"/>
                <a:cs typeface="Lucida Console"/>
              </a:rPr>
              <a:t> CST.Dependencies</a:t>
            </a:r>
            <a:endParaRPr sz="850">
              <a:latin typeface="Lucida Console"/>
              <a:cs typeface="Lucida Console"/>
            </a:endParaRPr>
          </a:p>
        </p:txBody>
      </p:sp>
      <p:sp>
        <p:nvSpPr>
          <p:cNvPr id="20" name="object 20"/>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250</a:t>
            </a:fld>
            <a:endParaRPr sz="800">
              <a:latin typeface="小哥哥网恋吗"/>
              <a:cs typeface="小哥哥网恋吗"/>
            </a:endParaRPr>
          </a:p>
        </p:txBody>
      </p:sp>
      <p:sp>
        <p:nvSpPr>
          <p:cNvPr id="15" name="object 15"/>
          <p:cNvSpPr txBox="1"/>
          <p:nvPr/>
        </p:nvSpPr>
        <p:spPr>
          <a:xfrm>
            <a:off x="1070306" y="1264297"/>
            <a:ext cx="5437505" cy="8832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resolved.=====================================================================</a:t>
            </a:r>
            <a:endParaRPr sz="850">
              <a:latin typeface="Lucida Console"/>
              <a:cs typeface="Lucida Console"/>
            </a:endParaRPr>
          </a:p>
          <a:p>
            <a:pPr marL="1289685" marR="755650" indent="-1277620">
              <a:lnSpc>
                <a:spcPct val="132400"/>
              </a:lnSpc>
              <a:tabLst>
                <a:tab pos="3508375" algn="l"/>
                <a:tab pos="4189729" algn="l"/>
              </a:tabLst>
            </a:pPr>
            <a:r>
              <a:rPr sz="850" spc="30" dirty="0">
                <a:solidFill>
                  <a:srgbClr val="333333"/>
                </a:solidFill>
                <a:latin typeface="Lucida Console"/>
                <a:cs typeface="Lucida Console"/>
              </a:rPr>
              <a:t>=======================</a:t>
            </a:r>
            <a:r>
              <a:rPr sz="850" spc="15" dirty="0">
                <a:solidFill>
                  <a:srgbClr val="333333"/>
                </a:solidFill>
                <a:latin typeface="Lucida Console"/>
                <a:cs typeface="Lucida Console"/>
              </a:rPr>
              <a:t>=</a:t>
            </a:r>
            <a:r>
              <a:rPr sz="850" spc="30" dirty="0">
                <a:solidFill>
                  <a:srgbClr val="333333"/>
                </a:solidFill>
                <a:latin typeface="Lucida Console"/>
                <a:cs typeface="Lucida Console"/>
              </a:rPr>
              <a:t> 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  </a:t>
            </a:r>
            <a:r>
              <a:rPr sz="850" spc="30" dirty="0">
                <a:solidFill>
                  <a:srgbClr val="333333"/>
                </a:solidFill>
                <a:latin typeface="Lucida Console"/>
                <a:cs typeface="Lucida Console"/>
              </a:rPr>
              <a:t>Repository</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Size==========================================================================</a:t>
            </a:r>
            <a:endParaRPr sz="850">
              <a:latin typeface="Lucida Console"/>
              <a:cs typeface="Lucida Console"/>
            </a:endParaRPr>
          </a:p>
          <a:p>
            <a:pPr marL="12700">
              <a:lnSpc>
                <a:spcPct val="100000"/>
              </a:lnSpc>
              <a:spcBef>
                <a:spcPts val="330"/>
              </a:spcBef>
              <a:tabLst>
                <a:tab pos="3924935" algn="l"/>
                <a:tab pos="4610735" algn="l"/>
              </a:tabLst>
            </a:pPr>
            <a:r>
              <a:rPr sz="850" spc="30" dirty="0">
                <a:solidFill>
                  <a:srgbClr val="333333"/>
                </a:solidFill>
                <a:latin typeface="Lucida Console"/>
                <a:cs typeface="Lucida Console"/>
              </a:rPr>
              <a:t>===================Installing:</a:t>
            </a:r>
            <a:r>
              <a:rPr sz="850" spc="55" dirty="0">
                <a:solidFill>
                  <a:srgbClr val="333333"/>
                </a:solidFill>
                <a:latin typeface="Lucida Console"/>
                <a:cs typeface="Lucida Console"/>
              </a:rPr>
              <a:t> </a:t>
            </a:r>
            <a:r>
              <a:rPr sz="850" spc="30" dirty="0">
                <a:solidFill>
                  <a:srgbClr val="333333"/>
                </a:solidFill>
                <a:latin typeface="Lucida Console"/>
                <a:cs typeface="Lucida Console"/>
              </a:rPr>
              <a:t>dovecot	</a:t>
            </a:r>
            <a:r>
              <a:rPr sz="850" spc="25" dirty="0">
                <a:solidFill>
                  <a:srgbClr val="333333"/>
                </a:solidFill>
                <a:latin typeface="Lucida Console"/>
                <a:cs typeface="Lucida Console"/>
              </a:rPr>
              <a:t>x86_64	</a:t>
            </a:r>
            <a:r>
              <a:rPr sz="850" spc="30" dirty="0">
                <a:solidFill>
                  <a:srgbClr val="333333"/>
                </a:solidFill>
                <a:latin typeface="Lucida Console"/>
                <a:cs typeface="Lucida Console"/>
              </a:rPr>
              <a:t>1:2.2.36-</a:t>
            </a:r>
            <a:endParaRPr sz="850">
              <a:latin typeface="Lucida Console"/>
              <a:cs typeface="Lucida Console"/>
            </a:endParaRPr>
          </a:p>
        </p:txBody>
      </p:sp>
      <p:sp>
        <p:nvSpPr>
          <p:cNvPr id="16" name="object 16"/>
          <p:cNvSpPr txBox="1"/>
          <p:nvPr/>
        </p:nvSpPr>
        <p:spPr>
          <a:xfrm>
            <a:off x="1070306" y="2121889"/>
            <a:ext cx="856615" cy="540385"/>
          </a:xfrm>
          <a:prstGeom prst="rect">
            <a:avLst/>
          </a:prstGeom>
        </p:spPr>
        <p:txBody>
          <a:bodyPr vert="horz" wrap="square" lIns="0" tIns="11430" rIns="0" bIns="0" rtlCol="0">
            <a:spAutoFit/>
          </a:bodyPr>
          <a:lstStyle/>
          <a:p>
            <a:pPr marL="12700" marR="5080">
              <a:lnSpc>
                <a:spcPct val="132400"/>
              </a:lnSpc>
              <a:spcBef>
                <a:spcPts val="90"/>
              </a:spcBef>
            </a:pPr>
            <a:r>
              <a:rPr sz="850" spc="25" dirty="0">
                <a:solidFill>
                  <a:srgbClr val="333333"/>
                </a:solidFill>
                <a:latin typeface="Lucida Console"/>
                <a:cs typeface="Lucida Console"/>
              </a:rPr>
              <a:t>5.el8 </a:t>
            </a:r>
            <a:r>
              <a:rPr sz="850" spc="30" dirty="0">
                <a:solidFill>
                  <a:srgbClr val="333333"/>
                </a:solidFill>
                <a:latin typeface="Lucida Console"/>
                <a:cs typeface="Lucida Console"/>
              </a:rPr>
              <a:t> clucene-cor</a:t>
            </a:r>
            <a:r>
              <a:rPr sz="850" spc="15" dirty="0">
                <a:solidFill>
                  <a:srgbClr val="333333"/>
                </a:solidFill>
                <a:latin typeface="Lucida Console"/>
                <a:cs typeface="Lucida Console"/>
              </a:rPr>
              <a:t>e  </a:t>
            </a:r>
            <a:r>
              <a:rPr sz="850" spc="30" dirty="0">
                <a:solidFill>
                  <a:srgbClr val="333333"/>
                </a:solidFill>
                <a:latin typeface="Lucida Console"/>
                <a:cs typeface="Lucida Console"/>
              </a:rPr>
              <a:t>AppStream</a:t>
            </a:r>
            <a:endParaRPr sz="850">
              <a:latin typeface="Lucida Console"/>
              <a:cs typeface="Lucida Console"/>
            </a:endParaRPr>
          </a:p>
        </p:txBody>
      </p:sp>
      <p:sp>
        <p:nvSpPr>
          <p:cNvPr id="17" name="object 17"/>
          <p:cNvSpPr txBox="1"/>
          <p:nvPr/>
        </p:nvSpPr>
        <p:spPr>
          <a:xfrm>
            <a:off x="2031147" y="2121889"/>
            <a:ext cx="3925570" cy="540385"/>
          </a:xfrm>
          <a:prstGeom prst="rect">
            <a:avLst/>
          </a:prstGeom>
        </p:spPr>
        <p:txBody>
          <a:bodyPr vert="horz" wrap="square" lIns="0" tIns="11430" rIns="0" bIns="0" rtlCol="0">
            <a:spAutoFit/>
          </a:bodyPr>
          <a:lstStyle/>
          <a:p>
            <a:pPr marL="825500" marR="5080" indent="118745">
              <a:lnSpc>
                <a:spcPct val="132400"/>
              </a:lnSpc>
              <a:spcBef>
                <a:spcPts val="90"/>
              </a:spcBef>
              <a:tabLst>
                <a:tab pos="1511300" algn="l"/>
                <a:tab pos="1905635" algn="l"/>
              </a:tabLst>
            </a:pPr>
            <a:r>
              <a:rPr sz="850" spc="30" dirty="0">
                <a:solidFill>
                  <a:srgbClr val="333333"/>
                </a:solidFill>
                <a:latin typeface="Lucida Console"/>
                <a:cs typeface="Lucida Console"/>
              </a:rPr>
              <a:t>AppStream	</a:t>
            </a:r>
            <a:r>
              <a:rPr sz="850" spc="25" dirty="0">
                <a:solidFill>
                  <a:srgbClr val="333333"/>
                </a:solidFill>
                <a:latin typeface="Lucida Console"/>
                <a:cs typeface="Lucida Console"/>
              </a:rPr>
              <a:t>4.6 </a:t>
            </a:r>
            <a:r>
              <a:rPr sz="850" spc="30" dirty="0">
                <a:solidFill>
                  <a:srgbClr val="333333"/>
                </a:solidFill>
                <a:latin typeface="Lucida Console"/>
                <a:cs typeface="Lucida Console"/>
              </a:rPr>
              <a:t>MInstalling dependencies: </a:t>
            </a:r>
            <a:r>
              <a:rPr sz="850" spc="-505" dirty="0">
                <a:solidFill>
                  <a:srgbClr val="333333"/>
                </a:solidFill>
                <a:latin typeface="Lucida Console"/>
                <a:cs typeface="Lucida Console"/>
              </a:rPr>
              <a:t> </a:t>
            </a:r>
            <a:r>
              <a:rPr sz="850" spc="25" dirty="0">
                <a:solidFill>
                  <a:srgbClr val="333333"/>
                </a:solidFill>
                <a:latin typeface="Lucida Console"/>
                <a:cs typeface="Lucida Console"/>
              </a:rPr>
              <a:t>x86_64	</a:t>
            </a:r>
            <a:r>
              <a:rPr sz="850" spc="30" dirty="0">
                <a:solidFill>
                  <a:srgbClr val="333333"/>
                </a:solidFill>
                <a:latin typeface="Lucida Console"/>
                <a:cs typeface="Lucida Console"/>
              </a:rPr>
              <a:t>2.3.3.4-31.20130812.e8e3d20git.el8</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590</a:t>
            </a:r>
            <a:r>
              <a:rPr sz="850" spc="-25" dirty="0">
                <a:solidFill>
                  <a:srgbClr val="333333"/>
                </a:solidFill>
                <a:latin typeface="Lucida Console"/>
                <a:cs typeface="Lucida Console"/>
              </a:rPr>
              <a:t> </a:t>
            </a:r>
            <a:r>
              <a:rPr sz="850" spc="30" dirty="0">
                <a:solidFill>
                  <a:srgbClr val="333333"/>
                </a:solidFill>
                <a:latin typeface="Lucida Console"/>
                <a:cs typeface="Lucida Console"/>
              </a:rPr>
              <a:t>kTransaction</a:t>
            </a:r>
            <a:endParaRPr sz="850">
              <a:latin typeface="Lucida Console"/>
              <a:cs typeface="Lucida Console"/>
            </a:endParaRPr>
          </a:p>
        </p:txBody>
      </p:sp>
      <p:sp>
        <p:nvSpPr>
          <p:cNvPr id="18" name="object 18"/>
          <p:cNvSpPr txBox="1"/>
          <p:nvPr/>
        </p:nvSpPr>
        <p:spPr>
          <a:xfrm>
            <a:off x="946424" y="2636446"/>
            <a:ext cx="5652135" cy="5259705"/>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Summary=======================================================================</a:t>
            </a:r>
            <a:endParaRPr sz="850">
              <a:latin typeface="Lucida Console"/>
              <a:cs typeface="Lucida Console"/>
            </a:endParaRPr>
          </a:p>
          <a:p>
            <a:pPr marL="136525" marR="95250" indent="-635">
              <a:lnSpc>
                <a:spcPct val="132400"/>
              </a:lnSpc>
              <a:tabLst>
                <a:tab pos="2422525"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2</a:t>
            </a:r>
            <a:r>
              <a:rPr sz="850" spc="-5" dirty="0">
                <a:solidFill>
                  <a:srgbClr val="333333"/>
                </a:solidFill>
                <a:latin typeface="Lucida Console"/>
                <a:cs typeface="Lucida Console"/>
              </a:rPr>
              <a:t> </a:t>
            </a:r>
            <a:r>
              <a:rPr sz="850" spc="30" dirty="0">
                <a:solidFill>
                  <a:srgbClr val="333333"/>
                </a:solidFill>
                <a:latin typeface="Lucida Console"/>
                <a:cs typeface="Lucida Console"/>
              </a:rPr>
              <a:t>Packages………………</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………………Installed: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dovecot-1:2.2.36-5.el8.x86_64</a:t>
            </a:r>
            <a:endParaRPr sz="850">
              <a:latin typeface="Lucida Console"/>
              <a:cs typeface="Lucida Console"/>
            </a:endParaRPr>
          </a:p>
          <a:p>
            <a:pPr marL="1077595">
              <a:lnSpc>
                <a:spcPct val="100000"/>
              </a:lnSpc>
              <a:spcBef>
                <a:spcPts val="330"/>
              </a:spcBef>
            </a:pPr>
            <a:r>
              <a:rPr sz="850" spc="30" dirty="0">
                <a:solidFill>
                  <a:srgbClr val="333333"/>
                </a:solidFill>
                <a:latin typeface="Lucida Console"/>
                <a:cs typeface="Lucida Console"/>
              </a:rPr>
              <a:t>clucene-core-2.3.3.4-31.20130812.e8e3d20git.el8.x86_64</a:t>
            </a:r>
            <a:endParaRPr sz="850">
              <a:latin typeface="Lucida Console"/>
              <a:cs typeface="Lucida Console"/>
            </a:endParaRPr>
          </a:p>
          <a:p>
            <a:pPr marL="3564890">
              <a:lnSpc>
                <a:spcPct val="100000"/>
              </a:lnSpc>
              <a:spcBef>
                <a:spcPts val="33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：配置部署</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服务程序。在</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服务程序的主配置文件中进行如下修改。首先是第</a:t>
            </a:r>
            <a:r>
              <a:rPr sz="950" b="1" dirty="0">
                <a:solidFill>
                  <a:srgbClr val="333333"/>
                </a:solidFill>
                <a:latin typeface="Trebuchet MS"/>
                <a:cs typeface="Trebuchet MS"/>
              </a:rPr>
              <a:t>24 </a:t>
            </a:r>
            <a:r>
              <a:rPr sz="950" b="1" spc="5" dirty="0">
                <a:solidFill>
                  <a:srgbClr val="333333"/>
                </a:solidFill>
                <a:latin typeface="Trebuchet MS"/>
                <a:cs typeface="Trebuchet MS"/>
              </a:rPr>
              <a:t> </a:t>
            </a:r>
            <a:r>
              <a:rPr sz="950" b="1" spc="25" dirty="0">
                <a:solidFill>
                  <a:srgbClr val="333333"/>
                </a:solidFill>
                <a:latin typeface="微软雅黑"/>
                <a:cs typeface="微软雅黑"/>
              </a:rPr>
              <a:t>行，把</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服务程序支持的电子邮件协议修改为</a:t>
            </a:r>
            <a:r>
              <a:rPr sz="950" b="1" spc="75" dirty="0">
                <a:solidFill>
                  <a:srgbClr val="333333"/>
                </a:solidFill>
                <a:latin typeface="Trebuchet MS"/>
                <a:cs typeface="Trebuchet MS"/>
              </a:rPr>
              <a:t>imap</a:t>
            </a:r>
            <a:r>
              <a:rPr sz="950" b="1" spc="25" dirty="0">
                <a:solidFill>
                  <a:srgbClr val="333333"/>
                </a:solidFill>
                <a:latin typeface="微软雅黑"/>
                <a:cs typeface="微软雅黑"/>
              </a:rPr>
              <a:t>、</a:t>
            </a:r>
            <a:r>
              <a:rPr sz="950" b="1" spc="45" dirty="0">
                <a:solidFill>
                  <a:srgbClr val="333333"/>
                </a:solidFill>
                <a:latin typeface="Trebuchet MS"/>
                <a:cs typeface="Trebuchet MS"/>
              </a:rPr>
              <a:t>pop3</a:t>
            </a:r>
            <a:r>
              <a:rPr sz="950" b="1" spc="25" dirty="0">
                <a:solidFill>
                  <a:srgbClr val="333333"/>
                </a:solidFill>
                <a:latin typeface="微软雅黑"/>
                <a:cs typeface="微软雅黑"/>
              </a:rPr>
              <a:t>和</a:t>
            </a:r>
            <a:r>
              <a:rPr sz="950" b="1" spc="65" dirty="0">
                <a:solidFill>
                  <a:srgbClr val="333333"/>
                </a:solidFill>
                <a:latin typeface="Trebuchet MS"/>
                <a:cs typeface="Trebuchet MS"/>
              </a:rPr>
              <a:t>lmtp</a:t>
            </a:r>
            <a:r>
              <a:rPr sz="950" b="1" spc="20" dirty="0">
                <a:solidFill>
                  <a:srgbClr val="333333"/>
                </a:solidFill>
                <a:latin typeface="微软雅黑"/>
                <a:cs typeface="微软雅黑"/>
              </a:rPr>
              <a:t>。然后在这一行下面添加一行 </a:t>
            </a:r>
            <a:r>
              <a:rPr sz="950" b="1" spc="25" dirty="0">
                <a:solidFill>
                  <a:srgbClr val="333333"/>
                </a:solidFill>
                <a:latin typeface="微软雅黑"/>
                <a:cs typeface="微软雅黑"/>
              </a:rPr>
              <a:t>参数，允许用户使用明文进行密码验证。之所以这样操作，是因为</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服务程序为了保证电子邮件 系统的安全而默认强制用户使用加密方式进行登录，而由于当前还没有加密系统，因此需要添加该参数 来允许用户的明文登录。</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vim</a:t>
            </a:r>
            <a:r>
              <a:rPr sz="850" spc="40" dirty="0">
                <a:solidFill>
                  <a:srgbClr val="333333"/>
                </a:solidFill>
                <a:latin typeface="Lucida Console"/>
                <a:cs typeface="Lucida Console"/>
              </a:rPr>
              <a:t> </a:t>
            </a:r>
            <a:r>
              <a:rPr sz="850" spc="30" dirty="0">
                <a:solidFill>
                  <a:srgbClr val="333333"/>
                </a:solidFill>
                <a:latin typeface="Lucida Console"/>
                <a:cs typeface="Lucida Console"/>
              </a:rPr>
              <a:t>/etc/dovecot/dovecot.conf………………</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22</a:t>
            </a:r>
            <a:endParaRPr sz="850">
              <a:latin typeface="Lucida Console"/>
              <a:cs typeface="Lucida Console"/>
            </a:endParaRPr>
          </a:p>
          <a:p>
            <a:pPr marL="136525" marR="681355">
              <a:lnSpc>
                <a:spcPct val="132400"/>
              </a:lnSpc>
            </a:pPr>
            <a:r>
              <a:rPr sz="850" spc="20" dirty="0">
                <a:solidFill>
                  <a:srgbClr val="333333"/>
                </a:solidFill>
                <a:latin typeface="Lucida Console"/>
                <a:cs typeface="Lucida Console"/>
              </a:rPr>
              <a:t>23</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Protocols</a:t>
            </a:r>
            <a:r>
              <a:rPr sz="850" spc="35" dirty="0">
                <a:solidFill>
                  <a:srgbClr val="333333"/>
                </a:solidFill>
                <a:latin typeface="Lucida Console"/>
                <a:cs typeface="Lucida Console"/>
              </a:rPr>
              <a:t> </a:t>
            </a:r>
            <a:r>
              <a:rPr sz="850" spc="20" dirty="0">
                <a:solidFill>
                  <a:srgbClr val="333333"/>
                </a:solidFill>
                <a:latin typeface="Lucida Console"/>
                <a:cs typeface="Lucida Console"/>
              </a:rPr>
              <a:t>we</a:t>
            </a:r>
            <a:r>
              <a:rPr sz="850" spc="30" dirty="0">
                <a:solidFill>
                  <a:srgbClr val="333333"/>
                </a:solidFill>
                <a:latin typeface="Lucida Console"/>
                <a:cs typeface="Lucida Console"/>
              </a:rPr>
              <a:t> </a:t>
            </a:r>
            <a:r>
              <a:rPr sz="850" spc="25" dirty="0">
                <a:solidFill>
                  <a:srgbClr val="333333"/>
                </a:solidFill>
                <a:latin typeface="Lucida Console"/>
                <a:cs typeface="Lucida Console"/>
              </a:rPr>
              <a:t>want</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serving.</a:t>
            </a:r>
            <a:r>
              <a:rPr sz="850" spc="35" dirty="0">
                <a:solidFill>
                  <a:srgbClr val="333333"/>
                </a:solidFill>
                <a:latin typeface="Lucida Console"/>
                <a:cs typeface="Lucida Console"/>
              </a:rPr>
              <a:t> </a:t>
            </a:r>
            <a:r>
              <a:rPr sz="850" spc="20" dirty="0">
                <a:solidFill>
                  <a:srgbClr val="333333"/>
                </a:solidFill>
                <a:latin typeface="Lucida Console"/>
                <a:cs typeface="Lucida Console"/>
              </a:rPr>
              <a:t>24</a:t>
            </a:r>
            <a:r>
              <a:rPr sz="850" spc="30" dirty="0">
                <a:solidFill>
                  <a:srgbClr val="333333"/>
                </a:solidFill>
                <a:latin typeface="Lucida Console"/>
                <a:cs typeface="Lucida Console"/>
              </a:rPr>
              <a:t> protocols</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imap</a:t>
            </a:r>
            <a:r>
              <a:rPr sz="850" spc="30" dirty="0">
                <a:solidFill>
                  <a:srgbClr val="333333"/>
                </a:solidFill>
                <a:latin typeface="Lucida Console"/>
                <a:cs typeface="Lucida Console"/>
              </a:rPr>
              <a:t> </a:t>
            </a:r>
            <a:r>
              <a:rPr sz="850" spc="25" dirty="0">
                <a:solidFill>
                  <a:srgbClr val="333333"/>
                </a:solidFill>
                <a:latin typeface="Lucida Console"/>
                <a:cs typeface="Lucida Console"/>
              </a:rPr>
              <a:t>pop3</a:t>
            </a:r>
            <a:r>
              <a:rPr sz="850" spc="35" dirty="0">
                <a:solidFill>
                  <a:srgbClr val="333333"/>
                </a:solidFill>
                <a:latin typeface="Lucida Console"/>
                <a:cs typeface="Lucida Console"/>
              </a:rPr>
              <a:t> </a:t>
            </a:r>
            <a:r>
              <a:rPr sz="850" spc="25" dirty="0">
                <a:solidFill>
                  <a:srgbClr val="333333"/>
                </a:solidFill>
                <a:latin typeface="Lucida Console"/>
                <a:cs typeface="Lucida Console"/>
              </a:rPr>
              <a:t>lmtp</a:t>
            </a:r>
            <a:r>
              <a:rPr sz="850" spc="30" dirty="0">
                <a:solidFill>
                  <a:srgbClr val="333333"/>
                </a:solidFill>
                <a:latin typeface="Lucida Console"/>
                <a:cs typeface="Lucida Console"/>
              </a:rPr>
              <a:t> </a:t>
            </a:r>
            <a:r>
              <a:rPr sz="850" spc="20" dirty="0">
                <a:solidFill>
                  <a:srgbClr val="333333"/>
                </a:solidFill>
                <a:latin typeface="Lucida Console"/>
                <a:cs typeface="Lucida Console"/>
              </a:rPr>
              <a:t>25 </a:t>
            </a:r>
            <a:r>
              <a:rPr sz="850" spc="-495" dirty="0">
                <a:solidFill>
                  <a:srgbClr val="333333"/>
                </a:solidFill>
                <a:latin typeface="Lucida Console"/>
                <a:cs typeface="Lucida Console"/>
              </a:rPr>
              <a:t> </a:t>
            </a:r>
            <a:r>
              <a:rPr sz="850" spc="30" dirty="0">
                <a:solidFill>
                  <a:srgbClr val="333333"/>
                </a:solidFill>
                <a:latin typeface="Lucida Console"/>
                <a:cs typeface="Lucida Console"/>
              </a:rPr>
              <a:t>disable_plaintext_auth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no</a:t>
            </a:r>
            <a:r>
              <a:rPr sz="850" spc="30" dirty="0">
                <a:solidFill>
                  <a:srgbClr val="333333"/>
                </a:solidFill>
                <a:latin typeface="Lucida Console"/>
                <a:cs typeface="Lucida Console"/>
              </a:rPr>
              <a:t> </a:t>
            </a:r>
            <a:r>
              <a:rPr sz="850" spc="20" dirty="0">
                <a:solidFill>
                  <a:srgbClr val="333333"/>
                </a:solidFill>
                <a:latin typeface="Lucida Console"/>
                <a:cs typeface="Lucida Console"/>
              </a:rPr>
              <a:t>26</a:t>
            </a:r>
            <a:r>
              <a:rPr sz="850" spc="30" dirty="0">
                <a:solidFill>
                  <a:srgbClr val="333333"/>
                </a:solidFill>
                <a:latin typeface="Lucida Console"/>
                <a:cs typeface="Lucida Console"/>
              </a:rPr>
              <a:t> ………………</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9370">
              <a:lnSpc>
                <a:spcPct val="131600"/>
              </a:lnSpc>
            </a:pPr>
            <a:r>
              <a:rPr sz="950" b="1" spc="25" dirty="0">
                <a:solidFill>
                  <a:srgbClr val="333333"/>
                </a:solidFill>
                <a:latin typeface="微软雅黑"/>
                <a:cs typeface="微软雅黑"/>
              </a:rPr>
              <a:t>在主配置文件中的第</a:t>
            </a:r>
            <a:r>
              <a:rPr sz="950" b="1" dirty="0">
                <a:solidFill>
                  <a:srgbClr val="333333"/>
                </a:solidFill>
                <a:latin typeface="Trebuchet MS"/>
                <a:cs typeface="Trebuchet MS"/>
              </a:rPr>
              <a:t>49</a:t>
            </a:r>
            <a:r>
              <a:rPr sz="950" b="1" spc="20" dirty="0">
                <a:solidFill>
                  <a:srgbClr val="333333"/>
                </a:solidFill>
                <a:latin typeface="微软雅黑"/>
                <a:cs typeface="微软雅黑"/>
              </a:rPr>
              <a:t>行，设置允许登录的网段地址，也就是说我们可以在这里限制只有来自于某个网 </a:t>
            </a:r>
            <a:r>
              <a:rPr sz="950" b="1" spc="25" dirty="0">
                <a:solidFill>
                  <a:srgbClr val="333333"/>
                </a:solidFill>
                <a:latin typeface="微软雅黑"/>
                <a:cs typeface="微软雅黑"/>
              </a:rPr>
              <a:t>段的用户才能使用电子邮件系统。如果想允许所有人都能使用，则不用修改本参数：</a:t>
            </a:r>
            <a:endParaRPr sz="950">
              <a:latin typeface="微软雅黑"/>
              <a:cs typeface="微软雅黑"/>
            </a:endParaRPr>
          </a:p>
          <a:p>
            <a:pPr>
              <a:lnSpc>
                <a:spcPct val="100000"/>
              </a:lnSpc>
              <a:spcBef>
                <a:spcPts val="45"/>
              </a:spcBef>
            </a:pPr>
            <a:endParaRPr sz="900">
              <a:latin typeface="微软雅黑"/>
              <a:cs typeface="微软雅黑"/>
            </a:endParaRPr>
          </a:p>
          <a:p>
            <a:pPr marL="136525" marR="323215" indent="66675">
              <a:lnSpc>
                <a:spcPct val="132400"/>
              </a:lnSpc>
              <a:spcBef>
                <a:spcPts val="5"/>
              </a:spcBef>
              <a:tabLst>
                <a:tab pos="476884" algn="l"/>
              </a:tabLst>
            </a:pPr>
            <a:r>
              <a:rPr sz="850" spc="20" dirty="0">
                <a:solidFill>
                  <a:srgbClr val="333333"/>
                </a:solidFill>
                <a:latin typeface="Lucida Console"/>
                <a:cs typeface="Lucida Console"/>
              </a:rPr>
              <a:t>44	45</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Space</a:t>
            </a:r>
            <a:r>
              <a:rPr sz="850" spc="30" dirty="0">
                <a:solidFill>
                  <a:srgbClr val="333333"/>
                </a:solidFill>
                <a:latin typeface="Lucida Console"/>
                <a:cs typeface="Lucida Console"/>
              </a:rPr>
              <a:t> separated</a:t>
            </a:r>
            <a:r>
              <a:rPr sz="850" spc="25" dirty="0">
                <a:solidFill>
                  <a:srgbClr val="333333"/>
                </a:solidFill>
                <a:latin typeface="Lucida Console"/>
                <a:cs typeface="Lucida Console"/>
              </a:rPr>
              <a:t> list</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trusted network</a:t>
            </a:r>
            <a:r>
              <a:rPr sz="850" spc="25" dirty="0">
                <a:solidFill>
                  <a:srgbClr val="333333"/>
                </a:solidFill>
                <a:latin typeface="Lucida Console"/>
                <a:cs typeface="Lucida Console"/>
              </a:rPr>
              <a:t> </a:t>
            </a:r>
            <a:r>
              <a:rPr sz="850" spc="30" dirty="0">
                <a:solidFill>
                  <a:srgbClr val="333333"/>
                </a:solidFill>
                <a:latin typeface="Lucida Console"/>
                <a:cs typeface="Lucida Console"/>
              </a:rPr>
              <a:t>ranges. Connections </a:t>
            </a:r>
            <a:r>
              <a:rPr sz="850" spc="25" dirty="0">
                <a:solidFill>
                  <a:srgbClr val="333333"/>
                </a:solidFill>
                <a:latin typeface="Lucida Console"/>
                <a:cs typeface="Lucida Console"/>
              </a:rPr>
              <a:t>from </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these</a:t>
            </a:r>
            <a:r>
              <a:rPr sz="850" spc="30" dirty="0">
                <a:solidFill>
                  <a:srgbClr val="333333"/>
                </a:solidFill>
                <a:latin typeface="Lucida Console"/>
                <a:cs typeface="Lucida Console"/>
              </a:rPr>
              <a:t> </a:t>
            </a:r>
            <a:r>
              <a:rPr sz="850" spc="20" dirty="0">
                <a:solidFill>
                  <a:srgbClr val="333333"/>
                </a:solidFill>
                <a:latin typeface="Lucida Console"/>
                <a:cs typeface="Lucida Console"/>
              </a:rPr>
              <a:t>46</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IPs</a:t>
            </a:r>
            <a:r>
              <a:rPr sz="850" spc="30" dirty="0">
                <a:solidFill>
                  <a:srgbClr val="333333"/>
                </a:solidFill>
                <a:latin typeface="Lucida Console"/>
                <a:cs typeface="Lucida Console"/>
              </a:rPr>
              <a:t> </a:t>
            </a:r>
            <a:r>
              <a:rPr sz="850" spc="25" dirty="0">
                <a:solidFill>
                  <a:srgbClr val="333333"/>
                </a:solidFill>
                <a:latin typeface="Lucida Console"/>
                <a:cs typeface="Lucida Console"/>
              </a:rPr>
              <a:t>are</a:t>
            </a:r>
            <a:r>
              <a:rPr sz="850" spc="35" dirty="0">
                <a:solidFill>
                  <a:srgbClr val="333333"/>
                </a:solidFill>
                <a:latin typeface="Lucida Console"/>
                <a:cs typeface="Lucida Console"/>
              </a:rPr>
              <a:t> </a:t>
            </a:r>
            <a:r>
              <a:rPr sz="850" spc="30" dirty="0">
                <a:solidFill>
                  <a:srgbClr val="333333"/>
                </a:solidFill>
                <a:latin typeface="Lucida Console"/>
                <a:cs typeface="Lucida Console"/>
              </a:rPr>
              <a:t>allowed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override </a:t>
            </a:r>
            <a:r>
              <a:rPr sz="850" spc="25" dirty="0">
                <a:solidFill>
                  <a:srgbClr val="333333"/>
                </a:solidFill>
                <a:latin typeface="Lucida Console"/>
                <a:cs typeface="Lucida Console"/>
              </a:rPr>
              <a:t>their</a:t>
            </a:r>
            <a:r>
              <a:rPr sz="850" spc="30" dirty="0">
                <a:solidFill>
                  <a:srgbClr val="333333"/>
                </a:solidFill>
                <a:latin typeface="Lucida Console"/>
                <a:cs typeface="Lucida Console"/>
              </a:rPr>
              <a:t> </a:t>
            </a:r>
            <a:r>
              <a:rPr sz="850" spc="20" dirty="0">
                <a:solidFill>
                  <a:srgbClr val="333333"/>
                </a:solidFill>
                <a:latin typeface="Lucida Console"/>
                <a:cs typeface="Lucida Console"/>
              </a:rPr>
              <a:t>IP</a:t>
            </a:r>
            <a:r>
              <a:rPr sz="850" spc="35" dirty="0">
                <a:solidFill>
                  <a:srgbClr val="333333"/>
                </a:solidFill>
                <a:latin typeface="Lucida Console"/>
                <a:cs typeface="Lucida Console"/>
              </a:rPr>
              <a:t> </a:t>
            </a:r>
            <a:r>
              <a:rPr sz="850" spc="30" dirty="0">
                <a:solidFill>
                  <a:srgbClr val="333333"/>
                </a:solidFill>
                <a:latin typeface="Lucida Console"/>
                <a:cs typeface="Lucida Console"/>
              </a:rPr>
              <a:t>addresses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25" dirty="0">
                <a:solidFill>
                  <a:srgbClr val="333333"/>
                </a:solidFill>
                <a:latin typeface="Lucida Console"/>
                <a:cs typeface="Lucida Console"/>
              </a:rPr>
              <a:t>ports</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 </a:t>
            </a:r>
            <a:r>
              <a:rPr sz="850" spc="30" dirty="0">
                <a:solidFill>
                  <a:srgbClr val="333333"/>
                </a:solidFill>
                <a:latin typeface="Lucida Console"/>
                <a:cs typeface="Lucida Console"/>
              </a:rPr>
              <a:t> logging </a:t>
            </a:r>
            <a:r>
              <a:rPr sz="850" spc="25" dirty="0">
                <a:solidFill>
                  <a:srgbClr val="333333"/>
                </a:solidFill>
                <a:latin typeface="Lucida Console"/>
                <a:cs typeface="Lucida Console"/>
              </a:rPr>
              <a:t>and</a:t>
            </a:r>
            <a:r>
              <a:rPr sz="850" spc="30" dirty="0">
                <a:solidFill>
                  <a:srgbClr val="333333"/>
                </a:solidFill>
                <a:latin typeface="Lucida Console"/>
                <a:cs typeface="Lucida Console"/>
              </a:rPr>
              <a:t> </a:t>
            </a:r>
            <a:r>
              <a:rPr sz="850" spc="20" dirty="0">
                <a:solidFill>
                  <a:srgbClr val="333333"/>
                </a:solidFill>
                <a:latin typeface="Lucida Console"/>
                <a:cs typeface="Lucida Console"/>
              </a:rPr>
              <a:t>47</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authentication checks). disable_plaintext_auth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also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ignored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0" dirty="0">
                <a:solidFill>
                  <a:srgbClr val="333333"/>
                </a:solidFill>
                <a:latin typeface="Lucida Console"/>
                <a:cs typeface="Lucida Console"/>
              </a:rPr>
              <a:t>48</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these</a:t>
            </a:r>
            <a:r>
              <a:rPr sz="850" spc="30" dirty="0">
                <a:solidFill>
                  <a:srgbClr val="333333"/>
                </a:solidFill>
                <a:latin typeface="Lucida Console"/>
                <a:cs typeface="Lucida Console"/>
              </a:rPr>
              <a:t> networks. Typically </a:t>
            </a:r>
            <a:r>
              <a:rPr sz="850" spc="25" dirty="0">
                <a:solidFill>
                  <a:srgbClr val="333333"/>
                </a:solidFill>
                <a:latin typeface="Lucida Console"/>
                <a:cs typeface="Lucida Console"/>
              </a:rPr>
              <a:t>you'd</a:t>
            </a:r>
            <a:r>
              <a:rPr sz="850" spc="35" dirty="0">
                <a:solidFill>
                  <a:srgbClr val="333333"/>
                </a:solidFill>
                <a:latin typeface="Lucida Console"/>
                <a:cs typeface="Lucida Console"/>
              </a:rPr>
              <a:t> </a:t>
            </a:r>
            <a:r>
              <a:rPr sz="850" spc="30" dirty="0">
                <a:solidFill>
                  <a:srgbClr val="333333"/>
                </a:solidFill>
                <a:latin typeface="Lucida Console"/>
                <a:cs typeface="Lucida Console"/>
              </a:rPr>
              <a:t>specify </a:t>
            </a:r>
            <a:r>
              <a:rPr sz="850" spc="25" dirty="0">
                <a:solidFill>
                  <a:srgbClr val="333333"/>
                </a:solidFill>
                <a:latin typeface="Lucida Console"/>
                <a:cs typeface="Lucida Console"/>
              </a:rPr>
              <a:t>your</a:t>
            </a:r>
            <a:r>
              <a:rPr sz="850" spc="30" dirty="0">
                <a:solidFill>
                  <a:srgbClr val="333333"/>
                </a:solidFill>
                <a:latin typeface="Lucida Console"/>
                <a:cs typeface="Lucida Console"/>
              </a:rPr>
              <a:t> </a:t>
            </a:r>
            <a:r>
              <a:rPr sz="850" spc="25" dirty="0">
                <a:solidFill>
                  <a:srgbClr val="333333"/>
                </a:solidFill>
                <a:latin typeface="Lucida Console"/>
                <a:cs typeface="Lucida Console"/>
              </a:rPr>
              <a:t>IMAP</a:t>
            </a:r>
            <a:r>
              <a:rPr sz="850" spc="35" dirty="0">
                <a:solidFill>
                  <a:srgbClr val="333333"/>
                </a:solidFill>
                <a:latin typeface="Lucida Console"/>
                <a:cs typeface="Lucida Console"/>
              </a:rPr>
              <a:t> </a:t>
            </a:r>
            <a:r>
              <a:rPr sz="850" spc="25" dirty="0">
                <a:solidFill>
                  <a:srgbClr val="333333"/>
                </a:solidFill>
                <a:latin typeface="Lucida Console"/>
                <a:cs typeface="Lucida Console"/>
              </a:rPr>
              <a:t>proxy </a:t>
            </a:r>
            <a:r>
              <a:rPr sz="850" spc="30" dirty="0">
                <a:solidFill>
                  <a:srgbClr val="333333"/>
                </a:solidFill>
                <a:latin typeface="Lucida Console"/>
                <a:cs typeface="Lucida Console"/>
              </a:rPr>
              <a:t> servers</a:t>
            </a:r>
            <a:r>
              <a:rPr sz="850" spc="25" dirty="0">
                <a:solidFill>
                  <a:srgbClr val="333333"/>
                </a:solidFill>
                <a:latin typeface="Lucida Console"/>
                <a:cs typeface="Lucida Console"/>
              </a:rPr>
              <a:t> here.</a:t>
            </a:r>
            <a:r>
              <a:rPr sz="850" spc="30" dirty="0">
                <a:solidFill>
                  <a:srgbClr val="333333"/>
                </a:solidFill>
                <a:latin typeface="Lucida Console"/>
                <a:cs typeface="Lucida Console"/>
              </a:rPr>
              <a:t> </a:t>
            </a:r>
            <a:r>
              <a:rPr sz="850" spc="20" dirty="0">
                <a:solidFill>
                  <a:srgbClr val="333333"/>
                </a:solidFill>
                <a:latin typeface="Lucida Console"/>
                <a:cs typeface="Lucida Console"/>
              </a:rPr>
              <a:t>49</a:t>
            </a:r>
            <a:r>
              <a:rPr sz="850" spc="30" dirty="0">
                <a:solidFill>
                  <a:srgbClr val="333333"/>
                </a:solidFill>
                <a:latin typeface="Lucida Console"/>
                <a:cs typeface="Lucida Console"/>
              </a:rPr>
              <a:t> login_trusted_networks </a:t>
            </a:r>
            <a:r>
              <a:rPr sz="850" spc="15" dirty="0">
                <a:solidFill>
                  <a:srgbClr val="333333"/>
                </a:solidFill>
                <a:latin typeface="Lucida Console"/>
                <a:cs typeface="Lucida Console"/>
              </a:rPr>
              <a:t>=</a:t>
            </a:r>
            <a:r>
              <a:rPr sz="850" spc="30" dirty="0">
                <a:solidFill>
                  <a:srgbClr val="333333"/>
                </a:solidFill>
                <a:latin typeface="Lucida Console"/>
                <a:cs typeface="Lucida Console"/>
              </a:rPr>
              <a:t> 192.168.10.0/24 </a:t>
            </a:r>
            <a:r>
              <a:rPr sz="850" spc="20" dirty="0">
                <a:solidFill>
                  <a:srgbClr val="333333"/>
                </a:solidFill>
                <a:latin typeface="Lucida Console"/>
                <a:cs typeface="Lucida Console"/>
              </a:rPr>
              <a:t>50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651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：配置邮件格式与存储路径。在</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服务程序单独的子配置文件中，定义一个路径，用于指 定要将收到的邮件存放到服务器本地的哪个位置。这个路径默认已经定义好了，只需要将该配置文件中 第</a:t>
            </a:r>
            <a:r>
              <a:rPr sz="950" b="1" dirty="0">
                <a:solidFill>
                  <a:srgbClr val="333333"/>
                </a:solidFill>
                <a:latin typeface="Trebuchet MS"/>
                <a:cs typeface="Trebuchet MS"/>
              </a:rPr>
              <a:t>25</a:t>
            </a:r>
            <a:r>
              <a:rPr sz="950" b="1" spc="25" dirty="0">
                <a:solidFill>
                  <a:srgbClr val="333333"/>
                </a:solidFill>
                <a:latin typeface="微软雅黑"/>
                <a:cs typeface="微软雅黑"/>
              </a:rPr>
              <a:t>行前面的井号</a:t>
            </a:r>
            <a:r>
              <a:rPr sz="950" b="1" spc="40" dirty="0">
                <a:solidFill>
                  <a:srgbClr val="333333"/>
                </a:solidFill>
                <a:latin typeface="微软雅黑"/>
                <a:cs typeface="微软雅黑"/>
              </a:rPr>
              <a:t>（</a:t>
            </a:r>
            <a:r>
              <a:rPr sz="950" b="1" spc="40" dirty="0">
                <a:solidFill>
                  <a:srgbClr val="333333"/>
                </a:solidFill>
                <a:latin typeface="Trebuchet MS"/>
                <a:cs typeface="Trebuchet MS"/>
              </a:rPr>
              <a:t>#</a:t>
            </a:r>
            <a:r>
              <a:rPr sz="950" b="1" spc="40" dirty="0">
                <a:solidFill>
                  <a:srgbClr val="333333"/>
                </a:solidFill>
                <a:latin typeface="微软雅黑"/>
                <a:cs typeface="微软雅黑"/>
              </a:rPr>
              <a:t>）</a:t>
            </a:r>
            <a:r>
              <a:rPr sz="950" b="1" spc="25" dirty="0">
                <a:solidFill>
                  <a:srgbClr val="333333"/>
                </a:solidFill>
                <a:latin typeface="微软雅黑"/>
                <a:cs typeface="微软雅黑"/>
              </a:rPr>
              <a:t>删除即可。</a:t>
            </a:r>
            <a:endParaRPr sz="950">
              <a:latin typeface="微软雅黑"/>
              <a:cs typeface="微软雅黑"/>
            </a:endParaRPr>
          </a:p>
        </p:txBody>
      </p:sp>
      <p:sp>
        <p:nvSpPr>
          <p:cNvPr id="19" name="object 1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7219853"/>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262"/>
            <a:ext cx="5651500" cy="3068955"/>
            <a:chOff x="959124" y="368262"/>
            <a:chExt cx="5651500" cy="3068955"/>
          </a:xfrm>
        </p:grpSpPr>
        <p:sp>
          <p:nvSpPr>
            <p:cNvPr id="4" name="object 4"/>
            <p:cNvSpPr/>
            <p:nvPr/>
          </p:nvSpPr>
          <p:spPr>
            <a:xfrm>
              <a:off x="963889" y="373027"/>
              <a:ext cx="5641975" cy="3059430"/>
            </a:xfrm>
            <a:custGeom>
              <a:avLst/>
              <a:gdLst/>
              <a:ahLst/>
              <a:cxnLst/>
              <a:rect l="l" t="t" r="r" b="b"/>
              <a:pathLst>
                <a:path w="5641975" h="3059429">
                  <a:moveTo>
                    <a:pt x="5617597" y="3058946"/>
                  </a:moveTo>
                  <a:lnTo>
                    <a:pt x="23823" y="3058946"/>
                  </a:lnTo>
                  <a:lnTo>
                    <a:pt x="20659" y="3058793"/>
                  </a:lnTo>
                  <a:lnTo>
                    <a:pt x="0" y="3038095"/>
                  </a:lnTo>
                  <a:lnTo>
                    <a:pt x="0" y="3035122"/>
                  </a:lnTo>
                  <a:lnTo>
                    <a:pt x="0" y="20545"/>
                  </a:lnTo>
                  <a:lnTo>
                    <a:pt x="20659" y="0"/>
                  </a:lnTo>
                  <a:lnTo>
                    <a:pt x="5620751" y="0"/>
                  </a:lnTo>
                  <a:lnTo>
                    <a:pt x="5641421" y="20545"/>
                  </a:lnTo>
                  <a:lnTo>
                    <a:pt x="5641421" y="3038095"/>
                  </a:lnTo>
                  <a:lnTo>
                    <a:pt x="5620751" y="3058793"/>
                  </a:lnTo>
                  <a:lnTo>
                    <a:pt x="5617597" y="3058946"/>
                  </a:lnTo>
                  <a:close/>
                </a:path>
              </a:pathLst>
            </a:custGeom>
            <a:solidFill>
              <a:srgbClr val="F8F8F8"/>
            </a:solidFill>
          </p:spPr>
          <p:txBody>
            <a:bodyPr wrap="square" lIns="0" tIns="0" rIns="0" bIns="0" rtlCol="0"/>
            <a:lstStyle/>
            <a:p>
              <a:endParaRPr/>
            </a:p>
          </p:txBody>
        </p:sp>
        <p:sp>
          <p:nvSpPr>
            <p:cNvPr id="5" name="object 5"/>
            <p:cNvSpPr/>
            <p:nvPr/>
          </p:nvSpPr>
          <p:spPr>
            <a:xfrm>
              <a:off x="963889" y="373027"/>
              <a:ext cx="5641975" cy="3059430"/>
            </a:xfrm>
            <a:custGeom>
              <a:avLst/>
              <a:gdLst/>
              <a:ahLst/>
              <a:cxnLst/>
              <a:rect l="l" t="t" r="r" b="b"/>
              <a:pathLst>
                <a:path w="5641975" h="3059429">
                  <a:moveTo>
                    <a:pt x="0" y="3035122"/>
                  </a:moveTo>
                  <a:lnTo>
                    <a:pt x="0" y="23823"/>
                  </a:lnTo>
                  <a:lnTo>
                    <a:pt x="0" y="20545"/>
                  </a:lnTo>
                  <a:lnTo>
                    <a:pt x="600" y="17419"/>
                  </a:lnTo>
                  <a:lnTo>
                    <a:pt x="1810" y="14589"/>
                  </a:lnTo>
                  <a:lnTo>
                    <a:pt x="3020" y="11463"/>
                  </a:lnTo>
                  <a:lnTo>
                    <a:pt x="4745" y="8938"/>
                  </a:lnTo>
                  <a:lnTo>
                    <a:pt x="6975" y="6851"/>
                  </a:lnTo>
                  <a:lnTo>
                    <a:pt x="9214" y="4612"/>
                  </a:lnTo>
                  <a:lnTo>
                    <a:pt x="11787" y="2830"/>
                  </a:lnTo>
                  <a:lnTo>
                    <a:pt x="14703" y="1486"/>
                  </a:lnTo>
                  <a:lnTo>
                    <a:pt x="17629" y="447"/>
                  </a:lnTo>
                  <a:lnTo>
                    <a:pt x="20659" y="0"/>
                  </a:lnTo>
                  <a:lnTo>
                    <a:pt x="23823" y="0"/>
                  </a:lnTo>
                  <a:lnTo>
                    <a:pt x="5617597" y="0"/>
                  </a:lnTo>
                  <a:lnTo>
                    <a:pt x="5620751" y="0"/>
                  </a:lnTo>
                  <a:lnTo>
                    <a:pt x="5623791" y="447"/>
                  </a:lnTo>
                  <a:lnTo>
                    <a:pt x="5626717" y="1486"/>
                  </a:lnTo>
                  <a:lnTo>
                    <a:pt x="5629633" y="2830"/>
                  </a:lnTo>
                  <a:lnTo>
                    <a:pt x="5632206" y="4612"/>
                  </a:lnTo>
                  <a:lnTo>
                    <a:pt x="5634445" y="6851"/>
                  </a:lnTo>
                  <a:lnTo>
                    <a:pt x="5636675" y="8938"/>
                  </a:lnTo>
                  <a:lnTo>
                    <a:pt x="5638400" y="11463"/>
                  </a:lnTo>
                  <a:lnTo>
                    <a:pt x="5639610" y="14589"/>
                  </a:lnTo>
                  <a:lnTo>
                    <a:pt x="5640820" y="17419"/>
                  </a:lnTo>
                  <a:lnTo>
                    <a:pt x="5641421" y="20545"/>
                  </a:lnTo>
                  <a:lnTo>
                    <a:pt x="5641421" y="23823"/>
                  </a:lnTo>
                  <a:lnTo>
                    <a:pt x="5641421" y="3035122"/>
                  </a:lnTo>
                  <a:lnTo>
                    <a:pt x="5641421" y="3038095"/>
                  </a:lnTo>
                  <a:lnTo>
                    <a:pt x="5640820" y="3041078"/>
                  </a:lnTo>
                  <a:lnTo>
                    <a:pt x="5639610" y="3043908"/>
                  </a:lnTo>
                  <a:lnTo>
                    <a:pt x="5638400" y="3046739"/>
                  </a:lnTo>
                  <a:lnTo>
                    <a:pt x="5626717" y="3056716"/>
                  </a:lnTo>
                  <a:lnTo>
                    <a:pt x="5623791" y="3058050"/>
                  </a:lnTo>
                  <a:lnTo>
                    <a:pt x="5620751" y="3058793"/>
                  </a:lnTo>
                  <a:lnTo>
                    <a:pt x="5617597" y="3058946"/>
                  </a:lnTo>
                  <a:lnTo>
                    <a:pt x="23823" y="3058946"/>
                  </a:lnTo>
                  <a:lnTo>
                    <a:pt x="20659" y="3058793"/>
                  </a:lnTo>
                  <a:lnTo>
                    <a:pt x="17629" y="3058050"/>
                  </a:lnTo>
                  <a:lnTo>
                    <a:pt x="14703" y="3056716"/>
                  </a:lnTo>
                  <a:lnTo>
                    <a:pt x="11787" y="3055525"/>
                  </a:lnTo>
                  <a:lnTo>
                    <a:pt x="0" y="3038095"/>
                  </a:lnTo>
                  <a:lnTo>
                    <a:pt x="0" y="3035122"/>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3959"/>
              <a:ext cx="5556250" cy="2916555"/>
            </a:xfrm>
            <a:custGeom>
              <a:avLst/>
              <a:gdLst/>
              <a:ahLst/>
              <a:cxnLst/>
              <a:rect l="l" t="t" r="r" b="b"/>
              <a:pathLst>
                <a:path w="5556250" h="2916554">
                  <a:moveTo>
                    <a:pt x="5555656" y="2916004"/>
                  </a:moveTo>
                  <a:lnTo>
                    <a:pt x="0" y="2916004"/>
                  </a:lnTo>
                  <a:lnTo>
                    <a:pt x="0" y="0"/>
                  </a:lnTo>
                  <a:lnTo>
                    <a:pt x="5555656" y="0"/>
                  </a:lnTo>
                  <a:lnTo>
                    <a:pt x="5555656" y="2916004"/>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4103742"/>
            <a:ext cx="5651500" cy="1010285"/>
            <a:chOff x="959124" y="4103742"/>
            <a:chExt cx="5651500" cy="1010285"/>
          </a:xfrm>
        </p:grpSpPr>
        <p:sp>
          <p:nvSpPr>
            <p:cNvPr id="8" name="object 8"/>
            <p:cNvSpPr/>
            <p:nvPr/>
          </p:nvSpPr>
          <p:spPr>
            <a:xfrm>
              <a:off x="963889" y="4108507"/>
              <a:ext cx="5641975" cy="1000760"/>
            </a:xfrm>
            <a:custGeom>
              <a:avLst/>
              <a:gdLst/>
              <a:ahLst/>
              <a:cxnLst/>
              <a:rect l="l" t="t" r="r" b="b"/>
              <a:pathLst>
                <a:path w="5641975" h="1000760">
                  <a:moveTo>
                    <a:pt x="5617597" y="1000589"/>
                  </a:moveTo>
                  <a:lnTo>
                    <a:pt x="23823" y="1000589"/>
                  </a:lnTo>
                  <a:lnTo>
                    <a:pt x="20659" y="1000437"/>
                  </a:lnTo>
                  <a:lnTo>
                    <a:pt x="0" y="979739"/>
                  </a:lnTo>
                  <a:lnTo>
                    <a:pt x="0" y="976766"/>
                  </a:lnTo>
                  <a:lnTo>
                    <a:pt x="0" y="20402"/>
                  </a:lnTo>
                  <a:lnTo>
                    <a:pt x="20659" y="0"/>
                  </a:lnTo>
                  <a:lnTo>
                    <a:pt x="5620752" y="0"/>
                  </a:lnTo>
                  <a:lnTo>
                    <a:pt x="5641421" y="20402"/>
                  </a:lnTo>
                  <a:lnTo>
                    <a:pt x="5641421" y="979739"/>
                  </a:lnTo>
                  <a:lnTo>
                    <a:pt x="5620752" y="1000437"/>
                  </a:lnTo>
                  <a:lnTo>
                    <a:pt x="5617597" y="1000589"/>
                  </a:lnTo>
                  <a:close/>
                </a:path>
              </a:pathLst>
            </a:custGeom>
            <a:solidFill>
              <a:srgbClr val="F8F8F8"/>
            </a:solidFill>
          </p:spPr>
          <p:txBody>
            <a:bodyPr wrap="square" lIns="0" tIns="0" rIns="0" bIns="0" rtlCol="0"/>
            <a:lstStyle/>
            <a:p>
              <a:endParaRPr/>
            </a:p>
          </p:txBody>
        </p:sp>
        <p:sp>
          <p:nvSpPr>
            <p:cNvPr id="9" name="object 9"/>
            <p:cNvSpPr/>
            <p:nvPr/>
          </p:nvSpPr>
          <p:spPr>
            <a:xfrm>
              <a:off x="963889" y="4108507"/>
              <a:ext cx="5641975" cy="1000760"/>
            </a:xfrm>
            <a:custGeom>
              <a:avLst/>
              <a:gdLst/>
              <a:ahLst/>
              <a:cxnLst/>
              <a:rect l="l" t="t" r="r" b="b"/>
              <a:pathLst>
                <a:path w="5641975" h="1000760">
                  <a:moveTo>
                    <a:pt x="0" y="976766"/>
                  </a:moveTo>
                  <a:lnTo>
                    <a:pt x="0" y="23823"/>
                  </a:lnTo>
                  <a:lnTo>
                    <a:pt x="0" y="20402"/>
                  </a:lnTo>
                  <a:lnTo>
                    <a:pt x="600" y="17267"/>
                  </a:lnTo>
                  <a:lnTo>
                    <a:pt x="1810" y="14141"/>
                  </a:lnTo>
                  <a:lnTo>
                    <a:pt x="3020" y="11311"/>
                  </a:lnTo>
                  <a:lnTo>
                    <a:pt x="4745" y="8786"/>
                  </a:lnTo>
                  <a:lnTo>
                    <a:pt x="6975" y="6699"/>
                  </a:lnTo>
                  <a:lnTo>
                    <a:pt x="9214" y="4469"/>
                  </a:lnTo>
                  <a:lnTo>
                    <a:pt x="11787" y="2677"/>
                  </a:lnTo>
                  <a:lnTo>
                    <a:pt x="14703" y="1486"/>
                  </a:lnTo>
                  <a:lnTo>
                    <a:pt x="17629" y="447"/>
                  </a:lnTo>
                  <a:lnTo>
                    <a:pt x="20659" y="0"/>
                  </a:lnTo>
                  <a:lnTo>
                    <a:pt x="23823" y="0"/>
                  </a:lnTo>
                  <a:lnTo>
                    <a:pt x="5617597" y="0"/>
                  </a:lnTo>
                  <a:lnTo>
                    <a:pt x="5620752" y="0"/>
                  </a:lnTo>
                  <a:lnTo>
                    <a:pt x="5623792" y="447"/>
                  </a:lnTo>
                  <a:lnTo>
                    <a:pt x="5626717" y="1486"/>
                  </a:lnTo>
                  <a:lnTo>
                    <a:pt x="5629633" y="2677"/>
                  </a:lnTo>
                  <a:lnTo>
                    <a:pt x="5632206" y="4469"/>
                  </a:lnTo>
                  <a:lnTo>
                    <a:pt x="5634446" y="6699"/>
                  </a:lnTo>
                  <a:lnTo>
                    <a:pt x="5636675" y="8786"/>
                  </a:lnTo>
                  <a:lnTo>
                    <a:pt x="5638400" y="11311"/>
                  </a:lnTo>
                  <a:lnTo>
                    <a:pt x="5639610" y="14294"/>
                  </a:lnTo>
                  <a:lnTo>
                    <a:pt x="5640821" y="17267"/>
                  </a:lnTo>
                  <a:lnTo>
                    <a:pt x="5641421" y="20402"/>
                  </a:lnTo>
                  <a:lnTo>
                    <a:pt x="5641421" y="23823"/>
                  </a:lnTo>
                  <a:lnTo>
                    <a:pt x="5641421" y="976766"/>
                  </a:lnTo>
                  <a:lnTo>
                    <a:pt x="5641421" y="979739"/>
                  </a:lnTo>
                  <a:lnTo>
                    <a:pt x="5640821" y="982722"/>
                  </a:lnTo>
                  <a:lnTo>
                    <a:pt x="5639610" y="985552"/>
                  </a:lnTo>
                  <a:lnTo>
                    <a:pt x="5638400" y="988382"/>
                  </a:lnTo>
                  <a:lnTo>
                    <a:pt x="5617597" y="1000589"/>
                  </a:lnTo>
                  <a:lnTo>
                    <a:pt x="23823" y="1000589"/>
                  </a:lnTo>
                  <a:lnTo>
                    <a:pt x="1810" y="985552"/>
                  </a:lnTo>
                  <a:lnTo>
                    <a:pt x="600" y="982722"/>
                  </a:lnTo>
                  <a:lnTo>
                    <a:pt x="0" y="979739"/>
                  </a:lnTo>
                  <a:lnTo>
                    <a:pt x="0" y="97676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4189625"/>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5780921"/>
            <a:ext cx="5651500" cy="1010285"/>
            <a:chOff x="959124" y="5780921"/>
            <a:chExt cx="5651500" cy="1010285"/>
          </a:xfrm>
        </p:grpSpPr>
        <p:sp>
          <p:nvSpPr>
            <p:cNvPr id="12" name="object 12"/>
            <p:cNvSpPr/>
            <p:nvPr/>
          </p:nvSpPr>
          <p:spPr>
            <a:xfrm>
              <a:off x="963889" y="5785686"/>
              <a:ext cx="5641975" cy="1000760"/>
            </a:xfrm>
            <a:custGeom>
              <a:avLst/>
              <a:gdLst/>
              <a:ahLst/>
              <a:cxnLst/>
              <a:rect l="l" t="t" r="r" b="b"/>
              <a:pathLst>
                <a:path w="5641975" h="1000759">
                  <a:moveTo>
                    <a:pt x="5617597" y="1000589"/>
                  </a:moveTo>
                  <a:lnTo>
                    <a:pt x="23823" y="1000589"/>
                  </a:lnTo>
                  <a:lnTo>
                    <a:pt x="20659" y="1000294"/>
                  </a:lnTo>
                  <a:lnTo>
                    <a:pt x="17629" y="999694"/>
                  </a:lnTo>
                  <a:lnTo>
                    <a:pt x="14703" y="998207"/>
                  </a:lnTo>
                  <a:lnTo>
                    <a:pt x="11787" y="997016"/>
                  </a:lnTo>
                  <a:lnTo>
                    <a:pt x="0" y="979739"/>
                  </a:lnTo>
                  <a:lnTo>
                    <a:pt x="0" y="976766"/>
                  </a:lnTo>
                  <a:lnTo>
                    <a:pt x="0" y="20402"/>
                  </a:lnTo>
                  <a:lnTo>
                    <a:pt x="600" y="17267"/>
                  </a:lnTo>
                  <a:lnTo>
                    <a:pt x="3020" y="11463"/>
                  </a:lnTo>
                  <a:lnTo>
                    <a:pt x="4745" y="8929"/>
                  </a:lnTo>
                  <a:lnTo>
                    <a:pt x="6975" y="6851"/>
                  </a:lnTo>
                  <a:lnTo>
                    <a:pt x="9214" y="4469"/>
                  </a:lnTo>
                  <a:lnTo>
                    <a:pt x="11787" y="2677"/>
                  </a:lnTo>
                  <a:lnTo>
                    <a:pt x="17629" y="590"/>
                  </a:lnTo>
                  <a:lnTo>
                    <a:pt x="20659" y="0"/>
                  </a:lnTo>
                  <a:lnTo>
                    <a:pt x="5620752" y="0"/>
                  </a:lnTo>
                  <a:lnTo>
                    <a:pt x="5623792" y="590"/>
                  </a:lnTo>
                  <a:lnTo>
                    <a:pt x="5629633" y="2830"/>
                  </a:lnTo>
                  <a:lnTo>
                    <a:pt x="5632206" y="4469"/>
                  </a:lnTo>
                  <a:lnTo>
                    <a:pt x="5634446" y="6851"/>
                  </a:lnTo>
                  <a:lnTo>
                    <a:pt x="5636675" y="8929"/>
                  </a:lnTo>
                  <a:lnTo>
                    <a:pt x="5638400" y="11463"/>
                  </a:lnTo>
                  <a:lnTo>
                    <a:pt x="5640821" y="17267"/>
                  </a:lnTo>
                  <a:lnTo>
                    <a:pt x="5641421" y="20402"/>
                  </a:lnTo>
                  <a:lnTo>
                    <a:pt x="5641421" y="979739"/>
                  </a:lnTo>
                  <a:lnTo>
                    <a:pt x="5626717" y="998207"/>
                  </a:lnTo>
                  <a:lnTo>
                    <a:pt x="5623792" y="999694"/>
                  </a:lnTo>
                  <a:lnTo>
                    <a:pt x="5620752" y="1000294"/>
                  </a:lnTo>
                  <a:lnTo>
                    <a:pt x="5617597" y="1000589"/>
                  </a:lnTo>
                  <a:close/>
                </a:path>
              </a:pathLst>
            </a:custGeom>
            <a:solidFill>
              <a:srgbClr val="F8F8F8"/>
            </a:solidFill>
          </p:spPr>
          <p:txBody>
            <a:bodyPr wrap="square" lIns="0" tIns="0" rIns="0" bIns="0" rtlCol="0"/>
            <a:lstStyle/>
            <a:p>
              <a:endParaRPr/>
            </a:p>
          </p:txBody>
        </p:sp>
        <p:sp>
          <p:nvSpPr>
            <p:cNvPr id="13" name="object 13"/>
            <p:cNvSpPr/>
            <p:nvPr/>
          </p:nvSpPr>
          <p:spPr>
            <a:xfrm>
              <a:off x="963889" y="5785686"/>
              <a:ext cx="5641975" cy="1000760"/>
            </a:xfrm>
            <a:custGeom>
              <a:avLst/>
              <a:gdLst/>
              <a:ahLst/>
              <a:cxnLst/>
              <a:rect l="l" t="t" r="r" b="b"/>
              <a:pathLst>
                <a:path w="5641975" h="1000759">
                  <a:moveTo>
                    <a:pt x="0" y="976766"/>
                  </a:moveTo>
                  <a:lnTo>
                    <a:pt x="0" y="23823"/>
                  </a:lnTo>
                  <a:lnTo>
                    <a:pt x="0" y="20402"/>
                  </a:lnTo>
                  <a:lnTo>
                    <a:pt x="600" y="17267"/>
                  </a:lnTo>
                  <a:lnTo>
                    <a:pt x="1810" y="14446"/>
                  </a:lnTo>
                  <a:lnTo>
                    <a:pt x="3020" y="11463"/>
                  </a:lnTo>
                  <a:lnTo>
                    <a:pt x="4745" y="8929"/>
                  </a:lnTo>
                  <a:lnTo>
                    <a:pt x="6975" y="6851"/>
                  </a:lnTo>
                  <a:lnTo>
                    <a:pt x="9214" y="4469"/>
                  </a:lnTo>
                  <a:lnTo>
                    <a:pt x="11787" y="2677"/>
                  </a:lnTo>
                  <a:lnTo>
                    <a:pt x="14703" y="1639"/>
                  </a:lnTo>
                  <a:lnTo>
                    <a:pt x="17629" y="590"/>
                  </a:lnTo>
                  <a:lnTo>
                    <a:pt x="20659" y="0"/>
                  </a:lnTo>
                  <a:lnTo>
                    <a:pt x="23823" y="0"/>
                  </a:lnTo>
                  <a:lnTo>
                    <a:pt x="5617597" y="0"/>
                  </a:lnTo>
                  <a:lnTo>
                    <a:pt x="5620752" y="0"/>
                  </a:lnTo>
                  <a:lnTo>
                    <a:pt x="5623792" y="590"/>
                  </a:lnTo>
                  <a:lnTo>
                    <a:pt x="5626717" y="1782"/>
                  </a:lnTo>
                  <a:lnTo>
                    <a:pt x="5629633" y="2830"/>
                  </a:lnTo>
                  <a:lnTo>
                    <a:pt x="5632206" y="4469"/>
                  </a:lnTo>
                  <a:lnTo>
                    <a:pt x="5634446" y="6851"/>
                  </a:lnTo>
                  <a:lnTo>
                    <a:pt x="5636675" y="8929"/>
                  </a:lnTo>
                  <a:lnTo>
                    <a:pt x="5638400" y="11463"/>
                  </a:lnTo>
                  <a:lnTo>
                    <a:pt x="5639610" y="14446"/>
                  </a:lnTo>
                  <a:lnTo>
                    <a:pt x="5640821" y="17267"/>
                  </a:lnTo>
                  <a:lnTo>
                    <a:pt x="5641421" y="20402"/>
                  </a:lnTo>
                  <a:lnTo>
                    <a:pt x="5641421" y="23823"/>
                  </a:lnTo>
                  <a:lnTo>
                    <a:pt x="5641421" y="976766"/>
                  </a:lnTo>
                  <a:lnTo>
                    <a:pt x="5641421" y="979739"/>
                  </a:lnTo>
                  <a:lnTo>
                    <a:pt x="5640821" y="982722"/>
                  </a:lnTo>
                  <a:lnTo>
                    <a:pt x="5626717" y="998207"/>
                  </a:lnTo>
                  <a:lnTo>
                    <a:pt x="5623792" y="999694"/>
                  </a:lnTo>
                  <a:lnTo>
                    <a:pt x="5620752" y="1000294"/>
                  </a:lnTo>
                  <a:lnTo>
                    <a:pt x="5617597" y="1000589"/>
                  </a:lnTo>
                  <a:lnTo>
                    <a:pt x="23823" y="1000589"/>
                  </a:lnTo>
                  <a:lnTo>
                    <a:pt x="20659" y="1000294"/>
                  </a:lnTo>
                  <a:lnTo>
                    <a:pt x="17629" y="999694"/>
                  </a:lnTo>
                  <a:lnTo>
                    <a:pt x="14703" y="998207"/>
                  </a:lnTo>
                  <a:lnTo>
                    <a:pt x="11787" y="997016"/>
                  </a:lnTo>
                  <a:lnTo>
                    <a:pt x="0" y="979739"/>
                  </a:lnTo>
                  <a:lnTo>
                    <a:pt x="0" y="97676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5866804"/>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5" name="object 15"/>
          <p:cNvSpPr txBox="1"/>
          <p:nvPr/>
        </p:nvSpPr>
        <p:spPr>
          <a:xfrm>
            <a:off x="1070306" y="406764"/>
            <a:ext cx="5346065" cy="368935"/>
          </a:xfrm>
          <a:prstGeom prst="rect">
            <a:avLst/>
          </a:prstGeom>
        </p:spPr>
        <p:txBody>
          <a:bodyPr vert="horz" wrap="square" lIns="0" tIns="11430" rIns="0" bIns="0" rtlCol="0">
            <a:spAutoFit/>
          </a:bodyPr>
          <a:lstStyle/>
          <a:p>
            <a:pPr marL="12700" marR="5080">
              <a:lnSpc>
                <a:spcPct val="132400"/>
              </a:lnSpc>
              <a:spcBef>
                <a:spcPts val="90"/>
              </a:spcBef>
              <a:tabLst>
                <a:tab pos="1808480" algn="l"/>
                <a:tab pos="2218055" algn="l"/>
                <a:tab pos="2489200" algn="l"/>
                <a:tab pos="4096385" algn="l"/>
                <a:tab pos="4506595" algn="l"/>
              </a:tabLst>
            </a:pPr>
            <a:r>
              <a:rPr sz="850" spc="30" dirty="0">
                <a:solidFill>
                  <a:srgbClr val="333333"/>
                </a:solidFill>
                <a:latin typeface="Lucida Console"/>
                <a:cs typeface="Lucida Console"/>
              </a:rPr>
              <a:t>[root@linuxprobe</a:t>
            </a:r>
            <a:r>
              <a:rPr sz="850" spc="50" dirty="0">
                <a:solidFill>
                  <a:srgbClr val="333333"/>
                </a:solidFill>
                <a:latin typeface="Lucida Console"/>
                <a:cs typeface="Lucida Console"/>
              </a:rPr>
              <a:t> </a:t>
            </a:r>
            <a:r>
              <a:rPr sz="850" spc="25" dirty="0">
                <a:solidFill>
                  <a:srgbClr val="333333"/>
                </a:solidFill>
                <a:latin typeface="Lucida Console"/>
                <a:cs typeface="Lucida Console"/>
              </a:rPr>
              <a:t>~]#</a:t>
            </a:r>
            <a:r>
              <a:rPr sz="850" spc="55" dirty="0">
                <a:solidFill>
                  <a:srgbClr val="333333"/>
                </a:solidFill>
                <a:latin typeface="Lucida Console"/>
                <a:cs typeface="Lucida Console"/>
              </a:rPr>
              <a:t> </a:t>
            </a:r>
            <a:r>
              <a:rPr sz="850" spc="25" dirty="0">
                <a:solidFill>
                  <a:srgbClr val="333333"/>
                </a:solidFill>
                <a:latin typeface="Lucida Console"/>
                <a:cs typeface="Lucida Console"/>
              </a:rPr>
              <a:t>vim</a:t>
            </a:r>
            <a:r>
              <a:rPr sz="850" spc="55" dirty="0">
                <a:solidFill>
                  <a:srgbClr val="333333"/>
                </a:solidFill>
                <a:latin typeface="Lucida Console"/>
                <a:cs typeface="Lucida Console"/>
              </a:rPr>
              <a:t> </a:t>
            </a:r>
            <a:r>
              <a:rPr sz="850" spc="30" dirty="0">
                <a:solidFill>
                  <a:srgbClr val="333333"/>
                </a:solidFill>
                <a:latin typeface="Lucida Console"/>
                <a:cs typeface="Lucida Console"/>
              </a:rPr>
              <a:t>/etc/dovecot/conf.d/10-mail.conf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2</a:t>
            </a:r>
            <a:r>
              <a:rPr sz="850" spc="-15" dirty="0">
                <a:solidFill>
                  <a:srgbClr val="333333"/>
                </a:solidFill>
                <a:latin typeface="Lucida Console"/>
                <a:cs typeface="Lucida Console"/>
              </a:rPr>
              <a:t> </a:t>
            </a:r>
            <a:r>
              <a:rPr sz="850" spc="20"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Mailbox </a:t>
            </a:r>
            <a:r>
              <a:rPr sz="850" spc="-495" dirty="0">
                <a:solidFill>
                  <a:srgbClr val="333333"/>
                </a:solidFill>
                <a:latin typeface="Lucida Console"/>
                <a:cs typeface="Lucida Console"/>
              </a:rPr>
              <a:t> </a:t>
            </a:r>
            <a:r>
              <a:rPr sz="850" spc="30" dirty="0">
                <a:solidFill>
                  <a:srgbClr val="333333"/>
                </a:solidFill>
                <a:latin typeface="Lucida Console"/>
                <a:cs typeface="Lucida Console"/>
              </a:rPr>
              <a:t>locations</a:t>
            </a:r>
            <a:r>
              <a:rPr sz="850" spc="35" dirty="0">
                <a:solidFill>
                  <a:srgbClr val="333333"/>
                </a:solidFill>
                <a:latin typeface="Lucida Console"/>
                <a:cs typeface="Lucida Console"/>
              </a:rPr>
              <a:t>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30" dirty="0">
                <a:solidFill>
                  <a:srgbClr val="333333"/>
                </a:solidFill>
                <a:latin typeface="Lucida Console"/>
                <a:cs typeface="Lucida Console"/>
              </a:rPr>
              <a:t>namespaces	</a:t>
            </a:r>
            <a:r>
              <a:rPr sz="850" spc="15" dirty="0">
                <a:solidFill>
                  <a:srgbClr val="333333"/>
                </a:solidFill>
                <a:latin typeface="Lucida Console"/>
                <a:cs typeface="Lucida Console"/>
              </a:rPr>
              <a:t>3</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4	5</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Location</a:t>
            </a:r>
            <a:r>
              <a:rPr sz="850" spc="25" dirty="0">
                <a:solidFill>
                  <a:srgbClr val="333333"/>
                </a:solidFill>
                <a:latin typeface="Lucida Console"/>
                <a:cs typeface="Lucida Console"/>
              </a:rPr>
              <a:t> for users' </a:t>
            </a:r>
            <a:r>
              <a:rPr sz="850" spc="30" dirty="0">
                <a:solidFill>
                  <a:srgbClr val="333333"/>
                </a:solidFill>
                <a:latin typeface="Lucida Console"/>
                <a:cs typeface="Lucida Console"/>
              </a:rPr>
              <a:t>mailboxes.</a:t>
            </a:r>
            <a:r>
              <a:rPr sz="850" spc="25" dirty="0">
                <a:solidFill>
                  <a:srgbClr val="333333"/>
                </a:solidFill>
                <a:latin typeface="Lucida Console"/>
                <a:cs typeface="Lucida Console"/>
              </a:rPr>
              <a:t> The</a:t>
            </a:r>
            <a:endParaRPr sz="850">
              <a:latin typeface="Lucida Console"/>
              <a:cs typeface="Lucida Console"/>
            </a:endParaRPr>
          </a:p>
        </p:txBody>
      </p:sp>
      <p:sp>
        <p:nvSpPr>
          <p:cNvPr id="23" name="object 23"/>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251</a:t>
            </a:fld>
            <a:endParaRPr sz="800">
              <a:latin typeface="小哥哥网恋吗"/>
              <a:cs typeface="小哥哥网恋吗"/>
            </a:endParaRPr>
          </a:p>
        </p:txBody>
      </p:sp>
      <p:sp>
        <p:nvSpPr>
          <p:cNvPr id="16" name="object 16"/>
          <p:cNvSpPr txBox="1"/>
          <p:nvPr/>
        </p:nvSpPr>
        <p:spPr>
          <a:xfrm>
            <a:off x="1070306" y="749802"/>
            <a:ext cx="2995295" cy="5403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default</a:t>
            </a:r>
            <a:r>
              <a:rPr sz="850" spc="2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empty,</a:t>
            </a:r>
            <a:r>
              <a:rPr sz="850" spc="30" dirty="0">
                <a:solidFill>
                  <a:srgbClr val="333333"/>
                </a:solidFill>
                <a:latin typeface="Lucida Console"/>
                <a:cs typeface="Lucida Console"/>
              </a:rPr>
              <a:t> </a:t>
            </a:r>
            <a:r>
              <a:rPr sz="850" spc="25" dirty="0">
                <a:solidFill>
                  <a:srgbClr val="333333"/>
                </a:solidFill>
                <a:latin typeface="Lucida Console"/>
                <a:cs typeface="Lucida Console"/>
              </a:rPr>
              <a:t>which</a:t>
            </a:r>
            <a:r>
              <a:rPr sz="850" spc="30" dirty="0">
                <a:solidFill>
                  <a:srgbClr val="333333"/>
                </a:solidFill>
                <a:latin typeface="Lucida Console"/>
                <a:cs typeface="Lucida Console"/>
              </a:rPr>
              <a:t> </a:t>
            </a:r>
            <a:r>
              <a:rPr sz="850" spc="25" dirty="0">
                <a:solidFill>
                  <a:srgbClr val="333333"/>
                </a:solidFill>
                <a:latin typeface="Lucida Console"/>
                <a:cs typeface="Lucida Console"/>
              </a:rPr>
              <a:t>means</a:t>
            </a:r>
            <a:r>
              <a:rPr sz="850" spc="3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0" dirty="0">
                <a:solidFill>
                  <a:srgbClr val="333333"/>
                </a:solidFill>
                <a:latin typeface="Lucida Console"/>
                <a:cs typeface="Lucida Console"/>
              </a:rPr>
              <a:t> Dovecot </a:t>
            </a:r>
            <a:r>
              <a:rPr sz="850" spc="35" dirty="0">
                <a:solidFill>
                  <a:srgbClr val="333333"/>
                </a:solidFill>
                <a:latin typeface="Lucida Console"/>
                <a:cs typeface="Lucida Console"/>
              </a:rPr>
              <a:t> </a:t>
            </a:r>
            <a:r>
              <a:rPr sz="850" spc="30" dirty="0">
                <a:solidFill>
                  <a:srgbClr val="333333"/>
                </a:solidFill>
                <a:latin typeface="Lucida Console"/>
                <a:cs typeface="Lucida Console"/>
              </a:rPr>
              <a:t>automatically.</a:t>
            </a:r>
            <a:r>
              <a:rPr sz="850" spc="25" dirty="0">
                <a:solidFill>
                  <a:srgbClr val="333333"/>
                </a:solidFill>
                <a:latin typeface="Lucida Console"/>
                <a:cs typeface="Lucida Console"/>
              </a:rPr>
              <a:t> 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won't</a:t>
            </a:r>
            <a:r>
              <a:rPr sz="850" spc="30" dirty="0">
                <a:solidFill>
                  <a:srgbClr val="333333"/>
                </a:solidFill>
                <a:latin typeface="Lucida Console"/>
                <a:cs typeface="Lucida Console"/>
              </a:rPr>
              <a:t> </a:t>
            </a:r>
            <a:r>
              <a:rPr sz="850" spc="25" dirty="0">
                <a:solidFill>
                  <a:srgbClr val="333333"/>
                </a:solidFill>
                <a:latin typeface="Lucida Console"/>
                <a:cs typeface="Lucida Console"/>
              </a:rPr>
              <a:t>work</a:t>
            </a:r>
            <a:r>
              <a:rPr sz="850" spc="30" dirty="0">
                <a:solidFill>
                  <a:srgbClr val="333333"/>
                </a:solidFill>
                <a:latin typeface="Lucida Console"/>
                <a:cs typeface="Lucida Console"/>
              </a:rPr>
              <a:t> </a:t>
            </a:r>
            <a:r>
              <a:rPr sz="850" spc="20" dirty="0">
                <a:solidFill>
                  <a:srgbClr val="333333"/>
                </a:solidFill>
                <a:latin typeface="Lucida Console"/>
                <a:cs typeface="Lucida Console"/>
              </a:rPr>
              <a:t>if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 </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 should </a:t>
            </a:r>
            <a:r>
              <a:rPr sz="850" spc="30" dirty="0">
                <a:solidFill>
                  <a:srgbClr val="333333"/>
                </a:solidFill>
                <a:latin typeface="Lucida Console"/>
                <a:cs typeface="Lucida Console"/>
              </a:rPr>
              <a:t>explicitly</a:t>
            </a:r>
            <a:r>
              <a:rPr sz="850" spc="25" dirty="0">
                <a:solidFill>
                  <a:srgbClr val="333333"/>
                </a:solidFill>
                <a:latin typeface="Lucida Console"/>
                <a:cs typeface="Lucida Console"/>
              </a:rPr>
              <a:t> tell</a:t>
            </a:r>
            <a:r>
              <a:rPr sz="850" spc="30" dirty="0">
                <a:solidFill>
                  <a:srgbClr val="333333"/>
                </a:solidFill>
                <a:latin typeface="Lucida Console"/>
                <a:cs typeface="Lucida Console"/>
              </a:rPr>
              <a:t> Dovecot</a:t>
            </a:r>
            <a:r>
              <a:rPr sz="850" spc="25" dirty="0">
                <a:solidFill>
                  <a:srgbClr val="333333"/>
                </a:solidFill>
                <a:latin typeface="Lucida Console"/>
                <a:cs typeface="Lucida Console"/>
              </a:rPr>
              <a:t> the full</a:t>
            </a:r>
            <a:endParaRPr sz="850">
              <a:latin typeface="Lucida Console"/>
              <a:cs typeface="Lucida Console"/>
            </a:endParaRPr>
          </a:p>
        </p:txBody>
      </p:sp>
      <p:sp>
        <p:nvSpPr>
          <p:cNvPr id="17" name="object 17"/>
          <p:cNvSpPr txBox="1"/>
          <p:nvPr/>
        </p:nvSpPr>
        <p:spPr>
          <a:xfrm>
            <a:off x="4106915" y="749802"/>
            <a:ext cx="2364105" cy="540385"/>
          </a:xfrm>
          <a:prstGeom prst="rect">
            <a:avLst/>
          </a:prstGeom>
        </p:spPr>
        <p:txBody>
          <a:bodyPr vert="horz" wrap="square" lIns="0" tIns="53340" rIns="0" bIns="0" rtlCol="0">
            <a:spAutoFit/>
          </a:bodyPr>
          <a:lstStyle/>
          <a:p>
            <a:pPr marL="149225" indent="-137160">
              <a:lnSpc>
                <a:spcPct val="100000"/>
              </a:lnSpc>
              <a:spcBef>
                <a:spcPts val="420"/>
              </a:spcBef>
              <a:buAutoNum type="arabicPlain" startAt="6"/>
              <a:tabLst>
                <a:tab pos="149860" algn="l"/>
              </a:tabLst>
            </a:pP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tries</a:t>
            </a:r>
            <a:r>
              <a:rPr sz="850" spc="20" dirty="0">
                <a:solidFill>
                  <a:srgbClr val="333333"/>
                </a:solidFill>
                <a:latin typeface="Lucida Console"/>
                <a:cs typeface="Lucida Console"/>
              </a:rPr>
              <a:t> to</a:t>
            </a:r>
            <a:r>
              <a:rPr sz="850" spc="25" dirty="0">
                <a:solidFill>
                  <a:srgbClr val="333333"/>
                </a:solidFill>
                <a:latin typeface="Lucida Console"/>
                <a:cs typeface="Lucida Console"/>
              </a:rPr>
              <a:t> find</a:t>
            </a:r>
            <a:r>
              <a:rPr sz="850" spc="2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mailboxes</a:t>
            </a:r>
            <a:endParaRPr sz="850">
              <a:latin typeface="Lucida Console"/>
              <a:cs typeface="Lucida Console"/>
            </a:endParaRPr>
          </a:p>
          <a:p>
            <a:pPr marL="149225" indent="-137160">
              <a:lnSpc>
                <a:spcPct val="100000"/>
              </a:lnSpc>
              <a:spcBef>
                <a:spcPts val="330"/>
              </a:spcBef>
              <a:buAutoNum type="arabicPlain" startAt="6"/>
              <a:tabLst>
                <a:tab pos="149860" algn="l"/>
              </a:tabLst>
            </a:pP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doesn't</a:t>
            </a:r>
            <a:r>
              <a:rPr sz="850" spc="25" dirty="0">
                <a:solidFill>
                  <a:srgbClr val="333333"/>
                </a:solidFill>
                <a:latin typeface="Lucida Console"/>
                <a:cs typeface="Lucida Console"/>
              </a:rPr>
              <a:t> yet have any</a:t>
            </a:r>
            <a:r>
              <a:rPr sz="850" spc="20" dirty="0">
                <a:solidFill>
                  <a:srgbClr val="333333"/>
                </a:solidFill>
                <a:latin typeface="Lucida Console"/>
                <a:cs typeface="Lucida Console"/>
              </a:rPr>
              <a:t> </a:t>
            </a:r>
            <a:r>
              <a:rPr sz="850" spc="25" dirty="0">
                <a:solidFill>
                  <a:srgbClr val="333333"/>
                </a:solidFill>
                <a:latin typeface="Lucida Console"/>
                <a:cs typeface="Lucida Console"/>
              </a:rPr>
              <a:t>mail, </a:t>
            </a:r>
            <a:r>
              <a:rPr sz="850" spc="20" dirty="0">
                <a:solidFill>
                  <a:srgbClr val="333333"/>
                </a:solidFill>
                <a:latin typeface="Lucida Console"/>
                <a:cs typeface="Lucida Console"/>
              </a:rPr>
              <a:t>so</a:t>
            </a:r>
            <a:endParaRPr sz="850">
              <a:latin typeface="Lucida Console"/>
              <a:cs typeface="Lucida Console"/>
            </a:endParaRPr>
          </a:p>
          <a:p>
            <a:pPr marL="218440" indent="-137160">
              <a:lnSpc>
                <a:spcPct val="100000"/>
              </a:lnSpc>
              <a:spcBef>
                <a:spcPts val="330"/>
              </a:spcBef>
              <a:buAutoNum type="arabicPlain" startAt="6"/>
              <a:tabLst>
                <a:tab pos="219075" algn="l"/>
                <a:tab pos="1114425"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location.	</a:t>
            </a:r>
            <a:r>
              <a:rPr sz="850" spc="15" dirty="0">
                <a:solidFill>
                  <a:srgbClr val="333333"/>
                </a:solidFill>
                <a:latin typeface="Lucida Console"/>
                <a:cs typeface="Lucida Console"/>
              </a:rPr>
              <a:t>9</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10 </a:t>
            </a:r>
            <a:r>
              <a:rPr sz="850" spc="15" dirty="0">
                <a:solidFill>
                  <a:srgbClr val="333333"/>
                </a:solidFill>
                <a:latin typeface="Lucida Console"/>
                <a:cs typeface="Lucida Console"/>
              </a:rPr>
              <a:t>#</a:t>
            </a:r>
            <a:r>
              <a:rPr sz="850" spc="20" dirty="0">
                <a:solidFill>
                  <a:srgbClr val="333333"/>
                </a:solidFill>
                <a:latin typeface="Lucida Console"/>
                <a:cs typeface="Lucida Console"/>
              </a:rPr>
              <a:t> If</a:t>
            </a:r>
            <a:r>
              <a:rPr sz="850" spc="25" dirty="0">
                <a:solidFill>
                  <a:srgbClr val="333333"/>
                </a:solidFill>
                <a:latin typeface="Lucida Console"/>
                <a:cs typeface="Lucida Console"/>
              </a:rPr>
              <a:t> you're</a:t>
            </a:r>
            <a:endParaRPr sz="850">
              <a:latin typeface="Lucida Console"/>
              <a:cs typeface="Lucida Console"/>
            </a:endParaRPr>
          </a:p>
        </p:txBody>
      </p:sp>
      <p:sp>
        <p:nvSpPr>
          <p:cNvPr id="18" name="object 18"/>
          <p:cNvSpPr txBox="1"/>
          <p:nvPr/>
        </p:nvSpPr>
        <p:spPr>
          <a:xfrm>
            <a:off x="1070306" y="1264356"/>
            <a:ext cx="5389245" cy="1397635"/>
          </a:xfrm>
          <a:prstGeom prst="rect">
            <a:avLst/>
          </a:prstGeom>
        </p:spPr>
        <p:txBody>
          <a:bodyPr vert="horz" wrap="square" lIns="0" tIns="11430" rIns="0" bIns="0" rtlCol="0">
            <a:spAutoFit/>
          </a:bodyPr>
          <a:lstStyle/>
          <a:p>
            <a:pPr marL="12700" marR="5080">
              <a:lnSpc>
                <a:spcPct val="132400"/>
              </a:lnSpc>
              <a:spcBef>
                <a:spcPts val="90"/>
              </a:spcBef>
              <a:tabLst>
                <a:tab pos="2764790" algn="l"/>
                <a:tab pos="3253104" algn="l"/>
                <a:tab pos="3595370" algn="l"/>
                <a:tab pos="4206875" algn="l"/>
              </a:tabLst>
            </a:pPr>
            <a:r>
              <a:rPr sz="850" spc="25" dirty="0">
                <a:solidFill>
                  <a:srgbClr val="333333"/>
                </a:solidFill>
                <a:latin typeface="Lucida Console"/>
                <a:cs typeface="Lucida Console"/>
              </a:rPr>
              <a:t>using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mbox,</a:t>
            </a:r>
            <a:r>
              <a:rPr sz="850" spc="35" dirty="0">
                <a:solidFill>
                  <a:srgbClr val="333333"/>
                </a:solidFill>
                <a:latin typeface="Lucida Console"/>
                <a:cs typeface="Lucida Console"/>
              </a:rPr>
              <a:t> </a:t>
            </a:r>
            <a:r>
              <a:rPr sz="850" spc="25" dirty="0">
                <a:solidFill>
                  <a:srgbClr val="333333"/>
                </a:solidFill>
                <a:latin typeface="Lucida Console"/>
                <a:cs typeface="Lucida Console"/>
              </a:rPr>
              <a:t>giving</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25" dirty="0">
                <a:solidFill>
                  <a:srgbClr val="333333"/>
                </a:solidFill>
                <a:latin typeface="Lucida Console"/>
                <a:cs typeface="Lucida Console"/>
              </a:rPr>
              <a:t>path</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INBOX</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5" dirty="0">
                <a:solidFill>
                  <a:srgbClr val="333333"/>
                </a:solidFill>
                <a:latin typeface="Lucida Console"/>
                <a:cs typeface="Lucida Console"/>
              </a:rPr>
              <a:t> </a:t>
            </a:r>
            <a:r>
              <a:rPr sz="850" spc="25" dirty="0">
                <a:solidFill>
                  <a:srgbClr val="333333"/>
                </a:solidFill>
                <a:latin typeface="Lucida Console"/>
                <a:cs typeface="Lucida Console"/>
              </a:rPr>
              <a:t>(eg.</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/var/mail/%u)</a:t>
            </a:r>
            <a:r>
              <a:rPr sz="850" spc="35" dirty="0">
                <a:solidFill>
                  <a:srgbClr val="333333"/>
                </a:solidFill>
                <a:latin typeface="Lucida Console"/>
                <a:cs typeface="Lucida Console"/>
              </a:rPr>
              <a:t> </a:t>
            </a:r>
            <a:r>
              <a:rPr sz="850" spc="20" dirty="0">
                <a:solidFill>
                  <a:srgbClr val="333333"/>
                </a:solidFill>
                <a:latin typeface="Lucida Console"/>
                <a:cs typeface="Lucida Console"/>
              </a:rPr>
              <a:t>11</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isn't </a:t>
            </a:r>
            <a:r>
              <a:rPr sz="850" spc="30" dirty="0">
                <a:solidFill>
                  <a:srgbClr val="333333"/>
                </a:solidFill>
                <a:latin typeface="Lucida Console"/>
                <a:cs typeface="Lucida Console"/>
              </a:rPr>
              <a:t> enough. </a:t>
            </a:r>
            <a:r>
              <a:rPr sz="850" spc="25" dirty="0">
                <a:solidFill>
                  <a:srgbClr val="333333"/>
                </a:solidFill>
                <a:latin typeface="Lucida Console"/>
                <a:cs typeface="Lucida Console"/>
              </a:rPr>
              <a:t>You'll</a:t>
            </a:r>
            <a:r>
              <a:rPr sz="850" spc="35" dirty="0">
                <a:solidFill>
                  <a:srgbClr val="333333"/>
                </a:solidFill>
                <a:latin typeface="Lucida Console"/>
                <a:cs typeface="Lucida Console"/>
              </a:rPr>
              <a:t> </a:t>
            </a:r>
            <a:r>
              <a:rPr sz="850" spc="25" dirty="0">
                <a:solidFill>
                  <a:srgbClr val="333333"/>
                </a:solidFill>
                <a:latin typeface="Lucida Console"/>
                <a:cs typeface="Lucida Console"/>
              </a:rPr>
              <a:t>also</a:t>
            </a:r>
            <a:r>
              <a:rPr sz="850" spc="30" dirty="0">
                <a:solidFill>
                  <a:srgbClr val="333333"/>
                </a:solidFill>
                <a:latin typeface="Lucida Console"/>
                <a:cs typeface="Lucida Console"/>
              </a:rPr>
              <a:t> </a:t>
            </a:r>
            <a:r>
              <a:rPr sz="850" spc="25" dirty="0">
                <a:solidFill>
                  <a:srgbClr val="333333"/>
                </a:solidFill>
                <a:latin typeface="Lucida Console"/>
                <a:cs typeface="Lucida Console"/>
              </a:rPr>
              <a:t>need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tell</a:t>
            </a:r>
            <a:r>
              <a:rPr sz="850" spc="30" dirty="0">
                <a:solidFill>
                  <a:srgbClr val="333333"/>
                </a:solidFill>
                <a:latin typeface="Lucida Console"/>
                <a:cs typeface="Lucida Console"/>
              </a:rPr>
              <a:t> Dovecot</a:t>
            </a:r>
            <a:r>
              <a:rPr sz="850" spc="35" dirty="0">
                <a:solidFill>
                  <a:srgbClr val="333333"/>
                </a:solidFill>
                <a:latin typeface="Lucida Console"/>
                <a:cs typeface="Lucida Console"/>
              </a:rPr>
              <a:t> </a:t>
            </a:r>
            <a:r>
              <a:rPr sz="850" spc="25" dirty="0">
                <a:solidFill>
                  <a:srgbClr val="333333"/>
                </a:solidFill>
                <a:latin typeface="Lucida Console"/>
                <a:cs typeface="Lucida Console"/>
              </a:rPr>
              <a:t>where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other</a:t>
            </a:r>
            <a:r>
              <a:rPr sz="850" spc="35" dirty="0">
                <a:solidFill>
                  <a:srgbClr val="333333"/>
                </a:solidFill>
                <a:latin typeface="Lucida Console"/>
                <a:cs typeface="Lucida Console"/>
              </a:rPr>
              <a:t> </a:t>
            </a:r>
            <a:r>
              <a:rPr sz="850" spc="30" dirty="0">
                <a:solidFill>
                  <a:srgbClr val="333333"/>
                </a:solidFill>
                <a:latin typeface="Lucida Console"/>
                <a:cs typeface="Lucida Console"/>
              </a:rPr>
              <a:t>mailboxes</a:t>
            </a:r>
            <a:r>
              <a:rPr sz="850" spc="35" dirty="0">
                <a:solidFill>
                  <a:srgbClr val="333333"/>
                </a:solidFill>
                <a:latin typeface="Lucida Console"/>
                <a:cs typeface="Lucida Console"/>
              </a:rPr>
              <a:t>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a:t>
            </a:r>
            <a:r>
              <a:rPr sz="850" spc="20" dirty="0">
                <a:solidFill>
                  <a:srgbClr val="333333"/>
                </a:solidFill>
                <a:latin typeface="Lucida Console"/>
                <a:cs typeface="Lucida Console"/>
              </a:rPr>
              <a:t>12</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kept.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called</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5" dirty="0">
                <a:solidFill>
                  <a:srgbClr val="333333"/>
                </a:solidFill>
                <a:latin typeface="Lucida Console"/>
                <a:cs typeface="Lucida Console"/>
              </a:rPr>
              <a:t>mail</a:t>
            </a:r>
            <a:r>
              <a:rPr sz="850" spc="35" dirty="0">
                <a:solidFill>
                  <a:srgbClr val="333333"/>
                </a:solidFill>
                <a:latin typeface="Lucida Console"/>
                <a:cs typeface="Lucida Console"/>
              </a:rPr>
              <a:t> </a:t>
            </a:r>
            <a:r>
              <a:rPr sz="850" spc="30" dirty="0">
                <a:solidFill>
                  <a:srgbClr val="333333"/>
                </a:solidFill>
                <a:latin typeface="Lucida Console"/>
                <a:cs typeface="Lucida Console"/>
              </a:rPr>
              <a:t>directory",</a:t>
            </a:r>
            <a:r>
              <a:rPr sz="850" spc="40" dirty="0">
                <a:solidFill>
                  <a:srgbClr val="333333"/>
                </a:solidFill>
                <a:latin typeface="Lucida Console"/>
                <a:cs typeface="Lucida Console"/>
              </a:rPr>
              <a:t>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20" dirty="0">
                <a:solidFill>
                  <a:srgbClr val="333333"/>
                </a:solidFill>
                <a:latin typeface="Lucida Console"/>
                <a:cs typeface="Lucida Console"/>
              </a:rPr>
              <a:t>it</a:t>
            </a:r>
            <a:r>
              <a:rPr sz="850" spc="35" dirty="0">
                <a:solidFill>
                  <a:srgbClr val="333333"/>
                </a:solidFill>
                <a:latin typeface="Lucida Console"/>
                <a:cs typeface="Lucida Console"/>
              </a:rPr>
              <a:t> </a:t>
            </a:r>
            <a:r>
              <a:rPr sz="850" spc="25" dirty="0">
                <a:solidFill>
                  <a:srgbClr val="333333"/>
                </a:solidFill>
                <a:latin typeface="Lucida Console"/>
                <a:cs typeface="Lucida Console"/>
              </a:rPr>
              <a:t>must</a:t>
            </a:r>
            <a:r>
              <a:rPr sz="850" spc="35" dirty="0">
                <a:solidFill>
                  <a:srgbClr val="333333"/>
                </a:solidFill>
                <a:latin typeface="Lucida Console"/>
                <a:cs typeface="Lucida Console"/>
              </a:rPr>
              <a:t> </a:t>
            </a:r>
            <a:r>
              <a:rPr sz="850" spc="20" dirty="0">
                <a:solidFill>
                  <a:srgbClr val="333333"/>
                </a:solidFill>
                <a:latin typeface="Lucida Console"/>
                <a:cs typeface="Lucida Console"/>
              </a:rPr>
              <a:t>be</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first</a:t>
            </a:r>
            <a:r>
              <a:rPr sz="850" spc="35" dirty="0">
                <a:solidFill>
                  <a:srgbClr val="333333"/>
                </a:solidFill>
                <a:latin typeface="Lucida Console"/>
                <a:cs typeface="Lucida Console"/>
              </a:rPr>
              <a:t> </a:t>
            </a:r>
            <a:r>
              <a:rPr sz="850" spc="20" dirty="0">
                <a:solidFill>
                  <a:srgbClr val="333333"/>
                </a:solidFill>
                <a:latin typeface="Lucida Console"/>
                <a:cs typeface="Lucida Console"/>
              </a:rPr>
              <a:t>13</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path</a:t>
            </a:r>
            <a:r>
              <a:rPr sz="850" spc="30" dirty="0">
                <a:solidFill>
                  <a:srgbClr val="333333"/>
                </a:solidFill>
                <a:latin typeface="Lucida Console"/>
                <a:cs typeface="Lucida Console"/>
              </a:rPr>
              <a:t> </a:t>
            </a:r>
            <a:r>
              <a:rPr sz="850" spc="25" dirty="0">
                <a:solidFill>
                  <a:srgbClr val="333333"/>
                </a:solidFill>
                <a:latin typeface="Lucida Console"/>
                <a:cs typeface="Lucida Console"/>
              </a:rPr>
              <a:t>given</a:t>
            </a:r>
            <a:r>
              <a:rPr sz="850" spc="30" dirty="0">
                <a:solidFill>
                  <a:srgbClr val="333333"/>
                </a:solidFill>
                <a:latin typeface="Lucida Console"/>
                <a:cs typeface="Lucida Console"/>
              </a:rPr>
              <a:t>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mail_location setting. </a:t>
            </a:r>
            <a:r>
              <a:rPr sz="850" spc="20" dirty="0">
                <a:solidFill>
                  <a:srgbClr val="333333"/>
                </a:solidFill>
                <a:latin typeface="Lucida Console"/>
                <a:cs typeface="Lucida Console"/>
              </a:rPr>
              <a:t>14</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15</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There</a:t>
            </a:r>
            <a:r>
              <a:rPr sz="850" spc="30" dirty="0">
                <a:solidFill>
                  <a:srgbClr val="333333"/>
                </a:solidFill>
                <a:latin typeface="Lucida Console"/>
                <a:cs typeface="Lucida Console"/>
              </a:rPr>
              <a:t>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a:t>
            </a:r>
            <a:r>
              <a:rPr sz="850" spc="25" dirty="0">
                <a:solidFill>
                  <a:srgbClr val="333333"/>
                </a:solidFill>
                <a:latin typeface="Lucida Console"/>
                <a:cs typeface="Lucida Console"/>
              </a:rPr>
              <a:t>few</a:t>
            </a:r>
            <a:r>
              <a:rPr sz="850" spc="35" dirty="0">
                <a:solidFill>
                  <a:srgbClr val="333333"/>
                </a:solidFill>
                <a:latin typeface="Lucida Console"/>
                <a:cs typeface="Lucida Console"/>
              </a:rPr>
              <a:t> </a:t>
            </a:r>
            <a:r>
              <a:rPr sz="850" spc="30" dirty="0">
                <a:solidFill>
                  <a:srgbClr val="333333"/>
                </a:solidFill>
                <a:latin typeface="Lucida Console"/>
                <a:cs typeface="Lucida Console"/>
              </a:rPr>
              <a:t>special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variables</a:t>
            </a:r>
            <a:r>
              <a:rPr sz="850" spc="35" dirty="0">
                <a:solidFill>
                  <a:srgbClr val="333333"/>
                </a:solidFill>
                <a:latin typeface="Lucida Console"/>
                <a:cs typeface="Lucida Console"/>
              </a:rPr>
              <a:t> </a:t>
            </a:r>
            <a:r>
              <a:rPr sz="850" spc="25" dirty="0">
                <a:solidFill>
                  <a:srgbClr val="333333"/>
                </a:solidFill>
                <a:latin typeface="Lucida Console"/>
                <a:cs typeface="Lucida Console"/>
              </a:rPr>
              <a:t>you</a:t>
            </a:r>
            <a:r>
              <a:rPr sz="850" spc="4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a:t>
            </a:r>
            <a:r>
              <a:rPr sz="850" spc="40" dirty="0">
                <a:solidFill>
                  <a:srgbClr val="333333"/>
                </a:solidFill>
                <a:latin typeface="Lucida Console"/>
                <a:cs typeface="Lucida Console"/>
              </a:rPr>
              <a:t> </a:t>
            </a:r>
            <a:r>
              <a:rPr sz="850" spc="25" dirty="0">
                <a:solidFill>
                  <a:srgbClr val="333333"/>
                </a:solidFill>
                <a:latin typeface="Lucida Console"/>
                <a:cs typeface="Lucida Console"/>
              </a:rPr>
              <a:t>eg.:</a:t>
            </a:r>
            <a:r>
              <a:rPr sz="850" spc="35" dirty="0">
                <a:solidFill>
                  <a:srgbClr val="333333"/>
                </a:solidFill>
                <a:latin typeface="Lucida Console"/>
                <a:cs typeface="Lucida Console"/>
              </a:rPr>
              <a:t> </a:t>
            </a:r>
            <a:r>
              <a:rPr sz="850" spc="20" dirty="0">
                <a:solidFill>
                  <a:srgbClr val="333333"/>
                </a:solidFill>
                <a:latin typeface="Lucida Console"/>
                <a:cs typeface="Lucida Console"/>
              </a:rPr>
              <a:t>16</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17</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%u</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username</a:t>
            </a:r>
            <a:r>
              <a:rPr sz="850" spc="35" dirty="0">
                <a:solidFill>
                  <a:srgbClr val="333333"/>
                </a:solidFill>
                <a:latin typeface="Lucida Console"/>
                <a:cs typeface="Lucida Console"/>
              </a:rPr>
              <a:t> </a:t>
            </a:r>
            <a:r>
              <a:rPr sz="850" spc="20" dirty="0">
                <a:solidFill>
                  <a:srgbClr val="333333"/>
                </a:solidFill>
                <a:latin typeface="Lucida Console"/>
                <a:cs typeface="Lucida Console"/>
              </a:rPr>
              <a:t>18</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%n </a:t>
            </a:r>
            <a:r>
              <a:rPr sz="850" spc="15" dirty="0">
                <a:solidFill>
                  <a:srgbClr val="333333"/>
                </a:solidFill>
                <a:latin typeface="Lucida Console"/>
                <a:cs typeface="Lucida Console"/>
              </a:rPr>
              <a:t>- </a:t>
            </a:r>
            <a:r>
              <a:rPr sz="850" spc="25" dirty="0">
                <a:solidFill>
                  <a:srgbClr val="333333"/>
                </a:solidFill>
                <a:latin typeface="Lucida Console"/>
                <a:cs typeface="Lucida Console"/>
              </a:rPr>
              <a:t>user part </a:t>
            </a:r>
            <a:r>
              <a:rPr sz="850" spc="20" dirty="0">
                <a:solidFill>
                  <a:srgbClr val="333333"/>
                </a:solidFill>
                <a:latin typeface="Lucida Console"/>
                <a:cs typeface="Lucida Console"/>
              </a:rPr>
              <a:t>in </a:t>
            </a:r>
            <a:r>
              <a:rPr sz="850" spc="-495" dirty="0">
                <a:solidFill>
                  <a:srgbClr val="333333"/>
                </a:solidFill>
                <a:latin typeface="Lucida Console"/>
                <a:cs typeface="Lucida Console"/>
              </a:rPr>
              <a:t> </a:t>
            </a:r>
            <a:r>
              <a:rPr sz="850" spc="30" dirty="0">
                <a:solidFill>
                  <a:srgbClr val="333333"/>
                </a:solidFill>
                <a:latin typeface="Lucida Console"/>
                <a:cs typeface="Lucida Console"/>
              </a:rPr>
              <a:t>user@domain,</a:t>
            </a:r>
            <a:r>
              <a:rPr sz="850" spc="40" dirty="0">
                <a:solidFill>
                  <a:srgbClr val="333333"/>
                </a:solidFill>
                <a:latin typeface="Lucida Console"/>
                <a:cs typeface="Lucida Console"/>
              </a:rPr>
              <a:t> </a:t>
            </a:r>
            <a:r>
              <a:rPr sz="850" spc="25" dirty="0">
                <a:solidFill>
                  <a:srgbClr val="333333"/>
                </a:solidFill>
                <a:latin typeface="Lucida Console"/>
                <a:cs typeface="Lucida Console"/>
              </a:rPr>
              <a:t>same</a:t>
            </a:r>
            <a:r>
              <a:rPr sz="850" spc="40" dirty="0">
                <a:solidFill>
                  <a:srgbClr val="333333"/>
                </a:solidFill>
                <a:latin typeface="Lucida Console"/>
                <a:cs typeface="Lucida Console"/>
              </a:rPr>
              <a:t> </a:t>
            </a:r>
            <a:r>
              <a:rPr sz="850" spc="20" dirty="0">
                <a:solidFill>
                  <a:srgbClr val="333333"/>
                </a:solidFill>
                <a:latin typeface="Lucida Console"/>
                <a:cs typeface="Lucida Console"/>
              </a:rPr>
              <a:t>as</a:t>
            </a:r>
            <a:r>
              <a:rPr sz="850" spc="40" dirty="0">
                <a:solidFill>
                  <a:srgbClr val="333333"/>
                </a:solidFill>
                <a:latin typeface="Lucida Console"/>
                <a:cs typeface="Lucida Console"/>
              </a:rPr>
              <a:t> </a:t>
            </a:r>
            <a:r>
              <a:rPr sz="850" spc="20" dirty="0">
                <a:solidFill>
                  <a:srgbClr val="333333"/>
                </a:solidFill>
                <a:latin typeface="Lucida Console"/>
                <a:cs typeface="Lucida Console"/>
              </a:rPr>
              <a:t>%u</a:t>
            </a:r>
            <a:r>
              <a:rPr sz="850" spc="40" dirty="0">
                <a:solidFill>
                  <a:srgbClr val="333333"/>
                </a:solidFill>
                <a:latin typeface="Lucida Console"/>
                <a:cs typeface="Lucida Console"/>
              </a:rPr>
              <a:t> </a:t>
            </a:r>
            <a:r>
              <a:rPr sz="850" spc="20" dirty="0">
                <a:solidFill>
                  <a:srgbClr val="333333"/>
                </a:solidFill>
                <a:latin typeface="Lucida Console"/>
                <a:cs typeface="Lucida Console"/>
              </a:rPr>
              <a:t>if</a:t>
            </a:r>
            <a:r>
              <a:rPr sz="850" spc="40" dirty="0">
                <a:solidFill>
                  <a:srgbClr val="333333"/>
                </a:solidFill>
                <a:latin typeface="Lucida Console"/>
                <a:cs typeface="Lucida Console"/>
              </a:rPr>
              <a:t> </a:t>
            </a:r>
            <a:r>
              <a:rPr sz="850" spc="30" dirty="0">
                <a:solidFill>
                  <a:srgbClr val="333333"/>
                </a:solidFill>
                <a:latin typeface="Lucida Console"/>
                <a:cs typeface="Lucida Console"/>
              </a:rPr>
              <a:t>there's</a:t>
            </a:r>
            <a:r>
              <a:rPr sz="850" spc="40" dirty="0">
                <a:solidFill>
                  <a:srgbClr val="333333"/>
                </a:solidFill>
                <a:latin typeface="Lucida Console"/>
                <a:cs typeface="Lucida Console"/>
              </a:rPr>
              <a:t> </a:t>
            </a:r>
            <a:r>
              <a:rPr sz="850" spc="20" dirty="0">
                <a:solidFill>
                  <a:srgbClr val="333333"/>
                </a:solidFill>
                <a:latin typeface="Lucida Console"/>
                <a:cs typeface="Lucida Console"/>
              </a:rPr>
              <a:t>no</a:t>
            </a:r>
            <a:r>
              <a:rPr sz="850" spc="40" dirty="0">
                <a:solidFill>
                  <a:srgbClr val="333333"/>
                </a:solidFill>
                <a:latin typeface="Lucida Console"/>
                <a:cs typeface="Lucida Console"/>
              </a:rPr>
              <a:t> </a:t>
            </a:r>
            <a:r>
              <a:rPr sz="850" spc="25" dirty="0">
                <a:solidFill>
                  <a:srgbClr val="333333"/>
                </a:solidFill>
                <a:latin typeface="Lucida Console"/>
                <a:cs typeface="Lucida Console"/>
              </a:rPr>
              <a:t>domain</a:t>
            </a:r>
            <a:r>
              <a:rPr sz="850" spc="40" dirty="0">
                <a:solidFill>
                  <a:srgbClr val="333333"/>
                </a:solidFill>
                <a:latin typeface="Lucida Console"/>
                <a:cs typeface="Lucida Console"/>
              </a:rPr>
              <a:t> </a:t>
            </a:r>
            <a:r>
              <a:rPr sz="850" spc="20" dirty="0">
                <a:solidFill>
                  <a:srgbClr val="333333"/>
                </a:solidFill>
                <a:latin typeface="Lucida Console"/>
                <a:cs typeface="Lucida Console"/>
              </a:rPr>
              <a:t>19</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%d</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domain</a:t>
            </a:r>
            <a:r>
              <a:rPr sz="850" spc="30" dirty="0">
                <a:solidFill>
                  <a:srgbClr val="333333"/>
                </a:solidFill>
                <a:latin typeface="Lucida Console"/>
                <a:cs typeface="Lucida Console"/>
              </a:rPr>
              <a:t> </a:t>
            </a:r>
            <a:r>
              <a:rPr sz="850" spc="25" dirty="0">
                <a:solidFill>
                  <a:srgbClr val="333333"/>
                </a:solidFill>
                <a:latin typeface="Lucida Console"/>
                <a:cs typeface="Lucida Console"/>
              </a:rPr>
              <a:t>part </a:t>
            </a:r>
            <a:r>
              <a:rPr sz="850" spc="20" dirty="0">
                <a:solidFill>
                  <a:srgbClr val="333333"/>
                </a:solidFill>
                <a:latin typeface="Lucida Console"/>
                <a:cs typeface="Lucida Console"/>
              </a:rPr>
              <a:t>in </a:t>
            </a:r>
            <a:r>
              <a:rPr sz="850" spc="25" dirty="0">
                <a:solidFill>
                  <a:srgbClr val="333333"/>
                </a:solidFill>
                <a:latin typeface="Lucida Console"/>
                <a:cs typeface="Lucida Console"/>
              </a:rPr>
              <a:t> </a:t>
            </a:r>
            <a:r>
              <a:rPr sz="850" spc="30" dirty="0">
                <a:solidFill>
                  <a:srgbClr val="333333"/>
                </a:solidFill>
                <a:latin typeface="Lucida Console"/>
                <a:cs typeface="Lucida Console"/>
              </a:rPr>
              <a:t>user@domain,</a:t>
            </a:r>
            <a:r>
              <a:rPr sz="850" spc="40" dirty="0">
                <a:solidFill>
                  <a:srgbClr val="333333"/>
                </a:solidFill>
                <a:latin typeface="Lucida Console"/>
                <a:cs typeface="Lucida Console"/>
              </a:rPr>
              <a:t> </a:t>
            </a:r>
            <a:r>
              <a:rPr sz="850" spc="25" dirty="0">
                <a:solidFill>
                  <a:srgbClr val="333333"/>
                </a:solidFill>
                <a:latin typeface="Lucida Console"/>
                <a:cs typeface="Lucida Console"/>
              </a:rPr>
              <a:t>empty</a:t>
            </a:r>
            <a:r>
              <a:rPr sz="850" spc="40" dirty="0">
                <a:solidFill>
                  <a:srgbClr val="333333"/>
                </a:solidFill>
                <a:latin typeface="Lucida Console"/>
                <a:cs typeface="Lucida Console"/>
              </a:rPr>
              <a:t> </a:t>
            </a:r>
            <a:r>
              <a:rPr sz="850" spc="20" dirty="0">
                <a:solidFill>
                  <a:srgbClr val="333333"/>
                </a:solidFill>
                <a:latin typeface="Lucida Console"/>
                <a:cs typeface="Lucida Console"/>
              </a:rPr>
              <a:t>if</a:t>
            </a:r>
            <a:r>
              <a:rPr sz="850" spc="45" dirty="0">
                <a:solidFill>
                  <a:srgbClr val="333333"/>
                </a:solidFill>
                <a:latin typeface="Lucida Console"/>
                <a:cs typeface="Lucida Console"/>
              </a:rPr>
              <a:t> </a:t>
            </a:r>
            <a:r>
              <a:rPr sz="850" spc="30" dirty="0">
                <a:solidFill>
                  <a:srgbClr val="333333"/>
                </a:solidFill>
                <a:latin typeface="Lucida Console"/>
                <a:cs typeface="Lucida Console"/>
              </a:rPr>
              <a:t>there's</a:t>
            </a:r>
            <a:r>
              <a:rPr sz="850" spc="40" dirty="0">
                <a:solidFill>
                  <a:srgbClr val="333333"/>
                </a:solidFill>
                <a:latin typeface="Lucida Console"/>
                <a:cs typeface="Lucida Console"/>
              </a:rPr>
              <a:t> </a:t>
            </a:r>
            <a:r>
              <a:rPr sz="850" spc="20" dirty="0">
                <a:solidFill>
                  <a:srgbClr val="333333"/>
                </a:solidFill>
                <a:latin typeface="Lucida Console"/>
                <a:cs typeface="Lucida Console"/>
              </a:rPr>
              <a:t>no</a:t>
            </a:r>
            <a:r>
              <a:rPr sz="850" spc="40" dirty="0">
                <a:solidFill>
                  <a:srgbClr val="333333"/>
                </a:solidFill>
                <a:latin typeface="Lucida Console"/>
                <a:cs typeface="Lucida Console"/>
              </a:rPr>
              <a:t> </a:t>
            </a:r>
            <a:r>
              <a:rPr sz="850" spc="25" dirty="0">
                <a:solidFill>
                  <a:srgbClr val="333333"/>
                </a:solidFill>
                <a:latin typeface="Lucida Console"/>
                <a:cs typeface="Lucida Console"/>
              </a:rPr>
              <a:t>domain</a:t>
            </a:r>
            <a:r>
              <a:rPr sz="850" spc="45" dirty="0">
                <a:solidFill>
                  <a:srgbClr val="333333"/>
                </a:solidFill>
                <a:latin typeface="Lucida Console"/>
                <a:cs typeface="Lucida Console"/>
              </a:rPr>
              <a:t> </a:t>
            </a:r>
            <a:r>
              <a:rPr sz="850" spc="20" dirty="0">
                <a:solidFill>
                  <a:srgbClr val="333333"/>
                </a:solidFill>
                <a:latin typeface="Lucida Console"/>
                <a:cs typeface="Lucida Console"/>
              </a:rPr>
              <a:t>20</a:t>
            </a:r>
            <a:r>
              <a:rPr sz="850" spc="40"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%h</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home </a:t>
            </a:r>
            <a:r>
              <a:rPr sz="850" spc="30" dirty="0">
                <a:solidFill>
                  <a:srgbClr val="333333"/>
                </a:solidFill>
                <a:latin typeface="Lucida Console"/>
                <a:cs typeface="Lucida Console"/>
              </a:rPr>
              <a:t>directory</a:t>
            </a:r>
            <a:r>
              <a:rPr sz="850" spc="25" dirty="0">
                <a:solidFill>
                  <a:srgbClr val="333333"/>
                </a:solidFill>
                <a:latin typeface="Lucida Console"/>
                <a:cs typeface="Lucida Console"/>
              </a:rPr>
              <a:t> </a:t>
            </a:r>
            <a:r>
              <a:rPr sz="850" spc="20" dirty="0">
                <a:solidFill>
                  <a:srgbClr val="333333"/>
                </a:solidFill>
                <a:latin typeface="Lucida Console"/>
                <a:cs typeface="Lucida Console"/>
              </a:rPr>
              <a:t>21</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22</a:t>
            </a:r>
            <a:r>
              <a:rPr sz="850" spc="2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See</a:t>
            </a:r>
            <a:r>
              <a:rPr sz="850" spc="30" dirty="0">
                <a:solidFill>
                  <a:srgbClr val="333333"/>
                </a:solidFill>
                <a:latin typeface="Lucida Console"/>
                <a:cs typeface="Lucida Console"/>
              </a:rPr>
              <a:t> doc/wiki/Variables.txt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full</a:t>
            </a:r>
            <a:r>
              <a:rPr sz="850" spc="30" dirty="0">
                <a:solidFill>
                  <a:srgbClr val="333333"/>
                </a:solidFill>
                <a:latin typeface="Lucida Console"/>
                <a:cs typeface="Lucida Console"/>
              </a:rPr>
              <a:t> </a:t>
            </a:r>
            <a:r>
              <a:rPr sz="850" spc="25" dirty="0">
                <a:solidFill>
                  <a:srgbClr val="333333"/>
                </a:solidFill>
                <a:latin typeface="Lucida Console"/>
                <a:cs typeface="Lucida Console"/>
              </a:rPr>
              <a:t>list.</a:t>
            </a:r>
            <a:r>
              <a:rPr sz="850" spc="35" dirty="0">
                <a:solidFill>
                  <a:srgbClr val="333333"/>
                </a:solidFill>
                <a:latin typeface="Lucida Console"/>
                <a:cs typeface="Lucida Console"/>
              </a:rPr>
              <a:t> </a:t>
            </a:r>
            <a:r>
              <a:rPr sz="850" spc="25" dirty="0">
                <a:solidFill>
                  <a:srgbClr val="333333"/>
                </a:solidFill>
                <a:latin typeface="Lucida Console"/>
                <a:cs typeface="Lucida Console"/>
              </a:rPr>
              <a:t>Some</a:t>
            </a:r>
            <a:r>
              <a:rPr sz="850" spc="30" dirty="0">
                <a:solidFill>
                  <a:srgbClr val="333333"/>
                </a:solidFill>
                <a:latin typeface="Lucida Console"/>
                <a:cs typeface="Lucida Console"/>
              </a:rPr>
              <a:t> examples: </a:t>
            </a:r>
            <a:r>
              <a:rPr sz="850" spc="20" dirty="0">
                <a:solidFill>
                  <a:srgbClr val="333333"/>
                </a:solidFill>
                <a:latin typeface="Lucida Console"/>
                <a:cs typeface="Lucida Console"/>
              </a:rPr>
              <a:t>23</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24</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9" name="object 19"/>
          <p:cNvSpPr txBox="1"/>
          <p:nvPr/>
        </p:nvSpPr>
        <p:spPr>
          <a:xfrm>
            <a:off x="1070306" y="2636506"/>
            <a:ext cx="251587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mail_location </a:t>
            </a:r>
            <a:r>
              <a:rPr sz="850" spc="15" dirty="0">
                <a:solidFill>
                  <a:srgbClr val="333333"/>
                </a:solidFill>
                <a:latin typeface="Lucida Console"/>
                <a:cs typeface="Lucida Console"/>
              </a:rPr>
              <a:t>= </a:t>
            </a:r>
            <a:r>
              <a:rPr sz="850" spc="30" dirty="0">
                <a:solidFill>
                  <a:srgbClr val="333333"/>
                </a:solidFill>
                <a:latin typeface="Lucida Console"/>
                <a:cs typeface="Lucida Console"/>
              </a:rPr>
              <a:t>maildir:~/Maildir </a:t>
            </a:r>
            <a:r>
              <a:rPr sz="850" spc="20" dirty="0">
                <a:solidFill>
                  <a:srgbClr val="333333"/>
                </a:solidFill>
                <a:latin typeface="Lucida Console"/>
                <a:cs typeface="Lucida Console"/>
              </a:rPr>
              <a:t>25 </a:t>
            </a:r>
            <a:r>
              <a:rPr sz="850" spc="-500" dirty="0">
                <a:solidFill>
                  <a:srgbClr val="333333"/>
                </a:solidFill>
                <a:latin typeface="Lucida Console"/>
                <a:cs typeface="Lucida Console"/>
              </a:rPr>
              <a:t> </a:t>
            </a:r>
            <a:r>
              <a:rPr sz="850" spc="30" dirty="0">
                <a:solidFill>
                  <a:srgbClr val="333333"/>
                </a:solidFill>
                <a:latin typeface="Lucida Console"/>
                <a:cs typeface="Lucida Console"/>
              </a:rPr>
              <a:t>mbox:~/mail:INBOX=/var/mail/%u</a:t>
            </a:r>
            <a:r>
              <a:rPr sz="850" spc="15" dirty="0">
                <a:solidFill>
                  <a:srgbClr val="333333"/>
                </a:solidFill>
                <a:latin typeface="Lucida Console"/>
                <a:cs typeface="Lucida Console"/>
              </a:rPr>
              <a:t> </a:t>
            </a:r>
            <a:r>
              <a:rPr sz="850" spc="20" dirty="0">
                <a:solidFill>
                  <a:srgbClr val="333333"/>
                </a:solidFill>
                <a:latin typeface="Lucida Console"/>
                <a:cs typeface="Lucida Console"/>
              </a:rPr>
              <a:t>26 </a:t>
            </a:r>
            <a:r>
              <a:rPr sz="850" spc="15" dirty="0">
                <a:solidFill>
                  <a:srgbClr val="333333"/>
                </a:solidFill>
                <a:latin typeface="Lucida Console"/>
                <a:cs typeface="Lucida Console"/>
              </a:rPr>
              <a:t>#</a:t>
            </a:r>
            <a:endParaRPr sz="850">
              <a:latin typeface="Lucida Console"/>
              <a:cs typeface="Lucida Console"/>
            </a:endParaRPr>
          </a:p>
        </p:txBody>
      </p:sp>
      <p:sp>
        <p:nvSpPr>
          <p:cNvPr id="20" name="object 20"/>
          <p:cNvSpPr txBox="1"/>
          <p:nvPr/>
        </p:nvSpPr>
        <p:spPr>
          <a:xfrm>
            <a:off x="3696996" y="2636506"/>
            <a:ext cx="1264285" cy="368935"/>
          </a:xfrm>
          <a:prstGeom prst="rect">
            <a:avLst/>
          </a:prstGeom>
        </p:spPr>
        <p:txBody>
          <a:bodyPr vert="horz" wrap="square" lIns="0" tIns="11430" rIns="0" bIns="0" rtlCol="0">
            <a:spAutoFit/>
          </a:bodyPr>
          <a:lstStyle/>
          <a:p>
            <a:pPr marL="12700" marR="5080" indent="201295">
              <a:lnSpc>
                <a:spcPct val="132400"/>
              </a:lnSpc>
              <a:spcBef>
                <a:spcPts val="90"/>
              </a:spcBef>
            </a:pPr>
            <a:r>
              <a:rPr sz="850" spc="30" dirty="0">
                <a:solidFill>
                  <a:srgbClr val="333333"/>
                </a:solidFill>
                <a:latin typeface="Lucida Console"/>
                <a:cs typeface="Lucida Console"/>
              </a:rPr>
              <a:t>mail_location</a:t>
            </a:r>
            <a:r>
              <a:rPr sz="850" spc="-50" dirty="0">
                <a:solidFill>
                  <a:srgbClr val="333333"/>
                </a:solidFill>
                <a:latin typeface="Lucida Console"/>
                <a:cs typeface="Lucida Console"/>
              </a:rPr>
              <a:t> </a:t>
            </a:r>
            <a:r>
              <a:rPr sz="850" spc="15" dirty="0">
                <a:solidFill>
                  <a:srgbClr val="333333"/>
                </a:solidFill>
                <a:latin typeface="Lucida Console"/>
                <a:cs typeface="Lucida Console"/>
              </a:rPr>
              <a: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mail_location</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1" name="object 21"/>
          <p:cNvSpPr txBox="1"/>
          <p:nvPr/>
        </p:nvSpPr>
        <p:spPr>
          <a:xfrm>
            <a:off x="946424" y="2979543"/>
            <a:ext cx="5672455" cy="6670040"/>
          </a:xfrm>
          <a:prstGeom prst="rect">
            <a:avLst/>
          </a:prstGeom>
        </p:spPr>
        <p:txBody>
          <a:bodyPr vert="horz" wrap="square" lIns="0" tIns="11430" rIns="0" bIns="0" rtlCol="0">
            <a:spAutoFit/>
          </a:bodyPr>
          <a:lstStyle/>
          <a:p>
            <a:pPr marL="136525" marR="296545" indent="-635">
              <a:lnSpc>
                <a:spcPct val="132400"/>
              </a:lnSpc>
              <a:spcBef>
                <a:spcPts val="90"/>
              </a:spcBef>
            </a:pPr>
            <a:r>
              <a:rPr sz="850" spc="30" dirty="0">
                <a:solidFill>
                  <a:srgbClr val="333333"/>
                </a:solidFill>
                <a:latin typeface="Lucida Console"/>
                <a:cs typeface="Lucida Console"/>
              </a:rPr>
              <a:t>mbox:/var/mail/%d/%1n/%n:INDEX=/var/indexes/%d/%1n/%n</a:t>
            </a:r>
            <a:r>
              <a:rPr sz="850" spc="40" dirty="0">
                <a:solidFill>
                  <a:srgbClr val="333333"/>
                </a:solidFill>
                <a:latin typeface="Lucida Console"/>
                <a:cs typeface="Lucida Console"/>
              </a:rPr>
              <a:t> </a:t>
            </a:r>
            <a:r>
              <a:rPr sz="850" spc="20" dirty="0">
                <a:solidFill>
                  <a:srgbClr val="333333"/>
                </a:solidFill>
                <a:latin typeface="Lucida Console"/>
                <a:cs typeface="Lucida Console"/>
              </a:rPr>
              <a:t>27</a:t>
            </a:r>
            <a:r>
              <a:rPr sz="850" spc="45" dirty="0">
                <a:solidFill>
                  <a:srgbClr val="333333"/>
                </a:solidFill>
                <a:latin typeface="Lucida Console"/>
                <a:cs typeface="Lucida Console"/>
              </a:rPr>
              <a:t> </a:t>
            </a:r>
            <a:r>
              <a:rPr sz="850" spc="30" dirty="0">
                <a:solidFill>
                  <a:srgbClr val="333333"/>
                </a:solidFill>
                <a:latin typeface="Lucida Console"/>
                <a:cs typeface="Lucida Console"/>
              </a:rPr>
              <a:t>#………………</a:t>
            </a:r>
            <a:r>
              <a:rPr sz="800" spc="90" dirty="0">
                <a:solidFill>
                  <a:srgbClr val="333333"/>
                </a:solidFill>
                <a:latin typeface="宋体"/>
                <a:cs typeface="宋体"/>
              </a:rPr>
              <a:t>省略部分输出</a:t>
            </a:r>
            <a:r>
              <a:rPr sz="800" spc="80" dirty="0">
                <a:solidFill>
                  <a:srgbClr val="333333"/>
                </a:solidFill>
                <a:latin typeface="宋体"/>
                <a:cs typeface="宋体"/>
              </a:rPr>
              <a:t>信 </a:t>
            </a:r>
            <a:r>
              <a:rPr sz="800" spc="90" dirty="0">
                <a:solidFill>
                  <a:srgbClr val="333333"/>
                </a:solidFill>
                <a:latin typeface="宋体"/>
                <a:cs typeface="宋体"/>
              </a:rPr>
              <a:t>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5880">
              <a:lnSpc>
                <a:spcPct val="131600"/>
              </a:lnSpc>
              <a:spcBef>
                <a:spcPts val="5"/>
              </a:spcBef>
            </a:pPr>
            <a:r>
              <a:rPr sz="950" b="1" spc="25" dirty="0">
                <a:solidFill>
                  <a:srgbClr val="333333"/>
                </a:solidFill>
                <a:latin typeface="微软雅黑"/>
                <a:cs typeface="微软雅黑"/>
              </a:rPr>
              <a:t>然后切换到配置</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服务程序时创建的</a:t>
            </a:r>
            <a:r>
              <a:rPr sz="950" b="1" spc="70" dirty="0">
                <a:solidFill>
                  <a:srgbClr val="333333"/>
                </a:solidFill>
                <a:latin typeface="Trebuchet MS"/>
                <a:cs typeface="Trebuchet MS"/>
              </a:rPr>
              <a:t>boss</a:t>
            </a:r>
            <a:r>
              <a:rPr sz="950" b="1" spc="25" dirty="0">
                <a:solidFill>
                  <a:srgbClr val="333333"/>
                </a:solidFill>
                <a:latin typeface="微软雅黑"/>
                <a:cs typeface="微软雅黑"/>
              </a:rPr>
              <a:t>账户，并在家目录中建立用于保存邮件的目录。记得要 重启</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服务并将其添加到开机启动项中。至此，对</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服务程序的配置部署步骤全部结束。</a:t>
            </a:r>
            <a:endParaRPr sz="950">
              <a:latin typeface="微软雅黑"/>
              <a:cs typeface="微软雅黑"/>
            </a:endParaRPr>
          </a:p>
          <a:p>
            <a:pPr>
              <a:lnSpc>
                <a:spcPct val="100000"/>
              </a:lnSpc>
              <a:spcBef>
                <a:spcPts val="45"/>
              </a:spcBef>
            </a:pPr>
            <a:endParaRPr sz="900">
              <a:latin typeface="微软雅黑"/>
              <a:cs typeface="微软雅黑"/>
            </a:endParaRPr>
          </a:p>
          <a:p>
            <a:pPr marL="136525" marR="131445">
              <a:lnSpc>
                <a:spcPct val="132400"/>
              </a:lnSpc>
              <a:tabLst>
                <a:tab pos="4563110"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su</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liuchuan[liuchuan@linuxprobe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30" dirty="0">
                <a:solidFill>
                  <a:srgbClr val="333333"/>
                </a:solidFill>
                <a:latin typeface="Lucida Console"/>
                <a:cs typeface="Lucida Console"/>
              </a:rPr>
              <a:t> </a:t>
            </a:r>
            <a:r>
              <a:rPr sz="850" spc="20" dirty="0">
                <a:solidFill>
                  <a:srgbClr val="333333"/>
                </a:solidFill>
                <a:latin typeface="Lucida Console"/>
                <a:cs typeface="Lucida Console"/>
              </a:rPr>
              <a:t>-p </a:t>
            </a:r>
            <a:r>
              <a:rPr sz="850" spc="25" dirty="0">
                <a:solidFill>
                  <a:srgbClr val="333333"/>
                </a:solidFill>
                <a:latin typeface="Lucida Console"/>
                <a:cs typeface="Lucida Console"/>
              </a:rPr>
              <a:t> </a:t>
            </a:r>
            <a:r>
              <a:rPr sz="850" spc="30" dirty="0">
                <a:solidFill>
                  <a:srgbClr val="333333"/>
                </a:solidFill>
                <a:latin typeface="Lucida Console"/>
                <a:cs typeface="Lucida Console"/>
              </a:rPr>
              <a:t>mail/.imap/INBOX[liuchuan@linuxprobe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exitlogout[root@linuxprobe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 systemct</a:t>
            </a:r>
            <a:r>
              <a:rPr sz="850" spc="15" dirty="0">
                <a:solidFill>
                  <a:srgbClr val="333333"/>
                </a:solidFill>
                <a:latin typeface="Lucida Console"/>
                <a:cs typeface="Lucida Console"/>
              </a:rPr>
              <a:t>l</a:t>
            </a:r>
            <a:r>
              <a:rPr sz="850" spc="30" dirty="0">
                <a:solidFill>
                  <a:srgbClr val="333333"/>
                </a:solidFill>
                <a:latin typeface="Lucida Console"/>
                <a:cs typeface="Lucida Console"/>
              </a:rPr>
              <a:t> restar</a:t>
            </a:r>
            <a:r>
              <a:rPr sz="850" spc="15" dirty="0">
                <a:solidFill>
                  <a:srgbClr val="333333"/>
                </a:solidFill>
                <a:latin typeface="Lucida Console"/>
                <a:cs typeface="Lucida Console"/>
              </a:rPr>
              <a:t>t</a:t>
            </a:r>
            <a:r>
              <a:rPr sz="850" spc="30" dirty="0">
                <a:solidFill>
                  <a:srgbClr val="333333"/>
                </a:solidFill>
                <a:latin typeface="Lucida Console"/>
                <a:cs typeface="Lucida Console"/>
              </a:rPr>
              <a:t> dovecot[root@linuxprob</a:t>
            </a:r>
            <a:r>
              <a:rPr sz="850" spc="15" dirty="0">
                <a:solidFill>
                  <a:srgbClr val="333333"/>
                </a:solidFill>
                <a:latin typeface="Lucida Console"/>
                <a:cs typeface="Lucida Console"/>
              </a:rPr>
              <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systemct</a:t>
            </a:r>
            <a:r>
              <a:rPr sz="850" spc="15" dirty="0">
                <a:solidFill>
                  <a:srgbClr val="333333"/>
                </a:solidFill>
                <a:latin typeface="Lucida Console"/>
                <a:cs typeface="Lucida Console"/>
              </a:rPr>
              <a:t>l</a:t>
            </a:r>
            <a:r>
              <a:rPr sz="850" spc="30" dirty="0">
                <a:solidFill>
                  <a:srgbClr val="333333"/>
                </a:solidFill>
                <a:latin typeface="Lucida Console"/>
                <a:cs typeface="Lucida Console"/>
              </a:rPr>
              <a:t> enabl</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dovecotCreate</a:t>
            </a:r>
            <a:r>
              <a:rPr sz="850" spc="15" dirty="0">
                <a:solidFill>
                  <a:srgbClr val="333333"/>
                </a:solidFill>
                <a:latin typeface="Lucida Console"/>
                <a:cs typeface="Lucida Console"/>
              </a:rPr>
              <a:t>d  </a:t>
            </a:r>
            <a:r>
              <a:rPr sz="850" spc="30" dirty="0">
                <a:solidFill>
                  <a:srgbClr val="333333"/>
                </a:solidFill>
                <a:latin typeface="Lucida Console"/>
                <a:cs typeface="Lucida Console"/>
              </a:rPr>
              <a:t>symlink /etc/systemd/system/multi-user.target.wants/dovecot.service </a:t>
            </a:r>
            <a:r>
              <a:rPr sz="700" spc="-175" dirty="0">
                <a:solidFill>
                  <a:srgbClr val="333333"/>
                </a:solidFill>
                <a:latin typeface="Arial"/>
                <a:cs typeface="Arial"/>
              </a:rPr>
              <a:t>→</a:t>
            </a:r>
            <a:endParaRPr sz="700">
              <a:latin typeface="Arial"/>
              <a:cs typeface="Arial"/>
            </a:endParaRPr>
          </a:p>
          <a:p>
            <a:pPr marL="136525">
              <a:lnSpc>
                <a:spcPct val="100000"/>
              </a:lnSpc>
              <a:spcBef>
                <a:spcPts val="330"/>
              </a:spcBef>
            </a:pPr>
            <a:r>
              <a:rPr sz="850" spc="30" dirty="0">
                <a:solidFill>
                  <a:srgbClr val="333333"/>
                </a:solidFill>
                <a:latin typeface="Lucida Console"/>
                <a:cs typeface="Lucida Console"/>
              </a:rPr>
              <a:t>/usr/lib/systemd/system/dovecot.service.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985">
              <a:lnSpc>
                <a:spcPct val="131600"/>
              </a:lnSpc>
              <a:spcBef>
                <a:spcPts val="5"/>
              </a:spcBef>
            </a:pPr>
            <a:r>
              <a:rPr sz="950" b="1" spc="25" dirty="0">
                <a:solidFill>
                  <a:srgbClr val="333333"/>
                </a:solidFill>
                <a:latin typeface="微软雅黑"/>
                <a:cs typeface="微软雅黑"/>
              </a:rPr>
              <a:t>老读者肯定觉得少了点什么吧</a:t>
            </a:r>
            <a:r>
              <a:rPr sz="950" b="1" dirty="0">
                <a:solidFill>
                  <a:srgbClr val="333333"/>
                </a:solidFill>
                <a:latin typeface="Trebuchet MS"/>
                <a:cs typeface="Trebuchet MS"/>
              </a:rPr>
              <a:t>~</a:t>
            </a:r>
            <a:r>
              <a:rPr sz="950" b="1" spc="20" dirty="0">
                <a:solidFill>
                  <a:srgbClr val="333333"/>
                </a:solidFill>
                <a:latin typeface="微软雅黑"/>
                <a:cs typeface="微软雅黑"/>
              </a:rPr>
              <a:t>对喽，还要记得把上面所提到的邮件协议在防火墙中的策略予以放行，这 </a:t>
            </a:r>
            <a:r>
              <a:rPr sz="950" b="1" spc="25" dirty="0">
                <a:solidFill>
                  <a:srgbClr val="333333"/>
                </a:solidFill>
                <a:latin typeface="微软雅黑"/>
                <a:cs typeface="微软雅黑"/>
              </a:rPr>
              <a:t>样客户端就能正常访问了：</a:t>
            </a:r>
            <a:endParaRPr sz="950">
              <a:latin typeface="微软雅黑"/>
              <a:cs typeface="微软雅黑"/>
            </a:endParaRPr>
          </a:p>
          <a:p>
            <a:pPr>
              <a:lnSpc>
                <a:spcPct val="100000"/>
              </a:lnSpc>
              <a:spcBef>
                <a:spcPts val="45"/>
              </a:spcBef>
            </a:pPr>
            <a:endParaRPr sz="900">
              <a:latin typeface="微软雅黑"/>
              <a:cs typeface="微软雅黑"/>
            </a:endParaRPr>
          </a:p>
          <a:p>
            <a:pPr marL="136525" marR="124460" algn="just">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--permanent --zone=public </a:t>
            </a:r>
            <a:r>
              <a:rPr sz="850" spc="25" dirty="0">
                <a:solidFill>
                  <a:srgbClr val="333333"/>
                </a:solidFill>
                <a:latin typeface="Lucida Console"/>
                <a:cs typeface="Lucida Console"/>
              </a:rPr>
              <a:t>--add- </a:t>
            </a:r>
            <a:r>
              <a:rPr sz="850" spc="30" dirty="0">
                <a:solidFill>
                  <a:srgbClr val="333333"/>
                </a:solidFill>
                <a:latin typeface="Lucida Console"/>
                <a:cs typeface="Lucida Console"/>
              </a:rPr>
              <a:t> service=imapsuccess[root@linuxprobe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firewall-cmd --permanent --zone=public</a:t>
            </a:r>
            <a:endParaRPr sz="850">
              <a:latin typeface="Lucida Console"/>
              <a:cs typeface="Lucida Console"/>
            </a:endParaRPr>
          </a:p>
          <a:p>
            <a:pPr marL="136525" marR="471805" algn="just">
              <a:lnSpc>
                <a:spcPct val="132400"/>
              </a:lnSpc>
            </a:pPr>
            <a:r>
              <a:rPr sz="850" spc="30" dirty="0">
                <a:solidFill>
                  <a:srgbClr val="333333"/>
                </a:solidFill>
                <a:latin typeface="Lucida Console"/>
                <a:cs typeface="Lucida Console"/>
              </a:rPr>
              <a:t>--add-service=pop3success[root@linuxprobe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--permanent </a:t>
            </a:r>
            <a:r>
              <a:rPr sz="850" spc="20"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zone=public --add-service=smtpsuccess[root@linuxprobe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a:t>
            </a:r>
            <a:r>
              <a:rPr sz="850" spc="20"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reloadsuccess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5"/>
              </a:spcBef>
            </a:pPr>
            <a:r>
              <a:rPr sz="950" b="1" dirty="0">
                <a:solidFill>
                  <a:srgbClr val="777777"/>
                </a:solidFill>
                <a:latin typeface="Trebuchet MS"/>
                <a:cs typeface="Trebuchet MS"/>
              </a:rPr>
              <a:t>~</a:t>
            </a:r>
            <a:endParaRPr sz="950">
              <a:latin typeface="Trebuchet MS"/>
              <a:cs typeface="Trebuchet MS"/>
            </a:endParaRPr>
          </a:p>
          <a:p>
            <a:pPr>
              <a:lnSpc>
                <a:spcPct val="100000"/>
              </a:lnSpc>
              <a:spcBef>
                <a:spcPts val="20"/>
              </a:spcBef>
            </a:pPr>
            <a:endParaRPr sz="1000">
              <a:latin typeface="Trebuchet MS"/>
              <a:cs typeface="Trebuchet MS"/>
            </a:endParaRPr>
          </a:p>
          <a:p>
            <a:pPr marL="193675">
              <a:lnSpc>
                <a:spcPct val="100000"/>
              </a:lnSpc>
              <a:spcBef>
                <a:spcPts val="5"/>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193675" marR="229870">
              <a:lnSpc>
                <a:spcPct val="131600"/>
              </a:lnSpc>
              <a:spcBef>
                <a:spcPts val="750"/>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777777"/>
                </a:solidFill>
                <a:latin typeface="Trebuchet MS"/>
                <a:cs typeface="Trebuchet MS"/>
              </a:rPr>
              <a:t>15.2.3</a:t>
            </a:r>
            <a:r>
              <a:rPr sz="950" b="1" spc="-35" dirty="0">
                <a:solidFill>
                  <a:srgbClr val="777777"/>
                </a:solidFill>
                <a:latin typeface="Trebuchet MS"/>
                <a:cs typeface="Trebuchet MS"/>
              </a:rPr>
              <a:t> </a:t>
            </a:r>
            <a:r>
              <a:rPr sz="950" b="1" spc="25" dirty="0">
                <a:solidFill>
                  <a:srgbClr val="777777"/>
                </a:solidFill>
                <a:latin typeface="微软雅黑"/>
                <a:cs typeface="微软雅黑"/>
              </a:rPr>
              <a:t>客户使用电子邮件系统</a:t>
            </a:r>
            <a:endParaRPr sz="950">
              <a:latin typeface="微软雅黑"/>
              <a:cs typeface="微软雅黑"/>
            </a:endParaRPr>
          </a:p>
          <a:p>
            <a:pPr marL="12700" marR="5080">
              <a:lnSpc>
                <a:spcPct val="131600"/>
              </a:lnSpc>
              <a:spcBef>
                <a:spcPts val="900"/>
              </a:spcBef>
            </a:pPr>
            <a:r>
              <a:rPr sz="950" b="1" spc="25" dirty="0">
                <a:solidFill>
                  <a:srgbClr val="333333"/>
                </a:solidFill>
                <a:latin typeface="微软雅黑"/>
                <a:cs typeface="微软雅黑"/>
              </a:rPr>
              <a:t>如何得知电子邮件系统已经能够正常收发邮件了呢？可以使用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操作系统中自带的</a:t>
            </a:r>
            <a:r>
              <a:rPr sz="950" b="1" spc="65" dirty="0">
                <a:solidFill>
                  <a:srgbClr val="333333"/>
                </a:solidFill>
                <a:latin typeface="Trebuchet MS"/>
                <a:cs typeface="Trebuchet MS"/>
              </a:rPr>
              <a:t>Outlook</a:t>
            </a:r>
            <a:r>
              <a:rPr sz="950" b="1" spc="15" dirty="0">
                <a:solidFill>
                  <a:srgbClr val="333333"/>
                </a:solidFill>
                <a:latin typeface="微软雅黑"/>
                <a:cs typeface="微软雅黑"/>
              </a:rPr>
              <a:t>软件 </a:t>
            </a:r>
            <a:r>
              <a:rPr sz="950" b="1" spc="25" dirty="0">
                <a:solidFill>
                  <a:srgbClr val="333333"/>
                </a:solidFill>
                <a:latin typeface="微软雅黑"/>
                <a:cs typeface="微软雅黑"/>
              </a:rPr>
              <a:t>来进行测试（也可以使用其他电子邮件客户端来测试，比如</a:t>
            </a:r>
            <a:r>
              <a:rPr sz="950" b="1" spc="45" dirty="0">
                <a:solidFill>
                  <a:srgbClr val="333333"/>
                </a:solidFill>
                <a:latin typeface="Trebuchet MS"/>
                <a:cs typeface="Trebuchet MS"/>
              </a:rPr>
              <a:t>Foxmail</a:t>
            </a:r>
            <a:r>
              <a:rPr sz="950" b="1" spc="45" dirty="0">
                <a:solidFill>
                  <a:srgbClr val="333333"/>
                </a:solidFill>
                <a:latin typeface="微软雅黑"/>
                <a:cs typeface="微软雅黑"/>
              </a:rPr>
              <a:t>）</a:t>
            </a:r>
            <a:r>
              <a:rPr sz="950" b="1" spc="25" dirty="0">
                <a:solidFill>
                  <a:srgbClr val="333333"/>
                </a:solidFill>
                <a:latin typeface="微软雅黑"/>
                <a:cs typeface="微软雅黑"/>
              </a:rPr>
              <a:t>。请按照表</a:t>
            </a:r>
            <a:r>
              <a:rPr sz="950" b="1" spc="-10" dirty="0">
                <a:solidFill>
                  <a:srgbClr val="333333"/>
                </a:solidFill>
                <a:latin typeface="Trebuchet MS"/>
                <a:cs typeface="Trebuchet MS"/>
              </a:rPr>
              <a:t>15-2</a:t>
            </a:r>
            <a:r>
              <a:rPr sz="950" b="1" spc="25" dirty="0">
                <a:solidFill>
                  <a:srgbClr val="333333"/>
                </a:solidFill>
                <a:latin typeface="微软雅黑"/>
                <a:cs typeface="微软雅黑"/>
              </a:rPr>
              <a:t>来设置电子邮件 系统及</a:t>
            </a:r>
            <a:r>
              <a:rPr sz="950" b="1" spc="105" dirty="0">
                <a:solidFill>
                  <a:srgbClr val="333333"/>
                </a:solidFill>
                <a:latin typeface="Trebuchet MS"/>
                <a:cs typeface="Trebuchet MS"/>
              </a:rPr>
              <a:t>DNS</a:t>
            </a:r>
            <a:r>
              <a:rPr sz="950" b="1" spc="25" dirty="0">
                <a:solidFill>
                  <a:srgbClr val="333333"/>
                </a:solidFill>
                <a:latin typeface="微软雅黑"/>
                <a:cs typeface="微软雅黑"/>
              </a:rPr>
              <a:t>服务器和客户端主机的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地址，以便能正常解析邮件域名。设置后的结果如图</a:t>
            </a:r>
            <a:r>
              <a:rPr sz="950" b="1" spc="-10" dirty="0">
                <a:solidFill>
                  <a:srgbClr val="333333"/>
                </a:solidFill>
                <a:latin typeface="Trebuchet MS"/>
                <a:cs typeface="Trebuchet MS"/>
              </a:rPr>
              <a:t>15-5</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96774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15-2	</a:t>
            </a:r>
            <a:r>
              <a:rPr sz="950" b="1" spc="25" dirty="0">
                <a:solidFill>
                  <a:srgbClr val="333333"/>
                </a:solidFill>
                <a:latin typeface="微软雅黑"/>
                <a:cs typeface="微软雅黑"/>
              </a:rPr>
              <a:t>服务器与客户端的操作系统与</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p:txBody>
      </p:sp>
      <p:sp>
        <p:nvSpPr>
          <p:cNvPr id="22" name="object 2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253"/>
          <a:ext cx="5692775" cy="942975"/>
        </p:xfrm>
        <a:graphic>
          <a:graphicData uri="http://schemas.openxmlformats.org/drawingml/2006/table">
            <a:tbl>
              <a:tblPr firstRow="1" bandRow="1">
                <a:tableStyleId>{2D5ABB26-0587-4C30-8999-92F81FD0307C}</a:tableStyleId>
              </a:tblPr>
              <a:tblGrid>
                <a:gridCol w="2611120">
                  <a:extLst>
                    <a:ext uri="{9D8B030D-6E8A-4147-A177-3AD203B41FA5}">
                      <a16:colId xmlns:a16="http://schemas.microsoft.com/office/drawing/2014/main" val="20000"/>
                    </a:ext>
                  </a:extLst>
                </a:gridCol>
                <a:gridCol w="1429384">
                  <a:extLst>
                    <a:ext uri="{9D8B030D-6E8A-4147-A177-3AD203B41FA5}">
                      <a16:colId xmlns:a16="http://schemas.microsoft.com/office/drawing/2014/main" val="20001"/>
                    </a:ext>
                  </a:extLst>
                </a:gridCol>
                <a:gridCol w="1637665">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微软雅黑"/>
                          <a:cs typeface="微软雅黑"/>
                        </a:rPr>
                        <a:t>电子邮件系统及</a:t>
                      </a:r>
                      <a:r>
                        <a:rPr sz="950" dirty="0">
                          <a:solidFill>
                            <a:srgbClr val="333333"/>
                          </a:solidFill>
                          <a:latin typeface="Trebuchet MS"/>
                          <a:cs typeface="Trebuchet MS"/>
                        </a:rPr>
                        <a:t>DNS</a:t>
                      </a:r>
                      <a:r>
                        <a:rPr sz="950" dirty="0">
                          <a:solidFill>
                            <a:srgbClr val="333333"/>
                          </a:solidFill>
                          <a:latin typeface="微软雅黑"/>
                          <a:cs typeface="微软雅黑"/>
                        </a:rPr>
                        <a:t>服务器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25"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微软雅黑"/>
                          <a:cs typeface="微软雅黑"/>
                        </a:rPr>
                        <a:t>客户端主机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60" dirty="0">
                          <a:solidFill>
                            <a:srgbClr val="333333"/>
                          </a:solidFill>
                          <a:latin typeface="Trebuchet MS"/>
                          <a:cs typeface="Trebuchet MS"/>
                        </a:rPr>
                        <a:t>Windows</a:t>
                      </a:r>
                      <a:r>
                        <a:rPr sz="950" spc="-75" dirty="0">
                          <a:solidFill>
                            <a:srgbClr val="333333"/>
                          </a:solidFill>
                          <a:latin typeface="Trebuchet MS"/>
                          <a:cs typeface="Trebuchet MS"/>
                        </a:rPr>
                        <a:t> </a:t>
                      </a:r>
                      <a:r>
                        <a:rPr sz="950" spc="55" dirty="0">
                          <a:solidFill>
                            <a:srgbClr val="333333"/>
                          </a:solidFill>
                          <a:latin typeface="Trebuchet MS"/>
                          <a:cs typeface="Trebuchet MS"/>
                        </a:rPr>
                        <a:t>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25" dirty="0">
                          <a:solidFill>
                            <a:srgbClr val="333333"/>
                          </a:solidFill>
                          <a:latin typeface="Trebuchet MS"/>
                          <a:cs typeface="Trebuchet MS"/>
                        </a:rPr>
                        <a:t>192.168.10.30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pic>
        <p:nvPicPr>
          <p:cNvPr id="3" name="object 3"/>
          <p:cNvPicPr/>
          <p:nvPr/>
        </p:nvPicPr>
        <p:blipFill>
          <a:blip r:embed="rId2" cstate="print"/>
          <a:stretch>
            <a:fillRect/>
          </a:stretch>
        </p:blipFill>
        <p:spPr>
          <a:xfrm>
            <a:off x="959124" y="1759648"/>
            <a:ext cx="4431184" cy="5536597"/>
          </a:xfrm>
          <a:prstGeom prst="rect">
            <a:avLst/>
          </a:prstGeom>
        </p:spPr>
      </p:pic>
      <p:sp>
        <p:nvSpPr>
          <p:cNvPr id="4" name="object 4"/>
          <p:cNvSpPr txBox="1"/>
          <p:nvPr/>
        </p:nvSpPr>
        <p:spPr>
          <a:xfrm>
            <a:off x="946424" y="7397877"/>
            <a:ext cx="5673725" cy="1231900"/>
          </a:xfrm>
          <a:prstGeom prst="rect">
            <a:avLst/>
          </a:prstGeom>
        </p:spPr>
        <p:txBody>
          <a:bodyPr vert="horz" wrap="square" lIns="0" tIns="15875" rIns="0" bIns="0" rtlCol="0">
            <a:spAutoFit/>
          </a:bodyPr>
          <a:lstStyle/>
          <a:p>
            <a:pPr marL="12700" algn="just">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15-5</a:t>
            </a:r>
            <a:r>
              <a:rPr sz="950" b="1" spc="-65" dirty="0">
                <a:solidFill>
                  <a:srgbClr val="333333"/>
                </a:solidFill>
                <a:latin typeface="Trebuchet MS"/>
                <a:cs typeface="Trebuchet MS"/>
              </a:rPr>
              <a:t> </a:t>
            </a:r>
            <a:r>
              <a:rPr sz="950" b="1" spc="25" dirty="0">
                <a:solidFill>
                  <a:srgbClr val="333333"/>
                </a:solidFill>
                <a:latin typeface="微软雅黑"/>
                <a:cs typeface="微软雅黑"/>
              </a:rPr>
              <a:t>配置</a:t>
            </a:r>
            <a:r>
              <a:rPr sz="950" b="1" spc="70" dirty="0">
                <a:solidFill>
                  <a:srgbClr val="333333"/>
                </a:solidFill>
                <a:latin typeface="Trebuchet MS"/>
                <a:cs typeface="Trebuchet MS"/>
              </a:rPr>
              <a:t>Windows</a:t>
            </a:r>
            <a:r>
              <a:rPr sz="950" b="1" spc="-60" dirty="0">
                <a:solidFill>
                  <a:srgbClr val="333333"/>
                </a:solidFill>
                <a:latin typeface="Trebuchet MS"/>
                <a:cs typeface="Trebuchet MS"/>
              </a:rPr>
              <a:t> </a:t>
            </a:r>
            <a:r>
              <a:rPr sz="950" b="1" dirty="0">
                <a:solidFill>
                  <a:srgbClr val="333333"/>
                </a:solidFill>
                <a:latin typeface="Trebuchet MS"/>
                <a:cs typeface="Trebuchet MS"/>
              </a:rPr>
              <a:t>10</a:t>
            </a:r>
            <a:r>
              <a:rPr sz="950" b="1" spc="25" dirty="0">
                <a:solidFill>
                  <a:srgbClr val="333333"/>
                </a:solidFill>
                <a:latin typeface="微软雅黑"/>
                <a:cs typeface="微软雅黑"/>
              </a:rPr>
              <a:t>系统的网络参数</a:t>
            </a:r>
            <a:endParaRPr sz="950">
              <a:latin typeface="微软雅黑"/>
              <a:cs typeface="微软雅黑"/>
            </a:endParaRPr>
          </a:p>
          <a:p>
            <a:pPr marL="12700" marR="5080" algn="just">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a:t>
            </a:r>
            <a:r>
              <a:rPr sz="950" b="1" spc="70" dirty="0">
                <a:solidFill>
                  <a:srgbClr val="333333"/>
                </a:solidFill>
                <a:latin typeface="Trebuchet MS"/>
                <a:cs typeface="Trebuchet MS"/>
              </a:rPr>
              <a:t>Windows</a:t>
            </a:r>
            <a:r>
              <a:rPr sz="950" b="1" spc="-60" dirty="0">
                <a:solidFill>
                  <a:srgbClr val="333333"/>
                </a:solidFill>
                <a:latin typeface="Trebuchet MS"/>
                <a:cs typeface="Trebuchet MS"/>
              </a:rPr>
              <a:t> </a:t>
            </a:r>
            <a:r>
              <a:rPr sz="950" b="1" dirty="0">
                <a:solidFill>
                  <a:srgbClr val="333333"/>
                </a:solidFill>
                <a:latin typeface="Trebuchet MS"/>
                <a:cs typeface="Trebuchet MS"/>
              </a:rPr>
              <a:t>10</a:t>
            </a:r>
            <a:r>
              <a:rPr sz="950" b="1" spc="25" dirty="0">
                <a:solidFill>
                  <a:srgbClr val="333333"/>
                </a:solidFill>
                <a:latin typeface="微软雅黑"/>
                <a:cs typeface="微软雅黑"/>
              </a:rPr>
              <a:t>系统中运行</a:t>
            </a:r>
            <a:r>
              <a:rPr sz="950" b="1" spc="65" dirty="0">
                <a:solidFill>
                  <a:srgbClr val="333333"/>
                </a:solidFill>
                <a:latin typeface="Trebuchet MS"/>
                <a:cs typeface="Trebuchet MS"/>
              </a:rPr>
              <a:t>Outlook</a:t>
            </a:r>
            <a:r>
              <a:rPr sz="950" b="1" spc="25" dirty="0">
                <a:solidFill>
                  <a:srgbClr val="333333"/>
                </a:solidFill>
                <a:latin typeface="微软雅黑"/>
                <a:cs typeface="微软雅黑"/>
              </a:rPr>
              <a:t>软件程序。由于各位读者使用的</a:t>
            </a:r>
            <a:r>
              <a:rPr sz="950" b="1" spc="70" dirty="0">
                <a:solidFill>
                  <a:srgbClr val="333333"/>
                </a:solidFill>
                <a:latin typeface="Trebuchet MS"/>
                <a:cs typeface="Trebuchet MS"/>
              </a:rPr>
              <a:t>Windows</a:t>
            </a:r>
            <a:r>
              <a:rPr sz="950" b="1" spc="-60" dirty="0">
                <a:solidFill>
                  <a:srgbClr val="333333"/>
                </a:solidFill>
                <a:latin typeface="Trebuchet MS"/>
                <a:cs typeface="Trebuchet MS"/>
              </a:rPr>
              <a:t> </a:t>
            </a:r>
            <a:r>
              <a:rPr sz="950" b="1" dirty="0">
                <a:solidFill>
                  <a:srgbClr val="333333"/>
                </a:solidFill>
                <a:latin typeface="Trebuchet MS"/>
                <a:cs typeface="Trebuchet MS"/>
              </a:rPr>
              <a:t>10</a:t>
            </a:r>
            <a:r>
              <a:rPr sz="950" b="1" spc="25" dirty="0">
                <a:solidFill>
                  <a:srgbClr val="333333"/>
                </a:solidFill>
                <a:latin typeface="微软雅黑"/>
                <a:cs typeface="微软雅黑"/>
              </a:rPr>
              <a:t>系统版本不一 定相同，因此本书决定采用</a:t>
            </a:r>
            <a:r>
              <a:rPr sz="950" b="1" spc="65" dirty="0">
                <a:solidFill>
                  <a:srgbClr val="333333"/>
                </a:solidFill>
                <a:latin typeface="Trebuchet MS"/>
                <a:cs typeface="Trebuchet MS"/>
              </a:rPr>
              <a:t>Outlook</a:t>
            </a:r>
            <a:r>
              <a:rPr sz="950" b="1" spc="-35" dirty="0">
                <a:solidFill>
                  <a:srgbClr val="333333"/>
                </a:solidFill>
                <a:latin typeface="Trebuchet MS"/>
                <a:cs typeface="Trebuchet MS"/>
              </a:rPr>
              <a:t> </a:t>
            </a:r>
            <a:r>
              <a:rPr sz="950" b="1" dirty="0">
                <a:solidFill>
                  <a:srgbClr val="333333"/>
                </a:solidFill>
                <a:latin typeface="Trebuchet MS"/>
                <a:cs typeface="Trebuchet MS"/>
              </a:rPr>
              <a:t>2010</a:t>
            </a:r>
            <a:r>
              <a:rPr sz="950" b="1" spc="20" dirty="0">
                <a:solidFill>
                  <a:srgbClr val="333333"/>
                </a:solidFill>
                <a:latin typeface="微软雅黑"/>
                <a:cs typeface="微软雅黑"/>
              </a:rPr>
              <a:t>版本为对象进行实验。如果您想要与这里的实验环境尽量保持 </a:t>
            </a:r>
            <a:r>
              <a:rPr sz="950" b="1" spc="25" dirty="0">
                <a:solidFill>
                  <a:srgbClr val="333333"/>
                </a:solidFill>
                <a:latin typeface="微软雅黑"/>
                <a:cs typeface="微软雅黑"/>
              </a:rPr>
              <a:t>一致，可在本书配套站点的软件资源库页面</a:t>
            </a:r>
            <a:r>
              <a:rPr sz="950" b="1" spc="40" dirty="0">
                <a:solidFill>
                  <a:srgbClr val="333333"/>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3"/>
              </a:rPr>
              <a:t>htt</a:t>
            </a:r>
            <a:r>
              <a:rPr sz="950" b="1" spc="40" dirty="0">
                <a:solidFill>
                  <a:srgbClr val="4183C4"/>
                </a:solidFill>
                <a:latin typeface="Trebuchet MS"/>
                <a:cs typeface="Trebuchet MS"/>
                <a:hlinkClick r:id="rId3"/>
              </a:rPr>
              <a:t>p</a:t>
            </a:r>
            <a:r>
              <a:rPr sz="950" b="1" u="sng" spc="40" dirty="0">
                <a:solidFill>
                  <a:srgbClr val="4183C4"/>
                </a:solidFill>
                <a:uFill>
                  <a:solidFill>
                    <a:srgbClr val="4183C4"/>
                  </a:solidFill>
                </a:uFill>
                <a:latin typeface="Trebuchet MS"/>
                <a:cs typeface="Trebuchet MS"/>
                <a:hlinkClick r:id="rId3"/>
              </a:rPr>
              <a:t>s://www.linuxprobe.com/tools</a:t>
            </a:r>
            <a:r>
              <a:rPr sz="950" b="1" spc="40" dirty="0">
                <a:solidFill>
                  <a:srgbClr val="333333"/>
                </a:solidFill>
                <a:latin typeface="微软雅黑"/>
                <a:cs typeface="微软雅黑"/>
              </a:rPr>
              <a:t>）</a:t>
            </a:r>
            <a:r>
              <a:rPr sz="950" b="1" spc="25" dirty="0">
                <a:solidFill>
                  <a:srgbClr val="333333"/>
                </a:solidFill>
                <a:latin typeface="微软雅黑"/>
                <a:cs typeface="微软雅黑"/>
              </a:rPr>
              <a:t>下载并安装。在 初次运行该软件时会出现一个</a:t>
            </a:r>
            <a:r>
              <a:rPr sz="950" b="1" spc="40" dirty="0">
                <a:solidFill>
                  <a:srgbClr val="333333"/>
                </a:solidFill>
                <a:latin typeface="Trebuchet MS"/>
                <a:cs typeface="Trebuchet MS"/>
              </a:rPr>
              <a:t>“Microsoft</a:t>
            </a:r>
            <a:r>
              <a:rPr sz="950" b="1" spc="-40" dirty="0">
                <a:solidFill>
                  <a:srgbClr val="333333"/>
                </a:solidFill>
                <a:latin typeface="Trebuchet MS"/>
                <a:cs typeface="Trebuchet MS"/>
              </a:rPr>
              <a:t> </a:t>
            </a:r>
            <a:r>
              <a:rPr sz="950" b="1" spc="65" dirty="0">
                <a:solidFill>
                  <a:srgbClr val="333333"/>
                </a:solidFill>
                <a:latin typeface="Trebuchet MS"/>
                <a:cs typeface="Trebuchet MS"/>
              </a:rPr>
              <a:t>Outlook</a:t>
            </a:r>
            <a:r>
              <a:rPr sz="950" b="1" spc="-40" dirty="0">
                <a:solidFill>
                  <a:srgbClr val="333333"/>
                </a:solidFill>
                <a:latin typeface="Trebuchet MS"/>
                <a:cs typeface="Trebuchet MS"/>
              </a:rPr>
              <a:t> </a:t>
            </a:r>
            <a:r>
              <a:rPr sz="950" b="1" dirty="0">
                <a:solidFill>
                  <a:srgbClr val="333333"/>
                </a:solidFill>
                <a:latin typeface="Trebuchet MS"/>
                <a:cs typeface="Trebuchet MS"/>
              </a:rPr>
              <a:t>2010</a:t>
            </a:r>
            <a:r>
              <a:rPr sz="950" b="1" spc="-35" dirty="0">
                <a:solidFill>
                  <a:srgbClr val="333333"/>
                </a:solidFill>
                <a:latin typeface="Trebuchet MS"/>
                <a:cs typeface="Trebuchet MS"/>
              </a:rPr>
              <a:t> </a:t>
            </a:r>
            <a:r>
              <a:rPr sz="950" b="1" spc="25" dirty="0">
                <a:solidFill>
                  <a:srgbClr val="333333"/>
                </a:solidFill>
                <a:latin typeface="微软雅黑"/>
                <a:cs typeface="微软雅黑"/>
              </a:rPr>
              <a:t>启动</a:t>
            </a:r>
            <a:r>
              <a:rPr sz="950" b="1" spc="-125" dirty="0">
                <a:solidFill>
                  <a:srgbClr val="333333"/>
                </a:solidFill>
                <a:latin typeface="Trebuchet MS"/>
                <a:cs typeface="Trebuchet MS"/>
              </a:rPr>
              <a:t>”</a:t>
            </a:r>
            <a:r>
              <a:rPr sz="950" b="1" spc="25" dirty="0">
                <a:solidFill>
                  <a:srgbClr val="333333"/>
                </a:solidFill>
                <a:latin typeface="微软雅黑"/>
                <a:cs typeface="微软雅黑"/>
              </a:rPr>
              <a:t>页面，引导大家完成该软件的配置过</a:t>
            </a:r>
            <a:endParaRPr sz="950">
              <a:latin typeface="微软雅黑"/>
              <a:cs typeface="微软雅黑"/>
            </a:endParaRPr>
          </a:p>
          <a:p>
            <a:pPr marL="12700">
              <a:lnSpc>
                <a:spcPct val="100000"/>
              </a:lnSpc>
              <a:spcBef>
                <a:spcPts val="360"/>
              </a:spcBef>
            </a:pPr>
            <a:r>
              <a:rPr sz="950" b="1" spc="25" dirty="0">
                <a:solidFill>
                  <a:srgbClr val="333333"/>
                </a:solidFill>
                <a:latin typeface="微软雅黑"/>
                <a:cs typeface="微软雅黑"/>
              </a:rPr>
              <a:t>程，如图</a:t>
            </a:r>
            <a:r>
              <a:rPr sz="950" b="1" spc="-10" dirty="0">
                <a:solidFill>
                  <a:srgbClr val="333333"/>
                </a:solidFill>
                <a:latin typeface="Trebuchet MS"/>
                <a:cs typeface="Trebuchet MS"/>
              </a:rPr>
              <a:t>15-6</a:t>
            </a:r>
            <a:r>
              <a:rPr sz="950" b="1" spc="25" dirty="0">
                <a:solidFill>
                  <a:srgbClr val="333333"/>
                </a:solidFill>
                <a:latin typeface="微软雅黑"/>
                <a:cs typeface="微软雅黑"/>
              </a:rPr>
              <a:t>所示。</a:t>
            </a:r>
            <a:endParaRPr sz="950">
              <a:latin typeface="微软雅黑"/>
              <a:cs typeface="微软雅黑"/>
            </a:endParaRPr>
          </a:p>
        </p:txBody>
      </p:sp>
      <p:sp>
        <p:nvSpPr>
          <p:cNvPr id="5" name="object 5"/>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252</a:t>
            </a:fld>
            <a:endParaRPr sz="800">
              <a:latin typeface="小哥哥网恋吗"/>
              <a:cs typeface="小哥哥网恋吗"/>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1" cy="3935591"/>
          </a:xfrm>
          <a:prstGeom prst="rect">
            <a:avLst/>
          </a:prstGeom>
        </p:spPr>
      </p:pic>
      <p:sp>
        <p:nvSpPr>
          <p:cNvPr id="3" name="object 3"/>
          <p:cNvSpPr txBox="1"/>
          <p:nvPr/>
        </p:nvSpPr>
        <p:spPr>
          <a:xfrm>
            <a:off x="946424" y="4405482"/>
            <a:ext cx="5633720" cy="6604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15-6</a:t>
            </a:r>
            <a:r>
              <a:rPr sz="950" b="1" spc="-60" dirty="0">
                <a:solidFill>
                  <a:srgbClr val="333333"/>
                </a:solidFill>
                <a:latin typeface="Trebuchet MS"/>
                <a:cs typeface="Trebuchet MS"/>
              </a:rPr>
              <a:t> </a:t>
            </a:r>
            <a:r>
              <a:rPr sz="950" b="1" spc="65" dirty="0">
                <a:solidFill>
                  <a:srgbClr val="333333"/>
                </a:solidFill>
                <a:latin typeface="Trebuchet MS"/>
                <a:cs typeface="Trebuchet MS"/>
              </a:rPr>
              <a:t>Outlook</a:t>
            </a:r>
            <a:r>
              <a:rPr sz="950" b="1" spc="-60" dirty="0">
                <a:solidFill>
                  <a:srgbClr val="333333"/>
                </a:solidFill>
                <a:latin typeface="Trebuchet MS"/>
                <a:cs typeface="Trebuchet MS"/>
              </a:rPr>
              <a:t> </a:t>
            </a:r>
            <a:r>
              <a:rPr sz="950" b="1" dirty="0">
                <a:solidFill>
                  <a:srgbClr val="333333"/>
                </a:solidFill>
                <a:latin typeface="Trebuchet MS"/>
                <a:cs typeface="Trebuchet MS"/>
              </a:rPr>
              <a:t>2010</a:t>
            </a:r>
            <a:r>
              <a:rPr sz="950" b="1" spc="25" dirty="0">
                <a:solidFill>
                  <a:srgbClr val="333333"/>
                </a:solidFill>
                <a:latin typeface="微软雅黑"/>
                <a:cs typeface="微软雅黑"/>
              </a:rPr>
              <a:t>启动向导</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：配置电子邮件账户。在图</a:t>
            </a:r>
            <a:r>
              <a:rPr sz="950" b="1" spc="-10" dirty="0">
                <a:solidFill>
                  <a:srgbClr val="333333"/>
                </a:solidFill>
                <a:latin typeface="Trebuchet MS"/>
                <a:cs typeface="Trebuchet MS"/>
              </a:rPr>
              <a:t>15-7</a:t>
            </a:r>
            <a:r>
              <a:rPr sz="950" b="1" spc="25" dirty="0">
                <a:solidFill>
                  <a:srgbClr val="333333"/>
                </a:solidFill>
                <a:latin typeface="微软雅黑"/>
                <a:cs typeface="微软雅黑"/>
              </a:rPr>
              <a:t>所示的</a:t>
            </a:r>
            <a:r>
              <a:rPr sz="950" b="1" spc="-125" dirty="0">
                <a:solidFill>
                  <a:srgbClr val="333333"/>
                </a:solidFill>
                <a:latin typeface="Trebuchet MS"/>
                <a:cs typeface="Trebuchet MS"/>
              </a:rPr>
              <a:t>“</a:t>
            </a:r>
            <a:r>
              <a:rPr sz="950" b="1" spc="25" dirty="0">
                <a:solidFill>
                  <a:srgbClr val="333333"/>
                </a:solidFill>
                <a:latin typeface="微软雅黑"/>
                <a:cs typeface="微软雅黑"/>
              </a:rPr>
              <a:t>账户设置</a:t>
            </a:r>
            <a:r>
              <a:rPr sz="950" b="1" spc="-125" dirty="0">
                <a:solidFill>
                  <a:srgbClr val="333333"/>
                </a:solidFill>
                <a:latin typeface="Trebuchet MS"/>
                <a:cs typeface="Trebuchet MS"/>
              </a:rPr>
              <a:t>”</a:t>
            </a:r>
            <a:r>
              <a:rPr sz="950" b="1" spc="25" dirty="0">
                <a:solidFill>
                  <a:srgbClr val="333333"/>
                </a:solidFill>
                <a:latin typeface="微软雅黑"/>
                <a:cs typeface="微软雅黑"/>
              </a:rPr>
              <a:t>页面中单击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是</a:t>
            </a:r>
            <a:r>
              <a:rPr sz="950" b="1" spc="-125" dirty="0">
                <a:solidFill>
                  <a:srgbClr val="333333"/>
                </a:solidFill>
                <a:latin typeface="Trebuchet MS"/>
                <a:cs typeface="Trebuchet MS"/>
              </a:rPr>
              <a:t>”</a:t>
            </a:r>
            <a:r>
              <a:rPr sz="950" b="1" spc="25" dirty="0">
                <a:solidFill>
                  <a:srgbClr val="333333"/>
                </a:solidFill>
                <a:latin typeface="微软雅黑"/>
                <a:cs typeface="微软雅黑"/>
              </a:rPr>
              <a:t>单选按钮，然后单击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下一步</a:t>
            </a:r>
            <a:r>
              <a:rPr sz="950" b="1" spc="-125" dirty="0">
                <a:solidFill>
                  <a:srgbClr val="333333"/>
                </a:solidFill>
                <a:latin typeface="Trebuchet MS"/>
                <a:cs typeface="Trebuchet MS"/>
              </a:rPr>
              <a:t>”</a:t>
            </a:r>
            <a:r>
              <a:rPr sz="950" b="1" spc="15" dirty="0">
                <a:solidFill>
                  <a:srgbClr val="333333"/>
                </a:solidFill>
                <a:latin typeface="微软雅黑"/>
                <a:cs typeface="微软雅黑"/>
              </a:rPr>
              <a:t>按 </a:t>
            </a:r>
            <a:r>
              <a:rPr sz="950" b="1" spc="25" dirty="0">
                <a:solidFill>
                  <a:srgbClr val="333333"/>
                </a:solidFill>
                <a:latin typeface="微软雅黑"/>
                <a:cs typeface="微软雅黑"/>
              </a:rPr>
              <a:t>钮。</a:t>
            </a:r>
            <a:endParaRPr sz="950">
              <a:latin typeface="微软雅黑"/>
              <a:cs typeface="微软雅黑"/>
            </a:endParaRPr>
          </a:p>
        </p:txBody>
      </p:sp>
      <p:pic>
        <p:nvPicPr>
          <p:cNvPr id="4" name="object 4"/>
          <p:cNvPicPr/>
          <p:nvPr/>
        </p:nvPicPr>
        <p:blipFill>
          <a:blip r:embed="rId3" cstate="print"/>
          <a:stretch>
            <a:fillRect/>
          </a:stretch>
        </p:blipFill>
        <p:spPr>
          <a:xfrm>
            <a:off x="959124" y="5170932"/>
            <a:ext cx="5650951" cy="3621182"/>
          </a:xfrm>
          <a:prstGeom prst="rect">
            <a:avLst/>
          </a:prstGeom>
        </p:spPr>
      </p:pic>
      <p:sp>
        <p:nvSpPr>
          <p:cNvPr id="5" name="object 5"/>
          <p:cNvSpPr txBox="1"/>
          <p:nvPr/>
        </p:nvSpPr>
        <p:spPr>
          <a:xfrm>
            <a:off x="946424" y="8903372"/>
            <a:ext cx="5572760" cy="841375"/>
          </a:xfrm>
          <a:prstGeom prst="rect">
            <a:avLst/>
          </a:prstGeom>
        </p:spPr>
        <p:txBody>
          <a:bodyPr vert="horz" wrap="square" lIns="0" tIns="15875" rIns="0" bIns="0" rtlCol="0">
            <a:spAutoFit/>
          </a:bodyPr>
          <a:lstStyle/>
          <a:p>
            <a:pPr marL="12700" algn="just">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15-7</a:t>
            </a:r>
            <a:r>
              <a:rPr sz="950" b="1" spc="-35" dirty="0">
                <a:solidFill>
                  <a:srgbClr val="333333"/>
                </a:solidFill>
                <a:latin typeface="Trebuchet MS"/>
                <a:cs typeface="Trebuchet MS"/>
              </a:rPr>
              <a:t> </a:t>
            </a:r>
            <a:r>
              <a:rPr sz="950" b="1" spc="25" dirty="0">
                <a:solidFill>
                  <a:srgbClr val="333333"/>
                </a:solidFill>
                <a:latin typeface="微软雅黑"/>
                <a:cs typeface="微软雅黑"/>
              </a:rPr>
              <a:t>配置电子邮件账户</a:t>
            </a:r>
            <a:endParaRPr sz="950">
              <a:latin typeface="微软雅黑"/>
              <a:cs typeface="微软雅黑"/>
            </a:endParaRPr>
          </a:p>
          <a:p>
            <a:pPr marL="12700" marR="5080" algn="just">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：填写电子邮件账户信息，在图</a:t>
            </a:r>
            <a:r>
              <a:rPr sz="950" b="1" spc="-10" dirty="0">
                <a:solidFill>
                  <a:srgbClr val="333333"/>
                </a:solidFill>
                <a:latin typeface="Trebuchet MS"/>
                <a:cs typeface="Trebuchet MS"/>
              </a:rPr>
              <a:t>15-8</a:t>
            </a:r>
            <a:r>
              <a:rPr sz="950" b="1" spc="25" dirty="0">
                <a:solidFill>
                  <a:srgbClr val="333333"/>
                </a:solidFill>
                <a:latin typeface="微软雅黑"/>
                <a:cs typeface="微软雅黑"/>
              </a:rPr>
              <a:t>所示的页面中</a:t>
            </a:r>
            <a:r>
              <a:rPr sz="950" b="1" spc="-50" dirty="0">
                <a:solidFill>
                  <a:srgbClr val="333333"/>
                </a:solidFill>
                <a:latin typeface="微软雅黑"/>
                <a:cs typeface="微软雅黑"/>
              </a:rPr>
              <a:t>，</a:t>
            </a:r>
            <a:r>
              <a:rPr sz="950" b="1" spc="-50" dirty="0">
                <a:solidFill>
                  <a:srgbClr val="333333"/>
                </a:solidFill>
                <a:latin typeface="Trebuchet MS"/>
                <a:cs typeface="Trebuchet MS"/>
              </a:rPr>
              <a:t>“</a:t>
            </a:r>
            <a:r>
              <a:rPr sz="950" b="1" spc="25" dirty="0">
                <a:solidFill>
                  <a:srgbClr val="333333"/>
                </a:solidFill>
                <a:latin typeface="微软雅黑"/>
                <a:cs typeface="微软雅黑"/>
              </a:rPr>
              <a:t>您的姓名</a:t>
            </a:r>
            <a:r>
              <a:rPr sz="950" b="1" spc="-125" dirty="0">
                <a:solidFill>
                  <a:srgbClr val="333333"/>
                </a:solidFill>
                <a:latin typeface="Trebuchet MS"/>
                <a:cs typeface="Trebuchet MS"/>
              </a:rPr>
              <a:t>”</a:t>
            </a:r>
            <a:r>
              <a:rPr sz="950" b="1" spc="25" dirty="0">
                <a:solidFill>
                  <a:srgbClr val="333333"/>
                </a:solidFill>
                <a:latin typeface="微软雅黑"/>
                <a:cs typeface="微软雅黑"/>
              </a:rPr>
              <a:t>文本框中可以为自定义的任意名 字，</a:t>
            </a:r>
            <a:r>
              <a:rPr sz="950" b="1" spc="-125" dirty="0">
                <a:solidFill>
                  <a:srgbClr val="333333"/>
                </a:solidFill>
                <a:latin typeface="Trebuchet MS"/>
                <a:cs typeface="Trebuchet MS"/>
              </a:rPr>
              <a:t>“</a:t>
            </a:r>
            <a:r>
              <a:rPr sz="950" b="1" spc="25" dirty="0">
                <a:solidFill>
                  <a:srgbClr val="333333"/>
                </a:solidFill>
                <a:latin typeface="微软雅黑"/>
                <a:cs typeface="微软雅黑"/>
              </a:rPr>
              <a:t>电子邮件地址</a:t>
            </a:r>
            <a:r>
              <a:rPr sz="950" b="1" spc="-125" dirty="0">
                <a:solidFill>
                  <a:srgbClr val="333333"/>
                </a:solidFill>
                <a:latin typeface="Trebuchet MS"/>
                <a:cs typeface="Trebuchet MS"/>
              </a:rPr>
              <a:t>”</a:t>
            </a:r>
            <a:r>
              <a:rPr sz="950" b="1" spc="25" dirty="0">
                <a:solidFill>
                  <a:srgbClr val="333333"/>
                </a:solidFill>
                <a:latin typeface="微软雅黑"/>
                <a:cs typeface="微软雅黑"/>
              </a:rPr>
              <a:t>文本框中则需要输入服务器系统内的账户名外加发件域，</a:t>
            </a:r>
            <a:r>
              <a:rPr sz="950" b="1" spc="-125" dirty="0">
                <a:solidFill>
                  <a:srgbClr val="333333"/>
                </a:solidFill>
                <a:latin typeface="Trebuchet MS"/>
                <a:cs typeface="Trebuchet MS"/>
              </a:rPr>
              <a:t>“</a:t>
            </a:r>
            <a:r>
              <a:rPr sz="950" b="1" spc="25" dirty="0">
                <a:solidFill>
                  <a:srgbClr val="333333"/>
                </a:solidFill>
                <a:latin typeface="微软雅黑"/>
                <a:cs typeface="微软雅黑"/>
              </a:rPr>
              <a:t>密码</a:t>
            </a:r>
            <a:r>
              <a:rPr sz="950" b="1" spc="-125" dirty="0">
                <a:solidFill>
                  <a:srgbClr val="333333"/>
                </a:solidFill>
                <a:latin typeface="Trebuchet MS"/>
                <a:cs typeface="Trebuchet MS"/>
              </a:rPr>
              <a:t>”</a:t>
            </a:r>
            <a:r>
              <a:rPr sz="950" b="1" spc="20" dirty="0">
                <a:solidFill>
                  <a:srgbClr val="333333"/>
                </a:solidFill>
                <a:latin typeface="微软雅黑"/>
                <a:cs typeface="微软雅黑"/>
              </a:rPr>
              <a:t>文本框中要输入该 </a:t>
            </a:r>
            <a:r>
              <a:rPr sz="950" b="1" spc="25" dirty="0">
                <a:solidFill>
                  <a:srgbClr val="333333"/>
                </a:solidFill>
                <a:latin typeface="微软雅黑"/>
                <a:cs typeface="微软雅黑"/>
              </a:rPr>
              <a:t>账户在服务器内的登录密码。在填写完毕之后，单击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下一步</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a:t>
            </a:r>
            <a:endParaRPr sz="950">
              <a:latin typeface="微软雅黑"/>
              <a:cs typeface="微软雅黑"/>
            </a:endParaRPr>
          </a:p>
        </p:txBody>
      </p:sp>
      <p:sp>
        <p:nvSpPr>
          <p:cNvPr id="7" name="object 7"/>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253</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1" cy="3935591"/>
          </a:xfrm>
          <a:prstGeom prst="rect">
            <a:avLst/>
          </a:prstGeom>
        </p:spPr>
      </p:pic>
      <p:sp>
        <p:nvSpPr>
          <p:cNvPr id="3" name="object 3"/>
          <p:cNvSpPr txBox="1"/>
          <p:nvPr/>
        </p:nvSpPr>
        <p:spPr>
          <a:xfrm>
            <a:off x="946424" y="4405541"/>
            <a:ext cx="5670550" cy="14224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15-8</a:t>
            </a:r>
            <a:r>
              <a:rPr sz="950" b="1" spc="-35" dirty="0">
                <a:solidFill>
                  <a:srgbClr val="333333"/>
                </a:solidFill>
                <a:latin typeface="Trebuchet MS"/>
                <a:cs typeface="Trebuchet MS"/>
              </a:rPr>
              <a:t> </a:t>
            </a:r>
            <a:r>
              <a:rPr sz="950" b="1" spc="25" dirty="0">
                <a:solidFill>
                  <a:srgbClr val="333333"/>
                </a:solidFill>
                <a:latin typeface="微软雅黑"/>
                <a:cs typeface="微软雅黑"/>
              </a:rPr>
              <a:t>填写电子邮件账户信息</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：进行电子邮件服务登录验证。由于当前没有可用的</a:t>
            </a:r>
            <a:r>
              <a:rPr sz="950" b="1" spc="40" dirty="0">
                <a:solidFill>
                  <a:srgbClr val="333333"/>
                </a:solidFill>
                <a:latin typeface="Trebuchet MS"/>
                <a:cs typeface="Trebuchet MS"/>
              </a:rPr>
              <a:t>SSL</a:t>
            </a:r>
            <a:r>
              <a:rPr sz="950" b="1" spc="25" dirty="0">
                <a:solidFill>
                  <a:srgbClr val="333333"/>
                </a:solidFill>
                <a:latin typeface="微软雅黑"/>
                <a:cs typeface="微软雅黑"/>
              </a:rPr>
              <a:t>加密服务，因此在</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服务程序的主 配置文件中写入了一条参数，让客户可以使用明文登录到电子邮件服务。</a:t>
            </a:r>
            <a:r>
              <a:rPr sz="950" b="1" spc="65" dirty="0">
                <a:solidFill>
                  <a:srgbClr val="333333"/>
                </a:solidFill>
                <a:latin typeface="Trebuchet MS"/>
                <a:cs typeface="Trebuchet MS"/>
              </a:rPr>
              <a:t>Outlook</a:t>
            </a:r>
            <a:r>
              <a:rPr sz="950" b="1" spc="25" dirty="0">
                <a:solidFill>
                  <a:srgbClr val="333333"/>
                </a:solidFill>
                <a:latin typeface="微软雅黑"/>
                <a:cs typeface="微软雅黑"/>
              </a:rPr>
              <a:t>软件默认会通过</a:t>
            </a:r>
            <a:r>
              <a:rPr sz="950" b="1" spc="40" dirty="0">
                <a:solidFill>
                  <a:srgbClr val="333333"/>
                </a:solidFill>
                <a:latin typeface="Trebuchet MS"/>
                <a:cs typeface="Trebuchet MS"/>
              </a:rPr>
              <a:t>SSL </a:t>
            </a:r>
            <a:r>
              <a:rPr sz="950" b="1" spc="45" dirty="0">
                <a:solidFill>
                  <a:srgbClr val="333333"/>
                </a:solidFill>
                <a:latin typeface="Trebuchet MS"/>
                <a:cs typeface="Trebuchet MS"/>
              </a:rPr>
              <a:t> </a:t>
            </a:r>
            <a:r>
              <a:rPr sz="950" b="1" spc="25" dirty="0">
                <a:solidFill>
                  <a:srgbClr val="333333"/>
                </a:solidFill>
                <a:latin typeface="微软雅黑"/>
                <a:cs typeface="微软雅黑"/>
              </a:rPr>
              <a:t>加密协议尝试登录电子邮件服务，所以在进行图</a:t>
            </a:r>
            <a:r>
              <a:rPr sz="950" b="1" spc="-10" dirty="0">
                <a:solidFill>
                  <a:srgbClr val="333333"/>
                </a:solidFill>
                <a:latin typeface="Trebuchet MS"/>
                <a:cs typeface="Trebuchet MS"/>
              </a:rPr>
              <a:t>15-9</a:t>
            </a:r>
            <a:r>
              <a:rPr sz="950" b="1" spc="25" dirty="0">
                <a:solidFill>
                  <a:srgbClr val="333333"/>
                </a:solidFill>
                <a:latin typeface="微软雅黑"/>
                <a:cs typeface="微软雅黑"/>
              </a:rPr>
              <a:t>所示的</a:t>
            </a:r>
            <a:r>
              <a:rPr sz="950" b="1" spc="-125" dirty="0">
                <a:solidFill>
                  <a:srgbClr val="333333"/>
                </a:solidFill>
                <a:latin typeface="Trebuchet MS"/>
                <a:cs typeface="Trebuchet MS"/>
              </a:rPr>
              <a:t>“</a:t>
            </a:r>
            <a:r>
              <a:rPr sz="950" b="1" spc="25" dirty="0">
                <a:solidFill>
                  <a:srgbClr val="333333"/>
                </a:solidFill>
                <a:latin typeface="微软雅黑"/>
                <a:cs typeface="微软雅黑"/>
              </a:rPr>
              <a:t>搜索</a:t>
            </a:r>
            <a:r>
              <a:rPr sz="950" b="1" u="sng" spc="50" dirty="0">
                <a:solidFill>
                  <a:srgbClr val="4183C4"/>
                </a:solidFill>
                <a:uFill>
                  <a:solidFill>
                    <a:srgbClr val="4183C4"/>
                  </a:solidFill>
                </a:uFill>
                <a:latin typeface="Trebuchet MS"/>
                <a:cs typeface="Trebuchet MS"/>
                <a:hlinkClick r:id="rId3"/>
              </a:rPr>
              <a:t>liuchuan@linux</a:t>
            </a:r>
            <a:r>
              <a:rPr sz="950" b="1" spc="50" dirty="0">
                <a:solidFill>
                  <a:srgbClr val="4183C4"/>
                </a:solidFill>
                <a:latin typeface="Trebuchet MS"/>
                <a:cs typeface="Trebuchet MS"/>
                <a:hlinkClick r:id="rId3"/>
              </a:rPr>
              <a:t>p</a:t>
            </a:r>
            <a:r>
              <a:rPr sz="950" b="1" u="sng" spc="50" dirty="0">
                <a:solidFill>
                  <a:srgbClr val="4183C4"/>
                </a:solidFill>
                <a:uFill>
                  <a:solidFill>
                    <a:srgbClr val="4183C4"/>
                  </a:solidFill>
                </a:uFill>
                <a:latin typeface="Trebuchet MS"/>
                <a:cs typeface="Trebuchet MS"/>
                <a:hlinkClick r:id="rId3"/>
              </a:rPr>
              <a:t>robe.com</a:t>
            </a:r>
            <a:r>
              <a:rPr sz="950" b="1" spc="25" dirty="0">
                <a:solidFill>
                  <a:srgbClr val="333333"/>
                </a:solidFill>
                <a:latin typeface="微软雅黑"/>
                <a:cs typeface="微软雅黑"/>
              </a:rPr>
              <a:t>服务器设 置</a:t>
            </a:r>
            <a:r>
              <a:rPr sz="950" b="1" spc="-125" dirty="0">
                <a:solidFill>
                  <a:srgbClr val="333333"/>
                </a:solidFill>
                <a:latin typeface="Trebuchet MS"/>
                <a:cs typeface="Trebuchet MS"/>
              </a:rPr>
              <a:t>”</a:t>
            </a:r>
            <a:r>
              <a:rPr sz="950" b="1" spc="25" dirty="0">
                <a:solidFill>
                  <a:srgbClr val="333333"/>
                </a:solidFill>
                <a:latin typeface="微软雅黑"/>
                <a:cs typeface="微软雅黑"/>
              </a:rPr>
              <a:t>大约</a:t>
            </a:r>
            <a:r>
              <a:rPr sz="950" b="1" spc="5" dirty="0">
                <a:solidFill>
                  <a:srgbClr val="333333"/>
                </a:solidFill>
                <a:latin typeface="Trebuchet MS"/>
                <a:cs typeface="Trebuchet MS"/>
              </a:rPr>
              <a:t>30</a:t>
            </a:r>
            <a:r>
              <a:rPr sz="950" b="1" spc="5" dirty="0">
                <a:solidFill>
                  <a:srgbClr val="333333"/>
                </a:solidFill>
                <a:latin typeface="微软雅黑"/>
                <a:cs typeface="微软雅黑"/>
              </a:rPr>
              <a:t>～</a:t>
            </a:r>
            <a:r>
              <a:rPr sz="950" b="1" spc="5" dirty="0">
                <a:solidFill>
                  <a:srgbClr val="333333"/>
                </a:solidFill>
                <a:latin typeface="Trebuchet MS"/>
                <a:cs typeface="Trebuchet MS"/>
              </a:rPr>
              <a:t>60</a:t>
            </a:r>
            <a:r>
              <a:rPr sz="950" b="1" spc="25" dirty="0">
                <a:solidFill>
                  <a:srgbClr val="333333"/>
                </a:solidFill>
                <a:latin typeface="微软雅黑"/>
                <a:cs typeface="微软雅黑"/>
              </a:rPr>
              <a:t>秒后，系统会出现登录失败的报错信息。此时只需再次单击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下一步</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按钮，即可让 </a:t>
            </a:r>
            <a:r>
              <a:rPr sz="950" b="1" spc="65" dirty="0">
                <a:solidFill>
                  <a:srgbClr val="333333"/>
                </a:solidFill>
                <a:latin typeface="Trebuchet MS"/>
                <a:cs typeface="Trebuchet MS"/>
              </a:rPr>
              <a:t>Outlook</a:t>
            </a:r>
            <a:r>
              <a:rPr sz="950" b="1" spc="25" dirty="0">
                <a:solidFill>
                  <a:srgbClr val="333333"/>
                </a:solidFill>
                <a:latin typeface="微软雅黑"/>
                <a:cs typeface="微软雅黑"/>
              </a:rPr>
              <a:t>软件通过非加密的方式验证登录，如图</a:t>
            </a:r>
            <a:r>
              <a:rPr sz="950" b="1" spc="-10" dirty="0">
                <a:solidFill>
                  <a:srgbClr val="333333"/>
                </a:solidFill>
                <a:latin typeface="Trebuchet MS"/>
                <a:cs typeface="Trebuchet MS"/>
              </a:rPr>
              <a:t>15-10</a:t>
            </a:r>
            <a:r>
              <a:rPr sz="950" b="1" spc="25" dirty="0">
                <a:solidFill>
                  <a:srgbClr val="333333"/>
                </a:solidFill>
                <a:latin typeface="微软雅黑"/>
                <a:cs typeface="微软雅黑"/>
              </a:rPr>
              <a:t>所示。最后验证成功的界面如图</a:t>
            </a:r>
            <a:r>
              <a:rPr sz="950" b="1" spc="-10" dirty="0">
                <a:solidFill>
                  <a:srgbClr val="333333"/>
                </a:solidFill>
                <a:latin typeface="Trebuchet MS"/>
                <a:cs typeface="Trebuchet MS"/>
              </a:rPr>
              <a:t>15-11</a:t>
            </a:r>
            <a:r>
              <a:rPr sz="950" b="1" spc="25" dirty="0">
                <a:solidFill>
                  <a:srgbClr val="333333"/>
                </a:solidFill>
                <a:latin typeface="微软雅黑"/>
                <a:cs typeface="微软雅黑"/>
              </a:rPr>
              <a:t>所示，点击 </a:t>
            </a:r>
            <a:r>
              <a:rPr sz="950" b="1" spc="-125" dirty="0">
                <a:solidFill>
                  <a:srgbClr val="333333"/>
                </a:solidFill>
                <a:latin typeface="Trebuchet MS"/>
                <a:cs typeface="Trebuchet MS"/>
              </a:rPr>
              <a:t>“</a:t>
            </a:r>
            <a:r>
              <a:rPr sz="950" b="1" spc="25" dirty="0">
                <a:solidFill>
                  <a:srgbClr val="333333"/>
                </a:solidFill>
                <a:latin typeface="微软雅黑"/>
                <a:cs typeface="微软雅黑"/>
              </a:rPr>
              <a:t>完成</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按钮，一切搞定！</a:t>
            </a:r>
            <a:endParaRPr sz="950">
              <a:latin typeface="微软雅黑"/>
              <a:cs typeface="微软雅黑"/>
            </a:endParaRPr>
          </a:p>
        </p:txBody>
      </p:sp>
      <p:pic>
        <p:nvPicPr>
          <p:cNvPr id="4" name="object 4"/>
          <p:cNvPicPr/>
          <p:nvPr/>
        </p:nvPicPr>
        <p:blipFill>
          <a:blip r:embed="rId4" cstate="print"/>
          <a:stretch>
            <a:fillRect/>
          </a:stretch>
        </p:blipFill>
        <p:spPr>
          <a:xfrm>
            <a:off x="959124" y="5933503"/>
            <a:ext cx="5650951" cy="3935653"/>
          </a:xfrm>
          <a:prstGeom prst="rect">
            <a:avLst/>
          </a:prstGeom>
        </p:spPr>
      </p:pic>
      <p:sp>
        <p:nvSpPr>
          <p:cNvPr id="5" name="object 5"/>
          <p:cNvSpPr txBox="1"/>
          <p:nvPr/>
        </p:nvSpPr>
        <p:spPr>
          <a:xfrm>
            <a:off x="946424" y="9980258"/>
            <a:ext cx="1920239"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15-9</a:t>
            </a:r>
            <a:r>
              <a:rPr sz="950" b="1" spc="-35" dirty="0">
                <a:solidFill>
                  <a:srgbClr val="333333"/>
                </a:solidFill>
                <a:latin typeface="Trebuchet MS"/>
                <a:cs typeface="Trebuchet MS"/>
              </a:rPr>
              <a:t> </a:t>
            </a:r>
            <a:r>
              <a:rPr sz="950" b="1" spc="25" dirty="0">
                <a:solidFill>
                  <a:srgbClr val="333333"/>
                </a:solidFill>
                <a:latin typeface="微软雅黑"/>
                <a:cs typeface="微软雅黑"/>
              </a:rPr>
              <a:t>进行电子邮件服务验证登录</a:t>
            </a:r>
            <a:endParaRPr sz="950">
              <a:latin typeface="微软雅黑"/>
              <a:cs typeface="微软雅黑"/>
            </a:endParaRPr>
          </a:p>
        </p:txBody>
      </p:sp>
      <p:sp>
        <p:nvSpPr>
          <p:cNvPr id="7" name="object 7"/>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254</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1" cy="3935591"/>
          </a:xfrm>
          <a:prstGeom prst="rect">
            <a:avLst/>
          </a:prstGeom>
        </p:spPr>
      </p:pic>
      <p:sp>
        <p:nvSpPr>
          <p:cNvPr id="3" name="object 3"/>
          <p:cNvSpPr txBox="1"/>
          <p:nvPr/>
        </p:nvSpPr>
        <p:spPr>
          <a:xfrm>
            <a:off x="946424" y="4405601"/>
            <a:ext cx="298196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15-10</a:t>
            </a:r>
            <a:r>
              <a:rPr sz="950" b="1" spc="-35" dirty="0">
                <a:solidFill>
                  <a:srgbClr val="333333"/>
                </a:solidFill>
                <a:latin typeface="Trebuchet MS"/>
                <a:cs typeface="Trebuchet MS"/>
              </a:rPr>
              <a:t> </a:t>
            </a:r>
            <a:r>
              <a:rPr sz="950" b="1" spc="25" dirty="0">
                <a:solidFill>
                  <a:srgbClr val="333333"/>
                </a:solidFill>
                <a:latin typeface="微软雅黑"/>
                <a:cs typeface="微软雅黑"/>
              </a:rPr>
              <a:t>使用非加密的方式进行电子邮件服务验证登录</a:t>
            </a:r>
            <a:endParaRPr sz="950">
              <a:latin typeface="微软雅黑"/>
              <a:cs typeface="微软雅黑"/>
            </a:endParaRPr>
          </a:p>
        </p:txBody>
      </p:sp>
      <p:pic>
        <p:nvPicPr>
          <p:cNvPr id="4" name="object 4"/>
          <p:cNvPicPr/>
          <p:nvPr/>
        </p:nvPicPr>
        <p:blipFill>
          <a:blip r:embed="rId3" cstate="print"/>
          <a:stretch>
            <a:fillRect/>
          </a:stretch>
        </p:blipFill>
        <p:spPr>
          <a:xfrm>
            <a:off x="959124" y="4694682"/>
            <a:ext cx="5650951" cy="3935653"/>
          </a:xfrm>
          <a:prstGeom prst="rect">
            <a:avLst/>
          </a:prstGeom>
        </p:spPr>
      </p:pic>
      <p:sp>
        <p:nvSpPr>
          <p:cNvPr id="5" name="object 5"/>
          <p:cNvSpPr txBox="1"/>
          <p:nvPr/>
        </p:nvSpPr>
        <p:spPr>
          <a:xfrm>
            <a:off x="946424" y="8731962"/>
            <a:ext cx="5661025" cy="8509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15-11</a:t>
            </a:r>
            <a:r>
              <a:rPr sz="950" b="1" spc="-35" dirty="0">
                <a:solidFill>
                  <a:srgbClr val="333333"/>
                </a:solidFill>
                <a:latin typeface="Trebuchet MS"/>
                <a:cs typeface="Trebuchet MS"/>
              </a:rPr>
              <a:t> </a:t>
            </a:r>
            <a:r>
              <a:rPr sz="950" b="1" spc="25" dirty="0">
                <a:solidFill>
                  <a:srgbClr val="333333"/>
                </a:solidFill>
                <a:latin typeface="微软雅黑"/>
                <a:cs typeface="微软雅黑"/>
              </a:rPr>
              <a:t>使用非加密方式配置账户成功</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0" dirty="0">
                <a:solidFill>
                  <a:srgbClr val="333333"/>
                </a:solidFill>
                <a:latin typeface="微软雅黑"/>
                <a:cs typeface="微软雅黑"/>
              </a:rPr>
              <a:t>步</a:t>
            </a:r>
            <a:r>
              <a:rPr sz="950" b="1" spc="25" dirty="0">
                <a:solidFill>
                  <a:srgbClr val="333333"/>
                </a:solidFill>
                <a:latin typeface="微软雅黑"/>
                <a:cs typeface="微软雅黑"/>
              </a:rPr>
              <a:t>：向其他信箱发送邮件。在成功登录</a:t>
            </a:r>
            <a:r>
              <a:rPr sz="950" b="1" spc="65" dirty="0">
                <a:solidFill>
                  <a:srgbClr val="333333"/>
                </a:solidFill>
                <a:latin typeface="Trebuchet MS"/>
                <a:cs typeface="Trebuchet MS"/>
              </a:rPr>
              <a:t>Outlook</a:t>
            </a:r>
            <a:r>
              <a:rPr sz="950" b="1" spc="25" dirty="0">
                <a:solidFill>
                  <a:srgbClr val="333333"/>
                </a:solidFill>
                <a:latin typeface="微软雅黑"/>
                <a:cs typeface="微软雅黑"/>
              </a:rPr>
              <a:t>软件后即可尝试编写并发送新邮件了。只需在软件 界面的空白处单击鼠标右键，在弹出的菜单中点击</a:t>
            </a:r>
            <a:r>
              <a:rPr sz="950" b="1" spc="-125" dirty="0">
                <a:solidFill>
                  <a:srgbClr val="333333"/>
                </a:solidFill>
                <a:latin typeface="Trebuchet MS"/>
                <a:cs typeface="Trebuchet MS"/>
              </a:rPr>
              <a:t>“</a:t>
            </a:r>
            <a:r>
              <a:rPr sz="950" b="1" spc="25" dirty="0">
                <a:solidFill>
                  <a:srgbClr val="333333"/>
                </a:solidFill>
                <a:latin typeface="微软雅黑"/>
                <a:cs typeface="微软雅黑"/>
              </a:rPr>
              <a:t>新建电子邮件</a:t>
            </a:r>
            <a:r>
              <a:rPr sz="950" b="1" spc="-125" dirty="0">
                <a:solidFill>
                  <a:srgbClr val="333333"/>
                </a:solidFill>
                <a:latin typeface="Trebuchet MS"/>
                <a:cs typeface="Trebuchet MS"/>
              </a:rPr>
              <a:t>”</a:t>
            </a:r>
            <a:r>
              <a:rPr sz="950" b="1" spc="25" dirty="0">
                <a:solidFill>
                  <a:srgbClr val="333333"/>
                </a:solidFill>
                <a:latin typeface="微软雅黑"/>
                <a:cs typeface="微软雅黑"/>
              </a:rPr>
              <a:t>选项（见图</a:t>
            </a:r>
            <a:r>
              <a:rPr sz="950" b="1" spc="-10" dirty="0">
                <a:solidFill>
                  <a:srgbClr val="333333"/>
                </a:solidFill>
                <a:latin typeface="Trebuchet MS"/>
                <a:cs typeface="Trebuchet MS"/>
              </a:rPr>
              <a:t>15-12</a:t>
            </a:r>
            <a:r>
              <a:rPr sz="950" b="1" spc="20" dirty="0">
                <a:solidFill>
                  <a:srgbClr val="333333"/>
                </a:solidFill>
                <a:latin typeface="微软雅黑"/>
                <a:cs typeface="微软雅黑"/>
              </a:rPr>
              <a:t>），然后在邮件界面 </a:t>
            </a:r>
            <a:r>
              <a:rPr sz="950" b="1" spc="25" dirty="0">
                <a:solidFill>
                  <a:srgbClr val="333333"/>
                </a:solidFill>
                <a:latin typeface="微软雅黑"/>
                <a:cs typeface="微软雅黑"/>
              </a:rPr>
              <a:t>中填写收件人的信箱地址以及完整的邮件内容后单击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发送</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按钮，如图</a:t>
            </a:r>
            <a:r>
              <a:rPr sz="950" b="1" spc="-10" dirty="0">
                <a:solidFill>
                  <a:srgbClr val="333333"/>
                </a:solidFill>
                <a:latin typeface="Trebuchet MS"/>
                <a:cs typeface="Trebuchet MS"/>
              </a:rPr>
              <a:t>15-13</a:t>
            </a:r>
            <a:r>
              <a:rPr sz="950" b="1" spc="25" dirty="0">
                <a:solidFill>
                  <a:srgbClr val="333333"/>
                </a:solidFill>
                <a:latin typeface="微软雅黑"/>
                <a:cs typeface="微软雅黑"/>
              </a:rPr>
              <a:t>所示。</a:t>
            </a:r>
            <a:endParaRPr sz="950">
              <a:latin typeface="微软雅黑"/>
              <a:cs typeface="微软雅黑"/>
            </a:endParaRPr>
          </a:p>
        </p:txBody>
      </p:sp>
      <p:sp>
        <p:nvSpPr>
          <p:cNvPr id="7" name="object 7"/>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255</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4002296"/>
          </a:xfrm>
          <a:prstGeom prst="rect">
            <a:avLst/>
          </a:prstGeom>
        </p:spPr>
      </p:pic>
      <p:sp>
        <p:nvSpPr>
          <p:cNvPr id="3" name="object 3"/>
          <p:cNvSpPr txBox="1"/>
          <p:nvPr/>
        </p:nvSpPr>
        <p:spPr>
          <a:xfrm>
            <a:off x="946424" y="4481714"/>
            <a:ext cx="161925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15-12</a:t>
            </a:r>
            <a:r>
              <a:rPr sz="950" b="1" spc="-35" dirty="0">
                <a:solidFill>
                  <a:srgbClr val="333333"/>
                </a:solidFill>
                <a:latin typeface="Trebuchet MS"/>
                <a:cs typeface="Trebuchet MS"/>
              </a:rPr>
              <a:t> </a:t>
            </a:r>
            <a:r>
              <a:rPr sz="950" b="1" spc="25" dirty="0">
                <a:solidFill>
                  <a:srgbClr val="333333"/>
                </a:solidFill>
                <a:latin typeface="微软雅黑"/>
                <a:cs typeface="微软雅黑"/>
              </a:rPr>
              <a:t>向其他信箱发送邮件</a:t>
            </a:r>
            <a:endParaRPr sz="950">
              <a:latin typeface="微软雅黑"/>
              <a:cs typeface="微软雅黑"/>
            </a:endParaRPr>
          </a:p>
        </p:txBody>
      </p:sp>
      <p:pic>
        <p:nvPicPr>
          <p:cNvPr id="4" name="object 4"/>
          <p:cNvPicPr/>
          <p:nvPr/>
        </p:nvPicPr>
        <p:blipFill>
          <a:blip r:embed="rId3" cstate="print"/>
          <a:stretch>
            <a:fillRect/>
          </a:stretch>
        </p:blipFill>
        <p:spPr>
          <a:xfrm>
            <a:off x="966629" y="4813747"/>
            <a:ext cx="5643446" cy="4807426"/>
          </a:xfrm>
          <a:prstGeom prst="rect">
            <a:avLst/>
          </a:prstGeom>
        </p:spPr>
      </p:pic>
      <p:sp>
        <p:nvSpPr>
          <p:cNvPr id="5" name="object 5"/>
          <p:cNvSpPr txBox="1"/>
          <p:nvPr/>
        </p:nvSpPr>
        <p:spPr>
          <a:xfrm>
            <a:off x="946424" y="9722898"/>
            <a:ext cx="285813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15-13</a:t>
            </a:r>
            <a:r>
              <a:rPr sz="950" b="1" spc="-35" dirty="0">
                <a:solidFill>
                  <a:srgbClr val="333333"/>
                </a:solidFill>
                <a:latin typeface="Trebuchet MS"/>
                <a:cs typeface="Trebuchet MS"/>
              </a:rPr>
              <a:t> </a:t>
            </a:r>
            <a:r>
              <a:rPr sz="950" b="1" spc="25" dirty="0">
                <a:solidFill>
                  <a:srgbClr val="333333"/>
                </a:solidFill>
                <a:latin typeface="微软雅黑"/>
                <a:cs typeface="微软雅黑"/>
              </a:rPr>
              <a:t>填写收件人信箱地址并编写完整的邮件内容</a:t>
            </a:r>
            <a:endParaRPr sz="950">
              <a:latin typeface="微软雅黑"/>
              <a:cs typeface="微软雅黑"/>
            </a:endParaRPr>
          </a:p>
        </p:txBody>
      </p:sp>
      <p:sp>
        <p:nvSpPr>
          <p:cNvPr id="7" name="object 7"/>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256</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082873"/>
            <a:ext cx="5651500" cy="2211070"/>
            <a:chOff x="959124" y="1082873"/>
            <a:chExt cx="5651500" cy="2211070"/>
          </a:xfrm>
        </p:grpSpPr>
        <p:sp>
          <p:nvSpPr>
            <p:cNvPr id="3" name="object 3"/>
            <p:cNvSpPr/>
            <p:nvPr/>
          </p:nvSpPr>
          <p:spPr>
            <a:xfrm>
              <a:off x="963889" y="1087637"/>
              <a:ext cx="5641975" cy="2201545"/>
            </a:xfrm>
            <a:custGeom>
              <a:avLst/>
              <a:gdLst/>
              <a:ahLst/>
              <a:cxnLst/>
              <a:rect l="l" t="t" r="r" b="b"/>
              <a:pathLst>
                <a:path w="5641975" h="2201545">
                  <a:moveTo>
                    <a:pt x="5617597" y="2201297"/>
                  </a:moveTo>
                  <a:lnTo>
                    <a:pt x="23823" y="2201297"/>
                  </a:lnTo>
                  <a:lnTo>
                    <a:pt x="20659" y="2201002"/>
                  </a:lnTo>
                  <a:lnTo>
                    <a:pt x="0" y="2180447"/>
                  </a:lnTo>
                  <a:lnTo>
                    <a:pt x="0" y="2177474"/>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276"/>
                  </a:lnTo>
                  <a:lnTo>
                    <a:pt x="5641421" y="20545"/>
                  </a:lnTo>
                  <a:lnTo>
                    <a:pt x="5641421" y="2180447"/>
                  </a:lnTo>
                  <a:lnTo>
                    <a:pt x="5620752" y="2201002"/>
                  </a:lnTo>
                  <a:lnTo>
                    <a:pt x="5617597" y="2201297"/>
                  </a:lnTo>
                  <a:close/>
                </a:path>
              </a:pathLst>
            </a:custGeom>
            <a:solidFill>
              <a:srgbClr val="F8F8F8"/>
            </a:solidFill>
          </p:spPr>
          <p:txBody>
            <a:bodyPr wrap="square" lIns="0" tIns="0" rIns="0" bIns="0" rtlCol="0"/>
            <a:lstStyle/>
            <a:p>
              <a:endParaRPr/>
            </a:p>
          </p:txBody>
        </p:sp>
        <p:sp>
          <p:nvSpPr>
            <p:cNvPr id="4" name="object 4"/>
            <p:cNvSpPr/>
            <p:nvPr/>
          </p:nvSpPr>
          <p:spPr>
            <a:xfrm>
              <a:off x="963889" y="1087637"/>
              <a:ext cx="5641975" cy="2201545"/>
            </a:xfrm>
            <a:custGeom>
              <a:avLst/>
              <a:gdLst/>
              <a:ahLst/>
              <a:cxnLst/>
              <a:rect l="l" t="t" r="r" b="b"/>
              <a:pathLst>
                <a:path w="5641975" h="2201545">
                  <a:moveTo>
                    <a:pt x="0" y="2177474"/>
                  </a:moveTo>
                  <a:lnTo>
                    <a:pt x="0" y="23823"/>
                  </a:lnTo>
                  <a:lnTo>
                    <a:pt x="0" y="20545"/>
                  </a:lnTo>
                  <a:lnTo>
                    <a:pt x="600" y="17276"/>
                  </a:lnTo>
                  <a:lnTo>
                    <a:pt x="1810" y="14589"/>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589"/>
                  </a:lnTo>
                  <a:lnTo>
                    <a:pt x="5640821" y="17276"/>
                  </a:lnTo>
                  <a:lnTo>
                    <a:pt x="5641421" y="20545"/>
                  </a:lnTo>
                  <a:lnTo>
                    <a:pt x="5641421" y="23823"/>
                  </a:lnTo>
                  <a:lnTo>
                    <a:pt x="5641421" y="2177474"/>
                  </a:lnTo>
                  <a:lnTo>
                    <a:pt x="5641421" y="2180447"/>
                  </a:lnTo>
                  <a:lnTo>
                    <a:pt x="5640821" y="2183430"/>
                  </a:lnTo>
                  <a:lnTo>
                    <a:pt x="5639610" y="2186108"/>
                  </a:lnTo>
                  <a:lnTo>
                    <a:pt x="5638400" y="2189090"/>
                  </a:lnTo>
                  <a:lnTo>
                    <a:pt x="5617597" y="2201297"/>
                  </a:lnTo>
                  <a:lnTo>
                    <a:pt x="23823" y="2201297"/>
                  </a:lnTo>
                  <a:lnTo>
                    <a:pt x="1810" y="2186108"/>
                  </a:lnTo>
                  <a:lnTo>
                    <a:pt x="600" y="2183430"/>
                  </a:lnTo>
                  <a:lnTo>
                    <a:pt x="0" y="2180447"/>
                  </a:lnTo>
                  <a:lnTo>
                    <a:pt x="0" y="2177474"/>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168758"/>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sp>
        <p:nvSpPr>
          <p:cNvPr id="6" name="object 6"/>
          <p:cNvSpPr txBox="1"/>
          <p:nvPr/>
        </p:nvSpPr>
        <p:spPr>
          <a:xfrm>
            <a:off x="895624" y="332663"/>
            <a:ext cx="5809615" cy="3961129"/>
          </a:xfrm>
          <a:prstGeom prst="rect">
            <a:avLst/>
          </a:prstGeom>
        </p:spPr>
        <p:txBody>
          <a:bodyPr vert="horz" wrap="square" lIns="0" tIns="12065" rIns="0" bIns="0" rtlCol="0">
            <a:spAutoFit/>
          </a:bodyPr>
          <a:lstStyle/>
          <a:p>
            <a:pPr marL="63500" marR="55880">
              <a:lnSpc>
                <a:spcPct val="131600"/>
              </a:lnSpc>
              <a:spcBef>
                <a:spcPts val="95"/>
              </a:spcBef>
            </a:pPr>
            <a:r>
              <a:rPr sz="950" b="1" spc="25" dirty="0">
                <a:solidFill>
                  <a:srgbClr val="333333"/>
                </a:solidFill>
                <a:latin typeface="微软雅黑"/>
                <a:cs typeface="微软雅黑"/>
              </a:rPr>
              <a:t>当使用</a:t>
            </a:r>
            <a:r>
              <a:rPr sz="950" b="1" spc="65" dirty="0">
                <a:solidFill>
                  <a:srgbClr val="333333"/>
                </a:solidFill>
                <a:latin typeface="Trebuchet MS"/>
                <a:cs typeface="Trebuchet MS"/>
              </a:rPr>
              <a:t>Outlook</a:t>
            </a:r>
            <a:r>
              <a:rPr sz="950" b="1" spc="25" dirty="0">
                <a:solidFill>
                  <a:srgbClr val="333333"/>
                </a:solidFill>
                <a:latin typeface="微软雅黑"/>
                <a:cs typeface="微软雅黑"/>
              </a:rPr>
              <a:t>软件成功发送邮件后，便可以在电子邮件服务器上查看到新邮件提醒了，在</a:t>
            </a:r>
            <a:r>
              <a:rPr sz="950" b="1" spc="45" dirty="0">
                <a:solidFill>
                  <a:srgbClr val="333333"/>
                </a:solidFill>
                <a:latin typeface="Trebuchet MS"/>
                <a:cs typeface="Trebuchet MS"/>
              </a:rPr>
              <a:t>RHEL</a:t>
            </a:r>
            <a:r>
              <a:rPr sz="950" b="1" spc="-3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a:t>
            </a:r>
            <a:r>
              <a:rPr sz="950" b="1" spc="-875" dirty="0">
                <a:solidFill>
                  <a:srgbClr val="333333"/>
                </a:solidFill>
                <a:latin typeface="微软雅黑"/>
                <a:cs typeface="微软雅黑"/>
              </a:rPr>
              <a:t>统</a:t>
            </a:r>
            <a:r>
              <a:rPr sz="1200" baseline="34722" dirty="0">
                <a:latin typeface="小哥哥网恋吗"/>
                <a:cs typeface="小哥哥网恋吗"/>
              </a:rPr>
              <a:t>5/20 </a:t>
            </a:r>
            <a:r>
              <a:rPr sz="950" b="1" spc="25" dirty="0">
                <a:solidFill>
                  <a:srgbClr val="333333"/>
                </a:solidFill>
                <a:latin typeface="微软雅黑"/>
                <a:cs typeface="微软雅黑"/>
              </a:rPr>
              <a:t>中查看邮件的命令是</a:t>
            </a:r>
            <a:r>
              <a:rPr sz="950" b="1" spc="50" dirty="0">
                <a:solidFill>
                  <a:srgbClr val="333333"/>
                </a:solidFill>
                <a:latin typeface="Trebuchet MS"/>
                <a:cs typeface="Trebuchet MS"/>
              </a:rPr>
              <a:t>mailx</a:t>
            </a:r>
            <a:r>
              <a:rPr sz="950" b="1" spc="50" dirty="0">
                <a:solidFill>
                  <a:srgbClr val="333333"/>
                </a:solidFill>
                <a:latin typeface="微软雅黑"/>
                <a:cs typeface="微软雅黑"/>
              </a:rPr>
              <a:t>，</a:t>
            </a:r>
            <a:r>
              <a:rPr sz="950" b="1" spc="25" dirty="0">
                <a:solidFill>
                  <a:srgbClr val="333333"/>
                </a:solidFill>
                <a:latin typeface="微软雅黑"/>
                <a:cs typeface="微软雅黑"/>
              </a:rPr>
              <a:t>需要自行安装（输出信息省略）。想查看邮件的完整内容，只需输入收件 </a:t>
            </a:r>
            <a:r>
              <a:rPr sz="950" b="1" spc="30" dirty="0">
                <a:solidFill>
                  <a:srgbClr val="333333"/>
                </a:solidFill>
                <a:latin typeface="微软雅黑"/>
                <a:cs typeface="微软雅黑"/>
              </a:rPr>
              <a:t> </a:t>
            </a:r>
            <a:r>
              <a:rPr sz="950" b="1" spc="25" dirty="0">
                <a:solidFill>
                  <a:srgbClr val="333333"/>
                </a:solidFill>
                <a:latin typeface="微软雅黑"/>
                <a:cs typeface="微软雅黑"/>
              </a:rPr>
              <a:t>人姓名前面的编号即可。</a:t>
            </a:r>
            <a:endParaRPr sz="950">
              <a:latin typeface="微软雅黑"/>
              <a:cs typeface="微软雅黑"/>
            </a:endParaRPr>
          </a:p>
          <a:p>
            <a:pPr>
              <a:lnSpc>
                <a:spcPct val="100000"/>
              </a:lnSpc>
              <a:spcBef>
                <a:spcPts val="45"/>
              </a:spcBef>
            </a:pPr>
            <a:endParaRPr sz="900">
              <a:latin typeface="微软雅黑"/>
              <a:cs typeface="微软雅黑"/>
            </a:endParaRPr>
          </a:p>
          <a:p>
            <a:pPr marL="187325" marR="287020">
              <a:lnSpc>
                <a:spcPct val="132400"/>
              </a:lnSpc>
              <a:tabLst>
                <a:tab pos="668655" algn="l"/>
                <a:tab pos="1705610" algn="l"/>
                <a:tab pos="2301875" algn="l"/>
                <a:tab pos="2401570" algn="l"/>
                <a:tab pos="3540125" algn="l"/>
                <a:tab pos="4160520"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dnf</a:t>
            </a:r>
            <a:r>
              <a:rPr sz="850" spc="30" dirty="0">
                <a:solidFill>
                  <a:srgbClr val="333333"/>
                </a:solidFill>
                <a:latin typeface="Lucida Console"/>
                <a:cs typeface="Lucida Console"/>
              </a:rPr>
              <a:t> install mailx[root@linuxprobe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mailxHeirloom </a:t>
            </a:r>
            <a:r>
              <a:rPr sz="850" spc="25" dirty="0">
                <a:solidFill>
                  <a:srgbClr val="333333"/>
                </a:solidFill>
                <a:latin typeface="Lucida Console"/>
                <a:cs typeface="Lucida Console"/>
              </a:rPr>
              <a:t>Mail </a:t>
            </a:r>
            <a:r>
              <a:rPr sz="850" spc="-495" dirty="0">
                <a:solidFill>
                  <a:srgbClr val="333333"/>
                </a:solidFill>
                <a:latin typeface="Lucida Console"/>
                <a:cs typeface="Lucida Console"/>
              </a:rPr>
              <a:t> </a:t>
            </a:r>
            <a:r>
              <a:rPr sz="850" spc="30" dirty="0">
                <a:solidFill>
                  <a:srgbClr val="333333"/>
                </a:solidFill>
                <a:latin typeface="Lucida Console"/>
                <a:cs typeface="Lucida Console"/>
              </a:rPr>
              <a:t>version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12.5</a:t>
            </a:r>
            <a:r>
              <a:rPr sz="850" spc="35" dirty="0">
                <a:solidFill>
                  <a:srgbClr val="333333"/>
                </a:solidFill>
                <a:latin typeface="Lucida Console"/>
                <a:cs typeface="Lucida Console"/>
              </a:rPr>
              <a:t> </a:t>
            </a:r>
            <a:r>
              <a:rPr sz="850" spc="30" dirty="0">
                <a:solidFill>
                  <a:srgbClr val="333333"/>
                </a:solidFill>
                <a:latin typeface="Lucida Console"/>
                <a:cs typeface="Lucida Console"/>
              </a:rPr>
              <a:t>7/5/10.	</a:t>
            </a:r>
            <a:r>
              <a:rPr sz="850" spc="25" dirty="0">
                <a:solidFill>
                  <a:srgbClr val="333333"/>
                </a:solidFill>
                <a:latin typeface="Lucida Console"/>
                <a:cs typeface="Lucida Console"/>
              </a:rPr>
              <a:t>Type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 </a:t>
            </a:r>
            <a:r>
              <a:rPr sz="850" spc="30" dirty="0">
                <a:solidFill>
                  <a:srgbClr val="333333"/>
                </a:solidFill>
                <a:latin typeface="Lucida Console"/>
                <a:cs typeface="Lucida Console"/>
              </a:rPr>
              <a:t>help."/var/spool/mail/root": </a:t>
            </a:r>
            <a:r>
              <a:rPr sz="850" spc="15" dirty="0">
                <a:solidFill>
                  <a:srgbClr val="333333"/>
                </a:solidFill>
                <a:latin typeface="Lucida Console"/>
                <a:cs typeface="Lucida Console"/>
              </a:rPr>
              <a:t>1</a:t>
            </a:r>
            <a:r>
              <a:rPr sz="850" spc="25" dirty="0">
                <a:solidFill>
                  <a:srgbClr val="333333"/>
                </a:solidFill>
                <a:latin typeface="Lucida Console"/>
                <a:cs typeface="Lucida Console"/>
              </a:rPr>
              <a:t> </a:t>
            </a:r>
            <a:r>
              <a:rPr sz="850" spc="30" dirty="0">
                <a:solidFill>
                  <a:srgbClr val="333333"/>
                </a:solidFill>
                <a:latin typeface="Lucida Console"/>
                <a:cs typeface="Lucida Console"/>
              </a:rPr>
              <a:t>message </a:t>
            </a:r>
            <a:r>
              <a:rPr sz="850" spc="15" dirty="0">
                <a:solidFill>
                  <a:srgbClr val="333333"/>
                </a:solidFill>
                <a:latin typeface="Lucida Console"/>
                <a:cs typeface="Lucida Console"/>
              </a:rPr>
              <a:t>1 </a:t>
            </a:r>
            <a:r>
              <a:rPr sz="850" spc="20" dirty="0">
                <a:solidFill>
                  <a:srgbClr val="333333"/>
                </a:solidFill>
                <a:latin typeface="Lucida Console"/>
                <a:cs typeface="Lucida Console"/>
              </a:rPr>
              <a:t> </a:t>
            </a:r>
            <a:r>
              <a:rPr sz="850" spc="25" dirty="0">
                <a:solidFill>
                  <a:srgbClr val="333333"/>
                </a:solidFill>
                <a:latin typeface="Lucida Console"/>
                <a:cs typeface="Lucida Console"/>
              </a:rPr>
              <a:t>new&gt;N	</a:t>
            </a:r>
            <a:r>
              <a:rPr sz="850" spc="15" dirty="0">
                <a:solidFill>
                  <a:srgbClr val="333333"/>
                </a:solidFill>
                <a:latin typeface="Lucida Console"/>
                <a:cs typeface="Lucida Console"/>
              </a:rPr>
              <a:t>1</a:t>
            </a:r>
            <a:r>
              <a:rPr sz="850" spc="30" dirty="0">
                <a:solidFill>
                  <a:srgbClr val="333333"/>
                </a:solidFill>
                <a:latin typeface="Lucida Console"/>
                <a:cs typeface="Lucida Console"/>
              </a:rPr>
              <a:t> liuchuan		</a:t>
            </a:r>
            <a:r>
              <a:rPr sz="850" spc="25" dirty="0">
                <a:solidFill>
                  <a:srgbClr val="333333"/>
                </a:solidFill>
                <a:latin typeface="Lucida Console"/>
                <a:cs typeface="Lucida Console"/>
              </a:rPr>
              <a:t>Tue</a:t>
            </a:r>
            <a:r>
              <a:rPr sz="850" spc="45" dirty="0">
                <a:solidFill>
                  <a:srgbClr val="333333"/>
                </a:solidFill>
                <a:latin typeface="Lucida Console"/>
                <a:cs typeface="Lucida Console"/>
              </a:rPr>
              <a:t> </a:t>
            </a:r>
            <a:r>
              <a:rPr sz="850" spc="25" dirty="0">
                <a:solidFill>
                  <a:srgbClr val="333333"/>
                </a:solidFill>
                <a:latin typeface="Lucida Console"/>
                <a:cs typeface="Lucida Console"/>
              </a:rPr>
              <a:t>Mar</a:t>
            </a:r>
            <a:r>
              <a:rPr sz="850" spc="40" dirty="0">
                <a:solidFill>
                  <a:srgbClr val="333333"/>
                </a:solidFill>
                <a:latin typeface="Lucida Console"/>
                <a:cs typeface="Lucida Console"/>
              </a:rPr>
              <a:t> </a:t>
            </a:r>
            <a:r>
              <a:rPr sz="850" spc="20" dirty="0">
                <a:solidFill>
                  <a:srgbClr val="333333"/>
                </a:solidFill>
                <a:latin typeface="Lucida Console"/>
                <a:cs typeface="Lucida Console"/>
              </a:rPr>
              <a:t>30</a:t>
            </a:r>
            <a:r>
              <a:rPr sz="850" spc="45" dirty="0">
                <a:solidFill>
                  <a:srgbClr val="333333"/>
                </a:solidFill>
                <a:latin typeface="Lucida Console"/>
                <a:cs typeface="Lucida Console"/>
              </a:rPr>
              <a:t> </a:t>
            </a:r>
            <a:r>
              <a:rPr sz="850" spc="25" dirty="0">
                <a:solidFill>
                  <a:srgbClr val="333333"/>
                </a:solidFill>
                <a:latin typeface="Lucida Console"/>
                <a:cs typeface="Lucida Console"/>
              </a:rPr>
              <a:t>01:35	</a:t>
            </a:r>
            <a:r>
              <a:rPr sz="850" spc="30" dirty="0">
                <a:solidFill>
                  <a:srgbClr val="333333"/>
                </a:solidFill>
                <a:latin typeface="Lucida Console"/>
                <a:cs typeface="Lucida Console"/>
              </a:rPr>
              <a:t>97/3257	"Hello~"&amp; 1Message </a:t>
            </a:r>
            <a:r>
              <a:rPr sz="850" spc="35" dirty="0">
                <a:solidFill>
                  <a:srgbClr val="333333"/>
                </a:solidFill>
                <a:latin typeface="Lucida Console"/>
                <a:cs typeface="Lucida Console"/>
              </a:rPr>
              <a:t> </a:t>
            </a:r>
            <a:r>
              <a:rPr sz="850" spc="25" dirty="0">
                <a:solidFill>
                  <a:srgbClr val="333333"/>
                </a:solidFill>
                <a:latin typeface="Lucida Console"/>
                <a:cs typeface="Lucida Console"/>
              </a:rPr>
              <a:t>1:From</a:t>
            </a:r>
            <a:r>
              <a:rPr sz="850" spc="65" dirty="0">
                <a:solidFill>
                  <a:srgbClr val="333333"/>
                </a:solidFill>
                <a:latin typeface="Lucida Console"/>
                <a:cs typeface="Lucida Console"/>
              </a:rPr>
              <a:t> </a:t>
            </a:r>
            <a:r>
              <a:rPr sz="850" spc="30" dirty="0">
                <a:solidFill>
                  <a:srgbClr val="333333"/>
                </a:solidFill>
                <a:latin typeface="Lucida Console"/>
                <a:cs typeface="Lucida Console"/>
                <a:hlinkClick r:id="rId2"/>
              </a:rPr>
              <a:t>liuchuan@linuxprobe.com</a:t>
            </a:r>
            <a:r>
              <a:rPr sz="850" spc="30" dirty="0">
                <a:solidFill>
                  <a:srgbClr val="333333"/>
                </a:solidFill>
                <a:latin typeface="Lucida Console"/>
                <a:cs typeface="Lucida Console"/>
              </a:rPr>
              <a:t>		</a:t>
            </a:r>
            <a:r>
              <a:rPr sz="850" spc="25" dirty="0">
                <a:solidFill>
                  <a:srgbClr val="333333"/>
                </a:solidFill>
                <a:latin typeface="Lucida Console"/>
                <a:cs typeface="Lucida Console"/>
              </a:rPr>
              <a:t>Tue</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 </a:t>
            </a:r>
            <a:r>
              <a:rPr sz="850" spc="20" dirty="0">
                <a:solidFill>
                  <a:srgbClr val="333333"/>
                </a:solidFill>
                <a:latin typeface="Lucida Console"/>
                <a:cs typeface="Lucida Console"/>
              </a:rPr>
              <a:t>30</a:t>
            </a:r>
            <a:r>
              <a:rPr sz="850" spc="25" dirty="0">
                <a:solidFill>
                  <a:srgbClr val="333333"/>
                </a:solidFill>
                <a:latin typeface="Lucida Console"/>
                <a:cs typeface="Lucida Console"/>
              </a:rPr>
              <a:t> </a:t>
            </a:r>
            <a:r>
              <a:rPr sz="850" spc="30" dirty="0">
                <a:solidFill>
                  <a:srgbClr val="333333"/>
                </a:solidFill>
                <a:latin typeface="Lucida Console"/>
                <a:cs typeface="Lucida Console"/>
              </a:rPr>
              <a:t>01:35:29</a:t>
            </a:r>
            <a:r>
              <a:rPr sz="850" spc="25" dirty="0">
                <a:solidFill>
                  <a:srgbClr val="333333"/>
                </a:solidFill>
                <a:latin typeface="Lucida Console"/>
                <a:cs typeface="Lucida Console"/>
              </a:rPr>
              <a:t> </a:t>
            </a:r>
            <a:r>
              <a:rPr sz="850" spc="30" dirty="0">
                <a:solidFill>
                  <a:srgbClr val="333333"/>
                </a:solidFill>
                <a:latin typeface="Lucida Console"/>
                <a:cs typeface="Lucida Console"/>
              </a:rPr>
              <a:t>2021Return-Path:</a:t>
            </a:r>
            <a:endParaRPr sz="850">
              <a:latin typeface="Lucida Console"/>
              <a:cs typeface="Lucida Console"/>
            </a:endParaRPr>
          </a:p>
          <a:p>
            <a:pPr marL="187325" marR="621030">
              <a:lnSpc>
                <a:spcPct val="132400"/>
              </a:lnSpc>
            </a:pPr>
            <a:r>
              <a:rPr sz="850" spc="30" dirty="0">
                <a:solidFill>
                  <a:srgbClr val="333333"/>
                </a:solidFill>
                <a:latin typeface="Lucida Console"/>
                <a:cs typeface="Lucida Console"/>
              </a:rPr>
              <a:t>&lt;</a:t>
            </a:r>
            <a:r>
              <a:rPr sz="850" spc="30" dirty="0">
                <a:solidFill>
                  <a:srgbClr val="333333"/>
                </a:solidFill>
                <a:latin typeface="Lucida Console"/>
                <a:cs typeface="Lucida Console"/>
                <a:hlinkClick r:id="rId2"/>
              </a:rPr>
              <a:t>liuchuan@linuxprobe.com</a:t>
            </a:r>
            <a:r>
              <a:rPr sz="850" spc="30" dirty="0">
                <a:solidFill>
                  <a:srgbClr val="333333"/>
                </a:solidFill>
                <a:latin typeface="Lucida Console"/>
                <a:cs typeface="Lucida Console"/>
              </a:rPr>
              <a:t>&gt;X-Original-To:</a:t>
            </a:r>
            <a:r>
              <a:rPr sz="850" spc="50" dirty="0">
                <a:solidFill>
                  <a:srgbClr val="333333"/>
                </a:solidFill>
                <a:latin typeface="Lucida Console"/>
                <a:cs typeface="Lucida Console"/>
              </a:rPr>
              <a:t> </a:t>
            </a:r>
            <a:r>
              <a:rPr sz="850" spc="30" dirty="0">
                <a:solidFill>
                  <a:srgbClr val="333333"/>
                </a:solidFill>
                <a:latin typeface="Lucida Console"/>
                <a:cs typeface="Lucida Console"/>
                <a:hlinkClick r:id="rId3"/>
              </a:rPr>
              <a:t>root@linuxprobe.comDelivered-To: </a:t>
            </a:r>
            <a:r>
              <a:rPr sz="850" spc="-500" dirty="0">
                <a:solidFill>
                  <a:srgbClr val="333333"/>
                </a:solidFill>
                <a:latin typeface="Lucida Console"/>
                <a:cs typeface="Lucida Console"/>
              </a:rPr>
              <a:t> </a:t>
            </a:r>
            <a:r>
              <a:rPr sz="850" spc="30" dirty="0">
                <a:solidFill>
                  <a:srgbClr val="333333"/>
                </a:solidFill>
                <a:latin typeface="Lucida Console"/>
                <a:cs typeface="Lucida Console"/>
                <a:hlinkClick r:id="rId4"/>
              </a:rPr>
              <a:t>root@linuxprobe.comFrom:</a:t>
            </a:r>
            <a:r>
              <a:rPr sz="850" spc="25" dirty="0">
                <a:solidFill>
                  <a:srgbClr val="333333"/>
                </a:solidFill>
                <a:latin typeface="Lucida Console"/>
                <a:cs typeface="Lucida Console"/>
                <a:hlinkClick r:id="rId4"/>
              </a:rPr>
              <a:t> </a:t>
            </a:r>
            <a:r>
              <a:rPr sz="850" spc="30" dirty="0">
                <a:solidFill>
                  <a:srgbClr val="333333"/>
                </a:solidFill>
                <a:latin typeface="Lucida Console"/>
                <a:cs typeface="Lucida Console"/>
              </a:rPr>
              <a:t>"liuchuan" &lt;</a:t>
            </a:r>
            <a:r>
              <a:rPr sz="850" spc="30" dirty="0">
                <a:solidFill>
                  <a:srgbClr val="333333"/>
                </a:solidFill>
                <a:latin typeface="Lucida Console"/>
                <a:cs typeface="Lucida Console"/>
                <a:hlinkClick r:id="rId2"/>
              </a:rPr>
              <a:t>liuchuan@linuxprobe.com</a:t>
            </a:r>
            <a:r>
              <a:rPr sz="850" spc="30" dirty="0">
                <a:solidFill>
                  <a:srgbClr val="333333"/>
                </a:solidFill>
                <a:latin typeface="Lucida Console"/>
                <a:cs typeface="Lucida Console"/>
              </a:rPr>
              <a:t>&gt;To:</a:t>
            </a:r>
            <a:endParaRPr sz="850">
              <a:latin typeface="Lucida Console"/>
              <a:cs typeface="Lucida Console"/>
            </a:endParaRPr>
          </a:p>
          <a:p>
            <a:pPr marL="187325">
              <a:lnSpc>
                <a:spcPct val="100000"/>
              </a:lnSpc>
              <a:spcBef>
                <a:spcPts val="330"/>
              </a:spcBef>
            </a:pPr>
            <a:r>
              <a:rPr sz="850" spc="30" dirty="0">
                <a:solidFill>
                  <a:srgbClr val="333333"/>
                </a:solidFill>
                <a:latin typeface="Lucida Console"/>
                <a:cs typeface="Lucida Console"/>
              </a:rPr>
              <a:t>&lt;</a:t>
            </a:r>
            <a:r>
              <a:rPr sz="850" spc="30" dirty="0">
                <a:solidFill>
                  <a:srgbClr val="333333"/>
                </a:solidFill>
                <a:latin typeface="Lucida Console"/>
                <a:cs typeface="Lucida Console"/>
                <a:hlinkClick r:id="rId5"/>
              </a:rPr>
              <a:t>root@linuxprobe.com</a:t>
            </a:r>
            <a:r>
              <a:rPr sz="850" spc="30" dirty="0">
                <a:solidFill>
                  <a:srgbClr val="333333"/>
                </a:solidFill>
                <a:latin typeface="Lucida Console"/>
                <a:cs typeface="Lucida Console"/>
              </a:rPr>
              <a:t>&gt;Subject: Hello~Date: </a:t>
            </a:r>
            <a:r>
              <a:rPr sz="850" spc="25" dirty="0">
                <a:solidFill>
                  <a:srgbClr val="333333"/>
                </a:solidFill>
                <a:latin typeface="Lucida Console"/>
                <a:cs typeface="Lucida Console"/>
              </a:rPr>
              <a:t>Mon,</a:t>
            </a:r>
            <a:r>
              <a:rPr sz="850" spc="30" dirty="0">
                <a:solidFill>
                  <a:srgbClr val="333333"/>
                </a:solidFill>
                <a:latin typeface="Lucida Console"/>
                <a:cs typeface="Lucida Console"/>
              </a:rPr>
              <a:t> </a:t>
            </a:r>
            <a:r>
              <a:rPr sz="850" spc="20" dirty="0">
                <a:solidFill>
                  <a:srgbClr val="333333"/>
                </a:solidFill>
                <a:latin typeface="Lucida Console"/>
                <a:cs typeface="Lucida Console"/>
              </a:rPr>
              <a:t>29</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r>
              <a:rPr sz="850" spc="30" dirty="0">
                <a:solidFill>
                  <a:srgbClr val="333333"/>
                </a:solidFill>
                <a:latin typeface="Lucida Console"/>
                <a:cs typeface="Lucida Console"/>
              </a:rPr>
              <a:t> 19:49:30</a:t>
            </a:r>
            <a:endParaRPr sz="850">
              <a:latin typeface="Lucida Console"/>
              <a:cs typeface="Lucida Console"/>
            </a:endParaRPr>
          </a:p>
          <a:p>
            <a:pPr marL="187325">
              <a:lnSpc>
                <a:spcPct val="100000"/>
              </a:lnSpc>
              <a:spcBef>
                <a:spcPts val="330"/>
              </a:spcBef>
              <a:tabLst>
                <a:tab pos="3164840" algn="l"/>
              </a:tabLst>
            </a:pPr>
            <a:r>
              <a:rPr sz="850" spc="30" dirty="0">
                <a:solidFill>
                  <a:srgbClr val="333333"/>
                </a:solidFill>
                <a:latin typeface="Lucida Console"/>
                <a:cs typeface="Lucida Console"/>
              </a:rPr>
              <a:t>+0800Content-Type:</a:t>
            </a:r>
            <a:r>
              <a:rPr sz="850" spc="60" dirty="0">
                <a:solidFill>
                  <a:srgbClr val="333333"/>
                </a:solidFill>
                <a:latin typeface="Lucida Console"/>
                <a:cs typeface="Lucida Console"/>
              </a:rPr>
              <a:t> </a:t>
            </a:r>
            <a:r>
              <a:rPr sz="850" spc="30" dirty="0">
                <a:solidFill>
                  <a:srgbClr val="333333"/>
                </a:solidFill>
                <a:latin typeface="Lucida Console"/>
                <a:cs typeface="Lucida Console"/>
              </a:rPr>
              <a:t>multipart/alternative;	boundary="----</a:t>
            </a:r>
            <a:endParaRPr sz="850">
              <a:latin typeface="Lucida Console"/>
              <a:cs typeface="Lucida Console"/>
            </a:endParaRPr>
          </a:p>
          <a:p>
            <a:pPr marL="187325" marR="248920">
              <a:lnSpc>
                <a:spcPct val="132400"/>
              </a:lnSpc>
            </a:pPr>
            <a:r>
              <a:rPr sz="850" spc="30" dirty="0">
                <a:solidFill>
                  <a:srgbClr val="333333"/>
                </a:solidFill>
                <a:latin typeface="Lucida Console"/>
                <a:cs typeface="Lucida Console"/>
              </a:rPr>
              <a:t>=_NextPart_000_0001_01D724D4.A28BB310"X-Mailer: Microsoft Outlook 14.0Thread- </a:t>
            </a:r>
            <a:r>
              <a:rPr sz="850" spc="-495" dirty="0">
                <a:solidFill>
                  <a:srgbClr val="333333"/>
                </a:solidFill>
                <a:latin typeface="Lucida Console"/>
                <a:cs typeface="Lucida Console"/>
              </a:rPr>
              <a:t> </a:t>
            </a:r>
            <a:r>
              <a:rPr sz="850" spc="25" dirty="0">
                <a:solidFill>
                  <a:srgbClr val="333333"/>
                </a:solidFill>
                <a:latin typeface="Lucida Console"/>
                <a:cs typeface="Lucida Console"/>
              </a:rPr>
              <a:t>Index:</a:t>
            </a:r>
            <a:r>
              <a:rPr sz="850" spc="30" dirty="0">
                <a:solidFill>
                  <a:srgbClr val="333333"/>
                </a:solidFill>
                <a:latin typeface="Lucida Console"/>
                <a:cs typeface="Lucida Console"/>
              </a:rPr>
              <a:t> AdckkVaUrscA9j2EQ3evqG++j6aSSA==Content-Language:</a:t>
            </a:r>
            <a:r>
              <a:rPr sz="850" spc="35" dirty="0">
                <a:solidFill>
                  <a:srgbClr val="333333"/>
                </a:solidFill>
                <a:latin typeface="Lucida Console"/>
                <a:cs typeface="Lucida Console"/>
              </a:rPr>
              <a:t> </a:t>
            </a:r>
            <a:r>
              <a:rPr sz="850" spc="30" dirty="0">
                <a:solidFill>
                  <a:srgbClr val="333333"/>
                </a:solidFill>
                <a:latin typeface="Lucida Console"/>
                <a:cs typeface="Lucida Console"/>
              </a:rPr>
              <a:t>zh-cnStatus: </a:t>
            </a:r>
            <a:r>
              <a:rPr sz="850" spc="35" dirty="0">
                <a:solidFill>
                  <a:srgbClr val="333333"/>
                </a:solidFill>
                <a:latin typeface="Lucida Console"/>
                <a:cs typeface="Lucida Console"/>
              </a:rPr>
              <a:t> </a:t>
            </a:r>
            <a:r>
              <a:rPr sz="850" spc="30" dirty="0">
                <a:solidFill>
                  <a:srgbClr val="333333"/>
                </a:solidFill>
                <a:latin typeface="Lucida Console"/>
                <a:cs typeface="Lucida Console"/>
              </a:rPr>
              <a:t>RContent-Type:</a:t>
            </a:r>
            <a:r>
              <a:rPr sz="850" spc="20" dirty="0">
                <a:solidFill>
                  <a:srgbClr val="333333"/>
                </a:solidFill>
                <a:latin typeface="Lucida Console"/>
                <a:cs typeface="Lucida Console"/>
              </a:rPr>
              <a:t> </a:t>
            </a:r>
            <a:r>
              <a:rPr sz="850" spc="30" dirty="0">
                <a:solidFill>
                  <a:srgbClr val="333333"/>
                </a:solidFill>
                <a:latin typeface="Lucida Console"/>
                <a:cs typeface="Lucida Console"/>
              </a:rPr>
              <a:t>text/plain;</a:t>
            </a:r>
            <a:r>
              <a:rPr sz="850" spc="25" dirty="0">
                <a:solidFill>
                  <a:srgbClr val="333333"/>
                </a:solidFill>
                <a:latin typeface="Lucida Console"/>
                <a:cs typeface="Lucida Console"/>
              </a:rPr>
              <a:t> </a:t>
            </a:r>
            <a:r>
              <a:rPr sz="850" spc="30" dirty="0">
                <a:solidFill>
                  <a:srgbClr val="333333"/>
                </a:solidFill>
                <a:latin typeface="Lucida Console"/>
                <a:cs typeface="Lucida Console"/>
              </a:rPr>
              <a:t>charset="gb2312"</a:t>
            </a:r>
            <a:r>
              <a:rPr sz="800" spc="90" dirty="0">
                <a:solidFill>
                  <a:srgbClr val="333333"/>
                </a:solidFill>
                <a:latin typeface="宋体"/>
                <a:cs typeface="宋体"/>
              </a:rPr>
              <a:t>当您收到这封邮件时</a:t>
            </a:r>
            <a:r>
              <a:rPr sz="700" spc="190" dirty="0">
                <a:solidFill>
                  <a:srgbClr val="333333"/>
                </a:solidFill>
                <a:latin typeface="宋体"/>
                <a:cs typeface="宋体"/>
              </a:rPr>
              <a:t>，</a:t>
            </a:r>
            <a:r>
              <a:rPr sz="800" spc="90" dirty="0">
                <a:solidFill>
                  <a:srgbClr val="333333"/>
                </a:solidFill>
                <a:latin typeface="宋体"/>
                <a:cs typeface="宋体"/>
              </a:rPr>
              <a:t>证明我的邮局系统实验</a:t>
            </a:r>
            <a:r>
              <a:rPr sz="800" spc="80" dirty="0">
                <a:solidFill>
                  <a:srgbClr val="333333"/>
                </a:solidFill>
                <a:latin typeface="宋体"/>
                <a:cs typeface="宋体"/>
              </a:rPr>
              <a:t>已 </a:t>
            </a:r>
            <a:r>
              <a:rPr sz="800" spc="90" dirty="0">
                <a:solidFill>
                  <a:srgbClr val="333333"/>
                </a:solidFill>
                <a:latin typeface="宋体"/>
                <a:cs typeface="宋体"/>
              </a:rPr>
              <a:t>经成功</a:t>
            </a:r>
            <a:r>
              <a:rPr sz="700" spc="100" dirty="0">
                <a:solidFill>
                  <a:srgbClr val="333333"/>
                </a:solidFill>
                <a:latin typeface="宋体"/>
                <a:cs typeface="宋体"/>
              </a:rPr>
              <a:t>！</a:t>
            </a:r>
            <a:r>
              <a:rPr sz="850" spc="100" dirty="0">
                <a:solidFill>
                  <a:srgbClr val="333333"/>
                </a:solidFill>
                <a:latin typeface="Lucida Console"/>
                <a:cs typeface="Lucida Console"/>
              </a:rPr>
              <a:t>&amp;</a:t>
            </a:r>
            <a:r>
              <a:rPr sz="850" spc="25" dirty="0">
                <a:solidFill>
                  <a:srgbClr val="333333"/>
                </a:solidFill>
                <a:latin typeface="Lucida Console"/>
                <a:cs typeface="Lucida Console"/>
              </a:rPr>
              <a:t> </a:t>
            </a:r>
            <a:r>
              <a:rPr sz="850" spc="30" dirty="0">
                <a:solidFill>
                  <a:srgbClr val="333333"/>
                </a:solidFill>
                <a:latin typeface="Lucida Console"/>
                <a:cs typeface="Lucida Console"/>
              </a:rPr>
              <a:t>quitHeld </a:t>
            </a:r>
            <a:r>
              <a:rPr sz="850" spc="15" dirty="0">
                <a:solidFill>
                  <a:srgbClr val="333333"/>
                </a:solidFill>
                <a:latin typeface="Lucida Console"/>
                <a:cs typeface="Lucida Console"/>
              </a:rPr>
              <a:t>1</a:t>
            </a:r>
            <a:r>
              <a:rPr sz="850" spc="30" dirty="0">
                <a:solidFill>
                  <a:srgbClr val="333333"/>
                </a:solidFill>
                <a:latin typeface="Lucida Console"/>
                <a:cs typeface="Lucida Console"/>
              </a:rPr>
              <a:t> message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/var/spool/mail/root[root@linuxprobe </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5"/>
              </a:spcBef>
            </a:pPr>
            <a:endParaRPr sz="1100">
              <a:latin typeface="Lucida Console"/>
              <a:cs typeface="Lucida Console"/>
            </a:endParaRPr>
          </a:p>
          <a:p>
            <a:pPr marL="63500">
              <a:lnSpc>
                <a:spcPct val="100000"/>
              </a:lnSpc>
            </a:pPr>
            <a:r>
              <a:rPr sz="950" b="1" spc="-20" dirty="0">
                <a:solidFill>
                  <a:srgbClr val="333333"/>
                </a:solidFill>
                <a:latin typeface="Trebuchet MS"/>
                <a:cs typeface="Trebuchet MS"/>
              </a:rPr>
              <a:t>15.3</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设置用户别名邮箱</a:t>
            </a:r>
            <a:endParaRPr sz="950">
              <a:latin typeface="微软雅黑"/>
              <a:cs typeface="微软雅黑"/>
            </a:endParaRPr>
          </a:p>
          <a:p>
            <a:pPr marL="63500" marR="163830" algn="just">
              <a:lnSpc>
                <a:spcPct val="131600"/>
              </a:lnSpc>
              <a:spcBef>
                <a:spcPts val="900"/>
              </a:spcBef>
            </a:pPr>
            <a:r>
              <a:rPr sz="950" b="1" spc="25" dirty="0">
                <a:solidFill>
                  <a:srgbClr val="333333"/>
                </a:solidFill>
                <a:latin typeface="微软雅黑"/>
                <a:cs typeface="微软雅黑"/>
              </a:rPr>
              <a:t>用户别名功能是一项简单实用的邮件账户伪装技术，可以用来设置多个虚拟信箱的账户以接受发送的邮 件，从而保证自身的邮件地址不被泄露，还可以用来接收自己的多个信箱中的邮件。刚才我们已经顺利 地向</a:t>
            </a:r>
            <a:r>
              <a:rPr sz="950" b="1" spc="50" dirty="0">
                <a:solidFill>
                  <a:srgbClr val="333333"/>
                </a:solidFill>
                <a:latin typeface="Trebuchet MS"/>
                <a:cs typeface="Trebuchet MS"/>
              </a:rPr>
              <a:t>root</a:t>
            </a:r>
            <a:r>
              <a:rPr sz="950" b="1" spc="25" dirty="0">
                <a:solidFill>
                  <a:srgbClr val="333333"/>
                </a:solidFill>
                <a:latin typeface="微软雅黑"/>
                <a:cs typeface="微软雅黑"/>
              </a:rPr>
              <a:t>账户送了邮件，下面再向</a:t>
            </a:r>
            <a:r>
              <a:rPr sz="950" b="1" spc="50" dirty="0">
                <a:solidFill>
                  <a:srgbClr val="333333"/>
                </a:solidFill>
                <a:latin typeface="Trebuchet MS"/>
                <a:cs typeface="Trebuchet MS"/>
              </a:rPr>
              <a:t>bin</a:t>
            </a:r>
            <a:r>
              <a:rPr sz="950" b="1" spc="25" dirty="0">
                <a:solidFill>
                  <a:srgbClr val="333333"/>
                </a:solidFill>
                <a:latin typeface="微软雅黑"/>
                <a:cs typeface="微软雅黑"/>
              </a:rPr>
              <a:t>账户发送一封邮件，如图</a:t>
            </a:r>
            <a:r>
              <a:rPr sz="950" b="1" spc="-10" dirty="0">
                <a:solidFill>
                  <a:srgbClr val="333333"/>
                </a:solidFill>
                <a:latin typeface="Trebuchet MS"/>
                <a:cs typeface="Trebuchet MS"/>
              </a:rPr>
              <a:t>15-14</a:t>
            </a:r>
            <a:r>
              <a:rPr sz="950" b="1" spc="25" dirty="0">
                <a:solidFill>
                  <a:srgbClr val="333333"/>
                </a:solidFill>
                <a:latin typeface="微软雅黑"/>
                <a:cs typeface="微软雅黑"/>
              </a:rPr>
              <a:t>所示。</a:t>
            </a:r>
            <a:endParaRPr sz="950">
              <a:latin typeface="微软雅黑"/>
              <a:cs typeface="微软雅黑"/>
            </a:endParaRPr>
          </a:p>
        </p:txBody>
      </p:sp>
      <p:pic>
        <p:nvPicPr>
          <p:cNvPr id="7" name="object 7"/>
          <p:cNvPicPr/>
          <p:nvPr/>
        </p:nvPicPr>
        <p:blipFill>
          <a:blip r:embed="rId6" cstate="print"/>
          <a:stretch>
            <a:fillRect/>
          </a:stretch>
        </p:blipFill>
        <p:spPr>
          <a:xfrm>
            <a:off x="966629" y="4451797"/>
            <a:ext cx="5643446" cy="4807426"/>
          </a:xfrm>
          <a:prstGeom prst="rect">
            <a:avLst/>
          </a:prstGeom>
        </p:spPr>
      </p:pic>
      <p:sp>
        <p:nvSpPr>
          <p:cNvPr id="8" name="object 8"/>
          <p:cNvSpPr txBox="1"/>
          <p:nvPr/>
        </p:nvSpPr>
        <p:spPr>
          <a:xfrm>
            <a:off x="946424" y="9360841"/>
            <a:ext cx="218884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15-14</a:t>
            </a:r>
            <a:r>
              <a:rPr sz="950" b="1" spc="-35" dirty="0">
                <a:solidFill>
                  <a:srgbClr val="333333"/>
                </a:solidFill>
                <a:latin typeface="Trebuchet MS"/>
                <a:cs typeface="Trebuchet MS"/>
              </a:rPr>
              <a:t> </a:t>
            </a:r>
            <a:r>
              <a:rPr sz="950" b="1" spc="25" dirty="0">
                <a:solidFill>
                  <a:srgbClr val="333333"/>
                </a:solidFill>
                <a:latin typeface="微软雅黑"/>
                <a:cs typeface="微软雅黑"/>
              </a:rPr>
              <a:t>向服务器上的</a:t>
            </a:r>
            <a:r>
              <a:rPr sz="950" b="1" spc="50" dirty="0">
                <a:solidFill>
                  <a:srgbClr val="333333"/>
                </a:solidFill>
                <a:latin typeface="Trebuchet MS"/>
                <a:cs typeface="Trebuchet MS"/>
              </a:rPr>
              <a:t>bin</a:t>
            </a:r>
            <a:r>
              <a:rPr sz="950" b="1" spc="25" dirty="0">
                <a:solidFill>
                  <a:srgbClr val="333333"/>
                </a:solidFill>
                <a:latin typeface="微软雅黑"/>
                <a:cs typeface="微软雅黑"/>
              </a:rPr>
              <a:t>账户发送邮件</a:t>
            </a:r>
            <a:endParaRPr sz="950">
              <a:latin typeface="微软雅黑"/>
              <a:cs typeface="微软雅黑"/>
            </a:endParaRPr>
          </a:p>
        </p:txBody>
      </p:sp>
      <p:sp>
        <p:nvSpPr>
          <p:cNvPr id="9" name="object 9"/>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257</a:t>
            </a:fld>
            <a:endParaRPr sz="800">
              <a:latin typeface="小哥哥网恋吗"/>
              <a:cs typeface="小哥哥网恋吗"/>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273521"/>
            <a:ext cx="5651500" cy="2382520"/>
            <a:chOff x="959124" y="1273521"/>
            <a:chExt cx="5651500" cy="2382520"/>
          </a:xfrm>
        </p:grpSpPr>
        <p:sp>
          <p:nvSpPr>
            <p:cNvPr id="3" name="object 3"/>
            <p:cNvSpPr/>
            <p:nvPr/>
          </p:nvSpPr>
          <p:spPr>
            <a:xfrm>
              <a:off x="963889" y="1278285"/>
              <a:ext cx="5641975" cy="2372995"/>
            </a:xfrm>
            <a:custGeom>
              <a:avLst/>
              <a:gdLst/>
              <a:ahLst/>
              <a:cxnLst/>
              <a:rect l="l" t="t" r="r" b="b"/>
              <a:pathLst>
                <a:path w="5641975" h="2372995">
                  <a:moveTo>
                    <a:pt x="5617597" y="2372827"/>
                  </a:moveTo>
                  <a:lnTo>
                    <a:pt x="23823" y="2372827"/>
                  </a:lnTo>
                  <a:lnTo>
                    <a:pt x="20659" y="2372532"/>
                  </a:lnTo>
                  <a:lnTo>
                    <a:pt x="0" y="2351977"/>
                  </a:lnTo>
                  <a:lnTo>
                    <a:pt x="0" y="2349004"/>
                  </a:lnTo>
                  <a:lnTo>
                    <a:pt x="0" y="20545"/>
                  </a:lnTo>
                  <a:lnTo>
                    <a:pt x="600" y="17276"/>
                  </a:lnTo>
                  <a:lnTo>
                    <a:pt x="3020" y="11616"/>
                  </a:lnTo>
                  <a:lnTo>
                    <a:pt x="4745" y="8938"/>
                  </a:lnTo>
                  <a:lnTo>
                    <a:pt x="6975" y="6851"/>
                  </a:lnTo>
                  <a:lnTo>
                    <a:pt x="9214" y="4469"/>
                  </a:lnTo>
                  <a:lnTo>
                    <a:pt x="11787" y="2677"/>
                  </a:lnTo>
                  <a:lnTo>
                    <a:pt x="14703" y="1791"/>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2351977"/>
                  </a:lnTo>
                  <a:lnTo>
                    <a:pt x="5620752" y="2372532"/>
                  </a:lnTo>
                  <a:lnTo>
                    <a:pt x="5617597" y="2372827"/>
                  </a:lnTo>
                  <a:close/>
                </a:path>
              </a:pathLst>
            </a:custGeom>
            <a:solidFill>
              <a:srgbClr val="F8F8F8"/>
            </a:solidFill>
          </p:spPr>
          <p:txBody>
            <a:bodyPr wrap="square" lIns="0" tIns="0" rIns="0" bIns="0" rtlCol="0"/>
            <a:lstStyle/>
            <a:p>
              <a:endParaRPr/>
            </a:p>
          </p:txBody>
        </p:sp>
        <p:sp>
          <p:nvSpPr>
            <p:cNvPr id="4" name="object 4"/>
            <p:cNvSpPr/>
            <p:nvPr/>
          </p:nvSpPr>
          <p:spPr>
            <a:xfrm>
              <a:off x="963889" y="1278285"/>
              <a:ext cx="5641975" cy="2372995"/>
            </a:xfrm>
            <a:custGeom>
              <a:avLst/>
              <a:gdLst/>
              <a:ahLst/>
              <a:cxnLst/>
              <a:rect l="l" t="t" r="r" b="b"/>
              <a:pathLst>
                <a:path w="5641975" h="2372995">
                  <a:moveTo>
                    <a:pt x="0" y="2349004"/>
                  </a:moveTo>
                  <a:lnTo>
                    <a:pt x="0" y="23823"/>
                  </a:lnTo>
                  <a:lnTo>
                    <a:pt x="0" y="20545"/>
                  </a:lnTo>
                  <a:lnTo>
                    <a:pt x="600" y="17276"/>
                  </a:lnTo>
                  <a:lnTo>
                    <a:pt x="1810" y="14294"/>
                  </a:lnTo>
                  <a:lnTo>
                    <a:pt x="3020" y="11616"/>
                  </a:lnTo>
                  <a:lnTo>
                    <a:pt x="4745" y="8938"/>
                  </a:lnTo>
                  <a:lnTo>
                    <a:pt x="6975" y="6851"/>
                  </a:lnTo>
                  <a:lnTo>
                    <a:pt x="9214" y="4469"/>
                  </a:lnTo>
                  <a:lnTo>
                    <a:pt x="11787" y="2677"/>
                  </a:lnTo>
                  <a:lnTo>
                    <a:pt x="14703" y="1791"/>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2349004"/>
                  </a:lnTo>
                  <a:lnTo>
                    <a:pt x="5641421" y="2351977"/>
                  </a:lnTo>
                  <a:lnTo>
                    <a:pt x="5640821" y="2354959"/>
                  </a:lnTo>
                  <a:lnTo>
                    <a:pt x="5617597" y="2372827"/>
                  </a:lnTo>
                  <a:lnTo>
                    <a:pt x="23823" y="2372827"/>
                  </a:lnTo>
                  <a:lnTo>
                    <a:pt x="0" y="2351977"/>
                  </a:lnTo>
                  <a:lnTo>
                    <a:pt x="0" y="2349004"/>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359406"/>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5590351"/>
            <a:ext cx="5651500" cy="1696720"/>
            <a:chOff x="959124" y="5590351"/>
            <a:chExt cx="5651500" cy="1696720"/>
          </a:xfrm>
        </p:grpSpPr>
        <p:sp>
          <p:nvSpPr>
            <p:cNvPr id="7" name="object 7"/>
            <p:cNvSpPr/>
            <p:nvPr/>
          </p:nvSpPr>
          <p:spPr>
            <a:xfrm>
              <a:off x="963889" y="5595116"/>
              <a:ext cx="5641975" cy="1687195"/>
            </a:xfrm>
            <a:custGeom>
              <a:avLst/>
              <a:gdLst/>
              <a:ahLst/>
              <a:cxnLst/>
              <a:rect l="l" t="t" r="r" b="b"/>
              <a:pathLst>
                <a:path w="5641975" h="1687195">
                  <a:moveTo>
                    <a:pt x="5620752" y="1686708"/>
                  </a:moveTo>
                  <a:lnTo>
                    <a:pt x="20659" y="1686708"/>
                  </a:lnTo>
                  <a:lnTo>
                    <a:pt x="17629" y="1686117"/>
                  </a:lnTo>
                  <a:lnTo>
                    <a:pt x="14703" y="1684621"/>
                  </a:lnTo>
                  <a:lnTo>
                    <a:pt x="11787" y="1683430"/>
                  </a:lnTo>
                  <a:lnTo>
                    <a:pt x="0" y="1665858"/>
                  </a:lnTo>
                  <a:lnTo>
                    <a:pt x="0" y="1662885"/>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40821" y="17276"/>
                  </a:lnTo>
                  <a:lnTo>
                    <a:pt x="5641421" y="20545"/>
                  </a:lnTo>
                  <a:lnTo>
                    <a:pt x="5641421" y="1665858"/>
                  </a:lnTo>
                  <a:lnTo>
                    <a:pt x="5626717" y="1684621"/>
                  </a:lnTo>
                  <a:lnTo>
                    <a:pt x="5623792" y="1686117"/>
                  </a:lnTo>
                  <a:lnTo>
                    <a:pt x="5620752" y="1686708"/>
                  </a:lnTo>
                  <a:close/>
                </a:path>
              </a:pathLst>
            </a:custGeom>
            <a:solidFill>
              <a:srgbClr val="F8F8F8"/>
            </a:solidFill>
          </p:spPr>
          <p:txBody>
            <a:bodyPr wrap="square" lIns="0" tIns="0" rIns="0" bIns="0" rtlCol="0"/>
            <a:lstStyle/>
            <a:p>
              <a:endParaRPr/>
            </a:p>
          </p:txBody>
        </p:sp>
        <p:sp>
          <p:nvSpPr>
            <p:cNvPr id="8" name="object 8"/>
            <p:cNvSpPr/>
            <p:nvPr/>
          </p:nvSpPr>
          <p:spPr>
            <a:xfrm>
              <a:off x="963889" y="5595116"/>
              <a:ext cx="5641975" cy="1687195"/>
            </a:xfrm>
            <a:custGeom>
              <a:avLst/>
              <a:gdLst/>
              <a:ahLst/>
              <a:cxnLst/>
              <a:rect l="l" t="t" r="r" b="b"/>
              <a:pathLst>
                <a:path w="5641975" h="1687195">
                  <a:moveTo>
                    <a:pt x="0" y="1662885"/>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294"/>
                  </a:lnTo>
                  <a:lnTo>
                    <a:pt x="5640821" y="17276"/>
                  </a:lnTo>
                  <a:lnTo>
                    <a:pt x="5641421" y="20545"/>
                  </a:lnTo>
                  <a:lnTo>
                    <a:pt x="5641421" y="23823"/>
                  </a:lnTo>
                  <a:lnTo>
                    <a:pt x="5641421" y="1662885"/>
                  </a:lnTo>
                  <a:lnTo>
                    <a:pt x="5641421" y="1665858"/>
                  </a:lnTo>
                  <a:lnTo>
                    <a:pt x="5640821" y="1668841"/>
                  </a:lnTo>
                  <a:lnTo>
                    <a:pt x="5626717" y="1684621"/>
                  </a:lnTo>
                  <a:lnTo>
                    <a:pt x="5623792" y="1686117"/>
                  </a:lnTo>
                  <a:lnTo>
                    <a:pt x="5620752" y="1686708"/>
                  </a:lnTo>
                  <a:lnTo>
                    <a:pt x="5617597" y="1686708"/>
                  </a:lnTo>
                  <a:lnTo>
                    <a:pt x="23823" y="1686708"/>
                  </a:lnTo>
                  <a:lnTo>
                    <a:pt x="20659" y="1686708"/>
                  </a:lnTo>
                  <a:lnTo>
                    <a:pt x="17629" y="1686117"/>
                  </a:lnTo>
                  <a:lnTo>
                    <a:pt x="14703" y="1684621"/>
                  </a:lnTo>
                  <a:lnTo>
                    <a:pt x="11787" y="1683430"/>
                  </a:lnTo>
                  <a:lnTo>
                    <a:pt x="0" y="1665858"/>
                  </a:lnTo>
                  <a:lnTo>
                    <a:pt x="0" y="166288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5676237"/>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8144238"/>
            <a:ext cx="5651500" cy="1868170"/>
            <a:chOff x="959124" y="8144238"/>
            <a:chExt cx="5651500" cy="1868170"/>
          </a:xfrm>
        </p:grpSpPr>
        <p:sp>
          <p:nvSpPr>
            <p:cNvPr id="11" name="object 11"/>
            <p:cNvSpPr/>
            <p:nvPr/>
          </p:nvSpPr>
          <p:spPr>
            <a:xfrm>
              <a:off x="963889" y="8149003"/>
              <a:ext cx="5641975" cy="1858645"/>
            </a:xfrm>
            <a:custGeom>
              <a:avLst/>
              <a:gdLst/>
              <a:ahLst/>
              <a:cxnLst/>
              <a:rect l="l" t="t" r="r" b="b"/>
              <a:pathLst>
                <a:path w="5641975" h="1858645">
                  <a:moveTo>
                    <a:pt x="5617597" y="1858238"/>
                  </a:moveTo>
                  <a:lnTo>
                    <a:pt x="23823" y="1858238"/>
                  </a:lnTo>
                  <a:lnTo>
                    <a:pt x="20659" y="1857943"/>
                  </a:lnTo>
                  <a:lnTo>
                    <a:pt x="0" y="1837388"/>
                  </a:lnTo>
                  <a:lnTo>
                    <a:pt x="0" y="1834414"/>
                  </a:lnTo>
                  <a:lnTo>
                    <a:pt x="0" y="20545"/>
                  </a:lnTo>
                  <a:lnTo>
                    <a:pt x="20659" y="0"/>
                  </a:lnTo>
                  <a:lnTo>
                    <a:pt x="5620752" y="0"/>
                  </a:lnTo>
                  <a:lnTo>
                    <a:pt x="5641421" y="20545"/>
                  </a:lnTo>
                  <a:lnTo>
                    <a:pt x="5641421" y="1837388"/>
                  </a:lnTo>
                  <a:lnTo>
                    <a:pt x="5620752" y="1857943"/>
                  </a:lnTo>
                  <a:lnTo>
                    <a:pt x="5617597" y="1858238"/>
                  </a:lnTo>
                  <a:close/>
                </a:path>
              </a:pathLst>
            </a:custGeom>
            <a:solidFill>
              <a:srgbClr val="F8F8F8"/>
            </a:solidFill>
          </p:spPr>
          <p:txBody>
            <a:bodyPr wrap="square" lIns="0" tIns="0" rIns="0" bIns="0" rtlCol="0"/>
            <a:lstStyle/>
            <a:p>
              <a:endParaRPr/>
            </a:p>
          </p:txBody>
        </p:sp>
        <p:sp>
          <p:nvSpPr>
            <p:cNvPr id="12" name="object 12"/>
            <p:cNvSpPr/>
            <p:nvPr/>
          </p:nvSpPr>
          <p:spPr>
            <a:xfrm>
              <a:off x="963889" y="8149003"/>
              <a:ext cx="5641975" cy="1858645"/>
            </a:xfrm>
            <a:custGeom>
              <a:avLst/>
              <a:gdLst/>
              <a:ahLst/>
              <a:cxnLst/>
              <a:rect l="l" t="t" r="r" b="b"/>
              <a:pathLst>
                <a:path w="5641975" h="1858645">
                  <a:moveTo>
                    <a:pt x="0" y="1834414"/>
                  </a:moveTo>
                  <a:lnTo>
                    <a:pt x="0" y="23823"/>
                  </a:lnTo>
                  <a:lnTo>
                    <a:pt x="0" y="20545"/>
                  </a:lnTo>
                  <a:lnTo>
                    <a:pt x="600" y="17276"/>
                  </a:lnTo>
                  <a:lnTo>
                    <a:pt x="1810" y="14294"/>
                  </a:lnTo>
                  <a:lnTo>
                    <a:pt x="3020" y="11320"/>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320"/>
                  </a:lnTo>
                  <a:lnTo>
                    <a:pt x="5639610" y="14294"/>
                  </a:lnTo>
                  <a:lnTo>
                    <a:pt x="5640821" y="17276"/>
                  </a:lnTo>
                  <a:lnTo>
                    <a:pt x="5641421" y="20545"/>
                  </a:lnTo>
                  <a:lnTo>
                    <a:pt x="5641421" y="23823"/>
                  </a:lnTo>
                  <a:lnTo>
                    <a:pt x="5641421" y="1834414"/>
                  </a:lnTo>
                  <a:lnTo>
                    <a:pt x="5641421" y="1837388"/>
                  </a:lnTo>
                  <a:lnTo>
                    <a:pt x="5640821" y="1840370"/>
                  </a:lnTo>
                  <a:lnTo>
                    <a:pt x="5639610" y="1843344"/>
                  </a:lnTo>
                  <a:lnTo>
                    <a:pt x="5638400" y="1846326"/>
                  </a:lnTo>
                  <a:lnTo>
                    <a:pt x="5617597" y="1858238"/>
                  </a:lnTo>
                  <a:lnTo>
                    <a:pt x="23823" y="1858238"/>
                  </a:lnTo>
                  <a:lnTo>
                    <a:pt x="1810" y="1843344"/>
                  </a:lnTo>
                  <a:lnTo>
                    <a:pt x="600" y="1840370"/>
                  </a:lnTo>
                  <a:lnTo>
                    <a:pt x="0" y="1837388"/>
                  </a:lnTo>
                  <a:lnTo>
                    <a:pt x="0" y="1834414"/>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8230124"/>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sp>
        <p:nvSpPr>
          <p:cNvPr id="14" name="object 14"/>
          <p:cNvSpPr txBox="1"/>
          <p:nvPr/>
        </p:nvSpPr>
        <p:spPr>
          <a:xfrm>
            <a:off x="1070306" y="6658021"/>
            <a:ext cx="78676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rootdaemon</a:t>
            </a:r>
            <a:r>
              <a:rPr sz="850" spc="15" dirty="0">
                <a:solidFill>
                  <a:srgbClr val="333333"/>
                </a:solidFill>
                <a:latin typeface="Lucida Console"/>
                <a:cs typeface="Lucida Console"/>
              </a:rPr>
              <a:t>:  </a:t>
            </a:r>
            <a:r>
              <a:rPr sz="850" spc="30" dirty="0">
                <a:solidFill>
                  <a:srgbClr val="333333"/>
                </a:solidFill>
                <a:latin typeface="Lucida Console"/>
                <a:cs typeface="Lucida Console"/>
              </a:rPr>
              <a:t>roothalt:</a:t>
            </a:r>
            <a:endParaRPr sz="850">
              <a:latin typeface="Lucida Console"/>
              <a:cs typeface="Lucida Console"/>
            </a:endParaRPr>
          </a:p>
        </p:txBody>
      </p:sp>
      <p:sp>
        <p:nvSpPr>
          <p:cNvPr id="28" name="object 28"/>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258</a:t>
            </a:fld>
            <a:endParaRPr sz="800">
              <a:latin typeface="小哥哥网恋吗"/>
              <a:cs typeface="小哥哥网恋吗"/>
            </a:endParaRPr>
          </a:p>
        </p:txBody>
      </p:sp>
      <p:sp>
        <p:nvSpPr>
          <p:cNvPr id="15" name="object 15"/>
          <p:cNvSpPr txBox="1"/>
          <p:nvPr/>
        </p:nvSpPr>
        <p:spPr>
          <a:xfrm>
            <a:off x="2165234" y="6658021"/>
            <a:ext cx="648335" cy="368935"/>
          </a:xfrm>
          <a:prstGeom prst="rect">
            <a:avLst/>
          </a:prstGeom>
        </p:spPr>
        <p:txBody>
          <a:bodyPr vert="horz" wrap="square" lIns="0" tIns="11430" rIns="0" bIns="0" rtlCol="0">
            <a:spAutoFit/>
          </a:bodyPr>
          <a:lstStyle/>
          <a:p>
            <a:pPr marL="12700" marR="5080" indent="3810">
              <a:lnSpc>
                <a:spcPct val="132400"/>
              </a:lnSpc>
              <a:spcBef>
                <a:spcPts val="90"/>
              </a:spcBef>
            </a:pPr>
            <a:r>
              <a:rPr sz="850" spc="30" dirty="0">
                <a:solidFill>
                  <a:srgbClr val="333333"/>
                </a:solidFill>
                <a:latin typeface="Lucida Console"/>
                <a:cs typeface="Lucida Console"/>
              </a:rPr>
              <a:t>rootadm: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rootmail</a:t>
            </a:r>
            <a:r>
              <a:rPr sz="850" spc="15" dirty="0">
                <a:solidFill>
                  <a:srgbClr val="333333"/>
                </a:solidFill>
                <a:latin typeface="Lucida Console"/>
                <a:cs typeface="Lucida Console"/>
              </a:rPr>
              <a:t>:</a:t>
            </a:r>
            <a:endParaRPr sz="850">
              <a:latin typeface="Lucida Console"/>
              <a:cs typeface="Lucida Console"/>
            </a:endParaRPr>
          </a:p>
        </p:txBody>
      </p:sp>
      <p:sp>
        <p:nvSpPr>
          <p:cNvPr id="16" name="object 16"/>
          <p:cNvSpPr txBox="1"/>
          <p:nvPr/>
        </p:nvSpPr>
        <p:spPr>
          <a:xfrm>
            <a:off x="3260164" y="6658021"/>
            <a:ext cx="648335" cy="368935"/>
          </a:xfrm>
          <a:prstGeom prst="rect">
            <a:avLst/>
          </a:prstGeom>
        </p:spPr>
        <p:txBody>
          <a:bodyPr vert="horz" wrap="square" lIns="0" tIns="11430" rIns="0" bIns="0" rtlCol="0">
            <a:spAutoFit/>
          </a:bodyPr>
          <a:lstStyle/>
          <a:p>
            <a:pPr marL="12700" marR="5080" indent="1905">
              <a:lnSpc>
                <a:spcPct val="132400"/>
              </a:lnSpc>
              <a:spcBef>
                <a:spcPts val="90"/>
              </a:spcBef>
            </a:pPr>
            <a:r>
              <a:rPr sz="850" spc="30" dirty="0">
                <a:solidFill>
                  <a:srgbClr val="333333"/>
                </a:solidFill>
                <a:latin typeface="Lucida Console"/>
                <a:cs typeface="Lucida Console"/>
              </a:rPr>
              <a:t>rootlp: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rootnews</a:t>
            </a:r>
            <a:r>
              <a:rPr sz="850" spc="15" dirty="0">
                <a:solidFill>
                  <a:srgbClr val="333333"/>
                </a:solidFill>
                <a:latin typeface="Lucida Console"/>
                <a:cs typeface="Lucida Console"/>
              </a:rPr>
              <a:t>:</a:t>
            </a:r>
            <a:endParaRPr sz="850">
              <a:latin typeface="Lucida Console"/>
              <a:cs typeface="Lucida Console"/>
            </a:endParaRPr>
          </a:p>
        </p:txBody>
      </p:sp>
      <p:sp>
        <p:nvSpPr>
          <p:cNvPr id="17" name="object 17"/>
          <p:cNvSpPr txBox="1"/>
          <p:nvPr/>
        </p:nvSpPr>
        <p:spPr>
          <a:xfrm>
            <a:off x="4084099" y="6658021"/>
            <a:ext cx="91948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rootsync:</a:t>
            </a:r>
            <a:endParaRPr sz="850">
              <a:latin typeface="Lucida Console"/>
              <a:cs typeface="Lucida Console"/>
            </a:endParaRPr>
          </a:p>
          <a:p>
            <a:pPr marL="283210">
              <a:lnSpc>
                <a:spcPct val="100000"/>
              </a:lnSpc>
              <a:spcBef>
                <a:spcPts val="330"/>
              </a:spcBef>
            </a:pPr>
            <a:r>
              <a:rPr sz="850" spc="30" dirty="0">
                <a:solidFill>
                  <a:srgbClr val="333333"/>
                </a:solidFill>
                <a:latin typeface="Lucida Console"/>
                <a:cs typeface="Lucida Console"/>
              </a:rPr>
              <a:t>rootuucp</a:t>
            </a:r>
            <a:r>
              <a:rPr sz="850" spc="15" dirty="0">
                <a:solidFill>
                  <a:srgbClr val="333333"/>
                </a:solidFill>
                <a:latin typeface="Lucida Console"/>
                <a:cs typeface="Lucida Console"/>
              </a:rPr>
              <a:t>:</a:t>
            </a:r>
            <a:endParaRPr sz="850">
              <a:latin typeface="Lucida Console"/>
              <a:cs typeface="Lucida Console"/>
            </a:endParaRPr>
          </a:p>
        </p:txBody>
      </p:sp>
      <p:sp>
        <p:nvSpPr>
          <p:cNvPr id="18" name="object 18"/>
          <p:cNvSpPr txBox="1"/>
          <p:nvPr/>
        </p:nvSpPr>
        <p:spPr>
          <a:xfrm>
            <a:off x="5179027" y="6658021"/>
            <a:ext cx="1196975"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rootshutdown:</a:t>
            </a:r>
            <a:endParaRPr sz="850">
              <a:latin typeface="Lucida Console"/>
              <a:cs typeface="Lucida Console"/>
            </a:endParaRPr>
          </a:p>
          <a:p>
            <a:pPr marL="283210">
              <a:lnSpc>
                <a:spcPct val="100000"/>
              </a:lnSpc>
              <a:spcBef>
                <a:spcPts val="330"/>
              </a:spcBef>
            </a:pPr>
            <a:r>
              <a:rPr sz="850" spc="30" dirty="0">
                <a:solidFill>
                  <a:srgbClr val="333333"/>
                </a:solidFill>
                <a:latin typeface="Lucida Console"/>
                <a:cs typeface="Lucida Console"/>
              </a:rPr>
              <a:t>rootoperator:</a:t>
            </a:r>
            <a:endParaRPr sz="850">
              <a:latin typeface="Lucida Console"/>
              <a:cs typeface="Lucida Console"/>
            </a:endParaRPr>
          </a:p>
        </p:txBody>
      </p:sp>
      <p:sp>
        <p:nvSpPr>
          <p:cNvPr id="19" name="object 19"/>
          <p:cNvSpPr txBox="1"/>
          <p:nvPr/>
        </p:nvSpPr>
        <p:spPr>
          <a:xfrm>
            <a:off x="946424" y="7036964"/>
            <a:ext cx="5650230" cy="2028825"/>
          </a:xfrm>
          <a:prstGeom prst="rect">
            <a:avLst/>
          </a:prstGeom>
        </p:spPr>
        <p:txBody>
          <a:bodyPr vert="horz" wrap="square" lIns="0" tIns="17780" rIns="0" bIns="0" rtlCol="0">
            <a:spAutoFit/>
          </a:bodyPr>
          <a:lstStyle/>
          <a:p>
            <a:pPr marL="136525">
              <a:lnSpc>
                <a:spcPct val="100000"/>
              </a:lnSpc>
              <a:spcBef>
                <a:spcPts val="140"/>
              </a:spcBef>
            </a:pPr>
            <a:r>
              <a:rPr sz="850" spc="30" dirty="0">
                <a:solidFill>
                  <a:srgbClr val="333333"/>
                </a:solidFill>
                <a:latin typeface="Lucida Console"/>
                <a:cs typeface="Lucida Console"/>
              </a:rPr>
              <a:t>root………………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现在大家能猜出是怎么一回事了吧。原来</a:t>
            </a:r>
            <a:r>
              <a:rPr sz="950" b="1" spc="50" dirty="0">
                <a:solidFill>
                  <a:srgbClr val="333333"/>
                </a:solidFill>
                <a:latin typeface="Trebuchet MS"/>
                <a:cs typeface="Trebuchet MS"/>
              </a:rPr>
              <a:t>aliases</a:t>
            </a:r>
            <a:r>
              <a:rPr sz="950" b="1" spc="20" dirty="0">
                <a:solidFill>
                  <a:srgbClr val="333333"/>
                </a:solidFill>
                <a:latin typeface="微软雅黑"/>
                <a:cs typeface="微软雅黑"/>
              </a:rPr>
              <a:t>邮件别名服务的配置文件是专门用来定义用户别名与邮 </a:t>
            </a:r>
            <a:r>
              <a:rPr sz="950" b="1" spc="25" dirty="0">
                <a:solidFill>
                  <a:srgbClr val="333333"/>
                </a:solidFill>
                <a:latin typeface="微软雅黑"/>
                <a:cs typeface="微软雅黑"/>
              </a:rPr>
              <a:t>件接收人的映射。除了使用本地系统中系统账户的名称外，我们还可以自行定义一些别名来接收邮件。 例如，创建一个名为</a:t>
            </a:r>
            <a:r>
              <a:rPr sz="950" b="1" spc="70" dirty="0">
                <a:solidFill>
                  <a:srgbClr val="333333"/>
                </a:solidFill>
                <a:latin typeface="Trebuchet MS"/>
                <a:cs typeface="Trebuchet MS"/>
              </a:rPr>
              <a:t>dream</a:t>
            </a:r>
            <a:r>
              <a:rPr sz="950" b="1" spc="25" dirty="0">
                <a:solidFill>
                  <a:srgbClr val="333333"/>
                </a:solidFill>
                <a:latin typeface="微软雅黑"/>
                <a:cs typeface="微软雅黑"/>
              </a:rPr>
              <a:t>的账户，而真正接收该账户邮件的应该是</a:t>
            </a:r>
            <a:r>
              <a:rPr sz="950" b="1" spc="50" dirty="0">
                <a:solidFill>
                  <a:srgbClr val="333333"/>
                </a:solidFill>
                <a:latin typeface="Trebuchet MS"/>
                <a:cs typeface="Trebuchet MS"/>
              </a:rPr>
              <a:t>root</a:t>
            </a:r>
            <a:r>
              <a:rPr sz="950" b="1" spc="25" dirty="0">
                <a:solidFill>
                  <a:srgbClr val="333333"/>
                </a:solidFill>
                <a:latin typeface="微软雅黑"/>
                <a:cs typeface="微软雅黑"/>
              </a:rPr>
              <a:t>账户。</a:t>
            </a:r>
            <a:endParaRPr sz="950">
              <a:latin typeface="微软雅黑"/>
              <a:cs typeface="微软雅黑"/>
            </a:endParaRPr>
          </a:p>
          <a:p>
            <a:pPr>
              <a:lnSpc>
                <a:spcPct val="100000"/>
              </a:lnSpc>
              <a:spcBef>
                <a:spcPts val="45"/>
              </a:spcBef>
            </a:pPr>
            <a:endParaRPr sz="900">
              <a:latin typeface="微软雅黑"/>
              <a:cs typeface="微软雅黑"/>
            </a:endParaRPr>
          </a:p>
          <a:p>
            <a:pPr marL="136525" marR="193040">
              <a:lnSpc>
                <a:spcPct val="132400"/>
              </a:lnSpc>
              <a:spcBef>
                <a:spcPts val="5"/>
              </a:spcBef>
              <a:tabLst>
                <a:tab pos="2205355" algn="l"/>
                <a:tab pos="297116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cat</a:t>
            </a:r>
            <a:r>
              <a:rPr sz="850" spc="40" dirty="0">
                <a:solidFill>
                  <a:srgbClr val="333333"/>
                </a:solidFill>
                <a:latin typeface="Lucida Console"/>
                <a:cs typeface="Lucida Console"/>
              </a:rPr>
              <a:t> </a:t>
            </a:r>
            <a:r>
              <a:rPr sz="850" spc="30" dirty="0">
                <a:solidFill>
                  <a:srgbClr val="333333"/>
                </a:solidFill>
                <a:latin typeface="Lucida Console"/>
                <a:cs typeface="Lucida Console"/>
              </a:rPr>
              <a:t>/etc/aliases##	Aliases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this file</a:t>
            </a:r>
            <a:r>
              <a:rPr sz="850" spc="30" dirty="0">
                <a:solidFill>
                  <a:srgbClr val="333333"/>
                </a:solidFill>
                <a:latin typeface="Lucida Console"/>
                <a:cs typeface="Lucida Console"/>
              </a:rPr>
              <a:t> </a:t>
            </a:r>
            <a:r>
              <a:rPr sz="850" spc="25" dirty="0">
                <a:solidFill>
                  <a:srgbClr val="333333"/>
                </a:solidFill>
                <a:latin typeface="Lucida Console"/>
                <a:cs typeface="Lucida Console"/>
              </a:rPr>
              <a:t>will NOT </a:t>
            </a:r>
            <a:r>
              <a:rPr sz="850" spc="20" dirty="0">
                <a:solidFill>
                  <a:srgbClr val="333333"/>
                </a:solidFill>
                <a:latin typeface="Lucida Console"/>
                <a:cs typeface="Lucida Console"/>
              </a:rPr>
              <a:t>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expanded</a:t>
            </a:r>
            <a:r>
              <a:rPr sz="850" spc="40" dirty="0">
                <a:solidFill>
                  <a:srgbClr val="333333"/>
                </a:solidFill>
                <a:latin typeface="Lucida Console"/>
                <a:cs typeface="Lucida Console"/>
              </a:rPr>
              <a:t> </a:t>
            </a:r>
            <a:r>
              <a:rPr sz="850" spc="20" dirty="0">
                <a:solidFill>
                  <a:srgbClr val="333333"/>
                </a:solidFill>
                <a:latin typeface="Lucida Console"/>
                <a:cs typeface="Lucida Console"/>
              </a:rPr>
              <a:t>in</a:t>
            </a:r>
            <a:r>
              <a:rPr sz="850" spc="4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5" dirty="0">
                <a:solidFill>
                  <a:srgbClr val="333333"/>
                </a:solidFill>
                <a:latin typeface="Lucida Console"/>
                <a:cs typeface="Lucida Console"/>
              </a:rPr>
              <a:t> </a:t>
            </a:r>
            <a:r>
              <a:rPr sz="850" spc="25" dirty="0">
                <a:solidFill>
                  <a:srgbClr val="333333"/>
                </a:solidFill>
                <a:latin typeface="Lucida Console"/>
                <a:cs typeface="Lucida Console"/>
              </a:rPr>
              <a:t>header</a:t>
            </a:r>
            <a:r>
              <a:rPr sz="850" spc="45" dirty="0">
                <a:solidFill>
                  <a:srgbClr val="333333"/>
                </a:solidFill>
                <a:latin typeface="Lucida Console"/>
                <a:cs typeface="Lucida Console"/>
              </a:rPr>
              <a:t> </a:t>
            </a:r>
            <a:r>
              <a:rPr sz="850" spc="25" dirty="0">
                <a:solidFill>
                  <a:srgbClr val="333333"/>
                </a:solidFill>
                <a:latin typeface="Lucida Console"/>
                <a:cs typeface="Lucida Console"/>
              </a:rPr>
              <a:t>from#	Mail,</a:t>
            </a:r>
            <a:r>
              <a:rPr sz="850" spc="30" dirty="0">
                <a:solidFill>
                  <a:srgbClr val="333333"/>
                </a:solidFill>
                <a:latin typeface="Lucida Console"/>
                <a:cs typeface="Lucida Console"/>
              </a:rPr>
              <a:t> </a:t>
            </a:r>
            <a:r>
              <a:rPr sz="850" spc="25" dirty="0">
                <a:solidFill>
                  <a:srgbClr val="333333"/>
                </a:solidFill>
                <a:latin typeface="Lucida Console"/>
                <a:cs typeface="Lucida Console"/>
              </a:rPr>
              <a:t>but WILL</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visible </a:t>
            </a:r>
            <a:r>
              <a:rPr sz="850" spc="25" dirty="0">
                <a:solidFill>
                  <a:srgbClr val="333333"/>
                </a:solidFill>
                <a:latin typeface="Lucida Console"/>
                <a:cs typeface="Lucida Console"/>
              </a:rPr>
              <a:t>over</a:t>
            </a:r>
            <a:r>
              <a:rPr sz="850" spc="30" dirty="0">
                <a:solidFill>
                  <a:srgbClr val="333333"/>
                </a:solidFill>
                <a:latin typeface="Lucida Console"/>
                <a:cs typeface="Lucida Console"/>
              </a:rPr>
              <a:t> networks</a:t>
            </a:r>
            <a:r>
              <a:rPr sz="850" spc="25" dirty="0">
                <a:solidFill>
                  <a:srgbClr val="333333"/>
                </a:solidFill>
                <a:latin typeface="Lucida Console"/>
                <a:cs typeface="Lucida Console"/>
              </a:rPr>
              <a:t> </a:t>
            </a:r>
            <a:r>
              <a:rPr sz="850" spc="20" dirty="0">
                <a:solidFill>
                  <a:srgbClr val="333333"/>
                </a:solidFill>
                <a:latin typeface="Lucida Console"/>
                <a:cs typeface="Lucida Console"/>
              </a:rPr>
              <a:t>or</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endParaRPr sz="850">
              <a:latin typeface="Lucida Console"/>
              <a:cs typeface="Lucida Console"/>
            </a:endParaRPr>
          </a:p>
          <a:p>
            <a:pPr marL="136525">
              <a:lnSpc>
                <a:spcPct val="100000"/>
              </a:lnSpc>
              <a:spcBef>
                <a:spcPts val="330"/>
              </a:spcBef>
              <a:tabLst>
                <a:tab pos="1439545" algn="l"/>
                <a:tab pos="2537460" algn="l"/>
              </a:tabLst>
            </a:pPr>
            <a:r>
              <a:rPr sz="850" spc="30" dirty="0">
                <a:solidFill>
                  <a:srgbClr val="333333"/>
                </a:solidFill>
                <a:latin typeface="Lucida Console"/>
                <a:cs typeface="Lucida Console"/>
              </a:rPr>
              <a:t>/bin/mail.##	&gt;&gt;&gt;&gt;&gt;&gt;&gt;&gt;&gt;&gt;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program</a:t>
            </a:r>
            <a:r>
              <a:rPr sz="850" spc="25" dirty="0">
                <a:solidFill>
                  <a:srgbClr val="333333"/>
                </a:solidFill>
                <a:latin typeface="Lucida Console"/>
                <a:cs typeface="Lucida Console"/>
              </a:rPr>
              <a:t> </a:t>
            </a:r>
            <a:r>
              <a:rPr sz="850" spc="30" dirty="0">
                <a:solidFill>
                  <a:srgbClr val="333333"/>
                </a:solidFill>
                <a:latin typeface="Lucida Console"/>
                <a:cs typeface="Lucida Console"/>
              </a:rPr>
              <a:t>"newaliases"</a:t>
            </a:r>
            <a:r>
              <a:rPr sz="850" spc="25" dirty="0">
                <a:solidFill>
                  <a:srgbClr val="333333"/>
                </a:solidFill>
                <a:latin typeface="Lucida Console"/>
                <a:cs typeface="Lucida Console"/>
              </a:rPr>
              <a:t> must</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25" dirty="0">
                <a:solidFill>
                  <a:srgbClr val="333333"/>
                </a:solidFill>
                <a:latin typeface="Lucida Console"/>
                <a:cs typeface="Lucida Console"/>
              </a:rPr>
              <a:t> run after#</a:t>
            </a:r>
            <a:endParaRPr sz="850">
              <a:latin typeface="Lucida Console"/>
              <a:cs typeface="Lucida Console"/>
            </a:endParaRPr>
          </a:p>
          <a:p>
            <a:pPr marL="472440" marR="85090" indent="66675">
              <a:lnSpc>
                <a:spcPct val="132400"/>
              </a:lnSpc>
              <a:tabLst>
                <a:tab pos="1632585" algn="l"/>
                <a:tab pos="4864735" algn="l"/>
              </a:tabLst>
            </a:pPr>
            <a:r>
              <a:rPr sz="850" spc="30" dirty="0">
                <a:solidFill>
                  <a:srgbClr val="333333"/>
                </a:solidFill>
                <a:latin typeface="Lucida Console"/>
                <a:cs typeface="Lucida Console"/>
              </a:rPr>
              <a:t>&gt;</a:t>
            </a:r>
            <a:r>
              <a:rPr sz="850" spc="15" dirty="0">
                <a:solidFill>
                  <a:srgbClr val="333333"/>
                </a:solidFill>
                <a:latin typeface="Lucida Console"/>
                <a:cs typeface="Lucida Console"/>
              </a:rPr>
              <a:t>&gt;</a:t>
            </a:r>
            <a:r>
              <a:rPr sz="850" spc="30" dirty="0">
                <a:solidFill>
                  <a:srgbClr val="333333"/>
                </a:solidFill>
                <a:latin typeface="Lucida Console"/>
                <a:cs typeface="Lucida Console"/>
              </a:rPr>
              <a:t> NOT</a:t>
            </a:r>
            <a:r>
              <a:rPr sz="850" spc="15" dirty="0">
                <a:solidFill>
                  <a:srgbClr val="333333"/>
                </a:solidFill>
                <a:latin typeface="Lucida Console"/>
                <a:cs typeface="Lucida Console"/>
              </a:rPr>
              <a:t>E</a:t>
            </a:r>
            <a:r>
              <a:rPr sz="850" spc="30" dirty="0">
                <a:solidFill>
                  <a:srgbClr val="333333"/>
                </a:solidFill>
                <a:latin typeface="Lucida Console"/>
                <a:cs typeface="Lucida Console"/>
              </a:rPr>
              <a:t> &gt;</a:t>
            </a:r>
            <a:r>
              <a:rPr sz="850" spc="15" dirty="0">
                <a:solidFill>
                  <a:srgbClr val="333333"/>
                </a:solidFill>
                <a:latin typeface="Lucida Console"/>
                <a:cs typeface="Lucida Console"/>
              </a:rPr>
              <a:t>&gt;</a:t>
            </a:r>
            <a:r>
              <a:rPr sz="850" dirty="0">
                <a:solidFill>
                  <a:srgbClr val="333333"/>
                </a:solidFill>
                <a:latin typeface="Lucida Console"/>
                <a:cs typeface="Lucida Console"/>
              </a:rPr>
              <a:t>	</a:t>
            </a:r>
            <a:r>
              <a:rPr sz="850" spc="30" dirty="0">
                <a:solidFill>
                  <a:srgbClr val="333333"/>
                </a:solidFill>
                <a:latin typeface="Lucida Console"/>
                <a:cs typeface="Lucida Console"/>
              </a:rPr>
              <a:t>thi</a:t>
            </a:r>
            <a:r>
              <a:rPr sz="850" spc="15" dirty="0">
                <a:solidFill>
                  <a:srgbClr val="333333"/>
                </a:solidFill>
                <a:latin typeface="Lucida Console"/>
                <a:cs typeface="Lucida Console"/>
              </a:rPr>
              <a:t>s</a:t>
            </a:r>
            <a:r>
              <a:rPr sz="850" spc="30" dirty="0">
                <a:solidFill>
                  <a:srgbClr val="333333"/>
                </a:solidFill>
                <a:latin typeface="Lucida Console"/>
                <a:cs typeface="Lucida Console"/>
              </a:rPr>
              <a:t> fil</a:t>
            </a:r>
            <a:r>
              <a:rPr sz="850" spc="15" dirty="0">
                <a:solidFill>
                  <a:srgbClr val="333333"/>
                </a:solidFill>
                <a:latin typeface="Lucida Console"/>
                <a:cs typeface="Lucida Console"/>
              </a:rPr>
              <a:t>e</a:t>
            </a:r>
            <a:r>
              <a:rPr sz="850" spc="30" dirty="0">
                <a:solidFill>
                  <a:srgbClr val="333333"/>
                </a:solidFill>
                <a:latin typeface="Lucida Console"/>
                <a:cs typeface="Lucida Console"/>
              </a:rPr>
              <a:t> i</a:t>
            </a:r>
            <a:r>
              <a:rPr sz="850" spc="15" dirty="0">
                <a:solidFill>
                  <a:srgbClr val="333333"/>
                </a:solidFill>
                <a:latin typeface="Lucida Console"/>
                <a:cs typeface="Lucida Console"/>
              </a:rPr>
              <a:t>s</a:t>
            </a:r>
            <a:r>
              <a:rPr sz="850" spc="30" dirty="0">
                <a:solidFill>
                  <a:srgbClr val="333333"/>
                </a:solidFill>
                <a:latin typeface="Lucida Console"/>
                <a:cs typeface="Lucida Console"/>
              </a:rPr>
              <a:t> update</a:t>
            </a:r>
            <a:r>
              <a:rPr sz="850" spc="15" dirty="0">
                <a:solidFill>
                  <a:srgbClr val="333333"/>
                </a:solidFill>
                <a:latin typeface="Lucida Console"/>
                <a:cs typeface="Lucida Console"/>
              </a:rPr>
              <a:t>d</a:t>
            </a:r>
            <a:r>
              <a:rPr sz="850" spc="30" dirty="0">
                <a:solidFill>
                  <a:srgbClr val="333333"/>
                </a:solidFill>
                <a:latin typeface="Lucida Console"/>
                <a:cs typeface="Lucida Console"/>
              </a:rPr>
              <a:t> fo</a:t>
            </a:r>
            <a:r>
              <a:rPr sz="850" spc="15" dirty="0">
                <a:solidFill>
                  <a:srgbClr val="333333"/>
                </a:solidFill>
                <a:latin typeface="Lucida Console"/>
                <a:cs typeface="Lucida Console"/>
              </a:rPr>
              <a:t>r</a:t>
            </a:r>
            <a:r>
              <a:rPr sz="850" spc="30" dirty="0">
                <a:solidFill>
                  <a:srgbClr val="333333"/>
                </a:solidFill>
                <a:latin typeface="Lucida Console"/>
                <a:cs typeface="Lucida Console"/>
              </a:rPr>
              <a:t> an</a:t>
            </a:r>
            <a:r>
              <a:rPr sz="850" spc="15" dirty="0">
                <a:solidFill>
                  <a:srgbClr val="333333"/>
                </a:solidFill>
                <a:latin typeface="Lucida Console"/>
                <a:cs typeface="Lucida Console"/>
              </a:rPr>
              <a:t>y</a:t>
            </a:r>
            <a:r>
              <a:rPr sz="850" spc="30" dirty="0">
                <a:solidFill>
                  <a:srgbClr val="333333"/>
                </a:solidFill>
                <a:latin typeface="Lucida Console"/>
                <a:cs typeface="Lucida Console"/>
              </a:rPr>
              <a:t> change</a:t>
            </a:r>
            <a:r>
              <a:rPr sz="850" spc="15" dirty="0">
                <a:solidFill>
                  <a:srgbClr val="333333"/>
                </a:solidFill>
                <a:latin typeface="Lucida Console"/>
                <a:cs typeface="Lucida Console"/>
              </a:rPr>
              <a:t>s</a:t>
            </a:r>
            <a:r>
              <a:rPr sz="850" spc="30" dirty="0">
                <a:solidFill>
                  <a:srgbClr val="333333"/>
                </a:solidFill>
                <a:latin typeface="Lucida Console"/>
                <a:cs typeface="Lucida Console"/>
              </a:rPr>
              <a:t> to</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&gt;&gt;&gt;&gt;&gt;&gt;&gt;&gt;&gt;</a:t>
            </a:r>
            <a:r>
              <a:rPr sz="850" spc="15" dirty="0">
                <a:solidFill>
                  <a:srgbClr val="333333"/>
                </a:solidFill>
                <a:latin typeface="Lucida Console"/>
                <a:cs typeface="Lucida Console"/>
              </a:rPr>
              <a:t>&gt;  </a:t>
            </a:r>
            <a:r>
              <a:rPr sz="850" spc="25" dirty="0">
                <a:solidFill>
                  <a:srgbClr val="333333"/>
                </a:solidFill>
                <a:latin typeface="Lucida Console"/>
                <a:cs typeface="Lucida Console"/>
              </a:rPr>
              <a:t>show</a:t>
            </a:r>
            <a:r>
              <a:rPr sz="850" spc="30" dirty="0">
                <a:solidFill>
                  <a:srgbClr val="333333"/>
                </a:solidFill>
                <a:latin typeface="Lucida Console"/>
                <a:cs typeface="Lucida Console"/>
              </a:rPr>
              <a:t> through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sendmail.## </a:t>
            </a:r>
            <a:r>
              <a:rPr sz="850" spc="25" dirty="0">
                <a:solidFill>
                  <a:srgbClr val="333333"/>
                </a:solidFill>
                <a:latin typeface="Lucida Console"/>
                <a:cs typeface="Lucida Console"/>
              </a:rPr>
              <a:t>Basic</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5" dirty="0">
                <a:solidFill>
                  <a:srgbClr val="333333"/>
                </a:solidFill>
                <a:latin typeface="Lucida Console"/>
                <a:cs typeface="Lucida Console"/>
              </a:rPr>
              <a:t> </a:t>
            </a:r>
            <a:r>
              <a:rPr sz="850" spc="30" dirty="0">
                <a:solidFill>
                  <a:srgbClr val="333333"/>
                </a:solidFill>
                <a:latin typeface="Lucida Console"/>
                <a:cs typeface="Lucida Console"/>
              </a:rPr>
              <a:t>aliases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these</a:t>
            </a:r>
            <a:r>
              <a:rPr sz="850" spc="30" dirty="0">
                <a:solidFill>
                  <a:srgbClr val="333333"/>
                </a:solidFill>
                <a:latin typeface="Lucida Console"/>
                <a:cs typeface="Lucida Console"/>
              </a:rPr>
              <a:t> </a:t>
            </a:r>
            <a:r>
              <a:rPr sz="850" spc="25" dirty="0">
                <a:solidFill>
                  <a:srgbClr val="333333"/>
                </a:solidFill>
                <a:latin typeface="Lucida Console"/>
                <a:cs typeface="Lucida Console"/>
              </a:rPr>
              <a:t>MUST</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endParaRPr sz="850">
              <a:latin typeface="Lucida Console"/>
              <a:cs typeface="Lucida Console"/>
            </a:endParaRPr>
          </a:p>
        </p:txBody>
      </p:sp>
      <p:sp>
        <p:nvSpPr>
          <p:cNvPr id="20" name="object 20"/>
          <p:cNvSpPr txBox="1"/>
          <p:nvPr/>
        </p:nvSpPr>
        <p:spPr>
          <a:xfrm>
            <a:off x="1070306" y="9076295"/>
            <a:ext cx="3142615" cy="161290"/>
          </a:xfrm>
          <a:prstGeom prst="rect">
            <a:avLst/>
          </a:prstGeom>
        </p:spPr>
        <p:txBody>
          <a:bodyPr vert="horz" wrap="square" lIns="0" tIns="17780" rIns="0" bIns="0" rtlCol="0">
            <a:spAutoFit/>
          </a:bodyPr>
          <a:lstStyle/>
          <a:p>
            <a:pPr marL="12700">
              <a:lnSpc>
                <a:spcPct val="100000"/>
              </a:lnSpc>
              <a:spcBef>
                <a:spcPts val="140"/>
              </a:spcBef>
              <a:tabLst>
                <a:tab pos="1673860" algn="l"/>
              </a:tabLst>
            </a:pPr>
            <a:r>
              <a:rPr sz="850" spc="30" dirty="0">
                <a:solidFill>
                  <a:srgbClr val="333333"/>
                </a:solidFill>
                <a:latin typeface="Lucida Console"/>
                <a:cs typeface="Lucida Console"/>
              </a:rPr>
              <a:t>present.mailer-daemon:	postmasterpostmaster:</a:t>
            </a:r>
            <a:endParaRPr sz="850">
              <a:latin typeface="Lucida Console"/>
              <a:cs typeface="Lucida Console"/>
            </a:endParaRPr>
          </a:p>
        </p:txBody>
      </p:sp>
      <p:sp>
        <p:nvSpPr>
          <p:cNvPr id="21" name="object 21"/>
          <p:cNvSpPr txBox="1"/>
          <p:nvPr/>
        </p:nvSpPr>
        <p:spPr>
          <a:xfrm>
            <a:off x="1070306" y="9247814"/>
            <a:ext cx="182372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for</a:t>
            </a:r>
            <a:r>
              <a:rPr sz="850" spc="5" dirty="0">
                <a:solidFill>
                  <a:srgbClr val="333333"/>
                </a:solidFill>
                <a:latin typeface="Lucida Console"/>
                <a:cs typeface="Lucida Console"/>
              </a:rPr>
              <a:t> </a:t>
            </a:r>
            <a:r>
              <a:rPr sz="850" spc="25" dirty="0">
                <a:solidFill>
                  <a:srgbClr val="333333"/>
                </a:solidFill>
                <a:latin typeface="Lucida Console"/>
                <a:cs typeface="Lucida Console"/>
              </a:rPr>
              <a:t>pseudo</a:t>
            </a:r>
            <a:r>
              <a:rPr sz="850" spc="10" dirty="0">
                <a:solidFill>
                  <a:srgbClr val="333333"/>
                </a:solidFill>
                <a:latin typeface="Lucida Console"/>
                <a:cs typeface="Lucida Console"/>
              </a:rPr>
              <a:t> </a:t>
            </a:r>
            <a:r>
              <a:rPr sz="850" spc="30" dirty="0">
                <a:solidFill>
                  <a:srgbClr val="333333"/>
                </a:solidFill>
                <a:latin typeface="Lucida Console"/>
                <a:cs typeface="Lucida Console"/>
              </a:rPr>
              <a:t>accounts.dream:</a:t>
            </a:r>
            <a:endParaRPr sz="850">
              <a:latin typeface="Lucida Console"/>
              <a:cs typeface="Lucida Console"/>
            </a:endParaRPr>
          </a:p>
        </p:txBody>
      </p:sp>
      <p:sp>
        <p:nvSpPr>
          <p:cNvPr id="22" name="object 22"/>
          <p:cNvSpPr txBox="1"/>
          <p:nvPr/>
        </p:nvSpPr>
        <p:spPr>
          <a:xfrm>
            <a:off x="2432346" y="9383428"/>
            <a:ext cx="650240" cy="368935"/>
          </a:xfrm>
          <a:prstGeom prst="rect">
            <a:avLst/>
          </a:prstGeom>
        </p:spPr>
        <p:txBody>
          <a:bodyPr vert="horz" wrap="square" lIns="0" tIns="11430" rIns="0" bIns="0" rtlCol="0">
            <a:spAutoFit/>
          </a:bodyPr>
          <a:lstStyle/>
          <a:p>
            <a:pPr marL="14604" marR="5080" indent="-2540">
              <a:lnSpc>
                <a:spcPct val="132400"/>
              </a:lnSpc>
              <a:spcBef>
                <a:spcPts val="90"/>
              </a:spcBef>
            </a:pPr>
            <a:r>
              <a:rPr sz="850" spc="30" dirty="0">
                <a:solidFill>
                  <a:srgbClr val="333333"/>
                </a:solidFill>
                <a:latin typeface="Lucida Console"/>
                <a:cs typeface="Lucida Console"/>
              </a:rPr>
              <a:t>rootlp: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rootmail</a:t>
            </a:r>
            <a:r>
              <a:rPr sz="850" spc="15" dirty="0">
                <a:solidFill>
                  <a:srgbClr val="333333"/>
                </a:solidFill>
                <a:latin typeface="Lucida Console"/>
                <a:cs typeface="Lucida Console"/>
              </a:rPr>
              <a:t>:</a:t>
            </a:r>
            <a:endParaRPr sz="850">
              <a:latin typeface="Lucida Console"/>
              <a:cs typeface="Lucida Console"/>
            </a:endParaRPr>
          </a:p>
        </p:txBody>
      </p:sp>
      <p:sp>
        <p:nvSpPr>
          <p:cNvPr id="23" name="object 23"/>
          <p:cNvSpPr txBox="1"/>
          <p:nvPr/>
        </p:nvSpPr>
        <p:spPr>
          <a:xfrm>
            <a:off x="3542911" y="9211909"/>
            <a:ext cx="904240"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rootbin:</a:t>
            </a:r>
            <a:endParaRPr sz="850">
              <a:latin typeface="Lucida Console"/>
              <a:cs typeface="Lucida Console"/>
            </a:endParaRPr>
          </a:p>
          <a:p>
            <a:pPr marL="267970" marR="5080" indent="-6985">
              <a:lnSpc>
                <a:spcPct val="132400"/>
              </a:lnSpc>
            </a:pPr>
            <a:r>
              <a:rPr sz="850" spc="30" dirty="0">
                <a:solidFill>
                  <a:srgbClr val="333333"/>
                </a:solidFill>
                <a:latin typeface="Lucida Console"/>
                <a:cs typeface="Lucida Console"/>
              </a:rPr>
              <a:t>rootsync</a:t>
            </a:r>
            <a:r>
              <a:rPr sz="850" spc="15" dirty="0">
                <a:solidFill>
                  <a:srgbClr val="333333"/>
                </a:solidFill>
                <a:latin typeface="Lucida Console"/>
                <a:cs typeface="Lucida Console"/>
              </a:rPr>
              <a:t>:  </a:t>
            </a:r>
            <a:r>
              <a:rPr sz="850" spc="30" dirty="0">
                <a:solidFill>
                  <a:srgbClr val="333333"/>
                </a:solidFill>
                <a:latin typeface="Lucida Console"/>
                <a:cs typeface="Lucida Console"/>
              </a:rPr>
              <a:t>rootnews</a:t>
            </a:r>
            <a:r>
              <a:rPr sz="850" spc="15" dirty="0">
                <a:solidFill>
                  <a:srgbClr val="333333"/>
                </a:solidFill>
                <a:latin typeface="Lucida Console"/>
                <a:cs typeface="Lucida Console"/>
              </a:rPr>
              <a:t>:</a:t>
            </a:r>
            <a:endParaRPr sz="850">
              <a:latin typeface="Lucida Console"/>
              <a:cs typeface="Lucida Console"/>
            </a:endParaRPr>
          </a:p>
        </p:txBody>
      </p:sp>
      <p:sp>
        <p:nvSpPr>
          <p:cNvPr id="24" name="object 24"/>
          <p:cNvSpPr txBox="1"/>
          <p:nvPr/>
        </p:nvSpPr>
        <p:spPr>
          <a:xfrm>
            <a:off x="4525559" y="9040390"/>
            <a:ext cx="1823720" cy="711835"/>
          </a:xfrm>
          <a:prstGeom prst="rect">
            <a:avLst/>
          </a:prstGeom>
        </p:spPr>
        <p:txBody>
          <a:bodyPr vert="horz" wrap="square" lIns="0" tIns="11430" rIns="0" bIns="0" rtlCol="0">
            <a:spAutoFit/>
          </a:bodyPr>
          <a:lstStyle/>
          <a:p>
            <a:pPr marL="391795" marR="5080" indent="-379730">
              <a:lnSpc>
                <a:spcPct val="132400"/>
              </a:lnSpc>
              <a:spcBef>
                <a:spcPts val="90"/>
              </a:spcBef>
            </a:pPr>
            <a:r>
              <a:rPr sz="850" spc="25" dirty="0">
                <a:solidFill>
                  <a:srgbClr val="333333"/>
                </a:solidFill>
                <a:latin typeface="Lucida Console"/>
                <a:cs typeface="Lucida Console"/>
              </a:rPr>
              <a:t>root#</a:t>
            </a:r>
            <a:r>
              <a:rPr sz="850" spc="-5" dirty="0">
                <a:solidFill>
                  <a:srgbClr val="333333"/>
                </a:solidFill>
                <a:latin typeface="Lucida Console"/>
                <a:cs typeface="Lucida Console"/>
              </a:rPr>
              <a:t> </a:t>
            </a:r>
            <a:r>
              <a:rPr sz="850" spc="30" dirty="0">
                <a:solidFill>
                  <a:srgbClr val="333333"/>
                </a:solidFill>
                <a:latin typeface="Lucida Console"/>
                <a:cs typeface="Lucida Console"/>
              </a:rPr>
              <a:t>General</a:t>
            </a:r>
            <a:r>
              <a:rPr sz="850" dirty="0">
                <a:solidFill>
                  <a:srgbClr val="333333"/>
                </a:solidFill>
                <a:latin typeface="Lucida Console"/>
                <a:cs typeface="Lucida Console"/>
              </a:rPr>
              <a:t> </a:t>
            </a:r>
            <a:r>
              <a:rPr sz="850" spc="30" dirty="0">
                <a:solidFill>
                  <a:srgbClr val="333333"/>
                </a:solidFill>
                <a:latin typeface="Lucida Console"/>
                <a:cs typeface="Lucida Console"/>
              </a:rPr>
              <a:t>redirections </a:t>
            </a:r>
            <a:r>
              <a:rPr sz="850" spc="-495" dirty="0">
                <a:solidFill>
                  <a:srgbClr val="333333"/>
                </a:solidFill>
                <a:latin typeface="Lucida Console"/>
                <a:cs typeface="Lucida Console"/>
              </a:rPr>
              <a:t> </a:t>
            </a:r>
            <a:r>
              <a:rPr sz="850" spc="30" dirty="0">
                <a:solidFill>
                  <a:srgbClr val="333333"/>
                </a:solidFill>
                <a:latin typeface="Lucida Console"/>
                <a:cs typeface="Lucida Console"/>
              </a:rPr>
              <a:t>rootdaemon:</a:t>
            </a:r>
            <a:endParaRPr sz="850">
              <a:latin typeface="Lucida Console"/>
              <a:cs typeface="Lucida Console"/>
            </a:endParaRPr>
          </a:p>
          <a:p>
            <a:pPr marL="649605" marR="271780" indent="-6985">
              <a:lnSpc>
                <a:spcPct val="132400"/>
              </a:lnSpc>
            </a:pPr>
            <a:r>
              <a:rPr sz="850" spc="30" dirty="0">
                <a:solidFill>
                  <a:srgbClr val="333333"/>
                </a:solidFill>
                <a:latin typeface="Lucida Console"/>
                <a:cs typeface="Lucida Console"/>
              </a:rPr>
              <a:t>rootshutdown</a:t>
            </a:r>
            <a:r>
              <a:rPr sz="850" spc="15" dirty="0">
                <a:solidFill>
                  <a:srgbClr val="333333"/>
                </a:solidFill>
                <a:latin typeface="Lucida Console"/>
                <a:cs typeface="Lucida Console"/>
              </a:rPr>
              <a:t>:  </a:t>
            </a:r>
            <a:r>
              <a:rPr sz="850" spc="30" dirty="0">
                <a:solidFill>
                  <a:srgbClr val="333333"/>
                </a:solidFill>
                <a:latin typeface="Lucida Console"/>
                <a:cs typeface="Lucida Console"/>
              </a:rPr>
              <a:t>rootuucp:</a:t>
            </a:r>
            <a:endParaRPr sz="850">
              <a:latin typeface="Lucida Console"/>
              <a:cs typeface="Lucida Console"/>
            </a:endParaRPr>
          </a:p>
        </p:txBody>
      </p:sp>
      <p:sp>
        <p:nvSpPr>
          <p:cNvPr id="25" name="object 25"/>
          <p:cNvSpPr txBox="1"/>
          <p:nvPr/>
        </p:nvSpPr>
        <p:spPr>
          <a:xfrm>
            <a:off x="1070306" y="9383428"/>
            <a:ext cx="925830" cy="5403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rootadm: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roothalt: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rootoperator</a:t>
            </a:r>
            <a:r>
              <a:rPr sz="850" spc="15" dirty="0">
                <a:solidFill>
                  <a:srgbClr val="333333"/>
                </a:solidFill>
                <a:latin typeface="Lucida Console"/>
                <a:cs typeface="Lucida Console"/>
              </a:rPr>
              <a:t>:</a:t>
            </a:r>
            <a:endParaRPr sz="850">
              <a:latin typeface="Lucida Console"/>
              <a:cs typeface="Lucida Console"/>
            </a:endParaRPr>
          </a:p>
        </p:txBody>
      </p:sp>
      <p:sp>
        <p:nvSpPr>
          <p:cNvPr id="26" name="object 26"/>
          <p:cNvSpPr txBox="1"/>
          <p:nvPr/>
        </p:nvSpPr>
        <p:spPr>
          <a:xfrm>
            <a:off x="2443249" y="9762370"/>
            <a:ext cx="204279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root………………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sp>
        <p:nvSpPr>
          <p:cNvPr id="27" name="object 27"/>
          <p:cNvSpPr txBox="1"/>
          <p:nvPr/>
        </p:nvSpPr>
        <p:spPr>
          <a:xfrm>
            <a:off x="832124" y="332723"/>
            <a:ext cx="5936615" cy="6351270"/>
          </a:xfrm>
          <a:prstGeom prst="rect">
            <a:avLst/>
          </a:prstGeom>
        </p:spPr>
        <p:txBody>
          <a:bodyPr vert="horz" wrap="square" lIns="0" tIns="57785" rIns="0" bIns="0" rtlCol="0">
            <a:spAutoFit/>
          </a:bodyPr>
          <a:lstStyle/>
          <a:p>
            <a:pPr marL="127000">
              <a:lnSpc>
                <a:spcPct val="100000"/>
              </a:lnSpc>
              <a:spcBef>
                <a:spcPts val="455"/>
              </a:spcBef>
            </a:pPr>
            <a:r>
              <a:rPr sz="950" b="1" spc="25" dirty="0">
                <a:solidFill>
                  <a:srgbClr val="333333"/>
                </a:solidFill>
                <a:latin typeface="微软雅黑"/>
                <a:cs typeface="微软雅黑"/>
              </a:rPr>
              <a:t>在邮件发送后登录到服务器，然后尝试以</a:t>
            </a:r>
            <a:r>
              <a:rPr sz="950" b="1" spc="50" dirty="0">
                <a:solidFill>
                  <a:srgbClr val="333333"/>
                </a:solidFill>
                <a:latin typeface="Trebuchet MS"/>
                <a:cs typeface="Trebuchet MS"/>
              </a:rPr>
              <a:t>bin</a:t>
            </a:r>
            <a:r>
              <a:rPr sz="950" b="1" spc="25" dirty="0">
                <a:solidFill>
                  <a:srgbClr val="333333"/>
                </a:solidFill>
                <a:latin typeface="微软雅黑"/>
                <a:cs typeface="微软雅黑"/>
              </a:rPr>
              <a:t>账户的身份登录。由于</a:t>
            </a:r>
            <a:r>
              <a:rPr sz="950" b="1" spc="50" dirty="0">
                <a:solidFill>
                  <a:srgbClr val="333333"/>
                </a:solidFill>
                <a:latin typeface="Trebuchet MS"/>
                <a:cs typeface="Trebuchet MS"/>
              </a:rPr>
              <a:t>bin</a:t>
            </a:r>
            <a:r>
              <a:rPr sz="950" b="1" spc="25" dirty="0">
                <a:solidFill>
                  <a:srgbClr val="333333"/>
                </a:solidFill>
                <a:latin typeface="微软雅黑"/>
                <a:cs typeface="微软雅黑"/>
              </a:rPr>
              <a:t>账户在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系统中是系统账</a:t>
            </a:r>
            <a:r>
              <a:rPr sz="950" b="1" spc="210" dirty="0">
                <a:solidFill>
                  <a:srgbClr val="333333"/>
                </a:solidFill>
                <a:latin typeface="微软雅黑"/>
                <a:cs typeface="微软雅黑"/>
              </a:rPr>
              <a:t> </a:t>
            </a:r>
            <a:r>
              <a:rPr sz="1200" baseline="34722" dirty="0">
                <a:latin typeface="小哥哥网恋吗"/>
                <a:cs typeface="小哥哥网恋吗"/>
              </a:rPr>
              <a:t>5/20</a:t>
            </a:r>
            <a:endParaRPr sz="1200" baseline="34722">
              <a:latin typeface="小哥哥网恋吗"/>
              <a:cs typeface="小哥哥网恋吗"/>
            </a:endParaRPr>
          </a:p>
          <a:p>
            <a:pPr marL="127000" marR="376555" indent="-635" algn="just">
              <a:lnSpc>
                <a:spcPct val="131600"/>
              </a:lnSpc>
            </a:pPr>
            <a:r>
              <a:rPr sz="950" b="1" spc="25" dirty="0">
                <a:solidFill>
                  <a:srgbClr val="333333"/>
                </a:solidFill>
                <a:latin typeface="微软雅黑"/>
                <a:cs typeface="微软雅黑"/>
              </a:rPr>
              <a:t>户，默认的</a:t>
            </a:r>
            <a:r>
              <a:rPr sz="950" b="1" u="sng" spc="35" dirty="0">
                <a:solidFill>
                  <a:srgbClr val="4183C4"/>
                </a:solidFill>
                <a:uFill>
                  <a:solidFill>
                    <a:srgbClr val="4183C4"/>
                  </a:solidFill>
                </a:uFill>
                <a:latin typeface="Trebuchet MS"/>
                <a:cs typeface="Trebuchet MS"/>
                <a:hlinkClick r:id="rId2"/>
              </a:rPr>
              <a:t>Shell</a:t>
            </a:r>
            <a:r>
              <a:rPr sz="950" b="1" spc="25" dirty="0">
                <a:solidFill>
                  <a:srgbClr val="333333"/>
                </a:solidFill>
                <a:latin typeface="微软雅黑"/>
                <a:cs typeface="微软雅黑"/>
              </a:rPr>
              <a:t>终端是</a:t>
            </a:r>
            <a:r>
              <a:rPr sz="950" b="1" spc="50" dirty="0">
                <a:solidFill>
                  <a:srgbClr val="333333"/>
                </a:solidFill>
                <a:latin typeface="Trebuchet MS"/>
                <a:cs typeface="Trebuchet MS"/>
              </a:rPr>
              <a:t>/sbin/nologin</a:t>
            </a:r>
            <a:r>
              <a:rPr sz="950" b="1" spc="50" dirty="0">
                <a:solidFill>
                  <a:srgbClr val="333333"/>
                </a:solidFill>
                <a:latin typeface="微软雅黑"/>
                <a:cs typeface="微软雅黑"/>
              </a:rPr>
              <a:t>，</a:t>
            </a:r>
            <a:r>
              <a:rPr sz="950" b="1" spc="25" dirty="0">
                <a:solidFill>
                  <a:srgbClr val="333333"/>
                </a:solidFill>
                <a:latin typeface="微软雅黑"/>
                <a:cs typeface="微软雅黑"/>
              </a:rPr>
              <a:t>因此在以</a:t>
            </a:r>
            <a:r>
              <a:rPr sz="950" b="1" spc="50" dirty="0">
                <a:solidFill>
                  <a:srgbClr val="333333"/>
                </a:solidFill>
                <a:latin typeface="Trebuchet MS"/>
                <a:cs typeface="Trebuchet MS"/>
              </a:rPr>
              <a:t>bin</a:t>
            </a:r>
            <a:r>
              <a:rPr sz="950" b="1" spc="25" dirty="0">
                <a:solidFill>
                  <a:srgbClr val="333333"/>
                </a:solidFill>
                <a:latin typeface="微软雅黑"/>
                <a:cs typeface="微软雅黑"/>
              </a:rPr>
              <a:t>账户登录时，系统会提示当前账户不可用。但 是，在电子邮件服务器上使用</a:t>
            </a:r>
            <a:r>
              <a:rPr sz="950" b="1" spc="60" dirty="0">
                <a:solidFill>
                  <a:srgbClr val="333333"/>
                </a:solidFill>
                <a:latin typeface="Trebuchet MS"/>
                <a:cs typeface="Trebuchet MS"/>
              </a:rPr>
              <a:t>mail</a:t>
            </a:r>
            <a:r>
              <a:rPr sz="950" b="1" spc="25" dirty="0">
                <a:solidFill>
                  <a:srgbClr val="333333"/>
                </a:solidFill>
                <a:latin typeface="微软雅黑"/>
                <a:cs typeface="微软雅黑"/>
              </a:rPr>
              <a:t>命令后，却看到这封原本要发送给</a:t>
            </a:r>
            <a:r>
              <a:rPr sz="950" b="1" spc="50" dirty="0">
                <a:solidFill>
                  <a:srgbClr val="333333"/>
                </a:solidFill>
                <a:latin typeface="Trebuchet MS"/>
                <a:cs typeface="Trebuchet MS"/>
              </a:rPr>
              <a:t>bin</a:t>
            </a:r>
            <a:r>
              <a:rPr sz="950" b="1" spc="20" dirty="0">
                <a:solidFill>
                  <a:srgbClr val="333333"/>
                </a:solidFill>
                <a:latin typeface="微软雅黑"/>
                <a:cs typeface="微软雅黑"/>
              </a:rPr>
              <a:t>账户的邮件已经被存放到了  </a:t>
            </a:r>
            <a:r>
              <a:rPr sz="950" b="1" spc="50" dirty="0">
                <a:solidFill>
                  <a:srgbClr val="333333"/>
                </a:solidFill>
                <a:latin typeface="Trebuchet MS"/>
                <a:cs typeface="Trebuchet MS"/>
              </a:rPr>
              <a:t>root</a:t>
            </a:r>
            <a:r>
              <a:rPr sz="950" b="1" spc="25" dirty="0">
                <a:solidFill>
                  <a:srgbClr val="333333"/>
                </a:solidFill>
                <a:latin typeface="微软雅黑"/>
                <a:cs typeface="微软雅黑"/>
              </a:rPr>
              <a:t>账户的信箱中。</a:t>
            </a:r>
            <a:endParaRPr sz="950">
              <a:latin typeface="微软雅黑"/>
              <a:cs typeface="微软雅黑"/>
            </a:endParaRPr>
          </a:p>
          <a:p>
            <a:pPr>
              <a:lnSpc>
                <a:spcPct val="100000"/>
              </a:lnSpc>
              <a:spcBef>
                <a:spcPts val="45"/>
              </a:spcBef>
            </a:pPr>
            <a:endParaRPr sz="900">
              <a:latin typeface="微软雅黑"/>
              <a:cs typeface="微软雅黑"/>
            </a:endParaRPr>
          </a:p>
          <a:p>
            <a:pPr marL="250825" marR="454659">
              <a:lnSpc>
                <a:spcPct val="132400"/>
              </a:lnSpc>
              <a:tabLst>
                <a:tab pos="3634104" algn="l"/>
                <a:tab pos="4536440" algn="l"/>
                <a:tab pos="5267325"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0" dirty="0">
                <a:solidFill>
                  <a:srgbClr val="333333"/>
                </a:solidFill>
                <a:latin typeface="Lucida Console"/>
                <a:cs typeface="Lucida Console"/>
              </a:rPr>
              <a:t>su</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binThis</a:t>
            </a:r>
            <a:r>
              <a:rPr sz="850" spc="25" dirty="0">
                <a:solidFill>
                  <a:srgbClr val="333333"/>
                </a:solidFill>
                <a:latin typeface="Lucida Console"/>
                <a:cs typeface="Lucida Console"/>
              </a:rPr>
              <a:t> </a:t>
            </a:r>
            <a:r>
              <a:rPr sz="850" spc="30" dirty="0">
                <a:solidFill>
                  <a:srgbClr val="333333"/>
                </a:solidFill>
                <a:latin typeface="Lucida Console"/>
                <a:cs typeface="Lucida Console"/>
              </a:rPr>
              <a:t>account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currently</a:t>
            </a:r>
            <a:r>
              <a:rPr sz="850" spc="25" dirty="0">
                <a:solidFill>
                  <a:srgbClr val="333333"/>
                </a:solidFill>
                <a:latin typeface="Lucida Console"/>
                <a:cs typeface="Lucida Console"/>
              </a:rPr>
              <a:t> not</a:t>
            </a:r>
            <a:r>
              <a:rPr sz="850" spc="30" dirty="0">
                <a:solidFill>
                  <a:srgbClr val="333333"/>
                </a:solidFill>
                <a:latin typeface="Lucida Console"/>
                <a:cs typeface="Lucida Console"/>
              </a:rPr>
              <a:t> available.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mailxHeirloom</a:t>
            </a:r>
            <a:r>
              <a:rPr sz="850" spc="40" dirty="0">
                <a:solidFill>
                  <a:srgbClr val="333333"/>
                </a:solidFill>
                <a:latin typeface="Lucida Console"/>
                <a:cs typeface="Lucida Console"/>
              </a:rPr>
              <a:t> </a:t>
            </a:r>
            <a:r>
              <a:rPr sz="850" spc="25" dirty="0">
                <a:solidFill>
                  <a:srgbClr val="333333"/>
                </a:solidFill>
                <a:latin typeface="Lucida Console"/>
                <a:cs typeface="Lucida Console"/>
              </a:rPr>
              <a:t>Mail</a:t>
            </a:r>
            <a:r>
              <a:rPr sz="850" spc="40" dirty="0">
                <a:solidFill>
                  <a:srgbClr val="333333"/>
                </a:solidFill>
                <a:latin typeface="Lucida Console"/>
                <a:cs typeface="Lucida Console"/>
              </a:rPr>
              <a:t> </a:t>
            </a:r>
            <a:r>
              <a:rPr sz="850" spc="30" dirty="0">
                <a:solidFill>
                  <a:srgbClr val="333333"/>
                </a:solidFill>
                <a:latin typeface="Lucida Console"/>
                <a:cs typeface="Lucida Console"/>
              </a:rPr>
              <a:t>version</a:t>
            </a:r>
            <a:r>
              <a:rPr sz="850" spc="40" dirty="0">
                <a:solidFill>
                  <a:srgbClr val="333333"/>
                </a:solidFill>
                <a:latin typeface="Lucida Console"/>
                <a:cs typeface="Lucida Console"/>
              </a:rPr>
              <a:t> </a:t>
            </a:r>
            <a:r>
              <a:rPr sz="850" spc="25" dirty="0">
                <a:solidFill>
                  <a:srgbClr val="333333"/>
                </a:solidFill>
                <a:latin typeface="Lucida Console"/>
                <a:cs typeface="Lucida Console"/>
              </a:rPr>
              <a:t>12.5</a:t>
            </a:r>
            <a:r>
              <a:rPr sz="850" spc="40" dirty="0">
                <a:solidFill>
                  <a:srgbClr val="333333"/>
                </a:solidFill>
                <a:latin typeface="Lucida Console"/>
                <a:cs typeface="Lucida Console"/>
              </a:rPr>
              <a:t> </a:t>
            </a:r>
            <a:r>
              <a:rPr sz="850" spc="30" dirty="0">
                <a:solidFill>
                  <a:srgbClr val="333333"/>
                </a:solidFill>
                <a:latin typeface="Lucida Console"/>
                <a:cs typeface="Lucida Console"/>
              </a:rPr>
              <a:t>7/5/10.	</a:t>
            </a:r>
            <a:r>
              <a:rPr sz="850" spc="25" dirty="0">
                <a:solidFill>
                  <a:srgbClr val="333333"/>
                </a:solidFill>
                <a:latin typeface="Lucida Console"/>
                <a:cs typeface="Lucida Console"/>
              </a:rPr>
              <a:t>Type </a:t>
            </a:r>
            <a:r>
              <a:rPr sz="850" spc="15" dirty="0">
                <a:solidFill>
                  <a:srgbClr val="333333"/>
                </a:solidFill>
                <a:latin typeface="Lucida Console"/>
                <a:cs typeface="Lucida Console"/>
              </a:rPr>
              <a:t>? </a:t>
            </a:r>
            <a:r>
              <a:rPr sz="850" spc="25" dirty="0">
                <a:solidFill>
                  <a:srgbClr val="333333"/>
                </a:solidFill>
                <a:latin typeface="Lucida Console"/>
                <a:cs typeface="Lucida Console"/>
              </a:rPr>
              <a:t>for </a:t>
            </a:r>
            <a:r>
              <a:rPr sz="850" spc="30" dirty="0">
                <a:solidFill>
                  <a:srgbClr val="333333"/>
                </a:solidFill>
                <a:latin typeface="Lucida Console"/>
                <a:cs typeface="Lucida Console"/>
              </a:rPr>
              <a:t> help."/var/spool/mail/root"</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2</a:t>
            </a:r>
            <a:r>
              <a:rPr sz="850" spc="30" dirty="0">
                <a:solidFill>
                  <a:srgbClr val="333333"/>
                </a:solidFill>
                <a:latin typeface="Lucida Console"/>
                <a:cs typeface="Lucida Console"/>
              </a:rPr>
              <a:t> message</a:t>
            </a:r>
            <a:r>
              <a:rPr sz="850" spc="15" dirty="0">
                <a:solidFill>
                  <a:srgbClr val="333333"/>
                </a:solidFill>
                <a:latin typeface="Lucida Console"/>
                <a:cs typeface="Lucida Console"/>
              </a:rPr>
              <a:t>s</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ne</a:t>
            </a:r>
            <a:r>
              <a:rPr sz="850" spc="15" dirty="0">
                <a:solidFill>
                  <a:srgbClr val="333333"/>
                </a:solidFill>
                <a:latin typeface="Lucida Console"/>
                <a:cs typeface="Lucida Console"/>
              </a:rPr>
              <a:t>w</a:t>
            </a:r>
            <a:r>
              <a:rPr sz="85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liuchua</a:t>
            </a:r>
            <a:r>
              <a:rPr sz="850" spc="15" dirty="0">
                <a:solidFill>
                  <a:srgbClr val="333333"/>
                </a:solidFill>
                <a:latin typeface="Lucida Console"/>
                <a:cs typeface="Lucida Console"/>
              </a:rPr>
              <a:t>n</a:t>
            </a:r>
            <a:r>
              <a:rPr sz="850" dirty="0">
                <a:solidFill>
                  <a:srgbClr val="333333"/>
                </a:solidFill>
                <a:latin typeface="Lucida Console"/>
                <a:cs typeface="Lucida Console"/>
              </a:rPr>
              <a:t>		</a:t>
            </a:r>
            <a:r>
              <a:rPr sz="850" spc="30" dirty="0">
                <a:solidFill>
                  <a:srgbClr val="333333"/>
                </a:solidFill>
                <a:latin typeface="Lucida Console"/>
                <a:cs typeface="Lucida Console"/>
              </a:rPr>
              <a:t>Tu</a:t>
            </a:r>
            <a:r>
              <a:rPr sz="850" spc="15" dirty="0">
                <a:solidFill>
                  <a:srgbClr val="333333"/>
                </a:solidFill>
                <a:latin typeface="Lucida Console"/>
                <a:cs typeface="Lucida Console"/>
              </a:rPr>
              <a:t>e</a:t>
            </a:r>
            <a:endParaRPr sz="850">
              <a:latin typeface="Lucida Console"/>
              <a:cs typeface="Lucida Console"/>
            </a:endParaRPr>
          </a:p>
          <a:p>
            <a:pPr marL="250825" marR="299720">
              <a:lnSpc>
                <a:spcPct val="132400"/>
              </a:lnSpc>
              <a:tabLst>
                <a:tab pos="870585" algn="l"/>
                <a:tab pos="1213485" algn="l"/>
                <a:tab pos="1833880" algn="l"/>
                <a:tab pos="2662555" algn="l"/>
                <a:tab pos="2726055" algn="l"/>
                <a:tab pos="4295775" algn="l"/>
                <a:tab pos="4940935" algn="l"/>
              </a:tabLst>
            </a:pPr>
            <a:r>
              <a:rPr sz="850" spc="25" dirty="0">
                <a:solidFill>
                  <a:srgbClr val="333333"/>
                </a:solidFill>
                <a:latin typeface="Lucida Console"/>
                <a:cs typeface="Lucida Console"/>
              </a:rPr>
              <a:t>Mar</a:t>
            </a:r>
            <a:r>
              <a:rPr sz="850" spc="45" dirty="0">
                <a:solidFill>
                  <a:srgbClr val="333333"/>
                </a:solidFill>
                <a:latin typeface="Lucida Console"/>
                <a:cs typeface="Lucida Console"/>
              </a:rPr>
              <a:t> </a:t>
            </a:r>
            <a:r>
              <a:rPr sz="850" spc="20" dirty="0">
                <a:solidFill>
                  <a:srgbClr val="333333"/>
                </a:solidFill>
                <a:latin typeface="Lucida Console"/>
                <a:cs typeface="Lucida Console"/>
              </a:rPr>
              <a:t>30</a:t>
            </a:r>
            <a:r>
              <a:rPr sz="850" spc="45" dirty="0">
                <a:solidFill>
                  <a:srgbClr val="333333"/>
                </a:solidFill>
                <a:latin typeface="Lucida Console"/>
                <a:cs typeface="Lucida Console"/>
              </a:rPr>
              <a:t> </a:t>
            </a:r>
            <a:r>
              <a:rPr sz="850" spc="25" dirty="0">
                <a:solidFill>
                  <a:srgbClr val="333333"/>
                </a:solidFill>
                <a:latin typeface="Lucida Console"/>
                <a:cs typeface="Lucida Console"/>
              </a:rPr>
              <a:t>01:35	</a:t>
            </a:r>
            <a:r>
              <a:rPr sz="850" spc="30" dirty="0">
                <a:solidFill>
                  <a:srgbClr val="333333"/>
                </a:solidFill>
                <a:latin typeface="Lucida Console"/>
                <a:cs typeface="Lucida Console"/>
              </a:rPr>
              <a:t>98/3268	"Hello~"&gt;N	</a:t>
            </a:r>
            <a:r>
              <a:rPr sz="850" spc="15" dirty="0">
                <a:solidFill>
                  <a:srgbClr val="333333"/>
                </a:solidFill>
                <a:latin typeface="Lucida Console"/>
                <a:cs typeface="Lucida Console"/>
              </a:rPr>
              <a:t>2</a:t>
            </a:r>
            <a:r>
              <a:rPr sz="850" spc="35" dirty="0">
                <a:solidFill>
                  <a:srgbClr val="333333"/>
                </a:solidFill>
                <a:latin typeface="Lucida Console"/>
                <a:cs typeface="Lucida Console"/>
              </a:rPr>
              <a:t> </a:t>
            </a:r>
            <a:r>
              <a:rPr sz="850" spc="30" dirty="0">
                <a:solidFill>
                  <a:srgbClr val="333333"/>
                </a:solidFill>
                <a:latin typeface="Lucida Console"/>
                <a:cs typeface="Lucida Console"/>
              </a:rPr>
              <a:t>liuchuan	</a:t>
            </a:r>
            <a:r>
              <a:rPr sz="850" spc="25" dirty="0">
                <a:solidFill>
                  <a:srgbClr val="333333"/>
                </a:solidFill>
                <a:latin typeface="Lucida Console"/>
                <a:cs typeface="Lucida Console"/>
              </a:rPr>
              <a:t>Tue Mar </a:t>
            </a:r>
            <a:r>
              <a:rPr sz="850" spc="20" dirty="0">
                <a:solidFill>
                  <a:srgbClr val="333333"/>
                </a:solidFill>
                <a:latin typeface="Lucida Console"/>
                <a:cs typeface="Lucida Console"/>
              </a:rPr>
              <a:t>30 </a:t>
            </a:r>
            <a:r>
              <a:rPr sz="850" spc="25" dirty="0">
                <a:solidFill>
                  <a:srgbClr val="333333"/>
                </a:solidFill>
                <a:latin typeface="Lucida Console"/>
                <a:cs typeface="Lucida Console"/>
              </a:rPr>
              <a:t>03:53 </a:t>
            </a:r>
            <a:r>
              <a:rPr sz="850" spc="30" dirty="0">
                <a:solidFill>
                  <a:srgbClr val="333333"/>
                </a:solidFill>
                <a:latin typeface="Lucida Console"/>
                <a:cs typeface="Lucida Console"/>
              </a:rPr>
              <a:t> 97/3251	"</a:t>
            </a:r>
            <a:r>
              <a:rPr sz="800" spc="90" dirty="0">
                <a:solidFill>
                  <a:srgbClr val="333333"/>
                </a:solidFill>
                <a:latin typeface="宋体"/>
                <a:cs typeface="宋体"/>
              </a:rPr>
              <a:t>你好</a:t>
            </a:r>
            <a:r>
              <a:rPr sz="700" spc="190" dirty="0">
                <a:solidFill>
                  <a:srgbClr val="333333"/>
                </a:solidFill>
                <a:latin typeface="宋体"/>
                <a:cs typeface="宋体"/>
              </a:rPr>
              <a:t>，</a:t>
            </a:r>
            <a:r>
              <a:rPr sz="800" spc="90" dirty="0">
                <a:solidFill>
                  <a:srgbClr val="333333"/>
                </a:solidFill>
                <a:latin typeface="宋体"/>
                <a:cs typeface="宋体"/>
              </a:rPr>
              <a:t>用户</a:t>
            </a:r>
            <a:r>
              <a:rPr sz="850" spc="30" dirty="0">
                <a:solidFill>
                  <a:srgbClr val="333333"/>
                </a:solidFill>
                <a:latin typeface="Lucida Console"/>
                <a:cs typeface="Lucida Console"/>
              </a:rPr>
              <a:t>bin</a:t>
            </a:r>
            <a:r>
              <a:rPr sz="200" spc="690" dirty="0">
                <a:solidFill>
                  <a:srgbClr val="333333"/>
                </a:solidFill>
                <a:latin typeface="宋体"/>
                <a:cs typeface="宋体"/>
              </a:rPr>
              <a:t>。</a:t>
            </a:r>
            <a:r>
              <a:rPr sz="850" spc="20" dirty="0">
                <a:solidFill>
                  <a:srgbClr val="333333"/>
                </a:solidFill>
                <a:latin typeface="Lucida Console"/>
                <a:cs typeface="Lucida Console"/>
              </a:rPr>
              <a:t>"&amp;</a:t>
            </a:r>
            <a:r>
              <a:rPr sz="850" spc="40" dirty="0">
                <a:solidFill>
                  <a:srgbClr val="333333"/>
                </a:solidFill>
                <a:latin typeface="Lucida Console"/>
                <a:cs typeface="Lucida Console"/>
              </a:rPr>
              <a:t> </a:t>
            </a:r>
            <a:r>
              <a:rPr sz="850" spc="30" dirty="0">
                <a:solidFill>
                  <a:srgbClr val="333333"/>
                </a:solidFill>
                <a:latin typeface="Lucida Console"/>
                <a:cs typeface="Lucida Console"/>
              </a:rPr>
              <a:t>2Message		</a:t>
            </a:r>
            <a:r>
              <a:rPr sz="850" spc="25" dirty="0">
                <a:solidFill>
                  <a:srgbClr val="333333"/>
                </a:solidFill>
                <a:latin typeface="Lucida Console"/>
                <a:cs typeface="Lucida Console"/>
              </a:rPr>
              <a:t>2:From</a:t>
            </a:r>
            <a:r>
              <a:rPr sz="850" spc="65" dirty="0">
                <a:solidFill>
                  <a:srgbClr val="333333"/>
                </a:solidFill>
                <a:latin typeface="Lucida Console"/>
                <a:cs typeface="Lucida Console"/>
              </a:rPr>
              <a:t> </a:t>
            </a:r>
            <a:r>
              <a:rPr sz="850" spc="30" dirty="0">
                <a:solidFill>
                  <a:srgbClr val="333333"/>
                </a:solidFill>
                <a:latin typeface="Lucida Console"/>
                <a:cs typeface="Lucida Console"/>
                <a:hlinkClick r:id="rId3"/>
              </a:rPr>
              <a:t>liuchuan@linuxprobe.com</a:t>
            </a:r>
            <a:r>
              <a:rPr sz="850" spc="30" dirty="0">
                <a:solidFill>
                  <a:srgbClr val="333333"/>
                </a:solidFill>
                <a:latin typeface="Lucida Console"/>
                <a:cs typeface="Lucida Console"/>
              </a:rPr>
              <a:t>	</a:t>
            </a:r>
            <a:r>
              <a:rPr sz="850" spc="25" dirty="0">
                <a:solidFill>
                  <a:srgbClr val="333333"/>
                </a:solidFill>
                <a:latin typeface="Lucida Console"/>
                <a:cs typeface="Lucida Console"/>
              </a:rPr>
              <a:t>Tue</a:t>
            </a:r>
            <a:r>
              <a:rPr sz="850" spc="-10" dirty="0">
                <a:solidFill>
                  <a:srgbClr val="333333"/>
                </a:solidFill>
                <a:latin typeface="Lucida Console"/>
                <a:cs typeface="Lucida Console"/>
              </a:rPr>
              <a:t> </a:t>
            </a:r>
            <a:r>
              <a:rPr sz="850" spc="25" dirty="0">
                <a:solidFill>
                  <a:srgbClr val="333333"/>
                </a:solidFill>
                <a:latin typeface="Lucida Console"/>
                <a:cs typeface="Lucida Console"/>
              </a:rPr>
              <a:t>Mar</a:t>
            </a:r>
            <a:r>
              <a:rPr sz="850" spc="-5" dirty="0">
                <a:solidFill>
                  <a:srgbClr val="333333"/>
                </a:solidFill>
                <a:latin typeface="Lucida Console"/>
                <a:cs typeface="Lucida Console"/>
              </a:rPr>
              <a:t> </a:t>
            </a:r>
            <a:r>
              <a:rPr sz="850" spc="20" dirty="0">
                <a:solidFill>
                  <a:srgbClr val="333333"/>
                </a:solidFill>
                <a:latin typeface="Lucida Console"/>
                <a:cs typeface="Lucida Console"/>
              </a:rPr>
              <a:t>30 </a:t>
            </a:r>
            <a:r>
              <a:rPr sz="850" spc="-500" dirty="0">
                <a:solidFill>
                  <a:srgbClr val="333333"/>
                </a:solidFill>
                <a:latin typeface="Lucida Console"/>
                <a:cs typeface="Lucida Console"/>
              </a:rPr>
              <a:t> </a:t>
            </a:r>
            <a:r>
              <a:rPr sz="850" spc="30" dirty="0">
                <a:solidFill>
                  <a:srgbClr val="333333"/>
                </a:solidFill>
                <a:latin typeface="Lucida Console"/>
                <a:cs typeface="Lucida Console"/>
              </a:rPr>
              <a:t>03:53:37 2021Return-Path: &lt;</a:t>
            </a:r>
            <a:r>
              <a:rPr sz="850" spc="30" dirty="0">
                <a:solidFill>
                  <a:srgbClr val="333333"/>
                </a:solidFill>
                <a:latin typeface="Lucida Console"/>
                <a:cs typeface="Lucida Console"/>
                <a:hlinkClick r:id="rId3"/>
              </a:rPr>
              <a:t>liuchuan@linuxprobe.com</a:t>
            </a:r>
            <a:r>
              <a:rPr sz="850" spc="30" dirty="0">
                <a:solidFill>
                  <a:srgbClr val="333333"/>
                </a:solidFill>
                <a:latin typeface="Lucida Console"/>
                <a:cs typeface="Lucida Console"/>
              </a:rPr>
              <a:t>&gt;X-Original-To: </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4"/>
              </a:rPr>
              <a:t>bin@linuxprobe.comDelivered-To:</a:t>
            </a:r>
            <a:r>
              <a:rPr sz="850" spc="25" dirty="0">
                <a:solidFill>
                  <a:srgbClr val="333333"/>
                </a:solidFill>
                <a:latin typeface="Lucida Console"/>
                <a:cs typeface="Lucida Console"/>
                <a:hlinkClick r:id="rId4"/>
              </a:rPr>
              <a:t> </a:t>
            </a:r>
            <a:r>
              <a:rPr sz="850" spc="30" dirty="0">
                <a:solidFill>
                  <a:srgbClr val="333333"/>
                </a:solidFill>
                <a:latin typeface="Lucida Console"/>
                <a:cs typeface="Lucida Console"/>
                <a:hlinkClick r:id="rId5"/>
              </a:rPr>
              <a:t>bin@linuxprobe.comFrom: </a:t>
            </a:r>
            <a:r>
              <a:rPr sz="850" spc="30" dirty="0">
                <a:solidFill>
                  <a:srgbClr val="333333"/>
                </a:solidFill>
                <a:latin typeface="Lucida Console"/>
                <a:cs typeface="Lucida Console"/>
              </a:rPr>
              <a:t>"liuchuan"</a:t>
            </a:r>
            <a:endParaRPr sz="850">
              <a:latin typeface="Lucida Console"/>
              <a:cs typeface="Lucida Console"/>
            </a:endParaRPr>
          </a:p>
          <a:p>
            <a:pPr marL="250825" marR="421640" indent="-635">
              <a:lnSpc>
                <a:spcPct val="132400"/>
              </a:lnSpc>
            </a:pPr>
            <a:r>
              <a:rPr sz="850" spc="30" dirty="0">
                <a:solidFill>
                  <a:srgbClr val="333333"/>
                </a:solidFill>
                <a:latin typeface="Lucida Console"/>
                <a:cs typeface="Lucida Console"/>
              </a:rPr>
              <a:t>&lt;</a:t>
            </a:r>
            <a:r>
              <a:rPr sz="850" spc="30" dirty="0">
                <a:solidFill>
                  <a:srgbClr val="333333"/>
                </a:solidFill>
                <a:latin typeface="Lucida Console"/>
                <a:cs typeface="Lucida Console"/>
                <a:hlinkClick r:id="rId3"/>
              </a:rPr>
              <a:t>liuchuan@linuxprobe.com</a:t>
            </a:r>
            <a:r>
              <a:rPr sz="850" spc="30" dirty="0">
                <a:solidFill>
                  <a:srgbClr val="333333"/>
                </a:solidFill>
                <a:latin typeface="Lucida Console"/>
                <a:cs typeface="Lucida Console"/>
              </a:rPr>
              <a:t>&gt;To:</a:t>
            </a:r>
            <a:r>
              <a:rPr sz="850" spc="40" dirty="0">
                <a:solidFill>
                  <a:srgbClr val="333333"/>
                </a:solidFill>
                <a:latin typeface="Lucida Console"/>
                <a:cs typeface="Lucida Console"/>
              </a:rPr>
              <a:t> </a:t>
            </a:r>
            <a:r>
              <a:rPr sz="850" spc="30" dirty="0">
                <a:solidFill>
                  <a:srgbClr val="333333"/>
                </a:solidFill>
                <a:latin typeface="Lucida Console"/>
                <a:cs typeface="Lucida Console"/>
              </a:rPr>
              <a:t>&lt;</a:t>
            </a:r>
            <a:r>
              <a:rPr sz="850" spc="30" dirty="0">
                <a:solidFill>
                  <a:srgbClr val="333333"/>
                </a:solidFill>
                <a:latin typeface="Lucida Console"/>
                <a:cs typeface="Lucida Console"/>
                <a:hlinkClick r:id="rId6"/>
              </a:rPr>
              <a:t>bin@linuxprobe.com</a:t>
            </a:r>
            <a:r>
              <a:rPr sz="850" spc="30" dirty="0">
                <a:solidFill>
                  <a:srgbClr val="333333"/>
                </a:solidFill>
                <a:latin typeface="Lucida Console"/>
                <a:cs typeface="Lucida Console"/>
              </a:rPr>
              <a:t>&gt;Subject:</a:t>
            </a:r>
            <a:r>
              <a:rPr sz="850" spc="40" dirty="0">
                <a:solidFill>
                  <a:srgbClr val="333333"/>
                </a:solidFill>
                <a:latin typeface="Lucida Console"/>
                <a:cs typeface="Lucida Console"/>
              </a:rPr>
              <a:t> </a:t>
            </a:r>
            <a:r>
              <a:rPr sz="800" spc="90" dirty="0">
                <a:solidFill>
                  <a:srgbClr val="333333"/>
                </a:solidFill>
                <a:latin typeface="宋体"/>
                <a:cs typeface="宋体"/>
              </a:rPr>
              <a:t>你好</a:t>
            </a:r>
            <a:r>
              <a:rPr sz="700" spc="190" dirty="0">
                <a:solidFill>
                  <a:srgbClr val="333333"/>
                </a:solidFill>
                <a:latin typeface="宋体"/>
                <a:cs typeface="宋体"/>
              </a:rPr>
              <a:t>，</a:t>
            </a:r>
            <a:r>
              <a:rPr sz="800" spc="90" dirty="0">
                <a:solidFill>
                  <a:srgbClr val="333333"/>
                </a:solidFill>
                <a:latin typeface="宋体"/>
                <a:cs typeface="宋体"/>
              </a:rPr>
              <a:t>用户</a:t>
            </a:r>
            <a:r>
              <a:rPr sz="850" spc="30" dirty="0">
                <a:solidFill>
                  <a:srgbClr val="333333"/>
                </a:solidFill>
                <a:latin typeface="Lucida Console"/>
                <a:cs typeface="Lucida Console"/>
              </a:rPr>
              <a:t>bin</a:t>
            </a:r>
            <a:r>
              <a:rPr sz="200" spc="690" dirty="0">
                <a:solidFill>
                  <a:srgbClr val="333333"/>
                </a:solidFill>
                <a:latin typeface="宋体"/>
                <a:cs typeface="宋体"/>
              </a:rPr>
              <a:t>。</a:t>
            </a:r>
            <a:r>
              <a:rPr sz="850" spc="25" dirty="0">
                <a:solidFill>
                  <a:srgbClr val="333333"/>
                </a:solidFill>
                <a:latin typeface="Lucida Console"/>
                <a:cs typeface="Lucida Console"/>
              </a:rPr>
              <a:t>Date: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Mon,</a:t>
            </a:r>
            <a:r>
              <a:rPr sz="850" spc="30" dirty="0">
                <a:solidFill>
                  <a:srgbClr val="333333"/>
                </a:solidFill>
                <a:latin typeface="Lucida Console"/>
                <a:cs typeface="Lucida Console"/>
              </a:rPr>
              <a:t> </a:t>
            </a:r>
            <a:r>
              <a:rPr sz="850" spc="20" dirty="0">
                <a:solidFill>
                  <a:srgbClr val="333333"/>
                </a:solidFill>
                <a:latin typeface="Lucida Console"/>
                <a:cs typeface="Lucida Console"/>
              </a:rPr>
              <a:t>29</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r>
              <a:rPr sz="850" spc="30" dirty="0">
                <a:solidFill>
                  <a:srgbClr val="333333"/>
                </a:solidFill>
                <a:latin typeface="Lucida Console"/>
                <a:cs typeface="Lucida Console"/>
              </a:rPr>
              <a:t> 22:07:39 +0800Content-Type: multipart/alternative; </a:t>
            </a:r>
            <a:r>
              <a:rPr sz="850" spc="35" dirty="0">
                <a:solidFill>
                  <a:srgbClr val="333333"/>
                </a:solidFill>
                <a:latin typeface="Lucida Console"/>
                <a:cs typeface="Lucida Console"/>
              </a:rPr>
              <a:t> </a:t>
            </a:r>
            <a:r>
              <a:rPr sz="850" spc="30" dirty="0">
                <a:solidFill>
                  <a:srgbClr val="333333"/>
                </a:solidFill>
                <a:latin typeface="Lucida Console"/>
                <a:cs typeface="Lucida Console"/>
              </a:rPr>
              <a:t>boundary="----=_NextPart_000_000E_01D724E7.EEF35A10"X-Mailer: Microsoft </a:t>
            </a:r>
            <a:r>
              <a:rPr sz="850" spc="35" dirty="0">
                <a:solidFill>
                  <a:srgbClr val="333333"/>
                </a:solidFill>
                <a:latin typeface="Lucida Console"/>
                <a:cs typeface="Lucida Console"/>
              </a:rPr>
              <a:t> </a:t>
            </a:r>
            <a:r>
              <a:rPr sz="850" spc="30" dirty="0">
                <a:solidFill>
                  <a:srgbClr val="333333"/>
                </a:solidFill>
                <a:latin typeface="Lucida Console"/>
                <a:cs typeface="Lucida Console"/>
              </a:rPr>
              <a:t>Outlook</a:t>
            </a:r>
            <a:r>
              <a:rPr sz="850" spc="35" dirty="0">
                <a:solidFill>
                  <a:srgbClr val="333333"/>
                </a:solidFill>
                <a:latin typeface="Lucida Console"/>
                <a:cs typeface="Lucida Console"/>
              </a:rPr>
              <a:t> </a:t>
            </a:r>
            <a:r>
              <a:rPr sz="850" spc="30" dirty="0">
                <a:solidFill>
                  <a:srgbClr val="333333"/>
                </a:solidFill>
                <a:latin typeface="Lucida Console"/>
                <a:cs typeface="Lucida Console"/>
              </a:rPr>
              <a:t>14.0Thread-Index:</a:t>
            </a:r>
            <a:r>
              <a:rPr sz="850" spc="35" dirty="0">
                <a:solidFill>
                  <a:srgbClr val="333333"/>
                </a:solidFill>
                <a:latin typeface="Lucida Console"/>
                <a:cs typeface="Lucida Console"/>
              </a:rPr>
              <a:t> </a:t>
            </a:r>
            <a:r>
              <a:rPr sz="850" spc="30" dirty="0">
                <a:solidFill>
                  <a:srgbClr val="333333"/>
                </a:solidFill>
                <a:latin typeface="Lucida Console"/>
                <a:cs typeface="Lucida Console"/>
              </a:rPr>
              <a:t>AdckpJ6n2QIfRYAZTB20gA9VTep2dg==Content-Language: </a:t>
            </a:r>
            <a:r>
              <a:rPr sz="850" spc="35" dirty="0">
                <a:solidFill>
                  <a:srgbClr val="333333"/>
                </a:solidFill>
                <a:latin typeface="Lucida Console"/>
                <a:cs typeface="Lucida Console"/>
              </a:rPr>
              <a:t> </a:t>
            </a:r>
            <a:r>
              <a:rPr sz="850" spc="30" dirty="0">
                <a:solidFill>
                  <a:srgbClr val="333333"/>
                </a:solidFill>
                <a:latin typeface="Lucida Console"/>
                <a:cs typeface="Lucida Console"/>
              </a:rPr>
              <a:t>zh-cnStatus:</a:t>
            </a:r>
            <a:r>
              <a:rPr sz="850" spc="25" dirty="0">
                <a:solidFill>
                  <a:srgbClr val="333333"/>
                </a:solidFill>
                <a:latin typeface="Lucida Console"/>
                <a:cs typeface="Lucida Console"/>
              </a:rPr>
              <a:t> </a:t>
            </a:r>
            <a:r>
              <a:rPr sz="850" spc="30" dirty="0">
                <a:solidFill>
                  <a:srgbClr val="333333"/>
                </a:solidFill>
                <a:latin typeface="Lucida Console"/>
                <a:cs typeface="Lucida Console"/>
              </a:rPr>
              <a:t>RContent-Type: text/plain;</a:t>
            </a:r>
            <a:r>
              <a:rPr sz="850" spc="25" dirty="0">
                <a:solidFill>
                  <a:srgbClr val="333333"/>
                </a:solidFill>
                <a:latin typeface="Lucida Console"/>
                <a:cs typeface="Lucida Console"/>
              </a:rPr>
              <a:t> </a:t>
            </a:r>
            <a:r>
              <a:rPr sz="850" spc="30" dirty="0">
                <a:solidFill>
                  <a:srgbClr val="333333"/>
                </a:solidFill>
                <a:latin typeface="Lucida Console"/>
                <a:cs typeface="Lucida Console"/>
              </a:rPr>
              <a:t>charset="gb2312"</a:t>
            </a:r>
            <a:r>
              <a:rPr sz="800" spc="90" dirty="0">
                <a:solidFill>
                  <a:srgbClr val="333333"/>
                </a:solidFill>
                <a:latin typeface="宋体"/>
                <a:cs typeface="宋体"/>
              </a:rPr>
              <a:t>这是一封发给用户</a:t>
            </a:r>
            <a:r>
              <a:rPr sz="850" spc="30" dirty="0">
                <a:solidFill>
                  <a:srgbClr val="333333"/>
                </a:solidFill>
                <a:latin typeface="Lucida Console"/>
                <a:cs typeface="Lucida Console"/>
              </a:rPr>
              <a:t>bin</a:t>
            </a:r>
            <a:r>
              <a:rPr sz="800" spc="90" dirty="0">
                <a:solidFill>
                  <a:srgbClr val="333333"/>
                </a:solidFill>
                <a:latin typeface="宋体"/>
                <a:cs typeface="宋体"/>
              </a:rPr>
              <a:t>的</a:t>
            </a:r>
            <a:r>
              <a:rPr sz="800" spc="80" dirty="0">
                <a:solidFill>
                  <a:srgbClr val="333333"/>
                </a:solidFill>
                <a:latin typeface="宋体"/>
                <a:cs typeface="宋体"/>
              </a:rPr>
              <a:t>邮 </a:t>
            </a:r>
            <a:r>
              <a:rPr sz="800" spc="90" dirty="0">
                <a:solidFill>
                  <a:srgbClr val="333333"/>
                </a:solidFill>
                <a:latin typeface="宋体"/>
                <a:cs typeface="宋体"/>
              </a:rPr>
              <a:t>件</a:t>
            </a:r>
            <a:r>
              <a:rPr sz="200" spc="690" dirty="0">
                <a:solidFill>
                  <a:srgbClr val="333333"/>
                </a:solidFill>
                <a:latin typeface="宋体"/>
                <a:cs typeface="宋体"/>
              </a:rPr>
              <a:t>。</a:t>
            </a:r>
            <a:r>
              <a:rPr sz="850" spc="15" dirty="0">
                <a:solidFill>
                  <a:srgbClr val="333333"/>
                </a:solidFill>
                <a:latin typeface="Lucida Console"/>
                <a:cs typeface="Lucida Console"/>
              </a:rPr>
              <a:t>&amp;</a:t>
            </a:r>
            <a:r>
              <a:rPr sz="850" spc="25" dirty="0">
                <a:solidFill>
                  <a:srgbClr val="333333"/>
                </a:solidFill>
                <a:latin typeface="Lucida Console"/>
                <a:cs typeface="Lucida Console"/>
              </a:rPr>
              <a:t> </a:t>
            </a:r>
            <a:r>
              <a:rPr sz="850" spc="30" dirty="0">
                <a:solidFill>
                  <a:srgbClr val="333333"/>
                </a:solidFill>
                <a:latin typeface="Lucida Console"/>
                <a:cs typeface="Lucida Console"/>
              </a:rPr>
              <a:t>quitHeld </a:t>
            </a:r>
            <a:r>
              <a:rPr sz="850" spc="15" dirty="0">
                <a:solidFill>
                  <a:srgbClr val="333333"/>
                </a:solidFill>
                <a:latin typeface="Lucida Console"/>
                <a:cs typeface="Lucida Console"/>
              </a:rPr>
              <a:t>2</a:t>
            </a:r>
            <a:r>
              <a:rPr sz="850" spc="30" dirty="0">
                <a:solidFill>
                  <a:srgbClr val="333333"/>
                </a:solidFill>
                <a:latin typeface="Lucida Console"/>
                <a:cs typeface="Lucida Console"/>
              </a:rPr>
              <a:t> messages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/var/spool/mail/root[root@linuxprobe </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6364" marR="177165">
              <a:lnSpc>
                <a:spcPct val="131600"/>
              </a:lnSpc>
            </a:pPr>
            <a:r>
              <a:rPr sz="950" b="1" spc="25" dirty="0">
                <a:solidFill>
                  <a:srgbClr val="333333"/>
                </a:solidFill>
                <a:latin typeface="微软雅黑"/>
                <a:cs typeface="微软雅黑"/>
              </a:rPr>
              <a:t>太奇怪了！明明发送给</a:t>
            </a:r>
            <a:r>
              <a:rPr sz="950" b="1" spc="50" dirty="0">
                <a:solidFill>
                  <a:srgbClr val="333333"/>
                </a:solidFill>
                <a:latin typeface="Trebuchet MS"/>
                <a:cs typeface="Trebuchet MS"/>
              </a:rPr>
              <a:t>bin</a:t>
            </a:r>
            <a:r>
              <a:rPr sz="950" b="1" spc="25" dirty="0">
                <a:solidFill>
                  <a:srgbClr val="333333"/>
                </a:solidFill>
                <a:latin typeface="微软雅黑"/>
                <a:cs typeface="微软雅黑"/>
              </a:rPr>
              <a:t>账户的邮件怎么会被</a:t>
            </a:r>
            <a:r>
              <a:rPr sz="950" b="1" spc="50" dirty="0">
                <a:solidFill>
                  <a:srgbClr val="333333"/>
                </a:solidFill>
                <a:latin typeface="Trebuchet MS"/>
                <a:cs typeface="Trebuchet MS"/>
              </a:rPr>
              <a:t>root</a:t>
            </a:r>
            <a:r>
              <a:rPr sz="950" b="1" spc="25" dirty="0">
                <a:solidFill>
                  <a:srgbClr val="333333"/>
                </a:solidFill>
                <a:latin typeface="微软雅黑"/>
                <a:cs typeface="微软雅黑"/>
              </a:rPr>
              <a:t>账户收到了呢？其实，这就是使用用户别名技术来 实现的。在</a:t>
            </a:r>
            <a:r>
              <a:rPr sz="950" b="1" spc="50" dirty="0">
                <a:solidFill>
                  <a:srgbClr val="333333"/>
                </a:solidFill>
                <a:latin typeface="Trebuchet MS"/>
                <a:cs typeface="Trebuchet MS"/>
              </a:rPr>
              <a:t>aliases</a:t>
            </a:r>
            <a:r>
              <a:rPr sz="950" b="1" spc="20" dirty="0">
                <a:solidFill>
                  <a:srgbClr val="333333"/>
                </a:solidFill>
                <a:latin typeface="微软雅黑"/>
                <a:cs typeface="微软雅黑"/>
              </a:rPr>
              <a:t>邮件别名服务的配置文件中可以看到，里面定义了大量的用户别名，这些用户别名大 </a:t>
            </a:r>
            <a:r>
              <a:rPr sz="950" b="1" spc="25" dirty="0">
                <a:solidFill>
                  <a:srgbClr val="333333"/>
                </a:solidFill>
                <a:latin typeface="微软雅黑"/>
                <a:cs typeface="微软雅黑"/>
              </a:rPr>
              <a:t>多数是</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系统本地的系统账户，而在冒号</a:t>
            </a:r>
            <a:r>
              <a:rPr sz="950" b="1" spc="-10" dirty="0">
                <a:solidFill>
                  <a:srgbClr val="333333"/>
                </a:solidFill>
                <a:latin typeface="微软雅黑"/>
                <a:cs typeface="微软雅黑"/>
              </a:rPr>
              <a:t>（</a:t>
            </a:r>
            <a:r>
              <a:rPr sz="950" b="1" spc="-10" dirty="0">
                <a:solidFill>
                  <a:srgbClr val="333333"/>
                </a:solidFill>
                <a:latin typeface="Trebuchet MS"/>
                <a:cs typeface="Trebuchet MS"/>
              </a:rPr>
              <a:t>:</a:t>
            </a:r>
            <a:r>
              <a:rPr sz="950" b="1" spc="-10" dirty="0">
                <a:solidFill>
                  <a:srgbClr val="333333"/>
                </a:solidFill>
                <a:latin typeface="微软雅黑"/>
                <a:cs typeface="微软雅黑"/>
              </a:rPr>
              <a:t>）</a:t>
            </a:r>
            <a:r>
              <a:rPr sz="950" b="1" spc="25" dirty="0">
                <a:solidFill>
                  <a:srgbClr val="333333"/>
                </a:solidFill>
                <a:latin typeface="微软雅黑"/>
                <a:cs typeface="微软雅黑"/>
              </a:rPr>
              <a:t>间隔符后面的</a:t>
            </a:r>
            <a:r>
              <a:rPr sz="950" b="1" spc="50" dirty="0">
                <a:solidFill>
                  <a:srgbClr val="333333"/>
                </a:solidFill>
                <a:latin typeface="Trebuchet MS"/>
                <a:cs typeface="Trebuchet MS"/>
              </a:rPr>
              <a:t>root</a:t>
            </a:r>
            <a:r>
              <a:rPr sz="950" b="1" spc="25" dirty="0">
                <a:solidFill>
                  <a:srgbClr val="333333"/>
                </a:solidFill>
                <a:latin typeface="微软雅黑"/>
                <a:cs typeface="微软雅黑"/>
              </a:rPr>
              <a:t>账户则是用来接收这些账户邮件的 人。用户别名可以是</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系统内的本地用户，也可以是完全虚构的用户名字。</a:t>
            </a:r>
            <a:endParaRPr sz="950">
              <a:latin typeface="微软雅黑"/>
              <a:cs typeface="微软雅黑"/>
            </a:endParaRPr>
          </a:p>
          <a:p>
            <a:pPr>
              <a:lnSpc>
                <a:spcPct val="100000"/>
              </a:lnSpc>
              <a:spcBef>
                <a:spcPts val="85"/>
              </a:spcBef>
            </a:pPr>
            <a:endParaRPr sz="650">
              <a:latin typeface="微软雅黑"/>
              <a:cs typeface="微软雅黑"/>
            </a:endParaRPr>
          </a:p>
          <a:p>
            <a:pPr marL="126364">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0" marR="227329">
              <a:lnSpc>
                <a:spcPct val="131600"/>
              </a:lnSpc>
              <a:spcBef>
                <a:spcPts val="955"/>
              </a:spcBef>
            </a:pPr>
            <a:r>
              <a:rPr sz="950" b="1" spc="25" dirty="0">
                <a:solidFill>
                  <a:srgbClr val="333333"/>
                </a:solidFill>
                <a:latin typeface="微软雅黑"/>
                <a:cs typeface="微软雅黑"/>
              </a:rPr>
              <a:t>下述命令会显示大量的内容，考虑到篇幅限制，这里已经做了部分删减，其实际的输出名单将是这里的 两倍多。</a:t>
            </a:r>
            <a:endParaRPr sz="950">
              <a:latin typeface="微软雅黑"/>
              <a:cs typeface="微软雅黑"/>
            </a:endParaRPr>
          </a:p>
          <a:p>
            <a:pPr>
              <a:lnSpc>
                <a:spcPct val="100000"/>
              </a:lnSpc>
              <a:spcBef>
                <a:spcPts val="45"/>
              </a:spcBef>
            </a:pPr>
            <a:endParaRPr sz="900">
              <a:latin typeface="微软雅黑"/>
              <a:cs typeface="微软雅黑"/>
            </a:endParaRPr>
          </a:p>
          <a:p>
            <a:pPr marL="250825" marR="365760">
              <a:lnSpc>
                <a:spcPct val="132400"/>
              </a:lnSpc>
              <a:tabLst>
                <a:tab pos="2319655" algn="l"/>
                <a:tab pos="308546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cat</a:t>
            </a:r>
            <a:r>
              <a:rPr sz="850" spc="40" dirty="0">
                <a:solidFill>
                  <a:srgbClr val="333333"/>
                </a:solidFill>
                <a:latin typeface="Lucida Console"/>
                <a:cs typeface="Lucida Console"/>
              </a:rPr>
              <a:t> </a:t>
            </a:r>
            <a:r>
              <a:rPr sz="850" spc="30" dirty="0">
                <a:solidFill>
                  <a:srgbClr val="333333"/>
                </a:solidFill>
                <a:latin typeface="Lucida Console"/>
                <a:cs typeface="Lucida Console"/>
              </a:rPr>
              <a:t>/etc/aliases##	Aliases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this file</a:t>
            </a:r>
            <a:r>
              <a:rPr sz="850" spc="30" dirty="0">
                <a:solidFill>
                  <a:srgbClr val="333333"/>
                </a:solidFill>
                <a:latin typeface="Lucida Console"/>
                <a:cs typeface="Lucida Console"/>
              </a:rPr>
              <a:t> </a:t>
            </a:r>
            <a:r>
              <a:rPr sz="850" spc="25" dirty="0">
                <a:solidFill>
                  <a:srgbClr val="333333"/>
                </a:solidFill>
                <a:latin typeface="Lucida Console"/>
                <a:cs typeface="Lucida Console"/>
              </a:rPr>
              <a:t>will NOT </a:t>
            </a:r>
            <a:r>
              <a:rPr sz="850" spc="20" dirty="0">
                <a:solidFill>
                  <a:srgbClr val="333333"/>
                </a:solidFill>
                <a:latin typeface="Lucida Console"/>
                <a:cs typeface="Lucida Console"/>
              </a:rPr>
              <a:t>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expanded</a:t>
            </a:r>
            <a:r>
              <a:rPr sz="850" spc="40" dirty="0">
                <a:solidFill>
                  <a:srgbClr val="333333"/>
                </a:solidFill>
                <a:latin typeface="Lucida Console"/>
                <a:cs typeface="Lucida Console"/>
              </a:rPr>
              <a:t> </a:t>
            </a:r>
            <a:r>
              <a:rPr sz="850" spc="20" dirty="0">
                <a:solidFill>
                  <a:srgbClr val="333333"/>
                </a:solidFill>
                <a:latin typeface="Lucida Console"/>
                <a:cs typeface="Lucida Console"/>
              </a:rPr>
              <a:t>in</a:t>
            </a:r>
            <a:r>
              <a:rPr sz="850" spc="4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5" dirty="0">
                <a:solidFill>
                  <a:srgbClr val="333333"/>
                </a:solidFill>
                <a:latin typeface="Lucida Console"/>
                <a:cs typeface="Lucida Console"/>
              </a:rPr>
              <a:t> </a:t>
            </a:r>
            <a:r>
              <a:rPr sz="850" spc="25" dirty="0">
                <a:solidFill>
                  <a:srgbClr val="333333"/>
                </a:solidFill>
                <a:latin typeface="Lucida Console"/>
                <a:cs typeface="Lucida Console"/>
              </a:rPr>
              <a:t>header</a:t>
            </a:r>
            <a:r>
              <a:rPr sz="850" spc="45" dirty="0">
                <a:solidFill>
                  <a:srgbClr val="333333"/>
                </a:solidFill>
                <a:latin typeface="Lucida Console"/>
                <a:cs typeface="Lucida Console"/>
              </a:rPr>
              <a:t> </a:t>
            </a:r>
            <a:r>
              <a:rPr sz="850" spc="25" dirty="0">
                <a:solidFill>
                  <a:srgbClr val="333333"/>
                </a:solidFill>
                <a:latin typeface="Lucida Console"/>
                <a:cs typeface="Lucida Console"/>
              </a:rPr>
              <a:t>from#	Mail,</a:t>
            </a:r>
            <a:r>
              <a:rPr sz="850" spc="30" dirty="0">
                <a:solidFill>
                  <a:srgbClr val="333333"/>
                </a:solidFill>
                <a:latin typeface="Lucida Console"/>
                <a:cs typeface="Lucida Console"/>
              </a:rPr>
              <a:t> </a:t>
            </a:r>
            <a:r>
              <a:rPr sz="850" spc="25" dirty="0">
                <a:solidFill>
                  <a:srgbClr val="333333"/>
                </a:solidFill>
                <a:latin typeface="Lucida Console"/>
                <a:cs typeface="Lucida Console"/>
              </a:rPr>
              <a:t>but WILL</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visible </a:t>
            </a:r>
            <a:r>
              <a:rPr sz="850" spc="25" dirty="0">
                <a:solidFill>
                  <a:srgbClr val="333333"/>
                </a:solidFill>
                <a:latin typeface="Lucida Console"/>
                <a:cs typeface="Lucida Console"/>
              </a:rPr>
              <a:t>over</a:t>
            </a:r>
            <a:r>
              <a:rPr sz="850" spc="30" dirty="0">
                <a:solidFill>
                  <a:srgbClr val="333333"/>
                </a:solidFill>
                <a:latin typeface="Lucida Console"/>
                <a:cs typeface="Lucida Console"/>
              </a:rPr>
              <a:t> networks</a:t>
            </a:r>
            <a:r>
              <a:rPr sz="850" spc="25" dirty="0">
                <a:solidFill>
                  <a:srgbClr val="333333"/>
                </a:solidFill>
                <a:latin typeface="Lucida Console"/>
                <a:cs typeface="Lucida Console"/>
              </a:rPr>
              <a:t> </a:t>
            </a:r>
            <a:r>
              <a:rPr sz="850" spc="20" dirty="0">
                <a:solidFill>
                  <a:srgbClr val="333333"/>
                </a:solidFill>
                <a:latin typeface="Lucida Console"/>
                <a:cs typeface="Lucida Console"/>
              </a:rPr>
              <a:t>or</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endParaRPr sz="850">
              <a:latin typeface="Lucida Console"/>
              <a:cs typeface="Lucida Console"/>
            </a:endParaRPr>
          </a:p>
          <a:p>
            <a:pPr marL="250825" marR="372745">
              <a:lnSpc>
                <a:spcPct val="132400"/>
              </a:lnSpc>
              <a:tabLst>
                <a:tab pos="868680" algn="l"/>
                <a:tab pos="1351915" algn="l"/>
                <a:tab pos="1909445" algn="l"/>
                <a:tab pos="2180590" algn="l"/>
                <a:tab pos="3898265" algn="l"/>
                <a:tab pos="4726940" algn="l"/>
              </a:tabLst>
            </a:pPr>
            <a:r>
              <a:rPr sz="850" spc="30" dirty="0">
                <a:solidFill>
                  <a:srgbClr val="333333"/>
                </a:solidFill>
                <a:latin typeface="Lucida Console"/>
                <a:cs typeface="Lucida Console"/>
              </a:rPr>
              <a:t>/bin/mail.##	&gt;&gt;&gt;&gt;&gt;&gt;&gt;&gt;&gt;&gt;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program "newaliases" </a:t>
            </a:r>
            <a:r>
              <a:rPr sz="850" spc="25" dirty="0">
                <a:solidFill>
                  <a:srgbClr val="333333"/>
                </a:solidFill>
                <a:latin typeface="Lucida Console"/>
                <a:cs typeface="Lucida Console"/>
              </a:rPr>
              <a:t>must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a:t>
            </a:r>
            <a:r>
              <a:rPr sz="850" spc="25" dirty="0">
                <a:solidFill>
                  <a:srgbClr val="333333"/>
                </a:solidFill>
                <a:latin typeface="Lucida Console"/>
                <a:cs typeface="Lucida Console"/>
              </a:rPr>
              <a:t>run</a:t>
            </a:r>
            <a:r>
              <a:rPr sz="850" spc="30" dirty="0">
                <a:solidFill>
                  <a:srgbClr val="333333"/>
                </a:solidFill>
                <a:latin typeface="Lucida Console"/>
                <a:cs typeface="Lucida Console"/>
              </a:rPr>
              <a:t> </a:t>
            </a:r>
            <a:r>
              <a:rPr sz="850" spc="25" dirty="0">
                <a:solidFill>
                  <a:srgbClr val="333333"/>
                </a:solidFill>
                <a:latin typeface="Lucida Console"/>
                <a:cs typeface="Lucida Console"/>
              </a:rPr>
              <a:t>after#</a:t>
            </a:r>
            <a:r>
              <a:rPr sz="850" spc="30" dirty="0">
                <a:solidFill>
                  <a:srgbClr val="333333"/>
                </a:solidFill>
                <a:latin typeface="Lucida Console"/>
                <a:cs typeface="Lucida Console"/>
              </a:rPr>
              <a:t> </a:t>
            </a:r>
            <a:r>
              <a:rPr sz="850" spc="20" dirty="0">
                <a:solidFill>
                  <a:srgbClr val="333333"/>
                </a:solidFill>
                <a:latin typeface="Lucida Console"/>
                <a:cs typeface="Lucida Console"/>
              </a:rPr>
              <a:t>&gt;&gt; </a:t>
            </a:r>
            <a:r>
              <a:rPr sz="850" spc="25" dirty="0">
                <a:solidFill>
                  <a:srgbClr val="333333"/>
                </a:solidFill>
                <a:latin typeface="Lucida Console"/>
                <a:cs typeface="Lucida Console"/>
              </a:rPr>
              <a:t> NOTE</a:t>
            </a:r>
            <a:r>
              <a:rPr sz="850" spc="40" dirty="0">
                <a:solidFill>
                  <a:srgbClr val="333333"/>
                </a:solidFill>
                <a:latin typeface="Lucida Console"/>
                <a:cs typeface="Lucida Console"/>
              </a:rPr>
              <a:t> </a:t>
            </a:r>
            <a:r>
              <a:rPr sz="850" spc="20" dirty="0">
                <a:solidFill>
                  <a:srgbClr val="333333"/>
                </a:solidFill>
                <a:latin typeface="Lucida Console"/>
                <a:cs typeface="Lucida Console"/>
              </a:rPr>
              <a:t>&gt;&gt;	</a:t>
            </a:r>
            <a:r>
              <a:rPr sz="850" spc="25" dirty="0">
                <a:solidFill>
                  <a:srgbClr val="333333"/>
                </a:solidFill>
                <a:latin typeface="Lucida Console"/>
                <a:cs typeface="Lucida Console"/>
              </a:rPr>
              <a:t>this</a:t>
            </a:r>
            <a:r>
              <a:rPr sz="850" spc="40"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40" dirty="0">
                <a:solidFill>
                  <a:srgbClr val="333333"/>
                </a:solidFill>
                <a:latin typeface="Lucida Console"/>
                <a:cs typeface="Lucida Console"/>
              </a:rPr>
              <a:t> </a:t>
            </a:r>
            <a:r>
              <a:rPr sz="850" spc="30" dirty="0">
                <a:solidFill>
                  <a:srgbClr val="333333"/>
                </a:solidFill>
                <a:latin typeface="Lucida Console"/>
                <a:cs typeface="Lucida Console"/>
              </a:rPr>
              <a:t>updated</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40" dirty="0">
                <a:solidFill>
                  <a:srgbClr val="333333"/>
                </a:solidFill>
                <a:latin typeface="Lucida Console"/>
                <a:cs typeface="Lucida Console"/>
              </a:rPr>
              <a:t> </a:t>
            </a:r>
            <a:r>
              <a:rPr sz="850" spc="25" dirty="0">
                <a:solidFill>
                  <a:srgbClr val="333333"/>
                </a:solidFill>
                <a:latin typeface="Lucida Console"/>
                <a:cs typeface="Lucida Console"/>
              </a:rPr>
              <a:t>any</a:t>
            </a:r>
            <a:r>
              <a:rPr sz="850" spc="35" dirty="0">
                <a:solidFill>
                  <a:srgbClr val="333333"/>
                </a:solidFill>
                <a:latin typeface="Lucida Console"/>
                <a:cs typeface="Lucida Console"/>
              </a:rPr>
              <a:t> </a:t>
            </a:r>
            <a:r>
              <a:rPr sz="850" spc="30" dirty="0">
                <a:solidFill>
                  <a:srgbClr val="333333"/>
                </a:solidFill>
                <a:latin typeface="Lucida Console"/>
                <a:cs typeface="Lucida Console"/>
              </a:rPr>
              <a:t>changes</a:t>
            </a:r>
            <a:r>
              <a:rPr sz="850" spc="40" dirty="0">
                <a:solidFill>
                  <a:srgbClr val="333333"/>
                </a:solidFill>
                <a:latin typeface="Lucida Console"/>
                <a:cs typeface="Lucida Console"/>
              </a:rPr>
              <a:t> </a:t>
            </a:r>
            <a:r>
              <a:rPr sz="850" spc="25" dirty="0">
                <a:solidFill>
                  <a:srgbClr val="333333"/>
                </a:solidFill>
                <a:latin typeface="Lucida Console"/>
                <a:cs typeface="Lucida Console"/>
              </a:rPr>
              <a:t>to#	</a:t>
            </a:r>
            <a:r>
              <a:rPr sz="850" spc="30" dirty="0">
                <a:solidFill>
                  <a:srgbClr val="333333"/>
                </a:solidFill>
                <a:latin typeface="Lucida Console"/>
                <a:cs typeface="Lucida Console"/>
              </a:rPr>
              <a:t>&gt;&gt;&gt;&gt;&gt;&gt;&gt;&gt;&gt;&gt;	</a:t>
            </a:r>
            <a:r>
              <a:rPr sz="850" spc="25" dirty="0">
                <a:solidFill>
                  <a:srgbClr val="333333"/>
                </a:solidFill>
                <a:latin typeface="Lucida Console"/>
                <a:cs typeface="Lucida Console"/>
              </a:rPr>
              <a:t>show</a:t>
            </a:r>
            <a:r>
              <a:rPr sz="850" spc="-50" dirty="0">
                <a:solidFill>
                  <a:srgbClr val="333333"/>
                </a:solidFill>
                <a:latin typeface="Lucida Console"/>
                <a:cs typeface="Lucida Console"/>
              </a:rPr>
              <a:t> </a:t>
            </a:r>
            <a:r>
              <a:rPr sz="850" spc="30" dirty="0">
                <a:solidFill>
                  <a:srgbClr val="333333"/>
                </a:solidFill>
                <a:latin typeface="Lucida Console"/>
                <a:cs typeface="Lucida Console"/>
              </a:rPr>
              <a:t>through </a:t>
            </a:r>
            <a:r>
              <a:rPr sz="850" spc="-50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sendmail.##</a:t>
            </a:r>
            <a:r>
              <a:rPr sz="850" spc="35" dirty="0">
                <a:solidFill>
                  <a:srgbClr val="333333"/>
                </a:solidFill>
                <a:latin typeface="Lucida Console"/>
                <a:cs typeface="Lucida Console"/>
              </a:rPr>
              <a:t> </a:t>
            </a:r>
            <a:r>
              <a:rPr sz="850" spc="25" dirty="0">
                <a:solidFill>
                  <a:srgbClr val="333333"/>
                </a:solidFill>
                <a:latin typeface="Lucida Console"/>
                <a:cs typeface="Lucida Console"/>
              </a:rPr>
              <a:t>Basic</a:t>
            </a:r>
            <a:r>
              <a:rPr sz="850" spc="3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5" dirty="0">
                <a:solidFill>
                  <a:srgbClr val="333333"/>
                </a:solidFill>
                <a:latin typeface="Lucida Console"/>
                <a:cs typeface="Lucida Console"/>
              </a:rPr>
              <a:t> </a:t>
            </a:r>
            <a:r>
              <a:rPr sz="850" spc="30" dirty="0">
                <a:solidFill>
                  <a:srgbClr val="333333"/>
                </a:solidFill>
                <a:latin typeface="Lucida Console"/>
                <a:cs typeface="Lucida Console"/>
              </a:rPr>
              <a:t>aliases</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these</a:t>
            </a:r>
            <a:r>
              <a:rPr sz="850" spc="35" dirty="0">
                <a:solidFill>
                  <a:srgbClr val="333333"/>
                </a:solidFill>
                <a:latin typeface="Lucida Console"/>
                <a:cs typeface="Lucida Console"/>
              </a:rPr>
              <a:t> </a:t>
            </a:r>
            <a:r>
              <a:rPr sz="850" spc="25" dirty="0">
                <a:solidFill>
                  <a:srgbClr val="333333"/>
                </a:solidFill>
                <a:latin typeface="Lucida Console"/>
                <a:cs typeface="Lucida Console"/>
              </a:rPr>
              <a:t>MUST</a:t>
            </a:r>
            <a:r>
              <a:rPr sz="850" spc="35" dirty="0">
                <a:solidFill>
                  <a:srgbClr val="333333"/>
                </a:solidFill>
                <a:latin typeface="Lucida Console"/>
                <a:cs typeface="Lucida Console"/>
              </a:rPr>
              <a:t> </a:t>
            </a:r>
            <a:r>
              <a:rPr sz="850" spc="20" dirty="0">
                <a:solidFill>
                  <a:srgbClr val="333333"/>
                </a:solidFill>
                <a:latin typeface="Lucida Console"/>
                <a:cs typeface="Lucida Console"/>
              </a:rPr>
              <a:t>be</a:t>
            </a:r>
            <a:r>
              <a:rPr sz="850" spc="35" dirty="0">
                <a:solidFill>
                  <a:srgbClr val="333333"/>
                </a:solidFill>
                <a:latin typeface="Lucida Console"/>
                <a:cs typeface="Lucida Console"/>
              </a:rPr>
              <a:t> </a:t>
            </a:r>
            <a:r>
              <a:rPr sz="850" spc="30" dirty="0">
                <a:solidFill>
                  <a:srgbClr val="333333"/>
                </a:solidFill>
                <a:latin typeface="Lucida Console"/>
                <a:cs typeface="Lucida Console"/>
              </a:rPr>
              <a:t>present.mailer-daemon: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postmasterpostmaster:	</a:t>
            </a:r>
            <a:r>
              <a:rPr sz="850" spc="25" dirty="0">
                <a:solidFill>
                  <a:srgbClr val="333333"/>
                </a:solidFill>
                <a:latin typeface="Lucida Console"/>
                <a:cs typeface="Lucida Console"/>
              </a:rPr>
              <a:t>root# </a:t>
            </a:r>
            <a:r>
              <a:rPr sz="850" spc="30" dirty="0">
                <a:solidFill>
                  <a:srgbClr val="333333"/>
                </a:solidFill>
                <a:latin typeface="Lucida Console"/>
                <a:cs typeface="Lucida Console"/>
              </a:rPr>
              <a:t>General</a:t>
            </a:r>
            <a:r>
              <a:rPr sz="850" spc="25" dirty="0">
                <a:solidFill>
                  <a:srgbClr val="333333"/>
                </a:solidFill>
                <a:latin typeface="Lucida Console"/>
                <a:cs typeface="Lucida Console"/>
              </a:rPr>
              <a:t> </a:t>
            </a:r>
            <a:r>
              <a:rPr sz="850" spc="30" dirty="0">
                <a:solidFill>
                  <a:srgbClr val="333333"/>
                </a:solidFill>
                <a:latin typeface="Lucida Console"/>
                <a:cs typeface="Lucida Console"/>
              </a:rPr>
              <a:t>redirections </a:t>
            </a:r>
            <a:r>
              <a:rPr sz="850" spc="25" dirty="0">
                <a:solidFill>
                  <a:srgbClr val="333333"/>
                </a:solidFill>
                <a:latin typeface="Lucida Console"/>
                <a:cs typeface="Lucida Console"/>
              </a:rPr>
              <a:t>for pseudo</a:t>
            </a:r>
            <a:r>
              <a:rPr sz="850" spc="30" dirty="0">
                <a:solidFill>
                  <a:srgbClr val="333333"/>
                </a:solidFill>
                <a:latin typeface="Lucida Console"/>
                <a:cs typeface="Lucida Console"/>
              </a:rPr>
              <a:t> accounts.bin:</a:t>
            </a:r>
            <a:endParaRPr sz="850">
              <a:latin typeface="Lucida Console"/>
              <a:cs typeface="Lucida Console"/>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892220"/>
            <a:ext cx="5651500" cy="324485"/>
            <a:chOff x="959124" y="892220"/>
            <a:chExt cx="5651500" cy="324485"/>
          </a:xfrm>
        </p:grpSpPr>
        <p:sp>
          <p:nvSpPr>
            <p:cNvPr id="3" name="object 3"/>
            <p:cNvSpPr/>
            <p:nvPr/>
          </p:nvSpPr>
          <p:spPr>
            <a:xfrm>
              <a:off x="963889" y="896985"/>
              <a:ext cx="5641975" cy="314960"/>
            </a:xfrm>
            <a:custGeom>
              <a:avLst/>
              <a:gdLst/>
              <a:ahLst/>
              <a:cxnLst/>
              <a:rect l="l" t="t" r="r" b="b"/>
              <a:pathLst>
                <a:path w="5641975" h="314959">
                  <a:moveTo>
                    <a:pt x="5617597" y="314471"/>
                  </a:moveTo>
                  <a:lnTo>
                    <a:pt x="23823" y="314471"/>
                  </a:lnTo>
                  <a:lnTo>
                    <a:pt x="20659" y="314175"/>
                  </a:lnTo>
                  <a:lnTo>
                    <a:pt x="17629" y="313575"/>
                  </a:lnTo>
                  <a:lnTo>
                    <a:pt x="14703" y="312088"/>
                  </a:lnTo>
                  <a:lnTo>
                    <a:pt x="11787" y="310897"/>
                  </a:lnTo>
                  <a:lnTo>
                    <a:pt x="0" y="293620"/>
                  </a:lnTo>
                  <a:lnTo>
                    <a:pt x="0" y="290647"/>
                  </a:lnTo>
                  <a:lnTo>
                    <a:pt x="0" y="20545"/>
                  </a:lnTo>
                  <a:lnTo>
                    <a:pt x="600" y="17276"/>
                  </a:lnTo>
                  <a:lnTo>
                    <a:pt x="3020" y="11616"/>
                  </a:lnTo>
                  <a:lnTo>
                    <a:pt x="4745" y="8938"/>
                  </a:lnTo>
                  <a:lnTo>
                    <a:pt x="6975" y="6851"/>
                  </a:lnTo>
                  <a:lnTo>
                    <a:pt x="9214" y="4469"/>
                  </a:lnTo>
                  <a:lnTo>
                    <a:pt x="11787" y="2677"/>
                  </a:lnTo>
                  <a:lnTo>
                    <a:pt x="14703" y="1791"/>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293620"/>
                  </a:lnTo>
                  <a:lnTo>
                    <a:pt x="5626717" y="312088"/>
                  </a:lnTo>
                  <a:lnTo>
                    <a:pt x="5623792" y="313575"/>
                  </a:lnTo>
                  <a:lnTo>
                    <a:pt x="5620752" y="314175"/>
                  </a:lnTo>
                  <a:lnTo>
                    <a:pt x="5617597" y="314471"/>
                  </a:lnTo>
                  <a:close/>
                </a:path>
              </a:pathLst>
            </a:custGeom>
            <a:solidFill>
              <a:srgbClr val="F8F8F8"/>
            </a:solidFill>
          </p:spPr>
          <p:txBody>
            <a:bodyPr wrap="square" lIns="0" tIns="0" rIns="0" bIns="0" rtlCol="0"/>
            <a:lstStyle/>
            <a:p>
              <a:endParaRPr/>
            </a:p>
          </p:txBody>
        </p:sp>
        <p:sp>
          <p:nvSpPr>
            <p:cNvPr id="4" name="object 4"/>
            <p:cNvSpPr/>
            <p:nvPr/>
          </p:nvSpPr>
          <p:spPr>
            <a:xfrm>
              <a:off x="963889" y="896985"/>
              <a:ext cx="5641975" cy="314960"/>
            </a:xfrm>
            <a:custGeom>
              <a:avLst/>
              <a:gdLst/>
              <a:ahLst/>
              <a:cxnLst/>
              <a:rect l="l" t="t" r="r" b="b"/>
              <a:pathLst>
                <a:path w="5641975" h="314959">
                  <a:moveTo>
                    <a:pt x="0" y="290647"/>
                  </a:moveTo>
                  <a:lnTo>
                    <a:pt x="0" y="23823"/>
                  </a:lnTo>
                  <a:lnTo>
                    <a:pt x="0" y="20545"/>
                  </a:lnTo>
                  <a:lnTo>
                    <a:pt x="600" y="17276"/>
                  </a:lnTo>
                  <a:lnTo>
                    <a:pt x="1810" y="14294"/>
                  </a:lnTo>
                  <a:lnTo>
                    <a:pt x="3020" y="11616"/>
                  </a:lnTo>
                  <a:lnTo>
                    <a:pt x="4745" y="8938"/>
                  </a:lnTo>
                  <a:lnTo>
                    <a:pt x="6975" y="6851"/>
                  </a:lnTo>
                  <a:lnTo>
                    <a:pt x="9214" y="4469"/>
                  </a:lnTo>
                  <a:lnTo>
                    <a:pt x="11787" y="2677"/>
                  </a:lnTo>
                  <a:lnTo>
                    <a:pt x="14703" y="1791"/>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290647"/>
                  </a:lnTo>
                  <a:lnTo>
                    <a:pt x="5641421" y="293620"/>
                  </a:lnTo>
                  <a:lnTo>
                    <a:pt x="5640821" y="296603"/>
                  </a:lnTo>
                  <a:lnTo>
                    <a:pt x="5639610" y="299281"/>
                  </a:lnTo>
                  <a:lnTo>
                    <a:pt x="5638400" y="302263"/>
                  </a:lnTo>
                  <a:lnTo>
                    <a:pt x="5626717" y="312088"/>
                  </a:lnTo>
                  <a:lnTo>
                    <a:pt x="5623792" y="313575"/>
                  </a:lnTo>
                  <a:lnTo>
                    <a:pt x="5620752" y="314175"/>
                  </a:lnTo>
                  <a:lnTo>
                    <a:pt x="5617597" y="314471"/>
                  </a:lnTo>
                  <a:lnTo>
                    <a:pt x="23823" y="314471"/>
                  </a:lnTo>
                  <a:lnTo>
                    <a:pt x="20659" y="314175"/>
                  </a:lnTo>
                  <a:lnTo>
                    <a:pt x="17629" y="313575"/>
                  </a:lnTo>
                  <a:lnTo>
                    <a:pt x="14703" y="312088"/>
                  </a:lnTo>
                  <a:lnTo>
                    <a:pt x="11787" y="310897"/>
                  </a:lnTo>
                  <a:lnTo>
                    <a:pt x="1810" y="299281"/>
                  </a:lnTo>
                  <a:lnTo>
                    <a:pt x="600" y="296603"/>
                  </a:lnTo>
                  <a:lnTo>
                    <a:pt x="0" y="293620"/>
                  </a:lnTo>
                  <a:lnTo>
                    <a:pt x="0" y="290647"/>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978106"/>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6" name="object 6"/>
          <p:cNvSpPr txBox="1"/>
          <p:nvPr/>
        </p:nvSpPr>
        <p:spPr>
          <a:xfrm>
            <a:off x="908324" y="332600"/>
            <a:ext cx="5784215" cy="795655"/>
          </a:xfrm>
          <a:prstGeom prst="rect">
            <a:avLst/>
          </a:prstGeom>
        </p:spPr>
        <p:txBody>
          <a:bodyPr vert="horz" wrap="square" lIns="0" tIns="12065" rIns="0" bIns="0" rtlCol="0">
            <a:spAutoFit/>
          </a:bodyPr>
          <a:lstStyle/>
          <a:p>
            <a:pPr marL="50800" marR="43180">
              <a:lnSpc>
                <a:spcPct val="131600"/>
              </a:lnSpc>
              <a:spcBef>
                <a:spcPts val="95"/>
              </a:spcBef>
            </a:pPr>
            <a:r>
              <a:rPr sz="950" b="1" spc="25" dirty="0">
                <a:solidFill>
                  <a:srgbClr val="333333"/>
                </a:solidFill>
                <a:latin typeface="微软雅黑"/>
                <a:cs typeface="微软雅黑"/>
              </a:rPr>
              <a:t>保存并退出</a:t>
            </a:r>
            <a:r>
              <a:rPr sz="950" b="1" spc="50" dirty="0">
                <a:solidFill>
                  <a:srgbClr val="333333"/>
                </a:solidFill>
                <a:latin typeface="Trebuchet MS"/>
                <a:cs typeface="Trebuchet MS"/>
              </a:rPr>
              <a:t>aliases</a:t>
            </a:r>
            <a:r>
              <a:rPr sz="950" b="1" spc="25" dirty="0">
                <a:solidFill>
                  <a:srgbClr val="333333"/>
                </a:solidFill>
                <a:latin typeface="微软雅黑"/>
                <a:cs typeface="微软雅黑"/>
              </a:rPr>
              <a:t>邮件别名服务的配置文件后，需要再执行一下</a:t>
            </a:r>
            <a:r>
              <a:rPr sz="950" b="1" spc="55" dirty="0">
                <a:solidFill>
                  <a:srgbClr val="333333"/>
                </a:solidFill>
                <a:latin typeface="Trebuchet MS"/>
                <a:cs typeface="Trebuchet MS"/>
              </a:rPr>
              <a:t>newaliases</a:t>
            </a:r>
            <a:r>
              <a:rPr sz="950" b="1" spc="25" dirty="0">
                <a:solidFill>
                  <a:srgbClr val="333333"/>
                </a:solidFill>
                <a:latin typeface="微软雅黑"/>
                <a:cs typeface="微软雅黑"/>
              </a:rPr>
              <a:t>命令，其目的是让新的</a:t>
            </a:r>
            <a:r>
              <a:rPr sz="950" b="1" spc="-365" dirty="0">
                <a:solidFill>
                  <a:srgbClr val="333333"/>
                </a:solidFill>
                <a:latin typeface="微软雅黑"/>
                <a:cs typeface="微软雅黑"/>
              </a:rPr>
              <a:t>用</a:t>
            </a:r>
            <a:r>
              <a:rPr sz="1200" baseline="34722" dirty="0">
                <a:latin typeface="小哥哥网恋吗"/>
                <a:cs typeface="小哥哥网恋吗"/>
              </a:rPr>
              <a:t>5/20 </a:t>
            </a:r>
            <a:r>
              <a:rPr sz="950" b="1" spc="25" dirty="0">
                <a:solidFill>
                  <a:srgbClr val="333333"/>
                </a:solidFill>
                <a:latin typeface="微软雅黑"/>
                <a:cs typeface="微软雅黑"/>
              </a:rPr>
              <a:t>户别名配置文件立即生效。然后再次尝试发送邮件，如图</a:t>
            </a:r>
            <a:r>
              <a:rPr sz="950" b="1" spc="-10" dirty="0">
                <a:solidFill>
                  <a:srgbClr val="333333"/>
                </a:solidFill>
                <a:latin typeface="Trebuchet MS"/>
                <a:cs typeface="Trebuchet MS"/>
              </a:rPr>
              <a:t>15-15</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5"/>
              </a:spcBef>
            </a:pPr>
            <a:endParaRPr sz="1100">
              <a:latin typeface="微软雅黑"/>
              <a:cs typeface="微软雅黑"/>
            </a:endParaRPr>
          </a:p>
          <a:p>
            <a:pPr marL="174625">
              <a:lnSpc>
                <a:spcPct val="100000"/>
              </a:lnSpc>
              <a:spcBef>
                <a:spcPts val="5"/>
              </a:spcBef>
            </a:pPr>
            <a:r>
              <a:rPr sz="850" spc="30"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2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newaliases</a:t>
            </a:r>
            <a:endParaRPr sz="850">
              <a:latin typeface="Lucida Console"/>
              <a:cs typeface="Lucida Console"/>
            </a:endParaRPr>
          </a:p>
        </p:txBody>
      </p:sp>
      <p:pic>
        <p:nvPicPr>
          <p:cNvPr id="7" name="object 7"/>
          <p:cNvPicPr/>
          <p:nvPr/>
        </p:nvPicPr>
        <p:blipFill>
          <a:blip r:embed="rId2" cstate="print"/>
          <a:stretch>
            <a:fillRect/>
          </a:stretch>
        </p:blipFill>
        <p:spPr>
          <a:xfrm>
            <a:off x="966629" y="1411798"/>
            <a:ext cx="5643446" cy="4807426"/>
          </a:xfrm>
          <a:prstGeom prst="rect">
            <a:avLst/>
          </a:prstGeom>
        </p:spPr>
      </p:pic>
      <p:grpSp>
        <p:nvGrpSpPr>
          <p:cNvPr id="8" name="object 8"/>
          <p:cNvGrpSpPr/>
          <p:nvPr/>
        </p:nvGrpSpPr>
        <p:grpSpPr>
          <a:xfrm>
            <a:off x="959124" y="7505643"/>
            <a:ext cx="5651500" cy="2553970"/>
            <a:chOff x="959124" y="7505643"/>
            <a:chExt cx="5651500" cy="2553970"/>
          </a:xfrm>
        </p:grpSpPr>
        <p:sp>
          <p:nvSpPr>
            <p:cNvPr id="9" name="object 9"/>
            <p:cNvSpPr/>
            <p:nvPr/>
          </p:nvSpPr>
          <p:spPr>
            <a:xfrm>
              <a:off x="963889" y="7510408"/>
              <a:ext cx="5641975" cy="2544445"/>
            </a:xfrm>
            <a:custGeom>
              <a:avLst/>
              <a:gdLst/>
              <a:ahLst/>
              <a:cxnLst/>
              <a:rect l="l" t="t" r="r" b="b"/>
              <a:pathLst>
                <a:path w="5641975" h="2544445">
                  <a:moveTo>
                    <a:pt x="5617597" y="2544357"/>
                  </a:moveTo>
                  <a:lnTo>
                    <a:pt x="23823" y="2544357"/>
                  </a:lnTo>
                  <a:lnTo>
                    <a:pt x="20659" y="2544061"/>
                  </a:lnTo>
                  <a:lnTo>
                    <a:pt x="0" y="2523211"/>
                  </a:lnTo>
                  <a:lnTo>
                    <a:pt x="0" y="2520533"/>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2523211"/>
                  </a:lnTo>
                  <a:lnTo>
                    <a:pt x="5620752" y="2544061"/>
                  </a:lnTo>
                  <a:lnTo>
                    <a:pt x="5617597" y="2544357"/>
                  </a:lnTo>
                  <a:close/>
                </a:path>
              </a:pathLst>
            </a:custGeom>
            <a:solidFill>
              <a:srgbClr val="F8F8F8"/>
            </a:solidFill>
          </p:spPr>
          <p:txBody>
            <a:bodyPr wrap="square" lIns="0" tIns="0" rIns="0" bIns="0" rtlCol="0"/>
            <a:lstStyle/>
            <a:p>
              <a:endParaRPr/>
            </a:p>
          </p:txBody>
        </p:sp>
        <p:sp>
          <p:nvSpPr>
            <p:cNvPr id="10" name="object 10"/>
            <p:cNvSpPr/>
            <p:nvPr/>
          </p:nvSpPr>
          <p:spPr>
            <a:xfrm>
              <a:off x="963889" y="7510408"/>
              <a:ext cx="5641975" cy="2544445"/>
            </a:xfrm>
            <a:custGeom>
              <a:avLst/>
              <a:gdLst/>
              <a:ahLst/>
              <a:cxnLst/>
              <a:rect l="l" t="t" r="r" b="b"/>
              <a:pathLst>
                <a:path w="5641975" h="2544445">
                  <a:moveTo>
                    <a:pt x="0" y="2520533"/>
                  </a:moveTo>
                  <a:lnTo>
                    <a:pt x="0" y="23823"/>
                  </a:lnTo>
                  <a:lnTo>
                    <a:pt x="0" y="20545"/>
                  </a:lnTo>
                  <a:lnTo>
                    <a:pt x="600" y="17276"/>
                  </a:lnTo>
                  <a:lnTo>
                    <a:pt x="1810" y="14589"/>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589"/>
                  </a:lnTo>
                  <a:lnTo>
                    <a:pt x="5640821" y="17276"/>
                  </a:lnTo>
                  <a:lnTo>
                    <a:pt x="5641421" y="20545"/>
                  </a:lnTo>
                  <a:lnTo>
                    <a:pt x="5641421" y="23823"/>
                  </a:lnTo>
                  <a:lnTo>
                    <a:pt x="5641421" y="2520533"/>
                  </a:lnTo>
                  <a:lnTo>
                    <a:pt x="5641421" y="2523211"/>
                  </a:lnTo>
                  <a:lnTo>
                    <a:pt x="5640821" y="2526194"/>
                  </a:lnTo>
                  <a:lnTo>
                    <a:pt x="5639610" y="2529167"/>
                  </a:lnTo>
                  <a:lnTo>
                    <a:pt x="5638400" y="2532150"/>
                  </a:lnTo>
                  <a:lnTo>
                    <a:pt x="5617597" y="2544357"/>
                  </a:lnTo>
                  <a:lnTo>
                    <a:pt x="23823" y="2544357"/>
                  </a:lnTo>
                  <a:lnTo>
                    <a:pt x="1810" y="2529167"/>
                  </a:lnTo>
                  <a:lnTo>
                    <a:pt x="600" y="2526194"/>
                  </a:lnTo>
                  <a:lnTo>
                    <a:pt x="0" y="2523211"/>
                  </a:lnTo>
                  <a:lnTo>
                    <a:pt x="0" y="2520533"/>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7591529"/>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6320888"/>
            <a:ext cx="5672455" cy="159194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15-15</a:t>
            </a:r>
            <a:r>
              <a:rPr sz="950" b="1" spc="-35" dirty="0">
                <a:solidFill>
                  <a:srgbClr val="333333"/>
                </a:solidFill>
                <a:latin typeface="Trebuchet MS"/>
                <a:cs typeface="Trebuchet MS"/>
              </a:rPr>
              <a:t> </a:t>
            </a:r>
            <a:r>
              <a:rPr sz="950" b="1" spc="25" dirty="0">
                <a:solidFill>
                  <a:srgbClr val="333333"/>
                </a:solidFill>
                <a:latin typeface="微软雅黑"/>
                <a:cs typeface="微软雅黑"/>
              </a:rPr>
              <a:t>向服务器上的</a:t>
            </a:r>
            <a:r>
              <a:rPr sz="950" b="1" spc="70" dirty="0">
                <a:solidFill>
                  <a:srgbClr val="333333"/>
                </a:solidFill>
                <a:latin typeface="Trebuchet MS"/>
                <a:cs typeface="Trebuchet MS"/>
              </a:rPr>
              <a:t>dream</a:t>
            </a:r>
            <a:r>
              <a:rPr sz="950" b="1" spc="25" dirty="0">
                <a:solidFill>
                  <a:srgbClr val="333333"/>
                </a:solidFill>
                <a:latin typeface="微软雅黑"/>
                <a:cs typeface="微软雅黑"/>
              </a:rPr>
              <a:t>用户发送邮件</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这时，使用</a:t>
            </a:r>
            <a:r>
              <a:rPr sz="950" b="1" spc="50" dirty="0">
                <a:solidFill>
                  <a:srgbClr val="333333"/>
                </a:solidFill>
                <a:latin typeface="Trebuchet MS"/>
                <a:cs typeface="Trebuchet MS"/>
              </a:rPr>
              <a:t>root</a:t>
            </a:r>
            <a:r>
              <a:rPr sz="950" b="1" spc="25" dirty="0">
                <a:solidFill>
                  <a:srgbClr val="333333"/>
                </a:solidFill>
                <a:latin typeface="微软雅黑"/>
                <a:cs typeface="微软雅黑"/>
              </a:rPr>
              <a:t>账户在服务器上执行</a:t>
            </a:r>
            <a:r>
              <a:rPr sz="950" b="1" spc="60" dirty="0">
                <a:solidFill>
                  <a:srgbClr val="333333"/>
                </a:solidFill>
                <a:latin typeface="Trebuchet MS"/>
                <a:cs typeface="Trebuchet MS"/>
              </a:rPr>
              <a:t>mail</a:t>
            </a:r>
            <a:r>
              <a:rPr sz="950" b="1" spc="25" dirty="0">
                <a:solidFill>
                  <a:srgbClr val="333333"/>
                </a:solidFill>
                <a:latin typeface="微软雅黑"/>
                <a:cs typeface="微软雅黑"/>
              </a:rPr>
              <a:t>命令后，就能看到这封原本要发送给</a:t>
            </a:r>
            <a:r>
              <a:rPr sz="950" b="1" spc="70" dirty="0">
                <a:solidFill>
                  <a:srgbClr val="333333"/>
                </a:solidFill>
                <a:latin typeface="Trebuchet MS"/>
                <a:cs typeface="Trebuchet MS"/>
              </a:rPr>
              <a:t>dream</a:t>
            </a:r>
            <a:r>
              <a:rPr sz="950" b="1" spc="20" dirty="0">
                <a:solidFill>
                  <a:srgbClr val="333333"/>
                </a:solidFill>
                <a:latin typeface="微软雅黑"/>
                <a:cs typeface="微软雅黑"/>
              </a:rPr>
              <a:t>账户的邮件了。最 </a:t>
            </a:r>
            <a:r>
              <a:rPr sz="950" b="1" spc="25" dirty="0">
                <a:solidFill>
                  <a:srgbClr val="333333"/>
                </a:solidFill>
                <a:latin typeface="微软雅黑"/>
                <a:cs typeface="微软雅黑"/>
              </a:rPr>
              <a:t>后，</a:t>
            </a:r>
            <a:r>
              <a:rPr sz="950" b="1" u="sng" spc="25" dirty="0">
                <a:solidFill>
                  <a:srgbClr val="4183C4"/>
                </a:solidFill>
                <a:uFill>
                  <a:solidFill>
                    <a:srgbClr val="4183C4"/>
                  </a:solidFill>
                </a:uFill>
                <a:latin typeface="微软雅黑"/>
                <a:cs typeface="微软雅黑"/>
                <a:hlinkClick r:id="rId3"/>
              </a:rPr>
              <a:t>刘遄</a:t>
            </a:r>
            <a:r>
              <a:rPr sz="950" b="1" spc="25" dirty="0">
                <a:solidFill>
                  <a:srgbClr val="333333"/>
                </a:solidFill>
                <a:latin typeface="微软雅黑"/>
                <a:cs typeface="微软雅黑"/>
              </a:rPr>
              <a:t>老师再啰嗦一句，用户别名技术不仅应用广泛，而且配置也很简单。所以更要提醒大家的是， </a:t>
            </a:r>
            <a:r>
              <a:rPr sz="950" b="1" spc="30" dirty="0">
                <a:solidFill>
                  <a:srgbClr val="333333"/>
                </a:solidFill>
                <a:latin typeface="微软雅黑"/>
                <a:cs typeface="微软雅黑"/>
              </a:rPr>
              <a:t> </a:t>
            </a:r>
            <a:r>
              <a:rPr sz="950" b="1" spc="25" dirty="0">
                <a:solidFill>
                  <a:srgbClr val="333333"/>
                </a:solidFill>
                <a:latin typeface="微软雅黑"/>
                <a:cs typeface="微软雅黑"/>
              </a:rPr>
              <a:t>今后千万不要看到有些网站上提供了很多客服信箱就轻易相信别人，没准发往这些客服信箱的邮件会被 同一个人收到。</a:t>
            </a:r>
            <a:endParaRPr sz="950">
              <a:latin typeface="微软雅黑"/>
              <a:cs typeface="微软雅黑"/>
            </a:endParaRPr>
          </a:p>
          <a:p>
            <a:pPr>
              <a:lnSpc>
                <a:spcPct val="100000"/>
              </a:lnSpc>
              <a:spcBef>
                <a:spcPts val="45"/>
              </a:spcBef>
            </a:pPr>
            <a:endParaRPr sz="900">
              <a:latin typeface="微软雅黑"/>
              <a:cs typeface="微软雅黑"/>
            </a:endParaRPr>
          </a:p>
          <a:p>
            <a:pPr marL="136525" marR="304800">
              <a:lnSpc>
                <a:spcPct val="132400"/>
              </a:lnSpc>
              <a:tabLst>
                <a:tab pos="3519804" algn="l"/>
                <a:tab pos="4422140" algn="l"/>
                <a:tab pos="515302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mailxHeirloom</a:t>
            </a:r>
            <a:r>
              <a:rPr sz="850" spc="40" dirty="0">
                <a:solidFill>
                  <a:srgbClr val="333333"/>
                </a:solidFill>
                <a:latin typeface="Lucida Console"/>
                <a:cs typeface="Lucida Console"/>
              </a:rPr>
              <a:t> </a:t>
            </a:r>
            <a:r>
              <a:rPr sz="850" spc="25" dirty="0">
                <a:solidFill>
                  <a:srgbClr val="333333"/>
                </a:solidFill>
                <a:latin typeface="Lucida Console"/>
                <a:cs typeface="Lucida Console"/>
              </a:rPr>
              <a:t>Mail</a:t>
            </a:r>
            <a:r>
              <a:rPr sz="850" spc="40" dirty="0">
                <a:solidFill>
                  <a:srgbClr val="333333"/>
                </a:solidFill>
                <a:latin typeface="Lucida Console"/>
                <a:cs typeface="Lucida Console"/>
              </a:rPr>
              <a:t> </a:t>
            </a:r>
            <a:r>
              <a:rPr sz="850" spc="30" dirty="0">
                <a:solidFill>
                  <a:srgbClr val="333333"/>
                </a:solidFill>
                <a:latin typeface="Lucida Console"/>
                <a:cs typeface="Lucida Console"/>
              </a:rPr>
              <a:t>version</a:t>
            </a:r>
            <a:r>
              <a:rPr sz="850" spc="40" dirty="0">
                <a:solidFill>
                  <a:srgbClr val="333333"/>
                </a:solidFill>
                <a:latin typeface="Lucida Console"/>
                <a:cs typeface="Lucida Console"/>
              </a:rPr>
              <a:t> </a:t>
            </a:r>
            <a:r>
              <a:rPr sz="850" spc="25" dirty="0">
                <a:solidFill>
                  <a:srgbClr val="333333"/>
                </a:solidFill>
                <a:latin typeface="Lucida Console"/>
                <a:cs typeface="Lucida Console"/>
              </a:rPr>
              <a:t>12.5</a:t>
            </a:r>
            <a:r>
              <a:rPr sz="850" spc="40" dirty="0">
                <a:solidFill>
                  <a:srgbClr val="333333"/>
                </a:solidFill>
                <a:latin typeface="Lucida Console"/>
                <a:cs typeface="Lucida Console"/>
              </a:rPr>
              <a:t> </a:t>
            </a:r>
            <a:r>
              <a:rPr sz="850" spc="30" dirty="0">
                <a:solidFill>
                  <a:srgbClr val="333333"/>
                </a:solidFill>
                <a:latin typeface="Lucida Console"/>
                <a:cs typeface="Lucida Console"/>
              </a:rPr>
              <a:t>7/5/10.	</a:t>
            </a:r>
            <a:r>
              <a:rPr sz="850" spc="25" dirty="0">
                <a:solidFill>
                  <a:srgbClr val="333333"/>
                </a:solidFill>
                <a:latin typeface="Lucida Console"/>
                <a:cs typeface="Lucida Console"/>
              </a:rPr>
              <a:t>Type </a:t>
            </a:r>
            <a:r>
              <a:rPr sz="850" spc="15" dirty="0">
                <a:solidFill>
                  <a:srgbClr val="333333"/>
                </a:solidFill>
                <a:latin typeface="Lucida Console"/>
                <a:cs typeface="Lucida Console"/>
              </a:rPr>
              <a:t>? </a:t>
            </a:r>
            <a:r>
              <a:rPr sz="850" spc="25" dirty="0">
                <a:solidFill>
                  <a:srgbClr val="333333"/>
                </a:solidFill>
                <a:latin typeface="Lucida Console"/>
                <a:cs typeface="Lucida Console"/>
              </a:rPr>
              <a:t>for </a:t>
            </a:r>
            <a:r>
              <a:rPr sz="850" spc="30" dirty="0">
                <a:solidFill>
                  <a:srgbClr val="333333"/>
                </a:solidFill>
                <a:latin typeface="Lucida Console"/>
                <a:cs typeface="Lucida Console"/>
              </a:rPr>
              <a:t> help."/var/spool/mail/root"</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3</a:t>
            </a:r>
            <a:r>
              <a:rPr sz="850" spc="30" dirty="0">
                <a:solidFill>
                  <a:srgbClr val="333333"/>
                </a:solidFill>
                <a:latin typeface="Lucida Console"/>
                <a:cs typeface="Lucida Console"/>
              </a:rPr>
              <a:t> message</a:t>
            </a:r>
            <a:r>
              <a:rPr sz="850" spc="15" dirty="0">
                <a:solidFill>
                  <a:srgbClr val="333333"/>
                </a:solidFill>
                <a:latin typeface="Lucida Console"/>
                <a:cs typeface="Lucida Console"/>
              </a:rPr>
              <a:t>s</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ne</a:t>
            </a:r>
            <a:r>
              <a:rPr sz="850" spc="15" dirty="0">
                <a:solidFill>
                  <a:srgbClr val="333333"/>
                </a:solidFill>
                <a:latin typeface="Lucida Console"/>
                <a:cs typeface="Lucida Console"/>
              </a:rPr>
              <a:t>w</a:t>
            </a:r>
            <a:r>
              <a:rPr sz="85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liuchua</a:t>
            </a:r>
            <a:r>
              <a:rPr sz="850" spc="15" dirty="0">
                <a:solidFill>
                  <a:srgbClr val="333333"/>
                </a:solidFill>
                <a:latin typeface="Lucida Console"/>
                <a:cs typeface="Lucida Console"/>
              </a:rPr>
              <a:t>n</a:t>
            </a:r>
            <a:r>
              <a:rPr sz="850" dirty="0">
                <a:solidFill>
                  <a:srgbClr val="333333"/>
                </a:solidFill>
                <a:latin typeface="Lucida Console"/>
                <a:cs typeface="Lucida Console"/>
              </a:rPr>
              <a:t>		</a:t>
            </a:r>
            <a:r>
              <a:rPr sz="850" spc="30" dirty="0">
                <a:solidFill>
                  <a:srgbClr val="333333"/>
                </a:solidFill>
                <a:latin typeface="Lucida Console"/>
                <a:cs typeface="Lucida Console"/>
              </a:rPr>
              <a:t>Tu</a:t>
            </a:r>
            <a:r>
              <a:rPr sz="850" spc="15" dirty="0">
                <a:solidFill>
                  <a:srgbClr val="333333"/>
                </a:solidFill>
                <a:latin typeface="Lucida Console"/>
                <a:cs typeface="Lucida Console"/>
              </a:rPr>
              <a:t>e</a:t>
            </a:r>
            <a:endParaRPr sz="850">
              <a:latin typeface="Lucida Console"/>
              <a:cs typeface="Lucida Console"/>
            </a:endParaRPr>
          </a:p>
        </p:txBody>
      </p:sp>
      <p:sp>
        <p:nvSpPr>
          <p:cNvPr id="17" name="object 17"/>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259</a:t>
            </a:fld>
            <a:endParaRPr sz="800">
              <a:latin typeface="小哥哥网恋吗"/>
              <a:cs typeface="小哥哥网恋吗"/>
            </a:endParaRPr>
          </a:p>
        </p:txBody>
      </p:sp>
      <p:sp>
        <p:nvSpPr>
          <p:cNvPr id="13" name="object 13"/>
          <p:cNvSpPr txBox="1"/>
          <p:nvPr/>
        </p:nvSpPr>
        <p:spPr>
          <a:xfrm>
            <a:off x="1070306" y="7923145"/>
            <a:ext cx="3122930" cy="161290"/>
          </a:xfrm>
          <a:prstGeom prst="rect">
            <a:avLst/>
          </a:prstGeom>
        </p:spPr>
        <p:txBody>
          <a:bodyPr vert="horz" wrap="square" lIns="0" tIns="17780" rIns="0" bIns="0" rtlCol="0">
            <a:spAutoFit/>
          </a:bodyPr>
          <a:lstStyle/>
          <a:p>
            <a:pPr marL="12700">
              <a:lnSpc>
                <a:spcPct val="100000"/>
              </a:lnSpc>
              <a:spcBef>
                <a:spcPts val="140"/>
              </a:spcBef>
              <a:tabLst>
                <a:tab pos="975360" algn="l"/>
                <a:tab pos="1595755" algn="l"/>
                <a:tab pos="2419985" algn="l"/>
              </a:tabLst>
            </a:pPr>
            <a:r>
              <a:rPr sz="850" spc="25" dirty="0">
                <a:solidFill>
                  <a:srgbClr val="333333"/>
                </a:solidFill>
                <a:latin typeface="Lucida Console"/>
                <a:cs typeface="Lucida Console"/>
              </a:rPr>
              <a:t>Mar</a:t>
            </a:r>
            <a:r>
              <a:rPr sz="850" spc="40" dirty="0">
                <a:solidFill>
                  <a:srgbClr val="333333"/>
                </a:solidFill>
                <a:latin typeface="Lucida Console"/>
                <a:cs typeface="Lucida Console"/>
              </a:rPr>
              <a:t> </a:t>
            </a:r>
            <a:r>
              <a:rPr sz="850" spc="20" dirty="0">
                <a:solidFill>
                  <a:srgbClr val="333333"/>
                </a:solidFill>
                <a:latin typeface="Lucida Console"/>
                <a:cs typeface="Lucida Console"/>
              </a:rPr>
              <a:t>30</a:t>
            </a:r>
            <a:r>
              <a:rPr sz="850" spc="45" dirty="0">
                <a:solidFill>
                  <a:srgbClr val="333333"/>
                </a:solidFill>
                <a:latin typeface="Lucida Console"/>
                <a:cs typeface="Lucida Console"/>
              </a:rPr>
              <a:t> </a:t>
            </a:r>
            <a:r>
              <a:rPr sz="850" spc="25" dirty="0">
                <a:solidFill>
                  <a:srgbClr val="333333"/>
                </a:solidFill>
                <a:latin typeface="Lucida Console"/>
                <a:cs typeface="Lucida Console"/>
              </a:rPr>
              <a:t>01:35	</a:t>
            </a:r>
            <a:r>
              <a:rPr sz="850" spc="30" dirty="0">
                <a:solidFill>
                  <a:srgbClr val="333333"/>
                </a:solidFill>
                <a:latin typeface="Lucida Console"/>
                <a:cs typeface="Lucida Console"/>
              </a:rPr>
              <a:t>98/3268	"Hello~"	</a:t>
            </a:r>
            <a:r>
              <a:rPr sz="850" spc="15" dirty="0">
                <a:solidFill>
                  <a:srgbClr val="333333"/>
                </a:solidFill>
                <a:latin typeface="Lucida Console"/>
                <a:cs typeface="Lucida Console"/>
              </a:rPr>
              <a:t>2</a:t>
            </a:r>
            <a:r>
              <a:rPr sz="850" spc="-50" dirty="0">
                <a:solidFill>
                  <a:srgbClr val="333333"/>
                </a:solidFill>
                <a:latin typeface="Lucida Console"/>
                <a:cs typeface="Lucida Console"/>
              </a:rPr>
              <a:t> </a:t>
            </a:r>
            <a:r>
              <a:rPr sz="850" spc="30" dirty="0">
                <a:solidFill>
                  <a:srgbClr val="333333"/>
                </a:solidFill>
                <a:latin typeface="Lucida Console"/>
                <a:cs typeface="Lucida Console"/>
              </a:rPr>
              <a:t>liuchuan</a:t>
            </a:r>
            <a:endParaRPr sz="850">
              <a:latin typeface="Lucida Console"/>
              <a:cs typeface="Lucida Console"/>
            </a:endParaRPr>
          </a:p>
        </p:txBody>
      </p:sp>
      <p:sp>
        <p:nvSpPr>
          <p:cNvPr id="14" name="object 14"/>
          <p:cNvSpPr txBox="1"/>
          <p:nvPr/>
        </p:nvSpPr>
        <p:spPr>
          <a:xfrm>
            <a:off x="1070306" y="8094663"/>
            <a:ext cx="2637790" cy="161290"/>
          </a:xfrm>
          <a:prstGeom prst="rect">
            <a:avLst/>
          </a:prstGeom>
        </p:spPr>
        <p:txBody>
          <a:bodyPr vert="horz" wrap="square" lIns="0" tIns="17780" rIns="0" bIns="0" rtlCol="0">
            <a:spAutoFit/>
          </a:bodyPr>
          <a:lstStyle/>
          <a:p>
            <a:pPr marL="12700">
              <a:lnSpc>
                <a:spcPct val="100000"/>
              </a:lnSpc>
              <a:spcBef>
                <a:spcPts val="140"/>
              </a:spcBef>
              <a:tabLst>
                <a:tab pos="632460" algn="l"/>
                <a:tab pos="1934845" algn="l"/>
              </a:tabLst>
            </a:pPr>
            <a:r>
              <a:rPr sz="850" spc="30" dirty="0">
                <a:solidFill>
                  <a:srgbClr val="333333"/>
                </a:solidFill>
                <a:latin typeface="Lucida Console"/>
                <a:cs typeface="Lucida Console"/>
              </a:rPr>
              <a:t>98/3262	"</a:t>
            </a:r>
            <a:r>
              <a:rPr sz="800" spc="90" dirty="0">
                <a:solidFill>
                  <a:srgbClr val="333333"/>
                </a:solidFill>
                <a:latin typeface="宋体"/>
                <a:cs typeface="宋体"/>
              </a:rPr>
              <a:t>你好</a:t>
            </a:r>
            <a:r>
              <a:rPr sz="700" spc="190" dirty="0">
                <a:solidFill>
                  <a:srgbClr val="333333"/>
                </a:solidFill>
                <a:latin typeface="宋体"/>
                <a:cs typeface="宋体"/>
              </a:rPr>
              <a:t>，</a:t>
            </a:r>
            <a:r>
              <a:rPr sz="800" spc="90" dirty="0">
                <a:solidFill>
                  <a:srgbClr val="333333"/>
                </a:solidFill>
                <a:latin typeface="宋体"/>
                <a:cs typeface="宋体"/>
              </a:rPr>
              <a:t>用户</a:t>
            </a:r>
            <a:r>
              <a:rPr sz="850" spc="30" dirty="0">
                <a:solidFill>
                  <a:srgbClr val="333333"/>
                </a:solidFill>
                <a:latin typeface="Lucida Console"/>
                <a:cs typeface="Lucida Console"/>
              </a:rPr>
              <a:t>bin</a:t>
            </a:r>
            <a:r>
              <a:rPr sz="200" spc="690" dirty="0">
                <a:solidFill>
                  <a:srgbClr val="333333"/>
                </a:solidFill>
                <a:latin typeface="宋体"/>
                <a:cs typeface="宋体"/>
              </a:rPr>
              <a:t>。</a:t>
            </a:r>
            <a:r>
              <a:rPr sz="850" spc="25" dirty="0">
                <a:solidFill>
                  <a:srgbClr val="333333"/>
                </a:solidFill>
                <a:latin typeface="Lucida Console"/>
                <a:cs typeface="Lucida Console"/>
              </a:rPr>
              <a:t>"&gt;N	</a:t>
            </a:r>
            <a:r>
              <a:rPr sz="850" spc="15" dirty="0">
                <a:solidFill>
                  <a:srgbClr val="333333"/>
                </a:solidFill>
                <a:latin typeface="Lucida Console"/>
                <a:cs typeface="Lucida Console"/>
              </a:rPr>
              <a:t>3</a:t>
            </a:r>
            <a:r>
              <a:rPr sz="850" spc="-50" dirty="0">
                <a:solidFill>
                  <a:srgbClr val="333333"/>
                </a:solidFill>
                <a:latin typeface="Lucida Console"/>
                <a:cs typeface="Lucida Console"/>
              </a:rPr>
              <a:t> </a:t>
            </a:r>
            <a:r>
              <a:rPr sz="850" spc="30" dirty="0">
                <a:solidFill>
                  <a:srgbClr val="333333"/>
                </a:solidFill>
                <a:latin typeface="Lucida Console"/>
                <a:cs typeface="Lucida Console"/>
              </a:rPr>
              <a:t>liuchuan</a:t>
            </a:r>
            <a:endParaRPr sz="850">
              <a:latin typeface="Lucida Console"/>
              <a:cs typeface="Lucida Console"/>
            </a:endParaRPr>
          </a:p>
        </p:txBody>
      </p:sp>
      <p:sp>
        <p:nvSpPr>
          <p:cNvPr id="15" name="object 15"/>
          <p:cNvSpPr txBox="1"/>
          <p:nvPr/>
        </p:nvSpPr>
        <p:spPr>
          <a:xfrm>
            <a:off x="4625985" y="7887239"/>
            <a:ext cx="1748155" cy="368935"/>
          </a:xfrm>
          <a:prstGeom prst="rect">
            <a:avLst/>
          </a:prstGeom>
        </p:spPr>
        <p:txBody>
          <a:bodyPr vert="horz" wrap="square" lIns="0" tIns="53340" rIns="0" bIns="0" rtlCol="0">
            <a:spAutoFit/>
          </a:bodyPr>
          <a:lstStyle/>
          <a:p>
            <a:pPr marL="497205">
              <a:lnSpc>
                <a:spcPct val="100000"/>
              </a:lnSpc>
              <a:spcBef>
                <a:spcPts val="420"/>
              </a:spcBef>
            </a:pPr>
            <a:r>
              <a:rPr sz="850" spc="25" dirty="0">
                <a:solidFill>
                  <a:srgbClr val="333333"/>
                </a:solidFill>
                <a:latin typeface="Lucida Console"/>
                <a:cs typeface="Lucida Console"/>
              </a:rPr>
              <a:t>Tue</a:t>
            </a:r>
            <a:r>
              <a:rPr sz="850" spc="10" dirty="0">
                <a:solidFill>
                  <a:srgbClr val="333333"/>
                </a:solidFill>
                <a:latin typeface="Lucida Console"/>
                <a:cs typeface="Lucida Console"/>
              </a:rPr>
              <a:t> </a:t>
            </a:r>
            <a:r>
              <a:rPr sz="850" spc="25" dirty="0">
                <a:solidFill>
                  <a:srgbClr val="333333"/>
                </a:solidFill>
                <a:latin typeface="Lucida Console"/>
                <a:cs typeface="Lucida Console"/>
              </a:rPr>
              <a:t>Mar</a:t>
            </a:r>
            <a:r>
              <a:rPr sz="850" spc="15" dirty="0">
                <a:solidFill>
                  <a:srgbClr val="333333"/>
                </a:solidFill>
                <a:latin typeface="Lucida Console"/>
                <a:cs typeface="Lucida Console"/>
              </a:rPr>
              <a:t> </a:t>
            </a:r>
            <a:r>
              <a:rPr sz="850" spc="20" dirty="0">
                <a:solidFill>
                  <a:srgbClr val="333333"/>
                </a:solidFill>
                <a:latin typeface="Lucida Console"/>
                <a:cs typeface="Lucida Console"/>
              </a:rPr>
              <a:t>30</a:t>
            </a:r>
            <a:r>
              <a:rPr sz="850" spc="15" dirty="0">
                <a:solidFill>
                  <a:srgbClr val="333333"/>
                </a:solidFill>
                <a:latin typeface="Lucida Console"/>
                <a:cs typeface="Lucida Console"/>
              </a:rPr>
              <a:t> </a:t>
            </a:r>
            <a:r>
              <a:rPr sz="850" spc="25" dirty="0">
                <a:solidFill>
                  <a:srgbClr val="333333"/>
                </a:solidFill>
                <a:latin typeface="Lucida Console"/>
                <a:cs typeface="Lucida Console"/>
              </a:rPr>
              <a:t>03:53</a:t>
            </a:r>
            <a:endParaRPr sz="850">
              <a:latin typeface="Lucida Console"/>
              <a:cs typeface="Lucida Console"/>
            </a:endParaRPr>
          </a:p>
          <a:p>
            <a:pPr marL="12700">
              <a:lnSpc>
                <a:spcPct val="100000"/>
              </a:lnSpc>
              <a:spcBef>
                <a:spcPts val="330"/>
              </a:spcBef>
              <a:tabLst>
                <a:tab pos="1250950" algn="l"/>
              </a:tabLst>
            </a:pPr>
            <a:r>
              <a:rPr sz="850" spc="30" dirty="0">
                <a:solidFill>
                  <a:srgbClr val="333333"/>
                </a:solidFill>
                <a:latin typeface="Lucida Console"/>
                <a:cs typeface="Lucida Console"/>
              </a:rPr>
              <a:t>Tu</a:t>
            </a:r>
            <a:r>
              <a:rPr sz="850" spc="15" dirty="0">
                <a:solidFill>
                  <a:srgbClr val="333333"/>
                </a:solidFill>
                <a:latin typeface="Lucida Console"/>
                <a:cs typeface="Lucida Console"/>
              </a:rPr>
              <a:t>e</a:t>
            </a:r>
            <a:r>
              <a:rPr sz="850" spc="30" dirty="0">
                <a:solidFill>
                  <a:srgbClr val="333333"/>
                </a:solidFill>
                <a:latin typeface="Lucida Console"/>
                <a:cs typeface="Lucida Console"/>
              </a:rPr>
              <a:t> Ma</a:t>
            </a:r>
            <a:r>
              <a:rPr sz="850" spc="15" dirty="0">
                <a:solidFill>
                  <a:srgbClr val="333333"/>
                </a:solidFill>
                <a:latin typeface="Lucida Console"/>
                <a:cs typeface="Lucida Console"/>
              </a:rPr>
              <a:t>r</a:t>
            </a:r>
            <a:r>
              <a:rPr sz="850" spc="30" dirty="0">
                <a:solidFill>
                  <a:srgbClr val="333333"/>
                </a:solidFill>
                <a:latin typeface="Lucida Console"/>
                <a:cs typeface="Lucida Console"/>
              </a:rPr>
              <a:t> 3</a:t>
            </a:r>
            <a:r>
              <a:rPr sz="850" spc="15" dirty="0">
                <a:solidFill>
                  <a:srgbClr val="333333"/>
                </a:solidFill>
                <a:latin typeface="Lucida Console"/>
                <a:cs typeface="Lucida Console"/>
              </a:rPr>
              <a:t>0</a:t>
            </a:r>
            <a:r>
              <a:rPr sz="850" spc="30" dirty="0">
                <a:solidFill>
                  <a:srgbClr val="333333"/>
                </a:solidFill>
                <a:latin typeface="Lucida Console"/>
                <a:cs typeface="Lucida Console"/>
              </a:rPr>
              <a:t> 04:1</a:t>
            </a:r>
            <a:r>
              <a:rPr sz="850" spc="15" dirty="0">
                <a:solidFill>
                  <a:srgbClr val="333333"/>
                </a:solidFill>
                <a:latin typeface="Lucida Console"/>
                <a:cs typeface="Lucida Console"/>
              </a:rPr>
              <a:t>2</a:t>
            </a:r>
            <a:r>
              <a:rPr sz="850" dirty="0">
                <a:solidFill>
                  <a:srgbClr val="333333"/>
                </a:solidFill>
                <a:latin typeface="Lucida Console"/>
                <a:cs typeface="Lucida Console"/>
              </a:rPr>
              <a:t>	</a:t>
            </a:r>
            <a:r>
              <a:rPr sz="850" spc="30" dirty="0">
                <a:solidFill>
                  <a:srgbClr val="333333"/>
                </a:solidFill>
                <a:latin typeface="Lucida Console"/>
                <a:cs typeface="Lucida Console"/>
              </a:rPr>
              <a:t>98/331</a:t>
            </a:r>
            <a:r>
              <a:rPr sz="850" spc="15" dirty="0">
                <a:solidFill>
                  <a:srgbClr val="333333"/>
                </a:solidFill>
                <a:latin typeface="Lucida Console"/>
                <a:cs typeface="Lucida Console"/>
              </a:rPr>
              <a:t>7</a:t>
            </a:r>
            <a:endParaRPr sz="850">
              <a:latin typeface="Lucida Console"/>
              <a:cs typeface="Lucida Console"/>
            </a:endParaRPr>
          </a:p>
        </p:txBody>
      </p:sp>
      <p:sp>
        <p:nvSpPr>
          <p:cNvPr id="16" name="object 16"/>
          <p:cNvSpPr txBox="1"/>
          <p:nvPr/>
        </p:nvSpPr>
        <p:spPr>
          <a:xfrm>
            <a:off x="1070335" y="8230276"/>
            <a:ext cx="5440680" cy="1741170"/>
          </a:xfrm>
          <a:prstGeom prst="rect">
            <a:avLst/>
          </a:prstGeom>
        </p:spPr>
        <p:txBody>
          <a:bodyPr vert="horz" wrap="square" lIns="0" tIns="53340" rIns="0" bIns="0" rtlCol="0">
            <a:spAutoFit/>
          </a:bodyPr>
          <a:lstStyle/>
          <a:p>
            <a:pPr marL="12700">
              <a:lnSpc>
                <a:spcPct val="100000"/>
              </a:lnSpc>
              <a:spcBef>
                <a:spcPts val="420"/>
              </a:spcBef>
              <a:tabLst>
                <a:tab pos="2688590" algn="l"/>
                <a:tab pos="4903470" algn="l"/>
              </a:tabLst>
            </a:pPr>
            <a:r>
              <a:rPr sz="850" spc="30" dirty="0">
                <a:solidFill>
                  <a:srgbClr val="333333"/>
                </a:solidFill>
                <a:latin typeface="Lucida Console"/>
                <a:cs typeface="Lucida Console"/>
              </a:rPr>
              <a:t>"</a:t>
            </a:r>
            <a:r>
              <a:rPr sz="800" spc="90" dirty="0">
                <a:solidFill>
                  <a:srgbClr val="333333"/>
                </a:solidFill>
                <a:latin typeface="宋体"/>
                <a:cs typeface="宋体"/>
              </a:rPr>
              <a:t>这是一封发送给</a:t>
            </a:r>
            <a:r>
              <a:rPr sz="850" spc="30" dirty="0">
                <a:solidFill>
                  <a:srgbClr val="333333"/>
                </a:solidFill>
                <a:latin typeface="Lucida Console"/>
                <a:cs typeface="Lucida Console"/>
              </a:rPr>
              <a:t>dream</a:t>
            </a:r>
            <a:r>
              <a:rPr sz="800" spc="90" dirty="0">
                <a:solidFill>
                  <a:srgbClr val="333333"/>
                </a:solidFill>
                <a:latin typeface="宋体"/>
                <a:cs typeface="宋体"/>
              </a:rPr>
              <a:t>用户的邮件</a:t>
            </a:r>
            <a:r>
              <a:rPr sz="850" spc="20" dirty="0">
                <a:solidFill>
                  <a:srgbClr val="333333"/>
                </a:solidFill>
                <a:latin typeface="Lucida Console"/>
                <a:cs typeface="Lucida Console"/>
              </a:rPr>
              <a:t>"&amp;</a:t>
            </a:r>
            <a:r>
              <a:rPr sz="850" spc="50" dirty="0">
                <a:solidFill>
                  <a:srgbClr val="333333"/>
                </a:solidFill>
                <a:latin typeface="Lucida Console"/>
                <a:cs typeface="Lucida Console"/>
              </a:rPr>
              <a:t> </a:t>
            </a:r>
            <a:r>
              <a:rPr sz="850" spc="30" dirty="0">
                <a:solidFill>
                  <a:srgbClr val="333333"/>
                </a:solidFill>
                <a:latin typeface="Lucida Console"/>
                <a:cs typeface="Lucida Console"/>
              </a:rPr>
              <a:t>3Message	</a:t>
            </a:r>
            <a:r>
              <a:rPr sz="850" spc="25" dirty="0">
                <a:solidFill>
                  <a:srgbClr val="333333"/>
                </a:solidFill>
                <a:latin typeface="Lucida Console"/>
                <a:cs typeface="Lucida Console"/>
              </a:rPr>
              <a:t>3:From</a:t>
            </a:r>
            <a:r>
              <a:rPr sz="850" spc="60" dirty="0">
                <a:solidFill>
                  <a:srgbClr val="333333"/>
                </a:solidFill>
                <a:latin typeface="Lucida Console"/>
                <a:cs typeface="Lucida Console"/>
              </a:rPr>
              <a:t> </a:t>
            </a:r>
            <a:r>
              <a:rPr sz="850" spc="30" dirty="0">
                <a:solidFill>
                  <a:srgbClr val="333333"/>
                </a:solidFill>
                <a:latin typeface="Lucida Console"/>
                <a:cs typeface="Lucida Console"/>
                <a:hlinkClick r:id="rId4"/>
              </a:rPr>
              <a:t>liuchuan@linuxprobe.com</a:t>
            </a:r>
            <a:r>
              <a:rPr sz="850" spc="30" dirty="0">
                <a:solidFill>
                  <a:srgbClr val="333333"/>
                </a:solidFill>
                <a:latin typeface="Lucida Console"/>
                <a:cs typeface="Lucida Console"/>
              </a:rPr>
              <a:t>	</a:t>
            </a:r>
            <a:r>
              <a:rPr sz="850" spc="25" dirty="0">
                <a:solidFill>
                  <a:srgbClr val="333333"/>
                </a:solidFill>
                <a:latin typeface="Lucida Console"/>
                <a:cs typeface="Lucida Console"/>
              </a:rPr>
              <a:t>Tue</a:t>
            </a:r>
            <a:r>
              <a:rPr sz="850" spc="-25" dirty="0">
                <a:solidFill>
                  <a:srgbClr val="333333"/>
                </a:solidFill>
                <a:latin typeface="Lucida Console"/>
                <a:cs typeface="Lucida Console"/>
              </a:rPr>
              <a:t> </a:t>
            </a:r>
            <a:r>
              <a:rPr sz="850" spc="25" dirty="0">
                <a:solidFill>
                  <a:srgbClr val="333333"/>
                </a:solidFill>
                <a:latin typeface="Lucida Console"/>
                <a:cs typeface="Lucida Console"/>
              </a:rPr>
              <a:t>Mar</a:t>
            </a:r>
            <a:endParaRPr sz="850">
              <a:latin typeface="Lucida Console"/>
              <a:cs typeface="Lucida Console"/>
            </a:endParaRPr>
          </a:p>
          <a:p>
            <a:pPr marL="12700" marR="567055">
              <a:lnSpc>
                <a:spcPct val="132400"/>
              </a:lnSpc>
            </a:pPr>
            <a:r>
              <a:rPr sz="850" spc="20" dirty="0">
                <a:solidFill>
                  <a:srgbClr val="333333"/>
                </a:solidFill>
                <a:latin typeface="Lucida Console"/>
                <a:cs typeface="Lucida Console"/>
              </a:rPr>
              <a:t>30</a:t>
            </a:r>
            <a:r>
              <a:rPr sz="850" spc="30" dirty="0">
                <a:solidFill>
                  <a:srgbClr val="333333"/>
                </a:solidFill>
                <a:latin typeface="Lucida Console"/>
                <a:cs typeface="Lucida Console"/>
              </a:rPr>
              <a:t> 04:12:19 2021Return-Path: &lt;</a:t>
            </a:r>
            <a:r>
              <a:rPr sz="850" spc="30" dirty="0">
                <a:solidFill>
                  <a:srgbClr val="333333"/>
                </a:solidFill>
                <a:latin typeface="Lucida Console"/>
                <a:cs typeface="Lucida Console"/>
                <a:hlinkClick r:id="rId4"/>
              </a:rPr>
              <a:t>liuchuan@linuxprobe.com</a:t>
            </a:r>
            <a:r>
              <a:rPr sz="850" spc="30" dirty="0">
                <a:solidFill>
                  <a:srgbClr val="333333"/>
                </a:solidFill>
                <a:latin typeface="Lucida Console"/>
                <a:cs typeface="Lucida Console"/>
              </a:rPr>
              <a:t>&gt;X-Original-To: </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5"/>
              </a:rPr>
              <a:t>dream@linuxprobe.comDelivered-To: </a:t>
            </a:r>
            <a:r>
              <a:rPr sz="850" spc="30" dirty="0">
                <a:solidFill>
                  <a:srgbClr val="333333"/>
                </a:solidFill>
                <a:latin typeface="Lucida Console"/>
                <a:cs typeface="Lucida Console"/>
                <a:hlinkClick r:id="rId6"/>
              </a:rPr>
              <a:t>dream@linuxprobe.comFrom: </a:t>
            </a:r>
            <a:r>
              <a:rPr sz="850" spc="30" dirty="0">
                <a:solidFill>
                  <a:srgbClr val="333333"/>
                </a:solidFill>
                <a:latin typeface="Lucida Console"/>
                <a:cs typeface="Lucida Console"/>
              </a:rPr>
              <a:t>"liuchuan"</a:t>
            </a:r>
            <a:endParaRPr sz="850">
              <a:latin typeface="Lucida Console"/>
              <a:cs typeface="Lucida Console"/>
            </a:endParaRPr>
          </a:p>
          <a:p>
            <a:pPr marL="12700" marR="5080" indent="-635">
              <a:lnSpc>
                <a:spcPct val="132400"/>
              </a:lnSpc>
            </a:pPr>
            <a:r>
              <a:rPr sz="850" spc="30" dirty="0">
                <a:solidFill>
                  <a:srgbClr val="333333"/>
                </a:solidFill>
                <a:latin typeface="Lucida Console"/>
                <a:cs typeface="Lucida Console"/>
              </a:rPr>
              <a:t>&lt;</a:t>
            </a:r>
            <a:r>
              <a:rPr sz="850" spc="30" dirty="0">
                <a:solidFill>
                  <a:srgbClr val="333333"/>
                </a:solidFill>
                <a:latin typeface="Lucida Console"/>
                <a:cs typeface="Lucida Console"/>
                <a:hlinkClick r:id="rId4"/>
              </a:rPr>
              <a:t>liuchuan@linuxprobe.com</a:t>
            </a:r>
            <a:r>
              <a:rPr sz="850" spc="30" dirty="0">
                <a:solidFill>
                  <a:srgbClr val="333333"/>
                </a:solidFill>
                <a:latin typeface="Lucida Console"/>
                <a:cs typeface="Lucida Console"/>
              </a:rPr>
              <a:t>&gt;To: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&lt;</a:t>
            </a:r>
            <a:r>
              <a:rPr sz="850" spc="30" dirty="0">
                <a:solidFill>
                  <a:srgbClr val="333333"/>
                </a:solidFill>
                <a:latin typeface="Lucida Console"/>
                <a:cs typeface="Lucida Console"/>
                <a:hlinkClick r:id="rId7"/>
              </a:rPr>
              <a:t>dream@linuxprobe.com</a:t>
            </a:r>
            <a:r>
              <a:rPr sz="850" spc="30" dirty="0">
                <a:solidFill>
                  <a:srgbClr val="333333"/>
                </a:solidFill>
                <a:latin typeface="Lucida Console"/>
                <a:cs typeface="Lucida Console"/>
              </a:rPr>
              <a:t>&gt;Subject:</a:t>
            </a:r>
            <a:r>
              <a:rPr sz="850" spc="40" dirty="0">
                <a:solidFill>
                  <a:srgbClr val="333333"/>
                </a:solidFill>
                <a:latin typeface="Lucida Console"/>
                <a:cs typeface="Lucida Console"/>
              </a:rPr>
              <a:t> </a:t>
            </a:r>
            <a:r>
              <a:rPr sz="800" spc="90" dirty="0">
                <a:solidFill>
                  <a:srgbClr val="333333"/>
                </a:solidFill>
                <a:latin typeface="宋体"/>
                <a:cs typeface="宋体"/>
              </a:rPr>
              <a:t>这是一封发送给</a:t>
            </a:r>
            <a:r>
              <a:rPr sz="850" spc="30" dirty="0">
                <a:solidFill>
                  <a:srgbClr val="333333"/>
                </a:solidFill>
                <a:latin typeface="Lucida Console"/>
                <a:cs typeface="Lucida Console"/>
              </a:rPr>
              <a:t>dream</a:t>
            </a:r>
            <a:r>
              <a:rPr sz="800" spc="80" dirty="0">
                <a:solidFill>
                  <a:srgbClr val="333333"/>
                </a:solidFill>
                <a:latin typeface="宋体"/>
                <a:cs typeface="宋体"/>
              </a:rPr>
              <a:t>用 </a:t>
            </a:r>
            <a:r>
              <a:rPr sz="800" spc="90" dirty="0">
                <a:solidFill>
                  <a:srgbClr val="333333"/>
                </a:solidFill>
                <a:latin typeface="宋体"/>
                <a:cs typeface="宋体"/>
              </a:rPr>
              <a:t>户的邮件</a:t>
            </a:r>
            <a:r>
              <a:rPr sz="850" spc="25" dirty="0">
                <a:solidFill>
                  <a:srgbClr val="333333"/>
                </a:solidFill>
                <a:latin typeface="Lucida Console"/>
                <a:cs typeface="Lucida Console"/>
              </a:rPr>
              <a:t>Date:</a:t>
            </a:r>
            <a:r>
              <a:rPr sz="850" spc="65" dirty="0">
                <a:solidFill>
                  <a:srgbClr val="333333"/>
                </a:solidFill>
                <a:latin typeface="Lucida Console"/>
                <a:cs typeface="Lucida Console"/>
              </a:rPr>
              <a:t> </a:t>
            </a:r>
            <a:r>
              <a:rPr sz="850" spc="25" dirty="0">
                <a:solidFill>
                  <a:srgbClr val="333333"/>
                </a:solidFill>
                <a:latin typeface="Lucida Console"/>
                <a:cs typeface="Lucida Console"/>
              </a:rPr>
              <a:t>Mon,</a:t>
            </a:r>
            <a:r>
              <a:rPr sz="850" spc="65" dirty="0">
                <a:solidFill>
                  <a:srgbClr val="333333"/>
                </a:solidFill>
                <a:latin typeface="Lucida Console"/>
                <a:cs typeface="Lucida Console"/>
              </a:rPr>
              <a:t> </a:t>
            </a:r>
            <a:r>
              <a:rPr sz="850" spc="20" dirty="0">
                <a:solidFill>
                  <a:srgbClr val="333333"/>
                </a:solidFill>
                <a:latin typeface="Lucida Console"/>
                <a:cs typeface="Lucida Console"/>
              </a:rPr>
              <a:t>29</a:t>
            </a:r>
            <a:r>
              <a:rPr sz="850" spc="65" dirty="0">
                <a:solidFill>
                  <a:srgbClr val="333333"/>
                </a:solidFill>
                <a:latin typeface="Lucida Console"/>
                <a:cs typeface="Lucida Console"/>
              </a:rPr>
              <a:t> </a:t>
            </a:r>
            <a:r>
              <a:rPr sz="850" spc="25" dirty="0">
                <a:solidFill>
                  <a:srgbClr val="333333"/>
                </a:solidFill>
                <a:latin typeface="Lucida Console"/>
                <a:cs typeface="Lucida Console"/>
              </a:rPr>
              <a:t>Mar</a:t>
            </a:r>
            <a:r>
              <a:rPr sz="850" spc="65" dirty="0">
                <a:solidFill>
                  <a:srgbClr val="333333"/>
                </a:solidFill>
                <a:latin typeface="Lucida Console"/>
                <a:cs typeface="Lucida Console"/>
              </a:rPr>
              <a:t> </a:t>
            </a:r>
            <a:r>
              <a:rPr sz="850" spc="25" dirty="0">
                <a:solidFill>
                  <a:srgbClr val="333333"/>
                </a:solidFill>
                <a:latin typeface="Lucida Console"/>
                <a:cs typeface="Lucida Console"/>
              </a:rPr>
              <a:t>2021</a:t>
            </a:r>
            <a:r>
              <a:rPr sz="850" spc="70" dirty="0">
                <a:solidFill>
                  <a:srgbClr val="333333"/>
                </a:solidFill>
                <a:latin typeface="Lucida Console"/>
                <a:cs typeface="Lucida Console"/>
              </a:rPr>
              <a:t> </a:t>
            </a:r>
            <a:r>
              <a:rPr sz="850" spc="30" dirty="0">
                <a:solidFill>
                  <a:srgbClr val="333333"/>
                </a:solidFill>
                <a:latin typeface="Lucida Console"/>
                <a:cs typeface="Lucida Console"/>
              </a:rPr>
              <a:t>22:26:21</a:t>
            </a:r>
            <a:r>
              <a:rPr sz="850" spc="65" dirty="0">
                <a:solidFill>
                  <a:srgbClr val="333333"/>
                </a:solidFill>
                <a:latin typeface="Lucida Console"/>
                <a:cs typeface="Lucida Console"/>
              </a:rPr>
              <a:t> </a:t>
            </a:r>
            <a:r>
              <a:rPr sz="850" spc="30" dirty="0">
                <a:solidFill>
                  <a:srgbClr val="333333"/>
                </a:solidFill>
                <a:latin typeface="Lucida Console"/>
                <a:cs typeface="Lucida Console"/>
              </a:rPr>
              <a:t>+0800Content-Type: </a:t>
            </a:r>
            <a:r>
              <a:rPr sz="850" spc="35" dirty="0">
                <a:solidFill>
                  <a:srgbClr val="333333"/>
                </a:solidFill>
                <a:latin typeface="Lucida Console"/>
                <a:cs typeface="Lucida Console"/>
              </a:rPr>
              <a:t> </a:t>
            </a:r>
            <a:r>
              <a:rPr sz="850" spc="30" dirty="0">
                <a:solidFill>
                  <a:srgbClr val="333333"/>
                </a:solidFill>
                <a:latin typeface="Lucida Console"/>
                <a:cs typeface="Lucida Console"/>
              </a:rPr>
              <a:t>multipart/alternative;</a:t>
            </a:r>
            <a:r>
              <a:rPr sz="850" spc="45" dirty="0">
                <a:solidFill>
                  <a:srgbClr val="333333"/>
                </a:solidFill>
                <a:latin typeface="Lucida Console"/>
                <a:cs typeface="Lucida Console"/>
              </a:rPr>
              <a:t> </a:t>
            </a:r>
            <a:r>
              <a:rPr sz="850" spc="30" dirty="0">
                <a:solidFill>
                  <a:srgbClr val="333333"/>
                </a:solidFill>
                <a:latin typeface="Lucida Console"/>
                <a:cs typeface="Lucida Console"/>
              </a:rPr>
              <a:t>boundary="----=_NextPart_000_0009_01D724EA.8B9A4750"X-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Mailer: Microsoft Outlook 14.0Thread-Index: </a:t>
            </a:r>
            <a:r>
              <a:rPr sz="850" spc="35" dirty="0">
                <a:solidFill>
                  <a:srgbClr val="333333"/>
                </a:solidFill>
                <a:latin typeface="Lucida Console"/>
                <a:cs typeface="Lucida Console"/>
              </a:rPr>
              <a:t> </a:t>
            </a:r>
            <a:r>
              <a:rPr sz="850" spc="30" dirty="0">
                <a:solidFill>
                  <a:srgbClr val="333333"/>
                </a:solidFill>
                <a:latin typeface="Lucida Console"/>
                <a:cs typeface="Lucida Console"/>
              </a:rPr>
              <a:t>Adckpw3r2QT7QwGITceHTJdfioQeQQ==Content-Language:</a:t>
            </a:r>
            <a:r>
              <a:rPr sz="850" spc="35" dirty="0">
                <a:solidFill>
                  <a:srgbClr val="333333"/>
                </a:solidFill>
                <a:latin typeface="Lucida Console"/>
                <a:cs typeface="Lucida Console"/>
              </a:rPr>
              <a:t> </a:t>
            </a:r>
            <a:r>
              <a:rPr sz="850" spc="30" dirty="0">
                <a:solidFill>
                  <a:srgbClr val="333333"/>
                </a:solidFill>
                <a:latin typeface="Lucida Console"/>
                <a:cs typeface="Lucida Console"/>
              </a:rPr>
              <a:t>zh-cnStatus:</a:t>
            </a:r>
            <a:r>
              <a:rPr sz="850" spc="35" dirty="0">
                <a:solidFill>
                  <a:srgbClr val="333333"/>
                </a:solidFill>
                <a:latin typeface="Lucida Console"/>
                <a:cs typeface="Lucida Console"/>
              </a:rPr>
              <a:t> </a:t>
            </a:r>
            <a:r>
              <a:rPr sz="850" spc="30" dirty="0">
                <a:solidFill>
                  <a:srgbClr val="333333"/>
                </a:solidFill>
                <a:latin typeface="Lucida Console"/>
                <a:cs typeface="Lucida Console"/>
              </a:rPr>
              <a:t>RContent-Type: </a:t>
            </a:r>
            <a:r>
              <a:rPr sz="850" spc="35" dirty="0">
                <a:solidFill>
                  <a:srgbClr val="333333"/>
                </a:solidFill>
                <a:latin typeface="Lucida Console"/>
                <a:cs typeface="Lucida Console"/>
              </a:rPr>
              <a:t> </a:t>
            </a:r>
            <a:r>
              <a:rPr sz="850" spc="30" dirty="0">
                <a:solidFill>
                  <a:srgbClr val="333333"/>
                </a:solidFill>
                <a:latin typeface="Lucida Console"/>
                <a:cs typeface="Lucida Console"/>
              </a:rPr>
              <a:t>text/plain;</a:t>
            </a:r>
            <a:r>
              <a:rPr sz="850" spc="25" dirty="0">
                <a:solidFill>
                  <a:srgbClr val="333333"/>
                </a:solidFill>
                <a:latin typeface="Lucida Console"/>
                <a:cs typeface="Lucida Console"/>
              </a:rPr>
              <a:t> </a:t>
            </a:r>
            <a:r>
              <a:rPr sz="850" spc="30" dirty="0">
                <a:solidFill>
                  <a:srgbClr val="333333"/>
                </a:solidFill>
                <a:latin typeface="Lucida Console"/>
                <a:cs typeface="Lucida Console"/>
              </a:rPr>
              <a:t>charset="gb2312"</a:t>
            </a:r>
            <a:r>
              <a:rPr sz="800" spc="90" dirty="0">
                <a:solidFill>
                  <a:srgbClr val="333333"/>
                </a:solidFill>
                <a:latin typeface="宋体"/>
                <a:cs typeface="宋体"/>
              </a:rPr>
              <a:t>顺利的话会被</a:t>
            </a:r>
            <a:r>
              <a:rPr sz="850" spc="30" dirty="0">
                <a:solidFill>
                  <a:srgbClr val="333333"/>
                </a:solidFill>
                <a:latin typeface="Lucida Console"/>
                <a:cs typeface="Lucida Console"/>
              </a:rPr>
              <a:t>root</a:t>
            </a:r>
            <a:r>
              <a:rPr sz="800" spc="90" dirty="0">
                <a:solidFill>
                  <a:srgbClr val="333333"/>
                </a:solidFill>
                <a:latin typeface="宋体"/>
                <a:cs typeface="宋体"/>
              </a:rPr>
              <a:t>用户接收到</a:t>
            </a:r>
            <a:r>
              <a:rPr sz="200" spc="690" dirty="0">
                <a:solidFill>
                  <a:srgbClr val="333333"/>
                </a:solidFill>
                <a:latin typeface="宋体"/>
                <a:cs typeface="宋体"/>
              </a:rPr>
              <a:t>。</a:t>
            </a:r>
            <a:r>
              <a:rPr sz="850" spc="15" dirty="0">
                <a:solidFill>
                  <a:srgbClr val="333333"/>
                </a:solidFill>
                <a:latin typeface="Lucida Console"/>
                <a:cs typeface="Lucida Console"/>
              </a:rPr>
              <a:t>&amp;</a:t>
            </a:r>
            <a:r>
              <a:rPr sz="850" spc="30" dirty="0">
                <a:solidFill>
                  <a:srgbClr val="333333"/>
                </a:solidFill>
                <a:latin typeface="Lucida Console"/>
                <a:cs typeface="Lucida Console"/>
              </a:rPr>
              <a:t> quitHeld </a:t>
            </a:r>
            <a:r>
              <a:rPr sz="850" spc="15" dirty="0">
                <a:solidFill>
                  <a:srgbClr val="333333"/>
                </a:solidFill>
                <a:latin typeface="Lucida Console"/>
                <a:cs typeface="Lucida Console"/>
              </a:rPr>
              <a:t>3</a:t>
            </a:r>
            <a:r>
              <a:rPr sz="850" spc="25" dirty="0">
                <a:solidFill>
                  <a:srgbClr val="333333"/>
                </a:solidFill>
                <a:latin typeface="Lucida Console"/>
                <a:cs typeface="Lucida Console"/>
              </a:rPr>
              <a:t> </a:t>
            </a:r>
            <a:r>
              <a:rPr sz="850" spc="30" dirty="0">
                <a:solidFill>
                  <a:srgbClr val="333333"/>
                </a:solidFill>
                <a:latin typeface="Lucida Console"/>
                <a:cs typeface="Lucida Console"/>
              </a:rPr>
              <a:t>messages </a:t>
            </a:r>
            <a:r>
              <a:rPr sz="850" spc="20" dirty="0">
                <a:solidFill>
                  <a:srgbClr val="333333"/>
                </a:solidFill>
                <a:latin typeface="Lucida Console"/>
                <a:cs typeface="Lucida Console"/>
              </a:rPr>
              <a:t>in</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/var/spool/mail/root</a:t>
            </a:r>
            <a:endParaRPr sz="850">
              <a:latin typeface="Lucida Console"/>
              <a:cs typeface="Lucida Consol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313"/>
          <a:ext cx="5678169" cy="5972175"/>
        </p:xfrm>
        <a:graphic>
          <a:graphicData uri="http://schemas.openxmlformats.org/drawingml/2006/table">
            <a:tbl>
              <a:tblPr firstRow="1" bandRow="1">
                <a:tableStyleId>{2D5ABB26-0587-4C30-8999-92F81FD0307C}</a:tableStyleId>
              </a:tblPr>
              <a:tblGrid>
                <a:gridCol w="1115060">
                  <a:extLst>
                    <a:ext uri="{9D8B030D-6E8A-4147-A177-3AD203B41FA5}">
                      <a16:colId xmlns:a16="http://schemas.microsoft.com/office/drawing/2014/main" val="20000"/>
                    </a:ext>
                  </a:extLst>
                </a:gridCol>
                <a:gridCol w="4563109">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目录名称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应放置文件的内容</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10" dirty="0">
                          <a:solidFill>
                            <a:srgbClr val="333333"/>
                          </a:solidFill>
                          <a:latin typeface="Trebuchet MS"/>
                          <a:cs typeface="Trebuchet MS"/>
                        </a:rPr>
                        <a:t>/boot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开机所需文件</a:t>
                      </a:r>
                      <a:r>
                        <a:rPr sz="950" dirty="0">
                          <a:solidFill>
                            <a:srgbClr val="333333"/>
                          </a:solidFill>
                          <a:latin typeface="Trebuchet MS"/>
                          <a:cs typeface="Trebuchet MS"/>
                        </a:rPr>
                        <a:t>—</a:t>
                      </a:r>
                      <a:r>
                        <a:rPr sz="950" dirty="0">
                          <a:solidFill>
                            <a:srgbClr val="333333"/>
                          </a:solidFill>
                          <a:latin typeface="微软雅黑"/>
                          <a:cs typeface="微软雅黑"/>
                        </a:rPr>
                        <a:t>内核、开机菜单以及所需配置文件等</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 dirty="0">
                          <a:solidFill>
                            <a:srgbClr val="333333"/>
                          </a:solidFill>
                          <a:latin typeface="Trebuchet MS"/>
                          <a:cs typeface="Trebuchet MS"/>
                        </a:rPr>
                        <a:t>/dev</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以文件形式存放任何设备与接口</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40" dirty="0">
                          <a:solidFill>
                            <a:srgbClr val="333333"/>
                          </a:solidFill>
                          <a:latin typeface="Trebuchet MS"/>
                          <a:cs typeface="Trebuchet MS"/>
                        </a:rPr>
                        <a:t>/etc</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配置文件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30" dirty="0">
                          <a:solidFill>
                            <a:srgbClr val="333333"/>
                          </a:solidFill>
                          <a:latin typeface="Trebuchet MS"/>
                          <a:cs typeface="Trebuchet MS"/>
                        </a:rPr>
                        <a:t>/home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用户主目录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5" dirty="0">
                          <a:solidFill>
                            <a:srgbClr val="333333"/>
                          </a:solidFill>
                          <a:latin typeface="Trebuchet MS"/>
                          <a:cs typeface="Trebuchet MS"/>
                        </a:rPr>
                        <a:t>/bin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存放单用户模式下还可以操作的</a:t>
                      </a:r>
                      <a:r>
                        <a:rPr sz="950" u="sng" dirty="0">
                          <a:solidFill>
                            <a:srgbClr val="4183C4"/>
                          </a:solidFill>
                          <a:uFill>
                            <a:solidFill>
                              <a:srgbClr val="4183C4"/>
                            </a:solidFill>
                          </a:uFill>
                          <a:latin typeface="微软雅黑"/>
                          <a:cs typeface="微软雅黑"/>
                          <a:hlinkClick r:id="rId2"/>
                        </a:rPr>
                        <a:t>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35" dirty="0">
                          <a:solidFill>
                            <a:srgbClr val="333333"/>
                          </a:solidFill>
                          <a:latin typeface="Trebuchet MS"/>
                          <a:cs typeface="Trebuchet MS"/>
                        </a:rPr>
                        <a:t>/lib</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开机时用到的函数库，以及</a:t>
                      </a:r>
                      <a:r>
                        <a:rPr sz="950" dirty="0">
                          <a:solidFill>
                            <a:srgbClr val="333333"/>
                          </a:solidFill>
                          <a:latin typeface="Trebuchet MS"/>
                          <a:cs typeface="Trebuchet MS"/>
                        </a:rPr>
                        <a:t>/bin</a:t>
                      </a:r>
                      <a:r>
                        <a:rPr sz="950" dirty="0">
                          <a:solidFill>
                            <a:srgbClr val="333333"/>
                          </a:solidFill>
                          <a:latin typeface="微软雅黑"/>
                          <a:cs typeface="微软雅黑"/>
                        </a:rPr>
                        <a:t>与</a:t>
                      </a:r>
                      <a:r>
                        <a:rPr sz="950" dirty="0">
                          <a:solidFill>
                            <a:srgbClr val="333333"/>
                          </a:solidFill>
                          <a:latin typeface="Trebuchet MS"/>
                          <a:cs typeface="Trebuchet MS"/>
                        </a:rPr>
                        <a:t>/sbin</a:t>
                      </a:r>
                      <a:r>
                        <a:rPr sz="950" dirty="0">
                          <a:solidFill>
                            <a:srgbClr val="333333"/>
                          </a:solidFill>
                          <a:latin typeface="微软雅黑"/>
                          <a:cs typeface="微软雅黑"/>
                        </a:rPr>
                        <a:t>下面的命令要调用的函数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10" dirty="0">
                          <a:solidFill>
                            <a:srgbClr val="333333"/>
                          </a:solidFill>
                          <a:latin typeface="Trebuchet MS"/>
                          <a:cs typeface="Trebuchet MS"/>
                        </a:rPr>
                        <a:t>/sbin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开机过程中需要的命令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15" dirty="0">
                          <a:solidFill>
                            <a:srgbClr val="333333"/>
                          </a:solidFill>
                          <a:latin typeface="Trebuchet MS"/>
                          <a:cs typeface="Trebuchet MS"/>
                        </a:rPr>
                        <a:t>/media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用于挂载设备文件的目录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10" dirty="0">
                          <a:solidFill>
                            <a:srgbClr val="333333"/>
                          </a:solidFill>
                          <a:latin typeface="Trebuchet MS"/>
                          <a:cs typeface="Trebuchet MS"/>
                        </a:rPr>
                        <a:t>/opt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放置第三方的软件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dirty="0">
                          <a:solidFill>
                            <a:srgbClr val="333333"/>
                          </a:solidFill>
                          <a:latin typeface="Trebuchet MS"/>
                          <a:cs typeface="Trebuchet MS"/>
                        </a:rPr>
                        <a:t>/root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系统管理员的家目录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spc="-5" dirty="0">
                          <a:solidFill>
                            <a:srgbClr val="333333"/>
                          </a:solidFill>
                          <a:latin typeface="Trebuchet MS"/>
                          <a:cs typeface="Trebuchet MS"/>
                        </a:rPr>
                        <a:t>/srv</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一些网络服务的数据文件目录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r h="314325">
                <a:tc>
                  <a:txBody>
                    <a:bodyPr/>
                    <a:lstStyle/>
                    <a:p>
                      <a:pPr marL="128270">
                        <a:lnSpc>
                          <a:spcPct val="100000"/>
                        </a:lnSpc>
                        <a:spcBef>
                          <a:spcPts val="660"/>
                        </a:spcBef>
                      </a:pPr>
                      <a:r>
                        <a:rPr sz="950" dirty="0">
                          <a:solidFill>
                            <a:srgbClr val="333333"/>
                          </a:solidFill>
                          <a:latin typeface="Trebuchet MS"/>
                          <a:cs typeface="Trebuchet MS"/>
                        </a:rPr>
                        <a:t>/tmp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任何人均可使用的</a:t>
                      </a:r>
                      <a:r>
                        <a:rPr sz="950" dirty="0">
                          <a:solidFill>
                            <a:srgbClr val="333333"/>
                          </a:solidFill>
                          <a:latin typeface="Trebuchet MS"/>
                          <a:cs typeface="Trebuchet MS"/>
                        </a:rPr>
                        <a:t>“</a:t>
                      </a:r>
                      <a:r>
                        <a:rPr sz="950" dirty="0">
                          <a:solidFill>
                            <a:srgbClr val="333333"/>
                          </a:solidFill>
                          <a:latin typeface="微软雅黑"/>
                          <a:cs typeface="微软雅黑"/>
                        </a:rPr>
                        <a:t>共享</a:t>
                      </a:r>
                      <a:r>
                        <a:rPr sz="950" dirty="0">
                          <a:solidFill>
                            <a:srgbClr val="333333"/>
                          </a:solidFill>
                          <a:latin typeface="Trebuchet MS"/>
                          <a:cs typeface="Trebuchet MS"/>
                        </a:rPr>
                        <a:t>”</a:t>
                      </a:r>
                      <a:r>
                        <a:rPr sz="950" dirty="0">
                          <a:solidFill>
                            <a:srgbClr val="333333"/>
                          </a:solidFill>
                          <a:latin typeface="微软雅黑"/>
                          <a:cs typeface="微软雅黑"/>
                        </a:rPr>
                        <a:t>临时目录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2"/>
                  </a:ext>
                </a:extLst>
              </a:tr>
              <a:tr h="314325">
                <a:tc>
                  <a:txBody>
                    <a:bodyPr/>
                    <a:lstStyle/>
                    <a:p>
                      <a:pPr marL="128270">
                        <a:lnSpc>
                          <a:spcPct val="100000"/>
                        </a:lnSpc>
                        <a:spcBef>
                          <a:spcPts val="660"/>
                        </a:spcBef>
                      </a:pPr>
                      <a:r>
                        <a:rPr sz="950" spc="5" dirty="0">
                          <a:solidFill>
                            <a:srgbClr val="333333"/>
                          </a:solidFill>
                          <a:latin typeface="Trebuchet MS"/>
                          <a:cs typeface="Trebuchet MS"/>
                        </a:rPr>
                        <a:t>/proc</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虚拟文件系统，例如系统内核、进程、外部设备及网络状态等</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3"/>
                  </a:ext>
                </a:extLst>
              </a:tr>
              <a:tr h="314325">
                <a:tc>
                  <a:txBody>
                    <a:bodyPr/>
                    <a:lstStyle/>
                    <a:p>
                      <a:pPr marL="128270">
                        <a:lnSpc>
                          <a:spcPct val="100000"/>
                        </a:lnSpc>
                        <a:spcBef>
                          <a:spcPts val="660"/>
                        </a:spcBef>
                      </a:pPr>
                      <a:r>
                        <a:rPr sz="950" spc="-5" dirty="0">
                          <a:solidFill>
                            <a:srgbClr val="333333"/>
                          </a:solidFill>
                          <a:latin typeface="Trebuchet MS"/>
                          <a:cs typeface="Trebuchet MS"/>
                        </a:rPr>
                        <a:t>/usr/local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用户自行安装的软件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4"/>
                  </a:ext>
                </a:extLst>
              </a:tr>
              <a:tr h="314325">
                <a:tc>
                  <a:txBody>
                    <a:bodyPr/>
                    <a:lstStyle/>
                    <a:p>
                      <a:pPr marL="128270">
                        <a:lnSpc>
                          <a:spcPct val="100000"/>
                        </a:lnSpc>
                        <a:spcBef>
                          <a:spcPts val="660"/>
                        </a:spcBef>
                      </a:pPr>
                      <a:r>
                        <a:rPr sz="950" spc="10" dirty="0">
                          <a:solidFill>
                            <a:srgbClr val="333333"/>
                          </a:solidFill>
                          <a:latin typeface="Trebuchet MS"/>
                          <a:cs typeface="Trebuchet MS"/>
                        </a:rPr>
                        <a:t>/usr/sbin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35" dirty="0">
                          <a:solidFill>
                            <a:srgbClr val="333333"/>
                          </a:solidFill>
                          <a:latin typeface="Trebuchet MS"/>
                          <a:cs typeface="Trebuchet MS"/>
                        </a:rPr>
                        <a:t>Linux</a:t>
                      </a:r>
                      <a:r>
                        <a:rPr sz="950" spc="25" dirty="0">
                          <a:solidFill>
                            <a:srgbClr val="333333"/>
                          </a:solidFill>
                          <a:latin typeface="微软雅黑"/>
                          <a:cs typeface="微软雅黑"/>
                        </a:rPr>
                        <a:t>系统开机时不会使用到的软件</a:t>
                      </a:r>
                      <a:r>
                        <a:rPr sz="950" spc="-140" dirty="0">
                          <a:solidFill>
                            <a:srgbClr val="333333"/>
                          </a:solidFill>
                          <a:latin typeface="Trebuchet MS"/>
                          <a:cs typeface="Trebuchet MS"/>
                        </a:rPr>
                        <a:t>/</a:t>
                      </a:r>
                      <a:r>
                        <a:rPr sz="950" spc="25" dirty="0">
                          <a:solidFill>
                            <a:srgbClr val="333333"/>
                          </a:solidFill>
                          <a:latin typeface="微软雅黑"/>
                          <a:cs typeface="微软雅黑"/>
                        </a:rPr>
                        <a:t>命令</a:t>
                      </a:r>
                      <a:r>
                        <a:rPr sz="950" spc="-145" dirty="0">
                          <a:solidFill>
                            <a:srgbClr val="333333"/>
                          </a:solidFill>
                          <a:latin typeface="Trebuchet MS"/>
                          <a:cs typeface="Trebuchet MS"/>
                        </a:rPr>
                        <a:t>/</a:t>
                      </a:r>
                      <a:r>
                        <a:rPr sz="950" u="sng" spc="25" dirty="0">
                          <a:solidFill>
                            <a:srgbClr val="4183C4"/>
                          </a:solidFill>
                          <a:uFill>
                            <a:solidFill>
                              <a:srgbClr val="4183C4"/>
                            </a:solidFill>
                          </a:uFill>
                          <a:latin typeface="微软雅黑"/>
                          <a:cs typeface="微软雅黑"/>
                          <a:hlinkClick r:id="rId2"/>
                        </a:rPr>
                        <a:t>脚本</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5"/>
                  </a:ext>
                </a:extLst>
              </a:tr>
              <a:tr h="314325">
                <a:tc>
                  <a:txBody>
                    <a:bodyPr/>
                    <a:lstStyle/>
                    <a:p>
                      <a:pPr marL="128270">
                        <a:lnSpc>
                          <a:spcPct val="100000"/>
                        </a:lnSpc>
                        <a:spcBef>
                          <a:spcPts val="660"/>
                        </a:spcBef>
                      </a:pPr>
                      <a:r>
                        <a:rPr sz="950" spc="15" dirty="0">
                          <a:solidFill>
                            <a:srgbClr val="333333"/>
                          </a:solidFill>
                          <a:latin typeface="Trebuchet MS"/>
                          <a:cs typeface="Trebuchet MS"/>
                        </a:rPr>
                        <a:t>/usr/share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帮助与说明文件，也可放置共享文件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6"/>
                  </a:ext>
                </a:extLst>
              </a:tr>
              <a:tr h="314325">
                <a:tc>
                  <a:txBody>
                    <a:bodyPr/>
                    <a:lstStyle/>
                    <a:p>
                      <a:pPr marL="128270">
                        <a:lnSpc>
                          <a:spcPct val="100000"/>
                        </a:lnSpc>
                        <a:spcBef>
                          <a:spcPts val="660"/>
                        </a:spcBef>
                      </a:pPr>
                      <a:r>
                        <a:rPr sz="950" spc="-15" dirty="0">
                          <a:solidFill>
                            <a:srgbClr val="333333"/>
                          </a:solidFill>
                          <a:latin typeface="Trebuchet MS"/>
                          <a:cs typeface="Trebuchet MS"/>
                        </a:rPr>
                        <a:t>/var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主要存放经常变化的文件，如日志</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7"/>
                  </a:ext>
                </a:extLst>
              </a:tr>
              <a:tr h="314325">
                <a:tc>
                  <a:txBody>
                    <a:bodyPr/>
                    <a:lstStyle/>
                    <a:p>
                      <a:pPr marL="128270">
                        <a:lnSpc>
                          <a:spcPct val="100000"/>
                        </a:lnSpc>
                        <a:spcBef>
                          <a:spcPts val="660"/>
                        </a:spcBef>
                      </a:pPr>
                      <a:r>
                        <a:rPr sz="950" spc="25" dirty="0">
                          <a:solidFill>
                            <a:srgbClr val="333333"/>
                          </a:solidFill>
                          <a:latin typeface="Trebuchet MS"/>
                          <a:cs typeface="Trebuchet MS"/>
                        </a:rPr>
                        <a:t>/lost+found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当文件系统发生错误时，将一些丢失的文件片段存放在这里</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8"/>
                  </a:ext>
                </a:extLst>
              </a:tr>
            </a:tbl>
          </a:graphicData>
        </a:graphic>
      </p:graphicFrame>
      <p:sp>
        <p:nvSpPr>
          <p:cNvPr id="3" name="object 3"/>
          <p:cNvSpPr/>
          <p:nvPr/>
        </p:nvSpPr>
        <p:spPr>
          <a:xfrm>
            <a:off x="959124" y="7648796"/>
            <a:ext cx="38735" cy="676910"/>
          </a:xfrm>
          <a:custGeom>
            <a:avLst/>
            <a:gdLst/>
            <a:ahLst/>
            <a:cxnLst/>
            <a:rect l="l" t="t" r="r" b="b"/>
            <a:pathLst>
              <a:path w="38734" h="676909">
                <a:moveTo>
                  <a:pt x="38117" y="676589"/>
                </a:moveTo>
                <a:lnTo>
                  <a:pt x="0" y="676589"/>
                </a:lnTo>
                <a:lnTo>
                  <a:pt x="0" y="0"/>
                </a:lnTo>
                <a:lnTo>
                  <a:pt x="38117" y="0"/>
                </a:lnTo>
                <a:lnTo>
                  <a:pt x="38117" y="676589"/>
                </a:lnTo>
                <a:close/>
              </a:path>
            </a:pathLst>
          </a:custGeom>
          <a:solidFill>
            <a:srgbClr val="DEE1E4"/>
          </a:solidFill>
        </p:spPr>
        <p:txBody>
          <a:bodyPr wrap="square" lIns="0" tIns="0" rIns="0" bIns="0" rtlCol="0"/>
          <a:lstStyle/>
          <a:p>
            <a:endParaRPr/>
          </a:p>
        </p:txBody>
      </p:sp>
      <p:sp>
        <p:nvSpPr>
          <p:cNvPr id="4" name="object 4"/>
          <p:cNvSpPr txBox="1"/>
          <p:nvPr/>
        </p:nvSpPr>
        <p:spPr>
          <a:xfrm>
            <a:off x="946649" y="6755489"/>
            <a:ext cx="5664835" cy="2903220"/>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系统中另外还有一个重要的概念</a:t>
            </a:r>
            <a:r>
              <a:rPr sz="950" spc="275" dirty="0">
                <a:solidFill>
                  <a:srgbClr val="333333"/>
                </a:solidFill>
                <a:latin typeface="Trebuchet MS"/>
                <a:cs typeface="Trebuchet MS"/>
              </a:rPr>
              <a:t>—</a:t>
            </a:r>
            <a:r>
              <a:rPr sz="950" spc="20" dirty="0">
                <a:solidFill>
                  <a:srgbClr val="333333"/>
                </a:solidFill>
                <a:latin typeface="微软雅黑"/>
                <a:cs typeface="微软雅黑"/>
              </a:rPr>
              <a:t>路径。路径指的是如何定位到某个文件，分为绝对路径与相对 </a:t>
            </a:r>
            <a:r>
              <a:rPr sz="950" spc="25" dirty="0">
                <a:solidFill>
                  <a:srgbClr val="333333"/>
                </a:solidFill>
                <a:latin typeface="微软雅黑"/>
                <a:cs typeface="微软雅黑"/>
              </a:rPr>
              <a:t>路径。绝对路径指的是从根目录</a:t>
            </a:r>
            <a:r>
              <a:rPr sz="950" spc="-30" dirty="0">
                <a:solidFill>
                  <a:srgbClr val="333333"/>
                </a:solidFill>
                <a:latin typeface="微软雅黑"/>
                <a:cs typeface="微软雅黑"/>
              </a:rPr>
              <a:t>（</a:t>
            </a:r>
            <a:r>
              <a:rPr sz="950" spc="-30" dirty="0">
                <a:solidFill>
                  <a:srgbClr val="333333"/>
                </a:solidFill>
                <a:latin typeface="Trebuchet MS"/>
                <a:cs typeface="Trebuchet MS"/>
              </a:rPr>
              <a:t>/</a:t>
            </a:r>
            <a:r>
              <a:rPr sz="950" spc="-30" dirty="0">
                <a:solidFill>
                  <a:srgbClr val="333333"/>
                </a:solidFill>
                <a:latin typeface="微软雅黑"/>
                <a:cs typeface="微软雅黑"/>
              </a:rPr>
              <a:t>）</a:t>
            </a:r>
            <a:r>
              <a:rPr sz="950" spc="25" dirty="0">
                <a:solidFill>
                  <a:srgbClr val="333333"/>
                </a:solidFill>
                <a:latin typeface="微软雅黑"/>
                <a:cs typeface="微软雅黑"/>
              </a:rPr>
              <a:t>开始写起的文件或目录名称，而相对路径则指的是相对于当前路径 的写法。我们来看下面这个例子，以帮助大家理解。假如有位外国游客来到北京潘家园旅游，当前内急 但是找不到洗手间，特意向您问路，那么咱们有两种正确的指路方法。</a:t>
            </a:r>
            <a:endParaRPr sz="950">
              <a:latin typeface="微软雅黑"/>
              <a:cs typeface="微软雅黑"/>
            </a:endParaRPr>
          </a:p>
          <a:p>
            <a:pPr marL="193675" marR="233679">
              <a:lnSpc>
                <a:spcPct val="131600"/>
              </a:lnSpc>
              <a:spcBef>
                <a:spcPts val="750"/>
              </a:spcBef>
            </a:pPr>
            <a:r>
              <a:rPr sz="950" b="1" spc="25" dirty="0">
                <a:solidFill>
                  <a:srgbClr val="777777"/>
                </a:solidFill>
                <a:latin typeface="微软雅黑"/>
                <a:cs typeface="微软雅黑"/>
              </a:rPr>
              <a:t>绝对路径</a:t>
            </a:r>
            <a:r>
              <a:rPr sz="950" b="1" spc="50" dirty="0">
                <a:solidFill>
                  <a:srgbClr val="777777"/>
                </a:solidFill>
                <a:latin typeface="微软雅黑"/>
                <a:cs typeface="微软雅黑"/>
              </a:rPr>
              <a:t>（</a:t>
            </a:r>
            <a:r>
              <a:rPr sz="950" b="1" spc="50" dirty="0">
                <a:solidFill>
                  <a:srgbClr val="777777"/>
                </a:solidFill>
                <a:latin typeface="Trebuchet MS"/>
                <a:cs typeface="Trebuchet MS"/>
              </a:rPr>
              <a:t>absolute</a:t>
            </a:r>
            <a:r>
              <a:rPr sz="950" b="1" spc="-65" dirty="0">
                <a:solidFill>
                  <a:srgbClr val="777777"/>
                </a:solidFill>
                <a:latin typeface="Trebuchet MS"/>
                <a:cs typeface="Trebuchet MS"/>
              </a:rPr>
              <a:t> </a:t>
            </a:r>
            <a:r>
              <a:rPr sz="950" b="1" spc="35" dirty="0">
                <a:solidFill>
                  <a:srgbClr val="777777"/>
                </a:solidFill>
                <a:latin typeface="Trebuchet MS"/>
                <a:cs typeface="Trebuchet MS"/>
              </a:rPr>
              <a:t>path</a:t>
            </a:r>
            <a:r>
              <a:rPr sz="950" b="1" spc="35" dirty="0">
                <a:solidFill>
                  <a:srgbClr val="777777"/>
                </a:solidFill>
                <a:latin typeface="微软雅黑"/>
                <a:cs typeface="微软雅黑"/>
              </a:rPr>
              <a:t>）</a:t>
            </a:r>
            <a:r>
              <a:rPr sz="950" b="1" spc="35" dirty="0">
                <a:solidFill>
                  <a:srgbClr val="777777"/>
                </a:solidFill>
                <a:latin typeface="Trebuchet MS"/>
                <a:cs typeface="Trebuchet MS"/>
              </a:rPr>
              <a:t>:</a:t>
            </a:r>
            <a:r>
              <a:rPr sz="950" spc="25" dirty="0">
                <a:solidFill>
                  <a:srgbClr val="777777"/>
                </a:solidFill>
                <a:latin typeface="微软雅黑"/>
                <a:cs typeface="微软雅黑"/>
              </a:rPr>
              <a:t>首先坐飞机来到中国，到了北京出首都机场坐机场快轨到三元桥， </a:t>
            </a:r>
            <a:r>
              <a:rPr sz="950" spc="-270" dirty="0">
                <a:solidFill>
                  <a:srgbClr val="777777"/>
                </a:solidFill>
                <a:latin typeface="微软雅黑"/>
                <a:cs typeface="微软雅黑"/>
              </a:rPr>
              <a:t> </a:t>
            </a:r>
            <a:r>
              <a:rPr sz="950" spc="25" dirty="0">
                <a:solidFill>
                  <a:srgbClr val="777777"/>
                </a:solidFill>
                <a:latin typeface="微软雅黑"/>
                <a:cs typeface="微软雅黑"/>
              </a:rPr>
              <a:t>然后换乘</a:t>
            </a:r>
            <a:r>
              <a:rPr sz="950" spc="55" dirty="0">
                <a:solidFill>
                  <a:srgbClr val="777777"/>
                </a:solidFill>
                <a:latin typeface="Trebuchet MS"/>
                <a:cs typeface="Trebuchet MS"/>
              </a:rPr>
              <a:t>10</a:t>
            </a:r>
            <a:r>
              <a:rPr sz="950" spc="25" dirty="0">
                <a:solidFill>
                  <a:srgbClr val="777777"/>
                </a:solidFill>
                <a:latin typeface="微软雅黑"/>
                <a:cs typeface="微软雅黑"/>
              </a:rPr>
              <a:t>号线到潘家园站，出站后坐</a:t>
            </a:r>
            <a:r>
              <a:rPr sz="950" spc="55" dirty="0">
                <a:solidFill>
                  <a:srgbClr val="777777"/>
                </a:solidFill>
                <a:latin typeface="Trebuchet MS"/>
                <a:cs typeface="Trebuchet MS"/>
              </a:rPr>
              <a:t>34</a:t>
            </a:r>
            <a:r>
              <a:rPr sz="950" spc="25" dirty="0">
                <a:solidFill>
                  <a:srgbClr val="777777"/>
                </a:solidFill>
                <a:latin typeface="微软雅黑"/>
                <a:cs typeface="微软雅黑"/>
              </a:rPr>
              <a:t>路公交车到农光里，下车后路口左转。</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b="1" spc="25" dirty="0">
                <a:solidFill>
                  <a:srgbClr val="777777"/>
                </a:solidFill>
                <a:latin typeface="微软雅黑"/>
                <a:cs typeface="微软雅黑"/>
              </a:rPr>
              <a:t>相对路径（</a:t>
            </a:r>
            <a:r>
              <a:rPr sz="950" b="1" spc="35" dirty="0">
                <a:solidFill>
                  <a:srgbClr val="777777"/>
                </a:solidFill>
                <a:latin typeface="Trebuchet MS"/>
                <a:cs typeface="Trebuchet MS"/>
              </a:rPr>
              <a:t>relative</a:t>
            </a:r>
            <a:r>
              <a:rPr sz="950" b="1" spc="-35" dirty="0">
                <a:solidFill>
                  <a:srgbClr val="777777"/>
                </a:solidFill>
                <a:latin typeface="Trebuchet MS"/>
                <a:cs typeface="Trebuchet MS"/>
              </a:rPr>
              <a:t> </a:t>
            </a:r>
            <a:r>
              <a:rPr sz="950" b="1" spc="65" dirty="0">
                <a:solidFill>
                  <a:srgbClr val="777777"/>
                </a:solidFill>
                <a:latin typeface="Trebuchet MS"/>
                <a:cs typeface="Trebuchet MS"/>
              </a:rPr>
              <a:t>path</a:t>
            </a:r>
            <a:r>
              <a:rPr sz="950" b="1" spc="25" dirty="0">
                <a:solidFill>
                  <a:srgbClr val="777777"/>
                </a:solidFill>
                <a:latin typeface="微软雅黑"/>
                <a:cs typeface="微软雅黑"/>
              </a:rPr>
              <a:t>）</a:t>
            </a:r>
            <a:r>
              <a:rPr sz="950" b="1" spc="-75" dirty="0">
                <a:solidFill>
                  <a:srgbClr val="777777"/>
                </a:solidFill>
                <a:latin typeface="Trebuchet MS"/>
                <a:cs typeface="Trebuchet MS"/>
              </a:rPr>
              <a:t>:</a:t>
            </a:r>
            <a:r>
              <a:rPr sz="950" spc="25" dirty="0">
                <a:solidFill>
                  <a:srgbClr val="777777"/>
                </a:solidFill>
                <a:latin typeface="微软雅黑"/>
                <a:cs typeface="微软雅黑"/>
              </a:rPr>
              <a:t>前面路口左转。</a:t>
            </a:r>
            <a:endParaRPr sz="950">
              <a:latin typeface="微软雅黑"/>
              <a:cs typeface="微软雅黑"/>
            </a:endParaRPr>
          </a:p>
          <a:p>
            <a:pPr marL="12700" marR="69850">
              <a:lnSpc>
                <a:spcPct val="131600"/>
              </a:lnSpc>
              <a:spcBef>
                <a:spcPts val="750"/>
              </a:spcBef>
            </a:pPr>
            <a:r>
              <a:rPr sz="950" spc="25" dirty="0">
                <a:solidFill>
                  <a:srgbClr val="333333"/>
                </a:solidFill>
                <a:latin typeface="微软雅黑"/>
                <a:cs typeface="微软雅黑"/>
              </a:rPr>
              <a:t>这两种方法都正确。如果您说的是绝对路径，那么任何一位外国游客都可以按照这个提示找到潘家园的 洗手间，但是太繁琐了。如果说的是相对路径，虽然表达很简练，但是这位外国游客只能从当前位置</a:t>
            </a:r>
            <a:endParaRPr sz="950">
              <a:latin typeface="微软雅黑"/>
              <a:cs typeface="微软雅黑"/>
            </a:endParaRPr>
          </a:p>
          <a:p>
            <a:pPr marL="12700" marR="193675">
              <a:lnSpc>
                <a:spcPct val="131600"/>
              </a:lnSpc>
            </a:pPr>
            <a:r>
              <a:rPr sz="950" spc="25" dirty="0">
                <a:solidFill>
                  <a:srgbClr val="333333"/>
                </a:solidFill>
                <a:latin typeface="微软雅黑"/>
                <a:cs typeface="微软雅黑"/>
              </a:rPr>
              <a:t>（不见得是潘家园）出发找到洗手间，因此并不能保证在前面的路口左转后可以找到洗手间，由此可 见，相对路径不具备普适性。</a:t>
            </a:r>
            <a:endParaRPr sz="950">
              <a:latin typeface="微软雅黑"/>
              <a:cs typeface="微软雅黑"/>
            </a:endParaRPr>
          </a:p>
          <a:p>
            <a:pPr marL="12700" marR="69850">
              <a:lnSpc>
                <a:spcPct val="131600"/>
              </a:lnSpc>
              <a:spcBef>
                <a:spcPts val="825"/>
              </a:spcBef>
            </a:pPr>
            <a:r>
              <a:rPr sz="950" spc="25" dirty="0">
                <a:solidFill>
                  <a:srgbClr val="333333"/>
                </a:solidFill>
                <a:latin typeface="微软雅黑"/>
                <a:cs typeface="微软雅黑"/>
              </a:rPr>
              <a:t>如果各位读者现在还是不能理解相对路径和绝对路径的区别，也不要着急，以后通过实践练习肯定可以 彻底搞明白。当前建议大家先记住</a:t>
            </a:r>
            <a:r>
              <a:rPr sz="950" spc="60" dirty="0">
                <a:solidFill>
                  <a:srgbClr val="333333"/>
                </a:solidFill>
                <a:latin typeface="Trebuchet MS"/>
                <a:cs typeface="Trebuchet MS"/>
              </a:rPr>
              <a:t>FHS</a:t>
            </a:r>
            <a:r>
              <a:rPr sz="950" spc="25" dirty="0">
                <a:solidFill>
                  <a:srgbClr val="333333"/>
                </a:solidFill>
                <a:latin typeface="微软雅黑"/>
                <a:cs typeface="微软雅黑"/>
              </a:rPr>
              <a:t>中规范的目录作用，这将在以后派上用场。</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26</a:t>
            </a:fld>
            <a:endParaRPr sz="800">
              <a:latin typeface="小哥哥网恋吗"/>
              <a:cs typeface="小哥哥网恋吗"/>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65056"/>
            <a:ext cx="1266825" cy="174625"/>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15.4</a:t>
            </a:r>
            <a:r>
              <a:rPr sz="950" b="1" spc="-35" dirty="0">
                <a:solidFill>
                  <a:srgbClr val="333333"/>
                </a:solidFill>
                <a:latin typeface="Trebuchet MS"/>
                <a:cs typeface="Trebuchet MS"/>
              </a:rPr>
              <a:t> </a:t>
            </a:r>
            <a:r>
              <a:rPr sz="950" b="1" spc="45" dirty="0">
                <a:solidFill>
                  <a:srgbClr val="333333"/>
                </a:solidFill>
                <a:latin typeface="Trebuchet MS"/>
                <a:cs typeface="Trebuchet MS"/>
              </a:rPr>
              <a:t>Linux</a:t>
            </a:r>
            <a:r>
              <a:rPr sz="950" b="1" spc="25" dirty="0">
                <a:solidFill>
                  <a:srgbClr val="333333"/>
                </a:solidFill>
                <a:latin typeface="微软雅黑"/>
                <a:cs typeface="微软雅黑"/>
              </a:rPr>
              <a:t>邮件客户端</a:t>
            </a:r>
            <a:endParaRPr sz="950">
              <a:latin typeface="微软雅黑"/>
              <a:cs typeface="微软雅黑"/>
            </a:endParaRPr>
          </a:p>
        </p:txBody>
      </p:sp>
      <p:pic>
        <p:nvPicPr>
          <p:cNvPr id="3" name="object 3"/>
          <p:cNvPicPr/>
          <p:nvPr/>
        </p:nvPicPr>
        <p:blipFill>
          <a:blip r:embed="rId2" cstate="print"/>
          <a:stretch>
            <a:fillRect/>
          </a:stretch>
        </p:blipFill>
        <p:spPr>
          <a:xfrm>
            <a:off x="959124" y="663701"/>
            <a:ext cx="1429414" cy="1429414"/>
          </a:xfrm>
          <a:prstGeom prst="rect">
            <a:avLst/>
          </a:prstGeom>
        </p:spPr>
      </p:pic>
      <p:grpSp>
        <p:nvGrpSpPr>
          <p:cNvPr id="4" name="object 4"/>
          <p:cNvGrpSpPr/>
          <p:nvPr/>
        </p:nvGrpSpPr>
        <p:grpSpPr>
          <a:xfrm>
            <a:off x="959124" y="4732639"/>
            <a:ext cx="5651500" cy="2897505"/>
            <a:chOff x="959124" y="4732639"/>
            <a:chExt cx="5651500" cy="2897505"/>
          </a:xfrm>
        </p:grpSpPr>
        <p:sp>
          <p:nvSpPr>
            <p:cNvPr id="5" name="object 5"/>
            <p:cNvSpPr/>
            <p:nvPr/>
          </p:nvSpPr>
          <p:spPr>
            <a:xfrm>
              <a:off x="963889" y="4737403"/>
              <a:ext cx="5641975" cy="2887980"/>
            </a:xfrm>
            <a:custGeom>
              <a:avLst/>
              <a:gdLst/>
              <a:ahLst/>
              <a:cxnLst/>
              <a:rect l="l" t="t" r="r" b="b"/>
              <a:pathLst>
                <a:path w="5641975" h="2887979">
                  <a:moveTo>
                    <a:pt x="5617597" y="2887416"/>
                  </a:moveTo>
                  <a:lnTo>
                    <a:pt x="23823" y="2887416"/>
                  </a:lnTo>
                  <a:lnTo>
                    <a:pt x="20659" y="2887121"/>
                  </a:lnTo>
                  <a:lnTo>
                    <a:pt x="0" y="2866566"/>
                  </a:lnTo>
                  <a:lnTo>
                    <a:pt x="0" y="2863593"/>
                  </a:lnTo>
                  <a:lnTo>
                    <a:pt x="0" y="20545"/>
                  </a:lnTo>
                  <a:lnTo>
                    <a:pt x="20659" y="0"/>
                  </a:lnTo>
                  <a:lnTo>
                    <a:pt x="5620752" y="0"/>
                  </a:lnTo>
                  <a:lnTo>
                    <a:pt x="5641421" y="20545"/>
                  </a:lnTo>
                  <a:lnTo>
                    <a:pt x="5641421" y="2866566"/>
                  </a:lnTo>
                  <a:lnTo>
                    <a:pt x="5620752" y="2887121"/>
                  </a:lnTo>
                  <a:lnTo>
                    <a:pt x="5617597" y="2887416"/>
                  </a:lnTo>
                  <a:close/>
                </a:path>
              </a:pathLst>
            </a:custGeom>
            <a:solidFill>
              <a:srgbClr val="F8F8F8"/>
            </a:solidFill>
          </p:spPr>
          <p:txBody>
            <a:bodyPr wrap="square" lIns="0" tIns="0" rIns="0" bIns="0" rtlCol="0"/>
            <a:lstStyle/>
            <a:p>
              <a:endParaRPr/>
            </a:p>
          </p:txBody>
        </p:sp>
        <p:sp>
          <p:nvSpPr>
            <p:cNvPr id="6" name="object 6"/>
            <p:cNvSpPr/>
            <p:nvPr/>
          </p:nvSpPr>
          <p:spPr>
            <a:xfrm>
              <a:off x="963889" y="4737403"/>
              <a:ext cx="5641975" cy="2887980"/>
            </a:xfrm>
            <a:custGeom>
              <a:avLst/>
              <a:gdLst/>
              <a:ahLst/>
              <a:cxnLst/>
              <a:rect l="l" t="t" r="r" b="b"/>
              <a:pathLst>
                <a:path w="5641975" h="2887979">
                  <a:moveTo>
                    <a:pt x="0" y="2863593"/>
                  </a:moveTo>
                  <a:lnTo>
                    <a:pt x="0" y="23823"/>
                  </a:lnTo>
                  <a:lnTo>
                    <a:pt x="0" y="20545"/>
                  </a:lnTo>
                  <a:lnTo>
                    <a:pt x="600" y="17276"/>
                  </a:lnTo>
                  <a:lnTo>
                    <a:pt x="1810" y="14294"/>
                  </a:lnTo>
                  <a:lnTo>
                    <a:pt x="3020" y="11320"/>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320"/>
                  </a:lnTo>
                  <a:lnTo>
                    <a:pt x="5639610" y="14294"/>
                  </a:lnTo>
                  <a:lnTo>
                    <a:pt x="5640821" y="17276"/>
                  </a:lnTo>
                  <a:lnTo>
                    <a:pt x="5641421" y="20545"/>
                  </a:lnTo>
                  <a:lnTo>
                    <a:pt x="5641421" y="23823"/>
                  </a:lnTo>
                  <a:lnTo>
                    <a:pt x="5641421" y="2863593"/>
                  </a:lnTo>
                  <a:lnTo>
                    <a:pt x="5641421" y="2866566"/>
                  </a:lnTo>
                  <a:lnTo>
                    <a:pt x="5640821" y="2869549"/>
                  </a:lnTo>
                  <a:lnTo>
                    <a:pt x="5639610" y="2872226"/>
                  </a:lnTo>
                  <a:lnTo>
                    <a:pt x="5638400" y="2875209"/>
                  </a:lnTo>
                  <a:lnTo>
                    <a:pt x="5617597" y="2887416"/>
                  </a:lnTo>
                  <a:lnTo>
                    <a:pt x="23823" y="2887416"/>
                  </a:lnTo>
                  <a:lnTo>
                    <a:pt x="1810" y="2872226"/>
                  </a:lnTo>
                  <a:lnTo>
                    <a:pt x="600" y="2869549"/>
                  </a:lnTo>
                  <a:lnTo>
                    <a:pt x="0" y="2866566"/>
                  </a:lnTo>
                  <a:lnTo>
                    <a:pt x="0" y="2863593"/>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4818525"/>
              <a:ext cx="5556250" cy="2744470"/>
            </a:xfrm>
            <a:custGeom>
              <a:avLst/>
              <a:gdLst/>
              <a:ahLst/>
              <a:cxnLst/>
              <a:rect l="l" t="t" r="r" b="b"/>
              <a:pathLst>
                <a:path w="5556250" h="2744470">
                  <a:moveTo>
                    <a:pt x="5555656" y="2744475"/>
                  </a:moveTo>
                  <a:lnTo>
                    <a:pt x="0" y="2744475"/>
                  </a:lnTo>
                  <a:lnTo>
                    <a:pt x="0" y="0"/>
                  </a:lnTo>
                  <a:lnTo>
                    <a:pt x="5555656" y="0"/>
                  </a:lnTo>
                  <a:lnTo>
                    <a:pt x="5555656" y="2744475"/>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8296645"/>
            <a:ext cx="5651500" cy="324485"/>
            <a:chOff x="959124" y="8296645"/>
            <a:chExt cx="5651500" cy="324485"/>
          </a:xfrm>
        </p:grpSpPr>
        <p:sp>
          <p:nvSpPr>
            <p:cNvPr id="9" name="object 9"/>
            <p:cNvSpPr/>
            <p:nvPr/>
          </p:nvSpPr>
          <p:spPr>
            <a:xfrm>
              <a:off x="963889" y="8301410"/>
              <a:ext cx="5641975" cy="314960"/>
            </a:xfrm>
            <a:custGeom>
              <a:avLst/>
              <a:gdLst/>
              <a:ahLst/>
              <a:cxnLst/>
              <a:rect l="l" t="t" r="r" b="b"/>
              <a:pathLst>
                <a:path w="5641975" h="314959">
                  <a:moveTo>
                    <a:pt x="5617597" y="314471"/>
                  </a:moveTo>
                  <a:lnTo>
                    <a:pt x="23823" y="314471"/>
                  </a:lnTo>
                  <a:lnTo>
                    <a:pt x="20659" y="314175"/>
                  </a:lnTo>
                  <a:lnTo>
                    <a:pt x="0" y="293925"/>
                  </a:lnTo>
                  <a:lnTo>
                    <a:pt x="0" y="290647"/>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276"/>
                  </a:lnTo>
                  <a:lnTo>
                    <a:pt x="5641421" y="20545"/>
                  </a:lnTo>
                  <a:lnTo>
                    <a:pt x="5641421" y="293925"/>
                  </a:lnTo>
                  <a:lnTo>
                    <a:pt x="5620752" y="314175"/>
                  </a:lnTo>
                  <a:lnTo>
                    <a:pt x="5617597" y="314471"/>
                  </a:lnTo>
                  <a:close/>
                </a:path>
              </a:pathLst>
            </a:custGeom>
            <a:solidFill>
              <a:srgbClr val="F8F8F8"/>
            </a:solidFill>
          </p:spPr>
          <p:txBody>
            <a:bodyPr wrap="square" lIns="0" tIns="0" rIns="0" bIns="0" rtlCol="0"/>
            <a:lstStyle/>
            <a:p>
              <a:endParaRPr/>
            </a:p>
          </p:txBody>
        </p:sp>
        <p:sp>
          <p:nvSpPr>
            <p:cNvPr id="10" name="object 10"/>
            <p:cNvSpPr/>
            <p:nvPr/>
          </p:nvSpPr>
          <p:spPr>
            <a:xfrm>
              <a:off x="963889" y="8301410"/>
              <a:ext cx="5641975" cy="314960"/>
            </a:xfrm>
            <a:custGeom>
              <a:avLst/>
              <a:gdLst/>
              <a:ahLst/>
              <a:cxnLst/>
              <a:rect l="l" t="t" r="r" b="b"/>
              <a:pathLst>
                <a:path w="5641975" h="314959">
                  <a:moveTo>
                    <a:pt x="0" y="290647"/>
                  </a:moveTo>
                  <a:lnTo>
                    <a:pt x="0" y="23823"/>
                  </a:lnTo>
                  <a:lnTo>
                    <a:pt x="0" y="20545"/>
                  </a:lnTo>
                  <a:lnTo>
                    <a:pt x="600" y="17276"/>
                  </a:lnTo>
                  <a:lnTo>
                    <a:pt x="1810" y="14589"/>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589"/>
                  </a:lnTo>
                  <a:lnTo>
                    <a:pt x="5640821" y="17276"/>
                  </a:lnTo>
                  <a:lnTo>
                    <a:pt x="5641421" y="20545"/>
                  </a:lnTo>
                  <a:lnTo>
                    <a:pt x="5641421" y="23823"/>
                  </a:lnTo>
                  <a:lnTo>
                    <a:pt x="5641421" y="290647"/>
                  </a:lnTo>
                  <a:lnTo>
                    <a:pt x="5641421" y="293925"/>
                  </a:lnTo>
                  <a:lnTo>
                    <a:pt x="5640821" y="296898"/>
                  </a:lnTo>
                  <a:lnTo>
                    <a:pt x="5639610" y="299576"/>
                  </a:lnTo>
                  <a:lnTo>
                    <a:pt x="5638400" y="302559"/>
                  </a:lnTo>
                  <a:lnTo>
                    <a:pt x="5617597" y="314471"/>
                  </a:lnTo>
                  <a:lnTo>
                    <a:pt x="23823" y="314471"/>
                  </a:lnTo>
                  <a:lnTo>
                    <a:pt x="1810" y="299576"/>
                  </a:lnTo>
                  <a:lnTo>
                    <a:pt x="600" y="296898"/>
                  </a:lnTo>
                  <a:lnTo>
                    <a:pt x="0" y="293925"/>
                  </a:lnTo>
                  <a:lnTo>
                    <a:pt x="0" y="290647"/>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8382532"/>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2152780"/>
            <a:ext cx="5600065" cy="637984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对于我们大多数人而言，如今更多的是使用浏览器或智能手机的方式来收发电子邮件。但是，为了更快 的加载邮件，或是为了更为丰富的编辑功能，有些时候还是要依赖专门的邮件客户端才能完成。</a:t>
            </a:r>
            <a:r>
              <a:rPr sz="950" b="1" spc="45" dirty="0">
                <a:solidFill>
                  <a:srgbClr val="333333"/>
                </a:solidFill>
                <a:latin typeface="Trebuchet MS"/>
                <a:cs typeface="Trebuchet MS"/>
              </a:rPr>
              <a:t>Linux </a:t>
            </a:r>
            <a:r>
              <a:rPr sz="950" b="1" spc="-275" dirty="0">
                <a:solidFill>
                  <a:srgbClr val="333333"/>
                </a:solidFill>
                <a:latin typeface="Trebuchet MS"/>
                <a:cs typeface="Trebuchet MS"/>
              </a:rPr>
              <a:t> </a:t>
            </a:r>
            <a:r>
              <a:rPr sz="950" b="1" spc="25" dirty="0">
                <a:solidFill>
                  <a:srgbClr val="333333"/>
                </a:solidFill>
                <a:latin typeface="微软雅黑"/>
                <a:cs typeface="微软雅黑"/>
              </a:rPr>
              <a:t>系统下的可选邮件客户端有数十种，例如</a:t>
            </a:r>
            <a:r>
              <a:rPr sz="950" b="1" spc="45" dirty="0">
                <a:solidFill>
                  <a:srgbClr val="333333"/>
                </a:solidFill>
                <a:latin typeface="Trebuchet MS"/>
                <a:cs typeface="Trebuchet MS"/>
              </a:rPr>
              <a:t>Thunderbird</a:t>
            </a:r>
            <a:r>
              <a:rPr sz="950" b="1" spc="25" dirty="0">
                <a:solidFill>
                  <a:srgbClr val="333333"/>
                </a:solidFill>
                <a:latin typeface="微软雅黑"/>
                <a:cs typeface="微软雅黑"/>
              </a:rPr>
              <a:t>、</a:t>
            </a:r>
            <a:r>
              <a:rPr sz="950" b="1" spc="45" dirty="0">
                <a:solidFill>
                  <a:srgbClr val="333333"/>
                </a:solidFill>
                <a:latin typeface="Trebuchet MS"/>
                <a:cs typeface="Trebuchet MS"/>
              </a:rPr>
              <a:t>Evolution</a:t>
            </a:r>
            <a:r>
              <a:rPr sz="950" b="1" spc="25" dirty="0">
                <a:solidFill>
                  <a:srgbClr val="333333"/>
                </a:solidFill>
                <a:latin typeface="微软雅黑"/>
                <a:cs typeface="微软雅黑"/>
              </a:rPr>
              <a:t>、</a:t>
            </a:r>
            <a:r>
              <a:rPr sz="950" b="1" spc="50" dirty="0">
                <a:solidFill>
                  <a:srgbClr val="333333"/>
                </a:solidFill>
                <a:latin typeface="Trebuchet MS"/>
                <a:cs typeface="Trebuchet MS"/>
              </a:rPr>
              <a:t>Gear</a:t>
            </a:r>
            <a:r>
              <a:rPr sz="950" b="1" spc="25" dirty="0">
                <a:solidFill>
                  <a:srgbClr val="333333"/>
                </a:solidFill>
                <a:latin typeface="微软雅黑"/>
                <a:cs typeface="微软雅黑"/>
              </a:rPr>
              <a:t>、</a:t>
            </a:r>
            <a:r>
              <a:rPr sz="950" b="1" spc="50" dirty="0">
                <a:solidFill>
                  <a:srgbClr val="333333"/>
                </a:solidFill>
                <a:latin typeface="Trebuchet MS"/>
                <a:cs typeface="Trebuchet MS"/>
              </a:rPr>
              <a:t>Elementary</a:t>
            </a:r>
            <a:r>
              <a:rPr sz="950" b="1" spc="-35" dirty="0">
                <a:solidFill>
                  <a:srgbClr val="333333"/>
                </a:solidFill>
                <a:latin typeface="Trebuchet MS"/>
                <a:cs typeface="Trebuchet MS"/>
              </a:rPr>
              <a:t> </a:t>
            </a:r>
            <a:r>
              <a:rPr sz="950" b="1" spc="80" dirty="0">
                <a:solidFill>
                  <a:srgbClr val="333333"/>
                </a:solidFill>
                <a:latin typeface="Trebuchet MS"/>
                <a:cs typeface="Trebuchet MS"/>
              </a:rPr>
              <a:t>Mail</a:t>
            </a:r>
            <a:r>
              <a:rPr sz="950" b="1" spc="25" dirty="0">
                <a:solidFill>
                  <a:srgbClr val="333333"/>
                </a:solidFill>
                <a:latin typeface="微软雅黑"/>
                <a:cs typeface="微软雅黑"/>
              </a:rPr>
              <a:t>、 </a:t>
            </a:r>
            <a:r>
              <a:rPr sz="950" b="1" spc="75" dirty="0">
                <a:solidFill>
                  <a:srgbClr val="333333"/>
                </a:solidFill>
                <a:latin typeface="Trebuchet MS"/>
                <a:cs typeface="Trebuchet MS"/>
              </a:rPr>
              <a:t>KMail</a:t>
            </a:r>
            <a:r>
              <a:rPr sz="950" b="1" spc="25" dirty="0">
                <a:solidFill>
                  <a:srgbClr val="333333"/>
                </a:solidFill>
                <a:latin typeface="微软雅黑"/>
                <a:cs typeface="微软雅黑"/>
              </a:rPr>
              <a:t>、</a:t>
            </a:r>
            <a:r>
              <a:rPr sz="950" b="1" spc="65" dirty="0">
                <a:solidFill>
                  <a:srgbClr val="333333"/>
                </a:solidFill>
                <a:latin typeface="Trebuchet MS"/>
                <a:cs typeface="Trebuchet MS"/>
              </a:rPr>
              <a:t>Mailspring</a:t>
            </a:r>
            <a:r>
              <a:rPr sz="950" b="1" spc="25" dirty="0">
                <a:solidFill>
                  <a:srgbClr val="333333"/>
                </a:solidFill>
                <a:latin typeface="微软雅黑"/>
                <a:cs typeface="微软雅黑"/>
              </a:rPr>
              <a:t>、</a:t>
            </a:r>
            <a:r>
              <a:rPr sz="950" b="1" spc="45" dirty="0">
                <a:solidFill>
                  <a:srgbClr val="333333"/>
                </a:solidFill>
                <a:latin typeface="Trebuchet MS"/>
                <a:cs typeface="Trebuchet MS"/>
              </a:rPr>
              <a:t>Sylpheed</a:t>
            </a:r>
            <a:r>
              <a:rPr sz="950" b="1" spc="25" dirty="0">
                <a:solidFill>
                  <a:srgbClr val="333333"/>
                </a:solidFill>
                <a:latin typeface="微软雅黑"/>
                <a:cs typeface="微软雅黑"/>
              </a:rPr>
              <a:t>、</a:t>
            </a:r>
            <a:r>
              <a:rPr sz="950" b="1" spc="60" dirty="0">
                <a:solidFill>
                  <a:srgbClr val="333333"/>
                </a:solidFill>
                <a:latin typeface="Trebuchet MS"/>
                <a:cs typeface="Trebuchet MS"/>
              </a:rPr>
              <a:t>Claws</a:t>
            </a:r>
            <a:r>
              <a:rPr sz="950" b="1" spc="-40" dirty="0">
                <a:solidFill>
                  <a:srgbClr val="333333"/>
                </a:solidFill>
                <a:latin typeface="Trebuchet MS"/>
                <a:cs typeface="Trebuchet MS"/>
              </a:rPr>
              <a:t> </a:t>
            </a:r>
            <a:r>
              <a:rPr sz="950" b="1" spc="80" dirty="0">
                <a:solidFill>
                  <a:srgbClr val="333333"/>
                </a:solidFill>
                <a:latin typeface="Trebuchet MS"/>
                <a:cs typeface="Trebuchet MS"/>
              </a:rPr>
              <a:t>Mail</a:t>
            </a:r>
            <a:r>
              <a:rPr sz="950" b="1" spc="25" dirty="0">
                <a:solidFill>
                  <a:srgbClr val="333333"/>
                </a:solidFill>
                <a:latin typeface="微软雅黑"/>
                <a:cs typeface="微软雅黑"/>
              </a:rPr>
              <a:t>等等。</a:t>
            </a:r>
            <a:endParaRPr sz="950">
              <a:latin typeface="微软雅黑"/>
              <a:cs typeface="微软雅黑"/>
            </a:endParaRPr>
          </a:p>
          <a:p>
            <a:pPr marL="12700" marR="34290">
              <a:lnSpc>
                <a:spcPct val="131600"/>
              </a:lnSpc>
              <a:spcBef>
                <a:spcPts val="825"/>
              </a:spcBef>
            </a:pPr>
            <a:r>
              <a:rPr sz="950" b="1" spc="25" dirty="0">
                <a:solidFill>
                  <a:srgbClr val="333333"/>
                </a:solidFill>
                <a:latin typeface="微软雅黑"/>
                <a:cs typeface="微软雅黑"/>
              </a:rPr>
              <a:t>过去经常会有同学抱怨说，要是能在</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系统下办公就太好了，完全可以把生产环境迁移到开源产品 </a:t>
            </a:r>
            <a:r>
              <a:rPr sz="950" b="1" spc="25" dirty="0">
                <a:solidFill>
                  <a:srgbClr val="333333"/>
                </a:solidFill>
                <a:latin typeface="微软雅黑"/>
                <a:cs typeface="微软雅黑"/>
              </a:rPr>
              <a:t>上，那么就趁着这次机会，为读者介绍一款刘遄老师正在使用的邮件客户端吧</a:t>
            </a:r>
            <a:r>
              <a:rPr sz="950" b="1" dirty="0">
                <a:solidFill>
                  <a:srgbClr val="333333"/>
                </a:solidFill>
                <a:latin typeface="Trebuchet MS"/>
                <a:cs typeface="Trebuchet MS"/>
              </a:rPr>
              <a:t>~</a:t>
            </a:r>
            <a:endParaRPr sz="950">
              <a:latin typeface="Trebuchet MS"/>
              <a:cs typeface="Trebuchet MS"/>
            </a:endParaRPr>
          </a:p>
          <a:p>
            <a:pPr marL="12700" marR="48895">
              <a:lnSpc>
                <a:spcPct val="131600"/>
              </a:lnSpc>
              <a:spcBef>
                <a:spcPts val="750"/>
              </a:spcBef>
            </a:pPr>
            <a:r>
              <a:rPr sz="950" b="1" spc="45" dirty="0">
                <a:solidFill>
                  <a:srgbClr val="333333"/>
                </a:solidFill>
                <a:latin typeface="Trebuchet MS"/>
                <a:cs typeface="Trebuchet MS"/>
              </a:rPr>
              <a:t>Thunderbird</a:t>
            </a:r>
            <a:r>
              <a:rPr sz="950" b="1" spc="25" dirty="0">
                <a:solidFill>
                  <a:srgbClr val="333333"/>
                </a:solidFill>
                <a:latin typeface="微软雅黑"/>
                <a:cs typeface="微软雅黑"/>
              </a:rPr>
              <a:t>是一款由</a:t>
            </a:r>
            <a:r>
              <a:rPr sz="950" b="1" spc="20" dirty="0">
                <a:solidFill>
                  <a:srgbClr val="333333"/>
                </a:solidFill>
                <a:latin typeface="Trebuchet MS"/>
                <a:cs typeface="Trebuchet MS"/>
              </a:rPr>
              <a:t>FireFox</a:t>
            </a:r>
            <a:r>
              <a:rPr sz="950" b="1" spc="25" dirty="0">
                <a:solidFill>
                  <a:srgbClr val="333333"/>
                </a:solidFill>
                <a:latin typeface="微软雅黑"/>
                <a:cs typeface="微软雅黑"/>
              </a:rPr>
              <a:t>火狐浏览器的母公司</a:t>
            </a:r>
            <a:r>
              <a:rPr sz="950" b="1" spc="50" dirty="0">
                <a:solidFill>
                  <a:srgbClr val="333333"/>
                </a:solidFill>
                <a:latin typeface="Trebuchet MS"/>
                <a:cs typeface="Trebuchet MS"/>
              </a:rPr>
              <a:t>Mozilla</a:t>
            </a:r>
            <a:r>
              <a:rPr sz="950" b="1" spc="25" dirty="0">
                <a:solidFill>
                  <a:srgbClr val="333333"/>
                </a:solidFill>
                <a:latin typeface="微软雅黑"/>
                <a:cs typeface="微软雅黑"/>
              </a:rPr>
              <a:t>基金会发布的电子邮件客户端，兼具 </a:t>
            </a:r>
            <a:r>
              <a:rPr sz="950" b="1" spc="20" dirty="0">
                <a:solidFill>
                  <a:srgbClr val="333333"/>
                </a:solidFill>
                <a:latin typeface="Trebuchet MS"/>
                <a:cs typeface="Trebuchet MS"/>
              </a:rPr>
              <a:t>FireFox</a:t>
            </a:r>
            <a:r>
              <a:rPr sz="950" b="1" spc="25" dirty="0">
                <a:solidFill>
                  <a:srgbClr val="333333"/>
                </a:solidFill>
                <a:latin typeface="微软雅黑"/>
                <a:cs typeface="微软雅黑"/>
              </a:rPr>
              <a:t>浏览器的各种优势，实现跨平台支持，拥有各种插件和丰富功能，简单的操作让用户更容易轻 松地上手。</a:t>
            </a:r>
            <a:endParaRPr sz="950">
              <a:latin typeface="微软雅黑"/>
              <a:cs typeface="微软雅黑"/>
            </a:endParaRPr>
          </a:p>
          <a:p>
            <a:pPr marL="12700" marR="173990">
              <a:lnSpc>
                <a:spcPct val="131600"/>
              </a:lnSpc>
              <a:spcBef>
                <a:spcPts val="825"/>
              </a:spcBef>
            </a:pPr>
            <a:r>
              <a:rPr sz="950" b="1" spc="45" dirty="0">
                <a:solidFill>
                  <a:srgbClr val="333333"/>
                </a:solidFill>
                <a:latin typeface="Trebuchet MS"/>
                <a:cs typeface="Trebuchet MS"/>
              </a:rPr>
              <a:t>RHEL</a:t>
            </a:r>
            <a:r>
              <a:rPr sz="950" b="1" spc="-70"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系统的光盘镜像中已经包含了</a:t>
            </a:r>
            <a:r>
              <a:rPr sz="950" b="1" spc="45" dirty="0">
                <a:solidFill>
                  <a:srgbClr val="333333"/>
                </a:solidFill>
                <a:latin typeface="Trebuchet MS"/>
                <a:cs typeface="Trebuchet MS"/>
              </a:rPr>
              <a:t>Thunderbird</a:t>
            </a:r>
            <a:r>
              <a:rPr sz="950" b="1" spc="25" dirty="0">
                <a:solidFill>
                  <a:srgbClr val="333333"/>
                </a:solidFill>
                <a:latin typeface="微软雅黑"/>
                <a:cs typeface="微软雅黑"/>
              </a:rPr>
              <a:t>客户端的安装包，配置好软件仓库后即可一键安 装：</a:t>
            </a:r>
            <a:endParaRPr sz="950">
              <a:latin typeface="微软雅黑"/>
              <a:cs typeface="微软雅黑"/>
            </a:endParaRPr>
          </a:p>
          <a:p>
            <a:pPr>
              <a:lnSpc>
                <a:spcPct val="100000"/>
              </a:lnSpc>
              <a:spcBef>
                <a:spcPts val="50"/>
              </a:spcBef>
            </a:pPr>
            <a:endParaRPr sz="900">
              <a:latin typeface="微软雅黑"/>
              <a:cs typeface="微软雅黑"/>
            </a:endParaRPr>
          </a:p>
          <a:p>
            <a:pPr marL="136525" marR="338455">
              <a:lnSpc>
                <a:spcPct val="132400"/>
              </a:lnSpc>
              <a:tabLst>
                <a:tab pos="5035550"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dnf</a:t>
            </a:r>
            <a:r>
              <a:rPr sz="850" spc="30" dirty="0">
                <a:solidFill>
                  <a:srgbClr val="333333"/>
                </a:solidFill>
                <a:latin typeface="Lucida Console"/>
                <a:cs typeface="Lucida Console"/>
              </a:rPr>
              <a:t> install</a:t>
            </a:r>
            <a:r>
              <a:rPr sz="850" spc="25" dirty="0">
                <a:solidFill>
                  <a:srgbClr val="333333"/>
                </a:solidFill>
                <a:latin typeface="Lucida Console"/>
                <a:cs typeface="Lucida Console"/>
              </a:rPr>
              <a:t> </a:t>
            </a:r>
            <a:r>
              <a:rPr sz="850" spc="20" dirty="0">
                <a:solidFill>
                  <a:srgbClr val="333333"/>
                </a:solidFill>
                <a:latin typeface="Lucida Console"/>
                <a:cs typeface="Lucida Console"/>
              </a:rPr>
              <a:t>-y</a:t>
            </a:r>
            <a:r>
              <a:rPr sz="850" spc="30" dirty="0">
                <a:solidFill>
                  <a:srgbClr val="333333"/>
                </a:solidFill>
                <a:latin typeface="Lucida Console"/>
                <a:cs typeface="Lucida Console"/>
              </a:rPr>
              <a:t> thunderbirdUpdating Subscription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repositories.Unable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0" dirty="0">
                <a:solidFill>
                  <a:srgbClr val="333333"/>
                </a:solidFill>
                <a:latin typeface="Lucida Console"/>
                <a:cs typeface="Lucida Console"/>
              </a:rPr>
              <a:t> consumer identityThis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registered</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0" dirty="0">
                <a:solidFill>
                  <a:srgbClr val="333333"/>
                </a:solidFill>
                <a:latin typeface="Lucida Console"/>
                <a:cs typeface="Lucida Console"/>
              </a:rPr>
              <a:t> </a:t>
            </a:r>
            <a:r>
              <a:rPr sz="850" spc="25" dirty="0">
                <a:solidFill>
                  <a:srgbClr val="333333"/>
                </a:solidFill>
                <a:latin typeface="Lucida Console"/>
                <a:cs typeface="Lucida Console"/>
              </a:rPr>
              <a:t>Hat </a:t>
            </a:r>
            <a:r>
              <a:rPr sz="850" spc="30" dirty="0">
                <a:solidFill>
                  <a:srgbClr val="333333"/>
                </a:solidFill>
                <a:latin typeface="Lucida Console"/>
                <a:cs typeface="Lucida Console"/>
              </a:rPr>
              <a:t>Subscription 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 use</a:t>
            </a:r>
            <a:r>
              <a:rPr sz="850" spc="30" dirty="0">
                <a:solidFill>
                  <a:srgbClr val="333333"/>
                </a:solidFill>
                <a:latin typeface="Lucida Console"/>
                <a:cs typeface="Lucida Console"/>
              </a:rPr>
              <a:t> subscription-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a:t>
            </a:r>
            <a:r>
              <a:rPr sz="850" spc="15" dirty="0">
                <a:solidFill>
                  <a:srgbClr val="333333"/>
                </a:solidFill>
                <a:latin typeface="Lucida Console"/>
                <a:cs typeface="Lucida Console"/>
              </a:rPr>
              <a:t>r</a:t>
            </a:r>
            <a:r>
              <a:rPr sz="850" spc="30" dirty="0">
                <a:solidFill>
                  <a:srgbClr val="333333"/>
                </a:solidFill>
                <a:latin typeface="Lucida Console"/>
                <a:cs typeface="Lucida Console"/>
              </a:rPr>
              <a:t> t</a:t>
            </a:r>
            <a:r>
              <a:rPr sz="850" spc="15" dirty="0">
                <a:solidFill>
                  <a:srgbClr val="333333"/>
                </a:solidFill>
                <a:latin typeface="Lucida Console"/>
                <a:cs typeface="Lucida Console"/>
              </a:rPr>
              <a:t>o</a:t>
            </a:r>
            <a:r>
              <a:rPr sz="850" spc="30" dirty="0">
                <a:solidFill>
                  <a:srgbClr val="333333"/>
                </a:solidFill>
                <a:latin typeface="Lucida Console"/>
                <a:cs typeface="Lucida Console"/>
              </a:rPr>
              <a:t> register.AppStrea</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3.</a:t>
            </a:r>
            <a:r>
              <a:rPr sz="850" spc="15" dirty="0">
                <a:solidFill>
                  <a:srgbClr val="333333"/>
                </a:solidFill>
                <a:latin typeface="Lucida Console"/>
                <a:cs typeface="Lucida Console"/>
              </a:rPr>
              <a:t>1</a:t>
            </a:r>
            <a:endParaRPr sz="850">
              <a:latin typeface="Lucida Console"/>
              <a:cs typeface="Lucida Console"/>
            </a:endParaRPr>
          </a:p>
          <a:p>
            <a:pPr marL="136525">
              <a:lnSpc>
                <a:spcPct val="100000"/>
              </a:lnSpc>
              <a:spcBef>
                <a:spcPts val="330"/>
              </a:spcBef>
              <a:tabLst>
                <a:tab pos="1368425" algn="l"/>
                <a:tab pos="1984375" algn="l"/>
              </a:tabLst>
            </a:pPr>
            <a:r>
              <a:rPr sz="850" spc="25" dirty="0">
                <a:solidFill>
                  <a:srgbClr val="333333"/>
                </a:solidFill>
                <a:latin typeface="Lucida Console"/>
                <a:cs typeface="Lucida Console"/>
              </a:rPr>
              <a:t>MB/s</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3.2</a:t>
            </a:r>
            <a:r>
              <a:rPr sz="850" spc="40" dirty="0">
                <a:solidFill>
                  <a:srgbClr val="333333"/>
                </a:solidFill>
                <a:latin typeface="Lucida Console"/>
                <a:cs typeface="Lucida Console"/>
              </a:rPr>
              <a:t> </a:t>
            </a:r>
            <a:r>
              <a:rPr sz="850" spc="20" dirty="0">
                <a:solidFill>
                  <a:srgbClr val="333333"/>
                </a:solidFill>
                <a:latin typeface="Lucida Console"/>
                <a:cs typeface="Lucida Console"/>
              </a:rPr>
              <a:t>kB	</a:t>
            </a:r>
            <a:r>
              <a:rPr sz="850" spc="25" dirty="0">
                <a:solidFill>
                  <a:srgbClr val="333333"/>
                </a:solidFill>
                <a:latin typeface="Lucida Console"/>
                <a:cs typeface="Lucida Console"/>
              </a:rPr>
              <a:t>00:00	BaseOS</a:t>
            </a:r>
            <a:endParaRPr sz="850">
              <a:latin typeface="Lucida Console"/>
              <a:cs typeface="Lucida Console"/>
            </a:endParaRPr>
          </a:p>
          <a:p>
            <a:pPr marL="136525" marR="43180">
              <a:lnSpc>
                <a:spcPct val="132400"/>
              </a:lnSpc>
              <a:tabLst>
                <a:tab pos="1643380" algn="l"/>
                <a:tab pos="2259330" algn="l"/>
              </a:tabLst>
            </a:pPr>
            <a:r>
              <a:rPr sz="850" spc="25" dirty="0">
                <a:solidFill>
                  <a:srgbClr val="333333"/>
                </a:solidFill>
                <a:latin typeface="Lucida Console"/>
                <a:cs typeface="Lucida Console"/>
              </a:rPr>
              <a:t>2.1</a:t>
            </a:r>
            <a:r>
              <a:rPr sz="850" spc="35" dirty="0">
                <a:solidFill>
                  <a:srgbClr val="333333"/>
                </a:solidFill>
                <a:latin typeface="Lucida Console"/>
                <a:cs typeface="Lucida Console"/>
              </a:rPr>
              <a:t> </a:t>
            </a:r>
            <a:r>
              <a:rPr sz="850" spc="25" dirty="0">
                <a:solidFill>
                  <a:srgbClr val="333333"/>
                </a:solidFill>
                <a:latin typeface="Lucida Console"/>
                <a:cs typeface="Lucida Console"/>
              </a:rPr>
              <a:t>MB/s</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2.7</a:t>
            </a:r>
            <a:r>
              <a:rPr sz="850" spc="40" dirty="0">
                <a:solidFill>
                  <a:srgbClr val="333333"/>
                </a:solidFill>
                <a:latin typeface="Lucida Console"/>
                <a:cs typeface="Lucida Console"/>
              </a:rPr>
              <a:t> </a:t>
            </a:r>
            <a:r>
              <a:rPr sz="850" spc="20" dirty="0">
                <a:solidFill>
                  <a:srgbClr val="333333"/>
                </a:solidFill>
                <a:latin typeface="Lucida Console"/>
                <a:cs typeface="Lucida Console"/>
              </a:rPr>
              <a:t>kB	</a:t>
            </a:r>
            <a:r>
              <a:rPr sz="850" spc="25" dirty="0">
                <a:solidFill>
                  <a:srgbClr val="333333"/>
                </a:solidFill>
                <a:latin typeface="Lucida Console"/>
                <a:cs typeface="Lucida Console"/>
              </a:rPr>
              <a:t>00:00	</a:t>
            </a:r>
            <a:r>
              <a:rPr sz="850" spc="30" dirty="0">
                <a:solidFill>
                  <a:srgbClr val="333333"/>
                </a:solidFill>
                <a:latin typeface="Lucida Console"/>
                <a:cs typeface="Lucida Console"/>
              </a:rPr>
              <a:t>Dependencies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a:p>
            <a:pPr marL="136525" marR="1485900">
              <a:lnSpc>
                <a:spcPct val="132400"/>
              </a:lnSpc>
              <a:tabLst>
                <a:tab pos="2604135" algn="l"/>
                <a:tab pos="3621404" algn="l"/>
              </a:tabLst>
            </a:pPr>
            <a:r>
              <a:rPr sz="850" spc="30" dirty="0">
                <a:solidFill>
                  <a:srgbClr val="333333"/>
                </a:solidFill>
                <a:latin typeface="Lucida Console"/>
                <a:cs typeface="Lucida Console"/>
              </a:rPr>
              <a:t>==============</a:t>
            </a:r>
            <a:r>
              <a:rPr sz="850" spc="15" dirty="0">
                <a:solidFill>
                  <a:srgbClr val="333333"/>
                </a:solidFill>
                <a:latin typeface="Lucida Console"/>
                <a:cs typeface="Lucida Console"/>
              </a:rPr>
              <a:t>=</a:t>
            </a:r>
            <a:r>
              <a:rPr sz="850" spc="30" dirty="0">
                <a:solidFill>
                  <a:srgbClr val="333333"/>
                </a:solidFill>
                <a:latin typeface="Lucida Console"/>
                <a:cs typeface="Lucida Console"/>
              </a:rPr>
              <a:t> 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  </a:t>
            </a:r>
            <a:r>
              <a:rPr sz="850" spc="30" dirty="0">
                <a:solidFill>
                  <a:srgbClr val="333333"/>
                </a:solidFill>
                <a:latin typeface="Lucida Console"/>
                <a:cs typeface="Lucida Console"/>
              </a:rPr>
              <a:t>Repository</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Size==========================================================================</a:t>
            </a:r>
            <a:endParaRPr sz="850">
              <a:latin typeface="Lucida Console"/>
              <a:cs typeface="Lucida Console"/>
            </a:endParaRPr>
          </a:p>
          <a:p>
            <a:pPr marL="136525" marR="43180">
              <a:lnSpc>
                <a:spcPct val="132400"/>
              </a:lnSpc>
              <a:tabLst>
                <a:tab pos="1433195" algn="l"/>
                <a:tab pos="3029585" algn="l"/>
                <a:tab pos="4051300" algn="l"/>
              </a:tabLst>
            </a:pPr>
            <a:r>
              <a:rPr sz="850" spc="30" dirty="0">
                <a:solidFill>
                  <a:srgbClr val="333333"/>
                </a:solidFill>
                <a:latin typeface="Lucida Console"/>
                <a:cs typeface="Lucida Console"/>
              </a:rPr>
              <a:t>==========Installing:</a:t>
            </a:r>
            <a:r>
              <a:rPr sz="850" spc="50" dirty="0">
                <a:solidFill>
                  <a:srgbClr val="333333"/>
                </a:solidFill>
                <a:latin typeface="Lucida Console"/>
                <a:cs typeface="Lucida Console"/>
              </a:rPr>
              <a:t> </a:t>
            </a:r>
            <a:r>
              <a:rPr sz="850" spc="30" dirty="0">
                <a:solidFill>
                  <a:srgbClr val="333333"/>
                </a:solidFill>
                <a:latin typeface="Lucida Console"/>
                <a:cs typeface="Lucida Console"/>
              </a:rPr>
              <a:t>thunderbird	</a:t>
            </a:r>
            <a:r>
              <a:rPr sz="850" spc="25" dirty="0">
                <a:solidFill>
                  <a:srgbClr val="333333"/>
                </a:solidFill>
                <a:latin typeface="Lucida Console"/>
                <a:cs typeface="Lucida Console"/>
              </a:rPr>
              <a:t>x86_64	</a:t>
            </a:r>
            <a:r>
              <a:rPr sz="850" spc="30" dirty="0">
                <a:solidFill>
                  <a:srgbClr val="333333"/>
                </a:solidFill>
                <a:latin typeface="Lucida Console"/>
                <a:cs typeface="Lucida Console"/>
              </a:rPr>
              <a:t>60.5.0-1.el8 </a:t>
            </a:r>
            <a:r>
              <a:rPr sz="850" spc="35" dirty="0">
                <a:solidFill>
                  <a:srgbClr val="333333"/>
                </a:solidFill>
                <a:latin typeface="Lucida Console"/>
                <a:cs typeface="Lucida Console"/>
              </a:rPr>
              <a:t> </a:t>
            </a:r>
            <a:r>
              <a:rPr sz="850" spc="30" dirty="0">
                <a:solidFill>
                  <a:srgbClr val="333333"/>
                </a:solidFill>
                <a:latin typeface="Lucida Console"/>
                <a:cs typeface="Lucida Console"/>
              </a:rPr>
              <a:t>AppStream	</a:t>
            </a:r>
            <a:r>
              <a:rPr sz="850" spc="20" dirty="0">
                <a:solidFill>
                  <a:srgbClr val="333333"/>
                </a:solidFill>
                <a:latin typeface="Lucida Console"/>
                <a:cs typeface="Lucida Console"/>
              </a:rPr>
              <a:t>79</a:t>
            </a:r>
            <a:r>
              <a:rPr sz="850" spc="25" dirty="0">
                <a:solidFill>
                  <a:srgbClr val="333333"/>
                </a:solidFill>
                <a:latin typeface="Lucida Console"/>
                <a:cs typeface="Lucida Console"/>
              </a:rPr>
              <a:t> </a:t>
            </a:r>
            <a:r>
              <a:rPr sz="850" spc="30" dirty="0">
                <a:solidFill>
                  <a:srgbClr val="333333"/>
                </a:solidFill>
                <a:latin typeface="Lucida Console"/>
                <a:cs typeface="Lucida Console"/>
              </a:rPr>
              <a:t>MTransaction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marL="136525" marR="876300" indent="-635">
              <a:lnSpc>
                <a:spcPct val="132400"/>
              </a:lnSpc>
              <a:tabLst>
                <a:tab pos="1658620"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1</a:t>
            </a:r>
            <a:r>
              <a:rPr sz="850" spc="-5" dirty="0">
                <a:solidFill>
                  <a:srgbClr val="333333"/>
                </a:solidFill>
                <a:latin typeface="Lucida Console"/>
                <a:cs typeface="Lucida Console"/>
              </a:rPr>
              <a:t> </a:t>
            </a:r>
            <a:r>
              <a:rPr sz="850" spc="30" dirty="0">
                <a:solidFill>
                  <a:srgbClr val="333333"/>
                </a:solidFill>
                <a:latin typeface="Lucida Console"/>
                <a:cs typeface="Lucida Console"/>
              </a:rPr>
              <a:t>Package………………</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………………Installed: </a:t>
            </a:r>
            <a:r>
              <a:rPr sz="850" spc="-495" dirty="0">
                <a:solidFill>
                  <a:srgbClr val="333333"/>
                </a:solidFill>
                <a:latin typeface="Lucida Console"/>
                <a:cs typeface="Lucida Console"/>
              </a:rPr>
              <a:t> </a:t>
            </a:r>
            <a:r>
              <a:rPr sz="850" spc="30" dirty="0">
                <a:solidFill>
                  <a:srgbClr val="333333"/>
                </a:solidFill>
                <a:latin typeface="Lucida Console"/>
                <a:cs typeface="Lucida Console"/>
              </a:rPr>
              <a:t>thunderbird-60.5.0-1.el8.x86_64</a:t>
            </a:r>
            <a:endParaRPr sz="850">
              <a:latin typeface="Lucida Console"/>
              <a:cs typeface="Lucida Console"/>
            </a:endParaRPr>
          </a:p>
          <a:p>
            <a:pPr marL="270510">
              <a:lnSpc>
                <a:spcPct val="100000"/>
              </a:lnSpc>
              <a:spcBef>
                <a:spcPts val="33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对于这款图形化的客户端程序，我们有两种打开方式。其一是通过在终端中输入</a:t>
            </a:r>
            <a:r>
              <a:rPr sz="950" b="1" spc="25" dirty="0">
                <a:solidFill>
                  <a:srgbClr val="333333"/>
                </a:solidFill>
                <a:latin typeface="Trebuchet MS"/>
                <a:cs typeface="Trebuchet MS"/>
              </a:rPr>
              <a:t>“thunderbird”</a:t>
            </a:r>
            <a:r>
              <a:rPr sz="950" b="1" spc="20" dirty="0">
                <a:solidFill>
                  <a:srgbClr val="333333"/>
                </a:solidFill>
                <a:latin typeface="微软雅黑"/>
                <a:cs typeface="微软雅黑"/>
              </a:rPr>
              <a:t>命令后 </a:t>
            </a:r>
            <a:r>
              <a:rPr sz="950" b="1" spc="25" dirty="0">
                <a:solidFill>
                  <a:srgbClr val="333333"/>
                </a:solidFill>
                <a:latin typeface="微软雅黑"/>
                <a:cs typeface="微软雅黑"/>
              </a:rPr>
              <a:t>回车，或是通过在左上角的</a:t>
            </a:r>
            <a:r>
              <a:rPr sz="950" b="1" spc="35" dirty="0">
                <a:solidFill>
                  <a:srgbClr val="333333"/>
                </a:solidFill>
                <a:latin typeface="Trebuchet MS"/>
                <a:cs typeface="Trebuchet MS"/>
              </a:rPr>
              <a:t>Activities</a:t>
            </a:r>
            <a:r>
              <a:rPr sz="950" b="1" spc="25" dirty="0">
                <a:solidFill>
                  <a:srgbClr val="333333"/>
                </a:solidFill>
                <a:latin typeface="微软雅黑"/>
                <a:cs typeface="微软雅黑"/>
              </a:rPr>
              <a:t>程序菜单中点击客户端图标的方式，如图</a:t>
            </a:r>
            <a:r>
              <a:rPr sz="950" b="1" spc="-10" dirty="0">
                <a:solidFill>
                  <a:srgbClr val="333333"/>
                </a:solidFill>
                <a:latin typeface="Trebuchet MS"/>
                <a:cs typeface="Trebuchet MS"/>
              </a:rPr>
              <a:t>15-16</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2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thunderbird</a:t>
            </a:r>
            <a:endParaRPr sz="850">
              <a:latin typeface="Lucida Console"/>
              <a:cs typeface="Lucida Console"/>
            </a:endParaRPr>
          </a:p>
        </p:txBody>
      </p:sp>
      <p:sp>
        <p:nvSpPr>
          <p:cNvPr id="14" name="object 14"/>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260</a:t>
            </a:fld>
            <a:endParaRPr sz="800">
              <a:latin typeface="小哥哥网恋吗"/>
              <a:cs typeface="小哥哥网恋吗"/>
            </a:endParaRPr>
          </a:p>
        </p:txBody>
      </p:sp>
      <p:sp>
        <p:nvSpPr>
          <p:cNvPr id="13" name="object 1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3"/>
              </a:rPr>
              <a:t>5/20</a:t>
            </a:r>
            <a:endParaRPr sz="800">
              <a:latin typeface="小哥哥网恋吗"/>
              <a:cs typeface="小哥哥网恋吗"/>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3392413"/>
          </a:xfrm>
          <a:prstGeom prst="rect">
            <a:avLst/>
          </a:prstGeom>
        </p:spPr>
      </p:pic>
      <p:sp>
        <p:nvSpPr>
          <p:cNvPr id="3" name="object 3"/>
          <p:cNvSpPr txBox="1"/>
          <p:nvPr/>
        </p:nvSpPr>
        <p:spPr>
          <a:xfrm>
            <a:off x="946424" y="3767121"/>
            <a:ext cx="5600065" cy="841375"/>
          </a:xfrm>
          <a:prstGeom prst="rect">
            <a:avLst/>
          </a:prstGeom>
        </p:spPr>
        <p:txBody>
          <a:bodyPr vert="horz" wrap="square" lIns="0" tIns="15875" rIns="0" bIns="0" rtlCol="0">
            <a:spAutoFit/>
          </a:bodyPr>
          <a:lstStyle/>
          <a:p>
            <a:pPr marL="12700" algn="just">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15-16</a:t>
            </a:r>
            <a:r>
              <a:rPr sz="950" b="1" spc="-35" dirty="0">
                <a:solidFill>
                  <a:srgbClr val="333333"/>
                </a:solidFill>
                <a:latin typeface="Trebuchet MS"/>
                <a:cs typeface="Trebuchet MS"/>
              </a:rPr>
              <a:t> </a:t>
            </a:r>
            <a:r>
              <a:rPr sz="950" b="1" spc="25" dirty="0">
                <a:solidFill>
                  <a:srgbClr val="333333"/>
                </a:solidFill>
                <a:latin typeface="微软雅黑"/>
                <a:cs typeface="微软雅黑"/>
              </a:rPr>
              <a:t>在程序菜单中点击邮件客户端图标</a:t>
            </a:r>
            <a:endParaRPr sz="950">
              <a:latin typeface="微软雅黑"/>
              <a:cs typeface="微软雅黑"/>
            </a:endParaRPr>
          </a:p>
          <a:p>
            <a:pPr marL="12700" marR="5080" algn="just">
              <a:lnSpc>
                <a:spcPct val="131600"/>
              </a:lnSpc>
              <a:spcBef>
                <a:spcPts val="750"/>
              </a:spcBef>
            </a:pPr>
            <a:r>
              <a:rPr sz="950" b="1" spc="25" dirty="0">
                <a:solidFill>
                  <a:srgbClr val="333333"/>
                </a:solidFill>
                <a:latin typeface="微软雅黑"/>
                <a:cs typeface="微软雅黑"/>
              </a:rPr>
              <a:t>初次进入到客户端界面时</a:t>
            </a:r>
            <a:r>
              <a:rPr sz="950" b="1" spc="45" dirty="0">
                <a:solidFill>
                  <a:srgbClr val="333333"/>
                </a:solidFill>
                <a:latin typeface="微软雅黑"/>
                <a:cs typeface="微软雅黑"/>
              </a:rPr>
              <a:t>，</a:t>
            </a:r>
            <a:r>
              <a:rPr sz="950" b="1" spc="45" dirty="0">
                <a:solidFill>
                  <a:srgbClr val="333333"/>
                </a:solidFill>
                <a:latin typeface="Trebuchet MS"/>
                <a:cs typeface="Trebuchet MS"/>
              </a:rPr>
              <a:t>Thunderbird</a:t>
            </a:r>
            <a:r>
              <a:rPr sz="950" b="1" spc="25" dirty="0">
                <a:solidFill>
                  <a:srgbClr val="333333"/>
                </a:solidFill>
                <a:latin typeface="微软雅黑"/>
                <a:cs typeface="微软雅黑"/>
              </a:rPr>
              <a:t>会要求用户填写邮件账户的名称、地址和密码，如图</a:t>
            </a:r>
            <a:r>
              <a:rPr sz="950" b="1" spc="-10" dirty="0">
                <a:solidFill>
                  <a:srgbClr val="333333"/>
                </a:solidFill>
                <a:latin typeface="Trebuchet MS"/>
                <a:cs typeface="Trebuchet MS"/>
              </a:rPr>
              <a:t>15-17</a:t>
            </a:r>
            <a:r>
              <a:rPr sz="950" b="1" spc="25" dirty="0">
                <a:solidFill>
                  <a:srgbClr val="333333"/>
                </a:solidFill>
                <a:latin typeface="微软雅黑"/>
                <a:cs typeface="微软雅黑"/>
              </a:rPr>
              <a:t>所 示。账号不一定要与系统中的相同，可以理解成是邮件发送人的昵称，密码则是系统中的密码，然后点 击</a:t>
            </a:r>
            <a:r>
              <a:rPr sz="950" b="1" spc="15" dirty="0">
                <a:solidFill>
                  <a:srgbClr val="333333"/>
                </a:solidFill>
                <a:latin typeface="Trebuchet MS"/>
                <a:cs typeface="Trebuchet MS"/>
              </a:rPr>
              <a:t>“Continue”</a:t>
            </a:r>
            <a:r>
              <a:rPr sz="950" b="1" spc="25" dirty="0">
                <a:solidFill>
                  <a:srgbClr val="333333"/>
                </a:solidFill>
                <a:latin typeface="微软雅黑"/>
                <a:cs typeface="微软雅黑"/>
              </a:rPr>
              <a:t>继续按钮。</a:t>
            </a:r>
            <a:endParaRPr sz="950">
              <a:latin typeface="微软雅黑"/>
              <a:cs typeface="微软雅黑"/>
            </a:endParaRPr>
          </a:p>
        </p:txBody>
      </p:sp>
      <p:pic>
        <p:nvPicPr>
          <p:cNvPr id="4" name="object 4"/>
          <p:cNvPicPr/>
          <p:nvPr/>
        </p:nvPicPr>
        <p:blipFill>
          <a:blip r:embed="rId3" cstate="print"/>
          <a:stretch>
            <a:fillRect/>
          </a:stretch>
        </p:blipFill>
        <p:spPr>
          <a:xfrm>
            <a:off x="959124" y="4713732"/>
            <a:ext cx="5650951" cy="4088124"/>
          </a:xfrm>
          <a:prstGeom prst="rect">
            <a:avLst/>
          </a:prstGeom>
        </p:spPr>
      </p:pic>
      <p:sp>
        <p:nvSpPr>
          <p:cNvPr id="5" name="object 5"/>
          <p:cNvSpPr txBox="1"/>
          <p:nvPr/>
        </p:nvSpPr>
        <p:spPr>
          <a:xfrm>
            <a:off x="946424" y="8903483"/>
            <a:ext cx="5051425" cy="4699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15-17</a:t>
            </a:r>
            <a:r>
              <a:rPr sz="950" b="1" spc="-35" dirty="0">
                <a:solidFill>
                  <a:srgbClr val="333333"/>
                </a:solidFill>
                <a:latin typeface="Trebuchet MS"/>
                <a:cs typeface="Trebuchet MS"/>
              </a:rPr>
              <a:t> </a:t>
            </a:r>
            <a:r>
              <a:rPr sz="950" b="1" spc="25" dirty="0">
                <a:solidFill>
                  <a:srgbClr val="333333"/>
                </a:solidFill>
                <a:latin typeface="微软雅黑"/>
                <a:cs typeface="微软雅黑"/>
              </a:rPr>
              <a:t>配置客户端的账号、地址和密码</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接下来点击</a:t>
            </a:r>
            <a:r>
              <a:rPr sz="950" b="1" spc="60" dirty="0">
                <a:solidFill>
                  <a:srgbClr val="333333"/>
                </a:solidFill>
                <a:latin typeface="Trebuchet MS"/>
                <a:cs typeface="Trebuchet MS"/>
              </a:rPr>
              <a:t>“Manual</a:t>
            </a:r>
            <a:r>
              <a:rPr sz="950" b="1" spc="-35" dirty="0">
                <a:solidFill>
                  <a:srgbClr val="333333"/>
                </a:solidFill>
                <a:latin typeface="Trebuchet MS"/>
                <a:cs typeface="Trebuchet MS"/>
              </a:rPr>
              <a:t> </a:t>
            </a:r>
            <a:r>
              <a:rPr sz="950" b="1" spc="20" dirty="0">
                <a:solidFill>
                  <a:srgbClr val="333333"/>
                </a:solidFill>
                <a:latin typeface="Trebuchet MS"/>
                <a:cs typeface="Trebuchet MS"/>
              </a:rPr>
              <a:t>config”</a:t>
            </a:r>
            <a:r>
              <a:rPr sz="950" b="1" spc="25" dirty="0">
                <a:solidFill>
                  <a:srgbClr val="333333"/>
                </a:solidFill>
                <a:latin typeface="微软雅黑"/>
                <a:cs typeface="微软雅黑"/>
              </a:rPr>
              <a:t>手动配置按钮，如图</a:t>
            </a:r>
            <a:r>
              <a:rPr sz="950" b="1" spc="-10" dirty="0">
                <a:solidFill>
                  <a:srgbClr val="333333"/>
                </a:solidFill>
                <a:latin typeface="Trebuchet MS"/>
                <a:cs typeface="Trebuchet MS"/>
              </a:rPr>
              <a:t>15-18</a:t>
            </a:r>
            <a:r>
              <a:rPr sz="950" b="1" spc="25" dirty="0">
                <a:solidFill>
                  <a:srgbClr val="333333"/>
                </a:solidFill>
                <a:latin typeface="微软雅黑"/>
                <a:cs typeface="微软雅黑"/>
              </a:rPr>
              <a:t>所示，对连接信息进行进一步配置。</a:t>
            </a:r>
            <a:endParaRPr sz="950">
              <a:latin typeface="微软雅黑"/>
              <a:cs typeface="微软雅黑"/>
            </a:endParaRPr>
          </a:p>
        </p:txBody>
      </p:sp>
      <p:sp>
        <p:nvSpPr>
          <p:cNvPr id="7" name="object 7"/>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261</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241185" cy="4145238"/>
          </a:xfrm>
          <a:prstGeom prst="rect">
            <a:avLst/>
          </a:prstGeom>
        </p:spPr>
      </p:pic>
      <p:sp>
        <p:nvSpPr>
          <p:cNvPr id="3" name="object 3"/>
          <p:cNvSpPr txBox="1"/>
          <p:nvPr/>
        </p:nvSpPr>
        <p:spPr>
          <a:xfrm>
            <a:off x="946424" y="4615300"/>
            <a:ext cx="5220970" cy="6604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15-18</a:t>
            </a:r>
            <a:r>
              <a:rPr sz="950" b="1" spc="-35" dirty="0">
                <a:solidFill>
                  <a:srgbClr val="333333"/>
                </a:solidFill>
                <a:latin typeface="Trebuchet MS"/>
                <a:cs typeface="Trebuchet MS"/>
              </a:rPr>
              <a:t> </a:t>
            </a:r>
            <a:r>
              <a:rPr sz="950" b="1" spc="25" dirty="0">
                <a:solidFill>
                  <a:srgbClr val="333333"/>
                </a:solidFill>
                <a:latin typeface="微软雅黑"/>
                <a:cs typeface="微软雅黑"/>
              </a:rPr>
              <a:t>进入到手动配置模式</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由于当前没有做</a:t>
            </a:r>
            <a:r>
              <a:rPr sz="950" b="1" spc="40" dirty="0">
                <a:solidFill>
                  <a:srgbClr val="333333"/>
                </a:solidFill>
                <a:latin typeface="Trebuchet MS"/>
                <a:cs typeface="Trebuchet MS"/>
              </a:rPr>
              <a:t>SSL</a:t>
            </a:r>
            <a:r>
              <a:rPr sz="950" b="1" spc="25" dirty="0">
                <a:solidFill>
                  <a:srgbClr val="333333"/>
                </a:solidFill>
                <a:latin typeface="微软雅黑"/>
                <a:cs typeface="微软雅黑"/>
              </a:rPr>
              <a:t>邮局加密，因此在如图</a:t>
            </a:r>
            <a:r>
              <a:rPr sz="950" b="1" spc="-10" dirty="0">
                <a:solidFill>
                  <a:srgbClr val="333333"/>
                </a:solidFill>
                <a:latin typeface="Trebuchet MS"/>
                <a:cs typeface="Trebuchet MS"/>
              </a:rPr>
              <a:t>15-19</a:t>
            </a:r>
            <a:r>
              <a:rPr sz="950" b="1" spc="25" dirty="0">
                <a:solidFill>
                  <a:srgbClr val="333333"/>
                </a:solidFill>
                <a:latin typeface="微软雅黑"/>
                <a:cs typeface="微软雅黑"/>
              </a:rPr>
              <a:t>所示的手动配置模式中，需要将</a:t>
            </a:r>
            <a:r>
              <a:rPr sz="950" b="1" spc="40" dirty="0">
                <a:solidFill>
                  <a:srgbClr val="333333"/>
                </a:solidFill>
                <a:latin typeface="Trebuchet MS"/>
                <a:cs typeface="Trebuchet MS"/>
              </a:rPr>
              <a:t>SSL</a:t>
            </a:r>
            <a:r>
              <a:rPr sz="950" b="1" spc="25" dirty="0">
                <a:solidFill>
                  <a:srgbClr val="333333"/>
                </a:solidFill>
                <a:latin typeface="微软雅黑"/>
                <a:cs typeface="微软雅黑"/>
              </a:rPr>
              <a:t>选项更改为</a:t>
            </a:r>
            <a:endParaRPr sz="950">
              <a:latin typeface="微软雅黑"/>
              <a:cs typeface="微软雅黑"/>
            </a:endParaRPr>
          </a:p>
          <a:p>
            <a:pPr marL="12700">
              <a:lnSpc>
                <a:spcPct val="100000"/>
              </a:lnSpc>
              <a:spcBef>
                <a:spcPts val="360"/>
              </a:spcBef>
            </a:pPr>
            <a:r>
              <a:rPr sz="950" b="1" spc="15" dirty="0">
                <a:solidFill>
                  <a:srgbClr val="333333"/>
                </a:solidFill>
                <a:latin typeface="Trebuchet MS"/>
                <a:cs typeface="Trebuchet MS"/>
              </a:rPr>
              <a:t>“None”</a:t>
            </a:r>
            <a:r>
              <a:rPr sz="950" b="1" spc="15" dirty="0">
                <a:solidFill>
                  <a:srgbClr val="333333"/>
                </a:solidFill>
                <a:latin typeface="微软雅黑"/>
                <a:cs typeface="微软雅黑"/>
              </a:rPr>
              <a:t>，</a:t>
            </a:r>
            <a:r>
              <a:rPr sz="950" b="1" spc="25" dirty="0">
                <a:solidFill>
                  <a:srgbClr val="333333"/>
                </a:solidFill>
                <a:latin typeface="微软雅黑"/>
                <a:cs typeface="微软雅黑"/>
              </a:rPr>
              <a:t>并设置验证为</a:t>
            </a:r>
            <a:r>
              <a:rPr sz="950" b="1" spc="50" dirty="0">
                <a:solidFill>
                  <a:srgbClr val="333333"/>
                </a:solidFill>
                <a:latin typeface="Trebuchet MS"/>
                <a:cs typeface="Trebuchet MS"/>
              </a:rPr>
              <a:t>“Normal</a:t>
            </a:r>
            <a:r>
              <a:rPr sz="950" b="1" spc="-45" dirty="0">
                <a:solidFill>
                  <a:srgbClr val="333333"/>
                </a:solidFill>
                <a:latin typeface="Trebuchet MS"/>
                <a:cs typeface="Trebuchet MS"/>
              </a:rPr>
              <a:t> </a:t>
            </a:r>
            <a:r>
              <a:rPr sz="950" b="1" spc="45" dirty="0">
                <a:solidFill>
                  <a:srgbClr val="333333"/>
                </a:solidFill>
                <a:latin typeface="Trebuchet MS"/>
                <a:cs typeface="Trebuchet MS"/>
              </a:rPr>
              <a:t>password”</a:t>
            </a:r>
            <a:r>
              <a:rPr sz="950" b="1" spc="25" dirty="0">
                <a:solidFill>
                  <a:srgbClr val="333333"/>
                </a:solidFill>
                <a:latin typeface="微软雅黑"/>
                <a:cs typeface="微软雅黑"/>
              </a:rPr>
              <a:t>正常账号密码验证模式。</a:t>
            </a:r>
            <a:endParaRPr sz="950">
              <a:latin typeface="微软雅黑"/>
              <a:cs typeface="微软雅黑"/>
            </a:endParaRPr>
          </a:p>
        </p:txBody>
      </p:sp>
      <p:pic>
        <p:nvPicPr>
          <p:cNvPr id="4" name="object 4"/>
          <p:cNvPicPr/>
          <p:nvPr/>
        </p:nvPicPr>
        <p:blipFill>
          <a:blip r:embed="rId3" cstate="print"/>
          <a:stretch>
            <a:fillRect/>
          </a:stretch>
        </p:blipFill>
        <p:spPr>
          <a:xfrm>
            <a:off x="959124" y="5380863"/>
            <a:ext cx="5650951" cy="2773063"/>
          </a:xfrm>
          <a:prstGeom prst="rect">
            <a:avLst/>
          </a:prstGeom>
        </p:spPr>
      </p:pic>
      <p:sp>
        <p:nvSpPr>
          <p:cNvPr id="5" name="object 5"/>
          <p:cNvSpPr txBox="1"/>
          <p:nvPr/>
        </p:nvSpPr>
        <p:spPr>
          <a:xfrm>
            <a:off x="946424" y="8255541"/>
            <a:ext cx="5490845" cy="6508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15-19</a:t>
            </a:r>
            <a:r>
              <a:rPr sz="950" b="1" spc="-35" dirty="0">
                <a:solidFill>
                  <a:srgbClr val="333333"/>
                </a:solidFill>
                <a:latin typeface="Trebuchet MS"/>
                <a:cs typeface="Trebuchet MS"/>
              </a:rPr>
              <a:t> </a:t>
            </a:r>
            <a:r>
              <a:rPr sz="950" b="1" spc="25" dirty="0">
                <a:solidFill>
                  <a:srgbClr val="333333"/>
                </a:solidFill>
                <a:latin typeface="微软雅黑"/>
                <a:cs typeface="微软雅黑"/>
              </a:rPr>
              <a:t>手动配置连接信息</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出于对安全的考虑，如图</a:t>
            </a:r>
            <a:r>
              <a:rPr sz="950" b="1" spc="-10" dirty="0">
                <a:solidFill>
                  <a:srgbClr val="333333"/>
                </a:solidFill>
                <a:latin typeface="Trebuchet MS"/>
                <a:cs typeface="Trebuchet MS"/>
              </a:rPr>
              <a:t>15-20</a:t>
            </a:r>
            <a:r>
              <a:rPr sz="950" b="1" spc="25" dirty="0">
                <a:solidFill>
                  <a:srgbClr val="333333"/>
                </a:solidFill>
                <a:latin typeface="微软雅黑"/>
                <a:cs typeface="微软雅黑"/>
              </a:rPr>
              <a:t>所示，</a:t>
            </a:r>
            <a:r>
              <a:rPr sz="950" b="1" spc="45" dirty="0">
                <a:solidFill>
                  <a:srgbClr val="333333"/>
                </a:solidFill>
                <a:latin typeface="Trebuchet MS"/>
                <a:cs typeface="Trebuchet MS"/>
              </a:rPr>
              <a:t>Thunderbird</a:t>
            </a:r>
            <a:r>
              <a:rPr sz="950" b="1" spc="25" dirty="0">
                <a:solidFill>
                  <a:srgbClr val="333333"/>
                </a:solidFill>
                <a:latin typeface="微软雅黑"/>
                <a:cs typeface="微软雅黑"/>
              </a:rPr>
              <a:t>客户端会提示有警告信息，勾选中</a:t>
            </a:r>
            <a:r>
              <a:rPr sz="950" b="1" spc="40" dirty="0">
                <a:solidFill>
                  <a:srgbClr val="333333"/>
                </a:solidFill>
                <a:latin typeface="Trebuchet MS"/>
                <a:cs typeface="Trebuchet MS"/>
              </a:rPr>
              <a:t>“understand  </a:t>
            </a:r>
            <a:r>
              <a:rPr sz="950" b="1" spc="50" dirty="0">
                <a:solidFill>
                  <a:srgbClr val="333333"/>
                </a:solidFill>
                <a:latin typeface="Trebuchet MS"/>
                <a:cs typeface="Trebuchet MS"/>
              </a:rPr>
              <a:t>the</a:t>
            </a:r>
            <a:r>
              <a:rPr sz="950" b="1" spc="-40" dirty="0">
                <a:solidFill>
                  <a:srgbClr val="333333"/>
                </a:solidFill>
                <a:latin typeface="Trebuchet MS"/>
                <a:cs typeface="Trebuchet MS"/>
              </a:rPr>
              <a:t> </a:t>
            </a:r>
            <a:r>
              <a:rPr sz="950" b="1" spc="25" dirty="0">
                <a:solidFill>
                  <a:srgbClr val="333333"/>
                </a:solidFill>
                <a:latin typeface="Trebuchet MS"/>
                <a:cs typeface="Trebuchet MS"/>
              </a:rPr>
              <a:t>risks”</a:t>
            </a:r>
            <a:r>
              <a:rPr sz="950" b="1" spc="25" dirty="0">
                <a:solidFill>
                  <a:srgbClr val="333333"/>
                </a:solidFill>
                <a:latin typeface="微软雅黑"/>
                <a:cs typeface="微软雅黑"/>
              </a:rPr>
              <a:t>明白此风险选项，然后点击</a:t>
            </a:r>
            <a:r>
              <a:rPr sz="950" b="1" spc="5" dirty="0">
                <a:solidFill>
                  <a:srgbClr val="333333"/>
                </a:solidFill>
                <a:latin typeface="Trebuchet MS"/>
                <a:cs typeface="Trebuchet MS"/>
              </a:rPr>
              <a:t>“Done”</a:t>
            </a:r>
            <a:r>
              <a:rPr sz="950" b="1" spc="25" dirty="0">
                <a:solidFill>
                  <a:srgbClr val="333333"/>
                </a:solidFill>
                <a:latin typeface="微软雅黑"/>
                <a:cs typeface="微软雅黑"/>
              </a:rPr>
              <a:t>确认按钮即可。</a:t>
            </a:r>
            <a:endParaRPr sz="950">
              <a:latin typeface="微软雅黑"/>
              <a:cs typeface="微软雅黑"/>
            </a:endParaRPr>
          </a:p>
        </p:txBody>
      </p:sp>
      <p:sp>
        <p:nvSpPr>
          <p:cNvPr id="7" name="object 7"/>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262</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3678296"/>
          </a:xfrm>
          <a:prstGeom prst="rect">
            <a:avLst/>
          </a:prstGeom>
        </p:spPr>
      </p:pic>
      <p:sp>
        <p:nvSpPr>
          <p:cNvPr id="3" name="object 3"/>
          <p:cNvSpPr txBox="1"/>
          <p:nvPr/>
        </p:nvSpPr>
        <p:spPr>
          <a:xfrm>
            <a:off x="946424" y="4157763"/>
            <a:ext cx="3971925" cy="4603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15-20</a:t>
            </a:r>
            <a:r>
              <a:rPr sz="950" b="1" spc="-35" dirty="0">
                <a:solidFill>
                  <a:srgbClr val="333333"/>
                </a:solidFill>
                <a:latin typeface="Trebuchet MS"/>
                <a:cs typeface="Trebuchet MS"/>
              </a:rPr>
              <a:t> </a:t>
            </a:r>
            <a:r>
              <a:rPr sz="950" b="1" spc="25" dirty="0">
                <a:solidFill>
                  <a:srgbClr val="333333"/>
                </a:solidFill>
                <a:latin typeface="微软雅黑"/>
                <a:cs typeface="微软雅黑"/>
              </a:rPr>
              <a:t>安全警告信息</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接下来便顺利来到了</a:t>
            </a:r>
            <a:r>
              <a:rPr sz="950" b="1" spc="45" dirty="0">
                <a:solidFill>
                  <a:srgbClr val="333333"/>
                </a:solidFill>
                <a:latin typeface="Trebuchet MS"/>
                <a:cs typeface="Trebuchet MS"/>
              </a:rPr>
              <a:t>Thunderbird</a:t>
            </a:r>
            <a:r>
              <a:rPr sz="950" b="1" spc="25" dirty="0">
                <a:solidFill>
                  <a:srgbClr val="333333"/>
                </a:solidFill>
                <a:latin typeface="微软雅黑"/>
                <a:cs typeface="微软雅黑"/>
              </a:rPr>
              <a:t>客户端的使用界面，如图</a:t>
            </a:r>
            <a:r>
              <a:rPr sz="950" b="1" spc="-10" dirty="0">
                <a:solidFill>
                  <a:srgbClr val="333333"/>
                </a:solidFill>
                <a:latin typeface="Trebuchet MS"/>
                <a:cs typeface="Trebuchet MS"/>
              </a:rPr>
              <a:t>15-21</a:t>
            </a:r>
            <a:r>
              <a:rPr sz="950" b="1" spc="25" dirty="0">
                <a:solidFill>
                  <a:srgbClr val="333333"/>
                </a:solidFill>
                <a:latin typeface="微软雅黑"/>
                <a:cs typeface="微软雅黑"/>
              </a:rPr>
              <a:t>所示。</a:t>
            </a:r>
            <a:endParaRPr sz="950">
              <a:latin typeface="微软雅黑"/>
              <a:cs typeface="微软雅黑"/>
            </a:endParaRPr>
          </a:p>
        </p:txBody>
      </p:sp>
      <p:pic>
        <p:nvPicPr>
          <p:cNvPr id="4" name="object 4"/>
          <p:cNvPicPr/>
          <p:nvPr/>
        </p:nvPicPr>
        <p:blipFill>
          <a:blip r:embed="rId3" cstate="print"/>
          <a:stretch>
            <a:fillRect/>
          </a:stretch>
        </p:blipFill>
        <p:spPr>
          <a:xfrm>
            <a:off x="959124" y="4723066"/>
            <a:ext cx="5650951" cy="4088124"/>
          </a:xfrm>
          <a:prstGeom prst="rect">
            <a:avLst/>
          </a:prstGeom>
        </p:spPr>
      </p:pic>
      <p:sp>
        <p:nvSpPr>
          <p:cNvPr id="5" name="object 5"/>
          <p:cNvSpPr txBox="1"/>
          <p:nvPr/>
        </p:nvSpPr>
        <p:spPr>
          <a:xfrm>
            <a:off x="946424" y="8912948"/>
            <a:ext cx="5476240" cy="94615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15-21</a:t>
            </a:r>
            <a:r>
              <a:rPr sz="950" b="1" spc="-55" dirty="0">
                <a:solidFill>
                  <a:srgbClr val="333333"/>
                </a:solidFill>
                <a:latin typeface="Trebuchet MS"/>
                <a:cs typeface="Trebuchet MS"/>
              </a:rPr>
              <a:t> </a:t>
            </a:r>
            <a:r>
              <a:rPr sz="950" b="1" spc="45" dirty="0">
                <a:solidFill>
                  <a:srgbClr val="333333"/>
                </a:solidFill>
                <a:latin typeface="Trebuchet MS"/>
                <a:cs typeface="Trebuchet MS"/>
              </a:rPr>
              <a:t>Thunderbird</a:t>
            </a:r>
            <a:r>
              <a:rPr sz="950" b="1" spc="25" dirty="0">
                <a:solidFill>
                  <a:srgbClr val="333333"/>
                </a:solidFill>
                <a:latin typeface="微软雅黑"/>
                <a:cs typeface="微软雅黑"/>
              </a:rPr>
              <a:t>邮件客户端使用界面</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邮件客户端的使用方法与平时操作软件大致相同，读者可以安装后多操作、多探索，把办公环境放到</a:t>
            </a:r>
            <a:endParaRPr sz="950">
              <a:latin typeface="微软雅黑"/>
              <a:cs typeface="微软雅黑"/>
            </a:endParaRPr>
          </a:p>
          <a:p>
            <a:pPr marL="12700">
              <a:lnSpc>
                <a:spcPct val="100000"/>
              </a:lnSpc>
              <a:spcBef>
                <a:spcPts val="360"/>
              </a:spcBef>
            </a:pP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系统上是完全可行的。</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p:txBody>
      </p:sp>
      <p:sp>
        <p:nvSpPr>
          <p:cNvPr id="7" name="object 7"/>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263</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68202"/>
            <a:ext cx="38735" cy="1153160"/>
          </a:xfrm>
          <a:custGeom>
            <a:avLst/>
            <a:gdLst/>
            <a:ahLst/>
            <a:cxnLst/>
            <a:rect l="l" t="t" r="r" b="b"/>
            <a:pathLst>
              <a:path w="38734" h="1153160">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sp>
        <p:nvSpPr>
          <p:cNvPr id="3" name="object 3"/>
          <p:cNvSpPr/>
          <p:nvPr/>
        </p:nvSpPr>
        <p:spPr>
          <a:xfrm>
            <a:off x="1092536" y="10078702"/>
            <a:ext cx="48260" cy="48260"/>
          </a:xfrm>
          <a:custGeom>
            <a:avLst/>
            <a:gdLst/>
            <a:ahLst/>
            <a:cxnLst/>
            <a:rect l="l" t="t" r="r" b="b"/>
            <a:pathLst>
              <a:path w="48259" h="48259">
                <a:moveTo>
                  <a:pt x="26987" y="47647"/>
                </a:moveTo>
                <a:lnTo>
                  <a:pt x="20659" y="47647"/>
                </a:lnTo>
                <a:lnTo>
                  <a:pt x="17629" y="47056"/>
                </a:lnTo>
                <a:lnTo>
                  <a:pt x="0" y="26796"/>
                </a:lnTo>
                <a:lnTo>
                  <a:pt x="0" y="20545"/>
                </a:lnTo>
                <a:lnTo>
                  <a:pt x="600" y="17276"/>
                </a:lnTo>
                <a:lnTo>
                  <a:pt x="1810" y="14589"/>
                </a:lnTo>
                <a:lnTo>
                  <a:pt x="3020" y="11320"/>
                </a:lnTo>
                <a:lnTo>
                  <a:pt x="4745" y="8938"/>
                </a:lnTo>
                <a:lnTo>
                  <a:pt x="6975" y="6851"/>
                </a:lnTo>
                <a:lnTo>
                  <a:pt x="9214" y="4469"/>
                </a:lnTo>
                <a:lnTo>
                  <a:pt x="11787" y="2677"/>
                </a:lnTo>
                <a:lnTo>
                  <a:pt x="14703" y="1782"/>
                </a:lnTo>
                <a:lnTo>
                  <a:pt x="17629" y="590"/>
                </a:lnTo>
                <a:lnTo>
                  <a:pt x="20659" y="0"/>
                </a:lnTo>
                <a:lnTo>
                  <a:pt x="26987" y="0"/>
                </a:lnTo>
                <a:lnTo>
                  <a:pt x="30017" y="590"/>
                </a:lnTo>
                <a:lnTo>
                  <a:pt x="32943" y="1782"/>
                </a:lnTo>
                <a:lnTo>
                  <a:pt x="35859" y="2677"/>
                </a:lnTo>
                <a:lnTo>
                  <a:pt x="38432" y="4469"/>
                </a:lnTo>
                <a:lnTo>
                  <a:pt x="40671" y="6851"/>
                </a:lnTo>
                <a:lnTo>
                  <a:pt x="42901" y="8938"/>
                </a:lnTo>
                <a:lnTo>
                  <a:pt x="44626" y="11320"/>
                </a:lnTo>
                <a:lnTo>
                  <a:pt x="45836" y="14589"/>
                </a:lnTo>
                <a:lnTo>
                  <a:pt x="47046" y="17276"/>
                </a:lnTo>
                <a:lnTo>
                  <a:pt x="47647" y="20545"/>
                </a:lnTo>
                <a:lnTo>
                  <a:pt x="47647" y="23823"/>
                </a:lnTo>
                <a:lnTo>
                  <a:pt x="47647" y="26796"/>
                </a:lnTo>
                <a:lnTo>
                  <a:pt x="30017" y="47056"/>
                </a:lnTo>
                <a:lnTo>
                  <a:pt x="26987" y="47647"/>
                </a:lnTo>
                <a:close/>
              </a:path>
            </a:pathLst>
          </a:custGeom>
          <a:solidFill>
            <a:srgbClr val="333333"/>
          </a:solidFill>
        </p:spPr>
        <p:txBody>
          <a:bodyPr wrap="square" lIns="0" tIns="0" rIns="0" bIns="0" rtlCol="0"/>
          <a:lstStyle/>
          <a:p>
            <a:endParaRPr/>
          </a:p>
        </p:txBody>
      </p:sp>
      <p:sp>
        <p:nvSpPr>
          <p:cNvPr id="4" name="object 4"/>
          <p:cNvSpPr txBox="1"/>
          <p:nvPr/>
        </p:nvSpPr>
        <p:spPr>
          <a:xfrm>
            <a:off x="933724" y="358873"/>
            <a:ext cx="5771515" cy="9824085"/>
          </a:xfrm>
          <a:prstGeom prst="rect">
            <a:avLst/>
          </a:prstGeom>
        </p:spPr>
        <p:txBody>
          <a:bodyPr vert="horz" wrap="square" lIns="0" tIns="31750" rIns="0" bIns="0" rtlCol="0">
            <a:spAutoFit/>
          </a:bodyPr>
          <a:lstStyle/>
          <a:p>
            <a:pPr marL="206375">
              <a:lnSpc>
                <a:spcPct val="100000"/>
              </a:lnSpc>
              <a:spcBef>
                <a:spcPts val="250"/>
              </a:spcBef>
            </a:pPr>
            <a:r>
              <a:rPr sz="950" b="1" spc="25" dirty="0">
                <a:solidFill>
                  <a:srgbClr val="777777"/>
                </a:solidFill>
                <a:latin typeface="微软雅黑"/>
                <a:cs typeface="微软雅黑"/>
              </a:rPr>
              <a:t>因读者们硬件不同或操作错误都可能导致实验配置出错，请耐心再仔细看看操作步骤吧，不要气</a:t>
            </a:r>
            <a:r>
              <a:rPr sz="950" b="1" spc="75" dirty="0">
                <a:solidFill>
                  <a:srgbClr val="777777"/>
                </a:solidFill>
                <a:latin typeface="微软雅黑"/>
                <a:cs typeface="微软雅黑"/>
              </a:rPr>
              <a:t>馁</a:t>
            </a:r>
            <a:r>
              <a:rPr sz="1200" baseline="34722" dirty="0">
                <a:latin typeface="小哥哥网恋吗"/>
                <a:cs typeface="小哥哥网恋吗"/>
              </a:rPr>
              <a:t>5/20</a:t>
            </a:r>
            <a:endParaRPr sz="1200" baseline="34722">
              <a:latin typeface="小哥哥网恋吗"/>
              <a:cs typeface="小哥哥网恋吗"/>
            </a:endParaRPr>
          </a:p>
          <a:p>
            <a:pPr marL="2063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206375">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206375" marR="316230">
              <a:lnSpc>
                <a:spcPct val="131600"/>
              </a:lnSpc>
              <a:spcBef>
                <a:spcPts val="82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marL="25400">
              <a:lnSpc>
                <a:spcPct val="100000"/>
              </a:lnSpc>
              <a:spcBef>
                <a:spcPts val="1110"/>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a:t>
            </a:r>
            <a:endParaRPr sz="950">
              <a:latin typeface="Trebuchet MS"/>
              <a:cs typeface="Trebuchet MS"/>
            </a:endParaRPr>
          </a:p>
          <a:p>
            <a:pPr marL="25400" marR="1402080">
              <a:lnSpc>
                <a:spcPct val="197400"/>
              </a:lnSpc>
              <a:spcBef>
                <a:spcPts val="75"/>
              </a:spcBef>
            </a:pPr>
            <a:r>
              <a:rPr sz="950" b="1" spc="10" dirty="0">
                <a:solidFill>
                  <a:srgbClr val="333333"/>
                </a:solidFill>
                <a:latin typeface="Trebuchet MS"/>
                <a:cs typeface="Trebuchet MS"/>
              </a:rPr>
              <a:t>1</a:t>
            </a:r>
            <a:r>
              <a:rPr sz="950" b="1" spc="10" dirty="0">
                <a:solidFill>
                  <a:srgbClr val="333333"/>
                </a:solidFill>
                <a:latin typeface="微软雅黑"/>
                <a:cs typeface="微软雅黑"/>
              </a:rPr>
              <a:t>．</a:t>
            </a:r>
            <a:r>
              <a:rPr sz="950" b="1" spc="25" dirty="0">
                <a:solidFill>
                  <a:srgbClr val="333333"/>
                </a:solidFill>
                <a:latin typeface="微软雅黑"/>
                <a:cs typeface="微软雅黑"/>
              </a:rPr>
              <a:t>电子邮件服务与</a:t>
            </a:r>
            <a:r>
              <a:rPr sz="950" b="1" spc="25" dirty="0">
                <a:solidFill>
                  <a:srgbClr val="333333"/>
                </a:solidFill>
                <a:latin typeface="Trebuchet MS"/>
                <a:cs typeface="Trebuchet MS"/>
              </a:rPr>
              <a:t>HTTP</a:t>
            </a:r>
            <a:r>
              <a:rPr sz="950" b="1" spc="25" dirty="0">
                <a:solidFill>
                  <a:srgbClr val="333333"/>
                </a:solidFill>
                <a:latin typeface="微软雅黑"/>
                <a:cs typeface="微软雅黑"/>
              </a:rPr>
              <a:t>、</a:t>
            </a:r>
            <a:r>
              <a:rPr sz="950" b="1" spc="5" dirty="0">
                <a:solidFill>
                  <a:srgbClr val="333333"/>
                </a:solidFill>
                <a:latin typeface="Trebuchet MS"/>
                <a:cs typeface="Trebuchet MS"/>
              </a:rPr>
              <a:t>FTP</a:t>
            </a:r>
            <a:r>
              <a:rPr sz="950" b="1" spc="25" dirty="0">
                <a:solidFill>
                  <a:srgbClr val="333333"/>
                </a:solidFill>
                <a:latin typeface="微软雅黑"/>
                <a:cs typeface="微软雅黑"/>
              </a:rPr>
              <a:t>、</a:t>
            </a:r>
            <a:r>
              <a:rPr sz="950" b="1" spc="60" dirty="0">
                <a:solidFill>
                  <a:srgbClr val="333333"/>
                </a:solidFill>
                <a:latin typeface="Trebuchet MS"/>
                <a:cs typeface="Trebuchet MS"/>
              </a:rPr>
              <a:t>NFS</a:t>
            </a:r>
            <a:r>
              <a:rPr sz="950" b="1" spc="25" dirty="0">
                <a:solidFill>
                  <a:srgbClr val="333333"/>
                </a:solidFill>
                <a:latin typeface="微软雅黑"/>
                <a:cs typeface="微软雅黑"/>
              </a:rPr>
              <a:t>等程序的服务模式的最大区别是什么？ </a:t>
            </a:r>
            <a:r>
              <a:rPr sz="950" b="1" spc="30" dirty="0">
                <a:solidFill>
                  <a:srgbClr val="333333"/>
                </a:solidFill>
                <a:latin typeface="微软雅黑"/>
                <a:cs typeface="微软雅黑"/>
              </a:rPr>
              <a:t> </a:t>
            </a:r>
            <a:r>
              <a:rPr sz="950" b="1" spc="20" dirty="0">
                <a:solidFill>
                  <a:srgbClr val="333333"/>
                </a:solidFill>
                <a:latin typeface="微软雅黑"/>
                <a:cs typeface="微软雅黑"/>
              </a:rPr>
              <a:t>答：当对方主机宕机或对方临时离线时，使用电子邮件服务依然可以发送数据。  </a:t>
            </a:r>
            <a:r>
              <a:rPr sz="950" b="1" spc="10" dirty="0">
                <a:solidFill>
                  <a:srgbClr val="333333"/>
                </a:solidFill>
                <a:latin typeface="Trebuchet MS"/>
                <a:cs typeface="Trebuchet MS"/>
              </a:rPr>
              <a:t>2</a:t>
            </a:r>
            <a:r>
              <a:rPr sz="950" b="1" spc="10" dirty="0">
                <a:solidFill>
                  <a:srgbClr val="333333"/>
                </a:solidFill>
                <a:latin typeface="微软雅黑"/>
                <a:cs typeface="微软雅黑"/>
              </a:rPr>
              <a:t>．</a:t>
            </a:r>
            <a:r>
              <a:rPr sz="950" b="1" spc="25" dirty="0">
                <a:solidFill>
                  <a:srgbClr val="333333"/>
                </a:solidFill>
                <a:latin typeface="微软雅黑"/>
                <a:cs typeface="微软雅黑"/>
              </a:rPr>
              <a:t>常见的电子邮件协议有那些？</a:t>
            </a:r>
            <a:endParaRPr sz="950">
              <a:latin typeface="微软雅黑"/>
              <a:cs typeface="微软雅黑"/>
            </a:endParaRPr>
          </a:p>
          <a:p>
            <a:pPr>
              <a:lnSpc>
                <a:spcPct val="100000"/>
              </a:lnSpc>
              <a:spcBef>
                <a:spcPts val="80"/>
              </a:spcBef>
            </a:pPr>
            <a:endParaRPr sz="600">
              <a:latin typeface="微软雅黑"/>
              <a:cs typeface="微软雅黑"/>
            </a:endParaRPr>
          </a:p>
          <a:p>
            <a:pPr marL="25400">
              <a:lnSpc>
                <a:spcPct val="100000"/>
              </a:lnSpc>
            </a:pPr>
            <a:r>
              <a:rPr sz="950" b="1" spc="25" dirty="0">
                <a:solidFill>
                  <a:srgbClr val="333333"/>
                </a:solidFill>
                <a:latin typeface="微软雅黑"/>
                <a:cs typeface="微软雅黑"/>
              </a:rPr>
              <a:t>答：</a:t>
            </a:r>
            <a:r>
              <a:rPr sz="950" b="1" spc="75" dirty="0">
                <a:solidFill>
                  <a:srgbClr val="333333"/>
                </a:solidFill>
                <a:latin typeface="Trebuchet MS"/>
                <a:cs typeface="Trebuchet MS"/>
              </a:rPr>
              <a:t>SMTP</a:t>
            </a:r>
            <a:r>
              <a:rPr sz="950" b="1" spc="25" dirty="0">
                <a:solidFill>
                  <a:srgbClr val="333333"/>
                </a:solidFill>
                <a:latin typeface="微软雅黑"/>
                <a:cs typeface="微软雅黑"/>
              </a:rPr>
              <a:t>、</a:t>
            </a:r>
            <a:r>
              <a:rPr sz="950" b="1" spc="50" dirty="0">
                <a:solidFill>
                  <a:srgbClr val="333333"/>
                </a:solidFill>
                <a:latin typeface="Trebuchet MS"/>
                <a:cs typeface="Trebuchet MS"/>
              </a:rPr>
              <a:t>POP3</a:t>
            </a:r>
            <a:r>
              <a:rPr sz="950" b="1" spc="25" dirty="0">
                <a:solidFill>
                  <a:srgbClr val="333333"/>
                </a:solidFill>
                <a:latin typeface="微软雅黑"/>
                <a:cs typeface="微软雅黑"/>
              </a:rPr>
              <a:t>和</a:t>
            </a:r>
            <a:r>
              <a:rPr sz="950" b="1" spc="75" dirty="0">
                <a:solidFill>
                  <a:srgbClr val="333333"/>
                </a:solidFill>
                <a:latin typeface="Trebuchet MS"/>
                <a:cs typeface="Trebuchet MS"/>
              </a:rPr>
              <a:t>IMAP4</a:t>
            </a:r>
            <a:r>
              <a:rPr sz="950" b="1" spc="25" dirty="0">
                <a:solidFill>
                  <a:srgbClr val="333333"/>
                </a:solidFill>
                <a:latin typeface="微软雅黑"/>
                <a:cs typeface="微软雅黑"/>
              </a:rPr>
              <a:t>。</a:t>
            </a:r>
            <a:endParaRPr sz="950">
              <a:latin typeface="微软雅黑"/>
              <a:cs typeface="微软雅黑"/>
            </a:endParaRPr>
          </a:p>
          <a:p>
            <a:pPr marL="25400" marR="1706245">
              <a:lnSpc>
                <a:spcPts val="2330"/>
              </a:lnSpc>
              <a:spcBef>
                <a:spcPts val="200"/>
              </a:spcBef>
              <a:buSzPct val="89473"/>
              <a:buFont typeface="Trebuchet MS"/>
              <a:buAutoNum type="arabicPeriod" startAt="3"/>
              <a:tabLst>
                <a:tab pos="220979" algn="l"/>
              </a:tabLst>
            </a:pPr>
            <a:r>
              <a:rPr sz="950" b="1" spc="25" dirty="0">
                <a:solidFill>
                  <a:srgbClr val="333333"/>
                </a:solidFill>
                <a:latin typeface="微软雅黑"/>
                <a:cs typeface="微软雅黑"/>
              </a:rPr>
              <a:t>电子邮件系统中</a:t>
            </a:r>
            <a:r>
              <a:rPr sz="950" b="1" spc="125" dirty="0">
                <a:solidFill>
                  <a:srgbClr val="333333"/>
                </a:solidFill>
                <a:latin typeface="Trebuchet MS"/>
                <a:cs typeface="Trebuchet MS"/>
              </a:rPr>
              <a:t>MUA</a:t>
            </a:r>
            <a:r>
              <a:rPr sz="950" b="1" spc="25" dirty="0">
                <a:solidFill>
                  <a:srgbClr val="333333"/>
                </a:solidFill>
                <a:latin typeface="微软雅黑"/>
                <a:cs typeface="微软雅黑"/>
              </a:rPr>
              <a:t>、</a:t>
            </a:r>
            <a:r>
              <a:rPr sz="950" b="1" spc="85" dirty="0">
                <a:solidFill>
                  <a:srgbClr val="333333"/>
                </a:solidFill>
                <a:latin typeface="Trebuchet MS"/>
                <a:cs typeface="Trebuchet MS"/>
              </a:rPr>
              <a:t>MTA</a:t>
            </a:r>
            <a:r>
              <a:rPr sz="950" b="1" spc="25" dirty="0">
                <a:solidFill>
                  <a:srgbClr val="333333"/>
                </a:solidFill>
                <a:latin typeface="微软雅黑"/>
                <a:cs typeface="微软雅黑"/>
              </a:rPr>
              <a:t>、</a:t>
            </a:r>
            <a:r>
              <a:rPr sz="950" b="1" spc="130" dirty="0">
                <a:solidFill>
                  <a:srgbClr val="333333"/>
                </a:solidFill>
                <a:latin typeface="Trebuchet MS"/>
                <a:cs typeface="Trebuchet MS"/>
              </a:rPr>
              <a:t>MDA</a:t>
            </a:r>
            <a:r>
              <a:rPr sz="950" b="1" spc="20" dirty="0">
                <a:solidFill>
                  <a:srgbClr val="333333"/>
                </a:solidFill>
                <a:latin typeface="微软雅黑"/>
                <a:cs typeface="微软雅黑"/>
              </a:rPr>
              <a:t>三种服务角色的用途分别是什么？ </a:t>
            </a:r>
            <a:r>
              <a:rPr sz="950" b="1" spc="25" dirty="0">
                <a:solidFill>
                  <a:srgbClr val="333333"/>
                </a:solidFill>
                <a:latin typeface="微软雅黑"/>
                <a:cs typeface="微软雅黑"/>
              </a:rPr>
              <a:t>答</a:t>
            </a:r>
            <a:r>
              <a:rPr sz="950" b="1" spc="100" dirty="0">
                <a:solidFill>
                  <a:srgbClr val="333333"/>
                </a:solidFill>
                <a:latin typeface="微软雅黑"/>
                <a:cs typeface="微软雅黑"/>
              </a:rPr>
              <a:t>：</a:t>
            </a:r>
            <a:r>
              <a:rPr sz="950" b="1" spc="100" dirty="0">
                <a:solidFill>
                  <a:srgbClr val="333333"/>
                </a:solidFill>
                <a:latin typeface="Trebuchet MS"/>
                <a:cs typeface="Trebuchet MS"/>
              </a:rPr>
              <a:t>MUA</a:t>
            </a:r>
            <a:r>
              <a:rPr sz="950" b="1" spc="25" dirty="0">
                <a:solidFill>
                  <a:srgbClr val="333333"/>
                </a:solidFill>
                <a:latin typeface="微软雅黑"/>
                <a:cs typeface="微软雅黑"/>
              </a:rPr>
              <a:t>用于收发邮件、</a:t>
            </a:r>
            <a:r>
              <a:rPr sz="950" b="1" spc="85" dirty="0">
                <a:solidFill>
                  <a:srgbClr val="333333"/>
                </a:solidFill>
                <a:latin typeface="Trebuchet MS"/>
                <a:cs typeface="Trebuchet MS"/>
              </a:rPr>
              <a:t>MTA</a:t>
            </a:r>
            <a:r>
              <a:rPr sz="950" b="1" spc="25" dirty="0">
                <a:solidFill>
                  <a:srgbClr val="333333"/>
                </a:solidFill>
                <a:latin typeface="微软雅黑"/>
                <a:cs typeface="微软雅黑"/>
              </a:rPr>
              <a:t>用于转发邮件、</a:t>
            </a:r>
            <a:r>
              <a:rPr sz="950" b="1" spc="130" dirty="0">
                <a:solidFill>
                  <a:srgbClr val="333333"/>
                </a:solidFill>
                <a:latin typeface="Trebuchet MS"/>
                <a:cs typeface="Trebuchet MS"/>
              </a:rPr>
              <a:t>MDA</a:t>
            </a:r>
            <a:r>
              <a:rPr sz="950" b="1" spc="25" dirty="0">
                <a:solidFill>
                  <a:srgbClr val="333333"/>
                </a:solidFill>
                <a:latin typeface="微软雅黑"/>
                <a:cs typeface="微软雅黑"/>
              </a:rPr>
              <a:t>用于保存邮件。</a:t>
            </a:r>
            <a:endParaRPr sz="950">
              <a:latin typeface="微软雅黑"/>
              <a:cs typeface="微软雅黑"/>
            </a:endParaRPr>
          </a:p>
          <a:p>
            <a:pPr marL="220345" indent="-195580">
              <a:lnSpc>
                <a:spcPct val="100000"/>
              </a:lnSpc>
              <a:spcBef>
                <a:spcPts val="830"/>
              </a:spcBef>
              <a:buSzPct val="89473"/>
              <a:buFont typeface="Trebuchet MS"/>
              <a:buAutoNum type="arabicPeriod" startAt="3"/>
              <a:tabLst>
                <a:tab pos="220979" algn="l"/>
              </a:tabLst>
            </a:pPr>
            <a:r>
              <a:rPr sz="950" b="1" spc="25" dirty="0">
                <a:solidFill>
                  <a:srgbClr val="333333"/>
                </a:solidFill>
                <a:latin typeface="微软雅黑"/>
                <a:cs typeface="微软雅黑"/>
              </a:rPr>
              <a:t>使用</a:t>
            </a:r>
            <a:r>
              <a:rPr sz="950" b="1" spc="45" dirty="0">
                <a:solidFill>
                  <a:srgbClr val="333333"/>
                </a:solidFill>
                <a:latin typeface="Trebuchet MS"/>
                <a:cs typeface="Trebuchet MS"/>
              </a:rPr>
              <a:t>Postfix</a:t>
            </a:r>
            <a:r>
              <a:rPr sz="950" b="1" spc="25" dirty="0">
                <a:solidFill>
                  <a:srgbClr val="333333"/>
                </a:solidFill>
                <a:latin typeface="微软雅黑"/>
                <a:cs typeface="微软雅黑"/>
              </a:rPr>
              <a:t>与</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部署电子邮件系统前，需要先做什么？</a:t>
            </a:r>
            <a:endParaRPr sz="950">
              <a:latin typeface="微软雅黑"/>
              <a:cs typeface="微软雅黑"/>
            </a:endParaRPr>
          </a:p>
          <a:p>
            <a:pPr marL="25400">
              <a:lnSpc>
                <a:spcPct val="100000"/>
              </a:lnSpc>
              <a:spcBef>
                <a:spcPts val="1110"/>
              </a:spcBef>
            </a:pPr>
            <a:r>
              <a:rPr sz="950" b="1" spc="25" dirty="0">
                <a:solidFill>
                  <a:srgbClr val="333333"/>
                </a:solidFill>
                <a:latin typeface="微软雅黑"/>
                <a:cs typeface="微软雅黑"/>
              </a:rPr>
              <a:t>答：需要先配置部署</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域名解析服务，以便提供信箱地址解析功能。</a:t>
            </a:r>
            <a:endParaRPr sz="950">
              <a:latin typeface="微软雅黑"/>
              <a:cs typeface="微软雅黑"/>
            </a:endParaRPr>
          </a:p>
          <a:p>
            <a:pPr>
              <a:lnSpc>
                <a:spcPct val="100000"/>
              </a:lnSpc>
              <a:spcBef>
                <a:spcPts val="80"/>
              </a:spcBef>
            </a:pPr>
            <a:endParaRPr sz="600">
              <a:latin typeface="微软雅黑"/>
              <a:cs typeface="微软雅黑"/>
            </a:endParaRPr>
          </a:p>
          <a:p>
            <a:pPr marL="220345" indent="-195580">
              <a:lnSpc>
                <a:spcPct val="100000"/>
              </a:lnSpc>
              <a:buSzPct val="89473"/>
              <a:buFont typeface="Trebuchet MS"/>
              <a:buAutoNum type="arabicPeriod" startAt="5"/>
              <a:tabLst>
                <a:tab pos="220979" algn="l"/>
              </a:tabLst>
            </a:pPr>
            <a:r>
              <a:rPr sz="950" b="1" spc="25" dirty="0">
                <a:solidFill>
                  <a:srgbClr val="333333"/>
                </a:solidFill>
                <a:latin typeface="微软雅黑"/>
                <a:cs typeface="微软雅黑"/>
              </a:rPr>
              <a:t>能否让</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服务程序限制允许连接的主机范围？</a:t>
            </a:r>
            <a:endParaRPr sz="950">
              <a:latin typeface="微软雅黑"/>
              <a:cs typeface="微软雅黑"/>
            </a:endParaRPr>
          </a:p>
          <a:p>
            <a:pPr marL="25400" marR="189865">
              <a:lnSpc>
                <a:spcPct val="131600"/>
              </a:lnSpc>
              <a:spcBef>
                <a:spcPts val="750"/>
              </a:spcBef>
            </a:pPr>
            <a:r>
              <a:rPr sz="950" b="1" spc="25" dirty="0">
                <a:solidFill>
                  <a:srgbClr val="333333"/>
                </a:solidFill>
                <a:latin typeface="微软雅黑"/>
                <a:cs typeface="微软雅黑"/>
              </a:rPr>
              <a:t>答：可以，在</a:t>
            </a:r>
            <a:r>
              <a:rPr sz="950" b="1" spc="55" dirty="0">
                <a:solidFill>
                  <a:srgbClr val="333333"/>
                </a:solidFill>
                <a:latin typeface="Trebuchet MS"/>
                <a:cs typeface="Trebuchet MS"/>
              </a:rPr>
              <a:t>Dovecot</a:t>
            </a:r>
            <a:r>
              <a:rPr sz="950" b="1" spc="25" dirty="0">
                <a:solidFill>
                  <a:srgbClr val="333333"/>
                </a:solidFill>
                <a:latin typeface="微软雅黑"/>
                <a:cs typeface="微软雅黑"/>
              </a:rPr>
              <a:t>服务程序的主配置文件中修改</a:t>
            </a:r>
            <a:r>
              <a:rPr sz="950" b="1" spc="35" dirty="0">
                <a:solidFill>
                  <a:srgbClr val="333333"/>
                </a:solidFill>
                <a:latin typeface="Trebuchet MS"/>
                <a:cs typeface="Trebuchet MS"/>
              </a:rPr>
              <a:t>login_trusted_networks</a:t>
            </a:r>
            <a:r>
              <a:rPr sz="950" b="1" spc="20" dirty="0">
                <a:solidFill>
                  <a:srgbClr val="333333"/>
                </a:solidFill>
                <a:latin typeface="微软雅黑"/>
                <a:cs typeface="微软雅黑"/>
              </a:rPr>
              <a:t>参数值即可，这样可在 </a:t>
            </a:r>
            <a:r>
              <a:rPr sz="950" b="1" spc="25" dirty="0">
                <a:solidFill>
                  <a:srgbClr val="333333"/>
                </a:solidFill>
                <a:latin typeface="微软雅黑"/>
                <a:cs typeface="微软雅黑"/>
              </a:rPr>
              <a:t>不修改防火墙策略的情况下限制来访的主机范围。</a:t>
            </a:r>
            <a:endParaRPr sz="950">
              <a:latin typeface="微软雅黑"/>
              <a:cs typeface="微软雅黑"/>
            </a:endParaRPr>
          </a:p>
          <a:p>
            <a:pPr marL="25400" marR="171450" indent="-635">
              <a:lnSpc>
                <a:spcPct val="131600"/>
              </a:lnSpc>
              <a:spcBef>
                <a:spcPts val="750"/>
              </a:spcBef>
              <a:buSzPct val="89473"/>
              <a:buFont typeface="Trebuchet MS"/>
              <a:buAutoNum type="arabicPeriod" startAt="6"/>
              <a:tabLst>
                <a:tab pos="220979" algn="l"/>
              </a:tabLst>
            </a:pPr>
            <a:r>
              <a:rPr sz="950" b="1" spc="25" dirty="0">
                <a:solidFill>
                  <a:srgbClr val="333333"/>
                </a:solidFill>
                <a:latin typeface="微软雅黑"/>
                <a:cs typeface="微软雅黑"/>
              </a:rPr>
              <a:t>使用</a:t>
            </a:r>
            <a:r>
              <a:rPr sz="950" b="1" spc="65" dirty="0">
                <a:solidFill>
                  <a:srgbClr val="333333"/>
                </a:solidFill>
                <a:latin typeface="Trebuchet MS"/>
                <a:cs typeface="Trebuchet MS"/>
              </a:rPr>
              <a:t>Outlook</a:t>
            </a:r>
            <a:r>
              <a:rPr sz="950" b="1" spc="25" dirty="0">
                <a:solidFill>
                  <a:srgbClr val="333333"/>
                </a:solidFill>
                <a:latin typeface="微软雅黑"/>
                <a:cs typeface="微软雅黑"/>
              </a:rPr>
              <a:t>软件连接电子邮件服务器的地址</a:t>
            </a:r>
            <a:r>
              <a:rPr sz="950" b="1" spc="40" dirty="0">
                <a:solidFill>
                  <a:srgbClr val="333333"/>
                </a:solidFill>
                <a:latin typeface="Trebuchet MS"/>
                <a:cs typeface="Trebuchet MS"/>
              </a:rPr>
              <a:t>mail.linuxprobe.com</a:t>
            </a:r>
            <a:r>
              <a:rPr sz="950" b="1" spc="25" dirty="0">
                <a:solidFill>
                  <a:srgbClr val="333333"/>
                </a:solidFill>
                <a:latin typeface="微软雅黑"/>
                <a:cs typeface="微软雅黑"/>
              </a:rPr>
              <a:t>时，提示找不到服务器或连接 超时，这可能是什么原因导致的呢？</a:t>
            </a:r>
            <a:endParaRPr sz="950">
              <a:latin typeface="微软雅黑"/>
              <a:cs typeface="微软雅黑"/>
            </a:endParaRPr>
          </a:p>
          <a:p>
            <a:pPr marL="25400" marR="997585">
              <a:lnSpc>
                <a:spcPct val="131600"/>
              </a:lnSpc>
              <a:spcBef>
                <a:spcPts val="830"/>
              </a:spcBef>
            </a:pPr>
            <a:r>
              <a:rPr sz="950" b="1" spc="25" dirty="0">
                <a:solidFill>
                  <a:srgbClr val="333333"/>
                </a:solidFill>
                <a:latin typeface="微软雅黑"/>
                <a:cs typeface="微软雅黑"/>
              </a:rPr>
              <a:t>答：很有可能是</a:t>
            </a:r>
            <a:r>
              <a:rPr sz="950" b="1" spc="105" dirty="0">
                <a:solidFill>
                  <a:srgbClr val="333333"/>
                </a:solidFill>
                <a:latin typeface="Trebuchet MS"/>
                <a:cs typeface="Trebuchet MS"/>
              </a:rPr>
              <a:t>DNS</a:t>
            </a:r>
            <a:r>
              <a:rPr sz="950" b="1" spc="25" dirty="0">
                <a:solidFill>
                  <a:srgbClr val="333333"/>
                </a:solidFill>
                <a:latin typeface="微软雅黑"/>
                <a:cs typeface="微软雅黑"/>
              </a:rPr>
              <a:t>域名解析问题引起的连接超时，可在服务器与客户端分别执行</a:t>
            </a:r>
            <a:r>
              <a:rPr sz="950" b="1" spc="50" dirty="0">
                <a:solidFill>
                  <a:srgbClr val="333333"/>
                </a:solidFill>
                <a:latin typeface="Trebuchet MS"/>
                <a:cs typeface="Trebuchet MS"/>
              </a:rPr>
              <a:t>ping  </a:t>
            </a:r>
            <a:r>
              <a:rPr sz="950" b="1" spc="40" dirty="0">
                <a:solidFill>
                  <a:srgbClr val="333333"/>
                </a:solidFill>
                <a:latin typeface="Trebuchet MS"/>
                <a:cs typeface="Trebuchet MS"/>
              </a:rPr>
              <a:t>mail.linuxprobe.com</a:t>
            </a:r>
            <a:r>
              <a:rPr sz="950" b="1" spc="-40" dirty="0">
                <a:solidFill>
                  <a:srgbClr val="333333"/>
                </a:solidFill>
                <a:latin typeface="Trebuchet MS"/>
                <a:cs typeface="Trebuchet MS"/>
              </a:rPr>
              <a:t> </a:t>
            </a:r>
            <a:r>
              <a:rPr sz="950" b="1" spc="25" dirty="0">
                <a:solidFill>
                  <a:srgbClr val="333333"/>
                </a:solidFill>
                <a:latin typeface="微软雅黑"/>
                <a:cs typeface="微软雅黑"/>
              </a:rPr>
              <a:t>命令，测试是否可以正常解析出</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marL="220345" indent="-195580">
              <a:lnSpc>
                <a:spcPct val="100000"/>
              </a:lnSpc>
              <a:spcBef>
                <a:spcPts val="1110"/>
              </a:spcBef>
              <a:buSzPct val="89473"/>
              <a:buFont typeface="Trebuchet MS"/>
              <a:buAutoNum type="arabicPeriod" startAt="7"/>
              <a:tabLst>
                <a:tab pos="220979" algn="l"/>
              </a:tabLst>
            </a:pPr>
            <a:r>
              <a:rPr sz="950" b="1" spc="25" dirty="0">
                <a:solidFill>
                  <a:srgbClr val="333333"/>
                </a:solidFill>
                <a:latin typeface="微软雅黑"/>
                <a:cs typeface="微软雅黑"/>
              </a:rPr>
              <a:t>如何定义用户别名信箱以及让其立即生效？</a:t>
            </a:r>
            <a:endParaRPr sz="950">
              <a:latin typeface="微软雅黑"/>
              <a:cs typeface="微软雅黑"/>
            </a:endParaRPr>
          </a:p>
          <a:p>
            <a:pPr marL="25400" marR="100330">
              <a:lnSpc>
                <a:spcPct val="131600"/>
              </a:lnSpc>
              <a:spcBef>
                <a:spcPts val="825"/>
              </a:spcBef>
            </a:pPr>
            <a:r>
              <a:rPr sz="950" b="1" spc="25" dirty="0">
                <a:solidFill>
                  <a:srgbClr val="333333"/>
                </a:solidFill>
                <a:latin typeface="微软雅黑"/>
                <a:cs typeface="微软雅黑"/>
              </a:rPr>
              <a:t>答：可直接修改邮件别名服务的配置文件，并在保存退出后执行</a:t>
            </a:r>
            <a:r>
              <a:rPr sz="950" b="1" spc="55" dirty="0">
                <a:solidFill>
                  <a:srgbClr val="333333"/>
                </a:solidFill>
                <a:latin typeface="Trebuchet MS"/>
                <a:cs typeface="Trebuchet MS"/>
              </a:rPr>
              <a:t>newaliases</a:t>
            </a:r>
            <a:r>
              <a:rPr sz="950" b="1" spc="20" dirty="0">
                <a:solidFill>
                  <a:srgbClr val="333333"/>
                </a:solidFill>
                <a:latin typeface="微软雅黑"/>
                <a:cs typeface="微软雅黑"/>
              </a:rPr>
              <a:t>命令即可让新的用户别名立 </a:t>
            </a:r>
            <a:r>
              <a:rPr sz="950" b="1" spc="25" dirty="0">
                <a:solidFill>
                  <a:srgbClr val="333333"/>
                </a:solidFill>
                <a:latin typeface="微软雅黑"/>
                <a:cs typeface="微软雅黑"/>
              </a:rPr>
              <a:t>即生效。</a:t>
            </a:r>
            <a:endParaRPr sz="950">
              <a:latin typeface="微软雅黑"/>
              <a:cs typeface="微软雅黑"/>
            </a:endParaRPr>
          </a:p>
          <a:p>
            <a:pPr marL="25400">
              <a:lnSpc>
                <a:spcPct val="100000"/>
              </a:lnSpc>
              <a:spcBef>
                <a:spcPts val="1065"/>
              </a:spcBef>
            </a:pPr>
            <a:r>
              <a:rPr sz="2200" b="1" u="dbl" spc="-10" dirty="0">
                <a:solidFill>
                  <a:srgbClr val="4183C4"/>
                </a:solidFill>
                <a:uFill>
                  <a:solidFill>
                    <a:srgbClr val="4183C4"/>
                  </a:solidFill>
                </a:uFill>
                <a:latin typeface="微软雅黑"/>
                <a:cs typeface="微软雅黑"/>
                <a:hlinkClick r:id="rId3"/>
              </a:rPr>
              <a:t>第</a:t>
            </a:r>
            <a:r>
              <a:rPr sz="2200" b="1" u="dbl" spc="-40" dirty="0">
                <a:solidFill>
                  <a:srgbClr val="4183C4"/>
                </a:solidFill>
                <a:uFill>
                  <a:solidFill>
                    <a:srgbClr val="4183C4"/>
                  </a:solidFill>
                </a:uFill>
                <a:latin typeface="Trebuchet MS"/>
                <a:cs typeface="Trebuchet MS"/>
                <a:hlinkClick r:id="rId3"/>
              </a:rPr>
              <a:t>16</a:t>
            </a:r>
            <a:r>
              <a:rPr sz="2200" b="1" u="dbl" spc="-10" dirty="0">
                <a:solidFill>
                  <a:srgbClr val="4183C4"/>
                </a:solidFill>
                <a:uFill>
                  <a:solidFill>
                    <a:srgbClr val="4183C4"/>
                  </a:solidFill>
                </a:uFill>
                <a:latin typeface="微软雅黑"/>
                <a:cs typeface="微软雅黑"/>
                <a:hlinkClick r:id="rId3"/>
              </a:rPr>
              <a:t>章</a:t>
            </a:r>
            <a:r>
              <a:rPr sz="2200" b="1" u="dbl" spc="-100" dirty="0">
                <a:solidFill>
                  <a:srgbClr val="4183C4"/>
                </a:solidFill>
                <a:uFill>
                  <a:solidFill>
                    <a:srgbClr val="4183C4"/>
                  </a:solidFill>
                </a:uFill>
                <a:latin typeface="微软雅黑"/>
                <a:cs typeface="微软雅黑"/>
                <a:hlinkClick r:id="rId3"/>
              </a:rPr>
              <a:t> </a:t>
            </a:r>
            <a:r>
              <a:rPr sz="2200" b="1" u="dbl" spc="-10" dirty="0">
                <a:solidFill>
                  <a:srgbClr val="4183C4"/>
                </a:solidFill>
                <a:uFill>
                  <a:solidFill>
                    <a:srgbClr val="4183C4"/>
                  </a:solidFill>
                </a:uFill>
                <a:latin typeface="微软雅黑"/>
                <a:cs typeface="微软雅黑"/>
                <a:hlinkClick r:id="rId3"/>
              </a:rPr>
              <a:t>使用</a:t>
            </a:r>
            <a:r>
              <a:rPr sz="2200" b="1" u="dbl" spc="80" dirty="0">
                <a:solidFill>
                  <a:srgbClr val="4183C4"/>
                </a:solidFill>
                <a:uFill>
                  <a:solidFill>
                    <a:srgbClr val="4183C4"/>
                  </a:solidFill>
                </a:uFill>
                <a:latin typeface="Trebuchet MS"/>
                <a:cs typeface="Trebuchet MS"/>
                <a:hlinkClick r:id="rId3"/>
              </a:rPr>
              <a:t>Ansible</a:t>
            </a:r>
            <a:r>
              <a:rPr sz="2200" b="1" u="dbl" spc="-10" dirty="0">
                <a:solidFill>
                  <a:srgbClr val="4183C4"/>
                </a:solidFill>
                <a:uFill>
                  <a:solidFill>
                    <a:srgbClr val="4183C4"/>
                  </a:solidFill>
                </a:uFill>
                <a:latin typeface="微软雅黑"/>
                <a:cs typeface="微软雅黑"/>
                <a:hlinkClick r:id="rId3"/>
              </a:rPr>
              <a:t>服务实现自动化运维</a:t>
            </a:r>
            <a:endParaRPr sz="2200">
              <a:latin typeface="微软雅黑"/>
              <a:cs typeface="微软雅黑"/>
            </a:endParaRPr>
          </a:p>
          <a:p>
            <a:pPr marL="25400">
              <a:lnSpc>
                <a:spcPct val="100000"/>
              </a:lnSpc>
              <a:spcBef>
                <a:spcPts val="1310"/>
              </a:spcBef>
            </a:pPr>
            <a:r>
              <a:rPr sz="950" b="1" spc="25" dirty="0">
                <a:solidFill>
                  <a:srgbClr val="333333"/>
                </a:solidFill>
                <a:latin typeface="微软雅黑"/>
                <a:cs typeface="微软雅黑"/>
              </a:rPr>
              <a:t>章节简述：</a:t>
            </a:r>
            <a:endParaRPr sz="950">
              <a:latin typeface="微软雅黑"/>
              <a:cs typeface="微软雅黑"/>
            </a:endParaRPr>
          </a:p>
          <a:p>
            <a:pPr marL="25400" marR="163830">
              <a:lnSpc>
                <a:spcPct val="131600"/>
              </a:lnSpc>
              <a:spcBef>
                <a:spcPts val="750"/>
              </a:spcBef>
            </a:pPr>
            <a:r>
              <a:rPr sz="950" b="1" spc="25" dirty="0">
                <a:solidFill>
                  <a:srgbClr val="333333"/>
                </a:solidFill>
                <a:latin typeface="微软雅黑"/>
                <a:cs typeface="微软雅黑"/>
              </a:rPr>
              <a:t>作为近年最火的开源运维自动化工具，正确使用</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服务能够帮助运维人员肉眼可见的提高工作效 率，并减少人为失误。上千款功能丰富的模块不仅实用，而且有详尽的帮助信息可供查阅，因此即便是 小白用户也可以轻松上手。</a:t>
            </a:r>
            <a:endParaRPr sz="950">
              <a:latin typeface="微软雅黑"/>
              <a:cs typeface="微软雅黑"/>
            </a:endParaRPr>
          </a:p>
          <a:p>
            <a:pPr marL="25400" marR="163830">
              <a:lnSpc>
                <a:spcPct val="131600"/>
              </a:lnSpc>
              <a:spcBef>
                <a:spcPts val="750"/>
              </a:spcBef>
            </a:pPr>
            <a:r>
              <a:rPr sz="950" b="1" spc="25" dirty="0">
                <a:solidFill>
                  <a:srgbClr val="333333"/>
                </a:solidFill>
                <a:latin typeface="微软雅黑"/>
                <a:cs typeface="微软雅黑"/>
              </a:rPr>
              <a:t>在本章节中，将学习部署</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服务、了解相关术语及配置</a:t>
            </a:r>
            <a:r>
              <a:rPr sz="950" b="1" spc="55" dirty="0">
                <a:solidFill>
                  <a:srgbClr val="333333"/>
                </a:solidFill>
                <a:latin typeface="Trebuchet MS"/>
                <a:cs typeface="Trebuchet MS"/>
              </a:rPr>
              <a:t>Inventory</a:t>
            </a:r>
            <a:r>
              <a:rPr sz="950" b="1" spc="25" dirty="0">
                <a:solidFill>
                  <a:srgbClr val="333333"/>
                </a:solidFill>
                <a:latin typeface="微软雅黑"/>
                <a:cs typeface="微软雅黑"/>
              </a:rPr>
              <a:t>主机清单。深入学习如</a:t>
            </a:r>
            <a:r>
              <a:rPr sz="950" b="1" spc="55" dirty="0">
                <a:solidFill>
                  <a:srgbClr val="333333"/>
                </a:solidFill>
                <a:latin typeface="Trebuchet MS"/>
                <a:cs typeface="Trebuchet MS"/>
              </a:rPr>
              <a:t>ping</a:t>
            </a:r>
            <a:r>
              <a:rPr sz="950" b="1" spc="25" dirty="0">
                <a:solidFill>
                  <a:srgbClr val="333333"/>
                </a:solidFill>
                <a:latin typeface="微软雅黑"/>
                <a:cs typeface="微软雅黑"/>
              </a:rPr>
              <a:t>、 </a:t>
            </a:r>
            <a:r>
              <a:rPr sz="950" b="1" spc="85" dirty="0">
                <a:solidFill>
                  <a:srgbClr val="333333"/>
                </a:solidFill>
                <a:latin typeface="Trebuchet MS"/>
                <a:cs typeface="Trebuchet MS"/>
              </a:rPr>
              <a:t>yum</a:t>
            </a:r>
            <a:r>
              <a:rPr sz="950" b="1" spc="25" dirty="0">
                <a:solidFill>
                  <a:srgbClr val="333333"/>
                </a:solidFill>
                <a:latin typeface="微软雅黑"/>
                <a:cs typeface="微软雅黑"/>
              </a:rPr>
              <a:t>、</a:t>
            </a:r>
            <a:r>
              <a:rPr sz="950" b="1" spc="40" dirty="0">
                <a:solidFill>
                  <a:srgbClr val="333333"/>
                </a:solidFill>
                <a:latin typeface="Trebuchet MS"/>
                <a:cs typeface="Trebuchet MS"/>
              </a:rPr>
              <a:t>firewalld</a:t>
            </a:r>
            <a:r>
              <a:rPr sz="950" b="1" spc="25" dirty="0">
                <a:solidFill>
                  <a:srgbClr val="333333"/>
                </a:solidFill>
                <a:latin typeface="微软雅黑"/>
                <a:cs typeface="微软雅黑"/>
              </a:rPr>
              <a:t>、</a:t>
            </a:r>
            <a:r>
              <a:rPr sz="950" b="1" spc="35" dirty="0">
                <a:solidFill>
                  <a:srgbClr val="333333"/>
                </a:solidFill>
                <a:latin typeface="Trebuchet MS"/>
                <a:cs typeface="Trebuchet MS"/>
              </a:rPr>
              <a:t>service</a:t>
            </a:r>
            <a:r>
              <a:rPr sz="950" b="1" spc="25" dirty="0">
                <a:solidFill>
                  <a:srgbClr val="333333"/>
                </a:solidFill>
                <a:latin typeface="微软雅黑"/>
                <a:cs typeface="微软雅黑"/>
              </a:rPr>
              <a:t>、</a:t>
            </a:r>
            <a:r>
              <a:rPr sz="950" b="1" spc="55" dirty="0">
                <a:solidFill>
                  <a:srgbClr val="333333"/>
                </a:solidFill>
                <a:latin typeface="Trebuchet MS"/>
                <a:cs typeface="Trebuchet MS"/>
              </a:rPr>
              <a:t>template</a:t>
            </a:r>
            <a:r>
              <a:rPr sz="950" b="1" spc="25" dirty="0">
                <a:solidFill>
                  <a:srgbClr val="333333"/>
                </a:solidFill>
                <a:latin typeface="微软雅黑"/>
                <a:cs typeface="微软雅黑"/>
              </a:rPr>
              <a:t>、</a:t>
            </a:r>
            <a:r>
              <a:rPr sz="950" b="1" spc="55" dirty="0">
                <a:solidFill>
                  <a:srgbClr val="333333"/>
                </a:solidFill>
                <a:latin typeface="Trebuchet MS"/>
                <a:cs typeface="Trebuchet MS"/>
              </a:rPr>
              <a:t>setup</a:t>
            </a:r>
            <a:r>
              <a:rPr sz="950" b="1" spc="25" dirty="0">
                <a:solidFill>
                  <a:srgbClr val="333333"/>
                </a:solidFill>
                <a:latin typeface="微软雅黑"/>
                <a:cs typeface="微软雅黑"/>
              </a:rPr>
              <a:t>、</a:t>
            </a:r>
            <a:r>
              <a:rPr sz="950" b="1" spc="35" dirty="0">
                <a:solidFill>
                  <a:srgbClr val="333333"/>
                </a:solidFill>
                <a:latin typeface="Trebuchet MS"/>
                <a:cs typeface="Trebuchet MS"/>
              </a:rPr>
              <a:t>lvol</a:t>
            </a:r>
            <a:r>
              <a:rPr sz="950" b="1" spc="25" dirty="0">
                <a:solidFill>
                  <a:srgbClr val="333333"/>
                </a:solidFill>
                <a:latin typeface="微软雅黑"/>
                <a:cs typeface="微软雅黑"/>
              </a:rPr>
              <a:t>、</a:t>
            </a:r>
            <a:r>
              <a:rPr sz="950" b="1" spc="45" dirty="0">
                <a:solidFill>
                  <a:srgbClr val="333333"/>
                </a:solidFill>
                <a:latin typeface="Trebuchet MS"/>
                <a:cs typeface="Trebuchet MS"/>
              </a:rPr>
              <a:t>lvg</a:t>
            </a:r>
            <a:r>
              <a:rPr sz="950" b="1" spc="25" dirty="0">
                <a:solidFill>
                  <a:srgbClr val="333333"/>
                </a:solidFill>
                <a:latin typeface="微软雅黑"/>
                <a:cs typeface="微软雅黑"/>
              </a:rPr>
              <a:t>、</a:t>
            </a:r>
            <a:r>
              <a:rPr sz="950" b="1" spc="45" dirty="0">
                <a:solidFill>
                  <a:srgbClr val="333333"/>
                </a:solidFill>
                <a:latin typeface="Trebuchet MS"/>
                <a:cs typeface="Trebuchet MS"/>
              </a:rPr>
              <a:t>copy</a:t>
            </a:r>
            <a:r>
              <a:rPr sz="950" b="1" spc="25" dirty="0">
                <a:solidFill>
                  <a:srgbClr val="333333"/>
                </a:solidFill>
                <a:latin typeface="微软雅黑"/>
                <a:cs typeface="微软雅黑"/>
              </a:rPr>
              <a:t>、</a:t>
            </a:r>
            <a:r>
              <a:rPr sz="950" b="1" spc="20" dirty="0">
                <a:solidFill>
                  <a:srgbClr val="333333"/>
                </a:solidFill>
                <a:latin typeface="Trebuchet MS"/>
                <a:cs typeface="Trebuchet MS"/>
              </a:rPr>
              <a:t>file</a:t>
            </a:r>
            <a:r>
              <a:rPr sz="950" b="1" spc="25" dirty="0">
                <a:solidFill>
                  <a:srgbClr val="333333"/>
                </a:solidFill>
                <a:latin typeface="微软雅黑"/>
                <a:cs typeface="微软雅黑"/>
              </a:rPr>
              <a:t>、</a:t>
            </a:r>
            <a:r>
              <a:rPr sz="950" b="1" spc="60" dirty="0">
                <a:solidFill>
                  <a:srgbClr val="333333"/>
                </a:solidFill>
                <a:latin typeface="Trebuchet MS"/>
                <a:cs typeface="Trebuchet MS"/>
              </a:rPr>
              <a:t>debug</a:t>
            </a:r>
            <a:r>
              <a:rPr sz="950" b="1" spc="25" dirty="0">
                <a:solidFill>
                  <a:srgbClr val="333333"/>
                </a:solidFill>
                <a:latin typeface="微软雅黑"/>
                <a:cs typeface="微软雅黑"/>
              </a:rPr>
              <a:t>等十余个常用模 </a:t>
            </a:r>
            <a:r>
              <a:rPr sz="950" b="1" spc="90" dirty="0">
                <a:solidFill>
                  <a:srgbClr val="333333"/>
                </a:solidFill>
                <a:latin typeface="微软雅黑"/>
                <a:cs typeface="微软雅黑"/>
              </a:rPr>
              <a:t> </a:t>
            </a:r>
            <a:r>
              <a:rPr sz="950" b="1" spc="25" dirty="0">
                <a:solidFill>
                  <a:srgbClr val="333333"/>
                </a:solidFill>
                <a:latin typeface="微软雅黑"/>
                <a:cs typeface="微软雅黑"/>
              </a:rPr>
              <a:t>块，满足工作中一切日常操作。完整实践从系统中加载、从外部环境中获取及自行创建角色的方法，帮 助读者在学习中建立对生产环境流程控制的能力。</a:t>
            </a:r>
            <a:endParaRPr sz="950">
              <a:latin typeface="微软雅黑"/>
              <a:cs typeface="微软雅黑"/>
            </a:endParaRPr>
          </a:p>
          <a:p>
            <a:pPr marL="25400" marR="129539" indent="-635" algn="just">
              <a:lnSpc>
                <a:spcPct val="131600"/>
              </a:lnSpc>
              <a:spcBef>
                <a:spcPts val="830"/>
              </a:spcBef>
            </a:pPr>
            <a:r>
              <a:rPr sz="950" b="1" spc="25" dirty="0">
                <a:solidFill>
                  <a:srgbClr val="333333"/>
                </a:solidFill>
                <a:latin typeface="微软雅黑"/>
                <a:cs typeface="微软雅黑"/>
              </a:rPr>
              <a:t>不限于此，</a:t>
            </a:r>
            <a:r>
              <a:rPr sz="950" b="1" u="sng" spc="25" dirty="0">
                <a:solidFill>
                  <a:srgbClr val="4183C4"/>
                </a:solidFill>
                <a:uFill>
                  <a:solidFill>
                    <a:srgbClr val="4183C4"/>
                  </a:solidFill>
                </a:uFill>
                <a:latin typeface="微软雅黑"/>
                <a:cs typeface="微软雅黑"/>
                <a:hlinkClick r:id="rId4"/>
              </a:rPr>
              <a:t>刘遄</a:t>
            </a:r>
            <a:r>
              <a:rPr sz="950" b="1" spc="25" dirty="0">
                <a:solidFill>
                  <a:srgbClr val="333333"/>
                </a:solidFill>
                <a:latin typeface="微软雅黑"/>
                <a:cs typeface="微软雅黑"/>
              </a:rPr>
              <a:t>老师还将以创建</a:t>
            </a:r>
            <a:r>
              <a:rPr sz="950" b="1" spc="90" dirty="0">
                <a:solidFill>
                  <a:srgbClr val="333333"/>
                </a:solidFill>
                <a:latin typeface="Trebuchet MS"/>
                <a:cs typeface="Trebuchet MS"/>
              </a:rPr>
              <a:t>LVM</a:t>
            </a:r>
            <a:r>
              <a:rPr sz="950" b="1" spc="25" dirty="0">
                <a:solidFill>
                  <a:srgbClr val="333333"/>
                </a:solidFill>
                <a:latin typeface="微软雅黑"/>
                <a:cs typeface="微软雅黑"/>
              </a:rPr>
              <a:t>逻辑卷设备、依据主机改写文件、管理文件属性等为目地的实践内 容，精心编写</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剧本文件让繁琐的事情变容易，让重复的工作批量自动完成。最后，以</a:t>
            </a:r>
            <a:r>
              <a:rPr sz="950" b="1" spc="45" dirty="0">
                <a:solidFill>
                  <a:srgbClr val="333333"/>
                </a:solidFill>
                <a:latin typeface="Trebuchet MS"/>
                <a:cs typeface="Trebuchet MS"/>
              </a:rPr>
              <a:t>Ansible  </a:t>
            </a:r>
            <a:r>
              <a:rPr sz="950" b="1" spc="50" dirty="0">
                <a:solidFill>
                  <a:srgbClr val="333333"/>
                </a:solidFill>
                <a:latin typeface="Trebuchet MS"/>
                <a:cs typeface="Trebuchet MS"/>
              </a:rPr>
              <a:t>Vault</a:t>
            </a:r>
            <a:r>
              <a:rPr sz="950" b="1" spc="25" dirty="0">
                <a:solidFill>
                  <a:srgbClr val="333333"/>
                </a:solidFill>
                <a:latin typeface="微软雅黑"/>
                <a:cs typeface="微软雅黑"/>
              </a:rPr>
              <a:t>对变量及剧本文件加密实验结束全部课程，环环相扣，过瘾！</a:t>
            </a:r>
            <a:endParaRPr sz="950">
              <a:latin typeface="微软雅黑"/>
              <a:cs typeface="微软雅黑"/>
            </a:endParaRPr>
          </a:p>
          <a:p>
            <a:pPr marL="25400">
              <a:lnSpc>
                <a:spcPct val="100000"/>
              </a:lnSpc>
              <a:spcBef>
                <a:spcPts val="1110"/>
              </a:spcBef>
            </a:pPr>
            <a:r>
              <a:rPr sz="950" b="1" spc="25" dirty="0">
                <a:solidFill>
                  <a:srgbClr val="333333"/>
                </a:solidFill>
                <a:latin typeface="微软雅黑"/>
                <a:cs typeface="微软雅黑"/>
              </a:rPr>
              <a:t>本章目录结构</a:t>
            </a:r>
            <a:endParaRPr sz="950">
              <a:latin typeface="微软雅黑"/>
              <a:cs typeface="微软雅黑"/>
            </a:endParaRPr>
          </a:p>
          <a:p>
            <a:pPr>
              <a:lnSpc>
                <a:spcPct val="100000"/>
              </a:lnSpc>
              <a:spcBef>
                <a:spcPts val="80"/>
              </a:spcBef>
            </a:pPr>
            <a:endParaRPr sz="600">
              <a:latin typeface="微软雅黑"/>
              <a:cs typeface="微软雅黑"/>
            </a:endParaRPr>
          </a:p>
          <a:p>
            <a:pPr marL="311150">
              <a:lnSpc>
                <a:spcPct val="100000"/>
              </a:lnSpc>
            </a:pPr>
            <a:r>
              <a:rPr sz="950" b="1" u="sng" spc="-25" dirty="0">
                <a:solidFill>
                  <a:srgbClr val="4183C4"/>
                </a:solidFill>
                <a:uFill>
                  <a:solidFill>
                    <a:srgbClr val="4183C4"/>
                  </a:solidFill>
                </a:uFill>
                <a:latin typeface="Trebuchet MS"/>
                <a:cs typeface="Trebuchet MS"/>
                <a:hlinkClick r:id="rId5"/>
              </a:rPr>
              <a:t>16.</a:t>
            </a:r>
            <a:r>
              <a:rPr sz="950" b="1" u="sng" dirty="0">
                <a:solidFill>
                  <a:srgbClr val="4183C4"/>
                </a:solidFill>
                <a:uFill>
                  <a:solidFill>
                    <a:srgbClr val="4183C4"/>
                  </a:solidFill>
                </a:uFill>
                <a:latin typeface="Trebuchet MS"/>
                <a:cs typeface="Trebuchet MS"/>
                <a:hlinkClick r:id="rId5"/>
              </a:rPr>
              <a:t>1</a:t>
            </a:r>
            <a:r>
              <a:rPr sz="950" b="1" u="sng" spc="-35" dirty="0">
                <a:solidFill>
                  <a:srgbClr val="4183C4"/>
                </a:solidFill>
                <a:uFill>
                  <a:solidFill>
                    <a:srgbClr val="4183C4"/>
                  </a:solidFill>
                </a:uFill>
                <a:latin typeface="Trebuchet MS"/>
                <a:cs typeface="Trebuchet MS"/>
                <a:hlinkClick r:id="rId5"/>
              </a:rPr>
              <a:t> </a:t>
            </a:r>
            <a:r>
              <a:rPr sz="950" b="1" u="sng" spc="50" dirty="0">
                <a:solidFill>
                  <a:srgbClr val="4183C4"/>
                </a:solidFill>
                <a:uFill>
                  <a:solidFill>
                    <a:srgbClr val="4183C4"/>
                  </a:solidFill>
                </a:uFill>
                <a:latin typeface="Trebuchet MS"/>
                <a:cs typeface="Trebuchet MS"/>
                <a:hlinkClick r:id="rId5"/>
              </a:rPr>
              <a:t>Ansible</a:t>
            </a:r>
            <a:r>
              <a:rPr sz="950" b="1" u="sng" spc="25" dirty="0">
                <a:solidFill>
                  <a:srgbClr val="4183C4"/>
                </a:solidFill>
                <a:uFill>
                  <a:solidFill>
                    <a:srgbClr val="4183C4"/>
                  </a:solidFill>
                </a:uFill>
                <a:latin typeface="微软雅黑"/>
                <a:cs typeface="微软雅黑"/>
                <a:hlinkClick r:id="rId5"/>
              </a:rPr>
              <a:t>介绍与安装</a:t>
            </a:r>
            <a:endParaRPr sz="950">
              <a:latin typeface="微软雅黑"/>
              <a:cs typeface="微软雅黑"/>
            </a:endParaRPr>
          </a:p>
        </p:txBody>
      </p:sp>
      <p:sp>
        <p:nvSpPr>
          <p:cNvPr id="5" name="object 5"/>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264</a:t>
            </a:fld>
            <a:endParaRPr sz="800">
              <a:latin typeface="小哥哥网恋吗"/>
              <a:cs typeface="小哥哥网恋吗"/>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2536" y="444569"/>
            <a:ext cx="48260" cy="48260"/>
          </a:xfrm>
          <a:custGeom>
            <a:avLst/>
            <a:gdLst/>
            <a:ahLst/>
            <a:cxnLst/>
            <a:rect l="l" t="t" r="r" b="b"/>
            <a:pathLst>
              <a:path w="48259" h="48259">
                <a:moveTo>
                  <a:pt x="23823" y="47647"/>
                </a:moveTo>
                <a:lnTo>
                  <a:pt x="0" y="26796"/>
                </a:lnTo>
                <a:lnTo>
                  <a:pt x="0" y="20545"/>
                </a:lnTo>
                <a:lnTo>
                  <a:pt x="6975" y="6851"/>
                </a:lnTo>
                <a:lnTo>
                  <a:pt x="9214" y="4469"/>
                </a:lnTo>
                <a:lnTo>
                  <a:pt x="11787" y="2677"/>
                </a:lnTo>
                <a:lnTo>
                  <a:pt x="14703" y="1782"/>
                </a:lnTo>
                <a:lnTo>
                  <a:pt x="17629" y="590"/>
                </a:lnTo>
                <a:lnTo>
                  <a:pt x="20659" y="0"/>
                </a:lnTo>
                <a:lnTo>
                  <a:pt x="26987" y="0"/>
                </a:lnTo>
                <a:lnTo>
                  <a:pt x="30017" y="590"/>
                </a:lnTo>
                <a:lnTo>
                  <a:pt x="32943" y="1782"/>
                </a:lnTo>
                <a:lnTo>
                  <a:pt x="35859" y="2677"/>
                </a:lnTo>
                <a:lnTo>
                  <a:pt x="38432" y="4469"/>
                </a:lnTo>
                <a:lnTo>
                  <a:pt x="40671" y="6851"/>
                </a:lnTo>
                <a:lnTo>
                  <a:pt x="42901" y="8938"/>
                </a:lnTo>
                <a:lnTo>
                  <a:pt x="44626" y="11616"/>
                </a:lnTo>
                <a:lnTo>
                  <a:pt x="45836" y="14294"/>
                </a:lnTo>
                <a:lnTo>
                  <a:pt x="47046" y="17276"/>
                </a:lnTo>
                <a:lnTo>
                  <a:pt x="47647" y="20545"/>
                </a:lnTo>
                <a:lnTo>
                  <a:pt x="47647" y="23823"/>
                </a:lnTo>
                <a:lnTo>
                  <a:pt x="47647" y="26796"/>
                </a:lnTo>
                <a:lnTo>
                  <a:pt x="26987" y="47351"/>
                </a:lnTo>
                <a:lnTo>
                  <a:pt x="23823" y="47647"/>
                </a:lnTo>
                <a:close/>
              </a:path>
            </a:pathLst>
          </a:custGeom>
          <a:solidFill>
            <a:srgbClr val="333333"/>
          </a:solidFill>
        </p:spPr>
        <p:txBody>
          <a:bodyPr wrap="square" lIns="0" tIns="0" rIns="0" bIns="0" rtlCol="0"/>
          <a:lstStyle/>
          <a:p>
            <a:endParaRPr/>
          </a:p>
        </p:txBody>
      </p:sp>
      <p:sp>
        <p:nvSpPr>
          <p:cNvPr id="3" name="object 3"/>
          <p:cNvSpPr/>
          <p:nvPr/>
        </p:nvSpPr>
        <p:spPr>
          <a:xfrm>
            <a:off x="1092536" y="701804"/>
            <a:ext cx="48260" cy="48260"/>
          </a:xfrm>
          <a:custGeom>
            <a:avLst/>
            <a:gdLst/>
            <a:ahLst/>
            <a:cxnLst/>
            <a:rect l="l" t="t" r="r" b="b"/>
            <a:pathLst>
              <a:path w="48259" h="48259">
                <a:moveTo>
                  <a:pt x="23823" y="47647"/>
                </a:moveTo>
                <a:lnTo>
                  <a:pt x="1810" y="32457"/>
                </a:lnTo>
                <a:lnTo>
                  <a:pt x="600" y="29779"/>
                </a:lnTo>
                <a:lnTo>
                  <a:pt x="0" y="26796"/>
                </a:lnTo>
                <a:lnTo>
                  <a:pt x="0" y="20545"/>
                </a:lnTo>
                <a:lnTo>
                  <a:pt x="20659" y="0"/>
                </a:lnTo>
                <a:lnTo>
                  <a:pt x="26987" y="0"/>
                </a:lnTo>
                <a:lnTo>
                  <a:pt x="47647" y="20545"/>
                </a:lnTo>
                <a:lnTo>
                  <a:pt x="47647" y="23823"/>
                </a:lnTo>
                <a:lnTo>
                  <a:pt x="47647" y="26796"/>
                </a:lnTo>
                <a:lnTo>
                  <a:pt x="47046" y="29779"/>
                </a:lnTo>
                <a:lnTo>
                  <a:pt x="45836" y="32457"/>
                </a:lnTo>
                <a:lnTo>
                  <a:pt x="44626" y="35439"/>
                </a:lnTo>
                <a:lnTo>
                  <a:pt x="26987" y="47351"/>
                </a:lnTo>
                <a:lnTo>
                  <a:pt x="23823" y="47647"/>
                </a:lnTo>
                <a:close/>
              </a:path>
            </a:pathLst>
          </a:custGeom>
          <a:solidFill>
            <a:srgbClr val="333333"/>
          </a:solidFill>
        </p:spPr>
        <p:txBody>
          <a:bodyPr wrap="square" lIns="0" tIns="0" rIns="0" bIns="0" rtlCol="0"/>
          <a:lstStyle/>
          <a:p>
            <a:endParaRPr/>
          </a:p>
        </p:txBody>
      </p:sp>
      <p:sp>
        <p:nvSpPr>
          <p:cNvPr id="4" name="object 4"/>
          <p:cNvSpPr/>
          <p:nvPr/>
        </p:nvSpPr>
        <p:spPr>
          <a:xfrm>
            <a:off x="1092536" y="949569"/>
            <a:ext cx="48260" cy="48260"/>
          </a:xfrm>
          <a:custGeom>
            <a:avLst/>
            <a:gdLst/>
            <a:ahLst/>
            <a:cxnLst/>
            <a:rect l="l" t="t" r="r" b="b"/>
            <a:pathLst>
              <a:path w="48259" h="48259">
                <a:moveTo>
                  <a:pt x="23823" y="47647"/>
                </a:moveTo>
                <a:lnTo>
                  <a:pt x="1810" y="32457"/>
                </a:lnTo>
                <a:lnTo>
                  <a:pt x="600" y="29779"/>
                </a:lnTo>
                <a:lnTo>
                  <a:pt x="0" y="26796"/>
                </a:lnTo>
                <a:lnTo>
                  <a:pt x="0" y="20545"/>
                </a:lnTo>
                <a:lnTo>
                  <a:pt x="600" y="17276"/>
                </a:lnTo>
                <a:lnTo>
                  <a:pt x="1810" y="14589"/>
                </a:lnTo>
                <a:lnTo>
                  <a:pt x="3020" y="11320"/>
                </a:lnTo>
                <a:lnTo>
                  <a:pt x="4745" y="8938"/>
                </a:lnTo>
                <a:lnTo>
                  <a:pt x="6975" y="6851"/>
                </a:lnTo>
                <a:lnTo>
                  <a:pt x="9214" y="4469"/>
                </a:lnTo>
                <a:lnTo>
                  <a:pt x="11787" y="2677"/>
                </a:lnTo>
                <a:lnTo>
                  <a:pt x="14703" y="1486"/>
                </a:lnTo>
                <a:lnTo>
                  <a:pt x="17629" y="590"/>
                </a:lnTo>
                <a:lnTo>
                  <a:pt x="20659" y="0"/>
                </a:lnTo>
                <a:lnTo>
                  <a:pt x="26987" y="0"/>
                </a:lnTo>
                <a:lnTo>
                  <a:pt x="40671" y="6851"/>
                </a:lnTo>
                <a:lnTo>
                  <a:pt x="42901" y="8938"/>
                </a:lnTo>
                <a:lnTo>
                  <a:pt x="44626" y="11320"/>
                </a:lnTo>
                <a:lnTo>
                  <a:pt x="45836" y="14589"/>
                </a:lnTo>
                <a:lnTo>
                  <a:pt x="47046" y="17276"/>
                </a:lnTo>
                <a:lnTo>
                  <a:pt x="47647" y="20545"/>
                </a:lnTo>
                <a:lnTo>
                  <a:pt x="47647" y="23823"/>
                </a:lnTo>
                <a:lnTo>
                  <a:pt x="47647" y="26796"/>
                </a:lnTo>
                <a:lnTo>
                  <a:pt x="47046" y="29779"/>
                </a:lnTo>
                <a:lnTo>
                  <a:pt x="45836" y="32457"/>
                </a:lnTo>
                <a:lnTo>
                  <a:pt x="44626" y="35439"/>
                </a:lnTo>
                <a:lnTo>
                  <a:pt x="26987" y="47351"/>
                </a:lnTo>
                <a:lnTo>
                  <a:pt x="23823" y="47647"/>
                </a:lnTo>
                <a:close/>
              </a:path>
            </a:pathLst>
          </a:custGeom>
          <a:solidFill>
            <a:srgbClr val="333333"/>
          </a:solidFill>
        </p:spPr>
        <p:txBody>
          <a:bodyPr wrap="square" lIns="0" tIns="0" rIns="0" bIns="0" rtlCol="0"/>
          <a:lstStyle/>
          <a:p>
            <a:endParaRPr/>
          </a:p>
        </p:txBody>
      </p:sp>
      <p:sp>
        <p:nvSpPr>
          <p:cNvPr id="5" name="object 5"/>
          <p:cNvSpPr/>
          <p:nvPr/>
        </p:nvSpPr>
        <p:spPr>
          <a:xfrm>
            <a:off x="1092536" y="1206864"/>
            <a:ext cx="48260" cy="48260"/>
          </a:xfrm>
          <a:custGeom>
            <a:avLst/>
            <a:gdLst/>
            <a:ahLst/>
            <a:cxnLst/>
            <a:rect l="l" t="t" r="r" b="b"/>
            <a:pathLst>
              <a:path w="48259" h="48259">
                <a:moveTo>
                  <a:pt x="26987" y="47647"/>
                </a:moveTo>
                <a:lnTo>
                  <a:pt x="20659" y="47647"/>
                </a:lnTo>
                <a:lnTo>
                  <a:pt x="17629" y="47056"/>
                </a:lnTo>
                <a:lnTo>
                  <a:pt x="0" y="26796"/>
                </a:lnTo>
                <a:lnTo>
                  <a:pt x="0" y="20545"/>
                </a:lnTo>
                <a:lnTo>
                  <a:pt x="600" y="17276"/>
                </a:lnTo>
                <a:lnTo>
                  <a:pt x="1810" y="14589"/>
                </a:lnTo>
                <a:lnTo>
                  <a:pt x="3020" y="11320"/>
                </a:lnTo>
                <a:lnTo>
                  <a:pt x="4745" y="8938"/>
                </a:lnTo>
                <a:lnTo>
                  <a:pt x="6975" y="6851"/>
                </a:lnTo>
                <a:lnTo>
                  <a:pt x="9214" y="4469"/>
                </a:lnTo>
                <a:lnTo>
                  <a:pt x="11787" y="2677"/>
                </a:lnTo>
                <a:lnTo>
                  <a:pt x="14703" y="1486"/>
                </a:lnTo>
                <a:lnTo>
                  <a:pt x="17629" y="590"/>
                </a:lnTo>
                <a:lnTo>
                  <a:pt x="20659" y="0"/>
                </a:lnTo>
                <a:lnTo>
                  <a:pt x="26987" y="0"/>
                </a:lnTo>
                <a:lnTo>
                  <a:pt x="40671" y="6851"/>
                </a:lnTo>
                <a:lnTo>
                  <a:pt x="42901" y="8938"/>
                </a:lnTo>
                <a:lnTo>
                  <a:pt x="44626" y="11320"/>
                </a:lnTo>
                <a:lnTo>
                  <a:pt x="47046" y="17276"/>
                </a:lnTo>
                <a:lnTo>
                  <a:pt x="47647" y="20545"/>
                </a:lnTo>
                <a:lnTo>
                  <a:pt x="47647" y="23823"/>
                </a:lnTo>
                <a:lnTo>
                  <a:pt x="47647" y="26796"/>
                </a:lnTo>
                <a:lnTo>
                  <a:pt x="30017" y="47056"/>
                </a:lnTo>
                <a:lnTo>
                  <a:pt x="26987" y="47647"/>
                </a:lnTo>
                <a:close/>
              </a:path>
            </a:pathLst>
          </a:custGeom>
          <a:solidFill>
            <a:srgbClr val="333333"/>
          </a:solidFill>
        </p:spPr>
        <p:txBody>
          <a:bodyPr wrap="square" lIns="0" tIns="0" rIns="0" bIns="0" rtlCol="0"/>
          <a:lstStyle/>
          <a:p>
            <a:endParaRPr/>
          </a:p>
        </p:txBody>
      </p:sp>
      <p:sp>
        <p:nvSpPr>
          <p:cNvPr id="6" name="object 6"/>
          <p:cNvSpPr/>
          <p:nvPr/>
        </p:nvSpPr>
        <p:spPr>
          <a:xfrm>
            <a:off x="1378419" y="1454629"/>
            <a:ext cx="48260" cy="48260"/>
          </a:xfrm>
          <a:custGeom>
            <a:avLst/>
            <a:gdLst/>
            <a:ahLst/>
            <a:cxnLst/>
            <a:rect l="l" t="t" r="r" b="b"/>
            <a:pathLst>
              <a:path w="48259" h="48259">
                <a:moveTo>
                  <a:pt x="47647" y="23823"/>
                </a:moveTo>
                <a:lnTo>
                  <a:pt x="47647" y="26796"/>
                </a:lnTo>
                <a:lnTo>
                  <a:pt x="47046" y="29779"/>
                </a:lnTo>
                <a:lnTo>
                  <a:pt x="32943" y="45560"/>
                </a:lnTo>
                <a:lnTo>
                  <a:pt x="30017" y="47056"/>
                </a:lnTo>
                <a:lnTo>
                  <a:pt x="26987" y="47647"/>
                </a:lnTo>
                <a:lnTo>
                  <a:pt x="23823" y="47647"/>
                </a:lnTo>
                <a:lnTo>
                  <a:pt x="20659" y="47647"/>
                </a:lnTo>
                <a:lnTo>
                  <a:pt x="17629" y="47056"/>
                </a:lnTo>
                <a:lnTo>
                  <a:pt x="14703" y="45560"/>
                </a:lnTo>
                <a:lnTo>
                  <a:pt x="11787" y="44369"/>
                </a:lnTo>
                <a:lnTo>
                  <a:pt x="0" y="26796"/>
                </a:lnTo>
                <a:lnTo>
                  <a:pt x="0" y="23823"/>
                </a:lnTo>
                <a:lnTo>
                  <a:pt x="0" y="20545"/>
                </a:lnTo>
                <a:lnTo>
                  <a:pt x="20659" y="0"/>
                </a:lnTo>
                <a:lnTo>
                  <a:pt x="23823" y="0"/>
                </a:lnTo>
                <a:lnTo>
                  <a:pt x="26987" y="0"/>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7" name="object 7"/>
          <p:cNvSpPr/>
          <p:nvPr/>
        </p:nvSpPr>
        <p:spPr>
          <a:xfrm>
            <a:off x="1378419" y="1645218"/>
            <a:ext cx="48260" cy="48260"/>
          </a:xfrm>
          <a:custGeom>
            <a:avLst/>
            <a:gdLst/>
            <a:ahLst/>
            <a:cxnLst/>
            <a:rect l="l" t="t" r="r" b="b"/>
            <a:pathLst>
              <a:path w="48259" h="48260">
                <a:moveTo>
                  <a:pt x="47647" y="23823"/>
                </a:moveTo>
                <a:lnTo>
                  <a:pt x="47647" y="26501"/>
                </a:lnTo>
                <a:lnTo>
                  <a:pt x="47046" y="29484"/>
                </a:lnTo>
                <a:lnTo>
                  <a:pt x="45836" y="32457"/>
                </a:lnTo>
                <a:lnTo>
                  <a:pt x="44626" y="35439"/>
                </a:lnTo>
                <a:lnTo>
                  <a:pt x="23823" y="47647"/>
                </a:lnTo>
                <a:lnTo>
                  <a:pt x="20659" y="47351"/>
                </a:lnTo>
                <a:lnTo>
                  <a:pt x="1810" y="32457"/>
                </a:lnTo>
                <a:lnTo>
                  <a:pt x="600" y="29484"/>
                </a:lnTo>
                <a:lnTo>
                  <a:pt x="0" y="26501"/>
                </a:lnTo>
                <a:lnTo>
                  <a:pt x="0" y="23823"/>
                </a:lnTo>
                <a:lnTo>
                  <a:pt x="0" y="20545"/>
                </a:lnTo>
                <a:lnTo>
                  <a:pt x="600" y="17276"/>
                </a:lnTo>
                <a:lnTo>
                  <a:pt x="1810" y="14589"/>
                </a:lnTo>
                <a:lnTo>
                  <a:pt x="3020" y="11616"/>
                </a:lnTo>
                <a:lnTo>
                  <a:pt x="4745" y="8938"/>
                </a:lnTo>
                <a:lnTo>
                  <a:pt x="6975" y="6851"/>
                </a:lnTo>
                <a:lnTo>
                  <a:pt x="9214" y="4469"/>
                </a:lnTo>
                <a:lnTo>
                  <a:pt x="11787" y="2677"/>
                </a:lnTo>
                <a:lnTo>
                  <a:pt x="14703" y="1486"/>
                </a:lnTo>
                <a:lnTo>
                  <a:pt x="17629" y="590"/>
                </a:lnTo>
                <a:lnTo>
                  <a:pt x="20659" y="0"/>
                </a:lnTo>
                <a:lnTo>
                  <a:pt x="23823" y="0"/>
                </a:lnTo>
                <a:lnTo>
                  <a:pt x="26987" y="0"/>
                </a:lnTo>
                <a:lnTo>
                  <a:pt x="40671" y="6851"/>
                </a:lnTo>
                <a:lnTo>
                  <a:pt x="42901" y="8938"/>
                </a:lnTo>
                <a:lnTo>
                  <a:pt x="44626" y="11616"/>
                </a:lnTo>
                <a:lnTo>
                  <a:pt x="45836" y="14589"/>
                </a:lnTo>
                <a:lnTo>
                  <a:pt x="47046" y="17276"/>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8" name="object 8"/>
          <p:cNvSpPr/>
          <p:nvPr/>
        </p:nvSpPr>
        <p:spPr>
          <a:xfrm>
            <a:off x="1378419" y="1835806"/>
            <a:ext cx="48260" cy="48260"/>
          </a:xfrm>
          <a:custGeom>
            <a:avLst/>
            <a:gdLst/>
            <a:ahLst/>
            <a:cxnLst/>
            <a:rect l="l" t="t" r="r" b="b"/>
            <a:pathLst>
              <a:path w="48259" h="48260">
                <a:moveTo>
                  <a:pt x="47647" y="23823"/>
                </a:moveTo>
                <a:lnTo>
                  <a:pt x="47647" y="26796"/>
                </a:lnTo>
                <a:lnTo>
                  <a:pt x="47046" y="29779"/>
                </a:lnTo>
                <a:lnTo>
                  <a:pt x="45836" y="32457"/>
                </a:lnTo>
                <a:lnTo>
                  <a:pt x="44626" y="35439"/>
                </a:lnTo>
                <a:lnTo>
                  <a:pt x="23823" y="47647"/>
                </a:lnTo>
                <a:lnTo>
                  <a:pt x="20659" y="47351"/>
                </a:lnTo>
                <a:lnTo>
                  <a:pt x="1810" y="32457"/>
                </a:lnTo>
                <a:lnTo>
                  <a:pt x="600" y="29779"/>
                </a:lnTo>
                <a:lnTo>
                  <a:pt x="0" y="26796"/>
                </a:lnTo>
                <a:lnTo>
                  <a:pt x="0" y="23823"/>
                </a:lnTo>
                <a:lnTo>
                  <a:pt x="0" y="20545"/>
                </a:lnTo>
                <a:lnTo>
                  <a:pt x="20659" y="0"/>
                </a:lnTo>
                <a:lnTo>
                  <a:pt x="23823" y="0"/>
                </a:lnTo>
                <a:lnTo>
                  <a:pt x="26987" y="0"/>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9" name="object 9"/>
          <p:cNvSpPr/>
          <p:nvPr/>
        </p:nvSpPr>
        <p:spPr>
          <a:xfrm>
            <a:off x="1092536" y="2026395"/>
            <a:ext cx="48260" cy="48260"/>
          </a:xfrm>
          <a:custGeom>
            <a:avLst/>
            <a:gdLst/>
            <a:ahLst/>
            <a:cxnLst/>
            <a:rect l="l" t="t" r="r" b="b"/>
            <a:pathLst>
              <a:path w="48259" h="48260">
                <a:moveTo>
                  <a:pt x="26987" y="47647"/>
                </a:moveTo>
                <a:lnTo>
                  <a:pt x="20659" y="47647"/>
                </a:lnTo>
                <a:lnTo>
                  <a:pt x="17629" y="47056"/>
                </a:lnTo>
                <a:lnTo>
                  <a:pt x="14703" y="45560"/>
                </a:lnTo>
                <a:lnTo>
                  <a:pt x="11787" y="44369"/>
                </a:lnTo>
                <a:lnTo>
                  <a:pt x="0" y="26796"/>
                </a:lnTo>
                <a:lnTo>
                  <a:pt x="0" y="20545"/>
                </a:lnTo>
                <a:lnTo>
                  <a:pt x="6975" y="6851"/>
                </a:lnTo>
                <a:lnTo>
                  <a:pt x="9214" y="4469"/>
                </a:lnTo>
                <a:lnTo>
                  <a:pt x="11787" y="2677"/>
                </a:lnTo>
                <a:lnTo>
                  <a:pt x="14703" y="1486"/>
                </a:lnTo>
                <a:lnTo>
                  <a:pt x="17629" y="590"/>
                </a:lnTo>
                <a:lnTo>
                  <a:pt x="20659" y="0"/>
                </a:lnTo>
                <a:lnTo>
                  <a:pt x="26987" y="0"/>
                </a:lnTo>
                <a:lnTo>
                  <a:pt x="30017" y="590"/>
                </a:lnTo>
                <a:lnTo>
                  <a:pt x="32943" y="1782"/>
                </a:lnTo>
                <a:lnTo>
                  <a:pt x="35859" y="2677"/>
                </a:lnTo>
                <a:lnTo>
                  <a:pt x="38432" y="4469"/>
                </a:lnTo>
                <a:lnTo>
                  <a:pt x="40671" y="6851"/>
                </a:lnTo>
                <a:lnTo>
                  <a:pt x="42901" y="8938"/>
                </a:lnTo>
                <a:lnTo>
                  <a:pt x="44626" y="11616"/>
                </a:lnTo>
                <a:lnTo>
                  <a:pt x="45836" y="14294"/>
                </a:lnTo>
                <a:lnTo>
                  <a:pt x="47046" y="17276"/>
                </a:lnTo>
                <a:lnTo>
                  <a:pt x="47647" y="20545"/>
                </a:lnTo>
                <a:lnTo>
                  <a:pt x="47647" y="23823"/>
                </a:lnTo>
                <a:lnTo>
                  <a:pt x="47647" y="26796"/>
                </a:lnTo>
                <a:lnTo>
                  <a:pt x="32943" y="45560"/>
                </a:lnTo>
                <a:lnTo>
                  <a:pt x="30017" y="47056"/>
                </a:lnTo>
                <a:lnTo>
                  <a:pt x="26987" y="47647"/>
                </a:lnTo>
                <a:close/>
              </a:path>
            </a:pathLst>
          </a:custGeom>
          <a:solidFill>
            <a:srgbClr val="333333"/>
          </a:solidFill>
        </p:spPr>
        <p:txBody>
          <a:bodyPr wrap="square" lIns="0" tIns="0" rIns="0" bIns="0" rtlCol="0"/>
          <a:lstStyle/>
          <a:p>
            <a:endParaRPr/>
          </a:p>
        </p:txBody>
      </p:sp>
      <p:sp>
        <p:nvSpPr>
          <p:cNvPr id="10" name="object 10"/>
          <p:cNvSpPr/>
          <p:nvPr/>
        </p:nvSpPr>
        <p:spPr>
          <a:xfrm>
            <a:off x="1092536" y="2283689"/>
            <a:ext cx="48260" cy="48260"/>
          </a:xfrm>
          <a:custGeom>
            <a:avLst/>
            <a:gdLst/>
            <a:ahLst/>
            <a:cxnLst/>
            <a:rect l="l" t="t" r="r" b="b"/>
            <a:pathLst>
              <a:path w="48259" h="48260">
                <a:moveTo>
                  <a:pt x="26987" y="47647"/>
                </a:moveTo>
                <a:lnTo>
                  <a:pt x="20659" y="47647"/>
                </a:lnTo>
                <a:lnTo>
                  <a:pt x="17629" y="47056"/>
                </a:lnTo>
                <a:lnTo>
                  <a:pt x="14703" y="45560"/>
                </a:lnTo>
                <a:lnTo>
                  <a:pt x="11787" y="44369"/>
                </a:lnTo>
                <a:lnTo>
                  <a:pt x="0" y="26796"/>
                </a:lnTo>
                <a:lnTo>
                  <a:pt x="0" y="20545"/>
                </a:lnTo>
                <a:lnTo>
                  <a:pt x="20659" y="0"/>
                </a:lnTo>
                <a:lnTo>
                  <a:pt x="26987" y="0"/>
                </a:lnTo>
                <a:lnTo>
                  <a:pt x="47647" y="20545"/>
                </a:lnTo>
                <a:lnTo>
                  <a:pt x="47647" y="23823"/>
                </a:lnTo>
                <a:lnTo>
                  <a:pt x="47647" y="26796"/>
                </a:lnTo>
                <a:lnTo>
                  <a:pt x="32943" y="45560"/>
                </a:lnTo>
                <a:lnTo>
                  <a:pt x="30017" y="47056"/>
                </a:lnTo>
                <a:lnTo>
                  <a:pt x="26987" y="47647"/>
                </a:lnTo>
                <a:close/>
              </a:path>
            </a:pathLst>
          </a:custGeom>
          <a:solidFill>
            <a:srgbClr val="333333"/>
          </a:solidFill>
        </p:spPr>
        <p:txBody>
          <a:bodyPr wrap="square" lIns="0" tIns="0" rIns="0" bIns="0" rtlCol="0"/>
          <a:lstStyle/>
          <a:p>
            <a:endParaRPr/>
          </a:p>
        </p:txBody>
      </p:sp>
      <p:sp>
        <p:nvSpPr>
          <p:cNvPr id="11" name="object 11"/>
          <p:cNvSpPr/>
          <p:nvPr/>
        </p:nvSpPr>
        <p:spPr>
          <a:xfrm>
            <a:off x="1092536" y="2531454"/>
            <a:ext cx="48260" cy="48260"/>
          </a:xfrm>
          <a:custGeom>
            <a:avLst/>
            <a:gdLst/>
            <a:ahLst/>
            <a:cxnLst/>
            <a:rect l="l" t="t" r="r" b="b"/>
            <a:pathLst>
              <a:path w="48259" h="48260">
                <a:moveTo>
                  <a:pt x="23823" y="47647"/>
                </a:moveTo>
                <a:lnTo>
                  <a:pt x="1810" y="32457"/>
                </a:lnTo>
                <a:lnTo>
                  <a:pt x="600" y="29779"/>
                </a:lnTo>
                <a:lnTo>
                  <a:pt x="0" y="26796"/>
                </a:lnTo>
                <a:lnTo>
                  <a:pt x="0" y="20545"/>
                </a:lnTo>
                <a:lnTo>
                  <a:pt x="20659" y="0"/>
                </a:lnTo>
                <a:lnTo>
                  <a:pt x="26987" y="0"/>
                </a:lnTo>
                <a:lnTo>
                  <a:pt x="47647" y="20545"/>
                </a:lnTo>
                <a:lnTo>
                  <a:pt x="47647" y="23823"/>
                </a:lnTo>
                <a:lnTo>
                  <a:pt x="47647" y="26796"/>
                </a:lnTo>
                <a:lnTo>
                  <a:pt x="47046" y="29779"/>
                </a:lnTo>
                <a:lnTo>
                  <a:pt x="45836" y="32457"/>
                </a:lnTo>
                <a:lnTo>
                  <a:pt x="44626" y="35439"/>
                </a:lnTo>
                <a:lnTo>
                  <a:pt x="26987" y="47351"/>
                </a:lnTo>
                <a:lnTo>
                  <a:pt x="23823" y="47647"/>
                </a:lnTo>
                <a:close/>
              </a:path>
            </a:pathLst>
          </a:custGeom>
          <a:solidFill>
            <a:srgbClr val="333333"/>
          </a:solidFill>
        </p:spPr>
        <p:txBody>
          <a:bodyPr wrap="square" lIns="0" tIns="0" rIns="0" bIns="0" rtlCol="0"/>
          <a:lstStyle/>
          <a:p>
            <a:endParaRPr/>
          </a:p>
        </p:txBody>
      </p:sp>
      <p:sp>
        <p:nvSpPr>
          <p:cNvPr id="12" name="object 12"/>
          <p:cNvSpPr/>
          <p:nvPr/>
        </p:nvSpPr>
        <p:spPr>
          <a:xfrm>
            <a:off x="1092536" y="2788749"/>
            <a:ext cx="48260" cy="48260"/>
          </a:xfrm>
          <a:custGeom>
            <a:avLst/>
            <a:gdLst/>
            <a:ahLst/>
            <a:cxnLst/>
            <a:rect l="l" t="t" r="r" b="b"/>
            <a:pathLst>
              <a:path w="48259" h="48260">
                <a:moveTo>
                  <a:pt x="23823" y="47647"/>
                </a:moveTo>
                <a:lnTo>
                  <a:pt x="1810" y="32752"/>
                </a:lnTo>
                <a:lnTo>
                  <a:pt x="600" y="30074"/>
                </a:lnTo>
                <a:lnTo>
                  <a:pt x="0" y="27101"/>
                </a:lnTo>
                <a:lnTo>
                  <a:pt x="0" y="20545"/>
                </a:lnTo>
                <a:lnTo>
                  <a:pt x="600" y="17276"/>
                </a:lnTo>
                <a:lnTo>
                  <a:pt x="3020" y="11320"/>
                </a:lnTo>
                <a:lnTo>
                  <a:pt x="4745" y="8633"/>
                </a:lnTo>
                <a:lnTo>
                  <a:pt x="6975" y="6556"/>
                </a:lnTo>
                <a:lnTo>
                  <a:pt x="9214" y="4164"/>
                </a:lnTo>
                <a:lnTo>
                  <a:pt x="11787" y="2382"/>
                </a:lnTo>
                <a:lnTo>
                  <a:pt x="17629" y="590"/>
                </a:lnTo>
                <a:lnTo>
                  <a:pt x="20659" y="0"/>
                </a:lnTo>
                <a:lnTo>
                  <a:pt x="26987" y="0"/>
                </a:lnTo>
                <a:lnTo>
                  <a:pt x="30017" y="590"/>
                </a:lnTo>
                <a:lnTo>
                  <a:pt x="35859" y="2382"/>
                </a:lnTo>
                <a:lnTo>
                  <a:pt x="38432" y="4164"/>
                </a:lnTo>
                <a:lnTo>
                  <a:pt x="40671" y="6556"/>
                </a:lnTo>
                <a:lnTo>
                  <a:pt x="42901" y="8633"/>
                </a:lnTo>
                <a:lnTo>
                  <a:pt x="44626" y="11320"/>
                </a:lnTo>
                <a:lnTo>
                  <a:pt x="47046" y="17276"/>
                </a:lnTo>
                <a:lnTo>
                  <a:pt x="47647" y="20545"/>
                </a:lnTo>
                <a:lnTo>
                  <a:pt x="47647" y="23823"/>
                </a:lnTo>
                <a:lnTo>
                  <a:pt x="47647" y="27101"/>
                </a:lnTo>
                <a:lnTo>
                  <a:pt x="47046" y="30074"/>
                </a:lnTo>
                <a:lnTo>
                  <a:pt x="45836" y="32752"/>
                </a:lnTo>
                <a:lnTo>
                  <a:pt x="44626" y="35735"/>
                </a:lnTo>
                <a:lnTo>
                  <a:pt x="26987" y="47351"/>
                </a:lnTo>
                <a:lnTo>
                  <a:pt x="23823" y="47647"/>
                </a:lnTo>
                <a:close/>
              </a:path>
            </a:pathLst>
          </a:custGeom>
          <a:solidFill>
            <a:srgbClr val="333333"/>
          </a:solidFill>
        </p:spPr>
        <p:txBody>
          <a:bodyPr wrap="square" lIns="0" tIns="0" rIns="0" bIns="0" rtlCol="0"/>
          <a:lstStyle/>
          <a:p>
            <a:endParaRPr/>
          </a:p>
        </p:txBody>
      </p:sp>
      <p:sp>
        <p:nvSpPr>
          <p:cNvPr id="13" name="object 13"/>
          <p:cNvSpPr txBox="1"/>
          <p:nvPr/>
        </p:nvSpPr>
        <p:spPr>
          <a:xfrm>
            <a:off x="946443" y="374700"/>
            <a:ext cx="1974214" cy="2823210"/>
          </a:xfrm>
          <a:prstGeom prst="rect">
            <a:avLst/>
          </a:prstGeom>
        </p:spPr>
        <p:txBody>
          <a:bodyPr vert="horz" wrap="square" lIns="0" tIns="15875" rIns="0" bIns="0" rtlCol="0">
            <a:spAutoFit/>
          </a:bodyPr>
          <a:lstStyle/>
          <a:p>
            <a:pPr marL="577850" lvl="1" indent="-280035">
              <a:lnSpc>
                <a:spcPct val="100000"/>
              </a:lnSpc>
              <a:spcBef>
                <a:spcPts val="125"/>
              </a:spcBef>
              <a:buFont typeface="Trebuchet MS"/>
              <a:buAutoNum type="arabicPeriod" startAt="2"/>
              <a:tabLst>
                <a:tab pos="578485" algn="l"/>
              </a:tabLst>
            </a:pPr>
            <a:r>
              <a:rPr sz="950" b="1" u="sng" spc="25" dirty="0">
                <a:solidFill>
                  <a:srgbClr val="4183C4"/>
                </a:solidFill>
                <a:uFill>
                  <a:solidFill>
                    <a:srgbClr val="4183C4"/>
                  </a:solidFill>
                </a:uFill>
                <a:latin typeface="微软雅黑"/>
                <a:cs typeface="微软雅黑"/>
                <a:hlinkClick r:id="rId2"/>
              </a:rPr>
              <a:t>设置主机清单</a:t>
            </a:r>
            <a:endParaRPr sz="950">
              <a:latin typeface="微软雅黑"/>
              <a:cs typeface="微软雅黑"/>
            </a:endParaRPr>
          </a:p>
          <a:p>
            <a:pPr marL="577850" lvl="1" indent="-280035">
              <a:lnSpc>
                <a:spcPct val="100000"/>
              </a:lnSpc>
              <a:spcBef>
                <a:spcPts val="885"/>
              </a:spcBef>
              <a:buFont typeface="Trebuchet MS"/>
              <a:buAutoNum type="arabicPeriod" startAt="2"/>
              <a:tabLst>
                <a:tab pos="578485" algn="l"/>
              </a:tabLst>
            </a:pPr>
            <a:r>
              <a:rPr sz="950" b="1" u="sng" spc="25" dirty="0">
                <a:solidFill>
                  <a:srgbClr val="4183C4"/>
                </a:solidFill>
                <a:uFill>
                  <a:solidFill>
                    <a:srgbClr val="4183C4"/>
                  </a:solidFill>
                </a:uFill>
                <a:latin typeface="微软雅黑"/>
                <a:cs typeface="微软雅黑"/>
                <a:hlinkClick r:id="rId3"/>
              </a:rPr>
              <a:t>运行临时命令</a:t>
            </a:r>
            <a:endParaRPr sz="950">
              <a:latin typeface="微软雅黑"/>
              <a:cs typeface="微软雅黑"/>
            </a:endParaRPr>
          </a:p>
          <a:p>
            <a:pPr marL="577850" lvl="1" indent="-280035">
              <a:lnSpc>
                <a:spcPct val="100000"/>
              </a:lnSpc>
              <a:spcBef>
                <a:spcPts val="810"/>
              </a:spcBef>
              <a:buFont typeface="Trebuchet MS"/>
              <a:buAutoNum type="arabicPeriod" startAt="2"/>
              <a:tabLst>
                <a:tab pos="578485" algn="l"/>
              </a:tabLst>
            </a:pPr>
            <a:r>
              <a:rPr sz="950" b="1" u="sng" spc="25" dirty="0">
                <a:solidFill>
                  <a:srgbClr val="4183C4"/>
                </a:solidFill>
                <a:uFill>
                  <a:solidFill>
                    <a:srgbClr val="4183C4"/>
                  </a:solidFill>
                </a:uFill>
                <a:latin typeface="微软雅黑"/>
                <a:cs typeface="微软雅黑"/>
                <a:hlinkClick r:id="rId4"/>
              </a:rPr>
              <a:t>剧本文件实战</a:t>
            </a:r>
            <a:endParaRPr sz="950">
              <a:latin typeface="微软雅黑"/>
              <a:cs typeface="微软雅黑"/>
            </a:endParaRPr>
          </a:p>
          <a:p>
            <a:pPr marL="577850" lvl="1" indent="-280035">
              <a:lnSpc>
                <a:spcPct val="100000"/>
              </a:lnSpc>
              <a:spcBef>
                <a:spcPts val="885"/>
              </a:spcBef>
              <a:buFont typeface="Trebuchet MS"/>
              <a:buAutoNum type="arabicPeriod" startAt="2"/>
              <a:tabLst>
                <a:tab pos="578485" algn="l"/>
              </a:tabLst>
            </a:pPr>
            <a:r>
              <a:rPr sz="950" b="1" spc="25" dirty="0">
                <a:solidFill>
                  <a:srgbClr val="333333"/>
                </a:solidFill>
                <a:latin typeface="微软雅黑"/>
                <a:cs typeface="微软雅黑"/>
              </a:rPr>
              <a:t>创建及使用角色</a:t>
            </a:r>
            <a:endParaRPr sz="950">
              <a:latin typeface="微软雅黑"/>
              <a:cs typeface="微软雅黑"/>
            </a:endParaRPr>
          </a:p>
          <a:p>
            <a:pPr marL="969644" lvl="2" indent="-386080">
              <a:lnSpc>
                <a:spcPct val="100000"/>
              </a:lnSpc>
              <a:spcBef>
                <a:spcPts val="815"/>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5"/>
              </a:rPr>
              <a:t>加载系统内置角色</a:t>
            </a:r>
            <a:endParaRPr sz="950">
              <a:latin typeface="微软雅黑"/>
              <a:cs typeface="微软雅黑"/>
            </a:endParaRPr>
          </a:p>
          <a:p>
            <a:pPr marL="969644" lvl="2" indent="-386080">
              <a:lnSpc>
                <a:spcPct val="100000"/>
              </a:lnSpc>
              <a:spcBef>
                <a:spcPts val="359"/>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6"/>
              </a:rPr>
              <a:t>从外部获取角色</a:t>
            </a:r>
            <a:endParaRPr sz="950">
              <a:latin typeface="微软雅黑"/>
              <a:cs typeface="微软雅黑"/>
            </a:endParaRPr>
          </a:p>
          <a:p>
            <a:pPr marL="969644" lvl="2" indent="-386080">
              <a:lnSpc>
                <a:spcPct val="100000"/>
              </a:lnSpc>
              <a:spcBef>
                <a:spcPts val="360"/>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7"/>
              </a:rPr>
              <a:t>创建新的角色</a:t>
            </a:r>
            <a:endParaRPr sz="950">
              <a:latin typeface="微软雅黑"/>
              <a:cs typeface="微软雅黑"/>
            </a:endParaRPr>
          </a:p>
          <a:p>
            <a:pPr marL="577850" lvl="1" indent="-280035">
              <a:lnSpc>
                <a:spcPct val="100000"/>
              </a:lnSpc>
              <a:spcBef>
                <a:spcPts val="360"/>
              </a:spcBef>
              <a:buFont typeface="Trebuchet MS"/>
              <a:buAutoNum type="arabicPeriod" startAt="2"/>
              <a:tabLst>
                <a:tab pos="578485" algn="l"/>
              </a:tabLst>
            </a:pPr>
            <a:r>
              <a:rPr sz="950" b="1" u="sng" spc="25" dirty="0">
                <a:solidFill>
                  <a:srgbClr val="4183C4"/>
                </a:solidFill>
                <a:uFill>
                  <a:solidFill>
                    <a:srgbClr val="4183C4"/>
                  </a:solidFill>
                </a:uFill>
                <a:latin typeface="微软雅黑"/>
                <a:cs typeface="微软雅黑"/>
                <a:hlinkClick r:id="rId8"/>
              </a:rPr>
              <a:t>创建和使用逻辑卷</a:t>
            </a:r>
            <a:endParaRPr sz="950">
              <a:latin typeface="微软雅黑"/>
              <a:cs typeface="微软雅黑"/>
            </a:endParaRPr>
          </a:p>
          <a:p>
            <a:pPr marL="577850" lvl="1" indent="-280035">
              <a:lnSpc>
                <a:spcPct val="100000"/>
              </a:lnSpc>
              <a:spcBef>
                <a:spcPts val="885"/>
              </a:spcBef>
              <a:buFont typeface="Trebuchet MS"/>
              <a:buAutoNum type="arabicPeriod" startAt="2"/>
              <a:tabLst>
                <a:tab pos="578485" algn="l"/>
              </a:tabLst>
            </a:pPr>
            <a:r>
              <a:rPr sz="950" b="1" u="sng" spc="25" dirty="0">
                <a:solidFill>
                  <a:srgbClr val="4183C4"/>
                </a:solidFill>
                <a:uFill>
                  <a:solidFill>
                    <a:srgbClr val="4183C4"/>
                  </a:solidFill>
                </a:uFill>
                <a:latin typeface="微软雅黑"/>
                <a:cs typeface="微软雅黑"/>
                <a:hlinkClick r:id="rId9"/>
              </a:rPr>
              <a:t>判断主机组名</a:t>
            </a:r>
            <a:endParaRPr sz="950">
              <a:latin typeface="微软雅黑"/>
              <a:cs typeface="微软雅黑"/>
            </a:endParaRPr>
          </a:p>
          <a:p>
            <a:pPr marL="577850" lvl="1" indent="-280035">
              <a:lnSpc>
                <a:spcPct val="100000"/>
              </a:lnSpc>
              <a:spcBef>
                <a:spcPts val="810"/>
              </a:spcBef>
              <a:buFont typeface="Trebuchet MS"/>
              <a:buAutoNum type="arabicPeriod" startAt="2"/>
              <a:tabLst>
                <a:tab pos="578485" algn="l"/>
              </a:tabLst>
            </a:pPr>
            <a:r>
              <a:rPr sz="950" b="1" u="sng" spc="25" dirty="0">
                <a:solidFill>
                  <a:srgbClr val="4183C4"/>
                </a:solidFill>
                <a:uFill>
                  <a:solidFill>
                    <a:srgbClr val="4183C4"/>
                  </a:solidFill>
                </a:uFill>
                <a:latin typeface="微软雅黑"/>
                <a:cs typeface="微软雅黑"/>
                <a:hlinkClick r:id="rId10"/>
              </a:rPr>
              <a:t>管理文件属性</a:t>
            </a:r>
            <a:endParaRPr sz="950">
              <a:latin typeface="微软雅黑"/>
              <a:cs typeface="微软雅黑"/>
            </a:endParaRPr>
          </a:p>
          <a:p>
            <a:pPr marL="577850" lvl="1" indent="-280035">
              <a:lnSpc>
                <a:spcPct val="100000"/>
              </a:lnSpc>
              <a:spcBef>
                <a:spcPts val="885"/>
              </a:spcBef>
              <a:buFont typeface="Trebuchet MS"/>
              <a:buAutoNum type="arabicPeriod" startAt="2"/>
              <a:tabLst>
                <a:tab pos="578485" algn="l"/>
              </a:tabLst>
            </a:pPr>
            <a:r>
              <a:rPr sz="950" b="1" u="sng" spc="25" dirty="0">
                <a:solidFill>
                  <a:srgbClr val="4183C4"/>
                </a:solidFill>
                <a:uFill>
                  <a:solidFill>
                    <a:srgbClr val="4183C4"/>
                  </a:solidFill>
                </a:uFill>
                <a:latin typeface="微软雅黑"/>
                <a:cs typeface="微软雅黑"/>
                <a:hlinkClick r:id="rId11"/>
              </a:rPr>
              <a:t>管理密码库文件</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16.1</a:t>
            </a:r>
            <a:r>
              <a:rPr sz="950" b="1" spc="-35" dirty="0">
                <a:solidFill>
                  <a:srgbClr val="333333"/>
                </a:solidFill>
                <a:latin typeface="Trebuchet MS"/>
                <a:cs typeface="Trebuchet MS"/>
              </a:rPr>
              <a:t> </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介绍与安装</a:t>
            </a:r>
            <a:endParaRPr sz="950">
              <a:latin typeface="微软雅黑"/>
              <a:cs typeface="微软雅黑"/>
            </a:endParaRPr>
          </a:p>
        </p:txBody>
      </p:sp>
      <p:sp>
        <p:nvSpPr>
          <p:cNvPr id="14" name="object 14"/>
          <p:cNvSpPr txBox="1"/>
          <p:nvPr/>
        </p:nvSpPr>
        <p:spPr>
          <a:xfrm>
            <a:off x="946443" y="3286856"/>
            <a:ext cx="5667375" cy="2217420"/>
          </a:xfrm>
          <a:prstGeom prst="rect">
            <a:avLst/>
          </a:prstGeom>
        </p:spPr>
        <p:txBody>
          <a:bodyPr vert="horz" wrap="square" lIns="0" tIns="12065" rIns="0" bIns="0" rtlCol="0">
            <a:spAutoFit/>
          </a:bodyPr>
          <a:lstStyle/>
          <a:p>
            <a:pPr marL="12700" marR="5080">
              <a:lnSpc>
                <a:spcPct val="131600"/>
              </a:lnSpc>
              <a:spcBef>
                <a:spcPts val="95"/>
              </a:spcBef>
            </a:pPr>
            <a:r>
              <a:rPr sz="950" b="1" spc="50" dirty="0">
                <a:solidFill>
                  <a:srgbClr val="333333"/>
                </a:solidFill>
                <a:latin typeface="Trebuchet MS"/>
                <a:cs typeface="Trebuchet MS"/>
              </a:rPr>
              <a:t>Ansible</a:t>
            </a:r>
            <a:r>
              <a:rPr sz="950" b="1" spc="25" dirty="0">
                <a:solidFill>
                  <a:srgbClr val="333333"/>
                </a:solidFill>
                <a:latin typeface="微软雅黑"/>
                <a:cs typeface="微软雅黑"/>
              </a:rPr>
              <a:t>是一款开源的资源管理工具，是目前运维自动化工具中最简单、容易上手的优秀软件。用户可 以通过它自动化的部署应用程序来实现</a:t>
            </a:r>
            <a:r>
              <a:rPr sz="950" b="1" spc="20" dirty="0">
                <a:solidFill>
                  <a:srgbClr val="333333"/>
                </a:solidFill>
                <a:latin typeface="Trebuchet MS"/>
                <a:cs typeface="Trebuchet MS"/>
              </a:rPr>
              <a:t>IT</a:t>
            </a:r>
            <a:r>
              <a:rPr sz="950" b="1" spc="25" dirty="0">
                <a:solidFill>
                  <a:srgbClr val="333333"/>
                </a:solidFill>
                <a:latin typeface="微软雅黑"/>
                <a:cs typeface="微软雅黑"/>
              </a:rPr>
              <a:t>基础架构，例如对服务器进行初始化配置、安全基线配置、更 新和打补丁都是简单容易的。虽然相比于</a:t>
            </a:r>
            <a:r>
              <a:rPr sz="950" b="1" spc="40" dirty="0">
                <a:solidFill>
                  <a:srgbClr val="333333"/>
                </a:solidFill>
                <a:latin typeface="Trebuchet MS"/>
                <a:cs typeface="Trebuchet MS"/>
              </a:rPr>
              <a:t>Chef</a:t>
            </a:r>
            <a:r>
              <a:rPr sz="950" b="1" spc="25" dirty="0">
                <a:solidFill>
                  <a:srgbClr val="333333"/>
                </a:solidFill>
                <a:latin typeface="微软雅黑"/>
                <a:cs typeface="微软雅黑"/>
              </a:rPr>
              <a:t>、</a:t>
            </a:r>
            <a:r>
              <a:rPr sz="950" b="1" spc="55" dirty="0">
                <a:solidFill>
                  <a:srgbClr val="333333"/>
                </a:solidFill>
                <a:latin typeface="Trebuchet MS"/>
                <a:cs typeface="Trebuchet MS"/>
              </a:rPr>
              <a:t>Puppet</a:t>
            </a:r>
            <a:r>
              <a:rPr sz="950" b="1" spc="25" dirty="0">
                <a:solidFill>
                  <a:srgbClr val="333333"/>
                </a:solidFill>
                <a:latin typeface="微软雅黑"/>
                <a:cs typeface="微软雅黑"/>
              </a:rPr>
              <a:t>、</a:t>
            </a:r>
            <a:r>
              <a:rPr sz="950" b="1" spc="55" dirty="0">
                <a:solidFill>
                  <a:srgbClr val="333333"/>
                </a:solidFill>
                <a:latin typeface="Trebuchet MS"/>
                <a:cs typeface="Trebuchet MS"/>
              </a:rPr>
              <a:t>Saltstack</a:t>
            </a:r>
            <a:r>
              <a:rPr sz="950" b="1" spc="25" dirty="0">
                <a:solidFill>
                  <a:srgbClr val="333333"/>
                </a:solidFill>
                <a:latin typeface="微软雅黑"/>
                <a:cs typeface="微软雅黑"/>
              </a:rPr>
              <a:t>等</a:t>
            </a:r>
            <a:r>
              <a:rPr sz="950" b="1" spc="45" dirty="0">
                <a:solidFill>
                  <a:srgbClr val="333333"/>
                </a:solidFill>
                <a:latin typeface="Trebuchet MS"/>
                <a:cs typeface="Trebuchet MS"/>
              </a:rPr>
              <a:t>CS</a:t>
            </a:r>
            <a:r>
              <a:rPr sz="950" b="1" spc="25" dirty="0">
                <a:solidFill>
                  <a:srgbClr val="333333"/>
                </a:solidFill>
                <a:latin typeface="微软雅黑"/>
                <a:cs typeface="微软雅黑"/>
              </a:rPr>
              <a:t>架构的自动化工具来讲， </a:t>
            </a:r>
            <a:r>
              <a:rPr sz="950" b="1" spc="30" dirty="0">
                <a:solidFill>
                  <a:srgbClr val="333333"/>
                </a:solidFill>
                <a:latin typeface="微软雅黑"/>
                <a:cs typeface="微软雅黑"/>
              </a:rPr>
              <a:t> </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的执行性能并不是最高的，但是由于其基于的是</a:t>
            </a:r>
            <a:r>
              <a:rPr sz="950" b="1" spc="65" dirty="0">
                <a:solidFill>
                  <a:srgbClr val="333333"/>
                </a:solidFill>
                <a:latin typeface="Trebuchet MS"/>
                <a:cs typeface="Trebuchet MS"/>
              </a:rPr>
              <a:t>SSH</a:t>
            </a:r>
            <a:r>
              <a:rPr sz="950" b="1" spc="20" dirty="0">
                <a:solidFill>
                  <a:srgbClr val="333333"/>
                </a:solidFill>
                <a:latin typeface="微软雅黑"/>
                <a:cs typeface="微软雅黑"/>
              </a:rPr>
              <a:t>远程会话协议，无需客户端程序，只要知道 </a:t>
            </a:r>
            <a:r>
              <a:rPr sz="950" b="1" spc="25" dirty="0">
                <a:solidFill>
                  <a:srgbClr val="333333"/>
                </a:solidFill>
                <a:latin typeface="微软雅黑"/>
                <a:cs typeface="微软雅黑"/>
              </a:rPr>
              <a:t>受管主机的账号密码，就能直接用</a:t>
            </a:r>
            <a:r>
              <a:rPr sz="950" b="1" spc="65" dirty="0">
                <a:solidFill>
                  <a:srgbClr val="333333"/>
                </a:solidFill>
                <a:latin typeface="Trebuchet MS"/>
                <a:cs typeface="Trebuchet MS"/>
              </a:rPr>
              <a:t>SSH</a:t>
            </a:r>
            <a:r>
              <a:rPr sz="950" b="1" spc="25" dirty="0">
                <a:solidFill>
                  <a:srgbClr val="333333"/>
                </a:solidFill>
                <a:latin typeface="微软雅黑"/>
                <a:cs typeface="微软雅黑"/>
              </a:rPr>
              <a:t>协议进行远程控制，因此使用起来优势很明显。</a:t>
            </a:r>
            <a:endParaRPr sz="950">
              <a:latin typeface="微软雅黑"/>
              <a:cs typeface="微软雅黑"/>
            </a:endParaRPr>
          </a:p>
          <a:p>
            <a:pPr marL="12700" marR="20320" indent="-635">
              <a:lnSpc>
                <a:spcPct val="131700"/>
              </a:lnSpc>
              <a:spcBef>
                <a:spcPts val="750"/>
              </a:spcBef>
            </a:pPr>
            <a:r>
              <a:rPr sz="950" b="1" spc="50" dirty="0">
                <a:solidFill>
                  <a:srgbClr val="333333"/>
                </a:solidFill>
                <a:latin typeface="Trebuchet MS"/>
                <a:cs typeface="Trebuchet MS"/>
              </a:rPr>
              <a:t>Ansible</a:t>
            </a:r>
            <a:r>
              <a:rPr sz="950" b="1" spc="25" dirty="0">
                <a:solidFill>
                  <a:srgbClr val="333333"/>
                </a:solidFill>
                <a:latin typeface="微软雅黑"/>
                <a:cs typeface="微软雅黑"/>
              </a:rPr>
              <a:t>工具最初是在</a:t>
            </a:r>
            <a:r>
              <a:rPr sz="950" b="1" dirty="0">
                <a:solidFill>
                  <a:srgbClr val="333333"/>
                </a:solidFill>
                <a:latin typeface="Trebuchet MS"/>
                <a:cs typeface="Trebuchet MS"/>
              </a:rPr>
              <a:t>2012</a:t>
            </a:r>
            <a:r>
              <a:rPr sz="950" b="1" spc="25" dirty="0">
                <a:solidFill>
                  <a:srgbClr val="333333"/>
                </a:solidFill>
                <a:latin typeface="微软雅黑"/>
                <a:cs typeface="微软雅黑"/>
              </a:rPr>
              <a:t>年</a:t>
            </a:r>
            <a:r>
              <a:rPr sz="950" b="1" dirty="0">
                <a:solidFill>
                  <a:srgbClr val="333333"/>
                </a:solidFill>
                <a:latin typeface="Trebuchet MS"/>
                <a:cs typeface="Trebuchet MS"/>
              </a:rPr>
              <a:t>3</a:t>
            </a:r>
            <a:r>
              <a:rPr sz="950" b="1" spc="25" dirty="0">
                <a:solidFill>
                  <a:srgbClr val="333333"/>
                </a:solidFill>
                <a:latin typeface="微软雅黑"/>
                <a:cs typeface="微软雅黑"/>
              </a:rPr>
              <a:t>月</a:t>
            </a:r>
            <a:r>
              <a:rPr sz="950" b="1" dirty="0">
                <a:solidFill>
                  <a:srgbClr val="333333"/>
                </a:solidFill>
                <a:latin typeface="Trebuchet MS"/>
                <a:cs typeface="Trebuchet MS"/>
              </a:rPr>
              <a:t>9</a:t>
            </a:r>
            <a:r>
              <a:rPr sz="950" b="1" spc="25" dirty="0">
                <a:solidFill>
                  <a:srgbClr val="333333"/>
                </a:solidFill>
                <a:latin typeface="微软雅黑"/>
                <a:cs typeface="微软雅黑"/>
              </a:rPr>
              <a:t>日由程序员</a:t>
            </a:r>
            <a:r>
              <a:rPr sz="950" b="1" spc="60" dirty="0">
                <a:solidFill>
                  <a:srgbClr val="333333"/>
                </a:solidFill>
                <a:latin typeface="Trebuchet MS"/>
                <a:cs typeface="Trebuchet MS"/>
              </a:rPr>
              <a:t>Michael</a:t>
            </a:r>
            <a:r>
              <a:rPr sz="950" b="1" spc="-65" dirty="0">
                <a:solidFill>
                  <a:srgbClr val="333333"/>
                </a:solidFill>
                <a:latin typeface="Trebuchet MS"/>
                <a:cs typeface="Trebuchet MS"/>
              </a:rPr>
              <a:t> </a:t>
            </a:r>
            <a:r>
              <a:rPr sz="950" b="1" spc="80" dirty="0">
                <a:solidFill>
                  <a:srgbClr val="333333"/>
                </a:solidFill>
                <a:latin typeface="Trebuchet MS"/>
                <a:cs typeface="Trebuchet MS"/>
              </a:rPr>
              <a:t>DeHaan</a:t>
            </a:r>
            <a:r>
              <a:rPr sz="950" b="1" spc="25" dirty="0">
                <a:solidFill>
                  <a:srgbClr val="333333"/>
                </a:solidFill>
                <a:latin typeface="微软雅黑"/>
                <a:cs typeface="微软雅黑"/>
              </a:rPr>
              <a:t>发行的第一个版本，他本人对于配置管 理和架构设计方面有着丰富的经验，此前在</a:t>
            </a:r>
            <a:r>
              <a:rPr sz="950" b="1" u="sng" spc="25" dirty="0">
                <a:solidFill>
                  <a:srgbClr val="4183C4"/>
                </a:solidFill>
                <a:uFill>
                  <a:solidFill>
                    <a:srgbClr val="4183C4"/>
                  </a:solidFill>
                </a:uFill>
                <a:latin typeface="微软雅黑"/>
                <a:cs typeface="微软雅黑"/>
                <a:hlinkClick r:id="rId12"/>
              </a:rPr>
              <a:t>红帽</a:t>
            </a:r>
            <a:r>
              <a:rPr sz="950" b="1" spc="25" dirty="0">
                <a:solidFill>
                  <a:srgbClr val="333333"/>
                </a:solidFill>
                <a:latin typeface="微软雅黑"/>
                <a:cs typeface="微软雅黑"/>
              </a:rPr>
              <a:t>公司供职时，就研发了</a:t>
            </a:r>
            <a:r>
              <a:rPr sz="950" b="1" spc="45" dirty="0">
                <a:solidFill>
                  <a:srgbClr val="333333"/>
                </a:solidFill>
                <a:latin typeface="Trebuchet MS"/>
                <a:cs typeface="Trebuchet MS"/>
              </a:rPr>
              <a:t>Cobble</a:t>
            </a:r>
            <a:r>
              <a:rPr sz="950" b="1" spc="20" dirty="0">
                <a:solidFill>
                  <a:srgbClr val="333333"/>
                </a:solidFill>
                <a:latin typeface="微软雅黑"/>
                <a:cs typeface="微软雅黑"/>
              </a:rPr>
              <a:t>自动化系统安装工具，这 </a:t>
            </a:r>
            <a:r>
              <a:rPr sz="950" b="1" spc="25" dirty="0">
                <a:solidFill>
                  <a:srgbClr val="333333"/>
                </a:solidFill>
                <a:latin typeface="微软雅黑"/>
                <a:cs typeface="微软雅黑"/>
              </a:rPr>
              <a:t>期间内也是被各种自动化软件折磨了好几年，最终才决定自己打造一款结合众多软件优点于一身的自动 化工具</a:t>
            </a:r>
            <a:r>
              <a:rPr sz="950" b="1" spc="45" dirty="0">
                <a:solidFill>
                  <a:srgbClr val="333333"/>
                </a:solidFill>
                <a:latin typeface="微软雅黑"/>
                <a:cs typeface="微软雅黑"/>
              </a:rPr>
              <a:t>，</a:t>
            </a:r>
            <a:r>
              <a:rPr sz="950" b="1" spc="45" dirty="0">
                <a:solidFill>
                  <a:srgbClr val="333333"/>
                </a:solidFill>
                <a:latin typeface="Trebuchet MS"/>
                <a:cs typeface="Trebuchet MS"/>
              </a:rPr>
              <a:t>Ansible</a:t>
            </a:r>
            <a:r>
              <a:rPr sz="950" b="1" spc="25" dirty="0">
                <a:solidFill>
                  <a:srgbClr val="333333"/>
                </a:solidFill>
                <a:latin typeface="微软雅黑"/>
                <a:cs typeface="微软雅黑"/>
              </a:rPr>
              <a:t>便由此诞生。由于这款工具实在太好用了，以至于在</a:t>
            </a:r>
            <a:r>
              <a:rPr sz="950" b="1" spc="55" dirty="0">
                <a:solidFill>
                  <a:srgbClr val="333333"/>
                </a:solidFill>
                <a:latin typeface="Trebuchet MS"/>
                <a:cs typeface="Trebuchet MS"/>
              </a:rPr>
              <a:t>Github</a:t>
            </a:r>
            <a:r>
              <a:rPr sz="950" b="1" spc="25" dirty="0">
                <a:solidFill>
                  <a:srgbClr val="333333"/>
                </a:solidFill>
                <a:latin typeface="微软雅黑"/>
                <a:cs typeface="微软雅黑"/>
              </a:rPr>
              <a:t>上的</a:t>
            </a:r>
            <a:r>
              <a:rPr sz="950" b="1" spc="50" dirty="0">
                <a:solidFill>
                  <a:srgbClr val="333333"/>
                </a:solidFill>
                <a:latin typeface="Trebuchet MS"/>
                <a:cs typeface="Trebuchet MS"/>
              </a:rPr>
              <a:t>Star</a:t>
            </a:r>
            <a:r>
              <a:rPr sz="950" b="1" spc="25" dirty="0">
                <a:solidFill>
                  <a:srgbClr val="333333"/>
                </a:solidFill>
                <a:latin typeface="微软雅黑"/>
                <a:cs typeface="微软雅黑"/>
              </a:rPr>
              <a:t>和</a:t>
            </a:r>
            <a:r>
              <a:rPr sz="950" b="1" spc="40" dirty="0">
                <a:solidFill>
                  <a:srgbClr val="333333"/>
                </a:solidFill>
                <a:latin typeface="Trebuchet MS"/>
                <a:cs typeface="Trebuchet MS"/>
              </a:rPr>
              <a:t>Fork</a:t>
            </a:r>
            <a:r>
              <a:rPr sz="950" b="1" spc="25" dirty="0">
                <a:solidFill>
                  <a:srgbClr val="333333"/>
                </a:solidFill>
                <a:latin typeface="微软雅黑"/>
                <a:cs typeface="微软雅黑"/>
              </a:rPr>
              <a:t>数量甚至 超过了</a:t>
            </a:r>
            <a:r>
              <a:rPr sz="950" b="1" spc="50" dirty="0">
                <a:solidFill>
                  <a:srgbClr val="333333"/>
                </a:solidFill>
                <a:latin typeface="Trebuchet MS"/>
                <a:cs typeface="Trebuchet MS"/>
              </a:rPr>
              <a:t>SaltStack</a:t>
            </a:r>
            <a:r>
              <a:rPr sz="950" b="1" spc="25" dirty="0">
                <a:solidFill>
                  <a:srgbClr val="333333"/>
                </a:solidFill>
                <a:latin typeface="微软雅黑"/>
                <a:cs typeface="微软雅黑"/>
              </a:rPr>
              <a:t>的两倍还多，足以看出受欢迎的程度</a:t>
            </a:r>
            <a:r>
              <a:rPr sz="950" b="1" spc="5" dirty="0">
                <a:solidFill>
                  <a:srgbClr val="333333"/>
                </a:solidFill>
                <a:latin typeface="微软雅黑"/>
                <a:cs typeface="微软雅黑"/>
              </a:rPr>
              <a:t>，</a:t>
            </a:r>
            <a:r>
              <a:rPr sz="950" b="1" spc="5" dirty="0">
                <a:solidFill>
                  <a:srgbClr val="333333"/>
                </a:solidFill>
                <a:latin typeface="Trebuchet MS"/>
                <a:cs typeface="Trebuchet MS"/>
              </a:rPr>
              <a:t>2015</a:t>
            </a:r>
            <a:r>
              <a:rPr sz="950" b="1" spc="25" dirty="0">
                <a:solidFill>
                  <a:srgbClr val="333333"/>
                </a:solidFill>
                <a:latin typeface="微软雅黑"/>
                <a:cs typeface="微软雅黑"/>
              </a:rPr>
              <a:t>年正式被</a:t>
            </a:r>
            <a:r>
              <a:rPr sz="950" b="1" u="sng" spc="25" dirty="0">
                <a:solidFill>
                  <a:srgbClr val="4183C4"/>
                </a:solidFill>
                <a:uFill>
                  <a:solidFill>
                    <a:srgbClr val="4183C4"/>
                  </a:solidFill>
                </a:uFill>
                <a:latin typeface="微软雅黑"/>
                <a:cs typeface="微软雅黑"/>
                <a:hlinkClick r:id="rId12"/>
              </a:rPr>
              <a:t>红帽</a:t>
            </a:r>
            <a:r>
              <a:rPr sz="950" b="1" spc="25" dirty="0">
                <a:solidFill>
                  <a:srgbClr val="333333"/>
                </a:solidFill>
                <a:latin typeface="微软雅黑"/>
                <a:cs typeface="微软雅黑"/>
              </a:rPr>
              <a:t>公司收购，其未来发展潜力 更是不可估量。</a:t>
            </a:r>
            <a:endParaRPr sz="950">
              <a:latin typeface="微软雅黑"/>
              <a:cs typeface="微软雅黑"/>
            </a:endParaRPr>
          </a:p>
        </p:txBody>
      </p:sp>
      <p:pic>
        <p:nvPicPr>
          <p:cNvPr id="15" name="object 15"/>
          <p:cNvPicPr/>
          <p:nvPr/>
        </p:nvPicPr>
        <p:blipFill>
          <a:blip r:embed="rId13" cstate="print"/>
          <a:stretch>
            <a:fillRect/>
          </a:stretch>
        </p:blipFill>
        <p:spPr>
          <a:xfrm>
            <a:off x="978183" y="5609463"/>
            <a:ext cx="2839769" cy="1610473"/>
          </a:xfrm>
          <a:prstGeom prst="rect">
            <a:avLst/>
          </a:prstGeom>
        </p:spPr>
      </p:pic>
      <p:sp>
        <p:nvSpPr>
          <p:cNvPr id="16" name="object 16"/>
          <p:cNvSpPr txBox="1"/>
          <p:nvPr/>
        </p:nvSpPr>
        <p:spPr>
          <a:xfrm>
            <a:off x="946424" y="7289255"/>
            <a:ext cx="5670550" cy="2798445"/>
          </a:xfrm>
          <a:prstGeom prst="rect">
            <a:avLst/>
          </a:prstGeom>
        </p:spPr>
        <p:txBody>
          <a:bodyPr vert="horz" wrap="square" lIns="0" tIns="12065" rIns="0" bIns="0" rtlCol="0">
            <a:spAutoFit/>
          </a:bodyPr>
          <a:lstStyle/>
          <a:p>
            <a:pPr marL="12700" marR="75565">
              <a:lnSpc>
                <a:spcPct val="131600"/>
              </a:lnSpc>
              <a:spcBef>
                <a:spcPts val="95"/>
              </a:spcBef>
            </a:pPr>
            <a:r>
              <a:rPr sz="950" b="1" spc="25" dirty="0">
                <a:solidFill>
                  <a:srgbClr val="333333"/>
                </a:solidFill>
                <a:latin typeface="微软雅黑"/>
                <a:cs typeface="微软雅黑"/>
              </a:rPr>
              <a:t>使用自动化运维工具，可以肉眼可见的提高运维工程师的工作效率，并减少人为错误。</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服务本 身并没有批量部署的功能，它仅仅是一个框架，真正具有批量部署能力的是其所运行的模块。随服务的 安装自带有上千个模块，通过调用指定的模块，就能实现特定的功能，所以只要掌握了常用模块的作 </a:t>
            </a:r>
            <a:r>
              <a:rPr sz="950" b="1" spc="30" dirty="0">
                <a:solidFill>
                  <a:srgbClr val="333333"/>
                </a:solidFill>
                <a:latin typeface="微软雅黑"/>
                <a:cs typeface="微软雅黑"/>
              </a:rPr>
              <a:t> </a:t>
            </a:r>
            <a:r>
              <a:rPr sz="950" b="1" spc="25" dirty="0">
                <a:solidFill>
                  <a:srgbClr val="333333"/>
                </a:solidFill>
                <a:latin typeface="微软雅黑"/>
                <a:cs typeface="微软雅黑"/>
              </a:rPr>
              <a:t>用，即使是小白也能轻松上手。</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内置的模块已经非常丰富，几乎可以满足一切需求，管理模式</a:t>
            </a:r>
            <a:endParaRPr sz="950">
              <a:latin typeface="微软雅黑"/>
              <a:cs typeface="微软雅黑"/>
            </a:endParaRPr>
          </a:p>
          <a:p>
            <a:pPr marL="12700" marR="5715" indent="-635">
              <a:lnSpc>
                <a:spcPct val="131700"/>
              </a:lnSpc>
            </a:pPr>
            <a:r>
              <a:rPr sz="950" b="1" spc="25" dirty="0">
                <a:solidFill>
                  <a:srgbClr val="333333"/>
                </a:solidFill>
                <a:latin typeface="微软雅黑"/>
                <a:cs typeface="微软雅黑"/>
              </a:rPr>
              <a:t>也非常简单，一条</a:t>
            </a:r>
            <a:r>
              <a:rPr sz="950" b="1" u="sng" spc="25" dirty="0">
                <a:solidFill>
                  <a:srgbClr val="4183C4"/>
                </a:solidFill>
                <a:uFill>
                  <a:solidFill>
                    <a:srgbClr val="4183C4"/>
                  </a:solidFill>
                </a:uFill>
                <a:latin typeface="微软雅黑"/>
                <a:cs typeface="微软雅黑"/>
                <a:hlinkClick r:id="rId14"/>
              </a:rPr>
              <a:t>命令</a:t>
            </a:r>
            <a:r>
              <a:rPr sz="950" b="1" spc="25" dirty="0">
                <a:solidFill>
                  <a:srgbClr val="333333"/>
                </a:solidFill>
                <a:latin typeface="微软雅黑"/>
                <a:cs typeface="微软雅黑"/>
              </a:rPr>
              <a:t>影响上千台主机，但如果需要更高级的功能，也可以运用</a:t>
            </a:r>
            <a:r>
              <a:rPr sz="950" b="1" spc="60" dirty="0">
                <a:solidFill>
                  <a:srgbClr val="333333"/>
                </a:solidFill>
                <a:latin typeface="Trebuchet MS"/>
                <a:cs typeface="Trebuchet MS"/>
              </a:rPr>
              <a:t>Python</a:t>
            </a:r>
            <a:r>
              <a:rPr sz="950" b="1" spc="20" dirty="0">
                <a:solidFill>
                  <a:srgbClr val="333333"/>
                </a:solidFill>
                <a:latin typeface="微软雅黑"/>
                <a:cs typeface="微软雅黑"/>
              </a:rPr>
              <a:t>语言对其再进行 </a:t>
            </a:r>
            <a:r>
              <a:rPr sz="950" b="1" spc="25" dirty="0">
                <a:solidFill>
                  <a:srgbClr val="333333"/>
                </a:solidFill>
                <a:latin typeface="微软雅黑"/>
                <a:cs typeface="微软雅黑"/>
              </a:rPr>
              <a:t>二次开发，比其他软件要容易很多。</a:t>
            </a:r>
            <a:endParaRPr sz="950">
              <a:latin typeface="微软雅黑"/>
              <a:cs typeface="微软雅黑"/>
            </a:endParaRPr>
          </a:p>
          <a:p>
            <a:pPr marL="12700" marR="66675" indent="-635">
              <a:lnSpc>
                <a:spcPct val="131600"/>
              </a:lnSpc>
              <a:spcBef>
                <a:spcPts val="750"/>
              </a:spcBef>
            </a:pPr>
            <a:r>
              <a:rPr sz="950" b="1" spc="25" dirty="0">
                <a:solidFill>
                  <a:srgbClr val="333333"/>
                </a:solidFill>
                <a:latin typeface="微软雅黑"/>
                <a:cs typeface="微软雅黑"/>
              </a:rPr>
              <a:t>当前</a:t>
            </a:r>
            <a:r>
              <a:rPr sz="950" b="1" spc="45" dirty="0">
                <a:solidFill>
                  <a:srgbClr val="333333"/>
                </a:solidFill>
                <a:latin typeface="微软雅黑"/>
                <a:cs typeface="微软雅黑"/>
              </a:rPr>
              <a:t>，</a:t>
            </a:r>
            <a:r>
              <a:rPr sz="950" b="1" spc="45" dirty="0">
                <a:solidFill>
                  <a:srgbClr val="333333"/>
                </a:solidFill>
                <a:latin typeface="Trebuchet MS"/>
                <a:cs typeface="Trebuchet MS"/>
              </a:rPr>
              <a:t>Ansible</a:t>
            </a:r>
            <a:r>
              <a:rPr sz="950" b="1" spc="25" dirty="0">
                <a:solidFill>
                  <a:srgbClr val="333333"/>
                </a:solidFill>
                <a:latin typeface="微软雅黑"/>
                <a:cs typeface="微软雅黑"/>
              </a:rPr>
              <a:t>已经被</a:t>
            </a:r>
            <a:r>
              <a:rPr sz="950" b="1" spc="75" dirty="0">
                <a:solidFill>
                  <a:srgbClr val="333333"/>
                </a:solidFill>
                <a:latin typeface="Trebuchet MS"/>
                <a:cs typeface="Trebuchet MS"/>
              </a:rPr>
              <a:t>AWS</a:t>
            </a:r>
            <a:r>
              <a:rPr sz="950" b="1" spc="25" dirty="0">
                <a:solidFill>
                  <a:srgbClr val="333333"/>
                </a:solidFill>
                <a:latin typeface="微软雅黑"/>
                <a:cs typeface="微软雅黑"/>
              </a:rPr>
              <a:t>、</a:t>
            </a:r>
            <a:r>
              <a:rPr sz="950" b="1" spc="50" dirty="0">
                <a:solidFill>
                  <a:srgbClr val="333333"/>
                </a:solidFill>
                <a:latin typeface="Trebuchet MS"/>
                <a:cs typeface="Trebuchet MS"/>
              </a:rPr>
              <a:t>Google</a:t>
            </a:r>
            <a:r>
              <a:rPr sz="950" b="1" spc="-15" dirty="0">
                <a:solidFill>
                  <a:srgbClr val="333333"/>
                </a:solidFill>
                <a:latin typeface="Trebuchet MS"/>
                <a:cs typeface="Trebuchet MS"/>
              </a:rPr>
              <a:t> </a:t>
            </a:r>
            <a:r>
              <a:rPr sz="950" b="1" spc="50" dirty="0">
                <a:solidFill>
                  <a:srgbClr val="333333"/>
                </a:solidFill>
                <a:latin typeface="Trebuchet MS"/>
                <a:cs typeface="Trebuchet MS"/>
              </a:rPr>
              <a:t>Cloud</a:t>
            </a:r>
            <a:r>
              <a:rPr sz="950" b="1" spc="-15" dirty="0">
                <a:solidFill>
                  <a:srgbClr val="333333"/>
                </a:solidFill>
                <a:latin typeface="Trebuchet MS"/>
                <a:cs typeface="Trebuchet MS"/>
              </a:rPr>
              <a:t> </a:t>
            </a:r>
            <a:r>
              <a:rPr sz="950" b="1" spc="55" dirty="0">
                <a:solidFill>
                  <a:srgbClr val="333333"/>
                </a:solidFill>
                <a:latin typeface="Trebuchet MS"/>
                <a:cs typeface="Trebuchet MS"/>
              </a:rPr>
              <a:t>Platform</a:t>
            </a:r>
            <a:r>
              <a:rPr sz="950" b="1" spc="25" dirty="0">
                <a:solidFill>
                  <a:srgbClr val="333333"/>
                </a:solidFill>
                <a:latin typeface="微软雅黑"/>
                <a:cs typeface="微软雅黑"/>
              </a:rPr>
              <a:t>、</a:t>
            </a:r>
            <a:r>
              <a:rPr sz="950" b="1" spc="60" dirty="0">
                <a:solidFill>
                  <a:srgbClr val="333333"/>
                </a:solidFill>
                <a:latin typeface="Trebuchet MS"/>
                <a:cs typeface="Trebuchet MS"/>
              </a:rPr>
              <a:t>Microsoft</a:t>
            </a:r>
            <a:r>
              <a:rPr sz="950" b="1" spc="-10" dirty="0">
                <a:solidFill>
                  <a:srgbClr val="333333"/>
                </a:solidFill>
                <a:latin typeface="Trebuchet MS"/>
                <a:cs typeface="Trebuchet MS"/>
              </a:rPr>
              <a:t> </a:t>
            </a:r>
            <a:r>
              <a:rPr sz="950" b="1" spc="35" dirty="0">
                <a:solidFill>
                  <a:srgbClr val="333333"/>
                </a:solidFill>
                <a:latin typeface="Trebuchet MS"/>
                <a:cs typeface="Trebuchet MS"/>
              </a:rPr>
              <a:t>Azure</a:t>
            </a:r>
            <a:r>
              <a:rPr sz="950" b="1" spc="25" dirty="0">
                <a:solidFill>
                  <a:srgbClr val="333333"/>
                </a:solidFill>
                <a:latin typeface="微软雅黑"/>
                <a:cs typeface="微软雅黑"/>
              </a:rPr>
              <a:t>、</a:t>
            </a:r>
            <a:r>
              <a:rPr sz="950" b="1" spc="40" dirty="0">
                <a:solidFill>
                  <a:srgbClr val="333333"/>
                </a:solidFill>
                <a:latin typeface="Trebuchet MS"/>
                <a:cs typeface="Trebuchet MS"/>
              </a:rPr>
              <a:t>Cisco</a:t>
            </a:r>
            <a:r>
              <a:rPr sz="950" b="1" spc="25" dirty="0">
                <a:solidFill>
                  <a:srgbClr val="333333"/>
                </a:solidFill>
                <a:latin typeface="微软雅黑"/>
                <a:cs typeface="微软雅黑"/>
              </a:rPr>
              <a:t>、</a:t>
            </a:r>
            <a:r>
              <a:rPr sz="950" b="1" spc="75" dirty="0">
                <a:solidFill>
                  <a:srgbClr val="333333"/>
                </a:solidFill>
                <a:latin typeface="Trebuchet MS"/>
                <a:cs typeface="Trebuchet MS"/>
              </a:rPr>
              <a:t>HP</a:t>
            </a:r>
            <a:r>
              <a:rPr sz="950" b="1" spc="25" dirty="0">
                <a:solidFill>
                  <a:srgbClr val="333333"/>
                </a:solidFill>
                <a:latin typeface="微软雅黑"/>
                <a:cs typeface="微软雅黑"/>
              </a:rPr>
              <a:t>、</a:t>
            </a:r>
            <a:r>
              <a:rPr sz="950" b="1" spc="80" dirty="0">
                <a:solidFill>
                  <a:srgbClr val="333333"/>
                </a:solidFill>
                <a:latin typeface="Trebuchet MS"/>
                <a:cs typeface="Trebuchet MS"/>
              </a:rPr>
              <a:t>VMware</a:t>
            </a:r>
            <a:r>
              <a:rPr sz="950" b="1" spc="25" dirty="0">
                <a:solidFill>
                  <a:srgbClr val="333333"/>
                </a:solidFill>
                <a:latin typeface="微软雅黑"/>
                <a:cs typeface="微软雅黑"/>
              </a:rPr>
              <a:t>、 </a:t>
            </a:r>
            <a:r>
              <a:rPr sz="950" b="1" spc="35" dirty="0">
                <a:solidFill>
                  <a:srgbClr val="333333"/>
                </a:solidFill>
                <a:latin typeface="Trebuchet MS"/>
                <a:cs typeface="Trebuchet MS"/>
              </a:rPr>
              <a:t>Twitter</a:t>
            </a:r>
            <a:r>
              <a:rPr sz="950" b="1" spc="25" dirty="0">
                <a:solidFill>
                  <a:srgbClr val="333333"/>
                </a:solidFill>
                <a:latin typeface="微软雅黑"/>
                <a:cs typeface="微软雅黑"/>
              </a:rPr>
              <a:t>等大科技公司接纳并投入使用。红帽公司更是支持自家产品，从</a:t>
            </a:r>
            <a:r>
              <a:rPr sz="950" b="1" dirty="0">
                <a:solidFill>
                  <a:srgbClr val="333333"/>
                </a:solidFill>
                <a:latin typeface="Trebuchet MS"/>
                <a:cs typeface="Trebuchet MS"/>
              </a:rPr>
              <a:t>2020</a:t>
            </a:r>
            <a:r>
              <a:rPr sz="950" b="1" spc="25" dirty="0">
                <a:solidFill>
                  <a:srgbClr val="333333"/>
                </a:solidFill>
                <a:latin typeface="微软雅黑"/>
                <a:cs typeface="微软雅黑"/>
              </a:rPr>
              <a:t>年</a:t>
            </a:r>
            <a:r>
              <a:rPr sz="950" b="1" dirty="0">
                <a:solidFill>
                  <a:srgbClr val="333333"/>
                </a:solidFill>
                <a:latin typeface="Trebuchet MS"/>
                <a:cs typeface="Trebuchet MS"/>
              </a:rPr>
              <a:t>8</a:t>
            </a:r>
            <a:r>
              <a:rPr sz="950" b="1" spc="25" dirty="0">
                <a:solidFill>
                  <a:srgbClr val="333333"/>
                </a:solidFill>
                <a:latin typeface="微软雅黑"/>
                <a:cs typeface="微软雅黑"/>
              </a:rPr>
              <a:t>月</a:t>
            </a:r>
            <a:r>
              <a:rPr sz="950" b="1" dirty="0">
                <a:solidFill>
                  <a:srgbClr val="333333"/>
                </a:solidFill>
                <a:latin typeface="Trebuchet MS"/>
                <a:cs typeface="Trebuchet MS"/>
              </a:rPr>
              <a:t>1</a:t>
            </a:r>
            <a:r>
              <a:rPr sz="950" b="1" spc="25" dirty="0">
                <a:solidFill>
                  <a:srgbClr val="333333"/>
                </a:solidFill>
                <a:latin typeface="微软雅黑"/>
                <a:cs typeface="微软雅黑"/>
              </a:rPr>
              <a:t>日起</a:t>
            </a:r>
            <a:r>
              <a:rPr sz="950" b="1" spc="45" dirty="0">
                <a:solidFill>
                  <a:srgbClr val="333333"/>
                </a:solidFill>
                <a:latin typeface="微软雅黑"/>
                <a:cs typeface="微软雅黑"/>
              </a:rPr>
              <a:t>，</a:t>
            </a:r>
            <a:r>
              <a:rPr sz="950" b="1" u="sng" spc="45" dirty="0">
                <a:solidFill>
                  <a:srgbClr val="4183C4"/>
                </a:solidFill>
                <a:uFill>
                  <a:solidFill>
                    <a:srgbClr val="4183C4"/>
                  </a:solidFill>
                </a:uFill>
                <a:latin typeface="Trebuchet MS"/>
                <a:cs typeface="Trebuchet MS"/>
                <a:hlinkClick r:id="rId12"/>
              </a:rPr>
              <a:t>RHCE</a:t>
            </a:r>
            <a:r>
              <a:rPr sz="950" b="1" spc="25" dirty="0">
                <a:solidFill>
                  <a:srgbClr val="333333"/>
                </a:solidFill>
                <a:latin typeface="微软雅黑"/>
                <a:cs typeface="微软雅黑"/>
              </a:rPr>
              <a:t>考试 内容由配置多款服务，转变成了</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专项考题内容，也就是原</a:t>
            </a:r>
            <a:r>
              <a:rPr sz="950" b="1" spc="20" dirty="0">
                <a:solidFill>
                  <a:srgbClr val="333333"/>
                </a:solidFill>
                <a:latin typeface="微软雅黑"/>
                <a:cs typeface="微软雅黑"/>
              </a:rPr>
              <a:t>先</a:t>
            </a:r>
            <a:r>
              <a:rPr sz="950" b="1" u="sng" spc="65" dirty="0">
                <a:solidFill>
                  <a:srgbClr val="4183C4"/>
                </a:solidFill>
                <a:uFill>
                  <a:solidFill>
                    <a:srgbClr val="4183C4"/>
                  </a:solidFill>
                </a:uFill>
                <a:latin typeface="Trebuchet MS"/>
                <a:cs typeface="Trebuchet MS"/>
                <a:hlinkClick r:id="rId12"/>
              </a:rPr>
              <a:t>RHCA</a:t>
            </a:r>
            <a:r>
              <a:rPr sz="950" b="1" spc="25" dirty="0">
                <a:solidFill>
                  <a:srgbClr val="333333"/>
                </a:solidFill>
                <a:latin typeface="微软雅黑"/>
                <a:cs typeface="微软雅黑"/>
              </a:rPr>
              <a:t>培训中</a:t>
            </a:r>
            <a:r>
              <a:rPr sz="950" b="1" spc="40" dirty="0">
                <a:solidFill>
                  <a:srgbClr val="333333"/>
                </a:solidFill>
                <a:latin typeface="Trebuchet MS"/>
                <a:cs typeface="Trebuchet MS"/>
              </a:rPr>
              <a:t>DO407</a:t>
            </a:r>
            <a:r>
              <a:rPr sz="950" b="1" spc="25" dirty="0">
                <a:solidFill>
                  <a:srgbClr val="333333"/>
                </a:solidFill>
                <a:latin typeface="微软雅黑"/>
                <a:cs typeface="微软雅黑"/>
              </a:rPr>
              <a:t>的课程内容， </a:t>
            </a:r>
            <a:r>
              <a:rPr sz="950" b="1" spc="30" dirty="0">
                <a:solidFill>
                  <a:srgbClr val="333333"/>
                </a:solidFill>
                <a:latin typeface="微软雅黑"/>
                <a:cs typeface="微软雅黑"/>
              </a:rPr>
              <a:t> </a:t>
            </a:r>
            <a:r>
              <a:rPr sz="950" b="1" spc="25" dirty="0">
                <a:solidFill>
                  <a:srgbClr val="333333"/>
                </a:solidFill>
                <a:latin typeface="微软雅黑"/>
                <a:cs typeface="微软雅黑"/>
              </a:rPr>
              <a:t>现在要想顺利拿</a:t>
            </a:r>
            <a:r>
              <a:rPr sz="950" b="1" spc="20" dirty="0">
                <a:solidFill>
                  <a:srgbClr val="333333"/>
                </a:solidFill>
                <a:latin typeface="微软雅黑"/>
                <a:cs typeface="微软雅黑"/>
              </a:rPr>
              <a:t>到</a:t>
            </a:r>
            <a:r>
              <a:rPr sz="950" b="1" u="sng" spc="50" dirty="0">
                <a:solidFill>
                  <a:srgbClr val="4183C4"/>
                </a:solidFill>
                <a:uFill>
                  <a:solidFill>
                    <a:srgbClr val="4183C4"/>
                  </a:solidFill>
                </a:uFill>
                <a:latin typeface="Trebuchet MS"/>
                <a:cs typeface="Trebuchet MS"/>
                <a:hlinkClick r:id="rId12"/>
              </a:rPr>
              <a:t>RHCE</a:t>
            </a:r>
            <a:r>
              <a:rPr sz="950" b="1" spc="25" dirty="0">
                <a:solidFill>
                  <a:srgbClr val="333333"/>
                </a:solidFill>
                <a:latin typeface="微软雅黑"/>
                <a:cs typeface="微软雅黑"/>
              </a:rPr>
              <a:t>红帽认证运维工程师的认证，这节课真要好好学习下了</a:t>
            </a:r>
            <a:r>
              <a:rPr sz="950" b="1" dirty="0">
                <a:solidFill>
                  <a:srgbClr val="333333"/>
                </a:solidFill>
                <a:latin typeface="Trebuchet MS"/>
                <a:cs typeface="Trebuchet MS"/>
              </a:rPr>
              <a:t>~</a:t>
            </a:r>
            <a:endParaRPr sz="950">
              <a:latin typeface="Trebuchet MS"/>
              <a:cs typeface="Trebuchet MS"/>
            </a:endParaRPr>
          </a:p>
          <a:p>
            <a:pPr marL="12700" marR="5080">
              <a:lnSpc>
                <a:spcPct val="131600"/>
              </a:lnSpc>
              <a:spcBef>
                <a:spcPts val="750"/>
              </a:spcBef>
            </a:pPr>
            <a:r>
              <a:rPr sz="950" b="1" spc="25" dirty="0">
                <a:solidFill>
                  <a:srgbClr val="333333"/>
                </a:solidFill>
                <a:latin typeface="微软雅黑"/>
                <a:cs typeface="微软雅黑"/>
              </a:rPr>
              <a:t>有些专用术语需要提前先跟读者们讲解下，建立对术语的统一理解，便于后续实验直奔主题</a:t>
            </a:r>
            <a:r>
              <a:rPr sz="950" b="1" dirty="0">
                <a:solidFill>
                  <a:srgbClr val="333333"/>
                </a:solidFill>
                <a:latin typeface="Trebuchet MS"/>
                <a:cs typeface="Trebuchet MS"/>
              </a:rPr>
              <a:t>~</a:t>
            </a:r>
            <a:r>
              <a:rPr sz="950" b="1" spc="20" dirty="0">
                <a:solidFill>
                  <a:srgbClr val="333333"/>
                </a:solidFill>
                <a:latin typeface="微软雅黑"/>
                <a:cs typeface="微软雅黑"/>
              </a:rPr>
              <a:t>收集整理好 </a:t>
            </a:r>
            <a:r>
              <a:rPr sz="950" b="1" spc="25" dirty="0">
                <a:solidFill>
                  <a:srgbClr val="333333"/>
                </a:solidFill>
                <a:latin typeface="微软雅黑"/>
                <a:cs typeface="微软雅黑"/>
              </a:rPr>
              <a:t>的术语如表</a:t>
            </a:r>
            <a:r>
              <a:rPr sz="950" b="1" spc="-10" dirty="0">
                <a:solidFill>
                  <a:srgbClr val="333333"/>
                </a:solidFill>
                <a:latin typeface="Trebuchet MS"/>
                <a:cs typeface="Trebuchet MS"/>
              </a:rPr>
              <a:t>16-1</a:t>
            </a:r>
            <a:r>
              <a:rPr sz="950" b="1"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99949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16-1	</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服务专用术语对照表</a:t>
            </a:r>
            <a:endParaRPr sz="950">
              <a:latin typeface="微软雅黑"/>
              <a:cs typeface="微软雅黑"/>
            </a:endParaRPr>
          </a:p>
        </p:txBody>
      </p:sp>
      <p:sp>
        <p:nvSpPr>
          <p:cNvPr id="18" name="object 18"/>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265</a:t>
            </a:fld>
            <a:endParaRPr sz="800">
              <a:latin typeface="小哥哥网恋吗"/>
              <a:cs typeface="小哥哥网恋吗"/>
            </a:endParaRPr>
          </a:p>
        </p:txBody>
      </p:sp>
      <p:sp>
        <p:nvSpPr>
          <p:cNvPr id="17" name="object 1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266</a:t>
            </a:fld>
            <a:endParaRPr sz="800">
              <a:latin typeface="小哥哥网恋吗"/>
              <a:cs typeface="小哥哥网恋吗"/>
            </a:endParaRPr>
          </a:p>
        </p:txBody>
      </p:sp>
      <p:graphicFrame>
        <p:nvGraphicFramePr>
          <p:cNvPr id="2" name="object 2"/>
          <p:cNvGraphicFramePr>
            <a:graphicFrameLocks noGrp="1"/>
          </p:cNvGraphicFramePr>
          <p:nvPr/>
        </p:nvGraphicFramePr>
        <p:xfrm>
          <a:off x="959124" y="368107"/>
          <a:ext cx="5692775" cy="5562600"/>
        </p:xfrm>
        <a:graphic>
          <a:graphicData uri="http://schemas.openxmlformats.org/drawingml/2006/table">
            <a:tbl>
              <a:tblPr firstRow="1" bandRow="1">
                <a:tableStyleId>{2D5ABB26-0587-4C30-8999-92F81FD0307C}</a:tableStyleId>
              </a:tblPr>
              <a:tblGrid>
                <a:gridCol w="810260">
                  <a:extLst>
                    <a:ext uri="{9D8B030D-6E8A-4147-A177-3AD203B41FA5}">
                      <a16:colId xmlns:a16="http://schemas.microsoft.com/office/drawing/2014/main" val="20000"/>
                    </a:ext>
                  </a:extLst>
                </a:gridCol>
                <a:gridCol w="438784">
                  <a:extLst>
                    <a:ext uri="{9D8B030D-6E8A-4147-A177-3AD203B41FA5}">
                      <a16:colId xmlns:a16="http://schemas.microsoft.com/office/drawing/2014/main" val="20001"/>
                    </a:ext>
                  </a:extLst>
                </a:gridCol>
                <a:gridCol w="4430394">
                  <a:extLst>
                    <a:ext uri="{9D8B030D-6E8A-4147-A177-3AD203B41FA5}">
                      <a16:colId xmlns:a16="http://schemas.microsoft.com/office/drawing/2014/main" val="20002"/>
                    </a:ext>
                  </a:extLst>
                </a:gridCol>
              </a:tblGrid>
              <a:tr h="885825">
                <a:tc>
                  <a:txBody>
                    <a:bodyPr/>
                    <a:lstStyle/>
                    <a:p>
                      <a:pPr>
                        <a:lnSpc>
                          <a:spcPct val="100000"/>
                        </a:lnSpc>
                      </a:pPr>
                      <a:endParaRPr sz="1300">
                        <a:latin typeface="Times New Roman"/>
                        <a:cs typeface="Times New Roman"/>
                      </a:endParaRPr>
                    </a:p>
                    <a:p>
                      <a:pPr>
                        <a:lnSpc>
                          <a:spcPct val="100000"/>
                        </a:lnSpc>
                        <a:spcBef>
                          <a:spcPts val="40"/>
                        </a:spcBef>
                      </a:pPr>
                      <a:endParaRPr sz="1200">
                        <a:latin typeface="Times New Roman"/>
                        <a:cs typeface="Times New Roman"/>
                      </a:endParaRPr>
                    </a:p>
                    <a:p>
                      <a:pPr marL="128270">
                        <a:lnSpc>
                          <a:spcPct val="100000"/>
                        </a:lnSpc>
                      </a:pPr>
                      <a:r>
                        <a:rPr sz="950" b="1" dirty="0">
                          <a:solidFill>
                            <a:srgbClr val="333333"/>
                          </a:solidFill>
                          <a:latin typeface="微软雅黑"/>
                          <a:cs typeface="微软雅黑"/>
                        </a:rPr>
                        <a:t>术语</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77800" algn="just">
                        <a:lnSpc>
                          <a:spcPct val="131600"/>
                        </a:lnSpc>
                        <a:spcBef>
                          <a:spcPts val="300"/>
                        </a:spcBef>
                      </a:pPr>
                      <a:r>
                        <a:rPr sz="950" b="1" dirty="0">
                          <a:solidFill>
                            <a:srgbClr val="333333"/>
                          </a:solidFill>
                          <a:latin typeface="微软雅黑"/>
                          <a:cs typeface="微软雅黑"/>
                        </a:rPr>
                        <a:t>中 文 叫 法</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35"/>
                        </a:lnSpc>
                      </a:pPr>
                      <a:r>
                        <a:rPr sz="800" dirty="0">
                          <a:latin typeface="小哥哥网恋吗"/>
                          <a:cs typeface="小哥哥网恋吗"/>
                        </a:rPr>
                        <a:t>5/20</a:t>
                      </a:r>
                      <a:endParaRPr sz="800">
                        <a:latin typeface="小哥哥网恋吗"/>
                        <a:cs typeface="小哥哥网恋吗"/>
                      </a:endParaRPr>
                    </a:p>
                    <a:p>
                      <a:pPr marR="30480">
                        <a:lnSpc>
                          <a:spcPct val="100000"/>
                        </a:lnSpc>
                      </a:pPr>
                      <a:endParaRPr sz="1200">
                        <a:latin typeface="Times New Roman"/>
                        <a:cs typeface="Times New Roman"/>
                      </a:endParaRPr>
                    </a:p>
                    <a:p>
                      <a:pPr marL="128270" marR="30480">
                        <a:lnSpc>
                          <a:spcPct val="100000"/>
                        </a:lnSpc>
                        <a:spcBef>
                          <a:spcPts val="795"/>
                        </a:spcBef>
                      </a:pPr>
                      <a:r>
                        <a:rPr sz="950" b="1" dirty="0">
                          <a:solidFill>
                            <a:srgbClr val="333333"/>
                          </a:solidFill>
                          <a:latin typeface="微软雅黑"/>
                          <a:cs typeface="微软雅黑"/>
                        </a:rPr>
                        <a:t>含义</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885825">
                <a:tc>
                  <a:txBody>
                    <a:bodyPr/>
                    <a:lstStyle/>
                    <a:p>
                      <a:pPr>
                        <a:lnSpc>
                          <a:spcPct val="100000"/>
                        </a:lnSpc>
                        <a:spcBef>
                          <a:spcPts val="20"/>
                        </a:spcBef>
                      </a:pPr>
                      <a:endParaRPr sz="1550">
                        <a:latin typeface="Times New Roman"/>
                        <a:cs typeface="Times New Roman"/>
                      </a:endParaRPr>
                    </a:p>
                    <a:p>
                      <a:pPr marL="128270" marR="243840">
                        <a:lnSpc>
                          <a:spcPct val="131600"/>
                        </a:lnSpc>
                      </a:pPr>
                      <a:r>
                        <a:rPr sz="950" dirty="0">
                          <a:solidFill>
                            <a:srgbClr val="333333"/>
                          </a:solidFill>
                          <a:latin typeface="Trebuchet MS"/>
                          <a:cs typeface="Trebuchet MS"/>
                        </a:rPr>
                        <a:t>Control  </a:t>
                      </a:r>
                      <a:r>
                        <a:rPr sz="950" spc="60" dirty="0">
                          <a:solidFill>
                            <a:srgbClr val="333333"/>
                          </a:solidFill>
                          <a:latin typeface="Trebuchet MS"/>
                          <a:cs typeface="Trebuchet MS"/>
                        </a:rPr>
                        <a:t>node</a:t>
                      </a:r>
                      <a:endParaRPr sz="950">
                        <a:latin typeface="Trebuchet MS"/>
                        <a:cs typeface="Trebuchet MS"/>
                      </a:endParaRPr>
                    </a:p>
                  </a:txBody>
                  <a:tcPr marL="0" marR="0" marT="254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177800" algn="just">
                        <a:lnSpc>
                          <a:spcPct val="131600"/>
                        </a:lnSpc>
                        <a:spcBef>
                          <a:spcPts val="300"/>
                        </a:spcBef>
                      </a:pPr>
                      <a:r>
                        <a:rPr sz="950" dirty="0">
                          <a:solidFill>
                            <a:srgbClr val="333333"/>
                          </a:solidFill>
                          <a:latin typeface="微软雅黑"/>
                          <a:cs typeface="微软雅黑"/>
                        </a:rPr>
                        <a:t>控 制 节 点</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spcBef>
                          <a:spcPts val="20"/>
                        </a:spcBef>
                      </a:pPr>
                      <a:endParaRPr sz="1550">
                        <a:latin typeface="Times New Roman"/>
                        <a:cs typeface="Times New Roman"/>
                      </a:endParaRPr>
                    </a:p>
                    <a:p>
                      <a:pPr marL="128270" marR="229235">
                        <a:lnSpc>
                          <a:spcPct val="131600"/>
                        </a:lnSpc>
                      </a:pPr>
                      <a:r>
                        <a:rPr sz="950" dirty="0">
                          <a:solidFill>
                            <a:srgbClr val="333333"/>
                          </a:solidFill>
                          <a:latin typeface="微软雅黑"/>
                          <a:cs typeface="微软雅黑"/>
                        </a:rPr>
                        <a:t>指的是安装了</a:t>
                      </a:r>
                      <a:r>
                        <a:rPr sz="950" dirty="0">
                          <a:solidFill>
                            <a:srgbClr val="333333"/>
                          </a:solidFill>
                          <a:latin typeface="Trebuchet MS"/>
                          <a:cs typeface="Trebuchet MS"/>
                        </a:rPr>
                        <a:t>Ansible</a:t>
                      </a:r>
                      <a:r>
                        <a:rPr sz="950" dirty="0">
                          <a:solidFill>
                            <a:srgbClr val="333333"/>
                          </a:solidFill>
                          <a:latin typeface="微软雅黑"/>
                          <a:cs typeface="微软雅黑"/>
                        </a:rPr>
                        <a:t>服务的主机，也被称为</a:t>
                      </a:r>
                      <a:r>
                        <a:rPr sz="950" dirty="0">
                          <a:solidFill>
                            <a:srgbClr val="333333"/>
                          </a:solidFill>
                          <a:latin typeface="Trebuchet MS"/>
                          <a:cs typeface="Trebuchet MS"/>
                        </a:rPr>
                        <a:t>Ansible</a:t>
                      </a:r>
                      <a:r>
                        <a:rPr sz="950" dirty="0">
                          <a:solidFill>
                            <a:srgbClr val="333333"/>
                          </a:solidFill>
                          <a:latin typeface="微软雅黑"/>
                          <a:cs typeface="微软雅黑"/>
                        </a:rPr>
                        <a:t>控制端，主要是用来发 </a:t>
                      </a:r>
                      <a:r>
                        <a:rPr sz="950" spc="25" dirty="0">
                          <a:solidFill>
                            <a:srgbClr val="333333"/>
                          </a:solidFill>
                          <a:latin typeface="微软雅黑"/>
                          <a:cs typeface="微软雅黑"/>
                        </a:rPr>
                        <a:t>布运行任务、调用功能模块，对其他主机进行批量控制。</a:t>
                      </a:r>
                      <a:endParaRPr sz="950">
                        <a:latin typeface="微软雅黑"/>
                        <a:cs typeface="微软雅黑"/>
                      </a:endParaRPr>
                    </a:p>
                  </a:txBody>
                  <a:tcPr marL="0" marR="0" marT="254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885825">
                <a:tc>
                  <a:txBody>
                    <a:bodyPr/>
                    <a:lstStyle/>
                    <a:p>
                      <a:pPr>
                        <a:lnSpc>
                          <a:spcPct val="100000"/>
                        </a:lnSpc>
                        <a:spcBef>
                          <a:spcPts val="20"/>
                        </a:spcBef>
                      </a:pPr>
                      <a:endParaRPr sz="1550">
                        <a:latin typeface="Times New Roman"/>
                        <a:cs typeface="Times New Roman"/>
                      </a:endParaRPr>
                    </a:p>
                    <a:p>
                      <a:pPr marL="128270" marR="134620">
                        <a:lnSpc>
                          <a:spcPct val="131600"/>
                        </a:lnSpc>
                      </a:pPr>
                      <a:r>
                        <a:rPr sz="950" dirty="0">
                          <a:solidFill>
                            <a:srgbClr val="333333"/>
                          </a:solidFill>
                          <a:latin typeface="Trebuchet MS"/>
                          <a:cs typeface="Trebuchet MS"/>
                        </a:rPr>
                        <a:t>Managed  </a:t>
                      </a:r>
                      <a:r>
                        <a:rPr sz="950" spc="65" dirty="0">
                          <a:solidFill>
                            <a:srgbClr val="333333"/>
                          </a:solidFill>
                          <a:latin typeface="Trebuchet MS"/>
                          <a:cs typeface="Trebuchet MS"/>
                        </a:rPr>
                        <a:t>nodes</a:t>
                      </a:r>
                      <a:endParaRPr sz="950">
                        <a:latin typeface="Trebuchet MS"/>
                        <a:cs typeface="Trebuchet MS"/>
                      </a:endParaRPr>
                    </a:p>
                  </a:txBody>
                  <a:tcPr marL="0" marR="0" marT="254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77800" algn="just">
                        <a:lnSpc>
                          <a:spcPct val="131600"/>
                        </a:lnSpc>
                        <a:spcBef>
                          <a:spcPts val="300"/>
                        </a:spcBef>
                      </a:pPr>
                      <a:r>
                        <a:rPr sz="950" dirty="0">
                          <a:solidFill>
                            <a:srgbClr val="333333"/>
                          </a:solidFill>
                          <a:latin typeface="微软雅黑"/>
                          <a:cs typeface="微软雅黑"/>
                        </a:rPr>
                        <a:t>受 控 节 点</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spcBef>
                          <a:spcPts val="15"/>
                        </a:spcBef>
                      </a:pPr>
                      <a:endParaRPr sz="1550">
                        <a:latin typeface="Times New Roman"/>
                        <a:cs typeface="Times New Roman"/>
                      </a:endParaRPr>
                    </a:p>
                    <a:p>
                      <a:pPr marL="128270" marR="279400" indent="-635">
                        <a:lnSpc>
                          <a:spcPct val="131700"/>
                        </a:lnSpc>
                        <a:spcBef>
                          <a:spcPts val="5"/>
                        </a:spcBef>
                      </a:pPr>
                      <a:r>
                        <a:rPr sz="950" dirty="0">
                          <a:solidFill>
                            <a:srgbClr val="333333"/>
                          </a:solidFill>
                          <a:latin typeface="微软雅黑"/>
                          <a:cs typeface="微软雅黑"/>
                        </a:rPr>
                        <a:t>指的是被</a:t>
                      </a:r>
                      <a:r>
                        <a:rPr sz="950" dirty="0">
                          <a:solidFill>
                            <a:srgbClr val="333333"/>
                          </a:solidFill>
                          <a:latin typeface="Trebuchet MS"/>
                          <a:cs typeface="Trebuchet MS"/>
                        </a:rPr>
                        <a:t>Ansible</a:t>
                      </a:r>
                      <a:r>
                        <a:rPr sz="950" dirty="0">
                          <a:solidFill>
                            <a:srgbClr val="333333"/>
                          </a:solidFill>
                          <a:latin typeface="微软雅黑"/>
                          <a:cs typeface="微软雅黑"/>
                        </a:rPr>
                        <a:t>服务所管理的主机，也被称为受控主机或客户端，是模块 </a:t>
                      </a:r>
                      <a:r>
                        <a:rPr sz="950" u="sng" spc="25" dirty="0">
                          <a:solidFill>
                            <a:srgbClr val="4183C4"/>
                          </a:solidFill>
                          <a:uFill>
                            <a:solidFill>
                              <a:srgbClr val="4183C4"/>
                            </a:solidFill>
                          </a:uFill>
                          <a:latin typeface="微软雅黑"/>
                          <a:cs typeface="微软雅黑"/>
                          <a:hlinkClick r:id="rId2"/>
                        </a:rPr>
                        <a:t>命令</a:t>
                      </a:r>
                      <a:r>
                        <a:rPr sz="950" spc="25" dirty="0">
                          <a:solidFill>
                            <a:srgbClr val="333333"/>
                          </a:solidFill>
                          <a:latin typeface="微软雅黑"/>
                          <a:cs typeface="微软雅黑"/>
                        </a:rPr>
                        <a:t>的被执行对象。</a:t>
                      </a:r>
                      <a:endParaRPr sz="950">
                        <a:latin typeface="微软雅黑"/>
                        <a:cs typeface="微软雅黑"/>
                      </a:endParaRPr>
                    </a:p>
                  </a:txBody>
                  <a:tcPr marL="0" marR="0" marT="190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885825">
                <a:tc>
                  <a:txBody>
                    <a:bodyPr/>
                    <a:lstStyle/>
                    <a:p>
                      <a:pPr>
                        <a:lnSpc>
                          <a:spcPct val="100000"/>
                        </a:lnSpc>
                      </a:pPr>
                      <a:endParaRPr sz="1300">
                        <a:latin typeface="Times New Roman"/>
                        <a:cs typeface="Times New Roman"/>
                      </a:endParaRPr>
                    </a:p>
                    <a:p>
                      <a:pPr>
                        <a:lnSpc>
                          <a:spcPct val="100000"/>
                        </a:lnSpc>
                        <a:spcBef>
                          <a:spcPts val="35"/>
                        </a:spcBef>
                      </a:pPr>
                      <a:endParaRPr sz="1200">
                        <a:latin typeface="Times New Roman"/>
                        <a:cs typeface="Times New Roman"/>
                      </a:endParaRPr>
                    </a:p>
                    <a:p>
                      <a:pPr marL="128270">
                        <a:lnSpc>
                          <a:spcPct val="100000"/>
                        </a:lnSpc>
                        <a:spcBef>
                          <a:spcPts val="5"/>
                        </a:spcBef>
                      </a:pPr>
                      <a:r>
                        <a:rPr sz="950" spc="35" dirty="0">
                          <a:solidFill>
                            <a:srgbClr val="333333"/>
                          </a:solidFill>
                          <a:latin typeface="Trebuchet MS"/>
                          <a:cs typeface="Trebuchet MS"/>
                        </a:rPr>
                        <a:t>Inventory</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177800" algn="just">
                        <a:lnSpc>
                          <a:spcPct val="131600"/>
                        </a:lnSpc>
                        <a:spcBef>
                          <a:spcPts val="300"/>
                        </a:spcBef>
                      </a:pPr>
                      <a:r>
                        <a:rPr sz="950" dirty="0">
                          <a:solidFill>
                            <a:srgbClr val="333333"/>
                          </a:solidFill>
                          <a:latin typeface="微软雅黑"/>
                          <a:cs typeface="微软雅黑"/>
                        </a:rPr>
                        <a:t>主 机 清 单</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pPr>
                      <a:endParaRPr sz="1300">
                        <a:latin typeface="Times New Roman"/>
                        <a:cs typeface="Times New Roman"/>
                      </a:endParaRPr>
                    </a:p>
                    <a:p>
                      <a:pPr marR="30480">
                        <a:lnSpc>
                          <a:spcPct val="100000"/>
                        </a:lnSpc>
                        <a:spcBef>
                          <a:spcPts val="35"/>
                        </a:spcBef>
                      </a:pPr>
                      <a:endParaRPr sz="1200">
                        <a:latin typeface="Times New Roman"/>
                        <a:cs typeface="Times New Roman"/>
                      </a:endParaRPr>
                    </a:p>
                    <a:p>
                      <a:pPr marL="128270" marR="30480">
                        <a:lnSpc>
                          <a:spcPct val="100000"/>
                        </a:lnSpc>
                        <a:spcBef>
                          <a:spcPts val="5"/>
                        </a:spcBef>
                      </a:pPr>
                      <a:r>
                        <a:rPr sz="950" dirty="0">
                          <a:solidFill>
                            <a:srgbClr val="333333"/>
                          </a:solidFill>
                          <a:latin typeface="微软雅黑"/>
                          <a:cs typeface="微软雅黑"/>
                        </a:rPr>
                        <a:t>指的是受控节点的列表，可以是</a:t>
                      </a:r>
                      <a:r>
                        <a:rPr sz="950" dirty="0">
                          <a:solidFill>
                            <a:srgbClr val="333333"/>
                          </a:solidFill>
                          <a:latin typeface="Trebuchet MS"/>
                          <a:cs typeface="Trebuchet MS"/>
                        </a:rPr>
                        <a:t>IP</a:t>
                      </a:r>
                      <a:r>
                        <a:rPr sz="950" dirty="0">
                          <a:solidFill>
                            <a:srgbClr val="333333"/>
                          </a:solidFill>
                          <a:latin typeface="微软雅黑"/>
                          <a:cs typeface="微软雅黑"/>
                        </a:rPr>
                        <a:t>地址、主机名称或者域名。</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70" dirty="0">
                          <a:solidFill>
                            <a:srgbClr val="333333"/>
                          </a:solidFill>
                          <a:latin typeface="Trebuchet MS"/>
                          <a:cs typeface="Trebuchet MS"/>
                        </a:rPr>
                        <a:t>Modules</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77800">
                        <a:lnSpc>
                          <a:spcPct val="131600"/>
                        </a:lnSpc>
                        <a:spcBef>
                          <a:spcPts val="300"/>
                        </a:spcBef>
                      </a:pPr>
                      <a:r>
                        <a:rPr sz="950" dirty="0">
                          <a:solidFill>
                            <a:srgbClr val="333333"/>
                          </a:solidFill>
                          <a:latin typeface="微软雅黑"/>
                          <a:cs typeface="微软雅黑"/>
                        </a:rPr>
                        <a:t>模 块</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279400">
                        <a:lnSpc>
                          <a:spcPct val="131600"/>
                        </a:lnSpc>
                        <a:spcBef>
                          <a:spcPts val="300"/>
                        </a:spcBef>
                      </a:pPr>
                      <a:r>
                        <a:rPr sz="950" dirty="0">
                          <a:solidFill>
                            <a:srgbClr val="333333"/>
                          </a:solidFill>
                          <a:latin typeface="微软雅黑"/>
                          <a:cs typeface="微软雅黑"/>
                        </a:rPr>
                        <a:t>指的是上文提到的特定功能代码，默认自带有上千款功能模块，在</a:t>
                      </a:r>
                      <a:r>
                        <a:rPr sz="950" dirty="0">
                          <a:solidFill>
                            <a:srgbClr val="333333"/>
                          </a:solidFill>
                          <a:latin typeface="Trebuchet MS"/>
                          <a:cs typeface="Trebuchet MS"/>
                        </a:rPr>
                        <a:t>Ansible  </a:t>
                      </a:r>
                      <a:r>
                        <a:rPr sz="950" spc="25" dirty="0">
                          <a:solidFill>
                            <a:srgbClr val="333333"/>
                          </a:solidFill>
                          <a:latin typeface="Trebuchet MS"/>
                          <a:cs typeface="Trebuchet MS"/>
                        </a:rPr>
                        <a:t>Galaxy</a:t>
                      </a:r>
                      <a:r>
                        <a:rPr sz="950" spc="25" dirty="0">
                          <a:solidFill>
                            <a:srgbClr val="333333"/>
                          </a:solidFill>
                          <a:latin typeface="微软雅黑"/>
                          <a:cs typeface="微软雅黑"/>
                        </a:rPr>
                        <a:t>有超多可供选择。</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35" dirty="0">
                          <a:solidFill>
                            <a:srgbClr val="333333"/>
                          </a:solidFill>
                          <a:latin typeface="Trebuchet MS"/>
                          <a:cs typeface="Trebuchet MS"/>
                        </a:rPr>
                        <a:t>Task</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177800">
                        <a:lnSpc>
                          <a:spcPct val="131600"/>
                        </a:lnSpc>
                        <a:spcBef>
                          <a:spcPts val="300"/>
                        </a:spcBef>
                      </a:pPr>
                      <a:r>
                        <a:rPr sz="950" dirty="0">
                          <a:solidFill>
                            <a:srgbClr val="333333"/>
                          </a:solidFill>
                          <a:latin typeface="微软雅黑"/>
                          <a:cs typeface="微软雅黑"/>
                        </a:rPr>
                        <a:t>任 务</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指的是</a:t>
                      </a:r>
                      <a:r>
                        <a:rPr sz="950" dirty="0">
                          <a:solidFill>
                            <a:srgbClr val="333333"/>
                          </a:solidFill>
                          <a:latin typeface="Trebuchet MS"/>
                          <a:cs typeface="Trebuchet MS"/>
                        </a:rPr>
                        <a:t>Ansible</a:t>
                      </a:r>
                      <a:r>
                        <a:rPr sz="950" dirty="0">
                          <a:solidFill>
                            <a:srgbClr val="333333"/>
                          </a:solidFill>
                          <a:latin typeface="微软雅黑"/>
                          <a:cs typeface="微软雅黑"/>
                        </a:rPr>
                        <a:t>客户端上面要被执行的操作。</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40" dirty="0">
                          <a:solidFill>
                            <a:srgbClr val="333333"/>
                          </a:solidFill>
                          <a:latin typeface="Trebuchet MS"/>
                          <a:cs typeface="Trebuchet MS"/>
                        </a:rPr>
                        <a:t>Playbook</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77800">
                        <a:lnSpc>
                          <a:spcPct val="131600"/>
                        </a:lnSpc>
                        <a:spcBef>
                          <a:spcPts val="300"/>
                        </a:spcBef>
                      </a:pPr>
                      <a:r>
                        <a:rPr sz="950" dirty="0">
                          <a:solidFill>
                            <a:srgbClr val="333333"/>
                          </a:solidFill>
                          <a:latin typeface="微软雅黑"/>
                          <a:cs typeface="微软雅黑"/>
                        </a:rPr>
                        <a:t>剧 本</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253365">
                        <a:lnSpc>
                          <a:spcPct val="131600"/>
                        </a:lnSpc>
                        <a:spcBef>
                          <a:spcPts val="300"/>
                        </a:spcBef>
                      </a:pPr>
                      <a:r>
                        <a:rPr sz="950" dirty="0">
                          <a:solidFill>
                            <a:srgbClr val="333333"/>
                          </a:solidFill>
                          <a:latin typeface="微软雅黑"/>
                          <a:cs typeface="微软雅黑"/>
                        </a:rPr>
                        <a:t>指的是通过</a:t>
                      </a:r>
                      <a:r>
                        <a:rPr sz="950" dirty="0">
                          <a:solidFill>
                            <a:srgbClr val="333333"/>
                          </a:solidFill>
                          <a:latin typeface="Trebuchet MS"/>
                          <a:cs typeface="Trebuchet MS"/>
                        </a:rPr>
                        <a:t>YAML</a:t>
                      </a:r>
                      <a:r>
                        <a:rPr sz="950" dirty="0">
                          <a:solidFill>
                            <a:srgbClr val="333333"/>
                          </a:solidFill>
                          <a:latin typeface="微软雅黑"/>
                          <a:cs typeface="微软雅黑"/>
                        </a:rPr>
                        <a:t>语言编写的可重复执行的任务列表，把常做的操作写入到 </a:t>
                      </a:r>
                      <a:r>
                        <a:rPr sz="950" spc="25" dirty="0">
                          <a:solidFill>
                            <a:srgbClr val="333333"/>
                          </a:solidFill>
                          <a:latin typeface="微软雅黑"/>
                          <a:cs typeface="微软雅黑"/>
                        </a:rPr>
                        <a:t>剧本文件中，下次可以直接重复执行一遍。</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40" dirty="0">
                          <a:solidFill>
                            <a:srgbClr val="333333"/>
                          </a:solidFill>
                          <a:latin typeface="Trebuchet MS"/>
                          <a:cs typeface="Trebuchet MS"/>
                        </a:rPr>
                        <a:t>Roles</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177800">
                        <a:lnSpc>
                          <a:spcPct val="131600"/>
                        </a:lnSpc>
                        <a:spcBef>
                          <a:spcPts val="300"/>
                        </a:spcBef>
                      </a:pPr>
                      <a:r>
                        <a:rPr sz="950" dirty="0">
                          <a:solidFill>
                            <a:srgbClr val="333333"/>
                          </a:solidFill>
                          <a:latin typeface="微软雅黑"/>
                          <a:cs typeface="微软雅黑"/>
                        </a:rPr>
                        <a:t>角 色</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163830">
                        <a:lnSpc>
                          <a:spcPct val="131600"/>
                        </a:lnSpc>
                        <a:spcBef>
                          <a:spcPts val="300"/>
                        </a:spcBef>
                      </a:pPr>
                      <a:r>
                        <a:rPr sz="950" dirty="0">
                          <a:solidFill>
                            <a:srgbClr val="333333"/>
                          </a:solidFill>
                          <a:latin typeface="微软雅黑"/>
                          <a:cs typeface="微软雅黑"/>
                        </a:rPr>
                        <a:t>从</a:t>
                      </a:r>
                      <a:r>
                        <a:rPr sz="950" dirty="0">
                          <a:solidFill>
                            <a:srgbClr val="333333"/>
                          </a:solidFill>
                          <a:latin typeface="Trebuchet MS"/>
                          <a:cs typeface="Trebuchet MS"/>
                        </a:rPr>
                        <a:t>Ansible</a:t>
                      </a:r>
                      <a:r>
                        <a:rPr sz="950" spc="-35" dirty="0">
                          <a:solidFill>
                            <a:srgbClr val="333333"/>
                          </a:solidFill>
                          <a:latin typeface="Trebuchet MS"/>
                          <a:cs typeface="Trebuchet MS"/>
                        </a:rPr>
                        <a:t> </a:t>
                      </a:r>
                      <a:r>
                        <a:rPr sz="950" dirty="0">
                          <a:solidFill>
                            <a:srgbClr val="333333"/>
                          </a:solidFill>
                          <a:latin typeface="Trebuchet MS"/>
                          <a:cs typeface="Trebuchet MS"/>
                        </a:rPr>
                        <a:t>1.2</a:t>
                      </a:r>
                      <a:r>
                        <a:rPr sz="950" dirty="0">
                          <a:solidFill>
                            <a:srgbClr val="333333"/>
                          </a:solidFill>
                          <a:latin typeface="微软雅黑"/>
                          <a:cs typeface="微软雅黑"/>
                        </a:rPr>
                        <a:t>版本开始引入的新特性，用于结构化的组织</a:t>
                      </a:r>
                      <a:r>
                        <a:rPr sz="950" dirty="0">
                          <a:solidFill>
                            <a:srgbClr val="333333"/>
                          </a:solidFill>
                          <a:latin typeface="Trebuchet MS"/>
                          <a:cs typeface="Trebuchet MS"/>
                        </a:rPr>
                        <a:t>Playbook</a:t>
                      </a:r>
                      <a:r>
                        <a:rPr sz="950" dirty="0">
                          <a:solidFill>
                            <a:srgbClr val="333333"/>
                          </a:solidFill>
                          <a:latin typeface="微软雅黑"/>
                          <a:cs typeface="微软雅黑"/>
                        </a:rPr>
                        <a:t>，通过调 </a:t>
                      </a:r>
                      <a:r>
                        <a:rPr sz="950" spc="25" dirty="0">
                          <a:solidFill>
                            <a:srgbClr val="333333"/>
                          </a:solidFill>
                          <a:latin typeface="微软雅黑"/>
                          <a:cs typeface="微软雅黑"/>
                        </a:rPr>
                        <a:t>用角色实现一连串的功能。</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bl>
          </a:graphicData>
        </a:graphic>
      </p:graphicFrame>
      <p:sp>
        <p:nvSpPr>
          <p:cNvPr id="3" name="object 3"/>
          <p:cNvSpPr txBox="1"/>
          <p:nvPr/>
        </p:nvSpPr>
        <p:spPr>
          <a:xfrm>
            <a:off x="946514" y="6345442"/>
            <a:ext cx="5641975" cy="1941195"/>
          </a:xfrm>
          <a:prstGeom prst="rect">
            <a:avLst/>
          </a:prstGeom>
        </p:spPr>
        <p:txBody>
          <a:bodyPr vert="horz" wrap="square" lIns="0" tIns="12065" rIns="0" bIns="0" rtlCol="0">
            <a:spAutoFit/>
          </a:bodyPr>
          <a:lstStyle/>
          <a:p>
            <a:pPr marL="12700" marR="8890">
              <a:lnSpc>
                <a:spcPct val="131600"/>
              </a:lnSpc>
              <a:spcBef>
                <a:spcPts val="95"/>
              </a:spcBef>
            </a:pPr>
            <a:r>
              <a:rPr sz="950" b="1" spc="25" dirty="0">
                <a:solidFill>
                  <a:srgbClr val="333333"/>
                </a:solidFill>
                <a:latin typeface="微软雅黑"/>
                <a:cs typeface="微软雅黑"/>
              </a:rPr>
              <a:t>被</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服务所管理的主机是不需要安装客户端的，因为</a:t>
            </a:r>
            <a:r>
              <a:rPr sz="950" b="1" spc="65" dirty="0">
                <a:solidFill>
                  <a:srgbClr val="333333"/>
                </a:solidFill>
                <a:latin typeface="Trebuchet MS"/>
                <a:cs typeface="Trebuchet MS"/>
              </a:rPr>
              <a:t>SSH</a:t>
            </a:r>
            <a:r>
              <a:rPr sz="950" b="1" spc="25" dirty="0">
                <a:solidFill>
                  <a:srgbClr val="333333"/>
                </a:solidFill>
                <a:latin typeface="微软雅黑"/>
                <a:cs typeface="微软雅黑"/>
              </a:rPr>
              <a:t>协议是</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系统的标配，因此直接上手 </a:t>
            </a:r>
            <a:r>
              <a:rPr sz="950" b="1" spc="25" dirty="0">
                <a:solidFill>
                  <a:srgbClr val="333333"/>
                </a:solidFill>
                <a:latin typeface="微软雅黑"/>
                <a:cs typeface="微软雅黑"/>
              </a:rPr>
              <a:t>控制就行。服务器上面也不用每次都重复开启服务程序，而是可以用</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命令直接调用模块进行控 制。</a:t>
            </a:r>
            <a:endParaRPr sz="950">
              <a:latin typeface="微软雅黑"/>
              <a:cs typeface="微软雅黑"/>
            </a:endParaRPr>
          </a:p>
          <a:p>
            <a:pPr marL="12700" marR="67310">
              <a:lnSpc>
                <a:spcPct val="131600"/>
              </a:lnSpc>
              <a:spcBef>
                <a:spcPts val="750"/>
              </a:spcBef>
            </a:pP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服务程序默认不在</a:t>
            </a:r>
            <a:r>
              <a:rPr sz="950" b="1" spc="45" dirty="0">
                <a:solidFill>
                  <a:srgbClr val="333333"/>
                </a:solidFill>
                <a:latin typeface="Trebuchet MS"/>
                <a:cs typeface="Trebuchet MS"/>
              </a:rPr>
              <a:t>RHEL</a:t>
            </a:r>
            <a:r>
              <a:rPr sz="950" b="1" spc="-3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系统的镜像文件中，而是需要从</a:t>
            </a:r>
            <a:r>
              <a:rPr sz="950" b="1" spc="10" dirty="0">
                <a:solidFill>
                  <a:srgbClr val="333333"/>
                </a:solidFill>
                <a:latin typeface="Trebuchet MS"/>
                <a:cs typeface="Trebuchet MS"/>
              </a:rPr>
              <a:t>“Extra </a:t>
            </a:r>
            <a:r>
              <a:rPr sz="950" b="1" spc="60" dirty="0">
                <a:solidFill>
                  <a:srgbClr val="333333"/>
                </a:solidFill>
                <a:latin typeface="Trebuchet MS"/>
                <a:cs typeface="Trebuchet MS"/>
              </a:rPr>
              <a:t>Packages </a:t>
            </a:r>
            <a:r>
              <a:rPr sz="950" b="1" spc="40" dirty="0">
                <a:solidFill>
                  <a:srgbClr val="333333"/>
                </a:solidFill>
                <a:latin typeface="Trebuchet MS"/>
                <a:cs typeface="Trebuchet MS"/>
              </a:rPr>
              <a:t>for Enterprise </a:t>
            </a:r>
            <a:r>
              <a:rPr sz="950" b="1" spc="45" dirty="0">
                <a:solidFill>
                  <a:srgbClr val="333333"/>
                </a:solidFill>
                <a:latin typeface="Trebuchet MS"/>
                <a:cs typeface="Trebuchet MS"/>
              </a:rPr>
              <a:t> </a:t>
            </a:r>
            <a:r>
              <a:rPr sz="950" b="1" spc="15" dirty="0">
                <a:solidFill>
                  <a:srgbClr val="333333"/>
                </a:solidFill>
                <a:latin typeface="Trebuchet MS"/>
                <a:cs typeface="Trebuchet MS"/>
              </a:rPr>
              <a:t>Linux”</a:t>
            </a:r>
            <a:r>
              <a:rPr sz="950" b="1" spc="25" dirty="0">
                <a:solidFill>
                  <a:srgbClr val="333333"/>
                </a:solidFill>
                <a:latin typeface="微软雅黑"/>
                <a:cs typeface="微软雅黑"/>
              </a:rPr>
              <a:t>扩展软件包仓库获取，简称为</a:t>
            </a:r>
            <a:r>
              <a:rPr sz="950" b="1" spc="20" dirty="0">
                <a:solidFill>
                  <a:srgbClr val="333333"/>
                </a:solidFill>
                <a:latin typeface="Trebuchet MS"/>
                <a:cs typeface="Trebuchet MS"/>
              </a:rPr>
              <a:t>EPEL</a:t>
            </a:r>
            <a:r>
              <a:rPr sz="950" b="1" spc="25" dirty="0">
                <a:solidFill>
                  <a:srgbClr val="333333"/>
                </a:solidFill>
                <a:latin typeface="微软雅黑"/>
                <a:cs typeface="微软雅黑"/>
              </a:rPr>
              <a:t>安装源。</a:t>
            </a:r>
            <a:r>
              <a:rPr sz="950" b="1" spc="20" dirty="0">
                <a:solidFill>
                  <a:srgbClr val="333333"/>
                </a:solidFill>
                <a:latin typeface="Trebuchet MS"/>
                <a:cs typeface="Trebuchet MS"/>
              </a:rPr>
              <a:t>EPEL</a:t>
            </a:r>
            <a:r>
              <a:rPr sz="950" b="1" spc="20" dirty="0">
                <a:solidFill>
                  <a:srgbClr val="333333"/>
                </a:solidFill>
                <a:latin typeface="微软雅黑"/>
                <a:cs typeface="微软雅黑"/>
              </a:rPr>
              <a:t>软件包仓库是由红帽公司提供的，用于创建、 </a:t>
            </a:r>
            <a:r>
              <a:rPr sz="950" b="1" spc="25" dirty="0">
                <a:solidFill>
                  <a:srgbClr val="333333"/>
                </a:solidFill>
                <a:latin typeface="微软雅黑"/>
                <a:cs typeface="微软雅黑"/>
              </a:rPr>
              <a:t>维护和管理企业版</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的一个高质量软件扩展仓库，通用于</a:t>
            </a:r>
            <a:r>
              <a:rPr sz="950" b="1" spc="45" dirty="0">
                <a:solidFill>
                  <a:srgbClr val="333333"/>
                </a:solidFill>
                <a:latin typeface="Trebuchet MS"/>
                <a:cs typeface="Trebuchet MS"/>
              </a:rPr>
              <a:t>RHEL</a:t>
            </a:r>
            <a:r>
              <a:rPr sz="950" b="1" spc="25" dirty="0">
                <a:solidFill>
                  <a:srgbClr val="333333"/>
                </a:solidFill>
                <a:latin typeface="微软雅黑"/>
                <a:cs typeface="微软雅黑"/>
              </a:rPr>
              <a:t>、</a:t>
            </a:r>
            <a:r>
              <a:rPr sz="950" b="1" spc="55" dirty="0">
                <a:solidFill>
                  <a:srgbClr val="333333"/>
                </a:solidFill>
                <a:latin typeface="Trebuchet MS"/>
                <a:cs typeface="Trebuchet MS"/>
              </a:rPr>
              <a:t>CentOS</a:t>
            </a:r>
            <a:r>
              <a:rPr sz="950" b="1" spc="25" dirty="0">
                <a:solidFill>
                  <a:srgbClr val="333333"/>
                </a:solidFill>
                <a:latin typeface="微软雅黑"/>
                <a:cs typeface="微软雅黑"/>
              </a:rPr>
              <a:t>、</a:t>
            </a:r>
            <a:r>
              <a:rPr sz="950" b="1" spc="45" dirty="0">
                <a:solidFill>
                  <a:srgbClr val="333333"/>
                </a:solidFill>
                <a:latin typeface="Trebuchet MS"/>
                <a:cs typeface="Trebuchet MS"/>
              </a:rPr>
              <a:t>Oracle</a:t>
            </a:r>
            <a:r>
              <a:rPr sz="950" b="1" spc="200" dirty="0">
                <a:solidFill>
                  <a:srgbClr val="333333"/>
                </a:solidFill>
                <a:latin typeface="Trebuchet MS"/>
                <a:cs typeface="Trebuchet MS"/>
              </a:rPr>
              <a:t> </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等多种 </a:t>
            </a:r>
            <a:r>
              <a:rPr sz="950" b="1" spc="-125" dirty="0">
                <a:solidFill>
                  <a:srgbClr val="333333"/>
                </a:solidFill>
                <a:latin typeface="Trebuchet MS"/>
                <a:cs typeface="Trebuchet MS"/>
              </a:rPr>
              <a:t>“</a:t>
            </a:r>
            <a:r>
              <a:rPr sz="950" b="1" spc="25" dirty="0">
                <a:solidFill>
                  <a:srgbClr val="333333"/>
                </a:solidFill>
                <a:latin typeface="微软雅黑"/>
                <a:cs typeface="微软雅黑"/>
              </a:rPr>
              <a:t>红帽系</a:t>
            </a:r>
            <a:r>
              <a:rPr sz="950" b="1" spc="-125" dirty="0">
                <a:solidFill>
                  <a:srgbClr val="333333"/>
                </a:solidFill>
                <a:latin typeface="Trebuchet MS"/>
                <a:cs typeface="Trebuchet MS"/>
              </a:rPr>
              <a:t>”</a:t>
            </a:r>
            <a:r>
              <a:rPr sz="950" b="1" spc="25" dirty="0">
                <a:solidFill>
                  <a:srgbClr val="333333"/>
                </a:solidFill>
                <a:latin typeface="微软雅黑"/>
                <a:cs typeface="微软雅黑"/>
              </a:rPr>
              <a:t>企业版系统，目的是对于默认系统仓库软件包进行扩展。</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5" dirty="0">
                <a:solidFill>
                  <a:srgbClr val="333333"/>
                </a:solidFill>
                <a:latin typeface="微软雅黑"/>
                <a:cs typeface="微软雅黑"/>
              </a:rPr>
              <a:t>步</a:t>
            </a:r>
            <a:r>
              <a:rPr sz="950" b="1" spc="20" dirty="0">
                <a:solidFill>
                  <a:srgbClr val="333333"/>
                </a:solidFill>
                <a:latin typeface="微软雅黑"/>
                <a:cs typeface="微软雅黑"/>
              </a:rPr>
              <a:t>：</a:t>
            </a:r>
            <a:r>
              <a:rPr sz="950" b="1" spc="25" dirty="0">
                <a:solidFill>
                  <a:srgbClr val="333333"/>
                </a:solidFill>
                <a:latin typeface="微软雅黑"/>
                <a:cs typeface="微软雅黑"/>
              </a:rPr>
              <a:t>将虚拟机的网络适配器</a:t>
            </a:r>
            <a:r>
              <a:rPr sz="950" b="1" spc="25" dirty="0">
                <a:solidFill>
                  <a:srgbClr val="333333"/>
                </a:solidFill>
                <a:latin typeface="Arial"/>
                <a:cs typeface="Arial"/>
              </a:rPr>
              <a:t>→</a:t>
            </a:r>
            <a:r>
              <a:rPr sz="950" b="1" spc="25" dirty="0">
                <a:solidFill>
                  <a:srgbClr val="333333"/>
                </a:solidFill>
                <a:latin typeface="微软雅黑"/>
                <a:cs typeface="微软雅黑"/>
              </a:rPr>
              <a:t>网络连接选项调整为桥接模式，并设置系统的网卡成</a:t>
            </a:r>
            <a:r>
              <a:rPr sz="950" b="1" spc="75" dirty="0">
                <a:solidFill>
                  <a:srgbClr val="333333"/>
                </a:solidFill>
                <a:latin typeface="Trebuchet MS"/>
                <a:cs typeface="Trebuchet MS"/>
              </a:rPr>
              <a:t>DHCP</a:t>
            </a:r>
            <a:r>
              <a:rPr sz="950" b="1" spc="20" dirty="0">
                <a:solidFill>
                  <a:srgbClr val="333333"/>
                </a:solidFill>
                <a:latin typeface="微软雅黑"/>
                <a:cs typeface="微软雅黑"/>
              </a:rPr>
              <a:t>自动获取模 </a:t>
            </a:r>
            <a:r>
              <a:rPr sz="950" b="1" spc="25" dirty="0">
                <a:solidFill>
                  <a:srgbClr val="333333"/>
                </a:solidFill>
                <a:latin typeface="微软雅黑"/>
                <a:cs typeface="微软雅黑"/>
              </a:rPr>
              <a:t>式，如图</a:t>
            </a:r>
            <a:r>
              <a:rPr sz="950" b="1" spc="-10" dirty="0">
                <a:solidFill>
                  <a:srgbClr val="333333"/>
                </a:solidFill>
                <a:latin typeface="Trebuchet MS"/>
                <a:cs typeface="Trebuchet MS"/>
              </a:rPr>
              <a:t>16-1</a:t>
            </a:r>
            <a:r>
              <a:rPr sz="950" b="1" spc="25" dirty="0">
                <a:solidFill>
                  <a:srgbClr val="333333"/>
                </a:solidFill>
                <a:latin typeface="微软雅黑"/>
                <a:cs typeface="微软雅黑"/>
              </a:rPr>
              <a:t>及</a:t>
            </a:r>
            <a:r>
              <a:rPr sz="950" b="1" spc="-10" dirty="0">
                <a:solidFill>
                  <a:srgbClr val="333333"/>
                </a:solidFill>
                <a:latin typeface="Trebuchet MS"/>
                <a:cs typeface="Trebuchet MS"/>
              </a:rPr>
              <a:t>16-2</a:t>
            </a:r>
            <a:r>
              <a:rPr sz="950" b="1" spc="25" dirty="0">
                <a:solidFill>
                  <a:srgbClr val="333333"/>
                </a:solidFill>
                <a:latin typeface="微软雅黑"/>
                <a:cs typeface="微软雅黑"/>
              </a:rPr>
              <a:t>所示。</a:t>
            </a:r>
            <a:endParaRPr sz="950">
              <a:latin typeface="微软雅黑"/>
              <a:cs typeface="微软雅黑"/>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6165477"/>
          </a:xfrm>
          <a:prstGeom prst="rect">
            <a:avLst/>
          </a:prstGeom>
        </p:spPr>
      </p:pic>
      <p:sp>
        <p:nvSpPr>
          <p:cNvPr id="3" name="object 3"/>
          <p:cNvSpPr txBox="1"/>
          <p:nvPr/>
        </p:nvSpPr>
        <p:spPr>
          <a:xfrm>
            <a:off x="946424" y="6644970"/>
            <a:ext cx="216789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16-1</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设置虚拟机网络连接为桥接模式</a:t>
            </a:r>
            <a:endParaRPr sz="950">
              <a:latin typeface="微软雅黑"/>
              <a:cs typeface="微软雅黑"/>
            </a:endParaRPr>
          </a:p>
        </p:txBody>
      </p:sp>
      <p:sp>
        <p:nvSpPr>
          <p:cNvPr id="5" name="object 5"/>
          <p:cNvSpPr txBox="1"/>
          <p:nvPr/>
        </p:nvSpPr>
        <p:spPr>
          <a:xfrm>
            <a:off x="3670045" y="10217035"/>
            <a:ext cx="2286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267</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4726533"/>
          </a:xfrm>
          <a:prstGeom prst="rect">
            <a:avLst/>
          </a:prstGeom>
        </p:spPr>
      </p:pic>
      <p:grpSp>
        <p:nvGrpSpPr>
          <p:cNvPr id="3" name="object 3"/>
          <p:cNvGrpSpPr/>
          <p:nvPr/>
        </p:nvGrpSpPr>
        <p:grpSpPr>
          <a:xfrm>
            <a:off x="959124" y="6009660"/>
            <a:ext cx="5651500" cy="3068955"/>
            <a:chOff x="959124" y="6009660"/>
            <a:chExt cx="5651500" cy="3068955"/>
          </a:xfrm>
        </p:grpSpPr>
        <p:sp>
          <p:nvSpPr>
            <p:cNvPr id="4" name="object 4"/>
            <p:cNvSpPr/>
            <p:nvPr/>
          </p:nvSpPr>
          <p:spPr>
            <a:xfrm>
              <a:off x="963889" y="6014425"/>
              <a:ext cx="5641975" cy="3059430"/>
            </a:xfrm>
            <a:custGeom>
              <a:avLst/>
              <a:gdLst/>
              <a:ahLst/>
              <a:cxnLst/>
              <a:rect l="l" t="t" r="r" b="b"/>
              <a:pathLst>
                <a:path w="5641975" h="3059429">
                  <a:moveTo>
                    <a:pt x="5617597" y="3058946"/>
                  </a:moveTo>
                  <a:lnTo>
                    <a:pt x="23823" y="3058946"/>
                  </a:lnTo>
                  <a:lnTo>
                    <a:pt x="20659" y="3058651"/>
                  </a:lnTo>
                  <a:lnTo>
                    <a:pt x="0" y="3038096"/>
                  </a:lnTo>
                  <a:lnTo>
                    <a:pt x="0" y="3035122"/>
                  </a:lnTo>
                  <a:lnTo>
                    <a:pt x="0" y="20250"/>
                  </a:lnTo>
                  <a:lnTo>
                    <a:pt x="20659" y="0"/>
                  </a:lnTo>
                  <a:lnTo>
                    <a:pt x="5620752" y="0"/>
                  </a:lnTo>
                  <a:lnTo>
                    <a:pt x="5641421" y="20250"/>
                  </a:lnTo>
                  <a:lnTo>
                    <a:pt x="5641421" y="3038096"/>
                  </a:lnTo>
                  <a:lnTo>
                    <a:pt x="5620752" y="3058651"/>
                  </a:lnTo>
                  <a:lnTo>
                    <a:pt x="5617597" y="3058946"/>
                  </a:lnTo>
                  <a:close/>
                </a:path>
              </a:pathLst>
            </a:custGeom>
            <a:solidFill>
              <a:srgbClr val="F8F8F8"/>
            </a:solidFill>
          </p:spPr>
          <p:txBody>
            <a:bodyPr wrap="square" lIns="0" tIns="0" rIns="0" bIns="0" rtlCol="0"/>
            <a:lstStyle/>
            <a:p>
              <a:endParaRPr/>
            </a:p>
          </p:txBody>
        </p:sp>
        <p:sp>
          <p:nvSpPr>
            <p:cNvPr id="5" name="object 5"/>
            <p:cNvSpPr/>
            <p:nvPr/>
          </p:nvSpPr>
          <p:spPr>
            <a:xfrm>
              <a:off x="963889" y="6014425"/>
              <a:ext cx="5641975" cy="3059430"/>
            </a:xfrm>
            <a:custGeom>
              <a:avLst/>
              <a:gdLst/>
              <a:ahLst/>
              <a:cxnLst/>
              <a:rect l="l" t="t" r="r" b="b"/>
              <a:pathLst>
                <a:path w="5641975" h="3059429">
                  <a:moveTo>
                    <a:pt x="0" y="3035122"/>
                  </a:moveTo>
                  <a:lnTo>
                    <a:pt x="0" y="23823"/>
                  </a:lnTo>
                  <a:lnTo>
                    <a:pt x="0" y="20250"/>
                  </a:lnTo>
                  <a:lnTo>
                    <a:pt x="600" y="16971"/>
                  </a:lnTo>
                  <a:lnTo>
                    <a:pt x="1810" y="14294"/>
                  </a:lnTo>
                  <a:lnTo>
                    <a:pt x="3020" y="11320"/>
                  </a:lnTo>
                  <a:lnTo>
                    <a:pt x="4745" y="8938"/>
                  </a:lnTo>
                  <a:lnTo>
                    <a:pt x="20659" y="0"/>
                  </a:lnTo>
                  <a:lnTo>
                    <a:pt x="23823" y="0"/>
                  </a:lnTo>
                  <a:lnTo>
                    <a:pt x="5617597" y="0"/>
                  </a:lnTo>
                  <a:lnTo>
                    <a:pt x="5620752" y="0"/>
                  </a:lnTo>
                  <a:lnTo>
                    <a:pt x="5623792" y="600"/>
                  </a:lnTo>
                  <a:lnTo>
                    <a:pt x="5639610" y="14294"/>
                  </a:lnTo>
                  <a:lnTo>
                    <a:pt x="5640821" y="16971"/>
                  </a:lnTo>
                  <a:lnTo>
                    <a:pt x="5641421" y="20250"/>
                  </a:lnTo>
                  <a:lnTo>
                    <a:pt x="5641421" y="23823"/>
                  </a:lnTo>
                  <a:lnTo>
                    <a:pt x="5641421" y="3035122"/>
                  </a:lnTo>
                  <a:lnTo>
                    <a:pt x="5641421" y="3038096"/>
                  </a:lnTo>
                  <a:lnTo>
                    <a:pt x="5640821" y="3041078"/>
                  </a:lnTo>
                  <a:lnTo>
                    <a:pt x="5639610" y="3043756"/>
                  </a:lnTo>
                  <a:lnTo>
                    <a:pt x="5638400" y="3046739"/>
                  </a:lnTo>
                  <a:lnTo>
                    <a:pt x="5617597" y="3058946"/>
                  </a:lnTo>
                  <a:lnTo>
                    <a:pt x="23823" y="3058946"/>
                  </a:lnTo>
                  <a:lnTo>
                    <a:pt x="1810" y="3043756"/>
                  </a:lnTo>
                  <a:lnTo>
                    <a:pt x="600" y="3041078"/>
                  </a:lnTo>
                  <a:lnTo>
                    <a:pt x="0" y="3038096"/>
                  </a:lnTo>
                  <a:lnTo>
                    <a:pt x="0" y="3035122"/>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6095551"/>
              <a:ext cx="5556250" cy="2916555"/>
            </a:xfrm>
            <a:custGeom>
              <a:avLst/>
              <a:gdLst/>
              <a:ahLst/>
              <a:cxnLst/>
              <a:rect l="l" t="t" r="r" b="b"/>
              <a:pathLst>
                <a:path w="5556250" h="2916554">
                  <a:moveTo>
                    <a:pt x="5555656" y="2916005"/>
                  </a:moveTo>
                  <a:lnTo>
                    <a:pt x="0" y="2916005"/>
                  </a:lnTo>
                  <a:lnTo>
                    <a:pt x="0" y="0"/>
                  </a:lnTo>
                  <a:lnTo>
                    <a:pt x="5555656" y="0"/>
                  </a:lnTo>
                  <a:lnTo>
                    <a:pt x="5555656" y="2916005"/>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9554607"/>
            <a:ext cx="5651500" cy="786765"/>
            <a:chOff x="959124" y="9554607"/>
            <a:chExt cx="5651500" cy="786765"/>
          </a:xfrm>
        </p:grpSpPr>
        <p:sp>
          <p:nvSpPr>
            <p:cNvPr id="8" name="object 8"/>
            <p:cNvSpPr/>
            <p:nvPr/>
          </p:nvSpPr>
          <p:spPr>
            <a:xfrm>
              <a:off x="963889" y="9559372"/>
              <a:ext cx="5641975" cy="777240"/>
            </a:xfrm>
            <a:custGeom>
              <a:avLst/>
              <a:gdLst/>
              <a:ahLst/>
              <a:cxnLst/>
              <a:rect l="l" t="t" r="r" b="b"/>
              <a:pathLst>
                <a:path w="5641975" h="777240">
                  <a:moveTo>
                    <a:pt x="5641421" y="776776"/>
                  </a:moveTo>
                  <a:lnTo>
                    <a:pt x="0" y="776776"/>
                  </a:lnTo>
                  <a:lnTo>
                    <a:pt x="0" y="20545"/>
                  </a:lnTo>
                  <a:lnTo>
                    <a:pt x="20659" y="0"/>
                  </a:lnTo>
                  <a:lnTo>
                    <a:pt x="5620752" y="0"/>
                  </a:lnTo>
                  <a:lnTo>
                    <a:pt x="5641421" y="20545"/>
                  </a:lnTo>
                  <a:lnTo>
                    <a:pt x="5641421" y="776776"/>
                  </a:lnTo>
                  <a:close/>
                </a:path>
              </a:pathLst>
            </a:custGeom>
            <a:solidFill>
              <a:srgbClr val="F8F8F8"/>
            </a:solidFill>
          </p:spPr>
          <p:txBody>
            <a:bodyPr wrap="square" lIns="0" tIns="0" rIns="0" bIns="0" rtlCol="0"/>
            <a:lstStyle/>
            <a:p>
              <a:endParaRPr/>
            </a:p>
          </p:txBody>
        </p:sp>
        <p:sp>
          <p:nvSpPr>
            <p:cNvPr id="9" name="object 9"/>
            <p:cNvSpPr/>
            <p:nvPr/>
          </p:nvSpPr>
          <p:spPr>
            <a:xfrm>
              <a:off x="963889" y="9559372"/>
              <a:ext cx="5641975" cy="777240"/>
            </a:xfrm>
            <a:custGeom>
              <a:avLst/>
              <a:gdLst/>
              <a:ahLst/>
              <a:cxnLst/>
              <a:rect l="l" t="t" r="r" b="b"/>
              <a:pathLst>
                <a:path w="5641975" h="777240">
                  <a:moveTo>
                    <a:pt x="0" y="776776"/>
                  </a:moveTo>
                  <a:lnTo>
                    <a:pt x="0" y="23823"/>
                  </a:lnTo>
                  <a:lnTo>
                    <a:pt x="0" y="20545"/>
                  </a:lnTo>
                  <a:lnTo>
                    <a:pt x="600" y="17572"/>
                  </a:lnTo>
                  <a:lnTo>
                    <a:pt x="20659" y="0"/>
                  </a:lnTo>
                  <a:lnTo>
                    <a:pt x="23823" y="0"/>
                  </a:lnTo>
                  <a:lnTo>
                    <a:pt x="5617597" y="0"/>
                  </a:lnTo>
                  <a:lnTo>
                    <a:pt x="5620752" y="0"/>
                  </a:lnTo>
                  <a:lnTo>
                    <a:pt x="5623792" y="600"/>
                  </a:lnTo>
                  <a:lnTo>
                    <a:pt x="5641421" y="20545"/>
                  </a:lnTo>
                  <a:lnTo>
                    <a:pt x="5641421" y="23823"/>
                  </a:lnTo>
                  <a:lnTo>
                    <a:pt x="5641421" y="776776"/>
                  </a:lnTo>
                </a:path>
              </a:pathLst>
            </a:custGeom>
            <a:ln w="9529">
              <a:solidFill>
                <a:srgbClr val="E7EAEC"/>
              </a:solidFill>
            </a:ln>
          </p:spPr>
          <p:txBody>
            <a:bodyPr wrap="square" lIns="0" tIns="0" rIns="0" bIns="0" rtlCol="0"/>
            <a:lstStyle/>
            <a:p>
              <a:endParaRPr/>
            </a:p>
          </p:txBody>
        </p:sp>
        <p:sp>
          <p:nvSpPr>
            <p:cNvPr id="10" name="object 10"/>
            <p:cNvSpPr/>
            <p:nvPr/>
          </p:nvSpPr>
          <p:spPr>
            <a:xfrm>
              <a:off x="1006771" y="9640478"/>
              <a:ext cx="5556250" cy="695960"/>
            </a:xfrm>
            <a:custGeom>
              <a:avLst/>
              <a:gdLst/>
              <a:ahLst/>
              <a:cxnLst/>
              <a:rect l="l" t="t" r="r" b="b"/>
              <a:pathLst>
                <a:path w="5556250" h="695959">
                  <a:moveTo>
                    <a:pt x="0" y="0"/>
                  </a:moveTo>
                  <a:lnTo>
                    <a:pt x="5555656" y="0"/>
                  </a:lnTo>
                  <a:lnTo>
                    <a:pt x="5555656" y="695686"/>
                  </a:lnTo>
                  <a:lnTo>
                    <a:pt x="0" y="695686"/>
                  </a:lnTo>
                  <a:lnTo>
                    <a:pt x="0" y="0"/>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5206085"/>
            <a:ext cx="5570855" cy="49276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16-2</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设置网卡参数为</a:t>
            </a:r>
            <a:r>
              <a:rPr sz="950" b="1" spc="75" dirty="0">
                <a:solidFill>
                  <a:srgbClr val="333333"/>
                </a:solidFill>
                <a:latin typeface="Trebuchet MS"/>
                <a:cs typeface="Trebuchet MS"/>
              </a:rPr>
              <a:t>DHCP</a:t>
            </a:r>
            <a:r>
              <a:rPr sz="950" b="1" spc="25" dirty="0">
                <a:solidFill>
                  <a:srgbClr val="333333"/>
                </a:solidFill>
                <a:latin typeface="微软雅黑"/>
                <a:cs typeface="微软雅黑"/>
              </a:rPr>
              <a:t>模式</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大多数情况下只要把虚拟机设置成桥接模式，且</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系统的网卡信息保持跟物理机相同，再重启网卡 </a:t>
            </a:r>
            <a:r>
              <a:rPr sz="950" b="1" spc="25" dirty="0">
                <a:solidFill>
                  <a:srgbClr val="333333"/>
                </a:solidFill>
                <a:latin typeface="微软雅黑"/>
                <a:cs typeface="微软雅黑"/>
              </a:rPr>
              <a:t>服务，那么就可以连接外部网络了，不放心的话再通过</a:t>
            </a:r>
            <a:r>
              <a:rPr sz="950" b="1" spc="55" dirty="0">
                <a:solidFill>
                  <a:srgbClr val="333333"/>
                </a:solidFill>
                <a:latin typeface="Trebuchet MS"/>
                <a:cs typeface="Trebuchet MS"/>
              </a:rPr>
              <a:t>ping</a:t>
            </a:r>
            <a:r>
              <a:rPr sz="950" b="1" spc="25" dirty="0">
                <a:solidFill>
                  <a:srgbClr val="333333"/>
                </a:solidFill>
                <a:latin typeface="微软雅黑"/>
                <a:cs typeface="微软雅黑"/>
              </a:rPr>
              <a:t>命令进行测试：</a:t>
            </a:r>
            <a:endParaRPr sz="950">
              <a:latin typeface="微软雅黑"/>
              <a:cs typeface="微软雅黑"/>
            </a:endParaRPr>
          </a:p>
          <a:p>
            <a:pPr>
              <a:lnSpc>
                <a:spcPct val="100000"/>
              </a:lnSpc>
              <a:spcBef>
                <a:spcPts val="45"/>
              </a:spcBef>
            </a:pPr>
            <a:endParaRPr sz="900">
              <a:latin typeface="微软雅黑"/>
              <a:cs typeface="微软雅黑"/>
            </a:endParaRPr>
          </a:p>
          <a:p>
            <a:pPr marL="136525" marR="176022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nmcli</a:t>
            </a:r>
            <a:r>
              <a:rPr sz="850" spc="30" dirty="0">
                <a:solidFill>
                  <a:srgbClr val="333333"/>
                </a:solidFill>
                <a:latin typeface="Lucida Console"/>
                <a:cs typeface="Lucida Console"/>
              </a:rPr>
              <a:t> connection </a:t>
            </a:r>
            <a:r>
              <a:rPr sz="850" spc="20" dirty="0">
                <a:solidFill>
                  <a:srgbClr val="333333"/>
                </a:solidFill>
                <a:latin typeface="Lucida Console"/>
                <a:cs typeface="Lucida Console"/>
              </a:rPr>
              <a:t>up</a:t>
            </a:r>
            <a:r>
              <a:rPr sz="850" spc="30" dirty="0">
                <a:solidFill>
                  <a:srgbClr val="333333"/>
                </a:solidFill>
                <a:latin typeface="Lucida Console"/>
                <a:cs typeface="Lucida Console"/>
              </a:rPr>
              <a:t> </a:t>
            </a:r>
            <a:r>
              <a:rPr sz="850" spc="25" dirty="0">
                <a:solidFill>
                  <a:srgbClr val="333333"/>
                </a:solidFill>
                <a:latin typeface="Lucida Console"/>
                <a:cs typeface="Lucida Console"/>
              </a:rPr>
              <a:t>ens160 </a:t>
            </a:r>
            <a:r>
              <a:rPr sz="850" spc="30" dirty="0">
                <a:solidFill>
                  <a:srgbClr val="333333"/>
                </a:solidFill>
                <a:latin typeface="Lucida Console"/>
                <a:cs typeface="Lucida Console"/>
              </a:rPr>
              <a:t> Connection successfully activated </a:t>
            </a:r>
            <a:r>
              <a:rPr sz="850" spc="25" dirty="0">
                <a:solidFill>
                  <a:srgbClr val="333333"/>
                </a:solidFill>
                <a:latin typeface="Lucida Console"/>
                <a:cs typeface="Lucida Console"/>
              </a:rPr>
              <a:t>(D-Bus</a:t>
            </a:r>
            <a:r>
              <a:rPr sz="850" spc="30" dirty="0">
                <a:solidFill>
                  <a:srgbClr val="333333"/>
                </a:solidFill>
                <a:latin typeface="Lucida Console"/>
                <a:cs typeface="Lucida Console"/>
              </a:rPr>
              <a:t> </a:t>
            </a:r>
            <a:r>
              <a:rPr sz="850" spc="25" dirty="0">
                <a:solidFill>
                  <a:srgbClr val="333333"/>
                </a:solidFill>
                <a:latin typeface="Lucida Console"/>
                <a:cs typeface="Lucida Console"/>
              </a:rPr>
              <a:t>active</a:t>
            </a:r>
            <a:r>
              <a:rPr sz="850" spc="30" dirty="0">
                <a:solidFill>
                  <a:srgbClr val="333333"/>
                </a:solidFill>
                <a:latin typeface="Lucida Console"/>
                <a:cs typeface="Lucida Console"/>
              </a:rPr>
              <a:t> </a:t>
            </a:r>
            <a:r>
              <a:rPr sz="850" spc="25" dirty="0">
                <a:solidFill>
                  <a:srgbClr val="333333"/>
                </a:solidFill>
                <a:latin typeface="Lucida Console"/>
                <a:cs typeface="Lucida Console"/>
              </a:rPr>
              <a:t>path:</a:t>
            </a:r>
            <a:endParaRPr sz="850">
              <a:latin typeface="Lucida Console"/>
              <a:cs typeface="Lucida Console"/>
            </a:endParaRPr>
          </a:p>
          <a:p>
            <a:pPr marL="136525" marR="1887855">
              <a:lnSpc>
                <a:spcPct val="132400"/>
              </a:lnSpc>
            </a:pPr>
            <a:r>
              <a:rPr sz="850" spc="30" dirty="0">
                <a:solidFill>
                  <a:srgbClr val="333333"/>
                </a:solidFill>
                <a:latin typeface="Lucida Console"/>
                <a:cs typeface="Lucida Console"/>
              </a:rPr>
              <a:t>/org/freedesktop/NetworkManager/ActiveConnection/4)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ping</a:t>
            </a:r>
            <a:r>
              <a:rPr sz="850" spc="30" dirty="0">
                <a:solidFill>
                  <a:srgbClr val="333333"/>
                </a:solidFill>
                <a:latin typeface="Lucida Console"/>
                <a:cs typeface="Lucida Console"/>
              </a:rPr>
              <a:t> </a:t>
            </a:r>
            <a:r>
              <a:rPr sz="850" spc="20" dirty="0">
                <a:solidFill>
                  <a:srgbClr val="333333"/>
                </a:solidFill>
                <a:latin typeface="Lucida Console"/>
                <a:cs typeface="Lucida Console"/>
              </a:rPr>
              <a:t>-c</a:t>
            </a:r>
            <a:r>
              <a:rPr sz="850" spc="25" dirty="0">
                <a:solidFill>
                  <a:srgbClr val="333333"/>
                </a:solidFill>
                <a:latin typeface="Lucida Console"/>
                <a:cs typeface="Lucida Console"/>
              </a:rPr>
              <a:t> </a:t>
            </a:r>
            <a:r>
              <a:rPr sz="850" spc="15" dirty="0">
                <a:solidFill>
                  <a:srgbClr val="333333"/>
                </a:solidFill>
                <a:latin typeface="Lucida Console"/>
                <a:cs typeface="Lucida Console"/>
              </a:rPr>
              <a:t>4</a:t>
            </a:r>
            <a:r>
              <a:rPr sz="850" spc="2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PING</a:t>
            </a:r>
            <a:r>
              <a:rPr sz="850" spc="40" dirty="0">
                <a:solidFill>
                  <a:srgbClr val="333333"/>
                </a:solidFill>
                <a:latin typeface="Lucida Console"/>
                <a:cs typeface="Lucida Console"/>
              </a:rPr>
              <a:t> </a:t>
            </a:r>
            <a:r>
              <a:rPr sz="850" spc="30" dirty="0">
                <a:solidFill>
                  <a:srgbClr val="333333"/>
                </a:solidFill>
                <a:latin typeface="Lucida Console"/>
                <a:cs typeface="Lucida Console"/>
                <a:hlinkClick r:id="rId4"/>
              </a:rPr>
              <a:t>www.linuxprobe.com.w.kunlunno.com</a:t>
            </a:r>
            <a:r>
              <a:rPr sz="850" spc="40" dirty="0">
                <a:solidFill>
                  <a:srgbClr val="333333"/>
                </a:solidFill>
                <a:latin typeface="Lucida Console"/>
                <a:cs typeface="Lucida Console"/>
                <a:hlinkClick r:id="rId4"/>
              </a:rPr>
              <a:t> </a:t>
            </a:r>
            <a:r>
              <a:rPr sz="850" spc="30" dirty="0">
                <a:solidFill>
                  <a:srgbClr val="333333"/>
                </a:solidFill>
                <a:latin typeface="Lucida Console"/>
                <a:cs typeface="Lucida Console"/>
              </a:rPr>
              <a:t>(124.95.157.160)</a:t>
            </a:r>
            <a:r>
              <a:rPr sz="850" spc="40" dirty="0">
                <a:solidFill>
                  <a:srgbClr val="333333"/>
                </a:solidFill>
                <a:latin typeface="Lucida Console"/>
                <a:cs typeface="Lucida Console"/>
              </a:rPr>
              <a:t> </a:t>
            </a:r>
            <a:r>
              <a:rPr sz="850" spc="25" dirty="0">
                <a:solidFill>
                  <a:srgbClr val="333333"/>
                </a:solidFill>
                <a:latin typeface="Lucida Console"/>
                <a:cs typeface="Lucida Console"/>
              </a:rPr>
              <a:t>56(84)</a:t>
            </a:r>
            <a:r>
              <a:rPr sz="850" spc="4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45" dirty="0">
                <a:solidFill>
                  <a:srgbClr val="333333"/>
                </a:solidFill>
                <a:latin typeface="Lucida Console"/>
                <a:cs typeface="Lucida Console"/>
              </a:rPr>
              <a:t> </a:t>
            </a:r>
            <a:r>
              <a:rPr sz="850" spc="20" dirty="0">
                <a:solidFill>
                  <a:srgbClr val="333333"/>
                </a:solidFill>
                <a:latin typeface="Lucida Console"/>
                <a:cs typeface="Lucida Console"/>
              </a:rPr>
              <a:t>of</a:t>
            </a:r>
            <a:r>
              <a:rPr sz="850" spc="40" dirty="0">
                <a:solidFill>
                  <a:srgbClr val="333333"/>
                </a:solidFill>
                <a:latin typeface="Lucida Console"/>
                <a:cs typeface="Lucida Console"/>
              </a:rPr>
              <a:t> </a:t>
            </a:r>
            <a:r>
              <a:rPr sz="850" spc="25" dirty="0">
                <a:solidFill>
                  <a:srgbClr val="333333"/>
                </a:solidFill>
                <a:latin typeface="Lucida Console"/>
                <a:cs typeface="Lucida Console"/>
              </a:rPr>
              <a:t>data.</a:t>
            </a:r>
            <a:endParaRPr sz="850">
              <a:latin typeface="Lucida Console"/>
              <a:cs typeface="Lucida Console"/>
            </a:endParaRPr>
          </a:p>
          <a:p>
            <a:pPr marL="136525" marR="29209">
              <a:lnSpc>
                <a:spcPct val="132400"/>
              </a:lnSpc>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r>
              <a:rPr sz="850" spc="35" dirty="0">
                <a:solidFill>
                  <a:srgbClr val="333333"/>
                </a:solidFill>
                <a:latin typeface="Lucida Console"/>
                <a:cs typeface="Lucida Console"/>
                <a:hlinkClick r:id="rId3"/>
              </a:rPr>
              <a:t> </a:t>
            </a:r>
            <a:r>
              <a:rPr sz="850" spc="30" dirty="0">
                <a:solidFill>
                  <a:srgbClr val="333333"/>
                </a:solidFill>
                <a:latin typeface="Lucida Console"/>
                <a:cs typeface="Lucida Console"/>
              </a:rPr>
              <a:t>(124.95.157.160):</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icmp_seq=1</a:t>
            </a:r>
            <a:r>
              <a:rPr sz="850" spc="35" dirty="0">
                <a:solidFill>
                  <a:srgbClr val="333333"/>
                </a:solidFill>
                <a:latin typeface="Lucida Console"/>
                <a:cs typeface="Lucida Console"/>
              </a:rPr>
              <a:t> </a:t>
            </a:r>
            <a:r>
              <a:rPr sz="850" spc="25" dirty="0">
                <a:solidFill>
                  <a:srgbClr val="333333"/>
                </a:solidFill>
                <a:latin typeface="Lucida Console"/>
                <a:cs typeface="Lucida Console"/>
              </a:rPr>
              <a:t>ttl=53</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time=17.1 </a:t>
            </a:r>
            <a:r>
              <a:rPr sz="850" spc="-500"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marL="136525" marR="29209">
              <a:lnSpc>
                <a:spcPct val="132400"/>
              </a:lnSpc>
              <a:spcBef>
                <a:spcPts val="5"/>
              </a:spcBef>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r>
              <a:rPr sz="850" spc="35" dirty="0">
                <a:solidFill>
                  <a:srgbClr val="333333"/>
                </a:solidFill>
                <a:latin typeface="Lucida Console"/>
                <a:cs typeface="Lucida Console"/>
                <a:hlinkClick r:id="rId3"/>
              </a:rPr>
              <a:t> </a:t>
            </a:r>
            <a:r>
              <a:rPr sz="850" spc="30" dirty="0">
                <a:solidFill>
                  <a:srgbClr val="333333"/>
                </a:solidFill>
                <a:latin typeface="Lucida Console"/>
                <a:cs typeface="Lucida Console"/>
              </a:rPr>
              <a:t>(124.95.157.160):</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icmp_seq=2</a:t>
            </a:r>
            <a:r>
              <a:rPr sz="850" spc="35" dirty="0">
                <a:solidFill>
                  <a:srgbClr val="333333"/>
                </a:solidFill>
                <a:latin typeface="Lucida Console"/>
                <a:cs typeface="Lucida Console"/>
              </a:rPr>
              <a:t> </a:t>
            </a:r>
            <a:r>
              <a:rPr sz="850" spc="25" dirty="0">
                <a:solidFill>
                  <a:srgbClr val="333333"/>
                </a:solidFill>
                <a:latin typeface="Lucida Console"/>
                <a:cs typeface="Lucida Console"/>
              </a:rPr>
              <a:t>ttl=53</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time=15.6 </a:t>
            </a:r>
            <a:r>
              <a:rPr sz="850" spc="-500"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marL="136525" marR="29209">
              <a:lnSpc>
                <a:spcPct val="132400"/>
              </a:lnSpc>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r>
              <a:rPr sz="850" spc="35" dirty="0">
                <a:solidFill>
                  <a:srgbClr val="333333"/>
                </a:solidFill>
                <a:latin typeface="Lucida Console"/>
                <a:cs typeface="Lucida Console"/>
                <a:hlinkClick r:id="rId3"/>
              </a:rPr>
              <a:t> </a:t>
            </a:r>
            <a:r>
              <a:rPr sz="850" spc="30" dirty="0">
                <a:solidFill>
                  <a:srgbClr val="333333"/>
                </a:solidFill>
                <a:latin typeface="Lucida Console"/>
                <a:cs typeface="Lucida Console"/>
              </a:rPr>
              <a:t>(124.95.157.160):</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icmp_seq=3</a:t>
            </a:r>
            <a:r>
              <a:rPr sz="850" spc="35" dirty="0">
                <a:solidFill>
                  <a:srgbClr val="333333"/>
                </a:solidFill>
                <a:latin typeface="Lucida Console"/>
                <a:cs typeface="Lucida Console"/>
              </a:rPr>
              <a:t> </a:t>
            </a:r>
            <a:r>
              <a:rPr sz="850" spc="25" dirty="0">
                <a:solidFill>
                  <a:srgbClr val="333333"/>
                </a:solidFill>
                <a:latin typeface="Lucida Console"/>
                <a:cs typeface="Lucida Console"/>
              </a:rPr>
              <a:t>ttl=53</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time=16.8 </a:t>
            </a:r>
            <a:r>
              <a:rPr sz="850" spc="-500"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marL="136525" marR="29209">
              <a:lnSpc>
                <a:spcPct val="132400"/>
              </a:lnSpc>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r>
              <a:rPr sz="850" spc="35" dirty="0">
                <a:solidFill>
                  <a:srgbClr val="333333"/>
                </a:solidFill>
                <a:latin typeface="Lucida Console"/>
                <a:cs typeface="Lucida Console"/>
                <a:hlinkClick r:id="rId3"/>
              </a:rPr>
              <a:t> </a:t>
            </a:r>
            <a:r>
              <a:rPr sz="850" spc="30" dirty="0">
                <a:solidFill>
                  <a:srgbClr val="333333"/>
                </a:solidFill>
                <a:latin typeface="Lucida Console"/>
                <a:cs typeface="Lucida Console"/>
              </a:rPr>
              <a:t>(124.95.157.160):</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icmp_seq=4</a:t>
            </a:r>
            <a:r>
              <a:rPr sz="850" spc="35" dirty="0">
                <a:solidFill>
                  <a:srgbClr val="333333"/>
                </a:solidFill>
                <a:latin typeface="Lucida Console"/>
                <a:cs typeface="Lucida Console"/>
              </a:rPr>
              <a:t> </a:t>
            </a:r>
            <a:r>
              <a:rPr sz="850" spc="25" dirty="0">
                <a:solidFill>
                  <a:srgbClr val="333333"/>
                </a:solidFill>
                <a:latin typeface="Lucida Console"/>
                <a:cs typeface="Lucida Console"/>
              </a:rPr>
              <a:t>ttl=53</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time=17.5 </a:t>
            </a:r>
            <a:r>
              <a:rPr sz="850" spc="-500"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25" dirty="0">
                <a:solidFill>
                  <a:srgbClr val="333333"/>
                </a:solidFill>
                <a:latin typeface="Lucida Console"/>
                <a:cs typeface="Lucida Console"/>
              </a:rPr>
              <a:t>--- </a:t>
            </a:r>
            <a:r>
              <a:rPr sz="850" spc="30" dirty="0">
                <a:solidFill>
                  <a:srgbClr val="333333"/>
                </a:solidFill>
                <a:latin typeface="Lucida Console"/>
                <a:cs typeface="Lucida Console"/>
                <a:hlinkClick r:id="rId4"/>
              </a:rPr>
              <a:t>www.linuxprobe.com.w.kunlunno.com </a:t>
            </a:r>
            <a:r>
              <a:rPr sz="850" spc="25" dirty="0">
                <a:solidFill>
                  <a:srgbClr val="333333"/>
                </a:solidFill>
                <a:latin typeface="Lucida Console"/>
                <a:cs typeface="Lucida Console"/>
              </a:rPr>
              <a:t>ping </a:t>
            </a:r>
            <a:r>
              <a:rPr sz="850" spc="30" dirty="0">
                <a:solidFill>
                  <a:srgbClr val="333333"/>
                </a:solidFill>
                <a:latin typeface="Lucida Console"/>
                <a:cs typeface="Lucida Console"/>
              </a:rPr>
              <a:t>statistics </a:t>
            </a:r>
            <a:r>
              <a:rPr sz="850" spc="25" dirty="0">
                <a:solidFill>
                  <a:srgbClr val="333333"/>
                </a:solidFill>
                <a:latin typeface="Lucida Console"/>
                <a:cs typeface="Lucida Console"/>
              </a:rPr>
              <a:t>---</a:t>
            </a:r>
            <a:endParaRPr sz="850">
              <a:latin typeface="Lucida Console"/>
              <a:cs typeface="Lucida Console"/>
            </a:endParaRPr>
          </a:p>
          <a:p>
            <a:pPr marL="136525" marR="1283335">
              <a:lnSpc>
                <a:spcPct val="132400"/>
              </a:lnSpc>
            </a:pPr>
            <a:r>
              <a:rPr sz="850" spc="15" dirty="0">
                <a:solidFill>
                  <a:srgbClr val="333333"/>
                </a:solidFill>
                <a:latin typeface="Lucida Console"/>
                <a:cs typeface="Lucida Console"/>
              </a:rPr>
              <a:t>4</a:t>
            </a:r>
            <a:r>
              <a:rPr sz="850" spc="30" dirty="0">
                <a:solidFill>
                  <a:srgbClr val="333333"/>
                </a:solidFill>
                <a:latin typeface="Lucida Console"/>
                <a:cs typeface="Lucida Console"/>
              </a:rPr>
              <a:t> packets transmitted, </a:t>
            </a:r>
            <a:r>
              <a:rPr sz="850" spc="15" dirty="0">
                <a:solidFill>
                  <a:srgbClr val="333333"/>
                </a:solidFill>
                <a:latin typeface="Lucida Console"/>
                <a:cs typeface="Lucida Console"/>
              </a:rPr>
              <a:t>4</a:t>
            </a:r>
            <a:r>
              <a:rPr sz="850" spc="30" dirty="0">
                <a:solidFill>
                  <a:srgbClr val="333333"/>
                </a:solidFill>
                <a:latin typeface="Lucida Console"/>
                <a:cs typeface="Lucida Console"/>
              </a:rPr>
              <a:t> received, </a:t>
            </a:r>
            <a:r>
              <a:rPr sz="850" spc="20" dirty="0">
                <a:solidFill>
                  <a:srgbClr val="333333"/>
                </a:solidFill>
                <a:latin typeface="Lucida Console"/>
                <a:cs typeface="Lucida Console"/>
              </a:rPr>
              <a:t>0%</a:t>
            </a:r>
            <a:r>
              <a:rPr sz="850" spc="30" dirty="0">
                <a:solidFill>
                  <a:srgbClr val="333333"/>
                </a:solidFill>
                <a:latin typeface="Lucida Console"/>
                <a:cs typeface="Lucida Console"/>
              </a:rPr>
              <a:t> </a:t>
            </a:r>
            <a:r>
              <a:rPr sz="850" spc="25" dirty="0">
                <a:solidFill>
                  <a:srgbClr val="333333"/>
                </a:solidFill>
                <a:latin typeface="Lucida Console"/>
                <a:cs typeface="Lucida Console"/>
              </a:rPr>
              <a:t>packet</a:t>
            </a:r>
            <a:r>
              <a:rPr sz="850" spc="35" dirty="0">
                <a:solidFill>
                  <a:srgbClr val="333333"/>
                </a:solidFill>
                <a:latin typeface="Lucida Console"/>
                <a:cs typeface="Lucida Console"/>
              </a:rPr>
              <a:t> </a:t>
            </a:r>
            <a:r>
              <a:rPr sz="850" spc="25" dirty="0">
                <a:solidFill>
                  <a:srgbClr val="333333"/>
                </a:solidFill>
                <a:latin typeface="Lucida Console"/>
                <a:cs typeface="Lucida Console"/>
              </a:rPr>
              <a:t>loss,</a:t>
            </a:r>
            <a:r>
              <a:rPr sz="850" spc="30" dirty="0">
                <a:solidFill>
                  <a:srgbClr val="333333"/>
                </a:solidFill>
                <a:latin typeface="Lucida Console"/>
                <a:cs typeface="Lucida Console"/>
              </a:rPr>
              <a:t> </a:t>
            </a:r>
            <a:r>
              <a:rPr sz="850" spc="25" dirty="0">
                <a:solidFill>
                  <a:srgbClr val="333333"/>
                </a:solidFill>
                <a:latin typeface="Lucida Console"/>
                <a:cs typeface="Lucida Console"/>
              </a:rPr>
              <a:t>time</a:t>
            </a:r>
            <a:r>
              <a:rPr sz="850" spc="30" dirty="0">
                <a:solidFill>
                  <a:srgbClr val="333333"/>
                </a:solidFill>
                <a:latin typeface="Lucida Console"/>
                <a:cs typeface="Lucida Console"/>
              </a:rPr>
              <a:t> </a:t>
            </a:r>
            <a:r>
              <a:rPr sz="850" spc="25" dirty="0">
                <a:solidFill>
                  <a:srgbClr val="333333"/>
                </a:solidFill>
                <a:latin typeface="Lucida Console"/>
                <a:cs typeface="Lucida Console"/>
              </a:rPr>
              <a:t>10ms </a:t>
            </a:r>
            <a:r>
              <a:rPr sz="850" spc="-495" dirty="0">
                <a:solidFill>
                  <a:srgbClr val="333333"/>
                </a:solidFill>
                <a:latin typeface="Lucida Console"/>
                <a:cs typeface="Lucida Console"/>
              </a:rPr>
              <a:t> </a:t>
            </a:r>
            <a:r>
              <a:rPr sz="850" spc="25" dirty="0">
                <a:solidFill>
                  <a:srgbClr val="333333"/>
                </a:solidFill>
                <a:latin typeface="Lucida Console"/>
                <a:cs typeface="Lucida Console"/>
              </a:rPr>
              <a:t>rtt </a:t>
            </a:r>
            <a:r>
              <a:rPr sz="850" spc="30" dirty="0">
                <a:solidFill>
                  <a:srgbClr val="333333"/>
                </a:solidFill>
                <a:latin typeface="Lucida Console"/>
                <a:cs typeface="Lucida Console"/>
              </a:rPr>
              <a:t>min/avg/max/mdev </a:t>
            </a:r>
            <a:r>
              <a:rPr sz="850" spc="15" dirty="0">
                <a:solidFill>
                  <a:srgbClr val="333333"/>
                </a:solidFill>
                <a:latin typeface="Lucida Console"/>
                <a:cs typeface="Lucida Console"/>
              </a:rPr>
              <a:t>=</a:t>
            </a:r>
            <a:r>
              <a:rPr sz="850" spc="30" dirty="0">
                <a:solidFill>
                  <a:srgbClr val="333333"/>
                </a:solidFill>
                <a:latin typeface="Lucida Console"/>
                <a:cs typeface="Lucida Console"/>
              </a:rPr>
              <a:t> 15.598/16.732/17.452/0.708</a:t>
            </a:r>
            <a:r>
              <a:rPr sz="850" spc="25"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5" dirty="0">
                <a:solidFill>
                  <a:srgbClr val="333333"/>
                </a:solidFill>
                <a:latin typeface="微软雅黑"/>
                <a:cs typeface="微软雅黑"/>
              </a:rPr>
              <a:t>步</a:t>
            </a:r>
            <a:r>
              <a:rPr sz="950" b="1" spc="20" dirty="0">
                <a:solidFill>
                  <a:srgbClr val="333333"/>
                </a:solidFill>
                <a:latin typeface="微软雅黑"/>
                <a:cs typeface="微软雅黑"/>
              </a:rPr>
              <a:t>：</a:t>
            </a:r>
            <a:r>
              <a:rPr sz="950" b="1" spc="25" dirty="0">
                <a:solidFill>
                  <a:srgbClr val="333333"/>
                </a:solidFill>
                <a:latin typeface="微软雅黑"/>
                <a:cs typeface="微软雅黑"/>
              </a:rPr>
              <a:t>在原有软件仓库配置的下方，继续追加</a:t>
            </a:r>
            <a:r>
              <a:rPr sz="950" b="1" spc="20" dirty="0">
                <a:solidFill>
                  <a:srgbClr val="333333"/>
                </a:solidFill>
                <a:latin typeface="Trebuchet MS"/>
                <a:cs typeface="Trebuchet MS"/>
              </a:rPr>
              <a:t>EPEL</a:t>
            </a:r>
            <a:r>
              <a:rPr sz="950" b="1" spc="25" dirty="0">
                <a:solidFill>
                  <a:srgbClr val="333333"/>
                </a:solidFill>
                <a:latin typeface="微软雅黑"/>
                <a:cs typeface="微软雅黑"/>
              </a:rPr>
              <a:t>扩展软件包安装源的信息：</a:t>
            </a:r>
            <a:endParaRPr sz="950">
              <a:latin typeface="微软雅黑"/>
              <a:cs typeface="微软雅黑"/>
            </a:endParaRPr>
          </a:p>
          <a:p>
            <a:pPr>
              <a:lnSpc>
                <a:spcPct val="100000"/>
              </a:lnSpc>
              <a:spcBef>
                <a:spcPts val="50"/>
              </a:spcBef>
            </a:pPr>
            <a:endParaRPr sz="900">
              <a:latin typeface="微软雅黑"/>
              <a:cs typeface="微软雅黑"/>
            </a:endParaRPr>
          </a:p>
          <a:p>
            <a:pPr marL="136525" marR="1894839">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/etc/yum.repos.d/rhel.repo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[BaseOS]</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name=BaseOS</a:t>
            </a:r>
            <a:endParaRPr sz="850">
              <a:latin typeface="Lucida Console"/>
              <a:cs typeface="Lucida Console"/>
            </a:endParaRPr>
          </a:p>
        </p:txBody>
      </p:sp>
      <p:sp>
        <p:nvSpPr>
          <p:cNvPr id="12" name="object 12"/>
          <p:cNvSpPr txBox="1"/>
          <p:nvPr/>
        </p:nvSpPr>
        <p:spPr>
          <a:xfrm>
            <a:off x="1070306" y="10143628"/>
            <a:ext cx="23837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baseurl=file:///media/cdrom/BaseOS</a:t>
            </a:r>
            <a:endParaRPr sz="850">
              <a:latin typeface="Lucida Console"/>
              <a:cs typeface="Lucida Console"/>
            </a:endParaRPr>
          </a:p>
        </p:txBody>
      </p:sp>
      <p:sp>
        <p:nvSpPr>
          <p:cNvPr id="13" name="object 1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14" name="object 14"/>
          <p:cNvSpPr txBox="1"/>
          <p:nvPr/>
        </p:nvSpPr>
        <p:spPr>
          <a:xfrm>
            <a:off x="3698817" y="10221400"/>
            <a:ext cx="15875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268</a:t>
            </a:r>
            <a:endParaRPr sz="800">
              <a:latin typeface="小哥哥网恋吗"/>
              <a:cs typeface="小哥哥网恋吗"/>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534"/>
            <a:ext cx="5651500" cy="2473325"/>
            <a:chOff x="959124" y="363534"/>
            <a:chExt cx="5651500" cy="2473325"/>
          </a:xfrm>
        </p:grpSpPr>
        <p:sp>
          <p:nvSpPr>
            <p:cNvPr id="3" name="object 3"/>
            <p:cNvSpPr/>
            <p:nvPr/>
          </p:nvSpPr>
          <p:spPr>
            <a:xfrm>
              <a:off x="963889" y="368299"/>
              <a:ext cx="5641975" cy="2463800"/>
            </a:xfrm>
            <a:custGeom>
              <a:avLst/>
              <a:gdLst/>
              <a:ahLst/>
              <a:cxnLst/>
              <a:rect l="l" t="t" r="r" b="b"/>
              <a:pathLst>
                <a:path w="5641975" h="2463800">
                  <a:moveTo>
                    <a:pt x="5617597" y="2463233"/>
                  </a:moveTo>
                  <a:lnTo>
                    <a:pt x="23823" y="2463233"/>
                  </a:lnTo>
                  <a:lnTo>
                    <a:pt x="20659" y="2462937"/>
                  </a:lnTo>
                  <a:lnTo>
                    <a:pt x="1810" y="2448043"/>
                  </a:lnTo>
                  <a:lnTo>
                    <a:pt x="600" y="2445365"/>
                  </a:lnTo>
                  <a:lnTo>
                    <a:pt x="0" y="2442382"/>
                  </a:lnTo>
                  <a:lnTo>
                    <a:pt x="0" y="0"/>
                  </a:lnTo>
                  <a:lnTo>
                    <a:pt x="5641421" y="0"/>
                  </a:lnTo>
                  <a:lnTo>
                    <a:pt x="5641421" y="2442382"/>
                  </a:lnTo>
                  <a:lnTo>
                    <a:pt x="5640820" y="2445365"/>
                  </a:lnTo>
                  <a:lnTo>
                    <a:pt x="5639610" y="2448043"/>
                  </a:lnTo>
                  <a:lnTo>
                    <a:pt x="5638400" y="2451026"/>
                  </a:lnTo>
                  <a:lnTo>
                    <a:pt x="5620751" y="2462937"/>
                  </a:lnTo>
                  <a:lnTo>
                    <a:pt x="5617597" y="2463233"/>
                  </a:lnTo>
                  <a:close/>
                </a:path>
              </a:pathLst>
            </a:custGeom>
            <a:solidFill>
              <a:srgbClr val="F8F8F8"/>
            </a:solidFill>
          </p:spPr>
          <p:txBody>
            <a:bodyPr wrap="square" lIns="0" tIns="0" rIns="0" bIns="0" rtlCol="0"/>
            <a:lstStyle/>
            <a:p>
              <a:endParaRPr/>
            </a:p>
          </p:txBody>
        </p:sp>
        <p:sp>
          <p:nvSpPr>
            <p:cNvPr id="4" name="object 4"/>
            <p:cNvSpPr/>
            <p:nvPr/>
          </p:nvSpPr>
          <p:spPr>
            <a:xfrm>
              <a:off x="963889" y="368299"/>
              <a:ext cx="5641975" cy="2463800"/>
            </a:xfrm>
            <a:custGeom>
              <a:avLst/>
              <a:gdLst/>
              <a:ahLst/>
              <a:cxnLst/>
              <a:rect l="l" t="t" r="r" b="b"/>
              <a:pathLst>
                <a:path w="5641975" h="2463800">
                  <a:moveTo>
                    <a:pt x="0" y="2439409"/>
                  </a:moveTo>
                  <a:lnTo>
                    <a:pt x="0" y="0"/>
                  </a:lnTo>
                </a:path>
                <a:path w="5641975" h="2463800">
                  <a:moveTo>
                    <a:pt x="5641421" y="0"/>
                  </a:moveTo>
                  <a:lnTo>
                    <a:pt x="5641421" y="2439409"/>
                  </a:lnTo>
                  <a:lnTo>
                    <a:pt x="5641421" y="2442382"/>
                  </a:lnTo>
                  <a:lnTo>
                    <a:pt x="5640820" y="2445365"/>
                  </a:lnTo>
                  <a:lnTo>
                    <a:pt x="5639610" y="2448043"/>
                  </a:lnTo>
                  <a:lnTo>
                    <a:pt x="5638400" y="2451026"/>
                  </a:lnTo>
                  <a:lnTo>
                    <a:pt x="5636675" y="2453703"/>
                  </a:lnTo>
                  <a:lnTo>
                    <a:pt x="5617597" y="2463233"/>
                  </a:lnTo>
                  <a:lnTo>
                    <a:pt x="23823" y="2463233"/>
                  </a:lnTo>
                  <a:lnTo>
                    <a:pt x="1810" y="2448043"/>
                  </a:lnTo>
                  <a:lnTo>
                    <a:pt x="600" y="2445365"/>
                  </a:lnTo>
                  <a:lnTo>
                    <a:pt x="0" y="2442382"/>
                  </a:lnTo>
                  <a:lnTo>
                    <a:pt x="0" y="2439409"/>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351"/>
              <a:ext cx="5556250" cy="2401570"/>
            </a:xfrm>
            <a:custGeom>
              <a:avLst/>
              <a:gdLst/>
              <a:ahLst/>
              <a:cxnLst/>
              <a:rect l="l" t="t" r="r" b="b"/>
              <a:pathLst>
                <a:path w="5556250" h="2401570">
                  <a:moveTo>
                    <a:pt x="5555656" y="2401167"/>
                  </a:moveTo>
                  <a:lnTo>
                    <a:pt x="0" y="2401167"/>
                  </a:lnTo>
                  <a:lnTo>
                    <a:pt x="0" y="0"/>
                  </a:lnTo>
                  <a:lnTo>
                    <a:pt x="5555656" y="0"/>
                  </a:lnTo>
                  <a:lnTo>
                    <a:pt x="5555656" y="240116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312708"/>
            <a:ext cx="5651500" cy="7028180"/>
            <a:chOff x="959124" y="3312708"/>
            <a:chExt cx="5651500" cy="7028180"/>
          </a:xfrm>
        </p:grpSpPr>
        <p:sp>
          <p:nvSpPr>
            <p:cNvPr id="7" name="object 7"/>
            <p:cNvSpPr/>
            <p:nvPr/>
          </p:nvSpPr>
          <p:spPr>
            <a:xfrm>
              <a:off x="963889" y="3317472"/>
              <a:ext cx="5641975" cy="7018655"/>
            </a:xfrm>
            <a:custGeom>
              <a:avLst/>
              <a:gdLst/>
              <a:ahLst/>
              <a:cxnLst/>
              <a:rect l="l" t="t" r="r" b="b"/>
              <a:pathLst>
                <a:path w="5641975" h="7018655">
                  <a:moveTo>
                    <a:pt x="5641421" y="7018483"/>
                  </a:moveTo>
                  <a:lnTo>
                    <a:pt x="0" y="7018483"/>
                  </a:lnTo>
                  <a:lnTo>
                    <a:pt x="0" y="20545"/>
                  </a:lnTo>
                  <a:lnTo>
                    <a:pt x="20659" y="0"/>
                  </a:lnTo>
                  <a:lnTo>
                    <a:pt x="5620752" y="0"/>
                  </a:lnTo>
                  <a:lnTo>
                    <a:pt x="5641421" y="20545"/>
                  </a:lnTo>
                  <a:lnTo>
                    <a:pt x="5641421" y="7018483"/>
                  </a:lnTo>
                  <a:close/>
                </a:path>
              </a:pathLst>
            </a:custGeom>
            <a:solidFill>
              <a:srgbClr val="F8F8F8"/>
            </a:solidFill>
          </p:spPr>
          <p:txBody>
            <a:bodyPr wrap="square" lIns="0" tIns="0" rIns="0" bIns="0" rtlCol="0"/>
            <a:lstStyle/>
            <a:p>
              <a:endParaRPr/>
            </a:p>
          </p:txBody>
        </p:sp>
        <p:sp>
          <p:nvSpPr>
            <p:cNvPr id="8" name="object 8"/>
            <p:cNvSpPr/>
            <p:nvPr/>
          </p:nvSpPr>
          <p:spPr>
            <a:xfrm>
              <a:off x="963889" y="3317472"/>
              <a:ext cx="5641975" cy="7018655"/>
            </a:xfrm>
            <a:custGeom>
              <a:avLst/>
              <a:gdLst/>
              <a:ahLst/>
              <a:cxnLst/>
              <a:rect l="l" t="t" r="r" b="b"/>
              <a:pathLst>
                <a:path w="5641975" h="7018655">
                  <a:moveTo>
                    <a:pt x="0" y="7018483"/>
                  </a:moveTo>
                  <a:lnTo>
                    <a:pt x="0" y="23823"/>
                  </a:lnTo>
                  <a:lnTo>
                    <a:pt x="0" y="20545"/>
                  </a:lnTo>
                  <a:lnTo>
                    <a:pt x="600" y="17267"/>
                  </a:lnTo>
                  <a:lnTo>
                    <a:pt x="1810" y="14294"/>
                  </a:lnTo>
                  <a:lnTo>
                    <a:pt x="3020" y="11616"/>
                  </a:lnTo>
                  <a:lnTo>
                    <a:pt x="4745" y="8929"/>
                  </a:lnTo>
                  <a:lnTo>
                    <a:pt x="6975" y="6851"/>
                  </a:lnTo>
                  <a:lnTo>
                    <a:pt x="9214" y="4764"/>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764"/>
                  </a:lnTo>
                  <a:lnTo>
                    <a:pt x="5634446" y="6851"/>
                  </a:lnTo>
                  <a:lnTo>
                    <a:pt x="5636675" y="8929"/>
                  </a:lnTo>
                  <a:lnTo>
                    <a:pt x="5638400" y="11616"/>
                  </a:lnTo>
                  <a:lnTo>
                    <a:pt x="5639610" y="14294"/>
                  </a:lnTo>
                  <a:lnTo>
                    <a:pt x="5640821" y="17267"/>
                  </a:lnTo>
                  <a:lnTo>
                    <a:pt x="5641421" y="20545"/>
                  </a:lnTo>
                  <a:lnTo>
                    <a:pt x="5641421" y="23823"/>
                  </a:lnTo>
                  <a:lnTo>
                    <a:pt x="5641421" y="7018483"/>
                  </a:lnTo>
                </a:path>
              </a:pathLst>
            </a:custGeom>
            <a:ln w="9529">
              <a:solidFill>
                <a:srgbClr val="E7EAEC"/>
              </a:solidFill>
            </a:ln>
          </p:spPr>
          <p:txBody>
            <a:bodyPr wrap="square" lIns="0" tIns="0" rIns="0" bIns="0" rtlCol="0"/>
            <a:lstStyle/>
            <a:p>
              <a:endParaRPr/>
            </a:p>
          </p:txBody>
        </p:sp>
        <p:sp>
          <p:nvSpPr>
            <p:cNvPr id="9" name="object 9"/>
            <p:cNvSpPr/>
            <p:nvPr/>
          </p:nvSpPr>
          <p:spPr>
            <a:xfrm>
              <a:off x="1006771" y="3398579"/>
              <a:ext cx="5556250" cy="6937375"/>
            </a:xfrm>
            <a:custGeom>
              <a:avLst/>
              <a:gdLst/>
              <a:ahLst/>
              <a:cxnLst/>
              <a:rect l="l" t="t" r="r" b="b"/>
              <a:pathLst>
                <a:path w="5556250" h="6937375">
                  <a:moveTo>
                    <a:pt x="0" y="0"/>
                  </a:moveTo>
                  <a:lnTo>
                    <a:pt x="5555656" y="0"/>
                  </a:lnTo>
                  <a:lnTo>
                    <a:pt x="5555656" y="6937264"/>
                  </a:lnTo>
                  <a:lnTo>
                    <a:pt x="0" y="6937264"/>
                  </a:lnTo>
                  <a:lnTo>
                    <a:pt x="0" y="0"/>
                  </a:lnTo>
                  <a:close/>
                </a:path>
              </a:pathLst>
            </a:custGeom>
            <a:solidFill>
              <a:srgbClr val="F8F8F8"/>
            </a:solidFill>
          </p:spPr>
          <p:txBody>
            <a:bodyPr wrap="square" lIns="0" tIns="0" rIns="0" bIns="0" rtlCol="0"/>
            <a:lstStyle/>
            <a:p>
              <a:endParaRPr/>
            </a:p>
          </p:txBody>
        </p:sp>
      </p:grpSp>
      <p:sp>
        <p:nvSpPr>
          <p:cNvPr id="10" name="object 10"/>
          <p:cNvSpPr txBox="1"/>
          <p:nvPr/>
        </p:nvSpPr>
        <p:spPr>
          <a:xfrm>
            <a:off x="1070306" y="320912"/>
            <a:ext cx="71755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enabled=1 </a:t>
            </a:r>
            <a:r>
              <a:rPr sz="850" spc="-500" dirty="0">
                <a:solidFill>
                  <a:srgbClr val="333333"/>
                </a:solidFill>
                <a:latin typeface="Lucida Console"/>
                <a:cs typeface="Lucida Console"/>
              </a:rPr>
              <a:t> </a:t>
            </a:r>
            <a:r>
              <a:rPr sz="850" spc="30" dirty="0">
                <a:solidFill>
                  <a:srgbClr val="333333"/>
                </a:solidFill>
                <a:latin typeface="Lucida Console"/>
                <a:cs typeface="Lucida Console"/>
              </a:rPr>
              <a:t>gpgcheck=</a:t>
            </a:r>
            <a:r>
              <a:rPr sz="850" spc="15" dirty="0">
                <a:solidFill>
                  <a:srgbClr val="333333"/>
                </a:solidFill>
                <a:latin typeface="Lucida Console"/>
                <a:cs typeface="Lucida Console"/>
              </a:rPr>
              <a:t>0</a:t>
            </a:r>
            <a:endParaRPr sz="850">
              <a:latin typeface="Lucida Console"/>
              <a:cs typeface="Lucida Console"/>
            </a:endParaRPr>
          </a:p>
        </p:txBody>
      </p:sp>
      <p:sp>
        <p:nvSpPr>
          <p:cNvPr id="45" name="object 45"/>
          <p:cNvSpPr txBox="1"/>
          <p:nvPr/>
        </p:nvSpPr>
        <p:spPr>
          <a:xfrm>
            <a:off x="3671233" y="10217035"/>
            <a:ext cx="227965" cy="185420"/>
          </a:xfrm>
          <a:prstGeom prst="rect">
            <a:avLst/>
          </a:prstGeom>
        </p:spPr>
        <p:txBody>
          <a:bodyPr vert="horz" wrap="square" lIns="0" tIns="17145" rIns="0" bIns="0" rtlCol="0">
            <a:spAutoFit/>
          </a:bodyPr>
          <a:lstStyle/>
          <a:p>
            <a:pPr marL="36830">
              <a:lnSpc>
                <a:spcPct val="100000"/>
              </a:lnSpc>
              <a:spcBef>
                <a:spcPts val="135"/>
              </a:spcBef>
            </a:pPr>
            <a:fld id="{81D60167-4931-47E6-BA6A-407CBD079E47}" type="slidenum">
              <a:rPr sz="800" dirty="0">
                <a:latin typeface="小哥哥网恋吗"/>
                <a:cs typeface="小哥哥网恋吗"/>
              </a:rPr>
              <a:t>269</a:t>
            </a:fld>
            <a:endParaRPr sz="800">
              <a:latin typeface="小哥哥网恋吗"/>
              <a:cs typeface="小哥哥网恋吗"/>
            </a:endParaRPr>
          </a:p>
        </p:txBody>
      </p:sp>
      <p:sp>
        <p:nvSpPr>
          <p:cNvPr id="11" name="object 11"/>
          <p:cNvSpPr txBox="1"/>
          <p:nvPr/>
        </p:nvSpPr>
        <p:spPr>
          <a:xfrm>
            <a:off x="946424" y="835467"/>
            <a:ext cx="5586730" cy="5114290"/>
          </a:xfrm>
          <a:prstGeom prst="rect">
            <a:avLst/>
          </a:prstGeom>
        </p:spPr>
        <p:txBody>
          <a:bodyPr vert="horz" wrap="square" lIns="0" tIns="11430" rIns="0" bIns="0" rtlCol="0">
            <a:spAutoFit/>
          </a:bodyPr>
          <a:lstStyle/>
          <a:p>
            <a:pPr marL="136525" marR="4472305">
              <a:lnSpc>
                <a:spcPct val="132400"/>
              </a:lnSpc>
              <a:spcBef>
                <a:spcPts val="90"/>
              </a:spcBef>
            </a:pPr>
            <a:r>
              <a:rPr sz="850" spc="30" dirty="0">
                <a:solidFill>
                  <a:srgbClr val="333333"/>
                </a:solidFill>
                <a:latin typeface="Lucida Console"/>
                <a:cs typeface="Lucida Console"/>
              </a:rPr>
              <a:t>[AppStream] </a:t>
            </a:r>
            <a:r>
              <a:rPr sz="850" spc="35" dirty="0">
                <a:solidFill>
                  <a:srgbClr val="333333"/>
                </a:solidFill>
                <a:latin typeface="Lucida Console"/>
                <a:cs typeface="Lucida Console"/>
              </a:rPr>
              <a:t> </a:t>
            </a:r>
            <a:r>
              <a:rPr sz="850" spc="30" dirty="0">
                <a:solidFill>
                  <a:srgbClr val="333333"/>
                </a:solidFill>
                <a:latin typeface="Lucida Console"/>
                <a:cs typeface="Lucida Console"/>
              </a:rPr>
              <a:t>name=AppStrea</a:t>
            </a:r>
            <a:r>
              <a:rPr sz="850" spc="15" dirty="0">
                <a:solidFill>
                  <a:srgbClr val="333333"/>
                </a:solidFill>
                <a:latin typeface="Lucida Console"/>
                <a:cs typeface="Lucida Console"/>
              </a:rPr>
              <a:t>m</a:t>
            </a:r>
            <a:endParaRPr sz="850">
              <a:latin typeface="Lucida Console"/>
              <a:cs typeface="Lucida Console"/>
            </a:endParaRPr>
          </a:p>
          <a:p>
            <a:pPr marL="136525" marR="2875915">
              <a:lnSpc>
                <a:spcPct val="132400"/>
              </a:lnSpc>
            </a:pPr>
            <a:r>
              <a:rPr sz="850" spc="30" dirty="0">
                <a:solidFill>
                  <a:srgbClr val="333333"/>
                </a:solidFill>
                <a:latin typeface="Lucida Console"/>
                <a:cs typeface="Lucida Console"/>
              </a:rPr>
              <a:t>baseurl=file:///media/cdrom/AppStream </a:t>
            </a:r>
            <a:r>
              <a:rPr sz="850" spc="-500" dirty="0">
                <a:solidFill>
                  <a:srgbClr val="333333"/>
                </a:solidFill>
                <a:latin typeface="Lucida Console"/>
                <a:cs typeface="Lucida Console"/>
              </a:rPr>
              <a:t> </a:t>
            </a:r>
            <a:r>
              <a:rPr sz="850" spc="30" dirty="0">
                <a:solidFill>
                  <a:srgbClr val="333333"/>
                </a:solidFill>
                <a:latin typeface="Lucida Console"/>
                <a:cs typeface="Lucida Console"/>
              </a:rPr>
              <a:t>enabled=1</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gpgcheck=0</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25" dirty="0">
                <a:solidFill>
                  <a:srgbClr val="333333"/>
                </a:solidFill>
                <a:latin typeface="Lucida Console"/>
                <a:cs typeface="Lucida Console"/>
              </a:rPr>
              <a:t>[EPEL]</a:t>
            </a:r>
            <a:endParaRPr sz="850">
              <a:latin typeface="Lucida Console"/>
              <a:cs typeface="Lucida Console"/>
            </a:endParaRPr>
          </a:p>
          <a:p>
            <a:pPr marL="136525" marR="862965">
              <a:lnSpc>
                <a:spcPct val="132400"/>
              </a:lnSpc>
            </a:pPr>
            <a:r>
              <a:rPr sz="850" spc="30" dirty="0">
                <a:solidFill>
                  <a:srgbClr val="333333"/>
                </a:solidFill>
                <a:latin typeface="Lucida Console"/>
                <a:cs typeface="Lucida Console"/>
              </a:rPr>
              <a:t>name=EPEL </a:t>
            </a:r>
            <a:r>
              <a:rPr sz="850" spc="35" dirty="0">
                <a:solidFill>
                  <a:srgbClr val="333333"/>
                </a:solidFill>
                <a:latin typeface="Lucida Console"/>
                <a:cs typeface="Lucida Console"/>
              </a:rPr>
              <a:t> </a:t>
            </a:r>
            <a:r>
              <a:rPr sz="850" spc="30" dirty="0">
                <a:solidFill>
                  <a:srgbClr val="333333"/>
                </a:solidFill>
                <a:latin typeface="Lucida Console"/>
                <a:cs typeface="Lucida Console"/>
              </a:rPr>
              <a:t>baseurl=https://dl.fedoraproject.org/pub/epel/8/Everything/x86_64/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enabled=1</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gpgcheck=0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spc="-15" dirty="0">
                <a:solidFill>
                  <a:srgbClr val="333333"/>
                </a:solidFill>
                <a:latin typeface="Courier New"/>
                <a:cs typeface="Courier New"/>
              </a:rPr>
              <a:t>3</a:t>
            </a:r>
            <a:r>
              <a:rPr sz="950" b="1" spc="25" dirty="0">
                <a:solidFill>
                  <a:srgbClr val="333333"/>
                </a:solidFill>
                <a:latin typeface="微软雅黑"/>
                <a:cs typeface="微软雅黑"/>
              </a:rPr>
              <a:t>步</a:t>
            </a:r>
            <a:r>
              <a:rPr sz="950" b="1" spc="20" dirty="0">
                <a:solidFill>
                  <a:srgbClr val="333333"/>
                </a:solidFill>
                <a:latin typeface="微软雅黑"/>
                <a:cs typeface="微软雅黑"/>
              </a:rPr>
              <a:t>：</a:t>
            </a:r>
            <a:r>
              <a:rPr sz="950" b="1" spc="25" dirty="0">
                <a:solidFill>
                  <a:srgbClr val="333333"/>
                </a:solidFill>
                <a:latin typeface="微软雅黑"/>
                <a:cs typeface="微软雅黑"/>
              </a:rPr>
              <a:t>安装</a:t>
            </a:r>
            <a:r>
              <a:rPr sz="950" b="1" spc="5" dirty="0">
                <a:solidFill>
                  <a:srgbClr val="333333"/>
                </a:solidFill>
                <a:latin typeface="微软雅黑"/>
                <a:cs typeface="微软雅黑"/>
              </a:rPr>
              <a:t>！</a:t>
            </a:r>
            <a:r>
              <a:rPr sz="950" b="1" spc="5" dirty="0">
                <a:solidFill>
                  <a:srgbClr val="333333"/>
                </a:solidFill>
                <a:latin typeface="Courier New"/>
                <a:cs typeface="Courier New"/>
              </a:rPr>
              <a:t>~</a:t>
            </a:r>
            <a:endParaRPr sz="950">
              <a:latin typeface="Courier New"/>
              <a:cs typeface="Courier New"/>
            </a:endParaRPr>
          </a:p>
          <a:p>
            <a:pPr>
              <a:lnSpc>
                <a:spcPct val="100000"/>
              </a:lnSpc>
              <a:spcBef>
                <a:spcPts val="5"/>
              </a:spcBef>
            </a:pPr>
            <a:endParaRPr sz="1500">
              <a:latin typeface="Courier New"/>
              <a:cs typeface="Courier New"/>
            </a:endParaRPr>
          </a:p>
          <a:p>
            <a:pPr marL="136525" marR="225806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a:t>
            </a:r>
            <a:r>
              <a:rPr sz="850" spc="20" dirty="0">
                <a:solidFill>
                  <a:srgbClr val="333333"/>
                </a:solidFill>
                <a:latin typeface="Lucida Console"/>
                <a:cs typeface="Lucida Console"/>
              </a:rPr>
              <a:t>-y </a:t>
            </a:r>
            <a:r>
              <a:rPr sz="850" spc="30" dirty="0">
                <a:solidFill>
                  <a:srgbClr val="333333"/>
                </a:solidFill>
                <a:latin typeface="Lucida Console"/>
                <a:cs typeface="Lucida Console"/>
              </a:rPr>
              <a:t>ansible </a:t>
            </a:r>
            <a:r>
              <a:rPr sz="850" spc="35" dirty="0">
                <a:solidFill>
                  <a:srgbClr val="333333"/>
                </a:solidFill>
                <a:latin typeface="Lucida Console"/>
                <a:cs typeface="Lucida Console"/>
              </a:rPr>
              <a:t> </a:t>
            </a:r>
            <a:r>
              <a:rPr sz="850" spc="30" dirty="0">
                <a:solidFill>
                  <a:srgbClr val="333333"/>
                </a:solidFill>
                <a:latin typeface="Lucida Console"/>
                <a:cs typeface="Lucida Console"/>
              </a:rPr>
              <a:t>Updating Subscription Management repositories.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 </a:t>
            </a:r>
            <a:r>
              <a:rPr sz="850" spc="30" dirty="0">
                <a:solidFill>
                  <a:srgbClr val="333333"/>
                </a:solidFill>
                <a:latin typeface="Lucida Console"/>
                <a:cs typeface="Lucida Console"/>
              </a:rPr>
              <a:t>consumer identity</a:t>
            </a:r>
            <a:endParaRPr sz="850">
              <a:latin typeface="Lucida Console"/>
              <a:cs typeface="Lucida Console"/>
            </a:endParaRPr>
          </a:p>
          <a:p>
            <a:pPr marL="136525" marR="125730">
              <a:lnSpc>
                <a:spcPct val="132400"/>
              </a:lnSpc>
            </a:pP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subscription-manager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a:t>
            </a:r>
            <a:endParaRPr sz="850">
              <a:latin typeface="Lucida Console"/>
              <a:cs typeface="Lucida Console"/>
            </a:endParaRPr>
          </a:p>
          <a:p>
            <a:pPr marL="136525" marR="334010">
              <a:lnSpc>
                <a:spcPct val="132400"/>
              </a:lnSpc>
            </a:pPr>
            <a:r>
              <a:rPr sz="850" spc="25" dirty="0">
                <a:solidFill>
                  <a:srgbClr val="333333"/>
                </a:solidFill>
                <a:latin typeface="Lucida Console"/>
                <a:cs typeface="Lucida Console"/>
              </a:rPr>
              <a:t>Last</a:t>
            </a:r>
            <a:r>
              <a:rPr sz="850" spc="30" dirty="0">
                <a:solidFill>
                  <a:srgbClr val="333333"/>
                </a:solidFill>
                <a:latin typeface="Lucida Console"/>
                <a:cs typeface="Lucida Console"/>
              </a:rPr>
              <a:t> metadata expiration </a:t>
            </a:r>
            <a:r>
              <a:rPr sz="850" spc="25" dirty="0">
                <a:solidFill>
                  <a:srgbClr val="333333"/>
                </a:solidFill>
                <a:latin typeface="Lucida Console"/>
                <a:cs typeface="Lucida Console"/>
              </a:rPr>
              <a:t>check:</a:t>
            </a:r>
            <a:r>
              <a:rPr sz="850" spc="35" dirty="0">
                <a:solidFill>
                  <a:srgbClr val="333333"/>
                </a:solidFill>
                <a:latin typeface="Lucida Console"/>
                <a:cs typeface="Lucida Console"/>
              </a:rPr>
              <a:t> </a:t>
            </a:r>
            <a:r>
              <a:rPr sz="850" spc="30" dirty="0">
                <a:solidFill>
                  <a:srgbClr val="333333"/>
                </a:solidFill>
                <a:latin typeface="Lucida Console"/>
                <a:cs typeface="Lucida Console"/>
              </a:rPr>
              <a:t>0:01:31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Sun</a:t>
            </a:r>
            <a:r>
              <a:rPr sz="850" spc="35" dirty="0">
                <a:solidFill>
                  <a:srgbClr val="333333"/>
                </a:solidFill>
                <a:latin typeface="Lucida Console"/>
                <a:cs typeface="Lucida Console"/>
              </a:rPr>
              <a:t> </a:t>
            </a:r>
            <a:r>
              <a:rPr sz="850" spc="20" dirty="0">
                <a:solidFill>
                  <a:srgbClr val="333333"/>
                </a:solidFill>
                <a:latin typeface="Lucida Console"/>
                <a:cs typeface="Lucida Console"/>
              </a:rPr>
              <a:t>04</a:t>
            </a:r>
            <a:r>
              <a:rPr sz="850" spc="30" dirty="0">
                <a:solidFill>
                  <a:srgbClr val="333333"/>
                </a:solidFill>
                <a:latin typeface="Lucida Console"/>
                <a:cs typeface="Lucida Console"/>
              </a:rPr>
              <a:t> </a:t>
            </a:r>
            <a:r>
              <a:rPr sz="850" spc="25" dirty="0">
                <a:solidFill>
                  <a:srgbClr val="333333"/>
                </a:solidFill>
                <a:latin typeface="Lucida Console"/>
                <a:cs typeface="Lucida Console"/>
              </a:rPr>
              <a:t>Apr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r>
              <a:rPr sz="850" spc="35" dirty="0">
                <a:solidFill>
                  <a:srgbClr val="333333"/>
                </a:solidFill>
                <a:latin typeface="Lucida Console"/>
                <a:cs typeface="Lucida Console"/>
              </a:rPr>
              <a:t> </a:t>
            </a:r>
            <a:r>
              <a:rPr sz="850" spc="30" dirty="0">
                <a:solidFill>
                  <a:srgbClr val="333333"/>
                </a:solidFill>
                <a:latin typeface="Lucida Console"/>
                <a:cs typeface="Lucida Console"/>
              </a:rPr>
              <a:t>02:23:32 </a:t>
            </a:r>
            <a:r>
              <a:rPr sz="850" spc="20" dirty="0">
                <a:solidFill>
                  <a:srgbClr val="333333"/>
                </a:solidFill>
                <a:latin typeface="Lucida Console"/>
                <a:cs typeface="Lucida Console"/>
              </a:rPr>
              <a:t>AM </a:t>
            </a:r>
            <a:r>
              <a:rPr sz="850" spc="-500"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Dependencies</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607060" marR="5080" indent="-403860">
              <a:lnSpc>
                <a:spcPct val="132400"/>
              </a:lnSpc>
              <a:tabLst>
                <a:tab pos="2437130" algn="l"/>
                <a:tab pos="3589020" algn="l"/>
                <a:tab pos="4881245" algn="l"/>
              </a:tabLst>
            </a:pPr>
            <a:r>
              <a:rPr sz="850" spc="30" dirty="0">
                <a:solidFill>
                  <a:srgbClr val="333333"/>
                </a:solidFill>
                <a:latin typeface="Lucida Console"/>
                <a:cs typeface="Lucida Console"/>
              </a:rPr>
              <a:t>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a:t>
            </a:r>
            <a:r>
              <a:rPr sz="850" dirty="0">
                <a:solidFill>
                  <a:srgbClr val="333333"/>
                </a:solidFill>
                <a:latin typeface="Lucida Console"/>
                <a:cs typeface="Lucida Console"/>
              </a:rPr>
              <a:t>	</a:t>
            </a:r>
            <a:r>
              <a:rPr sz="850" spc="30" dirty="0">
                <a:solidFill>
                  <a:srgbClr val="333333"/>
                </a:solidFill>
                <a:latin typeface="Lucida Console"/>
                <a:cs typeface="Lucida Console"/>
              </a:rPr>
              <a:t>Repositor</a:t>
            </a:r>
            <a:r>
              <a:rPr sz="850" spc="15" dirty="0">
                <a:solidFill>
                  <a:srgbClr val="333333"/>
                </a:solidFill>
                <a:latin typeface="Lucida Console"/>
                <a:cs typeface="Lucida Console"/>
              </a:rPr>
              <a:t>y  </a:t>
            </a:r>
            <a:r>
              <a:rPr sz="850" spc="25" dirty="0">
                <a:solidFill>
                  <a:srgbClr val="333333"/>
                </a:solidFill>
                <a:latin typeface="Lucida Console"/>
                <a:cs typeface="Lucida Console"/>
              </a:rPr>
              <a:t>Size</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Installing:</a:t>
            </a:r>
            <a:endParaRPr sz="850">
              <a:latin typeface="Lucida Console"/>
              <a:cs typeface="Lucida Console"/>
            </a:endParaRPr>
          </a:p>
        </p:txBody>
      </p:sp>
      <p:sp>
        <p:nvSpPr>
          <p:cNvPr id="12" name="object 12"/>
          <p:cNvSpPr txBox="1"/>
          <p:nvPr/>
        </p:nvSpPr>
        <p:spPr>
          <a:xfrm>
            <a:off x="3371382" y="5959954"/>
            <a:ext cx="2760980" cy="161290"/>
          </a:xfrm>
          <a:prstGeom prst="rect">
            <a:avLst/>
          </a:prstGeom>
        </p:spPr>
        <p:txBody>
          <a:bodyPr vert="horz" wrap="square" lIns="0" tIns="17780" rIns="0" bIns="0" rtlCol="0">
            <a:spAutoFit/>
          </a:bodyPr>
          <a:lstStyle/>
          <a:p>
            <a:pPr marL="12700">
              <a:lnSpc>
                <a:spcPct val="100000"/>
              </a:lnSpc>
              <a:spcBef>
                <a:spcPts val="140"/>
              </a:spcBef>
              <a:tabLst>
                <a:tab pos="1168400" algn="l"/>
                <a:tab pos="2472055" algn="l"/>
              </a:tabLst>
            </a:pPr>
            <a:r>
              <a:rPr sz="850" spc="30" dirty="0">
                <a:solidFill>
                  <a:srgbClr val="333333"/>
                </a:solidFill>
                <a:latin typeface="Lucida Console"/>
                <a:cs typeface="Lucida Console"/>
              </a:rPr>
              <a:t>noarc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2.9.18-2.el</a:t>
            </a:r>
            <a:r>
              <a:rPr sz="850" spc="15" dirty="0">
                <a:solidFill>
                  <a:srgbClr val="333333"/>
                </a:solidFill>
                <a:latin typeface="Lucida Console"/>
                <a:cs typeface="Lucida Console"/>
              </a:rPr>
              <a:t>8</a:t>
            </a:r>
            <a:r>
              <a:rPr sz="850" dirty="0">
                <a:solidFill>
                  <a:srgbClr val="333333"/>
                </a:solidFill>
                <a:latin typeface="Lucida Console"/>
                <a:cs typeface="Lucida Console"/>
              </a:rPr>
              <a:t>	</a:t>
            </a:r>
            <a:r>
              <a:rPr sz="850" spc="30" dirty="0">
                <a:solidFill>
                  <a:srgbClr val="333333"/>
                </a:solidFill>
                <a:latin typeface="Lucida Console"/>
                <a:cs typeface="Lucida Console"/>
              </a:rPr>
              <a:t>EPE</a:t>
            </a:r>
            <a:r>
              <a:rPr sz="850" spc="15" dirty="0">
                <a:solidFill>
                  <a:srgbClr val="333333"/>
                </a:solidFill>
                <a:latin typeface="Lucida Console"/>
                <a:cs typeface="Lucida Console"/>
              </a:rPr>
              <a:t>L</a:t>
            </a:r>
            <a:endParaRPr sz="850">
              <a:latin typeface="Lucida Console"/>
              <a:cs typeface="Lucida Console"/>
            </a:endParaRPr>
          </a:p>
        </p:txBody>
      </p:sp>
      <p:sp>
        <p:nvSpPr>
          <p:cNvPr id="13" name="object 13"/>
          <p:cNvSpPr txBox="1"/>
          <p:nvPr/>
        </p:nvSpPr>
        <p:spPr>
          <a:xfrm>
            <a:off x="3384465" y="6474510"/>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noarch</a:t>
            </a:r>
            <a:endParaRPr sz="850">
              <a:latin typeface="Lucida Console"/>
              <a:cs typeface="Lucida Console"/>
            </a:endParaRPr>
          </a:p>
        </p:txBody>
      </p:sp>
      <p:sp>
        <p:nvSpPr>
          <p:cNvPr id="14" name="object 14"/>
          <p:cNvSpPr txBox="1"/>
          <p:nvPr/>
        </p:nvSpPr>
        <p:spPr>
          <a:xfrm>
            <a:off x="4540455" y="6474510"/>
            <a:ext cx="7867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2.5.1-3.el</a:t>
            </a:r>
            <a:r>
              <a:rPr sz="850" spc="15" dirty="0">
                <a:solidFill>
                  <a:srgbClr val="333333"/>
                </a:solidFill>
                <a:latin typeface="Lucida Console"/>
                <a:cs typeface="Lucida Console"/>
              </a:rPr>
              <a:t>8</a:t>
            </a:r>
            <a:endParaRPr sz="850">
              <a:latin typeface="Lucida Console"/>
              <a:cs typeface="Lucida Console"/>
            </a:endParaRPr>
          </a:p>
        </p:txBody>
      </p:sp>
      <p:sp>
        <p:nvSpPr>
          <p:cNvPr id="15" name="object 15"/>
          <p:cNvSpPr txBox="1"/>
          <p:nvPr/>
        </p:nvSpPr>
        <p:spPr>
          <a:xfrm>
            <a:off x="5841806" y="6474510"/>
            <a:ext cx="64833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a:t>
            </a:r>
            <a:endParaRPr sz="850">
              <a:latin typeface="Lucida Console"/>
              <a:cs typeface="Lucida Console"/>
            </a:endParaRPr>
          </a:p>
        </p:txBody>
      </p:sp>
      <p:sp>
        <p:nvSpPr>
          <p:cNvPr id="16" name="object 16"/>
          <p:cNvSpPr txBox="1"/>
          <p:nvPr/>
        </p:nvSpPr>
        <p:spPr>
          <a:xfrm>
            <a:off x="3386645" y="6817547"/>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noarch</a:t>
            </a:r>
            <a:endParaRPr sz="850">
              <a:latin typeface="Lucida Console"/>
              <a:cs typeface="Lucida Console"/>
            </a:endParaRPr>
          </a:p>
        </p:txBody>
      </p:sp>
      <p:sp>
        <p:nvSpPr>
          <p:cNvPr id="17" name="object 17"/>
          <p:cNvSpPr txBox="1"/>
          <p:nvPr/>
        </p:nvSpPr>
        <p:spPr>
          <a:xfrm>
            <a:off x="4542635" y="6817547"/>
            <a:ext cx="71755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2.10-9.el</a:t>
            </a:r>
            <a:r>
              <a:rPr sz="850" spc="15" dirty="0">
                <a:solidFill>
                  <a:srgbClr val="333333"/>
                </a:solidFill>
                <a:latin typeface="Lucida Console"/>
                <a:cs typeface="Lucida Console"/>
              </a:rPr>
              <a:t>8</a:t>
            </a:r>
            <a:endParaRPr sz="850">
              <a:latin typeface="Lucida Console"/>
              <a:cs typeface="Lucida Console"/>
            </a:endParaRPr>
          </a:p>
        </p:txBody>
      </p:sp>
      <p:sp>
        <p:nvSpPr>
          <p:cNvPr id="18" name="object 18"/>
          <p:cNvSpPr txBox="1"/>
          <p:nvPr/>
        </p:nvSpPr>
        <p:spPr>
          <a:xfrm>
            <a:off x="5841805" y="6817547"/>
            <a:ext cx="64833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a:t>
            </a:r>
            <a:endParaRPr sz="850">
              <a:latin typeface="Lucida Console"/>
              <a:cs typeface="Lucida Console"/>
            </a:endParaRPr>
          </a:p>
        </p:txBody>
      </p:sp>
      <p:sp>
        <p:nvSpPr>
          <p:cNvPr id="19" name="object 19"/>
          <p:cNvSpPr txBox="1"/>
          <p:nvPr/>
        </p:nvSpPr>
        <p:spPr>
          <a:xfrm>
            <a:off x="3391007" y="7160584"/>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noarch</a:t>
            </a:r>
            <a:endParaRPr sz="850">
              <a:latin typeface="Lucida Console"/>
              <a:cs typeface="Lucida Console"/>
            </a:endParaRPr>
          </a:p>
        </p:txBody>
      </p:sp>
      <p:sp>
        <p:nvSpPr>
          <p:cNvPr id="20" name="object 20"/>
          <p:cNvSpPr txBox="1"/>
          <p:nvPr/>
        </p:nvSpPr>
        <p:spPr>
          <a:xfrm>
            <a:off x="4546996" y="7160584"/>
            <a:ext cx="85661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0.9.0-11.el</a:t>
            </a:r>
            <a:r>
              <a:rPr sz="850" spc="15" dirty="0">
                <a:solidFill>
                  <a:srgbClr val="333333"/>
                </a:solidFill>
                <a:latin typeface="Lucida Console"/>
                <a:cs typeface="Lucida Console"/>
              </a:rPr>
              <a:t>8</a:t>
            </a:r>
            <a:endParaRPr sz="850">
              <a:latin typeface="Lucida Console"/>
              <a:cs typeface="Lucida Console"/>
            </a:endParaRPr>
          </a:p>
        </p:txBody>
      </p:sp>
      <p:sp>
        <p:nvSpPr>
          <p:cNvPr id="21" name="object 21"/>
          <p:cNvSpPr txBox="1"/>
          <p:nvPr/>
        </p:nvSpPr>
        <p:spPr>
          <a:xfrm>
            <a:off x="5850528" y="7160584"/>
            <a:ext cx="64833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a:t>
            </a:r>
            <a:endParaRPr sz="850">
              <a:latin typeface="Lucida Console"/>
              <a:cs typeface="Lucida Console"/>
            </a:endParaRPr>
          </a:p>
        </p:txBody>
      </p:sp>
      <p:sp>
        <p:nvSpPr>
          <p:cNvPr id="22" name="object 22"/>
          <p:cNvSpPr txBox="1"/>
          <p:nvPr/>
        </p:nvSpPr>
        <p:spPr>
          <a:xfrm>
            <a:off x="3395368" y="7503621"/>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x86_64</a:t>
            </a:r>
            <a:endParaRPr sz="850">
              <a:latin typeface="Lucida Console"/>
              <a:cs typeface="Lucida Console"/>
            </a:endParaRPr>
          </a:p>
        </p:txBody>
      </p:sp>
      <p:sp>
        <p:nvSpPr>
          <p:cNvPr id="23" name="object 23"/>
          <p:cNvSpPr txBox="1"/>
          <p:nvPr/>
        </p:nvSpPr>
        <p:spPr>
          <a:xfrm>
            <a:off x="4551357" y="7503621"/>
            <a:ext cx="7867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0.23-19.el</a:t>
            </a:r>
            <a:r>
              <a:rPr sz="850" spc="15" dirty="0">
                <a:solidFill>
                  <a:srgbClr val="333333"/>
                </a:solidFill>
                <a:latin typeface="Lucida Console"/>
                <a:cs typeface="Lucida Console"/>
              </a:rPr>
              <a:t>8</a:t>
            </a:r>
            <a:endParaRPr sz="850">
              <a:latin typeface="Lucida Console"/>
              <a:cs typeface="Lucida Console"/>
            </a:endParaRPr>
          </a:p>
        </p:txBody>
      </p:sp>
      <p:sp>
        <p:nvSpPr>
          <p:cNvPr id="24" name="object 24"/>
          <p:cNvSpPr txBox="1"/>
          <p:nvPr/>
        </p:nvSpPr>
        <p:spPr>
          <a:xfrm>
            <a:off x="5852709" y="7503621"/>
            <a:ext cx="64833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a:t>
            </a:r>
            <a:endParaRPr sz="850">
              <a:latin typeface="Lucida Console"/>
              <a:cs typeface="Lucida Console"/>
            </a:endParaRPr>
          </a:p>
        </p:txBody>
      </p:sp>
      <p:sp>
        <p:nvSpPr>
          <p:cNvPr id="25" name="object 25"/>
          <p:cNvSpPr txBox="1"/>
          <p:nvPr/>
        </p:nvSpPr>
        <p:spPr>
          <a:xfrm>
            <a:off x="3386645" y="7846659"/>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noarch</a:t>
            </a:r>
            <a:endParaRPr sz="850">
              <a:latin typeface="Lucida Console"/>
              <a:cs typeface="Lucida Console"/>
            </a:endParaRPr>
          </a:p>
        </p:txBody>
      </p:sp>
      <p:sp>
        <p:nvSpPr>
          <p:cNvPr id="26" name="object 26"/>
          <p:cNvSpPr txBox="1"/>
          <p:nvPr/>
        </p:nvSpPr>
        <p:spPr>
          <a:xfrm>
            <a:off x="4542635" y="7846659"/>
            <a:ext cx="7867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0.3.7-6.el</a:t>
            </a:r>
            <a:r>
              <a:rPr sz="850" spc="15" dirty="0">
                <a:solidFill>
                  <a:srgbClr val="333333"/>
                </a:solidFill>
                <a:latin typeface="Lucida Console"/>
                <a:cs typeface="Lucida Console"/>
              </a:rPr>
              <a:t>8</a:t>
            </a:r>
            <a:endParaRPr sz="850">
              <a:latin typeface="Lucida Console"/>
              <a:cs typeface="Lucida Console"/>
            </a:endParaRPr>
          </a:p>
        </p:txBody>
      </p:sp>
      <p:sp>
        <p:nvSpPr>
          <p:cNvPr id="27" name="object 27"/>
          <p:cNvSpPr txBox="1"/>
          <p:nvPr/>
        </p:nvSpPr>
        <p:spPr>
          <a:xfrm>
            <a:off x="5843986" y="7846659"/>
            <a:ext cx="64833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a:t>
            </a:r>
            <a:endParaRPr sz="850">
              <a:latin typeface="Lucida Console"/>
              <a:cs typeface="Lucida Console"/>
            </a:endParaRPr>
          </a:p>
        </p:txBody>
      </p:sp>
      <p:sp>
        <p:nvSpPr>
          <p:cNvPr id="28" name="object 28"/>
          <p:cNvSpPr txBox="1"/>
          <p:nvPr/>
        </p:nvSpPr>
        <p:spPr>
          <a:xfrm>
            <a:off x="3375743" y="8189696"/>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x86_64</a:t>
            </a:r>
            <a:endParaRPr sz="850">
              <a:latin typeface="Lucida Console"/>
              <a:cs typeface="Lucida Console"/>
            </a:endParaRPr>
          </a:p>
        </p:txBody>
      </p:sp>
      <p:sp>
        <p:nvSpPr>
          <p:cNvPr id="29" name="object 29"/>
          <p:cNvSpPr txBox="1"/>
          <p:nvPr/>
        </p:nvSpPr>
        <p:spPr>
          <a:xfrm>
            <a:off x="4531732" y="8189696"/>
            <a:ext cx="85661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1.0.18-2.el</a:t>
            </a:r>
            <a:r>
              <a:rPr sz="850" spc="15" dirty="0">
                <a:solidFill>
                  <a:srgbClr val="333333"/>
                </a:solidFill>
                <a:latin typeface="Lucida Console"/>
                <a:cs typeface="Lucida Console"/>
              </a:rPr>
              <a:t>8</a:t>
            </a:r>
            <a:endParaRPr sz="850">
              <a:latin typeface="Lucida Console"/>
              <a:cs typeface="Lucida Console"/>
            </a:endParaRPr>
          </a:p>
        </p:txBody>
      </p:sp>
      <p:sp>
        <p:nvSpPr>
          <p:cNvPr id="30" name="object 30"/>
          <p:cNvSpPr txBox="1"/>
          <p:nvPr/>
        </p:nvSpPr>
        <p:spPr>
          <a:xfrm>
            <a:off x="5835263" y="8189696"/>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EPE</a:t>
            </a:r>
            <a:r>
              <a:rPr sz="850" spc="15" dirty="0">
                <a:solidFill>
                  <a:srgbClr val="333333"/>
                </a:solidFill>
                <a:latin typeface="Lucida Console"/>
                <a:cs typeface="Lucida Console"/>
              </a:rPr>
              <a:t>L</a:t>
            </a:r>
            <a:endParaRPr sz="850">
              <a:latin typeface="Lucida Console"/>
              <a:cs typeface="Lucida Console"/>
            </a:endParaRPr>
          </a:p>
        </p:txBody>
      </p:sp>
      <p:sp>
        <p:nvSpPr>
          <p:cNvPr id="31" name="object 31"/>
          <p:cNvSpPr txBox="1"/>
          <p:nvPr/>
        </p:nvSpPr>
        <p:spPr>
          <a:xfrm>
            <a:off x="3386645" y="8532733"/>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x86_64</a:t>
            </a:r>
            <a:endParaRPr sz="850">
              <a:latin typeface="Lucida Console"/>
              <a:cs typeface="Lucida Console"/>
            </a:endParaRPr>
          </a:p>
        </p:txBody>
      </p:sp>
      <p:sp>
        <p:nvSpPr>
          <p:cNvPr id="32" name="object 32"/>
          <p:cNvSpPr txBox="1"/>
          <p:nvPr/>
        </p:nvSpPr>
        <p:spPr>
          <a:xfrm>
            <a:off x="4542635" y="8532733"/>
            <a:ext cx="92583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3.1.6-2.el8.</a:t>
            </a:r>
            <a:r>
              <a:rPr sz="850" spc="15" dirty="0">
                <a:solidFill>
                  <a:srgbClr val="333333"/>
                </a:solidFill>
                <a:latin typeface="Lucida Console"/>
                <a:cs typeface="Lucida Console"/>
              </a:rPr>
              <a:t>1</a:t>
            </a:r>
            <a:endParaRPr sz="850">
              <a:latin typeface="Lucida Console"/>
              <a:cs typeface="Lucida Console"/>
            </a:endParaRPr>
          </a:p>
        </p:txBody>
      </p:sp>
      <p:sp>
        <p:nvSpPr>
          <p:cNvPr id="33" name="object 33"/>
          <p:cNvSpPr txBox="1"/>
          <p:nvPr/>
        </p:nvSpPr>
        <p:spPr>
          <a:xfrm>
            <a:off x="5848348" y="8532733"/>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EPE</a:t>
            </a:r>
            <a:r>
              <a:rPr sz="850" spc="15" dirty="0">
                <a:solidFill>
                  <a:srgbClr val="333333"/>
                </a:solidFill>
                <a:latin typeface="Lucida Console"/>
                <a:cs typeface="Lucida Console"/>
              </a:rPr>
              <a:t>L</a:t>
            </a:r>
            <a:endParaRPr sz="850">
              <a:latin typeface="Lucida Console"/>
              <a:cs typeface="Lucida Console"/>
            </a:endParaRPr>
          </a:p>
        </p:txBody>
      </p:sp>
      <p:sp>
        <p:nvSpPr>
          <p:cNvPr id="34" name="object 34"/>
          <p:cNvSpPr txBox="1"/>
          <p:nvPr/>
        </p:nvSpPr>
        <p:spPr>
          <a:xfrm>
            <a:off x="3386645" y="8875770"/>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x86_64</a:t>
            </a:r>
            <a:endParaRPr sz="850">
              <a:latin typeface="Lucida Console"/>
              <a:cs typeface="Lucida Console"/>
            </a:endParaRPr>
          </a:p>
        </p:txBody>
      </p:sp>
      <p:sp>
        <p:nvSpPr>
          <p:cNvPr id="35" name="object 35"/>
          <p:cNvSpPr txBox="1"/>
          <p:nvPr/>
        </p:nvSpPr>
        <p:spPr>
          <a:xfrm>
            <a:off x="4542635" y="8875770"/>
            <a:ext cx="7867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1.3.0-5.el</a:t>
            </a:r>
            <a:r>
              <a:rPr sz="850" spc="15" dirty="0">
                <a:solidFill>
                  <a:srgbClr val="333333"/>
                </a:solidFill>
                <a:latin typeface="Lucida Console"/>
                <a:cs typeface="Lucida Console"/>
              </a:rPr>
              <a:t>8</a:t>
            </a:r>
            <a:endParaRPr sz="850">
              <a:latin typeface="Lucida Console"/>
              <a:cs typeface="Lucida Console"/>
            </a:endParaRPr>
          </a:p>
        </p:txBody>
      </p:sp>
      <p:sp>
        <p:nvSpPr>
          <p:cNvPr id="36" name="object 36"/>
          <p:cNvSpPr txBox="1"/>
          <p:nvPr/>
        </p:nvSpPr>
        <p:spPr>
          <a:xfrm>
            <a:off x="5843986" y="8875770"/>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EPE</a:t>
            </a:r>
            <a:r>
              <a:rPr sz="850" spc="15" dirty="0">
                <a:solidFill>
                  <a:srgbClr val="333333"/>
                </a:solidFill>
                <a:latin typeface="Lucida Console"/>
                <a:cs typeface="Lucida Console"/>
              </a:rPr>
              <a:t>L</a:t>
            </a:r>
            <a:endParaRPr sz="850">
              <a:latin typeface="Lucida Console"/>
              <a:cs typeface="Lucida Console"/>
            </a:endParaRPr>
          </a:p>
        </p:txBody>
      </p:sp>
      <p:sp>
        <p:nvSpPr>
          <p:cNvPr id="37" name="object 37"/>
          <p:cNvSpPr txBox="1"/>
          <p:nvPr/>
        </p:nvSpPr>
        <p:spPr>
          <a:xfrm>
            <a:off x="3371382" y="9218807"/>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x86_64</a:t>
            </a:r>
            <a:endParaRPr sz="850">
              <a:latin typeface="Lucida Console"/>
              <a:cs typeface="Lucida Console"/>
            </a:endParaRPr>
          </a:p>
        </p:txBody>
      </p:sp>
      <p:sp>
        <p:nvSpPr>
          <p:cNvPr id="38" name="object 38"/>
          <p:cNvSpPr txBox="1"/>
          <p:nvPr/>
        </p:nvSpPr>
        <p:spPr>
          <a:xfrm>
            <a:off x="4527372" y="9218807"/>
            <a:ext cx="71755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1.06-9.el</a:t>
            </a:r>
            <a:r>
              <a:rPr sz="850" spc="15" dirty="0">
                <a:solidFill>
                  <a:srgbClr val="333333"/>
                </a:solidFill>
                <a:latin typeface="Lucida Console"/>
                <a:cs typeface="Lucida Console"/>
              </a:rPr>
              <a:t>8</a:t>
            </a:r>
            <a:endParaRPr sz="850">
              <a:latin typeface="Lucida Console"/>
              <a:cs typeface="Lucida Console"/>
            </a:endParaRPr>
          </a:p>
        </p:txBody>
      </p:sp>
      <p:sp>
        <p:nvSpPr>
          <p:cNvPr id="39" name="object 39"/>
          <p:cNvSpPr txBox="1"/>
          <p:nvPr/>
        </p:nvSpPr>
        <p:spPr>
          <a:xfrm>
            <a:off x="5826543" y="9218807"/>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EPE</a:t>
            </a:r>
            <a:r>
              <a:rPr sz="850" spc="15" dirty="0">
                <a:solidFill>
                  <a:srgbClr val="333333"/>
                </a:solidFill>
                <a:latin typeface="Lucida Console"/>
                <a:cs typeface="Lucida Console"/>
              </a:rPr>
              <a:t>L</a:t>
            </a:r>
            <a:endParaRPr sz="850">
              <a:latin typeface="Lucida Console"/>
              <a:cs typeface="Lucida Console"/>
            </a:endParaRPr>
          </a:p>
        </p:txBody>
      </p:sp>
      <p:sp>
        <p:nvSpPr>
          <p:cNvPr id="40" name="object 40"/>
          <p:cNvSpPr txBox="1"/>
          <p:nvPr/>
        </p:nvSpPr>
        <p:spPr>
          <a:xfrm>
            <a:off x="3391007" y="9733363"/>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noarch</a:t>
            </a:r>
            <a:endParaRPr sz="850">
              <a:latin typeface="Lucida Console"/>
              <a:cs typeface="Lucida Console"/>
            </a:endParaRPr>
          </a:p>
        </p:txBody>
      </p:sp>
      <p:sp>
        <p:nvSpPr>
          <p:cNvPr id="41" name="object 41"/>
          <p:cNvSpPr txBox="1"/>
          <p:nvPr/>
        </p:nvSpPr>
        <p:spPr>
          <a:xfrm>
            <a:off x="4546996" y="9733363"/>
            <a:ext cx="78676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2.4.3-1.el</a:t>
            </a:r>
            <a:r>
              <a:rPr sz="850" spc="15" dirty="0">
                <a:solidFill>
                  <a:srgbClr val="333333"/>
                </a:solidFill>
                <a:latin typeface="Lucida Console"/>
                <a:cs typeface="Lucida Console"/>
              </a:rPr>
              <a:t>8</a:t>
            </a:r>
            <a:endParaRPr sz="850">
              <a:latin typeface="Lucida Console"/>
              <a:cs typeface="Lucida Console"/>
            </a:endParaRPr>
          </a:p>
        </p:txBody>
      </p:sp>
      <p:sp>
        <p:nvSpPr>
          <p:cNvPr id="42" name="object 42"/>
          <p:cNvSpPr txBox="1"/>
          <p:nvPr/>
        </p:nvSpPr>
        <p:spPr>
          <a:xfrm>
            <a:off x="5848348" y="9733363"/>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EPE</a:t>
            </a:r>
            <a:r>
              <a:rPr sz="850" spc="15" dirty="0">
                <a:solidFill>
                  <a:srgbClr val="333333"/>
                </a:solidFill>
                <a:latin typeface="Lucida Console"/>
                <a:cs typeface="Lucida Console"/>
              </a:rPr>
              <a:t>L</a:t>
            </a:r>
            <a:endParaRPr sz="850">
              <a:latin typeface="Lucida Console"/>
              <a:cs typeface="Lucida Console"/>
            </a:endParaRPr>
          </a:p>
        </p:txBody>
      </p:sp>
      <p:sp>
        <p:nvSpPr>
          <p:cNvPr id="43" name="object 43"/>
          <p:cNvSpPr txBox="1"/>
          <p:nvPr/>
        </p:nvSpPr>
        <p:spPr>
          <a:xfrm>
            <a:off x="1070306" y="5924049"/>
            <a:ext cx="2032000" cy="4142104"/>
          </a:xfrm>
          <a:prstGeom prst="rect">
            <a:avLst/>
          </a:prstGeom>
        </p:spPr>
        <p:txBody>
          <a:bodyPr vert="horz" wrap="square" lIns="0" tIns="53340" rIns="0" bIns="0" rtlCol="0">
            <a:spAutoFit/>
          </a:bodyPr>
          <a:lstStyle/>
          <a:p>
            <a:pPr marL="79375">
              <a:lnSpc>
                <a:spcPct val="100000"/>
              </a:lnSpc>
              <a:spcBef>
                <a:spcPts val="420"/>
              </a:spcBef>
            </a:pPr>
            <a:r>
              <a:rPr sz="850" spc="30" dirty="0">
                <a:solidFill>
                  <a:srgbClr val="333333"/>
                </a:solidFill>
                <a:latin typeface="Lucida Console"/>
                <a:cs typeface="Lucida Console"/>
              </a:rPr>
              <a:t>ansible</a:t>
            </a:r>
            <a:endParaRPr sz="850">
              <a:latin typeface="Lucida Console"/>
              <a:cs typeface="Lucida Console"/>
            </a:endParaRPr>
          </a:p>
          <a:p>
            <a:pPr marL="549910">
              <a:lnSpc>
                <a:spcPct val="100000"/>
              </a:lnSpc>
              <a:spcBef>
                <a:spcPts val="330"/>
              </a:spcBef>
            </a:pPr>
            <a:r>
              <a:rPr sz="850" spc="20" dirty="0">
                <a:solidFill>
                  <a:srgbClr val="333333"/>
                </a:solidFill>
                <a:latin typeface="Lucida Console"/>
                <a:cs typeface="Lucida Console"/>
              </a:rPr>
              <a:t>17</a:t>
            </a:r>
            <a:r>
              <a:rPr sz="850" spc="-30" dirty="0">
                <a:solidFill>
                  <a:srgbClr val="333333"/>
                </a:solidFill>
                <a:latin typeface="Lucida Console"/>
                <a:cs typeface="Lucida Console"/>
              </a:rPr>
              <a:t> </a:t>
            </a:r>
            <a:r>
              <a:rPr sz="850" spc="15" dirty="0">
                <a:solidFill>
                  <a:srgbClr val="333333"/>
                </a:solidFill>
                <a:latin typeface="Lucida Console"/>
                <a:cs typeface="Lucida Console"/>
              </a:rPr>
              <a:t>M</a:t>
            </a:r>
            <a:endParaRPr sz="850">
              <a:latin typeface="Lucida Console"/>
              <a:cs typeface="Lucida Console"/>
            </a:endParaRPr>
          </a:p>
          <a:p>
            <a:pPr marL="79375" marR="349885" indent="-67310">
              <a:lnSpc>
                <a:spcPct val="132400"/>
              </a:lnSpc>
            </a:pPr>
            <a:r>
              <a:rPr sz="850" spc="30" dirty="0">
                <a:solidFill>
                  <a:srgbClr val="333333"/>
                </a:solidFill>
                <a:latin typeface="Lucida Console"/>
                <a:cs typeface="Lucida Console"/>
              </a:rPr>
              <a:t>Installing</a:t>
            </a:r>
            <a:r>
              <a:rPr sz="850" spc="-45" dirty="0">
                <a:solidFill>
                  <a:srgbClr val="333333"/>
                </a:solidFill>
                <a:latin typeface="Lucida Console"/>
                <a:cs typeface="Lucida Console"/>
              </a:rPr>
              <a:t> </a:t>
            </a:r>
            <a:r>
              <a:rPr sz="850" spc="30" dirty="0">
                <a:solidFill>
                  <a:srgbClr val="333333"/>
                </a:solidFill>
                <a:latin typeface="Lucida Console"/>
                <a:cs typeface="Lucida Console"/>
              </a:rPr>
              <a:t>dependencies: </a:t>
            </a:r>
            <a:r>
              <a:rPr sz="850" spc="-495" dirty="0">
                <a:solidFill>
                  <a:srgbClr val="333333"/>
                </a:solidFill>
                <a:latin typeface="Lucida Console"/>
                <a:cs typeface="Lucida Console"/>
              </a:rPr>
              <a:t> </a:t>
            </a:r>
            <a:r>
              <a:rPr sz="850" spc="30" dirty="0">
                <a:solidFill>
                  <a:srgbClr val="333333"/>
                </a:solidFill>
                <a:latin typeface="Lucida Console"/>
                <a:cs typeface="Lucida Console"/>
              </a:rPr>
              <a:t>python3-babel</a:t>
            </a:r>
            <a:endParaRPr sz="850">
              <a:latin typeface="Lucida Console"/>
              <a:cs typeface="Lucida Console"/>
            </a:endParaRPr>
          </a:p>
          <a:p>
            <a:pPr marL="79375" marR="974090" indent="470534">
              <a:lnSpc>
                <a:spcPct val="132400"/>
              </a:lnSpc>
            </a:pPr>
            <a:r>
              <a:rPr sz="850" spc="25" dirty="0">
                <a:solidFill>
                  <a:srgbClr val="333333"/>
                </a:solidFill>
                <a:latin typeface="Lucida Console"/>
                <a:cs typeface="Lucida Console"/>
              </a:rPr>
              <a:t>4.8 </a:t>
            </a:r>
            <a:r>
              <a:rPr sz="850" spc="15" dirty="0">
                <a:solidFill>
                  <a:srgbClr val="333333"/>
                </a:solidFill>
                <a:latin typeface="Lucida Console"/>
                <a:cs typeface="Lucida Console"/>
              </a:rPr>
              <a:t>M </a:t>
            </a:r>
            <a:r>
              <a:rPr sz="850" spc="20" dirty="0">
                <a:solidFill>
                  <a:srgbClr val="333333"/>
                </a:solidFill>
                <a:latin typeface="Lucida Console"/>
                <a:cs typeface="Lucida Console"/>
              </a:rPr>
              <a:t> </a:t>
            </a:r>
            <a:r>
              <a:rPr sz="850" spc="30" dirty="0">
                <a:solidFill>
                  <a:srgbClr val="333333"/>
                </a:solidFill>
                <a:latin typeface="Lucida Console"/>
                <a:cs typeface="Lucida Console"/>
              </a:rPr>
              <a:t>python3-jinja</a:t>
            </a:r>
            <a:r>
              <a:rPr sz="850" spc="15" dirty="0">
                <a:solidFill>
                  <a:srgbClr val="333333"/>
                </a:solidFill>
                <a:latin typeface="Lucida Console"/>
                <a:cs typeface="Lucida Console"/>
              </a:rPr>
              <a:t>2</a:t>
            </a:r>
            <a:endParaRPr sz="850">
              <a:latin typeface="Lucida Console"/>
              <a:cs typeface="Lucida Console"/>
            </a:endParaRPr>
          </a:p>
          <a:p>
            <a:pPr marL="79375" marR="835660" indent="470534">
              <a:lnSpc>
                <a:spcPct val="132400"/>
              </a:lnSpc>
            </a:pPr>
            <a:r>
              <a:rPr sz="850" spc="25" dirty="0">
                <a:solidFill>
                  <a:srgbClr val="333333"/>
                </a:solidFill>
                <a:latin typeface="Lucida Console"/>
                <a:cs typeface="Lucida Console"/>
              </a:rPr>
              <a:t>537 </a:t>
            </a:r>
            <a:r>
              <a:rPr sz="850" spc="15" dirty="0">
                <a:solidFill>
                  <a:srgbClr val="333333"/>
                </a:solidFill>
                <a:latin typeface="Lucida Console"/>
                <a:cs typeface="Lucida Console"/>
              </a:rPr>
              <a:t>k </a:t>
            </a:r>
            <a:r>
              <a:rPr sz="850" spc="20" dirty="0">
                <a:solidFill>
                  <a:srgbClr val="333333"/>
                </a:solidFill>
                <a:latin typeface="Lucida Console"/>
                <a:cs typeface="Lucida Console"/>
              </a:rPr>
              <a:t> </a:t>
            </a:r>
            <a:r>
              <a:rPr sz="850" spc="30" dirty="0">
                <a:solidFill>
                  <a:srgbClr val="333333"/>
                </a:solidFill>
                <a:latin typeface="Lucida Console"/>
                <a:cs typeface="Lucida Console"/>
              </a:rPr>
              <a:t>python3-jmespat</a:t>
            </a:r>
            <a:r>
              <a:rPr sz="850" spc="15" dirty="0">
                <a:solidFill>
                  <a:srgbClr val="333333"/>
                </a:solidFill>
                <a:latin typeface="Lucida Console"/>
                <a:cs typeface="Lucida Console"/>
              </a:rPr>
              <a:t>h</a:t>
            </a:r>
            <a:endParaRPr sz="850">
              <a:latin typeface="Lucida Console"/>
              <a:cs typeface="Lucida Console"/>
            </a:endParaRPr>
          </a:p>
          <a:p>
            <a:pPr marL="79375" marR="696595" indent="537210">
              <a:lnSpc>
                <a:spcPct val="132400"/>
              </a:lnSpc>
            </a:pPr>
            <a:r>
              <a:rPr sz="850" spc="20" dirty="0">
                <a:solidFill>
                  <a:srgbClr val="333333"/>
                </a:solidFill>
                <a:latin typeface="Lucida Console"/>
                <a:cs typeface="Lucida Console"/>
              </a:rPr>
              <a:t>45 </a:t>
            </a:r>
            <a:r>
              <a:rPr sz="850" spc="15" dirty="0">
                <a:solidFill>
                  <a:srgbClr val="333333"/>
                </a:solidFill>
                <a:latin typeface="Lucida Console"/>
                <a:cs typeface="Lucida Console"/>
              </a:rPr>
              <a:t>k </a:t>
            </a:r>
            <a:r>
              <a:rPr sz="850" spc="20" dirty="0">
                <a:solidFill>
                  <a:srgbClr val="333333"/>
                </a:solidFill>
                <a:latin typeface="Lucida Console"/>
                <a:cs typeface="Lucida Console"/>
              </a:rPr>
              <a:t> </a:t>
            </a:r>
            <a:r>
              <a:rPr sz="850" spc="30" dirty="0">
                <a:solidFill>
                  <a:srgbClr val="333333"/>
                </a:solidFill>
                <a:latin typeface="Lucida Console"/>
                <a:cs typeface="Lucida Console"/>
              </a:rPr>
              <a:t>python3-markupsaf</a:t>
            </a:r>
            <a:r>
              <a:rPr sz="850" spc="15" dirty="0">
                <a:solidFill>
                  <a:srgbClr val="333333"/>
                </a:solidFill>
                <a:latin typeface="Lucida Console"/>
                <a:cs typeface="Lucida Console"/>
              </a:rPr>
              <a:t>e</a:t>
            </a:r>
            <a:endParaRPr sz="850">
              <a:latin typeface="Lucida Console"/>
              <a:cs typeface="Lucida Console"/>
            </a:endParaRPr>
          </a:p>
          <a:p>
            <a:pPr marL="79375" marR="974090" indent="537210">
              <a:lnSpc>
                <a:spcPct val="132400"/>
              </a:lnSpc>
            </a:pPr>
            <a:r>
              <a:rPr sz="850" spc="20" dirty="0">
                <a:solidFill>
                  <a:srgbClr val="333333"/>
                </a:solidFill>
                <a:latin typeface="Lucida Console"/>
                <a:cs typeface="Lucida Console"/>
              </a:rPr>
              <a:t>39 </a:t>
            </a:r>
            <a:r>
              <a:rPr sz="850" spc="15" dirty="0">
                <a:solidFill>
                  <a:srgbClr val="333333"/>
                </a:solidFill>
                <a:latin typeface="Lucida Console"/>
                <a:cs typeface="Lucida Console"/>
              </a:rPr>
              <a:t>k </a:t>
            </a:r>
            <a:r>
              <a:rPr sz="850" spc="20" dirty="0">
                <a:solidFill>
                  <a:srgbClr val="333333"/>
                </a:solidFill>
                <a:latin typeface="Lucida Console"/>
                <a:cs typeface="Lucida Console"/>
              </a:rPr>
              <a:t> </a:t>
            </a:r>
            <a:r>
              <a:rPr sz="850" spc="30" dirty="0">
                <a:solidFill>
                  <a:srgbClr val="333333"/>
                </a:solidFill>
                <a:latin typeface="Lucida Console"/>
                <a:cs typeface="Lucida Console"/>
              </a:rPr>
              <a:t>python3-pyasn</a:t>
            </a:r>
            <a:r>
              <a:rPr sz="850" spc="15" dirty="0">
                <a:solidFill>
                  <a:srgbClr val="333333"/>
                </a:solidFill>
                <a:latin typeface="Lucida Console"/>
                <a:cs typeface="Lucida Console"/>
              </a:rPr>
              <a:t>1</a:t>
            </a:r>
            <a:endParaRPr sz="850">
              <a:latin typeface="Lucida Console"/>
              <a:cs typeface="Lucida Console"/>
            </a:endParaRPr>
          </a:p>
          <a:p>
            <a:pPr marL="79375" marR="1130300" indent="470534">
              <a:lnSpc>
                <a:spcPct val="132400"/>
              </a:lnSpc>
            </a:pPr>
            <a:r>
              <a:rPr sz="850" spc="25" dirty="0">
                <a:solidFill>
                  <a:srgbClr val="333333"/>
                </a:solidFill>
                <a:latin typeface="Lucida Console"/>
                <a:cs typeface="Lucida Console"/>
              </a:rPr>
              <a:t>126</a:t>
            </a:r>
            <a:r>
              <a:rPr sz="850" spc="-60" dirty="0">
                <a:solidFill>
                  <a:srgbClr val="333333"/>
                </a:solidFill>
                <a:latin typeface="Lucida Console"/>
                <a:cs typeface="Lucida Console"/>
              </a:rPr>
              <a:t> </a:t>
            </a:r>
            <a:r>
              <a:rPr sz="850" spc="15" dirty="0">
                <a:solidFill>
                  <a:srgbClr val="333333"/>
                </a:solidFill>
                <a:latin typeface="Lucida Console"/>
                <a:cs typeface="Lucida Console"/>
              </a:rPr>
              <a:t>k </a:t>
            </a:r>
            <a:r>
              <a:rPr sz="850" spc="-495" dirty="0">
                <a:solidFill>
                  <a:srgbClr val="333333"/>
                </a:solidFill>
                <a:latin typeface="Lucida Console"/>
                <a:cs typeface="Lucida Console"/>
              </a:rPr>
              <a:t> </a:t>
            </a:r>
            <a:r>
              <a:rPr sz="850" spc="30" dirty="0">
                <a:solidFill>
                  <a:srgbClr val="333333"/>
                </a:solidFill>
                <a:latin typeface="Lucida Console"/>
                <a:cs typeface="Lucida Console"/>
              </a:rPr>
              <a:t>libsodium</a:t>
            </a:r>
            <a:endParaRPr sz="850">
              <a:latin typeface="Lucida Console"/>
              <a:cs typeface="Lucida Console"/>
            </a:endParaRPr>
          </a:p>
          <a:p>
            <a:pPr marL="79375" marR="974090" indent="537210">
              <a:lnSpc>
                <a:spcPct val="132400"/>
              </a:lnSpc>
            </a:pPr>
            <a:r>
              <a:rPr sz="850" spc="25" dirty="0">
                <a:solidFill>
                  <a:srgbClr val="333333"/>
                </a:solidFill>
                <a:latin typeface="Lucida Console"/>
                <a:cs typeface="Lucida Console"/>
              </a:rPr>
              <a:t>162 </a:t>
            </a:r>
            <a:r>
              <a:rPr sz="850" spc="15" dirty="0">
                <a:solidFill>
                  <a:srgbClr val="333333"/>
                </a:solidFill>
                <a:latin typeface="Lucida Console"/>
                <a:cs typeface="Lucida Console"/>
              </a:rPr>
              <a:t>k </a:t>
            </a:r>
            <a:r>
              <a:rPr sz="850" spc="20" dirty="0">
                <a:solidFill>
                  <a:srgbClr val="333333"/>
                </a:solidFill>
                <a:latin typeface="Lucida Console"/>
                <a:cs typeface="Lucida Console"/>
              </a:rPr>
              <a:t> </a:t>
            </a:r>
            <a:r>
              <a:rPr sz="850" spc="30" dirty="0">
                <a:solidFill>
                  <a:srgbClr val="333333"/>
                </a:solidFill>
                <a:latin typeface="Lucida Console"/>
                <a:cs typeface="Lucida Console"/>
              </a:rPr>
              <a:t>python3-bcryp</a:t>
            </a:r>
            <a:r>
              <a:rPr sz="850" spc="15" dirty="0">
                <a:solidFill>
                  <a:srgbClr val="333333"/>
                </a:solidFill>
                <a:latin typeface="Lucida Console"/>
                <a:cs typeface="Lucida Console"/>
              </a:rPr>
              <a:t>t</a:t>
            </a:r>
            <a:endParaRPr sz="850">
              <a:latin typeface="Lucida Console"/>
              <a:cs typeface="Lucida Console"/>
            </a:endParaRPr>
          </a:p>
          <a:p>
            <a:pPr marL="79375" marR="974090" indent="604520">
              <a:lnSpc>
                <a:spcPct val="132400"/>
              </a:lnSpc>
            </a:pPr>
            <a:r>
              <a:rPr sz="850" spc="20" dirty="0">
                <a:solidFill>
                  <a:srgbClr val="333333"/>
                </a:solidFill>
                <a:latin typeface="Lucida Console"/>
                <a:cs typeface="Lucida Console"/>
              </a:rPr>
              <a:t>44 </a:t>
            </a:r>
            <a:r>
              <a:rPr sz="850" spc="15" dirty="0">
                <a:solidFill>
                  <a:srgbClr val="333333"/>
                </a:solidFill>
                <a:latin typeface="Lucida Console"/>
                <a:cs typeface="Lucida Console"/>
              </a:rPr>
              <a:t>k </a:t>
            </a:r>
            <a:r>
              <a:rPr sz="850" spc="20" dirty="0">
                <a:solidFill>
                  <a:srgbClr val="333333"/>
                </a:solidFill>
                <a:latin typeface="Lucida Console"/>
                <a:cs typeface="Lucida Console"/>
              </a:rPr>
              <a:t> </a:t>
            </a:r>
            <a:r>
              <a:rPr sz="850" spc="30" dirty="0">
                <a:solidFill>
                  <a:srgbClr val="333333"/>
                </a:solidFill>
                <a:latin typeface="Lucida Console"/>
                <a:cs typeface="Lucida Console"/>
              </a:rPr>
              <a:t>python3-pynac</a:t>
            </a:r>
            <a:r>
              <a:rPr sz="850" spc="15" dirty="0">
                <a:solidFill>
                  <a:srgbClr val="333333"/>
                </a:solidFill>
                <a:latin typeface="Lucida Console"/>
                <a:cs typeface="Lucida Console"/>
              </a:rPr>
              <a:t>l</a:t>
            </a:r>
            <a:endParaRPr sz="850">
              <a:latin typeface="Lucida Console"/>
              <a:cs typeface="Lucida Console"/>
            </a:endParaRPr>
          </a:p>
          <a:p>
            <a:pPr marL="617220">
              <a:lnSpc>
                <a:spcPct val="100000"/>
              </a:lnSpc>
              <a:spcBef>
                <a:spcPts val="334"/>
              </a:spcBef>
            </a:pPr>
            <a:r>
              <a:rPr sz="850" spc="25" dirty="0">
                <a:solidFill>
                  <a:srgbClr val="333333"/>
                </a:solidFill>
                <a:latin typeface="Lucida Console"/>
                <a:cs typeface="Lucida Console"/>
              </a:rPr>
              <a:t>100</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p>
            <a:pPr marL="79375">
              <a:lnSpc>
                <a:spcPct val="100000"/>
              </a:lnSpc>
              <a:spcBef>
                <a:spcPts val="330"/>
              </a:spcBef>
            </a:pPr>
            <a:r>
              <a:rPr sz="850" spc="30" dirty="0">
                <a:solidFill>
                  <a:srgbClr val="333333"/>
                </a:solidFill>
                <a:latin typeface="Lucida Console"/>
                <a:cs typeface="Lucida Console"/>
              </a:rPr>
              <a:t>sshpass</a:t>
            </a:r>
            <a:endParaRPr sz="850">
              <a:latin typeface="Lucida Console"/>
              <a:cs typeface="Lucida Console"/>
            </a:endParaRPr>
          </a:p>
          <a:p>
            <a:pPr marL="549910">
              <a:lnSpc>
                <a:spcPct val="100000"/>
              </a:lnSpc>
              <a:spcBef>
                <a:spcPts val="330"/>
              </a:spcBef>
            </a:pPr>
            <a:r>
              <a:rPr sz="850" spc="20" dirty="0">
                <a:solidFill>
                  <a:srgbClr val="333333"/>
                </a:solidFill>
                <a:latin typeface="Lucida Console"/>
                <a:cs typeface="Lucida Console"/>
              </a:rPr>
              <a:t>27</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p>
            <a:pPr marL="79375" marR="5080" indent="-67310">
              <a:lnSpc>
                <a:spcPct val="132400"/>
              </a:lnSpc>
            </a:pPr>
            <a:r>
              <a:rPr sz="850" spc="30" dirty="0">
                <a:solidFill>
                  <a:srgbClr val="333333"/>
                </a:solidFill>
                <a:latin typeface="Lucida Console"/>
                <a:cs typeface="Lucida Console"/>
              </a:rPr>
              <a:t>Installing </a:t>
            </a:r>
            <a:r>
              <a:rPr sz="850" spc="25" dirty="0">
                <a:solidFill>
                  <a:srgbClr val="333333"/>
                </a:solidFill>
                <a:latin typeface="Lucida Console"/>
                <a:cs typeface="Lucida Console"/>
              </a:rPr>
              <a:t>weak </a:t>
            </a:r>
            <a:r>
              <a:rPr sz="850" spc="30" dirty="0">
                <a:solidFill>
                  <a:srgbClr val="333333"/>
                </a:solidFill>
                <a:latin typeface="Lucida Console"/>
                <a:cs typeface="Lucida Console"/>
              </a:rPr>
              <a:t>dependencies: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python3-paramiko</a:t>
            </a:r>
            <a:endParaRPr sz="850">
              <a:latin typeface="Lucida Console"/>
              <a:cs typeface="Lucida Console"/>
            </a:endParaRPr>
          </a:p>
          <a:p>
            <a:pPr marL="617220">
              <a:lnSpc>
                <a:spcPct val="100000"/>
              </a:lnSpc>
              <a:spcBef>
                <a:spcPts val="330"/>
              </a:spcBef>
            </a:pPr>
            <a:r>
              <a:rPr sz="850" spc="25" dirty="0">
                <a:solidFill>
                  <a:srgbClr val="333333"/>
                </a:solidFill>
                <a:latin typeface="Lucida Console"/>
                <a:cs typeface="Lucida Console"/>
              </a:rPr>
              <a:t>289</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p:txBody>
      </p:sp>
      <p:sp>
        <p:nvSpPr>
          <p:cNvPr id="44" name="object 4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2055008"/>
          <a:ext cx="5641340" cy="2828925"/>
        </p:xfrm>
        <a:graphic>
          <a:graphicData uri="http://schemas.openxmlformats.org/drawingml/2006/table">
            <a:tbl>
              <a:tblPr firstRow="1" bandRow="1">
                <a:tableStyleId>{2D5ABB26-0587-4C30-8999-92F81FD0307C}</a:tableStyleId>
              </a:tblPr>
              <a:tblGrid>
                <a:gridCol w="2544445">
                  <a:extLst>
                    <a:ext uri="{9D8B030D-6E8A-4147-A177-3AD203B41FA5}">
                      <a16:colId xmlns:a16="http://schemas.microsoft.com/office/drawing/2014/main" val="20000"/>
                    </a:ext>
                  </a:extLst>
                </a:gridCol>
                <a:gridCol w="309689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硬件设备</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文件名称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5" dirty="0">
                          <a:solidFill>
                            <a:srgbClr val="333333"/>
                          </a:solidFill>
                          <a:latin typeface="Trebuchet MS"/>
                          <a:cs typeface="Trebuchet MS"/>
                        </a:rPr>
                        <a:t>IDE</a:t>
                      </a:r>
                      <a:r>
                        <a:rPr sz="950" spc="25" dirty="0">
                          <a:solidFill>
                            <a:srgbClr val="333333"/>
                          </a:solidFill>
                          <a:latin typeface="微软雅黑"/>
                          <a:cs typeface="微软雅黑"/>
                        </a:rPr>
                        <a:t>设备</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/dev/hd[a-d]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15" dirty="0">
                          <a:solidFill>
                            <a:srgbClr val="333333"/>
                          </a:solidFill>
                          <a:latin typeface="Trebuchet MS"/>
                          <a:cs typeface="Trebuchet MS"/>
                        </a:rPr>
                        <a:t>SCSI/SATA/U</a:t>
                      </a:r>
                      <a:r>
                        <a:rPr sz="950" spc="25" dirty="0">
                          <a:solidFill>
                            <a:srgbClr val="333333"/>
                          </a:solidFill>
                          <a:latin typeface="微软雅黑"/>
                          <a:cs typeface="微软雅黑"/>
                        </a:rPr>
                        <a:t>盘</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5" dirty="0">
                          <a:solidFill>
                            <a:srgbClr val="333333"/>
                          </a:solidFill>
                          <a:latin typeface="Trebuchet MS"/>
                          <a:cs typeface="Trebuchet MS"/>
                        </a:rPr>
                        <a:t>/dev/sd[a-z]</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 dirty="0">
                          <a:solidFill>
                            <a:srgbClr val="333333"/>
                          </a:solidFill>
                          <a:latin typeface="Trebuchet MS"/>
                          <a:cs typeface="Trebuchet MS"/>
                        </a:rPr>
                        <a:t>virtio</a:t>
                      </a:r>
                      <a:r>
                        <a:rPr sz="950" spc="25" dirty="0">
                          <a:solidFill>
                            <a:srgbClr val="333333"/>
                          </a:solidFill>
                          <a:latin typeface="微软雅黑"/>
                          <a:cs typeface="微软雅黑"/>
                        </a:rPr>
                        <a:t>设备</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10" dirty="0">
                          <a:solidFill>
                            <a:srgbClr val="333333"/>
                          </a:solidFill>
                          <a:latin typeface="Trebuchet MS"/>
                          <a:cs typeface="Trebuchet MS"/>
                        </a:rPr>
                        <a:t>/dev/vd[a-z]</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微软雅黑"/>
                          <a:cs typeface="微软雅黑"/>
                        </a:rPr>
                        <a:t>软驱</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0" dirty="0">
                          <a:solidFill>
                            <a:srgbClr val="333333"/>
                          </a:solidFill>
                          <a:latin typeface="Trebuchet MS"/>
                          <a:cs typeface="Trebuchet MS"/>
                        </a:rPr>
                        <a:t>/dev/fd[0-1]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微软雅黑"/>
                          <a:cs typeface="微软雅黑"/>
                        </a:rPr>
                        <a:t>打印机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 dirty="0">
                          <a:solidFill>
                            <a:srgbClr val="333333"/>
                          </a:solidFill>
                          <a:latin typeface="Trebuchet MS"/>
                          <a:cs typeface="Trebuchet MS"/>
                        </a:rPr>
                        <a:t>/dev/lp[0-15]</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dirty="0">
                          <a:solidFill>
                            <a:srgbClr val="333333"/>
                          </a:solidFill>
                          <a:latin typeface="微软雅黑"/>
                          <a:cs typeface="微软雅黑"/>
                        </a:rPr>
                        <a:t>光驱</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0" dirty="0">
                          <a:solidFill>
                            <a:srgbClr val="333333"/>
                          </a:solidFill>
                          <a:latin typeface="Trebuchet MS"/>
                          <a:cs typeface="Trebuchet MS"/>
                        </a:rPr>
                        <a:t>/dev/cdrom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dirty="0">
                          <a:solidFill>
                            <a:srgbClr val="333333"/>
                          </a:solidFill>
                          <a:latin typeface="微软雅黑"/>
                          <a:cs typeface="微软雅黑"/>
                        </a:rPr>
                        <a:t>鼠标</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rebuchet MS"/>
                          <a:cs typeface="Trebuchet MS"/>
                        </a:rPr>
                        <a:t>/dev/mouse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dirty="0">
                          <a:solidFill>
                            <a:srgbClr val="333333"/>
                          </a:solidFill>
                          <a:latin typeface="微软雅黑"/>
                          <a:cs typeface="微软雅黑"/>
                        </a:rPr>
                        <a:t>磁带机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10" dirty="0">
                          <a:solidFill>
                            <a:srgbClr val="333333"/>
                          </a:solidFill>
                          <a:latin typeface="Trebuchet MS"/>
                          <a:cs typeface="Trebuchet MS"/>
                        </a:rPr>
                        <a:t>/dev/st0</a:t>
                      </a:r>
                      <a:r>
                        <a:rPr sz="950" spc="25" dirty="0">
                          <a:solidFill>
                            <a:srgbClr val="333333"/>
                          </a:solidFill>
                          <a:latin typeface="微软雅黑"/>
                          <a:cs typeface="微软雅黑"/>
                        </a:rPr>
                        <a:t>或</a:t>
                      </a:r>
                      <a:r>
                        <a:rPr sz="950" spc="-10" dirty="0">
                          <a:solidFill>
                            <a:srgbClr val="333333"/>
                          </a:solidFill>
                          <a:latin typeface="Trebuchet MS"/>
                          <a:cs typeface="Trebuchet MS"/>
                        </a:rPr>
                        <a:t>/dev/ht0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bl>
          </a:graphicData>
        </a:graphic>
      </p:graphicFrame>
      <p:sp>
        <p:nvSpPr>
          <p:cNvPr id="3" name="object 3"/>
          <p:cNvSpPr/>
          <p:nvPr/>
        </p:nvSpPr>
        <p:spPr>
          <a:xfrm>
            <a:off x="959124" y="6000191"/>
            <a:ext cx="38735" cy="486409"/>
          </a:xfrm>
          <a:custGeom>
            <a:avLst/>
            <a:gdLst/>
            <a:ahLst/>
            <a:cxnLst/>
            <a:rect l="l" t="t" r="r" b="b"/>
            <a:pathLst>
              <a:path w="38734" h="486410">
                <a:moveTo>
                  <a:pt x="38117" y="486000"/>
                </a:moveTo>
                <a:lnTo>
                  <a:pt x="0" y="486000"/>
                </a:lnTo>
                <a:lnTo>
                  <a:pt x="0" y="0"/>
                </a:lnTo>
                <a:lnTo>
                  <a:pt x="38117" y="0"/>
                </a:lnTo>
                <a:lnTo>
                  <a:pt x="38117" y="486000"/>
                </a:lnTo>
                <a:close/>
              </a:path>
            </a:pathLst>
          </a:custGeom>
          <a:solidFill>
            <a:srgbClr val="DEE1E4"/>
          </a:solidFill>
        </p:spPr>
        <p:txBody>
          <a:bodyPr wrap="square" lIns="0" tIns="0" rIns="0" bIns="0" rtlCol="0"/>
          <a:lstStyle/>
          <a:p>
            <a:endParaRPr/>
          </a:p>
        </p:txBody>
      </p:sp>
      <p:sp>
        <p:nvSpPr>
          <p:cNvPr id="4" name="object 4"/>
          <p:cNvSpPr txBox="1"/>
          <p:nvPr/>
        </p:nvSpPr>
        <p:spPr>
          <a:xfrm>
            <a:off x="946433" y="365258"/>
            <a:ext cx="5417185" cy="4794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Trebuchet MS"/>
                <a:cs typeface="Trebuchet MS"/>
              </a:rPr>
              <a:t>6.2</a:t>
            </a:r>
            <a:r>
              <a:rPr sz="950" b="1" spc="-35" dirty="0">
                <a:solidFill>
                  <a:srgbClr val="333333"/>
                </a:solidFill>
                <a:latin typeface="Trebuchet MS"/>
                <a:cs typeface="Trebuchet MS"/>
              </a:rPr>
              <a:t> </a:t>
            </a:r>
            <a:r>
              <a:rPr sz="950" b="1" spc="25" dirty="0">
                <a:solidFill>
                  <a:srgbClr val="333333"/>
                </a:solidFill>
                <a:latin typeface="微软雅黑"/>
                <a:cs typeface="微软雅黑"/>
              </a:rPr>
              <a:t>物理设备的命名规则</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spc="25" dirty="0">
                <a:solidFill>
                  <a:srgbClr val="333333"/>
                </a:solidFill>
                <a:latin typeface="微软雅黑"/>
                <a:cs typeface="微软雅黑"/>
              </a:rPr>
              <a:t>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系统中一切都是文件，硬件设备也不例外。既然是文件，就必须有文件名称。系统内核中的</a:t>
            </a:r>
            <a:endParaRPr sz="950">
              <a:latin typeface="微软雅黑"/>
              <a:cs typeface="微软雅黑"/>
            </a:endParaRPr>
          </a:p>
        </p:txBody>
      </p:sp>
      <p:sp>
        <p:nvSpPr>
          <p:cNvPr id="8" name="object 8"/>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27</a:t>
            </a:fld>
            <a:endParaRPr sz="800">
              <a:latin typeface="小哥哥网恋吗"/>
              <a:cs typeface="小哥哥网恋吗"/>
            </a:endParaRPr>
          </a:p>
        </p:txBody>
      </p:sp>
      <p:sp>
        <p:nvSpPr>
          <p:cNvPr id="5" name="object 5"/>
          <p:cNvSpPr txBox="1"/>
          <p:nvPr/>
        </p:nvSpPr>
        <p:spPr>
          <a:xfrm>
            <a:off x="946433" y="818828"/>
            <a:ext cx="5669915" cy="1073785"/>
          </a:xfrm>
          <a:prstGeom prst="rect">
            <a:avLst/>
          </a:prstGeom>
        </p:spPr>
        <p:txBody>
          <a:bodyPr vert="horz" wrap="square" lIns="0" tIns="12065" rIns="0" bIns="0" rtlCol="0">
            <a:spAutoFit/>
          </a:bodyPr>
          <a:lstStyle/>
          <a:p>
            <a:pPr marL="12700" marR="5080" algn="just">
              <a:lnSpc>
                <a:spcPct val="131600"/>
              </a:lnSpc>
              <a:spcBef>
                <a:spcPts val="95"/>
              </a:spcBef>
            </a:pPr>
            <a:r>
              <a:rPr sz="950" spc="50" dirty="0">
                <a:solidFill>
                  <a:srgbClr val="333333"/>
                </a:solidFill>
                <a:latin typeface="Trebuchet MS"/>
                <a:cs typeface="Trebuchet MS"/>
              </a:rPr>
              <a:t>udev</a:t>
            </a:r>
            <a:r>
              <a:rPr sz="950" spc="25" dirty="0">
                <a:solidFill>
                  <a:srgbClr val="333333"/>
                </a:solidFill>
                <a:latin typeface="微软雅黑"/>
                <a:cs typeface="微软雅黑"/>
              </a:rPr>
              <a:t>设备管理器会自动把硬件名称规范起来，目的是让用户通过设备文件的名字可以猜出设备大致的属 性以及分区信息等；这对于陌生的设备来说特别方便。另外</a:t>
            </a:r>
            <a:r>
              <a:rPr sz="950" spc="45" dirty="0">
                <a:solidFill>
                  <a:srgbClr val="333333"/>
                </a:solidFill>
                <a:latin typeface="微软雅黑"/>
                <a:cs typeface="微软雅黑"/>
              </a:rPr>
              <a:t>，</a:t>
            </a:r>
            <a:r>
              <a:rPr sz="950" spc="45" dirty="0">
                <a:solidFill>
                  <a:srgbClr val="333333"/>
                </a:solidFill>
                <a:latin typeface="Trebuchet MS"/>
                <a:cs typeface="Trebuchet MS"/>
              </a:rPr>
              <a:t>udev</a:t>
            </a:r>
            <a:r>
              <a:rPr sz="950" spc="25" dirty="0">
                <a:solidFill>
                  <a:srgbClr val="333333"/>
                </a:solidFill>
                <a:latin typeface="微软雅黑"/>
                <a:cs typeface="微软雅黑"/>
              </a:rPr>
              <a:t>设备管理器的服务会一直以守护进程 的形式运行并侦听内核发出的信号来管理</a:t>
            </a:r>
            <a:r>
              <a:rPr sz="950" spc="-5" dirty="0">
                <a:solidFill>
                  <a:srgbClr val="333333"/>
                </a:solidFill>
                <a:latin typeface="Trebuchet MS"/>
                <a:cs typeface="Trebuchet MS"/>
              </a:rPr>
              <a:t>/dev</a:t>
            </a:r>
            <a:r>
              <a:rPr sz="950" spc="25" dirty="0">
                <a:solidFill>
                  <a:srgbClr val="333333"/>
                </a:solidFill>
                <a:latin typeface="微软雅黑"/>
                <a:cs typeface="微软雅黑"/>
              </a:rPr>
              <a:t>目录下的设备文件。</a:t>
            </a:r>
            <a:r>
              <a:rPr sz="950" spc="35" dirty="0">
                <a:solidFill>
                  <a:srgbClr val="333333"/>
                </a:solidFill>
                <a:latin typeface="Trebuchet MS"/>
                <a:cs typeface="Trebuchet MS"/>
              </a:rPr>
              <a:t>Linux</a:t>
            </a:r>
            <a:r>
              <a:rPr sz="950" spc="20" dirty="0">
                <a:solidFill>
                  <a:srgbClr val="333333"/>
                </a:solidFill>
                <a:latin typeface="微软雅黑"/>
                <a:cs typeface="微软雅黑"/>
              </a:rPr>
              <a:t>系统中常见的硬件设备的文件名 </a:t>
            </a:r>
            <a:r>
              <a:rPr sz="950" spc="25" dirty="0">
                <a:solidFill>
                  <a:srgbClr val="333333"/>
                </a:solidFill>
                <a:latin typeface="微软雅黑"/>
                <a:cs typeface="微软雅黑"/>
              </a:rPr>
              <a:t>称如表</a:t>
            </a:r>
            <a:r>
              <a:rPr sz="950" spc="25" dirty="0">
                <a:solidFill>
                  <a:srgbClr val="333333"/>
                </a:solidFill>
                <a:latin typeface="Trebuchet MS"/>
                <a:cs typeface="Trebuchet MS"/>
              </a:rPr>
              <a:t>6-2</a:t>
            </a:r>
            <a:r>
              <a:rPr sz="950" spc="25" dirty="0">
                <a:solidFill>
                  <a:srgbClr val="333333"/>
                </a:solidFill>
                <a:latin typeface="微软雅黑"/>
                <a:cs typeface="微软雅黑"/>
              </a:rPr>
              <a:t>所示。</a:t>
            </a:r>
            <a:endParaRPr sz="950">
              <a:latin typeface="微软雅黑"/>
              <a:cs typeface="微软雅黑"/>
            </a:endParaRPr>
          </a:p>
          <a:p>
            <a:pPr marL="12700" algn="just">
              <a:lnSpc>
                <a:spcPct val="100000"/>
              </a:lnSpc>
              <a:spcBef>
                <a:spcPts val="1110"/>
              </a:spcBef>
              <a:tabLst>
                <a:tab pos="105791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6-2	</a:t>
            </a:r>
            <a:r>
              <a:rPr sz="950" spc="25" dirty="0">
                <a:solidFill>
                  <a:srgbClr val="333333"/>
                </a:solidFill>
                <a:latin typeface="微软雅黑"/>
                <a:cs typeface="微软雅黑"/>
              </a:rPr>
              <a:t>常见的硬件设备及其文件名称</a:t>
            </a:r>
            <a:endParaRPr sz="950">
              <a:latin typeface="微软雅黑"/>
              <a:cs typeface="微软雅黑"/>
            </a:endParaRPr>
          </a:p>
        </p:txBody>
      </p:sp>
      <p:sp>
        <p:nvSpPr>
          <p:cNvPr id="6" name="object 6"/>
          <p:cNvSpPr txBox="1"/>
          <p:nvPr/>
        </p:nvSpPr>
        <p:spPr>
          <a:xfrm>
            <a:off x="946433" y="5297370"/>
            <a:ext cx="5671820" cy="3761104"/>
          </a:xfrm>
          <a:prstGeom prst="rect">
            <a:avLst/>
          </a:prstGeom>
        </p:spPr>
        <p:txBody>
          <a:bodyPr vert="horz" wrap="square" lIns="0" tIns="12065" rIns="0" bIns="0" rtlCol="0">
            <a:spAutoFit/>
          </a:bodyPr>
          <a:lstStyle/>
          <a:p>
            <a:pPr marL="12700" marR="106045" algn="just">
              <a:lnSpc>
                <a:spcPct val="131600"/>
              </a:lnSpc>
              <a:spcBef>
                <a:spcPts val="95"/>
              </a:spcBef>
            </a:pPr>
            <a:r>
              <a:rPr sz="950" spc="25" dirty="0">
                <a:solidFill>
                  <a:srgbClr val="333333"/>
                </a:solidFill>
                <a:latin typeface="微软雅黑"/>
                <a:cs typeface="微软雅黑"/>
              </a:rPr>
              <a:t>由于现在的</a:t>
            </a:r>
            <a:r>
              <a:rPr sz="950" spc="55" dirty="0">
                <a:solidFill>
                  <a:srgbClr val="333333"/>
                </a:solidFill>
                <a:latin typeface="Trebuchet MS"/>
                <a:cs typeface="Trebuchet MS"/>
              </a:rPr>
              <a:t>IDE</a:t>
            </a:r>
            <a:r>
              <a:rPr sz="950" spc="25" dirty="0">
                <a:solidFill>
                  <a:srgbClr val="333333"/>
                </a:solidFill>
                <a:latin typeface="微软雅黑"/>
                <a:cs typeface="微软雅黑"/>
              </a:rPr>
              <a:t>设备已经很少见了，所以一般的硬盘设备都会是以</a:t>
            </a:r>
            <a:r>
              <a:rPr sz="950" spc="-40" dirty="0">
                <a:solidFill>
                  <a:srgbClr val="333333"/>
                </a:solidFill>
                <a:latin typeface="Trebuchet MS"/>
                <a:cs typeface="Trebuchet MS"/>
              </a:rPr>
              <a:t>“/dev/sd”</a:t>
            </a:r>
            <a:r>
              <a:rPr sz="950" spc="20" dirty="0">
                <a:solidFill>
                  <a:srgbClr val="333333"/>
                </a:solidFill>
                <a:latin typeface="微软雅黑"/>
                <a:cs typeface="微软雅黑"/>
              </a:rPr>
              <a:t>开头的。而一台主机上可以 有多块硬盘，因此系统采用</a:t>
            </a:r>
            <a:r>
              <a:rPr sz="950" spc="40" dirty="0">
                <a:solidFill>
                  <a:srgbClr val="333333"/>
                </a:solidFill>
                <a:latin typeface="Trebuchet MS"/>
                <a:cs typeface="Trebuchet MS"/>
              </a:rPr>
              <a:t>a</a:t>
            </a:r>
            <a:r>
              <a:rPr sz="950" spc="25" dirty="0">
                <a:solidFill>
                  <a:srgbClr val="333333"/>
                </a:solidFill>
                <a:latin typeface="微软雅黑"/>
                <a:cs typeface="微软雅黑"/>
              </a:rPr>
              <a:t>～</a:t>
            </a:r>
            <a:r>
              <a:rPr sz="950" spc="5" dirty="0">
                <a:solidFill>
                  <a:srgbClr val="333333"/>
                </a:solidFill>
                <a:latin typeface="Trebuchet MS"/>
                <a:cs typeface="Trebuchet MS"/>
              </a:rPr>
              <a:t>z</a:t>
            </a:r>
            <a:r>
              <a:rPr sz="950" spc="25" dirty="0">
                <a:solidFill>
                  <a:srgbClr val="333333"/>
                </a:solidFill>
                <a:latin typeface="微软雅黑"/>
                <a:cs typeface="微软雅黑"/>
              </a:rPr>
              <a:t>来代表</a:t>
            </a:r>
            <a:r>
              <a:rPr sz="950" spc="55" dirty="0">
                <a:solidFill>
                  <a:srgbClr val="333333"/>
                </a:solidFill>
                <a:latin typeface="Trebuchet MS"/>
                <a:cs typeface="Trebuchet MS"/>
              </a:rPr>
              <a:t>24</a:t>
            </a:r>
            <a:r>
              <a:rPr sz="950" spc="25" dirty="0">
                <a:solidFill>
                  <a:srgbClr val="333333"/>
                </a:solidFill>
                <a:latin typeface="微软雅黑"/>
                <a:cs typeface="微软雅黑"/>
              </a:rPr>
              <a:t>块不同的硬盘（默认从</a:t>
            </a:r>
            <a:r>
              <a:rPr sz="950" spc="40" dirty="0">
                <a:solidFill>
                  <a:srgbClr val="333333"/>
                </a:solidFill>
                <a:latin typeface="Trebuchet MS"/>
                <a:cs typeface="Trebuchet MS"/>
              </a:rPr>
              <a:t>a</a:t>
            </a:r>
            <a:r>
              <a:rPr sz="950" spc="20" dirty="0">
                <a:solidFill>
                  <a:srgbClr val="333333"/>
                </a:solidFill>
                <a:latin typeface="微软雅黑"/>
                <a:cs typeface="微软雅黑"/>
              </a:rPr>
              <a:t>开始分配），而且硬盘的分区编号也 </a:t>
            </a:r>
            <a:r>
              <a:rPr sz="950" spc="25" dirty="0">
                <a:solidFill>
                  <a:srgbClr val="333333"/>
                </a:solidFill>
                <a:latin typeface="微软雅黑"/>
                <a:cs typeface="微软雅黑"/>
              </a:rPr>
              <a:t>很有讲究：</a:t>
            </a:r>
            <a:endParaRPr sz="950">
              <a:latin typeface="微软雅黑"/>
              <a:cs typeface="微软雅黑"/>
            </a:endParaRPr>
          </a:p>
          <a:p>
            <a:pPr marL="193675" marR="2974340">
              <a:lnSpc>
                <a:spcPts val="2330"/>
              </a:lnSpc>
              <a:spcBef>
                <a:spcPts val="195"/>
              </a:spcBef>
            </a:pPr>
            <a:r>
              <a:rPr sz="950" spc="25" dirty="0">
                <a:solidFill>
                  <a:srgbClr val="777777"/>
                </a:solidFill>
                <a:latin typeface="微软雅黑"/>
                <a:cs typeface="微软雅黑"/>
              </a:rPr>
              <a:t>主分区或扩展分区的编号从</a:t>
            </a:r>
            <a:r>
              <a:rPr sz="950" spc="55" dirty="0">
                <a:solidFill>
                  <a:srgbClr val="777777"/>
                </a:solidFill>
                <a:latin typeface="Trebuchet MS"/>
                <a:cs typeface="Trebuchet MS"/>
              </a:rPr>
              <a:t>1</a:t>
            </a:r>
            <a:r>
              <a:rPr sz="950" spc="25" dirty="0">
                <a:solidFill>
                  <a:srgbClr val="777777"/>
                </a:solidFill>
                <a:latin typeface="微软雅黑"/>
                <a:cs typeface="微软雅黑"/>
              </a:rPr>
              <a:t>开始，到</a:t>
            </a:r>
            <a:r>
              <a:rPr sz="950" spc="55" dirty="0">
                <a:solidFill>
                  <a:srgbClr val="777777"/>
                </a:solidFill>
                <a:latin typeface="Trebuchet MS"/>
                <a:cs typeface="Trebuchet MS"/>
              </a:rPr>
              <a:t>4</a:t>
            </a:r>
            <a:r>
              <a:rPr sz="950" spc="20" dirty="0">
                <a:solidFill>
                  <a:srgbClr val="777777"/>
                </a:solidFill>
                <a:latin typeface="微软雅黑"/>
                <a:cs typeface="微软雅黑"/>
              </a:rPr>
              <a:t>结束； </a:t>
            </a:r>
            <a:r>
              <a:rPr sz="950" spc="25" dirty="0">
                <a:solidFill>
                  <a:srgbClr val="777777"/>
                </a:solidFill>
                <a:latin typeface="微软雅黑"/>
                <a:cs typeface="微软雅黑"/>
              </a:rPr>
              <a:t>逻辑分区从编号</a:t>
            </a:r>
            <a:r>
              <a:rPr sz="950" spc="55" dirty="0">
                <a:solidFill>
                  <a:srgbClr val="777777"/>
                </a:solidFill>
                <a:latin typeface="Trebuchet MS"/>
                <a:cs typeface="Trebuchet MS"/>
              </a:rPr>
              <a:t>5</a:t>
            </a:r>
            <a:r>
              <a:rPr sz="950" spc="25" dirty="0">
                <a:solidFill>
                  <a:srgbClr val="777777"/>
                </a:solidFill>
                <a:latin typeface="微软雅黑"/>
                <a:cs typeface="微软雅黑"/>
              </a:rPr>
              <a:t>开始。</a:t>
            </a:r>
            <a:endParaRPr sz="950">
              <a:latin typeface="微软雅黑"/>
              <a:cs typeface="微软雅黑"/>
            </a:endParaRPr>
          </a:p>
          <a:p>
            <a:pPr marL="12700" marR="5080" indent="-635">
              <a:lnSpc>
                <a:spcPct val="131600"/>
              </a:lnSpc>
              <a:spcBef>
                <a:spcPts val="470"/>
              </a:spcBef>
            </a:pPr>
            <a:r>
              <a:rPr sz="950" spc="25" dirty="0">
                <a:solidFill>
                  <a:srgbClr val="333333"/>
                </a:solidFill>
                <a:latin typeface="微软雅黑"/>
                <a:cs typeface="微软雅黑"/>
              </a:rPr>
              <a:t>国内很多</a:t>
            </a:r>
            <a:r>
              <a:rPr sz="950" spc="35" dirty="0">
                <a:solidFill>
                  <a:srgbClr val="333333"/>
                </a:solidFill>
                <a:latin typeface="Trebuchet MS"/>
                <a:cs typeface="Trebuchet MS"/>
              </a:rPr>
              <a:t>Linux</a:t>
            </a:r>
            <a:r>
              <a:rPr sz="950" spc="25" dirty="0">
                <a:solidFill>
                  <a:srgbClr val="333333"/>
                </a:solidFill>
                <a:latin typeface="微软雅黑"/>
                <a:cs typeface="微软雅黑"/>
              </a:rPr>
              <a:t>培训讲师以及很多知名</a:t>
            </a:r>
            <a:r>
              <a:rPr sz="950" spc="35" dirty="0">
                <a:solidFill>
                  <a:srgbClr val="333333"/>
                </a:solidFill>
                <a:latin typeface="Trebuchet MS"/>
                <a:cs typeface="Trebuchet MS"/>
              </a:rPr>
              <a:t>Linux</a:t>
            </a:r>
            <a:r>
              <a:rPr sz="950" spc="25" dirty="0">
                <a:solidFill>
                  <a:srgbClr val="333333"/>
                </a:solidFill>
                <a:latin typeface="微软雅黑"/>
                <a:cs typeface="微软雅黑"/>
              </a:rPr>
              <a:t>图书在讲到设备和分区名称时，总会讲错两个知识点。第一 个知识点是设备名称的理解错误。很多培训讲师和</a:t>
            </a:r>
            <a:r>
              <a:rPr sz="950" spc="35" dirty="0">
                <a:solidFill>
                  <a:srgbClr val="333333"/>
                </a:solidFill>
                <a:latin typeface="Trebuchet MS"/>
                <a:cs typeface="Trebuchet MS"/>
              </a:rPr>
              <a:t>Linux</a:t>
            </a:r>
            <a:r>
              <a:rPr sz="950" spc="25" dirty="0">
                <a:solidFill>
                  <a:srgbClr val="333333"/>
                </a:solidFill>
                <a:latin typeface="微软雅黑"/>
                <a:cs typeface="微软雅黑"/>
              </a:rPr>
              <a:t>技术图书中会提到，比如</a:t>
            </a:r>
            <a:r>
              <a:rPr sz="950" dirty="0">
                <a:solidFill>
                  <a:srgbClr val="333333"/>
                </a:solidFill>
                <a:latin typeface="Trebuchet MS"/>
                <a:cs typeface="Trebuchet MS"/>
              </a:rPr>
              <a:t>/dev/sda</a:t>
            </a:r>
            <a:r>
              <a:rPr sz="950" spc="20" dirty="0">
                <a:solidFill>
                  <a:srgbClr val="333333"/>
                </a:solidFill>
                <a:latin typeface="微软雅黑"/>
                <a:cs typeface="微软雅黑"/>
              </a:rPr>
              <a:t>表示主板上第 </a:t>
            </a:r>
            <a:r>
              <a:rPr sz="950" spc="25" dirty="0">
                <a:solidFill>
                  <a:srgbClr val="333333"/>
                </a:solidFill>
                <a:latin typeface="微软雅黑"/>
                <a:cs typeface="微软雅黑"/>
              </a:rPr>
              <a:t>一个插槽上的存储设备，学员或读者在实践操作的时候会发现果然如此，因此也就对这条理论知识更加 深信不疑。但真相不是这样的</a:t>
            </a:r>
            <a:r>
              <a:rPr sz="950" dirty="0">
                <a:solidFill>
                  <a:srgbClr val="333333"/>
                </a:solidFill>
                <a:latin typeface="微软雅黑"/>
                <a:cs typeface="微软雅黑"/>
              </a:rPr>
              <a:t>，</a:t>
            </a:r>
            <a:r>
              <a:rPr sz="950" dirty="0">
                <a:solidFill>
                  <a:srgbClr val="333333"/>
                </a:solidFill>
                <a:latin typeface="Trebuchet MS"/>
                <a:cs typeface="Trebuchet MS"/>
              </a:rPr>
              <a:t>/dev</a:t>
            </a:r>
            <a:r>
              <a:rPr sz="950" spc="25" dirty="0">
                <a:solidFill>
                  <a:srgbClr val="333333"/>
                </a:solidFill>
                <a:latin typeface="微软雅黑"/>
                <a:cs typeface="微软雅黑"/>
              </a:rPr>
              <a:t>目录中</a:t>
            </a:r>
            <a:r>
              <a:rPr sz="950" spc="60" dirty="0">
                <a:solidFill>
                  <a:srgbClr val="333333"/>
                </a:solidFill>
                <a:latin typeface="Trebuchet MS"/>
                <a:cs typeface="Trebuchet MS"/>
              </a:rPr>
              <a:t>sda</a:t>
            </a:r>
            <a:r>
              <a:rPr sz="950" spc="25" dirty="0">
                <a:solidFill>
                  <a:srgbClr val="333333"/>
                </a:solidFill>
                <a:latin typeface="微软雅黑"/>
                <a:cs typeface="微软雅黑"/>
              </a:rPr>
              <a:t>设备之所以是</a:t>
            </a:r>
            <a:r>
              <a:rPr sz="950" spc="30" dirty="0">
                <a:solidFill>
                  <a:srgbClr val="333333"/>
                </a:solidFill>
                <a:latin typeface="Trebuchet MS"/>
                <a:cs typeface="Trebuchet MS"/>
              </a:rPr>
              <a:t>a</a:t>
            </a:r>
            <a:r>
              <a:rPr sz="950" spc="30" dirty="0">
                <a:solidFill>
                  <a:srgbClr val="333333"/>
                </a:solidFill>
                <a:latin typeface="微软雅黑"/>
                <a:cs typeface="微软雅黑"/>
              </a:rPr>
              <a:t>，</a:t>
            </a:r>
            <a:r>
              <a:rPr sz="950" spc="25" dirty="0">
                <a:solidFill>
                  <a:srgbClr val="333333"/>
                </a:solidFill>
                <a:latin typeface="微软雅黑"/>
                <a:cs typeface="微软雅黑"/>
              </a:rPr>
              <a:t>并不是由插槽决定的，而是由系统内核 的识别顺序来决定的，而恰巧很多主板的插槽顺序就是系统内核的识别顺序，因此才会被命名</a:t>
            </a:r>
            <a:endParaRPr sz="950">
              <a:latin typeface="微软雅黑"/>
              <a:cs typeface="微软雅黑"/>
            </a:endParaRPr>
          </a:p>
          <a:p>
            <a:pPr marL="12700" marR="37465">
              <a:lnSpc>
                <a:spcPct val="131600"/>
              </a:lnSpc>
            </a:pPr>
            <a:r>
              <a:rPr sz="950" spc="25" dirty="0">
                <a:solidFill>
                  <a:srgbClr val="333333"/>
                </a:solidFill>
                <a:latin typeface="微软雅黑"/>
                <a:cs typeface="微软雅黑"/>
              </a:rPr>
              <a:t>为</a:t>
            </a:r>
            <a:r>
              <a:rPr sz="950" dirty="0">
                <a:solidFill>
                  <a:srgbClr val="333333"/>
                </a:solidFill>
                <a:latin typeface="Trebuchet MS"/>
                <a:cs typeface="Trebuchet MS"/>
              </a:rPr>
              <a:t>/dev/sda</a:t>
            </a:r>
            <a:r>
              <a:rPr sz="950" spc="25" dirty="0">
                <a:solidFill>
                  <a:srgbClr val="333333"/>
                </a:solidFill>
                <a:latin typeface="微软雅黑"/>
                <a:cs typeface="微软雅黑"/>
              </a:rPr>
              <a:t>。大家以后在使用</a:t>
            </a:r>
            <a:r>
              <a:rPr sz="950" spc="35" dirty="0">
                <a:solidFill>
                  <a:srgbClr val="333333"/>
                </a:solidFill>
                <a:latin typeface="Trebuchet MS"/>
                <a:cs typeface="Trebuchet MS"/>
              </a:rPr>
              <a:t>iSCSI</a:t>
            </a:r>
            <a:r>
              <a:rPr sz="950" spc="20" dirty="0">
                <a:solidFill>
                  <a:srgbClr val="333333"/>
                </a:solidFill>
                <a:latin typeface="微软雅黑"/>
                <a:cs typeface="微软雅黑"/>
              </a:rPr>
              <a:t>网络存储设备时就会发现，明明主板上第二个插槽是空着的，但系统 </a:t>
            </a:r>
            <a:r>
              <a:rPr sz="950" spc="25" dirty="0">
                <a:solidFill>
                  <a:srgbClr val="333333"/>
                </a:solidFill>
                <a:latin typeface="微软雅黑"/>
                <a:cs typeface="微软雅黑"/>
              </a:rPr>
              <a:t>却能识别到</a:t>
            </a:r>
            <a:r>
              <a:rPr sz="950" spc="5" dirty="0">
                <a:solidFill>
                  <a:srgbClr val="333333"/>
                </a:solidFill>
                <a:latin typeface="Trebuchet MS"/>
                <a:cs typeface="Trebuchet MS"/>
              </a:rPr>
              <a:t>/dev/sdb</a:t>
            </a:r>
            <a:r>
              <a:rPr sz="950" spc="25" dirty="0">
                <a:solidFill>
                  <a:srgbClr val="333333"/>
                </a:solidFill>
                <a:latin typeface="微软雅黑"/>
                <a:cs typeface="微软雅黑"/>
              </a:rPr>
              <a:t>这个设备就是这个道理。</a:t>
            </a:r>
            <a:endParaRPr sz="950">
              <a:latin typeface="微软雅黑"/>
              <a:cs typeface="微软雅黑"/>
            </a:endParaRPr>
          </a:p>
          <a:p>
            <a:pPr marL="12700" marR="11430">
              <a:lnSpc>
                <a:spcPct val="131600"/>
              </a:lnSpc>
              <a:spcBef>
                <a:spcPts val="825"/>
              </a:spcBef>
            </a:pPr>
            <a:r>
              <a:rPr sz="950" spc="25" dirty="0">
                <a:solidFill>
                  <a:srgbClr val="333333"/>
                </a:solidFill>
                <a:latin typeface="微软雅黑"/>
                <a:cs typeface="微软雅黑"/>
              </a:rPr>
              <a:t>第二个知识点是对分区名称的理解错误。很多</a:t>
            </a:r>
            <a:r>
              <a:rPr sz="950" spc="35" dirty="0">
                <a:solidFill>
                  <a:srgbClr val="333333"/>
                </a:solidFill>
                <a:latin typeface="Trebuchet MS"/>
                <a:cs typeface="Trebuchet MS"/>
              </a:rPr>
              <a:t>Linux</a:t>
            </a:r>
            <a:r>
              <a:rPr sz="950" spc="20" dirty="0">
                <a:solidFill>
                  <a:srgbClr val="333333"/>
                </a:solidFill>
                <a:latin typeface="微软雅黑"/>
                <a:cs typeface="微软雅黑"/>
              </a:rPr>
              <a:t>培训讲师会告诉学员，分区的编号代表分区的个数。 </a:t>
            </a:r>
            <a:r>
              <a:rPr sz="950" spc="25" dirty="0">
                <a:solidFill>
                  <a:srgbClr val="333333"/>
                </a:solidFill>
                <a:latin typeface="微软雅黑"/>
                <a:cs typeface="微软雅黑"/>
              </a:rPr>
              <a:t>比如</a:t>
            </a:r>
            <a:r>
              <a:rPr sz="950" spc="60" dirty="0">
                <a:solidFill>
                  <a:srgbClr val="333333"/>
                </a:solidFill>
                <a:latin typeface="Trebuchet MS"/>
                <a:cs typeface="Trebuchet MS"/>
              </a:rPr>
              <a:t>sda3</a:t>
            </a:r>
            <a:r>
              <a:rPr sz="950" spc="25" dirty="0">
                <a:solidFill>
                  <a:srgbClr val="333333"/>
                </a:solidFill>
                <a:latin typeface="微软雅黑"/>
                <a:cs typeface="微软雅黑"/>
              </a:rPr>
              <a:t>表示这是设备上的第三个分区，而学员在做实验的时候确实也会得出这样的结果，但是这个理 论知识是错误的，因为分区的数字编码不一定是强制顺延下来的，也有可能是手工指定的。因此</a:t>
            </a:r>
            <a:r>
              <a:rPr sz="950" spc="60" dirty="0">
                <a:solidFill>
                  <a:srgbClr val="333333"/>
                </a:solidFill>
                <a:latin typeface="Trebuchet MS"/>
                <a:cs typeface="Trebuchet MS"/>
              </a:rPr>
              <a:t>sda3</a:t>
            </a:r>
            <a:r>
              <a:rPr sz="950" spc="25" dirty="0">
                <a:solidFill>
                  <a:srgbClr val="333333"/>
                </a:solidFill>
                <a:latin typeface="微软雅黑"/>
                <a:cs typeface="微软雅黑"/>
              </a:rPr>
              <a:t>只 能表示是编号为</a:t>
            </a:r>
            <a:r>
              <a:rPr sz="950" spc="55" dirty="0">
                <a:solidFill>
                  <a:srgbClr val="333333"/>
                </a:solidFill>
                <a:latin typeface="Trebuchet MS"/>
                <a:cs typeface="Trebuchet MS"/>
              </a:rPr>
              <a:t>3</a:t>
            </a:r>
            <a:r>
              <a:rPr sz="950" spc="25" dirty="0">
                <a:solidFill>
                  <a:srgbClr val="333333"/>
                </a:solidFill>
                <a:latin typeface="微软雅黑"/>
                <a:cs typeface="微软雅黑"/>
              </a:rPr>
              <a:t>的分区，而不能判断</a:t>
            </a:r>
            <a:r>
              <a:rPr sz="950" spc="60" dirty="0">
                <a:solidFill>
                  <a:srgbClr val="333333"/>
                </a:solidFill>
                <a:latin typeface="Trebuchet MS"/>
                <a:cs typeface="Trebuchet MS"/>
              </a:rPr>
              <a:t>sda</a:t>
            </a:r>
            <a:r>
              <a:rPr sz="950" spc="25" dirty="0">
                <a:solidFill>
                  <a:srgbClr val="333333"/>
                </a:solidFill>
                <a:latin typeface="微软雅黑"/>
                <a:cs typeface="微软雅黑"/>
              </a:rPr>
              <a:t>设备上已经存在了</a:t>
            </a:r>
            <a:r>
              <a:rPr sz="950" spc="55" dirty="0">
                <a:solidFill>
                  <a:srgbClr val="333333"/>
                </a:solidFill>
                <a:latin typeface="Trebuchet MS"/>
                <a:cs typeface="Trebuchet MS"/>
              </a:rPr>
              <a:t>3</a:t>
            </a:r>
            <a:r>
              <a:rPr sz="950" spc="25" dirty="0">
                <a:solidFill>
                  <a:srgbClr val="333333"/>
                </a:solidFill>
                <a:latin typeface="微软雅黑"/>
                <a:cs typeface="微软雅黑"/>
              </a:rPr>
              <a:t>个分区。</a:t>
            </a:r>
            <a:endParaRPr sz="950">
              <a:latin typeface="微软雅黑"/>
              <a:cs typeface="微软雅黑"/>
            </a:endParaRPr>
          </a:p>
          <a:p>
            <a:pPr marL="12700">
              <a:lnSpc>
                <a:spcPct val="100000"/>
              </a:lnSpc>
              <a:spcBef>
                <a:spcPts val="1115"/>
              </a:spcBef>
            </a:pPr>
            <a:r>
              <a:rPr sz="950" spc="25" dirty="0">
                <a:solidFill>
                  <a:srgbClr val="333333"/>
                </a:solidFill>
                <a:latin typeface="微软雅黑"/>
                <a:cs typeface="微软雅黑"/>
              </a:rPr>
              <a:t>在填了这两个</a:t>
            </a:r>
            <a:r>
              <a:rPr sz="950" spc="-160" dirty="0">
                <a:solidFill>
                  <a:srgbClr val="333333"/>
                </a:solidFill>
                <a:latin typeface="Trebuchet MS"/>
                <a:cs typeface="Trebuchet MS"/>
              </a:rPr>
              <a:t>“</a:t>
            </a:r>
            <a:r>
              <a:rPr sz="950" spc="25" dirty="0">
                <a:solidFill>
                  <a:srgbClr val="333333"/>
                </a:solidFill>
                <a:latin typeface="微软雅黑"/>
                <a:cs typeface="微软雅黑"/>
              </a:rPr>
              <a:t>坑</a:t>
            </a:r>
            <a:r>
              <a:rPr sz="950" spc="-160" dirty="0">
                <a:solidFill>
                  <a:srgbClr val="333333"/>
                </a:solidFill>
                <a:latin typeface="Trebuchet MS"/>
                <a:cs typeface="Trebuchet MS"/>
              </a:rPr>
              <a:t>”</a:t>
            </a:r>
            <a:r>
              <a:rPr sz="950" spc="25" dirty="0">
                <a:solidFill>
                  <a:srgbClr val="333333"/>
                </a:solidFill>
                <a:latin typeface="微软雅黑"/>
                <a:cs typeface="微软雅黑"/>
              </a:rPr>
              <a:t>之后，再来分析一下</a:t>
            </a:r>
            <a:r>
              <a:rPr sz="950" spc="10" dirty="0">
                <a:solidFill>
                  <a:srgbClr val="333333"/>
                </a:solidFill>
                <a:latin typeface="Trebuchet MS"/>
                <a:cs typeface="Trebuchet MS"/>
              </a:rPr>
              <a:t>/dev/sda5</a:t>
            </a:r>
            <a:r>
              <a:rPr sz="950" spc="25" dirty="0">
                <a:solidFill>
                  <a:srgbClr val="333333"/>
                </a:solidFill>
                <a:latin typeface="微软雅黑"/>
                <a:cs typeface="微软雅黑"/>
              </a:rPr>
              <a:t>这个设备文件名称包含哪些信息，如图</a:t>
            </a:r>
            <a:r>
              <a:rPr sz="950" spc="25" dirty="0">
                <a:solidFill>
                  <a:srgbClr val="333333"/>
                </a:solidFill>
                <a:latin typeface="Trebuchet MS"/>
                <a:cs typeface="Trebuchet MS"/>
              </a:rPr>
              <a:t>6-2</a:t>
            </a:r>
            <a:r>
              <a:rPr sz="950" spc="25" dirty="0">
                <a:solidFill>
                  <a:srgbClr val="333333"/>
                </a:solidFill>
                <a:latin typeface="微软雅黑"/>
                <a:cs typeface="微软雅黑"/>
              </a:rPr>
              <a:t>所示。</a:t>
            </a:r>
            <a:endParaRPr sz="950">
              <a:latin typeface="微软雅黑"/>
              <a:cs typeface="微软雅黑"/>
            </a:endParaRPr>
          </a:p>
        </p:txBody>
      </p:sp>
      <p:sp>
        <p:nvSpPr>
          <p:cNvPr id="7" name="object 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2"/>
              </a:rPr>
              <a:t>5/20</a:t>
            </a:r>
            <a:endParaRPr sz="800">
              <a:latin typeface="小哥哥网恋吗"/>
              <a:cs typeface="小哥哥网恋吗"/>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7162644"/>
          <a:ext cx="5655945" cy="1257300"/>
        </p:xfrm>
        <a:graphic>
          <a:graphicData uri="http://schemas.openxmlformats.org/drawingml/2006/table">
            <a:tbl>
              <a:tblPr firstRow="1" bandRow="1">
                <a:tableStyleId>{2D5ABB26-0587-4C30-8999-92F81FD0307C}</a:tableStyleId>
              </a:tblPr>
              <a:tblGrid>
                <a:gridCol w="1581785">
                  <a:extLst>
                    <a:ext uri="{9D8B030D-6E8A-4147-A177-3AD203B41FA5}">
                      <a16:colId xmlns:a16="http://schemas.microsoft.com/office/drawing/2014/main" val="20000"/>
                    </a:ext>
                  </a:extLst>
                </a:gridCol>
                <a:gridCol w="405955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优先级</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文件位置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微软雅黑"/>
                          <a:cs typeface="微软雅黑"/>
                        </a:rPr>
                        <a:t>高</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 dirty="0">
                          <a:solidFill>
                            <a:srgbClr val="333333"/>
                          </a:solidFill>
                          <a:latin typeface="Trebuchet MS"/>
                          <a:cs typeface="Trebuchet MS"/>
                        </a:rPr>
                        <a:t>./ansible.cfg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微软雅黑"/>
                          <a:cs typeface="微软雅黑"/>
                        </a:rPr>
                        <a:t>中</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rebuchet MS"/>
                          <a:cs typeface="Trebuchet MS"/>
                        </a:rPr>
                        <a:t>~/.ansible.cfg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微软雅黑"/>
                          <a:cs typeface="微软雅黑"/>
                        </a:rPr>
                        <a:t>低</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/etc/ansible/ansible.cfg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bl>
          </a:graphicData>
        </a:graphic>
      </p:graphicFrame>
      <p:grpSp>
        <p:nvGrpSpPr>
          <p:cNvPr id="3" name="object 3"/>
          <p:cNvGrpSpPr/>
          <p:nvPr/>
        </p:nvGrpSpPr>
        <p:grpSpPr>
          <a:xfrm>
            <a:off x="959124" y="363533"/>
            <a:ext cx="5651500" cy="2987675"/>
            <a:chOff x="959124" y="363533"/>
            <a:chExt cx="5651500" cy="2987675"/>
          </a:xfrm>
        </p:grpSpPr>
        <p:sp>
          <p:nvSpPr>
            <p:cNvPr id="4" name="object 4"/>
            <p:cNvSpPr/>
            <p:nvPr/>
          </p:nvSpPr>
          <p:spPr>
            <a:xfrm>
              <a:off x="963889" y="368298"/>
              <a:ext cx="5641975" cy="2978150"/>
            </a:xfrm>
            <a:custGeom>
              <a:avLst/>
              <a:gdLst/>
              <a:ahLst/>
              <a:cxnLst/>
              <a:rect l="l" t="t" r="r" b="b"/>
              <a:pathLst>
                <a:path w="5641975" h="2978150">
                  <a:moveTo>
                    <a:pt x="5617597" y="2977822"/>
                  </a:moveTo>
                  <a:lnTo>
                    <a:pt x="23823" y="2977822"/>
                  </a:lnTo>
                  <a:lnTo>
                    <a:pt x="20659" y="2977527"/>
                  </a:lnTo>
                  <a:lnTo>
                    <a:pt x="1810" y="2962927"/>
                  </a:lnTo>
                  <a:lnTo>
                    <a:pt x="600" y="2960250"/>
                  </a:lnTo>
                  <a:lnTo>
                    <a:pt x="0" y="2957277"/>
                  </a:lnTo>
                  <a:lnTo>
                    <a:pt x="0" y="0"/>
                  </a:lnTo>
                  <a:lnTo>
                    <a:pt x="5641421" y="0"/>
                  </a:lnTo>
                  <a:lnTo>
                    <a:pt x="5641421" y="2957277"/>
                  </a:lnTo>
                  <a:lnTo>
                    <a:pt x="5640821" y="2960250"/>
                  </a:lnTo>
                  <a:lnTo>
                    <a:pt x="5639610" y="2962927"/>
                  </a:lnTo>
                  <a:lnTo>
                    <a:pt x="5638400" y="2965910"/>
                  </a:lnTo>
                  <a:lnTo>
                    <a:pt x="5620752" y="2977527"/>
                  </a:lnTo>
                  <a:lnTo>
                    <a:pt x="5617597" y="2977822"/>
                  </a:lnTo>
                  <a:close/>
                </a:path>
              </a:pathLst>
            </a:custGeom>
            <a:solidFill>
              <a:srgbClr val="F8F8F8"/>
            </a:solidFill>
          </p:spPr>
          <p:txBody>
            <a:bodyPr wrap="square" lIns="0" tIns="0" rIns="0" bIns="0" rtlCol="0"/>
            <a:lstStyle/>
            <a:p>
              <a:endParaRPr/>
            </a:p>
          </p:txBody>
        </p:sp>
        <p:sp>
          <p:nvSpPr>
            <p:cNvPr id="5" name="object 5"/>
            <p:cNvSpPr/>
            <p:nvPr/>
          </p:nvSpPr>
          <p:spPr>
            <a:xfrm>
              <a:off x="963889" y="368298"/>
              <a:ext cx="5641975" cy="2978150"/>
            </a:xfrm>
            <a:custGeom>
              <a:avLst/>
              <a:gdLst/>
              <a:ahLst/>
              <a:cxnLst/>
              <a:rect l="l" t="t" r="r" b="b"/>
              <a:pathLst>
                <a:path w="5641975" h="2978150">
                  <a:moveTo>
                    <a:pt x="0" y="2953998"/>
                  </a:moveTo>
                  <a:lnTo>
                    <a:pt x="0" y="0"/>
                  </a:lnTo>
                </a:path>
                <a:path w="5641975" h="2978150">
                  <a:moveTo>
                    <a:pt x="5641421" y="0"/>
                  </a:moveTo>
                  <a:lnTo>
                    <a:pt x="5641421" y="2953998"/>
                  </a:lnTo>
                  <a:lnTo>
                    <a:pt x="5641421" y="2957277"/>
                  </a:lnTo>
                  <a:lnTo>
                    <a:pt x="5640821" y="2960250"/>
                  </a:lnTo>
                  <a:lnTo>
                    <a:pt x="5639610" y="2962928"/>
                  </a:lnTo>
                  <a:lnTo>
                    <a:pt x="5638400" y="2965910"/>
                  </a:lnTo>
                  <a:lnTo>
                    <a:pt x="5636675" y="2968588"/>
                  </a:lnTo>
                  <a:lnTo>
                    <a:pt x="5617597" y="2977822"/>
                  </a:lnTo>
                  <a:lnTo>
                    <a:pt x="23823" y="2977822"/>
                  </a:lnTo>
                  <a:lnTo>
                    <a:pt x="1810" y="2962928"/>
                  </a:lnTo>
                  <a:lnTo>
                    <a:pt x="600" y="2960250"/>
                  </a:lnTo>
                  <a:lnTo>
                    <a:pt x="0" y="2957277"/>
                  </a:lnTo>
                  <a:lnTo>
                    <a:pt x="0" y="2953998"/>
                  </a:lnTo>
                </a:path>
              </a:pathLst>
            </a:custGeom>
            <a:ln w="9529">
              <a:solidFill>
                <a:srgbClr val="E7EAEC"/>
              </a:solidFill>
            </a:ln>
          </p:spPr>
          <p:txBody>
            <a:bodyPr wrap="square" lIns="0" tIns="0" rIns="0" bIns="0" rtlCol="0"/>
            <a:lstStyle/>
            <a:p>
              <a:endParaRPr/>
            </a:p>
          </p:txBody>
        </p:sp>
        <p:sp>
          <p:nvSpPr>
            <p:cNvPr id="6" name="object 6"/>
            <p:cNvSpPr/>
            <p:nvPr/>
          </p:nvSpPr>
          <p:spPr>
            <a:xfrm>
              <a:off x="1006771" y="368260"/>
              <a:ext cx="5556250" cy="2916555"/>
            </a:xfrm>
            <a:custGeom>
              <a:avLst/>
              <a:gdLst/>
              <a:ahLst/>
              <a:cxnLst/>
              <a:rect l="l" t="t" r="r" b="b"/>
              <a:pathLst>
                <a:path w="5556250" h="2916554">
                  <a:moveTo>
                    <a:pt x="5555656" y="2916045"/>
                  </a:moveTo>
                  <a:lnTo>
                    <a:pt x="0" y="2916045"/>
                  </a:lnTo>
                  <a:lnTo>
                    <a:pt x="0" y="0"/>
                  </a:lnTo>
                  <a:lnTo>
                    <a:pt x="5555656" y="0"/>
                  </a:lnTo>
                  <a:lnTo>
                    <a:pt x="5555656" y="2916045"/>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3827357"/>
            <a:ext cx="5651500" cy="1696720"/>
            <a:chOff x="959124" y="3827357"/>
            <a:chExt cx="5651500" cy="1696720"/>
          </a:xfrm>
        </p:grpSpPr>
        <p:sp>
          <p:nvSpPr>
            <p:cNvPr id="8" name="object 8"/>
            <p:cNvSpPr/>
            <p:nvPr/>
          </p:nvSpPr>
          <p:spPr>
            <a:xfrm>
              <a:off x="963889" y="3832121"/>
              <a:ext cx="5641975" cy="1687195"/>
            </a:xfrm>
            <a:custGeom>
              <a:avLst/>
              <a:gdLst/>
              <a:ahLst/>
              <a:cxnLst/>
              <a:rect l="l" t="t" r="r" b="b"/>
              <a:pathLst>
                <a:path w="5641975" h="1687195">
                  <a:moveTo>
                    <a:pt x="5617597" y="1686708"/>
                  </a:moveTo>
                  <a:lnTo>
                    <a:pt x="23823" y="1686708"/>
                  </a:lnTo>
                  <a:lnTo>
                    <a:pt x="20659" y="1686413"/>
                  </a:lnTo>
                  <a:lnTo>
                    <a:pt x="17629" y="1685813"/>
                  </a:lnTo>
                  <a:lnTo>
                    <a:pt x="14703" y="1684326"/>
                  </a:lnTo>
                  <a:lnTo>
                    <a:pt x="11787" y="1683135"/>
                  </a:lnTo>
                  <a:lnTo>
                    <a:pt x="0" y="1665858"/>
                  </a:lnTo>
                  <a:lnTo>
                    <a:pt x="0" y="1662885"/>
                  </a:lnTo>
                  <a:lnTo>
                    <a:pt x="0" y="20545"/>
                  </a:lnTo>
                  <a:lnTo>
                    <a:pt x="20659" y="0"/>
                  </a:lnTo>
                  <a:lnTo>
                    <a:pt x="5620752" y="0"/>
                  </a:lnTo>
                  <a:lnTo>
                    <a:pt x="5641421" y="20545"/>
                  </a:lnTo>
                  <a:lnTo>
                    <a:pt x="5641421" y="1665858"/>
                  </a:lnTo>
                  <a:lnTo>
                    <a:pt x="5626717" y="1684326"/>
                  </a:lnTo>
                  <a:lnTo>
                    <a:pt x="5623792" y="1685813"/>
                  </a:lnTo>
                  <a:lnTo>
                    <a:pt x="5620752" y="1686413"/>
                  </a:lnTo>
                  <a:lnTo>
                    <a:pt x="5617597" y="1686708"/>
                  </a:lnTo>
                  <a:close/>
                </a:path>
              </a:pathLst>
            </a:custGeom>
            <a:solidFill>
              <a:srgbClr val="F8F8F8"/>
            </a:solidFill>
          </p:spPr>
          <p:txBody>
            <a:bodyPr wrap="square" lIns="0" tIns="0" rIns="0" bIns="0" rtlCol="0"/>
            <a:lstStyle/>
            <a:p>
              <a:endParaRPr/>
            </a:p>
          </p:txBody>
        </p:sp>
        <p:sp>
          <p:nvSpPr>
            <p:cNvPr id="9" name="object 9"/>
            <p:cNvSpPr/>
            <p:nvPr/>
          </p:nvSpPr>
          <p:spPr>
            <a:xfrm>
              <a:off x="963889" y="3832121"/>
              <a:ext cx="5641975" cy="1687195"/>
            </a:xfrm>
            <a:custGeom>
              <a:avLst/>
              <a:gdLst/>
              <a:ahLst/>
              <a:cxnLst/>
              <a:rect l="l" t="t" r="r" b="b"/>
              <a:pathLst>
                <a:path w="5641975" h="1687195">
                  <a:moveTo>
                    <a:pt x="0" y="1662885"/>
                  </a:moveTo>
                  <a:lnTo>
                    <a:pt x="0" y="23823"/>
                  </a:lnTo>
                  <a:lnTo>
                    <a:pt x="0" y="20545"/>
                  </a:lnTo>
                  <a:lnTo>
                    <a:pt x="600" y="17572"/>
                  </a:lnTo>
                  <a:lnTo>
                    <a:pt x="20659" y="0"/>
                  </a:lnTo>
                  <a:lnTo>
                    <a:pt x="23823" y="0"/>
                  </a:lnTo>
                  <a:lnTo>
                    <a:pt x="5617597" y="0"/>
                  </a:lnTo>
                  <a:lnTo>
                    <a:pt x="5620752" y="0"/>
                  </a:lnTo>
                  <a:lnTo>
                    <a:pt x="5623792" y="600"/>
                  </a:lnTo>
                  <a:lnTo>
                    <a:pt x="5641421" y="20545"/>
                  </a:lnTo>
                  <a:lnTo>
                    <a:pt x="5641421" y="23823"/>
                  </a:lnTo>
                  <a:lnTo>
                    <a:pt x="5641421" y="1662885"/>
                  </a:lnTo>
                  <a:lnTo>
                    <a:pt x="5641421" y="1665858"/>
                  </a:lnTo>
                  <a:lnTo>
                    <a:pt x="5640821" y="1668841"/>
                  </a:lnTo>
                  <a:lnTo>
                    <a:pt x="5626717" y="1684326"/>
                  </a:lnTo>
                  <a:lnTo>
                    <a:pt x="5623792" y="1685813"/>
                  </a:lnTo>
                  <a:lnTo>
                    <a:pt x="5620752" y="1686413"/>
                  </a:lnTo>
                  <a:lnTo>
                    <a:pt x="5617597" y="1686708"/>
                  </a:lnTo>
                  <a:lnTo>
                    <a:pt x="23823" y="1686708"/>
                  </a:lnTo>
                  <a:lnTo>
                    <a:pt x="20659" y="1686413"/>
                  </a:lnTo>
                  <a:lnTo>
                    <a:pt x="17629" y="1685813"/>
                  </a:lnTo>
                  <a:lnTo>
                    <a:pt x="14703" y="1684326"/>
                  </a:lnTo>
                  <a:lnTo>
                    <a:pt x="11787" y="1683135"/>
                  </a:lnTo>
                  <a:lnTo>
                    <a:pt x="0" y="1665858"/>
                  </a:lnTo>
                  <a:lnTo>
                    <a:pt x="0" y="1662885"/>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3913248"/>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8832715"/>
            <a:ext cx="5585460" cy="1073785"/>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既然</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服务是用于实现主机批量自动化控制的管理工具，要受管的主机一定不是</a:t>
            </a:r>
            <a:r>
              <a:rPr sz="950" b="1" dirty="0">
                <a:solidFill>
                  <a:srgbClr val="333333"/>
                </a:solidFill>
                <a:latin typeface="Trebuchet MS"/>
                <a:cs typeface="Trebuchet MS"/>
              </a:rPr>
              <a:t>1</a:t>
            </a:r>
            <a:r>
              <a:rPr sz="950" b="1" spc="25" dirty="0">
                <a:solidFill>
                  <a:srgbClr val="333333"/>
                </a:solidFill>
                <a:latin typeface="微软雅黑"/>
                <a:cs typeface="微软雅黑"/>
              </a:rPr>
              <a:t>、</a:t>
            </a:r>
            <a:r>
              <a:rPr sz="950" b="1" dirty="0">
                <a:solidFill>
                  <a:srgbClr val="333333"/>
                </a:solidFill>
                <a:latin typeface="Trebuchet MS"/>
                <a:cs typeface="Trebuchet MS"/>
              </a:rPr>
              <a:t>2</a:t>
            </a:r>
            <a:r>
              <a:rPr sz="950" b="1" spc="20" dirty="0">
                <a:solidFill>
                  <a:srgbClr val="333333"/>
                </a:solidFill>
                <a:latin typeface="微软雅黑"/>
                <a:cs typeface="微软雅黑"/>
              </a:rPr>
              <a:t>台，而是数 十台或上千台，那么在生产环境中主机清单（</a:t>
            </a:r>
            <a:r>
              <a:rPr sz="950" b="1" spc="55" dirty="0">
                <a:solidFill>
                  <a:srgbClr val="333333"/>
                </a:solidFill>
                <a:latin typeface="Trebuchet MS"/>
                <a:cs typeface="Trebuchet MS"/>
              </a:rPr>
              <a:t>Inventory</a:t>
            </a:r>
            <a:r>
              <a:rPr sz="950" b="1" spc="20" dirty="0">
                <a:solidFill>
                  <a:srgbClr val="333333"/>
                </a:solidFill>
                <a:latin typeface="微软雅黑"/>
                <a:cs typeface="微软雅黑"/>
              </a:rPr>
              <a:t>）可就帮上大忙了。用户可以预先把要管理的 </a:t>
            </a:r>
            <a:r>
              <a:rPr sz="950" b="1" spc="25" dirty="0">
                <a:solidFill>
                  <a:srgbClr val="333333"/>
                </a:solidFill>
                <a:latin typeface="微软雅黑"/>
                <a:cs typeface="微软雅黑"/>
              </a:rPr>
              <a:t>主机</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地址写入到</a:t>
            </a:r>
            <a:r>
              <a:rPr sz="950" b="1" spc="45" dirty="0">
                <a:solidFill>
                  <a:srgbClr val="333333"/>
                </a:solidFill>
                <a:latin typeface="Trebuchet MS"/>
                <a:cs typeface="Trebuchet MS"/>
              </a:rPr>
              <a:t>/etc/ansible/hosts</a:t>
            </a:r>
            <a:r>
              <a:rPr sz="950" b="1" spc="25" dirty="0">
                <a:solidFill>
                  <a:srgbClr val="333333"/>
                </a:solidFill>
                <a:latin typeface="微软雅黑"/>
                <a:cs typeface="微软雅黑"/>
              </a:rPr>
              <a:t>文件中，这样后续再执行</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命令执行动作就自动包含这些 主机了，无需每次都重复输入受管主机的地址。例如要管理</a:t>
            </a:r>
            <a:r>
              <a:rPr sz="950" b="1" dirty="0">
                <a:solidFill>
                  <a:srgbClr val="333333"/>
                </a:solidFill>
                <a:latin typeface="Trebuchet MS"/>
                <a:cs typeface="Trebuchet MS"/>
              </a:rPr>
              <a:t>5</a:t>
            </a:r>
            <a:r>
              <a:rPr sz="950" b="1" spc="25" dirty="0">
                <a:solidFill>
                  <a:srgbClr val="333333"/>
                </a:solidFill>
                <a:latin typeface="微软雅黑"/>
                <a:cs typeface="微软雅黑"/>
              </a:rPr>
              <a:t>台主机，对应的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地址如表</a:t>
            </a:r>
            <a:r>
              <a:rPr sz="950" b="1" spc="-10" dirty="0">
                <a:solidFill>
                  <a:srgbClr val="333333"/>
                </a:solidFill>
                <a:latin typeface="Trebuchet MS"/>
                <a:cs typeface="Trebuchet MS"/>
              </a:rPr>
              <a:t>16-3</a:t>
            </a:r>
            <a:r>
              <a:rPr sz="950" b="1" spc="25" dirty="0">
                <a:solidFill>
                  <a:srgbClr val="333333"/>
                </a:solidFill>
                <a:latin typeface="微软雅黑"/>
                <a:cs typeface="微软雅黑"/>
              </a:rPr>
              <a:t>所示。</a:t>
            </a:r>
            <a:endParaRPr sz="950">
              <a:latin typeface="微软雅黑"/>
              <a:cs typeface="微软雅黑"/>
            </a:endParaRPr>
          </a:p>
          <a:p>
            <a:pPr marL="12700" algn="just">
              <a:lnSpc>
                <a:spcPct val="100000"/>
              </a:lnSpc>
              <a:spcBef>
                <a:spcPts val="1110"/>
              </a:spcBef>
              <a:tabLst>
                <a:tab pos="99949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16-3	</a:t>
            </a:r>
            <a:r>
              <a:rPr sz="950" b="1" spc="25" dirty="0">
                <a:solidFill>
                  <a:srgbClr val="333333"/>
                </a:solidFill>
                <a:latin typeface="微软雅黑"/>
                <a:cs typeface="微软雅黑"/>
              </a:rPr>
              <a:t>受管主机信息</a:t>
            </a:r>
            <a:endParaRPr sz="950">
              <a:latin typeface="微软雅黑"/>
              <a:cs typeface="微软雅黑"/>
            </a:endParaRPr>
          </a:p>
        </p:txBody>
      </p:sp>
      <p:sp>
        <p:nvSpPr>
          <p:cNvPr id="20" name="object 20"/>
          <p:cNvSpPr txBox="1"/>
          <p:nvPr/>
        </p:nvSpPr>
        <p:spPr>
          <a:xfrm>
            <a:off x="3671233" y="10217035"/>
            <a:ext cx="227965" cy="185420"/>
          </a:xfrm>
          <a:prstGeom prst="rect">
            <a:avLst/>
          </a:prstGeom>
        </p:spPr>
        <p:txBody>
          <a:bodyPr vert="horz" wrap="square" lIns="0" tIns="17145" rIns="0" bIns="0" rtlCol="0">
            <a:spAutoFit/>
          </a:bodyPr>
          <a:lstStyle/>
          <a:p>
            <a:pPr marL="36830">
              <a:lnSpc>
                <a:spcPct val="100000"/>
              </a:lnSpc>
              <a:spcBef>
                <a:spcPts val="135"/>
              </a:spcBef>
            </a:pPr>
            <a:fld id="{81D60167-4931-47E6-BA6A-407CBD079E47}" type="slidenum">
              <a:rPr sz="800" dirty="0">
                <a:latin typeface="小哥哥网恋吗"/>
                <a:cs typeface="小哥哥网恋吗"/>
              </a:rPr>
              <a:t>270</a:t>
            </a:fld>
            <a:endParaRPr sz="800">
              <a:latin typeface="小哥哥网恋吗"/>
              <a:cs typeface="小哥哥网恋吗"/>
            </a:endParaRPr>
          </a:p>
        </p:txBody>
      </p:sp>
      <p:sp>
        <p:nvSpPr>
          <p:cNvPr id="12" name="object 12"/>
          <p:cNvSpPr txBox="1"/>
          <p:nvPr/>
        </p:nvSpPr>
        <p:spPr>
          <a:xfrm>
            <a:off x="1070306" y="356877"/>
            <a:ext cx="133985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Transaction</a:t>
            </a:r>
            <a:r>
              <a:rPr sz="850" spc="-45"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p:txBody>
      </p:sp>
      <p:sp>
        <p:nvSpPr>
          <p:cNvPr id="13" name="object 13"/>
          <p:cNvSpPr txBox="1"/>
          <p:nvPr/>
        </p:nvSpPr>
        <p:spPr>
          <a:xfrm>
            <a:off x="1070306" y="492489"/>
            <a:ext cx="5437505" cy="8832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tabLst>
                <a:tab pos="632460" algn="l"/>
              </a:tabLst>
            </a:pPr>
            <a:r>
              <a:rPr sz="850" spc="30" dirty="0">
                <a:solidFill>
                  <a:srgbClr val="333333"/>
                </a:solidFill>
                <a:latin typeface="Lucida Console"/>
                <a:cs typeface="Lucida Console"/>
              </a:rPr>
              <a:t>Install	</a:t>
            </a:r>
            <a:r>
              <a:rPr sz="850" spc="20" dirty="0">
                <a:solidFill>
                  <a:srgbClr val="333333"/>
                </a:solidFill>
                <a:latin typeface="Lucida Console"/>
                <a:cs typeface="Lucida Console"/>
              </a:rPr>
              <a:t>11</a:t>
            </a:r>
            <a:r>
              <a:rPr sz="850" spc="-30" dirty="0">
                <a:solidFill>
                  <a:srgbClr val="333333"/>
                </a:solidFill>
                <a:latin typeface="Lucida Console"/>
                <a:cs typeface="Lucida Console"/>
              </a:rPr>
              <a:t> </a:t>
            </a:r>
            <a:r>
              <a:rPr sz="850" spc="30" dirty="0">
                <a:solidFill>
                  <a:srgbClr val="333333"/>
                </a:solidFill>
                <a:latin typeface="Lucida Console"/>
                <a:cs typeface="Lucida Console"/>
              </a:rPr>
              <a:t>Packages</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5"/>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sp>
        <p:nvSpPr>
          <p:cNvPr id="14" name="object 14"/>
          <p:cNvSpPr txBox="1"/>
          <p:nvPr/>
        </p:nvSpPr>
        <p:spPr>
          <a:xfrm>
            <a:off x="1070344" y="1521601"/>
            <a:ext cx="2656840" cy="8832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Installed:</a:t>
            </a:r>
            <a:endParaRPr sz="850">
              <a:latin typeface="Lucida Console"/>
              <a:cs typeface="Lucida Console"/>
            </a:endParaRPr>
          </a:p>
          <a:p>
            <a:pPr marL="146685" marR="282575">
              <a:lnSpc>
                <a:spcPct val="132400"/>
              </a:lnSpc>
            </a:pPr>
            <a:r>
              <a:rPr sz="850" spc="30" dirty="0">
                <a:solidFill>
                  <a:srgbClr val="333333"/>
                </a:solidFill>
                <a:latin typeface="Lucida Console"/>
                <a:cs typeface="Lucida Console"/>
              </a:rPr>
              <a:t>ansible-2.9.18-2.el8.noarch </a:t>
            </a:r>
            <a:r>
              <a:rPr sz="850" spc="35" dirty="0">
                <a:solidFill>
                  <a:srgbClr val="333333"/>
                </a:solidFill>
                <a:latin typeface="Lucida Console"/>
                <a:cs typeface="Lucida Console"/>
              </a:rPr>
              <a:t> </a:t>
            </a:r>
            <a:r>
              <a:rPr sz="850" spc="30" dirty="0">
                <a:solidFill>
                  <a:srgbClr val="333333"/>
                </a:solidFill>
                <a:latin typeface="Lucida Console"/>
                <a:cs typeface="Lucida Console"/>
              </a:rPr>
              <a:t>python3-babel-2.5.1-3.el8.noarch</a:t>
            </a:r>
            <a:endParaRPr sz="850">
              <a:latin typeface="Lucida Console"/>
              <a:cs typeface="Lucida Console"/>
            </a:endParaRPr>
          </a:p>
          <a:p>
            <a:pPr marL="146685" marR="5080">
              <a:lnSpc>
                <a:spcPct val="132400"/>
              </a:lnSpc>
            </a:pPr>
            <a:r>
              <a:rPr sz="850" spc="30" dirty="0">
                <a:solidFill>
                  <a:srgbClr val="333333"/>
                </a:solidFill>
                <a:latin typeface="Lucida Console"/>
                <a:cs typeface="Lucida Console"/>
              </a:rPr>
              <a:t>python3-jmespath-0.9.0-11.el8.noarch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python3-pyasn1-0.3.7-6.el8.noarch</a:t>
            </a:r>
            <a:endParaRPr sz="850">
              <a:latin typeface="Lucida Console"/>
              <a:cs typeface="Lucida Console"/>
            </a:endParaRPr>
          </a:p>
        </p:txBody>
      </p:sp>
      <p:sp>
        <p:nvSpPr>
          <p:cNvPr id="15" name="object 15"/>
          <p:cNvSpPr txBox="1"/>
          <p:nvPr/>
        </p:nvSpPr>
        <p:spPr>
          <a:xfrm>
            <a:off x="3885639" y="1693121"/>
            <a:ext cx="2611120" cy="711835"/>
          </a:xfrm>
          <a:prstGeom prst="rect">
            <a:avLst/>
          </a:prstGeom>
        </p:spPr>
        <p:txBody>
          <a:bodyPr vert="horz" wrap="square" lIns="0" tIns="11430" rIns="0" bIns="0" rtlCol="0">
            <a:spAutoFit/>
          </a:bodyPr>
          <a:lstStyle/>
          <a:p>
            <a:pPr marL="23495" marR="5080" indent="-11430">
              <a:lnSpc>
                <a:spcPct val="132400"/>
              </a:lnSpc>
              <a:spcBef>
                <a:spcPts val="90"/>
              </a:spcBef>
            </a:pPr>
            <a:r>
              <a:rPr sz="850" spc="30" dirty="0">
                <a:solidFill>
                  <a:srgbClr val="333333"/>
                </a:solidFill>
                <a:latin typeface="Lucida Console"/>
                <a:cs typeface="Lucida Console"/>
              </a:rPr>
              <a:t>python3-paramiko-2.4.3-1.el8.noarch </a:t>
            </a:r>
            <a:r>
              <a:rPr sz="850" spc="35" dirty="0">
                <a:solidFill>
                  <a:srgbClr val="333333"/>
                </a:solidFill>
                <a:latin typeface="Lucida Console"/>
                <a:cs typeface="Lucida Console"/>
              </a:rPr>
              <a:t> </a:t>
            </a:r>
            <a:r>
              <a:rPr sz="850" spc="30" dirty="0">
                <a:solidFill>
                  <a:srgbClr val="333333"/>
                </a:solidFill>
                <a:latin typeface="Lucida Console"/>
                <a:cs typeface="Lucida Console"/>
              </a:rPr>
              <a:t>python3-jinja2-2.10-9.el8.noarch </a:t>
            </a:r>
            <a:r>
              <a:rPr sz="850" spc="35" dirty="0">
                <a:solidFill>
                  <a:srgbClr val="333333"/>
                </a:solidFill>
                <a:latin typeface="Lucida Console"/>
                <a:cs typeface="Lucida Console"/>
              </a:rPr>
              <a:t> </a:t>
            </a:r>
            <a:r>
              <a:rPr sz="850" spc="30" dirty="0">
                <a:solidFill>
                  <a:srgbClr val="333333"/>
                </a:solidFill>
                <a:latin typeface="Lucida Console"/>
                <a:cs typeface="Lucida Console"/>
              </a:rPr>
              <a:t>python3-markupsafe-0.23-19.el8.x86_64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libsodium-1.0.18-2.el8.x86_64</a:t>
            </a:r>
            <a:endParaRPr sz="850">
              <a:latin typeface="Lucida Console"/>
              <a:cs typeface="Lucida Console"/>
            </a:endParaRPr>
          </a:p>
        </p:txBody>
      </p:sp>
      <p:sp>
        <p:nvSpPr>
          <p:cNvPr id="16" name="object 16"/>
          <p:cNvSpPr txBox="1"/>
          <p:nvPr/>
        </p:nvSpPr>
        <p:spPr>
          <a:xfrm>
            <a:off x="3903084" y="2586618"/>
            <a:ext cx="231394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python3-pynacl-1.3.0-5.el8.x86_64</a:t>
            </a:r>
            <a:endParaRPr sz="850">
              <a:latin typeface="Lucida Console"/>
              <a:cs typeface="Lucida Console"/>
            </a:endParaRPr>
          </a:p>
        </p:txBody>
      </p:sp>
      <p:sp>
        <p:nvSpPr>
          <p:cNvPr id="17" name="object 17"/>
          <p:cNvSpPr txBox="1"/>
          <p:nvPr/>
        </p:nvSpPr>
        <p:spPr>
          <a:xfrm>
            <a:off x="1204804" y="2550713"/>
            <a:ext cx="245300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python3-bcrypt-3.1.6-2.el8.1.x86_64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sshpass-1.06-9.el8.x86_64</a:t>
            </a:r>
            <a:endParaRPr sz="850">
              <a:latin typeface="Lucida Console"/>
              <a:cs typeface="Lucida Console"/>
            </a:endParaRPr>
          </a:p>
        </p:txBody>
      </p:sp>
      <p:sp>
        <p:nvSpPr>
          <p:cNvPr id="18" name="object 18"/>
          <p:cNvSpPr txBox="1"/>
          <p:nvPr/>
        </p:nvSpPr>
        <p:spPr>
          <a:xfrm>
            <a:off x="946424" y="3101173"/>
            <a:ext cx="5644515" cy="3898900"/>
          </a:xfrm>
          <a:prstGeom prst="rect">
            <a:avLst/>
          </a:prstGeom>
        </p:spPr>
        <p:txBody>
          <a:bodyPr vert="horz" wrap="square" lIns="0" tIns="17780" rIns="0" bIns="0" rtlCol="0">
            <a:spAutoFit/>
          </a:bodyPr>
          <a:lstStyle/>
          <a:p>
            <a:pPr marL="136525">
              <a:lnSpc>
                <a:spcPct val="100000"/>
              </a:lnSpc>
              <a:spcBef>
                <a:spcPts val="14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安装完毕后，</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服务便默认已经启动，使用</a:t>
            </a:r>
            <a:r>
              <a:rPr sz="950" b="1" dirty="0">
                <a:solidFill>
                  <a:srgbClr val="333333"/>
                </a:solidFill>
                <a:latin typeface="Trebuchet MS"/>
                <a:cs typeface="Trebuchet MS"/>
              </a:rPr>
              <a:t>“--version”</a:t>
            </a:r>
            <a:r>
              <a:rPr sz="950" b="1" spc="25" dirty="0">
                <a:solidFill>
                  <a:srgbClr val="333333"/>
                </a:solidFill>
                <a:latin typeface="微软雅黑"/>
                <a:cs typeface="微软雅黑"/>
              </a:rPr>
              <a:t>参数可以看到服务的版本及配置信息：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2871470">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 --version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ansible</a:t>
            </a:r>
            <a:r>
              <a:rPr sz="850" spc="25" dirty="0">
                <a:solidFill>
                  <a:srgbClr val="333333"/>
                </a:solidFill>
                <a:latin typeface="Lucida Console"/>
                <a:cs typeface="Lucida Console"/>
              </a:rPr>
              <a:t> 2.9.18</a:t>
            </a:r>
            <a:endParaRPr sz="850">
              <a:latin typeface="Lucida Console"/>
              <a:cs typeface="Lucida Console"/>
            </a:endParaRPr>
          </a:p>
          <a:p>
            <a:pPr marL="270510">
              <a:lnSpc>
                <a:spcPct val="100000"/>
              </a:lnSpc>
              <a:spcBef>
                <a:spcPts val="330"/>
              </a:spcBef>
            </a:pPr>
            <a:r>
              <a:rPr sz="850" spc="25" dirty="0">
                <a:solidFill>
                  <a:srgbClr val="333333"/>
                </a:solidFill>
                <a:latin typeface="Lucida Console"/>
                <a:cs typeface="Lucida Console"/>
              </a:rPr>
              <a:t>config file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/etc/ansible/ansible.cfg</a:t>
            </a:r>
            <a:endParaRPr sz="850">
              <a:latin typeface="Lucida Console"/>
              <a:cs typeface="Lucida Console"/>
            </a:endParaRPr>
          </a:p>
          <a:p>
            <a:pPr marL="136525" marR="796925" indent="133985">
              <a:lnSpc>
                <a:spcPct val="132400"/>
              </a:lnSpc>
            </a:pPr>
            <a:r>
              <a:rPr sz="850" spc="30" dirty="0">
                <a:solidFill>
                  <a:srgbClr val="333333"/>
                </a:solidFill>
                <a:latin typeface="Lucida Console"/>
                <a:cs typeface="Lucida Console"/>
              </a:rPr>
              <a:t>configured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40" dirty="0">
                <a:solidFill>
                  <a:srgbClr val="333333"/>
                </a:solidFill>
                <a:latin typeface="Lucida Console"/>
                <a:cs typeface="Lucida Console"/>
              </a:rPr>
              <a:t> </a:t>
            </a:r>
            <a:r>
              <a:rPr sz="850" spc="25" dirty="0">
                <a:solidFill>
                  <a:srgbClr val="333333"/>
                </a:solidFill>
                <a:latin typeface="Lucida Console"/>
                <a:cs typeface="Lucida Console"/>
              </a:rPr>
              <a:t>search</a:t>
            </a:r>
            <a:r>
              <a:rPr sz="850" spc="35" dirty="0">
                <a:solidFill>
                  <a:srgbClr val="333333"/>
                </a:solidFill>
                <a:latin typeface="Lucida Console"/>
                <a:cs typeface="Lucida Console"/>
              </a:rPr>
              <a:t> </a:t>
            </a:r>
            <a:r>
              <a:rPr sz="850" spc="25" dirty="0">
                <a:solidFill>
                  <a:srgbClr val="333333"/>
                </a:solidFill>
                <a:latin typeface="Lucida Console"/>
                <a:cs typeface="Lucida Console"/>
              </a:rPr>
              <a:t>path</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['/root/.ansible/plugins/modules', </a:t>
            </a:r>
            <a:r>
              <a:rPr sz="850" spc="-495" dirty="0">
                <a:solidFill>
                  <a:srgbClr val="333333"/>
                </a:solidFill>
                <a:latin typeface="Lucida Console"/>
                <a:cs typeface="Lucida Console"/>
              </a:rPr>
              <a:t> </a:t>
            </a:r>
            <a:r>
              <a:rPr sz="850" spc="30" dirty="0">
                <a:solidFill>
                  <a:srgbClr val="333333"/>
                </a:solidFill>
                <a:latin typeface="Lucida Console"/>
                <a:cs typeface="Lucida Console"/>
              </a:rPr>
              <a:t>'/usr/share/ansible/plugins/modules']</a:t>
            </a:r>
            <a:endParaRPr sz="850">
              <a:latin typeface="Lucida Console"/>
              <a:cs typeface="Lucida Console"/>
            </a:endParaRPr>
          </a:p>
          <a:p>
            <a:pPr marL="270510" marR="311150">
              <a:lnSpc>
                <a:spcPct val="132400"/>
              </a:lnSpc>
            </a:pPr>
            <a:r>
              <a:rPr sz="850" spc="30" dirty="0">
                <a:solidFill>
                  <a:srgbClr val="333333"/>
                </a:solidFill>
                <a:latin typeface="Lucida Console"/>
                <a:cs typeface="Lucida Console"/>
              </a:rPr>
              <a:t>ansible</a:t>
            </a:r>
            <a:r>
              <a:rPr sz="850" spc="35" dirty="0">
                <a:solidFill>
                  <a:srgbClr val="333333"/>
                </a:solidFill>
                <a:latin typeface="Lucida Console"/>
                <a:cs typeface="Lucida Console"/>
              </a:rPr>
              <a:t> </a:t>
            </a:r>
            <a:r>
              <a:rPr sz="850" spc="25" dirty="0">
                <a:solidFill>
                  <a:srgbClr val="333333"/>
                </a:solidFill>
                <a:latin typeface="Lucida Console"/>
                <a:cs typeface="Lucida Console"/>
              </a:rPr>
              <a:t>python</a:t>
            </a:r>
            <a:r>
              <a:rPr sz="850" spc="35"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location</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/usr/lib/python3.6/site-packages/ansible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executable</a:t>
            </a:r>
            <a:r>
              <a:rPr sz="850" spc="25" dirty="0">
                <a:solidFill>
                  <a:srgbClr val="333333"/>
                </a:solidFill>
                <a:latin typeface="Lucida Console"/>
                <a:cs typeface="Lucida Console"/>
              </a:rPr>
              <a:t> </a:t>
            </a:r>
            <a:r>
              <a:rPr sz="850" spc="30" dirty="0">
                <a:solidFill>
                  <a:srgbClr val="333333"/>
                </a:solidFill>
                <a:latin typeface="Lucida Console"/>
                <a:cs typeface="Lucida Console"/>
              </a:rPr>
              <a:t>location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/usr/bin/ansible</a:t>
            </a:r>
            <a:endParaRPr sz="850">
              <a:latin typeface="Lucida Console"/>
              <a:cs typeface="Lucida Console"/>
            </a:endParaRPr>
          </a:p>
          <a:p>
            <a:pPr marL="270510">
              <a:lnSpc>
                <a:spcPct val="100000"/>
              </a:lnSpc>
              <a:spcBef>
                <a:spcPts val="330"/>
              </a:spcBef>
            </a:pPr>
            <a:r>
              <a:rPr sz="850" spc="25" dirty="0">
                <a:solidFill>
                  <a:srgbClr val="333333"/>
                </a:solidFill>
                <a:latin typeface="Lucida Console"/>
                <a:cs typeface="Lucida Console"/>
              </a:rPr>
              <a:t>python</a:t>
            </a:r>
            <a:r>
              <a:rPr sz="850" spc="30" dirty="0">
                <a:solidFill>
                  <a:srgbClr val="333333"/>
                </a:solidFill>
                <a:latin typeface="Lucida Console"/>
                <a:cs typeface="Lucida Console"/>
              </a:rPr>
              <a:t> version</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3.6.8</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a:t>
            </a:r>
            <a:r>
              <a:rPr sz="850" spc="35" dirty="0">
                <a:solidFill>
                  <a:srgbClr val="333333"/>
                </a:solidFill>
                <a:latin typeface="Lucida Console"/>
                <a:cs typeface="Lucida Console"/>
              </a:rPr>
              <a:t> </a:t>
            </a:r>
            <a:r>
              <a:rPr sz="850" spc="25" dirty="0">
                <a:solidFill>
                  <a:srgbClr val="333333"/>
                </a:solidFill>
                <a:latin typeface="Lucida Console"/>
                <a:cs typeface="Lucida Console"/>
              </a:rPr>
              <a:t>Jan</a:t>
            </a:r>
            <a:r>
              <a:rPr sz="850" spc="30" dirty="0">
                <a:solidFill>
                  <a:srgbClr val="333333"/>
                </a:solidFill>
                <a:latin typeface="Lucida Console"/>
                <a:cs typeface="Lucida Console"/>
              </a:rPr>
              <a:t> </a:t>
            </a:r>
            <a:r>
              <a:rPr sz="850" spc="20" dirty="0">
                <a:solidFill>
                  <a:srgbClr val="333333"/>
                </a:solidFill>
                <a:latin typeface="Lucida Console"/>
                <a:cs typeface="Lucida Console"/>
              </a:rPr>
              <a:t>11</a:t>
            </a:r>
            <a:r>
              <a:rPr sz="850" spc="35" dirty="0">
                <a:solidFill>
                  <a:srgbClr val="333333"/>
                </a:solidFill>
                <a:latin typeface="Lucida Console"/>
                <a:cs typeface="Lucida Console"/>
              </a:rPr>
              <a:t> </a:t>
            </a:r>
            <a:r>
              <a:rPr sz="850" spc="25" dirty="0">
                <a:solidFill>
                  <a:srgbClr val="333333"/>
                </a:solidFill>
                <a:latin typeface="Lucida Console"/>
                <a:cs typeface="Lucida Console"/>
              </a:rPr>
              <a:t>2019,</a:t>
            </a:r>
            <a:r>
              <a:rPr sz="850" spc="35" dirty="0">
                <a:solidFill>
                  <a:srgbClr val="333333"/>
                </a:solidFill>
                <a:latin typeface="Lucida Console"/>
                <a:cs typeface="Lucida Console"/>
              </a:rPr>
              <a:t> </a:t>
            </a:r>
            <a:r>
              <a:rPr sz="850" spc="30" dirty="0">
                <a:solidFill>
                  <a:srgbClr val="333333"/>
                </a:solidFill>
                <a:latin typeface="Lucida Console"/>
                <a:cs typeface="Lucida Console"/>
              </a:rPr>
              <a:t>02:17:16) </a:t>
            </a:r>
            <a:r>
              <a:rPr sz="850" spc="25" dirty="0">
                <a:solidFill>
                  <a:srgbClr val="333333"/>
                </a:solidFill>
                <a:latin typeface="Lucida Console"/>
                <a:cs typeface="Lucida Console"/>
              </a:rPr>
              <a:t>[GCC</a:t>
            </a:r>
            <a:r>
              <a:rPr sz="850" spc="35" dirty="0">
                <a:solidFill>
                  <a:srgbClr val="333333"/>
                </a:solidFill>
                <a:latin typeface="Lucida Console"/>
                <a:cs typeface="Lucida Console"/>
              </a:rPr>
              <a:t> </a:t>
            </a:r>
            <a:r>
              <a:rPr sz="850" spc="25" dirty="0">
                <a:solidFill>
                  <a:srgbClr val="333333"/>
                </a:solidFill>
                <a:latin typeface="Lucida Console"/>
                <a:cs typeface="Lucida Console"/>
              </a:rPr>
              <a:t>8.2.1</a:t>
            </a:r>
            <a:r>
              <a:rPr sz="850" spc="30" dirty="0">
                <a:solidFill>
                  <a:srgbClr val="333333"/>
                </a:solidFill>
                <a:latin typeface="Lucida Console"/>
                <a:cs typeface="Lucida Console"/>
              </a:rPr>
              <a:t> 20180905</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(Red</a:t>
            </a:r>
            <a:r>
              <a:rPr sz="850" dirty="0">
                <a:solidFill>
                  <a:srgbClr val="333333"/>
                </a:solidFill>
                <a:latin typeface="Lucida Console"/>
                <a:cs typeface="Lucida Console"/>
              </a:rPr>
              <a:t> </a:t>
            </a:r>
            <a:r>
              <a:rPr sz="850" spc="25" dirty="0">
                <a:solidFill>
                  <a:srgbClr val="333333"/>
                </a:solidFill>
                <a:latin typeface="Lucida Console"/>
                <a:cs typeface="Lucida Console"/>
              </a:rPr>
              <a:t>Hat</a:t>
            </a:r>
            <a:r>
              <a:rPr sz="850" dirty="0">
                <a:solidFill>
                  <a:srgbClr val="333333"/>
                </a:solidFill>
                <a:latin typeface="Lucida Console"/>
                <a:cs typeface="Lucida Console"/>
              </a:rPr>
              <a:t> </a:t>
            </a:r>
            <a:r>
              <a:rPr sz="850" spc="30" dirty="0">
                <a:solidFill>
                  <a:srgbClr val="333333"/>
                </a:solidFill>
                <a:latin typeface="Lucida Console"/>
                <a:cs typeface="Lucida Console"/>
              </a:rPr>
              <a:t>8.2.1-3)]</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20" dirty="0">
                <a:solidFill>
                  <a:srgbClr val="333333"/>
                </a:solidFill>
                <a:latin typeface="Trebuchet MS"/>
                <a:cs typeface="Trebuchet MS"/>
              </a:rPr>
              <a:t>16.2</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设置主机清单</a:t>
            </a:r>
            <a:endParaRPr sz="950">
              <a:latin typeface="微软雅黑"/>
              <a:cs typeface="微软雅黑"/>
            </a:endParaRPr>
          </a:p>
          <a:p>
            <a:pPr marL="12700" marR="5080">
              <a:lnSpc>
                <a:spcPct val="131600"/>
              </a:lnSpc>
              <a:spcBef>
                <a:spcPts val="905"/>
              </a:spcBef>
            </a:pPr>
            <a:r>
              <a:rPr sz="950" b="1" spc="25" dirty="0">
                <a:solidFill>
                  <a:srgbClr val="333333"/>
                </a:solidFill>
                <a:latin typeface="微软雅黑"/>
                <a:cs typeface="微软雅黑"/>
              </a:rPr>
              <a:t>初次使用</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服务的同学可能会遇到明明参数已经修改了，但是却不生效的情况。这是因为</a:t>
            </a:r>
            <a:r>
              <a:rPr sz="950" b="1" spc="45" dirty="0">
                <a:solidFill>
                  <a:srgbClr val="333333"/>
                </a:solidFill>
                <a:latin typeface="Trebuchet MS"/>
                <a:cs typeface="Trebuchet MS"/>
              </a:rPr>
              <a:t>Ansible </a:t>
            </a:r>
            <a:r>
              <a:rPr sz="950" b="1" spc="25" dirty="0">
                <a:solidFill>
                  <a:srgbClr val="333333"/>
                </a:solidFill>
                <a:latin typeface="微软雅黑"/>
                <a:cs typeface="微软雅黑"/>
              </a:rPr>
              <a:t>服务的主配置文件存在优先级的顺序关系，默认存放在</a:t>
            </a:r>
            <a:r>
              <a:rPr sz="950" b="1" spc="40" dirty="0">
                <a:solidFill>
                  <a:srgbClr val="333333"/>
                </a:solidFill>
                <a:latin typeface="Trebuchet MS"/>
                <a:cs typeface="Trebuchet MS"/>
              </a:rPr>
              <a:t>/etc/ansible</a:t>
            </a:r>
            <a:r>
              <a:rPr sz="950" b="1" spc="25" dirty="0">
                <a:solidFill>
                  <a:srgbClr val="333333"/>
                </a:solidFill>
                <a:latin typeface="微软雅黑"/>
                <a:cs typeface="微软雅黑"/>
              </a:rPr>
              <a:t>目录中的主配置文件实际优先级最 低，如果在当前目录或用户家目录中也同样存放有一份配置文件，那么则是以自己新建立的为准，具体 优先级顺序如表</a:t>
            </a:r>
            <a:r>
              <a:rPr sz="950" b="1" spc="-10" dirty="0">
                <a:solidFill>
                  <a:srgbClr val="333333"/>
                </a:solidFill>
                <a:latin typeface="Trebuchet MS"/>
                <a:cs typeface="Trebuchet MS"/>
              </a:rPr>
              <a:t>16-2</a:t>
            </a:r>
            <a:r>
              <a:rPr sz="950" b="1" spc="25" dirty="0">
                <a:solidFill>
                  <a:srgbClr val="333333"/>
                </a:solidFill>
                <a:latin typeface="微软雅黑"/>
                <a:cs typeface="微软雅黑"/>
              </a:rPr>
              <a:t>所示。</a:t>
            </a:r>
            <a:endParaRPr sz="950">
              <a:latin typeface="微软雅黑"/>
              <a:cs typeface="微软雅黑"/>
            </a:endParaRPr>
          </a:p>
          <a:p>
            <a:pPr marL="12700">
              <a:lnSpc>
                <a:spcPct val="100000"/>
              </a:lnSpc>
              <a:spcBef>
                <a:spcPts val="1110"/>
              </a:spcBef>
              <a:tabLst>
                <a:tab pos="99949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16-2	</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服务主配置文件优先级顺序</a:t>
            </a:r>
            <a:endParaRPr sz="950">
              <a:latin typeface="微软雅黑"/>
              <a:cs typeface="微软雅黑"/>
            </a:endParaRPr>
          </a:p>
        </p:txBody>
      </p:sp>
      <p:sp>
        <p:nvSpPr>
          <p:cNvPr id="19" name="object 1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221"/>
          <a:ext cx="5692775" cy="1885950"/>
        </p:xfrm>
        <a:graphic>
          <a:graphicData uri="http://schemas.openxmlformats.org/drawingml/2006/table">
            <a:tbl>
              <a:tblPr firstRow="1" bandRow="1">
                <a:tableStyleId>{2D5ABB26-0587-4C30-8999-92F81FD0307C}</a:tableStyleId>
              </a:tblPr>
              <a:tblGrid>
                <a:gridCol w="1600835">
                  <a:extLst>
                    <a:ext uri="{9D8B030D-6E8A-4147-A177-3AD203B41FA5}">
                      <a16:colId xmlns:a16="http://schemas.microsoft.com/office/drawing/2014/main" val="20000"/>
                    </a:ext>
                  </a:extLst>
                </a:gridCol>
                <a:gridCol w="2277110">
                  <a:extLst>
                    <a:ext uri="{9D8B030D-6E8A-4147-A177-3AD203B41FA5}">
                      <a16:colId xmlns:a16="http://schemas.microsoft.com/office/drawing/2014/main" val="20001"/>
                    </a:ext>
                  </a:extLst>
                </a:gridCol>
                <a:gridCol w="1799590">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功能用途</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192.168.10.20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40" dirty="0">
                          <a:solidFill>
                            <a:srgbClr val="333333"/>
                          </a:solidFill>
                          <a:latin typeface="Trebuchet MS"/>
                          <a:cs typeface="Trebuchet MS"/>
                        </a:rPr>
                        <a:t>dev</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192.168.10.21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10" dirty="0">
                          <a:solidFill>
                            <a:srgbClr val="333333"/>
                          </a:solidFill>
                          <a:latin typeface="Trebuchet MS"/>
                          <a:cs typeface="Trebuchet MS"/>
                        </a:rPr>
                        <a:t>test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192.168.10.22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60" dirty="0">
                          <a:solidFill>
                            <a:srgbClr val="333333"/>
                          </a:solidFill>
                          <a:latin typeface="Trebuchet MS"/>
                          <a:cs typeface="Trebuchet MS"/>
                        </a:rPr>
                        <a:t>prod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192.168.10.23</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60" dirty="0">
                          <a:solidFill>
                            <a:srgbClr val="333333"/>
                          </a:solidFill>
                          <a:latin typeface="Trebuchet MS"/>
                          <a:cs typeface="Trebuchet MS"/>
                        </a:rPr>
                        <a:t>prod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192.168.10.24</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35" dirty="0">
                          <a:solidFill>
                            <a:srgbClr val="333333"/>
                          </a:solidFill>
                          <a:latin typeface="Trebuchet MS"/>
                          <a:cs typeface="Trebuchet MS"/>
                        </a:rPr>
                        <a:t>balancers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bl>
          </a:graphicData>
        </a:graphic>
      </p:graphicFrame>
      <p:grpSp>
        <p:nvGrpSpPr>
          <p:cNvPr id="3" name="object 3"/>
          <p:cNvGrpSpPr/>
          <p:nvPr/>
        </p:nvGrpSpPr>
        <p:grpSpPr>
          <a:xfrm>
            <a:off x="959124" y="3417651"/>
            <a:ext cx="5651500" cy="1181735"/>
            <a:chOff x="959124" y="3417651"/>
            <a:chExt cx="5651500" cy="1181735"/>
          </a:xfrm>
        </p:grpSpPr>
        <p:sp>
          <p:nvSpPr>
            <p:cNvPr id="4" name="object 4"/>
            <p:cNvSpPr/>
            <p:nvPr/>
          </p:nvSpPr>
          <p:spPr>
            <a:xfrm>
              <a:off x="963889" y="3422415"/>
              <a:ext cx="5641975" cy="1172210"/>
            </a:xfrm>
            <a:custGeom>
              <a:avLst/>
              <a:gdLst/>
              <a:ahLst/>
              <a:cxnLst/>
              <a:rect l="l" t="t" r="r" b="b"/>
              <a:pathLst>
                <a:path w="5641975" h="1172210">
                  <a:moveTo>
                    <a:pt x="5617597" y="1172119"/>
                  </a:moveTo>
                  <a:lnTo>
                    <a:pt x="23823" y="1172119"/>
                  </a:lnTo>
                  <a:lnTo>
                    <a:pt x="20659" y="1171824"/>
                  </a:lnTo>
                  <a:lnTo>
                    <a:pt x="0" y="1151269"/>
                  </a:lnTo>
                  <a:lnTo>
                    <a:pt x="0" y="1148296"/>
                  </a:lnTo>
                  <a:lnTo>
                    <a:pt x="0" y="20545"/>
                  </a:lnTo>
                  <a:lnTo>
                    <a:pt x="600" y="17267"/>
                  </a:lnTo>
                  <a:lnTo>
                    <a:pt x="3020" y="11616"/>
                  </a:lnTo>
                  <a:lnTo>
                    <a:pt x="4745" y="8929"/>
                  </a:lnTo>
                  <a:lnTo>
                    <a:pt x="6975" y="6851"/>
                  </a:lnTo>
                  <a:lnTo>
                    <a:pt x="9214" y="4469"/>
                  </a:lnTo>
                  <a:lnTo>
                    <a:pt x="11787" y="2677"/>
                  </a:lnTo>
                  <a:lnTo>
                    <a:pt x="14703" y="1486"/>
                  </a:lnTo>
                  <a:lnTo>
                    <a:pt x="17629" y="590"/>
                  </a:lnTo>
                  <a:lnTo>
                    <a:pt x="20659" y="0"/>
                  </a:lnTo>
                  <a:lnTo>
                    <a:pt x="5620752" y="0"/>
                  </a:lnTo>
                  <a:lnTo>
                    <a:pt x="5623792" y="590"/>
                  </a:lnTo>
                  <a:lnTo>
                    <a:pt x="5626717" y="1782"/>
                  </a:lnTo>
                  <a:lnTo>
                    <a:pt x="5629633" y="2677"/>
                  </a:lnTo>
                  <a:lnTo>
                    <a:pt x="5632206" y="4469"/>
                  </a:lnTo>
                  <a:lnTo>
                    <a:pt x="5634446" y="6851"/>
                  </a:lnTo>
                  <a:lnTo>
                    <a:pt x="5636675" y="8929"/>
                  </a:lnTo>
                  <a:lnTo>
                    <a:pt x="5638400" y="11616"/>
                  </a:lnTo>
                  <a:lnTo>
                    <a:pt x="5640821" y="17267"/>
                  </a:lnTo>
                  <a:lnTo>
                    <a:pt x="5641421" y="20545"/>
                  </a:lnTo>
                  <a:lnTo>
                    <a:pt x="5641421" y="1151269"/>
                  </a:lnTo>
                  <a:lnTo>
                    <a:pt x="5620752" y="1171824"/>
                  </a:lnTo>
                  <a:lnTo>
                    <a:pt x="5617597" y="1172119"/>
                  </a:lnTo>
                  <a:close/>
                </a:path>
              </a:pathLst>
            </a:custGeom>
            <a:solidFill>
              <a:srgbClr val="F8F8F8"/>
            </a:solidFill>
          </p:spPr>
          <p:txBody>
            <a:bodyPr wrap="square" lIns="0" tIns="0" rIns="0" bIns="0" rtlCol="0"/>
            <a:lstStyle/>
            <a:p>
              <a:endParaRPr/>
            </a:p>
          </p:txBody>
        </p:sp>
        <p:sp>
          <p:nvSpPr>
            <p:cNvPr id="5" name="object 5"/>
            <p:cNvSpPr/>
            <p:nvPr/>
          </p:nvSpPr>
          <p:spPr>
            <a:xfrm>
              <a:off x="963889" y="3422415"/>
              <a:ext cx="5641975" cy="1172210"/>
            </a:xfrm>
            <a:custGeom>
              <a:avLst/>
              <a:gdLst/>
              <a:ahLst/>
              <a:cxnLst/>
              <a:rect l="l" t="t" r="r" b="b"/>
              <a:pathLst>
                <a:path w="5641975" h="1172210">
                  <a:moveTo>
                    <a:pt x="0" y="1148296"/>
                  </a:moveTo>
                  <a:lnTo>
                    <a:pt x="0" y="23823"/>
                  </a:lnTo>
                  <a:lnTo>
                    <a:pt x="0" y="20545"/>
                  </a:lnTo>
                  <a:lnTo>
                    <a:pt x="600" y="17267"/>
                  </a:lnTo>
                  <a:lnTo>
                    <a:pt x="1810" y="14589"/>
                  </a:lnTo>
                  <a:lnTo>
                    <a:pt x="3020" y="11616"/>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782"/>
                  </a:lnTo>
                  <a:lnTo>
                    <a:pt x="5629633" y="2677"/>
                  </a:lnTo>
                  <a:lnTo>
                    <a:pt x="5632206" y="4469"/>
                  </a:lnTo>
                  <a:lnTo>
                    <a:pt x="5634446" y="6851"/>
                  </a:lnTo>
                  <a:lnTo>
                    <a:pt x="5636675" y="8929"/>
                  </a:lnTo>
                  <a:lnTo>
                    <a:pt x="5638400" y="11616"/>
                  </a:lnTo>
                  <a:lnTo>
                    <a:pt x="5639610" y="14589"/>
                  </a:lnTo>
                  <a:lnTo>
                    <a:pt x="5640821" y="17267"/>
                  </a:lnTo>
                  <a:lnTo>
                    <a:pt x="5641421" y="20545"/>
                  </a:lnTo>
                  <a:lnTo>
                    <a:pt x="5641421" y="23823"/>
                  </a:lnTo>
                  <a:lnTo>
                    <a:pt x="5641421" y="1148296"/>
                  </a:lnTo>
                  <a:lnTo>
                    <a:pt x="5641421" y="1151269"/>
                  </a:lnTo>
                  <a:lnTo>
                    <a:pt x="5640821" y="1154252"/>
                  </a:lnTo>
                  <a:lnTo>
                    <a:pt x="5617597" y="1172119"/>
                  </a:lnTo>
                  <a:lnTo>
                    <a:pt x="23823" y="1172119"/>
                  </a:lnTo>
                  <a:lnTo>
                    <a:pt x="0" y="1151269"/>
                  </a:lnTo>
                  <a:lnTo>
                    <a:pt x="0" y="114829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3503542"/>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5456948"/>
            <a:ext cx="5651500" cy="1868170"/>
            <a:chOff x="959124" y="5456948"/>
            <a:chExt cx="5651500" cy="1868170"/>
          </a:xfrm>
        </p:grpSpPr>
        <p:sp>
          <p:nvSpPr>
            <p:cNvPr id="8" name="object 8"/>
            <p:cNvSpPr/>
            <p:nvPr/>
          </p:nvSpPr>
          <p:spPr>
            <a:xfrm>
              <a:off x="963889" y="5461713"/>
              <a:ext cx="5641975" cy="1858645"/>
            </a:xfrm>
            <a:custGeom>
              <a:avLst/>
              <a:gdLst/>
              <a:ahLst/>
              <a:cxnLst/>
              <a:rect l="l" t="t" r="r" b="b"/>
              <a:pathLst>
                <a:path w="5641975" h="1858645">
                  <a:moveTo>
                    <a:pt x="5617597" y="1858238"/>
                  </a:moveTo>
                  <a:lnTo>
                    <a:pt x="23823" y="1858238"/>
                  </a:lnTo>
                  <a:lnTo>
                    <a:pt x="20659" y="1857943"/>
                  </a:lnTo>
                  <a:lnTo>
                    <a:pt x="0" y="1837388"/>
                  </a:lnTo>
                  <a:lnTo>
                    <a:pt x="0" y="1834414"/>
                  </a:lnTo>
                  <a:lnTo>
                    <a:pt x="0" y="20545"/>
                  </a:lnTo>
                  <a:lnTo>
                    <a:pt x="20659" y="0"/>
                  </a:lnTo>
                  <a:lnTo>
                    <a:pt x="5620752" y="0"/>
                  </a:lnTo>
                  <a:lnTo>
                    <a:pt x="5641421" y="20545"/>
                  </a:lnTo>
                  <a:lnTo>
                    <a:pt x="5641421" y="1837388"/>
                  </a:lnTo>
                  <a:lnTo>
                    <a:pt x="5620752" y="1857943"/>
                  </a:lnTo>
                  <a:lnTo>
                    <a:pt x="5617597" y="1858238"/>
                  </a:lnTo>
                  <a:close/>
                </a:path>
              </a:pathLst>
            </a:custGeom>
            <a:solidFill>
              <a:srgbClr val="F8F8F8"/>
            </a:solidFill>
          </p:spPr>
          <p:txBody>
            <a:bodyPr wrap="square" lIns="0" tIns="0" rIns="0" bIns="0" rtlCol="0"/>
            <a:lstStyle/>
            <a:p>
              <a:endParaRPr/>
            </a:p>
          </p:txBody>
        </p:sp>
        <p:sp>
          <p:nvSpPr>
            <p:cNvPr id="9" name="object 9"/>
            <p:cNvSpPr/>
            <p:nvPr/>
          </p:nvSpPr>
          <p:spPr>
            <a:xfrm>
              <a:off x="963889" y="5461713"/>
              <a:ext cx="5641975" cy="1858645"/>
            </a:xfrm>
            <a:custGeom>
              <a:avLst/>
              <a:gdLst/>
              <a:ahLst/>
              <a:cxnLst/>
              <a:rect l="l" t="t" r="r" b="b"/>
              <a:pathLst>
                <a:path w="5641975" h="1858645">
                  <a:moveTo>
                    <a:pt x="0" y="1834414"/>
                  </a:moveTo>
                  <a:lnTo>
                    <a:pt x="0" y="23823"/>
                  </a:lnTo>
                  <a:lnTo>
                    <a:pt x="0" y="20545"/>
                  </a:lnTo>
                  <a:lnTo>
                    <a:pt x="600" y="17572"/>
                  </a:lnTo>
                  <a:lnTo>
                    <a:pt x="20659" y="0"/>
                  </a:lnTo>
                  <a:lnTo>
                    <a:pt x="23823" y="0"/>
                  </a:lnTo>
                  <a:lnTo>
                    <a:pt x="5617597" y="0"/>
                  </a:lnTo>
                  <a:lnTo>
                    <a:pt x="5620752" y="0"/>
                  </a:lnTo>
                  <a:lnTo>
                    <a:pt x="5623792" y="600"/>
                  </a:lnTo>
                  <a:lnTo>
                    <a:pt x="5641421" y="20545"/>
                  </a:lnTo>
                  <a:lnTo>
                    <a:pt x="5641421" y="23823"/>
                  </a:lnTo>
                  <a:lnTo>
                    <a:pt x="5641421" y="1834414"/>
                  </a:lnTo>
                  <a:lnTo>
                    <a:pt x="5641421" y="1837388"/>
                  </a:lnTo>
                  <a:lnTo>
                    <a:pt x="5640821" y="1840370"/>
                  </a:lnTo>
                  <a:lnTo>
                    <a:pt x="5617597" y="1858238"/>
                  </a:lnTo>
                  <a:lnTo>
                    <a:pt x="23823" y="1858238"/>
                  </a:lnTo>
                  <a:lnTo>
                    <a:pt x="0" y="1837388"/>
                  </a:lnTo>
                  <a:lnTo>
                    <a:pt x="0" y="1834414"/>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5542840"/>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7991776"/>
            <a:ext cx="5651500" cy="2211070"/>
            <a:chOff x="959124" y="7991776"/>
            <a:chExt cx="5651500" cy="2211070"/>
          </a:xfrm>
        </p:grpSpPr>
        <p:sp>
          <p:nvSpPr>
            <p:cNvPr id="12" name="object 12"/>
            <p:cNvSpPr/>
            <p:nvPr/>
          </p:nvSpPr>
          <p:spPr>
            <a:xfrm>
              <a:off x="963889" y="7996541"/>
              <a:ext cx="5641975" cy="2201545"/>
            </a:xfrm>
            <a:custGeom>
              <a:avLst/>
              <a:gdLst/>
              <a:ahLst/>
              <a:cxnLst/>
              <a:rect l="l" t="t" r="r" b="b"/>
              <a:pathLst>
                <a:path w="5641975" h="2201545">
                  <a:moveTo>
                    <a:pt x="5617597" y="2201297"/>
                  </a:moveTo>
                  <a:lnTo>
                    <a:pt x="23823" y="2201297"/>
                  </a:lnTo>
                  <a:lnTo>
                    <a:pt x="20659" y="2201002"/>
                  </a:lnTo>
                  <a:lnTo>
                    <a:pt x="17629" y="2200402"/>
                  </a:lnTo>
                  <a:lnTo>
                    <a:pt x="14703" y="2198915"/>
                  </a:lnTo>
                  <a:lnTo>
                    <a:pt x="11787" y="2197724"/>
                  </a:lnTo>
                  <a:lnTo>
                    <a:pt x="0" y="2180152"/>
                  </a:lnTo>
                  <a:lnTo>
                    <a:pt x="0" y="2177474"/>
                  </a:lnTo>
                  <a:lnTo>
                    <a:pt x="0" y="20545"/>
                  </a:lnTo>
                  <a:lnTo>
                    <a:pt x="20659" y="0"/>
                  </a:lnTo>
                  <a:lnTo>
                    <a:pt x="5620752" y="0"/>
                  </a:lnTo>
                  <a:lnTo>
                    <a:pt x="5641421" y="20545"/>
                  </a:lnTo>
                  <a:lnTo>
                    <a:pt x="5641421" y="2180152"/>
                  </a:lnTo>
                  <a:lnTo>
                    <a:pt x="5626717" y="2198915"/>
                  </a:lnTo>
                  <a:lnTo>
                    <a:pt x="5623792" y="2200402"/>
                  </a:lnTo>
                  <a:lnTo>
                    <a:pt x="5620752" y="2201002"/>
                  </a:lnTo>
                  <a:lnTo>
                    <a:pt x="5617597" y="2201297"/>
                  </a:lnTo>
                  <a:close/>
                </a:path>
              </a:pathLst>
            </a:custGeom>
            <a:solidFill>
              <a:srgbClr val="F8F8F8"/>
            </a:solidFill>
          </p:spPr>
          <p:txBody>
            <a:bodyPr wrap="square" lIns="0" tIns="0" rIns="0" bIns="0" rtlCol="0"/>
            <a:lstStyle/>
            <a:p>
              <a:endParaRPr/>
            </a:p>
          </p:txBody>
        </p:sp>
        <p:sp>
          <p:nvSpPr>
            <p:cNvPr id="13" name="object 13"/>
            <p:cNvSpPr/>
            <p:nvPr/>
          </p:nvSpPr>
          <p:spPr>
            <a:xfrm>
              <a:off x="963889" y="7996541"/>
              <a:ext cx="5641975" cy="2201545"/>
            </a:xfrm>
            <a:custGeom>
              <a:avLst/>
              <a:gdLst/>
              <a:ahLst/>
              <a:cxnLst/>
              <a:rect l="l" t="t" r="r" b="b"/>
              <a:pathLst>
                <a:path w="5641975" h="2201545">
                  <a:moveTo>
                    <a:pt x="0" y="2177474"/>
                  </a:moveTo>
                  <a:lnTo>
                    <a:pt x="0" y="23823"/>
                  </a:lnTo>
                  <a:lnTo>
                    <a:pt x="0" y="20545"/>
                  </a:lnTo>
                  <a:lnTo>
                    <a:pt x="600" y="17276"/>
                  </a:lnTo>
                  <a:lnTo>
                    <a:pt x="20659" y="0"/>
                  </a:lnTo>
                  <a:lnTo>
                    <a:pt x="23823" y="0"/>
                  </a:lnTo>
                  <a:lnTo>
                    <a:pt x="5617597" y="0"/>
                  </a:lnTo>
                  <a:lnTo>
                    <a:pt x="5620752" y="0"/>
                  </a:lnTo>
                  <a:lnTo>
                    <a:pt x="5623792" y="600"/>
                  </a:lnTo>
                  <a:lnTo>
                    <a:pt x="5641421" y="20545"/>
                  </a:lnTo>
                  <a:lnTo>
                    <a:pt x="5641421" y="23823"/>
                  </a:lnTo>
                  <a:lnTo>
                    <a:pt x="5641421" y="2177474"/>
                  </a:lnTo>
                  <a:lnTo>
                    <a:pt x="5641421" y="2180152"/>
                  </a:lnTo>
                  <a:lnTo>
                    <a:pt x="5640821" y="2183134"/>
                  </a:lnTo>
                  <a:lnTo>
                    <a:pt x="5626717" y="2198915"/>
                  </a:lnTo>
                  <a:lnTo>
                    <a:pt x="5623792" y="2200402"/>
                  </a:lnTo>
                  <a:lnTo>
                    <a:pt x="5620752" y="2201002"/>
                  </a:lnTo>
                  <a:lnTo>
                    <a:pt x="5617597" y="2201297"/>
                  </a:lnTo>
                  <a:lnTo>
                    <a:pt x="23823" y="2201297"/>
                  </a:lnTo>
                  <a:lnTo>
                    <a:pt x="20659" y="2201002"/>
                  </a:lnTo>
                  <a:lnTo>
                    <a:pt x="17629" y="2200402"/>
                  </a:lnTo>
                  <a:lnTo>
                    <a:pt x="14703" y="2198915"/>
                  </a:lnTo>
                  <a:lnTo>
                    <a:pt x="11787" y="2197724"/>
                  </a:lnTo>
                  <a:lnTo>
                    <a:pt x="0" y="2180152"/>
                  </a:lnTo>
                  <a:lnTo>
                    <a:pt x="0" y="2177474"/>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8077668"/>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2667298"/>
            <a:ext cx="5659120" cy="7447280"/>
          </a:xfrm>
          <a:prstGeom prst="rect">
            <a:avLst/>
          </a:prstGeom>
        </p:spPr>
        <p:txBody>
          <a:bodyPr vert="horz" wrap="square" lIns="0" tIns="12065" rIns="0" bIns="0" rtlCol="0">
            <a:spAutoFit/>
          </a:bodyPr>
          <a:lstStyle/>
          <a:p>
            <a:pPr marL="12700" marR="16510">
              <a:lnSpc>
                <a:spcPct val="131600"/>
              </a:lnSpc>
              <a:spcBef>
                <a:spcPts val="95"/>
              </a:spcBef>
            </a:pPr>
            <a:r>
              <a:rPr sz="950" b="1" spc="25" dirty="0">
                <a:solidFill>
                  <a:srgbClr val="333333"/>
                </a:solidFill>
                <a:latin typeface="微软雅黑"/>
                <a:cs typeface="微软雅黑"/>
              </a:rPr>
              <a:t>首先要进行说明，受管主机系统默认使用</a:t>
            </a:r>
            <a:r>
              <a:rPr sz="950" b="1" spc="45" dirty="0">
                <a:solidFill>
                  <a:srgbClr val="333333"/>
                </a:solidFill>
                <a:latin typeface="Trebuchet MS"/>
                <a:cs typeface="Trebuchet MS"/>
              </a:rPr>
              <a:t>RHEL</a:t>
            </a:r>
            <a:r>
              <a:rPr sz="950" b="1" spc="-35" dirty="0">
                <a:solidFill>
                  <a:srgbClr val="333333"/>
                </a:solidFill>
                <a:latin typeface="Trebuchet MS"/>
                <a:cs typeface="Trebuchet MS"/>
              </a:rPr>
              <a:t> </a:t>
            </a:r>
            <a:r>
              <a:rPr sz="950" b="1" dirty="0">
                <a:solidFill>
                  <a:srgbClr val="333333"/>
                </a:solidFill>
                <a:latin typeface="Trebuchet MS"/>
                <a:cs typeface="Trebuchet MS"/>
              </a:rPr>
              <a:t>8</a:t>
            </a:r>
            <a:r>
              <a:rPr sz="950" b="1" spc="20" dirty="0">
                <a:solidFill>
                  <a:srgbClr val="333333"/>
                </a:solidFill>
                <a:latin typeface="微软雅黑"/>
                <a:cs typeface="微软雅黑"/>
              </a:rPr>
              <a:t>是为了避免读者在准备实验机阶段产生歧义，而给出的 </a:t>
            </a:r>
            <a:r>
              <a:rPr sz="950" b="1" spc="25" dirty="0">
                <a:solidFill>
                  <a:srgbClr val="333333"/>
                </a:solidFill>
                <a:latin typeface="微软雅黑"/>
                <a:cs typeface="微软雅黑"/>
              </a:rPr>
              <a:t>建议值，也可以用其他</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系统。主机清单文件</a:t>
            </a:r>
            <a:r>
              <a:rPr sz="950" b="1" spc="45" dirty="0">
                <a:solidFill>
                  <a:srgbClr val="333333"/>
                </a:solidFill>
                <a:latin typeface="Trebuchet MS"/>
                <a:cs typeface="Trebuchet MS"/>
              </a:rPr>
              <a:t>/etc/ansible/hosts</a:t>
            </a:r>
            <a:r>
              <a:rPr sz="950" b="1" spc="25" dirty="0">
                <a:solidFill>
                  <a:srgbClr val="333333"/>
                </a:solidFill>
                <a:latin typeface="微软雅黑"/>
                <a:cs typeface="微软雅黑"/>
              </a:rPr>
              <a:t>中默认存在大量的注释信息，建 议全部删除，替换成实验信息：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253809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/etc/ansible/hosts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192.168.10.20</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192.168.10.21</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192.168.10.22</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192.168.10.23</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192.168.10.24</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而为了增加实验难度，通吃生产环境中常见需求，我们又为这五台主机分别规划了功能用途，有开发机</a:t>
            </a:r>
            <a:endParaRPr sz="950">
              <a:latin typeface="微软雅黑"/>
              <a:cs typeface="微软雅黑"/>
            </a:endParaRPr>
          </a:p>
          <a:p>
            <a:pPr marL="12700" marR="70485">
              <a:lnSpc>
                <a:spcPct val="131600"/>
              </a:lnSpc>
            </a:pPr>
            <a:r>
              <a:rPr sz="950" b="1" spc="25" dirty="0">
                <a:solidFill>
                  <a:srgbClr val="333333"/>
                </a:solidFill>
                <a:latin typeface="微软雅黑"/>
                <a:cs typeface="微软雅黑"/>
              </a:rPr>
              <a:t>（</a:t>
            </a:r>
            <a:r>
              <a:rPr sz="950" b="1" spc="50" dirty="0">
                <a:solidFill>
                  <a:srgbClr val="333333"/>
                </a:solidFill>
                <a:latin typeface="Trebuchet MS"/>
                <a:cs typeface="Trebuchet MS"/>
              </a:rPr>
              <a:t>dev</a:t>
            </a:r>
            <a:r>
              <a:rPr sz="950" b="1" spc="25" dirty="0">
                <a:solidFill>
                  <a:srgbClr val="333333"/>
                </a:solidFill>
                <a:latin typeface="微软雅黑"/>
                <a:cs typeface="微软雅黑"/>
              </a:rPr>
              <a:t>）、测试机（</a:t>
            </a:r>
            <a:r>
              <a:rPr sz="950" b="1" spc="45" dirty="0">
                <a:solidFill>
                  <a:srgbClr val="333333"/>
                </a:solidFill>
                <a:latin typeface="Trebuchet MS"/>
                <a:cs typeface="Trebuchet MS"/>
              </a:rPr>
              <a:t>test</a:t>
            </a:r>
            <a:r>
              <a:rPr sz="950" b="1" spc="25" dirty="0">
                <a:solidFill>
                  <a:srgbClr val="333333"/>
                </a:solidFill>
                <a:latin typeface="微软雅黑"/>
                <a:cs typeface="微软雅黑"/>
              </a:rPr>
              <a:t>）、产品机（</a:t>
            </a:r>
            <a:r>
              <a:rPr sz="950" b="1" spc="55" dirty="0">
                <a:solidFill>
                  <a:srgbClr val="333333"/>
                </a:solidFill>
                <a:latin typeface="Trebuchet MS"/>
                <a:cs typeface="Trebuchet MS"/>
              </a:rPr>
              <a:t>prod</a:t>
            </a:r>
            <a:r>
              <a:rPr sz="950" b="1" spc="25" dirty="0">
                <a:solidFill>
                  <a:srgbClr val="333333"/>
                </a:solidFill>
                <a:latin typeface="微软雅黑"/>
                <a:cs typeface="微软雅黑"/>
              </a:rPr>
              <a:t>）和负载均衡机（</a:t>
            </a:r>
            <a:r>
              <a:rPr sz="950" b="1" spc="50" dirty="0">
                <a:solidFill>
                  <a:srgbClr val="333333"/>
                </a:solidFill>
                <a:latin typeface="Trebuchet MS"/>
                <a:cs typeface="Trebuchet MS"/>
              </a:rPr>
              <a:t>balancers</a:t>
            </a:r>
            <a:r>
              <a:rPr sz="950" b="1" spc="20" dirty="0">
                <a:solidFill>
                  <a:srgbClr val="333333"/>
                </a:solidFill>
                <a:latin typeface="微软雅黑"/>
                <a:cs typeface="微软雅黑"/>
              </a:rPr>
              <a:t>）。有了对主机的分组标注， </a:t>
            </a:r>
            <a:r>
              <a:rPr sz="950" b="1" spc="25" dirty="0">
                <a:solidFill>
                  <a:srgbClr val="333333"/>
                </a:solidFill>
                <a:latin typeface="微软雅黑"/>
                <a:cs typeface="微软雅黑"/>
              </a:rPr>
              <a:t>后期在管理方面就方便很多了，继续进行修改为：</a:t>
            </a:r>
            <a:endParaRPr sz="950">
              <a:latin typeface="微软雅黑"/>
              <a:cs typeface="微软雅黑"/>
            </a:endParaRPr>
          </a:p>
          <a:p>
            <a:pPr>
              <a:lnSpc>
                <a:spcPct val="100000"/>
              </a:lnSpc>
              <a:spcBef>
                <a:spcPts val="50"/>
              </a:spcBef>
            </a:pPr>
            <a:endParaRPr sz="900">
              <a:latin typeface="微软雅黑"/>
              <a:cs typeface="微软雅黑"/>
            </a:endParaRPr>
          </a:p>
          <a:p>
            <a:pPr marL="136525" marR="253809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/etc/ansible/hosts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[dev]</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192.168.10.20</a:t>
            </a:r>
            <a:endParaRPr sz="850">
              <a:latin typeface="Lucida Console"/>
              <a:cs typeface="Lucida Console"/>
            </a:endParaRPr>
          </a:p>
          <a:p>
            <a:pPr marL="136525" marR="4613910">
              <a:lnSpc>
                <a:spcPct val="132400"/>
              </a:lnSpc>
            </a:pPr>
            <a:r>
              <a:rPr sz="850" spc="25" dirty="0">
                <a:solidFill>
                  <a:srgbClr val="333333"/>
                </a:solidFill>
                <a:latin typeface="Lucida Console"/>
                <a:cs typeface="Lucida Console"/>
              </a:rPr>
              <a:t>[test] </a:t>
            </a:r>
            <a:r>
              <a:rPr sz="850" spc="30" dirty="0">
                <a:solidFill>
                  <a:srgbClr val="333333"/>
                </a:solidFill>
                <a:latin typeface="Lucida Console"/>
                <a:cs typeface="Lucida Console"/>
              </a:rPr>
              <a:t> 192.168.10.2</a:t>
            </a:r>
            <a:r>
              <a:rPr sz="850" spc="15" dirty="0">
                <a:solidFill>
                  <a:srgbClr val="333333"/>
                </a:solidFill>
                <a:latin typeface="Lucida Console"/>
                <a:cs typeface="Lucida Console"/>
              </a:rPr>
              <a:t>1</a:t>
            </a:r>
            <a:endParaRPr sz="850">
              <a:latin typeface="Lucida Console"/>
              <a:cs typeface="Lucida Console"/>
            </a:endParaRPr>
          </a:p>
          <a:p>
            <a:pPr marL="136525" marR="4613910">
              <a:lnSpc>
                <a:spcPct val="132400"/>
              </a:lnSpc>
            </a:pPr>
            <a:r>
              <a:rPr sz="850" spc="25" dirty="0">
                <a:solidFill>
                  <a:srgbClr val="333333"/>
                </a:solidFill>
                <a:latin typeface="Lucida Console"/>
                <a:cs typeface="Lucida Console"/>
              </a:rPr>
              <a:t>[prod] </a:t>
            </a:r>
            <a:r>
              <a:rPr sz="850" spc="30" dirty="0">
                <a:solidFill>
                  <a:srgbClr val="333333"/>
                </a:solidFill>
                <a:latin typeface="Lucida Console"/>
                <a:cs typeface="Lucida Console"/>
              </a:rPr>
              <a:t> 192.168.10.2</a:t>
            </a:r>
            <a:r>
              <a:rPr sz="850" spc="15" dirty="0">
                <a:solidFill>
                  <a:srgbClr val="333333"/>
                </a:solidFill>
                <a:latin typeface="Lucida Console"/>
                <a:cs typeface="Lucida Console"/>
              </a:rPr>
              <a:t>2</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192.168.10.23</a:t>
            </a:r>
            <a:endParaRPr sz="850">
              <a:latin typeface="Lucida Console"/>
              <a:cs typeface="Lucida Console"/>
            </a:endParaRPr>
          </a:p>
          <a:p>
            <a:pPr marL="136525" marR="4613910">
              <a:lnSpc>
                <a:spcPct val="132400"/>
              </a:lnSpc>
            </a:pPr>
            <a:r>
              <a:rPr sz="850" spc="30" dirty="0">
                <a:solidFill>
                  <a:srgbClr val="333333"/>
                </a:solidFill>
                <a:latin typeface="Lucida Console"/>
                <a:cs typeface="Lucida Console"/>
              </a:rPr>
              <a:t>[balancers]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a:t>
            </a:r>
            <a:r>
              <a:rPr sz="850" spc="15" dirty="0">
                <a:solidFill>
                  <a:srgbClr val="333333"/>
                </a:solidFill>
                <a:latin typeface="Lucida Console"/>
                <a:cs typeface="Lucida Console"/>
              </a:rPr>
              <a:t>4</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主机清单文件修改后的是会立即生效的，一般常用</a:t>
            </a:r>
            <a:r>
              <a:rPr sz="950" b="1" spc="35" dirty="0">
                <a:solidFill>
                  <a:srgbClr val="333333"/>
                </a:solidFill>
                <a:latin typeface="Trebuchet MS"/>
                <a:cs typeface="Trebuchet MS"/>
              </a:rPr>
              <a:t>“ansible-inventory</a:t>
            </a:r>
            <a:r>
              <a:rPr sz="950" b="1" spc="-65" dirty="0">
                <a:solidFill>
                  <a:srgbClr val="333333"/>
                </a:solidFill>
                <a:latin typeface="Trebuchet MS"/>
                <a:cs typeface="Trebuchet MS"/>
              </a:rPr>
              <a:t> </a:t>
            </a:r>
            <a:r>
              <a:rPr sz="950" b="1" spc="15" dirty="0">
                <a:solidFill>
                  <a:srgbClr val="333333"/>
                </a:solidFill>
                <a:latin typeface="Trebuchet MS"/>
                <a:cs typeface="Trebuchet MS"/>
              </a:rPr>
              <a:t>--graph”</a:t>
            </a:r>
            <a:r>
              <a:rPr sz="950" b="1" spc="25" dirty="0">
                <a:solidFill>
                  <a:srgbClr val="333333"/>
                </a:solidFill>
                <a:latin typeface="微软雅黑"/>
                <a:cs typeface="微软雅黑"/>
              </a:rPr>
              <a:t>命令以结构化的方式显 示出受管节点主机信息，对于有层级的分组来讲是非常利于阅读的：</a:t>
            </a:r>
            <a:endParaRPr sz="950">
              <a:latin typeface="微软雅黑"/>
              <a:cs typeface="微软雅黑"/>
            </a:endParaRPr>
          </a:p>
          <a:p>
            <a:pPr>
              <a:lnSpc>
                <a:spcPct val="100000"/>
              </a:lnSpc>
              <a:spcBef>
                <a:spcPts val="50"/>
              </a:spcBef>
            </a:pPr>
            <a:endParaRPr sz="900">
              <a:latin typeface="微软雅黑"/>
              <a:cs typeface="微软雅黑"/>
            </a:endParaRPr>
          </a:p>
          <a:p>
            <a:pPr marL="136525" marR="232981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ansible-inventory --graph </a:t>
            </a:r>
            <a:r>
              <a:rPr sz="850" spc="-500" dirty="0">
                <a:solidFill>
                  <a:srgbClr val="333333"/>
                </a:solidFill>
                <a:latin typeface="Lucida Console"/>
                <a:cs typeface="Lucida Console"/>
              </a:rPr>
              <a:t> </a:t>
            </a:r>
            <a:r>
              <a:rPr sz="850" spc="25" dirty="0">
                <a:solidFill>
                  <a:srgbClr val="333333"/>
                </a:solidFill>
                <a:latin typeface="Lucida Console"/>
                <a:cs typeface="Lucida Console"/>
              </a:rPr>
              <a:t>@all:</a:t>
            </a:r>
            <a:endParaRPr sz="850">
              <a:latin typeface="Lucida Console"/>
              <a:cs typeface="Lucida Console"/>
            </a:endParaRPr>
          </a:p>
          <a:p>
            <a:pPr marL="270510">
              <a:lnSpc>
                <a:spcPct val="100000"/>
              </a:lnSpc>
              <a:spcBef>
                <a:spcPts val="330"/>
              </a:spcBef>
            </a:pPr>
            <a:r>
              <a:rPr sz="850" spc="30" dirty="0">
                <a:solidFill>
                  <a:srgbClr val="333333"/>
                </a:solidFill>
                <a:latin typeface="Lucida Console"/>
                <a:cs typeface="Lucida Console"/>
              </a:rPr>
              <a:t>|--@balancers:</a:t>
            </a:r>
            <a:endParaRPr sz="850">
              <a:latin typeface="Lucida Console"/>
              <a:cs typeface="Lucida Console"/>
            </a:endParaRPr>
          </a:p>
          <a:p>
            <a:pPr marL="270510">
              <a:lnSpc>
                <a:spcPct val="100000"/>
              </a:lnSpc>
              <a:spcBef>
                <a:spcPts val="330"/>
              </a:spcBef>
              <a:tabLst>
                <a:tab pos="474345" algn="l"/>
              </a:tabLst>
            </a:pP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|--192.168.10.24</a:t>
            </a:r>
            <a:endParaRPr sz="850">
              <a:latin typeface="Lucida Console"/>
              <a:cs typeface="Lucida Console"/>
            </a:endParaRPr>
          </a:p>
          <a:p>
            <a:pPr marL="270510">
              <a:lnSpc>
                <a:spcPct val="100000"/>
              </a:lnSpc>
              <a:spcBef>
                <a:spcPts val="330"/>
              </a:spcBef>
            </a:pPr>
            <a:r>
              <a:rPr sz="850" spc="30" dirty="0">
                <a:solidFill>
                  <a:srgbClr val="333333"/>
                </a:solidFill>
                <a:latin typeface="Lucida Console"/>
                <a:cs typeface="Lucida Console"/>
              </a:rPr>
              <a:t>|--@dev:</a:t>
            </a:r>
            <a:endParaRPr sz="850">
              <a:latin typeface="Lucida Console"/>
              <a:cs typeface="Lucida Console"/>
            </a:endParaRPr>
          </a:p>
          <a:p>
            <a:pPr marL="270510">
              <a:lnSpc>
                <a:spcPct val="100000"/>
              </a:lnSpc>
              <a:spcBef>
                <a:spcPts val="330"/>
              </a:spcBef>
              <a:tabLst>
                <a:tab pos="474345" algn="l"/>
              </a:tabLst>
            </a:pP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|--192.168.10.20</a:t>
            </a:r>
            <a:endParaRPr sz="850">
              <a:latin typeface="Lucida Console"/>
              <a:cs typeface="Lucida Console"/>
            </a:endParaRPr>
          </a:p>
          <a:p>
            <a:pPr marL="270510">
              <a:lnSpc>
                <a:spcPct val="100000"/>
              </a:lnSpc>
              <a:spcBef>
                <a:spcPts val="330"/>
              </a:spcBef>
            </a:pPr>
            <a:r>
              <a:rPr sz="850" spc="30" dirty="0">
                <a:solidFill>
                  <a:srgbClr val="333333"/>
                </a:solidFill>
                <a:latin typeface="Lucida Console"/>
                <a:cs typeface="Lucida Console"/>
              </a:rPr>
              <a:t>|--@prod:</a:t>
            </a:r>
            <a:endParaRPr sz="850">
              <a:latin typeface="Lucida Console"/>
              <a:cs typeface="Lucida Console"/>
            </a:endParaRPr>
          </a:p>
          <a:p>
            <a:pPr marL="270510">
              <a:lnSpc>
                <a:spcPct val="100000"/>
              </a:lnSpc>
              <a:spcBef>
                <a:spcPts val="330"/>
              </a:spcBef>
              <a:tabLst>
                <a:tab pos="474345" algn="l"/>
              </a:tabLst>
            </a:pP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|--192.168.10.22</a:t>
            </a:r>
            <a:endParaRPr sz="850">
              <a:latin typeface="Lucida Console"/>
              <a:cs typeface="Lucida Console"/>
            </a:endParaRPr>
          </a:p>
          <a:p>
            <a:pPr marL="270510">
              <a:lnSpc>
                <a:spcPct val="100000"/>
              </a:lnSpc>
              <a:spcBef>
                <a:spcPts val="334"/>
              </a:spcBef>
              <a:tabLst>
                <a:tab pos="474345" algn="l"/>
              </a:tabLst>
            </a:pP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|--192.168.10.23</a:t>
            </a:r>
            <a:endParaRPr sz="850">
              <a:latin typeface="Lucida Console"/>
              <a:cs typeface="Lucida Console"/>
            </a:endParaRPr>
          </a:p>
          <a:p>
            <a:pPr marL="270510">
              <a:lnSpc>
                <a:spcPct val="100000"/>
              </a:lnSpc>
              <a:spcBef>
                <a:spcPts val="330"/>
              </a:spcBef>
            </a:pPr>
            <a:r>
              <a:rPr sz="850" spc="30" dirty="0">
                <a:solidFill>
                  <a:srgbClr val="333333"/>
                </a:solidFill>
                <a:latin typeface="Lucida Console"/>
                <a:cs typeface="Lucida Console"/>
              </a:rPr>
              <a:t>|--@test:</a:t>
            </a:r>
            <a:endParaRPr sz="850">
              <a:latin typeface="Lucida Console"/>
              <a:cs typeface="Lucida Console"/>
            </a:endParaRPr>
          </a:p>
          <a:p>
            <a:pPr marL="270510">
              <a:lnSpc>
                <a:spcPct val="100000"/>
              </a:lnSpc>
              <a:spcBef>
                <a:spcPts val="330"/>
              </a:spcBef>
              <a:tabLst>
                <a:tab pos="474345" algn="l"/>
              </a:tabLst>
            </a:pP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|--192.168.10.21</a:t>
            </a:r>
            <a:endParaRPr sz="850">
              <a:latin typeface="Lucida Console"/>
              <a:cs typeface="Lucida Console"/>
            </a:endParaRPr>
          </a:p>
          <a:p>
            <a:pPr marL="270510">
              <a:lnSpc>
                <a:spcPct val="100000"/>
              </a:lnSpc>
              <a:spcBef>
                <a:spcPts val="330"/>
              </a:spcBef>
            </a:pPr>
            <a:r>
              <a:rPr sz="850" spc="30" dirty="0">
                <a:solidFill>
                  <a:srgbClr val="333333"/>
                </a:solidFill>
                <a:latin typeface="Lucida Console"/>
                <a:cs typeface="Lucida Console"/>
              </a:rPr>
              <a:t>|--@ungrouped:</a:t>
            </a:r>
            <a:endParaRPr sz="850">
              <a:latin typeface="Lucida Console"/>
              <a:cs typeface="Lucida Console"/>
            </a:endParaRPr>
          </a:p>
        </p:txBody>
      </p:sp>
      <p:sp>
        <p:nvSpPr>
          <p:cNvPr id="16" name="object 16"/>
          <p:cNvSpPr txBox="1"/>
          <p:nvPr/>
        </p:nvSpPr>
        <p:spPr>
          <a:xfrm>
            <a:off x="3671233" y="10217035"/>
            <a:ext cx="227965" cy="185420"/>
          </a:xfrm>
          <a:prstGeom prst="rect">
            <a:avLst/>
          </a:prstGeom>
        </p:spPr>
        <p:txBody>
          <a:bodyPr vert="horz" wrap="square" lIns="0" tIns="17145" rIns="0" bIns="0" rtlCol="0">
            <a:spAutoFit/>
          </a:bodyPr>
          <a:lstStyle/>
          <a:p>
            <a:pPr marL="36830">
              <a:lnSpc>
                <a:spcPct val="100000"/>
              </a:lnSpc>
              <a:spcBef>
                <a:spcPts val="135"/>
              </a:spcBef>
            </a:pPr>
            <a:fld id="{81D60167-4931-47E6-BA6A-407CBD079E47}" type="slidenum">
              <a:rPr sz="800" dirty="0">
                <a:latin typeface="小哥哥网恋吗"/>
                <a:cs typeface="小哥哥网恋吗"/>
              </a:rPr>
              <a:t>271</a:t>
            </a:fld>
            <a:endParaRPr sz="800">
              <a:latin typeface="小哥哥网恋吗"/>
              <a:cs typeface="小哥哥网恋吗"/>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4103633"/>
          <a:ext cx="5655945" cy="1885950"/>
        </p:xfrm>
        <a:graphic>
          <a:graphicData uri="http://schemas.openxmlformats.org/drawingml/2006/table">
            <a:tbl>
              <a:tblPr firstRow="1" bandRow="1">
                <a:tableStyleId>{2D5ABB26-0587-4C30-8999-92F81FD0307C}</a:tableStyleId>
              </a:tblPr>
              <a:tblGrid>
                <a:gridCol w="3154045">
                  <a:extLst>
                    <a:ext uri="{9D8B030D-6E8A-4147-A177-3AD203B41FA5}">
                      <a16:colId xmlns:a16="http://schemas.microsoft.com/office/drawing/2014/main" val="20000"/>
                    </a:ext>
                  </a:extLst>
                </a:gridCol>
                <a:gridCol w="248729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5" dirty="0">
                          <a:solidFill>
                            <a:srgbClr val="333333"/>
                          </a:solidFill>
                          <a:latin typeface="Trebuchet MS"/>
                          <a:cs typeface="Trebuchet MS"/>
                        </a:rPr>
                        <a:t>ansible_ssh_host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受管主机名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30" dirty="0">
                          <a:solidFill>
                            <a:srgbClr val="333333"/>
                          </a:solidFill>
                          <a:latin typeface="Trebuchet MS"/>
                          <a:cs typeface="Trebuchet MS"/>
                        </a:rPr>
                        <a:t>ansible_ssh_port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端口号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35" dirty="0">
                          <a:solidFill>
                            <a:srgbClr val="333333"/>
                          </a:solidFill>
                          <a:latin typeface="Trebuchet MS"/>
                          <a:cs typeface="Trebuchet MS"/>
                        </a:rPr>
                        <a:t>ansible_ssh_user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默认账号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35" dirty="0">
                          <a:solidFill>
                            <a:srgbClr val="333333"/>
                          </a:solidFill>
                          <a:latin typeface="Trebuchet MS"/>
                          <a:cs typeface="Trebuchet MS"/>
                        </a:rPr>
                        <a:t>ansible_ssh_pass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默认密码</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5" dirty="0">
                          <a:solidFill>
                            <a:srgbClr val="333333"/>
                          </a:solidFill>
                          <a:latin typeface="Trebuchet MS"/>
                          <a:cs typeface="Trebuchet MS"/>
                        </a:rPr>
                        <a:t>ansible_shell_type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0" dirty="0">
                          <a:solidFill>
                            <a:srgbClr val="333333"/>
                          </a:solidFill>
                          <a:latin typeface="Trebuchet MS"/>
                          <a:cs typeface="Trebuchet MS"/>
                        </a:rPr>
                        <a:t>Shell</a:t>
                      </a:r>
                      <a:r>
                        <a:rPr sz="950" spc="25" dirty="0">
                          <a:solidFill>
                            <a:srgbClr val="333333"/>
                          </a:solidFill>
                          <a:latin typeface="微软雅黑"/>
                          <a:cs typeface="微软雅黑"/>
                        </a:rPr>
                        <a:t>终端类型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bl>
          </a:graphicData>
        </a:graphic>
      </p:graphicFrame>
      <p:grpSp>
        <p:nvGrpSpPr>
          <p:cNvPr id="3" name="object 3"/>
          <p:cNvGrpSpPr/>
          <p:nvPr/>
        </p:nvGrpSpPr>
        <p:grpSpPr>
          <a:xfrm>
            <a:off x="959124" y="1273406"/>
            <a:ext cx="5651500" cy="1868170"/>
            <a:chOff x="959124" y="1273406"/>
            <a:chExt cx="5651500" cy="1868170"/>
          </a:xfrm>
        </p:grpSpPr>
        <p:sp>
          <p:nvSpPr>
            <p:cNvPr id="4" name="object 4"/>
            <p:cNvSpPr/>
            <p:nvPr/>
          </p:nvSpPr>
          <p:spPr>
            <a:xfrm>
              <a:off x="963889" y="1278170"/>
              <a:ext cx="5641975" cy="1858645"/>
            </a:xfrm>
            <a:custGeom>
              <a:avLst/>
              <a:gdLst/>
              <a:ahLst/>
              <a:cxnLst/>
              <a:rect l="l" t="t" r="r" b="b"/>
              <a:pathLst>
                <a:path w="5641975" h="1858645">
                  <a:moveTo>
                    <a:pt x="5617597" y="1858238"/>
                  </a:moveTo>
                  <a:lnTo>
                    <a:pt x="23823" y="1858238"/>
                  </a:lnTo>
                  <a:lnTo>
                    <a:pt x="20659" y="1857943"/>
                  </a:lnTo>
                  <a:lnTo>
                    <a:pt x="0" y="1837388"/>
                  </a:lnTo>
                  <a:lnTo>
                    <a:pt x="0" y="1834414"/>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1837388"/>
                  </a:lnTo>
                  <a:lnTo>
                    <a:pt x="5620752" y="1857943"/>
                  </a:lnTo>
                  <a:lnTo>
                    <a:pt x="5617597" y="1858238"/>
                  </a:lnTo>
                  <a:close/>
                </a:path>
              </a:pathLst>
            </a:custGeom>
            <a:solidFill>
              <a:srgbClr val="F8F8F8"/>
            </a:solidFill>
          </p:spPr>
          <p:txBody>
            <a:bodyPr wrap="square" lIns="0" tIns="0" rIns="0" bIns="0" rtlCol="0"/>
            <a:lstStyle/>
            <a:p>
              <a:endParaRPr/>
            </a:p>
          </p:txBody>
        </p:sp>
        <p:sp>
          <p:nvSpPr>
            <p:cNvPr id="5" name="object 5"/>
            <p:cNvSpPr/>
            <p:nvPr/>
          </p:nvSpPr>
          <p:spPr>
            <a:xfrm>
              <a:off x="963889" y="1278170"/>
              <a:ext cx="5641975" cy="1858645"/>
            </a:xfrm>
            <a:custGeom>
              <a:avLst/>
              <a:gdLst/>
              <a:ahLst/>
              <a:cxnLst/>
              <a:rect l="l" t="t" r="r" b="b"/>
              <a:pathLst>
                <a:path w="5641975" h="1858645">
                  <a:moveTo>
                    <a:pt x="0" y="1834414"/>
                  </a:moveTo>
                  <a:lnTo>
                    <a:pt x="0" y="23823"/>
                  </a:lnTo>
                  <a:lnTo>
                    <a:pt x="0" y="20545"/>
                  </a:lnTo>
                  <a:lnTo>
                    <a:pt x="600" y="17276"/>
                  </a:lnTo>
                  <a:lnTo>
                    <a:pt x="1810" y="14294"/>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1834414"/>
                  </a:lnTo>
                  <a:lnTo>
                    <a:pt x="5641421" y="1837388"/>
                  </a:lnTo>
                  <a:lnTo>
                    <a:pt x="5640821" y="1840370"/>
                  </a:lnTo>
                  <a:lnTo>
                    <a:pt x="5639610" y="1843048"/>
                  </a:lnTo>
                  <a:lnTo>
                    <a:pt x="5638400" y="1846031"/>
                  </a:lnTo>
                  <a:lnTo>
                    <a:pt x="5617597" y="1858238"/>
                  </a:lnTo>
                  <a:lnTo>
                    <a:pt x="23823" y="1858238"/>
                  </a:lnTo>
                  <a:lnTo>
                    <a:pt x="1810" y="1843048"/>
                  </a:lnTo>
                  <a:lnTo>
                    <a:pt x="600" y="1840370"/>
                  </a:lnTo>
                  <a:lnTo>
                    <a:pt x="0" y="1837388"/>
                  </a:lnTo>
                  <a:lnTo>
                    <a:pt x="0" y="183441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1359298"/>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sp>
        <p:nvSpPr>
          <p:cNvPr id="7" name="object 7"/>
          <p:cNvSpPr txBox="1"/>
          <p:nvPr/>
        </p:nvSpPr>
        <p:spPr>
          <a:xfrm>
            <a:off x="882933" y="332856"/>
            <a:ext cx="5835015" cy="3608704"/>
          </a:xfrm>
          <a:prstGeom prst="rect">
            <a:avLst/>
          </a:prstGeom>
        </p:spPr>
        <p:txBody>
          <a:bodyPr vert="horz" wrap="square" lIns="0" tIns="12065" rIns="0" bIns="0" rtlCol="0">
            <a:spAutoFit/>
          </a:bodyPr>
          <a:lstStyle/>
          <a:p>
            <a:pPr marL="76200" marR="68580">
              <a:lnSpc>
                <a:spcPct val="131600"/>
              </a:lnSpc>
              <a:spcBef>
                <a:spcPts val="95"/>
              </a:spcBef>
            </a:pPr>
            <a:r>
              <a:rPr sz="950" b="1" spc="25" dirty="0">
                <a:solidFill>
                  <a:srgbClr val="333333"/>
                </a:solidFill>
                <a:latin typeface="微软雅黑"/>
                <a:cs typeface="微软雅黑"/>
              </a:rPr>
              <a:t>等等！</a:t>
            </a:r>
            <a:r>
              <a:rPr sz="950" b="1" dirty="0">
                <a:solidFill>
                  <a:srgbClr val="333333"/>
                </a:solidFill>
                <a:latin typeface="Trebuchet MS"/>
                <a:cs typeface="Trebuchet MS"/>
              </a:rPr>
              <a:t>~</a:t>
            </a:r>
            <a:r>
              <a:rPr sz="950" b="1" spc="25" dirty="0">
                <a:solidFill>
                  <a:srgbClr val="333333"/>
                </a:solidFill>
                <a:latin typeface="微软雅黑"/>
                <a:cs typeface="微软雅黑"/>
              </a:rPr>
              <a:t>先不要着急开始后面的实验，此前讲过</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服务是基于</a:t>
            </a:r>
            <a:r>
              <a:rPr sz="950" b="1" spc="65" dirty="0">
                <a:solidFill>
                  <a:srgbClr val="333333"/>
                </a:solidFill>
                <a:latin typeface="Trebuchet MS"/>
                <a:cs typeface="Trebuchet MS"/>
              </a:rPr>
              <a:t>SSH</a:t>
            </a:r>
            <a:r>
              <a:rPr sz="950" b="1" spc="25" dirty="0">
                <a:solidFill>
                  <a:srgbClr val="333333"/>
                </a:solidFill>
                <a:latin typeface="微软雅黑"/>
                <a:cs typeface="微软雅黑"/>
              </a:rPr>
              <a:t>协议进行的自动化控制，这是</a:t>
            </a:r>
            <a:r>
              <a:rPr sz="950" b="1" spc="-565" dirty="0">
                <a:solidFill>
                  <a:srgbClr val="333333"/>
                </a:solidFill>
                <a:latin typeface="微软雅黑"/>
                <a:cs typeface="微软雅黑"/>
              </a:rPr>
              <a:t>开</a:t>
            </a:r>
            <a:r>
              <a:rPr sz="1200" baseline="34722" dirty="0">
                <a:latin typeface="小哥哥网恋吗"/>
                <a:cs typeface="小哥哥网恋吗"/>
              </a:rPr>
              <a:t>5/20 </a:t>
            </a:r>
            <a:r>
              <a:rPr sz="950" b="1" spc="25" dirty="0">
                <a:solidFill>
                  <a:srgbClr val="333333"/>
                </a:solidFill>
                <a:latin typeface="微软雅黑"/>
                <a:cs typeface="微软雅黑"/>
              </a:rPr>
              <a:t>展后面实验的前提条件。读者们回忆下第</a:t>
            </a:r>
            <a:r>
              <a:rPr sz="950" b="1" dirty="0">
                <a:solidFill>
                  <a:srgbClr val="333333"/>
                </a:solidFill>
                <a:latin typeface="Trebuchet MS"/>
                <a:cs typeface="Trebuchet MS"/>
              </a:rPr>
              <a:t>9</a:t>
            </a:r>
            <a:r>
              <a:rPr sz="950" b="1" spc="25" dirty="0">
                <a:solidFill>
                  <a:srgbClr val="333333"/>
                </a:solidFill>
                <a:latin typeface="微软雅黑"/>
                <a:cs typeface="微软雅黑"/>
              </a:rPr>
              <a:t>章节在学习时，肯定还记得</a:t>
            </a:r>
            <a:r>
              <a:rPr sz="950" b="1" spc="70" dirty="0">
                <a:solidFill>
                  <a:srgbClr val="333333"/>
                </a:solidFill>
                <a:latin typeface="Trebuchet MS"/>
                <a:cs typeface="Trebuchet MS"/>
              </a:rPr>
              <a:t>sshd</a:t>
            </a:r>
            <a:r>
              <a:rPr sz="950" b="1" spc="25" dirty="0">
                <a:solidFill>
                  <a:srgbClr val="333333"/>
                </a:solidFill>
                <a:latin typeface="微软雅黑"/>
                <a:cs typeface="微软雅黑"/>
              </a:rPr>
              <a:t>服务在初次连接时会要求用 </a:t>
            </a:r>
            <a:r>
              <a:rPr sz="950" b="1" spc="30" dirty="0">
                <a:solidFill>
                  <a:srgbClr val="333333"/>
                </a:solidFill>
                <a:latin typeface="微软雅黑"/>
                <a:cs typeface="微软雅黑"/>
              </a:rPr>
              <a:t> </a:t>
            </a:r>
            <a:r>
              <a:rPr sz="950" b="1" spc="25" dirty="0">
                <a:solidFill>
                  <a:srgbClr val="333333"/>
                </a:solidFill>
                <a:latin typeface="微软雅黑"/>
                <a:cs typeface="微软雅黑"/>
              </a:rPr>
              <a:t>户接受一次对方主机的指纹信息，并且输入受管节点的主机账号和密码吧</a:t>
            </a:r>
            <a:r>
              <a:rPr sz="950" b="1" dirty="0">
                <a:solidFill>
                  <a:srgbClr val="333333"/>
                </a:solidFill>
                <a:latin typeface="Trebuchet MS"/>
                <a:cs typeface="Trebuchet MS"/>
              </a:rPr>
              <a:t>~</a:t>
            </a:r>
            <a:r>
              <a:rPr sz="950" b="1" spc="25" dirty="0">
                <a:solidFill>
                  <a:srgbClr val="333333"/>
                </a:solidFill>
                <a:latin typeface="微软雅黑"/>
                <a:cs typeface="微软雅黑"/>
              </a:rPr>
              <a:t>例如正常的第一次</a:t>
            </a:r>
            <a:r>
              <a:rPr sz="950" b="1" spc="65" dirty="0">
                <a:solidFill>
                  <a:srgbClr val="333333"/>
                </a:solidFill>
                <a:latin typeface="Trebuchet MS"/>
                <a:cs typeface="Trebuchet MS"/>
              </a:rPr>
              <a:t>SSH</a:t>
            </a:r>
            <a:r>
              <a:rPr sz="950" b="1" spc="25" dirty="0">
                <a:solidFill>
                  <a:srgbClr val="333333"/>
                </a:solidFill>
                <a:latin typeface="微软雅黑"/>
                <a:cs typeface="微软雅黑"/>
              </a:rPr>
              <a:t>远程连 接过程是这样的：</a:t>
            </a:r>
            <a:endParaRPr sz="950">
              <a:latin typeface="微软雅黑"/>
              <a:cs typeface="微软雅黑"/>
            </a:endParaRPr>
          </a:p>
          <a:p>
            <a:pPr>
              <a:lnSpc>
                <a:spcPct val="100000"/>
              </a:lnSpc>
              <a:spcBef>
                <a:spcPts val="5"/>
              </a:spcBef>
            </a:pPr>
            <a:endParaRPr sz="1100">
              <a:latin typeface="微软雅黑"/>
              <a:cs typeface="微软雅黑"/>
            </a:endParaRPr>
          </a:p>
          <a:p>
            <a:pPr marL="200025">
              <a:lnSpc>
                <a:spcPct val="100000"/>
              </a:lnSpc>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25" dirty="0">
                <a:solidFill>
                  <a:srgbClr val="333333"/>
                </a:solidFill>
                <a:latin typeface="Lucida Console"/>
                <a:cs typeface="Lucida Console"/>
              </a:rPr>
              <a:t>ssh</a:t>
            </a:r>
            <a:r>
              <a:rPr sz="850" spc="15" dirty="0">
                <a:solidFill>
                  <a:srgbClr val="333333"/>
                </a:solidFill>
                <a:latin typeface="Lucida Console"/>
                <a:cs typeface="Lucida Console"/>
              </a:rPr>
              <a:t> </a:t>
            </a:r>
            <a:r>
              <a:rPr sz="850" spc="30" dirty="0">
                <a:solidFill>
                  <a:srgbClr val="333333"/>
                </a:solidFill>
                <a:latin typeface="Lucida Console"/>
                <a:cs typeface="Lucida Console"/>
              </a:rPr>
              <a:t>192.168.10.10</a:t>
            </a:r>
            <a:endParaRPr sz="850">
              <a:latin typeface="Lucida Console"/>
              <a:cs typeface="Lucida Console"/>
            </a:endParaRPr>
          </a:p>
          <a:p>
            <a:pPr marL="200025" marR="232410">
              <a:lnSpc>
                <a:spcPct val="132400"/>
              </a:lnSpc>
            </a:pPr>
            <a:r>
              <a:rPr sz="850" spc="25" dirty="0">
                <a:solidFill>
                  <a:srgbClr val="333333"/>
                </a:solidFill>
                <a:latin typeface="Lucida Console"/>
                <a:cs typeface="Lucida Console"/>
              </a:rPr>
              <a:t>The</a:t>
            </a:r>
            <a:r>
              <a:rPr sz="850" spc="30" dirty="0">
                <a:solidFill>
                  <a:srgbClr val="333333"/>
                </a:solidFill>
                <a:latin typeface="Lucida Console"/>
                <a:cs typeface="Lucida Console"/>
              </a:rPr>
              <a:t> authenticity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host</a:t>
            </a:r>
            <a:r>
              <a:rPr sz="850" spc="30" dirty="0">
                <a:solidFill>
                  <a:srgbClr val="333333"/>
                </a:solidFill>
                <a:latin typeface="Lucida Console"/>
                <a:cs typeface="Lucida Console"/>
              </a:rPr>
              <a:t> '192.168.10.10</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 </a:t>
            </a:r>
            <a:r>
              <a:rPr sz="850" spc="25" dirty="0">
                <a:solidFill>
                  <a:srgbClr val="333333"/>
                </a:solidFill>
                <a:latin typeface="Lucida Console"/>
                <a:cs typeface="Lucida Console"/>
              </a:rPr>
              <a:t>can't</a:t>
            </a:r>
            <a:r>
              <a:rPr sz="850" spc="35"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established. </a:t>
            </a:r>
            <a:r>
              <a:rPr sz="850" spc="-495" dirty="0">
                <a:solidFill>
                  <a:srgbClr val="333333"/>
                </a:solidFill>
                <a:latin typeface="Lucida Console"/>
                <a:cs typeface="Lucida Console"/>
              </a:rPr>
              <a:t> </a:t>
            </a:r>
            <a:r>
              <a:rPr sz="850" spc="25" dirty="0">
                <a:solidFill>
                  <a:srgbClr val="333333"/>
                </a:solidFill>
                <a:latin typeface="Lucida Console"/>
                <a:cs typeface="Lucida Console"/>
              </a:rPr>
              <a:t>ECDSA</a:t>
            </a:r>
            <a:r>
              <a:rPr sz="850" spc="35" dirty="0">
                <a:solidFill>
                  <a:srgbClr val="333333"/>
                </a:solidFill>
                <a:latin typeface="Lucida Console"/>
                <a:cs typeface="Lucida Console"/>
              </a:rPr>
              <a:t> </a:t>
            </a:r>
            <a:r>
              <a:rPr sz="850" spc="25" dirty="0">
                <a:solidFill>
                  <a:srgbClr val="333333"/>
                </a:solidFill>
                <a:latin typeface="Lucida Console"/>
                <a:cs typeface="Lucida Console"/>
              </a:rPr>
              <a:t>key</a:t>
            </a:r>
            <a:r>
              <a:rPr sz="850" spc="35" dirty="0">
                <a:solidFill>
                  <a:srgbClr val="333333"/>
                </a:solidFill>
                <a:latin typeface="Lucida Console"/>
                <a:cs typeface="Lucida Console"/>
              </a:rPr>
              <a:t> </a:t>
            </a:r>
            <a:r>
              <a:rPr sz="850" spc="30" dirty="0">
                <a:solidFill>
                  <a:srgbClr val="333333"/>
                </a:solidFill>
                <a:latin typeface="Lucida Console"/>
                <a:cs typeface="Lucida Console"/>
              </a:rPr>
              <a:t>fingerprint</a:t>
            </a:r>
            <a:r>
              <a:rPr sz="850" spc="4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30" dirty="0">
                <a:solidFill>
                  <a:srgbClr val="333333"/>
                </a:solidFill>
                <a:latin typeface="Lucida Console"/>
                <a:cs typeface="Lucida Console"/>
              </a:rPr>
              <a:t>SHA256:QRW1wrqdwN0PI2bsUvBlW5XOIpBjE+ujCB8yiCqjMQQ. </a:t>
            </a:r>
            <a:r>
              <a:rPr sz="850" spc="35" dirty="0">
                <a:solidFill>
                  <a:srgbClr val="333333"/>
                </a:solidFill>
                <a:latin typeface="Lucida Console"/>
                <a:cs typeface="Lucida Console"/>
              </a:rPr>
              <a:t> </a:t>
            </a:r>
            <a:r>
              <a:rPr sz="850" spc="25" dirty="0">
                <a:solidFill>
                  <a:srgbClr val="333333"/>
                </a:solidFill>
                <a:latin typeface="Lucida Console"/>
                <a:cs typeface="Lucida Console"/>
              </a:rPr>
              <a:t>Are 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sure</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want</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continue</a:t>
            </a:r>
            <a:r>
              <a:rPr sz="850" spc="25" dirty="0">
                <a:solidFill>
                  <a:srgbClr val="333333"/>
                </a:solidFill>
                <a:latin typeface="Lucida Console"/>
                <a:cs typeface="Lucida Console"/>
              </a:rPr>
              <a:t> </a:t>
            </a:r>
            <a:r>
              <a:rPr sz="850" spc="30" dirty="0">
                <a:solidFill>
                  <a:srgbClr val="333333"/>
                </a:solidFill>
                <a:latin typeface="Lucida Console"/>
                <a:cs typeface="Lucida Console"/>
              </a:rPr>
              <a:t>connecting (yes/no)? </a:t>
            </a:r>
            <a:r>
              <a:rPr sz="850" spc="25" dirty="0">
                <a:solidFill>
                  <a:srgbClr val="333333"/>
                </a:solidFill>
                <a:latin typeface="Lucida Console"/>
                <a:cs typeface="Lucida Console"/>
              </a:rPr>
              <a:t>yes</a:t>
            </a:r>
            <a:endParaRPr sz="850">
              <a:latin typeface="Lucida Console"/>
              <a:cs typeface="Lucida Console"/>
            </a:endParaRPr>
          </a:p>
          <a:p>
            <a:pPr marL="200025" marR="236854">
              <a:lnSpc>
                <a:spcPct val="132400"/>
              </a:lnSpc>
            </a:pPr>
            <a:r>
              <a:rPr sz="850" spc="30" dirty="0">
                <a:solidFill>
                  <a:srgbClr val="333333"/>
                </a:solidFill>
                <a:latin typeface="Lucida Console"/>
                <a:cs typeface="Lucida Console"/>
              </a:rPr>
              <a:t>Warning: Permanently</a:t>
            </a:r>
            <a:r>
              <a:rPr sz="850" spc="35" dirty="0">
                <a:solidFill>
                  <a:srgbClr val="333333"/>
                </a:solidFill>
                <a:latin typeface="Lucida Console"/>
                <a:cs typeface="Lucida Console"/>
              </a:rPr>
              <a:t> </a:t>
            </a:r>
            <a:r>
              <a:rPr sz="850" spc="25" dirty="0">
                <a:solidFill>
                  <a:srgbClr val="333333"/>
                </a:solidFill>
                <a:latin typeface="Lucida Console"/>
                <a:cs typeface="Lucida Console"/>
              </a:rPr>
              <a:t>added</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35" dirty="0">
                <a:solidFill>
                  <a:srgbClr val="333333"/>
                </a:solidFill>
                <a:latin typeface="Lucida Console"/>
                <a:cs typeface="Lucida Console"/>
              </a:rPr>
              <a:t> </a:t>
            </a:r>
            <a:r>
              <a:rPr sz="850" spc="30" dirty="0">
                <a:solidFill>
                  <a:srgbClr val="333333"/>
                </a:solidFill>
                <a:latin typeface="Lucida Console"/>
                <a:cs typeface="Lucida Console"/>
              </a:rPr>
              <a:t>(ECDSA)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list</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known</a:t>
            </a:r>
            <a:r>
              <a:rPr sz="850" spc="30" dirty="0">
                <a:solidFill>
                  <a:srgbClr val="333333"/>
                </a:solidFill>
                <a:latin typeface="Lucida Console"/>
                <a:cs typeface="Lucida Console"/>
              </a:rPr>
              <a:t> </a:t>
            </a:r>
            <a:r>
              <a:rPr sz="850" spc="25" dirty="0">
                <a:solidFill>
                  <a:srgbClr val="333333"/>
                </a:solidFill>
                <a:latin typeface="Lucida Console"/>
                <a:cs typeface="Lucida Console"/>
              </a:rPr>
              <a:t>hosts. </a:t>
            </a:r>
            <a:r>
              <a:rPr sz="850" spc="-495" dirty="0">
                <a:solidFill>
                  <a:srgbClr val="333333"/>
                </a:solidFill>
                <a:latin typeface="Lucida Console"/>
                <a:cs typeface="Lucida Console"/>
              </a:rPr>
              <a:t> </a:t>
            </a:r>
            <a:r>
              <a:rPr sz="850" spc="30" dirty="0">
                <a:solidFill>
                  <a:srgbClr val="333333"/>
                </a:solidFill>
                <a:latin typeface="Lucida Console"/>
                <a:cs typeface="Lucida Console"/>
              </a:rPr>
              <a:t>root@192.168.10.10's</a:t>
            </a:r>
            <a:r>
              <a:rPr sz="850" spc="25" dirty="0">
                <a:solidFill>
                  <a:srgbClr val="333333"/>
                </a:solidFill>
                <a:latin typeface="Lucida Console"/>
                <a:cs typeface="Lucida Console"/>
              </a:rPr>
              <a:t> </a:t>
            </a:r>
            <a:r>
              <a:rPr sz="850" spc="30" dirty="0">
                <a:solidFill>
                  <a:srgbClr val="333333"/>
                </a:solidFill>
                <a:latin typeface="Lucida Console"/>
                <a:cs typeface="Lucida Console"/>
              </a:rPr>
              <a:t>password: </a:t>
            </a:r>
            <a:r>
              <a:rPr sz="800" spc="90" dirty="0">
                <a:solidFill>
                  <a:srgbClr val="333333"/>
                </a:solidFill>
                <a:latin typeface="宋体"/>
                <a:cs typeface="宋体"/>
              </a:rPr>
              <a:t>此处应输入管</a:t>
            </a:r>
            <a:r>
              <a:rPr sz="700" spc="190" dirty="0">
                <a:solidFill>
                  <a:srgbClr val="333333"/>
                </a:solidFill>
                <a:latin typeface="宋体"/>
                <a:cs typeface="宋体"/>
              </a:rPr>
              <a:t>理</a:t>
            </a:r>
            <a:r>
              <a:rPr sz="800" spc="90" dirty="0">
                <a:solidFill>
                  <a:srgbClr val="333333"/>
                </a:solidFill>
                <a:latin typeface="宋体"/>
                <a:cs typeface="宋体"/>
              </a:rPr>
              <a:t>员密码后回车确</a:t>
            </a:r>
            <a:r>
              <a:rPr sz="800" spc="80" dirty="0">
                <a:solidFill>
                  <a:srgbClr val="333333"/>
                </a:solidFill>
                <a:latin typeface="宋体"/>
                <a:cs typeface="宋体"/>
              </a:rPr>
              <a:t>认</a:t>
            </a:r>
            <a:endParaRPr sz="800">
              <a:latin typeface="宋体"/>
              <a:cs typeface="宋体"/>
            </a:endParaRPr>
          </a:p>
          <a:p>
            <a:pPr marL="200025">
              <a:lnSpc>
                <a:spcPct val="100000"/>
              </a:lnSpc>
              <a:spcBef>
                <a:spcPts val="330"/>
              </a:spcBef>
            </a:pPr>
            <a:r>
              <a:rPr sz="850" spc="30" dirty="0">
                <a:solidFill>
                  <a:srgbClr val="333333"/>
                </a:solidFill>
                <a:latin typeface="Lucida Console"/>
                <a:cs typeface="Lucida Console"/>
              </a:rPr>
              <a:t>Activate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web</a:t>
            </a:r>
            <a:r>
              <a:rPr sz="850" spc="30" dirty="0">
                <a:solidFill>
                  <a:srgbClr val="333333"/>
                </a:solidFill>
                <a:latin typeface="Lucida Console"/>
                <a:cs typeface="Lucida Console"/>
              </a:rPr>
              <a:t> console </a:t>
            </a:r>
            <a:r>
              <a:rPr sz="850" spc="25" dirty="0">
                <a:solidFill>
                  <a:srgbClr val="333333"/>
                </a:solidFill>
                <a:latin typeface="Lucida Console"/>
                <a:cs typeface="Lucida Console"/>
              </a:rPr>
              <a:t>with:</a:t>
            </a:r>
            <a:r>
              <a:rPr sz="850" spc="30" dirty="0">
                <a:solidFill>
                  <a:srgbClr val="333333"/>
                </a:solidFill>
                <a:latin typeface="Lucida Console"/>
                <a:cs typeface="Lucida Console"/>
              </a:rPr>
              <a:t> systemctl</a:t>
            </a:r>
            <a:r>
              <a:rPr sz="850" spc="35" dirty="0">
                <a:solidFill>
                  <a:srgbClr val="333333"/>
                </a:solidFill>
                <a:latin typeface="Lucida Console"/>
                <a:cs typeface="Lucida Console"/>
              </a:rPr>
              <a:t> </a:t>
            </a:r>
            <a:r>
              <a:rPr sz="850" spc="25" dirty="0">
                <a:solidFill>
                  <a:srgbClr val="333333"/>
                </a:solidFill>
                <a:latin typeface="Lucida Console"/>
                <a:cs typeface="Lucida Console"/>
              </a:rPr>
              <a:t>enable</a:t>
            </a:r>
            <a:r>
              <a:rPr sz="850" spc="30" dirty="0">
                <a:solidFill>
                  <a:srgbClr val="333333"/>
                </a:solidFill>
                <a:latin typeface="Lucida Console"/>
                <a:cs typeface="Lucida Console"/>
              </a:rPr>
              <a:t> </a:t>
            </a:r>
            <a:r>
              <a:rPr sz="850" spc="25" dirty="0">
                <a:solidFill>
                  <a:srgbClr val="333333"/>
                </a:solidFill>
                <a:latin typeface="Lucida Console"/>
                <a:cs typeface="Lucida Console"/>
              </a:rPr>
              <a:t>--now</a:t>
            </a:r>
            <a:r>
              <a:rPr sz="850" spc="30" dirty="0">
                <a:solidFill>
                  <a:srgbClr val="333333"/>
                </a:solidFill>
                <a:latin typeface="Lucida Console"/>
                <a:cs typeface="Lucida Console"/>
              </a:rPr>
              <a:t> cockpit.socket</a:t>
            </a:r>
            <a:endParaRPr sz="850">
              <a:latin typeface="Lucida Console"/>
              <a:cs typeface="Lucida Console"/>
            </a:endParaRPr>
          </a:p>
          <a:p>
            <a:pPr>
              <a:lnSpc>
                <a:spcPct val="100000"/>
              </a:lnSpc>
            </a:pPr>
            <a:endParaRPr sz="900">
              <a:latin typeface="Lucida Console"/>
              <a:cs typeface="Lucida Console"/>
            </a:endParaRPr>
          </a:p>
          <a:p>
            <a:pPr marL="200025" marR="3143250">
              <a:lnSpc>
                <a:spcPct val="132400"/>
              </a:lnSpc>
              <a:spcBef>
                <a:spcPts val="450"/>
              </a:spcBef>
            </a:pPr>
            <a:r>
              <a:rPr sz="850" spc="25" dirty="0">
                <a:solidFill>
                  <a:srgbClr val="333333"/>
                </a:solidFill>
                <a:latin typeface="Lucida Console"/>
                <a:cs typeface="Lucida Console"/>
              </a:rPr>
              <a:t>Last login: Mon</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 </a:t>
            </a:r>
            <a:r>
              <a:rPr sz="850" spc="20" dirty="0">
                <a:solidFill>
                  <a:srgbClr val="333333"/>
                </a:solidFill>
                <a:latin typeface="Lucida Console"/>
                <a:cs typeface="Lucida Console"/>
              </a:rPr>
              <a:t>29</a:t>
            </a:r>
            <a:r>
              <a:rPr sz="850" spc="25" dirty="0">
                <a:solidFill>
                  <a:srgbClr val="333333"/>
                </a:solidFill>
                <a:latin typeface="Lucida Console"/>
                <a:cs typeface="Lucida Console"/>
              </a:rPr>
              <a:t> </a:t>
            </a:r>
            <a:r>
              <a:rPr sz="850" spc="30" dirty="0">
                <a:solidFill>
                  <a:srgbClr val="333333"/>
                </a:solidFill>
                <a:latin typeface="Lucida Console"/>
                <a:cs typeface="Lucida Console"/>
              </a:rPr>
              <a:t>06:30:15 </a:t>
            </a:r>
            <a:r>
              <a:rPr sz="850" spc="25" dirty="0">
                <a:solidFill>
                  <a:srgbClr val="333333"/>
                </a:solidFill>
                <a:latin typeface="Lucida Console"/>
                <a:cs typeface="Lucida Console"/>
              </a:rPr>
              <a:t>2021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75565" marR="300355">
              <a:lnSpc>
                <a:spcPct val="131600"/>
              </a:lnSpc>
            </a:pPr>
            <a:r>
              <a:rPr sz="950" b="1" spc="25" dirty="0">
                <a:solidFill>
                  <a:srgbClr val="333333"/>
                </a:solidFill>
                <a:latin typeface="微软雅黑"/>
                <a:cs typeface="微软雅黑"/>
              </a:rPr>
              <a:t>同学们都知道自动化运维的好处之一就是能提高工作效率，如果每次执行操作都要输入受管主机的密 码，也是比较麻烦的事情。好在</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服务已经对此有了解决办法，那就是如表</a:t>
            </a:r>
            <a:r>
              <a:rPr sz="950" b="1" spc="-10" dirty="0">
                <a:solidFill>
                  <a:srgbClr val="333333"/>
                </a:solidFill>
                <a:latin typeface="Trebuchet MS"/>
                <a:cs typeface="Trebuchet MS"/>
              </a:rPr>
              <a:t>16-4</a:t>
            </a:r>
            <a:r>
              <a:rPr sz="950" b="1" spc="25" dirty="0">
                <a:solidFill>
                  <a:srgbClr val="333333"/>
                </a:solidFill>
                <a:latin typeface="微软雅黑"/>
                <a:cs typeface="微软雅黑"/>
              </a:rPr>
              <a:t>所示的变量。</a:t>
            </a:r>
            <a:endParaRPr sz="950">
              <a:latin typeface="微软雅黑"/>
              <a:cs typeface="微软雅黑"/>
            </a:endParaRPr>
          </a:p>
          <a:p>
            <a:pPr marL="75565">
              <a:lnSpc>
                <a:spcPct val="100000"/>
              </a:lnSpc>
              <a:spcBef>
                <a:spcPts val="1110"/>
              </a:spcBef>
              <a:tabLst>
                <a:tab pos="106299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16-4	</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常用变量汇总</a:t>
            </a:r>
            <a:endParaRPr sz="950">
              <a:latin typeface="微软雅黑"/>
              <a:cs typeface="微软雅黑"/>
            </a:endParaRPr>
          </a:p>
        </p:txBody>
      </p:sp>
      <p:grpSp>
        <p:nvGrpSpPr>
          <p:cNvPr id="8" name="object 8"/>
          <p:cNvGrpSpPr/>
          <p:nvPr/>
        </p:nvGrpSpPr>
        <p:grpSpPr>
          <a:xfrm>
            <a:off x="959124" y="6962475"/>
            <a:ext cx="5651500" cy="838835"/>
            <a:chOff x="959124" y="6962475"/>
            <a:chExt cx="5651500" cy="838835"/>
          </a:xfrm>
        </p:grpSpPr>
        <p:sp>
          <p:nvSpPr>
            <p:cNvPr id="9" name="object 9"/>
            <p:cNvSpPr/>
            <p:nvPr/>
          </p:nvSpPr>
          <p:spPr>
            <a:xfrm>
              <a:off x="963889" y="6967239"/>
              <a:ext cx="5641975" cy="829310"/>
            </a:xfrm>
            <a:custGeom>
              <a:avLst/>
              <a:gdLst/>
              <a:ahLst/>
              <a:cxnLst/>
              <a:rect l="l" t="t" r="r" b="b"/>
              <a:pathLst>
                <a:path w="5641975" h="829309">
                  <a:moveTo>
                    <a:pt x="5620752" y="829060"/>
                  </a:moveTo>
                  <a:lnTo>
                    <a:pt x="20659" y="829060"/>
                  </a:lnTo>
                  <a:lnTo>
                    <a:pt x="17629" y="828469"/>
                  </a:lnTo>
                  <a:lnTo>
                    <a:pt x="14703" y="826973"/>
                  </a:lnTo>
                  <a:lnTo>
                    <a:pt x="11787" y="825782"/>
                  </a:lnTo>
                  <a:lnTo>
                    <a:pt x="0" y="808209"/>
                  </a:lnTo>
                  <a:lnTo>
                    <a:pt x="0" y="805236"/>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39610" y="14589"/>
                  </a:lnTo>
                  <a:lnTo>
                    <a:pt x="5640821" y="17267"/>
                  </a:lnTo>
                  <a:lnTo>
                    <a:pt x="5641421" y="20545"/>
                  </a:lnTo>
                  <a:lnTo>
                    <a:pt x="5641421" y="808209"/>
                  </a:lnTo>
                  <a:lnTo>
                    <a:pt x="5626717" y="826973"/>
                  </a:lnTo>
                  <a:lnTo>
                    <a:pt x="5623792" y="828469"/>
                  </a:lnTo>
                  <a:lnTo>
                    <a:pt x="5620752" y="829060"/>
                  </a:lnTo>
                  <a:close/>
                </a:path>
              </a:pathLst>
            </a:custGeom>
            <a:solidFill>
              <a:srgbClr val="F8F8F8"/>
            </a:solidFill>
          </p:spPr>
          <p:txBody>
            <a:bodyPr wrap="square" lIns="0" tIns="0" rIns="0" bIns="0" rtlCol="0"/>
            <a:lstStyle/>
            <a:p>
              <a:endParaRPr/>
            </a:p>
          </p:txBody>
        </p:sp>
        <p:sp>
          <p:nvSpPr>
            <p:cNvPr id="10" name="object 10"/>
            <p:cNvSpPr/>
            <p:nvPr/>
          </p:nvSpPr>
          <p:spPr>
            <a:xfrm>
              <a:off x="963889" y="6967239"/>
              <a:ext cx="5641975" cy="829310"/>
            </a:xfrm>
            <a:custGeom>
              <a:avLst/>
              <a:gdLst/>
              <a:ahLst/>
              <a:cxnLst/>
              <a:rect l="l" t="t" r="r" b="b"/>
              <a:pathLst>
                <a:path w="5641975" h="829309">
                  <a:moveTo>
                    <a:pt x="0" y="805236"/>
                  </a:moveTo>
                  <a:lnTo>
                    <a:pt x="0" y="23823"/>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589"/>
                  </a:lnTo>
                  <a:lnTo>
                    <a:pt x="5640821" y="17267"/>
                  </a:lnTo>
                  <a:lnTo>
                    <a:pt x="5641421" y="20545"/>
                  </a:lnTo>
                  <a:lnTo>
                    <a:pt x="5641421" y="23823"/>
                  </a:lnTo>
                  <a:lnTo>
                    <a:pt x="5641421" y="805236"/>
                  </a:lnTo>
                  <a:lnTo>
                    <a:pt x="5641421" y="808209"/>
                  </a:lnTo>
                  <a:lnTo>
                    <a:pt x="5640821" y="811192"/>
                  </a:lnTo>
                  <a:lnTo>
                    <a:pt x="5626717" y="826973"/>
                  </a:lnTo>
                  <a:lnTo>
                    <a:pt x="5623792" y="828469"/>
                  </a:lnTo>
                  <a:lnTo>
                    <a:pt x="5620752" y="829060"/>
                  </a:lnTo>
                  <a:lnTo>
                    <a:pt x="5617597" y="829060"/>
                  </a:lnTo>
                  <a:lnTo>
                    <a:pt x="23823" y="829060"/>
                  </a:lnTo>
                  <a:lnTo>
                    <a:pt x="20659" y="829060"/>
                  </a:lnTo>
                  <a:lnTo>
                    <a:pt x="17629" y="828469"/>
                  </a:lnTo>
                  <a:lnTo>
                    <a:pt x="14703" y="826973"/>
                  </a:lnTo>
                  <a:lnTo>
                    <a:pt x="11787" y="825782"/>
                  </a:lnTo>
                  <a:lnTo>
                    <a:pt x="0" y="808209"/>
                  </a:lnTo>
                  <a:lnTo>
                    <a:pt x="0" y="80523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7048367"/>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8468124"/>
            <a:ext cx="5651500" cy="838835"/>
            <a:chOff x="959124" y="8468124"/>
            <a:chExt cx="5651500" cy="838835"/>
          </a:xfrm>
        </p:grpSpPr>
        <p:sp>
          <p:nvSpPr>
            <p:cNvPr id="13" name="object 13"/>
            <p:cNvSpPr/>
            <p:nvPr/>
          </p:nvSpPr>
          <p:spPr>
            <a:xfrm>
              <a:off x="963889" y="8472888"/>
              <a:ext cx="5641975" cy="829310"/>
            </a:xfrm>
            <a:custGeom>
              <a:avLst/>
              <a:gdLst/>
              <a:ahLst/>
              <a:cxnLst/>
              <a:rect l="l" t="t" r="r" b="b"/>
              <a:pathLst>
                <a:path w="5641975" h="829309">
                  <a:moveTo>
                    <a:pt x="5617597" y="829060"/>
                  </a:moveTo>
                  <a:lnTo>
                    <a:pt x="23823" y="829060"/>
                  </a:lnTo>
                  <a:lnTo>
                    <a:pt x="20659" y="828764"/>
                  </a:lnTo>
                  <a:lnTo>
                    <a:pt x="0" y="808209"/>
                  </a:lnTo>
                  <a:lnTo>
                    <a:pt x="0" y="805236"/>
                  </a:lnTo>
                  <a:lnTo>
                    <a:pt x="0" y="20545"/>
                  </a:lnTo>
                  <a:lnTo>
                    <a:pt x="20659" y="0"/>
                  </a:lnTo>
                  <a:lnTo>
                    <a:pt x="5620752" y="0"/>
                  </a:lnTo>
                  <a:lnTo>
                    <a:pt x="5641421" y="20545"/>
                  </a:lnTo>
                  <a:lnTo>
                    <a:pt x="5641421" y="808209"/>
                  </a:lnTo>
                  <a:lnTo>
                    <a:pt x="5620752" y="828764"/>
                  </a:lnTo>
                  <a:lnTo>
                    <a:pt x="5617597" y="829060"/>
                  </a:lnTo>
                  <a:close/>
                </a:path>
              </a:pathLst>
            </a:custGeom>
            <a:solidFill>
              <a:srgbClr val="F8F8F8"/>
            </a:solidFill>
          </p:spPr>
          <p:txBody>
            <a:bodyPr wrap="square" lIns="0" tIns="0" rIns="0" bIns="0" rtlCol="0"/>
            <a:lstStyle/>
            <a:p>
              <a:endParaRPr/>
            </a:p>
          </p:txBody>
        </p:sp>
        <p:sp>
          <p:nvSpPr>
            <p:cNvPr id="14" name="object 14"/>
            <p:cNvSpPr/>
            <p:nvPr/>
          </p:nvSpPr>
          <p:spPr>
            <a:xfrm>
              <a:off x="963889" y="8472888"/>
              <a:ext cx="5641975" cy="829310"/>
            </a:xfrm>
            <a:custGeom>
              <a:avLst/>
              <a:gdLst/>
              <a:ahLst/>
              <a:cxnLst/>
              <a:rect l="l" t="t" r="r" b="b"/>
              <a:pathLst>
                <a:path w="5641975" h="829309">
                  <a:moveTo>
                    <a:pt x="0" y="805236"/>
                  </a:moveTo>
                  <a:lnTo>
                    <a:pt x="0" y="23823"/>
                  </a:lnTo>
                  <a:lnTo>
                    <a:pt x="0" y="20545"/>
                  </a:lnTo>
                  <a:lnTo>
                    <a:pt x="600" y="17267"/>
                  </a:lnTo>
                  <a:lnTo>
                    <a:pt x="1810" y="14294"/>
                  </a:lnTo>
                  <a:lnTo>
                    <a:pt x="3020" y="11311"/>
                  </a:lnTo>
                  <a:lnTo>
                    <a:pt x="4745" y="8929"/>
                  </a:lnTo>
                  <a:lnTo>
                    <a:pt x="6975" y="6851"/>
                  </a:lnTo>
                  <a:lnTo>
                    <a:pt x="9214" y="4764"/>
                  </a:lnTo>
                  <a:lnTo>
                    <a:pt x="11787" y="2973"/>
                  </a:lnTo>
                  <a:lnTo>
                    <a:pt x="14703" y="1486"/>
                  </a:lnTo>
                  <a:lnTo>
                    <a:pt x="17629" y="590"/>
                  </a:lnTo>
                  <a:lnTo>
                    <a:pt x="20659" y="0"/>
                  </a:lnTo>
                  <a:lnTo>
                    <a:pt x="23823" y="0"/>
                  </a:lnTo>
                  <a:lnTo>
                    <a:pt x="5617597" y="0"/>
                  </a:lnTo>
                  <a:lnTo>
                    <a:pt x="5620752" y="0"/>
                  </a:lnTo>
                  <a:lnTo>
                    <a:pt x="5623792" y="590"/>
                  </a:lnTo>
                  <a:lnTo>
                    <a:pt x="5626717" y="1486"/>
                  </a:lnTo>
                  <a:lnTo>
                    <a:pt x="5629633" y="2973"/>
                  </a:lnTo>
                  <a:lnTo>
                    <a:pt x="5632206" y="4764"/>
                  </a:lnTo>
                  <a:lnTo>
                    <a:pt x="5634446" y="6851"/>
                  </a:lnTo>
                  <a:lnTo>
                    <a:pt x="5636675" y="8929"/>
                  </a:lnTo>
                  <a:lnTo>
                    <a:pt x="5638400" y="11311"/>
                  </a:lnTo>
                  <a:lnTo>
                    <a:pt x="5639610" y="14294"/>
                  </a:lnTo>
                  <a:lnTo>
                    <a:pt x="5640821" y="17267"/>
                  </a:lnTo>
                  <a:lnTo>
                    <a:pt x="5641421" y="20545"/>
                  </a:lnTo>
                  <a:lnTo>
                    <a:pt x="5641421" y="23823"/>
                  </a:lnTo>
                  <a:lnTo>
                    <a:pt x="5641421" y="805236"/>
                  </a:lnTo>
                  <a:lnTo>
                    <a:pt x="5641421" y="808209"/>
                  </a:lnTo>
                  <a:lnTo>
                    <a:pt x="5640821" y="811192"/>
                  </a:lnTo>
                  <a:lnTo>
                    <a:pt x="5639610" y="813870"/>
                  </a:lnTo>
                  <a:lnTo>
                    <a:pt x="5638400" y="816853"/>
                  </a:lnTo>
                  <a:lnTo>
                    <a:pt x="5617597" y="829060"/>
                  </a:lnTo>
                  <a:lnTo>
                    <a:pt x="23823" y="829060"/>
                  </a:lnTo>
                  <a:lnTo>
                    <a:pt x="1810" y="813870"/>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8554016"/>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6402652"/>
            <a:ext cx="5670550" cy="3799204"/>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毕竟键盘也是买来的，少敲就是省钱</a:t>
            </a:r>
            <a:r>
              <a:rPr sz="950" b="1" dirty="0">
                <a:solidFill>
                  <a:srgbClr val="333333"/>
                </a:solidFill>
                <a:latin typeface="Trebuchet MS"/>
                <a:cs typeface="Trebuchet MS"/>
              </a:rPr>
              <a:t>~</a:t>
            </a:r>
            <a:r>
              <a:rPr sz="950" b="1" spc="20" dirty="0">
                <a:solidFill>
                  <a:srgbClr val="333333"/>
                </a:solidFill>
                <a:latin typeface="微软雅黑"/>
                <a:cs typeface="微软雅黑"/>
              </a:rPr>
              <a:t>用户只需要将对应的变量及信息填写到主机清单文件中，在执行任 </a:t>
            </a:r>
            <a:r>
              <a:rPr sz="950" b="1" spc="25" dirty="0">
                <a:solidFill>
                  <a:srgbClr val="333333"/>
                </a:solidFill>
                <a:latin typeface="微软雅黑"/>
                <a:cs typeface="微软雅黑"/>
              </a:rPr>
              <a:t>务时便会自动的对账号密码进行匹配，而不用再每次重复输入它们。继续修改主机清单文件：</a:t>
            </a:r>
            <a:endParaRPr sz="950">
              <a:latin typeface="微软雅黑"/>
              <a:cs typeface="微软雅黑"/>
            </a:endParaRPr>
          </a:p>
          <a:p>
            <a:pPr>
              <a:lnSpc>
                <a:spcPct val="100000"/>
              </a:lnSpc>
              <a:spcBef>
                <a:spcPts val="10"/>
              </a:spcBef>
            </a:pPr>
            <a:endParaRPr sz="1100">
              <a:latin typeface="微软雅黑"/>
              <a:cs typeface="微软雅黑"/>
            </a:endParaRPr>
          </a:p>
          <a:p>
            <a:pPr marL="136525" algn="just">
              <a:lnSpc>
                <a:spcPct val="100000"/>
              </a:lnSpc>
            </a:pPr>
            <a:r>
              <a:rPr sz="850" spc="30"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2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vim</a:t>
            </a:r>
            <a:endParaRPr sz="850">
              <a:latin typeface="Lucida Console"/>
              <a:cs typeface="Lucida Console"/>
            </a:endParaRPr>
          </a:p>
          <a:p>
            <a:pPr marL="136525" marR="114300" algn="just">
              <a:lnSpc>
                <a:spcPct val="132400"/>
              </a:lnSpc>
            </a:pPr>
            <a:r>
              <a:rPr sz="850" spc="30" dirty="0">
                <a:solidFill>
                  <a:srgbClr val="333333"/>
                </a:solidFill>
                <a:latin typeface="Lucida Console"/>
                <a:cs typeface="Lucida Console"/>
              </a:rPr>
              <a:t>/etc/ansible/hosts[dev]192.168.10.20[test]192.168.10.21[prod]192.168.10.22192. </a:t>
            </a:r>
            <a:r>
              <a:rPr sz="850" spc="-505" dirty="0">
                <a:solidFill>
                  <a:srgbClr val="333333"/>
                </a:solidFill>
                <a:latin typeface="Lucida Console"/>
                <a:cs typeface="Lucida Console"/>
              </a:rPr>
              <a:t> </a:t>
            </a:r>
            <a:r>
              <a:rPr sz="850" spc="30" dirty="0">
                <a:solidFill>
                  <a:srgbClr val="333333"/>
                </a:solidFill>
                <a:latin typeface="Lucida Console"/>
                <a:cs typeface="Lucida Console"/>
              </a:rPr>
              <a:t>168.10.23[balancers]192.168.10.24[all:vars]ansible_user=rootansible_password=r </a:t>
            </a:r>
            <a:r>
              <a:rPr sz="850" spc="-505" dirty="0">
                <a:solidFill>
                  <a:srgbClr val="333333"/>
                </a:solidFill>
                <a:latin typeface="Lucida Console"/>
                <a:cs typeface="Lucida Console"/>
              </a:rPr>
              <a:t> </a:t>
            </a:r>
            <a:r>
              <a:rPr sz="850" spc="25" dirty="0">
                <a:solidFill>
                  <a:srgbClr val="333333"/>
                </a:solidFill>
                <a:latin typeface="Lucida Console"/>
                <a:cs typeface="Lucida Console"/>
              </a:rPr>
              <a:t>edhat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26034">
              <a:lnSpc>
                <a:spcPct val="131600"/>
              </a:lnSpc>
            </a:pPr>
            <a:r>
              <a:rPr sz="950" b="1" spc="25" dirty="0">
                <a:solidFill>
                  <a:srgbClr val="333333"/>
                </a:solidFill>
                <a:latin typeface="微软雅黑"/>
                <a:cs typeface="微软雅黑"/>
              </a:rPr>
              <a:t>还剩最后一步，将</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主配置文件中的第</a:t>
            </a:r>
            <a:r>
              <a:rPr sz="950" b="1" dirty="0">
                <a:solidFill>
                  <a:srgbClr val="333333"/>
                </a:solidFill>
                <a:latin typeface="Trebuchet MS"/>
                <a:cs typeface="Trebuchet MS"/>
              </a:rPr>
              <a:t>71</a:t>
            </a:r>
            <a:r>
              <a:rPr sz="950" b="1" spc="25" dirty="0">
                <a:solidFill>
                  <a:srgbClr val="333333"/>
                </a:solidFill>
                <a:latin typeface="微软雅黑"/>
                <a:cs typeface="微软雅黑"/>
              </a:rPr>
              <a:t>行设置成默认不需要</a:t>
            </a:r>
            <a:r>
              <a:rPr sz="950" b="1" spc="65" dirty="0">
                <a:solidFill>
                  <a:srgbClr val="333333"/>
                </a:solidFill>
                <a:latin typeface="Trebuchet MS"/>
                <a:cs typeface="Trebuchet MS"/>
              </a:rPr>
              <a:t>SSH</a:t>
            </a:r>
            <a:r>
              <a:rPr sz="950" b="1" spc="25" dirty="0">
                <a:solidFill>
                  <a:srgbClr val="333333"/>
                </a:solidFill>
                <a:latin typeface="微软雅黑"/>
                <a:cs typeface="微软雅黑"/>
              </a:rPr>
              <a:t>协议的指纹验证，以及第</a:t>
            </a:r>
            <a:r>
              <a:rPr sz="950" b="1" dirty="0">
                <a:solidFill>
                  <a:srgbClr val="333333"/>
                </a:solidFill>
                <a:latin typeface="Trebuchet MS"/>
                <a:cs typeface="Trebuchet MS"/>
              </a:rPr>
              <a:t>107</a:t>
            </a:r>
            <a:r>
              <a:rPr sz="950" b="1" spc="15" dirty="0">
                <a:solidFill>
                  <a:srgbClr val="333333"/>
                </a:solidFill>
                <a:latin typeface="微软雅黑"/>
                <a:cs typeface="微软雅黑"/>
              </a:rPr>
              <a:t>行 </a:t>
            </a:r>
            <a:r>
              <a:rPr sz="950" b="1" spc="25" dirty="0">
                <a:solidFill>
                  <a:srgbClr val="333333"/>
                </a:solidFill>
                <a:latin typeface="微软雅黑"/>
                <a:cs typeface="微软雅黑"/>
              </a:rPr>
              <a:t>设置成默认执行</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时所使用的管理员名称为</a:t>
            </a:r>
            <a:r>
              <a:rPr sz="950" b="1" spc="45" dirty="0">
                <a:solidFill>
                  <a:srgbClr val="333333"/>
                </a:solidFill>
                <a:latin typeface="Trebuchet MS"/>
                <a:cs typeface="Trebuchet MS"/>
              </a:rPr>
              <a:t>root</a:t>
            </a:r>
            <a:r>
              <a:rPr sz="950" b="1" spc="45"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136525" marR="135890">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/etc/ansible/ansible.cfg6970 </a:t>
            </a:r>
            <a:r>
              <a:rPr sz="850" spc="15" dirty="0">
                <a:solidFill>
                  <a:srgbClr val="333333"/>
                </a:solidFill>
                <a:latin typeface="Lucida Console"/>
                <a:cs typeface="Lucida Console"/>
              </a:rPr>
              <a:t>#</a:t>
            </a:r>
            <a:r>
              <a:rPr sz="850" spc="30" dirty="0">
                <a:solidFill>
                  <a:srgbClr val="333333"/>
                </a:solidFill>
                <a:latin typeface="Lucida Console"/>
                <a:cs typeface="Lucida Console"/>
              </a:rPr>
              <a:t> uncomment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disable</a:t>
            </a:r>
            <a:r>
              <a:rPr sz="850" spc="50" dirty="0">
                <a:solidFill>
                  <a:srgbClr val="333333"/>
                </a:solidFill>
                <a:latin typeface="Lucida Console"/>
                <a:cs typeface="Lucida Console"/>
              </a:rPr>
              <a:t> </a:t>
            </a:r>
            <a:r>
              <a:rPr sz="850" spc="25" dirty="0">
                <a:solidFill>
                  <a:srgbClr val="333333"/>
                </a:solidFill>
                <a:latin typeface="Lucida Console"/>
                <a:cs typeface="Lucida Console"/>
              </a:rPr>
              <a:t>SSH</a:t>
            </a:r>
            <a:r>
              <a:rPr sz="850" spc="55" dirty="0">
                <a:solidFill>
                  <a:srgbClr val="333333"/>
                </a:solidFill>
                <a:latin typeface="Lucida Console"/>
                <a:cs typeface="Lucida Console"/>
              </a:rPr>
              <a:t> </a:t>
            </a:r>
            <a:r>
              <a:rPr sz="850" spc="25" dirty="0">
                <a:solidFill>
                  <a:srgbClr val="333333"/>
                </a:solidFill>
                <a:latin typeface="Lucida Console"/>
                <a:cs typeface="Lucida Console"/>
              </a:rPr>
              <a:t>key</a:t>
            </a:r>
            <a:r>
              <a:rPr sz="850" spc="55" dirty="0">
                <a:solidFill>
                  <a:srgbClr val="333333"/>
                </a:solidFill>
                <a:latin typeface="Lucida Console"/>
                <a:cs typeface="Lucida Console"/>
              </a:rPr>
              <a:t> </a:t>
            </a:r>
            <a:r>
              <a:rPr sz="850" spc="25" dirty="0">
                <a:solidFill>
                  <a:srgbClr val="333333"/>
                </a:solidFill>
                <a:latin typeface="Lucida Console"/>
                <a:cs typeface="Lucida Console"/>
              </a:rPr>
              <a:t>host</a:t>
            </a:r>
            <a:r>
              <a:rPr sz="850" spc="55" dirty="0">
                <a:solidFill>
                  <a:srgbClr val="333333"/>
                </a:solidFill>
                <a:latin typeface="Lucida Console"/>
                <a:cs typeface="Lucida Console"/>
              </a:rPr>
              <a:t> </a:t>
            </a:r>
            <a:r>
              <a:rPr sz="850" spc="30" dirty="0">
                <a:solidFill>
                  <a:srgbClr val="333333"/>
                </a:solidFill>
                <a:latin typeface="Lucida Console"/>
                <a:cs typeface="Lucida Console"/>
              </a:rPr>
              <a:t>checking71</a:t>
            </a:r>
            <a:r>
              <a:rPr sz="850" spc="55" dirty="0">
                <a:solidFill>
                  <a:srgbClr val="333333"/>
                </a:solidFill>
                <a:latin typeface="Lucida Console"/>
                <a:cs typeface="Lucida Console"/>
              </a:rPr>
              <a:t> </a:t>
            </a:r>
            <a:r>
              <a:rPr sz="850" spc="30" dirty="0">
                <a:solidFill>
                  <a:srgbClr val="333333"/>
                </a:solidFill>
                <a:latin typeface="Lucida Console"/>
                <a:cs typeface="Lucida Console"/>
              </a:rPr>
              <a:t>host_key_checking</a:t>
            </a:r>
            <a:r>
              <a:rPr sz="850" spc="50" dirty="0">
                <a:solidFill>
                  <a:srgbClr val="333333"/>
                </a:solidFill>
                <a:latin typeface="Lucida Console"/>
                <a:cs typeface="Lucida Console"/>
              </a:rPr>
              <a:t> </a:t>
            </a:r>
            <a:r>
              <a:rPr sz="850" spc="15" dirty="0">
                <a:solidFill>
                  <a:srgbClr val="333333"/>
                </a:solidFill>
                <a:latin typeface="Lucida Console"/>
                <a:cs typeface="Lucida Console"/>
              </a:rPr>
              <a:t>=</a:t>
            </a:r>
            <a:r>
              <a:rPr sz="850" spc="55" dirty="0">
                <a:solidFill>
                  <a:srgbClr val="333333"/>
                </a:solidFill>
                <a:latin typeface="Lucida Console"/>
                <a:cs typeface="Lucida Console"/>
              </a:rPr>
              <a:t> </a:t>
            </a:r>
            <a:r>
              <a:rPr sz="850" spc="30" dirty="0">
                <a:solidFill>
                  <a:srgbClr val="333333"/>
                </a:solidFill>
                <a:latin typeface="Lucida Console"/>
                <a:cs typeface="Lucida Console"/>
              </a:rPr>
              <a:t>False72………………</a:t>
            </a:r>
            <a:r>
              <a:rPr sz="800" spc="90" dirty="0">
                <a:solidFill>
                  <a:srgbClr val="333333"/>
                </a:solidFill>
                <a:latin typeface="宋体"/>
                <a:cs typeface="宋体"/>
              </a:rPr>
              <a:t>省略部分输出</a:t>
            </a:r>
            <a:r>
              <a:rPr sz="800" spc="80" dirty="0">
                <a:solidFill>
                  <a:srgbClr val="333333"/>
                </a:solidFill>
                <a:latin typeface="宋体"/>
                <a:cs typeface="宋体"/>
              </a:rPr>
              <a:t>信 </a:t>
            </a:r>
            <a:r>
              <a:rPr sz="800" spc="85" dirty="0">
                <a:solidFill>
                  <a:srgbClr val="333333"/>
                </a:solidFill>
                <a:latin typeface="宋体"/>
                <a:cs typeface="宋体"/>
              </a:rPr>
              <a:t> </a:t>
            </a:r>
            <a:r>
              <a:rPr sz="800" spc="90" dirty="0">
                <a:solidFill>
                  <a:srgbClr val="333333"/>
                </a:solidFill>
                <a:latin typeface="宋体"/>
                <a:cs typeface="宋体"/>
              </a:rPr>
              <a:t>息</a:t>
            </a:r>
            <a:r>
              <a:rPr sz="850" spc="30" dirty="0">
                <a:solidFill>
                  <a:srgbClr val="333333"/>
                </a:solidFill>
                <a:latin typeface="Lucida Console"/>
                <a:cs typeface="Lucida Console"/>
              </a:rPr>
              <a:t>………………104105 </a:t>
            </a:r>
            <a:r>
              <a:rPr sz="850" spc="15" dirty="0">
                <a:solidFill>
                  <a:srgbClr val="333333"/>
                </a:solidFill>
                <a:latin typeface="Lucida Console"/>
                <a:cs typeface="Lucida Console"/>
              </a:rPr>
              <a:t>#</a:t>
            </a:r>
            <a:r>
              <a:rPr sz="850" spc="30" dirty="0">
                <a:solidFill>
                  <a:srgbClr val="333333"/>
                </a:solidFill>
                <a:latin typeface="Lucida Console"/>
                <a:cs typeface="Lucida Console"/>
              </a:rPr>
              <a:t> default </a:t>
            </a:r>
            <a:r>
              <a:rPr sz="850" spc="25" dirty="0">
                <a:solidFill>
                  <a:srgbClr val="333333"/>
                </a:solidFill>
                <a:latin typeface="Lucida Console"/>
                <a:cs typeface="Lucida Console"/>
              </a:rPr>
              <a:t>user</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playbooks </a:t>
            </a:r>
            <a:r>
              <a:rPr sz="850" spc="20" dirty="0">
                <a:solidFill>
                  <a:srgbClr val="333333"/>
                </a:solidFill>
                <a:latin typeface="Lucida Console"/>
                <a:cs typeface="Lucida Console"/>
              </a:rPr>
              <a:t>if</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user</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specified106 </a:t>
            </a:r>
            <a:r>
              <a:rPr sz="850" spc="-49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(/usr/bin/ansible </a:t>
            </a:r>
            <a:r>
              <a:rPr sz="850" spc="25" dirty="0">
                <a:solidFill>
                  <a:srgbClr val="333333"/>
                </a:solidFill>
                <a:latin typeface="Lucida Console"/>
                <a:cs typeface="Lucida Console"/>
              </a:rPr>
              <a:t>will</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current </a:t>
            </a:r>
            <a:r>
              <a:rPr sz="850" spc="25" dirty="0">
                <a:solidFill>
                  <a:srgbClr val="333333"/>
                </a:solidFill>
                <a:latin typeface="Lucida Console"/>
                <a:cs typeface="Lucida Console"/>
              </a:rPr>
              <a:t>user </a:t>
            </a:r>
            <a:r>
              <a:rPr sz="850" spc="20" dirty="0">
                <a:solidFill>
                  <a:srgbClr val="333333"/>
                </a:solidFill>
                <a:latin typeface="Lucida Console"/>
                <a:cs typeface="Lucida Console"/>
              </a:rPr>
              <a:t>as</a:t>
            </a:r>
            <a:r>
              <a:rPr sz="850" spc="30" dirty="0">
                <a:solidFill>
                  <a:srgbClr val="333333"/>
                </a:solidFill>
                <a:latin typeface="Lucida Console"/>
                <a:cs typeface="Lucida Console"/>
              </a:rPr>
              <a:t> default)107 remote_user </a:t>
            </a:r>
            <a:r>
              <a:rPr sz="850" spc="15" dirty="0">
                <a:solidFill>
                  <a:srgbClr val="333333"/>
                </a:solidFill>
                <a:latin typeface="Lucida Console"/>
                <a:cs typeface="Lucida Console"/>
              </a:rPr>
              <a:t>=</a:t>
            </a:r>
            <a:r>
              <a:rPr sz="850" spc="30" dirty="0">
                <a:solidFill>
                  <a:srgbClr val="333333"/>
                </a:solidFill>
                <a:latin typeface="Lucida Console"/>
                <a:cs typeface="Lucida Console"/>
              </a:rPr>
              <a:t> root108</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15570">
              <a:lnSpc>
                <a:spcPct val="131600"/>
              </a:lnSpc>
            </a:pPr>
            <a:r>
              <a:rPr sz="950" b="1" spc="25" dirty="0">
                <a:solidFill>
                  <a:srgbClr val="333333"/>
                </a:solidFill>
                <a:latin typeface="微软雅黑"/>
                <a:cs typeface="微软雅黑"/>
              </a:rPr>
              <a:t>不需要重启服务，以上操作完全搞定后就可以开始后面的实验了。由于刚刚是将</a:t>
            </a:r>
            <a:r>
              <a:rPr sz="950" b="1" spc="50" dirty="0">
                <a:solidFill>
                  <a:srgbClr val="333333"/>
                </a:solidFill>
                <a:latin typeface="Trebuchet MS"/>
                <a:cs typeface="Trebuchet MS"/>
              </a:rPr>
              <a:t>Ansible</a:t>
            </a:r>
            <a:r>
              <a:rPr sz="950" b="1" spc="20" dirty="0">
                <a:solidFill>
                  <a:srgbClr val="333333"/>
                </a:solidFill>
                <a:latin typeface="微软雅黑"/>
                <a:cs typeface="微软雅黑"/>
              </a:rPr>
              <a:t>服务器设置成 </a:t>
            </a:r>
            <a:r>
              <a:rPr sz="950" b="1" spc="25" dirty="0">
                <a:solidFill>
                  <a:srgbClr val="333333"/>
                </a:solidFill>
                <a:latin typeface="微软雅黑"/>
                <a:cs typeface="微软雅黑"/>
              </a:rPr>
              <a:t>了桥接及</a:t>
            </a:r>
            <a:r>
              <a:rPr sz="950" b="1" spc="75" dirty="0">
                <a:solidFill>
                  <a:srgbClr val="333333"/>
                </a:solidFill>
                <a:latin typeface="Trebuchet MS"/>
                <a:cs typeface="Trebuchet MS"/>
              </a:rPr>
              <a:t>DHCP</a:t>
            </a:r>
            <a:r>
              <a:rPr sz="950" b="1" spc="25" dirty="0">
                <a:solidFill>
                  <a:srgbClr val="333333"/>
                </a:solidFill>
                <a:latin typeface="微软雅黑"/>
                <a:cs typeface="微软雅黑"/>
              </a:rPr>
              <a:t>模式，请同学们自行将网络适配器修改回</a:t>
            </a:r>
            <a:r>
              <a:rPr sz="950" b="1" spc="-125" dirty="0">
                <a:solidFill>
                  <a:srgbClr val="333333"/>
                </a:solidFill>
                <a:latin typeface="Trebuchet MS"/>
                <a:cs typeface="Trebuchet MS"/>
              </a:rPr>
              <a:t>“</a:t>
            </a:r>
            <a:r>
              <a:rPr sz="950" b="1" spc="25" dirty="0">
                <a:solidFill>
                  <a:srgbClr val="333333"/>
                </a:solidFill>
                <a:latin typeface="微软雅黑"/>
                <a:cs typeface="微软雅黑"/>
              </a:rPr>
              <a:t>仅主机模式</a:t>
            </a:r>
            <a:r>
              <a:rPr sz="950" b="1" spc="-125" dirty="0">
                <a:solidFill>
                  <a:srgbClr val="333333"/>
                </a:solidFill>
                <a:latin typeface="Trebuchet MS"/>
                <a:cs typeface="Trebuchet MS"/>
              </a:rPr>
              <a:t>”</a:t>
            </a:r>
            <a:r>
              <a:rPr sz="950" b="1" spc="25" dirty="0">
                <a:solidFill>
                  <a:srgbClr val="333333"/>
                </a:solidFill>
                <a:latin typeface="微软雅黑"/>
                <a:cs typeface="微软雅黑"/>
              </a:rPr>
              <a:t>及</a:t>
            </a:r>
            <a:r>
              <a:rPr sz="950" b="1" spc="-15" dirty="0">
                <a:solidFill>
                  <a:srgbClr val="333333"/>
                </a:solidFill>
                <a:latin typeface="Trebuchet MS"/>
                <a:cs typeface="Trebuchet MS"/>
              </a:rPr>
              <a:t>192.168.10.10/24</a:t>
            </a:r>
            <a:r>
              <a:rPr sz="950" b="1" spc="25" dirty="0">
                <a:solidFill>
                  <a:srgbClr val="333333"/>
                </a:solidFill>
                <a:latin typeface="微软雅黑"/>
                <a:cs typeface="微软雅黑"/>
              </a:rPr>
              <a:t>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marL="12700" marR="51435">
              <a:lnSpc>
                <a:spcPct val="131600"/>
              </a:lnSpc>
            </a:pPr>
            <a:r>
              <a:rPr sz="950" b="1" spc="25" dirty="0">
                <a:solidFill>
                  <a:srgbClr val="333333"/>
                </a:solidFill>
                <a:latin typeface="微软雅黑"/>
                <a:cs typeface="微软雅黑"/>
              </a:rPr>
              <a:t>吧，如图</a:t>
            </a:r>
            <a:r>
              <a:rPr sz="950" b="1" spc="-10" dirty="0">
                <a:solidFill>
                  <a:srgbClr val="333333"/>
                </a:solidFill>
                <a:latin typeface="Trebuchet MS"/>
                <a:cs typeface="Trebuchet MS"/>
              </a:rPr>
              <a:t>16-3</a:t>
            </a:r>
            <a:r>
              <a:rPr sz="950" b="1" spc="25" dirty="0">
                <a:solidFill>
                  <a:srgbClr val="333333"/>
                </a:solidFill>
                <a:latin typeface="微软雅黑"/>
                <a:cs typeface="微软雅黑"/>
              </a:rPr>
              <a:t>所示。完成后重启网卡再自行在主机之间互相</a:t>
            </a:r>
            <a:r>
              <a:rPr sz="950" b="1" spc="55" dirty="0">
                <a:solidFill>
                  <a:srgbClr val="333333"/>
                </a:solidFill>
                <a:latin typeface="Trebuchet MS"/>
                <a:cs typeface="Trebuchet MS"/>
              </a:rPr>
              <a:t>ping</a:t>
            </a:r>
            <a:r>
              <a:rPr sz="950" b="1" spc="20" dirty="0">
                <a:solidFill>
                  <a:srgbClr val="333333"/>
                </a:solidFill>
                <a:latin typeface="微软雅黑"/>
                <a:cs typeface="微软雅黑"/>
              </a:rPr>
              <a:t>一下哦，保证主机之间网络能够互通是 </a:t>
            </a:r>
            <a:r>
              <a:rPr sz="950" b="1" spc="25" dirty="0">
                <a:solidFill>
                  <a:srgbClr val="333333"/>
                </a:solidFill>
                <a:latin typeface="微软雅黑"/>
                <a:cs typeface="微软雅黑"/>
              </a:rPr>
              <a:t>后续实验的基石。</a:t>
            </a:r>
            <a:endParaRPr sz="950">
              <a:latin typeface="微软雅黑"/>
              <a:cs typeface="微软雅黑"/>
            </a:endParaRPr>
          </a:p>
        </p:txBody>
      </p:sp>
      <p:sp>
        <p:nvSpPr>
          <p:cNvPr id="17" name="object 17"/>
          <p:cNvSpPr txBox="1"/>
          <p:nvPr/>
        </p:nvSpPr>
        <p:spPr>
          <a:xfrm>
            <a:off x="3671233" y="10217035"/>
            <a:ext cx="227965" cy="185420"/>
          </a:xfrm>
          <a:prstGeom prst="rect">
            <a:avLst/>
          </a:prstGeom>
        </p:spPr>
        <p:txBody>
          <a:bodyPr vert="horz" wrap="square" lIns="0" tIns="17145" rIns="0" bIns="0" rtlCol="0">
            <a:spAutoFit/>
          </a:bodyPr>
          <a:lstStyle/>
          <a:p>
            <a:pPr marL="36830">
              <a:lnSpc>
                <a:spcPct val="100000"/>
              </a:lnSpc>
              <a:spcBef>
                <a:spcPts val="135"/>
              </a:spcBef>
            </a:pPr>
            <a:fld id="{81D60167-4931-47E6-BA6A-407CBD079E47}" type="slidenum">
              <a:rPr sz="800" dirty="0">
                <a:latin typeface="小哥哥网恋吗"/>
                <a:cs typeface="小哥哥网恋吗"/>
              </a:rPr>
              <a:t>272</a:t>
            </a:fld>
            <a:endParaRPr sz="800">
              <a:latin typeface="小哥哥网恋吗"/>
              <a:cs typeface="小哥哥网恋吗"/>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30"/>
            <a:ext cx="5651500" cy="1525270"/>
            <a:chOff x="959124" y="368230"/>
            <a:chExt cx="5651500" cy="1525270"/>
          </a:xfrm>
        </p:grpSpPr>
        <p:sp>
          <p:nvSpPr>
            <p:cNvPr id="3" name="object 3"/>
            <p:cNvSpPr/>
            <p:nvPr/>
          </p:nvSpPr>
          <p:spPr>
            <a:xfrm>
              <a:off x="963889" y="372995"/>
              <a:ext cx="5641975" cy="1515745"/>
            </a:xfrm>
            <a:custGeom>
              <a:avLst/>
              <a:gdLst/>
              <a:ahLst/>
              <a:cxnLst/>
              <a:rect l="l" t="t" r="r" b="b"/>
              <a:pathLst>
                <a:path w="5641975" h="1515745">
                  <a:moveTo>
                    <a:pt x="5617597" y="1515178"/>
                  </a:moveTo>
                  <a:lnTo>
                    <a:pt x="23823" y="1515178"/>
                  </a:lnTo>
                  <a:lnTo>
                    <a:pt x="20659" y="1514883"/>
                  </a:lnTo>
                  <a:lnTo>
                    <a:pt x="0" y="1494033"/>
                  </a:lnTo>
                  <a:lnTo>
                    <a:pt x="0" y="1491355"/>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1" y="0"/>
                  </a:lnTo>
                  <a:lnTo>
                    <a:pt x="5634445" y="6851"/>
                  </a:lnTo>
                  <a:lnTo>
                    <a:pt x="5636675" y="8938"/>
                  </a:lnTo>
                  <a:lnTo>
                    <a:pt x="5638400" y="11616"/>
                  </a:lnTo>
                  <a:lnTo>
                    <a:pt x="5640820" y="17276"/>
                  </a:lnTo>
                  <a:lnTo>
                    <a:pt x="5641421" y="20545"/>
                  </a:lnTo>
                  <a:lnTo>
                    <a:pt x="5641421" y="1494033"/>
                  </a:lnTo>
                  <a:lnTo>
                    <a:pt x="5620751" y="1514883"/>
                  </a:lnTo>
                  <a:lnTo>
                    <a:pt x="5617597" y="1515178"/>
                  </a:lnTo>
                  <a:close/>
                </a:path>
              </a:pathLst>
            </a:custGeom>
            <a:solidFill>
              <a:srgbClr val="F8F8F8"/>
            </a:solidFill>
          </p:spPr>
          <p:txBody>
            <a:bodyPr wrap="square" lIns="0" tIns="0" rIns="0" bIns="0" rtlCol="0"/>
            <a:lstStyle/>
            <a:p>
              <a:endParaRPr/>
            </a:p>
          </p:txBody>
        </p:sp>
        <p:sp>
          <p:nvSpPr>
            <p:cNvPr id="4" name="object 4"/>
            <p:cNvSpPr/>
            <p:nvPr/>
          </p:nvSpPr>
          <p:spPr>
            <a:xfrm>
              <a:off x="963889" y="372995"/>
              <a:ext cx="5641975" cy="1515745"/>
            </a:xfrm>
            <a:custGeom>
              <a:avLst/>
              <a:gdLst/>
              <a:ahLst/>
              <a:cxnLst/>
              <a:rect l="l" t="t" r="r" b="b"/>
              <a:pathLst>
                <a:path w="5641975" h="1515745">
                  <a:moveTo>
                    <a:pt x="0" y="1491355"/>
                  </a:moveTo>
                  <a:lnTo>
                    <a:pt x="0" y="23823"/>
                  </a:lnTo>
                  <a:lnTo>
                    <a:pt x="0" y="20545"/>
                  </a:lnTo>
                  <a:lnTo>
                    <a:pt x="600" y="17276"/>
                  </a:lnTo>
                  <a:lnTo>
                    <a:pt x="1810" y="14589"/>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1" y="0"/>
                  </a:lnTo>
                  <a:lnTo>
                    <a:pt x="5623791" y="600"/>
                  </a:lnTo>
                  <a:lnTo>
                    <a:pt x="5626717" y="1486"/>
                  </a:lnTo>
                  <a:lnTo>
                    <a:pt x="5629633" y="2677"/>
                  </a:lnTo>
                  <a:lnTo>
                    <a:pt x="5632206" y="4469"/>
                  </a:lnTo>
                  <a:lnTo>
                    <a:pt x="5634445" y="6851"/>
                  </a:lnTo>
                  <a:lnTo>
                    <a:pt x="5636675" y="8938"/>
                  </a:lnTo>
                  <a:lnTo>
                    <a:pt x="5638400" y="11616"/>
                  </a:lnTo>
                  <a:lnTo>
                    <a:pt x="5639610" y="14589"/>
                  </a:lnTo>
                  <a:lnTo>
                    <a:pt x="5640820" y="17276"/>
                  </a:lnTo>
                  <a:lnTo>
                    <a:pt x="5641421" y="20545"/>
                  </a:lnTo>
                  <a:lnTo>
                    <a:pt x="5641421" y="23823"/>
                  </a:lnTo>
                  <a:lnTo>
                    <a:pt x="5641421" y="1491355"/>
                  </a:lnTo>
                  <a:lnTo>
                    <a:pt x="5641421" y="1494033"/>
                  </a:lnTo>
                  <a:lnTo>
                    <a:pt x="5640820" y="1497015"/>
                  </a:lnTo>
                  <a:lnTo>
                    <a:pt x="5617597" y="1515178"/>
                  </a:lnTo>
                  <a:lnTo>
                    <a:pt x="23823" y="1515178"/>
                  </a:lnTo>
                  <a:lnTo>
                    <a:pt x="0" y="1494033"/>
                  </a:lnTo>
                  <a:lnTo>
                    <a:pt x="0" y="149135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21"/>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pic>
        <p:nvPicPr>
          <p:cNvPr id="6" name="object 6"/>
          <p:cNvPicPr/>
          <p:nvPr/>
        </p:nvPicPr>
        <p:blipFill>
          <a:blip r:embed="rId2" cstate="print"/>
          <a:stretch>
            <a:fillRect/>
          </a:stretch>
        </p:blipFill>
        <p:spPr>
          <a:xfrm>
            <a:off x="959124" y="2105692"/>
            <a:ext cx="5650950" cy="6105250"/>
          </a:xfrm>
          <a:prstGeom prst="rect">
            <a:avLst/>
          </a:prstGeom>
        </p:spPr>
      </p:pic>
      <p:sp>
        <p:nvSpPr>
          <p:cNvPr id="7" name="object 7"/>
          <p:cNvSpPr txBox="1"/>
          <p:nvPr/>
        </p:nvSpPr>
        <p:spPr>
          <a:xfrm>
            <a:off x="946424" y="8322139"/>
            <a:ext cx="5633720" cy="193738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16-3</a:t>
            </a:r>
            <a:r>
              <a:rPr sz="950" b="1" spc="-35" dirty="0">
                <a:solidFill>
                  <a:srgbClr val="333333"/>
                </a:solidFill>
                <a:latin typeface="Trebuchet MS"/>
                <a:cs typeface="Trebuchet MS"/>
              </a:rPr>
              <a:t> </a:t>
            </a:r>
            <a:r>
              <a:rPr sz="950" b="1" spc="25" dirty="0">
                <a:solidFill>
                  <a:srgbClr val="333333"/>
                </a:solidFill>
                <a:latin typeface="微软雅黑"/>
                <a:cs typeface="微软雅黑"/>
              </a:rPr>
              <a:t>将虚拟机网卡改回仅主机模式</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16.3</a:t>
            </a:r>
            <a:r>
              <a:rPr sz="950" b="1" spc="-35" dirty="0">
                <a:solidFill>
                  <a:srgbClr val="333333"/>
                </a:solidFill>
                <a:latin typeface="Trebuchet MS"/>
                <a:cs typeface="Trebuchet MS"/>
              </a:rPr>
              <a:t> </a:t>
            </a:r>
            <a:r>
              <a:rPr sz="950" b="1" spc="25" dirty="0">
                <a:solidFill>
                  <a:srgbClr val="333333"/>
                </a:solidFill>
                <a:latin typeface="微软雅黑"/>
                <a:cs typeface="微软雅黑"/>
              </a:rPr>
              <a:t>运行临时命令</a:t>
            </a:r>
            <a:endParaRPr sz="950">
              <a:latin typeface="微软雅黑"/>
              <a:cs typeface="微软雅黑"/>
            </a:endParaRPr>
          </a:p>
          <a:p>
            <a:pPr marL="12700" marR="5080">
              <a:lnSpc>
                <a:spcPct val="131600"/>
              </a:lnSpc>
              <a:spcBef>
                <a:spcPts val="900"/>
              </a:spcBef>
            </a:pP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服务强大之处在于只需要一条命令，便可以操控千台万台的主机节点，</a:t>
            </a:r>
            <a:r>
              <a:rPr sz="950" b="1" spc="50" dirty="0">
                <a:solidFill>
                  <a:srgbClr val="333333"/>
                </a:solidFill>
                <a:latin typeface="Trebuchet MS"/>
                <a:cs typeface="Trebuchet MS"/>
              </a:rPr>
              <a:t>ansible</a:t>
            </a:r>
            <a:r>
              <a:rPr sz="950" b="1" spc="20" dirty="0">
                <a:solidFill>
                  <a:srgbClr val="333333"/>
                </a:solidFill>
                <a:latin typeface="微软雅黑"/>
                <a:cs typeface="微软雅黑"/>
              </a:rPr>
              <a:t>命令便是最得力 </a:t>
            </a:r>
            <a:r>
              <a:rPr sz="950" b="1" spc="25" dirty="0">
                <a:solidFill>
                  <a:srgbClr val="333333"/>
                </a:solidFill>
                <a:latin typeface="微软雅黑"/>
                <a:cs typeface="微软雅黑"/>
              </a:rPr>
              <a:t>的工具之一。而用户所使用的</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服务实际只是一个框架，能够完成工作的是模块化功能代码，常 用的模块大致有二十余个，如表</a:t>
            </a:r>
            <a:r>
              <a:rPr sz="950" b="1" spc="-10" dirty="0">
                <a:solidFill>
                  <a:srgbClr val="333333"/>
                </a:solidFill>
                <a:latin typeface="Trebuchet MS"/>
                <a:cs typeface="Trebuchet MS"/>
              </a:rPr>
              <a:t>16-5</a:t>
            </a:r>
            <a:r>
              <a:rPr sz="950" b="1" spc="25" dirty="0">
                <a:solidFill>
                  <a:srgbClr val="333333"/>
                </a:solidFill>
                <a:latin typeface="微软雅黑"/>
                <a:cs typeface="微软雅黑"/>
              </a:rPr>
              <a:t>所示，本书将会在后面的实验中逐一详解。</a:t>
            </a:r>
            <a:endParaRPr sz="950">
              <a:latin typeface="微软雅黑"/>
              <a:cs typeface="微软雅黑"/>
            </a:endParaRPr>
          </a:p>
          <a:p>
            <a:pPr marL="12700" marR="59690">
              <a:lnSpc>
                <a:spcPct val="131600"/>
              </a:lnSpc>
              <a:spcBef>
                <a:spcPts val="755"/>
              </a:spcBef>
            </a:pPr>
            <a:r>
              <a:rPr sz="950" b="1" spc="25" dirty="0">
                <a:solidFill>
                  <a:srgbClr val="333333"/>
                </a:solidFill>
                <a:latin typeface="微软雅黑"/>
                <a:cs typeface="微软雅黑"/>
              </a:rPr>
              <a:t>偶遇到书中没有提及的，自己感兴趣的模块亦可用</a:t>
            </a:r>
            <a:r>
              <a:rPr sz="950" b="1" spc="25" dirty="0">
                <a:solidFill>
                  <a:srgbClr val="333333"/>
                </a:solidFill>
                <a:latin typeface="Trebuchet MS"/>
                <a:cs typeface="Trebuchet MS"/>
              </a:rPr>
              <a:t>“ansible-doc</a:t>
            </a:r>
            <a:r>
              <a:rPr sz="950" b="1" spc="-65" dirty="0">
                <a:solidFill>
                  <a:srgbClr val="333333"/>
                </a:solidFill>
                <a:latin typeface="Trebuchet MS"/>
                <a:cs typeface="Trebuchet MS"/>
              </a:rPr>
              <a:t> </a:t>
            </a:r>
            <a:r>
              <a:rPr sz="950" b="1" spc="25" dirty="0">
                <a:solidFill>
                  <a:srgbClr val="333333"/>
                </a:solidFill>
                <a:latin typeface="微软雅黑"/>
                <a:cs typeface="微软雅黑"/>
              </a:rPr>
              <a:t>模块名称</a:t>
            </a:r>
            <a:r>
              <a:rPr sz="950" b="1" spc="-125" dirty="0">
                <a:solidFill>
                  <a:srgbClr val="333333"/>
                </a:solidFill>
                <a:latin typeface="Trebuchet MS"/>
                <a:cs typeface="Trebuchet MS"/>
              </a:rPr>
              <a:t>”</a:t>
            </a:r>
            <a:r>
              <a:rPr sz="950" b="1" spc="25" dirty="0">
                <a:solidFill>
                  <a:srgbClr val="333333"/>
                </a:solidFill>
                <a:latin typeface="微软雅黑"/>
                <a:cs typeface="微软雅黑"/>
              </a:rPr>
              <a:t>的命令格式自行查询，或是 用</a:t>
            </a:r>
            <a:r>
              <a:rPr sz="950" b="1" spc="30" dirty="0">
                <a:solidFill>
                  <a:srgbClr val="333333"/>
                </a:solidFill>
                <a:latin typeface="Trebuchet MS"/>
                <a:cs typeface="Trebuchet MS"/>
              </a:rPr>
              <a:t>“ansibe-doc</a:t>
            </a:r>
            <a:r>
              <a:rPr sz="950" b="1" spc="-40" dirty="0">
                <a:solidFill>
                  <a:srgbClr val="333333"/>
                </a:solidFill>
                <a:latin typeface="Trebuchet MS"/>
                <a:cs typeface="Trebuchet MS"/>
              </a:rPr>
              <a:t> </a:t>
            </a:r>
            <a:r>
              <a:rPr sz="950" b="1" spc="-50" dirty="0">
                <a:solidFill>
                  <a:srgbClr val="333333"/>
                </a:solidFill>
                <a:latin typeface="Trebuchet MS"/>
                <a:cs typeface="Trebuchet MS"/>
              </a:rPr>
              <a:t>-l”</a:t>
            </a:r>
            <a:r>
              <a:rPr sz="950" b="1" spc="25" dirty="0">
                <a:solidFill>
                  <a:srgbClr val="333333"/>
                </a:solidFill>
                <a:latin typeface="微软雅黑"/>
                <a:cs typeface="微软雅黑"/>
              </a:rPr>
              <a:t>命令列出所有的模块信息以供选择。</a:t>
            </a:r>
            <a:endParaRPr sz="950">
              <a:latin typeface="微软雅黑"/>
              <a:cs typeface="微软雅黑"/>
            </a:endParaRPr>
          </a:p>
          <a:p>
            <a:pPr>
              <a:lnSpc>
                <a:spcPct val="100000"/>
              </a:lnSpc>
              <a:spcBef>
                <a:spcPts val="75"/>
              </a:spcBef>
            </a:pPr>
            <a:endParaRPr sz="600">
              <a:latin typeface="微软雅黑"/>
              <a:cs typeface="微软雅黑"/>
            </a:endParaRPr>
          </a:p>
          <a:p>
            <a:pPr marL="12700">
              <a:lnSpc>
                <a:spcPct val="100000"/>
              </a:lnSpc>
              <a:spcBef>
                <a:spcPts val="5"/>
              </a:spcBef>
              <a:tabLst>
                <a:tab pos="99949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16-5	</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服务常用模块名称及作用</a:t>
            </a:r>
            <a:endParaRPr sz="950">
              <a:latin typeface="微软雅黑"/>
              <a:cs typeface="微软雅黑"/>
            </a:endParaRPr>
          </a:p>
        </p:txBody>
      </p:sp>
      <p:sp>
        <p:nvSpPr>
          <p:cNvPr id="17" name="object 17"/>
          <p:cNvSpPr txBox="1"/>
          <p:nvPr/>
        </p:nvSpPr>
        <p:spPr>
          <a:xfrm>
            <a:off x="3672820" y="10217035"/>
            <a:ext cx="22352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273</a:t>
            </a:fld>
            <a:endParaRPr sz="800">
              <a:latin typeface="小哥哥网恋吗"/>
              <a:cs typeface="小哥哥网恋吗"/>
            </a:endParaRPr>
          </a:p>
        </p:txBody>
      </p:sp>
      <p:sp>
        <p:nvSpPr>
          <p:cNvPr id="8" name="object 8"/>
          <p:cNvSpPr txBox="1"/>
          <p:nvPr/>
        </p:nvSpPr>
        <p:spPr>
          <a:xfrm>
            <a:off x="5210941" y="614155"/>
            <a:ext cx="127063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inet</a:t>
            </a:r>
            <a:r>
              <a:rPr sz="850" spc="-30" dirty="0">
                <a:solidFill>
                  <a:srgbClr val="333333"/>
                </a:solidFill>
                <a:latin typeface="Lucida Console"/>
                <a:cs typeface="Lucida Console"/>
              </a:rPr>
              <a:t> </a:t>
            </a:r>
            <a:r>
              <a:rPr sz="850" spc="30" dirty="0">
                <a:solidFill>
                  <a:srgbClr val="333333"/>
                </a:solidFill>
                <a:latin typeface="Lucida Console"/>
                <a:cs typeface="Lucida Console"/>
              </a:rPr>
              <a:t>192.168.10.10</a:t>
            </a:r>
            <a:endParaRPr sz="850">
              <a:latin typeface="Lucida Console"/>
              <a:cs typeface="Lucida Console"/>
            </a:endParaRPr>
          </a:p>
        </p:txBody>
      </p:sp>
      <p:sp>
        <p:nvSpPr>
          <p:cNvPr id="9" name="object 9"/>
          <p:cNvSpPr txBox="1"/>
          <p:nvPr/>
        </p:nvSpPr>
        <p:spPr>
          <a:xfrm>
            <a:off x="4861707" y="785674"/>
            <a:ext cx="37084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inet</a:t>
            </a:r>
            <a:r>
              <a:rPr sz="850" spc="15" dirty="0">
                <a:solidFill>
                  <a:srgbClr val="333333"/>
                </a:solidFill>
                <a:latin typeface="Lucida Console"/>
                <a:cs typeface="Lucida Console"/>
              </a:rPr>
              <a:t>6</a:t>
            </a:r>
            <a:endParaRPr sz="850">
              <a:latin typeface="Lucida Console"/>
              <a:cs typeface="Lucida Console"/>
            </a:endParaRPr>
          </a:p>
        </p:txBody>
      </p:sp>
      <p:sp>
        <p:nvSpPr>
          <p:cNvPr id="10" name="object 10"/>
          <p:cNvSpPr txBox="1"/>
          <p:nvPr/>
        </p:nvSpPr>
        <p:spPr>
          <a:xfrm>
            <a:off x="1070306" y="406733"/>
            <a:ext cx="3689350" cy="883285"/>
          </a:xfrm>
          <a:prstGeom prst="rect">
            <a:avLst/>
          </a:prstGeom>
        </p:spPr>
        <p:txBody>
          <a:bodyPr vert="horz" wrap="square" lIns="0" tIns="11430" rIns="0" bIns="0" rtlCol="0">
            <a:spAutoFit/>
          </a:bodyPr>
          <a:lstStyle/>
          <a:p>
            <a:pPr marL="12700" marR="67945">
              <a:lnSpc>
                <a:spcPct val="132400"/>
              </a:lnSpc>
              <a:spcBef>
                <a:spcPts val="90"/>
              </a:spcBef>
              <a:tabLst>
                <a:tab pos="3061970"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ifconfigens160: </a:t>
            </a:r>
            <a:r>
              <a:rPr sz="850" spc="35" dirty="0">
                <a:solidFill>
                  <a:srgbClr val="333333"/>
                </a:solidFill>
                <a:latin typeface="Lucida Console"/>
                <a:cs typeface="Lucida Console"/>
              </a:rPr>
              <a:t> </a:t>
            </a:r>
            <a:r>
              <a:rPr sz="850" spc="30" dirty="0">
                <a:solidFill>
                  <a:srgbClr val="333333"/>
                </a:solidFill>
                <a:latin typeface="Lucida Console"/>
                <a:cs typeface="Lucida Console"/>
              </a:rPr>
              <a:t>flags=4163&lt;UP,BROADCAST,RUNNING,MULTICAST&gt;	</a:t>
            </a:r>
            <a:r>
              <a:rPr sz="850" spc="25" dirty="0">
                <a:solidFill>
                  <a:srgbClr val="333333"/>
                </a:solidFill>
                <a:latin typeface="Lucida Console"/>
                <a:cs typeface="Lucida Console"/>
              </a:rPr>
              <a:t>mtu</a:t>
            </a:r>
            <a:r>
              <a:rPr sz="850" spc="-50" dirty="0">
                <a:solidFill>
                  <a:srgbClr val="333333"/>
                </a:solidFill>
                <a:latin typeface="Lucida Console"/>
                <a:cs typeface="Lucida Console"/>
              </a:rPr>
              <a:t> </a:t>
            </a:r>
            <a:r>
              <a:rPr sz="850" spc="25" dirty="0">
                <a:solidFill>
                  <a:srgbClr val="333333"/>
                </a:solidFill>
                <a:latin typeface="Lucida Console"/>
                <a:cs typeface="Lucida Console"/>
              </a:rPr>
              <a:t>1500</a:t>
            </a:r>
            <a:endParaRPr sz="850">
              <a:latin typeface="Lucida Console"/>
              <a:cs typeface="Lucida Console"/>
            </a:endParaRPr>
          </a:p>
          <a:p>
            <a:pPr marL="12700" marR="5080">
              <a:lnSpc>
                <a:spcPct val="132400"/>
              </a:lnSpc>
              <a:tabLst>
                <a:tab pos="1326515" algn="l"/>
                <a:tab pos="1602105" algn="l"/>
                <a:tab pos="1882139" algn="l"/>
                <a:tab pos="2499995" algn="l"/>
                <a:tab pos="2847340" algn="l"/>
              </a:tabLst>
            </a:pPr>
            <a:r>
              <a:rPr sz="850" spc="30" dirty="0">
                <a:solidFill>
                  <a:srgbClr val="333333"/>
                </a:solidFill>
                <a:latin typeface="Lucida Console"/>
                <a:cs typeface="Lucida Console"/>
              </a:rPr>
              <a:t>netmask</a:t>
            </a:r>
            <a:r>
              <a:rPr sz="850" spc="35" dirty="0">
                <a:solidFill>
                  <a:srgbClr val="333333"/>
                </a:solidFill>
                <a:latin typeface="Lucida Console"/>
                <a:cs typeface="Lucida Console"/>
              </a:rPr>
              <a:t> </a:t>
            </a:r>
            <a:r>
              <a:rPr sz="850" spc="30" dirty="0">
                <a:solidFill>
                  <a:srgbClr val="333333"/>
                </a:solidFill>
                <a:latin typeface="Lucida Console"/>
                <a:cs typeface="Lucida Console"/>
              </a:rPr>
              <a:t>255.255.255.0	broadcast 192.168.10.255 </a:t>
            </a:r>
            <a:r>
              <a:rPr sz="850" spc="35" dirty="0">
                <a:solidFill>
                  <a:srgbClr val="333333"/>
                </a:solidFill>
                <a:latin typeface="Lucida Console"/>
                <a:cs typeface="Lucida Console"/>
              </a:rPr>
              <a:t> </a:t>
            </a:r>
            <a:r>
              <a:rPr sz="850" spc="30" dirty="0">
                <a:solidFill>
                  <a:srgbClr val="333333"/>
                </a:solidFill>
                <a:latin typeface="Lucida Console"/>
                <a:cs typeface="Lucida Console"/>
              </a:rPr>
              <a:t>fe80::d0bb:17c8:880d:e719	prefixlen</a:t>
            </a:r>
            <a:r>
              <a:rPr sz="850" spc="35" dirty="0">
                <a:solidFill>
                  <a:srgbClr val="333333"/>
                </a:solidFill>
                <a:latin typeface="Lucida Console"/>
                <a:cs typeface="Lucida Console"/>
              </a:rPr>
              <a:t> </a:t>
            </a:r>
            <a:r>
              <a:rPr sz="850" spc="20" dirty="0">
                <a:solidFill>
                  <a:srgbClr val="333333"/>
                </a:solidFill>
                <a:latin typeface="Lucida Console"/>
                <a:cs typeface="Lucida Console"/>
              </a:rPr>
              <a:t>64	</a:t>
            </a:r>
            <a:r>
              <a:rPr sz="850" spc="30" dirty="0">
                <a:solidFill>
                  <a:srgbClr val="333333"/>
                </a:solidFill>
                <a:latin typeface="Lucida Console"/>
                <a:cs typeface="Lucida Console"/>
              </a:rPr>
              <a:t>scopeid</a:t>
            </a:r>
            <a:r>
              <a:rPr sz="850" spc="-50" dirty="0">
                <a:solidFill>
                  <a:srgbClr val="333333"/>
                </a:solidFill>
                <a:latin typeface="Lucida Console"/>
                <a:cs typeface="Lucida Console"/>
              </a:rPr>
              <a:t> </a:t>
            </a:r>
            <a:r>
              <a:rPr sz="850" spc="25" dirty="0">
                <a:solidFill>
                  <a:srgbClr val="333333"/>
                </a:solidFill>
                <a:latin typeface="Lucida Console"/>
                <a:cs typeface="Lucida Console"/>
              </a:rPr>
              <a:t>0x20 </a:t>
            </a:r>
            <a:r>
              <a:rPr sz="850" spc="-495" dirty="0">
                <a:solidFill>
                  <a:srgbClr val="333333"/>
                </a:solidFill>
                <a:latin typeface="Lucida Console"/>
                <a:cs typeface="Lucida Console"/>
              </a:rPr>
              <a:t> </a:t>
            </a:r>
            <a:r>
              <a:rPr sz="850" spc="30" dirty="0">
                <a:solidFill>
                  <a:srgbClr val="333333"/>
                </a:solidFill>
                <a:latin typeface="Lucida Console"/>
                <a:cs typeface="Lucida Console"/>
              </a:rPr>
              <a:t>00:0c:29:7d:27:bf	txqueuelen</a:t>
            </a:r>
            <a:r>
              <a:rPr sz="850" spc="40" dirty="0">
                <a:solidFill>
                  <a:srgbClr val="333333"/>
                </a:solidFill>
                <a:latin typeface="Lucida Console"/>
                <a:cs typeface="Lucida Console"/>
              </a:rPr>
              <a:t> </a:t>
            </a:r>
            <a:r>
              <a:rPr sz="850" spc="25" dirty="0">
                <a:solidFill>
                  <a:srgbClr val="333333"/>
                </a:solidFill>
                <a:latin typeface="Lucida Console"/>
                <a:cs typeface="Lucida Console"/>
              </a:rPr>
              <a:t>1000	</a:t>
            </a:r>
            <a:r>
              <a:rPr sz="850" spc="30" dirty="0">
                <a:solidFill>
                  <a:srgbClr val="333333"/>
                </a:solidFill>
                <a:latin typeface="Lucida Console"/>
                <a:cs typeface="Lucida Console"/>
              </a:rPr>
              <a:t>(Ethernet)</a:t>
            </a:r>
            <a:endParaRPr sz="850">
              <a:latin typeface="Lucida Console"/>
              <a:cs typeface="Lucida Console"/>
            </a:endParaRPr>
          </a:p>
        </p:txBody>
      </p:sp>
      <p:sp>
        <p:nvSpPr>
          <p:cNvPr id="11" name="object 11"/>
          <p:cNvSpPr txBox="1"/>
          <p:nvPr/>
        </p:nvSpPr>
        <p:spPr>
          <a:xfrm>
            <a:off x="4790116" y="921287"/>
            <a:ext cx="1402715" cy="368935"/>
          </a:xfrm>
          <a:prstGeom prst="rect">
            <a:avLst/>
          </a:prstGeom>
        </p:spPr>
        <p:txBody>
          <a:bodyPr vert="horz" wrap="square" lIns="0" tIns="53340" rIns="0" bIns="0" rtlCol="0">
            <a:spAutoFit/>
          </a:bodyPr>
          <a:lstStyle/>
          <a:p>
            <a:pPr marR="57150" algn="ctr">
              <a:lnSpc>
                <a:spcPct val="100000"/>
              </a:lnSpc>
              <a:spcBef>
                <a:spcPts val="420"/>
              </a:spcBef>
            </a:pPr>
            <a:r>
              <a:rPr sz="850" spc="25" dirty="0">
                <a:solidFill>
                  <a:srgbClr val="333333"/>
                </a:solidFill>
                <a:latin typeface="Lucida Console"/>
                <a:cs typeface="Lucida Console"/>
              </a:rPr>
              <a:t>ether</a:t>
            </a:r>
            <a:endParaRPr sz="850">
              <a:latin typeface="Lucida Console"/>
              <a:cs typeface="Lucida Console"/>
            </a:endParaRPr>
          </a:p>
          <a:p>
            <a:pPr algn="ctr">
              <a:lnSpc>
                <a:spcPct val="100000"/>
              </a:lnSpc>
              <a:spcBef>
                <a:spcPts val="330"/>
              </a:spcBef>
              <a:tabLst>
                <a:tab pos="1031875" algn="l"/>
              </a:tabLst>
            </a:pPr>
            <a:r>
              <a:rPr sz="850" spc="20" dirty="0">
                <a:solidFill>
                  <a:srgbClr val="333333"/>
                </a:solidFill>
                <a:latin typeface="Lucida Console"/>
                <a:cs typeface="Lucida Console"/>
              </a:rPr>
              <a:t>RX</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packets</a:t>
            </a:r>
            <a:r>
              <a:rPr sz="850" spc="35" dirty="0">
                <a:solidFill>
                  <a:srgbClr val="333333"/>
                </a:solidFill>
                <a:latin typeface="Lucida Console"/>
                <a:cs typeface="Lucida Console"/>
              </a:rPr>
              <a:t> </a:t>
            </a:r>
            <a:r>
              <a:rPr sz="850" spc="20" dirty="0">
                <a:solidFill>
                  <a:srgbClr val="333333"/>
                </a:solidFill>
                <a:latin typeface="Lucida Console"/>
                <a:cs typeface="Lucida Console"/>
              </a:rPr>
              <a:t>32	</a:t>
            </a:r>
            <a:r>
              <a:rPr sz="850" spc="25" dirty="0">
                <a:solidFill>
                  <a:srgbClr val="333333"/>
                </a:solidFill>
                <a:latin typeface="Lucida Console"/>
                <a:cs typeface="Lucida Console"/>
              </a:rPr>
              <a:t>bytes</a:t>
            </a:r>
            <a:endParaRPr sz="850">
              <a:latin typeface="Lucida Console"/>
              <a:cs typeface="Lucida Console"/>
            </a:endParaRPr>
          </a:p>
        </p:txBody>
      </p:sp>
      <p:sp>
        <p:nvSpPr>
          <p:cNvPr id="12" name="object 12"/>
          <p:cNvSpPr txBox="1"/>
          <p:nvPr/>
        </p:nvSpPr>
        <p:spPr>
          <a:xfrm>
            <a:off x="1070306" y="1300230"/>
            <a:ext cx="4489450" cy="161290"/>
          </a:xfrm>
          <a:prstGeom prst="rect">
            <a:avLst/>
          </a:prstGeom>
        </p:spPr>
        <p:txBody>
          <a:bodyPr vert="horz" wrap="square" lIns="0" tIns="17780" rIns="0" bIns="0" rtlCol="0">
            <a:spAutoFit/>
          </a:bodyPr>
          <a:lstStyle/>
          <a:p>
            <a:pPr marL="12700">
              <a:lnSpc>
                <a:spcPct val="100000"/>
              </a:lnSpc>
              <a:spcBef>
                <a:spcPts val="140"/>
              </a:spcBef>
              <a:tabLst>
                <a:tab pos="1517650" algn="l"/>
                <a:tab pos="2411095" algn="l"/>
                <a:tab pos="3168015" algn="l"/>
                <a:tab pos="3994785" algn="l"/>
              </a:tabLst>
            </a:pPr>
            <a:r>
              <a:rPr sz="850" spc="25" dirty="0">
                <a:solidFill>
                  <a:srgbClr val="333333"/>
                </a:solidFill>
                <a:latin typeface="Lucida Console"/>
                <a:cs typeface="Lucida Console"/>
              </a:rPr>
              <a:t>5134</a:t>
            </a:r>
            <a:r>
              <a:rPr sz="850" spc="40" dirty="0">
                <a:solidFill>
                  <a:srgbClr val="333333"/>
                </a:solidFill>
                <a:latin typeface="Lucida Console"/>
                <a:cs typeface="Lucida Console"/>
              </a:rPr>
              <a:t> </a:t>
            </a:r>
            <a:r>
              <a:rPr sz="850" spc="25" dirty="0">
                <a:solidFill>
                  <a:srgbClr val="333333"/>
                </a:solidFill>
                <a:latin typeface="Lucida Console"/>
                <a:cs typeface="Lucida Console"/>
              </a:rPr>
              <a:t>(5.0</a:t>
            </a:r>
            <a:r>
              <a:rPr sz="850" spc="45" dirty="0">
                <a:solidFill>
                  <a:srgbClr val="333333"/>
                </a:solidFill>
                <a:latin typeface="Lucida Console"/>
                <a:cs typeface="Lucida Console"/>
              </a:rPr>
              <a:t> </a:t>
            </a:r>
            <a:r>
              <a:rPr sz="850" spc="25" dirty="0">
                <a:solidFill>
                  <a:srgbClr val="333333"/>
                </a:solidFill>
                <a:latin typeface="Lucida Console"/>
                <a:cs typeface="Lucida Console"/>
              </a:rPr>
              <a:t>KiB)	</a:t>
            </a:r>
            <a:r>
              <a:rPr sz="850" spc="20" dirty="0">
                <a:solidFill>
                  <a:srgbClr val="333333"/>
                </a:solidFill>
                <a:latin typeface="Lucida Console"/>
                <a:cs typeface="Lucida Console"/>
              </a:rPr>
              <a:t>RX</a:t>
            </a:r>
            <a:r>
              <a:rPr sz="850" spc="45" dirty="0">
                <a:solidFill>
                  <a:srgbClr val="333333"/>
                </a:solidFill>
                <a:latin typeface="Lucida Console"/>
                <a:cs typeface="Lucida Console"/>
              </a:rPr>
              <a:t> </a:t>
            </a:r>
            <a:r>
              <a:rPr sz="850" spc="25" dirty="0">
                <a:solidFill>
                  <a:srgbClr val="333333"/>
                </a:solidFill>
                <a:latin typeface="Lucida Console"/>
                <a:cs typeface="Lucida Console"/>
              </a:rPr>
              <a:t>errors</a:t>
            </a:r>
            <a:r>
              <a:rPr sz="850" spc="45" dirty="0">
                <a:solidFill>
                  <a:srgbClr val="333333"/>
                </a:solidFill>
                <a:latin typeface="Lucida Console"/>
                <a:cs typeface="Lucida Console"/>
              </a:rPr>
              <a:t> </a:t>
            </a:r>
            <a:r>
              <a:rPr sz="850" spc="15" dirty="0">
                <a:solidFill>
                  <a:srgbClr val="333333"/>
                </a:solidFill>
                <a:latin typeface="Lucida Console"/>
                <a:cs typeface="Lucida Console"/>
              </a:rPr>
              <a:t>0	</a:t>
            </a:r>
            <a:r>
              <a:rPr sz="850" spc="30" dirty="0">
                <a:solidFill>
                  <a:srgbClr val="333333"/>
                </a:solidFill>
                <a:latin typeface="Lucida Console"/>
                <a:cs typeface="Lucida Console"/>
              </a:rPr>
              <a:t>dropped</a:t>
            </a:r>
            <a:r>
              <a:rPr sz="850" spc="35" dirty="0">
                <a:solidFill>
                  <a:srgbClr val="333333"/>
                </a:solidFill>
                <a:latin typeface="Lucida Console"/>
                <a:cs typeface="Lucida Console"/>
              </a:rPr>
              <a:t> </a:t>
            </a:r>
            <a:r>
              <a:rPr sz="850" spc="15" dirty="0">
                <a:solidFill>
                  <a:srgbClr val="333333"/>
                </a:solidFill>
                <a:latin typeface="Lucida Console"/>
                <a:cs typeface="Lucida Console"/>
              </a:rPr>
              <a:t>0	</a:t>
            </a:r>
            <a:r>
              <a:rPr sz="850" spc="30" dirty="0">
                <a:solidFill>
                  <a:srgbClr val="333333"/>
                </a:solidFill>
                <a:latin typeface="Lucida Console"/>
                <a:cs typeface="Lucida Console"/>
              </a:rPr>
              <a:t>overruns </a:t>
            </a:r>
            <a:r>
              <a:rPr sz="850" spc="15" dirty="0">
                <a:solidFill>
                  <a:srgbClr val="333333"/>
                </a:solidFill>
                <a:latin typeface="Lucida Console"/>
                <a:cs typeface="Lucida Console"/>
              </a:rPr>
              <a:t>0	</a:t>
            </a:r>
            <a:r>
              <a:rPr sz="850" spc="25" dirty="0">
                <a:solidFill>
                  <a:srgbClr val="333333"/>
                </a:solidFill>
                <a:latin typeface="Lucida Console"/>
                <a:cs typeface="Lucida Console"/>
              </a:rPr>
              <a:t>frame</a:t>
            </a:r>
            <a:r>
              <a:rPr sz="850" spc="-35"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13" name="object 13"/>
          <p:cNvSpPr txBox="1"/>
          <p:nvPr/>
        </p:nvSpPr>
        <p:spPr>
          <a:xfrm>
            <a:off x="6074020" y="1300230"/>
            <a:ext cx="16256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T</a:t>
            </a:r>
            <a:r>
              <a:rPr sz="850" spc="15" dirty="0">
                <a:solidFill>
                  <a:srgbClr val="333333"/>
                </a:solidFill>
                <a:latin typeface="Lucida Console"/>
                <a:cs typeface="Lucida Console"/>
              </a:rPr>
              <a:t>X</a:t>
            </a:r>
            <a:endParaRPr sz="850">
              <a:latin typeface="Lucida Console"/>
              <a:cs typeface="Lucida Console"/>
            </a:endParaRPr>
          </a:p>
        </p:txBody>
      </p:sp>
      <p:sp>
        <p:nvSpPr>
          <p:cNvPr id="14" name="object 14"/>
          <p:cNvSpPr txBox="1"/>
          <p:nvPr/>
        </p:nvSpPr>
        <p:spPr>
          <a:xfrm>
            <a:off x="4709803" y="1471749"/>
            <a:ext cx="140525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dropped</a:t>
            </a:r>
            <a:r>
              <a:rPr sz="850" dirty="0">
                <a:solidFill>
                  <a:srgbClr val="333333"/>
                </a:solidFill>
                <a:latin typeface="Lucida Console"/>
                <a:cs typeface="Lucida Console"/>
              </a:rPr>
              <a:t> </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overruns</a:t>
            </a:r>
            <a:r>
              <a:rPr sz="850" spc="5"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15" name="object 15"/>
          <p:cNvSpPr txBox="1"/>
          <p:nvPr/>
        </p:nvSpPr>
        <p:spPr>
          <a:xfrm>
            <a:off x="1070306" y="1435844"/>
            <a:ext cx="3528695" cy="368935"/>
          </a:xfrm>
          <a:prstGeom prst="rect">
            <a:avLst/>
          </a:prstGeom>
        </p:spPr>
        <p:txBody>
          <a:bodyPr vert="horz" wrap="square" lIns="0" tIns="11430" rIns="0" bIns="0" rtlCol="0">
            <a:spAutoFit/>
          </a:bodyPr>
          <a:lstStyle/>
          <a:p>
            <a:pPr marL="12700" marR="5080">
              <a:lnSpc>
                <a:spcPct val="132400"/>
              </a:lnSpc>
              <a:spcBef>
                <a:spcPts val="90"/>
              </a:spcBef>
              <a:tabLst>
                <a:tab pos="768985" algn="l"/>
                <a:tab pos="838835" algn="l"/>
                <a:tab pos="2758440" algn="l"/>
              </a:tabLst>
            </a:pPr>
            <a:r>
              <a:rPr sz="850" spc="30" dirty="0">
                <a:solidFill>
                  <a:srgbClr val="333333"/>
                </a:solidFill>
                <a:latin typeface="Lucida Console"/>
                <a:cs typeface="Lucida Console"/>
              </a:rPr>
              <a:t>packets</a:t>
            </a:r>
            <a:r>
              <a:rPr sz="850" spc="35" dirty="0">
                <a:solidFill>
                  <a:srgbClr val="333333"/>
                </a:solidFill>
                <a:latin typeface="Lucida Console"/>
                <a:cs typeface="Lucida Console"/>
              </a:rPr>
              <a:t> </a:t>
            </a:r>
            <a:r>
              <a:rPr sz="850" spc="20" dirty="0">
                <a:solidFill>
                  <a:srgbClr val="333333"/>
                </a:solidFill>
                <a:latin typeface="Lucida Console"/>
                <a:cs typeface="Lucida Console"/>
              </a:rPr>
              <a:t>43		</a:t>
            </a:r>
            <a:r>
              <a:rPr sz="850" spc="25" dirty="0">
                <a:solidFill>
                  <a:srgbClr val="333333"/>
                </a:solidFill>
                <a:latin typeface="Lucida Console"/>
                <a:cs typeface="Lucida Console"/>
              </a:rPr>
              <a:t>bytes</a:t>
            </a:r>
            <a:r>
              <a:rPr sz="850" spc="45" dirty="0">
                <a:solidFill>
                  <a:srgbClr val="333333"/>
                </a:solidFill>
                <a:latin typeface="Lucida Console"/>
                <a:cs typeface="Lucida Console"/>
              </a:rPr>
              <a:t> </a:t>
            </a:r>
            <a:r>
              <a:rPr sz="850" spc="25" dirty="0">
                <a:solidFill>
                  <a:srgbClr val="333333"/>
                </a:solidFill>
                <a:latin typeface="Lucida Console"/>
                <a:cs typeface="Lucida Console"/>
              </a:rPr>
              <a:t>4845</a:t>
            </a:r>
            <a:r>
              <a:rPr sz="850" spc="45" dirty="0">
                <a:solidFill>
                  <a:srgbClr val="333333"/>
                </a:solidFill>
                <a:latin typeface="Lucida Console"/>
                <a:cs typeface="Lucida Console"/>
              </a:rPr>
              <a:t> </a:t>
            </a:r>
            <a:r>
              <a:rPr sz="850" spc="25" dirty="0">
                <a:solidFill>
                  <a:srgbClr val="333333"/>
                </a:solidFill>
                <a:latin typeface="Lucida Console"/>
                <a:cs typeface="Lucida Console"/>
              </a:rPr>
              <a:t>(4.7</a:t>
            </a:r>
            <a:r>
              <a:rPr sz="850" spc="50" dirty="0">
                <a:solidFill>
                  <a:srgbClr val="333333"/>
                </a:solidFill>
                <a:latin typeface="Lucida Console"/>
                <a:cs typeface="Lucida Console"/>
              </a:rPr>
              <a:t> </a:t>
            </a:r>
            <a:r>
              <a:rPr sz="850" spc="25" dirty="0">
                <a:solidFill>
                  <a:srgbClr val="333333"/>
                </a:solidFill>
                <a:latin typeface="Lucida Console"/>
                <a:cs typeface="Lucida Console"/>
              </a:rPr>
              <a:t>KiB)	</a:t>
            </a:r>
            <a:r>
              <a:rPr sz="850" spc="20" dirty="0">
                <a:solidFill>
                  <a:srgbClr val="333333"/>
                </a:solidFill>
                <a:latin typeface="Lucida Console"/>
                <a:cs typeface="Lucida Console"/>
              </a:rPr>
              <a:t>TX</a:t>
            </a:r>
            <a:r>
              <a:rPr sz="850" dirty="0">
                <a:solidFill>
                  <a:srgbClr val="333333"/>
                </a:solidFill>
                <a:latin typeface="Lucida Console"/>
                <a:cs typeface="Lucida Console"/>
              </a:rPr>
              <a:t> </a:t>
            </a:r>
            <a:r>
              <a:rPr sz="850" spc="25" dirty="0">
                <a:solidFill>
                  <a:srgbClr val="333333"/>
                </a:solidFill>
                <a:latin typeface="Lucida Console"/>
                <a:cs typeface="Lucida Console"/>
              </a:rPr>
              <a:t>errors</a:t>
            </a:r>
            <a:r>
              <a:rPr sz="850" dirty="0">
                <a:solidFill>
                  <a:srgbClr val="333333"/>
                </a:solidFill>
                <a:latin typeface="Lucida Console"/>
                <a:cs typeface="Lucida Console"/>
              </a:rPr>
              <a:t> </a:t>
            </a:r>
            <a:r>
              <a:rPr sz="850" spc="15" dirty="0">
                <a:solidFill>
                  <a:srgbClr val="333333"/>
                </a:solidFill>
                <a:latin typeface="Lucida Console"/>
                <a:cs typeface="Lucida Console"/>
              </a:rPr>
              <a:t>0 </a:t>
            </a:r>
            <a:r>
              <a:rPr sz="850" spc="-500" dirty="0">
                <a:solidFill>
                  <a:srgbClr val="333333"/>
                </a:solidFill>
                <a:latin typeface="Lucida Console"/>
                <a:cs typeface="Lucida Console"/>
              </a:rPr>
              <a:t> </a:t>
            </a:r>
            <a:r>
              <a:rPr sz="850" spc="30" dirty="0">
                <a:solidFill>
                  <a:srgbClr val="333333"/>
                </a:solidFill>
                <a:latin typeface="Lucida Console"/>
                <a:cs typeface="Lucida Console"/>
              </a:rPr>
              <a:t>carrier </a:t>
            </a:r>
            <a:r>
              <a:rPr sz="850" spc="15" dirty="0">
                <a:solidFill>
                  <a:srgbClr val="333333"/>
                </a:solidFill>
                <a:latin typeface="Lucida Console"/>
                <a:cs typeface="Lucida Console"/>
              </a:rPr>
              <a:t>0	</a:t>
            </a:r>
            <a:r>
              <a:rPr sz="850" spc="30" dirty="0">
                <a:solidFill>
                  <a:srgbClr val="333333"/>
                </a:solidFill>
                <a:latin typeface="Lucida Console"/>
                <a:cs typeface="Lucida Console"/>
              </a:rPr>
              <a:t>collisions</a:t>
            </a:r>
            <a:r>
              <a:rPr sz="850" spc="15" dirty="0">
                <a:solidFill>
                  <a:srgbClr val="333333"/>
                </a:solidFill>
                <a:latin typeface="Lucida Console"/>
                <a:cs typeface="Lucida Console"/>
              </a:rPr>
              <a:t> </a:t>
            </a:r>
            <a:r>
              <a:rPr sz="850" spc="30" dirty="0">
                <a:solidFill>
                  <a:srgbClr val="333333"/>
                </a:solidFill>
                <a:latin typeface="Lucida Console"/>
                <a:cs typeface="Lucida Console"/>
              </a:rPr>
              <a:t>0………………</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672820" y="10217035"/>
            <a:ext cx="22352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274</a:t>
            </a:fld>
            <a:endParaRPr sz="800">
              <a:latin typeface="小哥哥网恋吗"/>
              <a:cs typeface="小哥哥网恋吗"/>
            </a:endParaRPr>
          </a:p>
        </p:txBody>
      </p:sp>
      <p:graphicFrame>
        <p:nvGraphicFramePr>
          <p:cNvPr id="2" name="object 2"/>
          <p:cNvGraphicFramePr>
            <a:graphicFrameLocks noGrp="1"/>
          </p:cNvGraphicFramePr>
          <p:nvPr/>
        </p:nvGraphicFramePr>
        <p:xfrm>
          <a:off x="959124" y="368216"/>
          <a:ext cx="5692775" cy="6915150"/>
        </p:xfrm>
        <a:graphic>
          <a:graphicData uri="http://schemas.openxmlformats.org/drawingml/2006/table">
            <a:tbl>
              <a:tblPr firstRow="1" bandRow="1">
                <a:tableStyleId>{2D5ABB26-0587-4C30-8999-92F81FD0307C}</a:tableStyleId>
              </a:tblPr>
              <a:tblGrid>
                <a:gridCol w="1677035">
                  <a:extLst>
                    <a:ext uri="{9D8B030D-6E8A-4147-A177-3AD203B41FA5}">
                      <a16:colId xmlns:a16="http://schemas.microsoft.com/office/drawing/2014/main" val="20000"/>
                    </a:ext>
                  </a:extLst>
                </a:gridCol>
                <a:gridCol w="400113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模块名称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模块作用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45" dirty="0">
                          <a:solidFill>
                            <a:srgbClr val="333333"/>
                          </a:solidFill>
                          <a:latin typeface="Trebuchet MS"/>
                          <a:cs typeface="Trebuchet MS"/>
                        </a:rPr>
                        <a:t>ping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检查受管节点主机网络是否能够联通。</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70" dirty="0">
                          <a:solidFill>
                            <a:srgbClr val="333333"/>
                          </a:solidFill>
                          <a:latin typeface="Trebuchet MS"/>
                          <a:cs typeface="Trebuchet MS"/>
                        </a:rPr>
                        <a:t>yum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安装、更新及卸载软件包。</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35" dirty="0">
                          <a:solidFill>
                            <a:srgbClr val="333333"/>
                          </a:solidFill>
                          <a:latin typeface="Trebuchet MS"/>
                          <a:cs typeface="Trebuchet MS"/>
                        </a:rPr>
                        <a:t>yum_repository</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管理主机的软件仓库配置文件。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20" dirty="0">
                          <a:solidFill>
                            <a:srgbClr val="333333"/>
                          </a:solidFill>
                          <a:latin typeface="Trebuchet MS"/>
                          <a:cs typeface="Trebuchet MS"/>
                        </a:rPr>
                        <a:t>template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复制模板文件到受管节点主机。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40" dirty="0">
                          <a:solidFill>
                            <a:srgbClr val="333333"/>
                          </a:solidFill>
                          <a:latin typeface="Trebuchet MS"/>
                          <a:cs typeface="Trebuchet MS"/>
                        </a:rPr>
                        <a:t>copy</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新建、修改及复制文件。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50" dirty="0">
                          <a:solidFill>
                            <a:srgbClr val="333333"/>
                          </a:solidFill>
                          <a:latin typeface="Trebuchet MS"/>
                          <a:cs typeface="Trebuchet MS"/>
                        </a:rPr>
                        <a:t>user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创建、修改及删除用户。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60" dirty="0">
                          <a:solidFill>
                            <a:srgbClr val="333333"/>
                          </a:solidFill>
                          <a:latin typeface="Trebuchet MS"/>
                          <a:cs typeface="Trebuchet MS"/>
                        </a:rPr>
                        <a:t>group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创建、修改及删除用户组。</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20" dirty="0">
                          <a:solidFill>
                            <a:srgbClr val="333333"/>
                          </a:solidFill>
                          <a:latin typeface="Trebuchet MS"/>
                          <a:cs typeface="Trebuchet MS"/>
                        </a:rPr>
                        <a:t>service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启动、关闭及查看服务状态。</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5" dirty="0">
                          <a:solidFill>
                            <a:srgbClr val="333333"/>
                          </a:solidFill>
                          <a:latin typeface="Trebuchet MS"/>
                          <a:cs typeface="Trebuchet MS"/>
                        </a:rPr>
                        <a:t>get_url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从网络中下载文件。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spc="-15" dirty="0">
                          <a:solidFill>
                            <a:srgbClr val="333333"/>
                          </a:solidFill>
                          <a:latin typeface="Trebuchet MS"/>
                          <a:cs typeface="Trebuchet MS"/>
                        </a:rPr>
                        <a:t>file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设置文件权限及创建快捷方式。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spc="45" dirty="0">
                          <a:solidFill>
                            <a:srgbClr val="333333"/>
                          </a:solidFill>
                          <a:latin typeface="Trebuchet MS"/>
                          <a:cs typeface="Trebuchet MS"/>
                        </a:rPr>
                        <a:t>cron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添加、修改及删除计划任务。</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r h="314325">
                <a:tc>
                  <a:txBody>
                    <a:bodyPr/>
                    <a:lstStyle/>
                    <a:p>
                      <a:pPr marL="128270">
                        <a:lnSpc>
                          <a:spcPct val="100000"/>
                        </a:lnSpc>
                        <a:spcBef>
                          <a:spcPts val="660"/>
                        </a:spcBef>
                      </a:pPr>
                      <a:r>
                        <a:rPr sz="950" spc="70" dirty="0">
                          <a:solidFill>
                            <a:srgbClr val="333333"/>
                          </a:solidFill>
                          <a:latin typeface="Trebuchet MS"/>
                          <a:cs typeface="Trebuchet MS"/>
                        </a:rPr>
                        <a:t>command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直接执行用户指定的命令。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2"/>
                  </a:ext>
                </a:extLst>
              </a:tr>
              <a:tr h="314325">
                <a:tc>
                  <a:txBody>
                    <a:bodyPr/>
                    <a:lstStyle/>
                    <a:p>
                      <a:pPr marL="128270">
                        <a:lnSpc>
                          <a:spcPct val="100000"/>
                        </a:lnSpc>
                        <a:spcBef>
                          <a:spcPts val="660"/>
                        </a:spcBef>
                      </a:pPr>
                      <a:r>
                        <a:rPr sz="950" spc="20" dirty="0">
                          <a:solidFill>
                            <a:srgbClr val="333333"/>
                          </a:solidFill>
                          <a:latin typeface="Trebuchet MS"/>
                          <a:cs typeface="Trebuchet MS"/>
                        </a:rPr>
                        <a:t>shell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直接执行用户指定的命令（支持特殊字符）。</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3"/>
                  </a:ext>
                </a:extLst>
              </a:tr>
              <a:tr h="314325">
                <a:tc>
                  <a:txBody>
                    <a:bodyPr/>
                    <a:lstStyle/>
                    <a:p>
                      <a:pPr marL="128270">
                        <a:lnSpc>
                          <a:spcPct val="100000"/>
                        </a:lnSpc>
                        <a:spcBef>
                          <a:spcPts val="660"/>
                        </a:spcBef>
                      </a:pPr>
                      <a:r>
                        <a:rPr sz="950" spc="60" dirty="0">
                          <a:solidFill>
                            <a:srgbClr val="333333"/>
                          </a:solidFill>
                          <a:latin typeface="Trebuchet MS"/>
                          <a:cs typeface="Trebuchet MS"/>
                        </a:rPr>
                        <a:t>debug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输出调试或报错信息。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4"/>
                  </a:ext>
                </a:extLst>
              </a:tr>
              <a:tr h="314325">
                <a:tc>
                  <a:txBody>
                    <a:bodyPr/>
                    <a:lstStyle/>
                    <a:p>
                      <a:pPr marL="128270">
                        <a:lnSpc>
                          <a:spcPct val="100000"/>
                        </a:lnSpc>
                        <a:spcBef>
                          <a:spcPts val="660"/>
                        </a:spcBef>
                      </a:pPr>
                      <a:r>
                        <a:rPr sz="950" spc="65" dirty="0">
                          <a:solidFill>
                            <a:srgbClr val="333333"/>
                          </a:solidFill>
                          <a:latin typeface="Trebuchet MS"/>
                          <a:cs typeface="Trebuchet MS"/>
                        </a:rPr>
                        <a:t>mount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挂载硬盘设备文件。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5"/>
                  </a:ext>
                </a:extLst>
              </a:tr>
              <a:tr h="314325">
                <a:tc>
                  <a:txBody>
                    <a:bodyPr/>
                    <a:lstStyle/>
                    <a:p>
                      <a:pPr marL="128270">
                        <a:lnSpc>
                          <a:spcPct val="100000"/>
                        </a:lnSpc>
                        <a:spcBef>
                          <a:spcPts val="660"/>
                        </a:spcBef>
                      </a:pPr>
                      <a:r>
                        <a:rPr sz="950" spc="25" dirty="0">
                          <a:solidFill>
                            <a:srgbClr val="333333"/>
                          </a:solidFill>
                          <a:latin typeface="Trebuchet MS"/>
                          <a:cs typeface="Trebuchet MS"/>
                        </a:rPr>
                        <a:t>filesystem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格式化硬盘设备文件。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6"/>
                  </a:ext>
                </a:extLst>
              </a:tr>
              <a:tr h="314325">
                <a:tc>
                  <a:txBody>
                    <a:bodyPr/>
                    <a:lstStyle/>
                    <a:p>
                      <a:pPr marL="128270">
                        <a:lnSpc>
                          <a:spcPct val="100000"/>
                        </a:lnSpc>
                        <a:spcBef>
                          <a:spcPts val="660"/>
                        </a:spcBef>
                      </a:pPr>
                      <a:r>
                        <a:rPr sz="950" spc="5" dirty="0">
                          <a:solidFill>
                            <a:srgbClr val="333333"/>
                          </a:solidFill>
                          <a:latin typeface="Trebuchet MS"/>
                          <a:cs typeface="Trebuchet MS"/>
                        </a:rPr>
                        <a:t>lineinfile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通过正则表达式修改文件内容。</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7"/>
                  </a:ext>
                </a:extLst>
              </a:tr>
              <a:tr h="314325">
                <a:tc>
                  <a:txBody>
                    <a:bodyPr/>
                    <a:lstStyle/>
                    <a:p>
                      <a:pPr marL="128270">
                        <a:lnSpc>
                          <a:spcPct val="100000"/>
                        </a:lnSpc>
                        <a:spcBef>
                          <a:spcPts val="660"/>
                        </a:spcBef>
                      </a:pPr>
                      <a:r>
                        <a:rPr sz="950" spc="45" dirty="0">
                          <a:solidFill>
                            <a:srgbClr val="333333"/>
                          </a:solidFill>
                          <a:latin typeface="Trebuchet MS"/>
                          <a:cs typeface="Trebuchet MS"/>
                        </a:rPr>
                        <a:t>setup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收集受管节点主机上的系统及变量信息。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8"/>
                  </a:ext>
                </a:extLst>
              </a:tr>
              <a:tr h="314325">
                <a:tc>
                  <a:txBody>
                    <a:bodyPr/>
                    <a:lstStyle/>
                    <a:p>
                      <a:pPr marL="128270">
                        <a:lnSpc>
                          <a:spcPct val="100000"/>
                        </a:lnSpc>
                        <a:spcBef>
                          <a:spcPts val="660"/>
                        </a:spcBef>
                      </a:pPr>
                      <a:r>
                        <a:rPr sz="950" spc="10" dirty="0">
                          <a:solidFill>
                            <a:srgbClr val="333333"/>
                          </a:solidFill>
                          <a:latin typeface="Trebuchet MS"/>
                          <a:cs typeface="Trebuchet MS"/>
                        </a:rPr>
                        <a:t>firewalld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添加、修改及删除防火墙策略。</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9"/>
                  </a:ext>
                </a:extLst>
              </a:tr>
              <a:tr h="314325">
                <a:tc>
                  <a:txBody>
                    <a:bodyPr/>
                    <a:lstStyle/>
                    <a:p>
                      <a:pPr marL="128270">
                        <a:lnSpc>
                          <a:spcPct val="100000"/>
                        </a:lnSpc>
                        <a:spcBef>
                          <a:spcPts val="660"/>
                        </a:spcBef>
                      </a:pPr>
                      <a:r>
                        <a:rPr sz="950" spc="15" dirty="0">
                          <a:solidFill>
                            <a:srgbClr val="333333"/>
                          </a:solidFill>
                          <a:latin typeface="Trebuchet MS"/>
                          <a:cs typeface="Trebuchet MS"/>
                        </a:rPr>
                        <a:t>lvg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管理主机的物理卷及卷组设备。</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20"/>
                  </a:ext>
                </a:extLst>
              </a:tr>
              <a:tr h="314325">
                <a:tc>
                  <a:txBody>
                    <a:bodyPr/>
                    <a:lstStyle/>
                    <a:p>
                      <a:pPr marL="128270">
                        <a:lnSpc>
                          <a:spcPct val="100000"/>
                        </a:lnSpc>
                        <a:spcBef>
                          <a:spcPts val="660"/>
                        </a:spcBef>
                      </a:pPr>
                      <a:r>
                        <a:rPr sz="950" spc="5" dirty="0">
                          <a:solidFill>
                            <a:srgbClr val="333333"/>
                          </a:solidFill>
                          <a:latin typeface="Trebuchet MS"/>
                          <a:cs typeface="Trebuchet MS"/>
                        </a:rPr>
                        <a:t>lvol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管理主机的逻辑卷设备。</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21"/>
                  </a:ext>
                </a:extLst>
              </a:tr>
            </a:tbl>
          </a:graphicData>
        </a:graphic>
      </p:graphicFrame>
      <p:sp>
        <p:nvSpPr>
          <p:cNvPr id="3" name="object 3"/>
          <p:cNvSpPr txBox="1"/>
          <p:nvPr/>
        </p:nvSpPr>
        <p:spPr>
          <a:xfrm>
            <a:off x="946433" y="7698504"/>
            <a:ext cx="5664835" cy="1750695"/>
          </a:xfrm>
          <a:prstGeom prst="rect">
            <a:avLst/>
          </a:prstGeom>
        </p:spPr>
        <p:txBody>
          <a:bodyPr vert="horz" wrap="square" lIns="0" tIns="12065" rIns="0" bIns="0" rtlCol="0">
            <a:spAutoFit/>
          </a:bodyPr>
          <a:lstStyle/>
          <a:p>
            <a:pPr marL="12700" marR="45720">
              <a:lnSpc>
                <a:spcPct val="131600"/>
              </a:lnSpc>
              <a:spcBef>
                <a:spcPts val="95"/>
              </a:spcBef>
            </a:pPr>
            <a:r>
              <a:rPr sz="950" b="1" spc="50" dirty="0">
                <a:solidFill>
                  <a:srgbClr val="333333"/>
                </a:solidFill>
                <a:latin typeface="Trebuchet MS"/>
                <a:cs typeface="Trebuchet MS"/>
              </a:rPr>
              <a:t>ansible</a:t>
            </a:r>
            <a:r>
              <a:rPr sz="950" b="1" spc="25" dirty="0">
                <a:solidFill>
                  <a:srgbClr val="333333"/>
                </a:solidFill>
                <a:latin typeface="微软雅黑"/>
                <a:cs typeface="微软雅黑"/>
              </a:rPr>
              <a:t>是用于执行临时任务的命令，也就是执行后即结束，不同于</a:t>
            </a:r>
            <a:r>
              <a:rPr sz="950" b="1" spc="60" dirty="0">
                <a:solidFill>
                  <a:srgbClr val="333333"/>
                </a:solidFill>
                <a:latin typeface="Trebuchet MS"/>
                <a:cs typeface="Trebuchet MS"/>
              </a:rPr>
              <a:t>Playbook</a:t>
            </a:r>
            <a:r>
              <a:rPr sz="950" b="1" spc="20" dirty="0">
                <a:solidFill>
                  <a:srgbClr val="333333"/>
                </a:solidFill>
                <a:latin typeface="微软雅黑"/>
                <a:cs typeface="微软雅黑"/>
              </a:rPr>
              <a:t>剧本文件的可重复性。使 </a:t>
            </a:r>
            <a:r>
              <a:rPr sz="950" b="1" spc="25" dirty="0">
                <a:solidFill>
                  <a:srgbClr val="333333"/>
                </a:solidFill>
                <a:latin typeface="微软雅黑"/>
                <a:cs typeface="微软雅黑"/>
              </a:rPr>
              <a:t>用</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命令时必须指明受管主机节点的信息，如果已经设置过主机清单文件</a:t>
            </a:r>
            <a:endParaRPr sz="950">
              <a:latin typeface="微软雅黑"/>
              <a:cs typeface="微软雅黑"/>
            </a:endParaRPr>
          </a:p>
          <a:p>
            <a:pPr marL="12700" marR="64769" indent="-635">
              <a:lnSpc>
                <a:spcPct val="131600"/>
              </a:lnSpc>
            </a:pPr>
            <a:r>
              <a:rPr sz="950" b="1" spc="45" dirty="0">
                <a:solidFill>
                  <a:srgbClr val="333333"/>
                </a:solidFill>
                <a:latin typeface="微软雅黑"/>
                <a:cs typeface="微软雅黑"/>
              </a:rPr>
              <a:t>（</a:t>
            </a:r>
            <a:r>
              <a:rPr sz="950" b="1" spc="45" dirty="0">
                <a:solidFill>
                  <a:srgbClr val="333333"/>
                </a:solidFill>
                <a:latin typeface="Trebuchet MS"/>
                <a:cs typeface="Trebuchet MS"/>
              </a:rPr>
              <a:t>/etc/ansible/hosts</a:t>
            </a:r>
            <a:r>
              <a:rPr sz="950" b="1" spc="45" dirty="0">
                <a:solidFill>
                  <a:srgbClr val="333333"/>
                </a:solidFill>
                <a:latin typeface="微软雅黑"/>
                <a:cs typeface="微软雅黑"/>
              </a:rPr>
              <a:t>）</a:t>
            </a:r>
            <a:r>
              <a:rPr sz="950" b="1" spc="25" dirty="0">
                <a:solidFill>
                  <a:srgbClr val="333333"/>
                </a:solidFill>
                <a:latin typeface="微软雅黑"/>
                <a:cs typeface="微软雅黑"/>
              </a:rPr>
              <a:t>则可以写</a:t>
            </a:r>
            <a:r>
              <a:rPr sz="950" b="1" spc="35" dirty="0">
                <a:solidFill>
                  <a:srgbClr val="333333"/>
                </a:solidFill>
                <a:latin typeface="Trebuchet MS"/>
                <a:cs typeface="Trebuchet MS"/>
              </a:rPr>
              <a:t>all</a:t>
            </a:r>
            <a:r>
              <a:rPr sz="950" b="1" spc="25" dirty="0">
                <a:solidFill>
                  <a:srgbClr val="333333"/>
                </a:solidFill>
                <a:latin typeface="微软雅黑"/>
                <a:cs typeface="微软雅黑"/>
              </a:rPr>
              <a:t>参数来代指全体受管节点，或用</a:t>
            </a:r>
            <a:r>
              <a:rPr sz="950" b="1" spc="50" dirty="0">
                <a:solidFill>
                  <a:srgbClr val="333333"/>
                </a:solidFill>
                <a:latin typeface="Trebuchet MS"/>
                <a:cs typeface="Trebuchet MS"/>
              </a:rPr>
              <a:t>dev</a:t>
            </a:r>
            <a:r>
              <a:rPr sz="950" b="1" spc="25" dirty="0">
                <a:solidFill>
                  <a:srgbClr val="333333"/>
                </a:solidFill>
                <a:latin typeface="微软雅黑"/>
                <a:cs typeface="微软雅黑"/>
              </a:rPr>
              <a:t>、</a:t>
            </a:r>
            <a:r>
              <a:rPr sz="950" b="1" spc="45" dirty="0">
                <a:solidFill>
                  <a:srgbClr val="333333"/>
                </a:solidFill>
                <a:latin typeface="Trebuchet MS"/>
                <a:cs typeface="Trebuchet MS"/>
              </a:rPr>
              <a:t>test</a:t>
            </a:r>
            <a:r>
              <a:rPr sz="950" b="1" spc="25" dirty="0">
                <a:solidFill>
                  <a:srgbClr val="333333"/>
                </a:solidFill>
                <a:latin typeface="微软雅黑"/>
                <a:cs typeface="微软雅黑"/>
              </a:rPr>
              <a:t>等主机组名称来代指某 一组的主机节点。</a:t>
            </a:r>
            <a:endParaRPr sz="950">
              <a:latin typeface="微软雅黑"/>
              <a:cs typeface="微软雅黑"/>
            </a:endParaRPr>
          </a:p>
          <a:p>
            <a:pPr marL="12700" marR="5080" indent="-635">
              <a:lnSpc>
                <a:spcPct val="131600"/>
              </a:lnSpc>
              <a:spcBef>
                <a:spcPts val="750"/>
              </a:spcBef>
            </a:pPr>
            <a:r>
              <a:rPr sz="950" b="1" spc="25" dirty="0">
                <a:solidFill>
                  <a:srgbClr val="333333"/>
                </a:solidFill>
                <a:latin typeface="微软雅黑"/>
                <a:cs typeface="微软雅黑"/>
              </a:rPr>
              <a:t>常用的语法格式为</a:t>
            </a:r>
            <a:r>
              <a:rPr sz="950" b="1" spc="30" dirty="0">
                <a:solidFill>
                  <a:srgbClr val="333333"/>
                </a:solidFill>
                <a:latin typeface="Trebuchet MS"/>
                <a:cs typeface="Trebuchet MS"/>
              </a:rPr>
              <a:t>“ansible</a:t>
            </a:r>
            <a:r>
              <a:rPr sz="950" b="1" spc="-50" dirty="0">
                <a:solidFill>
                  <a:srgbClr val="333333"/>
                </a:solidFill>
                <a:latin typeface="Trebuchet MS"/>
                <a:cs typeface="Trebuchet MS"/>
              </a:rPr>
              <a:t> </a:t>
            </a:r>
            <a:r>
              <a:rPr sz="950" b="1" spc="25" dirty="0">
                <a:solidFill>
                  <a:srgbClr val="333333"/>
                </a:solidFill>
                <a:latin typeface="微软雅黑"/>
                <a:cs typeface="微软雅黑"/>
              </a:rPr>
              <a:t>受管主机节点</a:t>
            </a:r>
            <a:r>
              <a:rPr sz="950" b="1" spc="-40" dirty="0">
                <a:solidFill>
                  <a:srgbClr val="333333"/>
                </a:solidFill>
                <a:latin typeface="微软雅黑"/>
                <a:cs typeface="微软雅黑"/>
              </a:rPr>
              <a:t> </a:t>
            </a:r>
            <a:r>
              <a:rPr sz="950" b="1" spc="50" dirty="0">
                <a:solidFill>
                  <a:srgbClr val="333333"/>
                </a:solidFill>
                <a:latin typeface="Trebuchet MS"/>
                <a:cs typeface="Trebuchet MS"/>
              </a:rPr>
              <a:t>-m</a:t>
            </a:r>
            <a:r>
              <a:rPr sz="950" b="1" spc="-45" dirty="0">
                <a:solidFill>
                  <a:srgbClr val="333333"/>
                </a:solidFill>
                <a:latin typeface="Trebuchet MS"/>
                <a:cs typeface="Trebuchet MS"/>
              </a:rPr>
              <a:t> </a:t>
            </a:r>
            <a:r>
              <a:rPr sz="950" b="1" spc="25" dirty="0">
                <a:solidFill>
                  <a:srgbClr val="333333"/>
                </a:solidFill>
                <a:latin typeface="微软雅黑"/>
                <a:cs typeface="微软雅黑"/>
              </a:rPr>
              <a:t>模块名称</a:t>
            </a:r>
            <a:r>
              <a:rPr sz="950" b="1" spc="-40" dirty="0">
                <a:solidFill>
                  <a:srgbClr val="333333"/>
                </a:solidFill>
                <a:latin typeface="微软雅黑"/>
                <a:cs typeface="微软雅黑"/>
              </a:rPr>
              <a:t> </a:t>
            </a:r>
            <a:r>
              <a:rPr sz="950" b="1" spc="-5" dirty="0">
                <a:solidFill>
                  <a:srgbClr val="333333"/>
                </a:solidFill>
                <a:latin typeface="Trebuchet MS"/>
                <a:cs typeface="Trebuchet MS"/>
              </a:rPr>
              <a:t>[-a</a:t>
            </a:r>
            <a:r>
              <a:rPr sz="950" b="1" spc="-50" dirty="0">
                <a:solidFill>
                  <a:srgbClr val="333333"/>
                </a:solidFill>
                <a:latin typeface="Trebuchet MS"/>
                <a:cs typeface="Trebuchet MS"/>
              </a:rPr>
              <a:t> </a:t>
            </a:r>
            <a:r>
              <a:rPr sz="950" b="1" spc="25" dirty="0">
                <a:solidFill>
                  <a:srgbClr val="333333"/>
                </a:solidFill>
                <a:latin typeface="微软雅黑"/>
                <a:cs typeface="微软雅黑"/>
              </a:rPr>
              <a:t>模块参数</a:t>
            </a:r>
            <a:r>
              <a:rPr sz="950" b="1" spc="-55" dirty="0">
                <a:solidFill>
                  <a:srgbClr val="333333"/>
                </a:solidFill>
                <a:latin typeface="Trebuchet MS"/>
                <a:cs typeface="Trebuchet MS"/>
              </a:rPr>
              <a:t>]”</a:t>
            </a:r>
            <a:r>
              <a:rPr sz="950" b="1" spc="-55" dirty="0">
                <a:solidFill>
                  <a:srgbClr val="333333"/>
                </a:solidFill>
                <a:latin typeface="微软雅黑"/>
                <a:cs typeface="微软雅黑"/>
              </a:rPr>
              <a:t>，</a:t>
            </a:r>
            <a:r>
              <a:rPr sz="950" b="1" spc="25" dirty="0">
                <a:solidFill>
                  <a:srgbClr val="333333"/>
                </a:solidFill>
                <a:latin typeface="微软雅黑"/>
                <a:cs typeface="微软雅黑"/>
              </a:rPr>
              <a:t>常见的参数如表</a:t>
            </a:r>
            <a:r>
              <a:rPr sz="950" b="1" spc="-10" dirty="0">
                <a:solidFill>
                  <a:srgbClr val="333333"/>
                </a:solidFill>
                <a:latin typeface="Trebuchet MS"/>
                <a:cs typeface="Trebuchet MS"/>
              </a:rPr>
              <a:t>16-6</a:t>
            </a:r>
            <a:r>
              <a:rPr sz="950" b="1" spc="25" dirty="0">
                <a:solidFill>
                  <a:srgbClr val="333333"/>
                </a:solidFill>
                <a:latin typeface="微软雅黑"/>
                <a:cs typeface="微软雅黑"/>
              </a:rPr>
              <a:t>所示。</a:t>
            </a:r>
            <a:r>
              <a:rPr sz="950" b="1" spc="-50" dirty="0">
                <a:solidFill>
                  <a:srgbClr val="333333"/>
                </a:solidFill>
                <a:latin typeface="Trebuchet MS"/>
                <a:cs typeface="Trebuchet MS"/>
              </a:rPr>
              <a:t>“-a” </a:t>
            </a:r>
            <a:r>
              <a:rPr sz="950" b="1" spc="-270" dirty="0">
                <a:solidFill>
                  <a:srgbClr val="333333"/>
                </a:solidFill>
                <a:latin typeface="Trebuchet MS"/>
                <a:cs typeface="Trebuchet MS"/>
              </a:rPr>
              <a:t> </a:t>
            </a:r>
            <a:r>
              <a:rPr sz="950" b="1" spc="25" dirty="0">
                <a:solidFill>
                  <a:srgbClr val="333333"/>
                </a:solidFill>
                <a:latin typeface="微软雅黑"/>
                <a:cs typeface="微软雅黑"/>
              </a:rPr>
              <a:t>是要传递给模块的参数，只有极简单功能的模块才不需要额外参数，所以大多情况下</a:t>
            </a:r>
            <a:r>
              <a:rPr sz="950" b="1" spc="-35" dirty="0">
                <a:solidFill>
                  <a:srgbClr val="333333"/>
                </a:solidFill>
                <a:latin typeface="Trebuchet MS"/>
                <a:cs typeface="Trebuchet MS"/>
              </a:rPr>
              <a:t>“-m”</a:t>
            </a:r>
            <a:r>
              <a:rPr sz="950" b="1" spc="25" dirty="0">
                <a:solidFill>
                  <a:srgbClr val="333333"/>
                </a:solidFill>
                <a:latin typeface="微软雅黑"/>
                <a:cs typeface="微软雅黑"/>
              </a:rPr>
              <a:t>与</a:t>
            </a:r>
            <a:r>
              <a:rPr sz="950" b="1" spc="-50" dirty="0">
                <a:solidFill>
                  <a:srgbClr val="333333"/>
                </a:solidFill>
                <a:latin typeface="Trebuchet MS"/>
                <a:cs typeface="Trebuchet MS"/>
              </a:rPr>
              <a:t>“-a”</a:t>
            </a:r>
            <a:r>
              <a:rPr sz="950" b="1" spc="25" dirty="0">
                <a:solidFill>
                  <a:srgbClr val="333333"/>
                </a:solidFill>
                <a:latin typeface="微软雅黑"/>
                <a:cs typeface="微软雅黑"/>
              </a:rPr>
              <a:t>参数都 会同时出现。</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99949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16-6	</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命令常用参数</a:t>
            </a:r>
            <a:endParaRPr sz="950">
              <a:latin typeface="微软雅黑"/>
              <a:cs typeface="微软雅黑"/>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092"/>
          <a:ext cx="5692775" cy="3143250"/>
        </p:xfrm>
        <a:graphic>
          <a:graphicData uri="http://schemas.openxmlformats.org/drawingml/2006/table">
            <a:tbl>
              <a:tblPr firstRow="1" bandRow="1">
                <a:tableStyleId>{2D5ABB26-0587-4C30-8999-92F81FD0307C}</a:tableStyleId>
              </a:tblPr>
              <a:tblGrid>
                <a:gridCol w="1724660">
                  <a:extLst>
                    <a:ext uri="{9D8B030D-6E8A-4147-A177-3AD203B41FA5}">
                      <a16:colId xmlns:a16="http://schemas.microsoft.com/office/drawing/2014/main" val="20000"/>
                    </a:ext>
                  </a:extLst>
                </a:gridCol>
                <a:gridCol w="3953509">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 dirty="0">
                          <a:solidFill>
                            <a:srgbClr val="333333"/>
                          </a:solidFill>
                          <a:latin typeface="Trebuchet MS"/>
                          <a:cs typeface="Trebuchet MS"/>
                        </a:rPr>
                        <a:t>-k</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手动输入</a:t>
                      </a:r>
                      <a:r>
                        <a:rPr sz="950" dirty="0">
                          <a:solidFill>
                            <a:srgbClr val="333333"/>
                          </a:solidFill>
                          <a:latin typeface="Trebuchet MS"/>
                          <a:cs typeface="Trebuchet MS"/>
                        </a:rPr>
                        <a:t>SSH</a:t>
                      </a:r>
                      <a:r>
                        <a:rPr sz="950" dirty="0">
                          <a:solidFill>
                            <a:srgbClr val="333333"/>
                          </a:solidFill>
                          <a:latin typeface="微软雅黑"/>
                          <a:cs typeface="微软雅黑"/>
                        </a:rPr>
                        <a:t>协议密码</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30" dirty="0">
                          <a:solidFill>
                            <a:srgbClr val="333333"/>
                          </a:solidFill>
                          <a:latin typeface="Trebuchet MS"/>
                          <a:cs typeface="Trebuchet MS"/>
                        </a:rPr>
                        <a:t>-i</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指定主机清单文件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40" dirty="0">
                          <a:solidFill>
                            <a:srgbClr val="333333"/>
                          </a:solidFill>
                          <a:latin typeface="Trebuchet MS"/>
                          <a:cs typeface="Trebuchet MS"/>
                        </a:rPr>
                        <a:t>-m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指定要使用的模块名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85" dirty="0">
                          <a:solidFill>
                            <a:srgbClr val="333333"/>
                          </a:solidFill>
                          <a:latin typeface="Trebuchet MS"/>
                          <a:cs typeface="Trebuchet MS"/>
                        </a:rPr>
                        <a:t>-M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指定要使用的模块路径</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20" dirty="0">
                          <a:solidFill>
                            <a:srgbClr val="333333"/>
                          </a:solidFill>
                          <a:latin typeface="Trebuchet MS"/>
                          <a:cs typeface="Trebuchet MS"/>
                        </a:rPr>
                        <a:t>-S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使用</a:t>
                      </a:r>
                      <a:r>
                        <a:rPr sz="950" dirty="0">
                          <a:solidFill>
                            <a:srgbClr val="333333"/>
                          </a:solidFill>
                          <a:latin typeface="Trebuchet MS"/>
                          <a:cs typeface="Trebuchet MS"/>
                        </a:rPr>
                        <a:t>su</a:t>
                      </a:r>
                      <a:r>
                        <a:rPr sz="950" dirty="0">
                          <a:solidFill>
                            <a:srgbClr val="333333"/>
                          </a:solidFill>
                          <a:latin typeface="微软雅黑"/>
                          <a:cs typeface="微软雅黑"/>
                        </a:rPr>
                        <a:t>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25" dirty="0">
                          <a:solidFill>
                            <a:srgbClr val="333333"/>
                          </a:solidFill>
                          <a:latin typeface="Trebuchet MS"/>
                          <a:cs typeface="Trebuchet MS"/>
                        </a:rPr>
                        <a:t>-T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设置</a:t>
                      </a:r>
                      <a:r>
                        <a:rPr sz="950" dirty="0">
                          <a:solidFill>
                            <a:srgbClr val="333333"/>
                          </a:solidFill>
                          <a:latin typeface="Trebuchet MS"/>
                          <a:cs typeface="Trebuchet MS"/>
                        </a:rPr>
                        <a:t>SSH</a:t>
                      </a:r>
                      <a:r>
                        <a:rPr sz="950" dirty="0">
                          <a:solidFill>
                            <a:srgbClr val="333333"/>
                          </a:solidFill>
                          <a:latin typeface="微软雅黑"/>
                          <a:cs typeface="微软雅黑"/>
                        </a:rPr>
                        <a:t>协议连接超时时间</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dirty="0">
                          <a:solidFill>
                            <a:srgbClr val="333333"/>
                          </a:solidFill>
                          <a:latin typeface="Trebuchet MS"/>
                          <a:cs typeface="Trebuchet MS"/>
                        </a:rPr>
                        <a:t>-a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设置传递给模块的参数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25" dirty="0">
                          <a:solidFill>
                            <a:srgbClr val="333333"/>
                          </a:solidFill>
                          <a:latin typeface="Trebuchet MS"/>
                          <a:cs typeface="Trebuchet MS"/>
                        </a:rPr>
                        <a:t>--version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查看版本信息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20" dirty="0">
                          <a:solidFill>
                            <a:srgbClr val="333333"/>
                          </a:solidFill>
                          <a:latin typeface="Trebuchet MS"/>
                          <a:cs typeface="Trebuchet MS"/>
                        </a:rPr>
                        <a:t>-h</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帮助信息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bl>
          </a:graphicData>
        </a:graphic>
      </p:graphicFrame>
      <p:grpSp>
        <p:nvGrpSpPr>
          <p:cNvPr id="3" name="object 3"/>
          <p:cNvGrpSpPr/>
          <p:nvPr/>
        </p:nvGrpSpPr>
        <p:grpSpPr>
          <a:xfrm>
            <a:off x="959124" y="4484818"/>
            <a:ext cx="5651500" cy="3240405"/>
            <a:chOff x="959124" y="4484818"/>
            <a:chExt cx="5651500" cy="3240405"/>
          </a:xfrm>
        </p:grpSpPr>
        <p:sp>
          <p:nvSpPr>
            <p:cNvPr id="4" name="object 4"/>
            <p:cNvSpPr/>
            <p:nvPr/>
          </p:nvSpPr>
          <p:spPr>
            <a:xfrm>
              <a:off x="963889" y="4489583"/>
              <a:ext cx="5641975" cy="3230880"/>
            </a:xfrm>
            <a:custGeom>
              <a:avLst/>
              <a:gdLst/>
              <a:ahLst/>
              <a:cxnLst/>
              <a:rect l="l" t="t" r="r" b="b"/>
              <a:pathLst>
                <a:path w="5641975" h="3230879">
                  <a:moveTo>
                    <a:pt x="5617597" y="3230476"/>
                  </a:moveTo>
                  <a:lnTo>
                    <a:pt x="23823" y="3230476"/>
                  </a:lnTo>
                  <a:lnTo>
                    <a:pt x="20659" y="3230180"/>
                  </a:lnTo>
                  <a:lnTo>
                    <a:pt x="17629" y="3229580"/>
                  </a:lnTo>
                  <a:lnTo>
                    <a:pt x="14703" y="3228093"/>
                  </a:lnTo>
                  <a:lnTo>
                    <a:pt x="11787" y="3226902"/>
                  </a:lnTo>
                  <a:lnTo>
                    <a:pt x="0" y="3209625"/>
                  </a:lnTo>
                  <a:lnTo>
                    <a:pt x="0" y="3206652"/>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276"/>
                  </a:lnTo>
                  <a:lnTo>
                    <a:pt x="5641421" y="20545"/>
                  </a:lnTo>
                  <a:lnTo>
                    <a:pt x="5641421" y="3209625"/>
                  </a:lnTo>
                  <a:lnTo>
                    <a:pt x="5626717" y="3228093"/>
                  </a:lnTo>
                  <a:lnTo>
                    <a:pt x="5623792" y="3229580"/>
                  </a:lnTo>
                  <a:lnTo>
                    <a:pt x="5620752" y="3230180"/>
                  </a:lnTo>
                  <a:lnTo>
                    <a:pt x="5617597" y="3230476"/>
                  </a:lnTo>
                  <a:close/>
                </a:path>
              </a:pathLst>
            </a:custGeom>
            <a:solidFill>
              <a:srgbClr val="F8F8F8"/>
            </a:solidFill>
          </p:spPr>
          <p:txBody>
            <a:bodyPr wrap="square" lIns="0" tIns="0" rIns="0" bIns="0" rtlCol="0"/>
            <a:lstStyle/>
            <a:p>
              <a:endParaRPr/>
            </a:p>
          </p:txBody>
        </p:sp>
        <p:sp>
          <p:nvSpPr>
            <p:cNvPr id="5" name="object 5"/>
            <p:cNvSpPr/>
            <p:nvPr/>
          </p:nvSpPr>
          <p:spPr>
            <a:xfrm>
              <a:off x="963889" y="4489583"/>
              <a:ext cx="5641975" cy="3230880"/>
            </a:xfrm>
            <a:custGeom>
              <a:avLst/>
              <a:gdLst/>
              <a:ahLst/>
              <a:cxnLst/>
              <a:rect l="l" t="t" r="r" b="b"/>
              <a:pathLst>
                <a:path w="5641975" h="3230879">
                  <a:moveTo>
                    <a:pt x="0" y="3206652"/>
                  </a:moveTo>
                  <a:lnTo>
                    <a:pt x="0" y="23823"/>
                  </a:lnTo>
                  <a:lnTo>
                    <a:pt x="0" y="20545"/>
                  </a:lnTo>
                  <a:lnTo>
                    <a:pt x="600" y="17276"/>
                  </a:lnTo>
                  <a:lnTo>
                    <a:pt x="1810" y="14589"/>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589"/>
                  </a:lnTo>
                  <a:lnTo>
                    <a:pt x="5640821" y="17276"/>
                  </a:lnTo>
                  <a:lnTo>
                    <a:pt x="5641421" y="20545"/>
                  </a:lnTo>
                  <a:lnTo>
                    <a:pt x="5641421" y="23823"/>
                  </a:lnTo>
                  <a:lnTo>
                    <a:pt x="5641421" y="3206652"/>
                  </a:lnTo>
                  <a:lnTo>
                    <a:pt x="5641421" y="3209625"/>
                  </a:lnTo>
                  <a:lnTo>
                    <a:pt x="5640821" y="3212608"/>
                  </a:lnTo>
                  <a:lnTo>
                    <a:pt x="5626717" y="3228093"/>
                  </a:lnTo>
                  <a:lnTo>
                    <a:pt x="5623792" y="3229580"/>
                  </a:lnTo>
                  <a:lnTo>
                    <a:pt x="5620752" y="3230180"/>
                  </a:lnTo>
                  <a:lnTo>
                    <a:pt x="5617597" y="3230476"/>
                  </a:lnTo>
                  <a:lnTo>
                    <a:pt x="23823" y="3230476"/>
                  </a:lnTo>
                  <a:lnTo>
                    <a:pt x="20659" y="3230180"/>
                  </a:lnTo>
                  <a:lnTo>
                    <a:pt x="17629" y="3229580"/>
                  </a:lnTo>
                  <a:lnTo>
                    <a:pt x="14703" y="3228093"/>
                  </a:lnTo>
                  <a:lnTo>
                    <a:pt x="11787" y="3226902"/>
                  </a:lnTo>
                  <a:lnTo>
                    <a:pt x="0" y="3209625"/>
                  </a:lnTo>
                  <a:lnTo>
                    <a:pt x="0" y="3206652"/>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70712"/>
              <a:ext cx="5556250" cy="3088005"/>
            </a:xfrm>
            <a:custGeom>
              <a:avLst/>
              <a:gdLst/>
              <a:ahLst/>
              <a:cxnLst/>
              <a:rect l="l" t="t" r="r" b="b"/>
              <a:pathLst>
                <a:path w="5556250" h="3088004">
                  <a:moveTo>
                    <a:pt x="5555656" y="3087534"/>
                  </a:moveTo>
                  <a:lnTo>
                    <a:pt x="0" y="3087534"/>
                  </a:lnTo>
                  <a:lnTo>
                    <a:pt x="0" y="0"/>
                  </a:lnTo>
                  <a:lnTo>
                    <a:pt x="5555656" y="0"/>
                  </a:lnTo>
                  <a:lnTo>
                    <a:pt x="5555656" y="3087534"/>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8582472"/>
            <a:ext cx="5651500" cy="1010285"/>
            <a:chOff x="959124" y="8582472"/>
            <a:chExt cx="5651500" cy="1010285"/>
          </a:xfrm>
        </p:grpSpPr>
        <p:sp>
          <p:nvSpPr>
            <p:cNvPr id="8" name="object 8"/>
            <p:cNvSpPr/>
            <p:nvPr/>
          </p:nvSpPr>
          <p:spPr>
            <a:xfrm>
              <a:off x="963889" y="8587236"/>
              <a:ext cx="5641975" cy="1000760"/>
            </a:xfrm>
            <a:custGeom>
              <a:avLst/>
              <a:gdLst/>
              <a:ahLst/>
              <a:cxnLst/>
              <a:rect l="l" t="t" r="r" b="b"/>
              <a:pathLst>
                <a:path w="5641975" h="1000759">
                  <a:moveTo>
                    <a:pt x="5617597" y="1000589"/>
                  </a:moveTo>
                  <a:lnTo>
                    <a:pt x="23823" y="1000589"/>
                  </a:lnTo>
                  <a:lnTo>
                    <a:pt x="20659" y="1000294"/>
                  </a:lnTo>
                  <a:lnTo>
                    <a:pt x="0" y="979444"/>
                  </a:lnTo>
                  <a:lnTo>
                    <a:pt x="0" y="976766"/>
                  </a:lnTo>
                  <a:lnTo>
                    <a:pt x="0" y="20545"/>
                  </a:lnTo>
                  <a:lnTo>
                    <a:pt x="600" y="17267"/>
                  </a:lnTo>
                  <a:lnTo>
                    <a:pt x="3020" y="11616"/>
                  </a:lnTo>
                  <a:lnTo>
                    <a:pt x="4745" y="8929"/>
                  </a:lnTo>
                  <a:lnTo>
                    <a:pt x="6975" y="6851"/>
                  </a:lnTo>
                  <a:lnTo>
                    <a:pt x="9214" y="4469"/>
                  </a:lnTo>
                  <a:lnTo>
                    <a:pt x="11787" y="2677"/>
                  </a:lnTo>
                  <a:lnTo>
                    <a:pt x="14703" y="1782"/>
                  </a:lnTo>
                  <a:lnTo>
                    <a:pt x="17629" y="590"/>
                  </a:lnTo>
                  <a:lnTo>
                    <a:pt x="20659" y="0"/>
                  </a:lnTo>
                  <a:lnTo>
                    <a:pt x="5620752" y="0"/>
                  </a:lnTo>
                  <a:lnTo>
                    <a:pt x="5623792" y="590"/>
                  </a:lnTo>
                  <a:lnTo>
                    <a:pt x="5626717" y="1782"/>
                  </a:lnTo>
                  <a:lnTo>
                    <a:pt x="5629633" y="2677"/>
                  </a:lnTo>
                  <a:lnTo>
                    <a:pt x="5632206" y="4469"/>
                  </a:lnTo>
                  <a:lnTo>
                    <a:pt x="5634446" y="6851"/>
                  </a:lnTo>
                  <a:lnTo>
                    <a:pt x="5636675" y="8929"/>
                  </a:lnTo>
                  <a:lnTo>
                    <a:pt x="5638400" y="11616"/>
                  </a:lnTo>
                  <a:lnTo>
                    <a:pt x="5640821" y="17267"/>
                  </a:lnTo>
                  <a:lnTo>
                    <a:pt x="5641421" y="20545"/>
                  </a:lnTo>
                  <a:lnTo>
                    <a:pt x="5641421" y="979444"/>
                  </a:lnTo>
                  <a:lnTo>
                    <a:pt x="5620752" y="1000294"/>
                  </a:lnTo>
                  <a:lnTo>
                    <a:pt x="5617597" y="1000589"/>
                  </a:lnTo>
                  <a:close/>
                </a:path>
              </a:pathLst>
            </a:custGeom>
            <a:solidFill>
              <a:srgbClr val="F8F8F8"/>
            </a:solidFill>
          </p:spPr>
          <p:txBody>
            <a:bodyPr wrap="square" lIns="0" tIns="0" rIns="0" bIns="0" rtlCol="0"/>
            <a:lstStyle/>
            <a:p>
              <a:endParaRPr/>
            </a:p>
          </p:txBody>
        </p:sp>
        <p:sp>
          <p:nvSpPr>
            <p:cNvPr id="9" name="object 9"/>
            <p:cNvSpPr/>
            <p:nvPr/>
          </p:nvSpPr>
          <p:spPr>
            <a:xfrm>
              <a:off x="963889" y="8587236"/>
              <a:ext cx="5641975" cy="1000760"/>
            </a:xfrm>
            <a:custGeom>
              <a:avLst/>
              <a:gdLst/>
              <a:ahLst/>
              <a:cxnLst/>
              <a:rect l="l" t="t" r="r" b="b"/>
              <a:pathLst>
                <a:path w="5641975" h="1000759">
                  <a:moveTo>
                    <a:pt x="0" y="97676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782"/>
                  </a:lnTo>
                  <a:lnTo>
                    <a:pt x="17629" y="590"/>
                  </a:lnTo>
                  <a:lnTo>
                    <a:pt x="20659" y="0"/>
                  </a:lnTo>
                  <a:lnTo>
                    <a:pt x="23823" y="0"/>
                  </a:lnTo>
                  <a:lnTo>
                    <a:pt x="5617597" y="0"/>
                  </a:lnTo>
                  <a:lnTo>
                    <a:pt x="5620752" y="0"/>
                  </a:lnTo>
                  <a:lnTo>
                    <a:pt x="5623792" y="590"/>
                  </a:lnTo>
                  <a:lnTo>
                    <a:pt x="5626717" y="1782"/>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976766"/>
                  </a:lnTo>
                  <a:lnTo>
                    <a:pt x="5641421" y="979444"/>
                  </a:lnTo>
                  <a:lnTo>
                    <a:pt x="5640821" y="982426"/>
                  </a:lnTo>
                  <a:lnTo>
                    <a:pt x="5617597" y="1000589"/>
                  </a:lnTo>
                  <a:lnTo>
                    <a:pt x="23823" y="1000589"/>
                  </a:lnTo>
                  <a:lnTo>
                    <a:pt x="0" y="979444"/>
                  </a:lnTo>
                  <a:lnTo>
                    <a:pt x="0" y="97676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8668366"/>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33" y="3924971"/>
            <a:ext cx="5600065" cy="148145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如果想实现某个功能，但是却不知道用什么模块合适。又或者是知道了模块名称，不清楚模块具体的作 用时，建议用</a:t>
            </a:r>
            <a:r>
              <a:rPr sz="950" b="1" spc="40" dirty="0">
                <a:solidFill>
                  <a:srgbClr val="333333"/>
                </a:solidFill>
                <a:latin typeface="Trebuchet MS"/>
                <a:cs typeface="Trebuchet MS"/>
              </a:rPr>
              <a:t>ansible-doc</a:t>
            </a:r>
            <a:r>
              <a:rPr sz="950" b="1" spc="25" dirty="0">
                <a:solidFill>
                  <a:srgbClr val="333333"/>
                </a:solidFill>
                <a:latin typeface="微软雅黑"/>
                <a:cs typeface="微软雅黑"/>
              </a:rPr>
              <a:t>命令进行查找。例如列举出当前</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服务所支持的所有模块信息：</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ansible-doc</a:t>
            </a:r>
            <a:r>
              <a:rPr sz="850" spc="20" dirty="0">
                <a:solidFill>
                  <a:srgbClr val="333333"/>
                </a:solidFill>
                <a:latin typeface="Lucida Console"/>
                <a:cs typeface="Lucida Console"/>
              </a:rPr>
              <a:t> -l </a:t>
            </a:r>
            <a:r>
              <a:rPr sz="850" spc="30" dirty="0">
                <a:solidFill>
                  <a:srgbClr val="333333"/>
                </a:solidFill>
                <a:latin typeface="Lucida Console"/>
                <a:cs typeface="Lucida Console"/>
              </a:rPr>
              <a:t>a10_server</a:t>
            </a:r>
            <a:endParaRPr sz="850">
              <a:latin typeface="Lucida Console"/>
              <a:cs typeface="Lucida Console"/>
            </a:endParaRPr>
          </a:p>
          <a:p>
            <a:pPr marL="1816735" marR="696595" indent="-1009015">
              <a:lnSpc>
                <a:spcPct val="132400"/>
              </a:lnSpc>
            </a:pPr>
            <a:r>
              <a:rPr sz="850" spc="25" dirty="0">
                <a:solidFill>
                  <a:srgbClr val="333333"/>
                </a:solidFill>
                <a:latin typeface="Lucida Console"/>
                <a:cs typeface="Lucida Console"/>
              </a:rPr>
              <a:t>Manage</a:t>
            </a:r>
            <a:r>
              <a:rPr sz="850" spc="30" dirty="0">
                <a:solidFill>
                  <a:srgbClr val="333333"/>
                </a:solidFill>
                <a:latin typeface="Lucida Console"/>
                <a:cs typeface="Lucida Console"/>
              </a:rPr>
              <a:t> </a:t>
            </a:r>
            <a:r>
              <a:rPr sz="850" spc="25" dirty="0">
                <a:solidFill>
                  <a:srgbClr val="333333"/>
                </a:solidFill>
                <a:latin typeface="Lucida Console"/>
                <a:cs typeface="Lucida Console"/>
              </a:rPr>
              <a:t>A10</a:t>
            </a:r>
            <a:r>
              <a:rPr sz="850" spc="35" dirty="0">
                <a:solidFill>
                  <a:srgbClr val="333333"/>
                </a:solidFill>
                <a:latin typeface="Lucida Console"/>
                <a:cs typeface="Lucida Console"/>
              </a:rPr>
              <a:t> </a:t>
            </a:r>
            <a:r>
              <a:rPr sz="850" spc="30" dirty="0">
                <a:solidFill>
                  <a:srgbClr val="333333"/>
                </a:solidFill>
                <a:latin typeface="Lucida Console"/>
                <a:cs typeface="Lucida Console"/>
              </a:rPr>
              <a:t>Networks AX/SoftAX/Thunder/v...a10_server_axapi3 </a:t>
            </a:r>
            <a:r>
              <a:rPr sz="850" spc="-495" dirty="0">
                <a:solidFill>
                  <a:srgbClr val="333333"/>
                </a:solidFill>
                <a:latin typeface="Lucida Console"/>
                <a:cs typeface="Lucida Console"/>
              </a:rPr>
              <a:t> </a:t>
            </a:r>
            <a:r>
              <a:rPr sz="850" spc="25" dirty="0">
                <a:solidFill>
                  <a:srgbClr val="333333"/>
                </a:solidFill>
                <a:latin typeface="Lucida Console"/>
                <a:cs typeface="Lucida Console"/>
              </a:rPr>
              <a:t>Manage</a:t>
            </a:r>
            <a:r>
              <a:rPr sz="850" spc="20" dirty="0">
                <a:solidFill>
                  <a:srgbClr val="333333"/>
                </a:solidFill>
                <a:latin typeface="Lucida Console"/>
                <a:cs typeface="Lucida Console"/>
              </a:rPr>
              <a:t> </a:t>
            </a:r>
            <a:r>
              <a:rPr sz="850" spc="25" dirty="0">
                <a:solidFill>
                  <a:srgbClr val="333333"/>
                </a:solidFill>
                <a:latin typeface="Lucida Console"/>
                <a:cs typeface="Lucida Console"/>
              </a:rPr>
              <a:t>A10 </a:t>
            </a:r>
            <a:r>
              <a:rPr sz="850" spc="30" dirty="0">
                <a:solidFill>
                  <a:srgbClr val="333333"/>
                </a:solidFill>
                <a:latin typeface="Lucida Console"/>
                <a:cs typeface="Lucida Console"/>
              </a:rPr>
              <a:t>Networks</a:t>
            </a:r>
            <a:r>
              <a:rPr sz="850" spc="25" dirty="0">
                <a:solidFill>
                  <a:srgbClr val="333333"/>
                </a:solidFill>
                <a:latin typeface="Lucida Console"/>
                <a:cs typeface="Lucida Console"/>
              </a:rPr>
              <a:t> </a:t>
            </a:r>
            <a:r>
              <a:rPr sz="850" spc="30" dirty="0">
                <a:solidFill>
                  <a:srgbClr val="333333"/>
                </a:solidFill>
                <a:latin typeface="Lucida Console"/>
                <a:cs typeface="Lucida Console"/>
              </a:rPr>
              <a:t>AX/SoftAX/Thunder/v...</a:t>
            </a:r>
            <a:endParaRPr sz="850">
              <a:latin typeface="Lucida Console"/>
              <a:cs typeface="Lucida Console"/>
            </a:endParaRPr>
          </a:p>
          <a:p>
            <a:pPr marL="136525" marR="542925">
              <a:lnSpc>
                <a:spcPct val="132400"/>
              </a:lnSpc>
              <a:tabLst>
                <a:tab pos="3736340" algn="l"/>
              </a:tabLst>
            </a:pPr>
            <a:r>
              <a:rPr sz="850" spc="30" dirty="0">
                <a:solidFill>
                  <a:srgbClr val="333333"/>
                </a:solidFill>
                <a:latin typeface="Lucida Console"/>
                <a:cs typeface="Lucida Console"/>
              </a:rPr>
              <a:t>a10_service_group	</a:t>
            </a:r>
            <a:r>
              <a:rPr sz="850" spc="25" dirty="0">
                <a:solidFill>
                  <a:srgbClr val="333333"/>
                </a:solidFill>
                <a:latin typeface="Lucida Console"/>
                <a:cs typeface="Lucida Console"/>
              </a:rPr>
              <a:t>Manage</a:t>
            </a:r>
            <a:r>
              <a:rPr sz="850" dirty="0">
                <a:solidFill>
                  <a:srgbClr val="333333"/>
                </a:solidFill>
                <a:latin typeface="Lucida Console"/>
                <a:cs typeface="Lucida Console"/>
              </a:rPr>
              <a:t> </a:t>
            </a:r>
            <a:r>
              <a:rPr sz="850" spc="25" dirty="0">
                <a:solidFill>
                  <a:srgbClr val="333333"/>
                </a:solidFill>
                <a:latin typeface="Lucida Console"/>
                <a:cs typeface="Lucida Console"/>
              </a:rPr>
              <a:t>A10</a:t>
            </a:r>
            <a:r>
              <a:rPr sz="850" dirty="0">
                <a:solidFill>
                  <a:srgbClr val="333333"/>
                </a:solidFill>
                <a:latin typeface="Lucida Console"/>
                <a:cs typeface="Lucida Console"/>
              </a:rPr>
              <a:t> </a:t>
            </a:r>
            <a:r>
              <a:rPr sz="850" spc="30" dirty="0">
                <a:solidFill>
                  <a:srgbClr val="333333"/>
                </a:solidFill>
                <a:latin typeface="Lucida Console"/>
                <a:cs typeface="Lucida Console"/>
              </a:rPr>
              <a:t>Networks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AX/SoftAX/Thunder/v...a10_virtual_server</a:t>
            </a:r>
            <a:endParaRPr sz="850">
              <a:latin typeface="Lucida Console"/>
              <a:cs typeface="Lucida Console"/>
            </a:endParaRPr>
          </a:p>
        </p:txBody>
      </p:sp>
      <p:sp>
        <p:nvSpPr>
          <p:cNvPr id="15" name="object 15"/>
          <p:cNvSpPr txBox="1"/>
          <p:nvPr/>
        </p:nvSpPr>
        <p:spPr>
          <a:xfrm>
            <a:off x="3672820" y="10217035"/>
            <a:ext cx="22352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275</a:t>
            </a:fld>
            <a:endParaRPr sz="800">
              <a:latin typeface="小哥哥网恋吗"/>
              <a:cs typeface="小哥哥网恋吗"/>
            </a:endParaRPr>
          </a:p>
        </p:txBody>
      </p:sp>
      <p:sp>
        <p:nvSpPr>
          <p:cNvPr id="12" name="object 12"/>
          <p:cNvSpPr txBox="1"/>
          <p:nvPr/>
        </p:nvSpPr>
        <p:spPr>
          <a:xfrm>
            <a:off x="5290885" y="5759916"/>
            <a:ext cx="106045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Manage</a:t>
            </a:r>
            <a:r>
              <a:rPr sz="850" spc="5" dirty="0">
                <a:solidFill>
                  <a:srgbClr val="333333"/>
                </a:solidFill>
                <a:latin typeface="Lucida Console"/>
                <a:cs typeface="Lucida Console"/>
              </a:rPr>
              <a:t> </a:t>
            </a:r>
            <a:r>
              <a:rPr sz="850" spc="25" dirty="0">
                <a:solidFill>
                  <a:srgbClr val="333333"/>
                </a:solidFill>
                <a:latin typeface="Lucida Console"/>
                <a:cs typeface="Lucida Console"/>
              </a:rPr>
              <a:t>AAA</a:t>
            </a:r>
            <a:r>
              <a:rPr sz="850" spc="5" dirty="0">
                <a:solidFill>
                  <a:srgbClr val="333333"/>
                </a:solidFill>
                <a:latin typeface="Lucida Console"/>
                <a:cs typeface="Lucida Console"/>
              </a:rPr>
              <a:t> </a:t>
            </a:r>
            <a:r>
              <a:rPr sz="850" spc="25" dirty="0">
                <a:solidFill>
                  <a:srgbClr val="333333"/>
                </a:solidFill>
                <a:latin typeface="Lucida Console"/>
                <a:cs typeface="Lucida Console"/>
              </a:rPr>
              <a:t>user</a:t>
            </a:r>
            <a:endParaRPr sz="850">
              <a:latin typeface="Lucida Console"/>
              <a:cs typeface="Lucida Console"/>
            </a:endParaRPr>
          </a:p>
        </p:txBody>
      </p:sp>
      <p:sp>
        <p:nvSpPr>
          <p:cNvPr id="13" name="object 13"/>
          <p:cNvSpPr txBox="1"/>
          <p:nvPr/>
        </p:nvSpPr>
        <p:spPr>
          <a:xfrm>
            <a:off x="1070306" y="5380974"/>
            <a:ext cx="3764915" cy="711835"/>
          </a:xfrm>
          <a:prstGeom prst="rect">
            <a:avLst/>
          </a:prstGeom>
        </p:spPr>
        <p:txBody>
          <a:bodyPr vert="horz" wrap="square" lIns="0" tIns="11430" rIns="0" bIns="0" rtlCol="0">
            <a:spAutoFit/>
          </a:bodyPr>
          <a:lstStyle/>
          <a:p>
            <a:pPr marL="1087755" marR="5080" indent="-1075690">
              <a:lnSpc>
                <a:spcPct val="132400"/>
              </a:lnSpc>
              <a:spcBef>
                <a:spcPts val="90"/>
              </a:spcBef>
            </a:pPr>
            <a:r>
              <a:rPr sz="850" spc="25" dirty="0">
                <a:solidFill>
                  <a:srgbClr val="333333"/>
                </a:solidFill>
                <a:latin typeface="Lucida Console"/>
                <a:cs typeface="Lucida Console"/>
              </a:rPr>
              <a:t>Manage A10</a:t>
            </a:r>
            <a:r>
              <a:rPr sz="850" spc="30" dirty="0">
                <a:solidFill>
                  <a:srgbClr val="333333"/>
                </a:solidFill>
                <a:latin typeface="Lucida Console"/>
                <a:cs typeface="Lucida Console"/>
              </a:rPr>
              <a:t> Networks AX/SoftAX/Thunder/v...aci_aaa_user </a:t>
            </a:r>
            <a:r>
              <a:rPr sz="850" spc="-495" dirty="0">
                <a:solidFill>
                  <a:srgbClr val="333333"/>
                </a:solidFill>
                <a:latin typeface="Lucida Console"/>
                <a:cs typeface="Lucida Console"/>
              </a:rPr>
              <a:t> </a:t>
            </a:r>
            <a:r>
              <a:rPr sz="850" spc="25" dirty="0">
                <a:solidFill>
                  <a:srgbClr val="333333"/>
                </a:solidFill>
                <a:latin typeface="Lucida Console"/>
                <a:cs typeface="Lucida Console"/>
              </a:rPr>
              <a:t>Manage AAA</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users </a:t>
            </a:r>
            <a:r>
              <a:rPr sz="850" spc="30" dirty="0">
                <a:solidFill>
                  <a:srgbClr val="333333"/>
                </a:solidFill>
                <a:latin typeface="Lucida Console"/>
                <a:cs typeface="Lucida Console"/>
              </a:rPr>
              <a:t>(aaa:User)</a:t>
            </a:r>
            <a:endParaRPr sz="850">
              <a:latin typeface="Lucida Console"/>
              <a:cs typeface="Lucida Console"/>
            </a:endParaRPr>
          </a:p>
          <a:p>
            <a:pPr marL="12700" marR="1475740" indent="604520">
              <a:lnSpc>
                <a:spcPct val="132400"/>
              </a:lnSpc>
            </a:pPr>
            <a:r>
              <a:rPr sz="850" spc="30" dirty="0">
                <a:solidFill>
                  <a:srgbClr val="333333"/>
                </a:solidFill>
                <a:latin typeface="Lucida Console"/>
                <a:cs typeface="Lucida Console"/>
              </a:rPr>
              <a:t>aci_aaa_user_certificat</a:t>
            </a:r>
            <a:r>
              <a:rPr sz="850" spc="15" dirty="0">
                <a:solidFill>
                  <a:srgbClr val="333333"/>
                </a:solidFill>
                <a:latin typeface="Lucida Console"/>
                <a:cs typeface="Lucida Console"/>
              </a:rPr>
              <a:t>e  </a:t>
            </a:r>
            <a:r>
              <a:rPr sz="850" spc="30" dirty="0">
                <a:solidFill>
                  <a:srgbClr val="333333"/>
                </a:solidFill>
                <a:latin typeface="Lucida Console"/>
                <a:cs typeface="Lucida Console"/>
              </a:rPr>
              <a:t>certificates</a:t>
            </a:r>
            <a:r>
              <a:rPr sz="850" spc="20" dirty="0">
                <a:solidFill>
                  <a:srgbClr val="333333"/>
                </a:solidFill>
                <a:latin typeface="Lucida Console"/>
                <a:cs typeface="Lucida Console"/>
              </a:rPr>
              <a:t> </a:t>
            </a:r>
            <a:r>
              <a:rPr sz="850" spc="30" dirty="0">
                <a:solidFill>
                  <a:srgbClr val="333333"/>
                </a:solidFill>
                <a:latin typeface="Lucida Console"/>
                <a:cs typeface="Lucida Console"/>
              </a:rPr>
              <a:t>(aaa:User...</a:t>
            </a:r>
            <a:endParaRPr sz="850">
              <a:latin typeface="Lucida Console"/>
              <a:cs typeface="Lucida Console"/>
            </a:endParaRPr>
          </a:p>
        </p:txBody>
      </p:sp>
      <p:sp>
        <p:nvSpPr>
          <p:cNvPr id="14" name="object 14"/>
          <p:cNvSpPr txBox="1"/>
          <p:nvPr/>
        </p:nvSpPr>
        <p:spPr>
          <a:xfrm>
            <a:off x="946424" y="6067048"/>
            <a:ext cx="5600065" cy="3437254"/>
          </a:xfrm>
          <a:prstGeom prst="rect">
            <a:avLst/>
          </a:prstGeom>
        </p:spPr>
        <p:txBody>
          <a:bodyPr vert="horz" wrap="square" lIns="0" tIns="11430" rIns="0" bIns="0" rtlCol="0">
            <a:spAutoFit/>
          </a:bodyPr>
          <a:lstStyle/>
          <a:p>
            <a:pPr marL="136525" marR="353695">
              <a:lnSpc>
                <a:spcPct val="132400"/>
              </a:lnSpc>
              <a:spcBef>
                <a:spcPts val="90"/>
              </a:spcBef>
              <a:tabLst>
                <a:tab pos="3777615" algn="l"/>
                <a:tab pos="4203065" algn="l"/>
              </a:tabLst>
            </a:pPr>
            <a:r>
              <a:rPr sz="850" spc="30" dirty="0">
                <a:solidFill>
                  <a:srgbClr val="333333"/>
                </a:solidFill>
                <a:latin typeface="Lucida Console"/>
                <a:cs typeface="Lucida Console"/>
              </a:rPr>
              <a:t>aci_access_port_block_to_access_port	</a:t>
            </a:r>
            <a:r>
              <a:rPr sz="850" spc="25" dirty="0">
                <a:solidFill>
                  <a:srgbClr val="333333"/>
                </a:solidFill>
                <a:latin typeface="Lucida Console"/>
                <a:cs typeface="Lucida Console"/>
              </a:rPr>
              <a:t>Manage port blocks </a:t>
            </a:r>
            <a:r>
              <a:rPr sz="850" spc="20" dirty="0">
                <a:solidFill>
                  <a:srgbClr val="333333"/>
                </a:solidFill>
                <a:latin typeface="Lucida Console"/>
                <a:cs typeface="Lucida Console"/>
              </a:rPr>
              <a:t>of </a:t>
            </a:r>
            <a:r>
              <a:rPr sz="850" spc="-500" dirty="0">
                <a:solidFill>
                  <a:srgbClr val="333333"/>
                </a:solidFill>
                <a:latin typeface="Lucida Console"/>
                <a:cs typeface="Lucida Console"/>
              </a:rPr>
              <a:t> </a:t>
            </a:r>
            <a:r>
              <a:rPr sz="850" spc="25" dirty="0">
                <a:solidFill>
                  <a:srgbClr val="333333"/>
                </a:solidFill>
                <a:latin typeface="Lucida Console"/>
                <a:cs typeface="Lucida Console"/>
              </a:rPr>
              <a:t>Fabric</a:t>
            </a:r>
            <a:r>
              <a:rPr sz="850" spc="85" dirty="0">
                <a:solidFill>
                  <a:srgbClr val="333333"/>
                </a:solidFill>
                <a:latin typeface="Lucida Console"/>
                <a:cs typeface="Lucida Console"/>
              </a:rPr>
              <a:t> </a:t>
            </a:r>
            <a:r>
              <a:rPr sz="850" spc="30" dirty="0">
                <a:solidFill>
                  <a:srgbClr val="333333"/>
                </a:solidFill>
                <a:latin typeface="Lucida Console"/>
                <a:cs typeface="Lucida Console"/>
              </a:rPr>
              <a:t>interface</a:t>
            </a:r>
            <a:r>
              <a:rPr sz="850" spc="85" dirty="0">
                <a:solidFill>
                  <a:srgbClr val="333333"/>
                </a:solidFill>
                <a:latin typeface="Lucida Console"/>
                <a:cs typeface="Lucida Console"/>
              </a:rPr>
              <a:t> </a:t>
            </a:r>
            <a:r>
              <a:rPr sz="850" spc="30" dirty="0">
                <a:solidFill>
                  <a:srgbClr val="333333"/>
                </a:solidFill>
                <a:latin typeface="Lucida Console"/>
                <a:cs typeface="Lucida Console"/>
              </a:rPr>
              <a:t>...aci_access_port_to_interface_policy_leaf_profile </a:t>
            </a:r>
            <a:r>
              <a:rPr sz="850" spc="35" dirty="0">
                <a:solidFill>
                  <a:srgbClr val="333333"/>
                </a:solidFill>
                <a:latin typeface="Lucida Console"/>
                <a:cs typeface="Lucida Console"/>
              </a:rPr>
              <a:t> </a:t>
            </a:r>
            <a:r>
              <a:rPr sz="850" spc="25" dirty="0">
                <a:solidFill>
                  <a:srgbClr val="333333"/>
                </a:solidFill>
                <a:latin typeface="Lucida Console"/>
                <a:cs typeface="Lucida Console"/>
              </a:rPr>
              <a:t>Manage</a:t>
            </a:r>
            <a:r>
              <a:rPr sz="850" spc="30" dirty="0">
                <a:solidFill>
                  <a:srgbClr val="333333"/>
                </a:solidFill>
                <a:latin typeface="Lucida Console"/>
                <a:cs typeface="Lucida Console"/>
              </a:rPr>
              <a:t> </a:t>
            </a:r>
            <a:r>
              <a:rPr sz="850" spc="25" dirty="0">
                <a:solidFill>
                  <a:srgbClr val="333333"/>
                </a:solidFill>
                <a:latin typeface="Lucida Console"/>
                <a:cs typeface="Lucida Console"/>
              </a:rPr>
              <a:t>Fabric</a:t>
            </a:r>
            <a:r>
              <a:rPr sz="850" spc="30" dirty="0">
                <a:solidFill>
                  <a:srgbClr val="333333"/>
                </a:solidFill>
                <a:latin typeface="Lucida Console"/>
                <a:cs typeface="Lucida Console"/>
              </a:rPr>
              <a:t> interface </a:t>
            </a:r>
            <a:r>
              <a:rPr sz="850" spc="25" dirty="0">
                <a:solidFill>
                  <a:srgbClr val="333333"/>
                </a:solidFill>
                <a:latin typeface="Lucida Console"/>
                <a:cs typeface="Lucida Console"/>
              </a:rPr>
              <a:t>policy</a:t>
            </a:r>
            <a:r>
              <a:rPr sz="850" spc="30" dirty="0">
                <a:solidFill>
                  <a:srgbClr val="333333"/>
                </a:solidFill>
                <a:latin typeface="Lucida Console"/>
                <a:cs typeface="Lucida Console"/>
              </a:rPr>
              <a:t> </a:t>
            </a:r>
            <a:r>
              <a:rPr sz="850" spc="25" dirty="0">
                <a:solidFill>
                  <a:srgbClr val="333333"/>
                </a:solidFill>
                <a:latin typeface="Lucida Console"/>
                <a:cs typeface="Lucida Console"/>
              </a:rPr>
              <a:t>leaf </a:t>
            </a:r>
            <a:r>
              <a:rPr sz="850" spc="30" dirty="0">
                <a:solidFill>
                  <a:srgbClr val="333333"/>
                </a:solidFill>
                <a:latin typeface="Lucida Console"/>
                <a:cs typeface="Lucida Console"/>
              </a:rPr>
              <a:t> pro...aci_access_sub_port_block_to_access_port		</a:t>
            </a:r>
            <a:r>
              <a:rPr sz="850" spc="25" dirty="0">
                <a:solidFill>
                  <a:srgbClr val="333333"/>
                </a:solidFill>
                <a:latin typeface="Lucida Console"/>
                <a:cs typeface="Lucida Console"/>
              </a:rPr>
              <a:t>Manage</a:t>
            </a:r>
            <a:r>
              <a:rPr sz="850" spc="5" dirty="0">
                <a:solidFill>
                  <a:srgbClr val="333333"/>
                </a:solidFill>
                <a:latin typeface="Lucida Console"/>
                <a:cs typeface="Lucida Console"/>
              </a:rPr>
              <a:t> </a:t>
            </a:r>
            <a:r>
              <a:rPr sz="850" spc="25" dirty="0">
                <a:solidFill>
                  <a:srgbClr val="333333"/>
                </a:solidFill>
                <a:latin typeface="Lucida Console"/>
                <a:cs typeface="Lucida Console"/>
              </a:rPr>
              <a:t>sub</a:t>
            </a:r>
            <a:r>
              <a:rPr sz="850" spc="5" dirty="0">
                <a:solidFill>
                  <a:srgbClr val="333333"/>
                </a:solidFill>
                <a:latin typeface="Lucida Console"/>
                <a:cs typeface="Lucida Console"/>
              </a:rPr>
              <a:t> </a:t>
            </a:r>
            <a:r>
              <a:rPr sz="850" spc="25" dirty="0">
                <a:solidFill>
                  <a:srgbClr val="333333"/>
                </a:solidFill>
                <a:latin typeface="Lucida Console"/>
                <a:cs typeface="Lucida Console"/>
              </a:rPr>
              <a:t>port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blocks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Fabric</a:t>
            </a:r>
            <a:r>
              <a:rPr sz="850" spc="30" dirty="0">
                <a:solidFill>
                  <a:srgbClr val="333333"/>
                </a:solidFill>
                <a:latin typeface="Lucida Console"/>
                <a:cs typeface="Lucida Console"/>
              </a:rPr>
              <a:t> interf...aci_aep</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Manage</a:t>
            </a:r>
            <a:r>
              <a:rPr sz="850" spc="35" dirty="0">
                <a:solidFill>
                  <a:srgbClr val="333333"/>
                </a:solidFill>
                <a:latin typeface="Lucida Console"/>
                <a:cs typeface="Lucida Console"/>
              </a:rPr>
              <a:t> </a:t>
            </a:r>
            <a:r>
              <a:rPr sz="850" spc="30" dirty="0">
                <a:solidFill>
                  <a:srgbClr val="333333"/>
                </a:solidFill>
                <a:latin typeface="Lucida Console"/>
                <a:cs typeface="Lucida Console"/>
              </a:rPr>
              <a:t>attachable</a:t>
            </a:r>
            <a:r>
              <a:rPr sz="850" spc="40" dirty="0">
                <a:solidFill>
                  <a:srgbClr val="333333"/>
                </a:solidFill>
                <a:latin typeface="Lucida Console"/>
                <a:cs typeface="Lucida Console"/>
              </a:rPr>
              <a:t> </a:t>
            </a:r>
            <a:r>
              <a:rPr sz="850" spc="25" dirty="0">
                <a:solidFill>
                  <a:srgbClr val="333333"/>
                </a:solidFill>
                <a:latin typeface="Lucida Console"/>
                <a:cs typeface="Lucida Console"/>
              </a:rPr>
              <a:t>Access</a:t>
            </a:r>
            <a:r>
              <a:rPr sz="850" spc="35" dirty="0">
                <a:solidFill>
                  <a:srgbClr val="333333"/>
                </a:solidFill>
                <a:latin typeface="Lucida Console"/>
                <a:cs typeface="Lucida Console"/>
              </a:rPr>
              <a:t> </a:t>
            </a:r>
            <a:r>
              <a:rPr sz="850" spc="25" dirty="0">
                <a:solidFill>
                  <a:srgbClr val="333333"/>
                </a:solidFill>
                <a:latin typeface="Lucida Console"/>
                <a:cs typeface="Lucida Console"/>
              </a:rPr>
              <a:t>Entity</a:t>
            </a:r>
            <a:r>
              <a:rPr sz="850" spc="40" dirty="0">
                <a:solidFill>
                  <a:srgbClr val="333333"/>
                </a:solidFill>
                <a:latin typeface="Lucida Console"/>
                <a:cs typeface="Lucida Console"/>
              </a:rPr>
              <a:t> </a:t>
            </a:r>
            <a:r>
              <a:rPr sz="850" spc="30" dirty="0">
                <a:solidFill>
                  <a:srgbClr val="333333"/>
                </a:solidFill>
                <a:latin typeface="Lucida Console"/>
                <a:cs typeface="Lucida Console"/>
              </a:rPr>
              <a:t>Profile...aci_aep_to_domain</a:t>
            </a:r>
            <a:endParaRPr sz="850">
              <a:latin typeface="Lucida Console"/>
              <a:cs typeface="Lucida Console"/>
            </a:endParaRPr>
          </a:p>
          <a:p>
            <a:pPr marL="1144905">
              <a:lnSpc>
                <a:spcPct val="100000"/>
              </a:lnSpc>
              <a:spcBef>
                <a:spcPts val="330"/>
              </a:spcBef>
              <a:tabLst>
                <a:tab pos="4248785" algn="l"/>
              </a:tabLst>
            </a:pPr>
            <a:r>
              <a:rPr sz="850" spc="25" dirty="0">
                <a:solidFill>
                  <a:srgbClr val="333333"/>
                </a:solidFill>
                <a:latin typeface="Lucida Console"/>
                <a:cs typeface="Lucida Console"/>
              </a:rPr>
              <a:t>Bind</a:t>
            </a:r>
            <a:r>
              <a:rPr sz="850" spc="35" dirty="0">
                <a:solidFill>
                  <a:srgbClr val="333333"/>
                </a:solidFill>
                <a:latin typeface="Lucida Console"/>
                <a:cs typeface="Lucida Console"/>
              </a:rPr>
              <a:t> </a:t>
            </a:r>
            <a:r>
              <a:rPr sz="850" spc="25" dirty="0">
                <a:solidFill>
                  <a:srgbClr val="333333"/>
                </a:solidFill>
                <a:latin typeface="Lucida Console"/>
                <a:cs typeface="Lucida Console"/>
              </a:rPr>
              <a:t>AEPs</a:t>
            </a:r>
            <a:r>
              <a:rPr sz="850" spc="4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Physical</a:t>
            </a:r>
            <a:r>
              <a:rPr sz="850" spc="40" dirty="0">
                <a:solidFill>
                  <a:srgbClr val="333333"/>
                </a:solidFill>
                <a:latin typeface="Lucida Console"/>
                <a:cs typeface="Lucida Console"/>
              </a:rPr>
              <a:t> </a:t>
            </a:r>
            <a:r>
              <a:rPr sz="850" spc="20" dirty="0">
                <a:solidFill>
                  <a:srgbClr val="333333"/>
                </a:solidFill>
                <a:latin typeface="Lucida Console"/>
                <a:cs typeface="Lucida Console"/>
              </a:rPr>
              <a:t>or</a:t>
            </a:r>
            <a:r>
              <a:rPr sz="850" spc="40" dirty="0">
                <a:solidFill>
                  <a:srgbClr val="333333"/>
                </a:solidFill>
                <a:latin typeface="Lucida Console"/>
                <a:cs typeface="Lucida Console"/>
              </a:rPr>
              <a:t> </a:t>
            </a:r>
            <a:r>
              <a:rPr sz="850" spc="30" dirty="0">
                <a:solidFill>
                  <a:srgbClr val="333333"/>
                </a:solidFill>
                <a:latin typeface="Lucida Console"/>
                <a:cs typeface="Lucida Console"/>
              </a:rPr>
              <a:t>Virtual</a:t>
            </a:r>
            <a:r>
              <a:rPr sz="850" spc="35" dirty="0">
                <a:solidFill>
                  <a:srgbClr val="333333"/>
                </a:solidFill>
                <a:latin typeface="Lucida Console"/>
                <a:cs typeface="Lucida Console"/>
              </a:rPr>
              <a:t> </a:t>
            </a:r>
            <a:r>
              <a:rPr sz="850" spc="30" dirty="0">
                <a:solidFill>
                  <a:srgbClr val="333333"/>
                </a:solidFill>
                <a:latin typeface="Lucida Console"/>
                <a:cs typeface="Lucida Console"/>
              </a:rPr>
              <a:t>Domain...	aci_bd_subnet</a:t>
            </a:r>
            <a:endParaRPr sz="850">
              <a:latin typeface="Lucida Console"/>
              <a:cs typeface="Lucida Console"/>
            </a:endParaRPr>
          </a:p>
          <a:p>
            <a:pPr marL="2354580">
              <a:lnSpc>
                <a:spcPct val="100000"/>
              </a:lnSpc>
              <a:spcBef>
                <a:spcPts val="330"/>
              </a:spcBef>
            </a:pPr>
            <a:r>
              <a:rPr sz="850" spc="25" dirty="0">
                <a:solidFill>
                  <a:srgbClr val="333333"/>
                </a:solidFill>
                <a:latin typeface="Lucida Console"/>
                <a:cs typeface="Lucida Console"/>
              </a:rPr>
              <a:t>Manage</a:t>
            </a:r>
            <a:r>
              <a:rPr sz="850" spc="5" dirty="0">
                <a:solidFill>
                  <a:srgbClr val="333333"/>
                </a:solidFill>
                <a:latin typeface="Lucida Console"/>
                <a:cs typeface="Lucida Console"/>
              </a:rPr>
              <a:t> </a:t>
            </a:r>
            <a:r>
              <a:rPr sz="850" spc="30" dirty="0">
                <a:solidFill>
                  <a:srgbClr val="333333"/>
                </a:solidFill>
                <a:latin typeface="Lucida Console"/>
                <a:cs typeface="Lucida Console"/>
              </a:rPr>
              <a:t>Subnets</a:t>
            </a:r>
            <a:r>
              <a:rPr sz="850" spc="5" dirty="0">
                <a:solidFill>
                  <a:srgbClr val="333333"/>
                </a:solidFill>
                <a:latin typeface="Lucida Console"/>
                <a:cs typeface="Lucida Console"/>
              </a:rPr>
              <a:t> </a:t>
            </a:r>
            <a:r>
              <a:rPr sz="850" spc="30" dirty="0">
                <a:solidFill>
                  <a:srgbClr val="333333"/>
                </a:solidFill>
                <a:latin typeface="Lucida Console"/>
                <a:cs typeface="Lucida Console"/>
              </a:rPr>
              <a:t>(fv:Subnet)</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一般情况下，真的很难通过名称来判别一个模块的作用，只能是参考后面的介绍信息或平时多学多练的 积累才行。例如接下来随机查看一个模块的详细信息</a:t>
            </a:r>
            <a:r>
              <a:rPr sz="950" b="1" spc="40" dirty="0">
                <a:solidFill>
                  <a:srgbClr val="333333"/>
                </a:solidFill>
                <a:latin typeface="微软雅黑"/>
                <a:cs typeface="微软雅黑"/>
              </a:rPr>
              <a:t>，</a:t>
            </a:r>
            <a:r>
              <a:rPr sz="950" b="1" spc="40" dirty="0">
                <a:solidFill>
                  <a:srgbClr val="333333"/>
                </a:solidFill>
                <a:latin typeface="Trebuchet MS"/>
                <a:cs typeface="Trebuchet MS"/>
              </a:rPr>
              <a:t>ansible-doc</a:t>
            </a:r>
            <a:r>
              <a:rPr sz="950" b="1" spc="25" dirty="0">
                <a:solidFill>
                  <a:srgbClr val="333333"/>
                </a:solidFill>
                <a:latin typeface="微软雅黑"/>
                <a:cs typeface="微软雅黑"/>
              </a:rPr>
              <a:t>会在屏幕显示出它的作用、可用参 数及实例等等信息：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182245" algn="just">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ansible-doc a10_server&gt; A10_SERVER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(/usr/lib/python3.6/site-packages/ansible/modules/network/a10/a10_server.py)</a:t>
            </a:r>
            <a:endParaRPr sz="850">
              <a:latin typeface="Lucida Console"/>
              <a:cs typeface="Lucida Console"/>
            </a:endParaRPr>
          </a:p>
          <a:p>
            <a:pPr marL="136525" marR="71755" indent="133985" algn="just">
              <a:lnSpc>
                <a:spcPct val="132400"/>
              </a:lnSpc>
            </a:pPr>
            <a:r>
              <a:rPr sz="850" spc="25" dirty="0">
                <a:solidFill>
                  <a:srgbClr val="333333"/>
                </a:solidFill>
                <a:latin typeface="Lucida Console"/>
                <a:cs typeface="Lucida Console"/>
              </a:rPr>
              <a:t>Manage SLB </a:t>
            </a:r>
            <a:r>
              <a:rPr sz="850" spc="30" dirty="0">
                <a:solidFill>
                  <a:srgbClr val="333333"/>
                </a:solidFill>
                <a:latin typeface="Lucida Console"/>
                <a:cs typeface="Lucida Console"/>
              </a:rPr>
              <a:t>(Server </a:t>
            </a:r>
            <a:r>
              <a:rPr sz="850" spc="25" dirty="0">
                <a:solidFill>
                  <a:srgbClr val="333333"/>
                </a:solidFill>
                <a:latin typeface="Lucida Console"/>
                <a:cs typeface="Lucida Console"/>
              </a:rPr>
              <a:t>Load </a:t>
            </a:r>
            <a:r>
              <a:rPr sz="850" spc="30" dirty="0">
                <a:solidFill>
                  <a:srgbClr val="333333"/>
                </a:solidFill>
                <a:latin typeface="Lucida Console"/>
                <a:cs typeface="Lucida Console"/>
              </a:rPr>
              <a:t>Balancer) </a:t>
            </a:r>
            <a:r>
              <a:rPr sz="850" spc="25" dirty="0">
                <a:solidFill>
                  <a:srgbClr val="333333"/>
                </a:solidFill>
                <a:latin typeface="Lucida Console"/>
                <a:cs typeface="Lucida Console"/>
              </a:rPr>
              <a:t>server </a:t>
            </a:r>
            <a:r>
              <a:rPr sz="850" spc="30" dirty="0">
                <a:solidFill>
                  <a:srgbClr val="333333"/>
                </a:solidFill>
                <a:latin typeface="Lucida Console"/>
                <a:cs typeface="Lucida Console"/>
              </a:rPr>
              <a:t>objects </a:t>
            </a:r>
            <a:r>
              <a:rPr sz="850" spc="20" dirty="0">
                <a:solidFill>
                  <a:srgbClr val="333333"/>
                </a:solidFill>
                <a:latin typeface="Lucida Console"/>
                <a:cs typeface="Lucida Console"/>
              </a:rPr>
              <a:t>on </a:t>
            </a:r>
            <a:r>
              <a:rPr sz="850" spc="25" dirty="0">
                <a:solidFill>
                  <a:srgbClr val="333333"/>
                </a:solidFill>
                <a:latin typeface="Lucida Console"/>
                <a:cs typeface="Lucida Console"/>
              </a:rPr>
              <a:t>A10 </a:t>
            </a:r>
            <a:r>
              <a:rPr sz="850" spc="30" dirty="0">
                <a:solidFill>
                  <a:srgbClr val="333333"/>
                </a:solidFill>
                <a:latin typeface="Lucida Console"/>
                <a:cs typeface="Lucida Console"/>
              </a:rPr>
              <a:t>Networks devices </a:t>
            </a:r>
            <a:r>
              <a:rPr sz="850" spc="25" dirty="0">
                <a:solidFill>
                  <a:srgbClr val="333333"/>
                </a:solidFill>
                <a:latin typeface="Lucida Console"/>
                <a:cs typeface="Lucida Console"/>
              </a:rPr>
              <a:t>via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aXAPIv2.</a:t>
            </a:r>
            <a:r>
              <a:rPr sz="850" spc="56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30" dirty="0">
                <a:solidFill>
                  <a:srgbClr val="333333"/>
                </a:solidFill>
                <a:latin typeface="Lucida Console"/>
                <a:cs typeface="Lucida Console"/>
              </a:rPr>
              <a:t>maintained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Ansible Community………………</a:t>
            </a:r>
            <a:r>
              <a:rPr sz="800" spc="90" dirty="0">
                <a:solidFill>
                  <a:srgbClr val="333333"/>
                </a:solidFill>
                <a:latin typeface="宋体"/>
                <a:cs typeface="宋体"/>
              </a:rPr>
              <a:t>省略部分输</a:t>
            </a:r>
            <a:r>
              <a:rPr sz="800" spc="80" dirty="0">
                <a:solidFill>
                  <a:srgbClr val="333333"/>
                </a:solidFill>
                <a:latin typeface="宋体"/>
                <a:cs typeface="宋体"/>
              </a:rPr>
              <a:t>出 </a:t>
            </a:r>
            <a:r>
              <a:rPr sz="800" spc="90" dirty="0">
                <a:solidFill>
                  <a:srgbClr val="333333"/>
                </a:solidFill>
                <a:latin typeface="宋体"/>
                <a:cs typeface="宋体"/>
              </a:rPr>
              <a:t>信息</a:t>
            </a:r>
            <a:r>
              <a:rPr sz="850" spc="25" dirty="0">
                <a:solidFill>
                  <a:srgbClr val="333333"/>
                </a:solidFill>
                <a:latin typeface="Lucida Console"/>
                <a:cs typeface="Lucida Console"/>
              </a:rPr>
              <a:t>………………</a:t>
            </a:r>
            <a:endParaRPr sz="850">
              <a:latin typeface="Lucida Console"/>
              <a:cs typeface="Lucida Console"/>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273460"/>
            <a:ext cx="5651500" cy="2382520"/>
            <a:chOff x="959124" y="1273460"/>
            <a:chExt cx="5651500" cy="2382520"/>
          </a:xfrm>
        </p:grpSpPr>
        <p:sp>
          <p:nvSpPr>
            <p:cNvPr id="3" name="object 3"/>
            <p:cNvSpPr/>
            <p:nvPr/>
          </p:nvSpPr>
          <p:spPr>
            <a:xfrm>
              <a:off x="963889" y="1278225"/>
              <a:ext cx="5641975" cy="2372995"/>
            </a:xfrm>
            <a:custGeom>
              <a:avLst/>
              <a:gdLst/>
              <a:ahLst/>
              <a:cxnLst/>
              <a:rect l="l" t="t" r="r" b="b"/>
              <a:pathLst>
                <a:path w="5641975" h="2372995">
                  <a:moveTo>
                    <a:pt x="5620752" y="2372827"/>
                  </a:moveTo>
                  <a:lnTo>
                    <a:pt x="20659" y="2372827"/>
                  </a:lnTo>
                  <a:lnTo>
                    <a:pt x="17629" y="2372236"/>
                  </a:lnTo>
                  <a:lnTo>
                    <a:pt x="14703" y="2370740"/>
                  </a:lnTo>
                  <a:lnTo>
                    <a:pt x="11787" y="2369549"/>
                  </a:lnTo>
                  <a:lnTo>
                    <a:pt x="0" y="2351977"/>
                  </a:lnTo>
                  <a:lnTo>
                    <a:pt x="0" y="2349004"/>
                  </a:lnTo>
                  <a:lnTo>
                    <a:pt x="0" y="20545"/>
                  </a:lnTo>
                  <a:lnTo>
                    <a:pt x="600" y="17276"/>
                  </a:lnTo>
                  <a:lnTo>
                    <a:pt x="3020" y="11616"/>
                  </a:lnTo>
                  <a:lnTo>
                    <a:pt x="4745" y="8938"/>
                  </a:lnTo>
                  <a:lnTo>
                    <a:pt x="6975" y="6851"/>
                  </a:lnTo>
                  <a:lnTo>
                    <a:pt x="9214" y="4469"/>
                  </a:lnTo>
                  <a:lnTo>
                    <a:pt x="11787" y="2677"/>
                  </a:lnTo>
                  <a:lnTo>
                    <a:pt x="14703" y="1791"/>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2351977"/>
                  </a:lnTo>
                  <a:lnTo>
                    <a:pt x="5626717" y="2370740"/>
                  </a:lnTo>
                  <a:lnTo>
                    <a:pt x="5623792" y="2372236"/>
                  </a:lnTo>
                  <a:lnTo>
                    <a:pt x="5620752" y="2372827"/>
                  </a:lnTo>
                  <a:close/>
                </a:path>
              </a:pathLst>
            </a:custGeom>
            <a:solidFill>
              <a:srgbClr val="F8F8F8"/>
            </a:solidFill>
          </p:spPr>
          <p:txBody>
            <a:bodyPr wrap="square" lIns="0" tIns="0" rIns="0" bIns="0" rtlCol="0"/>
            <a:lstStyle/>
            <a:p>
              <a:endParaRPr/>
            </a:p>
          </p:txBody>
        </p:sp>
        <p:sp>
          <p:nvSpPr>
            <p:cNvPr id="4" name="object 4"/>
            <p:cNvSpPr/>
            <p:nvPr/>
          </p:nvSpPr>
          <p:spPr>
            <a:xfrm>
              <a:off x="963889" y="1278225"/>
              <a:ext cx="5641975" cy="2372995"/>
            </a:xfrm>
            <a:custGeom>
              <a:avLst/>
              <a:gdLst/>
              <a:ahLst/>
              <a:cxnLst/>
              <a:rect l="l" t="t" r="r" b="b"/>
              <a:pathLst>
                <a:path w="5641975" h="2372995">
                  <a:moveTo>
                    <a:pt x="0" y="2349004"/>
                  </a:moveTo>
                  <a:lnTo>
                    <a:pt x="0" y="23823"/>
                  </a:lnTo>
                  <a:lnTo>
                    <a:pt x="0" y="20545"/>
                  </a:lnTo>
                  <a:lnTo>
                    <a:pt x="600" y="17276"/>
                  </a:lnTo>
                  <a:lnTo>
                    <a:pt x="1810" y="14294"/>
                  </a:lnTo>
                  <a:lnTo>
                    <a:pt x="3020" y="11616"/>
                  </a:lnTo>
                  <a:lnTo>
                    <a:pt x="4745" y="8938"/>
                  </a:lnTo>
                  <a:lnTo>
                    <a:pt x="6975" y="6851"/>
                  </a:lnTo>
                  <a:lnTo>
                    <a:pt x="9214" y="4469"/>
                  </a:lnTo>
                  <a:lnTo>
                    <a:pt x="11787" y="2677"/>
                  </a:lnTo>
                  <a:lnTo>
                    <a:pt x="14703" y="1791"/>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2349004"/>
                  </a:lnTo>
                  <a:lnTo>
                    <a:pt x="5641421" y="2351977"/>
                  </a:lnTo>
                  <a:lnTo>
                    <a:pt x="5640821" y="2354959"/>
                  </a:lnTo>
                  <a:lnTo>
                    <a:pt x="5626717" y="2370740"/>
                  </a:lnTo>
                  <a:lnTo>
                    <a:pt x="5623792" y="2372236"/>
                  </a:lnTo>
                  <a:lnTo>
                    <a:pt x="5620752" y="2372827"/>
                  </a:lnTo>
                  <a:lnTo>
                    <a:pt x="5617597" y="2372827"/>
                  </a:lnTo>
                  <a:lnTo>
                    <a:pt x="23823" y="2372827"/>
                  </a:lnTo>
                  <a:lnTo>
                    <a:pt x="20659" y="2372827"/>
                  </a:lnTo>
                  <a:lnTo>
                    <a:pt x="17629" y="2372236"/>
                  </a:lnTo>
                  <a:lnTo>
                    <a:pt x="14703" y="2370740"/>
                  </a:lnTo>
                  <a:lnTo>
                    <a:pt x="11787" y="2369549"/>
                  </a:lnTo>
                  <a:lnTo>
                    <a:pt x="0" y="2351977"/>
                  </a:lnTo>
                  <a:lnTo>
                    <a:pt x="0" y="2349004"/>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359354"/>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5752291"/>
            <a:ext cx="5651500" cy="2553970"/>
            <a:chOff x="959124" y="5752291"/>
            <a:chExt cx="5651500" cy="2553970"/>
          </a:xfrm>
        </p:grpSpPr>
        <p:sp>
          <p:nvSpPr>
            <p:cNvPr id="7" name="object 7"/>
            <p:cNvSpPr/>
            <p:nvPr/>
          </p:nvSpPr>
          <p:spPr>
            <a:xfrm>
              <a:off x="963889" y="5757056"/>
              <a:ext cx="5641975" cy="2544445"/>
            </a:xfrm>
            <a:custGeom>
              <a:avLst/>
              <a:gdLst/>
              <a:ahLst/>
              <a:cxnLst/>
              <a:rect l="l" t="t" r="r" b="b"/>
              <a:pathLst>
                <a:path w="5641975" h="2544445">
                  <a:moveTo>
                    <a:pt x="5620752" y="2544357"/>
                  </a:moveTo>
                  <a:lnTo>
                    <a:pt x="20659" y="2544357"/>
                  </a:lnTo>
                  <a:lnTo>
                    <a:pt x="17629" y="2543766"/>
                  </a:lnTo>
                  <a:lnTo>
                    <a:pt x="11787" y="2541384"/>
                  </a:lnTo>
                  <a:lnTo>
                    <a:pt x="9214" y="2539592"/>
                  </a:lnTo>
                  <a:lnTo>
                    <a:pt x="6975" y="2537210"/>
                  </a:lnTo>
                  <a:lnTo>
                    <a:pt x="4745" y="2535123"/>
                  </a:lnTo>
                  <a:lnTo>
                    <a:pt x="3020" y="2532445"/>
                  </a:lnTo>
                  <a:lnTo>
                    <a:pt x="600" y="2526785"/>
                  </a:lnTo>
                  <a:lnTo>
                    <a:pt x="0" y="2523811"/>
                  </a:lnTo>
                  <a:lnTo>
                    <a:pt x="0" y="2520533"/>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276"/>
                  </a:lnTo>
                  <a:lnTo>
                    <a:pt x="5641421" y="20545"/>
                  </a:lnTo>
                  <a:lnTo>
                    <a:pt x="5641421" y="2523811"/>
                  </a:lnTo>
                  <a:lnTo>
                    <a:pt x="5640821" y="2526785"/>
                  </a:lnTo>
                  <a:lnTo>
                    <a:pt x="5638400" y="2532445"/>
                  </a:lnTo>
                  <a:lnTo>
                    <a:pt x="5636675" y="2535123"/>
                  </a:lnTo>
                  <a:lnTo>
                    <a:pt x="5634446" y="2537210"/>
                  </a:lnTo>
                  <a:lnTo>
                    <a:pt x="5632206" y="2539592"/>
                  </a:lnTo>
                  <a:lnTo>
                    <a:pt x="5629633" y="2541384"/>
                  </a:lnTo>
                  <a:lnTo>
                    <a:pt x="5623792" y="2543766"/>
                  </a:lnTo>
                  <a:lnTo>
                    <a:pt x="5620752" y="2544357"/>
                  </a:lnTo>
                  <a:close/>
                </a:path>
              </a:pathLst>
            </a:custGeom>
            <a:solidFill>
              <a:srgbClr val="F8F8F8"/>
            </a:solidFill>
          </p:spPr>
          <p:txBody>
            <a:bodyPr wrap="square" lIns="0" tIns="0" rIns="0" bIns="0" rtlCol="0"/>
            <a:lstStyle/>
            <a:p>
              <a:endParaRPr/>
            </a:p>
          </p:txBody>
        </p:sp>
        <p:sp>
          <p:nvSpPr>
            <p:cNvPr id="8" name="object 8"/>
            <p:cNvSpPr/>
            <p:nvPr/>
          </p:nvSpPr>
          <p:spPr>
            <a:xfrm>
              <a:off x="963889" y="5757056"/>
              <a:ext cx="5641975" cy="2544445"/>
            </a:xfrm>
            <a:custGeom>
              <a:avLst/>
              <a:gdLst/>
              <a:ahLst/>
              <a:cxnLst/>
              <a:rect l="l" t="t" r="r" b="b"/>
              <a:pathLst>
                <a:path w="5641975" h="2544445">
                  <a:moveTo>
                    <a:pt x="0" y="2520533"/>
                  </a:moveTo>
                  <a:lnTo>
                    <a:pt x="0" y="23823"/>
                  </a:lnTo>
                  <a:lnTo>
                    <a:pt x="0" y="20545"/>
                  </a:lnTo>
                  <a:lnTo>
                    <a:pt x="600" y="17276"/>
                  </a:lnTo>
                  <a:lnTo>
                    <a:pt x="1810" y="14589"/>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589"/>
                  </a:lnTo>
                  <a:lnTo>
                    <a:pt x="5640821" y="17276"/>
                  </a:lnTo>
                  <a:lnTo>
                    <a:pt x="5641421" y="20545"/>
                  </a:lnTo>
                  <a:lnTo>
                    <a:pt x="5641421" y="23823"/>
                  </a:lnTo>
                  <a:lnTo>
                    <a:pt x="5641421" y="2520533"/>
                  </a:lnTo>
                  <a:lnTo>
                    <a:pt x="5641421" y="2523811"/>
                  </a:lnTo>
                  <a:lnTo>
                    <a:pt x="5640821" y="2526785"/>
                  </a:lnTo>
                  <a:lnTo>
                    <a:pt x="5639610" y="2529462"/>
                  </a:lnTo>
                  <a:lnTo>
                    <a:pt x="5638400" y="2532445"/>
                  </a:lnTo>
                  <a:lnTo>
                    <a:pt x="5636675" y="2535123"/>
                  </a:lnTo>
                  <a:lnTo>
                    <a:pt x="5634446" y="2537210"/>
                  </a:lnTo>
                  <a:lnTo>
                    <a:pt x="5632206" y="2539592"/>
                  </a:lnTo>
                  <a:lnTo>
                    <a:pt x="5629633" y="2541384"/>
                  </a:lnTo>
                  <a:lnTo>
                    <a:pt x="5626717" y="2542575"/>
                  </a:lnTo>
                  <a:lnTo>
                    <a:pt x="5623792" y="2543766"/>
                  </a:lnTo>
                  <a:lnTo>
                    <a:pt x="5620752" y="2544357"/>
                  </a:lnTo>
                  <a:lnTo>
                    <a:pt x="5617597" y="2544357"/>
                  </a:lnTo>
                  <a:lnTo>
                    <a:pt x="23823" y="2544357"/>
                  </a:lnTo>
                  <a:lnTo>
                    <a:pt x="20659" y="2544357"/>
                  </a:lnTo>
                  <a:lnTo>
                    <a:pt x="17629" y="2543766"/>
                  </a:lnTo>
                  <a:lnTo>
                    <a:pt x="14703" y="2542575"/>
                  </a:lnTo>
                  <a:lnTo>
                    <a:pt x="11787" y="2541384"/>
                  </a:lnTo>
                  <a:lnTo>
                    <a:pt x="9214" y="2539592"/>
                  </a:lnTo>
                  <a:lnTo>
                    <a:pt x="6975" y="2537210"/>
                  </a:lnTo>
                  <a:lnTo>
                    <a:pt x="4745" y="2535123"/>
                  </a:lnTo>
                  <a:lnTo>
                    <a:pt x="3020" y="2532445"/>
                  </a:lnTo>
                  <a:lnTo>
                    <a:pt x="1810" y="2529462"/>
                  </a:lnTo>
                  <a:lnTo>
                    <a:pt x="600" y="2526785"/>
                  </a:lnTo>
                  <a:lnTo>
                    <a:pt x="0" y="2523811"/>
                  </a:lnTo>
                  <a:lnTo>
                    <a:pt x="0" y="2520533"/>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5838185"/>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sp>
        <p:nvSpPr>
          <p:cNvPr id="10" name="object 10"/>
          <p:cNvSpPr txBox="1"/>
          <p:nvPr/>
        </p:nvSpPr>
        <p:spPr>
          <a:xfrm>
            <a:off x="1070306" y="1655060"/>
            <a:ext cx="2513330" cy="368935"/>
          </a:xfrm>
          <a:prstGeom prst="rect">
            <a:avLst/>
          </a:prstGeom>
        </p:spPr>
        <p:txBody>
          <a:bodyPr vert="horz" wrap="square" lIns="0" tIns="11430" rIns="0" bIns="0" rtlCol="0">
            <a:spAutoFit/>
          </a:bodyPr>
          <a:lstStyle/>
          <a:p>
            <a:pPr marL="12700" marR="5080">
              <a:lnSpc>
                <a:spcPct val="132400"/>
              </a:lnSpc>
              <a:spcBef>
                <a:spcPts val="90"/>
              </a:spcBef>
              <a:tabLst>
                <a:tab pos="2363470" algn="l"/>
              </a:tabLst>
            </a:pPr>
            <a:r>
              <a:rPr sz="850" spc="30" dirty="0">
                <a:solidFill>
                  <a:srgbClr val="333333"/>
                </a:solidFill>
                <a:latin typeface="Lucida Console"/>
                <a:cs typeface="Lucida Console"/>
              </a:rPr>
              <a:t>"/usr/libexec/platform-python</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"pong"}192.168.10.21</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SUCCESS</a:t>
            </a:r>
            <a:r>
              <a:rPr sz="850" spc="20" dirty="0">
                <a:solidFill>
                  <a:srgbClr val="333333"/>
                </a:solidFill>
                <a:latin typeface="Lucida Console"/>
                <a:cs typeface="Lucida Console"/>
              </a:rPr>
              <a:t> =&gt; </a:t>
            </a:r>
            <a:r>
              <a:rPr sz="850" spc="15" dirty="0">
                <a:solidFill>
                  <a:srgbClr val="333333"/>
                </a:solidFill>
                <a:latin typeface="Lucida Console"/>
                <a:cs typeface="Lucida Console"/>
              </a:rPr>
              <a:t>{</a:t>
            </a:r>
            <a:endParaRPr sz="850">
              <a:latin typeface="Lucida Console"/>
              <a:cs typeface="Lucida Console"/>
            </a:endParaRPr>
          </a:p>
        </p:txBody>
      </p:sp>
      <p:sp>
        <p:nvSpPr>
          <p:cNvPr id="24" name="object 24"/>
          <p:cNvSpPr txBox="1"/>
          <p:nvPr/>
        </p:nvSpPr>
        <p:spPr>
          <a:xfrm>
            <a:off x="3672820" y="10217035"/>
            <a:ext cx="22352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276</a:t>
            </a:fld>
            <a:endParaRPr sz="800">
              <a:latin typeface="小哥哥网恋吗"/>
              <a:cs typeface="小哥哥网恋吗"/>
            </a:endParaRPr>
          </a:p>
        </p:txBody>
      </p:sp>
      <p:sp>
        <p:nvSpPr>
          <p:cNvPr id="11" name="object 11"/>
          <p:cNvSpPr txBox="1"/>
          <p:nvPr/>
        </p:nvSpPr>
        <p:spPr>
          <a:xfrm>
            <a:off x="3759862" y="1655060"/>
            <a:ext cx="2025650" cy="368935"/>
          </a:xfrm>
          <a:prstGeom prst="rect">
            <a:avLst/>
          </a:prstGeom>
        </p:spPr>
        <p:txBody>
          <a:bodyPr vert="horz" wrap="square" lIns="0" tIns="11430" rIns="0" bIns="0" rtlCol="0">
            <a:spAutoFit/>
          </a:bodyPr>
          <a:lstStyle/>
          <a:p>
            <a:pPr marL="12700" marR="5080" indent="69215">
              <a:lnSpc>
                <a:spcPct val="132400"/>
              </a:lnSpc>
              <a:spcBef>
                <a:spcPts val="90"/>
              </a:spcBef>
              <a:tabLst>
                <a:tab pos="1528445" algn="l"/>
              </a:tabLst>
            </a:pPr>
            <a:r>
              <a:rPr sz="850" spc="30" dirty="0">
                <a:solidFill>
                  <a:srgbClr val="333333"/>
                </a:solidFill>
                <a:latin typeface="Lucida Console"/>
                <a:cs typeface="Lucida Console"/>
              </a:rPr>
              <a:t>"changed"</a:t>
            </a:r>
            <a:r>
              <a:rPr sz="850" spc="15" dirty="0">
                <a:solidFill>
                  <a:srgbClr val="333333"/>
                </a:solidFill>
                <a:latin typeface="Lucida Console"/>
                <a:cs typeface="Lucida Console"/>
              </a:rPr>
              <a:t>:</a:t>
            </a:r>
            <a:r>
              <a:rPr sz="850" spc="30" dirty="0">
                <a:solidFill>
                  <a:srgbClr val="333333"/>
                </a:solidFill>
                <a:latin typeface="Lucida Console"/>
                <a:cs typeface="Lucida Console"/>
              </a:rPr>
              <a:t> false</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"ping"</a:t>
            </a:r>
            <a:r>
              <a:rPr sz="850" spc="15" dirty="0">
                <a:solidFill>
                  <a:srgbClr val="333333"/>
                </a:solidFill>
                <a:latin typeface="Lucida Console"/>
                <a:cs typeface="Lucida Console"/>
              </a:rPr>
              <a:t>:  </a:t>
            </a:r>
            <a:r>
              <a:rPr sz="850" spc="30" dirty="0">
                <a:solidFill>
                  <a:srgbClr val="333333"/>
                </a:solidFill>
                <a:latin typeface="Lucida Console"/>
                <a:cs typeface="Lucida Console"/>
              </a:rPr>
              <a:t>"ansible_facts":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2" name="object 12"/>
          <p:cNvSpPr txBox="1"/>
          <p:nvPr/>
        </p:nvSpPr>
        <p:spPr>
          <a:xfrm>
            <a:off x="1070306" y="2034003"/>
            <a:ext cx="439420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"discovered_interpreter_python": "/usr/libexec/platform-python"</a:t>
            </a:r>
            <a:endParaRPr sz="850">
              <a:latin typeface="Lucida Console"/>
              <a:cs typeface="Lucida Console"/>
            </a:endParaRPr>
          </a:p>
        </p:txBody>
      </p:sp>
      <p:sp>
        <p:nvSpPr>
          <p:cNvPr id="13" name="object 13"/>
          <p:cNvSpPr txBox="1"/>
          <p:nvPr/>
        </p:nvSpPr>
        <p:spPr>
          <a:xfrm>
            <a:off x="5709895" y="2034003"/>
            <a:ext cx="16256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a:t>
            </a:r>
            <a:r>
              <a:rPr sz="850" spc="15" dirty="0">
                <a:solidFill>
                  <a:srgbClr val="333333"/>
                </a:solidFill>
                <a:latin typeface="Lucida Console"/>
                <a:cs typeface="Lucida Console"/>
              </a:rPr>
              <a:t>,</a:t>
            </a:r>
            <a:endParaRPr sz="850">
              <a:latin typeface="Lucida Console"/>
              <a:cs typeface="Lucida Console"/>
            </a:endParaRPr>
          </a:p>
        </p:txBody>
      </p:sp>
      <p:sp>
        <p:nvSpPr>
          <p:cNvPr id="14" name="object 14"/>
          <p:cNvSpPr txBox="1"/>
          <p:nvPr/>
        </p:nvSpPr>
        <p:spPr>
          <a:xfrm>
            <a:off x="1070306" y="2169617"/>
            <a:ext cx="127063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"changed": </a:t>
            </a:r>
            <a:r>
              <a:rPr sz="850" spc="25" dirty="0">
                <a:solidFill>
                  <a:srgbClr val="333333"/>
                </a:solidFill>
                <a:latin typeface="Lucida Console"/>
                <a:cs typeface="Lucida Console"/>
              </a:rPr>
              <a:t>false,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"ansible_facts":</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5" name="object 15"/>
          <p:cNvSpPr txBox="1"/>
          <p:nvPr/>
        </p:nvSpPr>
        <p:spPr>
          <a:xfrm>
            <a:off x="2517020" y="2169617"/>
            <a:ext cx="299720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"ping":</a:t>
            </a:r>
            <a:r>
              <a:rPr sz="850" spc="15" dirty="0">
                <a:solidFill>
                  <a:srgbClr val="333333"/>
                </a:solidFill>
                <a:latin typeface="Lucida Console"/>
                <a:cs typeface="Lucida Console"/>
              </a:rPr>
              <a:t> </a:t>
            </a:r>
            <a:r>
              <a:rPr sz="850" spc="30" dirty="0">
                <a:solidFill>
                  <a:srgbClr val="333333"/>
                </a:solidFill>
                <a:latin typeface="Lucida Console"/>
                <a:cs typeface="Lucida Console"/>
              </a:rPr>
              <a:t>"pong"}192.168.10.22</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SUCCESS</a:t>
            </a:r>
            <a:r>
              <a:rPr sz="850" spc="20" dirty="0">
                <a:solidFill>
                  <a:srgbClr val="333333"/>
                </a:solidFill>
                <a:latin typeface="Lucida Console"/>
                <a:cs typeface="Lucida Console"/>
              </a:rPr>
              <a:t> =&gt; </a:t>
            </a:r>
            <a:r>
              <a:rPr sz="850" spc="15" dirty="0">
                <a:solidFill>
                  <a:srgbClr val="333333"/>
                </a:solidFill>
                <a:latin typeface="Lucida Console"/>
                <a:cs typeface="Lucida Console"/>
              </a:rPr>
              <a:t>{</a:t>
            </a:r>
            <a:endParaRPr sz="850">
              <a:latin typeface="Lucida Console"/>
              <a:cs typeface="Lucida Console"/>
            </a:endParaRPr>
          </a:p>
          <a:p>
            <a:pPr marL="350520">
              <a:lnSpc>
                <a:spcPct val="100000"/>
              </a:lnSpc>
              <a:spcBef>
                <a:spcPts val="330"/>
              </a:spcBef>
            </a:pPr>
            <a:r>
              <a:rPr sz="850" spc="30" dirty="0">
                <a:solidFill>
                  <a:srgbClr val="333333"/>
                </a:solidFill>
                <a:latin typeface="Lucida Console"/>
                <a:cs typeface="Lucida Console"/>
              </a:rPr>
              <a:t>"discovered_interpreter_python":</a:t>
            </a:r>
            <a:endParaRPr sz="850">
              <a:latin typeface="Lucida Console"/>
              <a:cs typeface="Lucida Console"/>
            </a:endParaRPr>
          </a:p>
        </p:txBody>
      </p:sp>
      <p:sp>
        <p:nvSpPr>
          <p:cNvPr id="16" name="object 16"/>
          <p:cNvSpPr txBox="1"/>
          <p:nvPr/>
        </p:nvSpPr>
        <p:spPr>
          <a:xfrm>
            <a:off x="1070306" y="2512653"/>
            <a:ext cx="2513330" cy="368935"/>
          </a:xfrm>
          <a:prstGeom prst="rect">
            <a:avLst/>
          </a:prstGeom>
        </p:spPr>
        <p:txBody>
          <a:bodyPr vert="horz" wrap="square" lIns="0" tIns="11430" rIns="0" bIns="0" rtlCol="0">
            <a:spAutoFit/>
          </a:bodyPr>
          <a:lstStyle/>
          <a:p>
            <a:pPr marL="12700" marR="5080">
              <a:lnSpc>
                <a:spcPct val="132400"/>
              </a:lnSpc>
              <a:spcBef>
                <a:spcPts val="90"/>
              </a:spcBef>
              <a:tabLst>
                <a:tab pos="2363470" algn="l"/>
              </a:tabLst>
            </a:pPr>
            <a:r>
              <a:rPr sz="850" spc="30" dirty="0">
                <a:solidFill>
                  <a:srgbClr val="333333"/>
                </a:solidFill>
                <a:latin typeface="Lucida Console"/>
                <a:cs typeface="Lucida Console"/>
              </a:rPr>
              <a:t>"/usr/libexec/platform-python</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"pong"}192.168.10.23</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SUCCESS</a:t>
            </a:r>
            <a:r>
              <a:rPr sz="850" spc="20" dirty="0">
                <a:solidFill>
                  <a:srgbClr val="333333"/>
                </a:solidFill>
                <a:latin typeface="Lucida Console"/>
                <a:cs typeface="Lucida Console"/>
              </a:rPr>
              <a:t> =&gt; </a:t>
            </a:r>
            <a:r>
              <a:rPr sz="850" spc="15" dirty="0">
                <a:solidFill>
                  <a:srgbClr val="333333"/>
                </a:solidFill>
                <a:latin typeface="Lucida Console"/>
                <a:cs typeface="Lucida Console"/>
              </a:rPr>
              <a:t>{</a:t>
            </a:r>
            <a:endParaRPr sz="850">
              <a:latin typeface="Lucida Console"/>
              <a:cs typeface="Lucida Console"/>
            </a:endParaRPr>
          </a:p>
        </p:txBody>
      </p:sp>
      <p:sp>
        <p:nvSpPr>
          <p:cNvPr id="17" name="object 17"/>
          <p:cNvSpPr txBox="1"/>
          <p:nvPr/>
        </p:nvSpPr>
        <p:spPr>
          <a:xfrm>
            <a:off x="3759862" y="2512653"/>
            <a:ext cx="2025650" cy="368935"/>
          </a:xfrm>
          <a:prstGeom prst="rect">
            <a:avLst/>
          </a:prstGeom>
        </p:spPr>
        <p:txBody>
          <a:bodyPr vert="horz" wrap="square" lIns="0" tIns="11430" rIns="0" bIns="0" rtlCol="0">
            <a:spAutoFit/>
          </a:bodyPr>
          <a:lstStyle/>
          <a:p>
            <a:pPr marL="12700" marR="5080" indent="69215">
              <a:lnSpc>
                <a:spcPct val="132400"/>
              </a:lnSpc>
              <a:spcBef>
                <a:spcPts val="90"/>
              </a:spcBef>
              <a:tabLst>
                <a:tab pos="1528445" algn="l"/>
              </a:tabLst>
            </a:pPr>
            <a:r>
              <a:rPr sz="850" spc="30" dirty="0">
                <a:solidFill>
                  <a:srgbClr val="333333"/>
                </a:solidFill>
                <a:latin typeface="Lucida Console"/>
                <a:cs typeface="Lucida Console"/>
              </a:rPr>
              <a:t>"changed"</a:t>
            </a:r>
            <a:r>
              <a:rPr sz="850" spc="15" dirty="0">
                <a:solidFill>
                  <a:srgbClr val="333333"/>
                </a:solidFill>
                <a:latin typeface="Lucida Console"/>
                <a:cs typeface="Lucida Console"/>
              </a:rPr>
              <a:t>:</a:t>
            </a:r>
            <a:r>
              <a:rPr sz="850" spc="30" dirty="0">
                <a:solidFill>
                  <a:srgbClr val="333333"/>
                </a:solidFill>
                <a:latin typeface="Lucida Console"/>
                <a:cs typeface="Lucida Console"/>
              </a:rPr>
              <a:t> false</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"ping"</a:t>
            </a:r>
            <a:r>
              <a:rPr sz="850" spc="15" dirty="0">
                <a:solidFill>
                  <a:srgbClr val="333333"/>
                </a:solidFill>
                <a:latin typeface="Lucida Console"/>
                <a:cs typeface="Lucida Console"/>
              </a:rPr>
              <a:t>:  </a:t>
            </a:r>
            <a:r>
              <a:rPr sz="850" spc="30" dirty="0">
                <a:solidFill>
                  <a:srgbClr val="333333"/>
                </a:solidFill>
                <a:latin typeface="Lucida Console"/>
                <a:cs typeface="Lucida Console"/>
              </a:rPr>
              <a:t>"ansible_facts":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8" name="object 18"/>
          <p:cNvSpPr txBox="1"/>
          <p:nvPr/>
        </p:nvSpPr>
        <p:spPr>
          <a:xfrm>
            <a:off x="1070306" y="2891595"/>
            <a:ext cx="439420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"discovered_interpreter_python": "/usr/libexec/platform-python"</a:t>
            </a:r>
            <a:endParaRPr sz="850">
              <a:latin typeface="Lucida Console"/>
              <a:cs typeface="Lucida Console"/>
            </a:endParaRPr>
          </a:p>
        </p:txBody>
      </p:sp>
      <p:sp>
        <p:nvSpPr>
          <p:cNvPr id="19" name="object 19"/>
          <p:cNvSpPr txBox="1"/>
          <p:nvPr/>
        </p:nvSpPr>
        <p:spPr>
          <a:xfrm>
            <a:off x="5709895" y="2891595"/>
            <a:ext cx="16256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a:t>
            </a:r>
            <a:r>
              <a:rPr sz="850" spc="15" dirty="0">
                <a:solidFill>
                  <a:srgbClr val="333333"/>
                </a:solidFill>
                <a:latin typeface="Lucida Console"/>
                <a:cs typeface="Lucida Console"/>
              </a:rPr>
              <a:t>,</a:t>
            </a:r>
            <a:endParaRPr sz="850">
              <a:latin typeface="Lucida Console"/>
              <a:cs typeface="Lucida Console"/>
            </a:endParaRPr>
          </a:p>
        </p:txBody>
      </p:sp>
      <p:sp>
        <p:nvSpPr>
          <p:cNvPr id="20" name="object 20"/>
          <p:cNvSpPr txBox="1"/>
          <p:nvPr/>
        </p:nvSpPr>
        <p:spPr>
          <a:xfrm>
            <a:off x="1070306" y="3027210"/>
            <a:ext cx="127063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"changed": </a:t>
            </a:r>
            <a:r>
              <a:rPr sz="850" spc="25" dirty="0">
                <a:solidFill>
                  <a:srgbClr val="333333"/>
                </a:solidFill>
                <a:latin typeface="Lucida Console"/>
                <a:cs typeface="Lucida Console"/>
              </a:rPr>
              <a:t>false,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"ansible_facts":</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1" name="object 21"/>
          <p:cNvSpPr txBox="1"/>
          <p:nvPr/>
        </p:nvSpPr>
        <p:spPr>
          <a:xfrm>
            <a:off x="2517020" y="3027210"/>
            <a:ext cx="299720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"ping":</a:t>
            </a:r>
            <a:r>
              <a:rPr sz="850" spc="15" dirty="0">
                <a:solidFill>
                  <a:srgbClr val="333333"/>
                </a:solidFill>
                <a:latin typeface="Lucida Console"/>
                <a:cs typeface="Lucida Console"/>
              </a:rPr>
              <a:t> </a:t>
            </a:r>
            <a:r>
              <a:rPr sz="850" spc="30" dirty="0">
                <a:solidFill>
                  <a:srgbClr val="333333"/>
                </a:solidFill>
                <a:latin typeface="Lucida Console"/>
                <a:cs typeface="Lucida Console"/>
              </a:rPr>
              <a:t>"pong"}192.168.10.24</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SUCCESS</a:t>
            </a:r>
            <a:r>
              <a:rPr sz="850" spc="20" dirty="0">
                <a:solidFill>
                  <a:srgbClr val="333333"/>
                </a:solidFill>
                <a:latin typeface="Lucida Console"/>
                <a:cs typeface="Lucida Console"/>
              </a:rPr>
              <a:t> =&gt; </a:t>
            </a:r>
            <a:r>
              <a:rPr sz="850" spc="15" dirty="0">
                <a:solidFill>
                  <a:srgbClr val="333333"/>
                </a:solidFill>
                <a:latin typeface="Lucida Console"/>
                <a:cs typeface="Lucida Console"/>
              </a:rPr>
              <a:t>{</a:t>
            </a:r>
            <a:endParaRPr sz="850">
              <a:latin typeface="Lucida Console"/>
              <a:cs typeface="Lucida Console"/>
            </a:endParaRPr>
          </a:p>
          <a:p>
            <a:pPr marL="350520">
              <a:lnSpc>
                <a:spcPct val="100000"/>
              </a:lnSpc>
              <a:spcBef>
                <a:spcPts val="330"/>
              </a:spcBef>
            </a:pPr>
            <a:r>
              <a:rPr sz="850" spc="30" dirty="0">
                <a:solidFill>
                  <a:srgbClr val="333333"/>
                </a:solidFill>
                <a:latin typeface="Lucida Console"/>
                <a:cs typeface="Lucida Console"/>
              </a:rPr>
              <a:t>"discovered_interpreter_python":</a:t>
            </a:r>
            <a:endParaRPr sz="850">
              <a:latin typeface="Lucida Console"/>
              <a:cs typeface="Lucida Console"/>
            </a:endParaRPr>
          </a:p>
        </p:txBody>
      </p:sp>
      <p:sp>
        <p:nvSpPr>
          <p:cNvPr id="22" name="object 22"/>
          <p:cNvSpPr txBox="1"/>
          <p:nvPr/>
        </p:nvSpPr>
        <p:spPr>
          <a:xfrm>
            <a:off x="946424" y="3406152"/>
            <a:ext cx="5675630" cy="5709920"/>
          </a:xfrm>
          <a:prstGeom prst="rect">
            <a:avLst/>
          </a:prstGeom>
        </p:spPr>
        <p:txBody>
          <a:bodyPr vert="horz" wrap="square" lIns="0" tIns="17780" rIns="0" bIns="0" rtlCol="0">
            <a:spAutoFit/>
          </a:bodyPr>
          <a:lstStyle/>
          <a:p>
            <a:pPr marL="136525">
              <a:lnSpc>
                <a:spcPct val="100000"/>
              </a:lnSpc>
              <a:spcBef>
                <a:spcPts val="140"/>
              </a:spcBef>
              <a:tabLst>
                <a:tab pos="2487295" algn="l"/>
                <a:tab pos="2894965" algn="l"/>
                <a:tab pos="4342130" algn="l"/>
              </a:tabLst>
            </a:pPr>
            <a:r>
              <a:rPr sz="850" spc="30" dirty="0">
                <a:solidFill>
                  <a:srgbClr val="333333"/>
                </a:solidFill>
                <a:latin typeface="Lucida Console"/>
                <a:cs typeface="Lucida Console"/>
              </a:rPr>
              <a:t>"/usr/libexec/platform-python"	</a:t>
            </a:r>
            <a:r>
              <a:rPr sz="850" spc="20" dirty="0">
                <a:solidFill>
                  <a:srgbClr val="333333"/>
                </a:solidFill>
                <a:latin typeface="Lucida Console"/>
                <a:cs typeface="Lucida Console"/>
              </a:rPr>
              <a:t>},	</a:t>
            </a:r>
            <a:r>
              <a:rPr sz="850" spc="30" dirty="0">
                <a:solidFill>
                  <a:srgbClr val="333333"/>
                </a:solidFill>
                <a:latin typeface="Lucida Console"/>
                <a:cs typeface="Lucida Console"/>
              </a:rPr>
              <a:t>"changed":</a:t>
            </a:r>
            <a:r>
              <a:rPr sz="850" spc="45" dirty="0">
                <a:solidFill>
                  <a:srgbClr val="333333"/>
                </a:solidFill>
                <a:latin typeface="Lucida Console"/>
                <a:cs typeface="Lucida Console"/>
              </a:rPr>
              <a:t> </a:t>
            </a:r>
            <a:r>
              <a:rPr sz="850" spc="25" dirty="0">
                <a:solidFill>
                  <a:srgbClr val="333333"/>
                </a:solidFill>
                <a:latin typeface="Lucida Console"/>
                <a:cs typeface="Lucida Console"/>
              </a:rPr>
              <a:t>false,	</a:t>
            </a:r>
            <a:r>
              <a:rPr sz="850" spc="30" dirty="0">
                <a:solidFill>
                  <a:srgbClr val="333333"/>
                </a:solidFill>
                <a:latin typeface="Lucida Console"/>
                <a:cs typeface="Lucida Console"/>
              </a:rPr>
              <a:t>"ping":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"pong"}</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150">
              <a:latin typeface="Lucida Console"/>
              <a:cs typeface="Lucida Console"/>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marR="80010">
              <a:lnSpc>
                <a:spcPct val="131600"/>
              </a:lnSpc>
              <a:spcBef>
                <a:spcPts val="950"/>
              </a:spcBef>
            </a:pPr>
            <a:r>
              <a:rPr sz="950" b="1" spc="25" dirty="0">
                <a:solidFill>
                  <a:srgbClr val="333333"/>
                </a:solidFill>
                <a:latin typeface="微软雅黑"/>
                <a:cs typeface="微软雅黑"/>
              </a:rPr>
              <a:t>由于五台受控主机的输出信息大致相同，因此为了提升读者阅读体验，本章节后续的输出结果默认仅保 留</a:t>
            </a:r>
            <a:r>
              <a:rPr sz="950" b="1" spc="-20" dirty="0">
                <a:solidFill>
                  <a:srgbClr val="333333"/>
                </a:solidFill>
                <a:latin typeface="Trebuchet MS"/>
                <a:cs typeface="Trebuchet MS"/>
              </a:rPr>
              <a:t>192.168.10.20</a:t>
            </a:r>
            <a:r>
              <a:rPr sz="950" b="1" spc="25" dirty="0">
                <a:solidFill>
                  <a:srgbClr val="333333"/>
                </a:solidFill>
                <a:latin typeface="微软雅黑"/>
                <a:cs typeface="微软雅黑"/>
              </a:rPr>
              <a:t>主机的输出值，其余相同的输出信息将会被省略。</a:t>
            </a:r>
            <a:endParaRPr sz="950">
              <a:latin typeface="微软雅黑"/>
              <a:cs typeface="微软雅黑"/>
            </a:endParaRPr>
          </a:p>
          <a:p>
            <a:pPr marL="12700" marR="5080">
              <a:lnSpc>
                <a:spcPct val="131600"/>
              </a:lnSpc>
              <a:spcBef>
                <a:spcPts val="755"/>
              </a:spcBef>
            </a:pPr>
            <a:r>
              <a:rPr sz="950" b="1" spc="25" dirty="0">
                <a:solidFill>
                  <a:srgbClr val="333333"/>
                </a:solidFill>
                <a:latin typeface="微软雅黑"/>
                <a:cs typeface="微软雅黑"/>
              </a:rPr>
              <a:t>是不是感觉很方便呢，一下子就能知道所有主机的在线情况。除了使用</a:t>
            </a:r>
            <a:r>
              <a:rPr sz="950" b="1" spc="-35" dirty="0">
                <a:solidFill>
                  <a:srgbClr val="333333"/>
                </a:solidFill>
                <a:latin typeface="Trebuchet MS"/>
                <a:cs typeface="Trebuchet MS"/>
              </a:rPr>
              <a:t>“-m”</a:t>
            </a:r>
            <a:r>
              <a:rPr sz="950" b="1" spc="25" dirty="0">
                <a:solidFill>
                  <a:srgbClr val="333333"/>
                </a:solidFill>
                <a:latin typeface="微软雅黑"/>
                <a:cs typeface="微软雅黑"/>
              </a:rPr>
              <a:t>参数直接指定模块名称，还 可以用</a:t>
            </a:r>
            <a:r>
              <a:rPr sz="950" b="1" spc="-50" dirty="0">
                <a:solidFill>
                  <a:srgbClr val="333333"/>
                </a:solidFill>
                <a:latin typeface="Trebuchet MS"/>
                <a:cs typeface="Trebuchet MS"/>
              </a:rPr>
              <a:t>“-a”</a:t>
            </a:r>
            <a:r>
              <a:rPr sz="950" b="1" spc="25" dirty="0">
                <a:solidFill>
                  <a:srgbClr val="333333"/>
                </a:solidFill>
                <a:latin typeface="微软雅黑"/>
                <a:cs typeface="微软雅黑"/>
              </a:rPr>
              <a:t>将参数传递给模块，让功能更加高级，更好的贴合于当前生产需求。例如</a:t>
            </a:r>
            <a:r>
              <a:rPr sz="950" b="1" spc="40" dirty="0">
                <a:solidFill>
                  <a:srgbClr val="333333"/>
                </a:solidFill>
                <a:latin typeface="Trebuchet MS"/>
                <a:cs typeface="Trebuchet MS"/>
              </a:rPr>
              <a:t>yum_repository</a:t>
            </a:r>
            <a:r>
              <a:rPr sz="950" b="1" spc="15" dirty="0">
                <a:solidFill>
                  <a:srgbClr val="333333"/>
                </a:solidFill>
                <a:latin typeface="微软雅黑"/>
                <a:cs typeface="微软雅黑"/>
              </a:rPr>
              <a:t>模 </a:t>
            </a:r>
            <a:r>
              <a:rPr sz="950" b="1" spc="25" dirty="0">
                <a:solidFill>
                  <a:srgbClr val="333333"/>
                </a:solidFill>
                <a:latin typeface="微软雅黑"/>
                <a:cs typeface="微软雅黑"/>
              </a:rPr>
              <a:t>块的作用是管理主机的软件仓库，能够添加、修改及删除软件仓库的配置信息，参数相对比较复杂。遇 到这种情况建议先用</a:t>
            </a:r>
            <a:r>
              <a:rPr sz="950" b="1" spc="40" dirty="0">
                <a:solidFill>
                  <a:srgbClr val="333333"/>
                </a:solidFill>
                <a:latin typeface="Trebuchet MS"/>
                <a:cs typeface="Trebuchet MS"/>
              </a:rPr>
              <a:t>ansible-doc</a:t>
            </a:r>
            <a:r>
              <a:rPr sz="950" b="1" spc="25" dirty="0">
                <a:solidFill>
                  <a:srgbClr val="333333"/>
                </a:solidFill>
                <a:latin typeface="微软雅黑"/>
                <a:cs typeface="微软雅黑"/>
              </a:rPr>
              <a:t>命令对其进行了解，尤其最下面的</a:t>
            </a:r>
            <a:r>
              <a:rPr sz="950" b="1" spc="60" dirty="0">
                <a:solidFill>
                  <a:srgbClr val="333333"/>
                </a:solidFill>
                <a:latin typeface="Trebuchet MS"/>
                <a:cs typeface="Trebuchet MS"/>
              </a:rPr>
              <a:t>EXAMPLES</a:t>
            </a:r>
            <a:r>
              <a:rPr sz="950" b="1" spc="25" dirty="0">
                <a:solidFill>
                  <a:srgbClr val="333333"/>
                </a:solidFill>
                <a:latin typeface="微软雅黑"/>
                <a:cs typeface="微软雅黑"/>
              </a:rPr>
              <a:t>结构段会有对该模块的 实例，有着非常好的参考价值。</a:t>
            </a:r>
            <a:endParaRPr sz="950">
              <a:latin typeface="微软雅黑"/>
              <a:cs typeface="微软雅黑"/>
            </a:endParaRPr>
          </a:p>
          <a:p>
            <a:pPr>
              <a:lnSpc>
                <a:spcPct val="100000"/>
              </a:lnSpc>
              <a:spcBef>
                <a:spcPts val="45"/>
              </a:spcBef>
            </a:pPr>
            <a:endParaRPr sz="900">
              <a:latin typeface="微软雅黑"/>
              <a:cs typeface="微软雅黑"/>
            </a:endParaRPr>
          </a:p>
          <a:p>
            <a:pPr marL="136525" marR="149225">
              <a:lnSpc>
                <a:spcPct val="132400"/>
              </a:lnSpc>
              <a:tabLst>
                <a:tab pos="1303020" algn="l"/>
                <a:tab pos="2415540" algn="l"/>
                <a:tab pos="2886710" algn="l"/>
                <a:tab pos="3450590" algn="l"/>
                <a:tab pos="3578225" algn="l"/>
                <a:tab pos="3726179" algn="l"/>
                <a:tab pos="4686935" algn="l"/>
                <a:tab pos="4760595" algn="l"/>
                <a:tab pos="4838700" algn="l"/>
                <a:tab pos="5374640"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ansible-doc yum_repository&gt; YUM_REPOSITORY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(/usr/lib/python3.6/site-packages/ansible/modules/packaging&gt;			</a:t>
            </a:r>
            <a:r>
              <a:rPr sz="850" spc="25" dirty="0">
                <a:solidFill>
                  <a:srgbClr val="333333"/>
                </a:solidFill>
                <a:latin typeface="Lucida Console"/>
                <a:cs typeface="Lucida Console"/>
              </a:rPr>
              <a:t>Add </a:t>
            </a:r>
            <a:r>
              <a:rPr sz="850" spc="20" dirty="0">
                <a:solidFill>
                  <a:srgbClr val="333333"/>
                </a:solidFill>
                <a:latin typeface="Lucida Console"/>
                <a:cs typeface="Lucida Console"/>
              </a:rPr>
              <a:t>or </a:t>
            </a:r>
            <a:r>
              <a:rPr sz="850" spc="25" dirty="0">
                <a:solidFill>
                  <a:srgbClr val="333333"/>
                </a:solidFill>
                <a:latin typeface="Lucida Console"/>
                <a:cs typeface="Lucida Console"/>
              </a:rPr>
              <a:t> remove</a:t>
            </a:r>
            <a:r>
              <a:rPr sz="850" spc="40" dirty="0">
                <a:solidFill>
                  <a:srgbClr val="333333"/>
                </a:solidFill>
                <a:latin typeface="Lucida Console"/>
                <a:cs typeface="Lucida Console"/>
              </a:rPr>
              <a:t> </a:t>
            </a:r>
            <a:r>
              <a:rPr sz="850" spc="25" dirty="0">
                <a:solidFill>
                  <a:srgbClr val="333333"/>
                </a:solidFill>
                <a:latin typeface="Lucida Console"/>
                <a:cs typeface="Lucida Console"/>
              </a:rPr>
              <a:t>YUM</a:t>
            </a:r>
            <a:r>
              <a:rPr sz="850" spc="45" dirty="0">
                <a:solidFill>
                  <a:srgbClr val="333333"/>
                </a:solidFill>
                <a:latin typeface="Lucida Console"/>
                <a:cs typeface="Lucida Console"/>
              </a:rPr>
              <a:t> </a:t>
            </a:r>
            <a:r>
              <a:rPr sz="850" spc="30" dirty="0">
                <a:solidFill>
                  <a:srgbClr val="333333"/>
                </a:solidFill>
                <a:latin typeface="Lucida Console"/>
                <a:cs typeface="Lucida Console"/>
              </a:rPr>
              <a:t>repositories</a:t>
            </a:r>
            <a:r>
              <a:rPr sz="850" spc="45" dirty="0">
                <a:solidFill>
                  <a:srgbClr val="333333"/>
                </a:solidFill>
                <a:latin typeface="Lucida Console"/>
                <a:cs typeface="Lucida Console"/>
              </a:rPr>
              <a:t> </a:t>
            </a:r>
            <a:r>
              <a:rPr sz="850" spc="20" dirty="0">
                <a:solidFill>
                  <a:srgbClr val="333333"/>
                </a:solidFill>
                <a:latin typeface="Lucida Console"/>
                <a:cs typeface="Lucida Console"/>
              </a:rPr>
              <a:t>in</a:t>
            </a:r>
            <a:r>
              <a:rPr sz="850" spc="45" dirty="0">
                <a:solidFill>
                  <a:srgbClr val="333333"/>
                </a:solidFill>
                <a:latin typeface="Lucida Console"/>
                <a:cs typeface="Lucida Console"/>
              </a:rPr>
              <a:t> </a:t>
            </a:r>
            <a:r>
              <a:rPr sz="850" spc="30" dirty="0">
                <a:solidFill>
                  <a:srgbClr val="333333"/>
                </a:solidFill>
                <a:latin typeface="Lucida Console"/>
                <a:cs typeface="Lucida Console"/>
              </a:rPr>
              <a:t>RPM-based</a:t>
            </a:r>
            <a:r>
              <a:rPr sz="850" spc="45" dirty="0">
                <a:solidFill>
                  <a:srgbClr val="333333"/>
                </a:solidFill>
                <a:latin typeface="Lucida Console"/>
                <a:cs typeface="Lucida Console"/>
              </a:rPr>
              <a:t> </a:t>
            </a:r>
            <a:r>
              <a:rPr sz="850" spc="25" dirty="0">
                <a:solidFill>
                  <a:srgbClr val="333333"/>
                </a:solidFill>
                <a:latin typeface="Lucida Console"/>
                <a:cs typeface="Lucida Console"/>
              </a:rPr>
              <a:t>Linux		</a:t>
            </a:r>
            <a:r>
              <a:rPr sz="850" spc="30" dirty="0">
                <a:solidFill>
                  <a:srgbClr val="333333"/>
                </a:solidFill>
                <a:latin typeface="Lucida Console"/>
                <a:cs typeface="Lucida Console"/>
              </a:rPr>
              <a:t>distributions.</a:t>
            </a:r>
            <a:r>
              <a:rPr sz="850" spc="90" dirty="0">
                <a:solidFill>
                  <a:srgbClr val="333333"/>
                </a:solidFill>
                <a:latin typeface="Lucida Console"/>
                <a:cs typeface="Lucida Console"/>
              </a:rPr>
              <a:t> </a:t>
            </a:r>
            <a:r>
              <a:rPr sz="850" spc="20" dirty="0">
                <a:solidFill>
                  <a:srgbClr val="333333"/>
                </a:solidFill>
                <a:latin typeface="Lucida Console"/>
                <a:cs typeface="Lucida Console"/>
              </a:rPr>
              <a:t>If</a:t>
            </a:r>
            <a:r>
              <a:rPr sz="850" spc="90" dirty="0">
                <a:solidFill>
                  <a:srgbClr val="333333"/>
                </a:solidFill>
                <a:latin typeface="Lucida Console"/>
                <a:cs typeface="Lucida Console"/>
              </a:rPr>
              <a:t> </a:t>
            </a:r>
            <a:r>
              <a:rPr sz="850" spc="25" dirty="0">
                <a:solidFill>
                  <a:srgbClr val="333333"/>
                </a:solidFill>
                <a:latin typeface="Lucida Console"/>
                <a:cs typeface="Lucida Console"/>
              </a:rPr>
              <a:t>you</a:t>
            </a:r>
            <a:r>
              <a:rPr sz="850" spc="90" dirty="0">
                <a:solidFill>
                  <a:srgbClr val="333333"/>
                </a:solidFill>
                <a:latin typeface="Lucida Console"/>
                <a:cs typeface="Lucida Console"/>
              </a:rPr>
              <a:t> </a:t>
            </a:r>
            <a:r>
              <a:rPr sz="850" spc="25" dirty="0">
                <a:solidFill>
                  <a:srgbClr val="333333"/>
                </a:solidFill>
                <a:latin typeface="Lucida Console"/>
                <a:cs typeface="Lucida Console"/>
              </a:rPr>
              <a:t>wish </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40" dirty="0">
                <a:solidFill>
                  <a:srgbClr val="333333"/>
                </a:solidFill>
                <a:latin typeface="Lucida Console"/>
                <a:cs typeface="Lucida Console"/>
              </a:rPr>
              <a:t> </a:t>
            </a:r>
            <a:r>
              <a:rPr sz="850" spc="25" dirty="0">
                <a:solidFill>
                  <a:srgbClr val="333333"/>
                </a:solidFill>
                <a:latin typeface="Lucida Console"/>
                <a:cs typeface="Lucida Console"/>
              </a:rPr>
              <a:t>update</a:t>
            </a:r>
            <a:r>
              <a:rPr sz="850" spc="40" dirty="0">
                <a:solidFill>
                  <a:srgbClr val="333333"/>
                </a:solidFill>
                <a:latin typeface="Lucida Console"/>
                <a:cs typeface="Lucida Console"/>
              </a:rPr>
              <a:t> </a:t>
            </a:r>
            <a:r>
              <a:rPr sz="850" spc="20" dirty="0">
                <a:solidFill>
                  <a:srgbClr val="333333"/>
                </a:solidFill>
                <a:latin typeface="Lucida Console"/>
                <a:cs typeface="Lucida Console"/>
              </a:rPr>
              <a:t>an</a:t>
            </a:r>
            <a:r>
              <a:rPr sz="850" spc="45" dirty="0">
                <a:solidFill>
                  <a:srgbClr val="333333"/>
                </a:solidFill>
                <a:latin typeface="Lucida Console"/>
                <a:cs typeface="Lucida Console"/>
              </a:rPr>
              <a:t> </a:t>
            </a:r>
            <a:r>
              <a:rPr sz="850" spc="30" dirty="0">
                <a:solidFill>
                  <a:srgbClr val="333333"/>
                </a:solidFill>
                <a:latin typeface="Lucida Console"/>
                <a:cs typeface="Lucida Console"/>
              </a:rPr>
              <a:t>existing</a:t>
            </a:r>
            <a:r>
              <a:rPr sz="850" spc="40" dirty="0">
                <a:solidFill>
                  <a:srgbClr val="333333"/>
                </a:solidFill>
                <a:latin typeface="Lucida Console"/>
                <a:cs typeface="Lucida Console"/>
              </a:rPr>
              <a:t> </a:t>
            </a:r>
            <a:r>
              <a:rPr sz="850" spc="30" dirty="0">
                <a:solidFill>
                  <a:srgbClr val="333333"/>
                </a:solidFill>
                <a:latin typeface="Lucida Console"/>
                <a:cs typeface="Lucida Console"/>
              </a:rPr>
              <a:t>repository		definition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a:t>
            </a:r>
            <a:r>
              <a:rPr sz="850" spc="35" dirty="0">
                <a:solidFill>
                  <a:srgbClr val="333333"/>
                </a:solidFill>
                <a:latin typeface="Lucida Console"/>
                <a:cs typeface="Lucida Console"/>
              </a:rPr>
              <a:t> </a:t>
            </a:r>
            <a:r>
              <a:rPr sz="850" spc="30" dirty="0">
                <a:solidFill>
                  <a:srgbClr val="333333"/>
                </a:solidFill>
                <a:latin typeface="Lucida Console"/>
                <a:cs typeface="Lucida Console"/>
              </a:rPr>
              <a:t>[ini_file]</a:t>
            </a:r>
            <a:r>
              <a:rPr sz="850" spc="40" dirty="0">
                <a:solidFill>
                  <a:srgbClr val="333333"/>
                </a:solidFill>
                <a:latin typeface="Lucida Console"/>
                <a:cs typeface="Lucida Console"/>
              </a:rPr>
              <a:t> </a:t>
            </a:r>
            <a:r>
              <a:rPr sz="850" spc="30" dirty="0">
                <a:solidFill>
                  <a:srgbClr val="333333"/>
                </a:solidFill>
                <a:latin typeface="Lucida Console"/>
                <a:cs typeface="Lucida Console"/>
              </a:rPr>
              <a:t>instead.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30" dirty="0">
                <a:solidFill>
                  <a:srgbClr val="333333"/>
                </a:solidFill>
                <a:latin typeface="Lucida Console"/>
                <a:cs typeface="Lucida Console"/>
              </a:rPr>
              <a:t>maintained</a:t>
            </a:r>
            <a:r>
              <a:rPr sz="850" spc="35" dirty="0">
                <a:solidFill>
                  <a:srgbClr val="333333"/>
                </a:solidFill>
                <a:latin typeface="Lucida Console"/>
                <a:cs typeface="Lucida Console"/>
              </a:rPr>
              <a:t> </a:t>
            </a:r>
            <a:r>
              <a:rPr sz="850" spc="20" dirty="0">
                <a:solidFill>
                  <a:srgbClr val="333333"/>
                </a:solidFill>
                <a:latin typeface="Lucida Console"/>
                <a:cs typeface="Lucida Console"/>
              </a:rPr>
              <a:t>by</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Ansible</a:t>
            </a:r>
            <a:r>
              <a:rPr sz="850" spc="35" dirty="0">
                <a:solidFill>
                  <a:srgbClr val="333333"/>
                </a:solidFill>
                <a:latin typeface="Lucida Console"/>
                <a:cs typeface="Lucida Console"/>
              </a:rPr>
              <a:t> </a:t>
            </a:r>
            <a:r>
              <a:rPr sz="850" spc="25" dirty="0">
                <a:solidFill>
                  <a:srgbClr val="333333"/>
                </a:solidFill>
                <a:latin typeface="Lucida Console"/>
                <a:cs typeface="Lucida Console"/>
              </a:rPr>
              <a:t>Core</a:t>
            </a:r>
            <a:r>
              <a:rPr sz="850" spc="35" dirty="0">
                <a:solidFill>
                  <a:srgbClr val="333333"/>
                </a:solidFill>
                <a:latin typeface="Lucida Console"/>
                <a:cs typeface="Lucida Console"/>
              </a:rPr>
              <a:t> </a:t>
            </a:r>
            <a:r>
              <a:rPr sz="850" spc="30" dirty="0">
                <a:solidFill>
                  <a:srgbClr val="333333"/>
                </a:solidFill>
                <a:latin typeface="Lucida Console"/>
                <a:cs typeface="Lucida Console"/>
              </a:rPr>
              <a:t>Team……………………</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 </a:t>
            </a:r>
            <a:r>
              <a:rPr sz="850" spc="30" dirty="0">
                <a:solidFill>
                  <a:srgbClr val="333333"/>
                </a:solidFill>
                <a:latin typeface="Lucida Console"/>
                <a:cs typeface="Lucida Console"/>
              </a:rPr>
              <a:t> EXAMPLES:</a:t>
            </a: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Ad</a:t>
            </a:r>
            <a:r>
              <a:rPr sz="850" spc="15" dirty="0">
                <a:solidFill>
                  <a:srgbClr val="333333"/>
                </a:solidFill>
                <a:latin typeface="Lucida Console"/>
                <a:cs typeface="Lucida Console"/>
              </a:rPr>
              <a:t>d</a:t>
            </a:r>
            <a:r>
              <a:rPr sz="850" spc="30" dirty="0">
                <a:solidFill>
                  <a:srgbClr val="333333"/>
                </a:solidFill>
                <a:latin typeface="Lucida Console"/>
                <a:cs typeface="Lucida Console"/>
              </a:rPr>
              <a:t> repositor</a:t>
            </a:r>
            <a:r>
              <a:rPr sz="850" spc="15" dirty="0">
                <a:solidFill>
                  <a:srgbClr val="333333"/>
                </a:solidFill>
                <a:latin typeface="Lucida Console"/>
                <a:cs typeface="Lucida Console"/>
              </a:rPr>
              <a:t>y</a:t>
            </a:r>
            <a:r>
              <a:rPr sz="850" dirty="0">
                <a:solidFill>
                  <a:srgbClr val="333333"/>
                </a:solidFill>
                <a:latin typeface="Lucida Console"/>
                <a:cs typeface="Lucida Console"/>
              </a:rPr>
              <a:t>	</a:t>
            </a:r>
            <a:r>
              <a:rPr sz="850" spc="30" dirty="0">
                <a:solidFill>
                  <a:srgbClr val="333333"/>
                </a:solidFill>
                <a:latin typeface="Lucida Console"/>
                <a:cs typeface="Lucida Console"/>
              </a:rPr>
              <a:t>yum_repository</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epe</a:t>
            </a:r>
            <a:r>
              <a:rPr sz="850" spc="15" dirty="0">
                <a:solidFill>
                  <a:srgbClr val="333333"/>
                </a:solidFill>
                <a:latin typeface="Lucida Console"/>
                <a:cs typeface="Lucida Console"/>
              </a:rPr>
              <a:t>l</a:t>
            </a:r>
            <a:r>
              <a:rPr sz="850" dirty="0">
                <a:solidFill>
                  <a:srgbClr val="333333"/>
                </a:solidFill>
                <a:latin typeface="Lucida Console"/>
                <a:cs typeface="Lucida Console"/>
              </a:rPr>
              <a:t>	</a:t>
            </a:r>
            <a:r>
              <a:rPr sz="850" spc="30" dirty="0">
                <a:solidFill>
                  <a:srgbClr val="333333"/>
                </a:solidFill>
                <a:latin typeface="Lucida Console"/>
                <a:cs typeface="Lucida Console"/>
              </a:rPr>
              <a:t>description</a:t>
            </a:r>
            <a:r>
              <a:rPr sz="850" spc="15" dirty="0">
                <a:solidFill>
                  <a:srgbClr val="333333"/>
                </a:solidFill>
                <a:latin typeface="Lucida Console"/>
                <a:cs typeface="Lucida Console"/>
              </a:rPr>
              <a:t>:  </a:t>
            </a:r>
            <a:r>
              <a:rPr sz="850" spc="25" dirty="0">
                <a:solidFill>
                  <a:srgbClr val="333333"/>
                </a:solidFill>
                <a:latin typeface="Lucida Console"/>
                <a:cs typeface="Lucida Console"/>
              </a:rPr>
              <a:t>EPEL</a:t>
            </a:r>
            <a:r>
              <a:rPr sz="850" spc="40" dirty="0">
                <a:solidFill>
                  <a:srgbClr val="333333"/>
                </a:solidFill>
                <a:latin typeface="Lucida Console"/>
                <a:cs typeface="Lucida Console"/>
              </a:rPr>
              <a:t> </a:t>
            </a:r>
            <a:r>
              <a:rPr sz="850" spc="25" dirty="0">
                <a:solidFill>
                  <a:srgbClr val="333333"/>
                </a:solidFill>
                <a:latin typeface="Lucida Console"/>
                <a:cs typeface="Lucida Console"/>
              </a:rPr>
              <a:t>YUM</a:t>
            </a:r>
            <a:r>
              <a:rPr sz="850" spc="40" dirty="0">
                <a:solidFill>
                  <a:srgbClr val="333333"/>
                </a:solidFill>
                <a:latin typeface="Lucida Console"/>
                <a:cs typeface="Lucida Console"/>
              </a:rPr>
              <a:t> </a:t>
            </a:r>
            <a:r>
              <a:rPr sz="850" spc="25" dirty="0">
                <a:solidFill>
                  <a:srgbClr val="333333"/>
                </a:solidFill>
                <a:latin typeface="Lucida Console"/>
                <a:cs typeface="Lucida Console"/>
              </a:rPr>
              <a:t>repo	</a:t>
            </a:r>
            <a:r>
              <a:rPr sz="850" spc="30" dirty="0">
                <a:solidFill>
                  <a:srgbClr val="333333"/>
                </a:solidFill>
                <a:latin typeface="Lucida Console"/>
                <a:cs typeface="Lucida Console"/>
              </a:rPr>
              <a:t>baseurl: </a:t>
            </a:r>
            <a:r>
              <a:rPr sz="850" spc="35" dirty="0">
                <a:solidFill>
                  <a:srgbClr val="333333"/>
                </a:solidFill>
                <a:latin typeface="Lucida Console"/>
                <a:cs typeface="Lucida Console"/>
              </a:rPr>
              <a:t> </a:t>
            </a:r>
            <a:r>
              <a:rPr sz="850" spc="30" dirty="0">
                <a:solidFill>
                  <a:srgbClr val="333333"/>
                </a:solidFill>
                <a:latin typeface="Lucida Console"/>
                <a:cs typeface="Lucida Console"/>
              </a:rPr>
              <a:t>https://download.fedoraproject.org/pub/epel/$releasever/$basearch/-</a:t>
            </a:r>
            <a:r>
              <a:rPr sz="850" spc="5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50" dirty="0">
                <a:solidFill>
                  <a:srgbClr val="333333"/>
                </a:solidFill>
                <a:latin typeface="Lucida Console"/>
                <a:cs typeface="Lucida Console"/>
              </a:rPr>
              <a:t> </a:t>
            </a:r>
            <a:r>
              <a:rPr sz="850" spc="25" dirty="0">
                <a:solidFill>
                  <a:srgbClr val="333333"/>
                </a:solidFill>
                <a:latin typeface="Lucida Console"/>
                <a:cs typeface="Lucida Console"/>
              </a:rPr>
              <a:t>Add </a:t>
            </a:r>
            <a:r>
              <a:rPr sz="850" spc="30" dirty="0">
                <a:solidFill>
                  <a:srgbClr val="333333"/>
                </a:solidFill>
                <a:latin typeface="Lucida Console"/>
                <a:cs typeface="Lucida Console"/>
              </a:rPr>
              <a:t> multiple</a:t>
            </a:r>
            <a:r>
              <a:rPr sz="850" spc="40" dirty="0">
                <a:solidFill>
                  <a:srgbClr val="333333"/>
                </a:solidFill>
                <a:latin typeface="Lucida Console"/>
                <a:cs typeface="Lucida Console"/>
              </a:rPr>
              <a:t> </a:t>
            </a:r>
            <a:r>
              <a:rPr sz="850" spc="30" dirty="0">
                <a:solidFill>
                  <a:srgbClr val="333333"/>
                </a:solidFill>
                <a:latin typeface="Lucida Console"/>
                <a:cs typeface="Lucida Console"/>
              </a:rPr>
              <a:t>repositories</a:t>
            </a:r>
            <a:r>
              <a:rPr sz="850" spc="4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4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25" dirty="0">
                <a:solidFill>
                  <a:srgbClr val="333333"/>
                </a:solidFill>
                <a:latin typeface="Lucida Console"/>
                <a:cs typeface="Lucida Console"/>
              </a:rPr>
              <a:t>same</a:t>
            </a:r>
            <a:r>
              <a:rPr sz="850" spc="4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40" dirty="0">
                <a:solidFill>
                  <a:srgbClr val="333333"/>
                </a:solidFill>
                <a:latin typeface="Lucida Console"/>
                <a:cs typeface="Lucida Console"/>
              </a:rPr>
              <a:t> </a:t>
            </a:r>
            <a:r>
              <a:rPr sz="850" spc="25" dirty="0">
                <a:solidFill>
                  <a:srgbClr val="333333"/>
                </a:solidFill>
                <a:latin typeface="Lucida Console"/>
                <a:cs typeface="Lucida Console"/>
              </a:rPr>
              <a:t>(1/2)	</a:t>
            </a:r>
            <a:r>
              <a:rPr sz="850" spc="30" dirty="0">
                <a:solidFill>
                  <a:srgbClr val="333333"/>
                </a:solidFill>
                <a:latin typeface="Lucida Console"/>
                <a:cs typeface="Lucida Console"/>
              </a:rPr>
              <a:t>yum_repository:		</a:t>
            </a:r>
            <a:r>
              <a:rPr sz="850" spc="25" dirty="0">
                <a:solidFill>
                  <a:srgbClr val="333333"/>
                </a:solidFill>
                <a:latin typeface="Lucida Console"/>
                <a:cs typeface="Lucida Console"/>
              </a:rPr>
              <a:t>name:</a:t>
            </a:r>
            <a:r>
              <a:rPr sz="850" dirty="0">
                <a:solidFill>
                  <a:srgbClr val="333333"/>
                </a:solidFill>
                <a:latin typeface="Lucida Console"/>
                <a:cs typeface="Lucida Console"/>
              </a:rPr>
              <a:t> </a:t>
            </a:r>
            <a:r>
              <a:rPr sz="850" spc="25" dirty="0">
                <a:solidFill>
                  <a:srgbClr val="333333"/>
                </a:solidFill>
                <a:latin typeface="Lucida Console"/>
                <a:cs typeface="Lucida Console"/>
              </a:rPr>
              <a:t>epel</a:t>
            </a:r>
            <a:endParaRPr sz="850">
              <a:latin typeface="Lucida Console"/>
              <a:cs typeface="Lucida Console"/>
            </a:endParaRPr>
          </a:p>
          <a:p>
            <a:pPr marL="136525" marR="268605" indent="201295">
              <a:lnSpc>
                <a:spcPct val="132400"/>
              </a:lnSpc>
              <a:tabLst>
                <a:tab pos="1376680" algn="l"/>
                <a:tab pos="1446530" algn="l"/>
                <a:tab pos="2404745" algn="l"/>
                <a:tab pos="2684780" algn="l"/>
                <a:tab pos="4060190" algn="l"/>
                <a:tab pos="5029200" algn="l"/>
              </a:tabLst>
            </a:pPr>
            <a:r>
              <a:rPr sz="850" spc="30" dirty="0">
                <a:solidFill>
                  <a:srgbClr val="333333"/>
                </a:solidFill>
                <a:latin typeface="Lucida Console"/>
                <a:cs typeface="Lucida Console"/>
              </a:rPr>
              <a:t>description:</a:t>
            </a:r>
            <a:r>
              <a:rPr sz="850" spc="40" dirty="0">
                <a:solidFill>
                  <a:srgbClr val="333333"/>
                </a:solidFill>
                <a:latin typeface="Lucida Console"/>
                <a:cs typeface="Lucida Console"/>
              </a:rPr>
              <a:t> </a:t>
            </a:r>
            <a:r>
              <a:rPr sz="850" spc="25" dirty="0">
                <a:solidFill>
                  <a:srgbClr val="333333"/>
                </a:solidFill>
                <a:latin typeface="Lucida Console"/>
                <a:cs typeface="Lucida Console"/>
              </a:rPr>
              <a:t>EPEL</a:t>
            </a:r>
            <a:r>
              <a:rPr sz="850" spc="40" dirty="0">
                <a:solidFill>
                  <a:srgbClr val="333333"/>
                </a:solidFill>
                <a:latin typeface="Lucida Console"/>
                <a:cs typeface="Lucida Console"/>
              </a:rPr>
              <a:t> </a:t>
            </a:r>
            <a:r>
              <a:rPr sz="850" spc="25" dirty="0">
                <a:solidFill>
                  <a:srgbClr val="333333"/>
                </a:solidFill>
                <a:latin typeface="Lucida Console"/>
                <a:cs typeface="Lucida Console"/>
              </a:rPr>
              <a:t>YUM</a:t>
            </a:r>
            <a:r>
              <a:rPr sz="850" spc="45" dirty="0">
                <a:solidFill>
                  <a:srgbClr val="333333"/>
                </a:solidFill>
                <a:latin typeface="Lucida Console"/>
                <a:cs typeface="Lucida Console"/>
              </a:rPr>
              <a:t> </a:t>
            </a:r>
            <a:r>
              <a:rPr sz="850" spc="25" dirty="0">
                <a:solidFill>
                  <a:srgbClr val="333333"/>
                </a:solidFill>
                <a:latin typeface="Lucida Console"/>
                <a:cs typeface="Lucida Console"/>
              </a:rPr>
              <a:t>repo	file:</a:t>
            </a:r>
            <a:r>
              <a:rPr sz="850" spc="50" dirty="0">
                <a:solidFill>
                  <a:srgbClr val="333333"/>
                </a:solidFill>
                <a:latin typeface="Lucida Console"/>
                <a:cs typeface="Lucida Console"/>
              </a:rPr>
              <a:t> </a:t>
            </a:r>
            <a:r>
              <a:rPr sz="850" spc="30" dirty="0">
                <a:solidFill>
                  <a:srgbClr val="333333"/>
                </a:solidFill>
                <a:latin typeface="Lucida Console"/>
                <a:cs typeface="Lucida Console"/>
              </a:rPr>
              <a:t>external_repos	baseurl: </a:t>
            </a:r>
            <a:r>
              <a:rPr sz="850" spc="35" dirty="0">
                <a:solidFill>
                  <a:srgbClr val="333333"/>
                </a:solidFill>
                <a:latin typeface="Lucida Console"/>
                <a:cs typeface="Lucida Console"/>
              </a:rPr>
              <a:t> </a:t>
            </a:r>
            <a:r>
              <a:rPr sz="850" spc="30" dirty="0">
                <a:solidFill>
                  <a:srgbClr val="333333"/>
                </a:solidFill>
                <a:latin typeface="Lucida Console"/>
                <a:cs typeface="Lucida Console"/>
              </a:rPr>
              <a:t>https://download.fedoraproject.org/pub/epel/$releasever/$basearch/ </a:t>
            </a:r>
            <a:r>
              <a:rPr sz="850" spc="305" dirty="0">
                <a:solidFill>
                  <a:srgbClr val="333333"/>
                </a:solidFill>
                <a:latin typeface="Lucida Console"/>
                <a:cs typeface="Lucida Console"/>
              </a:rPr>
              <a:t> </a:t>
            </a:r>
            <a:r>
              <a:rPr sz="850" spc="30" dirty="0">
                <a:solidFill>
                  <a:srgbClr val="333333"/>
                </a:solidFill>
                <a:latin typeface="Lucida Console"/>
                <a:cs typeface="Lucida Console"/>
              </a:rPr>
              <a:t>gpgcheck: </a:t>
            </a:r>
            <a:r>
              <a:rPr sz="850" spc="25" dirty="0">
                <a:solidFill>
                  <a:srgbClr val="333333"/>
                </a:solidFill>
                <a:latin typeface="Lucida Console"/>
                <a:cs typeface="Lucida Console"/>
              </a:rPr>
              <a:t>no-</a:t>
            </a:r>
            <a:r>
              <a:rPr sz="850" spc="3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0" dirty="0">
                <a:solidFill>
                  <a:srgbClr val="333333"/>
                </a:solidFill>
                <a:latin typeface="Lucida Console"/>
                <a:cs typeface="Lucida Console"/>
              </a:rPr>
              <a:t> </a:t>
            </a:r>
            <a:r>
              <a:rPr sz="850" spc="25" dirty="0">
                <a:solidFill>
                  <a:srgbClr val="333333"/>
                </a:solidFill>
                <a:latin typeface="Lucida Console"/>
                <a:cs typeface="Lucida Console"/>
              </a:rPr>
              <a:t>Add</a:t>
            </a:r>
            <a:r>
              <a:rPr sz="850" spc="35" dirty="0">
                <a:solidFill>
                  <a:srgbClr val="333333"/>
                </a:solidFill>
                <a:latin typeface="Lucida Console"/>
                <a:cs typeface="Lucida Console"/>
              </a:rPr>
              <a:t> </a:t>
            </a:r>
            <a:r>
              <a:rPr sz="850" spc="30" dirty="0">
                <a:solidFill>
                  <a:srgbClr val="333333"/>
                </a:solidFill>
                <a:latin typeface="Lucida Console"/>
                <a:cs typeface="Lucida Console"/>
              </a:rPr>
              <a:t>multiple repositories </a:t>
            </a:r>
            <a:r>
              <a:rPr sz="850" spc="25" dirty="0">
                <a:solidFill>
                  <a:srgbClr val="333333"/>
                </a:solidFill>
                <a:latin typeface="Lucida Console"/>
                <a:cs typeface="Lucida Console"/>
              </a:rPr>
              <a:t>into</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same</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0" dirty="0">
                <a:solidFill>
                  <a:srgbClr val="333333"/>
                </a:solidFill>
                <a:latin typeface="Lucida Console"/>
                <a:cs typeface="Lucida Console"/>
              </a:rPr>
              <a:t> </a:t>
            </a:r>
            <a:r>
              <a:rPr sz="850" spc="25" dirty="0">
                <a:solidFill>
                  <a:srgbClr val="333333"/>
                </a:solidFill>
                <a:latin typeface="Lucida Console"/>
                <a:cs typeface="Lucida Console"/>
              </a:rPr>
              <a:t>(2/2) </a:t>
            </a:r>
            <a:r>
              <a:rPr sz="850" spc="30" dirty="0">
                <a:solidFill>
                  <a:srgbClr val="333333"/>
                </a:solidFill>
                <a:latin typeface="Lucida Console"/>
                <a:cs typeface="Lucida Console"/>
              </a:rPr>
              <a:t> yum_repository:		</a:t>
            </a: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50" spc="30" dirty="0">
                <a:solidFill>
                  <a:srgbClr val="333333"/>
                </a:solidFill>
                <a:latin typeface="Lucida Console"/>
                <a:cs typeface="Lucida Console"/>
              </a:rPr>
              <a:t>rpmforge	description:</a:t>
            </a:r>
            <a:r>
              <a:rPr sz="850" spc="40" dirty="0">
                <a:solidFill>
                  <a:srgbClr val="333333"/>
                </a:solidFill>
                <a:latin typeface="Lucida Console"/>
                <a:cs typeface="Lucida Console"/>
              </a:rPr>
              <a:t> </a:t>
            </a:r>
            <a:r>
              <a:rPr sz="850" spc="30" dirty="0">
                <a:solidFill>
                  <a:srgbClr val="333333"/>
                </a:solidFill>
                <a:latin typeface="Lucida Console"/>
                <a:cs typeface="Lucida Console"/>
              </a:rPr>
              <a:t>RPMforge</a:t>
            </a:r>
            <a:r>
              <a:rPr sz="850" spc="40" dirty="0">
                <a:solidFill>
                  <a:srgbClr val="333333"/>
                </a:solidFill>
                <a:latin typeface="Lucida Console"/>
                <a:cs typeface="Lucida Console"/>
              </a:rPr>
              <a:t> </a:t>
            </a:r>
            <a:r>
              <a:rPr sz="850" spc="25" dirty="0">
                <a:solidFill>
                  <a:srgbClr val="333333"/>
                </a:solidFill>
                <a:latin typeface="Lucida Console"/>
                <a:cs typeface="Lucida Console"/>
              </a:rPr>
              <a:t>YUM</a:t>
            </a:r>
            <a:r>
              <a:rPr sz="850" spc="40" dirty="0">
                <a:solidFill>
                  <a:srgbClr val="333333"/>
                </a:solidFill>
                <a:latin typeface="Lucida Console"/>
                <a:cs typeface="Lucida Console"/>
              </a:rPr>
              <a:t> </a:t>
            </a:r>
            <a:r>
              <a:rPr sz="850" spc="25" dirty="0">
                <a:solidFill>
                  <a:srgbClr val="333333"/>
                </a:solidFill>
                <a:latin typeface="Lucida Console"/>
                <a:cs typeface="Lucida Console"/>
              </a:rPr>
              <a:t>repo	file: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external_repos	baseurl:</a:t>
            </a:r>
            <a:r>
              <a:rPr sz="850" spc="25" dirty="0">
                <a:solidFill>
                  <a:srgbClr val="333333"/>
                </a:solidFill>
                <a:latin typeface="Lucida Console"/>
                <a:cs typeface="Lucida Console"/>
              </a:rPr>
              <a:t> </a:t>
            </a:r>
            <a:r>
              <a:rPr sz="850" spc="30" dirty="0">
                <a:solidFill>
                  <a:srgbClr val="333333"/>
                </a:solidFill>
                <a:latin typeface="Lucida Console"/>
                <a:cs typeface="Lucida Console"/>
                <a:hlinkClick r:id="rId2"/>
              </a:rPr>
              <a:t>http://apt.sw.be/redhat/el7/en/$basearch/rpmforge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1430">
              <a:lnSpc>
                <a:spcPct val="131600"/>
              </a:lnSpc>
              <a:spcBef>
                <a:spcPts val="5"/>
              </a:spcBef>
            </a:pPr>
            <a:r>
              <a:rPr sz="950" b="1" spc="25" dirty="0">
                <a:solidFill>
                  <a:srgbClr val="333333"/>
                </a:solidFill>
                <a:latin typeface="微软雅黑"/>
                <a:cs typeface="微软雅黑"/>
              </a:rPr>
              <a:t>还好</a:t>
            </a:r>
            <a:r>
              <a:rPr sz="950" b="1" dirty="0">
                <a:solidFill>
                  <a:srgbClr val="333333"/>
                </a:solidFill>
                <a:latin typeface="Trebuchet MS"/>
                <a:cs typeface="Trebuchet MS"/>
              </a:rPr>
              <a:t>~</a:t>
            </a:r>
            <a:r>
              <a:rPr sz="950" b="1" spc="25" dirty="0">
                <a:solidFill>
                  <a:srgbClr val="333333"/>
                </a:solidFill>
                <a:latin typeface="微软雅黑"/>
                <a:cs typeface="微软雅黑"/>
              </a:rPr>
              <a:t>参数并不是很多，而且跟此前学过在</a:t>
            </a:r>
            <a:r>
              <a:rPr sz="950" b="1" spc="35" dirty="0">
                <a:solidFill>
                  <a:srgbClr val="333333"/>
                </a:solidFill>
                <a:latin typeface="Trebuchet MS"/>
                <a:cs typeface="Trebuchet MS"/>
              </a:rPr>
              <a:t>/etc/yum.repos.d/</a:t>
            </a:r>
            <a:r>
              <a:rPr sz="950" b="1" spc="20" dirty="0">
                <a:solidFill>
                  <a:srgbClr val="333333"/>
                </a:solidFill>
                <a:latin typeface="微软雅黑"/>
                <a:cs typeface="微软雅黑"/>
              </a:rPr>
              <a:t>目录中的配置文件基本相似，现在想为主 </a:t>
            </a:r>
            <a:r>
              <a:rPr sz="950" b="1" spc="25" dirty="0">
                <a:solidFill>
                  <a:srgbClr val="333333"/>
                </a:solidFill>
                <a:latin typeface="微软雅黑"/>
                <a:cs typeface="微软雅黑"/>
              </a:rPr>
              <a:t>机清单中所有服务器新增一个如表</a:t>
            </a:r>
            <a:r>
              <a:rPr sz="950" b="1" spc="-10" dirty="0">
                <a:solidFill>
                  <a:srgbClr val="333333"/>
                </a:solidFill>
                <a:latin typeface="Trebuchet MS"/>
                <a:cs typeface="Trebuchet MS"/>
              </a:rPr>
              <a:t>16-7</a:t>
            </a:r>
            <a:r>
              <a:rPr sz="950" b="1" spc="25" dirty="0">
                <a:solidFill>
                  <a:srgbClr val="333333"/>
                </a:solidFill>
                <a:latin typeface="微软雅黑"/>
                <a:cs typeface="微软雅黑"/>
              </a:rPr>
              <a:t>所示的软件仓库，该怎么操作呢？</a:t>
            </a:r>
            <a:endParaRPr sz="950">
              <a:latin typeface="微软雅黑"/>
              <a:cs typeface="微软雅黑"/>
            </a:endParaRPr>
          </a:p>
          <a:p>
            <a:pPr>
              <a:lnSpc>
                <a:spcPct val="100000"/>
              </a:lnSpc>
              <a:spcBef>
                <a:spcPts val="75"/>
              </a:spcBef>
            </a:pPr>
            <a:endParaRPr sz="600">
              <a:latin typeface="微软雅黑"/>
              <a:cs typeface="微软雅黑"/>
            </a:endParaRPr>
          </a:p>
          <a:p>
            <a:pPr marL="12700">
              <a:lnSpc>
                <a:spcPct val="100000"/>
              </a:lnSpc>
              <a:spcBef>
                <a:spcPts val="5"/>
              </a:spcBef>
              <a:tabLst>
                <a:tab pos="99949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16-7	</a:t>
            </a:r>
            <a:r>
              <a:rPr sz="950" b="1" spc="25" dirty="0">
                <a:solidFill>
                  <a:srgbClr val="333333"/>
                </a:solidFill>
                <a:latin typeface="微软雅黑"/>
                <a:cs typeface="微软雅黑"/>
              </a:rPr>
              <a:t>新增软件仓库信息</a:t>
            </a:r>
            <a:endParaRPr sz="950">
              <a:latin typeface="微软雅黑"/>
              <a:cs typeface="微软雅黑"/>
            </a:endParaRPr>
          </a:p>
        </p:txBody>
      </p:sp>
      <p:sp>
        <p:nvSpPr>
          <p:cNvPr id="23" name="object 23"/>
          <p:cNvSpPr txBox="1"/>
          <p:nvPr/>
        </p:nvSpPr>
        <p:spPr>
          <a:xfrm>
            <a:off x="895624" y="332666"/>
            <a:ext cx="5809615" cy="1348105"/>
          </a:xfrm>
          <a:prstGeom prst="rect">
            <a:avLst/>
          </a:prstGeom>
        </p:spPr>
        <p:txBody>
          <a:bodyPr vert="horz" wrap="square" lIns="0" tIns="12065" rIns="0" bIns="0" rtlCol="0">
            <a:spAutoFit/>
          </a:bodyPr>
          <a:lstStyle/>
          <a:p>
            <a:pPr marL="63500" marR="55880">
              <a:lnSpc>
                <a:spcPct val="131600"/>
              </a:lnSpc>
              <a:spcBef>
                <a:spcPts val="95"/>
              </a:spcBef>
            </a:pPr>
            <a:r>
              <a:rPr sz="950" b="1" spc="25" dirty="0">
                <a:solidFill>
                  <a:srgbClr val="333333"/>
                </a:solidFill>
                <a:latin typeface="微软雅黑"/>
                <a:cs typeface="微软雅黑"/>
              </a:rPr>
              <a:t>刚刚在</a:t>
            </a:r>
            <a:r>
              <a:rPr sz="950" b="1" spc="-20" dirty="0">
                <a:solidFill>
                  <a:srgbClr val="333333"/>
                </a:solidFill>
                <a:latin typeface="Trebuchet MS"/>
                <a:cs typeface="Trebuchet MS"/>
              </a:rPr>
              <a:t>16.2</a:t>
            </a:r>
            <a:r>
              <a:rPr sz="950" b="1" spc="25" dirty="0">
                <a:solidFill>
                  <a:srgbClr val="333333"/>
                </a:solidFill>
                <a:latin typeface="微软雅黑"/>
                <a:cs typeface="微软雅黑"/>
              </a:rPr>
              <a:t>小节，咱们已经成功的将受管主机</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地址填写到了主机清单文件中，接下来小试牛刀，检</a:t>
            </a:r>
            <a:r>
              <a:rPr sz="950" b="1" spc="-409" dirty="0">
                <a:solidFill>
                  <a:srgbClr val="333333"/>
                </a:solidFill>
                <a:latin typeface="微软雅黑"/>
                <a:cs typeface="微软雅黑"/>
              </a:rPr>
              <a:t>查</a:t>
            </a:r>
            <a:r>
              <a:rPr sz="1200" baseline="34722" dirty="0">
                <a:latin typeface="小哥哥网恋吗"/>
                <a:cs typeface="小哥哥网恋吗"/>
              </a:rPr>
              <a:t>5/20 </a:t>
            </a:r>
            <a:r>
              <a:rPr sz="950" b="1" spc="25" dirty="0">
                <a:solidFill>
                  <a:srgbClr val="333333"/>
                </a:solidFill>
                <a:latin typeface="微软雅黑"/>
                <a:cs typeface="微软雅黑"/>
              </a:rPr>
              <a:t>下这些主机的网络连通性吧。</a:t>
            </a:r>
            <a:r>
              <a:rPr sz="950" b="1" spc="55" dirty="0">
                <a:solidFill>
                  <a:srgbClr val="333333"/>
                </a:solidFill>
                <a:latin typeface="Trebuchet MS"/>
                <a:cs typeface="Trebuchet MS"/>
              </a:rPr>
              <a:t>ping</a:t>
            </a:r>
            <a:r>
              <a:rPr sz="950" b="1" spc="25" dirty="0">
                <a:solidFill>
                  <a:srgbClr val="333333"/>
                </a:solidFill>
                <a:latin typeface="微软雅黑"/>
                <a:cs typeface="微软雅黑"/>
              </a:rPr>
              <a:t>模块用于进行简单的网络测试，类似于常用的</a:t>
            </a:r>
            <a:r>
              <a:rPr sz="950" b="1" spc="55" dirty="0">
                <a:solidFill>
                  <a:srgbClr val="333333"/>
                </a:solidFill>
                <a:latin typeface="Trebuchet MS"/>
                <a:cs typeface="Trebuchet MS"/>
              </a:rPr>
              <a:t>ping</a:t>
            </a:r>
            <a:r>
              <a:rPr sz="950" b="1" spc="25" dirty="0">
                <a:solidFill>
                  <a:srgbClr val="333333"/>
                </a:solidFill>
                <a:latin typeface="微软雅黑"/>
                <a:cs typeface="微软雅黑"/>
              </a:rPr>
              <a:t>命令。可以用 </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命令直接针对所有主机调用</a:t>
            </a:r>
            <a:r>
              <a:rPr sz="950" b="1" spc="55" dirty="0">
                <a:solidFill>
                  <a:srgbClr val="333333"/>
                </a:solidFill>
                <a:latin typeface="Trebuchet MS"/>
                <a:cs typeface="Trebuchet MS"/>
              </a:rPr>
              <a:t>ping</a:t>
            </a:r>
            <a:r>
              <a:rPr sz="950" b="1" spc="25" dirty="0">
                <a:solidFill>
                  <a:srgbClr val="333333"/>
                </a:solidFill>
                <a:latin typeface="微软雅黑"/>
                <a:cs typeface="微软雅黑"/>
              </a:rPr>
              <a:t>模块，不需要增加额外的参数，返回值若为</a:t>
            </a:r>
            <a:r>
              <a:rPr sz="950" b="1" spc="45" dirty="0">
                <a:solidFill>
                  <a:srgbClr val="333333"/>
                </a:solidFill>
                <a:latin typeface="Trebuchet MS"/>
                <a:cs typeface="Trebuchet MS"/>
              </a:rPr>
              <a:t>SUCCESS</a:t>
            </a:r>
            <a:r>
              <a:rPr sz="950" b="1" spc="25" dirty="0">
                <a:solidFill>
                  <a:srgbClr val="333333"/>
                </a:solidFill>
                <a:latin typeface="微软雅黑"/>
                <a:cs typeface="微软雅黑"/>
              </a:rPr>
              <a:t>则代表主 机当前在线。</a:t>
            </a:r>
            <a:endParaRPr sz="950">
              <a:latin typeface="微软雅黑"/>
              <a:cs typeface="微软雅黑"/>
            </a:endParaRPr>
          </a:p>
          <a:p>
            <a:pPr>
              <a:lnSpc>
                <a:spcPct val="100000"/>
              </a:lnSpc>
              <a:spcBef>
                <a:spcPts val="45"/>
              </a:spcBef>
            </a:pPr>
            <a:endParaRPr sz="900">
              <a:latin typeface="微软雅黑"/>
              <a:cs typeface="微软雅黑"/>
            </a:endParaRPr>
          </a:p>
          <a:p>
            <a:pPr marL="187325" marR="916305">
              <a:lnSpc>
                <a:spcPct val="132400"/>
              </a:lnSpc>
              <a:tabLst>
                <a:tab pos="1972310"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ansible</a:t>
            </a:r>
            <a:r>
              <a:rPr sz="850" spc="25" dirty="0">
                <a:solidFill>
                  <a:srgbClr val="333333"/>
                </a:solidFill>
                <a:latin typeface="Lucida Console"/>
                <a:cs typeface="Lucida Console"/>
              </a:rPr>
              <a:t> all</a:t>
            </a:r>
            <a:r>
              <a:rPr sz="850" spc="30" dirty="0">
                <a:solidFill>
                  <a:srgbClr val="333333"/>
                </a:solidFill>
                <a:latin typeface="Lucida Console"/>
                <a:cs typeface="Lucida Console"/>
              </a:rPr>
              <a:t> </a:t>
            </a:r>
            <a:r>
              <a:rPr sz="850" spc="20" dirty="0">
                <a:solidFill>
                  <a:srgbClr val="333333"/>
                </a:solidFill>
                <a:latin typeface="Lucida Console"/>
                <a:cs typeface="Lucida Console"/>
              </a:rPr>
              <a:t>-m</a:t>
            </a:r>
            <a:r>
              <a:rPr sz="850" spc="25" dirty="0">
                <a:solidFill>
                  <a:srgbClr val="333333"/>
                </a:solidFill>
                <a:latin typeface="Lucida Console"/>
                <a:cs typeface="Lucida Console"/>
              </a:rPr>
              <a:t> </a:t>
            </a:r>
            <a:r>
              <a:rPr sz="850" spc="30" dirty="0">
                <a:solidFill>
                  <a:srgbClr val="333333"/>
                </a:solidFill>
                <a:latin typeface="Lucida Console"/>
                <a:cs typeface="Lucida Console"/>
              </a:rPr>
              <a:t>ping192.168.10.20 </a:t>
            </a:r>
            <a:r>
              <a:rPr sz="850" spc="15" dirty="0">
                <a:solidFill>
                  <a:srgbClr val="333333"/>
                </a:solidFill>
                <a:latin typeface="Lucida Console"/>
                <a:cs typeface="Lucida Console"/>
              </a:rPr>
              <a:t>|</a:t>
            </a:r>
            <a:r>
              <a:rPr sz="850" spc="30" dirty="0">
                <a:solidFill>
                  <a:srgbClr val="333333"/>
                </a:solidFill>
                <a:latin typeface="Lucida Console"/>
                <a:cs typeface="Lucida Console"/>
              </a:rPr>
              <a:t> SUCCESS</a:t>
            </a:r>
            <a:r>
              <a:rPr sz="850" spc="25" dirty="0">
                <a:solidFill>
                  <a:srgbClr val="333333"/>
                </a:solidFill>
                <a:latin typeface="Lucida Console"/>
                <a:cs typeface="Lucida Console"/>
              </a:rPr>
              <a:t> </a:t>
            </a:r>
            <a:r>
              <a:rPr sz="850" spc="20" dirty="0">
                <a:solidFill>
                  <a:srgbClr val="333333"/>
                </a:solidFill>
                <a:latin typeface="Lucida Console"/>
                <a:cs typeface="Lucida Console"/>
              </a:rPr>
              <a:t>=&gt;</a:t>
            </a:r>
            <a:r>
              <a:rPr sz="850" spc="30"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"ansible_facts":</a:t>
            </a:r>
            <a:r>
              <a:rPr sz="850" spc="40" dirty="0">
                <a:solidFill>
                  <a:srgbClr val="333333"/>
                </a:solidFill>
                <a:latin typeface="Lucida Console"/>
                <a:cs typeface="Lucida Console"/>
              </a:rPr>
              <a:t> </a:t>
            </a:r>
            <a:r>
              <a:rPr sz="850" spc="15" dirty="0">
                <a:solidFill>
                  <a:srgbClr val="333333"/>
                </a:solidFill>
                <a:latin typeface="Lucida Console"/>
                <a:cs typeface="Lucida Console"/>
              </a:rPr>
              <a:t>{	</a:t>
            </a:r>
            <a:r>
              <a:rPr sz="850" spc="30" dirty="0">
                <a:solidFill>
                  <a:srgbClr val="333333"/>
                </a:solidFill>
                <a:latin typeface="Lucida Console"/>
                <a:cs typeface="Lucida Console"/>
              </a:rPr>
              <a:t>"discovered_interpreter_python":</a:t>
            </a:r>
            <a:endParaRPr sz="850">
              <a:latin typeface="Lucida Console"/>
              <a:cs typeface="Lucida Console"/>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210"/>
          <a:ext cx="5692775" cy="1571625"/>
        </p:xfrm>
        <a:graphic>
          <a:graphicData uri="http://schemas.openxmlformats.org/drawingml/2006/table">
            <a:tbl>
              <a:tblPr firstRow="1" bandRow="1">
                <a:tableStyleId>{2D5ABB26-0587-4C30-8999-92F81FD0307C}</a:tableStyleId>
              </a:tblPr>
              <a:tblGrid>
                <a:gridCol w="1372235">
                  <a:extLst>
                    <a:ext uri="{9D8B030D-6E8A-4147-A177-3AD203B41FA5}">
                      <a16:colId xmlns:a16="http://schemas.microsoft.com/office/drawing/2014/main" val="20000"/>
                    </a:ext>
                  </a:extLst>
                </a:gridCol>
                <a:gridCol w="430593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仓库名称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spc="10" dirty="0">
                          <a:solidFill>
                            <a:srgbClr val="333333"/>
                          </a:solidFill>
                          <a:latin typeface="Trebuchet MS"/>
                          <a:cs typeface="Trebuchet MS"/>
                        </a:rPr>
                        <a:t>EX294_BASE</a:t>
                      </a:r>
                      <a:endParaRPr sz="950">
                        <a:latin typeface="Trebuchet MS"/>
                        <a:cs typeface="Trebuchet MS"/>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微软雅黑"/>
                          <a:cs typeface="微软雅黑"/>
                        </a:rPr>
                        <a:t>仓库描述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45" dirty="0">
                          <a:solidFill>
                            <a:srgbClr val="333333"/>
                          </a:solidFill>
                          <a:latin typeface="Trebuchet MS"/>
                          <a:cs typeface="Trebuchet MS"/>
                        </a:rPr>
                        <a:t>EX294</a:t>
                      </a:r>
                      <a:r>
                        <a:rPr sz="950" spc="-55" dirty="0">
                          <a:solidFill>
                            <a:srgbClr val="333333"/>
                          </a:solidFill>
                          <a:latin typeface="Trebuchet MS"/>
                          <a:cs typeface="Trebuchet MS"/>
                        </a:rPr>
                        <a:t> </a:t>
                      </a:r>
                      <a:r>
                        <a:rPr sz="950" spc="55" dirty="0">
                          <a:solidFill>
                            <a:srgbClr val="333333"/>
                          </a:solidFill>
                          <a:latin typeface="Trebuchet MS"/>
                          <a:cs typeface="Trebuchet MS"/>
                        </a:rPr>
                        <a:t>base</a:t>
                      </a:r>
                      <a:r>
                        <a:rPr sz="950" spc="-50" dirty="0">
                          <a:solidFill>
                            <a:srgbClr val="333333"/>
                          </a:solidFill>
                          <a:latin typeface="Trebuchet MS"/>
                          <a:cs typeface="Trebuchet MS"/>
                        </a:rPr>
                        <a:t> </a:t>
                      </a:r>
                      <a:r>
                        <a:rPr sz="950" spc="30" dirty="0">
                          <a:solidFill>
                            <a:srgbClr val="333333"/>
                          </a:solidFill>
                          <a:latin typeface="Trebuchet MS"/>
                          <a:cs typeface="Trebuchet MS"/>
                        </a:rPr>
                        <a:t>software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微软雅黑"/>
                          <a:cs typeface="微软雅黑"/>
                        </a:rPr>
                        <a:t>仓库地址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5" dirty="0">
                          <a:solidFill>
                            <a:srgbClr val="333333"/>
                          </a:solidFill>
                          <a:latin typeface="Trebuchet MS"/>
                          <a:cs typeface="Trebuchet MS"/>
                        </a:rPr>
                        <a:t>file:///media/cdrom/BaseOS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60" dirty="0">
                          <a:solidFill>
                            <a:srgbClr val="333333"/>
                          </a:solidFill>
                          <a:latin typeface="Trebuchet MS"/>
                          <a:cs typeface="Trebuchet MS"/>
                        </a:rPr>
                        <a:t>GPG</a:t>
                      </a:r>
                      <a:r>
                        <a:rPr sz="950" spc="25" dirty="0">
                          <a:solidFill>
                            <a:srgbClr val="333333"/>
                          </a:solidFill>
                          <a:latin typeface="微软雅黑"/>
                          <a:cs typeface="微软雅黑"/>
                        </a:rPr>
                        <a:t>签名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启用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60" dirty="0">
                          <a:solidFill>
                            <a:srgbClr val="333333"/>
                          </a:solidFill>
                          <a:latin typeface="Trebuchet MS"/>
                          <a:cs typeface="Trebuchet MS"/>
                        </a:rPr>
                        <a:t>GPG</a:t>
                      </a:r>
                      <a:r>
                        <a:rPr sz="950" spc="25" dirty="0">
                          <a:solidFill>
                            <a:srgbClr val="333333"/>
                          </a:solidFill>
                          <a:latin typeface="微软雅黑"/>
                          <a:cs typeface="微软雅黑"/>
                        </a:rPr>
                        <a:t>密钥文件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10" dirty="0">
                          <a:solidFill>
                            <a:srgbClr val="333333"/>
                          </a:solidFill>
                          <a:latin typeface="Trebuchet MS"/>
                          <a:cs typeface="Trebuchet MS"/>
                        </a:rPr>
                        <a:t>file:///media/cdrom/RPM-GPG-KEY-redhat-release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bl>
          </a:graphicData>
        </a:graphic>
      </p:graphicFrame>
      <p:grpSp>
        <p:nvGrpSpPr>
          <p:cNvPr id="3" name="object 3"/>
          <p:cNvGrpSpPr/>
          <p:nvPr/>
        </p:nvGrpSpPr>
        <p:grpSpPr>
          <a:xfrm>
            <a:off x="959124" y="2817287"/>
            <a:ext cx="5651500" cy="1181735"/>
            <a:chOff x="959124" y="2817287"/>
            <a:chExt cx="5651500" cy="1181735"/>
          </a:xfrm>
        </p:grpSpPr>
        <p:sp>
          <p:nvSpPr>
            <p:cNvPr id="4" name="object 4"/>
            <p:cNvSpPr/>
            <p:nvPr/>
          </p:nvSpPr>
          <p:spPr>
            <a:xfrm>
              <a:off x="963889" y="2822051"/>
              <a:ext cx="5641975" cy="1172210"/>
            </a:xfrm>
            <a:custGeom>
              <a:avLst/>
              <a:gdLst/>
              <a:ahLst/>
              <a:cxnLst/>
              <a:rect l="l" t="t" r="r" b="b"/>
              <a:pathLst>
                <a:path w="5641975" h="1172210">
                  <a:moveTo>
                    <a:pt x="5617597" y="1172119"/>
                  </a:moveTo>
                  <a:lnTo>
                    <a:pt x="23823" y="1172119"/>
                  </a:lnTo>
                  <a:lnTo>
                    <a:pt x="20659" y="1171824"/>
                  </a:lnTo>
                  <a:lnTo>
                    <a:pt x="0" y="1151269"/>
                  </a:lnTo>
                  <a:lnTo>
                    <a:pt x="0" y="1148296"/>
                  </a:lnTo>
                  <a:lnTo>
                    <a:pt x="0" y="20545"/>
                  </a:lnTo>
                  <a:lnTo>
                    <a:pt x="600" y="17267"/>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1151269"/>
                  </a:lnTo>
                  <a:lnTo>
                    <a:pt x="5620752" y="1171824"/>
                  </a:lnTo>
                  <a:lnTo>
                    <a:pt x="5617597" y="1172119"/>
                  </a:lnTo>
                  <a:close/>
                </a:path>
              </a:pathLst>
            </a:custGeom>
            <a:solidFill>
              <a:srgbClr val="F8F8F8"/>
            </a:solidFill>
          </p:spPr>
          <p:txBody>
            <a:bodyPr wrap="square" lIns="0" tIns="0" rIns="0" bIns="0" rtlCol="0"/>
            <a:lstStyle/>
            <a:p>
              <a:endParaRPr/>
            </a:p>
          </p:txBody>
        </p:sp>
        <p:sp>
          <p:nvSpPr>
            <p:cNvPr id="5" name="object 5"/>
            <p:cNvSpPr/>
            <p:nvPr/>
          </p:nvSpPr>
          <p:spPr>
            <a:xfrm>
              <a:off x="963889" y="2822051"/>
              <a:ext cx="5641975" cy="1172210"/>
            </a:xfrm>
            <a:custGeom>
              <a:avLst/>
              <a:gdLst/>
              <a:ahLst/>
              <a:cxnLst/>
              <a:rect l="l" t="t" r="r" b="b"/>
              <a:pathLst>
                <a:path w="5641975" h="1172210">
                  <a:moveTo>
                    <a:pt x="0" y="1148296"/>
                  </a:moveTo>
                  <a:lnTo>
                    <a:pt x="0" y="23823"/>
                  </a:lnTo>
                  <a:lnTo>
                    <a:pt x="0" y="20545"/>
                  </a:lnTo>
                  <a:lnTo>
                    <a:pt x="600" y="17267"/>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1148296"/>
                  </a:lnTo>
                  <a:lnTo>
                    <a:pt x="5641421" y="1151269"/>
                  </a:lnTo>
                  <a:lnTo>
                    <a:pt x="5640821" y="1154252"/>
                  </a:lnTo>
                  <a:lnTo>
                    <a:pt x="5617597" y="1172119"/>
                  </a:lnTo>
                  <a:lnTo>
                    <a:pt x="23823" y="1172119"/>
                  </a:lnTo>
                  <a:lnTo>
                    <a:pt x="0" y="1151269"/>
                  </a:lnTo>
                  <a:lnTo>
                    <a:pt x="0" y="114829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2903181"/>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4665996"/>
            <a:ext cx="5651500" cy="667385"/>
            <a:chOff x="959124" y="4665996"/>
            <a:chExt cx="5651500" cy="667385"/>
          </a:xfrm>
        </p:grpSpPr>
        <p:sp>
          <p:nvSpPr>
            <p:cNvPr id="8" name="object 8"/>
            <p:cNvSpPr/>
            <p:nvPr/>
          </p:nvSpPr>
          <p:spPr>
            <a:xfrm>
              <a:off x="963889" y="4670760"/>
              <a:ext cx="5641975" cy="657860"/>
            </a:xfrm>
            <a:custGeom>
              <a:avLst/>
              <a:gdLst/>
              <a:ahLst/>
              <a:cxnLst/>
              <a:rect l="l" t="t" r="r" b="b"/>
              <a:pathLst>
                <a:path w="5641975" h="657860">
                  <a:moveTo>
                    <a:pt x="5617597" y="657530"/>
                  </a:moveTo>
                  <a:lnTo>
                    <a:pt x="23823" y="657530"/>
                  </a:lnTo>
                  <a:lnTo>
                    <a:pt x="20659" y="657235"/>
                  </a:lnTo>
                  <a:lnTo>
                    <a:pt x="0" y="636384"/>
                  </a:lnTo>
                  <a:lnTo>
                    <a:pt x="0" y="633706"/>
                  </a:lnTo>
                  <a:lnTo>
                    <a:pt x="0" y="20250"/>
                  </a:lnTo>
                  <a:lnTo>
                    <a:pt x="600" y="16971"/>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6971"/>
                  </a:lnTo>
                  <a:lnTo>
                    <a:pt x="5641421" y="20250"/>
                  </a:lnTo>
                  <a:lnTo>
                    <a:pt x="5641421" y="636384"/>
                  </a:lnTo>
                  <a:lnTo>
                    <a:pt x="5620752" y="657235"/>
                  </a:lnTo>
                  <a:lnTo>
                    <a:pt x="5617597" y="657530"/>
                  </a:lnTo>
                  <a:close/>
                </a:path>
              </a:pathLst>
            </a:custGeom>
            <a:solidFill>
              <a:srgbClr val="F8F8F8"/>
            </a:solidFill>
          </p:spPr>
          <p:txBody>
            <a:bodyPr wrap="square" lIns="0" tIns="0" rIns="0" bIns="0" rtlCol="0"/>
            <a:lstStyle/>
            <a:p>
              <a:endParaRPr/>
            </a:p>
          </p:txBody>
        </p:sp>
        <p:sp>
          <p:nvSpPr>
            <p:cNvPr id="9" name="object 9"/>
            <p:cNvSpPr/>
            <p:nvPr/>
          </p:nvSpPr>
          <p:spPr>
            <a:xfrm>
              <a:off x="963889" y="4670760"/>
              <a:ext cx="5641975" cy="657860"/>
            </a:xfrm>
            <a:custGeom>
              <a:avLst/>
              <a:gdLst/>
              <a:ahLst/>
              <a:cxnLst/>
              <a:rect l="l" t="t" r="r" b="b"/>
              <a:pathLst>
                <a:path w="5641975" h="657860">
                  <a:moveTo>
                    <a:pt x="0" y="633706"/>
                  </a:moveTo>
                  <a:lnTo>
                    <a:pt x="0" y="23823"/>
                  </a:lnTo>
                  <a:lnTo>
                    <a:pt x="0" y="20250"/>
                  </a:lnTo>
                  <a:lnTo>
                    <a:pt x="600" y="16971"/>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6971"/>
                  </a:lnTo>
                  <a:lnTo>
                    <a:pt x="5641421" y="20250"/>
                  </a:lnTo>
                  <a:lnTo>
                    <a:pt x="5641421" y="23823"/>
                  </a:lnTo>
                  <a:lnTo>
                    <a:pt x="5641421" y="633706"/>
                  </a:lnTo>
                  <a:lnTo>
                    <a:pt x="5641421" y="636384"/>
                  </a:lnTo>
                  <a:lnTo>
                    <a:pt x="5640821" y="639367"/>
                  </a:lnTo>
                  <a:lnTo>
                    <a:pt x="5639610" y="642340"/>
                  </a:lnTo>
                  <a:lnTo>
                    <a:pt x="5638400" y="645323"/>
                  </a:lnTo>
                  <a:lnTo>
                    <a:pt x="5617597" y="657530"/>
                  </a:lnTo>
                  <a:lnTo>
                    <a:pt x="23823" y="657530"/>
                  </a:lnTo>
                  <a:lnTo>
                    <a:pt x="1810" y="642340"/>
                  </a:lnTo>
                  <a:lnTo>
                    <a:pt x="600" y="639367"/>
                  </a:lnTo>
                  <a:lnTo>
                    <a:pt x="0" y="636384"/>
                  </a:lnTo>
                  <a:lnTo>
                    <a:pt x="0" y="63370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4751890"/>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2066974"/>
            <a:ext cx="5666740" cy="713422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对照</a:t>
            </a:r>
            <a:r>
              <a:rPr sz="950" b="1" spc="65" dirty="0">
                <a:solidFill>
                  <a:srgbClr val="333333"/>
                </a:solidFill>
                <a:latin typeface="Trebuchet MS"/>
                <a:cs typeface="Trebuchet MS"/>
              </a:rPr>
              <a:t>EXAMPLE</a:t>
            </a:r>
            <a:r>
              <a:rPr sz="950" b="1" spc="25" dirty="0">
                <a:solidFill>
                  <a:srgbClr val="333333"/>
                </a:solidFill>
                <a:latin typeface="微软雅黑"/>
                <a:cs typeface="微软雅黑"/>
              </a:rPr>
              <a:t>实例段，逐一将需求值和参数对应填写，标准格式是用</a:t>
            </a:r>
            <a:r>
              <a:rPr sz="950" b="1" spc="20" dirty="0">
                <a:solidFill>
                  <a:srgbClr val="333333"/>
                </a:solidFill>
                <a:latin typeface="Trebuchet MS"/>
                <a:cs typeface="Trebuchet MS"/>
              </a:rPr>
              <a:t>-a</a:t>
            </a:r>
            <a:r>
              <a:rPr sz="950" b="1" spc="20" dirty="0">
                <a:solidFill>
                  <a:srgbClr val="333333"/>
                </a:solidFill>
                <a:latin typeface="微软雅黑"/>
                <a:cs typeface="微软雅黑"/>
              </a:rPr>
              <a:t>参数后接整体参数，用单引号圈 </a:t>
            </a:r>
            <a:r>
              <a:rPr sz="950" b="1" spc="25" dirty="0">
                <a:solidFill>
                  <a:srgbClr val="333333"/>
                </a:solidFill>
                <a:latin typeface="微软雅黑"/>
                <a:cs typeface="微软雅黑"/>
              </a:rPr>
              <a:t>起，而各个参数字段的值则用双引号圈起，是最严谨的写法。执行后出现</a:t>
            </a:r>
            <a:r>
              <a:rPr sz="950" b="1" spc="75" dirty="0">
                <a:solidFill>
                  <a:srgbClr val="333333"/>
                </a:solidFill>
                <a:latin typeface="Trebuchet MS"/>
                <a:cs typeface="Trebuchet MS"/>
              </a:rPr>
              <a:t>CHANGED</a:t>
            </a:r>
            <a:r>
              <a:rPr sz="950" b="1" spc="25" dirty="0">
                <a:solidFill>
                  <a:srgbClr val="333333"/>
                </a:solidFill>
                <a:latin typeface="微软雅黑"/>
                <a:cs typeface="微软雅黑"/>
              </a:rPr>
              <a:t>字样信息代表修改 已经成功：</a:t>
            </a:r>
            <a:endParaRPr sz="950">
              <a:latin typeface="微软雅黑"/>
              <a:cs typeface="微软雅黑"/>
            </a:endParaRPr>
          </a:p>
          <a:p>
            <a:pPr>
              <a:lnSpc>
                <a:spcPct val="100000"/>
              </a:lnSpc>
              <a:spcBef>
                <a:spcPts val="45"/>
              </a:spcBef>
            </a:pPr>
            <a:endParaRPr sz="900">
              <a:latin typeface="微软雅黑"/>
              <a:cs typeface="微软雅黑"/>
            </a:endParaRPr>
          </a:p>
          <a:p>
            <a:pPr marL="136525" marR="541655">
              <a:lnSpc>
                <a:spcPct val="132400"/>
              </a:lnSpc>
              <a:tabLst>
                <a:tab pos="1513205" algn="l"/>
                <a:tab pos="2964815" algn="l"/>
                <a:tab pos="3237865" algn="l"/>
                <a:tab pos="4775835"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ansible </a:t>
            </a:r>
            <a:r>
              <a:rPr sz="850" spc="25" dirty="0">
                <a:solidFill>
                  <a:srgbClr val="333333"/>
                </a:solidFill>
                <a:latin typeface="Lucida Console"/>
                <a:cs typeface="Lucida Console"/>
              </a:rPr>
              <a:t>all</a:t>
            </a:r>
            <a:r>
              <a:rPr sz="850" spc="30" dirty="0">
                <a:solidFill>
                  <a:srgbClr val="333333"/>
                </a:solidFill>
                <a:latin typeface="Lucida Console"/>
                <a:cs typeface="Lucida Console"/>
              </a:rPr>
              <a:t> </a:t>
            </a:r>
            <a:r>
              <a:rPr sz="850" spc="20" dirty="0">
                <a:solidFill>
                  <a:srgbClr val="333333"/>
                </a:solidFill>
                <a:latin typeface="Lucida Console"/>
                <a:cs typeface="Lucida Console"/>
              </a:rPr>
              <a:t>-m</a:t>
            </a:r>
            <a:r>
              <a:rPr sz="850" spc="30" dirty="0">
                <a:solidFill>
                  <a:srgbClr val="333333"/>
                </a:solidFill>
                <a:latin typeface="Lucida Console"/>
                <a:cs typeface="Lucida Console"/>
              </a:rPr>
              <a:t> yum_repository</a:t>
            </a:r>
            <a:r>
              <a:rPr sz="850" spc="25" dirty="0">
                <a:solidFill>
                  <a:srgbClr val="333333"/>
                </a:solidFill>
                <a:latin typeface="Lucida Console"/>
                <a:cs typeface="Lucida Console"/>
              </a:rPr>
              <a: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'name="EX294_BASE"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description="EX294 </a:t>
            </a:r>
            <a:r>
              <a:rPr sz="850" spc="25" dirty="0">
                <a:solidFill>
                  <a:srgbClr val="333333"/>
                </a:solidFill>
                <a:latin typeface="Lucida Console"/>
                <a:cs typeface="Lucida Console"/>
              </a:rPr>
              <a:t>base</a:t>
            </a:r>
            <a:r>
              <a:rPr sz="850" spc="30" dirty="0">
                <a:solidFill>
                  <a:srgbClr val="333333"/>
                </a:solidFill>
                <a:latin typeface="Lucida Console"/>
                <a:cs typeface="Lucida Console"/>
              </a:rPr>
              <a:t> software" baseurl="file:///media/cdrom/BaseOS" </a:t>
            </a:r>
            <a:r>
              <a:rPr sz="850" spc="35" dirty="0">
                <a:solidFill>
                  <a:srgbClr val="333333"/>
                </a:solidFill>
                <a:latin typeface="Lucida Console"/>
                <a:cs typeface="Lucida Console"/>
              </a:rPr>
              <a:t> </a:t>
            </a:r>
            <a:r>
              <a:rPr sz="850" spc="30" dirty="0">
                <a:solidFill>
                  <a:srgbClr val="333333"/>
                </a:solidFill>
                <a:latin typeface="Lucida Console"/>
                <a:cs typeface="Lucida Console"/>
              </a:rPr>
              <a:t>gpgcheck=yes enabled=1 gpgkey="file:///media/cdrom/RPM-GPG-KEY-redhat-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release"'192.168.10.20</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CHANGED</a:t>
            </a:r>
            <a:r>
              <a:rPr sz="850" spc="40" dirty="0">
                <a:solidFill>
                  <a:srgbClr val="333333"/>
                </a:solidFill>
                <a:latin typeface="Lucida Console"/>
                <a:cs typeface="Lucida Console"/>
              </a:rPr>
              <a:t> </a:t>
            </a:r>
            <a:r>
              <a:rPr sz="850" spc="20" dirty="0">
                <a:solidFill>
                  <a:srgbClr val="333333"/>
                </a:solidFill>
                <a:latin typeface="Lucida Console"/>
                <a:cs typeface="Lucida Console"/>
              </a:rPr>
              <a:t>=&gt;</a:t>
            </a:r>
            <a:r>
              <a:rPr sz="850" spc="40" dirty="0">
                <a:solidFill>
                  <a:srgbClr val="333333"/>
                </a:solidFill>
                <a:latin typeface="Lucida Console"/>
                <a:cs typeface="Lucida Console"/>
              </a:rPr>
              <a:t> </a:t>
            </a:r>
            <a:r>
              <a:rPr sz="850" spc="15" dirty="0">
                <a:solidFill>
                  <a:srgbClr val="333333"/>
                </a:solidFill>
                <a:latin typeface="Lucida Console"/>
                <a:cs typeface="Lucida Console"/>
              </a:rPr>
              <a:t>{	</a:t>
            </a:r>
            <a:r>
              <a:rPr sz="850" spc="30" dirty="0">
                <a:solidFill>
                  <a:srgbClr val="333333"/>
                </a:solidFill>
                <a:latin typeface="Lucida Console"/>
                <a:cs typeface="Lucida Console"/>
              </a:rPr>
              <a:t>"ansible_facts":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"discovered_interpreter_python":</a:t>
            </a:r>
            <a:r>
              <a:rPr sz="850" spc="85" dirty="0">
                <a:solidFill>
                  <a:srgbClr val="333333"/>
                </a:solidFill>
                <a:latin typeface="Lucida Console"/>
                <a:cs typeface="Lucida Console"/>
              </a:rPr>
              <a:t> </a:t>
            </a:r>
            <a:r>
              <a:rPr sz="850" spc="30" dirty="0">
                <a:solidFill>
                  <a:srgbClr val="333333"/>
                </a:solidFill>
                <a:latin typeface="Lucida Console"/>
                <a:cs typeface="Lucida Console"/>
              </a:rPr>
              <a:t>"/usr/libexec/platform-python"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"changed":</a:t>
            </a:r>
            <a:r>
              <a:rPr sz="850" spc="45" dirty="0">
                <a:solidFill>
                  <a:srgbClr val="333333"/>
                </a:solidFill>
                <a:latin typeface="Lucida Console"/>
                <a:cs typeface="Lucida Console"/>
              </a:rPr>
              <a:t> </a:t>
            </a:r>
            <a:r>
              <a:rPr sz="850" spc="25" dirty="0">
                <a:solidFill>
                  <a:srgbClr val="333333"/>
                </a:solidFill>
                <a:latin typeface="Lucida Console"/>
                <a:cs typeface="Lucida Console"/>
              </a:rPr>
              <a:t>true,	</a:t>
            </a:r>
            <a:r>
              <a:rPr sz="850" spc="30" dirty="0">
                <a:solidFill>
                  <a:srgbClr val="333333"/>
                </a:solidFill>
                <a:latin typeface="Lucida Console"/>
                <a:cs typeface="Lucida Console"/>
              </a:rPr>
              <a:t>"repo":</a:t>
            </a:r>
            <a:r>
              <a:rPr sz="850" spc="40" dirty="0">
                <a:solidFill>
                  <a:srgbClr val="333333"/>
                </a:solidFill>
                <a:latin typeface="Lucida Console"/>
                <a:cs typeface="Lucida Console"/>
              </a:rPr>
              <a:t> </a:t>
            </a:r>
            <a:r>
              <a:rPr sz="850" spc="30" dirty="0">
                <a:solidFill>
                  <a:srgbClr val="333333"/>
                </a:solidFill>
                <a:latin typeface="Lucida Console"/>
                <a:cs typeface="Lucida Console"/>
              </a:rPr>
              <a:t>"EX294_BASE",	"state":</a:t>
            </a:r>
            <a:r>
              <a:rPr sz="850" spc="25" dirty="0">
                <a:solidFill>
                  <a:srgbClr val="333333"/>
                </a:solidFill>
                <a:latin typeface="Lucida Console"/>
                <a:cs typeface="Lucida Console"/>
              </a:rPr>
              <a:t> </a:t>
            </a:r>
            <a:r>
              <a:rPr sz="850" spc="30" dirty="0">
                <a:solidFill>
                  <a:srgbClr val="333333"/>
                </a:solidFill>
                <a:latin typeface="Lucida Console"/>
                <a:cs typeface="Lucida Console"/>
              </a:rPr>
              <a:t>"present"}</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71755">
              <a:lnSpc>
                <a:spcPct val="131600"/>
              </a:lnSpc>
            </a:pPr>
            <a:r>
              <a:rPr sz="950" b="1" spc="25" dirty="0">
                <a:solidFill>
                  <a:srgbClr val="333333"/>
                </a:solidFill>
                <a:latin typeface="微软雅黑"/>
                <a:cs typeface="微软雅黑"/>
              </a:rPr>
              <a:t>命令执行成功后，可以到主机清单中任意服务器上查看到新建成功的软件仓库配置文件，实验虽然参数 很多，但是并不难对吧</a:t>
            </a:r>
            <a:r>
              <a:rPr sz="950" b="1" dirty="0">
                <a:solidFill>
                  <a:srgbClr val="333333"/>
                </a:solidFill>
                <a:latin typeface="Trebuchet MS"/>
                <a:cs typeface="Trebuchet MS"/>
              </a:rPr>
              <a:t>~</a:t>
            </a:r>
            <a:endParaRPr sz="950">
              <a:latin typeface="Trebuchet MS"/>
              <a:cs typeface="Trebuchet MS"/>
            </a:endParaRPr>
          </a:p>
          <a:p>
            <a:pPr>
              <a:lnSpc>
                <a:spcPct val="100000"/>
              </a:lnSpc>
            </a:pPr>
            <a:endParaRPr sz="1750">
              <a:latin typeface="Trebuchet MS"/>
              <a:cs typeface="Trebuchet MS"/>
            </a:endParaRPr>
          </a:p>
          <a:p>
            <a:pPr marL="136525">
              <a:lnSpc>
                <a:spcPct val="1000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cat</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/etc/yum.repos.d/EX294_BASE.repo [EX294_BASE]baseurl</a:t>
            </a:r>
            <a:endParaRPr sz="850">
              <a:latin typeface="Lucida Console"/>
              <a:cs typeface="Lucida Console"/>
            </a:endParaRPr>
          </a:p>
          <a:p>
            <a:pPr marL="136525" marR="535305">
              <a:lnSpc>
                <a:spcPct val="132400"/>
              </a:lnSpc>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file:///media/cdrom/BaseOSenabled </a:t>
            </a:r>
            <a:r>
              <a:rPr sz="850" spc="15" dirty="0">
                <a:solidFill>
                  <a:srgbClr val="333333"/>
                </a:solidFill>
                <a:latin typeface="Lucida Console"/>
                <a:cs typeface="Lucida Console"/>
              </a:rPr>
              <a:t>=</a:t>
            </a:r>
            <a:r>
              <a:rPr sz="850" spc="30" dirty="0">
                <a:solidFill>
                  <a:srgbClr val="333333"/>
                </a:solidFill>
                <a:latin typeface="Lucida Console"/>
                <a:cs typeface="Lucida Console"/>
              </a:rPr>
              <a:t> 1gpgcheck</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1gpgkey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file:///media/cdrom/RPM-GPG-KEY-redhat-releasename</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EX294</a:t>
            </a:r>
            <a:r>
              <a:rPr sz="850" spc="35" dirty="0">
                <a:solidFill>
                  <a:srgbClr val="333333"/>
                </a:solidFill>
                <a:latin typeface="Lucida Console"/>
                <a:cs typeface="Lucida Console"/>
              </a:rPr>
              <a:t> </a:t>
            </a:r>
            <a:r>
              <a:rPr sz="850" spc="25" dirty="0">
                <a:solidFill>
                  <a:srgbClr val="333333"/>
                </a:solidFill>
                <a:latin typeface="Lucida Console"/>
                <a:cs typeface="Lucida Console"/>
              </a:rPr>
              <a:t>base</a:t>
            </a:r>
            <a:r>
              <a:rPr sz="850" spc="40" dirty="0">
                <a:solidFill>
                  <a:srgbClr val="333333"/>
                </a:solidFill>
                <a:latin typeface="Lucida Console"/>
                <a:cs typeface="Lucida Console"/>
              </a:rPr>
              <a:t> </a:t>
            </a:r>
            <a:r>
              <a:rPr sz="850" spc="30" dirty="0">
                <a:solidFill>
                  <a:srgbClr val="333333"/>
                </a:solidFill>
                <a:latin typeface="Lucida Console"/>
                <a:cs typeface="Lucida Console"/>
              </a:rPr>
              <a:t>software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20" dirty="0">
                <a:solidFill>
                  <a:srgbClr val="333333"/>
                </a:solidFill>
                <a:latin typeface="Trebuchet MS"/>
                <a:cs typeface="Trebuchet MS"/>
              </a:rPr>
              <a:t>16.4</a:t>
            </a:r>
            <a:r>
              <a:rPr sz="950" b="1" spc="-35" dirty="0">
                <a:solidFill>
                  <a:srgbClr val="333333"/>
                </a:solidFill>
                <a:latin typeface="Trebuchet MS"/>
                <a:cs typeface="Trebuchet MS"/>
              </a:rPr>
              <a:t> </a:t>
            </a:r>
            <a:r>
              <a:rPr sz="950" b="1" spc="25" dirty="0">
                <a:solidFill>
                  <a:srgbClr val="333333"/>
                </a:solidFill>
                <a:latin typeface="微软雅黑"/>
                <a:cs typeface="微软雅黑"/>
              </a:rPr>
              <a:t>剧本文件实战</a:t>
            </a:r>
            <a:endParaRPr sz="950">
              <a:latin typeface="微软雅黑"/>
              <a:cs typeface="微软雅黑"/>
            </a:endParaRPr>
          </a:p>
          <a:p>
            <a:pPr marL="12700" marR="60960" algn="just">
              <a:lnSpc>
                <a:spcPct val="131600"/>
              </a:lnSpc>
              <a:spcBef>
                <a:spcPts val="900"/>
              </a:spcBef>
            </a:pPr>
            <a:r>
              <a:rPr sz="950" b="1" spc="25" dirty="0">
                <a:solidFill>
                  <a:srgbClr val="333333"/>
                </a:solidFill>
                <a:latin typeface="微软雅黑"/>
                <a:cs typeface="微软雅黑"/>
              </a:rPr>
              <a:t>作为一名技术狂兼戏剧迷，研究生一年级时曾经阅读过莎士比亚的《李尔王》和《暴风雨》两个剧本原 作，深深的沉迷于作者对于剧情的巧妙设计中。执行单个的命令或调用某一个模块根本无法满足正常工 作所需要的复杂度，</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服务中允许用户根据需求，在类似于</a:t>
            </a:r>
            <a:r>
              <a:rPr sz="950" b="1" spc="35" dirty="0">
                <a:solidFill>
                  <a:srgbClr val="333333"/>
                </a:solidFill>
                <a:latin typeface="Trebuchet MS"/>
                <a:cs typeface="Trebuchet MS"/>
              </a:rPr>
              <a:t>Shell</a:t>
            </a:r>
            <a:r>
              <a:rPr sz="950" b="1" spc="20" dirty="0">
                <a:solidFill>
                  <a:srgbClr val="333333"/>
                </a:solidFill>
                <a:latin typeface="微软雅黑"/>
                <a:cs typeface="微软雅黑"/>
              </a:rPr>
              <a:t>脚本的模式下编写出一套自动化 </a:t>
            </a:r>
            <a:r>
              <a:rPr sz="950" b="1" spc="25" dirty="0">
                <a:solidFill>
                  <a:srgbClr val="333333"/>
                </a:solidFill>
                <a:latin typeface="微软雅黑"/>
                <a:cs typeface="微软雅黑"/>
              </a:rPr>
              <a:t>运维的脚本，然后由程序自动的、重复的执行，大大的提高了工作效率。</a:t>
            </a:r>
            <a:endParaRPr sz="950">
              <a:latin typeface="微软雅黑"/>
              <a:cs typeface="微软雅黑"/>
            </a:endParaRPr>
          </a:p>
          <a:p>
            <a:pPr marL="12700" marR="59690">
              <a:lnSpc>
                <a:spcPct val="131600"/>
              </a:lnSpc>
              <a:spcBef>
                <a:spcPts val="750"/>
              </a:spcBef>
            </a:pP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服务的</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剧本文件采用</a:t>
            </a:r>
            <a:r>
              <a:rPr sz="950" b="1" spc="80" dirty="0">
                <a:solidFill>
                  <a:srgbClr val="333333"/>
                </a:solidFill>
                <a:latin typeface="Trebuchet MS"/>
                <a:cs typeface="Trebuchet MS"/>
              </a:rPr>
              <a:t>YAML</a:t>
            </a:r>
            <a:r>
              <a:rPr sz="950" b="1" spc="20" dirty="0">
                <a:solidFill>
                  <a:srgbClr val="333333"/>
                </a:solidFill>
                <a:latin typeface="微软雅黑"/>
                <a:cs typeface="微软雅黑"/>
              </a:rPr>
              <a:t>语言编写，有着强制性的格式规范，通过空格将不同信息 </a:t>
            </a:r>
            <a:r>
              <a:rPr sz="950" b="1" spc="25" dirty="0">
                <a:solidFill>
                  <a:srgbClr val="333333"/>
                </a:solidFill>
                <a:latin typeface="微软雅黑"/>
                <a:cs typeface="微软雅黑"/>
              </a:rPr>
              <a:t>分组，因此有时会因一两个空格错位而导致报错，需要万分小心。</a:t>
            </a:r>
            <a:r>
              <a:rPr sz="950" b="1" spc="80" dirty="0">
                <a:solidFill>
                  <a:srgbClr val="333333"/>
                </a:solidFill>
                <a:latin typeface="Trebuchet MS"/>
                <a:cs typeface="Trebuchet MS"/>
              </a:rPr>
              <a:t>YAML</a:t>
            </a:r>
            <a:r>
              <a:rPr sz="950" b="1" spc="25" dirty="0">
                <a:solidFill>
                  <a:srgbClr val="333333"/>
                </a:solidFill>
                <a:latin typeface="微软雅黑"/>
                <a:cs typeface="微软雅黑"/>
              </a:rPr>
              <a:t>文件开头需要先写三个减号</a:t>
            </a:r>
            <a:r>
              <a:rPr sz="950" b="1" spc="-35" dirty="0">
                <a:solidFill>
                  <a:srgbClr val="333333"/>
                </a:solidFill>
                <a:latin typeface="Trebuchet MS"/>
                <a:cs typeface="Trebuchet MS"/>
              </a:rPr>
              <a:t>--</a:t>
            </a:r>
            <a:endParaRPr sz="950">
              <a:latin typeface="Trebuchet MS"/>
              <a:cs typeface="Trebuchet MS"/>
            </a:endParaRPr>
          </a:p>
          <a:p>
            <a:pPr marL="12700" marR="13970">
              <a:lnSpc>
                <a:spcPct val="131600"/>
              </a:lnSpc>
            </a:pPr>
            <a:r>
              <a:rPr sz="950" b="1" spc="-35" dirty="0">
                <a:solidFill>
                  <a:srgbClr val="333333"/>
                </a:solidFill>
                <a:latin typeface="Trebuchet MS"/>
                <a:cs typeface="Trebuchet MS"/>
              </a:rPr>
              <a:t>-</a:t>
            </a:r>
            <a:r>
              <a:rPr sz="950" b="1" spc="25" dirty="0">
                <a:solidFill>
                  <a:srgbClr val="333333"/>
                </a:solidFill>
                <a:latin typeface="微软雅黑"/>
                <a:cs typeface="微软雅黑"/>
              </a:rPr>
              <a:t>，多个分组信息需要间隔一致才能执行，上下也要对齐，后缀名一般为</a:t>
            </a:r>
            <a:r>
              <a:rPr sz="950" b="1" spc="30" dirty="0">
                <a:solidFill>
                  <a:srgbClr val="333333"/>
                </a:solidFill>
                <a:latin typeface="Trebuchet MS"/>
                <a:cs typeface="Trebuchet MS"/>
              </a:rPr>
              <a:t>.yml</a:t>
            </a:r>
            <a:r>
              <a:rPr sz="950" b="1" spc="20" dirty="0">
                <a:solidFill>
                  <a:srgbClr val="333333"/>
                </a:solidFill>
                <a:latin typeface="微软雅黑"/>
                <a:cs typeface="微软雅黑"/>
              </a:rPr>
              <a:t>。在执行后会在屏幕上输出 </a:t>
            </a:r>
            <a:r>
              <a:rPr sz="950" b="1" spc="25" dirty="0">
                <a:solidFill>
                  <a:srgbClr val="333333"/>
                </a:solidFill>
                <a:latin typeface="微软雅黑"/>
                <a:cs typeface="微软雅黑"/>
              </a:rPr>
              <a:t>运行界面，内容会依据不同工作而变化，但绿色均代表成功，黄色代表执行成功并进行了修改，而红色 则代表执行失败。</a:t>
            </a:r>
            <a:endParaRPr sz="950">
              <a:latin typeface="微软雅黑"/>
              <a:cs typeface="微软雅黑"/>
            </a:endParaRPr>
          </a:p>
          <a:p>
            <a:pPr marL="12700" marR="44450">
              <a:lnSpc>
                <a:spcPct val="131600"/>
              </a:lnSpc>
              <a:spcBef>
                <a:spcPts val="750"/>
              </a:spcBef>
            </a:pP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剧本文件的结构由四部分组成</a:t>
            </a:r>
            <a:r>
              <a:rPr sz="950" b="1" spc="105" dirty="0">
                <a:solidFill>
                  <a:srgbClr val="333333"/>
                </a:solidFill>
                <a:latin typeface="Trebuchet MS"/>
                <a:cs typeface="Trebuchet MS"/>
              </a:rPr>
              <a:t>——target</a:t>
            </a:r>
            <a:r>
              <a:rPr sz="950" b="1" spc="25" dirty="0">
                <a:solidFill>
                  <a:srgbClr val="333333"/>
                </a:solidFill>
                <a:latin typeface="微软雅黑"/>
                <a:cs typeface="微软雅黑"/>
              </a:rPr>
              <a:t>、</a:t>
            </a:r>
            <a:r>
              <a:rPr sz="950" b="1" spc="45" dirty="0">
                <a:solidFill>
                  <a:srgbClr val="333333"/>
                </a:solidFill>
                <a:latin typeface="Trebuchet MS"/>
                <a:cs typeface="Trebuchet MS"/>
              </a:rPr>
              <a:t>variable</a:t>
            </a:r>
            <a:r>
              <a:rPr sz="950" b="1" spc="25" dirty="0">
                <a:solidFill>
                  <a:srgbClr val="333333"/>
                </a:solidFill>
                <a:latin typeface="微软雅黑"/>
                <a:cs typeface="微软雅黑"/>
              </a:rPr>
              <a:t>、</a:t>
            </a:r>
            <a:r>
              <a:rPr sz="950" b="1" spc="70" dirty="0">
                <a:solidFill>
                  <a:srgbClr val="333333"/>
                </a:solidFill>
                <a:latin typeface="Trebuchet MS"/>
                <a:cs typeface="Trebuchet MS"/>
              </a:rPr>
              <a:t>task</a:t>
            </a:r>
            <a:r>
              <a:rPr sz="950" b="1" spc="25" dirty="0">
                <a:solidFill>
                  <a:srgbClr val="333333"/>
                </a:solidFill>
                <a:latin typeface="微软雅黑"/>
                <a:cs typeface="微软雅黑"/>
              </a:rPr>
              <a:t>、</a:t>
            </a:r>
            <a:r>
              <a:rPr sz="950" b="1" spc="55" dirty="0">
                <a:solidFill>
                  <a:srgbClr val="333333"/>
                </a:solidFill>
                <a:latin typeface="Trebuchet MS"/>
                <a:cs typeface="Trebuchet MS"/>
              </a:rPr>
              <a:t>handler</a:t>
            </a:r>
            <a:r>
              <a:rPr sz="950" b="1" spc="25" dirty="0">
                <a:solidFill>
                  <a:srgbClr val="333333"/>
                </a:solidFill>
                <a:latin typeface="微软雅黑"/>
                <a:cs typeface="微软雅黑"/>
              </a:rPr>
              <a:t>。</a:t>
            </a:r>
            <a:r>
              <a:rPr sz="950" b="1" spc="50" dirty="0">
                <a:solidFill>
                  <a:srgbClr val="333333"/>
                </a:solidFill>
                <a:latin typeface="Trebuchet MS"/>
                <a:cs typeface="Trebuchet MS"/>
              </a:rPr>
              <a:t>target</a:t>
            </a:r>
            <a:r>
              <a:rPr sz="950" b="1" spc="25" dirty="0">
                <a:solidFill>
                  <a:srgbClr val="333333"/>
                </a:solidFill>
                <a:latin typeface="微软雅黑"/>
                <a:cs typeface="微软雅黑"/>
              </a:rPr>
              <a:t>部分用于定 义要执行剧本的主机节点范围、</a:t>
            </a:r>
            <a:r>
              <a:rPr sz="950" b="1" spc="45" dirty="0">
                <a:solidFill>
                  <a:srgbClr val="333333"/>
                </a:solidFill>
                <a:latin typeface="Trebuchet MS"/>
                <a:cs typeface="Trebuchet MS"/>
              </a:rPr>
              <a:t>variable</a:t>
            </a:r>
            <a:r>
              <a:rPr sz="950" b="1" spc="25" dirty="0">
                <a:solidFill>
                  <a:srgbClr val="333333"/>
                </a:solidFill>
                <a:latin typeface="微软雅黑"/>
                <a:cs typeface="微软雅黑"/>
              </a:rPr>
              <a:t>部分用于定义剧本执行时要用的变量、</a:t>
            </a:r>
            <a:r>
              <a:rPr sz="950" b="1" spc="70" dirty="0">
                <a:solidFill>
                  <a:srgbClr val="333333"/>
                </a:solidFill>
                <a:latin typeface="Trebuchet MS"/>
                <a:cs typeface="Trebuchet MS"/>
              </a:rPr>
              <a:t>task</a:t>
            </a:r>
            <a:r>
              <a:rPr sz="950" b="1" spc="20" dirty="0">
                <a:solidFill>
                  <a:srgbClr val="333333"/>
                </a:solidFill>
                <a:latin typeface="微软雅黑"/>
                <a:cs typeface="微软雅黑"/>
              </a:rPr>
              <a:t>部分用于定义将在 </a:t>
            </a:r>
            <a:r>
              <a:rPr sz="950" b="1" spc="25" dirty="0">
                <a:solidFill>
                  <a:srgbClr val="333333"/>
                </a:solidFill>
                <a:latin typeface="微软雅黑"/>
                <a:cs typeface="微软雅黑"/>
              </a:rPr>
              <a:t>远程主机上执行的任务列表、</a:t>
            </a:r>
            <a:r>
              <a:rPr sz="950" b="1" spc="55" dirty="0">
                <a:solidFill>
                  <a:srgbClr val="333333"/>
                </a:solidFill>
                <a:latin typeface="Trebuchet MS"/>
                <a:cs typeface="Trebuchet MS"/>
              </a:rPr>
              <a:t>handler</a:t>
            </a:r>
            <a:r>
              <a:rPr sz="950" b="1" spc="25" dirty="0">
                <a:solidFill>
                  <a:srgbClr val="333333"/>
                </a:solidFill>
                <a:latin typeface="微软雅黑"/>
                <a:cs typeface="微软雅黑"/>
              </a:rPr>
              <a:t>部分用于定义执行完成后需要调用的后续任务。</a:t>
            </a:r>
            <a:endParaRPr sz="950">
              <a:latin typeface="微软雅黑"/>
              <a:cs typeface="微软雅黑"/>
            </a:endParaRPr>
          </a:p>
          <a:p>
            <a:pPr marL="12700" marR="12065">
              <a:lnSpc>
                <a:spcPct val="131600"/>
              </a:lnSpc>
              <a:spcBef>
                <a:spcPts val="830"/>
              </a:spcBef>
            </a:pPr>
            <a:r>
              <a:rPr sz="950" b="1" spc="80" dirty="0">
                <a:solidFill>
                  <a:srgbClr val="333333"/>
                </a:solidFill>
                <a:latin typeface="Trebuchet MS"/>
                <a:cs typeface="Trebuchet MS"/>
              </a:rPr>
              <a:t>YAML</a:t>
            </a:r>
            <a:r>
              <a:rPr sz="950" b="1" spc="25" dirty="0">
                <a:solidFill>
                  <a:srgbClr val="333333"/>
                </a:solidFill>
                <a:latin typeface="微软雅黑"/>
                <a:cs typeface="微软雅黑"/>
              </a:rPr>
              <a:t>语言编写的</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剧本文件会按照从上至下的顺序自动运行，形式类似于第</a:t>
            </a:r>
            <a:r>
              <a:rPr sz="950" b="1" dirty="0">
                <a:solidFill>
                  <a:srgbClr val="333333"/>
                </a:solidFill>
                <a:latin typeface="Trebuchet MS"/>
                <a:cs typeface="Trebuchet MS"/>
              </a:rPr>
              <a:t>4</a:t>
            </a:r>
            <a:r>
              <a:rPr sz="950" b="1" spc="25" dirty="0">
                <a:solidFill>
                  <a:srgbClr val="333333"/>
                </a:solidFill>
                <a:latin typeface="微软雅黑"/>
                <a:cs typeface="微软雅黑"/>
              </a:rPr>
              <a:t>章节学习过的</a:t>
            </a:r>
            <a:r>
              <a:rPr sz="950" b="1" spc="35" dirty="0">
                <a:solidFill>
                  <a:srgbClr val="333333"/>
                </a:solidFill>
                <a:latin typeface="Trebuchet MS"/>
                <a:cs typeface="Trebuchet MS"/>
              </a:rPr>
              <a:t>Shell </a:t>
            </a:r>
            <a:r>
              <a:rPr sz="950" b="1" spc="25" dirty="0">
                <a:solidFill>
                  <a:srgbClr val="333333"/>
                </a:solidFill>
                <a:latin typeface="微软雅黑"/>
                <a:cs typeface="微软雅黑"/>
              </a:rPr>
              <a:t>脚本，但格式有严格的要求。例如创建出一个名为</a:t>
            </a:r>
            <a:r>
              <a:rPr sz="950" b="1" spc="50" dirty="0">
                <a:solidFill>
                  <a:srgbClr val="333333"/>
                </a:solidFill>
                <a:latin typeface="Trebuchet MS"/>
                <a:cs typeface="Trebuchet MS"/>
              </a:rPr>
              <a:t>packages.yml</a:t>
            </a:r>
            <a:r>
              <a:rPr sz="950" b="1" spc="25" dirty="0">
                <a:solidFill>
                  <a:srgbClr val="333333"/>
                </a:solidFill>
                <a:latin typeface="微软雅黑"/>
                <a:cs typeface="微软雅黑"/>
              </a:rPr>
              <a:t>的</a:t>
            </a:r>
            <a:r>
              <a:rPr sz="950" b="1" spc="55" dirty="0">
                <a:solidFill>
                  <a:srgbClr val="333333"/>
                </a:solidFill>
                <a:latin typeface="Trebuchet MS"/>
                <a:cs typeface="Trebuchet MS"/>
              </a:rPr>
              <a:t>playbook</a:t>
            </a:r>
            <a:r>
              <a:rPr sz="950" b="1" spc="55" dirty="0">
                <a:solidFill>
                  <a:srgbClr val="333333"/>
                </a:solidFill>
                <a:latin typeface="微软雅黑"/>
                <a:cs typeface="微软雅黑"/>
              </a:rPr>
              <a:t>，</a:t>
            </a:r>
            <a:r>
              <a:rPr sz="950" b="1" spc="25" dirty="0">
                <a:solidFill>
                  <a:srgbClr val="333333"/>
                </a:solidFill>
                <a:latin typeface="微软雅黑"/>
                <a:cs typeface="微软雅黑"/>
              </a:rPr>
              <a:t>目的是让</a:t>
            </a:r>
            <a:r>
              <a:rPr sz="950" b="1" spc="50" dirty="0">
                <a:solidFill>
                  <a:srgbClr val="333333"/>
                </a:solidFill>
                <a:latin typeface="Trebuchet MS"/>
                <a:cs typeface="Trebuchet MS"/>
              </a:rPr>
              <a:t>dev</a:t>
            </a:r>
            <a:r>
              <a:rPr sz="950" b="1" spc="25" dirty="0">
                <a:solidFill>
                  <a:srgbClr val="333333"/>
                </a:solidFill>
                <a:latin typeface="微软雅黑"/>
                <a:cs typeface="微软雅黑"/>
              </a:rPr>
              <a:t>、</a:t>
            </a:r>
            <a:r>
              <a:rPr sz="950" b="1" spc="45" dirty="0">
                <a:solidFill>
                  <a:srgbClr val="333333"/>
                </a:solidFill>
                <a:latin typeface="Trebuchet MS"/>
                <a:cs typeface="Trebuchet MS"/>
              </a:rPr>
              <a:t>test</a:t>
            </a:r>
            <a:r>
              <a:rPr sz="950" b="1" spc="25" dirty="0">
                <a:solidFill>
                  <a:srgbClr val="333333"/>
                </a:solidFill>
                <a:latin typeface="微软雅黑"/>
                <a:cs typeface="微软雅黑"/>
              </a:rPr>
              <a:t>和 </a:t>
            </a:r>
            <a:r>
              <a:rPr sz="950" b="1" spc="55" dirty="0">
                <a:solidFill>
                  <a:srgbClr val="333333"/>
                </a:solidFill>
                <a:latin typeface="Trebuchet MS"/>
                <a:cs typeface="Trebuchet MS"/>
              </a:rPr>
              <a:t>prod</a:t>
            </a:r>
            <a:r>
              <a:rPr sz="950" b="1" spc="25" dirty="0">
                <a:solidFill>
                  <a:srgbClr val="333333"/>
                </a:solidFill>
                <a:latin typeface="微软雅黑"/>
                <a:cs typeface="微软雅黑"/>
              </a:rPr>
              <a:t>组的主机节点可以自动安装数据库软件，并且将</a:t>
            </a:r>
            <a:r>
              <a:rPr sz="950" b="1" spc="50" dirty="0">
                <a:solidFill>
                  <a:srgbClr val="333333"/>
                </a:solidFill>
                <a:latin typeface="Trebuchet MS"/>
                <a:cs typeface="Trebuchet MS"/>
              </a:rPr>
              <a:t>dev</a:t>
            </a:r>
            <a:r>
              <a:rPr sz="950" b="1" spc="25" dirty="0">
                <a:solidFill>
                  <a:srgbClr val="333333"/>
                </a:solidFill>
                <a:latin typeface="微软雅黑"/>
                <a:cs typeface="微软雅黑"/>
              </a:rPr>
              <a:t>组主机的软件更新至最新。</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安装和更新软件需要使用</a:t>
            </a:r>
            <a:r>
              <a:rPr sz="950" b="1" spc="85" dirty="0">
                <a:solidFill>
                  <a:srgbClr val="333333"/>
                </a:solidFill>
                <a:latin typeface="Trebuchet MS"/>
                <a:cs typeface="Trebuchet MS"/>
              </a:rPr>
              <a:t>yum</a:t>
            </a:r>
            <a:r>
              <a:rPr sz="950" b="1" spc="25" dirty="0">
                <a:solidFill>
                  <a:srgbClr val="333333"/>
                </a:solidFill>
                <a:latin typeface="微软雅黑"/>
                <a:cs typeface="微软雅黑"/>
              </a:rPr>
              <a:t>模块，先查看下帮助信息中的实例吧：</a:t>
            </a:r>
            <a:endParaRPr sz="950">
              <a:latin typeface="微软雅黑"/>
              <a:cs typeface="微软雅黑"/>
            </a:endParaRPr>
          </a:p>
        </p:txBody>
      </p:sp>
      <p:sp>
        <p:nvSpPr>
          <p:cNvPr id="12" name="object 12"/>
          <p:cNvSpPr txBox="1"/>
          <p:nvPr/>
        </p:nvSpPr>
        <p:spPr>
          <a:xfrm>
            <a:off x="3672820" y="10217035"/>
            <a:ext cx="22352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277</a:t>
            </a:fld>
            <a:endParaRPr sz="800">
              <a:latin typeface="小哥哥网恋吗"/>
              <a:cs typeface="小哥哥网恋吗"/>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45"/>
            <a:ext cx="5651500" cy="1525270"/>
            <a:chOff x="959124" y="368345"/>
            <a:chExt cx="5651500" cy="1525270"/>
          </a:xfrm>
        </p:grpSpPr>
        <p:sp>
          <p:nvSpPr>
            <p:cNvPr id="3" name="object 3"/>
            <p:cNvSpPr/>
            <p:nvPr/>
          </p:nvSpPr>
          <p:spPr>
            <a:xfrm>
              <a:off x="963889" y="373110"/>
              <a:ext cx="5641975" cy="1515745"/>
            </a:xfrm>
            <a:custGeom>
              <a:avLst/>
              <a:gdLst/>
              <a:ahLst/>
              <a:cxnLst/>
              <a:rect l="l" t="t" r="r" b="b"/>
              <a:pathLst>
                <a:path w="5641975" h="1515745">
                  <a:moveTo>
                    <a:pt x="5617597" y="1515178"/>
                  </a:moveTo>
                  <a:lnTo>
                    <a:pt x="23823" y="1515178"/>
                  </a:lnTo>
                  <a:lnTo>
                    <a:pt x="20659" y="1514883"/>
                  </a:lnTo>
                  <a:lnTo>
                    <a:pt x="0" y="1494633"/>
                  </a:lnTo>
                  <a:lnTo>
                    <a:pt x="0" y="1491355"/>
                  </a:lnTo>
                  <a:lnTo>
                    <a:pt x="0" y="20545"/>
                  </a:lnTo>
                  <a:lnTo>
                    <a:pt x="600" y="17276"/>
                  </a:lnTo>
                  <a:lnTo>
                    <a:pt x="3020" y="11616"/>
                  </a:lnTo>
                  <a:lnTo>
                    <a:pt x="4745" y="8938"/>
                  </a:lnTo>
                  <a:lnTo>
                    <a:pt x="6975" y="6851"/>
                  </a:lnTo>
                  <a:lnTo>
                    <a:pt x="9214" y="4469"/>
                  </a:lnTo>
                  <a:lnTo>
                    <a:pt x="11787" y="2677"/>
                  </a:lnTo>
                  <a:lnTo>
                    <a:pt x="14703" y="1791"/>
                  </a:lnTo>
                  <a:lnTo>
                    <a:pt x="17629" y="600"/>
                  </a:lnTo>
                  <a:lnTo>
                    <a:pt x="20659" y="0"/>
                  </a:lnTo>
                  <a:lnTo>
                    <a:pt x="5620751" y="0"/>
                  </a:lnTo>
                  <a:lnTo>
                    <a:pt x="5623791" y="600"/>
                  </a:lnTo>
                  <a:lnTo>
                    <a:pt x="5626717" y="1791"/>
                  </a:lnTo>
                  <a:lnTo>
                    <a:pt x="5629633" y="2677"/>
                  </a:lnTo>
                  <a:lnTo>
                    <a:pt x="5632206" y="4469"/>
                  </a:lnTo>
                  <a:lnTo>
                    <a:pt x="5634445" y="6851"/>
                  </a:lnTo>
                  <a:lnTo>
                    <a:pt x="5636675" y="8938"/>
                  </a:lnTo>
                  <a:lnTo>
                    <a:pt x="5638400" y="11616"/>
                  </a:lnTo>
                  <a:lnTo>
                    <a:pt x="5640820" y="17276"/>
                  </a:lnTo>
                  <a:lnTo>
                    <a:pt x="5641421" y="20545"/>
                  </a:lnTo>
                  <a:lnTo>
                    <a:pt x="5641421" y="1494633"/>
                  </a:lnTo>
                  <a:lnTo>
                    <a:pt x="5620751" y="1514883"/>
                  </a:lnTo>
                  <a:lnTo>
                    <a:pt x="5617597" y="1515178"/>
                  </a:lnTo>
                  <a:close/>
                </a:path>
              </a:pathLst>
            </a:custGeom>
            <a:solidFill>
              <a:srgbClr val="F8F8F8"/>
            </a:solidFill>
          </p:spPr>
          <p:txBody>
            <a:bodyPr wrap="square" lIns="0" tIns="0" rIns="0" bIns="0" rtlCol="0"/>
            <a:lstStyle/>
            <a:p>
              <a:endParaRPr/>
            </a:p>
          </p:txBody>
        </p:sp>
        <p:sp>
          <p:nvSpPr>
            <p:cNvPr id="4" name="object 4"/>
            <p:cNvSpPr/>
            <p:nvPr/>
          </p:nvSpPr>
          <p:spPr>
            <a:xfrm>
              <a:off x="963889" y="373110"/>
              <a:ext cx="5641975" cy="1515745"/>
            </a:xfrm>
            <a:custGeom>
              <a:avLst/>
              <a:gdLst/>
              <a:ahLst/>
              <a:cxnLst/>
              <a:rect l="l" t="t" r="r" b="b"/>
              <a:pathLst>
                <a:path w="5641975" h="1515745">
                  <a:moveTo>
                    <a:pt x="0" y="1491355"/>
                  </a:moveTo>
                  <a:lnTo>
                    <a:pt x="0" y="23823"/>
                  </a:lnTo>
                  <a:lnTo>
                    <a:pt x="0" y="20545"/>
                  </a:lnTo>
                  <a:lnTo>
                    <a:pt x="600" y="17276"/>
                  </a:lnTo>
                  <a:lnTo>
                    <a:pt x="1810" y="14294"/>
                  </a:lnTo>
                  <a:lnTo>
                    <a:pt x="3020" y="11616"/>
                  </a:lnTo>
                  <a:lnTo>
                    <a:pt x="4745" y="8938"/>
                  </a:lnTo>
                  <a:lnTo>
                    <a:pt x="6975" y="6851"/>
                  </a:lnTo>
                  <a:lnTo>
                    <a:pt x="9214" y="4469"/>
                  </a:lnTo>
                  <a:lnTo>
                    <a:pt x="11787" y="2677"/>
                  </a:lnTo>
                  <a:lnTo>
                    <a:pt x="14703" y="1791"/>
                  </a:lnTo>
                  <a:lnTo>
                    <a:pt x="17629" y="600"/>
                  </a:lnTo>
                  <a:lnTo>
                    <a:pt x="20659" y="0"/>
                  </a:lnTo>
                  <a:lnTo>
                    <a:pt x="23823" y="0"/>
                  </a:lnTo>
                  <a:lnTo>
                    <a:pt x="5617597" y="0"/>
                  </a:lnTo>
                  <a:lnTo>
                    <a:pt x="5620751" y="0"/>
                  </a:lnTo>
                  <a:lnTo>
                    <a:pt x="5623791" y="600"/>
                  </a:lnTo>
                  <a:lnTo>
                    <a:pt x="5626717" y="1791"/>
                  </a:lnTo>
                  <a:lnTo>
                    <a:pt x="5629633" y="2677"/>
                  </a:lnTo>
                  <a:lnTo>
                    <a:pt x="5632206" y="4469"/>
                  </a:lnTo>
                  <a:lnTo>
                    <a:pt x="5634445" y="6851"/>
                  </a:lnTo>
                  <a:lnTo>
                    <a:pt x="5636675" y="8938"/>
                  </a:lnTo>
                  <a:lnTo>
                    <a:pt x="5638400" y="11616"/>
                  </a:lnTo>
                  <a:lnTo>
                    <a:pt x="5639610" y="14294"/>
                  </a:lnTo>
                  <a:lnTo>
                    <a:pt x="5640820" y="17276"/>
                  </a:lnTo>
                  <a:lnTo>
                    <a:pt x="5641421" y="20545"/>
                  </a:lnTo>
                  <a:lnTo>
                    <a:pt x="5641421" y="23823"/>
                  </a:lnTo>
                  <a:lnTo>
                    <a:pt x="5641421" y="1491355"/>
                  </a:lnTo>
                  <a:lnTo>
                    <a:pt x="5641421" y="1494633"/>
                  </a:lnTo>
                  <a:lnTo>
                    <a:pt x="5640820" y="1497606"/>
                  </a:lnTo>
                  <a:lnTo>
                    <a:pt x="5639610" y="1500284"/>
                  </a:lnTo>
                  <a:lnTo>
                    <a:pt x="5638400" y="1503267"/>
                  </a:lnTo>
                  <a:lnTo>
                    <a:pt x="5617597" y="1515178"/>
                  </a:lnTo>
                  <a:lnTo>
                    <a:pt x="23823" y="1515178"/>
                  </a:lnTo>
                  <a:lnTo>
                    <a:pt x="1810" y="1500284"/>
                  </a:lnTo>
                  <a:lnTo>
                    <a:pt x="600" y="1497606"/>
                  </a:lnTo>
                  <a:lnTo>
                    <a:pt x="0" y="1494633"/>
                  </a:lnTo>
                  <a:lnTo>
                    <a:pt x="0" y="149135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35"/>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798877"/>
            <a:ext cx="5651500" cy="667385"/>
            <a:chOff x="959124" y="3798877"/>
            <a:chExt cx="5651500" cy="667385"/>
          </a:xfrm>
        </p:grpSpPr>
        <p:sp>
          <p:nvSpPr>
            <p:cNvPr id="7" name="object 7"/>
            <p:cNvSpPr/>
            <p:nvPr/>
          </p:nvSpPr>
          <p:spPr>
            <a:xfrm>
              <a:off x="963889" y="3803642"/>
              <a:ext cx="5641975" cy="657860"/>
            </a:xfrm>
            <a:custGeom>
              <a:avLst/>
              <a:gdLst/>
              <a:ahLst/>
              <a:cxnLst/>
              <a:rect l="l" t="t" r="r" b="b"/>
              <a:pathLst>
                <a:path w="5641975" h="657860">
                  <a:moveTo>
                    <a:pt x="5617597" y="657530"/>
                  </a:moveTo>
                  <a:lnTo>
                    <a:pt x="23823" y="657530"/>
                  </a:lnTo>
                  <a:lnTo>
                    <a:pt x="20659" y="657235"/>
                  </a:lnTo>
                  <a:lnTo>
                    <a:pt x="0" y="636680"/>
                  </a:lnTo>
                  <a:lnTo>
                    <a:pt x="0" y="633706"/>
                  </a:lnTo>
                  <a:lnTo>
                    <a:pt x="0" y="20545"/>
                  </a:lnTo>
                  <a:lnTo>
                    <a:pt x="600" y="17267"/>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636680"/>
                  </a:lnTo>
                  <a:lnTo>
                    <a:pt x="5620752" y="657235"/>
                  </a:lnTo>
                  <a:lnTo>
                    <a:pt x="5617597" y="657530"/>
                  </a:lnTo>
                  <a:close/>
                </a:path>
              </a:pathLst>
            </a:custGeom>
            <a:solidFill>
              <a:srgbClr val="F8F8F8"/>
            </a:solidFill>
          </p:spPr>
          <p:txBody>
            <a:bodyPr wrap="square" lIns="0" tIns="0" rIns="0" bIns="0" rtlCol="0"/>
            <a:lstStyle/>
            <a:p>
              <a:endParaRPr/>
            </a:p>
          </p:txBody>
        </p:sp>
        <p:sp>
          <p:nvSpPr>
            <p:cNvPr id="8" name="object 8"/>
            <p:cNvSpPr/>
            <p:nvPr/>
          </p:nvSpPr>
          <p:spPr>
            <a:xfrm>
              <a:off x="963889" y="3803642"/>
              <a:ext cx="5641975" cy="657860"/>
            </a:xfrm>
            <a:custGeom>
              <a:avLst/>
              <a:gdLst/>
              <a:ahLst/>
              <a:cxnLst/>
              <a:rect l="l" t="t" r="r" b="b"/>
              <a:pathLst>
                <a:path w="5641975" h="657860">
                  <a:moveTo>
                    <a:pt x="0" y="633706"/>
                  </a:moveTo>
                  <a:lnTo>
                    <a:pt x="0" y="23823"/>
                  </a:lnTo>
                  <a:lnTo>
                    <a:pt x="0" y="20545"/>
                  </a:lnTo>
                  <a:lnTo>
                    <a:pt x="600" y="17267"/>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633706"/>
                  </a:lnTo>
                  <a:lnTo>
                    <a:pt x="5641421" y="636680"/>
                  </a:lnTo>
                  <a:lnTo>
                    <a:pt x="5640821" y="639662"/>
                  </a:lnTo>
                  <a:lnTo>
                    <a:pt x="5639610" y="642340"/>
                  </a:lnTo>
                  <a:lnTo>
                    <a:pt x="5638400" y="645323"/>
                  </a:lnTo>
                  <a:lnTo>
                    <a:pt x="5617597" y="657530"/>
                  </a:lnTo>
                  <a:lnTo>
                    <a:pt x="23823" y="657530"/>
                  </a:lnTo>
                  <a:lnTo>
                    <a:pt x="1810" y="642340"/>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884772"/>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942408"/>
            <a:ext cx="5651500" cy="667385"/>
            <a:chOff x="959124" y="4942408"/>
            <a:chExt cx="5651500" cy="667385"/>
          </a:xfrm>
        </p:grpSpPr>
        <p:sp>
          <p:nvSpPr>
            <p:cNvPr id="11" name="object 11"/>
            <p:cNvSpPr/>
            <p:nvPr/>
          </p:nvSpPr>
          <p:spPr>
            <a:xfrm>
              <a:off x="963889" y="4947173"/>
              <a:ext cx="5641975" cy="657860"/>
            </a:xfrm>
            <a:custGeom>
              <a:avLst/>
              <a:gdLst/>
              <a:ahLst/>
              <a:cxnLst/>
              <a:rect l="l" t="t" r="r" b="b"/>
              <a:pathLst>
                <a:path w="5641975" h="657860">
                  <a:moveTo>
                    <a:pt x="5617597" y="657530"/>
                  </a:moveTo>
                  <a:lnTo>
                    <a:pt x="23823" y="657530"/>
                  </a:lnTo>
                  <a:lnTo>
                    <a:pt x="20659" y="657235"/>
                  </a:lnTo>
                  <a:lnTo>
                    <a:pt x="0" y="636680"/>
                  </a:lnTo>
                  <a:lnTo>
                    <a:pt x="0" y="633706"/>
                  </a:lnTo>
                  <a:lnTo>
                    <a:pt x="0" y="20545"/>
                  </a:lnTo>
                  <a:lnTo>
                    <a:pt x="20659" y="0"/>
                  </a:lnTo>
                  <a:lnTo>
                    <a:pt x="5620752" y="0"/>
                  </a:lnTo>
                  <a:lnTo>
                    <a:pt x="5641421" y="20545"/>
                  </a:lnTo>
                  <a:lnTo>
                    <a:pt x="5641421" y="636680"/>
                  </a:lnTo>
                  <a:lnTo>
                    <a:pt x="5620752" y="657235"/>
                  </a:lnTo>
                  <a:lnTo>
                    <a:pt x="5617597" y="657530"/>
                  </a:lnTo>
                  <a:close/>
                </a:path>
              </a:pathLst>
            </a:custGeom>
            <a:solidFill>
              <a:srgbClr val="F8F8F8"/>
            </a:solidFill>
          </p:spPr>
          <p:txBody>
            <a:bodyPr wrap="square" lIns="0" tIns="0" rIns="0" bIns="0" rtlCol="0"/>
            <a:lstStyle/>
            <a:p>
              <a:endParaRPr/>
            </a:p>
          </p:txBody>
        </p:sp>
        <p:sp>
          <p:nvSpPr>
            <p:cNvPr id="12" name="object 12"/>
            <p:cNvSpPr/>
            <p:nvPr/>
          </p:nvSpPr>
          <p:spPr>
            <a:xfrm>
              <a:off x="963889" y="4947173"/>
              <a:ext cx="5641975" cy="657860"/>
            </a:xfrm>
            <a:custGeom>
              <a:avLst/>
              <a:gdLst/>
              <a:ahLst/>
              <a:cxnLst/>
              <a:rect l="l" t="t" r="r" b="b"/>
              <a:pathLst>
                <a:path w="5641975" h="657860">
                  <a:moveTo>
                    <a:pt x="0" y="633706"/>
                  </a:moveTo>
                  <a:lnTo>
                    <a:pt x="0" y="23823"/>
                  </a:lnTo>
                  <a:lnTo>
                    <a:pt x="0" y="20545"/>
                  </a:lnTo>
                  <a:lnTo>
                    <a:pt x="600" y="17572"/>
                  </a:lnTo>
                  <a:lnTo>
                    <a:pt x="1810" y="14589"/>
                  </a:lnTo>
                  <a:lnTo>
                    <a:pt x="3020" y="11616"/>
                  </a:lnTo>
                  <a:lnTo>
                    <a:pt x="4745" y="8929"/>
                  </a:lnTo>
                  <a:lnTo>
                    <a:pt x="6975" y="6851"/>
                  </a:lnTo>
                  <a:lnTo>
                    <a:pt x="9214" y="4764"/>
                  </a:lnTo>
                  <a:lnTo>
                    <a:pt x="11787" y="2973"/>
                  </a:lnTo>
                  <a:lnTo>
                    <a:pt x="14703" y="1486"/>
                  </a:lnTo>
                  <a:lnTo>
                    <a:pt x="17629" y="590"/>
                  </a:lnTo>
                  <a:lnTo>
                    <a:pt x="20659" y="0"/>
                  </a:lnTo>
                  <a:lnTo>
                    <a:pt x="23823" y="0"/>
                  </a:lnTo>
                  <a:lnTo>
                    <a:pt x="5617597" y="0"/>
                  </a:lnTo>
                  <a:lnTo>
                    <a:pt x="5620752" y="0"/>
                  </a:lnTo>
                  <a:lnTo>
                    <a:pt x="5623792" y="590"/>
                  </a:lnTo>
                  <a:lnTo>
                    <a:pt x="5626717" y="1486"/>
                  </a:lnTo>
                  <a:lnTo>
                    <a:pt x="5629633" y="2973"/>
                  </a:lnTo>
                  <a:lnTo>
                    <a:pt x="5632206" y="4764"/>
                  </a:lnTo>
                  <a:lnTo>
                    <a:pt x="5634446" y="6851"/>
                  </a:lnTo>
                  <a:lnTo>
                    <a:pt x="5636675" y="8929"/>
                  </a:lnTo>
                  <a:lnTo>
                    <a:pt x="5638400" y="11616"/>
                  </a:lnTo>
                  <a:lnTo>
                    <a:pt x="5639610" y="14589"/>
                  </a:lnTo>
                  <a:lnTo>
                    <a:pt x="5640821" y="17572"/>
                  </a:lnTo>
                  <a:lnTo>
                    <a:pt x="5641421" y="20545"/>
                  </a:lnTo>
                  <a:lnTo>
                    <a:pt x="5641421" y="23823"/>
                  </a:lnTo>
                  <a:lnTo>
                    <a:pt x="5641421" y="633706"/>
                  </a:lnTo>
                  <a:lnTo>
                    <a:pt x="5641421" y="636680"/>
                  </a:lnTo>
                  <a:lnTo>
                    <a:pt x="5640821" y="639662"/>
                  </a:lnTo>
                  <a:lnTo>
                    <a:pt x="5639610" y="642340"/>
                  </a:lnTo>
                  <a:lnTo>
                    <a:pt x="5638400" y="645323"/>
                  </a:lnTo>
                  <a:lnTo>
                    <a:pt x="5617597" y="657530"/>
                  </a:lnTo>
                  <a:lnTo>
                    <a:pt x="23823" y="657530"/>
                  </a:lnTo>
                  <a:lnTo>
                    <a:pt x="1810" y="642340"/>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5028304"/>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6276528"/>
            <a:ext cx="5651500" cy="2897505"/>
            <a:chOff x="959124" y="6276528"/>
            <a:chExt cx="5651500" cy="2897505"/>
          </a:xfrm>
        </p:grpSpPr>
        <p:sp>
          <p:nvSpPr>
            <p:cNvPr id="15" name="object 15"/>
            <p:cNvSpPr/>
            <p:nvPr/>
          </p:nvSpPr>
          <p:spPr>
            <a:xfrm>
              <a:off x="963889" y="6281293"/>
              <a:ext cx="5641975" cy="2887980"/>
            </a:xfrm>
            <a:custGeom>
              <a:avLst/>
              <a:gdLst/>
              <a:ahLst/>
              <a:cxnLst/>
              <a:rect l="l" t="t" r="r" b="b"/>
              <a:pathLst>
                <a:path w="5641975" h="2887979">
                  <a:moveTo>
                    <a:pt x="5617597" y="2887416"/>
                  </a:moveTo>
                  <a:lnTo>
                    <a:pt x="23823" y="2887416"/>
                  </a:lnTo>
                  <a:lnTo>
                    <a:pt x="20659" y="2887121"/>
                  </a:lnTo>
                  <a:lnTo>
                    <a:pt x="17629" y="2886521"/>
                  </a:lnTo>
                  <a:lnTo>
                    <a:pt x="14703" y="2885034"/>
                  </a:lnTo>
                  <a:lnTo>
                    <a:pt x="11787" y="2883843"/>
                  </a:lnTo>
                  <a:lnTo>
                    <a:pt x="0" y="2866566"/>
                  </a:lnTo>
                  <a:lnTo>
                    <a:pt x="0" y="2863593"/>
                  </a:lnTo>
                  <a:lnTo>
                    <a:pt x="0" y="20545"/>
                  </a:lnTo>
                  <a:lnTo>
                    <a:pt x="600" y="17572"/>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572"/>
                  </a:lnTo>
                  <a:lnTo>
                    <a:pt x="5641421" y="20545"/>
                  </a:lnTo>
                  <a:lnTo>
                    <a:pt x="5641421" y="2866566"/>
                  </a:lnTo>
                  <a:lnTo>
                    <a:pt x="5626717" y="2885034"/>
                  </a:lnTo>
                  <a:lnTo>
                    <a:pt x="5623792" y="2886521"/>
                  </a:lnTo>
                  <a:lnTo>
                    <a:pt x="5620752" y="2887121"/>
                  </a:lnTo>
                  <a:lnTo>
                    <a:pt x="5617597" y="2887416"/>
                  </a:lnTo>
                  <a:close/>
                </a:path>
              </a:pathLst>
            </a:custGeom>
            <a:solidFill>
              <a:srgbClr val="F8F8F8"/>
            </a:solidFill>
          </p:spPr>
          <p:txBody>
            <a:bodyPr wrap="square" lIns="0" tIns="0" rIns="0" bIns="0" rtlCol="0"/>
            <a:lstStyle/>
            <a:p>
              <a:endParaRPr/>
            </a:p>
          </p:txBody>
        </p:sp>
        <p:sp>
          <p:nvSpPr>
            <p:cNvPr id="16" name="object 16"/>
            <p:cNvSpPr/>
            <p:nvPr/>
          </p:nvSpPr>
          <p:spPr>
            <a:xfrm>
              <a:off x="963889" y="6281293"/>
              <a:ext cx="5641975" cy="2887980"/>
            </a:xfrm>
            <a:custGeom>
              <a:avLst/>
              <a:gdLst/>
              <a:ahLst/>
              <a:cxnLst/>
              <a:rect l="l" t="t" r="r" b="b"/>
              <a:pathLst>
                <a:path w="5641975" h="2887979">
                  <a:moveTo>
                    <a:pt x="0" y="2863593"/>
                  </a:moveTo>
                  <a:lnTo>
                    <a:pt x="0" y="23823"/>
                  </a:lnTo>
                  <a:lnTo>
                    <a:pt x="0" y="20545"/>
                  </a:lnTo>
                  <a:lnTo>
                    <a:pt x="600" y="17572"/>
                  </a:lnTo>
                  <a:lnTo>
                    <a:pt x="1810" y="14589"/>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589"/>
                  </a:lnTo>
                  <a:lnTo>
                    <a:pt x="5640821" y="17572"/>
                  </a:lnTo>
                  <a:lnTo>
                    <a:pt x="5641421" y="20545"/>
                  </a:lnTo>
                  <a:lnTo>
                    <a:pt x="5641421" y="23823"/>
                  </a:lnTo>
                  <a:lnTo>
                    <a:pt x="5641421" y="2863593"/>
                  </a:lnTo>
                  <a:lnTo>
                    <a:pt x="5641421" y="2866566"/>
                  </a:lnTo>
                  <a:lnTo>
                    <a:pt x="5640821" y="2869549"/>
                  </a:lnTo>
                  <a:lnTo>
                    <a:pt x="5626717" y="2885034"/>
                  </a:lnTo>
                  <a:lnTo>
                    <a:pt x="5623792" y="2886521"/>
                  </a:lnTo>
                  <a:lnTo>
                    <a:pt x="5620752" y="2887121"/>
                  </a:lnTo>
                  <a:lnTo>
                    <a:pt x="5617597" y="2887416"/>
                  </a:lnTo>
                  <a:lnTo>
                    <a:pt x="23823" y="2887416"/>
                  </a:lnTo>
                  <a:lnTo>
                    <a:pt x="20659" y="2887121"/>
                  </a:lnTo>
                  <a:lnTo>
                    <a:pt x="17629" y="2886521"/>
                  </a:lnTo>
                  <a:lnTo>
                    <a:pt x="14703" y="2885034"/>
                  </a:lnTo>
                  <a:lnTo>
                    <a:pt x="11787" y="2883843"/>
                  </a:lnTo>
                  <a:lnTo>
                    <a:pt x="0" y="2866566"/>
                  </a:lnTo>
                  <a:lnTo>
                    <a:pt x="0" y="2863593"/>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6362423"/>
              <a:ext cx="5556250" cy="2744470"/>
            </a:xfrm>
            <a:custGeom>
              <a:avLst/>
              <a:gdLst/>
              <a:ahLst/>
              <a:cxnLst/>
              <a:rect l="l" t="t" r="r" b="b"/>
              <a:pathLst>
                <a:path w="5556250" h="2744470">
                  <a:moveTo>
                    <a:pt x="5555656" y="2744475"/>
                  </a:moveTo>
                  <a:lnTo>
                    <a:pt x="0" y="2744475"/>
                  </a:lnTo>
                  <a:lnTo>
                    <a:pt x="0" y="0"/>
                  </a:lnTo>
                  <a:lnTo>
                    <a:pt x="5555656" y="0"/>
                  </a:lnTo>
                  <a:lnTo>
                    <a:pt x="5555656" y="2744475"/>
                  </a:lnTo>
                  <a:close/>
                </a:path>
              </a:pathLst>
            </a:custGeom>
            <a:solidFill>
              <a:srgbClr val="F8F8F8"/>
            </a:solidFill>
          </p:spPr>
          <p:txBody>
            <a:bodyPr wrap="square" lIns="0" tIns="0" rIns="0" bIns="0" rtlCol="0"/>
            <a:lstStyle/>
            <a:p>
              <a:endParaRPr/>
            </a:p>
          </p:txBody>
        </p:sp>
      </p:grpSp>
      <p:sp>
        <p:nvSpPr>
          <p:cNvPr id="18" name="object 18"/>
          <p:cNvSpPr txBox="1"/>
          <p:nvPr/>
        </p:nvSpPr>
        <p:spPr>
          <a:xfrm>
            <a:off x="946424" y="4615307"/>
            <a:ext cx="5670550" cy="3440429"/>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而错误的代码是这样的，感受下</a:t>
            </a:r>
            <a:r>
              <a:rPr sz="950" b="1" spc="80" dirty="0">
                <a:solidFill>
                  <a:srgbClr val="333333"/>
                </a:solidFill>
                <a:latin typeface="Trebuchet MS"/>
                <a:cs typeface="Trebuchet MS"/>
              </a:rPr>
              <a:t>YAML</a:t>
            </a:r>
            <a:r>
              <a:rPr sz="950" b="1" spc="25" dirty="0">
                <a:solidFill>
                  <a:srgbClr val="333333"/>
                </a:solidFill>
                <a:latin typeface="微软雅黑"/>
                <a:cs typeface="微软雅黑"/>
              </a:rPr>
              <a:t>语言对格式有多严格吧：</a:t>
            </a:r>
            <a:endParaRPr sz="950">
              <a:latin typeface="微软雅黑"/>
              <a:cs typeface="微软雅黑"/>
            </a:endParaRPr>
          </a:p>
          <a:p>
            <a:pPr>
              <a:lnSpc>
                <a:spcPct val="100000"/>
              </a:lnSpc>
              <a:spcBef>
                <a:spcPts val="45"/>
              </a:spcBef>
            </a:pPr>
            <a:endParaRPr sz="900">
              <a:latin typeface="微软雅黑"/>
              <a:cs typeface="微软雅黑"/>
            </a:endParaRPr>
          </a:p>
          <a:p>
            <a:pPr marL="136525" marR="119380" indent="-635">
              <a:lnSpc>
                <a:spcPct val="132400"/>
              </a:lnSpc>
              <a:tabLst>
                <a:tab pos="1224915" algn="l"/>
                <a:tab pos="2790825" algn="l"/>
                <a:tab pos="3875404" algn="l"/>
                <a:tab pos="4159250"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packages.yml----</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5" dirty="0">
                <a:solidFill>
                  <a:srgbClr val="333333"/>
                </a:solidFill>
                <a:latin typeface="Lucida Console"/>
                <a:cs typeface="Lucida Console"/>
              </a:rPr>
              <a:t> </a:t>
            </a:r>
            <a:r>
              <a:rPr sz="800" spc="90" dirty="0">
                <a:solidFill>
                  <a:srgbClr val="333333"/>
                </a:solidFill>
                <a:latin typeface="宋体"/>
                <a:cs typeface="宋体"/>
              </a:rPr>
              <a:t>安装软件</a:t>
            </a:r>
            <a:r>
              <a:rPr sz="800" spc="80" dirty="0">
                <a:solidFill>
                  <a:srgbClr val="333333"/>
                </a:solidFill>
                <a:latin typeface="宋体"/>
                <a:cs typeface="宋体"/>
              </a:rPr>
              <a:t>包	</a:t>
            </a:r>
            <a:r>
              <a:rPr sz="850" spc="25" dirty="0">
                <a:solidFill>
                  <a:srgbClr val="333333"/>
                </a:solidFill>
                <a:latin typeface="Lucida Console"/>
                <a:cs typeface="Lucida Console"/>
              </a:rPr>
              <a:t>hosts:</a:t>
            </a:r>
            <a:r>
              <a:rPr sz="850" spc="-20" dirty="0">
                <a:solidFill>
                  <a:srgbClr val="333333"/>
                </a:solidFill>
                <a:latin typeface="Lucida Console"/>
                <a:cs typeface="Lucida Console"/>
              </a:rPr>
              <a:t> </a:t>
            </a:r>
            <a:r>
              <a:rPr sz="850" spc="30" dirty="0">
                <a:solidFill>
                  <a:srgbClr val="333333"/>
                </a:solidFill>
                <a:latin typeface="Lucida Console"/>
                <a:cs typeface="Lucida Console"/>
              </a:rPr>
              <a:t>dev,test,prod </a:t>
            </a:r>
            <a:r>
              <a:rPr sz="850" spc="-500" dirty="0">
                <a:solidFill>
                  <a:srgbClr val="333333"/>
                </a:solidFill>
                <a:latin typeface="Lucida Console"/>
                <a:cs typeface="Lucida Console"/>
              </a:rPr>
              <a:t> </a:t>
            </a:r>
            <a:r>
              <a:rPr sz="850" spc="25" dirty="0">
                <a:solidFill>
                  <a:srgbClr val="333333"/>
                </a:solidFill>
                <a:latin typeface="Lucida Console"/>
                <a:cs typeface="Lucida Console"/>
              </a:rPr>
              <a:t>tasks: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50" spc="25" dirty="0">
                <a:solidFill>
                  <a:srgbClr val="333333"/>
                </a:solidFill>
                <a:latin typeface="Lucida Console"/>
                <a:cs typeface="Lucida Console"/>
              </a:rPr>
              <a:t>one	yum:	name: </a:t>
            </a:r>
            <a:r>
              <a:rPr sz="850" spc="30" dirty="0">
                <a:solidFill>
                  <a:srgbClr val="333333"/>
                </a:solidFill>
                <a:latin typeface="Lucida Console"/>
                <a:cs typeface="Lucida Console"/>
              </a:rPr>
              <a:t>mariadb</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state:</a:t>
            </a:r>
            <a:r>
              <a:rPr sz="850" dirty="0">
                <a:solidFill>
                  <a:srgbClr val="333333"/>
                </a:solidFill>
                <a:latin typeface="Lucida Console"/>
                <a:cs typeface="Lucida Console"/>
              </a:rPr>
              <a:t> </a:t>
            </a:r>
            <a:r>
              <a:rPr sz="850" spc="25" dirty="0">
                <a:solidFill>
                  <a:srgbClr val="333333"/>
                </a:solidFill>
                <a:latin typeface="Lucida Console"/>
                <a:cs typeface="Lucida Console"/>
              </a:rPr>
              <a:t>latest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在编写</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剧本文件时，</a:t>
            </a:r>
            <a:r>
              <a:rPr sz="950" b="1" spc="45" dirty="0">
                <a:solidFill>
                  <a:srgbClr val="333333"/>
                </a:solidFill>
                <a:latin typeface="Trebuchet MS"/>
                <a:cs typeface="Trebuchet MS"/>
              </a:rPr>
              <a:t>RHEL</a:t>
            </a:r>
            <a:r>
              <a:rPr sz="950" b="1" spc="-3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系统自带的</a:t>
            </a:r>
            <a:r>
              <a:rPr sz="950" b="1" spc="65" dirty="0">
                <a:solidFill>
                  <a:srgbClr val="333333"/>
                </a:solidFill>
                <a:latin typeface="Trebuchet MS"/>
                <a:cs typeface="Trebuchet MS"/>
              </a:rPr>
              <a:t>Vim</a:t>
            </a:r>
            <a:r>
              <a:rPr sz="950" b="1" spc="25" dirty="0">
                <a:solidFill>
                  <a:srgbClr val="333333"/>
                </a:solidFill>
                <a:latin typeface="微软雅黑"/>
                <a:cs typeface="微软雅黑"/>
              </a:rPr>
              <a:t>编辑器会自动进行缩进，真是帮了不少忙呢</a:t>
            </a:r>
            <a:r>
              <a:rPr sz="950" b="1" dirty="0">
                <a:solidFill>
                  <a:srgbClr val="333333"/>
                </a:solidFill>
                <a:latin typeface="Trebuchet MS"/>
                <a:cs typeface="Trebuchet MS"/>
              </a:rPr>
              <a:t>~</a:t>
            </a:r>
            <a:r>
              <a:rPr sz="950" b="1" spc="20" dirty="0">
                <a:solidFill>
                  <a:srgbClr val="333333"/>
                </a:solidFill>
                <a:latin typeface="微软雅黑"/>
                <a:cs typeface="微软雅黑"/>
              </a:rPr>
              <a:t>确认无 </a:t>
            </a:r>
            <a:r>
              <a:rPr sz="950" b="1" spc="25" dirty="0">
                <a:solidFill>
                  <a:srgbClr val="333333"/>
                </a:solidFill>
                <a:latin typeface="微软雅黑"/>
                <a:cs typeface="微软雅黑"/>
              </a:rPr>
              <a:t>误后就可以用</a:t>
            </a:r>
            <a:r>
              <a:rPr sz="950" b="1" spc="50" dirty="0">
                <a:solidFill>
                  <a:srgbClr val="333333"/>
                </a:solidFill>
                <a:latin typeface="Trebuchet MS"/>
                <a:cs typeface="Trebuchet MS"/>
              </a:rPr>
              <a:t>ansible-playbook</a:t>
            </a:r>
            <a:r>
              <a:rPr sz="950" b="1" spc="25" dirty="0">
                <a:solidFill>
                  <a:srgbClr val="333333"/>
                </a:solidFill>
                <a:latin typeface="微软雅黑"/>
                <a:cs typeface="微软雅黑"/>
              </a:rPr>
              <a:t>命令来运行这个剧本文件了</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ansible-playbook packages.yml</a:t>
            </a:r>
            <a:r>
              <a:rPr sz="850" spc="25" dirty="0">
                <a:solidFill>
                  <a:srgbClr val="333333"/>
                </a:solidFill>
                <a:latin typeface="Lucida Console"/>
                <a:cs typeface="Lucida Console"/>
              </a:rPr>
              <a:t> PLAY</a:t>
            </a:r>
            <a:r>
              <a:rPr sz="850" spc="30" dirty="0">
                <a:solidFill>
                  <a:srgbClr val="333333"/>
                </a:solidFill>
                <a:latin typeface="Lucida Console"/>
                <a:cs typeface="Lucida Console"/>
              </a:rPr>
              <a:t> </a:t>
            </a:r>
            <a:r>
              <a:rPr sz="850" spc="25" dirty="0">
                <a:solidFill>
                  <a:srgbClr val="333333"/>
                </a:solidFill>
                <a:latin typeface="Lucida Console"/>
                <a:cs typeface="Lucida Console"/>
              </a:rPr>
              <a:t>[</a:t>
            </a:r>
            <a:r>
              <a:rPr sz="800" spc="90" dirty="0">
                <a:solidFill>
                  <a:srgbClr val="333333"/>
                </a:solidFill>
                <a:latin typeface="宋体"/>
                <a:cs typeface="宋体"/>
              </a:rPr>
              <a:t>安装软件包</a:t>
            </a:r>
            <a:r>
              <a:rPr sz="850" spc="15" dirty="0">
                <a:solidFill>
                  <a:srgbClr val="333333"/>
                </a:solidFill>
                <a:latin typeface="Lucida Console"/>
                <a:cs typeface="Lucida Console"/>
              </a:rPr>
              <a:t>]</a:t>
            </a:r>
            <a:endParaRPr sz="850">
              <a:latin typeface="Lucida Console"/>
              <a:cs typeface="Lucida Console"/>
            </a:endParaRPr>
          </a:p>
          <a:p>
            <a:pPr marL="136525" marR="599440">
              <a:lnSpc>
                <a:spcPct val="132400"/>
              </a:lnSpc>
            </a:pPr>
            <a:r>
              <a:rPr sz="850" spc="30" dirty="0">
                <a:solidFill>
                  <a:srgbClr val="333333"/>
                </a:solidFill>
                <a:latin typeface="Lucida Console"/>
                <a:cs typeface="Lucida Console"/>
              </a:rPr>
              <a:t>*******************************************************************TASK </a:t>
            </a:r>
            <a:r>
              <a:rPr sz="850" spc="-500" dirty="0">
                <a:solidFill>
                  <a:srgbClr val="333333"/>
                </a:solidFill>
                <a:latin typeface="Lucida Console"/>
                <a:cs typeface="Lucida Console"/>
              </a:rPr>
              <a:t> </a:t>
            </a:r>
            <a:r>
              <a:rPr sz="850" spc="30" dirty="0">
                <a:solidFill>
                  <a:srgbClr val="333333"/>
                </a:solidFill>
                <a:latin typeface="Lucida Console"/>
                <a:cs typeface="Lucida Console"/>
              </a:rPr>
              <a:t>[Gathering</a:t>
            </a:r>
            <a:r>
              <a:rPr sz="850" spc="25" dirty="0">
                <a:solidFill>
                  <a:srgbClr val="333333"/>
                </a:solidFill>
                <a:latin typeface="Lucida Console"/>
                <a:cs typeface="Lucida Console"/>
              </a:rPr>
              <a:t> Facts]</a:t>
            </a:r>
            <a:endParaRPr sz="850">
              <a:latin typeface="Lucida Console"/>
              <a:cs typeface="Lucida Console"/>
            </a:endParaRPr>
          </a:p>
          <a:p>
            <a:pPr marL="136525" marR="259079">
              <a:lnSpc>
                <a:spcPct val="132400"/>
              </a:lnSpc>
            </a:pPr>
            <a:r>
              <a:rPr sz="850" spc="30" dirty="0">
                <a:solidFill>
                  <a:srgbClr val="333333"/>
                </a:solidFill>
                <a:latin typeface="Lucida Console"/>
                <a:cs typeface="Lucida Console"/>
              </a:rPr>
              <a:t>**************************************************************ok: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[192.168.10.20]ok: [192.168.10.21]ok: [192.168.10.22]ok: [192.168.10.23]TASK</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[one]</a:t>
            </a:r>
            <a:endParaRPr sz="850">
              <a:latin typeface="Lucida Console"/>
              <a:cs typeface="Lucida Console"/>
            </a:endParaRPr>
          </a:p>
          <a:p>
            <a:pPr marL="136525" marR="113664">
              <a:lnSpc>
                <a:spcPct val="132400"/>
              </a:lnSpc>
              <a:spcBef>
                <a:spcPts val="5"/>
              </a:spcBef>
            </a:pPr>
            <a:r>
              <a:rPr sz="850" spc="30" dirty="0">
                <a:solidFill>
                  <a:srgbClr val="333333"/>
                </a:solidFill>
                <a:latin typeface="Lucida Console"/>
                <a:cs typeface="Lucida Console"/>
              </a:rPr>
              <a:t>**************************************************************************chan </a:t>
            </a:r>
            <a:r>
              <a:rPr sz="850" spc="-500" dirty="0">
                <a:solidFill>
                  <a:srgbClr val="333333"/>
                </a:solidFill>
                <a:latin typeface="Lucida Console"/>
                <a:cs typeface="Lucida Console"/>
              </a:rPr>
              <a:t> </a:t>
            </a:r>
            <a:r>
              <a:rPr sz="850" spc="25" dirty="0">
                <a:solidFill>
                  <a:srgbClr val="333333"/>
                </a:solidFill>
                <a:latin typeface="Lucida Console"/>
                <a:cs typeface="Lucida Console"/>
              </a:rPr>
              <a:t>ged:</a:t>
            </a:r>
            <a:r>
              <a:rPr sz="850" spc="30" dirty="0">
                <a:solidFill>
                  <a:srgbClr val="333333"/>
                </a:solidFill>
                <a:latin typeface="Lucida Console"/>
                <a:cs typeface="Lucida Console"/>
              </a:rPr>
              <a:t> [192.168.10.20]changed:</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[192.168.10.21]changed:</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[192.168.10.22]changed: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[192.168.10.23]PLAY</a:t>
            </a:r>
            <a:r>
              <a:rPr sz="850" spc="25" dirty="0">
                <a:solidFill>
                  <a:srgbClr val="333333"/>
                </a:solidFill>
                <a:latin typeface="Lucida Console"/>
                <a:cs typeface="Lucida Console"/>
              </a:rPr>
              <a:t> RECAP</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**************************************************************************192.</a:t>
            </a:r>
            <a:endParaRPr sz="850">
              <a:latin typeface="Lucida Console"/>
              <a:cs typeface="Lucida Console"/>
            </a:endParaRPr>
          </a:p>
        </p:txBody>
      </p:sp>
      <p:sp>
        <p:nvSpPr>
          <p:cNvPr id="33" name="object 33"/>
          <p:cNvSpPr txBox="1"/>
          <p:nvPr/>
        </p:nvSpPr>
        <p:spPr>
          <a:xfrm>
            <a:off x="3672820" y="10217035"/>
            <a:ext cx="22352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278</a:t>
            </a:fld>
            <a:endParaRPr sz="800">
              <a:latin typeface="小哥哥网恋吗"/>
              <a:cs typeface="小哥哥网恋吗"/>
            </a:endParaRPr>
          </a:p>
        </p:txBody>
      </p:sp>
      <p:sp>
        <p:nvSpPr>
          <p:cNvPr id="19" name="object 19"/>
          <p:cNvSpPr txBox="1"/>
          <p:nvPr/>
        </p:nvSpPr>
        <p:spPr>
          <a:xfrm>
            <a:off x="946424" y="9280917"/>
            <a:ext cx="5648960" cy="78803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执行成功后主要观察最下方的输出信息</a:t>
            </a:r>
            <a:r>
              <a:rPr sz="950" b="1" spc="55" dirty="0">
                <a:solidFill>
                  <a:srgbClr val="333333"/>
                </a:solidFill>
                <a:latin typeface="微软雅黑"/>
                <a:cs typeface="微软雅黑"/>
              </a:rPr>
              <a:t>，</a:t>
            </a:r>
            <a:r>
              <a:rPr sz="950" b="1" spc="55" dirty="0">
                <a:solidFill>
                  <a:srgbClr val="333333"/>
                </a:solidFill>
                <a:latin typeface="Trebuchet MS"/>
                <a:cs typeface="Trebuchet MS"/>
              </a:rPr>
              <a:t>ok</a:t>
            </a:r>
            <a:r>
              <a:rPr sz="950" b="1" spc="25" dirty="0">
                <a:solidFill>
                  <a:srgbClr val="333333"/>
                </a:solidFill>
                <a:latin typeface="微软雅黑"/>
                <a:cs typeface="微软雅黑"/>
              </a:rPr>
              <a:t>和</a:t>
            </a:r>
            <a:r>
              <a:rPr sz="950" b="1" spc="60" dirty="0">
                <a:solidFill>
                  <a:srgbClr val="333333"/>
                </a:solidFill>
                <a:latin typeface="Trebuchet MS"/>
                <a:cs typeface="Trebuchet MS"/>
              </a:rPr>
              <a:t>changed</a:t>
            </a:r>
            <a:r>
              <a:rPr sz="950" b="1" spc="25" dirty="0">
                <a:solidFill>
                  <a:srgbClr val="333333"/>
                </a:solidFill>
                <a:latin typeface="微软雅黑"/>
                <a:cs typeface="微软雅黑"/>
              </a:rPr>
              <a:t>代表执行及修改成功。如遇到</a:t>
            </a:r>
            <a:r>
              <a:rPr sz="950" b="1" spc="50" dirty="0">
                <a:solidFill>
                  <a:srgbClr val="333333"/>
                </a:solidFill>
                <a:latin typeface="Trebuchet MS"/>
                <a:cs typeface="Trebuchet MS"/>
              </a:rPr>
              <a:t>unreachable</a:t>
            </a:r>
            <a:r>
              <a:rPr sz="950" b="1" spc="25" dirty="0">
                <a:solidFill>
                  <a:srgbClr val="333333"/>
                </a:solidFill>
                <a:latin typeface="微软雅黑"/>
                <a:cs typeface="微软雅黑"/>
              </a:rPr>
              <a:t>或 </a:t>
            </a:r>
            <a:r>
              <a:rPr sz="950" b="1" spc="35" dirty="0">
                <a:solidFill>
                  <a:srgbClr val="333333"/>
                </a:solidFill>
                <a:latin typeface="Trebuchet MS"/>
                <a:cs typeface="Trebuchet MS"/>
              </a:rPr>
              <a:t>failed</a:t>
            </a:r>
            <a:r>
              <a:rPr sz="950" b="1" spc="25" dirty="0">
                <a:solidFill>
                  <a:srgbClr val="333333"/>
                </a:solidFill>
                <a:latin typeface="微软雅黑"/>
                <a:cs typeface="微软雅黑"/>
              </a:rPr>
              <a:t>大约</a:t>
            </a:r>
            <a:r>
              <a:rPr sz="950" b="1" dirty="0">
                <a:solidFill>
                  <a:srgbClr val="333333"/>
                </a:solidFill>
                <a:latin typeface="Trebuchet MS"/>
                <a:cs typeface="Trebuchet MS"/>
              </a:rPr>
              <a:t>0</a:t>
            </a:r>
            <a:r>
              <a:rPr sz="950" b="1" spc="25" dirty="0">
                <a:solidFill>
                  <a:srgbClr val="333333"/>
                </a:solidFill>
                <a:latin typeface="微软雅黑"/>
                <a:cs typeface="微软雅黑"/>
              </a:rPr>
              <a:t>的情况，建议手动检查下剧本是否在所有主机中都正确运行了，以及有无安装失败的情况。 正确执行过</a:t>
            </a:r>
            <a:r>
              <a:rPr sz="950" b="1" spc="50" dirty="0">
                <a:solidFill>
                  <a:srgbClr val="333333"/>
                </a:solidFill>
                <a:latin typeface="Trebuchet MS"/>
                <a:cs typeface="Trebuchet MS"/>
              </a:rPr>
              <a:t>packages.yml</a:t>
            </a:r>
            <a:r>
              <a:rPr sz="950" b="1" spc="25" dirty="0">
                <a:solidFill>
                  <a:srgbClr val="333333"/>
                </a:solidFill>
                <a:latin typeface="微软雅黑"/>
                <a:cs typeface="微软雅黑"/>
              </a:rPr>
              <a:t>文件后，随机切换到</a:t>
            </a:r>
            <a:r>
              <a:rPr sz="950" b="1" spc="50" dirty="0">
                <a:solidFill>
                  <a:srgbClr val="333333"/>
                </a:solidFill>
                <a:latin typeface="Trebuchet MS"/>
                <a:cs typeface="Trebuchet MS"/>
              </a:rPr>
              <a:t>dev</a:t>
            </a:r>
            <a:r>
              <a:rPr sz="950" b="1" spc="25" dirty="0">
                <a:solidFill>
                  <a:srgbClr val="333333"/>
                </a:solidFill>
                <a:latin typeface="微软雅黑"/>
                <a:cs typeface="微软雅黑"/>
              </a:rPr>
              <a:t>、</a:t>
            </a:r>
            <a:r>
              <a:rPr sz="950" b="1" spc="45" dirty="0">
                <a:solidFill>
                  <a:srgbClr val="333333"/>
                </a:solidFill>
                <a:latin typeface="Trebuchet MS"/>
                <a:cs typeface="Trebuchet MS"/>
              </a:rPr>
              <a:t>test</a:t>
            </a:r>
            <a:r>
              <a:rPr sz="950" b="1" spc="25" dirty="0">
                <a:solidFill>
                  <a:srgbClr val="333333"/>
                </a:solidFill>
                <a:latin typeface="微软雅黑"/>
                <a:cs typeface="微软雅黑"/>
              </a:rPr>
              <a:t>、</a:t>
            </a:r>
            <a:r>
              <a:rPr sz="950" b="1" spc="55" dirty="0">
                <a:solidFill>
                  <a:srgbClr val="333333"/>
                </a:solidFill>
                <a:latin typeface="Trebuchet MS"/>
                <a:cs typeface="Trebuchet MS"/>
              </a:rPr>
              <a:t>prod</a:t>
            </a:r>
            <a:r>
              <a:rPr sz="950" b="1" spc="25" dirty="0">
                <a:solidFill>
                  <a:srgbClr val="333333"/>
                </a:solidFill>
                <a:latin typeface="微软雅黑"/>
                <a:cs typeface="微软雅黑"/>
              </a:rPr>
              <a:t>组中任意一台节点主机上，再次安装 </a:t>
            </a:r>
            <a:r>
              <a:rPr sz="950" b="1" spc="65" dirty="0">
                <a:solidFill>
                  <a:srgbClr val="333333"/>
                </a:solidFill>
                <a:latin typeface="Trebuchet MS"/>
                <a:cs typeface="Trebuchet MS"/>
              </a:rPr>
              <a:t>mariadb</a:t>
            </a:r>
            <a:r>
              <a:rPr sz="950" b="1" spc="25" dirty="0">
                <a:solidFill>
                  <a:srgbClr val="333333"/>
                </a:solidFill>
                <a:latin typeface="微软雅黑"/>
                <a:cs typeface="微软雅黑"/>
              </a:rPr>
              <a:t>软件包则会提示已经存在，刚刚的操作一切顺利</a:t>
            </a:r>
            <a:r>
              <a:rPr sz="950" b="1" dirty="0">
                <a:solidFill>
                  <a:srgbClr val="333333"/>
                </a:solidFill>
                <a:latin typeface="Trebuchet MS"/>
                <a:cs typeface="Trebuchet MS"/>
              </a:rPr>
              <a:t>~</a:t>
            </a:r>
            <a:endParaRPr sz="950">
              <a:latin typeface="Trebuchet MS"/>
              <a:cs typeface="Trebuchet MS"/>
            </a:endParaRPr>
          </a:p>
        </p:txBody>
      </p:sp>
      <p:sp>
        <p:nvSpPr>
          <p:cNvPr id="20" name="object 20"/>
          <p:cNvSpPr txBox="1"/>
          <p:nvPr/>
        </p:nvSpPr>
        <p:spPr>
          <a:xfrm>
            <a:off x="1070306" y="578366"/>
            <a:ext cx="3147060" cy="711835"/>
          </a:xfrm>
          <a:prstGeom prst="rect">
            <a:avLst/>
          </a:prstGeom>
        </p:spPr>
        <p:txBody>
          <a:bodyPr vert="horz" wrap="square" lIns="0" tIns="11430" rIns="0" bIns="0" rtlCol="0">
            <a:spAutoFit/>
          </a:bodyPr>
          <a:lstStyle/>
          <a:p>
            <a:pPr marL="12700" marR="5080">
              <a:lnSpc>
                <a:spcPct val="132400"/>
              </a:lnSpc>
              <a:spcBef>
                <a:spcPts val="90"/>
              </a:spcBef>
              <a:tabLst>
                <a:tab pos="2621280" algn="l"/>
              </a:tabLst>
            </a:pPr>
            <a:r>
              <a:rPr sz="850" spc="30" dirty="0">
                <a:solidFill>
                  <a:srgbClr val="333333"/>
                </a:solidFill>
                <a:latin typeface="Lucida Console"/>
                <a:cs typeface="Lucida Console"/>
              </a:rPr>
              <a:t>packages/ansible/modules/packaging/os/yum.py)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downgrades, removes, </a:t>
            </a:r>
            <a:r>
              <a:rPr sz="850" spc="25" dirty="0">
                <a:solidFill>
                  <a:srgbClr val="333333"/>
                </a:solidFill>
                <a:latin typeface="Lucida Console"/>
                <a:cs typeface="Lucida Console"/>
              </a:rPr>
              <a:t>and lists </a:t>
            </a:r>
            <a:r>
              <a:rPr sz="850" spc="30" dirty="0">
                <a:solidFill>
                  <a:srgbClr val="333333"/>
                </a:solidFill>
                <a:latin typeface="Lucida Console"/>
                <a:cs typeface="Lucida Console"/>
              </a:rPr>
              <a:t>packages </a:t>
            </a:r>
            <a:r>
              <a:rPr sz="850" spc="25" dirty="0">
                <a:solidFill>
                  <a:srgbClr val="333333"/>
                </a:solidFill>
                <a:latin typeface="Lucida Console"/>
                <a:cs typeface="Lucida Console"/>
              </a:rPr>
              <a:t>and </a:t>
            </a:r>
            <a:r>
              <a:rPr sz="850" spc="30" dirty="0">
                <a:solidFill>
                  <a:srgbClr val="333333"/>
                </a:solidFill>
                <a:latin typeface="Lucida Console"/>
                <a:cs typeface="Lucida Console"/>
              </a:rPr>
              <a:t> package</a:t>
            </a:r>
            <a:r>
              <a:rPr sz="850" spc="90" dirty="0">
                <a:solidFill>
                  <a:srgbClr val="333333"/>
                </a:solidFill>
                <a:latin typeface="Lucida Console"/>
                <a:cs typeface="Lucida Console"/>
              </a:rPr>
              <a:t> </a:t>
            </a:r>
            <a:r>
              <a:rPr sz="850" spc="30" dirty="0">
                <a:solidFill>
                  <a:srgbClr val="333333"/>
                </a:solidFill>
                <a:latin typeface="Lucida Console"/>
                <a:cs typeface="Lucida Console"/>
              </a:rPr>
              <a:t>manager.</a:t>
            </a:r>
            <a:r>
              <a:rPr sz="850" spc="9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9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90" dirty="0">
                <a:solidFill>
                  <a:srgbClr val="333333"/>
                </a:solidFill>
                <a:latin typeface="Lucida Console"/>
                <a:cs typeface="Lucida Console"/>
              </a:rPr>
              <a:t> </a:t>
            </a:r>
            <a:r>
              <a:rPr sz="850" spc="25" dirty="0">
                <a:solidFill>
                  <a:srgbClr val="333333"/>
                </a:solidFill>
                <a:latin typeface="Lucida Console"/>
                <a:cs typeface="Lucida Console"/>
              </a:rPr>
              <a:t>only</a:t>
            </a:r>
            <a:r>
              <a:rPr sz="850" spc="90" dirty="0">
                <a:solidFill>
                  <a:srgbClr val="333333"/>
                </a:solidFill>
                <a:latin typeface="Lucida Console"/>
                <a:cs typeface="Lucida Console"/>
              </a:rPr>
              <a:t> </a:t>
            </a:r>
            <a:r>
              <a:rPr sz="850" spc="25" dirty="0">
                <a:solidFill>
                  <a:srgbClr val="333333"/>
                </a:solidFill>
                <a:latin typeface="Lucida Console"/>
                <a:cs typeface="Lucida Console"/>
              </a:rPr>
              <a:t>works </a:t>
            </a:r>
            <a:r>
              <a:rPr sz="850" spc="30" dirty="0">
                <a:solidFill>
                  <a:srgbClr val="333333"/>
                </a:solidFill>
                <a:latin typeface="Lucida Console"/>
                <a:cs typeface="Lucida Console"/>
              </a:rPr>
              <a:t> </a:t>
            </a:r>
            <a:r>
              <a:rPr sz="850" spc="25" dirty="0">
                <a:solidFill>
                  <a:srgbClr val="333333"/>
                </a:solidFill>
                <a:latin typeface="Lucida Console"/>
                <a:cs typeface="Lucida Console"/>
              </a:rPr>
              <a:t>Python</a:t>
            </a:r>
            <a:r>
              <a:rPr sz="850" spc="40" dirty="0">
                <a:solidFill>
                  <a:srgbClr val="333333"/>
                </a:solidFill>
                <a:latin typeface="Lucida Console"/>
                <a:cs typeface="Lucida Console"/>
              </a:rPr>
              <a:t> </a:t>
            </a:r>
            <a:r>
              <a:rPr sz="850" spc="15" dirty="0">
                <a:solidFill>
                  <a:srgbClr val="333333"/>
                </a:solidFill>
                <a:latin typeface="Lucida Console"/>
                <a:cs typeface="Lucida Console"/>
              </a:rPr>
              <a:t>3</a:t>
            </a:r>
            <a:r>
              <a:rPr sz="850" spc="40" dirty="0">
                <a:solidFill>
                  <a:srgbClr val="333333"/>
                </a:solidFill>
                <a:latin typeface="Lucida Console"/>
                <a:cs typeface="Lucida Console"/>
              </a:rPr>
              <a:t> </a:t>
            </a:r>
            <a:r>
              <a:rPr sz="850" spc="30" dirty="0">
                <a:solidFill>
                  <a:srgbClr val="333333"/>
                </a:solidFill>
                <a:latin typeface="Lucida Console"/>
                <a:cs typeface="Lucida Console"/>
              </a:rPr>
              <a:t>support</a:t>
            </a:r>
            <a:r>
              <a:rPr sz="850" spc="40" dirty="0">
                <a:solidFill>
                  <a:srgbClr val="333333"/>
                </a:solidFill>
                <a:latin typeface="Lucida Console"/>
                <a:cs typeface="Lucida Console"/>
              </a:rPr>
              <a:t> </a:t>
            </a:r>
            <a:r>
              <a:rPr sz="850" spc="25" dirty="0">
                <a:solidFill>
                  <a:srgbClr val="333333"/>
                </a:solidFill>
                <a:latin typeface="Lucida Console"/>
                <a:cs typeface="Lucida Console"/>
              </a:rPr>
              <a:t>see</a:t>
            </a:r>
            <a:r>
              <a:rPr sz="850" spc="4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25" dirty="0">
                <a:solidFill>
                  <a:srgbClr val="333333"/>
                </a:solidFill>
                <a:latin typeface="Lucida Console"/>
                <a:cs typeface="Lucida Console"/>
              </a:rPr>
              <a:t>[dnf]	</a:t>
            </a:r>
            <a:r>
              <a:rPr sz="850" spc="30" dirty="0">
                <a:solidFill>
                  <a:srgbClr val="333333"/>
                </a:solidFill>
                <a:latin typeface="Lucida Console"/>
                <a:cs typeface="Lucida Console"/>
              </a:rPr>
              <a:t>module.</a:t>
            </a:r>
            <a:endParaRPr sz="850">
              <a:latin typeface="Lucida Console"/>
              <a:cs typeface="Lucida Console"/>
            </a:endParaRPr>
          </a:p>
        </p:txBody>
      </p:sp>
      <p:sp>
        <p:nvSpPr>
          <p:cNvPr id="21" name="object 21"/>
          <p:cNvSpPr txBox="1"/>
          <p:nvPr/>
        </p:nvSpPr>
        <p:spPr>
          <a:xfrm>
            <a:off x="4299882" y="578366"/>
            <a:ext cx="2094864" cy="711835"/>
          </a:xfrm>
          <a:prstGeom prst="rect">
            <a:avLst/>
          </a:prstGeom>
        </p:spPr>
        <p:txBody>
          <a:bodyPr vert="horz" wrap="square" lIns="0" tIns="11430" rIns="0" bIns="0" rtlCol="0">
            <a:spAutoFit/>
          </a:bodyPr>
          <a:lstStyle/>
          <a:p>
            <a:pPr marL="294640" marR="342900" indent="149225">
              <a:lnSpc>
                <a:spcPct val="132400"/>
              </a:lnSpc>
              <a:spcBef>
                <a:spcPts val="90"/>
              </a:spcBef>
            </a:pPr>
            <a:r>
              <a:rPr sz="850" spc="30" dirty="0">
                <a:solidFill>
                  <a:srgbClr val="333333"/>
                </a:solidFill>
                <a:latin typeface="Lucida Console"/>
                <a:cs typeface="Lucida Console"/>
              </a:rPr>
              <a:t>Installs, upgrade,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groups</a:t>
            </a:r>
            <a:r>
              <a:rPr sz="850" spc="20" dirty="0">
                <a:solidFill>
                  <a:srgbClr val="333333"/>
                </a:solidFill>
                <a:latin typeface="Lucida Console"/>
                <a:cs typeface="Lucida Console"/>
              </a:rPr>
              <a:t> </a:t>
            </a:r>
            <a:r>
              <a:rPr sz="850" spc="25" dirty="0">
                <a:solidFill>
                  <a:srgbClr val="333333"/>
                </a:solidFill>
                <a:latin typeface="Lucida Console"/>
                <a:cs typeface="Lucida Console"/>
              </a:rPr>
              <a:t>with</a:t>
            </a:r>
            <a:r>
              <a:rPr sz="850" spc="20" dirty="0">
                <a:solidFill>
                  <a:srgbClr val="333333"/>
                </a:solidFill>
                <a:latin typeface="Lucida Console"/>
                <a:cs typeface="Lucida Console"/>
              </a:rPr>
              <a:t> </a:t>
            </a:r>
            <a:r>
              <a:rPr sz="850" spc="25" dirty="0">
                <a:solidFill>
                  <a:srgbClr val="333333"/>
                </a:solidFill>
                <a:latin typeface="Lucida Console"/>
                <a:cs typeface="Lucida Console"/>
              </a:rPr>
              <a:t>the</a:t>
            </a:r>
            <a:r>
              <a:rPr sz="850" spc="20" dirty="0">
                <a:solidFill>
                  <a:srgbClr val="333333"/>
                </a:solidFill>
                <a:latin typeface="Lucida Console"/>
                <a:cs typeface="Lucida Console"/>
              </a:rPr>
              <a:t> </a:t>
            </a:r>
            <a:r>
              <a:rPr sz="850" spc="25" dirty="0">
                <a:solidFill>
                  <a:srgbClr val="333333"/>
                </a:solidFill>
                <a:latin typeface="Lucida Console"/>
                <a:cs typeface="Lucida Console"/>
              </a:rPr>
              <a:t>`yum'</a:t>
            </a:r>
            <a:endParaRPr sz="850">
              <a:latin typeface="Lucida Console"/>
              <a:cs typeface="Lucida Console"/>
            </a:endParaRPr>
          </a:p>
          <a:p>
            <a:pPr marL="16510">
              <a:lnSpc>
                <a:spcPct val="100000"/>
              </a:lnSpc>
              <a:spcBef>
                <a:spcPts val="330"/>
              </a:spcBef>
            </a:pPr>
            <a:r>
              <a:rPr sz="850" spc="20" dirty="0">
                <a:solidFill>
                  <a:srgbClr val="333333"/>
                </a:solidFill>
                <a:latin typeface="Lucida Console"/>
                <a:cs typeface="Lucida Console"/>
              </a:rPr>
              <a:t>on </a:t>
            </a:r>
            <a:r>
              <a:rPr sz="850" spc="25" dirty="0">
                <a:solidFill>
                  <a:srgbClr val="333333"/>
                </a:solidFill>
                <a:latin typeface="Lucida Console"/>
                <a:cs typeface="Lucida Console"/>
              </a:rPr>
              <a:t>Python </a:t>
            </a:r>
            <a:r>
              <a:rPr sz="850" spc="20" dirty="0">
                <a:solidFill>
                  <a:srgbClr val="333333"/>
                </a:solidFill>
                <a:latin typeface="Lucida Console"/>
                <a:cs typeface="Lucida Console"/>
              </a:rPr>
              <a:t>2.</a:t>
            </a:r>
            <a:r>
              <a:rPr sz="850" spc="25" dirty="0">
                <a:solidFill>
                  <a:srgbClr val="333333"/>
                </a:solidFill>
                <a:latin typeface="Lucida Console"/>
                <a:cs typeface="Lucida Console"/>
              </a:rPr>
              <a:t> </a:t>
            </a:r>
            <a:r>
              <a:rPr sz="850" spc="20" dirty="0">
                <a:solidFill>
                  <a:srgbClr val="333333"/>
                </a:solidFill>
                <a:latin typeface="Lucida Console"/>
                <a:cs typeface="Lucida Console"/>
              </a:rPr>
              <a:t>If </a:t>
            </a:r>
            <a:r>
              <a:rPr sz="850" spc="25" dirty="0">
                <a:solidFill>
                  <a:srgbClr val="333333"/>
                </a:solidFill>
                <a:latin typeface="Lucida Console"/>
                <a:cs typeface="Lucida Console"/>
              </a:rPr>
              <a:t>you </a:t>
            </a:r>
            <a:r>
              <a:rPr sz="850" spc="30" dirty="0">
                <a:solidFill>
                  <a:srgbClr val="333333"/>
                </a:solidFill>
                <a:latin typeface="Lucida Console"/>
                <a:cs typeface="Lucida Console"/>
              </a:rPr>
              <a:t>require</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This module </a:t>
            </a:r>
            <a:r>
              <a:rPr sz="850" spc="20" dirty="0">
                <a:solidFill>
                  <a:srgbClr val="333333"/>
                </a:solidFill>
                <a:latin typeface="Lucida Console"/>
                <a:cs typeface="Lucida Console"/>
              </a:rPr>
              <a:t>is</a:t>
            </a:r>
            <a:r>
              <a:rPr sz="850" spc="25" dirty="0">
                <a:solidFill>
                  <a:srgbClr val="333333"/>
                </a:solidFill>
                <a:latin typeface="Lucida Console"/>
                <a:cs typeface="Lucida Console"/>
              </a:rPr>
              <a:t> </a:t>
            </a:r>
            <a:r>
              <a:rPr sz="850" spc="30" dirty="0">
                <a:solidFill>
                  <a:srgbClr val="333333"/>
                </a:solidFill>
                <a:latin typeface="Lucida Console"/>
                <a:cs typeface="Lucida Console"/>
              </a:rPr>
              <a:t>maintained</a:t>
            </a:r>
            <a:r>
              <a:rPr sz="850" spc="25" dirty="0">
                <a:solidFill>
                  <a:srgbClr val="333333"/>
                </a:solidFill>
                <a:latin typeface="Lucida Console"/>
                <a:cs typeface="Lucida Console"/>
              </a:rPr>
              <a:t> </a:t>
            </a:r>
            <a:r>
              <a:rPr sz="850" spc="20" dirty="0">
                <a:solidFill>
                  <a:srgbClr val="333333"/>
                </a:solidFill>
                <a:latin typeface="Lucida Console"/>
                <a:cs typeface="Lucida Console"/>
              </a:rPr>
              <a:t>by</a:t>
            </a:r>
            <a:endParaRPr sz="850">
              <a:latin typeface="Lucida Console"/>
              <a:cs typeface="Lucida Console"/>
            </a:endParaRPr>
          </a:p>
        </p:txBody>
      </p:sp>
      <p:sp>
        <p:nvSpPr>
          <p:cNvPr id="22" name="object 22"/>
          <p:cNvSpPr txBox="1"/>
          <p:nvPr/>
        </p:nvSpPr>
        <p:spPr>
          <a:xfrm>
            <a:off x="946424" y="1264440"/>
            <a:ext cx="5673725" cy="2381885"/>
          </a:xfrm>
          <a:prstGeom prst="rect">
            <a:avLst/>
          </a:prstGeom>
        </p:spPr>
        <p:txBody>
          <a:bodyPr vert="horz" wrap="square" lIns="0" tIns="53340" rIns="0" bIns="0" rtlCol="0">
            <a:spAutoFit/>
          </a:bodyPr>
          <a:lstStyle/>
          <a:p>
            <a:pPr marL="136525">
              <a:lnSpc>
                <a:spcPct val="100000"/>
              </a:lnSpc>
              <a:spcBef>
                <a:spcPts val="420"/>
              </a:spcBef>
              <a:tabLst>
                <a:tab pos="1721485" algn="l"/>
              </a:tabLst>
            </a:pP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Ansible</a:t>
            </a:r>
            <a:r>
              <a:rPr sz="850" spc="40" dirty="0">
                <a:solidFill>
                  <a:srgbClr val="333333"/>
                </a:solidFill>
                <a:latin typeface="Lucida Console"/>
                <a:cs typeface="Lucida Console"/>
              </a:rPr>
              <a:t> </a:t>
            </a:r>
            <a:r>
              <a:rPr sz="850" spc="25" dirty="0">
                <a:solidFill>
                  <a:srgbClr val="333333"/>
                </a:solidFill>
                <a:latin typeface="Lucida Console"/>
                <a:cs typeface="Lucida Console"/>
              </a:rPr>
              <a:t>Core</a:t>
            </a:r>
            <a:r>
              <a:rPr sz="850" spc="40" dirty="0">
                <a:solidFill>
                  <a:srgbClr val="333333"/>
                </a:solidFill>
                <a:latin typeface="Lucida Console"/>
                <a:cs typeface="Lucida Console"/>
              </a:rPr>
              <a:t> </a:t>
            </a:r>
            <a:r>
              <a:rPr sz="850" spc="25" dirty="0">
                <a:solidFill>
                  <a:srgbClr val="333333"/>
                </a:solidFill>
                <a:latin typeface="Lucida Console"/>
                <a:cs typeface="Lucida Console"/>
              </a:rPr>
              <a:t>Team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35" dirty="0">
                <a:solidFill>
                  <a:srgbClr val="333333"/>
                </a:solidFill>
                <a:latin typeface="Lucida Console"/>
                <a:cs typeface="Lucida Console"/>
              </a:rPr>
              <a:t> </a:t>
            </a:r>
            <a:r>
              <a:rPr sz="850" spc="25" dirty="0">
                <a:solidFill>
                  <a:srgbClr val="333333"/>
                </a:solidFill>
                <a:latin typeface="Lucida Console"/>
                <a:cs typeface="Lucida Console"/>
              </a:rPr>
              <a:t>has</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corresponding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action</a:t>
            </a:r>
            <a:r>
              <a:rPr sz="850" spc="30" dirty="0">
                <a:solidFill>
                  <a:srgbClr val="333333"/>
                </a:solidFill>
                <a:latin typeface="Lucida Console"/>
                <a:cs typeface="Lucida Console"/>
              </a:rPr>
              <a:t> plugin.</a:t>
            </a:r>
            <a:endParaRPr sz="850">
              <a:latin typeface="Lucida Console"/>
              <a:cs typeface="Lucida Console"/>
            </a:endParaRPr>
          </a:p>
          <a:p>
            <a:pPr marL="136525" marR="125730" indent="-635">
              <a:lnSpc>
                <a:spcPct val="132400"/>
              </a:lnSpc>
              <a:tabLst>
                <a:tab pos="682625" algn="l"/>
                <a:tab pos="1713230" algn="l"/>
              </a:tabLst>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………………EXAMPLES:-</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30" dirty="0">
                <a:solidFill>
                  <a:srgbClr val="333333"/>
                </a:solidFill>
                <a:latin typeface="Lucida Console"/>
                <a:cs typeface="Lucida Console"/>
              </a:rPr>
              <a:t>install</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latest</a:t>
            </a:r>
            <a:r>
              <a:rPr sz="850" spc="35" dirty="0">
                <a:solidFill>
                  <a:srgbClr val="333333"/>
                </a:solidFill>
                <a:latin typeface="Lucida Console"/>
                <a:cs typeface="Lucida Console"/>
              </a:rPr>
              <a:t> </a:t>
            </a:r>
            <a:r>
              <a:rPr sz="850" spc="30" dirty="0">
                <a:solidFill>
                  <a:srgbClr val="333333"/>
                </a:solidFill>
                <a:latin typeface="Lucida Console"/>
                <a:cs typeface="Lucida Console"/>
              </a:rPr>
              <a:t>version</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Apache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yum:	name:</a:t>
            </a:r>
            <a:r>
              <a:rPr sz="850" spc="50" dirty="0">
                <a:solidFill>
                  <a:srgbClr val="333333"/>
                </a:solidFill>
                <a:latin typeface="Lucida Console"/>
                <a:cs typeface="Lucida Console"/>
              </a:rPr>
              <a:t> </a:t>
            </a:r>
            <a:r>
              <a:rPr sz="850" spc="25" dirty="0">
                <a:solidFill>
                  <a:srgbClr val="333333"/>
                </a:solidFill>
                <a:latin typeface="Lucida Console"/>
                <a:cs typeface="Lucida Console"/>
              </a:rPr>
              <a:t>httpd	state:</a:t>
            </a:r>
            <a:r>
              <a:rPr sz="850" spc="30" dirty="0">
                <a:solidFill>
                  <a:srgbClr val="333333"/>
                </a:solidFill>
                <a:latin typeface="Lucida Console"/>
                <a:cs typeface="Lucida Console"/>
              </a:rPr>
              <a:t> </a:t>
            </a:r>
            <a:r>
              <a:rPr sz="850" spc="25" dirty="0">
                <a:solidFill>
                  <a:srgbClr val="333333"/>
                </a:solidFill>
                <a:latin typeface="Lucida Console"/>
                <a:cs typeface="Lucida Console"/>
              </a:rPr>
              <a:t>latest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gn="just">
              <a:lnSpc>
                <a:spcPct val="131600"/>
              </a:lnSpc>
              <a:spcBef>
                <a:spcPts val="5"/>
              </a:spcBef>
            </a:pPr>
            <a:r>
              <a:rPr sz="950" b="1" spc="25" dirty="0">
                <a:solidFill>
                  <a:srgbClr val="333333"/>
                </a:solidFill>
                <a:latin typeface="微软雅黑"/>
                <a:cs typeface="微软雅黑"/>
              </a:rPr>
              <a:t>在配置</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剧本文件时，</a:t>
            </a:r>
            <a:r>
              <a:rPr sz="950" b="1" spc="40" dirty="0">
                <a:solidFill>
                  <a:srgbClr val="333333"/>
                </a:solidFill>
                <a:latin typeface="Trebuchet MS"/>
                <a:cs typeface="Trebuchet MS"/>
              </a:rPr>
              <a:t>ansible-doc</a:t>
            </a:r>
            <a:r>
              <a:rPr sz="950" b="1" spc="25" dirty="0">
                <a:solidFill>
                  <a:srgbClr val="333333"/>
                </a:solidFill>
                <a:latin typeface="微软雅黑"/>
                <a:cs typeface="微软雅黑"/>
              </a:rPr>
              <a:t>命令所提供的帮助信息真是好用。知道了</a:t>
            </a:r>
            <a:r>
              <a:rPr sz="950" b="1" spc="85" dirty="0">
                <a:solidFill>
                  <a:srgbClr val="333333"/>
                </a:solidFill>
                <a:latin typeface="Trebuchet MS"/>
                <a:cs typeface="Trebuchet MS"/>
              </a:rPr>
              <a:t>yum</a:t>
            </a:r>
            <a:r>
              <a:rPr sz="950" b="1" spc="20" dirty="0">
                <a:solidFill>
                  <a:srgbClr val="333333"/>
                </a:solidFill>
                <a:latin typeface="微软雅黑"/>
                <a:cs typeface="微软雅黑"/>
              </a:rPr>
              <a:t>模块的使用方法 和格式了，接下来就可以开始编写了。初次编写</a:t>
            </a:r>
            <a:r>
              <a:rPr sz="950" b="1" spc="60" dirty="0">
                <a:solidFill>
                  <a:srgbClr val="333333"/>
                </a:solidFill>
                <a:latin typeface="Trebuchet MS"/>
                <a:cs typeface="Trebuchet MS"/>
              </a:rPr>
              <a:t>Playbook</a:t>
            </a:r>
            <a:r>
              <a:rPr sz="950" b="1" spc="20" dirty="0">
                <a:solidFill>
                  <a:srgbClr val="333333"/>
                </a:solidFill>
                <a:latin typeface="微软雅黑"/>
                <a:cs typeface="微软雅黑"/>
              </a:rPr>
              <a:t>剧本文件时，请务必看准格式，模块及格式时 </a:t>
            </a:r>
            <a:r>
              <a:rPr sz="950" b="1" spc="25" dirty="0">
                <a:solidFill>
                  <a:srgbClr val="333333"/>
                </a:solidFill>
                <a:latin typeface="微软雅黑"/>
                <a:cs typeface="微软雅黑"/>
              </a:rPr>
              <a:t>间上下也要对齐，否则会出现参数一摸一样，但是却不能执行的情况。</a:t>
            </a:r>
            <a:endParaRPr sz="950">
              <a:latin typeface="微软雅黑"/>
              <a:cs typeface="微软雅黑"/>
            </a:endParaRPr>
          </a:p>
          <a:p>
            <a:pPr marL="12700" marR="86360" algn="just">
              <a:lnSpc>
                <a:spcPct val="131600"/>
              </a:lnSpc>
              <a:spcBef>
                <a:spcPts val="750"/>
              </a:spcBef>
            </a:pPr>
            <a:r>
              <a:rPr sz="950" b="1" spc="25" dirty="0">
                <a:solidFill>
                  <a:srgbClr val="333333"/>
                </a:solidFill>
                <a:latin typeface="微软雅黑"/>
                <a:cs typeface="微软雅黑"/>
              </a:rPr>
              <a:t>其中</a:t>
            </a:r>
            <a:r>
              <a:rPr sz="950" b="1" spc="80" dirty="0">
                <a:solidFill>
                  <a:srgbClr val="333333"/>
                </a:solidFill>
                <a:latin typeface="Trebuchet MS"/>
                <a:cs typeface="Trebuchet MS"/>
              </a:rPr>
              <a:t>name</a:t>
            </a:r>
            <a:r>
              <a:rPr sz="950" b="1" spc="25" dirty="0">
                <a:solidFill>
                  <a:srgbClr val="333333"/>
                </a:solidFill>
                <a:latin typeface="微软雅黑"/>
                <a:cs typeface="微软雅黑"/>
              </a:rPr>
              <a:t>字段代表此项</a:t>
            </a:r>
            <a:r>
              <a:rPr sz="950" b="1" spc="50" dirty="0">
                <a:solidFill>
                  <a:srgbClr val="333333"/>
                </a:solidFill>
                <a:latin typeface="Trebuchet MS"/>
                <a:cs typeface="Trebuchet MS"/>
              </a:rPr>
              <a:t>Play</a:t>
            </a:r>
            <a:r>
              <a:rPr sz="950" b="1" spc="20" dirty="0">
                <a:solidFill>
                  <a:srgbClr val="333333"/>
                </a:solidFill>
                <a:latin typeface="微软雅黑"/>
                <a:cs typeface="微软雅黑"/>
              </a:rPr>
              <a:t>（动作）的名字，可自行命名，没有限制，用于在执行过程中提示用户执 </a:t>
            </a:r>
            <a:r>
              <a:rPr sz="950" b="1" spc="25" dirty="0">
                <a:solidFill>
                  <a:srgbClr val="333333"/>
                </a:solidFill>
                <a:latin typeface="微软雅黑"/>
                <a:cs typeface="微软雅黑"/>
              </a:rPr>
              <a:t>行到了那一步，以及帮助管理员日后阅读时回忆起这段代码的作用。</a:t>
            </a:r>
            <a:r>
              <a:rPr sz="950" b="1" spc="65" dirty="0">
                <a:solidFill>
                  <a:srgbClr val="333333"/>
                </a:solidFill>
                <a:latin typeface="Trebuchet MS"/>
                <a:cs typeface="Trebuchet MS"/>
              </a:rPr>
              <a:t>hosts</a:t>
            </a:r>
            <a:r>
              <a:rPr sz="950" b="1" spc="25" dirty="0">
                <a:solidFill>
                  <a:srgbClr val="333333"/>
                </a:solidFill>
                <a:latin typeface="微软雅黑"/>
                <a:cs typeface="微软雅黑"/>
              </a:rPr>
              <a:t>字段代表要在哪些主机节点 上执行该剧本，多个主机组之间用逗号间隔，若需要对全部主机进行操作则用</a:t>
            </a:r>
            <a:r>
              <a:rPr sz="950" b="1" spc="35" dirty="0">
                <a:solidFill>
                  <a:srgbClr val="333333"/>
                </a:solidFill>
                <a:latin typeface="Trebuchet MS"/>
                <a:cs typeface="Trebuchet MS"/>
              </a:rPr>
              <a:t>all</a:t>
            </a:r>
            <a:r>
              <a:rPr sz="950" b="1" spc="25" dirty="0">
                <a:solidFill>
                  <a:srgbClr val="333333"/>
                </a:solidFill>
                <a:latin typeface="微软雅黑"/>
                <a:cs typeface="微软雅黑"/>
              </a:rPr>
              <a:t>参数。</a:t>
            </a:r>
            <a:r>
              <a:rPr sz="950" b="1" spc="70" dirty="0">
                <a:solidFill>
                  <a:srgbClr val="333333"/>
                </a:solidFill>
                <a:latin typeface="Trebuchet MS"/>
                <a:cs typeface="Trebuchet MS"/>
              </a:rPr>
              <a:t>tasks</a:t>
            </a:r>
            <a:r>
              <a:rPr sz="950" b="1" spc="20" dirty="0">
                <a:solidFill>
                  <a:srgbClr val="333333"/>
                </a:solidFill>
                <a:latin typeface="微软雅黑"/>
                <a:cs typeface="微软雅黑"/>
              </a:rPr>
              <a:t>字段用于 </a:t>
            </a:r>
            <a:r>
              <a:rPr sz="950" b="1" spc="25" dirty="0">
                <a:solidFill>
                  <a:srgbClr val="333333"/>
                </a:solidFill>
                <a:latin typeface="微软雅黑"/>
                <a:cs typeface="微软雅黑"/>
              </a:rPr>
              <a:t>定义要执行的任务，每个任务都要有一个独立的</a:t>
            </a:r>
            <a:r>
              <a:rPr sz="950" b="1" spc="80" dirty="0">
                <a:solidFill>
                  <a:srgbClr val="333333"/>
                </a:solidFill>
                <a:latin typeface="Trebuchet MS"/>
                <a:cs typeface="Trebuchet MS"/>
              </a:rPr>
              <a:t>name</a:t>
            </a:r>
            <a:r>
              <a:rPr sz="950" b="1" spc="25" dirty="0">
                <a:solidFill>
                  <a:srgbClr val="333333"/>
                </a:solidFill>
                <a:latin typeface="微软雅黑"/>
                <a:cs typeface="微软雅黑"/>
              </a:rPr>
              <a:t>字段进行命名，并且每个任务的</a:t>
            </a:r>
            <a:r>
              <a:rPr sz="950" b="1" spc="80" dirty="0">
                <a:solidFill>
                  <a:srgbClr val="333333"/>
                </a:solidFill>
                <a:latin typeface="Trebuchet MS"/>
                <a:cs typeface="Trebuchet MS"/>
              </a:rPr>
              <a:t>name</a:t>
            </a:r>
            <a:r>
              <a:rPr sz="950" b="1" spc="25" dirty="0">
                <a:solidFill>
                  <a:srgbClr val="333333"/>
                </a:solidFill>
                <a:latin typeface="微软雅黑"/>
                <a:cs typeface="微软雅黑"/>
              </a:rPr>
              <a:t>字段和模 块名称都要严格上下对齐，参数要单独缩进。正确的写法应该是：</a:t>
            </a:r>
            <a:endParaRPr sz="950">
              <a:latin typeface="微软雅黑"/>
              <a:cs typeface="微软雅黑"/>
            </a:endParaRPr>
          </a:p>
        </p:txBody>
      </p:sp>
      <p:sp>
        <p:nvSpPr>
          <p:cNvPr id="23" name="object 23"/>
          <p:cNvSpPr txBox="1"/>
          <p:nvPr/>
        </p:nvSpPr>
        <p:spPr>
          <a:xfrm>
            <a:off x="1070306" y="331766"/>
            <a:ext cx="5584190" cy="272415"/>
          </a:xfrm>
          <a:prstGeom prst="rect">
            <a:avLst/>
          </a:prstGeom>
        </p:spPr>
        <p:txBody>
          <a:bodyPr vert="horz" wrap="square" lIns="0" tIns="12700" rIns="0" bIns="0" rtlCol="0">
            <a:spAutoFit/>
          </a:bodyPr>
          <a:lstStyle/>
          <a:p>
            <a:pPr marR="5080" algn="r">
              <a:lnSpc>
                <a:spcPts val="935"/>
              </a:lnSpc>
              <a:spcBef>
                <a:spcPts val="100"/>
              </a:spcBef>
            </a:pPr>
            <a:r>
              <a:rPr sz="800" dirty="0">
                <a:latin typeface="小哥哥网恋吗"/>
                <a:cs typeface="小哥哥网恋吗"/>
              </a:rPr>
              <a:t>5/20</a:t>
            </a:r>
            <a:endParaRPr sz="800">
              <a:latin typeface="小哥哥网恋吗"/>
              <a:cs typeface="小哥哥网恋吗"/>
            </a:endParaRPr>
          </a:p>
          <a:p>
            <a:pPr marL="12700">
              <a:lnSpc>
                <a:spcPts val="994"/>
              </a:lnSpc>
              <a:tabLst>
                <a:tab pos="311848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ansible-doc</a:t>
            </a:r>
            <a:r>
              <a:rPr sz="850" spc="45" dirty="0">
                <a:solidFill>
                  <a:srgbClr val="333333"/>
                </a:solidFill>
                <a:latin typeface="Lucida Console"/>
                <a:cs typeface="Lucida Console"/>
              </a:rPr>
              <a:t> </a:t>
            </a:r>
            <a:r>
              <a:rPr sz="850" spc="25" dirty="0">
                <a:solidFill>
                  <a:srgbClr val="333333"/>
                </a:solidFill>
                <a:latin typeface="Lucida Console"/>
                <a:cs typeface="Lucida Console"/>
              </a:rPr>
              <a:t>yum&gt;</a:t>
            </a:r>
            <a:r>
              <a:rPr sz="850" spc="40" dirty="0">
                <a:solidFill>
                  <a:srgbClr val="333333"/>
                </a:solidFill>
                <a:latin typeface="Lucida Console"/>
                <a:cs typeface="Lucida Console"/>
              </a:rPr>
              <a:t> </a:t>
            </a:r>
            <a:r>
              <a:rPr sz="850" spc="25" dirty="0">
                <a:solidFill>
                  <a:srgbClr val="333333"/>
                </a:solidFill>
                <a:latin typeface="Lucida Console"/>
                <a:cs typeface="Lucida Console"/>
              </a:rPr>
              <a:t>YUM	</a:t>
            </a:r>
            <a:r>
              <a:rPr sz="850" spc="30" dirty="0">
                <a:solidFill>
                  <a:srgbClr val="333333"/>
                </a:solidFill>
                <a:latin typeface="Lucida Console"/>
                <a:cs typeface="Lucida Console"/>
              </a:rPr>
              <a:t>(/usr/lib/python3.6/site-</a:t>
            </a:r>
            <a:endParaRPr sz="850">
              <a:latin typeface="Lucida Console"/>
              <a:cs typeface="Lucida Console"/>
            </a:endParaRPr>
          </a:p>
        </p:txBody>
      </p:sp>
      <p:sp>
        <p:nvSpPr>
          <p:cNvPr id="24" name="object 24"/>
          <p:cNvSpPr txBox="1"/>
          <p:nvPr/>
        </p:nvSpPr>
        <p:spPr>
          <a:xfrm>
            <a:off x="5093492" y="3837439"/>
            <a:ext cx="1409700" cy="368935"/>
          </a:xfrm>
          <a:prstGeom prst="rect">
            <a:avLst/>
          </a:prstGeom>
        </p:spPr>
        <p:txBody>
          <a:bodyPr vert="horz" wrap="square" lIns="0" tIns="11430" rIns="0" bIns="0" rtlCol="0">
            <a:spAutoFit/>
          </a:bodyPr>
          <a:lstStyle/>
          <a:p>
            <a:pPr marL="266065" marR="5080" indent="-254000">
              <a:lnSpc>
                <a:spcPct val="132400"/>
              </a:lnSpc>
              <a:spcBef>
                <a:spcPts val="90"/>
              </a:spcBef>
            </a:pPr>
            <a:r>
              <a:rPr sz="850" spc="25" dirty="0">
                <a:solidFill>
                  <a:srgbClr val="333333"/>
                </a:solidFill>
                <a:latin typeface="Lucida Console"/>
                <a:cs typeface="Lucida Console"/>
              </a:rPr>
              <a:t>hosts:</a:t>
            </a:r>
            <a:r>
              <a:rPr sz="850" spc="-25" dirty="0">
                <a:solidFill>
                  <a:srgbClr val="333333"/>
                </a:solidFill>
                <a:latin typeface="Lucida Console"/>
                <a:cs typeface="Lucida Console"/>
              </a:rPr>
              <a:t> </a:t>
            </a:r>
            <a:r>
              <a:rPr sz="850" spc="30" dirty="0">
                <a:solidFill>
                  <a:srgbClr val="333333"/>
                </a:solidFill>
                <a:latin typeface="Lucida Console"/>
                <a:cs typeface="Lucida Console"/>
              </a:rPr>
              <a:t>dev,test,prod </a:t>
            </a:r>
            <a:r>
              <a:rPr sz="850" spc="-49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10" dirty="0">
                <a:solidFill>
                  <a:srgbClr val="333333"/>
                </a:solidFill>
                <a:latin typeface="Lucida Console"/>
                <a:cs typeface="Lucida Console"/>
              </a:rPr>
              <a:t> </a:t>
            </a:r>
            <a:r>
              <a:rPr sz="850" spc="30" dirty="0">
                <a:solidFill>
                  <a:srgbClr val="333333"/>
                </a:solidFill>
                <a:latin typeface="Lucida Console"/>
                <a:cs typeface="Lucida Console"/>
              </a:rPr>
              <a:t>mariadb</a:t>
            </a:r>
            <a:endParaRPr sz="850">
              <a:latin typeface="Lucida Console"/>
              <a:cs typeface="Lucida Console"/>
            </a:endParaRPr>
          </a:p>
        </p:txBody>
      </p:sp>
      <p:sp>
        <p:nvSpPr>
          <p:cNvPr id="25" name="object 25"/>
          <p:cNvSpPr txBox="1"/>
          <p:nvPr/>
        </p:nvSpPr>
        <p:spPr>
          <a:xfrm>
            <a:off x="1070306" y="3837439"/>
            <a:ext cx="3912870" cy="540385"/>
          </a:xfrm>
          <a:prstGeom prst="rect">
            <a:avLst/>
          </a:prstGeom>
        </p:spPr>
        <p:txBody>
          <a:bodyPr vert="horz" wrap="square" lIns="0" tIns="11430" rIns="0" bIns="0" rtlCol="0">
            <a:spAutoFit/>
          </a:bodyPr>
          <a:lstStyle/>
          <a:p>
            <a:pPr marL="12700" marR="5080" indent="-635">
              <a:lnSpc>
                <a:spcPct val="132400"/>
              </a:lnSpc>
              <a:spcBef>
                <a:spcPts val="90"/>
              </a:spcBef>
              <a:tabLst>
                <a:tab pos="1101090" algn="l"/>
                <a:tab pos="2667000"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vim </a:t>
            </a:r>
            <a:r>
              <a:rPr sz="850" spc="30" dirty="0">
                <a:solidFill>
                  <a:srgbClr val="333333"/>
                </a:solidFill>
                <a:latin typeface="Lucida Console"/>
                <a:cs typeface="Lucida Console"/>
              </a:rPr>
              <a:t>packages.yml---- </a:t>
            </a:r>
            <a:r>
              <a:rPr sz="850" spc="25" dirty="0">
                <a:solidFill>
                  <a:srgbClr val="333333"/>
                </a:solidFill>
                <a:latin typeface="Lucida Console"/>
                <a:cs typeface="Lucida Console"/>
              </a:rPr>
              <a:t>name: </a:t>
            </a:r>
            <a:r>
              <a:rPr sz="800" spc="90" dirty="0">
                <a:solidFill>
                  <a:srgbClr val="333333"/>
                </a:solidFill>
                <a:latin typeface="宋体"/>
                <a:cs typeface="宋体"/>
              </a:rPr>
              <a:t>安装软件</a:t>
            </a:r>
            <a:r>
              <a:rPr sz="800" spc="80" dirty="0">
                <a:solidFill>
                  <a:srgbClr val="333333"/>
                </a:solidFill>
                <a:latin typeface="宋体"/>
                <a:cs typeface="宋体"/>
              </a:rPr>
              <a:t>包 </a:t>
            </a:r>
            <a:r>
              <a:rPr sz="850" spc="25" dirty="0">
                <a:solidFill>
                  <a:srgbClr val="333333"/>
                </a:solidFill>
                <a:latin typeface="Lucida Console"/>
                <a:cs typeface="Lucida Console"/>
              </a:rPr>
              <a:t>tasks: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50" spc="25" dirty="0">
                <a:solidFill>
                  <a:srgbClr val="333333"/>
                </a:solidFill>
                <a:latin typeface="Lucida Console"/>
                <a:cs typeface="Lucida Console"/>
              </a:rPr>
              <a:t>one	yum:</a:t>
            </a:r>
            <a:endParaRPr sz="850">
              <a:latin typeface="Lucida Console"/>
              <a:cs typeface="Lucida Console"/>
            </a:endParaRPr>
          </a:p>
          <a:p>
            <a:pPr marL="1155065">
              <a:lnSpc>
                <a:spcPct val="100000"/>
              </a:lnSpc>
              <a:spcBef>
                <a:spcPts val="330"/>
              </a:spcBef>
            </a:pPr>
            <a:r>
              <a:rPr sz="850" spc="25" dirty="0">
                <a:solidFill>
                  <a:srgbClr val="333333"/>
                </a:solidFill>
                <a:latin typeface="Lucida Console"/>
                <a:cs typeface="Lucida Console"/>
              </a:rPr>
              <a:t>state:</a:t>
            </a:r>
            <a:r>
              <a:rPr sz="850" spc="15" dirty="0">
                <a:solidFill>
                  <a:srgbClr val="333333"/>
                </a:solidFill>
                <a:latin typeface="Lucida Console"/>
                <a:cs typeface="Lucida Console"/>
              </a:rPr>
              <a:t> </a:t>
            </a:r>
            <a:r>
              <a:rPr sz="850" spc="30" dirty="0">
                <a:solidFill>
                  <a:srgbClr val="333333"/>
                </a:solidFill>
                <a:latin typeface="Lucida Console"/>
                <a:cs typeface="Lucida Console"/>
              </a:rPr>
              <a:t>latest[root@linuxprobe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p:txBody>
      </p:sp>
      <p:sp>
        <p:nvSpPr>
          <p:cNvPr id="26" name="object 26"/>
          <p:cNvSpPr txBox="1"/>
          <p:nvPr/>
        </p:nvSpPr>
        <p:spPr>
          <a:xfrm>
            <a:off x="4308623" y="8030278"/>
            <a:ext cx="1751964" cy="368935"/>
          </a:xfrm>
          <a:prstGeom prst="rect">
            <a:avLst/>
          </a:prstGeom>
        </p:spPr>
        <p:txBody>
          <a:bodyPr vert="horz" wrap="square" lIns="0" tIns="11430" rIns="0" bIns="0" rtlCol="0">
            <a:spAutoFit/>
          </a:bodyPr>
          <a:lstStyle/>
          <a:p>
            <a:pPr marL="79375" marR="5080" indent="-67310">
              <a:lnSpc>
                <a:spcPct val="132400"/>
              </a:lnSpc>
              <a:spcBef>
                <a:spcPts val="90"/>
              </a:spcBef>
              <a:tabLst>
                <a:tab pos="768985" algn="l"/>
                <a:tab pos="838835" algn="l"/>
              </a:tabLst>
            </a:pPr>
            <a:r>
              <a:rPr sz="850" spc="30" dirty="0">
                <a:solidFill>
                  <a:srgbClr val="333333"/>
                </a:solidFill>
                <a:latin typeface="Lucida Console"/>
                <a:cs typeface="Lucida Console"/>
              </a:rPr>
              <a:t>failed=0	skipped=0 </a:t>
            </a:r>
            <a:r>
              <a:rPr sz="850" spc="35" dirty="0">
                <a:solidFill>
                  <a:srgbClr val="333333"/>
                </a:solidFill>
                <a:latin typeface="Lucida Console"/>
                <a:cs typeface="Lucida Console"/>
              </a:rPr>
              <a:t> </a:t>
            </a:r>
            <a:r>
              <a:rPr sz="850" spc="30" dirty="0">
                <a:solidFill>
                  <a:srgbClr val="333333"/>
                </a:solidFill>
                <a:latin typeface="Lucida Console"/>
                <a:cs typeface="Lucida Console"/>
              </a:rPr>
              <a:t>changed=</a:t>
            </a:r>
            <a:r>
              <a:rPr sz="850" spc="15" dirty="0">
                <a:solidFill>
                  <a:srgbClr val="333333"/>
                </a:solidFill>
                <a:latin typeface="Lucida Console"/>
                <a:cs typeface="Lucida Console"/>
              </a:rPr>
              <a:t>1</a:t>
            </a:r>
            <a:r>
              <a:rPr sz="850" dirty="0">
                <a:solidFill>
                  <a:srgbClr val="333333"/>
                </a:solidFill>
                <a:latin typeface="Lucida Console"/>
                <a:cs typeface="Lucida Console"/>
              </a:rPr>
              <a:t>		</a:t>
            </a:r>
            <a:r>
              <a:rPr sz="850" spc="30" dirty="0">
                <a:solidFill>
                  <a:srgbClr val="333333"/>
                </a:solidFill>
                <a:latin typeface="Lucida Console"/>
                <a:cs typeface="Lucida Console"/>
              </a:rPr>
              <a:t>unreachable=</a:t>
            </a:r>
            <a:r>
              <a:rPr sz="850" spc="15" dirty="0">
                <a:solidFill>
                  <a:srgbClr val="333333"/>
                </a:solidFill>
                <a:latin typeface="Lucida Console"/>
                <a:cs typeface="Lucida Console"/>
              </a:rPr>
              <a:t>0</a:t>
            </a:r>
            <a:endParaRPr sz="850">
              <a:latin typeface="Lucida Console"/>
              <a:cs typeface="Lucida Console"/>
            </a:endParaRPr>
          </a:p>
        </p:txBody>
      </p:sp>
      <p:sp>
        <p:nvSpPr>
          <p:cNvPr id="27" name="object 27"/>
          <p:cNvSpPr txBox="1"/>
          <p:nvPr/>
        </p:nvSpPr>
        <p:spPr>
          <a:xfrm>
            <a:off x="1827297" y="8409220"/>
            <a:ext cx="2301240" cy="161290"/>
          </a:xfrm>
          <a:prstGeom prst="rect">
            <a:avLst/>
          </a:prstGeom>
        </p:spPr>
        <p:txBody>
          <a:bodyPr vert="horz" wrap="square" lIns="0" tIns="17780" rIns="0" bIns="0" rtlCol="0">
            <a:spAutoFit/>
          </a:bodyPr>
          <a:lstStyle/>
          <a:p>
            <a:pPr marL="12700">
              <a:lnSpc>
                <a:spcPct val="100000"/>
              </a:lnSpc>
              <a:spcBef>
                <a:spcPts val="140"/>
              </a:spcBef>
              <a:tabLst>
                <a:tab pos="838835" algn="l"/>
                <a:tab pos="1664970" algn="l"/>
              </a:tabLst>
            </a:pPr>
            <a:r>
              <a:rPr sz="850" spc="30" dirty="0">
                <a:solidFill>
                  <a:srgbClr val="333333"/>
                </a:solidFill>
                <a:latin typeface="Lucida Console"/>
                <a:cs typeface="Lucida Console"/>
              </a:rPr>
              <a:t>skipped=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rescued=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ignored=</a:t>
            </a:r>
            <a:r>
              <a:rPr sz="850" spc="15" dirty="0">
                <a:solidFill>
                  <a:srgbClr val="333333"/>
                </a:solidFill>
                <a:latin typeface="Lucida Console"/>
                <a:cs typeface="Lucida Console"/>
              </a:rPr>
              <a:t>0</a:t>
            </a:r>
            <a:endParaRPr sz="850">
              <a:latin typeface="Lucida Console"/>
              <a:cs typeface="Lucida Console"/>
            </a:endParaRPr>
          </a:p>
        </p:txBody>
      </p:sp>
      <p:sp>
        <p:nvSpPr>
          <p:cNvPr id="28" name="object 28"/>
          <p:cNvSpPr txBox="1"/>
          <p:nvPr/>
        </p:nvSpPr>
        <p:spPr>
          <a:xfrm>
            <a:off x="1070325" y="8030278"/>
            <a:ext cx="3127375" cy="711835"/>
          </a:xfrm>
          <a:prstGeom prst="rect">
            <a:avLst/>
          </a:prstGeom>
        </p:spPr>
        <p:txBody>
          <a:bodyPr vert="horz" wrap="square" lIns="0" tIns="11430" rIns="0" bIns="0" rtlCol="0">
            <a:spAutoFit/>
          </a:bodyPr>
          <a:lstStyle/>
          <a:p>
            <a:pPr marL="12700" marR="5080">
              <a:lnSpc>
                <a:spcPct val="132400"/>
              </a:lnSpc>
              <a:spcBef>
                <a:spcPts val="90"/>
              </a:spcBef>
              <a:tabLst>
                <a:tab pos="771525" algn="l"/>
                <a:tab pos="838835" algn="l"/>
                <a:tab pos="1387475" algn="l"/>
                <a:tab pos="1664970" algn="l"/>
                <a:tab pos="2146300" algn="l"/>
                <a:tab pos="2701925" algn="l"/>
              </a:tabLst>
            </a:pPr>
            <a:r>
              <a:rPr sz="850" spc="30" dirty="0">
                <a:solidFill>
                  <a:srgbClr val="333333"/>
                </a:solidFill>
                <a:latin typeface="Lucida Console"/>
                <a:cs typeface="Lucida Console"/>
              </a:rPr>
              <a:t>168.10.20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ok=2	</a:t>
            </a:r>
            <a:r>
              <a:rPr sz="850" spc="30" dirty="0">
                <a:solidFill>
                  <a:srgbClr val="333333"/>
                </a:solidFill>
                <a:latin typeface="Lucida Console"/>
                <a:cs typeface="Lucida Console"/>
              </a:rPr>
              <a:t>changed=1	unreachable=0 </a:t>
            </a:r>
            <a:r>
              <a:rPr sz="850" spc="-495" dirty="0">
                <a:solidFill>
                  <a:srgbClr val="333333"/>
                </a:solidFill>
                <a:latin typeface="Lucida Console"/>
                <a:cs typeface="Lucida Console"/>
              </a:rPr>
              <a:t> </a:t>
            </a:r>
            <a:r>
              <a:rPr sz="850" spc="30" dirty="0">
                <a:solidFill>
                  <a:srgbClr val="333333"/>
                </a:solidFill>
                <a:latin typeface="Lucida Console"/>
                <a:cs typeface="Lucida Console"/>
              </a:rPr>
              <a:t>rescued=0		ignored=0	192.168.10.21	</a:t>
            </a:r>
            <a:r>
              <a:rPr sz="850" spc="15" dirty="0">
                <a:solidFill>
                  <a:srgbClr val="333333"/>
                </a:solidFill>
                <a:latin typeface="Lucida Console"/>
                <a:cs typeface="Lucida Console"/>
              </a:rPr>
              <a:t>:</a:t>
            </a:r>
            <a:r>
              <a:rPr sz="850" spc="-55" dirty="0">
                <a:solidFill>
                  <a:srgbClr val="333333"/>
                </a:solidFill>
                <a:latin typeface="Lucida Console"/>
                <a:cs typeface="Lucida Console"/>
              </a:rPr>
              <a:t> </a:t>
            </a:r>
            <a:r>
              <a:rPr sz="850" spc="25" dirty="0">
                <a:solidFill>
                  <a:srgbClr val="333333"/>
                </a:solidFill>
                <a:latin typeface="Lucida Console"/>
                <a:cs typeface="Lucida Console"/>
              </a:rPr>
              <a:t>ok=2 </a:t>
            </a:r>
            <a:r>
              <a:rPr sz="850" spc="-495" dirty="0">
                <a:solidFill>
                  <a:srgbClr val="333333"/>
                </a:solidFill>
                <a:latin typeface="Lucida Console"/>
                <a:cs typeface="Lucida Console"/>
              </a:rPr>
              <a:t> </a:t>
            </a:r>
            <a:r>
              <a:rPr sz="850" spc="30" dirty="0">
                <a:solidFill>
                  <a:srgbClr val="333333"/>
                </a:solidFill>
                <a:latin typeface="Lucida Console"/>
                <a:cs typeface="Lucida Console"/>
              </a:rPr>
              <a:t>failed=0</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changed=1</a:t>
            </a:r>
            <a:endParaRPr sz="850">
              <a:latin typeface="Lucida Console"/>
              <a:cs typeface="Lucida Console"/>
            </a:endParaRPr>
          </a:p>
        </p:txBody>
      </p:sp>
      <p:sp>
        <p:nvSpPr>
          <p:cNvPr id="29" name="object 29"/>
          <p:cNvSpPr txBox="1"/>
          <p:nvPr/>
        </p:nvSpPr>
        <p:spPr>
          <a:xfrm>
            <a:off x="1829477" y="8580739"/>
            <a:ext cx="3335654" cy="161290"/>
          </a:xfrm>
          <a:prstGeom prst="rect">
            <a:avLst/>
          </a:prstGeom>
        </p:spPr>
        <p:txBody>
          <a:bodyPr vert="horz" wrap="square" lIns="0" tIns="17780" rIns="0" bIns="0" rtlCol="0">
            <a:spAutoFit/>
          </a:bodyPr>
          <a:lstStyle/>
          <a:p>
            <a:pPr marL="12700">
              <a:lnSpc>
                <a:spcPct val="100000"/>
              </a:lnSpc>
              <a:spcBef>
                <a:spcPts val="140"/>
              </a:spcBef>
              <a:tabLst>
                <a:tab pos="1116330" algn="l"/>
                <a:tab pos="1873250" algn="l"/>
                <a:tab pos="2700020" algn="l"/>
              </a:tabLst>
            </a:pPr>
            <a:r>
              <a:rPr sz="850" spc="30" dirty="0">
                <a:solidFill>
                  <a:srgbClr val="333333"/>
                </a:solidFill>
                <a:latin typeface="Lucida Console"/>
                <a:cs typeface="Lucida Console"/>
              </a:rPr>
              <a:t>unreachable=</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failed=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skipped=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rescued=</a:t>
            </a:r>
            <a:r>
              <a:rPr sz="850" spc="15" dirty="0">
                <a:solidFill>
                  <a:srgbClr val="333333"/>
                </a:solidFill>
                <a:latin typeface="Lucida Console"/>
                <a:cs typeface="Lucida Console"/>
              </a:rPr>
              <a:t>0</a:t>
            </a:r>
            <a:endParaRPr sz="850">
              <a:latin typeface="Lucida Console"/>
              <a:cs typeface="Lucida Console"/>
            </a:endParaRPr>
          </a:p>
        </p:txBody>
      </p:sp>
      <p:sp>
        <p:nvSpPr>
          <p:cNvPr id="30" name="object 30"/>
          <p:cNvSpPr txBox="1"/>
          <p:nvPr/>
        </p:nvSpPr>
        <p:spPr>
          <a:xfrm>
            <a:off x="2723090" y="8752258"/>
            <a:ext cx="2442210" cy="161290"/>
          </a:xfrm>
          <a:prstGeom prst="rect">
            <a:avLst/>
          </a:prstGeom>
        </p:spPr>
        <p:txBody>
          <a:bodyPr vert="horz" wrap="square" lIns="0" tIns="17780" rIns="0" bIns="0" rtlCol="0">
            <a:spAutoFit/>
          </a:bodyPr>
          <a:lstStyle/>
          <a:p>
            <a:pPr marL="12700">
              <a:lnSpc>
                <a:spcPct val="100000"/>
              </a:lnSpc>
              <a:spcBef>
                <a:spcPts val="140"/>
              </a:spcBef>
              <a:tabLst>
                <a:tab pos="771525" algn="l"/>
                <a:tab pos="1875789" algn="l"/>
              </a:tabLst>
            </a:pPr>
            <a:r>
              <a:rPr sz="850" spc="30" dirty="0">
                <a:solidFill>
                  <a:srgbClr val="333333"/>
                </a:solidFill>
                <a:latin typeface="Lucida Console"/>
                <a:cs typeface="Lucida Console"/>
              </a:rPr>
              <a:t>changed=</a:t>
            </a:r>
            <a:r>
              <a:rPr sz="850" spc="15" dirty="0">
                <a:solidFill>
                  <a:srgbClr val="333333"/>
                </a:solidFill>
                <a:latin typeface="Lucida Console"/>
                <a:cs typeface="Lucida Console"/>
              </a:rPr>
              <a:t>1</a:t>
            </a:r>
            <a:r>
              <a:rPr sz="850" dirty="0">
                <a:solidFill>
                  <a:srgbClr val="333333"/>
                </a:solidFill>
                <a:latin typeface="Lucida Console"/>
                <a:cs typeface="Lucida Console"/>
              </a:rPr>
              <a:t>	</a:t>
            </a:r>
            <a:r>
              <a:rPr sz="850" spc="30" dirty="0">
                <a:solidFill>
                  <a:srgbClr val="333333"/>
                </a:solidFill>
                <a:latin typeface="Lucida Console"/>
                <a:cs typeface="Lucida Console"/>
              </a:rPr>
              <a:t>unreachable=</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failed=</a:t>
            </a:r>
            <a:r>
              <a:rPr sz="850" spc="15" dirty="0">
                <a:solidFill>
                  <a:srgbClr val="333333"/>
                </a:solidFill>
                <a:latin typeface="Lucida Console"/>
                <a:cs typeface="Lucida Console"/>
              </a:rPr>
              <a:t>0</a:t>
            </a:r>
            <a:endParaRPr sz="850">
              <a:latin typeface="Lucida Console"/>
              <a:cs typeface="Lucida Console"/>
            </a:endParaRPr>
          </a:p>
        </p:txBody>
      </p:sp>
      <p:sp>
        <p:nvSpPr>
          <p:cNvPr id="31" name="object 31"/>
          <p:cNvSpPr txBox="1"/>
          <p:nvPr/>
        </p:nvSpPr>
        <p:spPr>
          <a:xfrm>
            <a:off x="4306444" y="8373315"/>
            <a:ext cx="1685289" cy="540385"/>
          </a:xfrm>
          <a:prstGeom prst="rect">
            <a:avLst/>
          </a:prstGeom>
        </p:spPr>
        <p:txBody>
          <a:bodyPr vert="horz" wrap="square" lIns="0" tIns="53340" rIns="0" bIns="0" rtlCol="0">
            <a:spAutoFit/>
          </a:bodyPr>
          <a:lstStyle/>
          <a:p>
            <a:pPr marL="12700">
              <a:lnSpc>
                <a:spcPct val="100000"/>
              </a:lnSpc>
              <a:spcBef>
                <a:spcPts val="420"/>
              </a:spcBef>
              <a:tabLst>
                <a:tab pos="1049020" algn="l"/>
              </a:tabLst>
            </a:pPr>
            <a:r>
              <a:rPr sz="850" spc="30" dirty="0">
                <a:solidFill>
                  <a:srgbClr val="333333"/>
                </a:solidFill>
                <a:latin typeface="Lucida Console"/>
                <a:cs typeface="Lucida Console"/>
              </a:rPr>
              <a:t>192.168.10.22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ok=2</a:t>
            </a:r>
            <a:endParaRPr sz="850">
              <a:latin typeface="Lucida Console"/>
              <a:cs typeface="Lucida Console"/>
            </a:endParaRPr>
          </a:p>
          <a:p>
            <a:pPr marL="1049020" marR="5080">
              <a:lnSpc>
                <a:spcPct val="132400"/>
              </a:lnSpc>
            </a:pPr>
            <a:r>
              <a:rPr sz="850" spc="30" dirty="0">
                <a:solidFill>
                  <a:srgbClr val="333333"/>
                </a:solidFill>
                <a:latin typeface="Lucida Console"/>
                <a:cs typeface="Lucida Console"/>
              </a:rPr>
              <a:t>ignored=</a:t>
            </a:r>
            <a:r>
              <a:rPr sz="850" spc="15" dirty="0">
                <a:solidFill>
                  <a:srgbClr val="333333"/>
                </a:solidFill>
                <a:latin typeface="Lucida Console"/>
                <a:cs typeface="Lucida Console"/>
              </a:rPr>
              <a:t>0  </a:t>
            </a:r>
            <a:r>
              <a:rPr sz="850" spc="30" dirty="0">
                <a:solidFill>
                  <a:srgbClr val="333333"/>
                </a:solidFill>
                <a:latin typeface="Lucida Console"/>
                <a:cs typeface="Lucida Console"/>
              </a:rPr>
              <a:t>skipped=</a:t>
            </a:r>
            <a:r>
              <a:rPr sz="850" spc="15" dirty="0">
                <a:solidFill>
                  <a:srgbClr val="333333"/>
                </a:solidFill>
                <a:latin typeface="Lucida Console"/>
                <a:cs typeface="Lucida Console"/>
              </a:rPr>
              <a:t>0</a:t>
            </a:r>
            <a:endParaRPr sz="850">
              <a:latin typeface="Lucida Console"/>
              <a:cs typeface="Lucida Console"/>
            </a:endParaRPr>
          </a:p>
        </p:txBody>
      </p:sp>
      <p:sp>
        <p:nvSpPr>
          <p:cNvPr id="32" name="object 32"/>
          <p:cNvSpPr txBox="1"/>
          <p:nvPr/>
        </p:nvSpPr>
        <p:spPr>
          <a:xfrm>
            <a:off x="1070325" y="8716353"/>
            <a:ext cx="1474470" cy="368935"/>
          </a:xfrm>
          <a:prstGeom prst="rect">
            <a:avLst/>
          </a:prstGeom>
        </p:spPr>
        <p:txBody>
          <a:bodyPr vert="horz" wrap="square" lIns="0" tIns="53340" rIns="0" bIns="0" rtlCol="0">
            <a:spAutoFit/>
          </a:bodyPr>
          <a:lstStyle/>
          <a:p>
            <a:pPr marL="12700">
              <a:lnSpc>
                <a:spcPct val="100000"/>
              </a:lnSpc>
              <a:spcBef>
                <a:spcPts val="420"/>
              </a:spcBef>
              <a:tabLst>
                <a:tab pos="1049020" algn="l"/>
              </a:tabLst>
            </a:pPr>
            <a:r>
              <a:rPr sz="850" spc="30" dirty="0">
                <a:solidFill>
                  <a:srgbClr val="333333"/>
                </a:solidFill>
                <a:latin typeface="Lucida Console"/>
                <a:cs typeface="Lucida Console"/>
              </a:rPr>
              <a:t>192.168.10.23	</a:t>
            </a:r>
            <a:r>
              <a:rPr sz="850" spc="15" dirty="0">
                <a:solidFill>
                  <a:srgbClr val="333333"/>
                </a:solidFill>
                <a:latin typeface="Lucida Console"/>
                <a:cs typeface="Lucida Console"/>
              </a:rPr>
              <a:t>:</a:t>
            </a:r>
            <a:r>
              <a:rPr sz="850" spc="-55" dirty="0">
                <a:solidFill>
                  <a:srgbClr val="333333"/>
                </a:solidFill>
                <a:latin typeface="Lucida Console"/>
                <a:cs typeface="Lucida Console"/>
              </a:rPr>
              <a:t> </a:t>
            </a:r>
            <a:r>
              <a:rPr sz="850" spc="25" dirty="0">
                <a:solidFill>
                  <a:srgbClr val="333333"/>
                </a:solidFill>
                <a:latin typeface="Lucida Console"/>
                <a:cs typeface="Lucida Console"/>
              </a:rPr>
              <a:t>ok=2</a:t>
            </a:r>
            <a:endParaRPr sz="850">
              <a:latin typeface="Lucida Console"/>
              <a:cs typeface="Lucida Console"/>
            </a:endParaRPr>
          </a:p>
          <a:p>
            <a:pPr marL="12700">
              <a:lnSpc>
                <a:spcPct val="100000"/>
              </a:lnSpc>
              <a:spcBef>
                <a:spcPts val="330"/>
              </a:spcBef>
              <a:tabLst>
                <a:tab pos="838835" algn="l"/>
              </a:tabLst>
            </a:pPr>
            <a:r>
              <a:rPr sz="850" spc="30" dirty="0">
                <a:solidFill>
                  <a:srgbClr val="333333"/>
                </a:solidFill>
                <a:latin typeface="Lucida Console"/>
                <a:cs typeface="Lucida Console"/>
              </a:rPr>
              <a:t>rescued=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ignored=</a:t>
            </a:r>
            <a:r>
              <a:rPr sz="850" spc="15" dirty="0">
                <a:solidFill>
                  <a:srgbClr val="333333"/>
                </a:solidFill>
                <a:latin typeface="Lucida Console"/>
                <a:cs typeface="Lucida Console"/>
              </a:rPr>
              <a:t>0</a:t>
            </a:r>
            <a:endParaRPr sz="850">
              <a:latin typeface="Lucida Console"/>
              <a:cs typeface="Lucida Console"/>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191"/>
            <a:ext cx="5651500" cy="1181735"/>
            <a:chOff x="959124" y="368191"/>
            <a:chExt cx="5651500" cy="1181735"/>
          </a:xfrm>
        </p:grpSpPr>
        <p:sp>
          <p:nvSpPr>
            <p:cNvPr id="3" name="object 3"/>
            <p:cNvSpPr/>
            <p:nvPr/>
          </p:nvSpPr>
          <p:spPr>
            <a:xfrm>
              <a:off x="963889" y="372956"/>
              <a:ext cx="5641975" cy="1172210"/>
            </a:xfrm>
            <a:custGeom>
              <a:avLst/>
              <a:gdLst/>
              <a:ahLst/>
              <a:cxnLst/>
              <a:rect l="l" t="t" r="r" b="b"/>
              <a:pathLst>
                <a:path w="5641975" h="1172210">
                  <a:moveTo>
                    <a:pt x="5617597" y="1172119"/>
                  </a:moveTo>
                  <a:lnTo>
                    <a:pt x="23823" y="1172119"/>
                  </a:lnTo>
                  <a:lnTo>
                    <a:pt x="20659" y="1171824"/>
                  </a:lnTo>
                  <a:lnTo>
                    <a:pt x="0" y="1151574"/>
                  </a:lnTo>
                  <a:lnTo>
                    <a:pt x="0" y="1148296"/>
                  </a:lnTo>
                  <a:lnTo>
                    <a:pt x="0" y="20545"/>
                  </a:lnTo>
                  <a:lnTo>
                    <a:pt x="20659" y="0"/>
                  </a:lnTo>
                  <a:lnTo>
                    <a:pt x="5620751" y="0"/>
                  </a:lnTo>
                  <a:lnTo>
                    <a:pt x="5641421" y="20545"/>
                  </a:lnTo>
                  <a:lnTo>
                    <a:pt x="5641421" y="1151574"/>
                  </a:lnTo>
                  <a:lnTo>
                    <a:pt x="5620751" y="1171824"/>
                  </a:lnTo>
                  <a:lnTo>
                    <a:pt x="5617597" y="1172119"/>
                  </a:lnTo>
                  <a:close/>
                </a:path>
              </a:pathLst>
            </a:custGeom>
            <a:solidFill>
              <a:srgbClr val="F8F8F8"/>
            </a:solidFill>
          </p:spPr>
          <p:txBody>
            <a:bodyPr wrap="square" lIns="0" tIns="0" rIns="0" bIns="0" rtlCol="0"/>
            <a:lstStyle/>
            <a:p>
              <a:endParaRPr/>
            </a:p>
          </p:txBody>
        </p:sp>
        <p:sp>
          <p:nvSpPr>
            <p:cNvPr id="4" name="object 4"/>
            <p:cNvSpPr/>
            <p:nvPr/>
          </p:nvSpPr>
          <p:spPr>
            <a:xfrm>
              <a:off x="963889" y="372956"/>
              <a:ext cx="5641975" cy="1172210"/>
            </a:xfrm>
            <a:custGeom>
              <a:avLst/>
              <a:gdLst/>
              <a:ahLst/>
              <a:cxnLst/>
              <a:rect l="l" t="t" r="r" b="b"/>
              <a:pathLst>
                <a:path w="5641975" h="1172210">
                  <a:moveTo>
                    <a:pt x="0" y="1148296"/>
                  </a:moveTo>
                  <a:lnTo>
                    <a:pt x="0" y="23823"/>
                  </a:lnTo>
                  <a:lnTo>
                    <a:pt x="0" y="20545"/>
                  </a:lnTo>
                  <a:lnTo>
                    <a:pt x="600" y="17267"/>
                  </a:lnTo>
                  <a:lnTo>
                    <a:pt x="1810" y="14294"/>
                  </a:lnTo>
                  <a:lnTo>
                    <a:pt x="3020" y="11311"/>
                  </a:lnTo>
                  <a:lnTo>
                    <a:pt x="4745" y="8633"/>
                  </a:lnTo>
                  <a:lnTo>
                    <a:pt x="20659" y="0"/>
                  </a:lnTo>
                  <a:lnTo>
                    <a:pt x="23823" y="0"/>
                  </a:lnTo>
                  <a:lnTo>
                    <a:pt x="5617597" y="0"/>
                  </a:lnTo>
                  <a:lnTo>
                    <a:pt x="5620751" y="0"/>
                  </a:lnTo>
                  <a:lnTo>
                    <a:pt x="5623791" y="590"/>
                  </a:lnTo>
                  <a:lnTo>
                    <a:pt x="5639610" y="14294"/>
                  </a:lnTo>
                  <a:lnTo>
                    <a:pt x="5640820" y="17267"/>
                  </a:lnTo>
                  <a:lnTo>
                    <a:pt x="5641421" y="20545"/>
                  </a:lnTo>
                  <a:lnTo>
                    <a:pt x="5641421" y="23823"/>
                  </a:lnTo>
                  <a:lnTo>
                    <a:pt x="5641421" y="1148296"/>
                  </a:lnTo>
                  <a:lnTo>
                    <a:pt x="5641421" y="1151574"/>
                  </a:lnTo>
                  <a:lnTo>
                    <a:pt x="5640820" y="1154547"/>
                  </a:lnTo>
                  <a:lnTo>
                    <a:pt x="5639610" y="1157225"/>
                  </a:lnTo>
                  <a:lnTo>
                    <a:pt x="5638400" y="1160207"/>
                  </a:lnTo>
                  <a:lnTo>
                    <a:pt x="5617597" y="1172119"/>
                  </a:lnTo>
                  <a:lnTo>
                    <a:pt x="23823" y="1172119"/>
                  </a:lnTo>
                  <a:lnTo>
                    <a:pt x="1810" y="1157225"/>
                  </a:lnTo>
                  <a:lnTo>
                    <a:pt x="600" y="1154547"/>
                  </a:lnTo>
                  <a:lnTo>
                    <a:pt x="0" y="1151574"/>
                  </a:lnTo>
                  <a:lnTo>
                    <a:pt x="0" y="114829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880"/>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5609314"/>
            <a:ext cx="5651500" cy="2553970"/>
            <a:chOff x="959124" y="5609314"/>
            <a:chExt cx="5651500" cy="2553970"/>
          </a:xfrm>
        </p:grpSpPr>
        <p:sp>
          <p:nvSpPr>
            <p:cNvPr id="7" name="object 7"/>
            <p:cNvSpPr/>
            <p:nvPr/>
          </p:nvSpPr>
          <p:spPr>
            <a:xfrm>
              <a:off x="963889" y="5614079"/>
              <a:ext cx="5641975" cy="2544445"/>
            </a:xfrm>
            <a:custGeom>
              <a:avLst/>
              <a:gdLst/>
              <a:ahLst/>
              <a:cxnLst/>
              <a:rect l="l" t="t" r="r" b="b"/>
              <a:pathLst>
                <a:path w="5641975" h="2544445">
                  <a:moveTo>
                    <a:pt x="5620752" y="2544357"/>
                  </a:moveTo>
                  <a:lnTo>
                    <a:pt x="20659" y="2544357"/>
                  </a:lnTo>
                  <a:lnTo>
                    <a:pt x="17629" y="2543766"/>
                  </a:lnTo>
                  <a:lnTo>
                    <a:pt x="14703" y="2542270"/>
                  </a:lnTo>
                  <a:lnTo>
                    <a:pt x="11787" y="2541079"/>
                  </a:lnTo>
                  <a:lnTo>
                    <a:pt x="0" y="2523506"/>
                  </a:lnTo>
                  <a:lnTo>
                    <a:pt x="0" y="2520533"/>
                  </a:lnTo>
                  <a:lnTo>
                    <a:pt x="0" y="20545"/>
                  </a:lnTo>
                  <a:lnTo>
                    <a:pt x="600" y="17276"/>
                  </a:lnTo>
                  <a:lnTo>
                    <a:pt x="3020" y="11616"/>
                  </a:lnTo>
                  <a:lnTo>
                    <a:pt x="4745" y="8938"/>
                  </a:lnTo>
                  <a:lnTo>
                    <a:pt x="6975" y="6851"/>
                  </a:lnTo>
                  <a:lnTo>
                    <a:pt x="9214" y="4469"/>
                  </a:lnTo>
                  <a:lnTo>
                    <a:pt x="11787" y="2677"/>
                  </a:lnTo>
                  <a:lnTo>
                    <a:pt x="14703" y="1791"/>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2523506"/>
                  </a:lnTo>
                  <a:lnTo>
                    <a:pt x="5626717" y="2542270"/>
                  </a:lnTo>
                  <a:lnTo>
                    <a:pt x="5623792" y="2543766"/>
                  </a:lnTo>
                  <a:lnTo>
                    <a:pt x="5620752" y="2544357"/>
                  </a:lnTo>
                  <a:close/>
                </a:path>
              </a:pathLst>
            </a:custGeom>
            <a:solidFill>
              <a:srgbClr val="F8F8F8"/>
            </a:solidFill>
          </p:spPr>
          <p:txBody>
            <a:bodyPr wrap="square" lIns="0" tIns="0" rIns="0" bIns="0" rtlCol="0"/>
            <a:lstStyle/>
            <a:p>
              <a:endParaRPr/>
            </a:p>
          </p:txBody>
        </p:sp>
        <p:sp>
          <p:nvSpPr>
            <p:cNvPr id="8" name="object 8"/>
            <p:cNvSpPr/>
            <p:nvPr/>
          </p:nvSpPr>
          <p:spPr>
            <a:xfrm>
              <a:off x="963889" y="5614079"/>
              <a:ext cx="5641975" cy="2544445"/>
            </a:xfrm>
            <a:custGeom>
              <a:avLst/>
              <a:gdLst/>
              <a:ahLst/>
              <a:cxnLst/>
              <a:rect l="l" t="t" r="r" b="b"/>
              <a:pathLst>
                <a:path w="5641975" h="2544445">
                  <a:moveTo>
                    <a:pt x="0" y="2520533"/>
                  </a:moveTo>
                  <a:lnTo>
                    <a:pt x="0" y="23823"/>
                  </a:lnTo>
                  <a:lnTo>
                    <a:pt x="0" y="20545"/>
                  </a:lnTo>
                  <a:lnTo>
                    <a:pt x="600" y="17276"/>
                  </a:lnTo>
                  <a:lnTo>
                    <a:pt x="1810" y="14294"/>
                  </a:lnTo>
                  <a:lnTo>
                    <a:pt x="3020" y="11616"/>
                  </a:lnTo>
                  <a:lnTo>
                    <a:pt x="4745" y="8938"/>
                  </a:lnTo>
                  <a:lnTo>
                    <a:pt x="6975" y="6851"/>
                  </a:lnTo>
                  <a:lnTo>
                    <a:pt x="9214" y="4469"/>
                  </a:lnTo>
                  <a:lnTo>
                    <a:pt x="11787" y="2677"/>
                  </a:lnTo>
                  <a:lnTo>
                    <a:pt x="14703" y="1791"/>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2520533"/>
                  </a:lnTo>
                  <a:lnTo>
                    <a:pt x="5641421" y="2523506"/>
                  </a:lnTo>
                  <a:lnTo>
                    <a:pt x="5640821" y="2526489"/>
                  </a:lnTo>
                  <a:lnTo>
                    <a:pt x="5626717" y="2542270"/>
                  </a:lnTo>
                  <a:lnTo>
                    <a:pt x="5623792" y="2543766"/>
                  </a:lnTo>
                  <a:lnTo>
                    <a:pt x="5620752" y="2544357"/>
                  </a:lnTo>
                  <a:lnTo>
                    <a:pt x="5617597" y="2544357"/>
                  </a:lnTo>
                  <a:lnTo>
                    <a:pt x="23823" y="2544357"/>
                  </a:lnTo>
                  <a:lnTo>
                    <a:pt x="20659" y="2544357"/>
                  </a:lnTo>
                  <a:lnTo>
                    <a:pt x="17629" y="2543766"/>
                  </a:lnTo>
                  <a:lnTo>
                    <a:pt x="14703" y="2542270"/>
                  </a:lnTo>
                  <a:lnTo>
                    <a:pt x="11787" y="2541079"/>
                  </a:lnTo>
                  <a:lnTo>
                    <a:pt x="0" y="2523506"/>
                  </a:lnTo>
                  <a:lnTo>
                    <a:pt x="0" y="2520533"/>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5695210"/>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8639672"/>
            <a:ext cx="5651500" cy="1696720"/>
            <a:chOff x="959124" y="8639672"/>
            <a:chExt cx="5651500" cy="1696720"/>
          </a:xfrm>
        </p:grpSpPr>
        <p:sp>
          <p:nvSpPr>
            <p:cNvPr id="11" name="object 11"/>
            <p:cNvSpPr/>
            <p:nvPr/>
          </p:nvSpPr>
          <p:spPr>
            <a:xfrm>
              <a:off x="963889" y="8644437"/>
              <a:ext cx="5641975" cy="1687195"/>
            </a:xfrm>
            <a:custGeom>
              <a:avLst/>
              <a:gdLst/>
              <a:ahLst/>
              <a:cxnLst/>
              <a:rect l="l" t="t" r="r" b="b"/>
              <a:pathLst>
                <a:path w="5641975" h="1687195">
                  <a:moveTo>
                    <a:pt x="5617597" y="1686708"/>
                  </a:moveTo>
                  <a:lnTo>
                    <a:pt x="23823" y="1686708"/>
                  </a:lnTo>
                  <a:lnTo>
                    <a:pt x="20659" y="1686413"/>
                  </a:lnTo>
                  <a:lnTo>
                    <a:pt x="0" y="1665858"/>
                  </a:lnTo>
                  <a:lnTo>
                    <a:pt x="0" y="1662885"/>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39610" y="14589"/>
                  </a:lnTo>
                  <a:lnTo>
                    <a:pt x="5640821" y="17276"/>
                  </a:lnTo>
                  <a:lnTo>
                    <a:pt x="5641421" y="20545"/>
                  </a:lnTo>
                  <a:lnTo>
                    <a:pt x="5641421" y="1665858"/>
                  </a:lnTo>
                  <a:lnTo>
                    <a:pt x="5620752" y="1686413"/>
                  </a:lnTo>
                  <a:lnTo>
                    <a:pt x="5617597" y="1686708"/>
                  </a:lnTo>
                  <a:close/>
                </a:path>
              </a:pathLst>
            </a:custGeom>
            <a:solidFill>
              <a:srgbClr val="F8F8F8"/>
            </a:solidFill>
          </p:spPr>
          <p:txBody>
            <a:bodyPr wrap="square" lIns="0" tIns="0" rIns="0" bIns="0" rtlCol="0"/>
            <a:lstStyle/>
            <a:p>
              <a:endParaRPr/>
            </a:p>
          </p:txBody>
        </p:sp>
        <p:sp>
          <p:nvSpPr>
            <p:cNvPr id="12" name="object 12"/>
            <p:cNvSpPr/>
            <p:nvPr/>
          </p:nvSpPr>
          <p:spPr>
            <a:xfrm>
              <a:off x="963889" y="8644437"/>
              <a:ext cx="5641975" cy="1687195"/>
            </a:xfrm>
            <a:custGeom>
              <a:avLst/>
              <a:gdLst/>
              <a:ahLst/>
              <a:cxnLst/>
              <a:rect l="l" t="t" r="r" b="b"/>
              <a:pathLst>
                <a:path w="5641975" h="1687195">
                  <a:moveTo>
                    <a:pt x="0" y="1662885"/>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589"/>
                  </a:lnTo>
                  <a:lnTo>
                    <a:pt x="5640821" y="17276"/>
                  </a:lnTo>
                  <a:lnTo>
                    <a:pt x="5641421" y="20545"/>
                  </a:lnTo>
                  <a:lnTo>
                    <a:pt x="5641421" y="23823"/>
                  </a:lnTo>
                  <a:lnTo>
                    <a:pt x="5641421" y="1662885"/>
                  </a:lnTo>
                  <a:lnTo>
                    <a:pt x="5641421" y="1665858"/>
                  </a:lnTo>
                  <a:lnTo>
                    <a:pt x="5640821" y="1668841"/>
                  </a:lnTo>
                  <a:lnTo>
                    <a:pt x="5639610" y="1671518"/>
                  </a:lnTo>
                  <a:lnTo>
                    <a:pt x="5638400" y="1674501"/>
                  </a:lnTo>
                  <a:lnTo>
                    <a:pt x="5617597" y="1686708"/>
                  </a:lnTo>
                  <a:lnTo>
                    <a:pt x="23823" y="1686708"/>
                  </a:lnTo>
                  <a:lnTo>
                    <a:pt x="1810" y="1671518"/>
                  </a:lnTo>
                  <a:lnTo>
                    <a:pt x="600" y="1668841"/>
                  </a:lnTo>
                  <a:lnTo>
                    <a:pt x="0" y="1665858"/>
                  </a:lnTo>
                  <a:lnTo>
                    <a:pt x="0" y="166288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8725568"/>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sp>
        <p:nvSpPr>
          <p:cNvPr id="14" name="object 14"/>
          <p:cNvSpPr txBox="1"/>
          <p:nvPr/>
        </p:nvSpPr>
        <p:spPr>
          <a:xfrm>
            <a:off x="1070306" y="406693"/>
            <a:ext cx="5348605" cy="7118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mariadbUpdating Subscription Management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repositories.Unable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0" dirty="0">
                <a:solidFill>
                  <a:srgbClr val="333333"/>
                </a:solidFill>
                <a:latin typeface="Lucida Console"/>
                <a:cs typeface="Lucida Console"/>
              </a:rPr>
              <a:t> consumer</a:t>
            </a:r>
            <a:r>
              <a:rPr sz="850" spc="35" dirty="0">
                <a:solidFill>
                  <a:srgbClr val="333333"/>
                </a:solidFill>
                <a:latin typeface="Lucida Console"/>
                <a:cs typeface="Lucida Console"/>
              </a:rPr>
              <a:t> </a:t>
            </a:r>
            <a:r>
              <a:rPr sz="850" spc="30" dirty="0">
                <a:solidFill>
                  <a:srgbClr val="333333"/>
                </a:solidFill>
                <a:latin typeface="Lucida Console"/>
                <a:cs typeface="Lucida Console"/>
              </a:rPr>
              <a:t>identityThis </a:t>
            </a:r>
            <a:r>
              <a:rPr sz="850" spc="25" dirty="0">
                <a:solidFill>
                  <a:srgbClr val="333333"/>
                </a:solidFill>
                <a:latin typeface="Lucida Console"/>
                <a:cs typeface="Lucida Console"/>
              </a:rPr>
              <a:t>system</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30" dirty="0">
                <a:solidFill>
                  <a:srgbClr val="333333"/>
                </a:solidFill>
                <a:latin typeface="Lucida Console"/>
                <a:cs typeface="Lucida Console"/>
              </a:rPr>
              <a:t>registered </a:t>
            </a:r>
            <a:r>
              <a:rPr sz="850" spc="20" dirty="0">
                <a:solidFill>
                  <a:srgbClr val="333333"/>
                </a:solidFill>
                <a:latin typeface="Lucida Console"/>
                <a:cs typeface="Lucida Console"/>
              </a:rPr>
              <a:t>to </a:t>
            </a:r>
            <a:r>
              <a:rPr sz="850" spc="-495" dirty="0">
                <a:solidFill>
                  <a:srgbClr val="333333"/>
                </a:solidFill>
                <a:latin typeface="Lucida Console"/>
                <a:cs typeface="Lucida Console"/>
              </a:rPr>
              <a:t> </a:t>
            </a:r>
            <a:r>
              <a:rPr sz="850" spc="25" dirty="0">
                <a:solidFill>
                  <a:srgbClr val="333333"/>
                </a:solidFill>
                <a:latin typeface="Lucida Console"/>
                <a:cs typeface="Lucida Console"/>
              </a:rPr>
              <a:t>Red Hat</a:t>
            </a:r>
            <a:r>
              <a:rPr sz="850" spc="30" dirty="0">
                <a:solidFill>
                  <a:srgbClr val="333333"/>
                </a:solidFill>
                <a:latin typeface="Lucida Console"/>
                <a:cs typeface="Lucida Console"/>
              </a:rPr>
              <a:t> Subscription 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subscription-manager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register.Last metadata expiration </a:t>
            </a:r>
            <a:r>
              <a:rPr sz="850" spc="25" dirty="0">
                <a:solidFill>
                  <a:srgbClr val="333333"/>
                </a:solidFill>
                <a:latin typeface="Lucida Console"/>
                <a:cs typeface="Lucida Console"/>
              </a:rPr>
              <a:t>check:</a:t>
            </a:r>
            <a:r>
              <a:rPr sz="850" spc="30" dirty="0">
                <a:solidFill>
                  <a:srgbClr val="333333"/>
                </a:solidFill>
                <a:latin typeface="Lucida Console"/>
                <a:cs typeface="Lucida Console"/>
              </a:rPr>
              <a:t> 1:05:53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Thu</a:t>
            </a:r>
            <a:r>
              <a:rPr sz="850" spc="30" dirty="0">
                <a:solidFill>
                  <a:srgbClr val="333333"/>
                </a:solidFill>
                <a:latin typeface="Lucida Console"/>
                <a:cs typeface="Lucida Console"/>
              </a:rPr>
              <a:t> </a:t>
            </a:r>
            <a:r>
              <a:rPr sz="850" spc="20" dirty="0">
                <a:solidFill>
                  <a:srgbClr val="333333"/>
                </a:solidFill>
                <a:latin typeface="Lucida Console"/>
                <a:cs typeface="Lucida Console"/>
              </a:rPr>
              <a:t>15</a:t>
            </a:r>
            <a:r>
              <a:rPr sz="850" spc="30" dirty="0">
                <a:solidFill>
                  <a:srgbClr val="333333"/>
                </a:solidFill>
                <a:latin typeface="Lucida Console"/>
                <a:cs typeface="Lucida Console"/>
              </a:rPr>
              <a:t> </a:t>
            </a:r>
            <a:r>
              <a:rPr sz="850" spc="25" dirty="0">
                <a:solidFill>
                  <a:srgbClr val="333333"/>
                </a:solidFill>
                <a:latin typeface="Lucida Console"/>
                <a:cs typeface="Lucida Console"/>
              </a:rPr>
              <a:t>Apr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endParaRPr sz="850">
              <a:latin typeface="Lucida Console"/>
              <a:cs typeface="Lucida Console"/>
            </a:endParaRPr>
          </a:p>
        </p:txBody>
      </p:sp>
      <p:sp>
        <p:nvSpPr>
          <p:cNvPr id="17" name="object 17"/>
          <p:cNvSpPr txBox="1"/>
          <p:nvPr/>
        </p:nvSpPr>
        <p:spPr>
          <a:xfrm>
            <a:off x="3672820" y="10217035"/>
            <a:ext cx="22352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279</a:t>
            </a:fld>
            <a:endParaRPr sz="800">
              <a:latin typeface="小哥哥网恋吗"/>
              <a:cs typeface="小哥哥网恋吗"/>
            </a:endParaRPr>
          </a:p>
        </p:txBody>
      </p:sp>
      <p:sp>
        <p:nvSpPr>
          <p:cNvPr id="15" name="object 15"/>
          <p:cNvSpPr txBox="1"/>
          <p:nvPr/>
        </p:nvSpPr>
        <p:spPr>
          <a:xfrm>
            <a:off x="946424" y="1092767"/>
            <a:ext cx="5673725" cy="9154795"/>
          </a:xfrm>
          <a:prstGeom prst="rect">
            <a:avLst/>
          </a:prstGeom>
        </p:spPr>
        <p:txBody>
          <a:bodyPr vert="horz" wrap="square" lIns="0" tIns="11430" rIns="0" bIns="0" rtlCol="0">
            <a:spAutoFit/>
          </a:bodyPr>
          <a:lstStyle/>
          <a:p>
            <a:pPr marL="136525" marR="126364">
              <a:lnSpc>
                <a:spcPct val="132400"/>
              </a:lnSpc>
              <a:spcBef>
                <a:spcPts val="90"/>
              </a:spcBef>
            </a:pPr>
            <a:r>
              <a:rPr sz="850" spc="30" dirty="0">
                <a:solidFill>
                  <a:srgbClr val="333333"/>
                </a:solidFill>
                <a:latin typeface="Lucida Console"/>
                <a:cs typeface="Lucida Console"/>
              </a:rPr>
              <a:t>08:29:11</a:t>
            </a:r>
            <a:r>
              <a:rPr sz="850" spc="35" dirty="0">
                <a:solidFill>
                  <a:srgbClr val="333333"/>
                </a:solidFill>
                <a:latin typeface="Lucida Console"/>
                <a:cs typeface="Lucida Console"/>
              </a:rPr>
              <a:t> </a:t>
            </a:r>
            <a:r>
              <a:rPr sz="850" spc="20" dirty="0">
                <a:solidFill>
                  <a:srgbClr val="333333"/>
                </a:solidFill>
                <a:latin typeface="Lucida Console"/>
                <a:cs typeface="Lucida Console"/>
              </a:rPr>
              <a:t>AM</a:t>
            </a:r>
            <a:r>
              <a:rPr sz="850" spc="35" dirty="0">
                <a:solidFill>
                  <a:srgbClr val="333333"/>
                </a:solidFill>
                <a:latin typeface="Lucida Console"/>
                <a:cs typeface="Lucida Console"/>
              </a:rPr>
              <a:t> </a:t>
            </a:r>
            <a:r>
              <a:rPr sz="850" spc="30" dirty="0">
                <a:solidFill>
                  <a:srgbClr val="333333"/>
                </a:solidFill>
                <a:latin typeface="Lucida Console"/>
                <a:cs typeface="Lucida Console"/>
              </a:rPr>
              <a:t>CST.Package</a:t>
            </a:r>
            <a:r>
              <a:rPr sz="850" spc="35" dirty="0">
                <a:solidFill>
                  <a:srgbClr val="333333"/>
                </a:solidFill>
                <a:latin typeface="Lucida Console"/>
                <a:cs typeface="Lucida Console"/>
              </a:rPr>
              <a:t> </a:t>
            </a:r>
            <a:r>
              <a:rPr sz="850" spc="30" dirty="0">
                <a:solidFill>
                  <a:srgbClr val="333333"/>
                </a:solidFill>
                <a:latin typeface="Lucida Console"/>
                <a:cs typeface="Lucida Console"/>
              </a:rPr>
              <a:t>mariadb-3:10.3.11-1.module+el8+2765+cfa4f87b.x86_64</a:t>
            </a:r>
            <a:r>
              <a:rPr sz="850" spc="40" dirty="0">
                <a:solidFill>
                  <a:srgbClr val="333333"/>
                </a:solidFill>
                <a:latin typeface="Lucida Console"/>
                <a:cs typeface="Lucida Console"/>
              </a:rPr>
              <a:t> </a:t>
            </a:r>
            <a:r>
              <a:rPr sz="850" spc="20" dirty="0">
                <a:solidFill>
                  <a:srgbClr val="333333"/>
                </a:solidFill>
                <a:latin typeface="Lucida Console"/>
                <a:cs typeface="Lucida Console"/>
              </a:rPr>
              <a:t>is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already</a:t>
            </a:r>
            <a:r>
              <a:rPr sz="850" spc="25" dirty="0">
                <a:solidFill>
                  <a:srgbClr val="333333"/>
                </a:solidFill>
                <a:latin typeface="Lucida Console"/>
                <a:cs typeface="Lucida Console"/>
              </a:rPr>
              <a:t> </a:t>
            </a:r>
            <a:r>
              <a:rPr sz="850" spc="30" dirty="0">
                <a:solidFill>
                  <a:srgbClr val="333333"/>
                </a:solidFill>
                <a:latin typeface="Lucida Console"/>
                <a:cs typeface="Lucida Console"/>
              </a:rPr>
              <a:t>installed.Dependencies resolved.Nothing </a:t>
            </a:r>
            <a:r>
              <a:rPr sz="850" spc="20" dirty="0">
                <a:solidFill>
                  <a:srgbClr val="333333"/>
                </a:solidFill>
                <a:latin typeface="Lucida Console"/>
                <a:cs typeface="Lucida Console"/>
              </a:rPr>
              <a:t>to</a:t>
            </a:r>
            <a:r>
              <a:rPr sz="850" spc="25" dirty="0">
                <a:solidFill>
                  <a:srgbClr val="333333"/>
                </a:solidFill>
                <a:latin typeface="Lucida Console"/>
                <a:cs typeface="Lucida Console"/>
              </a:rPr>
              <a:t> </a:t>
            </a:r>
            <a:r>
              <a:rPr sz="850" spc="30" dirty="0">
                <a:solidFill>
                  <a:srgbClr val="333333"/>
                </a:solidFill>
                <a:latin typeface="Lucida Console"/>
                <a:cs typeface="Lucida Console"/>
              </a:rPr>
              <a:t>do.Complete!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292100" lvl="1" indent="-280035">
              <a:lnSpc>
                <a:spcPct val="100000"/>
              </a:lnSpc>
              <a:buClr>
                <a:srgbClr val="333333"/>
              </a:buClr>
              <a:buFont typeface="Trebuchet MS"/>
              <a:buAutoNum type="arabicPeriod" startAt="5"/>
              <a:tabLst>
                <a:tab pos="292735" algn="l"/>
              </a:tabLst>
            </a:pPr>
            <a:r>
              <a:rPr sz="950" b="1" spc="25" dirty="0">
                <a:solidFill>
                  <a:srgbClr val="333333"/>
                </a:solidFill>
                <a:latin typeface="微软雅黑"/>
                <a:cs typeface="微软雅黑"/>
              </a:rPr>
              <a:t>创建及使用角色</a:t>
            </a:r>
            <a:endParaRPr sz="950">
              <a:latin typeface="微软雅黑"/>
              <a:cs typeface="微软雅黑"/>
            </a:endParaRPr>
          </a:p>
          <a:p>
            <a:pPr marL="12700" marR="8255">
              <a:lnSpc>
                <a:spcPct val="131600"/>
              </a:lnSpc>
              <a:spcBef>
                <a:spcPts val="905"/>
              </a:spcBef>
            </a:pPr>
            <a:r>
              <a:rPr sz="950" b="1" spc="25" dirty="0">
                <a:solidFill>
                  <a:srgbClr val="333333"/>
                </a:solidFill>
                <a:latin typeface="微软雅黑"/>
                <a:cs typeface="微软雅黑"/>
              </a:rPr>
              <a:t>日常编写</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的工作会让剧本内容越来越长，不利于阅读和维护，而且还无法让其他</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灵 活的调用其中的功能代码。角色功能（</a:t>
            </a:r>
            <a:r>
              <a:rPr sz="950" b="1" spc="45" dirty="0">
                <a:solidFill>
                  <a:srgbClr val="333333"/>
                </a:solidFill>
                <a:latin typeface="Trebuchet MS"/>
                <a:cs typeface="Trebuchet MS"/>
              </a:rPr>
              <a:t>roles</a:t>
            </a:r>
            <a:r>
              <a:rPr sz="950" b="1" spc="25" dirty="0">
                <a:solidFill>
                  <a:srgbClr val="333333"/>
                </a:solidFill>
                <a:latin typeface="微软雅黑"/>
                <a:cs typeface="微软雅黑"/>
              </a:rPr>
              <a:t>）则是</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服务自</a:t>
            </a:r>
            <a:r>
              <a:rPr sz="950" b="1" spc="-25" dirty="0">
                <a:solidFill>
                  <a:srgbClr val="333333"/>
                </a:solidFill>
                <a:latin typeface="Trebuchet MS"/>
                <a:cs typeface="Trebuchet MS"/>
              </a:rPr>
              <a:t>1.2</a:t>
            </a:r>
            <a:r>
              <a:rPr sz="950" b="1" spc="20" dirty="0">
                <a:solidFill>
                  <a:srgbClr val="333333"/>
                </a:solidFill>
                <a:latin typeface="微软雅黑"/>
                <a:cs typeface="微软雅黑"/>
              </a:rPr>
              <a:t>版本开始引入的新特性，用于层次 </a:t>
            </a:r>
            <a:r>
              <a:rPr sz="950" b="1" spc="25" dirty="0">
                <a:solidFill>
                  <a:srgbClr val="333333"/>
                </a:solidFill>
                <a:latin typeface="微软雅黑"/>
                <a:cs typeface="微软雅黑"/>
              </a:rPr>
              <a:t>性、结构化的组织剧本。角色功能通过分别把变量、文件、任务、模块及处理器配置放在各个独立的目 录中，然后对其进行便捷加载的一种机制。简单来说，角色功能是把常用的一些功能</a:t>
            </a:r>
            <a:r>
              <a:rPr sz="950" b="1" spc="-125" dirty="0">
                <a:solidFill>
                  <a:srgbClr val="333333"/>
                </a:solidFill>
                <a:latin typeface="Trebuchet MS"/>
                <a:cs typeface="Trebuchet MS"/>
              </a:rPr>
              <a:t>“</a:t>
            </a:r>
            <a:r>
              <a:rPr sz="950" b="1" spc="25" dirty="0">
                <a:solidFill>
                  <a:srgbClr val="333333"/>
                </a:solidFill>
                <a:latin typeface="微软雅黑"/>
                <a:cs typeface="微软雅黑"/>
              </a:rPr>
              <a:t>类模块化</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然后 用的时候加载即可。</a:t>
            </a:r>
            <a:endParaRPr sz="950">
              <a:latin typeface="微软雅黑"/>
              <a:cs typeface="微软雅黑"/>
            </a:endParaRPr>
          </a:p>
          <a:p>
            <a:pPr marL="12700" marR="78740">
              <a:lnSpc>
                <a:spcPct val="131600"/>
              </a:lnSpc>
              <a:spcBef>
                <a:spcPts val="750"/>
              </a:spcBef>
            </a:pP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服务的角色功能也有些类似于编程中的封装技术，将具体的功能封装起来，用户不仅可以方便 的调用它，甚至不用完全理解其中原理，也可以使用。就像普通消费者不需要深入理解汽车刹车是如何 实现的那样，制动总泵、分泵、真空助力器、刹车盘、刹车鼓、刹车片或</a:t>
            </a:r>
            <a:r>
              <a:rPr sz="950" b="1" spc="70" dirty="0">
                <a:solidFill>
                  <a:srgbClr val="333333"/>
                </a:solidFill>
                <a:latin typeface="Trebuchet MS"/>
                <a:cs typeface="Trebuchet MS"/>
              </a:rPr>
              <a:t>ABS</a:t>
            </a:r>
            <a:r>
              <a:rPr sz="950" b="1" spc="20" dirty="0">
                <a:solidFill>
                  <a:srgbClr val="333333"/>
                </a:solidFill>
                <a:latin typeface="微软雅黑"/>
                <a:cs typeface="微软雅黑"/>
              </a:rPr>
              <a:t>泵都是藏于底层结构中， </a:t>
            </a:r>
            <a:r>
              <a:rPr sz="950" b="1" spc="25" dirty="0">
                <a:solidFill>
                  <a:srgbClr val="333333"/>
                </a:solidFill>
                <a:latin typeface="微软雅黑"/>
                <a:cs typeface="微软雅黑"/>
              </a:rPr>
              <a:t>用户只需要用脚轻踩刹车踏板就能制动车子，这便是技术封装的好处。</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角色的好处就在于其组织成了一个简洁的、可重复调用的抽象对象，用户可以把注意力放到</a:t>
            </a:r>
            <a:r>
              <a:rPr sz="950" b="1" spc="60" dirty="0">
                <a:solidFill>
                  <a:srgbClr val="333333"/>
                </a:solidFill>
                <a:latin typeface="Trebuchet MS"/>
                <a:cs typeface="Trebuchet MS"/>
              </a:rPr>
              <a:t>Playbook</a:t>
            </a:r>
            <a:r>
              <a:rPr sz="950" b="1" spc="15" dirty="0">
                <a:solidFill>
                  <a:srgbClr val="333333"/>
                </a:solidFill>
                <a:latin typeface="微软雅黑"/>
                <a:cs typeface="微软雅黑"/>
              </a:rPr>
              <a:t>的 </a:t>
            </a:r>
            <a:r>
              <a:rPr sz="950" b="1" spc="25" dirty="0">
                <a:solidFill>
                  <a:srgbClr val="333333"/>
                </a:solidFill>
                <a:latin typeface="微软雅黑"/>
                <a:cs typeface="微软雅黑"/>
              </a:rPr>
              <a:t>大局上，统筹各个关键性任务，只有在需要时才去深入了解细节。角色的获取有三种方法，分别是加载 系统内置的、从外部环境获取的以及自行创建的，接下来将与读者共同逐一完成这些实验。</a:t>
            </a:r>
            <a:endParaRPr sz="950">
              <a:latin typeface="微软雅黑"/>
              <a:cs typeface="微软雅黑"/>
            </a:endParaRPr>
          </a:p>
          <a:p>
            <a:pPr>
              <a:lnSpc>
                <a:spcPct val="100000"/>
              </a:lnSpc>
              <a:spcBef>
                <a:spcPts val="60"/>
              </a:spcBef>
            </a:pPr>
            <a:endParaRPr sz="650">
              <a:latin typeface="微软雅黑"/>
              <a:cs typeface="微软雅黑"/>
            </a:endParaRPr>
          </a:p>
          <a:p>
            <a:pPr marL="398145" lvl="2" indent="-386080">
              <a:lnSpc>
                <a:spcPct val="100000"/>
              </a:lnSpc>
              <a:buClr>
                <a:srgbClr val="777777"/>
              </a:buClr>
              <a:buFont typeface="Trebuchet MS"/>
              <a:buAutoNum type="arabicPeriod"/>
              <a:tabLst>
                <a:tab pos="398780" algn="l"/>
              </a:tabLst>
            </a:pPr>
            <a:r>
              <a:rPr sz="950" b="1" spc="25" dirty="0">
                <a:solidFill>
                  <a:srgbClr val="777777"/>
                </a:solidFill>
                <a:latin typeface="微软雅黑"/>
                <a:cs typeface="微软雅黑"/>
              </a:rPr>
              <a:t>加载系统内置角色</a:t>
            </a:r>
            <a:endParaRPr sz="950">
              <a:latin typeface="微软雅黑"/>
              <a:cs typeface="微软雅黑"/>
            </a:endParaRPr>
          </a:p>
          <a:p>
            <a:pPr marL="12700" marR="10795">
              <a:lnSpc>
                <a:spcPct val="131600"/>
              </a:lnSpc>
              <a:spcBef>
                <a:spcPts val="905"/>
              </a:spcBef>
            </a:pPr>
            <a:r>
              <a:rPr sz="950" b="1" spc="25" dirty="0">
                <a:solidFill>
                  <a:srgbClr val="333333"/>
                </a:solidFill>
                <a:latin typeface="微软雅黑"/>
                <a:cs typeface="微软雅黑"/>
              </a:rPr>
              <a:t>使用</a:t>
            </a:r>
            <a:r>
              <a:rPr sz="950" b="1" spc="45" dirty="0">
                <a:solidFill>
                  <a:srgbClr val="333333"/>
                </a:solidFill>
                <a:latin typeface="Trebuchet MS"/>
                <a:cs typeface="Trebuchet MS"/>
              </a:rPr>
              <a:t>RHEL</a:t>
            </a:r>
            <a:r>
              <a:rPr sz="950" b="1" spc="25" dirty="0">
                <a:solidFill>
                  <a:srgbClr val="333333"/>
                </a:solidFill>
                <a:latin typeface="微软雅黑"/>
                <a:cs typeface="微软雅黑"/>
              </a:rPr>
              <a:t>系统内置角色，是一种不需要联网就能实现的功能。用户只需要配置好软件仓库的配置文件， 然后安装包含系统角色的软件包</a:t>
            </a:r>
            <a:r>
              <a:rPr sz="950" b="1" spc="40" dirty="0">
                <a:solidFill>
                  <a:srgbClr val="333333"/>
                </a:solidFill>
                <a:latin typeface="Trebuchet MS"/>
                <a:cs typeface="Trebuchet MS"/>
              </a:rPr>
              <a:t>rhel-system-roles</a:t>
            </a:r>
            <a:r>
              <a:rPr sz="950" b="1" spc="40" dirty="0">
                <a:solidFill>
                  <a:srgbClr val="333333"/>
                </a:solidFill>
                <a:latin typeface="微软雅黑"/>
                <a:cs typeface="微软雅黑"/>
              </a:rPr>
              <a:t>，</a:t>
            </a:r>
            <a:r>
              <a:rPr sz="950" b="1" spc="25" dirty="0">
                <a:solidFill>
                  <a:srgbClr val="333333"/>
                </a:solidFill>
                <a:latin typeface="微软雅黑"/>
                <a:cs typeface="微软雅黑"/>
              </a:rPr>
              <a:t>随后便可以在系统中找到它们了，以及能够使用 </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剧本文件进行调用。</a:t>
            </a:r>
            <a:endParaRPr sz="950">
              <a:latin typeface="微软雅黑"/>
              <a:cs typeface="微软雅黑"/>
            </a:endParaRPr>
          </a:p>
          <a:p>
            <a:pPr>
              <a:lnSpc>
                <a:spcPct val="100000"/>
              </a:lnSpc>
              <a:spcBef>
                <a:spcPts val="45"/>
              </a:spcBef>
            </a:pPr>
            <a:endParaRPr sz="900">
              <a:latin typeface="微软雅黑"/>
              <a:cs typeface="微软雅黑"/>
            </a:endParaRPr>
          </a:p>
          <a:p>
            <a:pPr marL="136525" marR="11747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dnf</a:t>
            </a:r>
            <a:r>
              <a:rPr sz="850" spc="30" dirty="0">
                <a:solidFill>
                  <a:srgbClr val="333333"/>
                </a:solidFill>
                <a:latin typeface="Lucida Console"/>
                <a:cs typeface="Lucida Console"/>
              </a:rPr>
              <a:t> install </a:t>
            </a:r>
            <a:r>
              <a:rPr sz="850" spc="20" dirty="0">
                <a:solidFill>
                  <a:srgbClr val="333333"/>
                </a:solidFill>
                <a:latin typeface="Lucida Console"/>
                <a:cs typeface="Lucida Console"/>
              </a:rPr>
              <a:t>-y</a:t>
            </a:r>
            <a:r>
              <a:rPr sz="850" spc="30" dirty="0">
                <a:solidFill>
                  <a:srgbClr val="333333"/>
                </a:solidFill>
                <a:latin typeface="Lucida Console"/>
                <a:cs typeface="Lucida Console"/>
              </a:rPr>
              <a:t> rhel-system-rolesUpdating Subscription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repositories.Unable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consumer identityThis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 </a:t>
            </a:r>
            <a:r>
              <a:rPr sz="850" spc="30" dirty="0">
                <a:solidFill>
                  <a:srgbClr val="333333"/>
                </a:solidFill>
                <a:latin typeface="Lucida Console"/>
                <a:cs typeface="Lucida Console"/>
              </a:rPr>
              <a:t> registered</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0"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subscription-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manager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register.Last metadata expiration </a:t>
            </a:r>
            <a:r>
              <a:rPr sz="850" spc="25" dirty="0">
                <a:solidFill>
                  <a:srgbClr val="333333"/>
                </a:solidFill>
                <a:latin typeface="Lucida Console"/>
                <a:cs typeface="Lucida Console"/>
              </a:rPr>
              <a:t>check:</a:t>
            </a:r>
            <a:r>
              <a:rPr sz="850" spc="30" dirty="0">
                <a:solidFill>
                  <a:srgbClr val="333333"/>
                </a:solidFill>
                <a:latin typeface="Lucida Console"/>
                <a:cs typeface="Lucida Console"/>
              </a:rPr>
              <a:t> 1:06:26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Tue</a:t>
            </a:r>
            <a:r>
              <a:rPr sz="850" spc="30" dirty="0">
                <a:solidFill>
                  <a:srgbClr val="333333"/>
                </a:solidFill>
                <a:latin typeface="Lucida Console"/>
                <a:cs typeface="Lucida Console"/>
              </a:rPr>
              <a:t> </a:t>
            </a:r>
            <a:r>
              <a:rPr sz="850" spc="20" dirty="0">
                <a:solidFill>
                  <a:srgbClr val="333333"/>
                </a:solidFill>
                <a:latin typeface="Lucida Console"/>
                <a:cs typeface="Lucida Console"/>
              </a:rPr>
              <a:t>13</a:t>
            </a:r>
            <a:r>
              <a:rPr sz="850" spc="30" dirty="0">
                <a:solidFill>
                  <a:srgbClr val="333333"/>
                </a:solidFill>
                <a:latin typeface="Lucida Console"/>
                <a:cs typeface="Lucida Console"/>
              </a:rPr>
              <a:t> </a:t>
            </a:r>
            <a:r>
              <a:rPr sz="850" spc="25" dirty="0">
                <a:solidFill>
                  <a:srgbClr val="333333"/>
                </a:solidFill>
                <a:latin typeface="Lucida Console"/>
                <a:cs typeface="Lucida Console"/>
              </a:rPr>
              <a:t>Apr </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 </a:t>
            </a:r>
            <a:r>
              <a:rPr sz="850" spc="30" dirty="0">
                <a:solidFill>
                  <a:srgbClr val="333333"/>
                </a:solidFill>
                <a:latin typeface="Lucida Console"/>
                <a:cs typeface="Lucida Console"/>
              </a:rPr>
              <a:t>07:22:03 </a:t>
            </a:r>
            <a:r>
              <a:rPr sz="850" spc="20" dirty="0">
                <a:solidFill>
                  <a:srgbClr val="333333"/>
                </a:solidFill>
                <a:latin typeface="Lucida Console"/>
                <a:cs typeface="Lucida Console"/>
              </a:rPr>
              <a:t>AM</a:t>
            </a:r>
            <a:r>
              <a:rPr sz="850" spc="30" dirty="0">
                <a:solidFill>
                  <a:srgbClr val="333333"/>
                </a:solidFill>
                <a:latin typeface="Lucida Console"/>
                <a:cs typeface="Lucida Console"/>
              </a:rPr>
              <a:t> CST.Dependencies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a:p>
            <a:pPr marL="136525">
              <a:lnSpc>
                <a:spcPct val="100000"/>
              </a:lnSpc>
              <a:spcBef>
                <a:spcPts val="334"/>
              </a:spcBef>
              <a:tabLst>
                <a:tab pos="2663190" algn="l"/>
                <a:tab pos="3613150" algn="l"/>
                <a:tab pos="4770755" algn="l"/>
              </a:tabLst>
            </a:pPr>
            <a:r>
              <a:rPr sz="850" spc="30"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	</a:t>
            </a:r>
            <a:r>
              <a:rPr sz="850" spc="25" dirty="0">
                <a:solidFill>
                  <a:srgbClr val="333333"/>
                </a:solidFill>
                <a:latin typeface="Lucida Console"/>
                <a:cs typeface="Lucida Console"/>
              </a:rPr>
              <a:t>Arch	</a:t>
            </a:r>
            <a:r>
              <a:rPr sz="850" spc="30" dirty="0">
                <a:solidFill>
                  <a:srgbClr val="333333"/>
                </a:solidFill>
                <a:latin typeface="Lucida Console"/>
                <a:cs typeface="Lucida Console"/>
              </a:rPr>
              <a:t>Version	Repository</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30" dirty="0">
                <a:solidFill>
                  <a:srgbClr val="333333"/>
                </a:solidFill>
                <a:latin typeface="Lucida Console"/>
                <a:cs typeface="Lucida Console"/>
              </a:rPr>
              <a:t>Size==========================================================================</a:t>
            </a:r>
            <a:endParaRPr sz="850">
              <a:latin typeface="Lucida Console"/>
              <a:cs typeface="Lucida Console"/>
            </a:endParaRPr>
          </a:p>
          <a:p>
            <a:pPr marL="136525" marR="987425">
              <a:lnSpc>
                <a:spcPct val="132400"/>
              </a:lnSpc>
              <a:tabLst>
                <a:tab pos="1298575" algn="l"/>
                <a:tab pos="3101340" algn="l"/>
                <a:tab pos="4055745" algn="l"/>
              </a:tabLst>
            </a:pPr>
            <a:r>
              <a:rPr sz="850" spc="30" dirty="0">
                <a:solidFill>
                  <a:srgbClr val="333333"/>
                </a:solidFill>
                <a:latin typeface="Lucida Console"/>
                <a:cs typeface="Lucida Console"/>
              </a:rPr>
              <a:t>======Installing</a:t>
            </a:r>
            <a:r>
              <a:rPr sz="850" spc="15" dirty="0">
                <a:solidFill>
                  <a:srgbClr val="333333"/>
                </a:solidFill>
                <a:latin typeface="Lucida Console"/>
                <a:cs typeface="Lucida Console"/>
              </a:rPr>
              <a:t>:</a:t>
            </a:r>
            <a:r>
              <a:rPr sz="850" spc="30" dirty="0">
                <a:solidFill>
                  <a:srgbClr val="333333"/>
                </a:solidFill>
                <a:latin typeface="Lucida Console"/>
                <a:cs typeface="Lucida Console"/>
              </a:rPr>
              <a:t> rhel-system-role</a:t>
            </a:r>
            <a:r>
              <a:rPr sz="850" spc="15" dirty="0">
                <a:solidFill>
                  <a:srgbClr val="333333"/>
                </a:solidFill>
                <a:latin typeface="Lucida Console"/>
                <a:cs typeface="Lucida Console"/>
              </a:rPr>
              <a:t>s</a:t>
            </a:r>
            <a:r>
              <a:rPr sz="850" dirty="0">
                <a:solidFill>
                  <a:srgbClr val="333333"/>
                </a:solidFill>
                <a:latin typeface="Lucida Console"/>
                <a:cs typeface="Lucida Console"/>
              </a:rPr>
              <a:t>	</a:t>
            </a:r>
            <a:r>
              <a:rPr sz="850" spc="30" dirty="0">
                <a:solidFill>
                  <a:srgbClr val="333333"/>
                </a:solidFill>
                <a:latin typeface="Lucida Console"/>
                <a:cs typeface="Lucida Console"/>
              </a:rPr>
              <a:t>noarc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1.0-5.el</a:t>
            </a:r>
            <a:r>
              <a:rPr sz="850" spc="15" dirty="0">
                <a:solidFill>
                  <a:srgbClr val="333333"/>
                </a:solidFill>
                <a:latin typeface="Lucida Console"/>
                <a:cs typeface="Lucida Console"/>
              </a:rPr>
              <a:t>8  </a:t>
            </a:r>
            <a:r>
              <a:rPr sz="850" spc="30" dirty="0">
                <a:solidFill>
                  <a:srgbClr val="333333"/>
                </a:solidFill>
                <a:latin typeface="Lucida Console"/>
                <a:cs typeface="Lucida Console"/>
              </a:rPr>
              <a:t>AppStream	</a:t>
            </a:r>
            <a:r>
              <a:rPr sz="850" spc="25" dirty="0">
                <a:solidFill>
                  <a:srgbClr val="333333"/>
                </a:solidFill>
                <a:latin typeface="Lucida Console"/>
                <a:cs typeface="Lucida Console"/>
              </a:rPr>
              <a:t>127 </a:t>
            </a:r>
            <a:r>
              <a:rPr sz="850" spc="30" dirty="0">
                <a:solidFill>
                  <a:srgbClr val="333333"/>
                </a:solidFill>
                <a:latin typeface="Lucida Console"/>
                <a:cs typeface="Lucida Console"/>
              </a:rPr>
              <a:t>kTransaction</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Summary=======================================================================</a:t>
            </a:r>
            <a:endParaRPr sz="850">
              <a:latin typeface="Lucida Console"/>
              <a:cs typeface="Lucida Console"/>
            </a:endParaRPr>
          </a:p>
          <a:p>
            <a:pPr marL="136525" marR="125730" indent="-635">
              <a:lnSpc>
                <a:spcPct val="132400"/>
              </a:lnSpc>
              <a:tabLst>
                <a:tab pos="1381125" algn="l"/>
                <a:tab pos="3880485" algn="l"/>
                <a:tab pos="4621530" algn="l"/>
                <a:tab pos="4708525" algn="l"/>
              </a:tabLst>
            </a:pPr>
            <a:r>
              <a:rPr sz="850" spc="30" dirty="0">
                <a:solidFill>
                  <a:srgbClr val="333333"/>
                </a:solidFill>
                <a:latin typeface="Lucida Console"/>
                <a:cs typeface="Lucida Console"/>
              </a:rPr>
              <a:t>=========Instal</a:t>
            </a:r>
            <a:r>
              <a:rPr sz="850" spc="15" dirty="0">
                <a:solidFill>
                  <a:srgbClr val="333333"/>
                </a:solidFill>
                <a:latin typeface="Lucida Console"/>
                <a:cs typeface="Lucida Console"/>
              </a:rPr>
              <a:t>l</a:t>
            </a:r>
            <a:r>
              <a:rPr sz="85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Package………………</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Installed</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rhel-system</a:t>
            </a:r>
            <a:r>
              <a:rPr sz="850" spc="15" dirty="0">
                <a:solidFill>
                  <a:srgbClr val="333333"/>
                </a:solidFill>
                <a:latin typeface="Lucida Console"/>
                <a:cs typeface="Lucida Console"/>
              </a:rPr>
              <a:t>-  </a:t>
            </a:r>
            <a:r>
              <a:rPr sz="850" spc="30" dirty="0">
                <a:solidFill>
                  <a:srgbClr val="333333"/>
                </a:solidFill>
                <a:latin typeface="Lucida Console"/>
                <a:cs typeface="Lucida Console"/>
              </a:rPr>
              <a:t>roles-1.0-5.el8.noarch		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安装完毕后，使用</a:t>
            </a:r>
            <a:r>
              <a:rPr sz="950" b="1" spc="45" dirty="0">
                <a:solidFill>
                  <a:srgbClr val="333333"/>
                </a:solidFill>
                <a:latin typeface="Trebuchet MS"/>
                <a:cs typeface="Trebuchet MS"/>
              </a:rPr>
              <a:t>ansible-galaxy</a:t>
            </a:r>
            <a:r>
              <a:rPr sz="950" b="1" spc="-45" dirty="0">
                <a:solidFill>
                  <a:srgbClr val="333333"/>
                </a:solidFill>
                <a:latin typeface="Trebuchet MS"/>
                <a:cs typeface="Trebuchet MS"/>
              </a:rPr>
              <a:t> </a:t>
            </a:r>
            <a:r>
              <a:rPr sz="950" b="1" spc="35" dirty="0">
                <a:solidFill>
                  <a:srgbClr val="333333"/>
                </a:solidFill>
                <a:latin typeface="Trebuchet MS"/>
                <a:cs typeface="Trebuchet MS"/>
              </a:rPr>
              <a:t>list</a:t>
            </a:r>
            <a:r>
              <a:rPr sz="950" b="1" spc="25" dirty="0">
                <a:solidFill>
                  <a:srgbClr val="333333"/>
                </a:solidFill>
                <a:latin typeface="微软雅黑"/>
                <a:cs typeface="微软雅黑"/>
              </a:rPr>
              <a:t>命令查看</a:t>
            </a:r>
            <a:r>
              <a:rPr sz="950" b="1" spc="45" dirty="0">
                <a:solidFill>
                  <a:srgbClr val="333333"/>
                </a:solidFill>
                <a:latin typeface="Trebuchet MS"/>
                <a:cs typeface="Trebuchet MS"/>
              </a:rPr>
              <a:t>RHEL</a:t>
            </a:r>
            <a:r>
              <a:rPr sz="950" b="1" spc="-4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系统中有哪些自带的角色可用：</a:t>
            </a:r>
            <a:endParaRPr sz="950">
              <a:latin typeface="微软雅黑"/>
              <a:cs typeface="微软雅黑"/>
            </a:endParaRPr>
          </a:p>
          <a:p>
            <a:pPr>
              <a:lnSpc>
                <a:spcPct val="100000"/>
              </a:lnSpc>
              <a:spcBef>
                <a:spcPts val="50"/>
              </a:spcBef>
            </a:pPr>
            <a:endParaRPr sz="900">
              <a:latin typeface="微软雅黑"/>
              <a:cs typeface="微软雅黑"/>
            </a:endParaRPr>
          </a:p>
          <a:p>
            <a:pPr marL="136525" marR="334645">
              <a:lnSpc>
                <a:spcPct val="132400"/>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ansible-galaxy</a:t>
            </a:r>
            <a:r>
              <a:rPr sz="850" spc="35" dirty="0">
                <a:solidFill>
                  <a:srgbClr val="333333"/>
                </a:solidFill>
                <a:latin typeface="Lucida Console"/>
                <a:cs typeface="Lucida Console"/>
              </a:rPr>
              <a:t> </a:t>
            </a:r>
            <a:r>
              <a:rPr sz="850" spc="25" dirty="0">
                <a:solidFill>
                  <a:srgbClr val="333333"/>
                </a:solidFill>
                <a:latin typeface="Lucida Console"/>
                <a:cs typeface="Lucida Console"/>
              </a:rPr>
              <a:t>list#</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/usr/share/ansible/roles-</a:t>
            </a:r>
            <a:r>
              <a:rPr sz="850" spc="35" dirty="0">
                <a:solidFill>
                  <a:srgbClr val="333333"/>
                </a:solidFill>
                <a:latin typeface="Lucida Console"/>
                <a:cs typeface="Lucida Console"/>
              </a:rPr>
              <a:t> </a:t>
            </a:r>
            <a:r>
              <a:rPr sz="850" spc="25" dirty="0">
                <a:solidFill>
                  <a:srgbClr val="333333"/>
                </a:solidFill>
                <a:latin typeface="Lucida Console"/>
                <a:cs typeface="Lucida Console"/>
              </a:rPr>
              <a:t>linux- </a:t>
            </a:r>
            <a:r>
              <a:rPr sz="850" spc="30" dirty="0">
                <a:solidFill>
                  <a:srgbClr val="333333"/>
                </a:solidFill>
                <a:latin typeface="Lucida Console"/>
                <a:cs typeface="Lucida Console"/>
              </a:rPr>
              <a:t> system-roles.kdump, (unknown version)- linux-system-roles.network, (unknown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version)- linux-system-roles.postfix, (unknown version)- linux-system-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roles.selinux, (unknown version)- linux-system-roles.timesync, (unknown </a:t>
            </a:r>
            <a:r>
              <a:rPr sz="850" spc="35" dirty="0">
                <a:solidFill>
                  <a:srgbClr val="333333"/>
                </a:solidFill>
                <a:latin typeface="Lucida Console"/>
                <a:cs typeface="Lucida Console"/>
              </a:rPr>
              <a:t> </a:t>
            </a:r>
            <a:r>
              <a:rPr sz="850" spc="30" dirty="0">
                <a:solidFill>
                  <a:srgbClr val="333333"/>
                </a:solidFill>
                <a:latin typeface="Lucida Console"/>
                <a:cs typeface="Lucida Console"/>
              </a:rPr>
              <a:t>version)- rhel-system-roles.kdump, (unknown version)- rhel-system-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roles.network, (unknown version)- rhel-system-roles.postfix, (unknown </a:t>
            </a:r>
            <a:r>
              <a:rPr sz="850" spc="35" dirty="0">
                <a:solidFill>
                  <a:srgbClr val="333333"/>
                </a:solidFill>
                <a:latin typeface="Lucida Console"/>
                <a:cs typeface="Lucida Console"/>
              </a:rPr>
              <a:t> </a:t>
            </a:r>
            <a:r>
              <a:rPr sz="850" spc="30" dirty="0">
                <a:solidFill>
                  <a:srgbClr val="333333"/>
                </a:solidFill>
                <a:latin typeface="Lucida Console"/>
                <a:cs typeface="Lucida Console"/>
              </a:rPr>
              <a:t>version)- rhel-system-roles.selinux, (unknown version)- rhel-system-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roles.timesync,</a:t>
            </a:r>
            <a:r>
              <a:rPr sz="850" spc="25" dirty="0">
                <a:solidFill>
                  <a:srgbClr val="333333"/>
                </a:solidFill>
                <a:latin typeface="Lucida Console"/>
                <a:cs typeface="Lucida Console"/>
              </a:rPr>
              <a:t> </a:t>
            </a:r>
            <a:r>
              <a:rPr sz="850" spc="30" dirty="0">
                <a:solidFill>
                  <a:srgbClr val="333333"/>
                </a:solidFill>
                <a:latin typeface="Lucida Console"/>
                <a:cs typeface="Lucida Console"/>
              </a:rPr>
              <a:t>(unknown version)# /etc/ansible/roles[WARNING]:</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 configured </a:t>
            </a:r>
            <a:r>
              <a:rPr sz="850" spc="25" dirty="0">
                <a:solidFill>
                  <a:srgbClr val="333333"/>
                </a:solidFill>
                <a:latin typeface="Lucida Console"/>
                <a:cs typeface="Lucida Console"/>
              </a:rPr>
              <a:t>path </a:t>
            </a:r>
            <a:r>
              <a:rPr sz="850" spc="30" dirty="0">
                <a:solidFill>
                  <a:srgbClr val="333333"/>
                </a:solidFill>
                <a:latin typeface="Lucida Console"/>
                <a:cs typeface="Lucida Console"/>
              </a:rPr>
              <a:t>/root/.ansible/roles </a:t>
            </a:r>
            <a:r>
              <a:rPr sz="850" spc="25" dirty="0">
                <a:solidFill>
                  <a:srgbClr val="333333"/>
                </a:solidFill>
                <a:latin typeface="Lucida Console"/>
                <a:cs typeface="Lucida Console"/>
              </a:rPr>
              <a:t>does</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a:t>
            </a:r>
            <a:r>
              <a:rPr sz="850" spc="25" dirty="0">
                <a:solidFill>
                  <a:srgbClr val="333333"/>
                </a:solidFill>
                <a:latin typeface="Lucida Console"/>
                <a:cs typeface="Lucida Console"/>
              </a:rPr>
              <a:t>exist.</a:t>
            </a:r>
            <a:endParaRPr sz="850">
              <a:latin typeface="Lucida Console"/>
              <a:cs typeface="Lucida Console"/>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64302" y="435014"/>
            <a:ext cx="4221536" cy="1658120"/>
          </a:xfrm>
          <a:prstGeom prst="rect">
            <a:avLst/>
          </a:prstGeom>
        </p:spPr>
      </p:pic>
      <p:sp>
        <p:nvSpPr>
          <p:cNvPr id="3" name="object 3"/>
          <p:cNvSpPr txBox="1"/>
          <p:nvPr/>
        </p:nvSpPr>
        <p:spPr>
          <a:xfrm>
            <a:off x="946424" y="2232922"/>
            <a:ext cx="5664835" cy="2280285"/>
          </a:xfrm>
          <a:prstGeom prst="rect">
            <a:avLst/>
          </a:prstGeom>
        </p:spPr>
        <p:txBody>
          <a:bodyPr vert="horz" wrap="square" lIns="0" tIns="15875" rIns="0" bIns="0" rtlCol="0">
            <a:spAutoFit/>
          </a:bodyPr>
          <a:lstStyle/>
          <a:p>
            <a:pPr marL="12700" algn="just">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6-2</a:t>
            </a:r>
            <a:r>
              <a:rPr sz="950" spc="-35" dirty="0">
                <a:solidFill>
                  <a:srgbClr val="333333"/>
                </a:solidFill>
                <a:latin typeface="Trebuchet MS"/>
                <a:cs typeface="Trebuchet MS"/>
              </a:rPr>
              <a:t> </a:t>
            </a:r>
            <a:r>
              <a:rPr sz="950" spc="25" dirty="0">
                <a:solidFill>
                  <a:srgbClr val="333333"/>
                </a:solidFill>
                <a:latin typeface="微软雅黑"/>
                <a:cs typeface="微软雅黑"/>
              </a:rPr>
              <a:t>设备文件名称</a:t>
            </a:r>
            <a:endParaRPr sz="950">
              <a:latin typeface="微软雅黑"/>
              <a:cs typeface="微软雅黑"/>
            </a:endParaRPr>
          </a:p>
          <a:p>
            <a:pPr marL="12700" marR="5080" algn="just">
              <a:lnSpc>
                <a:spcPct val="131600"/>
              </a:lnSpc>
              <a:spcBef>
                <a:spcPts val="825"/>
              </a:spcBef>
            </a:pPr>
            <a:r>
              <a:rPr sz="950" spc="25" dirty="0">
                <a:solidFill>
                  <a:srgbClr val="333333"/>
                </a:solidFill>
                <a:latin typeface="微软雅黑"/>
                <a:cs typeface="微软雅黑"/>
              </a:rPr>
              <a:t>首先</a:t>
            </a:r>
            <a:r>
              <a:rPr sz="950" spc="-25" dirty="0">
                <a:solidFill>
                  <a:srgbClr val="333333"/>
                </a:solidFill>
                <a:latin typeface="微软雅黑"/>
                <a:cs typeface="微软雅黑"/>
              </a:rPr>
              <a:t>，</a:t>
            </a:r>
            <a:r>
              <a:rPr sz="950" spc="-25" dirty="0">
                <a:solidFill>
                  <a:srgbClr val="333333"/>
                </a:solidFill>
                <a:latin typeface="Trebuchet MS"/>
                <a:cs typeface="Trebuchet MS"/>
              </a:rPr>
              <a:t>/dev/</a:t>
            </a:r>
            <a:r>
              <a:rPr sz="950" spc="25" dirty="0">
                <a:solidFill>
                  <a:srgbClr val="333333"/>
                </a:solidFill>
                <a:latin typeface="微软雅黑"/>
                <a:cs typeface="微软雅黑"/>
              </a:rPr>
              <a:t>目录中保存的应当是硬件设备文件；其次</a:t>
            </a:r>
            <a:r>
              <a:rPr sz="950" spc="55" dirty="0">
                <a:solidFill>
                  <a:srgbClr val="333333"/>
                </a:solidFill>
                <a:latin typeface="微软雅黑"/>
                <a:cs typeface="微软雅黑"/>
              </a:rPr>
              <a:t>，</a:t>
            </a:r>
            <a:r>
              <a:rPr sz="950" spc="55" dirty="0">
                <a:solidFill>
                  <a:srgbClr val="333333"/>
                </a:solidFill>
                <a:latin typeface="Trebuchet MS"/>
                <a:cs typeface="Trebuchet MS"/>
              </a:rPr>
              <a:t>sd</a:t>
            </a:r>
            <a:r>
              <a:rPr sz="950" spc="25" dirty="0">
                <a:solidFill>
                  <a:srgbClr val="333333"/>
                </a:solidFill>
                <a:latin typeface="微软雅黑"/>
                <a:cs typeface="微软雅黑"/>
              </a:rPr>
              <a:t>表示是存储设备；然后</a:t>
            </a:r>
            <a:r>
              <a:rPr sz="950" spc="30" dirty="0">
                <a:solidFill>
                  <a:srgbClr val="333333"/>
                </a:solidFill>
                <a:latin typeface="微软雅黑"/>
                <a:cs typeface="微软雅黑"/>
              </a:rPr>
              <a:t>，</a:t>
            </a:r>
            <a:r>
              <a:rPr sz="950" spc="30" dirty="0">
                <a:solidFill>
                  <a:srgbClr val="333333"/>
                </a:solidFill>
                <a:latin typeface="Trebuchet MS"/>
                <a:cs typeface="Trebuchet MS"/>
              </a:rPr>
              <a:t>a</a:t>
            </a:r>
            <a:r>
              <a:rPr sz="950" spc="25" dirty="0">
                <a:solidFill>
                  <a:srgbClr val="333333"/>
                </a:solidFill>
                <a:latin typeface="微软雅黑"/>
                <a:cs typeface="微软雅黑"/>
              </a:rPr>
              <a:t>表示系统中同类接 口中第一个被识别到的设备，最后</a:t>
            </a:r>
            <a:r>
              <a:rPr sz="950" spc="40" dirty="0">
                <a:solidFill>
                  <a:srgbClr val="333333"/>
                </a:solidFill>
                <a:latin typeface="微软雅黑"/>
                <a:cs typeface="微软雅黑"/>
              </a:rPr>
              <a:t>，</a:t>
            </a:r>
            <a:r>
              <a:rPr sz="950" spc="40" dirty="0">
                <a:solidFill>
                  <a:srgbClr val="333333"/>
                </a:solidFill>
                <a:latin typeface="Trebuchet MS"/>
                <a:cs typeface="Trebuchet MS"/>
              </a:rPr>
              <a:t>5</a:t>
            </a:r>
            <a:r>
              <a:rPr sz="950" spc="25" dirty="0">
                <a:solidFill>
                  <a:srgbClr val="333333"/>
                </a:solidFill>
                <a:latin typeface="微软雅黑"/>
                <a:cs typeface="微软雅黑"/>
              </a:rPr>
              <a:t>表示这个设备是一个逻辑分区。一言以蔽之</a:t>
            </a:r>
            <a:r>
              <a:rPr sz="950" spc="-20" dirty="0">
                <a:solidFill>
                  <a:srgbClr val="333333"/>
                </a:solidFill>
                <a:latin typeface="微软雅黑"/>
                <a:cs typeface="微软雅黑"/>
              </a:rPr>
              <a:t>，</a:t>
            </a:r>
            <a:r>
              <a:rPr sz="950" spc="-20" dirty="0">
                <a:solidFill>
                  <a:srgbClr val="333333"/>
                </a:solidFill>
                <a:latin typeface="Trebuchet MS"/>
                <a:cs typeface="Trebuchet MS"/>
              </a:rPr>
              <a:t>“/dev/sda5”</a:t>
            </a:r>
            <a:r>
              <a:rPr sz="950" spc="25" dirty="0">
                <a:solidFill>
                  <a:srgbClr val="333333"/>
                </a:solidFill>
                <a:latin typeface="微软雅黑"/>
                <a:cs typeface="微软雅黑"/>
              </a:rPr>
              <a:t>表示的 就是</a:t>
            </a:r>
            <a:r>
              <a:rPr sz="950" spc="-160" dirty="0">
                <a:solidFill>
                  <a:srgbClr val="333333"/>
                </a:solidFill>
                <a:latin typeface="Trebuchet MS"/>
                <a:cs typeface="Trebuchet MS"/>
              </a:rPr>
              <a:t>“</a:t>
            </a:r>
            <a:r>
              <a:rPr sz="950" spc="25" dirty="0">
                <a:solidFill>
                  <a:srgbClr val="333333"/>
                </a:solidFill>
                <a:latin typeface="微软雅黑"/>
                <a:cs typeface="微软雅黑"/>
              </a:rPr>
              <a:t>这是系统中第一块被识别到的硬件设备中分区编号为</a:t>
            </a:r>
            <a:r>
              <a:rPr sz="950" spc="55" dirty="0">
                <a:solidFill>
                  <a:srgbClr val="333333"/>
                </a:solidFill>
                <a:latin typeface="Trebuchet MS"/>
                <a:cs typeface="Trebuchet MS"/>
              </a:rPr>
              <a:t>5</a:t>
            </a:r>
            <a:r>
              <a:rPr sz="950" spc="25" dirty="0">
                <a:solidFill>
                  <a:srgbClr val="333333"/>
                </a:solidFill>
                <a:latin typeface="微软雅黑"/>
                <a:cs typeface="微软雅黑"/>
              </a:rPr>
              <a:t>的逻辑分区的设备文件</a:t>
            </a:r>
            <a:r>
              <a:rPr sz="950" spc="-160" dirty="0">
                <a:solidFill>
                  <a:srgbClr val="333333"/>
                </a:solidFill>
                <a:latin typeface="Trebuchet MS"/>
                <a:cs typeface="Trebuchet MS"/>
              </a:rPr>
              <a:t>”</a:t>
            </a:r>
            <a:r>
              <a:rPr sz="950" spc="25" dirty="0">
                <a:solidFill>
                  <a:srgbClr val="333333"/>
                </a:solidFill>
                <a:latin typeface="微软雅黑"/>
                <a:cs typeface="微软雅黑"/>
              </a:rPr>
              <a:t>。考虑到很多读者完 全没有</a:t>
            </a:r>
            <a:r>
              <a:rPr sz="950" spc="35" dirty="0">
                <a:solidFill>
                  <a:srgbClr val="333333"/>
                </a:solidFill>
                <a:latin typeface="Trebuchet MS"/>
                <a:cs typeface="Trebuchet MS"/>
              </a:rPr>
              <a:t>Linux</a:t>
            </a:r>
            <a:r>
              <a:rPr sz="950" spc="25" dirty="0">
                <a:solidFill>
                  <a:srgbClr val="333333"/>
                </a:solidFill>
                <a:latin typeface="微软雅黑"/>
                <a:cs typeface="微软雅黑"/>
              </a:rPr>
              <a:t>基础，不太容易理解前面所说的主分区、扩展分区和逻辑分区的概念，因此接下来简单科普 一下硬盘相关的知识。</a:t>
            </a:r>
            <a:endParaRPr sz="950">
              <a:latin typeface="微软雅黑"/>
              <a:cs typeface="微软雅黑"/>
            </a:endParaRPr>
          </a:p>
          <a:p>
            <a:pPr marL="12700" marR="34290" algn="just">
              <a:lnSpc>
                <a:spcPct val="131600"/>
              </a:lnSpc>
              <a:spcBef>
                <a:spcPts val="750"/>
              </a:spcBef>
            </a:pPr>
            <a:r>
              <a:rPr sz="950" spc="25" dirty="0">
                <a:solidFill>
                  <a:srgbClr val="333333"/>
                </a:solidFill>
                <a:latin typeface="微软雅黑"/>
                <a:cs typeface="微软雅黑"/>
              </a:rPr>
              <a:t>正是因为计算机有了硬盘设备，我们才能够在玩游戏的过程中或游戏通关之后随时存档，而不用每次重 头开始。硬盘设备是由大量的扇区组成的，每个扇区的容量为</a:t>
            </a:r>
            <a:r>
              <a:rPr sz="950" spc="55" dirty="0">
                <a:solidFill>
                  <a:srgbClr val="333333"/>
                </a:solidFill>
                <a:latin typeface="Trebuchet MS"/>
                <a:cs typeface="Trebuchet MS"/>
              </a:rPr>
              <a:t>512</a:t>
            </a:r>
            <a:r>
              <a:rPr sz="950" spc="25" dirty="0">
                <a:solidFill>
                  <a:srgbClr val="333333"/>
                </a:solidFill>
                <a:latin typeface="微软雅黑"/>
                <a:cs typeface="微软雅黑"/>
              </a:rPr>
              <a:t>字节。其中第一个扇区最重要，它里 面保存着主引导记录与分区表信息。就第一个扇区来讲，主引导记录需要占用</a:t>
            </a:r>
            <a:r>
              <a:rPr sz="950" spc="55" dirty="0">
                <a:solidFill>
                  <a:srgbClr val="333333"/>
                </a:solidFill>
                <a:latin typeface="Trebuchet MS"/>
                <a:cs typeface="Trebuchet MS"/>
              </a:rPr>
              <a:t>446</a:t>
            </a:r>
            <a:r>
              <a:rPr sz="950" spc="25" dirty="0">
                <a:solidFill>
                  <a:srgbClr val="333333"/>
                </a:solidFill>
                <a:latin typeface="微软雅黑"/>
                <a:cs typeface="微软雅黑"/>
              </a:rPr>
              <a:t>字节，分区表为</a:t>
            </a:r>
            <a:r>
              <a:rPr sz="950" spc="55" dirty="0">
                <a:solidFill>
                  <a:srgbClr val="333333"/>
                </a:solidFill>
                <a:latin typeface="Trebuchet MS"/>
                <a:cs typeface="Trebuchet MS"/>
              </a:rPr>
              <a:t>64</a:t>
            </a:r>
            <a:r>
              <a:rPr sz="950" spc="25" dirty="0">
                <a:solidFill>
                  <a:srgbClr val="333333"/>
                </a:solidFill>
                <a:latin typeface="微软雅黑"/>
                <a:cs typeface="微软雅黑"/>
              </a:rPr>
              <a:t>字 节，结束符占用</a:t>
            </a:r>
            <a:r>
              <a:rPr sz="950" spc="55" dirty="0">
                <a:solidFill>
                  <a:srgbClr val="333333"/>
                </a:solidFill>
                <a:latin typeface="Trebuchet MS"/>
                <a:cs typeface="Trebuchet MS"/>
              </a:rPr>
              <a:t>2</a:t>
            </a:r>
            <a:r>
              <a:rPr sz="950" spc="25" dirty="0">
                <a:solidFill>
                  <a:srgbClr val="333333"/>
                </a:solidFill>
                <a:latin typeface="微软雅黑"/>
                <a:cs typeface="微软雅黑"/>
              </a:rPr>
              <a:t>字节；其中分区表中每记录一个分区信息就需要</a:t>
            </a:r>
            <a:r>
              <a:rPr sz="950" spc="55" dirty="0">
                <a:solidFill>
                  <a:srgbClr val="333333"/>
                </a:solidFill>
                <a:latin typeface="Trebuchet MS"/>
                <a:cs typeface="Trebuchet MS"/>
              </a:rPr>
              <a:t>16</a:t>
            </a:r>
            <a:r>
              <a:rPr sz="950" spc="25" dirty="0">
                <a:solidFill>
                  <a:srgbClr val="333333"/>
                </a:solidFill>
                <a:latin typeface="微软雅黑"/>
                <a:cs typeface="微软雅黑"/>
              </a:rPr>
              <a:t>字节，这样一来最多只有</a:t>
            </a:r>
            <a:r>
              <a:rPr sz="950" spc="55" dirty="0">
                <a:solidFill>
                  <a:srgbClr val="333333"/>
                </a:solidFill>
                <a:latin typeface="Trebuchet MS"/>
                <a:cs typeface="Trebuchet MS"/>
              </a:rPr>
              <a:t>4</a:t>
            </a:r>
            <a:r>
              <a:rPr sz="950" spc="20" dirty="0">
                <a:solidFill>
                  <a:srgbClr val="333333"/>
                </a:solidFill>
                <a:latin typeface="微软雅黑"/>
                <a:cs typeface="微软雅黑"/>
              </a:rPr>
              <a:t>个分区信 </a:t>
            </a:r>
            <a:r>
              <a:rPr sz="950" spc="25" dirty="0">
                <a:solidFill>
                  <a:srgbClr val="333333"/>
                </a:solidFill>
                <a:latin typeface="微软雅黑"/>
                <a:cs typeface="微软雅黑"/>
              </a:rPr>
              <a:t>息可以写到第一个扇区中，这</a:t>
            </a:r>
            <a:r>
              <a:rPr sz="950" spc="55" dirty="0">
                <a:solidFill>
                  <a:srgbClr val="333333"/>
                </a:solidFill>
                <a:latin typeface="Trebuchet MS"/>
                <a:cs typeface="Trebuchet MS"/>
              </a:rPr>
              <a:t>4</a:t>
            </a:r>
            <a:r>
              <a:rPr sz="950" spc="25" dirty="0">
                <a:solidFill>
                  <a:srgbClr val="333333"/>
                </a:solidFill>
                <a:latin typeface="微软雅黑"/>
                <a:cs typeface="微软雅黑"/>
              </a:rPr>
              <a:t>个分区就是</a:t>
            </a:r>
            <a:r>
              <a:rPr sz="950" spc="55" dirty="0">
                <a:solidFill>
                  <a:srgbClr val="333333"/>
                </a:solidFill>
                <a:latin typeface="Trebuchet MS"/>
                <a:cs typeface="Trebuchet MS"/>
              </a:rPr>
              <a:t>4</a:t>
            </a:r>
            <a:r>
              <a:rPr sz="950" spc="25" dirty="0">
                <a:solidFill>
                  <a:srgbClr val="333333"/>
                </a:solidFill>
                <a:latin typeface="微软雅黑"/>
                <a:cs typeface="微软雅黑"/>
              </a:rPr>
              <a:t>个主分区。第一个扇区中的数据信息如图</a:t>
            </a:r>
            <a:r>
              <a:rPr sz="950" spc="25" dirty="0">
                <a:solidFill>
                  <a:srgbClr val="333333"/>
                </a:solidFill>
                <a:latin typeface="Trebuchet MS"/>
                <a:cs typeface="Trebuchet MS"/>
              </a:rPr>
              <a:t>6-3</a:t>
            </a:r>
            <a:r>
              <a:rPr sz="950" spc="25" dirty="0">
                <a:solidFill>
                  <a:srgbClr val="333333"/>
                </a:solidFill>
                <a:latin typeface="微软雅黑"/>
                <a:cs typeface="微软雅黑"/>
              </a:rPr>
              <a:t>所示。</a:t>
            </a:r>
            <a:endParaRPr sz="950">
              <a:latin typeface="微软雅黑"/>
              <a:cs typeface="微软雅黑"/>
            </a:endParaRPr>
          </a:p>
        </p:txBody>
      </p:sp>
      <p:pic>
        <p:nvPicPr>
          <p:cNvPr id="4" name="object 4"/>
          <p:cNvPicPr/>
          <p:nvPr/>
        </p:nvPicPr>
        <p:blipFill>
          <a:blip r:embed="rId3" cstate="print"/>
          <a:stretch>
            <a:fillRect/>
          </a:stretch>
        </p:blipFill>
        <p:spPr>
          <a:xfrm>
            <a:off x="959124" y="4635370"/>
            <a:ext cx="5621364" cy="3213559"/>
          </a:xfrm>
          <a:prstGeom prst="rect">
            <a:avLst/>
          </a:prstGeom>
        </p:spPr>
      </p:pic>
      <p:sp>
        <p:nvSpPr>
          <p:cNvPr id="5" name="object 5"/>
          <p:cNvSpPr txBox="1"/>
          <p:nvPr/>
        </p:nvSpPr>
        <p:spPr>
          <a:xfrm>
            <a:off x="946424" y="7950579"/>
            <a:ext cx="5617845" cy="170878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6-3</a:t>
            </a:r>
            <a:r>
              <a:rPr sz="950" spc="-35" dirty="0">
                <a:solidFill>
                  <a:srgbClr val="333333"/>
                </a:solidFill>
                <a:latin typeface="Trebuchet MS"/>
                <a:cs typeface="Trebuchet MS"/>
              </a:rPr>
              <a:t> </a:t>
            </a:r>
            <a:r>
              <a:rPr sz="950" spc="25" dirty="0">
                <a:solidFill>
                  <a:srgbClr val="333333"/>
                </a:solidFill>
                <a:latin typeface="微软雅黑"/>
                <a:cs typeface="微软雅黑"/>
              </a:rPr>
              <a:t>第一个扇区中的数据信息</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spc="25" dirty="0">
                <a:solidFill>
                  <a:srgbClr val="333333"/>
                </a:solidFill>
                <a:latin typeface="微软雅黑"/>
                <a:cs typeface="微软雅黑"/>
              </a:rPr>
              <a:t>现在，问题来了</a:t>
            </a:r>
            <a:r>
              <a:rPr sz="950" spc="275" dirty="0">
                <a:solidFill>
                  <a:srgbClr val="333333"/>
                </a:solidFill>
                <a:latin typeface="Trebuchet MS"/>
                <a:cs typeface="Trebuchet MS"/>
              </a:rPr>
              <a:t>——</a:t>
            </a:r>
            <a:r>
              <a:rPr sz="950" spc="25" dirty="0">
                <a:solidFill>
                  <a:srgbClr val="333333"/>
                </a:solidFill>
                <a:latin typeface="微软雅黑"/>
                <a:cs typeface="微软雅黑"/>
              </a:rPr>
              <a:t>每块硬盘最多只能创建出</a:t>
            </a:r>
            <a:r>
              <a:rPr sz="950" spc="55" dirty="0">
                <a:solidFill>
                  <a:srgbClr val="333333"/>
                </a:solidFill>
                <a:latin typeface="Trebuchet MS"/>
                <a:cs typeface="Trebuchet MS"/>
              </a:rPr>
              <a:t>4</a:t>
            </a:r>
            <a:r>
              <a:rPr sz="950" spc="25" dirty="0">
                <a:solidFill>
                  <a:srgbClr val="333333"/>
                </a:solidFill>
                <a:latin typeface="微软雅黑"/>
                <a:cs typeface="微软雅黑"/>
              </a:rPr>
              <a:t>个分区？明显不够用也不合情理。</a:t>
            </a:r>
            <a:endParaRPr sz="950">
              <a:latin typeface="微软雅黑"/>
              <a:cs typeface="微软雅黑"/>
            </a:endParaRPr>
          </a:p>
          <a:p>
            <a:pPr marL="12700" marR="5080" algn="just">
              <a:lnSpc>
                <a:spcPct val="131600"/>
              </a:lnSpc>
              <a:spcBef>
                <a:spcPts val="750"/>
              </a:spcBef>
            </a:pPr>
            <a:r>
              <a:rPr sz="950" spc="25" dirty="0">
                <a:solidFill>
                  <a:srgbClr val="333333"/>
                </a:solidFill>
                <a:latin typeface="微软雅黑"/>
                <a:cs typeface="微软雅黑"/>
              </a:rPr>
              <a:t>于是为了解决分区个数不够的问题，可以将第一个扇区的分区表中</a:t>
            </a:r>
            <a:r>
              <a:rPr sz="950" spc="55" dirty="0">
                <a:solidFill>
                  <a:srgbClr val="333333"/>
                </a:solidFill>
                <a:latin typeface="Trebuchet MS"/>
                <a:cs typeface="Trebuchet MS"/>
              </a:rPr>
              <a:t>16</a:t>
            </a:r>
            <a:r>
              <a:rPr sz="950" spc="20" dirty="0">
                <a:solidFill>
                  <a:srgbClr val="333333"/>
                </a:solidFill>
                <a:latin typeface="微软雅黑"/>
                <a:cs typeface="微软雅黑"/>
              </a:rPr>
              <a:t>字节（原本要写入主分区信息）的 </a:t>
            </a:r>
            <a:r>
              <a:rPr sz="950" spc="25" dirty="0">
                <a:solidFill>
                  <a:srgbClr val="333333"/>
                </a:solidFill>
                <a:latin typeface="微软雅黑"/>
                <a:cs typeface="微软雅黑"/>
              </a:rPr>
              <a:t>空间（称之为扩展分区）拿出来指向另外一个分区。也就是说，扩展分区其实并不是一个真正的分区， </a:t>
            </a:r>
            <a:r>
              <a:rPr sz="950" spc="-270" dirty="0">
                <a:solidFill>
                  <a:srgbClr val="333333"/>
                </a:solidFill>
                <a:latin typeface="微软雅黑"/>
                <a:cs typeface="微软雅黑"/>
              </a:rPr>
              <a:t> </a:t>
            </a:r>
            <a:r>
              <a:rPr sz="950" spc="25" dirty="0">
                <a:solidFill>
                  <a:srgbClr val="333333"/>
                </a:solidFill>
                <a:latin typeface="微软雅黑"/>
                <a:cs typeface="微软雅黑"/>
              </a:rPr>
              <a:t>而更像是一个占用</a:t>
            </a:r>
            <a:r>
              <a:rPr sz="950" spc="55" dirty="0">
                <a:solidFill>
                  <a:srgbClr val="333333"/>
                </a:solidFill>
                <a:latin typeface="Trebuchet MS"/>
                <a:cs typeface="Trebuchet MS"/>
              </a:rPr>
              <a:t>16</a:t>
            </a:r>
            <a:r>
              <a:rPr sz="950" spc="25" dirty="0">
                <a:solidFill>
                  <a:srgbClr val="333333"/>
                </a:solidFill>
                <a:latin typeface="微软雅黑"/>
                <a:cs typeface="微软雅黑"/>
              </a:rPr>
              <a:t>字节分区表空间的指针</a:t>
            </a:r>
            <a:r>
              <a:rPr sz="950" spc="275" dirty="0">
                <a:solidFill>
                  <a:srgbClr val="333333"/>
                </a:solidFill>
                <a:latin typeface="Trebuchet MS"/>
                <a:cs typeface="Trebuchet MS"/>
              </a:rPr>
              <a:t>—</a:t>
            </a:r>
            <a:r>
              <a:rPr sz="950" spc="20" dirty="0">
                <a:solidFill>
                  <a:srgbClr val="333333"/>
                </a:solidFill>
                <a:latin typeface="微软雅黑"/>
                <a:cs typeface="微软雅黑"/>
              </a:rPr>
              <a:t>一个指向另外一个分区的指针。这样一来，用户一般会选 </a:t>
            </a:r>
            <a:r>
              <a:rPr sz="950" spc="25" dirty="0">
                <a:solidFill>
                  <a:srgbClr val="333333"/>
                </a:solidFill>
                <a:latin typeface="微软雅黑"/>
                <a:cs typeface="微软雅黑"/>
              </a:rPr>
              <a:t>择使用</a:t>
            </a:r>
            <a:r>
              <a:rPr sz="950" spc="55" dirty="0">
                <a:solidFill>
                  <a:srgbClr val="333333"/>
                </a:solidFill>
                <a:latin typeface="Trebuchet MS"/>
                <a:cs typeface="Trebuchet MS"/>
              </a:rPr>
              <a:t>3</a:t>
            </a:r>
            <a:r>
              <a:rPr sz="950" spc="25" dirty="0">
                <a:solidFill>
                  <a:srgbClr val="333333"/>
                </a:solidFill>
                <a:latin typeface="微软雅黑"/>
                <a:cs typeface="微软雅黑"/>
              </a:rPr>
              <a:t>个主分区加</a:t>
            </a:r>
            <a:r>
              <a:rPr sz="950" spc="55" dirty="0">
                <a:solidFill>
                  <a:srgbClr val="333333"/>
                </a:solidFill>
                <a:latin typeface="Trebuchet MS"/>
                <a:cs typeface="Trebuchet MS"/>
              </a:rPr>
              <a:t>1</a:t>
            </a:r>
            <a:r>
              <a:rPr sz="950" spc="25" dirty="0">
                <a:solidFill>
                  <a:srgbClr val="333333"/>
                </a:solidFill>
                <a:latin typeface="微软雅黑"/>
                <a:cs typeface="微软雅黑"/>
              </a:rPr>
              <a:t>个扩展分区的方法，然后在扩展分区中创建出数个逻辑分区，从而来满足多分区</a:t>
            </a:r>
            <a:endParaRPr sz="950">
              <a:latin typeface="微软雅黑"/>
              <a:cs typeface="微软雅黑"/>
            </a:endParaRPr>
          </a:p>
          <a:p>
            <a:pPr marL="12700" marR="5080">
              <a:lnSpc>
                <a:spcPct val="131600"/>
              </a:lnSpc>
            </a:pPr>
            <a:r>
              <a:rPr sz="950" spc="25" dirty="0">
                <a:solidFill>
                  <a:srgbClr val="333333"/>
                </a:solidFill>
                <a:latin typeface="微软雅黑"/>
                <a:cs typeface="微软雅黑"/>
              </a:rPr>
              <a:t>（大于</a:t>
            </a:r>
            <a:r>
              <a:rPr sz="950" spc="55" dirty="0">
                <a:solidFill>
                  <a:srgbClr val="333333"/>
                </a:solidFill>
                <a:latin typeface="Trebuchet MS"/>
                <a:cs typeface="Trebuchet MS"/>
              </a:rPr>
              <a:t>4</a:t>
            </a:r>
            <a:r>
              <a:rPr sz="950" spc="25" dirty="0">
                <a:solidFill>
                  <a:srgbClr val="333333"/>
                </a:solidFill>
                <a:latin typeface="微软雅黑"/>
                <a:cs typeface="微软雅黑"/>
              </a:rPr>
              <a:t>个）的需求。当然，就目前来讲大家只要明白为什么主分区不能超过</a:t>
            </a:r>
            <a:r>
              <a:rPr sz="950" spc="55" dirty="0">
                <a:solidFill>
                  <a:srgbClr val="333333"/>
                </a:solidFill>
                <a:latin typeface="Trebuchet MS"/>
                <a:cs typeface="Trebuchet MS"/>
              </a:rPr>
              <a:t>4</a:t>
            </a:r>
            <a:r>
              <a:rPr sz="950" spc="20" dirty="0">
                <a:solidFill>
                  <a:srgbClr val="333333"/>
                </a:solidFill>
                <a:latin typeface="微软雅黑"/>
                <a:cs typeface="微软雅黑"/>
              </a:rPr>
              <a:t>个就足够了。主分区、扩 </a:t>
            </a:r>
            <a:r>
              <a:rPr sz="950" spc="25" dirty="0">
                <a:solidFill>
                  <a:srgbClr val="333333"/>
                </a:solidFill>
                <a:latin typeface="微软雅黑"/>
                <a:cs typeface="微软雅黑"/>
              </a:rPr>
              <a:t>展分区、逻辑分区可以像图</a:t>
            </a:r>
            <a:r>
              <a:rPr sz="950" spc="25" dirty="0">
                <a:solidFill>
                  <a:srgbClr val="333333"/>
                </a:solidFill>
                <a:latin typeface="Trebuchet MS"/>
                <a:cs typeface="Trebuchet MS"/>
              </a:rPr>
              <a:t>6-4</a:t>
            </a:r>
            <a:r>
              <a:rPr sz="950" spc="25" dirty="0">
                <a:solidFill>
                  <a:srgbClr val="333333"/>
                </a:solidFill>
                <a:latin typeface="微软雅黑"/>
                <a:cs typeface="微软雅黑"/>
              </a:rPr>
              <a:t>那样来规划。</a:t>
            </a:r>
            <a:endParaRPr sz="950">
              <a:latin typeface="微软雅黑"/>
              <a:cs typeface="微软雅黑"/>
            </a:endParaRPr>
          </a:p>
        </p:txBody>
      </p:sp>
      <p:sp>
        <p:nvSpPr>
          <p:cNvPr id="7" name="object 7"/>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28</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1187706"/>
          <a:ext cx="5655945" cy="2514600"/>
        </p:xfrm>
        <a:graphic>
          <a:graphicData uri="http://schemas.openxmlformats.org/drawingml/2006/table">
            <a:tbl>
              <a:tblPr firstRow="1" bandRow="1">
                <a:tableStyleId>{2D5ABB26-0587-4C30-8999-92F81FD0307C}</a:tableStyleId>
              </a:tblPr>
              <a:tblGrid>
                <a:gridCol w="2944495">
                  <a:extLst>
                    <a:ext uri="{9D8B030D-6E8A-4147-A177-3AD203B41FA5}">
                      <a16:colId xmlns:a16="http://schemas.microsoft.com/office/drawing/2014/main" val="20000"/>
                    </a:ext>
                  </a:extLst>
                </a:gridCol>
                <a:gridCol w="269684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角色名称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0" dirty="0">
                          <a:solidFill>
                            <a:srgbClr val="333333"/>
                          </a:solidFill>
                          <a:latin typeface="Trebuchet MS"/>
                          <a:cs typeface="Trebuchet MS"/>
                        </a:rPr>
                        <a:t>rhel-system-roles.kdump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配置</a:t>
                      </a:r>
                      <a:r>
                        <a:rPr sz="950" dirty="0">
                          <a:solidFill>
                            <a:srgbClr val="333333"/>
                          </a:solidFill>
                          <a:latin typeface="Trebuchet MS"/>
                          <a:cs typeface="Trebuchet MS"/>
                        </a:rPr>
                        <a:t>kdump</a:t>
                      </a:r>
                      <a:r>
                        <a:rPr sz="950" dirty="0">
                          <a:solidFill>
                            <a:srgbClr val="333333"/>
                          </a:solidFill>
                          <a:latin typeface="微软雅黑"/>
                          <a:cs typeface="微软雅黑"/>
                        </a:rPr>
                        <a:t>崩溃恢复服务</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25" dirty="0">
                          <a:solidFill>
                            <a:srgbClr val="333333"/>
                          </a:solidFill>
                          <a:latin typeface="Trebuchet MS"/>
                          <a:cs typeface="Trebuchet MS"/>
                        </a:rPr>
                        <a:t>rhel-system-roles.network</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配置网络接口</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25" dirty="0">
                          <a:solidFill>
                            <a:srgbClr val="333333"/>
                          </a:solidFill>
                          <a:latin typeface="Trebuchet MS"/>
                          <a:cs typeface="Trebuchet MS"/>
                        </a:rPr>
                        <a:t>rhel-system-roles.selinux</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配置</a:t>
                      </a:r>
                      <a:r>
                        <a:rPr sz="950" dirty="0">
                          <a:solidFill>
                            <a:srgbClr val="333333"/>
                          </a:solidFill>
                          <a:latin typeface="Trebuchet MS"/>
                          <a:cs typeface="Trebuchet MS"/>
                        </a:rPr>
                        <a:t>SELinux</a:t>
                      </a:r>
                      <a:r>
                        <a:rPr sz="950" dirty="0">
                          <a:solidFill>
                            <a:srgbClr val="333333"/>
                          </a:solidFill>
                          <a:latin typeface="微软雅黑"/>
                          <a:cs typeface="微软雅黑"/>
                        </a:rPr>
                        <a:t>策略及模式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25" dirty="0">
                          <a:solidFill>
                            <a:srgbClr val="333333"/>
                          </a:solidFill>
                          <a:latin typeface="Trebuchet MS"/>
                          <a:cs typeface="Trebuchet MS"/>
                        </a:rPr>
                        <a:t>rhel-system-roles.timesync</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配置网络时间协议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20" dirty="0">
                          <a:solidFill>
                            <a:srgbClr val="333333"/>
                          </a:solidFill>
                          <a:latin typeface="Trebuchet MS"/>
                          <a:cs typeface="Trebuchet MS"/>
                        </a:rPr>
                        <a:t>rhel-system-roles.postfix</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配置邮件传输服务</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15" dirty="0">
                          <a:solidFill>
                            <a:srgbClr val="333333"/>
                          </a:solidFill>
                          <a:latin typeface="Trebuchet MS"/>
                          <a:cs typeface="Trebuchet MS"/>
                        </a:rPr>
                        <a:t>rhel-system-roles.firewall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配置防火墙服务</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25" dirty="0">
                          <a:solidFill>
                            <a:srgbClr val="333333"/>
                          </a:solidFill>
                          <a:latin typeface="Trebuchet MS"/>
                          <a:cs typeface="Trebuchet MS"/>
                        </a:rPr>
                        <a:t>rhel-system-roles.tuned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配置系统调优选项</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bl>
          </a:graphicData>
        </a:graphic>
      </p:graphicFrame>
      <p:graphicFrame>
        <p:nvGraphicFramePr>
          <p:cNvPr id="3" name="object 3"/>
          <p:cNvGraphicFramePr>
            <a:graphicFrameLocks noGrp="1"/>
          </p:cNvGraphicFramePr>
          <p:nvPr/>
        </p:nvGraphicFramePr>
        <p:xfrm>
          <a:off x="959124" y="6705244"/>
          <a:ext cx="5655945" cy="942975"/>
        </p:xfrm>
        <a:graphic>
          <a:graphicData uri="http://schemas.openxmlformats.org/drawingml/2006/table">
            <a:tbl>
              <a:tblPr firstRow="1" bandRow="1">
                <a:tableStyleId>{2D5ABB26-0587-4C30-8999-92F81FD0307C}</a:tableStyleId>
              </a:tblPr>
              <a:tblGrid>
                <a:gridCol w="2287270">
                  <a:extLst>
                    <a:ext uri="{9D8B030D-6E8A-4147-A177-3AD203B41FA5}">
                      <a16:colId xmlns:a16="http://schemas.microsoft.com/office/drawing/2014/main" val="20000"/>
                    </a:ext>
                  </a:extLst>
                </a:gridCol>
                <a:gridCol w="335470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5" dirty="0">
                          <a:solidFill>
                            <a:srgbClr val="333333"/>
                          </a:solidFill>
                          <a:latin typeface="Trebuchet MS"/>
                          <a:cs typeface="Trebuchet MS"/>
                        </a:rPr>
                        <a:t>hostname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NTP</a:t>
                      </a:r>
                      <a:r>
                        <a:rPr sz="950" spc="25" dirty="0">
                          <a:solidFill>
                            <a:srgbClr val="333333"/>
                          </a:solidFill>
                          <a:latin typeface="微软雅黑"/>
                          <a:cs typeface="微软雅黑"/>
                        </a:rPr>
                        <a:t>服务器主机名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30" dirty="0">
                          <a:solidFill>
                            <a:srgbClr val="333333"/>
                          </a:solidFill>
                          <a:latin typeface="Trebuchet MS"/>
                          <a:cs typeface="Trebuchet MS"/>
                        </a:rPr>
                        <a:t>iburst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启用快速同步</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sp>
        <p:nvSpPr>
          <p:cNvPr id="4" name="object 4"/>
          <p:cNvSpPr txBox="1"/>
          <p:nvPr/>
        </p:nvSpPr>
        <p:spPr>
          <a:xfrm>
            <a:off x="908333" y="332747"/>
            <a:ext cx="5784215" cy="692785"/>
          </a:xfrm>
          <a:prstGeom prst="rect">
            <a:avLst/>
          </a:prstGeom>
        </p:spPr>
        <p:txBody>
          <a:bodyPr vert="horz" wrap="square" lIns="0" tIns="57785" rIns="0" bIns="0" rtlCol="0">
            <a:spAutoFit/>
          </a:bodyPr>
          <a:lstStyle/>
          <a:p>
            <a:pPr marL="50800">
              <a:lnSpc>
                <a:spcPct val="100000"/>
              </a:lnSpc>
              <a:spcBef>
                <a:spcPts val="455"/>
              </a:spcBef>
            </a:pPr>
            <a:r>
              <a:rPr sz="950" b="1" spc="25" dirty="0">
                <a:solidFill>
                  <a:srgbClr val="333333"/>
                </a:solidFill>
                <a:latin typeface="微软雅黑"/>
                <a:cs typeface="微软雅黑"/>
              </a:rPr>
              <a:t>千万不要低估这些由系统镜像自带的角色，日常的工作中能排上大用场，它们的主要功能可参考表格</a:t>
            </a:r>
            <a:r>
              <a:rPr sz="950" b="1" spc="-60" dirty="0">
                <a:solidFill>
                  <a:srgbClr val="333333"/>
                </a:solidFill>
                <a:latin typeface="Trebuchet MS"/>
                <a:cs typeface="Trebuchet MS"/>
              </a:rPr>
              <a:t>1</a:t>
            </a:r>
            <a:r>
              <a:rPr sz="1200" spc="-465" baseline="34722" dirty="0">
                <a:latin typeface="小哥哥网恋吗"/>
                <a:cs typeface="小哥哥网恋吗"/>
              </a:rPr>
              <a:t>5</a:t>
            </a:r>
            <a:r>
              <a:rPr sz="950" b="1" spc="-250" dirty="0">
                <a:solidFill>
                  <a:srgbClr val="333333"/>
                </a:solidFill>
                <a:latin typeface="Trebuchet MS"/>
                <a:cs typeface="Trebuchet MS"/>
              </a:rPr>
              <a:t>6</a:t>
            </a:r>
            <a:r>
              <a:rPr sz="1200" baseline="34722" dirty="0">
                <a:latin typeface="小哥哥网恋吗"/>
                <a:cs typeface="小哥哥网恋吗"/>
              </a:rPr>
              <a:t>/</a:t>
            </a:r>
            <a:r>
              <a:rPr sz="1200" spc="-532" baseline="34722" dirty="0">
                <a:latin typeface="小哥哥网恋吗"/>
                <a:cs typeface="小哥哥网恋吗"/>
              </a:rPr>
              <a:t>2</a:t>
            </a:r>
            <a:r>
              <a:rPr sz="950" b="1" dirty="0">
                <a:solidFill>
                  <a:srgbClr val="333333"/>
                </a:solidFill>
                <a:latin typeface="Trebuchet MS"/>
                <a:cs typeface="Trebuchet MS"/>
              </a:rPr>
              <a:t>-</a:t>
            </a:r>
            <a:r>
              <a:rPr sz="1200" spc="-7" baseline="34722" dirty="0">
                <a:latin typeface="小哥哥网恋吗"/>
                <a:cs typeface="小哥哥网恋吗"/>
              </a:rPr>
              <a:t>0</a:t>
            </a:r>
            <a:endParaRPr sz="1200" baseline="34722">
              <a:latin typeface="小哥哥网恋吗"/>
              <a:cs typeface="小哥哥网恋吗"/>
            </a:endParaRPr>
          </a:p>
          <a:p>
            <a:pPr marL="50800">
              <a:lnSpc>
                <a:spcPct val="100000"/>
              </a:lnSpc>
              <a:spcBef>
                <a:spcPts val="360"/>
              </a:spcBef>
            </a:pPr>
            <a:r>
              <a:rPr sz="950" b="1" dirty="0">
                <a:solidFill>
                  <a:srgbClr val="333333"/>
                </a:solidFill>
                <a:latin typeface="Trebuchet MS"/>
                <a:cs typeface="Trebuchet MS"/>
              </a:rPr>
              <a:t>5</a:t>
            </a:r>
            <a:r>
              <a:rPr sz="950" b="1" spc="25" dirty="0">
                <a:solidFill>
                  <a:srgbClr val="333333"/>
                </a:solidFill>
                <a:latin typeface="微软雅黑"/>
                <a:cs typeface="微软雅黑"/>
              </a:rPr>
              <a:t>所示。</a:t>
            </a:r>
            <a:endParaRPr sz="950">
              <a:latin typeface="微软雅黑"/>
              <a:cs typeface="微软雅黑"/>
            </a:endParaRPr>
          </a:p>
          <a:p>
            <a:pPr marL="50800">
              <a:lnSpc>
                <a:spcPct val="100000"/>
              </a:lnSpc>
              <a:spcBef>
                <a:spcPts val="1110"/>
              </a:spcBef>
              <a:tabLst>
                <a:tab pos="1037590"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16-5	</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系统角色描述</a:t>
            </a:r>
            <a:endParaRPr sz="950">
              <a:latin typeface="微软雅黑"/>
              <a:cs typeface="微软雅黑"/>
            </a:endParaRPr>
          </a:p>
        </p:txBody>
      </p:sp>
      <p:grpSp>
        <p:nvGrpSpPr>
          <p:cNvPr id="5" name="object 5"/>
          <p:cNvGrpSpPr/>
          <p:nvPr/>
        </p:nvGrpSpPr>
        <p:grpSpPr>
          <a:xfrm>
            <a:off x="959124" y="4866078"/>
            <a:ext cx="5651500" cy="495934"/>
            <a:chOff x="959124" y="4866078"/>
            <a:chExt cx="5651500" cy="495934"/>
          </a:xfrm>
        </p:grpSpPr>
        <p:sp>
          <p:nvSpPr>
            <p:cNvPr id="6" name="object 6"/>
            <p:cNvSpPr/>
            <p:nvPr/>
          </p:nvSpPr>
          <p:spPr>
            <a:xfrm>
              <a:off x="963889" y="4870843"/>
              <a:ext cx="5641975" cy="486409"/>
            </a:xfrm>
            <a:custGeom>
              <a:avLst/>
              <a:gdLst/>
              <a:ahLst/>
              <a:cxnLst/>
              <a:rect l="l" t="t" r="r" b="b"/>
              <a:pathLst>
                <a:path w="5641975" h="486410">
                  <a:moveTo>
                    <a:pt x="5617597" y="486000"/>
                  </a:moveTo>
                  <a:lnTo>
                    <a:pt x="23823" y="486000"/>
                  </a:lnTo>
                  <a:lnTo>
                    <a:pt x="20659" y="485705"/>
                  </a:lnTo>
                  <a:lnTo>
                    <a:pt x="0" y="465150"/>
                  </a:lnTo>
                  <a:lnTo>
                    <a:pt x="0" y="462177"/>
                  </a:lnTo>
                  <a:lnTo>
                    <a:pt x="0" y="20545"/>
                  </a:lnTo>
                  <a:lnTo>
                    <a:pt x="20659" y="0"/>
                  </a:lnTo>
                  <a:lnTo>
                    <a:pt x="5620752" y="0"/>
                  </a:lnTo>
                  <a:lnTo>
                    <a:pt x="5641421" y="20545"/>
                  </a:lnTo>
                  <a:lnTo>
                    <a:pt x="5641421" y="465150"/>
                  </a:lnTo>
                  <a:lnTo>
                    <a:pt x="5620752" y="485705"/>
                  </a:lnTo>
                  <a:lnTo>
                    <a:pt x="5617597" y="486000"/>
                  </a:lnTo>
                  <a:close/>
                </a:path>
              </a:pathLst>
            </a:custGeom>
            <a:solidFill>
              <a:srgbClr val="F8F8F8"/>
            </a:solidFill>
          </p:spPr>
          <p:txBody>
            <a:bodyPr wrap="square" lIns="0" tIns="0" rIns="0" bIns="0" rtlCol="0"/>
            <a:lstStyle/>
            <a:p>
              <a:endParaRPr/>
            </a:p>
          </p:txBody>
        </p:sp>
        <p:sp>
          <p:nvSpPr>
            <p:cNvPr id="7" name="object 7"/>
            <p:cNvSpPr/>
            <p:nvPr/>
          </p:nvSpPr>
          <p:spPr>
            <a:xfrm>
              <a:off x="963889" y="4870843"/>
              <a:ext cx="5641975" cy="486409"/>
            </a:xfrm>
            <a:custGeom>
              <a:avLst/>
              <a:gdLst/>
              <a:ahLst/>
              <a:cxnLst/>
              <a:rect l="l" t="t" r="r" b="b"/>
              <a:pathLst>
                <a:path w="5641975" h="486410">
                  <a:moveTo>
                    <a:pt x="0" y="462177"/>
                  </a:moveTo>
                  <a:lnTo>
                    <a:pt x="0" y="23823"/>
                  </a:lnTo>
                  <a:lnTo>
                    <a:pt x="0" y="20545"/>
                  </a:lnTo>
                  <a:lnTo>
                    <a:pt x="600" y="17572"/>
                  </a:lnTo>
                  <a:lnTo>
                    <a:pt x="1810" y="14294"/>
                  </a:lnTo>
                  <a:lnTo>
                    <a:pt x="3020" y="11616"/>
                  </a:lnTo>
                  <a:lnTo>
                    <a:pt x="4745" y="8929"/>
                  </a:lnTo>
                  <a:lnTo>
                    <a:pt x="6975" y="6851"/>
                  </a:lnTo>
                  <a:lnTo>
                    <a:pt x="9214" y="4764"/>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764"/>
                  </a:lnTo>
                  <a:lnTo>
                    <a:pt x="5634446" y="6851"/>
                  </a:lnTo>
                  <a:lnTo>
                    <a:pt x="5636675" y="8929"/>
                  </a:lnTo>
                  <a:lnTo>
                    <a:pt x="5638400" y="11616"/>
                  </a:lnTo>
                  <a:lnTo>
                    <a:pt x="5639610" y="14294"/>
                  </a:lnTo>
                  <a:lnTo>
                    <a:pt x="5640821" y="17572"/>
                  </a:lnTo>
                  <a:lnTo>
                    <a:pt x="5641421" y="20545"/>
                  </a:lnTo>
                  <a:lnTo>
                    <a:pt x="5641421" y="23823"/>
                  </a:lnTo>
                  <a:lnTo>
                    <a:pt x="5641421" y="462177"/>
                  </a:lnTo>
                  <a:lnTo>
                    <a:pt x="5641421" y="465150"/>
                  </a:lnTo>
                  <a:lnTo>
                    <a:pt x="5640821" y="468133"/>
                  </a:lnTo>
                  <a:lnTo>
                    <a:pt x="5617597" y="486000"/>
                  </a:lnTo>
                  <a:lnTo>
                    <a:pt x="23823" y="486000"/>
                  </a:lnTo>
                  <a:lnTo>
                    <a:pt x="0" y="465150"/>
                  </a:lnTo>
                  <a:lnTo>
                    <a:pt x="0" y="462177"/>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4951974"/>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9" name="object 9"/>
          <p:cNvSpPr txBox="1"/>
          <p:nvPr/>
        </p:nvSpPr>
        <p:spPr>
          <a:xfrm>
            <a:off x="946424" y="4115685"/>
            <a:ext cx="5667375" cy="2426970"/>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以</a:t>
            </a:r>
            <a:r>
              <a:rPr sz="950" b="1" spc="40" dirty="0">
                <a:solidFill>
                  <a:srgbClr val="333333"/>
                </a:solidFill>
                <a:latin typeface="Trebuchet MS"/>
                <a:cs typeface="Trebuchet MS"/>
              </a:rPr>
              <a:t>rhel-system-roles.timesync</a:t>
            </a:r>
            <a:r>
              <a:rPr sz="950" b="1" spc="25" dirty="0">
                <a:solidFill>
                  <a:srgbClr val="333333"/>
                </a:solidFill>
                <a:latin typeface="微软雅黑"/>
                <a:cs typeface="微软雅黑"/>
              </a:rPr>
              <a:t>角色为例，它用于设置系统的时间和</a:t>
            </a:r>
            <a:r>
              <a:rPr sz="950" b="1" spc="65" dirty="0">
                <a:solidFill>
                  <a:srgbClr val="333333"/>
                </a:solidFill>
                <a:latin typeface="Trebuchet MS"/>
                <a:cs typeface="Trebuchet MS"/>
              </a:rPr>
              <a:t>NTP</a:t>
            </a:r>
            <a:r>
              <a:rPr sz="950" b="1" spc="25" dirty="0">
                <a:solidFill>
                  <a:srgbClr val="333333"/>
                </a:solidFill>
                <a:latin typeface="微软雅黑"/>
                <a:cs typeface="微软雅黑"/>
              </a:rPr>
              <a:t>服务，让主机能够同步准确的 时间信息。</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剧本模板文件存放在</a:t>
            </a:r>
            <a:r>
              <a:rPr sz="950" b="1" spc="45" dirty="0">
                <a:solidFill>
                  <a:srgbClr val="333333"/>
                </a:solidFill>
                <a:latin typeface="Trebuchet MS"/>
                <a:cs typeface="Trebuchet MS"/>
              </a:rPr>
              <a:t>/usr/share/doc/rhel-system-roles/</a:t>
            </a:r>
            <a:r>
              <a:rPr sz="950" b="1" spc="20" dirty="0">
                <a:solidFill>
                  <a:srgbClr val="333333"/>
                </a:solidFill>
                <a:latin typeface="微软雅黑"/>
                <a:cs typeface="微软雅黑"/>
              </a:rPr>
              <a:t>目录中，可以复制过来 </a:t>
            </a:r>
            <a:r>
              <a:rPr sz="950" b="1" spc="25" dirty="0">
                <a:solidFill>
                  <a:srgbClr val="333333"/>
                </a:solidFill>
                <a:latin typeface="微软雅黑"/>
                <a:cs typeface="微软雅黑"/>
              </a:rPr>
              <a:t>修改使用：</a:t>
            </a:r>
            <a:endParaRPr sz="950">
              <a:latin typeface="微软雅黑"/>
              <a:cs typeface="微软雅黑"/>
            </a:endParaRPr>
          </a:p>
          <a:p>
            <a:pPr>
              <a:lnSpc>
                <a:spcPct val="100000"/>
              </a:lnSpc>
              <a:spcBef>
                <a:spcPts val="45"/>
              </a:spcBef>
            </a:pPr>
            <a:endParaRPr sz="900">
              <a:latin typeface="微软雅黑"/>
              <a:cs typeface="微软雅黑"/>
            </a:endParaRPr>
          </a:p>
          <a:p>
            <a:pPr marL="136525" marR="394970">
              <a:lnSpc>
                <a:spcPct val="132400"/>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cp</a:t>
            </a:r>
            <a:r>
              <a:rPr sz="850" spc="40" dirty="0">
                <a:solidFill>
                  <a:srgbClr val="333333"/>
                </a:solidFill>
                <a:latin typeface="Lucida Console"/>
                <a:cs typeface="Lucida Console"/>
              </a:rPr>
              <a:t> </a:t>
            </a:r>
            <a:r>
              <a:rPr sz="850" spc="30" dirty="0">
                <a:solidFill>
                  <a:srgbClr val="333333"/>
                </a:solidFill>
                <a:latin typeface="Lucida Console"/>
                <a:cs typeface="Lucida Console"/>
              </a:rPr>
              <a:t>/usr/share/doc/rhel-system-roles/timesync/example-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timesync-playbook.yml</a:t>
            </a:r>
            <a:r>
              <a:rPr sz="850" spc="25" dirty="0">
                <a:solidFill>
                  <a:srgbClr val="333333"/>
                </a:solidFill>
                <a:latin typeface="Lucida Console"/>
                <a:cs typeface="Lucida Console"/>
              </a:rPr>
              <a:t> </a:t>
            </a:r>
            <a:r>
              <a:rPr sz="850" spc="30" dirty="0">
                <a:solidFill>
                  <a:srgbClr val="333333"/>
                </a:solidFill>
                <a:latin typeface="Lucida Console"/>
                <a:cs typeface="Lucida Console"/>
              </a:rPr>
              <a:t>timesync.yml</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8419">
              <a:lnSpc>
                <a:spcPct val="131600"/>
              </a:lnSpc>
            </a:pPr>
            <a:r>
              <a:rPr sz="950" b="1" spc="65" dirty="0">
                <a:solidFill>
                  <a:srgbClr val="333333"/>
                </a:solidFill>
                <a:latin typeface="Trebuchet MS"/>
                <a:cs typeface="Trebuchet MS"/>
              </a:rPr>
              <a:t>NTP</a:t>
            </a:r>
            <a:r>
              <a:rPr sz="950" b="1" spc="25" dirty="0">
                <a:solidFill>
                  <a:srgbClr val="333333"/>
                </a:solidFill>
                <a:latin typeface="微软雅黑"/>
                <a:cs typeface="微软雅黑"/>
              </a:rPr>
              <a:t>服务器是用于计算机时间同步的一种协议，提供高精度的时间校准服务，帮助计算机校对系统时 </a:t>
            </a:r>
            <a:r>
              <a:rPr sz="950" b="1" spc="30" dirty="0">
                <a:solidFill>
                  <a:srgbClr val="333333"/>
                </a:solidFill>
                <a:latin typeface="微软雅黑"/>
                <a:cs typeface="微软雅黑"/>
              </a:rPr>
              <a:t> </a:t>
            </a:r>
            <a:r>
              <a:rPr sz="950" b="1" spc="25" dirty="0">
                <a:solidFill>
                  <a:srgbClr val="333333"/>
                </a:solidFill>
                <a:latin typeface="微软雅黑"/>
                <a:cs typeface="微软雅黑"/>
              </a:rPr>
              <a:t>钟。目前常用的是由国际快速授时服务提供的</a:t>
            </a:r>
            <a:r>
              <a:rPr sz="950" b="1" spc="35" dirty="0">
                <a:solidFill>
                  <a:srgbClr val="333333"/>
                </a:solidFill>
                <a:latin typeface="Trebuchet MS"/>
                <a:cs typeface="Trebuchet MS"/>
              </a:rPr>
              <a:t>pool.ntp.org</a:t>
            </a:r>
            <a:r>
              <a:rPr sz="950" b="1" spc="20" dirty="0">
                <a:solidFill>
                  <a:srgbClr val="333333"/>
                </a:solidFill>
                <a:latin typeface="微软雅黑"/>
                <a:cs typeface="微软雅黑"/>
              </a:rPr>
              <a:t>，也是稳定性比较好的。在复制来的剧本模 </a:t>
            </a:r>
            <a:r>
              <a:rPr sz="950" b="1" spc="25" dirty="0">
                <a:solidFill>
                  <a:srgbClr val="333333"/>
                </a:solidFill>
                <a:latin typeface="微软雅黑"/>
                <a:cs typeface="微软雅黑"/>
              </a:rPr>
              <a:t>板文件中，删除掉多余的代码，将</a:t>
            </a:r>
            <a:r>
              <a:rPr sz="950" b="1" spc="65" dirty="0">
                <a:solidFill>
                  <a:srgbClr val="333333"/>
                </a:solidFill>
                <a:latin typeface="Trebuchet MS"/>
                <a:cs typeface="Trebuchet MS"/>
              </a:rPr>
              <a:t>NTP</a:t>
            </a:r>
            <a:r>
              <a:rPr sz="950" b="1" spc="25" dirty="0">
                <a:solidFill>
                  <a:srgbClr val="333333"/>
                </a:solidFill>
                <a:latin typeface="微软雅黑"/>
                <a:cs typeface="微软雅黑"/>
              </a:rPr>
              <a:t>服务器的地址填写到</a:t>
            </a:r>
            <a:r>
              <a:rPr sz="950" b="1" spc="30" dirty="0">
                <a:solidFill>
                  <a:srgbClr val="333333"/>
                </a:solidFill>
                <a:latin typeface="Trebuchet MS"/>
                <a:cs typeface="Trebuchet MS"/>
              </a:rPr>
              <a:t>timesync_ntp_servers</a:t>
            </a:r>
            <a:r>
              <a:rPr sz="950" b="1" spc="25" dirty="0">
                <a:solidFill>
                  <a:srgbClr val="333333"/>
                </a:solidFill>
                <a:latin typeface="微软雅黑"/>
                <a:cs typeface="微软雅黑"/>
              </a:rPr>
              <a:t>变量的</a:t>
            </a:r>
            <a:r>
              <a:rPr sz="950" b="1" spc="75" dirty="0">
                <a:solidFill>
                  <a:srgbClr val="333333"/>
                </a:solidFill>
                <a:latin typeface="Trebuchet MS"/>
                <a:cs typeface="Trebuchet MS"/>
              </a:rPr>
              <a:t>hostname </a:t>
            </a:r>
            <a:r>
              <a:rPr sz="950" b="1" spc="-275" dirty="0">
                <a:solidFill>
                  <a:srgbClr val="333333"/>
                </a:solidFill>
                <a:latin typeface="Trebuchet MS"/>
                <a:cs typeface="Trebuchet MS"/>
              </a:rPr>
              <a:t> </a:t>
            </a:r>
            <a:r>
              <a:rPr sz="950" b="1" spc="25" dirty="0">
                <a:solidFill>
                  <a:srgbClr val="333333"/>
                </a:solidFill>
                <a:latin typeface="微软雅黑"/>
                <a:cs typeface="微软雅黑"/>
              </a:rPr>
              <a:t>字段中即可，变量参数含义可参考表格</a:t>
            </a:r>
            <a:r>
              <a:rPr sz="950" b="1" spc="-15" dirty="0">
                <a:solidFill>
                  <a:srgbClr val="333333"/>
                </a:solidFill>
                <a:latin typeface="Trebuchet MS"/>
                <a:cs typeface="Trebuchet MS"/>
              </a:rPr>
              <a:t>6-6</a:t>
            </a:r>
            <a:r>
              <a:rPr sz="950" b="1" spc="25" dirty="0">
                <a:solidFill>
                  <a:srgbClr val="333333"/>
                </a:solidFill>
                <a:latin typeface="微软雅黑"/>
                <a:cs typeface="微软雅黑"/>
              </a:rPr>
              <a:t>所示，稍后</a:t>
            </a:r>
            <a:r>
              <a:rPr sz="950" b="1" spc="55" dirty="0">
                <a:solidFill>
                  <a:srgbClr val="333333"/>
                </a:solidFill>
                <a:latin typeface="Trebuchet MS"/>
                <a:cs typeface="Trebuchet MS"/>
              </a:rPr>
              <a:t>timesync</a:t>
            </a:r>
            <a:r>
              <a:rPr sz="950" b="1" spc="25" dirty="0">
                <a:solidFill>
                  <a:srgbClr val="333333"/>
                </a:solidFill>
                <a:latin typeface="微软雅黑"/>
                <a:cs typeface="微软雅黑"/>
              </a:rPr>
              <a:t>角色就会自动为用户配置参数信息了。</a:t>
            </a:r>
            <a:endParaRPr sz="950">
              <a:latin typeface="微软雅黑"/>
              <a:cs typeface="微软雅黑"/>
            </a:endParaRPr>
          </a:p>
          <a:p>
            <a:pPr marL="12700" algn="just">
              <a:lnSpc>
                <a:spcPct val="100000"/>
              </a:lnSpc>
              <a:spcBef>
                <a:spcPts val="1110"/>
              </a:spcBef>
              <a:tabLst>
                <a:tab pos="96710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16-5	</a:t>
            </a:r>
            <a:r>
              <a:rPr sz="950" b="1" spc="30" dirty="0">
                <a:solidFill>
                  <a:srgbClr val="333333"/>
                </a:solidFill>
                <a:latin typeface="Trebuchet MS"/>
                <a:cs typeface="Trebuchet MS"/>
              </a:rPr>
              <a:t>timesync_ntp_servers</a:t>
            </a:r>
            <a:r>
              <a:rPr sz="950" b="1" spc="25" dirty="0">
                <a:solidFill>
                  <a:srgbClr val="333333"/>
                </a:solidFill>
                <a:latin typeface="微软雅黑"/>
                <a:cs typeface="微软雅黑"/>
              </a:rPr>
              <a:t>变量参数含义</a:t>
            </a:r>
            <a:endParaRPr sz="950">
              <a:latin typeface="微软雅黑"/>
              <a:cs typeface="微软雅黑"/>
            </a:endParaRPr>
          </a:p>
        </p:txBody>
      </p:sp>
      <p:grpSp>
        <p:nvGrpSpPr>
          <p:cNvPr id="10" name="object 10"/>
          <p:cNvGrpSpPr/>
          <p:nvPr/>
        </p:nvGrpSpPr>
        <p:grpSpPr>
          <a:xfrm>
            <a:off x="959124" y="8144202"/>
            <a:ext cx="5651500" cy="667385"/>
            <a:chOff x="959124" y="8144202"/>
            <a:chExt cx="5651500" cy="667385"/>
          </a:xfrm>
        </p:grpSpPr>
        <p:sp>
          <p:nvSpPr>
            <p:cNvPr id="11" name="object 11"/>
            <p:cNvSpPr/>
            <p:nvPr/>
          </p:nvSpPr>
          <p:spPr>
            <a:xfrm>
              <a:off x="963889" y="8148966"/>
              <a:ext cx="5641975" cy="657860"/>
            </a:xfrm>
            <a:custGeom>
              <a:avLst/>
              <a:gdLst/>
              <a:ahLst/>
              <a:cxnLst/>
              <a:rect l="l" t="t" r="r" b="b"/>
              <a:pathLst>
                <a:path w="5641975" h="657859">
                  <a:moveTo>
                    <a:pt x="5617597" y="657530"/>
                  </a:moveTo>
                  <a:lnTo>
                    <a:pt x="23823" y="657530"/>
                  </a:lnTo>
                  <a:lnTo>
                    <a:pt x="20659" y="657235"/>
                  </a:lnTo>
                  <a:lnTo>
                    <a:pt x="0" y="636680"/>
                  </a:lnTo>
                  <a:lnTo>
                    <a:pt x="0" y="633706"/>
                  </a:lnTo>
                  <a:lnTo>
                    <a:pt x="0" y="20545"/>
                  </a:lnTo>
                  <a:lnTo>
                    <a:pt x="600" y="17267"/>
                  </a:lnTo>
                  <a:lnTo>
                    <a:pt x="3020" y="11616"/>
                  </a:lnTo>
                  <a:lnTo>
                    <a:pt x="4745" y="8929"/>
                  </a:lnTo>
                  <a:lnTo>
                    <a:pt x="6975" y="6851"/>
                  </a:lnTo>
                  <a:lnTo>
                    <a:pt x="9214" y="4469"/>
                  </a:lnTo>
                  <a:lnTo>
                    <a:pt x="11787" y="2677"/>
                  </a:lnTo>
                  <a:lnTo>
                    <a:pt x="14703" y="1782"/>
                  </a:lnTo>
                  <a:lnTo>
                    <a:pt x="17629" y="590"/>
                  </a:lnTo>
                  <a:lnTo>
                    <a:pt x="20659" y="0"/>
                  </a:lnTo>
                  <a:lnTo>
                    <a:pt x="5620752" y="0"/>
                  </a:lnTo>
                  <a:lnTo>
                    <a:pt x="5623792" y="590"/>
                  </a:lnTo>
                  <a:lnTo>
                    <a:pt x="5626717" y="1782"/>
                  </a:lnTo>
                  <a:lnTo>
                    <a:pt x="5629633" y="2677"/>
                  </a:lnTo>
                  <a:lnTo>
                    <a:pt x="5632206" y="4469"/>
                  </a:lnTo>
                  <a:lnTo>
                    <a:pt x="5634446" y="6851"/>
                  </a:lnTo>
                  <a:lnTo>
                    <a:pt x="5636675" y="8929"/>
                  </a:lnTo>
                  <a:lnTo>
                    <a:pt x="5638400" y="11616"/>
                  </a:lnTo>
                  <a:lnTo>
                    <a:pt x="5640821" y="17267"/>
                  </a:lnTo>
                  <a:lnTo>
                    <a:pt x="5641421" y="20545"/>
                  </a:lnTo>
                  <a:lnTo>
                    <a:pt x="5641421" y="636680"/>
                  </a:lnTo>
                  <a:lnTo>
                    <a:pt x="5620752" y="657235"/>
                  </a:lnTo>
                  <a:lnTo>
                    <a:pt x="5617597" y="657530"/>
                  </a:lnTo>
                  <a:close/>
                </a:path>
              </a:pathLst>
            </a:custGeom>
            <a:solidFill>
              <a:srgbClr val="F8F8F8"/>
            </a:solidFill>
          </p:spPr>
          <p:txBody>
            <a:bodyPr wrap="square" lIns="0" tIns="0" rIns="0" bIns="0" rtlCol="0"/>
            <a:lstStyle/>
            <a:p>
              <a:endParaRPr/>
            </a:p>
          </p:txBody>
        </p:sp>
        <p:sp>
          <p:nvSpPr>
            <p:cNvPr id="12" name="object 12"/>
            <p:cNvSpPr/>
            <p:nvPr/>
          </p:nvSpPr>
          <p:spPr>
            <a:xfrm>
              <a:off x="963889" y="8148966"/>
              <a:ext cx="5641975" cy="657860"/>
            </a:xfrm>
            <a:custGeom>
              <a:avLst/>
              <a:gdLst/>
              <a:ahLst/>
              <a:cxnLst/>
              <a:rect l="l" t="t" r="r" b="b"/>
              <a:pathLst>
                <a:path w="5641975" h="657859">
                  <a:moveTo>
                    <a:pt x="0" y="63370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782"/>
                  </a:lnTo>
                  <a:lnTo>
                    <a:pt x="17629" y="590"/>
                  </a:lnTo>
                  <a:lnTo>
                    <a:pt x="20659" y="0"/>
                  </a:lnTo>
                  <a:lnTo>
                    <a:pt x="23823" y="0"/>
                  </a:lnTo>
                  <a:lnTo>
                    <a:pt x="5617597" y="0"/>
                  </a:lnTo>
                  <a:lnTo>
                    <a:pt x="5620752" y="0"/>
                  </a:lnTo>
                  <a:lnTo>
                    <a:pt x="5623792" y="590"/>
                  </a:lnTo>
                  <a:lnTo>
                    <a:pt x="5626717" y="1782"/>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633706"/>
                  </a:lnTo>
                  <a:lnTo>
                    <a:pt x="5641421" y="636680"/>
                  </a:lnTo>
                  <a:lnTo>
                    <a:pt x="5640821" y="639662"/>
                  </a:lnTo>
                  <a:lnTo>
                    <a:pt x="5639610" y="642340"/>
                  </a:lnTo>
                  <a:lnTo>
                    <a:pt x="5638400" y="645323"/>
                  </a:lnTo>
                  <a:lnTo>
                    <a:pt x="5617597" y="657530"/>
                  </a:lnTo>
                  <a:lnTo>
                    <a:pt x="23823" y="657530"/>
                  </a:lnTo>
                  <a:lnTo>
                    <a:pt x="1810" y="642340"/>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8230098"/>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8182765"/>
            <a:ext cx="5604510" cy="2009775"/>
          </a:xfrm>
          <a:prstGeom prst="rect">
            <a:avLst/>
          </a:prstGeom>
        </p:spPr>
        <p:txBody>
          <a:bodyPr vert="horz" wrap="square" lIns="0" tIns="11430" rIns="0" bIns="0" rtlCol="0">
            <a:spAutoFit/>
          </a:bodyPr>
          <a:lstStyle/>
          <a:p>
            <a:pPr marL="136525" marR="88900">
              <a:lnSpc>
                <a:spcPct val="132400"/>
              </a:lnSpc>
              <a:spcBef>
                <a:spcPts val="90"/>
              </a:spcBef>
              <a:tabLst>
                <a:tab pos="1997075" algn="l"/>
                <a:tab pos="3936365" algn="l"/>
                <a:tab pos="4196715" algn="l"/>
                <a:tab pos="509206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timesync.yml</a:t>
            </a:r>
            <a:r>
              <a:rPr sz="850" spc="4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hosts:</a:t>
            </a:r>
            <a:r>
              <a:rPr sz="850" spc="45" dirty="0">
                <a:solidFill>
                  <a:srgbClr val="333333"/>
                </a:solidFill>
                <a:latin typeface="Lucida Console"/>
                <a:cs typeface="Lucida Console"/>
              </a:rPr>
              <a:t> </a:t>
            </a:r>
            <a:r>
              <a:rPr sz="850" spc="25" dirty="0">
                <a:solidFill>
                  <a:srgbClr val="333333"/>
                </a:solidFill>
                <a:latin typeface="Lucida Console"/>
                <a:cs typeface="Lucida Console"/>
              </a:rPr>
              <a:t>all	vars: </a:t>
            </a:r>
            <a:r>
              <a:rPr sz="850" spc="30" dirty="0">
                <a:solidFill>
                  <a:srgbClr val="333333"/>
                </a:solidFill>
                <a:latin typeface="Lucida Console"/>
                <a:cs typeface="Lucida Console"/>
              </a:rPr>
              <a:t> timesync_ntp_servers</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hostname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pool.ntp.or</a:t>
            </a:r>
            <a:r>
              <a:rPr sz="850" spc="15" dirty="0">
                <a:solidFill>
                  <a:srgbClr val="333333"/>
                </a:solidFill>
                <a:latin typeface="Lucida Console"/>
                <a:cs typeface="Lucida Console"/>
              </a:rPr>
              <a:t>g</a:t>
            </a:r>
            <a:r>
              <a:rPr sz="850" dirty="0">
                <a:solidFill>
                  <a:srgbClr val="333333"/>
                </a:solidFill>
                <a:latin typeface="Lucida Console"/>
                <a:cs typeface="Lucida Console"/>
              </a:rPr>
              <a:t>		</a:t>
            </a:r>
            <a:r>
              <a:rPr sz="850" spc="30" dirty="0">
                <a:solidFill>
                  <a:srgbClr val="333333"/>
                </a:solidFill>
                <a:latin typeface="Lucida Console"/>
                <a:cs typeface="Lucida Console"/>
              </a:rPr>
              <a:t>iburst</a:t>
            </a:r>
            <a:r>
              <a:rPr sz="850" spc="15" dirty="0">
                <a:solidFill>
                  <a:srgbClr val="333333"/>
                </a:solidFill>
                <a:latin typeface="Lucida Console"/>
                <a:cs typeface="Lucida Console"/>
              </a:rPr>
              <a:t>:</a:t>
            </a:r>
            <a:r>
              <a:rPr sz="850" spc="30" dirty="0">
                <a:solidFill>
                  <a:srgbClr val="333333"/>
                </a:solidFill>
                <a:latin typeface="Lucida Console"/>
                <a:cs typeface="Lucida Console"/>
              </a:rPr>
              <a:t> ye</a:t>
            </a:r>
            <a:r>
              <a:rPr sz="850" spc="15" dirty="0">
                <a:solidFill>
                  <a:srgbClr val="333333"/>
                </a:solidFill>
                <a:latin typeface="Lucida Console"/>
                <a:cs typeface="Lucida Console"/>
              </a:rPr>
              <a:t>s</a:t>
            </a:r>
            <a:r>
              <a:rPr sz="850" dirty="0">
                <a:solidFill>
                  <a:srgbClr val="333333"/>
                </a:solidFill>
                <a:latin typeface="Lucida Console"/>
                <a:cs typeface="Lucida Console"/>
              </a:rPr>
              <a:t>	</a:t>
            </a:r>
            <a:r>
              <a:rPr sz="850" spc="30" dirty="0">
                <a:solidFill>
                  <a:srgbClr val="333333"/>
                </a:solidFill>
                <a:latin typeface="Lucida Console"/>
                <a:cs typeface="Lucida Console"/>
              </a:rPr>
              <a:t>roles</a:t>
            </a:r>
            <a:r>
              <a:rPr sz="850" spc="15" dirty="0">
                <a:solidFill>
                  <a:srgbClr val="333333"/>
                </a:solidFill>
                <a:latin typeface="Lucida Console"/>
                <a:cs typeface="Lucida Console"/>
              </a:rPr>
              <a:t>:</a:t>
            </a:r>
            <a:endParaRPr sz="850">
              <a:latin typeface="Lucida Console"/>
              <a:cs typeface="Lucida Console"/>
            </a:endParaRPr>
          </a:p>
          <a:p>
            <a:pPr marL="337820">
              <a:lnSpc>
                <a:spcPct val="100000"/>
              </a:lnSpc>
              <a:spcBef>
                <a:spcPts val="330"/>
              </a:spcBef>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rhel-system-roles.timesync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spcBef>
                <a:spcPts val="5"/>
              </a:spcBef>
            </a:pPr>
            <a:r>
              <a:rPr sz="950" b="1" spc="-25" dirty="0">
                <a:solidFill>
                  <a:srgbClr val="777777"/>
                </a:solidFill>
                <a:latin typeface="Trebuchet MS"/>
                <a:cs typeface="Trebuchet MS"/>
              </a:rPr>
              <a:t>16.5.2</a:t>
            </a:r>
            <a:r>
              <a:rPr sz="950" b="1" spc="-35" dirty="0">
                <a:solidFill>
                  <a:srgbClr val="777777"/>
                </a:solidFill>
                <a:latin typeface="Trebuchet MS"/>
                <a:cs typeface="Trebuchet MS"/>
              </a:rPr>
              <a:t> </a:t>
            </a:r>
            <a:r>
              <a:rPr sz="950" b="1" spc="25" dirty="0">
                <a:solidFill>
                  <a:srgbClr val="777777"/>
                </a:solidFill>
                <a:latin typeface="微软雅黑"/>
                <a:cs typeface="微软雅黑"/>
              </a:rPr>
              <a:t>从外部获取角色</a:t>
            </a:r>
            <a:endParaRPr sz="950">
              <a:latin typeface="微软雅黑"/>
              <a:cs typeface="微软雅黑"/>
            </a:endParaRPr>
          </a:p>
          <a:p>
            <a:pPr marL="12700" marR="5080">
              <a:lnSpc>
                <a:spcPct val="131600"/>
              </a:lnSpc>
              <a:spcBef>
                <a:spcPts val="900"/>
              </a:spcBef>
            </a:pPr>
            <a:r>
              <a:rPr sz="950" b="1" spc="50" dirty="0">
                <a:solidFill>
                  <a:srgbClr val="333333"/>
                </a:solidFill>
                <a:latin typeface="Trebuchet MS"/>
                <a:cs typeface="Trebuchet MS"/>
              </a:rPr>
              <a:t>Ansible</a:t>
            </a:r>
            <a:r>
              <a:rPr sz="950" b="1" spc="-35" dirty="0">
                <a:solidFill>
                  <a:srgbClr val="333333"/>
                </a:solidFill>
                <a:latin typeface="Trebuchet MS"/>
                <a:cs typeface="Trebuchet MS"/>
              </a:rPr>
              <a:t> </a:t>
            </a:r>
            <a:r>
              <a:rPr sz="950" b="1" spc="55" dirty="0">
                <a:solidFill>
                  <a:srgbClr val="333333"/>
                </a:solidFill>
                <a:latin typeface="Trebuchet MS"/>
                <a:cs typeface="Trebuchet MS"/>
              </a:rPr>
              <a:t>Galaxy</a:t>
            </a:r>
            <a:r>
              <a:rPr sz="950" b="1" spc="25" dirty="0">
                <a:solidFill>
                  <a:srgbClr val="333333"/>
                </a:solidFill>
                <a:latin typeface="微软雅黑"/>
                <a:cs typeface="微软雅黑"/>
              </a:rPr>
              <a:t>是</a:t>
            </a:r>
            <a:r>
              <a:rPr sz="950" b="1" spc="50" dirty="0">
                <a:solidFill>
                  <a:srgbClr val="333333"/>
                </a:solidFill>
                <a:latin typeface="Trebuchet MS"/>
                <a:cs typeface="Trebuchet MS"/>
              </a:rPr>
              <a:t>Ansible</a:t>
            </a:r>
            <a:r>
              <a:rPr sz="950" b="1" spc="20" dirty="0">
                <a:solidFill>
                  <a:srgbClr val="333333"/>
                </a:solidFill>
                <a:latin typeface="微软雅黑"/>
                <a:cs typeface="微软雅黑"/>
              </a:rPr>
              <a:t>的官方社群服务，用于共享角色和功能代码，用户可以自由的在网站上共享 和下载</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角色，是管理和使用角色的不二之选。如图</a:t>
            </a:r>
            <a:r>
              <a:rPr sz="950" b="1" spc="-10" dirty="0">
                <a:solidFill>
                  <a:srgbClr val="333333"/>
                </a:solidFill>
                <a:latin typeface="Trebuchet MS"/>
                <a:cs typeface="Trebuchet MS"/>
              </a:rPr>
              <a:t>16-4</a:t>
            </a:r>
            <a:r>
              <a:rPr sz="950" b="1" spc="25" dirty="0">
                <a:solidFill>
                  <a:srgbClr val="333333"/>
                </a:solidFill>
                <a:latin typeface="微软雅黑"/>
                <a:cs typeface="微软雅黑"/>
              </a:rPr>
              <a:t>所示的</a:t>
            </a:r>
            <a:r>
              <a:rPr sz="950" b="1" spc="50" dirty="0">
                <a:solidFill>
                  <a:srgbClr val="333333"/>
                </a:solidFill>
                <a:latin typeface="Trebuchet MS"/>
                <a:cs typeface="Trebuchet MS"/>
              </a:rPr>
              <a:t>Ansible</a:t>
            </a:r>
            <a:r>
              <a:rPr sz="950" b="1" spc="-35" dirty="0">
                <a:solidFill>
                  <a:srgbClr val="333333"/>
                </a:solidFill>
                <a:latin typeface="Trebuchet MS"/>
                <a:cs typeface="Trebuchet MS"/>
              </a:rPr>
              <a:t> </a:t>
            </a:r>
            <a:r>
              <a:rPr sz="950" b="1" spc="55" dirty="0">
                <a:solidFill>
                  <a:srgbClr val="333333"/>
                </a:solidFill>
                <a:latin typeface="Trebuchet MS"/>
                <a:cs typeface="Trebuchet MS"/>
              </a:rPr>
              <a:t>Galaxy</a:t>
            </a:r>
            <a:r>
              <a:rPr sz="950" b="1" spc="20" dirty="0">
                <a:solidFill>
                  <a:srgbClr val="333333"/>
                </a:solidFill>
                <a:latin typeface="微软雅黑"/>
                <a:cs typeface="微软雅黑"/>
              </a:rPr>
              <a:t>官网中左侧有三 </a:t>
            </a:r>
            <a:r>
              <a:rPr sz="950" b="1" spc="25" dirty="0">
                <a:solidFill>
                  <a:srgbClr val="333333"/>
                </a:solidFill>
                <a:latin typeface="微软雅黑"/>
                <a:cs typeface="微软雅黑"/>
              </a:rPr>
              <a:t>个功能选项，分别是首页</a:t>
            </a:r>
            <a:r>
              <a:rPr sz="950" b="1" spc="75" dirty="0">
                <a:solidFill>
                  <a:srgbClr val="333333"/>
                </a:solidFill>
                <a:latin typeface="微软雅黑"/>
                <a:cs typeface="微软雅黑"/>
              </a:rPr>
              <a:t>（</a:t>
            </a:r>
            <a:r>
              <a:rPr sz="950" b="1" spc="75" dirty="0">
                <a:solidFill>
                  <a:srgbClr val="333333"/>
                </a:solidFill>
                <a:latin typeface="Trebuchet MS"/>
                <a:cs typeface="Trebuchet MS"/>
              </a:rPr>
              <a:t>HOME</a:t>
            </a:r>
            <a:r>
              <a:rPr sz="950" b="1" spc="75" dirty="0">
                <a:solidFill>
                  <a:srgbClr val="333333"/>
                </a:solidFill>
                <a:latin typeface="微软雅黑"/>
                <a:cs typeface="微软雅黑"/>
              </a:rPr>
              <a:t>）</a:t>
            </a:r>
            <a:r>
              <a:rPr sz="950" b="1" spc="25" dirty="0">
                <a:solidFill>
                  <a:srgbClr val="333333"/>
                </a:solidFill>
                <a:latin typeface="微软雅黑"/>
                <a:cs typeface="微软雅黑"/>
              </a:rPr>
              <a:t>、搜索</a:t>
            </a:r>
            <a:r>
              <a:rPr sz="950" b="1" spc="40" dirty="0">
                <a:solidFill>
                  <a:srgbClr val="333333"/>
                </a:solidFill>
                <a:latin typeface="微软雅黑"/>
                <a:cs typeface="微软雅黑"/>
              </a:rPr>
              <a:t>（</a:t>
            </a:r>
            <a:r>
              <a:rPr sz="950" b="1" spc="40" dirty="0">
                <a:solidFill>
                  <a:srgbClr val="333333"/>
                </a:solidFill>
                <a:latin typeface="Trebuchet MS"/>
                <a:cs typeface="Trebuchet MS"/>
              </a:rPr>
              <a:t>Search</a:t>
            </a:r>
            <a:r>
              <a:rPr sz="950" b="1" spc="40" dirty="0">
                <a:solidFill>
                  <a:srgbClr val="333333"/>
                </a:solidFill>
                <a:latin typeface="微软雅黑"/>
                <a:cs typeface="微软雅黑"/>
              </a:rPr>
              <a:t>）</a:t>
            </a:r>
            <a:r>
              <a:rPr sz="950" b="1" spc="25" dirty="0">
                <a:solidFill>
                  <a:srgbClr val="333333"/>
                </a:solidFill>
                <a:latin typeface="微软雅黑"/>
                <a:cs typeface="微软雅黑"/>
              </a:rPr>
              <a:t>以及社区</a:t>
            </a:r>
            <a:r>
              <a:rPr sz="950" b="1" spc="60" dirty="0">
                <a:solidFill>
                  <a:srgbClr val="333333"/>
                </a:solidFill>
                <a:latin typeface="微软雅黑"/>
                <a:cs typeface="微软雅黑"/>
              </a:rPr>
              <a:t>（</a:t>
            </a:r>
            <a:r>
              <a:rPr sz="950" b="1" spc="60" dirty="0">
                <a:solidFill>
                  <a:srgbClr val="333333"/>
                </a:solidFill>
                <a:latin typeface="Trebuchet MS"/>
                <a:cs typeface="Trebuchet MS"/>
              </a:rPr>
              <a:t>Community</a:t>
            </a:r>
            <a:r>
              <a:rPr sz="950" b="1" spc="60" dirty="0">
                <a:solidFill>
                  <a:srgbClr val="333333"/>
                </a:solidFill>
                <a:latin typeface="微软雅黑"/>
                <a:cs typeface="微软雅黑"/>
              </a:rPr>
              <a:t>），</a:t>
            </a:r>
            <a:r>
              <a:rPr sz="950" b="1" spc="25" dirty="0">
                <a:solidFill>
                  <a:srgbClr val="333333"/>
                </a:solidFill>
                <a:latin typeface="微软雅黑"/>
                <a:cs typeface="微软雅黑"/>
              </a:rPr>
              <a:t>点击</a:t>
            </a:r>
            <a:r>
              <a:rPr sz="950" b="1" spc="45" dirty="0">
                <a:solidFill>
                  <a:srgbClr val="333333"/>
                </a:solidFill>
                <a:latin typeface="Trebuchet MS"/>
                <a:cs typeface="Trebuchet MS"/>
              </a:rPr>
              <a:t>Search</a:t>
            </a:r>
            <a:r>
              <a:rPr sz="950" b="1" spc="25" dirty="0">
                <a:solidFill>
                  <a:srgbClr val="333333"/>
                </a:solidFill>
                <a:latin typeface="微软雅黑"/>
                <a:cs typeface="微软雅黑"/>
              </a:rPr>
              <a:t>按钮 进入到搜索界面中，用</a:t>
            </a:r>
            <a:r>
              <a:rPr sz="950" b="1" spc="55" dirty="0">
                <a:solidFill>
                  <a:srgbClr val="333333"/>
                </a:solidFill>
                <a:latin typeface="Trebuchet MS"/>
                <a:cs typeface="Trebuchet MS"/>
              </a:rPr>
              <a:t>nginx</a:t>
            </a:r>
            <a:r>
              <a:rPr sz="950" b="1" spc="25" dirty="0">
                <a:solidFill>
                  <a:srgbClr val="333333"/>
                </a:solidFill>
                <a:latin typeface="微软雅黑"/>
                <a:cs typeface="微软雅黑"/>
              </a:rPr>
              <a:t>网站服务为例进行搜索，即可找到官网源发布的角色信息，如图</a:t>
            </a:r>
            <a:r>
              <a:rPr sz="950" b="1" spc="-10" dirty="0">
                <a:solidFill>
                  <a:srgbClr val="333333"/>
                </a:solidFill>
                <a:latin typeface="Trebuchet MS"/>
                <a:cs typeface="Trebuchet MS"/>
              </a:rPr>
              <a:t>16-5</a:t>
            </a:r>
            <a:r>
              <a:rPr sz="950" b="1" spc="25" dirty="0">
                <a:solidFill>
                  <a:srgbClr val="333333"/>
                </a:solidFill>
                <a:latin typeface="微软雅黑"/>
                <a:cs typeface="微软雅黑"/>
              </a:rPr>
              <a:t>所 </a:t>
            </a:r>
            <a:r>
              <a:rPr sz="950" b="1" spc="30" dirty="0">
                <a:solidFill>
                  <a:srgbClr val="333333"/>
                </a:solidFill>
                <a:latin typeface="微软雅黑"/>
                <a:cs typeface="微软雅黑"/>
              </a:rPr>
              <a:t> </a:t>
            </a:r>
            <a:r>
              <a:rPr sz="950" b="1" spc="25" dirty="0">
                <a:solidFill>
                  <a:srgbClr val="333333"/>
                </a:solidFill>
                <a:latin typeface="微软雅黑"/>
                <a:cs typeface="微软雅黑"/>
              </a:rPr>
              <a:t>示。</a:t>
            </a:r>
            <a:endParaRPr sz="950">
              <a:latin typeface="微软雅黑"/>
              <a:cs typeface="微软雅黑"/>
            </a:endParaRPr>
          </a:p>
        </p:txBody>
      </p:sp>
      <p:sp>
        <p:nvSpPr>
          <p:cNvPr id="15" name="object 15"/>
          <p:cNvSpPr txBox="1"/>
          <p:nvPr/>
        </p:nvSpPr>
        <p:spPr>
          <a:xfrm>
            <a:off x="3670439" y="10217035"/>
            <a:ext cx="22669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280</a:t>
            </a:fld>
            <a:endParaRPr sz="800">
              <a:latin typeface="小哥哥网恋吗"/>
              <a:cs typeface="小哥哥网恋吗"/>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2134529"/>
          </a:xfrm>
          <a:prstGeom prst="rect">
            <a:avLst/>
          </a:prstGeom>
        </p:spPr>
      </p:pic>
      <p:sp>
        <p:nvSpPr>
          <p:cNvPr id="3" name="object 3"/>
          <p:cNvSpPr txBox="1"/>
          <p:nvPr/>
        </p:nvSpPr>
        <p:spPr>
          <a:xfrm>
            <a:off x="946424" y="2614093"/>
            <a:ext cx="190055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50" dirty="0">
                <a:solidFill>
                  <a:srgbClr val="333333"/>
                </a:solidFill>
                <a:latin typeface="微软雅黑"/>
                <a:cs typeface="微软雅黑"/>
              </a:rPr>
              <a:t> </a:t>
            </a:r>
            <a:r>
              <a:rPr sz="950" b="1" spc="-10" dirty="0">
                <a:solidFill>
                  <a:srgbClr val="333333"/>
                </a:solidFill>
                <a:latin typeface="Trebuchet MS"/>
                <a:cs typeface="Trebuchet MS"/>
              </a:rPr>
              <a:t>16-4</a:t>
            </a:r>
            <a:r>
              <a:rPr sz="950" b="1" spc="-55" dirty="0">
                <a:solidFill>
                  <a:srgbClr val="333333"/>
                </a:solidFill>
                <a:latin typeface="Trebuchet MS"/>
                <a:cs typeface="Trebuchet MS"/>
              </a:rPr>
              <a:t> </a:t>
            </a:r>
            <a:r>
              <a:rPr sz="950" b="1" spc="50" dirty="0">
                <a:solidFill>
                  <a:srgbClr val="333333"/>
                </a:solidFill>
                <a:latin typeface="Trebuchet MS"/>
                <a:cs typeface="Trebuchet MS"/>
              </a:rPr>
              <a:t>Ansible</a:t>
            </a:r>
            <a:r>
              <a:rPr sz="950" b="1" spc="-50" dirty="0">
                <a:solidFill>
                  <a:srgbClr val="333333"/>
                </a:solidFill>
                <a:latin typeface="Trebuchet MS"/>
                <a:cs typeface="Trebuchet MS"/>
              </a:rPr>
              <a:t> </a:t>
            </a:r>
            <a:r>
              <a:rPr sz="950" b="1" spc="55" dirty="0">
                <a:solidFill>
                  <a:srgbClr val="333333"/>
                </a:solidFill>
                <a:latin typeface="Trebuchet MS"/>
                <a:cs typeface="Trebuchet MS"/>
              </a:rPr>
              <a:t>Galaxy</a:t>
            </a:r>
            <a:r>
              <a:rPr sz="950" b="1" spc="-55" dirty="0">
                <a:solidFill>
                  <a:srgbClr val="333333"/>
                </a:solidFill>
                <a:latin typeface="Trebuchet MS"/>
                <a:cs typeface="Trebuchet MS"/>
              </a:rPr>
              <a:t> </a:t>
            </a:r>
            <a:r>
              <a:rPr sz="950" b="1" spc="25" dirty="0">
                <a:solidFill>
                  <a:srgbClr val="333333"/>
                </a:solidFill>
                <a:latin typeface="微软雅黑"/>
                <a:cs typeface="微软雅黑"/>
              </a:rPr>
              <a:t>官网首页</a:t>
            </a:r>
            <a:endParaRPr sz="950">
              <a:latin typeface="微软雅黑"/>
              <a:cs typeface="微软雅黑"/>
            </a:endParaRPr>
          </a:p>
        </p:txBody>
      </p:sp>
      <p:pic>
        <p:nvPicPr>
          <p:cNvPr id="4" name="object 4"/>
          <p:cNvPicPr/>
          <p:nvPr/>
        </p:nvPicPr>
        <p:blipFill>
          <a:blip r:embed="rId3" cstate="print"/>
          <a:stretch>
            <a:fillRect/>
          </a:stretch>
        </p:blipFill>
        <p:spPr>
          <a:xfrm>
            <a:off x="959124" y="2893694"/>
            <a:ext cx="5650951" cy="2468121"/>
          </a:xfrm>
          <a:prstGeom prst="rect">
            <a:avLst/>
          </a:prstGeom>
        </p:spPr>
      </p:pic>
      <p:sp>
        <p:nvSpPr>
          <p:cNvPr id="5" name="object 5"/>
          <p:cNvSpPr txBox="1"/>
          <p:nvPr/>
        </p:nvSpPr>
        <p:spPr>
          <a:xfrm>
            <a:off x="946424" y="5463390"/>
            <a:ext cx="5574030" cy="154686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16-5</a:t>
            </a:r>
            <a:r>
              <a:rPr sz="950" b="1" spc="-35" dirty="0">
                <a:solidFill>
                  <a:srgbClr val="333333"/>
                </a:solidFill>
                <a:latin typeface="Trebuchet MS"/>
                <a:cs typeface="Trebuchet MS"/>
              </a:rPr>
              <a:t> </a:t>
            </a:r>
            <a:r>
              <a:rPr sz="950" b="1" spc="25" dirty="0">
                <a:solidFill>
                  <a:srgbClr val="333333"/>
                </a:solidFill>
                <a:latin typeface="微软雅黑"/>
                <a:cs typeface="微软雅黑"/>
              </a:rPr>
              <a:t>搜索界面中找到</a:t>
            </a:r>
            <a:r>
              <a:rPr sz="950" b="1" spc="55" dirty="0">
                <a:solidFill>
                  <a:srgbClr val="333333"/>
                </a:solidFill>
                <a:latin typeface="Trebuchet MS"/>
                <a:cs typeface="Trebuchet MS"/>
              </a:rPr>
              <a:t>nginx</a:t>
            </a:r>
            <a:r>
              <a:rPr sz="950" b="1" spc="25" dirty="0">
                <a:solidFill>
                  <a:srgbClr val="333333"/>
                </a:solidFill>
                <a:latin typeface="微软雅黑"/>
                <a:cs typeface="微软雅黑"/>
              </a:rPr>
              <a:t>角色信息</a:t>
            </a:r>
            <a:endParaRPr sz="950">
              <a:latin typeface="微软雅黑"/>
              <a:cs typeface="微软雅黑"/>
            </a:endParaRPr>
          </a:p>
          <a:p>
            <a:pPr>
              <a:lnSpc>
                <a:spcPct val="100000"/>
              </a:lnSpc>
              <a:spcBef>
                <a:spcPts val="85"/>
              </a:spcBef>
            </a:pPr>
            <a:endParaRPr sz="650">
              <a:latin typeface="微软雅黑"/>
              <a:cs typeface="微软雅黑"/>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a:lnSpc>
                <a:spcPct val="100000"/>
              </a:lnSpc>
              <a:spcBef>
                <a:spcPts val="1315"/>
              </a:spcBef>
            </a:pPr>
            <a:r>
              <a:rPr sz="950" b="1" spc="50" dirty="0">
                <a:solidFill>
                  <a:srgbClr val="333333"/>
                </a:solidFill>
                <a:latin typeface="Trebuchet MS"/>
                <a:cs typeface="Trebuchet MS"/>
              </a:rPr>
              <a:t>Ansible</a:t>
            </a:r>
            <a:r>
              <a:rPr sz="950" b="1" spc="-50" dirty="0">
                <a:solidFill>
                  <a:srgbClr val="333333"/>
                </a:solidFill>
                <a:latin typeface="Trebuchet MS"/>
                <a:cs typeface="Trebuchet MS"/>
              </a:rPr>
              <a:t> </a:t>
            </a:r>
            <a:r>
              <a:rPr sz="950" b="1" spc="55" dirty="0">
                <a:solidFill>
                  <a:srgbClr val="333333"/>
                </a:solidFill>
                <a:latin typeface="Trebuchet MS"/>
                <a:cs typeface="Trebuchet MS"/>
              </a:rPr>
              <a:t>Galaxy</a:t>
            </a:r>
            <a:r>
              <a:rPr sz="950" b="1" spc="-50" dirty="0">
                <a:solidFill>
                  <a:srgbClr val="333333"/>
                </a:solidFill>
                <a:latin typeface="Trebuchet MS"/>
                <a:cs typeface="Trebuchet MS"/>
              </a:rPr>
              <a:t> </a:t>
            </a:r>
            <a:r>
              <a:rPr sz="950" b="1" spc="25" dirty="0">
                <a:solidFill>
                  <a:srgbClr val="333333"/>
                </a:solidFill>
                <a:latin typeface="微软雅黑"/>
                <a:cs typeface="微软雅黑"/>
              </a:rPr>
              <a:t>官网首页</a:t>
            </a:r>
            <a:r>
              <a:rPr sz="950" b="1" spc="40" dirty="0">
                <a:solidFill>
                  <a:srgbClr val="333333"/>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4"/>
              </a:rPr>
              <a:t>htt</a:t>
            </a:r>
            <a:r>
              <a:rPr sz="950" b="1" spc="40" dirty="0">
                <a:solidFill>
                  <a:srgbClr val="4183C4"/>
                </a:solidFill>
                <a:latin typeface="Trebuchet MS"/>
                <a:cs typeface="Trebuchet MS"/>
                <a:hlinkClick r:id="rId4"/>
              </a:rPr>
              <a:t>p</a:t>
            </a:r>
            <a:r>
              <a:rPr sz="950" b="1" u="sng" spc="40" dirty="0">
                <a:solidFill>
                  <a:srgbClr val="4183C4"/>
                </a:solidFill>
                <a:uFill>
                  <a:solidFill>
                    <a:srgbClr val="4183C4"/>
                  </a:solidFill>
                </a:uFill>
                <a:latin typeface="Trebuchet MS"/>
                <a:cs typeface="Trebuchet MS"/>
                <a:hlinkClick r:id="rId4"/>
              </a:rPr>
              <a:t>s://galaxy.ansible.com</a:t>
            </a:r>
            <a:endParaRPr sz="950">
              <a:latin typeface="Trebuchet MS"/>
              <a:cs typeface="Trebuchet MS"/>
            </a:endParaRPr>
          </a:p>
          <a:p>
            <a:pPr marL="12700" marR="5080">
              <a:lnSpc>
                <a:spcPct val="131600"/>
              </a:lnSpc>
              <a:spcBef>
                <a:spcPts val="825"/>
              </a:spcBef>
            </a:pPr>
            <a:r>
              <a:rPr sz="950" b="1" spc="25" dirty="0">
                <a:solidFill>
                  <a:srgbClr val="333333"/>
                </a:solidFill>
                <a:latin typeface="微软雅黑"/>
                <a:cs typeface="微软雅黑"/>
              </a:rPr>
              <a:t>当点击</a:t>
            </a:r>
            <a:r>
              <a:rPr sz="950" b="1" spc="55" dirty="0">
                <a:solidFill>
                  <a:srgbClr val="333333"/>
                </a:solidFill>
                <a:latin typeface="Trebuchet MS"/>
                <a:cs typeface="Trebuchet MS"/>
              </a:rPr>
              <a:t>nginx</a:t>
            </a:r>
            <a:r>
              <a:rPr sz="950" b="1" spc="25" dirty="0">
                <a:solidFill>
                  <a:srgbClr val="333333"/>
                </a:solidFill>
                <a:latin typeface="微软雅黑"/>
                <a:cs typeface="微软雅黑"/>
              </a:rPr>
              <a:t>角色进入到详情页面后，会有这个项目的软件版本、评分、下载次数等简介信息，在 </a:t>
            </a:r>
            <a:r>
              <a:rPr sz="950" b="1" spc="55" dirty="0">
                <a:solidFill>
                  <a:srgbClr val="333333"/>
                </a:solidFill>
                <a:latin typeface="Trebuchet MS"/>
                <a:cs typeface="Trebuchet MS"/>
              </a:rPr>
              <a:t>Installation</a:t>
            </a:r>
            <a:r>
              <a:rPr sz="950" b="1" spc="25" dirty="0">
                <a:solidFill>
                  <a:srgbClr val="333333"/>
                </a:solidFill>
                <a:latin typeface="微软雅黑"/>
                <a:cs typeface="微软雅黑"/>
              </a:rPr>
              <a:t>字段能看到安装方式，如图</a:t>
            </a:r>
            <a:r>
              <a:rPr sz="950" b="1" spc="-10" dirty="0">
                <a:solidFill>
                  <a:srgbClr val="333333"/>
                </a:solidFill>
                <a:latin typeface="Trebuchet MS"/>
                <a:cs typeface="Trebuchet MS"/>
              </a:rPr>
              <a:t>16-6</a:t>
            </a:r>
            <a:r>
              <a:rPr sz="950" b="1" spc="20" dirty="0">
                <a:solidFill>
                  <a:srgbClr val="333333"/>
                </a:solidFill>
                <a:latin typeface="微软雅黑"/>
                <a:cs typeface="微软雅黑"/>
              </a:rPr>
              <a:t>所示。在保持虚拟机能够连接外网的前提下，可以按网页 </a:t>
            </a:r>
            <a:r>
              <a:rPr sz="950" b="1" spc="25" dirty="0">
                <a:solidFill>
                  <a:srgbClr val="333333"/>
                </a:solidFill>
                <a:latin typeface="微软雅黑"/>
                <a:cs typeface="微软雅黑"/>
              </a:rPr>
              <a:t>提示的命令进行安装。</a:t>
            </a:r>
            <a:endParaRPr sz="950">
              <a:latin typeface="微软雅黑"/>
              <a:cs typeface="微软雅黑"/>
            </a:endParaRPr>
          </a:p>
        </p:txBody>
      </p:sp>
      <p:pic>
        <p:nvPicPr>
          <p:cNvPr id="6" name="object 6"/>
          <p:cNvPicPr/>
          <p:nvPr/>
        </p:nvPicPr>
        <p:blipFill>
          <a:blip r:embed="rId5" cstate="print"/>
          <a:stretch>
            <a:fillRect/>
          </a:stretch>
        </p:blipFill>
        <p:spPr>
          <a:xfrm>
            <a:off x="959124" y="7115175"/>
            <a:ext cx="5650950" cy="2077415"/>
          </a:xfrm>
          <a:prstGeom prst="rect">
            <a:avLst/>
          </a:prstGeom>
        </p:spPr>
      </p:pic>
      <p:sp>
        <p:nvSpPr>
          <p:cNvPr id="7" name="object 7"/>
          <p:cNvSpPr txBox="1"/>
          <p:nvPr/>
        </p:nvSpPr>
        <p:spPr>
          <a:xfrm>
            <a:off x="946424" y="9303750"/>
            <a:ext cx="5557520" cy="6508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16-6</a:t>
            </a:r>
            <a:r>
              <a:rPr sz="950" b="1" spc="-35" dirty="0">
                <a:solidFill>
                  <a:srgbClr val="333333"/>
                </a:solidFill>
                <a:latin typeface="Trebuchet MS"/>
                <a:cs typeface="Trebuchet MS"/>
              </a:rPr>
              <a:t> </a:t>
            </a:r>
            <a:r>
              <a:rPr sz="950" b="1" spc="55" dirty="0">
                <a:solidFill>
                  <a:srgbClr val="333333"/>
                </a:solidFill>
                <a:latin typeface="Trebuchet MS"/>
                <a:cs typeface="Trebuchet MS"/>
              </a:rPr>
              <a:t>nginx</a:t>
            </a:r>
            <a:r>
              <a:rPr sz="950" b="1" spc="25" dirty="0">
                <a:solidFill>
                  <a:srgbClr val="333333"/>
                </a:solidFill>
                <a:latin typeface="微软雅黑"/>
                <a:cs typeface="微软雅黑"/>
              </a:rPr>
              <a:t>角色详情页</a:t>
            </a:r>
            <a:endParaRPr sz="950">
              <a:latin typeface="微软雅黑"/>
              <a:cs typeface="微软雅黑"/>
            </a:endParaRPr>
          </a:p>
          <a:p>
            <a:pPr marL="12700" marR="5715">
              <a:lnSpc>
                <a:spcPct val="131600"/>
              </a:lnSpc>
              <a:spcBef>
                <a:spcPts val="750"/>
              </a:spcBef>
            </a:pPr>
            <a:r>
              <a:rPr sz="950" b="1" spc="25" dirty="0">
                <a:solidFill>
                  <a:srgbClr val="333333"/>
                </a:solidFill>
                <a:latin typeface="微软雅黑"/>
                <a:cs typeface="微软雅黑"/>
              </a:rPr>
              <a:t>这时如果需要使用这个角色，可以在服务器联网的状态下直接按照</a:t>
            </a:r>
            <a:r>
              <a:rPr sz="950" b="1" spc="35" dirty="0">
                <a:solidFill>
                  <a:srgbClr val="333333"/>
                </a:solidFill>
                <a:latin typeface="Trebuchet MS"/>
                <a:cs typeface="Trebuchet MS"/>
              </a:rPr>
              <a:t>“ansible-galaxy</a:t>
            </a:r>
            <a:r>
              <a:rPr sz="950" b="1" spc="-55" dirty="0">
                <a:solidFill>
                  <a:srgbClr val="333333"/>
                </a:solidFill>
                <a:latin typeface="Trebuchet MS"/>
                <a:cs typeface="Trebuchet MS"/>
              </a:rPr>
              <a:t> </a:t>
            </a:r>
            <a:r>
              <a:rPr sz="950" b="1" spc="45" dirty="0">
                <a:solidFill>
                  <a:srgbClr val="333333"/>
                </a:solidFill>
                <a:latin typeface="Trebuchet MS"/>
                <a:cs typeface="Trebuchet MS"/>
              </a:rPr>
              <a:t>install</a:t>
            </a:r>
            <a:r>
              <a:rPr sz="950" b="1" spc="-55" dirty="0">
                <a:solidFill>
                  <a:srgbClr val="333333"/>
                </a:solidFill>
                <a:latin typeface="Trebuchet MS"/>
                <a:cs typeface="Trebuchet MS"/>
              </a:rPr>
              <a:t> </a:t>
            </a:r>
            <a:r>
              <a:rPr sz="950" b="1" spc="25" dirty="0">
                <a:solidFill>
                  <a:srgbClr val="333333"/>
                </a:solidFill>
                <a:latin typeface="微软雅黑"/>
                <a:cs typeface="微软雅黑"/>
              </a:rPr>
              <a:t>角色名称</a:t>
            </a:r>
            <a:r>
              <a:rPr sz="950" b="1" spc="-125" dirty="0">
                <a:solidFill>
                  <a:srgbClr val="333333"/>
                </a:solidFill>
                <a:latin typeface="Trebuchet MS"/>
                <a:cs typeface="Trebuchet MS"/>
              </a:rPr>
              <a:t>” </a:t>
            </a:r>
            <a:r>
              <a:rPr sz="950" b="1" spc="-275" dirty="0">
                <a:solidFill>
                  <a:srgbClr val="333333"/>
                </a:solidFill>
                <a:latin typeface="Trebuchet MS"/>
                <a:cs typeface="Trebuchet MS"/>
              </a:rPr>
              <a:t> </a:t>
            </a:r>
            <a:r>
              <a:rPr sz="950" b="1" spc="25" dirty="0">
                <a:solidFill>
                  <a:srgbClr val="333333"/>
                </a:solidFill>
                <a:latin typeface="微软雅黑"/>
                <a:cs typeface="微软雅黑"/>
              </a:rPr>
              <a:t>的命令格式进行自动获取：</a:t>
            </a:r>
            <a:endParaRPr sz="950">
              <a:latin typeface="微软雅黑"/>
              <a:cs typeface="微软雅黑"/>
            </a:endParaRPr>
          </a:p>
        </p:txBody>
      </p:sp>
      <p:sp>
        <p:nvSpPr>
          <p:cNvPr id="9" name="object 9"/>
          <p:cNvSpPr txBox="1"/>
          <p:nvPr/>
        </p:nvSpPr>
        <p:spPr>
          <a:xfrm>
            <a:off x="3670439" y="10217035"/>
            <a:ext cx="22669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281</a:t>
            </a:fld>
            <a:endParaRPr sz="800">
              <a:latin typeface="小哥哥网恋吗"/>
              <a:cs typeface="小哥哥网恋吗"/>
            </a:endParaRPr>
          </a:p>
        </p:txBody>
      </p:sp>
      <p:sp>
        <p:nvSpPr>
          <p:cNvPr id="8" name="object 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187"/>
            <a:ext cx="5651500" cy="1010285"/>
            <a:chOff x="959124" y="368187"/>
            <a:chExt cx="5651500" cy="1010285"/>
          </a:xfrm>
        </p:grpSpPr>
        <p:sp>
          <p:nvSpPr>
            <p:cNvPr id="3" name="object 3"/>
            <p:cNvSpPr/>
            <p:nvPr/>
          </p:nvSpPr>
          <p:spPr>
            <a:xfrm>
              <a:off x="963889" y="372951"/>
              <a:ext cx="5641975" cy="1000760"/>
            </a:xfrm>
            <a:custGeom>
              <a:avLst/>
              <a:gdLst/>
              <a:ahLst/>
              <a:cxnLst/>
              <a:rect l="l" t="t" r="r" b="b"/>
              <a:pathLst>
                <a:path w="5641975" h="1000760">
                  <a:moveTo>
                    <a:pt x="5617597" y="1000589"/>
                  </a:moveTo>
                  <a:lnTo>
                    <a:pt x="23823" y="1000589"/>
                  </a:lnTo>
                  <a:lnTo>
                    <a:pt x="20659" y="1000294"/>
                  </a:lnTo>
                  <a:lnTo>
                    <a:pt x="0" y="979739"/>
                  </a:lnTo>
                  <a:lnTo>
                    <a:pt x="0" y="976766"/>
                  </a:lnTo>
                  <a:lnTo>
                    <a:pt x="0" y="20545"/>
                  </a:lnTo>
                  <a:lnTo>
                    <a:pt x="600" y="17267"/>
                  </a:lnTo>
                  <a:lnTo>
                    <a:pt x="3020" y="11616"/>
                  </a:lnTo>
                  <a:lnTo>
                    <a:pt x="4745" y="8929"/>
                  </a:lnTo>
                  <a:lnTo>
                    <a:pt x="6975" y="6851"/>
                  </a:lnTo>
                  <a:lnTo>
                    <a:pt x="9214" y="4469"/>
                  </a:lnTo>
                  <a:lnTo>
                    <a:pt x="11787" y="2677"/>
                  </a:lnTo>
                  <a:lnTo>
                    <a:pt x="14703" y="1782"/>
                  </a:lnTo>
                  <a:lnTo>
                    <a:pt x="17629" y="590"/>
                  </a:lnTo>
                  <a:lnTo>
                    <a:pt x="20659" y="0"/>
                  </a:lnTo>
                  <a:lnTo>
                    <a:pt x="5620751" y="0"/>
                  </a:lnTo>
                  <a:lnTo>
                    <a:pt x="5623791" y="590"/>
                  </a:lnTo>
                  <a:lnTo>
                    <a:pt x="5626717" y="1782"/>
                  </a:lnTo>
                  <a:lnTo>
                    <a:pt x="5629633" y="2677"/>
                  </a:lnTo>
                  <a:lnTo>
                    <a:pt x="5632206" y="4469"/>
                  </a:lnTo>
                  <a:lnTo>
                    <a:pt x="5634445" y="6851"/>
                  </a:lnTo>
                  <a:lnTo>
                    <a:pt x="5636675" y="8929"/>
                  </a:lnTo>
                  <a:lnTo>
                    <a:pt x="5638400" y="11616"/>
                  </a:lnTo>
                  <a:lnTo>
                    <a:pt x="5640820" y="17267"/>
                  </a:lnTo>
                  <a:lnTo>
                    <a:pt x="5641421" y="20545"/>
                  </a:lnTo>
                  <a:lnTo>
                    <a:pt x="5641421" y="979739"/>
                  </a:lnTo>
                  <a:lnTo>
                    <a:pt x="5620751" y="1000294"/>
                  </a:lnTo>
                  <a:lnTo>
                    <a:pt x="5617597" y="1000589"/>
                  </a:lnTo>
                  <a:close/>
                </a:path>
              </a:pathLst>
            </a:custGeom>
            <a:solidFill>
              <a:srgbClr val="F8F8F8"/>
            </a:solidFill>
          </p:spPr>
          <p:txBody>
            <a:bodyPr wrap="square" lIns="0" tIns="0" rIns="0" bIns="0" rtlCol="0"/>
            <a:lstStyle/>
            <a:p>
              <a:endParaRPr/>
            </a:p>
          </p:txBody>
        </p:sp>
        <p:sp>
          <p:nvSpPr>
            <p:cNvPr id="4" name="object 4"/>
            <p:cNvSpPr/>
            <p:nvPr/>
          </p:nvSpPr>
          <p:spPr>
            <a:xfrm>
              <a:off x="963889" y="372951"/>
              <a:ext cx="5641975" cy="1000760"/>
            </a:xfrm>
            <a:custGeom>
              <a:avLst/>
              <a:gdLst/>
              <a:ahLst/>
              <a:cxnLst/>
              <a:rect l="l" t="t" r="r" b="b"/>
              <a:pathLst>
                <a:path w="5641975" h="1000760">
                  <a:moveTo>
                    <a:pt x="0" y="97676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782"/>
                  </a:lnTo>
                  <a:lnTo>
                    <a:pt x="17629" y="590"/>
                  </a:lnTo>
                  <a:lnTo>
                    <a:pt x="20659" y="0"/>
                  </a:lnTo>
                  <a:lnTo>
                    <a:pt x="23823" y="0"/>
                  </a:lnTo>
                  <a:lnTo>
                    <a:pt x="5617597" y="0"/>
                  </a:lnTo>
                  <a:lnTo>
                    <a:pt x="5620751" y="0"/>
                  </a:lnTo>
                  <a:lnTo>
                    <a:pt x="5623791" y="590"/>
                  </a:lnTo>
                  <a:lnTo>
                    <a:pt x="5626717" y="1782"/>
                  </a:lnTo>
                  <a:lnTo>
                    <a:pt x="5629633" y="2677"/>
                  </a:lnTo>
                  <a:lnTo>
                    <a:pt x="5632206" y="4469"/>
                  </a:lnTo>
                  <a:lnTo>
                    <a:pt x="5634445" y="6851"/>
                  </a:lnTo>
                  <a:lnTo>
                    <a:pt x="5636675" y="8929"/>
                  </a:lnTo>
                  <a:lnTo>
                    <a:pt x="5638400" y="11616"/>
                  </a:lnTo>
                  <a:lnTo>
                    <a:pt x="5639610" y="14294"/>
                  </a:lnTo>
                  <a:lnTo>
                    <a:pt x="5640820" y="17267"/>
                  </a:lnTo>
                  <a:lnTo>
                    <a:pt x="5641421" y="20545"/>
                  </a:lnTo>
                  <a:lnTo>
                    <a:pt x="5641421" y="23823"/>
                  </a:lnTo>
                  <a:lnTo>
                    <a:pt x="5641421" y="976766"/>
                  </a:lnTo>
                  <a:lnTo>
                    <a:pt x="5641421" y="979739"/>
                  </a:lnTo>
                  <a:lnTo>
                    <a:pt x="5640820" y="982722"/>
                  </a:lnTo>
                  <a:lnTo>
                    <a:pt x="5639610" y="985399"/>
                  </a:lnTo>
                  <a:lnTo>
                    <a:pt x="5638400" y="988382"/>
                  </a:lnTo>
                  <a:lnTo>
                    <a:pt x="5617597" y="1000589"/>
                  </a:lnTo>
                  <a:lnTo>
                    <a:pt x="23823" y="1000589"/>
                  </a:lnTo>
                  <a:lnTo>
                    <a:pt x="1810" y="985399"/>
                  </a:lnTo>
                  <a:lnTo>
                    <a:pt x="600" y="982722"/>
                  </a:lnTo>
                  <a:lnTo>
                    <a:pt x="0" y="979739"/>
                  </a:lnTo>
                  <a:lnTo>
                    <a:pt x="0" y="97676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875"/>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1854715"/>
            <a:ext cx="5651500" cy="1525270"/>
            <a:chOff x="959124" y="1854715"/>
            <a:chExt cx="5651500" cy="1525270"/>
          </a:xfrm>
        </p:grpSpPr>
        <p:sp>
          <p:nvSpPr>
            <p:cNvPr id="7" name="object 7"/>
            <p:cNvSpPr/>
            <p:nvPr/>
          </p:nvSpPr>
          <p:spPr>
            <a:xfrm>
              <a:off x="963889" y="1859479"/>
              <a:ext cx="5641975" cy="1515745"/>
            </a:xfrm>
            <a:custGeom>
              <a:avLst/>
              <a:gdLst/>
              <a:ahLst/>
              <a:cxnLst/>
              <a:rect l="l" t="t" r="r" b="b"/>
              <a:pathLst>
                <a:path w="5641975" h="1515745">
                  <a:moveTo>
                    <a:pt x="5617597" y="1515179"/>
                  </a:moveTo>
                  <a:lnTo>
                    <a:pt x="23823" y="1515179"/>
                  </a:lnTo>
                  <a:lnTo>
                    <a:pt x="20659" y="1514883"/>
                  </a:lnTo>
                  <a:lnTo>
                    <a:pt x="0" y="1494328"/>
                  </a:lnTo>
                  <a:lnTo>
                    <a:pt x="0" y="1491355"/>
                  </a:lnTo>
                  <a:lnTo>
                    <a:pt x="0" y="20545"/>
                  </a:lnTo>
                  <a:lnTo>
                    <a:pt x="600" y="17276"/>
                  </a:lnTo>
                  <a:lnTo>
                    <a:pt x="3020" y="11616"/>
                  </a:lnTo>
                  <a:lnTo>
                    <a:pt x="4745" y="8938"/>
                  </a:lnTo>
                  <a:lnTo>
                    <a:pt x="6975" y="6851"/>
                  </a:lnTo>
                  <a:lnTo>
                    <a:pt x="9214" y="4469"/>
                  </a:lnTo>
                  <a:lnTo>
                    <a:pt x="11787" y="2677"/>
                  </a:lnTo>
                  <a:lnTo>
                    <a:pt x="14703" y="1791"/>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1494328"/>
                  </a:lnTo>
                  <a:lnTo>
                    <a:pt x="5620752" y="1514883"/>
                  </a:lnTo>
                  <a:lnTo>
                    <a:pt x="5617597" y="1515179"/>
                  </a:lnTo>
                  <a:close/>
                </a:path>
              </a:pathLst>
            </a:custGeom>
            <a:solidFill>
              <a:srgbClr val="F8F8F8"/>
            </a:solidFill>
          </p:spPr>
          <p:txBody>
            <a:bodyPr wrap="square" lIns="0" tIns="0" rIns="0" bIns="0" rtlCol="0"/>
            <a:lstStyle/>
            <a:p>
              <a:endParaRPr/>
            </a:p>
          </p:txBody>
        </p:sp>
        <p:sp>
          <p:nvSpPr>
            <p:cNvPr id="8" name="object 8"/>
            <p:cNvSpPr/>
            <p:nvPr/>
          </p:nvSpPr>
          <p:spPr>
            <a:xfrm>
              <a:off x="963889" y="1859479"/>
              <a:ext cx="5641975" cy="1515745"/>
            </a:xfrm>
            <a:custGeom>
              <a:avLst/>
              <a:gdLst/>
              <a:ahLst/>
              <a:cxnLst/>
              <a:rect l="l" t="t" r="r" b="b"/>
              <a:pathLst>
                <a:path w="5641975" h="1515745">
                  <a:moveTo>
                    <a:pt x="0" y="1491355"/>
                  </a:moveTo>
                  <a:lnTo>
                    <a:pt x="0" y="23823"/>
                  </a:lnTo>
                  <a:lnTo>
                    <a:pt x="0" y="20545"/>
                  </a:lnTo>
                  <a:lnTo>
                    <a:pt x="600" y="17276"/>
                  </a:lnTo>
                  <a:lnTo>
                    <a:pt x="1810" y="14294"/>
                  </a:lnTo>
                  <a:lnTo>
                    <a:pt x="3020" y="11616"/>
                  </a:lnTo>
                  <a:lnTo>
                    <a:pt x="4745" y="8938"/>
                  </a:lnTo>
                  <a:lnTo>
                    <a:pt x="6975" y="6851"/>
                  </a:lnTo>
                  <a:lnTo>
                    <a:pt x="9214" y="4469"/>
                  </a:lnTo>
                  <a:lnTo>
                    <a:pt x="11787" y="2677"/>
                  </a:lnTo>
                  <a:lnTo>
                    <a:pt x="14703" y="1791"/>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1491355"/>
                  </a:lnTo>
                  <a:lnTo>
                    <a:pt x="5641421" y="1494328"/>
                  </a:lnTo>
                  <a:lnTo>
                    <a:pt x="5640821" y="1497311"/>
                  </a:lnTo>
                  <a:lnTo>
                    <a:pt x="5639610" y="1499989"/>
                  </a:lnTo>
                  <a:lnTo>
                    <a:pt x="5638400" y="1502971"/>
                  </a:lnTo>
                  <a:lnTo>
                    <a:pt x="5617597" y="1515179"/>
                  </a:lnTo>
                  <a:lnTo>
                    <a:pt x="23823" y="1515179"/>
                  </a:lnTo>
                  <a:lnTo>
                    <a:pt x="1810" y="1499989"/>
                  </a:lnTo>
                  <a:lnTo>
                    <a:pt x="600" y="1497311"/>
                  </a:lnTo>
                  <a:lnTo>
                    <a:pt x="0" y="1494328"/>
                  </a:lnTo>
                  <a:lnTo>
                    <a:pt x="0" y="149135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1940612"/>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904132"/>
            <a:ext cx="5651500" cy="667385"/>
            <a:chOff x="959124" y="4904132"/>
            <a:chExt cx="5651500" cy="667385"/>
          </a:xfrm>
        </p:grpSpPr>
        <p:sp>
          <p:nvSpPr>
            <p:cNvPr id="11" name="object 11"/>
            <p:cNvSpPr/>
            <p:nvPr/>
          </p:nvSpPr>
          <p:spPr>
            <a:xfrm>
              <a:off x="963889" y="4908896"/>
              <a:ext cx="5641975" cy="657860"/>
            </a:xfrm>
            <a:custGeom>
              <a:avLst/>
              <a:gdLst/>
              <a:ahLst/>
              <a:cxnLst/>
              <a:rect l="l" t="t" r="r" b="b"/>
              <a:pathLst>
                <a:path w="5641975" h="657860">
                  <a:moveTo>
                    <a:pt x="5617597" y="657530"/>
                  </a:moveTo>
                  <a:lnTo>
                    <a:pt x="23823" y="657530"/>
                  </a:lnTo>
                  <a:lnTo>
                    <a:pt x="20659" y="657235"/>
                  </a:lnTo>
                  <a:lnTo>
                    <a:pt x="0" y="636985"/>
                  </a:lnTo>
                  <a:lnTo>
                    <a:pt x="0" y="633706"/>
                  </a:lnTo>
                  <a:lnTo>
                    <a:pt x="0" y="20250"/>
                  </a:lnTo>
                  <a:lnTo>
                    <a:pt x="20659" y="0"/>
                  </a:lnTo>
                  <a:lnTo>
                    <a:pt x="5620752" y="0"/>
                  </a:lnTo>
                  <a:lnTo>
                    <a:pt x="5641421" y="20250"/>
                  </a:lnTo>
                  <a:lnTo>
                    <a:pt x="5641421" y="636985"/>
                  </a:lnTo>
                  <a:lnTo>
                    <a:pt x="5620752" y="657235"/>
                  </a:lnTo>
                  <a:lnTo>
                    <a:pt x="5617597" y="657530"/>
                  </a:lnTo>
                  <a:close/>
                </a:path>
              </a:pathLst>
            </a:custGeom>
            <a:solidFill>
              <a:srgbClr val="F8F8F8"/>
            </a:solidFill>
          </p:spPr>
          <p:txBody>
            <a:bodyPr wrap="square" lIns="0" tIns="0" rIns="0" bIns="0" rtlCol="0"/>
            <a:lstStyle/>
            <a:p>
              <a:endParaRPr/>
            </a:p>
          </p:txBody>
        </p:sp>
        <p:sp>
          <p:nvSpPr>
            <p:cNvPr id="12" name="object 12"/>
            <p:cNvSpPr/>
            <p:nvPr/>
          </p:nvSpPr>
          <p:spPr>
            <a:xfrm>
              <a:off x="963889" y="4908896"/>
              <a:ext cx="5641975" cy="657860"/>
            </a:xfrm>
            <a:custGeom>
              <a:avLst/>
              <a:gdLst/>
              <a:ahLst/>
              <a:cxnLst/>
              <a:rect l="l" t="t" r="r" b="b"/>
              <a:pathLst>
                <a:path w="5641975" h="657860">
                  <a:moveTo>
                    <a:pt x="0" y="633706"/>
                  </a:moveTo>
                  <a:lnTo>
                    <a:pt x="0" y="23823"/>
                  </a:lnTo>
                  <a:lnTo>
                    <a:pt x="0" y="20250"/>
                  </a:lnTo>
                  <a:lnTo>
                    <a:pt x="600" y="16971"/>
                  </a:lnTo>
                  <a:lnTo>
                    <a:pt x="1810" y="14294"/>
                  </a:lnTo>
                  <a:lnTo>
                    <a:pt x="3020" y="11311"/>
                  </a:lnTo>
                  <a:lnTo>
                    <a:pt x="4745" y="8929"/>
                  </a:lnTo>
                  <a:lnTo>
                    <a:pt x="6975" y="6851"/>
                  </a:lnTo>
                  <a:lnTo>
                    <a:pt x="9214" y="4764"/>
                  </a:lnTo>
                  <a:lnTo>
                    <a:pt x="11787" y="2973"/>
                  </a:lnTo>
                  <a:lnTo>
                    <a:pt x="14703" y="1486"/>
                  </a:lnTo>
                  <a:lnTo>
                    <a:pt x="17629" y="590"/>
                  </a:lnTo>
                  <a:lnTo>
                    <a:pt x="20659" y="0"/>
                  </a:lnTo>
                  <a:lnTo>
                    <a:pt x="23823" y="0"/>
                  </a:lnTo>
                  <a:lnTo>
                    <a:pt x="5617597" y="0"/>
                  </a:lnTo>
                  <a:lnTo>
                    <a:pt x="5620752" y="0"/>
                  </a:lnTo>
                  <a:lnTo>
                    <a:pt x="5623792" y="590"/>
                  </a:lnTo>
                  <a:lnTo>
                    <a:pt x="5626717" y="1486"/>
                  </a:lnTo>
                  <a:lnTo>
                    <a:pt x="5629633" y="2973"/>
                  </a:lnTo>
                  <a:lnTo>
                    <a:pt x="5632206" y="4764"/>
                  </a:lnTo>
                  <a:lnTo>
                    <a:pt x="5634446" y="6851"/>
                  </a:lnTo>
                  <a:lnTo>
                    <a:pt x="5636675" y="8929"/>
                  </a:lnTo>
                  <a:lnTo>
                    <a:pt x="5638400" y="11311"/>
                  </a:lnTo>
                  <a:lnTo>
                    <a:pt x="5639610" y="14294"/>
                  </a:lnTo>
                  <a:lnTo>
                    <a:pt x="5640821" y="16971"/>
                  </a:lnTo>
                  <a:lnTo>
                    <a:pt x="5641421" y="20250"/>
                  </a:lnTo>
                  <a:lnTo>
                    <a:pt x="5641421" y="23823"/>
                  </a:lnTo>
                  <a:lnTo>
                    <a:pt x="5641421" y="633706"/>
                  </a:lnTo>
                  <a:lnTo>
                    <a:pt x="5641421" y="636985"/>
                  </a:lnTo>
                  <a:lnTo>
                    <a:pt x="5640821" y="639958"/>
                  </a:lnTo>
                  <a:lnTo>
                    <a:pt x="5639610" y="642636"/>
                  </a:lnTo>
                  <a:lnTo>
                    <a:pt x="5638400" y="645618"/>
                  </a:lnTo>
                  <a:lnTo>
                    <a:pt x="5617597" y="657530"/>
                  </a:lnTo>
                  <a:lnTo>
                    <a:pt x="23823" y="657530"/>
                  </a:lnTo>
                  <a:lnTo>
                    <a:pt x="1810" y="642636"/>
                  </a:lnTo>
                  <a:lnTo>
                    <a:pt x="600" y="639958"/>
                  </a:lnTo>
                  <a:lnTo>
                    <a:pt x="0" y="636985"/>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4990029"/>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6047663"/>
            <a:ext cx="5651500" cy="2211070"/>
            <a:chOff x="959124" y="6047663"/>
            <a:chExt cx="5651500" cy="2211070"/>
          </a:xfrm>
        </p:grpSpPr>
        <p:sp>
          <p:nvSpPr>
            <p:cNvPr id="15" name="object 15"/>
            <p:cNvSpPr/>
            <p:nvPr/>
          </p:nvSpPr>
          <p:spPr>
            <a:xfrm>
              <a:off x="963889" y="6052428"/>
              <a:ext cx="5641975" cy="2201545"/>
            </a:xfrm>
            <a:custGeom>
              <a:avLst/>
              <a:gdLst/>
              <a:ahLst/>
              <a:cxnLst/>
              <a:rect l="l" t="t" r="r" b="b"/>
              <a:pathLst>
                <a:path w="5641975" h="2201545">
                  <a:moveTo>
                    <a:pt x="5620752" y="2201297"/>
                  </a:moveTo>
                  <a:lnTo>
                    <a:pt x="20659" y="2201297"/>
                  </a:lnTo>
                  <a:lnTo>
                    <a:pt x="17629" y="2200707"/>
                  </a:lnTo>
                  <a:lnTo>
                    <a:pt x="14703" y="2199210"/>
                  </a:lnTo>
                  <a:lnTo>
                    <a:pt x="11787" y="2198019"/>
                  </a:lnTo>
                  <a:lnTo>
                    <a:pt x="0" y="2180447"/>
                  </a:lnTo>
                  <a:lnTo>
                    <a:pt x="0" y="2177474"/>
                  </a:lnTo>
                  <a:lnTo>
                    <a:pt x="0" y="20545"/>
                  </a:lnTo>
                  <a:lnTo>
                    <a:pt x="600" y="17572"/>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572"/>
                  </a:lnTo>
                  <a:lnTo>
                    <a:pt x="5641421" y="20545"/>
                  </a:lnTo>
                  <a:lnTo>
                    <a:pt x="5641421" y="2180447"/>
                  </a:lnTo>
                  <a:lnTo>
                    <a:pt x="5626717" y="2199210"/>
                  </a:lnTo>
                  <a:lnTo>
                    <a:pt x="5623792" y="2200707"/>
                  </a:lnTo>
                  <a:lnTo>
                    <a:pt x="5620752" y="2201297"/>
                  </a:lnTo>
                  <a:close/>
                </a:path>
              </a:pathLst>
            </a:custGeom>
            <a:solidFill>
              <a:srgbClr val="F8F8F8"/>
            </a:solidFill>
          </p:spPr>
          <p:txBody>
            <a:bodyPr wrap="square" lIns="0" tIns="0" rIns="0" bIns="0" rtlCol="0"/>
            <a:lstStyle/>
            <a:p>
              <a:endParaRPr/>
            </a:p>
          </p:txBody>
        </p:sp>
        <p:sp>
          <p:nvSpPr>
            <p:cNvPr id="16" name="object 16"/>
            <p:cNvSpPr/>
            <p:nvPr/>
          </p:nvSpPr>
          <p:spPr>
            <a:xfrm>
              <a:off x="963889" y="6052428"/>
              <a:ext cx="5641975" cy="2201545"/>
            </a:xfrm>
            <a:custGeom>
              <a:avLst/>
              <a:gdLst/>
              <a:ahLst/>
              <a:cxnLst/>
              <a:rect l="l" t="t" r="r" b="b"/>
              <a:pathLst>
                <a:path w="5641975" h="2201545">
                  <a:moveTo>
                    <a:pt x="0" y="2177474"/>
                  </a:moveTo>
                  <a:lnTo>
                    <a:pt x="0" y="23823"/>
                  </a:lnTo>
                  <a:lnTo>
                    <a:pt x="0" y="20545"/>
                  </a:lnTo>
                  <a:lnTo>
                    <a:pt x="600" y="17572"/>
                  </a:lnTo>
                  <a:lnTo>
                    <a:pt x="1810" y="14589"/>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589"/>
                  </a:lnTo>
                  <a:lnTo>
                    <a:pt x="5640821" y="17572"/>
                  </a:lnTo>
                  <a:lnTo>
                    <a:pt x="5641421" y="20545"/>
                  </a:lnTo>
                  <a:lnTo>
                    <a:pt x="5641421" y="23823"/>
                  </a:lnTo>
                  <a:lnTo>
                    <a:pt x="5641421" y="2177474"/>
                  </a:lnTo>
                  <a:lnTo>
                    <a:pt x="5641421" y="2180447"/>
                  </a:lnTo>
                  <a:lnTo>
                    <a:pt x="5640821" y="2183430"/>
                  </a:lnTo>
                  <a:lnTo>
                    <a:pt x="5626717" y="2199210"/>
                  </a:lnTo>
                  <a:lnTo>
                    <a:pt x="5623792" y="2200707"/>
                  </a:lnTo>
                  <a:lnTo>
                    <a:pt x="5620752" y="2201297"/>
                  </a:lnTo>
                  <a:lnTo>
                    <a:pt x="5617597" y="2201297"/>
                  </a:lnTo>
                  <a:lnTo>
                    <a:pt x="23823" y="2201297"/>
                  </a:lnTo>
                  <a:lnTo>
                    <a:pt x="20659" y="2201297"/>
                  </a:lnTo>
                  <a:lnTo>
                    <a:pt x="17629" y="2200707"/>
                  </a:lnTo>
                  <a:lnTo>
                    <a:pt x="14703" y="2199210"/>
                  </a:lnTo>
                  <a:lnTo>
                    <a:pt x="11787" y="2198019"/>
                  </a:lnTo>
                  <a:lnTo>
                    <a:pt x="0" y="2180447"/>
                  </a:lnTo>
                  <a:lnTo>
                    <a:pt x="0" y="2177474"/>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6133560"/>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sp>
        <p:nvSpPr>
          <p:cNvPr id="18" name="object 18"/>
          <p:cNvSpPr txBox="1"/>
          <p:nvPr/>
        </p:nvSpPr>
        <p:spPr>
          <a:xfrm>
            <a:off x="1070306" y="406688"/>
            <a:ext cx="5285740" cy="5403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ansible-galaxy install nginxinc.nginx- downloading </a:t>
            </a:r>
            <a:r>
              <a:rPr sz="850" spc="25" dirty="0">
                <a:solidFill>
                  <a:srgbClr val="333333"/>
                </a:solidFill>
                <a:latin typeface="Lucida Console"/>
                <a:cs typeface="Lucida Console"/>
              </a:rPr>
              <a:t>role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'nginx',</a:t>
            </a:r>
            <a:r>
              <a:rPr sz="850" spc="25" dirty="0">
                <a:solidFill>
                  <a:srgbClr val="333333"/>
                </a:solidFill>
                <a:latin typeface="Lucida Console"/>
                <a:cs typeface="Lucida Console"/>
              </a:rPr>
              <a:t> owned</a:t>
            </a:r>
            <a:r>
              <a:rPr sz="850" spc="30" dirty="0">
                <a:solidFill>
                  <a:srgbClr val="333333"/>
                </a:solidFill>
                <a:latin typeface="Lucida Console"/>
                <a:cs typeface="Lucida Console"/>
              </a:rPr>
              <a:t>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nginxinc- downloading </a:t>
            </a:r>
            <a:r>
              <a:rPr sz="850" spc="25" dirty="0">
                <a:solidFill>
                  <a:srgbClr val="333333"/>
                </a:solidFill>
                <a:latin typeface="Lucida Console"/>
                <a:cs typeface="Lucida Console"/>
              </a:rPr>
              <a:t>role</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 </a:t>
            </a:r>
            <a:r>
              <a:rPr sz="850" spc="30" dirty="0">
                <a:solidFill>
                  <a:srgbClr val="333333"/>
                </a:solidFill>
                <a:latin typeface="Lucida Console"/>
                <a:cs typeface="Lucida Console"/>
              </a:rPr>
              <a:t> https://github.com/nginxinc/ansible-role-nginx/archive/0.19.1.tar.gz-</a:t>
            </a:r>
            <a:endParaRPr sz="850">
              <a:latin typeface="Lucida Console"/>
              <a:cs typeface="Lucida Console"/>
            </a:endParaRPr>
          </a:p>
        </p:txBody>
      </p:sp>
      <p:sp>
        <p:nvSpPr>
          <p:cNvPr id="21" name="object 21"/>
          <p:cNvSpPr txBox="1"/>
          <p:nvPr/>
        </p:nvSpPr>
        <p:spPr>
          <a:xfrm>
            <a:off x="3670439" y="10217035"/>
            <a:ext cx="22669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282</a:t>
            </a:fld>
            <a:endParaRPr sz="800">
              <a:latin typeface="小哥哥网恋吗"/>
              <a:cs typeface="小哥哥网恋吗"/>
            </a:endParaRPr>
          </a:p>
        </p:txBody>
      </p:sp>
      <p:sp>
        <p:nvSpPr>
          <p:cNvPr id="19" name="object 19"/>
          <p:cNvSpPr txBox="1"/>
          <p:nvPr/>
        </p:nvSpPr>
        <p:spPr>
          <a:xfrm>
            <a:off x="946424" y="921244"/>
            <a:ext cx="5665470" cy="8718550"/>
          </a:xfrm>
          <a:prstGeom prst="rect">
            <a:avLst/>
          </a:prstGeom>
        </p:spPr>
        <p:txBody>
          <a:bodyPr vert="horz" wrap="square" lIns="0" tIns="11430" rIns="0" bIns="0" rtlCol="0">
            <a:spAutoFit/>
          </a:bodyPr>
          <a:lstStyle/>
          <a:p>
            <a:pPr marL="136525" marR="117475">
              <a:lnSpc>
                <a:spcPct val="132400"/>
              </a:lnSpc>
              <a:spcBef>
                <a:spcPts val="90"/>
              </a:spcBef>
            </a:pPr>
            <a:r>
              <a:rPr sz="850" spc="30" dirty="0">
                <a:solidFill>
                  <a:srgbClr val="333333"/>
                </a:solidFill>
                <a:latin typeface="Lucida Console"/>
                <a:cs typeface="Lucida Console"/>
              </a:rPr>
              <a:t>extracting nginxinc.nginx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/etc/ansible/roles/nginxinc.nginx- nginxinc.nginx </a:t>
            </a:r>
            <a:r>
              <a:rPr sz="850" spc="-495" dirty="0">
                <a:solidFill>
                  <a:srgbClr val="333333"/>
                </a:solidFill>
                <a:latin typeface="Lucida Console"/>
                <a:cs typeface="Lucida Console"/>
              </a:rPr>
              <a:t> </a:t>
            </a:r>
            <a:r>
              <a:rPr sz="850" spc="30" dirty="0">
                <a:solidFill>
                  <a:srgbClr val="333333"/>
                </a:solidFill>
                <a:latin typeface="Lucida Console"/>
                <a:cs typeface="Lucida Console"/>
              </a:rPr>
              <a:t>(0.19.1)</a:t>
            </a:r>
            <a:r>
              <a:rPr sz="850" spc="25" dirty="0">
                <a:solidFill>
                  <a:srgbClr val="333333"/>
                </a:solidFill>
                <a:latin typeface="Lucida Console"/>
                <a:cs typeface="Lucida Console"/>
              </a:rPr>
              <a:t> was</a:t>
            </a:r>
            <a:r>
              <a:rPr sz="850" spc="30" dirty="0">
                <a:solidFill>
                  <a:srgbClr val="333333"/>
                </a:solidFill>
                <a:latin typeface="Lucida Console"/>
                <a:cs typeface="Lucida Console"/>
              </a:rPr>
              <a:t> installed successfully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执行完毕后再次查看系统中已有角色，便找到</a:t>
            </a:r>
            <a:r>
              <a:rPr sz="950" b="1" spc="55" dirty="0">
                <a:solidFill>
                  <a:srgbClr val="333333"/>
                </a:solidFill>
                <a:latin typeface="Trebuchet MS"/>
                <a:cs typeface="Trebuchet MS"/>
              </a:rPr>
              <a:t>nginx</a:t>
            </a:r>
            <a:r>
              <a:rPr sz="950" b="1" spc="25" dirty="0">
                <a:solidFill>
                  <a:srgbClr val="333333"/>
                </a:solidFill>
                <a:latin typeface="微软雅黑"/>
                <a:cs typeface="微软雅黑"/>
              </a:rPr>
              <a:t>角色信息了：</a:t>
            </a:r>
            <a:endParaRPr sz="950">
              <a:latin typeface="微软雅黑"/>
              <a:cs typeface="微软雅黑"/>
            </a:endParaRPr>
          </a:p>
          <a:p>
            <a:pPr>
              <a:lnSpc>
                <a:spcPct val="100000"/>
              </a:lnSpc>
              <a:spcBef>
                <a:spcPts val="50"/>
              </a:spcBef>
            </a:pPr>
            <a:endParaRPr sz="900">
              <a:latin typeface="微软雅黑"/>
              <a:cs typeface="微软雅黑"/>
            </a:endParaRPr>
          </a:p>
          <a:p>
            <a:pPr marL="136525" marR="11747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ansible-galaxy </a:t>
            </a:r>
            <a:r>
              <a:rPr sz="850" spc="25" dirty="0">
                <a:solidFill>
                  <a:srgbClr val="333333"/>
                </a:solidFill>
                <a:latin typeface="Lucida Console"/>
                <a:cs typeface="Lucida Console"/>
              </a:rPr>
              <a:t>list#</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/etc/ansible/roles- nginxinc.nginx, </a:t>
            </a:r>
            <a:r>
              <a:rPr sz="850" spc="35" dirty="0">
                <a:solidFill>
                  <a:srgbClr val="333333"/>
                </a:solidFill>
                <a:latin typeface="Lucida Console"/>
                <a:cs typeface="Lucida Console"/>
              </a:rPr>
              <a:t> </a:t>
            </a:r>
            <a:r>
              <a:rPr sz="850" spc="30" dirty="0">
                <a:solidFill>
                  <a:srgbClr val="333333"/>
                </a:solidFill>
                <a:latin typeface="Lucida Console"/>
                <a:cs typeface="Lucida Console"/>
              </a:rPr>
              <a:t>0.19.1# /usr/share/ansible/roles- linux-system-roles.kdump, (unknown version)-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linux-system-roles.network, (unknown version)- linux-system-roles.postfix, </a:t>
            </a:r>
            <a:r>
              <a:rPr sz="850" spc="35" dirty="0">
                <a:solidFill>
                  <a:srgbClr val="333333"/>
                </a:solidFill>
                <a:latin typeface="Lucida Console"/>
                <a:cs typeface="Lucida Console"/>
              </a:rPr>
              <a:t> </a:t>
            </a:r>
            <a:r>
              <a:rPr sz="850" spc="30" dirty="0">
                <a:solidFill>
                  <a:srgbClr val="333333"/>
                </a:solidFill>
                <a:latin typeface="Lucida Console"/>
                <a:cs typeface="Lucida Console"/>
              </a:rPr>
              <a:t>(unknown version)- linux-system-roles.selinux, (unknown version)- </a:t>
            </a:r>
            <a:r>
              <a:rPr sz="850" spc="25" dirty="0">
                <a:solidFill>
                  <a:srgbClr val="333333"/>
                </a:solidFill>
                <a:latin typeface="Lucida Console"/>
                <a:cs typeface="Lucida Console"/>
              </a:rPr>
              <a:t>linux- </a:t>
            </a:r>
            <a:r>
              <a:rPr sz="850" spc="30" dirty="0">
                <a:solidFill>
                  <a:srgbClr val="333333"/>
                </a:solidFill>
                <a:latin typeface="Lucida Console"/>
                <a:cs typeface="Lucida Console"/>
              </a:rPr>
              <a:t> system-roles.timesync, (unknown version)- rhel-system-roles.kdump, (unknown </a:t>
            </a:r>
            <a:r>
              <a:rPr sz="850" spc="35" dirty="0">
                <a:solidFill>
                  <a:srgbClr val="333333"/>
                </a:solidFill>
                <a:latin typeface="Lucida Console"/>
                <a:cs typeface="Lucida Console"/>
              </a:rPr>
              <a:t> </a:t>
            </a:r>
            <a:r>
              <a:rPr sz="850" spc="30" dirty="0">
                <a:solidFill>
                  <a:srgbClr val="333333"/>
                </a:solidFill>
                <a:latin typeface="Lucida Console"/>
                <a:cs typeface="Lucida Console"/>
              </a:rPr>
              <a:t>version)- rhel-system-roles.network, (unknown version)- rhel-system-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roles.postfix,</a:t>
            </a:r>
            <a:r>
              <a:rPr sz="850" spc="25" dirty="0">
                <a:solidFill>
                  <a:srgbClr val="333333"/>
                </a:solidFill>
                <a:latin typeface="Lucida Console"/>
                <a:cs typeface="Lucida Console"/>
              </a:rPr>
              <a:t> </a:t>
            </a:r>
            <a:r>
              <a:rPr sz="850" spc="30" dirty="0">
                <a:solidFill>
                  <a:srgbClr val="333333"/>
                </a:solidFill>
                <a:latin typeface="Lucida Console"/>
                <a:cs typeface="Lucida Console"/>
              </a:rPr>
              <a:t>(unknown version)-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rhel-system-roles.selinux, (unknown</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version)-</a:t>
            </a:r>
            <a:r>
              <a:rPr sz="850" spc="15" dirty="0">
                <a:solidFill>
                  <a:srgbClr val="333333"/>
                </a:solidFill>
                <a:latin typeface="Lucida Console"/>
                <a:cs typeface="Lucida Console"/>
              </a:rPr>
              <a:t> </a:t>
            </a:r>
            <a:r>
              <a:rPr sz="850" spc="30" dirty="0">
                <a:solidFill>
                  <a:srgbClr val="333333"/>
                </a:solidFill>
                <a:latin typeface="Lucida Console"/>
                <a:cs typeface="Lucida Console"/>
              </a:rPr>
              <a:t>rhel-system-roles.timesync,</a:t>
            </a:r>
            <a:r>
              <a:rPr sz="850" spc="15" dirty="0">
                <a:solidFill>
                  <a:srgbClr val="333333"/>
                </a:solidFill>
                <a:latin typeface="Lucida Console"/>
                <a:cs typeface="Lucida Console"/>
              </a:rPr>
              <a:t> </a:t>
            </a:r>
            <a:r>
              <a:rPr sz="850" spc="30" dirty="0">
                <a:solidFill>
                  <a:srgbClr val="333333"/>
                </a:solidFill>
                <a:latin typeface="Lucida Console"/>
                <a:cs typeface="Lucida Console"/>
              </a:rPr>
              <a:t>(unknown</a:t>
            </a:r>
            <a:r>
              <a:rPr sz="850" spc="20" dirty="0">
                <a:solidFill>
                  <a:srgbClr val="333333"/>
                </a:solidFill>
                <a:latin typeface="Lucida Console"/>
                <a:cs typeface="Lucida Console"/>
              </a:rPr>
              <a:t> </a:t>
            </a:r>
            <a:r>
              <a:rPr sz="850" spc="30" dirty="0">
                <a:solidFill>
                  <a:srgbClr val="333333"/>
                </a:solidFill>
                <a:latin typeface="Lucida Console"/>
                <a:cs typeface="Lucida Console"/>
              </a:rPr>
              <a:t>version)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29845">
              <a:lnSpc>
                <a:spcPct val="131600"/>
              </a:lnSpc>
            </a:pPr>
            <a:r>
              <a:rPr sz="950" b="1" spc="25" dirty="0">
                <a:solidFill>
                  <a:srgbClr val="333333"/>
                </a:solidFill>
                <a:latin typeface="微软雅黑"/>
                <a:cs typeface="微软雅黑"/>
              </a:rPr>
              <a:t>但还存在一些特殊情况，其一是国内访问</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官网可能存在不稳定的情况，访问不了或者速度慢。 其二是某位作者是将创作品上传到了自己的网站，或者除</a:t>
            </a:r>
            <a:r>
              <a:rPr sz="950" b="1" spc="50" dirty="0">
                <a:solidFill>
                  <a:srgbClr val="333333"/>
                </a:solidFill>
                <a:latin typeface="Trebuchet MS"/>
                <a:cs typeface="Trebuchet MS"/>
              </a:rPr>
              <a:t>Ansible</a:t>
            </a:r>
            <a:r>
              <a:rPr sz="950" b="1" spc="-35" dirty="0">
                <a:solidFill>
                  <a:srgbClr val="333333"/>
                </a:solidFill>
                <a:latin typeface="Trebuchet MS"/>
                <a:cs typeface="Trebuchet MS"/>
              </a:rPr>
              <a:t> </a:t>
            </a:r>
            <a:r>
              <a:rPr sz="950" b="1" spc="55" dirty="0">
                <a:solidFill>
                  <a:srgbClr val="333333"/>
                </a:solidFill>
                <a:latin typeface="Trebuchet MS"/>
                <a:cs typeface="Trebuchet MS"/>
              </a:rPr>
              <a:t>Galaxy</a:t>
            </a:r>
            <a:r>
              <a:rPr sz="950" b="1" spc="20" dirty="0">
                <a:solidFill>
                  <a:srgbClr val="333333"/>
                </a:solidFill>
                <a:latin typeface="微软雅黑"/>
                <a:cs typeface="微软雅黑"/>
              </a:rPr>
              <a:t>官网以外的其他平台。那么这 </a:t>
            </a:r>
            <a:r>
              <a:rPr sz="950" b="1" spc="25" dirty="0">
                <a:solidFill>
                  <a:srgbClr val="333333"/>
                </a:solidFill>
                <a:latin typeface="微软雅黑"/>
                <a:cs typeface="微软雅黑"/>
              </a:rPr>
              <a:t>两种情况就不能再用</a:t>
            </a:r>
            <a:r>
              <a:rPr sz="950" b="1" spc="35" dirty="0">
                <a:solidFill>
                  <a:srgbClr val="333333"/>
                </a:solidFill>
                <a:latin typeface="Trebuchet MS"/>
                <a:cs typeface="Trebuchet MS"/>
              </a:rPr>
              <a:t>“ansible-galaxy</a:t>
            </a:r>
            <a:r>
              <a:rPr sz="950" b="1" spc="-45" dirty="0">
                <a:solidFill>
                  <a:srgbClr val="333333"/>
                </a:solidFill>
                <a:latin typeface="Trebuchet MS"/>
                <a:cs typeface="Trebuchet MS"/>
              </a:rPr>
              <a:t> </a:t>
            </a:r>
            <a:r>
              <a:rPr sz="950" b="1" spc="45" dirty="0">
                <a:solidFill>
                  <a:srgbClr val="333333"/>
                </a:solidFill>
                <a:latin typeface="Trebuchet MS"/>
                <a:cs typeface="Trebuchet MS"/>
              </a:rPr>
              <a:t>install</a:t>
            </a:r>
            <a:r>
              <a:rPr sz="950" b="1" spc="-45" dirty="0">
                <a:solidFill>
                  <a:srgbClr val="333333"/>
                </a:solidFill>
                <a:latin typeface="Trebuchet MS"/>
                <a:cs typeface="Trebuchet MS"/>
              </a:rPr>
              <a:t> </a:t>
            </a:r>
            <a:r>
              <a:rPr sz="950" b="1" spc="25" dirty="0">
                <a:solidFill>
                  <a:srgbClr val="333333"/>
                </a:solidFill>
                <a:latin typeface="微软雅黑"/>
                <a:cs typeface="微软雅黑"/>
              </a:rPr>
              <a:t>角色名称</a:t>
            </a:r>
            <a:r>
              <a:rPr sz="950" b="1" spc="-125" dirty="0">
                <a:solidFill>
                  <a:srgbClr val="333333"/>
                </a:solidFill>
                <a:latin typeface="Trebuchet MS"/>
                <a:cs typeface="Trebuchet MS"/>
              </a:rPr>
              <a:t>”</a:t>
            </a:r>
            <a:r>
              <a:rPr sz="950" b="1" spc="25" dirty="0">
                <a:solidFill>
                  <a:srgbClr val="333333"/>
                </a:solidFill>
                <a:latin typeface="微软雅黑"/>
                <a:cs typeface="微软雅黑"/>
              </a:rPr>
              <a:t>的命令直接加载了，而是需要手动先编写一个 </a:t>
            </a:r>
            <a:r>
              <a:rPr sz="950" b="1" spc="80" dirty="0">
                <a:solidFill>
                  <a:srgbClr val="333333"/>
                </a:solidFill>
                <a:latin typeface="Trebuchet MS"/>
                <a:cs typeface="Trebuchet MS"/>
              </a:rPr>
              <a:t>YAML</a:t>
            </a:r>
            <a:r>
              <a:rPr sz="950" b="1" spc="25" dirty="0">
                <a:solidFill>
                  <a:srgbClr val="333333"/>
                </a:solidFill>
                <a:latin typeface="微软雅黑"/>
                <a:cs typeface="微软雅黑"/>
              </a:rPr>
              <a:t>语言格式的文件，指明网址链接和角色名称，再用</a:t>
            </a:r>
            <a:r>
              <a:rPr sz="950" b="1" spc="-65" dirty="0">
                <a:solidFill>
                  <a:srgbClr val="333333"/>
                </a:solidFill>
                <a:latin typeface="Trebuchet MS"/>
                <a:cs typeface="Trebuchet MS"/>
              </a:rPr>
              <a:t>“-r”</a:t>
            </a:r>
            <a:r>
              <a:rPr sz="950" b="1" spc="25" dirty="0">
                <a:solidFill>
                  <a:srgbClr val="333333"/>
                </a:solidFill>
                <a:latin typeface="微软雅黑"/>
                <a:cs typeface="微软雅黑"/>
              </a:rPr>
              <a:t>参数进行加载。</a:t>
            </a:r>
            <a:endParaRPr sz="950">
              <a:latin typeface="微软雅黑"/>
              <a:cs typeface="微软雅黑"/>
            </a:endParaRPr>
          </a:p>
          <a:p>
            <a:pPr marL="12700" marR="5080" indent="-635">
              <a:lnSpc>
                <a:spcPct val="131700"/>
              </a:lnSpc>
              <a:spcBef>
                <a:spcPts val="750"/>
              </a:spcBef>
            </a:pPr>
            <a:r>
              <a:rPr sz="950" b="1" spc="25" dirty="0">
                <a:solidFill>
                  <a:srgbClr val="333333"/>
                </a:solidFill>
                <a:latin typeface="微软雅黑"/>
                <a:cs typeface="微软雅黑"/>
              </a:rPr>
              <a:t>例如刘遄老师在随书配套网站（</a:t>
            </a:r>
            <a:r>
              <a:rPr sz="950" b="1" u="sng" spc="45" dirty="0">
                <a:solidFill>
                  <a:srgbClr val="4183C4"/>
                </a:solidFill>
                <a:uFill>
                  <a:solidFill>
                    <a:srgbClr val="4183C4"/>
                  </a:solidFill>
                </a:uFill>
                <a:latin typeface="Trebuchet MS"/>
                <a:cs typeface="Trebuchet MS"/>
                <a:hlinkClick r:id="rId2"/>
              </a:rPr>
              <a:t>Www.LinuxProbe.Com</a:t>
            </a:r>
            <a:r>
              <a:rPr sz="950" b="1" spc="25" dirty="0">
                <a:solidFill>
                  <a:srgbClr val="333333"/>
                </a:solidFill>
                <a:latin typeface="微软雅黑"/>
                <a:cs typeface="微软雅黑"/>
              </a:rPr>
              <a:t>）上传了一个叫做</a:t>
            </a:r>
            <a:r>
              <a:rPr sz="950" b="1" spc="25" dirty="0">
                <a:solidFill>
                  <a:srgbClr val="333333"/>
                </a:solidFill>
                <a:latin typeface="Trebuchet MS"/>
                <a:cs typeface="Trebuchet MS"/>
              </a:rPr>
              <a:t>nginx_core</a:t>
            </a:r>
            <a:r>
              <a:rPr sz="950" b="1" spc="20" dirty="0">
                <a:solidFill>
                  <a:srgbClr val="333333"/>
                </a:solidFill>
                <a:latin typeface="微软雅黑"/>
                <a:cs typeface="微软雅黑"/>
              </a:rPr>
              <a:t>的角色软件包， </a:t>
            </a:r>
            <a:r>
              <a:rPr sz="950" b="1" spc="25" dirty="0">
                <a:solidFill>
                  <a:srgbClr val="333333"/>
                </a:solidFill>
                <a:latin typeface="微软雅黑"/>
                <a:cs typeface="微软雅黑"/>
              </a:rPr>
              <a:t>是用于对</a:t>
            </a:r>
            <a:r>
              <a:rPr sz="950" b="1" spc="55" dirty="0">
                <a:solidFill>
                  <a:srgbClr val="333333"/>
                </a:solidFill>
                <a:latin typeface="Trebuchet MS"/>
                <a:cs typeface="Trebuchet MS"/>
              </a:rPr>
              <a:t>nginx</a:t>
            </a:r>
            <a:r>
              <a:rPr sz="950" b="1" spc="25" dirty="0">
                <a:solidFill>
                  <a:srgbClr val="333333"/>
                </a:solidFill>
                <a:latin typeface="微软雅黑"/>
                <a:cs typeface="微软雅黑"/>
              </a:rPr>
              <a:t>网站进行保护的插件功能，编写</a:t>
            </a:r>
            <a:r>
              <a:rPr sz="950" b="1" spc="65" dirty="0">
                <a:solidFill>
                  <a:srgbClr val="333333"/>
                </a:solidFill>
                <a:latin typeface="Trebuchet MS"/>
                <a:cs typeface="Trebuchet MS"/>
              </a:rPr>
              <a:t>yml</a:t>
            </a:r>
            <a:r>
              <a:rPr sz="950" b="1" spc="25" dirty="0">
                <a:solidFill>
                  <a:srgbClr val="333333"/>
                </a:solidFill>
                <a:latin typeface="微软雅黑"/>
                <a:cs typeface="微软雅黑"/>
              </a:rPr>
              <a:t>配置文件如下：</a:t>
            </a:r>
            <a:endParaRPr sz="950">
              <a:latin typeface="微软雅黑"/>
              <a:cs typeface="微软雅黑"/>
            </a:endParaRPr>
          </a:p>
          <a:p>
            <a:pPr>
              <a:lnSpc>
                <a:spcPct val="100000"/>
              </a:lnSpc>
              <a:spcBef>
                <a:spcPts val="50"/>
              </a:spcBef>
            </a:pPr>
            <a:endParaRPr sz="900">
              <a:latin typeface="微软雅黑"/>
              <a:cs typeface="微软雅黑"/>
            </a:endParaRPr>
          </a:p>
          <a:p>
            <a:pPr marL="136525" marR="321310">
              <a:lnSpc>
                <a:spcPct val="132400"/>
              </a:lnSpc>
              <a:tabLst>
                <a:tab pos="4990465"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cat</a:t>
            </a:r>
            <a:r>
              <a:rPr sz="850" spc="30" dirty="0">
                <a:solidFill>
                  <a:srgbClr val="333333"/>
                </a:solidFill>
                <a:latin typeface="Lucida Console"/>
                <a:cs typeface="Lucida Console"/>
              </a:rPr>
              <a:t> nginx.yml---- </a:t>
            </a:r>
            <a:r>
              <a:rPr sz="850" spc="25" dirty="0">
                <a:solidFill>
                  <a:srgbClr val="333333"/>
                </a:solidFill>
                <a:latin typeface="Lucida Console"/>
                <a:cs typeface="Lucida Console"/>
              </a:rPr>
              <a:t>src: </a:t>
            </a:r>
            <a:r>
              <a:rPr sz="850" spc="30" dirty="0">
                <a:solidFill>
                  <a:srgbClr val="333333"/>
                </a:solidFill>
                <a:latin typeface="Lucida Console"/>
                <a:cs typeface="Lucida Console"/>
              </a:rPr>
              <a:t> https://</a:t>
            </a:r>
            <a:r>
              <a:rPr sz="850" spc="30" dirty="0">
                <a:solidFill>
                  <a:srgbClr val="333333"/>
                </a:solidFill>
                <a:latin typeface="Lucida Console"/>
                <a:cs typeface="Lucida Console"/>
                <a:hlinkClick r:id="rId3"/>
              </a:rPr>
              <a:t>www.linuxprobe.com/Software/nginxinc-nginx_core-0.3.0.tar.g</a:t>
            </a:r>
            <a:r>
              <a:rPr sz="850" spc="15" dirty="0">
                <a:solidFill>
                  <a:srgbClr val="333333"/>
                </a:solidFill>
                <a:latin typeface="Lucida Console"/>
                <a:cs typeface="Lucida Console"/>
                <a:hlinkClick r:id="rId3"/>
              </a:rPr>
              <a:t>z</a:t>
            </a:r>
            <a:r>
              <a:rPr sz="850" dirty="0">
                <a:solidFill>
                  <a:srgbClr val="333333"/>
                </a:solidFill>
                <a:latin typeface="Lucida Console"/>
                <a:cs typeface="Lucida Console"/>
              </a:rPr>
              <a:t>	</a:t>
            </a:r>
            <a:r>
              <a:rPr sz="850" spc="30" dirty="0">
                <a:solidFill>
                  <a:srgbClr val="333333"/>
                </a:solidFill>
                <a:latin typeface="Lucida Console"/>
                <a:cs typeface="Lucida Console"/>
              </a:rPr>
              <a:t>name</a:t>
            </a:r>
            <a:r>
              <a:rPr sz="850" spc="15" dirty="0">
                <a:solidFill>
                  <a:srgbClr val="333333"/>
                </a:solidFill>
                <a:latin typeface="Lucida Console"/>
                <a:cs typeface="Lucida Console"/>
              </a:rPr>
              <a:t>:  </a:t>
            </a:r>
            <a:r>
              <a:rPr sz="850" spc="30" dirty="0">
                <a:solidFill>
                  <a:srgbClr val="333333"/>
                </a:solidFill>
                <a:latin typeface="Lucida Console"/>
                <a:cs typeface="Lucida Console"/>
              </a:rPr>
              <a:t>nginx-core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随后使用</a:t>
            </a:r>
            <a:r>
              <a:rPr sz="950" b="1" spc="45" dirty="0">
                <a:solidFill>
                  <a:srgbClr val="333333"/>
                </a:solidFill>
                <a:latin typeface="Trebuchet MS"/>
                <a:cs typeface="Trebuchet MS"/>
              </a:rPr>
              <a:t>ansible-galaxy</a:t>
            </a:r>
            <a:r>
              <a:rPr sz="950" b="1" spc="25" dirty="0">
                <a:solidFill>
                  <a:srgbClr val="333333"/>
                </a:solidFill>
                <a:latin typeface="微软雅黑"/>
                <a:cs typeface="微软雅黑"/>
              </a:rPr>
              <a:t>命令的</a:t>
            </a:r>
            <a:r>
              <a:rPr sz="950" b="1" spc="-65" dirty="0">
                <a:solidFill>
                  <a:srgbClr val="333333"/>
                </a:solidFill>
                <a:latin typeface="Trebuchet MS"/>
                <a:cs typeface="Trebuchet MS"/>
              </a:rPr>
              <a:t>“-r”</a:t>
            </a:r>
            <a:r>
              <a:rPr sz="950" b="1" spc="25" dirty="0">
                <a:solidFill>
                  <a:srgbClr val="333333"/>
                </a:solidFill>
                <a:latin typeface="微软雅黑"/>
                <a:cs typeface="微软雅黑"/>
              </a:rPr>
              <a:t>参数加载这个文件，即可查看到新角色信息了</a:t>
            </a:r>
            <a:endParaRPr sz="950">
              <a:latin typeface="微软雅黑"/>
              <a:cs typeface="微软雅黑"/>
            </a:endParaRPr>
          </a:p>
          <a:p>
            <a:pPr>
              <a:lnSpc>
                <a:spcPct val="100000"/>
              </a:lnSpc>
              <a:spcBef>
                <a:spcPts val="45"/>
              </a:spcBef>
            </a:pPr>
            <a:endParaRPr sz="900">
              <a:latin typeface="微软雅黑"/>
              <a:cs typeface="微软雅黑"/>
            </a:endParaRPr>
          </a:p>
          <a:p>
            <a:pPr marL="136525" marR="25209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ansible-galaxy</a:t>
            </a:r>
            <a:r>
              <a:rPr sz="850" spc="25" dirty="0">
                <a:solidFill>
                  <a:srgbClr val="333333"/>
                </a:solidFill>
                <a:latin typeface="Lucida Console"/>
                <a:cs typeface="Lucida Console"/>
              </a:rPr>
              <a:t> </a:t>
            </a:r>
            <a:r>
              <a:rPr sz="850" spc="30" dirty="0">
                <a:solidFill>
                  <a:srgbClr val="333333"/>
                </a:solidFill>
                <a:latin typeface="Lucida Console"/>
                <a:cs typeface="Lucida Console"/>
              </a:rPr>
              <a:t>install </a:t>
            </a:r>
            <a:r>
              <a:rPr sz="850" spc="20" dirty="0">
                <a:solidFill>
                  <a:srgbClr val="333333"/>
                </a:solidFill>
                <a:latin typeface="Lucida Console"/>
                <a:cs typeface="Lucida Console"/>
              </a:rPr>
              <a:t>-r</a:t>
            </a:r>
            <a:r>
              <a:rPr sz="850" spc="30" dirty="0">
                <a:solidFill>
                  <a:srgbClr val="333333"/>
                </a:solidFill>
                <a:latin typeface="Lucida Console"/>
                <a:cs typeface="Lucida Console"/>
              </a:rPr>
              <a:t> nginx.yml-</a:t>
            </a:r>
            <a:r>
              <a:rPr sz="850" spc="25" dirty="0">
                <a:solidFill>
                  <a:srgbClr val="333333"/>
                </a:solidFill>
                <a:latin typeface="Lucida Console"/>
                <a:cs typeface="Lucida Console"/>
              </a:rPr>
              <a:t> </a:t>
            </a:r>
            <a:r>
              <a:rPr sz="850" spc="30" dirty="0">
                <a:solidFill>
                  <a:srgbClr val="333333"/>
                </a:solidFill>
                <a:latin typeface="Lucida Console"/>
                <a:cs typeface="Lucida Console"/>
              </a:rPr>
              <a:t>downloading </a:t>
            </a:r>
            <a:r>
              <a:rPr sz="850" spc="25" dirty="0">
                <a:solidFill>
                  <a:srgbClr val="333333"/>
                </a:solidFill>
                <a:latin typeface="Lucida Console"/>
                <a:cs typeface="Lucida Console"/>
              </a:rPr>
              <a:t>role </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45" dirty="0">
                <a:solidFill>
                  <a:srgbClr val="333333"/>
                </a:solidFill>
                <a:latin typeface="Lucida Console"/>
                <a:cs typeface="Lucida Console"/>
              </a:rPr>
              <a:t> </a:t>
            </a:r>
            <a:r>
              <a:rPr sz="850" spc="30" dirty="0">
                <a:solidFill>
                  <a:srgbClr val="333333"/>
                </a:solidFill>
                <a:latin typeface="Lucida Console"/>
                <a:cs typeface="Lucida Console"/>
              </a:rPr>
              <a:t>https://</a:t>
            </a:r>
            <a:r>
              <a:rPr sz="850" spc="30" dirty="0">
                <a:solidFill>
                  <a:srgbClr val="333333"/>
                </a:solidFill>
                <a:latin typeface="Lucida Console"/>
                <a:cs typeface="Lucida Console"/>
                <a:hlinkClick r:id="rId4"/>
              </a:rPr>
              <a:t>www.linuxprobe.com/nginxinc-nginx_core-0.3.0.tar.gz-</a:t>
            </a:r>
            <a:r>
              <a:rPr sz="850" spc="45" dirty="0">
                <a:solidFill>
                  <a:srgbClr val="333333"/>
                </a:solidFill>
                <a:latin typeface="Lucida Console"/>
                <a:cs typeface="Lucida Console"/>
                <a:hlinkClick r:id="rId4"/>
              </a:rPr>
              <a:t> </a:t>
            </a:r>
            <a:r>
              <a:rPr sz="850" spc="30" dirty="0">
                <a:solidFill>
                  <a:srgbClr val="333333"/>
                </a:solidFill>
                <a:latin typeface="Lucida Console"/>
                <a:cs typeface="Lucida Console"/>
              </a:rPr>
              <a:t>extracting </a:t>
            </a:r>
            <a:r>
              <a:rPr sz="850" spc="-495" dirty="0">
                <a:solidFill>
                  <a:srgbClr val="333333"/>
                </a:solidFill>
                <a:latin typeface="Lucida Console"/>
                <a:cs typeface="Lucida Console"/>
              </a:rPr>
              <a:t> </a:t>
            </a:r>
            <a:r>
              <a:rPr sz="850" spc="25" dirty="0">
                <a:solidFill>
                  <a:srgbClr val="333333"/>
                </a:solidFill>
                <a:latin typeface="Lucida Console"/>
                <a:cs typeface="Lucida Console"/>
              </a:rPr>
              <a:t>nginx</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/etc/ansible/roles/nginx- </a:t>
            </a:r>
            <a:r>
              <a:rPr sz="850" spc="25" dirty="0">
                <a:solidFill>
                  <a:srgbClr val="333333"/>
                </a:solidFill>
                <a:latin typeface="Lucida Console"/>
                <a:cs typeface="Lucida Console"/>
              </a:rPr>
              <a:t>nginx</a:t>
            </a:r>
            <a:r>
              <a:rPr sz="850" spc="30" dirty="0">
                <a:solidFill>
                  <a:srgbClr val="333333"/>
                </a:solidFill>
                <a:latin typeface="Lucida Console"/>
                <a:cs typeface="Lucida Console"/>
              </a:rPr>
              <a:t> </a:t>
            </a:r>
            <a:r>
              <a:rPr sz="850" spc="25" dirty="0">
                <a:solidFill>
                  <a:srgbClr val="333333"/>
                </a:solidFill>
                <a:latin typeface="Lucida Console"/>
                <a:cs typeface="Lucida Console"/>
              </a:rPr>
              <a:t>was</a:t>
            </a:r>
            <a:r>
              <a:rPr sz="850" spc="30" dirty="0">
                <a:solidFill>
                  <a:srgbClr val="333333"/>
                </a:solidFill>
                <a:latin typeface="Lucida Console"/>
                <a:cs typeface="Lucida Console"/>
              </a:rPr>
              <a:t> installed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successfully[root@linuxprobe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ansible-galaxy</a:t>
            </a:r>
            <a:r>
              <a:rPr sz="850" spc="35" dirty="0">
                <a:solidFill>
                  <a:srgbClr val="333333"/>
                </a:solidFill>
                <a:latin typeface="Lucida Console"/>
                <a:cs typeface="Lucida Console"/>
              </a:rPr>
              <a:t> </a:t>
            </a:r>
            <a:r>
              <a:rPr sz="850" spc="25" dirty="0">
                <a:solidFill>
                  <a:srgbClr val="333333"/>
                </a:solidFill>
                <a:latin typeface="Lucida Console"/>
                <a:cs typeface="Lucida Console"/>
              </a:rPr>
              <a:t>list#</a:t>
            </a:r>
            <a:r>
              <a:rPr sz="850" spc="30" dirty="0">
                <a:solidFill>
                  <a:srgbClr val="333333"/>
                </a:solidFill>
                <a:latin typeface="Lucida Console"/>
                <a:cs typeface="Lucida Console"/>
              </a:rPr>
              <a:t> /etc/ansible/roles-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nginx-core,</a:t>
            </a:r>
            <a:r>
              <a:rPr sz="850" spc="25" dirty="0">
                <a:solidFill>
                  <a:srgbClr val="333333"/>
                </a:solidFill>
                <a:latin typeface="Lucida Console"/>
                <a:cs typeface="Lucida Console"/>
              </a:rPr>
              <a:t> </a:t>
            </a:r>
            <a:r>
              <a:rPr sz="850" spc="30" dirty="0">
                <a:solidFill>
                  <a:srgbClr val="333333"/>
                </a:solidFill>
                <a:latin typeface="Lucida Console"/>
                <a:cs typeface="Lucida Console"/>
              </a:rPr>
              <a:t>(unknown version)-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nginxinc.nginx, 0.19.1#</a:t>
            </a:r>
            <a:endParaRPr sz="850">
              <a:latin typeface="Lucida Console"/>
              <a:cs typeface="Lucida Console"/>
            </a:endParaRPr>
          </a:p>
          <a:p>
            <a:pPr marL="136525" marR="119380">
              <a:lnSpc>
                <a:spcPct val="132400"/>
              </a:lnSpc>
            </a:pPr>
            <a:r>
              <a:rPr sz="850" spc="30" dirty="0">
                <a:solidFill>
                  <a:srgbClr val="333333"/>
                </a:solidFill>
                <a:latin typeface="Lucida Console"/>
                <a:cs typeface="Lucida Console"/>
              </a:rPr>
              <a:t>/usr/share/ansible/roles- linux-system-roles.kdump,</a:t>
            </a:r>
            <a:r>
              <a:rPr sz="850" spc="35" dirty="0">
                <a:solidFill>
                  <a:srgbClr val="333333"/>
                </a:solidFill>
                <a:latin typeface="Lucida Console"/>
                <a:cs typeface="Lucida Console"/>
              </a:rPr>
              <a:t> </a:t>
            </a:r>
            <a:r>
              <a:rPr sz="850" spc="30" dirty="0">
                <a:solidFill>
                  <a:srgbClr val="333333"/>
                </a:solidFill>
                <a:latin typeface="Lucida Console"/>
                <a:cs typeface="Lucida Console"/>
              </a:rPr>
              <a:t>(unknown version)-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linux- </a:t>
            </a:r>
            <a:r>
              <a:rPr sz="850" spc="30" dirty="0">
                <a:solidFill>
                  <a:srgbClr val="333333"/>
                </a:solidFill>
                <a:latin typeface="Lucida Console"/>
                <a:cs typeface="Lucida Console"/>
              </a:rPr>
              <a:t> system-roles.network, (unknown version)- linux-system-roles.postfix, (unknown </a:t>
            </a:r>
            <a:r>
              <a:rPr sz="850" spc="35" dirty="0">
                <a:solidFill>
                  <a:srgbClr val="333333"/>
                </a:solidFill>
                <a:latin typeface="Lucida Console"/>
                <a:cs typeface="Lucida Console"/>
              </a:rPr>
              <a:t> </a:t>
            </a:r>
            <a:r>
              <a:rPr sz="850" spc="30" dirty="0">
                <a:solidFill>
                  <a:srgbClr val="333333"/>
                </a:solidFill>
                <a:latin typeface="Lucida Console"/>
                <a:cs typeface="Lucida Console"/>
              </a:rPr>
              <a:t>version)- linux-system-roles.selinux, (unknown version)- linux-system-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roles.timesync, (unknown version)- rhel-system-roles.kdump, (unknown version)-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rhel-system-roles.network, (unknown version)- rhel-system-roles.postfix, </a:t>
            </a:r>
            <a:r>
              <a:rPr sz="850" spc="35" dirty="0">
                <a:solidFill>
                  <a:srgbClr val="333333"/>
                </a:solidFill>
                <a:latin typeface="Lucida Console"/>
                <a:cs typeface="Lucida Console"/>
              </a:rPr>
              <a:t> </a:t>
            </a:r>
            <a:r>
              <a:rPr sz="850" spc="30" dirty="0">
                <a:solidFill>
                  <a:srgbClr val="333333"/>
                </a:solidFill>
                <a:latin typeface="Lucida Console"/>
                <a:cs typeface="Lucida Console"/>
              </a:rPr>
              <a:t>(unknown version)- rhel-system-roles.selinux, (unknown version)- rhel-system-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roles.timesync,</a:t>
            </a:r>
            <a:r>
              <a:rPr sz="850" spc="25" dirty="0">
                <a:solidFill>
                  <a:srgbClr val="333333"/>
                </a:solidFill>
                <a:latin typeface="Lucida Console"/>
                <a:cs typeface="Lucida Console"/>
              </a:rPr>
              <a:t> </a:t>
            </a:r>
            <a:r>
              <a:rPr sz="850" spc="30" dirty="0">
                <a:solidFill>
                  <a:srgbClr val="333333"/>
                </a:solidFill>
                <a:latin typeface="Lucida Console"/>
                <a:cs typeface="Lucida Console"/>
              </a:rPr>
              <a:t>(unknown version)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5"/>
              </a:spcBef>
            </a:pPr>
            <a:endParaRPr sz="1100">
              <a:latin typeface="Lucida Console"/>
              <a:cs typeface="Lucida Console"/>
            </a:endParaRPr>
          </a:p>
          <a:p>
            <a:pPr marL="12700">
              <a:lnSpc>
                <a:spcPct val="100000"/>
              </a:lnSpc>
            </a:pPr>
            <a:r>
              <a:rPr sz="950" b="1" spc="-25" dirty="0">
                <a:solidFill>
                  <a:srgbClr val="777777"/>
                </a:solidFill>
                <a:latin typeface="Trebuchet MS"/>
                <a:cs typeface="Trebuchet MS"/>
              </a:rPr>
              <a:t>16.5.3</a:t>
            </a:r>
            <a:r>
              <a:rPr sz="950" b="1" spc="-35" dirty="0">
                <a:solidFill>
                  <a:srgbClr val="777777"/>
                </a:solidFill>
                <a:latin typeface="Trebuchet MS"/>
                <a:cs typeface="Trebuchet MS"/>
              </a:rPr>
              <a:t> </a:t>
            </a:r>
            <a:r>
              <a:rPr sz="950" b="1" spc="25" dirty="0">
                <a:solidFill>
                  <a:srgbClr val="777777"/>
                </a:solidFill>
                <a:latin typeface="微软雅黑"/>
                <a:cs typeface="微软雅黑"/>
              </a:rPr>
              <a:t>创建新的角色</a:t>
            </a:r>
            <a:endParaRPr sz="950">
              <a:latin typeface="微软雅黑"/>
              <a:cs typeface="微软雅黑"/>
            </a:endParaRPr>
          </a:p>
          <a:p>
            <a:pPr marL="12700" marR="20955">
              <a:lnSpc>
                <a:spcPct val="131600"/>
              </a:lnSpc>
              <a:spcBef>
                <a:spcPts val="900"/>
              </a:spcBef>
            </a:pPr>
            <a:r>
              <a:rPr sz="950" b="1" spc="25" dirty="0">
                <a:solidFill>
                  <a:srgbClr val="333333"/>
                </a:solidFill>
                <a:latin typeface="微软雅黑"/>
                <a:cs typeface="微软雅黑"/>
              </a:rPr>
              <a:t>除了能够使用系统镜像自带和</a:t>
            </a:r>
            <a:r>
              <a:rPr sz="950" b="1" spc="50" dirty="0">
                <a:solidFill>
                  <a:srgbClr val="333333"/>
                </a:solidFill>
                <a:latin typeface="Trebuchet MS"/>
                <a:cs typeface="Trebuchet MS"/>
              </a:rPr>
              <a:t>Ansible</a:t>
            </a:r>
            <a:r>
              <a:rPr sz="950" b="1" spc="-35" dirty="0">
                <a:solidFill>
                  <a:srgbClr val="333333"/>
                </a:solidFill>
                <a:latin typeface="Trebuchet MS"/>
                <a:cs typeface="Trebuchet MS"/>
              </a:rPr>
              <a:t> </a:t>
            </a:r>
            <a:r>
              <a:rPr sz="950" b="1" spc="55" dirty="0">
                <a:solidFill>
                  <a:srgbClr val="333333"/>
                </a:solidFill>
                <a:latin typeface="Trebuchet MS"/>
                <a:cs typeface="Trebuchet MS"/>
              </a:rPr>
              <a:t>Galaxy</a:t>
            </a:r>
            <a:r>
              <a:rPr sz="950" b="1" spc="20" dirty="0">
                <a:solidFill>
                  <a:srgbClr val="333333"/>
                </a:solidFill>
                <a:latin typeface="微软雅黑"/>
                <a:cs typeface="微软雅黑"/>
              </a:rPr>
              <a:t>中获取的外部角色，也可以自行创建符合工作需求的新角 </a:t>
            </a:r>
            <a:r>
              <a:rPr sz="950" b="1" spc="25" dirty="0">
                <a:solidFill>
                  <a:srgbClr val="333333"/>
                </a:solidFill>
                <a:latin typeface="微软雅黑"/>
                <a:cs typeface="微软雅黑"/>
              </a:rPr>
              <a:t>色信息，定制化的编写工作能够更好的贴合生产环境实际情况，但难度也会稍高一些。接下来将会创建 一个名称为</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的新角色信息，它能够帮助我们自动的安装、运行</a:t>
            </a:r>
            <a:r>
              <a:rPr sz="950" b="1" spc="60" dirty="0">
                <a:solidFill>
                  <a:srgbClr val="333333"/>
                </a:solidFill>
                <a:latin typeface="Trebuchet MS"/>
                <a:cs typeface="Trebuchet MS"/>
              </a:rPr>
              <a:t>httpd</a:t>
            </a:r>
            <a:r>
              <a:rPr sz="950" b="1" spc="20" dirty="0">
                <a:solidFill>
                  <a:srgbClr val="333333"/>
                </a:solidFill>
                <a:latin typeface="微软雅黑"/>
                <a:cs typeface="微软雅黑"/>
              </a:rPr>
              <a:t>网站服务，设置防火墙允许 </a:t>
            </a:r>
            <a:r>
              <a:rPr sz="950" b="1" spc="25" dirty="0">
                <a:solidFill>
                  <a:srgbClr val="333333"/>
                </a:solidFill>
                <a:latin typeface="微软雅黑"/>
                <a:cs typeface="微软雅黑"/>
              </a:rPr>
              <a:t>规则及根据每个主机生成独立的</a:t>
            </a:r>
            <a:r>
              <a:rPr sz="950" b="1" spc="40" dirty="0">
                <a:solidFill>
                  <a:srgbClr val="333333"/>
                </a:solidFill>
                <a:latin typeface="Trebuchet MS"/>
                <a:cs typeface="Trebuchet MS"/>
              </a:rPr>
              <a:t>index.html</a:t>
            </a:r>
            <a:r>
              <a:rPr sz="950" b="1" spc="25" dirty="0">
                <a:solidFill>
                  <a:srgbClr val="333333"/>
                </a:solidFill>
                <a:latin typeface="微软雅黑"/>
                <a:cs typeface="微软雅黑"/>
              </a:rPr>
              <a:t>首页文件，让用户调用后就能享受到一条龙的部署网站服 </a:t>
            </a:r>
            <a:r>
              <a:rPr sz="950" b="1" spc="30" dirty="0">
                <a:solidFill>
                  <a:srgbClr val="333333"/>
                </a:solidFill>
                <a:latin typeface="微软雅黑"/>
                <a:cs typeface="微软雅黑"/>
              </a:rPr>
              <a:t> </a:t>
            </a:r>
            <a:r>
              <a:rPr sz="950" b="1" spc="25" dirty="0">
                <a:solidFill>
                  <a:srgbClr val="333333"/>
                </a:solidFill>
                <a:latin typeface="微软雅黑"/>
                <a:cs typeface="微软雅黑"/>
              </a:rPr>
              <a:t>务。</a:t>
            </a:r>
            <a:endParaRPr sz="950">
              <a:latin typeface="微软雅黑"/>
              <a:cs typeface="微软雅黑"/>
            </a:endParaRPr>
          </a:p>
        </p:txBody>
      </p:sp>
      <p:sp>
        <p:nvSpPr>
          <p:cNvPr id="20" name="object 2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5018530"/>
          <a:ext cx="5655945" cy="2828925"/>
        </p:xfrm>
        <a:graphic>
          <a:graphicData uri="http://schemas.openxmlformats.org/drawingml/2006/table">
            <a:tbl>
              <a:tblPr firstRow="1" bandRow="1">
                <a:tableStyleId>{2D5ABB26-0587-4C30-8999-92F81FD0307C}</a:tableStyleId>
              </a:tblPr>
              <a:tblGrid>
                <a:gridCol w="1191260">
                  <a:extLst>
                    <a:ext uri="{9D8B030D-6E8A-4147-A177-3AD203B41FA5}">
                      <a16:colId xmlns:a16="http://schemas.microsoft.com/office/drawing/2014/main" val="20000"/>
                    </a:ext>
                  </a:extLst>
                </a:gridCol>
                <a:gridCol w="445008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含义</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25" dirty="0">
                          <a:solidFill>
                            <a:srgbClr val="333333"/>
                          </a:solidFill>
                          <a:latin typeface="Trebuchet MS"/>
                          <a:cs typeface="Trebuchet MS"/>
                        </a:rPr>
                        <a:t>defaults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包含角色变量的默认值（优先级低）。</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 dirty="0">
                          <a:solidFill>
                            <a:srgbClr val="333333"/>
                          </a:solidFill>
                          <a:latin typeface="Trebuchet MS"/>
                          <a:cs typeface="Trebuchet MS"/>
                        </a:rPr>
                        <a:t>files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包含角色执行</a:t>
                      </a:r>
                      <a:r>
                        <a:rPr sz="950" dirty="0">
                          <a:solidFill>
                            <a:srgbClr val="333333"/>
                          </a:solidFill>
                          <a:latin typeface="Trebuchet MS"/>
                          <a:cs typeface="Trebuchet MS"/>
                        </a:rPr>
                        <a:t>tasks</a:t>
                      </a:r>
                      <a:r>
                        <a:rPr sz="950" dirty="0">
                          <a:solidFill>
                            <a:srgbClr val="333333"/>
                          </a:solidFill>
                          <a:latin typeface="微软雅黑"/>
                          <a:cs typeface="微软雅黑"/>
                        </a:rPr>
                        <a:t>任务时做引用的静态文件。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45" dirty="0">
                          <a:solidFill>
                            <a:srgbClr val="333333"/>
                          </a:solidFill>
                          <a:latin typeface="Trebuchet MS"/>
                          <a:cs typeface="Trebuchet MS"/>
                        </a:rPr>
                        <a:t>handlers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包含角色的处理程序定义。</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35" dirty="0">
                          <a:solidFill>
                            <a:srgbClr val="333333"/>
                          </a:solidFill>
                          <a:latin typeface="Trebuchet MS"/>
                          <a:cs typeface="Trebuchet MS"/>
                        </a:rPr>
                        <a:t>meta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包含角色的作者、许可证、频台和依赖关系等信息。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40" dirty="0">
                          <a:solidFill>
                            <a:srgbClr val="333333"/>
                          </a:solidFill>
                          <a:latin typeface="Trebuchet MS"/>
                          <a:cs typeface="Trebuchet MS"/>
                        </a:rPr>
                        <a:t>tasks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包含角色所执行的任务。</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30" dirty="0">
                          <a:solidFill>
                            <a:srgbClr val="333333"/>
                          </a:solidFill>
                          <a:latin typeface="Trebuchet MS"/>
                          <a:cs typeface="Trebuchet MS"/>
                        </a:rPr>
                        <a:t>templates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包含角色任务所使用的</a:t>
                      </a:r>
                      <a:r>
                        <a:rPr sz="950" dirty="0">
                          <a:solidFill>
                            <a:srgbClr val="333333"/>
                          </a:solidFill>
                          <a:latin typeface="Trebuchet MS"/>
                          <a:cs typeface="Trebuchet MS"/>
                        </a:rPr>
                        <a:t>Jinja2</a:t>
                      </a:r>
                      <a:r>
                        <a:rPr sz="950" dirty="0">
                          <a:solidFill>
                            <a:srgbClr val="333333"/>
                          </a:solidFill>
                          <a:latin typeface="微软雅黑"/>
                          <a:cs typeface="微软雅黑"/>
                        </a:rPr>
                        <a:t>模板。</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25" dirty="0">
                          <a:solidFill>
                            <a:srgbClr val="333333"/>
                          </a:solidFill>
                          <a:latin typeface="Trebuchet MS"/>
                          <a:cs typeface="Trebuchet MS"/>
                        </a:rPr>
                        <a:t>tests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包含用于测试角色的剧本文件。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40" dirty="0">
                          <a:solidFill>
                            <a:srgbClr val="333333"/>
                          </a:solidFill>
                          <a:latin typeface="Trebuchet MS"/>
                          <a:cs typeface="Trebuchet MS"/>
                        </a:rPr>
                        <a:t>vars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包含角色变量的默认值（优先级高）。</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bl>
          </a:graphicData>
        </a:graphic>
      </p:graphicFrame>
      <p:sp>
        <p:nvSpPr>
          <p:cNvPr id="3" name="object 3"/>
          <p:cNvSpPr/>
          <p:nvPr/>
        </p:nvSpPr>
        <p:spPr>
          <a:xfrm>
            <a:off x="959124" y="8963714"/>
            <a:ext cx="38735" cy="1067435"/>
          </a:xfrm>
          <a:custGeom>
            <a:avLst/>
            <a:gdLst/>
            <a:ahLst/>
            <a:cxnLst/>
            <a:rect l="l" t="t" r="r" b="b"/>
            <a:pathLst>
              <a:path w="38734" h="1067434">
                <a:moveTo>
                  <a:pt x="38117" y="1067295"/>
                </a:moveTo>
                <a:lnTo>
                  <a:pt x="0" y="1067295"/>
                </a:lnTo>
                <a:lnTo>
                  <a:pt x="0" y="0"/>
                </a:lnTo>
                <a:lnTo>
                  <a:pt x="38117" y="0"/>
                </a:lnTo>
                <a:lnTo>
                  <a:pt x="38117" y="1067295"/>
                </a:lnTo>
                <a:close/>
              </a:path>
            </a:pathLst>
          </a:custGeom>
          <a:solidFill>
            <a:srgbClr val="DEE1E4"/>
          </a:solidFill>
        </p:spPr>
        <p:txBody>
          <a:bodyPr wrap="square" lIns="0" tIns="0" rIns="0" bIns="0" rtlCol="0"/>
          <a:lstStyle/>
          <a:p>
            <a:endParaRPr/>
          </a:p>
        </p:txBody>
      </p:sp>
      <p:sp>
        <p:nvSpPr>
          <p:cNvPr id="4" name="object 4"/>
          <p:cNvSpPr txBox="1"/>
          <p:nvPr/>
        </p:nvSpPr>
        <p:spPr>
          <a:xfrm>
            <a:off x="946433" y="332992"/>
            <a:ext cx="5245735" cy="407034"/>
          </a:xfrm>
          <a:prstGeom prst="rect">
            <a:avLst/>
          </a:prstGeom>
        </p:spPr>
        <p:txBody>
          <a:bodyPr vert="horz" wrap="square" lIns="0" tIns="57785" rIns="0" bIns="0" rtlCol="0">
            <a:spAutoFit/>
          </a:bodyPr>
          <a:lstStyle/>
          <a:p>
            <a:pPr marL="12700">
              <a:lnSpc>
                <a:spcPct val="100000"/>
              </a:lnSpc>
              <a:spcBef>
                <a:spcPts val="455"/>
              </a:spcBef>
            </a:pPr>
            <a:r>
              <a:rPr sz="950" b="1" spc="25" dirty="0">
                <a:solidFill>
                  <a:srgbClr val="333333"/>
                </a:solidFill>
                <a:latin typeface="微软雅黑"/>
                <a:cs typeface="微软雅黑"/>
              </a:rPr>
              <a:t>根据主配置文件第</a:t>
            </a:r>
            <a:r>
              <a:rPr sz="950" b="1" dirty="0">
                <a:solidFill>
                  <a:srgbClr val="333333"/>
                </a:solidFill>
                <a:latin typeface="Trebuchet MS"/>
                <a:cs typeface="Trebuchet MS"/>
              </a:rPr>
              <a:t>68</a:t>
            </a:r>
            <a:r>
              <a:rPr sz="950" b="1" spc="25" dirty="0">
                <a:solidFill>
                  <a:srgbClr val="333333"/>
                </a:solidFill>
                <a:latin typeface="微软雅黑"/>
                <a:cs typeface="微软雅黑"/>
              </a:rPr>
              <a:t>行所定义的角色保存路径，如果用户新建的角色信息不在规定目录内，使用</a:t>
            </a:r>
            <a:endParaRPr sz="950">
              <a:latin typeface="微软雅黑"/>
              <a:cs typeface="微软雅黑"/>
            </a:endParaRPr>
          </a:p>
          <a:p>
            <a:pPr marL="12700">
              <a:lnSpc>
                <a:spcPct val="100000"/>
              </a:lnSpc>
              <a:spcBef>
                <a:spcPts val="360"/>
              </a:spcBef>
            </a:pPr>
            <a:r>
              <a:rPr sz="950" b="1" spc="45" dirty="0">
                <a:solidFill>
                  <a:srgbClr val="333333"/>
                </a:solidFill>
                <a:latin typeface="Trebuchet MS"/>
                <a:cs typeface="Trebuchet MS"/>
              </a:rPr>
              <a:t>ansible-galaxy</a:t>
            </a:r>
            <a:r>
              <a:rPr sz="950" b="1" spc="-50" dirty="0">
                <a:solidFill>
                  <a:srgbClr val="333333"/>
                </a:solidFill>
                <a:latin typeface="Trebuchet MS"/>
                <a:cs typeface="Trebuchet MS"/>
              </a:rPr>
              <a:t> </a:t>
            </a:r>
            <a:r>
              <a:rPr sz="950" b="1" spc="35" dirty="0">
                <a:solidFill>
                  <a:srgbClr val="333333"/>
                </a:solidFill>
                <a:latin typeface="Trebuchet MS"/>
                <a:cs typeface="Trebuchet MS"/>
              </a:rPr>
              <a:t>list</a:t>
            </a:r>
            <a:r>
              <a:rPr sz="950" b="1" spc="25" dirty="0">
                <a:solidFill>
                  <a:srgbClr val="333333"/>
                </a:solidFill>
                <a:latin typeface="微软雅黑"/>
                <a:cs typeface="微软雅黑"/>
              </a:rPr>
              <a:t>命令则是无法找到的。因此需要手动填写下新角色目录的路径，或是进入</a:t>
            </a:r>
            <a:endParaRPr sz="950">
              <a:latin typeface="微软雅黑"/>
              <a:cs typeface="微软雅黑"/>
            </a:endParaRPr>
          </a:p>
        </p:txBody>
      </p:sp>
      <p:grpSp>
        <p:nvGrpSpPr>
          <p:cNvPr id="5" name="object 5"/>
          <p:cNvGrpSpPr/>
          <p:nvPr/>
        </p:nvGrpSpPr>
        <p:grpSpPr>
          <a:xfrm>
            <a:off x="959124" y="1273479"/>
            <a:ext cx="5651500" cy="667385"/>
            <a:chOff x="959124" y="1273479"/>
            <a:chExt cx="5651500" cy="667385"/>
          </a:xfrm>
        </p:grpSpPr>
        <p:sp>
          <p:nvSpPr>
            <p:cNvPr id="6" name="object 6"/>
            <p:cNvSpPr/>
            <p:nvPr/>
          </p:nvSpPr>
          <p:spPr>
            <a:xfrm>
              <a:off x="963889" y="1278244"/>
              <a:ext cx="5641975" cy="657860"/>
            </a:xfrm>
            <a:custGeom>
              <a:avLst/>
              <a:gdLst/>
              <a:ahLst/>
              <a:cxnLst/>
              <a:rect l="l" t="t" r="r" b="b"/>
              <a:pathLst>
                <a:path w="5641975" h="657860">
                  <a:moveTo>
                    <a:pt x="5617597" y="657530"/>
                  </a:moveTo>
                  <a:lnTo>
                    <a:pt x="23823" y="657530"/>
                  </a:lnTo>
                  <a:lnTo>
                    <a:pt x="20659" y="657235"/>
                  </a:lnTo>
                  <a:lnTo>
                    <a:pt x="0" y="636680"/>
                  </a:lnTo>
                  <a:lnTo>
                    <a:pt x="0" y="633706"/>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39610" y="14589"/>
                  </a:lnTo>
                  <a:lnTo>
                    <a:pt x="5640821" y="17267"/>
                  </a:lnTo>
                  <a:lnTo>
                    <a:pt x="5641421" y="20545"/>
                  </a:lnTo>
                  <a:lnTo>
                    <a:pt x="5641421" y="636680"/>
                  </a:lnTo>
                  <a:lnTo>
                    <a:pt x="5620752" y="657235"/>
                  </a:lnTo>
                  <a:lnTo>
                    <a:pt x="5617597" y="657530"/>
                  </a:lnTo>
                  <a:close/>
                </a:path>
              </a:pathLst>
            </a:custGeom>
            <a:solidFill>
              <a:srgbClr val="F8F8F8"/>
            </a:solidFill>
          </p:spPr>
          <p:txBody>
            <a:bodyPr wrap="square" lIns="0" tIns="0" rIns="0" bIns="0" rtlCol="0"/>
            <a:lstStyle/>
            <a:p>
              <a:endParaRPr/>
            </a:p>
          </p:txBody>
        </p:sp>
        <p:sp>
          <p:nvSpPr>
            <p:cNvPr id="7" name="object 7"/>
            <p:cNvSpPr/>
            <p:nvPr/>
          </p:nvSpPr>
          <p:spPr>
            <a:xfrm>
              <a:off x="963889" y="1278244"/>
              <a:ext cx="5641975" cy="657860"/>
            </a:xfrm>
            <a:custGeom>
              <a:avLst/>
              <a:gdLst/>
              <a:ahLst/>
              <a:cxnLst/>
              <a:rect l="l" t="t" r="r" b="b"/>
              <a:pathLst>
                <a:path w="5641975" h="657860">
                  <a:moveTo>
                    <a:pt x="0" y="633706"/>
                  </a:moveTo>
                  <a:lnTo>
                    <a:pt x="0" y="23823"/>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589"/>
                  </a:lnTo>
                  <a:lnTo>
                    <a:pt x="5640821" y="17267"/>
                  </a:lnTo>
                  <a:lnTo>
                    <a:pt x="5641421" y="20545"/>
                  </a:lnTo>
                  <a:lnTo>
                    <a:pt x="5641421" y="23823"/>
                  </a:lnTo>
                  <a:lnTo>
                    <a:pt x="5641421" y="633706"/>
                  </a:lnTo>
                  <a:lnTo>
                    <a:pt x="5641421" y="636680"/>
                  </a:lnTo>
                  <a:lnTo>
                    <a:pt x="5640821" y="639662"/>
                  </a:lnTo>
                  <a:lnTo>
                    <a:pt x="5639610" y="642340"/>
                  </a:lnTo>
                  <a:lnTo>
                    <a:pt x="5638400" y="645323"/>
                  </a:lnTo>
                  <a:lnTo>
                    <a:pt x="5617597" y="657530"/>
                  </a:lnTo>
                  <a:lnTo>
                    <a:pt x="23823" y="657530"/>
                  </a:lnTo>
                  <a:lnTo>
                    <a:pt x="1810" y="642340"/>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1359376"/>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9" name="object 9"/>
          <p:cNvGrpSpPr/>
          <p:nvPr/>
        </p:nvGrpSpPr>
        <p:grpSpPr>
          <a:xfrm>
            <a:off x="959124" y="2417010"/>
            <a:ext cx="5651500" cy="667385"/>
            <a:chOff x="959124" y="2417010"/>
            <a:chExt cx="5651500" cy="667385"/>
          </a:xfrm>
        </p:grpSpPr>
        <p:sp>
          <p:nvSpPr>
            <p:cNvPr id="10" name="object 10"/>
            <p:cNvSpPr/>
            <p:nvPr/>
          </p:nvSpPr>
          <p:spPr>
            <a:xfrm>
              <a:off x="963889" y="2421775"/>
              <a:ext cx="5641975" cy="657860"/>
            </a:xfrm>
            <a:custGeom>
              <a:avLst/>
              <a:gdLst/>
              <a:ahLst/>
              <a:cxnLst/>
              <a:rect l="l" t="t" r="r" b="b"/>
              <a:pathLst>
                <a:path w="5641975" h="657860">
                  <a:moveTo>
                    <a:pt x="5617597" y="657530"/>
                  </a:moveTo>
                  <a:lnTo>
                    <a:pt x="23823" y="657530"/>
                  </a:lnTo>
                  <a:lnTo>
                    <a:pt x="20659" y="657235"/>
                  </a:lnTo>
                  <a:lnTo>
                    <a:pt x="0" y="636985"/>
                  </a:lnTo>
                  <a:lnTo>
                    <a:pt x="0" y="633706"/>
                  </a:lnTo>
                  <a:lnTo>
                    <a:pt x="0" y="20545"/>
                  </a:lnTo>
                  <a:lnTo>
                    <a:pt x="20659" y="0"/>
                  </a:lnTo>
                  <a:lnTo>
                    <a:pt x="5620752" y="0"/>
                  </a:lnTo>
                  <a:lnTo>
                    <a:pt x="5641421" y="20545"/>
                  </a:lnTo>
                  <a:lnTo>
                    <a:pt x="5641421" y="636985"/>
                  </a:lnTo>
                  <a:lnTo>
                    <a:pt x="5620752" y="657235"/>
                  </a:lnTo>
                  <a:lnTo>
                    <a:pt x="5617597" y="657530"/>
                  </a:lnTo>
                  <a:close/>
                </a:path>
              </a:pathLst>
            </a:custGeom>
            <a:solidFill>
              <a:srgbClr val="F8F8F8"/>
            </a:solidFill>
          </p:spPr>
          <p:txBody>
            <a:bodyPr wrap="square" lIns="0" tIns="0" rIns="0" bIns="0" rtlCol="0"/>
            <a:lstStyle/>
            <a:p>
              <a:endParaRPr/>
            </a:p>
          </p:txBody>
        </p:sp>
        <p:sp>
          <p:nvSpPr>
            <p:cNvPr id="11" name="object 11"/>
            <p:cNvSpPr/>
            <p:nvPr/>
          </p:nvSpPr>
          <p:spPr>
            <a:xfrm>
              <a:off x="963889" y="2421775"/>
              <a:ext cx="5641975" cy="657860"/>
            </a:xfrm>
            <a:custGeom>
              <a:avLst/>
              <a:gdLst/>
              <a:ahLst/>
              <a:cxnLst/>
              <a:rect l="l" t="t" r="r" b="b"/>
              <a:pathLst>
                <a:path w="5641975" h="657860">
                  <a:moveTo>
                    <a:pt x="0" y="633706"/>
                  </a:moveTo>
                  <a:lnTo>
                    <a:pt x="0" y="23823"/>
                  </a:lnTo>
                  <a:lnTo>
                    <a:pt x="0" y="20545"/>
                  </a:lnTo>
                  <a:lnTo>
                    <a:pt x="600" y="17267"/>
                  </a:lnTo>
                  <a:lnTo>
                    <a:pt x="1810" y="14294"/>
                  </a:lnTo>
                  <a:lnTo>
                    <a:pt x="3020" y="11311"/>
                  </a:lnTo>
                  <a:lnTo>
                    <a:pt x="4745" y="8633"/>
                  </a:lnTo>
                  <a:lnTo>
                    <a:pt x="20659" y="0"/>
                  </a:lnTo>
                  <a:lnTo>
                    <a:pt x="23823" y="0"/>
                  </a:lnTo>
                  <a:lnTo>
                    <a:pt x="5617597" y="0"/>
                  </a:lnTo>
                  <a:lnTo>
                    <a:pt x="5620752" y="0"/>
                  </a:lnTo>
                  <a:lnTo>
                    <a:pt x="5623792" y="295"/>
                  </a:lnTo>
                  <a:lnTo>
                    <a:pt x="5639610" y="14294"/>
                  </a:lnTo>
                  <a:lnTo>
                    <a:pt x="5640821" y="17267"/>
                  </a:lnTo>
                  <a:lnTo>
                    <a:pt x="5641421" y="20545"/>
                  </a:lnTo>
                  <a:lnTo>
                    <a:pt x="5641421" y="23823"/>
                  </a:lnTo>
                  <a:lnTo>
                    <a:pt x="5641421" y="633706"/>
                  </a:lnTo>
                  <a:lnTo>
                    <a:pt x="5641421" y="636985"/>
                  </a:lnTo>
                  <a:lnTo>
                    <a:pt x="5640821" y="639958"/>
                  </a:lnTo>
                  <a:lnTo>
                    <a:pt x="5639610" y="642636"/>
                  </a:lnTo>
                  <a:lnTo>
                    <a:pt x="5638400" y="645618"/>
                  </a:lnTo>
                  <a:lnTo>
                    <a:pt x="5617597" y="657530"/>
                  </a:lnTo>
                  <a:lnTo>
                    <a:pt x="23823" y="657530"/>
                  </a:lnTo>
                  <a:lnTo>
                    <a:pt x="1810" y="642636"/>
                  </a:lnTo>
                  <a:lnTo>
                    <a:pt x="600" y="639958"/>
                  </a:lnTo>
                  <a:lnTo>
                    <a:pt x="0" y="636985"/>
                  </a:lnTo>
                  <a:lnTo>
                    <a:pt x="0" y="633706"/>
                  </a:lnTo>
                  <a:close/>
                </a:path>
              </a:pathLst>
            </a:custGeom>
            <a:ln w="9529">
              <a:solidFill>
                <a:srgbClr val="E7EAEC"/>
              </a:solidFill>
            </a:ln>
          </p:spPr>
          <p:txBody>
            <a:bodyPr wrap="square" lIns="0" tIns="0" rIns="0" bIns="0" rtlCol="0"/>
            <a:lstStyle/>
            <a:p>
              <a:endParaRPr/>
            </a:p>
          </p:txBody>
        </p:sp>
        <p:sp>
          <p:nvSpPr>
            <p:cNvPr id="12" name="object 12"/>
            <p:cNvSpPr/>
            <p:nvPr/>
          </p:nvSpPr>
          <p:spPr>
            <a:xfrm>
              <a:off x="1006771" y="2502908"/>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3" name="object 13"/>
          <p:cNvGrpSpPr/>
          <p:nvPr/>
        </p:nvGrpSpPr>
        <p:grpSpPr>
          <a:xfrm>
            <a:off x="959124" y="3560541"/>
            <a:ext cx="5651500" cy="495934"/>
            <a:chOff x="959124" y="3560541"/>
            <a:chExt cx="5651500" cy="495934"/>
          </a:xfrm>
        </p:grpSpPr>
        <p:sp>
          <p:nvSpPr>
            <p:cNvPr id="14" name="object 14"/>
            <p:cNvSpPr/>
            <p:nvPr/>
          </p:nvSpPr>
          <p:spPr>
            <a:xfrm>
              <a:off x="963889" y="3565306"/>
              <a:ext cx="5641975" cy="486409"/>
            </a:xfrm>
            <a:custGeom>
              <a:avLst/>
              <a:gdLst/>
              <a:ahLst/>
              <a:cxnLst/>
              <a:rect l="l" t="t" r="r" b="b"/>
              <a:pathLst>
                <a:path w="5641975" h="486410">
                  <a:moveTo>
                    <a:pt x="5617597" y="486000"/>
                  </a:moveTo>
                  <a:lnTo>
                    <a:pt x="23823" y="486000"/>
                  </a:lnTo>
                  <a:lnTo>
                    <a:pt x="20659" y="485705"/>
                  </a:lnTo>
                  <a:lnTo>
                    <a:pt x="0" y="465150"/>
                  </a:lnTo>
                  <a:lnTo>
                    <a:pt x="0" y="462177"/>
                  </a:lnTo>
                  <a:lnTo>
                    <a:pt x="0" y="20545"/>
                  </a:lnTo>
                  <a:lnTo>
                    <a:pt x="600" y="17267"/>
                  </a:lnTo>
                  <a:lnTo>
                    <a:pt x="3020" y="11616"/>
                  </a:lnTo>
                  <a:lnTo>
                    <a:pt x="4745" y="8929"/>
                  </a:lnTo>
                  <a:lnTo>
                    <a:pt x="6975" y="6851"/>
                  </a:lnTo>
                  <a:lnTo>
                    <a:pt x="9214" y="4469"/>
                  </a:lnTo>
                  <a:lnTo>
                    <a:pt x="11787" y="2677"/>
                  </a:lnTo>
                  <a:lnTo>
                    <a:pt x="14703" y="1782"/>
                  </a:lnTo>
                  <a:lnTo>
                    <a:pt x="17629" y="590"/>
                  </a:lnTo>
                  <a:lnTo>
                    <a:pt x="20659" y="0"/>
                  </a:lnTo>
                  <a:lnTo>
                    <a:pt x="5620752" y="0"/>
                  </a:lnTo>
                  <a:lnTo>
                    <a:pt x="5623792" y="590"/>
                  </a:lnTo>
                  <a:lnTo>
                    <a:pt x="5626717" y="1782"/>
                  </a:lnTo>
                  <a:lnTo>
                    <a:pt x="5629633" y="2677"/>
                  </a:lnTo>
                  <a:lnTo>
                    <a:pt x="5632206" y="4469"/>
                  </a:lnTo>
                  <a:lnTo>
                    <a:pt x="5634446" y="6851"/>
                  </a:lnTo>
                  <a:lnTo>
                    <a:pt x="5636675" y="8929"/>
                  </a:lnTo>
                  <a:lnTo>
                    <a:pt x="5638400" y="11616"/>
                  </a:lnTo>
                  <a:lnTo>
                    <a:pt x="5640821" y="17267"/>
                  </a:lnTo>
                  <a:lnTo>
                    <a:pt x="5641421" y="20545"/>
                  </a:lnTo>
                  <a:lnTo>
                    <a:pt x="5641421" y="465150"/>
                  </a:lnTo>
                  <a:lnTo>
                    <a:pt x="5620752" y="485705"/>
                  </a:lnTo>
                  <a:lnTo>
                    <a:pt x="5617597" y="486000"/>
                  </a:lnTo>
                  <a:close/>
                </a:path>
              </a:pathLst>
            </a:custGeom>
            <a:solidFill>
              <a:srgbClr val="F8F8F8"/>
            </a:solidFill>
          </p:spPr>
          <p:txBody>
            <a:bodyPr wrap="square" lIns="0" tIns="0" rIns="0" bIns="0" rtlCol="0"/>
            <a:lstStyle/>
            <a:p>
              <a:endParaRPr/>
            </a:p>
          </p:txBody>
        </p:sp>
        <p:sp>
          <p:nvSpPr>
            <p:cNvPr id="15" name="object 15"/>
            <p:cNvSpPr/>
            <p:nvPr/>
          </p:nvSpPr>
          <p:spPr>
            <a:xfrm>
              <a:off x="963889" y="3565306"/>
              <a:ext cx="5641975" cy="486409"/>
            </a:xfrm>
            <a:custGeom>
              <a:avLst/>
              <a:gdLst/>
              <a:ahLst/>
              <a:cxnLst/>
              <a:rect l="l" t="t" r="r" b="b"/>
              <a:pathLst>
                <a:path w="5641975" h="486410">
                  <a:moveTo>
                    <a:pt x="0" y="462177"/>
                  </a:moveTo>
                  <a:lnTo>
                    <a:pt x="0" y="23823"/>
                  </a:lnTo>
                  <a:lnTo>
                    <a:pt x="0" y="20545"/>
                  </a:lnTo>
                  <a:lnTo>
                    <a:pt x="600" y="17267"/>
                  </a:lnTo>
                  <a:lnTo>
                    <a:pt x="1810" y="14294"/>
                  </a:lnTo>
                  <a:lnTo>
                    <a:pt x="3020" y="11616"/>
                  </a:lnTo>
                  <a:lnTo>
                    <a:pt x="4745" y="8929"/>
                  </a:lnTo>
                  <a:lnTo>
                    <a:pt x="6975" y="6851"/>
                  </a:lnTo>
                  <a:lnTo>
                    <a:pt x="9214" y="4469"/>
                  </a:lnTo>
                  <a:lnTo>
                    <a:pt x="11787" y="2677"/>
                  </a:lnTo>
                  <a:lnTo>
                    <a:pt x="14703" y="1782"/>
                  </a:lnTo>
                  <a:lnTo>
                    <a:pt x="17629" y="590"/>
                  </a:lnTo>
                  <a:lnTo>
                    <a:pt x="20659" y="0"/>
                  </a:lnTo>
                  <a:lnTo>
                    <a:pt x="23823" y="0"/>
                  </a:lnTo>
                  <a:lnTo>
                    <a:pt x="5617597" y="0"/>
                  </a:lnTo>
                  <a:lnTo>
                    <a:pt x="5620752" y="0"/>
                  </a:lnTo>
                  <a:lnTo>
                    <a:pt x="5623792" y="590"/>
                  </a:lnTo>
                  <a:lnTo>
                    <a:pt x="5626717" y="1782"/>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462177"/>
                  </a:lnTo>
                  <a:lnTo>
                    <a:pt x="5641421" y="465150"/>
                  </a:lnTo>
                  <a:lnTo>
                    <a:pt x="5640821" y="468133"/>
                  </a:lnTo>
                  <a:lnTo>
                    <a:pt x="5617597" y="486000"/>
                  </a:lnTo>
                  <a:lnTo>
                    <a:pt x="23823" y="486000"/>
                  </a:lnTo>
                  <a:lnTo>
                    <a:pt x="0" y="465150"/>
                  </a:lnTo>
                  <a:lnTo>
                    <a:pt x="0" y="462177"/>
                  </a:lnTo>
                  <a:close/>
                </a:path>
              </a:pathLst>
            </a:custGeom>
            <a:ln w="9529">
              <a:solidFill>
                <a:srgbClr val="E7EAEC"/>
              </a:solidFill>
            </a:ln>
          </p:spPr>
          <p:txBody>
            <a:bodyPr wrap="square" lIns="0" tIns="0" rIns="0" bIns="0" rtlCol="0"/>
            <a:lstStyle/>
            <a:p>
              <a:endParaRPr/>
            </a:p>
          </p:txBody>
        </p:sp>
        <p:sp>
          <p:nvSpPr>
            <p:cNvPr id="16" name="object 16"/>
            <p:cNvSpPr/>
            <p:nvPr/>
          </p:nvSpPr>
          <p:spPr>
            <a:xfrm>
              <a:off x="1006771" y="3646439"/>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7" name="object 17"/>
          <p:cNvSpPr txBox="1"/>
          <p:nvPr/>
        </p:nvSpPr>
        <p:spPr>
          <a:xfrm>
            <a:off x="946424" y="714145"/>
            <a:ext cx="5600065" cy="4142104"/>
          </a:xfrm>
          <a:prstGeom prst="rect">
            <a:avLst/>
          </a:prstGeom>
        </p:spPr>
        <p:txBody>
          <a:bodyPr vert="horz" wrap="square" lIns="0" tIns="12065" rIns="0" bIns="0" rtlCol="0">
            <a:spAutoFit/>
          </a:bodyPr>
          <a:lstStyle/>
          <a:p>
            <a:pPr marL="12700" marR="24765">
              <a:lnSpc>
                <a:spcPct val="131600"/>
              </a:lnSpc>
              <a:spcBef>
                <a:spcPts val="95"/>
              </a:spcBef>
            </a:pPr>
            <a:r>
              <a:rPr sz="950" b="1" spc="25" dirty="0">
                <a:solidFill>
                  <a:srgbClr val="333333"/>
                </a:solidFill>
                <a:latin typeface="微软雅黑"/>
                <a:cs typeface="微软雅黑"/>
              </a:rPr>
              <a:t>到</a:t>
            </a:r>
            <a:r>
              <a:rPr sz="950" b="1" spc="40" dirty="0">
                <a:solidFill>
                  <a:srgbClr val="333333"/>
                </a:solidFill>
                <a:latin typeface="Trebuchet MS"/>
                <a:cs typeface="Trebuchet MS"/>
              </a:rPr>
              <a:t>/etc/ansible/roles</a:t>
            </a:r>
            <a:r>
              <a:rPr sz="950" b="1" spc="20" dirty="0">
                <a:solidFill>
                  <a:srgbClr val="333333"/>
                </a:solidFill>
                <a:latin typeface="微软雅黑"/>
                <a:cs typeface="微软雅黑"/>
              </a:rPr>
              <a:t>目录内再进行创建，为了避免后期角色信息过于分散导致不好管理，还是决定在 </a:t>
            </a:r>
            <a:r>
              <a:rPr sz="950" b="1" spc="25" dirty="0">
                <a:solidFill>
                  <a:srgbClr val="333333"/>
                </a:solidFill>
                <a:latin typeface="微软雅黑"/>
                <a:cs typeface="微软雅黑"/>
              </a:rPr>
              <a:t>默认目录下进行创建，不再修改。</a:t>
            </a:r>
            <a:endParaRPr sz="950">
              <a:latin typeface="微软雅黑"/>
              <a:cs typeface="微软雅黑"/>
            </a:endParaRPr>
          </a:p>
          <a:p>
            <a:pPr>
              <a:lnSpc>
                <a:spcPct val="100000"/>
              </a:lnSpc>
              <a:spcBef>
                <a:spcPts val="45"/>
              </a:spcBef>
            </a:pPr>
            <a:endParaRPr sz="900">
              <a:latin typeface="微软雅黑"/>
              <a:cs typeface="微软雅黑"/>
            </a:endParaRPr>
          </a:p>
          <a:p>
            <a:pPr marL="136525" marR="407670">
              <a:lnSpc>
                <a:spcPct val="132400"/>
              </a:lnSpc>
              <a:tabLst>
                <a:tab pos="4149090" algn="l"/>
                <a:tab pos="4550410" algn="l"/>
              </a:tabLst>
            </a:pPr>
            <a:r>
              <a:rPr sz="850" spc="30" dirty="0">
                <a:solidFill>
                  <a:srgbClr val="333333"/>
                </a:solidFill>
                <a:latin typeface="Lucida Console"/>
                <a:cs typeface="Lucida Console"/>
              </a:rPr>
              <a:t>[root@linuxprobe</a:t>
            </a:r>
            <a:r>
              <a:rPr sz="850" spc="45" dirty="0">
                <a:solidFill>
                  <a:srgbClr val="333333"/>
                </a:solidFill>
                <a:latin typeface="Lucida Console"/>
                <a:cs typeface="Lucida Console"/>
              </a:rPr>
              <a:t> </a:t>
            </a:r>
            <a:r>
              <a:rPr sz="850" spc="30" dirty="0">
                <a:solidFill>
                  <a:srgbClr val="333333"/>
                </a:solidFill>
                <a:latin typeface="Lucida Console"/>
                <a:cs typeface="Lucida Console"/>
              </a:rPr>
              <a:t>roles]#</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/etc/ansible/ansible.cfg</a:t>
            </a:r>
            <a:r>
              <a:rPr sz="850" spc="45" dirty="0">
                <a:solidFill>
                  <a:srgbClr val="333333"/>
                </a:solidFill>
                <a:latin typeface="Lucida Console"/>
                <a:cs typeface="Lucida Console"/>
              </a:rPr>
              <a:t> </a:t>
            </a:r>
            <a:r>
              <a:rPr sz="850" spc="20" dirty="0">
                <a:solidFill>
                  <a:srgbClr val="333333"/>
                </a:solidFill>
                <a:latin typeface="Lucida Console"/>
                <a:cs typeface="Lucida Console"/>
              </a:rPr>
              <a:t>66	67</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additional </a:t>
            </a:r>
            <a:r>
              <a:rPr sz="850" spc="-495" dirty="0">
                <a:solidFill>
                  <a:srgbClr val="333333"/>
                </a:solidFill>
                <a:latin typeface="Lucida Console"/>
                <a:cs typeface="Lucida Console"/>
              </a:rPr>
              <a:t> </a:t>
            </a:r>
            <a:r>
              <a:rPr sz="850" spc="25" dirty="0">
                <a:solidFill>
                  <a:srgbClr val="333333"/>
                </a:solidFill>
                <a:latin typeface="Lucida Console"/>
                <a:cs typeface="Lucida Console"/>
              </a:rPr>
              <a:t>paths</a:t>
            </a:r>
            <a:r>
              <a:rPr sz="850" spc="40" dirty="0">
                <a:solidFill>
                  <a:srgbClr val="333333"/>
                </a:solidFill>
                <a:latin typeface="Lucida Console"/>
                <a:cs typeface="Lucida Console"/>
              </a:rPr>
              <a:t> </a:t>
            </a:r>
            <a:r>
              <a:rPr sz="850" spc="20" dirty="0">
                <a:solidFill>
                  <a:srgbClr val="333333"/>
                </a:solidFill>
                <a:latin typeface="Lucida Console"/>
                <a:cs typeface="Lucida Console"/>
              </a:rPr>
              <a:t>to</a:t>
            </a:r>
            <a:r>
              <a:rPr sz="850" spc="45" dirty="0">
                <a:solidFill>
                  <a:srgbClr val="333333"/>
                </a:solidFill>
                <a:latin typeface="Lucida Console"/>
                <a:cs typeface="Lucida Console"/>
              </a:rPr>
              <a:t> </a:t>
            </a:r>
            <a:r>
              <a:rPr sz="850" spc="25" dirty="0">
                <a:solidFill>
                  <a:srgbClr val="333333"/>
                </a:solidFill>
                <a:latin typeface="Lucida Console"/>
                <a:cs typeface="Lucida Console"/>
              </a:rPr>
              <a:t>search</a:t>
            </a:r>
            <a:r>
              <a:rPr sz="850" spc="45" dirty="0">
                <a:solidFill>
                  <a:srgbClr val="333333"/>
                </a:solidFill>
                <a:latin typeface="Lucida Console"/>
                <a:cs typeface="Lucida Console"/>
              </a:rPr>
              <a:t> </a:t>
            </a:r>
            <a:r>
              <a:rPr sz="850" spc="25" dirty="0">
                <a:solidFill>
                  <a:srgbClr val="333333"/>
                </a:solidFill>
                <a:latin typeface="Lucida Console"/>
                <a:cs typeface="Lucida Console"/>
              </a:rPr>
              <a:t>for</a:t>
            </a:r>
            <a:r>
              <a:rPr sz="850" spc="45" dirty="0">
                <a:solidFill>
                  <a:srgbClr val="333333"/>
                </a:solidFill>
                <a:latin typeface="Lucida Console"/>
                <a:cs typeface="Lucida Console"/>
              </a:rPr>
              <a:t> </a:t>
            </a:r>
            <a:r>
              <a:rPr sz="850" spc="25" dirty="0">
                <a:solidFill>
                  <a:srgbClr val="333333"/>
                </a:solidFill>
                <a:latin typeface="Lucida Console"/>
                <a:cs typeface="Lucida Console"/>
              </a:rPr>
              <a:t>roles</a:t>
            </a:r>
            <a:r>
              <a:rPr sz="850" spc="45" dirty="0">
                <a:solidFill>
                  <a:srgbClr val="333333"/>
                </a:solidFill>
                <a:latin typeface="Lucida Console"/>
                <a:cs typeface="Lucida Console"/>
              </a:rPr>
              <a:t> </a:t>
            </a:r>
            <a:r>
              <a:rPr sz="850" spc="25" dirty="0">
                <a:solidFill>
                  <a:srgbClr val="333333"/>
                </a:solidFill>
                <a:latin typeface="Lucida Console"/>
                <a:cs typeface="Lucida Console"/>
              </a:rPr>
              <a:t>in,</a:t>
            </a:r>
            <a:r>
              <a:rPr sz="850" spc="45" dirty="0">
                <a:solidFill>
                  <a:srgbClr val="333333"/>
                </a:solidFill>
                <a:latin typeface="Lucida Console"/>
                <a:cs typeface="Lucida Console"/>
              </a:rPr>
              <a:t> </a:t>
            </a:r>
            <a:r>
              <a:rPr sz="850" spc="25" dirty="0">
                <a:solidFill>
                  <a:srgbClr val="333333"/>
                </a:solidFill>
                <a:latin typeface="Lucida Console"/>
                <a:cs typeface="Lucida Console"/>
              </a:rPr>
              <a:t>colon</a:t>
            </a:r>
            <a:r>
              <a:rPr sz="850" spc="40" dirty="0">
                <a:solidFill>
                  <a:srgbClr val="333333"/>
                </a:solidFill>
                <a:latin typeface="Lucida Console"/>
                <a:cs typeface="Lucida Console"/>
              </a:rPr>
              <a:t> </a:t>
            </a:r>
            <a:r>
              <a:rPr sz="850" spc="30" dirty="0">
                <a:solidFill>
                  <a:srgbClr val="333333"/>
                </a:solidFill>
                <a:latin typeface="Lucida Console"/>
                <a:cs typeface="Lucida Console"/>
              </a:rPr>
              <a:t>separated</a:t>
            </a:r>
            <a:r>
              <a:rPr sz="850" spc="45" dirty="0">
                <a:solidFill>
                  <a:srgbClr val="333333"/>
                </a:solidFill>
                <a:latin typeface="Lucida Console"/>
                <a:cs typeface="Lucida Console"/>
              </a:rPr>
              <a:t> </a:t>
            </a:r>
            <a:r>
              <a:rPr sz="850" spc="20" dirty="0">
                <a:solidFill>
                  <a:srgbClr val="333333"/>
                </a:solidFill>
                <a:latin typeface="Lucida Console"/>
                <a:cs typeface="Lucida Console"/>
              </a:rPr>
              <a:t>68</a:t>
            </a:r>
            <a:r>
              <a:rPr sz="850" spc="45" dirty="0">
                <a:solidFill>
                  <a:srgbClr val="333333"/>
                </a:solidFill>
                <a:latin typeface="Lucida Console"/>
                <a:cs typeface="Lucida Console"/>
              </a:rPr>
              <a:t> </a:t>
            </a:r>
            <a:r>
              <a:rPr sz="850" spc="30" dirty="0">
                <a:solidFill>
                  <a:srgbClr val="333333"/>
                </a:solidFill>
                <a:latin typeface="Lucida Console"/>
                <a:cs typeface="Lucida Console"/>
              </a:rPr>
              <a:t>#roles_path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/etc/ansible/roles</a:t>
            </a:r>
            <a:r>
              <a:rPr sz="850" spc="-15" dirty="0">
                <a:solidFill>
                  <a:srgbClr val="333333"/>
                </a:solidFill>
                <a:latin typeface="Lucida Console"/>
                <a:cs typeface="Lucida Console"/>
              </a:rPr>
              <a:t> </a:t>
            </a:r>
            <a:r>
              <a:rPr sz="850" spc="20" dirty="0">
                <a:solidFill>
                  <a:srgbClr val="333333"/>
                </a:solidFill>
                <a:latin typeface="Lucida Console"/>
                <a:cs typeface="Lucida Console"/>
              </a:rPr>
              <a:t>69</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创建一个新的角色信息使用</a:t>
            </a:r>
            <a:r>
              <a:rPr sz="950" b="1" spc="-15" dirty="0">
                <a:solidFill>
                  <a:srgbClr val="333333"/>
                </a:solidFill>
                <a:latin typeface="Trebuchet MS"/>
                <a:cs typeface="Trebuchet MS"/>
              </a:rPr>
              <a:t>“init”</a:t>
            </a:r>
            <a:r>
              <a:rPr sz="950" b="1" spc="25" dirty="0">
                <a:solidFill>
                  <a:srgbClr val="333333"/>
                </a:solidFill>
                <a:latin typeface="微软雅黑"/>
                <a:cs typeface="微软雅黑"/>
              </a:rPr>
              <a:t>参数，且建立成功后便会在当前目录下生成出一个新的目录：</a:t>
            </a:r>
            <a:endParaRPr sz="950">
              <a:latin typeface="微软雅黑"/>
              <a:cs typeface="微软雅黑"/>
            </a:endParaRPr>
          </a:p>
          <a:p>
            <a:pPr>
              <a:lnSpc>
                <a:spcPct val="100000"/>
              </a:lnSpc>
              <a:spcBef>
                <a:spcPts val="45"/>
              </a:spcBef>
            </a:pPr>
            <a:endParaRPr sz="900">
              <a:latin typeface="微软雅黑"/>
              <a:cs typeface="微软雅黑"/>
            </a:endParaRPr>
          </a:p>
          <a:p>
            <a:pPr marL="136525" marR="262255">
              <a:lnSpc>
                <a:spcPct val="1324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0" dirty="0">
                <a:solidFill>
                  <a:srgbClr val="333333"/>
                </a:solidFill>
                <a:latin typeface="Lucida Console"/>
                <a:cs typeface="Lucida Console"/>
              </a:rPr>
              <a:t>cd</a:t>
            </a:r>
            <a:r>
              <a:rPr sz="850" spc="30" dirty="0">
                <a:solidFill>
                  <a:srgbClr val="333333"/>
                </a:solidFill>
                <a:latin typeface="Lucida Console"/>
                <a:cs typeface="Lucida Console"/>
              </a:rPr>
              <a:t> /etc/ansible/roles[root@linuxprobe roles]# ansible-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galaxy</a:t>
            </a:r>
            <a:r>
              <a:rPr sz="850" spc="30" dirty="0">
                <a:solidFill>
                  <a:srgbClr val="333333"/>
                </a:solidFill>
                <a:latin typeface="Lucida Console"/>
                <a:cs typeface="Lucida Console"/>
              </a:rPr>
              <a:t> </a:t>
            </a:r>
            <a:r>
              <a:rPr sz="850" spc="25" dirty="0">
                <a:solidFill>
                  <a:srgbClr val="333333"/>
                </a:solidFill>
                <a:latin typeface="Lucida Console"/>
                <a:cs typeface="Lucida Console"/>
              </a:rPr>
              <a:t>init</a:t>
            </a:r>
            <a:r>
              <a:rPr sz="850" spc="35" dirty="0">
                <a:solidFill>
                  <a:srgbClr val="333333"/>
                </a:solidFill>
                <a:latin typeface="Lucida Console"/>
                <a:cs typeface="Lucida Console"/>
              </a:rPr>
              <a:t> </a:t>
            </a:r>
            <a:r>
              <a:rPr sz="850" spc="30" dirty="0">
                <a:solidFill>
                  <a:srgbClr val="333333"/>
                </a:solidFill>
                <a:latin typeface="Lucida Console"/>
                <a:cs typeface="Lucida Console"/>
              </a:rPr>
              <a:t>apache-</a:t>
            </a:r>
            <a:r>
              <a:rPr sz="850" spc="35" dirty="0">
                <a:solidFill>
                  <a:srgbClr val="333333"/>
                </a:solidFill>
                <a:latin typeface="Lucida Console"/>
                <a:cs typeface="Lucida Console"/>
              </a:rPr>
              <a:t> </a:t>
            </a:r>
            <a:r>
              <a:rPr sz="850" spc="25" dirty="0">
                <a:solidFill>
                  <a:srgbClr val="333333"/>
                </a:solidFill>
                <a:latin typeface="Lucida Console"/>
                <a:cs typeface="Lucida Console"/>
              </a:rPr>
              <a:t>Role</a:t>
            </a:r>
            <a:r>
              <a:rPr sz="850" spc="30" dirty="0">
                <a:solidFill>
                  <a:srgbClr val="333333"/>
                </a:solidFill>
                <a:latin typeface="Lucida Console"/>
                <a:cs typeface="Lucida Console"/>
              </a:rPr>
              <a:t> </a:t>
            </a:r>
            <a:r>
              <a:rPr sz="850" spc="25" dirty="0">
                <a:solidFill>
                  <a:srgbClr val="333333"/>
                </a:solidFill>
                <a:latin typeface="Lucida Console"/>
                <a:cs typeface="Lucida Console"/>
              </a:rPr>
              <a:t>apache</a:t>
            </a:r>
            <a:r>
              <a:rPr sz="850" spc="35" dirty="0">
                <a:solidFill>
                  <a:srgbClr val="333333"/>
                </a:solidFill>
                <a:latin typeface="Lucida Console"/>
                <a:cs typeface="Lucida Console"/>
              </a:rPr>
              <a:t> </a:t>
            </a:r>
            <a:r>
              <a:rPr sz="850" spc="25" dirty="0">
                <a:solidFill>
                  <a:srgbClr val="333333"/>
                </a:solidFill>
                <a:latin typeface="Lucida Console"/>
                <a:cs typeface="Lucida Console"/>
              </a:rPr>
              <a:t>was</a:t>
            </a:r>
            <a:r>
              <a:rPr sz="850" spc="35" dirty="0">
                <a:solidFill>
                  <a:srgbClr val="333333"/>
                </a:solidFill>
                <a:latin typeface="Lucida Console"/>
                <a:cs typeface="Lucida Console"/>
              </a:rPr>
              <a:t> </a:t>
            </a:r>
            <a:r>
              <a:rPr sz="850" spc="30" dirty="0">
                <a:solidFill>
                  <a:srgbClr val="333333"/>
                </a:solidFill>
                <a:latin typeface="Lucida Console"/>
                <a:cs typeface="Lucida Console"/>
              </a:rPr>
              <a:t>created</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successfully[root@linuxprobe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roles]#</a:t>
            </a:r>
            <a:r>
              <a:rPr sz="850" spc="25" dirty="0">
                <a:solidFill>
                  <a:srgbClr val="333333"/>
                </a:solidFill>
                <a:latin typeface="Lucida Console"/>
                <a:cs typeface="Lucida Console"/>
              </a:rPr>
              <a:t> </a:t>
            </a:r>
            <a:r>
              <a:rPr sz="850" spc="30" dirty="0">
                <a:solidFill>
                  <a:srgbClr val="333333"/>
                </a:solidFill>
                <a:latin typeface="Lucida Console"/>
                <a:cs typeface="Lucida Console"/>
              </a:rPr>
              <a:t>lsapache </a:t>
            </a:r>
            <a:r>
              <a:rPr sz="850" spc="25" dirty="0">
                <a:solidFill>
                  <a:srgbClr val="333333"/>
                </a:solidFill>
                <a:latin typeface="Lucida Console"/>
                <a:cs typeface="Lucida Console"/>
              </a:rPr>
              <a:t>nginx</a:t>
            </a:r>
            <a:r>
              <a:rPr sz="850" spc="30" dirty="0">
                <a:solidFill>
                  <a:srgbClr val="333333"/>
                </a:solidFill>
                <a:latin typeface="Lucida Console"/>
                <a:cs typeface="Lucida Console"/>
              </a:rPr>
              <a:t> nginxinc.nginx</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此时的</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即是角色名称，也是用于存在角色信息的目录名称，切换进入看到目录结构：</a:t>
            </a:r>
            <a:endParaRPr sz="950">
              <a:latin typeface="微软雅黑"/>
              <a:cs typeface="微软雅黑"/>
            </a:endParaRPr>
          </a:p>
          <a:p>
            <a:pPr>
              <a:lnSpc>
                <a:spcPct val="100000"/>
              </a:lnSpc>
              <a:spcBef>
                <a:spcPts val="45"/>
              </a:spcBef>
            </a:pPr>
            <a:endParaRPr sz="900">
              <a:latin typeface="微软雅黑"/>
              <a:cs typeface="微软雅黑"/>
            </a:endParaRPr>
          </a:p>
          <a:p>
            <a:pPr marL="136525" marR="128270">
              <a:lnSpc>
                <a:spcPct val="132400"/>
              </a:lnSpc>
              <a:tabLst>
                <a:tab pos="826135" algn="l"/>
                <a:tab pos="1238250" algn="l"/>
                <a:tab pos="1997075" algn="l"/>
                <a:tab pos="2478405" algn="l"/>
                <a:tab pos="3237865" algn="l"/>
                <a:tab pos="3719195" algn="l"/>
                <a:tab pos="5118735" algn="l"/>
              </a:tabLst>
            </a:pPr>
            <a:r>
              <a:rPr sz="850" spc="30" dirty="0">
                <a:solidFill>
                  <a:srgbClr val="333333"/>
                </a:solidFill>
                <a:latin typeface="Lucida Console"/>
                <a:cs typeface="Lucida Console"/>
              </a:rPr>
              <a:t>[root@linuxprob</a:t>
            </a:r>
            <a:r>
              <a:rPr sz="850" spc="15" dirty="0">
                <a:solidFill>
                  <a:srgbClr val="333333"/>
                </a:solidFill>
                <a:latin typeface="Lucida Console"/>
                <a:cs typeface="Lucida Console"/>
              </a:rPr>
              <a:t>e</a:t>
            </a:r>
            <a:r>
              <a:rPr sz="850" spc="30" dirty="0">
                <a:solidFill>
                  <a:srgbClr val="333333"/>
                </a:solidFill>
                <a:latin typeface="Lucida Console"/>
                <a:cs typeface="Lucida Console"/>
              </a:rPr>
              <a:t> roles]</a:t>
            </a:r>
            <a:r>
              <a:rPr sz="850" spc="15" dirty="0">
                <a:solidFill>
                  <a:srgbClr val="333333"/>
                </a:solidFill>
                <a:latin typeface="Lucida Console"/>
                <a:cs typeface="Lucida Console"/>
              </a:rPr>
              <a:t>#</a:t>
            </a:r>
            <a:r>
              <a:rPr sz="850" spc="30" dirty="0">
                <a:solidFill>
                  <a:srgbClr val="333333"/>
                </a:solidFill>
                <a:latin typeface="Lucida Console"/>
                <a:cs typeface="Lucida Console"/>
              </a:rPr>
              <a:t> c</a:t>
            </a:r>
            <a:r>
              <a:rPr sz="850" spc="15" dirty="0">
                <a:solidFill>
                  <a:srgbClr val="333333"/>
                </a:solidFill>
                <a:latin typeface="Lucida Console"/>
                <a:cs typeface="Lucida Console"/>
              </a:rPr>
              <a:t>d</a:t>
            </a:r>
            <a:r>
              <a:rPr sz="850" spc="30" dirty="0">
                <a:solidFill>
                  <a:srgbClr val="333333"/>
                </a:solidFill>
                <a:latin typeface="Lucida Console"/>
                <a:cs typeface="Lucida Console"/>
              </a:rPr>
              <a:t> apache[root@linuxprob</a:t>
            </a:r>
            <a:r>
              <a:rPr sz="850" spc="15" dirty="0">
                <a:solidFill>
                  <a:srgbClr val="333333"/>
                </a:solidFill>
                <a:latin typeface="Lucida Console"/>
                <a:cs typeface="Lucida Console"/>
              </a:rPr>
              <a:t>e</a:t>
            </a:r>
            <a:r>
              <a:rPr sz="850" spc="30" dirty="0">
                <a:solidFill>
                  <a:srgbClr val="333333"/>
                </a:solidFill>
                <a:latin typeface="Lucida Console"/>
                <a:cs typeface="Lucida Console"/>
              </a:rPr>
              <a:t> apache]</a:t>
            </a:r>
            <a:r>
              <a:rPr sz="850" spc="15" dirty="0">
                <a:solidFill>
                  <a:srgbClr val="333333"/>
                </a:solidFill>
                <a:latin typeface="Lucida Console"/>
                <a:cs typeface="Lucida Console"/>
              </a:rPr>
              <a:t>#</a:t>
            </a:r>
            <a:r>
              <a:rPr sz="850" spc="30" dirty="0">
                <a:solidFill>
                  <a:srgbClr val="333333"/>
                </a:solidFill>
                <a:latin typeface="Lucida Console"/>
                <a:cs typeface="Lucida Console"/>
              </a:rPr>
              <a:t> lsdefault</a:t>
            </a:r>
            <a:r>
              <a:rPr sz="850" spc="15" dirty="0">
                <a:solidFill>
                  <a:srgbClr val="333333"/>
                </a:solidFill>
                <a:latin typeface="Lucida Console"/>
                <a:cs typeface="Lucida Console"/>
              </a:rPr>
              <a:t>s</a:t>
            </a:r>
            <a:r>
              <a:rPr sz="850" dirty="0">
                <a:solidFill>
                  <a:srgbClr val="333333"/>
                </a:solidFill>
                <a:latin typeface="Lucida Console"/>
                <a:cs typeface="Lucida Console"/>
              </a:rPr>
              <a:t>	</a:t>
            </a:r>
            <a:r>
              <a:rPr sz="850" spc="30" dirty="0">
                <a:solidFill>
                  <a:srgbClr val="333333"/>
                </a:solidFill>
                <a:latin typeface="Lucida Console"/>
                <a:cs typeface="Lucida Console"/>
              </a:rPr>
              <a:t>file</a:t>
            </a:r>
            <a:r>
              <a:rPr sz="850" spc="15" dirty="0">
                <a:solidFill>
                  <a:srgbClr val="333333"/>
                </a:solidFill>
                <a:latin typeface="Lucida Console"/>
                <a:cs typeface="Lucida Console"/>
              </a:rPr>
              <a:t>s  </a:t>
            </a:r>
            <a:r>
              <a:rPr sz="850" spc="30" dirty="0">
                <a:solidFill>
                  <a:srgbClr val="333333"/>
                </a:solidFill>
                <a:latin typeface="Lucida Console"/>
                <a:cs typeface="Lucida Console"/>
              </a:rPr>
              <a:t>handlers	</a:t>
            </a:r>
            <a:r>
              <a:rPr sz="850" spc="25" dirty="0">
                <a:solidFill>
                  <a:srgbClr val="333333"/>
                </a:solidFill>
                <a:latin typeface="Lucida Console"/>
                <a:cs typeface="Lucida Console"/>
              </a:rPr>
              <a:t>meta	</a:t>
            </a:r>
            <a:r>
              <a:rPr sz="850" spc="30" dirty="0">
                <a:solidFill>
                  <a:srgbClr val="333333"/>
                </a:solidFill>
                <a:latin typeface="Lucida Console"/>
                <a:cs typeface="Lucida Console"/>
              </a:rPr>
              <a:t>README.md	</a:t>
            </a:r>
            <a:r>
              <a:rPr sz="850" spc="25" dirty="0">
                <a:solidFill>
                  <a:srgbClr val="333333"/>
                </a:solidFill>
                <a:latin typeface="Lucida Console"/>
                <a:cs typeface="Lucida Console"/>
              </a:rPr>
              <a:t>tasks	</a:t>
            </a:r>
            <a:r>
              <a:rPr sz="850" spc="30" dirty="0">
                <a:solidFill>
                  <a:srgbClr val="333333"/>
                </a:solidFill>
                <a:latin typeface="Lucida Console"/>
                <a:cs typeface="Lucida Console"/>
              </a:rPr>
              <a:t>templates	</a:t>
            </a:r>
            <a:r>
              <a:rPr sz="850" spc="25" dirty="0">
                <a:solidFill>
                  <a:srgbClr val="333333"/>
                </a:solidFill>
                <a:latin typeface="Lucida Console"/>
                <a:cs typeface="Lucida Console"/>
              </a:rPr>
              <a:t>tests	vars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创建新的角色最关键的便是对目录结构的理解，通俗来说就是要把正确的信息放入到正确的目录中，这 样调用角色时才能有正确的效果。角色信息对应的目录结构及含义如表</a:t>
            </a:r>
            <a:r>
              <a:rPr sz="950" b="1" spc="-10" dirty="0">
                <a:solidFill>
                  <a:srgbClr val="333333"/>
                </a:solidFill>
                <a:latin typeface="Trebuchet MS"/>
                <a:cs typeface="Trebuchet MS"/>
              </a:rPr>
              <a:t>16-8</a:t>
            </a:r>
            <a:r>
              <a:rPr sz="950" b="1" spc="25" dirty="0">
                <a:solidFill>
                  <a:srgbClr val="333333"/>
                </a:solidFill>
                <a:latin typeface="微软雅黑"/>
                <a:cs typeface="微软雅黑"/>
              </a:rPr>
              <a:t>所示。</a:t>
            </a:r>
            <a:endParaRPr sz="950">
              <a:latin typeface="微软雅黑"/>
              <a:cs typeface="微软雅黑"/>
            </a:endParaRPr>
          </a:p>
          <a:p>
            <a:pPr marL="12700">
              <a:lnSpc>
                <a:spcPct val="100000"/>
              </a:lnSpc>
              <a:spcBef>
                <a:spcPts val="1110"/>
              </a:spcBef>
              <a:tabLst>
                <a:tab pos="96710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16-8	</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角色目录结构及含义</a:t>
            </a:r>
            <a:endParaRPr sz="950">
              <a:latin typeface="微软雅黑"/>
              <a:cs typeface="微软雅黑"/>
            </a:endParaRPr>
          </a:p>
        </p:txBody>
      </p:sp>
      <p:sp>
        <p:nvSpPr>
          <p:cNvPr id="20" name="object 20"/>
          <p:cNvSpPr txBox="1"/>
          <p:nvPr/>
        </p:nvSpPr>
        <p:spPr>
          <a:xfrm>
            <a:off x="3670439" y="10217035"/>
            <a:ext cx="226695"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283</a:t>
            </a:fld>
            <a:endParaRPr sz="800">
              <a:latin typeface="小哥哥网恋吗"/>
              <a:cs typeface="小哥哥网恋吗"/>
            </a:endParaRPr>
          </a:p>
        </p:txBody>
      </p:sp>
      <p:sp>
        <p:nvSpPr>
          <p:cNvPr id="18" name="object 18"/>
          <p:cNvSpPr txBox="1"/>
          <p:nvPr/>
        </p:nvSpPr>
        <p:spPr>
          <a:xfrm>
            <a:off x="946424" y="8260905"/>
            <a:ext cx="5516245" cy="2045970"/>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5" dirty="0">
                <a:solidFill>
                  <a:srgbClr val="333333"/>
                </a:solidFill>
                <a:latin typeface="微软雅黑"/>
                <a:cs typeface="微软雅黑"/>
              </a:rPr>
              <a:t>步：打开编写用于定义角色任务的</a:t>
            </a:r>
            <a:r>
              <a:rPr sz="950" b="1" spc="60" dirty="0">
                <a:solidFill>
                  <a:srgbClr val="333333"/>
                </a:solidFill>
                <a:latin typeface="Trebuchet MS"/>
                <a:cs typeface="Trebuchet MS"/>
              </a:rPr>
              <a:t>tasks/main.yml</a:t>
            </a:r>
            <a:r>
              <a:rPr sz="950" b="1" spc="20" dirty="0">
                <a:solidFill>
                  <a:srgbClr val="333333"/>
                </a:solidFill>
                <a:latin typeface="微软雅黑"/>
                <a:cs typeface="微软雅黑"/>
              </a:rPr>
              <a:t>文件。该文件中不需要定义要执行的主机组列 </a:t>
            </a:r>
            <a:r>
              <a:rPr sz="950" b="1" spc="25" dirty="0">
                <a:solidFill>
                  <a:srgbClr val="333333"/>
                </a:solidFill>
                <a:latin typeface="微软雅黑"/>
                <a:cs typeface="微软雅黑"/>
              </a:rPr>
              <a:t>表，因为后面会单独编写</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剧本进行调用，此时应先对</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角色能做的事情有个明确的思 路，调用角色后</a:t>
            </a:r>
            <a:r>
              <a:rPr sz="950" b="1" spc="65" dirty="0">
                <a:solidFill>
                  <a:srgbClr val="333333"/>
                </a:solidFill>
                <a:latin typeface="Trebuchet MS"/>
                <a:cs typeface="Trebuchet MS"/>
              </a:rPr>
              <a:t>yml</a:t>
            </a:r>
            <a:r>
              <a:rPr sz="950" b="1" spc="25" dirty="0">
                <a:solidFill>
                  <a:srgbClr val="333333"/>
                </a:solidFill>
                <a:latin typeface="微软雅黑"/>
                <a:cs typeface="微软雅黑"/>
              </a:rPr>
              <a:t>文件会按照从上至下的顺序自动执行。</a:t>
            </a:r>
            <a:endParaRPr sz="950">
              <a:latin typeface="微软雅黑"/>
              <a:cs typeface="微软雅黑"/>
            </a:endParaRPr>
          </a:p>
          <a:p>
            <a:pPr marL="193675">
              <a:lnSpc>
                <a:spcPct val="100000"/>
              </a:lnSpc>
              <a:spcBef>
                <a:spcPts val="1110"/>
              </a:spcBef>
            </a:pPr>
            <a:r>
              <a:rPr sz="950" b="1" spc="10" dirty="0">
                <a:solidFill>
                  <a:srgbClr val="777777"/>
                </a:solidFill>
                <a:latin typeface="Trebuchet MS"/>
                <a:cs typeface="Trebuchet MS"/>
              </a:rPr>
              <a:t>1</a:t>
            </a:r>
            <a:r>
              <a:rPr sz="950" b="1" spc="10" dirty="0">
                <a:solidFill>
                  <a:srgbClr val="777777"/>
                </a:solidFill>
                <a:latin typeface="微软雅黑"/>
                <a:cs typeface="微软雅黑"/>
              </a:rPr>
              <a:t>：</a:t>
            </a:r>
            <a:r>
              <a:rPr sz="950" b="1" spc="25" dirty="0">
                <a:solidFill>
                  <a:srgbClr val="777777"/>
                </a:solidFill>
                <a:latin typeface="微软雅黑"/>
                <a:cs typeface="微软雅黑"/>
              </a:rPr>
              <a:t>安装</a:t>
            </a:r>
            <a:r>
              <a:rPr sz="950" b="1" spc="60" dirty="0">
                <a:solidFill>
                  <a:srgbClr val="777777"/>
                </a:solidFill>
                <a:latin typeface="Trebuchet MS"/>
                <a:cs typeface="Trebuchet MS"/>
              </a:rPr>
              <a:t>httpd</a:t>
            </a:r>
            <a:r>
              <a:rPr sz="950" b="1" spc="25" dirty="0">
                <a:solidFill>
                  <a:srgbClr val="777777"/>
                </a:solidFill>
                <a:latin typeface="微软雅黑"/>
                <a:cs typeface="微软雅黑"/>
              </a:rPr>
              <a:t>网站服务。</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b="1" spc="10" dirty="0">
                <a:solidFill>
                  <a:srgbClr val="777777"/>
                </a:solidFill>
                <a:latin typeface="Trebuchet MS"/>
                <a:cs typeface="Trebuchet MS"/>
              </a:rPr>
              <a:t>2</a:t>
            </a:r>
            <a:r>
              <a:rPr sz="950" b="1" spc="10" dirty="0">
                <a:solidFill>
                  <a:srgbClr val="777777"/>
                </a:solidFill>
                <a:latin typeface="微软雅黑"/>
                <a:cs typeface="微软雅黑"/>
              </a:rPr>
              <a:t>：</a:t>
            </a:r>
            <a:r>
              <a:rPr sz="950" b="1" spc="25" dirty="0">
                <a:solidFill>
                  <a:srgbClr val="777777"/>
                </a:solidFill>
                <a:latin typeface="微软雅黑"/>
                <a:cs typeface="微软雅黑"/>
              </a:rPr>
              <a:t>运行</a:t>
            </a:r>
            <a:r>
              <a:rPr sz="950" b="1" spc="60" dirty="0">
                <a:solidFill>
                  <a:srgbClr val="777777"/>
                </a:solidFill>
                <a:latin typeface="Trebuchet MS"/>
                <a:cs typeface="Trebuchet MS"/>
              </a:rPr>
              <a:t>httpd</a:t>
            </a:r>
            <a:r>
              <a:rPr sz="950" b="1" spc="25" dirty="0">
                <a:solidFill>
                  <a:srgbClr val="777777"/>
                </a:solidFill>
                <a:latin typeface="微软雅黑"/>
                <a:cs typeface="微软雅黑"/>
              </a:rPr>
              <a:t>网站服务，并加入到开机启动项中。</a:t>
            </a:r>
            <a:endParaRPr sz="950">
              <a:latin typeface="微软雅黑"/>
              <a:cs typeface="微软雅黑"/>
            </a:endParaRPr>
          </a:p>
          <a:p>
            <a:pPr marL="193675">
              <a:lnSpc>
                <a:spcPct val="100000"/>
              </a:lnSpc>
              <a:spcBef>
                <a:spcPts val="1110"/>
              </a:spcBef>
            </a:pPr>
            <a:r>
              <a:rPr sz="950" b="1" spc="10" dirty="0">
                <a:solidFill>
                  <a:srgbClr val="777777"/>
                </a:solidFill>
                <a:latin typeface="Trebuchet MS"/>
                <a:cs typeface="Trebuchet MS"/>
              </a:rPr>
              <a:t>3</a:t>
            </a:r>
            <a:r>
              <a:rPr sz="950" b="1" spc="10" dirty="0">
                <a:solidFill>
                  <a:srgbClr val="777777"/>
                </a:solidFill>
                <a:latin typeface="微软雅黑"/>
                <a:cs typeface="微软雅黑"/>
              </a:rPr>
              <a:t>：</a:t>
            </a:r>
            <a:r>
              <a:rPr sz="950" b="1" spc="25" dirty="0">
                <a:solidFill>
                  <a:srgbClr val="777777"/>
                </a:solidFill>
                <a:latin typeface="微软雅黑"/>
                <a:cs typeface="微软雅黑"/>
              </a:rPr>
              <a:t>配置防火墙放行</a:t>
            </a:r>
            <a:r>
              <a:rPr sz="950" b="1" spc="55" dirty="0">
                <a:solidFill>
                  <a:srgbClr val="777777"/>
                </a:solidFill>
                <a:latin typeface="Trebuchet MS"/>
                <a:cs typeface="Trebuchet MS"/>
              </a:rPr>
              <a:t>http</a:t>
            </a:r>
            <a:r>
              <a:rPr sz="950" b="1" spc="25" dirty="0">
                <a:solidFill>
                  <a:srgbClr val="777777"/>
                </a:solidFill>
                <a:latin typeface="微软雅黑"/>
                <a:cs typeface="微软雅黑"/>
              </a:rPr>
              <a:t>网站协议。</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b="1" spc="10" dirty="0">
                <a:solidFill>
                  <a:srgbClr val="777777"/>
                </a:solidFill>
                <a:latin typeface="Trebuchet MS"/>
                <a:cs typeface="Trebuchet MS"/>
              </a:rPr>
              <a:t>4</a:t>
            </a:r>
            <a:r>
              <a:rPr sz="950" b="1" spc="10" dirty="0">
                <a:solidFill>
                  <a:srgbClr val="777777"/>
                </a:solidFill>
                <a:latin typeface="微软雅黑"/>
                <a:cs typeface="微软雅黑"/>
              </a:rPr>
              <a:t>：</a:t>
            </a:r>
            <a:r>
              <a:rPr sz="950" b="1" spc="25" dirty="0">
                <a:solidFill>
                  <a:srgbClr val="777777"/>
                </a:solidFill>
                <a:latin typeface="微软雅黑"/>
                <a:cs typeface="微软雅黑"/>
              </a:rPr>
              <a:t>根据每台主机的变量值，生成不同的主页文件。</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先写出第一个任务，使用</a:t>
            </a:r>
            <a:r>
              <a:rPr sz="950" b="1" spc="85" dirty="0">
                <a:solidFill>
                  <a:srgbClr val="333333"/>
                </a:solidFill>
                <a:latin typeface="Trebuchet MS"/>
                <a:cs typeface="Trebuchet MS"/>
              </a:rPr>
              <a:t>yum</a:t>
            </a:r>
            <a:r>
              <a:rPr sz="950" b="1" spc="25" dirty="0">
                <a:solidFill>
                  <a:srgbClr val="333333"/>
                </a:solidFill>
                <a:latin typeface="微软雅黑"/>
                <a:cs typeface="微软雅黑"/>
              </a:rPr>
              <a:t>模块安装</a:t>
            </a:r>
            <a:r>
              <a:rPr sz="950" b="1" spc="60" dirty="0">
                <a:solidFill>
                  <a:srgbClr val="333333"/>
                </a:solidFill>
                <a:latin typeface="Trebuchet MS"/>
                <a:cs typeface="Trebuchet MS"/>
              </a:rPr>
              <a:t>httpd</a:t>
            </a:r>
            <a:r>
              <a:rPr sz="950" b="1" spc="25" dirty="0">
                <a:solidFill>
                  <a:srgbClr val="333333"/>
                </a:solidFill>
                <a:latin typeface="微软雅黑"/>
                <a:cs typeface="微软雅黑"/>
              </a:rPr>
              <a:t>网站服务程序，注意格式：</a:t>
            </a:r>
            <a:endParaRPr sz="950">
              <a:latin typeface="微软雅黑"/>
              <a:cs typeface="微软雅黑"/>
            </a:endParaRPr>
          </a:p>
        </p:txBody>
      </p:sp>
      <p:sp>
        <p:nvSpPr>
          <p:cNvPr id="19" name="object 1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06"/>
            <a:ext cx="5651500" cy="495934"/>
            <a:chOff x="959124" y="368306"/>
            <a:chExt cx="5651500" cy="495934"/>
          </a:xfrm>
        </p:grpSpPr>
        <p:sp>
          <p:nvSpPr>
            <p:cNvPr id="3" name="object 3"/>
            <p:cNvSpPr/>
            <p:nvPr/>
          </p:nvSpPr>
          <p:spPr>
            <a:xfrm>
              <a:off x="963889" y="373070"/>
              <a:ext cx="5641975" cy="486409"/>
            </a:xfrm>
            <a:custGeom>
              <a:avLst/>
              <a:gdLst/>
              <a:ahLst/>
              <a:cxnLst/>
              <a:rect l="l" t="t" r="r" b="b"/>
              <a:pathLst>
                <a:path w="5641975" h="486409">
                  <a:moveTo>
                    <a:pt x="5617597" y="486000"/>
                  </a:moveTo>
                  <a:lnTo>
                    <a:pt x="23823" y="486000"/>
                  </a:lnTo>
                  <a:lnTo>
                    <a:pt x="20659" y="485705"/>
                  </a:lnTo>
                  <a:lnTo>
                    <a:pt x="0" y="465455"/>
                  </a:lnTo>
                  <a:lnTo>
                    <a:pt x="0" y="462177"/>
                  </a:lnTo>
                  <a:lnTo>
                    <a:pt x="0" y="20545"/>
                  </a:lnTo>
                  <a:lnTo>
                    <a:pt x="600" y="17267"/>
                  </a:lnTo>
                  <a:lnTo>
                    <a:pt x="3020" y="11616"/>
                  </a:lnTo>
                  <a:lnTo>
                    <a:pt x="4745" y="8929"/>
                  </a:lnTo>
                  <a:lnTo>
                    <a:pt x="6975" y="6851"/>
                  </a:lnTo>
                  <a:lnTo>
                    <a:pt x="9214" y="4469"/>
                  </a:lnTo>
                  <a:lnTo>
                    <a:pt x="11787" y="2677"/>
                  </a:lnTo>
                  <a:lnTo>
                    <a:pt x="14703" y="1486"/>
                  </a:lnTo>
                  <a:lnTo>
                    <a:pt x="17629" y="590"/>
                  </a:lnTo>
                  <a:lnTo>
                    <a:pt x="20659" y="0"/>
                  </a:lnTo>
                  <a:lnTo>
                    <a:pt x="5620751" y="0"/>
                  </a:lnTo>
                  <a:lnTo>
                    <a:pt x="5634445" y="6851"/>
                  </a:lnTo>
                  <a:lnTo>
                    <a:pt x="5636675" y="8929"/>
                  </a:lnTo>
                  <a:lnTo>
                    <a:pt x="5638400" y="11616"/>
                  </a:lnTo>
                  <a:lnTo>
                    <a:pt x="5640820" y="17267"/>
                  </a:lnTo>
                  <a:lnTo>
                    <a:pt x="5641421" y="20545"/>
                  </a:lnTo>
                  <a:lnTo>
                    <a:pt x="5641421" y="465455"/>
                  </a:lnTo>
                  <a:lnTo>
                    <a:pt x="5620751" y="485705"/>
                  </a:lnTo>
                  <a:lnTo>
                    <a:pt x="5617597" y="486000"/>
                  </a:lnTo>
                  <a:close/>
                </a:path>
              </a:pathLst>
            </a:custGeom>
            <a:solidFill>
              <a:srgbClr val="F8F8F8"/>
            </a:solidFill>
          </p:spPr>
          <p:txBody>
            <a:bodyPr wrap="square" lIns="0" tIns="0" rIns="0" bIns="0" rtlCol="0"/>
            <a:lstStyle/>
            <a:p>
              <a:endParaRPr/>
            </a:p>
          </p:txBody>
        </p:sp>
        <p:sp>
          <p:nvSpPr>
            <p:cNvPr id="4" name="object 4"/>
            <p:cNvSpPr/>
            <p:nvPr/>
          </p:nvSpPr>
          <p:spPr>
            <a:xfrm>
              <a:off x="963889" y="373070"/>
              <a:ext cx="5641975" cy="486409"/>
            </a:xfrm>
            <a:custGeom>
              <a:avLst/>
              <a:gdLst/>
              <a:ahLst/>
              <a:cxnLst/>
              <a:rect l="l" t="t" r="r" b="b"/>
              <a:pathLst>
                <a:path w="5641975" h="486409">
                  <a:moveTo>
                    <a:pt x="0" y="462177"/>
                  </a:moveTo>
                  <a:lnTo>
                    <a:pt x="0" y="23823"/>
                  </a:lnTo>
                  <a:lnTo>
                    <a:pt x="0" y="20545"/>
                  </a:lnTo>
                  <a:lnTo>
                    <a:pt x="600" y="17267"/>
                  </a:lnTo>
                  <a:lnTo>
                    <a:pt x="1810" y="14294"/>
                  </a:lnTo>
                  <a:lnTo>
                    <a:pt x="3020" y="11616"/>
                  </a:lnTo>
                  <a:lnTo>
                    <a:pt x="4745" y="8929"/>
                  </a:lnTo>
                  <a:lnTo>
                    <a:pt x="6975" y="6851"/>
                  </a:lnTo>
                  <a:lnTo>
                    <a:pt x="9214" y="4469"/>
                  </a:lnTo>
                  <a:lnTo>
                    <a:pt x="11787" y="2677"/>
                  </a:lnTo>
                  <a:lnTo>
                    <a:pt x="14703" y="1486"/>
                  </a:lnTo>
                  <a:lnTo>
                    <a:pt x="17629" y="590"/>
                  </a:lnTo>
                  <a:lnTo>
                    <a:pt x="20659" y="0"/>
                  </a:lnTo>
                  <a:lnTo>
                    <a:pt x="23823" y="0"/>
                  </a:lnTo>
                  <a:lnTo>
                    <a:pt x="5617597" y="0"/>
                  </a:lnTo>
                  <a:lnTo>
                    <a:pt x="5620751" y="0"/>
                  </a:lnTo>
                  <a:lnTo>
                    <a:pt x="5623791" y="590"/>
                  </a:lnTo>
                  <a:lnTo>
                    <a:pt x="5626717" y="1486"/>
                  </a:lnTo>
                  <a:lnTo>
                    <a:pt x="5629633" y="2677"/>
                  </a:lnTo>
                  <a:lnTo>
                    <a:pt x="5632206" y="4469"/>
                  </a:lnTo>
                  <a:lnTo>
                    <a:pt x="5634445" y="6851"/>
                  </a:lnTo>
                  <a:lnTo>
                    <a:pt x="5636675" y="8929"/>
                  </a:lnTo>
                  <a:lnTo>
                    <a:pt x="5638400" y="11616"/>
                  </a:lnTo>
                  <a:lnTo>
                    <a:pt x="5639610" y="14294"/>
                  </a:lnTo>
                  <a:lnTo>
                    <a:pt x="5640820" y="17267"/>
                  </a:lnTo>
                  <a:lnTo>
                    <a:pt x="5641421" y="20545"/>
                  </a:lnTo>
                  <a:lnTo>
                    <a:pt x="5641421" y="23823"/>
                  </a:lnTo>
                  <a:lnTo>
                    <a:pt x="5641421" y="462177"/>
                  </a:lnTo>
                  <a:lnTo>
                    <a:pt x="5641421" y="465455"/>
                  </a:lnTo>
                  <a:lnTo>
                    <a:pt x="5640820" y="468428"/>
                  </a:lnTo>
                  <a:lnTo>
                    <a:pt x="5617597" y="486000"/>
                  </a:lnTo>
                  <a:lnTo>
                    <a:pt x="23823" y="486000"/>
                  </a:lnTo>
                  <a:lnTo>
                    <a:pt x="0" y="465455"/>
                  </a:lnTo>
                  <a:lnTo>
                    <a:pt x="0" y="462177"/>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94"/>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1721421"/>
            <a:ext cx="5651500" cy="1696720"/>
            <a:chOff x="959124" y="1721421"/>
            <a:chExt cx="5651500" cy="1696720"/>
          </a:xfrm>
        </p:grpSpPr>
        <p:sp>
          <p:nvSpPr>
            <p:cNvPr id="7" name="object 7"/>
            <p:cNvSpPr/>
            <p:nvPr/>
          </p:nvSpPr>
          <p:spPr>
            <a:xfrm>
              <a:off x="963889" y="1726186"/>
              <a:ext cx="5641975" cy="1687195"/>
            </a:xfrm>
            <a:custGeom>
              <a:avLst/>
              <a:gdLst/>
              <a:ahLst/>
              <a:cxnLst/>
              <a:rect l="l" t="t" r="r" b="b"/>
              <a:pathLst>
                <a:path w="5641975" h="1687195">
                  <a:moveTo>
                    <a:pt x="5617597" y="1686708"/>
                  </a:moveTo>
                  <a:lnTo>
                    <a:pt x="23823" y="1686708"/>
                  </a:lnTo>
                  <a:lnTo>
                    <a:pt x="20659" y="1686413"/>
                  </a:lnTo>
                  <a:lnTo>
                    <a:pt x="0" y="1665563"/>
                  </a:lnTo>
                  <a:lnTo>
                    <a:pt x="0" y="1662885"/>
                  </a:lnTo>
                  <a:lnTo>
                    <a:pt x="0" y="20545"/>
                  </a:lnTo>
                  <a:lnTo>
                    <a:pt x="20659" y="0"/>
                  </a:lnTo>
                  <a:lnTo>
                    <a:pt x="5620752" y="0"/>
                  </a:lnTo>
                  <a:lnTo>
                    <a:pt x="5641421" y="20545"/>
                  </a:lnTo>
                  <a:lnTo>
                    <a:pt x="5641421" y="1665563"/>
                  </a:lnTo>
                  <a:lnTo>
                    <a:pt x="5620752" y="1686413"/>
                  </a:lnTo>
                  <a:lnTo>
                    <a:pt x="5617597" y="1686708"/>
                  </a:lnTo>
                  <a:close/>
                </a:path>
              </a:pathLst>
            </a:custGeom>
            <a:solidFill>
              <a:srgbClr val="F8F8F8"/>
            </a:solidFill>
          </p:spPr>
          <p:txBody>
            <a:bodyPr wrap="square" lIns="0" tIns="0" rIns="0" bIns="0" rtlCol="0"/>
            <a:lstStyle/>
            <a:p>
              <a:endParaRPr/>
            </a:p>
          </p:txBody>
        </p:sp>
        <p:sp>
          <p:nvSpPr>
            <p:cNvPr id="8" name="object 8"/>
            <p:cNvSpPr/>
            <p:nvPr/>
          </p:nvSpPr>
          <p:spPr>
            <a:xfrm>
              <a:off x="963889" y="1726186"/>
              <a:ext cx="5641975" cy="1687195"/>
            </a:xfrm>
            <a:custGeom>
              <a:avLst/>
              <a:gdLst/>
              <a:ahLst/>
              <a:cxnLst/>
              <a:rect l="l" t="t" r="r" b="b"/>
              <a:pathLst>
                <a:path w="5641975" h="1687195">
                  <a:moveTo>
                    <a:pt x="0" y="1662885"/>
                  </a:moveTo>
                  <a:lnTo>
                    <a:pt x="0" y="23823"/>
                  </a:lnTo>
                  <a:lnTo>
                    <a:pt x="0" y="20545"/>
                  </a:lnTo>
                  <a:lnTo>
                    <a:pt x="600" y="17572"/>
                  </a:lnTo>
                  <a:lnTo>
                    <a:pt x="20659" y="0"/>
                  </a:lnTo>
                  <a:lnTo>
                    <a:pt x="23823" y="0"/>
                  </a:lnTo>
                  <a:lnTo>
                    <a:pt x="5617597" y="0"/>
                  </a:lnTo>
                  <a:lnTo>
                    <a:pt x="5620752" y="0"/>
                  </a:lnTo>
                  <a:lnTo>
                    <a:pt x="5623792" y="600"/>
                  </a:lnTo>
                  <a:lnTo>
                    <a:pt x="5641421" y="20545"/>
                  </a:lnTo>
                  <a:lnTo>
                    <a:pt x="5641421" y="23823"/>
                  </a:lnTo>
                  <a:lnTo>
                    <a:pt x="5641421" y="1662885"/>
                  </a:lnTo>
                  <a:lnTo>
                    <a:pt x="5641421" y="1665563"/>
                  </a:lnTo>
                  <a:lnTo>
                    <a:pt x="5640821" y="1668545"/>
                  </a:lnTo>
                  <a:lnTo>
                    <a:pt x="5617597" y="1686708"/>
                  </a:lnTo>
                  <a:lnTo>
                    <a:pt x="23823" y="1686708"/>
                  </a:lnTo>
                  <a:lnTo>
                    <a:pt x="0" y="1665563"/>
                  </a:lnTo>
                  <a:lnTo>
                    <a:pt x="0" y="166288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1807319"/>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971218"/>
            <a:ext cx="5560695" cy="1157605"/>
          </a:xfrm>
          <a:prstGeom prst="rect">
            <a:avLst/>
          </a:prstGeom>
        </p:spPr>
        <p:txBody>
          <a:bodyPr vert="horz" wrap="square" lIns="0" tIns="12065" rIns="0" bIns="0" rtlCol="0">
            <a:spAutoFit/>
          </a:bodyPr>
          <a:lstStyle/>
          <a:p>
            <a:pPr marL="12700" marR="5715">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5" dirty="0">
                <a:solidFill>
                  <a:srgbClr val="333333"/>
                </a:solidFill>
                <a:latin typeface="微软雅黑"/>
                <a:cs typeface="微软雅黑"/>
              </a:rPr>
              <a:t>步：使用</a:t>
            </a:r>
            <a:r>
              <a:rPr sz="950" b="1" spc="35" dirty="0">
                <a:solidFill>
                  <a:srgbClr val="333333"/>
                </a:solidFill>
                <a:latin typeface="Trebuchet MS"/>
                <a:cs typeface="Trebuchet MS"/>
              </a:rPr>
              <a:t>service</a:t>
            </a:r>
            <a:r>
              <a:rPr sz="950" b="1" spc="25" dirty="0">
                <a:solidFill>
                  <a:srgbClr val="333333"/>
                </a:solidFill>
                <a:latin typeface="微软雅黑"/>
                <a:cs typeface="微软雅黑"/>
              </a:rPr>
              <a:t>模块启动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网站服务程序，并加入到启动项中，保证能够一直为用户提供服 务。初次使用模块前先用</a:t>
            </a:r>
            <a:r>
              <a:rPr sz="950" b="1" spc="40" dirty="0">
                <a:solidFill>
                  <a:srgbClr val="333333"/>
                </a:solidFill>
                <a:latin typeface="Trebuchet MS"/>
                <a:cs typeface="Trebuchet MS"/>
              </a:rPr>
              <a:t>ansible-doc</a:t>
            </a:r>
            <a:r>
              <a:rPr sz="950" b="1" spc="20" dirty="0">
                <a:solidFill>
                  <a:srgbClr val="333333"/>
                </a:solidFill>
                <a:latin typeface="微软雅黑"/>
                <a:cs typeface="微软雅黑"/>
              </a:rPr>
              <a:t>命令查看下帮助和实例信息吧，但由于书籍出版的限制，信息会 </a:t>
            </a:r>
            <a:r>
              <a:rPr sz="950" b="1" spc="25" dirty="0">
                <a:solidFill>
                  <a:srgbClr val="333333"/>
                </a:solidFill>
                <a:latin typeface="微软雅黑"/>
                <a:cs typeface="微软雅黑"/>
              </a:rPr>
              <a:t>做删减，仅保留有用的段落内容。</a:t>
            </a:r>
            <a:endParaRPr sz="950">
              <a:latin typeface="微软雅黑"/>
              <a:cs typeface="微软雅黑"/>
            </a:endParaRPr>
          </a:p>
          <a:p>
            <a:pPr>
              <a:lnSpc>
                <a:spcPct val="100000"/>
              </a:lnSpc>
              <a:spcBef>
                <a:spcPts val="45"/>
              </a:spcBef>
            </a:pPr>
            <a:endParaRPr sz="900">
              <a:latin typeface="微软雅黑"/>
              <a:cs typeface="微软雅黑"/>
            </a:endParaRPr>
          </a:p>
          <a:p>
            <a:pPr marL="136525" marR="697865">
              <a:lnSpc>
                <a:spcPct val="132400"/>
              </a:lnSpc>
            </a:pPr>
            <a:r>
              <a:rPr sz="850" spc="30" dirty="0">
                <a:solidFill>
                  <a:srgbClr val="333333"/>
                </a:solidFill>
                <a:latin typeface="Lucida Console"/>
                <a:cs typeface="Lucida Console"/>
              </a:rPr>
              <a:t>[root@linuxprobe apache]# ansible-doc service&gt; SERVICE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(/usr/lib/python3.6/site-packages/ansible/modules/system/service.py)</a:t>
            </a:r>
            <a:endParaRPr sz="850">
              <a:latin typeface="Lucida Console"/>
              <a:cs typeface="Lucida Console"/>
            </a:endParaRPr>
          </a:p>
        </p:txBody>
      </p:sp>
      <p:grpSp>
        <p:nvGrpSpPr>
          <p:cNvPr id="11" name="object 11"/>
          <p:cNvGrpSpPr/>
          <p:nvPr/>
        </p:nvGrpSpPr>
        <p:grpSpPr>
          <a:xfrm>
            <a:off x="959124" y="4084719"/>
            <a:ext cx="5651500" cy="667385"/>
            <a:chOff x="959124" y="4084719"/>
            <a:chExt cx="5651500" cy="667385"/>
          </a:xfrm>
        </p:grpSpPr>
        <p:sp>
          <p:nvSpPr>
            <p:cNvPr id="12" name="object 12"/>
            <p:cNvSpPr/>
            <p:nvPr/>
          </p:nvSpPr>
          <p:spPr>
            <a:xfrm>
              <a:off x="963889" y="4089484"/>
              <a:ext cx="5641975" cy="657860"/>
            </a:xfrm>
            <a:custGeom>
              <a:avLst/>
              <a:gdLst/>
              <a:ahLst/>
              <a:cxnLst/>
              <a:rect l="l" t="t" r="r" b="b"/>
              <a:pathLst>
                <a:path w="5641975" h="657860">
                  <a:moveTo>
                    <a:pt x="5617597" y="657530"/>
                  </a:moveTo>
                  <a:lnTo>
                    <a:pt x="23823" y="657530"/>
                  </a:lnTo>
                  <a:lnTo>
                    <a:pt x="20659" y="657235"/>
                  </a:lnTo>
                  <a:lnTo>
                    <a:pt x="0" y="636680"/>
                  </a:lnTo>
                  <a:lnTo>
                    <a:pt x="0" y="633706"/>
                  </a:lnTo>
                  <a:lnTo>
                    <a:pt x="0" y="20545"/>
                  </a:lnTo>
                  <a:lnTo>
                    <a:pt x="20659" y="0"/>
                  </a:lnTo>
                  <a:lnTo>
                    <a:pt x="5620752" y="0"/>
                  </a:lnTo>
                  <a:lnTo>
                    <a:pt x="5641421" y="20545"/>
                  </a:lnTo>
                  <a:lnTo>
                    <a:pt x="5641421" y="636680"/>
                  </a:lnTo>
                  <a:lnTo>
                    <a:pt x="5620752" y="657235"/>
                  </a:lnTo>
                  <a:lnTo>
                    <a:pt x="5617597" y="657530"/>
                  </a:lnTo>
                  <a:close/>
                </a:path>
              </a:pathLst>
            </a:custGeom>
            <a:solidFill>
              <a:srgbClr val="F8F8F8"/>
            </a:solidFill>
          </p:spPr>
          <p:txBody>
            <a:bodyPr wrap="square" lIns="0" tIns="0" rIns="0" bIns="0" rtlCol="0"/>
            <a:lstStyle/>
            <a:p>
              <a:endParaRPr/>
            </a:p>
          </p:txBody>
        </p:sp>
        <p:sp>
          <p:nvSpPr>
            <p:cNvPr id="13" name="object 13"/>
            <p:cNvSpPr/>
            <p:nvPr/>
          </p:nvSpPr>
          <p:spPr>
            <a:xfrm>
              <a:off x="963889" y="4089484"/>
              <a:ext cx="5641975" cy="657860"/>
            </a:xfrm>
            <a:custGeom>
              <a:avLst/>
              <a:gdLst/>
              <a:ahLst/>
              <a:cxnLst/>
              <a:rect l="l" t="t" r="r" b="b"/>
              <a:pathLst>
                <a:path w="5641975" h="657860">
                  <a:moveTo>
                    <a:pt x="0" y="633706"/>
                  </a:moveTo>
                  <a:lnTo>
                    <a:pt x="0" y="23823"/>
                  </a:lnTo>
                  <a:lnTo>
                    <a:pt x="0" y="20545"/>
                  </a:lnTo>
                  <a:lnTo>
                    <a:pt x="600" y="17572"/>
                  </a:lnTo>
                  <a:lnTo>
                    <a:pt x="20659" y="0"/>
                  </a:lnTo>
                  <a:lnTo>
                    <a:pt x="23823" y="0"/>
                  </a:lnTo>
                  <a:lnTo>
                    <a:pt x="5617597" y="0"/>
                  </a:lnTo>
                  <a:lnTo>
                    <a:pt x="5620752" y="0"/>
                  </a:lnTo>
                  <a:lnTo>
                    <a:pt x="5623792" y="590"/>
                  </a:lnTo>
                  <a:lnTo>
                    <a:pt x="5641421" y="20545"/>
                  </a:lnTo>
                  <a:lnTo>
                    <a:pt x="5641421" y="23823"/>
                  </a:lnTo>
                  <a:lnTo>
                    <a:pt x="5641421" y="633706"/>
                  </a:lnTo>
                  <a:lnTo>
                    <a:pt x="5641421" y="636680"/>
                  </a:lnTo>
                  <a:lnTo>
                    <a:pt x="5640821" y="639662"/>
                  </a:lnTo>
                  <a:lnTo>
                    <a:pt x="5639610" y="642340"/>
                  </a:lnTo>
                  <a:lnTo>
                    <a:pt x="5638400" y="645323"/>
                  </a:lnTo>
                  <a:lnTo>
                    <a:pt x="5617597" y="657530"/>
                  </a:lnTo>
                  <a:lnTo>
                    <a:pt x="23823" y="657530"/>
                  </a:lnTo>
                  <a:lnTo>
                    <a:pt x="1810" y="642340"/>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4170617"/>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5418839"/>
            <a:ext cx="5651500" cy="1525270"/>
            <a:chOff x="959124" y="5418839"/>
            <a:chExt cx="5651500" cy="1525270"/>
          </a:xfrm>
        </p:grpSpPr>
        <p:sp>
          <p:nvSpPr>
            <p:cNvPr id="16" name="object 16"/>
            <p:cNvSpPr/>
            <p:nvPr/>
          </p:nvSpPr>
          <p:spPr>
            <a:xfrm>
              <a:off x="963889" y="5423604"/>
              <a:ext cx="5641975" cy="1515745"/>
            </a:xfrm>
            <a:custGeom>
              <a:avLst/>
              <a:gdLst/>
              <a:ahLst/>
              <a:cxnLst/>
              <a:rect l="l" t="t" r="r" b="b"/>
              <a:pathLst>
                <a:path w="5641975" h="1515745">
                  <a:moveTo>
                    <a:pt x="5617597" y="1515179"/>
                  </a:moveTo>
                  <a:lnTo>
                    <a:pt x="23823" y="1515179"/>
                  </a:lnTo>
                  <a:lnTo>
                    <a:pt x="20659" y="1514883"/>
                  </a:lnTo>
                  <a:lnTo>
                    <a:pt x="0" y="1494328"/>
                  </a:lnTo>
                  <a:lnTo>
                    <a:pt x="0" y="1491355"/>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39610" y="14589"/>
                  </a:lnTo>
                  <a:lnTo>
                    <a:pt x="5640821" y="17276"/>
                  </a:lnTo>
                  <a:lnTo>
                    <a:pt x="5641421" y="20545"/>
                  </a:lnTo>
                  <a:lnTo>
                    <a:pt x="5641421" y="1494328"/>
                  </a:lnTo>
                  <a:lnTo>
                    <a:pt x="5620752" y="1514883"/>
                  </a:lnTo>
                  <a:lnTo>
                    <a:pt x="5617597" y="1515179"/>
                  </a:lnTo>
                  <a:close/>
                </a:path>
              </a:pathLst>
            </a:custGeom>
            <a:solidFill>
              <a:srgbClr val="F8F8F8"/>
            </a:solidFill>
          </p:spPr>
          <p:txBody>
            <a:bodyPr wrap="square" lIns="0" tIns="0" rIns="0" bIns="0" rtlCol="0"/>
            <a:lstStyle/>
            <a:p>
              <a:endParaRPr/>
            </a:p>
          </p:txBody>
        </p:sp>
        <p:sp>
          <p:nvSpPr>
            <p:cNvPr id="17" name="object 17"/>
            <p:cNvSpPr/>
            <p:nvPr/>
          </p:nvSpPr>
          <p:spPr>
            <a:xfrm>
              <a:off x="963889" y="5423604"/>
              <a:ext cx="5641975" cy="1515745"/>
            </a:xfrm>
            <a:custGeom>
              <a:avLst/>
              <a:gdLst/>
              <a:ahLst/>
              <a:cxnLst/>
              <a:rect l="l" t="t" r="r" b="b"/>
              <a:pathLst>
                <a:path w="5641975" h="1515745">
                  <a:moveTo>
                    <a:pt x="0" y="1491355"/>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589"/>
                  </a:lnTo>
                  <a:lnTo>
                    <a:pt x="5640821" y="17276"/>
                  </a:lnTo>
                  <a:lnTo>
                    <a:pt x="5641421" y="20545"/>
                  </a:lnTo>
                  <a:lnTo>
                    <a:pt x="5641421" y="23823"/>
                  </a:lnTo>
                  <a:lnTo>
                    <a:pt x="5641421" y="1491355"/>
                  </a:lnTo>
                  <a:lnTo>
                    <a:pt x="5641421" y="1494328"/>
                  </a:lnTo>
                  <a:lnTo>
                    <a:pt x="5640821" y="1497311"/>
                  </a:lnTo>
                  <a:lnTo>
                    <a:pt x="5617597" y="1515179"/>
                  </a:lnTo>
                  <a:lnTo>
                    <a:pt x="23823" y="1515179"/>
                  </a:lnTo>
                  <a:lnTo>
                    <a:pt x="0" y="1494328"/>
                  </a:lnTo>
                  <a:lnTo>
                    <a:pt x="0" y="1491355"/>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5504737"/>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19" name="object 19"/>
          <p:cNvSpPr txBox="1"/>
          <p:nvPr/>
        </p:nvSpPr>
        <p:spPr>
          <a:xfrm>
            <a:off x="946424" y="4859224"/>
            <a:ext cx="5601335" cy="148145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5" dirty="0">
                <a:solidFill>
                  <a:srgbClr val="333333"/>
                </a:solidFill>
                <a:latin typeface="微软雅黑"/>
                <a:cs typeface="微软雅黑"/>
              </a:rPr>
              <a:t>步：配置防火墙放行允许策略，让其他主机可以正常访问。配置防火墙使用</a:t>
            </a:r>
            <a:r>
              <a:rPr sz="950" b="1" spc="40" dirty="0">
                <a:solidFill>
                  <a:srgbClr val="333333"/>
                </a:solidFill>
                <a:latin typeface="Trebuchet MS"/>
                <a:cs typeface="Trebuchet MS"/>
              </a:rPr>
              <a:t>firewalld</a:t>
            </a:r>
            <a:r>
              <a:rPr sz="950" b="1" spc="20" dirty="0">
                <a:solidFill>
                  <a:srgbClr val="333333"/>
                </a:solidFill>
                <a:latin typeface="微软雅黑"/>
                <a:cs typeface="微软雅黑"/>
              </a:rPr>
              <a:t>模块，同样也 </a:t>
            </a:r>
            <a:r>
              <a:rPr sz="950" b="1" spc="25" dirty="0">
                <a:solidFill>
                  <a:srgbClr val="333333"/>
                </a:solidFill>
                <a:latin typeface="微软雅黑"/>
                <a:cs typeface="微软雅黑"/>
              </a:rPr>
              <a:t>先看下帮助示例吧：</a:t>
            </a:r>
            <a:endParaRPr sz="950">
              <a:latin typeface="微软雅黑"/>
              <a:cs typeface="微软雅黑"/>
            </a:endParaRPr>
          </a:p>
          <a:p>
            <a:pPr>
              <a:lnSpc>
                <a:spcPct val="100000"/>
              </a:lnSpc>
              <a:spcBef>
                <a:spcPts val="45"/>
              </a:spcBef>
            </a:pPr>
            <a:endParaRPr sz="900">
              <a:latin typeface="微软雅黑"/>
              <a:cs typeface="微软雅黑"/>
            </a:endParaRPr>
          </a:p>
          <a:p>
            <a:pPr marL="136525" marR="498475">
              <a:lnSpc>
                <a:spcPct val="132400"/>
              </a:lnSpc>
            </a:pPr>
            <a:r>
              <a:rPr sz="850" spc="30" dirty="0">
                <a:solidFill>
                  <a:srgbClr val="333333"/>
                </a:solidFill>
                <a:latin typeface="Lucida Console"/>
                <a:cs typeface="Lucida Console"/>
              </a:rPr>
              <a:t>[root@linuxprobe defaults]# ansible-doc firewalld&gt; FIREWALLD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(/usr/lib/python3.6/site-packages/ansible/modules/system/firewalld.py)</a:t>
            </a:r>
            <a:endParaRPr sz="850">
              <a:latin typeface="Lucida Console"/>
              <a:cs typeface="Lucida Console"/>
            </a:endParaRPr>
          </a:p>
          <a:p>
            <a:pPr marL="136525" marR="155575">
              <a:lnSpc>
                <a:spcPct val="132400"/>
              </a:lnSpc>
              <a:tabLst>
                <a:tab pos="4126865" algn="l"/>
                <a:tab pos="4749800" algn="l"/>
                <a:tab pos="5370195" algn="l"/>
              </a:tabLst>
            </a:pPr>
            <a:r>
              <a:rPr sz="850" spc="25" dirty="0">
                <a:solidFill>
                  <a:srgbClr val="333333"/>
                </a:solidFill>
                <a:latin typeface="Lucida Console"/>
                <a:cs typeface="Lucida Console"/>
              </a:rPr>
              <a:t>This</a:t>
            </a:r>
            <a:r>
              <a:rPr sz="850" spc="4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40" dirty="0">
                <a:solidFill>
                  <a:srgbClr val="333333"/>
                </a:solidFill>
                <a:latin typeface="Lucida Console"/>
                <a:cs typeface="Lucida Console"/>
              </a:rPr>
              <a:t> </a:t>
            </a:r>
            <a:r>
              <a:rPr sz="850" spc="25" dirty="0">
                <a:solidFill>
                  <a:srgbClr val="333333"/>
                </a:solidFill>
                <a:latin typeface="Lucida Console"/>
                <a:cs typeface="Lucida Console"/>
              </a:rPr>
              <a:t>allows</a:t>
            </a:r>
            <a:r>
              <a:rPr sz="850" spc="40" dirty="0">
                <a:solidFill>
                  <a:srgbClr val="333333"/>
                </a:solidFill>
                <a:latin typeface="Lucida Console"/>
                <a:cs typeface="Lucida Console"/>
              </a:rPr>
              <a:t> </a:t>
            </a:r>
            <a:r>
              <a:rPr sz="850" spc="25" dirty="0">
                <a:solidFill>
                  <a:srgbClr val="333333"/>
                </a:solidFill>
                <a:latin typeface="Lucida Console"/>
                <a:cs typeface="Lucida Console"/>
              </a:rPr>
              <a:t>for</a:t>
            </a:r>
            <a:r>
              <a:rPr sz="850" spc="45" dirty="0">
                <a:solidFill>
                  <a:srgbClr val="333333"/>
                </a:solidFill>
                <a:latin typeface="Lucida Console"/>
                <a:cs typeface="Lucida Console"/>
              </a:rPr>
              <a:t> </a:t>
            </a:r>
            <a:r>
              <a:rPr sz="850" spc="30" dirty="0">
                <a:solidFill>
                  <a:srgbClr val="333333"/>
                </a:solidFill>
                <a:latin typeface="Lucida Console"/>
                <a:cs typeface="Lucida Console"/>
              </a:rPr>
              <a:t>addition</a:t>
            </a:r>
            <a:r>
              <a:rPr sz="850" spc="40" dirty="0">
                <a:solidFill>
                  <a:srgbClr val="333333"/>
                </a:solidFill>
                <a:latin typeface="Lucida Console"/>
                <a:cs typeface="Lucida Console"/>
              </a:rPr>
              <a:t> </a:t>
            </a:r>
            <a:r>
              <a:rPr sz="850" spc="20" dirty="0">
                <a:solidFill>
                  <a:srgbClr val="333333"/>
                </a:solidFill>
                <a:latin typeface="Lucida Console"/>
                <a:cs typeface="Lucida Console"/>
              </a:rPr>
              <a:t>or</a:t>
            </a:r>
            <a:r>
              <a:rPr sz="850" spc="40" dirty="0">
                <a:solidFill>
                  <a:srgbClr val="333333"/>
                </a:solidFill>
                <a:latin typeface="Lucida Console"/>
                <a:cs typeface="Lucida Console"/>
              </a:rPr>
              <a:t> </a:t>
            </a:r>
            <a:r>
              <a:rPr sz="850" spc="30" dirty="0">
                <a:solidFill>
                  <a:srgbClr val="333333"/>
                </a:solidFill>
                <a:latin typeface="Lucida Console"/>
                <a:cs typeface="Lucida Console"/>
              </a:rPr>
              <a:t>deletion</a:t>
            </a:r>
            <a:r>
              <a:rPr sz="850" spc="40" dirty="0">
                <a:solidFill>
                  <a:srgbClr val="333333"/>
                </a:solidFill>
                <a:latin typeface="Lucida Console"/>
                <a:cs typeface="Lucida Console"/>
              </a:rPr>
              <a:t> </a:t>
            </a:r>
            <a:r>
              <a:rPr sz="850" spc="20" dirty="0">
                <a:solidFill>
                  <a:srgbClr val="333333"/>
                </a:solidFill>
                <a:latin typeface="Lucida Console"/>
                <a:cs typeface="Lucida Console"/>
              </a:rPr>
              <a:t>of</a:t>
            </a:r>
            <a:r>
              <a:rPr sz="850" spc="45" dirty="0">
                <a:solidFill>
                  <a:srgbClr val="333333"/>
                </a:solidFill>
                <a:latin typeface="Lucida Console"/>
                <a:cs typeface="Lucida Console"/>
              </a:rPr>
              <a:t> </a:t>
            </a:r>
            <a:r>
              <a:rPr sz="850" spc="30" dirty="0">
                <a:solidFill>
                  <a:srgbClr val="333333"/>
                </a:solidFill>
                <a:latin typeface="Lucida Console"/>
                <a:cs typeface="Lucida Console"/>
              </a:rPr>
              <a:t>services</a:t>
            </a:r>
            <a:r>
              <a:rPr sz="850" spc="40" dirty="0">
                <a:solidFill>
                  <a:srgbClr val="333333"/>
                </a:solidFill>
                <a:latin typeface="Lucida Console"/>
                <a:cs typeface="Lucida Console"/>
              </a:rPr>
              <a:t> </a:t>
            </a:r>
            <a:r>
              <a:rPr sz="850" spc="25" dirty="0">
                <a:solidFill>
                  <a:srgbClr val="333333"/>
                </a:solidFill>
                <a:latin typeface="Lucida Console"/>
                <a:cs typeface="Lucida Console"/>
              </a:rPr>
              <a:t>and	ports </a:t>
            </a:r>
            <a:r>
              <a:rPr sz="850" spc="30" dirty="0">
                <a:solidFill>
                  <a:srgbClr val="333333"/>
                </a:solidFill>
                <a:latin typeface="Lucida Console"/>
                <a:cs typeface="Lucida Console"/>
              </a:rPr>
              <a:t> (eithe</a:t>
            </a:r>
            <a:r>
              <a:rPr sz="850" spc="15" dirty="0">
                <a:solidFill>
                  <a:srgbClr val="333333"/>
                </a:solidFill>
                <a:latin typeface="Lucida Console"/>
                <a:cs typeface="Lucida Console"/>
              </a:rPr>
              <a:t>r</a:t>
            </a:r>
            <a:r>
              <a:rPr sz="850" spc="30" dirty="0">
                <a:solidFill>
                  <a:srgbClr val="333333"/>
                </a:solidFill>
                <a:latin typeface="Lucida Console"/>
                <a:cs typeface="Lucida Console"/>
              </a:rPr>
              <a:t> TC</a:t>
            </a:r>
            <a:r>
              <a:rPr sz="850" spc="15" dirty="0">
                <a:solidFill>
                  <a:srgbClr val="333333"/>
                </a:solidFill>
                <a:latin typeface="Lucida Console"/>
                <a:cs typeface="Lucida Console"/>
              </a:rPr>
              <a:t>P</a:t>
            </a:r>
            <a:r>
              <a:rPr sz="850" spc="30" dirty="0">
                <a:solidFill>
                  <a:srgbClr val="333333"/>
                </a:solidFill>
                <a:latin typeface="Lucida Console"/>
                <a:cs typeface="Lucida Console"/>
              </a:rPr>
              <a:t> o</a:t>
            </a:r>
            <a:r>
              <a:rPr sz="850" spc="15" dirty="0">
                <a:solidFill>
                  <a:srgbClr val="333333"/>
                </a:solidFill>
                <a:latin typeface="Lucida Console"/>
                <a:cs typeface="Lucida Console"/>
              </a:rPr>
              <a:t>r</a:t>
            </a:r>
            <a:r>
              <a:rPr sz="850" spc="30" dirty="0">
                <a:solidFill>
                  <a:srgbClr val="333333"/>
                </a:solidFill>
                <a:latin typeface="Lucida Console"/>
                <a:cs typeface="Lucida Console"/>
              </a:rPr>
              <a:t> UDP</a:t>
            </a:r>
            <a:r>
              <a:rPr sz="850" spc="15" dirty="0">
                <a:solidFill>
                  <a:srgbClr val="333333"/>
                </a:solidFill>
                <a:latin typeface="Lucida Console"/>
                <a:cs typeface="Lucida Console"/>
              </a:rPr>
              <a:t>)</a:t>
            </a:r>
            <a:r>
              <a:rPr sz="850" spc="30" dirty="0">
                <a:solidFill>
                  <a:srgbClr val="333333"/>
                </a:solidFill>
                <a:latin typeface="Lucida Console"/>
                <a:cs typeface="Lucida Console"/>
              </a:rPr>
              <a:t> i</a:t>
            </a:r>
            <a:r>
              <a:rPr sz="850" spc="15" dirty="0">
                <a:solidFill>
                  <a:srgbClr val="333333"/>
                </a:solidFill>
                <a:latin typeface="Lucida Console"/>
                <a:cs typeface="Lucida Console"/>
              </a:rPr>
              <a:t>n</a:t>
            </a:r>
            <a:r>
              <a:rPr sz="850" spc="30" dirty="0">
                <a:solidFill>
                  <a:srgbClr val="333333"/>
                </a:solidFill>
                <a:latin typeface="Lucida Console"/>
                <a:cs typeface="Lucida Console"/>
              </a:rPr>
              <a:t> eithe</a:t>
            </a:r>
            <a:r>
              <a:rPr sz="850" spc="15" dirty="0">
                <a:solidFill>
                  <a:srgbClr val="333333"/>
                </a:solidFill>
                <a:latin typeface="Lucida Console"/>
                <a:cs typeface="Lucida Console"/>
              </a:rPr>
              <a:t>r</a:t>
            </a:r>
            <a:r>
              <a:rPr sz="850" spc="30" dirty="0">
                <a:solidFill>
                  <a:srgbClr val="333333"/>
                </a:solidFill>
                <a:latin typeface="Lucida Console"/>
                <a:cs typeface="Lucida Console"/>
              </a:rPr>
              <a:t> runnin</a:t>
            </a:r>
            <a:r>
              <a:rPr sz="850" spc="15" dirty="0">
                <a:solidFill>
                  <a:srgbClr val="333333"/>
                </a:solidFill>
                <a:latin typeface="Lucida Console"/>
                <a:cs typeface="Lucida Console"/>
              </a:rPr>
              <a:t>g</a:t>
            </a:r>
            <a:r>
              <a:rPr sz="850" spc="30" dirty="0">
                <a:solidFill>
                  <a:srgbClr val="333333"/>
                </a:solidFill>
                <a:latin typeface="Lucida Console"/>
                <a:cs typeface="Lucida Console"/>
              </a:rPr>
              <a:t> o</a:t>
            </a:r>
            <a:r>
              <a:rPr sz="850" spc="15" dirty="0">
                <a:solidFill>
                  <a:srgbClr val="333333"/>
                </a:solidFill>
                <a:latin typeface="Lucida Console"/>
                <a:cs typeface="Lucida Console"/>
              </a:rPr>
              <a:t>r</a:t>
            </a:r>
            <a:r>
              <a:rPr sz="850" spc="30" dirty="0">
                <a:solidFill>
                  <a:srgbClr val="333333"/>
                </a:solidFill>
                <a:latin typeface="Lucida Console"/>
                <a:cs typeface="Lucida Console"/>
              </a:rPr>
              <a:t> permanen</a:t>
            </a:r>
            <a:r>
              <a:rPr sz="850" spc="15" dirty="0">
                <a:solidFill>
                  <a:srgbClr val="333333"/>
                </a:solidFill>
                <a:latin typeface="Lucida Console"/>
                <a:cs typeface="Lucida Console"/>
              </a:rPr>
              <a:t>t</a:t>
            </a:r>
            <a:r>
              <a:rPr sz="850" dirty="0">
                <a:solidFill>
                  <a:srgbClr val="333333"/>
                </a:solidFill>
                <a:latin typeface="Lucida Console"/>
                <a:cs typeface="Lucida Console"/>
              </a:rPr>
              <a:t>	</a:t>
            </a:r>
            <a:r>
              <a:rPr sz="850" spc="30" dirty="0">
                <a:solidFill>
                  <a:srgbClr val="333333"/>
                </a:solidFill>
                <a:latin typeface="Lucida Console"/>
                <a:cs typeface="Lucida Console"/>
              </a:rPr>
              <a:t>firewall</a:t>
            </a:r>
            <a:r>
              <a:rPr sz="850" spc="15" dirty="0">
                <a:solidFill>
                  <a:srgbClr val="333333"/>
                </a:solidFill>
                <a:latin typeface="Lucida Console"/>
                <a:cs typeface="Lucida Console"/>
              </a:rPr>
              <a:t>d</a:t>
            </a:r>
            <a:r>
              <a:rPr sz="850" spc="30" dirty="0">
                <a:solidFill>
                  <a:srgbClr val="333333"/>
                </a:solidFill>
                <a:latin typeface="Lucida Console"/>
                <a:cs typeface="Lucida Console"/>
              </a:rPr>
              <a:t> rules</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maintained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Ansible CommunityOPTIONS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endParaRPr sz="850">
              <a:latin typeface="Lucida Console"/>
              <a:cs typeface="Lucida Console"/>
            </a:endParaRPr>
          </a:p>
        </p:txBody>
      </p:sp>
      <p:grpSp>
        <p:nvGrpSpPr>
          <p:cNvPr id="20" name="object 20"/>
          <p:cNvGrpSpPr/>
          <p:nvPr/>
        </p:nvGrpSpPr>
        <p:grpSpPr>
          <a:xfrm>
            <a:off x="959124" y="7991785"/>
            <a:ext cx="5651500" cy="1010285"/>
            <a:chOff x="959124" y="7991785"/>
            <a:chExt cx="5651500" cy="1010285"/>
          </a:xfrm>
        </p:grpSpPr>
        <p:sp>
          <p:nvSpPr>
            <p:cNvPr id="21" name="object 21"/>
            <p:cNvSpPr/>
            <p:nvPr/>
          </p:nvSpPr>
          <p:spPr>
            <a:xfrm>
              <a:off x="963889" y="7996549"/>
              <a:ext cx="5641975" cy="1000760"/>
            </a:xfrm>
            <a:custGeom>
              <a:avLst/>
              <a:gdLst/>
              <a:ahLst/>
              <a:cxnLst/>
              <a:rect l="l" t="t" r="r" b="b"/>
              <a:pathLst>
                <a:path w="5641975" h="1000759">
                  <a:moveTo>
                    <a:pt x="5617597" y="1000589"/>
                  </a:moveTo>
                  <a:lnTo>
                    <a:pt x="23823" y="1000589"/>
                  </a:lnTo>
                  <a:lnTo>
                    <a:pt x="20659" y="1000294"/>
                  </a:lnTo>
                  <a:lnTo>
                    <a:pt x="0" y="979739"/>
                  </a:lnTo>
                  <a:lnTo>
                    <a:pt x="0" y="976766"/>
                  </a:lnTo>
                  <a:lnTo>
                    <a:pt x="0" y="20545"/>
                  </a:lnTo>
                  <a:lnTo>
                    <a:pt x="600" y="17267"/>
                  </a:lnTo>
                  <a:lnTo>
                    <a:pt x="3020" y="11616"/>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616"/>
                  </a:lnTo>
                  <a:lnTo>
                    <a:pt x="5640821" y="17267"/>
                  </a:lnTo>
                  <a:lnTo>
                    <a:pt x="5641421" y="20545"/>
                  </a:lnTo>
                  <a:lnTo>
                    <a:pt x="5641421" y="979739"/>
                  </a:lnTo>
                  <a:lnTo>
                    <a:pt x="5620752" y="1000294"/>
                  </a:lnTo>
                  <a:lnTo>
                    <a:pt x="5617597" y="1000589"/>
                  </a:lnTo>
                  <a:close/>
                </a:path>
              </a:pathLst>
            </a:custGeom>
            <a:solidFill>
              <a:srgbClr val="F8F8F8"/>
            </a:solidFill>
          </p:spPr>
          <p:txBody>
            <a:bodyPr wrap="square" lIns="0" tIns="0" rIns="0" bIns="0" rtlCol="0"/>
            <a:lstStyle/>
            <a:p>
              <a:endParaRPr/>
            </a:p>
          </p:txBody>
        </p:sp>
        <p:sp>
          <p:nvSpPr>
            <p:cNvPr id="22" name="object 22"/>
            <p:cNvSpPr/>
            <p:nvPr/>
          </p:nvSpPr>
          <p:spPr>
            <a:xfrm>
              <a:off x="963889" y="7996549"/>
              <a:ext cx="5641975" cy="1000760"/>
            </a:xfrm>
            <a:custGeom>
              <a:avLst/>
              <a:gdLst/>
              <a:ahLst/>
              <a:cxnLst/>
              <a:rect l="l" t="t" r="r" b="b"/>
              <a:pathLst>
                <a:path w="5641975" h="1000759">
                  <a:moveTo>
                    <a:pt x="0" y="97676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976766"/>
                  </a:lnTo>
                  <a:lnTo>
                    <a:pt x="5641421" y="979739"/>
                  </a:lnTo>
                  <a:lnTo>
                    <a:pt x="5640821" y="982722"/>
                  </a:lnTo>
                  <a:lnTo>
                    <a:pt x="5617597" y="1000589"/>
                  </a:lnTo>
                  <a:lnTo>
                    <a:pt x="23823" y="1000589"/>
                  </a:lnTo>
                  <a:lnTo>
                    <a:pt x="0" y="979739"/>
                  </a:lnTo>
                  <a:lnTo>
                    <a:pt x="0" y="976766"/>
                  </a:lnTo>
                  <a:close/>
                </a:path>
              </a:pathLst>
            </a:custGeom>
            <a:ln w="9529">
              <a:solidFill>
                <a:srgbClr val="E7EAEC"/>
              </a:solidFill>
            </a:ln>
          </p:spPr>
          <p:txBody>
            <a:bodyPr wrap="square" lIns="0" tIns="0" rIns="0" bIns="0" rtlCol="0"/>
            <a:lstStyle/>
            <a:p>
              <a:endParaRPr/>
            </a:p>
          </p:txBody>
        </p:sp>
        <p:sp>
          <p:nvSpPr>
            <p:cNvPr id="23" name="object 23"/>
            <p:cNvSpPr/>
            <p:nvPr/>
          </p:nvSpPr>
          <p:spPr>
            <a:xfrm>
              <a:off x="1006771" y="8077683"/>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24" name="object 24"/>
          <p:cNvSpPr txBox="1"/>
          <p:nvPr/>
        </p:nvSpPr>
        <p:spPr>
          <a:xfrm>
            <a:off x="946424" y="7050992"/>
            <a:ext cx="5668645" cy="117665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依据输出信息可得知，</a:t>
            </a:r>
            <a:r>
              <a:rPr sz="950" b="1" spc="40" dirty="0">
                <a:solidFill>
                  <a:srgbClr val="333333"/>
                </a:solidFill>
                <a:latin typeface="Trebuchet MS"/>
                <a:cs typeface="Trebuchet MS"/>
              </a:rPr>
              <a:t>firewalld</a:t>
            </a:r>
            <a:r>
              <a:rPr sz="950" b="1" spc="25" dirty="0">
                <a:solidFill>
                  <a:srgbClr val="333333"/>
                </a:solidFill>
                <a:latin typeface="微软雅黑"/>
                <a:cs typeface="微软雅黑"/>
              </a:rPr>
              <a:t>模块设置防火墙策略中，指定协议名称为</a:t>
            </a:r>
            <a:r>
              <a:rPr sz="950" b="1" spc="5" dirty="0">
                <a:solidFill>
                  <a:srgbClr val="333333"/>
                </a:solidFill>
                <a:latin typeface="Trebuchet MS"/>
                <a:cs typeface="Trebuchet MS"/>
              </a:rPr>
              <a:t>“service:</a:t>
            </a:r>
            <a:r>
              <a:rPr sz="950" b="1" spc="-35" dirty="0">
                <a:solidFill>
                  <a:srgbClr val="333333"/>
                </a:solidFill>
                <a:latin typeface="Trebuchet MS"/>
                <a:cs typeface="Trebuchet MS"/>
              </a:rPr>
              <a:t> </a:t>
            </a:r>
            <a:r>
              <a:rPr sz="950" b="1" spc="20" dirty="0">
                <a:solidFill>
                  <a:srgbClr val="333333"/>
                </a:solidFill>
                <a:latin typeface="Trebuchet MS"/>
                <a:cs typeface="Trebuchet MS"/>
              </a:rPr>
              <a:t>http”</a:t>
            </a:r>
            <a:r>
              <a:rPr sz="950" b="1" spc="20" dirty="0">
                <a:solidFill>
                  <a:srgbClr val="333333"/>
                </a:solidFill>
                <a:latin typeface="微软雅黑"/>
                <a:cs typeface="微软雅黑"/>
              </a:rPr>
              <a:t>参数，放行该 </a:t>
            </a:r>
            <a:r>
              <a:rPr sz="950" b="1" spc="25" dirty="0">
                <a:solidFill>
                  <a:srgbClr val="333333"/>
                </a:solidFill>
                <a:latin typeface="微软雅黑"/>
                <a:cs typeface="微软雅黑"/>
              </a:rPr>
              <a:t>协议为</a:t>
            </a:r>
            <a:r>
              <a:rPr sz="950" b="1" spc="10" dirty="0">
                <a:solidFill>
                  <a:srgbClr val="333333"/>
                </a:solidFill>
                <a:latin typeface="Trebuchet MS"/>
                <a:cs typeface="Trebuchet MS"/>
              </a:rPr>
              <a:t>“state:</a:t>
            </a:r>
            <a:r>
              <a:rPr sz="950" b="1" spc="-40" dirty="0">
                <a:solidFill>
                  <a:srgbClr val="333333"/>
                </a:solidFill>
                <a:latin typeface="Trebuchet MS"/>
                <a:cs typeface="Trebuchet MS"/>
              </a:rPr>
              <a:t> </a:t>
            </a:r>
            <a:r>
              <a:rPr sz="950" b="1" spc="30" dirty="0">
                <a:solidFill>
                  <a:srgbClr val="333333"/>
                </a:solidFill>
                <a:latin typeface="Trebuchet MS"/>
                <a:cs typeface="Trebuchet MS"/>
              </a:rPr>
              <a:t>enabled”</a:t>
            </a:r>
            <a:r>
              <a:rPr sz="950" b="1" spc="25" dirty="0">
                <a:solidFill>
                  <a:srgbClr val="333333"/>
                </a:solidFill>
                <a:latin typeface="微软雅黑"/>
                <a:cs typeface="微软雅黑"/>
              </a:rPr>
              <a:t>参数，设置为永久生效为</a:t>
            </a:r>
            <a:r>
              <a:rPr sz="950" b="1" spc="35" dirty="0">
                <a:solidFill>
                  <a:srgbClr val="333333"/>
                </a:solidFill>
                <a:latin typeface="Trebuchet MS"/>
                <a:cs typeface="Trebuchet MS"/>
              </a:rPr>
              <a:t>“permanent:</a:t>
            </a:r>
            <a:r>
              <a:rPr sz="950" b="1" spc="-40" dirty="0">
                <a:solidFill>
                  <a:srgbClr val="333333"/>
                </a:solidFill>
                <a:latin typeface="Trebuchet MS"/>
                <a:cs typeface="Trebuchet MS"/>
              </a:rPr>
              <a:t> </a:t>
            </a:r>
            <a:r>
              <a:rPr sz="950" b="1" spc="5" dirty="0">
                <a:solidFill>
                  <a:srgbClr val="333333"/>
                </a:solidFill>
                <a:latin typeface="Trebuchet MS"/>
                <a:cs typeface="Trebuchet MS"/>
              </a:rPr>
              <a:t>yes”</a:t>
            </a:r>
            <a:r>
              <a:rPr sz="950" b="1" spc="25" dirty="0">
                <a:solidFill>
                  <a:srgbClr val="333333"/>
                </a:solidFill>
                <a:latin typeface="微软雅黑"/>
                <a:cs typeface="微软雅黑"/>
              </a:rPr>
              <a:t>参数，当前也能立即生效为 </a:t>
            </a:r>
            <a:r>
              <a:rPr sz="950" b="1" spc="30" dirty="0">
                <a:solidFill>
                  <a:srgbClr val="333333"/>
                </a:solidFill>
                <a:latin typeface="Trebuchet MS"/>
                <a:cs typeface="Trebuchet MS"/>
              </a:rPr>
              <a:t>“immediate:</a:t>
            </a:r>
            <a:r>
              <a:rPr sz="950" b="1" spc="-50" dirty="0">
                <a:solidFill>
                  <a:srgbClr val="333333"/>
                </a:solidFill>
                <a:latin typeface="Trebuchet MS"/>
                <a:cs typeface="Trebuchet MS"/>
              </a:rPr>
              <a:t> </a:t>
            </a:r>
            <a:r>
              <a:rPr sz="950" b="1" spc="5" dirty="0">
                <a:solidFill>
                  <a:srgbClr val="333333"/>
                </a:solidFill>
                <a:latin typeface="Trebuchet MS"/>
                <a:cs typeface="Trebuchet MS"/>
              </a:rPr>
              <a:t>yes”</a:t>
            </a:r>
            <a:r>
              <a:rPr sz="950" b="1" spc="25" dirty="0">
                <a:solidFill>
                  <a:srgbClr val="333333"/>
                </a:solidFill>
                <a:latin typeface="微软雅黑"/>
                <a:cs typeface="微软雅黑"/>
              </a:rPr>
              <a:t>参数。参数虽然多了一些，但是基本与在第</a:t>
            </a:r>
            <a:r>
              <a:rPr sz="950" b="1" dirty="0">
                <a:solidFill>
                  <a:srgbClr val="333333"/>
                </a:solidFill>
                <a:latin typeface="Trebuchet MS"/>
                <a:cs typeface="Trebuchet MS"/>
              </a:rPr>
              <a:t>8</a:t>
            </a:r>
            <a:r>
              <a:rPr sz="950" b="1" spc="25" dirty="0">
                <a:solidFill>
                  <a:srgbClr val="333333"/>
                </a:solidFill>
                <a:latin typeface="微软雅黑"/>
                <a:cs typeface="微软雅黑"/>
              </a:rPr>
              <a:t>章节学习的一致，并不需要担心。继续 编写：</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tabLst>
                <a:tab pos="428561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30" dirty="0">
                <a:solidFill>
                  <a:srgbClr val="333333"/>
                </a:solidFill>
                <a:latin typeface="Lucida Console"/>
                <a:cs typeface="Lucida Console"/>
              </a:rPr>
              <a:t>apache]#</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tasks/main.yml----</a:t>
            </a:r>
            <a:r>
              <a:rPr sz="850" spc="4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5" dirty="0">
                <a:solidFill>
                  <a:srgbClr val="333333"/>
                </a:solidFill>
                <a:latin typeface="Lucida Console"/>
                <a:cs typeface="Lucida Console"/>
              </a:rPr>
              <a:t> </a:t>
            </a:r>
            <a:r>
              <a:rPr sz="850" spc="25" dirty="0">
                <a:solidFill>
                  <a:srgbClr val="333333"/>
                </a:solidFill>
                <a:latin typeface="Lucida Console"/>
                <a:cs typeface="Lucida Console"/>
              </a:rPr>
              <a:t>one	yum:</a:t>
            </a:r>
            <a:endParaRPr sz="850">
              <a:latin typeface="Lucida Console"/>
              <a:cs typeface="Lucida Console"/>
            </a:endParaRPr>
          </a:p>
        </p:txBody>
      </p:sp>
      <p:sp>
        <p:nvSpPr>
          <p:cNvPr id="41" name="object 41"/>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284</a:t>
            </a:fld>
            <a:endParaRPr sz="800">
              <a:latin typeface="小哥哥网恋吗"/>
              <a:cs typeface="小哥哥网恋吗"/>
            </a:endParaRPr>
          </a:p>
        </p:txBody>
      </p:sp>
      <p:sp>
        <p:nvSpPr>
          <p:cNvPr id="25" name="object 25"/>
          <p:cNvSpPr txBox="1"/>
          <p:nvPr/>
        </p:nvSpPr>
        <p:spPr>
          <a:xfrm>
            <a:off x="946424" y="9109348"/>
            <a:ext cx="5670550" cy="88328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5" dirty="0">
                <a:solidFill>
                  <a:srgbClr val="333333"/>
                </a:solidFill>
                <a:latin typeface="微软雅黑"/>
                <a:cs typeface="微软雅黑"/>
              </a:rPr>
              <a:t>步：让每个主机显示的首页内容均不同。常规的模块都是这样查一个、写一个就能搞定，为了增加难 度再提出个新需求，能否让每个主机上运行的</a:t>
            </a:r>
            <a:r>
              <a:rPr sz="950" b="1" spc="60" dirty="0">
                <a:solidFill>
                  <a:srgbClr val="333333"/>
                </a:solidFill>
                <a:latin typeface="Trebuchet MS"/>
                <a:cs typeface="Trebuchet MS"/>
              </a:rPr>
              <a:t>httpd</a:t>
            </a:r>
            <a:r>
              <a:rPr sz="950" b="1" spc="25" dirty="0">
                <a:solidFill>
                  <a:srgbClr val="333333"/>
                </a:solidFill>
                <a:latin typeface="微软雅黑"/>
                <a:cs typeface="微软雅黑"/>
              </a:rPr>
              <a:t>网站服务都有不同的内容，例如显示当前服务器的 主机名及</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地址呢？这样的话就要用到</a:t>
            </a:r>
            <a:r>
              <a:rPr sz="950" b="1" spc="55" dirty="0">
                <a:solidFill>
                  <a:srgbClr val="333333"/>
                </a:solidFill>
                <a:latin typeface="Trebuchet MS"/>
                <a:cs typeface="Trebuchet MS"/>
              </a:rPr>
              <a:t>template</a:t>
            </a:r>
            <a:r>
              <a:rPr sz="950" b="1" spc="25" dirty="0">
                <a:solidFill>
                  <a:srgbClr val="333333"/>
                </a:solidFill>
                <a:latin typeface="微软雅黑"/>
                <a:cs typeface="微软雅黑"/>
              </a:rPr>
              <a:t>模块及</a:t>
            </a:r>
            <a:r>
              <a:rPr sz="950" b="1" spc="-10" dirty="0">
                <a:solidFill>
                  <a:srgbClr val="333333"/>
                </a:solidFill>
                <a:latin typeface="Trebuchet MS"/>
                <a:cs typeface="Trebuchet MS"/>
              </a:rPr>
              <a:t>Jinja2</a:t>
            </a:r>
            <a:r>
              <a:rPr sz="950" b="1" spc="25" dirty="0">
                <a:solidFill>
                  <a:srgbClr val="333333"/>
                </a:solidFill>
                <a:latin typeface="微软雅黑"/>
                <a:cs typeface="微软雅黑"/>
              </a:rPr>
              <a:t>技术了。</a:t>
            </a:r>
            <a:endParaRPr sz="950">
              <a:latin typeface="微软雅黑"/>
              <a:cs typeface="微软雅黑"/>
            </a:endParaRPr>
          </a:p>
          <a:p>
            <a:pPr marL="12700">
              <a:lnSpc>
                <a:spcPct val="100000"/>
              </a:lnSpc>
              <a:spcBef>
                <a:spcPts val="1110"/>
              </a:spcBef>
            </a:pPr>
            <a:r>
              <a:rPr sz="950" b="1" spc="55" dirty="0">
                <a:solidFill>
                  <a:srgbClr val="333333"/>
                </a:solidFill>
                <a:latin typeface="Trebuchet MS"/>
                <a:cs typeface="Trebuchet MS"/>
              </a:rPr>
              <a:t>template</a:t>
            </a:r>
            <a:r>
              <a:rPr sz="950" b="1" spc="25" dirty="0">
                <a:solidFill>
                  <a:srgbClr val="333333"/>
                </a:solidFill>
                <a:latin typeface="微软雅黑"/>
                <a:cs typeface="微软雅黑"/>
              </a:rPr>
              <a:t>模块的使用方法依然用</a:t>
            </a:r>
            <a:r>
              <a:rPr sz="950" b="1" spc="40" dirty="0">
                <a:solidFill>
                  <a:srgbClr val="333333"/>
                </a:solidFill>
                <a:latin typeface="Trebuchet MS"/>
                <a:cs typeface="Trebuchet MS"/>
              </a:rPr>
              <a:t>ansible-doc</a:t>
            </a:r>
            <a:r>
              <a:rPr sz="950" b="1" spc="25" dirty="0">
                <a:solidFill>
                  <a:srgbClr val="333333"/>
                </a:solidFill>
                <a:latin typeface="微软雅黑"/>
                <a:cs typeface="微软雅黑"/>
              </a:rPr>
              <a:t>命令进行查询，示例部分有很大帮助：</a:t>
            </a:r>
            <a:endParaRPr sz="950">
              <a:latin typeface="微软雅黑"/>
              <a:cs typeface="微软雅黑"/>
            </a:endParaRPr>
          </a:p>
        </p:txBody>
      </p:sp>
      <p:sp>
        <p:nvSpPr>
          <p:cNvPr id="26" name="object 26"/>
          <p:cNvSpPr txBox="1"/>
          <p:nvPr/>
        </p:nvSpPr>
        <p:spPr>
          <a:xfrm>
            <a:off x="1070306" y="406806"/>
            <a:ext cx="4450715" cy="368935"/>
          </a:xfrm>
          <a:prstGeom prst="rect">
            <a:avLst/>
          </a:prstGeom>
        </p:spPr>
        <p:txBody>
          <a:bodyPr vert="horz" wrap="square" lIns="0" tIns="11430" rIns="0" bIns="0" rtlCol="0">
            <a:spAutoFit/>
          </a:bodyPr>
          <a:lstStyle/>
          <a:p>
            <a:pPr marL="12700" marR="5080">
              <a:lnSpc>
                <a:spcPct val="132400"/>
              </a:lnSpc>
              <a:spcBef>
                <a:spcPts val="90"/>
              </a:spcBef>
              <a:tabLst>
                <a:tab pos="1445895" algn="l"/>
                <a:tab pos="4161790" algn="l"/>
              </a:tabLst>
            </a:pPr>
            <a:r>
              <a:rPr sz="850" spc="30" dirty="0">
                <a:solidFill>
                  <a:srgbClr val="333333"/>
                </a:solidFill>
                <a:latin typeface="Lucida Console"/>
                <a:cs typeface="Lucida Console"/>
              </a:rPr>
              <a:t>[root@linuxprob</a:t>
            </a:r>
            <a:r>
              <a:rPr sz="850" spc="15" dirty="0">
                <a:solidFill>
                  <a:srgbClr val="333333"/>
                </a:solidFill>
                <a:latin typeface="Lucida Console"/>
                <a:cs typeface="Lucida Console"/>
              </a:rPr>
              <a:t>e</a:t>
            </a:r>
            <a:r>
              <a:rPr sz="850" spc="30" dirty="0">
                <a:solidFill>
                  <a:srgbClr val="333333"/>
                </a:solidFill>
                <a:latin typeface="Lucida Console"/>
                <a:cs typeface="Lucida Console"/>
              </a:rPr>
              <a:t> apache]</a:t>
            </a:r>
            <a:r>
              <a:rPr sz="850" spc="15" dirty="0">
                <a:solidFill>
                  <a:srgbClr val="333333"/>
                </a:solidFill>
                <a:latin typeface="Lucida Console"/>
                <a:cs typeface="Lucida Console"/>
              </a:rPr>
              <a:t>#</a:t>
            </a:r>
            <a:r>
              <a:rPr sz="850" spc="30" dirty="0">
                <a:solidFill>
                  <a:srgbClr val="333333"/>
                </a:solidFill>
                <a:latin typeface="Lucida Console"/>
                <a:cs typeface="Lucida Console"/>
              </a:rPr>
              <a:t> vi</a:t>
            </a:r>
            <a:r>
              <a:rPr sz="850" spc="15" dirty="0">
                <a:solidFill>
                  <a:srgbClr val="333333"/>
                </a:solidFill>
                <a:latin typeface="Lucida Console"/>
                <a:cs typeface="Lucida Console"/>
              </a:rPr>
              <a:t>m</a:t>
            </a:r>
            <a:r>
              <a:rPr sz="850" spc="30" dirty="0">
                <a:solidFill>
                  <a:srgbClr val="333333"/>
                </a:solidFill>
                <a:latin typeface="Lucida Console"/>
                <a:cs typeface="Lucida Console"/>
              </a:rPr>
              <a:t> tasks/main.yml---</a:t>
            </a: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on</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yum</a:t>
            </a:r>
            <a:r>
              <a:rPr sz="850" spc="1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50" dirty="0">
                <a:solidFill>
                  <a:srgbClr val="333333"/>
                </a:solidFill>
                <a:latin typeface="Lucida Console"/>
                <a:cs typeface="Lucida Console"/>
              </a:rPr>
              <a:t> </a:t>
            </a:r>
            <a:r>
              <a:rPr sz="850" spc="25" dirty="0">
                <a:solidFill>
                  <a:srgbClr val="333333"/>
                </a:solidFill>
                <a:latin typeface="Lucida Console"/>
                <a:cs typeface="Lucida Console"/>
              </a:rPr>
              <a:t>httpd	state:</a:t>
            </a:r>
            <a:r>
              <a:rPr sz="850" spc="30" dirty="0">
                <a:solidFill>
                  <a:srgbClr val="333333"/>
                </a:solidFill>
                <a:latin typeface="Lucida Console"/>
                <a:cs typeface="Lucida Console"/>
              </a:rPr>
              <a:t> </a:t>
            </a:r>
            <a:r>
              <a:rPr sz="850" spc="25" dirty="0">
                <a:solidFill>
                  <a:srgbClr val="333333"/>
                </a:solidFill>
                <a:latin typeface="Lucida Console"/>
                <a:cs typeface="Lucida Console"/>
              </a:rPr>
              <a:t>latest</a:t>
            </a:r>
            <a:endParaRPr sz="850">
              <a:latin typeface="Lucida Console"/>
              <a:cs typeface="Lucida Console"/>
            </a:endParaRPr>
          </a:p>
        </p:txBody>
      </p:sp>
      <p:sp>
        <p:nvSpPr>
          <p:cNvPr id="27" name="object 27"/>
          <p:cNvSpPr txBox="1"/>
          <p:nvPr/>
        </p:nvSpPr>
        <p:spPr>
          <a:xfrm>
            <a:off x="1070306" y="2103022"/>
            <a:ext cx="396494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Controls</a:t>
            </a:r>
            <a:r>
              <a:rPr sz="850" spc="25" dirty="0">
                <a:solidFill>
                  <a:srgbClr val="333333"/>
                </a:solidFill>
                <a:latin typeface="Lucida Console"/>
                <a:cs typeface="Lucida Console"/>
              </a:rPr>
              <a:t> </a:t>
            </a:r>
            <a:r>
              <a:rPr sz="850" spc="30" dirty="0">
                <a:solidFill>
                  <a:srgbClr val="333333"/>
                </a:solidFill>
                <a:latin typeface="Lucida Console"/>
                <a:cs typeface="Lucida Console"/>
              </a:rPr>
              <a:t>services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remote hosts.</a:t>
            </a:r>
            <a:r>
              <a:rPr sz="850" spc="30" dirty="0">
                <a:solidFill>
                  <a:srgbClr val="333333"/>
                </a:solidFill>
                <a:latin typeface="Lucida Console"/>
                <a:cs typeface="Lucida Console"/>
              </a:rPr>
              <a:t> Supported </a:t>
            </a:r>
            <a:r>
              <a:rPr sz="850" spc="25" dirty="0">
                <a:solidFill>
                  <a:srgbClr val="333333"/>
                </a:solidFill>
                <a:latin typeface="Lucida Console"/>
                <a:cs typeface="Lucida Console"/>
              </a:rPr>
              <a:t>init</a:t>
            </a:r>
            <a:r>
              <a:rPr sz="850" spc="30" dirty="0">
                <a:solidFill>
                  <a:srgbClr val="333333"/>
                </a:solidFill>
                <a:latin typeface="Lucida Console"/>
                <a:cs typeface="Lucida Console"/>
              </a:rPr>
              <a:t> systems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init, </a:t>
            </a:r>
            <a:r>
              <a:rPr sz="850" spc="30" dirty="0">
                <a:solidFill>
                  <a:srgbClr val="333333"/>
                </a:solidFill>
                <a:latin typeface="Lucida Console"/>
                <a:cs typeface="Lucida Console"/>
              </a:rPr>
              <a:t>OpenRC,</a:t>
            </a:r>
            <a:r>
              <a:rPr sz="850" spc="25" dirty="0">
                <a:solidFill>
                  <a:srgbClr val="333333"/>
                </a:solidFill>
                <a:latin typeface="Lucida Console"/>
                <a:cs typeface="Lucida Console"/>
              </a:rPr>
              <a:t> SysV,</a:t>
            </a:r>
            <a:r>
              <a:rPr sz="850" spc="30" dirty="0">
                <a:solidFill>
                  <a:srgbClr val="333333"/>
                </a:solidFill>
                <a:latin typeface="Lucida Console"/>
                <a:cs typeface="Lucida Console"/>
              </a:rPr>
              <a:t> Solaris</a:t>
            </a:r>
            <a:r>
              <a:rPr sz="850" spc="25" dirty="0">
                <a:solidFill>
                  <a:srgbClr val="333333"/>
                </a:solidFill>
                <a:latin typeface="Lucida Console"/>
                <a:cs typeface="Lucida Console"/>
              </a:rPr>
              <a:t> SMF,</a:t>
            </a:r>
            <a:r>
              <a:rPr sz="850" spc="30" dirty="0">
                <a:solidFill>
                  <a:srgbClr val="333333"/>
                </a:solidFill>
                <a:latin typeface="Lucida Console"/>
                <a:cs typeface="Lucida Console"/>
              </a:rPr>
              <a:t> systemd,</a:t>
            </a:r>
            <a:r>
              <a:rPr sz="850" spc="25" dirty="0">
                <a:solidFill>
                  <a:srgbClr val="333333"/>
                </a:solidFill>
                <a:latin typeface="Lucida Console"/>
                <a:cs typeface="Lucida Console"/>
              </a:rPr>
              <a:t> </a:t>
            </a:r>
            <a:r>
              <a:rPr sz="850" spc="30" dirty="0">
                <a:solidFill>
                  <a:srgbClr val="333333"/>
                </a:solidFill>
                <a:latin typeface="Lucida Console"/>
                <a:cs typeface="Lucida Console"/>
              </a:rPr>
              <a:t>upstart.</a:t>
            </a:r>
            <a:endParaRPr sz="850">
              <a:latin typeface="Lucida Console"/>
              <a:cs typeface="Lucida Console"/>
            </a:endParaRPr>
          </a:p>
        </p:txBody>
      </p:sp>
      <p:sp>
        <p:nvSpPr>
          <p:cNvPr id="28" name="object 28"/>
          <p:cNvSpPr txBox="1"/>
          <p:nvPr/>
        </p:nvSpPr>
        <p:spPr>
          <a:xfrm>
            <a:off x="5065577" y="2103022"/>
            <a:ext cx="1407160" cy="368935"/>
          </a:xfrm>
          <a:prstGeom prst="rect">
            <a:avLst/>
          </a:prstGeom>
        </p:spPr>
        <p:txBody>
          <a:bodyPr vert="horz" wrap="square" lIns="0" tIns="11430" rIns="0" bIns="0" rtlCol="0">
            <a:spAutoFit/>
          </a:bodyPr>
          <a:lstStyle/>
          <a:p>
            <a:pPr marL="12700" marR="5080" indent="483234">
              <a:lnSpc>
                <a:spcPct val="132400"/>
              </a:lnSpc>
              <a:spcBef>
                <a:spcPts val="90"/>
              </a:spcBef>
            </a:pPr>
            <a:r>
              <a:rPr sz="850" spc="30" dirty="0">
                <a:solidFill>
                  <a:srgbClr val="333333"/>
                </a:solidFill>
                <a:latin typeface="Lucida Console"/>
                <a:cs typeface="Lucida Console"/>
              </a:rPr>
              <a:t>include </a:t>
            </a:r>
            <a:r>
              <a:rPr sz="850" spc="25" dirty="0">
                <a:solidFill>
                  <a:srgbClr val="333333"/>
                </a:solidFill>
                <a:latin typeface="Lucida Console"/>
                <a:cs typeface="Lucida Console"/>
              </a:rPr>
              <a:t>BSD </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a:t>
            </a:r>
            <a:r>
              <a:rPr sz="850" spc="-15" dirty="0">
                <a:solidFill>
                  <a:srgbClr val="333333"/>
                </a:solidFill>
                <a:latin typeface="Lucida Console"/>
                <a:cs typeface="Lucida Console"/>
              </a:rPr>
              <a:t> </a:t>
            </a:r>
            <a:r>
              <a:rPr sz="850" spc="30" dirty="0">
                <a:solidFill>
                  <a:srgbClr val="333333"/>
                </a:solidFill>
                <a:latin typeface="Lucida Console"/>
                <a:cs typeface="Lucida Console"/>
              </a:rPr>
              <a:t>Windows</a:t>
            </a:r>
            <a:r>
              <a:rPr sz="850" spc="-15" dirty="0">
                <a:solidFill>
                  <a:srgbClr val="333333"/>
                </a:solidFill>
                <a:latin typeface="Lucida Console"/>
                <a:cs typeface="Lucida Console"/>
              </a:rPr>
              <a:t> </a:t>
            </a:r>
            <a:r>
              <a:rPr sz="850" spc="30" dirty="0">
                <a:solidFill>
                  <a:srgbClr val="333333"/>
                </a:solidFill>
                <a:latin typeface="Lucida Console"/>
                <a:cs typeface="Lucida Console"/>
              </a:rPr>
              <a:t>targets,</a:t>
            </a:r>
            <a:endParaRPr sz="850">
              <a:latin typeface="Lucida Console"/>
              <a:cs typeface="Lucida Console"/>
            </a:endParaRPr>
          </a:p>
        </p:txBody>
      </p:sp>
      <p:sp>
        <p:nvSpPr>
          <p:cNvPr id="29" name="object 29"/>
          <p:cNvSpPr txBox="1"/>
          <p:nvPr/>
        </p:nvSpPr>
        <p:spPr>
          <a:xfrm>
            <a:off x="946424" y="2446059"/>
            <a:ext cx="5526405" cy="1485900"/>
          </a:xfrm>
          <a:prstGeom prst="rect">
            <a:avLst/>
          </a:prstGeom>
        </p:spPr>
        <p:txBody>
          <a:bodyPr vert="horz" wrap="square" lIns="0" tIns="11430" rIns="0" bIns="0" rtlCol="0">
            <a:spAutoFit/>
          </a:bodyPr>
          <a:lstStyle/>
          <a:p>
            <a:pPr marL="136525" marR="342900">
              <a:lnSpc>
                <a:spcPct val="132400"/>
              </a:lnSpc>
              <a:spcBef>
                <a:spcPts val="90"/>
              </a:spcBef>
              <a:tabLst>
                <a:tab pos="1446530" algn="l"/>
                <a:tab pos="2830195" algn="l"/>
              </a:tabLst>
            </a:pPr>
            <a:r>
              <a:rPr sz="850" spc="25" dirty="0">
                <a:solidFill>
                  <a:srgbClr val="333333"/>
                </a:solidFill>
                <a:latin typeface="Lucida Console"/>
                <a:cs typeface="Lucida Console"/>
              </a:rPr>
              <a:t>use</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30" dirty="0">
                <a:solidFill>
                  <a:srgbClr val="333333"/>
                </a:solidFill>
                <a:latin typeface="Lucida Console"/>
                <a:cs typeface="Lucida Console"/>
              </a:rPr>
              <a:t>[win_service]</a:t>
            </a:r>
            <a:r>
              <a:rPr sz="850" spc="45"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40" dirty="0">
                <a:solidFill>
                  <a:srgbClr val="333333"/>
                </a:solidFill>
                <a:latin typeface="Lucida Console"/>
                <a:cs typeface="Lucida Console"/>
              </a:rPr>
              <a:t> </a:t>
            </a:r>
            <a:r>
              <a:rPr sz="850" spc="30" dirty="0">
                <a:solidFill>
                  <a:srgbClr val="333333"/>
                </a:solidFill>
                <a:latin typeface="Lucida Console"/>
                <a:cs typeface="Lucida Console"/>
              </a:rPr>
              <a:t>instead.	</a:t>
            </a:r>
            <a:r>
              <a:rPr sz="850" spc="15" dirty="0">
                <a:solidFill>
                  <a:srgbClr val="333333"/>
                </a:solidFill>
                <a:latin typeface="Lucida Console"/>
                <a:cs typeface="Lucida Console"/>
              </a:rPr>
              <a:t>*</a:t>
            </a:r>
            <a:r>
              <a:rPr sz="850" spc="25" dirty="0">
                <a:solidFill>
                  <a:srgbClr val="333333"/>
                </a:solidFill>
                <a:latin typeface="Lucida Console"/>
                <a:cs typeface="Lucida Console"/>
              </a:rPr>
              <a:t> 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module </a:t>
            </a:r>
            <a:r>
              <a:rPr sz="850" spc="20" dirty="0">
                <a:solidFill>
                  <a:srgbClr val="333333"/>
                </a:solidFill>
                <a:latin typeface="Lucida Console"/>
                <a:cs typeface="Lucida Console"/>
              </a:rPr>
              <a:t>is</a:t>
            </a:r>
            <a:r>
              <a:rPr sz="850" spc="25" dirty="0">
                <a:solidFill>
                  <a:srgbClr val="333333"/>
                </a:solidFill>
                <a:latin typeface="Lucida Console"/>
                <a:cs typeface="Lucida Console"/>
              </a:rPr>
              <a:t> </a:t>
            </a:r>
            <a:r>
              <a:rPr sz="850" spc="30" dirty="0">
                <a:solidFill>
                  <a:srgbClr val="333333"/>
                </a:solidFill>
                <a:latin typeface="Lucida Console"/>
                <a:cs typeface="Lucida Console"/>
              </a:rPr>
              <a:t>maintained</a:t>
            </a:r>
            <a:r>
              <a:rPr sz="850" spc="25" dirty="0">
                <a:solidFill>
                  <a:srgbClr val="333333"/>
                </a:solidFill>
                <a:latin typeface="Lucida Console"/>
                <a:cs typeface="Lucida Console"/>
              </a:rPr>
              <a:t>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Ansible</a:t>
            </a:r>
            <a:r>
              <a:rPr sz="850" spc="40" dirty="0">
                <a:solidFill>
                  <a:srgbClr val="333333"/>
                </a:solidFill>
                <a:latin typeface="Lucida Console"/>
                <a:cs typeface="Lucida Console"/>
              </a:rPr>
              <a:t> </a:t>
            </a:r>
            <a:r>
              <a:rPr sz="850" spc="25" dirty="0">
                <a:solidFill>
                  <a:srgbClr val="333333"/>
                </a:solidFill>
                <a:latin typeface="Lucida Console"/>
                <a:cs typeface="Lucida Console"/>
              </a:rPr>
              <a:t>Core</a:t>
            </a:r>
            <a:r>
              <a:rPr sz="850" spc="40" dirty="0">
                <a:solidFill>
                  <a:srgbClr val="333333"/>
                </a:solidFill>
                <a:latin typeface="Lucida Console"/>
                <a:cs typeface="Lucida Console"/>
              </a:rPr>
              <a:t> </a:t>
            </a:r>
            <a:r>
              <a:rPr sz="850" spc="25" dirty="0">
                <a:solidFill>
                  <a:srgbClr val="333333"/>
                </a:solidFill>
                <a:latin typeface="Lucida Console"/>
                <a:cs typeface="Lucida Console"/>
              </a:rPr>
              <a:t>Team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30" dirty="0">
                <a:solidFill>
                  <a:srgbClr val="333333"/>
                </a:solidFill>
                <a:latin typeface="Lucida Console"/>
                <a:cs typeface="Lucida Console"/>
              </a:rPr>
              <a:t> </a:t>
            </a:r>
            <a:r>
              <a:rPr sz="850" spc="25" dirty="0">
                <a:solidFill>
                  <a:srgbClr val="333333"/>
                </a:solidFill>
                <a:latin typeface="Lucida Console"/>
                <a:cs typeface="Lucida Console"/>
              </a:rPr>
              <a:t>has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corresponding </a:t>
            </a:r>
            <a:r>
              <a:rPr sz="850" spc="25" dirty="0">
                <a:solidFill>
                  <a:srgbClr val="333333"/>
                </a:solidFill>
                <a:latin typeface="Lucida Console"/>
                <a:cs typeface="Lucida Console"/>
              </a:rPr>
              <a:t>action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plugin.</a:t>
            </a:r>
            <a:endParaRPr sz="850">
              <a:latin typeface="Lucida Console"/>
              <a:cs typeface="Lucida Console"/>
            </a:endParaRPr>
          </a:p>
          <a:p>
            <a:pPr marL="136525" marR="5080" indent="-635">
              <a:lnSpc>
                <a:spcPct val="132400"/>
              </a:lnSpc>
              <a:tabLst>
                <a:tab pos="960755" algn="l"/>
                <a:tab pos="1307465" algn="l"/>
                <a:tab pos="1990725" algn="l"/>
                <a:tab pos="2131695" algn="l"/>
                <a:tab pos="3161665" algn="l"/>
              </a:tabLst>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………………EXAMPLES:-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25" dirty="0">
                <a:solidFill>
                  <a:srgbClr val="333333"/>
                </a:solidFill>
                <a:latin typeface="Lucida Console"/>
                <a:cs typeface="Lucida Console"/>
              </a:rPr>
              <a:t>Start</a:t>
            </a:r>
            <a:r>
              <a:rPr sz="850" spc="35" dirty="0">
                <a:solidFill>
                  <a:srgbClr val="333333"/>
                </a:solidFill>
                <a:latin typeface="Lucida Console"/>
                <a:cs typeface="Lucida Console"/>
              </a:rPr>
              <a:t> </a:t>
            </a:r>
            <a:r>
              <a:rPr sz="850" spc="30" dirty="0">
                <a:solidFill>
                  <a:srgbClr val="333333"/>
                </a:solidFill>
                <a:latin typeface="Lucida Console"/>
                <a:cs typeface="Lucida Console"/>
              </a:rPr>
              <a:t>service</a:t>
            </a:r>
            <a:r>
              <a:rPr sz="850" spc="35" dirty="0">
                <a:solidFill>
                  <a:srgbClr val="333333"/>
                </a:solidFill>
                <a:latin typeface="Lucida Console"/>
                <a:cs typeface="Lucida Console"/>
              </a:rPr>
              <a:t> </a:t>
            </a:r>
            <a:r>
              <a:rPr sz="850" spc="25" dirty="0">
                <a:solidFill>
                  <a:srgbClr val="333333"/>
                </a:solidFill>
                <a:latin typeface="Lucida Console"/>
                <a:cs typeface="Lucida Console"/>
              </a:rPr>
              <a:t>httpd,</a:t>
            </a:r>
            <a:r>
              <a:rPr sz="850" spc="30" dirty="0">
                <a:solidFill>
                  <a:srgbClr val="333333"/>
                </a:solidFill>
                <a:latin typeface="Lucida Console"/>
                <a:cs typeface="Lucida Console"/>
              </a:rPr>
              <a:t> </a:t>
            </a:r>
            <a:r>
              <a:rPr sz="850" spc="20" dirty="0">
                <a:solidFill>
                  <a:srgbClr val="333333"/>
                </a:solidFill>
                <a:latin typeface="Lucida Console"/>
                <a:cs typeface="Lucida Console"/>
              </a:rPr>
              <a:t>if</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30" dirty="0">
                <a:solidFill>
                  <a:srgbClr val="333333"/>
                </a:solidFill>
                <a:latin typeface="Lucida Console"/>
                <a:cs typeface="Lucida Console"/>
              </a:rPr>
              <a:t>started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service:	</a:t>
            </a:r>
            <a:r>
              <a:rPr sz="850" spc="25" dirty="0">
                <a:solidFill>
                  <a:srgbClr val="333333"/>
                </a:solidFill>
                <a:latin typeface="Lucida Console"/>
                <a:cs typeface="Lucida Console"/>
              </a:rPr>
              <a:t>name:</a:t>
            </a:r>
            <a:r>
              <a:rPr sz="850" spc="60" dirty="0">
                <a:solidFill>
                  <a:srgbClr val="333333"/>
                </a:solidFill>
                <a:latin typeface="Lucida Console"/>
                <a:cs typeface="Lucida Console"/>
              </a:rPr>
              <a:t> </a:t>
            </a:r>
            <a:r>
              <a:rPr sz="850" spc="25" dirty="0">
                <a:solidFill>
                  <a:srgbClr val="333333"/>
                </a:solidFill>
                <a:latin typeface="Lucida Console"/>
                <a:cs typeface="Lucida Console"/>
              </a:rPr>
              <a:t>httpd	state:</a:t>
            </a:r>
            <a:r>
              <a:rPr sz="850" spc="35" dirty="0">
                <a:solidFill>
                  <a:srgbClr val="333333"/>
                </a:solidFill>
                <a:latin typeface="Lucida Console"/>
                <a:cs typeface="Lucida Console"/>
              </a:rPr>
              <a:t> </a:t>
            </a:r>
            <a:r>
              <a:rPr sz="850" spc="30" dirty="0">
                <a:solidFill>
                  <a:srgbClr val="333333"/>
                </a:solidFill>
                <a:latin typeface="Lucida Console"/>
                <a:cs typeface="Lucida Console"/>
              </a:rPr>
              <a:t>started-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25" dirty="0">
                <a:solidFill>
                  <a:srgbClr val="333333"/>
                </a:solidFill>
                <a:latin typeface="Lucida Console"/>
                <a:cs typeface="Lucida Console"/>
              </a:rPr>
              <a:t>Enable</a:t>
            </a:r>
            <a:r>
              <a:rPr sz="850" spc="35" dirty="0">
                <a:solidFill>
                  <a:srgbClr val="333333"/>
                </a:solidFill>
                <a:latin typeface="Lucida Console"/>
                <a:cs typeface="Lucida Console"/>
              </a:rPr>
              <a:t> </a:t>
            </a:r>
            <a:r>
              <a:rPr sz="850" spc="30" dirty="0">
                <a:solidFill>
                  <a:srgbClr val="333333"/>
                </a:solidFill>
                <a:latin typeface="Lucida Console"/>
                <a:cs typeface="Lucida Console"/>
              </a:rPr>
              <a:t>service </a:t>
            </a:r>
            <a:r>
              <a:rPr sz="850" spc="25" dirty="0">
                <a:solidFill>
                  <a:srgbClr val="333333"/>
                </a:solidFill>
                <a:latin typeface="Lucida Console"/>
                <a:cs typeface="Lucida Console"/>
              </a:rPr>
              <a:t>httpd,</a:t>
            </a:r>
            <a:r>
              <a:rPr sz="850" spc="35" dirty="0">
                <a:solidFill>
                  <a:srgbClr val="333333"/>
                </a:solidFill>
                <a:latin typeface="Lucida Console"/>
                <a:cs typeface="Lucida Console"/>
              </a:rPr>
              <a:t> </a:t>
            </a:r>
            <a:r>
              <a:rPr sz="850" spc="25" dirty="0">
                <a:solidFill>
                  <a:srgbClr val="333333"/>
                </a:solidFill>
                <a:latin typeface="Lucida Console"/>
                <a:cs typeface="Lucida Console"/>
              </a:rPr>
              <a:t>and</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 </a:t>
            </a:r>
            <a:r>
              <a:rPr sz="850" spc="-495" dirty="0">
                <a:solidFill>
                  <a:srgbClr val="333333"/>
                </a:solidFill>
                <a:latin typeface="Lucida Console"/>
                <a:cs typeface="Lucida Console"/>
              </a:rPr>
              <a:t> </a:t>
            </a:r>
            <a:r>
              <a:rPr sz="850" spc="25" dirty="0">
                <a:solidFill>
                  <a:srgbClr val="333333"/>
                </a:solidFill>
                <a:latin typeface="Lucida Console"/>
                <a:cs typeface="Lucida Console"/>
              </a:rPr>
              <a:t>touch</a:t>
            </a:r>
            <a:r>
              <a:rPr sz="850" spc="50" dirty="0">
                <a:solidFill>
                  <a:srgbClr val="333333"/>
                </a:solidFill>
                <a:latin typeface="Lucida Console"/>
                <a:cs typeface="Lucida Console"/>
              </a:rPr>
              <a:t> </a:t>
            </a:r>
            <a:r>
              <a:rPr sz="850" spc="25" dirty="0">
                <a:solidFill>
                  <a:srgbClr val="333333"/>
                </a:solidFill>
                <a:latin typeface="Lucida Console"/>
                <a:cs typeface="Lucida Console"/>
              </a:rPr>
              <a:t>the</a:t>
            </a:r>
            <a:r>
              <a:rPr sz="850" spc="50" dirty="0">
                <a:solidFill>
                  <a:srgbClr val="333333"/>
                </a:solidFill>
                <a:latin typeface="Lucida Console"/>
                <a:cs typeface="Lucida Console"/>
              </a:rPr>
              <a:t> </a:t>
            </a:r>
            <a:r>
              <a:rPr sz="850" spc="25" dirty="0">
                <a:solidFill>
                  <a:srgbClr val="333333"/>
                </a:solidFill>
                <a:latin typeface="Lucida Console"/>
                <a:cs typeface="Lucida Console"/>
              </a:rPr>
              <a:t>state	</a:t>
            </a:r>
            <a:r>
              <a:rPr sz="850" spc="30" dirty="0">
                <a:solidFill>
                  <a:srgbClr val="333333"/>
                </a:solidFill>
                <a:latin typeface="Lucida Console"/>
                <a:cs typeface="Lucida Console"/>
              </a:rPr>
              <a:t>service:		</a:t>
            </a:r>
            <a:r>
              <a:rPr sz="850" spc="25" dirty="0">
                <a:solidFill>
                  <a:srgbClr val="333333"/>
                </a:solidFill>
                <a:latin typeface="Lucida Console"/>
                <a:cs typeface="Lucida Console"/>
              </a:rPr>
              <a:t>name:</a:t>
            </a:r>
            <a:r>
              <a:rPr sz="850" spc="55" dirty="0">
                <a:solidFill>
                  <a:srgbClr val="333333"/>
                </a:solidFill>
                <a:latin typeface="Lucida Console"/>
                <a:cs typeface="Lucida Console"/>
              </a:rPr>
              <a:t> </a:t>
            </a:r>
            <a:r>
              <a:rPr sz="850" spc="25" dirty="0">
                <a:solidFill>
                  <a:srgbClr val="333333"/>
                </a:solidFill>
                <a:latin typeface="Lucida Console"/>
                <a:cs typeface="Lucida Console"/>
              </a:rPr>
              <a:t>httpd	</a:t>
            </a:r>
            <a:r>
              <a:rPr sz="850" spc="30" dirty="0">
                <a:solidFill>
                  <a:srgbClr val="333333"/>
                </a:solidFill>
                <a:latin typeface="Lucida Console"/>
                <a:cs typeface="Lucida Console"/>
              </a:rPr>
              <a:t>enabled:</a:t>
            </a:r>
            <a:r>
              <a:rPr sz="850" spc="25" dirty="0">
                <a:solidFill>
                  <a:srgbClr val="333333"/>
                </a:solidFill>
                <a:latin typeface="Lucida Console"/>
                <a:cs typeface="Lucida Console"/>
              </a:rPr>
              <a:t> yes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48590">
              <a:lnSpc>
                <a:spcPct val="131600"/>
              </a:lnSpc>
              <a:spcBef>
                <a:spcPts val="5"/>
              </a:spcBef>
            </a:pPr>
            <a:r>
              <a:rPr sz="950" b="1" spc="25" dirty="0">
                <a:solidFill>
                  <a:srgbClr val="333333"/>
                </a:solidFill>
                <a:latin typeface="微软雅黑"/>
                <a:cs typeface="微软雅黑"/>
              </a:rPr>
              <a:t>真幸运，默认的</a:t>
            </a:r>
            <a:r>
              <a:rPr sz="950" b="1" spc="60" dirty="0">
                <a:solidFill>
                  <a:srgbClr val="333333"/>
                </a:solidFill>
                <a:latin typeface="Trebuchet MS"/>
                <a:cs typeface="Trebuchet MS"/>
              </a:rPr>
              <a:t>EXAMPLES</a:t>
            </a:r>
            <a:r>
              <a:rPr sz="950" b="1" spc="25" dirty="0">
                <a:solidFill>
                  <a:srgbClr val="333333"/>
                </a:solidFill>
                <a:latin typeface="微软雅黑"/>
                <a:cs typeface="微软雅黑"/>
              </a:rPr>
              <a:t>示例用的就是</a:t>
            </a:r>
            <a:r>
              <a:rPr sz="950" b="1" spc="60" dirty="0">
                <a:solidFill>
                  <a:srgbClr val="333333"/>
                </a:solidFill>
                <a:latin typeface="Trebuchet MS"/>
                <a:cs typeface="Trebuchet MS"/>
              </a:rPr>
              <a:t>httpd</a:t>
            </a:r>
            <a:r>
              <a:rPr sz="950" b="1" spc="25" dirty="0">
                <a:solidFill>
                  <a:srgbClr val="333333"/>
                </a:solidFill>
                <a:latin typeface="微软雅黑"/>
                <a:cs typeface="微软雅黑"/>
              </a:rPr>
              <a:t>网站服务，通过输出信息可得知启动服务为</a:t>
            </a:r>
            <a:r>
              <a:rPr sz="950" b="1" spc="10" dirty="0">
                <a:solidFill>
                  <a:srgbClr val="333333"/>
                </a:solidFill>
                <a:latin typeface="Trebuchet MS"/>
                <a:cs typeface="Trebuchet MS"/>
              </a:rPr>
              <a:t>“state:  </a:t>
            </a:r>
            <a:r>
              <a:rPr sz="950" b="1" spc="30" dirty="0">
                <a:solidFill>
                  <a:srgbClr val="333333"/>
                </a:solidFill>
                <a:latin typeface="Trebuchet MS"/>
                <a:cs typeface="Trebuchet MS"/>
              </a:rPr>
              <a:t>started”</a:t>
            </a:r>
            <a:r>
              <a:rPr sz="950" b="1" spc="25" dirty="0">
                <a:solidFill>
                  <a:srgbClr val="333333"/>
                </a:solidFill>
                <a:latin typeface="微软雅黑"/>
                <a:cs typeface="微软雅黑"/>
              </a:rPr>
              <a:t>参数，而加入到开机启动项则是</a:t>
            </a:r>
            <a:r>
              <a:rPr sz="950" b="1" spc="15" dirty="0">
                <a:solidFill>
                  <a:srgbClr val="333333"/>
                </a:solidFill>
                <a:latin typeface="Trebuchet MS"/>
                <a:cs typeface="Trebuchet MS"/>
              </a:rPr>
              <a:t>“enabled:</a:t>
            </a:r>
            <a:r>
              <a:rPr sz="950" b="1" spc="-40" dirty="0">
                <a:solidFill>
                  <a:srgbClr val="333333"/>
                </a:solidFill>
                <a:latin typeface="Trebuchet MS"/>
                <a:cs typeface="Trebuchet MS"/>
              </a:rPr>
              <a:t> </a:t>
            </a:r>
            <a:r>
              <a:rPr sz="950" b="1" spc="5" dirty="0">
                <a:solidFill>
                  <a:srgbClr val="333333"/>
                </a:solidFill>
                <a:latin typeface="Trebuchet MS"/>
                <a:cs typeface="Trebuchet MS"/>
              </a:rPr>
              <a:t>yes”</a:t>
            </a:r>
            <a:r>
              <a:rPr sz="950" b="1" spc="25" dirty="0">
                <a:solidFill>
                  <a:srgbClr val="333333"/>
                </a:solidFill>
                <a:latin typeface="微软雅黑"/>
                <a:cs typeface="微软雅黑"/>
              </a:rPr>
              <a:t>参数。继续编写：</a:t>
            </a:r>
            <a:endParaRPr sz="950">
              <a:latin typeface="微软雅黑"/>
              <a:cs typeface="微软雅黑"/>
            </a:endParaRPr>
          </a:p>
        </p:txBody>
      </p:sp>
      <p:sp>
        <p:nvSpPr>
          <p:cNvPr id="30" name="object 30"/>
          <p:cNvSpPr txBox="1"/>
          <p:nvPr/>
        </p:nvSpPr>
        <p:spPr>
          <a:xfrm>
            <a:off x="5525282" y="4330708"/>
            <a:ext cx="78486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name:</a:t>
            </a:r>
            <a:r>
              <a:rPr sz="850" spc="-20" dirty="0">
                <a:solidFill>
                  <a:srgbClr val="333333"/>
                </a:solidFill>
                <a:latin typeface="Lucida Console"/>
                <a:cs typeface="Lucida Console"/>
              </a:rPr>
              <a:t> </a:t>
            </a:r>
            <a:r>
              <a:rPr sz="850" spc="25" dirty="0">
                <a:solidFill>
                  <a:srgbClr val="333333"/>
                </a:solidFill>
                <a:latin typeface="Lucida Console"/>
                <a:cs typeface="Lucida Console"/>
              </a:rPr>
              <a:t>httpd</a:t>
            </a:r>
            <a:endParaRPr sz="850">
              <a:latin typeface="Lucida Console"/>
              <a:cs typeface="Lucida Console"/>
            </a:endParaRPr>
          </a:p>
        </p:txBody>
      </p:sp>
      <p:sp>
        <p:nvSpPr>
          <p:cNvPr id="31" name="object 31"/>
          <p:cNvSpPr txBox="1"/>
          <p:nvPr/>
        </p:nvSpPr>
        <p:spPr>
          <a:xfrm>
            <a:off x="1070306" y="4123284"/>
            <a:ext cx="4450715" cy="540385"/>
          </a:xfrm>
          <a:prstGeom prst="rect">
            <a:avLst/>
          </a:prstGeom>
        </p:spPr>
        <p:txBody>
          <a:bodyPr vert="horz" wrap="square" lIns="0" tIns="11430" rIns="0" bIns="0" rtlCol="0">
            <a:spAutoFit/>
          </a:bodyPr>
          <a:lstStyle/>
          <a:p>
            <a:pPr marL="12700" marR="5080">
              <a:lnSpc>
                <a:spcPct val="132400"/>
              </a:lnSpc>
              <a:spcBef>
                <a:spcPts val="90"/>
              </a:spcBef>
              <a:tabLst>
                <a:tab pos="1445895" algn="l"/>
                <a:tab pos="3239770" algn="l"/>
                <a:tab pos="4161790" algn="l"/>
              </a:tabLst>
            </a:pPr>
            <a:r>
              <a:rPr sz="850" spc="30" dirty="0">
                <a:solidFill>
                  <a:srgbClr val="333333"/>
                </a:solidFill>
                <a:latin typeface="Lucida Console"/>
                <a:cs typeface="Lucida Console"/>
              </a:rPr>
              <a:t>[root@linuxprob</a:t>
            </a:r>
            <a:r>
              <a:rPr sz="850" spc="15" dirty="0">
                <a:solidFill>
                  <a:srgbClr val="333333"/>
                </a:solidFill>
                <a:latin typeface="Lucida Console"/>
                <a:cs typeface="Lucida Console"/>
              </a:rPr>
              <a:t>e</a:t>
            </a:r>
            <a:r>
              <a:rPr sz="850" spc="30" dirty="0">
                <a:solidFill>
                  <a:srgbClr val="333333"/>
                </a:solidFill>
                <a:latin typeface="Lucida Console"/>
                <a:cs typeface="Lucida Console"/>
              </a:rPr>
              <a:t> apache]</a:t>
            </a:r>
            <a:r>
              <a:rPr sz="850" spc="15" dirty="0">
                <a:solidFill>
                  <a:srgbClr val="333333"/>
                </a:solidFill>
                <a:latin typeface="Lucida Console"/>
                <a:cs typeface="Lucida Console"/>
              </a:rPr>
              <a:t>#</a:t>
            </a:r>
            <a:r>
              <a:rPr sz="850" spc="30" dirty="0">
                <a:solidFill>
                  <a:srgbClr val="333333"/>
                </a:solidFill>
                <a:latin typeface="Lucida Console"/>
                <a:cs typeface="Lucida Console"/>
              </a:rPr>
              <a:t> vi</a:t>
            </a:r>
            <a:r>
              <a:rPr sz="850" spc="15" dirty="0">
                <a:solidFill>
                  <a:srgbClr val="333333"/>
                </a:solidFill>
                <a:latin typeface="Lucida Console"/>
                <a:cs typeface="Lucida Console"/>
              </a:rPr>
              <a:t>m</a:t>
            </a:r>
            <a:r>
              <a:rPr sz="850" spc="30" dirty="0">
                <a:solidFill>
                  <a:srgbClr val="333333"/>
                </a:solidFill>
                <a:latin typeface="Lucida Console"/>
                <a:cs typeface="Lucida Console"/>
              </a:rPr>
              <a:t> tasks/main.yml---</a:t>
            </a: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on</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yum</a:t>
            </a:r>
            <a:r>
              <a:rPr sz="850" spc="1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50" dirty="0">
                <a:solidFill>
                  <a:srgbClr val="333333"/>
                </a:solidFill>
                <a:latin typeface="Lucida Console"/>
                <a:cs typeface="Lucida Console"/>
              </a:rPr>
              <a:t> </a:t>
            </a:r>
            <a:r>
              <a:rPr sz="850" spc="25" dirty="0">
                <a:solidFill>
                  <a:srgbClr val="333333"/>
                </a:solidFill>
                <a:latin typeface="Lucida Console"/>
                <a:cs typeface="Lucida Console"/>
              </a:rPr>
              <a:t>httpd	state:</a:t>
            </a:r>
            <a:r>
              <a:rPr sz="850" spc="45" dirty="0">
                <a:solidFill>
                  <a:srgbClr val="333333"/>
                </a:solidFill>
                <a:latin typeface="Lucida Console"/>
                <a:cs typeface="Lucida Console"/>
              </a:rPr>
              <a:t> </a:t>
            </a:r>
            <a:r>
              <a:rPr sz="850" spc="30" dirty="0">
                <a:solidFill>
                  <a:srgbClr val="333333"/>
                </a:solidFill>
                <a:latin typeface="Lucida Console"/>
                <a:cs typeface="Lucida Console"/>
              </a:rPr>
              <a:t>latest-</a:t>
            </a:r>
            <a:r>
              <a:rPr sz="850" spc="4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5" dirty="0">
                <a:solidFill>
                  <a:srgbClr val="333333"/>
                </a:solidFill>
                <a:latin typeface="Lucida Console"/>
                <a:cs typeface="Lucida Console"/>
              </a:rPr>
              <a:t> </a:t>
            </a:r>
            <a:r>
              <a:rPr sz="850" spc="25" dirty="0">
                <a:solidFill>
                  <a:srgbClr val="333333"/>
                </a:solidFill>
                <a:latin typeface="Lucida Console"/>
                <a:cs typeface="Lucida Console"/>
              </a:rPr>
              <a:t>two	</a:t>
            </a:r>
            <a:r>
              <a:rPr sz="850" spc="30" dirty="0">
                <a:solidFill>
                  <a:srgbClr val="333333"/>
                </a:solidFill>
                <a:latin typeface="Lucida Console"/>
                <a:cs typeface="Lucida Console"/>
              </a:rPr>
              <a:t>service:</a:t>
            </a:r>
            <a:endParaRPr sz="850">
              <a:latin typeface="Lucida Console"/>
              <a:cs typeface="Lucida Console"/>
            </a:endParaRPr>
          </a:p>
          <a:p>
            <a:pPr marL="483234">
              <a:lnSpc>
                <a:spcPct val="100000"/>
              </a:lnSpc>
              <a:spcBef>
                <a:spcPts val="330"/>
              </a:spcBef>
              <a:tabLst>
                <a:tab pos="2124710" algn="l"/>
              </a:tabLst>
            </a:pPr>
            <a:r>
              <a:rPr sz="850" spc="25" dirty="0">
                <a:solidFill>
                  <a:srgbClr val="333333"/>
                </a:solidFill>
                <a:latin typeface="Lucida Console"/>
                <a:cs typeface="Lucida Console"/>
              </a:rPr>
              <a:t>state:</a:t>
            </a:r>
            <a:r>
              <a:rPr sz="850" spc="45" dirty="0">
                <a:solidFill>
                  <a:srgbClr val="333333"/>
                </a:solidFill>
                <a:latin typeface="Lucida Console"/>
                <a:cs typeface="Lucida Console"/>
              </a:rPr>
              <a:t> </a:t>
            </a:r>
            <a:r>
              <a:rPr sz="850" spc="30" dirty="0">
                <a:solidFill>
                  <a:srgbClr val="333333"/>
                </a:solidFill>
                <a:latin typeface="Lucida Console"/>
                <a:cs typeface="Lucida Console"/>
              </a:rPr>
              <a:t>started	enabled:</a:t>
            </a:r>
            <a:r>
              <a:rPr sz="850" spc="-30"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p:txBody>
      </p:sp>
      <p:sp>
        <p:nvSpPr>
          <p:cNvPr id="32" name="object 32"/>
          <p:cNvSpPr txBox="1"/>
          <p:nvPr/>
        </p:nvSpPr>
        <p:spPr>
          <a:xfrm>
            <a:off x="1070306" y="6350902"/>
            <a:ext cx="4719320" cy="161290"/>
          </a:xfrm>
          <a:prstGeom prst="rect">
            <a:avLst/>
          </a:prstGeom>
        </p:spPr>
        <p:txBody>
          <a:bodyPr vert="horz" wrap="square" lIns="0" tIns="17780" rIns="0" bIns="0" rtlCol="0">
            <a:spAutoFit/>
          </a:bodyPr>
          <a:lstStyle/>
          <a:p>
            <a:pPr marL="12700">
              <a:lnSpc>
                <a:spcPct val="100000"/>
              </a:lnSpc>
              <a:spcBef>
                <a:spcPts val="140"/>
              </a:spcBef>
              <a:tabLst>
                <a:tab pos="2499995" algn="l"/>
                <a:tab pos="3738879" algn="l"/>
              </a:tabLst>
            </a:pPr>
            <a:r>
              <a:rPr sz="850" spc="30" dirty="0">
                <a:solidFill>
                  <a:srgbClr val="333333"/>
                </a:solidFill>
                <a:latin typeface="Lucida Console"/>
                <a:cs typeface="Lucida Console"/>
              </a:rPr>
              <a:t>mandatory):EXAMPLES:-</a:t>
            </a:r>
            <a:r>
              <a:rPr sz="850" spc="50" dirty="0">
                <a:solidFill>
                  <a:srgbClr val="333333"/>
                </a:solidFill>
                <a:latin typeface="Lucida Console"/>
                <a:cs typeface="Lucida Console"/>
              </a:rPr>
              <a:t> </a:t>
            </a:r>
            <a:r>
              <a:rPr sz="850" spc="30" dirty="0">
                <a:solidFill>
                  <a:srgbClr val="333333"/>
                </a:solidFill>
                <a:latin typeface="Lucida Console"/>
                <a:cs typeface="Lucida Console"/>
              </a:rPr>
              <a:t>firewalld:	service:</a:t>
            </a:r>
            <a:r>
              <a:rPr sz="850" spc="40" dirty="0">
                <a:solidFill>
                  <a:srgbClr val="333333"/>
                </a:solidFill>
                <a:latin typeface="Lucida Console"/>
                <a:cs typeface="Lucida Console"/>
              </a:rPr>
              <a:t> </a:t>
            </a:r>
            <a:r>
              <a:rPr sz="850" spc="25" dirty="0">
                <a:solidFill>
                  <a:srgbClr val="333333"/>
                </a:solidFill>
                <a:latin typeface="Lucida Console"/>
                <a:cs typeface="Lucida Console"/>
              </a:rPr>
              <a:t>https	</a:t>
            </a:r>
            <a:r>
              <a:rPr sz="850" spc="30" dirty="0">
                <a:solidFill>
                  <a:srgbClr val="333333"/>
                </a:solidFill>
                <a:latin typeface="Lucida Console"/>
                <a:cs typeface="Lucida Console"/>
              </a:rPr>
              <a:t>permanent:</a:t>
            </a:r>
            <a:r>
              <a:rPr sz="850" spc="-35"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p:txBody>
      </p:sp>
      <p:sp>
        <p:nvSpPr>
          <p:cNvPr id="33" name="object 33"/>
          <p:cNvSpPr txBox="1"/>
          <p:nvPr/>
        </p:nvSpPr>
        <p:spPr>
          <a:xfrm>
            <a:off x="6035141" y="6350902"/>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state:</a:t>
            </a:r>
            <a:endParaRPr sz="850">
              <a:latin typeface="Lucida Console"/>
              <a:cs typeface="Lucida Console"/>
            </a:endParaRPr>
          </a:p>
        </p:txBody>
      </p:sp>
      <p:sp>
        <p:nvSpPr>
          <p:cNvPr id="34" name="object 34"/>
          <p:cNvSpPr txBox="1"/>
          <p:nvPr/>
        </p:nvSpPr>
        <p:spPr>
          <a:xfrm>
            <a:off x="5132808" y="6522421"/>
            <a:ext cx="10623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state:</a:t>
            </a:r>
            <a:r>
              <a:rPr sz="850" spc="-30" dirty="0">
                <a:solidFill>
                  <a:srgbClr val="333333"/>
                </a:solidFill>
                <a:latin typeface="Lucida Console"/>
                <a:cs typeface="Lucida Console"/>
              </a:rPr>
              <a:t> </a:t>
            </a:r>
            <a:r>
              <a:rPr sz="850" spc="30" dirty="0">
                <a:solidFill>
                  <a:srgbClr val="333333"/>
                </a:solidFill>
                <a:latin typeface="Lucida Console"/>
                <a:cs typeface="Lucida Console"/>
              </a:rPr>
              <a:t>disabled</a:t>
            </a:r>
            <a:endParaRPr sz="850">
              <a:latin typeface="Lucida Console"/>
              <a:cs typeface="Lucida Console"/>
            </a:endParaRPr>
          </a:p>
        </p:txBody>
      </p:sp>
      <p:sp>
        <p:nvSpPr>
          <p:cNvPr id="35" name="object 35"/>
          <p:cNvSpPr txBox="1"/>
          <p:nvPr/>
        </p:nvSpPr>
        <p:spPr>
          <a:xfrm>
            <a:off x="1070306" y="6486515"/>
            <a:ext cx="3816985" cy="368935"/>
          </a:xfrm>
          <a:prstGeom prst="rect">
            <a:avLst/>
          </a:prstGeom>
        </p:spPr>
        <p:txBody>
          <a:bodyPr vert="horz" wrap="square" lIns="0" tIns="11430" rIns="0" bIns="0" rtlCol="0">
            <a:spAutoFit/>
          </a:bodyPr>
          <a:lstStyle/>
          <a:p>
            <a:pPr marL="12700" marR="5080">
              <a:lnSpc>
                <a:spcPct val="132400"/>
              </a:lnSpc>
              <a:spcBef>
                <a:spcPts val="90"/>
              </a:spcBef>
              <a:tabLst>
                <a:tab pos="1597660" algn="l"/>
                <a:tab pos="2836545" algn="l"/>
              </a:tabLst>
            </a:pPr>
            <a:r>
              <a:rPr sz="850" spc="30" dirty="0">
                <a:solidFill>
                  <a:srgbClr val="333333"/>
                </a:solidFill>
                <a:latin typeface="Lucida Console"/>
                <a:cs typeface="Lucida Console"/>
              </a:rPr>
              <a:t>enabled-</a:t>
            </a:r>
            <a:r>
              <a:rPr sz="850" spc="35" dirty="0">
                <a:solidFill>
                  <a:srgbClr val="333333"/>
                </a:solidFill>
                <a:latin typeface="Lucida Console"/>
                <a:cs typeface="Lucida Console"/>
              </a:rPr>
              <a:t> </a:t>
            </a:r>
            <a:r>
              <a:rPr sz="850" spc="30" dirty="0">
                <a:solidFill>
                  <a:srgbClr val="333333"/>
                </a:solidFill>
                <a:latin typeface="Lucida Console"/>
                <a:cs typeface="Lucida Console"/>
              </a:rPr>
              <a:t>firewalld:	</a:t>
            </a:r>
            <a:r>
              <a:rPr sz="850" spc="25" dirty="0">
                <a:solidFill>
                  <a:srgbClr val="333333"/>
                </a:solidFill>
                <a:latin typeface="Lucida Console"/>
                <a:cs typeface="Lucida Console"/>
              </a:rPr>
              <a:t>port:</a:t>
            </a:r>
            <a:r>
              <a:rPr sz="850" spc="40" dirty="0">
                <a:solidFill>
                  <a:srgbClr val="333333"/>
                </a:solidFill>
                <a:latin typeface="Lucida Console"/>
                <a:cs typeface="Lucida Console"/>
              </a:rPr>
              <a:t> </a:t>
            </a:r>
            <a:r>
              <a:rPr sz="850" spc="30" dirty="0">
                <a:solidFill>
                  <a:srgbClr val="333333"/>
                </a:solidFill>
                <a:latin typeface="Lucida Console"/>
                <a:cs typeface="Lucida Console"/>
              </a:rPr>
              <a:t>8081/tcp	permanent:</a:t>
            </a:r>
            <a:r>
              <a:rPr sz="850" spc="-50" dirty="0">
                <a:solidFill>
                  <a:srgbClr val="333333"/>
                </a:solidFill>
                <a:latin typeface="Lucida Console"/>
                <a:cs typeface="Lucida Console"/>
              </a:rPr>
              <a:t> </a:t>
            </a:r>
            <a:r>
              <a:rPr sz="850" spc="25" dirty="0">
                <a:solidFill>
                  <a:srgbClr val="333333"/>
                </a:solidFill>
                <a:latin typeface="Lucida Console"/>
                <a:cs typeface="Lucida Console"/>
              </a:rPr>
              <a:t>yes </a:t>
            </a:r>
            <a:r>
              <a:rPr sz="850" spc="-495" dirty="0">
                <a:solidFill>
                  <a:srgbClr val="333333"/>
                </a:solidFill>
                <a:latin typeface="Lucida Console"/>
                <a:cs typeface="Lucida Console"/>
              </a:rPr>
              <a:t> </a:t>
            </a:r>
            <a:r>
              <a:rPr sz="850" spc="30" dirty="0">
                <a:solidFill>
                  <a:srgbClr val="333333"/>
                </a:solidFill>
                <a:latin typeface="Lucida Console"/>
                <a:cs typeface="Lucida Console"/>
              </a:rPr>
              <a:t>immediate:</a:t>
            </a:r>
            <a:r>
              <a:rPr sz="850" spc="25" dirty="0">
                <a:solidFill>
                  <a:srgbClr val="333333"/>
                </a:solidFill>
                <a:latin typeface="Lucida Console"/>
                <a:cs typeface="Lucida Console"/>
              </a:rPr>
              <a:t> yes</a:t>
            </a:r>
            <a:endParaRPr sz="850">
              <a:latin typeface="Lucida Console"/>
              <a:cs typeface="Lucida Console"/>
            </a:endParaRPr>
          </a:p>
        </p:txBody>
      </p:sp>
      <p:sp>
        <p:nvSpPr>
          <p:cNvPr id="36" name="object 36"/>
          <p:cNvSpPr txBox="1"/>
          <p:nvPr/>
        </p:nvSpPr>
        <p:spPr>
          <a:xfrm>
            <a:off x="1070306" y="8237773"/>
            <a:ext cx="3806190" cy="161290"/>
          </a:xfrm>
          <a:prstGeom prst="rect">
            <a:avLst/>
          </a:prstGeom>
        </p:spPr>
        <p:txBody>
          <a:bodyPr vert="horz" wrap="square" lIns="0" tIns="17780" rIns="0" bIns="0" rtlCol="0">
            <a:spAutoFit/>
          </a:bodyPr>
          <a:lstStyle/>
          <a:p>
            <a:pPr marL="12700">
              <a:lnSpc>
                <a:spcPct val="100000"/>
              </a:lnSpc>
              <a:spcBef>
                <a:spcPts val="140"/>
              </a:spcBef>
              <a:tabLst>
                <a:tab pos="1445895" algn="l"/>
                <a:tab pos="3239770" algn="l"/>
              </a:tabLst>
            </a:pPr>
            <a:r>
              <a:rPr sz="850" spc="30" dirty="0">
                <a:solidFill>
                  <a:srgbClr val="333333"/>
                </a:solidFill>
                <a:latin typeface="Lucida Console"/>
                <a:cs typeface="Lucida Console"/>
              </a:rPr>
              <a:t>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http</a:t>
            </a:r>
            <a:r>
              <a:rPr sz="850" spc="15" dirty="0">
                <a:solidFill>
                  <a:srgbClr val="333333"/>
                </a:solidFill>
                <a:latin typeface="Lucida Console"/>
                <a:cs typeface="Lucida Console"/>
              </a:rPr>
              <a:t>d</a:t>
            </a:r>
            <a:r>
              <a:rPr sz="850" dirty="0">
                <a:solidFill>
                  <a:srgbClr val="333333"/>
                </a:solidFill>
                <a:latin typeface="Lucida Console"/>
                <a:cs typeface="Lucida Console"/>
              </a:rPr>
              <a:t>	</a:t>
            </a:r>
            <a:r>
              <a:rPr sz="850" spc="30" dirty="0">
                <a:solidFill>
                  <a:srgbClr val="333333"/>
                </a:solidFill>
                <a:latin typeface="Lucida Console"/>
                <a:cs typeface="Lucida Console"/>
              </a:rPr>
              <a:t>state</a:t>
            </a:r>
            <a:r>
              <a:rPr sz="850" spc="15" dirty="0">
                <a:solidFill>
                  <a:srgbClr val="333333"/>
                </a:solidFill>
                <a:latin typeface="Lucida Console"/>
                <a:cs typeface="Lucida Console"/>
              </a:rPr>
              <a:t>:</a:t>
            </a:r>
            <a:r>
              <a:rPr sz="850" spc="30" dirty="0">
                <a:solidFill>
                  <a:srgbClr val="333333"/>
                </a:solidFill>
                <a:latin typeface="Lucida Console"/>
                <a:cs typeface="Lucida Console"/>
              </a:rPr>
              <a:t> latest</a:t>
            </a: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tw</a:t>
            </a:r>
            <a:r>
              <a:rPr sz="850" spc="15" dirty="0">
                <a:solidFill>
                  <a:srgbClr val="333333"/>
                </a:solidFill>
                <a:latin typeface="Lucida Console"/>
                <a:cs typeface="Lucida Console"/>
              </a:rPr>
              <a:t>o</a:t>
            </a:r>
            <a:r>
              <a:rPr sz="850" dirty="0">
                <a:solidFill>
                  <a:srgbClr val="333333"/>
                </a:solidFill>
                <a:latin typeface="Lucida Console"/>
                <a:cs typeface="Lucida Console"/>
              </a:rPr>
              <a:t>	</a:t>
            </a:r>
            <a:r>
              <a:rPr sz="850" spc="30" dirty="0">
                <a:solidFill>
                  <a:srgbClr val="333333"/>
                </a:solidFill>
                <a:latin typeface="Lucida Console"/>
                <a:cs typeface="Lucida Console"/>
              </a:rPr>
              <a:t>service</a:t>
            </a:r>
            <a:r>
              <a:rPr sz="850" spc="15" dirty="0">
                <a:solidFill>
                  <a:srgbClr val="333333"/>
                </a:solidFill>
                <a:latin typeface="Lucida Console"/>
                <a:cs typeface="Lucida Console"/>
              </a:rPr>
              <a:t>:</a:t>
            </a:r>
            <a:endParaRPr sz="850">
              <a:latin typeface="Lucida Console"/>
              <a:cs typeface="Lucida Console"/>
            </a:endParaRPr>
          </a:p>
        </p:txBody>
      </p:sp>
      <p:sp>
        <p:nvSpPr>
          <p:cNvPr id="37" name="object 37"/>
          <p:cNvSpPr txBox="1"/>
          <p:nvPr/>
        </p:nvSpPr>
        <p:spPr>
          <a:xfrm>
            <a:off x="5525282" y="8237773"/>
            <a:ext cx="78486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name:</a:t>
            </a:r>
            <a:r>
              <a:rPr sz="850" spc="-20" dirty="0">
                <a:solidFill>
                  <a:srgbClr val="333333"/>
                </a:solidFill>
                <a:latin typeface="Lucida Console"/>
                <a:cs typeface="Lucida Console"/>
              </a:rPr>
              <a:t> </a:t>
            </a:r>
            <a:r>
              <a:rPr sz="850" spc="25" dirty="0">
                <a:solidFill>
                  <a:srgbClr val="333333"/>
                </a:solidFill>
                <a:latin typeface="Lucida Console"/>
                <a:cs typeface="Lucida Console"/>
              </a:rPr>
              <a:t>httpd</a:t>
            </a:r>
            <a:endParaRPr sz="850">
              <a:latin typeface="Lucida Console"/>
              <a:cs typeface="Lucida Console"/>
            </a:endParaRPr>
          </a:p>
        </p:txBody>
      </p:sp>
      <p:sp>
        <p:nvSpPr>
          <p:cNvPr id="38" name="object 38"/>
          <p:cNvSpPr txBox="1"/>
          <p:nvPr/>
        </p:nvSpPr>
        <p:spPr>
          <a:xfrm>
            <a:off x="2642757" y="8373386"/>
            <a:ext cx="3121025" cy="368935"/>
          </a:xfrm>
          <a:prstGeom prst="rect">
            <a:avLst/>
          </a:prstGeom>
        </p:spPr>
        <p:txBody>
          <a:bodyPr vert="horz" wrap="square" lIns="0" tIns="11430" rIns="0" bIns="0" rtlCol="0">
            <a:spAutoFit/>
          </a:bodyPr>
          <a:lstStyle/>
          <a:p>
            <a:pPr marL="12700" marR="5080" indent="539750">
              <a:lnSpc>
                <a:spcPct val="132400"/>
              </a:lnSpc>
              <a:spcBef>
                <a:spcPts val="90"/>
              </a:spcBef>
              <a:tabLst>
                <a:tab pos="1654175" algn="l"/>
                <a:tab pos="2415540" algn="l"/>
              </a:tabLst>
            </a:pPr>
            <a:r>
              <a:rPr sz="850" spc="30" dirty="0">
                <a:solidFill>
                  <a:srgbClr val="333333"/>
                </a:solidFill>
                <a:latin typeface="Lucida Console"/>
                <a:cs typeface="Lucida Console"/>
              </a:rPr>
              <a:t>enabled</a:t>
            </a:r>
            <a:r>
              <a:rPr sz="850" spc="15" dirty="0">
                <a:solidFill>
                  <a:srgbClr val="333333"/>
                </a:solidFill>
                <a:latin typeface="Lucida Console"/>
                <a:cs typeface="Lucida Console"/>
              </a:rPr>
              <a:t>:</a:t>
            </a:r>
            <a:r>
              <a:rPr sz="850" spc="30" dirty="0">
                <a:solidFill>
                  <a:srgbClr val="333333"/>
                </a:solidFill>
                <a:latin typeface="Lucida Console"/>
                <a:cs typeface="Lucida Console"/>
              </a:rPr>
              <a:t> yes</a:t>
            </a: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thre</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firewalld</a:t>
            </a:r>
            <a:r>
              <a:rPr sz="850" spc="15" dirty="0">
                <a:solidFill>
                  <a:srgbClr val="333333"/>
                </a:solidFill>
                <a:latin typeface="Lucida Console"/>
                <a:cs typeface="Lucida Console"/>
              </a:rPr>
              <a:t>:  </a:t>
            </a:r>
            <a:r>
              <a:rPr sz="850" spc="30" dirty="0">
                <a:solidFill>
                  <a:srgbClr val="333333"/>
                </a:solidFill>
                <a:latin typeface="Lucida Console"/>
                <a:cs typeface="Lucida Console"/>
              </a:rPr>
              <a:t>permanent:</a:t>
            </a:r>
            <a:r>
              <a:rPr sz="850" spc="35" dirty="0">
                <a:solidFill>
                  <a:srgbClr val="333333"/>
                </a:solidFill>
                <a:latin typeface="Lucida Console"/>
                <a:cs typeface="Lucida Console"/>
              </a:rPr>
              <a:t> </a:t>
            </a:r>
            <a:r>
              <a:rPr sz="850" spc="25" dirty="0">
                <a:solidFill>
                  <a:srgbClr val="333333"/>
                </a:solidFill>
                <a:latin typeface="Lucida Console"/>
                <a:cs typeface="Lucida Console"/>
              </a:rPr>
              <a:t>yes	state:</a:t>
            </a:r>
            <a:r>
              <a:rPr sz="850" spc="20" dirty="0">
                <a:solidFill>
                  <a:srgbClr val="333333"/>
                </a:solidFill>
                <a:latin typeface="Lucida Console"/>
                <a:cs typeface="Lucida Console"/>
              </a:rPr>
              <a:t> </a:t>
            </a:r>
            <a:r>
              <a:rPr sz="850" spc="30" dirty="0">
                <a:solidFill>
                  <a:srgbClr val="333333"/>
                </a:solidFill>
                <a:latin typeface="Lucida Console"/>
                <a:cs typeface="Lucida Console"/>
              </a:rPr>
              <a:t>enabled</a:t>
            </a:r>
            <a:endParaRPr sz="850">
              <a:latin typeface="Lucida Console"/>
              <a:cs typeface="Lucida Console"/>
            </a:endParaRPr>
          </a:p>
        </p:txBody>
      </p:sp>
      <p:sp>
        <p:nvSpPr>
          <p:cNvPr id="39" name="object 39"/>
          <p:cNvSpPr txBox="1"/>
          <p:nvPr/>
        </p:nvSpPr>
        <p:spPr>
          <a:xfrm>
            <a:off x="1070306" y="8373386"/>
            <a:ext cx="1463675" cy="540385"/>
          </a:xfrm>
          <a:prstGeom prst="rect">
            <a:avLst/>
          </a:prstGeom>
        </p:spPr>
        <p:txBody>
          <a:bodyPr vert="horz" wrap="square" lIns="0" tIns="11430" rIns="0" bIns="0" rtlCol="0">
            <a:spAutoFit/>
          </a:bodyPr>
          <a:lstStyle/>
          <a:p>
            <a:pPr marL="12700" marR="5080" indent="470534">
              <a:lnSpc>
                <a:spcPct val="132400"/>
              </a:lnSpc>
              <a:spcBef>
                <a:spcPts val="90"/>
              </a:spcBef>
            </a:pPr>
            <a:r>
              <a:rPr sz="850" spc="25" dirty="0">
                <a:solidFill>
                  <a:srgbClr val="333333"/>
                </a:solidFill>
                <a:latin typeface="Lucida Console"/>
                <a:cs typeface="Lucida Console"/>
              </a:rPr>
              <a:t>state:</a:t>
            </a:r>
            <a:r>
              <a:rPr sz="850" spc="-40" dirty="0">
                <a:solidFill>
                  <a:srgbClr val="333333"/>
                </a:solidFill>
                <a:latin typeface="Lucida Console"/>
                <a:cs typeface="Lucida Console"/>
              </a:rPr>
              <a:t> </a:t>
            </a:r>
            <a:r>
              <a:rPr sz="850" spc="30" dirty="0">
                <a:solidFill>
                  <a:srgbClr val="333333"/>
                </a:solidFill>
                <a:latin typeface="Lucida Console"/>
                <a:cs typeface="Lucida Console"/>
              </a:rPr>
              <a:t>started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service: </a:t>
            </a:r>
            <a:r>
              <a:rPr sz="850" spc="25" dirty="0">
                <a:solidFill>
                  <a:srgbClr val="333333"/>
                </a:solidFill>
                <a:latin typeface="Lucida Console"/>
                <a:cs typeface="Lucida Console"/>
              </a:rPr>
              <a:t>http </a:t>
            </a:r>
            <a:r>
              <a:rPr sz="850" spc="30" dirty="0">
                <a:solidFill>
                  <a:srgbClr val="333333"/>
                </a:solidFill>
                <a:latin typeface="Lucida Console"/>
                <a:cs typeface="Lucida Console"/>
              </a:rPr>
              <a:t> immediate:</a:t>
            </a:r>
            <a:r>
              <a:rPr sz="850" spc="15"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p:txBody>
      </p:sp>
      <p:sp>
        <p:nvSpPr>
          <p:cNvPr id="40" name="object 4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182"/>
            <a:ext cx="5651500" cy="3583304"/>
            <a:chOff x="959124" y="368182"/>
            <a:chExt cx="5651500" cy="3583304"/>
          </a:xfrm>
        </p:grpSpPr>
        <p:sp>
          <p:nvSpPr>
            <p:cNvPr id="3" name="object 3"/>
            <p:cNvSpPr/>
            <p:nvPr/>
          </p:nvSpPr>
          <p:spPr>
            <a:xfrm>
              <a:off x="963889" y="372947"/>
              <a:ext cx="5641975" cy="3573779"/>
            </a:xfrm>
            <a:custGeom>
              <a:avLst/>
              <a:gdLst/>
              <a:ahLst/>
              <a:cxnLst/>
              <a:rect l="l" t="t" r="r" b="b"/>
              <a:pathLst>
                <a:path w="5641975" h="3573779">
                  <a:moveTo>
                    <a:pt x="5617597" y="3573535"/>
                  </a:moveTo>
                  <a:lnTo>
                    <a:pt x="23823" y="3573535"/>
                  </a:lnTo>
                  <a:lnTo>
                    <a:pt x="20659" y="3573239"/>
                  </a:lnTo>
                  <a:lnTo>
                    <a:pt x="0" y="3552389"/>
                  </a:lnTo>
                  <a:lnTo>
                    <a:pt x="0" y="3549711"/>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1" y="0"/>
                  </a:lnTo>
                  <a:lnTo>
                    <a:pt x="5634445" y="6851"/>
                  </a:lnTo>
                  <a:lnTo>
                    <a:pt x="5636675" y="8938"/>
                  </a:lnTo>
                  <a:lnTo>
                    <a:pt x="5638400" y="11616"/>
                  </a:lnTo>
                  <a:lnTo>
                    <a:pt x="5640820" y="17276"/>
                  </a:lnTo>
                  <a:lnTo>
                    <a:pt x="5641421" y="20545"/>
                  </a:lnTo>
                  <a:lnTo>
                    <a:pt x="5641421" y="3552389"/>
                  </a:lnTo>
                  <a:lnTo>
                    <a:pt x="5620751" y="3573239"/>
                  </a:lnTo>
                  <a:lnTo>
                    <a:pt x="5617597" y="3573535"/>
                  </a:lnTo>
                  <a:close/>
                </a:path>
              </a:pathLst>
            </a:custGeom>
            <a:solidFill>
              <a:srgbClr val="F8F8F8"/>
            </a:solidFill>
          </p:spPr>
          <p:txBody>
            <a:bodyPr wrap="square" lIns="0" tIns="0" rIns="0" bIns="0" rtlCol="0"/>
            <a:lstStyle/>
            <a:p>
              <a:endParaRPr/>
            </a:p>
          </p:txBody>
        </p:sp>
        <p:sp>
          <p:nvSpPr>
            <p:cNvPr id="4" name="object 4"/>
            <p:cNvSpPr/>
            <p:nvPr/>
          </p:nvSpPr>
          <p:spPr>
            <a:xfrm>
              <a:off x="963889" y="372947"/>
              <a:ext cx="5641975" cy="3573779"/>
            </a:xfrm>
            <a:custGeom>
              <a:avLst/>
              <a:gdLst/>
              <a:ahLst/>
              <a:cxnLst/>
              <a:rect l="l" t="t" r="r" b="b"/>
              <a:pathLst>
                <a:path w="5641975" h="3573779">
                  <a:moveTo>
                    <a:pt x="0" y="3549711"/>
                  </a:moveTo>
                  <a:lnTo>
                    <a:pt x="0" y="23823"/>
                  </a:lnTo>
                  <a:lnTo>
                    <a:pt x="0" y="20545"/>
                  </a:lnTo>
                  <a:lnTo>
                    <a:pt x="600" y="17276"/>
                  </a:lnTo>
                  <a:lnTo>
                    <a:pt x="1810" y="14294"/>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1" y="0"/>
                  </a:lnTo>
                  <a:lnTo>
                    <a:pt x="5623791" y="600"/>
                  </a:lnTo>
                  <a:lnTo>
                    <a:pt x="5626717" y="1486"/>
                  </a:lnTo>
                  <a:lnTo>
                    <a:pt x="5629633" y="2677"/>
                  </a:lnTo>
                  <a:lnTo>
                    <a:pt x="5632206" y="4469"/>
                  </a:lnTo>
                  <a:lnTo>
                    <a:pt x="5634445" y="6851"/>
                  </a:lnTo>
                  <a:lnTo>
                    <a:pt x="5636675" y="8938"/>
                  </a:lnTo>
                  <a:lnTo>
                    <a:pt x="5638400" y="11616"/>
                  </a:lnTo>
                  <a:lnTo>
                    <a:pt x="5639610" y="14294"/>
                  </a:lnTo>
                  <a:lnTo>
                    <a:pt x="5640820" y="17276"/>
                  </a:lnTo>
                  <a:lnTo>
                    <a:pt x="5641421" y="20545"/>
                  </a:lnTo>
                  <a:lnTo>
                    <a:pt x="5641421" y="23823"/>
                  </a:lnTo>
                  <a:lnTo>
                    <a:pt x="5641421" y="3549711"/>
                  </a:lnTo>
                  <a:lnTo>
                    <a:pt x="5641421" y="3552389"/>
                  </a:lnTo>
                  <a:lnTo>
                    <a:pt x="5640820" y="3555372"/>
                  </a:lnTo>
                  <a:lnTo>
                    <a:pt x="5639610" y="3558345"/>
                  </a:lnTo>
                  <a:lnTo>
                    <a:pt x="5638400" y="3561328"/>
                  </a:lnTo>
                  <a:lnTo>
                    <a:pt x="5617597" y="3573535"/>
                  </a:lnTo>
                  <a:lnTo>
                    <a:pt x="23823" y="3573535"/>
                  </a:lnTo>
                  <a:lnTo>
                    <a:pt x="1810" y="3558345"/>
                  </a:lnTo>
                  <a:lnTo>
                    <a:pt x="600" y="3555372"/>
                  </a:lnTo>
                  <a:lnTo>
                    <a:pt x="0" y="3552389"/>
                  </a:lnTo>
                  <a:lnTo>
                    <a:pt x="0" y="3549711"/>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870"/>
              <a:ext cx="5556250" cy="3430904"/>
            </a:xfrm>
            <a:custGeom>
              <a:avLst/>
              <a:gdLst/>
              <a:ahLst/>
              <a:cxnLst/>
              <a:rect l="l" t="t" r="r" b="b"/>
              <a:pathLst>
                <a:path w="5556250" h="3430904">
                  <a:moveTo>
                    <a:pt x="5555656" y="3430593"/>
                  </a:moveTo>
                  <a:lnTo>
                    <a:pt x="0" y="3430593"/>
                  </a:lnTo>
                  <a:lnTo>
                    <a:pt x="0" y="0"/>
                  </a:lnTo>
                  <a:lnTo>
                    <a:pt x="5555656" y="0"/>
                  </a:lnTo>
                  <a:lnTo>
                    <a:pt x="5555656" y="3430593"/>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5475892"/>
            <a:ext cx="5651500" cy="1181735"/>
            <a:chOff x="959124" y="5475892"/>
            <a:chExt cx="5651500" cy="1181735"/>
          </a:xfrm>
        </p:grpSpPr>
        <p:sp>
          <p:nvSpPr>
            <p:cNvPr id="7" name="object 7"/>
            <p:cNvSpPr/>
            <p:nvPr/>
          </p:nvSpPr>
          <p:spPr>
            <a:xfrm>
              <a:off x="963889" y="5480657"/>
              <a:ext cx="5641975" cy="1172210"/>
            </a:xfrm>
            <a:custGeom>
              <a:avLst/>
              <a:gdLst/>
              <a:ahLst/>
              <a:cxnLst/>
              <a:rect l="l" t="t" r="r" b="b"/>
              <a:pathLst>
                <a:path w="5641975" h="1172209">
                  <a:moveTo>
                    <a:pt x="5617597" y="1172119"/>
                  </a:moveTo>
                  <a:lnTo>
                    <a:pt x="23823" y="1172119"/>
                  </a:lnTo>
                  <a:lnTo>
                    <a:pt x="20659" y="1171824"/>
                  </a:lnTo>
                  <a:lnTo>
                    <a:pt x="0" y="1151269"/>
                  </a:lnTo>
                  <a:lnTo>
                    <a:pt x="0" y="1148296"/>
                  </a:lnTo>
                  <a:lnTo>
                    <a:pt x="0" y="20545"/>
                  </a:lnTo>
                  <a:lnTo>
                    <a:pt x="20659" y="0"/>
                  </a:lnTo>
                  <a:lnTo>
                    <a:pt x="5620752" y="0"/>
                  </a:lnTo>
                  <a:lnTo>
                    <a:pt x="5641421" y="20545"/>
                  </a:lnTo>
                  <a:lnTo>
                    <a:pt x="5641421" y="1151269"/>
                  </a:lnTo>
                  <a:lnTo>
                    <a:pt x="5620752" y="1171824"/>
                  </a:lnTo>
                  <a:lnTo>
                    <a:pt x="5617597" y="1172119"/>
                  </a:lnTo>
                  <a:close/>
                </a:path>
              </a:pathLst>
            </a:custGeom>
            <a:solidFill>
              <a:srgbClr val="F8F8F8"/>
            </a:solidFill>
          </p:spPr>
          <p:txBody>
            <a:bodyPr wrap="square" lIns="0" tIns="0" rIns="0" bIns="0" rtlCol="0"/>
            <a:lstStyle/>
            <a:p>
              <a:endParaRPr/>
            </a:p>
          </p:txBody>
        </p:sp>
        <p:sp>
          <p:nvSpPr>
            <p:cNvPr id="8" name="object 8"/>
            <p:cNvSpPr/>
            <p:nvPr/>
          </p:nvSpPr>
          <p:spPr>
            <a:xfrm>
              <a:off x="963889" y="5480657"/>
              <a:ext cx="5641975" cy="1172210"/>
            </a:xfrm>
            <a:custGeom>
              <a:avLst/>
              <a:gdLst/>
              <a:ahLst/>
              <a:cxnLst/>
              <a:rect l="l" t="t" r="r" b="b"/>
              <a:pathLst>
                <a:path w="5641975" h="1172209">
                  <a:moveTo>
                    <a:pt x="0" y="1148296"/>
                  </a:moveTo>
                  <a:lnTo>
                    <a:pt x="0" y="23823"/>
                  </a:lnTo>
                  <a:lnTo>
                    <a:pt x="0" y="20545"/>
                  </a:lnTo>
                  <a:lnTo>
                    <a:pt x="600" y="17267"/>
                  </a:lnTo>
                  <a:lnTo>
                    <a:pt x="1810" y="14294"/>
                  </a:lnTo>
                  <a:lnTo>
                    <a:pt x="3020" y="11016"/>
                  </a:lnTo>
                  <a:lnTo>
                    <a:pt x="4745" y="8633"/>
                  </a:lnTo>
                  <a:lnTo>
                    <a:pt x="20659" y="0"/>
                  </a:lnTo>
                  <a:lnTo>
                    <a:pt x="23823" y="0"/>
                  </a:lnTo>
                  <a:lnTo>
                    <a:pt x="5617597" y="0"/>
                  </a:lnTo>
                  <a:lnTo>
                    <a:pt x="5620752" y="0"/>
                  </a:lnTo>
                  <a:lnTo>
                    <a:pt x="5623792" y="590"/>
                  </a:lnTo>
                  <a:lnTo>
                    <a:pt x="5639610" y="14294"/>
                  </a:lnTo>
                  <a:lnTo>
                    <a:pt x="5640821" y="17267"/>
                  </a:lnTo>
                  <a:lnTo>
                    <a:pt x="5641421" y="20545"/>
                  </a:lnTo>
                  <a:lnTo>
                    <a:pt x="5641421" y="23823"/>
                  </a:lnTo>
                  <a:lnTo>
                    <a:pt x="5641421" y="1148296"/>
                  </a:lnTo>
                  <a:lnTo>
                    <a:pt x="5641421" y="1151269"/>
                  </a:lnTo>
                  <a:lnTo>
                    <a:pt x="5640821" y="1154252"/>
                  </a:lnTo>
                  <a:lnTo>
                    <a:pt x="5617597" y="1172119"/>
                  </a:lnTo>
                  <a:lnTo>
                    <a:pt x="23823" y="1172119"/>
                  </a:lnTo>
                  <a:lnTo>
                    <a:pt x="0" y="1151269"/>
                  </a:lnTo>
                  <a:lnTo>
                    <a:pt x="0" y="114829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5561791"/>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pic>
        <p:nvPicPr>
          <p:cNvPr id="10" name="object 10"/>
          <p:cNvPicPr/>
          <p:nvPr/>
        </p:nvPicPr>
        <p:blipFill>
          <a:blip r:embed="rId2" cstate="print"/>
          <a:stretch>
            <a:fillRect/>
          </a:stretch>
        </p:blipFill>
        <p:spPr>
          <a:xfrm>
            <a:off x="959124" y="6800468"/>
            <a:ext cx="2858828" cy="1143531"/>
          </a:xfrm>
          <a:prstGeom prst="rect">
            <a:avLst/>
          </a:prstGeom>
        </p:spPr>
      </p:pic>
      <p:sp>
        <p:nvSpPr>
          <p:cNvPr id="11" name="object 11"/>
          <p:cNvSpPr txBox="1"/>
          <p:nvPr/>
        </p:nvSpPr>
        <p:spPr>
          <a:xfrm>
            <a:off x="946424" y="8013341"/>
            <a:ext cx="5631180" cy="1836420"/>
          </a:xfrm>
          <a:prstGeom prst="rect">
            <a:avLst/>
          </a:prstGeom>
        </p:spPr>
        <p:txBody>
          <a:bodyPr vert="horz" wrap="square" lIns="0" tIns="12065" rIns="0" bIns="0" rtlCol="0">
            <a:spAutoFit/>
          </a:bodyPr>
          <a:lstStyle/>
          <a:p>
            <a:pPr marL="12700" marR="36195" algn="just">
              <a:lnSpc>
                <a:spcPct val="131600"/>
              </a:lnSpc>
              <a:spcBef>
                <a:spcPts val="95"/>
              </a:spcBef>
            </a:pPr>
            <a:r>
              <a:rPr sz="950" b="1" spc="-10" dirty="0">
                <a:solidFill>
                  <a:srgbClr val="333333"/>
                </a:solidFill>
                <a:latin typeface="Trebuchet MS"/>
                <a:cs typeface="Trebuchet MS"/>
              </a:rPr>
              <a:t>Jinja2</a:t>
            </a:r>
            <a:r>
              <a:rPr sz="950" b="1" spc="25" dirty="0">
                <a:solidFill>
                  <a:srgbClr val="333333"/>
                </a:solidFill>
                <a:latin typeface="微软雅黑"/>
                <a:cs typeface="微软雅黑"/>
              </a:rPr>
              <a:t>是</a:t>
            </a:r>
            <a:r>
              <a:rPr sz="950" b="1" spc="60" dirty="0">
                <a:solidFill>
                  <a:srgbClr val="333333"/>
                </a:solidFill>
                <a:latin typeface="Trebuchet MS"/>
                <a:cs typeface="Trebuchet MS"/>
              </a:rPr>
              <a:t>Python</a:t>
            </a:r>
            <a:r>
              <a:rPr sz="950" b="1" spc="25" dirty="0">
                <a:solidFill>
                  <a:srgbClr val="333333"/>
                </a:solidFill>
                <a:latin typeface="微软雅黑"/>
                <a:cs typeface="微软雅黑"/>
              </a:rPr>
              <a:t>语言中一个被广泛使用的模板引擎，最初的设计思想来源是</a:t>
            </a:r>
            <a:r>
              <a:rPr sz="950" b="1" spc="60" dirty="0">
                <a:solidFill>
                  <a:srgbClr val="333333"/>
                </a:solidFill>
                <a:latin typeface="Trebuchet MS"/>
                <a:cs typeface="Trebuchet MS"/>
              </a:rPr>
              <a:t>Django</a:t>
            </a:r>
            <a:r>
              <a:rPr sz="950" b="1" spc="25" dirty="0">
                <a:solidFill>
                  <a:srgbClr val="333333"/>
                </a:solidFill>
                <a:latin typeface="微软雅黑"/>
                <a:cs typeface="微软雅黑"/>
              </a:rPr>
              <a:t>的模块引擎，基于 此发展了其语法和一些列强大的功能，能够让受管主机根据自身变量而产生出不同的文件内容。话句话 说，正常情况下的复制操作会让新旧文件一摸一样，但</a:t>
            </a:r>
            <a:r>
              <a:rPr sz="950" b="1" spc="-10" dirty="0">
                <a:solidFill>
                  <a:srgbClr val="333333"/>
                </a:solidFill>
                <a:latin typeface="Trebuchet MS"/>
                <a:cs typeface="Trebuchet MS"/>
              </a:rPr>
              <a:t>Jinja2</a:t>
            </a:r>
            <a:r>
              <a:rPr sz="950" b="1" spc="25" dirty="0">
                <a:solidFill>
                  <a:srgbClr val="333333"/>
                </a:solidFill>
                <a:latin typeface="微软雅黑"/>
                <a:cs typeface="微软雅黑"/>
              </a:rPr>
              <a:t>技术不会在原始文件中直接写入文件内</a:t>
            </a:r>
            <a:endParaRPr sz="950">
              <a:latin typeface="微软雅黑"/>
              <a:cs typeface="微软雅黑"/>
            </a:endParaRPr>
          </a:p>
          <a:p>
            <a:pPr marL="12700" marR="5080" algn="just">
              <a:lnSpc>
                <a:spcPct val="131600"/>
              </a:lnSpc>
            </a:pPr>
            <a:r>
              <a:rPr sz="950" b="1" spc="25" dirty="0">
                <a:solidFill>
                  <a:srgbClr val="333333"/>
                </a:solidFill>
                <a:latin typeface="微软雅黑"/>
                <a:cs typeface="微软雅黑"/>
              </a:rPr>
              <a:t>容，而是一系列的变量名称，在使用</a:t>
            </a:r>
            <a:r>
              <a:rPr sz="950" b="1" spc="55" dirty="0">
                <a:solidFill>
                  <a:srgbClr val="333333"/>
                </a:solidFill>
                <a:latin typeface="Trebuchet MS"/>
                <a:cs typeface="Trebuchet MS"/>
              </a:rPr>
              <a:t>template</a:t>
            </a:r>
            <a:r>
              <a:rPr sz="950" b="1" spc="25" dirty="0">
                <a:solidFill>
                  <a:srgbClr val="333333"/>
                </a:solidFill>
                <a:latin typeface="微软雅黑"/>
                <a:cs typeface="微软雅黑"/>
              </a:rPr>
              <a:t>模块进行复制的过程中，由</a:t>
            </a:r>
            <a:r>
              <a:rPr sz="950" b="1" spc="50" dirty="0">
                <a:solidFill>
                  <a:srgbClr val="333333"/>
                </a:solidFill>
                <a:latin typeface="Trebuchet MS"/>
                <a:cs typeface="Trebuchet MS"/>
              </a:rPr>
              <a:t>Ansible</a:t>
            </a:r>
            <a:r>
              <a:rPr sz="950" b="1" spc="20" dirty="0">
                <a:solidFill>
                  <a:srgbClr val="333333"/>
                </a:solidFill>
                <a:latin typeface="微软雅黑"/>
                <a:cs typeface="微软雅黑"/>
              </a:rPr>
              <a:t>服务负责在受管主机 </a:t>
            </a:r>
            <a:r>
              <a:rPr sz="950" b="1" spc="25" dirty="0">
                <a:solidFill>
                  <a:srgbClr val="333333"/>
                </a:solidFill>
                <a:latin typeface="微软雅黑"/>
                <a:cs typeface="微软雅黑"/>
              </a:rPr>
              <a:t>上收集这些变量名称所对应的值，最后再逐一填写到目标文件中，能够让每台主机的文件都根据自身系 统情况来独立生成。</a:t>
            </a:r>
            <a:endParaRPr sz="950">
              <a:latin typeface="微软雅黑"/>
              <a:cs typeface="微软雅黑"/>
            </a:endParaRPr>
          </a:p>
          <a:p>
            <a:pPr marL="12700" marR="57150">
              <a:lnSpc>
                <a:spcPct val="131600"/>
              </a:lnSpc>
              <a:spcBef>
                <a:spcPts val="750"/>
              </a:spcBef>
            </a:pPr>
            <a:r>
              <a:rPr sz="950" b="1" spc="25" dirty="0">
                <a:solidFill>
                  <a:srgbClr val="333333"/>
                </a:solidFill>
                <a:latin typeface="微软雅黑"/>
                <a:cs typeface="微软雅黑"/>
              </a:rPr>
              <a:t>例如想要让每个网站的输出信息值为</a:t>
            </a:r>
            <a:r>
              <a:rPr sz="950" b="1" spc="35" dirty="0">
                <a:solidFill>
                  <a:srgbClr val="333333"/>
                </a:solidFill>
                <a:latin typeface="Trebuchet MS"/>
                <a:cs typeface="Trebuchet MS"/>
              </a:rPr>
              <a:t>“Welcome</a:t>
            </a:r>
            <a:r>
              <a:rPr sz="950" b="1" spc="-55" dirty="0">
                <a:solidFill>
                  <a:srgbClr val="333333"/>
                </a:solidFill>
                <a:latin typeface="Trebuchet MS"/>
                <a:cs typeface="Trebuchet MS"/>
              </a:rPr>
              <a:t> </a:t>
            </a:r>
            <a:r>
              <a:rPr sz="950" b="1" spc="55" dirty="0">
                <a:solidFill>
                  <a:srgbClr val="333333"/>
                </a:solidFill>
                <a:latin typeface="Trebuchet MS"/>
                <a:cs typeface="Trebuchet MS"/>
              </a:rPr>
              <a:t>to</a:t>
            </a:r>
            <a:r>
              <a:rPr sz="950" b="1" spc="-55" dirty="0">
                <a:solidFill>
                  <a:srgbClr val="333333"/>
                </a:solidFill>
                <a:latin typeface="Trebuchet MS"/>
                <a:cs typeface="Trebuchet MS"/>
              </a:rPr>
              <a:t> </a:t>
            </a:r>
            <a:r>
              <a:rPr sz="950" b="1" spc="25" dirty="0">
                <a:solidFill>
                  <a:srgbClr val="333333"/>
                </a:solidFill>
                <a:latin typeface="微软雅黑"/>
                <a:cs typeface="微软雅黑"/>
              </a:rPr>
              <a:t>主机名</a:t>
            </a:r>
            <a:r>
              <a:rPr sz="950" b="1" spc="-45" dirty="0">
                <a:solidFill>
                  <a:srgbClr val="333333"/>
                </a:solidFill>
                <a:latin typeface="微软雅黑"/>
                <a:cs typeface="微软雅黑"/>
              </a:rPr>
              <a:t> </a:t>
            </a:r>
            <a:r>
              <a:rPr sz="950" b="1" spc="70" dirty="0">
                <a:solidFill>
                  <a:srgbClr val="333333"/>
                </a:solidFill>
                <a:latin typeface="Trebuchet MS"/>
                <a:cs typeface="Trebuchet MS"/>
              </a:rPr>
              <a:t>on</a:t>
            </a:r>
            <a:r>
              <a:rPr sz="950" b="1" spc="-55" dirty="0">
                <a:solidFill>
                  <a:srgbClr val="333333"/>
                </a:solidFill>
                <a:latin typeface="Trebuchet MS"/>
                <a:cs typeface="Trebuchet MS"/>
              </a:rPr>
              <a:t> </a:t>
            </a:r>
            <a:r>
              <a:rPr sz="950" b="1" spc="25" dirty="0">
                <a:solidFill>
                  <a:srgbClr val="333333"/>
                </a:solidFill>
                <a:latin typeface="微软雅黑"/>
                <a:cs typeface="微软雅黑"/>
              </a:rPr>
              <a:t>主机地址</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也就是用每个主机自己独有 的名称和</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地址替换文本中的内容，这样就有趣太多了。这种实验的难点主要是查询到对应的变量名 称，主机名及地址所对应的值保存在哪里？可以用</a:t>
            </a:r>
            <a:r>
              <a:rPr sz="950" b="1" spc="55" dirty="0">
                <a:solidFill>
                  <a:srgbClr val="333333"/>
                </a:solidFill>
                <a:latin typeface="Trebuchet MS"/>
                <a:cs typeface="Trebuchet MS"/>
              </a:rPr>
              <a:t>setup</a:t>
            </a:r>
            <a:r>
              <a:rPr sz="950" b="1" spc="25" dirty="0">
                <a:solidFill>
                  <a:srgbClr val="333333"/>
                </a:solidFill>
                <a:latin typeface="微软雅黑"/>
                <a:cs typeface="微软雅黑"/>
              </a:rPr>
              <a:t>模块进行查询。</a:t>
            </a:r>
            <a:endParaRPr sz="950">
              <a:latin typeface="微软雅黑"/>
              <a:cs typeface="微软雅黑"/>
            </a:endParaRPr>
          </a:p>
        </p:txBody>
      </p:sp>
      <p:sp>
        <p:nvSpPr>
          <p:cNvPr id="31" name="object 31"/>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285</a:t>
            </a:fld>
            <a:endParaRPr sz="800">
              <a:latin typeface="小哥哥网恋吗"/>
              <a:cs typeface="小哥哥网恋吗"/>
            </a:endParaRPr>
          </a:p>
        </p:txBody>
      </p:sp>
      <p:sp>
        <p:nvSpPr>
          <p:cNvPr id="12" name="object 12"/>
          <p:cNvSpPr txBox="1"/>
          <p:nvPr/>
        </p:nvSpPr>
        <p:spPr>
          <a:xfrm>
            <a:off x="5766223" y="957145"/>
            <a:ext cx="57912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templat</a:t>
            </a:r>
            <a:r>
              <a:rPr sz="850" spc="15" dirty="0">
                <a:solidFill>
                  <a:srgbClr val="333333"/>
                </a:solidFill>
                <a:latin typeface="Lucida Console"/>
                <a:cs typeface="Lucida Console"/>
              </a:rPr>
              <a:t>e</a:t>
            </a:r>
            <a:endParaRPr sz="850">
              <a:latin typeface="Lucida Console"/>
              <a:cs typeface="Lucida Console"/>
            </a:endParaRPr>
          </a:p>
        </p:txBody>
      </p:sp>
      <p:sp>
        <p:nvSpPr>
          <p:cNvPr id="13" name="object 13"/>
          <p:cNvSpPr txBox="1"/>
          <p:nvPr/>
        </p:nvSpPr>
        <p:spPr>
          <a:xfrm>
            <a:off x="1070306" y="406683"/>
            <a:ext cx="4604385" cy="8832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apache]# ansible-doc template&gt; TEMPLATE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(/usr/lib/python3.6/site-packages/ansible/modules/files/template.&gt;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Templates</a:t>
            </a:r>
            <a:r>
              <a:rPr sz="850" spc="25" dirty="0">
                <a:solidFill>
                  <a:srgbClr val="333333"/>
                </a:solidFill>
                <a:latin typeface="Lucida Console"/>
                <a:cs typeface="Lucida Console"/>
              </a:rPr>
              <a:t> are </a:t>
            </a:r>
            <a:r>
              <a:rPr sz="850" spc="30" dirty="0">
                <a:solidFill>
                  <a:srgbClr val="333333"/>
                </a:solidFill>
                <a:latin typeface="Lucida Console"/>
                <a:cs typeface="Lucida Console"/>
              </a:rPr>
              <a:t>processed </a:t>
            </a:r>
            <a:r>
              <a:rPr sz="850" spc="20" dirty="0">
                <a:solidFill>
                  <a:srgbClr val="333333"/>
                </a:solidFill>
                <a:latin typeface="Lucida Console"/>
                <a:cs typeface="Lucida Console"/>
              </a:rPr>
              <a:t>by</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L(Jinja2</a:t>
            </a:r>
            <a:r>
              <a:rPr sz="850" spc="25" dirty="0">
                <a:solidFill>
                  <a:srgbClr val="333333"/>
                </a:solidFill>
                <a:latin typeface="Lucida Console"/>
                <a:cs typeface="Lucida Console"/>
              </a:rPr>
              <a:t> </a:t>
            </a:r>
            <a:r>
              <a:rPr sz="850" spc="30" dirty="0">
                <a:solidFill>
                  <a:srgbClr val="333333"/>
                </a:solidFill>
                <a:latin typeface="Lucida Console"/>
                <a:cs typeface="Lucida Console"/>
              </a:rPr>
              <a:t>templating </a:t>
            </a:r>
            <a:r>
              <a:rPr sz="850" spc="35" dirty="0">
                <a:solidFill>
                  <a:srgbClr val="333333"/>
                </a:solidFill>
                <a:latin typeface="Lucida Console"/>
                <a:cs typeface="Lucida Console"/>
              </a:rPr>
              <a:t> </a:t>
            </a:r>
            <a:r>
              <a:rPr sz="850" spc="30" dirty="0">
                <a:solidFill>
                  <a:srgbClr val="333333"/>
                </a:solidFill>
                <a:latin typeface="Lucida Console"/>
                <a:cs typeface="Lucida Console"/>
              </a:rPr>
              <a:t>language,</a:t>
            </a:r>
            <a:r>
              <a:rPr sz="850" spc="30" dirty="0">
                <a:solidFill>
                  <a:srgbClr val="333333"/>
                </a:solidFill>
                <a:latin typeface="Lucida Console"/>
                <a:cs typeface="Lucida Console"/>
                <a:hlinkClick r:id="rId3"/>
              </a:rPr>
              <a:t>http://jinja.pocoo.org/docs/). </a:t>
            </a:r>
            <a:r>
              <a:rPr sz="850" spc="30" dirty="0">
                <a:solidFill>
                  <a:srgbClr val="333333"/>
                </a:solidFill>
                <a:latin typeface="Lucida Console"/>
                <a:cs typeface="Lucida Console"/>
              </a:rPr>
              <a:t>Documentation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 formatting</a:t>
            </a:r>
            <a:r>
              <a:rPr sz="850" spc="25" dirty="0">
                <a:solidFill>
                  <a:srgbClr val="333333"/>
                </a:solidFill>
                <a:latin typeface="Lucida Console"/>
                <a:cs typeface="Lucida Console"/>
              </a:rPr>
              <a:t> can</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a:t>
            </a:r>
            <a:r>
              <a:rPr sz="850" spc="25" dirty="0">
                <a:solidFill>
                  <a:srgbClr val="333333"/>
                </a:solidFill>
                <a:latin typeface="Lucida Console"/>
                <a:cs typeface="Lucida Console"/>
              </a:rPr>
              <a:t>found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L(Template Designer</a:t>
            </a:r>
            <a:endParaRPr sz="850">
              <a:latin typeface="Lucida Console"/>
              <a:cs typeface="Lucida Console"/>
            </a:endParaRPr>
          </a:p>
        </p:txBody>
      </p:sp>
      <p:sp>
        <p:nvSpPr>
          <p:cNvPr id="14" name="object 14"/>
          <p:cNvSpPr txBox="1"/>
          <p:nvPr/>
        </p:nvSpPr>
        <p:spPr>
          <a:xfrm>
            <a:off x="1070306" y="1264277"/>
            <a:ext cx="377190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Documentation,</a:t>
            </a:r>
            <a:r>
              <a:rPr sz="850" spc="30" dirty="0">
                <a:solidFill>
                  <a:srgbClr val="333333"/>
                </a:solidFill>
                <a:latin typeface="Lucida Console"/>
                <a:cs typeface="Lucida Console"/>
                <a:hlinkClick r:id="rId4"/>
              </a:rPr>
              <a:t>http://jinja.pocoo.org/docs/templates/). </a:t>
            </a:r>
            <a:r>
              <a:rPr sz="850" spc="-500" dirty="0">
                <a:solidFill>
                  <a:srgbClr val="333333"/>
                </a:solidFill>
                <a:latin typeface="Lucida Console"/>
                <a:cs typeface="Lucida Console"/>
              </a:rPr>
              <a:t> </a:t>
            </a:r>
            <a:r>
              <a:rPr sz="850" spc="30" dirty="0">
                <a:solidFill>
                  <a:srgbClr val="333333"/>
                </a:solidFill>
                <a:latin typeface="Lucida Console"/>
                <a:cs typeface="Lucida Console"/>
              </a:rPr>
              <a:t>variables </a:t>
            </a:r>
            <a:r>
              <a:rPr sz="850" spc="25" dirty="0">
                <a:solidFill>
                  <a:srgbClr val="333333"/>
                </a:solidFill>
                <a:latin typeface="Lucida Console"/>
                <a:cs typeface="Lucida Console"/>
              </a:rPr>
              <a:t>listed</a:t>
            </a:r>
            <a:r>
              <a:rPr sz="850" spc="30" dirty="0">
                <a:solidFill>
                  <a:srgbClr val="333333"/>
                </a:solidFill>
                <a:latin typeface="Lucida Console"/>
                <a:cs typeface="Lucida Console"/>
              </a:rPr>
              <a:t> </a:t>
            </a:r>
            <a:r>
              <a:rPr sz="850" spc="25" dirty="0">
                <a:solidFill>
                  <a:srgbClr val="333333"/>
                </a:solidFill>
                <a:latin typeface="Lucida Console"/>
                <a:cs typeface="Lucida Console"/>
              </a:rPr>
              <a:t>below</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used</a:t>
            </a:r>
            <a:r>
              <a:rPr sz="850" spc="30" dirty="0">
                <a:solidFill>
                  <a:srgbClr val="333333"/>
                </a:solidFill>
                <a:latin typeface="Lucida Console"/>
                <a:cs typeface="Lucida Console"/>
              </a:rPr>
              <a:t>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templates.</a:t>
            </a:r>
            <a:endParaRPr sz="850">
              <a:latin typeface="Lucida Console"/>
              <a:cs typeface="Lucida Console"/>
            </a:endParaRPr>
          </a:p>
        </p:txBody>
      </p:sp>
      <p:sp>
        <p:nvSpPr>
          <p:cNvPr id="15" name="object 15"/>
          <p:cNvSpPr txBox="1"/>
          <p:nvPr/>
        </p:nvSpPr>
        <p:spPr>
          <a:xfrm>
            <a:off x="4924576" y="1264277"/>
            <a:ext cx="1203325" cy="368935"/>
          </a:xfrm>
          <a:prstGeom prst="rect">
            <a:avLst/>
          </a:prstGeom>
        </p:spPr>
        <p:txBody>
          <a:bodyPr vert="horz" wrap="square" lIns="0" tIns="53340" rIns="0" bIns="0" rtlCol="0">
            <a:spAutoFit/>
          </a:bodyPr>
          <a:lstStyle/>
          <a:p>
            <a:pPr marR="59055" algn="r">
              <a:lnSpc>
                <a:spcPct val="100000"/>
              </a:lnSpc>
              <a:spcBef>
                <a:spcPts val="420"/>
              </a:spcBef>
            </a:pPr>
            <a:r>
              <a:rPr sz="850" spc="30" dirty="0">
                <a:solidFill>
                  <a:srgbClr val="333333"/>
                </a:solidFill>
                <a:latin typeface="Lucida Console"/>
                <a:cs typeface="Lucida Console"/>
              </a:rPr>
              <a:t>Additional</a:t>
            </a:r>
            <a:endParaRPr sz="850">
              <a:latin typeface="Lucida Console"/>
              <a:cs typeface="Lucida Console"/>
            </a:endParaRPr>
          </a:p>
          <a:p>
            <a:pPr marR="5080" algn="r">
              <a:lnSpc>
                <a:spcPct val="100000"/>
              </a:lnSpc>
              <a:spcBef>
                <a:spcPts val="330"/>
              </a:spcBef>
            </a:pPr>
            <a:r>
              <a:rPr sz="850" spc="30" dirty="0">
                <a:solidFill>
                  <a:srgbClr val="333333"/>
                </a:solidFill>
                <a:latin typeface="Lucida Console"/>
                <a:cs typeface="Lucida Console"/>
              </a:rPr>
              <a:t>`ansible_managed'</a:t>
            </a:r>
            <a:endParaRPr sz="850">
              <a:latin typeface="Lucida Console"/>
              <a:cs typeface="Lucida Console"/>
            </a:endParaRPr>
          </a:p>
        </p:txBody>
      </p:sp>
      <p:sp>
        <p:nvSpPr>
          <p:cNvPr id="16" name="object 16"/>
          <p:cNvSpPr txBox="1"/>
          <p:nvPr/>
        </p:nvSpPr>
        <p:spPr>
          <a:xfrm>
            <a:off x="1070306" y="1607314"/>
            <a:ext cx="299720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(configurable </a:t>
            </a:r>
            <a:r>
              <a:rPr sz="850" spc="25" dirty="0">
                <a:solidFill>
                  <a:srgbClr val="333333"/>
                </a:solidFill>
                <a:latin typeface="Lucida Console"/>
                <a:cs typeface="Lucida Console"/>
              </a:rPr>
              <a:t>via the </a:t>
            </a:r>
            <a:r>
              <a:rPr sz="850" spc="30" dirty="0">
                <a:solidFill>
                  <a:srgbClr val="333333"/>
                </a:solidFill>
                <a:latin typeface="Lucida Console"/>
                <a:cs typeface="Lucida Console"/>
              </a:rPr>
              <a:t>`defaults' section </a:t>
            </a:r>
            <a:r>
              <a:rPr sz="850" spc="20" dirty="0">
                <a:solidFill>
                  <a:srgbClr val="333333"/>
                </a:solidFill>
                <a:latin typeface="Lucida Console"/>
                <a:cs typeface="Lucida Console"/>
              </a:rPr>
              <a:t>of </a:t>
            </a:r>
            <a:r>
              <a:rPr sz="850" spc="-500" dirty="0">
                <a:solidFill>
                  <a:srgbClr val="333333"/>
                </a:solidFill>
                <a:latin typeface="Lucida Console"/>
                <a:cs typeface="Lucida Console"/>
              </a:rPr>
              <a:t> </a:t>
            </a:r>
            <a:r>
              <a:rPr sz="850" spc="25" dirty="0">
                <a:solidFill>
                  <a:srgbClr val="333333"/>
                </a:solidFill>
                <a:latin typeface="Lucida Console"/>
                <a:cs typeface="Lucida Console"/>
              </a:rPr>
              <a:t>string which</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used</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describe</a:t>
            </a:r>
            <a:endParaRPr sz="850">
              <a:latin typeface="Lucida Console"/>
              <a:cs typeface="Lucida Console"/>
            </a:endParaRPr>
          </a:p>
        </p:txBody>
      </p:sp>
      <p:sp>
        <p:nvSpPr>
          <p:cNvPr id="17" name="object 17"/>
          <p:cNvSpPr txBox="1"/>
          <p:nvPr/>
        </p:nvSpPr>
        <p:spPr>
          <a:xfrm>
            <a:off x="4093831" y="1607314"/>
            <a:ext cx="2242185" cy="368935"/>
          </a:xfrm>
          <a:prstGeom prst="rect">
            <a:avLst/>
          </a:prstGeom>
        </p:spPr>
        <p:txBody>
          <a:bodyPr vert="horz" wrap="square" lIns="0" tIns="11430" rIns="0" bIns="0" rtlCol="0">
            <a:spAutoFit/>
          </a:bodyPr>
          <a:lstStyle/>
          <a:p>
            <a:pPr marL="12700" marR="5080" indent="487680">
              <a:lnSpc>
                <a:spcPct val="132400"/>
              </a:lnSpc>
              <a:spcBef>
                <a:spcPts val="90"/>
              </a:spcBef>
            </a:pPr>
            <a:r>
              <a:rPr sz="850" spc="30" dirty="0">
                <a:solidFill>
                  <a:srgbClr val="333333"/>
                </a:solidFill>
                <a:latin typeface="Lucida Console"/>
                <a:cs typeface="Lucida Console"/>
              </a:rPr>
              <a:t>`ansible.cfg')</a:t>
            </a:r>
            <a:r>
              <a:rPr sz="850" spc="-10" dirty="0">
                <a:solidFill>
                  <a:srgbClr val="333333"/>
                </a:solidFill>
                <a:latin typeface="Lucida Console"/>
                <a:cs typeface="Lucida Console"/>
              </a:rPr>
              <a:t> </a:t>
            </a:r>
            <a:r>
              <a:rPr sz="850" spc="30" dirty="0">
                <a:solidFill>
                  <a:srgbClr val="333333"/>
                </a:solidFill>
                <a:latin typeface="Lucida Console"/>
                <a:cs typeface="Lucida Console"/>
              </a:rPr>
              <a:t>contains</a:t>
            </a:r>
            <a:r>
              <a:rPr sz="850" spc="-5" dirty="0">
                <a:solidFill>
                  <a:srgbClr val="333333"/>
                </a:solidFill>
                <a:latin typeface="Lucida Console"/>
                <a:cs typeface="Lucida Console"/>
              </a:rPr>
              <a:t> </a:t>
            </a:r>
            <a:r>
              <a:rPr sz="850" spc="15" dirty="0">
                <a:solidFill>
                  <a:srgbClr val="333333"/>
                </a:solidFill>
                <a:latin typeface="Lucida Console"/>
                <a:cs typeface="Lucida Console"/>
              </a:rPr>
              <a:t>a </a:t>
            </a:r>
            <a:r>
              <a:rPr sz="850" spc="-50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template</a:t>
            </a:r>
            <a:r>
              <a:rPr sz="850" spc="25" dirty="0">
                <a:solidFill>
                  <a:srgbClr val="333333"/>
                </a:solidFill>
                <a:latin typeface="Lucida Console"/>
                <a:cs typeface="Lucida Console"/>
              </a:rPr>
              <a:t> name, host,</a:t>
            </a:r>
            <a:endParaRPr sz="850">
              <a:latin typeface="Lucida Console"/>
              <a:cs typeface="Lucida Console"/>
            </a:endParaRPr>
          </a:p>
        </p:txBody>
      </p:sp>
      <p:sp>
        <p:nvSpPr>
          <p:cNvPr id="18" name="object 18"/>
          <p:cNvSpPr txBox="1"/>
          <p:nvPr/>
        </p:nvSpPr>
        <p:spPr>
          <a:xfrm>
            <a:off x="1070306" y="1950352"/>
            <a:ext cx="2652395"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modification</a:t>
            </a:r>
            <a:r>
              <a:rPr sz="850" spc="15" dirty="0">
                <a:solidFill>
                  <a:srgbClr val="333333"/>
                </a:solidFill>
                <a:latin typeface="Lucida Console"/>
                <a:cs typeface="Lucida Console"/>
              </a:rPr>
              <a:t> </a:t>
            </a:r>
            <a:r>
              <a:rPr sz="850" spc="25" dirty="0">
                <a:solidFill>
                  <a:srgbClr val="333333"/>
                </a:solidFill>
                <a:latin typeface="Lucida Console"/>
                <a:cs typeface="Lucida Console"/>
              </a:rPr>
              <a:t>time</a:t>
            </a:r>
            <a:r>
              <a:rPr sz="850" spc="20" dirty="0">
                <a:solidFill>
                  <a:srgbClr val="333333"/>
                </a:solidFill>
                <a:latin typeface="Lucida Console"/>
                <a:cs typeface="Lucida Console"/>
              </a:rPr>
              <a:t> of</a:t>
            </a:r>
            <a:r>
              <a:rPr sz="850" spc="15" dirty="0">
                <a:solidFill>
                  <a:srgbClr val="333333"/>
                </a:solidFill>
                <a:latin typeface="Lucida Console"/>
                <a:cs typeface="Lucida Console"/>
              </a:rPr>
              <a:t> </a:t>
            </a:r>
            <a:r>
              <a:rPr sz="850" spc="25" dirty="0">
                <a:solidFill>
                  <a:srgbClr val="333333"/>
                </a:solidFill>
                <a:latin typeface="Lucida Console"/>
                <a:cs typeface="Lucida Console"/>
              </a:rPr>
              <a:t>the</a:t>
            </a:r>
            <a:r>
              <a:rPr sz="850" spc="20" dirty="0">
                <a:solidFill>
                  <a:srgbClr val="333333"/>
                </a:solidFill>
                <a:latin typeface="Lucida Console"/>
                <a:cs typeface="Lucida Console"/>
              </a:rPr>
              <a:t> </a:t>
            </a:r>
            <a:r>
              <a:rPr sz="850" spc="30" dirty="0">
                <a:solidFill>
                  <a:srgbClr val="333333"/>
                </a:solidFill>
                <a:latin typeface="Lucida Console"/>
                <a:cs typeface="Lucida Console"/>
              </a:rPr>
              <a:t>template</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`template_host'</a:t>
            </a:r>
            <a:r>
              <a:rPr sz="850" spc="15" dirty="0">
                <a:solidFill>
                  <a:srgbClr val="333333"/>
                </a:solidFill>
                <a:latin typeface="Lucida Console"/>
                <a:cs typeface="Lucida Console"/>
              </a:rPr>
              <a:t> </a:t>
            </a:r>
            <a:r>
              <a:rPr sz="850" spc="30" dirty="0">
                <a:solidFill>
                  <a:srgbClr val="333333"/>
                </a:solidFill>
                <a:latin typeface="Lucida Console"/>
                <a:cs typeface="Lucida Console"/>
              </a:rPr>
              <a:t>contains</a:t>
            </a:r>
            <a:r>
              <a:rPr sz="850" spc="20" dirty="0">
                <a:solidFill>
                  <a:srgbClr val="333333"/>
                </a:solidFill>
                <a:latin typeface="Lucida Console"/>
                <a:cs typeface="Lucida Console"/>
              </a:rPr>
              <a:t> </a:t>
            </a:r>
            <a:r>
              <a:rPr sz="850" spc="25" dirty="0">
                <a:solidFill>
                  <a:srgbClr val="333333"/>
                </a:solidFill>
                <a:latin typeface="Lucida Console"/>
                <a:cs typeface="Lucida Console"/>
              </a:rPr>
              <a:t>the</a:t>
            </a:r>
            <a:r>
              <a:rPr sz="850" spc="20" dirty="0">
                <a:solidFill>
                  <a:srgbClr val="333333"/>
                </a:solidFill>
                <a:latin typeface="Lucida Console"/>
                <a:cs typeface="Lucida Console"/>
              </a:rPr>
              <a:t> </a:t>
            </a:r>
            <a:r>
              <a:rPr sz="850" spc="25" dirty="0">
                <a:solidFill>
                  <a:srgbClr val="333333"/>
                </a:solidFill>
                <a:latin typeface="Lucida Console"/>
                <a:cs typeface="Lucida Console"/>
              </a:rPr>
              <a:t>node</a:t>
            </a:r>
            <a:r>
              <a:rPr sz="850" spc="20" dirty="0">
                <a:solidFill>
                  <a:srgbClr val="333333"/>
                </a:solidFill>
                <a:latin typeface="Lucida Console"/>
                <a:cs typeface="Lucida Console"/>
              </a:rPr>
              <a:t> </a:t>
            </a:r>
            <a:r>
              <a:rPr sz="850" spc="25" dirty="0">
                <a:solidFill>
                  <a:srgbClr val="333333"/>
                </a:solidFill>
                <a:latin typeface="Lucida Console"/>
                <a:cs typeface="Lucida Console"/>
              </a:rPr>
              <a:t>name</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`template_uid'</a:t>
            </a:r>
            <a:r>
              <a:rPr sz="850" spc="15" dirty="0">
                <a:solidFill>
                  <a:srgbClr val="333333"/>
                </a:solidFill>
                <a:latin typeface="Lucida Console"/>
                <a:cs typeface="Lucida Console"/>
              </a:rPr>
              <a:t> </a:t>
            </a:r>
            <a:r>
              <a:rPr sz="850" spc="20" dirty="0">
                <a:solidFill>
                  <a:srgbClr val="333333"/>
                </a:solidFill>
                <a:latin typeface="Lucida Console"/>
                <a:cs typeface="Lucida Console"/>
              </a:rPr>
              <a:t>is </a:t>
            </a:r>
            <a:r>
              <a:rPr sz="850" spc="25" dirty="0">
                <a:solidFill>
                  <a:srgbClr val="333333"/>
                </a:solidFill>
                <a:latin typeface="Lucida Console"/>
                <a:cs typeface="Lucida Console"/>
              </a:rPr>
              <a:t>the</a:t>
            </a:r>
            <a:r>
              <a:rPr sz="850" spc="15" dirty="0">
                <a:solidFill>
                  <a:srgbClr val="333333"/>
                </a:solidFill>
                <a:latin typeface="Lucida Console"/>
                <a:cs typeface="Lucida Console"/>
              </a:rPr>
              <a:t> </a:t>
            </a:r>
            <a:r>
              <a:rPr sz="850" spc="30" dirty="0">
                <a:solidFill>
                  <a:srgbClr val="333333"/>
                </a:solidFill>
                <a:latin typeface="Lucida Console"/>
                <a:cs typeface="Lucida Console"/>
              </a:rPr>
              <a:t>numeric</a:t>
            </a:r>
            <a:r>
              <a:rPr sz="850" spc="20" dirty="0">
                <a:solidFill>
                  <a:srgbClr val="333333"/>
                </a:solidFill>
                <a:latin typeface="Lucida Console"/>
                <a:cs typeface="Lucida Console"/>
              </a:rPr>
              <a:t> </a:t>
            </a:r>
            <a:r>
              <a:rPr sz="850" spc="25" dirty="0">
                <a:solidFill>
                  <a:srgbClr val="333333"/>
                </a:solidFill>
                <a:latin typeface="Lucida Console"/>
                <a:cs typeface="Lucida Console"/>
              </a:rPr>
              <a:t>user</a:t>
            </a:r>
            <a:endParaRPr sz="850">
              <a:latin typeface="Lucida Console"/>
              <a:cs typeface="Lucida Console"/>
            </a:endParaRPr>
          </a:p>
        </p:txBody>
      </p:sp>
      <p:sp>
        <p:nvSpPr>
          <p:cNvPr id="19" name="object 19"/>
          <p:cNvSpPr txBox="1"/>
          <p:nvPr/>
        </p:nvSpPr>
        <p:spPr>
          <a:xfrm>
            <a:off x="3889963" y="1950352"/>
            <a:ext cx="2511425" cy="54038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file</a:t>
            </a:r>
            <a:r>
              <a:rPr sz="850" spc="20" dirty="0">
                <a:solidFill>
                  <a:srgbClr val="333333"/>
                </a:solidFill>
                <a:latin typeface="Lucida Console"/>
                <a:cs typeface="Lucida Console"/>
              </a:rPr>
              <a:t> </a:t>
            </a:r>
            <a:r>
              <a:rPr sz="850" spc="25" dirty="0">
                <a:solidFill>
                  <a:srgbClr val="333333"/>
                </a:solidFill>
                <a:latin typeface="Lucida Console"/>
                <a:cs typeface="Lucida Console"/>
              </a:rPr>
              <a:t>and</a:t>
            </a:r>
            <a:r>
              <a:rPr sz="850" spc="20" dirty="0">
                <a:solidFill>
                  <a:srgbClr val="333333"/>
                </a:solidFill>
                <a:latin typeface="Lucida Console"/>
                <a:cs typeface="Lucida Console"/>
              </a:rPr>
              <a:t> </a:t>
            </a:r>
            <a:r>
              <a:rPr sz="850" spc="25" dirty="0">
                <a:solidFill>
                  <a:srgbClr val="333333"/>
                </a:solidFill>
                <a:latin typeface="Lucida Console"/>
                <a:cs typeface="Lucida Console"/>
              </a:rPr>
              <a:t>the</a:t>
            </a:r>
            <a:r>
              <a:rPr sz="850" spc="20" dirty="0">
                <a:solidFill>
                  <a:srgbClr val="333333"/>
                </a:solidFill>
                <a:latin typeface="Lucida Console"/>
                <a:cs typeface="Lucida Console"/>
              </a:rPr>
              <a:t> </a:t>
            </a:r>
            <a:r>
              <a:rPr sz="850" spc="25" dirty="0">
                <a:solidFill>
                  <a:srgbClr val="333333"/>
                </a:solidFill>
                <a:latin typeface="Lucida Console"/>
                <a:cs typeface="Lucida Console"/>
              </a:rPr>
              <a:t>owner uid.</a:t>
            </a:r>
            <a:endParaRPr sz="850">
              <a:latin typeface="Lucida Console"/>
              <a:cs typeface="Lucida Console"/>
            </a:endParaRPr>
          </a:p>
          <a:p>
            <a:pPr marL="359410">
              <a:lnSpc>
                <a:spcPct val="100000"/>
              </a:lnSpc>
              <a:spcBef>
                <a:spcPts val="330"/>
              </a:spcBef>
            </a:pPr>
            <a:r>
              <a:rPr sz="850" spc="20" dirty="0">
                <a:solidFill>
                  <a:srgbClr val="333333"/>
                </a:solidFill>
                <a:latin typeface="Lucida Console"/>
                <a:cs typeface="Lucida Console"/>
              </a:rPr>
              <a:t>of</a:t>
            </a:r>
            <a:r>
              <a:rPr sz="850" spc="5" dirty="0">
                <a:solidFill>
                  <a:srgbClr val="333333"/>
                </a:solidFill>
                <a:latin typeface="Lucida Console"/>
                <a:cs typeface="Lucida Console"/>
              </a:rPr>
              <a:t> </a:t>
            </a:r>
            <a:r>
              <a:rPr sz="850" spc="25" dirty="0">
                <a:solidFill>
                  <a:srgbClr val="333333"/>
                </a:solidFill>
                <a:latin typeface="Lucida Console"/>
                <a:cs typeface="Lucida Console"/>
              </a:rPr>
              <a:t>the</a:t>
            </a:r>
            <a:r>
              <a:rPr sz="850" spc="10" dirty="0">
                <a:solidFill>
                  <a:srgbClr val="333333"/>
                </a:solidFill>
                <a:latin typeface="Lucida Console"/>
                <a:cs typeface="Lucida Console"/>
              </a:rPr>
              <a:t> </a:t>
            </a:r>
            <a:r>
              <a:rPr sz="850" spc="30" dirty="0">
                <a:solidFill>
                  <a:srgbClr val="333333"/>
                </a:solidFill>
                <a:latin typeface="Lucida Console"/>
                <a:cs typeface="Lucida Console"/>
              </a:rPr>
              <a:t>template's</a:t>
            </a:r>
            <a:r>
              <a:rPr sz="850" spc="10" dirty="0">
                <a:solidFill>
                  <a:srgbClr val="333333"/>
                </a:solidFill>
                <a:latin typeface="Lucida Console"/>
                <a:cs typeface="Lucida Console"/>
              </a:rPr>
              <a:t> </a:t>
            </a:r>
            <a:r>
              <a:rPr sz="850" spc="30" dirty="0">
                <a:solidFill>
                  <a:srgbClr val="333333"/>
                </a:solidFill>
                <a:latin typeface="Lucida Console"/>
                <a:cs typeface="Lucida Console"/>
              </a:rPr>
              <a:t>machine.</a:t>
            </a:r>
            <a:endParaRPr sz="850">
              <a:latin typeface="Lucida Console"/>
              <a:cs typeface="Lucida Console"/>
            </a:endParaRPr>
          </a:p>
          <a:p>
            <a:pPr marL="81915">
              <a:lnSpc>
                <a:spcPct val="100000"/>
              </a:lnSpc>
              <a:spcBef>
                <a:spcPts val="330"/>
              </a:spcBef>
            </a:pPr>
            <a:r>
              <a:rPr sz="850" spc="20" dirty="0">
                <a:solidFill>
                  <a:srgbClr val="333333"/>
                </a:solidFill>
                <a:latin typeface="Lucida Console"/>
                <a:cs typeface="Lucida Console"/>
              </a:rPr>
              <a:t>id</a:t>
            </a:r>
            <a:r>
              <a:rPr sz="850" spc="25" dirty="0">
                <a:solidFill>
                  <a:srgbClr val="333333"/>
                </a:solidFill>
                <a:latin typeface="Lucida Console"/>
                <a:cs typeface="Lucida Console"/>
              </a:rPr>
              <a:t> </a:t>
            </a:r>
            <a:r>
              <a:rPr sz="850" spc="20" dirty="0">
                <a:solidFill>
                  <a:srgbClr val="333333"/>
                </a:solidFill>
                <a:latin typeface="Lucida Console"/>
                <a:cs typeface="Lucida Console"/>
              </a:rPr>
              <a:t>of</a:t>
            </a:r>
            <a:r>
              <a:rPr sz="850" spc="25" dirty="0">
                <a:solidFill>
                  <a:srgbClr val="333333"/>
                </a:solidFill>
                <a:latin typeface="Lucida Console"/>
                <a:cs typeface="Lucida Console"/>
              </a:rPr>
              <a:t> the owner.</a:t>
            </a:r>
            <a:r>
              <a:rPr sz="850" spc="30" dirty="0">
                <a:solidFill>
                  <a:srgbClr val="333333"/>
                </a:solidFill>
                <a:latin typeface="Lucida Console"/>
                <a:cs typeface="Lucida Console"/>
              </a:rPr>
              <a:t> `template_path'</a:t>
            </a:r>
            <a:r>
              <a:rPr sz="850" spc="25" dirty="0">
                <a:solidFill>
                  <a:srgbClr val="333333"/>
                </a:solidFill>
                <a:latin typeface="Lucida Console"/>
                <a:cs typeface="Lucida Console"/>
              </a:rPr>
              <a:t> </a:t>
            </a:r>
            <a:r>
              <a:rPr sz="850" spc="20" dirty="0">
                <a:solidFill>
                  <a:srgbClr val="333333"/>
                </a:solidFill>
                <a:latin typeface="Lucida Console"/>
                <a:cs typeface="Lucida Console"/>
              </a:rPr>
              <a:t>is</a:t>
            </a:r>
            <a:endParaRPr sz="850">
              <a:latin typeface="Lucida Console"/>
              <a:cs typeface="Lucida Console"/>
            </a:endParaRPr>
          </a:p>
        </p:txBody>
      </p:sp>
      <p:sp>
        <p:nvSpPr>
          <p:cNvPr id="20" name="object 20"/>
          <p:cNvSpPr txBox="1"/>
          <p:nvPr/>
        </p:nvSpPr>
        <p:spPr>
          <a:xfrm>
            <a:off x="1070306" y="2500812"/>
            <a:ext cx="5261610" cy="161290"/>
          </a:xfrm>
          <a:prstGeom prst="rect">
            <a:avLst/>
          </a:prstGeom>
        </p:spPr>
        <p:txBody>
          <a:bodyPr vert="horz" wrap="square" lIns="0" tIns="17780" rIns="0" bIns="0" rtlCol="0">
            <a:spAutoFit/>
          </a:bodyPr>
          <a:lstStyle/>
          <a:p>
            <a:pPr marL="12700">
              <a:lnSpc>
                <a:spcPct val="100000"/>
              </a:lnSpc>
              <a:spcBef>
                <a:spcPts val="140"/>
              </a:spcBef>
              <a:tabLst>
                <a:tab pos="2276475" algn="l"/>
              </a:tabLst>
            </a:pP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path</a:t>
            </a:r>
            <a:r>
              <a:rPr sz="850" spc="40" dirty="0">
                <a:solidFill>
                  <a:srgbClr val="333333"/>
                </a:solidFill>
                <a:latin typeface="Lucida Console"/>
                <a:cs typeface="Lucida Console"/>
              </a:rPr>
              <a:t> </a:t>
            </a:r>
            <a:r>
              <a:rPr sz="850" spc="20" dirty="0">
                <a:solidFill>
                  <a:srgbClr val="333333"/>
                </a:solidFill>
                <a:latin typeface="Lucida Console"/>
                <a:cs typeface="Lucida Console"/>
              </a:rPr>
              <a:t>of</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template.	`template_fullpath'</a:t>
            </a:r>
            <a:r>
              <a:rPr sz="850" spc="25" dirty="0">
                <a:solidFill>
                  <a:srgbClr val="333333"/>
                </a:solidFill>
                <a:latin typeface="Lucida Console"/>
                <a:cs typeface="Lucida Console"/>
              </a:rPr>
              <a:t> </a:t>
            </a:r>
            <a:r>
              <a:rPr sz="850" spc="20" dirty="0">
                <a:solidFill>
                  <a:srgbClr val="333333"/>
                </a:solidFill>
                <a:latin typeface="Lucida Console"/>
                <a:cs typeface="Lucida Console"/>
              </a:rPr>
              <a:t>is</a:t>
            </a:r>
            <a:r>
              <a:rPr sz="850" spc="25" dirty="0">
                <a:solidFill>
                  <a:srgbClr val="333333"/>
                </a:solidFill>
                <a:latin typeface="Lucida Console"/>
                <a:cs typeface="Lucida Console"/>
              </a:rPr>
              <a:t> the </a:t>
            </a:r>
            <a:r>
              <a:rPr sz="850" spc="30" dirty="0">
                <a:solidFill>
                  <a:srgbClr val="333333"/>
                </a:solidFill>
                <a:latin typeface="Lucida Console"/>
                <a:cs typeface="Lucida Console"/>
              </a:rPr>
              <a:t>absolute</a:t>
            </a:r>
            <a:r>
              <a:rPr sz="850" spc="25" dirty="0">
                <a:solidFill>
                  <a:srgbClr val="333333"/>
                </a:solidFill>
                <a:latin typeface="Lucida Console"/>
                <a:cs typeface="Lucida Console"/>
              </a:rPr>
              <a:t> path </a:t>
            </a:r>
            <a:r>
              <a:rPr sz="850" spc="20" dirty="0">
                <a:solidFill>
                  <a:srgbClr val="333333"/>
                </a:solidFill>
                <a:latin typeface="Lucida Console"/>
                <a:cs typeface="Lucida Console"/>
              </a:rPr>
              <a:t>of</a:t>
            </a:r>
            <a:endParaRPr sz="850">
              <a:latin typeface="Lucida Console"/>
              <a:cs typeface="Lucida Console"/>
            </a:endParaRPr>
          </a:p>
        </p:txBody>
      </p:sp>
      <p:sp>
        <p:nvSpPr>
          <p:cNvPr id="21" name="object 21"/>
          <p:cNvSpPr txBox="1"/>
          <p:nvPr/>
        </p:nvSpPr>
        <p:spPr>
          <a:xfrm>
            <a:off x="1070306" y="2636426"/>
            <a:ext cx="923925" cy="368935"/>
          </a:xfrm>
          <a:prstGeom prst="rect">
            <a:avLst/>
          </a:prstGeom>
        </p:spPr>
        <p:txBody>
          <a:bodyPr vert="horz" wrap="square" lIns="0" tIns="11430" rIns="0" bIns="0" rtlCol="0">
            <a:spAutoFit/>
          </a:bodyPr>
          <a:lstStyle/>
          <a:p>
            <a:pPr marL="12700" marR="5080">
              <a:lnSpc>
                <a:spcPct val="132400"/>
              </a:lnSpc>
              <a:spcBef>
                <a:spcPts val="90"/>
              </a:spcBef>
            </a:pPr>
            <a:r>
              <a:rPr sz="850" spc="25" dirty="0">
                <a:solidFill>
                  <a:srgbClr val="333333"/>
                </a:solidFill>
                <a:latin typeface="Lucida Console"/>
                <a:cs typeface="Lucida Console"/>
              </a:rPr>
              <a:t>the</a:t>
            </a:r>
            <a:r>
              <a:rPr sz="850" spc="-55" dirty="0">
                <a:solidFill>
                  <a:srgbClr val="333333"/>
                </a:solidFill>
                <a:latin typeface="Lucida Console"/>
                <a:cs typeface="Lucida Console"/>
              </a:rPr>
              <a:t> </a:t>
            </a:r>
            <a:r>
              <a:rPr sz="850" spc="30" dirty="0">
                <a:solidFill>
                  <a:srgbClr val="333333"/>
                </a:solidFill>
                <a:latin typeface="Lucida Console"/>
                <a:cs typeface="Lucida Console"/>
              </a:rPr>
              <a:t>template.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remote</a:t>
            </a:r>
            <a:endParaRPr sz="850">
              <a:latin typeface="Lucida Console"/>
              <a:cs typeface="Lucida Console"/>
            </a:endParaRPr>
          </a:p>
        </p:txBody>
      </p:sp>
      <p:sp>
        <p:nvSpPr>
          <p:cNvPr id="22" name="object 22"/>
          <p:cNvSpPr txBox="1"/>
          <p:nvPr/>
        </p:nvSpPr>
        <p:spPr>
          <a:xfrm>
            <a:off x="2024606" y="2636426"/>
            <a:ext cx="4237990" cy="368935"/>
          </a:xfrm>
          <a:prstGeom prst="rect">
            <a:avLst/>
          </a:prstGeom>
        </p:spPr>
        <p:txBody>
          <a:bodyPr vert="horz" wrap="square" lIns="0" tIns="11430" rIns="0" bIns="0" rtlCol="0">
            <a:spAutoFit/>
          </a:bodyPr>
          <a:lstStyle/>
          <a:p>
            <a:pPr marL="12700" marR="5080" indent="483234">
              <a:lnSpc>
                <a:spcPct val="132400"/>
              </a:lnSpc>
              <a:spcBef>
                <a:spcPts val="90"/>
              </a:spcBef>
            </a:pPr>
            <a:r>
              <a:rPr sz="850" spc="30" dirty="0">
                <a:solidFill>
                  <a:srgbClr val="333333"/>
                </a:solidFill>
                <a:latin typeface="Lucida Console"/>
                <a:cs typeface="Lucida Console"/>
              </a:rPr>
              <a:t>`template_destpath'</a:t>
            </a:r>
            <a:r>
              <a:rPr sz="850" spc="2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path</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template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5" dirty="0">
                <a:solidFill>
                  <a:srgbClr val="333333"/>
                </a:solidFill>
                <a:latin typeface="Lucida Console"/>
                <a:cs typeface="Lucida Console"/>
              </a:rPr>
              <a:t> </a:t>
            </a:r>
            <a:r>
              <a:rPr sz="850" spc="25" dirty="0">
                <a:solidFill>
                  <a:srgbClr val="333333"/>
                </a:solidFill>
                <a:latin typeface="Lucida Console"/>
                <a:cs typeface="Lucida Console"/>
              </a:rPr>
              <a:t>(added</a:t>
            </a:r>
            <a:r>
              <a:rPr sz="850" spc="35" dirty="0">
                <a:solidFill>
                  <a:srgbClr val="333333"/>
                </a:solidFill>
                <a:latin typeface="Lucida Console"/>
                <a:cs typeface="Lucida Console"/>
              </a:rPr>
              <a:t>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25" dirty="0">
                <a:solidFill>
                  <a:srgbClr val="333333"/>
                </a:solidFill>
                <a:latin typeface="Lucida Console"/>
                <a:cs typeface="Lucida Console"/>
              </a:rPr>
              <a:t>2.8).</a:t>
            </a:r>
            <a:r>
              <a:rPr sz="850" spc="35" dirty="0">
                <a:solidFill>
                  <a:srgbClr val="333333"/>
                </a:solidFill>
                <a:latin typeface="Lucida Console"/>
                <a:cs typeface="Lucida Console"/>
              </a:rPr>
              <a:t> </a:t>
            </a:r>
            <a:r>
              <a:rPr sz="850" spc="30" dirty="0">
                <a:solidFill>
                  <a:srgbClr val="333333"/>
                </a:solidFill>
                <a:latin typeface="Lucida Console"/>
                <a:cs typeface="Lucida Console"/>
              </a:rPr>
              <a:t>`template_run_date'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date</a:t>
            </a:r>
            <a:r>
              <a:rPr sz="850" spc="40" dirty="0">
                <a:solidFill>
                  <a:srgbClr val="333333"/>
                </a:solidFill>
                <a:latin typeface="Lucida Console"/>
                <a:cs typeface="Lucida Console"/>
              </a:rPr>
              <a:t> </a:t>
            </a:r>
            <a:r>
              <a:rPr sz="850" spc="25" dirty="0">
                <a:solidFill>
                  <a:srgbClr val="333333"/>
                </a:solidFill>
                <a:latin typeface="Lucida Console"/>
                <a:cs typeface="Lucida Console"/>
              </a:rPr>
              <a:t>that</a:t>
            </a:r>
            <a:endParaRPr sz="850">
              <a:latin typeface="Lucida Console"/>
              <a:cs typeface="Lucida Console"/>
            </a:endParaRPr>
          </a:p>
        </p:txBody>
      </p:sp>
      <p:sp>
        <p:nvSpPr>
          <p:cNvPr id="23" name="object 23"/>
          <p:cNvSpPr txBox="1"/>
          <p:nvPr/>
        </p:nvSpPr>
        <p:spPr>
          <a:xfrm>
            <a:off x="946424" y="2979463"/>
            <a:ext cx="5649595" cy="2732405"/>
          </a:xfrm>
          <a:prstGeom prst="rect">
            <a:avLst/>
          </a:prstGeom>
        </p:spPr>
        <p:txBody>
          <a:bodyPr vert="horz" wrap="square" lIns="0" tIns="11430" rIns="0" bIns="0" rtlCol="0">
            <a:spAutoFit/>
          </a:bodyPr>
          <a:lstStyle/>
          <a:p>
            <a:pPr marL="136525" marR="144145">
              <a:lnSpc>
                <a:spcPct val="132400"/>
              </a:lnSpc>
              <a:spcBef>
                <a:spcPts val="90"/>
              </a:spcBef>
              <a:tabLst>
                <a:tab pos="548005" algn="l"/>
                <a:tab pos="2068830" algn="l"/>
                <a:tab pos="4327525" algn="l"/>
                <a:tab pos="5220970" algn="l"/>
              </a:tabLst>
            </a:pP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template</a:t>
            </a:r>
            <a:r>
              <a:rPr sz="850" spc="35" dirty="0">
                <a:solidFill>
                  <a:srgbClr val="333333"/>
                </a:solidFill>
                <a:latin typeface="Lucida Console"/>
                <a:cs typeface="Lucida Console"/>
              </a:rPr>
              <a:t> </a:t>
            </a:r>
            <a:r>
              <a:rPr sz="850" spc="25" dirty="0">
                <a:solidFill>
                  <a:srgbClr val="333333"/>
                </a:solidFill>
                <a:latin typeface="Lucida Console"/>
                <a:cs typeface="Lucida Console"/>
              </a:rPr>
              <a:t>was</a:t>
            </a:r>
            <a:r>
              <a:rPr sz="850" spc="35" dirty="0">
                <a:solidFill>
                  <a:srgbClr val="333333"/>
                </a:solidFill>
                <a:latin typeface="Lucida Console"/>
                <a:cs typeface="Lucida Console"/>
              </a:rPr>
              <a:t> </a:t>
            </a:r>
            <a:r>
              <a:rPr sz="850" spc="30" dirty="0">
                <a:solidFill>
                  <a:srgbClr val="333333"/>
                </a:solidFill>
                <a:latin typeface="Lucida Console"/>
                <a:cs typeface="Lucida Console"/>
              </a:rPr>
              <a:t>rendered.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 module</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maintained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Ansible </a:t>
            </a:r>
            <a:r>
              <a:rPr sz="850" spc="25" dirty="0">
                <a:solidFill>
                  <a:srgbClr val="333333"/>
                </a:solidFill>
                <a:latin typeface="Lucida Console"/>
                <a:cs typeface="Lucida Console"/>
              </a:rPr>
              <a:t>Core </a:t>
            </a:r>
            <a:r>
              <a:rPr sz="850" spc="30" dirty="0">
                <a:solidFill>
                  <a:srgbClr val="333333"/>
                </a:solidFill>
                <a:latin typeface="Lucida Console"/>
                <a:cs typeface="Lucida Console"/>
              </a:rPr>
              <a:t> </a:t>
            </a:r>
            <a:r>
              <a:rPr sz="850" spc="25" dirty="0">
                <a:solidFill>
                  <a:srgbClr val="333333"/>
                </a:solidFill>
                <a:latin typeface="Lucida Console"/>
                <a:cs typeface="Lucida Console"/>
              </a:rPr>
              <a:t>Team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35" dirty="0">
                <a:solidFill>
                  <a:srgbClr val="333333"/>
                </a:solidFill>
                <a:latin typeface="Lucida Console"/>
                <a:cs typeface="Lucida Console"/>
              </a:rPr>
              <a:t> </a:t>
            </a:r>
            <a:r>
              <a:rPr sz="850" spc="25" dirty="0">
                <a:solidFill>
                  <a:srgbClr val="333333"/>
                </a:solidFill>
                <a:latin typeface="Lucida Console"/>
                <a:cs typeface="Lucida Console"/>
              </a:rPr>
              <a:t>has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corresponding</a:t>
            </a:r>
            <a:r>
              <a:rPr sz="850" spc="40" dirty="0">
                <a:solidFill>
                  <a:srgbClr val="333333"/>
                </a:solidFill>
                <a:latin typeface="Lucida Console"/>
                <a:cs typeface="Lucida Console"/>
              </a:rPr>
              <a:t> </a:t>
            </a:r>
            <a:r>
              <a:rPr sz="850" spc="25" dirty="0">
                <a:solidFill>
                  <a:srgbClr val="333333"/>
                </a:solidFill>
                <a:latin typeface="Lucida Console"/>
                <a:cs typeface="Lucida Console"/>
              </a:rPr>
              <a:t>action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plugin.………………</a:t>
            </a:r>
            <a:r>
              <a:rPr sz="800" spc="90" dirty="0">
                <a:solidFill>
                  <a:srgbClr val="333333"/>
                </a:solidFill>
                <a:latin typeface="宋体"/>
                <a:cs typeface="宋体"/>
              </a:rPr>
              <a:t>省略部分输出</a:t>
            </a:r>
            <a:r>
              <a:rPr sz="800" spc="80" dirty="0">
                <a:solidFill>
                  <a:srgbClr val="333333"/>
                </a:solidFill>
                <a:latin typeface="宋体"/>
                <a:cs typeface="宋体"/>
              </a:rPr>
              <a:t>信 </a:t>
            </a:r>
            <a:r>
              <a:rPr sz="800" spc="90" dirty="0">
                <a:solidFill>
                  <a:srgbClr val="333333"/>
                </a:solidFill>
                <a:latin typeface="宋体"/>
                <a:cs typeface="宋体"/>
              </a:rPr>
              <a:t>息</a:t>
            </a:r>
            <a:r>
              <a:rPr sz="850" spc="30" dirty="0">
                <a:solidFill>
                  <a:srgbClr val="333333"/>
                </a:solidFill>
                <a:latin typeface="Lucida Console"/>
                <a:cs typeface="Lucida Console"/>
              </a:rPr>
              <a:t>………………EXAMPLES:</a:t>
            </a: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Templat</a:t>
            </a:r>
            <a:r>
              <a:rPr sz="850" spc="15" dirty="0">
                <a:solidFill>
                  <a:srgbClr val="333333"/>
                </a:solidFill>
                <a:latin typeface="Lucida Console"/>
                <a:cs typeface="Lucida Console"/>
              </a:rPr>
              <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fil</a:t>
            </a:r>
            <a:r>
              <a:rPr sz="850" spc="15" dirty="0">
                <a:solidFill>
                  <a:srgbClr val="333333"/>
                </a:solidFill>
                <a:latin typeface="Lucida Console"/>
                <a:cs typeface="Lucida Console"/>
              </a:rPr>
              <a:t>e</a:t>
            </a:r>
            <a:r>
              <a:rPr sz="850" spc="30" dirty="0">
                <a:solidFill>
                  <a:srgbClr val="333333"/>
                </a:solidFill>
                <a:latin typeface="Lucida Console"/>
                <a:cs typeface="Lucida Console"/>
              </a:rPr>
              <a:t> t</a:t>
            </a:r>
            <a:r>
              <a:rPr sz="850" spc="15" dirty="0">
                <a:solidFill>
                  <a:srgbClr val="333333"/>
                </a:solidFill>
                <a:latin typeface="Lucida Console"/>
                <a:cs typeface="Lucida Console"/>
              </a:rPr>
              <a:t>o</a:t>
            </a:r>
            <a:r>
              <a:rPr sz="850" spc="30" dirty="0">
                <a:solidFill>
                  <a:srgbClr val="333333"/>
                </a:solidFill>
                <a:latin typeface="Lucida Console"/>
                <a:cs typeface="Lucida Console"/>
              </a:rPr>
              <a:t> /etc/files.con</a:t>
            </a:r>
            <a:r>
              <a:rPr sz="850" spc="15" dirty="0">
                <a:solidFill>
                  <a:srgbClr val="333333"/>
                </a:solidFill>
                <a:latin typeface="Lucida Console"/>
                <a:cs typeface="Lucida Console"/>
              </a:rPr>
              <a:t>f</a:t>
            </a:r>
            <a:r>
              <a:rPr sz="850" dirty="0">
                <a:solidFill>
                  <a:srgbClr val="333333"/>
                </a:solidFill>
                <a:latin typeface="Lucida Console"/>
                <a:cs typeface="Lucida Console"/>
              </a:rPr>
              <a:t>	</a:t>
            </a:r>
            <a:r>
              <a:rPr sz="850" spc="30" dirty="0">
                <a:solidFill>
                  <a:srgbClr val="333333"/>
                </a:solidFill>
                <a:latin typeface="Lucida Console"/>
                <a:cs typeface="Lucida Console"/>
              </a:rPr>
              <a:t>template</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src</a:t>
            </a:r>
            <a:r>
              <a:rPr sz="850" spc="15" dirty="0">
                <a:solidFill>
                  <a:srgbClr val="333333"/>
                </a:solidFill>
                <a:latin typeface="Lucida Console"/>
                <a:cs typeface="Lucida Console"/>
              </a:rPr>
              <a:t>:</a:t>
            </a:r>
            <a:endParaRPr sz="850">
              <a:latin typeface="Lucida Console"/>
              <a:cs typeface="Lucida Console"/>
            </a:endParaRPr>
          </a:p>
          <a:p>
            <a:pPr marL="136525" marR="472440">
              <a:lnSpc>
                <a:spcPct val="132400"/>
              </a:lnSpc>
              <a:tabLst>
                <a:tab pos="1724025" algn="l"/>
                <a:tab pos="3378835" algn="l"/>
                <a:tab pos="4339590" algn="l"/>
              </a:tabLst>
            </a:pPr>
            <a:r>
              <a:rPr sz="850" spc="30" dirty="0">
                <a:solidFill>
                  <a:srgbClr val="333333"/>
                </a:solidFill>
                <a:latin typeface="Lucida Console"/>
                <a:cs typeface="Lucida Console"/>
              </a:rPr>
              <a:t>/mytemplates/foo.j2	</a:t>
            </a:r>
            <a:r>
              <a:rPr sz="850" spc="25" dirty="0">
                <a:solidFill>
                  <a:srgbClr val="333333"/>
                </a:solidFill>
                <a:latin typeface="Lucida Console"/>
                <a:cs typeface="Lucida Console"/>
              </a:rPr>
              <a:t>dest:</a:t>
            </a:r>
            <a:r>
              <a:rPr sz="850" spc="50" dirty="0">
                <a:solidFill>
                  <a:srgbClr val="333333"/>
                </a:solidFill>
                <a:latin typeface="Lucida Console"/>
                <a:cs typeface="Lucida Console"/>
              </a:rPr>
              <a:t> </a:t>
            </a:r>
            <a:r>
              <a:rPr sz="850" spc="30" dirty="0">
                <a:solidFill>
                  <a:srgbClr val="333333"/>
                </a:solidFill>
                <a:latin typeface="Lucida Console"/>
                <a:cs typeface="Lucida Console"/>
              </a:rPr>
              <a:t>/etc/file.conf	</a:t>
            </a:r>
            <a:r>
              <a:rPr sz="850" spc="25" dirty="0">
                <a:solidFill>
                  <a:srgbClr val="333333"/>
                </a:solidFill>
                <a:latin typeface="Lucida Console"/>
                <a:cs typeface="Lucida Console"/>
              </a:rPr>
              <a:t>owner:</a:t>
            </a:r>
            <a:r>
              <a:rPr sz="850" spc="50" dirty="0">
                <a:solidFill>
                  <a:srgbClr val="333333"/>
                </a:solidFill>
                <a:latin typeface="Lucida Console"/>
                <a:cs typeface="Lucida Console"/>
              </a:rPr>
              <a:t> </a:t>
            </a:r>
            <a:r>
              <a:rPr sz="850" spc="25" dirty="0">
                <a:solidFill>
                  <a:srgbClr val="333333"/>
                </a:solidFill>
                <a:latin typeface="Lucida Console"/>
                <a:cs typeface="Lucida Console"/>
              </a:rPr>
              <a:t>bin	group:</a:t>
            </a:r>
            <a:r>
              <a:rPr sz="850" spc="-20" dirty="0">
                <a:solidFill>
                  <a:srgbClr val="333333"/>
                </a:solidFill>
                <a:latin typeface="Lucida Console"/>
                <a:cs typeface="Lucida Console"/>
              </a:rPr>
              <a:t> </a:t>
            </a:r>
            <a:r>
              <a:rPr sz="850" spc="25" dirty="0">
                <a:solidFill>
                  <a:srgbClr val="333333"/>
                </a:solidFill>
                <a:latin typeface="Lucida Console"/>
                <a:cs typeface="Lucida Console"/>
              </a:rPr>
              <a:t>wheel </a:t>
            </a:r>
            <a:r>
              <a:rPr sz="850" spc="-495" dirty="0">
                <a:solidFill>
                  <a:srgbClr val="333333"/>
                </a:solidFill>
                <a:latin typeface="Lucida Console"/>
                <a:cs typeface="Lucida Console"/>
              </a:rPr>
              <a:t> </a:t>
            </a:r>
            <a:r>
              <a:rPr sz="850" spc="25" dirty="0">
                <a:solidFill>
                  <a:srgbClr val="333333"/>
                </a:solidFill>
                <a:latin typeface="Lucida Console"/>
                <a:cs typeface="Lucida Console"/>
              </a:rPr>
              <a:t>mode: '0644'</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gn="just">
              <a:lnSpc>
                <a:spcPct val="131600"/>
              </a:lnSpc>
            </a:pPr>
            <a:r>
              <a:rPr sz="950" b="1" spc="25" dirty="0">
                <a:solidFill>
                  <a:srgbClr val="333333"/>
                </a:solidFill>
                <a:latin typeface="微软雅黑"/>
                <a:cs typeface="微软雅黑"/>
              </a:rPr>
              <a:t>从</a:t>
            </a:r>
            <a:r>
              <a:rPr sz="950" b="1" spc="55" dirty="0">
                <a:solidFill>
                  <a:srgbClr val="333333"/>
                </a:solidFill>
                <a:latin typeface="Trebuchet MS"/>
                <a:cs typeface="Trebuchet MS"/>
              </a:rPr>
              <a:t>template</a:t>
            </a:r>
            <a:r>
              <a:rPr sz="950" b="1" spc="25" dirty="0">
                <a:solidFill>
                  <a:srgbClr val="333333"/>
                </a:solidFill>
                <a:latin typeface="微软雅黑"/>
                <a:cs typeface="微软雅黑"/>
              </a:rPr>
              <a:t>模块的输出信息中可得知，这是一个用于复制文件模板的模块，能够把文件从</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 器复制到受管主机上，</a:t>
            </a:r>
            <a:r>
              <a:rPr sz="950" b="1" spc="-25" dirty="0">
                <a:solidFill>
                  <a:srgbClr val="333333"/>
                </a:solidFill>
                <a:latin typeface="Trebuchet MS"/>
                <a:cs typeface="Trebuchet MS"/>
              </a:rPr>
              <a:t>“src”</a:t>
            </a:r>
            <a:r>
              <a:rPr sz="950" b="1" spc="25" dirty="0">
                <a:solidFill>
                  <a:srgbClr val="333333"/>
                </a:solidFill>
                <a:latin typeface="微软雅黑"/>
                <a:cs typeface="微软雅黑"/>
              </a:rPr>
              <a:t>参数用于定义本地文件的路径，</a:t>
            </a:r>
            <a:r>
              <a:rPr sz="950" b="1" spc="-5" dirty="0">
                <a:solidFill>
                  <a:srgbClr val="333333"/>
                </a:solidFill>
                <a:latin typeface="Trebuchet MS"/>
                <a:cs typeface="Trebuchet MS"/>
              </a:rPr>
              <a:t>“dest”</a:t>
            </a:r>
            <a:r>
              <a:rPr sz="950" b="1" spc="20" dirty="0">
                <a:solidFill>
                  <a:srgbClr val="333333"/>
                </a:solidFill>
                <a:latin typeface="微软雅黑"/>
                <a:cs typeface="微软雅黑"/>
              </a:rPr>
              <a:t>参数用于定义复制到受管主机的文件 </a:t>
            </a:r>
            <a:r>
              <a:rPr sz="950" b="1" spc="25" dirty="0">
                <a:solidFill>
                  <a:srgbClr val="333333"/>
                </a:solidFill>
                <a:latin typeface="微软雅黑"/>
                <a:cs typeface="微软雅黑"/>
              </a:rPr>
              <a:t>路径，而</a:t>
            </a:r>
            <a:r>
              <a:rPr sz="950" b="1" spc="60" dirty="0">
                <a:solidFill>
                  <a:srgbClr val="333333"/>
                </a:solidFill>
                <a:latin typeface="Trebuchet MS"/>
                <a:cs typeface="Trebuchet MS"/>
              </a:rPr>
              <a:t>owner</a:t>
            </a:r>
            <a:r>
              <a:rPr sz="950" b="1" spc="25" dirty="0">
                <a:solidFill>
                  <a:srgbClr val="333333"/>
                </a:solidFill>
                <a:latin typeface="微软雅黑"/>
                <a:cs typeface="微软雅黑"/>
              </a:rPr>
              <a:t>、</a:t>
            </a:r>
            <a:r>
              <a:rPr sz="950" b="1" spc="60" dirty="0">
                <a:solidFill>
                  <a:srgbClr val="333333"/>
                </a:solidFill>
                <a:latin typeface="Trebuchet MS"/>
                <a:cs typeface="Trebuchet MS"/>
              </a:rPr>
              <a:t>group</a:t>
            </a:r>
            <a:r>
              <a:rPr sz="950" b="1" spc="25" dirty="0">
                <a:solidFill>
                  <a:srgbClr val="333333"/>
                </a:solidFill>
                <a:latin typeface="微软雅黑"/>
                <a:cs typeface="微软雅黑"/>
              </a:rPr>
              <a:t>、</a:t>
            </a:r>
            <a:r>
              <a:rPr sz="950" b="1" spc="75" dirty="0">
                <a:solidFill>
                  <a:srgbClr val="333333"/>
                </a:solidFill>
                <a:latin typeface="Trebuchet MS"/>
                <a:cs typeface="Trebuchet MS"/>
              </a:rPr>
              <a:t>mode</a:t>
            </a:r>
            <a:r>
              <a:rPr sz="950" b="1" spc="25" dirty="0">
                <a:solidFill>
                  <a:srgbClr val="333333"/>
                </a:solidFill>
                <a:latin typeface="微软雅黑"/>
                <a:cs typeface="微软雅黑"/>
              </a:rPr>
              <a:t>参数可选择性的设置文件归属及权限信息。</a:t>
            </a:r>
            <a:endParaRPr sz="950">
              <a:latin typeface="微软雅黑"/>
              <a:cs typeface="微软雅黑"/>
            </a:endParaRPr>
          </a:p>
          <a:p>
            <a:pPr marL="12700" marR="82550" algn="just">
              <a:lnSpc>
                <a:spcPct val="131600"/>
              </a:lnSpc>
              <a:spcBef>
                <a:spcPts val="750"/>
              </a:spcBef>
            </a:pPr>
            <a:r>
              <a:rPr sz="950" b="1" spc="25" dirty="0">
                <a:solidFill>
                  <a:srgbClr val="333333"/>
                </a:solidFill>
                <a:latin typeface="微软雅黑"/>
                <a:cs typeface="微软雅黑"/>
              </a:rPr>
              <a:t>正常来说复制文件的操作是直接进行的，受管主机节点上会获取到一个与</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服务器上一摸一样的 文件，但有些时候想让每台客户端根据自身系统情况产生不同的文件信息，这样就需要使用到</a:t>
            </a:r>
            <a:r>
              <a:rPr sz="950" b="1" spc="-10" dirty="0">
                <a:solidFill>
                  <a:srgbClr val="333333"/>
                </a:solidFill>
                <a:latin typeface="Trebuchet MS"/>
                <a:cs typeface="Trebuchet MS"/>
              </a:rPr>
              <a:t>Jinja2</a:t>
            </a:r>
            <a:r>
              <a:rPr sz="950" b="1" spc="15" dirty="0">
                <a:solidFill>
                  <a:srgbClr val="333333"/>
                </a:solidFill>
                <a:latin typeface="微软雅黑"/>
                <a:cs typeface="微软雅黑"/>
              </a:rPr>
              <a:t>技 </a:t>
            </a:r>
            <a:r>
              <a:rPr sz="950" b="1" spc="25" dirty="0">
                <a:solidFill>
                  <a:srgbClr val="333333"/>
                </a:solidFill>
                <a:latin typeface="微软雅黑"/>
                <a:cs typeface="微软雅黑"/>
              </a:rPr>
              <a:t>术了，文件后缀是</a:t>
            </a:r>
            <a:r>
              <a:rPr sz="950" b="1" spc="-45" dirty="0">
                <a:solidFill>
                  <a:srgbClr val="333333"/>
                </a:solidFill>
                <a:latin typeface="Trebuchet MS"/>
                <a:cs typeface="Trebuchet MS"/>
              </a:rPr>
              <a:t>.j2</a:t>
            </a:r>
            <a:r>
              <a:rPr sz="950" b="1" spc="25" dirty="0">
                <a:solidFill>
                  <a:srgbClr val="333333"/>
                </a:solidFill>
                <a:latin typeface="微软雅黑"/>
                <a:cs typeface="微软雅黑"/>
              </a:rPr>
              <a:t>结尾。继续编写：</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tabLst>
                <a:tab pos="428561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30" dirty="0">
                <a:solidFill>
                  <a:srgbClr val="333333"/>
                </a:solidFill>
                <a:latin typeface="Lucida Console"/>
                <a:cs typeface="Lucida Console"/>
              </a:rPr>
              <a:t>apache]#</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tasks/main.yml----</a:t>
            </a:r>
            <a:r>
              <a:rPr sz="850" spc="4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5" dirty="0">
                <a:solidFill>
                  <a:srgbClr val="333333"/>
                </a:solidFill>
                <a:latin typeface="Lucida Console"/>
                <a:cs typeface="Lucida Console"/>
              </a:rPr>
              <a:t> </a:t>
            </a:r>
            <a:r>
              <a:rPr sz="850" spc="25" dirty="0">
                <a:solidFill>
                  <a:srgbClr val="333333"/>
                </a:solidFill>
                <a:latin typeface="Lucida Console"/>
                <a:cs typeface="Lucida Console"/>
              </a:rPr>
              <a:t>one	yum:</a:t>
            </a:r>
            <a:endParaRPr sz="850">
              <a:latin typeface="Lucida Console"/>
              <a:cs typeface="Lucida Console"/>
            </a:endParaRPr>
          </a:p>
        </p:txBody>
      </p:sp>
      <p:sp>
        <p:nvSpPr>
          <p:cNvPr id="24" name="object 24"/>
          <p:cNvSpPr txBox="1"/>
          <p:nvPr/>
        </p:nvSpPr>
        <p:spPr>
          <a:xfrm>
            <a:off x="1070306" y="5721881"/>
            <a:ext cx="3806190" cy="161290"/>
          </a:xfrm>
          <a:prstGeom prst="rect">
            <a:avLst/>
          </a:prstGeom>
        </p:spPr>
        <p:txBody>
          <a:bodyPr vert="horz" wrap="square" lIns="0" tIns="17780" rIns="0" bIns="0" rtlCol="0">
            <a:spAutoFit/>
          </a:bodyPr>
          <a:lstStyle/>
          <a:p>
            <a:pPr marL="12700">
              <a:lnSpc>
                <a:spcPct val="100000"/>
              </a:lnSpc>
              <a:spcBef>
                <a:spcPts val="140"/>
              </a:spcBef>
              <a:tabLst>
                <a:tab pos="1445895" algn="l"/>
                <a:tab pos="3239770" algn="l"/>
              </a:tabLst>
            </a:pPr>
            <a:r>
              <a:rPr sz="850" spc="30" dirty="0">
                <a:solidFill>
                  <a:srgbClr val="333333"/>
                </a:solidFill>
                <a:latin typeface="Lucida Console"/>
                <a:cs typeface="Lucida Console"/>
              </a:rPr>
              <a:t>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http</a:t>
            </a:r>
            <a:r>
              <a:rPr sz="850" spc="15" dirty="0">
                <a:solidFill>
                  <a:srgbClr val="333333"/>
                </a:solidFill>
                <a:latin typeface="Lucida Console"/>
                <a:cs typeface="Lucida Console"/>
              </a:rPr>
              <a:t>d</a:t>
            </a:r>
            <a:r>
              <a:rPr sz="850" dirty="0">
                <a:solidFill>
                  <a:srgbClr val="333333"/>
                </a:solidFill>
                <a:latin typeface="Lucida Console"/>
                <a:cs typeface="Lucida Console"/>
              </a:rPr>
              <a:t>	</a:t>
            </a:r>
            <a:r>
              <a:rPr sz="850" spc="30" dirty="0">
                <a:solidFill>
                  <a:srgbClr val="333333"/>
                </a:solidFill>
                <a:latin typeface="Lucida Console"/>
                <a:cs typeface="Lucida Console"/>
              </a:rPr>
              <a:t>state</a:t>
            </a:r>
            <a:r>
              <a:rPr sz="850" spc="15" dirty="0">
                <a:solidFill>
                  <a:srgbClr val="333333"/>
                </a:solidFill>
                <a:latin typeface="Lucida Console"/>
                <a:cs typeface="Lucida Console"/>
              </a:rPr>
              <a:t>:</a:t>
            </a:r>
            <a:r>
              <a:rPr sz="850" spc="30" dirty="0">
                <a:solidFill>
                  <a:srgbClr val="333333"/>
                </a:solidFill>
                <a:latin typeface="Lucida Console"/>
                <a:cs typeface="Lucida Console"/>
              </a:rPr>
              <a:t> latest</a:t>
            </a: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tw</a:t>
            </a:r>
            <a:r>
              <a:rPr sz="850" spc="15" dirty="0">
                <a:solidFill>
                  <a:srgbClr val="333333"/>
                </a:solidFill>
                <a:latin typeface="Lucida Console"/>
                <a:cs typeface="Lucida Console"/>
              </a:rPr>
              <a:t>o</a:t>
            </a:r>
            <a:r>
              <a:rPr sz="850" dirty="0">
                <a:solidFill>
                  <a:srgbClr val="333333"/>
                </a:solidFill>
                <a:latin typeface="Lucida Console"/>
                <a:cs typeface="Lucida Console"/>
              </a:rPr>
              <a:t>	</a:t>
            </a:r>
            <a:r>
              <a:rPr sz="850" spc="30" dirty="0">
                <a:solidFill>
                  <a:srgbClr val="333333"/>
                </a:solidFill>
                <a:latin typeface="Lucida Console"/>
                <a:cs typeface="Lucida Console"/>
              </a:rPr>
              <a:t>service</a:t>
            </a:r>
            <a:r>
              <a:rPr sz="850" spc="15" dirty="0">
                <a:solidFill>
                  <a:srgbClr val="333333"/>
                </a:solidFill>
                <a:latin typeface="Lucida Console"/>
                <a:cs typeface="Lucida Console"/>
              </a:rPr>
              <a:t>:</a:t>
            </a:r>
            <a:endParaRPr sz="850">
              <a:latin typeface="Lucida Console"/>
              <a:cs typeface="Lucida Console"/>
            </a:endParaRPr>
          </a:p>
        </p:txBody>
      </p:sp>
      <p:sp>
        <p:nvSpPr>
          <p:cNvPr id="25" name="object 25"/>
          <p:cNvSpPr txBox="1"/>
          <p:nvPr/>
        </p:nvSpPr>
        <p:spPr>
          <a:xfrm>
            <a:off x="5525282" y="5721881"/>
            <a:ext cx="78486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name:</a:t>
            </a:r>
            <a:r>
              <a:rPr sz="850" spc="-20" dirty="0">
                <a:solidFill>
                  <a:srgbClr val="333333"/>
                </a:solidFill>
                <a:latin typeface="Lucida Console"/>
                <a:cs typeface="Lucida Console"/>
              </a:rPr>
              <a:t> </a:t>
            </a:r>
            <a:r>
              <a:rPr sz="850" spc="25" dirty="0">
                <a:solidFill>
                  <a:srgbClr val="333333"/>
                </a:solidFill>
                <a:latin typeface="Lucida Console"/>
                <a:cs typeface="Lucida Console"/>
              </a:rPr>
              <a:t>httpd</a:t>
            </a:r>
            <a:endParaRPr sz="850">
              <a:latin typeface="Lucida Console"/>
              <a:cs typeface="Lucida Console"/>
            </a:endParaRPr>
          </a:p>
        </p:txBody>
      </p:sp>
      <p:sp>
        <p:nvSpPr>
          <p:cNvPr id="26" name="object 26"/>
          <p:cNvSpPr txBox="1"/>
          <p:nvPr/>
        </p:nvSpPr>
        <p:spPr>
          <a:xfrm>
            <a:off x="3182776" y="5893399"/>
            <a:ext cx="2580640" cy="161290"/>
          </a:xfrm>
          <a:prstGeom prst="rect">
            <a:avLst/>
          </a:prstGeom>
        </p:spPr>
        <p:txBody>
          <a:bodyPr vert="horz" wrap="square" lIns="0" tIns="17780" rIns="0" bIns="0" rtlCol="0">
            <a:spAutoFit/>
          </a:bodyPr>
          <a:lstStyle/>
          <a:p>
            <a:pPr marL="12700">
              <a:lnSpc>
                <a:spcPct val="100000"/>
              </a:lnSpc>
              <a:spcBef>
                <a:spcPts val="140"/>
              </a:spcBef>
              <a:tabLst>
                <a:tab pos="1875789" algn="l"/>
              </a:tabLst>
            </a:pPr>
            <a:r>
              <a:rPr sz="850" spc="30" dirty="0">
                <a:solidFill>
                  <a:srgbClr val="333333"/>
                </a:solidFill>
                <a:latin typeface="Lucida Console"/>
                <a:cs typeface="Lucida Console"/>
              </a:rPr>
              <a:t>enabled</a:t>
            </a:r>
            <a:r>
              <a:rPr sz="850" spc="15" dirty="0">
                <a:solidFill>
                  <a:srgbClr val="333333"/>
                </a:solidFill>
                <a:latin typeface="Lucida Console"/>
                <a:cs typeface="Lucida Console"/>
              </a:rPr>
              <a:t>:</a:t>
            </a:r>
            <a:r>
              <a:rPr sz="850" spc="30" dirty="0">
                <a:solidFill>
                  <a:srgbClr val="333333"/>
                </a:solidFill>
                <a:latin typeface="Lucida Console"/>
                <a:cs typeface="Lucida Console"/>
              </a:rPr>
              <a:t> yes</a:t>
            </a: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thre</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firewalld</a:t>
            </a:r>
            <a:r>
              <a:rPr sz="850" spc="15" dirty="0">
                <a:solidFill>
                  <a:srgbClr val="333333"/>
                </a:solidFill>
                <a:latin typeface="Lucida Console"/>
                <a:cs typeface="Lucida Console"/>
              </a:rPr>
              <a:t>:</a:t>
            </a:r>
            <a:endParaRPr sz="850">
              <a:latin typeface="Lucida Console"/>
              <a:cs typeface="Lucida Console"/>
            </a:endParaRPr>
          </a:p>
        </p:txBody>
      </p:sp>
      <p:sp>
        <p:nvSpPr>
          <p:cNvPr id="27" name="object 27"/>
          <p:cNvSpPr txBox="1"/>
          <p:nvPr/>
        </p:nvSpPr>
        <p:spPr>
          <a:xfrm>
            <a:off x="1070306" y="5857494"/>
            <a:ext cx="2565400" cy="368935"/>
          </a:xfrm>
          <a:prstGeom prst="rect">
            <a:avLst/>
          </a:prstGeom>
        </p:spPr>
        <p:txBody>
          <a:bodyPr vert="horz" wrap="square" lIns="0" tIns="53340" rIns="0" bIns="0" rtlCol="0">
            <a:spAutoFit/>
          </a:bodyPr>
          <a:lstStyle/>
          <a:p>
            <a:pPr marL="483234">
              <a:lnSpc>
                <a:spcPct val="100000"/>
              </a:lnSpc>
              <a:spcBef>
                <a:spcPts val="420"/>
              </a:spcBef>
            </a:pPr>
            <a:r>
              <a:rPr sz="850" spc="25" dirty="0">
                <a:solidFill>
                  <a:srgbClr val="333333"/>
                </a:solidFill>
                <a:latin typeface="Lucida Console"/>
                <a:cs typeface="Lucida Console"/>
              </a:rPr>
              <a:t>state:</a:t>
            </a:r>
            <a:r>
              <a:rPr sz="850" spc="-20" dirty="0">
                <a:solidFill>
                  <a:srgbClr val="333333"/>
                </a:solidFill>
                <a:latin typeface="Lucida Console"/>
                <a:cs typeface="Lucida Console"/>
              </a:rPr>
              <a:t> </a:t>
            </a:r>
            <a:r>
              <a:rPr sz="850" spc="30" dirty="0">
                <a:solidFill>
                  <a:srgbClr val="333333"/>
                </a:solidFill>
                <a:latin typeface="Lucida Console"/>
                <a:cs typeface="Lucida Console"/>
              </a:rPr>
              <a:t>started</a:t>
            </a:r>
            <a:endParaRPr sz="850">
              <a:latin typeface="Lucida Console"/>
              <a:cs typeface="Lucida Console"/>
            </a:endParaRPr>
          </a:p>
          <a:p>
            <a:pPr marL="12700">
              <a:lnSpc>
                <a:spcPct val="100000"/>
              </a:lnSpc>
              <a:spcBef>
                <a:spcPts val="330"/>
              </a:spcBef>
              <a:tabLst>
                <a:tab pos="1584960" algn="l"/>
              </a:tabLst>
            </a:pPr>
            <a:r>
              <a:rPr sz="850" spc="30" dirty="0">
                <a:solidFill>
                  <a:srgbClr val="333333"/>
                </a:solidFill>
                <a:latin typeface="Lucida Console"/>
                <a:cs typeface="Lucida Console"/>
              </a:rPr>
              <a:t>service:</a:t>
            </a:r>
            <a:r>
              <a:rPr sz="850" spc="35" dirty="0">
                <a:solidFill>
                  <a:srgbClr val="333333"/>
                </a:solidFill>
                <a:latin typeface="Lucida Console"/>
                <a:cs typeface="Lucida Console"/>
              </a:rPr>
              <a:t> </a:t>
            </a:r>
            <a:r>
              <a:rPr sz="850" spc="25" dirty="0">
                <a:solidFill>
                  <a:srgbClr val="333333"/>
                </a:solidFill>
                <a:latin typeface="Lucida Console"/>
                <a:cs typeface="Lucida Console"/>
              </a:rPr>
              <a:t>http	</a:t>
            </a:r>
            <a:r>
              <a:rPr sz="850" spc="30" dirty="0">
                <a:solidFill>
                  <a:srgbClr val="333333"/>
                </a:solidFill>
                <a:latin typeface="Lucida Console"/>
                <a:cs typeface="Lucida Console"/>
              </a:rPr>
              <a:t>permanent:</a:t>
            </a:r>
            <a:r>
              <a:rPr sz="850" spc="-40"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p:txBody>
      </p:sp>
      <p:sp>
        <p:nvSpPr>
          <p:cNvPr id="28" name="object 28"/>
          <p:cNvSpPr txBox="1"/>
          <p:nvPr/>
        </p:nvSpPr>
        <p:spPr>
          <a:xfrm>
            <a:off x="4284619" y="6029013"/>
            <a:ext cx="1285875" cy="368935"/>
          </a:xfrm>
          <a:prstGeom prst="rect">
            <a:avLst/>
          </a:prstGeom>
        </p:spPr>
        <p:txBody>
          <a:bodyPr vert="horz" wrap="square" lIns="0" tIns="11430" rIns="0" bIns="0" rtlCol="0">
            <a:spAutoFit/>
          </a:bodyPr>
          <a:lstStyle/>
          <a:p>
            <a:pPr marL="27940" marR="5080" indent="-15875">
              <a:lnSpc>
                <a:spcPct val="132400"/>
              </a:lnSpc>
              <a:spcBef>
                <a:spcPts val="90"/>
              </a:spcBef>
            </a:pPr>
            <a:r>
              <a:rPr sz="850" spc="25" dirty="0">
                <a:solidFill>
                  <a:srgbClr val="333333"/>
                </a:solidFill>
                <a:latin typeface="Lucida Console"/>
                <a:cs typeface="Lucida Console"/>
              </a:rPr>
              <a:t>state:  </a:t>
            </a:r>
            <a:r>
              <a:rPr sz="850" spc="30" dirty="0">
                <a:solidFill>
                  <a:srgbClr val="333333"/>
                </a:solidFill>
                <a:latin typeface="Lucida Console"/>
                <a:cs typeface="Lucida Console"/>
              </a:rPr>
              <a:t>enabled </a:t>
            </a:r>
            <a:r>
              <a:rPr sz="850" spc="35" dirty="0">
                <a:solidFill>
                  <a:srgbClr val="333333"/>
                </a:solidFill>
                <a:latin typeface="Lucida Console"/>
                <a:cs typeface="Lucida Console"/>
              </a:rPr>
              <a:t> </a:t>
            </a:r>
            <a:r>
              <a:rPr sz="850" spc="25" dirty="0">
                <a:solidFill>
                  <a:srgbClr val="333333"/>
                </a:solidFill>
                <a:latin typeface="Lucida Console"/>
                <a:cs typeface="Lucida Console"/>
              </a:rPr>
              <a:t>src:</a:t>
            </a:r>
            <a:r>
              <a:rPr sz="850" spc="-40" dirty="0">
                <a:solidFill>
                  <a:srgbClr val="333333"/>
                </a:solidFill>
                <a:latin typeface="Lucida Console"/>
                <a:cs typeface="Lucida Console"/>
              </a:rPr>
              <a:t> </a:t>
            </a:r>
            <a:r>
              <a:rPr sz="850" spc="30" dirty="0">
                <a:solidFill>
                  <a:srgbClr val="333333"/>
                </a:solidFill>
                <a:latin typeface="Lucida Console"/>
                <a:cs typeface="Lucida Console"/>
              </a:rPr>
              <a:t>index.html.j2</a:t>
            </a:r>
            <a:endParaRPr sz="850">
              <a:latin typeface="Lucida Console"/>
              <a:cs typeface="Lucida Console"/>
            </a:endParaRPr>
          </a:p>
        </p:txBody>
      </p:sp>
      <p:sp>
        <p:nvSpPr>
          <p:cNvPr id="29" name="object 29"/>
          <p:cNvSpPr txBox="1"/>
          <p:nvPr/>
        </p:nvSpPr>
        <p:spPr>
          <a:xfrm>
            <a:off x="1070306" y="6200531"/>
            <a:ext cx="2580640" cy="368935"/>
          </a:xfrm>
          <a:prstGeom prst="rect">
            <a:avLst/>
          </a:prstGeom>
        </p:spPr>
        <p:txBody>
          <a:bodyPr vert="horz" wrap="square" lIns="0" tIns="11430" rIns="0" bIns="0" rtlCol="0">
            <a:spAutoFit/>
          </a:bodyPr>
          <a:lstStyle/>
          <a:p>
            <a:pPr marL="12700" marR="5080">
              <a:lnSpc>
                <a:spcPct val="132400"/>
              </a:lnSpc>
              <a:spcBef>
                <a:spcPts val="90"/>
              </a:spcBef>
              <a:tabLst>
                <a:tab pos="1945005" algn="l"/>
              </a:tabLst>
            </a:pPr>
            <a:r>
              <a:rPr sz="850" spc="30" dirty="0">
                <a:solidFill>
                  <a:srgbClr val="333333"/>
                </a:solidFill>
                <a:latin typeface="Lucida Console"/>
                <a:cs typeface="Lucida Console"/>
              </a:rPr>
              <a:t>immediate</a:t>
            </a:r>
            <a:r>
              <a:rPr sz="850" spc="15" dirty="0">
                <a:solidFill>
                  <a:srgbClr val="333333"/>
                </a:solidFill>
                <a:latin typeface="Lucida Console"/>
                <a:cs typeface="Lucida Console"/>
              </a:rPr>
              <a:t>:</a:t>
            </a:r>
            <a:r>
              <a:rPr sz="850" spc="30" dirty="0">
                <a:solidFill>
                  <a:srgbClr val="333333"/>
                </a:solidFill>
                <a:latin typeface="Lucida Console"/>
                <a:cs typeface="Lucida Console"/>
              </a:rPr>
              <a:t> yes</a:t>
            </a: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fou</a:t>
            </a:r>
            <a:r>
              <a:rPr sz="850" spc="15" dirty="0">
                <a:solidFill>
                  <a:srgbClr val="333333"/>
                </a:solidFill>
                <a:latin typeface="Lucida Console"/>
                <a:cs typeface="Lucida Console"/>
              </a:rPr>
              <a:t>r</a:t>
            </a:r>
            <a:r>
              <a:rPr sz="850" dirty="0">
                <a:solidFill>
                  <a:srgbClr val="333333"/>
                </a:solidFill>
                <a:latin typeface="Lucida Console"/>
                <a:cs typeface="Lucida Console"/>
              </a:rPr>
              <a:t>	</a:t>
            </a:r>
            <a:r>
              <a:rPr sz="850" spc="30" dirty="0">
                <a:solidFill>
                  <a:srgbClr val="333333"/>
                </a:solidFill>
                <a:latin typeface="Lucida Console"/>
                <a:cs typeface="Lucida Console"/>
              </a:rPr>
              <a:t>template</a:t>
            </a:r>
            <a:r>
              <a:rPr sz="850" spc="15" dirty="0">
                <a:solidFill>
                  <a:srgbClr val="333333"/>
                </a:solidFill>
                <a:latin typeface="Lucida Console"/>
                <a:cs typeface="Lucida Console"/>
              </a:rPr>
              <a:t>:  </a:t>
            </a:r>
            <a:r>
              <a:rPr sz="850" spc="25" dirty="0">
                <a:solidFill>
                  <a:srgbClr val="333333"/>
                </a:solidFill>
                <a:latin typeface="Lucida Console"/>
                <a:cs typeface="Lucida Console"/>
              </a:rPr>
              <a:t>dest:</a:t>
            </a:r>
            <a:r>
              <a:rPr sz="850" spc="20" dirty="0">
                <a:solidFill>
                  <a:srgbClr val="333333"/>
                </a:solidFill>
                <a:latin typeface="Lucida Console"/>
                <a:cs typeface="Lucida Console"/>
              </a:rPr>
              <a:t> </a:t>
            </a:r>
            <a:r>
              <a:rPr sz="850" spc="30" dirty="0">
                <a:solidFill>
                  <a:srgbClr val="333333"/>
                </a:solidFill>
                <a:latin typeface="Lucida Console"/>
                <a:cs typeface="Lucida Console"/>
              </a:rPr>
              <a:t>/var/www/html/index.html</a:t>
            </a:r>
            <a:endParaRPr sz="850">
              <a:latin typeface="Lucida Console"/>
              <a:cs typeface="Lucida Console"/>
            </a:endParaRPr>
          </a:p>
        </p:txBody>
      </p:sp>
      <p:sp>
        <p:nvSpPr>
          <p:cNvPr id="30" name="object 3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42"/>
            <a:ext cx="5651500" cy="1353185"/>
            <a:chOff x="959124" y="368242"/>
            <a:chExt cx="5651500" cy="1353185"/>
          </a:xfrm>
        </p:grpSpPr>
        <p:sp>
          <p:nvSpPr>
            <p:cNvPr id="3" name="object 3"/>
            <p:cNvSpPr/>
            <p:nvPr/>
          </p:nvSpPr>
          <p:spPr>
            <a:xfrm>
              <a:off x="963889" y="373007"/>
              <a:ext cx="5641975" cy="1343660"/>
            </a:xfrm>
            <a:custGeom>
              <a:avLst/>
              <a:gdLst/>
              <a:ahLst/>
              <a:cxnLst/>
              <a:rect l="l" t="t" r="r" b="b"/>
              <a:pathLst>
                <a:path w="5641975" h="1343660">
                  <a:moveTo>
                    <a:pt x="5617597" y="1343649"/>
                  </a:moveTo>
                  <a:lnTo>
                    <a:pt x="23823" y="1343649"/>
                  </a:lnTo>
                  <a:lnTo>
                    <a:pt x="20659" y="1343353"/>
                  </a:lnTo>
                  <a:lnTo>
                    <a:pt x="0" y="1322798"/>
                  </a:lnTo>
                  <a:lnTo>
                    <a:pt x="0" y="1319825"/>
                  </a:lnTo>
                  <a:lnTo>
                    <a:pt x="0" y="20545"/>
                  </a:lnTo>
                  <a:lnTo>
                    <a:pt x="600" y="17276"/>
                  </a:lnTo>
                  <a:lnTo>
                    <a:pt x="3020" y="11320"/>
                  </a:lnTo>
                  <a:lnTo>
                    <a:pt x="4745" y="8938"/>
                  </a:lnTo>
                  <a:lnTo>
                    <a:pt x="6975" y="6851"/>
                  </a:lnTo>
                  <a:lnTo>
                    <a:pt x="9214" y="4469"/>
                  </a:lnTo>
                  <a:lnTo>
                    <a:pt x="11787" y="2677"/>
                  </a:lnTo>
                  <a:lnTo>
                    <a:pt x="14703" y="1486"/>
                  </a:lnTo>
                  <a:lnTo>
                    <a:pt x="17629" y="600"/>
                  </a:lnTo>
                  <a:lnTo>
                    <a:pt x="20659" y="0"/>
                  </a:lnTo>
                  <a:lnTo>
                    <a:pt x="5620751" y="0"/>
                  </a:lnTo>
                  <a:lnTo>
                    <a:pt x="5634445" y="6851"/>
                  </a:lnTo>
                  <a:lnTo>
                    <a:pt x="5636675" y="8938"/>
                  </a:lnTo>
                  <a:lnTo>
                    <a:pt x="5638400" y="11320"/>
                  </a:lnTo>
                  <a:lnTo>
                    <a:pt x="5640820" y="17276"/>
                  </a:lnTo>
                  <a:lnTo>
                    <a:pt x="5641421" y="20545"/>
                  </a:lnTo>
                  <a:lnTo>
                    <a:pt x="5641421" y="1322798"/>
                  </a:lnTo>
                  <a:lnTo>
                    <a:pt x="5620751" y="1343353"/>
                  </a:lnTo>
                  <a:lnTo>
                    <a:pt x="5617597" y="1343649"/>
                  </a:lnTo>
                  <a:close/>
                </a:path>
              </a:pathLst>
            </a:custGeom>
            <a:solidFill>
              <a:srgbClr val="F8F8F8"/>
            </a:solidFill>
          </p:spPr>
          <p:txBody>
            <a:bodyPr wrap="square" lIns="0" tIns="0" rIns="0" bIns="0" rtlCol="0"/>
            <a:lstStyle/>
            <a:p>
              <a:endParaRPr/>
            </a:p>
          </p:txBody>
        </p:sp>
        <p:sp>
          <p:nvSpPr>
            <p:cNvPr id="4" name="object 4"/>
            <p:cNvSpPr/>
            <p:nvPr/>
          </p:nvSpPr>
          <p:spPr>
            <a:xfrm>
              <a:off x="963889" y="373007"/>
              <a:ext cx="5641975" cy="1343660"/>
            </a:xfrm>
            <a:custGeom>
              <a:avLst/>
              <a:gdLst/>
              <a:ahLst/>
              <a:cxnLst/>
              <a:rect l="l" t="t" r="r" b="b"/>
              <a:pathLst>
                <a:path w="5641975" h="1343660">
                  <a:moveTo>
                    <a:pt x="0" y="1319825"/>
                  </a:moveTo>
                  <a:lnTo>
                    <a:pt x="0" y="23823"/>
                  </a:lnTo>
                  <a:lnTo>
                    <a:pt x="0" y="20545"/>
                  </a:lnTo>
                  <a:lnTo>
                    <a:pt x="600" y="17276"/>
                  </a:lnTo>
                  <a:lnTo>
                    <a:pt x="1810" y="14294"/>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1" y="0"/>
                  </a:lnTo>
                  <a:lnTo>
                    <a:pt x="5623791" y="600"/>
                  </a:lnTo>
                  <a:lnTo>
                    <a:pt x="5626717" y="1486"/>
                  </a:lnTo>
                  <a:lnTo>
                    <a:pt x="5629633" y="2677"/>
                  </a:lnTo>
                  <a:lnTo>
                    <a:pt x="5632206" y="4469"/>
                  </a:lnTo>
                  <a:lnTo>
                    <a:pt x="5634445" y="6851"/>
                  </a:lnTo>
                  <a:lnTo>
                    <a:pt x="5636675" y="8938"/>
                  </a:lnTo>
                  <a:lnTo>
                    <a:pt x="5638400" y="11320"/>
                  </a:lnTo>
                  <a:lnTo>
                    <a:pt x="5639610" y="14294"/>
                  </a:lnTo>
                  <a:lnTo>
                    <a:pt x="5640820" y="17276"/>
                  </a:lnTo>
                  <a:lnTo>
                    <a:pt x="5641421" y="20545"/>
                  </a:lnTo>
                  <a:lnTo>
                    <a:pt x="5641421" y="23823"/>
                  </a:lnTo>
                  <a:lnTo>
                    <a:pt x="5641421" y="1319825"/>
                  </a:lnTo>
                  <a:lnTo>
                    <a:pt x="5641421" y="1322798"/>
                  </a:lnTo>
                  <a:lnTo>
                    <a:pt x="5640820" y="1325781"/>
                  </a:lnTo>
                  <a:lnTo>
                    <a:pt x="5639610" y="1328754"/>
                  </a:lnTo>
                  <a:lnTo>
                    <a:pt x="5638400" y="1331737"/>
                  </a:lnTo>
                  <a:lnTo>
                    <a:pt x="5617597" y="1343649"/>
                  </a:lnTo>
                  <a:lnTo>
                    <a:pt x="23823" y="1343649"/>
                  </a:lnTo>
                  <a:lnTo>
                    <a:pt x="1810" y="1328754"/>
                  </a:lnTo>
                  <a:lnTo>
                    <a:pt x="600" y="1325781"/>
                  </a:lnTo>
                  <a:lnTo>
                    <a:pt x="0" y="1322798"/>
                  </a:lnTo>
                  <a:lnTo>
                    <a:pt x="0" y="131982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29"/>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246065"/>
            <a:ext cx="5651500" cy="838835"/>
            <a:chOff x="959124" y="3246065"/>
            <a:chExt cx="5651500" cy="838835"/>
          </a:xfrm>
        </p:grpSpPr>
        <p:sp>
          <p:nvSpPr>
            <p:cNvPr id="7" name="object 7"/>
            <p:cNvSpPr/>
            <p:nvPr/>
          </p:nvSpPr>
          <p:spPr>
            <a:xfrm>
              <a:off x="963889" y="3250830"/>
              <a:ext cx="5641975" cy="829310"/>
            </a:xfrm>
            <a:custGeom>
              <a:avLst/>
              <a:gdLst/>
              <a:ahLst/>
              <a:cxnLst/>
              <a:rect l="l" t="t" r="r" b="b"/>
              <a:pathLst>
                <a:path w="5641975" h="829310">
                  <a:moveTo>
                    <a:pt x="5617597" y="829060"/>
                  </a:moveTo>
                  <a:lnTo>
                    <a:pt x="23823" y="829060"/>
                  </a:lnTo>
                  <a:lnTo>
                    <a:pt x="20659" y="828764"/>
                  </a:lnTo>
                  <a:lnTo>
                    <a:pt x="0" y="807914"/>
                  </a:lnTo>
                  <a:lnTo>
                    <a:pt x="0" y="805236"/>
                  </a:lnTo>
                  <a:lnTo>
                    <a:pt x="0" y="20250"/>
                  </a:lnTo>
                  <a:lnTo>
                    <a:pt x="600" y="16971"/>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6971"/>
                  </a:lnTo>
                  <a:lnTo>
                    <a:pt x="5641421" y="20250"/>
                  </a:lnTo>
                  <a:lnTo>
                    <a:pt x="5641421" y="807914"/>
                  </a:lnTo>
                  <a:lnTo>
                    <a:pt x="5620752" y="828764"/>
                  </a:lnTo>
                  <a:lnTo>
                    <a:pt x="5617597" y="829060"/>
                  </a:lnTo>
                  <a:close/>
                </a:path>
              </a:pathLst>
            </a:custGeom>
            <a:solidFill>
              <a:srgbClr val="F8F8F8"/>
            </a:solidFill>
          </p:spPr>
          <p:txBody>
            <a:bodyPr wrap="square" lIns="0" tIns="0" rIns="0" bIns="0" rtlCol="0"/>
            <a:lstStyle/>
            <a:p>
              <a:endParaRPr/>
            </a:p>
          </p:txBody>
        </p:sp>
        <p:sp>
          <p:nvSpPr>
            <p:cNvPr id="8" name="object 8"/>
            <p:cNvSpPr/>
            <p:nvPr/>
          </p:nvSpPr>
          <p:spPr>
            <a:xfrm>
              <a:off x="963889" y="3250830"/>
              <a:ext cx="5641975" cy="829310"/>
            </a:xfrm>
            <a:custGeom>
              <a:avLst/>
              <a:gdLst/>
              <a:ahLst/>
              <a:cxnLst/>
              <a:rect l="l" t="t" r="r" b="b"/>
              <a:pathLst>
                <a:path w="5641975" h="829310">
                  <a:moveTo>
                    <a:pt x="0" y="805236"/>
                  </a:moveTo>
                  <a:lnTo>
                    <a:pt x="0" y="23823"/>
                  </a:lnTo>
                  <a:lnTo>
                    <a:pt x="0" y="20250"/>
                  </a:lnTo>
                  <a:lnTo>
                    <a:pt x="600" y="16971"/>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6971"/>
                  </a:lnTo>
                  <a:lnTo>
                    <a:pt x="5641421" y="20250"/>
                  </a:lnTo>
                  <a:lnTo>
                    <a:pt x="5641421" y="23823"/>
                  </a:lnTo>
                  <a:lnTo>
                    <a:pt x="5641421" y="805236"/>
                  </a:lnTo>
                  <a:lnTo>
                    <a:pt x="5641421" y="807914"/>
                  </a:lnTo>
                  <a:lnTo>
                    <a:pt x="5640821" y="810897"/>
                  </a:lnTo>
                  <a:lnTo>
                    <a:pt x="5639610" y="813870"/>
                  </a:lnTo>
                  <a:lnTo>
                    <a:pt x="5638400" y="816853"/>
                  </a:lnTo>
                  <a:lnTo>
                    <a:pt x="5617597" y="829060"/>
                  </a:lnTo>
                  <a:lnTo>
                    <a:pt x="23823" y="829060"/>
                  </a:lnTo>
                  <a:lnTo>
                    <a:pt x="1810" y="813870"/>
                  </a:lnTo>
                  <a:lnTo>
                    <a:pt x="600" y="810897"/>
                  </a:lnTo>
                  <a:lnTo>
                    <a:pt x="0" y="807914"/>
                  </a:lnTo>
                  <a:lnTo>
                    <a:pt x="0" y="80523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331964"/>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751715"/>
            <a:ext cx="5651500" cy="1525270"/>
            <a:chOff x="959124" y="4751715"/>
            <a:chExt cx="5651500" cy="1525270"/>
          </a:xfrm>
        </p:grpSpPr>
        <p:sp>
          <p:nvSpPr>
            <p:cNvPr id="11" name="object 11"/>
            <p:cNvSpPr/>
            <p:nvPr/>
          </p:nvSpPr>
          <p:spPr>
            <a:xfrm>
              <a:off x="963889" y="4756480"/>
              <a:ext cx="5641975" cy="1515745"/>
            </a:xfrm>
            <a:custGeom>
              <a:avLst/>
              <a:gdLst/>
              <a:ahLst/>
              <a:cxnLst/>
              <a:rect l="l" t="t" r="r" b="b"/>
              <a:pathLst>
                <a:path w="5641975" h="1515745">
                  <a:moveTo>
                    <a:pt x="5617597" y="1515179"/>
                  </a:moveTo>
                  <a:lnTo>
                    <a:pt x="23823" y="1515179"/>
                  </a:lnTo>
                  <a:lnTo>
                    <a:pt x="20659" y="1514883"/>
                  </a:lnTo>
                  <a:lnTo>
                    <a:pt x="0" y="1494633"/>
                  </a:lnTo>
                  <a:lnTo>
                    <a:pt x="0" y="1491355"/>
                  </a:lnTo>
                  <a:lnTo>
                    <a:pt x="0" y="20545"/>
                  </a:lnTo>
                  <a:lnTo>
                    <a:pt x="600" y="17276"/>
                  </a:lnTo>
                  <a:lnTo>
                    <a:pt x="3020" y="11616"/>
                  </a:lnTo>
                  <a:lnTo>
                    <a:pt x="4745" y="8938"/>
                  </a:lnTo>
                  <a:lnTo>
                    <a:pt x="6975" y="6851"/>
                  </a:lnTo>
                  <a:lnTo>
                    <a:pt x="9214" y="4469"/>
                  </a:lnTo>
                  <a:lnTo>
                    <a:pt x="11787" y="2677"/>
                  </a:lnTo>
                  <a:lnTo>
                    <a:pt x="14703" y="1791"/>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1494633"/>
                  </a:lnTo>
                  <a:lnTo>
                    <a:pt x="5620752" y="1514883"/>
                  </a:lnTo>
                  <a:lnTo>
                    <a:pt x="5617597" y="1515179"/>
                  </a:lnTo>
                  <a:close/>
                </a:path>
              </a:pathLst>
            </a:custGeom>
            <a:solidFill>
              <a:srgbClr val="F8F8F8"/>
            </a:solidFill>
          </p:spPr>
          <p:txBody>
            <a:bodyPr wrap="square" lIns="0" tIns="0" rIns="0" bIns="0" rtlCol="0"/>
            <a:lstStyle/>
            <a:p>
              <a:endParaRPr/>
            </a:p>
          </p:txBody>
        </p:sp>
        <p:sp>
          <p:nvSpPr>
            <p:cNvPr id="12" name="object 12"/>
            <p:cNvSpPr/>
            <p:nvPr/>
          </p:nvSpPr>
          <p:spPr>
            <a:xfrm>
              <a:off x="963889" y="4756480"/>
              <a:ext cx="5641975" cy="1515745"/>
            </a:xfrm>
            <a:custGeom>
              <a:avLst/>
              <a:gdLst/>
              <a:ahLst/>
              <a:cxnLst/>
              <a:rect l="l" t="t" r="r" b="b"/>
              <a:pathLst>
                <a:path w="5641975" h="1515745">
                  <a:moveTo>
                    <a:pt x="0" y="1491355"/>
                  </a:moveTo>
                  <a:lnTo>
                    <a:pt x="0" y="23823"/>
                  </a:lnTo>
                  <a:lnTo>
                    <a:pt x="0" y="20545"/>
                  </a:lnTo>
                  <a:lnTo>
                    <a:pt x="600" y="17276"/>
                  </a:lnTo>
                  <a:lnTo>
                    <a:pt x="1810" y="14294"/>
                  </a:lnTo>
                  <a:lnTo>
                    <a:pt x="3020" y="11616"/>
                  </a:lnTo>
                  <a:lnTo>
                    <a:pt x="4745" y="8938"/>
                  </a:lnTo>
                  <a:lnTo>
                    <a:pt x="6975" y="6851"/>
                  </a:lnTo>
                  <a:lnTo>
                    <a:pt x="9214" y="4469"/>
                  </a:lnTo>
                  <a:lnTo>
                    <a:pt x="11787" y="2677"/>
                  </a:lnTo>
                  <a:lnTo>
                    <a:pt x="14703" y="1791"/>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1491355"/>
                  </a:lnTo>
                  <a:lnTo>
                    <a:pt x="5641421" y="1494633"/>
                  </a:lnTo>
                  <a:lnTo>
                    <a:pt x="5640821" y="1497606"/>
                  </a:lnTo>
                  <a:lnTo>
                    <a:pt x="5639610" y="1500284"/>
                  </a:lnTo>
                  <a:lnTo>
                    <a:pt x="5638400" y="1503267"/>
                  </a:lnTo>
                  <a:lnTo>
                    <a:pt x="5617597" y="1515179"/>
                  </a:lnTo>
                  <a:lnTo>
                    <a:pt x="23823" y="1515179"/>
                  </a:lnTo>
                  <a:lnTo>
                    <a:pt x="1810" y="1500284"/>
                  </a:lnTo>
                  <a:lnTo>
                    <a:pt x="600" y="1497606"/>
                  </a:lnTo>
                  <a:lnTo>
                    <a:pt x="0" y="1494633"/>
                  </a:lnTo>
                  <a:lnTo>
                    <a:pt x="0" y="149135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4837614"/>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7134072"/>
            <a:ext cx="5651500" cy="495934"/>
            <a:chOff x="959124" y="7134072"/>
            <a:chExt cx="5651500" cy="495934"/>
          </a:xfrm>
        </p:grpSpPr>
        <p:sp>
          <p:nvSpPr>
            <p:cNvPr id="15" name="object 15"/>
            <p:cNvSpPr/>
            <p:nvPr/>
          </p:nvSpPr>
          <p:spPr>
            <a:xfrm>
              <a:off x="963889" y="7138837"/>
              <a:ext cx="5641975" cy="486409"/>
            </a:xfrm>
            <a:custGeom>
              <a:avLst/>
              <a:gdLst/>
              <a:ahLst/>
              <a:cxnLst/>
              <a:rect l="l" t="t" r="r" b="b"/>
              <a:pathLst>
                <a:path w="5641975" h="486409">
                  <a:moveTo>
                    <a:pt x="5617597" y="486000"/>
                  </a:moveTo>
                  <a:lnTo>
                    <a:pt x="23823" y="486000"/>
                  </a:lnTo>
                  <a:lnTo>
                    <a:pt x="20659" y="485705"/>
                  </a:lnTo>
                  <a:lnTo>
                    <a:pt x="0" y="465150"/>
                  </a:lnTo>
                  <a:lnTo>
                    <a:pt x="0" y="462177"/>
                  </a:lnTo>
                  <a:lnTo>
                    <a:pt x="0" y="20545"/>
                  </a:lnTo>
                  <a:lnTo>
                    <a:pt x="600" y="17267"/>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465150"/>
                  </a:lnTo>
                  <a:lnTo>
                    <a:pt x="5620752" y="485705"/>
                  </a:lnTo>
                  <a:lnTo>
                    <a:pt x="5617597" y="486000"/>
                  </a:lnTo>
                  <a:close/>
                </a:path>
              </a:pathLst>
            </a:custGeom>
            <a:solidFill>
              <a:srgbClr val="F8F8F8"/>
            </a:solidFill>
          </p:spPr>
          <p:txBody>
            <a:bodyPr wrap="square" lIns="0" tIns="0" rIns="0" bIns="0" rtlCol="0"/>
            <a:lstStyle/>
            <a:p>
              <a:endParaRPr/>
            </a:p>
          </p:txBody>
        </p:sp>
        <p:sp>
          <p:nvSpPr>
            <p:cNvPr id="16" name="object 16"/>
            <p:cNvSpPr/>
            <p:nvPr/>
          </p:nvSpPr>
          <p:spPr>
            <a:xfrm>
              <a:off x="963889" y="7138837"/>
              <a:ext cx="5641975" cy="486409"/>
            </a:xfrm>
            <a:custGeom>
              <a:avLst/>
              <a:gdLst/>
              <a:ahLst/>
              <a:cxnLst/>
              <a:rect l="l" t="t" r="r" b="b"/>
              <a:pathLst>
                <a:path w="5641975" h="486409">
                  <a:moveTo>
                    <a:pt x="0" y="462177"/>
                  </a:moveTo>
                  <a:lnTo>
                    <a:pt x="0" y="23823"/>
                  </a:lnTo>
                  <a:lnTo>
                    <a:pt x="0" y="20545"/>
                  </a:lnTo>
                  <a:lnTo>
                    <a:pt x="600" y="17267"/>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462177"/>
                  </a:lnTo>
                  <a:lnTo>
                    <a:pt x="5641421" y="465150"/>
                  </a:lnTo>
                  <a:lnTo>
                    <a:pt x="5640821" y="468133"/>
                  </a:lnTo>
                  <a:lnTo>
                    <a:pt x="5639610" y="470810"/>
                  </a:lnTo>
                  <a:lnTo>
                    <a:pt x="5638400" y="473793"/>
                  </a:lnTo>
                  <a:lnTo>
                    <a:pt x="5617597" y="486000"/>
                  </a:lnTo>
                  <a:lnTo>
                    <a:pt x="23823" y="486000"/>
                  </a:lnTo>
                  <a:lnTo>
                    <a:pt x="1810" y="470810"/>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7219971"/>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8" name="object 18"/>
          <p:cNvSpPr txBox="1"/>
          <p:nvPr/>
        </p:nvSpPr>
        <p:spPr>
          <a:xfrm>
            <a:off x="1070306" y="1092817"/>
            <a:ext cx="140716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executed</a:t>
            </a:r>
            <a:r>
              <a:rPr sz="850" spc="-15" dirty="0">
                <a:solidFill>
                  <a:srgbClr val="333333"/>
                </a:solidFill>
                <a:latin typeface="Lucida Console"/>
                <a:cs typeface="Lucida Console"/>
              </a:rPr>
              <a:t> </a:t>
            </a:r>
            <a:r>
              <a:rPr sz="850" spc="30" dirty="0">
                <a:solidFill>
                  <a:srgbClr val="333333"/>
                </a:solidFill>
                <a:latin typeface="Lucida Console"/>
                <a:cs typeface="Lucida Console"/>
              </a:rPr>
              <a:t>directly</a:t>
            </a:r>
            <a:r>
              <a:rPr sz="850" spc="-10" dirty="0">
                <a:solidFill>
                  <a:srgbClr val="333333"/>
                </a:solidFill>
                <a:latin typeface="Lucida Console"/>
                <a:cs typeface="Lucida Console"/>
              </a:rPr>
              <a:t> </a:t>
            </a:r>
            <a:r>
              <a:rPr sz="850" spc="20" dirty="0">
                <a:solidFill>
                  <a:srgbClr val="333333"/>
                </a:solidFill>
                <a:latin typeface="Lucida Console"/>
                <a:cs typeface="Lucida Console"/>
              </a:rPr>
              <a:t>by </a:t>
            </a:r>
            <a:r>
              <a:rPr sz="850" spc="-495" dirty="0">
                <a:solidFill>
                  <a:srgbClr val="333333"/>
                </a:solidFill>
                <a:latin typeface="Lucida Console"/>
                <a:cs typeface="Lucida Console"/>
              </a:rPr>
              <a:t> </a:t>
            </a:r>
            <a:r>
              <a:rPr sz="850" spc="30" dirty="0">
                <a:solidFill>
                  <a:srgbClr val="333333"/>
                </a:solidFill>
                <a:latin typeface="Lucida Console"/>
                <a:cs typeface="Lucida Console"/>
              </a:rPr>
              <a:t>available</a:t>
            </a:r>
            <a:r>
              <a:rPr sz="850" spc="15" dirty="0">
                <a:solidFill>
                  <a:srgbClr val="333333"/>
                </a:solidFill>
                <a:latin typeface="Lucida Console"/>
                <a:cs typeface="Lucida Console"/>
              </a:rPr>
              <a:t> </a:t>
            </a:r>
            <a:r>
              <a:rPr sz="850" spc="20" dirty="0">
                <a:solidFill>
                  <a:srgbClr val="333333"/>
                </a:solidFill>
                <a:latin typeface="Lucida Console"/>
                <a:cs typeface="Lucida Console"/>
              </a:rPr>
              <a:t>to </a:t>
            </a:r>
            <a:r>
              <a:rPr sz="850" spc="15" dirty="0">
                <a:solidFill>
                  <a:srgbClr val="333333"/>
                </a:solidFill>
                <a:latin typeface="Lucida Console"/>
                <a:cs typeface="Lucida Console"/>
              </a:rPr>
              <a:t>a</a:t>
            </a:r>
            <a:endParaRPr sz="850">
              <a:latin typeface="Lucida Console"/>
              <a:cs typeface="Lucida Console"/>
            </a:endParaRPr>
          </a:p>
        </p:txBody>
      </p:sp>
      <p:sp>
        <p:nvSpPr>
          <p:cNvPr id="26" name="object 26"/>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286</a:t>
            </a:fld>
            <a:endParaRPr sz="800">
              <a:latin typeface="小哥哥网恋吗"/>
              <a:cs typeface="小哥哥网恋吗"/>
            </a:endParaRPr>
          </a:p>
        </p:txBody>
      </p:sp>
      <p:sp>
        <p:nvSpPr>
          <p:cNvPr id="19" name="object 19"/>
          <p:cNvSpPr txBox="1"/>
          <p:nvPr/>
        </p:nvSpPr>
        <p:spPr>
          <a:xfrm>
            <a:off x="2575527" y="1092817"/>
            <a:ext cx="3686810" cy="368935"/>
          </a:xfrm>
          <a:prstGeom prst="rect">
            <a:avLst/>
          </a:prstGeom>
        </p:spPr>
        <p:txBody>
          <a:bodyPr vert="horz" wrap="square" lIns="0" tIns="11430" rIns="0" bIns="0" rtlCol="0">
            <a:spAutoFit/>
          </a:bodyPr>
          <a:lstStyle/>
          <a:p>
            <a:pPr marL="12700" marR="5080" indent="415925">
              <a:lnSpc>
                <a:spcPct val="132400"/>
              </a:lnSpc>
              <a:spcBef>
                <a:spcPts val="90"/>
              </a:spcBef>
            </a:pPr>
            <a:r>
              <a:rPr sz="850" spc="30" dirty="0">
                <a:solidFill>
                  <a:srgbClr val="333333"/>
                </a:solidFill>
                <a:latin typeface="Lucida Console"/>
                <a:cs typeface="Lucida Console"/>
              </a:rPr>
              <a:t>`/usr/bin/ansible'</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25" dirty="0">
                <a:solidFill>
                  <a:srgbClr val="333333"/>
                </a:solidFill>
                <a:latin typeface="Lucida Console"/>
                <a:cs typeface="Lucida Console"/>
              </a:rPr>
              <a:t> check</a:t>
            </a:r>
            <a:r>
              <a:rPr sz="850" spc="30" dirty="0">
                <a:solidFill>
                  <a:srgbClr val="333333"/>
                </a:solidFill>
                <a:latin typeface="Lucida Console"/>
                <a:cs typeface="Lucida Console"/>
              </a:rPr>
              <a:t> </a:t>
            </a:r>
            <a:r>
              <a:rPr sz="850" spc="25" dirty="0">
                <a:solidFill>
                  <a:srgbClr val="333333"/>
                </a:solidFill>
                <a:latin typeface="Lucida Console"/>
                <a:cs typeface="Lucida Console"/>
              </a:rPr>
              <a:t>what </a:t>
            </a:r>
            <a:r>
              <a:rPr sz="850" spc="30" dirty="0">
                <a:solidFill>
                  <a:srgbClr val="333333"/>
                </a:solidFill>
                <a:latin typeface="Lucida Console"/>
                <a:cs typeface="Lucida Console"/>
              </a:rPr>
              <a:t>variables</a:t>
            </a:r>
            <a:r>
              <a:rPr sz="850" spc="25" dirty="0">
                <a:solidFill>
                  <a:srgbClr val="333333"/>
                </a:solidFill>
                <a:latin typeface="Lucida Console"/>
                <a:cs typeface="Lucida Console"/>
              </a:rPr>
              <a:t> are </a:t>
            </a:r>
            <a:r>
              <a:rPr sz="850" spc="30" dirty="0">
                <a:solidFill>
                  <a:srgbClr val="333333"/>
                </a:solidFill>
                <a:latin typeface="Lucida Console"/>
                <a:cs typeface="Lucida Console"/>
              </a:rPr>
              <a:t> </a:t>
            </a:r>
            <a:r>
              <a:rPr sz="850" spc="25" dirty="0">
                <a:solidFill>
                  <a:srgbClr val="333333"/>
                </a:solidFill>
                <a:latin typeface="Lucida Console"/>
                <a:cs typeface="Lucida Console"/>
              </a:rPr>
              <a:t>host. </a:t>
            </a:r>
            <a:r>
              <a:rPr sz="850" spc="30" dirty="0">
                <a:solidFill>
                  <a:srgbClr val="333333"/>
                </a:solidFill>
                <a:latin typeface="Lucida Console"/>
                <a:cs typeface="Lucida Console"/>
              </a:rPr>
              <a:t>Ansible</a:t>
            </a:r>
            <a:r>
              <a:rPr sz="850" spc="25" dirty="0">
                <a:solidFill>
                  <a:srgbClr val="333333"/>
                </a:solidFill>
                <a:latin typeface="Lucida Console"/>
                <a:cs typeface="Lucida Console"/>
              </a:rPr>
              <a:t> </a:t>
            </a:r>
            <a:r>
              <a:rPr sz="850" spc="30" dirty="0">
                <a:solidFill>
                  <a:srgbClr val="333333"/>
                </a:solidFill>
                <a:latin typeface="Lucida Console"/>
                <a:cs typeface="Lucida Console"/>
              </a:rPr>
              <a:t>provides</a:t>
            </a:r>
            <a:r>
              <a:rPr sz="850" spc="25" dirty="0">
                <a:solidFill>
                  <a:srgbClr val="333333"/>
                </a:solidFill>
                <a:latin typeface="Lucida Console"/>
                <a:cs typeface="Lucida Console"/>
              </a:rPr>
              <a:t> many </a:t>
            </a:r>
            <a:r>
              <a:rPr sz="850" spc="30" dirty="0">
                <a:solidFill>
                  <a:srgbClr val="333333"/>
                </a:solidFill>
                <a:latin typeface="Lucida Console"/>
                <a:cs typeface="Lucida Console"/>
              </a:rPr>
              <a:t>`facts'</a:t>
            </a:r>
            <a:r>
              <a:rPr sz="850" spc="25" dirty="0">
                <a:solidFill>
                  <a:srgbClr val="333333"/>
                </a:solidFill>
                <a:latin typeface="Lucida Console"/>
                <a:cs typeface="Lucida Console"/>
              </a:rPr>
              <a:t> about the </a:t>
            </a:r>
            <a:r>
              <a:rPr sz="850" spc="30" dirty="0">
                <a:solidFill>
                  <a:srgbClr val="333333"/>
                </a:solidFill>
                <a:latin typeface="Lucida Console"/>
                <a:cs typeface="Lucida Console"/>
              </a:rPr>
              <a:t>system,</a:t>
            </a:r>
            <a:endParaRPr sz="850">
              <a:latin typeface="Lucida Console"/>
              <a:cs typeface="Lucida Console"/>
            </a:endParaRPr>
          </a:p>
        </p:txBody>
      </p:sp>
      <p:sp>
        <p:nvSpPr>
          <p:cNvPr id="20" name="object 20"/>
          <p:cNvSpPr txBox="1"/>
          <p:nvPr/>
        </p:nvSpPr>
        <p:spPr>
          <a:xfrm>
            <a:off x="946424" y="1471760"/>
            <a:ext cx="5650230" cy="3687445"/>
          </a:xfrm>
          <a:prstGeom prst="rect">
            <a:avLst/>
          </a:prstGeom>
        </p:spPr>
        <p:txBody>
          <a:bodyPr vert="horz" wrap="square" lIns="0" tIns="17780" rIns="0" bIns="0" rtlCol="0">
            <a:spAutoFit/>
          </a:bodyPr>
          <a:lstStyle/>
          <a:p>
            <a:pPr marL="337820">
              <a:lnSpc>
                <a:spcPct val="100000"/>
              </a:lnSpc>
              <a:spcBef>
                <a:spcPts val="140"/>
              </a:spcBef>
              <a:tabLst>
                <a:tab pos="4747260" algn="l"/>
              </a:tabLst>
            </a:pPr>
            <a:r>
              <a:rPr sz="850" spc="30" dirty="0">
                <a:solidFill>
                  <a:srgbClr val="333333"/>
                </a:solidFill>
                <a:latin typeface="Lucida Console"/>
                <a:cs typeface="Lucida Console"/>
              </a:rPr>
              <a:t>automatically.</a:t>
            </a:r>
            <a:r>
              <a:rPr sz="850" spc="4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4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45" dirty="0">
                <a:solidFill>
                  <a:srgbClr val="333333"/>
                </a:solidFill>
                <a:latin typeface="Lucida Console"/>
                <a:cs typeface="Lucida Console"/>
              </a:rPr>
              <a:t> </a:t>
            </a:r>
            <a:r>
              <a:rPr sz="850" spc="20" dirty="0">
                <a:solidFill>
                  <a:srgbClr val="333333"/>
                </a:solidFill>
                <a:latin typeface="Lucida Console"/>
                <a:cs typeface="Lucida Console"/>
              </a:rPr>
              <a:t>is</a:t>
            </a:r>
            <a:r>
              <a:rPr sz="850" spc="40" dirty="0">
                <a:solidFill>
                  <a:srgbClr val="333333"/>
                </a:solidFill>
                <a:latin typeface="Lucida Console"/>
                <a:cs typeface="Lucida Console"/>
              </a:rPr>
              <a:t> </a:t>
            </a:r>
            <a:r>
              <a:rPr sz="850" spc="25" dirty="0">
                <a:solidFill>
                  <a:srgbClr val="333333"/>
                </a:solidFill>
                <a:latin typeface="Lucida Console"/>
                <a:cs typeface="Lucida Console"/>
              </a:rPr>
              <a:t>also</a:t>
            </a:r>
            <a:r>
              <a:rPr sz="850" spc="40" dirty="0">
                <a:solidFill>
                  <a:srgbClr val="333333"/>
                </a:solidFill>
                <a:latin typeface="Lucida Console"/>
                <a:cs typeface="Lucida Console"/>
              </a:rPr>
              <a:t> </a:t>
            </a:r>
            <a:r>
              <a:rPr sz="850" spc="30" dirty="0">
                <a:solidFill>
                  <a:srgbClr val="333333"/>
                </a:solidFill>
                <a:latin typeface="Lucida Console"/>
                <a:cs typeface="Lucida Console"/>
              </a:rPr>
              <a:t>supported</a:t>
            </a:r>
            <a:r>
              <a:rPr sz="850" spc="45" dirty="0">
                <a:solidFill>
                  <a:srgbClr val="333333"/>
                </a:solidFill>
                <a:latin typeface="Lucida Console"/>
                <a:cs typeface="Lucida Console"/>
              </a:rPr>
              <a:t> </a:t>
            </a:r>
            <a:r>
              <a:rPr sz="850" spc="25" dirty="0">
                <a:solidFill>
                  <a:srgbClr val="333333"/>
                </a:solidFill>
                <a:latin typeface="Lucida Console"/>
                <a:cs typeface="Lucida Console"/>
              </a:rPr>
              <a:t>for</a:t>
            </a:r>
            <a:r>
              <a:rPr sz="850" spc="40" dirty="0">
                <a:solidFill>
                  <a:srgbClr val="333333"/>
                </a:solidFill>
                <a:latin typeface="Lucida Console"/>
                <a:cs typeface="Lucida Console"/>
              </a:rPr>
              <a:t> </a:t>
            </a:r>
            <a:r>
              <a:rPr sz="850" spc="30" dirty="0">
                <a:solidFill>
                  <a:srgbClr val="333333"/>
                </a:solidFill>
                <a:latin typeface="Lucida Console"/>
                <a:cs typeface="Lucida Console"/>
              </a:rPr>
              <a:t>Windows	targets.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28575" algn="just">
              <a:lnSpc>
                <a:spcPct val="131600"/>
              </a:lnSpc>
            </a:pPr>
            <a:r>
              <a:rPr sz="950" b="1" spc="55" dirty="0">
                <a:solidFill>
                  <a:srgbClr val="333333"/>
                </a:solidFill>
                <a:latin typeface="Trebuchet MS"/>
                <a:cs typeface="Trebuchet MS"/>
              </a:rPr>
              <a:t>setup</a:t>
            </a:r>
            <a:r>
              <a:rPr sz="950" b="1" spc="25" dirty="0">
                <a:solidFill>
                  <a:srgbClr val="333333"/>
                </a:solidFill>
                <a:latin typeface="微软雅黑"/>
                <a:cs typeface="微软雅黑"/>
              </a:rPr>
              <a:t>模块的作用是自动收集受管主机上的变量信息，用</a:t>
            </a:r>
            <a:r>
              <a:rPr sz="950" b="1" spc="20" dirty="0">
                <a:solidFill>
                  <a:srgbClr val="333333"/>
                </a:solidFill>
                <a:latin typeface="Trebuchet MS"/>
                <a:cs typeface="Trebuchet MS"/>
              </a:rPr>
              <a:t>-a</a:t>
            </a:r>
            <a:r>
              <a:rPr sz="950" b="1" spc="25" dirty="0">
                <a:solidFill>
                  <a:srgbClr val="333333"/>
                </a:solidFill>
                <a:latin typeface="微软雅黑"/>
                <a:cs typeface="微软雅黑"/>
              </a:rPr>
              <a:t>参数追加</a:t>
            </a:r>
            <a:r>
              <a:rPr sz="950" b="1" spc="25" dirty="0">
                <a:solidFill>
                  <a:srgbClr val="333333"/>
                </a:solidFill>
                <a:latin typeface="Trebuchet MS"/>
                <a:cs typeface="Trebuchet MS"/>
              </a:rPr>
              <a:t>filter</a:t>
            </a:r>
            <a:r>
              <a:rPr sz="950" b="1" spc="20" dirty="0">
                <a:solidFill>
                  <a:srgbClr val="333333"/>
                </a:solidFill>
                <a:latin typeface="微软雅黑"/>
                <a:cs typeface="微软雅黑"/>
              </a:rPr>
              <a:t>指令可以对收集来的进行进行 </a:t>
            </a:r>
            <a:r>
              <a:rPr sz="950" b="1" spc="25" dirty="0">
                <a:solidFill>
                  <a:srgbClr val="333333"/>
                </a:solidFill>
                <a:latin typeface="微软雅黑"/>
                <a:cs typeface="微软雅黑"/>
              </a:rPr>
              <a:t>二次过滤，语法格式为</a:t>
            </a:r>
            <a:r>
              <a:rPr sz="950" b="1" spc="50" dirty="0">
                <a:solidFill>
                  <a:srgbClr val="333333"/>
                </a:solidFill>
                <a:latin typeface="Trebuchet MS"/>
                <a:cs typeface="Trebuchet MS"/>
              </a:rPr>
              <a:t>ansible</a:t>
            </a:r>
            <a:r>
              <a:rPr sz="950" b="1" spc="-35" dirty="0">
                <a:solidFill>
                  <a:srgbClr val="333333"/>
                </a:solidFill>
                <a:latin typeface="Trebuchet MS"/>
                <a:cs typeface="Trebuchet MS"/>
              </a:rPr>
              <a:t> </a:t>
            </a:r>
            <a:r>
              <a:rPr sz="950" b="1" spc="35" dirty="0">
                <a:solidFill>
                  <a:srgbClr val="333333"/>
                </a:solidFill>
                <a:latin typeface="Trebuchet MS"/>
                <a:cs typeface="Trebuchet MS"/>
              </a:rPr>
              <a:t>all</a:t>
            </a:r>
            <a:r>
              <a:rPr sz="950" b="1" spc="-35" dirty="0">
                <a:solidFill>
                  <a:srgbClr val="333333"/>
                </a:solidFill>
                <a:latin typeface="Trebuchet MS"/>
                <a:cs typeface="Trebuchet MS"/>
              </a:rPr>
              <a:t> </a:t>
            </a:r>
            <a:r>
              <a:rPr sz="950" b="1" spc="50" dirty="0">
                <a:solidFill>
                  <a:srgbClr val="333333"/>
                </a:solidFill>
                <a:latin typeface="Trebuchet MS"/>
                <a:cs typeface="Trebuchet MS"/>
              </a:rPr>
              <a:t>-m</a:t>
            </a:r>
            <a:r>
              <a:rPr sz="950" b="1" spc="-35" dirty="0">
                <a:solidFill>
                  <a:srgbClr val="333333"/>
                </a:solidFill>
                <a:latin typeface="Trebuchet MS"/>
                <a:cs typeface="Trebuchet MS"/>
              </a:rPr>
              <a:t> </a:t>
            </a:r>
            <a:r>
              <a:rPr sz="950" b="1" spc="55" dirty="0">
                <a:solidFill>
                  <a:srgbClr val="333333"/>
                </a:solidFill>
                <a:latin typeface="Trebuchet MS"/>
                <a:cs typeface="Trebuchet MS"/>
              </a:rPr>
              <a:t>setup</a:t>
            </a:r>
            <a:r>
              <a:rPr sz="950" b="1" spc="-35" dirty="0">
                <a:solidFill>
                  <a:srgbClr val="333333"/>
                </a:solidFill>
                <a:latin typeface="Trebuchet MS"/>
                <a:cs typeface="Trebuchet MS"/>
              </a:rPr>
              <a:t> </a:t>
            </a:r>
            <a:r>
              <a:rPr sz="950" b="1" spc="20" dirty="0">
                <a:solidFill>
                  <a:srgbClr val="333333"/>
                </a:solidFill>
                <a:latin typeface="Trebuchet MS"/>
                <a:cs typeface="Trebuchet MS"/>
              </a:rPr>
              <a:t>-a</a:t>
            </a:r>
            <a:r>
              <a:rPr sz="950" b="1" spc="-30" dirty="0">
                <a:solidFill>
                  <a:srgbClr val="333333"/>
                </a:solidFill>
                <a:latin typeface="Trebuchet MS"/>
                <a:cs typeface="Trebuchet MS"/>
              </a:rPr>
              <a:t> </a:t>
            </a:r>
            <a:r>
              <a:rPr sz="950" b="1" spc="35" dirty="0">
                <a:solidFill>
                  <a:srgbClr val="333333"/>
                </a:solidFill>
                <a:latin typeface="Trebuchet MS"/>
                <a:cs typeface="Trebuchet MS"/>
              </a:rPr>
              <a:t>'filter="</a:t>
            </a:r>
            <a:r>
              <a:rPr sz="950" spc="25" dirty="0">
                <a:solidFill>
                  <a:srgbClr val="333333"/>
                </a:solidFill>
                <a:latin typeface="宋体"/>
                <a:cs typeface="宋体"/>
              </a:rPr>
              <a:t>关</a:t>
            </a:r>
            <a:r>
              <a:rPr sz="950" spc="20" dirty="0">
                <a:solidFill>
                  <a:srgbClr val="333333"/>
                </a:solidFill>
                <a:latin typeface="宋体"/>
                <a:cs typeface="宋体"/>
              </a:rPr>
              <a:t>键词</a:t>
            </a:r>
            <a:r>
              <a:rPr sz="950" b="1" spc="55" dirty="0">
                <a:solidFill>
                  <a:srgbClr val="333333"/>
                </a:solidFill>
                <a:latin typeface="Trebuchet MS"/>
                <a:cs typeface="Trebuchet MS"/>
              </a:rPr>
              <a:t>"'</a:t>
            </a:r>
            <a:r>
              <a:rPr sz="950" b="1" spc="55" dirty="0">
                <a:solidFill>
                  <a:srgbClr val="333333"/>
                </a:solidFill>
                <a:latin typeface="微软雅黑"/>
                <a:cs typeface="微软雅黑"/>
              </a:rPr>
              <a:t>，</a:t>
            </a:r>
            <a:r>
              <a:rPr sz="950" b="1" spc="25" dirty="0">
                <a:solidFill>
                  <a:srgbClr val="333333"/>
                </a:solidFill>
                <a:latin typeface="微软雅黑"/>
                <a:cs typeface="微软雅黑"/>
              </a:rPr>
              <a:t>其中</a:t>
            </a:r>
            <a:r>
              <a:rPr sz="950" b="1" spc="120" dirty="0">
                <a:solidFill>
                  <a:srgbClr val="333333"/>
                </a:solidFill>
                <a:latin typeface="Trebuchet MS"/>
                <a:cs typeface="Trebuchet MS"/>
              </a:rPr>
              <a:t>*</a:t>
            </a:r>
            <a:r>
              <a:rPr sz="950" b="1" spc="25" dirty="0">
                <a:solidFill>
                  <a:srgbClr val="333333"/>
                </a:solidFill>
                <a:latin typeface="微软雅黑"/>
                <a:cs typeface="微软雅黑"/>
              </a:rPr>
              <a:t>号是第三章节学习的通配符， </a:t>
            </a:r>
            <a:r>
              <a:rPr sz="950" b="1" spc="-275" dirty="0">
                <a:solidFill>
                  <a:srgbClr val="333333"/>
                </a:solidFill>
                <a:latin typeface="微软雅黑"/>
                <a:cs typeface="微软雅黑"/>
              </a:rPr>
              <a:t> </a:t>
            </a:r>
            <a:r>
              <a:rPr sz="950" b="1" spc="25" dirty="0">
                <a:solidFill>
                  <a:srgbClr val="333333"/>
                </a:solidFill>
                <a:latin typeface="微软雅黑"/>
                <a:cs typeface="微软雅黑"/>
              </a:rPr>
              <a:t>进行关键词查询。例如想搜索各个主机的名称，即用通配符搜索所有包含</a:t>
            </a:r>
            <a:r>
              <a:rPr sz="950" b="1" spc="55" dirty="0">
                <a:solidFill>
                  <a:srgbClr val="333333"/>
                </a:solidFill>
                <a:latin typeface="Trebuchet MS"/>
                <a:cs typeface="Trebuchet MS"/>
              </a:rPr>
              <a:t>fqdn</a:t>
            </a:r>
            <a:r>
              <a:rPr sz="950" b="1" spc="25" dirty="0">
                <a:solidFill>
                  <a:srgbClr val="333333"/>
                </a:solidFill>
                <a:latin typeface="微软雅黑"/>
                <a:cs typeface="微软雅黑"/>
              </a:rPr>
              <a:t>关键词的变量值信息。</a:t>
            </a:r>
            <a:endParaRPr sz="950">
              <a:latin typeface="微软雅黑"/>
              <a:cs typeface="微软雅黑"/>
            </a:endParaRPr>
          </a:p>
          <a:p>
            <a:pPr marL="12700" marR="5080">
              <a:lnSpc>
                <a:spcPct val="131600"/>
              </a:lnSpc>
              <a:spcBef>
                <a:spcPts val="750"/>
              </a:spcBef>
            </a:pPr>
            <a:r>
              <a:rPr sz="950" b="1" spc="25" dirty="0">
                <a:solidFill>
                  <a:srgbClr val="333333"/>
                </a:solidFill>
                <a:latin typeface="Trebuchet MS"/>
                <a:cs typeface="Trebuchet MS"/>
              </a:rPr>
              <a:t>Fully</a:t>
            </a:r>
            <a:r>
              <a:rPr sz="950" b="1" spc="-40" dirty="0">
                <a:solidFill>
                  <a:srgbClr val="333333"/>
                </a:solidFill>
                <a:latin typeface="Trebuchet MS"/>
                <a:cs typeface="Trebuchet MS"/>
              </a:rPr>
              <a:t> </a:t>
            </a:r>
            <a:r>
              <a:rPr sz="950" b="1" spc="45" dirty="0">
                <a:solidFill>
                  <a:srgbClr val="333333"/>
                </a:solidFill>
                <a:latin typeface="Trebuchet MS"/>
                <a:cs typeface="Trebuchet MS"/>
              </a:rPr>
              <a:t>Qualified</a:t>
            </a:r>
            <a:r>
              <a:rPr sz="950" b="1" spc="-35" dirty="0">
                <a:solidFill>
                  <a:srgbClr val="333333"/>
                </a:solidFill>
                <a:latin typeface="Trebuchet MS"/>
                <a:cs typeface="Trebuchet MS"/>
              </a:rPr>
              <a:t> </a:t>
            </a:r>
            <a:r>
              <a:rPr sz="950" b="1" spc="80" dirty="0">
                <a:solidFill>
                  <a:srgbClr val="333333"/>
                </a:solidFill>
                <a:latin typeface="Trebuchet MS"/>
                <a:cs typeface="Trebuchet MS"/>
              </a:rPr>
              <a:t>Domain</a:t>
            </a:r>
            <a:r>
              <a:rPr sz="950" b="1" spc="-35" dirty="0">
                <a:solidFill>
                  <a:srgbClr val="333333"/>
                </a:solidFill>
                <a:latin typeface="Trebuchet MS"/>
                <a:cs typeface="Trebuchet MS"/>
              </a:rPr>
              <a:t> </a:t>
            </a:r>
            <a:r>
              <a:rPr sz="950" b="1" spc="100" dirty="0">
                <a:solidFill>
                  <a:srgbClr val="333333"/>
                </a:solidFill>
                <a:latin typeface="Trebuchet MS"/>
                <a:cs typeface="Trebuchet MS"/>
              </a:rPr>
              <a:t>Name</a:t>
            </a:r>
            <a:r>
              <a:rPr sz="950" b="1" spc="25" dirty="0">
                <a:solidFill>
                  <a:srgbClr val="333333"/>
                </a:solidFill>
                <a:latin typeface="微软雅黑"/>
                <a:cs typeface="微软雅黑"/>
              </a:rPr>
              <a:t>即完全限定主机名，简称</a:t>
            </a:r>
            <a:r>
              <a:rPr sz="950" b="1" spc="75" dirty="0">
                <a:solidFill>
                  <a:srgbClr val="333333"/>
                </a:solidFill>
                <a:latin typeface="Trebuchet MS"/>
                <a:cs typeface="Trebuchet MS"/>
              </a:rPr>
              <a:t>FQDN</a:t>
            </a:r>
            <a:r>
              <a:rPr sz="950" b="1" spc="75" dirty="0">
                <a:solidFill>
                  <a:srgbClr val="333333"/>
                </a:solidFill>
                <a:latin typeface="微软雅黑"/>
                <a:cs typeface="微软雅黑"/>
              </a:rPr>
              <a:t>，</a:t>
            </a:r>
            <a:r>
              <a:rPr sz="950" b="1" spc="25" dirty="0">
                <a:solidFill>
                  <a:srgbClr val="333333"/>
                </a:solidFill>
                <a:latin typeface="微软雅黑"/>
                <a:cs typeface="微软雅黑"/>
              </a:rPr>
              <a:t>用于在逻辑上准确表示出主机的位 置，也常常被作为主机名的完全表达形式，比</a:t>
            </a:r>
            <a:r>
              <a:rPr sz="950" b="1" spc="55" dirty="0">
                <a:solidFill>
                  <a:srgbClr val="333333"/>
                </a:solidFill>
                <a:latin typeface="Trebuchet MS"/>
                <a:cs typeface="Trebuchet MS"/>
              </a:rPr>
              <a:t>/etc/hostname</a:t>
            </a:r>
            <a:r>
              <a:rPr sz="950" b="1" spc="20" dirty="0">
                <a:solidFill>
                  <a:srgbClr val="333333"/>
                </a:solidFill>
                <a:latin typeface="微软雅黑"/>
                <a:cs typeface="微软雅黑"/>
              </a:rPr>
              <a:t>文件中所定义的主机名更加严谨和准确。 </a:t>
            </a:r>
            <a:r>
              <a:rPr sz="950" b="1" spc="25" dirty="0">
                <a:solidFill>
                  <a:srgbClr val="333333"/>
                </a:solidFill>
                <a:latin typeface="微软雅黑"/>
                <a:cs typeface="微软雅黑"/>
              </a:rPr>
              <a:t>通过输出信息可得知</a:t>
            </a:r>
            <a:r>
              <a:rPr sz="950" b="1" spc="35" dirty="0">
                <a:solidFill>
                  <a:srgbClr val="333333"/>
                </a:solidFill>
                <a:latin typeface="微软雅黑"/>
                <a:cs typeface="微软雅黑"/>
              </a:rPr>
              <a:t>，</a:t>
            </a:r>
            <a:r>
              <a:rPr sz="950" b="1" spc="35" dirty="0">
                <a:solidFill>
                  <a:srgbClr val="333333"/>
                </a:solidFill>
                <a:latin typeface="Trebuchet MS"/>
                <a:cs typeface="Trebuchet MS"/>
              </a:rPr>
              <a:t>ansible_fqdn</a:t>
            </a:r>
            <a:r>
              <a:rPr sz="950" b="1" spc="25" dirty="0">
                <a:solidFill>
                  <a:srgbClr val="333333"/>
                </a:solidFill>
                <a:latin typeface="微软雅黑"/>
                <a:cs typeface="微软雅黑"/>
              </a:rPr>
              <a:t>变量保存有主机名称，随后再进行下一步操作：</a:t>
            </a:r>
            <a:endParaRPr sz="950">
              <a:latin typeface="微软雅黑"/>
              <a:cs typeface="微软雅黑"/>
            </a:endParaRPr>
          </a:p>
          <a:p>
            <a:pPr>
              <a:lnSpc>
                <a:spcPct val="100000"/>
              </a:lnSpc>
              <a:spcBef>
                <a:spcPts val="45"/>
              </a:spcBef>
            </a:pPr>
            <a:endParaRPr sz="900">
              <a:latin typeface="微软雅黑"/>
              <a:cs typeface="微软雅黑"/>
            </a:endParaRPr>
          </a:p>
          <a:p>
            <a:pPr marL="136525" marR="180340">
              <a:lnSpc>
                <a:spcPct val="132400"/>
              </a:lnSpc>
              <a:spcBef>
                <a:spcPts val="5"/>
              </a:spcBef>
              <a:tabLst>
                <a:tab pos="1233805" algn="l"/>
                <a:tab pos="3018790"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ansible </a:t>
            </a:r>
            <a:r>
              <a:rPr sz="850" spc="25" dirty="0">
                <a:solidFill>
                  <a:srgbClr val="333333"/>
                </a:solidFill>
                <a:latin typeface="Lucida Console"/>
                <a:cs typeface="Lucida Console"/>
              </a:rPr>
              <a:t>all</a:t>
            </a:r>
            <a:r>
              <a:rPr sz="850" spc="35" dirty="0">
                <a:solidFill>
                  <a:srgbClr val="333333"/>
                </a:solidFill>
                <a:latin typeface="Lucida Console"/>
                <a:cs typeface="Lucida Console"/>
              </a:rPr>
              <a:t> </a:t>
            </a:r>
            <a:r>
              <a:rPr sz="850" spc="20" dirty="0">
                <a:solidFill>
                  <a:srgbClr val="333333"/>
                </a:solidFill>
                <a:latin typeface="Lucida Console"/>
                <a:cs typeface="Lucida Console"/>
              </a:rPr>
              <a:t>-m</a:t>
            </a:r>
            <a:r>
              <a:rPr sz="850" spc="35" dirty="0">
                <a:solidFill>
                  <a:srgbClr val="333333"/>
                </a:solidFill>
                <a:latin typeface="Lucida Console"/>
                <a:cs typeface="Lucida Console"/>
              </a:rPr>
              <a:t> </a:t>
            </a:r>
            <a:r>
              <a:rPr sz="850" spc="25" dirty="0">
                <a:solidFill>
                  <a:srgbClr val="333333"/>
                </a:solidFill>
                <a:latin typeface="Lucida Console"/>
                <a:cs typeface="Lucida Console"/>
              </a:rPr>
              <a:t>setup</a:t>
            </a:r>
            <a:r>
              <a:rPr sz="850" spc="30" dirty="0">
                <a:solidFill>
                  <a:srgbClr val="333333"/>
                </a:solidFill>
                <a:latin typeface="Lucida Console"/>
                <a:cs typeface="Lucida Console"/>
              </a:rPr>
              <a:t> </a:t>
            </a:r>
            <a:r>
              <a:rPr sz="850" spc="20"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'filter="*fqdn*"'192.168.10.20</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 </a:t>
            </a:r>
            <a:r>
              <a:rPr sz="850" spc="20" dirty="0">
                <a:solidFill>
                  <a:srgbClr val="333333"/>
                </a:solidFill>
                <a:latin typeface="Lucida Console"/>
                <a:cs typeface="Lucida Console"/>
              </a:rPr>
              <a:t>=&gt;</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30" dirty="0">
                <a:solidFill>
                  <a:srgbClr val="333333"/>
                </a:solidFill>
                <a:latin typeface="Lucida Console"/>
                <a:cs typeface="Lucida Console"/>
              </a:rPr>
              <a:t>"ansible_facts":</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30" dirty="0">
                <a:solidFill>
                  <a:srgbClr val="333333"/>
                </a:solidFill>
                <a:latin typeface="Lucida Console"/>
                <a:cs typeface="Lucida Console"/>
              </a:rPr>
              <a:t>"ansible_fqdn":</a:t>
            </a:r>
            <a:r>
              <a:rPr sz="850" spc="10" dirty="0">
                <a:solidFill>
                  <a:srgbClr val="333333"/>
                </a:solidFill>
                <a:latin typeface="Lucida Console"/>
                <a:cs typeface="Lucida Console"/>
              </a:rPr>
              <a:t> </a:t>
            </a:r>
            <a:r>
              <a:rPr sz="850" spc="30" dirty="0">
                <a:solidFill>
                  <a:srgbClr val="333333"/>
                </a:solidFill>
                <a:latin typeface="Lucida Console"/>
                <a:cs typeface="Lucida Console"/>
              </a:rPr>
              <a:t>"linuxprobe.com",</a:t>
            </a:r>
            <a:endParaRPr sz="850">
              <a:latin typeface="Lucida Console"/>
              <a:cs typeface="Lucida Console"/>
            </a:endParaRPr>
          </a:p>
          <a:p>
            <a:pPr marL="136525" marR="527685" indent="201295">
              <a:lnSpc>
                <a:spcPct val="132400"/>
              </a:lnSpc>
              <a:tabLst>
                <a:tab pos="4977765" algn="l"/>
              </a:tabLst>
            </a:pPr>
            <a:r>
              <a:rPr sz="850" spc="30" dirty="0">
                <a:solidFill>
                  <a:srgbClr val="333333"/>
                </a:solidFill>
                <a:latin typeface="Lucida Console"/>
                <a:cs typeface="Lucida Console"/>
              </a:rPr>
              <a:t>"discovered_interpreter_python"</a:t>
            </a:r>
            <a:r>
              <a:rPr sz="850" spc="15" dirty="0">
                <a:solidFill>
                  <a:srgbClr val="333333"/>
                </a:solidFill>
                <a:latin typeface="Lucida Console"/>
                <a:cs typeface="Lucida Console"/>
              </a:rPr>
              <a:t>:</a:t>
            </a:r>
            <a:r>
              <a:rPr sz="850" spc="30" dirty="0">
                <a:solidFill>
                  <a:srgbClr val="333333"/>
                </a:solidFill>
                <a:latin typeface="Lucida Console"/>
                <a:cs typeface="Lucida Console"/>
              </a:rPr>
              <a:t> "/usr/libexec/platform-python</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"changed":</a:t>
            </a:r>
            <a:r>
              <a:rPr sz="850" spc="25" dirty="0">
                <a:solidFill>
                  <a:srgbClr val="333333"/>
                </a:solidFill>
                <a:latin typeface="Lucida Console"/>
                <a:cs typeface="Lucida Console"/>
              </a:rPr>
              <a:t> </a:t>
            </a:r>
            <a:r>
              <a:rPr sz="850" spc="30" dirty="0">
                <a:solidFill>
                  <a:srgbClr val="333333"/>
                </a:solidFill>
                <a:latin typeface="Lucida Console"/>
                <a:cs typeface="Lucida Console"/>
              </a:rPr>
              <a:t>false}………………</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2230">
              <a:lnSpc>
                <a:spcPct val="131600"/>
              </a:lnSpc>
            </a:pPr>
            <a:r>
              <a:rPr sz="950" b="1" spc="25" dirty="0">
                <a:solidFill>
                  <a:srgbClr val="333333"/>
                </a:solidFill>
                <a:latin typeface="微软雅黑"/>
                <a:cs typeface="微软雅黑"/>
              </a:rPr>
              <a:t>用于定制主机地址的变量可以用</a:t>
            </a:r>
            <a:r>
              <a:rPr sz="950" b="1" spc="-45" dirty="0">
                <a:solidFill>
                  <a:srgbClr val="333333"/>
                </a:solidFill>
                <a:latin typeface="Trebuchet MS"/>
                <a:cs typeface="Trebuchet MS"/>
              </a:rPr>
              <a:t>“ip”</a:t>
            </a:r>
            <a:r>
              <a:rPr sz="950" b="1" spc="25" dirty="0">
                <a:solidFill>
                  <a:srgbClr val="333333"/>
                </a:solidFill>
                <a:latin typeface="微软雅黑"/>
                <a:cs typeface="微软雅黑"/>
              </a:rPr>
              <a:t>作为关键词进行检索，能够看到在</a:t>
            </a:r>
            <a:r>
              <a:rPr sz="950" b="1" spc="25" dirty="0">
                <a:solidFill>
                  <a:srgbClr val="333333"/>
                </a:solidFill>
                <a:latin typeface="Trebuchet MS"/>
                <a:cs typeface="Trebuchet MS"/>
              </a:rPr>
              <a:t>ansible_all_ipv4_addresses</a:t>
            </a:r>
            <a:r>
              <a:rPr sz="950" b="1" spc="15" dirty="0">
                <a:solidFill>
                  <a:srgbClr val="333333"/>
                </a:solidFill>
                <a:latin typeface="微软雅黑"/>
                <a:cs typeface="微软雅黑"/>
              </a:rPr>
              <a:t>变 </a:t>
            </a:r>
            <a:r>
              <a:rPr sz="950" b="1" spc="25" dirty="0">
                <a:solidFill>
                  <a:srgbClr val="333333"/>
                </a:solidFill>
                <a:latin typeface="微软雅黑"/>
                <a:cs typeface="微软雅黑"/>
              </a:rPr>
              <a:t>量中的值是我们想要的信息。如果想输出</a:t>
            </a:r>
            <a:r>
              <a:rPr sz="950" b="1" spc="35" dirty="0">
                <a:solidFill>
                  <a:srgbClr val="333333"/>
                </a:solidFill>
                <a:latin typeface="Trebuchet MS"/>
                <a:cs typeface="Trebuchet MS"/>
              </a:rPr>
              <a:t>IPV6</a:t>
            </a:r>
            <a:r>
              <a:rPr sz="950" b="1" spc="25" dirty="0">
                <a:solidFill>
                  <a:srgbClr val="333333"/>
                </a:solidFill>
                <a:latin typeface="微软雅黑"/>
                <a:cs typeface="微软雅黑"/>
              </a:rPr>
              <a:t>级别的地址则可用</a:t>
            </a:r>
            <a:r>
              <a:rPr sz="950" b="1" spc="25" dirty="0">
                <a:solidFill>
                  <a:srgbClr val="333333"/>
                </a:solidFill>
                <a:latin typeface="Trebuchet MS"/>
                <a:cs typeface="Trebuchet MS"/>
              </a:rPr>
              <a:t>ansible_all_ipv6_addresses</a:t>
            </a:r>
            <a:r>
              <a:rPr sz="950" b="1" spc="25" dirty="0">
                <a:solidFill>
                  <a:srgbClr val="333333"/>
                </a:solidFill>
                <a:latin typeface="微软雅黑"/>
                <a:cs typeface="微软雅黑"/>
              </a:rPr>
              <a:t>变量。</a:t>
            </a:r>
            <a:endParaRPr sz="950">
              <a:latin typeface="微软雅黑"/>
              <a:cs typeface="微软雅黑"/>
            </a:endParaRPr>
          </a:p>
          <a:p>
            <a:pPr>
              <a:lnSpc>
                <a:spcPct val="100000"/>
              </a:lnSpc>
              <a:spcBef>
                <a:spcPts val="45"/>
              </a:spcBef>
            </a:pPr>
            <a:endParaRPr sz="900">
              <a:latin typeface="微软雅黑"/>
              <a:cs typeface="微软雅黑"/>
            </a:endParaRPr>
          </a:p>
          <a:p>
            <a:pPr marL="136525" marR="319405">
              <a:lnSpc>
                <a:spcPct val="132400"/>
              </a:lnSpc>
              <a:tabLst>
                <a:tab pos="1233805" algn="l"/>
                <a:tab pos="3018790"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ansible </a:t>
            </a:r>
            <a:r>
              <a:rPr sz="850" spc="25" dirty="0">
                <a:solidFill>
                  <a:srgbClr val="333333"/>
                </a:solidFill>
                <a:latin typeface="Lucida Console"/>
                <a:cs typeface="Lucida Console"/>
              </a:rPr>
              <a:t>all</a:t>
            </a:r>
            <a:r>
              <a:rPr sz="850" spc="35" dirty="0">
                <a:solidFill>
                  <a:srgbClr val="333333"/>
                </a:solidFill>
                <a:latin typeface="Lucida Console"/>
                <a:cs typeface="Lucida Console"/>
              </a:rPr>
              <a:t> </a:t>
            </a:r>
            <a:r>
              <a:rPr sz="850" spc="20" dirty="0">
                <a:solidFill>
                  <a:srgbClr val="333333"/>
                </a:solidFill>
                <a:latin typeface="Lucida Console"/>
                <a:cs typeface="Lucida Console"/>
              </a:rPr>
              <a:t>-m</a:t>
            </a:r>
            <a:r>
              <a:rPr sz="850" spc="30" dirty="0">
                <a:solidFill>
                  <a:srgbClr val="333333"/>
                </a:solidFill>
                <a:latin typeface="Lucida Console"/>
                <a:cs typeface="Lucida Console"/>
              </a:rPr>
              <a:t> </a:t>
            </a:r>
            <a:r>
              <a:rPr sz="850" spc="25" dirty="0">
                <a:solidFill>
                  <a:srgbClr val="333333"/>
                </a:solidFill>
                <a:latin typeface="Lucida Console"/>
                <a:cs typeface="Lucida Console"/>
              </a:rPr>
              <a:t>setup</a:t>
            </a:r>
            <a:r>
              <a:rPr sz="850" spc="35" dirty="0">
                <a:solidFill>
                  <a:srgbClr val="333333"/>
                </a:solidFill>
                <a:latin typeface="Lucida Console"/>
                <a:cs typeface="Lucida Console"/>
              </a:rPr>
              <a:t> </a:t>
            </a:r>
            <a:r>
              <a:rPr sz="850" spc="20" dirty="0">
                <a:solidFill>
                  <a:srgbClr val="333333"/>
                </a:solidFill>
                <a:latin typeface="Lucida Console"/>
                <a:cs typeface="Lucida Console"/>
              </a:rPr>
              <a:t>-a</a:t>
            </a:r>
            <a:r>
              <a:rPr sz="850" spc="30" dirty="0">
                <a:solidFill>
                  <a:srgbClr val="333333"/>
                </a:solidFill>
                <a:latin typeface="Lucida Console"/>
                <a:cs typeface="Lucida Console"/>
              </a:rPr>
              <a:t> 'filter="*ip*"'192.168.10.20</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 </a:t>
            </a:r>
            <a:r>
              <a:rPr sz="850" spc="20" dirty="0">
                <a:solidFill>
                  <a:srgbClr val="333333"/>
                </a:solidFill>
                <a:latin typeface="Lucida Console"/>
                <a:cs typeface="Lucida Console"/>
              </a:rPr>
              <a:t>=&gt;</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30" dirty="0">
                <a:solidFill>
                  <a:srgbClr val="333333"/>
                </a:solidFill>
                <a:latin typeface="Lucida Console"/>
                <a:cs typeface="Lucida Console"/>
              </a:rPr>
              <a:t>"ansible_facts":</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30" dirty="0">
                <a:solidFill>
                  <a:srgbClr val="333333"/>
                </a:solidFill>
                <a:latin typeface="Lucida Console"/>
                <a:cs typeface="Lucida Console"/>
              </a:rPr>
              <a:t>"ansible_all_ipv4_addresses":</a:t>
            </a:r>
            <a:r>
              <a:rPr sz="850" spc="15" dirty="0">
                <a:solidFill>
                  <a:srgbClr val="333333"/>
                </a:solidFill>
                <a:latin typeface="Lucida Console"/>
                <a:cs typeface="Lucida Console"/>
              </a:rPr>
              <a:t> [</a:t>
            </a:r>
            <a:endParaRPr sz="850">
              <a:latin typeface="Lucida Console"/>
              <a:cs typeface="Lucida Console"/>
            </a:endParaRPr>
          </a:p>
        </p:txBody>
      </p:sp>
      <p:sp>
        <p:nvSpPr>
          <p:cNvPr id="21" name="object 21"/>
          <p:cNvSpPr txBox="1"/>
          <p:nvPr/>
        </p:nvSpPr>
        <p:spPr>
          <a:xfrm>
            <a:off x="1070306" y="5133318"/>
            <a:ext cx="3994785" cy="368935"/>
          </a:xfrm>
          <a:prstGeom prst="rect">
            <a:avLst/>
          </a:prstGeom>
        </p:spPr>
        <p:txBody>
          <a:bodyPr vert="horz" wrap="square" lIns="0" tIns="53340" rIns="0" bIns="0" rtlCol="0">
            <a:spAutoFit/>
          </a:bodyPr>
          <a:lstStyle/>
          <a:p>
            <a:pPr marL="348615">
              <a:lnSpc>
                <a:spcPct val="100000"/>
              </a:lnSpc>
              <a:spcBef>
                <a:spcPts val="420"/>
              </a:spcBef>
              <a:tabLst>
                <a:tab pos="2265680" algn="l"/>
                <a:tab pos="3844925" algn="l"/>
              </a:tabLst>
            </a:pPr>
            <a:r>
              <a:rPr sz="850" spc="30" dirty="0">
                <a:solidFill>
                  <a:srgbClr val="333333"/>
                </a:solidFill>
                <a:latin typeface="Lucida Console"/>
                <a:cs typeface="Lucida Console"/>
              </a:rPr>
              <a:t>"192.168.10.20"</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"192.168.122.1</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a:t>
            </a: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"ansible_all_ipv6_addresses":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2" name="object 22"/>
          <p:cNvSpPr txBox="1"/>
          <p:nvPr/>
        </p:nvSpPr>
        <p:spPr>
          <a:xfrm>
            <a:off x="1070306" y="5512260"/>
            <a:ext cx="2572385" cy="161290"/>
          </a:xfrm>
          <a:prstGeom prst="rect">
            <a:avLst/>
          </a:prstGeom>
        </p:spPr>
        <p:txBody>
          <a:bodyPr vert="horz" wrap="square" lIns="0" tIns="17780" rIns="0" bIns="0" rtlCol="0">
            <a:spAutoFit/>
          </a:bodyPr>
          <a:lstStyle/>
          <a:p>
            <a:pPr marL="12700">
              <a:lnSpc>
                <a:spcPct val="100000"/>
              </a:lnSpc>
              <a:spcBef>
                <a:spcPts val="140"/>
              </a:spcBef>
              <a:tabLst>
                <a:tab pos="688975" algn="l"/>
              </a:tabLst>
            </a:pPr>
            <a:r>
              <a:rPr sz="850" spc="20" dirty="0">
                <a:solidFill>
                  <a:srgbClr val="333333"/>
                </a:solidFill>
                <a:latin typeface="Lucida Console"/>
                <a:cs typeface="Lucida Console"/>
              </a:rPr>
              <a:t>],	</a:t>
            </a:r>
            <a:r>
              <a:rPr sz="850" spc="30" dirty="0">
                <a:solidFill>
                  <a:srgbClr val="333333"/>
                </a:solidFill>
                <a:latin typeface="Lucida Console"/>
                <a:cs typeface="Lucida Console"/>
              </a:rPr>
              <a:t>"ansible_default_ipv4":</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p:txBody>
      </p:sp>
      <p:sp>
        <p:nvSpPr>
          <p:cNvPr id="23" name="object 23"/>
          <p:cNvSpPr txBox="1"/>
          <p:nvPr/>
        </p:nvSpPr>
        <p:spPr>
          <a:xfrm>
            <a:off x="4026603" y="5304836"/>
            <a:ext cx="202565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"fe80::d0bb:17c8:880d:e719"</a:t>
            </a:r>
            <a:endParaRPr sz="850">
              <a:latin typeface="Lucida Console"/>
              <a:cs typeface="Lucida Console"/>
            </a:endParaRPr>
          </a:p>
          <a:p>
            <a:pPr marL="142240">
              <a:lnSpc>
                <a:spcPct val="100000"/>
              </a:lnSpc>
              <a:spcBef>
                <a:spcPts val="330"/>
              </a:spcBef>
            </a:pPr>
            <a:r>
              <a:rPr sz="850" spc="30" dirty="0">
                <a:solidFill>
                  <a:srgbClr val="333333"/>
                </a:solidFill>
                <a:latin typeface="Lucida Console"/>
                <a:cs typeface="Lucida Console"/>
              </a:rPr>
              <a:t>"ansible_default_ipv6":</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p:txBody>
      </p:sp>
      <p:sp>
        <p:nvSpPr>
          <p:cNvPr id="24" name="object 24"/>
          <p:cNvSpPr txBox="1"/>
          <p:nvPr/>
        </p:nvSpPr>
        <p:spPr>
          <a:xfrm>
            <a:off x="946424" y="5647873"/>
            <a:ext cx="5657215" cy="2496185"/>
          </a:xfrm>
          <a:prstGeom prst="rect">
            <a:avLst/>
          </a:prstGeom>
        </p:spPr>
        <p:txBody>
          <a:bodyPr vert="horz" wrap="square" lIns="0" tIns="11430" rIns="0" bIns="0" rtlCol="0">
            <a:spAutoFit/>
          </a:bodyPr>
          <a:lstStyle/>
          <a:p>
            <a:pPr marL="136525" marR="365760">
              <a:lnSpc>
                <a:spcPct val="132400"/>
              </a:lnSpc>
              <a:spcBef>
                <a:spcPts val="90"/>
              </a:spcBef>
              <a:tabLst>
                <a:tab pos="2199005" algn="l"/>
                <a:tab pos="2487295" algn="l"/>
                <a:tab pos="2894965" algn="l"/>
              </a:tabLst>
            </a:pPr>
            <a:r>
              <a:rPr sz="850" spc="30" dirty="0">
                <a:solidFill>
                  <a:srgbClr val="333333"/>
                </a:solidFill>
                <a:latin typeface="Lucida Console"/>
                <a:cs typeface="Lucida Console"/>
              </a:rPr>
              <a:t>"ansible_fips":</a:t>
            </a:r>
            <a:r>
              <a:rPr sz="850" spc="55" dirty="0">
                <a:solidFill>
                  <a:srgbClr val="333333"/>
                </a:solidFill>
                <a:latin typeface="Lucida Console"/>
                <a:cs typeface="Lucida Console"/>
              </a:rPr>
              <a:t> </a:t>
            </a:r>
            <a:r>
              <a:rPr sz="850" spc="25" dirty="0">
                <a:solidFill>
                  <a:srgbClr val="333333"/>
                </a:solidFill>
                <a:latin typeface="Lucida Console"/>
                <a:cs typeface="Lucida Console"/>
              </a:rPr>
              <a:t>false,	</a:t>
            </a:r>
            <a:r>
              <a:rPr sz="850" spc="30" dirty="0">
                <a:solidFill>
                  <a:srgbClr val="333333"/>
                </a:solidFill>
                <a:latin typeface="Lucida Console"/>
                <a:cs typeface="Lucida Console"/>
              </a:rPr>
              <a:t>"discovered_interpreter_python":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"/usr/libexec/platform-python"	</a:t>
            </a:r>
            <a:r>
              <a:rPr sz="850" spc="20" dirty="0">
                <a:solidFill>
                  <a:srgbClr val="333333"/>
                </a:solidFill>
                <a:latin typeface="Lucida Console"/>
                <a:cs typeface="Lucida Console"/>
              </a:rPr>
              <a:t>},	</a:t>
            </a:r>
            <a:r>
              <a:rPr sz="850" spc="30" dirty="0">
                <a:solidFill>
                  <a:srgbClr val="333333"/>
                </a:solidFill>
                <a:latin typeface="Lucida Console"/>
                <a:cs typeface="Lucida Console"/>
              </a:rPr>
              <a:t>"changed":</a:t>
            </a:r>
            <a:r>
              <a:rPr sz="850" spc="-25" dirty="0">
                <a:solidFill>
                  <a:srgbClr val="333333"/>
                </a:solidFill>
                <a:latin typeface="Lucida Console"/>
                <a:cs typeface="Lucida Console"/>
              </a:rPr>
              <a:t> </a:t>
            </a:r>
            <a:r>
              <a:rPr sz="850" spc="30" dirty="0">
                <a:solidFill>
                  <a:srgbClr val="333333"/>
                </a:solidFill>
                <a:latin typeface="Lucida Console"/>
                <a:cs typeface="Lucida Console"/>
              </a:rPr>
              <a:t>false}………………</a:t>
            </a:r>
            <a:r>
              <a:rPr sz="800" spc="90" dirty="0">
                <a:solidFill>
                  <a:srgbClr val="333333"/>
                </a:solidFill>
                <a:latin typeface="宋体"/>
                <a:cs typeface="宋体"/>
              </a:rPr>
              <a:t>省略部分输出</a:t>
            </a:r>
            <a:r>
              <a:rPr sz="800" spc="80" dirty="0">
                <a:solidFill>
                  <a:srgbClr val="333333"/>
                </a:solidFill>
                <a:latin typeface="宋体"/>
                <a:cs typeface="宋体"/>
              </a:rPr>
              <a:t>信 </a:t>
            </a:r>
            <a:r>
              <a:rPr sz="800" spc="90" dirty="0">
                <a:solidFill>
                  <a:srgbClr val="333333"/>
                </a:solidFill>
                <a:latin typeface="宋体"/>
                <a:cs typeface="宋体"/>
              </a:rPr>
              <a:t>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7785" algn="just">
              <a:lnSpc>
                <a:spcPct val="131600"/>
              </a:lnSpc>
            </a:pPr>
            <a:r>
              <a:rPr sz="950" b="1" spc="25" dirty="0">
                <a:solidFill>
                  <a:srgbClr val="333333"/>
                </a:solidFill>
                <a:latin typeface="微软雅黑"/>
                <a:cs typeface="微软雅黑"/>
              </a:rPr>
              <a:t>在确认了主机名与</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地址所对应的具体变量名称后，在角色所对应的</a:t>
            </a:r>
            <a:r>
              <a:rPr sz="950" b="1" spc="55" dirty="0">
                <a:solidFill>
                  <a:srgbClr val="333333"/>
                </a:solidFill>
                <a:latin typeface="Trebuchet MS"/>
                <a:cs typeface="Trebuchet MS"/>
              </a:rPr>
              <a:t>templates</a:t>
            </a:r>
            <a:r>
              <a:rPr sz="950" b="1" spc="20" dirty="0">
                <a:solidFill>
                  <a:srgbClr val="333333"/>
                </a:solidFill>
                <a:latin typeface="微软雅黑"/>
                <a:cs typeface="微软雅黑"/>
              </a:rPr>
              <a:t>目录内新建一个与上面  </a:t>
            </a:r>
            <a:r>
              <a:rPr sz="950" b="1" spc="55" dirty="0">
                <a:solidFill>
                  <a:srgbClr val="333333"/>
                </a:solidFill>
                <a:latin typeface="Trebuchet MS"/>
                <a:cs typeface="Trebuchet MS"/>
              </a:rPr>
              <a:t>template</a:t>
            </a:r>
            <a:r>
              <a:rPr sz="950" b="1" spc="25" dirty="0">
                <a:solidFill>
                  <a:srgbClr val="333333"/>
                </a:solidFill>
                <a:latin typeface="微软雅黑"/>
                <a:cs typeface="微软雅黑"/>
              </a:rPr>
              <a:t>模块参数相同的文件名称</a:t>
            </a:r>
            <a:r>
              <a:rPr sz="950" b="1" spc="20" dirty="0">
                <a:solidFill>
                  <a:srgbClr val="333333"/>
                </a:solidFill>
                <a:latin typeface="微软雅黑"/>
                <a:cs typeface="微软雅黑"/>
              </a:rPr>
              <a:t>（</a:t>
            </a:r>
            <a:r>
              <a:rPr sz="950" b="1" spc="20" dirty="0">
                <a:solidFill>
                  <a:srgbClr val="333333"/>
                </a:solidFill>
                <a:latin typeface="Trebuchet MS"/>
                <a:cs typeface="Trebuchet MS"/>
              </a:rPr>
              <a:t>index.html.j2</a:t>
            </a:r>
            <a:r>
              <a:rPr sz="950" b="1" spc="20" dirty="0">
                <a:solidFill>
                  <a:srgbClr val="333333"/>
                </a:solidFill>
                <a:latin typeface="微软雅黑"/>
                <a:cs typeface="微软雅黑"/>
              </a:rPr>
              <a:t>）</a:t>
            </a:r>
            <a:r>
              <a:rPr sz="950" b="1" spc="25" dirty="0">
                <a:solidFill>
                  <a:srgbClr val="333333"/>
                </a:solidFill>
                <a:latin typeface="微软雅黑"/>
                <a:cs typeface="微软雅黑"/>
              </a:rPr>
              <a:t>。</a:t>
            </a:r>
            <a:r>
              <a:rPr sz="950" b="1" spc="-10" dirty="0">
                <a:solidFill>
                  <a:srgbClr val="333333"/>
                </a:solidFill>
                <a:latin typeface="Trebuchet MS"/>
                <a:cs typeface="Trebuchet MS"/>
              </a:rPr>
              <a:t>Jinja2</a:t>
            </a:r>
            <a:r>
              <a:rPr sz="950" b="1" spc="25" dirty="0">
                <a:solidFill>
                  <a:srgbClr val="333333"/>
                </a:solidFill>
                <a:latin typeface="微软雅黑"/>
                <a:cs typeface="微软雅黑"/>
              </a:rPr>
              <a:t>在调用变量值时，格式为在变量名称的 两侧格加两个大括号，编写完成即：</a:t>
            </a:r>
            <a:endParaRPr sz="950">
              <a:latin typeface="微软雅黑"/>
              <a:cs typeface="微软雅黑"/>
            </a:endParaRPr>
          </a:p>
          <a:p>
            <a:pPr>
              <a:lnSpc>
                <a:spcPct val="100000"/>
              </a:lnSpc>
              <a:spcBef>
                <a:spcPts val="50"/>
              </a:spcBef>
            </a:pPr>
            <a:endParaRPr sz="900">
              <a:latin typeface="微软雅黑"/>
              <a:cs typeface="微软雅黑"/>
            </a:endParaRPr>
          </a:p>
          <a:p>
            <a:pPr marL="136525" marR="944244">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apache]#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templates/index.html.j2Welcome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0" dirty="0">
                <a:solidFill>
                  <a:srgbClr val="333333"/>
                </a:solidFill>
                <a:latin typeface="Lucida Console"/>
                <a:cs typeface="Lucida Console"/>
              </a:rPr>
              <a: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ansible_fqdn</a:t>
            </a:r>
            <a:r>
              <a:rPr sz="850" spc="25" dirty="0">
                <a:solidFill>
                  <a:srgbClr val="333333"/>
                </a:solidFill>
                <a:latin typeface="Lucida Console"/>
                <a:cs typeface="Lucida Console"/>
              </a:rPr>
              <a:t> </a:t>
            </a:r>
            <a:r>
              <a:rPr sz="850" spc="20"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0" dirty="0">
                <a:solidFill>
                  <a:srgbClr val="333333"/>
                </a:solidFill>
                <a:latin typeface="Lucida Console"/>
                <a:cs typeface="Lucida Console"/>
              </a:rPr>
              <a:t>{{</a:t>
            </a:r>
            <a:r>
              <a:rPr sz="850" spc="30" dirty="0">
                <a:solidFill>
                  <a:srgbClr val="333333"/>
                </a:solidFill>
                <a:latin typeface="Lucida Console"/>
                <a:cs typeface="Lucida Console"/>
              </a:rPr>
              <a:t> ansible_all_ipv4_addresses </a:t>
            </a:r>
            <a:r>
              <a:rPr sz="850" spc="20"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进行到了这里，任务基本就算完成了。最后要做的就是编写一个用于调用</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角色的</a:t>
            </a:r>
            <a:r>
              <a:rPr sz="950" b="1" spc="65" dirty="0">
                <a:solidFill>
                  <a:srgbClr val="333333"/>
                </a:solidFill>
                <a:latin typeface="Trebuchet MS"/>
                <a:cs typeface="Trebuchet MS"/>
              </a:rPr>
              <a:t>yml</a:t>
            </a:r>
            <a:r>
              <a:rPr sz="950" b="1" spc="20" dirty="0">
                <a:solidFill>
                  <a:srgbClr val="333333"/>
                </a:solidFill>
                <a:latin typeface="微软雅黑"/>
                <a:cs typeface="微软雅黑"/>
              </a:rPr>
              <a:t>文件，以及 </a:t>
            </a:r>
            <a:r>
              <a:rPr sz="950" b="1" spc="25" dirty="0">
                <a:solidFill>
                  <a:srgbClr val="333333"/>
                </a:solidFill>
                <a:latin typeface="微软雅黑"/>
                <a:cs typeface="微软雅黑"/>
              </a:rPr>
              <a:t>执行它。</a:t>
            </a:r>
            <a:endParaRPr sz="950">
              <a:latin typeface="微软雅黑"/>
              <a:cs typeface="微软雅黑"/>
            </a:endParaRPr>
          </a:p>
        </p:txBody>
      </p:sp>
      <p:sp>
        <p:nvSpPr>
          <p:cNvPr id="25" name="object 25"/>
          <p:cNvSpPr txBox="1"/>
          <p:nvPr/>
        </p:nvSpPr>
        <p:spPr>
          <a:xfrm>
            <a:off x="1070306" y="331766"/>
            <a:ext cx="5584190" cy="786765"/>
          </a:xfrm>
          <a:prstGeom prst="rect">
            <a:avLst/>
          </a:prstGeom>
        </p:spPr>
        <p:txBody>
          <a:bodyPr vert="horz" wrap="square" lIns="0" tIns="12700" rIns="0" bIns="0" rtlCol="0">
            <a:spAutoFit/>
          </a:bodyPr>
          <a:lstStyle/>
          <a:p>
            <a:pPr marR="5080" algn="r">
              <a:lnSpc>
                <a:spcPts val="935"/>
              </a:lnSpc>
              <a:spcBef>
                <a:spcPts val="100"/>
              </a:spcBef>
            </a:pPr>
            <a:r>
              <a:rPr sz="800" dirty="0">
                <a:latin typeface="小哥哥网恋吗"/>
                <a:cs typeface="小哥哥网恋吗"/>
              </a:rPr>
              <a:t>5/20</a:t>
            </a:r>
            <a:endParaRPr sz="800">
              <a:latin typeface="小哥哥网恋吗"/>
              <a:cs typeface="小哥哥网恋吗"/>
            </a:endParaRPr>
          </a:p>
          <a:p>
            <a:pPr marL="12700">
              <a:lnSpc>
                <a:spcPts val="994"/>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apache]#</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ansible-doc</a:t>
            </a:r>
            <a:r>
              <a:rPr sz="850" spc="25" dirty="0">
                <a:solidFill>
                  <a:srgbClr val="333333"/>
                </a:solidFill>
                <a:latin typeface="Lucida Console"/>
                <a:cs typeface="Lucida Console"/>
              </a:rPr>
              <a:t> setup&gt; SETUP</a:t>
            </a:r>
            <a:endParaRPr sz="850">
              <a:latin typeface="Lucida Console"/>
              <a:cs typeface="Lucida Console"/>
            </a:endParaRPr>
          </a:p>
          <a:p>
            <a:pPr marL="12700" marR="168910">
              <a:lnSpc>
                <a:spcPct val="132400"/>
              </a:lnSpc>
              <a:tabLst>
                <a:tab pos="3172460" algn="l"/>
                <a:tab pos="4213860" algn="l"/>
                <a:tab pos="5131435" algn="l"/>
              </a:tabLst>
            </a:pPr>
            <a:r>
              <a:rPr sz="850" spc="30" dirty="0">
                <a:solidFill>
                  <a:srgbClr val="333333"/>
                </a:solidFill>
                <a:latin typeface="Lucida Console"/>
                <a:cs typeface="Lucida Console"/>
              </a:rPr>
              <a:t>(/usr/lib/python3.6/site-packages/ansible/modules/system/setup.py</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Thi</a:t>
            </a:r>
            <a:r>
              <a:rPr sz="850" spc="15" dirty="0">
                <a:solidFill>
                  <a:srgbClr val="333333"/>
                </a:solidFill>
                <a:latin typeface="Lucida Console"/>
                <a:cs typeface="Lucida Console"/>
              </a:rPr>
              <a:t>s  </a:t>
            </a:r>
            <a:r>
              <a:rPr sz="850" spc="25" dirty="0">
                <a:solidFill>
                  <a:srgbClr val="333333"/>
                </a:solidFill>
                <a:latin typeface="Lucida Console"/>
                <a:cs typeface="Lucida Console"/>
              </a:rPr>
              <a:t>module</a:t>
            </a:r>
            <a:r>
              <a:rPr sz="850" spc="45" dirty="0">
                <a:solidFill>
                  <a:srgbClr val="333333"/>
                </a:solidFill>
                <a:latin typeface="Lucida Console"/>
                <a:cs typeface="Lucida Console"/>
              </a:rPr>
              <a:t> </a:t>
            </a:r>
            <a:r>
              <a:rPr sz="850" spc="20" dirty="0">
                <a:solidFill>
                  <a:srgbClr val="333333"/>
                </a:solidFill>
                <a:latin typeface="Lucida Console"/>
                <a:cs typeface="Lucida Console"/>
              </a:rPr>
              <a:t>is</a:t>
            </a:r>
            <a:r>
              <a:rPr sz="850" spc="45" dirty="0">
                <a:solidFill>
                  <a:srgbClr val="333333"/>
                </a:solidFill>
                <a:latin typeface="Lucida Console"/>
                <a:cs typeface="Lucida Console"/>
              </a:rPr>
              <a:t> </a:t>
            </a:r>
            <a:r>
              <a:rPr sz="850" spc="30" dirty="0">
                <a:solidFill>
                  <a:srgbClr val="333333"/>
                </a:solidFill>
                <a:latin typeface="Lucida Console"/>
                <a:cs typeface="Lucida Console"/>
              </a:rPr>
              <a:t>automatically</a:t>
            </a:r>
            <a:r>
              <a:rPr sz="850" spc="50" dirty="0">
                <a:solidFill>
                  <a:srgbClr val="333333"/>
                </a:solidFill>
                <a:latin typeface="Lucida Console"/>
                <a:cs typeface="Lucida Console"/>
              </a:rPr>
              <a:t> </a:t>
            </a:r>
            <a:r>
              <a:rPr sz="850" spc="25" dirty="0">
                <a:solidFill>
                  <a:srgbClr val="333333"/>
                </a:solidFill>
                <a:latin typeface="Lucida Console"/>
                <a:cs typeface="Lucida Console"/>
              </a:rPr>
              <a:t>called</a:t>
            </a:r>
            <a:r>
              <a:rPr sz="850" spc="45" dirty="0">
                <a:solidFill>
                  <a:srgbClr val="333333"/>
                </a:solidFill>
                <a:latin typeface="Lucida Console"/>
                <a:cs typeface="Lucida Console"/>
              </a:rPr>
              <a:t> </a:t>
            </a:r>
            <a:r>
              <a:rPr sz="850" spc="20" dirty="0">
                <a:solidFill>
                  <a:srgbClr val="333333"/>
                </a:solidFill>
                <a:latin typeface="Lucida Console"/>
                <a:cs typeface="Lucida Console"/>
              </a:rPr>
              <a:t>by</a:t>
            </a:r>
            <a:r>
              <a:rPr sz="850" spc="45" dirty="0">
                <a:solidFill>
                  <a:srgbClr val="333333"/>
                </a:solidFill>
                <a:latin typeface="Lucida Console"/>
                <a:cs typeface="Lucida Console"/>
              </a:rPr>
              <a:t> </a:t>
            </a:r>
            <a:r>
              <a:rPr sz="850" spc="30" dirty="0">
                <a:solidFill>
                  <a:srgbClr val="333333"/>
                </a:solidFill>
                <a:latin typeface="Lucida Console"/>
                <a:cs typeface="Lucida Console"/>
              </a:rPr>
              <a:t>playbooks</a:t>
            </a:r>
            <a:r>
              <a:rPr sz="850" spc="50" dirty="0">
                <a:solidFill>
                  <a:srgbClr val="333333"/>
                </a:solidFill>
                <a:latin typeface="Lucida Console"/>
                <a:cs typeface="Lucida Console"/>
              </a:rPr>
              <a:t> </a:t>
            </a:r>
            <a:r>
              <a:rPr sz="850" spc="20" dirty="0">
                <a:solidFill>
                  <a:srgbClr val="333333"/>
                </a:solidFill>
                <a:latin typeface="Lucida Console"/>
                <a:cs typeface="Lucida Console"/>
              </a:rPr>
              <a:t>to</a:t>
            </a:r>
            <a:r>
              <a:rPr sz="850" spc="45" dirty="0">
                <a:solidFill>
                  <a:srgbClr val="333333"/>
                </a:solidFill>
                <a:latin typeface="Lucida Console"/>
                <a:cs typeface="Lucida Console"/>
              </a:rPr>
              <a:t> </a:t>
            </a:r>
            <a:r>
              <a:rPr sz="850" spc="25" dirty="0">
                <a:solidFill>
                  <a:srgbClr val="333333"/>
                </a:solidFill>
                <a:latin typeface="Lucida Console"/>
                <a:cs typeface="Lucida Console"/>
              </a:rPr>
              <a:t>gather	useful </a:t>
            </a:r>
            <a:r>
              <a:rPr sz="850" spc="30" dirty="0">
                <a:solidFill>
                  <a:srgbClr val="333333"/>
                </a:solidFill>
                <a:latin typeface="Lucida Console"/>
                <a:cs typeface="Lucida Console"/>
              </a:rPr>
              <a:t>variables </a:t>
            </a:r>
            <a:r>
              <a:rPr sz="850" spc="35" dirty="0">
                <a:solidFill>
                  <a:srgbClr val="333333"/>
                </a:solidFill>
                <a:latin typeface="Lucida Console"/>
                <a:cs typeface="Lucida Console"/>
              </a:rPr>
              <a:t> </a:t>
            </a:r>
            <a:r>
              <a:rPr sz="850" spc="25" dirty="0">
                <a:solidFill>
                  <a:srgbClr val="333333"/>
                </a:solidFill>
                <a:latin typeface="Lucida Console"/>
                <a:cs typeface="Lucida Console"/>
              </a:rPr>
              <a:t>about</a:t>
            </a:r>
            <a:r>
              <a:rPr sz="850" spc="45" dirty="0">
                <a:solidFill>
                  <a:srgbClr val="333333"/>
                </a:solidFill>
                <a:latin typeface="Lucida Console"/>
                <a:cs typeface="Lucida Console"/>
              </a:rPr>
              <a:t> </a:t>
            </a:r>
            <a:r>
              <a:rPr sz="850" spc="25" dirty="0">
                <a:solidFill>
                  <a:srgbClr val="333333"/>
                </a:solidFill>
                <a:latin typeface="Lucida Console"/>
                <a:cs typeface="Lucida Console"/>
              </a:rPr>
              <a:t>remote</a:t>
            </a:r>
            <a:r>
              <a:rPr sz="850" spc="45" dirty="0">
                <a:solidFill>
                  <a:srgbClr val="333333"/>
                </a:solidFill>
                <a:latin typeface="Lucida Console"/>
                <a:cs typeface="Lucida Console"/>
              </a:rPr>
              <a:t> </a:t>
            </a:r>
            <a:r>
              <a:rPr sz="850" spc="25" dirty="0">
                <a:solidFill>
                  <a:srgbClr val="333333"/>
                </a:solidFill>
                <a:latin typeface="Lucida Console"/>
                <a:cs typeface="Lucida Console"/>
              </a:rPr>
              <a:t>hosts</a:t>
            </a:r>
            <a:r>
              <a:rPr sz="850" spc="45" dirty="0">
                <a:solidFill>
                  <a:srgbClr val="333333"/>
                </a:solidFill>
                <a:latin typeface="Lucida Console"/>
                <a:cs typeface="Lucida Console"/>
              </a:rPr>
              <a:t> </a:t>
            </a:r>
            <a:r>
              <a:rPr sz="850" spc="25" dirty="0">
                <a:solidFill>
                  <a:srgbClr val="333333"/>
                </a:solidFill>
                <a:latin typeface="Lucida Console"/>
                <a:cs typeface="Lucida Console"/>
              </a:rPr>
              <a:t>that</a:t>
            </a:r>
            <a:r>
              <a:rPr sz="850" spc="45" dirty="0">
                <a:solidFill>
                  <a:srgbClr val="333333"/>
                </a:solidFill>
                <a:latin typeface="Lucida Console"/>
                <a:cs typeface="Lucida Console"/>
              </a:rPr>
              <a:t> </a:t>
            </a:r>
            <a:r>
              <a:rPr sz="850" spc="25" dirty="0">
                <a:solidFill>
                  <a:srgbClr val="333333"/>
                </a:solidFill>
                <a:latin typeface="Lucida Console"/>
                <a:cs typeface="Lucida Console"/>
              </a:rPr>
              <a:t>can</a:t>
            </a:r>
            <a:r>
              <a:rPr sz="850" spc="45" dirty="0">
                <a:solidFill>
                  <a:srgbClr val="333333"/>
                </a:solidFill>
                <a:latin typeface="Lucida Console"/>
                <a:cs typeface="Lucida Console"/>
              </a:rPr>
              <a:t> </a:t>
            </a:r>
            <a:r>
              <a:rPr sz="850" spc="20" dirty="0">
                <a:solidFill>
                  <a:srgbClr val="333333"/>
                </a:solidFill>
                <a:latin typeface="Lucida Console"/>
                <a:cs typeface="Lucida Console"/>
              </a:rPr>
              <a:t>be</a:t>
            </a:r>
            <a:r>
              <a:rPr sz="850" spc="50" dirty="0">
                <a:solidFill>
                  <a:srgbClr val="333333"/>
                </a:solidFill>
                <a:latin typeface="Lucida Console"/>
                <a:cs typeface="Lucida Console"/>
              </a:rPr>
              <a:t> </a:t>
            </a:r>
            <a:r>
              <a:rPr sz="850" spc="25" dirty="0">
                <a:solidFill>
                  <a:srgbClr val="333333"/>
                </a:solidFill>
                <a:latin typeface="Lucida Console"/>
                <a:cs typeface="Lucida Console"/>
              </a:rPr>
              <a:t>used</a:t>
            </a:r>
            <a:r>
              <a:rPr sz="850" spc="45" dirty="0">
                <a:solidFill>
                  <a:srgbClr val="333333"/>
                </a:solidFill>
                <a:latin typeface="Lucida Console"/>
                <a:cs typeface="Lucida Console"/>
              </a:rPr>
              <a:t> </a:t>
            </a:r>
            <a:r>
              <a:rPr sz="850" spc="20" dirty="0">
                <a:solidFill>
                  <a:srgbClr val="333333"/>
                </a:solidFill>
                <a:latin typeface="Lucida Console"/>
                <a:cs typeface="Lucida Console"/>
              </a:rPr>
              <a:t>in	</a:t>
            </a:r>
            <a:r>
              <a:rPr sz="850" spc="30" dirty="0">
                <a:solidFill>
                  <a:srgbClr val="333333"/>
                </a:solidFill>
                <a:latin typeface="Lucida Console"/>
                <a:cs typeface="Lucida Console"/>
              </a:rPr>
              <a:t>playbooks.</a:t>
            </a:r>
            <a:r>
              <a:rPr sz="850" spc="25" dirty="0">
                <a:solidFill>
                  <a:srgbClr val="333333"/>
                </a:solidFill>
                <a:latin typeface="Lucida Console"/>
                <a:cs typeface="Lucida Console"/>
              </a:rPr>
              <a:t> </a:t>
            </a:r>
            <a:r>
              <a:rPr sz="850" spc="20" dirty="0">
                <a:solidFill>
                  <a:srgbClr val="333333"/>
                </a:solidFill>
                <a:latin typeface="Lucida Console"/>
                <a:cs typeface="Lucida Console"/>
              </a:rPr>
              <a:t>It</a:t>
            </a:r>
            <a:r>
              <a:rPr sz="850" spc="25" dirty="0">
                <a:solidFill>
                  <a:srgbClr val="333333"/>
                </a:solidFill>
                <a:latin typeface="Lucida Console"/>
                <a:cs typeface="Lucida Console"/>
              </a:rPr>
              <a:t> can also </a:t>
            </a:r>
            <a:r>
              <a:rPr sz="850" spc="20" dirty="0">
                <a:solidFill>
                  <a:srgbClr val="333333"/>
                </a:solidFill>
                <a:latin typeface="Lucida Console"/>
                <a:cs typeface="Lucida Console"/>
              </a:rPr>
              <a:t>be</a:t>
            </a:r>
            <a:endParaRPr sz="850">
              <a:latin typeface="Lucida Console"/>
              <a:cs typeface="Lucida Console"/>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01"/>
            <a:ext cx="5651500" cy="4955540"/>
            <a:chOff x="959124" y="368301"/>
            <a:chExt cx="5651500" cy="4955540"/>
          </a:xfrm>
        </p:grpSpPr>
        <p:sp>
          <p:nvSpPr>
            <p:cNvPr id="3" name="object 3"/>
            <p:cNvSpPr/>
            <p:nvPr/>
          </p:nvSpPr>
          <p:spPr>
            <a:xfrm>
              <a:off x="963889" y="373066"/>
              <a:ext cx="5641975" cy="4946015"/>
            </a:xfrm>
            <a:custGeom>
              <a:avLst/>
              <a:gdLst/>
              <a:ahLst/>
              <a:cxnLst/>
              <a:rect l="l" t="t" r="r" b="b"/>
              <a:pathLst>
                <a:path w="5641975" h="4946015">
                  <a:moveTo>
                    <a:pt x="5617597" y="4945772"/>
                  </a:moveTo>
                  <a:lnTo>
                    <a:pt x="23823" y="4945772"/>
                  </a:lnTo>
                  <a:lnTo>
                    <a:pt x="20659" y="4945477"/>
                  </a:lnTo>
                  <a:lnTo>
                    <a:pt x="0" y="4924922"/>
                  </a:lnTo>
                  <a:lnTo>
                    <a:pt x="0" y="4921949"/>
                  </a:lnTo>
                  <a:lnTo>
                    <a:pt x="0" y="20545"/>
                  </a:lnTo>
                  <a:lnTo>
                    <a:pt x="600" y="17276"/>
                  </a:lnTo>
                  <a:lnTo>
                    <a:pt x="3020" y="11320"/>
                  </a:lnTo>
                  <a:lnTo>
                    <a:pt x="4745" y="8938"/>
                  </a:lnTo>
                  <a:lnTo>
                    <a:pt x="6975" y="6851"/>
                  </a:lnTo>
                  <a:lnTo>
                    <a:pt x="9214" y="4469"/>
                  </a:lnTo>
                  <a:lnTo>
                    <a:pt x="11787" y="2677"/>
                  </a:lnTo>
                  <a:lnTo>
                    <a:pt x="14703" y="1486"/>
                  </a:lnTo>
                  <a:lnTo>
                    <a:pt x="17629" y="600"/>
                  </a:lnTo>
                  <a:lnTo>
                    <a:pt x="20659" y="0"/>
                  </a:lnTo>
                  <a:lnTo>
                    <a:pt x="5620751" y="0"/>
                  </a:lnTo>
                  <a:lnTo>
                    <a:pt x="5634445" y="6851"/>
                  </a:lnTo>
                  <a:lnTo>
                    <a:pt x="5636675" y="8938"/>
                  </a:lnTo>
                  <a:lnTo>
                    <a:pt x="5638400" y="11320"/>
                  </a:lnTo>
                  <a:lnTo>
                    <a:pt x="5640820" y="17276"/>
                  </a:lnTo>
                  <a:lnTo>
                    <a:pt x="5641421" y="20545"/>
                  </a:lnTo>
                  <a:lnTo>
                    <a:pt x="5641421" y="4924922"/>
                  </a:lnTo>
                  <a:lnTo>
                    <a:pt x="5620751" y="4945477"/>
                  </a:lnTo>
                  <a:lnTo>
                    <a:pt x="5617597" y="4945772"/>
                  </a:lnTo>
                  <a:close/>
                </a:path>
              </a:pathLst>
            </a:custGeom>
            <a:solidFill>
              <a:srgbClr val="F8F8F8"/>
            </a:solidFill>
          </p:spPr>
          <p:txBody>
            <a:bodyPr wrap="square" lIns="0" tIns="0" rIns="0" bIns="0" rtlCol="0"/>
            <a:lstStyle/>
            <a:p>
              <a:endParaRPr/>
            </a:p>
          </p:txBody>
        </p:sp>
        <p:sp>
          <p:nvSpPr>
            <p:cNvPr id="4" name="object 4"/>
            <p:cNvSpPr/>
            <p:nvPr/>
          </p:nvSpPr>
          <p:spPr>
            <a:xfrm>
              <a:off x="963889" y="373066"/>
              <a:ext cx="5641975" cy="4946015"/>
            </a:xfrm>
            <a:custGeom>
              <a:avLst/>
              <a:gdLst/>
              <a:ahLst/>
              <a:cxnLst/>
              <a:rect l="l" t="t" r="r" b="b"/>
              <a:pathLst>
                <a:path w="5641975" h="4946015">
                  <a:moveTo>
                    <a:pt x="0" y="4921949"/>
                  </a:moveTo>
                  <a:lnTo>
                    <a:pt x="0" y="23823"/>
                  </a:lnTo>
                  <a:lnTo>
                    <a:pt x="0" y="20545"/>
                  </a:lnTo>
                  <a:lnTo>
                    <a:pt x="600" y="17276"/>
                  </a:lnTo>
                  <a:lnTo>
                    <a:pt x="1810" y="14294"/>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1" y="0"/>
                  </a:lnTo>
                  <a:lnTo>
                    <a:pt x="5623791" y="600"/>
                  </a:lnTo>
                  <a:lnTo>
                    <a:pt x="5626717" y="1486"/>
                  </a:lnTo>
                  <a:lnTo>
                    <a:pt x="5629633" y="2677"/>
                  </a:lnTo>
                  <a:lnTo>
                    <a:pt x="5632206" y="4469"/>
                  </a:lnTo>
                  <a:lnTo>
                    <a:pt x="5634445" y="6851"/>
                  </a:lnTo>
                  <a:lnTo>
                    <a:pt x="5636675" y="8938"/>
                  </a:lnTo>
                  <a:lnTo>
                    <a:pt x="5638400" y="11320"/>
                  </a:lnTo>
                  <a:lnTo>
                    <a:pt x="5639610" y="14294"/>
                  </a:lnTo>
                  <a:lnTo>
                    <a:pt x="5640820" y="17276"/>
                  </a:lnTo>
                  <a:lnTo>
                    <a:pt x="5641421" y="20545"/>
                  </a:lnTo>
                  <a:lnTo>
                    <a:pt x="5641421" y="23823"/>
                  </a:lnTo>
                  <a:lnTo>
                    <a:pt x="5641421" y="4921949"/>
                  </a:lnTo>
                  <a:lnTo>
                    <a:pt x="5641421" y="4924922"/>
                  </a:lnTo>
                  <a:lnTo>
                    <a:pt x="5640820" y="4927905"/>
                  </a:lnTo>
                  <a:lnTo>
                    <a:pt x="5639610" y="4930583"/>
                  </a:lnTo>
                  <a:lnTo>
                    <a:pt x="5638400" y="4933565"/>
                  </a:lnTo>
                  <a:lnTo>
                    <a:pt x="5617597" y="4945772"/>
                  </a:lnTo>
                  <a:lnTo>
                    <a:pt x="23823" y="4945772"/>
                  </a:lnTo>
                  <a:lnTo>
                    <a:pt x="1810" y="4930583"/>
                  </a:lnTo>
                  <a:lnTo>
                    <a:pt x="600" y="4927905"/>
                  </a:lnTo>
                  <a:lnTo>
                    <a:pt x="0" y="4924922"/>
                  </a:lnTo>
                  <a:lnTo>
                    <a:pt x="0" y="4921949"/>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89"/>
              <a:ext cx="5556250" cy="4803140"/>
            </a:xfrm>
            <a:custGeom>
              <a:avLst/>
              <a:gdLst/>
              <a:ahLst/>
              <a:cxnLst/>
              <a:rect l="l" t="t" r="r" b="b"/>
              <a:pathLst>
                <a:path w="5556250" h="4803140">
                  <a:moveTo>
                    <a:pt x="5555656" y="4802831"/>
                  </a:moveTo>
                  <a:lnTo>
                    <a:pt x="0" y="4802831"/>
                  </a:lnTo>
                  <a:lnTo>
                    <a:pt x="0" y="0"/>
                  </a:lnTo>
                  <a:lnTo>
                    <a:pt x="5555656" y="0"/>
                  </a:lnTo>
                  <a:lnTo>
                    <a:pt x="5555656" y="4802831"/>
                  </a:lnTo>
                  <a:close/>
                </a:path>
              </a:pathLst>
            </a:custGeom>
            <a:solidFill>
              <a:srgbClr val="F8F8F8"/>
            </a:solidFill>
          </p:spPr>
          <p:txBody>
            <a:bodyPr wrap="square" lIns="0" tIns="0" rIns="0" bIns="0" rtlCol="0"/>
            <a:lstStyle/>
            <a:p>
              <a:endParaRPr/>
            </a:p>
          </p:txBody>
        </p:sp>
      </p:grpSp>
      <p:pic>
        <p:nvPicPr>
          <p:cNvPr id="6" name="object 6"/>
          <p:cNvPicPr/>
          <p:nvPr/>
        </p:nvPicPr>
        <p:blipFill>
          <a:blip r:embed="rId2" cstate="print"/>
          <a:stretch>
            <a:fillRect/>
          </a:stretch>
        </p:blipFill>
        <p:spPr>
          <a:xfrm>
            <a:off x="959124" y="5943028"/>
            <a:ext cx="5650951" cy="937863"/>
          </a:xfrm>
          <a:prstGeom prst="rect">
            <a:avLst/>
          </a:prstGeom>
        </p:spPr>
      </p:pic>
      <p:sp>
        <p:nvSpPr>
          <p:cNvPr id="7" name="object 7"/>
          <p:cNvSpPr txBox="1"/>
          <p:nvPr/>
        </p:nvSpPr>
        <p:spPr>
          <a:xfrm>
            <a:off x="946424" y="6988091"/>
            <a:ext cx="229171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16-7</a:t>
            </a:r>
            <a:r>
              <a:rPr sz="950" b="1" spc="-35" dirty="0">
                <a:solidFill>
                  <a:srgbClr val="333333"/>
                </a:solidFill>
                <a:latin typeface="Trebuchet MS"/>
                <a:cs typeface="Trebuchet MS"/>
              </a:rPr>
              <a:t> </a:t>
            </a:r>
            <a:r>
              <a:rPr sz="950" b="1" spc="25" dirty="0">
                <a:solidFill>
                  <a:srgbClr val="333333"/>
                </a:solidFill>
                <a:latin typeface="微软雅黑"/>
                <a:cs typeface="微软雅黑"/>
              </a:rPr>
              <a:t>随机访问一台主机节点的网站首页</a:t>
            </a:r>
            <a:endParaRPr sz="950">
              <a:latin typeface="微软雅黑"/>
              <a:cs typeface="微软雅黑"/>
            </a:endParaRPr>
          </a:p>
        </p:txBody>
      </p:sp>
      <p:pic>
        <p:nvPicPr>
          <p:cNvPr id="8" name="object 8"/>
          <p:cNvPicPr/>
          <p:nvPr/>
        </p:nvPicPr>
        <p:blipFill>
          <a:blip r:embed="rId3" cstate="print"/>
          <a:stretch>
            <a:fillRect/>
          </a:stretch>
        </p:blipFill>
        <p:spPr>
          <a:xfrm>
            <a:off x="959124" y="7277099"/>
            <a:ext cx="5650951" cy="871227"/>
          </a:xfrm>
          <a:prstGeom prst="rect">
            <a:avLst/>
          </a:prstGeom>
        </p:spPr>
      </p:pic>
      <p:sp>
        <p:nvSpPr>
          <p:cNvPr id="9" name="object 9"/>
          <p:cNvSpPr txBox="1"/>
          <p:nvPr/>
        </p:nvSpPr>
        <p:spPr>
          <a:xfrm>
            <a:off x="946424" y="8265034"/>
            <a:ext cx="229171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16-8</a:t>
            </a:r>
            <a:r>
              <a:rPr sz="950" b="1" spc="-35" dirty="0">
                <a:solidFill>
                  <a:srgbClr val="333333"/>
                </a:solidFill>
                <a:latin typeface="Trebuchet MS"/>
                <a:cs typeface="Trebuchet MS"/>
              </a:rPr>
              <a:t> </a:t>
            </a:r>
            <a:r>
              <a:rPr sz="950" b="1" spc="25" dirty="0">
                <a:solidFill>
                  <a:srgbClr val="333333"/>
                </a:solidFill>
                <a:latin typeface="微软雅黑"/>
                <a:cs typeface="微软雅黑"/>
              </a:rPr>
              <a:t>随机访问一台主机节点的网站首页</a:t>
            </a:r>
            <a:endParaRPr sz="950">
              <a:latin typeface="微软雅黑"/>
              <a:cs typeface="微软雅黑"/>
            </a:endParaRPr>
          </a:p>
        </p:txBody>
      </p:sp>
      <p:pic>
        <p:nvPicPr>
          <p:cNvPr id="10" name="object 10"/>
          <p:cNvPicPr/>
          <p:nvPr/>
        </p:nvPicPr>
        <p:blipFill>
          <a:blip r:embed="rId4" cstate="print"/>
          <a:stretch>
            <a:fillRect/>
          </a:stretch>
        </p:blipFill>
        <p:spPr>
          <a:xfrm>
            <a:off x="959124" y="8449246"/>
            <a:ext cx="5650951" cy="914825"/>
          </a:xfrm>
          <a:prstGeom prst="rect">
            <a:avLst/>
          </a:prstGeom>
        </p:spPr>
      </p:pic>
      <p:sp>
        <p:nvSpPr>
          <p:cNvPr id="11" name="object 11"/>
          <p:cNvSpPr txBox="1"/>
          <p:nvPr/>
        </p:nvSpPr>
        <p:spPr>
          <a:xfrm>
            <a:off x="946424" y="9465743"/>
            <a:ext cx="2291715" cy="4699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16-9</a:t>
            </a:r>
            <a:r>
              <a:rPr sz="950" b="1" spc="-35" dirty="0">
                <a:solidFill>
                  <a:srgbClr val="333333"/>
                </a:solidFill>
                <a:latin typeface="Trebuchet MS"/>
                <a:cs typeface="Trebuchet MS"/>
              </a:rPr>
              <a:t> </a:t>
            </a:r>
            <a:r>
              <a:rPr sz="950" b="1" spc="25" dirty="0">
                <a:solidFill>
                  <a:srgbClr val="333333"/>
                </a:solidFill>
                <a:latin typeface="微软雅黑"/>
                <a:cs typeface="微软雅黑"/>
              </a:rPr>
              <a:t>随机访问一台主机节点的网站首页</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p:txBody>
      </p:sp>
      <p:sp>
        <p:nvSpPr>
          <p:cNvPr id="20" name="object 20"/>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287</a:t>
            </a:fld>
            <a:endParaRPr sz="800">
              <a:latin typeface="小哥哥网恋吗"/>
              <a:cs typeface="小哥哥网恋吗"/>
            </a:endParaRPr>
          </a:p>
        </p:txBody>
      </p:sp>
      <p:sp>
        <p:nvSpPr>
          <p:cNvPr id="12" name="object 12"/>
          <p:cNvSpPr txBox="1"/>
          <p:nvPr/>
        </p:nvSpPr>
        <p:spPr>
          <a:xfrm>
            <a:off x="1896735" y="4216117"/>
            <a:ext cx="4231640" cy="161290"/>
          </a:xfrm>
          <a:prstGeom prst="rect">
            <a:avLst/>
          </a:prstGeom>
        </p:spPr>
        <p:txBody>
          <a:bodyPr vert="horz" wrap="square" lIns="0" tIns="17780" rIns="0" bIns="0" rtlCol="0">
            <a:spAutoFit/>
          </a:bodyPr>
          <a:lstStyle/>
          <a:p>
            <a:pPr marL="12700">
              <a:lnSpc>
                <a:spcPct val="100000"/>
              </a:lnSpc>
              <a:spcBef>
                <a:spcPts val="140"/>
              </a:spcBef>
              <a:tabLst>
                <a:tab pos="838835" algn="l"/>
                <a:tab pos="1942464" algn="l"/>
                <a:tab pos="2558415" algn="l"/>
                <a:tab pos="3317875" algn="l"/>
              </a:tabLst>
            </a:pPr>
            <a:r>
              <a:rPr sz="850" spc="30" dirty="0">
                <a:solidFill>
                  <a:srgbClr val="333333"/>
                </a:solidFill>
                <a:latin typeface="Lucida Console"/>
                <a:cs typeface="Lucida Console"/>
              </a:rPr>
              <a:t>ignored=0	192.168.10.21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ok=5	</a:t>
            </a:r>
            <a:r>
              <a:rPr sz="850" spc="30" dirty="0">
                <a:solidFill>
                  <a:srgbClr val="333333"/>
                </a:solidFill>
                <a:latin typeface="Lucida Console"/>
                <a:cs typeface="Lucida Console"/>
              </a:rPr>
              <a:t>changed=4	unreachable=0</a:t>
            </a:r>
            <a:endParaRPr sz="850">
              <a:latin typeface="Lucida Console"/>
              <a:cs typeface="Lucida Console"/>
            </a:endParaRPr>
          </a:p>
        </p:txBody>
      </p:sp>
      <p:sp>
        <p:nvSpPr>
          <p:cNvPr id="13" name="object 13"/>
          <p:cNvSpPr txBox="1"/>
          <p:nvPr/>
        </p:nvSpPr>
        <p:spPr>
          <a:xfrm>
            <a:off x="1070354" y="4180212"/>
            <a:ext cx="648335" cy="5403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rescued=</a:t>
            </a:r>
            <a:r>
              <a:rPr sz="850" spc="15" dirty="0">
                <a:solidFill>
                  <a:srgbClr val="333333"/>
                </a:solidFill>
                <a:latin typeface="Lucida Console"/>
                <a:cs typeface="Lucida Console"/>
              </a:rPr>
              <a:t>0  </a:t>
            </a:r>
            <a:r>
              <a:rPr sz="850" spc="30" dirty="0">
                <a:solidFill>
                  <a:srgbClr val="333333"/>
                </a:solidFill>
                <a:latin typeface="Lucida Console"/>
                <a:cs typeface="Lucida Console"/>
              </a:rPr>
              <a:t>failed=0 </a:t>
            </a:r>
            <a:r>
              <a:rPr sz="850" spc="-500" dirty="0">
                <a:solidFill>
                  <a:srgbClr val="333333"/>
                </a:solidFill>
                <a:latin typeface="Lucida Console"/>
                <a:cs typeface="Lucida Console"/>
              </a:rPr>
              <a:t> </a:t>
            </a:r>
            <a:r>
              <a:rPr sz="850" spc="30" dirty="0">
                <a:solidFill>
                  <a:srgbClr val="333333"/>
                </a:solidFill>
                <a:latin typeface="Lucida Console"/>
                <a:cs typeface="Lucida Console"/>
              </a:rPr>
              <a:t>changed=</a:t>
            </a:r>
            <a:r>
              <a:rPr sz="850" spc="15" dirty="0">
                <a:solidFill>
                  <a:srgbClr val="333333"/>
                </a:solidFill>
                <a:latin typeface="Lucida Console"/>
                <a:cs typeface="Lucida Console"/>
              </a:rPr>
              <a:t>4</a:t>
            </a:r>
            <a:endParaRPr sz="850">
              <a:latin typeface="Lucida Console"/>
              <a:cs typeface="Lucida Console"/>
            </a:endParaRPr>
          </a:p>
        </p:txBody>
      </p:sp>
      <p:sp>
        <p:nvSpPr>
          <p:cNvPr id="14" name="object 14"/>
          <p:cNvSpPr txBox="1"/>
          <p:nvPr/>
        </p:nvSpPr>
        <p:spPr>
          <a:xfrm>
            <a:off x="1827326" y="4351730"/>
            <a:ext cx="3404870" cy="368935"/>
          </a:xfrm>
          <a:prstGeom prst="rect">
            <a:avLst/>
          </a:prstGeom>
        </p:spPr>
        <p:txBody>
          <a:bodyPr vert="horz" wrap="square" lIns="0" tIns="11430" rIns="0" bIns="0" rtlCol="0">
            <a:spAutoFit/>
          </a:bodyPr>
          <a:lstStyle/>
          <a:p>
            <a:pPr marL="14604" marR="5080" indent="-2540">
              <a:lnSpc>
                <a:spcPct val="132400"/>
              </a:lnSpc>
              <a:spcBef>
                <a:spcPts val="90"/>
              </a:spcBef>
              <a:tabLst>
                <a:tab pos="838835" algn="l"/>
                <a:tab pos="1118235" algn="l"/>
                <a:tab pos="1664970" algn="l"/>
                <a:tab pos="1875789" algn="l"/>
                <a:tab pos="2491740" algn="l"/>
                <a:tab pos="2701925" algn="l"/>
              </a:tabLst>
            </a:pPr>
            <a:r>
              <a:rPr sz="850" spc="30" dirty="0">
                <a:solidFill>
                  <a:srgbClr val="333333"/>
                </a:solidFill>
                <a:latin typeface="Lucida Console"/>
                <a:cs typeface="Lucida Console"/>
              </a:rPr>
              <a:t>skipped=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rescued=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ignored=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192.168.10.2</a:t>
            </a:r>
            <a:r>
              <a:rPr sz="850" spc="15" dirty="0">
                <a:solidFill>
                  <a:srgbClr val="333333"/>
                </a:solidFill>
                <a:latin typeface="Lucida Console"/>
                <a:cs typeface="Lucida Console"/>
              </a:rPr>
              <a:t>2  </a:t>
            </a:r>
            <a:r>
              <a:rPr sz="850" spc="30" dirty="0">
                <a:solidFill>
                  <a:srgbClr val="333333"/>
                </a:solidFill>
                <a:latin typeface="Lucida Console"/>
                <a:cs typeface="Lucida Console"/>
              </a:rPr>
              <a:t>unreachable=0	failed=0	skipped=0	rescued=0</a:t>
            </a:r>
            <a:endParaRPr sz="850">
              <a:latin typeface="Lucida Console"/>
              <a:cs typeface="Lucida Console"/>
            </a:endParaRPr>
          </a:p>
        </p:txBody>
      </p:sp>
      <p:sp>
        <p:nvSpPr>
          <p:cNvPr id="15" name="object 15"/>
          <p:cNvSpPr txBox="1"/>
          <p:nvPr/>
        </p:nvSpPr>
        <p:spPr>
          <a:xfrm>
            <a:off x="5343266" y="4351730"/>
            <a:ext cx="715645" cy="540385"/>
          </a:xfrm>
          <a:prstGeom prst="rect">
            <a:avLst/>
          </a:prstGeom>
        </p:spPr>
        <p:txBody>
          <a:bodyPr vert="horz" wrap="square" lIns="0" tIns="11430" rIns="0" bIns="0" rtlCol="0">
            <a:spAutoFit/>
          </a:bodyPr>
          <a:lstStyle/>
          <a:p>
            <a:pPr marL="12700" marR="71755" indent="66675">
              <a:lnSpc>
                <a:spcPct val="132400"/>
              </a:lnSpc>
              <a:spcBef>
                <a:spcPts val="90"/>
              </a:spcBef>
            </a:pPr>
            <a:r>
              <a:rPr sz="850" spc="15" dirty="0">
                <a:solidFill>
                  <a:srgbClr val="333333"/>
                </a:solidFill>
                <a:latin typeface="Lucida Console"/>
                <a:cs typeface="Lucida Console"/>
              </a:rPr>
              <a:t>: </a:t>
            </a:r>
            <a:r>
              <a:rPr sz="850" spc="25" dirty="0">
                <a:solidFill>
                  <a:srgbClr val="333333"/>
                </a:solidFill>
                <a:latin typeface="Lucida Console"/>
                <a:cs typeface="Lucida Console"/>
              </a:rPr>
              <a:t>ok=5 </a:t>
            </a:r>
            <a:r>
              <a:rPr sz="850" spc="30" dirty="0">
                <a:solidFill>
                  <a:srgbClr val="333333"/>
                </a:solidFill>
                <a:latin typeface="Lucida Console"/>
                <a:cs typeface="Lucida Console"/>
              </a:rPr>
              <a:t> ignored=</a:t>
            </a:r>
            <a:r>
              <a:rPr sz="850" spc="15" dirty="0">
                <a:solidFill>
                  <a:srgbClr val="333333"/>
                </a:solidFill>
                <a:latin typeface="Lucida Console"/>
                <a:cs typeface="Lucida Console"/>
              </a:rPr>
              <a:t>0</a:t>
            </a:r>
            <a:endParaRPr sz="850">
              <a:latin typeface="Lucida Console"/>
              <a:cs typeface="Lucida Console"/>
            </a:endParaRPr>
          </a:p>
          <a:p>
            <a:pPr marL="79375">
              <a:lnSpc>
                <a:spcPct val="100000"/>
              </a:lnSpc>
              <a:spcBef>
                <a:spcPts val="330"/>
              </a:spcBef>
            </a:pPr>
            <a:r>
              <a:rPr sz="850" spc="30" dirty="0">
                <a:solidFill>
                  <a:srgbClr val="333333"/>
                </a:solidFill>
                <a:latin typeface="Lucida Console"/>
                <a:cs typeface="Lucida Console"/>
              </a:rPr>
              <a:t>skipped=</a:t>
            </a:r>
            <a:r>
              <a:rPr sz="850" spc="15" dirty="0">
                <a:solidFill>
                  <a:srgbClr val="333333"/>
                </a:solidFill>
                <a:latin typeface="Lucida Console"/>
                <a:cs typeface="Lucida Console"/>
              </a:rPr>
              <a:t>0</a:t>
            </a:r>
            <a:endParaRPr sz="850">
              <a:latin typeface="Lucida Console"/>
              <a:cs typeface="Lucida Console"/>
            </a:endParaRPr>
          </a:p>
        </p:txBody>
      </p:sp>
      <p:sp>
        <p:nvSpPr>
          <p:cNvPr id="16" name="object 16"/>
          <p:cNvSpPr txBox="1"/>
          <p:nvPr/>
        </p:nvSpPr>
        <p:spPr>
          <a:xfrm>
            <a:off x="1070354" y="4694768"/>
            <a:ext cx="4161790" cy="368935"/>
          </a:xfrm>
          <a:prstGeom prst="rect">
            <a:avLst/>
          </a:prstGeom>
        </p:spPr>
        <p:txBody>
          <a:bodyPr vert="horz" wrap="square" lIns="0" tIns="11430" rIns="0" bIns="0" rtlCol="0">
            <a:spAutoFit/>
          </a:bodyPr>
          <a:lstStyle/>
          <a:p>
            <a:pPr marL="12700" marR="5080">
              <a:lnSpc>
                <a:spcPct val="132400"/>
              </a:lnSpc>
              <a:spcBef>
                <a:spcPts val="90"/>
              </a:spcBef>
              <a:tabLst>
                <a:tab pos="838835" algn="l"/>
                <a:tab pos="1116330" algn="l"/>
                <a:tab pos="1664970" algn="l"/>
                <a:tab pos="1732280" algn="l"/>
                <a:tab pos="2491740" algn="l"/>
                <a:tab pos="2769235" algn="l"/>
                <a:tab pos="3595370" algn="l"/>
              </a:tabLst>
            </a:pPr>
            <a:r>
              <a:rPr sz="850" spc="30" dirty="0">
                <a:solidFill>
                  <a:srgbClr val="333333"/>
                </a:solidFill>
                <a:latin typeface="Lucida Console"/>
                <a:cs typeface="Lucida Console"/>
              </a:rPr>
              <a:t>192.168.10.2</a:t>
            </a:r>
            <a:r>
              <a:rPr sz="850" spc="15" dirty="0">
                <a:solidFill>
                  <a:srgbClr val="333333"/>
                </a:solidFill>
                <a:latin typeface="Lucida Console"/>
                <a:cs typeface="Lucida Console"/>
              </a:rPr>
              <a:t>3</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ok=</a:t>
            </a:r>
            <a:r>
              <a:rPr sz="850" spc="15" dirty="0">
                <a:solidFill>
                  <a:srgbClr val="333333"/>
                </a:solidFill>
                <a:latin typeface="Lucida Console"/>
                <a:cs typeface="Lucida Console"/>
              </a:rPr>
              <a:t>5</a:t>
            </a:r>
            <a:r>
              <a:rPr sz="850" dirty="0">
                <a:solidFill>
                  <a:srgbClr val="333333"/>
                </a:solidFill>
                <a:latin typeface="Lucida Console"/>
                <a:cs typeface="Lucida Console"/>
              </a:rPr>
              <a:t>		</a:t>
            </a:r>
            <a:r>
              <a:rPr sz="850" spc="30" dirty="0">
                <a:solidFill>
                  <a:srgbClr val="333333"/>
                </a:solidFill>
                <a:latin typeface="Lucida Console"/>
                <a:cs typeface="Lucida Console"/>
              </a:rPr>
              <a:t>changed=</a:t>
            </a:r>
            <a:r>
              <a:rPr sz="850" spc="15" dirty="0">
                <a:solidFill>
                  <a:srgbClr val="333333"/>
                </a:solidFill>
                <a:latin typeface="Lucida Console"/>
                <a:cs typeface="Lucida Console"/>
              </a:rPr>
              <a:t>4</a:t>
            </a:r>
            <a:r>
              <a:rPr sz="850" dirty="0">
                <a:solidFill>
                  <a:srgbClr val="333333"/>
                </a:solidFill>
                <a:latin typeface="Lucida Console"/>
                <a:cs typeface="Lucida Console"/>
              </a:rPr>
              <a:t>	</a:t>
            </a:r>
            <a:r>
              <a:rPr sz="850" spc="30" dirty="0">
                <a:solidFill>
                  <a:srgbClr val="333333"/>
                </a:solidFill>
                <a:latin typeface="Lucida Console"/>
                <a:cs typeface="Lucida Console"/>
              </a:rPr>
              <a:t>unreachable=</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failed=</a:t>
            </a:r>
            <a:r>
              <a:rPr sz="850" spc="15" dirty="0">
                <a:solidFill>
                  <a:srgbClr val="333333"/>
                </a:solidFill>
                <a:latin typeface="Lucida Console"/>
                <a:cs typeface="Lucida Console"/>
              </a:rPr>
              <a:t>0  </a:t>
            </a:r>
            <a:r>
              <a:rPr sz="850" spc="30" dirty="0">
                <a:solidFill>
                  <a:srgbClr val="333333"/>
                </a:solidFill>
                <a:latin typeface="Lucida Console"/>
                <a:cs typeface="Lucida Console"/>
              </a:rPr>
              <a:t>rescued=0	ignored=0	192.168.10.24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ok=4</a:t>
            </a:r>
            <a:endParaRPr sz="850">
              <a:latin typeface="Lucida Console"/>
              <a:cs typeface="Lucida Console"/>
            </a:endParaRPr>
          </a:p>
        </p:txBody>
      </p:sp>
      <p:sp>
        <p:nvSpPr>
          <p:cNvPr id="17" name="object 17"/>
          <p:cNvSpPr txBox="1"/>
          <p:nvPr/>
        </p:nvSpPr>
        <p:spPr>
          <a:xfrm>
            <a:off x="4443113" y="4902191"/>
            <a:ext cx="1685289" cy="161290"/>
          </a:xfrm>
          <a:prstGeom prst="rect">
            <a:avLst/>
          </a:prstGeom>
        </p:spPr>
        <p:txBody>
          <a:bodyPr vert="horz" wrap="square" lIns="0" tIns="17780" rIns="0" bIns="0" rtlCol="0">
            <a:spAutoFit/>
          </a:bodyPr>
          <a:lstStyle/>
          <a:p>
            <a:pPr marL="12700">
              <a:lnSpc>
                <a:spcPct val="100000"/>
              </a:lnSpc>
              <a:spcBef>
                <a:spcPts val="140"/>
              </a:spcBef>
              <a:tabLst>
                <a:tab pos="771525" algn="l"/>
              </a:tabLst>
            </a:pPr>
            <a:r>
              <a:rPr sz="850" spc="30" dirty="0">
                <a:solidFill>
                  <a:srgbClr val="333333"/>
                </a:solidFill>
                <a:latin typeface="Lucida Console"/>
                <a:cs typeface="Lucida Console"/>
              </a:rPr>
              <a:t>changed=4	unreachable=0</a:t>
            </a:r>
            <a:endParaRPr sz="850">
              <a:latin typeface="Lucida Console"/>
              <a:cs typeface="Lucida Console"/>
            </a:endParaRPr>
          </a:p>
        </p:txBody>
      </p:sp>
      <p:sp>
        <p:nvSpPr>
          <p:cNvPr id="18" name="object 18"/>
          <p:cNvSpPr txBox="1"/>
          <p:nvPr/>
        </p:nvSpPr>
        <p:spPr>
          <a:xfrm>
            <a:off x="946424" y="5073710"/>
            <a:ext cx="5582285" cy="763905"/>
          </a:xfrm>
          <a:prstGeom prst="rect">
            <a:avLst/>
          </a:prstGeom>
        </p:spPr>
        <p:txBody>
          <a:bodyPr vert="horz" wrap="square" lIns="0" tIns="17780" rIns="0" bIns="0" rtlCol="0">
            <a:spAutoFit/>
          </a:bodyPr>
          <a:lstStyle/>
          <a:p>
            <a:pPr marL="136525">
              <a:lnSpc>
                <a:spcPct val="100000"/>
              </a:lnSpc>
              <a:spcBef>
                <a:spcPts val="140"/>
              </a:spcBef>
              <a:tabLst>
                <a:tab pos="893444" algn="l"/>
                <a:tab pos="1719580" algn="l"/>
                <a:tab pos="2545715" algn="l"/>
              </a:tabLst>
            </a:pPr>
            <a:r>
              <a:rPr sz="850" spc="30" dirty="0">
                <a:solidFill>
                  <a:srgbClr val="333333"/>
                </a:solidFill>
                <a:latin typeface="Lucida Console"/>
                <a:cs typeface="Lucida Console"/>
              </a:rPr>
              <a:t>failed=0	skipped=0	rescued=0	ignored=0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执行完毕后，在浏览器中随机输入几个主机的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地址，即可访问到包含有主机</a:t>
            </a:r>
            <a:r>
              <a:rPr sz="950" b="1" spc="85" dirty="0">
                <a:solidFill>
                  <a:srgbClr val="333333"/>
                </a:solidFill>
                <a:latin typeface="Trebuchet MS"/>
                <a:cs typeface="Trebuchet MS"/>
              </a:rPr>
              <a:t>FQDN</a:t>
            </a:r>
            <a:r>
              <a:rPr sz="950" b="1" spc="25" dirty="0">
                <a:solidFill>
                  <a:srgbClr val="333333"/>
                </a:solidFill>
                <a:latin typeface="微软雅黑"/>
                <a:cs typeface="微软雅黑"/>
              </a:rPr>
              <a:t>完全限定主机名和</a:t>
            </a:r>
            <a:endParaRPr sz="950">
              <a:latin typeface="微软雅黑"/>
              <a:cs typeface="微软雅黑"/>
            </a:endParaRPr>
          </a:p>
          <a:p>
            <a:pPr marL="12700">
              <a:lnSpc>
                <a:spcPct val="100000"/>
              </a:lnSpc>
              <a:spcBef>
                <a:spcPts val="365"/>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地址的网页了，自此实验完美实现，如图</a:t>
            </a:r>
            <a:r>
              <a:rPr sz="950" b="1" spc="-10" dirty="0">
                <a:solidFill>
                  <a:srgbClr val="333333"/>
                </a:solidFill>
                <a:latin typeface="Trebuchet MS"/>
                <a:cs typeface="Trebuchet MS"/>
              </a:rPr>
              <a:t>16-7</a:t>
            </a:r>
            <a:r>
              <a:rPr sz="950" b="1" spc="25" dirty="0">
                <a:solidFill>
                  <a:srgbClr val="333333"/>
                </a:solidFill>
                <a:latin typeface="微软雅黑"/>
                <a:cs typeface="微软雅黑"/>
              </a:rPr>
              <a:t>、图</a:t>
            </a:r>
            <a:r>
              <a:rPr sz="950" b="1" spc="-10" dirty="0">
                <a:solidFill>
                  <a:srgbClr val="333333"/>
                </a:solidFill>
                <a:latin typeface="Trebuchet MS"/>
                <a:cs typeface="Trebuchet MS"/>
              </a:rPr>
              <a:t>16-8</a:t>
            </a:r>
            <a:r>
              <a:rPr sz="950" b="1" spc="25" dirty="0">
                <a:solidFill>
                  <a:srgbClr val="333333"/>
                </a:solidFill>
                <a:latin typeface="微软雅黑"/>
                <a:cs typeface="微软雅黑"/>
              </a:rPr>
              <a:t>及图</a:t>
            </a:r>
            <a:r>
              <a:rPr sz="950" b="1" spc="-10" dirty="0">
                <a:solidFill>
                  <a:srgbClr val="333333"/>
                </a:solidFill>
                <a:latin typeface="Trebuchet MS"/>
                <a:cs typeface="Trebuchet MS"/>
              </a:rPr>
              <a:t>16-9</a:t>
            </a:r>
            <a:r>
              <a:rPr sz="950" b="1" spc="25" dirty="0">
                <a:solidFill>
                  <a:srgbClr val="333333"/>
                </a:solidFill>
                <a:latin typeface="微软雅黑"/>
                <a:cs typeface="微软雅黑"/>
              </a:rPr>
              <a:t>所示。</a:t>
            </a:r>
            <a:endParaRPr sz="950">
              <a:latin typeface="微软雅黑"/>
              <a:cs typeface="微软雅黑"/>
            </a:endParaRPr>
          </a:p>
        </p:txBody>
      </p:sp>
      <p:sp>
        <p:nvSpPr>
          <p:cNvPr id="19" name="object 19"/>
          <p:cNvSpPr txBox="1"/>
          <p:nvPr/>
        </p:nvSpPr>
        <p:spPr>
          <a:xfrm>
            <a:off x="1070306" y="331766"/>
            <a:ext cx="5584190" cy="3874135"/>
          </a:xfrm>
          <a:prstGeom prst="rect">
            <a:avLst/>
          </a:prstGeom>
        </p:spPr>
        <p:txBody>
          <a:bodyPr vert="horz" wrap="square" lIns="0" tIns="12700" rIns="0" bIns="0" rtlCol="0">
            <a:spAutoFit/>
          </a:bodyPr>
          <a:lstStyle/>
          <a:p>
            <a:pPr marR="5080" algn="r">
              <a:lnSpc>
                <a:spcPts val="935"/>
              </a:lnSpc>
              <a:spcBef>
                <a:spcPts val="100"/>
              </a:spcBef>
            </a:pPr>
            <a:r>
              <a:rPr sz="800" dirty="0">
                <a:latin typeface="小哥哥网恋吗"/>
                <a:cs typeface="小哥哥网恋吗"/>
              </a:rPr>
              <a:t>5/20</a:t>
            </a:r>
            <a:endParaRPr sz="800">
              <a:latin typeface="小哥哥网恋吗"/>
              <a:cs typeface="小哥哥网恋吗"/>
            </a:endParaRPr>
          </a:p>
          <a:p>
            <a:pPr marL="12700">
              <a:lnSpc>
                <a:spcPts val="994"/>
              </a:lnSpc>
            </a:pPr>
            <a:r>
              <a:rPr sz="850" spc="30" dirty="0">
                <a:solidFill>
                  <a:srgbClr val="333333"/>
                </a:solidFill>
                <a:latin typeface="Lucida Console"/>
                <a:cs typeface="Lucida Console"/>
              </a:rPr>
              <a:t>[root@linuxprobe apache]# </a:t>
            </a:r>
            <a:r>
              <a:rPr sz="850" spc="20" dirty="0">
                <a:solidFill>
                  <a:srgbClr val="333333"/>
                </a:solidFill>
                <a:latin typeface="Lucida Console"/>
                <a:cs typeface="Lucida Console"/>
              </a:rPr>
              <a:t>cd</a:t>
            </a:r>
            <a:r>
              <a:rPr sz="850" spc="30" dirty="0">
                <a:solidFill>
                  <a:srgbClr val="333333"/>
                </a:solidFill>
                <a:latin typeface="Lucida Console"/>
                <a:cs typeface="Lucida Console"/>
              </a:rPr>
              <a:t> ~[root@linuxprobe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roles.yml----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00" spc="85" dirty="0">
                <a:solidFill>
                  <a:srgbClr val="333333"/>
                </a:solidFill>
                <a:latin typeface="宋体"/>
                <a:cs typeface="宋体"/>
              </a:rPr>
              <a:t>调</a:t>
            </a:r>
            <a:r>
              <a:rPr sz="800" spc="80" dirty="0">
                <a:solidFill>
                  <a:srgbClr val="333333"/>
                </a:solidFill>
                <a:latin typeface="宋体"/>
                <a:cs typeface="宋体"/>
              </a:rPr>
              <a:t>用</a:t>
            </a:r>
            <a:endParaRPr sz="800">
              <a:latin typeface="宋体"/>
              <a:cs typeface="宋体"/>
            </a:endParaRPr>
          </a:p>
          <a:p>
            <a:pPr marL="12700" marR="499745" indent="-635">
              <a:lnSpc>
                <a:spcPct val="132400"/>
              </a:lnSpc>
              <a:tabLst>
                <a:tab pos="601345" algn="l"/>
                <a:tab pos="1428115" algn="l"/>
                <a:tab pos="2516505" algn="l"/>
              </a:tabLst>
            </a:pPr>
            <a:r>
              <a:rPr sz="800" spc="90" dirty="0">
                <a:solidFill>
                  <a:srgbClr val="333333"/>
                </a:solidFill>
                <a:latin typeface="宋体"/>
                <a:cs typeface="宋体"/>
              </a:rPr>
              <a:t>自建角</a:t>
            </a:r>
            <a:r>
              <a:rPr sz="800" spc="80" dirty="0">
                <a:solidFill>
                  <a:srgbClr val="333333"/>
                </a:solidFill>
                <a:latin typeface="宋体"/>
                <a:cs typeface="宋体"/>
              </a:rPr>
              <a:t>色	</a:t>
            </a:r>
            <a:r>
              <a:rPr sz="850" spc="25" dirty="0">
                <a:solidFill>
                  <a:srgbClr val="333333"/>
                </a:solidFill>
                <a:latin typeface="Lucida Console"/>
                <a:cs typeface="Lucida Console"/>
              </a:rPr>
              <a:t>hosts:</a:t>
            </a:r>
            <a:r>
              <a:rPr sz="850" spc="45" dirty="0">
                <a:solidFill>
                  <a:srgbClr val="333333"/>
                </a:solidFill>
                <a:latin typeface="Lucida Console"/>
                <a:cs typeface="Lucida Console"/>
              </a:rPr>
              <a:t> </a:t>
            </a:r>
            <a:r>
              <a:rPr sz="850" spc="25" dirty="0">
                <a:solidFill>
                  <a:srgbClr val="333333"/>
                </a:solidFill>
                <a:latin typeface="Lucida Console"/>
                <a:cs typeface="Lucida Console"/>
              </a:rPr>
              <a:t>all	roles:	</a:t>
            </a:r>
            <a:r>
              <a:rPr sz="850" spc="15" dirty="0">
                <a:solidFill>
                  <a:srgbClr val="333333"/>
                </a:solidFill>
                <a:latin typeface="Lucida Console"/>
                <a:cs typeface="Lucida Console"/>
              </a:rPr>
              <a:t>- </a:t>
            </a:r>
            <a:r>
              <a:rPr sz="850" spc="30" dirty="0">
                <a:solidFill>
                  <a:srgbClr val="333333"/>
                </a:solidFill>
                <a:latin typeface="Lucida Console"/>
                <a:cs typeface="Lucida Console"/>
              </a:rPr>
              <a:t>apache[root@linuxprobe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playbook</a:t>
            </a:r>
            <a:r>
              <a:rPr sz="850" spc="25" dirty="0">
                <a:solidFill>
                  <a:srgbClr val="333333"/>
                </a:solidFill>
                <a:latin typeface="Lucida Console"/>
                <a:cs typeface="Lucida Console"/>
              </a:rPr>
              <a:t> </a:t>
            </a:r>
            <a:r>
              <a:rPr sz="850" spc="30" dirty="0">
                <a:solidFill>
                  <a:srgbClr val="333333"/>
                </a:solidFill>
                <a:latin typeface="Lucida Console"/>
                <a:cs typeface="Lucida Console"/>
              </a:rPr>
              <a:t>roles.yml </a:t>
            </a:r>
            <a:r>
              <a:rPr sz="850" spc="25" dirty="0">
                <a:solidFill>
                  <a:srgbClr val="333333"/>
                </a:solidFill>
                <a:latin typeface="Lucida Console"/>
                <a:cs typeface="Lucida Console"/>
              </a:rPr>
              <a:t>PLAY</a:t>
            </a:r>
            <a:r>
              <a:rPr sz="850" spc="30" dirty="0">
                <a:solidFill>
                  <a:srgbClr val="333333"/>
                </a:solidFill>
                <a:latin typeface="Lucida Console"/>
                <a:cs typeface="Lucida Console"/>
              </a:rPr>
              <a:t> [</a:t>
            </a:r>
            <a:r>
              <a:rPr sz="800" spc="90" dirty="0">
                <a:solidFill>
                  <a:srgbClr val="333333"/>
                </a:solidFill>
                <a:latin typeface="宋体"/>
                <a:cs typeface="宋体"/>
              </a:rPr>
              <a:t>调用自建角色</a:t>
            </a:r>
            <a:r>
              <a:rPr sz="850" spc="15" dirty="0">
                <a:solidFill>
                  <a:srgbClr val="333333"/>
                </a:solidFill>
                <a:latin typeface="Lucida Console"/>
                <a:cs typeface="Lucida Console"/>
              </a:rPr>
              <a:t>]</a:t>
            </a:r>
            <a:endParaRPr sz="850">
              <a:latin typeface="Lucida Console"/>
              <a:cs typeface="Lucida Console"/>
            </a:endParaRPr>
          </a:p>
          <a:p>
            <a:pPr marL="12700" marR="152400">
              <a:lnSpc>
                <a:spcPct val="132400"/>
              </a:lnSpc>
            </a:pPr>
            <a:r>
              <a:rPr sz="850" spc="30" dirty="0">
                <a:solidFill>
                  <a:srgbClr val="333333"/>
                </a:solidFill>
                <a:latin typeface="Lucida Console"/>
                <a:cs typeface="Lucida Console"/>
              </a:rPr>
              <a:t>**************************************************************************TASK </a:t>
            </a:r>
            <a:r>
              <a:rPr sz="850" spc="-500" dirty="0">
                <a:solidFill>
                  <a:srgbClr val="333333"/>
                </a:solidFill>
                <a:latin typeface="Lucida Console"/>
                <a:cs typeface="Lucida Console"/>
              </a:rPr>
              <a:t> </a:t>
            </a:r>
            <a:r>
              <a:rPr sz="850" spc="30" dirty="0">
                <a:solidFill>
                  <a:srgbClr val="333333"/>
                </a:solidFill>
                <a:latin typeface="Lucida Console"/>
                <a:cs typeface="Lucida Console"/>
              </a:rPr>
              <a:t>[Gathering</a:t>
            </a:r>
            <a:r>
              <a:rPr sz="850" spc="25" dirty="0">
                <a:solidFill>
                  <a:srgbClr val="333333"/>
                </a:solidFill>
                <a:latin typeface="Lucida Console"/>
                <a:cs typeface="Lucida Console"/>
              </a:rPr>
              <a:t> Facts]</a:t>
            </a:r>
            <a:endParaRPr sz="850">
              <a:latin typeface="Lucida Console"/>
              <a:cs typeface="Lucida Console"/>
            </a:endParaRPr>
          </a:p>
          <a:p>
            <a:pPr marL="12700" marR="366395">
              <a:lnSpc>
                <a:spcPct val="132400"/>
              </a:lnSpc>
            </a:pPr>
            <a:r>
              <a:rPr sz="850" spc="30" dirty="0">
                <a:solidFill>
                  <a:srgbClr val="333333"/>
                </a:solidFill>
                <a:latin typeface="Lucida Console"/>
                <a:cs typeface="Lucida Console"/>
              </a:rPr>
              <a:t>**********************************************************************ok: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[192.168.10.20]ok: [192.168.10.21]ok: [192.168.10.22]ok: [192.168.10.23]ok: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[192.168.10.24]TASK</a:t>
            </a:r>
            <a:r>
              <a:rPr sz="850" spc="25" dirty="0">
                <a:solidFill>
                  <a:srgbClr val="333333"/>
                </a:solidFill>
                <a:latin typeface="Lucida Console"/>
                <a:cs typeface="Lucida Console"/>
              </a:rPr>
              <a:t> </a:t>
            </a:r>
            <a:r>
              <a:rPr sz="850" spc="30" dirty="0">
                <a:solidFill>
                  <a:srgbClr val="333333"/>
                </a:solidFill>
                <a:latin typeface="Lucida Console"/>
                <a:cs typeface="Lucida Console"/>
              </a:rPr>
              <a:t>[apache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one]</a:t>
            </a:r>
            <a:endParaRPr sz="850">
              <a:latin typeface="Lucida Console"/>
              <a:cs typeface="Lucida Console"/>
            </a:endParaRPr>
          </a:p>
          <a:p>
            <a:pPr marL="12700" marR="152400">
              <a:lnSpc>
                <a:spcPct val="132400"/>
              </a:lnSpc>
            </a:pPr>
            <a:r>
              <a:rPr sz="850" spc="30" dirty="0">
                <a:solidFill>
                  <a:srgbClr val="333333"/>
                </a:solidFill>
                <a:latin typeface="Lucida Console"/>
                <a:cs typeface="Lucida Console"/>
              </a:rPr>
              <a:t>*************************************************************************chang </a:t>
            </a:r>
            <a:r>
              <a:rPr sz="850" spc="-500" dirty="0">
                <a:solidFill>
                  <a:srgbClr val="333333"/>
                </a:solidFill>
                <a:latin typeface="Lucida Console"/>
                <a:cs typeface="Lucida Console"/>
              </a:rPr>
              <a:t> </a:t>
            </a:r>
            <a:r>
              <a:rPr sz="850" spc="25" dirty="0">
                <a:solidFill>
                  <a:srgbClr val="333333"/>
                </a:solidFill>
                <a:latin typeface="Lucida Console"/>
                <a:cs typeface="Lucida Console"/>
              </a:rPr>
              <a:t>ed:</a:t>
            </a:r>
            <a:r>
              <a:rPr sz="850" spc="30" dirty="0">
                <a:solidFill>
                  <a:srgbClr val="333333"/>
                </a:solidFill>
                <a:latin typeface="Lucida Console"/>
                <a:cs typeface="Lucida Console"/>
              </a:rPr>
              <a:t> [192.168.10.20]changed: [192.168.10.21]changed:</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[192.168.10.22]changed: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[192.168.10.23]changed:</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[192.168.10.24]TASK [apache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two]</a:t>
            </a:r>
            <a:endParaRPr sz="850">
              <a:latin typeface="Lucida Console"/>
              <a:cs typeface="Lucida Console"/>
            </a:endParaRPr>
          </a:p>
          <a:p>
            <a:pPr marL="12700" marR="152400">
              <a:lnSpc>
                <a:spcPct val="132400"/>
              </a:lnSpc>
            </a:pPr>
            <a:r>
              <a:rPr sz="850" spc="30" dirty="0">
                <a:solidFill>
                  <a:srgbClr val="333333"/>
                </a:solidFill>
                <a:latin typeface="Lucida Console"/>
                <a:cs typeface="Lucida Console"/>
              </a:rPr>
              <a:t>*************************************************************************chang </a:t>
            </a:r>
            <a:r>
              <a:rPr sz="850" spc="-500" dirty="0">
                <a:solidFill>
                  <a:srgbClr val="333333"/>
                </a:solidFill>
                <a:latin typeface="Lucida Console"/>
                <a:cs typeface="Lucida Console"/>
              </a:rPr>
              <a:t> </a:t>
            </a:r>
            <a:r>
              <a:rPr sz="850" spc="25" dirty="0">
                <a:solidFill>
                  <a:srgbClr val="333333"/>
                </a:solidFill>
                <a:latin typeface="Lucida Console"/>
                <a:cs typeface="Lucida Console"/>
              </a:rPr>
              <a:t>ed:</a:t>
            </a:r>
            <a:r>
              <a:rPr sz="850" spc="30" dirty="0">
                <a:solidFill>
                  <a:srgbClr val="333333"/>
                </a:solidFill>
                <a:latin typeface="Lucida Console"/>
                <a:cs typeface="Lucida Console"/>
              </a:rPr>
              <a:t> [192.168.10.20]changed: [192.168.10.21]changed:</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[192.168.10.22]changed: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[192.168.10.23]changed:</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[192.168.10.24]TASK [apache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three]</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***********************************************************************changed</a:t>
            </a:r>
            <a:endParaRPr sz="850">
              <a:latin typeface="Lucida Console"/>
              <a:cs typeface="Lucida Console"/>
            </a:endParaRPr>
          </a:p>
          <a:p>
            <a:pPr marL="12700" marR="504825">
              <a:lnSpc>
                <a:spcPct val="132400"/>
              </a:lnSpc>
            </a:pPr>
            <a:r>
              <a:rPr sz="850" spc="15" dirty="0">
                <a:solidFill>
                  <a:srgbClr val="333333"/>
                </a:solidFill>
                <a:latin typeface="Lucida Console"/>
                <a:cs typeface="Lucida Console"/>
              </a:rPr>
              <a:t>:</a:t>
            </a:r>
            <a:r>
              <a:rPr sz="850" spc="30" dirty="0">
                <a:solidFill>
                  <a:srgbClr val="333333"/>
                </a:solidFill>
                <a:latin typeface="Lucida Console"/>
                <a:cs typeface="Lucida Console"/>
              </a:rPr>
              <a:t> [192.168.10.20]changed:</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[192.168.10.21]changed: [192.168.10.22]changed: </a:t>
            </a:r>
            <a:r>
              <a:rPr sz="850" spc="-495" dirty="0">
                <a:solidFill>
                  <a:srgbClr val="333333"/>
                </a:solidFill>
                <a:latin typeface="Lucida Console"/>
                <a:cs typeface="Lucida Console"/>
              </a:rPr>
              <a:t> </a:t>
            </a:r>
            <a:r>
              <a:rPr sz="850" spc="30" dirty="0">
                <a:solidFill>
                  <a:srgbClr val="333333"/>
                </a:solidFill>
                <a:latin typeface="Lucida Console"/>
                <a:cs typeface="Lucida Console"/>
              </a:rPr>
              <a:t>[192.168.10.23]changed:</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[192.168.10.24]TASK [apache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four]</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***********************************************************************changed</a:t>
            </a:r>
            <a:endParaRPr sz="850">
              <a:latin typeface="Lucida Console"/>
              <a:cs typeface="Lucida Console"/>
            </a:endParaRPr>
          </a:p>
          <a:p>
            <a:pPr marL="12700" marR="504825">
              <a:lnSpc>
                <a:spcPct val="132400"/>
              </a:lnSpc>
            </a:pPr>
            <a:r>
              <a:rPr sz="850" spc="15" dirty="0">
                <a:solidFill>
                  <a:srgbClr val="333333"/>
                </a:solidFill>
                <a:latin typeface="Lucida Console"/>
                <a:cs typeface="Lucida Console"/>
              </a:rPr>
              <a:t>:</a:t>
            </a:r>
            <a:r>
              <a:rPr sz="850" spc="30" dirty="0">
                <a:solidFill>
                  <a:srgbClr val="333333"/>
                </a:solidFill>
                <a:latin typeface="Lucida Console"/>
                <a:cs typeface="Lucida Console"/>
              </a:rPr>
              <a:t> [192.168.10.20]changed:</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[192.168.10.21]changed: [192.168.10.22]changed: </a:t>
            </a:r>
            <a:r>
              <a:rPr sz="850" spc="-495" dirty="0">
                <a:solidFill>
                  <a:srgbClr val="333333"/>
                </a:solidFill>
                <a:latin typeface="Lucida Console"/>
                <a:cs typeface="Lucida Console"/>
              </a:rPr>
              <a:t> </a:t>
            </a:r>
            <a:r>
              <a:rPr sz="850" spc="30" dirty="0">
                <a:solidFill>
                  <a:srgbClr val="333333"/>
                </a:solidFill>
                <a:latin typeface="Lucida Console"/>
                <a:cs typeface="Lucida Console"/>
              </a:rPr>
              <a:t>[192.168.10.23]</a:t>
            </a:r>
            <a:r>
              <a:rPr sz="850" spc="25" dirty="0">
                <a:solidFill>
                  <a:srgbClr val="333333"/>
                </a:solidFill>
                <a:latin typeface="Lucida Console"/>
                <a:cs typeface="Lucida Console"/>
              </a:rPr>
              <a:t> </a:t>
            </a:r>
            <a:r>
              <a:rPr sz="850" spc="30" dirty="0">
                <a:solidFill>
                  <a:srgbClr val="333333"/>
                </a:solidFill>
                <a:latin typeface="Lucida Console"/>
                <a:cs typeface="Lucida Console"/>
              </a:rPr>
              <a:t>changed: [192.168.10.24]PLAY </a:t>
            </a:r>
            <a:r>
              <a:rPr sz="850" spc="25" dirty="0">
                <a:solidFill>
                  <a:srgbClr val="333333"/>
                </a:solidFill>
                <a:latin typeface="Lucida Console"/>
                <a:cs typeface="Lucida Console"/>
              </a:rPr>
              <a:t>RECAP</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tabLst>
                <a:tab pos="1393825" algn="l"/>
                <a:tab pos="2009775" algn="l"/>
                <a:tab pos="2769235" algn="l"/>
                <a:tab pos="3873500" algn="l"/>
                <a:tab pos="4630420" algn="l"/>
              </a:tabLst>
            </a:pPr>
            <a:r>
              <a:rPr sz="850" spc="30" dirty="0">
                <a:solidFill>
                  <a:srgbClr val="333333"/>
                </a:solidFill>
                <a:latin typeface="Lucida Console"/>
                <a:cs typeface="Lucida Console"/>
              </a:rPr>
              <a:t>****192.168.10.20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ok=5	</a:t>
            </a:r>
            <a:r>
              <a:rPr sz="850" spc="30" dirty="0">
                <a:solidFill>
                  <a:srgbClr val="333333"/>
                </a:solidFill>
                <a:latin typeface="Lucida Console"/>
                <a:cs typeface="Lucida Console"/>
              </a:rPr>
              <a:t>changed=4	unreachable=0	failed=0	skipped=0</a:t>
            </a:r>
            <a:endParaRPr sz="850">
              <a:latin typeface="Lucida Console"/>
              <a:cs typeface="Lucida Console"/>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68100"/>
            <a:ext cx="38735" cy="1153160"/>
          </a:xfrm>
          <a:custGeom>
            <a:avLst/>
            <a:gdLst/>
            <a:ahLst/>
            <a:cxnLst/>
            <a:rect l="l" t="t" r="r" b="b"/>
            <a:pathLst>
              <a:path w="38734" h="1153160">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sp>
        <p:nvSpPr>
          <p:cNvPr id="3" name="object 3"/>
          <p:cNvSpPr txBox="1"/>
          <p:nvPr/>
        </p:nvSpPr>
        <p:spPr>
          <a:xfrm>
            <a:off x="933889" y="358777"/>
            <a:ext cx="5771515" cy="3868420"/>
          </a:xfrm>
          <a:prstGeom prst="rect">
            <a:avLst/>
          </a:prstGeom>
        </p:spPr>
        <p:txBody>
          <a:bodyPr vert="horz" wrap="square" lIns="0" tIns="31750" rIns="0" bIns="0" rtlCol="0">
            <a:spAutoFit/>
          </a:bodyPr>
          <a:lstStyle/>
          <a:p>
            <a:pPr marL="205740">
              <a:lnSpc>
                <a:spcPct val="100000"/>
              </a:lnSpc>
              <a:spcBef>
                <a:spcPts val="250"/>
              </a:spcBef>
            </a:pPr>
            <a:r>
              <a:rPr sz="950" b="1" spc="25" dirty="0">
                <a:solidFill>
                  <a:srgbClr val="777777"/>
                </a:solidFill>
                <a:latin typeface="微软雅黑"/>
                <a:cs typeface="微软雅黑"/>
              </a:rPr>
              <a:t>因读者们硬件不同或操作错误都可能导致实验配置出错，请耐心再仔细看看操作步骤吧，不要气</a:t>
            </a:r>
            <a:r>
              <a:rPr sz="950" b="1" spc="75" dirty="0">
                <a:solidFill>
                  <a:srgbClr val="777777"/>
                </a:solidFill>
                <a:latin typeface="微软雅黑"/>
                <a:cs typeface="微软雅黑"/>
              </a:rPr>
              <a:t>馁</a:t>
            </a:r>
            <a:r>
              <a:rPr sz="1200" baseline="34722" dirty="0">
                <a:latin typeface="小哥哥网恋吗"/>
                <a:cs typeface="小哥哥网恋吗"/>
              </a:rPr>
              <a:t>5/20</a:t>
            </a:r>
            <a:endParaRPr sz="1200" baseline="34722">
              <a:latin typeface="小哥哥网恋吗"/>
              <a:cs typeface="小哥哥网恋吗"/>
            </a:endParaRPr>
          </a:p>
          <a:p>
            <a:pPr marL="205740">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205740">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206375" marR="316230">
              <a:lnSpc>
                <a:spcPct val="131600"/>
              </a:lnSpc>
              <a:spcBef>
                <a:spcPts val="82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a:lnSpc>
                <a:spcPct val="100000"/>
              </a:lnSpc>
              <a:spcBef>
                <a:spcPts val="60"/>
              </a:spcBef>
            </a:pPr>
            <a:endParaRPr sz="650">
              <a:latin typeface="微软雅黑"/>
              <a:cs typeface="微软雅黑"/>
            </a:endParaRPr>
          </a:p>
          <a:p>
            <a:pPr marL="25400">
              <a:lnSpc>
                <a:spcPct val="100000"/>
              </a:lnSpc>
              <a:spcBef>
                <a:spcPts val="5"/>
              </a:spcBef>
            </a:pPr>
            <a:r>
              <a:rPr sz="950" b="1" spc="-20" dirty="0">
                <a:solidFill>
                  <a:srgbClr val="333333"/>
                </a:solidFill>
                <a:latin typeface="Trebuchet MS"/>
                <a:cs typeface="Trebuchet MS"/>
              </a:rPr>
              <a:t>16.6</a:t>
            </a:r>
            <a:r>
              <a:rPr sz="950" b="1" spc="-35" dirty="0">
                <a:solidFill>
                  <a:srgbClr val="333333"/>
                </a:solidFill>
                <a:latin typeface="Trebuchet MS"/>
                <a:cs typeface="Trebuchet MS"/>
              </a:rPr>
              <a:t> </a:t>
            </a:r>
            <a:r>
              <a:rPr sz="950" b="1" spc="25" dirty="0">
                <a:solidFill>
                  <a:srgbClr val="333333"/>
                </a:solidFill>
                <a:latin typeface="微软雅黑"/>
                <a:cs typeface="微软雅黑"/>
              </a:rPr>
              <a:t>创建和使用逻辑卷</a:t>
            </a:r>
            <a:endParaRPr sz="950">
              <a:latin typeface="微软雅黑"/>
              <a:cs typeface="微软雅黑"/>
            </a:endParaRPr>
          </a:p>
          <a:p>
            <a:pPr marL="25400" marR="129539">
              <a:lnSpc>
                <a:spcPct val="131600"/>
              </a:lnSpc>
              <a:spcBef>
                <a:spcPts val="900"/>
              </a:spcBef>
            </a:pPr>
            <a:r>
              <a:rPr sz="950" b="1" spc="25" dirty="0">
                <a:solidFill>
                  <a:srgbClr val="333333"/>
                </a:solidFill>
                <a:latin typeface="微软雅黑"/>
                <a:cs typeface="微软雅黑"/>
              </a:rPr>
              <a:t>创建一个能批量、自动管理</a:t>
            </a:r>
            <a:r>
              <a:rPr sz="950" b="1" spc="90" dirty="0">
                <a:solidFill>
                  <a:srgbClr val="333333"/>
                </a:solidFill>
                <a:latin typeface="Trebuchet MS"/>
                <a:cs typeface="Trebuchet MS"/>
              </a:rPr>
              <a:t>LVM</a:t>
            </a:r>
            <a:r>
              <a:rPr sz="950" b="1" spc="25" dirty="0">
                <a:solidFill>
                  <a:srgbClr val="333333"/>
                </a:solidFill>
                <a:latin typeface="微软雅黑"/>
                <a:cs typeface="微软雅黑"/>
              </a:rPr>
              <a:t>逻辑卷设备的</a:t>
            </a:r>
            <a:r>
              <a:rPr sz="950" b="1" spc="55" dirty="0">
                <a:solidFill>
                  <a:srgbClr val="333333"/>
                </a:solidFill>
                <a:latin typeface="Trebuchet MS"/>
                <a:cs typeface="Trebuchet MS"/>
              </a:rPr>
              <a:t>Playbook</a:t>
            </a:r>
            <a:r>
              <a:rPr sz="950" b="1" spc="55" dirty="0">
                <a:solidFill>
                  <a:srgbClr val="333333"/>
                </a:solidFill>
                <a:latin typeface="微软雅黑"/>
                <a:cs typeface="微软雅黑"/>
              </a:rPr>
              <a:t>，</a:t>
            </a:r>
            <a:r>
              <a:rPr sz="950" b="1" spc="25" dirty="0">
                <a:solidFill>
                  <a:srgbClr val="333333"/>
                </a:solidFill>
                <a:latin typeface="微软雅黑"/>
                <a:cs typeface="微软雅黑"/>
              </a:rPr>
              <a:t>能够大大提高对硬盘设备的管理效率，不仅 如此，更能避免由于手动创建所带来的错误。例如想要在每个受管主机上都创建出一个名称叫做</a:t>
            </a:r>
            <a:r>
              <a:rPr sz="950" b="1" spc="65" dirty="0">
                <a:solidFill>
                  <a:srgbClr val="333333"/>
                </a:solidFill>
                <a:latin typeface="Trebuchet MS"/>
                <a:cs typeface="Trebuchet MS"/>
              </a:rPr>
              <a:t>data</a:t>
            </a:r>
            <a:r>
              <a:rPr sz="950" b="1" spc="15" dirty="0">
                <a:solidFill>
                  <a:srgbClr val="333333"/>
                </a:solidFill>
                <a:latin typeface="微软雅黑"/>
                <a:cs typeface="微软雅黑"/>
              </a:rPr>
              <a:t>的 </a:t>
            </a:r>
            <a:r>
              <a:rPr sz="950" b="1" spc="25" dirty="0">
                <a:solidFill>
                  <a:srgbClr val="333333"/>
                </a:solidFill>
                <a:latin typeface="微软雅黑"/>
                <a:cs typeface="微软雅黑"/>
              </a:rPr>
              <a:t>逻辑卷设备，大小为</a:t>
            </a:r>
            <a:r>
              <a:rPr sz="950" b="1" spc="45" dirty="0">
                <a:solidFill>
                  <a:srgbClr val="333333"/>
                </a:solidFill>
                <a:latin typeface="Trebuchet MS"/>
                <a:cs typeface="Trebuchet MS"/>
              </a:rPr>
              <a:t>150M</a:t>
            </a:r>
            <a:r>
              <a:rPr sz="950" b="1" spc="45" dirty="0">
                <a:solidFill>
                  <a:srgbClr val="333333"/>
                </a:solidFill>
                <a:latin typeface="微软雅黑"/>
                <a:cs typeface="微软雅黑"/>
              </a:rPr>
              <a:t>，</a:t>
            </a:r>
            <a:r>
              <a:rPr sz="950" b="1" spc="25" dirty="0">
                <a:solidFill>
                  <a:srgbClr val="333333"/>
                </a:solidFill>
                <a:latin typeface="微软雅黑"/>
                <a:cs typeface="微软雅黑"/>
              </a:rPr>
              <a:t>归属于</a:t>
            </a:r>
            <a:r>
              <a:rPr sz="950" b="1" spc="45" dirty="0">
                <a:solidFill>
                  <a:srgbClr val="333333"/>
                </a:solidFill>
                <a:latin typeface="Trebuchet MS"/>
                <a:cs typeface="Trebuchet MS"/>
              </a:rPr>
              <a:t>research</a:t>
            </a:r>
            <a:r>
              <a:rPr sz="950" b="1" spc="25" dirty="0">
                <a:solidFill>
                  <a:srgbClr val="333333"/>
                </a:solidFill>
                <a:latin typeface="微软雅黑"/>
                <a:cs typeface="微软雅黑"/>
              </a:rPr>
              <a:t>卷组。如果创建成功，则进一步用</a:t>
            </a:r>
            <a:r>
              <a:rPr sz="950" b="1" spc="25" dirty="0">
                <a:solidFill>
                  <a:srgbClr val="333333"/>
                </a:solidFill>
                <a:latin typeface="Trebuchet MS"/>
                <a:cs typeface="Trebuchet MS"/>
              </a:rPr>
              <a:t>ext4</a:t>
            </a:r>
            <a:r>
              <a:rPr sz="950" b="1" spc="25" dirty="0">
                <a:solidFill>
                  <a:srgbClr val="333333"/>
                </a:solidFill>
                <a:latin typeface="微软雅黑"/>
                <a:cs typeface="微软雅黑"/>
              </a:rPr>
              <a:t>文件系统进行格式 化操作，若创建失败，则给用户输出一条报错提醒，以便排查原因。</a:t>
            </a:r>
            <a:endParaRPr sz="950">
              <a:latin typeface="微软雅黑"/>
              <a:cs typeface="微软雅黑"/>
            </a:endParaRPr>
          </a:p>
          <a:p>
            <a:pPr marL="25400" marR="150495">
              <a:lnSpc>
                <a:spcPct val="131600"/>
              </a:lnSpc>
              <a:spcBef>
                <a:spcPts val="750"/>
              </a:spcBef>
            </a:pPr>
            <a:r>
              <a:rPr sz="950" b="1" spc="25" dirty="0">
                <a:solidFill>
                  <a:srgbClr val="333333"/>
                </a:solidFill>
                <a:latin typeface="微软雅黑"/>
                <a:cs typeface="微软雅黑"/>
              </a:rPr>
              <a:t>在这种背景下，使用</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剧本方式要比使用</a:t>
            </a:r>
            <a:r>
              <a:rPr sz="950" b="1" spc="35" dirty="0">
                <a:solidFill>
                  <a:srgbClr val="333333"/>
                </a:solidFill>
                <a:latin typeface="Trebuchet MS"/>
                <a:cs typeface="Trebuchet MS"/>
              </a:rPr>
              <a:t>Shell</a:t>
            </a:r>
            <a:r>
              <a:rPr sz="950" b="1" spc="25" dirty="0">
                <a:solidFill>
                  <a:srgbClr val="333333"/>
                </a:solidFill>
                <a:latin typeface="微软雅黑"/>
                <a:cs typeface="微软雅黑"/>
              </a:rPr>
              <a:t>脚本优势大很多，主要有两点原因。其一， </a:t>
            </a:r>
            <a:r>
              <a:rPr sz="950" b="1" spc="30" dirty="0">
                <a:solidFill>
                  <a:srgbClr val="333333"/>
                </a:solidFill>
                <a:latin typeface="微软雅黑"/>
                <a:cs typeface="微软雅黑"/>
              </a:rPr>
              <a:t> </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模块化的功能让操作更标准，只要在执行过程中无报错，那么便会依据远程主机的系统版本及 配置自动做出判断和操作，不用担心受到系统变化而导致命令失效的问题。其二</a:t>
            </a:r>
            <a:r>
              <a:rPr sz="950" b="1" spc="45" dirty="0">
                <a:solidFill>
                  <a:srgbClr val="333333"/>
                </a:solidFill>
                <a:latin typeface="微软雅黑"/>
                <a:cs typeface="微软雅黑"/>
              </a:rPr>
              <a:t>，</a:t>
            </a:r>
            <a:r>
              <a:rPr sz="950" b="1" spc="45" dirty="0">
                <a:solidFill>
                  <a:srgbClr val="333333"/>
                </a:solidFill>
                <a:latin typeface="Trebuchet MS"/>
                <a:cs typeface="Trebuchet MS"/>
              </a:rPr>
              <a:t>Ansible</a:t>
            </a:r>
            <a:r>
              <a:rPr sz="950" b="1" spc="25" dirty="0">
                <a:solidFill>
                  <a:srgbClr val="333333"/>
                </a:solidFill>
                <a:latin typeface="微软雅黑"/>
                <a:cs typeface="微软雅黑"/>
              </a:rPr>
              <a:t>服务在执行 剧本文件时会进行判断，如果该文件或该设备已经被创建过，或是某个动作（</a:t>
            </a:r>
            <a:r>
              <a:rPr sz="950" b="1" spc="50" dirty="0">
                <a:solidFill>
                  <a:srgbClr val="333333"/>
                </a:solidFill>
                <a:latin typeface="Trebuchet MS"/>
                <a:cs typeface="Trebuchet MS"/>
              </a:rPr>
              <a:t>Play</a:t>
            </a:r>
            <a:r>
              <a:rPr sz="950" b="1" spc="20" dirty="0">
                <a:solidFill>
                  <a:srgbClr val="333333"/>
                </a:solidFill>
                <a:latin typeface="微软雅黑"/>
                <a:cs typeface="微软雅黑"/>
              </a:rPr>
              <a:t>）已经被执行过，则 </a:t>
            </a:r>
            <a:r>
              <a:rPr sz="950" b="1" spc="25" dirty="0">
                <a:solidFill>
                  <a:srgbClr val="333333"/>
                </a:solidFill>
                <a:latin typeface="微软雅黑"/>
                <a:cs typeface="微软雅黑"/>
              </a:rPr>
              <a:t>绝对不会再重复的执行，而使用</a:t>
            </a:r>
            <a:r>
              <a:rPr sz="950" b="1" spc="35" dirty="0">
                <a:solidFill>
                  <a:srgbClr val="333333"/>
                </a:solidFill>
                <a:latin typeface="Trebuchet MS"/>
                <a:cs typeface="Trebuchet MS"/>
              </a:rPr>
              <a:t>Shell</a:t>
            </a:r>
            <a:r>
              <a:rPr sz="950" b="1" spc="25" dirty="0">
                <a:solidFill>
                  <a:srgbClr val="333333"/>
                </a:solidFill>
                <a:latin typeface="微软雅黑"/>
                <a:cs typeface="微软雅黑"/>
              </a:rPr>
              <a:t>脚本有可能导致设备被重复格式化，导致数据丢失。</a:t>
            </a:r>
            <a:endParaRPr sz="950">
              <a:latin typeface="微软雅黑"/>
              <a:cs typeface="微软雅黑"/>
            </a:endParaRPr>
          </a:p>
          <a:p>
            <a:pPr>
              <a:lnSpc>
                <a:spcPct val="100000"/>
              </a:lnSpc>
              <a:spcBef>
                <a:spcPts val="80"/>
              </a:spcBef>
            </a:pPr>
            <a:endParaRPr sz="600">
              <a:latin typeface="微软雅黑"/>
              <a:cs typeface="微软雅黑"/>
            </a:endParaRPr>
          </a:p>
          <a:p>
            <a:pPr marL="25400">
              <a:lnSpc>
                <a:spcPct val="100000"/>
              </a:lnSpc>
            </a:pPr>
            <a:r>
              <a:rPr sz="950" b="1" spc="25" dirty="0">
                <a:solidFill>
                  <a:srgbClr val="333333"/>
                </a:solidFill>
                <a:latin typeface="微软雅黑"/>
                <a:cs typeface="微软雅黑"/>
              </a:rPr>
              <a:t>首先在两台</a:t>
            </a:r>
            <a:r>
              <a:rPr sz="950" b="1" spc="55" dirty="0">
                <a:solidFill>
                  <a:srgbClr val="333333"/>
                </a:solidFill>
                <a:latin typeface="Trebuchet MS"/>
                <a:cs typeface="Trebuchet MS"/>
              </a:rPr>
              <a:t>prod</a:t>
            </a:r>
            <a:r>
              <a:rPr sz="950" b="1" spc="25" dirty="0">
                <a:solidFill>
                  <a:srgbClr val="333333"/>
                </a:solidFill>
                <a:latin typeface="微软雅黑"/>
                <a:cs typeface="微软雅黑"/>
              </a:rPr>
              <a:t>组的主机上分别添加一块硬盘设备，大小为</a:t>
            </a:r>
            <a:r>
              <a:rPr sz="950" b="1" spc="20" dirty="0">
                <a:solidFill>
                  <a:srgbClr val="333333"/>
                </a:solidFill>
                <a:latin typeface="Trebuchet MS"/>
                <a:cs typeface="Trebuchet MS"/>
              </a:rPr>
              <a:t>20G</a:t>
            </a:r>
            <a:r>
              <a:rPr sz="950" b="1" spc="25" dirty="0">
                <a:solidFill>
                  <a:srgbClr val="333333"/>
                </a:solidFill>
                <a:latin typeface="微软雅黑"/>
                <a:cs typeface="微软雅黑"/>
              </a:rPr>
              <a:t>，类型为</a:t>
            </a:r>
            <a:r>
              <a:rPr sz="950" b="1" spc="50" dirty="0">
                <a:solidFill>
                  <a:srgbClr val="333333"/>
                </a:solidFill>
                <a:latin typeface="Trebuchet MS"/>
                <a:cs typeface="Trebuchet MS"/>
              </a:rPr>
              <a:t>SCSI</a:t>
            </a:r>
            <a:r>
              <a:rPr sz="950" b="1" spc="25" dirty="0">
                <a:solidFill>
                  <a:srgbClr val="333333"/>
                </a:solidFill>
                <a:latin typeface="微软雅黑"/>
                <a:cs typeface="微软雅黑"/>
              </a:rPr>
              <a:t>，其余选项默认，如图</a:t>
            </a:r>
            <a:endParaRPr sz="950">
              <a:latin typeface="微软雅黑"/>
              <a:cs typeface="微软雅黑"/>
            </a:endParaRPr>
          </a:p>
          <a:p>
            <a:pPr marL="25400">
              <a:lnSpc>
                <a:spcPct val="100000"/>
              </a:lnSpc>
              <a:spcBef>
                <a:spcPts val="360"/>
              </a:spcBef>
            </a:pPr>
            <a:r>
              <a:rPr sz="950" b="1" spc="-10" dirty="0">
                <a:solidFill>
                  <a:srgbClr val="333333"/>
                </a:solidFill>
                <a:latin typeface="Trebuchet MS"/>
                <a:cs typeface="Trebuchet MS"/>
              </a:rPr>
              <a:t>16-10</a:t>
            </a:r>
            <a:r>
              <a:rPr sz="950" b="1" spc="25" dirty="0">
                <a:solidFill>
                  <a:srgbClr val="333333"/>
                </a:solidFill>
                <a:latin typeface="微软雅黑"/>
                <a:cs typeface="微软雅黑"/>
              </a:rPr>
              <a:t>、</a:t>
            </a:r>
            <a:r>
              <a:rPr sz="950" b="1" spc="-10" dirty="0">
                <a:solidFill>
                  <a:srgbClr val="333333"/>
                </a:solidFill>
                <a:latin typeface="Trebuchet MS"/>
                <a:cs typeface="Trebuchet MS"/>
              </a:rPr>
              <a:t>16-11</a:t>
            </a:r>
            <a:r>
              <a:rPr sz="950" b="1" spc="25" dirty="0">
                <a:solidFill>
                  <a:srgbClr val="333333"/>
                </a:solidFill>
                <a:latin typeface="微软雅黑"/>
                <a:cs typeface="微软雅黑"/>
              </a:rPr>
              <a:t>与</a:t>
            </a:r>
            <a:r>
              <a:rPr sz="950" b="1" spc="-10" dirty="0">
                <a:solidFill>
                  <a:srgbClr val="333333"/>
                </a:solidFill>
                <a:latin typeface="Trebuchet MS"/>
                <a:cs typeface="Trebuchet MS"/>
              </a:rPr>
              <a:t>16-12</a:t>
            </a:r>
            <a:r>
              <a:rPr sz="950" b="1" spc="25" dirty="0">
                <a:solidFill>
                  <a:srgbClr val="333333"/>
                </a:solidFill>
                <a:latin typeface="微软雅黑"/>
                <a:cs typeface="微软雅黑"/>
              </a:rPr>
              <a:t>所示。</a:t>
            </a:r>
            <a:endParaRPr sz="950">
              <a:latin typeface="微软雅黑"/>
              <a:cs typeface="微软雅黑"/>
            </a:endParaRPr>
          </a:p>
        </p:txBody>
      </p:sp>
      <p:sp>
        <p:nvSpPr>
          <p:cNvPr id="4" name="object 4"/>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288</a:t>
            </a:fld>
            <a:endParaRPr sz="800">
              <a:latin typeface="小哥哥网恋吗"/>
              <a:cs typeface="小哥哥网恋吗"/>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438116"/>
            <a:ext cx="5650950" cy="6105188"/>
          </a:xfrm>
          <a:prstGeom prst="rect">
            <a:avLst/>
          </a:prstGeom>
        </p:spPr>
      </p:pic>
      <p:sp>
        <p:nvSpPr>
          <p:cNvPr id="3" name="object 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4" name="object 4"/>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289</a:t>
            </a:fld>
            <a:endParaRPr sz="800">
              <a:latin typeface="小哥哥网恋吗"/>
              <a:cs typeface="小哥哥网恋吗"/>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69913"/>
            <a:ext cx="400050" cy="248920"/>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p:txBody>
      </p:sp>
      <p:sp>
        <p:nvSpPr>
          <p:cNvPr id="3" name="object 3"/>
          <p:cNvSpPr txBox="1"/>
          <p:nvPr/>
        </p:nvSpPr>
        <p:spPr>
          <a:xfrm>
            <a:off x="946424" y="713902"/>
            <a:ext cx="5600065" cy="59753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所谓扩展分区，严格地讲它不是一个实际意义的分区，它仅仅是一个指向其它分区的指针，这种指针结 构将形成一个单向链表。因此扩展分区自身不能够存储数据，用户需要在其指向的对应分区上进行操 </a:t>
            </a:r>
            <a:r>
              <a:rPr sz="950" spc="30" dirty="0">
                <a:solidFill>
                  <a:srgbClr val="333333"/>
                </a:solidFill>
                <a:latin typeface="微软雅黑"/>
                <a:cs typeface="微软雅黑"/>
              </a:rPr>
              <a:t> </a:t>
            </a:r>
            <a:r>
              <a:rPr sz="950" spc="25" dirty="0">
                <a:solidFill>
                  <a:srgbClr val="333333"/>
                </a:solidFill>
                <a:latin typeface="微软雅黑"/>
                <a:cs typeface="微软雅黑"/>
              </a:rPr>
              <a:t>作，称之为逻辑分区。</a:t>
            </a:r>
            <a:endParaRPr sz="950">
              <a:latin typeface="微软雅黑"/>
              <a:cs typeface="微软雅黑"/>
            </a:endParaRPr>
          </a:p>
        </p:txBody>
      </p:sp>
      <p:pic>
        <p:nvPicPr>
          <p:cNvPr id="4" name="object 4"/>
          <p:cNvPicPr/>
          <p:nvPr/>
        </p:nvPicPr>
        <p:blipFill>
          <a:blip r:embed="rId2" cstate="print"/>
          <a:stretch>
            <a:fillRect/>
          </a:stretch>
        </p:blipFill>
        <p:spPr>
          <a:xfrm>
            <a:off x="1330772" y="1435592"/>
            <a:ext cx="4869537" cy="1839179"/>
          </a:xfrm>
          <a:prstGeom prst="rect">
            <a:avLst/>
          </a:prstGeom>
        </p:spPr>
      </p:pic>
      <p:sp>
        <p:nvSpPr>
          <p:cNvPr id="5" name="object 5"/>
          <p:cNvSpPr txBox="1"/>
          <p:nvPr/>
        </p:nvSpPr>
        <p:spPr>
          <a:xfrm>
            <a:off x="946424" y="3395502"/>
            <a:ext cx="5634355" cy="681609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6-4</a:t>
            </a:r>
            <a:r>
              <a:rPr sz="950" spc="-35" dirty="0">
                <a:solidFill>
                  <a:srgbClr val="333333"/>
                </a:solidFill>
                <a:latin typeface="Trebuchet MS"/>
                <a:cs typeface="Trebuchet MS"/>
              </a:rPr>
              <a:t> </a:t>
            </a:r>
            <a:r>
              <a:rPr sz="950" spc="25" dirty="0">
                <a:solidFill>
                  <a:srgbClr val="333333"/>
                </a:solidFill>
                <a:latin typeface="微软雅黑"/>
                <a:cs typeface="微软雅黑"/>
              </a:rPr>
              <a:t>硬盘分区的规划</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读者们来试着解读下</a:t>
            </a:r>
            <a:r>
              <a:rPr sz="950" b="1" spc="40" dirty="0">
                <a:solidFill>
                  <a:srgbClr val="333333"/>
                </a:solidFill>
                <a:latin typeface="Trebuchet MS"/>
                <a:cs typeface="Trebuchet MS"/>
              </a:rPr>
              <a:t>/dev/hdc8</a:t>
            </a:r>
            <a:r>
              <a:rPr sz="950" b="1" spc="25" dirty="0">
                <a:solidFill>
                  <a:srgbClr val="333333"/>
                </a:solidFill>
                <a:latin typeface="微软雅黑"/>
                <a:cs typeface="微软雅黑"/>
              </a:rPr>
              <a:t>代表着什么</a:t>
            </a:r>
            <a:r>
              <a:rPr sz="950" b="1" spc="20" dirty="0">
                <a:solidFill>
                  <a:srgbClr val="333333"/>
                </a:solidFill>
                <a:latin typeface="微软雅黑"/>
                <a:cs typeface="微软雅黑"/>
              </a:rPr>
              <a:t>？</a:t>
            </a:r>
            <a:r>
              <a:rPr sz="950" spc="25" dirty="0">
                <a:solidFill>
                  <a:srgbClr val="333333"/>
                </a:solidFill>
                <a:latin typeface="微软雅黑"/>
                <a:cs typeface="微软雅黑"/>
              </a:rPr>
              <a:t>（</a:t>
            </a:r>
            <a:r>
              <a:rPr sz="950" b="1" spc="25" dirty="0">
                <a:solidFill>
                  <a:srgbClr val="333333"/>
                </a:solidFill>
                <a:latin typeface="微软雅黑"/>
                <a:cs typeface="微软雅黑"/>
              </a:rPr>
              <a:t>答案模式</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答案：</a:t>
            </a:r>
            <a:r>
              <a:rPr sz="950" spc="25" dirty="0">
                <a:solidFill>
                  <a:srgbClr val="333333"/>
                </a:solidFill>
                <a:latin typeface="微软雅黑"/>
                <a:cs typeface="微软雅黑"/>
              </a:rPr>
              <a:t>这是第三块</a:t>
            </a:r>
            <a:r>
              <a:rPr sz="950" spc="55" dirty="0">
                <a:solidFill>
                  <a:srgbClr val="333333"/>
                </a:solidFill>
                <a:latin typeface="Trebuchet MS"/>
                <a:cs typeface="Trebuchet MS"/>
              </a:rPr>
              <a:t>IDE</a:t>
            </a:r>
            <a:r>
              <a:rPr sz="950" spc="25" dirty="0">
                <a:solidFill>
                  <a:srgbClr val="333333"/>
                </a:solidFill>
                <a:latin typeface="微软雅黑"/>
                <a:cs typeface="微软雅黑"/>
              </a:rPr>
              <a:t>设备（比较少见了）中的编号为</a:t>
            </a:r>
            <a:r>
              <a:rPr sz="950" spc="55" dirty="0">
                <a:solidFill>
                  <a:srgbClr val="333333"/>
                </a:solidFill>
                <a:latin typeface="Trebuchet MS"/>
                <a:cs typeface="Trebuchet MS"/>
              </a:rPr>
              <a:t>8</a:t>
            </a:r>
            <a:r>
              <a:rPr sz="950" spc="25" dirty="0">
                <a:solidFill>
                  <a:srgbClr val="333333"/>
                </a:solidFill>
                <a:latin typeface="微软雅黑"/>
                <a:cs typeface="微软雅黑"/>
              </a:rPr>
              <a:t>的逻辑分区。</a:t>
            </a:r>
            <a:endParaRPr sz="950">
              <a:latin typeface="微软雅黑"/>
              <a:cs typeface="微软雅黑"/>
            </a:endParaRPr>
          </a:p>
          <a:p>
            <a:pPr marL="12700" marR="69215" indent="-635">
              <a:lnSpc>
                <a:spcPct val="131700"/>
              </a:lnSpc>
              <a:spcBef>
                <a:spcPts val="750"/>
              </a:spcBef>
            </a:pPr>
            <a:r>
              <a:rPr sz="950" spc="25" dirty="0">
                <a:solidFill>
                  <a:srgbClr val="333333"/>
                </a:solidFill>
                <a:latin typeface="微软雅黑"/>
                <a:cs typeface="微软雅黑"/>
              </a:rPr>
              <a:t>对了！如果参加</a:t>
            </a:r>
            <a:r>
              <a:rPr sz="950" u="sng" spc="25" dirty="0">
                <a:solidFill>
                  <a:srgbClr val="4183C4"/>
                </a:solidFill>
                <a:uFill>
                  <a:solidFill>
                    <a:srgbClr val="4183C4"/>
                  </a:solidFill>
                </a:uFill>
                <a:latin typeface="微软雅黑"/>
                <a:cs typeface="微软雅黑"/>
                <a:hlinkClick r:id="rId3"/>
              </a:rPr>
              <a:t>红帽</a:t>
            </a:r>
            <a:r>
              <a:rPr sz="950" spc="55" dirty="0">
                <a:solidFill>
                  <a:srgbClr val="333333"/>
                </a:solidFill>
                <a:latin typeface="Trebuchet MS"/>
                <a:cs typeface="Trebuchet MS"/>
              </a:rPr>
              <a:t>RHCE</a:t>
            </a:r>
            <a:r>
              <a:rPr sz="950" spc="25" dirty="0">
                <a:solidFill>
                  <a:srgbClr val="333333"/>
                </a:solidFill>
                <a:latin typeface="微软雅黑"/>
                <a:cs typeface="微软雅黑"/>
              </a:rPr>
              <a:t>考试或者购买了一台云主机，还会看到类似于</a:t>
            </a:r>
            <a:r>
              <a:rPr sz="950" spc="-5" dirty="0">
                <a:solidFill>
                  <a:srgbClr val="333333"/>
                </a:solidFill>
                <a:latin typeface="Trebuchet MS"/>
                <a:cs typeface="Trebuchet MS"/>
              </a:rPr>
              <a:t>/dev/vda</a:t>
            </a:r>
            <a:r>
              <a:rPr sz="950" spc="25" dirty="0">
                <a:solidFill>
                  <a:srgbClr val="333333"/>
                </a:solidFill>
                <a:latin typeface="微软雅黑"/>
                <a:cs typeface="微软雅黑"/>
              </a:rPr>
              <a:t>、</a:t>
            </a:r>
            <a:r>
              <a:rPr sz="950" dirty="0">
                <a:solidFill>
                  <a:srgbClr val="333333"/>
                </a:solidFill>
                <a:latin typeface="Trebuchet MS"/>
                <a:cs typeface="Trebuchet MS"/>
              </a:rPr>
              <a:t>/dev/vdb</a:t>
            </a:r>
            <a:r>
              <a:rPr sz="950" spc="20" dirty="0">
                <a:solidFill>
                  <a:srgbClr val="333333"/>
                </a:solidFill>
                <a:latin typeface="微软雅黑"/>
                <a:cs typeface="微软雅黑"/>
              </a:rPr>
              <a:t>的设备。 </a:t>
            </a:r>
            <a:r>
              <a:rPr sz="950" spc="25" dirty="0">
                <a:solidFill>
                  <a:srgbClr val="333333"/>
                </a:solidFill>
                <a:latin typeface="微软雅黑"/>
                <a:cs typeface="微软雅黑"/>
              </a:rPr>
              <a:t>这种以</a:t>
            </a:r>
            <a:r>
              <a:rPr sz="950" spc="45" dirty="0">
                <a:solidFill>
                  <a:srgbClr val="333333"/>
                </a:solidFill>
                <a:latin typeface="Trebuchet MS"/>
                <a:cs typeface="Trebuchet MS"/>
              </a:rPr>
              <a:t>vd</a:t>
            </a:r>
            <a:r>
              <a:rPr sz="950" spc="25" dirty="0">
                <a:solidFill>
                  <a:srgbClr val="333333"/>
                </a:solidFill>
                <a:latin typeface="微软雅黑"/>
                <a:cs typeface="微软雅黑"/>
              </a:rPr>
              <a:t>开头的叫做</a:t>
            </a:r>
            <a:r>
              <a:rPr sz="950" spc="5" dirty="0">
                <a:solidFill>
                  <a:srgbClr val="333333"/>
                </a:solidFill>
                <a:latin typeface="Trebuchet MS"/>
                <a:cs typeface="Trebuchet MS"/>
              </a:rPr>
              <a:t>virtio</a:t>
            </a:r>
            <a:r>
              <a:rPr sz="950" spc="25" dirty="0">
                <a:solidFill>
                  <a:srgbClr val="333333"/>
                </a:solidFill>
                <a:latin typeface="微软雅黑"/>
                <a:cs typeface="微软雅黑"/>
              </a:rPr>
              <a:t>设备，简单来说就是一种虚拟化设备。像</a:t>
            </a:r>
            <a:r>
              <a:rPr sz="950" spc="90" dirty="0">
                <a:solidFill>
                  <a:srgbClr val="333333"/>
                </a:solidFill>
                <a:latin typeface="Trebuchet MS"/>
                <a:cs typeface="Trebuchet MS"/>
              </a:rPr>
              <a:t>KVM</a:t>
            </a:r>
            <a:r>
              <a:rPr sz="950" spc="25" dirty="0">
                <a:solidFill>
                  <a:srgbClr val="333333"/>
                </a:solidFill>
                <a:latin typeface="微软雅黑"/>
                <a:cs typeface="微软雅黑"/>
              </a:rPr>
              <a:t>、</a:t>
            </a:r>
            <a:r>
              <a:rPr sz="950" spc="45" dirty="0">
                <a:solidFill>
                  <a:srgbClr val="333333"/>
                </a:solidFill>
                <a:latin typeface="Trebuchet MS"/>
                <a:cs typeface="Trebuchet MS"/>
              </a:rPr>
              <a:t>Xen</a:t>
            </a:r>
            <a:r>
              <a:rPr sz="950" spc="25" dirty="0">
                <a:solidFill>
                  <a:srgbClr val="333333"/>
                </a:solidFill>
                <a:latin typeface="微软雅黑"/>
                <a:cs typeface="微软雅黑"/>
              </a:rPr>
              <a:t>这种虚拟机监控器</a:t>
            </a:r>
            <a:endParaRPr sz="950">
              <a:latin typeface="微软雅黑"/>
              <a:cs typeface="微软雅黑"/>
            </a:endParaRPr>
          </a:p>
          <a:p>
            <a:pPr marL="12700">
              <a:lnSpc>
                <a:spcPct val="100000"/>
              </a:lnSpc>
              <a:spcBef>
                <a:spcPts val="360"/>
              </a:spcBef>
            </a:pPr>
            <a:r>
              <a:rPr sz="950" spc="40" dirty="0">
                <a:solidFill>
                  <a:srgbClr val="333333"/>
                </a:solidFill>
                <a:latin typeface="微软雅黑"/>
                <a:cs typeface="微软雅黑"/>
              </a:rPr>
              <a:t>（</a:t>
            </a:r>
            <a:r>
              <a:rPr sz="950" spc="40" dirty="0">
                <a:solidFill>
                  <a:srgbClr val="333333"/>
                </a:solidFill>
                <a:latin typeface="Trebuchet MS"/>
                <a:cs typeface="Trebuchet MS"/>
              </a:rPr>
              <a:t>Hypervisor</a:t>
            </a:r>
            <a:r>
              <a:rPr sz="950" spc="40" dirty="0">
                <a:solidFill>
                  <a:srgbClr val="333333"/>
                </a:solidFill>
                <a:latin typeface="微软雅黑"/>
                <a:cs typeface="微软雅黑"/>
              </a:rPr>
              <a:t>）</a:t>
            </a:r>
            <a:r>
              <a:rPr sz="950" spc="25" dirty="0">
                <a:solidFill>
                  <a:srgbClr val="333333"/>
                </a:solidFill>
                <a:latin typeface="微软雅黑"/>
                <a:cs typeface="微软雅黑"/>
              </a:rPr>
              <a:t>默认就都是这种设备，等大家工作了可能会见到更多。</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spcBef>
                <a:spcPts val="5"/>
              </a:spcBef>
            </a:pPr>
            <a:r>
              <a:rPr sz="950" b="1" spc="-25" dirty="0">
                <a:solidFill>
                  <a:srgbClr val="333333"/>
                </a:solidFill>
                <a:latin typeface="Trebuchet MS"/>
                <a:cs typeface="Trebuchet MS"/>
              </a:rPr>
              <a:t>6.3</a:t>
            </a:r>
            <a:r>
              <a:rPr sz="950" b="1" spc="-35" dirty="0">
                <a:solidFill>
                  <a:srgbClr val="333333"/>
                </a:solidFill>
                <a:latin typeface="Trebuchet MS"/>
                <a:cs typeface="Trebuchet MS"/>
              </a:rPr>
              <a:t> </a:t>
            </a:r>
            <a:r>
              <a:rPr sz="950" b="1" spc="25" dirty="0">
                <a:solidFill>
                  <a:srgbClr val="333333"/>
                </a:solidFill>
                <a:latin typeface="微软雅黑"/>
                <a:cs typeface="微软雅黑"/>
              </a:rPr>
              <a:t>文件系统与数据资料</a:t>
            </a:r>
            <a:endParaRPr sz="950">
              <a:latin typeface="微软雅黑"/>
              <a:cs typeface="微软雅黑"/>
            </a:endParaRPr>
          </a:p>
          <a:p>
            <a:pPr marL="12700" marR="13970" algn="just">
              <a:lnSpc>
                <a:spcPct val="131600"/>
              </a:lnSpc>
              <a:spcBef>
                <a:spcPts val="900"/>
              </a:spcBef>
            </a:pPr>
            <a:r>
              <a:rPr sz="950" spc="25" dirty="0">
                <a:solidFill>
                  <a:srgbClr val="333333"/>
                </a:solidFill>
                <a:latin typeface="微软雅黑"/>
                <a:cs typeface="微软雅黑"/>
              </a:rPr>
              <a:t>同学们可以拿出一张</a:t>
            </a:r>
            <a:r>
              <a:rPr sz="950" spc="55" dirty="0">
                <a:solidFill>
                  <a:srgbClr val="333333"/>
                </a:solidFill>
                <a:latin typeface="Trebuchet MS"/>
                <a:cs typeface="Trebuchet MS"/>
              </a:rPr>
              <a:t>A4</a:t>
            </a:r>
            <a:r>
              <a:rPr sz="950" spc="20" dirty="0">
                <a:solidFill>
                  <a:srgbClr val="333333"/>
                </a:solidFill>
                <a:latin typeface="微软雅黑"/>
                <a:cs typeface="微软雅黑"/>
              </a:rPr>
              <a:t>纸，横过来，然后在上面随便的写上几行字，慢慢会发现字会写的越来越歪，最 </a:t>
            </a:r>
            <a:r>
              <a:rPr sz="950" spc="25" dirty="0">
                <a:solidFill>
                  <a:srgbClr val="333333"/>
                </a:solidFill>
                <a:latin typeface="微软雅黑"/>
                <a:cs typeface="微软雅黑"/>
              </a:rPr>
              <a:t>后整行的字都有了向上或向下的斜度。为了能字写的更工整、阅读更舒服一些，文具店里就会有各种不 同的本本啦</a:t>
            </a:r>
            <a:r>
              <a:rPr sz="950" spc="275" dirty="0">
                <a:solidFill>
                  <a:srgbClr val="333333"/>
                </a:solidFill>
                <a:latin typeface="Trebuchet MS"/>
                <a:cs typeface="Trebuchet MS"/>
              </a:rPr>
              <a:t>——</a:t>
            </a:r>
            <a:r>
              <a:rPr sz="950" spc="25" dirty="0">
                <a:solidFill>
                  <a:srgbClr val="333333"/>
                </a:solidFill>
                <a:latin typeface="微软雅黑"/>
                <a:cs typeface="微软雅黑"/>
              </a:rPr>
              <a:t>单线本、双线本、田字格本、五线谱等等。离开了格式之后的内容，完全不受我们主观 控制。而用户在硬件存储设备中执行的文件建立、写入、读取、修改、转存与控制等操作都是依靠文件 系统来完成的。文件系统的作用是合理规划硬盘，以保证用户正常的使用需求。</a:t>
            </a:r>
            <a:endParaRPr sz="950">
              <a:latin typeface="微软雅黑"/>
              <a:cs typeface="微软雅黑"/>
            </a:endParaRPr>
          </a:p>
          <a:p>
            <a:pPr marL="12700">
              <a:lnSpc>
                <a:spcPct val="100000"/>
              </a:lnSpc>
              <a:spcBef>
                <a:spcPts val="1110"/>
              </a:spcBef>
            </a:pPr>
            <a:r>
              <a:rPr sz="950" spc="35" dirty="0">
                <a:solidFill>
                  <a:srgbClr val="333333"/>
                </a:solidFill>
                <a:latin typeface="Trebuchet MS"/>
                <a:cs typeface="Trebuchet MS"/>
              </a:rPr>
              <a:t>Linux</a:t>
            </a:r>
            <a:r>
              <a:rPr sz="950" spc="25" dirty="0">
                <a:solidFill>
                  <a:srgbClr val="333333"/>
                </a:solidFill>
                <a:latin typeface="微软雅黑"/>
                <a:cs typeface="微软雅黑"/>
              </a:rPr>
              <a:t>系统支持数十种的文件系统，而最常见的文件系统如下所示。</a:t>
            </a:r>
            <a:endParaRPr sz="950">
              <a:latin typeface="微软雅黑"/>
              <a:cs typeface="微软雅黑"/>
            </a:endParaRPr>
          </a:p>
          <a:p>
            <a:pPr marL="12700" marR="5080" indent="-635" algn="just">
              <a:lnSpc>
                <a:spcPct val="131600"/>
              </a:lnSpc>
              <a:spcBef>
                <a:spcPts val="825"/>
              </a:spcBef>
            </a:pPr>
            <a:r>
              <a:rPr sz="950" b="1" spc="20" dirty="0">
                <a:solidFill>
                  <a:srgbClr val="333333"/>
                </a:solidFill>
                <a:latin typeface="Trebuchet MS"/>
                <a:cs typeface="Trebuchet MS"/>
              </a:rPr>
              <a:t>Ext2</a:t>
            </a:r>
            <a:r>
              <a:rPr sz="950" spc="20" dirty="0">
                <a:solidFill>
                  <a:srgbClr val="333333"/>
                </a:solidFill>
                <a:latin typeface="微软雅黑"/>
                <a:cs typeface="微软雅黑"/>
              </a:rPr>
              <a:t>：</a:t>
            </a:r>
            <a:r>
              <a:rPr sz="950" spc="25" dirty="0">
                <a:solidFill>
                  <a:srgbClr val="333333"/>
                </a:solidFill>
                <a:latin typeface="微软雅黑"/>
                <a:cs typeface="微软雅黑"/>
              </a:rPr>
              <a:t>最早可追溯到</a:t>
            </a:r>
            <a:r>
              <a:rPr sz="950" spc="55" dirty="0">
                <a:solidFill>
                  <a:srgbClr val="333333"/>
                </a:solidFill>
                <a:latin typeface="Trebuchet MS"/>
                <a:cs typeface="Trebuchet MS"/>
              </a:rPr>
              <a:t>1993</a:t>
            </a:r>
            <a:r>
              <a:rPr sz="950" spc="25" dirty="0">
                <a:solidFill>
                  <a:srgbClr val="333333"/>
                </a:solidFill>
                <a:latin typeface="微软雅黑"/>
                <a:cs typeface="微软雅黑"/>
              </a:rPr>
              <a:t>年，是</a:t>
            </a:r>
            <a:r>
              <a:rPr sz="950" spc="35" dirty="0">
                <a:solidFill>
                  <a:srgbClr val="333333"/>
                </a:solidFill>
                <a:latin typeface="Trebuchet MS"/>
                <a:cs typeface="Trebuchet MS"/>
              </a:rPr>
              <a:t>Linux</a:t>
            </a:r>
            <a:r>
              <a:rPr sz="950" spc="25" dirty="0">
                <a:solidFill>
                  <a:srgbClr val="333333"/>
                </a:solidFill>
                <a:latin typeface="微软雅黑"/>
                <a:cs typeface="微软雅黑"/>
              </a:rPr>
              <a:t>系统第一个商业级文件系统，基本沿袭的是</a:t>
            </a:r>
            <a:r>
              <a:rPr sz="950" spc="45" dirty="0">
                <a:solidFill>
                  <a:srgbClr val="333333"/>
                </a:solidFill>
                <a:latin typeface="Trebuchet MS"/>
                <a:cs typeface="Trebuchet MS"/>
              </a:rPr>
              <a:t>Unix</a:t>
            </a:r>
            <a:r>
              <a:rPr sz="950" spc="25" dirty="0">
                <a:solidFill>
                  <a:srgbClr val="333333"/>
                </a:solidFill>
                <a:latin typeface="微软雅黑"/>
                <a:cs typeface="微软雅黑"/>
              </a:rPr>
              <a:t>文件系统的设计 标准。但由于不包含读写日志功能，数据丢失可能性很大，能不用就不要用，或者顶多建议用于</a:t>
            </a:r>
            <a:r>
              <a:rPr sz="950" spc="100" dirty="0">
                <a:solidFill>
                  <a:srgbClr val="333333"/>
                </a:solidFill>
                <a:latin typeface="Trebuchet MS"/>
                <a:cs typeface="Trebuchet MS"/>
              </a:rPr>
              <a:t>SD</a:t>
            </a:r>
            <a:r>
              <a:rPr sz="950" spc="15" dirty="0">
                <a:solidFill>
                  <a:srgbClr val="333333"/>
                </a:solidFill>
                <a:latin typeface="微软雅黑"/>
                <a:cs typeface="微软雅黑"/>
              </a:rPr>
              <a:t>存储 </a:t>
            </a:r>
            <a:r>
              <a:rPr sz="950" spc="25" dirty="0">
                <a:solidFill>
                  <a:srgbClr val="333333"/>
                </a:solidFill>
                <a:latin typeface="微软雅黑"/>
                <a:cs typeface="微软雅黑"/>
              </a:rPr>
              <a:t>卡或</a:t>
            </a:r>
            <a:r>
              <a:rPr sz="950" spc="90" dirty="0">
                <a:solidFill>
                  <a:srgbClr val="333333"/>
                </a:solidFill>
                <a:latin typeface="Trebuchet MS"/>
                <a:cs typeface="Trebuchet MS"/>
              </a:rPr>
              <a:t>U</a:t>
            </a:r>
            <a:r>
              <a:rPr sz="950" spc="25" dirty="0">
                <a:solidFill>
                  <a:srgbClr val="333333"/>
                </a:solidFill>
                <a:latin typeface="微软雅黑"/>
                <a:cs typeface="微软雅黑"/>
              </a:rPr>
              <a:t>盘。</a:t>
            </a:r>
            <a:endParaRPr sz="950">
              <a:latin typeface="微软雅黑"/>
              <a:cs typeface="微软雅黑"/>
            </a:endParaRPr>
          </a:p>
          <a:p>
            <a:pPr marL="12700" marR="38735">
              <a:lnSpc>
                <a:spcPct val="131600"/>
              </a:lnSpc>
              <a:spcBef>
                <a:spcPts val="750"/>
              </a:spcBef>
            </a:pPr>
            <a:r>
              <a:rPr sz="950" b="1" spc="20" dirty="0">
                <a:solidFill>
                  <a:srgbClr val="333333"/>
                </a:solidFill>
                <a:latin typeface="Trebuchet MS"/>
                <a:cs typeface="Trebuchet MS"/>
              </a:rPr>
              <a:t>Ext3</a:t>
            </a:r>
            <a:r>
              <a:rPr sz="950" spc="20" dirty="0">
                <a:solidFill>
                  <a:srgbClr val="333333"/>
                </a:solidFill>
                <a:latin typeface="微软雅黑"/>
                <a:cs typeface="微软雅黑"/>
              </a:rPr>
              <a:t>：</a:t>
            </a:r>
            <a:r>
              <a:rPr sz="950" spc="25" dirty="0">
                <a:solidFill>
                  <a:srgbClr val="333333"/>
                </a:solidFill>
                <a:latin typeface="微软雅黑"/>
                <a:cs typeface="微软雅黑"/>
              </a:rPr>
              <a:t>是一款日志文件系统，它会把整个硬盘的每个写入动作的细节都预先记录下来，然后再实际操 作，以便在发生异常宕机后能回溯追踪到被中断的部分。</a:t>
            </a:r>
            <a:r>
              <a:rPr sz="950" spc="20" dirty="0">
                <a:solidFill>
                  <a:srgbClr val="333333"/>
                </a:solidFill>
                <a:latin typeface="Trebuchet MS"/>
                <a:cs typeface="Trebuchet MS"/>
              </a:rPr>
              <a:t>Ext3</a:t>
            </a:r>
            <a:r>
              <a:rPr sz="950" spc="20" dirty="0">
                <a:solidFill>
                  <a:srgbClr val="333333"/>
                </a:solidFill>
                <a:latin typeface="微软雅黑"/>
                <a:cs typeface="微软雅黑"/>
              </a:rPr>
              <a:t>能够在系统异常宕机时避免文件系统资料 丢失，并能自动修复数据的不一致与错误。然而，当硬盘容量较大时，所需的修复时间也会很长，而且 </a:t>
            </a:r>
            <a:r>
              <a:rPr sz="950" spc="25" dirty="0">
                <a:solidFill>
                  <a:srgbClr val="333333"/>
                </a:solidFill>
                <a:latin typeface="微软雅黑"/>
                <a:cs typeface="微软雅黑"/>
              </a:rPr>
              <a:t>也不能百分之百地保证资料不会丢失。</a:t>
            </a:r>
            <a:endParaRPr sz="950">
              <a:latin typeface="微软雅黑"/>
              <a:cs typeface="微软雅黑"/>
            </a:endParaRPr>
          </a:p>
          <a:p>
            <a:pPr marL="12700" marR="109855">
              <a:lnSpc>
                <a:spcPct val="131600"/>
              </a:lnSpc>
              <a:spcBef>
                <a:spcPts val="825"/>
              </a:spcBef>
            </a:pPr>
            <a:r>
              <a:rPr sz="950" b="1" spc="20" dirty="0">
                <a:solidFill>
                  <a:srgbClr val="333333"/>
                </a:solidFill>
                <a:latin typeface="Trebuchet MS"/>
                <a:cs typeface="Trebuchet MS"/>
              </a:rPr>
              <a:t>Ext4</a:t>
            </a:r>
            <a:r>
              <a:rPr sz="950" spc="20" dirty="0">
                <a:solidFill>
                  <a:srgbClr val="333333"/>
                </a:solidFill>
                <a:latin typeface="微软雅黑"/>
                <a:cs typeface="微软雅黑"/>
              </a:rPr>
              <a:t>：</a:t>
            </a:r>
            <a:r>
              <a:rPr sz="950" spc="20" dirty="0">
                <a:solidFill>
                  <a:srgbClr val="333333"/>
                </a:solidFill>
                <a:latin typeface="Trebuchet MS"/>
                <a:cs typeface="Trebuchet MS"/>
              </a:rPr>
              <a:t>Ext3</a:t>
            </a:r>
            <a:r>
              <a:rPr sz="950" spc="25" dirty="0">
                <a:solidFill>
                  <a:srgbClr val="333333"/>
                </a:solidFill>
                <a:latin typeface="微软雅黑"/>
                <a:cs typeface="微软雅黑"/>
              </a:rPr>
              <a:t>的改进版本，作为</a:t>
            </a:r>
            <a:r>
              <a:rPr sz="950" spc="50" dirty="0">
                <a:solidFill>
                  <a:srgbClr val="333333"/>
                </a:solidFill>
                <a:latin typeface="Trebuchet MS"/>
                <a:cs typeface="Trebuchet MS"/>
              </a:rPr>
              <a:t>RHEL</a:t>
            </a:r>
            <a:r>
              <a:rPr sz="950" spc="-40" dirty="0">
                <a:solidFill>
                  <a:srgbClr val="333333"/>
                </a:solidFill>
                <a:latin typeface="Trebuchet MS"/>
                <a:cs typeface="Trebuchet MS"/>
              </a:rPr>
              <a:t> </a:t>
            </a:r>
            <a:r>
              <a:rPr sz="950" spc="55" dirty="0">
                <a:solidFill>
                  <a:srgbClr val="333333"/>
                </a:solidFill>
                <a:latin typeface="Trebuchet MS"/>
                <a:cs typeface="Trebuchet MS"/>
              </a:rPr>
              <a:t>6</a:t>
            </a:r>
            <a:r>
              <a:rPr sz="950" spc="25" dirty="0">
                <a:solidFill>
                  <a:srgbClr val="333333"/>
                </a:solidFill>
                <a:latin typeface="微软雅黑"/>
                <a:cs typeface="微软雅黑"/>
              </a:rPr>
              <a:t>系统中的默认文件管理系统，它支持的存储容量高达 </a:t>
            </a:r>
            <a:r>
              <a:rPr sz="950" spc="35" dirty="0">
                <a:solidFill>
                  <a:srgbClr val="333333"/>
                </a:solidFill>
                <a:latin typeface="Trebuchet MS"/>
                <a:cs typeface="Trebuchet MS"/>
              </a:rPr>
              <a:t>1EB</a:t>
            </a:r>
            <a:r>
              <a:rPr sz="950" spc="35" dirty="0">
                <a:solidFill>
                  <a:srgbClr val="333333"/>
                </a:solidFill>
                <a:latin typeface="微软雅黑"/>
                <a:cs typeface="微软雅黑"/>
              </a:rPr>
              <a:t>（</a:t>
            </a:r>
            <a:r>
              <a:rPr sz="950" spc="35" dirty="0">
                <a:solidFill>
                  <a:srgbClr val="333333"/>
                </a:solidFill>
                <a:latin typeface="Trebuchet MS"/>
                <a:cs typeface="Trebuchet MS"/>
              </a:rPr>
              <a:t>1EB=1,073,741,824GB</a:t>
            </a:r>
            <a:r>
              <a:rPr sz="950" spc="35" dirty="0">
                <a:solidFill>
                  <a:srgbClr val="333333"/>
                </a:solidFill>
                <a:latin typeface="微软雅黑"/>
                <a:cs typeface="微软雅黑"/>
              </a:rPr>
              <a:t>），</a:t>
            </a:r>
            <a:r>
              <a:rPr sz="950" spc="25" dirty="0">
                <a:solidFill>
                  <a:srgbClr val="333333"/>
                </a:solidFill>
                <a:latin typeface="微软雅黑"/>
                <a:cs typeface="微软雅黑"/>
              </a:rPr>
              <a:t>且能够有无限多的子目录。另外</a:t>
            </a:r>
            <a:r>
              <a:rPr sz="950" spc="20" dirty="0">
                <a:solidFill>
                  <a:srgbClr val="333333"/>
                </a:solidFill>
                <a:latin typeface="微软雅黑"/>
                <a:cs typeface="微软雅黑"/>
              </a:rPr>
              <a:t>，</a:t>
            </a:r>
            <a:r>
              <a:rPr sz="950" spc="20" dirty="0">
                <a:solidFill>
                  <a:srgbClr val="333333"/>
                </a:solidFill>
                <a:latin typeface="Trebuchet MS"/>
                <a:cs typeface="Trebuchet MS"/>
              </a:rPr>
              <a:t>Ext4</a:t>
            </a:r>
            <a:r>
              <a:rPr sz="950" spc="25" dirty="0">
                <a:solidFill>
                  <a:srgbClr val="333333"/>
                </a:solidFill>
                <a:latin typeface="微软雅黑"/>
                <a:cs typeface="微软雅黑"/>
              </a:rPr>
              <a:t>文件系统能够批量分配</a:t>
            </a:r>
            <a:r>
              <a:rPr sz="950" spc="25" dirty="0">
                <a:solidFill>
                  <a:srgbClr val="333333"/>
                </a:solidFill>
                <a:latin typeface="Trebuchet MS"/>
                <a:cs typeface="Trebuchet MS"/>
              </a:rPr>
              <a:t>block </a:t>
            </a:r>
            <a:r>
              <a:rPr sz="950" spc="-275" dirty="0">
                <a:solidFill>
                  <a:srgbClr val="333333"/>
                </a:solidFill>
                <a:latin typeface="Trebuchet MS"/>
                <a:cs typeface="Trebuchet MS"/>
              </a:rPr>
              <a:t> </a:t>
            </a:r>
            <a:r>
              <a:rPr sz="950" spc="25" dirty="0">
                <a:solidFill>
                  <a:srgbClr val="333333"/>
                </a:solidFill>
                <a:latin typeface="微软雅黑"/>
                <a:cs typeface="微软雅黑"/>
              </a:rPr>
              <a:t>块，从而极大地提高了读写效率。现在很多主流服务器也会使用。</a:t>
            </a:r>
            <a:endParaRPr sz="950">
              <a:latin typeface="微软雅黑"/>
              <a:cs typeface="微软雅黑"/>
            </a:endParaRPr>
          </a:p>
          <a:p>
            <a:pPr marL="12700" marR="39370" algn="just">
              <a:lnSpc>
                <a:spcPct val="131600"/>
              </a:lnSpc>
              <a:spcBef>
                <a:spcPts val="750"/>
              </a:spcBef>
            </a:pPr>
            <a:r>
              <a:rPr sz="950" b="1" spc="35" dirty="0">
                <a:solidFill>
                  <a:srgbClr val="333333"/>
                </a:solidFill>
                <a:latin typeface="Trebuchet MS"/>
                <a:cs typeface="Trebuchet MS"/>
              </a:rPr>
              <a:t>XF</a:t>
            </a:r>
            <a:r>
              <a:rPr sz="950" b="1" spc="25" dirty="0">
                <a:solidFill>
                  <a:srgbClr val="333333"/>
                </a:solidFill>
                <a:latin typeface="Trebuchet MS"/>
                <a:cs typeface="Trebuchet MS"/>
              </a:rPr>
              <a:t>S</a:t>
            </a:r>
            <a:r>
              <a:rPr sz="950" spc="25" dirty="0">
                <a:solidFill>
                  <a:srgbClr val="333333"/>
                </a:solidFill>
                <a:latin typeface="微软雅黑"/>
                <a:cs typeface="微软雅黑"/>
              </a:rPr>
              <a:t>：是一种高性能的日志文件系统，而且是</a:t>
            </a:r>
            <a:r>
              <a:rPr sz="950" spc="50" dirty="0">
                <a:solidFill>
                  <a:srgbClr val="333333"/>
                </a:solidFill>
                <a:latin typeface="Trebuchet MS"/>
                <a:cs typeface="Trebuchet MS"/>
              </a:rPr>
              <a:t>RHEL</a:t>
            </a:r>
            <a:r>
              <a:rPr sz="950" spc="-35" dirty="0">
                <a:solidFill>
                  <a:srgbClr val="333333"/>
                </a:solidFill>
                <a:latin typeface="Trebuchet MS"/>
                <a:cs typeface="Trebuchet MS"/>
              </a:rPr>
              <a:t> </a:t>
            </a:r>
            <a:r>
              <a:rPr sz="950" spc="-10" dirty="0">
                <a:solidFill>
                  <a:srgbClr val="333333"/>
                </a:solidFill>
                <a:latin typeface="Trebuchet MS"/>
                <a:cs typeface="Trebuchet MS"/>
              </a:rPr>
              <a:t>7/8</a:t>
            </a:r>
            <a:r>
              <a:rPr sz="950" spc="20" dirty="0">
                <a:solidFill>
                  <a:srgbClr val="333333"/>
                </a:solidFill>
                <a:latin typeface="微软雅黑"/>
                <a:cs typeface="微软雅黑"/>
              </a:rPr>
              <a:t>中默认的文件管理系统，它的优势在发生意外宕 机后尤其明显，即可以快速地恢复可能被破坏的文件，而且强大的日志功能只用花费极低的计算和存储 </a:t>
            </a:r>
            <a:r>
              <a:rPr sz="950" spc="25" dirty="0">
                <a:solidFill>
                  <a:srgbClr val="333333"/>
                </a:solidFill>
                <a:latin typeface="微软雅黑"/>
                <a:cs typeface="微软雅黑"/>
              </a:rPr>
              <a:t>性能。并且它最大可支持的存储容量为</a:t>
            </a:r>
            <a:r>
              <a:rPr sz="950" spc="50" dirty="0">
                <a:solidFill>
                  <a:srgbClr val="333333"/>
                </a:solidFill>
                <a:latin typeface="Trebuchet MS"/>
                <a:cs typeface="Trebuchet MS"/>
              </a:rPr>
              <a:t>18EB</a:t>
            </a:r>
            <a:r>
              <a:rPr sz="950" spc="50" dirty="0">
                <a:solidFill>
                  <a:srgbClr val="333333"/>
                </a:solidFill>
                <a:latin typeface="微软雅黑"/>
                <a:cs typeface="微软雅黑"/>
              </a:rPr>
              <a:t>，</a:t>
            </a:r>
            <a:r>
              <a:rPr sz="950" spc="25" dirty="0">
                <a:solidFill>
                  <a:srgbClr val="333333"/>
                </a:solidFill>
                <a:latin typeface="微软雅黑"/>
                <a:cs typeface="微软雅黑"/>
              </a:rPr>
              <a:t>这几乎满足了所有需求。</a:t>
            </a:r>
            <a:endParaRPr sz="950">
              <a:latin typeface="微软雅黑"/>
              <a:cs typeface="微软雅黑"/>
            </a:endParaRPr>
          </a:p>
          <a:p>
            <a:pPr marL="12700" marR="25400">
              <a:lnSpc>
                <a:spcPct val="131600"/>
              </a:lnSpc>
              <a:spcBef>
                <a:spcPts val="755"/>
              </a:spcBef>
            </a:pPr>
            <a:r>
              <a:rPr sz="950" spc="50" dirty="0">
                <a:solidFill>
                  <a:srgbClr val="333333"/>
                </a:solidFill>
                <a:latin typeface="Trebuchet MS"/>
                <a:cs typeface="Trebuchet MS"/>
              </a:rPr>
              <a:t>RHEL</a:t>
            </a:r>
            <a:r>
              <a:rPr sz="950" spc="-50" dirty="0">
                <a:solidFill>
                  <a:srgbClr val="333333"/>
                </a:solidFill>
                <a:latin typeface="Trebuchet MS"/>
                <a:cs typeface="Trebuchet MS"/>
              </a:rPr>
              <a:t> </a:t>
            </a:r>
            <a:r>
              <a:rPr sz="950" spc="-10" dirty="0">
                <a:solidFill>
                  <a:srgbClr val="333333"/>
                </a:solidFill>
                <a:latin typeface="Trebuchet MS"/>
                <a:cs typeface="Trebuchet MS"/>
              </a:rPr>
              <a:t>7/8</a:t>
            </a:r>
            <a:r>
              <a:rPr sz="950" spc="25" dirty="0">
                <a:solidFill>
                  <a:srgbClr val="333333"/>
                </a:solidFill>
                <a:latin typeface="微软雅黑"/>
                <a:cs typeface="微软雅黑"/>
              </a:rPr>
              <a:t>系统中一个比较大的变化就是使用了</a:t>
            </a:r>
            <a:r>
              <a:rPr sz="950" spc="35" dirty="0">
                <a:solidFill>
                  <a:srgbClr val="333333"/>
                </a:solidFill>
                <a:latin typeface="Trebuchet MS"/>
                <a:cs typeface="Trebuchet MS"/>
              </a:rPr>
              <a:t>XFS</a:t>
            </a:r>
            <a:r>
              <a:rPr sz="950" spc="25" dirty="0">
                <a:solidFill>
                  <a:srgbClr val="333333"/>
                </a:solidFill>
                <a:latin typeface="微软雅黑"/>
                <a:cs typeface="微软雅黑"/>
              </a:rPr>
              <a:t>作为文件系统，这不同于</a:t>
            </a:r>
            <a:r>
              <a:rPr sz="950" spc="50" dirty="0">
                <a:solidFill>
                  <a:srgbClr val="333333"/>
                </a:solidFill>
                <a:latin typeface="Trebuchet MS"/>
                <a:cs typeface="Trebuchet MS"/>
              </a:rPr>
              <a:t>RHEL</a:t>
            </a:r>
            <a:r>
              <a:rPr sz="950" spc="-50" dirty="0">
                <a:solidFill>
                  <a:srgbClr val="333333"/>
                </a:solidFill>
                <a:latin typeface="Trebuchet MS"/>
                <a:cs typeface="Trebuchet MS"/>
              </a:rPr>
              <a:t> </a:t>
            </a:r>
            <a:r>
              <a:rPr sz="950" spc="55" dirty="0">
                <a:solidFill>
                  <a:srgbClr val="333333"/>
                </a:solidFill>
                <a:latin typeface="Trebuchet MS"/>
                <a:cs typeface="Trebuchet MS"/>
              </a:rPr>
              <a:t>6</a:t>
            </a:r>
            <a:r>
              <a:rPr sz="950" spc="25" dirty="0">
                <a:solidFill>
                  <a:srgbClr val="333333"/>
                </a:solidFill>
                <a:latin typeface="微软雅黑"/>
                <a:cs typeface="微软雅黑"/>
              </a:rPr>
              <a:t>使用的</a:t>
            </a:r>
            <a:r>
              <a:rPr sz="950" spc="20" dirty="0">
                <a:solidFill>
                  <a:srgbClr val="333333"/>
                </a:solidFill>
                <a:latin typeface="Trebuchet MS"/>
                <a:cs typeface="Trebuchet MS"/>
              </a:rPr>
              <a:t>Ext4</a:t>
            </a:r>
            <a:r>
              <a:rPr sz="950" spc="25" dirty="0">
                <a:solidFill>
                  <a:srgbClr val="333333"/>
                </a:solidFill>
                <a:latin typeface="微软雅黑"/>
                <a:cs typeface="微软雅黑"/>
              </a:rPr>
              <a:t>。从红帽 公司官方发布的说明来看，这确实是一个不小的进步，但是刘遄老师在实测中发现并不完全属实。因为 单纯就测试一款文件系统的</a:t>
            </a:r>
            <a:r>
              <a:rPr sz="950" spc="-160" dirty="0">
                <a:solidFill>
                  <a:srgbClr val="333333"/>
                </a:solidFill>
                <a:latin typeface="Trebuchet MS"/>
                <a:cs typeface="Trebuchet MS"/>
              </a:rPr>
              <a:t>“</a:t>
            </a:r>
            <a:r>
              <a:rPr sz="950" spc="25" dirty="0">
                <a:solidFill>
                  <a:srgbClr val="333333"/>
                </a:solidFill>
                <a:latin typeface="微软雅黑"/>
                <a:cs typeface="微软雅黑"/>
              </a:rPr>
              <a:t>读取</a:t>
            </a:r>
            <a:r>
              <a:rPr sz="950" spc="-160" dirty="0">
                <a:solidFill>
                  <a:srgbClr val="333333"/>
                </a:solidFill>
                <a:latin typeface="Trebuchet MS"/>
                <a:cs typeface="Trebuchet MS"/>
              </a:rPr>
              <a:t>”</a:t>
            </a:r>
            <a:r>
              <a:rPr sz="950" spc="25" dirty="0">
                <a:solidFill>
                  <a:srgbClr val="333333"/>
                </a:solidFill>
                <a:latin typeface="微软雅黑"/>
                <a:cs typeface="微软雅黑"/>
              </a:rPr>
              <a:t>性能来说，到底要读取多少个文件，每个文件的大小是多少，读取文 件时的</a:t>
            </a:r>
            <a:r>
              <a:rPr sz="950" spc="65" dirty="0">
                <a:solidFill>
                  <a:srgbClr val="333333"/>
                </a:solidFill>
                <a:latin typeface="Trebuchet MS"/>
                <a:cs typeface="Trebuchet MS"/>
              </a:rPr>
              <a:t>CPU</a:t>
            </a:r>
            <a:r>
              <a:rPr sz="950" spc="25" dirty="0">
                <a:solidFill>
                  <a:srgbClr val="333333"/>
                </a:solidFill>
                <a:latin typeface="微软雅黑"/>
                <a:cs typeface="微软雅黑"/>
              </a:rPr>
              <a:t>、内存等系统资源的占用率如何，以及不同的硬件配置是否会有不同的影响，因此在充分考</a:t>
            </a:r>
            <a:endParaRPr sz="950">
              <a:latin typeface="微软雅黑"/>
              <a:cs typeface="微软雅黑"/>
            </a:endParaRPr>
          </a:p>
        </p:txBody>
      </p:sp>
      <p:sp>
        <p:nvSpPr>
          <p:cNvPr id="7" name="object 7"/>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29</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4"/>
              </a:rPr>
              <a:t>5/20</a:t>
            </a:r>
            <a:endParaRPr sz="800">
              <a:latin typeface="小哥哥网恋吗"/>
              <a:cs typeface="小哥哥网恋吗"/>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664"/>
            <a:ext cx="137160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16-10</a:t>
            </a:r>
            <a:r>
              <a:rPr sz="950" b="1" spc="-35" dirty="0">
                <a:solidFill>
                  <a:srgbClr val="333333"/>
                </a:solidFill>
                <a:latin typeface="Trebuchet MS"/>
                <a:cs typeface="Trebuchet MS"/>
              </a:rPr>
              <a:t> </a:t>
            </a:r>
            <a:r>
              <a:rPr sz="950" b="1" spc="25" dirty="0">
                <a:solidFill>
                  <a:srgbClr val="333333"/>
                </a:solidFill>
                <a:latin typeface="微软雅黑"/>
                <a:cs typeface="微软雅黑"/>
              </a:rPr>
              <a:t>添加一块新硬盘</a:t>
            </a:r>
            <a:endParaRPr sz="950">
              <a:latin typeface="微软雅黑"/>
              <a:cs typeface="微软雅黑"/>
            </a:endParaRPr>
          </a:p>
        </p:txBody>
      </p:sp>
      <p:pic>
        <p:nvPicPr>
          <p:cNvPr id="3" name="object 3"/>
          <p:cNvPicPr/>
          <p:nvPr/>
        </p:nvPicPr>
        <p:blipFill>
          <a:blip r:embed="rId2" cstate="print"/>
          <a:stretch>
            <a:fillRect/>
          </a:stretch>
        </p:blipFill>
        <p:spPr>
          <a:xfrm>
            <a:off x="959124" y="628745"/>
            <a:ext cx="5650950" cy="6105250"/>
          </a:xfrm>
          <a:prstGeom prst="rect">
            <a:avLst/>
          </a:prstGeom>
        </p:spPr>
      </p:pic>
      <p:sp>
        <p:nvSpPr>
          <p:cNvPr id="4" name="object 4"/>
          <p:cNvSpPr txBox="1"/>
          <p:nvPr/>
        </p:nvSpPr>
        <p:spPr>
          <a:xfrm>
            <a:off x="946424" y="6835616"/>
            <a:ext cx="124777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16-11</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设置硬盘类型</a:t>
            </a:r>
            <a:endParaRPr sz="950">
              <a:latin typeface="微软雅黑"/>
              <a:cs typeface="微软雅黑"/>
            </a:endParaRPr>
          </a:p>
        </p:txBody>
      </p:sp>
      <p:sp>
        <p:nvSpPr>
          <p:cNvPr id="6" name="object 6"/>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290</a:t>
            </a:fld>
            <a:endParaRPr sz="800">
              <a:latin typeface="小哥哥网恋吗"/>
              <a:cs typeface="小哥哥网恋吗"/>
            </a:endParaRPr>
          </a:p>
        </p:txBody>
      </p:sp>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438116"/>
            <a:ext cx="5650950" cy="6105188"/>
          </a:xfrm>
          <a:prstGeom prst="rect">
            <a:avLst/>
          </a:prstGeom>
        </p:spPr>
      </p:pic>
      <p:sp>
        <p:nvSpPr>
          <p:cNvPr id="3" name="object 3"/>
          <p:cNvSpPr txBox="1"/>
          <p:nvPr/>
        </p:nvSpPr>
        <p:spPr>
          <a:xfrm>
            <a:off x="946424" y="6644873"/>
            <a:ext cx="5648325" cy="8413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16-12</a:t>
            </a:r>
            <a:r>
              <a:rPr sz="950" b="1" spc="-35" dirty="0">
                <a:solidFill>
                  <a:srgbClr val="333333"/>
                </a:solidFill>
                <a:latin typeface="Trebuchet MS"/>
                <a:cs typeface="Trebuchet MS"/>
              </a:rPr>
              <a:t> </a:t>
            </a:r>
            <a:r>
              <a:rPr sz="950" b="1" spc="25" dirty="0">
                <a:solidFill>
                  <a:srgbClr val="333333"/>
                </a:solidFill>
                <a:latin typeface="微软雅黑"/>
                <a:cs typeface="微软雅黑"/>
              </a:rPr>
              <a:t>新硬盘添加完毕</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通过回忆第</a:t>
            </a:r>
            <a:r>
              <a:rPr sz="950" b="1" dirty="0">
                <a:solidFill>
                  <a:srgbClr val="333333"/>
                </a:solidFill>
                <a:latin typeface="Trebuchet MS"/>
                <a:cs typeface="Trebuchet MS"/>
              </a:rPr>
              <a:t>7</a:t>
            </a:r>
            <a:r>
              <a:rPr sz="950" b="1" spc="25" dirty="0">
                <a:solidFill>
                  <a:srgbClr val="333333"/>
                </a:solidFill>
                <a:latin typeface="微软雅黑"/>
                <a:cs typeface="微软雅黑"/>
              </a:rPr>
              <a:t>章节所学习过的</a:t>
            </a:r>
            <a:r>
              <a:rPr sz="950" b="1" spc="90" dirty="0">
                <a:solidFill>
                  <a:srgbClr val="333333"/>
                </a:solidFill>
                <a:latin typeface="Trebuchet MS"/>
                <a:cs typeface="Trebuchet MS"/>
              </a:rPr>
              <a:t>LVM</a:t>
            </a:r>
            <a:r>
              <a:rPr sz="950" b="1" spc="25" dirty="0">
                <a:solidFill>
                  <a:srgbClr val="333333"/>
                </a:solidFill>
                <a:latin typeface="微软雅黑"/>
                <a:cs typeface="微软雅黑"/>
              </a:rPr>
              <a:t>逻辑卷的知识，我们应该让</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剧本文件依次创建</a:t>
            </a:r>
            <a:r>
              <a:rPr sz="950" b="1" spc="45" dirty="0">
                <a:solidFill>
                  <a:srgbClr val="333333"/>
                </a:solidFill>
                <a:latin typeface="Trebuchet MS"/>
                <a:cs typeface="Trebuchet MS"/>
              </a:rPr>
              <a:t>PV</a:t>
            </a:r>
            <a:r>
              <a:rPr sz="950" b="1" spc="25" dirty="0">
                <a:solidFill>
                  <a:srgbClr val="333333"/>
                </a:solidFill>
                <a:latin typeface="微软雅黑"/>
                <a:cs typeface="微软雅黑"/>
              </a:rPr>
              <a:t>物理卷、 </a:t>
            </a:r>
            <a:r>
              <a:rPr sz="950" b="1" spc="55" dirty="0">
                <a:solidFill>
                  <a:srgbClr val="333333"/>
                </a:solidFill>
                <a:latin typeface="Trebuchet MS"/>
                <a:cs typeface="Trebuchet MS"/>
              </a:rPr>
              <a:t>VG</a:t>
            </a:r>
            <a:r>
              <a:rPr sz="950" b="1" spc="25" dirty="0">
                <a:solidFill>
                  <a:srgbClr val="333333"/>
                </a:solidFill>
                <a:latin typeface="微软雅黑"/>
                <a:cs typeface="微软雅黑"/>
              </a:rPr>
              <a:t>卷组及</a:t>
            </a:r>
            <a:r>
              <a:rPr sz="950" b="1" spc="30" dirty="0">
                <a:solidFill>
                  <a:srgbClr val="333333"/>
                </a:solidFill>
                <a:latin typeface="Trebuchet MS"/>
                <a:cs typeface="Trebuchet MS"/>
              </a:rPr>
              <a:t>LV</a:t>
            </a:r>
            <a:r>
              <a:rPr sz="950" b="1" spc="25" dirty="0">
                <a:solidFill>
                  <a:srgbClr val="333333"/>
                </a:solidFill>
                <a:latin typeface="微软雅黑"/>
                <a:cs typeface="微软雅黑"/>
              </a:rPr>
              <a:t>逻辑卷。先需要使用</a:t>
            </a:r>
            <a:r>
              <a:rPr sz="950" b="1" spc="45" dirty="0">
                <a:solidFill>
                  <a:srgbClr val="333333"/>
                </a:solidFill>
                <a:latin typeface="Trebuchet MS"/>
                <a:cs typeface="Trebuchet MS"/>
              </a:rPr>
              <a:t>lvg</a:t>
            </a:r>
            <a:r>
              <a:rPr sz="950" b="1" spc="25" dirty="0">
                <a:solidFill>
                  <a:srgbClr val="333333"/>
                </a:solidFill>
                <a:latin typeface="微软雅黑"/>
                <a:cs typeface="微软雅黑"/>
              </a:rPr>
              <a:t>模块让设备支持逻辑卷技术，并创建出一个名为</a:t>
            </a:r>
            <a:r>
              <a:rPr sz="950" b="1" spc="45" dirty="0">
                <a:solidFill>
                  <a:srgbClr val="333333"/>
                </a:solidFill>
                <a:latin typeface="Trebuchet MS"/>
                <a:cs typeface="Trebuchet MS"/>
              </a:rPr>
              <a:t>research</a:t>
            </a:r>
            <a:r>
              <a:rPr sz="950" b="1" spc="20" dirty="0">
                <a:solidFill>
                  <a:srgbClr val="333333"/>
                </a:solidFill>
                <a:latin typeface="微软雅黑"/>
                <a:cs typeface="微软雅黑"/>
              </a:rPr>
              <a:t>的卷组， </a:t>
            </a:r>
            <a:r>
              <a:rPr sz="950" b="1" spc="25" dirty="0">
                <a:solidFill>
                  <a:srgbClr val="333333"/>
                </a:solidFill>
                <a:latin typeface="微软雅黑"/>
                <a:cs typeface="微软雅黑"/>
              </a:rPr>
              <a:t>帮助信息如下：</a:t>
            </a:r>
            <a:endParaRPr sz="950">
              <a:latin typeface="微软雅黑"/>
              <a:cs typeface="微软雅黑"/>
            </a:endParaRPr>
          </a:p>
        </p:txBody>
      </p:sp>
      <p:grpSp>
        <p:nvGrpSpPr>
          <p:cNvPr id="4" name="object 4"/>
          <p:cNvGrpSpPr/>
          <p:nvPr/>
        </p:nvGrpSpPr>
        <p:grpSpPr>
          <a:xfrm>
            <a:off x="959124" y="7639032"/>
            <a:ext cx="5651500" cy="1525270"/>
            <a:chOff x="959124" y="7639032"/>
            <a:chExt cx="5651500" cy="1525270"/>
          </a:xfrm>
        </p:grpSpPr>
        <p:sp>
          <p:nvSpPr>
            <p:cNvPr id="5" name="object 5"/>
            <p:cNvSpPr/>
            <p:nvPr/>
          </p:nvSpPr>
          <p:spPr>
            <a:xfrm>
              <a:off x="963889" y="7643796"/>
              <a:ext cx="5641975" cy="1515745"/>
            </a:xfrm>
            <a:custGeom>
              <a:avLst/>
              <a:gdLst/>
              <a:ahLst/>
              <a:cxnLst/>
              <a:rect l="l" t="t" r="r" b="b"/>
              <a:pathLst>
                <a:path w="5641975" h="1515745">
                  <a:moveTo>
                    <a:pt x="5617597" y="1515179"/>
                  </a:moveTo>
                  <a:lnTo>
                    <a:pt x="23823" y="1515179"/>
                  </a:lnTo>
                  <a:lnTo>
                    <a:pt x="20659" y="1514883"/>
                  </a:lnTo>
                  <a:lnTo>
                    <a:pt x="0" y="1494033"/>
                  </a:lnTo>
                  <a:lnTo>
                    <a:pt x="0" y="1491355"/>
                  </a:lnTo>
                  <a:lnTo>
                    <a:pt x="0" y="20545"/>
                  </a:lnTo>
                  <a:lnTo>
                    <a:pt x="20659" y="0"/>
                  </a:lnTo>
                  <a:lnTo>
                    <a:pt x="5620752" y="0"/>
                  </a:lnTo>
                  <a:lnTo>
                    <a:pt x="5641421" y="20545"/>
                  </a:lnTo>
                  <a:lnTo>
                    <a:pt x="5641421" y="1494033"/>
                  </a:lnTo>
                  <a:lnTo>
                    <a:pt x="5620752" y="1514883"/>
                  </a:lnTo>
                  <a:lnTo>
                    <a:pt x="5617597" y="1515179"/>
                  </a:lnTo>
                  <a:close/>
                </a:path>
              </a:pathLst>
            </a:custGeom>
            <a:solidFill>
              <a:srgbClr val="F8F8F8"/>
            </a:solidFill>
          </p:spPr>
          <p:txBody>
            <a:bodyPr wrap="square" lIns="0" tIns="0" rIns="0" bIns="0" rtlCol="0"/>
            <a:lstStyle/>
            <a:p>
              <a:endParaRPr/>
            </a:p>
          </p:txBody>
        </p:sp>
        <p:sp>
          <p:nvSpPr>
            <p:cNvPr id="6" name="object 6"/>
            <p:cNvSpPr/>
            <p:nvPr/>
          </p:nvSpPr>
          <p:spPr>
            <a:xfrm>
              <a:off x="963889" y="7643796"/>
              <a:ext cx="5641975" cy="1515745"/>
            </a:xfrm>
            <a:custGeom>
              <a:avLst/>
              <a:gdLst/>
              <a:ahLst/>
              <a:cxnLst/>
              <a:rect l="l" t="t" r="r" b="b"/>
              <a:pathLst>
                <a:path w="5641975" h="1515745">
                  <a:moveTo>
                    <a:pt x="0" y="1491355"/>
                  </a:moveTo>
                  <a:lnTo>
                    <a:pt x="0" y="23823"/>
                  </a:lnTo>
                  <a:lnTo>
                    <a:pt x="0" y="20545"/>
                  </a:lnTo>
                  <a:lnTo>
                    <a:pt x="600" y="17572"/>
                  </a:lnTo>
                  <a:lnTo>
                    <a:pt x="1810" y="14294"/>
                  </a:lnTo>
                  <a:lnTo>
                    <a:pt x="3020" y="11016"/>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016"/>
                  </a:lnTo>
                  <a:lnTo>
                    <a:pt x="5639610" y="14294"/>
                  </a:lnTo>
                  <a:lnTo>
                    <a:pt x="5640821" y="17572"/>
                  </a:lnTo>
                  <a:lnTo>
                    <a:pt x="5641421" y="20545"/>
                  </a:lnTo>
                  <a:lnTo>
                    <a:pt x="5641421" y="23823"/>
                  </a:lnTo>
                  <a:lnTo>
                    <a:pt x="5641421" y="1491355"/>
                  </a:lnTo>
                  <a:lnTo>
                    <a:pt x="5641421" y="1494033"/>
                  </a:lnTo>
                  <a:lnTo>
                    <a:pt x="5640821" y="1497016"/>
                  </a:lnTo>
                  <a:lnTo>
                    <a:pt x="5617597" y="1515179"/>
                  </a:lnTo>
                  <a:lnTo>
                    <a:pt x="23823" y="1515179"/>
                  </a:lnTo>
                  <a:lnTo>
                    <a:pt x="0" y="1494033"/>
                  </a:lnTo>
                  <a:lnTo>
                    <a:pt x="0" y="1491355"/>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7724933"/>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8" name="object 8"/>
          <p:cNvSpPr txBox="1"/>
          <p:nvPr/>
        </p:nvSpPr>
        <p:spPr>
          <a:xfrm>
            <a:off x="1070306" y="7677598"/>
            <a:ext cx="286067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ansible-doc </a:t>
            </a:r>
            <a:r>
              <a:rPr sz="850" spc="25" dirty="0">
                <a:solidFill>
                  <a:srgbClr val="333333"/>
                </a:solidFill>
                <a:latin typeface="Lucida Console"/>
                <a:cs typeface="Lucida Console"/>
              </a:rPr>
              <a:t>lvg&gt; LVG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packages/ansible/modules/system/lvg.py)</a:t>
            </a:r>
            <a:endParaRPr sz="850">
              <a:latin typeface="Lucida Console"/>
              <a:cs typeface="Lucida Console"/>
            </a:endParaRPr>
          </a:p>
        </p:txBody>
      </p:sp>
      <p:sp>
        <p:nvSpPr>
          <p:cNvPr id="12" name="object 12"/>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291</a:t>
            </a:fld>
            <a:endParaRPr sz="800">
              <a:latin typeface="小哥哥网恋吗"/>
              <a:cs typeface="小哥哥网恋吗"/>
            </a:endParaRPr>
          </a:p>
        </p:txBody>
      </p:sp>
      <p:sp>
        <p:nvSpPr>
          <p:cNvPr id="9" name="object 9"/>
          <p:cNvSpPr txBox="1"/>
          <p:nvPr/>
        </p:nvSpPr>
        <p:spPr>
          <a:xfrm>
            <a:off x="4176328" y="7677598"/>
            <a:ext cx="230505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(/usr/lib/python3.6/site-</a:t>
            </a:r>
            <a:endParaRPr sz="850">
              <a:latin typeface="Lucida Console"/>
              <a:cs typeface="Lucida Console"/>
            </a:endParaRPr>
          </a:p>
          <a:p>
            <a:pPr marL="151130">
              <a:lnSpc>
                <a:spcPct val="100000"/>
              </a:lnSpc>
              <a:spcBef>
                <a:spcPts val="330"/>
              </a:spcBef>
            </a:pPr>
            <a:r>
              <a:rPr sz="850" spc="25" dirty="0">
                <a:solidFill>
                  <a:srgbClr val="333333"/>
                </a:solidFill>
                <a:latin typeface="Lucida Console"/>
                <a:cs typeface="Lucida Console"/>
              </a:rPr>
              <a:t>This</a:t>
            </a:r>
            <a:r>
              <a:rPr sz="850" spc="15"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20" dirty="0">
                <a:solidFill>
                  <a:srgbClr val="333333"/>
                </a:solidFill>
                <a:latin typeface="Lucida Console"/>
                <a:cs typeface="Lucida Console"/>
              </a:rPr>
              <a:t> </a:t>
            </a:r>
            <a:r>
              <a:rPr sz="850" spc="30" dirty="0">
                <a:solidFill>
                  <a:srgbClr val="333333"/>
                </a:solidFill>
                <a:latin typeface="Lucida Console"/>
                <a:cs typeface="Lucida Console"/>
              </a:rPr>
              <a:t>creates,</a:t>
            </a:r>
            <a:r>
              <a:rPr sz="850" spc="20" dirty="0">
                <a:solidFill>
                  <a:srgbClr val="333333"/>
                </a:solidFill>
                <a:latin typeface="Lucida Console"/>
                <a:cs typeface="Lucida Console"/>
              </a:rPr>
              <a:t> </a:t>
            </a:r>
            <a:r>
              <a:rPr sz="850" spc="30" dirty="0">
                <a:solidFill>
                  <a:srgbClr val="333333"/>
                </a:solidFill>
                <a:latin typeface="Lucida Console"/>
                <a:cs typeface="Lucida Console"/>
              </a:rPr>
              <a:t>removes</a:t>
            </a:r>
            <a:r>
              <a:rPr sz="850" spc="20" dirty="0">
                <a:solidFill>
                  <a:srgbClr val="333333"/>
                </a:solidFill>
                <a:latin typeface="Lucida Console"/>
                <a:cs typeface="Lucida Console"/>
              </a:rPr>
              <a:t> or</a:t>
            </a:r>
            <a:endParaRPr sz="850">
              <a:latin typeface="Lucida Console"/>
              <a:cs typeface="Lucida Console"/>
            </a:endParaRPr>
          </a:p>
        </p:txBody>
      </p:sp>
      <p:sp>
        <p:nvSpPr>
          <p:cNvPr id="10" name="object 10"/>
          <p:cNvSpPr txBox="1"/>
          <p:nvPr/>
        </p:nvSpPr>
        <p:spPr>
          <a:xfrm>
            <a:off x="946424" y="8020635"/>
            <a:ext cx="5614035" cy="2038350"/>
          </a:xfrm>
          <a:prstGeom prst="rect">
            <a:avLst/>
          </a:prstGeom>
        </p:spPr>
        <p:txBody>
          <a:bodyPr vert="horz" wrap="square" lIns="0" tIns="11430" rIns="0" bIns="0" rtlCol="0">
            <a:spAutoFit/>
          </a:bodyPr>
          <a:lstStyle/>
          <a:p>
            <a:pPr marL="136525" marR="229235">
              <a:lnSpc>
                <a:spcPct val="132400"/>
              </a:lnSpc>
              <a:spcBef>
                <a:spcPts val="90"/>
              </a:spcBef>
              <a:tabLst>
                <a:tab pos="1374775" algn="l"/>
                <a:tab pos="1793239" algn="l"/>
                <a:tab pos="2411730" algn="l"/>
                <a:tab pos="2957830" algn="l"/>
                <a:tab pos="3515360" algn="l"/>
                <a:tab pos="4062095" algn="l"/>
                <a:tab pos="4265930" algn="l"/>
              </a:tabLst>
            </a:pPr>
            <a:r>
              <a:rPr sz="850" spc="30" dirty="0">
                <a:solidFill>
                  <a:srgbClr val="333333"/>
                </a:solidFill>
                <a:latin typeface="Lucida Console"/>
                <a:cs typeface="Lucida Console"/>
              </a:rPr>
              <a:t>resizes</a:t>
            </a:r>
            <a:r>
              <a:rPr sz="850" spc="40" dirty="0">
                <a:solidFill>
                  <a:srgbClr val="333333"/>
                </a:solidFill>
                <a:latin typeface="Lucida Console"/>
                <a:cs typeface="Lucida Console"/>
              </a:rPr>
              <a:t> </a:t>
            </a:r>
            <a:r>
              <a:rPr sz="850" spc="25" dirty="0">
                <a:solidFill>
                  <a:srgbClr val="333333"/>
                </a:solidFill>
                <a:latin typeface="Lucida Console"/>
                <a:cs typeface="Lucida Console"/>
              </a:rPr>
              <a:t>volume</a:t>
            </a:r>
            <a:r>
              <a:rPr sz="850" spc="40" dirty="0">
                <a:solidFill>
                  <a:srgbClr val="333333"/>
                </a:solidFill>
                <a:latin typeface="Lucida Console"/>
                <a:cs typeface="Lucida Console"/>
              </a:rPr>
              <a:t> </a:t>
            </a:r>
            <a:r>
              <a:rPr sz="850" spc="30" dirty="0">
                <a:solidFill>
                  <a:srgbClr val="333333"/>
                </a:solidFill>
                <a:latin typeface="Lucida Console"/>
                <a:cs typeface="Lucida Console"/>
              </a:rPr>
              <a:t>groups.	</a:t>
            </a:r>
            <a:r>
              <a:rPr sz="850" spc="15" dirty="0">
                <a:solidFill>
                  <a:srgbClr val="333333"/>
                </a:solidFill>
                <a:latin typeface="Lucida Console"/>
                <a:cs typeface="Lucida Console"/>
              </a:rPr>
              <a:t>*</a:t>
            </a:r>
            <a:r>
              <a:rPr sz="850" spc="25" dirty="0">
                <a:solidFill>
                  <a:srgbClr val="333333"/>
                </a:solidFill>
                <a:latin typeface="Lucida Console"/>
                <a:cs typeface="Lucida Console"/>
              </a:rPr>
              <a:t> 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maintained</a:t>
            </a:r>
            <a:r>
              <a:rPr sz="850" spc="25" dirty="0">
                <a:solidFill>
                  <a:srgbClr val="333333"/>
                </a:solidFill>
                <a:latin typeface="Lucida Console"/>
                <a:cs typeface="Lucida Console"/>
              </a:rPr>
              <a:t>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Ansible </a:t>
            </a:r>
            <a:r>
              <a:rPr sz="850" spc="35" dirty="0">
                <a:solidFill>
                  <a:srgbClr val="333333"/>
                </a:solidFill>
                <a:latin typeface="Lucida Console"/>
                <a:cs typeface="Lucida Console"/>
              </a:rPr>
              <a:t> </a:t>
            </a:r>
            <a:r>
              <a:rPr sz="850" spc="30" dirty="0">
                <a:solidFill>
                  <a:srgbClr val="333333"/>
                </a:solidFill>
                <a:latin typeface="Lucida Console"/>
                <a:cs typeface="Lucida Console"/>
              </a:rPr>
              <a:t>Community………………</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………………EXAMPLES:-</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40" dirty="0">
                <a:solidFill>
                  <a:srgbClr val="333333"/>
                </a:solidFill>
                <a:latin typeface="Lucida Console"/>
                <a:cs typeface="Lucida Console"/>
              </a:rPr>
              <a:t> </a:t>
            </a:r>
            <a:r>
              <a:rPr sz="850" spc="25" dirty="0">
                <a:solidFill>
                  <a:srgbClr val="333333"/>
                </a:solidFill>
                <a:latin typeface="Lucida Console"/>
                <a:cs typeface="Lucida Console"/>
              </a:rPr>
              <a:t>volume</a:t>
            </a:r>
            <a:r>
              <a:rPr sz="850" spc="40" dirty="0">
                <a:solidFill>
                  <a:srgbClr val="333333"/>
                </a:solidFill>
                <a:latin typeface="Lucida Console"/>
                <a:cs typeface="Lucida Console"/>
              </a:rPr>
              <a:t> </a:t>
            </a:r>
            <a:r>
              <a:rPr sz="850" spc="25" dirty="0">
                <a:solidFill>
                  <a:srgbClr val="333333"/>
                </a:solidFill>
                <a:latin typeface="Lucida Console"/>
                <a:cs typeface="Lucida Console"/>
              </a:rPr>
              <a:t>group</a:t>
            </a:r>
            <a:r>
              <a:rPr sz="850" spc="40" dirty="0">
                <a:solidFill>
                  <a:srgbClr val="333333"/>
                </a:solidFill>
                <a:latin typeface="Lucida Console"/>
                <a:cs typeface="Lucida Console"/>
              </a:rPr>
              <a:t> </a:t>
            </a:r>
            <a:r>
              <a:rPr sz="850" spc="20" dirty="0">
                <a:solidFill>
                  <a:srgbClr val="333333"/>
                </a:solidFill>
                <a:latin typeface="Lucida Console"/>
                <a:cs typeface="Lucida Console"/>
              </a:rPr>
              <a:t>on </a:t>
            </a:r>
            <a:r>
              <a:rPr sz="850" spc="-495" dirty="0">
                <a:solidFill>
                  <a:srgbClr val="333333"/>
                </a:solidFill>
                <a:latin typeface="Lucida Console"/>
                <a:cs typeface="Lucida Console"/>
              </a:rPr>
              <a:t> </a:t>
            </a:r>
            <a:r>
              <a:rPr sz="850" spc="25" dirty="0">
                <a:solidFill>
                  <a:srgbClr val="333333"/>
                </a:solidFill>
                <a:latin typeface="Lucida Console"/>
                <a:cs typeface="Lucida Console"/>
              </a:rPr>
              <a:t>top</a:t>
            </a:r>
            <a:r>
              <a:rPr sz="850" spc="40" dirty="0">
                <a:solidFill>
                  <a:srgbClr val="333333"/>
                </a:solidFill>
                <a:latin typeface="Lucida Console"/>
                <a:cs typeface="Lucida Console"/>
              </a:rPr>
              <a:t> </a:t>
            </a:r>
            <a:r>
              <a:rPr sz="850" spc="20" dirty="0">
                <a:solidFill>
                  <a:srgbClr val="333333"/>
                </a:solidFill>
                <a:latin typeface="Lucida Console"/>
                <a:cs typeface="Lucida Console"/>
              </a:rPr>
              <a:t>of</a:t>
            </a:r>
            <a:r>
              <a:rPr sz="850" spc="40" dirty="0">
                <a:solidFill>
                  <a:srgbClr val="333333"/>
                </a:solidFill>
                <a:latin typeface="Lucida Console"/>
                <a:cs typeface="Lucida Console"/>
              </a:rPr>
              <a:t> </a:t>
            </a:r>
            <a:r>
              <a:rPr sz="850" spc="30" dirty="0">
                <a:solidFill>
                  <a:srgbClr val="333333"/>
                </a:solidFill>
                <a:latin typeface="Lucida Console"/>
                <a:cs typeface="Lucida Console"/>
              </a:rPr>
              <a:t>/dev/sda1</a:t>
            </a:r>
            <a:r>
              <a:rPr sz="850" spc="40" dirty="0">
                <a:solidFill>
                  <a:srgbClr val="333333"/>
                </a:solidFill>
                <a:latin typeface="Lucida Console"/>
                <a:cs typeface="Lucida Console"/>
              </a:rPr>
              <a:t> </a:t>
            </a:r>
            <a:r>
              <a:rPr sz="850" spc="25" dirty="0">
                <a:solidFill>
                  <a:srgbClr val="333333"/>
                </a:solidFill>
                <a:latin typeface="Lucida Console"/>
                <a:cs typeface="Lucida Console"/>
              </a:rPr>
              <a:t>with</a:t>
            </a:r>
            <a:r>
              <a:rPr sz="850" spc="40" dirty="0">
                <a:solidFill>
                  <a:srgbClr val="333333"/>
                </a:solidFill>
                <a:latin typeface="Lucida Console"/>
                <a:cs typeface="Lucida Console"/>
              </a:rPr>
              <a:t> </a:t>
            </a:r>
            <a:r>
              <a:rPr sz="850" spc="30" dirty="0">
                <a:solidFill>
                  <a:srgbClr val="333333"/>
                </a:solidFill>
                <a:latin typeface="Lucida Console"/>
                <a:cs typeface="Lucida Console"/>
              </a:rPr>
              <a:t>physical</a:t>
            </a:r>
            <a:r>
              <a:rPr sz="850" spc="40" dirty="0">
                <a:solidFill>
                  <a:srgbClr val="333333"/>
                </a:solidFill>
                <a:latin typeface="Lucida Console"/>
                <a:cs typeface="Lucida Console"/>
              </a:rPr>
              <a:t> </a:t>
            </a:r>
            <a:r>
              <a:rPr sz="850" spc="25" dirty="0">
                <a:solidFill>
                  <a:srgbClr val="333333"/>
                </a:solidFill>
                <a:latin typeface="Lucida Console"/>
                <a:cs typeface="Lucida Console"/>
              </a:rPr>
              <a:t>extent</a:t>
            </a:r>
            <a:r>
              <a:rPr sz="850" spc="40" dirty="0">
                <a:solidFill>
                  <a:srgbClr val="333333"/>
                </a:solidFill>
                <a:latin typeface="Lucida Console"/>
                <a:cs typeface="Lucida Console"/>
              </a:rPr>
              <a:t> </a:t>
            </a:r>
            <a:r>
              <a:rPr sz="850" spc="25" dirty="0">
                <a:solidFill>
                  <a:srgbClr val="333333"/>
                </a:solidFill>
                <a:latin typeface="Lucida Console"/>
                <a:cs typeface="Lucida Console"/>
              </a:rPr>
              <a:t>size</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3&gt;	</a:t>
            </a:r>
            <a:r>
              <a:rPr sz="850" spc="25" dirty="0">
                <a:solidFill>
                  <a:srgbClr val="333333"/>
                </a:solidFill>
                <a:latin typeface="Lucida Console"/>
                <a:cs typeface="Lucida Console"/>
              </a:rPr>
              <a:t>lvg:	vg:</a:t>
            </a:r>
            <a:r>
              <a:rPr sz="850" spc="120" dirty="0">
                <a:solidFill>
                  <a:srgbClr val="333333"/>
                </a:solidFill>
                <a:latin typeface="Lucida Console"/>
                <a:cs typeface="Lucida Console"/>
              </a:rPr>
              <a:t> </a:t>
            </a:r>
            <a:r>
              <a:rPr sz="850" spc="30" dirty="0">
                <a:solidFill>
                  <a:srgbClr val="333333"/>
                </a:solidFill>
                <a:latin typeface="Lucida Console"/>
                <a:cs typeface="Lucida Console"/>
              </a:rPr>
              <a:t>vg.services </a:t>
            </a:r>
            <a:r>
              <a:rPr sz="850" spc="35" dirty="0">
                <a:solidFill>
                  <a:srgbClr val="333333"/>
                </a:solidFill>
                <a:latin typeface="Lucida Console"/>
                <a:cs typeface="Lucida Console"/>
              </a:rPr>
              <a:t> </a:t>
            </a:r>
            <a:r>
              <a:rPr sz="850" spc="25" dirty="0">
                <a:solidFill>
                  <a:srgbClr val="333333"/>
                </a:solidFill>
                <a:latin typeface="Lucida Console"/>
                <a:cs typeface="Lucida Console"/>
              </a:rPr>
              <a:t>pvs:</a:t>
            </a:r>
            <a:r>
              <a:rPr sz="850" spc="40" dirty="0">
                <a:solidFill>
                  <a:srgbClr val="333333"/>
                </a:solidFill>
                <a:latin typeface="Lucida Console"/>
                <a:cs typeface="Lucida Console"/>
              </a:rPr>
              <a:t> </a:t>
            </a:r>
            <a:r>
              <a:rPr sz="850" spc="30" dirty="0">
                <a:solidFill>
                  <a:srgbClr val="333333"/>
                </a:solidFill>
                <a:latin typeface="Lucida Console"/>
                <a:cs typeface="Lucida Console"/>
              </a:rPr>
              <a:t>/dev/sda1	pesize: </a:t>
            </a:r>
            <a:r>
              <a:rPr sz="850" spc="25" dirty="0">
                <a:solidFill>
                  <a:srgbClr val="333333"/>
                </a:solidFill>
                <a:latin typeface="Lucida Console"/>
                <a:cs typeface="Lucida Console"/>
              </a:rPr>
              <a:t>32-</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25" dirty="0">
                <a:solidFill>
                  <a:srgbClr val="333333"/>
                </a:solidFill>
                <a:latin typeface="Lucida Console"/>
                <a:cs typeface="Lucida Console"/>
              </a:rPr>
              <a:t>volume</a:t>
            </a:r>
            <a:r>
              <a:rPr sz="850" spc="35" dirty="0">
                <a:solidFill>
                  <a:srgbClr val="333333"/>
                </a:solidFill>
                <a:latin typeface="Lucida Console"/>
                <a:cs typeface="Lucida Console"/>
              </a:rPr>
              <a:t> </a:t>
            </a:r>
            <a:r>
              <a:rPr sz="850" spc="25" dirty="0">
                <a:solidFill>
                  <a:srgbClr val="333333"/>
                </a:solidFill>
                <a:latin typeface="Lucida Console"/>
                <a:cs typeface="Lucida Console"/>
              </a:rPr>
              <a:t>group</a:t>
            </a:r>
            <a:r>
              <a:rPr sz="850" spc="35"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top</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30" dirty="0">
                <a:solidFill>
                  <a:srgbClr val="333333"/>
                </a:solidFill>
                <a:latin typeface="Lucida Console"/>
                <a:cs typeface="Lucida Console"/>
              </a:rPr>
              <a:t>/dev/sdb </a:t>
            </a:r>
            <a:r>
              <a:rPr sz="850" spc="-500" dirty="0">
                <a:solidFill>
                  <a:srgbClr val="333333"/>
                </a:solidFill>
                <a:latin typeface="Lucida Console"/>
                <a:cs typeface="Lucida Console"/>
              </a:rPr>
              <a:t> </a:t>
            </a:r>
            <a:r>
              <a:rPr sz="850" spc="25" dirty="0">
                <a:solidFill>
                  <a:srgbClr val="333333"/>
                </a:solidFill>
                <a:latin typeface="Lucida Console"/>
                <a:cs typeface="Lucida Console"/>
              </a:rPr>
              <a:t>with</a:t>
            </a:r>
            <a:r>
              <a:rPr sz="850" spc="40" dirty="0">
                <a:solidFill>
                  <a:srgbClr val="333333"/>
                </a:solidFill>
                <a:latin typeface="Lucida Console"/>
                <a:cs typeface="Lucida Console"/>
              </a:rPr>
              <a:t> </a:t>
            </a:r>
            <a:r>
              <a:rPr sz="850" spc="30" dirty="0">
                <a:solidFill>
                  <a:srgbClr val="333333"/>
                </a:solidFill>
                <a:latin typeface="Lucida Console"/>
                <a:cs typeface="Lucida Console"/>
              </a:rPr>
              <a:t>physical</a:t>
            </a:r>
            <a:r>
              <a:rPr sz="850" spc="40" dirty="0">
                <a:solidFill>
                  <a:srgbClr val="333333"/>
                </a:solidFill>
                <a:latin typeface="Lucida Console"/>
                <a:cs typeface="Lucida Console"/>
              </a:rPr>
              <a:t> </a:t>
            </a:r>
            <a:r>
              <a:rPr sz="850" spc="25" dirty="0">
                <a:solidFill>
                  <a:srgbClr val="333333"/>
                </a:solidFill>
                <a:latin typeface="Lucida Console"/>
                <a:cs typeface="Lucida Console"/>
              </a:rPr>
              <a:t>extent</a:t>
            </a:r>
            <a:r>
              <a:rPr sz="850" spc="45" dirty="0">
                <a:solidFill>
                  <a:srgbClr val="333333"/>
                </a:solidFill>
                <a:latin typeface="Lucida Console"/>
                <a:cs typeface="Lucida Console"/>
              </a:rPr>
              <a:t> </a:t>
            </a:r>
            <a:r>
              <a:rPr sz="850" spc="25" dirty="0">
                <a:solidFill>
                  <a:srgbClr val="333333"/>
                </a:solidFill>
                <a:latin typeface="Lucida Console"/>
                <a:cs typeface="Lucida Console"/>
              </a:rPr>
              <a:t>size</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12&gt;	lvg:	vg:</a:t>
            </a:r>
            <a:r>
              <a:rPr sz="850" spc="35" dirty="0">
                <a:solidFill>
                  <a:srgbClr val="333333"/>
                </a:solidFill>
                <a:latin typeface="Lucida Console"/>
                <a:cs typeface="Lucida Console"/>
              </a:rPr>
              <a:t> </a:t>
            </a:r>
            <a:r>
              <a:rPr sz="850" spc="30" dirty="0">
                <a:solidFill>
                  <a:srgbClr val="333333"/>
                </a:solidFill>
                <a:latin typeface="Lucida Console"/>
                <a:cs typeface="Lucida Console"/>
              </a:rPr>
              <a:t>vg.services		</a:t>
            </a:r>
            <a:r>
              <a:rPr sz="850" spc="25" dirty="0">
                <a:solidFill>
                  <a:srgbClr val="333333"/>
                </a:solidFill>
                <a:latin typeface="Lucida Console"/>
                <a:cs typeface="Lucida Console"/>
              </a:rPr>
              <a:t>pvs: </a:t>
            </a:r>
            <a:r>
              <a:rPr sz="850" spc="30" dirty="0">
                <a:solidFill>
                  <a:srgbClr val="333333"/>
                </a:solidFill>
                <a:latin typeface="Lucida Console"/>
                <a:cs typeface="Lucida Console"/>
              </a:rPr>
              <a:t>/dev/sdb </a:t>
            </a:r>
            <a:r>
              <a:rPr sz="850" spc="35" dirty="0">
                <a:solidFill>
                  <a:srgbClr val="333333"/>
                </a:solidFill>
                <a:latin typeface="Lucida Console"/>
                <a:cs typeface="Lucida Console"/>
              </a:rPr>
              <a:t> </a:t>
            </a:r>
            <a:r>
              <a:rPr sz="850" spc="30" dirty="0">
                <a:solidFill>
                  <a:srgbClr val="333333"/>
                </a:solidFill>
                <a:latin typeface="Lucida Console"/>
                <a:cs typeface="Lucida Console"/>
              </a:rPr>
              <a:t>pesize:</a:t>
            </a:r>
            <a:r>
              <a:rPr sz="850" spc="25" dirty="0">
                <a:solidFill>
                  <a:srgbClr val="333333"/>
                </a:solidFill>
                <a:latin typeface="Lucida Console"/>
                <a:cs typeface="Lucida Console"/>
              </a:rPr>
              <a:t> 128K</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通过输出信息可得知，创建</a:t>
            </a:r>
            <a:r>
              <a:rPr sz="950" b="1" spc="45" dirty="0">
                <a:solidFill>
                  <a:srgbClr val="333333"/>
                </a:solidFill>
                <a:latin typeface="Trebuchet MS"/>
                <a:cs typeface="Trebuchet MS"/>
              </a:rPr>
              <a:t>PV</a:t>
            </a:r>
            <a:r>
              <a:rPr sz="950" b="1" spc="25" dirty="0">
                <a:solidFill>
                  <a:srgbClr val="333333"/>
                </a:solidFill>
                <a:latin typeface="微软雅黑"/>
                <a:cs typeface="微软雅黑"/>
              </a:rPr>
              <a:t>和</a:t>
            </a:r>
            <a:r>
              <a:rPr sz="950" b="1" spc="55" dirty="0">
                <a:solidFill>
                  <a:srgbClr val="333333"/>
                </a:solidFill>
                <a:latin typeface="Trebuchet MS"/>
                <a:cs typeface="Trebuchet MS"/>
              </a:rPr>
              <a:t>VG</a:t>
            </a:r>
            <a:r>
              <a:rPr sz="950" b="1" spc="25" dirty="0">
                <a:solidFill>
                  <a:srgbClr val="333333"/>
                </a:solidFill>
                <a:latin typeface="微软雅黑"/>
                <a:cs typeface="微软雅黑"/>
              </a:rPr>
              <a:t>卷组的</a:t>
            </a:r>
            <a:r>
              <a:rPr sz="950" b="1" spc="45" dirty="0">
                <a:solidFill>
                  <a:srgbClr val="333333"/>
                </a:solidFill>
                <a:latin typeface="Trebuchet MS"/>
                <a:cs typeface="Trebuchet MS"/>
              </a:rPr>
              <a:t>lvg</a:t>
            </a:r>
            <a:r>
              <a:rPr sz="950" b="1" spc="25" dirty="0">
                <a:solidFill>
                  <a:srgbClr val="333333"/>
                </a:solidFill>
                <a:latin typeface="微软雅黑"/>
                <a:cs typeface="微软雅黑"/>
              </a:rPr>
              <a:t>模块总共有三个必备参数。其中</a:t>
            </a:r>
            <a:r>
              <a:rPr sz="950" b="1" spc="-30" dirty="0">
                <a:solidFill>
                  <a:srgbClr val="333333"/>
                </a:solidFill>
                <a:latin typeface="Trebuchet MS"/>
                <a:cs typeface="Trebuchet MS"/>
              </a:rPr>
              <a:t>“vg”</a:t>
            </a:r>
            <a:r>
              <a:rPr sz="950" b="1" spc="20" dirty="0">
                <a:solidFill>
                  <a:srgbClr val="333333"/>
                </a:solidFill>
                <a:latin typeface="微软雅黑"/>
                <a:cs typeface="微软雅黑"/>
              </a:rPr>
              <a:t>参数用于定义卷组的 </a:t>
            </a:r>
            <a:r>
              <a:rPr sz="950" b="1" spc="25" dirty="0">
                <a:solidFill>
                  <a:srgbClr val="333333"/>
                </a:solidFill>
                <a:latin typeface="微软雅黑"/>
                <a:cs typeface="微软雅黑"/>
              </a:rPr>
              <a:t>名称</a:t>
            </a:r>
            <a:r>
              <a:rPr sz="950" b="1" spc="-5" dirty="0">
                <a:solidFill>
                  <a:srgbClr val="333333"/>
                </a:solidFill>
                <a:latin typeface="微软雅黑"/>
                <a:cs typeface="微软雅黑"/>
              </a:rPr>
              <a:t>，</a:t>
            </a:r>
            <a:r>
              <a:rPr sz="950" b="1" spc="-5" dirty="0">
                <a:solidFill>
                  <a:srgbClr val="333333"/>
                </a:solidFill>
                <a:latin typeface="Trebuchet MS"/>
                <a:cs typeface="Trebuchet MS"/>
              </a:rPr>
              <a:t>“pvs”</a:t>
            </a:r>
            <a:r>
              <a:rPr sz="950" b="1" spc="25" dirty="0">
                <a:solidFill>
                  <a:srgbClr val="333333"/>
                </a:solidFill>
                <a:latin typeface="微软雅黑"/>
                <a:cs typeface="微软雅黑"/>
              </a:rPr>
              <a:t>参数用于指定硬盘设备名称，而</a:t>
            </a:r>
            <a:r>
              <a:rPr sz="950" b="1" spc="-10" dirty="0">
                <a:solidFill>
                  <a:srgbClr val="333333"/>
                </a:solidFill>
                <a:latin typeface="Trebuchet MS"/>
                <a:cs typeface="Trebuchet MS"/>
              </a:rPr>
              <a:t>“pesize”</a:t>
            </a:r>
            <a:r>
              <a:rPr sz="950" b="1" spc="25" dirty="0">
                <a:solidFill>
                  <a:srgbClr val="333333"/>
                </a:solidFill>
                <a:latin typeface="微软雅黑"/>
                <a:cs typeface="微软雅黑"/>
              </a:rPr>
              <a:t>参数用于确定最终卷组的容量大小，可以用</a:t>
            </a:r>
            <a:r>
              <a:rPr sz="950" b="1" spc="30" dirty="0">
                <a:solidFill>
                  <a:srgbClr val="333333"/>
                </a:solidFill>
                <a:latin typeface="Trebuchet MS"/>
                <a:cs typeface="Trebuchet MS"/>
              </a:rPr>
              <a:t>PE</a:t>
            </a:r>
            <a:r>
              <a:rPr sz="950" b="1" spc="25" dirty="0">
                <a:solidFill>
                  <a:srgbClr val="333333"/>
                </a:solidFill>
                <a:latin typeface="微软雅黑"/>
                <a:cs typeface="微软雅黑"/>
              </a:rPr>
              <a:t>个 数亦可用容量值进行指定。这样的话先创建出一个由</a:t>
            </a:r>
            <a:r>
              <a:rPr sz="950" b="1" spc="50" dirty="0">
                <a:solidFill>
                  <a:srgbClr val="333333"/>
                </a:solidFill>
                <a:latin typeface="Trebuchet MS"/>
                <a:cs typeface="Trebuchet MS"/>
              </a:rPr>
              <a:t>/dev/sdb</a:t>
            </a:r>
            <a:r>
              <a:rPr sz="950" b="1" spc="25" dirty="0">
                <a:solidFill>
                  <a:srgbClr val="333333"/>
                </a:solidFill>
                <a:latin typeface="微软雅黑"/>
                <a:cs typeface="微软雅黑"/>
              </a:rPr>
              <a:t>设备组成的名称为</a:t>
            </a:r>
            <a:r>
              <a:rPr sz="950" b="1" spc="45" dirty="0">
                <a:solidFill>
                  <a:srgbClr val="333333"/>
                </a:solidFill>
                <a:latin typeface="Trebuchet MS"/>
                <a:cs typeface="Trebuchet MS"/>
              </a:rPr>
              <a:t>research</a:t>
            </a:r>
            <a:r>
              <a:rPr sz="950" b="1" spc="45" dirty="0">
                <a:solidFill>
                  <a:srgbClr val="333333"/>
                </a:solidFill>
                <a:latin typeface="微软雅黑"/>
                <a:cs typeface="微软雅黑"/>
              </a:rPr>
              <a:t>，</a:t>
            </a:r>
            <a:r>
              <a:rPr sz="950" b="1" spc="25" dirty="0">
                <a:solidFill>
                  <a:srgbClr val="333333"/>
                </a:solidFill>
                <a:latin typeface="微软雅黑"/>
                <a:cs typeface="微软雅黑"/>
              </a:rPr>
              <a:t>大小为 </a:t>
            </a:r>
            <a:r>
              <a:rPr sz="950" b="1" spc="50" dirty="0">
                <a:solidFill>
                  <a:srgbClr val="333333"/>
                </a:solidFill>
                <a:latin typeface="Trebuchet MS"/>
                <a:cs typeface="Trebuchet MS"/>
              </a:rPr>
              <a:t>150M</a:t>
            </a:r>
            <a:r>
              <a:rPr sz="950" b="1" spc="25" dirty="0">
                <a:solidFill>
                  <a:srgbClr val="333333"/>
                </a:solidFill>
                <a:latin typeface="微软雅黑"/>
                <a:cs typeface="微软雅黑"/>
              </a:rPr>
              <a:t>的卷组设备吧。</a:t>
            </a:r>
            <a:endParaRPr sz="950">
              <a:latin typeface="微软雅黑"/>
              <a:cs typeface="微软雅黑"/>
            </a:endParaRPr>
          </a:p>
        </p:txBody>
      </p:sp>
      <p:sp>
        <p:nvSpPr>
          <p:cNvPr id="11" name="object 1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03"/>
            <a:ext cx="5651500" cy="667385"/>
            <a:chOff x="959124" y="368203"/>
            <a:chExt cx="5651500" cy="667385"/>
          </a:xfrm>
        </p:grpSpPr>
        <p:sp>
          <p:nvSpPr>
            <p:cNvPr id="3" name="object 3"/>
            <p:cNvSpPr/>
            <p:nvPr/>
          </p:nvSpPr>
          <p:spPr>
            <a:xfrm>
              <a:off x="963889" y="372967"/>
              <a:ext cx="5641975" cy="657860"/>
            </a:xfrm>
            <a:custGeom>
              <a:avLst/>
              <a:gdLst/>
              <a:ahLst/>
              <a:cxnLst/>
              <a:rect l="l" t="t" r="r" b="b"/>
              <a:pathLst>
                <a:path w="5641975" h="657860">
                  <a:moveTo>
                    <a:pt x="5620751" y="657530"/>
                  </a:moveTo>
                  <a:lnTo>
                    <a:pt x="20659" y="657530"/>
                  </a:lnTo>
                  <a:lnTo>
                    <a:pt x="17629" y="656939"/>
                  </a:lnTo>
                  <a:lnTo>
                    <a:pt x="0" y="636680"/>
                  </a:lnTo>
                  <a:lnTo>
                    <a:pt x="0" y="633706"/>
                  </a:lnTo>
                  <a:lnTo>
                    <a:pt x="0" y="20250"/>
                  </a:lnTo>
                  <a:lnTo>
                    <a:pt x="600" y="16971"/>
                  </a:lnTo>
                  <a:lnTo>
                    <a:pt x="3020" y="11311"/>
                  </a:lnTo>
                  <a:lnTo>
                    <a:pt x="4745" y="8929"/>
                  </a:lnTo>
                  <a:lnTo>
                    <a:pt x="6975" y="6851"/>
                  </a:lnTo>
                  <a:lnTo>
                    <a:pt x="9214" y="4469"/>
                  </a:lnTo>
                  <a:lnTo>
                    <a:pt x="11787" y="2677"/>
                  </a:lnTo>
                  <a:lnTo>
                    <a:pt x="14703" y="1486"/>
                  </a:lnTo>
                  <a:lnTo>
                    <a:pt x="17629" y="590"/>
                  </a:lnTo>
                  <a:lnTo>
                    <a:pt x="20659" y="0"/>
                  </a:lnTo>
                  <a:lnTo>
                    <a:pt x="5620751" y="0"/>
                  </a:lnTo>
                  <a:lnTo>
                    <a:pt x="5634445" y="6851"/>
                  </a:lnTo>
                  <a:lnTo>
                    <a:pt x="5636675" y="8929"/>
                  </a:lnTo>
                  <a:lnTo>
                    <a:pt x="5638400" y="11311"/>
                  </a:lnTo>
                  <a:lnTo>
                    <a:pt x="5640820" y="16971"/>
                  </a:lnTo>
                  <a:lnTo>
                    <a:pt x="5641421" y="20250"/>
                  </a:lnTo>
                  <a:lnTo>
                    <a:pt x="5641421" y="636680"/>
                  </a:lnTo>
                  <a:lnTo>
                    <a:pt x="5623791" y="656939"/>
                  </a:lnTo>
                  <a:lnTo>
                    <a:pt x="5620751" y="657530"/>
                  </a:lnTo>
                  <a:close/>
                </a:path>
              </a:pathLst>
            </a:custGeom>
            <a:solidFill>
              <a:srgbClr val="F8F8F8"/>
            </a:solidFill>
          </p:spPr>
          <p:txBody>
            <a:bodyPr wrap="square" lIns="0" tIns="0" rIns="0" bIns="0" rtlCol="0"/>
            <a:lstStyle/>
            <a:p>
              <a:endParaRPr/>
            </a:p>
          </p:txBody>
        </p:sp>
        <p:sp>
          <p:nvSpPr>
            <p:cNvPr id="4" name="object 4"/>
            <p:cNvSpPr/>
            <p:nvPr/>
          </p:nvSpPr>
          <p:spPr>
            <a:xfrm>
              <a:off x="963889" y="372967"/>
              <a:ext cx="5641975" cy="657860"/>
            </a:xfrm>
            <a:custGeom>
              <a:avLst/>
              <a:gdLst/>
              <a:ahLst/>
              <a:cxnLst/>
              <a:rect l="l" t="t" r="r" b="b"/>
              <a:pathLst>
                <a:path w="5641975" h="657860">
                  <a:moveTo>
                    <a:pt x="0" y="633706"/>
                  </a:moveTo>
                  <a:lnTo>
                    <a:pt x="0" y="23823"/>
                  </a:lnTo>
                  <a:lnTo>
                    <a:pt x="0" y="20250"/>
                  </a:lnTo>
                  <a:lnTo>
                    <a:pt x="600" y="16971"/>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1" y="0"/>
                  </a:lnTo>
                  <a:lnTo>
                    <a:pt x="5623791" y="590"/>
                  </a:lnTo>
                  <a:lnTo>
                    <a:pt x="5626717" y="1486"/>
                  </a:lnTo>
                  <a:lnTo>
                    <a:pt x="5629633" y="2677"/>
                  </a:lnTo>
                  <a:lnTo>
                    <a:pt x="5632206" y="4469"/>
                  </a:lnTo>
                  <a:lnTo>
                    <a:pt x="5634445" y="6851"/>
                  </a:lnTo>
                  <a:lnTo>
                    <a:pt x="5636675" y="8929"/>
                  </a:lnTo>
                  <a:lnTo>
                    <a:pt x="5638400" y="11311"/>
                  </a:lnTo>
                  <a:lnTo>
                    <a:pt x="5639610" y="14294"/>
                  </a:lnTo>
                  <a:lnTo>
                    <a:pt x="5640820" y="16971"/>
                  </a:lnTo>
                  <a:lnTo>
                    <a:pt x="5641421" y="20250"/>
                  </a:lnTo>
                  <a:lnTo>
                    <a:pt x="5641421" y="23823"/>
                  </a:lnTo>
                  <a:lnTo>
                    <a:pt x="5641421" y="633706"/>
                  </a:lnTo>
                  <a:lnTo>
                    <a:pt x="5641421" y="636680"/>
                  </a:lnTo>
                  <a:lnTo>
                    <a:pt x="5640820" y="639662"/>
                  </a:lnTo>
                  <a:lnTo>
                    <a:pt x="5639610" y="642636"/>
                  </a:lnTo>
                  <a:lnTo>
                    <a:pt x="5638400" y="645618"/>
                  </a:lnTo>
                  <a:lnTo>
                    <a:pt x="5620751" y="657530"/>
                  </a:lnTo>
                  <a:lnTo>
                    <a:pt x="5617597" y="657530"/>
                  </a:lnTo>
                  <a:lnTo>
                    <a:pt x="23823" y="657530"/>
                  </a:lnTo>
                  <a:lnTo>
                    <a:pt x="20659" y="657530"/>
                  </a:lnTo>
                  <a:lnTo>
                    <a:pt x="17629" y="656939"/>
                  </a:lnTo>
                  <a:lnTo>
                    <a:pt x="1810" y="642636"/>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888"/>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6" name="object 6"/>
          <p:cNvSpPr txBox="1"/>
          <p:nvPr/>
        </p:nvSpPr>
        <p:spPr>
          <a:xfrm>
            <a:off x="946424" y="331766"/>
            <a:ext cx="5708015" cy="1408430"/>
          </a:xfrm>
          <a:prstGeom prst="rect">
            <a:avLst/>
          </a:prstGeom>
        </p:spPr>
        <p:txBody>
          <a:bodyPr vert="horz" wrap="square" lIns="0" tIns="12700" rIns="0" bIns="0" rtlCol="0">
            <a:spAutoFit/>
          </a:bodyPr>
          <a:lstStyle/>
          <a:p>
            <a:pPr marR="5080" algn="r">
              <a:lnSpc>
                <a:spcPts val="935"/>
              </a:lnSpc>
              <a:spcBef>
                <a:spcPts val="100"/>
              </a:spcBef>
            </a:pPr>
            <a:r>
              <a:rPr sz="800" dirty="0">
                <a:latin typeface="小哥哥网恋吗"/>
                <a:cs typeface="小哥哥网恋吗"/>
              </a:rPr>
              <a:t>5/20</a:t>
            </a:r>
            <a:endParaRPr sz="800">
              <a:latin typeface="小哥哥网恋吗"/>
              <a:cs typeface="小哥哥网恋吗"/>
            </a:endParaRPr>
          </a:p>
          <a:p>
            <a:pPr marL="136525">
              <a:lnSpc>
                <a:spcPts val="994"/>
              </a:lnSpc>
              <a:tabLst>
                <a:tab pos="4083685" algn="l"/>
                <a:tab pos="491045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lv.yml----</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5" dirty="0">
                <a:solidFill>
                  <a:srgbClr val="333333"/>
                </a:solidFill>
                <a:latin typeface="Lucida Console"/>
                <a:cs typeface="Lucida Console"/>
              </a:rPr>
              <a:t> </a:t>
            </a:r>
            <a:r>
              <a:rPr sz="800" spc="90" dirty="0">
                <a:solidFill>
                  <a:srgbClr val="333333"/>
                </a:solidFill>
                <a:latin typeface="宋体"/>
                <a:cs typeface="宋体"/>
              </a:rPr>
              <a:t>创建和使用逻辑</a:t>
            </a:r>
            <a:r>
              <a:rPr sz="800" spc="80" dirty="0">
                <a:solidFill>
                  <a:srgbClr val="333333"/>
                </a:solidFill>
                <a:latin typeface="宋体"/>
                <a:cs typeface="宋体"/>
              </a:rPr>
              <a:t>卷	</a:t>
            </a:r>
            <a:r>
              <a:rPr sz="850" spc="25" dirty="0">
                <a:solidFill>
                  <a:srgbClr val="333333"/>
                </a:solidFill>
                <a:latin typeface="Lucida Console"/>
                <a:cs typeface="Lucida Console"/>
              </a:rPr>
              <a:t>hosts:</a:t>
            </a:r>
            <a:r>
              <a:rPr sz="850" spc="45" dirty="0">
                <a:solidFill>
                  <a:srgbClr val="333333"/>
                </a:solidFill>
                <a:latin typeface="Lucida Console"/>
                <a:cs typeface="Lucida Console"/>
              </a:rPr>
              <a:t> </a:t>
            </a:r>
            <a:r>
              <a:rPr sz="850" spc="25" dirty="0">
                <a:solidFill>
                  <a:srgbClr val="333333"/>
                </a:solidFill>
                <a:latin typeface="Lucida Console"/>
                <a:cs typeface="Lucida Console"/>
              </a:rPr>
              <a:t>all	tasks:</a:t>
            </a:r>
            <a:endParaRPr sz="850">
              <a:latin typeface="Lucida Console"/>
              <a:cs typeface="Lucida Console"/>
            </a:endParaRPr>
          </a:p>
          <a:p>
            <a:pPr marL="472440" marR="1075690" indent="133985">
              <a:lnSpc>
                <a:spcPct val="132400"/>
              </a:lnSpc>
              <a:tabLst>
                <a:tab pos="2172970" algn="l"/>
                <a:tab pos="2717165" algn="l"/>
                <a:tab pos="3794760" algn="l"/>
              </a:tabLst>
            </a:pP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50" spc="25" dirty="0">
                <a:solidFill>
                  <a:srgbClr val="333333"/>
                </a:solidFill>
                <a:latin typeface="Lucida Console"/>
                <a:cs typeface="Lucida Console"/>
              </a:rPr>
              <a:t>one	lvg:		vg:</a:t>
            </a:r>
            <a:r>
              <a:rPr sz="850" spc="-55" dirty="0">
                <a:solidFill>
                  <a:srgbClr val="333333"/>
                </a:solidFill>
                <a:latin typeface="Lucida Console"/>
                <a:cs typeface="Lucida Console"/>
              </a:rPr>
              <a:t> </a:t>
            </a:r>
            <a:r>
              <a:rPr sz="850" spc="30" dirty="0">
                <a:solidFill>
                  <a:srgbClr val="333333"/>
                </a:solidFill>
                <a:latin typeface="Lucida Console"/>
                <a:cs typeface="Lucida Console"/>
              </a:rPr>
              <a:t>research </a:t>
            </a:r>
            <a:r>
              <a:rPr sz="850" spc="-495" dirty="0">
                <a:solidFill>
                  <a:srgbClr val="333333"/>
                </a:solidFill>
                <a:latin typeface="Lucida Console"/>
                <a:cs typeface="Lucida Console"/>
              </a:rPr>
              <a:t> </a:t>
            </a:r>
            <a:r>
              <a:rPr sz="850" spc="25" dirty="0">
                <a:solidFill>
                  <a:srgbClr val="333333"/>
                </a:solidFill>
                <a:latin typeface="Lucida Console"/>
                <a:cs typeface="Lucida Console"/>
              </a:rPr>
              <a:t>pvs:</a:t>
            </a:r>
            <a:r>
              <a:rPr sz="850" spc="35" dirty="0">
                <a:solidFill>
                  <a:srgbClr val="333333"/>
                </a:solidFill>
                <a:latin typeface="Lucida Console"/>
                <a:cs typeface="Lucida Console"/>
              </a:rPr>
              <a:t> </a:t>
            </a:r>
            <a:r>
              <a:rPr sz="850" spc="30" dirty="0">
                <a:solidFill>
                  <a:srgbClr val="333333"/>
                </a:solidFill>
                <a:latin typeface="Lucida Console"/>
                <a:cs typeface="Lucida Console"/>
              </a:rPr>
              <a:t>/dev/sdb		pesize:</a:t>
            </a:r>
            <a:r>
              <a:rPr sz="850" spc="25" dirty="0">
                <a:solidFill>
                  <a:srgbClr val="333333"/>
                </a:solidFill>
                <a:latin typeface="Lucida Console"/>
                <a:cs typeface="Lucida Console"/>
              </a:rPr>
              <a:t> 150M</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71120">
              <a:lnSpc>
                <a:spcPct val="131600"/>
              </a:lnSpc>
            </a:pPr>
            <a:r>
              <a:rPr sz="950" b="1" spc="25" dirty="0">
                <a:solidFill>
                  <a:srgbClr val="333333"/>
                </a:solidFill>
                <a:latin typeface="微软雅黑"/>
                <a:cs typeface="微软雅黑"/>
              </a:rPr>
              <a:t>由于刚刚仅在</a:t>
            </a:r>
            <a:r>
              <a:rPr sz="950" b="1" spc="55" dirty="0">
                <a:solidFill>
                  <a:srgbClr val="333333"/>
                </a:solidFill>
                <a:latin typeface="Trebuchet MS"/>
                <a:cs typeface="Trebuchet MS"/>
              </a:rPr>
              <a:t>prod</a:t>
            </a:r>
            <a:r>
              <a:rPr sz="950" b="1" spc="20" dirty="0">
                <a:solidFill>
                  <a:srgbClr val="333333"/>
                </a:solidFill>
                <a:latin typeface="微软雅黑"/>
                <a:cs typeface="微软雅黑"/>
              </a:rPr>
              <a:t>组的两台主机上添加了新硬盘设备文件，因此稍后执行时其余三台主机节点会提示未 </a:t>
            </a:r>
            <a:r>
              <a:rPr sz="950" b="1" spc="25" dirty="0">
                <a:solidFill>
                  <a:srgbClr val="333333"/>
                </a:solidFill>
                <a:latin typeface="微软雅黑"/>
                <a:cs typeface="微软雅黑"/>
              </a:rPr>
              <a:t>创建成功，属于正常情况。接下来便是用</a:t>
            </a:r>
            <a:r>
              <a:rPr sz="950" b="1" spc="35" dirty="0">
                <a:solidFill>
                  <a:srgbClr val="333333"/>
                </a:solidFill>
                <a:latin typeface="Trebuchet MS"/>
                <a:cs typeface="Trebuchet MS"/>
              </a:rPr>
              <a:t>lvol</a:t>
            </a:r>
            <a:r>
              <a:rPr sz="950" b="1" spc="25" dirty="0">
                <a:solidFill>
                  <a:srgbClr val="333333"/>
                </a:solidFill>
                <a:latin typeface="微软雅黑"/>
                <a:cs typeface="微软雅黑"/>
              </a:rPr>
              <a:t>模块来创建出</a:t>
            </a:r>
            <a:r>
              <a:rPr sz="950" b="1" spc="90" dirty="0">
                <a:solidFill>
                  <a:srgbClr val="333333"/>
                </a:solidFill>
                <a:latin typeface="Trebuchet MS"/>
                <a:cs typeface="Trebuchet MS"/>
              </a:rPr>
              <a:t>LVM</a:t>
            </a:r>
            <a:r>
              <a:rPr sz="950" b="1" spc="25" dirty="0">
                <a:solidFill>
                  <a:srgbClr val="333333"/>
                </a:solidFill>
                <a:latin typeface="微软雅黑"/>
                <a:cs typeface="微软雅黑"/>
              </a:rPr>
              <a:t>逻辑卷设备了，先查看下模块帮助信息 吧：</a:t>
            </a:r>
            <a:endParaRPr sz="950">
              <a:latin typeface="微软雅黑"/>
              <a:cs typeface="微软雅黑"/>
            </a:endParaRPr>
          </a:p>
        </p:txBody>
      </p:sp>
      <p:grpSp>
        <p:nvGrpSpPr>
          <p:cNvPr id="7" name="object 7"/>
          <p:cNvGrpSpPr/>
          <p:nvPr/>
        </p:nvGrpSpPr>
        <p:grpSpPr>
          <a:xfrm>
            <a:off x="959124" y="1892846"/>
            <a:ext cx="5651500" cy="1353185"/>
            <a:chOff x="959124" y="1892846"/>
            <a:chExt cx="5651500" cy="1353185"/>
          </a:xfrm>
        </p:grpSpPr>
        <p:sp>
          <p:nvSpPr>
            <p:cNvPr id="8" name="object 8"/>
            <p:cNvSpPr/>
            <p:nvPr/>
          </p:nvSpPr>
          <p:spPr>
            <a:xfrm>
              <a:off x="963889" y="1897611"/>
              <a:ext cx="5641975" cy="1343660"/>
            </a:xfrm>
            <a:custGeom>
              <a:avLst/>
              <a:gdLst/>
              <a:ahLst/>
              <a:cxnLst/>
              <a:rect l="l" t="t" r="r" b="b"/>
              <a:pathLst>
                <a:path w="5641975" h="1343660">
                  <a:moveTo>
                    <a:pt x="5617597" y="1343649"/>
                  </a:moveTo>
                  <a:lnTo>
                    <a:pt x="23823" y="1343649"/>
                  </a:lnTo>
                  <a:lnTo>
                    <a:pt x="20659" y="1343353"/>
                  </a:lnTo>
                  <a:lnTo>
                    <a:pt x="0" y="1322503"/>
                  </a:lnTo>
                  <a:lnTo>
                    <a:pt x="0" y="1319825"/>
                  </a:lnTo>
                  <a:lnTo>
                    <a:pt x="0" y="20545"/>
                  </a:lnTo>
                  <a:lnTo>
                    <a:pt x="600" y="17276"/>
                  </a:lnTo>
                  <a:lnTo>
                    <a:pt x="1810" y="14589"/>
                  </a:lnTo>
                  <a:lnTo>
                    <a:pt x="3020" y="11320"/>
                  </a:lnTo>
                  <a:lnTo>
                    <a:pt x="20659" y="0"/>
                  </a:lnTo>
                  <a:lnTo>
                    <a:pt x="5620752" y="0"/>
                  </a:lnTo>
                  <a:lnTo>
                    <a:pt x="5639610" y="14589"/>
                  </a:lnTo>
                  <a:lnTo>
                    <a:pt x="5640821" y="17276"/>
                  </a:lnTo>
                  <a:lnTo>
                    <a:pt x="5641421" y="20545"/>
                  </a:lnTo>
                  <a:lnTo>
                    <a:pt x="5641421" y="1322503"/>
                  </a:lnTo>
                  <a:lnTo>
                    <a:pt x="5620752" y="1343353"/>
                  </a:lnTo>
                  <a:lnTo>
                    <a:pt x="5617597" y="1343649"/>
                  </a:lnTo>
                  <a:close/>
                </a:path>
              </a:pathLst>
            </a:custGeom>
            <a:solidFill>
              <a:srgbClr val="F8F8F8"/>
            </a:solidFill>
          </p:spPr>
          <p:txBody>
            <a:bodyPr wrap="square" lIns="0" tIns="0" rIns="0" bIns="0" rtlCol="0"/>
            <a:lstStyle/>
            <a:p>
              <a:endParaRPr/>
            </a:p>
          </p:txBody>
        </p:sp>
        <p:sp>
          <p:nvSpPr>
            <p:cNvPr id="9" name="object 9"/>
            <p:cNvSpPr/>
            <p:nvPr/>
          </p:nvSpPr>
          <p:spPr>
            <a:xfrm>
              <a:off x="963889" y="1897611"/>
              <a:ext cx="5641975" cy="1343660"/>
            </a:xfrm>
            <a:custGeom>
              <a:avLst/>
              <a:gdLst/>
              <a:ahLst/>
              <a:cxnLst/>
              <a:rect l="l" t="t" r="r" b="b"/>
              <a:pathLst>
                <a:path w="5641975" h="1343660">
                  <a:moveTo>
                    <a:pt x="0" y="1319825"/>
                  </a:moveTo>
                  <a:lnTo>
                    <a:pt x="0" y="23823"/>
                  </a:lnTo>
                  <a:lnTo>
                    <a:pt x="0" y="20545"/>
                  </a:lnTo>
                  <a:lnTo>
                    <a:pt x="600" y="17276"/>
                  </a:lnTo>
                  <a:lnTo>
                    <a:pt x="1810" y="14589"/>
                  </a:lnTo>
                  <a:lnTo>
                    <a:pt x="3020" y="11320"/>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320"/>
                  </a:lnTo>
                  <a:lnTo>
                    <a:pt x="5639610" y="14589"/>
                  </a:lnTo>
                  <a:lnTo>
                    <a:pt x="5640821" y="17276"/>
                  </a:lnTo>
                  <a:lnTo>
                    <a:pt x="5641421" y="20545"/>
                  </a:lnTo>
                  <a:lnTo>
                    <a:pt x="5641421" y="23823"/>
                  </a:lnTo>
                  <a:lnTo>
                    <a:pt x="5641421" y="1319825"/>
                  </a:lnTo>
                  <a:lnTo>
                    <a:pt x="5641421" y="1322503"/>
                  </a:lnTo>
                  <a:lnTo>
                    <a:pt x="5640821" y="1325486"/>
                  </a:lnTo>
                  <a:lnTo>
                    <a:pt x="5617597" y="1343649"/>
                  </a:lnTo>
                  <a:lnTo>
                    <a:pt x="23823" y="1343649"/>
                  </a:lnTo>
                  <a:lnTo>
                    <a:pt x="0" y="1322503"/>
                  </a:lnTo>
                  <a:lnTo>
                    <a:pt x="0" y="1319825"/>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1978748"/>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4103673"/>
            <a:ext cx="5651500" cy="1010285"/>
            <a:chOff x="959124" y="4103673"/>
            <a:chExt cx="5651500" cy="1010285"/>
          </a:xfrm>
        </p:grpSpPr>
        <p:sp>
          <p:nvSpPr>
            <p:cNvPr id="12" name="object 12"/>
            <p:cNvSpPr/>
            <p:nvPr/>
          </p:nvSpPr>
          <p:spPr>
            <a:xfrm>
              <a:off x="963889" y="4108438"/>
              <a:ext cx="5641975" cy="1000760"/>
            </a:xfrm>
            <a:custGeom>
              <a:avLst/>
              <a:gdLst/>
              <a:ahLst/>
              <a:cxnLst/>
              <a:rect l="l" t="t" r="r" b="b"/>
              <a:pathLst>
                <a:path w="5641975" h="1000760">
                  <a:moveTo>
                    <a:pt x="5617597" y="1000589"/>
                  </a:moveTo>
                  <a:lnTo>
                    <a:pt x="23823" y="1000589"/>
                  </a:lnTo>
                  <a:lnTo>
                    <a:pt x="20659" y="1000294"/>
                  </a:lnTo>
                  <a:lnTo>
                    <a:pt x="0" y="979739"/>
                  </a:lnTo>
                  <a:lnTo>
                    <a:pt x="0" y="976766"/>
                  </a:lnTo>
                  <a:lnTo>
                    <a:pt x="0" y="20545"/>
                  </a:lnTo>
                  <a:lnTo>
                    <a:pt x="20659" y="0"/>
                  </a:lnTo>
                  <a:lnTo>
                    <a:pt x="5620752" y="0"/>
                  </a:lnTo>
                  <a:lnTo>
                    <a:pt x="5641421" y="20545"/>
                  </a:lnTo>
                  <a:lnTo>
                    <a:pt x="5641421" y="979739"/>
                  </a:lnTo>
                  <a:lnTo>
                    <a:pt x="5620752" y="1000294"/>
                  </a:lnTo>
                  <a:lnTo>
                    <a:pt x="5617597" y="1000589"/>
                  </a:lnTo>
                  <a:close/>
                </a:path>
              </a:pathLst>
            </a:custGeom>
            <a:solidFill>
              <a:srgbClr val="F8F8F8"/>
            </a:solidFill>
          </p:spPr>
          <p:txBody>
            <a:bodyPr wrap="square" lIns="0" tIns="0" rIns="0" bIns="0" rtlCol="0"/>
            <a:lstStyle/>
            <a:p>
              <a:endParaRPr/>
            </a:p>
          </p:txBody>
        </p:sp>
        <p:sp>
          <p:nvSpPr>
            <p:cNvPr id="13" name="object 13"/>
            <p:cNvSpPr/>
            <p:nvPr/>
          </p:nvSpPr>
          <p:spPr>
            <a:xfrm>
              <a:off x="963889" y="4108438"/>
              <a:ext cx="5641975" cy="1000760"/>
            </a:xfrm>
            <a:custGeom>
              <a:avLst/>
              <a:gdLst/>
              <a:ahLst/>
              <a:cxnLst/>
              <a:rect l="l" t="t" r="r" b="b"/>
              <a:pathLst>
                <a:path w="5641975" h="1000760">
                  <a:moveTo>
                    <a:pt x="0" y="976766"/>
                  </a:moveTo>
                  <a:lnTo>
                    <a:pt x="0" y="23823"/>
                  </a:lnTo>
                  <a:lnTo>
                    <a:pt x="0" y="20545"/>
                  </a:lnTo>
                  <a:lnTo>
                    <a:pt x="600" y="17572"/>
                  </a:lnTo>
                  <a:lnTo>
                    <a:pt x="1810" y="14294"/>
                  </a:lnTo>
                  <a:lnTo>
                    <a:pt x="3020" y="11616"/>
                  </a:lnTo>
                  <a:lnTo>
                    <a:pt x="4745" y="8929"/>
                  </a:lnTo>
                  <a:lnTo>
                    <a:pt x="6975" y="6851"/>
                  </a:lnTo>
                  <a:lnTo>
                    <a:pt x="9214" y="4764"/>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764"/>
                  </a:lnTo>
                  <a:lnTo>
                    <a:pt x="5634446" y="6851"/>
                  </a:lnTo>
                  <a:lnTo>
                    <a:pt x="5636675" y="8929"/>
                  </a:lnTo>
                  <a:lnTo>
                    <a:pt x="5638400" y="11616"/>
                  </a:lnTo>
                  <a:lnTo>
                    <a:pt x="5639610" y="14294"/>
                  </a:lnTo>
                  <a:lnTo>
                    <a:pt x="5640821" y="17572"/>
                  </a:lnTo>
                  <a:lnTo>
                    <a:pt x="5641421" y="20545"/>
                  </a:lnTo>
                  <a:lnTo>
                    <a:pt x="5641421" y="23823"/>
                  </a:lnTo>
                  <a:lnTo>
                    <a:pt x="5641421" y="976766"/>
                  </a:lnTo>
                  <a:lnTo>
                    <a:pt x="5641421" y="979739"/>
                  </a:lnTo>
                  <a:lnTo>
                    <a:pt x="5640821" y="982722"/>
                  </a:lnTo>
                  <a:lnTo>
                    <a:pt x="5639610" y="985400"/>
                  </a:lnTo>
                  <a:lnTo>
                    <a:pt x="5638400" y="988382"/>
                  </a:lnTo>
                  <a:lnTo>
                    <a:pt x="5617597" y="1000589"/>
                  </a:lnTo>
                  <a:lnTo>
                    <a:pt x="23823" y="1000589"/>
                  </a:lnTo>
                  <a:lnTo>
                    <a:pt x="1810" y="985400"/>
                  </a:lnTo>
                  <a:lnTo>
                    <a:pt x="600" y="982722"/>
                  </a:lnTo>
                  <a:lnTo>
                    <a:pt x="0" y="979739"/>
                  </a:lnTo>
                  <a:lnTo>
                    <a:pt x="0" y="97676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4189575"/>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5221239"/>
            <a:ext cx="5619750" cy="59753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这样还不够好，如果能再将创建出的</a:t>
            </a:r>
            <a:r>
              <a:rPr sz="950" b="1" spc="50" dirty="0">
                <a:solidFill>
                  <a:srgbClr val="333333"/>
                </a:solidFill>
                <a:latin typeface="Trebuchet MS"/>
                <a:cs typeface="Trebuchet MS"/>
              </a:rPr>
              <a:t>/dev/research/data</a:t>
            </a:r>
            <a:r>
              <a:rPr sz="950" b="1" spc="25" dirty="0">
                <a:solidFill>
                  <a:srgbClr val="333333"/>
                </a:solidFill>
                <a:latin typeface="微软雅黑"/>
                <a:cs typeface="微软雅黑"/>
              </a:rPr>
              <a:t>逻辑卷设备自动用</a:t>
            </a:r>
            <a:r>
              <a:rPr sz="950" b="1" spc="25" dirty="0">
                <a:solidFill>
                  <a:srgbClr val="333333"/>
                </a:solidFill>
                <a:latin typeface="Trebuchet MS"/>
                <a:cs typeface="Trebuchet MS"/>
              </a:rPr>
              <a:t>ext4</a:t>
            </a:r>
            <a:r>
              <a:rPr sz="950" b="1" spc="25" dirty="0">
                <a:solidFill>
                  <a:srgbClr val="333333"/>
                </a:solidFill>
                <a:latin typeface="微软雅黑"/>
                <a:cs typeface="微软雅黑"/>
              </a:rPr>
              <a:t>文件系统进行格式化 操作，则又能帮助运维管理员减少了一些工作量。对于设备的文件系统格式化操作使用</a:t>
            </a:r>
            <a:r>
              <a:rPr sz="950" b="1" spc="50" dirty="0">
                <a:solidFill>
                  <a:srgbClr val="333333"/>
                </a:solidFill>
                <a:latin typeface="Trebuchet MS"/>
                <a:cs typeface="Trebuchet MS"/>
              </a:rPr>
              <a:t>filesystem</a:t>
            </a:r>
            <a:r>
              <a:rPr sz="950" b="1" spc="15" dirty="0">
                <a:solidFill>
                  <a:srgbClr val="333333"/>
                </a:solidFill>
                <a:latin typeface="微软雅黑"/>
                <a:cs typeface="微软雅黑"/>
              </a:rPr>
              <a:t>模块 </a:t>
            </a:r>
            <a:r>
              <a:rPr sz="950" b="1" spc="25" dirty="0">
                <a:solidFill>
                  <a:srgbClr val="333333"/>
                </a:solidFill>
                <a:latin typeface="微软雅黑"/>
                <a:cs typeface="微软雅黑"/>
              </a:rPr>
              <a:t>完成，帮助信息如下：</a:t>
            </a:r>
            <a:endParaRPr sz="950">
              <a:latin typeface="微软雅黑"/>
              <a:cs typeface="微软雅黑"/>
            </a:endParaRPr>
          </a:p>
        </p:txBody>
      </p:sp>
      <p:grpSp>
        <p:nvGrpSpPr>
          <p:cNvPr id="16" name="object 16"/>
          <p:cNvGrpSpPr/>
          <p:nvPr/>
        </p:nvGrpSpPr>
        <p:grpSpPr>
          <a:xfrm>
            <a:off x="959124" y="5971441"/>
            <a:ext cx="5651500" cy="1010285"/>
            <a:chOff x="959124" y="5971441"/>
            <a:chExt cx="5651500" cy="1010285"/>
          </a:xfrm>
        </p:grpSpPr>
        <p:sp>
          <p:nvSpPr>
            <p:cNvPr id="17" name="object 17"/>
            <p:cNvSpPr/>
            <p:nvPr/>
          </p:nvSpPr>
          <p:spPr>
            <a:xfrm>
              <a:off x="963889" y="5976206"/>
              <a:ext cx="5641975" cy="1000760"/>
            </a:xfrm>
            <a:custGeom>
              <a:avLst/>
              <a:gdLst/>
              <a:ahLst/>
              <a:cxnLst/>
              <a:rect l="l" t="t" r="r" b="b"/>
              <a:pathLst>
                <a:path w="5641975" h="1000759">
                  <a:moveTo>
                    <a:pt x="5617597" y="1000589"/>
                  </a:moveTo>
                  <a:lnTo>
                    <a:pt x="23823" y="1000589"/>
                  </a:lnTo>
                  <a:lnTo>
                    <a:pt x="20659" y="1000294"/>
                  </a:lnTo>
                  <a:lnTo>
                    <a:pt x="0" y="979739"/>
                  </a:lnTo>
                  <a:lnTo>
                    <a:pt x="0" y="976766"/>
                  </a:lnTo>
                  <a:lnTo>
                    <a:pt x="0" y="20250"/>
                  </a:lnTo>
                  <a:lnTo>
                    <a:pt x="600" y="16971"/>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6971"/>
                  </a:lnTo>
                  <a:lnTo>
                    <a:pt x="5641421" y="20250"/>
                  </a:lnTo>
                  <a:lnTo>
                    <a:pt x="5641421" y="979739"/>
                  </a:lnTo>
                  <a:lnTo>
                    <a:pt x="5620752" y="1000294"/>
                  </a:lnTo>
                  <a:lnTo>
                    <a:pt x="5617597" y="1000589"/>
                  </a:lnTo>
                  <a:close/>
                </a:path>
              </a:pathLst>
            </a:custGeom>
            <a:solidFill>
              <a:srgbClr val="F8F8F8"/>
            </a:solidFill>
          </p:spPr>
          <p:txBody>
            <a:bodyPr wrap="square" lIns="0" tIns="0" rIns="0" bIns="0" rtlCol="0"/>
            <a:lstStyle/>
            <a:p>
              <a:endParaRPr/>
            </a:p>
          </p:txBody>
        </p:sp>
        <p:sp>
          <p:nvSpPr>
            <p:cNvPr id="18" name="object 18"/>
            <p:cNvSpPr/>
            <p:nvPr/>
          </p:nvSpPr>
          <p:spPr>
            <a:xfrm>
              <a:off x="963889" y="5976206"/>
              <a:ext cx="5641975" cy="1000760"/>
            </a:xfrm>
            <a:custGeom>
              <a:avLst/>
              <a:gdLst/>
              <a:ahLst/>
              <a:cxnLst/>
              <a:rect l="l" t="t" r="r" b="b"/>
              <a:pathLst>
                <a:path w="5641975" h="1000759">
                  <a:moveTo>
                    <a:pt x="0" y="976766"/>
                  </a:moveTo>
                  <a:lnTo>
                    <a:pt x="0" y="23823"/>
                  </a:lnTo>
                  <a:lnTo>
                    <a:pt x="0" y="20250"/>
                  </a:lnTo>
                  <a:lnTo>
                    <a:pt x="600" y="16971"/>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6971"/>
                  </a:lnTo>
                  <a:lnTo>
                    <a:pt x="5641421" y="20250"/>
                  </a:lnTo>
                  <a:lnTo>
                    <a:pt x="5641421" y="23823"/>
                  </a:lnTo>
                  <a:lnTo>
                    <a:pt x="5641421" y="976766"/>
                  </a:lnTo>
                  <a:lnTo>
                    <a:pt x="5641421" y="979739"/>
                  </a:lnTo>
                  <a:lnTo>
                    <a:pt x="5640821" y="982722"/>
                  </a:lnTo>
                  <a:lnTo>
                    <a:pt x="5639610" y="985695"/>
                  </a:lnTo>
                  <a:lnTo>
                    <a:pt x="5638400" y="988678"/>
                  </a:lnTo>
                  <a:lnTo>
                    <a:pt x="5617597" y="1000589"/>
                  </a:lnTo>
                  <a:lnTo>
                    <a:pt x="23823" y="1000589"/>
                  </a:lnTo>
                  <a:lnTo>
                    <a:pt x="1810" y="985695"/>
                  </a:lnTo>
                  <a:lnTo>
                    <a:pt x="600" y="982722"/>
                  </a:lnTo>
                  <a:lnTo>
                    <a:pt x="0" y="979739"/>
                  </a:lnTo>
                  <a:lnTo>
                    <a:pt x="0" y="976766"/>
                  </a:lnTo>
                  <a:close/>
                </a:path>
              </a:pathLst>
            </a:custGeom>
            <a:ln w="9529">
              <a:solidFill>
                <a:srgbClr val="E7EAEC"/>
              </a:solidFill>
            </a:ln>
          </p:spPr>
          <p:txBody>
            <a:bodyPr wrap="square" lIns="0" tIns="0" rIns="0" bIns="0" rtlCol="0"/>
            <a:lstStyle/>
            <a:p>
              <a:endParaRPr/>
            </a:p>
          </p:txBody>
        </p:sp>
        <p:sp>
          <p:nvSpPr>
            <p:cNvPr id="19" name="object 19"/>
            <p:cNvSpPr/>
            <p:nvPr/>
          </p:nvSpPr>
          <p:spPr>
            <a:xfrm>
              <a:off x="1006771" y="6057343"/>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20" name="object 20"/>
          <p:cNvGrpSpPr/>
          <p:nvPr/>
        </p:nvGrpSpPr>
        <p:grpSpPr>
          <a:xfrm>
            <a:off x="959124" y="7648620"/>
            <a:ext cx="5651500" cy="1181735"/>
            <a:chOff x="959124" y="7648620"/>
            <a:chExt cx="5651500" cy="1181735"/>
          </a:xfrm>
        </p:grpSpPr>
        <p:sp>
          <p:nvSpPr>
            <p:cNvPr id="21" name="object 21"/>
            <p:cNvSpPr/>
            <p:nvPr/>
          </p:nvSpPr>
          <p:spPr>
            <a:xfrm>
              <a:off x="963889" y="7653385"/>
              <a:ext cx="5641975" cy="1172210"/>
            </a:xfrm>
            <a:custGeom>
              <a:avLst/>
              <a:gdLst/>
              <a:ahLst/>
              <a:cxnLst/>
              <a:rect l="l" t="t" r="r" b="b"/>
              <a:pathLst>
                <a:path w="5641975" h="1172209">
                  <a:moveTo>
                    <a:pt x="5617597" y="1172119"/>
                  </a:moveTo>
                  <a:lnTo>
                    <a:pt x="23823" y="1172119"/>
                  </a:lnTo>
                  <a:lnTo>
                    <a:pt x="20659" y="1171824"/>
                  </a:lnTo>
                  <a:lnTo>
                    <a:pt x="0" y="1151269"/>
                  </a:lnTo>
                  <a:lnTo>
                    <a:pt x="0" y="1148296"/>
                  </a:lnTo>
                  <a:lnTo>
                    <a:pt x="0" y="20545"/>
                  </a:lnTo>
                  <a:lnTo>
                    <a:pt x="600" y="17267"/>
                  </a:lnTo>
                  <a:lnTo>
                    <a:pt x="3020" y="11616"/>
                  </a:lnTo>
                  <a:lnTo>
                    <a:pt x="4745" y="8929"/>
                  </a:lnTo>
                  <a:lnTo>
                    <a:pt x="6975" y="6851"/>
                  </a:lnTo>
                  <a:lnTo>
                    <a:pt x="9214" y="4469"/>
                  </a:lnTo>
                  <a:lnTo>
                    <a:pt x="11787" y="2677"/>
                  </a:lnTo>
                  <a:lnTo>
                    <a:pt x="14703" y="1782"/>
                  </a:lnTo>
                  <a:lnTo>
                    <a:pt x="17629" y="590"/>
                  </a:lnTo>
                  <a:lnTo>
                    <a:pt x="20659" y="0"/>
                  </a:lnTo>
                  <a:lnTo>
                    <a:pt x="5620752" y="0"/>
                  </a:lnTo>
                  <a:lnTo>
                    <a:pt x="5623792" y="590"/>
                  </a:lnTo>
                  <a:lnTo>
                    <a:pt x="5626717" y="1782"/>
                  </a:lnTo>
                  <a:lnTo>
                    <a:pt x="5629633" y="2677"/>
                  </a:lnTo>
                  <a:lnTo>
                    <a:pt x="5632206" y="4469"/>
                  </a:lnTo>
                  <a:lnTo>
                    <a:pt x="5634446" y="6851"/>
                  </a:lnTo>
                  <a:lnTo>
                    <a:pt x="5636675" y="8929"/>
                  </a:lnTo>
                  <a:lnTo>
                    <a:pt x="5638400" y="11616"/>
                  </a:lnTo>
                  <a:lnTo>
                    <a:pt x="5640821" y="17267"/>
                  </a:lnTo>
                  <a:lnTo>
                    <a:pt x="5641421" y="20545"/>
                  </a:lnTo>
                  <a:lnTo>
                    <a:pt x="5641421" y="1151269"/>
                  </a:lnTo>
                  <a:lnTo>
                    <a:pt x="5620752" y="1171824"/>
                  </a:lnTo>
                  <a:lnTo>
                    <a:pt x="5617597" y="1172119"/>
                  </a:lnTo>
                  <a:close/>
                </a:path>
              </a:pathLst>
            </a:custGeom>
            <a:solidFill>
              <a:srgbClr val="F8F8F8"/>
            </a:solidFill>
          </p:spPr>
          <p:txBody>
            <a:bodyPr wrap="square" lIns="0" tIns="0" rIns="0" bIns="0" rtlCol="0"/>
            <a:lstStyle/>
            <a:p>
              <a:endParaRPr/>
            </a:p>
          </p:txBody>
        </p:sp>
        <p:sp>
          <p:nvSpPr>
            <p:cNvPr id="22" name="object 22"/>
            <p:cNvSpPr/>
            <p:nvPr/>
          </p:nvSpPr>
          <p:spPr>
            <a:xfrm>
              <a:off x="963889" y="7653385"/>
              <a:ext cx="5641975" cy="1172210"/>
            </a:xfrm>
            <a:custGeom>
              <a:avLst/>
              <a:gdLst/>
              <a:ahLst/>
              <a:cxnLst/>
              <a:rect l="l" t="t" r="r" b="b"/>
              <a:pathLst>
                <a:path w="5641975" h="1172209">
                  <a:moveTo>
                    <a:pt x="0" y="114829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782"/>
                  </a:lnTo>
                  <a:lnTo>
                    <a:pt x="17629" y="590"/>
                  </a:lnTo>
                  <a:lnTo>
                    <a:pt x="20659" y="0"/>
                  </a:lnTo>
                  <a:lnTo>
                    <a:pt x="23823" y="0"/>
                  </a:lnTo>
                  <a:lnTo>
                    <a:pt x="5617597" y="0"/>
                  </a:lnTo>
                  <a:lnTo>
                    <a:pt x="5620752" y="0"/>
                  </a:lnTo>
                  <a:lnTo>
                    <a:pt x="5623792" y="590"/>
                  </a:lnTo>
                  <a:lnTo>
                    <a:pt x="5626717" y="1782"/>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1148296"/>
                  </a:lnTo>
                  <a:lnTo>
                    <a:pt x="5641421" y="1151269"/>
                  </a:lnTo>
                  <a:lnTo>
                    <a:pt x="5640821" y="1154252"/>
                  </a:lnTo>
                  <a:lnTo>
                    <a:pt x="5639610" y="1156929"/>
                  </a:lnTo>
                  <a:lnTo>
                    <a:pt x="5638400" y="1159912"/>
                  </a:lnTo>
                  <a:lnTo>
                    <a:pt x="5617597" y="1172119"/>
                  </a:lnTo>
                  <a:lnTo>
                    <a:pt x="23823" y="1172119"/>
                  </a:lnTo>
                  <a:lnTo>
                    <a:pt x="1810" y="1156929"/>
                  </a:lnTo>
                  <a:lnTo>
                    <a:pt x="600" y="1154252"/>
                  </a:lnTo>
                  <a:lnTo>
                    <a:pt x="0" y="1151269"/>
                  </a:lnTo>
                  <a:lnTo>
                    <a:pt x="0" y="1148296"/>
                  </a:lnTo>
                  <a:close/>
                </a:path>
              </a:pathLst>
            </a:custGeom>
            <a:ln w="9529">
              <a:solidFill>
                <a:srgbClr val="E7EAEC"/>
              </a:solidFill>
            </a:ln>
          </p:spPr>
          <p:txBody>
            <a:bodyPr wrap="square" lIns="0" tIns="0" rIns="0" bIns="0" rtlCol="0"/>
            <a:lstStyle/>
            <a:p>
              <a:endParaRPr/>
            </a:p>
          </p:txBody>
        </p:sp>
        <p:sp>
          <p:nvSpPr>
            <p:cNvPr id="23" name="object 23"/>
            <p:cNvSpPr/>
            <p:nvPr/>
          </p:nvSpPr>
          <p:spPr>
            <a:xfrm>
              <a:off x="1006771" y="7734522"/>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24" name="object 24"/>
          <p:cNvSpPr txBox="1"/>
          <p:nvPr/>
        </p:nvSpPr>
        <p:spPr>
          <a:xfrm>
            <a:off x="946424" y="8937715"/>
            <a:ext cx="5641975" cy="597535"/>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这样按照顺序执行下来</a:t>
            </a:r>
            <a:r>
              <a:rPr sz="950" b="1" spc="75" dirty="0">
                <a:solidFill>
                  <a:srgbClr val="333333"/>
                </a:solidFill>
                <a:latin typeface="微软雅黑"/>
                <a:cs typeface="微软雅黑"/>
              </a:rPr>
              <a:t>，</a:t>
            </a:r>
            <a:r>
              <a:rPr sz="950" b="1" spc="75" dirty="0">
                <a:solidFill>
                  <a:srgbClr val="333333"/>
                </a:solidFill>
                <a:latin typeface="Trebuchet MS"/>
                <a:cs typeface="Trebuchet MS"/>
              </a:rPr>
              <a:t>LVM</a:t>
            </a:r>
            <a:r>
              <a:rPr sz="950" b="1" spc="25" dirty="0">
                <a:solidFill>
                  <a:srgbClr val="333333"/>
                </a:solidFill>
                <a:latin typeface="微软雅黑"/>
                <a:cs typeface="微软雅黑"/>
              </a:rPr>
              <a:t>逻辑卷设备就能够自动创建好了。等等！还有个问题没有解决！现在只有 </a:t>
            </a:r>
            <a:r>
              <a:rPr sz="950" b="1" spc="55" dirty="0">
                <a:solidFill>
                  <a:srgbClr val="333333"/>
                </a:solidFill>
                <a:latin typeface="Trebuchet MS"/>
                <a:cs typeface="Trebuchet MS"/>
              </a:rPr>
              <a:t>prod</a:t>
            </a:r>
            <a:r>
              <a:rPr sz="950" b="1" spc="25" dirty="0">
                <a:solidFill>
                  <a:srgbClr val="333333"/>
                </a:solidFill>
                <a:latin typeface="微软雅黑"/>
                <a:cs typeface="微软雅黑"/>
              </a:rPr>
              <a:t>组主机上面添加了新的硬盘设备文件，其余主机是无法按照既定模块顺利完成的，这时要用类似于 第</a:t>
            </a:r>
            <a:r>
              <a:rPr sz="950" b="1" dirty="0">
                <a:solidFill>
                  <a:srgbClr val="333333"/>
                </a:solidFill>
                <a:latin typeface="Trebuchet MS"/>
                <a:cs typeface="Trebuchet MS"/>
              </a:rPr>
              <a:t>4</a:t>
            </a:r>
            <a:r>
              <a:rPr sz="950" b="1" spc="25" dirty="0">
                <a:solidFill>
                  <a:srgbClr val="333333"/>
                </a:solidFill>
                <a:latin typeface="微软雅黑"/>
                <a:cs typeface="微软雅黑"/>
              </a:rPr>
              <a:t>章节学习过的</a:t>
            </a:r>
            <a:r>
              <a:rPr sz="950" b="1" spc="20" dirty="0">
                <a:solidFill>
                  <a:srgbClr val="333333"/>
                </a:solidFill>
                <a:latin typeface="Trebuchet MS"/>
                <a:cs typeface="Trebuchet MS"/>
              </a:rPr>
              <a:t>if</a:t>
            </a:r>
            <a:r>
              <a:rPr sz="950" b="1" spc="25" dirty="0">
                <a:solidFill>
                  <a:srgbClr val="333333"/>
                </a:solidFill>
                <a:latin typeface="微软雅黑"/>
                <a:cs typeface="微软雅黑"/>
              </a:rPr>
              <a:t>条件句的方式进行一次判断</a:t>
            </a:r>
            <a:r>
              <a:rPr sz="950" b="1" spc="275" dirty="0">
                <a:solidFill>
                  <a:srgbClr val="333333"/>
                </a:solidFill>
                <a:latin typeface="Trebuchet MS"/>
                <a:cs typeface="Trebuchet MS"/>
              </a:rPr>
              <a:t>——</a:t>
            </a:r>
            <a:r>
              <a:rPr sz="950" b="1" spc="25" dirty="0">
                <a:solidFill>
                  <a:srgbClr val="333333"/>
                </a:solidFill>
                <a:latin typeface="微软雅黑"/>
                <a:cs typeface="微软雅黑"/>
              </a:rPr>
              <a:t>如果失败</a:t>
            </a:r>
            <a:r>
              <a:rPr sz="950" b="1" spc="-75" dirty="0">
                <a:solidFill>
                  <a:srgbClr val="333333"/>
                </a:solidFill>
                <a:latin typeface="Trebuchet MS"/>
                <a:cs typeface="Trebuchet MS"/>
              </a:rPr>
              <a:t>.....</a:t>
            </a:r>
            <a:r>
              <a:rPr sz="950" b="1" spc="25" dirty="0">
                <a:solidFill>
                  <a:srgbClr val="333333"/>
                </a:solidFill>
                <a:latin typeface="微软雅黑"/>
                <a:cs typeface="微软雅黑"/>
              </a:rPr>
              <a:t>则怎么样</a:t>
            </a:r>
            <a:r>
              <a:rPr sz="950" b="1" spc="-75" dirty="0">
                <a:solidFill>
                  <a:srgbClr val="333333"/>
                </a:solidFill>
                <a:latin typeface="Trebuchet MS"/>
                <a:cs typeface="Trebuchet MS"/>
              </a:rPr>
              <a:t>....</a:t>
            </a:r>
            <a:r>
              <a:rPr sz="950" b="1" spc="25" dirty="0">
                <a:solidFill>
                  <a:srgbClr val="333333"/>
                </a:solidFill>
                <a:latin typeface="微软雅黑"/>
                <a:cs typeface="微软雅黑"/>
              </a:rPr>
              <a:t>。</a:t>
            </a:r>
            <a:endParaRPr sz="950">
              <a:latin typeface="微软雅黑"/>
              <a:cs typeface="微软雅黑"/>
            </a:endParaRPr>
          </a:p>
        </p:txBody>
      </p:sp>
      <p:sp>
        <p:nvSpPr>
          <p:cNvPr id="40" name="object 40"/>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292</a:t>
            </a:fld>
            <a:endParaRPr sz="800">
              <a:latin typeface="小哥哥网恋吗"/>
              <a:cs typeface="小哥哥网恋吗"/>
            </a:endParaRPr>
          </a:p>
        </p:txBody>
      </p:sp>
      <p:sp>
        <p:nvSpPr>
          <p:cNvPr id="25" name="object 25"/>
          <p:cNvSpPr txBox="1"/>
          <p:nvPr/>
        </p:nvSpPr>
        <p:spPr>
          <a:xfrm>
            <a:off x="1070306" y="1931413"/>
            <a:ext cx="299974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ansible-doc </a:t>
            </a:r>
            <a:r>
              <a:rPr sz="850" spc="25" dirty="0">
                <a:solidFill>
                  <a:srgbClr val="333333"/>
                </a:solidFill>
                <a:latin typeface="Lucida Console"/>
                <a:cs typeface="Lucida Console"/>
              </a:rPr>
              <a:t>lvol&gt; LVOL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packages/ansible/modules/system/lvol.py)</a:t>
            </a:r>
            <a:endParaRPr sz="850">
              <a:latin typeface="Lucida Console"/>
              <a:cs typeface="Lucida Console"/>
            </a:endParaRPr>
          </a:p>
        </p:txBody>
      </p:sp>
      <p:sp>
        <p:nvSpPr>
          <p:cNvPr id="26" name="object 26"/>
          <p:cNvSpPr txBox="1"/>
          <p:nvPr/>
        </p:nvSpPr>
        <p:spPr>
          <a:xfrm>
            <a:off x="4315149" y="1931413"/>
            <a:ext cx="2030095" cy="368935"/>
          </a:xfrm>
          <a:prstGeom prst="rect">
            <a:avLst/>
          </a:prstGeom>
        </p:spPr>
        <p:txBody>
          <a:bodyPr vert="horz" wrap="square" lIns="0" tIns="11430" rIns="0" bIns="0" rtlCol="0">
            <a:spAutoFit/>
          </a:bodyPr>
          <a:lstStyle/>
          <a:p>
            <a:pPr marL="81915" marR="5080" indent="-69850">
              <a:lnSpc>
                <a:spcPct val="132400"/>
              </a:lnSpc>
              <a:spcBef>
                <a:spcPts val="90"/>
              </a:spcBef>
            </a:pPr>
            <a:r>
              <a:rPr sz="850" spc="30" dirty="0">
                <a:solidFill>
                  <a:srgbClr val="333333"/>
                </a:solidFill>
                <a:latin typeface="Lucida Console"/>
                <a:cs typeface="Lucida Console"/>
              </a:rPr>
              <a:t>(/usr/lib/python3.6/site- </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1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15" dirty="0">
                <a:solidFill>
                  <a:srgbClr val="333333"/>
                </a:solidFill>
                <a:latin typeface="Lucida Console"/>
                <a:cs typeface="Lucida Console"/>
              </a:rPr>
              <a:t> </a:t>
            </a:r>
            <a:r>
              <a:rPr sz="850" spc="30" dirty="0">
                <a:solidFill>
                  <a:srgbClr val="333333"/>
                </a:solidFill>
                <a:latin typeface="Lucida Console"/>
                <a:cs typeface="Lucida Console"/>
              </a:rPr>
              <a:t>creates,</a:t>
            </a:r>
            <a:r>
              <a:rPr sz="850" spc="10" dirty="0">
                <a:solidFill>
                  <a:srgbClr val="333333"/>
                </a:solidFill>
                <a:latin typeface="Lucida Console"/>
                <a:cs typeface="Lucida Console"/>
              </a:rPr>
              <a:t> </a:t>
            </a:r>
            <a:r>
              <a:rPr sz="850" spc="30" dirty="0">
                <a:solidFill>
                  <a:srgbClr val="333333"/>
                </a:solidFill>
                <a:latin typeface="Lucida Console"/>
                <a:cs typeface="Lucida Console"/>
              </a:rPr>
              <a:t>removes</a:t>
            </a:r>
            <a:endParaRPr sz="850">
              <a:latin typeface="Lucida Console"/>
              <a:cs typeface="Lucida Console"/>
            </a:endParaRPr>
          </a:p>
        </p:txBody>
      </p:sp>
      <p:sp>
        <p:nvSpPr>
          <p:cNvPr id="27" name="object 27"/>
          <p:cNvSpPr txBox="1"/>
          <p:nvPr/>
        </p:nvSpPr>
        <p:spPr>
          <a:xfrm>
            <a:off x="946424" y="2274450"/>
            <a:ext cx="5597525" cy="2065020"/>
          </a:xfrm>
          <a:prstGeom prst="rect">
            <a:avLst/>
          </a:prstGeom>
        </p:spPr>
        <p:txBody>
          <a:bodyPr vert="horz" wrap="square" lIns="0" tIns="11430" rIns="0" bIns="0" rtlCol="0">
            <a:spAutoFit/>
          </a:bodyPr>
          <a:lstStyle/>
          <a:p>
            <a:pPr marL="136525" marR="116205">
              <a:lnSpc>
                <a:spcPct val="132400"/>
              </a:lnSpc>
              <a:spcBef>
                <a:spcPts val="90"/>
              </a:spcBef>
              <a:tabLst>
                <a:tab pos="548005" algn="l"/>
                <a:tab pos="682625" algn="l"/>
                <a:tab pos="1164590" algn="l"/>
                <a:tab pos="1574165" algn="l"/>
                <a:tab pos="2138045" algn="l"/>
                <a:tab pos="2194560" algn="l"/>
                <a:tab pos="3016250" algn="l"/>
                <a:tab pos="3517900" algn="l"/>
                <a:tab pos="4133850" algn="l"/>
                <a:tab pos="5163820" algn="l"/>
              </a:tabLst>
            </a:pPr>
            <a:r>
              <a:rPr sz="850" spc="20" dirty="0">
                <a:solidFill>
                  <a:srgbClr val="333333"/>
                </a:solidFill>
                <a:latin typeface="Lucida Console"/>
                <a:cs typeface="Lucida Console"/>
              </a:rPr>
              <a:t>or</a:t>
            </a:r>
            <a:r>
              <a:rPr sz="850" spc="30" dirty="0">
                <a:solidFill>
                  <a:srgbClr val="333333"/>
                </a:solidFill>
                <a:latin typeface="Lucida Console"/>
                <a:cs typeface="Lucida Console"/>
              </a:rPr>
              <a:t> resizes</a:t>
            </a:r>
            <a:r>
              <a:rPr sz="850" spc="35" dirty="0">
                <a:solidFill>
                  <a:srgbClr val="333333"/>
                </a:solidFill>
                <a:latin typeface="Lucida Console"/>
                <a:cs typeface="Lucida Console"/>
              </a:rPr>
              <a:t> </a:t>
            </a:r>
            <a:r>
              <a:rPr sz="850" spc="30" dirty="0">
                <a:solidFill>
                  <a:srgbClr val="333333"/>
                </a:solidFill>
                <a:latin typeface="Lucida Console"/>
                <a:cs typeface="Lucida Console"/>
              </a:rPr>
              <a:t>logical</a:t>
            </a:r>
            <a:r>
              <a:rPr sz="850" spc="35" dirty="0">
                <a:solidFill>
                  <a:srgbClr val="333333"/>
                </a:solidFill>
                <a:latin typeface="Lucida Console"/>
                <a:cs typeface="Lucida Console"/>
              </a:rPr>
              <a:t> </a:t>
            </a:r>
            <a:r>
              <a:rPr sz="850" spc="30" dirty="0">
                <a:solidFill>
                  <a:srgbClr val="333333"/>
                </a:solidFill>
                <a:latin typeface="Lucida Console"/>
                <a:cs typeface="Lucida Console"/>
              </a:rPr>
              <a:t>volumes.	</a:t>
            </a:r>
            <a:r>
              <a:rPr sz="850" spc="15" dirty="0">
                <a:solidFill>
                  <a:srgbClr val="333333"/>
                </a:solidFill>
                <a:latin typeface="Lucida Console"/>
                <a:cs typeface="Lucida Console"/>
              </a:rPr>
              <a:t>*</a:t>
            </a:r>
            <a:r>
              <a:rPr sz="850" spc="25" dirty="0">
                <a:solidFill>
                  <a:srgbClr val="333333"/>
                </a:solidFill>
                <a:latin typeface="Lucida Console"/>
                <a:cs typeface="Lucida Console"/>
              </a:rPr>
              <a:t> 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25" dirty="0">
                <a:solidFill>
                  <a:srgbClr val="333333"/>
                </a:solidFill>
                <a:latin typeface="Lucida Console"/>
                <a:cs typeface="Lucida Console"/>
              </a:rPr>
              <a:t> </a:t>
            </a:r>
            <a:r>
              <a:rPr sz="850" spc="30" dirty="0">
                <a:solidFill>
                  <a:srgbClr val="333333"/>
                </a:solidFill>
                <a:latin typeface="Lucida Console"/>
                <a:cs typeface="Lucida Console"/>
              </a:rPr>
              <a:t>maintained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Ansible </a:t>
            </a:r>
            <a:r>
              <a:rPr sz="850" spc="35" dirty="0">
                <a:solidFill>
                  <a:srgbClr val="333333"/>
                </a:solidFill>
                <a:latin typeface="Lucida Console"/>
                <a:cs typeface="Lucida Console"/>
              </a:rPr>
              <a:t> </a:t>
            </a:r>
            <a:r>
              <a:rPr sz="850" spc="30" dirty="0">
                <a:solidFill>
                  <a:srgbClr val="333333"/>
                </a:solidFill>
                <a:latin typeface="Lucida Console"/>
                <a:cs typeface="Lucida Console"/>
              </a:rPr>
              <a:t>Community………………</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………………EXAMPLES:-</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logical</a:t>
            </a:r>
            <a:r>
              <a:rPr sz="850" spc="40" dirty="0">
                <a:solidFill>
                  <a:srgbClr val="333333"/>
                </a:solidFill>
                <a:latin typeface="Lucida Console"/>
                <a:cs typeface="Lucida Console"/>
              </a:rPr>
              <a:t> </a:t>
            </a:r>
            <a:r>
              <a:rPr sz="850" spc="25" dirty="0">
                <a:solidFill>
                  <a:srgbClr val="333333"/>
                </a:solidFill>
                <a:latin typeface="Lucida Console"/>
                <a:cs typeface="Lucida Console"/>
              </a:rPr>
              <a:t>volume</a:t>
            </a:r>
            <a:r>
              <a:rPr sz="850" spc="40" dirty="0">
                <a:solidFill>
                  <a:srgbClr val="333333"/>
                </a:solidFill>
                <a:latin typeface="Lucida Console"/>
                <a:cs typeface="Lucida Console"/>
              </a:rPr>
              <a:t> </a:t>
            </a:r>
            <a:r>
              <a:rPr sz="850" spc="20" dirty="0">
                <a:solidFill>
                  <a:srgbClr val="333333"/>
                </a:solidFill>
                <a:latin typeface="Lucida Console"/>
                <a:cs typeface="Lucida Console"/>
              </a:rPr>
              <a:t>of </a:t>
            </a:r>
            <a:r>
              <a:rPr sz="850" spc="-500" dirty="0">
                <a:solidFill>
                  <a:srgbClr val="333333"/>
                </a:solidFill>
                <a:latin typeface="Lucida Console"/>
                <a:cs typeface="Lucida Console"/>
              </a:rPr>
              <a:t> </a:t>
            </a:r>
            <a:r>
              <a:rPr sz="850" spc="25" dirty="0">
                <a:solidFill>
                  <a:srgbClr val="333333"/>
                </a:solidFill>
                <a:latin typeface="Lucida Console"/>
                <a:cs typeface="Lucida Console"/>
              </a:rPr>
              <a:t>512m	lvol:	vg:</a:t>
            </a:r>
            <a:r>
              <a:rPr sz="850" spc="30" dirty="0">
                <a:solidFill>
                  <a:srgbClr val="333333"/>
                </a:solidFill>
                <a:latin typeface="Lucida Console"/>
                <a:cs typeface="Lucida Console"/>
              </a:rPr>
              <a:t> firefly		</a:t>
            </a:r>
            <a:r>
              <a:rPr sz="850" spc="25" dirty="0">
                <a:solidFill>
                  <a:srgbClr val="333333"/>
                </a:solidFill>
                <a:latin typeface="Lucida Console"/>
                <a:cs typeface="Lucida Console"/>
              </a:rPr>
              <a:t>lv:</a:t>
            </a:r>
            <a:r>
              <a:rPr sz="850" spc="45" dirty="0">
                <a:solidFill>
                  <a:srgbClr val="333333"/>
                </a:solidFill>
                <a:latin typeface="Lucida Console"/>
                <a:cs typeface="Lucida Console"/>
              </a:rPr>
              <a:t> </a:t>
            </a:r>
            <a:r>
              <a:rPr sz="850" spc="25" dirty="0">
                <a:solidFill>
                  <a:srgbClr val="333333"/>
                </a:solidFill>
                <a:latin typeface="Lucida Console"/>
                <a:cs typeface="Lucida Console"/>
              </a:rPr>
              <a:t>test	size: 512-</a:t>
            </a:r>
            <a:r>
              <a:rPr sz="850" spc="3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0" dirty="0">
                <a:solidFill>
                  <a:srgbClr val="333333"/>
                </a:solidFill>
                <a:latin typeface="Lucida Console"/>
                <a:cs typeface="Lucida Console"/>
              </a:rPr>
              <a:t> </a:t>
            </a:r>
            <a:r>
              <a:rPr sz="850" spc="25" dirty="0">
                <a:solidFill>
                  <a:srgbClr val="333333"/>
                </a:solidFill>
                <a:latin typeface="Lucida Console"/>
                <a:cs typeface="Lucida Console"/>
              </a:rPr>
              <a:t>Create </a:t>
            </a:r>
            <a:r>
              <a:rPr sz="850" spc="15" dirty="0">
                <a:solidFill>
                  <a:srgbClr val="333333"/>
                </a:solidFill>
                <a:latin typeface="Lucida Console"/>
                <a:cs typeface="Lucida Console"/>
              </a:rPr>
              <a:t>a</a:t>
            </a:r>
            <a:r>
              <a:rPr sz="850" spc="30" dirty="0">
                <a:solidFill>
                  <a:srgbClr val="333333"/>
                </a:solidFill>
                <a:latin typeface="Lucida Console"/>
                <a:cs typeface="Lucida Console"/>
              </a:rPr>
              <a:t> logical </a:t>
            </a:r>
            <a:r>
              <a:rPr sz="850" spc="35" dirty="0">
                <a:solidFill>
                  <a:srgbClr val="333333"/>
                </a:solidFill>
                <a:latin typeface="Lucida Console"/>
                <a:cs typeface="Lucida Console"/>
              </a:rPr>
              <a:t> </a:t>
            </a:r>
            <a:r>
              <a:rPr sz="850" spc="25" dirty="0">
                <a:solidFill>
                  <a:srgbClr val="333333"/>
                </a:solidFill>
                <a:latin typeface="Lucida Console"/>
                <a:cs typeface="Lucida Console"/>
              </a:rPr>
              <a:t>volume</a:t>
            </a:r>
            <a:r>
              <a:rPr sz="850" spc="40" dirty="0">
                <a:solidFill>
                  <a:srgbClr val="333333"/>
                </a:solidFill>
                <a:latin typeface="Lucida Console"/>
                <a:cs typeface="Lucida Console"/>
              </a:rPr>
              <a:t> </a:t>
            </a:r>
            <a:r>
              <a:rPr sz="850" spc="20" dirty="0">
                <a:solidFill>
                  <a:srgbClr val="333333"/>
                </a:solidFill>
                <a:latin typeface="Lucida Console"/>
                <a:cs typeface="Lucida Console"/>
              </a:rPr>
              <a:t>of</a:t>
            </a:r>
            <a:r>
              <a:rPr sz="850" spc="45" dirty="0">
                <a:solidFill>
                  <a:srgbClr val="333333"/>
                </a:solidFill>
                <a:latin typeface="Lucida Console"/>
                <a:cs typeface="Lucida Console"/>
              </a:rPr>
              <a:t> </a:t>
            </a:r>
            <a:r>
              <a:rPr sz="850" spc="25" dirty="0">
                <a:solidFill>
                  <a:srgbClr val="333333"/>
                </a:solidFill>
                <a:latin typeface="Lucida Console"/>
                <a:cs typeface="Lucida Console"/>
              </a:rPr>
              <a:t>512m</a:t>
            </a:r>
            <a:r>
              <a:rPr sz="850" spc="40" dirty="0">
                <a:solidFill>
                  <a:srgbClr val="333333"/>
                </a:solidFill>
                <a:latin typeface="Lucida Console"/>
                <a:cs typeface="Lucida Console"/>
              </a:rPr>
              <a:t> </a:t>
            </a:r>
            <a:r>
              <a:rPr sz="850" spc="25" dirty="0">
                <a:solidFill>
                  <a:srgbClr val="333333"/>
                </a:solidFill>
                <a:latin typeface="Lucida Console"/>
                <a:cs typeface="Lucida Console"/>
              </a:rPr>
              <a:t>with</a:t>
            </a:r>
            <a:r>
              <a:rPr sz="850" spc="45" dirty="0">
                <a:solidFill>
                  <a:srgbClr val="333333"/>
                </a:solidFill>
                <a:latin typeface="Lucida Console"/>
                <a:cs typeface="Lucida Console"/>
              </a:rPr>
              <a:t> </a:t>
            </a:r>
            <a:r>
              <a:rPr sz="850" spc="25" dirty="0">
                <a:solidFill>
                  <a:srgbClr val="333333"/>
                </a:solidFill>
                <a:latin typeface="Lucida Console"/>
                <a:cs typeface="Lucida Console"/>
              </a:rPr>
              <a:t>disks</a:t>
            </a:r>
            <a:r>
              <a:rPr sz="850" spc="40" dirty="0">
                <a:solidFill>
                  <a:srgbClr val="333333"/>
                </a:solidFill>
                <a:latin typeface="Lucida Console"/>
                <a:cs typeface="Lucida Console"/>
              </a:rPr>
              <a:t> </a:t>
            </a:r>
            <a:r>
              <a:rPr sz="850" spc="30" dirty="0">
                <a:solidFill>
                  <a:srgbClr val="333333"/>
                </a:solidFill>
                <a:latin typeface="Lucida Console"/>
                <a:cs typeface="Lucida Console"/>
              </a:rPr>
              <a:t>/dev/sda</a:t>
            </a:r>
            <a:r>
              <a:rPr sz="850" spc="45" dirty="0">
                <a:solidFill>
                  <a:srgbClr val="333333"/>
                </a:solidFill>
                <a:latin typeface="Lucida Console"/>
                <a:cs typeface="Lucida Console"/>
              </a:rPr>
              <a:t> </a:t>
            </a:r>
            <a:r>
              <a:rPr sz="850" spc="25" dirty="0">
                <a:solidFill>
                  <a:srgbClr val="333333"/>
                </a:solidFill>
                <a:latin typeface="Lucida Console"/>
                <a:cs typeface="Lucida Console"/>
              </a:rPr>
              <a:t>and</a:t>
            </a:r>
            <a:r>
              <a:rPr sz="850" spc="40" dirty="0">
                <a:solidFill>
                  <a:srgbClr val="333333"/>
                </a:solidFill>
                <a:latin typeface="Lucida Console"/>
                <a:cs typeface="Lucida Console"/>
              </a:rPr>
              <a:t> </a:t>
            </a:r>
            <a:r>
              <a:rPr sz="850" spc="30" dirty="0">
                <a:solidFill>
                  <a:srgbClr val="333333"/>
                </a:solidFill>
                <a:latin typeface="Lucida Console"/>
                <a:cs typeface="Lucida Console"/>
              </a:rPr>
              <a:t>/dev/sdb	</a:t>
            </a:r>
            <a:r>
              <a:rPr sz="850" spc="25" dirty="0">
                <a:solidFill>
                  <a:srgbClr val="333333"/>
                </a:solidFill>
                <a:latin typeface="Lucida Console"/>
                <a:cs typeface="Lucida Console"/>
              </a:rPr>
              <a:t>lvol:	vg:</a:t>
            </a:r>
            <a:r>
              <a:rPr sz="850" spc="35" dirty="0">
                <a:solidFill>
                  <a:srgbClr val="333333"/>
                </a:solidFill>
                <a:latin typeface="Lucida Console"/>
                <a:cs typeface="Lucida Console"/>
              </a:rPr>
              <a:t> </a:t>
            </a:r>
            <a:r>
              <a:rPr sz="850" spc="30" dirty="0">
                <a:solidFill>
                  <a:srgbClr val="333333"/>
                </a:solidFill>
                <a:latin typeface="Lucida Console"/>
                <a:cs typeface="Lucida Console"/>
              </a:rPr>
              <a:t>firefly	</a:t>
            </a:r>
            <a:r>
              <a:rPr sz="850" spc="25" dirty="0">
                <a:solidFill>
                  <a:srgbClr val="333333"/>
                </a:solidFill>
                <a:latin typeface="Lucida Console"/>
                <a:cs typeface="Lucida Console"/>
              </a:rPr>
              <a:t>lv: </a:t>
            </a:r>
            <a:r>
              <a:rPr sz="850" spc="30" dirty="0">
                <a:solidFill>
                  <a:srgbClr val="333333"/>
                </a:solidFill>
                <a:latin typeface="Lucida Console"/>
                <a:cs typeface="Lucida Console"/>
              </a:rPr>
              <a:t> </a:t>
            </a:r>
            <a:r>
              <a:rPr sz="850" spc="25" dirty="0">
                <a:solidFill>
                  <a:srgbClr val="333333"/>
                </a:solidFill>
                <a:latin typeface="Lucida Console"/>
                <a:cs typeface="Lucida Console"/>
              </a:rPr>
              <a:t>test		size:</a:t>
            </a:r>
            <a:r>
              <a:rPr sz="850" spc="50" dirty="0">
                <a:solidFill>
                  <a:srgbClr val="333333"/>
                </a:solidFill>
                <a:latin typeface="Lucida Console"/>
                <a:cs typeface="Lucida Console"/>
              </a:rPr>
              <a:t> </a:t>
            </a:r>
            <a:r>
              <a:rPr sz="850" spc="25" dirty="0">
                <a:solidFill>
                  <a:srgbClr val="333333"/>
                </a:solidFill>
                <a:latin typeface="Lucida Console"/>
                <a:cs typeface="Lucida Console"/>
              </a:rPr>
              <a:t>512	pvs:</a:t>
            </a:r>
            <a:r>
              <a:rPr sz="850" spc="30" dirty="0">
                <a:solidFill>
                  <a:srgbClr val="333333"/>
                </a:solidFill>
                <a:latin typeface="Lucida Console"/>
                <a:cs typeface="Lucida Console"/>
              </a:rPr>
              <a:t> /dev/sda,/dev/sdb</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通过输出信息可得知，</a:t>
            </a:r>
            <a:r>
              <a:rPr sz="950" b="1" spc="35" dirty="0">
                <a:solidFill>
                  <a:srgbClr val="333333"/>
                </a:solidFill>
                <a:latin typeface="Trebuchet MS"/>
                <a:cs typeface="Trebuchet MS"/>
              </a:rPr>
              <a:t>lvol</a:t>
            </a:r>
            <a:r>
              <a:rPr sz="950" b="1" spc="25" dirty="0">
                <a:solidFill>
                  <a:srgbClr val="333333"/>
                </a:solidFill>
                <a:latin typeface="微软雅黑"/>
                <a:cs typeface="微软雅黑"/>
              </a:rPr>
              <a:t>确定是用于创建</a:t>
            </a:r>
            <a:r>
              <a:rPr sz="950" b="1" spc="90" dirty="0">
                <a:solidFill>
                  <a:srgbClr val="333333"/>
                </a:solidFill>
                <a:latin typeface="Trebuchet MS"/>
                <a:cs typeface="Trebuchet MS"/>
              </a:rPr>
              <a:t>LVM</a:t>
            </a:r>
            <a:r>
              <a:rPr sz="950" b="1" spc="25" dirty="0">
                <a:solidFill>
                  <a:srgbClr val="333333"/>
                </a:solidFill>
                <a:latin typeface="微软雅黑"/>
                <a:cs typeface="微软雅黑"/>
              </a:rPr>
              <a:t>逻辑卷设备的模块，其中</a:t>
            </a:r>
            <a:r>
              <a:rPr sz="950" b="1" spc="-30" dirty="0">
                <a:solidFill>
                  <a:srgbClr val="333333"/>
                </a:solidFill>
                <a:latin typeface="Trebuchet MS"/>
                <a:cs typeface="Trebuchet MS"/>
              </a:rPr>
              <a:t>“vg”</a:t>
            </a:r>
            <a:r>
              <a:rPr sz="950" b="1" spc="20" dirty="0">
                <a:solidFill>
                  <a:srgbClr val="333333"/>
                </a:solidFill>
                <a:latin typeface="微软雅黑"/>
                <a:cs typeface="微软雅黑"/>
              </a:rPr>
              <a:t>参数用于指定卷组名称，  </a:t>
            </a:r>
            <a:r>
              <a:rPr sz="950" b="1" spc="-45" dirty="0">
                <a:solidFill>
                  <a:srgbClr val="333333"/>
                </a:solidFill>
                <a:latin typeface="Trebuchet MS"/>
                <a:cs typeface="Trebuchet MS"/>
              </a:rPr>
              <a:t>“lv”</a:t>
            </a:r>
            <a:r>
              <a:rPr sz="950" b="1" spc="25" dirty="0">
                <a:solidFill>
                  <a:srgbClr val="333333"/>
                </a:solidFill>
                <a:latin typeface="微软雅黑"/>
                <a:cs typeface="微软雅黑"/>
              </a:rPr>
              <a:t>参数用于指定逻辑卷名称，而</a:t>
            </a:r>
            <a:r>
              <a:rPr sz="950" b="1" spc="-30" dirty="0">
                <a:solidFill>
                  <a:srgbClr val="333333"/>
                </a:solidFill>
                <a:latin typeface="Trebuchet MS"/>
                <a:cs typeface="Trebuchet MS"/>
              </a:rPr>
              <a:t>“size”</a:t>
            </a:r>
            <a:r>
              <a:rPr sz="950" b="1" spc="25" dirty="0">
                <a:solidFill>
                  <a:srgbClr val="333333"/>
                </a:solidFill>
                <a:latin typeface="微软雅黑"/>
                <a:cs typeface="微软雅黑"/>
              </a:rPr>
              <a:t>参数则用于指定最终逻辑卷设备的容量大小，不加单位默认为 </a:t>
            </a:r>
            <a:r>
              <a:rPr sz="950" b="1" spc="210" dirty="0">
                <a:solidFill>
                  <a:srgbClr val="333333"/>
                </a:solidFill>
                <a:latin typeface="Trebuchet MS"/>
                <a:cs typeface="Trebuchet MS"/>
              </a:rPr>
              <a:t>M</a:t>
            </a:r>
            <a:r>
              <a:rPr sz="950" b="1" spc="25" dirty="0">
                <a:solidFill>
                  <a:srgbClr val="333333"/>
                </a:solidFill>
                <a:latin typeface="微软雅黑"/>
                <a:cs typeface="微软雅黑"/>
              </a:rPr>
              <a:t>。填写好参数，创建出一个大小为</a:t>
            </a:r>
            <a:r>
              <a:rPr sz="950" b="1" spc="45" dirty="0">
                <a:solidFill>
                  <a:srgbClr val="333333"/>
                </a:solidFill>
                <a:latin typeface="Trebuchet MS"/>
                <a:cs typeface="Trebuchet MS"/>
              </a:rPr>
              <a:t>150M</a:t>
            </a:r>
            <a:r>
              <a:rPr sz="950" b="1" spc="45" dirty="0">
                <a:solidFill>
                  <a:srgbClr val="333333"/>
                </a:solidFill>
                <a:latin typeface="微软雅黑"/>
                <a:cs typeface="微软雅黑"/>
              </a:rPr>
              <a:t>，</a:t>
            </a:r>
            <a:r>
              <a:rPr sz="950" b="1" spc="25" dirty="0">
                <a:solidFill>
                  <a:srgbClr val="333333"/>
                </a:solidFill>
                <a:latin typeface="微软雅黑"/>
                <a:cs typeface="微软雅黑"/>
              </a:rPr>
              <a:t>归属于</a:t>
            </a:r>
            <a:r>
              <a:rPr sz="950" b="1" spc="45" dirty="0">
                <a:solidFill>
                  <a:srgbClr val="333333"/>
                </a:solidFill>
                <a:latin typeface="Trebuchet MS"/>
                <a:cs typeface="Trebuchet MS"/>
              </a:rPr>
              <a:t>research</a:t>
            </a:r>
            <a:r>
              <a:rPr sz="950" b="1" spc="25" dirty="0">
                <a:solidFill>
                  <a:srgbClr val="333333"/>
                </a:solidFill>
                <a:latin typeface="微软雅黑"/>
                <a:cs typeface="微软雅黑"/>
              </a:rPr>
              <a:t>卷组，名称为</a:t>
            </a:r>
            <a:r>
              <a:rPr sz="950" b="1" spc="65" dirty="0">
                <a:solidFill>
                  <a:srgbClr val="333333"/>
                </a:solidFill>
                <a:latin typeface="Trebuchet MS"/>
                <a:cs typeface="Trebuchet MS"/>
              </a:rPr>
              <a:t>data</a:t>
            </a:r>
            <a:r>
              <a:rPr sz="950" b="1" spc="25" dirty="0">
                <a:solidFill>
                  <a:srgbClr val="333333"/>
                </a:solidFill>
                <a:latin typeface="微软雅黑"/>
                <a:cs typeface="微软雅黑"/>
              </a:rPr>
              <a:t>的逻辑卷设备</a:t>
            </a:r>
            <a:r>
              <a:rPr sz="950" b="1" spc="-75" dirty="0">
                <a:solidFill>
                  <a:srgbClr val="333333"/>
                </a:solidFill>
                <a:latin typeface="Trebuchet MS"/>
                <a:cs typeface="Trebuchet MS"/>
              </a:rPr>
              <a:t>:</a:t>
            </a:r>
            <a:endParaRPr sz="950">
              <a:latin typeface="Trebuchet MS"/>
              <a:cs typeface="Trebuchet MS"/>
            </a:endParaRPr>
          </a:p>
          <a:p>
            <a:pPr>
              <a:lnSpc>
                <a:spcPct val="100000"/>
              </a:lnSpc>
              <a:spcBef>
                <a:spcPts val="5"/>
              </a:spcBef>
            </a:pPr>
            <a:endParaRPr sz="1750">
              <a:latin typeface="Trebuchet MS"/>
              <a:cs typeface="Trebuchet MS"/>
            </a:endParaRPr>
          </a:p>
          <a:p>
            <a:pPr marL="136525">
              <a:lnSpc>
                <a:spcPct val="100000"/>
              </a:lnSpc>
              <a:tabLst>
                <a:tab pos="4083685" algn="l"/>
                <a:tab pos="491045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lv.yml----</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5" dirty="0">
                <a:solidFill>
                  <a:srgbClr val="333333"/>
                </a:solidFill>
                <a:latin typeface="Lucida Console"/>
                <a:cs typeface="Lucida Console"/>
              </a:rPr>
              <a:t> </a:t>
            </a:r>
            <a:r>
              <a:rPr sz="800" spc="90" dirty="0">
                <a:solidFill>
                  <a:srgbClr val="333333"/>
                </a:solidFill>
                <a:latin typeface="宋体"/>
                <a:cs typeface="宋体"/>
              </a:rPr>
              <a:t>创建和使用逻辑</a:t>
            </a:r>
            <a:r>
              <a:rPr sz="800" spc="80" dirty="0">
                <a:solidFill>
                  <a:srgbClr val="333333"/>
                </a:solidFill>
                <a:latin typeface="宋体"/>
                <a:cs typeface="宋体"/>
              </a:rPr>
              <a:t>卷	</a:t>
            </a:r>
            <a:r>
              <a:rPr sz="850" spc="25" dirty="0">
                <a:solidFill>
                  <a:srgbClr val="333333"/>
                </a:solidFill>
                <a:latin typeface="Lucida Console"/>
                <a:cs typeface="Lucida Console"/>
              </a:rPr>
              <a:t>hosts:</a:t>
            </a:r>
            <a:r>
              <a:rPr sz="850" spc="45" dirty="0">
                <a:solidFill>
                  <a:srgbClr val="333333"/>
                </a:solidFill>
                <a:latin typeface="Lucida Console"/>
                <a:cs typeface="Lucida Console"/>
              </a:rPr>
              <a:t> </a:t>
            </a:r>
            <a:r>
              <a:rPr sz="850" spc="25" dirty="0">
                <a:solidFill>
                  <a:srgbClr val="333333"/>
                </a:solidFill>
                <a:latin typeface="Lucida Console"/>
                <a:cs typeface="Lucida Console"/>
              </a:rPr>
              <a:t>all	tasks:</a:t>
            </a:r>
            <a:endParaRPr sz="850">
              <a:latin typeface="Lucida Console"/>
              <a:cs typeface="Lucida Console"/>
            </a:endParaRPr>
          </a:p>
        </p:txBody>
      </p:sp>
      <p:sp>
        <p:nvSpPr>
          <p:cNvPr id="28" name="object 28"/>
          <p:cNvSpPr txBox="1"/>
          <p:nvPr/>
        </p:nvSpPr>
        <p:spPr>
          <a:xfrm>
            <a:off x="3106852" y="4349664"/>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lvg</a:t>
            </a:r>
            <a:r>
              <a:rPr sz="850" spc="15" dirty="0">
                <a:solidFill>
                  <a:srgbClr val="333333"/>
                </a:solidFill>
                <a:latin typeface="Lucida Console"/>
                <a:cs typeface="Lucida Console"/>
              </a:rPr>
              <a:t>:</a:t>
            </a:r>
            <a:endParaRPr sz="850">
              <a:latin typeface="Lucida Console"/>
              <a:cs typeface="Lucida Console"/>
            </a:endParaRPr>
          </a:p>
        </p:txBody>
      </p:sp>
      <p:sp>
        <p:nvSpPr>
          <p:cNvPr id="29" name="object 29"/>
          <p:cNvSpPr txBox="1"/>
          <p:nvPr/>
        </p:nvSpPr>
        <p:spPr>
          <a:xfrm>
            <a:off x="2963671" y="4485277"/>
            <a:ext cx="1541780" cy="368935"/>
          </a:xfrm>
          <a:prstGeom prst="rect">
            <a:avLst/>
          </a:prstGeom>
        </p:spPr>
        <p:txBody>
          <a:bodyPr vert="horz" wrap="square" lIns="0" tIns="11430" rIns="0" bIns="0" rtlCol="0">
            <a:spAutoFit/>
          </a:bodyPr>
          <a:lstStyle/>
          <a:p>
            <a:pPr marL="12700" marR="5080" indent="687070">
              <a:lnSpc>
                <a:spcPct val="132400"/>
              </a:lnSpc>
              <a:spcBef>
                <a:spcPts val="90"/>
              </a:spcBef>
            </a:pPr>
            <a:r>
              <a:rPr sz="850" spc="30" dirty="0">
                <a:solidFill>
                  <a:srgbClr val="333333"/>
                </a:solidFill>
                <a:latin typeface="Lucida Console"/>
                <a:cs typeface="Lucida Console"/>
              </a:rPr>
              <a:t>pesize:</a:t>
            </a:r>
            <a:r>
              <a:rPr sz="850" spc="-50" dirty="0">
                <a:solidFill>
                  <a:srgbClr val="333333"/>
                </a:solidFill>
                <a:latin typeface="Lucida Console"/>
                <a:cs typeface="Lucida Console"/>
              </a:rPr>
              <a:t> </a:t>
            </a:r>
            <a:r>
              <a:rPr sz="850" spc="25" dirty="0">
                <a:solidFill>
                  <a:srgbClr val="333333"/>
                </a:solidFill>
                <a:latin typeface="Lucida Console"/>
                <a:cs typeface="Lucida Console"/>
              </a:rPr>
              <a:t>150M </a:t>
            </a:r>
            <a:r>
              <a:rPr sz="850" spc="-500" dirty="0">
                <a:solidFill>
                  <a:srgbClr val="333333"/>
                </a:solidFill>
                <a:latin typeface="Lucida Console"/>
                <a:cs typeface="Lucida Console"/>
              </a:rPr>
              <a:t> </a:t>
            </a:r>
            <a:r>
              <a:rPr sz="850" spc="25" dirty="0">
                <a:solidFill>
                  <a:srgbClr val="333333"/>
                </a:solidFill>
                <a:latin typeface="Lucida Console"/>
                <a:cs typeface="Lucida Console"/>
              </a:rPr>
              <a:t>vg:</a:t>
            </a:r>
            <a:r>
              <a:rPr sz="850" spc="20" dirty="0">
                <a:solidFill>
                  <a:srgbClr val="333333"/>
                </a:solidFill>
                <a:latin typeface="Lucida Console"/>
                <a:cs typeface="Lucida Console"/>
              </a:rPr>
              <a:t> </a:t>
            </a:r>
            <a:r>
              <a:rPr sz="850" spc="30" dirty="0">
                <a:solidFill>
                  <a:srgbClr val="333333"/>
                </a:solidFill>
                <a:latin typeface="Lucida Console"/>
                <a:cs typeface="Lucida Console"/>
              </a:rPr>
              <a:t>research</a:t>
            </a:r>
            <a:endParaRPr sz="850">
              <a:latin typeface="Lucida Console"/>
              <a:cs typeface="Lucida Console"/>
            </a:endParaRPr>
          </a:p>
        </p:txBody>
      </p:sp>
      <p:sp>
        <p:nvSpPr>
          <p:cNvPr id="30" name="object 30"/>
          <p:cNvSpPr txBox="1"/>
          <p:nvPr/>
        </p:nvSpPr>
        <p:spPr>
          <a:xfrm>
            <a:off x="4729089" y="4313759"/>
            <a:ext cx="1207770" cy="54038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vg:</a:t>
            </a:r>
            <a:r>
              <a:rPr sz="850" spc="-30" dirty="0">
                <a:solidFill>
                  <a:srgbClr val="333333"/>
                </a:solidFill>
                <a:latin typeface="Lucida Console"/>
                <a:cs typeface="Lucida Console"/>
              </a:rPr>
              <a:t> </a:t>
            </a:r>
            <a:r>
              <a:rPr sz="850" spc="30" dirty="0">
                <a:solidFill>
                  <a:srgbClr val="333333"/>
                </a:solidFill>
                <a:latin typeface="Lucida Console"/>
                <a:cs typeface="Lucida Console"/>
              </a:rPr>
              <a:t>research</a:t>
            </a:r>
            <a:endParaRPr sz="850">
              <a:latin typeface="Lucida Console"/>
              <a:cs typeface="Lucida Console"/>
            </a:endParaRPr>
          </a:p>
          <a:p>
            <a:pPr marL="422275" marR="5080" indent="15240">
              <a:lnSpc>
                <a:spcPct val="132400"/>
              </a:lnSpc>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5" dirty="0">
                <a:solidFill>
                  <a:srgbClr val="333333"/>
                </a:solidFill>
                <a:latin typeface="Lucida Console"/>
                <a:cs typeface="Lucida Console"/>
              </a:rPr>
              <a:t> </a:t>
            </a:r>
            <a:r>
              <a:rPr sz="850" spc="25" dirty="0">
                <a:solidFill>
                  <a:srgbClr val="333333"/>
                </a:solidFill>
                <a:latin typeface="Lucida Console"/>
                <a:cs typeface="Lucida Console"/>
              </a:rPr>
              <a:t>two </a:t>
            </a:r>
            <a:r>
              <a:rPr sz="850" spc="-495" dirty="0">
                <a:solidFill>
                  <a:srgbClr val="333333"/>
                </a:solidFill>
                <a:latin typeface="Lucida Console"/>
                <a:cs typeface="Lucida Console"/>
              </a:rPr>
              <a:t> </a:t>
            </a:r>
            <a:r>
              <a:rPr sz="850" spc="25" dirty="0">
                <a:solidFill>
                  <a:srgbClr val="333333"/>
                </a:solidFill>
                <a:latin typeface="Lucida Console"/>
                <a:cs typeface="Lucida Console"/>
              </a:rPr>
              <a:t>lv:</a:t>
            </a:r>
            <a:r>
              <a:rPr sz="850" spc="10" dirty="0">
                <a:solidFill>
                  <a:srgbClr val="333333"/>
                </a:solidFill>
                <a:latin typeface="Lucida Console"/>
                <a:cs typeface="Lucida Console"/>
              </a:rPr>
              <a:t> </a:t>
            </a:r>
            <a:r>
              <a:rPr sz="850" spc="25" dirty="0">
                <a:solidFill>
                  <a:srgbClr val="333333"/>
                </a:solidFill>
                <a:latin typeface="Lucida Console"/>
                <a:cs typeface="Lucida Console"/>
              </a:rPr>
              <a:t>data</a:t>
            </a:r>
            <a:endParaRPr sz="850">
              <a:latin typeface="Lucida Console"/>
              <a:cs typeface="Lucida Console"/>
            </a:endParaRPr>
          </a:p>
        </p:txBody>
      </p:sp>
      <p:sp>
        <p:nvSpPr>
          <p:cNvPr id="31" name="object 31"/>
          <p:cNvSpPr txBox="1"/>
          <p:nvPr/>
        </p:nvSpPr>
        <p:spPr>
          <a:xfrm>
            <a:off x="1272024" y="4313759"/>
            <a:ext cx="1057910" cy="711835"/>
          </a:xfrm>
          <a:prstGeom prst="rect">
            <a:avLst/>
          </a:prstGeom>
        </p:spPr>
        <p:txBody>
          <a:bodyPr vert="horz" wrap="square" lIns="0" tIns="11430" rIns="0" bIns="0" rtlCol="0">
            <a:spAutoFit/>
          </a:bodyPr>
          <a:lstStyle/>
          <a:p>
            <a:pPr marL="146685" marR="5080" indent="133985">
              <a:lnSpc>
                <a:spcPct val="132400"/>
              </a:lnSpc>
              <a:spcBef>
                <a:spcPts val="90"/>
              </a:spcBef>
            </a:pPr>
            <a:r>
              <a:rPr sz="850" spc="15" dirty="0">
                <a:solidFill>
                  <a:srgbClr val="333333"/>
                </a:solidFill>
                <a:latin typeface="Lucida Console"/>
                <a:cs typeface="Lucida Console"/>
              </a:rPr>
              <a:t>- </a:t>
            </a:r>
            <a:r>
              <a:rPr sz="850" spc="25" dirty="0">
                <a:solidFill>
                  <a:srgbClr val="333333"/>
                </a:solidFill>
                <a:latin typeface="Lucida Console"/>
                <a:cs typeface="Lucida Console"/>
              </a:rPr>
              <a:t>name: one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pvs:</a:t>
            </a:r>
            <a:r>
              <a:rPr sz="850" spc="-50" dirty="0">
                <a:solidFill>
                  <a:srgbClr val="333333"/>
                </a:solidFill>
                <a:latin typeface="Lucida Console"/>
                <a:cs typeface="Lucida Console"/>
              </a:rPr>
              <a:t> </a:t>
            </a:r>
            <a:r>
              <a:rPr sz="850" spc="30" dirty="0">
                <a:solidFill>
                  <a:srgbClr val="333333"/>
                </a:solidFill>
                <a:latin typeface="Lucida Console"/>
                <a:cs typeface="Lucida Console"/>
              </a:rPr>
              <a:t>/dev/sdb</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lvol:</a:t>
            </a:r>
            <a:endParaRPr sz="850">
              <a:latin typeface="Lucida Console"/>
              <a:cs typeface="Lucida Console"/>
            </a:endParaRPr>
          </a:p>
          <a:p>
            <a:pPr marL="281305">
              <a:lnSpc>
                <a:spcPct val="100000"/>
              </a:lnSpc>
              <a:spcBef>
                <a:spcPts val="330"/>
              </a:spcBef>
            </a:pPr>
            <a:r>
              <a:rPr sz="850" spc="25" dirty="0">
                <a:solidFill>
                  <a:srgbClr val="333333"/>
                </a:solidFill>
                <a:latin typeface="Lucida Console"/>
                <a:cs typeface="Lucida Console"/>
              </a:rPr>
              <a:t>size:</a:t>
            </a:r>
            <a:r>
              <a:rPr sz="850" spc="-15" dirty="0">
                <a:solidFill>
                  <a:srgbClr val="333333"/>
                </a:solidFill>
                <a:latin typeface="Lucida Console"/>
                <a:cs typeface="Lucida Console"/>
              </a:rPr>
              <a:t> </a:t>
            </a:r>
            <a:r>
              <a:rPr sz="850" spc="25" dirty="0">
                <a:solidFill>
                  <a:srgbClr val="333333"/>
                </a:solidFill>
                <a:latin typeface="Lucida Console"/>
                <a:cs typeface="Lucida Console"/>
              </a:rPr>
              <a:t>150M</a:t>
            </a:r>
            <a:endParaRPr sz="850">
              <a:latin typeface="Lucida Console"/>
              <a:cs typeface="Lucida Console"/>
            </a:endParaRPr>
          </a:p>
        </p:txBody>
      </p:sp>
      <p:sp>
        <p:nvSpPr>
          <p:cNvPr id="32" name="object 32"/>
          <p:cNvSpPr txBox="1"/>
          <p:nvPr/>
        </p:nvSpPr>
        <p:spPr>
          <a:xfrm>
            <a:off x="6050405" y="6217431"/>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Thi</a:t>
            </a:r>
            <a:r>
              <a:rPr sz="850" spc="15" dirty="0">
                <a:solidFill>
                  <a:srgbClr val="333333"/>
                </a:solidFill>
                <a:latin typeface="Lucida Console"/>
                <a:cs typeface="Lucida Console"/>
              </a:rPr>
              <a:t>s</a:t>
            </a:r>
            <a:endParaRPr sz="850">
              <a:latin typeface="Lucida Console"/>
              <a:cs typeface="Lucida Console"/>
            </a:endParaRPr>
          </a:p>
        </p:txBody>
      </p:sp>
      <p:sp>
        <p:nvSpPr>
          <p:cNvPr id="33" name="object 33"/>
          <p:cNvSpPr txBox="1"/>
          <p:nvPr/>
        </p:nvSpPr>
        <p:spPr>
          <a:xfrm>
            <a:off x="1070306" y="6010007"/>
            <a:ext cx="4994910" cy="540385"/>
          </a:xfrm>
          <a:prstGeom prst="rect">
            <a:avLst/>
          </a:prstGeom>
        </p:spPr>
        <p:txBody>
          <a:bodyPr vert="horz" wrap="square" lIns="0" tIns="11430" rIns="0" bIns="0" rtlCol="0">
            <a:spAutoFit/>
          </a:bodyPr>
          <a:lstStyle/>
          <a:p>
            <a:pPr marL="12700" marR="534035">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ansible-doc filesystem&gt; FILESYSTEM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(/usr/lib/python3.6/site-packages/ansible/modules/system/filesy&gt;</a:t>
            </a:r>
            <a:endParaRPr sz="850">
              <a:latin typeface="Lucida Console"/>
              <a:cs typeface="Lucida Console"/>
            </a:endParaRPr>
          </a:p>
          <a:p>
            <a:pPr marL="12700">
              <a:lnSpc>
                <a:spcPct val="100000"/>
              </a:lnSpc>
              <a:spcBef>
                <a:spcPts val="330"/>
              </a:spcBef>
              <a:tabLst>
                <a:tab pos="2083435" algn="l"/>
              </a:tabLst>
            </a:pPr>
            <a:r>
              <a:rPr sz="850" spc="25" dirty="0">
                <a:solidFill>
                  <a:srgbClr val="333333"/>
                </a:solidFill>
                <a:latin typeface="Lucida Console"/>
                <a:cs typeface="Lucida Console"/>
              </a:rPr>
              <a:t>module</a:t>
            </a:r>
            <a:r>
              <a:rPr sz="850" spc="40" dirty="0">
                <a:solidFill>
                  <a:srgbClr val="333333"/>
                </a:solidFill>
                <a:latin typeface="Lucida Console"/>
                <a:cs typeface="Lucida Console"/>
              </a:rPr>
              <a:t> </a:t>
            </a:r>
            <a:r>
              <a:rPr sz="850" spc="30" dirty="0">
                <a:solidFill>
                  <a:srgbClr val="333333"/>
                </a:solidFill>
                <a:latin typeface="Lucida Console"/>
                <a:cs typeface="Lucida Console"/>
              </a:rPr>
              <a:t>creates</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40" dirty="0">
                <a:solidFill>
                  <a:srgbClr val="333333"/>
                </a:solidFill>
                <a:latin typeface="Lucida Console"/>
                <a:cs typeface="Lucida Console"/>
              </a:rPr>
              <a:t> </a:t>
            </a:r>
            <a:r>
              <a:rPr sz="850" spc="30" dirty="0">
                <a:solidFill>
                  <a:srgbClr val="333333"/>
                </a:solidFill>
                <a:latin typeface="Lucida Console"/>
                <a:cs typeface="Lucida Console"/>
              </a:rPr>
              <a:t>filesystem.	</a:t>
            </a:r>
            <a:r>
              <a:rPr sz="850" spc="15" dirty="0">
                <a:solidFill>
                  <a:srgbClr val="333333"/>
                </a:solidFill>
                <a:latin typeface="Lucida Console"/>
                <a:cs typeface="Lucida Console"/>
              </a:rPr>
              <a:t>*</a:t>
            </a:r>
            <a:r>
              <a:rPr sz="850" spc="25" dirty="0">
                <a:solidFill>
                  <a:srgbClr val="333333"/>
                </a:solidFill>
                <a:latin typeface="Lucida Console"/>
                <a:cs typeface="Lucida Console"/>
              </a:rPr>
              <a:t> 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module </a:t>
            </a:r>
            <a:r>
              <a:rPr sz="850" spc="20" dirty="0">
                <a:solidFill>
                  <a:srgbClr val="333333"/>
                </a:solidFill>
                <a:latin typeface="Lucida Console"/>
                <a:cs typeface="Lucida Console"/>
              </a:rPr>
              <a:t>is</a:t>
            </a:r>
            <a:r>
              <a:rPr sz="850" spc="25" dirty="0">
                <a:solidFill>
                  <a:srgbClr val="333333"/>
                </a:solidFill>
                <a:latin typeface="Lucida Console"/>
                <a:cs typeface="Lucida Console"/>
              </a:rPr>
              <a:t> </a:t>
            </a:r>
            <a:r>
              <a:rPr sz="850" spc="30" dirty="0">
                <a:solidFill>
                  <a:srgbClr val="333333"/>
                </a:solidFill>
                <a:latin typeface="Lucida Console"/>
                <a:cs typeface="Lucida Console"/>
              </a:rPr>
              <a:t>maintained </a:t>
            </a:r>
            <a:r>
              <a:rPr sz="850" spc="20" dirty="0">
                <a:solidFill>
                  <a:srgbClr val="333333"/>
                </a:solidFill>
                <a:latin typeface="Lucida Console"/>
                <a:cs typeface="Lucida Console"/>
              </a:rPr>
              <a:t>by</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Ansible</a:t>
            </a:r>
            <a:endParaRPr sz="850">
              <a:latin typeface="Lucida Console"/>
              <a:cs typeface="Lucida Console"/>
            </a:endParaRPr>
          </a:p>
        </p:txBody>
      </p:sp>
      <p:sp>
        <p:nvSpPr>
          <p:cNvPr id="34" name="object 34"/>
          <p:cNvSpPr txBox="1"/>
          <p:nvPr/>
        </p:nvSpPr>
        <p:spPr>
          <a:xfrm>
            <a:off x="946424" y="6524563"/>
            <a:ext cx="5580380" cy="1360170"/>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Community………………</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………………EXAMPLES:-</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25" dirty="0">
                <a:solidFill>
                  <a:srgbClr val="333333"/>
                </a:solidFill>
                <a:latin typeface="Lucida Console"/>
                <a:cs typeface="Lucida Console"/>
              </a:rPr>
              <a:t>ext2</a:t>
            </a:r>
            <a:r>
              <a:rPr sz="850" spc="35" dirty="0">
                <a:solidFill>
                  <a:srgbClr val="333333"/>
                </a:solidFill>
                <a:latin typeface="Lucida Console"/>
                <a:cs typeface="Lucida Console"/>
              </a:rPr>
              <a:t> </a:t>
            </a:r>
            <a:r>
              <a:rPr sz="850" spc="30" dirty="0">
                <a:solidFill>
                  <a:srgbClr val="333333"/>
                </a:solidFill>
                <a:latin typeface="Lucida Console"/>
                <a:cs typeface="Lucida Console"/>
              </a:rPr>
              <a:t>filesystem</a:t>
            </a:r>
            <a:r>
              <a:rPr sz="850" spc="40" dirty="0">
                <a:solidFill>
                  <a:srgbClr val="333333"/>
                </a:solidFill>
                <a:latin typeface="Lucida Console"/>
                <a:cs typeface="Lucida Console"/>
              </a:rPr>
              <a:t> </a:t>
            </a:r>
            <a:r>
              <a:rPr sz="850" spc="20" dirty="0">
                <a:solidFill>
                  <a:srgbClr val="333333"/>
                </a:solidFill>
                <a:latin typeface="Lucida Console"/>
                <a:cs typeface="Lucida Console"/>
              </a:rPr>
              <a:t>on</a:t>
            </a:r>
            <a:endParaRPr sz="850">
              <a:latin typeface="Lucida Console"/>
              <a:cs typeface="Lucida Console"/>
            </a:endParaRPr>
          </a:p>
          <a:p>
            <a:pPr marL="136525">
              <a:lnSpc>
                <a:spcPct val="100000"/>
              </a:lnSpc>
              <a:spcBef>
                <a:spcPts val="330"/>
              </a:spcBef>
              <a:tabLst>
                <a:tab pos="895350" algn="l"/>
                <a:tab pos="1927860" algn="l"/>
                <a:tab pos="3027680" algn="l"/>
              </a:tabLst>
            </a:pPr>
            <a:r>
              <a:rPr sz="850" spc="30" dirty="0">
                <a:solidFill>
                  <a:srgbClr val="333333"/>
                </a:solidFill>
                <a:latin typeface="Lucida Console"/>
                <a:cs typeface="Lucida Console"/>
              </a:rPr>
              <a:t>/dev/sdb1	filesystem:	fstype:</a:t>
            </a:r>
            <a:r>
              <a:rPr sz="850" spc="35" dirty="0">
                <a:solidFill>
                  <a:srgbClr val="333333"/>
                </a:solidFill>
                <a:latin typeface="Lucida Console"/>
                <a:cs typeface="Lucida Console"/>
              </a:rPr>
              <a:t> </a:t>
            </a:r>
            <a:r>
              <a:rPr sz="850" spc="25" dirty="0">
                <a:solidFill>
                  <a:srgbClr val="333333"/>
                </a:solidFill>
                <a:latin typeface="Lucida Console"/>
                <a:cs typeface="Lucida Console"/>
              </a:rPr>
              <a:t>ext2	dev:</a:t>
            </a:r>
            <a:r>
              <a:rPr sz="850" spc="-25" dirty="0">
                <a:solidFill>
                  <a:srgbClr val="333333"/>
                </a:solidFill>
                <a:latin typeface="Lucida Console"/>
                <a:cs typeface="Lucida Console"/>
              </a:rPr>
              <a:t> </a:t>
            </a:r>
            <a:r>
              <a:rPr sz="850" spc="30" dirty="0">
                <a:solidFill>
                  <a:srgbClr val="333333"/>
                </a:solidFill>
                <a:latin typeface="Lucida Console"/>
                <a:cs typeface="Lucida Console"/>
              </a:rPr>
              <a:t>/dev/sdb1</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50" dirty="0">
                <a:solidFill>
                  <a:srgbClr val="333333"/>
                </a:solidFill>
                <a:latin typeface="Trebuchet MS"/>
                <a:cs typeface="Trebuchet MS"/>
              </a:rPr>
              <a:t>filesystem</a:t>
            </a:r>
            <a:r>
              <a:rPr sz="950" b="1" spc="25" dirty="0">
                <a:solidFill>
                  <a:srgbClr val="333333"/>
                </a:solidFill>
                <a:latin typeface="微软雅黑"/>
                <a:cs typeface="微软雅黑"/>
              </a:rPr>
              <a:t>模块的参数真是简练，参数</a:t>
            </a:r>
            <a:r>
              <a:rPr sz="950" b="1" spc="5" dirty="0">
                <a:solidFill>
                  <a:srgbClr val="333333"/>
                </a:solidFill>
                <a:latin typeface="Trebuchet MS"/>
                <a:cs typeface="Trebuchet MS"/>
              </a:rPr>
              <a:t>“fstype”</a:t>
            </a:r>
            <a:r>
              <a:rPr sz="950" b="1" spc="25" dirty="0">
                <a:solidFill>
                  <a:srgbClr val="333333"/>
                </a:solidFill>
                <a:latin typeface="微软雅黑"/>
                <a:cs typeface="微软雅黑"/>
              </a:rPr>
              <a:t>用于指定文件系统的格式化类型，</a:t>
            </a:r>
            <a:r>
              <a:rPr sz="950" b="1" spc="-20" dirty="0">
                <a:solidFill>
                  <a:srgbClr val="333333"/>
                </a:solidFill>
                <a:latin typeface="Trebuchet MS"/>
                <a:cs typeface="Trebuchet MS"/>
              </a:rPr>
              <a:t>“dev”</a:t>
            </a:r>
            <a:r>
              <a:rPr sz="950" b="1" spc="20" dirty="0">
                <a:solidFill>
                  <a:srgbClr val="333333"/>
                </a:solidFill>
                <a:latin typeface="微软雅黑"/>
                <a:cs typeface="微软雅黑"/>
              </a:rPr>
              <a:t>参数用于指定 </a:t>
            </a:r>
            <a:r>
              <a:rPr sz="950" b="1" spc="25" dirty="0">
                <a:solidFill>
                  <a:srgbClr val="333333"/>
                </a:solidFill>
                <a:latin typeface="微软雅黑"/>
                <a:cs typeface="微软雅黑"/>
              </a:rPr>
              <a:t>要格式化的设备文件路径。继续编写：</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tabLst>
                <a:tab pos="4083685" algn="l"/>
                <a:tab pos="491045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lv.yml----</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5" dirty="0">
                <a:solidFill>
                  <a:srgbClr val="333333"/>
                </a:solidFill>
                <a:latin typeface="Lucida Console"/>
                <a:cs typeface="Lucida Console"/>
              </a:rPr>
              <a:t> </a:t>
            </a:r>
            <a:r>
              <a:rPr sz="800" spc="90" dirty="0">
                <a:solidFill>
                  <a:srgbClr val="333333"/>
                </a:solidFill>
                <a:latin typeface="宋体"/>
                <a:cs typeface="宋体"/>
              </a:rPr>
              <a:t>创建和使用逻辑</a:t>
            </a:r>
            <a:r>
              <a:rPr sz="800" spc="80" dirty="0">
                <a:solidFill>
                  <a:srgbClr val="333333"/>
                </a:solidFill>
                <a:latin typeface="宋体"/>
                <a:cs typeface="宋体"/>
              </a:rPr>
              <a:t>卷	</a:t>
            </a:r>
            <a:r>
              <a:rPr sz="850" spc="25" dirty="0">
                <a:solidFill>
                  <a:srgbClr val="333333"/>
                </a:solidFill>
                <a:latin typeface="Lucida Console"/>
                <a:cs typeface="Lucida Console"/>
              </a:rPr>
              <a:t>hosts:</a:t>
            </a:r>
            <a:r>
              <a:rPr sz="850" spc="45" dirty="0">
                <a:solidFill>
                  <a:srgbClr val="333333"/>
                </a:solidFill>
                <a:latin typeface="Lucida Console"/>
                <a:cs typeface="Lucida Console"/>
              </a:rPr>
              <a:t> </a:t>
            </a:r>
            <a:r>
              <a:rPr sz="850" spc="25" dirty="0">
                <a:solidFill>
                  <a:srgbClr val="333333"/>
                </a:solidFill>
                <a:latin typeface="Lucida Console"/>
                <a:cs typeface="Lucida Console"/>
              </a:rPr>
              <a:t>all	tasks:</a:t>
            </a:r>
            <a:endParaRPr sz="850">
              <a:latin typeface="Lucida Console"/>
              <a:cs typeface="Lucida Console"/>
            </a:endParaRPr>
          </a:p>
        </p:txBody>
      </p:sp>
      <p:sp>
        <p:nvSpPr>
          <p:cNvPr id="35" name="object 35"/>
          <p:cNvSpPr txBox="1"/>
          <p:nvPr/>
        </p:nvSpPr>
        <p:spPr>
          <a:xfrm>
            <a:off x="3106852" y="7894611"/>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lvg</a:t>
            </a:r>
            <a:r>
              <a:rPr sz="850" spc="15" dirty="0">
                <a:solidFill>
                  <a:srgbClr val="333333"/>
                </a:solidFill>
                <a:latin typeface="Lucida Console"/>
                <a:cs typeface="Lucida Console"/>
              </a:rPr>
              <a:t>:</a:t>
            </a:r>
            <a:endParaRPr sz="850">
              <a:latin typeface="Lucida Console"/>
              <a:cs typeface="Lucida Console"/>
            </a:endParaRPr>
          </a:p>
        </p:txBody>
      </p:sp>
      <p:sp>
        <p:nvSpPr>
          <p:cNvPr id="36" name="object 36"/>
          <p:cNvSpPr txBox="1"/>
          <p:nvPr/>
        </p:nvSpPr>
        <p:spPr>
          <a:xfrm>
            <a:off x="2905163" y="8030225"/>
            <a:ext cx="1600200" cy="540385"/>
          </a:xfrm>
          <a:prstGeom prst="rect">
            <a:avLst/>
          </a:prstGeom>
        </p:spPr>
        <p:txBody>
          <a:bodyPr vert="horz" wrap="square" lIns="0" tIns="11430" rIns="0" bIns="0" rtlCol="0">
            <a:spAutoFit/>
          </a:bodyPr>
          <a:lstStyle/>
          <a:p>
            <a:pPr marL="71120" marR="5080" indent="687070">
              <a:lnSpc>
                <a:spcPct val="132400"/>
              </a:lnSpc>
              <a:spcBef>
                <a:spcPts val="90"/>
              </a:spcBef>
            </a:pPr>
            <a:r>
              <a:rPr sz="850" spc="30" dirty="0">
                <a:solidFill>
                  <a:srgbClr val="333333"/>
                </a:solidFill>
                <a:latin typeface="Lucida Console"/>
                <a:cs typeface="Lucida Console"/>
              </a:rPr>
              <a:t>pesize:</a:t>
            </a:r>
            <a:r>
              <a:rPr sz="850" spc="-50" dirty="0">
                <a:solidFill>
                  <a:srgbClr val="333333"/>
                </a:solidFill>
                <a:latin typeface="Lucida Console"/>
                <a:cs typeface="Lucida Console"/>
              </a:rPr>
              <a:t> </a:t>
            </a:r>
            <a:r>
              <a:rPr sz="850" spc="25" dirty="0">
                <a:solidFill>
                  <a:srgbClr val="333333"/>
                </a:solidFill>
                <a:latin typeface="Lucida Console"/>
                <a:cs typeface="Lucida Console"/>
              </a:rPr>
              <a:t>150M </a:t>
            </a:r>
            <a:r>
              <a:rPr sz="850" spc="-500" dirty="0">
                <a:solidFill>
                  <a:srgbClr val="333333"/>
                </a:solidFill>
                <a:latin typeface="Lucida Console"/>
                <a:cs typeface="Lucida Console"/>
              </a:rPr>
              <a:t> </a:t>
            </a:r>
            <a:r>
              <a:rPr sz="850" spc="25" dirty="0">
                <a:solidFill>
                  <a:srgbClr val="333333"/>
                </a:solidFill>
                <a:latin typeface="Lucida Console"/>
                <a:cs typeface="Lucida Console"/>
              </a:rPr>
              <a:t>vg:</a:t>
            </a:r>
            <a:r>
              <a:rPr sz="850" spc="20" dirty="0">
                <a:solidFill>
                  <a:srgbClr val="333333"/>
                </a:solidFill>
                <a:latin typeface="Lucida Console"/>
                <a:cs typeface="Lucida Console"/>
              </a:rPr>
              <a:t> </a:t>
            </a:r>
            <a:r>
              <a:rPr sz="850" spc="30" dirty="0">
                <a:solidFill>
                  <a:srgbClr val="333333"/>
                </a:solidFill>
                <a:latin typeface="Lucida Console"/>
                <a:cs typeface="Lucida Console"/>
              </a:rPr>
              <a:t>research</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name:</a:t>
            </a:r>
            <a:r>
              <a:rPr sz="850" dirty="0">
                <a:solidFill>
                  <a:srgbClr val="333333"/>
                </a:solidFill>
                <a:latin typeface="Lucida Console"/>
                <a:cs typeface="Lucida Console"/>
              </a:rPr>
              <a:t> </a:t>
            </a:r>
            <a:r>
              <a:rPr sz="850" spc="25" dirty="0">
                <a:solidFill>
                  <a:srgbClr val="333333"/>
                </a:solidFill>
                <a:latin typeface="Lucida Console"/>
                <a:cs typeface="Lucida Console"/>
              </a:rPr>
              <a:t>three</a:t>
            </a:r>
            <a:endParaRPr sz="850">
              <a:latin typeface="Lucida Console"/>
              <a:cs typeface="Lucida Console"/>
            </a:endParaRPr>
          </a:p>
        </p:txBody>
      </p:sp>
      <p:sp>
        <p:nvSpPr>
          <p:cNvPr id="37" name="object 37"/>
          <p:cNvSpPr txBox="1"/>
          <p:nvPr/>
        </p:nvSpPr>
        <p:spPr>
          <a:xfrm>
            <a:off x="4609893" y="7858706"/>
            <a:ext cx="1327150" cy="711835"/>
          </a:xfrm>
          <a:prstGeom prst="rect">
            <a:avLst/>
          </a:prstGeom>
        </p:spPr>
        <p:txBody>
          <a:bodyPr vert="horz" wrap="square" lIns="0" tIns="53340" rIns="0" bIns="0" rtlCol="0">
            <a:spAutoFit/>
          </a:bodyPr>
          <a:lstStyle/>
          <a:p>
            <a:pPr marL="131445">
              <a:lnSpc>
                <a:spcPct val="100000"/>
              </a:lnSpc>
              <a:spcBef>
                <a:spcPts val="420"/>
              </a:spcBef>
            </a:pPr>
            <a:r>
              <a:rPr sz="850" spc="25" dirty="0">
                <a:solidFill>
                  <a:srgbClr val="333333"/>
                </a:solidFill>
                <a:latin typeface="Lucida Console"/>
                <a:cs typeface="Lucida Console"/>
              </a:rPr>
              <a:t>vg:</a:t>
            </a:r>
            <a:r>
              <a:rPr sz="850" spc="-30" dirty="0">
                <a:solidFill>
                  <a:srgbClr val="333333"/>
                </a:solidFill>
                <a:latin typeface="Lucida Console"/>
                <a:cs typeface="Lucida Console"/>
              </a:rPr>
              <a:t> </a:t>
            </a:r>
            <a:r>
              <a:rPr sz="850" spc="30" dirty="0">
                <a:solidFill>
                  <a:srgbClr val="333333"/>
                </a:solidFill>
                <a:latin typeface="Lucida Console"/>
                <a:cs typeface="Lucida Console"/>
              </a:rPr>
              <a:t>research</a:t>
            </a:r>
            <a:endParaRPr sz="850">
              <a:latin typeface="Lucida Console"/>
              <a:cs typeface="Lucida Console"/>
            </a:endParaRPr>
          </a:p>
          <a:p>
            <a:pPr marL="541655" marR="5080" indent="15240">
              <a:lnSpc>
                <a:spcPct val="132400"/>
              </a:lnSpc>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5" dirty="0">
                <a:solidFill>
                  <a:srgbClr val="333333"/>
                </a:solidFill>
                <a:latin typeface="Lucida Console"/>
                <a:cs typeface="Lucida Console"/>
              </a:rPr>
              <a:t> </a:t>
            </a:r>
            <a:r>
              <a:rPr sz="850" spc="25" dirty="0">
                <a:solidFill>
                  <a:srgbClr val="333333"/>
                </a:solidFill>
                <a:latin typeface="Lucida Console"/>
                <a:cs typeface="Lucida Console"/>
              </a:rPr>
              <a:t>two </a:t>
            </a:r>
            <a:r>
              <a:rPr sz="850" spc="-495" dirty="0">
                <a:solidFill>
                  <a:srgbClr val="333333"/>
                </a:solidFill>
                <a:latin typeface="Lucida Console"/>
                <a:cs typeface="Lucida Console"/>
              </a:rPr>
              <a:t> </a:t>
            </a:r>
            <a:r>
              <a:rPr sz="850" spc="25" dirty="0">
                <a:solidFill>
                  <a:srgbClr val="333333"/>
                </a:solidFill>
                <a:latin typeface="Lucida Console"/>
                <a:cs typeface="Lucida Console"/>
              </a:rPr>
              <a:t>lv:</a:t>
            </a:r>
            <a:r>
              <a:rPr sz="850" spc="10" dirty="0">
                <a:solidFill>
                  <a:srgbClr val="333333"/>
                </a:solidFill>
                <a:latin typeface="Lucida Console"/>
                <a:cs typeface="Lucida Console"/>
              </a:rPr>
              <a:t> </a:t>
            </a:r>
            <a:r>
              <a:rPr sz="850" spc="25" dirty="0">
                <a:solidFill>
                  <a:srgbClr val="333333"/>
                </a:solidFill>
                <a:latin typeface="Lucida Console"/>
                <a:cs typeface="Lucida Console"/>
              </a:rPr>
              <a:t>data</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filesystem:</a:t>
            </a:r>
            <a:endParaRPr sz="850">
              <a:latin typeface="Lucida Console"/>
              <a:cs typeface="Lucida Console"/>
            </a:endParaRPr>
          </a:p>
        </p:txBody>
      </p:sp>
      <p:sp>
        <p:nvSpPr>
          <p:cNvPr id="38" name="object 38"/>
          <p:cNvSpPr txBox="1"/>
          <p:nvPr/>
        </p:nvSpPr>
        <p:spPr>
          <a:xfrm>
            <a:off x="1272024" y="7858706"/>
            <a:ext cx="1057910" cy="883285"/>
          </a:xfrm>
          <a:prstGeom prst="rect">
            <a:avLst/>
          </a:prstGeom>
        </p:spPr>
        <p:txBody>
          <a:bodyPr vert="horz" wrap="square" lIns="0" tIns="11430" rIns="0" bIns="0" rtlCol="0">
            <a:spAutoFit/>
          </a:bodyPr>
          <a:lstStyle/>
          <a:p>
            <a:pPr marL="146685" marR="5080" indent="133985">
              <a:lnSpc>
                <a:spcPct val="132400"/>
              </a:lnSpc>
              <a:spcBef>
                <a:spcPts val="90"/>
              </a:spcBef>
            </a:pPr>
            <a:r>
              <a:rPr sz="850" spc="15" dirty="0">
                <a:solidFill>
                  <a:srgbClr val="333333"/>
                </a:solidFill>
                <a:latin typeface="Lucida Console"/>
                <a:cs typeface="Lucida Console"/>
              </a:rPr>
              <a:t>- </a:t>
            </a:r>
            <a:r>
              <a:rPr sz="850" spc="25" dirty="0">
                <a:solidFill>
                  <a:srgbClr val="333333"/>
                </a:solidFill>
                <a:latin typeface="Lucida Console"/>
                <a:cs typeface="Lucida Console"/>
              </a:rPr>
              <a:t>name: one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pvs:</a:t>
            </a:r>
            <a:r>
              <a:rPr sz="850" spc="-50" dirty="0">
                <a:solidFill>
                  <a:srgbClr val="333333"/>
                </a:solidFill>
                <a:latin typeface="Lucida Console"/>
                <a:cs typeface="Lucida Console"/>
              </a:rPr>
              <a:t> </a:t>
            </a:r>
            <a:r>
              <a:rPr sz="850" spc="30" dirty="0">
                <a:solidFill>
                  <a:srgbClr val="333333"/>
                </a:solidFill>
                <a:latin typeface="Lucida Console"/>
                <a:cs typeface="Lucida Console"/>
              </a:rPr>
              <a:t>/dev/sdb</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lvol:</a:t>
            </a:r>
            <a:endParaRPr sz="850">
              <a:latin typeface="Lucida Console"/>
              <a:cs typeface="Lucida Console"/>
            </a:endParaRPr>
          </a:p>
          <a:p>
            <a:pPr marL="12700" marR="78740" indent="268605">
              <a:lnSpc>
                <a:spcPct val="132400"/>
              </a:lnSpc>
            </a:pPr>
            <a:r>
              <a:rPr sz="850" spc="25" dirty="0">
                <a:solidFill>
                  <a:srgbClr val="333333"/>
                </a:solidFill>
                <a:latin typeface="Lucida Console"/>
                <a:cs typeface="Lucida Console"/>
              </a:rPr>
              <a:t>size:</a:t>
            </a:r>
            <a:r>
              <a:rPr sz="850" spc="-35" dirty="0">
                <a:solidFill>
                  <a:srgbClr val="333333"/>
                </a:solidFill>
                <a:latin typeface="Lucida Console"/>
                <a:cs typeface="Lucida Console"/>
              </a:rPr>
              <a:t> </a:t>
            </a:r>
            <a:r>
              <a:rPr sz="850" spc="25" dirty="0">
                <a:solidFill>
                  <a:srgbClr val="333333"/>
                </a:solidFill>
                <a:latin typeface="Lucida Console"/>
                <a:cs typeface="Lucida Console"/>
              </a:rPr>
              <a:t>150M </a:t>
            </a:r>
            <a:r>
              <a:rPr sz="850" spc="-495" dirty="0">
                <a:solidFill>
                  <a:srgbClr val="333333"/>
                </a:solidFill>
                <a:latin typeface="Lucida Console"/>
                <a:cs typeface="Lucida Console"/>
              </a:rPr>
              <a:t> </a:t>
            </a:r>
            <a:r>
              <a:rPr sz="850" spc="30" dirty="0">
                <a:solidFill>
                  <a:srgbClr val="333333"/>
                </a:solidFill>
                <a:latin typeface="Lucida Console"/>
                <a:cs typeface="Lucida Console"/>
              </a:rPr>
              <a:t>fstype:</a:t>
            </a:r>
            <a:r>
              <a:rPr sz="850" dirty="0">
                <a:solidFill>
                  <a:srgbClr val="333333"/>
                </a:solidFill>
                <a:latin typeface="Lucida Console"/>
                <a:cs typeface="Lucida Console"/>
              </a:rPr>
              <a:t> </a:t>
            </a:r>
            <a:r>
              <a:rPr sz="850" spc="25" dirty="0">
                <a:solidFill>
                  <a:srgbClr val="333333"/>
                </a:solidFill>
                <a:latin typeface="Lucida Console"/>
                <a:cs typeface="Lucida Console"/>
              </a:rPr>
              <a:t>ext4</a:t>
            </a:r>
            <a:endParaRPr sz="850">
              <a:latin typeface="Lucida Console"/>
              <a:cs typeface="Lucida Console"/>
            </a:endParaRPr>
          </a:p>
        </p:txBody>
      </p:sp>
      <p:sp>
        <p:nvSpPr>
          <p:cNvPr id="39" name="object 39"/>
          <p:cNvSpPr txBox="1"/>
          <p:nvPr/>
        </p:nvSpPr>
        <p:spPr>
          <a:xfrm>
            <a:off x="3447362" y="8580685"/>
            <a:ext cx="161798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dev:</a:t>
            </a:r>
            <a:r>
              <a:rPr sz="850" spc="-20" dirty="0">
                <a:solidFill>
                  <a:srgbClr val="333333"/>
                </a:solidFill>
                <a:latin typeface="Lucida Console"/>
                <a:cs typeface="Lucida Console"/>
              </a:rPr>
              <a:t> </a:t>
            </a:r>
            <a:r>
              <a:rPr sz="850" spc="30" dirty="0">
                <a:solidFill>
                  <a:srgbClr val="333333"/>
                </a:solidFill>
                <a:latin typeface="Lucida Console"/>
                <a:cs typeface="Lucida Console"/>
              </a:rPr>
              <a:t>/dev/research/data</a:t>
            </a:r>
            <a:endParaRPr sz="850">
              <a:latin typeface="Lucida Console"/>
              <a:cs typeface="Lucida Console"/>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273493"/>
            <a:ext cx="5651500" cy="1868170"/>
            <a:chOff x="959124" y="1273493"/>
            <a:chExt cx="5651500" cy="1868170"/>
          </a:xfrm>
        </p:grpSpPr>
        <p:sp>
          <p:nvSpPr>
            <p:cNvPr id="3" name="object 3"/>
            <p:cNvSpPr/>
            <p:nvPr/>
          </p:nvSpPr>
          <p:spPr>
            <a:xfrm>
              <a:off x="963889" y="1278257"/>
              <a:ext cx="5641975" cy="1858645"/>
            </a:xfrm>
            <a:custGeom>
              <a:avLst/>
              <a:gdLst/>
              <a:ahLst/>
              <a:cxnLst/>
              <a:rect l="l" t="t" r="r" b="b"/>
              <a:pathLst>
                <a:path w="5641975" h="1858645">
                  <a:moveTo>
                    <a:pt x="5617597" y="1858238"/>
                  </a:moveTo>
                  <a:lnTo>
                    <a:pt x="23823" y="1858238"/>
                  </a:lnTo>
                  <a:lnTo>
                    <a:pt x="20659" y="1857943"/>
                  </a:lnTo>
                  <a:lnTo>
                    <a:pt x="0" y="1837388"/>
                  </a:lnTo>
                  <a:lnTo>
                    <a:pt x="0" y="1834414"/>
                  </a:lnTo>
                  <a:lnTo>
                    <a:pt x="0" y="20545"/>
                  </a:lnTo>
                  <a:lnTo>
                    <a:pt x="20659" y="0"/>
                  </a:lnTo>
                  <a:lnTo>
                    <a:pt x="5620752" y="0"/>
                  </a:lnTo>
                  <a:lnTo>
                    <a:pt x="5641421" y="20545"/>
                  </a:lnTo>
                  <a:lnTo>
                    <a:pt x="5641421" y="1837388"/>
                  </a:lnTo>
                  <a:lnTo>
                    <a:pt x="5620752" y="1857943"/>
                  </a:lnTo>
                  <a:lnTo>
                    <a:pt x="5617597" y="1858238"/>
                  </a:lnTo>
                  <a:close/>
                </a:path>
              </a:pathLst>
            </a:custGeom>
            <a:solidFill>
              <a:srgbClr val="F8F8F8"/>
            </a:solidFill>
          </p:spPr>
          <p:txBody>
            <a:bodyPr wrap="square" lIns="0" tIns="0" rIns="0" bIns="0" rtlCol="0"/>
            <a:lstStyle/>
            <a:p>
              <a:endParaRPr/>
            </a:p>
          </p:txBody>
        </p:sp>
        <p:sp>
          <p:nvSpPr>
            <p:cNvPr id="4" name="object 4"/>
            <p:cNvSpPr/>
            <p:nvPr/>
          </p:nvSpPr>
          <p:spPr>
            <a:xfrm>
              <a:off x="963889" y="1278257"/>
              <a:ext cx="5641975" cy="1858645"/>
            </a:xfrm>
            <a:custGeom>
              <a:avLst/>
              <a:gdLst/>
              <a:ahLst/>
              <a:cxnLst/>
              <a:rect l="l" t="t" r="r" b="b"/>
              <a:pathLst>
                <a:path w="5641975" h="1858645">
                  <a:moveTo>
                    <a:pt x="0" y="1834414"/>
                  </a:moveTo>
                  <a:lnTo>
                    <a:pt x="0" y="23823"/>
                  </a:lnTo>
                  <a:lnTo>
                    <a:pt x="0" y="20545"/>
                  </a:lnTo>
                  <a:lnTo>
                    <a:pt x="600" y="17276"/>
                  </a:lnTo>
                  <a:lnTo>
                    <a:pt x="20659" y="0"/>
                  </a:lnTo>
                  <a:lnTo>
                    <a:pt x="23823" y="0"/>
                  </a:lnTo>
                  <a:lnTo>
                    <a:pt x="5617597" y="0"/>
                  </a:lnTo>
                  <a:lnTo>
                    <a:pt x="5620752" y="0"/>
                  </a:lnTo>
                  <a:lnTo>
                    <a:pt x="5623792" y="600"/>
                  </a:lnTo>
                  <a:lnTo>
                    <a:pt x="5641421" y="20545"/>
                  </a:lnTo>
                  <a:lnTo>
                    <a:pt x="5641421" y="23823"/>
                  </a:lnTo>
                  <a:lnTo>
                    <a:pt x="5641421" y="1834414"/>
                  </a:lnTo>
                  <a:lnTo>
                    <a:pt x="5641421" y="1837388"/>
                  </a:lnTo>
                  <a:lnTo>
                    <a:pt x="5640821" y="1840370"/>
                  </a:lnTo>
                  <a:lnTo>
                    <a:pt x="5639610" y="1843048"/>
                  </a:lnTo>
                  <a:lnTo>
                    <a:pt x="5638400" y="1846031"/>
                  </a:lnTo>
                  <a:lnTo>
                    <a:pt x="5617597" y="1858238"/>
                  </a:lnTo>
                  <a:lnTo>
                    <a:pt x="23823" y="1858238"/>
                  </a:lnTo>
                  <a:lnTo>
                    <a:pt x="1810" y="1843048"/>
                  </a:lnTo>
                  <a:lnTo>
                    <a:pt x="600" y="1840370"/>
                  </a:lnTo>
                  <a:lnTo>
                    <a:pt x="0" y="1837388"/>
                  </a:lnTo>
                  <a:lnTo>
                    <a:pt x="0" y="1834414"/>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359395"/>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998909"/>
            <a:ext cx="5651500" cy="4955540"/>
            <a:chOff x="959124" y="3998909"/>
            <a:chExt cx="5651500" cy="4955540"/>
          </a:xfrm>
        </p:grpSpPr>
        <p:sp>
          <p:nvSpPr>
            <p:cNvPr id="7" name="object 7"/>
            <p:cNvSpPr/>
            <p:nvPr/>
          </p:nvSpPr>
          <p:spPr>
            <a:xfrm>
              <a:off x="963889" y="4003674"/>
              <a:ext cx="5641975" cy="4946015"/>
            </a:xfrm>
            <a:custGeom>
              <a:avLst/>
              <a:gdLst/>
              <a:ahLst/>
              <a:cxnLst/>
              <a:rect l="l" t="t" r="r" b="b"/>
              <a:pathLst>
                <a:path w="5641975" h="4946015">
                  <a:moveTo>
                    <a:pt x="5617597" y="4945773"/>
                  </a:moveTo>
                  <a:lnTo>
                    <a:pt x="23823" y="4945773"/>
                  </a:lnTo>
                  <a:lnTo>
                    <a:pt x="20659" y="4945477"/>
                  </a:lnTo>
                  <a:lnTo>
                    <a:pt x="0" y="4924627"/>
                  </a:lnTo>
                  <a:lnTo>
                    <a:pt x="0" y="4921949"/>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39610" y="14589"/>
                  </a:lnTo>
                  <a:lnTo>
                    <a:pt x="5640821" y="17276"/>
                  </a:lnTo>
                  <a:lnTo>
                    <a:pt x="5641421" y="20545"/>
                  </a:lnTo>
                  <a:lnTo>
                    <a:pt x="5641421" y="4924627"/>
                  </a:lnTo>
                  <a:lnTo>
                    <a:pt x="5620752" y="4945477"/>
                  </a:lnTo>
                  <a:lnTo>
                    <a:pt x="5617597" y="4945773"/>
                  </a:lnTo>
                  <a:close/>
                </a:path>
              </a:pathLst>
            </a:custGeom>
            <a:solidFill>
              <a:srgbClr val="F8F8F8"/>
            </a:solidFill>
          </p:spPr>
          <p:txBody>
            <a:bodyPr wrap="square" lIns="0" tIns="0" rIns="0" bIns="0" rtlCol="0"/>
            <a:lstStyle/>
            <a:p>
              <a:endParaRPr/>
            </a:p>
          </p:txBody>
        </p:sp>
        <p:sp>
          <p:nvSpPr>
            <p:cNvPr id="8" name="object 8"/>
            <p:cNvSpPr/>
            <p:nvPr/>
          </p:nvSpPr>
          <p:spPr>
            <a:xfrm>
              <a:off x="963889" y="4003674"/>
              <a:ext cx="5641975" cy="4946015"/>
            </a:xfrm>
            <a:custGeom>
              <a:avLst/>
              <a:gdLst/>
              <a:ahLst/>
              <a:cxnLst/>
              <a:rect l="l" t="t" r="r" b="b"/>
              <a:pathLst>
                <a:path w="5641975" h="4946015">
                  <a:moveTo>
                    <a:pt x="0" y="4921949"/>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589"/>
                  </a:lnTo>
                  <a:lnTo>
                    <a:pt x="5640821" y="17276"/>
                  </a:lnTo>
                  <a:lnTo>
                    <a:pt x="5641421" y="20545"/>
                  </a:lnTo>
                  <a:lnTo>
                    <a:pt x="5641421" y="23823"/>
                  </a:lnTo>
                  <a:lnTo>
                    <a:pt x="5641421" y="4921949"/>
                  </a:lnTo>
                  <a:lnTo>
                    <a:pt x="5641421" y="4924627"/>
                  </a:lnTo>
                  <a:lnTo>
                    <a:pt x="5640821" y="4927610"/>
                  </a:lnTo>
                  <a:lnTo>
                    <a:pt x="5639610" y="4930583"/>
                  </a:lnTo>
                  <a:lnTo>
                    <a:pt x="5638400" y="4933566"/>
                  </a:lnTo>
                  <a:lnTo>
                    <a:pt x="5617597" y="4945773"/>
                  </a:lnTo>
                  <a:lnTo>
                    <a:pt x="23823" y="4945773"/>
                  </a:lnTo>
                  <a:lnTo>
                    <a:pt x="1810" y="4930583"/>
                  </a:lnTo>
                  <a:lnTo>
                    <a:pt x="600" y="4927610"/>
                  </a:lnTo>
                  <a:lnTo>
                    <a:pt x="0" y="4924627"/>
                  </a:lnTo>
                  <a:lnTo>
                    <a:pt x="0" y="4921949"/>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084811"/>
              <a:ext cx="5556250" cy="4803140"/>
            </a:xfrm>
            <a:custGeom>
              <a:avLst/>
              <a:gdLst/>
              <a:ahLst/>
              <a:cxnLst/>
              <a:rect l="l" t="t" r="r" b="b"/>
              <a:pathLst>
                <a:path w="5556250" h="4803140">
                  <a:moveTo>
                    <a:pt x="5555656" y="4802831"/>
                  </a:moveTo>
                  <a:lnTo>
                    <a:pt x="0" y="4802831"/>
                  </a:lnTo>
                  <a:lnTo>
                    <a:pt x="0" y="0"/>
                  </a:lnTo>
                  <a:lnTo>
                    <a:pt x="5555656" y="0"/>
                  </a:lnTo>
                  <a:lnTo>
                    <a:pt x="5555656" y="4802831"/>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3248708"/>
            <a:ext cx="5675630" cy="6410325"/>
          </a:xfrm>
          <a:prstGeom prst="rect">
            <a:avLst/>
          </a:prstGeom>
        </p:spPr>
        <p:txBody>
          <a:bodyPr vert="horz" wrap="square" lIns="0" tIns="12065" rIns="0" bIns="0" rtlCol="0">
            <a:spAutoFit/>
          </a:bodyPr>
          <a:lstStyle/>
          <a:p>
            <a:pPr marL="12700" marR="5080">
              <a:lnSpc>
                <a:spcPct val="131600"/>
              </a:lnSpc>
              <a:spcBef>
                <a:spcPts val="95"/>
              </a:spcBef>
            </a:pPr>
            <a:r>
              <a:rPr sz="950" b="1" spc="80" dirty="0">
                <a:solidFill>
                  <a:srgbClr val="333333"/>
                </a:solidFill>
                <a:latin typeface="Trebuchet MS"/>
                <a:cs typeface="Trebuchet MS"/>
              </a:rPr>
              <a:t>YAML</a:t>
            </a:r>
            <a:r>
              <a:rPr sz="950" b="1" spc="25" dirty="0">
                <a:solidFill>
                  <a:srgbClr val="333333"/>
                </a:solidFill>
                <a:latin typeface="微软雅黑"/>
                <a:cs typeface="微软雅黑"/>
              </a:rPr>
              <a:t>语言对于格式有着硬性的要求，既然</a:t>
            </a:r>
            <a:r>
              <a:rPr sz="950" b="1" spc="40" dirty="0">
                <a:solidFill>
                  <a:srgbClr val="333333"/>
                </a:solidFill>
                <a:latin typeface="Trebuchet MS"/>
                <a:cs typeface="Trebuchet MS"/>
              </a:rPr>
              <a:t>rescue</a:t>
            </a:r>
            <a:r>
              <a:rPr sz="950" b="1" spc="25" dirty="0">
                <a:solidFill>
                  <a:srgbClr val="333333"/>
                </a:solidFill>
                <a:latin typeface="微软雅黑"/>
                <a:cs typeface="微软雅黑"/>
              </a:rPr>
              <a:t>是对</a:t>
            </a:r>
            <a:r>
              <a:rPr sz="950" b="1" spc="45" dirty="0">
                <a:solidFill>
                  <a:srgbClr val="333333"/>
                </a:solidFill>
                <a:latin typeface="Trebuchet MS"/>
                <a:cs typeface="Trebuchet MS"/>
              </a:rPr>
              <a:t>block</a:t>
            </a:r>
            <a:r>
              <a:rPr sz="950" b="1" spc="25" dirty="0">
                <a:solidFill>
                  <a:srgbClr val="333333"/>
                </a:solidFill>
                <a:latin typeface="微软雅黑"/>
                <a:cs typeface="微软雅黑"/>
              </a:rPr>
              <a:t>内的模块进行救援的功能代码，因此两个 操作符必须严格对齐，错开一个空格都会导致</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执行失败。确认无误后，执行</a:t>
            </a:r>
            <a:r>
              <a:rPr sz="950" b="1" spc="30" dirty="0">
                <a:solidFill>
                  <a:srgbClr val="333333"/>
                </a:solidFill>
                <a:latin typeface="Trebuchet MS"/>
                <a:cs typeface="Trebuchet MS"/>
              </a:rPr>
              <a:t>lv.yml</a:t>
            </a:r>
            <a:r>
              <a:rPr sz="950" b="1" spc="20" dirty="0">
                <a:solidFill>
                  <a:srgbClr val="333333"/>
                </a:solidFill>
                <a:latin typeface="微软雅黑"/>
                <a:cs typeface="微软雅黑"/>
              </a:rPr>
              <a:t>剧本文件检 </a:t>
            </a:r>
            <a:r>
              <a:rPr sz="950" b="1" spc="25" dirty="0">
                <a:solidFill>
                  <a:srgbClr val="333333"/>
                </a:solidFill>
                <a:latin typeface="微软雅黑"/>
                <a:cs typeface="微软雅黑"/>
              </a:rPr>
              <a:t>阅下效果吧：</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ansible-playbook </a:t>
            </a:r>
            <a:r>
              <a:rPr sz="850" spc="25" dirty="0">
                <a:solidFill>
                  <a:srgbClr val="333333"/>
                </a:solidFill>
                <a:latin typeface="Lucida Console"/>
                <a:cs typeface="Lucida Console"/>
              </a:rPr>
              <a:t>lv.yml</a:t>
            </a:r>
            <a:r>
              <a:rPr sz="850" spc="30" dirty="0">
                <a:solidFill>
                  <a:srgbClr val="333333"/>
                </a:solidFill>
                <a:latin typeface="Lucida Console"/>
                <a:cs typeface="Lucida Console"/>
              </a:rPr>
              <a:t> </a:t>
            </a:r>
            <a:r>
              <a:rPr sz="850" spc="25" dirty="0">
                <a:solidFill>
                  <a:srgbClr val="333333"/>
                </a:solidFill>
                <a:latin typeface="Lucida Console"/>
                <a:cs typeface="Lucida Console"/>
              </a:rPr>
              <a:t>PLAY</a:t>
            </a:r>
            <a:r>
              <a:rPr sz="850" spc="30" dirty="0">
                <a:solidFill>
                  <a:srgbClr val="333333"/>
                </a:solidFill>
                <a:latin typeface="Lucida Console"/>
                <a:cs typeface="Lucida Console"/>
              </a:rPr>
              <a:t> </a:t>
            </a:r>
            <a:r>
              <a:rPr sz="850" spc="25" dirty="0">
                <a:solidFill>
                  <a:srgbClr val="333333"/>
                </a:solidFill>
                <a:latin typeface="Lucida Console"/>
                <a:cs typeface="Lucida Console"/>
              </a:rPr>
              <a:t>[</a:t>
            </a:r>
            <a:r>
              <a:rPr sz="800" spc="90" dirty="0">
                <a:solidFill>
                  <a:srgbClr val="333333"/>
                </a:solidFill>
                <a:latin typeface="宋体"/>
                <a:cs typeface="宋体"/>
              </a:rPr>
              <a:t>创建和使用逻辑卷</a:t>
            </a:r>
            <a:r>
              <a:rPr sz="850" spc="15" dirty="0">
                <a:solidFill>
                  <a:srgbClr val="333333"/>
                </a:solidFill>
                <a:latin typeface="Lucida Console"/>
                <a:cs typeface="Lucida Console"/>
              </a:rPr>
              <a:t>]</a:t>
            </a:r>
            <a:endParaRPr sz="850">
              <a:latin typeface="Lucida Console"/>
              <a:cs typeface="Lucida Console"/>
            </a:endParaRPr>
          </a:p>
          <a:p>
            <a:pPr marL="136525" marR="334010">
              <a:lnSpc>
                <a:spcPct val="132400"/>
              </a:lnSpc>
            </a:pPr>
            <a:r>
              <a:rPr sz="850" spc="30" dirty="0">
                <a:solidFill>
                  <a:srgbClr val="333333"/>
                </a:solidFill>
                <a:latin typeface="Lucida Console"/>
                <a:cs typeface="Lucida Console"/>
              </a:rPr>
              <a:t>*********************************************************TASK</a:t>
            </a:r>
            <a:r>
              <a:rPr sz="850" spc="35" dirty="0">
                <a:solidFill>
                  <a:srgbClr val="333333"/>
                </a:solidFill>
                <a:latin typeface="Lucida Console"/>
                <a:cs typeface="Lucida Console"/>
              </a:rPr>
              <a:t> </a:t>
            </a:r>
            <a:r>
              <a:rPr sz="850" spc="30" dirty="0">
                <a:solidFill>
                  <a:srgbClr val="333333"/>
                </a:solidFill>
                <a:latin typeface="Lucida Console"/>
                <a:cs typeface="Lucida Console"/>
              </a:rPr>
              <a:t>[Gathering </a:t>
            </a:r>
            <a:r>
              <a:rPr sz="850" spc="35" dirty="0">
                <a:solidFill>
                  <a:srgbClr val="333333"/>
                </a:solidFill>
                <a:latin typeface="Lucida Console"/>
                <a:cs typeface="Lucida Console"/>
              </a:rPr>
              <a:t> </a:t>
            </a:r>
            <a:r>
              <a:rPr sz="850" spc="25" dirty="0">
                <a:solidFill>
                  <a:srgbClr val="333333"/>
                </a:solidFill>
                <a:latin typeface="Lucida Console"/>
                <a:cs typeface="Lucida Console"/>
              </a:rPr>
              <a:t>Facts]</a:t>
            </a:r>
            <a:r>
              <a:rPr sz="850" spc="30" dirty="0">
                <a:solidFill>
                  <a:srgbClr val="333333"/>
                </a:solidFill>
                <a:latin typeface="Lucida Console"/>
                <a:cs typeface="Lucida Console"/>
              </a:rPr>
              <a:t> *********************************************************ok: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[192.168.10.20]ok: [192.168.10.21]ok: [192.168.10.22]ok: [192.168.10.23]ok: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[192.168.10.24]TASK</a:t>
            </a:r>
            <a:r>
              <a:rPr sz="850" spc="25" dirty="0">
                <a:solidFill>
                  <a:srgbClr val="333333"/>
                </a:solidFill>
                <a:latin typeface="Lucida Console"/>
                <a:cs typeface="Lucida Console"/>
              </a:rPr>
              <a:t> [one]</a:t>
            </a:r>
            <a:endParaRPr sz="850">
              <a:latin typeface="Lucida Console"/>
              <a:cs typeface="Lucida Console"/>
            </a:endParaRPr>
          </a:p>
          <a:p>
            <a:pPr marL="136525" marR="273050">
              <a:lnSpc>
                <a:spcPct val="132400"/>
              </a:lnSpc>
            </a:pPr>
            <a:r>
              <a:rPr sz="850" spc="30" dirty="0">
                <a:solidFill>
                  <a:srgbClr val="333333"/>
                </a:solidFill>
                <a:latin typeface="Lucida Console"/>
                <a:cs typeface="Lucida Console"/>
              </a:rPr>
              <a:t>*********************************************************************fatal: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[192.168.10.20]: FAILED! </a:t>
            </a:r>
            <a:r>
              <a:rPr sz="850" spc="20" dirty="0">
                <a:solidFill>
                  <a:srgbClr val="333333"/>
                </a:solidFill>
                <a:latin typeface="Lucida Console"/>
                <a:cs typeface="Lucida Console"/>
              </a:rPr>
              <a:t>=&gt;</a:t>
            </a:r>
            <a:r>
              <a:rPr sz="850" spc="30" dirty="0">
                <a:solidFill>
                  <a:srgbClr val="333333"/>
                </a:solidFill>
                <a:latin typeface="Lucida Console"/>
                <a:cs typeface="Lucida Console"/>
              </a:rPr>
              <a:t> {"changed": </a:t>
            </a:r>
            <a:r>
              <a:rPr sz="850" spc="25" dirty="0">
                <a:solidFill>
                  <a:srgbClr val="333333"/>
                </a:solidFill>
                <a:latin typeface="Lucida Console"/>
                <a:cs typeface="Lucida Console"/>
              </a:rPr>
              <a:t>false,</a:t>
            </a:r>
            <a:r>
              <a:rPr sz="850" spc="30" dirty="0">
                <a:solidFill>
                  <a:srgbClr val="333333"/>
                </a:solidFill>
                <a:latin typeface="Lucida Console"/>
                <a:cs typeface="Lucida Console"/>
              </a:rPr>
              <a:t> </a:t>
            </a:r>
            <a:r>
              <a:rPr sz="850" spc="25" dirty="0">
                <a:solidFill>
                  <a:srgbClr val="333333"/>
                </a:solidFill>
                <a:latin typeface="Lucida Console"/>
                <a:cs typeface="Lucida Console"/>
              </a:rPr>
              <a:t>"msg":</a:t>
            </a:r>
            <a:r>
              <a:rPr sz="850" spc="30" dirty="0">
                <a:solidFill>
                  <a:srgbClr val="333333"/>
                </a:solidFill>
                <a:latin typeface="Lucida Console"/>
                <a:cs typeface="Lucida Console"/>
              </a:rPr>
              <a:t> "Device /dev/sdb </a:t>
            </a:r>
            <a:r>
              <a:rPr sz="850" spc="25" dirty="0">
                <a:solidFill>
                  <a:srgbClr val="333333"/>
                </a:solidFill>
                <a:latin typeface="Lucida Console"/>
                <a:cs typeface="Lucida Console"/>
              </a:rPr>
              <a:t>not </a:t>
            </a:r>
            <a:r>
              <a:rPr sz="850" spc="30" dirty="0">
                <a:solidFill>
                  <a:srgbClr val="333333"/>
                </a:solidFill>
                <a:latin typeface="Lucida Console"/>
                <a:cs typeface="Lucida Console"/>
              </a:rPr>
              <a:t> found."}fatal: [192.168.10.21]: FAILED!</a:t>
            </a:r>
            <a:r>
              <a:rPr sz="850" spc="35" dirty="0">
                <a:solidFill>
                  <a:srgbClr val="333333"/>
                </a:solidFill>
                <a:latin typeface="Lucida Console"/>
                <a:cs typeface="Lucida Console"/>
              </a:rPr>
              <a:t> </a:t>
            </a:r>
            <a:r>
              <a:rPr sz="850" spc="20" dirty="0">
                <a:solidFill>
                  <a:srgbClr val="333333"/>
                </a:solidFill>
                <a:latin typeface="Lucida Console"/>
                <a:cs typeface="Lucida Console"/>
              </a:rPr>
              <a:t>=&gt;</a:t>
            </a:r>
            <a:r>
              <a:rPr sz="850" spc="30" dirty="0">
                <a:solidFill>
                  <a:srgbClr val="333333"/>
                </a:solidFill>
                <a:latin typeface="Lucida Console"/>
                <a:cs typeface="Lucida Console"/>
              </a:rPr>
              <a:t> {"changed": </a:t>
            </a:r>
            <a:r>
              <a:rPr sz="850" spc="25" dirty="0">
                <a:solidFill>
                  <a:srgbClr val="333333"/>
                </a:solidFill>
                <a:latin typeface="Lucida Console"/>
                <a:cs typeface="Lucida Console"/>
              </a:rPr>
              <a:t>false,</a:t>
            </a:r>
            <a:r>
              <a:rPr sz="850" spc="35" dirty="0">
                <a:solidFill>
                  <a:srgbClr val="333333"/>
                </a:solidFill>
                <a:latin typeface="Lucida Console"/>
                <a:cs typeface="Lucida Console"/>
              </a:rPr>
              <a:t> </a:t>
            </a:r>
            <a:r>
              <a:rPr sz="850" spc="25" dirty="0">
                <a:solidFill>
                  <a:srgbClr val="333333"/>
                </a:solidFill>
                <a:latin typeface="Lucida Console"/>
                <a:cs typeface="Lucida Console"/>
              </a:rPr>
              <a:t>"msg":</a:t>
            </a:r>
            <a:r>
              <a:rPr sz="850" spc="30" dirty="0">
                <a:solidFill>
                  <a:srgbClr val="333333"/>
                </a:solidFill>
                <a:latin typeface="Lucida Console"/>
                <a:cs typeface="Lucida Console"/>
              </a:rPr>
              <a:t> "Device</a:t>
            </a:r>
            <a:endParaRPr sz="850">
              <a:latin typeface="Lucida Console"/>
              <a:cs typeface="Lucida Console"/>
            </a:endParaRPr>
          </a:p>
          <a:p>
            <a:pPr marL="136525" marR="335915">
              <a:lnSpc>
                <a:spcPct val="132400"/>
              </a:lnSpc>
            </a:pPr>
            <a:r>
              <a:rPr sz="850" spc="30" dirty="0">
                <a:solidFill>
                  <a:srgbClr val="333333"/>
                </a:solidFill>
                <a:latin typeface="Lucida Console"/>
                <a:cs typeface="Lucida Console"/>
              </a:rPr>
              <a:t>/dev/sdb</a:t>
            </a:r>
            <a:r>
              <a:rPr sz="850" spc="25" dirty="0">
                <a:solidFill>
                  <a:srgbClr val="333333"/>
                </a:solidFill>
                <a:latin typeface="Lucida Console"/>
                <a:cs typeface="Lucida Console"/>
              </a:rPr>
              <a:t> not</a:t>
            </a:r>
            <a:r>
              <a:rPr sz="850" spc="30" dirty="0">
                <a:solidFill>
                  <a:srgbClr val="333333"/>
                </a:solidFill>
                <a:latin typeface="Lucida Console"/>
                <a:cs typeface="Lucida Console"/>
              </a:rPr>
              <a:t> found."}changed: [192.168.10.22]changed: [192.168.10.23]fatal: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[192.168.10.24]: FAILED! </a:t>
            </a:r>
            <a:r>
              <a:rPr sz="850" spc="20" dirty="0">
                <a:solidFill>
                  <a:srgbClr val="333333"/>
                </a:solidFill>
                <a:latin typeface="Lucida Console"/>
                <a:cs typeface="Lucida Console"/>
              </a:rPr>
              <a:t>=&gt;</a:t>
            </a:r>
            <a:r>
              <a:rPr sz="850" spc="30" dirty="0">
                <a:solidFill>
                  <a:srgbClr val="333333"/>
                </a:solidFill>
                <a:latin typeface="Lucida Console"/>
                <a:cs typeface="Lucida Console"/>
              </a:rPr>
              <a:t> {"changed": </a:t>
            </a:r>
            <a:r>
              <a:rPr sz="850" spc="25" dirty="0">
                <a:solidFill>
                  <a:srgbClr val="333333"/>
                </a:solidFill>
                <a:latin typeface="Lucida Console"/>
                <a:cs typeface="Lucida Console"/>
              </a:rPr>
              <a:t>false,</a:t>
            </a:r>
            <a:r>
              <a:rPr sz="850" spc="30" dirty="0">
                <a:solidFill>
                  <a:srgbClr val="333333"/>
                </a:solidFill>
                <a:latin typeface="Lucida Console"/>
                <a:cs typeface="Lucida Console"/>
              </a:rPr>
              <a:t> </a:t>
            </a:r>
            <a:r>
              <a:rPr sz="850" spc="25" dirty="0">
                <a:solidFill>
                  <a:srgbClr val="333333"/>
                </a:solidFill>
                <a:latin typeface="Lucida Console"/>
                <a:cs typeface="Lucida Console"/>
              </a:rPr>
              <a:t>"msg":</a:t>
            </a:r>
            <a:r>
              <a:rPr sz="850" spc="30" dirty="0">
                <a:solidFill>
                  <a:srgbClr val="333333"/>
                </a:solidFill>
                <a:latin typeface="Lucida Console"/>
                <a:cs typeface="Lucida Console"/>
              </a:rPr>
              <a:t> "Device /dev/sdb </a:t>
            </a:r>
            <a:r>
              <a:rPr sz="850" spc="25" dirty="0">
                <a:solidFill>
                  <a:srgbClr val="333333"/>
                </a:solidFill>
                <a:latin typeface="Lucida Console"/>
                <a:cs typeface="Lucida Console"/>
              </a:rPr>
              <a:t>not </a:t>
            </a:r>
            <a:r>
              <a:rPr sz="850" spc="30" dirty="0">
                <a:solidFill>
                  <a:srgbClr val="333333"/>
                </a:solidFill>
                <a:latin typeface="Lucida Console"/>
                <a:cs typeface="Lucida Console"/>
              </a:rPr>
              <a:t> found."}TASK</a:t>
            </a:r>
            <a:r>
              <a:rPr sz="850" spc="25" dirty="0">
                <a:solidFill>
                  <a:srgbClr val="333333"/>
                </a:solidFill>
                <a:latin typeface="Lucida Console"/>
                <a:cs typeface="Lucida Console"/>
              </a:rPr>
              <a:t> [two]</a:t>
            </a:r>
            <a:endParaRPr sz="850">
              <a:latin typeface="Lucida Console"/>
              <a:cs typeface="Lucida Console"/>
            </a:endParaRPr>
          </a:p>
          <a:p>
            <a:pPr marL="136525" marR="188595">
              <a:lnSpc>
                <a:spcPct val="132400"/>
              </a:lnSpc>
            </a:pPr>
            <a:r>
              <a:rPr sz="850" spc="30" dirty="0">
                <a:solidFill>
                  <a:srgbClr val="333333"/>
                </a:solidFill>
                <a:latin typeface="Lucida Console"/>
                <a:cs typeface="Lucida Console"/>
              </a:rPr>
              <a:t>*********************************************************************changed: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[192.168.10.22]changed:</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[192.168.10.23]TASK [three]</a:t>
            </a:r>
            <a:endParaRPr sz="850">
              <a:latin typeface="Lucida Console"/>
              <a:cs typeface="Lucida Console"/>
            </a:endParaRPr>
          </a:p>
          <a:p>
            <a:pPr marL="136525" marR="188595">
              <a:lnSpc>
                <a:spcPct val="132400"/>
              </a:lnSpc>
            </a:pPr>
            <a:r>
              <a:rPr sz="850" spc="30" dirty="0">
                <a:solidFill>
                  <a:srgbClr val="333333"/>
                </a:solidFill>
                <a:latin typeface="Lucida Console"/>
                <a:cs typeface="Lucida Console"/>
              </a:rPr>
              <a:t>*********************************************************************changed: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[192.168.10.22]changed:</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[192.168.10.23]TASK [debug]</a:t>
            </a:r>
            <a:endParaRPr sz="850">
              <a:latin typeface="Lucida Console"/>
              <a:cs typeface="Lucida Console"/>
            </a:endParaRPr>
          </a:p>
          <a:p>
            <a:pPr marL="136525" marR="147320">
              <a:lnSpc>
                <a:spcPct val="132400"/>
              </a:lnSpc>
              <a:tabLst>
                <a:tab pos="1788795" algn="l"/>
                <a:tab pos="2480945" algn="l"/>
                <a:tab pos="2825750" algn="l"/>
              </a:tabLst>
            </a:pPr>
            <a:r>
              <a:rPr sz="850" spc="30" dirty="0">
                <a:solidFill>
                  <a:srgbClr val="333333"/>
                </a:solidFill>
                <a:latin typeface="Lucida Console"/>
                <a:cs typeface="Lucida Console"/>
              </a:rPr>
              <a:t>*******************************************************************ok: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[192.168.10.20]</a:t>
            </a:r>
            <a:r>
              <a:rPr sz="850" spc="40" dirty="0">
                <a:solidFill>
                  <a:srgbClr val="333333"/>
                </a:solidFill>
                <a:latin typeface="Lucida Console"/>
                <a:cs typeface="Lucida Console"/>
              </a:rPr>
              <a:t> </a:t>
            </a:r>
            <a:r>
              <a:rPr sz="850" spc="20" dirty="0">
                <a:solidFill>
                  <a:srgbClr val="333333"/>
                </a:solidFill>
                <a:latin typeface="Lucida Console"/>
                <a:cs typeface="Lucida Console"/>
              </a:rPr>
              <a:t>=&gt;</a:t>
            </a:r>
            <a:r>
              <a:rPr sz="850" spc="40"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"msg":</a:t>
            </a:r>
            <a:r>
              <a:rPr sz="850" spc="30" dirty="0">
                <a:solidFill>
                  <a:srgbClr val="333333"/>
                </a:solidFill>
                <a:latin typeface="Lucida Console"/>
                <a:cs typeface="Lucida Console"/>
              </a:rPr>
              <a:t> </a:t>
            </a:r>
            <a:r>
              <a:rPr sz="850" spc="25" dirty="0">
                <a:solidFill>
                  <a:srgbClr val="333333"/>
                </a:solidFill>
                <a:latin typeface="Lucida Console"/>
                <a:cs typeface="Lucida Console"/>
              </a:rPr>
              <a:t>"Could</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30" dirty="0">
                <a:solidFill>
                  <a:srgbClr val="333333"/>
                </a:solidFill>
                <a:latin typeface="Lucida Console"/>
                <a:cs typeface="Lucida Console"/>
              </a:rPr>
              <a:t> logical</a:t>
            </a:r>
            <a:r>
              <a:rPr sz="850" spc="35" dirty="0">
                <a:solidFill>
                  <a:srgbClr val="333333"/>
                </a:solidFill>
                <a:latin typeface="Lucida Console"/>
                <a:cs typeface="Lucida Console"/>
              </a:rPr>
              <a:t> </a:t>
            </a:r>
            <a:r>
              <a:rPr sz="850" spc="25" dirty="0">
                <a:solidFill>
                  <a:srgbClr val="333333"/>
                </a:solidFill>
                <a:latin typeface="Lucida Console"/>
                <a:cs typeface="Lucida Console"/>
              </a:rPr>
              <a:t>volume</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that </a:t>
            </a:r>
            <a:r>
              <a:rPr sz="850" spc="30" dirty="0">
                <a:solidFill>
                  <a:srgbClr val="333333"/>
                </a:solidFill>
                <a:latin typeface="Lucida Console"/>
                <a:cs typeface="Lucida Console"/>
              </a:rPr>
              <a:t> size"}ok:</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[192.168.10.21]</a:t>
            </a:r>
            <a:r>
              <a:rPr sz="850" spc="40" dirty="0">
                <a:solidFill>
                  <a:srgbClr val="333333"/>
                </a:solidFill>
                <a:latin typeface="Lucida Console"/>
                <a:cs typeface="Lucida Console"/>
              </a:rPr>
              <a:t> </a:t>
            </a:r>
            <a:r>
              <a:rPr sz="850" spc="20" dirty="0">
                <a:solidFill>
                  <a:srgbClr val="333333"/>
                </a:solidFill>
                <a:latin typeface="Lucida Console"/>
                <a:cs typeface="Lucida Console"/>
              </a:rPr>
              <a:t>=&gt;</a:t>
            </a:r>
            <a:r>
              <a:rPr sz="850" spc="40"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"msg":</a:t>
            </a:r>
            <a:r>
              <a:rPr sz="850" spc="35" dirty="0">
                <a:solidFill>
                  <a:srgbClr val="333333"/>
                </a:solidFill>
                <a:latin typeface="Lucida Console"/>
                <a:cs typeface="Lucida Console"/>
              </a:rPr>
              <a:t> </a:t>
            </a:r>
            <a:r>
              <a:rPr sz="850" spc="25" dirty="0">
                <a:solidFill>
                  <a:srgbClr val="333333"/>
                </a:solidFill>
                <a:latin typeface="Lucida Console"/>
                <a:cs typeface="Lucida Console"/>
              </a:rPr>
              <a:t>"Could</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35" dirty="0">
                <a:solidFill>
                  <a:srgbClr val="333333"/>
                </a:solidFill>
                <a:latin typeface="Lucida Console"/>
                <a:cs typeface="Lucida Console"/>
              </a:rPr>
              <a:t> </a:t>
            </a:r>
            <a:r>
              <a:rPr sz="850" spc="30" dirty="0">
                <a:solidFill>
                  <a:srgbClr val="333333"/>
                </a:solidFill>
                <a:latin typeface="Lucida Console"/>
                <a:cs typeface="Lucida Console"/>
              </a:rPr>
              <a:t>logical</a:t>
            </a:r>
            <a:r>
              <a:rPr sz="850" spc="35" dirty="0">
                <a:solidFill>
                  <a:srgbClr val="333333"/>
                </a:solidFill>
                <a:latin typeface="Lucida Console"/>
                <a:cs typeface="Lucida Console"/>
              </a:rPr>
              <a:t> </a:t>
            </a:r>
            <a:r>
              <a:rPr sz="850" spc="25" dirty="0">
                <a:solidFill>
                  <a:srgbClr val="333333"/>
                </a:solidFill>
                <a:latin typeface="Lucida Console"/>
                <a:cs typeface="Lucida Console"/>
              </a:rPr>
              <a:t>volume</a:t>
            </a:r>
            <a:r>
              <a:rPr sz="850" spc="30" dirty="0">
                <a:solidFill>
                  <a:srgbClr val="333333"/>
                </a:solidFill>
                <a:latin typeface="Lucida Console"/>
                <a:cs typeface="Lucida Console"/>
              </a:rPr>
              <a:t> </a:t>
            </a:r>
            <a:r>
              <a:rPr sz="850" spc="20" dirty="0">
                <a:solidFill>
                  <a:srgbClr val="333333"/>
                </a:solidFill>
                <a:latin typeface="Lucida Console"/>
                <a:cs typeface="Lucida Console"/>
              </a:rPr>
              <a:t>of </a:t>
            </a:r>
            <a:r>
              <a:rPr sz="850" spc="25" dirty="0">
                <a:solidFill>
                  <a:srgbClr val="333333"/>
                </a:solidFill>
                <a:latin typeface="Lucida Console"/>
                <a:cs typeface="Lucida Console"/>
              </a:rPr>
              <a:t> that</a:t>
            </a:r>
            <a:r>
              <a:rPr sz="850" spc="40" dirty="0">
                <a:solidFill>
                  <a:srgbClr val="333333"/>
                </a:solidFill>
                <a:latin typeface="Lucida Console"/>
                <a:cs typeface="Lucida Console"/>
              </a:rPr>
              <a:t> </a:t>
            </a:r>
            <a:r>
              <a:rPr sz="850" spc="30" dirty="0">
                <a:solidFill>
                  <a:srgbClr val="333333"/>
                </a:solidFill>
                <a:latin typeface="Lucida Console"/>
                <a:cs typeface="Lucida Console"/>
              </a:rPr>
              <a:t>size"}ok:</a:t>
            </a:r>
            <a:r>
              <a:rPr sz="850" spc="40" dirty="0">
                <a:solidFill>
                  <a:srgbClr val="333333"/>
                </a:solidFill>
                <a:latin typeface="Lucida Console"/>
                <a:cs typeface="Lucida Console"/>
              </a:rPr>
              <a:t> </a:t>
            </a:r>
            <a:r>
              <a:rPr sz="850" spc="30" dirty="0">
                <a:solidFill>
                  <a:srgbClr val="333333"/>
                </a:solidFill>
                <a:latin typeface="Lucida Console"/>
                <a:cs typeface="Lucida Console"/>
              </a:rPr>
              <a:t>[192.168.10.24]</a:t>
            </a:r>
            <a:r>
              <a:rPr sz="850" spc="40" dirty="0">
                <a:solidFill>
                  <a:srgbClr val="333333"/>
                </a:solidFill>
                <a:latin typeface="Lucida Console"/>
                <a:cs typeface="Lucida Console"/>
              </a:rPr>
              <a:t> </a:t>
            </a:r>
            <a:r>
              <a:rPr sz="850" spc="20" dirty="0">
                <a:solidFill>
                  <a:srgbClr val="333333"/>
                </a:solidFill>
                <a:latin typeface="Lucida Console"/>
                <a:cs typeface="Lucida Console"/>
              </a:rPr>
              <a:t>=&gt;</a:t>
            </a:r>
            <a:r>
              <a:rPr sz="850" spc="40"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"msg":</a:t>
            </a:r>
            <a:r>
              <a:rPr sz="850" spc="30" dirty="0">
                <a:solidFill>
                  <a:srgbClr val="333333"/>
                </a:solidFill>
                <a:latin typeface="Lucida Console"/>
                <a:cs typeface="Lucida Console"/>
              </a:rPr>
              <a:t> </a:t>
            </a:r>
            <a:r>
              <a:rPr sz="850" spc="25" dirty="0">
                <a:solidFill>
                  <a:srgbClr val="333333"/>
                </a:solidFill>
                <a:latin typeface="Lucida Console"/>
                <a:cs typeface="Lucida Console"/>
              </a:rPr>
              <a:t>"Could</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35" dirty="0">
                <a:solidFill>
                  <a:srgbClr val="333333"/>
                </a:solidFill>
                <a:latin typeface="Lucida Console"/>
                <a:cs typeface="Lucida Console"/>
              </a:rPr>
              <a:t> </a:t>
            </a:r>
            <a:r>
              <a:rPr sz="850" spc="30" dirty="0">
                <a:solidFill>
                  <a:srgbClr val="333333"/>
                </a:solidFill>
                <a:latin typeface="Lucida Console"/>
                <a:cs typeface="Lucida Console"/>
              </a:rPr>
              <a:t>logical </a:t>
            </a:r>
            <a:r>
              <a:rPr sz="850" spc="25" dirty="0">
                <a:solidFill>
                  <a:srgbClr val="333333"/>
                </a:solidFill>
                <a:latin typeface="Lucida Console"/>
                <a:cs typeface="Lucida Console"/>
              </a:rPr>
              <a:t>volume </a:t>
            </a:r>
            <a:r>
              <a:rPr sz="850" spc="-495" dirty="0">
                <a:solidFill>
                  <a:srgbClr val="333333"/>
                </a:solidFill>
                <a:latin typeface="Lucida Console"/>
                <a:cs typeface="Lucida Console"/>
              </a:rPr>
              <a:t> </a:t>
            </a:r>
            <a:r>
              <a:rPr sz="850" spc="20" dirty="0">
                <a:solidFill>
                  <a:srgbClr val="333333"/>
                </a:solidFill>
                <a:latin typeface="Lucida Console"/>
                <a:cs typeface="Lucida Console"/>
              </a:rPr>
              <a:t>of</a:t>
            </a:r>
            <a:r>
              <a:rPr sz="850" spc="25" dirty="0">
                <a:solidFill>
                  <a:srgbClr val="333333"/>
                </a:solidFill>
                <a:latin typeface="Lucida Console"/>
                <a:cs typeface="Lucida Console"/>
              </a:rPr>
              <a:t> that</a:t>
            </a:r>
            <a:r>
              <a:rPr sz="850" spc="30" dirty="0">
                <a:solidFill>
                  <a:srgbClr val="333333"/>
                </a:solidFill>
                <a:latin typeface="Lucida Console"/>
                <a:cs typeface="Lucida Console"/>
              </a:rPr>
              <a:t> size"}PLAY </a:t>
            </a:r>
            <a:r>
              <a:rPr sz="850" spc="25" dirty="0">
                <a:solidFill>
                  <a:srgbClr val="333333"/>
                </a:solidFill>
                <a:latin typeface="Lucida Console"/>
                <a:cs typeface="Lucida Console"/>
              </a:rPr>
              <a:t>RECAP</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*********************************************************************192.168.1</a:t>
            </a:r>
            <a:endParaRPr sz="850">
              <a:latin typeface="Lucida Console"/>
              <a:cs typeface="Lucida Console"/>
            </a:endParaRPr>
          </a:p>
          <a:p>
            <a:pPr marL="136525" marR="355600">
              <a:lnSpc>
                <a:spcPct val="132400"/>
              </a:lnSpc>
              <a:tabLst>
                <a:tab pos="548640" algn="l"/>
                <a:tab pos="895350" algn="l"/>
                <a:tab pos="962660" algn="l"/>
                <a:tab pos="1097280" algn="l"/>
                <a:tab pos="1172845" algn="l"/>
                <a:tab pos="1307465" algn="l"/>
                <a:tab pos="1654810" algn="l"/>
                <a:tab pos="1721485" algn="l"/>
                <a:tab pos="1856105" algn="l"/>
                <a:tab pos="1999614" algn="l"/>
                <a:tab pos="2344420" algn="l"/>
                <a:tab pos="2480945" algn="l"/>
                <a:tab pos="2548255" algn="l"/>
                <a:tab pos="2621915" algn="l"/>
                <a:tab pos="2893060" algn="l"/>
                <a:tab pos="3034030" algn="l"/>
                <a:tab pos="3307079" algn="l"/>
                <a:tab pos="3381375" algn="l"/>
                <a:tab pos="3517900" algn="l"/>
                <a:tab pos="3582670" algn="l"/>
                <a:tab pos="3793490" algn="l"/>
                <a:tab pos="4066540" algn="l"/>
                <a:tab pos="4207510" algn="l"/>
                <a:tab pos="4342130" algn="l"/>
                <a:tab pos="4552315" algn="l"/>
                <a:tab pos="5244465" algn="l"/>
              </a:tabLst>
            </a:pPr>
            <a:r>
              <a:rPr sz="850" spc="25" dirty="0">
                <a:solidFill>
                  <a:srgbClr val="333333"/>
                </a:solidFill>
                <a:latin typeface="Lucida Console"/>
                <a:cs typeface="Lucida Console"/>
              </a:rPr>
              <a:t>0.20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ok=2		</a:t>
            </a:r>
            <a:r>
              <a:rPr sz="850" spc="30" dirty="0">
                <a:solidFill>
                  <a:srgbClr val="333333"/>
                </a:solidFill>
                <a:latin typeface="Lucida Console"/>
                <a:cs typeface="Lucida Console"/>
              </a:rPr>
              <a:t>changed=0		unreachable=0	failed=0		skipped=0		rescued=1 </a:t>
            </a:r>
            <a:r>
              <a:rPr sz="850" spc="35" dirty="0">
                <a:solidFill>
                  <a:srgbClr val="333333"/>
                </a:solidFill>
                <a:latin typeface="Lucida Console"/>
                <a:cs typeface="Lucida Console"/>
              </a:rPr>
              <a:t> </a:t>
            </a:r>
            <a:r>
              <a:rPr sz="850" spc="30" dirty="0">
                <a:solidFill>
                  <a:srgbClr val="333333"/>
                </a:solidFill>
                <a:latin typeface="Lucida Console"/>
                <a:cs typeface="Lucida Console"/>
              </a:rPr>
              <a:t>ignored=0		192.168.10.21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ok=2		</a:t>
            </a:r>
            <a:r>
              <a:rPr sz="850" spc="30" dirty="0">
                <a:solidFill>
                  <a:srgbClr val="333333"/>
                </a:solidFill>
                <a:latin typeface="Lucida Console"/>
                <a:cs typeface="Lucida Console"/>
              </a:rPr>
              <a:t>changed=0	unreachable=0	failed=0 </a:t>
            </a:r>
            <a:r>
              <a:rPr sz="850" spc="35" dirty="0">
                <a:solidFill>
                  <a:srgbClr val="333333"/>
                </a:solidFill>
                <a:latin typeface="Lucida Console"/>
                <a:cs typeface="Lucida Console"/>
              </a:rPr>
              <a:t> </a:t>
            </a:r>
            <a:r>
              <a:rPr sz="850" spc="30" dirty="0">
                <a:solidFill>
                  <a:srgbClr val="333333"/>
                </a:solidFill>
                <a:latin typeface="Lucida Console"/>
                <a:cs typeface="Lucida Console"/>
              </a:rPr>
              <a:t>skipped=0	rescued=1	ignored=0		192.168.10.22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ok=4	</a:t>
            </a:r>
            <a:r>
              <a:rPr sz="850" spc="30" dirty="0">
                <a:solidFill>
                  <a:srgbClr val="333333"/>
                </a:solidFill>
                <a:latin typeface="Lucida Console"/>
                <a:cs typeface="Lucida Console"/>
              </a:rPr>
              <a:t>changed=3 </a:t>
            </a:r>
            <a:r>
              <a:rPr sz="850" spc="35" dirty="0">
                <a:solidFill>
                  <a:srgbClr val="333333"/>
                </a:solidFill>
                <a:latin typeface="Lucida Console"/>
                <a:cs typeface="Lucida Console"/>
              </a:rPr>
              <a:t> </a:t>
            </a:r>
            <a:r>
              <a:rPr sz="850" spc="30" dirty="0">
                <a:solidFill>
                  <a:srgbClr val="333333"/>
                </a:solidFill>
                <a:latin typeface="Lucida Console"/>
                <a:cs typeface="Lucida Console"/>
              </a:rPr>
              <a:t>unreachable=</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failed=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470" dirty="0">
                <a:solidFill>
                  <a:srgbClr val="333333"/>
                </a:solidFill>
                <a:latin typeface="Lucida Console"/>
                <a:cs typeface="Lucida Console"/>
              </a:rPr>
              <a:t> </a:t>
            </a:r>
            <a:r>
              <a:rPr sz="850" spc="30" dirty="0">
                <a:solidFill>
                  <a:srgbClr val="333333"/>
                </a:solidFill>
                <a:latin typeface="Lucida Console"/>
                <a:cs typeface="Lucida Console"/>
              </a:rPr>
              <a:t>skipped=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rescued=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ignored=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192.168.10.2</a:t>
            </a:r>
            <a:r>
              <a:rPr sz="850" spc="15" dirty="0">
                <a:solidFill>
                  <a:srgbClr val="333333"/>
                </a:solidFill>
                <a:latin typeface="Lucida Console"/>
                <a:cs typeface="Lucida Console"/>
              </a:rPr>
              <a:t>3</a:t>
            </a:r>
            <a:r>
              <a:rPr sz="850"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ok=4	</a:t>
            </a:r>
            <a:r>
              <a:rPr sz="850" spc="30" dirty="0">
                <a:solidFill>
                  <a:srgbClr val="333333"/>
                </a:solidFill>
                <a:latin typeface="Lucida Console"/>
                <a:cs typeface="Lucida Console"/>
              </a:rPr>
              <a:t>changed=3		unreachable=0	failed=0	skipped=0	rescued=0	ignored=0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192.168.10.24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ok=2		</a:t>
            </a:r>
            <a:r>
              <a:rPr sz="850" spc="30" dirty="0">
                <a:solidFill>
                  <a:srgbClr val="333333"/>
                </a:solidFill>
                <a:latin typeface="Lucida Console"/>
                <a:cs typeface="Lucida Console"/>
              </a:rPr>
              <a:t>changed=0	unreachable=0 </a:t>
            </a:r>
            <a:r>
              <a:rPr sz="850" spc="80" dirty="0">
                <a:solidFill>
                  <a:srgbClr val="333333"/>
                </a:solidFill>
                <a:latin typeface="Lucida Console"/>
                <a:cs typeface="Lucida Console"/>
              </a:rPr>
              <a:t> </a:t>
            </a:r>
            <a:r>
              <a:rPr sz="850" spc="30" dirty="0">
                <a:solidFill>
                  <a:srgbClr val="333333"/>
                </a:solidFill>
                <a:latin typeface="Lucida Console"/>
                <a:cs typeface="Lucida Console"/>
              </a:rPr>
              <a:t>failed=0 </a:t>
            </a:r>
            <a:r>
              <a:rPr sz="850" spc="75" dirty="0">
                <a:solidFill>
                  <a:srgbClr val="333333"/>
                </a:solidFill>
                <a:latin typeface="Lucida Console"/>
                <a:cs typeface="Lucida Console"/>
              </a:rPr>
              <a:t> </a:t>
            </a:r>
            <a:r>
              <a:rPr sz="850" spc="30" dirty="0">
                <a:solidFill>
                  <a:srgbClr val="333333"/>
                </a:solidFill>
                <a:latin typeface="Lucida Console"/>
                <a:cs typeface="Lucida Console"/>
              </a:rPr>
              <a:t>skipped=0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rescued=1</a:t>
            </a:r>
            <a:r>
              <a:rPr sz="850" spc="555" dirty="0">
                <a:solidFill>
                  <a:srgbClr val="333333"/>
                </a:solidFill>
                <a:latin typeface="Lucida Console"/>
                <a:cs typeface="Lucida Console"/>
              </a:rPr>
              <a:t> </a:t>
            </a:r>
            <a:r>
              <a:rPr sz="850" spc="30" dirty="0">
                <a:solidFill>
                  <a:srgbClr val="333333"/>
                </a:solidFill>
                <a:latin typeface="Lucida Console"/>
                <a:cs typeface="Lucida Console"/>
              </a:rPr>
              <a:t>ignored=0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5244">
              <a:lnSpc>
                <a:spcPct val="131600"/>
              </a:lnSpc>
            </a:pPr>
            <a:r>
              <a:rPr sz="950" b="1" spc="25" dirty="0">
                <a:solidFill>
                  <a:srgbClr val="333333"/>
                </a:solidFill>
                <a:latin typeface="微软雅黑"/>
                <a:cs typeface="微软雅黑"/>
              </a:rPr>
              <a:t>在</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运行完毕后的执行记录</a:t>
            </a:r>
            <a:r>
              <a:rPr sz="950" b="1" spc="40" dirty="0">
                <a:solidFill>
                  <a:srgbClr val="333333"/>
                </a:solidFill>
                <a:latin typeface="微软雅黑"/>
                <a:cs typeface="微软雅黑"/>
              </a:rPr>
              <a:t>（</a:t>
            </a:r>
            <a:r>
              <a:rPr sz="950" b="1" spc="40" dirty="0">
                <a:solidFill>
                  <a:srgbClr val="333333"/>
                </a:solidFill>
                <a:latin typeface="Trebuchet MS"/>
                <a:cs typeface="Trebuchet MS"/>
              </a:rPr>
              <a:t>PLAY</a:t>
            </a:r>
            <a:r>
              <a:rPr sz="950" b="1" spc="-40" dirty="0">
                <a:solidFill>
                  <a:srgbClr val="333333"/>
                </a:solidFill>
                <a:latin typeface="Trebuchet MS"/>
                <a:cs typeface="Trebuchet MS"/>
              </a:rPr>
              <a:t> </a:t>
            </a:r>
            <a:r>
              <a:rPr sz="950" b="1" spc="40" dirty="0">
                <a:solidFill>
                  <a:srgbClr val="333333"/>
                </a:solidFill>
                <a:latin typeface="Trebuchet MS"/>
                <a:cs typeface="Trebuchet MS"/>
              </a:rPr>
              <a:t>RECAP</a:t>
            </a:r>
            <a:r>
              <a:rPr sz="950" b="1" spc="40" dirty="0">
                <a:solidFill>
                  <a:srgbClr val="333333"/>
                </a:solidFill>
                <a:latin typeface="微软雅黑"/>
                <a:cs typeface="微软雅黑"/>
              </a:rPr>
              <a:t>）</a:t>
            </a:r>
            <a:r>
              <a:rPr sz="950" b="1" spc="25" dirty="0">
                <a:solidFill>
                  <a:srgbClr val="333333"/>
                </a:solidFill>
                <a:latin typeface="微软雅黑"/>
                <a:cs typeface="微软雅黑"/>
              </a:rPr>
              <a:t>中可以很清晰的看出只有</a:t>
            </a:r>
            <a:r>
              <a:rPr sz="950" b="1" spc="-20" dirty="0">
                <a:solidFill>
                  <a:srgbClr val="333333"/>
                </a:solidFill>
                <a:latin typeface="Trebuchet MS"/>
                <a:cs typeface="Trebuchet MS"/>
              </a:rPr>
              <a:t>192.168.10.22</a:t>
            </a:r>
            <a:r>
              <a:rPr sz="950" b="1" spc="25" dirty="0">
                <a:solidFill>
                  <a:srgbClr val="333333"/>
                </a:solidFill>
                <a:latin typeface="微软雅黑"/>
                <a:cs typeface="微软雅黑"/>
              </a:rPr>
              <a:t>及 </a:t>
            </a:r>
            <a:r>
              <a:rPr sz="950" b="1" spc="-20" dirty="0">
                <a:solidFill>
                  <a:srgbClr val="333333"/>
                </a:solidFill>
                <a:latin typeface="Trebuchet MS"/>
                <a:cs typeface="Trebuchet MS"/>
              </a:rPr>
              <a:t>192.168.10.23</a:t>
            </a:r>
            <a:r>
              <a:rPr sz="950" b="1" spc="25" dirty="0">
                <a:solidFill>
                  <a:srgbClr val="333333"/>
                </a:solidFill>
                <a:latin typeface="微软雅黑"/>
                <a:cs typeface="微软雅黑"/>
              </a:rPr>
              <a:t>两台</a:t>
            </a:r>
            <a:r>
              <a:rPr sz="950" b="1" spc="55" dirty="0">
                <a:solidFill>
                  <a:srgbClr val="333333"/>
                </a:solidFill>
                <a:latin typeface="Trebuchet MS"/>
                <a:cs typeface="Trebuchet MS"/>
              </a:rPr>
              <a:t>prod</a:t>
            </a:r>
            <a:r>
              <a:rPr sz="950" b="1" spc="25" dirty="0">
                <a:solidFill>
                  <a:srgbClr val="333333"/>
                </a:solidFill>
                <a:latin typeface="微软雅黑"/>
                <a:cs typeface="微软雅黑"/>
              </a:rPr>
              <a:t>组中的主机执行成功了，其余三台主机均触发了</a:t>
            </a:r>
            <a:r>
              <a:rPr sz="950" b="1" spc="40" dirty="0">
                <a:solidFill>
                  <a:srgbClr val="333333"/>
                </a:solidFill>
                <a:latin typeface="Trebuchet MS"/>
                <a:cs typeface="Trebuchet MS"/>
              </a:rPr>
              <a:t>rescue</a:t>
            </a:r>
            <a:r>
              <a:rPr sz="950" b="1" spc="25" dirty="0">
                <a:solidFill>
                  <a:srgbClr val="333333"/>
                </a:solidFill>
                <a:latin typeface="微软雅黑"/>
                <a:cs typeface="微软雅黑"/>
              </a:rPr>
              <a:t>救援功能。登录到任意 一台</a:t>
            </a:r>
            <a:r>
              <a:rPr sz="950" b="1" spc="55" dirty="0">
                <a:solidFill>
                  <a:srgbClr val="333333"/>
                </a:solidFill>
                <a:latin typeface="Trebuchet MS"/>
                <a:cs typeface="Trebuchet MS"/>
              </a:rPr>
              <a:t>prod</a:t>
            </a:r>
            <a:r>
              <a:rPr sz="950" b="1" spc="25" dirty="0">
                <a:solidFill>
                  <a:srgbClr val="333333"/>
                </a:solidFill>
                <a:latin typeface="微软雅黑"/>
                <a:cs typeface="微软雅黑"/>
              </a:rPr>
              <a:t>组的主机节点上，找到新建的逻辑卷设备信息：</a:t>
            </a:r>
            <a:endParaRPr sz="950">
              <a:latin typeface="微软雅黑"/>
              <a:cs typeface="微软雅黑"/>
            </a:endParaRPr>
          </a:p>
        </p:txBody>
      </p:sp>
      <p:sp>
        <p:nvSpPr>
          <p:cNvPr id="21" name="object 21"/>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293</a:t>
            </a:fld>
            <a:endParaRPr sz="800">
              <a:latin typeface="小哥哥网恋吗"/>
              <a:cs typeface="小哥哥网恋吗"/>
            </a:endParaRPr>
          </a:p>
        </p:txBody>
      </p:sp>
      <p:graphicFrame>
        <p:nvGraphicFramePr>
          <p:cNvPr id="11" name="object 11"/>
          <p:cNvGraphicFramePr>
            <a:graphicFrameLocks noGrp="1"/>
          </p:cNvGraphicFramePr>
          <p:nvPr/>
        </p:nvGraphicFramePr>
        <p:xfrm>
          <a:off x="1521893" y="1555046"/>
          <a:ext cx="4211317" cy="284480"/>
        </p:xfrm>
        <a:graphic>
          <a:graphicData uri="http://schemas.openxmlformats.org/drawingml/2006/table">
            <a:tbl>
              <a:tblPr firstRow="1" bandRow="1">
                <a:tableStyleId>{2D5ABB26-0587-4C30-8999-92F81FD0307C}</a:tableStyleId>
              </a:tblPr>
              <a:tblGrid>
                <a:gridCol w="1596390">
                  <a:extLst>
                    <a:ext uri="{9D8B030D-6E8A-4147-A177-3AD203B41FA5}">
                      <a16:colId xmlns:a16="http://schemas.microsoft.com/office/drawing/2014/main" val="20000"/>
                    </a:ext>
                  </a:extLst>
                </a:gridCol>
                <a:gridCol w="714374">
                  <a:extLst>
                    <a:ext uri="{9D8B030D-6E8A-4147-A177-3AD203B41FA5}">
                      <a16:colId xmlns:a16="http://schemas.microsoft.com/office/drawing/2014/main" val="20001"/>
                    </a:ext>
                  </a:extLst>
                </a:gridCol>
                <a:gridCol w="605789">
                  <a:extLst>
                    <a:ext uri="{9D8B030D-6E8A-4147-A177-3AD203B41FA5}">
                      <a16:colId xmlns:a16="http://schemas.microsoft.com/office/drawing/2014/main" val="20002"/>
                    </a:ext>
                  </a:extLst>
                </a:gridCol>
                <a:gridCol w="1294764">
                  <a:extLst>
                    <a:ext uri="{9D8B030D-6E8A-4147-A177-3AD203B41FA5}">
                      <a16:colId xmlns:a16="http://schemas.microsoft.com/office/drawing/2014/main" val="20003"/>
                    </a:ext>
                  </a:extLst>
                </a:gridCol>
              </a:tblGrid>
              <a:tr h="142240">
                <a:tc>
                  <a:txBody>
                    <a:bodyPr/>
                    <a:lstStyle/>
                    <a:p>
                      <a:pPr marL="31750">
                        <a:lnSpc>
                          <a:spcPts val="880"/>
                        </a:lnSpc>
                      </a:pP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block:</a:t>
                      </a:r>
                      <a:endParaRPr sz="850">
                        <a:latin typeface="Lucida Console"/>
                        <a:cs typeface="Lucida Console"/>
                      </a:endParaRPr>
                    </a:p>
                  </a:txBody>
                  <a:tcPr marL="0" marR="0" marT="0" marB="0">
                    <a:solidFill>
                      <a:srgbClr val="F8F8F8"/>
                    </a:solidFill>
                  </a:tcPr>
                </a:tc>
                <a:tc>
                  <a:txBody>
                    <a:bodyPr/>
                    <a:lstStyle/>
                    <a:p>
                      <a:pPr marL="198120">
                        <a:lnSpc>
                          <a:spcPts val="880"/>
                        </a:lnSpc>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5" dirty="0">
                          <a:solidFill>
                            <a:srgbClr val="333333"/>
                          </a:solidFill>
                          <a:latin typeface="Lucida Console"/>
                          <a:cs typeface="Lucida Console"/>
                        </a:rPr>
                        <a:t>name:</a:t>
                      </a:r>
                      <a:endParaRPr sz="850">
                        <a:latin typeface="Lucida Console"/>
                        <a:cs typeface="Lucida Console"/>
                      </a:endParaRPr>
                    </a:p>
                  </a:txBody>
                  <a:tcPr marL="0" marR="0" marT="0" marB="0">
                    <a:solidFill>
                      <a:srgbClr val="F8F8F8"/>
                    </a:solidFill>
                  </a:tcPr>
                </a:tc>
                <a:tc>
                  <a:txBody>
                    <a:bodyPr/>
                    <a:lstStyle/>
                    <a:p>
                      <a:pPr marL="34290">
                        <a:lnSpc>
                          <a:spcPts val="880"/>
                        </a:lnSpc>
                      </a:pPr>
                      <a:r>
                        <a:rPr sz="850" spc="25" dirty="0">
                          <a:solidFill>
                            <a:srgbClr val="333333"/>
                          </a:solidFill>
                          <a:latin typeface="Lucida Console"/>
                          <a:cs typeface="Lucida Console"/>
                        </a:rPr>
                        <a:t>one</a:t>
                      </a:r>
                      <a:endParaRPr sz="850">
                        <a:latin typeface="Lucida Console"/>
                        <a:cs typeface="Lucida Console"/>
                      </a:endParaRPr>
                    </a:p>
                  </a:txBody>
                  <a:tcPr marL="0" marR="0" marT="0" marB="0">
                    <a:solidFill>
                      <a:srgbClr val="F8F8F8"/>
                    </a:solidFill>
                  </a:tcPr>
                </a:tc>
                <a:tc>
                  <a:txBody>
                    <a:bodyPr/>
                    <a:lstStyle/>
                    <a:p>
                      <a:pPr marR="30480" algn="r">
                        <a:lnSpc>
                          <a:spcPts val="880"/>
                        </a:lnSpc>
                      </a:pPr>
                      <a:r>
                        <a:rPr sz="850" spc="25" dirty="0">
                          <a:solidFill>
                            <a:srgbClr val="333333"/>
                          </a:solidFill>
                          <a:latin typeface="Lucida Console"/>
                          <a:cs typeface="Lucida Console"/>
                        </a:rPr>
                        <a:t>lvg:</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42240">
                <a:tc>
                  <a:txBody>
                    <a:bodyPr/>
                    <a:lstStyle/>
                    <a:p>
                      <a:pPr marL="568960">
                        <a:lnSpc>
                          <a:spcPts val="930"/>
                        </a:lnSpc>
                        <a:spcBef>
                          <a:spcPts val="90"/>
                        </a:spcBef>
                      </a:pPr>
                      <a:r>
                        <a:rPr sz="850" spc="25" dirty="0">
                          <a:solidFill>
                            <a:srgbClr val="333333"/>
                          </a:solidFill>
                          <a:latin typeface="Lucida Console"/>
                          <a:cs typeface="Lucida Console"/>
                        </a:rPr>
                        <a:t>vg:</a:t>
                      </a:r>
                      <a:r>
                        <a:rPr sz="850" spc="-30" dirty="0">
                          <a:solidFill>
                            <a:srgbClr val="333333"/>
                          </a:solidFill>
                          <a:latin typeface="Lucida Console"/>
                          <a:cs typeface="Lucida Console"/>
                        </a:rPr>
                        <a:t> </a:t>
                      </a:r>
                      <a:r>
                        <a:rPr sz="850" spc="30" dirty="0">
                          <a:solidFill>
                            <a:srgbClr val="333333"/>
                          </a:solidFill>
                          <a:latin typeface="Lucida Console"/>
                          <a:cs typeface="Lucida Console"/>
                        </a:rPr>
                        <a:t>research</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R="24130" algn="r">
                        <a:lnSpc>
                          <a:spcPts val="930"/>
                        </a:lnSpc>
                        <a:spcBef>
                          <a:spcPts val="90"/>
                        </a:spcBef>
                      </a:pPr>
                      <a:r>
                        <a:rPr sz="850" spc="25" dirty="0">
                          <a:solidFill>
                            <a:srgbClr val="333333"/>
                          </a:solidFill>
                          <a:latin typeface="Lucida Console"/>
                          <a:cs typeface="Lucida Console"/>
                        </a:rPr>
                        <a:t>pvs:</a:t>
                      </a:r>
                      <a:r>
                        <a:rPr sz="850" spc="-25" dirty="0">
                          <a:solidFill>
                            <a:srgbClr val="333333"/>
                          </a:solidFill>
                          <a:latin typeface="Lucida Console"/>
                          <a:cs typeface="Lucida Console"/>
                        </a:rPr>
                        <a:t> </a:t>
                      </a:r>
                      <a:r>
                        <a:rPr sz="850" spc="30" dirty="0">
                          <a:solidFill>
                            <a:srgbClr val="333333"/>
                          </a:solidFill>
                          <a:latin typeface="Lucida Console"/>
                          <a:cs typeface="Lucida Console"/>
                        </a:rPr>
                        <a:t>/dev/sdb</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bl>
          </a:graphicData>
        </a:graphic>
      </p:graphicFrame>
      <p:sp>
        <p:nvSpPr>
          <p:cNvPr id="12" name="object 12"/>
          <p:cNvSpPr txBox="1"/>
          <p:nvPr/>
        </p:nvSpPr>
        <p:spPr>
          <a:xfrm>
            <a:off x="2078781" y="1862520"/>
            <a:ext cx="85407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pesize:</a:t>
            </a:r>
            <a:r>
              <a:rPr sz="850" spc="-40" dirty="0">
                <a:solidFill>
                  <a:srgbClr val="333333"/>
                </a:solidFill>
                <a:latin typeface="Lucida Console"/>
                <a:cs typeface="Lucida Console"/>
              </a:rPr>
              <a:t> </a:t>
            </a:r>
            <a:r>
              <a:rPr sz="850" spc="25" dirty="0">
                <a:solidFill>
                  <a:srgbClr val="333333"/>
                </a:solidFill>
                <a:latin typeface="Lucida Console"/>
                <a:cs typeface="Lucida Console"/>
              </a:rPr>
              <a:t>150M</a:t>
            </a:r>
            <a:endParaRPr sz="850">
              <a:latin typeface="Lucida Console"/>
              <a:cs typeface="Lucida Console"/>
            </a:endParaRPr>
          </a:p>
        </p:txBody>
      </p:sp>
      <p:sp>
        <p:nvSpPr>
          <p:cNvPr id="13" name="object 13"/>
          <p:cNvSpPr txBox="1"/>
          <p:nvPr/>
        </p:nvSpPr>
        <p:spPr>
          <a:xfrm>
            <a:off x="1070335" y="1998134"/>
            <a:ext cx="37084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lvol</a:t>
            </a:r>
            <a:r>
              <a:rPr sz="850" spc="15" dirty="0">
                <a:solidFill>
                  <a:srgbClr val="333333"/>
                </a:solidFill>
                <a:latin typeface="Lucida Console"/>
                <a:cs typeface="Lucida Console"/>
              </a:rPr>
              <a:t>:  </a:t>
            </a:r>
            <a:r>
              <a:rPr sz="850" spc="25" dirty="0">
                <a:solidFill>
                  <a:srgbClr val="333333"/>
                </a:solidFill>
                <a:latin typeface="Lucida Console"/>
                <a:cs typeface="Lucida Console"/>
              </a:rPr>
              <a:t>data</a:t>
            </a:r>
            <a:endParaRPr sz="850">
              <a:latin typeface="Lucida Console"/>
              <a:cs typeface="Lucida Console"/>
            </a:endParaRPr>
          </a:p>
        </p:txBody>
      </p:sp>
      <p:sp>
        <p:nvSpPr>
          <p:cNvPr id="14" name="object 14"/>
          <p:cNvSpPr txBox="1"/>
          <p:nvPr/>
        </p:nvSpPr>
        <p:spPr>
          <a:xfrm>
            <a:off x="3230409" y="1826614"/>
            <a:ext cx="1671955" cy="540385"/>
          </a:xfrm>
          <a:prstGeom prst="rect">
            <a:avLst/>
          </a:prstGeom>
        </p:spPr>
        <p:txBody>
          <a:bodyPr vert="horz" wrap="square" lIns="0" tIns="11430" rIns="0" bIns="0" rtlCol="0">
            <a:spAutoFit/>
          </a:bodyPr>
          <a:lstStyle/>
          <a:p>
            <a:pPr marL="81915" marR="5080" indent="819785">
              <a:lnSpc>
                <a:spcPct val="132400"/>
              </a:lnSpc>
              <a:spcBef>
                <a:spcPts val="9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5" dirty="0">
                <a:solidFill>
                  <a:srgbClr val="333333"/>
                </a:solidFill>
                <a:latin typeface="Lucida Console"/>
                <a:cs typeface="Lucida Console"/>
              </a:rPr>
              <a:t> </a:t>
            </a:r>
            <a:r>
              <a:rPr sz="850" spc="25" dirty="0">
                <a:solidFill>
                  <a:srgbClr val="333333"/>
                </a:solidFill>
                <a:latin typeface="Lucida Console"/>
                <a:cs typeface="Lucida Console"/>
              </a:rPr>
              <a:t>two </a:t>
            </a:r>
            <a:r>
              <a:rPr sz="850" spc="-495" dirty="0">
                <a:solidFill>
                  <a:srgbClr val="333333"/>
                </a:solidFill>
                <a:latin typeface="Lucida Console"/>
                <a:cs typeface="Lucida Console"/>
              </a:rPr>
              <a:t> </a:t>
            </a:r>
            <a:r>
              <a:rPr sz="850" spc="25" dirty="0">
                <a:solidFill>
                  <a:srgbClr val="333333"/>
                </a:solidFill>
                <a:latin typeface="Lucida Console"/>
                <a:cs typeface="Lucida Console"/>
              </a:rPr>
              <a:t>vg:</a:t>
            </a:r>
            <a:r>
              <a:rPr sz="850" spc="20" dirty="0">
                <a:solidFill>
                  <a:srgbClr val="333333"/>
                </a:solidFill>
                <a:latin typeface="Lucida Console"/>
                <a:cs typeface="Lucida Console"/>
              </a:rPr>
              <a:t> </a:t>
            </a:r>
            <a:r>
              <a:rPr sz="850" spc="30" dirty="0">
                <a:solidFill>
                  <a:srgbClr val="333333"/>
                </a:solidFill>
                <a:latin typeface="Lucida Console"/>
                <a:cs typeface="Lucida Console"/>
              </a:rPr>
              <a:t>research</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size:</a:t>
            </a:r>
            <a:r>
              <a:rPr sz="850" spc="-15" dirty="0">
                <a:solidFill>
                  <a:srgbClr val="333333"/>
                </a:solidFill>
                <a:latin typeface="Lucida Console"/>
                <a:cs typeface="Lucida Console"/>
              </a:rPr>
              <a:t> </a:t>
            </a:r>
            <a:r>
              <a:rPr sz="850" spc="25" dirty="0">
                <a:solidFill>
                  <a:srgbClr val="333333"/>
                </a:solidFill>
                <a:latin typeface="Lucida Console"/>
                <a:cs typeface="Lucida Console"/>
              </a:rPr>
              <a:t>150M</a:t>
            </a:r>
            <a:endParaRPr sz="850">
              <a:latin typeface="Lucida Console"/>
              <a:cs typeface="Lucida Console"/>
            </a:endParaRPr>
          </a:p>
        </p:txBody>
      </p:sp>
      <p:sp>
        <p:nvSpPr>
          <p:cNvPr id="15" name="object 15"/>
          <p:cNvSpPr txBox="1"/>
          <p:nvPr/>
        </p:nvSpPr>
        <p:spPr>
          <a:xfrm>
            <a:off x="5132468" y="1998134"/>
            <a:ext cx="1112520" cy="368935"/>
          </a:xfrm>
          <a:prstGeom prst="rect">
            <a:avLst/>
          </a:prstGeom>
        </p:spPr>
        <p:txBody>
          <a:bodyPr vert="horz" wrap="square" lIns="0" tIns="53340" rIns="0" bIns="0" rtlCol="0">
            <a:spAutoFit/>
          </a:bodyPr>
          <a:lstStyle/>
          <a:p>
            <a:pPr marL="892810">
              <a:lnSpc>
                <a:spcPct val="100000"/>
              </a:lnSpc>
              <a:spcBef>
                <a:spcPts val="420"/>
              </a:spcBef>
            </a:pPr>
            <a:r>
              <a:rPr sz="850" spc="30" dirty="0">
                <a:solidFill>
                  <a:srgbClr val="333333"/>
                </a:solidFill>
                <a:latin typeface="Lucida Console"/>
                <a:cs typeface="Lucida Console"/>
              </a:rPr>
              <a:t>lv</a:t>
            </a: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10" dirty="0">
                <a:solidFill>
                  <a:srgbClr val="333333"/>
                </a:solidFill>
                <a:latin typeface="Lucida Console"/>
                <a:cs typeface="Lucida Console"/>
              </a:rPr>
              <a:t> </a:t>
            </a:r>
            <a:r>
              <a:rPr sz="850" spc="25" dirty="0">
                <a:solidFill>
                  <a:srgbClr val="333333"/>
                </a:solidFill>
                <a:latin typeface="Lucida Console"/>
                <a:cs typeface="Lucida Console"/>
              </a:rPr>
              <a:t>three</a:t>
            </a:r>
            <a:endParaRPr sz="850">
              <a:latin typeface="Lucida Console"/>
              <a:cs typeface="Lucida Console"/>
            </a:endParaRPr>
          </a:p>
        </p:txBody>
      </p:sp>
      <p:sp>
        <p:nvSpPr>
          <p:cNvPr id="16" name="object 16"/>
          <p:cNvSpPr txBox="1"/>
          <p:nvPr/>
        </p:nvSpPr>
        <p:spPr>
          <a:xfrm>
            <a:off x="1809862" y="2341171"/>
            <a:ext cx="1617980" cy="368935"/>
          </a:xfrm>
          <a:prstGeom prst="rect">
            <a:avLst/>
          </a:prstGeom>
        </p:spPr>
        <p:txBody>
          <a:bodyPr vert="horz" wrap="square" lIns="0" tIns="53340" rIns="0" bIns="0" rtlCol="0">
            <a:spAutoFit/>
          </a:bodyPr>
          <a:lstStyle/>
          <a:p>
            <a:pPr marL="146685">
              <a:lnSpc>
                <a:spcPct val="100000"/>
              </a:lnSpc>
              <a:spcBef>
                <a:spcPts val="420"/>
              </a:spcBef>
            </a:pPr>
            <a:r>
              <a:rPr sz="850" spc="30" dirty="0">
                <a:solidFill>
                  <a:srgbClr val="333333"/>
                </a:solidFill>
                <a:latin typeface="Lucida Console"/>
                <a:cs typeface="Lucida Console"/>
              </a:rPr>
              <a:t>filesystem:</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dev:</a:t>
            </a:r>
            <a:r>
              <a:rPr sz="850" spc="-20" dirty="0">
                <a:solidFill>
                  <a:srgbClr val="333333"/>
                </a:solidFill>
                <a:latin typeface="Lucida Console"/>
                <a:cs typeface="Lucida Console"/>
              </a:rPr>
              <a:t> </a:t>
            </a:r>
            <a:r>
              <a:rPr sz="850" spc="30" dirty="0">
                <a:solidFill>
                  <a:srgbClr val="333333"/>
                </a:solidFill>
                <a:latin typeface="Lucida Console"/>
                <a:cs typeface="Lucida Console"/>
              </a:rPr>
              <a:t>/dev/research/data</a:t>
            </a:r>
            <a:endParaRPr sz="850">
              <a:latin typeface="Lucida Console"/>
              <a:cs typeface="Lucida Console"/>
            </a:endParaRPr>
          </a:p>
        </p:txBody>
      </p:sp>
      <p:sp>
        <p:nvSpPr>
          <p:cNvPr id="17" name="object 17"/>
          <p:cNvSpPr txBox="1"/>
          <p:nvPr/>
        </p:nvSpPr>
        <p:spPr>
          <a:xfrm>
            <a:off x="4210876" y="2341171"/>
            <a:ext cx="1923414" cy="368935"/>
          </a:xfrm>
          <a:prstGeom prst="rect">
            <a:avLst/>
          </a:prstGeom>
        </p:spPr>
        <p:txBody>
          <a:bodyPr vert="horz" wrap="square" lIns="0" tIns="53340" rIns="0" bIns="0" rtlCol="0">
            <a:spAutoFit/>
          </a:bodyPr>
          <a:lstStyle/>
          <a:p>
            <a:pPr marL="391795">
              <a:lnSpc>
                <a:spcPct val="100000"/>
              </a:lnSpc>
              <a:spcBef>
                <a:spcPts val="420"/>
              </a:spcBef>
            </a:pPr>
            <a:r>
              <a:rPr sz="850" spc="30" dirty="0">
                <a:solidFill>
                  <a:srgbClr val="333333"/>
                </a:solidFill>
                <a:latin typeface="Lucida Console"/>
                <a:cs typeface="Lucida Console"/>
              </a:rPr>
              <a:t>fstype:</a:t>
            </a:r>
            <a:r>
              <a:rPr sz="850" spc="-30" dirty="0">
                <a:solidFill>
                  <a:srgbClr val="333333"/>
                </a:solidFill>
                <a:latin typeface="Lucida Console"/>
                <a:cs typeface="Lucida Console"/>
              </a:rPr>
              <a:t> </a:t>
            </a:r>
            <a:r>
              <a:rPr sz="850" spc="25" dirty="0">
                <a:solidFill>
                  <a:srgbClr val="333333"/>
                </a:solidFill>
                <a:latin typeface="Lucida Console"/>
                <a:cs typeface="Lucida Console"/>
              </a:rPr>
              <a:t>ext4</a:t>
            </a:r>
            <a:endParaRPr sz="850">
              <a:latin typeface="Lucida Console"/>
              <a:cs typeface="Lucida Console"/>
            </a:endParaRPr>
          </a:p>
          <a:p>
            <a:pPr marL="12700">
              <a:lnSpc>
                <a:spcPct val="100000"/>
              </a:lnSpc>
              <a:spcBef>
                <a:spcPts val="330"/>
              </a:spcBef>
              <a:tabLst>
                <a:tab pos="1842770" algn="l"/>
              </a:tabLst>
            </a:pPr>
            <a:r>
              <a:rPr sz="850" spc="30" dirty="0">
                <a:solidFill>
                  <a:srgbClr val="333333"/>
                </a:solidFill>
                <a:latin typeface="Lucida Console"/>
                <a:cs typeface="Lucida Console"/>
              </a:rPr>
              <a:t>rescue</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8" name="object 18"/>
          <p:cNvSpPr txBox="1"/>
          <p:nvPr/>
        </p:nvSpPr>
        <p:spPr>
          <a:xfrm>
            <a:off x="3369230" y="2720113"/>
            <a:ext cx="313182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msg:</a:t>
            </a:r>
            <a:r>
              <a:rPr sz="850" spc="30" dirty="0">
                <a:solidFill>
                  <a:srgbClr val="333333"/>
                </a:solidFill>
                <a:latin typeface="Lucida Console"/>
                <a:cs typeface="Lucida Console"/>
              </a:rPr>
              <a:t> </a:t>
            </a:r>
            <a:r>
              <a:rPr sz="850" spc="25" dirty="0">
                <a:solidFill>
                  <a:srgbClr val="333333"/>
                </a:solidFill>
                <a:latin typeface="Lucida Console"/>
                <a:cs typeface="Lucida Console"/>
              </a:rPr>
              <a:t>"Could</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35" dirty="0">
                <a:solidFill>
                  <a:srgbClr val="333333"/>
                </a:solidFill>
                <a:latin typeface="Lucida Console"/>
                <a:cs typeface="Lucida Console"/>
              </a:rPr>
              <a:t> </a:t>
            </a:r>
            <a:r>
              <a:rPr sz="850" spc="30" dirty="0">
                <a:solidFill>
                  <a:srgbClr val="333333"/>
                </a:solidFill>
                <a:latin typeface="Lucida Console"/>
                <a:cs typeface="Lucida Console"/>
              </a:rPr>
              <a:t>logical </a:t>
            </a:r>
            <a:r>
              <a:rPr sz="850" spc="25" dirty="0">
                <a:solidFill>
                  <a:srgbClr val="333333"/>
                </a:solidFill>
                <a:latin typeface="Lucida Console"/>
                <a:cs typeface="Lucida Console"/>
              </a:rPr>
              <a:t>volume</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that</a:t>
            </a:r>
            <a:endParaRPr sz="850">
              <a:latin typeface="Lucida Console"/>
              <a:cs typeface="Lucida Console"/>
            </a:endParaRPr>
          </a:p>
        </p:txBody>
      </p:sp>
      <p:sp>
        <p:nvSpPr>
          <p:cNvPr id="19" name="object 19"/>
          <p:cNvSpPr txBox="1"/>
          <p:nvPr/>
        </p:nvSpPr>
        <p:spPr>
          <a:xfrm>
            <a:off x="1070335" y="2684208"/>
            <a:ext cx="44005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debug</a:t>
            </a:r>
            <a:r>
              <a:rPr sz="850" spc="15" dirty="0">
                <a:solidFill>
                  <a:srgbClr val="333333"/>
                </a:solidFill>
                <a:latin typeface="Lucida Console"/>
                <a:cs typeface="Lucida Console"/>
              </a:rPr>
              <a:t>:  </a:t>
            </a:r>
            <a:r>
              <a:rPr sz="850" spc="25" dirty="0">
                <a:solidFill>
                  <a:srgbClr val="333333"/>
                </a:solidFill>
                <a:latin typeface="Lucida Console"/>
                <a:cs typeface="Lucida Console"/>
              </a:rPr>
              <a:t>size"</a:t>
            </a:r>
            <a:endParaRPr sz="850">
              <a:latin typeface="Lucida Console"/>
              <a:cs typeface="Lucida Console"/>
            </a:endParaRPr>
          </a:p>
        </p:txBody>
      </p:sp>
      <p:sp>
        <p:nvSpPr>
          <p:cNvPr id="20" name="object 20"/>
          <p:cNvSpPr txBox="1"/>
          <p:nvPr/>
        </p:nvSpPr>
        <p:spPr>
          <a:xfrm>
            <a:off x="908324" y="332701"/>
            <a:ext cx="5784215" cy="1176655"/>
          </a:xfrm>
          <a:prstGeom prst="rect">
            <a:avLst/>
          </a:prstGeom>
        </p:spPr>
        <p:txBody>
          <a:bodyPr vert="horz" wrap="square" lIns="0" tIns="12065" rIns="0" bIns="0" rtlCol="0">
            <a:spAutoFit/>
          </a:bodyPr>
          <a:lstStyle/>
          <a:p>
            <a:pPr marL="50800" marR="43180">
              <a:lnSpc>
                <a:spcPct val="131600"/>
              </a:lnSpc>
              <a:spcBef>
                <a:spcPts val="95"/>
              </a:spcBef>
            </a:pPr>
            <a:r>
              <a:rPr sz="950" b="1" spc="25" dirty="0">
                <a:solidFill>
                  <a:srgbClr val="333333"/>
                </a:solidFill>
                <a:latin typeface="微软雅黑"/>
                <a:cs typeface="微软雅黑"/>
              </a:rPr>
              <a:t>首先将上述的三个模块命令用</a:t>
            </a:r>
            <a:r>
              <a:rPr sz="950" b="1" spc="45" dirty="0">
                <a:solidFill>
                  <a:srgbClr val="333333"/>
                </a:solidFill>
                <a:latin typeface="Trebuchet MS"/>
                <a:cs typeface="Trebuchet MS"/>
              </a:rPr>
              <a:t>block</a:t>
            </a:r>
            <a:r>
              <a:rPr sz="950" b="1" spc="25" dirty="0">
                <a:solidFill>
                  <a:srgbClr val="333333"/>
                </a:solidFill>
                <a:latin typeface="微软雅黑"/>
                <a:cs typeface="微软雅黑"/>
              </a:rPr>
              <a:t>操作符作为一个整体，相当于是对这三个模块执行结果作为一个</a:t>
            </a:r>
            <a:r>
              <a:rPr sz="950" b="1" spc="-150" dirty="0">
                <a:solidFill>
                  <a:srgbClr val="333333"/>
                </a:solidFill>
                <a:latin typeface="微软雅黑"/>
                <a:cs typeface="微软雅黑"/>
              </a:rPr>
              <a:t>整</a:t>
            </a:r>
            <a:r>
              <a:rPr sz="1200" baseline="34722" dirty="0">
                <a:latin typeface="小哥哥网恋吗"/>
                <a:cs typeface="小哥哥网恋吗"/>
              </a:rPr>
              <a:t>5/20 </a:t>
            </a:r>
            <a:r>
              <a:rPr sz="950" b="1" spc="25" dirty="0">
                <a:solidFill>
                  <a:srgbClr val="333333"/>
                </a:solidFill>
                <a:latin typeface="微软雅黑"/>
                <a:cs typeface="微软雅黑"/>
              </a:rPr>
              <a:t>体判断。然后使用</a:t>
            </a:r>
            <a:r>
              <a:rPr sz="950" b="1" spc="40" dirty="0">
                <a:solidFill>
                  <a:srgbClr val="333333"/>
                </a:solidFill>
                <a:latin typeface="Trebuchet MS"/>
                <a:cs typeface="Trebuchet MS"/>
              </a:rPr>
              <a:t>rescue</a:t>
            </a:r>
            <a:r>
              <a:rPr sz="950" b="1" spc="25" dirty="0">
                <a:solidFill>
                  <a:srgbClr val="333333"/>
                </a:solidFill>
                <a:latin typeface="微软雅黑"/>
                <a:cs typeface="微软雅黑"/>
              </a:rPr>
              <a:t>操作符进行救援，只有</a:t>
            </a:r>
            <a:r>
              <a:rPr sz="950" b="1" spc="45" dirty="0">
                <a:solidFill>
                  <a:srgbClr val="333333"/>
                </a:solidFill>
                <a:latin typeface="Trebuchet MS"/>
                <a:cs typeface="Trebuchet MS"/>
              </a:rPr>
              <a:t>block</a:t>
            </a:r>
            <a:r>
              <a:rPr sz="950" b="1" spc="25" dirty="0">
                <a:solidFill>
                  <a:srgbClr val="333333"/>
                </a:solidFill>
                <a:latin typeface="微软雅黑"/>
                <a:cs typeface="微软雅黑"/>
              </a:rPr>
              <a:t>块中的模块执行失败了才会调用</a:t>
            </a:r>
            <a:r>
              <a:rPr sz="950" b="1" spc="40" dirty="0">
                <a:solidFill>
                  <a:srgbClr val="333333"/>
                </a:solidFill>
                <a:latin typeface="Trebuchet MS"/>
                <a:cs typeface="Trebuchet MS"/>
              </a:rPr>
              <a:t>rescue</a:t>
            </a:r>
            <a:r>
              <a:rPr sz="950" b="1" spc="25" dirty="0">
                <a:solidFill>
                  <a:srgbClr val="333333"/>
                </a:solidFill>
                <a:latin typeface="微软雅黑"/>
                <a:cs typeface="微软雅黑"/>
              </a:rPr>
              <a:t>中的救援 模块。其中</a:t>
            </a:r>
            <a:r>
              <a:rPr sz="950" b="1" spc="60" dirty="0">
                <a:solidFill>
                  <a:srgbClr val="333333"/>
                </a:solidFill>
                <a:latin typeface="Trebuchet MS"/>
                <a:cs typeface="Trebuchet MS"/>
              </a:rPr>
              <a:t>debug</a:t>
            </a:r>
            <a:r>
              <a:rPr sz="950" b="1" spc="25" dirty="0">
                <a:solidFill>
                  <a:srgbClr val="333333"/>
                </a:solidFill>
                <a:latin typeface="微软雅黑"/>
                <a:cs typeface="微软雅黑"/>
              </a:rPr>
              <a:t>模块的</a:t>
            </a:r>
            <a:r>
              <a:rPr sz="950" b="1" spc="95" dirty="0">
                <a:solidFill>
                  <a:srgbClr val="333333"/>
                </a:solidFill>
                <a:latin typeface="Trebuchet MS"/>
                <a:cs typeface="Trebuchet MS"/>
              </a:rPr>
              <a:t>msg</a:t>
            </a:r>
            <a:r>
              <a:rPr sz="950" b="1" spc="25" dirty="0">
                <a:solidFill>
                  <a:srgbClr val="333333"/>
                </a:solidFill>
                <a:latin typeface="微软雅黑"/>
                <a:cs typeface="微软雅黑"/>
              </a:rPr>
              <a:t>参数的作用是如果</a:t>
            </a:r>
            <a:r>
              <a:rPr sz="950" b="1" spc="45" dirty="0">
                <a:solidFill>
                  <a:srgbClr val="333333"/>
                </a:solidFill>
                <a:latin typeface="Trebuchet MS"/>
                <a:cs typeface="Trebuchet MS"/>
              </a:rPr>
              <a:t>block</a:t>
            </a:r>
            <a:r>
              <a:rPr sz="950" b="1" spc="25" dirty="0">
                <a:solidFill>
                  <a:srgbClr val="333333"/>
                </a:solidFill>
                <a:latin typeface="微软雅黑"/>
                <a:cs typeface="微软雅黑"/>
              </a:rPr>
              <a:t>中的模块执行失败则输出一条信息到屏幕，给予 </a:t>
            </a:r>
            <a:r>
              <a:rPr sz="950" b="1" spc="30" dirty="0">
                <a:solidFill>
                  <a:srgbClr val="333333"/>
                </a:solidFill>
                <a:latin typeface="微软雅黑"/>
                <a:cs typeface="微软雅黑"/>
              </a:rPr>
              <a:t> </a:t>
            </a:r>
            <a:r>
              <a:rPr sz="950" b="1" spc="25" dirty="0">
                <a:solidFill>
                  <a:srgbClr val="333333"/>
                </a:solidFill>
                <a:latin typeface="微软雅黑"/>
                <a:cs typeface="微软雅黑"/>
              </a:rPr>
              <a:t>用户一定的提醒作用。完成编写后是这个样子的：</a:t>
            </a:r>
            <a:endParaRPr sz="950">
              <a:latin typeface="微软雅黑"/>
              <a:cs typeface="微软雅黑"/>
            </a:endParaRPr>
          </a:p>
          <a:p>
            <a:pPr>
              <a:lnSpc>
                <a:spcPct val="100000"/>
              </a:lnSpc>
              <a:spcBef>
                <a:spcPts val="5"/>
              </a:spcBef>
            </a:pPr>
            <a:endParaRPr sz="1100">
              <a:latin typeface="微软雅黑"/>
              <a:cs typeface="微软雅黑"/>
            </a:endParaRPr>
          </a:p>
          <a:p>
            <a:pPr marL="174625">
              <a:lnSpc>
                <a:spcPct val="100000"/>
              </a:lnSpc>
              <a:spcBef>
                <a:spcPts val="5"/>
              </a:spcBef>
              <a:tabLst>
                <a:tab pos="4121785" algn="l"/>
                <a:tab pos="494855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vim</a:t>
            </a:r>
            <a:r>
              <a:rPr sz="850" spc="45" dirty="0">
                <a:solidFill>
                  <a:srgbClr val="333333"/>
                </a:solidFill>
                <a:latin typeface="Lucida Console"/>
                <a:cs typeface="Lucida Console"/>
              </a:rPr>
              <a:t> </a:t>
            </a:r>
            <a:r>
              <a:rPr sz="850" spc="30" dirty="0">
                <a:solidFill>
                  <a:srgbClr val="333333"/>
                </a:solidFill>
                <a:latin typeface="Lucida Console"/>
                <a:cs typeface="Lucida Console"/>
              </a:rPr>
              <a:t>lv.yml----</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5" dirty="0">
                <a:solidFill>
                  <a:srgbClr val="333333"/>
                </a:solidFill>
                <a:latin typeface="Lucida Console"/>
                <a:cs typeface="Lucida Console"/>
              </a:rPr>
              <a:t> </a:t>
            </a:r>
            <a:r>
              <a:rPr sz="800" spc="90" dirty="0">
                <a:solidFill>
                  <a:srgbClr val="333333"/>
                </a:solidFill>
                <a:latin typeface="宋体"/>
                <a:cs typeface="宋体"/>
              </a:rPr>
              <a:t>创建和使用逻辑</a:t>
            </a:r>
            <a:r>
              <a:rPr sz="800" spc="80" dirty="0">
                <a:solidFill>
                  <a:srgbClr val="333333"/>
                </a:solidFill>
                <a:latin typeface="宋体"/>
                <a:cs typeface="宋体"/>
              </a:rPr>
              <a:t>卷	</a:t>
            </a:r>
            <a:r>
              <a:rPr sz="850" spc="25" dirty="0">
                <a:solidFill>
                  <a:srgbClr val="333333"/>
                </a:solidFill>
                <a:latin typeface="Lucida Console"/>
                <a:cs typeface="Lucida Console"/>
              </a:rPr>
              <a:t>hosts:</a:t>
            </a:r>
            <a:r>
              <a:rPr sz="850" spc="45" dirty="0">
                <a:solidFill>
                  <a:srgbClr val="333333"/>
                </a:solidFill>
                <a:latin typeface="Lucida Console"/>
                <a:cs typeface="Lucida Console"/>
              </a:rPr>
              <a:t> </a:t>
            </a:r>
            <a:r>
              <a:rPr sz="850" spc="25" dirty="0">
                <a:solidFill>
                  <a:srgbClr val="333333"/>
                </a:solidFill>
                <a:latin typeface="Lucida Console"/>
                <a:cs typeface="Lucida Console"/>
              </a:rPr>
              <a:t>all	tasks:</a:t>
            </a:r>
            <a:endParaRPr sz="850">
              <a:latin typeface="Lucida Console"/>
              <a:cs typeface="Lucida Console"/>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4322955"/>
            <a:ext cx="38735" cy="772160"/>
          </a:xfrm>
          <a:custGeom>
            <a:avLst/>
            <a:gdLst/>
            <a:ahLst/>
            <a:cxnLst/>
            <a:rect l="l" t="t" r="r" b="b"/>
            <a:pathLst>
              <a:path w="38734" h="772160">
                <a:moveTo>
                  <a:pt x="38117" y="771883"/>
                </a:moveTo>
                <a:lnTo>
                  <a:pt x="0" y="771883"/>
                </a:lnTo>
                <a:lnTo>
                  <a:pt x="0" y="0"/>
                </a:lnTo>
                <a:lnTo>
                  <a:pt x="38117" y="0"/>
                </a:lnTo>
                <a:lnTo>
                  <a:pt x="38117" y="771883"/>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322"/>
            <a:ext cx="5651500" cy="1696720"/>
            <a:chOff x="959124" y="368322"/>
            <a:chExt cx="5651500" cy="1696720"/>
          </a:xfrm>
        </p:grpSpPr>
        <p:sp>
          <p:nvSpPr>
            <p:cNvPr id="4" name="object 4"/>
            <p:cNvSpPr/>
            <p:nvPr/>
          </p:nvSpPr>
          <p:spPr>
            <a:xfrm>
              <a:off x="963889" y="373086"/>
              <a:ext cx="5641975" cy="1687195"/>
            </a:xfrm>
            <a:custGeom>
              <a:avLst/>
              <a:gdLst/>
              <a:ahLst/>
              <a:cxnLst/>
              <a:rect l="l" t="t" r="r" b="b"/>
              <a:pathLst>
                <a:path w="5641975" h="1687195">
                  <a:moveTo>
                    <a:pt x="5617597" y="1686708"/>
                  </a:moveTo>
                  <a:lnTo>
                    <a:pt x="23823" y="1686708"/>
                  </a:lnTo>
                  <a:lnTo>
                    <a:pt x="20659" y="1686413"/>
                  </a:lnTo>
                  <a:lnTo>
                    <a:pt x="0" y="1665858"/>
                  </a:lnTo>
                  <a:lnTo>
                    <a:pt x="0" y="1662885"/>
                  </a:lnTo>
                  <a:lnTo>
                    <a:pt x="0" y="20545"/>
                  </a:lnTo>
                  <a:lnTo>
                    <a:pt x="600" y="17276"/>
                  </a:lnTo>
                  <a:lnTo>
                    <a:pt x="3020" y="11320"/>
                  </a:lnTo>
                  <a:lnTo>
                    <a:pt x="4745" y="8633"/>
                  </a:lnTo>
                  <a:lnTo>
                    <a:pt x="6975" y="6556"/>
                  </a:lnTo>
                  <a:lnTo>
                    <a:pt x="9214" y="4173"/>
                  </a:lnTo>
                  <a:lnTo>
                    <a:pt x="11787" y="2382"/>
                  </a:lnTo>
                  <a:lnTo>
                    <a:pt x="17629" y="600"/>
                  </a:lnTo>
                  <a:lnTo>
                    <a:pt x="20659" y="0"/>
                  </a:lnTo>
                  <a:lnTo>
                    <a:pt x="5620751" y="0"/>
                  </a:lnTo>
                  <a:lnTo>
                    <a:pt x="5623791" y="600"/>
                  </a:lnTo>
                  <a:lnTo>
                    <a:pt x="5629633" y="2382"/>
                  </a:lnTo>
                  <a:lnTo>
                    <a:pt x="5632206" y="4173"/>
                  </a:lnTo>
                  <a:lnTo>
                    <a:pt x="5634445" y="6556"/>
                  </a:lnTo>
                  <a:lnTo>
                    <a:pt x="5636675" y="8633"/>
                  </a:lnTo>
                  <a:lnTo>
                    <a:pt x="5638400" y="11320"/>
                  </a:lnTo>
                  <a:lnTo>
                    <a:pt x="5640820" y="17276"/>
                  </a:lnTo>
                  <a:lnTo>
                    <a:pt x="5641421" y="20545"/>
                  </a:lnTo>
                  <a:lnTo>
                    <a:pt x="5641421" y="1665858"/>
                  </a:lnTo>
                  <a:lnTo>
                    <a:pt x="5620751" y="1686413"/>
                  </a:lnTo>
                  <a:lnTo>
                    <a:pt x="5617597" y="1686708"/>
                  </a:lnTo>
                  <a:close/>
                </a:path>
              </a:pathLst>
            </a:custGeom>
            <a:solidFill>
              <a:srgbClr val="F8F8F8"/>
            </a:solidFill>
          </p:spPr>
          <p:txBody>
            <a:bodyPr wrap="square" lIns="0" tIns="0" rIns="0" bIns="0" rtlCol="0"/>
            <a:lstStyle/>
            <a:p>
              <a:endParaRPr/>
            </a:p>
          </p:txBody>
        </p:sp>
        <p:sp>
          <p:nvSpPr>
            <p:cNvPr id="5" name="object 5"/>
            <p:cNvSpPr/>
            <p:nvPr/>
          </p:nvSpPr>
          <p:spPr>
            <a:xfrm>
              <a:off x="963889" y="373086"/>
              <a:ext cx="5641975" cy="1687195"/>
            </a:xfrm>
            <a:custGeom>
              <a:avLst/>
              <a:gdLst/>
              <a:ahLst/>
              <a:cxnLst/>
              <a:rect l="l" t="t" r="r" b="b"/>
              <a:pathLst>
                <a:path w="5641975" h="1687195">
                  <a:moveTo>
                    <a:pt x="0" y="1662885"/>
                  </a:moveTo>
                  <a:lnTo>
                    <a:pt x="0" y="23823"/>
                  </a:lnTo>
                  <a:lnTo>
                    <a:pt x="0" y="20545"/>
                  </a:lnTo>
                  <a:lnTo>
                    <a:pt x="600" y="17276"/>
                  </a:lnTo>
                  <a:lnTo>
                    <a:pt x="1810" y="14294"/>
                  </a:lnTo>
                  <a:lnTo>
                    <a:pt x="3020" y="11320"/>
                  </a:lnTo>
                  <a:lnTo>
                    <a:pt x="4745" y="8633"/>
                  </a:lnTo>
                  <a:lnTo>
                    <a:pt x="6975" y="6556"/>
                  </a:lnTo>
                  <a:lnTo>
                    <a:pt x="9214" y="4173"/>
                  </a:lnTo>
                  <a:lnTo>
                    <a:pt x="11787" y="2382"/>
                  </a:lnTo>
                  <a:lnTo>
                    <a:pt x="14703" y="1486"/>
                  </a:lnTo>
                  <a:lnTo>
                    <a:pt x="17629" y="600"/>
                  </a:lnTo>
                  <a:lnTo>
                    <a:pt x="20659" y="0"/>
                  </a:lnTo>
                  <a:lnTo>
                    <a:pt x="23823" y="0"/>
                  </a:lnTo>
                  <a:lnTo>
                    <a:pt x="5617597" y="0"/>
                  </a:lnTo>
                  <a:lnTo>
                    <a:pt x="5620751" y="0"/>
                  </a:lnTo>
                  <a:lnTo>
                    <a:pt x="5623791" y="600"/>
                  </a:lnTo>
                  <a:lnTo>
                    <a:pt x="5626717" y="1486"/>
                  </a:lnTo>
                  <a:lnTo>
                    <a:pt x="5629633" y="2382"/>
                  </a:lnTo>
                  <a:lnTo>
                    <a:pt x="5632206" y="4173"/>
                  </a:lnTo>
                  <a:lnTo>
                    <a:pt x="5634445" y="6556"/>
                  </a:lnTo>
                  <a:lnTo>
                    <a:pt x="5636675" y="8633"/>
                  </a:lnTo>
                  <a:lnTo>
                    <a:pt x="5638400" y="11320"/>
                  </a:lnTo>
                  <a:lnTo>
                    <a:pt x="5639610" y="14294"/>
                  </a:lnTo>
                  <a:lnTo>
                    <a:pt x="5640820" y="17276"/>
                  </a:lnTo>
                  <a:lnTo>
                    <a:pt x="5641421" y="20545"/>
                  </a:lnTo>
                  <a:lnTo>
                    <a:pt x="5641421" y="23823"/>
                  </a:lnTo>
                  <a:lnTo>
                    <a:pt x="5641421" y="1662885"/>
                  </a:lnTo>
                  <a:lnTo>
                    <a:pt x="5641421" y="1665858"/>
                  </a:lnTo>
                  <a:lnTo>
                    <a:pt x="5640820" y="1668841"/>
                  </a:lnTo>
                  <a:lnTo>
                    <a:pt x="5639610" y="1671518"/>
                  </a:lnTo>
                  <a:lnTo>
                    <a:pt x="5638400" y="1674501"/>
                  </a:lnTo>
                  <a:lnTo>
                    <a:pt x="5617597" y="1686708"/>
                  </a:lnTo>
                  <a:lnTo>
                    <a:pt x="23823" y="1686708"/>
                  </a:lnTo>
                  <a:lnTo>
                    <a:pt x="1810" y="1671518"/>
                  </a:lnTo>
                  <a:lnTo>
                    <a:pt x="600" y="1668841"/>
                  </a:lnTo>
                  <a:lnTo>
                    <a:pt x="0" y="1665858"/>
                  </a:lnTo>
                  <a:lnTo>
                    <a:pt x="0" y="166288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07"/>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2204339"/>
            <a:ext cx="5673725" cy="3357245"/>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16.7</a:t>
            </a:r>
            <a:r>
              <a:rPr sz="950" b="1" spc="-35" dirty="0">
                <a:solidFill>
                  <a:srgbClr val="333333"/>
                </a:solidFill>
                <a:latin typeface="Trebuchet MS"/>
                <a:cs typeface="Trebuchet MS"/>
              </a:rPr>
              <a:t> </a:t>
            </a:r>
            <a:r>
              <a:rPr sz="950" b="1" spc="25" dirty="0">
                <a:solidFill>
                  <a:srgbClr val="333333"/>
                </a:solidFill>
                <a:latin typeface="微软雅黑"/>
                <a:cs typeface="微软雅黑"/>
              </a:rPr>
              <a:t>判断主机组名</a:t>
            </a:r>
            <a:endParaRPr sz="950">
              <a:latin typeface="微软雅黑"/>
              <a:cs typeface="微软雅黑"/>
            </a:endParaRPr>
          </a:p>
          <a:p>
            <a:pPr marL="12700" marR="5080">
              <a:lnSpc>
                <a:spcPct val="131600"/>
              </a:lnSpc>
              <a:spcBef>
                <a:spcPts val="900"/>
              </a:spcBef>
            </a:pPr>
            <a:r>
              <a:rPr sz="950" b="1" spc="25" dirty="0">
                <a:solidFill>
                  <a:srgbClr val="333333"/>
                </a:solidFill>
                <a:latin typeface="微软雅黑"/>
                <a:cs typeface="微软雅黑"/>
              </a:rPr>
              <a:t>在上面</a:t>
            </a:r>
            <a:r>
              <a:rPr sz="950" b="1" spc="60" dirty="0">
                <a:solidFill>
                  <a:srgbClr val="333333"/>
                </a:solidFill>
                <a:latin typeface="Trebuchet MS"/>
                <a:cs typeface="Trebuchet MS"/>
              </a:rPr>
              <a:t>Playbook</a:t>
            </a:r>
            <a:r>
              <a:rPr sz="950" b="1" spc="20" dirty="0">
                <a:solidFill>
                  <a:srgbClr val="333333"/>
                </a:solidFill>
                <a:latin typeface="微软雅黑"/>
                <a:cs typeface="微软雅黑"/>
              </a:rPr>
              <a:t>剧本实验中，我们可以让不同的主机根据自身不同的变量信息而生成出独特的网站首页 </a:t>
            </a:r>
            <a:r>
              <a:rPr sz="950" b="1" spc="25" dirty="0">
                <a:solidFill>
                  <a:srgbClr val="333333"/>
                </a:solidFill>
                <a:latin typeface="微软雅黑"/>
                <a:cs typeface="微软雅黑"/>
              </a:rPr>
              <a:t>文件，但却无法对某个主机组进行针对性操作。其实在每个客户端中都会有一个叫做 </a:t>
            </a:r>
            <a:r>
              <a:rPr sz="950" b="1" spc="30" dirty="0">
                <a:solidFill>
                  <a:srgbClr val="333333"/>
                </a:solidFill>
                <a:latin typeface="Trebuchet MS"/>
                <a:cs typeface="Trebuchet MS"/>
              </a:rPr>
              <a:t>“inventory_hostname”</a:t>
            </a:r>
            <a:r>
              <a:rPr sz="950" b="1" spc="25" dirty="0">
                <a:solidFill>
                  <a:srgbClr val="333333"/>
                </a:solidFill>
                <a:latin typeface="微软雅黑"/>
                <a:cs typeface="微软雅黑"/>
              </a:rPr>
              <a:t>的变量，用于定义着每个节点主机所对应的</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服务主机组名称，也就是 在</a:t>
            </a:r>
            <a:r>
              <a:rPr sz="950" b="1" spc="45" dirty="0">
                <a:solidFill>
                  <a:srgbClr val="333333"/>
                </a:solidFill>
                <a:latin typeface="Trebuchet MS"/>
                <a:cs typeface="Trebuchet MS"/>
              </a:rPr>
              <a:t>/etc/ansible/hosts</a:t>
            </a:r>
            <a:r>
              <a:rPr sz="950" b="1" spc="25" dirty="0">
                <a:solidFill>
                  <a:srgbClr val="333333"/>
                </a:solidFill>
                <a:latin typeface="微软雅黑"/>
                <a:cs typeface="微软雅黑"/>
              </a:rPr>
              <a:t>文件中所对应的分组信息，例如</a:t>
            </a:r>
            <a:r>
              <a:rPr sz="950" b="1" spc="50" dirty="0">
                <a:solidFill>
                  <a:srgbClr val="333333"/>
                </a:solidFill>
                <a:latin typeface="Trebuchet MS"/>
                <a:cs typeface="Trebuchet MS"/>
              </a:rPr>
              <a:t>dev</a:t>
            </a:r>
            <a:r>
              <a:rPr sz="950" b="1" spc="25" dirty="0">
                <a:solidFill>
                  <a:srgbClr val="333333"/>
                </a:solidFill>
                <a:latin typeface="微软雅黑"/>
                <a:cs typeface="微软雅黑"/>
              </a:rPr>
              <a:t>、</a:t>
            </a:r>
            <a:r>
              <a:rPr sz="950" b="1" spc="45" dirty="0">
                <a:solidFill>
                  <a:srgbClr val="333333"/>
                </a:solidFill>
                <a:latin typeface="Trebuchet MS"/>
                <a:cs typeface="Trebuchet MS"/>
              </a:rPr>
              <a:t>test</a:t>
            </a:r>
            <a:r>
              <a:rPr sz="950" b="1" spc="25" dirty="0">
                <a:solidFill>
                  <a:srgbClr val="333333"/>
                </a:solidFill>
                <a:latin typeface="微软雅黑"/>
                <a:cs typeface="微软雅黑"/>
              </a:rPr>
              <a:t>、</a:t>
            </a:r>
            <a:r>
              <a:rPr sz="950" b="1" spc="55" dirty="0">
                <a:solidFill>
                  <a:srgbClr val="333333"/>
                </a:solidFill>
                <a:latin typeface="Trebuchet MS"/>
                <a:cs typeface="Trebuchet MS"/>
              </a:rPr>
              <a:t>prod</a:t>
            </a:r>
            <a:r>
              <a:rPr sz="950" b="1" spc="25" dirty="0">
                <a:solidFill>
                  <a:srgbClr val="333333"/>
                </a:solidFill>
                <a:latin typeface="微软雅黑"/>
                <a:cs typeface="微软雅黑"/>
              </a:rPr>
              <a:t>、</a:t>
            </a:r>
            <a:r>
              <a:rPr sz="950" b="1" spc="50" dirty="0">
                <a:solidFill>
                  <a:srgbClr val="333333"/>
                </a:solidFill>
                <a:latin typeface="Trebuchet MS"/>
                <a:cs typeface="Trebuchet MS"/>
              </a:rPr>
              <a:t>balancers</a:t>
            </a:r>
            <a:r>
              <a:rPr sz="950" b="1" spc="25" dirty="0">
                <a:solidFill>
                  <a:srgbClr val="333333"/>
                </a:solidFill>
                <a:latin typeface="微软雅黑"/>
                <a:cs typeface="微软雅黑"/>
              </a:rPr>
              <a:t>。</a:t>
            </a:r>
            <a:endParaRPr sz="950">
              <a:latin typeface="微软雅黑"/>
              <a:cs typeface="微软雅黑"/>
            </a:endParaRPr>
          </a:p>
          <a:p>
            <a:pPr marL="12700" marR="59055">
              <a:lnSpc>
                <a:spcPct val="131600"/>
              </a:lnSpc>
              <a:spcBef>
                <a:spcPts val="750"/>
              </a:spcBef>
            </a:pPr>
            <a:r>
              <a:rPr sz="950" b="1" spc="30" dirty="0">
                <a:solidFill>
                  <a:srgbClr val="333333"/>
                </a:solidFill>
                <a:latin typeface="Trebuchet MS"/>
                <a:cs typeface="Trebuchet MS"/>
              </a:rPr>
              <a:t>“inventory_hostname”</a:t>
            </a:r>
            <a:r>
              <a:rPr sz="950" b="1" spc="25" dirty="0">
                <a:solidFill>
                  <a:srgbClr val="333333"/>
                </a:solidFill>
                <a:latin typeface="微软雅黑"/>
                <a:cs typeface="微软雅黑"/>
              </a:rPr>
              <a:t>是</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服务中的魔法变量，意味着无法用</a:t>
            </a:r>
            <a:r>
              <a:rPr sz="950" b="1" spc="55" dirty="0">
                <a:solidFill>
                  <a:srgbClr val="333333"/>
                </a:solidFill>
                <a:latin typeface="Trebuchet MS"/>
                <a:cs typeface="Trebuchet MS"/>
              </a:rPr>
              <a:t>setup</a:t>
            </a:r>
            <a:r>
              <a:rPr sz="950" b="1" spc="25" dirty="0">
                <a:solidFill>
                  <a:srgbClr val="333333"/>
                </a:solidFill>
                <a:latin typeface="微软雅黑"/>
                <a:cs typeface="微软雅黑"/>
              </a:rPr>
              <a:t>模块直接进行查询，诸如 </a:t>
            </a:r>
            <a:r>
              <a:rPr sz="950" b="1" spc="30" dirty="0">
                <a:solidFill>
                  <a:srgbClr val="333333"/>
                </a:solidFill>
                <a:latin typeface="Trebuchet MS"/>
                <a:cs typeface="Trebuchet MS"/>
              </a:rPr>
              <a:t>“ansible</a:t>
            </a:r>
            <a:r>
              <a:rPr sz="950" b="1" spc="-40" dirty="0">
                <a:solidFill>
                  <a:srgbClr val="333333"/>
                </a:solidFill>
                <a:latin typeface="Trebuchet MS"/>
                <a:cs typeface="Trebuchet MS"/>
              </a:rPr>
              <a:t> </a:t>
            </a:r>
            <a:r>
              <a:rPr sz="950" b="1" spc="35" dirty="0">
                <a:solidFill>
                  <a:srgbClr val="333333"/>
                </a:solidFill>
                <a:latin typeface="Trebuchet MS"/>
                <a:cs typeface="Trebuchet MS"/>
              </a:rPr>
              <a:t>all</a:t>
            </a:r>
            <a:r>
              <a:rPr sz="950" b="1" spc="-40" dirty="0">
                <a:solidFill>
                  <a:srgbClr val="333333"/>
                </a:solidFill>
                <a:latin typeface="Trebuchet MS"/>
                <a:cs typeface="Trebuchet MS"/>
              </a:rPr>
              <a:t> </a:t>
            </a:r>
            <a:r>
              <a:rPr sz="950" b="1" spc="50" dirty="0">
                <a:solidFill>
                  <a:srgbClr val="333333"/>
                </a:solidFill>
                <a:latin typeface="Trebuchet MS"/>
                <a:cs typeface="Trebuchet MS"/>
              </a:rPr>
              <a:t>-m</a:t>
            </a:r>
            <a:r>
              <a:rPr sz="950" b="1" spc="-40" dirty="0">
                <a:solidFill>
                  <a:srgbClr val="333333"/>
                </a:solidFill>
                <a:latin typeface="Trebuchet MS"/>
                <a:cs typeface="Trebuchet MS"/>
              </a:rPr>
              <a:t> </a:t>
            </a:r>
            <a:r>
              <a:rPr sz="950" b="1" spc="55" dirty="0">
                <a:solidFill>
                  <a:srgbClr val="333333"/>
                </a:solidFill>
                <a:latin typeface="Trebuchet MS"/>
                <a:cs typeface="Trebuchet MS"/>
              </a:rPr>
              <a:t>setup</a:t>
            </a:r>
            <a:r>
              <a:rPr sz="950" b="1" spc="-35" dirty="0">
                <a:solidFill>
                  <a:srgbClr val="333333"/>
                </a:solidFill>
                <a:latin typeface="Trebuchet MS"/>
                <a:cs typeface="Trebuchet MS"/>
              </a:rPr>
              <a:t> </a:t>
            </a:r>
            <a:r>
              <a:rPr sz="950" b="1" spc="20" dirty="0">
                <a:solidFill>
                  <a:srgbClr val="333333"/>
                </a:solidFill>
                <a:latin typeface="Trebuchet MS"/>
                <a:cs typeface="Trebuchet MS"/>
              </a:rPr>
              <a:t>-a</a:t>
            </a:r>
            <a:r>
              <a:rPr sz="950" b="1" spc="-40" dirty="0">
                <a:solidFill>
                  <a:srgbClr val="333333"/>
                </a:solidFill>
                <a:latin typeface="Trebuchet MS"/>
                <a:cs typeface="Trebuchet MS"/>
              </a:rPr>
              <a:t> </a:t>
            </a:r>
            <a:r>
              <a:rPr sz="950" b="1" spc="35" dirty="0">
                <a:solidFill>
                  <a:srgbClr val="333333"/>
                </a:solidFill>
                <a:latin typeface="Trebuchet MS"/>
                <a:cs typeface="Trebuchet MS"/>
              </a:rPr>
              <a:t>'filter="</a:t>
            </a:r>
            <a:r>
              <a:rPr sz="950" spc="25" dirty="0">
                <a:solidFill>
                  <a:srgbClr val="333333"/>
                </a:solidFill>
                <a:latin typeface="宋体"/>
                <a:cs typeface="宋体"/>
              </a:rPr>
              <a:t>关</a:t>
            </a:r>
            <a:r>
              <a:rPr sz="950" spc="20" dirty="0">
                <a:solidFill>
                  <a:srgbClr val="333333"/>
                </a:solidFill>
                <a:latin typeface="宋体"/>
                <a:cs typeface="宋体"/>
              </a:rPr>
              <a:t>键词</a:t>
            </a:r>
            <a:r>
              <a:rPr sz="950" b="1" spc="10" dirty="0">
                <a:solidFill>
                  <a:srgbClr val="333333"/>
                </a:solidFill>
                <a:latin typeface="Trebuchet MS"/>
                <a:cs typeface="Trebuchet MS"/>
              </a:rPr>
              <a:t>"'”</a:t>
            </a:r>
            <a:r>
              <a:rPr sz="950" b="1" spc="25" dirty="0">
                <a:solidFill>
                  <a:srgbClr val="333333"/>
                </a:solidFill>
                <a:latin typeface="微软雅黑"/>
                <a:cs typeface="微软雅黑"/>
              </a:rPr>
              <a:t>的命令将对它失效。魔法变量需要在执行</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剧本文 件时的</a:t>
            </a:r>
            <a:r>
              <a:rPr sz="950" b="1" spc="45" dirty="0">
                <a:solidFill>
                  <a:srgbClr val="333333"/>
                </a:solidFill>
                <a:latin typeface="Trebuchet MS"/>
                <a:cs typeface="Trebuchet MS"/>
              </a:rPr>
              <a:t>[Gathering</a:t>
            </a:r>
            <a:r>
              <a:rPr sz="950" b="1" spc="-45" dirty="0">
                <a:solidFill>
                  <a:srgbClr val="333333"/>
                </a:solidFill>
                <a:latin typeface="Trebuchet MS"/>
                <a:cs typeface="Trebuchet MS"/>
              </a:rPr>
              <a:t> </a:t>
            </a:r>
            <a:r>
              <a:rPr sz="950" b="1" spc="20" dirty="0">
                <a:solidFill>
                  <a:srgbClr val="333333"/>
                </a:solidFill>
                <a:latin typeface="Trebuchet MS"/>
                <a:cs typeface="Trebuchet MS"/>
              </a:rPr>
              <a:t>Facts]</a:t>
            </a:r>
            <a:r>
              <a:rPr sz="950" b="1" spc="25" dirty="0">
                <a:solidFill>
                  <a:srgbClr val="333333"/>
                </a:solidFill>
                <a:latin typeface="微软雅黑"/>
                <a:cs typeface="微软雅黑"/>
              </a:rPr>
              <a:t>阶段进行搜集，直接查询是看不到的，而只能在剧本文件中进行调用。</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获得了存储主机组名称的变量名称，接下便开始实践，需求如下：</a:t>
            </a:r>
            <a:endParaRPr sz="950">
              <a:latin typeface="微软雅黑"/>
              <a:cs typeface="微软雅黑"/>
            </a:endParaRPr>
          </a:p>
          <a:p>
            <a:pPr marL="193675" marR="1346200">
              <a:lnSpc>
                <a:spcPts val="2330"/>
              </a:lnSpc>
              <a:spcBef>
                <a:spcPts val="195"/>
              </a:spcBef>
            </a:pPr>
            <a:r>
              <a:rPr sz="950" b="1" spc="25" dirty="0">
                <a:solidFill>
                  <a:srgbClr val="777777"/>
                </a:solidFill>
                <a:latin typeface="微软雅黑"/>
                <a:cs typeface="微软雅黑"/>
              </a:rPr>
              <a:t>若主机节点在</a:t>
            </a:r>
            <a:r>
              <a:rPr sz="950" b="1" spc="50" dirty="0">
                <a:solidFill>
                  <a:srgbClr val="777777"/>
                </a:solidFill>
                <a:latin typeface="Trebuchet MS"/>
                <a:cs typeface="Trebuchet MS"/>
              </a:rPr>
              <a:t>dev</a:t>
            </a:r>
            <a:r>
              <a:rPr sz="950" b="1" spc="25" dirty="0">
                <a:solidFill>
                  <a:srgbClr val="777777"/>
                </a:solidFill>
                <a:latin typeface="微软雅黑"/>
                <a:cs typeface="微软雅黑"/>
              </a:rPr>
              <a:t>分组中，则修改</a:t>
            </a:r>
            <a:r>
              <a:rPr sz="950" b="1" spc="40" dirty="0">
                <a:solidFill>
                  <a:srgbClr val="777777"/>
                </a:solidFill>
                <a:latin typeface="Trebuchet MS"/>
                <a:cs typeface="Trebuchet MS"/>
              </a:rPr>
              <a:t>/etc/issue</a:t>
            </a:r>
            <a:r>
              <a:rPr sz="950" b="1" spc="25" dirty="0">
                <a:solidFill>
                  <a:srgbClr val="777777"/>
                </a:solidFill>
                <a:latin typeface="微软雅黑"/>
                <a:cs typeface="微软雅黑"/>
              </a:rPr>
              <a:t>文件内容为</a:t>
            </a:r>
            <a:r>
              <a:rPr sz="950" b="1" spc="30" dirty="0">
                <a:solidFill>
                  <a:srgbClr val="777777"/>
                </a:solidFill>
                <a:latin typeface="Trebuchet MS"/>
                <a:cs typeface="Trebuchet MS"/>
              </a:rPr>
              <a:t>“Development”</a:t>
            </a:r>
            <a:r>
              <a:rPr sz="950" b="1" spc="15" dirty="0">
                <a:solidFill>
                  <a:srgbClr val="777777"/>
                </a:solidFill>
                <a:latin typeface="微软雅黑"/>
                <a:cs typeface="微软雅黑"/>
              </a:rPr>
              <a:t>； </a:t>
            </a:r>
            <a:r>
              <a:rPr sz="950" b="1" spc="25" dirty="0">
                <a:solidFill>
                  <a:srgbClr val="777777"/>
                </a:solidFill>
                <a:latin typeface="微软雅黑"/>
                <a:cs typeface="微软雅黑"/>
              </a:rPr>
              <a:t>若主机节点在</a:t>
            </a:r>
            <a:r>
              <a:rPr sz="950" b="1" spc="45" dirty="0">
                <a:solidFill>
                  <a:srgbClr val="777777"/>
                </a:solidFill>
                <a:latin typeface="Trebuchet MS"/>
                <a:cs typeface="Trebuchet MS"/>
              </a:rPr>
              <a:t>test</a:t>
            </a:r>
            <a:r>
              <a:rPr sz="950" b="1" spc="25" dirty="0">
                <a:solidFill>
                  <a:srgbClr val="777777"/>
                </a:solidFill>
                <a:latin typeface="微软雅黑"/>
                <a:cs typeface="微软雅黑"/>
              </a:rPr>
              <a:t>分组中，则修改</a:t>
            </a:r>
            <a:r>
              <a:rPr sz="950" b="1" spc="40" dirty="0">
                <a:solidFill>
                  <a:srgbClr val="777777"/>
                </a:solidFill>
                <a:latin typeface="Trebuchet MS"/>
                <a:cs typeface="Trebuchet MS"/>
              </a:rPr>
              <a:t>/etc/issue</a:t>
            </a:r>
            <a:r>
              <a:rPr sz="950" b="1" spc="25" dirty="0">
                <a:solidFill>
                  <a:srgbClr val="777777"/>
                </a:solidFill>
                <a:latin typeface="微软雅黑"/>
                <a:cs typeface="微软雅黑"/>
              </a:rPr>
              <a:t>文件内容为</a:t>
            </a:r>
            <a:r>
              <a:rPr sz="950" b="1" spc="-15" dirty="0">
                <a:solidFill>
                  <a:srgbClr val="777777"/>
                </a:solidFill>
                <a:latin typeface="Trebuchet MS"/>
                <a:cs typeface="Trebuchet MS"/>
              </a:rPr>
              <a:t>“Test”</a:t>
            </a:r>
            <a:r>
              <a:rPr sz="950" b="1" spc="-15" dirty="0">
                <a:solidFill>
                  <a:srgbClr val="777777"/>
                </a:solidFill>
                <a:latin typeface="微软雅黑"/>
                <a:cs typeface="微软雅黑"/>
              </a:rPr>
              <a:t>；</a:t>
            </a:r>
            <a:endParaRPr sz="950">
              <a:latin typeface="微软雅黑"/>
              <a:cs typeface="微软雅黑"/>
            </a:endParaRPr>
          </a:p>
          <a:p>
            <a:pPr marL="193675">
              <a:lnSpc>
                <a:spcPct val="100000"/>
              </a:lnSpc>
              <a:spcBef>
                <a:spcPts val="835"/>
              </a:spcBef>
            </a:pPr>
            <a:r>
              <a:rPr sz="950" b="1" spc="25" dirty="0">
                <a:solidFill>
                  <a:srgbClr val="777777"/>
                </a:solidFill>
                <a:latin typeface="微软雅黑"/>
                <a:cs typeface="微软雅黑"/>
              </a:rPr>
              <a:t>若主机节点在</a:t>
            </a:r>
            <a:r>
              <a:rPr sz="950" b="1" spc="55" dirty="0">
                <a:solidFill>
                  <a:srgbClr val="777777"/>
                </a:solidFill>
                <a:latin typeface="Trebuchet MS"/>
                <a:cs typeface="Trebuchet MS"/>
              </a:rPr>
              <a:t>prod</a:t>
            </a:r>
            <a:r>
              <a:rPr sz="950" b="1" spc="25" dirty="0">
                <a:solidFill>
                  <a:srgbClr val="777777"/>
                </a:solidFill>
                <a:latin typeface="微软雅黑"/>
                <a:cs typeface="微软雅黑"/>
              </a:rPr>
              <a:t>分组中，则修改</a:t>
            </a:r>
            <a:r>
              <a:rPr sz="950" b="1" spc="40" dirty="0">
                <a:solidFill>
                  <a:srgbClr val="777777"/>
                </a:solidFill>
                <a:latin typeface="Trebuchet MS"/>
                <a:cs typeface="Trebuchet MS"/>
              </a:rPr>
              <a:t>/etc/issue</a:t>
            </a:r>
            <a:r>
              <a:rPr sz="950" b="1" spc="25" dirty="0">
                <a:solidFill>
                  <a:srgbClr val="777777"/>
                </a:solidFill>
                <a:latin typeface="微软雅黑"/>
                <a:cs typeface="微软雅黑"/>
              </a:rPr>
              <a:t>文件内容为</a:t>
            </a:r>
            <a:r>
              <a:rPr sz="950" b="1" spc="20" dirty="0">
                <a:solidFill>
                  <a:srgbClr val="777777"/>
                </a:solidFill>
                <a:latin typeface="Trebuchet MS"/>
                <a:cs typeface="Trebuchet MS"/>
              </a:rPr>
              <a:t>“Production”</a:t>
            </a:r>
            <a:r>
              <a:rPr sz="950" b="1" spc="25" dirty="0">
                <a:solidFill>
                  <a:srgbClr val="777777"/>
                </a:solidFill>
                <a:latin typeface="微软雅黑"/>
                <a:cs typeface="微软雅黑"/>
              </a:rPr>
              <a:t>。</a:t>
            </a:r>
            <a:endParaRPr sz="950">
              <a:latin typeface="微软雅黑"/>
              <a:cs typeface="微软雅黑"/>
            </a:endParaRPr>
          </a:p>
          <a:p>
            <a:pPr marL="12700" marR="125730">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5" dirty="0">
                <a:solidFill>
                  <a:srgbClr val="333333"/>
                </a:solidFill>
                <a:latin typeface="微软雅黑"/>
                <a:cs typeface="微软雅黑"/>
              </a:rPr>
              <a:t>步：</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服务常用模块名称，依据上文所提及的表格</a:t>
            </a:r>
            <a:r>
              <a:rPr sz="950" b="1" spc="-10" dirty="0">
                <a:solidFill>
                  <a:srgbClr val="333333"/>
                </a:solidFill>
                <a:latin typeface="Trebuchet MS"/>
                <a:cs typeface="Trebuchet MS"/>
              </a:rPr>
              <a:t>16-5</a:t>
            </a:r>
            <a:r>
              <a:rPr sz="950" b="1" spc="25" dirty="0">
                <a:solidFill>
                  <a:srgbClr val="333333"/>
                </a:solidFill>
                <a:latin typeface="微软雅黑"/>
                <a:cs typeface="微软雅黑"/>
              </a:rPr>
              <a:t>新建、修改及复制文件需要用的</a:t>
            </a:r>
            <a:r>
              <a:rPr sz="950" b="1" spc="40" dirty="0">
                <a:solidFill>
                  <a:srgbClr val="333333"/>
                </a:solidFill>
                <a:latin typeface="Trebuchet MS"/>
                <a:cs typeface="Trebuchet MS"/>
              </a:rPr>
              <a:t>copy </a:t>
            </a:r>
            <a:r>
              <a:rPr sz="950" b="1" spc="25" dirty="0">
                <a:solidFill>
                  <a:srgbClr val="333333"/>
                </a:solidFill>
                <a:latin typeface="微软雅黑"/>
                <a:cs typeface="微软雅黑"/>
              </a:rPr>
              <a:t>模块，此时便派上了用场。先查询下</a:t>
            </a:r>
            <a:r>
              <a:rPr sz="950" b="1" spc="45" dirty="0">
                <a:solidFill>
                  <a:srgbClr val="333333"/>
                </a:solidFill>
                <a:latin typeface="Trebuchet MS"/>
                <a:cs typeface="Trebuchet MS"/>
              </a:rPr>
              <a:t>copy</a:t>
            </a:r>
            <a:r>
              <a:rPr sz="950" b="1" spc="25" dirty="0">
                <a:solidFill>
                  <a:srgbClr val="333333"/>
                </a:solidFill>
                <a:latin typeface="微软雅黑"/>
                <a:cs typeface="微软雅黑"/>
              </a:rPr>
              <a:t>模块的帮助信息：</a:t>
            </a:r>
            <a:endParaRPr sz="950">
              <a:latin typeface="微软雅黑"/>
              <a:cs typeface="微软雅黑"/>
            </a:endParaRPr>
          </a:p>
        </p:txBody>
      </p:sp>
      <p:grpSp>
        <p:nvGrpSpPr>
          <p:cNvPr id="8" name="object 8"/>
          <p:cNvGrpSpPr/>
          <p:nvPr/>
        </p:nvGrpSpPr>
        <p:grpSpPr>
          <a:xfrm>
            <a:off x="959124" y="5714265"/>
            <a:ext cx="5651500" cy="2382520"/>
            <a:chOff x="959124" y="5714265"/>
            <a:chExt cx="5651500" cy="2382520"/>
          </a:xfrm>
        </p:grpSpPr>
        <p:sp>
          <p:nvSpPr>
            <p:cNvPr id="9" name="object 9"/>
            <p:cNvSpPr/>
            <p:nvPr/>
          </p:nvSpPr>
          <p:spPr>
            <a:xfrm>
              <a:off x="963889" y="5719030"/>
              <a:ext cx="5641975" cy="2372995"/>
            </a:xfrm>
            <a:custGeom>
              <a:avLst/>
              <a:gdLst/>
              <a:ahLst/>
              <a:cxnLst/>
              <a:rect l="l" t="t" r="r" b="b"/>
              <a:pathLst>
                <a:path w="5641975" h="2372995">
                  <a:moveTo>
                    <a:pt x="5617597" y="2372827"/>
                  </a:moveTo>
                  <a:lnTo>
                    <a:pt x="23823" y="2372827"/>
                  </a:lnTo>
                  <a:lnTo>
                    <a:pt x="20659" y="2372532"/>
                  </a:lnTo>
                  <a:lnTo>
                    <a:pt x="0" y="2351977"/>
                  </a:lnTo>
                  <a:lnTo>
                    <a:pt x="0" y="2349004"/>
                  </a:lnTo>
                  <a:lnTo>
                    <a:pt x="0" y="20545"/>
                  </a:lnTo>
                  <a:lnTo>
                    <a:pt x="20659" y="0"/>
                  </a:lnTo>
                  <a:lnTo>
                    <a:pt x="5620752" y="0"/>
                  </a:lnTo>
                  <a:lnTo>
                    <a:pt x="5641421" y="20545"/>
                  </a:lnTo>
                  <a:lnTo>
                    <a:pt x="5641421" y="2351977"/>
                  </a:lnTo>
                  <a:lnTo>
                    <a:pt x="5620752" y="2372532"/>
                  </a:lnTo>
                  <a:lnTo>
                    <a:pt x="5617597" y="2372827"/>
                  </a:lnTo>
                  <a:close/>
                </a:path>
              </a:pathLst>
            </a:custGeom>
            <a:solidFill>
              <a:srgbClr val="F8F8F8"/>
            </a:solidFill>
          </p:spPr>
          <p:txBody>
            <a:bodyPr wrap="square" lIns="0" tIns="0" rIns="0" bIns="0" rtlCol="0"/>
            <a:lstStyle/>
            <a:p>
              <a:endParaRPr/>
            </a:p>
          </p:txBody>
        </p:sp>
        <p:sp>
          <p:nvSpPr>
            <p:cNvPr id="10" name="object 10"/>
            <p:cNvSpPr/>
            <p:nvPr/>
          </p:nvSpPr>
          <p:spPr>
            <a:xfrm>
              <a:off x="963889" y="5719030"/>
              <a:ext cx="5641975" cy="2372995"/>
            </a:xfrm>
            <a:custGeom>
              <a:avLst/>
              <a:gdLst/>
              <a:ahLst/>
              <a:cxnLst/>
              <a:rect l="l" t="t" r="r" b="b"/>
              <a:pathLst>
                <a:path w="5641975" h="2372995">
                  <a:moveTo>
                    <a:pt x="0" y="2349004"/>
                  </a:moveTo>
                  <a:lnTo>
                    <a:pt x="0" y="23823"/>
                  </a:lnTo>
                  <a:lnTo>
                    <a:pt x="0" y="20545"/>
                  </a:lnTo>
                  <a:lnTo>
                    <a:pt x="600" y="17276"/>
                  </a:lnTo>
                  <a:lnTo>
                    <a:pt x="1810" y="14294"/>
                  </a:lnTo>
                  <a:lnTo>
                    <a:pt x="3020" y="11016"/>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016"/>
                  </a:lnTo>
                  <a:lnTo>
                    <a:pt x="5639610" y="14294"/>
                  </a:lnTo>
                  <a:lnTo>
                    <a:pt x="5640821" y="17276"/>
                  </a:lnTo>
                  <a:lnTo>
                    <a:pt x="5641421" y="20545"/>
                  </a:lnTo>
                  <a:lnTo>
                    <a:pt x="5641421" y="23823"/>
                  </a:lnTo>
                  <a:lnTo>
                    <a:pt x="5641421" y="2349004"/>
                  </a:lnTo>
                  <a:lnTo>
                    <a:pt x="5641421" y="2351977"/>
                  </a:lnTo>
                  <a:lnTo>
                    <a:pt x="5640821" y="2354959"/>
                  </a:lnTo>
                  <a:lnTo>
                    <a:pt x="5639610" y="2357637"/>
                  </a:lnTo>
                  <a:lnTo>
                    <a:pt x="5638400" y="2360315"/>
                  </a:lnTo>
                  <a:lnTo>
                    <a:pt x="5617597" y="2372827"/>
                  </a:lnTo>
                  <a:lnTo>
                    <a:pt x="23823" y="2372827"/>
                  </a:lnTo>
                  <a:lnTo>
                    <a:pt x="0" y="2351977"/>
                  </a:lnTo>
                  <a:lnTo>
                    <a:pt x="0" y="2349004"/>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5800168"/>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8954271"/>
            <a:ext cx="5651500" cy="1181735"/>
            <a:chOff x="959124" y="8954271"/>
            <a:chExt cx="5651500" cy="1181735"/>
          </a:xfrm>
        </p:grpSpPr>
        <p:sp>
          <p:nvSpPr>
            <p:cNvPr id="13" name="object 13"/>
            <p:cNvSpPr/>
            <p:nvPr/>
          </p:nvSpPr>
          <p:spPr>
            <a:xfrm>
              <a:off x="963889" y="8959035"/>
              <a:ext cx="5641975" cy="1172210"/>
            </a:xfrm>
            <a:custGeom>
              <a:avLst/>
              <a:gdLst/>
              <a:ahLst/>
              <a:cxnLst/>
              <a:rect l="l" t="t" r="r" b="b"/>
              <a:pathLst>
                <a:path w="5641975" h="1172209">
                  <a:moveTo>
                    <a:pt x="5617597" y="1172119"/>
                  </a:moveTo>
                  <a:lnTo>
                    <a:pt x="23823" y="1172119"/>
                  </a:lnTo>
                  <a:lnTo>
                    <a:pt x="20659" y="1171824"/>
                  </a:lnTo>
                  <a:lnTo>
                    <a:pt x="0" y="1150973"/>
                  </a:lnTo>
                  <a:lnTo>
                    <a:pt x="0" y="1148296"/>
                  </a:lnTo>
                  <a:lnTo>
                    <a:pt x="0" y="20545"/>
                  </a:lnTo>
                  <a:lnTo>
                    <a:pt x="20659" y="0"/>
                  </a:lnTo>
                  <a:lnTo>
                    <a:pt x="5620752" y="0"/>
                  </a:lnTo>
                  <a:lnTo>
                    <a:pt x="5641421" y="20545"/>
                  </a:lnTo>
                  <a:lnTo>
                    <a:pt x="5641421" y="1150973"/>
                  </a:lnTo>
                  <a:lnTo>
                    <a:pt x="5620752" y="1171824"/>
                  </a:lnTo>
                  <a:lnTo>
                    <a:pt x="5617597" y="1172119"/>
                  </a:lnTo>
                  <a:close/>
                </a:path>
              </a:pathLst>
            </a:custGeom>
            <a:solidFill>
              <a:srgbClr val="F8F8F8"/>
            </a:solidFill>
          </p:spPr>
          <p:txBody>
            <a:bodyPr wrap="square" lIns="0" tIns="0" rIns="0" bIns="0" rtlCol="0"/>
            <a:lstStyle/>
            <a:p>
              <a:endParaRPr/>
            </a:p>
          </p:txBody>
        </p:sp>
        <p:sp>
          <p:nvSpPr>
            <p:cNvPr id="14" name="object 14"/>
            <p:cNvSpPr/>
            <p:nvPr/>
          </p:nvSpPr>
          <p:spPr>
            <a:xfrm>
              <a:off x="963889" y="8959035"/>
              <a:ext cx="5641975" cy="1172210"/>
            </a:xfrm>
            <a:custGeom>
              <a:avLst/>
              <a:gdLst/>
              <a:ahLst/>
              <a:cxnLst/>
              <a:rect l="l" t="t" r="r" b="b"/>
              <a:pathLst>
                <a:path w="5641975" h="1172209">
                  <a:moveTo>
                    <a:pt x="0" y="1148296"/>
                  </a:moveTo>
                  <a:lnTo>
                    <a:pt x="0" y="23823"/>
                  </a:lnTo>
                  <a:lnTo>
                    <a:pt x="0" y="20545"/>
                  </a:lnTo>
                  <a:lnTo>
                    <a:pt x="600" y="17572"/>
                  </a:lnTo>
                  <a:lnTo>
                    <a:pt x="1810" y="14294"/>
                  </a:lnTo>
                  <a:lnTo>
                    <a:pt x="3020" y="11311"/>
                  </a:lnTo>
                  <a:lnTo>
                    <a:pt x="4745" y="8929"/>
                  </a:lnTo>
                  <a:lnTo>
                    <a:pt x="6975" y="6851"/>
                  </a:lnTo>
                  <a:lnTo>
                    <a:pt x="9214" y="4764"/>
                  </a:lnTo>
                  <a:lnTo>
                    <a:pt x="11787" y="2973"/>
                  </a:lnTo>
                  <a:lnTo>
                    <a:pt x="14703" y="1486"/>
                  </a:lnTo>
                  <a:lnTo>
                    <a:pt x="17629" y="590"/>
                  </a:lnTo>
                  <a:lnTo>
                    <a:pt x="20659" y="0"/>
                  </a:lnTo>
                  <a:lnTo>
                    <a:pt x="23823" y="0"/>
                  </a:lnTo>
                  <a:lnTo>
                    <a:pt x="5617597" y="0"/>
                  </a:lnTo>
                  <a:lnTo>
                    <a:pt x="5620752" y="0"/>
                  </a:lnTo>
                  <a:lnTo>
                    <a:pt x="5623792" y="590"/>
                  </a:lnTo>
                  <a:lnTo>
                    <a:pt x="5626717" y="1486"/>
                  </a:lnTo>
                  <a:lnTo>
                    <a:pt x="5629633" y="2973"/>
                  </a:lnTo>
                  <a:lnTo>
                    <a:pt x="5632206" y="4764"/>
                  </a:lnTo>
                  <a:lnTo>
                    <a:pt x="5634446" y="6851"/>
                  </a:lnTo>
                  <a:lnTo>
                    <a:pt x="5636675" y="8929"/>
                  </a:lnTo>
                  <a:lnTo>
                    <a:pt x="5638400" y="11311"/>
                  </a:lnTo>
                  <a:lnTo>
                    <a:pt x="5639610" y="14294"/>
                  </a:lnTo>
                  <a:lnTo>
                    <a:pt x="5640821" y="17572"/>
                  </a:lnTo>
                  <a:lnTo>
                    <a:pt x="5641421" y="20545"/>
                  </a:lnTo>
                  <a:lnTo>
                    <a:pt x="5641421" y="23823"/>
                  </a:lnTo>
                  <a:lnTo>
                    <a:pt x="5641421" y="1148296"/>
                  </a:lnTo>
                  <a:lnTo>
                    <a:pt x="5641421" y="1150973"/>
                  </a:lnTo>
                  <a:lnTo>
                    <a:pt x="5640821" y="1153956"/>
                  </a:lnTo>
                  <a:lnTo>
                    <a:pt x="5639610" y="1156929"/>
                  </a:lnTo>
                  <a:lnTo>
                    <a:pt x="5638400" y="1159912"/>
                  </a:lnTo>
                  <a:lnTo>
                    <a:pt x="5617597" y="1172119"/>
                  </a:lnTo>
                  <a:lnTo>
                    <a:pt x="23823" y="1172119"/>
                  </a:lnTo>
                  <a:lnTo>
                    <a:pt x="1810" y="1156929"/>
                  </a:lnTo>
                  <a:lnTo>
                    <a:pt x="600" y="1153956"/>
                  </a:lnTo>
                  <a:lnTo>
                    <a:pt x="0" y="1150973"/>
                  </a:lnTo>
                  <a:lnTo>
                    <a:pt x="0" y="114829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9040174"/>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6" name="object 16"/>
          <p:cNvSpPr txBox="1"/>
          <p:nvPr/>
        </p:nvSpPr>
        <p:spPr>
          <a:xfrm>
            <a:off x="1070306" y="442729"/>
            <a:ext cx="210121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2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lvdisplay</a:t>
            </a:r>
            <a:endParaRPr sz="850">
              <a:latin typeface="Lucida Console"/>
              <a:cs typeface="Lucida Console"/>
            </a:endParaRPr>
          </a:p>
        </p:txBody>
      </p:sp>
      <p:sp>
        <p:nvSpPr>
          <p:cNvPr id="36" name="object 36"/>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294</a:t>
            </a:fld>
            <a:endParaRPr sz="800">
              <a:latin typeface="小哥哥网恋吗"/>
              <a:cs typeface="小哥哥网恋吗"/>
            </a:endParaRPr>
          </a:p>
        </p:txBody>
      </p:sp>
      <p:sp>
        <p:nvSpPr>
          <p:cNvPr id="17" name="object 17"/>
          <p:cNvSpPr txBox="1"/>
          <p:nvPr/>
        </p:nvSpPr>
        <p:spPr>
          <a:xfrm>
            <a:off x="2454152" y="614247"/>
            <a:ext cx="507365" cy="161290"/>
          </a:xfrm>
          <a:prstGeom prst="rect">
            <a:avLst/>
          </a:prstGeom>
        </p:spPr>
        <p:txBody>
          <a:bodyPr vert="horz" wrap="square" lIns="0" tIns="17780" rIns="0" bIns="0" rtlCol="0">
            <a:spAutoFit/>
          </a:bodyPr>
          <a:lstStyle/>
          <a:p>
            <a:pPr marL="12700">
              <a:lnSpc>
                <a:spcPct val="100000"/>
              </a:lnSpc>
              <a:spcBef>
                <a:spcPts val="140"/>
              </a:spcBef>
            </a:pPr>
            <a:r>
              <a:rPr sz="850" spc="20" dirty="0">
                <a:solidFill>
                  <a:srgbClr val="333333"/>
                </a:solidFill>
                <a:latin typeface="Lucida Console"/>
                <a:cs typeface="Lucida Console"/>
              </a:rPr>
              <a:t>LV</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endParaRPr sz="850">
              <a:latin typeface="Lucida Console"/>
              <a:cs typeface="Lucida Console"/>
            </a:endParaRPr>
          </a:p>
        </p:txBody>
      </p:sp>
      <p:sp>
        <p:nvSpPr>
          <p:cNvPr id="18" name="object 18"/>
          <p:cNvSpPr txBox="1"/>
          <p:nvPr/>
        </p:nvSpPr>
        <p:spPr>
          <a:xfrm>
            <a:off x="1070306" y="578341"/>
            <a:ext cx="1273175" cy="540385"/>
          </a:xfrm>
          <a:prstGeom prst="rect">
            <a:avLst/>
          </a:prstGeom>
        </p:spPr>
        <p:txBody>
          <a:bodyPr vert="horz" wrap="square" lIns="0" tIns="11430" rIns="0" bIns="0" rtlCol="0">
            <a:spAutoFit/>
          </a:bodyPr>
          <a:lstStyle/>
          <a:p>
            <a:pPr marL="12700" marR="5080">
              <a:lnSpc>
                <a:spcPct val="132400"/>
              </a:lnSpc>
              <a:spcBef>
                <a:spcPts val="90"/>
              </a:spcBef>
              <a:tabLst>
                <a:tab pos="702310" algn="l"/>
              </a:tabLst>
            </a:pPr>
            <a:r>
              <a:rPr sz="850" spc="30" dirty="0">
                <a:solidFill>
                  <a:srgbClr val="333333"/>
                </a:solidFill>
                <a:latin typeface="Lucida Console"/>
                <a:cs typeface="Lucida Console"/>
              </a:rPr>
              <a:t>/dev/research/dat</a:t>
            </a:r>
            <a:r>
              <a:rPr sz="850" spc="15" dirty="0">
                <a:solidFill>
                  <a:srgbClr val="333333"/>
                </a:solidFill>
                <a:latin typeface="Lucida Console"/>
                <a:cs typeface="Lucida Console"/>
              </a:rPr>
              <a:t>a  </a:t>
            </a:r>
            <a:r>
              <a:rPr sz="850" spc="30" dirty="0">
                <a:solidFill>
                  <a:srgbClr val="333333"/>
                </a:solidFill>
                <a:latin typeface="Lucida Console"/>
                <a:cs typeface="Lucida Console"/>
              </a:rPr>
              <a:t>research	</a:t>
            </a:r>
            <a:r>
              <a:rPr sz="850" spc="20" dirty="0">
                <a:solidFill>
                  <a:srgbClr val="333333"/>
                </a:solidFill>
                <a:latin typeface="Lucida Console"/>
                <a:cs typeface="Lucida Console"/>
              </a:rPr>
              <a:t>LV </a:t>
            </a:r>
            <a:r>
              <a:rPr sz="850" spc="25" dirty="0">
                <a:solidFill>
                  <a:srgbClr val="333333"/>
                </a:solidFill>
                <a:latin typeface="Lucida Console"/>
                <a:cs typeface="Lucida Console"/>
              </a:rPr>
              <a:t>UUID </a:t>
            </a:r>
            <a:r>
              <a:rPr sz="850" spc="30" dirty="0">
                <a:solidFill>
                  <a:srgbClr val="333333"/>
                </a:solidFill>
                <a:latin typeface="Lucida Console"/>
                <a:cs typeface="Lucida Console"/>
              </a:rPr>
              <a:t> </a:t>
            </a:r>
            <a:r>
              <a:rPr sz="850" spc="25" dirty="0">
                <a:solidFill>
                  <a:srgbClr val="333333"/>
                </a:solidFill>
                <a:latin typeface="Lucida Console"/>
                <a:cs typeface="Lucida Console"/>
              </a:rPr>
              <a:t>Write</a:t>
            </a:r>
            <a:r>
              <a:rPr sz="850" spc="20" dirty="0">
                <a:solidFill>
                  <a:srgbClr val="333333"/>
                </a:solidFill>
                <a:latin typeface="Lucida Console"/>
                <a:cs typeface="Lucida Console"/>
              </a:rPr>
              <a:t> </a:t>
            </a:r>
            <a:r>
              <a:rPr sz="850" spc="25" dirty="0">
                <a:solidFill>
                  <a:srgbClr val="333333"/>
                </a:solidFill>
                <a:latin typeface="Lucida Console"/>
                <a:cs typeface="Lucida Console"/>
              </a:rPr>
              <a:t>Access</a:t>
            </a:r>
            <a:endParaRPr sz="850">
              <a:latin typeface="Lucida Console"/>
              <a:cs typeface="Lucida Console"/>
            </a:endParaRPr>
          </a:p>
        </p:txBody>
      </p:sp>
      <p:sp>
        <p:nvSpPr>
          <p:cNvPr id="19" name="object 19"/>
          <p:cNvSpPr txBox="1"/>
          <p:nvPr/>
        </p:nvSpPr>
        <p:spPr>
          <a:xfrm>
            <a:off x="2438887" y="957284"/>
            <a:ext cx="71755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read/writ</a:t>
            </a:r>
            <a:r>
              <a:rPr sz="850" spc="15" dirty="0">
                <a:solidFill>
                  <a:srgbClr val="333333"/>
                </a:solidFill>
                <a:latin typeface="Lucida Console"/>
                <a:cs typeface="Lucida Console"/>
              </a:rPr>
              <a:t>e</a:t>
            </a:r>
            <a:endParaRPr sz="850">
              <a:latin typeface="Lucida Console"/>
              <a:cs typeface="Lucida Console"/>
            </a:endParaRPr>
          </a:p>
        </p:txBody>
      </p:sp>
      <p:sp>
        <p:nvSpPr>
          <p:cNvPr id="20" name="object 20"/>
          <p:cNvSpPr txBox="1"/>
          <p:nvPr/>
        </p:nvSpPr>
        <p:spPr>
          <a:xfrm>
            <a:off x="2588611" y="1128803"/>
            <a:ext cx="645795" cy="161290"/>
          </a:xfrm>
          <a:prstGeom prst="rect">
            <a:avLst/>
          </a:prstGeom>
        </p:spPr>
        <p:txBody>
          <a:bodyPr vert="horz" wrap="square" lIns="0" tIns="17780" rIns="0" bIns="0" rtlCol="0">
            <a:spAutoFit/>
          </a:bodyPr>
          <a:lstStyle/>
          <a:p>
            <a:pPr marL="12700">
              <a:lnSpc>
                <a:spcPct val="100000"/>
              </a:lnSpc>
              <a:spcBef>
                <a:spcPts val="140"/>
              </a:spcBef>
            </a:pPr>
            <a:r>
              <a:rPr sz="850" spc="20" dirty="0">
                <a:solidFill>
                  <a:srgbClr val="333333"/>
                </a:solidFill>
                <a:latin typeface="Lucida Console"/>
                <a:cs typeface="Lucida Console"/>
              </a:rPr>
              <a:t>LV</a:t>
            </a:r>
            <a:r>
              <a:rPr sz="850" spc="-25" dirty="0">
                <a:solidFill>
                  <a:srgbClr val="333333"/>
                </a:solidFill>
                <a:latin typeface="Lucida Console"/>
                <a:cs typeface="Lucida Console"/>
              </a:rPr>
              <a:t> </a:t>
            </a:r>
            <a:r>
              <a:rPr sz="850" spc="25" dirty="0">
                <a:solidFill>
                  <a:srgbClr val="333333"/>
                </a:solidFill>
                <a:latin typeface="Lucida Console"/>
                <a:cs typeface="Lucida Console"/>
              </a:rPr>
              <a:t>Status</a:t>
            </a:r>
            <a:endParaRPr sz="850">
              <a:latin typeface="Lucida Console"/>
              <a:cs typeface="Lucida Console"/>
            </a:endParaRPr>
          </a:p>
        </p:txBody>
      </p:sp>
      <p:sp>
        <p:nvSpPr>
          <p:cNvPr id="21" name="object 21"/>
          <p:cNvSpPr txBox="1"/>
          <p:nvPr/>
        </p:nvSpPr>
        <p:spPr>
          <a:xfrm>
            <a:off x="3267450" y="406824"/>
            <a:ext cx="3066415" cy="883285"/>
          </a:xfrm>
          <a:prstGeom prst="rect">
            <a:avLst/>
          </a:prstGeom>
        </p:spPr>
        <p:txBody>
          <a:bodyPr vert="horz" wrap="square" lIns="0" tIns="11430" rIns="0" bIns="0" rtlCol="0">
            <a:spAutoFit/>
          </a:bodyPr>
          <a:lstStyle/>
          <a:p>
            <a:pPr marL="758190" marR="826769" indent="-663575">
              <a:lnSpc>
                <a:spcPct val="132400"/>
              </a:lnSpc>
              <a:spcBef>
                <a:spcPts val="90"/>
              </a:spcBef>
              <a:tabLst>
                <a:tab pos="1170305" algn="l"/>
                <a:tab pos="1750060" algn="l"/>
              </a:tabLst>
            </a:pP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Logical</a:t>
            </a:r>
            <a:r>
              <a:rPr sz="850" spc="40" dirty="0">
                <a:solidFill>
                  <a:srgbClr val="333333"/>
                </a:solidFill>
                <a:latin typeface="Lucida Console"/>
                <a:cs typeface="Lucida Console"/>
              </a:rPr>
              <a:t> </a:t>
            </a:r>
            <a:r>
              <a:rPr sz="850" spc="25" dirty="0">
                <a:solidFill>
                  <a:srgbClr val="333333"/>
                </a:solidFill>
                <a:latin typeface="Lucida Console"/>
                <a:cs typeface="Lucida Console"/>
              </a:rPr>
              <a:t>volume</a:t>
            </a:r>
            <a:r>
              <a:rPr sz="850" spc="40" dirty="0">
                <a:solidFill>
                  <a:srgbClr val="333333"/>
                </a:solidFill>
                <a:latin typeface="Lucida Console"/>
                <a:cs typeface="Lucida Console"/>
              </a:rPr>
              <a:t> </a:t>
            </a:r>
            <a:r>
              <a:rPr sz="850" spc="25" dirty="0">
                <a:solidFill>
                  <a:srgbClr val="333333"/>
                </a:solidFill>
                <a:latin typeface="Lucida Console"/>
                <a:cs typeface="Lucida Console"/>
              </a:rPr>
              <a:t>---	</a:t>
            </a:r>
            <a:r>
              <a:rPr sz="850" spc="20" dirty="0">
                <a:solidFill>
                  <a:srgbClr val="333333"/>
                </a:solidFill>
                <a:latin typeface="Lucida Console"/>
                <a:cs typeface="Lucida Console"/>
              </a:rPr>
              <a:t>LV</a:t>
            </a:r>
            <a:r>
              <a:rPr sz="850" spc="-40" dirty="0">
                <a:solidFill>
                  <a:srgbClr val="333333"/>
                </a:solidFill>
                <a:latin typeface="Lucida Console"/>
                <a:cs typeface="Lucida Console"/>
              </a:rPr>
              <a:t> </a:t>
            </a:r>
            <a:r>
              <a:rPr sz="850" spc="25" dirty="0">
                <a:solidFill>
                  <a:srgbClr val="333333"/>
                </a:solidFill>
                <a:latin typeface="Lucida Console"/>
                <a:cs typeface="Lucida Console"/>
              </a:rPr>
              <a:t>Path </a:t>
            </a:r>
            <a:r>
              <a:rPr sz="850" spc="-500" dirty="0">
                <a:solidFill>
                  <a:srgbClr val="333333"/>
                </a:solidFill>
                <a:latin typeface="Lucida Console"/>
                <a:cs typeface="Lucida Console"/>
              </a:rPr>
              <a:t> </a:t>
            </a:r>
            <a:r>
              <a:rPr sz="850" spc="25" dirty="0">
                <a:solidFill>
                  <a:srgbClr val="333333"/>
                </a:solidFill>
                <a:latin typeface="Lucida Console"/>
                <a:cs typeface="Lucida Console"/>
              </a:rPr>
              <a:t>data	</a:t>
            </a:r>
            <a:r>
              <a:rPr sz="850" spc="20" dirty="0">
                <a:solidFill>
                  <a:srgbClr val="333333"/>
                </a:solidFill>
                <a:latin typeface="Lucida Console"/>
                <a:cs typeface="Lucida Console"/>
              </a:rPr>
              <a:t>VG </a:t>
            </a:r>
            <a:r>
              <a:rPr sz="850" spc="25" dirty="0">
                <a:solidFill>
                  <a:srgbClr val="333333"/>
                </a:solidFill>
                <a:latin typeface="Lucida Console"/>
                <a:cs typeface="Lucida Console"/>
              </a:rPr>
              <a:t>Name</a:t>
            </a:r>
            <a:endParaRPr sz="850">
              <a:latin typeface="Lucida Console"/>
              <a:cs typeface="Lucida Console"/>
            </a:endParaRPr>
          </a:p>
          <a:p>
            <a:pPr marL="12700" marR="5080" indent="51435">
              <a:lnSpc>
                <a:spcPct val="132400"/>
              </a:lnSpc>
              <a:tabLst>
                <a:tab pos="2836545" algn="l"/>
              </a:tabLst>
            </a:pPr>
            <a:r>
              <a:rPr sz="850" spc="30" dirty="0">
                <a:solidFill>
                  <a:srgbClr val="333333"/>
                </a:solidFill>
                <a:latin typeface="Lucida Console"/>
                <a:cs typeface="Lucida Console"/>
              </a:rPr>
              <a:t>EOUliC-tbkk-kOJR-8NaH-O9XQ-ijrK-TgEYGj	</a:t>
            </a:r>
            <a:r>
              <a:rPr sz="850" spc="20" dirty="0">
                <a:solidFill>
                  <a:srgbClr val="333333"/>
                </a:solidFill>
                <a:latin typeface="Lucida Console"/>
                <a:cs typeface="Lucida Console"/>
              </a:rPr>
              <a:t>LV </a:t>
            </a:r>
            <a:r>
              <a:rPr sz="850" spc="25" dirty="0">
                <a:solidFill>
                  <a:srgbClr val="333333"/>
                </a:solidFill>
                <a:latin typeface="Lucida Console"/>
                <a:cs typeface="Lucida Console"/>
              </a:rPr>
              <a:t> </a:t>
            </a:r>
            <a:r>
              <a:rPr sz="850" spc="20" dirty="0">
                <a:solidFill>
                  <a:srgbClr val="333333"/>
                </a:solidFill>
                <a:latin typeface="Lucida Console"/>
                <a:cs typeface="Lucida Console"/>
              </a:rPr>
              <a:t>LV</a:t>
            </a:r>
            <a:r>
              <a:rPr sz="850" spc="25" dirty="0">
                <a:solidFill>
                  <a:srgbClr val="333333"/>
                </a:solidFill>
                <a:latin typeface="Lucida Console"/>
                <a:cs typeface="Lucida Console"/>
              </a:rPr>
              <a:t> </a:t>
            </a:r>
            <a:r>
              <a:rPr sz="850" spc="30" dirty="0">
                <a:solidFill>
                  <a:srgbClr val="333333"/>
                </a:solidFill>
                <a:latin typeface="Lucida Console"/>
                <a:cs typeface="Lucida Console"/>
              </a:rPr>
              <a:t>Creation</a:t>
            </a:r>
            <a:r>
              <a:rPr sz="850" spc="25" dirty="0">
                <a:solidFill>
                  <a:srgbClr val="333333"/>
                </a:solidFill>
                <a:latin typeface="Lucida Console"/>
                <a:cs typeface="Lucida Console"/>
              </a:rPr>
              <a:t> host,</a:t>
            </a:r>
            <a:r>
              <a:rPr sz="850" spc="30" dirty="0">
                <a:solidFill>
                  <a:srgbClr val="333333"/>
                </a:solidFill>
                <a:latin typeface="Lucida Console"/>
                <a:cs typeface="Lucida Console"/>
              </a:rPr>
              <a:t> </a:t>
            </a:r>
            <a:r>
              <a:rPr sz="850" spc="25" dirty="0">
                <a:solidFill>
                  <a:srgbClr val="333333"/>
                </a:solidFill>
                <a:latin typeface="Lucida Console"/>
                <a:cs typeface="Lucida Console"/>
              </a:rPr>
              <a:t>time </a:t>
            </a:r>
            <a:r>
              <a:rPr sz="850" spc="30" dirty="0">
                <a:solidFill>
                  <a:srgbClr val="333333"/>
                </a:solidFill>
                <a:latin typeface="Lucida Console"/>
                <a:cs typeface="Lucida Console"/>
              </a:rPr>
              <a:t>linuxprobe.com, </a:t>
            </a:r>
            <a:r>
              <a:rPr sz="850" spc="25" dirty="0">
                <a:solidFill>
                  <a:srgbClr val="333333"/>
                </a:solidFill>
                <a:latin typeface="Lucida Console"/>
                <a:cs typeface="Lucida Console"/>
              </a:rPr>
              <a:t>2021-</a:t>
            </a:r>
            <a:endParaRPr sz="850">
              <a:latin typeface="Lucida Console"/>
              <a:cs typeface="Lucida Console"/>
            </a:endParaRPr>
          </a:p>
          <a:p>
            <a:pPr marL="897255">
              <a:lnSpc>
                <a:spcPct val="100000"/>
              </a:lnSpc>
              <a:spcBef>
                <a:spcPts val="330"/>
              </a:spcBef>
              <a:tabLst>
                <a:tab pos="1656080" algn="l"/>
              </a:tabLst>
            </a:pPr>
            <a:r>
              <a:rPr sz="850" spc="30" dirty="0">
                <a:solidFill>
                  <a:srgbClr val="333333"/>
                </a:solidFill>
                <a:latin typeface="Lucida Console"/>
                <a:cs typeface="Lucida Console"/>
              </a:rPr>
              <a:t>available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open</a:t>
            </a:r>
            <a:endParaRPr sz="850">
              <a:latin typeface="Lucida Console"/>
              <a:cs typeface="Lucida Console"/>
            </a:endParaRPr>
          </a:p>
        </p:txBody>
      </p:sp>
      <p:sp>
        <p:nvSpPr>
          <p:cNvPr id="22" name="object 22"/>
          <p:cNvSpPr txBox="1"/>
          <p:nvPr/>
        </p:nvSpPr>
        <p:spPr>
          <a:xfrm>
            <a:off x="2833544" y="1264416"/>
            <a:ext cx="3118485" cy="368935"/>
          </a:xfrm>
          <a:prstGeom prst="rect">
            <a:avLst/>
          </a:prstGeom>
        </p:spPr>
        <p:txBody>
          <a:bodyPr vert="horz" wrap="square" lIns="0" tIns="11430" rIns="0" bIns="0" rtlCol="0">
            <a:spAutoFit/>
          </a:bodyPr>
          <a:lstStyle/>
          <a:p>
            <a:pPr marL="424180" marR="5080" indent="-412115">
              <a:lnSpc>
                <a:spcPct val="132400"/>
              </a:lnSpc>
              <a:spcBef>
                <a:spcPts val="90"/>
              </a:spcBef>
              <a:tabLst>
                <a:tab pos="699770" algn="l"/>
                <a:tab pos="1044575" algn="l"/>
                <a:tab pos="2265680" algn="l"/>
                <a:tab pos="2469515" algn="l"/>
                <a:tab pos="2625725" algn="l"/>
                <a:tab pos="3037840" algn="l"/>
              </a:tabLst>
            </a:pPr>
            <a:r>
              <a:rPr sz="850" spc="25" dirty="0">
                <a:solidFill>
                  <a:srgbClr val="333333"/>
                </a:solidFill>
                <a:latin typeface="Lucida Console"/>
                <a:cs typeface="Lucida Console"/>
              </a:rPr>
              <a:t>5.00</a:t>
            </a:r>
            <a:r>
              <a:rPr sz="850" spc="45" dirty="0">
                <a:solidFill>
                  <a:srgbClr val="333333"/>
                </a:solidFill>
                <a:latin typeface="Lucida Console"/>
                <a:cs typeface="Lucida Console"/>
              </a:rPr>
              <a:t> </a:t>
            </a:r>
            <a:r>
              <a:rPr sz="850" spc="25" dirty="0">
                <a:solidFill>
                  <a:srgbClr val="333333"/>
                </a:solidFill>
                <a:latin typeface="Lucida Console"/>
                <a:cs typeface="Lucida Console"/>
              </a:rPr>
              <a:t>GiB	</a:t>
            </a:r>
            <a:r>
              <a:rPr sz="850" spc="30" dirty="0">
                <a:solidFill>
                  <a:srgbClr val="333333"/>
                </a:solidFill>
                <a:latin typeface="Lucida Console"/>
                <a:cs typeface="Lucida Console"/>
              </a:rPr>
              <a:t>Current</a:t>
            </a:r>
            <a:r>
              <a:rPr sz="850" spc="35" dirty="0">
                <a:solidFill>
                  <a:srgbClr val="333333"/>
                </a:solidFill>
                <a:latin typeface="Lucida Console"/>
                <a:cs typeface="Lucida Console"/>
              </a:rPr>
              <a:t> </a:t>
            </a:r>
            <a:r>
              <a:rPr sz="850" spc="20" dirty="0">
                <a:solidFill>
                  <a:srgbClr val="333333"/>
                </a:solidFill>
                <a:latin typeface="Lucida Console"/>
                <a:cs typeface="Lucida Console"/>
              </a:rPr>
              <a:t>LE	</a:t>
            </a:r>
            <a:r>
              <a:rPr sz="850" spc="15" dirty="0">
                <a:solidFill>
                  <a:srgbClr val="333333"/>
                </a:solidFill>
                <a:latin typeface="Lucida Console"/>
                <a:cs typeface="Lucida Console"/>
              </a:rPr>
              <a:t>1	</a:t>
            </a:r>
            <a:r>
              <a:rPr sz="850" spc="30" dirty="0">
                <a:solidFill>
                  <a:srgbClr val="333333"/>
                </a:solidFill>
                <a:latin typeface="Lucida Console"/>
                <a:cs typeface="Lucida Console"/>
              </a:rPr>
              <a:t>Segments </a:t>
            </a:r>
            <a:r>
              <a:rPr sz="850" spc="35" dirty="0">
                <a:solidFill>
                  <a:srgbClr val="333333"/>
                </a:solidFill>
                <a:latin typeface="Lucida Console"/>
                <a:cs typeface="Lucida Console"/>
              </a:rPr>
              <a:t> </a:t>
            </a:r>
            <a:r>
              <a:rPr sz="850" spc="30" dirty="0">
                <a:solidFill>
                  <a:srgbClr val="333333"/>
                </a:solidFill>
                <a:latin typeface="Lucida Console"/>
                <a:cs typeface="Lucida Console"/>
              </a:rPr>
              <a:t>inheri</a:t>
            </a:r>
            <a:r>
              <a:rPr sz="850" spc="15" dirty="0">
                <a:solidFill>
                  <a:srgbClr val="333333"/>
                </a:solidFill>
                <a:latin typeface="Lucida Console"/>
                <a:cs typeface="Lucida Console"/>
              </a:rPr>
              <a:t>t</a:t>
            </a:r>
            <a:r>
              <a:rPr sz="850" dirty="0">
                <a:solidFill>
                  <a:srgbClr val="333333"/>
                </a:solidFill>
                <a:latin typeface="Lucida Console"/>
                <a:cs typeface="Lucida Console"/>
              </a:rPr>
              <a:t>	</a:t>
            </a:r>
            <a:r>
              <a:rPr sz="850" spc="30" dirty="0">
                <a:solidFill>
                  <a:srgbClr val="333333"/>
                </a:solidFill>
                <a:latin typeface="Lucida Console"/>
                <a:cs typeface="Lucida Console"/>
              </a:rPr>
              <a:t>Rea</a:t>
            </a:r>
            <a:r>
              <a:rPr sz="850" spc="15" dirty="0">
                <a:solidFill>
                  <a:srgbClr val="333333"/>
                </a:solidFill>
                <a:latin typeface="Lucida Console"/>
                <a:cs typeface="Lucida Console"/>
              </a:rPr>
              <a:t>d</a:t>
            </a:r>
            <a:r>
              <a:rPr sz="850" spc="30" dirty="0">
                <a:solidFill>
                  <a:srgbClr val="333333"/>
                </a:solidFill>
                <a:latin typeface="Lucida Console"/>
                <a:cs typeface="Lucida Console"/>
              </a:rPr>
              <a:t> ahea</a:t>
            </a:r>
            <a:r>
              <a:rPr sz="850" spc="15" dirty="0">
                <a:solidFill>
                  <a:srgbClr val="333333"/>
                </a:solidFill>
                <a:latin typeface="Lucida Console"/>
                <a:cs typeface="Lucida Console"/>
              </a:rPr>
              <a:t>d</a:t>
            </a:r>
            <a:r>
              <a:rPr sz="850" spc="30" dirty="0">
                <a:solidFill>
                  <a:srgbClr val="333333"/>
                </a:solidFill>
                <a:latin typeface="Lucida Console"/>
                <a:cs typeface="Lucida Console"/>
              </a:rPr>
              <a:t> sector</a:t>
            </a:r>
            <a:r>
              <a:rPr sz="850" spc="15" dirty="0">
                <a:solidFill>
                  <a:srgbClr val="333333"/>
                </a:solidFill>
                <a:latin typeface="Lucida Console"/>
                <a:cs typeface="Lucida Console"/>
              </a:rPr>
              <a:t>s</a:t>
            </a:r>
            <a:r>
              <a:rPr sz="850" dirty="0">
                <a:solidFill>
                  <a:srgbClr val="333333"/>
                </a:solidFill>
                <a:latin typeface="Lucida Console"/>
                <a:cs typeface="Lucida Console"/>
              </a:rPr>
              <a:t>		</a:t>
            </a:r>
            <a:r>
              <a:rPr sz="850" spc="30" dirty="0">
                <a:solidFill>
                  <a:srgbClr val="333333"/>
                </a:solidFill>
                <a:latin typeface="Lucida Console"/>
                <a:cs typeface="Lucida Console"/>
              </a:rPr>
              <a:t>aut</a:t>
            </a:r>
            <a:r>
              <a:rPr sz="850" spc="15" dirty="0">
                <a:solidFill>
                  <a:srgbClr val="333333"/>
                </a:solidFill>
                <a:latin typeface="Lucida Console"/>
                <a:cs typeface="Lucida Console"/>
              </a:rPr>
              <a:t>o</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3" name="object 23"/>
          <p:cNvSpPr txBox="1"/>
          <p:nvPr/>
        </p:nvSpPr>
        <p:spPr>
          <a:xfrm>
            <a:off x="2512659" y="1643358"/>
            <a:ext cx="3564254" cy="161290"/>
          </a:xfrm>
          <a:prstGeom prst="rect">
            <a:avLst/>
          </a:prstGeom>
        </p:spPr>
        <p:txBody>
          <a:bodyPr vert="horz" wrap="square" lIns="0" tIns="17780" rIns="0" bIns="0" rtlCol="0">
            <a:spAutoFit/>
          </a:bodyPr>
          <a:lstStyle/>
          <a:p>
            <a:pPr marL="12700">
              <a:lnSpc>
                <a:spcPct val="100000"/>
              </a:lnSpc>
              <a:spcBef>
                <a:spcPts val="140"/>
              </a:spcBef>
              <a:tabLst>
                <a:tab pos="424180" algn="l"/>
                <a:tab pos="1994535" algn="l"/>
              </a:tabLst>
            </a:pPr>
            <a:r>
              <a:rPr sz="850" spc="25" dirty="0">
                <a:solidFill>
                  <a:srgbClr val="333333"/>
                </a:solidFill>
                <a:latin typeface="Lucida Console"/>
                <a:cs typeface="Lucida Console"/>
              </a:rPr>
              <a:t>8192	Block</a:t>
            </a:r>
            <a:r>
              <a:rPr sz="850" spc="50" dirty="0">
                <a:solidFill>
                  <a:srgbClr val="333333"/>
                </a:solidFill>
                <a:latin typeface="Lucida Console"/>
                <a:cs typeface="Lucida Console"/>
              </a:rPr>
              <a:t> </a:t>
            </a:r>
            <a:r>
              <a:rPr sz="850" spc="25" dirty="0">
                <a:solidFill>
                  <a:srgbClr val="333333"/>
                </a:solidFill>
                <a:latin typeface="Lucida Console"/>
                <a:cs typeface="Lucida Console"/>
              </a:rPr>
              <a:t>device	</a:t>
            </a:r>
            <a:r>
              <a:rPr sz="850" spc="30" dirty="0">
                <a:solidFill>
                  <a:srgbClr val="333333"/>
                </a:solidFill>
                <a:latin typeface="Lucida Console"/>
                <a:cs typeface="Lucida Console"/>
              </a:rPr>
              <a:t>253:2………………</a:t>
            </a:r>
            <a:r>
              <a:rPr sz="800" spc="90" dirty="0">
                <a:solidFill>
                  <a:srgbClr val="333333"/>
                </a:solidFill>
                <a:latin typeface="宋体"/>
                <a:cs typeface="宋体"/>
              </a:rPr>
              <a:t>省略部分输出</a:t>
            </a:r>
            <a:r>
              <a:rPr sz="800" spc="80" dirty="0">
                <a:solidFill>
                  <a:srgbClr val="333333"/>
                </a:solidFill>
                <a:latin typeface="宋体"/>
                <a:cs typeface="宋体"/>
              </a:rPr>
              <a:t>信</a:t>
            </a:r>
            <a:endParaRPr sz="800">
              <a:latin typeface="宋体"/>
              <a:cs typeface="宋体"/>
            </a:endParaRPr>
          </a:p>
        </p:txBody>
      </p:sp>
      <p:sp>
        <p:nvSpPr>
          <p:cNvPr id="24" name="object 24"/>
          <p:cNvSpPr txBox="1"/>
          <p:nvPr/>
        </p:nvSpPr>
        <p:spPr>
          <a:xfrm>
            <a:off x="1070306" y="1092898"/>
            <a:ext cx="1407160" cy="88328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04-23</a:t>
            </a:r>
            <a:r>
              <a:rPr sz="850" spc="5" dirty="0">
                <a:solidFill>
                  <a:srgbClr val="333333"/>
                </a:solidFill>
                <a:latin typeface="Lucida Console"/>
                <a:cs typeface="Lucida Console"/>
              </a:rPr>
              <a:t> </a:t>
            </a:r>
            <a:r>
              <a:rPr sz="850" spc="30" dirty="0">
                <a:solidFill>
                  <a:srgbClr val="333333"/>
                </a:solidFill>
                <a:latin typeface="Lucida Console"/>
                <a:cs typeface="Lucida Console"/>
              </a:rPr>
              <a:t>11:00:21</a:t>
            </a:r>
            <a:r>
              <a:rPr sz="850" spc="5" dirty="0">
                <a:solidFill>
                  <a:srgbClr val="333333"/>
                </a:solidFill>
                <a:latin typeface="Lucida Console"/>
                <a:cs typeface="Lucida Console"/>
              </a:rPr>
              <a:t> </a:t>
            </a:r>
            <a:r>
              <a:rPr sz="850" spc="25" dirty="0">
                <a:solidFill>
                  <a:srgbClr val="333333"/>
                </a:solidFill>
                <a:latin typeface="Lucida Console"/>
                <a:cs typeface="Lucida Console"/>
              </a:rPr>
              <a:t>+0800</a:t>
            </a:r>
            <a:endParaRPr sz="850">
              <a:latin typeface="Lucida Console"/>
              <a:cs typeface="Lucida Console"/>
            </a:endParaRPr>
          </a:p>
          <a:p>
            <a:pPr marL="12700">
              <a:lnSpc>
                <a:spcPct val="100000"/>
              </a:lnSpc>
              <a:spcBef>
                <a:spcPts val="330"/>
              </a:spcBef>
              <a:tabLst>
                <a:tab pos="215900" algn="l"/>
              </a:tabLst>
            </a:pPr>
            <a:r>
              <a:rPr sz="850" spc="15" dirty="0">
                <a:solidFill>
                  <a:srgbClr val="333333"/>
                </a:solidFill>
                <a:latin typeface="Lucida Console"/>
                <a:cs typeface="Lucida Console"/>
              </a:rPr>
              <a:t>0	</a:t>
            </a:r>
            <a:r>
              <a:rPr sz="850" spc="20" dirty="0">
                <a:solidFill>
                  <a:srgbClr val="333333"/>
                </a:solidFill>
                <a:latin typeface="Lucida Console"/>
                <a:cs typeface="Lucida Console"/>
              </a:rPr>
              <a:t>LV</a:t>
            </a:r>
            <a:r>
              <a:rPr sz="850" spc="-25" dirty="0">
                <a:solidFill>
                  <a:srgbClr val="333333"/>
                </a:solidFill>
                <a:latin typeface="Lucida Console"/>
                <a:cs typeface="Lucida Console"/>
              </a:rPr>
              <a:t> </a:t>
            </a:r>
            <a:r>
              <a:rPr sz="850" spc="25" dirty="0">
                <a:solidFill>
                  <a:srgbClr val="333333"/>
                </a:solidFill>
                <a:latin typeface="Lucida Console"/>
                <a:cs typeface="Lucida Console"/>
              </a:rPr>
              <a:t>Size</a:t>
            </a:r>
            <a:endParaRPr sz="850">
              <a:latin typeface="Lucida Console"/>
              <a:cs typeface="Lucida Console"/>
            </a:endParaRPr>
          </a:p>
          <a:p>
            <a:pPr marL="12700" marR="86995" indent="403225">
              <a:lnSpc>
                <a:spcPct val="132400"/>
              </a:lnSpc>
              <a:tabLst>
                <a:tab pos="619760" algn="l"/>
              </a:tabLst>
            </a:pPr>
            <a:r>
              <a:rPr sz="850" spc="15" dirty="0">
                <a:solidFill>
                  <a:srgbClr val="333333"/>
                </a:solidFill>
                <a:latin typeface="Lucida Console"/>
                <a:cs typeface="Lucida Console"/>
              </a:rPr>
              <a:t>1	</a:t>
            </a:r>
            <a:r>
              <a:rPr sz="850" spc="30" dirty="0">
                <a:solidFill>
                  <a:srgbClr val="333333"/>
                </a:solidFill>
                <a:latin typeface="Lucida Console"/>
                <a:cs typeface="Lucida Console"/>
              </a:rPr>
              <a:t>Allocatio</a:t>
            </a:r>
            <a:r>
              <a:rPr sz="850" spc="15" dirty="0">
                <a:solidFill>
                  <a:srgbClr val="333333"/>
                </a:solidFill>
                <a:latin typeface="Lucida Console"/>
                <a:cs typeface="Lucida Console"/>
              </a:rPr>
              <a:t>n  </a:t>
            </a:r>
            <a:r>
              <a:rPr sz="850" spc="30" dirty="0">
                <a:solidFill>
                  <a:srgbClr val="333333"/>
                </a:solidFill>
                <a:latin typeface="Lucida Console"/>
                <a:cs typeface="Lucida Console"/>
              </a:rPr>
              <a:t>currently</a:t>
            </a:r>
            <a:r>
              <a:rPr sz="850" spc="10" dirty="0">
                <a:solidFill>
                  <a:srgbClr val="333333"/>
                </a:solidFill>
                <a:latin typeface="Lucida Console"/>
                <a:cs typeface="Lucida Console"/>
              </a:rPr>
              <a:t> </a:t>
            </a:r>
            <a:r>
              <a:rPr sz="850" spc="25" dirty="0">
                <a:solidFill>
                  <a:srgbClr val="333333"/>
                </a:solidFill>
                <a:latin typeface="Lucida Console"/>
                <a:cs typeface="Lucida Console"/>
              </a:rPr>
              <a:t>set</a:t>
            </a:r>
            <a:r>
              <a:rPr sz="850" spc="15" dirty="0">
                <a:solidFill>
                  <a:srgbClr val="333333"/>
                </a:solidFill>
                <a:latin typeface="Lucida Console"/>
                <a:cs typeface="Lucida Console"/>
              </a:rPr>
              <a:t> </a:t>
            </a:r>
            <a:r>
              <a:rPr sz="850" spc="20" dirty="0">
                <a:solidFill>
                  <a:srgbClr val="333333"/>
                </a:solidFill>
                <a:latin typeface="Lucida Console"/>
                <a:cs typeface="Lucida Console"/>
              </a:rPr>
              <a:t>to</a:t>
            </a:r>
            <a:endParaRPr sz="850">
              <a:latin typeface="Lucida Console"/>
              <a:cs typeface="Lucida Console"/>
            </a:endParaRPr>
          </a:p>
          <a:p>
            <a:pPr marL="12700">
              <a:lnSpc>
                <a:spcPct val="100000"/>
              </a:lnSpc>
              <a:spcBef>
                <a:spcPts val="330"/>
              </a:spcBef>
            </a:pPr>
            <a:r>
              <a:rPr sz="800" spc="90" dirty="0">
                <a:solidFill>
                  <a:srgbClr val="333333"/>
                </a:solidFill>
                <a:latin typeface="宋体"/>
                <a:cs typeface="宋体"/>
              </a:rPr>
              <a:t>息</a:t>
            </a:r>
            <a:r>
              <a:rPr sz="850" spc="25" dirty="0">
                <a:solidFill>
                  <a:srgbClr val="333333"/>
                </a:solidFill>
                <a:latin typeface="Lucida Console"/>
                <a:cs typeface="Lucida Console"/>
              </a:rPr>
              <a:t>………………</a:t>
            </a:r>
            <a:endParaRPr sz="850">
              <a:latin typeface="Lucida Console"/>
              <a:cs typeface="Lucida Console"/>
            </a:endParaRPr>
          </a:p>
        </p:txBody>
      </p:sp>
      <p:sp>
        <p:nvSpPr>
          <p:cNvPr id="25" name="object 25"/>
          <p:cNvSpPr txBox="1"/>
          <p:nvPr/>
        </p:nvSpPr>
        <p:spPr>
          <a:xfrm>
            <a:off x="1070306" y="5752832"/>
            <a:ext cx="299974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ansible-doc </a:t>
            </a:r>
            <a:r>
              <a:rPr sz="850" spc="25" dirty="0">
                <a:solidFill>
                  <a:srgbClr val="333333"/>
                </a:solidFill>
                <a:latin typeface="Lucida Console"/>
                <a:cs typeface="Lucida Console"/>
              </a:rPr>
              <a:t>copy&gt; COPY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packages/ansible/modules/files/copy.py)</a:t>
            </a:r>
            <a:endParaRPr sz="850">
              <a:latin typeface="Lucida Console"/>
              <a:cs typeface="Lucida Console"/>
            </a:endParaRPr>
          </a:p>
        </p:txBody>
      </p:sp>
      <p:sp>
        <p:nvSpPr>
          <p:cNvPr id="26" name="object 26"/>
          <p:cNvSpPr txBox="1"/>
          <p:nvPr/>
        </p:nvSpPr>
        <p:spPr>
          <a:xfrm>
            <a:off x="4315147" y="5752832"/>
            <a:ext cx="216408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(/usr/lib/python3.6/site-</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`copy'</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30" dirty="0">
                <a:solidFill>
                  <a:srgbClr val="333333"/>
                </a:solidFill>
                <a:latin typeface="Lucida Console"/>
                <a:cs typeface="Lucida Console"/>
              </a:rPr>
              <a:t> </a:t>
            </a:r>
            <a:r>
              <a:rPr sz="850" spc="25" dirty="0">
                <a:solidFill>
                  <a:srgbClr val="333333"/>
                </a:solidFill>
                <a:latin typeface="Lucida Console"/>
                <a:cs typeface="Lucida Console"/>
              </a:rPr>
              <a:t>copies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a:t>
            </a:r>
            <a:endParaRPr sz="850">
              <a:latin typeface="Lucida Console"/>
              <a:cs typeface="Lucida Console"/>
            </a:endParaRPr>
          </a:p>
        </p:txBody>
      </p:sp>
      <p:sp>
        <p:nvSpPr>
          <p:cNvPr id="27" name="object 27"/>
          <p:cNvSpPr txBox="1"/>
          <p:nvPr/>
        </p:nvSpPr>
        <p:spPr>
          <a:xfrm>
            <a:off x="946424" y="6095870"/>
            <a:ext cx="5605780" cy="3094355"/>
          </a:xfrm>
          <a:prstGeom prst="rect">
            <a:avLst/>
          </a:prstGeom>
        </p:spPr>
        <p:txBody>
          <a:bodyPr vert="horz" wrap="square" lIns="0" tIns="11430" rIns="0" bIns="0" rtlCol="0">
            <a:spAutoFit/>
          </a:bodyPr>
          <a:lstStyle/>
          <a:p>
            <a:pPr marL="136525" marR="83820">
              <a:lnSpc>
                <a:spcPct val="132400"/>
              </a:lnSpc>
              <a:spcBef>
                <a:spcPts val="90"/>
              </a:spcBef>
              <a:tabLst>
                <a:tab pos="826135" algn="l"/>
                <a:tab pos="951865" algn="l"/>
                <a:tab pos="1710689" algn="l"/>
                <a:tab pos="2331085" algn="l"/>
                <a:tab pos="3173095" algn="l"/>
                <a:tab pos="3789045" algn="l"/>
                <a:tab pos="4062095" algn="l"/>
                <a:tab pos="4550410" algn="l"/>
                <a:tab pos="4682490" algn="l"/>
              </a:tabLst>
            </a:pPr>
            <a:r>
              <a:rPr sz="850" spc="25" dirty="0">
                <a:solidFill>
                  <a:srgbClr val="333333"/>
                </a:solidFill>
                <a:latin typeface="Lucida Console"/>
                <a:cs typeface="Lucida Console"/>
              </a:rPr>
              <a:t>from</a:t>
            </a:r>
            <a:r>
              <a:rPr sz="850" spc="45" dirty="0">
                <a:solidFill>
                  <a:srgbClr val="333333"/>
                </a:solidFill>
                <a:latin typeface="Lucida Console"/>
                <a:cs typeface="Lucida Console"/>
              </a:rPr>
              <a:t> </a:t>
            </a:r>
            <a:r>
              <a:rPr sz="850" spc="25" dirty="0">
                <a:solidFill>
                  <a:srgbClr val="333333"/>
                </a:solidFill>
                <a:latin typeface="Lucida Console"/>
                <a:cs typeface="Lucida Console"/>
              </a:rPr>
              <a:t>the</a:t>
            </a:r>
            <a:r>
              <a:rPr sz="850" spc="50" dirty="0">
                <a:solidFill>
                  <a:srgbClr val="333333"/>
                </a:solidFill>
                <a:latin typeface="Lucida Console"/>
                <a:cs typeface="Lucida Console"/>
              </a:rPr>
              <a:t> </a:t>
            </a:r>
            <a:r>
              <a:rPr sz="850" spc="25" dirty="0">
                <a:solidFill>
                  <a:srgbClr val="333333"/>
                </a:solidFill>
                <a:latin typeface="Lucida Console"/>
                <a:cs typeface="Lucida Console"/>
              </a:rPr>
              <a:t>local</a:t>
            </a:r>
            <a:r>
              <a:rPr sz="850" spc="50" dirty="0">
                <a:solidFill>
                  <a:srgbClr val="333333"/>
                </a:solidFill>
                <a:latin typeface="Lucida Console"/>
                <a:cs typeface="Lucida Console"/>
              </a:rPr>
              <a:t> </a:t>
            </a:r>
            <a:r>
              <a:rPr sz="850" spc="20" dirty="0">
                <a:solidFill>
                  <a:srgbClr val="333333"/>
                </a:solidFill>
                <a:latin typeface="Lucida Console"/>
                <a:cs typeface="Lucida Console"/>
              </a:rPr>
              <a:t>or</a:t>
            </a:r>
            <a:r>
              <a:rPr sz="850" spc="45" dirty="0">
                <a:solidFill>
                  <a:srgbClr val="333333"/>
                </a:solidFill>
                <a:latin typeface="Lucida Console"/>
                <a:cs typeface="Lucida Console"/>
              </a:rPr>
              <a:t> </a:t>
            </a:r>
            <a:r>
              <a:rPr sz="850" spc="25" dirty="0">
                <a:solidFill>
                  <a:srgbClr val="333333"/>
                </a:solidFill>
                <a:latin typeface="Lucida Console"/>
                <a:cs typeface="Lucida Console"/>
              </a:rPr>
              <a:t>remote	</a:t>
            </a:r>
            <a:r>
              <a:rPr sz="850" spc="30" dirty="0">
                <a:solidFill>
                  <a:srgbClr val="333333"/>
                </a:solidFill>
                <a:latin typeface="Lucida Console"/>
                <a:cs typeface="Lucida Console"/>
              </a:rPr>
              <a:t>machine</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25" dirty="0">
                <a:solidFill>
                  <a:srgbClr val="333333"/>
                </a:solidFill>
                <a:latin typeface="Lucida Console"/>
                <a:cs typeface="Lucida Console"/>
              </a:rPr>
              <a:t> </a:t>
            </a:r>
            <a:r>
              <a:rPr sz="850" spc="30" dirty="0">
                <a:solidFill>
                  <a:srgbClr val="333333"/>
                </a:solidFill>
                <a:latin typeface="Lucida Console"/>
                <a:cs typeface="Lucida Console"/>
              </a:rPr>
              <a:t>location</a:t>
            </a:r>
            <a:r>
              <a:rPr sz="850" spc="25" dirty="0">
                <a:solidFill>
                  <a:srgbClr val="333333"/>
                </a:solidFill>
                <a:latin typeface="Lucida Console"/>
                <a:cs typeface="Lucida Console"/>
              </a:rPr>
              <a:t> </a:t>
            </a:r>
            <a:r>
              <a:rPr sz="850" spc="20" dirty="0">
                <a:solidFill>
                  <a:srgbClr val="333333"/>
                </a:solidFill>
                <a:latin typeface="Lucida Console"/>
                <a:cs typeface="Lucida Console"/>
              </a:rPr>
              <a:t>on</a:t>
            </a:r>
            <a:r>
              <a:rPr sz="850" spc="25" dirty="0">
                <a:solidFill>
                  <a:srgbClr val="333333"/>
                </a:solidFill>
                <a:latin typeface="Lucida Console"/>
                <a:cs typeface="Lucida Console"/>
              </a:rPr>
              <a:t> the remote </a:t>
            </a:r>
            <a:r>
              <a:rPr sz="850" spc="30" dirty="0">
                <a:solidFill>
                  <a:srgbClr val="333333"/>
                </a:solidFill>
                <a:latin typeface="Lucida Console"/>
                <a:cs typeface="Lucida Console"/>
              </a:rPr>
              <a:t>machine. </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[fetch]	</a:t>
            </a:r>
            <a:r>
              <a:rPr sz="850" spc="25" dirty="0">
                <a:solidFill>
                  <a:srgbClr val="333333"/>
                </a:solidFill>
                <a:latin typeface="Lucida Console"/>
                <a:cs typeface="Lucida Console"/>
              </a:rPr>
              <a:t>module</a:t>
            </a:r>
            <a:r>
              <a:rPr sz="850" spc="4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copy</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40" dirty="0">
                <a:solidFill>
                  <a:srgbClr val="333333"/>
                </a:solidFill>
                <a:latin typeface="Lucida Console"/>
                <a:cs typeface="Lucida Console"/>
              </a:rPr>
              <a:t> </a:t>
            </a:r>
            <a:r>
              <a:rPr sz="850" spc="25" dirty="0">
                <a:solidFill>
                  <a:srgbClr val="333333"/>
                </a:solidFill>
                <a:latin typeface="Lucida Console"/>
                <a:cs typeface="Lucida Console"/>
              </a:rPr>
              <a:t>remote</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locations</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local </a:t>
            </a:r>
            <a:r>
              <a:rPr sz="850" spc="-495" dirty="0">
                <a:solidFill>
                  <a:srgbClr val="333333"/>
                </a:solidFill>
                <a:latin typeface="Lucida Console"/>
                <a:cs typeface="Lucida Console"/>
              </a:rPr>
              <a:t> </a:t>
            </a:r>
            <a:r>
              <a:rPr sz="850" spc="25" dirty="0">
                <a:solidFill>
                  <a:srgbClr val="333333"/>
                </a:solidFill>
                <a:latin typeface="Lucida Console"/>
                <a:cs typeface="Lucida Console"/>
              </a:rPr>
              <a:t>box.		</a:t>
            </a:r>
            <a:r>
              <a:rPr sz="850" spc="20" dirty="0">
                <a:solidFill>
                  <a:srgbClr val="333333"/>
                </a:solidFill>
                <a:latin typeface="Lucida Console"/>
                <a:cs typeface="Lucida Console"/>
              </a:rPr>
              <a:t>If</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need</a:t>
            </a:r>
            <a:r>
              <a:rPr sz="850" spc="30" dirty="0">
                <a:solidFill>
                  <a:srgbClr val="333333"/>
                </a:solidFill>
                <a:latin typeface="Lucida Console"/>
                <a:cs typeface="Lucida Console"/>
              </a:rPr>
              <a:t> variable</a:t>
            </a:r>
            <a:r>
              <a:rPr sz="850" spc="35" dirty="0">
                <a:solidFill>
                  <a:srgbClr val="333333"/>
                </a:solidFill>
                <a:latin typeface="Lucida Console"/>
                <a:cs typeface="Lucida Console"/>
              </a:rPr>
              <a:t> </a:t>
            </a:r>
            <a:r>
              <a:rPr sz="850" spc="30" dirty="0">
                <a:solidFill>
                  <a:srgbClr val="333333"/>
                </a:solidFill>
                <a:latin typeface="Lucida Console"/>
                <a:cs typeface="Lucida Console"/>
              </a:rPr>
              <a:t>interpolation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a:t>
            </a:r>
            <a:r>
              <a:rPr sz="850" spc="25" dirty="0">
                <a:solidFill>
                  <a:srgbClr val="333333"/>
                </a:solidFill>
                <a:latin typeface="Lucida Console"/>
                <a:cs typeface="Lucida Console"/>
              </a:rPr>
              <a:t>copied</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files,</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 [template]</a:t>
            </a:r>
            <a:r>
              <a:rPr sz="850" spc="35" dirty="0">
                <a:solidFill>
                  <a:srgbClr val="333333"/>
                </a:solidFill>
                <a:latin typeface="Lucida Console"/>
                <a:cs typeface="Lucida Console"/>
              </a:rPr>
              <a:t> </a:t>
            </a:r>
            <a:r>
              <a:rPr sz="850" spc="30" dirty="0">
                <a:solidFill>
                  <a:srgbClr val="333333"/>
                </a:solidFill>
                <a:latin typeface="Lucida Console"/>
                <a:cs typeface="Lucida Console"/>
              </a:rPr>
              <a:t>module.</a:t>
            </a:r>
            <a:r>
              <a:rPr sz="850" spc="40" dirty="0">
                <a:solidFill>
                  <a:srgbClr val="333333"/>
                </a:solidFill>
                <a:latin typeface="Lucida Console"/>
                <a:cs typeface="Lucida Console"/>
              </a:rPr>
              <a:t> </a:t>
            </a:r>
            <a:r>
              <a:rPr sz="850" spc="25" dirty="0">
                <a:solidFill>
                  <a:srgbClr val="333333"/>
                </a:solidFill>
                <a:latin typeface="Lucida Console"/>
                <a:cs typeface="Lucida Console"/>
              </a:rPr>
              <a:t>Using</a:t>
            </a:r>
            <a:r>
              <a:rPr sz="850" spc="40"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variable</a:t>
            </a:r>
            <a:r>
              <a:rPr sz="850" spc="40" dirty="0">
                <a:solidFill>
                  <a:srgbClr val="333333"/>
                </a:solidFill>
                <a:latin typeface="Lucida Console"/>
                <a:cs typeface="Lucida Console"/>
              </a:rPr>
              <a:t> </a:t>
            </a:r>
            <a:r>
              <a:rPr sz="850" spc="20" dirty="0">
                <a:solidFill>
                  <a:srgbClr val="333333"/>
                </a:solidFill>
                <a:latin typeface="Lucida Console"/>
                <a:cs typeface="Lucida Console"/>
              </a:rPr>
              <a:t>in</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30" dirty="0">
                <a:solidFill>
                  <a:srgbClr val="333333"/>
                </a:solidFill>
                <a:latin typeface="Lucida Console"/>
                <a:cs typeface="Lucida Console"/>
              </a:rPr>
              <a:t>`content'</a:t>
            </a:r>
            <a:r>
              <a:rPr sz="850" spc="35" dirty="0">
                <a:solidFill>
                  <a:srgbClr val="333333"/>
                </a:solidFill>
                <a:latin typeface="Lucida Console"/>
                <a:cs typeface="Lucida Console"/>
              </a:rPr>
              <a:t> </a:t>
            </a:r>
            <a:r>
              <a:rPr sz="850" spc="25" dirty="0">
                <a:solidFill>
                  <a:srgbClr val="333333"/>
                </a:solidFill>
                <a:latin typeface="Lucida Console"/>
                <a:cs typeface="Lucida Console"/>
              </a:rPr>
              <a:t>field		will result </a:t>
            </a:r>
            <a:r>
              <a:rPr sz="850" spc="30" dirty="0">
                <a:solidFill>
                  <a:srgbClr val="333333"/>
                </a:solidFill>
                <a:latin typeface="Lucida Console"/>
                <a:cs typeface="Lucida Console"/>
              </a:rPr>
              <a:t>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30" dirty="0">
                <a:solidFill>
                  <a:srgbClr val="333333"/>
                </a:solidFill>
                <a:latin typeface="Lucida Console"/>
                <a:cs typeface="Lucida Console"/>
              </a:rPr>
              <a:t>unpredictable</a:t>
            </a:r>
            <a:r>
              <a:rPr sz="850" spc="35" dirty="0">
                <a:solidFill>
                  <a:srgbClr val="333333"/>
                </a:solidFill>
                <a:latin typeface="Lucida Console"/>
                <a:cs typeface="Lucida Console"/>
              </a:rPr>
              <a:t> </a:t>
            </a:r>
            <a:r>
              <a:rPr sz="850" spc="30" dirty="0">
                <a:solidFill>
                  <a:srgbClr val="333333"/>
                </a:solidFill>
                <a:latin typeface="Lucida Console"/>
                <a:cs typeface="Lucida Console"/>
              </a:rPr>
              <a:t>output.</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30" dirty="0">
                <a:solidFill>
                  <a:srgbClr val="333333"/>
                </a:solidFill>
                <a:latin typeface="Lucida Console"/>
                <a:cs typeface="Lucida Console"/>
              </a:rPr>
              <a:t>Windows</a:t>
            </a:r>
            <a:r>
              <a:rPr sz="850" spc="35" dirty="0">
                <a:solidFill>
                  <a:srgbClr val="333333"/>
                </a:solidFill>
                <a:latin typeface="Lucida Console"/>
                <a:cs typeface="Lucida Console"/>
              </a:rPr>
              <a:t> </a:t>
            </a:r>
            <a:r>
              <a:rPr sz="850" spc="30" dirty="0">
                <a:solidFill>
                  <a:srgbClr val="333333"/>
                </a:solidFill>
                <a:latin typeface="Lucida Console"/>
                <a:cs typeface="Lucida Console"/>
              </a:rPr>
              <a:t>targets,</a:t>
            </a:r>
            <a:r>
              <a:rPr sz="850" spc="40" dirty="0">
                <a:solidFill>
                  <a:srgbClr val="333333"/>
                </a:solidFill>
                <a:latin typeface="Lucida Console"/>
                <a:cs typeface="Lucida Console"/>
              </a:rPr>
              <a:t> </a:t>
            </a:r>
            <a:r>
              <a:rPr sz="850" spc="25" dirty="0">
                <a:solidFill>
                  <a:srgbClr val="333333"/>
                </a:solidFill>
                <a:latin typeface="Lucida Console"/>
                <a:cs typeface="Lucida Console"/>
              </a:rPr>
              <a:t>use		the</a:t>
            </a:r>
            <a:r>
              <a:rPr sz="850" dirty="0">
                <a:solidFill>
                  <a:srgbClr val="333333"/>
                </a:solidFill>
                <a:latin typeface="Lucida Console"/>
                <a:cs typeface="Lucida Console"/>
              </a:rPr>
              <a:t> </a:t>
            </a:r>
            <a:r>
              <a:rPr sz="850" spc="30" dirty="0">
                <a:solidFill>
                  <a:srgbClr val="333333"/>
                </a:solidFill>
                <a:latin typeface="Lucida Console"/>
                <a:cs typeface="Lucida Console"/>
              </a:rPr>
              <a:t>[win_copy]</a:t>
            </a:r>
            <a:r>
              <a:rPr sz="850" spc="5" dirty="0">
                <a:solidFill>
                  <a:srgbClr val="333333"/>
                </a:solidFill>
                <a:latin typeface="Lucida Console"/>
                <a:cs typeface="Lucida Console"/>
              </a:rPr>
              <a:t> </a:t>
            </a:r>
            <a:r>
              <a:rPr sz="850" spc="25" dirty="0">
                <a:solidFill>
                  <a:srgbClr val="333333"/>
                </a:solidFill>
                <a:latin typeface="Lucida Console"/>
                <a:cs typeface="Lucida Console"/>
              </a:rPr>
              <a:t>module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instead.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4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40" dirty="0">
                <a:solidFill>
                  <a:srgbClr val="333333"/>
                </a:solidFill>
                <a:latin typeface="Lucida Console"/>
                <a:cs typeface="Lucida Console"/>
              </a:rPr>
              <a:t> </a:t>
            </a:r>
            <a:r>
              <a:rPr sz="850" spc="20" dirty="0">
                <a:solidFill>
                  <a:srgbClr val="333333"/>
                </a:solidFill>
                <a:latin typeface="Lucida Console"/>
                <a:cs typeface="Lucida Console"/>
              </a:rPr>
              <a:t>is</a:t>
            </a:r>
            <a:r>
              <a:rPr sz="850" spc="40" dirty="0">
                <a:solidFill>
                  <a:srgbClr val="333333"/>
                </a:solidFill>
                <a:latin typeface="Lucida Console"/>
                <a:cs typeface="Lucida Console"/>
              </a:rPr>
              <a:t> </a:t>
            </a:r>
            <a:r>
              <a:rPr sz="850" spc="30" dirty="0">
                <a:solidFill>
                  <a:srgbClr val="333333"/>
                </a:solidFill>
                <a:latin typeface="Lucida Console"/>
                <a:cs typeface="Lucida Console"/>
              </a:rPr>
              <a:t>maintained</a:t>
            </a:r>
            <a:r>
              <a:rPr sz="850" spc="40" dirty="0">
                <a:solidFill>
                  <a:srgbClr val="333333"/>
                </a:solidFill>
                <a:latin typeface="Lucida Console"/>
                <a:cs typeface="Lucida Console"/>
              </a:rPr>
              <a:t> </a:t>
            </a:r>
            <a:r>
              <a:rPr sz="850" spc="20" dirty="0">
                <a:solidFill>
                  <a:srgbClr val="333333"/>
                </a:solidFill>
                <a:latin typeface="Lucida Console"/>
                <a:cs typeface="Lucida Console"/>
              </a:rPr>
              <a:t>by</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45" dirty="0">
                <a:solidFill>
                  <a:srgbClr val="333333"/>
                </a:solidFill>
                <a:latin typeface="Lucida Console"/>
                <a:cs typeface="Lucida Console"/>
              </a:rPr>
              <a:t> </a:t>
            </a:r>
            <a:r>
              <a:rPr sz="850" spc="30" dirty="0">
                <a:solidFill>
                  <a:srgbClr val="333333"/>
                </a:solidFill>
                <a:latin typeface="Lucida Console"/>
                <a:cs typeface="Lucida Console"/>
              </a:rPr>
              <a:t>Ansible</a:t>
            </a:r>
            <a:r>
              <a:rPr sz="850" spc="40" dirty="0">
                <a:solidFill>
                  <a:srgbClr val="333333"/>
                </a:solidFill>
                <a:latin typeface="Lucida Console"/>
                <a:cs typeface="Lucida Console"/>
              </a:rPr>
              <a:t> </a:t>
            </a:r>
            <a:r>
              <a:rPr sz="850" spc="25" dirty="0">
                <a:solidFill>
                  <a:srgbClr val="333333"/>
                </a:solidFill>
                <a:latin typeface="Lucida Console"/>
                <a:cs typeface="Lucida Console"/>
              </a:rPr>
              <a:t>Core</a:t>
            </a:r>
            <a:r>
              <a:rPr sz="850" spc="40" dirty="0">
                <a:solidFill>
                  <a:srgbClr val="333333"/>
                </a:solidFill>
                <a:latin typeface="Lucida Console"/>
                <a:cs typeface="Lucida Console"/>
              </a:rPr>
              <a:t> </a:t>
            </a:r>
            <a:r>
              <a:rPr sz="850" spc="25" dirty="0">
                <a:solidFill>
                  <a:srgbClr val="333333"/>
                </a:solidFill>
                <a:latin typeface="Lucida Console"/>
                <a:cs typeface="Lucida Console"/>
              </a:rPr>
              <a:t>Team	</a:t>
            </a:r>
            <a:r>
              <a:rPr sz="850" spc="15" dirty="0">
                <a:solidFill>
                  <a:srgbClr val="333333"/>
                </a:solidFill>
                <a:latin typeface="Lucida Console"/>
                <a:cs typeface="Lucida Console"/>
              </a:rPr>
              <a:t>* </a:t>
            </a:r>
            <a:r>
              <a:rPr sz="850" spc="25" dirty="0">
                <a:solidFill>
                  <a:srgbClr val="333333"/>
                </a:solidFill>
                <a:latin typeface="Lucida Console"/>
                <a:cs typeface="Lucida Console"/>
              </a:rPr>
              <a:t>note: This </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30" dirty="0">
                <a:solidFill>
                  <a:srgbClr val="333333"/>
                </a:solidFill>
                <a:latin typeface="Lucida Console"/>
                <a:cs typeface="Lucida Console"/>
              </a:rPr>
              <a:t> </a:t>
            </a:r>
            <a:r>
              <a:rPr sz="850" spc="25" dirty="0">
                <a:solidFill>
                  <a:srgbClr val="333333"/>
                </a:solidFill>
                <a:latin typeface="Lucida Console"/>
                <a:cs typeface="Lucida Console"/>
              </a:rPr>
              <a:t>has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corresponding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action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plugin.………………</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………………EXAMPLES:- </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5" dirty="0">
                <a:solidFill>
                  <a:srgbClr val="333333"/>
                </a:solidFill>
                <a:latin typeface="Lucida Console"/>
                <a:cs typeface="Lucida Console"/>
              </a:rPr>
              <a:t> </a:t>
            </a:r>
            <a:r>
              <a:rPr sz="850" spc="25" dirty="0">
                <a:solidFill>
                  <a:srgbClr val="333333"/>
                </a:solidFill>
                <a:latin typeface="Lucida Console"/>
                <a:cs typeface="Lucida Console"/>
              </a:rPr>
              <a:t>Copy</a:t>
            </a:r>
            <a:r>
              <a:rPr sz="850" spc="4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45" dirty="0">
                <a:solidFill>
                  <a:srgbClr val="333333"/>
                </a:solidFill>
                <a:latin typeface="Lucida Console"/>
                <a:cs typeface="Lucida Console"/>
              </a:rPr>
              <a:t> </a:t>
            </a:r>
            <a:r>
              <a:rPr sz="850" spc="25" dirty="0">
                <a:solidFill>
                  <a:srgbClr val="333333"/>
                </a:solidFill>
                <a:latin typeface="Lucida Console"/>
                <a:cs typeface="Lucida Console"/>
              </a:rPr>
              <a:t>with</a:t>
            </a:r>
            <a:r>
              <a:rPr sz="850" spc="45" dirty="0">
                <a:solidFill>
                  <a:srgbClr val="333333"/>
                </a:solidFill>
                <a:latin typeface="Lucida Console"/>
                <a:cs typeface="Lucida Console"/>
              </a:rPr>
              <a:t> </a:t>
            </a:r>
            <a:r>
              <a:rPr sz="850" spc="25" dirty="0">
                <a:solidFill>
                  <a:srgbClr val="333333"/>
                </a:solidFill>
                <a:latin typeface="Lucida Console"/>
                <a:cs typeface="Lucida Console"/>
              </a:rPr>
              <a:t>owner</a:t>
            </a:r>
            <a:r>
              <a:rPr sz="850" spc="45" dirty="0">
                <a:solidFill>
                  <a:srgbClr val="333333"/>
                </a:solidFill>
                <a:latin typeface="Lucida Console"/>
                <a:cs typeface="Lucida Console"/>
              </a:rPr>
              <a:t> </a:t>
            </a:r>
            <a:r>
              <a:rPr sz="850" spc="25" dirty="0">
                <a:solidFill>
                  <a:srgbClr val="333333"/>
                </a:solidFill>
                <a:latin typeface="Lucida Console"/>
                <a:cs typeface="Lucida Console"/>
              </a:rPr>
              <a:t>and</a:t>
            </a:r>
            <a:r>
              <a:rPr sz="850" spc="45" dirty="0">
                <a:solidFill>
                  <a:srgbClr val="333333"/>
                </a:solidFill>
                <a:latin typeface="Lucida Console"/>
                <a:cs typeface="Lucida Console"/>
              </a:rPr>
              <a:t> </a:t>
            </a:r>
            <a:r>
              <a:rPr sz="850" spc="30" dirty="0">
                <a:solidFill>
                  <a:srgbClr val="333333"/>
                </a:solidFill>
                <a:latin typeface="Lucida Console"/>
                <a:cs typeface="Lucida Console"/>
              </a:rPr>
              <a:t>permissions	</a:t>
            </a:r>
            <a:r>
              <a:rPr sz="850" spc="25" dirty="0">
                <a:solidFill>
                  <a:srgbClr val="333333"/>
                </a:solidFill>
                <a:latin typeface="Lucida Console"/>
                <a:cs typeface="Lucida Console"/>
              </a:rPr>
              <a:t>copy:	src:</a:t>
            </a:r>
            <a:endParaRPr sz="850">
              <a:latin typeface="Lucida Console"/>
              <a:cs typeface="Lucida Console"/>
            </a:endParaRPr>
          </a:p>
          <a:p>
            <a:pPr marL="136525" marR="151130">
              <a:lnSpc>
                <a:spcPct val="132400"/>
              </a:lnSpc>
              <a:tabLst>
                <a:tab pos="1863089" algn="l"/>
                <a:tab pos="2411730" algn="l"/>
                <a:tab pos="3381375" algn="l"/>
                <a:tab pos="3448050" algn="l"/>
                <a:tab pos="3997325" algn="l"/>
                <a:tab pos="4409440" algn="l"/>
              </a:tabLst>
            </a:pPr>
            <a:r>
              <a:rPr sz="850" spc="30" dirty="0">
                <a:solidFill>
                  <a:srgbClr val="333333"/>
                </a:solidFill>
                <a:latin typeface="Lucida Console"/>
                <a:cs typeface="Lucida Console"/>
              </a:rPr>
              <a:t>/srv/myfiles/foo.conf	</a:t>
            </a:r>
            <a:r>
              <a:rPr sz="850" spc="25" dirty="0">
                <a:solidFill>
                  <a:srgbClr val="333333"/>
                </a:solidFill>
                <a:latin typeface="Lucida Console"/>
                <a:cs typeface="Lucida Console"/>
              </a:rPr>
              <a:t>dest:</a:t>
            </a:r>
            <a:r>
              <a:rPr sz="850" spc="45" dirty="0">
                <a:solidFill>
                  <a:srgbClr val="333333"/>
                </a:solidFill>
                <a:latin typeface="Lucida Console"/>
                <a:cs typeface="Lucida Console"/>
              </a:rPr>
              <a:t> </a:t>
            </a:r>
            <a:r>
              <a:rPr sz="850" spc="30" dirty="0">
                <a:solidFill>
                  <a:srgbClr val="333333"/>
                </a:solidFill>
                <a:latin typeface="Lucida Console"/>
                <a:cs typeface="Lucida Console"/>
              </a:rPr>
              <a:t>/etc/foo.conf		</a:t>
            </a:r>
            <a:r>
              <a:rPr sz="850" spc="25" dirty="0">
                <a:solidFill>
                  <a:srgbClr val="333333"/>
                </a:solidFill>
                <a:latin typeface="Lucida Console"/>
                <a:cs typeface="Lucida Console"/>
              </a:rPr>
              <a:t>owner:</a:t>
            </a:r>
            <a:r>
              <a:rPr sz="850" spc="60" dirty="0">
                <a:solidFill>
                  <a:srgbClr val="333333"/>
                </a:solidFill>
                <a:latin typeface="Lucida Console"/>
                <a:cs typeface="Lucida Console"/>
              </a:rPr>
              <a:t> </a:t>
            </a:r>
            <a:r>
              <a:rPr sz="850" spc="25" dirty="0">
                <a:solidFill>
                  <a:srgbClr val="333333"/>
                </a:solidFill>
                <a:latin typeface="Lucida Console"/>
                <a:cs typeface="Lucida Console"/>
              </a:rPr>
              <a:t>foo	group:</a:t>
            </a:r>
            <a:r>
              <a:rPr sz="850" spc="135" dirty="0">
                <a:solidFill>
                  <a:srgbClr val="333333"/>
                </a:solidFill>
                <a:latin typeface="Lucida Console"/>
                <a:cs typeface="Lucida Console"/>
              </a:rPr>
              <a:t> </a:t>
            </a:r>
            <a:r>
              <a:rPr sz="850" spc="25" dirty="0">
                <a:solidFill>
                  <a:srgbClr val="333333"/>
                </a:solidFill>
                <a:latin typeface="Lucida Console"/>
                <a:cs typeface="Lucida Console"/>
              </a:rPr>
              <a:t>foo </a:t>
            </a:r>
            <a:r>
              <a:rPr sz="850" spc="30" dirty="0">
                <a:solidFill>
                  <a:srgbClr val="333333"/>
                </a:solidFill>
                <a:latin typeface="Lucida Console"/>
                <a:cs typeface="Lucida Console"/>
              </a:rPr>
              <a:t> </a:t>
            </a:r>
            <a:r>
              <a:rPr sz="850" spc="25" dirty="0">
                <a:solidFill>
                  <a:srgbClr val="333333"/>
                </a:solidFill>
                <a:latin typeface="Lucida Console"/>
                <a:cs typeface="Lucida Console"/>
              </a:rPr>
              <a:t>mode:</a:t>
            </a:r>
            <a:r>
              <a:rPr sz="850" spc="45" dirty="0">
                <a:solidFill>
                  <a:srgbClr val="333333"/>
                </a:solidFill>
                <a:latin typeface="Lucida Console"/>
                <a:cs typeface="Lucida Console"/>
              </a:rPr>
              <a:t> </a:t>
            </a:r>
            <a:r>
              <a:rPr sz="850" spc="30" dirty="0">
                <a:solidFill>
                  <a:srgbClr val="333333"/>
                </a:solidFill>
                <a:latin typeface="Lucida Console"/>
                <a:cs typeface="Lucida Console"/>
              </a:rPr>
              <a:t>'0644'-</a:t>
            </a:r>
            <a:r>
              <a:rPr sz="850" spc="4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5" dirty="0">
                <a:solidFill>
                  <a:srgbClr val="333333"/>
                </a:solidFill>
                <a:latin typeface="Lucida Console"/>
                <a:cs typeface="Lucida Console"/>
              </a:rPr>
              <a:t> </a:t>
            </a:r>
            <a:r>
              <a:rPr sz="850" spc="25" dirty="0">
                <a:solidFill>
                  <a:srgbClr val="333333"/>
                </a:solidFill>
                <a:latin typeface="Lucida Console"/>
                <a:cs typeface="Lucida Console"/>
              </a:rPr>
              <a:t>Copy</a:t>
            </a:r>
            <a:r>
              <a:rPr sz="850" spc="45" dirty="0">
                <a:solidFill>
                  <a:srgbClr val="333333"/>
                </a:solidFill>
                <a:latin typeface="Lucida Console"/>
                <a:cs typeface="Lucida Console"/>
              </a:rPr>
              <a:t> </a:t>
            </a:r>
            <a:r>
              <a:rPr sz="850" spc="25" dirty="0">
                <a:solidFill>
                  <a:srgbClr val="333333"/>
                </a:solidFill>
                <a:latin typeface="Lucida Console"/>
                <a:cs typeface="Lucida Console"/>
              </a:rPr>
              <a:t>using</a:t>
            </a:r>
            <a:r>
              <a:rPr sz="850" spc="45" dirty="0">
                <a:solidFill>
                  <a:srgbClr val="333333"/>
                </a:solidFill>
                <a:latin typeface="Lucida Console"/>
                <a:cs typeface="Lucida Console"/>
              </a:rPr>
              <a:t> </a:t>
            </a:r>
            <a:r>
              <a:rPr sz="850" spc="25" dirty="0">
                <a:solidFill>
                  <a:srgbClr val="333333"/>
                </a:solidFill>
                <a:latin typeface="Lucida Console"/>
                <a:cs typeface="Lucida Console"/>
              </a:rPr>
              <a:t>inline</a:t>
            </a:r>
            <a:r>
              <a:rPr sz="850" spc="50" dirty="0">
                <a:solidFill>
                  <a:srgbClr val="333333"/>
                </a:solidFill>
                <a:latin typeface="Lucida Console"/>
                <a:cs typeface="Lucida Console"/>
              </a:rPr>
              <a:t> </a:t>
            </a:r>
            <a:r>
              <a:rPr sz="850" spc="30" dirty="0">
                <a:solidFill>
                  <a:srgbClr val="333333"/>
                </a:solidFill>
                <a:latin typeface="Lucida Console"/>
                <a:cs typeface="Lucida Console"/>
              </a:rPr>
              <a:t>content	</a:t>
            </a:r>
            <a:r>
              <a:rPr sz="850" spc="25" dirty="0">
                <a:solidFill>
                  <a:srgbClr val="333333"/>
                </a:solidFill>
                <a:latin typeface="Lucida Console"/>
                <a:cs typeface="Lucida Console"/>
              </a:rPr>
              <a:t>copy:	</a:t>
            </a:r>
            <a:r>
              <a:rPr sz="850" spc="30" dirty="0">
                <a:solidFill>
                  <a:srgbClr val="333333"/>
                </a:solidFill>
                <a:latin typeface="Lucida Console"/>
                <a:cs typeface="Lucida Console"/>
              </a:rPr>
              <a:t>content: </a:t>
            </a:r>
            <a:r>
              <a:rPr sz="850" spc="20" dirty="0">
                <a:solidFill>
                  <a:srgbClr val="333333"/>
                </a:solidFill>
                <a:latin typeface="Lucida Console"/>
                <a:cs typeface="Lucida Console"/>
              </a:rPr>
              <a:t>'# </a:t>
            </a:r>
            <a:r>
              <a:rPr sz="850" spc="25" dirty="0">
                <a:solidFill>
                  <a:srgbClr val="333333"/>
                </a:solidFill>
                <a:latin typeface="Lucida Console"/>
                <a:cs typeface="Lucida Console"/>
              </a:rPr>
              <a:t>This file </a:t>
            </a:r>
            <a:r>
              <a:rPr sz="850" spc="-505" dirty="0">
                <a:solidFill>
                  <a:srgbClr val="333333"/>
                </a:solidFill>
                <a:latin typeface="Lucida Console"/>
                <a:cs typeface="Lucida Console"/>
              </a:rPr>
              <a:t> </a:t>
            </a:r>
            <a:r>
              <a:rPr sz="850" spc="25" dirty="0">
                <a:solidFill>
                  <a:srgbClr val="333333"/>
                </a:solidFill>
                <a:latin typeface="Lucida Console"/>
                <a:cs typeface="Lucida Console"/>
              </a:rPr>
              <a:t>was</a:t>
            </a:r>
            <a:r>
              <a:rPr sz="850" spc="45" dirty="0">
                <a:solidFill>
                  <a:srgbClr val="333333"/>
                </a:solidFill>
                <a:latin typeface="Lucida Console"/>
                <a:cs typeface="Lucida Console"/>
              </a:rPr>
              <a:t> </a:t>
            </a:r>
            <a:r>
              <a:rPr sz="850" spc="25" dirty="0">
                <a:solidFill>
                  <a:srgbClr val="333333"/>
                </a:solidFill>
                <a:latin typeface="Lucida Console"/>
                <a:cs typeface="Lucida Console"/>
              </a:rPr>
              <a:t>moved</a:t>
            </a:r>
            <a:r>
              <a:rPr sz="850" spc="45" dirty="0">
                <a:solidFill>
                  <a:srgbClr val="333333"/>
                </a:solidFill>
                <a:latin typeface="Lucida Console"/>
                <a:cs typeface="Lucida Console"/>
              </a:rPr>
              <a:t> </a:t>
            </a:r>
            <a:r>
              <a:rPr sz="850" spc="20" dirty="0">
                <a:solidFill>
                  <a:srgbClr val="333333"/>
                </a:solidFill>
                <a:latin typeface="Lucida Console"/>
                <a:cs typeface="Lucida Console"/>
              </a:rPr>
              <a:t>to</a:t>
            </a:r>
            <a:r>
              <a:rPr sz="850" spc="45" dirty="0">
                <a:solidFill>
                  <a:srgbClr val="333333"/>
                </a:solidFill>
                <a:latin typeface="Lucida Console"/>
                <a:cs typeface="Lucida Console"/>
              </a:rPr>
              <a:t> </a:t>
            </a:r>
            <a:r>
              <a:rPr sz="850" spc="30" dirty="0">
                <a:solidFill>
                  <a:srgbClr val="333333"/>
                </a:solidFill>
                <a:latin typeface="Lucida Console"/>
                <a:cs typeface="Lucida Console"/>
              </a:rPr>
              <a:t>/etc/other.conf'	</a:t>
            </a:r>
            <a:r>
              <a:rPr sz="850" spc="25" dirty="0">
                <a:solidFill>
                  <a:srgbClr val="333333"/>
                </a:solidFill>
                <a:latin typeface="Lucida Console"/>
                <a:cs typeface="Lucida Console"/>
              </a:rPr>
              <a:t>dest: </a:t>
            </a:r>
            <a:r>
              <a:rPr sz="850" spc="30" dirty="0">
                <a:solidFill>
                  <a:srgbClr val="333333"/>
                </a:solidFill>
                <a:latin typeface="Lucida Console"/>
                <a:cs typeface="Lucida Console"/>
              </a:rPr>
              <a:t>/etc/mine.conf</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gn="just">
              <a:lnSpc>
                <a:spcPct val="131600"/>
              </a:lnSpc>
              <a:spcBef>
                <a:spcPts val="5"/>
              </a:spcBef>
            </a:pPr>
            <a:r>
              <a:rPr sz="950" b="1" spc="25" dirty="0">
                <a:solidFill>
                  <a:srgbClr val="333333"/>
                </a:solidFill>
                <a:latin typeface="微软雅黑"/>
                <a:cs typeface="微软雅黑"/>
              </a:rPr>
              <a:t>在输出信息中列举了两种管理文件内容的示例，第一是对于文件的复制行为，第二是通过</a:t>
            </a:r>
            <a:r>
              <a:rPr sz="950" b="1" spc="10" dirty="0">
                <a:solidFill>
                  <a:srgbClr val="333333"/>
                </a:solidFill>
                <a:latin typeface="Trebuchet MS"/>
                <a:cs typeface="Trebuchet MS"/>
              </a:rPr>
              <a:t>“content”</a:t>
            </a:r>
            <a:r>
              <a:rPr sz="950" b="1" spc="25" dirty="0">
                <a:solidFill>
                  <a:srgbClr val="333333"/>
                </a:solidFill>
                <a:latin typeface="微软雅黑"/>
                <a:cs typeface="微软雅黑"/>
              </a:rPr>
              <a:t>参 数定义内容，</a:t>
            </a:r>
            <a:r>
              <a:rPr sz="950" b="1" spc="-5" dirty="0">
                <a:solidFill>
                  <a:srgbClr val="333333"/>
                </a:solidFill>
                <a:latin typeface="Trebuchet MS"/>
                <a:cs typeface="Trebuchet MS"/>
              </a:rPr>
              <a:t>“dest”</a:t>
            </a:r>
            <a:r>
              <a:rPr sz="950" b="1" spc="20" dirty="0">
                <a:solidFill>
                  <a:srgbClr val="333333"/>
                </a:solidFill>
                <a:latin typeface="微软雅黑"/>
                <a:cs typeface="微软雅黑"/>
              </a:rPr>
              <a:t>参数指定新建文件的名称，显然第二种更加符合当前的实验场景。编写剧本文件如 </a:t>
            </a:r>
            <a:r>
              <a:rPr sz="950" b="1" spc="25" dirty="0">
                <a:solidFill>
                  <a:srgbClr val="333333"/>
                </a:solidFill>
                <a:latin typeface="微软雅黑"/>
                <a:cs typeface="微软雅黑"/>
              </a:rPr>
              <a:t>下：</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tabLst>
                <a:tab pos="4064635" algn="l"/>
                <a:tab pos="489140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0" dirty="0">
                <a:solidFill>
                  <a:srgbClr val="333333"/>
                </a:solidFill>
                <a:latin typeface="Lucida Console"/>
                <a:cs typeface="Lucida Console"/>
              </a:rPr>
              <a:t> </a:t>
            </a:r>
            <a:r>
              <a:rPr sz="850" spc="30" dirty="0">
                <a:solidFill>
                  <a:srgbClr val="333333"/>
                </a:solidFill>
                <a:latin typeface="Lucida Console"/>
                <a:cs typeface="Lucida Console"/>
              </a:rPr>
              <a:t>issue.yml----</a:t>
            </a:r>
            <a:r>
              <a:rPr sz="850" spc="4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00" spc="90" dirty="0">
                <a:solidFill>
                  <a:srgbClr val="333333"/>
                </a:solidFill>
                <a:latin typeface="宋体"/>
                <a:cs typeface="宋体"/>
              </a:rPr>
              <a:t>修改文件内</a:t>
            </a:r>
            <a:r>
              <a:rPr sz="800" spc="80" dirty="0">
                <a:solidFill>
                  <a:srgbClr val="333333"/>
                </a:solidFill>
                <a:latin typeface="宋体"/>
                <a:cs typeface="宋体"/>
              </a:rPr>
              <a:t>容	</a:t>
            </a:r>
            <a:r>
              <a:rPr sz="850" spc="25" dirty="0">
                <a:solidFill>
                  <a:srgbClr val="333333"/>
                </a:solidFill>
                <a:latin typeface="Lucida Console"/>
                <a:cs typeface="Lucida Console"/>
              </a:rPr>
              <a:t>hosts:</a:t>
            </a:r>
            <a:r>
              <a:rPr sz="850" spc="50" dirty="0">
                <a:solidFill>
                  <a:srgbClr val="333333"/>
                </a:solidFill>
                <a:latin typeface="Lucida Console"/>
                <a:cs typeface="Lucida Console"/>
              </a:rPr>
              <a:t> </a:t>
            </a:r>
            <a:r>
              <a:rPr sz="850" spc="25" dirty="0">
                <a:solidFill>
                  <a:srgbClr val="333333"/>
                </a:solidFill>
                <a:latin typeface="Lucida Console"/>
                <a:cs typeface="Lucida Console"/>
              </a:rPr>
              <a:t>all	tasks:</a:t>
            </a:r>
            <a:endParaRPr sz="850">
              <a:latin typeface="Lucida Console"/>
              <a:cs typeface="Lucida Console"/>
            </a:endParaRPr>
          </a:p>
        </p:txBody>
      </p:sp>
      <p:sp>
        <p:nvSpPr>
          <p:cNvPr id="28" name="object 28"/>
          <p:cNvSpPr txBox="1"/>
          <p:nvPr/>
        </p:nvSpPr>
        <p:spPr>
          <a:xfrm>
            <a:off x="1406464" y="9200261"/>
            <a:ext cx="1936750" cy="161290"/>
          </a:xfrm>
          <a:prstGeom prst="rect">
            <a:avLst/>
          </a:prstGeom>
        </p:spPr>
        <p:txBody>
          <a:bodyPr vert="horz" wrap="square" lIns="0" tIns="17780" rIns="0" bIns="0" rtlCol="0">
            <a:spAutoFit/>
          </a:bodyPr>
          <a:lstStyle/>
          <a:p>
            <a:pPr marL="12700">
              <a:lnSpc>
                <a:spcPct val="100000"/>
              </a:lnSpc>
              <a:spcBef>
                <a:spcPts val="140"/>
              </a:spcBef>
              <a:tabLst>
                <a:tab pos="1577975"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on</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copy</a:t>
            </a:r>
            <a:r>
              <a:rPr sz="850" spc="15" dirty="0">
                <a:solidFill>
                  <a:srgbClr val="333333"/>
                </a:solidFill>
                <a:latin typeface="Lucida Console"/>
                <a:cs typeface="Lucida Console"/>
              </a:rPr>
              <a:t>:</a:t>
            </a:r>
            <a:endParaRPr sz="850">
              <a:latin typeface="Lucida Console"/>
              <a:cs typeface="Lucida Console"/>
            </a:endParaRPr>
          </a:p>
        </p:txBody>
      </p:sp>
      <p:sp>
        <p:nvSpPr>
          <p:cNvPr id="29" name="object 29"/>
          <p:cNvSpPr txBox="1"/>
          <p:nvPr/>
        </p:nvSpPr>
        <p:spPr>
          <a:xfrm>
            <a:off x="3859445" y="9371780"/>
            <a:ext cx="782955"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name:</a:t>
            </a:r>
            <a:r>
              <a:rPr sz="850" dirty="0">
                <a:solidFill>
                  <a:srgbClr val="333333"/>
                </a:solidFill>
                <a:latin typeface="Lucida Console"/>
                <a:cs typeface="Lucida Console"/>
              </a:rPr>
              <a:t> </a:t>
            </a:r>
            <a:r>
              <a:rPr sz="850" spc="25" dirty="0">
                <a:solidFill>
                  <a:srgbClr val="333333"/>
                </a:solidFill>
                <a:latin typeface="Lucida Console"/>
                <a:cs typeface="Lucida Console"/>
              </a:rPr>
              <a:t>two</a:t>
            </a:r>
            <a:endParaRPr sz="850">
              <a:latin typeface="Lucida Console"/>
              <a:cs typeface="Lucida Console"/>
            </a:endParaRPr>
          </a:p>
        </p:txBody>
      </p:sp>
      <p:sp>
        <p:nvSpPr>
          <p:cNvPr id="30" name="object 30"/>
          <p:cNvSpPr txBox="1"/>
          <p:nvPr/>
        </p:nvSpPr>
        <p:spPr>
          <a:xfrm>
            <a:off x="4664021" y="9164356"/>
            <a:ext cx="154813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content:</a:t>
            </a:r>
            <a:r>
              <a:rPr sz="850" spc="-40" dirty="0">
                <a:solidFill>
                  <a:srgbClr val="333333"/>
                </a:solidFill>
                <a:latin typeface="Lucida Console"/>
                <a:cs typeface="Lucida Console"/>
              </a:rPr>
              <a:t> </a:t>
            </a:r>
            <a:r>
              <a:rPr sz="850" spc="30" dirty="0">
                <a:solidFill>
                  <a:srgbClr val="333333"/>
                </a:solidFill>
                <a:latin typeface="Lucida Console"/>
                <a:cs typeface="Lucida Console"/>
              </a:rPr>
              <a:t>'Development'</a:t>
            </a:r>
            <a:endParaRPr sz="850">
              <a:latin typeface="Lucida Console"/>
              <a:cs typeface="Lucida Console"/>
            </a:endParaRPr>
          </a:p>
          <a:p>
            <a:pPr marL="773430">
              <a:lnSpc>
                <a:spcPct val="100000"/>
              </a:lnSpc>
              <a:spcBef>
                <a:spcPts val="330"/>
              </a:spcBef>
            </a:pPr>
            <a:r>
              <a:rPr sz="850" spc="25" dirty="0">
                <a:solidFill>
                  <a:srgbClr val="333333"/>
                </a:solidFill>
                <a:latin typeface="Lucida Console"/>
                <a:cs typeface="Lucida Console"/>
              </a:rPr>
              <a:t>copy:</a:t>
            </a:r>
            <a:endParaRPr sz="850">
              <a:latin typeface="Lucida Console"/>
              <a:cs typeface="Lucida Console"/>
            </a:endParaRPr>
          </a:p>
        </p:txBody>
      </p:sp>
      <p:sp>
        <p:nvSpPr>
          <p:cNvPr id="31" name="object 31"/>
          <p:cNvSpPr txBox="1"/>
          <p:nvPr/>
        </p:nvSpPr>
        <p:spPr>
          <a:xfrm>
            <a:off x="1070315" y="9714817"/>
            <a:ext cx="37084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thre</a:t>
            </a:r>
            <a:r>
              <a:rPr sz="850" spc="15" dirty="0">
                <a:solidFill>
                  <a:srgbClr val="333333"/>
                </a:solidFill>
                <a:latin typeface="Lucida Console"/>
                <a:cs typeface="Lucida Console"/>
              </a:rPr>
              <a:t>e</a:t>
            </a:r>
            <a:endParaRPr sz="850">
              <a:latin typeface="Lucida Console"/>
              <a:cs typeface="Lucida Console"/>
            </a:endParaRPr>
          </a:p>
        </p:txBody>
      </p:sp>
      <p:sp>
        <p:nvSpPr>
          <p:cNvPr id="32" name="object 32"/>
          <p:cNvSpPr txBox="1"/>
          <p:nvPr/>
        </p:nvSpPr>
        <p:spPr>
          <a:xfrm>
            <a:off x="1675383" y="9335875"/>
            <a:ext cx="1535430" cy="540385"/>
          </a:xfrm>
          <a:prstGeom prst="rect">
            <a:avLst/>
          </a:prstGeom>
        </p:spPr>
        <p:txBody>
          <a:bodyPr vert="horz" wrap="square" lIns="0" tIns="11430" rIns="0" bIns="0" rtlCol="0">
            <a:spAutoFit/>
          </a:bodyPr>
          <a:lstStyle/>
          <a:p>
            <a:pPr marL="12700" marR="5080" indent="403225">
              <a:lnSpc>
                <a:spcPct val="132400"/>
              </a:lnSpc>
              <a:spcBef>
                <a:spcPts val="90"/>
              </a:spcBef>
            </a:pPr>
            <a:r>
              <a:rPr sz="850" spc="25" dirty="0">
                <a:solidFill>
                  <a:srgbClr val="333333"/>
                </a:solidFill>
                <a:latin typeface="Lucida Console"/>
                <a:cs typeface="Lucida Console"/>
              </a:rPr>
              <a:t>dest:</a:t>
            </a:r>
            <a:r>
              <a:rPr sz="850" spc="-40" dirty="0">
                <a:solidFill>
                  <a:srgbClr val="333333"/>
                </a:solidFill>
                <a:latin typeface="Lucida Console"/>
                <a:cs typeface="Lucida Console"/>
              </a:rPr>
              <a:t> </a:t>
            </a:r>
            <a:r>
              <a:rPr sz="850" spc="30" dirty="0">
                <a:solidFill>
                  <a:srgbClr val="333333"/>
                </a:solidFill>
                <a:latin typeface="Lucida Console"/>
                <a:cs typeface="Lucida Console"/>
              </a:rPr>
              <a:t>/etc/issue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content:</a:t>
            </a:r>
            <a:r>
              <a:rPr sz="850" spc="20" dirty="0">
                <a:solidFill>
                  <a:srgbClr val="333333"/>
                </a:solidFill>
                <a:latin typeface="Lucida Console"/>
                <a:cs typeface="Lucida Console"/>
              </a:rPr>
              <a:t> </a:t>
            </a:r>
            <a:r>
              <a:rPr sz="850" spc="25" dirty="0">
                <a:solidFill>
                  <a:srgbClr val="333333"/>
                </a:solidFill>
                <a:latin typeface="Lucida Console"/>
                <a:cs typeface="Lucida Console"/>
              </a:rPr>
              <a:t>'Test'</a:t>
            </a:r>
            <a:endParaRPr sz="850">
              <a:latin typeface="Lucida Console"/>
              <a:cs typeface="Lucida Console"/>
            </a:endParaRPr>
          </a:p>
          <a:p>
            <a:pPr marL="561340">
              <a:lnSpc>
                <a:spcPct val="100000"/>
              </a:lnSpc>
              <a:spcBef>
                <a:spcPts val="330"/>
              </a:spcBef>
            </a:pPr>
            <a:r>
              <a:rPr sz="850" spc="25" dirty="0">
                <a:solidFill>
                  <a:srgbClr val="333333"/>
                </a:solidFill>
                <a:latin typeface="Lucida Console"/>
                <a:cs typeface="Lucida Console"/>
              </a:rPr>
              <a:t>copy:</a:t>
            </a:r>
            <a:endParaRPr sz="850">
              <a:latin typeface="Lucida Console"/>
              <a:cs typeface="Lucida Console"/>
            </a:endParaRPr>
          </a:p>
        </p:txBody>
      </p:sp>
      <p:sp>
        <p:nvSpPr>
          <p:cNvPr id="33" name="object 33"/>
          <p:cNvSpPr txBox="1"/>
          <p:nvPr/>
        </p:nvSpPr>
        <p:spPr>
          <a:xfrm>
            <a:off x="3915771" y="9507394"/>
            <a:ext cx="2430780" cy="368935"/>
          </a:xfrm>
          <a:prstGeom prst="rect">
            <a:avLst/>
          </a:prstGeom>
        </p:spPr>
        <p:txBody>
          <a:bodyPr vert="horz" wrap="square" lIns="0" tIns="11430" rIns="0" bIns="0" rtlCol="0">
            <a:spAutoFit/>
          </a:bodyPr>
          <a:lstStyle/>
          <a:p>
            <a:pPr marL="12700" marR="5080" indent="142875">
              <a:lnSpc>
                <a:spcPct val="132400"/>
              </a:lnSpc>
              <a:spcBef>
                <a:spcPts val="90"/>
              </a:spcBef>
              <a:tabLst>
                <a:tab pos="1936114" algn="l"/>
              </a:tabLst>
            </a:pPr>
            <a:r>
              <a:rPr sz="850" spc="25" dirty="0">
                <a:solidFill>
                  <a:srgbClr val="333333"/>
                </a:solidFill>
                <a:latin typeface="Lucida Console"/>
                <a:cs typeface="Lucida Console"/>
              </a:rPr>
              <a:t>dest:</a:t>
            </a:r>
            <a:r>
              <a:rPr sz="850" spc="45" dirty="0">
                <a:solidFill>
                  <a:srgbClr val="333333"/>
                </a:solidFill>
                <a:latin typeface="Lucida Console"/>
                <a:cs typeface="Lucida Console"/>
              </a:rPr>
              <a:t> </a:t>
            </a:r>
            <a:r>
              <a:rPr sz="850" spc="30" dirty="0">
                <a:solidFill>
                  <a:srgbClr val="333333"/>
                </a:solidFill>
                <a:latin typeface="Lucida Console"/>
                <a:cs typeface="Lucida Console"/>
              </a:rPr>
              <a:t>/etc/issue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name: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content:</a:t>
            </a:r>
            <a:r>
              <a:rPr sz="850" spc="20" dirty="0">
                <a:solidFill>
                  <a:srgbClr val="333333"/>
                </a:solidFill>
                <a:latin typeface="Lucida Console"/>
                <a:cs typeface="Lucida Console"/>
              </a:rPr>
              <a:t> </a:t>
            </a:r>
            <a:r>
              <a:rPr sz="850" spc="30" dirty="0">
                <a:solidFill>
                  <a:srgbClr val="333333"/>
                </a:solidFill>
                <a:latin typeface="Lucida Console"/>
                <a:cs typeface="Lucida Console"/>
              </a:rPr>
              <a:t>'Production'</a:t>
            </a:r>
            <a:endParaRPr sz="850">
              <a:latin typeface="Lucida Console"/>
              <a:cs typeface="Lucida Console"/>
            </a:endParaRPr>
          </a:p>
        </p:txBody>
      </p:sp>
      <p:sp>
        <p:nvSpPr>
          <p:cNvPr id="34" name="object 34"/>
          <p:cNvSpPr txBox="1"/>
          <p:nvPr/>
        </p:nvSpPr>
        <p:spPr>
          <a:xfrm>
            <a:off x="1272005" y="9886336"/>
            <a:ext cx="113220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dest:</a:t>
            </a:r>
            <a:r>
              <a:rPr sz="850" spc="-30" dirty="0">
                <a:solidFill>
                  <a:srgbClr val="333333"/>
                </a:solidFill>
                <a:latin typeface="Lucida Console"/>
                <a:cs typeface="Lucida Console"/>
              </a:rPr>
              <a:t> </a:t>
            </a:r>
            <a:r>
              <a:rPr sz="850" spc="30" dirty="0">
                <a:solidFill>
                  <a:srgbClr val="333333"/>
                </a:solidFill>
                <a:latin typeface="Lucida Console"/>
                <a:cs typeface="Lucida Console"/>
              </a:rPr>
              <a:t>/etc/issue</a:t>
            </a:r>
            <a:endParaRPr sz="850">
              <a:latin typeface="Lucida Console"/>
              <a:cs typeface="Lucida Console"/>
            </a:endParaRPr>
          </a:p>
        </p:txBody>
      </p:sp>
      <p:sp>
        <p:nvSpPr>
          <p:cNvPr id="35" name="object 3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566"/>
            <a:ext cx="521779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但按照这种顺序执行下去，每一台主机节点的</a:t>
            </a:r>
            <a:r>
              <a:rPr sz="950" b="1" spc="40" dirty="0">
                <a:solidFill>
                  <a:srgbClr val="333333"/>
                </a:solidFill>
                <a:latin typeface="Trebuchet MS"/>
                <a:cs typeface="Trebuchet MS"/>
              </a:rPr>
              <a:t>/etc/issue</a:t>
            </a:r>
            <a:r>
              <a:rPr sz="950" b="1" spc="25" dirty="0">
                <a:solidFill>
                  <a:srgbClr val="333333"/>
                </a:solidFill>
                <a:latin typeface="微软雅黑"/>
                <a:cs typeface="微软雅黑"/>
              </a:rPr>
              <a:t>文件都会被重复修改三次，最终定格在</a:t>
            </a:r>
            <a:endParaRPr sz="950">
              <a:latin typeface="微软雅黑"/>
              <a:cs typeface="微软雅黑"/>
            </a:endParaRPr>
          </a:p>
        </p:txBody>
      </p:sp>
      <p:grpSp>
        <p:nvGrpSpPr>
          <p:cNvPr id="3" name="object 3"/>
          <p:cNvGrpSpPr/>
          <p:nvPr/>
        </p:nvGrpSpPr>
        <p:grpSpPr>
          <a:xfrm>
            <a:off x="959124" y="1559311"/>
            <a:ext cx="5651500" cy="1525270"/>
            <a:chOff x="959124" y="1559311"/>
            <a:chExt cx="5651500" cy="1525270"/>
          </a:xfrm>
        </p:grpSpPr>
        <p:sp>
          <p:nvSpPr>
            <p:cNvPr id="4" name="object 4"/>
            <p:cNvSpPr/>
            <p:nvPr/>
          </p:nvSpPr>
          <p:spPr>
            <a:xfrm>
              <a:off x="963889" y="1564076"/>
              <a:ext cx="5641975" cy="1515745"/>
            </a:xfrm>
            <a:custGeom>
              <a:avLst/>
              <a:gdLst/>
              <a:ahLst/>
              <a:cxnLst/>
              <a:rect l="l" t="t" r="r" b="b"/>
              <a:pathLst>
                <a:path w="5641975" h="1515745">
                  <a:moveTo>
                    <a:pt x="5620752" y="1515179"/>
                  </a:moveTo>
                  <a:lnTo>
                    <a:pt x="20659" y="1515179"/>
                  </a:lnTo>
                  <a:lnTo>
                    <a:pt x="17629" y="1514588"/>
                  </a:lnTo>
                  <a:lnTo>
                    <a:pt x="14703" y="1513092"/>
                  </a:lnTo>
                  <a:lnTo>
                    <a:pt x="11787" y="1511900"/>
                  </a:lnTo>
                  <a:lnTo>
                    <a:pt x="0" y="1494328"/>
                  </a:lnTo>
                  <a:lnTo>
                    <a:pt x="0" y="1491355"/>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39610" y="14589"/>
                  </a:lnTo>
                  <a:lnTo>
                    <a:pt x="5640821" y="17276"/>
                  </a:lnTo>
                  <a:lnTo>
                    <a:pt x="5641421" y="20545"/>
                  </a:lnTo>
                  <a:lnTo>
                    <a:pt x="5641421" y="1494328"/>
                  </a:lnTo>
                  <a:lnTo>
                    <a:pt x="5626717" y="1513092"/>
                  </a:lnTo>
                  <a:lnTo>
                    <a:pt x="5623792" y="1514588"/>
                  </a:lnTo>
                  <a:lnTo>
                    <a:pt x="5620752" y="1515179"/>
                  </a:lnTo>
                  <a:close/>
                </a:path>
              </a:pathLst>
            </a:custGeom>
            <a:solidFill>
              <a:srgbClr val="F8F8F8"/>
            </a:solidFill>
          </p:spPr>
          <p:txBody>
            <a:bodyPr wrap="square" lIns="0" tIns="0" rIns="0" bIns="0" rtlCol="0"/>
            <a:lstStyle/>
            <a:p>
              <a:endParaRPr/>
            </a:p>
          </p:txBody>
        </p:sp>
        <p:sp>
          <p:nvSpPr>
            <p:cNvPr id="5" name="object 5"/>
            <p:cNvSpPr/>
            <p:nvPr/>
          </p:nvSpPr>
          <p:spPr>
            <a:xfrm>
              <a:off x="963889" y="1564076"/>
              <a:ext cx="5641975" cy="1515745"/>
            </a:xfrm>
            <a:custGeom>
              <a:avLst/>
              <a:gdLst/>
              <a:ahLst/>
              <a:cxnLst/>
              <a:rect l="l" t="t" r="r" b="b"/>
              <a:pathLst>
                <a:path w="5641975" h="1515745">
                  <a:moveTo>
                    <a:pt x="0" y="1491355"/>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589"/>
                  </a:lnTo>
                  <a:lnTo>
                    <a:pt x="5640821" y="17276"/>
                  </a:lnTo>
                  <a:lnTo>
                    <a:pt x="5641421" y="20545"/>
                  </a:lnTo>
                  <a:lnTo>
                    <a:pt x="5641421" y="23823"/>
                  </a:lnTo>
                  <a:lnTo>
                    <a:pt x="5641421" y="1491355"/>
                  </a:lnTo>
                  <a:lnTo>
                    <a:pt x="5641421" y="1494328"/>
                  </a:lnTo>
                  <a:lnTo>
                    <a:pt x="5640821" y="1497311"/>
                  </a:lnTo>
                  <a:lnTo>
                    <a:pt x="5626717" y="1513092"/>
                  </a:lnTo>
                  <a:lnTo>
                    <a:pt x="5623792" y="1514588"/>
                  </a:lnTo>
                  <a:lnTo>
                    <a:pt x="5620752" y="1515179"/>
                  </a:lnTo>
                  <a:lnTo>
                    <a:pt x="5617597" y="1515179"/>
                  </a:lnTo>
                  <a:lnTo>
                    <a:pt x="23823" y="1515179"/>
                  </a:lnTo>
                  <a:lnTo>
                    <a:pt x="20659" y="1515179"/>
                  </a:lnTo>
                  <a:lnTo>
                    <a:pt x="17629" y="1514588"/>
                  </a:lnTo>
                  <a:lnTo>
                    <a:pt x="14703" y="1513092"/>
                  </a:lnTo>
                  <a:lnTo>
                    <a:pt x="11787" y="1511900"/>
                  </a:lnTo>
                  <a:lnTo>
                    <a:pt x="0" y="1494328"/>
                  </a:lnTo>
                  <a:lnTo>
                    <a:pt x="0" y="149135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1645214"/>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523215"/>
            <a:ext cx="5636895" cy="1271905"/>
          </a:xfrm>
          <a:prstGeom prst="rect">
            <a:avLst/>
          </a:prstGeom>
        </p:spPr>
        <p:txBody>
          <a:bodyPr vert="horz" wrap="square" lIns="0" tIns="12065" rIns="0" bIns="0" rtlCol="0">
            <a:spAutoFit/>
          </a:bodyPr>
          <a:lstStyle/>
          <a:p>
            <a:pPr marL="12700" marR="5080">
              <a:lnSpc>
                <a:spcPct val="131600"/>
              </a:lnSpc>
              <a:spcBef>
                <a:spcPts val="95"/>
              </a:spcBef>
            </a:pPr>
            <a:r>
              <a:rPr sz="950" b="1" spc="20" dirty="0">
                <a:solidFill>
                  <a:srgbClr val="333333"/>
                </a:solidFill>
                <a:latin typeface="Trebuchet MS"/>
                <a:cs typeface="Trebuchet MS"/>
              </a:rPr>
              <a:t>“Production”</a:t>
            </a:r>
            <a:r>
              <a:rPr sz="950" b="1" spc="25" dirty="0">
                <a:solidFill>
                  <a:srgbClr val="333333"/>
                </a:solidFill>
                <a:latin typeface="微软雅黑"/>
                <a:cs typeface="微软雅黑"/>
              </a:rPr>
              <a:t>字样，显然缺少了一些东西。我们应该依据</a:t>
            </a:r>
            <a:r>
              <a:rPr sz="950" b="1" spc="30" dirty="0">
                <a:solidFill>
                  <a:srgbClr val="333333"/>
                </a:solidFill>
                <a:latin typeface="Trebuchet MS"/>
                <a:cs typeface="Trebuchet MS"/>
              </a:rPr>
              <a:t>“inventory_hostname”</a:t>
            </a:r>
            <a:r>
              <a:rPr sz="950" b="1" spc="25" dirty="0">
                <a:solidFill>
                  <a:srgbClr val="333333"/>
                </a:solidFill>
                <a:latin typeface="微软雅黑"/>
                <a:cs typeface="微软雅黑"/>
              </a:rPr>
              <a:t>变量中的值进行判 断，若主机为</a:t>
            </a:r>
            <a:r>
              <a:rPr sz="950" b="1" spc="50" dirty="0">
                <a:solidFill>
                  <a:srgbClr val="333333"/>
                </a:solidFill>
                <a:latin typeface="Trebuchet MS"/>
                <a:cs typeface="Trebuchet MS"/>
              </a:rPr>
              <a:t>dev</a:t>
            </a:r>
            <a:r>
              <a:rPr sz="950" b="1" spc="25" dirty="0">
                <a:solidFill>
                  <a:srgbClr val="333333"/>
                </a:solidFill>
                <a:latin typeface="微软雅黑"/>
                <a:cs typeface="微软雅黑"/>
              </a:rPr>
              <a:t>组则执行第一个</a:t>
            </a:r>
            <a:r>
              <a:rPr sz="950" b="1" spc="50" dirty="0">
                <a:solidFill>
                  <a:srgbClr val="333333"/>
                </a:solidFill>
                <a:latin typeface="Trebuchet MS"/>
                <a:cs typeface="Trebuchet MS"/>
              </a:rPr>
              <a:t>Play</a:t>
            </a:r>
            <a:r>
              <a:rPr sz="950" b="1" spc="25" dirty="0">
                <a:solidFill>
                  <a:srgbClr val="333333"/>
                </a:solidFill>
                <a:latin typeface="微软雅黑"/>
                <a:cs typeface="微软雅黑"/>
              </a:rPr>
              <a:t>，若主机为</a:t>
            </a:r>
            <a:r>
              <a:rPr sz="950" b="1" spc="45" dirty="0">
                <a:solidFill>
                  <a:srgbClr val="333333"/>
                </a:solidFill>
                <a:latin typeface="Trebuchet MS"/>
                <a:cs typeface="Trebuchet MS"/>
              </a:rPr>
              <a:t>test</a:t>
            </a:r>
            <a:r>
              <a:rPr sz="950" b="1" spc="25" dirty="0">
                <a:solidFill>
                  <a:srgbClr val="333333"/>
                </a:solidFill>
                <a:latin typeface="微软雅黑"/>
                <a:cs typeface="微软雅黑"/>
              </a:rPr>
              <a:t>组则执行第二个</a:t>
            </a:r>
            <a:r>
              <a:rPr sz="950" b="1" spc="50" dirty="0">
                <a:solidFill>
                  <a:srgbClr val="333333"/>
                </a:solidFill>
                <a:latin typeface="Trebuchet MS"/>
                <a:cs typeface="Trebuchet MS"/>
              </a:rPr>
              <a:t>Play</a:t>
            </a:r>
            <a:r>
              <a:rPr sz="950" b="1" spc="25" dirty="0">
                <a:solidFill>
                  <a:srgbClr val="333333"/>
                </a:solidFill>
                <a:latin typeface="微软雅黑"/>
                <a:cs typeface="微软雅黑"/>
              </a:rPr>
              <a:t>，若主机为</a:t>
            </a:r>
            <a:r>
              <a:rPr sz="950" b="1" spc="55" dirty="0">
                <a:solidFill>
                  <a:srgbClr val="333333"/>
                </a:solidFill>
                <a:latin typeface="Trebuchet MS"/>
                <a:cs typeface="Trebuchet MS"/>
              </a:rPr>
              <a:t>prod</a:t>
            </a:r>
            <a:r>
              <a:rPr sz="950" b="1" spc="20" dirty="0">
                <a:solidFill>
                  <a:srgbClr val="333333"/>
                </a:solidFill>
                <a:latin typeface="微软雅黑"/>
                <a:cs typeface="微软雅黑"/>
              </a:rPr>
              <a:t>组则执行第 </a:t>
            </a:r>
            <a:r>
              <a:rPr sz="950" b="1" spc="25" dirty="0">
                <a:solidFill>
                  <a:srgbClr val="333333"/>
                </a:solidFill>
                <a:latin typeface="微软雅黑"/>
                <a:cs typeface="微软雅黑"/>
              </a:rPr>
              <a:t>三个</a:t>
            </a:r>
            <a:r>
              <a:rPr sz="950" b="1" spc="45" dirty="0">
                <a:solidFill>
                  <a:srgbClr val="333333"/>
                </a:solidFill>
                <a:latin typeface="Trebuchet MS"/>
                <a:cs typeface="Trebuchet MS"/>
              </a:rPr>
              <a:t>Play</a:t>
            </a:r>
            <a:r>
              <a:rPr sz="950" b="1" spc="45" dirty="0">
                <a:solidFill>
                  <a:srgbClr val="333333"/>
                </a:solidFill>
                <a:latin typeface="微软雅黑"/>
                <a:cs typeface="微软雅黑"/>
              </a:rPr>
              <a:t>，</a:t>
            </a:r>
            <a:r>
              <a:rPr sz="950" b="1" spc="25" dirty="0">
                <a:solidFill>
                  <a:srgbClr val="333333"/>
                </a:solidFill>
                <a:latin typeface="微软雅黑"/>
                <a:cs typeface="微软雅黑"/>
              </a:rPr>
              <a:t>因此要进行三次判断。</a:t>
            </a:r>
            <a:endParaRPr sz="950">
              <a:latin typeface="微软雅黑"/>
              <a:cs typeface="微软雅黑"/>
            </a:endParaRPr>
          </a:p>
          <a:p>
            <a:pPr marL="12700">
              <a:lnSpc>
                <a:spcPct val="100000"/>
              </a:lnSpc>
              <a:spcBef>
                <a:spcPts val="1110"/>
              </a:spcBef>
            </a:pPr>
            <a:r>
              <a:rPr sz="950" b="1" spc="65" dirty="0">
                <a:solidFill>
                  <a:srgbClr val="333333"/>
                </a:solidFill>
                <a:latin typeface="Trebuchet MS"/>
                <a:cs typeface="Trebuchet MS"/>
              </a:rPr>
              <a:t>when</a:t>
            </a:r>
            <a:r>
              <a:rPr sz="950" b="1" spc="25" dirty="0">
                <a:solidFill>
                  <a:srgbClr val="333333"/>
                </a:solidFill>
                <a:latin typeface="微软雅黑"/>
                <a:cs typeface="微软雅黑"/>
              </a:rPr>
              <a:t>是进行判断的语法，需要在每个</a:t>
            </a:r>
            <a:r>
              <a:rPr sz="950" b="1" spc="50" dirty="0">
                <a:solidFill>
                  <a:srgbClr val="333333"/>
                </a:solidFill>
                <a:latin typeface="Trebuchet MS"/>
                <a:cs typeface="Trebuchet MS"/>
              </a:rPr>
              <a:t>Play</a:t>
            </a:r>
            <a:r>
              <a:rPr sz="950" b="1" spc="25" dirty="0">
                <a:solidFill>
                  <a:srgbClr val="333333"/>
                </a:solidFill>
                <a:latin typeface="微软雅黑"/>
                <a:cs typeface="微软雅黑"/>
              </a:rPr>
              <a:t>下方进行判断，只有满足条件才会执行：</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tabLst>
                <a:tab pos="4064635" algn="l"/>
                <a:tab pos="489140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0" dirty="0">
                <a:solidFill>
                  <a:srgbClr val="333333"/>
                </a:solidFill>
                <a:latin typeface="Lucida Console"/>
                <a:cs typeface="Lucida Console"/>
              </a:rPr>
              <a:t> </a:t>
            </a:r>
            <a:r>
              <a:rPr sz="850" spc="30" dirty="0">
                <a:solidFill>
                  <a:srgbClr val="333333"/>
                </a:solidFill>
                <a:latin typeface="Lucida Console"/>
                <a:cs typeface="Lucida Console"/>
              </a:rPr>
              <a:t>issue.yml----</a:t>
            </a:r>
            <a:r>
              <a:rPr sz="850" spc="4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00" spc="90" dirty="0">
                <a:solidFill>
                  <a:srgbClr val="333333"/>
                </a:solidFill>
                <a:latin typeface="宋体"/>
                <a:cs typeface="宋体"/>
              </a:rPr>
              <a:t>修改文件内</a:t>
            </a:r>
            <a:r>
              <a:rPr sz="800" spc="80" dirty="0">
                <a:solidFill>
                  <a:srgbClr val="333333"/>
                </a:solidFill>
                <a:latin typeface="宋体"/>
                <a:cs typeface="宋体"/>
              </a:rPr>
              <a:t>容	</a:t>
            </a:r>
            <a:r>
              <a:rPr sz="850" spc="25" dirty="0">
                <a:solidFill>
                  <a:srgbClr val="333333"/>
                </a:solidFill>
                <a:latin typeface="Lucida Console"/>
                <a:cs typeface="Lucida Console"/>
              </a:rPr>
              <a:t>hosts:</a:t>
            </a:r>
            <a:r>
              <a:rPr sz="850" spc="50" dirty="0">
                <a:solidFill>
                  <a:srgbClr val="333333"/>
                </a:solidFill>
                <a:latin typeface="Lucida Console"/>
                <a:cs typeface="Lucida Console"/>
              </a:rPr>
              <a:t> </a:t>
            </a:r>
            <a:r>
              <a:rPr sz="850" spc="25" dirty="0">
                <a:solidFill>
                  <a:srgbClr val="333333"/>
                </a:solidFill>
                <a:latin typeface="Lucida Console"/>
                <a:cs typeface="Lucida Console"/>
              </a:rPr>
              <a:t>all	tasks:</a:t>
            </a:r>
            <a:endParaRPr sz="850">
              <a:latin typeface="Lucida Console"/>
              <a:cs typeface="Lucida Console"/>
            </a:endParaRPr>
          </a:p>
        </p:txBody>
      </p:sp>
      <p:grpSp>
        <p:nvGrpSpPr>
          <p:cNvPr id="8" name="object 8"/>
          <p:cNvGrpSpPr/>
          <p:nvPr/>
        </p:nvGrpSpPr>
        <p:grpSpPr>
          <a:xfrm>
            <a:off x="959124" y="3751079"/>
            <a:ext cx="5651500" cy="4097654"/>
            <a:chOff x="959124" y="3751079"/>
            <a:chExt cx="5651500" cy="4097654"/>
          </a:xfrm>
        </p:grpSpPr>
        <p:sp>
          <p:nvSpPr>
            <p:cNvPr id="9" name="object 9"/>
            <p:cNvSpPr/>
            <p:nvPr/>
          </p:nvSpPr>
          <p:spPr>
            <a:xfrm>
              <a:off x="963889" y="3755844"/>
              <a:ext cx="5641975" cy="4088129"/>
            </a:xfrm>
            <a:custGeom>
              <a:avLst/>
              <a:gdLst/>
              <a:ahLst/>
              <a:cxnLst/>
              <a:rect l="l" t="t" r="r" b="b"/>
              <a:pathLst>
                <a:path w="5641975" h="4088129">
                  <a:moveTo>
                    <a:pt x="5617597" y="4088124"/>
                  </a:moveTo>
                  <a:lnTo>
                    <a:pt x="23823" y="4088124"/>
                  </a:lnTo>
                  <a:lnTo>
                    <a:pt x="20659" y="4087829"/>
                  </a:lnTo>
                  <a:lnTo>
                    <a:pt x="17629" y="4087228"/>
                  </a:lnTo>
                  <a:lnTo>
                    <a:pt x="14703" y="4085742"/>
                  </a:lnTo>
                  <a:lnTo>
                    <a:pt x="11787" y="4084551"/>
                  </a:lnTo>
                  <a:lnTo>
                    <a:pt x="0" y="4066978"/>
                  </a:lnTo>
                  <a:lnTo>
                    <a:pt x="0" y="4064301"/>
                  </a:lnTo>
                  <a:lnTo>
                    <a:pt x="0" y="20250"/>
                  </a:lnTo>
                  <a:lnTo>
                    <a:pt x="20659" y="0"/>
                  </a:lnTo>
                  <a:lnTo>
                    <a:pt x="5620752" y="0"/>
                  </a:lnTo>
                  <a:lnTo>
                    <a:pt x="5641421" y="20250"/>
                  </a:lnTo>
                  <a:lnTo>
                    <a:pt x="5641421" y="4066978"/>
                  </a:lnTo>
                  <a:lnTo>
                    <a:pt x="5626717" y="4085742"/>
                  </a:lnTo>
                  <a:lnTo>
                    <a:pt x="5623792" y="4087228"/>
                  </a:lnTo>
                  <a:lnTo>
                    <a:pt x="5620752" y="4087829"/>
                  </a:lnTo>
                  <a:lnTo>
                    <a:pt x="5617597" y="4088124"/>
                  </a:lnTo>
                  <a:close/>
                </a:path>
              </a:pathLst>
            </a:custGeom>
            <a:solidFill>
              <a:srgbClr val="F8F8F8"/>
            </a:solidFill>
          </p:spPr>
          <p:txBody>
            <a:bodyPr wrap="square" lIns="0" tIns="0" rIns="0" bIns="0" rtlCol="0"/>
            <a:lstStyle/>
            <a:p>
              <a:endParaRPr/>
            </a:p>
          </p:txBody>
        </p:sp>
        <p:sp>
          <p:nvSpPr>
            <p:cNvPr id="10" name="object 10"/>
            <p:cNvSpPr/>
            <p:nvPr/>
          </p:nvSpPr>
          <p:spPr>
            <a:xfrm>
              <a:off x="963889" y="3755844"/>
              <a:ext cx="5641975" cy="4088129"/>
            </a:xfrm>
            <a:custGeom>
              <a:avLst/>
              <a:gdLst/>
              <a:ahLst/>
              <a:cxnLst/>
              <a:rect l="l" t="t" r="r" b="b"/>
              <a:pathLst>
                <a:path w="5641975" h="4088129">
                  <a:moveTo>
                    <a:pt x="0" y="4064301"/>
                  </a:moveTo>
                  <a:lnTo>
                    <a:pt x="0" y="23823"/>
                  </a:lnTo>
                  <a:lnTo>
                    <a:pt x="0" y="20250"/>
                  </a:lnTo>
                  <a:lnTo>
                    <a:pt x="600" y="16971"/>
                  </a:lnTo>
                  <a:lnTo>
                    <a:pt x="1810" y="14294"/>
                  </a:lnTo>
                  <a:lnTo>
                    <a:pt x="3020" y="11320"/>
                  </a:lnTo>
                  <a:lnTo>
                    <a:pt x="4745" y="8938"/>
                  </a:lnTo>
                  <a:lnTo>
                    <a:pt x="20659" y="0"/>
                  </a:lnTo>
                  <a:lnTo>
                    <a:pt x="23823" y="0"/>
                  </a:lnTo>
                  <a:lnTo>
                    <a:pt x="5617597" y="0"/>
                  </a:lnTo>
                  <a:lnTo>
                    <a:pt x="5620752" y="0"/>
                  </a:lnTo>
                  <a:lnTo>
                    <a:pt x="5623792" y="600"/>
                  </a:lnTo>
                  <a:lnTo>
                    <a:pt x="5639610" y="14294"/>
                  </a:lnTo>
                  <a:lnTo>
                    <a:pt x="5640821" y="16971"/>
                  </a:lnTo>
                  <a:lnTo>
                    <a:pt x="5641421" y="20250"/>
                  </a:lnTo>
                  <a:lnTo>
                    <a:pt x="5641421" y="23823"/>
                  </a:lnTo>
                  <a:lnTo>
                    <a:pt x="5641421" y="4064301"/>
                  </a:lnTo>
                  <a:lnTo>
                    <a:pt x="5641421" y="4066978"/>
                  </a:lnTo>
                  <a:lnTo>
                    <a:pt x="5640821" y="4069961"/>
                  </a:lnTo>
                  <a:lnTo>
                    <a:pt x="5626717" y="4085742"/>
                  </a:lnTo>
                  <a:lnTo>
                    <a:pt x="5623792" y="4087228"/>
                  </a:lnTo>
                  <a:lnTo>
                    <a:pt x="5620752" y="4087829"/>
                  </a:lnTo>
                  <a:lnTo>
                    <a:pt x="5617597" y="4088124"/>
                  </a:lnTo>
                  <a:lnTo>
                    <a:pt x="23823" y="4088124"/>
                  </a:lnTo>
                  <a:lnTo>
                    <a:pt x="20659" y="4087829"/>
                  </a:lnTo>
                  <a:lnTo>
                    <a:pt x="17629" y="4087228"/>
                  </a:lnTo>
                  <a:lnTo>
                    <a:pt x="14703" y="4085742"/>
                  </a:lnTo>
                  <a:lnTo>
                    <a:pt x="11787" y="4084551"/>
                  </a:lnTo>
                  <a:lnTo>
                    <a:pt x="0" y="4066978"/>
                  </a:lnTo>
                  <a:lnTo>
                    <a:pt x="0" y="4064301"/>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3836983"/>
              <a:ext cx="5556250" cy="3945254"/>
            </a:xfrm>
            <a:custGeom>
              <a:avLst/>
              <a:gdLst/>
              <a:ahLst/>
              <a:cxnLst/>
              <a:rect l="l" t="t" r="r" b="b"/>
              <a:pathLst>
                <a:path w="5556250" h="3945254">
                  <a:moveTo>
                    <a:pt x="5555656" y="3945183"/>
                  </a:moveTo>
                  <a:lnTo>
                    <a:pt x="0" y="3945183"/>
                  </a:lnTo>
                  <a:lnTo>
                    <a:pt x="0" y="0"/>
                  </a:lnTo>
                  <a:lnTo>
                    <a:pt x="5555656" y="0"/>
                  </a:lnTo>
                  <a:lnTo>
                    <a:pt x="5555656" y="3945183"/>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8325205"/>
            <a:ext cx="5651500" cy="324485"/>
            <a:chOff x="959124" y="8325205"/>
            <a:chExt cx="5651500" cy="324485"/>
          </a:xfrm>
        </p:grpSpPr>
        <p:sp>
          <p:nvSpPr>
            <p:cNvPr id="13" name="object 13"/>
            <p:cNvSpPr/>
            <p:nvPr/>
          </p:nvSpPr>
          <p:spPr>
            <a:xfrm>
              <a:off x="963889" y="8329970"/>
              <a:ext cx="5641975" cy="314960"/>
            </a:xfrm>
            <a:custGeom>
              <a:avLst/>
              <a:gdLst/>
              <a:ahLst/>
              <a:cxnLst/>
              <a:rect l="l" t="t" r="r" b="b"/>
              <a:pathLst>
                <a:path w="5641975" h="314959">
                  <a:moveTo>
                    <a:pt x="5617597" y="314471"/>
                  </a:moveTo>
                  <a:lnTo>
                    <a:pt x="23823" y="314471"/>
                  </a:lnTo>
                  <a:lnTo>
                    <a:pt x="20659" y="314175"/>
                  </a:lnTo>
                  <a:lnTo>
                    <a:pt x="0" y="293325"/>
                  </a:lnTo>
                  <a:lnTo>
                    <a:pt x="0" y="290647"/>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276"/>
                  </a:lnTo>
                  <a:lnTo>
                    <a:pt x="5641421" y="20545"/>
                  </a:lnTo>
                  <a:lnTo>
                    <a:pt x="5641421" y="293325"/>
                  </a:lnTo>
                  <a:lnTo>
                    <a:pt x="5620752" y="314175"/>
                  </a:lnTo>
                  <a:lnTo>
                    <a:pt x="5617597" y="314471"/>
                  </a:lnTo>
                  <a:close/>
                </a:path>
              </a:pathLst>
            </a:custGeom>
            <a:solidFill>
              <a:srgbClr val="F8F8F8"/>
            </a:solidFill>
          </p:spPr>
          <p:txBody>
            <a:bodyPr wrap="square" lIns="0" tIns="0" rIns="0" bIns="0" rtlCol="0"/>
            <a:lstStyle/>
            <a:p>
              <a:endParaRPr/>
            </a:p>
          </p:txBody>
        </p:sp>
        <p:sp>
          <p:nvSpPr>
            <p:cNvPr id="14" name="object 14"/>
            <p:cNvSpPr/>
            <p:nvPr/>
          </p:nvSpPr>
          <p:spPr>
            <a:xfrm>
              <a:off x="963889" y="8329970"/>
              <a:ext cx="5641975" cy="314960"/>
            </a:xfrm>
            <a:custGeom>
              <a:avLst/>
              <a:gdLst/>
              <a:ahLst/>
              <a:cxnLst/>
              <a:rect l="l" t="t" r="r" b="b"/>
              <a:pathLst>
                <a:path w="5641975" h="314959">
                  <a:moveTo>
                    <a:pt x="0" y="290647"/>
                  </a:moveTo>
                  <a:lnTo>
                    <a:pt x="0" y="23823"/>
                  </a:lnTo>
                  <a:lnTo>
                    <a:pt x="0" y="20545"/>
                  </a:lnTo>
                  <a:lnTo>
                    <a:pt x="600" y="17276"/>
                  </a:lnTo>
                  <a:lnTo>
                    <a:pt x="1810" y="14589"/>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589"/>
                  </a:lnTo>
                  <a:lnTo>
                    <a:pt x="5640821" y="17276"/>
                  </a:lnTo>
                  <a:lnTo>
                    <a:pt x="5641421" y="20545"/>
                  </a:lnTo>
                  <a:lnTo>
                    <a:pt x="5641421" y="23823"/>
                  </a:lnTo>
                  <a:lnTo>
                    <a:pt x="5641421" y="290647"/>
                  </a:lnTo>
                  <a:lnTo>
                    <a:pt x="5641421" y="293325"/>
                  </a:lnTo>
                  <a:lnTo>
                    <a:pt x="5640821" y="296308"/>
                  </a:lnTo>
                  <a:lnTo>
                    <a:pt x="5617597" y="314471"/>
                  </a:lnTo>
                  <a:lnTo>
                    <a:pt x="23823" y="314471"/>
                  </a:lnTo>
                  <a:lnTo>
                    <a:pt x="0" y="293325"/>
                  </a:lnTo>
                  <a:lnTo>
                    <a:pt x="0" y="290647"/>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8411109"/>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6" name="object 16"/>
          <p:cNvGrpSpPr/>
          <p:nvPr/>
        </p:nvGrpSpPr>
        <p:grpSpPr>
          <a:xfrm>
            <a:off x="959124" y="9125677"/>
            <a:ext cx="5651500" cy="324485"/>
            <a:chOff x="959124" y="9125677"/>
            <a:chExt cx="5651500" cy="324485"/>
          </a:xfrm>
        </p:grpSpPr>
        <p:sp>
          <p:nvSpPr>
            <p:cNvPr id="17" name="object 17"/>
            <p:cNvSpPr/>
            <p:nvPr/>
          </p:nvSpPr>
          <p:spPr>
            <a:xfrm>
              <a:off x="963889" y="9130441"/>
              <a:ext cx="5641975" cy="314960"/>
            </a:xfrm>
            <a:custGeom>
              <a:avLst/>
              <a:gdLst/>
              <a:ahLst/>
              <a:cxnLst/>
              <a:rect l="l" t="t" r="r" b="b"/>
              <a:pathLst>
                <a:path w="5641975" h="314959">
                  <a:moveTo>
                    <a:pt x="5617597" y="314471"/>
                  </a:moveTo>
                  <a:lnTo>
                    <a:pt x="23823" y="314471"/>
                  </a:lnTo>
                  <a:lnTo>
                    <a:pt x="20659" y="314175"/>
                  </a:lnTo>
                  <a:lnTo>
                    <a:pt x="0" y="293620"/>
                  </a:lnTo>
                  <a:lnTo>
                    <a:pt x="0" y="290647"/>
                  </a:lnTo>
                  <a:lnTo>
                    <a:pt x="0" y="20545"/>
                  </a:lnTo>
                  <a:lnTo>
                    <a:pt x="600" y="17276"/>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40821" y="17276"/>
                  </a:lnTo>
                  <a:lnTo>
                    <a:pt x="5641421" y="20545"/>
                  </a:lnTo>
                  <a:lnTo>
                    <a:pt x="5641421" y="293620"/>
                  </a:lnTo>
                  <a:lnTo>
                    <a:pt x="5620752" y="314175"/>
                  </a:lnTo>
                  <a:lnTo>
                    <a:pt x="5617597" y="314471"/>
                  </a:lnTo>
                  <a:close/>
                </a:path>
              </a:pathLst>
            </a:custGeom>
            <a:solidFill>
              <a:srgbClr val="F8F8F8"/>
            </a:solidFill>
          </p:spPr>
          <p:txBody>
            <a:bodyPr wrap="square" lIns="0" tIns="0" rIns="0" bIns="0" rtlCol="0"/>
            <a:lstStyle/>
            <a:p>
              <a:endParaRPr/>
            </a:p>
          </p:txBody>
        </p:sp>
        <p:sp>
          <p:nvSpPr>
            <p:cNvPr id="18" name="object 18"/>
            <p:cNvSpPr/>
            <p:nvPr/>
          </p:nvSpPr>
          <p:spPr>
            <a:xfrm>
              <a:off x="963889" y="9130441"/>
              <a:ext cx="5641975" cy="314960"/>
            </a:xfrm>
            <a:custGeom>
              <a:avLst/>
              <a:gdLst/>
              <a:ahLst/>
              <a:cxnLst/>
              <a:rect l="l" t="t" r="r" b="b"/>
              <a:pathLst>
                <a:path w="5641975" h="314959">
                  <a:moveTo>
                    <a:pt x="0" y="290647"/>
                  </a:moveTo>
                  <a:lnTo>
                    <a:pt x="0" y="23823"/>
                  </a:lnTo>
                  <a:lnTo>
                    <a:pt x="0" y="20545"/>
                  </a:lnTo>
                  <a:lnTo>
                    <a:pt x="600" y="17276"/>
                  </a:lnTo>
                  <a:lnTo>
                    <a:pt x="1810" y="14294"/>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294"/>
                  </a:lnTo>
                  <a:lnTo>
                    <a:pt x="5640821" y="17276"/>
                  </a:lnTo>
                  <a:lnTo>
                    <a:pt x="5641421" y="20545"/>
                  </a:lnTo>
                  <a:lnTo>
                    <a:pt x="5641421" y="23823"/>
                  </a:lnTo>
                  <a:lnTo>
                    <a:pt x="5641421" y="290647"/>
                  </a:lnTo>
                  <a:lnTo>
                    <a:pt x="5641421" y="293620"/>
                  </a:lnTo>
                  <a:lnTo>
                    <a:pt x="5640821" y="296603"/>
                  </a:lnTo>
                  <a:lnTo>
                    <a:pt x="5639610" y="299281"/>
                  </a:lnTo>
                  <a:lnTo>
                    <a:pt x="5638400" y="302263"/>
                  </a:lnTo>
                  <a:lnTo>
                    <a:pt x="5617597" y="314471"/>
                  </a:lnTo>
                  <a:lnTo>
                    <a:pt x="23823" y="314471"/>
                  </a:lnTo>
                  <a:lnTo>
                    <a:pt x="1810" y="299281"/>
                  </a:lnTo>
                  <a:lnTo>
                    <a:pt x="600" y="296603"/>
                  </a:lnTo>
                  <a:lnTo>
                    <a:pt x="0" y="293620"/>
                  </a:lnTo>
                  <a:lnTo>
                    <a:pt x="0" y="290647"/>
                  </a:lnTo>
                  <a:close/>
                </a:path>
              </a:pathLst>
            </a:custGeom>
            <a:ln w="9529">
              <a:solidFill>
                <a:srgbClr val="E7EAEC"/>
              </a:solidFill>
            </a:ln>
          </p:spPr>
          <p:txBody>
            <a:bodyPr wrap="square" lIns="0" tIns="0" rIns="0" bIns="0" rtlCol="0"/>
            <a:lstStyle/>
            <a:p>
              <a:endParaRPr/>
            </a:p>
          </p:txBody>
        </p:sp>
        <p:sp>
          <p:nvSpPr>
            <p:cNvPr id="19" name="object 19"/>
            <p:cNvSpPr/>
            <p:nvPr/>
          </p:nvSpPr>
          <p:spPr>
            <a:xfrm>
              <a:off x="1006771" y="9211580"/>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20" name="object 20"/>
          <p:cNvGrpSpPr/>
          <p:nvPr/>
        </p:nvGrpSpPr>
        <p:grpSpPr>
          <a:xfrm>
            <a:off x="959124" y="9926149"/>
            <a:ext cx="5651500" cy="324485"/>
            <a:chOff x="959124" y="9926149"/>
            <a:chExt cx="5651500" cy="324485"/>
          </a:xfrm>
        </p:grpSpPr>
        <p:sp>
          <p:nvSpPr>
            <p:cNvPr id="21" name="object 21"/>
            <p:cNvSpPr/>
            <p:nvPr/>
          </p:nvSpPr>
          <p:spPr>
            <a:xfrm>
              <a:off x="963889" y="9930913"/>
              <a:ext cx="5641975" cy="314960"/>
            </a:xfrm>
            <a:custGeom>
              <a:avLst/>
              <a:gdLst/>
              <a:ahLst/>
              <a:cxnLst/>
              <a:rect l="l" t="t" r="r" b="b"/>
              <a:pathLst>
                <a:path w="5641975" h="314959">
                  <a:moveTo>
                    <a:pt x="5617597" y="314471"/>
                  </a:moveTo>
                  <a:lnTo>
                    <a:pt x="23823" y="314471"/>
                  </a:lnTo>
                  <a:lnTo>
                    <a:pt x="20659" y="314175"/>
                  </a:lnTo>
                  <a:lnTo>
                    <a:pt x="0" y="293620"/>
                  </a:lnTo>
                  <a:lnTo>
                    <a:pt x="0" y="290647"/>
                  </a:lnTo>
                  <a:lnTo>
                    <a:pt x="0" y="20545"/>
                  </a:lnTo>
                  <a:lnTo>
                    <a:pt x="20659" y="0"/>
                  </a:lnTo>
                  <a:lnTo>
                    <a:pt x="5620752" y="0"/>
                  </a:lnTo>
                  <a:lnTo>
                    <a:pt x="5641421" y="20545"/>
                  </a:lnTo>
                  <a:lnTo>
                    <a:pt x="5641421" y="293620"/>
                  </a:lnTo>
                  <a:lnTo>
                    <a:pt x="5620752" y="314175"/>
                  </a:lnTo>
                  <a:lnTo>
                    <a:pt x="5617597" y="314471"/>
                  </a:lnTo>
                  <a:close/>
                </a:path>
              </a:pathLst>
            </a:custGeom>
            <a:solidFill>
              <a:srgbClr val="F8F8F8"/>
            </a:solidFill>
          </p:spPr>
          <p:txBody>
            <a:bodyPr wrap="square" lIns="0" tIns="0" rIns="0" bIns="0" rtlCol="0"/>
            <a:lstStyle/>
            <a:p>
              <a:endParaRPr/>
            </a:p>
          </p:txBody>
        </p:sp>
        <p:sp>
          <p:nvSpPr>
            <p:cNvPr id="22" name="object 22"/>
            <p:cNvSpPr/>
            <p:nvPr/>
          </p:nvSpPr>
          <p:spPr>
            <a:xfrm>
              <a:off x="963889" y="9930913"/>
              <a:ext cx="5641975" cy="314960"/>
            </a:xfrm>
            <a:custGeom>
              <a:avLst/>
              <a:gdLst/>
              <a:ahLst/>
              <a:cxnLst/>
              <a:rect l="l" t="t" r="r" b="b"/>
              <a:pathLst>
                <a:path w="5641975" h="314959">
                  <a:moveTo>
                    <a:pt x="0" y="290647"/>
                  </a:moveTo>
                  <a:lnTo>
                    <a:pt x="0" y="23823"/>
                  </a:lnTo>
                  <a:lnTo>
                    <a:pt x="0" y="20545"/>
                  </a:lnTo>
                  <a:lnTo>
                    <a:pt x="600" y="17572"/>
                  </a:lnTo>
                  <a:lnTo>
                    <a:pt x="20659" y="0"/>
                  </a:lnTo>
                  <a:lnTo>
                    <a:pt x="23823" y="0"/>
                  </a:lnTo>
                  <a:lnTo>
                    <a:pt x="5617597" y="0"/>
                  </a:lnTo>
                  <a:lnTo>
                    <a:pt x="5620752" y="0"/>
                  </a:lnTo>
                  <a:lnTo>
                    <a:pt x="5623792" y="600"/>
                  </a:lnTo>
                  <a:lnTo>
                    <a:pt x="5641421" y="20545"/>
                  </a:lnTo>
                  <a:lnTo>
                    <a:pt x="5641421" y="23823"/>
                  </a:lnTo>
                  <a:lnTo>
                    <a:pt x="5641421" y="290647"/>
                  </a:lnTo>
                  <a:lnTo>
                    <a:pt x="5641421" y="293620"/>
                  </a:lnTo>
                  <a:lnTo>
                    <a:pt x="5640821" y="296603"/>
                  </a:lnTo>
                  <a:lnTo>
                    <a:pt x="5617597" y="314471"/>
                  </a:lnTo>
                  <a:lnTo>
                    <a:pt x="23823" y="314471"/>
                  </a:lnTo>
                  <a:lnTo>
                    <a:pt x="0" y="293620"/>
                  </a:lnTo>
                  <a:lnTo>
                    <a:pt x="0" y="290647"/>
                  </a:lnTo>
                  <a:close/>
                </a:path>
              </a:pathLst>
            </a:custGeom>
            <a:ln w="9529">
              <a:solidFill>
                <a:srgbClr val="E7EAEC"/>
              </a:solidFill>
            </a:ln>
          </p:spPr>
          <p:txBody>
            <a:bodyPr wrap="square" lIns="0" tIns="0" rIns="0" bIns="0" rtlCol="0"/>
            <a:lstStyle/>
            <a:p>
              <a:endParaRPr/>
            </a:p>
          </p:txBody>
        </p:sp>
        <p:sp>
          <p:nvSpPr>
            <p:cNvPr id="23" name="object 23"/>
            <p:cNvSpPr/>
            <p:nvPr/>
          </p:nvSpPr>
          <p:spPr>
            <a:xfrm>
              <a:off x="1006771" y="10012052"/>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24" name="object 24"/>
          <p:cNvSpPr txBox="1"/>
          <p:nvPr/>
        </p:nvSpPr>
        <p:spPr>
          <a:xfrm>
            <a:off x="946424" y="3191466"/>
            <a:ext cx="5561330" cy="6970395"/>
          </a:xfrm>
          <a:prstGeom prst="rect">
            <a:avLst/>
          </a:prstGeom>
        </p:spPr>
        <p:txBody>
          <a:bodyPr vert="horz" wrap="square" lIns="0" tIns="57785" rIns="0" bIns="0" rtlCol="0">
            <a:spAutoFit/>
          </a:bodyPr>
          <a:lstStyle/>
          <a:p>
            <a:pPr marL="12700">
              <a:lnSpc>
                <a:spcPct val="100000"/>
              </a:lnSpc>
              <a:spcBef>
                <a:spcPts val="455"/>
              </a:spcBef>
            </a:pPr>
            <a:r>
              <a:rPr sz="950" b="1" spc="25" dirty="0">
                <a:solidFill>
                  <a:srgbClr val="333333"/>
                </a:solidFill>
                <a:latin typeface="微软雅黑"/>
                <a:cs typeface="微软雅黑"/>
              </a:rPr>
              <a:t>执行</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剧本文件，过程中可清晰的看出由于</a:t>
            </a:r>
            <a:r>
              <a:rPr sz="950" b="1" spc="65" dirty="0">
                <a:solidFill>
                  <a:srgbClr val="333333"/>
                </a:solidFill>
                <a:latin typeface="Trebuchet MS"/>
                <a:cs typeface="Trebuchet MS"/>
              </a:rPr>
              <a:t>when</a:t>
            </a:r>
            <a:r>
              <a:rPr sz="950" b="1" spc="25" dirty="0">
                <a:solidFill>
                  <a:srgbClr val="333333"/>
                </a:solidFill>
                <a:latin typeface="微软雅黑"/>
                <a:cs typeface="微软雅黑"/>
              </a:rPr>
              <a:t>语法的作用，未在指定主机组中的节点将被</a:t>
            </a:r>
            <a:endParaRPr sz="950">
              <a:latin typeface="微软雅黑"/>
              <a:cs typeface="微软雅黑"/>
            </a:endParaRPr>
          </a:p>
          <a:p>
            <a:pPr marL="12700">
              <a:lnSpc>
                <a:spcPct val="100000"/>
              </a:lnSpc>
              <a:spcBef>
                <a:spcPts val="360"/>
              </a:spcBef>
            </a:pPr>
            <a:r>
              <a:rPr sz="950" b="1" spc="55" dirty="0">
                <a:solidFill>
                  <a:srgbClr val="333333"/>
                </a:solidFill>
                <a:latin typeface="Trebuchet MS"/>
                <a:cs typeface="Trebuchet MS"/>
              </a:rPr>
              <a:t>skipping</a:t>
            </a:r>
            <a:r>
              <a:rPr sz="950" b="1" spc="55" dirty="0">
                <a:solidFill>
                  <a:srgbClr val="333333"/>
                </a:solidFill>
                <a:latin typeface="微软雅黑"/>
                <a:cs typeface="微软雅黑"/>
              </a:rPr>
              <a:t>（</a:t>
            </a:r>
            <a:r>
              <a:rPr sz="950" b="1" spc="25" dirty="0">
                <a:solidFill>
                  <a:srgbClr val="333333"/>
                </a:solidFill>
                <a:latin typeface="微软雅黑"/>
                <a:cs typeface="微软雅黑"/>
              </a:rPr>
              <a:t>跳过）：</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ansible-playbook</a:t>
            </a:r>
            <a:r>
              <a:rPr sz="850" spc="25" dirty="0">
                <a:solidFill>
                  <a:srgbClr val="333333"/>
                </a:solidFill>
                <a:latin typeface="Lucida Console"/>
                <a:cs typeface="Lucida Console"/>
              </a:rPr>
              <a:t> </a:t>
            </a:r>
            <a:r>
              <a:rPr sz="850" spc="30" dirty="0">
                <a:solidFill>
                  <a:srgbClr val="333333"/>
                </a:solidFill>
                <a:latin typeface="Lucida Console"/>
                <a:cs typeface="Lucida Console"/>
              </a:rPr>
              <a:t>issue.yml</a:t>
            </a:r>
            <a:r>
              <a:rPr sz="850" spc="25" dirty="0">
                <a:solidFill>
                  <a:srgbClr val="333333"/>
                </a:solidFill>
                <a:latin typeface="Lucida Console"/>
                <a:cs typeface="Lucida Console"/>
              </a:rPr>
              <a:t> PLAY</a:t>
            </a:r>
            <a:r>
              <a:rPr sz="850" spc="30" dirty="0">
                <a:solidFill>
                  <a:srgbClr val="333333"/>
                </a:solidFill>
                <a:latin typeface="Lucida Console"/>
                <a:cs typeface="Lucida Console"/>
              </a:rPr>
              <a:t> </a:t>
            </a:r>
            <a:r>
              <a:rPr sz="850" spc="25" dirty="0">
                <a:solidFill>
                  <a:srgbClr val="333333"/>
                </a:solidFill>
                <a:latin typeface="Lucida Console"/>
                <a:cs typeface="Lucida Console"/>
              </a:rPr>
              <a:t>[</a:t>
            </a:r>
            <a:r>
              <a:rPr sz="800" spc="90" dirty="0">
                <a:solidFill>
                  <a:srgbClr val="333333"/>
                </a:solidFill>
                <a:latin typeface="宋体"/>
                <a:cs typeface="宋体"/>
              </a:rPr>
              <a:t>修改文件内容</a:t>
            </a:r>
            <a:r>
              <a:rPr sz="850" spc="15" dirty="0">
                <a:solidFill>
                  <a:srgbClr val="333333"/>
                </a:solidFill>
                <a:latin typeface="Lucida Console"/>
                <a:cs typeface="Lucida Console"/>
              </a:rPr>
              <a:t>]</a:t>
            </a:r>
            <a:endParaRPr sz="850">
              <a:latin typeface="Lucida Console"/>
              <a:cs typeface="Lucida Console"/>
            </a:endParaRPr>
          </a:p>
          <a:p>
            <a:pPr marL="136525" marR="143510">
              <a:lnSpc>
                <a:spcPct val="132400"/>
              </a:lnSpc>
            </a:pPr>
            <a:r>
              <a:rPr sz="850" spc="30" dirty="0">
                <a:solidFill>
                  <a:srgbClr val="333333"/>
                </a:solidFill>
                <a:latin typeface="Lucida Console"/>
                <a:cs typeface="Lucida Console"/>
              </a:rPr>
              <a:t>************************************************************************TASK </a:t>
            </a:r>
            <a:r>
              <a:rPr sz="850" spc="-500" dirty="0">
                <a:solidFill>
                  <a:srgbClr val="333333"/>
                </a:solidFill>
                <a:latin typeface="Lucida Console"/>
                <a:cs typeface="Lucida Console"/>
              </a:rPr>
              <a:t> </a:t>
            </a:r>
            <a:r>
              <a:rPr sz="850" spc="30" dirty="0">
                <a:solidFill>
                  <a:srgbClr val="333333"/>
                </a:solidFill>
                <a:latin typeface="Lucida Console"/>
                <a:cs typeface="Lucida Console"/>
              </a:rPr>
              <a:t>[Gathering</a:t>
            </a:r>
            <a:r>
              <a:rPr sz="850" spc="25" dirty="0">
                <a:solidFill>
                  <a:srgbClr val="333333"/>
                </a:solidFill>
                <a:latin typeface="Lucida Console"/>
                <a:cs typeface="Lucida Console"/>
              </a:rPr>
              <a:t> Facts]</a:t>
            </a:r>
            <a:endParaRPr sz="850">
              <a:latin typeface="Lucida Console"/>
              <a:cs typeface="Lucida Console"/>
            </a:endParaRPr>
          </a:p>
          <a:p>
            <a:pPr marL="136525" marR="219710">
              <a:lnSpc>
                <a:spcPct val="132400"/>
              </a:lnSpc>
            </a:pPr>
            <a:r>
              <a:rPr sz="850" spc="30" dirty="0">
                <a:solidFill>
                  <a:srgbClr val="333333"/>
                </a:solidFill>
                <a:latin typeface="Lucida Console"/>
                <a:cs typeface="Lucida Console"/>
              </a:rPr>
              <a:t>********************************************************************ok: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[192.168.10.20]ok: [192.168.10.21]ok: [192.168.10.22]ok: [192.168.10.23]ok: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[192.168.10.24]TASK</a:t>
            </a:r>
            <a:r>
              <a:rPr sz="850" spc="25" dirty="0">
                <a:solidFill>
                  <a:srgbClr val="333333"/>
                </a:solidFill>
                <a:latin typeface="Lucida Console"/>
                <a:cs typeface="Lucida Console"/>
              </a:rPr>
              <a:t> [one]</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marR="152400">
              <a:lnSpc>
                <a:spcPct val="132400"/>
              </a:lnSpc>
            </a:pPr>
            <a:r>
              <a:rPr sz="850" spc="30" dirty="0">
                <a:solidFill>
                  <a:srgbClr val="333333"/>
                </a:solidFill>
                <a:latin typeface="Lucida Console"/>
                <a:cs typeface="Lucida Console"/>
              </a:rPr>
              <a:t>**changed: [192.168.10.20]skipping: [192.168.10.21]skipping: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[192.168.10.22]skipping: [192.168.10.23] skipping: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[192.168.10.24]TASK </a:t>
            </a:r>
            <a:r>
              <a:rPr sz="850" spc="25" dirty="0">
                <a:solidFill>
                  <a:srgbClr val="333333"/>
                </a:solidFill>
                <a:latin typeface="Lucida Console"/>
                <a:cs typeface="Lucida Console"/>
              </a:rPr>
              <a:t>[two]</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marR="80645">
              <a:lnSpc>
                <a:spcPct val="132400"/>
              </a:lnSpc>
            </a:pPr>
            <a:r>
              <a:rPr sz="850" spc="30" dirty="0">
                <a:solidFill>
                  <a:srgbClr val="333333"/>
                </a:solidFill>
                <a:latin typeface="Lucida Console"/>
                <a:cs typeface="Lucida Console"/>
              </a:rPr>
              <a:t>**skipping: [192.168.10.20]changed: [192.168.10.21]skipping: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[192.168.10.23]skipping: [192.168.10.24]skipping: [192.168.10.25]TASK [three]</a:t>
            </a:r>
            <a:endParaRPr sz="850">
              <a:latin typeface="Lucida Console"/>
              <a:cs typeface="Lucida Console"/>
            </a:endParaRPr>
          </a:p>
          <a:p>
            <a:pPr marL="136525" marR="5080">
              <a:lnSpc>
                <a:spcPct val="132400"/>
              </a:lnSpc>
            </a:pPr>
            <a:r>
              <a:rPr sz="850" spc="30"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skipping: [192.168.10.20]skipping: [192.168.10.21]changed: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[192.168.10.22]changed: [192.168.10.23]skipping: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[192.168.10.24]PLAY </a:t>
            </a:r>
            <a:r>
              <a:rPr sz="850" spc="25" dirty="0">
                <a:solidFill>
                  <a:srgbClr val="333333"/>
                </a:solidFill>
                <a:latin typeface="Lucida Console"/>
                <a:cs typeface="Lucida Console"/>
              </a:rPr>
              <a:t>RECAP</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marR="106680">
              <a:lnSpc>
                <a:spcPct val="132400"/>
              </a:lnSpc>
              <a:tabLst>
                <a:tab pos="548640" algn="l"/>
                <a:tab pos="826135" algn="l"/>
                <a:tab pos="895350" algn="l"/>
                <a:tab pos="1172845" algn="l"/>
                <a:tab pos="1240155" algn="l"/>
                <a:tab pos="1307465" algn="l"/>
                <a:tab pos="1379220" algn="l"/>
                <a:tab pos="1584960" algn="l"/>
                <a:tab pos="1721485" algn="l"/>
                <a:tab pos="1788795" algn="l"/>
                <a:tab pos="1862455" algn="l"/>
                <a:tab pos="1927860" algn="l"/>
                <a:tab pos="2344420" algn="l"/>
                <a:tab pos="2548255" algn="l"/>
                <a:tab pos="2621915" algn="l"/>
                <a:tab pos="2686685" algn="l"/>
                <a:tab pos="2825750" algn="l"/>
                <a:tab pos="3034030" algn="l"/>
                <a:tab pos="3170555" algn="l"/>
                <a:tab pos="3374390" algn="l"/>
                <a:tab pos="3585210" algn="l"/>
                <a:tab pos="3723640" algn="l"/>
                <a:tab pos="3792854" algn="l"/>
                <a:tab pos="4133850" algn="l"/>
                <a:tab pos="4207510" algn="l"/>
                <a:tab pos="4274820" algn="l"/>
                <a:tab pos="4413250" algn="l"/>
                <a:tab pos="4552315" algn="l"/>
                <a:tab pos="4823460" algn="l"/>
                <a:tab pos="5311775" algn="l"/>
              </a:tabLst>
            </a:pPr>
            <a:r>
              <a:rPr sz="850" spc="30" dirty="0">
                <a:solidFill>
                  <a:srgbClr val="333333"/>
                </a:solidFill>
                <a:latin typeface="Lucida Console"/>
                <a:cs typeface="Lucida Console"/>
              </a:rPr>
              <a:t>**192.168.10.20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ok=2		</a:t>
            </a:r>
            <a:r>
              <a:rPr sz="850" spc="30" dirty="0">
                <a:solidFill>
                  <a:srgbClr val="333333"/>
                </a:solidFill>
                <a:latin typeface="Lucida Console"/>
                <a:cs typeface="Lucida Console"/>
              </a:rPr>
              <a:t>changed=1		unreachable=0	failed=0	skipped=2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rescued=0		ignored=0		192.168.10.21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ok=2	</a:t>
            </a:r>
            <a:r>
              <a:rPr sz="850" spc="30" dirty="0">
                <a:solidFill>
                  <a:srgbClr val="333333"/>
                </a:solidFill>
                <a:latin typeface="Lucida Console"/>
                <a:cs typeface="Lucida Console"/>
              </a:rPr>
              <a:t>changed=1	unreachable=0   </a:t>
            </a:r>
            <a:r>
              <a:rPr sz="850" spc="80" dirty="0">
                <a:solidFill>
                  <a:srgbClr val="333333"/>
                </a:solidFill>
                <a:latin typeface="Lucida Console"/>
                <a:cs typeface="Lucida Console"/>
              </a:rPr>
              <a:t> </a:t>
            </a:r>
            <a:r>
              <a:rPr sz="850" spc="30" dirty="0">
                <a:solidFill>
                  <a:srgbClr val="333333"/>
                </a:solidFill>
                <a:latin typeface="Lucida Console"/>
                <a:cs typeface="Lucida Console"/>
              </a:rPr>
              <a:t>failed=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skipped=</a:t>
            </a:r>
            <a:r>
              <a:rPr sz="850" spc="15" dirty="0">
                <a:solidFill>
                  <a:srgbClr val="333333"/>
                </a:solidFill>
                <a:latin typeface="Lucida Console"/>
                <a:cs typeface="Lucida Console"/>
              </a:rPr>
              <a:t>2</a:t>
            </a:r>
            <a:r>
              <a:rPr sz="850" dirty="0">
                <a:solidFill>
                  <a:srgbClr val="333333"/>
                </a:solidFill>
                <a:latin typeface="Lucida Console"/>
                <a:cs typeface="Lucida Console"/>
              </a:rPr>
              <a:t>	</a:t>
            </a:r>
            <a:r>
              <a:rPr sz="850" spc="30" dirty="0">
                <a:solidFill>
                  <a:srgbClr val="333333"/>
                </a:solidFill>
                <a:latin typeface="Lucida Console"/>
                <a:cs typeface="Lucida Console"/>
              </a:rPr>
              <a:t>rescued=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ignored=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192.168.10.2</a:t>
            </a:r>
            <a:r>
              <a:rPr sz="850" spc="15" dirty="0">
                <a:solidFill>
                  <a:srgbClr val="333333"/>
                </a:solidFill>
                <a:latin typeface="Lucida Console"/>
                <a:cs typeface="Lucida Console"/>
              </a:rPr>
              <a:t>2</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ok=</a:t>
            </a:r>
            <a:r>
              <a:rPr sz="850" spc="15" dirty="0">
                <a:solidFill>
                  <a:srgbClr val="333333"/>
                </a:solidFill>
                <a:latin typeface="Lucida Console"/>
                <a:cs typeface="Lucida Console"/>
              </a:rPr>
              <a:t>2</a:t>
            </a:r>
            <a:r>
              <a:rPr sz="850" dirty="0">
                <a:solidFill>
                  <a:srgbClr val="333333"/>
                </a:solidFill>
                <a:latin typeface="Lucida Console"/>
                <a:cs typeface="Lucida Console"/>
              </a:rPr>
              <a:t>	</a:t>
            </a:r>
            <a:r>
              <a:rPr sz="850" spc="30" dirty="0">
                <a:solidFill>
                  <a:srgbClr val="333333"/>
                </a:solidFill>
                <a:latin typeface="Lucida Console"/>
                <a:cs typeface="Lucida Console"/>
              </a:rPr>
              <a:t>changed=</a:t>
            </a:r>
            <a:r>
              <a:rPr sz="850" spc="15" dirty="0">
                <a:solidFill>
                  <a:srgbClr val="333333"/>
                </a:solidFill>
                <a:latin typeface="Lucida Console"/>
                <a:cs typeface="Lucida Console"/>
              </a:rPr>
              <a:t>1  </a:t>
            </a:r>
            <a:r>
              <a:rPr sz="850" spc="30" dirty="0">
                <a:solidFill>
                  <a:srgbClr val="333333"/>
                </a:solidFill>
                <a:latin typeface="Lucida Console"/>
                <a:cs typeface="Lucida Console"/>
              </a:rPr>
              <a:t>unreachable=0	failed=0		skipped=2		rescued=0	ignored=0		192.168.10.23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ok=2	</a:t>
            </a:r>
            <a:r>
              <a:rPr sz="850" spc="30" dirty="0">
                <a:solidFill>
                  <a:srgbClr val="333333"/>
                </a:solidFill>
                <a:latin typeface="Lucida Console"/>
                <a:cs typeface="Lucida Console"/>
              </a:rPr>
              <a:t>changed=1			unreachable=0	failed=0	skipped=2		rescued=0		ignored=0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192.168.10.24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ok=1		</a:t>
            </a:r>
            <a:r>
              <a:rPr sz="850" spc="30" dirty="0">
                <a:solidFill>
                  <a:srgbClr val="333333"/>
                </a:solidFill>
                <a:latin typeface="Lucida Console"/>
                <a:cs typeface="Lucida Console"/>
              </a:rPr>
              <a:t>changed=0	unreachable=0	failed=0  skipped=3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rescued=0</a:t>
            </a:r>
            <a:r>
              <a:rPr sz="850" spc="555" dirty="0">
                <a:solidFill>
                  <a:srgbClr val="333333"/>
                </a:solidFill>
                <a:latin typeface="Lucida Console"/>
                <a:cs typeface="Lucida Console"/>
              </a:rPr>
              <a:t> </a:t>
            </a:r>
            <a:r>
              <a:rPr sz="850" spc="30" dirty="0">
                <a:solidFill>
                  <a:srgbClr val="333333"/>
                </a:solidFill>
                <a:latin typeface="Lucida Console"/>
                <a:cs typeface="Lucida Console"/>
              </a:rPr>
              <a:t>ignored=0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登录到</a:t>
            </a:r>
            <a:r>
              <a:rPr sz="950" b="1" spc="50" dirty="0">
                <a:solidFill>
                  <a:srgbClr val="333333"/>
                </a:solidFill>
                <a:latin typeface="Trebuchet MS"/>
                <a:cs typeface="Trebuchet MS"/>
              </a:rPr>
              <a:t>dev</a:t>
            </a:r>
            <a:r>
              <a:rPr sz="950" b="1" spc="25" dirty="0">
                <a:solidFill>
                  <a:srgbClr val="333333"/>
                </a:solidFill>
                <a:latin typeface="微软雅黑"/>
                <a:cs typeface="微软雅黑"/>
              </a:rPr>
              <a:t>组的</a:t>
            </a:r>
            <a:r>
              <a:rPr sz="950" b="1" spc="-20" dirty="0">
                <a:solidFill>
                  <a:srgbClr val="333333"/>
                </a:solidFill>
                <a:latin typeface="Trebuchet MS"/>
                <a:cs typeface="Trebuchet MS"/>
              </a:rPr>
              <a:t>192.168.10.20</a:t>
            </a:r>
            <a:r>
              <a:rPr sz="950" b="1" spc="25" dirty="0">
                <a:solidFill>
                  <a:srgbClr val="333333"/>
                </a:solidFill>
                <a:latin typeface="微软雅黑"/>
                <a:cs typeface="微软雅黑"/>
              </a:rPr>
              <a:t>主机节点上，查看文件内容：</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cat</a:t>
            </a:r>
            <a:r>
              <a:rPr sz="850" spc="20" dirty="0">
                <a:solidFill>
                  <a:srgbClr val="333333"/>
                </a:solidFill>
                <a:latin typeface="Lucida Console"/>
                <a:cs typeface="Lucida Console"/>
              </a:rPr>
              <a:t> </a:t>
            </a:r>
            <a:r>
              <a:rPr sz="850" spc="30" dirty="0">
                <a:solidFill>
                  <a:srgbClr val="333333"/>
                </a:solidFill>
                <a:latin typeface="Lucida Console"/>
                <a:cs typeface="Lucida Console"/>
              </a:rPr>
              <a:t>/etc/issue</a:t>
            </a:r>
            <a:r>
              <a:rPr sz="850" spc="20" dirty="0">
                <a:solidFill>
                  <a:srgbClr val="333333"/>
                </a:solidFill>
                <a:latin typeface="Lucida Console"/>
                <a:cs typeface="Lucida Console"/>
              </a:rPr>
              <a:t> </a:t>
            </a:r>
            <a:r>
              <a:rPr sz="850" spc="30" dirty="0">
                <a:solidFill>
                  <a:srgbClr val="333333"/>
                </a:solidFill>
                <a:latin typeface="Lucida Console"/>
                <a:cs typeface="Lucida Console"/>
              </a:rPr>
              <a:t>Development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登录到</a:t>
            </a:r>
            <a:r>
              <a:rPr sz="950" b="1" spc="45" dirty="0">
                <a:solidFill>
                  <a:srgbClr val="333333"/>
                </a:solidFill>
                <a:latin typeface="Trebuchet MS"/>
                <a:cs typeface="Trebuchet MS"/>
              </a:rPr>
              <a:t>test</a:t>
            </a:r>
            <a:r>
              <a:rPr sz="950" b="1" spc="25" dirty="0">
                <a:solidFill>
                  <a:srgbClr val="333333"/>
                </a:solidFill>
                <a:latin typeface="微软雅黑"/>
                <a:cs typeface="微软雅黑"/>
              </a:rPr>
              <a:t>组的</a:t>
            </a:r>
            <a:r>
              <a:rPr sz="950" b="1" spc="-20" dirty="0">
                <a:solidFill>
                  <a:srgbClr val="333333"/>
                </a:solidFill>
                <a:latin typeface="Trebuchet MS"/>
                <a:cs typeface="Trebuchet MS"/>
              </a:rPr>
              <a:t>192.168.10.21</a:t>
            </a:r>
            <a:r>
              <a:rPr sz="950" b="1" spc="25" dirty="0">
                <a:solidFill>
                  <a:srgbClr val="333333"/>
                </a:solidFill>
                <a:latin typeface="微软雅黑"/>
                <a:cs typeface="微软雅黑"/>
              </a:rPr>
              <a:t>主机节点上，查看文件内容：</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cat</a:t>
            </a:r>
            <a:r>
              <a:rPr sz="850" spc="20" dirty="0">
                <a:solidFill>
                  <a:srgbClr val="333333"/>
                </a:solidFill>
                <a:latin typeface="Lucida Console"/>
                <a:cs typeface="Lucida Console"/>
              </a:rPr>
              <a:t> </a:t>
            </a:r>
            <a:r>
              <a:rPr sz="850" spc="30" dirty="0">
                <a:solidFill>
                  <a:srgbClr val="333333"/>
                </a:solidFill>
                <a:latin typeface="Lucida Console"/>
                <a:cs typeface="Lucida Console"/>
              </a:rPr>
              <a:t>/etc/issue</a:t>
            </a:r>
            <a:r>
              <a:rPr sz="850" spc="20" dirty="0">
                <a:solidFill>
                  <a:srgbClr val="333333"/>
                </a:solidFill>
                <a:latin typeface="Lucida Console"/>
                <a:cs typeface="Lucida Console"/>
              </a:rPr>
              <a:t> </a:t>
            </a:r>
            <a:r>
              <a:rPr sz="850" spc="25" dirty="0">
                <a:solidFill>
                  <a:srgbClr val="333333"/>
                </a:solidFill>
                <a:latin typeface="Lucida Console"/>
                <a:cs typeface="Lucida Console"/>
              </a:rPr>
              <a:t>Test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登录到</a:t>
            </a:r>
            <a:r>
              <a:rPr sz="950" b="1" spc="55" dirty="0">
                <a:solidFill>
                  <a:srgbClr val="333333"/>
                </a:solidFill>
                <a:latin typeface="Trebuchet MS"/>
                <a:cs typeface="Trebuchet MS"/>
              </a:rPr>
              <a:t>prod</a:t>
            </a:r>
            <a:r>
              <a:rPr sz="950" b="1" spc="25" dirty="0">
                <a:solidFill>
                  <a:srgbClr val="333333"/>
                </a:solidFill>
                <a:latin typeface="微软雅黑"/>
                <a:cs typeface="微软雅黑"/>
              </a:rPr>
              <a:t>组的</a:t>
            </a:r>
            <a:r>
              <a:rPr sz="950" b="1" spc="-15" dirty="0">
                <a:solidFill>
                  <a:srgbClr val="333333"/>
                </a:solidFill>
                <a:latin typeface="Trebuchet MS"/>
                <a:cs typeface="Trebuchet MS"/>
              </a:rPr>
              <a:t>192.168.10.22/23</a:t>
            </a:r>
            <a:r>
              <a:rPr sz="950" b="1" spc="25" dirty="0">
                <a:solidFill>
                  <a:srgbClr val="333333"/>
                </a:solidFill>
                <a:latin typeface="微软雅黑"/>
                <a:cs typeface="微软雅黑"/>
              </a:rPr>
              <a:t>主机节点上，查看文件内容：</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cat</a:t>
            </a:r>
            <a:r>
              <a:rPr sz="850" spc="20" dirty="0">
                <a:solidFill>
                  <a:srgbClr val="333333"/>
                </a:solidFill>
                <a:latin typeface="Lucida Console"/>
                <a:cs typeface="Lucida Console"/>
              </a:rPr>
              <a:t> </a:t>
            </a:r>
            <a:r>
              <a:rPr sz="850" spc="30" dirty="0">
                <a:solidFill>
                  <a:srgbClr val="333333"/>
                </a:solidFill>
                <a:latin typeface="Lucida Console"/>
                <a:cs typeface="Lucida Console"/>
              </a:rPr>
              <a:t>/etc/issue</a:t>
            </a:r>
            <a:r>
              <a:rPr sz="850" spc="15" dirty="0">
                <a:solidFill>
                  <a:srgbClr val="333333"/>
                </a:solidFill>
                <a:latin typeface="Lucida Console"/>
                <a:cs typeface="Lucida Console"/>
              </a:rPr>
              <a:t> </a:t>
            </a:r>
            <a:r>
              <a:rPr sz="850" spc="30" dirty="0">
                <a:solidFill>
                  <a:srgbClr val="333333"/>
                </a:solidFill>
                <a:latin typeface="Lucida Console"/>
                <a:cs typeface="Lucida Console"/>
              </a:rPr>
              <a:t>Production</a:t>
            </a:r>
            <a:endParaRPr sz="850">
              <a:latin typeface="Lucida Console"/>
              <a:cs typeface="Lucida Console"/>
            </a:endParaRPr>
          </a:p>
        </p:txBody>
      </p:sp>
      <p:sp>
        <p:nvSpPr>
          <p:cNvPr id="32" name="object 32"/>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295</a:t>
            </a:fld>
            <a:endParaRPr sz="800">
              <a:latin typeface="小哥哥网恋吗"/>
              <a:cs typeface="小哥哥网恋吗"/>
            </a:endParaRPr>
          </a:p>
        </p:txBody>
      </p:sp>
      <p:sp>
        <p:nvSpPr>
          <p:cNvPr id="25" name="object 25"/>
          <p:cNvSpPr txBox="1"/>
          <p:nvPr/>
        </p:nvSpPr>
        <p:spPr>
          <a:xfrm>
            <a:off x="1406464" y="1769397"/>
            <a:ext cx="1936750" cy="368935"/>
          </a:xfrm>
          <a:prstGeom prst="rect">
            <a:avLst/>
          </a:prstGeom>
        </p:spPr>
        <p:txBody>
          <a:bodyPr vert="horz" wrap="square" lIns="0" tIns="11430" rIns="0" bIns="0" rtlCol="0">
            <a:spAutoFit/>
          </a:bodyPr>
          <a:lstStyle/>
          <a:p>
            <a:pPr marL="684530" marR="5080" indent="-672465">
              <a:lnSpc>
                <a:spcPct val="132400"/>
              </a:lnSpc>
              <a:spcBef>
                <a:spcPts val="90"/>
              </a:spcBef>
              <a:tabLst>
                <a:tab pos="1577975"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on</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copy</a:t>
            </a:r>
            <a:r>
              <a:rPr sz="850" spc="15" dirty="0">
                <a:solidFill>
                  <a:srgbClr val="333333"/>
                </a:solidFill>
                <a:latin typeface="Lucida Console"/>
                <a:cs typeface="Lucida Console"/>
              </a:rPr>
              <a:t>:  </a:t>
            </a:r>
            <a:r>
              <a:rPr sz="850" spc="25" dirty="0">
                <a:solidFill>
                  <a:srgbClr val="333333"/>
                </a:solidFill>
                <a:latin typeface="Lucida Console"/>
                <a:cs typeface="Lucida Console"/>
              </a:rPr>
              <a:t>dest:</a:t>
            </a:r>
            <a:r>
              <a:rPr sz="850" spc="5" dirty="0">
                <a:solidFill>
                  <a:srgbClr val="333333"/>
                </a:solidFill>
                <a:latin typeface="Lucida Console"/>
                <a:cs typeface="Lucida Console"/>
              </a:rPr>
              <a:t> </a:t>
            </a:r>
            <a:r>
              <a:rPr sz="850" spc="30" dirty="0">
                <a:solidFill>
                  <a:srgbClr val="333333"/>
                </a:solidFill>
                <a:latin typeface="Lucida Console"/>
                <a:cs typeface="Lucida Console"/>
              </a:rPr>
              <a:t>/etc/issue</a:t>
            </a:r>
            <a:endParaRPr sz="850">
              <a:latin typeface="Lucida Console"/>
              <a:cs typeface="Lucida Console"/>
            </a:endParaRPr>
          </a:p>
        </p:txBody>
      </p:sp>
      <p:sp>
        <p:nvSpPr>
          <p:cNvPr id="26" name="object 26"/>
          <p:cNvSpPr txBox="1"/>
          <p:nvPr/>
        </p:nvSpPr>
        <p:spPr>
          <a:xfrm>
            <a:off x="3993904" y="1769397"/>
            <a:ext cx="2218690" cy="368935"/>
          </a:xfrm>
          <a:prstGeom prst="rect">
            <a:avLst/>
          </a:prstGeom>
        </p:spPr>
        <p:txBody>
          <a:bodyPr vert="horz" wrap="square" lIns="0" tIns="11430" rIns="0" bIns="0" rtlCol="0">
            <a:spAutoFit/>
          </a:bodyPr>
          <a:lstStyle/>
          <a:p>
            <a:pPr marL="12700" marR="5080" indent="669925">
              <a:lnSpc>
                <a:spcPct val="132400"/>
              </a:lnSpc>
              <a:spcBef>
                <a:spcPts val="90"/>
              </a:spcBef>
            </a:pPr>
            <a:r>
              <a:rPr sz="850" spc="30" dirty="0">
                <a:solidFill>
                  <a:srgbClr val="333333"/>
                </a:solidFill>
                <a:latin typeface="Lucida Console"/>
                <a:cs typeface="Lucida Console"/>
              </a:rPr>
              <a:t>content:</a:t>
            </a:r>
            <a:r>
              <a:rPr sz="850" spc="-50" dirty="0">
                <a:solidFill>
                  <a:srgbClr val="333333"/>
                </a:solidFill>
                <a:latin typeface="Lucida Console"/>
                <a:cs typeface="Lucida Console"/>
              </a:rPr>
              <a:t> </a:t>
            </a:r>
            <a:r>
              <a:rPr sz="850" spc="30" dirty="0">
                <a:solidFill>
                  <a:srgbClr val="333333"/>
                </a:solidFill>
                <a:latin typeface="Lucida Console"/>
                <a:cs typeface="Lucida Console"/>
              </a:rPr>
              <a:t>'Development' </a:t>
            </a:r>
            <a:r>
              <a:rPr sz="850" spc="-495" dirty="0">
                <a:solidFill>
                  <a:srgbClr val="333333"/>
                </a:solidFill>
                <a:latin typeface="Lucida Console"/>
                <a:cs typeface="Lucida Console"/>
              </a:rPr>
              <a:t> </a:t>
            </a:r>
            <a:r>
              <a:rPr sz="850" spc="25" dirty="0">
                <a:solidFill>
                  <a:srgbClr val="333333"/>
                </a:solidFill>
                <a:latin typeface="Lucida Console"/>
                <a:cs typeface="Lucida Console"/>
              </a:rPr>
              <a:t>when:</a:t>
            </a:r>
            <a:r>
              <a:rPr sz="850" spc="20" dirty="0">
                <a:solidFill>
                  <a:srgbClr val="333333"/>
                </a:solidFill>
                <a:latin typeface="Lucida Console"/>
                <a:cs typeface="Lucida Console"/>
              </a:rPr>
              <a:t> </a:t>
            </a:r>
            <a:r>
              <a:rPr sz="850" spc="30" dirty="0">
                <a:solidFill>
                  <a:srgbClr val="333333"/>
                </a:solidFill>
                <a:latin typeface="Lucida Console"/>
                <a:cs typeface="Lucida Console"/>
              </a:rPr>
              <a:t>"inventory_hostname</a:t>
            </a:r>
            <a:r>
              <a:rPr sz="850" spc="25" dirty="0">
                <a:solidFill>
                  <a:srgbClr val="333333"/>
                </a:solidFill>
                <a:latin typeface="Lucida Console"/>
                <a:cs typeface="Lucida Console"/>
              </a:rPr>
              <a:t> </a:t>
            </a:r>
            <a:r>
              <a:rPr sz="850" spc="20" dirty="0">
                <a:solidFill>
                  <a:srgbClr val="333333"/>
                </a:solidFill>
                <a:latin typeface="Lucida Console"/>
                <a:cs typeface="Lucida Console"/>
              </a:rPr>
              <a:t>in</a:t>
            </a:r>
            <a:endParaRPr sz="850">
              <a:latin typeface="Lucida Console"/>
              <a:cs typeface="Lucida Console"/>
            </a:endParaRPr>
          </a:p>
        </p:txBody>
      </p:sp>
      <p:graphicFrame>
        <p:nvGraphicFramePr>
          <p:cNvPr id="27" name="object 27"/>
          <p:cNvGraphicFramePr>
            <a:graphicFrameLocks noGrp="1"/>
          </p:cNvGraphicFramePr>
          <p:nvPr/>
        </p:nvGraphicFramePr>
        <p:xfrm>
          <a:off x="1051265" y="2183902"/>
          <a:ext cx="5469889" cy="455930"/>
        </p:xfrm>
        <a:graphic>
          <a:graphicData uri="http://schemas.openxmlformats.org/drawingml/2006/table">
            <a:tbl>
              <a:tblPr firstRow="1" bandRow="1">
                <a:tableStyleId>{2D5ABB26-0587-4C30-8999-92F81FD0307C}</a:tableStyleId>
              </a:tblPr>
              <a:tblGrid>
                <a:gridCol w="1268095">
                  <a:extLst>
                    <a:ext uri="{9D8B030D-6E8A-4147-A177-3AD203B41FA5}">
                      <a16:colId xmlns:a16="http://schemas.microsoft.com/office/drawing/2014/main" val="20000"/>
                    </a:ext>
                  </a:extLst>
                </a:gridCol>
                <a:gridCol w="1697989">
                  <a:extLst>
                    <a:ext uri="{9D8B030D-6E8A-4147-A177-3AD203B41FA5}">
                      <a16:colId xmlns:a16="http://schemas.microsoft.com/office/drawing/2014/main" val="20001"/>
                    </a:ext>
                  </a:extLst>
                </a:gridCol>
                <a:gridCol w="446405">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142240">
                <a:tc>
                  <a:txBody>
                    <a:bodyPr/>
                    <a:lstStyle/>
                    <a:p>
                      <a:pPr marL="31750">
                        <a:lnSpc>
                          <a:spcPts val="880"/>
                        </a:lnSpc>
                      </a:pPr>
                      <a:r>
                        <a:rPr sz="850" spc="30" dirty="0">
                          <a:solidFill>
                            <a:srgbClr val="333333"/>
                          </a:solidFill>
                          <a:latin typeface="Lucida Console"/>
                          <a:cs typeface="Lucida Console"/>
                        </a:rPr>
                        <a:t>groups.dev"</a:t>
                      </a:r>
                      <a:endParaRPr sz="850">
                        <a:latin typeface="Lucida Console"/>
                        <a:cs typeface="Lucida Console"/>
                      </a:endParaRPr>
                    </a:p>
                  </a:txBody>
                  <a:tcPr marL="0" marR="0" marT="0" marB="0">
                    <a:solidFill>
                      <a:srgbClr val="F8F8F8"/>
                    </a:solidFill>
                  </a:tcPr>
                </a:tc>
                <a:tc>
                  <a:txBody>
                    <a:bodyPr/>
                    <a:lstStyle/>
                    <a:p>
                      <a:pPr marL="199390">
                        <a:lnSpc>
                          <a:spcPts val="880"/>
                        </a:lnSpc>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name:</a:t>
                      </a:r>
                      <a:r>
                        <a:rPr sz="850" dirty="0">
                          <a:solidFill>
                            <a:srgbClr val="333333"/>
                          </a:solidFill>
                          <a:latin typeface="Lucida Console"/>
                          <a:cs typeface="Lucida Console"/>
                        </a:rPr>
                        <a:t> </a:t>
                      </a:r>
                      <a:r>
                        <a:rPr sz="850" spc="25" dirty="0">
                          <a:solidFill>
                            <a:srgbClr val="333333"/>
                          </a:solidFill>
                          <a:latin typeface="Lucida Console"/>
                          <a:cs typeface="Lucida Console"/>
                        </a:rPr>
                        <a:t>two</a:t>
                      </a:r>
                      <a:endParaRPr sz="850">
                        <a:latin typeface="Lucida Console"/>
                        <a:cs typeface="Lucida Console"/>
                      </a:endParaRPr>
                    </a:p>
                  </a:txBody>
                  <a:tcPr marL="0" marR="0" marT="0" marB="0">
                    <a:solidFill>
                      <a:srgbClr val="F8F8F8"/>
                    </a:solidFill>
                  </a:tcPr>
                </a:tc>
                <a:tc>
                  <a:txBody>
                    <a:bodyPr/>
                    <a:lstStyle/>
                    <a:p>
                      <a:pPr marL="66675">
                        <a:lnSpc>
                          <a:spcPts val="880"/>
                        </a:lnSpc>
                      </a:pPr>
                      <a:r>
                        <a:rPr sz="850" spc="25" dirty="0">
                          <a:solidFill>
                            <a:srgbClr val="333333"/>
                          </a:solidFill>
                          <a:latin typeface="Lucida Console"/>
                          <a:cs typeface="Lucida Console"/>
                        </a:rPr>
                        <a:t>copy:</a:t>
                      </a:r>
                      <a:endParaRPr sz="850">
                        <a:latin typeface="Lucida Console"/>
                        <a:cs typeface="Lucida Console"/>
                      </a:endParaRPr>
                    </a:p>
                  </a:txBody>
                  <a:tcPr marL="0" marR="0" marT="0" marB="0">
                    <a:solidFill>
                      <a:srgbClr val="F8F8F8"/>
                    </a:solidFill>
                  </a:tcPr>
                </a:tc>
                <a:tc>
                  <a:txBody>
                    <a:bodyPr/>
                    <a:lstStyle/>
                    <a:p>
                      <a:pPr marL="1311910">
                        <a:lnSpc>
                          <a:spcPts val="880"/>
                        </a:lnSpc>
                      </a:pPr>
                      <a:r>
                        <a:rPr sz="850" spc="30" dirty="0">
                          <a:solidFill>
                            <a:srgbClr val="333333"/>
                          </a:solidFill>
                          <a:latin typeface="Lucida Console"/>
                          <a:cs typeface="Lucida Console"/>
                        </a:rPr>
                        <a:t>content:</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90"/>
                        </a:spcBef>
                      </a:pPr>
                      <a:r>
                        <a:rPr sz="850" spc="25" dirty="0">
                          <a:solidFill>
                            <a:srgbClr val="333333"/>
                          </a:solidFill>
                          <a:latin typeface="Lucida Console"/>
                          <a:cs typeface="Lucida Console"/>
                        </a:rPr>
                        <a:t>'Test'</a:t>
                      </a:r>
                      <a:endParaRPr sz="850">
                        <a:latin typeface="Lucida Console"/>
                        <a:cs typeface="Lucida Console"/>
                      </a:endParaRPr>
                    </a:p>
                  </a:txBody>
                  <a:tcPr marL="0" marR="0" marT="11430" marB="0">
                    <a:solidFill>
                      <a:srgbClr val="F8F8F8"/>
                    </a:solidFill>
                  </a:tcPr>
                </a:tc>
                <a:tc>
                  <a:txBody>
                    <a:bodyPr/>
                    <a:lstStyle/>
                    <a:p>
                      <a:pPr marL="524510">
                        <a:lnSpc>
                          <a:spcPct val="100000"/>
                        </a:lnSpc>
                        <a:spcBef>
                          <a:spcPts val="90"/>
                        </a:spcBef>
                      </a:pPr>
                      <a:r>
                        <a:rPr sz="850" spc="25" dirty="0">
                          <a:solidFill>
                            <a:srgbClr val="333333"/>
                          </a:solidFill>
                          <a:latin typeface="Lucida Console"/>
                          <a:cs typeface="Lucida Console"/>
                        </a:rPr>
                        <a:t>dest:</a:t>
                      </a:r>
                      <a:r>
                        <a:rPr sz="850" spc="-20" dirty="0">
                          <a:solidFill>
                            <a:srgbClr val="333333"/>
                          </a:solidFill>
                          <a:latin typeface="Lucida Console"/>
                          <a:cs typeface="Lucida Console"/>
                        </a:rPr>
                        <a:t> </a:t>
                      </a:r>
                      <a:r>
                        <a:rPr sz="850" spc="30" dirty="0">
                          <a:solidFill>
                            <a:srgbClr val="333333"/>
                          </a:solidFill>
                          <a:latin typeface="Lucida Console"/>
                          <a:cs typeface="Lucida Console"/>
                        </a:rPr>
                        <a:t>/etc/issue</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L="294640">
                        <a:lnSpc>
                          <a:spcPct val="100000"/>
                        </a:lnSpc>
                        <a:spcBef>
                          <a:spcPts val="90"/>
                        </a:spcBef>
                      </a:pPr>
                      <a:r>
                        <a:rPr sz="850" spc="25" dirty="0">
                          <a:solidFill>
                            <a:srgbClr val="333333"/>
                          </a:solidFill>
                          <a:latin typeface="Lucida Console"/>
                          <a:cs typeface="Lucida Console"/>
                        </a:rPr>
                        <a:t>when:</a:t>
                      </a:r>
                      <a:r>
                        <a:rPr sz="850" spc="-5" dirty="0">
                          <a:solidFill>
                            <a:srgbClr val="333333"/>
                          </a:solidFill>
                          <a:latin typeface="Lucida Console"/>
                          <a:cs typeface="Lucida Console"/>
                        </a:rPr>
                        <a:t> </a:t>
                      </a:r>
                      <a:r>
                        <a:rPr sz="850" spc="30" dirty="0">
                          <a:solidFill>
                            <a:srgbClr val="333333"/>
                          </a:solidFill>
                          <a:latin typeface="Lucida Console"/>
                          <a:cs typeface="Lucida Console"/>
                        </a:rPr>
                        <a:t>"inventory_hostname</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r h="142240">
                <a:tc>
                  <a:txBody>
                    <a:bodyPr/>
                    <a:lstStyle/>
                    <a:p>
                      <a:pPr marL="31750">
                        <a:lnSpc>
                          <a:spcPts val="930"/>
                        </a:lnSpc>
                        <a:spcBef>
                          <a:spcPts val="90"/>
                        </a:spcBef>
                      </a:pPr>
                      <a:r>
                        <a:rPr sz="850" spc="20" dirty="0">
                          <a:solidFill>
                            <a:srgbClr val="333333"/>
                          </a:solidFill>
                          <a:latin typeface="Lucida Console"/>
                          <a:cs typeface="Lucida Console"/>
                        </a:rPr>
                        <a:t>in</a:t>
                      </a:r>
                      <a:r>
                        <a:rPr sz="850" spc="-25" dirty="0">
                          <a:solidFill>
                            <a:srgbClr val="333333"/>
                          </a:solidFill>
                          <a:latin typeface="Lucida Console"/>
                          <a:cs typeface="Lucida Console"/>
                        </a:rPr>
                        <a:t> </a:t>
                      </a:r>
                      <a:r>
                        <a:rPr sz="850" spc="30" dirty="0">
                          <a:solidFill>
                            <a:srgbClr val="333333"/>
                          </a:solidFill>
                          <a:latin typeface="Lucida Console"/>
                          <a:cs typeface="Lucida Console"/>
                        </a:rPr>
                        <a:t>groups.test"</a:t>
                      </a:r>
                      <a:endParaRPr sz="850">
                        <a:latin typeface="Lucida Console"/>
                        <a:cs typeface="Lucida Console"/>
                      </a:endParaRPr>
                    </a:p>
                  </a:txBody>
                  <a:tcPr marL="0" marR="0" marT="11430" marB="0">
                    <a:solidFill>
                      <a:srgbClr val="F8F8F8"/>
                    </a:solidFill>
                  </a:tcPr>
                </a:tc>
                <a:tc>
                  <a:txBody>
                    <a:bodyPr/>
                    <a:lstStyle/>
                    <a:p>
                      <a:pPr marL="474345">
                        <a:lnSpc>
                          <a:spcPts val="930"/>
                        </a:lnSpc>
                        <a:spcBef>
                          <a:spcPts val="9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10" dirty="0">
                          <a:solidFill>
                            <a:srgbClr val="333333"/>
                          </a:solidFill>
                          <a:latin typeface="Lucida Console"/>
                          <a:cs typeface="Lucida Console"/>
                        </a:rPr>
                        <a:t> </a:t>
                      </a:r>
                      <a:r>
                        <a:rPr sz="850" spc="25" dirty="0">
                          <a:solidFill>
                            <a:srgbClr val="333333"/>
                          </a:solidFill>
                          <a:latin typeface="Lucida Console"/>
                          <a:cs typeface="Lucida Console"/>
                        </a:rPr>
                        <a:t>three</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34290">
                        <a:lnSpc>
                          <a:spcPts val="930"/>
                        </a:lnSpc>
                        <a:spcBef>
                          <a:spcPts val="90"/>
                        </a:spcBef>
                      </a:pPr>
                      <a:r>
                        <a:rPr sz="850" spc="25" dirty="0">
                          <a:solidFill>
                            <a:srgbClr val="333333"/>
                          </a:solidFill>
                          <a:latin typeface="Lucida Console"/>
                          <a:cs typeface="Lucida Console"/>
                        </a:rPr>
                        <a:t>copy:</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2"/>
                  </a:ext>
                </a:extLst>
              </a:tr>
            </a:tbl>
          </a:graphicData>
        </a:graphic>
      </p:graphicFrame>
      <p:sp>
        <p:nvSpPr>
          <p:cNvPr id="28" name="object 28"/>
          <p:cNvSpPr txBox="1"/>
          <p:nvPr/>
        </p:nvSpPr>
        <p:spPr>
          <a:xfrm>
            <a:off x="3870347" y="2662894"/>
            <a:ext cx="113220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dest:</a:t>
            </a:r>
            <a:r>
              <a:rPr sz="850" spc="-30" dirty="0">
                <a:solidFill>
                  <a:srgbClr val="333333"/>
                </a:solidFill>
                <a:latin typeface="Lucida Console"/>
                <a:cs typeface="Lucida Console"/>
              </a:rPr>
              <a:t> </a:t>
            </a:r>
            <a:r>
              <a:rPr sz="850" spc="30" dirty="0">
                <a:solidFill>
                  <a:srgbClr val="333333"/>
                </a:solidFill>
                <a:latin typeface="Lucida Console"/>
                <a:cs typeface="Lucida Console"/>
              </a:rPr>
              <a:t>/etc/issue</a:t>
            </a:r>
            <a:endParaRPr sz="850">
              <a:latin typeface="Lucida Console"/>
              <a:cs typeface="Lucida Console"/>
            </a:endParaRPr>
          </a:p>
        </p:txBody>
      </p:sp>
      <p:sp>
        <p:nvSpPr>
          <p:cNvPr id="29" name="object 29"/>
          <p:cNvSpPr txBox="1"/>
          <p:nvPr/>
        </p:nvSpPr>
        <p:spPr>
          <a:xfrm>
            <a:off x="5785489" y="2662894"/>
            <a:ext cx="37084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when</a:t>
            </a:r>
            <a:r>
              <a:rPr sz="850" spc="15" dirty="0">
                <a:solidFill>
                  <a:srgbClr val="333333"/>
                </a:solidFill>
                <a:latin typeface="Lucida Console"/>
                <a:cs typeface="Lucida Console"/>
              </a:rPr>
              <a:t>:</a:t>
            </a:r>
            <a:endParaRPr sz="850">
              <a:latin typeface="Lucida Console"/>
              <a:cs typeface="Lucida Console"/>
            </a:endParaRPr>
          </a:p>
        </p:txBody>
      </p:sp>
      <p:sp>
        <p:nvSpPr>
          <p:cNvPr id="30" name="object 30"/>
          <p:cNvSpPr txBox="1"/>
          <p:nvPr/>
        </p:nvSpPr>
        <p:spPr>
          <a:xfrm>
            <a:off x="1070315" y="2626989"/>
            <a:ext cx="244856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content: 'Production'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"inventory_hostname</a:t>
            </a:r>
            <a:r>
              <a:rPr sz="850" spc="5" dirty="0">
                <a:solidFill>
                  <a:srgbClr val="333333"/>
                </a:solidFill>
                <a:latin typeface="Lucida Console"/>
                <a:cs typeface="Lucida Console"/>
              </a:rPr>
              <a:t> </a:t>
            </a:r>
            <a:r>
              <a:rPr sz="850" spc="20" dirty="0">
                <a:solidFill>
                  <a:srgbClr val="333333"/>
                </a:solidFill>
                <a:latin typeface="Lucida Console"/>
                <a:cs typeface="Lucida Console"/>
              </a:rPr>
              <a:t>in</a:t>
            </a:r>
            <a:r>
              <a:rPr sz="850" spc="5" dirty="0">
                <a:solidFill>
                  <a:srgbClr val="333333"/>
                </a:solidFill>
                <a:latin typeface="Lucida Console"/>
                <a:cs typeface="Lucida Console"/>
              </a:rPr>
              <a:t> </a:t>
            </a:r>
            <a:r>
              <a:rPr sz="850" spc="30" dirty="0">
                <a:solidFill>
                  <a:srgbClr val="333333"/>
                </a:solidFill>
                <a:latin typeface="Lucida Console"/>
                <a:cs typeface="Lucida Console"/>
              </a:rPr>
              <a:t>groups.prod"</a:t>
            </a:r>
            <a:endParaRPr sz="850">
              <a:latin typeface="Lucida Console"/>
              <a:cs typeface="Lucida Console"/>
            </a:endParaRPr>
          </a:p>
        </p:txBody>
      </p:sp>
      <p:sp>
        <p:nvSpPr>
          <p:cNvPr id="31" name="object 3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5437833"/>
            <a:ext cx="38735" cy="1057910"/>
          </a:xfrm>
          <a:custGeom>
            <a:avLst/>
            <a:gdLst/>
            <a:ahLst/>
            <a:cxnLst/>
            <a:rect l="l" t="t" r="r" b="b"/>
            <a:pathLst>
              <a:path w="38734" h="1057910">
                <a:moveTo>
                  <a:pt x="38117" y="1057766"/>
                </a:moveTo>
                <a:lnTo>
                  <a:pt x="0" y="1057766"/>
                </a:lnTo>
                <a:lnTo>
                  <a:pt x="0" y="0"/>
                </a:lnTo>
                <a:lnTo>
                  <a:pt x="38117" y="0"/>
                </a:lnTo>
                <a:lnTo>
                  <a:pt x="38117" y="1057766"/>
                </a:lnTo>
                <a:close/>
              </a:path>
            </a:pathLst>
          </a:custGeom>
          <a:solidFill>
            <a:srgbClr val="DEE1E4"/>
          </a:solidFill>
        </p:spPr>
        <p:txBody>
          <a:bodyPr wrap="square" lIns="0" tIns="0" rIns="0" bIns="0" rtlCol="0"/>
          <a:lstStyle/>
          <a:p>
            <a:endParaRPr/>
          </a:p>
        </p:txBody>
      </p:sp>
      <p:sp>
        <p:nvSpPr>
          <p:cNvPr id="3" name="object 3"/>
          <p:cNvSpPr txBox="1"/>
          <p:nvPr/>
        </p:nvSpPr>
        <p:spPr>
          <a:xfrm>
            <a:off x="946424" y="365095"/>
            <a:ext cx="1048385" cy="174625"/>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16.8</a:t>
            </a:r>
            <a:r>
              <a:rPr sz="950" b="1" spc="-35" dirty="0">
                <a:solidFill>
                  <a:srgbClr val="333333"/>
                </a:solidFill>
                <a:latin typeface="Trebuchet MS"/>
                <a:cs typeface="Trebuchet MS"/>
              </a:rPr>
              <a:t> </a:t>
            </a:r>
            <a:r>
              <a:rPr sz="950" b="1" spc="25" dirty="0">
                <a:solidFill>
                  <a:srgbClr val="333333"/>
                </a:solidFill>
                <a:latin typeface="微软雅黑"/>
                <a:cs typeface="微软雅黑"/>
              </a:rPr>
              <a:t>管理文件属性</a:t>
            </a:r>
            <a:endParaRPr sz="950">
              <a:latin typeface="微软雅黑"/>
              <a:cs typeface="微软雅黑"/>
            </a:endParaRPr>
          </a:p>
        </p:txBody>
      </p:sp>
      <p:sp>
        <p:nvSpPr>
          <p:cNvPr id="4" name="object 4"/>
          <p:cNvSpPr txBox="1"/>
          <p:nvPr/>
        </p:nvSpPr>
        <p:spPr>
          <a:xfrm>
            <a:off x="946424" y="628090"/>
            <a:ext cx="5673725" cy="126428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学习</a:t>
            </a:r>
            <a:r>
              <a:rPr sz="950" b="1" spc="60" dirty="0">
                <a:solidFill>
                  <a:srgbClr val="333333"/>
                </a:solidFill>
                <a:latin typeface="Trebuchet MS"/>
                <a:cs typeface="Trebuchet MS"/>
              </a:rPr>
              <a:t>Playbook</a:t>
            </a:r>
            <a:r>
              <a:rPr sz="950" b="1" spc="20" dirty="0">
                <a:solidFill>
                  <a:srgbClr val="333333"/>
                </a:solidFill>
                <a:latin typeface="微软雅黑"/>
                <a:cs typeface="微软雅黑"/>
              </a:rPr>
              <a:t>剧本语法的目的是满足日常的工作需求，能够把重复的事情写入到脚本中，然后再批量的 </a:t>
            </a:r>
            <a:r>
              <a:rPr sz="950" b="1" spc="25" dirty="0">
                <a:solidFill>
                  <a:srgbClr val="333333"/>
                </a:solidFill>
                <a:latin typeface="微软雅黑"/>
                <a:cs typeface="微软雅黑"/>
              </a:rPr>
              <a:t>执行下去，提高运维工作的效率。其中创建文件、管理权限及做快捷方式一定是几乎每天都被使用到的 高频技能。尤其是在第</a:t>
            </a:r>
            <a:r>
              <a:rPr sz="950" b="1" dirty="0">
                <a:solidFill>
                  <a:srgbClr val="333333"/>
                </a:solidFill>
                <a:latin typeface="Trebuchet MS"/>
                <a:cs typeface="Trebuchet MS"/>
              </a:rPr>
              <a:t>5</a:t>
            </a:r>
            <a:r>
              <a:rPr sz="950" b="1" spc="20" dirty="0">
                <a:solidFill>
                  <a:srgbClr val="333333"/>
                </a:solidFill>
                <a:latin typeface="微软雅黑"/>
                <a:cs typeface="微软雅黑"/>
              </a:rPr>
              <a:t>章节学习文件一般权限、特殊权限、隐藏权限时，往往还会因命令的格式问题导 </a:t>
            </a:r>
            <a:r>
              <a:rPr sz="950" b="1" spc="25" dirty="0">
                <a:solidFill>
                  <a:srgbClr val="333333"/>
                </a:solidFill>
                <a:latin typeface="微软雅黑"/>
                <a:cs typeface="微软雅黑"/>
              </a:rPr>
              <a:t>致出错，这么多命令该怎么记呢？</a:t>
            </a:r>
            <a:endParaRPr sz="950">
              <a:latin typeface="微软雅黑"/>
              <a:cs typeface="微软雅黑"/>
            </a:endParaRPr>
          </a:p>
          <a:p>
            <a:pPr marL="12700" marR="45720">
              <a:lnSpc>
                <a:spcPct val="131600"/>
              </a:lnSpc>
              <a:spcBef>
                <a:spcPts val="750"/>
              </a:spcBef>
            </a:pP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服务为了心疼运维人员，将对文件管理常用的功能都合并到了</a:t>
            </a:r>
            <a:r>
              <a:rPr sz="950" b="1" spc="20" dirty="0">
                <a:solidFill>
                  <a:srgbClr val="333333"/>
                </a:solidFill>
                <a:latin typeface="Trebuchet MS"/>
                <a:cs typeface="Trebuchet MS"/>
              </a:rPr>
              <a:t>file</a:t>
            </a:r>
            <a:r>
              <a:rPr sz="950" b="1" spc="20" dirty="0">
                <a:solidFill>
                  <a:srgbClr val="333333"/>
                </a:solidFill>
                <a:latin typeface="微软雅黑"/>
                <a:cs typeface="微软雅黑"/>
              </a:rPr>
              <a:t>模块中，不用再为了寻找模块 </a:t>
            </a:r>
            <a:r>
              <a:rPr sz="950" b="1" spc="25" dirty="0">
                <a:solidFill>
                  <a:srgbClr val="333333"/>
                </a:solidFill>
                <a:latin typeface="微软雅黑"/>
                <a:cs typeface="微软雅黑"/>
              </a:rPr>
              <a:t>而</a:t>
            </a:r>
            <a:r>
              <a:rPr sz="950" b="1" spc="-125" dirty="0">
                <a:solidFill>
                  <a:srgbClr val="333333"/>
                </a:solidFill>
                <a:latin typeface="Trebuchet MS"/>
                <a:cs typeface="Trebuchet MS"/>
              </a:rPr>
              <a:t>“</a:t>
            </a:r>
            <a:r>
              <a:rPr sz="950" b="1" spc="25" dirty="0">
                <a:solidFill>
                  <a:srgbClr val="333333"/>
                </a:solidFill>
                <a:latin typeface="微软雅黑"/>
                <a:cs typeface="微软雅黑"/>
              </a:rPr>
              <a:t>东奔西跑</a:t>
            </a:r>
            <a:r>
              <a:rPr sz="950" b="1" spc="-125" dirty="0">
                <a:solidFill>
                  <a:srgbClr val="333333"/>
                </a:solidFill>
                <a:latin typeface="Trebuchet MS"/>
                <a:cs typeface="Trebuchet MS"/>
              </a:rPr>
              <a:t>”</a:t>
            </a:r>
            <a:r>
              <a:rPr sz="950" b="1" spc="25" dirty="0">
                <a:solidFill>
                  <a:srgbClr val="333333"/>
                </a:solidFill>
                <a:latin typeface="微软雅黑"/>
                <a:cs typeface="微软雅黑"/>
              </a:rPr>
              <a:t>了，先来看下帮助信息吧：</a:t>
            </a:r>
            <a:endParaRPr sz="950">
              <a:latin typeface="微软雅黑"/>
              <a:cs typeface="微软雅黑"/>
            </a:endParaRPr>
          </a:p>
        </p:txBody>
      </p:sp>
      <p:grpSp>
        <p:nvGrpSpPr>
          <p:cNvPr id="5" name="object 5"/>
          <p:cNvGrpSpPr/>
          <p:nvPr/>
        </p:nvGrpSpPr>
        <p:grpSpPr>
          <a:xfrm>
            <a:off x="959124" y="2045371"/>
            <a:ext cx="5651500" cy="2382520"/>
            <a:chOff x="959124" y="2045371"/>
            <a:chExt cx="5651500" cy="2382520"/>
          </a:xfrm>
        </p:grpSpPr>
        <p:sp>
          <p:nvSpPr>
            <p:cNvPr id="6" name="object 6"/>
            <p:cNvSpPr/>
            <p:nvPr/>
          </p:nvSpPr>
          <p:spPr>
            <a:xfrm>
              <a:off x="963889" y="2050136"/>
              <a:ext cx="5641975" cy="2372995"/>
            </a:xfrm>
            <a:custGeom>
              <a:avLst/>
              <a:gdLst/>
              <a:ahLst/>
              <a:cxnLst/>
              <a:rect l="l" t="t" r="r" b="b"/>
              <a:pathLst>
                <a:path w="5641975" h="2372995">
                  <a:moveTo>
                    <a:pt x="5617597" y="2372827"/>
                  </a:moveTo>
                  <a:lnTo>
                    <a:pt x="23823" y="2372827"/>
                  </a:lnTo>
                  <a:lnTo>
                    <a:pt x="20659" y="2372532"/>
                  </a:lnTo>
                  <a:lnTo>
                    <a:pt x="0" y="2351977"/>
                  </a:lnTo>
                  <a:lnTo>
                    <a:pt x="0" y="2349004"/>
                  </a:lnTo>
                  <a:lnTo>
                    <a:pt x="0" y="20250"/>
                  </a:lnTo>
                  <a:lnTo>
                    <a:pt x="600" y="16971"/>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40821" y="16971"/>
                  </a:lnTo>
                  <a:lnTo>
                    <a:pt x="5641421" y="20250"/>
                  </a:lnTo>
                  <a:lnTo>
                    <a:pt x="5641421" y="2351977"/>
                  </a:lnTo>
                  <a:lnTo>
                    <a:pt x="5620752" y="2372532"/>
                  </a:lnTo>
                  <a:lnTo>
                    <a:pt x="5617597" y="2372827"/>
                  </a:lnTo>
                  <a:close/>
                </a:path>
              </a:pathLst>
            </a:custGeom>
            <a:solidFill>
              <a:srgbClr val="F8F8F8"/>
            </a:solidFill>
          </p:spPr>
          <p:txBody>
            <a:bodyPr wrap="square" lIns="0" tIns="0" rIns="0" bIns="0" rtlCol="0"/>
            <a:lstStyle/>
            <a:p>
              <a:endParaRPr/>
            </a:p>
          </p:txBody>
        </p:sp>
        <p:sp>
          <p:nvSpPr>
            <p:cNvPr id="7" name="object 7"/>
            <p:cNvSpPr/>
            <p:nvPr/>
          </p:nvSpPr>
          <p:spPr>
            <a:xfrm>
              <a:off x="963889" y="2050136"/>
              <a:ext cx="5641975" cy="2372995"/>
            </a:xfrm>
            <a:custGeom>
              <a:avLst/>
              <a:gdLst/>
              <a:ahLst/>
              <a:cxnLst/>
              <a:rect l="l" t="t" r="r" b="b"/>
              <a:pathLst>
                <a:path w="5641975" h="2372995">
                  <a:moveTo>
                    <a:pt x="0" y="2349004"/>
                  </a:moveTo>
                  <a:lnTo>
                    <a:pt x="0" y="23823"/>
                  </a:lnTo>
                  <a:lnTo>
                    <a:pt x="0" y="20250"/>
                  </a:lnTo>
                  <a:lnTo>
                    <a:pt x="600" y="16971"/>
                  </a:lnTo>
                  <a:lnTo>
                    <a:pt x="1810" y="14294"/>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294"/>
                  </a:lnTo>
                  <a:lnTo>
                    <a:pt x="5640821" y="16971"/>
                  </a:lnTo>
                  <a:lnTo>
                    <a:pt x="5641421" y="20250"/>
                  </a:lnTo>
                  <a:lnTo>
                    <a:pt x="5641421" y="23823"/>
                  </a:lnTo>
                  <a:lnTo>
                    <a:pt x="5641421" y="2349004"/>
                  </a:lnTo>
                  <a:lnTo>
                    <a:pt x="5641421" y="2351977"/>
                  </a:lnTo>
                  <a:lnTo>
                    <a:pt x="5640821" y="2354959"/>
                  </a:lnTo>
                  <a:lnTo>
                    <a:pt x="5639610" y="2357637"/>
                  </a:lnTo>
                  <a:lnTo>
                    <a:pt x="5638400" y="2360620"/>
                  </a:lnTo>
                  <a:lnTo>
                    <a:pt x="5617597" y="2372827"/>
                  </a:lnTo>
                  <a:lnTo>
                    <a:pt x="23823" y="2372827"/>
                  </a:lnTo>
                  <a:lnTo>
                    <a:pt x="1810" y="2357637"/>
                  </a:lnTo>
                  <a:lnTo>
                    <a:pt x="600" y="2354959"/>
                  </a:lnTo>
                  <a:lnTo>
                    <a:pt x="0" y="2351977"/>
                  </a:lnTo>
                  <a:lnTo>
                    <a:pt x="0" y="2349004"/>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2131275"/>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grpSp>
        <p:nvGrpSpPr>
          <p:cNvPr id="9" name="object 9"/>
          <p:cNvGrpSpPr/>
          <p:nvPr/>
        </p:nvGrpSpPr>
        <p:grpSpPr>
          <a:xfrm>
            <a:off x="959124" y="7305616"/>
            <a:ext cx="5651500" cy="838835"/>
            <a:chOff x="959124" y="7305616"/>
            <a:chExt cx="5651500" cy="838835"/>
          </a:xfrm>
        </p:grpSpPr>
        <p:sp>
          <p:nvSpPr>
            <p:cNvPr id="10" name="object 10"/>
            <p:cNvSpPr/>
            <p:nvPr/>
          </p:nvSpPr>
          <p:spPr>
            <a:xfrm>
              <a:off x="963889" y="7310380"/>
              <a:ext cx="5641975" cy="829310"/>
            </a:xfrm>
            <a:custGeom>
              <a:avLst/>
              <a:gdLst/>
              <a:ahLst/>
              <a:cxnLst/>
              <a:rect l="l" t="t" r="r" b="b"/>
              <a:pathLst>
                <a:path w="5641975" h="829309">
                  <a:moveTo>
                    <a:pt x="5617597" y="829060"/>
                  </a:moveTo>
                  <a:lnTo>
                    <a:pt x="23823" y="829060"/>
                  </a:lnTo>
                  <a:lnTo>
                    <a:pt x="20659" y="828764"/>
                  </a:lnTo>
                  <a:lnTo>
                    <a:pt x="0" y="808209"/>
                  </a:lnTo>
                  <a:lnTo>
                    <a:pt x="0" y="805236"/>
                  </a:lnTo>
                  <a:lnTo>
                    <a:pt x="0" y="20545"/>
                  </a:lnTo>
                  <a:lnTo>
                    <a:pt x="600" y="17267"/>
                  </a:lnTo>
                  <a:lnTo>
                    <a:pt x="3020" y="11616"/>
                  </a:lnTo>
                  <a:lnTo>
                    <a:pt x="4745" y="8929"/>
                  </a:lnTo>
                  <a:lnTo>
                    <a:pt x="6975" y="6851"/>
                  </a:lnTo>
                  <a:lnTo>
                    <a:pt x="9214" y="4469"/>
                  </a:lnTo>
                  <a:lnTo>
                    <a:pt x="11787" y="2677"/>
                  </a:lnTo>
                  <a:lnTo>
                    <a:pt x="14703" y="1782"/>
                  </a:lnTo>
                  <a:lnTo>
                    <a:pt x="17629" y="590"/>
                  </a:lnTo>
                  <a:lnTo>
                    <a:pt x="20659" y="0"/>
                  </a:lnTo>
                  <a:lnTo>
                    <a:pt x="5620752" y="0"/>
                  </a:lnTo>
                  <a:lnTo>
                    <a:pt x="5623792" y="590"/>
                  </a:lnTo>
                  <a:lnTo>
                    <a:pt x="5626717" y="1782"/>
                  </a:lnTo>
                  <a:lnTo>
                    <a:pt x="5629633" y="2677"/>
                  </a:lnTo>
                  <a:lnTo>
                    <a:pt x="5632206" y="4469"/>
                  </a:lnTo>
                  <a:lnTo>
                    <a:pt x="5634446" y="6851"/>
                  </a:lnTo>
                  <a:lnTo>
                    <a:pt x="5636675" y="8929"/>
                  </a:lnTo>
                  <a:lnTo>
                    <a:pt x="5638400" y="11616"/>
                  </a:lnTo>
                  <a:lnTo>
                    <a:pt x="5640821" y="17267"/>
                  </a:lnTo>
                  <a:lnTo>
                    <a:pt x="5641421" y="20545"/>
                  </a:lnTo>
                  <a:lnTo>
                    <a:pt x="5641421" y="808209"/>
                  </a:lnTo>
                  <a:lnTo>
                    <a:pt x="5620752" y="828764"/>
                  </a:lnTo>
                  <a:lnTo>
                    <a:pt x="5617597" y="829060"/>
                  </a:lnTo>
                  <a:close/>
                </a:path>
              </a:pathLst>
            </a:custGeom>
            <a:solidFill>
              <a:srgbClr val="F8F8F8"/>
            </a:solidFill>
          </p:spPr>
          <p:txBody>
            <a:bodyPr wrap="square" lIns="0" tIns="0" rIns="0" bIns="0" rtlCol="0"/>
            <a:lstStyle/>
            <a:p>
              <a:endParaRPr/>
            </a:p>
          </p:txBody>
        </p:sp>
        <p:sp>
          <p:nvSpPr>
            <p:cNvPr id="11" name="object 11"/>
            <p:cNvSpPr/>
            <p:nvPr/>
          </p:nvSpPr>
          <p:spPr>
            <a:xfrm>
              <a:off x="963889" y="7310380"/>
              <a:ext cx="5641975" cy="829310"/>
            </a:xfrm>
            <a:custGeom>
              <a:avLst/>
              <a:gdLst/>
              <a:ahLst/>
              <a:cxnLst/>
              <a:rect l="l" t="t" r="r" b="b"/>
              <a:pathLst>
                <a:path w="5641975" h="829309">
                  <a:moveTo>
                    <a:pt x="0" y="80523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782"/>
                  </a:lnTo>
                  <a:lnTo>
                    <a:pt x="17629" y="590"/>
                  </a:lnTo>
                  <a:lnTo>
                    <a:pt x="20659" y="0"/>
                  </a:lnTo>
                  <a:lnTo>
                    <a:pt x="23823" y="0"/>
                  </a:lnTo>
                  <a:lnTo>
                    <a:pt x="5617597" y="0"/>
                  </a:lnTo>
                  <a:lnTo>
                    <a:pt x="5620752" y="0"/>
                  </a:lnTo>
                  <a:lnTo>
                    <a:pt x="5623792" y="590"/>
                  </a:lnTo>
                  <a:lnTo>
                    <a:pt x="5626717" y="1782"/>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805236"/>
                  </a:lnTo>
                  <a:lnTo>
                    <a:pt x="5641421" y="808209"/>
                  </a:lnTo>
                  <a:lnTo>
                    <a:pt x="5640821" y="811192"/>
                  </a:lnTo>
                  <a:lnTo>
                    <a:pt x="5639610" y="813870"/>
                  </a:lnTo>
                  <a:lnTo>
                    <a:pt x="5638400" y="816853"/>
                  </a:lnTo>
                  <a:lnTo>
                    <a:pt x="5617597" y="829060"/>
                  </a:lnTo>
                  <a:lnTo>
                    <a:pt x="23823" y="829060"/>
                  </a:lnTo>
                  <a:lnTo>
                    <a:pt x="1810" y="813870"/>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12" name="object 12"/>
            <p:cNvSpPr/>
            <p:nvPr/>
          </p:nvSpPr>
          <p:spPr>
            <a:xfrm>
              <a:off x="1006771" y="7391519"/>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3" name="object 13"/>
          <p:cNvGrpSpPr/>
          <p:nvPr/>
        </p:nvGrpSpPr>
        <p:grpSpPr>
          <a:xfrm>
            <a:off x="959124" y="9001854"/>
            <a:ext cx="5651500" cy="1181735"/>
            <a:chOff x="959124" y="9001854"/>
            <a:chExt cx="5651500" cy="1181735"/>
          </a:xfrm>
        </p:grpSpPr>
        <p:sp>
          <p:nvSpPr>
            <p:cNvPr id="14" name="object 14"/>
            <p:cNvSpPr/>
            <p:nvPr/>
          </p:nvSpPr>
          <p:spPr>
            <a:xfrm>
              <a:off x="963889" y="9006619"/>
              <a:ext cx="5641975" cy="1172210"/>
            </a:xfrm>
            <a:custGeom>
              <a:avLst/>
              <a:gdLst/>
              <a:ahLst/>
              <a:cxnLst/>
              <a:rect l="l" t="t" r="r" b="b"/>
              <a:pathLst>
                <a:path w="5641975" h="1172209">
                  <a:moveTo>
                    <a:pt x="5617597" y="1172119"/>
                  </a:moveTo>
                  <a:lnTo>
                    <a:pt x="23823" y="1172119"/>
                  </a:lnTo>
                  <a:lnTo>
                    <a:pt x="20659" y="1171824"/>
                  </a:lnTo>
                  <a:lnTo>
                    <a:pt x="0" y="1150973"/>
                  </a:lnTo>
                  <a:lnTo>
                    <a:pt x="0" y="1148296"/>
                  </a:lnTo>
                  <a:lnTo>
                    <a:pt x="0" y="20545"/>
                  </a:lnTo>
                  <a:lnTo>
                    <a:pt x="20659" y="0"/>
                  </a:lnTo>
                  <a:lnTo>
                    <a:pt x="5620752" y="0"/>
                  </a:lnTo>
                  <a:lnTo>
                    <a:pt x="5641421" y="20545"/>
                  </a:lnTo>
                  <a:lnTo>
                    <a:pt x="5641421" y="1150973"/>
                  </a:lnTo>
                  <a:lnTo>
                    <a:pt x="5620752" y="1171824"/>
                  </a:lnTo>
                  <a:lnTo>
                    <a:pt x="5617597" y="1172119"/>
                  </a:lnTo>
                  <a:close/>
                </a:path>
              </a:pathLst>
            </a:custGeom>
            <a:solidFill>
              <a:srgbClr val="F8F8F8"/>
            </a:solidFill>
          </p:spPr>
          <p:txBody>
            <a:bodyPr wrap="square" lIns="0" tIns="0" rIns="0" bIns="0" rtlCol="0"/>
            <a:lstStyle/>
            <a:p>
              <a:endParaRPr/>
            </a:p>
          </p:txBody>
        </p:sp>
        <p:sp>
          <p:nvSpPr>
            <p:cNvPr id="15" name="object 15"/>
            <p:cNvSpPr/>
            <p:nvPr/>
          </p:nvSpPr>
          <p:spPr>
            <a:xfrm>
              <a:off x="963889" y="9006619"/>
              <a:ext cx="5641975" cy="1172210"/>
            </a:xfrm>
            <a:custGeom>
              <a:avLst/>
              <a:gdLst/>
              <a:ahLst/>
              <a:cxnLst/>
              <a:rect l="l" t="t" r="r" b="b"/>
              <a:pathLst>
                <a:path w="5641975" h="1172209">
                  <a:moveTo>
                    <a:pt x="0" y="1148296"/>
                  </a:moveTo>
                  <a:lnTo>
                    <a:pt x="0" y="23823"/>
                  </a:lnTo>
                  <a:lnTo>
                    <a:pt x="0" y="20545"/>
                  </a:lnTo>
                  <a:lnTo>
                    <a:pt x="600" y="17572"/>
                  </a:lnTo>
                  <a:lnTo>
                    <a:pt x="1810" y="14294"/>
                  </a:lnTo>
                  <a:lnTo>
                    <a:pt x="3020" y="11311"/>
                  </a:lnTo>
                  <a:lnTo>
                    <a:pt x="4745" y="8929"/>
                  </a:lnTo>
                  <a:lnTo>
                    <a:pt x="6975" y="6851"/>
                  </a:lnTo>
                  <a:lnTo>
                    <a:pt x="9214" y="4764"/>
                  </a:lnTo>
                  <a:lnTo>
                    <a:pt x="11787" y="2973"/>
                  </a:lnTo>
                  <a:lnTo>
                    <a:pt x="14703" y="1486"/>
                  </a:lnTo>
                  <a:lnTo>
                    <a:pt x="17629" y="590"/>
                  </a:lnTo>
                  <a:lnTo>
                    <a:pt x="20659" y="0"/>
                  </a:lnTo>
                  <a:lnTo>
                    <a:pt x="23823" y="0"/>
                  </a:lnTo>
                  <a:lnTo>
                    <a:pt x="5617597" y="0"/>
                  </a:lnTo>
                  <a:lnTo>
                    <a:pt x="5620752" y="0"/>
                  </a:lnTo>
                  <a:lnTo>
                    <a:pt x="5623792" y="590"/>
                  </a:lnTo>
                  <a:lnTo>
                    <a:pt x="5626717" y="1486"/>
                  </a:lnTo>
                  <a:lnTo>
                    <a:pt x="5629633" y="2973"/>
                  </a:lnTo>
                  <a:lnTo>
                    <a:pt x="5632206" y="4764"/>
                  </a:lnTo>
                  <a:lnTo>
                    <a:pt x="5634446" y="6851"/>
                  </a:lnTo>
                  <a:lnTo>
                    <a:pt x="5636675" y="8929"/>
                  </a:lnTo>
                  <a:lnTo>
                    <a:pt x="5638400" y="11311"/>
                  </a:lnTo>
                  <a:lnTo>
                    <a:pt x="5639610" y="14294"/>
                  </a:lnTo>
                  <a:lnTo>
                    <a:pt x="5640821" y="17572"/>
                  </a:lnTo>
                  <a:lnTo>
                    <a:pt x="5641421" y="20545"/>
                  </a:lnTo>
                  <a:lnTo>
                    <a:pt x="5641421" y="23823"/>
                  </a:lnTo>
                  <a:lnTo>
                    <a:pt x="5641421" y="1148296"/>
                  </a:lnTo>
                  <a:lnTo>
                    <a:pt x="5641421" y="1150973"/>
                  </a:lnTo>
                  <a:lnTo>
                    <a:pt x="5640821" y="1153956"/>
                  </a:lnTo>
                  <a:lnTo>
                    <a:pt x="5639610" y="1156929"/>
                  </a:lnTo>
                  <a:lnTo>
                    <a:pt x="5638400" y="1159912"/>
                  </a:lnTo>
                  <a:lnTo>
                    <a:pt x="5617597" y="1172119"/>
                  </a:lnTo>
                  <a:lnTo>
                    <a:pt x="23823" y="1172119"/>
                  </a:lnTo>
                  <a:lnTo>
                    <a:pt x="1810" y="1156929"/>
                  </a:lnTo>
                  <a:lnTo>
                    <a:pt x="600" y="1153956"/>
                  </a:lnTo>
                  <a:lnTo>
                    <a:pt x="0" y="1150973"/>
                  </a:lnTo>
                  <a:lnTo>
                    <a:pt x="0" y="1148296"/>
                  </a:lnTo>
                  <a:close/>
                </a:path>
              </a:pathLst>
            </a:custGeom>
            <a:ln w="9529">
              <a:solidFill>
                <a:srgbClr val="E7EAEC"/>
              </a:solidFill>
            </a:ln>
          </p:spPr>
          <p:txBody>
            <a:bodyPr wrap="square" lIns="0" tIns="0" rIns="0" bIns="0" rtlCol="0"/>
            <a:lstStyle/>
            <a:p>
              <a:endParaRPr/>
            </a:p>
          </p:txBody>
        </p:sp>
        <p:sp>
          <p:nvSpPr>
            <p:cNvPr id="16" name="object 16"/>
            <p:cNvSpPr/>
            <p:nvPr/>
          </p:nvSpPr>
          <p:spPr>
            <a:xfrm>
              <a:off x="1006771" y="9087758"/>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7" name="object 17"/>
          <p:cNvSpPr txBox="1"/>
          <p:nvPr/>
        </p:nvSpPr>
        <p:spPr>
          <a:xfrm>
            <a:off x="946424" y="8251652"/>
            <a:ext cx="5673090" cy="986155"/>
          </a:xfrm>
          <a:prstGeom prst="rect">
            <a:avLst/>
          </a:prstGeom>
        </p:spPr>
        <p:txBody>
          <a:bodyPr vert="horz" wrap="square" lIns="0" tIns="12065" rIns="0" bIns="0" rtlCol="0">
            <a:spAutoFit/>
          </a:bodyPr>
          <a:lstStyle/>
          <a:p>
            <a:pPr marL="12700" marR="5080" algn="just">
              <a:lnSpc>
                <a:spcPct val="131600"/>
              </a:lnSpc>
              <a:spcBef>
                <a:spcPts val="95"/>
              </a:spcBef>
            </a:pPr>
            <a:r>
              <a:rPr sz="950" b="1" spc="25" dirty="0">
                <a:solidFill>
                  <a:srgbClr val="333333"/>
                </a:solidFill>
                <a:latin typeface="微软雅黑"/>
                <a:cs typeface="微软雅黑"/>
              </a:rPr>
              <a:t>一不小心把题目出简单了，没能完全展示出</a:t>
            </a:r>
            <a:r>
              <a:rPr sz="950" b="1" spc="20" dirty="0">
                <a:solidFill>
                  <a:srgbClr val="333333"/>
                </a:solidFill>
                <a:latin typeface="Trebuchet MS"/>
                <a:cs typeface="Trebuchet MS"/>
              </a:rPr>
              <a:t>file</a:t>
            </a:r>
            <a:r>
              <a:rPr sz="950" b="1" spc="25" dirty="0">
                <a:solidFill>
                  <a:srgbClr val="333333"/>
                </a:solidFill>
                <a:latin typeface="微软雅黑"/>
                <a:cs typeface="微软雅黑"/>
              </a:rPr>
              <a:t>模块的强大之处。再临时加一个需求吧</a:t>
            </a:r>
            <a:r>
              <a:rPr sz="950" b="1" spc="275" dirty="0">
                <a:solidFill>
                  <a:srgbClr val="333333"/>
                </a:solidFill>
                <a:latin typeface="Trebuchet MS"/>
                <a:cs typeface="Trebuchet MS"/>
              </a:rPr>
              <a:t>——</a:t>
            </a:r>
            <a:r>
              <a:rPr sz="950" b="1" spc="20" dirty="0">
                <a:solidFill>
                  <a:srgbClr val="333333"/>
                </a:solidFill>
                <a:latin typeface="微软雅黑"/>
                <a:cs typeface="微软雅黑"/>
              </a:rPr>
              <a:t>请将新创建的 目录做一个快捷方式到</a:t>
            </a:r>
            <a:r>
              <a:rPr sz="950" b="1" spc="40" dirty="0">
                <a:solidFill>
                  <a:srgbClr val="333333"/>
                </a:solidFill>
                <a:latin typeface="Trebuchet MS"/>
                <a:cs typeface="Trebuchet MS"/>
              </a:rPr>
              <a:t>/linuxcool</a:t>
            </a:r>
            <a:r>
              <a:rPr sz="950" b="1" spc="25" dirty="0">
                <a:solidFill>
                  <a:srgbClr val="333333"/>
                </a:solidFill>
                <a:latin typeface="微软雅黑"/>
                <a:cs typeface="微软雅黑"/>
              </a:rPr>
              <a:t>目录。这样用户在访问两个文件时都能有相同的内容了，使用</a:t>
            </a:r>
            <a:r>
              <a:rPr sz="950" b="1" spc="20" dirty="0">
                <a:solidFill>
                  <a:srgbClr val="333333"/>
                </a:solidFill>
                <a:latin typeface="Trebuchet MS"/>
                <a:cs typeface="Trebuchet MS"/>
              </a:rPr>
              <a:t>file</a:t>
            </a:r>
            <a:r>
              <a:rPr sz="950" b="1" spc="15" dirty="0">
                <a:solidFill>
                  <a:srgbClr val="333333"/>
                </a:solidFill>
                <a:latin typeface="微软雅黑"/>
                <a:cs typeface="微软雅黑"/>
              </a:rPr>
              <a:t>模块 </a:t>
            </a:r>
            <a:r>
              <a:rPr sz="950" b="1" spc="25" dirty="0">
                <a:solidFill>
                  <a:srgbClr val="333333"/>
                </a:solidFill>
                <a:latin typeface="微软雅黑"/>
                <a:cs typeface="微软雅黑"/>
              </a:rPr>
              <a:t>做快捷方式时，不需要再单独创建目标文件</a:t>
            </a:r>
            <a:r>
              <a:rPr sz="950" b="1" spc="45" dirty="0">
                <a:solidFill>
                  <a:srgbClr val="333333"/>
                </a:solidFill>
                <a:latin typeface="微软雅黑"/>
                <a:cs typeface="微软雅黑"/>
              </a:rPr>
              <a:t>，</a:t>
            </a:r>
            <a:r>
              <a:rPr sz="950" b="1" spc="45" dirty="0">
                <a:solidFill>
                  <a:srgbClr val="333333"/>
                </a:solidFill>
                <a:latin typeface="Trebuchet MS"/>
                <a:cs typeface="Trebuchet MS"/>
              </a:rPr>
              <a:t>Ansible</a:t>
            </a:r>
            <a:r>
              <a:rPr sz="950" b="1" spc="25" dirty="0">
                <a:solidFill>
                  <a:srgbClr val="333333"/>
                </a:solidFill>
                <a:latin typeface="微软雅黑"/>
                <a:cs typeface="微软雅黑"/>
              </a:rPr>
              <a:t>服务会帮咱们完成的：</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tabLst>
                <a:tab pos="4064635" algn="l"/>
                <a:tab pos="489140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0" dirty="0">
                <a:solidFill>
                  <a:srgbClr val="333333"/>
                </a:solidFill>
                <a:latin typeface="Lucida Console"/>
                <a:cs typeface="Lucida Console"/>
              </a:rPr>
              <a:t> </a:t>
            </a:r>
            <a:r>
              <a:rPr sz="850" spc="30" dirty="0">
                <a:solidFill>
                  <a:srgbClr val="333333"/>
                </a:solidFill>
                <a:latin typeface="Lucida Console"/>
                <a:cs typeface="Lucida Console"/>
              </a:rPr>
              <a:t>chmod.yml----</a:t>
            </a:r>
            <a:r>
              <a:rPr sz="850" spc="4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00" spc="90" dirty="0">
                <a:solidFill>
                  <a:srgbClr val="333333"/>
                </a:solidFill>
                <a:latin typeface="宋体"/>
                <a:cs typeface="宋体"/>
              </a:rPr>
              <a:t>管</a:t>
            </a:r>
            <a:r>
              <a:rPr sz="700" spc="190" dirty="0">
                <a:solidFill>
                  <a:srgbClr val="333333"/>
                </a:solidFill>
                <a:latin typeface="宋体"/>
                <a:cs typeface="宋体"/>
              </a:rPr>
              <a:t>理</a:t>
            </a:r>
            <a:r>
              <a:rPr sz="800" spc="90" dirty="0">
                <a:solidFill>
                  <a:srgbClr val="333333"/>
                </a:solidFill>
                <a:latin typeface="宋体"/>
                <a:cs typeface="宋体"/>
              </a:rPr>
              <a:t>文件属</a:t>
            </a:r>
            <a:r>
              <a:rPr sz="800" spc="80" dirty="0">
                <a:solidFill>
                  <a:srgbClr val="333333"/>
                </a:solidFill>
                <a:latin typeface="宋体"/>
                <a:cs typeface="宋体"/>
              </a:rPr>
              <a:t>性	</a:t>
            </a:r>
            <a:r>
              <a:rPr sz="850" spc="25" dirty="0">
                <a:solidFill>
                  <a:srgbClr val="333333"/>
                </a:solidFill>
                <a:latin typeface="Lucida Console"/>
                <a:cs typeface="Lucida Console"/>
              </a:rPr>
              <a:t>hosts:</a:t>
            </a:r>
            <a:r>
              <a:rPr sz="850" spc="50" dirty="0">
                <a:solidFill>
                  <a:srgbClr val="333333"/>
                </a:solidFill>
                <a:latin typeface="Lucida Console"/>
                <a:cs typeface="Lucida Console"/>
              </a:rPr>
              <a:t> </a:t>
            </a:r>
            <a:r>
              <a:rPr sz="850" spc="25" dirty="0">
                <a:solidFill>
                  <a:srgbClr val="333333"/>
                </a:solidFill>
                <a:latin typeface="Lucida Console"/>
                <a:cs typeface="Lucida Console"/>
              </a:rPr>
              <a:t>dev	tasks:</a:t>
            </a:r>
            <a:endParaRPr sz="850">
              <a:latin typeface="Lucida Console"/>
              <a:cs typeface="Lucida Console"/>
            </a:endParaRPr>
          </a:p>
        </p:txBody>
      </p:sp>
      <p:sp>
        <p:nvSpPr>
          <p:cNvPr id="34" name="object 34"/>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296</a:t>
            </a:fld>
            <a:endParaRPr sz="800">
              <a:latin typeface="小哥哥网恋吗"/>
              <a:cs typeface="小哥哥网恋吗"/>
            </a:endParaRPr>
          </a:p>
        </p:txBody>
      </p:sp>
      <p:sp>
        <p:nvSpPr>
          <p:cNvPr id="18" name="object 18"/>
          <p:cNvSpPr txBox="1"/>
          <p:nvPr/>
        </p:nvSpPr>
        <p:spPr>
          <a:xfrm>
            <a:off x="1070306" y="2083938"/>
            <a:ext cx="299974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ansible-doc </a:t>
            </a:r>
            <a:r>
              <a:rPr sz="850" spc="25" dirty="0">
                <a:solidFill>
                  <a:srgbClr val="333333"/>
                </a:solidFill>
                <a:latin typeface="Lucida Console"/>
                <a:cs typeface="Lucida Console"/>
              </a:rPr>
              <a:t>file&gt; FILE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packages/ansible/modules/files/file.py)</a:t>
            </a:r>
            <a:endParaRPr sz="850">
              <a:latin typeface="Lucida Console"/>
              <a:cs typeface="Lucida Console"/>
            </a:endParaRPr>
          </a:p>
        </p:txBody>
      </p:sp>
      <p:sp>
        <p:nvSpPr>
          <p:cNvPr id="19" name="object 19"/>
          <p:cNvSpPr txBox="1"/>
          <p:nvPr/>
        </p:nvSpPr>
        <p:spPr>
          <a:xfrm>
            <a:off x="4315147" y="2083938"/>
            <a:ext cx="175895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(/usr/lib/python3.6/site</a:t>
            </a:r>
            <a:r>
              <a:rPr sz="850" spc="15" dirty="0">
                <a:solidFill>
                  <a:srgbClr val="333333"/>
                </a:solidFill>
                <a:latin typeface="Lucida Console"/>
                <a:cs typeface="Lucida Console"/>
              </a:rPr>
              <a:t>-  </a:t>
            </a:r>
            <a:r>
              <a:rPr sz="850" spc="25" dirty="0">
                <a:solidFill>
                  <a:srgbClr val="333333"/>
                </a:solidFill>
                <a:latin typeface="Lucida Console"/>
                <a:cs typeface="Lucida Console"/>
              </a:rPr>
              <a:t>Set</a:t>
            </a:r>
            <a:r>
              <a:rPr sz="850" spc="15" dirty="0">
                <a:solidFill>
                  <a:srgbClr val="333333"/>
                </a:solidFill>
                <a:latin typeface="Lucida Console"/>
                <a:cs typeface="Lucida Console"/>
              </a:rPr>
              <a:t> </a:t>
            </a:r>
            <a:r>
              <a:rPr sz="850" spc="30" dirty="0">
                <a:solidFill>
                  <a:srgbClr val="333333"/>
                </a:solidFill>
                <a:latin typeface="Lucida Console"/>
                <a:cs typeface="Lucida Console"/>
              </a:rPr>
              <a:t>attributes</a:t>
            </a:r>
            <a:r>
              <a:rPr sz="850" spc="20" dirty="0">
                <a:solidFill>
                  <a:srgbClr val="333333"/>
                </a:solidFill>
                <a:latin typeface="Lucida Console"/>
                <a:cs typeface="Lucida Console"/>
              </a:rPr>
              <a:t> of </a:t>
            </a:r>
            <a:r>
              <a:rPr sz="850" spc="25" dirty="0">
                <a:solidFill>
                  <a:srgbClr val="333333"/>
                </a:solidFill>
                <a:latin typeface="Lucida Console"/>
                <a:cs typeface="Lucida Console"/>
              </a:rPr>
              <a:t>files,</a:t>
            </a:r>
            <a:endParaRPr sz="850">
              <a:latin typeface="Lucida Console"/>
              <a:cs typeface="Lucida Console"/>
            </a:endParaRPr>
          </a:p>
        </p:txBody>
      </p:sp>
      <p:sp>
        <p:nvSpPr>
          <p:cNvPr id="20" name="object 20"/>
          <p:cNvSpPr txBox="1"/>
          <p:nvPr/>
        </p:nvSpPr>
        <p:spPr>
          <a:xfrm>
            <a:off x="1070306" y="2426975"/>
            <a:ext cx="1685289"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symlinks</a:t>
            </a:r>
            <a:r>
              <a:rPr sz="850" spc="-10" dirty="0">
                <a:solidFill>
                  <a:srgbClr val="333333"/>
                </a:solidFill>
                <a:latin typeface="Lucida Console"/>
                <a:cs typeface="Lucida Console"/>
              </a:rPr>
              <a:t> </a:t>
            </a:r>
            <a:r>
              <a:rPr sz="850" spc="20" dirty="0">
                <a:solidFill>
                  <a:srgbClr val="333333"/>
                </a:solidFill>
                <a:latin typeface="Lucida Console"/>
                <a:cs typeface="Lucida Console"/>
              </a:rPr>
              <a:t>or</a:t>
            </a:r>
            <a:r>
              <a:rPr sz="850" spc="-5" dirty="0">
                <a:solidFill>
                  <a:srgbClr val="333333"/>
                </a:solidFill>
                <a:latin typeface="Lucida Console"/>
                <a:cs typeface="Lucida Console"/>
              </a:rPr>
              <a:t> </a:t>
            </a:r>
            <a:r>
              <a:rPr sz="850" spc="30" dirty="0">
                <a:solidFill>
                  <a:srgbClr val="333333"/>
                </a:solidFill>
                <a:latin typeface="Lucida Console"/>
                <a:cs typeface="Lucida Console"/>
              </a:rPr>
              <a:t>directories. </a:t>
            </a:r>
            <a:r>
              <a:rPr sz="850" spc="-495" dirty="0">
                <a:solidFill>
                  <a:srgbClr val="333333"/>
                </a:solidFill>
                <a:latin typeface="Lucida Console"/>
                <a:cs typeface="Lucida Console"/>
              </a:rPr>
              <a:t> </a:t>
            </a:r>
            <a:r>
              <a:rPr sz="850" spc="30" dirty="0">
                <a:solidFill>
                  <a:srgbClr val="333333"/>
                </a:solidFill>
                <a:latin typeface="Lucida Console"/>
                <a:cs typeface="Lucida Console"/>
              </a:rPr>
              <a:t>directories.</a:t>
            </a:r>
            <a:r>
              <a:rPr sz="850" spc="20" dirty="0">
                <a:solidFill>
                  <a:srgbClr val="333333"/>
                </a:solidFill>
                <a:latin typeface="Lucida Console"/>
                <a:cs typeface="Lucida Console"/>
              </a:rPr>
              <a:t> </a:t>
            </a:r>
            <a:r>
              <a:rPr sz="850" spc="25" dirty="0">
                <a:solidFill>
                  <a:srgbClr val="333333"/>
                </a:solidFill>
                <a:latin typeface="Lucida Console"/>
                <a:cs typeface="Lucida Console"/>
              </a:rPr>
              <a:t>Many</a:t>
            </a:r>
            <a:endParaRPr sz="850">
              <a:latin typeface="Lucida Console"/>
              <a:cs typeface="Lucida Console"/>
            </a:endParaRPr>
          </a:p>
        </p:txBody>
      </p:sp>
      <p:sp>
        <p:nvSpPr>
          <p:cNvPr id="21" name="object 21"/>
          <p:cNvSpPr txBox="1"/>
          <p:nvPr/>
        </p:nvSpPr>
        <p:spPr>
          <a:xfrm>
            <a:off x="2785939" y="2426975"/>
            <a:ext cx="3615690" cy="368935"/>
          </a:xfrm>
          <a:prstGeom prst="rect">
            <a:avLst/>
          </a:prstGeom>
        </p:spPr>
        <p:txBody>
          <a:bodyPr vert="horz" wrap="square" lIns="0" tIns="11430" rIns="0" bIns="0" rtlCol="0">
            <a:spAutoFit/>
          </a:bodyPr>
          <a:lstStyle/>
          <a:p>
            <a:pPr marL="12700" marR="5080" indent="483234">
              <a:lnSpc>
                <a:spcPct val="132400"/>
              </a:lnSpc>
              <a:spcBef>
                <a:spcPts val="90"/>
              </a:spcBef>
            </a:pPr>
            <a:r>
              <a:rPr sz="850" spc="30" dirty="0">
                <a:solidFill>
                  <a:srgbClr val="333333"/>
                </a:solidFill>
                <a:latin typeface="Lucida Console"/>
                <a:cs typeface="Lucida Console"/>
              </a:rPr>
              <a:t>Alternatively,</a:t>
            </a:r>
            <a:r>
              <a:rPr sz="850" spc="70" dirty="0">
                <a:solidFill>
                  <a:srgbClr val="333333"/>
                </a:solidFill>
                <a:latin typeface="Lucida Console"/>
                <a:cs typeface="Lucida Console"/>
              </a:rPr>
              <a:t> </a:t>
            </a:r>
            <a:r>
              <a:rPr sz="850" spc="25" dirty="0">
                <a:solidFill>
                  <a:srgbClr val="333333"/>
                </a:solidFill>
                <a:latin typeface="Lucida Console"/>
                <a:cs typeface="Lucida Console"/>
              </a:rPr>
              <a:t>remove</a:t>
            </a:r>
            <a:r>
              <a:rPr sz="850" spc="75" dirty="0">
                <a:solidFill>
                  <a:srgbClr val="333333"/>
                </a:solidFill>
                <a:latin typeface="Lucida Console"/>
                <a:cs typeface="Lucida Console"/>
              </a:rPr>
              <a:t> </a:t>
            </a:r>
            <a:r>
              <a:rPr sz="850" spc="25" dirty="0">
                <a:solidFill>
                  <a:srgbClr val="333333"/>
                </a:solidFill>
                <a:latin typeface="Lucida Console"/>
                <a:cs typeface="Lucida Console"/>
              </a:rPr>
              <a:t>files,</a:t>
            </a:r>
            <a:r>
              <a:rPr sz="850" spc="70" dirty="0">
                <a:solidFill>
                  <a:srgbClr val="333333"/>
                </a:solidFill>
                <a:latin typeface="Lucida Console"/>
                <a:cs typeface="Lucida Console"/>
              </a:rPr>
              <a:t> </a:t>
            </a:r>
            <a:r>
              <a:rPr sz="850" spc="30" dirty="0">
                <a:solidFill>
                  <a:srgbClr val="333333"/>
                </a:solidFill>
                <a:latin typeface="Lucida Console"/>
                <a:cs typeface="Lucida Console"/>
              </a:rPr>
              <a:t>symlinks</a:t>
            </a:r>
            <a:r>
              <a:rPr sz="850" spc="75" dirty="0">
                <a:solidFill>
                  <a:srgbClr val="333333"/>
                </a:solidFill>
                <a:latin typeface="Lucida Console"/>
                <a:cs typeface="Lucida Console"/>
              </a:rPr>
              <a:t> </a:t>
            </a:r>
            <a:r>
              <a:rPr sz="850" spc="20" dirty="0">
                <a:solidFill>
                  <a:srgbClr val="333333"/>
                </a:solidFill>
                <a:latin typeface="Lucida Console"/>
                <a:cs typeface="Lucida Console"/>
              </a:rPr>
              <a:t>or </a:t>
            </a:r>
            <a:r>
              <a:rPr sz="850" spc="25" dirty="0">
                <a:solidFill>
                  <a:srgbClr val="333333"/>
                </a:solidFill>
                <a:latin typeface="Lucida Console"/>
                <a:cs typeface="Lucida Console"/>
              </a:rPr>
              <a:t> other </a:t>
            </a:r>
            <a:r>
              <a:rPr sz="850" spc="30" dirty="0">
                <a:solidFill>
                  <a:srgbClr val="333333"/>
                </a:solidFill>
                <a:latin typeface="Lucida Console"/>
                <a:cs typeface="Lucida Console"/>
              </a:rPr>
              <a:t>modules support </a:t>
            </a:r>
            <a:r>
              <a:rPr sz="850" spc="25" dirty="0">
                <a:solidFill>
                  <a:srgbClr val="333333"/>
                </a:solidFill>
                <a:latin typeface="Lucida Console"/>
                <a:cs typeface="Lucida Console"/>
              </a:rPr>
              <a:t>the same</a:t>
            </a:r>
            <a:r>
              <a:rPr sz="850" spc="30" dirty="0">
                <a:solidFill>
                  <a:srgbClr val="333333"/>
                </a:solidFill>
                <a:latin typeface="Lucida Console"/>
                <a:cs typeface="Lucida Console"/>
              </a:rPr>
              <a:t> options </a:t>
            </a:r>
            <a:r>
              <a:rPr sz="850" spc="20" dirty="0">
                <a:solidFill>
                  <a:srgbClr val="333333"/>
                </a:solidFill>
                <a:latin typeface="Lucida Console"/>
                <a:cs typeface="Lucida Console"/>
              </a:rPr>
              <a:t>as</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a:t>
            </a:r>
            <a:endParaRPr sz="850">
              <a:latin typeface="Lucida Console"/>
              <a:cs typeface="Lucida Console"/>
            </a:endParaRPr>
          </a:p>
        </p:txBody>
      </p:sp>
      <p:sp>
        <p:nvSpPr>
          <p:cNvPr id="22" name="object 22"/>
          <p:cNvSpPr txBox="1"/>
          <p:nvPr/>
        </p:nvSpPr>
        <p:spPr>
          <a:xfrm>
            <a:off x="1070306" y="2770012"/>
            <a:ext cx="5203190" cy="540385"/>
          </a:xfrm>
          <a:prstGeom prst="rect">
            <a:avLst/>
          </a:prstGeom>
        </p:spPr>
        <p:txBody>
          <a:bodyPr vert="horz" wrap="square" lIns="0" tIns="11430" rIns="0" bIns="0" rtlCol="0">
            <a:spAutoFit/>
          </a:bodyPr>
          <a:lstStyle/>
          <a:p>
            <a:pPr marL="12700" marR="5080">
              <a:lnSpc>
                <a:spcPct val="132400"/>
              </a:lnSpc>
              <a:spcBef>
                <a:spcPts val="90"/>
              </a:spcBef>
              <a:tabLst>
                <a:tab pos="1102995" algn="l"/>
                <a:tab pos="3120390" algn="l"/>
              </a:tabLst>
            </a:pPr>
            <a:r>
              <a:rPr sz="850" spc="25" dirty="0">
                <a:solidFill>
                  <a:srgbClr val="333333"/>
                </a:solidFill>
                <a:latin typeface="Lucida Console"/>
                <a:cs typeface="Lucida Console"/>
              </a:rPr>
              <a:t>module</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30" dirty="0">
                <a:solidFill>
                  <a:srgbClr val="333333"/>
                </a:solidFill>
                <a:latin typeface="Lucida Console"/>
                <a:cs typeface="Lucida Console"/>
              </a:rPr>
              <a:t>including [copy], [template], </a:t>
            </a:r>
            <a:r>
              <a:rPr sz="850" spc="25" dirty="0">
                <a:solidFill>
                  <a:srgbClr val="333333"/>
                </a:solidFill>
                <a:latin typeface="Lucida Console"/>
                <a:cs typeface="Lucida Console"/>
              </a:rPr>
              <a:t>and </a:t>
            </a:r>
            <a:r>
              <a:rPr sz="850" spc="30" dirty="0">
                <a:solidFill>
                  <a:srgbClr val="333333"/>
                </a:solidFill>
                <a:latin typeface="Lucida Console"/>
                <a:cs typeface="Lucida Console"/>
              </a:rPr>
              <a:t>[assemble]. </a:t>
            </a:r>
            <a:r>
              <a:rPr sz="850" spc="25" dirty="0">
                <a:solidFill>
                  <a:srgbClr val="333333"/>
                </a:solidFill>
                <a:latin typeface="Lucida Console"/>
                <a:cs typeface="Lucida Console"/>
              </a:rPr>
              <a:t>For </a:t>
            </a:r>
            <a:r>
              <a:rPr sz="850" spc="30" dirty="0">
                <a:solidFill>
                  <a:srgbClr val="333333"/>
                </a:solidFill>
                <a:latin typeface="Lucida Console"/>
                <a:cs typeface="Lucida Console"/>
              </a:rPr>
              <a:t>Windows </a:t>
            </a:r>
            <a:r>
              <a:rPr sz="850" spc="35" dirty="0">
                <a:solidFill>
                  <a:srgbClr val="333333"/>
                </a:solidFill>
                <a:latin typeface="Lucida Console"/>
                <a:cs typeface="Lucida Console"/>
              </a:rPr>
              <a:t> </a:t>
            </a:r>
            <a:r>
              <a:rPr sz="850" spc="30" dirty="0">
                <a:solidFill>
                  <a:srgbClr val="333333"/>
                </a:solidFill>
                <a:latin typeface="Lucida Console"/>
                <a:cs typeface="Lucida Console"/>
              </a:rPr>
              <a:t>targets,</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30" dirty="0">
                <a:solidFill>
                  <a:srgbClr val="333333"/>
                </a:solidFill>
                <a:latin typeface="Lucida Console"/>
                <a:cs typeface="Lucida Console"/>
              </a:rPr>
              <a:t>[win_file]</a:t>
            </a:r>
            <a:r>
              <a:rPr sz="850" spc="40" dirty="0">
                <a:solidFill>
                  <a:srgbClr val="333333"/>
                </a:solidFill>
                <a:latin typeface="Lucida Console"/>
                <a:cs typeface="Lucida Console"/>
              </a:rPr>
              <a:t> </a:t>
            </a:r>
            <a:r>
              <a:rPr sz="850" spc="25" dirty="0">
                <a:solidFill>
                  <a:srgbClr val="333333"/>
                </a:solidFill>
                <a:latin typeface="Lucida Console"/>
                <a:cs typeface="Lucida Console"/>
              </a:rPr>
              <a:t>module</a:t>
            </a:r>
            <a:r>
              <a:rPr sz="850" spc="40" dirty="0">
                <a:solidFill>
                  <a:srgbClr val="333333"/>
                </a:solidFill>
                <a:latin typeface="Lucida Console"/>
                <a:cs typeface="Lucida Console"/>
              </a:rPr>
              <a:t> </a:t>
            </a:r>
            <a:r>
              <a:rPr sz="850" spc="30" dirty="0">
                <a:solidFill>
                  <a:srgbClr val="333333"/>
                </a:solidFill>
                <a:latin typeface="Lucida Console"/>
                <a:cs typeface="Lucida Console"/>
              </a:rPr>
              <a:t>instead.	</a:t>
            </a:r>
            <a:r>
              <a:rPr sz="850" spc="15" dirty="0">
                <a:solidFill>
                  <a:srgbClr val="333333"/>
                </a:solidFill>
                <a:latin typeface="Lucida Console"/>
                <a:cs typeface="Lucida Console"/>
              </a:rPr>
              <a:t>*</a:t>
            </a:r>
            <a:r>
              <a:rPr sz="850" spc="25" dirty="0">
                <a:solidFill>
                  <a:srgbClr val="333333"/>
                </a:solidFill>
                <a:latin typeface="Lucida Console"/>
                <a:cs typeface="Lucida Console"/>
              </a:rPr>
              <a:t> This module</a:t>
            </a:r>
            <a:r>
              <a:rPr sz="850" spc="20" dirty="0">
                <a:solidFill>
                  <a:srgbClr val="333333"/>
                </a:solidFill>
                <a:latin typeface="Lucida Console"/>
                <a:cs typeface="Lucida Console"/>
              </a:rPr>
              <a:t> is</a:t>
            </a:r>
            <a:r>
              <a:rPr sz="850" spc="25" dirty="0">
                <a:solidFill>
                  <a:srgbClr val="333333"/>
                </a:solidFill>
                <a:latin typeface="Lucida Console"/>
                <a:cs typeface="Lucida Console"/>
              </a:rPr>
              <a:t> </a:t>
            </a:r>
            <a:r>
              <a:rPr sz="850" spc="30" dirty="0">
                <a:solidFill>
                  <a:srgbClr val="333333"/>
                </a:solidFill>
                <a:latin typeface="Lucida Console"/>
                <a:cs typeface="Lucida Console"/>
              </a:rPr>
              <a:t>maintained</a:t>
            </a:r>
            <a:r>
              <a:rPr sz="850" spc="25" dirty="0">
                <a:solidFill>
                  <a:srgbClr val="333333"/>
                </a:solidFill>
                <a:latin typeface="Lucida Console"/>
                <a:cs typeface="Lucida Console"/>
              </a:rPr>
              <a:t> </a:t>
            </a:r>
            <a:r>
              <a:rPr sz="850" spc="20" dirty="0">
                <a:solidFill>
                  <a:srgbClr val="333333"/>
                </a:solidFill>
                <a:latin typeface="Lucida Console"/>
                <a:cs typeface="Lucida Console"/>
              </a:rPr>
              <a:t>by </a:t>
            </a:r>
            <a:r>
              <a:rPr sz="850" spc="-49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Ansible</a:t>
            </a:r>
            <a:r>
              <a:rPr sz="850" spc="35" dirty="0">
                <a:solidFill>
                  <a:srgbClr val="333333"/>
                </a:solidFill>
                <a:latin typeface="Lucida Console"/>
                <a:cs typeface="Lucida Console"/>
              </a:rPr>
              <a:t> </a:t>
            </a:r>
            <a:r>
              <a:rPr sz="850" spc="25" dirty="0">
                <a:solidFill>
                  <a:srgbClr val="333333"/>
                </a:solidFill>
                <a:latin typeface="Lucida Console"/>
                <a:cs typeface="Lucida Console"/>
              </a:rPr>
              <a:t>Core</a:t>
            </a:r>
            <a:r>
              <a:rPr sz="850" spc="35" dirty="0">
                <a:solidFill>
                  <a:srgbClr val="333333"/>
                </a:solidFill>
                <a:latin typeface="Lucida Console"/>
                <a:cs typeface="Lucida Console"/>
              </a:rPr>
              <a:t> </a:t>
            </a:r>
            <a:r>
              <a:rPr sz="850" spc="30" dirty="0">
                <a:solidFill>
                  <a:srgbClr val="333333"/>
                </a:solidFill>
                <a:latin typeface="Lucida Console"/>
                <a:cs typeface="Lucida Console"/>
              </a:rPr>
              <a:t>Team………………</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………………EXAMPLES:-</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25" dirty="0">
                <a:solidFill>
                  <a:srgbClr val="333333"/>
                </a:solidFill>
                <a:latin typeface="Lucida Console"/>
                <a:cs typeface="Lucida Console"/>
              </a:rPr>
              <a:t>Change</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a:t>
            </a:r>
            <a:endParaRPr sz="850">
              <a:latin typeface="Lucida Console"/>
              <a:cs typeface="Lucida Console"/>
            </a:endParaRPr>
          </a:p>
        </p:txBody>
      </p:sp>
      <p:sp>
        <p:nvSpPr>
          <p:cNvPr id="23" name="object 23"/>
          <p:cNvSpPr txBox="1"/>
          <p:nvPr/>
        </p:nvSpPr>
        <p:spPr>
          <a:xfrm>
            <a:off x="1070344" y="3284568"/>
            <a:ext cx="4368165" cy="368935"/>
          </a:xfrm>
          <a:prstGeom prst="rect">
            <a:avLst/>
          </a:prstGeom>
        </p:spPr>
        <p:txBody>
          <a:bodyPr vert="horz" wrap="square" lIns="0" tIns="11430" rIns="0" bIns="0" rtlCol="0">
            <a:spAutoFit/>
          </a:bodyPr>
          <a:lstStyle/>
          <a:p>
            <a:pPr marL="12700" marR="5080">
              <a:lnSpc>
                <a:spcPct val="132400"/>
              </a:lnSpc>
              <a:spcBef>
                <a:spcPts val="90"/>
              </a:spcBef>
              <a:tabLst>
                <a:tab pos="973455" algn="l"/>
                <a:tab pos="2361565" algn="l"/>
                <a:tab pos="2977515" algn="l"/>
                <a:tab pos="4010025" algn="l"/>
              </a:tabLst>
            </a:pPr>
            <a:r>
              <a:rPr sz="850" spc="30" dirty="0">
                <a:solidFill>
                  <a:srgbClr val="333333"/>
                </a:solidFill>
                <a:latin typeface="Lucida Console"/>
                <a:cs typeface="Lucida Console"/>
              </a:rPr>
              <a:t>ownership,</a:t>
            </a:r>
            <a:r>
              <a:rPr sz="850" spc="40" dirty="0">
                <a:solidFill>
                  <a:srgbClr val="333333"/>
                </a:solidFill>
                <a:latin typeface="Lucida Console"/>
                <a:cs typeface="Lucida Console"/>
              </a:rPr>
              <a:t> </a:t>
            </a:r>
            <a:r>
              <a:rPr sz="850" spc="25" dirty="0">
                <a:solidFill>
                  <a:srgbClr val="333333"/>
                </a:solidFill>
                <a:latin typeface="Lucida Console"/>
                <a:cs typeface="Lucida Console"/>
              </a:rPr>
              <a:t>group</a:t>
            </a:r>
            <a:r>
              <a:rPr sz="850" spc="40" dirty="0">
                <a:solidFill>
                  <a:srgbClr val="333333"/>
                </a:solidFill>
                <a:latin typeface="Lucida Console"/>
                <a:cs typeface="Lucida Console"/>
              </a:rPr>
              <a:t> </a:t>
            </a:r>
            <a:r>
              <a:rPr sz="850" spc="25" dirty="0">
                <a:solidFill>
                  <a:srgbClr val="333333"/>
                </a:solidFill>
                <a:latin typeface="Lucida Console"/>
                <a:cs typeface="Lucida Console"/>
              </a:rPr>
              <a:t>and</a:t>
            </a:r>
            <a:r>
              <a:rPr sz="850" spc="40" dirty="0">
                <a:solidFill>
                  <a:srgbClr val="333333"/>
                </a:solidFill>
                <a:latin typeface="Lucida Console"/>
                <a:cs typeface="Lucida Console"/>
              </a:rPr>
              <a:t> </a:t>
            </a:r>
            <a:r>
              <a:rPr sz="850" spc="30" dirty="0">
                <a:solidFill>
                  <a:srgbClr val="333333"/>
                </a:solidFill>
                <a:latin typeface="Lucida Console"/>
                <a:cs typeface="Lucida Console"/>
              </a:rPr>
              <a:t>permissions	</a:t>
            </a:r>
            <a:r>
              <a:rPr sz="850" spc="25" dirty="0">
                <a:solidFill>
                  <a:srgbClr val="333333"/>
                </a:solidFill>
                <a:latin typeface="Lucida Console"/>
                <a:cs typeface="Lucida Console"/>
              </a:rPr>
              <a:t>file:	path: </a:t>
            </a:r>
            <a:r>
              <a:rPr sz="850" spc="30" dirty="0">
                <a:solidFill>
                  <a:srgbClr val="333333"/>
                </a:solidFill>
                <a:latin typeface="Lucida Console"/>
                <a:cs typeface="Lucida Console"/>
              </a:rPr>
              <a:t>/etc/foo.conf </a:t>
            </a:r>
            <a:r>
              <a:rPr sz="850" spc="-495" dirty="0">
                <a:solidFill>
                  <a:srgbClr val="333333"/>
                </a:solidFill>
                <a:latin typeface="Lucida Console"/>
                <a:cs typeface="Lucida Console"/>
              </a:rPr>
              <a:t> </a:t>
            </a:r>
            <a:r>
              <a:rPr sz="850" spc="30" dirty="0">
                <a:solidFill>
                  <a:srgbClr val="333333"/>
                </a:solidFill>
                <a:latin typeface="Lucida Console"/>
                <a:cs typeface="Lucida Console"/>
              </a:rPr>
              <a:t>group</a:t>
            </a:r>
            <a:r>
              <a:rPr sz="850" spc="15" dirty="0">
                <a:solidFill>
                  <a:srgbClr val="333333"/>
                </a:solidFill>
                <a:latin typeface="Lucida Console"/>
                <a:cs typeface="Lucida Console"/>
              </a:rPr>
              <a:t>:</a:t>
            </a:r>
            <a:r>
              <a:rPr sz="850" spc="30" dirty="0">
                <a:solidFill>
                  <a:srgbClr val="333333"/>
                </a:solidFill>
                <a:latin typeface="Lucida Console"/>
                <a:cs typeface="Lucida Console"/>
              </a:rPr>
              <a:t> fo</a:t>
            </a:r>
            <a:r>
              <a:rPr sz="850" spc="15" dirty="0">
                <a:solidFill>
                  <a:srgbClr val="333333"/>
                </a:solidFill>
                <a:latin typeface="Lucida Console"/>
                <a:cs typeface="Lucida Console"/>
              </a:rPr>
              <a:t>o</a:t>
            </a:r>
            <a:r>
              <a:rPr sz="850" dirty="0">
                <a:solidFill>
                  <a:srgbClr val="333333"/>
                </a:solidFill>
                <a:latin typeface="Lucida Console"/>
                <a:cs typeface="Lucida Console"/>
              </a:rPr>
              <a:t>	</a:t>
            </a:r>
            <a:r>
              <a:rPr sz="850" spc="30" dirty="0">
                <a:solidFill>
                  <a:srgbClr val="333333"/>
                </a:solidFill>
                <a:latin typeface="Lucida Console"/>
                <a:cs typeface="Lucida Console"/>
              </a:rPr>
              <a:t>mode</a:t>
            </a:r>
            <a:r>
              <a:rPr sz="850" spc="15" dirty="0">
                <a:solidFill>
                  <a:srgbClr val="333333"/>
                </a:solidFill>
                <a:latin typeface="Lucida Console"/>
                <a:cs typeface="Lucida Console"/>
              </a:rPr>
              <a:t>:</a:t>
            </a:r>
            <a:r>
              <a:rPr sz="850" spc="30" dirty="0">
                <a:solidFill>
                  <a:srgbClr val="333333"/>
                </a:solidFill>
                <a:latin typeface="Lucida Console"/>
                <a:cs typeface="Lucida Console"/>
              </a:rPr>
              <a:t> '0644'</a:t>
            </a: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Creat</a:t>
            </a:r>
            <a:r>
              <a:rPr sz="850" spc="15" dirty="0">
                <a:solidFill>
                  <a:srgbClr val="333333"/>
                </a:solidFill>
                <a:latin typeface="Lucida Console"/>
                <a:cs typeface="Lucida Console"/>
              </a:rPr>
              <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symboli</a:t>
            </a:r>
            <a:r>
              <a:rPr sz="850" spc="15" dirty="0">
                <a:solidFill>
                  <a:srgbClr val="333333"/>
                </a:solidFill>
                <a:latin typeface="Lucida Console"/>
                <a:cs typeface="Lucida Console"/>
              </a:rPr>
              <a:t>c</a:t>
            </a:r>
            <a:r>
              <a:rPr sz="850" spc="30" dirty="0">
                <a:solidFill>
                  <a:srgbClr val="333333"/>
                </a:solidFill>
                <a:latin typeface="Lucida Console"/>
                <a:cs typeface="Lucida Console"/>
              </a:rPr>
              <a:t> lin</a:t>
            </a:r>
            <a:r>
              <a:rPr sz="850" spc="15" dirty="0">
                <a:solidFill>
                  <a:srgbClr val="333333"/>
                </a:solidFill>
                <a:latin typeface="Lucida Console"/>
                <a:cs typeface="Lucida Console"/>
              </a:rPr>
              <a:t>k</a:t>
            </a:r>
            <a:r>
              <a:rPr sz="850" dirty="0">
                <a:solidFill>
                  <a:srgbClr val="333333"/>
                </a:solidFill>
                <a:latin typeface="Lucida Console"/>
                <a:cs typeface="Lucida Console"/>
              </a:rPr>
              <a:t>	</a:t>
            </a:r>
            <a:r>
              <a:rPr sz="850" spc="30" dirty="0">
                <a:solidFill>
                  <a:srgbClr val="333333"/>
                </a:solidFill>
                <a:latin typeface="Lucida Console"/>
                <a:cs typeface="Lucida Console"/>
              </a:rPr>
              <a:t>file</a:t>
            </a:r>
            <a:r>
              <a:rPr sz="850" spc="15" dirty="0">
                <a:solidFill>
                  <a:srgbClr val="333333"/>
                </a:solidFill>
                <a:latin typeface="Lucida Console"/>
                <a:cs typeface="Lucida Console"/>
              </a:rPr>
              <a:t>:</a:t>
            </a:r>
            <a:endParaRPr sz="850">
              <a:latin typeface="Lucida Console"/>
              <a:cs typeface="Lucida Console"/>
            </a:endParaRPr>
          </a:p>
        </p:txBody>
      </p:sp>
      <p:sp>
        <p:nvSpPr>
          <p:cNvPr id="24" name="object 24"/>
          <p:cNvSpPr txBox="1"/>
          <p:nvPr/>
        </p:nvSpPr>
        <p:spPr>
          <a:xfrm>
            <a:off x="5620897" y="3284568"/>
            <a:ext cx="715645" cy="368935"/>
          </a:xfrm>
          <a:prstGeom prst="rect">
            <a:avLst/>
          </a:prstGeom>
        </p:spPr>
        <p:txBody>
          <a:bodyPr vert="horz" wrap="square" lIns="0" tIns="11430" rIns="0" bIns="0" rtlCol="0">
            <a:spAutoFit/>
          </a:bodyPr>
          <a:lstStyle/>
          <a:p>
            <a:pPr marL="75565" marR="5080" indent="-62865">
              <a:lnSpc>
                <a:spcPct val="132400"/>
              </a:lnSpc>
              <a:spcBef>
                <a:spcPts val="90"/>
              </a:spcBef>
            </a:pPr>
            <a:r>
              <a:rPr sz="850" spc="25" dirty="0">
                <a:solidFill>
                  <a:srgbClr val="333333"/>
                </a:solidFill>
                <a:latin typeface="Lucida Console"/>
                <a:cs typeface="Lucida Console"/>
              </a:rPr>
              <a:t>owner:</a:t>
            </a:r>
            <a:r>
              <a:rPr sz="850" spc="-35" dirty="0">
                <a:solidFill>
                  <a:srgbClr val="333333"/>
                </a:solidFill>
                <a:latin typeface="Lucida Console"/>
                <a:cs typeface="Lucida Console"/>
              </a:rPr>
              <a:t> </a:t>
            </a:r>
            <a:r>
              <a:rPr sz="850" spc="25" dirty="0">
                <a:solidFill>
                  <a:srgbClr val="333333"/>
                </a:solidFill>
                <a:latin typeface="Lucida Console"/>
                <a:cs typeface="Lucida Console"/>
              </a:rPr>
              <a:t>foo </a:t>
            </a:r>
            <a:r>
              <a:rPr sz="850" spc="-495" dirty="0">
                <a:solidFill>
                  <a:srgbClr val="333333"/>
                </a:solidFill>
                <a:latin typeface="Lucida Console"/>
                <a:cs typeface="Lucida Console"/>
              </a:rPr>
              <a:t> </a:t>
            </a:r>
            <a:r>
              <a:rPr sz="850" spc="25" dirty="0">
                <a:solidFill>
                  <a:srgbClr val="333333"/>
                </a:solidFill>
                <a:latin typeface="Lucida Console"/>
                <a:cs typeface="Lucida Console"/>
              </a:rPr>
              <a:t>src:</a:t>
            </a:r>
            <a:endParaRPr sz="850">
              <a:latin typeface="Lucida Console"/>
              <a:cs typeface="Lucida Console"/>
            </a:endParaRPr>
          </a:p>
        </p:txBody>
      </p:sp>
      <p:sp>
        <p:nvSpPr>
          <p:cNvPr id="25" name="object 25"/>
          <p:cNvSpPr txBox="1"/>
          <p:nvPr/>
        </p:nvSpPr>
        <p:spPr>
          <a:xfrm>
            <a:off x="946424" y="3627605"/>
            <a:ext cx="5650230" cy="3913504"/>
          </a:xfrm>
          <a:prstGeom prst="rect">
            <a:avLst/>
          </a:prstGeom>
        </p:spPr>
        <p:txBody>
          <a:bodyPr vert="horz" wrap="square" lIns="0" tIns="11430" rIns="0" bIns="0" rtlCol="0">
            <a:spAutoFit/>
          </a:bodyPr>
          <a:lstStyle/>
          <a:p>
            <a:pPr marL="136525" marR="406400">
              <a:lnSpc>
                <a:spcPct val="132400"/>
              </a:lnSpc>
              <a:spcBef>
                <a:spcPts val="90"/>
              </a:spcBef>
              <a:tabLst>
                <a:tab pos="1515745" algn="l"/>
                <a:tab pos="3309620" algn="l"/>
                <a:tab pos="4270375" algn="l"/>
                <a:tab pos="4890770" algn="l"/>
              </a:tabLst>
            </a:pPr>
            <a:r>
              <a:rPr sz="850" spc="30" dirty="0">
                <a:solidFill>
                  <a:srgbClr val="333333"/>
                </a:solidFill>
                <a:latin typeface="Lucida Console"/>
                <a:cs typeface="Lucida Console"/>
              </a:rPr>
              <a:t>/file/to/link/to	</a:t>
            </a:r>
            <a:r>
              <a:rPr sz="850" spc="25" dirty="0">
                <a:solidFill>
                  <a:srgbClr val="333333"/>
                </a:solidFill>
                <a:latin typeface="Lucida Console"/>
                <a:cs typeface="Lucida Console"/>
              </a:rPr>
              <a:t>dest:</a:t>
            </a:r>
            <a:r>
              <a:rPr sz="850" spc="50" dirty="0">
                <a:solidFill>
                  <a:srgbClr val="333333"/>
                </a:solidFill>
                <a:latin typeface="Lucida Console"/>
                <a:cs typeface="Lucida Console"/>
              </a:rPr>
              <a:t> </a:t>
            </a:r>
            <a:r>
              <a:rPr sz="850" spc="30" dirty="0">
                <a:solidFill>
                  <a:srgbClr val="333333"/>
                </a:solidFill>
                <a:latin typeface="Lucida Console"/>
                <a:cs typeface="Lucida Console"/>
              </a:rPr>
              <a:t>/path/to/symlink	</a:t>
            </a:r>
            <a:r>
              <a:rPr sz="850" spc="25" dirty="0">
                <a:solidFill>
                  <a:srgbClr val="333333"/>
                </a:solidFill>
                <a:latin typeface="Lucida Console"/>
                <a:cs typeface="Lucida Console"/>
              </a:rPr>
              <a:t>owner:</a:t>
            </a:r>
            <a:r>
              <a:rPr sz="850" spc="50" dirty="0">
                <a:solidFill>
                  <a:srgbClr val="333333"/>
                </a:solidFill>
                <a:latin typeface="Lucida Console"/>
                <a:cs typeface="Lucida Console"/>
              </a:rPr>
              <a:t> </a:t>
            </a:r>
            <a:r>
              <a:rPr sz="850" spc="25" dirty="0">
                <a:solidFill>
                  <a:srgbClr val="333333"/>
                </a:solidFill>
                <a:latin typeface="Lucida Console"/>
                <a:cs typeface="Lucida Console"/>
              </a:rPr>
              <a:t>foo	group: foo </a:t>
            </a:r>
            <a:r>
              <a:rPr sz="850" spc="30" dirty="0">
                <a:solidFill>
                  <a:srgbClr val="333333"/>
                </a:solidFill>
                <a:latin typeface="Lucida Console"/>
                <a:cs typeface="Lucida Console"/>
              </a:rPr>
              <a:t> state</a:t>
            </a:r>
            <a:r>
              <a:rPr sz="850" spc="15" dirty="0">
                <a:solidFill>
                  <a:srgbClr val="333333"/>
                </a:solidFill>
                <a:latin typeface="Lucida Console"/>
                <a:cs typeface="Lucida Console"/>
              </a:rPr>
              <a:t>:</a:t>
            </a:r>
            <a:r>
              <a:rPr sz="850" spc="30" dirty="0">
                <a:solidFill>
                  <a:srgbClr val="333333"/>
                </a:solidFill>
                <a:latin typeface="Lucida Console"/>
                <a:cs typeface="Lucida Console"/>
              </a:rPr>
              <a:t> link</a:t>
            </a:r>
            <a:r>
              <a:rPr sz="850" spc="15" dirty="0">
                <a:solidFill>
                  <a:srgbClr val="333333"/>
                </a:solidFill>
                <a:latin typeface="Lucida Console"/>
                <a:cs typeface="Lucida Console"/>
              </a:rPr>
              <a:t>-</a:t>
            </a:r>
            <a:r>
              <a:rPr sz="850" spc="30" dirty="0">
                <a:solidFill>
                  <a:srgbClr val="333333"/>
                </a:solidFill>
                <a:latin typeface="Lucida Console"/>
                <a:cs typeface="Lucida Console"/>
              </a:rPr>
              <a:t> name</a:t>
            </a:r>
            <a:r>
              <a:rPr sz="850" spc="15" dirty="0">
                <a:solidFill>
                  <a:srgbClr val="333333"/>
                </a:solidFill>
                <a:latin typeface="Lucida Console"/>
                <a:cs typeface="Lucida Console"/>
              </a:rPr>
              <a:t>:</a:t>
            </a:r>
            <a:r>
              <a:rPr sz="850" spc="30" dirty="0">
                <a:solidFill>
                  <a:srgbClr val="333333"/>
                </a:solidFill>
                <a:latin typeface="Lucida Console"/>
                <a:cs typeface="Lucida Console"/>
              </a:rPr>
              <a:t> Creat</a:t>
            </a:r>
            <a:r>
              <a:rPr sz="850" spc="15" dirty="0">
                <a:solidFill>
                  <a:srgbClr val="333333"/>
                </a:solidFill>
                <a:latin typeface="Lucida Console"/>
                <a:cs typeface="Lucida Console"/>
              </a:rPr>
              <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director</a:t>
            </a:r>
            <a:r>
              <a:rPr sz="850" spc="15" dirty="0">
                <a:solidFill>
                  <a:srgbClr val="333333"/>
                </a:solidFill>
                <a:latin typeface="Lucida Console"/>
                <a:cs typeface="Lucida Console"/>
              </a:rPr>
              <a:t>y</a:t>
            </a:r>
            <a:r>
              <a:rPr sz="850" spc="30" dirty="0">
                <a:solidFill>
                  <a:srgbClr val="333333"/>
                </a:solidFill>
                <a:latin typeface="Lucida Console"/>
                <a:cs typeface="Lucida Console"/>
              </a:rPr>
              <a:t> i</a:t>
            </a:r>
            <a:r>
              <a:rPr sz="850" spc="15" dirty="0">
                <a:solidFill>
                  <a:srgbClr val="333333"/>
                </a:solidFill>
                <a:latin typeface="Lucida Console"/>
                <a:cs typeface="Lucida Console"/>
              </a:rPr>
              <a:t>f</a:t>
            </a:r>
            <a:r>
              <a:rPr sz="850" spc="30" dirty="0">
                <a:solidFill>
                  <a:srgbClr val="333333"/>
                </a:solidFill>
                <a:latin typeface="Lucida Console"/>
                <a:cs typeface="Lucida Console"/>
              </a:rPr>
              <a:t> i</a:t>
            </a:r>
            <a:r>
              <a:rPr sz="850" spc="15" dirty="0">
                <a:solidFill>
                  <a:srgbClr val="333333"/>
                </a:solidFill>
                <a:latin typeface="Lucida Console"/>
                <a:cs typeface="Lucida Console"/>
              </a:rPr>
              <a:t>t</a:t>
            </a:r>
            <a:r>
              <a:rPr sz="850" spc="30" dirty="0">
                <a:solidFill>
                  <a:srgbClr val="333333"/>
                </a:solidFill>
                <a:latin typeface="Lucida Console"/>
                <a:cs typeface="Lucida Console"/>
              </a:rPr>
              <a:t> doe</a:t>
            </a:r>
            <a:r>
              <a:rPr sz="850" spc="15" dirty="0">
                <a:solidFill>
                  <a:srgbClr val="333333"/>
                </a:solidFill>
                <a:latin typeface="Lucida Console"/>
                <a:cs typeface="Lucida Console"/>
              </a:rPr>
              <a:t>s</a:t>
            </a:r>
            <a:r>
              <a:rPr sz="850" spc="30" dirty="0">
                <a:solidFill>
                  <a:srgbClr val="333333"/>
                </a:solidFill>
                <a:latin typeface="Lucida Console"/>
                <a:cs typeface="Lucida Console"/>
              </a:rPr>
              <a:t> no</a:t>
            </a:r>
            <a:r>
              <a:rPr sz="850" spc="15" dirty="0">
                <a:solidFill>
                  <a:srgbClr val="333333"/>
                </a:solidFill>
                <a:latin typeface="Lucida Console"/>
                <a:cs typeface="Lucida Console"/>
              </a:rPr>
              <a:t>t</a:t>
            </a:r>
            <a:r>
              <a:rPr sz="850" spc="30" dirty="0">
                <a:solidFill>
                  <a:srgbClr val="333333"/>
                </a:solidFill>
                <a:latin typeface="Lucida Console"/>
                <a:cs typeface="Lucida Console"/>
              </a:rPr>
              <a:t> exis</a:t>
            </a:r>
            <a:r>
              <a:rPr sz="850" spc="15" dirty="0">
                <a:solidFill>
                  <a:srgbClr val="333333"/>
                </a:solidFill>
                <a:latin typeface="Lucida Console"/>
                <a:cs typeface="Lucida Console"/>
              </a:rPr>
              <a:t>t</a:t>
            </a:r>
            <a:r>
              <a:rPr sz="850" dirty="0">
                <a:solidFill>
                  <a:srgbClr val="333333"/>
                </a:solidFill>
                <a:latin typeface="Lucida Console"/>
                <a:cs typeface="Lucida Console"/>
              </a:rPr>
              <a:t>	</a:t>
            </a:r>
            <a:r>
              <a:rPr sz="850" spc="-484" dirty="0">
                <a:solidFill>
                  <a:srgbClr val="333333"/>
                </a:solidFill>
                <a:latin typeface="Lucida Console"/>
                <a:cs typeface="Lucida Console"/>
              </a:rPr>
              <a:t> </a:t>
            </a:r>
            <a:r>
              <a:rPr sz="850" spc="30" dirty="0">
                <a:solidFill>
                  <a:srgbClr val="333333"/>
                </a:solidFill>
                <a:latin typeface="Lucida Console"/>
                <a:cs typeface="Lucida Console"/>
              </a:rPr>
              <a:t>file</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path</a:t>
            </a:r>
            <a:r>
              <a:rPr sz="850" spc="15" dirty="0">
                <a:solidFill>
                  <a:srgbClr val="333333"/>
                </a:solidFill>
                <a:latin typeface="Lucida Console"/>
                <a:cs typeface="Lucida Console"/>
              </a:rPr>
              <a:t>:</a:t>
            </a:r>
            <a:endParaRPr sz="850">
              <a:latin typeface="Lucida Console"/>
              <a:cs typeface="Lucida Console"/>
            </a:endParaRPr>
          </a:p>
          <a:p>
            <a:pPr marL="136525" marR="399415">
              <a:lnSpc>
                <a:spcPct val="132400"/>
              </a:lnSpc>
              <a:tabLst>
                <a:tab pos="1170940" algn="l"/>
                <a:tab pos="1724025" algn="l"/>
                <a:tab pos="1786889" algn="l"/>
                <a:tab pos="3101340" algn="l"/>
                <a:tab pos="3303270" algn="l"/>
              </a:tabLst>
            </a:pPr>
            <a:r>
              <a:rPr sz="850" spc="30" dirty="0">
                <a:solidFill>
                  <a:srgbClr val="333333"/>
                </a:solidFill>
                <a:latin typeface="Lucida Console"/>
                <a:cs typeface="Lucida Console"/>
              </a:rPr>
              <a:t>/etc/some_directory	</a:t>
            </a:r>
            <a:r>
              <a:rPr sz="850" spc="25" dirty="0">
                <a:solidFill>
                  <a:srgbClr val="333333"/>
                </a:solidFill>
                <a:latin typeface="Lucida Console"/>
                <a:cs typeface="Lucida Console"/>
              </a:rPr>
              <a:t>state:</a:t>
            </a:r>
            <a:r>
              <a:rPr sz="850" spc="45" dirty="0">
                <a:solidFill>
                  <a:srgbClr val="333333"/>
                </a:solidFill>
                <a:latin typeface="Lucida Console"/>
                <a:cs typeface="Lucida Console"/>
              </a:rPr>
              <a:t> </a:t>
            </a:r>
            <a:r>
              <a:rPr sz="850" spc="30" dirty="0">
                <a:solidFill>
                  <a:srgbClr val="333333"/>
                </a:solidFill>
                <a:latin typeface="Lucida Console"/>
                <a:cs typeface="Lucida Console"/>
              </a:rPr>
              <a:t>directory	</a:t>
            </a:r>
            <a:r>
              <a:rPr sz="850" spc="25" dirty="0">
                <a:solidFill>
                  <a:srgbClr val="333333"/>
                </a:solidFill>
                <a:latin typeface="Lucida Console"/>
                <a:cs typeface="Lucida Console"/>
              </a:rPr>
              <a:t>mode: </a:t>
            </a:r>
            <a:r>
              <a:rPr sz="850" spc="30" dirty="0">
                <a:solidFill>
                  <a:srgbClr val="333333"/>
                </a:solidFill>
                <a:latin typeface="Lucida Console"/>
                <a:cs typeface="Lucida Console"/>
              </a:rPr>
              <a:t>'0755'- </a:t>
            </a:r>
            <a:r>
              <a:rPr sz="850" spc="25" dirty="0">
                <a:solidFill>
                  <a:srgbClr val="333333"/>
                </a:solidFill>
                <a:latin typeface="Lucida Console"/>
                <a:cs typeface="Lucida Console"/>
              </a:rPr>
              <a:t>name: Remove file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(delete</a:t>
            </a:r>
            <a:r>
              <a:rPr sz="850" spc="40" dirty="0">
                <a:solidFill>
                  <a:srgbClr val="333333"/>
                </a:solidFill>
                <a:latin typeface="Lucida Console"/>
                <a:cs typeface="Lucida Console"/>
              </a:rPr>
              <a:t> </a:t>
            </a:r>
            <a:r>
              <a:rPr sz="850" spc="25" dirty="0">
                <a:solidFill>
                  <a:srgbClr val="333333"/>
                </a:solidFill>
                <a:latin typeface="Lucida Console"/>
                <a:cs typeface="Lucida Console"/>
              </a:rPr>
              <a:t>file)	file:		path:</a:t>
            </a:r>
            <a:r>
              <a:rPr sz="850" spc="50" dirty="0">
                <a:solidFill>
                  <a:srgbClr val="333333"/>
                </a:solidFill>
                <a:latin typeface="Lucida Console"/>
                <a:cs typeface="Lucida Console"/>
              </a:rPr>
              <a:t> </a:t>
            </a:r>
            <a:r>
              <a:rPr sz="850" spc="30" dirty="0">
                <a:solidFill>
                  <a:srgbClr val="333333"/>
                </a:solidFill>
                <a:latin typeface="Lucida Console"/>
                <a:cs typeface="Lucida Console"/>
              </a:rPr>
              <a:t>/etc/foo.txt		</a:t>
            </a:r>
            <a:r>
              <a:rPr sz="850" spc="25" dirty="0">
                <a:solidFill>
                  <a:srgbClr val="333333"/>
                </a:solidFill>
                <a:latin typeface="Lucida Console"/>
                <a:cs typeface="Lucida Console"/>
              </a:rPr>
              <a:t>state: absent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46990">
              <a:lnSpc>
                <a:spcPct val="131600"/>
              </a:lnSpc>
              <a:spcBef>
                <a:spcPts val="5"/>
              </a:spcBef>
            </a:pPr>
            <a:r>
              <a:rPr sz="950" b="1" spc="25" dirty="0">
                <a:solidFill>
                  <a:srgbClr val="333333"/>
                </a:solidFill>
                <a:latin typeface="微软雅黑"/>
                <a:cs typeface="微软雅黑"/>
              </a:rPr>
              <a:t>通过上面的输出示例，读者们已经能够了解到</a:t>
            </a:r>
            <a:r>
              <a:rPr sz="950" b="1" spc="20" dirty="0">
                <a:solidFill>
                  <a:srgbClr val="333333"/>
                </a:solidFill>
                <a:latin typeface="Trebuchet MS"/>
                <a:cs typeface="Trebuchet MS"/>
              </a:rPr>
              <a:t>file</a:t>
            </a:r>
            <a:r>
              <a:rPr sz="950" b="1" spc="25" dirty="0">
                <a:solidFill>
                  <a:srgbClr val="333333"/>
                </a:solidFill>
                <a:latin typeface="微软雅黑"/>
                <a:cs typeface="微软雅黑"/>
              </a:rPr>
              <a:t>模块的基本参数了</a:t>
            </a:r>
            <a:r>
              <a:rPr sz="950" b="1" spc="5" dirty="0">
                <a:solidFill>
                  <a:srgbClr val="333333"/>
                </a:solidFill>
                <a:latin typeface="微软雅黑"/>
                <a:cs typeface="微软雅黑"/>
              </a:rPr>
              <a:t>，</a:t>
            </a:r>
            <a:r>
              <a:rPr sz="950" b="1" spc="5" dirty="0">
                <a:solidFill>
                  <a:srgbClr val="333333"/>
                </a:solidFill>
                <a:latin typeface="Trebuchet MS"/>
                <a:cs typeface="Trebuchet MS"/>
              </a:rPr>
              <a:t>“path”</a:t>
            </a:r>
            <a:r>
              <a:rPr sz="950" b="1" spc="25" dirty="0">
                <a:solidFill>
                  <a:srgbClr val="333333"/>
                </a:solidFill>
                <a:latin typeface="微软雅黑"/>
                <a:cs typeface="微软雅黑"/>
              </a:rPr>
              <a:t>参数定义文件的路径、 </a:t>
            </a:r>
            <a:r>
              <a:rPr sz="950" b="1" spc="5" dirty="0">
                <a:solidFill>
                  <a:srgbClr val="333333"/>
                </a:solidFill>
                <a:latin typeface="Trebuchet MS"/>
                <a:cs typeface="Trebuchet MS"/>
              </a:rPr>
              <a:t>“owner”</a:t>
            </a:r>
            <a:r>
              <a:rPr sz="950" b="1" spc="25" dirty="0">
                <a:solidFill>
                  <a:srgbClr val="333333"/>
                </a:solidFill>
                <a:latin typeface="微软雅黑"/>
                <a:cs typeface="微软雅黑"/>
              </a:rPr>
              <a:t>参数定义文件所有者、</a:t>
            </a:r>
            <a:r>
              <a:rPr sz="950" b="1" spc="10" dirty="0">
                <a:solidFill>
                  <a:srgbClr val="333333"/>
                </a:solidFill>
                <a:latin typeface="Trebuchet MS"/>
                <a:cs typeface="Trebuchet MS"/>
              </a:rPr>
              <a:t>“group”</a:t>
            </a:r>
            <a:r>
              <a:rPr sz="950" b="1" spc="25" dirty="0">
                <a:solidFill>
                  <a:srgbClr val="333333"/>
                </a:solidFill>
                <a:latin typeface="微软雅黑"/>
                <a:cs typeface="微软雅黑"/>
              </a:rPr>
              <a:t>参数定义文件所有组、</a:t>
            </a:r>
            <a:r>
              <a:rPr sz="950" b="1" spc="5" dirty="0">
                <a:solidFill>
                  <a:srgbClr val="333333"/>
                </a:solidFill>
                <a:latin typeface="Trebuchet MS"/>
                <a:cs typeface="Trebuchet MS"/>
              </a:rPr>
              <a:t>“mode”</a:t>
            </a:r>
            <a:r>
              <a:rPr sz="950" b="1" spc="25" dirty="0">
                <a:solidFill>
                  <a:srgbClr val="333333"/>
                </a:solidFill>
                <a:latin typeface="微软雅黑"/>
                <a:cs typeface="微软雅黑"/>
              </a:rPr>
              <a:t>参数定义文件权限、</a:t>
            </a:r>
            <a:r>
              <a:rPr sz="950" b="1" spc="-25" dirty="0">
                <a:solidFill>
                  <a:srgbClr val="333333"/>
                </a:solidFill>
                <a:latin typeface="Trebuchet MS"/>
                <a:cs typeface="Trebuchet MS"/>
              </a:rPr>
              <a:t>“src”</a:t>
            </a:r>
            <a:r>
              <a:rPr sz="950" b="1" spc="25" dirty="0">
                <a:solidFill>
                  <a:srgbClr val="333333"/>
                </a:solidFill>
                <a:latin typeface="微软雅黑"/>
                <a:cs typeface="微软雅黑"/>
              </a:rPr>
              <a:t>参数 定义源文件的路径、</a:t>
            </a:r>
            <a:r>
              <a:rPr sz="950" b="1" spc="-5" dirty="0">
                <a:solidFill>
                  <a:srgbClr val="333333"/>
                </a:solidFill>
                <a:latin typeface="Trebuchet MS"/>
                <a:cs typeface="Trebuchet MS"/>
              </a:rPr>
              <a:t>“dest”</a:t>
            </a:r>
            <a:r>
              <a:rPr sz="950" b="1" spc="25" dirty="0">
                <a:solidFill>
                  <a:srgbClr val="333333"/>
                </a:solidFill>
                <a:latin typeface="微软雅黑"/>
                <a:cs typeface="微软雅黑"/>
              </a:rPr>
              <a:t>参数定义目标文件的路径、</a:t>
            </a:r>
            <a:r>
              <a:rPr sz="950" b="1" spc="5" dirty="0">
                <a:solidFill>
                  <a:srgbClr val="333333"/>
                </a:solidFill>
                <a:latin typeface="Trebuchet MS"/>
                <a:cs typeface="Trebuchet MS"/>
              </a:rPr>
              <a:t>“state”</a:t>
            </a:r>
            <a:r>
              <a:rPr sz="950" b="1" spc="25" dirty="0">
                <a:solidFill>
                  <a:srgbClr val="333333"/>
                </a:solidFill>
                <a:latin typeface="微软雅黑"/>
                <a:cs typeface="微软雅黑"/>
              </a:rPr>
              <a:t>参数则定义了文件类型。基本上把第</a:t>
            </a:r>
            <a:r>
              <a:rPr sz="950" b="1" dirty="0">
                <a:solidFill>
                  <a:srgbClr val="333333"/>
                </a:solidFill>
                <a:latin typeface="Trebuchet MS"/>
                <a:cs typeface="Trebuchet MS"/>
              </a:rPr>
              <a:t>5</a:t>
            </a:r>
            <a:r>
              <a:rPr sz="950" b="1" spc="15" dirty="0">
                <a:solidFill>
                  <a:srgbClr val="333333"/>
                </a:solidFill>
                <a:latin typeface="微软雅黑"/>
                <a:cs typeface="微软雅黑"/>
              </a:rPr>
              <a:t>章 </a:t>
            </a:r>
            <a:r>
              <a:rPr sz="950" b="1" spc="25" dirty="0">
                <a:solidFill>
                  <a:srgbClr val="333333"/>
                </a:solidFill>
                <a:latin typeface="微软雅黑"/>
                <a:cs typeface="微软雅黑"/>
              </a:rPr>
              <a:t>节学习过的管理文件权限的功能都包含在内了，那么就来挑战下面的实验吧：</a:t>
            </a:r>
            <a:endParaRPr sz="950">
              <a:latin typeface="微软雅黑"/>
              <a:cs typeface="微软雅黑"/>
            </a:endParaRPr>
          </a:p>
          <a:p>
            <a:pPr marL="193675" marR="988694" algn="just">
              <a:lnSpc>
                <a:spcPct val="200700"/>
              </a:lnSpc>
              <a:spcBef>
                <a:spcPts val="35"/>
              </a:spcBef>
            </a:pPr>
            <a:r>
              <a:rPr sz="950" b="1" spc="25" dirty="0">
                <a:solidFill>
                  <a:srgbClr val="777777"/>
                </a:solidFill>
                <a:latin typeface="微软雅黑"/>
                <a:cs typeface="微软雅黑"/>
              </a:rPr>
              <a:t>请创建出一个名为</a:t>
            </a:r>
            <a:r>
              <a:rPr sz="950" b="1" spc="45" dirty="0">
                <a:solidFill>
                  <a:srgbClr val="777777"/>
                </a:solidFill>
                <a:latin typeface="Trebuchet MS"/>
                <a:cs typeface="Trebuchet MS"/>
              </a:rPr>
              <a:t>/linuxprobe</a:t>
            </a:r>
            <a:r>
              <a:rPr sz="950" b="1" spc="25" dirty="0">
                <a:solidFill>
                  <a:srgbClr val="777777"/>
                </a:solidFill>
                <a:latin typeface="微软雅黑"/>
                <a:cs typeface="微软雅黑"/>
              </a:rPr>
              <a:t>的新目录，所有者及所有组均为</a:t>
            </a:r>
            <a:r>
              <a:rPr sz="950" b="1" spc="50" dirty="0">
                <a:solidFill>
                  <a:srgbClr val="777777"/>
                </a:solidFill>
                <a:latin typeface="Trebuchet MS"/>
                <a:cs typeface="Trebuchet MS"/>
              </a:rPr>
              <a:t>root</a:t>
            </a:r>
            <a:r>
              <a:rPr sz="950" b="1" spc="20" dirty="0">
                <a:solidFill>
                  <a:srgbClr val="777777"/>
                </a:solidFill>
                <a:latin typeface="微软雅黑"/>
                <a:cs typeface="微软雅黑"/>
              </a:rPr>
              <a:t>管理员身份； 设置所有者和所有组拥有对文件的完全控制权，而其他人则只有阅读和执行权限； </a:t>
            </a:r>
            <a:r>
              <a:rPr sz="950" b="1" spc="25" dirty="0">
                <a:solidFill>
                  <a:srgbClr val="777777"/>
                </a:solidFill>
                <a:latin typeface="微软雅黑"/>
                <a:cs typeface="微软雅黑"/>
              </a:rPr>
              <a:t>给予</a:t>
            </a:r>
            <a:r>
              <a:rPr sz="950" b="1" spc="70" dirty="0">
                <a:solidFill>
                  <a:srgbClr val="777777"/>
                </a:solidFill>
                <a:latin typeface="Trebuchet MS"/>
                <a:cs typeface="Trebuchet MS"/>
              </a:rPr>
              <a:t>SGID</a:t>
            </a:r>
            <a:r>
              <a:rPr sz="950" b="1" spc="25" dirty="0">
                <a:solidFill>
                  <a:srgbClr val="777777"/>
                </a:solidFill>
                <a:latin typeface="微软雅黑"/>
                <a:cs typeface="微软雅黑"/>
              </a:rPr>
              <a:t>特殊权限；</a:t>
            </a:r>
            <a:endParaRPr sz="950">
              <a:latin typeface="微软雅黑"/>
              <a:cs typeface="微软雅黑"/>
            </a:endParaRPr>
          </a:p>
          <a:p>
            <a:pPr marL="193675">
              <a:lnSpc>
                <a:spcPct val="100000"/>
              </a:lnSpc>
              <a:spcBef>
                <a:spcPts val="1110"/>
              </a:spcBef>
            </a:pPr>
            <a:r>
              <a:rPr sz="950" b="1" spc="25" dirty="0">
                <a:solidFill>
                  <a:srgbClr val="777777"/>
                </a:solidFill>
                <a:latin typeface="微软雅黑"/>
                <a:cs typeface="微软雅黑"/>
              </a:rPr>
              <a:t>仅在</a:t>
            </a:r>
            <a:r>
              <a:rPr sz="950" b="1" spc="50" dirty="0">
                <a:solidFill>
                  <a:srgbClr val="777777"/>
                </a:solidFill>
                <a:latin typeface="Trebuchet MS"/>
                <a:cs typeface="Trebuchet MS"/>
              </a:rPr>
              <a:t>dev</a:t>
            </a:r>
            <a:r>
              <a:rPr sz="950" b="1" spc="25" dirty="0">
                <a:solidFill>
                  <a:srgbClr val="777777"/>
                </a:solidFill>
                <a:latin typeface="微软雅黑"/>
                <a:cs typeface="微软雅黑"/>
              </a:rPr>
              <a:t>主机组主机节点实施。</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第二条要求是算术题，将权限描述转换为数字法，即可读为</a:t>
            </a:r>
            <a:r>
              <a:rPr sz="950" b="1" dirty="0">
                <a:solidFill>
                  <a:srgbClr val="333333"/>
                </a:solidFill>
                <a:latin typeface="Trebuchet MS"/>
                <a:cs typeface="Trebuchet MS"/>
              </a:rPr>
              <a:t>4</a:t>
            </a:r>
            <a:r>
              <a:rPr sz="950" b="1" spc="25" dirty="0">
                <a:solidFill>
                  <a:srgbClr val="333333"/>
                </a:solidFill>
                <a:latin typeface="微软雅黑"/>
                <a:cs typeface="微软雅黑"/>
              </a:rPr>
              <a:t>、可写为</a:t>
            </a:r>
            <a:r>
              <a:rPr sz="950" b="1" dirty="0">
                <a:solidFill>
                  <a:srgbClr val="333333"/>
                </a:solidFill>
                <a:latin typeface="Trebuchet MS"/>
                <a:cs typeface="Trebuchet MS"/>
              </a:rPr>
              <a:t>2</a:t>
            </a:r>
            <a:r>
              <a:rPr sz="950" b="1" spc="25" dirty="0">
                <a:solidFill>
                  <a:srgbClr val="333333"/>
                </a:solidFill>
                <a:latin typeface="微软雅黑"/>
                <a:cs typeface="微软雅黑"/>
              </a:rPr>
              <a:t>、可执行为</a:t>
            </a:r>
            <a:r>
              <a:rPr sz="950" b="1" spc="10" dirty="0">
                <a:solidFill>
                  <a:srgbClr val="333333"/>
                </a:solidFill>
                <a:latin typeface="Trebuchet MS"/>
                <a:cs typeface="Trebuchet MS"/>
              </a:rPr>
              <a:t>1</a:t>
            </a:r>
            <a:r>
              <a:rPr sz="950" b="1" spc="10" dirty="0">
                <a:solidFill>
                  <a:srgbClr val="333333"/>
                </a:solidFill>
                <a:latin typeface="微软雅黑"/>
                <a:cs typeface="微软雅黑"/>
              </a:rPr>
              <a:t>，</a:t>
            </a:r>
            <a:r>
              <a:rPr sz="950" b="1" spc="25" dirty="0">
                <a:solidFill>
                  <a:srgbClr val="333333"/>
                </a:solidFill>
                <a:latin typeface="微软雅黑"/>
                <a:cs typeface="微软雅黑"/>
              </a:rPr>
              <a:t>请读者先自行默 默算一下答案。此前在编写</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剧本文件时</a:t>
            </a:r>
            <a:r>
              <a:rPr sz="950" b="1" spc="10" dirty="0">
                <a:solidFill>
                  <a:srgbClr val="333333"/>
                </a:solidFill>
                <a:latin typeface="Trebuchet MS"/>
                <a:cs typeface="Trebuchet MS"/>
              </a:rPr>
              <a:t>“hosts”</a:t>
            </a:r>
            <a:r>
              <a:rPr sz="950" b="1" spc="25" dirty="0">
                <a:solidFill>
                  <a:srgbClr val="333333"/>
                </a:solidFill>
                <a:latin typeface="微软雅黑"/>
                <a:cs typeface="微软雅黑"/>
              </a:rPr>
              <a:t>参数一直对应的是</a:t>
            </a:r>
            <a:r>
              <a:rPr sz="950" b="1" spc="35" dirty="0">
                <a:solidFill>
                  <a:srgbClr val="333333"/>
                </a:solidFill>
                <a:latin typeface="Trebuchet MS"/>
                <a:cs typeface="Trebuchet MS"/>
              </a:rPr>
              <a:t>all</a:t>
            </a:r>
            <a:r>
              <a:rPr sz="950" b="1" spc="20" dirty="0">
                <a:solidFill>
                  <a:srgbClr val="333333"/>
                </a:solidFill>
                <a:latin typeface="微软雅黑"/>
                <a:cs typeface="微软雅黑"/>
              </a:rPr>
              <a:t>，即全体主机节点，而这 </a:t>
            </a:r>
            <a:r>
              <a:rPr sz="950" b="1" spc="25" dirty="0">
                <a:solidFill>
                  <a:srgbClr val="333333"/>
                </a:solidFill>
                <a:latin typeface="微软雅黑"/>
                <a:cs typeface="微软雅黑"/>
              </a:rPr>
              <a:t>次也改为仅对</a:t>
            </a:r>
            <a:r>
              <a:rPr sz="950" b="1" spc="50" dirty="0">
                <a:solidFill>
                  <a:srgbClr val="333333"/>
                </a:solidFill>
                <a:latin typeface="Trebuchet MS"/>
                <a:cs typeface="Trebuchet MS"/>
              </a:rPr>
              <a:t>dev</a:t>
            </a:r>
            <a:r>
              <a:rPr sz="950" b="1" spc="25" dirty="0">
                <a:solidFill>
                  <a:srgbClr val="333333"/>
                </a:solidFill>
                <a:latin typeface="微软雅黑"/>
                <a:cs typeface="微软雅黑"/>
              </a:rPr>
              <a:t>主机组成员生效，请小心谨慎。编写模块代码如下：</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spcBef>
                <a:spcPts val="5"/>
              </a:spcBef>
              <a:tabLst>
                <a:tab pos="4064635" algn="l"/>
                <a:tab pos="489140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40" dirty="0">
                <a:solidFill>
                  <a:srgbClr val="333333"/>
                </a:solidFill>
                <a:latin typeface="Lucida Console"/>
                <a:cs typeface="Lucida Console"/>
              </a:rPr>
              <a:t> </a:t>
            </a:r>
            <a:r>
              <a:rPr sz="850" spc="30" dirty="0">
                <a:solidFill>
                  <a:srgbClr val="333333"/>
                </a:solidFill>
                <a:latin typeface="Lucida Console"/>
                <a:cs typeface="Lucida Console"/>
              </a:rPr>
              <a:t>chmod.yml----</a:t>
            </a:r>
            <a:r>
              <a:rPr sz="850" spc="4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00" spc="90" dirty="0">
                <a:solidFill>
                  <a:srgbClr val="333333"/>
                </a:solidFill>
                <a:latin typeface="宋体"/>
                <a:cs typeface="宋体"/>
              </a:rPr>
              <a:t>管</a:t>
            </a:r>
            <a:r>
              <a:rPr sz="700" spc="190" dirty="0">
                <a:solidFill>
                  <a:srgbClr val="333333"/>
                </a:solidFill>
                <a:latin typeface="宋体"/>
                <a:cs typeface="宋体"/>
              </a:rPr>
              <a:t>理</a:t>
            </a:r>
            <a:r>
              <a:rPr sz="800" spc="90" dirty="0">
                <a:solidFill>
                  <a:srgbClr val="333333"/>
                </a:solidFill>
                <a:latin typeface="宋体"/>
                <a:cs typeface="宋体"/>
              </a:rPr>
              <a:t>文件属</a:t>
            </a:r>
            <a:r>
              <a:rPr sz="800" spc="80" dirty="0">
                <a:solidFill>
                  <a:srgbClr val="333333"/>
                </a:solidFill>
                <a:latin typeface="宋体"/>
                <a:cs typeface="宋体"/>
              </a:rPr>
              <a:t>性	</a:t>
            </a:r>
            <a:r>
              <a:rPr sz="850" spc="25" dirty="0">
                <a:solidFill>
                  <a:srgbClr val="333333"/>
                </a:solidFill>
                <a:latin typeface="Lucida Console"/>
                <a:cs typeface="Lucida Console"/>
              </a:rPr>
              <a:t>hosts:</a:t>
            </a:r>
            <a:r>
              <a:rPr sz="850" spc="50" dirty="0">
                <a:solidFill>
                  <a:srgbClr val="333333"/>
                </a:solidFill>
                <a:latin typeface="Lucida Console"/>
                <a:cs typeface="Lucida Console"/>
              </a:rPr>
              <a:t> </a:t>
            </a:r>
            <a:r>
              <a:rPr sz="850" spc="25" dirty="0">
                <a:solidFill>
                  <a:srgbClr val="333333"/>
                </a:solidFill>
                <a:latin typeface="Lucida Console"/>
                <a:cs typeface="Lucida Console"/>
              </a:rPr>
              <a:t>dev	tasks:</a:t>
            </a:r>
            <a:endParaRPr sz="850">
              <a:latin typeface="Lucida Console"/>
              <a:cs typeface="Lucida Console"/>
            </a:endParaRPr>
          </a:p>
        </p:txBody>
      </p:sp>
      <p:graphicFrame>
        <p:nvGraphicFramePr>
          <p:cNvPr id="26" name="object 26"/>
          <p:cNvGraphicFramePr>
            <a:graphicFrameLocks noGrp="1"/>
          </p:cNvGraphicFramePr>
          <p:nvPr/>
        </p:nvGraphicFramePr>
        <p:xfrm>
          <a:off x="1051275" y="7587169"/>
          <a:ext cx="4832348" cy="455930"/>
        </p:xfrm>
        <a:graphic>
          <a:graphicData uri="http://schemas.openxmlformats.org/drawingml/2006/table">
            <a:tbl>
              <a:tblPr firstRow="1" bandRow="1">
                <a:tableStyleId>{2D5ABB26-0587-4C30-8999-92F81FD0307C}</a:tableStyleId>
              </a:tblPr>
              <a:tblGrid>
                <a:gridCol w="1838325">
                  <a:extLst>
                    <a:ext uri="{9D8B030D-6E8A-4147-A177-3AD203B41FA5}">
                      <a16:colId xmlns:a16="http://schemas.microsoft.com/office/drawing/2014/main" val="20000"/>
                    </a:ext>
                  </a:extLst>
                </a:gridCol>
                <a:gridCol w="678814">
                  <a:extLst>
                    <a:ext uri="{9D8B030D-6E8A-4147-A177-3AD203B41FA5}">
                      <a16:colId xmlns:a16="http://schemas.microsoft.com/office/drawing/2014/main" val="20001"/>
                    </a:ext>
                  </a:extLst>
                </a:gridCol>
                <a:gridCol w="544194">
                  <a:extLst>
                    <a:ext uri="{9D8B030D-6E8A-4147-A177-3AD203B41FA5}">
                      <a16:colId xmlns:a16="http://schemas.microsoft.com/office/drawing/2014/main" val="20002"/>
                    </a:ext>
                  </a:extLst>
                </a:gridCol>
                <a:gridCol w="1771015">
                  <a:extLst>
                    <a:ext uri="{9D8B030D-6E8A-4147-A177-3AD203B41FA5}">
                      <a16:colId xmlns:a16="http://schemas.microsoft.com/office/drawing/2014/main" val="20003"/>
                    </a:ext>
                  </a:extLst>
                </a:gridCol>
              </a:tblGrid>
              <a:tr h="142240">
                <a:tc>
                  <a:txBody>
                    <a:bodyPr/>
                    <a:lstStyle/>
                    <a:p>
                      <a:pPr marL="367665">
                        <a:lnSpc>
                          <a:spcPts val="880"/>
                        </a:lnSpc>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name:</a:t>
                      </a:r>
                      <a:r>
                        <a:rPr sz="850" dirty="0">
                          <a:solidFill>
                            <a:srgbClr val="333333"/>
                          </a:solidFill>
                          <a:latin typeface="Lucida Console"/>
                          <a:cs typeface="Lucida Console"/>
                        </a:rPr>
                        <a:t> </a:t>
                      </a:r>
                      <a:r>
                        <a:rPr sz="850" spc="25" dirty="0">
                          <a:solidFill>
                            <a:srgbClr val="333333"/>
                          </a:solidFill>
                          <a:latin typeface="Lucida Console"/>
                          <a:cs typeface="Lucida Console"/>
                        </a:rPr>
                        <a:t>one</a:t>
                      </a:r>
                      <a:endParaRPr sz="850">
                        <a:latin typeface="Lucida Console"/>
                        <a:cs typeface="Lucida Console"/>
                      </a:endParaRPr>
                    </a:p>
                  </a:txBody>
                  <a:tcPr marL="0" marR="0" marT="0" marB="0">
                    <a:solidFill>
                      <a:srgbClr val="F8F8F8"/>
                    </a:solidFill>
                  </a:tcPr>
                </a:tc>
                <a:tc>
                  <a:txBody>
                    <a:bodyPr/>
                    <a:lstStyle/>
                    <a:p>
                      <a:pPr marL="95250">
                        <a:lnSpc>
                          <a:spcPts val="880"/>
                        </a:lnSpc>
                      </a:pPr>
                      <a:r>
                        <a:rPr sz="850" spc="25" dirty="0">
                          <a:solidFill>
                            <a:srgbClr val="333333"/>
                          </a:solidFill>
                          <a:latin typeface="Lucida Console"/>
                          <a:cs typeface="Lucida Console"/>
                        </a:rPr>
                        <a:t>file:</a:t>
                      </a:r>
                      <a:endParaRPr sz="850">
                        <a:latin typeface="Lucida Console"/>
                        <a:cs typeface="Lucida Console"/>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563245">
                        <a:lnSpc>
                          <a:spcPts val="880"/>
                        </a:lnSpc>
                      </a:pPr>
                      <a:r>
                        <a:rPr sz="850" spc="25" dirty="0">
                          <a:solidFill>
                            <a:srgbClr val="333333"/>
                          </a:solidFill>
                          <a:latin typeface="Lucida Console"/>
                          <a:cs typeface="Lucida Console"/>
                        </a:rPr>
                        <a:t>path:</a:t>
                      </a:r>
                      <a:r>
                        <a:rPr sz="850" spc="-20" dirty="0">
                          <a:solidFill>
                            <a:srgbClr val="333333"/>
                          </a:solidFill>
                          <a:latin typeface="Lucida Console"/>
                          <a:cs typeface="Lucida Console"/>
                        </a:rPr>
                        <a:t> </a:t>
                      </a:r>
                      <a:r>
                        <a:rPr sz="850" spc="30" dirty="0">
                          <a:solidFill>
                            <a:srgbClr val="333333"/>
                          </a:solidFill>
                          <a:latin typeface="Lucida Console"/>
                          <a:cs typeface="Lucida Console"/>
                        </a:rPr>
                        <a:t>/linuxprobe</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636270">
                        <a:lnSpc>
                          <a:spcPct val="100000"/>
                        </a:lnSpc>
                        <a:spcBef>
                          <a:spcPts val="90"/>
                        </a:spcBef>
                      </a:pPr>
                      <a:r>
                        <a:rPr sz="850" spc="25" dirty="0">
                          <a:solidFill>
                            <a:srgbClr val="333333"/>
                          </a:solidFill>
                          <a:latin typeface="Lucida Console"/>
                          <a:cs typeface="Lucida Console"/>
                        </a:rPr>
                        <a:t>state:</a:t>
                      </a:r>
                      <a:r>
                        <a:rPr sz="850" spc="-15" dirty="0">
                          <a:solidFill>
                            <a:srgbClr val="333333"/>
                          </a:solidFill>
                          <a:latin typeface="Lucida Console"/>
                          <a:cs typeface="Lucida Console"/>
                        </a:rPr>
                        <a:t> </a:t>
                      </a:r>
                      <a:r>
                        <a:rPr sz="850" spc="30" dirty="0">
                          <a:solidFill>
                            <a:srgbClr val="333333"/>
                          </a:solidFill>
                          <a:latin typeface="Lucida Console"/>
                          <a:cs typeface="Lucida Console"/>
                        </a:rPr>
                        <a:t>directory</a:t>
                      </a:r>
                      <a:endParaRPr sz="850">
                        <a:latin typeface="Lucida Console"/>
                        <a:cs typeface="Lucida Console"/>
                      </a:endParaRPr>
                    </a:p>
                  </a:txBody>
                  <a:tcPr marL="0" marR="0" marT="1143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L="95250">
                        <a:lnSpc>
                          <a:spcPct val="100000"/>
                        </a:lnSpc>
                        <a:spcBef>
                          <a:spcPts val="90"/>
                        </a:spcBef>
                      </a:pPr>
                      <a:r>
                        <a:rPr sz="850" spc="25" dirty="0">
                          <a:solidFill>
                            <a:srgbClr val="333333"/>
                          </a:solidFill>
                          <a:latin typeface="Lucida Console"/>
                          <a:cs typeface="Lucida Console"/>
                        </a:rPr>
                        <a:t>owner:</a:t>
                      </a:r>
                      <a:r>
                        <a:rPr sz="850" spc="-10" dirty="0">
                          <a:solidFill>
                            <a:srgbClr val="333333"/>
                          </a:solidFill>
                          <a:latin typeface="Lucida Console"/>
                          <a:cs typeface="Lucida Console"/>
                        </a:rPr>
                        <a:t> </a:t>
                      </a:r>
                      <a:r>
                        <a:rPr sz="850" spc="25" dirty="0">
                          <a:solidFill>
                            <a:srgbClr val="333333"/>
                          </a:solidFill>
                          <a:latin typeface="Lucida Console"/>
                          <a:cs typeface="Lucida Console"/>
                        </a:rPr>
                        <a:t>root</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r h="142240">
                <a:tc>
                  <a:txBody>
                    <a:bodyPr/>
                    <a:lstStyle/>
                    <a:p>
                      <a:pPr marL="31750">
                        <a:lnSpc>
                          <a:spcPts val="930"/>
                        </a:lnSpc>
                        <a:spcBef>
                          <a:spcPts val="90"/>
                        </a:spcBef>
                      </a:pPr>
                      <a:r>
                        <a:rPr sz="850" spc="25" dirty="0">
                          <a:solidFill>
                            <a:srgbClr val="333333"/>
                          </a:solidFill>
                          <a:latin typeface="Lucida Console"/>
                          <a:cs typeface="Lucida Console"/>
                        </a:rPr>
                        <a:t>group:</a:t>
                      </a:r>
                      <a:r>
                        <a:rPr sz="850" spc="-10" dirty="0">
                          <a:solidFill>
                            <a:srgbClr val="333333"/>
                          </a:solidFill>
                          <a:latin typeface="Lucida Console"/>
                          <a:cs typeface="Lucida Console"/>
                        </a:rPr>
                        <a:t> </a:t>
                      </a:r>
                      <a:r>
                        <a:rPr sz="850" spc="25" dirty="0">
                          <a:solidFill>
                            <a:srgbClr val="333333"/>
                          </a:solidFill>
                          <a:latin typeface="Lucida Console"/>
                          <a:cs typeface="Lucida Console"/>
                        </a:rPr>
                        <a:t>root</a:t>
                      </a:r>
                      <a:endParaRPr sz="850">
                        <a:latin typeface="Lucida Console"/>
                        <a:cs typeface="Lucida Console"/>
                      </a:endParaRPr>
                    </a:p>
                  </a:txBody>
                  <a:tcPr marL="0" marR="0" marT="11430" marB="0">
                    <a:solidFill>
                      <a:srgbClr val="F8F8F8"/>
                    </a:solidFill>
                  </a:tcPr>
                </a:tc>
                <a:tc>
                  <a:txBody>
                    <a:bodyPr/>
                    <a:lstStyle/>
                    <a:p>
                      <a:pPr marL="299085">
                        <a:lnSpc>
                          <a:spcPts val="930"/>
                        </a:lnSpc>
                        <a:spcBef>
                          <a:spcPts val="90"/>
                        </a:spcBef>
                      </a:pPr>
                      <a:r>
                        <a:rPr sz="850" spc="25" dirty="0">
                          <a:solidFill>
                            <a:srgbClr val="333333"/>
                          </a:solidFill>
                          <a:latin typeface="Lucida Console"/>
                          <a:cs typeface="Lucida Console"/>
                        </a:rPr>
                        <a:t>mode:</a:t>
                      </a:r>
                      <a:endParaRPr sz="850">
                        <a:latin typeface="Lucida Console"/>
                        <a:cs typeface="Lucida Console"/>
                      </a:endParaRPr>
                    </a:p>
                  </a:txBody>
                  <a:tcPr marL="0" marR="0" marT="11430" marB="0">
                    <a:solidFill>
                      <a:srgbClr val="F8F8F8"/>
                    </a:solidFill>
                  </a:tcPr>
                </a:tc>
                <a:tc>
                  <a:txBody>
                    <a:bodyPr/>
                    <a:lstStyle/>
                    <a:p>
                      <a:pPr marL="34290">
                        <a:lnSpc>
                          <a:spcPts val="930"/>
                        </a:lnSpc>
                        <a:spcBef>
                          <a:spcPts val="90"/>
                        </a:spcBef>
                      </a:pPr>
                      <a:r>
                        <a:rPr sz="850" spc="25" dirty="0">
                          <a:solidFill>
                            <a:srgbClr val="333333"/>
                          </a:solidFill>
                          <a:latin typeface="Lucida Console"/>
                          <a:cs typeface="Lucida Console"/>
                        </a:rPr>
                        <a:t>'2775'</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2"/>
                  </a:ext>
                </a:extLst>
              </a:tr>
            </a:tbl>
          </a:graphicData>
        </a:graphic>
      </p:graphicFrame>
      <p:sp>
        <p:nvSpPr>
          <p:cNvPr id="27" name="object 27"/>
          <p:cNvSpPr txBox="1"/>
          <p:nvPr/>
        </p:nvSpPr>
        <p:spPr>
          <a:xfrm>
            <a:off x="2972383" y="9247844"/>
            <a:ext cx="37084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file</a:t>
            </a:r>
            <a:r>
              <a:rPr sz="850" spc="15" dirty="0">
                <a:solidFill>
                  <a:srgbClr val="333333"/>
                </a:solidFill>
                <a:latin typeface="Lucida Console"/>
                <a:cs typeface="Lucida Console"/>
              </a:rPr>
              <a:t>:</a:t>
            </a:r>
            <a:endParaRPr sz="850">
              <a:latin typeface="Lucida Console"/>
              <a:cs typeface="Lucida Console"/>
            </a:endParaRPr>
          </a:p>
        </p:txBody>
      </p:sp>
      <p:sp>
        <p:nvSpPr>
          <p:cNvPr id="28" name="object 28"/>
          <p:cNvSpPr txBox="1"/>
          <p:nvPr/>
        </p:nvSpPr>
        <p:spPr>
          <a:xfrm>
            <a:off x="1070325" y="9211940"/>
            <a:ext cx="1736725" cy="540385"/>
          </a:xfrm>
          <a:prstGeom prst="rect">
            <a:avLst/>
          </a:prstGeom>
        </p:spPr>
        <p:txBody>
          <a:bodyPr vert="horz" wrap="square" lIns="0" tIns="53340" rIns="0" bIns="0" rtlCol="0">
            <a:spAutoFit/>
          </a:bodyPr>
          <a:lstStyle/>
          <a:p>
            <a:pPr marL="348615">
              <a:lnSpc>
                <a:spcPct val="100000"/>
              </a:lnSpc>
              <a:spcBef>
                <a:spcPts val="420"/>
              </a:spcBef>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name:</a:t>
            </a:r>
            <a:r>
              <a:rPr sz="850" dirty="0">
                <a:solidFill>
                  <a:srgbClr val="333333"/>
                </a:solidFill>
                <a:latin typeface="Lucida Console"/>
                <a:cs typeface="Lucida Console"/>
              </a:rPr>
              <a:t> </a:t>
            </a:r>
            <a:r>
              <a:rPr sz="850" spc="25" dirty="0">
                <a:solidFill>
                  <a:srgbClr val="333333"/>
                </a:solidFill>
                <a:latin typeface="Lucida Console"/>
                <a:cs typeface="Lucida Console"/>
              </a:rPr>
              <a:t>one</a:t>
            </a:r>
            <a:endParaRPr sz="850">
              <a:latin typeface="Lucida Console"/>
              <a:cs typeface="Lucida Console"/>
            </a:endParaRPr>
          </a:p>
          <a:p>
            <a:pPr marL="12700" marR="5080" indent="604520">
              <a:lnSpc>
                <a:spcPct val="132400"/>
              </a:lnSpc>
            </a:pPr>
            <a:r>
              <a:rPr sz="850" spc="25" dirty="0">
                <a:solidFill>
                  <a:srgbClr val="333333"/>
                </a:solidFill>
                <a:latin typeface="Lucida Console"/>
                <a:cs typeface="Lucida Console"/>
              </a:rPr>
              <a:t>state:</a:t>
            </a:r>
            <a:r>
              <a:rPr sz="850" spc="-35" dirty="0">
                <a:solidFill>
                  <a:srgbClr val="333333"/>
                </a:solidFill>
                <a:latin typeface="Lucida Console"/>
                <a:cs typeface="Lucida Console"/>
              </a:rPr>
              <a:t> </a:t>
            </a:r>
            <a:r>
              <a:rPr sz="850" spc="30" dirty="0">
                <a:solidFill>
                  <a:srgbClr val="333333"/>
                </a:solidFill>
                <a:latin typeface="Lucida Console"/>
                <a:cs typeface="Lucida Console"/>
              </a:rPr>
              <a:t>directory </a:t>
            </a:r>
            <a:r>
              <a:rPr sz="850" spc="-495" dirty="0">
                <a:solidFill>
                  <a:srgbClr val="333333"/>
                </a:solidFill>
                <a:latin typeface="Lucida Console"/>
                <a:cs typeface="Lucida Console"/>
              </a:rPr>
              <a:t> </a:t>
            </a:r>
            <a:r>
              <a:rPr sz="850" spc="25" dirty="0">
                <a:solidFill>
                  <a:srgbClr val="333333"/>
                </a:solidFill>
                <a:latin typeface="Lucida Console"/>
                <a:cs typeface="Lucida Console"/>
              </a:rPr>
              <a:t>group: root</a:t>
            </a:r>
            <a:endParaRPr sz="850">
              <a:latin typeface="Lucida Console"/>
              <a:cs typeface="Lucida Console"/>
            </a:endParaRPr>
          </a:p>
        </p:txBody>
      </p:sp>
      <p:sp>
        <p:nvSpPr>
          <p:cNvPr id="29" name="object 29"/>
          <p:cNvSpPr txBox="1"/>
          <p:nvPr/>
        </p:nvSpPr>
        <p:spPr>
          <a:xfrm>
            <a:off x="3176253" y="9590882"/>
            <a:ext cx="85407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mode:</a:t>
            </a:r>
            <a:r>
              <a:rPr sz="850" spc="-15" dirty="0">
                <a:solidFill>
                  <a:srgbClr val="333333"/>
                </a:solidFill>
                <a:latin typeface="Lucida Console"/>
                <a:cs typeface="Lucida Console"/>
              </a:rPr>
              <a:t> </a:t>
            </a:r>
            <a:r>
              <a:rPr sz="850" spc="25" dirty="0">
                <a:solidFill>
                  <a:srgbClr val="333333"/>
                </a:solidFill>
                <a:latin typeface="Lucida Console"/>
                <a:cs typeface="Lucida Console"/>
              </a:rPr>
              <a:t>'2775'</a:t>
            </a:r>
            <a:endParaRPr sz="850">
              <a:latin typeface="Lucida Console"/>
              <a:cs typeface="Lucida Console"/>
            </a:endParaRPr>
          </a:p>
        </p:txBody>
      </p:sp>
      <p:sp>
        <p:nvSpPr>
          <p:cNvPr id="30" name="object 30"/>
          <p:cNvSpPr txBox="1"/>
          <p:nvPr/>
        </p:nvSpPr>
        <p:spPr>
          <a:xfrm>
            <a:off x="1070325" y="9762400"/>
            <a:ext cx="37084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file</a:t>
            </a:r>
            <a:r>
              <a:rPr sz="850" spc="15" dirty="0">
                <a:solidFill>
                  <a:srgbClr val="333333"/>
                </a:solidFill>
                <a:latin typeface="Lucida Console"/>
                <a:cs typeface="Lucida Console"/>
              </a:rPr>
              <a:t>:</a:t>
            </a:r>
            <a:endParaRPr sz="850">
              <a:latin typeface="Lucida Console"/>
              <a:cs typeface="Lucida Console"/>
            </a:endParaRPr>
          </a:p>
        </p:txBody>
      </p:sp>
      <p:sp>
        <p:nvSpPr>
          <p:cNvPr id="31" name="object 31"/>
          <p:cNvSpPr txBox="1"/>
          <p:nvPr/>
        </p:nvSpPr>
        <p:spPr>
          <a:xfrm>
            <a:off x="4195603" y="9211940"/>
            <a:ext cx="2151380" cy="711835"/>
          </a:xfrm>
          <a:prstGeom prst="rect">
            <a:avLst/>
          </a:prstGeom>
        </p:spPr>
        <p:txBody>
          <a:bodyPr vert="horz" wrap="square" lIns="0" tIns="11430" rIns="0" bIns="0" rtlCol="0">
            <a:spAutoFit/>
          </a:bodyPr>
          <a:lstStyle/>
          <a:p>
            <a:pPr marL="12700" marR="486409" indent="467995">
              <a:lnSpc>
                <a:spcPct val="132400"/>
              </a:lnSpc>
              <a:spcBef>
                <a:spcPts val="90"/>
              </a:spcBef>
            </a:pPr>
            <a:r>
              <a:rPr sz="850" spc="25" dirty="0">
                <a:solidFill>
                  <a:srgbClr val="333333"/>
                </a:solidFill>
                <a:latin typeface="Lucida Console"/>
                <a:cs typeface="Lucida Console"/>
              </a:rPr>
              <a:t>path:</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owner: root</a:t>
            </a:r>
            <a:endParaRPr sz="850">
              <a:latin typeface="Lucida Console"/>
              <a:cs typeface="Lucida Console"/>
            </a:endParaRPr>
          </a:p>
          <a:p>
            <a:pPr marL="495934">
              <a:lnSpc>
                <a:spcPct val="100000"/>
              </a:lnSpc>
              <a:spcBef>
                <a:spcPts val="330"/>
              </a:spcBef>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name:</a:t>
            </a:r>
            <a:r>
              <a:rPr sz="850" dirty="0">
                <a:solidFill>
                  <a:srgbClr val="333333"/>
                </a:solidFill>
                <a:latin typeface="Lucida Console"/>
                <a:cs typeface="Lucida Console"/>
              </a:rPr>
              <a:t> </a:t>
            </a:r>
            <a:r>
              <a:rPr sz="850" spc="25" dirty="0">
                <a:solidFill>
                  <a:srgbClr val="333333"/>
                </a:solidFill>
                <a:latin typeface="Lucida Console"/>
                <a:cs typeface="Lucida Console"/>
              </a:rPr>
              <a:t>two</a:t>
            </a:r>
            <a:endParaRPr sz="850">
              <a:latin typeface="Lucida Console"/>
              <a:cs typeface="Lucida Console"/>
            </a:endParaRPr>
          </a:p>
          <a:p>
            <a:pPr marL="1031875">
              <a:lnSpc>
                <a:spcPct val="100000"/>
              </a:lnSpc>
              <a:spcBef>
                <a:spcPts val="330"/>
              </a:spcBef>
            </a:pPr>
            <a:r>
              <a:rPr sz="850" spc="25" dirty="0">
                <a:solidFill>
                  <a:srgbClr val="333333"/>
                </a:solidFill>
                <a:latin typeface="Lucida Console"/>
                <a:cs typeface="Lucida Console"/>
              </a:rPr>
              <a:t>dest:</a:t>
            </a:r>
            <a:r>
              <a:rPr sz="850" spc="-30" dirty="0">
                <a:solidFill>
                  <a:srgbClr val="333333"/>
                </a:solidFill>
                <a:latin typeface="Lucida Console"/>
                <a:cs typeface="Lucida Console"/>
              </a:rPr>
              <a:t> </a:t>
            </a:r>
            <a:r>
              <a:rPr sz="850" spc="30" dirty="0">
                <a:solidFill>
                  <a:srgbClr val="333333"/>
                </a:solidFill>
                <a:latin typeface="Lucida Console"/>
                <a:cs typeface="Lucida Console"/>
              </a:rPr>
              <a:t>/linuxcool</a:t>
            </a:r>
            <a:endParaRPr sz="850">
              <a:latin typeface="Lucida Console"/>
              <a:cs typeface="Lucida Console"/>
            </a:endParaRPr>
          </a:p>
        </p:txBody>
      </p:sp>
      <p:sp>
        <p:nvSpPr>
          <p:cNvPr id="32" name="object 32"/>
          <p:cNvSpPr txBox="1"/>
          <p:nvPr/>
        </p:nvSpPr>
        <p:spPr>
          <a:xfrm>
            <a:off x="2213231" y="9726495"/>
            <a:ext cx="1680845" cy="368935"/>
          </a:xfrm>
          <a:prstGeom prst="rect">
            <a:avLst/>
          </a:prstGeom>
        </p:spPr>
        <p:txBody>
          <a:bodyPr vert="horz" wrap="square" lIns="0" tIns="11430" rIns="0" bIns="0" rtlCol="0">
            <a:spAutoFit/>
          </a:bodyPr>
          <a:lstStyle/>
          <a:p>
            <a:pPr marL="12700" marR="5080" indent="548640">
              <a:lnSpc>
                <a:spcPct val="132400"/>
              </a:lnSpc>
              <a:spcBef>
                <a:spcPts val="90"/>
              </a:spcBef>
            </a:pPr>
            <a:r>
              <a:rPr sz="850" spc="25" dirty="0">
                <a:solidFill>
                  <a:srgbClr val="333333"/>
                </a:solidFill>
                <a:latin typeface="Lucida Console"/>
                <a:cs typeface="Lucida Console"/>
              </a:rPr>
              <a:t>src:</a:t>
            </a:r>
            <a:r>
              <a:rPr sz="850" spc="-45" dirty="0">
                <a:solidFill>
                  <a:srgbClr val="333333"/>
                </a:solidFill>
                <a:latin typeface="Lucida Console"/>
                <a:cs typeface="Lucida Console"/>
              </a:rPr>
              <a:t> </a:t>
            </a:r>
            <a:r>
              <a:rPr sz="850" spc="30" dirty="0">
                <a:solidFill>
                  <a:srgbClr val="333333"/>
                </a:solidFill>
                <a:latin typeface="Lucida Console"/>
                <a:cs typeface="Lucida Console"/>
              </a:rPr>
              <a:t>/linuxprobe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state: link</a:t>
            </a:r>
            <a:endParaRPr sz="850">
              <a:latin typeface="Lucida Console"/>
              <a:cs typeface="Lucida Console"/>
            </a:endParaRPr>
          </a:p>
        </p:txBody>
      </p:sp>
      <p:sp>
        <p:nvSpPr>
          <p:cNvPr id="33" name="object 3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2"/>
              </a:rPr>
              <a:t>5/20</a:t>
            </a:r>
            <a:endParaRPr sz="800">
              <a:latin typeface="小哥哥网恋吗"/>
              <a:cs typeface="小哥哥网恋吗"/>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684"/>
            <a:ext cx="1710055" cy="174625"/>
          </a:xfrm>
          <a:prstGeom prst="rect">
            <a:avLst/>
          </a:prstGeom>
        </p:spPr>
        <p:txBody>
          <a:bodyPr vert="horz" wrap="square" lIns="0" tIns="15875" rIns="0" bIns="0" rtlCol="0">
            <a:spAutoFit/>
          </a:bodyPr>
          <a:lstStyle/>
          <a:p>
            <a:pPr marL="12700">
              <a:lnSpc>
                <a:spcPct val="100000"/>
              </a:lnSpc>
              <a:spcBef>
                <a:spcPts val="125"/>
              </a:spcBef>
            </a:pP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剧本文件执行过程：</a:t>
            </a:r>
            <a:endParaRPr sz="950">
              <a:latin typeface="微软雅黑"/>
              <a:cs typeface="微软雅黑"/>
            </a:endParaRPr>
          </a:p>
        </p:txBody>
      </p:sp>
      <p:grpSp>
        <p:nvGrpSpPr>
          <p:cNvPr id="3" name="object 3"/>
          <p:cNvGrpSpPr/>
          <p:nvPr/>
        </p:nvGrpSpPr>
        <p:grpSpPr>
          <a:xfrm>
            <a:off x="959124" y="701781"/>
            <a:ext cx="5651500" cy="3411854"/>
            <a:chOff x="959124" y="701781"/>
            <a:chExt cx="5651500" cy="3411854"/>
          </a:xfrm>
        </p:grpSpPr>
        <p:sp>
          <p:nvSpPr>
            <p:cNvPr id="4" name="object 4"/>
            <p:cNvSpPr/>
            <p:nvPr/>
          </p:nvSpPr>
          <p:spPr>
            <a:xfrm>
              <a:off x="963889" y="706546"/>
              <a:ext cx="5641975" cy="3402329"/>
            </a:xfrm>
            <a:custGeom>
              <a:avLst/>
              <a:gdLst/>
              <a:ahLst/>
              <a:cxnLst/>
              <a:rect l="l" t="t" r="r" b="b"/>
              <a:pathLst>
                <a:path w="5641975" h="3402329">
                  <a:moveTo>
                    <a:pt x="5617597" y="3402005"/>
                  </a:moveTo>
                  <a:lnTo>
                    <a:pt x="23823" y="3402005"/>
                  </a:lnTo>
                  <a:lnTo>
                    <a:pt x="20659" y="3401710"/>
                  </a:lnTo>
                  <a:lnTo>
                    <a:pt x="0" y="3381155"/>
                  </a:lnTo>
                  <a:lnTo>
                    <a:pt x="0" y="3378182"/>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276"/>
                  </a:lnTo>
                  <a:lnTo>
                    <a:pt x="5641421" y="20545"/>
                  </a:lnTo>
                  <a:lnTo>
                    <a:pt x="5641421" y="3381155"/>
                  </a:lnTo>
                  <a:lnTo>
                    <a:pt x="5620752" y="3401710"/>
                  </a:lnTo>
                  <a:lnTo>
                    <a:pt x="5617597" y="3402005"/>
                  </a:lnTo>
                  <a:close/>
                </a:path>
              </a:pathLst>
            </a:custGeom>
            <a:solidFill>
              <a:srgbClr val="F8F8F8"/>
            </a:solidFill>
          </p:spPr>
          <p:txBody>
            <a:bodyPr wrap="square" lIns="0" tIns="0" rIns="0" bIns="0" rtlCol="0"/>
            <a:lstStyle/>
            <a:p>
              <a:endParaRPr/>
            </a:p>
          </p:txBody>
        </p:sp>
        <p:sp>
          <p:nvSpPr>
            <p:cNvPr id="5" name="object 5"/>
            <p:cNvSpPr/>
            <p:nvPr/>
          </p:nvSpPr>
          <p:spPr>
            <a:xfrm>
              <a:off x="963889" y="706546"/>
              <a:ext cx="5641975" cy="3402329"/>
            </a:xfrm>
            <a:custGeom>
              <a:avLst/>
              <a:gdLst/>
              <a:ahLst/>
              <a:cxnLst/>
              <a:rect l="l" t="t" r="r" b="b"/>
              <a:pathLst>
                <a:path w="5641975" h="3402329">
                  <a:moveTo>
                    <a:pt x="0" y="3378182"/>
                  </a:moveTo>
                  <a:lnTo>
                    <a:pt x="0" y="23823"/>
                  </a:lnTo>
                  <a:lnTo>
                    <a:pt x="0" y="20545"/>
                  </a:lnTo>
                  <a:lnTo>
                    <a:pt x="600" y="17276"/>
                  </a:lnTo>
                  <a:lnTo>
                    <a:pt x="1810" y="14294"/>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3378182"/>
                  </a:lnTo>
                  <a:lnTo>
                    <a:pt x="5641421" y="3381155"/>
                  </a:lnTo>
                  <a:lnTo>
                    <a:pt x="5640821" y="3384138"/>
                  </a:lnTo>
                  <a:lnTo>
                    <a:pt x="5639610" y="3386816"/>
                  </a:lnTo>
                  <a:lnTo>
                    <a:pt x="5638400" y="3389798"/>
                  </a:lnTo>
                  <a:lnTo>
                    <a:pt x="5617597" y="3402005"/>
                  </a:lnTo>
                  <a:lnTo>
                    <a:pt x="23823" y="3402005"/>
                  </a:lnTo>
                  <a:lnTo>
                    <a:pt x="1810" y="3386816"/>
                  </a:lnTo>
                  <a:lnTo>
                    <a:pt x="600" y="3384138"/>
                  </a:lnTo>
                  <a:lnTo>
                    <a:pt x="0" y="3381155"/>
                  </a:lnTo>
                  <a:lnTo>
                    <a:pt x="0" y="3378182"/>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787685"/>
              <a:ext cx="5556250" cy="3259454"/>
            </a:xfrm>
            <a:custGeom>
              <a:avLst/>
              <a:gdLst/>
              <a:ahLst/>
              <a:cxnLst/>
              <a:rect l="l" t="t" r="r" b="b"/>
              <a:pathLst>
                <a:path w="5556250" h="3259454">
                  <a:moveTo>
                    <a:pt x="5555656" y="3259064"/>
                  </a:moveTo>
                  <a:lnTo>
                    <a:pt x="0" y="3259064"/>
                  </a:lnTo>
                  <a:lnTo>
                    <a:pt x="0" y="0"/>
                  </a:lnTo>
                  <a:lnTo>
                    <a:pt x="5555656" y="0"/>
                  </a:lnTo>
                  <a:lnTo>
                    <a:pt x="5555656" y="3259064"/>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4780376"/>
            <a:ext cx="5651500" cy="667385"/>
            <a:chOff x="959124" y="4780376"/>
            <a:chExt cx="5651500" cy="667385"/>
          </a:xfrm>
        </p:grpSpPr>
        <p:sp>
          <p:nvSpPr>
            <p:cNvPr id="8" name="object 8"/>
            <p:cNvSpPr/>
            <p:nvPr/>
          </p:nvSpPr>
          <p:spPr>
            <a:xfrm>
              <a:off x="963889" y="4785141"/>
              <a:ext cx="5641975" cy="657860"/>
            </a:xfrm>
            <a:custGeom>
              <a:avLst/>
              <a:gdLst/>
              <a:ahLst/>
              <a:cxnLst/>
              <a:rect l="l" t="t" r="r" b="b"/>
              <a:pathLst>
                <a:path w="5641975" h="657860">
                  <a:moveTo>
                    <a:pt x="5620752" y="657530"/>
                  </a:moveTo>
                  <a:lnTo>
                    <a:pt x="20659" y="657530"/>
                  </a:lnTo>
                  <a:lnTo>
                    <a:pt x="17629" y="656939"/>
                  </a:lnTo>
                  <a:lnTo>
                    <a:pt x="14703" y="655443"/>
                  </a:lnTo>
                  <a:lnTo>
                    <a:pt x="11787" y="654252"/>
                  </a:lnTo>
                  <a:lnTo>
                    <a:pt x="0" y="636680"/>
                  </a:lnTo>
                  <a:lnTo>
                    <a:pt x="0" y="633706"/>
                  </a:lnTo>
                  <a:lnTo>
                    <a:pt x="0" y="20545"/>
                  </a:lnTo>
                  <a:lnTo>
                    <a:pt x="20659" y="0"/>
                  </a:lnTo>
                  <a:lnTo>
                    <a:pt x="5620752" y="0"/>
                  </a:lnTo>
                  <a:lnTo>
                    <a:pt x="5641421" y="20545"/>
                  </a:lnTo>
                  <a:lnTo>
                    <a:pt x="5641421" y="636680"/>
                  </a:lnTo>
                  <a:lnTo>
                    <a:pt x="5626717" y="655443"/>
                  </a:lnTo>
                  <a:lnTo>
                    <a:pt x="5623792" y="656939"/>
                  </a:lnTo>
                  <a:lnTo>
                    <a:pt x="5620752" y="657530"/>
                  </a:lnTo>
                  <a:close/>
                </a:path>
              </a:pathLst>
            </a:custGeom>
            <a:solidFill>
              <a:srgbClr val="F8F8F8"/>
            </a:solidFill>
          </p:spPr>
          <p:txBody>
            <a:bodyPr wrap="square" lIns="0" tIns="0" rIns="0" bIns="0" rtlCol="0"/>
            <a:lstStyle/>
            <a:p>
              <a:endParaRPr/>
            </a:p>
          </p:txBody>
        </p:sp>
        <p:sp>
          <p:nvSpPr>
            <p:cNvPr id="9" name="object 9"/>
            <p:cNvSpPr/>
            <p:nvPr/>
          </p:nvSpPr>
          <p:spPr>
            <a:xfrm>
              <a:off x="963889" y="4785141"/>
              <a:ext cx="5641975" cy="657860"/>
            </a:xfrm>
            <a:custGeom>
              <a:avLst/>
              <a:gdLst/>
              <a:ahLst/>
              <a:cxnLst/>
              <a:rect l="l" t="t" r="r" b="b"/>
              <a:pathLst>
                <a:path w="5641975" h="657860">
                  <a:moveTo>
                    <a:pt x="0" y="633706"/>
                  </a:moveTo>
                  <a:lnTo>
                    <a:pt x="0" y="23823"/>
                  </a:lnTo>
                  <a:lnTo>
                    <a:pt x="0" y="20545"/>
                  </a:lnTo>
                  <a:lnTo>
                    <a:pt x="600" y="17267"/>
                  </a:lnTo>
                  <a:lnTo>
                    <a:pt x="1810" y="14294"/>
                  </a:lnTo>
                  <a:lnTo>
                    <a:pt x="3020" y="11311"/>
                  </a:lnTo>
                  <a:lnTo>
                    <a:pt x="4745" y="8929"/>
                  </a:lnTo>
                  <a:lnTo>
                    <a:pt x="6975" y="6851"/>
                  </a:lnTo>
                  <a:lnTo>
                    <a:pt x="9214" y="4764"/>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764"/>
                  </a:lnTo>
                  <a:lnTo>
                    <a:pt x="5634446" y="6851"/>
                  </a:lnTo>
                  <a:lnTo>
                    <a:pt x="5636675" y="8929"/>
                  </a:lnTo>
                  <a:lnTo>
                    <a:pt x="5638400" y="11311"/>
                  </a:lnTo>
                  <a:lnTo>
                    <a:pt x="5639610" y="14294"/>
                  </a:lnTo>
                  <a:lnTo>
                    <a:pt x="5640821" y="17267"/>
                  </a:lnTo>
                  <a:lnTo>
                    <a:pt x="5641421" y="20545"/>
                  </a:lnTo>
                  <a:lnTo>
                    <a:pt x="5641421" y="23823"/>
                  </a:lnTo>
                  <a:lnTo>
                    <a:pt x="5641421" y="633706"/>
                  </a:lnTo>
                  <a:lnTo>
                    <a:pt x="5641421" y="636680"/>
                  </a:lnTo>
                  <a:lnTo>
                    <a:pt x="5640821" y="639662"/>
                  </a:lnTo>
                  <a:lnTo>
                    <a:pt x="5626717" y="655443"/>
                  </a:lnTo>
                  <a:lnTo>
                    <a:pt x="5623792" y="656939"/>
                  </a:lnTo>
                  <a:lnTo>
                    <a:pt x="5620752" y="657530"/>
                  </a:lnTo>
                  <a:lnTo>
                    <a:pt x="5617597" y="657530"/>
                  </a:lnTo>
                  <a:lnTo>
                    <a:pt x="23823" y="657530"/>
                  </a:lnTo>
                  <a:lnTo>
                    <a:pt x="20659" y="657530"/>
                  </a:lnTo>
                  <a:lnTo>
                    <a:pt x="17629" y="656939"/>
                  </a:lnTo>
                  <a:lnTo>
                    <a:pt x="14703" y="655443"/>
                  </a:lnTo>
                  <a:lnTo>
                    <a:pt x="11787" y="654252"/>
                  </a:lnTo>
                  <a:lnTo>
                    <a:pt x="0" y="636680"/>
                  </a:lnTo>
                  <a:lnTo>
                    <a:pt x="0" y="63370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4866280"/>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7076968"/>
            <a:ext cx="5651500" cy="324485"/>
            <a:chOff x="959124" y="7076968"/>
            <a:chExt cx="5651500" cy="324485"/>
          </a:xfrm>
        </p:grpSpPr>
        <p:sp>
          <p:nvSpPr>
            <p:cNvPr id="12" name="object 12"/>
            <p:cNvSpPr/>
            <p:nvPr/>
          </p:nvSpPr>
          <p:spPr>
            <a:xfrm>
              <a:off x="963889" y="7081733"/>
              <a:ext cx="5641975" cy="314960"/>
            </a:xfrm>
            <a:custGeom>
              <a:avLst/>
              <a:gdLst/>
              <a:ahLst/>
              <a:cxnLst/>
              <a:rect l="l" t="t" r="r" b="b"/>
              <a:pathLst>
                <a:path w="5641975" h="314959">
                  <a:moveTo>
                    <a:pt x="5617597" y="314471"/>
                  </a:moveTo>
                  <a:lnTo>
                    <a:pt x="23823" y="314471"/>
                  </a:lnTo>
                  <a:lnTo>
                    <a:pt x="20659" y="314175"/>
                  </a:lnTo>
                  <a:lnTo>
                    <a:pt x="0" y="293620"/>
                  </a:lnTo>
                  <a:lnTo>
                    <a:pt x="0" y="290647"/>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276"/>
                  </a:lnTo>
                  <a:lnTo>
                    <a:pt x="5641421" y="20545"/>
                  </a:lnTo>
                  <a:lnTo>
                    <a:pt x="5641421" y="293620"/>
                  </a:lnTo>
                  <a:lnTo>
                    <a:pt x="5620752" y="314175"/>
                  </a:lnTo>
                  <a:lnTo>
                    <a:pt x="5617597" y="314471"/>
                  </a:lnTo>
                  <a:close/>
                </a:path>
              </a:pathLst>
            </a:custGeom>
            <a:solidFill>
              <a:srgbClr val="F8F8F8"/>
            </a:solidFill>
          </p:spPr>
          <p:txBody>
            <a:bodyPr wrap="square" lIns="0" tIns="0" rIns="0" bIns="0" rtlCol="0"/>
            <a:lstStyle/>
            <a:p>
              <a:endParaRPr/>
            </a:p>
          </p:txBody>
        </p:sp>
        <p:sp>
          <p:nvSpPr>
            <p:cNvPr id="13" name="object 13"/>
            <p:cNvSpPr/>
            <p:nvPr/>
          </p:nvSpPr>
          <p:spPr>
            <a:xfrm>
              <a:off x="963889" y="7081733"/>
              <a:ext cx="5641975" cy="314960"/>
            </a:xfrm>
            <a:custGeom>
              <a:avLst/>
              <a:gdLst/>
              <a:ahLst/>
              <a:cxnLst/>
              <a:rect l="l" t="t" r="r" b="b"/>
              <a:pathLst>
                <a:path w="5641975" h="314959">
                  <a:moveTo>
                    <a:pt x="0" y="290647"/>
                  </a:moveTo>
                  <a:lnTo>
                    <a:pt x="0" y="23823"/>
                  </a:lnTo>
                  <a:lnTo>
                    <a:pt x="0" y="20545"/>
                  </a:lnTo>
                  <a:lnTo>
                    <a:pt x="600" y="17276"/>
                  </a:lnTo>
                  <a:lnTo>
                    <a:pt x="1810" y="14589"/>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589"/>
                  </a:lnTo>
                  <a:lnTo>
                    <a:pt x="5640821" y="17276"/>
                  </a:lnTo>
                  <a:lnTo>
                    <a:pt x="5641421" y="20545"/>
                  </a:lnTo>
                  <a:lnTo>
                    <a:pt x="5641421" y="23823"/>
                  </a:lnTo>
                  <a:lnTo>
                    <a:pt x="5641421" y="290647"/>
                  </a:lnTo>
                  <a:lnTo>
                    <a:pt x="5641421" y="293620"/>
                  </a:lnTo>
                  <a:lnTo>
                    <a:pt x="5640821" y="296603"/>
                  </a:lnTo>
                  <a:lnTo>
                    <a:pt x="5639610" y="299281"/>
                  </a:lnTo>
                  <a:lnTo>
                    <a:pt x="5638400" y="302263"/>
                  </a:lnTo>
                  <a:lnTo>
                    <a:pt x="5617597" y="314471"/>
                  </a:lnTo>
                  <a:lnTo>
                    <a:pt x="23823" y="314471"/>
                  </a:lnTo>
                  <a:lnTo>
                    <a:pt x="1810" y="299281"/>
                  </a:lnTo>
                  <a:lnTo>
                    <a:pt x="600" y="296603"/>
                  </a:lnTo>
                  <a:lnTo>
                    <a:pt x="0" y="293620"/>
                  </a:lnTo>
                  <a:lnTo>
                    <a:pt x="0" y="290647"/>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7162873"/>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8258617"/>
            <a:ext cx="5651500" cy="495934"/>
            <a:chOff x="959124" y="8258617"/>
            <a:chExt cx="5651500" cy="495934"/>
          </a:xfrm>
        </p:grpSpPr>
        <p:sp>
          <p:nvSpPr>
            <p:cNvPr id="16" name="object 16"/>
            <p:cNvSpPr/>
            <p:nvPr/>
          </p:nvSpPr>
          <p:spPr>
            <a:xfrm>
              <a:off x="963889" y="8263382"/>
              <a:ext cx="5641975" cy="486409"/>
            </a:xfrm>
            <a:custGeom>
              <a:avLst/>
              <a:gdLst/>
              <a:ahLst/>
              <a:cxnLst/>
              <a:rect l="l" t="t" r="r" b="b"/>
              <a:pathLst>
                <a:path w="5641975" h="486409">
                  <a:moveTo>
                    <a:pt x="5617597" y="486000"/>
                  </a:moveTo>
                  <a:lnTo>
                    <a:pt x="23823" y="486000"/>
                  </a:lnTo>
                  <a:lnTo>
                    <a:pt x="20659" y="485705"/>
                  </a:lnTo>
                  <a:lnTo>
                    <a:pt x="0" y="465455"/>
                  </a:lnTo>
                  <a:lnTo>
                    <a:pt x="0" y="462177"/>
                  </a:lnTo>
                  <a:lnTo>
                    <a:pt x="0" y="20250"/>
                  </a:lnTo>
                  <a:lnTo>
                    <a:pt x="600" y="16971"/>
                  </a:lnTo>
                  <a:lnTo>
                    <a:pt x="3020" y="11311"/>
                  </a:lnTo>
                  <a:lnTo>
                    <a:pt x="4745" y="8633"/>
                  </a:lnTo>
                  <a:lnTo>
                    <a:pt x="6975" y="6546"/>
                  </a:lnTo>
                  <a:lnTo>
                    <a:pt x="9214" y="4164"/>
                  </a:lnTo>
                  <a:lnTo>
                    <a:pt x="11787" y="2382"/>
                  </a:lnTo>
                  <a:lnTo>
                    <a:pt x="17629" y="590"/>
                  </a:lnTo>
                  <a:lnTo>
                    <a:pt x="20659" y="0"/>
                  </a:lnTo>
                  <a:lnTo>
                    <a:pt x="5620752" y="0"/>
                  </a:lnTo>
                  <a:lnTo>
                    <a:pt x="5623792" y="590"/>
                  </a:lnTo>
                  <a:lnTo>
                    <a:pt x="5629633" y="2382"/>
                  </a:lnTo>
                  <a:lnTo>
                    <a:pt x="5632206" y="4164"/>
                  </a:lnTo>
                  <a:lnTo>
                    <a:pt x="5634446" y="6546"/>
                  </a:lnTo>
                  <a:lnTo>
                    <a:pt x="5636675" y="8633"/>
                  </a:lnTo>
                  <a:lnTo>
                    <a:pt x="5638400" y="11311"/>
                  </a:lnTo>
                  <a:lnTo>
                    <a:pt x="5640821" y="16971"/>
                  </a:lnTo>
                  <a:lnTo>
                    <a:pt x="5641421" y="20250"/>
                  </a:lnTo>
                  <a:lnTo>
                    <a:pt x="5641421" y="465455"/>
                  </a:lnTo>
                  <a:lnTo>
                    <a:pt x="5620752" y="485705"/>
                  </a:lnTo>
                  <a:lnTo>
                    <a:pt x="5617597" y="486000"/>
                  </a:lnTo>
                  <a:close/>
                </a:path>
              </a:pathLst>
            </a:custGeom>
            <a:solidFill>
              <a:srgbClr val="F8F8F8"/>
            </a:solidFill>
          </p:spPr>
          <p:txBody>
            <a:bodyPr wrap="square" lIns="0" tIns="0" rIns="0" bIns="0" rtlCol="0"/>
            <a:lstStyle/>
            <a:p>
              <a:endParaRPr/>
            </a:p>
          </p:txBody>
        </p:sp>
        <p:sp>
          <p:nvSpPr>
            <p:cNvPr id="17" name="object 17"/>
            <p:cNvSpPr/>
            <p:nvPr/>
          </p:nvSpPr>
          <p:spPr>
            <a:xfrm>
              <a:off x="963889" y="8263382"/>
              <a:ext cx="5641975" cy="486409"/>
            </a:xfrm>
            <a:custGeom>
              <a:avLst/>
              <a:gdLst/>
              <a:ahLst/>
              <a:cxnLst/>
              <a:rect l="l" t="t" r="r" b="b"/>
              <a:pathLst>
                <a:path w="5641975" h="486409">
                  <a:moveTo>
                    <a:pt x="0" y="462177"/>
                  </a:moveTo>
                  <a:lnTo>
                    <a:pt x="0" y="23823"/>
                  </a:lnTo>
                  <a:lnTo>
                    <a:pt x="0" y="20250"/>
                  </a:lnTo>
                  <a:lnTo>
                    <a:pt x="600" y="16971"/>
                  </a:lnTo>
                  <a:lnTo>
                    <a:pt x="1810" y="14294"/>
                  </a:lnTo>
                  <a:lnTo>
                    <a:pt x="3020" y="11311"/>
                  </a:lnTo>
                  <a:lnTo>
                    <a:pt x="4745" y="8633"/>
                  </a:lnTo>
                  <a:lnTo>
                    <a:pt x="6975" y="6546"/>
                  </a:lnTo>
                  <a:lnTo>
                    <a:pt x="9214" y="4164"/>
                  </a:lnTo>
                  <a:lnTo>
                    <a:pt x="11787" y="2382"/>
                  </a:lnTo>
                  <a:lnTo>
                    <a:pt x="14703" y="1486"/>
                  </a:lnTo>
                  <a:lnTo>
                    <a:pt x="17629" y="590"/>
                  </a:lnTo>
                  <a:lnTo>
                    <a:pt x="20659" y="0"/>
                  </a:lnTo>
                  <a:lnTo>
                    <a:pt x="23823" y="0"/>
                  </a:lnTo>
                  <a:lnTo>
                    <a:pt x="5617597" y="0"/>
                  </a:lnTo>
                  <a:lnTo>
                    <a:pt x="5620752" y="0"/>
                  </a:lnTo>
                  <a:lnTo>
                    <a:pt x="5623792" y="590"/>
                  </a:lnTo>
                  <a:lnTo>
                    <a:pt x="5626717" y="1486"/>
                  </a:lnTo>
                  <a:lnTo>
                    <a:pt x="5629633" y="2382"/>
                  </a:lnTo>
                  <a:lnTo>
                    <a:pt x="5632206" y="4164"/>
                  </a:lnTo>
                  <a:lnTo>
                    <a:pt x="5634446" y="6546"/>
                  </a:lnTo>
                  <a:lnTo>
                    <a:pt x="5636675" y="8633"/>
                  </a:lnTo>
                  <a:lnTo>
                    <a:pt x="5638400" y="11311"/>
                  </a:lnTo>
                  <a:lnTo>
                    <a:pt x="5639610" y="14294"/>
                  </a:lnTo>
                  <a:lnTo>
                    <a:pt x="5640821" y="16971"/>
                  </a:lnTo>
                  <a:lnTo>
                    <a:pt x="5641421" y="20250"/>
                  </a:lnTo>
                  <a:lnTo>
                    <a:pt x="5641421" y="23823"/>
                  </a:lnTo>
                  <a:lnTo>
                    <a:pt x="5641421" y="462177"/>
                  </a:lnTo>
                  <a:lnTo>
                    <a:pt x="5641421" y="465455"/>
                  </a:lnTo>
                  <a:lnTo>
                    <a:pt x="5640821" y="468428"/>
                  </a:lnTo>
                  <a:lnTo>
                    <a:pt x="5639610" y="471106"/>
                  </a:lnTo>
                  <a:lnTo>
                    <a:pt x="5638400" y="474089"/>
                  </a:lnTo>
                  <a:lnTo>
                    <a:pt x="5617597" y="486000"/>
                  </a:lnTo>
                  <a:lnTo>
                    <a:pt x="23823" y="486000"/>
                  </a:lnTo>
                  <a:lnTo>
                    <a:pt x="1810" y="471106"/>
                  </a:lnTo>
                  <a:lnTo>
                    <a:pt x="600" y="468428"/>
                  </a:lnTo>
                  <a:lnTo>
                    <a:pt x="0" y="465455"/>
                  </a:lnTo>
                  <a:lnTo>
                    <a:pt x="0" y="462177"/>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8344521"/>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9" name="object 19"/>
          <p:cNvGrpSpPr/>
          <p:nvPr/>
        </p:nvGrpSpPr>
        <p:grpSpPr>
          <a:xfrm>
            <a:off x="959124" y="9421207"/>
            <a:ext cx="5651500" cy="838835"/>
            <a:chOff x="959124" y="9421207"/>
            <a:chExt cx="5651500" cy="838835"/>
          </a:xfrm>
        </p:grpSpPr>
        <p:sp>
          <p:nvSpPr>
            <p:cNvPr id="20" name="object 20"/>
            <p:cNvSpPr/>
            <p:nvPr/>
          </p:nvSpPr>
          <p:spPr>
            <a:xfrm>
              <a:off x="963889" y="9425972"/>
              <a:ext cx="5641975" cy="829310"/>
            </a:xfrm>
            <a:custGeom>
              <a:avLst/>
              <a:gdLst/>
              <a:ahLst/>
              <a:cxnLst/>
              <a:rect l="l" t="t" r="r" b="b"/>
              <a:pathLst>
                <a:path w="5641975" h="829309">
                  <a:moveTo>
                    <a:pt x="5617597" y="829060"/>
                  </a:moveTo>
                  <a:lnTo>
                    <a:pt x="23823" y="829060"/>
                  </a:lnTo>
                  <a:lnTo>
                    <a:pt x="20659" y="828764"/>
                  </a:lnTo>
                  <a:lnTo>
                    <a:pt x="17629" y="828164"/>
                  </a:lnTo>
                  <a:lnTo>
                    <a:pt x="14703" y="826677"/>
                  </a:lnTo>
                  <a:lnTo>
                    <a:pt x="11787" y="825486"/>
                  </a:lnTo>
                  <a:lnTo>
                    <a:pt x="0" y="807914"/>
                  </a:lnTo>
                  <a:lnTo>
                    <a:pt x="0" y="805236"/>
                  </a:lnTo>
                  <a:lnTo>
                    <a:pt x="0" y="20545"/>
                  </a:lnTo>
                  <a:lnTo>
                    <a:pt x="600" y="17267"/>
                  </a:lnTo>
                  <a:lnTo>
                    <a:pt x="3020" y="11616"/>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616"/>
                  </a:lnTo>
                  <a:lnTo>
                    <a:pt x="5640821" y="17267"/>
                  </a:lnTo>
                  <a:lnTo>
                    <a:pt x="5641421" y="20545"/>
                  </a:lnTo>
                  <a:lnTo>
                    <a:pt x="5641421" y="807914"/>
                  </a:lnTo>
                  <a:lnTo>
                    <a:pt x="5626717" y="826677"/>
                  </a:lnTo>
                  <a:lnTo>
                    <a:pt x="5623792" y="828164"/>
                  </a:lnTo>
                  <a:lnTo>
                    <a:pt x="5620752" y="828764"/>
                  </a:lnTo>
                  <a:lnTo>
                    <a:pt x="5617597" y="829060"/>
                  </a:lnTo>
                  <a:close/>
                </a:path>
              </a:pathLst>
            </a:custGeom>
            <a:solidFill>
              <a:srgbClr val="F8F8F8"/>
            </a:solidFill>
          </p:spPr>
          <p:txBody>
            <a:bodyPr wrap="square" lIns="0" tIns="0" rIns="0" bIns="0" rtlCol="0"/>
            <a:lstStyle/>
            <a:p>
              <a:endParaRPr/>
            </a:p>
          </p:txBody>
        </p:sp>
        <p:sp>
          <p:nvSpPr>
            <p:cNvPr id="21" name="object 21"/>
            <p:cNvSpPr/>
            <p:nvPr/>
          </p:nvSpPr>
          <p:spPr>
            <a:xfrm>
              <a:off x="963889" y="9425972"/>
              <a:ext cx="5641975" cy="829310"/>
            </a:xfrm>
            <a:custGeom>
              <a:avLst/>
              <a:gdLst/>
              <a:ahLst/>
              <a:cxnLst/>
              <a:rect l="l" t="t" r="r" b="b"/>
              <a:pathLst>
                <a:path w="5641975" h="829309">
                  <a:moveTo>
                    <a:pt x="0" y="80523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805236"/>
                  </a:lnTo>
                  <a:lnTo>
                    <a:pt x="5641421" y="807914"/>
                  </a:lnTo>
                  <a:lnTo>
                    <a:pt x="5640821" y="810897"/>
                  </a:lnTo>
                  <a:lnTo>
                    <a:pt x="5626717" y="826677"/>
                  </a:lnTo>
                  <a:lnTo>
                    <a:pt x="5623792" y="828164"/>
                  </a:lnTo>
                  <a:lnTo>
                    <a:pt x="5620752" y="828764"/>
                  </a:lnTo>
                  <a:lnTo>
                    <a:pt x="5617597" y="829060"/>
                  </a:lnTo>
                  <a:lnTo>
                    <a:pt x="23823" y="829060"/>
                  </a:lnTo>
                  <a:lnTo>
                    <a:pt x="20659" y="828764"/>
                  </a:lnTo>
                  <a:lnTo>
                    <a:pt x="17629" y="828164"/>
                  </a:lnTo>
                  <a:lnTo>
                    <a:pt x="14703" y="826677"/>
                  </a:lnTo>
                  <a:lnTo>
                    <a:pt x="11787" y="825486"/>
                  </a:lnTo>
                  <a:lnTo>
                    <a:pt x="0" y="807914"/>
                  </a:lnTo>
                  <a:lnTo>
                    <a:pt x="0" y="805236"/>
                  </a:lnTo>
                  <a:close/>
                </a:path>
              </a:pathLst>
            </a:custGeom>
            <a:ln w="9529">
              <a:solidFill>
                <a:srgbClr val="E7EAEC"/>
              </a:solidFill>
            </a:ln>
          </p:spPr>
          <p:txBody>
            <a:bodyPr wrap="square" lIns="0" tIns="0" rIns="0" bIns="0" rtlCol="0"/>
            <a:lstStyle/>
            <a:p>
              <a:endParaRPr/>
            </a:p>
          </p:txBody>
        </p:sp>
        <p:sp>
          <p:nvSpPr>
            <p:cNvPr id="22" name="object 22"/>
            <p:cNvSpPr/>
            <p:nvPr/>
          </p:nvSpPr>
          <p:spPr>
            <a:xfrm>
              <a:off x="1006771" y="9507112"/>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23" name="object 23"/>
          <p:cNvSpPr txBox="1"/>
          <p:nvPr/>
        </p:nvSpPr>
        <p:spPr>
          <a:xfrm>
            <a:off x="946414" y="4220764"/>
            <a:ext cx="5675630" cy="595058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进入到</a:t>
            </a:r>
            <a:r>
              <a:rPr sz="950" b="1" spc="50" dirty="0">
                <a:solidFill>
                  <a:srgbClr val="333333"/>
                </a:solidFill>
                <a:latin typeface="Trebuchet MS"/>
                <a:cs typeface="Trebuchet MS"/>
              </a:rPr>
              <a:t>dev</a:t>
            </a:r>
            <a:r>
              <a:rPr sz="950" b="1" spc="25" dirty="0">
                <a:solidFill>
                  <a:srgbClr val="333333"/>
                </a:solidFill>
                <a:latin typeface="微软雅黑"/>
                <a:cs typeface="微软雅黑"/>
              </a:rPr>
              <a:t>组的主机中，查看到</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目录及</a:t>
            </a:r>
            <a:r>
              <a:rPr sz="950" b="1" spc="40" dirty="0">
                <a:solidFill>
                  <a:srgbClr val="333333"/>
                </a:solidFill>
                <a:latin typeface="Trebuchet MS"/>
                <a:cs typeface="Trebuchet MS"/>
              </a:rPr>
              <a:t>/linuxcool</a:t>
            </a:r>
            <a:r>
              <a:rPr sz="950" b="1" spc="20" dirty="0">
                <a:solidFill>
                  <a:srgbClr val="333333"/>
                </a:solidFill>
                <a:latin typeface="微软雅黑"/>
                <a:cs typeface="微软雅黑"/>
              </a:rPr>
              <a:t>快捷方式均已经被顺利创建，实验顺利完 </a:t>
            </a:r>
            <a:r>
              <a:rPr sz="950" b="1" spc="25" dirty="0">
                <a:solidFill>
                  <a:srgbClr val="333333"/>
                </a:solidFill>
                <a:latin typeface="微软雅黑"/>
                <a:cs typeface="微软雅黑"/>
              </a:rPr>
              <a:t>成：</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ls</a:t>
            </a:r>
            <a:r>
              <a:rPr sz="850" spc="35" dirty="0">
                <a:solidFill>
                  <a:srgbClr val="333333"/>
                </a:solidFill>
                <a:latin typeface="Lucida Console"/>
                <a:cs typeface="Lucida Console"/>
              </a:rPr>
              <a:t> </a:t>
            </a:r>
            <a:r>
              <a:rPr sz="850" spc="25" dirty="0">
                <a:solidFill>
                  <a:srgbClr val="333333"/>
                </a:solidFill>
                <a:latin typeface="Lucida Console"/>
                <a:cs typeface="Lucida Console"/>
              </a:rPr>
              <a:t>-ld</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/linuxprobedrwxrwsr-x. </a:t>
            </a:r>
            <a:r>
              <a:rPr sz="850" spc="15" dirty="0">
                <a:solidFill>
                  <a:srgbClr val="333333"/>
                </a:solidFill>
                <a:latin typeface="Lucida Console"/>
                <a:cs typeface="Lucida Console"/>
              </a:rPr>
              <a:t>2</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15" dirty="0">
                <a:solidFill>
                  <a:srgbClr val="333333"/>
                </a:solidFill>
                <a:latin typeface="Lucida Console"/>
                <a:cs typeface="Lucida Console"/>
              </a:rPr>
              <a:t>6</a:t>
            </a:r>
            <a:r>
              <a:rPr sz="850" spc="35" dirty="0">
                <a:solidFill>
                  <a:srgbClr val="333333"/>
                </a:solidFill>
                <a:latin typeface="Lucida Console"/>
                <a:cs typeface="Lucida Console"/>
              </a:rPr>
              <a:t> </a:t>
            </a:r>
            <a:r>
              <a:rPr sz="850" spc="25" dirty="0">
                <a:solidFill>
                  <a:srgbClr val="333333"/>
                </a:solidFill>
                <a:latin typeface="Lucida Console"/>
                <a:cs typeface="Lucida Console"/>
              </a:rPr>
              <a:t>Apr</a:t>
            </a:r>
            <a:r>
              <a:rPr sz="850" spc="30" dirty="0">
                <a:solidFill>
                  <a:srgbClr val="333333"/>
                </a:solidFill>
                <a:latin typeface="Lucida Console"/>
                <a:cs typeface="Lucida Console"/>
              </a:rPr>
              <a:t> </a:t>
            </a:r>
            <a:r>
              <a:rPr sz="850" spc="20" dirty="0">
                <a:solidFill>
                  <a:srgbClr val="333333"/>
                </a:solidFill>
                <a:latin typeface="Lucida Console"/>
                <a:cs typeface="Lucida Console"/>
              </a:rPr>
              <a:t>20</a:t>
            </a:r>
            <a:r>
              <a:rPr sz="850" spc="35" dirty="0">
                <a:solidFill>
                  <a:srgbClr val="333333"/>
                </a:solidFill>
                <a:latin typeface="Lucida Console"/>
                <a:cs typeface="Lucida Console"/>
              </a:rPr>
              <a:t> </a:t>
            </a:r>
            <a:r>
              <a:rPr sz="850" spc="25" dirty="0">
                <a:solidFill>
                  <a:srgbClr val="333333"/>
                </a:solidFill>
                <a:latin typeface="Lucida Console"/>
                <a:cs typeface="Lucida Console"/>
              </a:rPr>
              <a:t>09:52</a:t>
            </a:r>
            <a:endParaRPr sz="850">
              <a:latin typeface="Lucida Console"/>
              <a:cs typeface="Lucida Console"/>
            </a:endParaRPr>
          </a:p>
          <a:p>
            <a:pPr marL="136525" marR="344805">
              <a:lnSpc>
                <a:spcPct val="132400"/>
              </a:lnSpc>
            </a:pPr>
            <a:r>
              <a:rPr sz="850" spc="30" dirty="0">
                <a:solidFill>
                  <a:srgbClr val="333333"/>
                </a:solidFill>
                <a:latin typeface="Lucida Console"/>
                <a:cs typeface="Lucida Console"/>
              </a:rPr>
              <a:t>/linuxprobe[root@linuxprobe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ls</a:t>
            </a:r>
            <a:r>
              <a:rPr sz="850" spc="35" dirty="0">
                <a:solidFill>
                  <a:srgbClr val="333333"/>
                </a:solidFill>
                <a:latin typeface="Lucida Console"/>
                <a:cs typeface="Lucida Console"/>
              </a:rPr>
              <a:t> </a:t>
            </a:r>
            <a:r>
              <a:rPr sz="850" spc="25" dirty="0">
                <a:solidFill>
                  <a:srgbClr val="333333"/>
                </a:solidFill>
                <a:latin typeface="Lucida Console"/>
                <a:cs typeface="Lucida Console"/>
              </a:rPr>
              <a:t>-ld</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/linuxcoollrwxrwxrwx.</a:t>
            </a:r>
            <a:r>
              <a:rPr sz="850" spc="35" dirty="0">
                <a:solidFill>
                  <a:srgbClr val="333333"/>
                </a:solidFill>
                <a:latin typeface="Lucida Console"/>
                <a:cs typeface="Lucida Console"/>
              </a:rPr>
              <a:t>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0" dirty="0">
                <a:solidFill>
                  <a:srgbClr val="333333"/>
                </a:solidFill>
                <a:latin typeface="Lucida Console"/>
                <a:cs typeface="Lucida Console"/>
              </a:rPr>
              <a:t>11 </a:t>
            </a:r>
            <a:r>
              <a:rPr sz="850" spc="-500" dirty="0">
                <a:solidFill>
                  <a:srgbClr val="333333"/>
                </a:solidFill>
                <a:latin typeface="Lucida Console"/>
                <a:cs typeface="Lucida Console"/>
              </a:rPr>
              <a:t> </a:t>
            </a:r>
            <a:r>
              <a:rPr sz="850" spc="25" dirty="0">
                <a:solidFill>
                  <a:srgbClr val="333333"/>
                </a:solidFill>
                <a:latin typeface="Lucida Console"/>
                <a:cs typeface="Lucida Console"/>
              </a:rPr>
              <a:t>Apr </a:t>
            </a:r>
            <a:r>
              <a:rPr sz="850" spc="20" dirty="0">
                <a:solidFill>
                  <a:srgbClr val="333333"/>
                </a:solidFill>
                <a:latin typeface="Lucida Console"/>
                <a:cs typeface="Lucida Console"/>
              </a:rPr>
              <a:t>20</a:t>
            </a:r>
            <a:r>
              <a:rPr sz="850" spc="30" dirty="0">
                <a:solidFill>
                  <a:srgbClr val="333333"/>
                </a:solidFill>
                <a:latin typeface="Lucida Console"/>
                <a:cs typeface="Lucida Console"/>
              </a:rPr>
              <a:t> </a:t>
            </a:r>
            <a:r>
              <a:rPr sz="850" spc="25" dirty="0">
                <a:solidFill>
                  <a:srgbClr val="333333"/>
                </a:solidFill>
                <a:latin typeface="Lucida Console"/>
                <a:cs typeface="Lucida Console"/>
              </a:rPr>
              <a:t>09:52</a:t>
            </a:r>
            <a:r>
              <a:rPr sz="850" spc="30" dirty="0">
                <a:solidFill>
                  <a:srgbClr val="333333"/>
                </a:solidFill>
                <a:latin typeface="Lucida Console"/>
                <a:cs typeface="Lucida Console"/>
              </a:rPr>
              <a:t> /linuxcool </a:t>
            </a:r>
            <a:r>
              <a:rPr sz="850" spc="20" dirty="0">
                <a:solidFill>
                  <a:srgbClr val="333333"/>
                </a:solidFill>
                <a:latin typeface="Lucida Console"/>
                <a:cs typeface="Lucida Console"/>
              </a:rPr>
              <a:t>-&gt;</a:t>
            </a:r>
            <a:r>
              <a:rPr sz="850" spc="30" dirty="0">
                <a:solidFill>
                  <a:srgbClr val="333333"/>
                </a:solidFill>
                <a:latin typeface="Lucida Console"/>
                <a:cs typeface="Lucida Console"/>
              </a:rPr>
              <a:t> /linuxprobe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20" dirty="0">
                <a:solidFill>
                  <a:srgbClr val="333333"/>
                </a:solidFill>
                <a:latin typeface="Trebuchet MS"/>
                <a:cs typeface="Trebuchet MS"/>
              </a:rPr>
              <a:t>16.9</a:t>
            </a:r>
            <a:r>
              <a:rPr sz="950" b="1" spc="-35" dirty="0">
                <a:solidFill>
                  <a:srgbClr val="333333"/>
                </a:solidFill>
                <a:latin typeface="Trebuchet MS"/>
                <a:cs typeface="Trebuchet MS"/>
              </a:rPr>
              <a:t> </a:t>
            </a:r>
            <a:r>
              <a:rPr sz="950" b="1" spc="25" dirty="0">
                <a:solidFill>
                  <a:srgbClr val="333333"/>
                </a:solidFill>
                <a:latin typeface="微软雅黑"/>
                <a:cs typeface="微软雅黑"/>
              </a:rPr>
              <a:t>管理密码库文件</a:t>
            </a:r>
            <a:endParaRPr sz="950">
              <a:latin typeface="微软雅黑"/>
              <a:cs typeface="微软雅黑"/>
            </a:endParaRPr>
          </a:p>
          <a:p>
            <a:pPr marL="12700" marR="160655">
              <a:lnSpc>
                <a:spcPct val="131600"/>
              </a:lnSpc>
              <a:spcBef>
                <a:spcPts val="900"/>
              </a:spcBef>
            </a:pP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服务自</a:t>
            </a:r>
            <a:r>
              <a:rPr sz="950" b="1" spc="-25" dirty="0">
                <a:solidFill>
                  <a:srgbClr val="333333"/>
                </a:solidFill>
                <a:latin typeface="Trebuchet MS"/>
                <a:cs typeface="Trebuchet MS"/>
              </a:rPr>
              <a:t>1.5</a:t>
            </a:r>
            <a:r>
              <a:rPr sz="950" b="1" spc="25" dirty="0">
                <a:solidFill>
                  <a:srgbClr val="333333"/>
                </a:solidFill>
                <a:latin typeface="微软雅黑"/>
                <a:cs typeface="微软雅黑"/>
              </a:rPr>
              <a:t>版本发布后</a:t>
            </a:r>
            <a:r>
              <a:rPr sz="950" b="1" spc="5" dirty="0">
                <a:solidFill>
                  <a:srgbClr val="333333"/>
                </a:solidFill>
                <a:latin typeface="微软雅黑"/>
                <a:cs typeface="微软雅黑"/>
              </a:rPr>
              <a:t>，</a:t>
            </a:r>
            <a:r>
              <a:rPr sz="950" b="1" spc="5" dirty="0">
                <a:solidFill>
                  <a:srgbClr val="333333"/>
                </a:solidFill>
                <a:latin typeface="Trebuchet MS"/>
                <a:cs typeface="Trebuchet MS"/>
              </a:rPr>
              <a:t>“Vault”</a:t>
            </a:r>
            <a:r>
              <a:rPr sz="950" b="1" spc="25" dirty="0">
                <a:solidFill>
                  <a:srgbClr val="333333"/>
                </a:solidFill>
                <a:latin typeface="微软雅黑"/>
                <a:cs typeface="微软雅黑"/>
              </a:rPr>
              <a:t>作为一项新功能进入到了运维人员的视野，它不仅实现对密 码、剧本等敏感信息进行加密，甚至可以加密变量名称和变量值，保护了数据不会被别人轻易的阅读 到。使用</a:t>
            </a:r>
            <a:r>
              <a:rPr sz="950" b="1" spc="45" dirty="0">
                <a:solidFill>
                  <a:srgbClr val="333333"/>
                </a:solidFill>
                <a:latin typeface="Trebuchet MS"/>
                <a:cs typeface="Trebuchet MS"/>
              </a:rPr>
              <a:t>ansible-vault</a:t>
            </a:r>
            <a:r>
              <a:rPr sz="950" b="1" spc="25" dirty="0">
                <a:solidFill>
                  <a:srgbClr val="333333"/>
                </a:solidFill>
                <a:latin typeface="微软雅黑"/>
                <a:cs typeface="微软雅黑"/>
              </a:rPr>
              <a:t>命令可以实现对内容的新建（</a:t>
            </a:r>
            <a:r>
              <a:rPr sz="950" b="1" spc="40" dirty="0">
                <a:solidFill>
                  <a:srgbClr val="333333"/>
                </a:solidFill>
                <a:latin typeface="Trebuchet MS"/>
                <a:cs typeface="Trebuchet MS"/>
              </a:rPr>
              <a:t>create</a:t>
            </a:r>
            <a:r>
              <a:rPr sz="950" b="1" spc="25" dirty="0">
                <a:solidFill>
                  <a:srgbClr val="333333"/>
                </a:solidFill>
                <a:latin typeface="微软雅黑"/>
                <a:cs typeface="微软雅黑"/>
              </a:rPr>
              <a:t>）、加密（</a:t>
            </a:r>
            <a:r>
              <a:rPr sz="950" b="1" spc="45" dirty="0">
                <a:solidFill>
                  <a:srgbClr val="333333"/>
                </a:solidFill>
                <a:latin typeface="Trebuchet MS"/>
                <a:cs typeface="Trebuchet MS"/>
              </a:rPr>
              <a:t>encrypt</a:t>
            </a:r>
            <a:r>
              <a:rPr sz="950" b="1" spc="25" dirty="0">
                <a:solidFill>
                  <a:srgbClr val="333333"/>
                </a:solidFill>
                <a:latin typeface="微软雅黑"/>
                <a:cs typeface="微软雅黑"/>
              </a:rPr>
              <a:t>）、解密（</a:t>
            </a:r>
            <a:r>
              <a:rPr sz="950" b="1" spc="40" dirty="0">
                <a:solidFill>
                  <a:srgbClr val="333333"/>
                </a:solidFill>
                <a:latin typeface="Trebuchet MS"/>
                <a:cs typeface="Trebuchet MS"/>
              </a:rPr>
              <a:t>decrypt</a:t>
            </a:r>
            <a:endParaRPr sz="950">
              <a:latin typeface="Trebuchet MS"/>
              <a:cs typeface="Trebuchet MS"/>
            </a:endParaRPr>
          </a:p>
          <a:p>
            <a:pPr marL="12700">
              <a:lnSpc>
                <a:spcPct val="100000"/>
              </a:lnSpc>
              <a:spcBef>
                <a:spcPts val="360"/>
              </a:spcBef>
            </a:pPr>
            <a:r>
              <a:rPr sz="950" b="1" spc="25" dirty="0">
                <a:solidFill>
                  <a:srgbClr val="333333"/>
                </a:solidFill>
                <a:latin typeface="微软雅黑"/>
                <a:cs typeface="微软雅黑"/>
              </a:rPr>
              <a:t>）、修改口令</a:t>
            </a:r>
            <a:r>
              <a:rPr sz="950" b="1" spc="40" dirty="0">
                <a:solidFill>
                  <a:srgbClr val="333333"/>
                </a:solidFill>
                <a:latin typeface="微软雅黑"/>
                <a:cs typeface="微软雅黑"/>
              </a:rPr>
              <a:t>（</a:t>
            </a:r>
            <a:r>
              <a:rPr sz="950" b="1" spc="40" dirty="0">
                <a:solidFill>
                  <a:srgbClr val="333333"/>
                </a:solidFill>
                <a:latin typeface="Trebuchet MS"/>
                <a:cs typeface="Trebuchet MS"/>
              </a:rPr>
              <a:t>rekey</a:t>
            </a:r>
            <a:r>
              <a:rPr sz="950" b="1" spc="40" dirty="0">
                <a:solidFill>
                  <a:srgbClr val="333333"/>
                </a:solidFill>
                <a:latin typeface="微软雅黑"/>
                <a:cs typeface="微软雅黑"/>
              </a:rPr>
              <a:t>）</a:t>
            </a:r>
            <a:r>
              <a:rPr sz="950" b="1" spc="25" dirty="0">
                <a:solidFill>
                  <a:srgbClr val="333333"/>
                </a:solidFill>
                <a:latin typeface="微软雅黑"/>
                <a:cs typeface="微软雅黑"/>
              </a:rPr>
              <a:t>及查看</a:t>
            </a:r>
            <a:r>
              <a:rPr sz="950" b="1" spc="35" dirty="0">
                <a:solidFill>
                  <a:srgbClr val="333333"/>
                </a:solidFill>
                <a:latin typeface="微软雅黑"/>
                <a:cs typeface="微软雅黑"/>
              </a:rPr>
              <a:t>（</a:t>
            </a:r>
            <a:r>
              <a:rPr sz="950" b="1" spc="35" dirty="0">
                <a:solidFill>
                  <a:srgbClr val="333333"/>
                </a:solidFill>
                <a:latin typeface="Trebuchet MS"/>
                <a:cs typeface="Trebuchet MS"/>
              </a:rPr>
              <a:t>view</a:t>
            </a:r>
            <a:r>
              <a:rPr sz="950" b="1" spc="35" dirty="0">
                <a:solidFill>
                  <a:srgbClr val="333333"/>
                </a:solidFill>
                <a:latin typeface="微软雅黑"/>
                <a:cs typeface="微软雅黑"/>
              </a:rPr>
              <a:t>）</a:t>
            </a:r>
            <a:r>
              <a:rPr sz="950" b="1" spc="25" dirty="0">
                <a:solidFill>
                  <a:srgbClr val="333333"/>
                </a:solidFill>
                <a:latin typeface="微软雅黑"/>
                <a:cs typeface="微软雅黑"/>
              </a:rPr>
              <a:t>等等功能。</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5" dirty="0">
                <a:solidFill>
                  <a:srgbClr val="333333"/>
                </a:solidFill>
                <a:latin typeface="微软雅黑"/>
                <a:cs typeface="微软雅黑"/>
              </a:rPr>
              <a:t>步：例如创建出一个名为</a:t>
            </a:r>
            <a:r>
              <a:rPr sz="950" b="1" spc="35" dirty="0">
                <a:solidFill>
                  <a:srgbClr val="333333"/>
                </a:solidFill>
                <a:latin typeface="Trebuchet MS"/>
                <a:cs typeface="Trebuchet MS"/>
              </a:rPr>
              <a:t>locker.yml</a:t>
            </a:r>
            <a:r>
              <a:rPr sz="950" b="1" spc="25" dirty="0">
                <a:solidFill>
                  <a:srgbClr val="333333"/>
                </a:solidFill>
                <a:latin typeface="微软雅黑"/>
                <a:cs typeface="微软雅黑"/>
              </a:rPr>
              <a:t>的配置文件，其中保存有两个变量值：</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vim</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locker.yml---pw_developer:</a:t>
            </a:r>
            <a:r>
              <a:rPr sz="850" spc="35" dirty="0">
                <a:solidFill>
                  <a:srgbClr val="333333"/>
                </a:solidFill>
                <a:latin typeface="Lucida Console"/>
                <a:cs typeface="Lucida Console"/>
              </a:rPr>
              <a:t> </a:t>
            </a:r>
            <a:r>
              <a:rPr sz="850" spc="30" dirty="0">
                <a:solidFill>
                  <a:srgbClr val="333333"/>
                </a:solidFill>
                <a:latin typeface="Lucida Console"/>
                <a:cs typeface="Lucida Console"/>
              </a:rPr>
              <a:t>Imadevpw_manager:</a:t>
            </a:r>
            <a:r>
              <a:rPr sz="850" spc="35" dirty="0">
                <a:solidFill>
                  <a:srgbClr val="333333"/>
                </a:solidFill>
                <a:latin typeface="Lucida Console"/>
                <a:cs typeface="Lucida Console"/>
              </a:rPr>
              <a:t> </a:t>
            </a:r>
            <a:r>
              <a:rPr sz="850" spc="25" dirty="0">
                <a:solidFill>
                  <a:srgbClr val="333333"/>
                </a:solidFill>
                <a:latin typeface="Lucida Console"/>
                <a:cs typeface="Lucida Console"/>
              </a:rPr>
              <a:t>Imamgr</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2095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5" dirty="0">
                <a:solidFill>
                  <a:srgbClr val="333333"/>
                </a:solidFill>
                <a:latin typeface="微软雅黑"/>
                <a:cs typeface="微软雅黑"/>
              </a:rPr>
              <a:t>步：使用</a:t>
            </a:r>
            <a:r>
              <a:rPr sz="950" b="1" spc="45" dirty="0">
                <a:solidFill>
                  <a:srgbClr val="333333"/>
                </a:solidFill>
                <a:latin typeface="Trebuchet MS"/>
                <a:cs typeface="Trebuchet MS"/>
              </a:rPr>
              <a:t>ansible-vault</a:t>
            </a:r>
            <a:r>
              <a:rPr sz="950" b="1" spc="25" dirty="0">
                <a:solidFill>
                  <a:srgbClr val="333333"/>
                </a:solidFill>
                <a:latin typeface="微软雅黑"/>
                <a:cs typeface="微软雅黑"/>
              </a:rPr>
              <a:t>命令对文件进行加密，需要每次输入密码比较麻烦，因此还应新建出一个用 于保存密码值的文本文件，让</a:t>
            </a:r>
            <a:r>
              <a:rPr sz="950" b="1" spc="45" dirty="0">
                <a:solidFill>
                  <a:srgbClr val="333333"/>
                </a:solidFill>
                <a:latin typeface="Trebuchet MS"/>
                <a:cs typeface="Trebuchet MS"/>
              </a:rPr>
              <a:t>ansible-vault</a:t>
            </a:r>
            <a:r>
              <a:rPr sz="950" b="1" spc="20" dirty="0">
                <a:solidFill>
                  <a:srgbClr val="333333"/>
                </a:solidFill>
                <a:latin typeface="微软雅黑"/>
                <a:cs typeface="微软雅黑"/>
              </a:rPr>
              <a:t>进行自动调用。为了保证数据的安全性，新建密码文件后将 </a:t>
            </a:r>
            <a:r>
              <a:rPr sz="950" b="1" spc="25" dirty="0">
                <a:solidFill>
                  <a:srgbClr val="333333"/>
                </a:solidFill>
                <a:latin typeface="微软雅黑"/>
                <a:cs typeface="微软雅黑"/>
              </a:rPr>
              <a:t>权限设置为</a:t>
            </a:r>
            <a:r>
              <a:rPr sz="950" b="1" spc="5" dirty="0">
                <a:solidFill>
                  <a:srgbClr val="333333"/>
                </a:solidFill>
                <a:latin typeface="Trebuchet MS"/>
                <a:cs typeface="Trebuchet MS"/>
              </a:rPr>
              <a:t>600</a:t>
            </a:r>
            <a:r>
              <a:rPr sz="950" b="1" spc="5" dirty="0">
                <a:solidFill>
                  <a:srgbClr val="333333"/>
                </a:solidFill>
                <a:latin typeface="微软雅黑"/>
                <a:cs typeface="微软雅黑"/>
              </a:rPr>
              <a:t>，</a:t>
            </a:r>
            <a:r>
              <a:rPr sz="950" b="1" spc="25" dirty="0">
                <a:solidFill>
                  <a:srgbClr val="333333"/>
                </a:solidFill>
                <a:latin typeface="微软雅黑"/>
                <a:cs typeface="微软雅黑"/>
              </a:rPr>
              <a:t>仅管理员可读可写：</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vim</a:t>
            </a:r>
            <a:r>
              <a:rPr sz="850" spc="40" dirty="0">
                <a:solidFill>
                  <a:srgbClr val="333333"/>
                </a:solidFill>
                <a:latin typeface="Lucida Console"/>
                <a:cs typeface="Lucida Console"/>
              </a:rPr>
              <a:t> </a:t>
            </a:r>
            <a:r>
              <a:rPr sz="850" spc="30" dirty="0">
                <a:solidFill>
                  <a:srgbClr val="333333"/>
                </a:solidFill>
                <a:latin typeface="Lucida Console"/>
                <a:cs typeface="Lucida Console"/>
              </a:rPr>
              <a:t>/root/secret.txtwhenyouwishuponastar[root@linuxprobe</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25" dirty="0">
                <a:solidFill>
                  <a:srgbClr val="333333"/>
                </a:solidFill>
                <a:latin typeface="Lucida Console"/>
                <a:cs typeface="Lucida Console"/>
              </a:rPr>
              <a:t>chmod</a:t>
            </a:r>
            <a:r>
              <a:rPr sz="850" spc="15" dirty="0">
                <a:solidFill>
                  <a:srgbClr val="333333"/>
                </a:solidFill>
                <a:latin typeface="Lucida Console"/>
                <a:cs typeface="Lucida Console"/>
              </a:rPr>
              <a:t> </a:t>
            </a:r>
            <a:r>
              <a:rPr sz="850" spc="25" dirty="0">
                <a:solidFill>
                  <a:srgbClr val="333333"/>
                </a:solidFill>
                <a:latin typeface="Lucida Console"/>
                <a:cs typeface="Lucida Console"/>
              </a:rPr>
              <a:t>600</a:t>
            </a:r>
            <a:r>
              <a:rPr sz="850" spc="20" dirty="0">
                <a:solidFill>
                  <a:srgbClr val="333333"/>
                </a:solidFill>
                <a:latin typeface="Lucida Console"/>
                <a:cs typeface="Lucida Console"/>
              </a:rPr>
              <a:t> </a:t>
            </a:r>
            <a:r>
              <a:rPr sz="850" spc="30" dirty="0">
                <a:solidFill>
                  <a:srgbClr val="333333"/>
                </a:solidFill>
                <a:latin typeface="Lucida Console"/>
                <a:cs typeface="Lucida Console"/>
              </a:rPr>
              <a:t>/root/secret.txt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73660">
              <a:lnSpc>
                <a:spcPct val="131600"/>
              </a:lnSpc>
              <a:spcBef>
                <a:spcPts val="5"/>
              </a:spcBef>
            </a:pPr>
            <a:r>
              <a:rPr sz="950" b="1" spc="25" dirty="0">
                <a:solidFill>
                  <a:srgbClr val="333333"/>
                </a:solidFill>
                <a:latin typeface="微软雅黑"/>
                <a:cs typeface="微软雅黑"/>
              </a:rPr>
              <a:t>在</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服务的主配置文件中进行调用，在第</a:t>
            </a:r>
            <a:r>
              <a:rPr sz="950" b="1" dirty="0">
                <a:solidFill>
                  <a:srgbClr val="333333"/>
                </a:solidFill>
                <a:latin typeface="Trebuchet MS"/>
                <a:cs typeface="Trebuchet MS"/>
              </a:rPr>
              <a:t>140</a:t>
            </a:r>
            <a:r>
              <a:rPr sz="950" b="1" spc="25" dirty="0">
                <a:solidFill>
                  <a:srgbClr val="333333"/>
                </a:solidFill>
                <a:latin typeface="微软雅黑"/>
                <a:cs typeface="微软雅黑"/>
              </a:rPr>
              <a:t>行的</a:t>
            </a:r>
            <a:r>
              <a:rPr sz="950" b="1" spc="15" dirty="0">
                <a:solidFill>
                  <a:srgbClr val="333333"/>
                </a:solidFill>
                <a:latin typeface="Trebuchet MS"/>
                <a:cs typeface="Trebuchet MS"/>
              </a:rPr>
              <a:t>“vault_password_file”</a:t>
            </a:r>
            <a:r>
              <a:rPr sz="950" b="1" spc="20" dirty="0">
                <a:solidFill>
                  <a:srgbClr val="333333"/>
                </a:solidFill>
                <a:latin typeface="微软雅黑"/>
                <a:cs typeface="微软雅黑"/>
              </a:rPr>
              <a:t>参数后指定密码值保存 </a:t>
            </a:r>
            <a:r>
              <a:rPr sz="950" b="1" spc="25" dirty="0">
                <a:solidFill>
                  <a:srgbClr val="333333"/>
                </a:solidFill>
                <a:latin typeface="微软雅黑"/>
                <a:cs typeface="微软雅黑"/>
              </a:rPr>
              <a:t>的文件路径：</a:t>
            </a:r>
            <a:endParaRPr sz="950">
              <a:latin typeface="微软雅黑"/>
              <a:cs typeface="微软雅黑"/>
            </a:endParaRPr>
          </a:p>
          <a:p>
            <a:pPr>
              <a:lnSpc>
                <a:spcPct val="100000"/>
              </a:lnSpc>
              <a:spcBef>
                <a:spcPts val="45"/>
              </a:spcBef>
            </a:pPr>
            <a:endParaRPr sz="900">
              <a:latin typeface="微软雅黑"/>
              <a:cs typeface="微软雅黑"/>
            </a:endParaRPr>
          </a:p>
          <a:p>
            <a:pPr marL="136525" marR="20574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/etc/ansible/ansible.cfg137 </a:t>
            </a:r>
            <a:r>
              <a:rPr sz="850" spc="25" dirty="0">
                <a:solidFill>
                  <a:srgbClr val="333333"/>
                </a:solidFill>
                <a:latin typeface="Lucida Console"/>
                <a:cs typeface="Lucida Console"/>
              </a:rPr>
              <a:t>138</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If</a:t>
            </a:r>
            <a:r>
              <a:rPr sz="850" spc="30" dirty="0">
                <a:solidFill>
                  <a:srgbClr val="333333"/>
                </a:solidFill>
                <a:latin typeface="Lucida Console"/>
                <a:cs typeface="Lucida Console"/>
              </a:rPr>
              <a:t> </a:t>
            </a:r>
            <a:r>
              <a:rPr sz="850" spc="25" dirty="0">
                <a:solidFill>
                  <a:srgbClr val="333333"/>
                </a:solidFill>
                <a:latin typeface="Lucida Console"/>
                <a:cs typeface="Lucida Console"/>
              </a:rPr>
              <a:t>set,</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configures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path</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Vault</a:t>
            </a:r>
            <a:r>
              <a:rPr sz="850" spc="30" dirty="0">
                <a:solidFill>
                  <a:srgbClr val="333333"/>
                </a:solidFill>
                <a:latin typeface="Lucida Console"/>
                <a:cs typeface="Lucida Console"/>
              </a:rPr>
              <a:t> password</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0" dirty="0">
                <a:solidFill>
                  <a:srgbClr val="333333"/>
                </a:solidFill>
                <a:latin typeface="Lucida Console"/>
                <a:cs typeface="Lucida Console"/>
              </a:rPr>
              <a:t> </a:t>
            </a:r>
            <a:r>
              <a:rPr sz="850" spc="20" dirty="0">
                <a:solidFill>
                  <a:srgbClr val="333333"/>
                </a:solidFill>
                <a:latin typeface="Lucida Console"/>
                <a:cs typeface="Lucida Console"/>
              </a:rPr>
              <a:t>as</a:t>
            </a:r>
            <a:r>
              <a:rPr sz="850" spc="35" dirty="0">
                <a:solidFill>
                  <a:srgbClr val="333333"/>
                </a:solidFill>
                <a:latin typeface="Lucida Console"/>
                <a:cs typeface="Lucida Console"/>
              </a:rPr>
              <a:t> </a:t>
            </a:r>
            <a:r>
              <a:rPr sz="850" spc="20" dirty="0">
                <a:solidFill>
                  <a:srgbClr val="333333"/>
                </a:solidFill>
                <a:latin typeface="Lucida Console"/>
                <a:cs typeface="Lucida Console"/>
              </a:rPr>
              <a:t>an</a:t>
            </a:r>
            <a:r>
              <a:rPr sz="850" spc="30" dirty="0">
                <a:solidFill>
                  <a:srgbClr val="333333"/>
                </a:solidFill>
                <a:latin typeface="Lucida Console"/>
                <a:cs typeface="Lucida Console"/>
              </a:rPr>
              <a:t> alternative</a:t>
            </a:r>
            <a:r>
              <a:rPr sz="850" spc="35" dirty="0">
                <a:solidFill>
                  <a:srgbClr val="333333"/>
                </a:solidFill>
                <a:latin typeface="Lucida Console"/>
                <a:cs typeface="Lucida Console"/>
              </a:rPr>
              <a:t> </a:t>
            </a:r>
            <a:r>
              <a:rPr sz="850" spc="25" dirty="0">
                <a:solidFill>
                  <a:srgbClr val="333333"/>
                </a:solidFill>
                <a:latin typeface="Lucida Console"/>
                <a:cs typeface="Lucida Console"/>
              </a:rPr>
              <a:t>to139</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specifying</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vault-password-file</a:t>
            </a:r>
            <a:r>
              <a:rPr sz="850" spc="25"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command</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line.140 vault_password_file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/root/secret.txt141</a:t>
            </a:r>
            <a:endParaRPr sz="850">
              <a:latin typeface="Lucida Console"/>
              <a:cs typeface="Lucida Console"/>
            </a:endParaRPr>
          </a:p>
        </p:txBody>
      </p:sp>
      <p:sp>
        <p:nvSpPr>
          <p:cNvPr id="29" name="object 29"/>
          <p:cNvSpPr txBox="1"/>
          <p:nvPr/>
        </p:nvSpPr>
        <p:spPr>
          <a:xfrm>
            <a:off x="3669448" y="10217035"/>
            <a:ext cx="230504"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297</a:t>
            </a:fld>
            <a:endParaRPr sz="800">
              <a:latin typeface="小哥哥网恋吗"/>
              <a:cs typeface="小哥哥网恋吗"/>
            </a:endParaRPr>
          </a:p>
        </p:txBody>
      </p:sp>
      <p:sp>
        <p:nvSpPr>
          <p:cNvPr id="24" name="object 24"/>
          <p:cNvSpPr txBox="1"/>
          <p:nvPr/>
        </p:nvSpPr>
        <p:spPr>
          <a:xfrm>
            <a:off x="1070306" y="740348"/>
            <a:ext cx="5437505" cy="2598420"/>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ansible-playbook</a:t>
            </a:r>
            <a:r>
              <a:rPr sz="850" spc="25" dirty="0">
                <a:solidFill>
                  <a:srgbClr val="333333"/>
                </a:solidFill>
                <a:latin typeface="Lucida Console"/>
                <a:cs typeface="Lucida Console"/>
              </a:rPr>
              <a:t> </a:t>
            </a:r>
            <a:r>
              <a:rPr sz="850" spc="30" dirty="0">
                <a:solidFill>
                  <a:srgbClr val="333333"/>
                </a:solidFill>
                <a:latin typeface="Lucida Console"/>
                <a:cs typeface="Lucida Console"/>
              </a:rPr>
              <a:t>chmod.yml</a:t>
            </a:r>
            <a:r>
              <a:rPr sz="850" spc="25" dirty="0">
                <a:solidFill>
                  <a:srgbClr val="333333"/>
                </a:solidFill>
                <a:latin typeface="Lucida Console"/>
                <a:cs typeface="Lucida Console"/>
              </a:rPr>
              <a:t> PLAY</a:t>
            </a:r>
            <a:r>
              <a:rPr sz="850" spc="30" dirty="0">
                <a:solidFill>
                  <a:srgbClr val="333333"/>
                </a:solidFill>
                <a:latin typeface="Lucida Console"/>
                <a:cs typeface="Lucida Console"/>
              </a:rPr>
              <a:t> </a:t>
            </a:r>
            <a:r>
              <a:rPr sz="850" spc="25" dirty="0">
                <a:solidFill>
                  <a:srgbClr val="333333"/>
                </a:solidFill>
                <a:latin typeface="Lucida Console"/>
                <a:cs typeface="Lucida Console"/>
              </a:rPr>
              <a:t>[</a:t>
            </a:r>
            <a:r>
              <a:rPr sz="800" spc="90" dirty="0">
                <a:solidFill>
                  <a:srgbClr val="333333"/>
                </a:solidFill>
                <a:latin typeface="宋体"/>
                <a:cs typeface="宋体"/>
              </a:rPr>
              <a:t>管</a:t>
            </a:r>
            <a:r>
              <a:rPr sz="700" spc="190" dirty="0">
                <a:solidFill>
                  <a:srgbClr val="333333"/>
                </a:solidFill>
                <a:latin typeface="宋体"/>
                <a:cs typeface="宋体"/>
              </a:rPr>
              <a:t>理</a:t>
            </a:r>
            <a:r>
              <a:rPr sz="800" spc="90" dirty="0">
                <a:solidFill>
                  <a:srgbClr val="333333"/>
                </a:solidFill>
                <a:latin typeface="宋体"/>
                <a:cs typeface="宋体"/>
              </a:rPr>
              <a:t>文件属性</a:t>
            </a:r>
            <a:r>
              <a:rPr sz="850" spc="15" dirty="0">
                <a:solidFill>
                  <a:srgbClr val="333333"/>
                </a:solidFill>
                <a:latin typeface="Lucida Console"/>
                <a:cs typeface="Lucida Console"/>
              </a:rPr>
              <a:t>]</a:t>
            </a:r>
            <a:endParaRPr sz="850">
              <a:latin typeface="Lucida Console"/>
              <a:cs typeface="Lucida Console"/>
            </a:endParaRPr>
          </a:p>
          <a:p>
            <a:pPr marL="12700" marR="6985">
              <a:lnSpc>
                <a:spcPct val="132400"/>
              </a:lnSpc>
            </a:pPr>
            <a:r>
              <a:rPr sz="850" spc="30" dirty="0">
                <a:solidFill>
                  <a:srgbClr val="333333"/>
                </a:solidFill>
                <a:latin typeface="Lucida Console"/>
                <a:cs typeface="Lucida Console"/>
              </a:rPr>
              <a:t>***************************************************************TASK</a:t>
            </a:r>
            <a:r>
              <a:rPr sz="850" spc="60" dirty="0">
                <a:solidFill>
                  <a:srgbClr val="333333"/>
                </a:solidFill>
                <a:latin typeface="Lucida Console"/>
                <a:cs typeface="Lucida Console"/>
              </a:rPr>
              <a:t> </a:t>
            </a:r>
            <a:r>
              <a:rPr sz="850" spc="30" dirty="0">
                <a:solidFill>
                  <a:srgbClr val="333333"/>
                </a:solidFill>
                <a:latin typeface="Lucida Console"/>
                <a:cs typeface="Lucida Console"/>
              </a:rPr>
              <a:t>[Gathering </a:t>
            </a:r>
            <a:r>
              <a:rPr sz="850" spc="-500" dirty="0">
                <a:solidFill>
                  <a:srgbClr val="333333"/>
                </a:solidFill>
                <a:latin typeface="Lucida Console"/>
                <a:cs typeface="Lucida Console"/>
              </a:rPr>
              <a:t> </a:t>
            </a:r>
            <a:r>
              <a:rPr sz="850" spc="25" dirty="0">
                <a:solidFill>
                  <a:srgbClr val="333333"/>
                </a:solidFill>
                <a:latin typeface="Lucida Console"/>
                <a:cs typeface="Lucida Console"/>
              </a:rPr>
              <a:t>Facts]</a:t>
            </a:r>
            <a:r>
              <a:rPr sz="850" spc="30" dirty="0">
                <a:solidFill>
                  <a:srgbClr val="333333"/>
                </a:solidFill>
                <a:latin typeface="Lucida Console"/>
                <a:cs typeface="Lucida Console"/>
              </a:rPr>
              <a:t> ***********************************************************ok: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[192.168.10.20]ok: [192.168.10.21]ok: [192.168.10.22]ok: [192.168.10.23]ok: </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[192.168.10.24]TASK</a:t>
            </a:r>
            <a:r>
              <a:rPr sz="850" spc="25" dirty="0">
                <a:solidFill>
                  <a:srgbClr val="333333"/>
                </a:solidFill>
                <a:latin typeface="Lucida Console"/>
                <a:cs typeface="Lucida Console"/>
              </a:rPr>
              <a:t> [one]</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***********************************************************************changed</a:t>
            </a:r>
            <a:endParaRPr sz="850">
              <a:latin typeface="Lucida Console"/>
              <a:cs typeface="Lucida Console"/>
            </a:endParaRPr>
          </a:p>
          <a:p>
            <a:pPr marL="12700" marR="149860">
              <a:lnSpc>
                <a:spcPct val="132400"/>
              </a:lnSpc>
            </a:pPr>
            <a:r>
              <a:rPr sz="850" spc="15" dirty="0">
                <a:solidFill>
                  <a:srgbClr val="333333"/>
                </a:solidFill>
                <a:latin typeface="Lucida Console"/>
                <a:cs typeface="Lucida Console"/>
              </a:rPr>
              <a:t>:</a:t>
            </a:r>
            <a:r>
              <a:rPr sz="850" spc="30" dirty="0">
                <a:solidFill>
                  <a:srgbClr val="333333"/>
                </a:solidFill>
                <a:latin typeface="Lucida Console"/>
                <a:cs typeface="Lucida Console"/>
              </a:rPr>
              <a:t> [192.168.10.20]skipping: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[192.168.10.21]skipping: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[192.168.10.22]skipping: </a:t>
            </a:r>
            <a:r>
              <a:rPr sz="850" spc="-495" dirty="0">
                <a:solidFill>
                  <a:srgbClr val="333333"/>
                </a:solidFill>
                <a:latin typeface="Lucida Console"/>
                <a:cs typeface="Lucida Console"/>
              </a:rPr>
              <a:t> </a:t>
            </a:r>
            <a:r>
              <a:rPr sz="850" spc="30" dirty="0">
                <a:solidFill>
                  <a:srgbClr val="333333"/>
                </a:solidFill>
                <a:latin typeface="Lucida Console"/>
                <a:cs typeface="Lucida Console"/>
              </a:rPr>
              <a:t>[192.168.10.23]skipping:</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[192.168.10.24]TASK </a:t>
            </a:r>
            <a:r>
              <a:rPr sz="850" spc="25" dirty="0">
                <a:solidFill>
                  <a:srgbClr val="333333"/>
                </a:solidFill>
                <a:latin typeface="Lucida Console"/>
                <a:cs typeface="Lucida Console"/>
              </a:rPr>
              <a:t>[two]</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***********************************************************************changed</a:t>
            </a:r>
            <a:endParaRPr sz="850">
              <a:latin typeface="Lucida Console"/>
              <a:cs typeface="Lucida Console"/>
            </a:endParaRPr>
          </a:p>
          <a:p>
            <a:pPr marL="12700" marR="149860">
              <a:lnSpc>
                <a:spcPct val="132400"/>
              </a:lnSpc>
            </a:pPr>
            <a:r>
              <a:rPr sz="850" spc="15" dirty="0">
                <a:solidFill>
                  <a:srgbClr val="333333"/>
                </a:solidFill>
                <a:latin typeface="Lucida Console"/>
                <a:cs typeface="Lucida Console"/>
              </a:rPr>
              <a:t>:</a:t>
            </a:r>
            <a:r>
              <a:rPr sz="850" spc="30" dirty="0">
                <a:solidFill>
                  <a:srgbClr val="333333"/>
                </a:solidFill>
                <a:latin typeface="Lucida Console"/>
                <a:cs typeface="Lucida Console"/>
              </a:rPr>
              <a:t> [192.168.10.20]skipping: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[192.168.10.21]skipping: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[192.168.10.22]skipping: </a:t>
            </a:r>
            <a:r>
              <a:rPr sz="850" spc="-495" dirty="0">
                <a:solidFill>
                  <a:srgbClr val="333333"/>
                </a:solidFill>
                <a:latin typeface="Lucida Console"/>
                <a:cs typeface="Lucida Console"/>
              </a:rPr>
              <a:t> </a:t>
            </a:r>
            <a:r>
              <a:rPr sz="850" spc="30" dirty="0">
                <a:solidFill>
                  <a:srgbClr val="333333"/>
                </a:solidFill>
                <a:latin typeface="Lucida Console"/>
                <a:cs typeface="Lucida Console"/>
              </a:rPr>
              <a:t>[192.168.10.23]skipping:</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[192.168.10.24]PLAY </a:t>
            </a:r>
            <a:r>
              <a:rPr sz="850" spc="25" dirty="0">
                <a:solidFill>
                  <a:srgbClr val="333333"/>
                </a:solidFill>
                <a:latin typeface="Lucida Console"/>
                <a:cs typeface="Lucida Console"/>
              </a:rPr>
              <a:t>RECAP</a:t>
            </a:r>
            <a:endParaRPr sz="850">
              <a:latin typeface="Lucida Console"/>
              <a:cs typeface="Lucida Console"/>
            </a:endParaRPr>
          </a:p>
          <a:p>
            <a:pPr marL="12700">
              <a:lnSpc>
                <a:spcPct val="100000"/>
              </a:lnSpc>
              <a:spcBef>
                <a:spcPts val="334"/>
              </a:spcBef>
            </a:pPr>
            <a:r>
              <a:rPr sz="850" spc="30" dirty="0">
                <a:solidFill>
                  <a:srgbClr val="333333"/>
                </a:solidFill>
                <a:latin typeface="Lucida Console"/>
                <a:cs typeface="Lucida Console"/>
              </a:rPr>
              <a:t>***********************************************************************192.168</a:t>
            </a:r>
            <a:endParaRPr sz="850">
              <a:latin typeface="Lucida Console"/>
              <a:cs typeface="Lucida Console"/>
            </a:endParaRPr>
          </a:p>
          <a:p>
            <a:pPr marL="12700" marR="382270">
              <a:lnSpc>
                <a:spcPct val="132400"/>
              </a:lnSpc>
              <a:tabLst>
                <a:tab pos="630555" algn="l"/>
                <a:tab pos="771525" algn="l"/>
                <a:tab pos="838835" algn="l"/>
                <a:tab pos="1179195" algn="l"/>
                <a:tab pos="1530350" algn="l"/>
                <a:tab pos="1938655" algn="l"/>
                <a:tab pos="2491740" algn="l"/>
                <a:tab pos="2974975" algn="l"/>
                <a:tab pos="3250565" algn="l"/>
                <a:tab pos="3665220" algn="l"/>
                <a:tab pos="3808095" algn="l"/>
                <a:tab pos="4287520" algn="l"/>
                <a:tab pos="4424045" algn="l"/>
              </a:tabLst>
            </a:pPr>
            <a:r>
              <a:rPr sz="850" spc="25" dirty="0">
                <a:solidFill>
                  <a:srgbClr val="333333"/>
                </a:solidFill>
                <a:latin typeface="Lucida Console"/>
                <a:cs typeface="Lucida Console"/>
              </a:rPr>
              <a:t>.10.20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ok=3	</a:t>
            </a:r>
            <a:r>
              <a:rPr sz="850" spc="30" dirty="0">
                <a:solidFill>
                  <a:srgbClr val="333333"/>
                </a:solidFill>
                <a:latin typeface="Lucida Console"/>
                <a:cs typeface="Lucida Console"/>
              </a:rPr>
              <a:t>changed=2	unreachable=0	failed=0	skipped=0	rescued=0 </a:t>
            </a:r>
            <a:r>
              <a:rPr sz="850" spc="35" dirty="0">
                <a:solidFill>
                  <a:srgbClr val="333333"/>
                </a:solidFill>
                <a:latin typeface="Lucida Console"/>
                <a:cs typeface="Lucida Console"/>
              </a:rPr>
              <a:t> </a:t>
            </a:r>
            <a:r>
              <a:rPr sz="850" spc="30" dirty="0">
                <a:solidFill>
                  <a:srgbClr val="333333"/>
                </a:solidFill>
                <a:latin typeface="Lucida Console"/>
                <a:cs typeface="Lucida Console"/>
              </a:rPr>
              <a:t>ignored=0		192.168.10.22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ok=1	</a:t>
            </a:r>
            <a:r>
              <a:rPr sz="850" spc="30" dirty="0">
                <a:solidFill>
                  <a:srgbClr val="333333"/>
                </a:solidFill>
                <a:latin typeface="Lucida Console"/>
                <a:cs typeface="Lucida Console"/>
              </a:rPr>
              <a:t>changed=0	unreachable=0	failed=0 </a:t>
            </a:r>
            <a:r>
              <a:rPr sz="850" spc="35" dirty="0">
                <a:solidFill>
                  <a:srgbClr val="333333"/>
                </a:solidFill>
                <a:latin typeface="Lucida Console"/>
                <a:cs typeface="Lucida Console"/>
              </a:rPr>
              <a:t> </a:t>
            </a:r>
            <a:r>
              <a:rPr sz="850" spc="30" dirty="0">
                <a:solidFill>
                  <a:srgbClr val="333333"/>
                </a:solidFill>
                <a:latin typeface="Lucida Console"/>
                <a:cs typeface="Lucida Console"/>
              </a:rPr>
              <a:t>skipped=3	rescued=0	ignored=0192.168.10.22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ok=1	</a:t>
            </a:r>
            <a:r>
              <a:rPr sz="850" spc="30" dirty="0">
                <a:solidFill>
                  <a:srgbClr val="333333"/>
                </a:solidFill>
                <a:latin typeface="Lucida Console"/>
                <a:cs typeface="Lucida Console"/>
              </a:rPr>
              <a:t>changed=0</a:t>
            </a:r>
            <a:endParaRPr sz="850">
              <a:latin typeface="Lucida Console"/>
              <a:cs typeface="Lucida Console"/>
            </a:endParaRPr>
          </a:p>
        </p:txBody>
      </p:sp>
      <p:graphicFrame>
        <p:nvGraphicFramePr>
          <p:cNvPr id="25" name="object 25"/>
          <p:cNvGraphicFramePr>
            <a:graphicFrameLocks noGrp="1"/>
          </p:cNvGraphicFramePr>
          <p:nvPr/>
        </p:nvGraphicFramePr>
        <p:xfrm>
          <a:off x="1051285" y="3384596"/>
          <a:ext cx="5448298" cy="284480"/>
        </p:xfrm>
        <a:graphic>
          <a:graphicData uri="http://schemas.openxmlformats.org/drawingml/2006/table">
            <a:tbl>
              <a:tblPr firstRow="1" bandRow="1">
                <a:tableStyleId>{2D5ABB26-0587-4C30-8999-92F81FD0307C}</a:tableStyleId>
              </a:tblPr>
              <a:tblGrid>
                <a:gridCol w="1724660">
                  <a:extLst>
                    <a:ext uri="{9D8B030D-6E8A-4147-A177-3AD203B41FA5}">
                      <a16:colId xmlns:a16="http://schemas.microsoft.com/office/drawing/2014/main" val="20000"/>
                    </a:ext>
                  </a:extLst>
                </a:gridCol>
                <a:gridCol w="1483360">
                  <a:extLst>
                    <a:ext uri="{9D8B030D-6E8A-4147-A177-3AD203B41FA5}">
                      <a16:colId xmlns:a16="http://schemas.microsoft.com/office/drawing/2014/main" val="20001"/>
                    </a:ext>
                  </a:extLst>
                </a:gridCol>
                <a:gridCol w="1694814">
                  <a:extLst>
                    <a:ext uri="{9D8B030D-6E8A-4147-A177-3AD203B41FA5}">
                      <a16:colId xmlns:a16="http://schemas.microsoft.com/office/drawing/2014/main" val="20002"/>
                    </a:ext>
                  </a:extLst>
                </a:gridCol>
                <a:gridCol w="545464">
                  <a:extLst>
                    <a:ext uri="{9D8B030D-6E8A-4147-A177-3AD203B41FA5}">
                      <a16:colId xmlns:a16="http://schemas.microsoft.com/office/drawing/2014/main" val="20003"/>
                    </a:ext>
                  </a:extLst>
                </a:gridCol>
              </a:tblGrid>
              <a:tr h="142240">
                <a:tc>
                  <a:txBody>
                    <a:bodyPr/>
                    <a:lstStyle/>
                    <a:p>
                      <a:pPr marL="31750">
                        <a:lnSpc>
                          <a:spcPts val="880"/>
                        </a:lnSpc>
                        <a:tabLst>
                          <a:tab pos="1068070" algn="l"/>
                        </a:tabLst>
                      </a:pPr>
                      <a:r>
                        <a:rPr sz="850" spc="30" dirty="0">
                          <a:solidFill>
                            <a:srgbClr val="333333"/>
                          </a:solidFill>
                          <a:latin typeface="Lucida Console"/>
                          <a:cs typeface="Lucida Console"/>
                        </a:rPr>
                        <a:t>unreachable=0	failed=0</a:t>
                      </a:r>
                      <a:endParaRPr sz="850">
                        <a:latin typeface="Lucida Console"/>
                        <a:cs typeface="Lucida Console"/>
                      </a:endParaRPr>
                    </a:p>
                  </a:txBody>
                  <a:tcPr marL="0" marR="0" marT="0" marB="0">
                    <a:solidFill>
                      <a:srgbClr val="F8F8F8"/>
                    </a:solidFill>
                  </a:tcPr>
                </a:tc>
                <a:tc>
                  <a:txBody>
                    <a:bodyPr/>
                    <a:lstStyle/>
                    <a:p>
                      <a:pPr marR="60325" algn="r">
                        <a:lnSpc>
                          <a:spcPts val="880"/>
                        </a:lnSpc>
                        <a:tabLst>
                          <a:tab pos="758825" algn="l"/>
                        </a:tabLst>
                      </a:pPr>
                      <a:r>
                        <a:rPr sz="850" spc="30" dirty="0">
                          <a:solidFill>
                            <a:srgbClr val="333333"/>
                          </a:solidFill>
                          <a:latin typeface="Lucida Console"/>
                          <a:cs typeface="Lucida Console"/>
                        </a:rPr>
                        <a:t>skipped=3	rescued=0</a:t>
                      </a:r>
                      <a:endParaRPr sz="850">
                        <a:latin typeface="Lucida Console"/>
                        <a:cs typeface="Lucida Console"/>
                      </a:endParaRPr>
                    </a:p>
                  </a:txBody>
                  <a:tcPr marL="0" marR="0" marT="0" marB="0">
                    <a:solidFill>
                      <a:srgbClr val="F8F8F8"/>
                    </a:solidFill>
                  </a:tcPr>
                </a:tc>
                <a:tc>
                  <a:txBody>
                    <a:bodyPr/>
                    <a:lstStyle/>
                    <a:p>
                      <a:pPr marL="67945">
                        <a:lnSpc>
                          <a:spcPts val="880"/>
                        </a:lnSpc>
                      </a:pPr>
                      <a:r>
                        <a:rPr sz="850" spc="30" dirty="0">
                          <a:solidFill>
                            <a:srgbClr val="333333"/>
                          </a:solidFill>
                          <a:latin typeface="Lucida Console"/>
                          <a:cs typeface="Lucida Console"/>
                        </a:rPr>
                        <a:t>ignored=0192.168.10.22</a:t>
                      </a:r>
                      <a:endParaRPr sz="850">
                        <a:latin typeface="Lucida Console"/>
                        <a:cs typeface="Lucida Console"/>
                      </a:endParaRPr>
                    </a:p>
                  </a:txBody>
                  <a:tcPr marL="0" marR="0" marT="0" marB="0">
                    <a:solidFill>
                      <a:srgbClr val="F8F8F8"/>
                    </a:solidFill>
                  </a:tcPr>
                </a:tc>
                <a:tc>
                  <a:txBody>
                    <a:bodyPr/>
                    <a:lstStyle/>
                    <a:p>
                      <a:pPr marL="101600">
                        <a:lnSpc>
                          <a:spcPts val="880"/>
                        </a:lnSpc>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ok=1</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42240">
                <a:tc>
                  <a:txBody>
                    <a:bodyPr/>
                    <a:lstStyle/>
                    <a:p>
                      <a:pPr marL="31750">
                        <a:lnSpc>
                          <a:spcPts val="930"/>
                        </a:lnSpc>
                        <a:spcBef>
                          <a:spcPts val="90"/>
                        </a:spcBef>
                        <a:tabLst>
                          <a:tab pos="790575" algn="l"/>
                        </a:tabLst>
                      </a:pPr>
                      <a:r>
                        <a:rPr sz="850" spc="30" dirty="0">
                          <a:solidFill>
                            <a:srgbClr val="333333"/>
                          </a:solidFill>
                          <a:latin typeface="Lucida Console"/>
                          <a:cs typeface="Lucida Console"/>
                        </a:rPr>
                        <a:t>changed=0	unreachable=0</a:t>
                      </a:r>
                      <a:endParaRPr sz="850">
                        <a:latin typeface="Lucida Console"/>
                        <a:cs typeface="Lucida Console"/>
                      </a:endParaRPr>
                    </a:p>
                  </a:txBody>
                  <a:tcPr marL="0" marR="0" marT="11430" marB="0">
                    <a:solidFill>
                      <a:srgbClr val="F8F8F8"/>
                    </a:solidFill>
                  </a:tcPr>
                </a:tc>
                <a:tc>
                  <a:txBody>
                    <a:bodyPr/>
                    <a:lstStyle/>
                    <a:p>
                      <a:pPr marR="60325" algn="r">
                        <a:lnSpc>
                          <a:spcPts val="930"/>
                        </a:lnSpc>
                        <a:spcBef>
                          <a:spcPts val="90"/>
                        </a:spcBef>
                        <a:tabLst>
                          <a:tab pos="689610" algn="l"/>
                        </a:tabLst>
                      </a:pPr>
                      <a:r>
                        <a:rPr sz="850" spc="30" dirty="0">
                          <a:solidFill>
                            <a:srgbClr val="333333"/>
                          </a:solidFill>
                          <a:latin typeface="Lucida Console"/>
                          <a:cs typeface="Lucida Console"/>
                        </a:rPr>
                        <a:t>failed=0	skipped=3</a:t>
                      </a:r>
                      <a:endParaRPr sz="850">
                        <a:latin typeface="Lucida Console"/>
                        <a:cs typeface="Lucida Console"/>
                      </a:endParaRPr>
                    </a:p>
                  </a:txBody>
                  <a:tcPr marL="0" marR="0" marT="11430" marB="0">
                    <a:solidFill>
                      <a:srgbClr val="F8F8F8"/>
                    </a:solidFill>
                  </a:tcPr>
                </a:tc>
                <a:tc>
                  <a:txBody>
                    <a:bodyPr/>
                    <a:lstStyle/>
                    <a:p>
                      <a:pPr marL="67945">
                        <a:lnSpc>
                          <a:spcPts val="930"/>
                        </a:lnSpc>
                        <a:spcBef>
                          <a:spcPts val="90"/>
                        </a:spcBef>
                      </a:pPr>
                      <a:r>
                        <a:rPr sz="850" spc="30" dirty="0">
                          <a:solidFill>
                            <a:srgbClr val="333333"/>
                          </a:solidFill>
                          <a:latin typeface="Lucida Console"/>
                          <a:cs typeface="Lucida Console"/>
                        </a:rPr>
                        <a:t>rescued=0</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1"/>
                  </a:ext>
                </a:extLst>
              </a:tr>
            </a:tbl>
          </a:graphicData>
        </a:graphic>
      </p:graphicFrame>
      <p:sp>
        <p:nvSpPr>
          <p:cNvPr id="26" name="object 26"/>
          <p:cNvSpPr txBox="1"/>
          <p:nvPr/>
        </p:nvSpPr>
        <p:spPr>
          <a:xfrm>
            <a:off x="2799051" y="3692069"/>
            <a:ext cx="3682365" cy="161290"/>
          </a:xfrm>
          <a:prstGeom prst="rect">
            <a:avLst/>
          </a:prstGeom>
        </p:spPr>
        <p:txBody>
          <a:bodyPr vert="horz" wrap="square" lIns="0" tIns="17780" rIns="0" bIns="0" rtlCol="0">
            <a:spAutoFit/>
          </a:bodyPr>
          <a:lstStyle/>
          <a:p>
            <a:pPr marL="12700">
              <a:lnSpc>
                <a:spcPct val="100000"/>
              </a:lnSpc>
              <a:spcBef>
                <a:spcPts val="140"/>
              </a:spcBef>
              <a:tabLst>
                <a:tab pos="561340" algn="l"/>
                <a:tab pos="1320165" algn="l"/>
                <a:tab pos="2357120" algn="l"/>
                <a:tab pos="3046730"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ok=</a:t>
            </a:r>
            <a:r>
              <a:rPr sz="850" spc="15" dirty="0">
                <a:solidFill>
                  <a:srgbClr val="333333"/>
                </a:solidFill>
                <a:latin typeface="Lucida Console"/>
                <a:cs typeface="Lucida Console"/>
              </a:rPr>
              <a:t>1</a:t>
            </a:r>
            <a:r>
              <a:rPr sz="850" dirty="0">
                <a:solidFill>
                  <a:srgbClr val="333333"/>
                </a:solidFill>
                <a:latin typeface="Lucida Console"/>
                <a:cs typeface="Lucida Console"/>
              </a:rPr>
              <a:t>	</a:t>
            </a:r>
            <a:r>
              <a:rPr sz="850" spc="30" dirty="0">
                <a:solidFill>
                  <a:srgbClr val="333333"/>
                </a:solidFill>
                <a:latin typeface="Lucida Console"/>
                <a:cs typeface="Lucida Console"/>
              </a:rPr>
              <a:t>changed=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unreachable=</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failed=</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skipped=</a:t>
            </a:r>
            <a:r>
              <a:rPr sz="850" spc="15" dirty="0">
                <a:solidFill>
                  <a:srgbClr val="333333"/>
                </a:solidFill>
                <a:latin typeface="Lucida Console"/>
                <a:cs typeface="Lucida Console"/>
              </a:rPr>
              <a:t>3</a:t>
            </a:r>
            <a:endParaRPr sz="850">
              <a:latin typeface="Lucida Console"/>
              <a:cs typeface="Lucida Console"/>
            </a:endParaRPr>
          </a:p>
        </p:txBody>
      </p:sp>
      <p:sp>
        <p:nvSpPr>
          <p:cNvPr id="27" name="object 27"/>
          <p:cNvSpPr txBox="1"/>
          <p:nvPr/>
        </p:nvSpPr>
        <p:spPr>
          <a:xfrm>
            <a:off x="1070335" y="3656164"/>
            <a:ext cx="1550670" cy="368935"/>
          </a:xfrm>
          <a:prstGeom prst="rect">
            <a:avLst/>
          </a:prstGeom>
        </p:spPr>
        <p:txBody>
          <a:bodyPr vert="horz" wrap="square" lIns="0" tIns="11430" rIns="0" bIns="0" rtlCol="0">
            <a:spAutoFit/>
          </a:bodyPr>
          <a:lstStyle/>
          <a:p>
            <a:pPr marL="12700" marR="5080">
              <a:lnSpc>
                <a:spcPct val="132400"/>
              </a:lnSpc>
              <a:spcBef>
                <a:spcPts val="90"/>
              </a:spcBef>
              <a:tabLst>
                <a:tab pos="771525" algn="l"/>
              </a:tabLst>
            </a:pPr>
            <a:r>
              <a:rPr sz="850" spc="30" dirty="0">
                <a:solidFill>
                  <a:srgbClr val="333333"/>
                </a:solidFill>
                <a:latin typeface="Lucida Console"/>
                <a:cs typeface="Lucida Console"/>
              </a:rPr>
              <a:t>ignored=0192.168.10.2</a:t>
            </a:r>
            <a:r>
              <a:rPr sz="850" spc="15" dirty="0">
                <a:solidFill>
                  <a:srgbClr val="333333"/>
                </a:solidFill>
                <a:latin typeface="Lucida Console"/>
                <a:cs typeface="Lucida Console"/>
              </a:rPr>
              <a:t>2  </a:t>
            </a:r>
            <a:r>
              <a:rPr sz="850" spc="30" dirty="0">
                <a:solidFill>
                  <a:srgbClr val="333333"/>
                </a:solidFill>
                <a:latin typeface="Lucida Console"/>
                <a:cs typeface="Lucida Console"/>
              </a:rPr>
              <a:t>rescued=0	ignored=0</a:t>
            </a:r>
            <a:endParaRPr sz="850">
              <a:latin typeface="Lucida Console"/>
              <a:cs typeface="Lucida Console"/>
            </a:endParaRPr>
          </a:p>
        </p:txBody>
      </p:sp>
      <p:sp>
        <p:nvSpPr>
          <p:cNvPr id="28" name="object 2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7686714"/>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892246"/>
            <a:ext cx="5651500" cy="324485"/>
            <a:chOff x="959124" y="892246"/>
            <a:chExt cx="5651500" cy="324485"/>
          </a:xfrm>
        </p:grpSpPr>
        <p:sp>
          <p:nvSpPr>
            <p:cNvPr id="4" name="object 4"/>
            <p:cNvSpPr/>
            <p:nvPr/>
          </p:nvSpPr>
          <p:spPr>
            <a:xfrm>
              <a:off x="963889" y="897011"/>
              <a:ext cx="5641975" cy="314960"/>
            </a:xfrm>
            <a:custGeom>
              <a:avLst/>
              <a:gdLst/>
              <a:ahLst/>
              <a:cxnLst/>
              <a:rect l="l" t="t" r="r" b="b"/>
              <a:pathLst>
                <a:path w="5641975" h="314959">
                  <a:moveTo>
                    <a:pt x="5617597" y="314471"/>
                  </a:moveTo>
                  <a:lnTo>
                    <a:pt x="23823" y="314471"/>
                  </a:lnTo>
                  <a:lnTo>
                    <a:pt x="20659" y="314175"/>
                  </a:lnTo>
                  <a:lnTo>
                    <a:pt x="17629" y="313575"/>
                  </a:lnTo>
                  <a:lnTo>
                    <a:pt x="14703" y="312088"/>
                  </a:lnTo>
                  <a:lnTo>
                    <a:pt x="11787" y="310897"/>
                  </a:lnTo>
                  <a:lnTo>
                    <a:pt x="0" y="293325"/>
                  </a:lnTo>
                  <a:lnTo>
                    <a:pt x="0" y="290647"/>
                  </a:lnTo>
                  <a:lnTo>
                    <a:pt x="0" y="20545"/>
                  </a:lnTo>
                  <a:lnTo>
                    <a:pt x="600" y="17276"/>
                  </a:lnTo>
                  <a:lnTo>
                    <a:pt x="3020" y="11616"/>
                  </a:lnTo>
                  <a:lnTo>
                    <a:pt x="4745" y="8938"/>
                  </a:lnTo>
                  <a:lnTo>
                    <a:pt x="6975" y="6851"/>
                  </a:lnTo>
                  <a:lnTo>
                    <a:pt x="9214" y="4469"/>
                  </a:lnTo>
                  <a:lnTo>
                    <a:pt x="11787" y="2677"/>
                  </a:lnTo>
                  <a:lnTo>
                    <a:pt x="14703" y="1791"/>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293325"/>
                  </a:lnTo>
                  <a:lnTo>
                    <a:pt x="5626717" y="312088"/>
                  </a:lnTo>
                  <a:lnTo>
                    <a:pt x="5623792" y="313575"/>
                  </a:lnTo>
                  <a:lnTo>
                    <a:pt x="5620752" y="314175"/>
                  </a:lnTo>
                  <a:lnTo>
                    <a:pt x="5617597" y="314471"/>
                  </a:lnTo>
                  <a:close/>
                </a:path>
              </a:pathLst>
            </a:custGeom>
            <a:solidFill>
              <a:srgbClr val="F8F8F8"/>
            </a:solidFill>
          </p:spPr>
          <p:txBody>
            <a:bodyPr wrap="square" lIns="0" tIns="0" rIns="0" bIns="0" rtlCol="0"/>
            <a:lstStyle/>
            <a:p>
              <a:endParaRPr/>
            </a:p>
          </p:txBody>
        </p:sp>
        <p:sp>
          <p:nvSpPr>
            <p:cNvPr id="5" name="object 5"/>
            <p:cNvSpPr/>
            <p:nvPr/>
          </p:nvSpPr>
          <p:spPr>
            <a:xfrm>
              <a:off x="963889" y="897011"/>
              <a:ext cx="5641975" cy="314960"/>
            </a:xfrm>
            <a:custGeom>
              <a:avLst/>
              <a:gdLst/>
              <a:ahLst/>
              <a:cxnLst/>
              <a:rect l="l" t="t" r="r" b="b"/>
              <a:pathLst>
                <a:path w="5641975" h="314959">
                  <a:moveTo>
                    <a:pt x="0" y="290647"/>
                  </a:moveTo>
                  <a:lnTo>
                    <a:pt x="0" y="23823"/>
                  </a:lnTo>
                  <a:lnTo>
                    <a:pt x="0" y="20545"/>
                  </a:lnTo>
                  <a:lnTo>
                    <a:pt x="600" y="17276"/>
                  </a:lnTo>
                  <a:lnTo>
                    <a:pt x="1810" y="14294"/>
                  </a:lnTo>
                  <a:lnTo>
                    <a:pt x="3020" y="11616"/>
                  </a:lnTo>
                  <a:lnTo>
                    <a:pt x="4745" y="8938"/>
                  </a:lnTo>
                  <a:lnTo>
                    <a:pt x="6975" y="6851"/>
                  </a:lnTo>
                  <a:lnTo>
                    <a:pt x="9214" y="4469"/>
                  </a:lnTo>
                  <a:lnTo>
                    <a:pt x="11787" y="2677"/>
                  </a:lnTo>
                  <a:lnTo>
                    <a:pt x="14703" y="1791"/>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290647"/>
                  </a:lnTo>
                  <a:lnTo>
                    <a:pt x="5641421" y="293325"/>
                  </a:lnTo>
                  <a:lnTo>
                    <a:pt x="5640821" y="296308"/>
                  </a:lnTo>
                  <a:lnTo>
                    <a:pt x="5626717" y="312088"/>
                  </a:lnTo>
                  <a:lnTo>
                    <a:pt x="5623792" y="313575"/>
                  </a:lnTo>
                  <a:lnTo>
                    <a:pt x="5620752" y="314175"/>
                  </a:lnTo>
                  <a:lnTo>
                    <a:pt x="5617597" y="314471"/>
                  </a:lnTo>
                  <a:lnTo>
                    <a:pt x="23823" y="314471"/>
                  </a:lnTo>
                  <a:lnTo>
                    <a:pt x="20659" y="314175"/>
                  </a:lnTo>
                  <a:lnTo>
                    <a:pt x="17629" y="313575"/>
                  </a:lnTo>
                  <a:lnTo>
                    <a:pt x="14703" y="312088"/>
                  </a:lnTo>
                  <a:lnTo>
                    <a:pt x="11787" y="310897"/>
                  </a:lnTo>
                  <a:lnTo>
                    <a:pt x="0" y="293325"/>
                  </a:lnTo>
                  <a:lnTo>
                    <a:pt x="0" y="290647"/>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978151"/>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073895"/>
            <a:ext cx="5651500" cy="1525270"/>
            <a:chOff x="959124" y="2073895"/>
            <a:chExt cx="5651500" cy="1525270"/>
          </a:xfrm>
        </p:grpSpPr>
        <p:sp>
          <p:nvSpPr>
            <p:cNvPr id="8" name="object 8"/>
            <p:cNvSpPr/>
            <p:nvPr/>
          </p:nvSpPr>
          <p:spPr>
            <a:xfrm>
              <a:off x="963889" y="2078660"/>
              <a:ext cx="5641975" cy="1515745"/>
            </a:xfrm>
            <a:custGeom>
              <a:avLst/>
              <a:gdLst/>
              <a:ahLst/>
              <a:cxnLst/>
              <a:rect l="l" t="t" r="r" b="b"/>
              <a:pathLst>
                <a:path w="5641975" h="1515745">
                  <a:moveTo>
                    <a:pt x="5617597" y="1515179"/>
                  </a:moveTo>
                  <a:lnTo>
                    <a:pt x="23823" y="1515179"/>
                  </a:lnTo>
                  <a:lnTo>
                    <a:pt x="20659" y="1514883"/>
                  </a:lnTo>
                  <a:lnTo>
                    <a:pt x="0" y="1494328"/>
                  </a:lnTo>
                  <a:lnTo>
                    <a:pt x="0" y="1491355"/>
                  </a:lnTo>
                  <a:lnTo>
                    <a:pt x="0" y="20545"/>
                  </a:lnTo>
                  <a:lnTo>
                    <a:pt x="20659" y="0"/>
                  </a:lnTo>
                  <a:lnTo>
                    <a:pt x="5620752" y="0"/>
                  </a:lnTo>
                  <a:lnTo>
                    <a:pt x="5641421" y="20545"/>
                  </a:lnTo>
                  <a:lnTo>
                    <a:pt x="5641421" y="1494328"/>
                  </a:lnTo>
                  <a:lnTo>
                    <a:pt x="5620752" y="1514883"/>
                  </a:lnTo>
                  <a:lnTo>
                    <a:pt x="5617597" y="1515179"/>
                  </a:lnTo>
                  <a:close/>
                </a:path>
              </a:pathLst>
            </a:custGeom>
            <a:solidFill>
              <a:srgbClr val="F8F8F8"/>
            </a:solidFill>
          </p:spPr>
          <p:txBody>
            <a:bodyPr wrap="square" lIns="0" tIns="0" rIns="0" bIns="0" rtlCol="0"/>
            <a:lstStyle/>
            <a:p>
              <a:endParaRPr/>
            </a:p>
          </p:txBody>
        </p:sp>
        <p:sp>
          <p:nvSpPr>
            <p:cNvPr id="9" name="object 9"/>
            <p:cNvSpPr/>
            <p:nvPr/>
          </p:nvSpPr>
          <p:spPr>
            <a:xfrm>
              <a:off x="963889" y="2078660"/>
              <a:ext cx="5641975" cy="1515745"/>
            </a:xfrm>
            <a:custGeom>
              <a:avLst/>
              <a:gdLst/>
              <a:ahLst/>
              <a:cxnLst/>
              <a:rect l="l" t="t" r="r" b="b"/>
              <a:pathLst>
                <a:path w="5641975" h="1515745">
                  <a:moveTo>
                    <a:pt x="0" y="1491355"/>
                  </a:moveTo>
                  <a:lnTo>
                    <a:pt x="0" y="23823"/>
                  </a:lnTo>
                  <a:lnTo>
                    <a:pt x="0" y="20545"/>
                  </a:lnTo>
                  <a:lnTo>
                    <a:pt x="600" y="17276"/>
                  </a:lnTo>
                  <a:lnTo>
                    <a:pt x="20659" y="0"/>
                  </a:lnTo>
                  <a:lnTo>
                    <a:pt x="23823" y="0"/>
                  </a:lnTo>
                  <a:lnTo>
                    <a:pt x="5617597" y="0"/>
                  </a:lnTo>
                  <a:lnTo>
                    <a:pt x="5620752" y="0"/>
                  </a:lnTo>
                  <a:lnTo>
                    <a:pt x="5623792" y="600"/>
                  </a:lnTo>
                  <a:lnTo>
                    <a:pt x="5641421" y="20545"/>
                  </a:lnTo>
                  <a:lnTo>
                    <a:pt x="5641421" y="23823"/>
                  </a:lnTo>
                  <a:lnTo>
                    <a:pt x="5641421" y="1491355"/>
                  </a:lnTo>
                  <a:lnTo>
                    <a:pt x="5641421" y="1494328"/>
                  </a:lnTo>
                  <a:lnTo>
                    <a:pt x="5640821" y="1497311"/>
                  </a:lnTo>
                  <a:lnTo>
                    <a:pt x="5639610" y="1499989"/>
                  </a:lnTo>
                  <a:lnTo>
                    <a:pt x="5638400" y="1502971"/>
                  </a:lnTo>
                  <a:lnTo>
                    <a:pt x="5617597" y="1515179"/>
                  </a:lnTo>
                  <a:lnTo>
                    <a:pt x="23823" y="1515179"/>
                  </a:lnTo>
                  <a:lnTo>
                    <a:pt x="1810" y="1499989"/>
                  </a:lnTo>
                  <a:lnTo>
                    <a:pt x="600" y="1497311"/>
                  </a:lnTo>
                  <a:lnTo>
                    <a:pt x="0" y="1494328"/>
                  </a:lnTo>
                  <a:lnTo>
                    <a:pt x="0" y="1491355"/>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159800"/>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4265664"/>
            <a:ext cx="5651500" cy="667385"/>
            <a:chOff x="959124" y="4265664"/>
            <a:chExt cx="5651500" cy="667385"/>
          </a:xfrm>
        </p:grpSpPr>
        <p:sp>
          <p:nvSpPr>
            <p:cNvPr id="12" name="object 12"/>
            <p:cNvSpPr/>
            <p:nvPr/>
          </p:nvSpPr>
          <p:spPr>
            <a:xfrm>
              <a:off x="963889" y="4270428"/>
              <a:ext cx="5641975" cy="657860"/>
            </a:xfrm>
            <a:custGeom>
              <a:avLst/>
              <a:gdLst/>
              <a:ahLst/>
              <a:cxnLst/>
              <a:rect l="l" t="t" r="r" b="b"/>
              <a:pathLst>
                <a:path w="5641975" h="657860">
                  <a:moveTo>
                    <a:pt x="5617597" y="657530"/>
                  </a:moveTo>
                  <a:lnTo>
                    <a:pt x="23823" y="657530"/>
                  </a:lnTo>
                  <a:lnTo>
                    <a:pt x="20659" y="657235"/>
                  </a:lnTo>
                  <a:lnTo>
                    <a:pt x="17629" y="656634"/>
                  </a:lnTo>
                  <a:lnTo>
                    <a:pt x="14703" y="655148"/>
                  </a:lnTo>
                  <a:lnTo>
                    <a:pt x="11787" y="653957"/>
                  </a:lnTo>
                  <a:lnTo>
                    <a:pt x="0" y="636680"/>
                  </a:lnTo>
                  <a:lnTo>
                    <a:pt x="0" y="633706"/>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39610" y="14589"/>
                  </a:lnTo>
                  <a:lnTo>
                    <a:pt x="5640821" y="17267"/>
                  </a:lnTo>
                  <a:lnTo>
                    <a:pt x="5641421" y="20545"/>
                  </a:lnTo>
                  <a:lnTo>
                    <a:pt x="5641421" y="636680"/>
                  </a:lnTo>
                  <a:lnTo>
                    <a:pt x="5626717" y="655148"/>
                  </a:lnTo>
                  <a:lnTo>
                    <a:pt x="5623792" y="656634"/>
                  </a:lnTo>
                  <a:lnTo>
                    <a:pt x="5620752" y="657235"/>
                  </a:lnTo>
                  <a:lnTo>
                    <a:pt x="5617597" y="657530"/>
                  </a:lnTo>
                  <a:close/>
                </a:path>
              </a:pathLst>
            </a:custGeom>
            <a:solidFill>
              <a:srgbClr val="F8F8F8"/>
            </a:solidFill>
          </p:spPr>
          <p:txBody>
            <a:bodyPr wrap="square" lIns="0" tIns="0" rIns="0" bIns="0" rtlCol="0"/>
            <a:lstStyle/>
            <a:p>
              <a:endParaRPr/>
            </a:p>
          </p:txBody>
        </p:sp>
        <p:sp>
          <p:nvSpPr>
            <p:cNvPr id="13" name="object 13"/>
            <p:cNvSpPr/>
            <p:nvPr/>
          </p:nvSpPr>
          <p:spPr>
            <a:xfrm>
              <a:off x="963889" y="4270428"/>
              <a:ext cx="5641975" cy="657860"/>
            </a:xfrm>
            <a:custGeom>
              <a:avLst/>
              <a:gdLst/>
              <a:ahLst/>
              <a:cxnLst/>
              <a:rect l="l" t="t" r="r" b="b"/>
              <a:pathLst>
                <a:path w="5641975" h="657860">
                  <a:moveTo>
                    <a:pt x="0" y="633706"/>
                  </a:moveTo>
                  <a:lnTo>
                    <a:pt x="0" y="23823"/>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589"/>
                  </a:lnTo>
                  <a:lnTo>
                    <a:pt x="5640821" y="17267"/>
                  </a:lnTo>
                  <a:lnTo>
                    <a:pt x="5641421" y="20545"/>
                  </a:lnTo>
                  <a:lnTo>
                    <a:pt x="5641421" y="23823"/>
                  </a:lnTo>
                  <a:lnTo>
                    <a:pt x="5641421" y="633706"/>
                  </a:lnTo>
                  <a:lnTo>
                    <a:pt x="5641421" y="636680"/>
                  </a:lnTo>
                  <a:lnTo>
                    <a:pt x="5640821" y="639662"/>
                  </a:lnTo>
                  <a:lnTo>
                    <a:pt x="5626717" y="655148"/>
                  </a:lnTo>
                  <a:lnTo>
                    <a:pt x="5623792" y="656634"/>
                  </a:lnTo>
                  <a:lnTo>
                    <a:pt x="5620752" y="657235"/>
                  </a:lnTo>
                  <a:lnTo>
                    <a:pt x="5617597" y="657530"/>
                  </a:lnTo>
                  <a:lnTo>
                    <a:pt x="23823" y="657530"/>
                  </a:lnTo>
                  <a:lnTo>
                    <a:pt x="20659" y="657235"/>
                  </a:lnTo>
                  <a:lnTo>
                    <a:pt x="17629" y="656634"/>
                  </a:lnTo>
                  <a:lnTo>
                    <a:pt x="14703" y="655148"/>
                  </a:lnTo>
                  <a:lnTo>
                    <a:pt x="11787" y="653957"/>
                  </a:lnTo>
                  <a:lnTo>
                    <a:pt x="0" y="636680"/>
                  </a:lnTo>
                  <a:lnTo>
                    <a:pt x="0" y="63370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4351568"/>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5790372"/>
            <a:ext cx="5651500" cy="495934"/>
            <a:chOff x="959124" y="5790372"/>
            <a:chExt cx="5651500" cy="495934"/>
          </a:xfrm>
        </p:grpSpPr>
        <p:sp>
          <p:nvSpPr>
            <p:cNvPr id="16" name="object 16"/>
            <p:cNvSpPr/>
            <p:nvPr/>
          </p:nvSpPr>
          <p:spPr>
            <a:xfrm>
              <a:off x="963889" y="5795137"/>
              <a:ext cx="5641975" cy="486409"/>
            </a:xfrm>
            <a:custGeom>
              <a:avLst/>
              <a:gdLst/>
              <a:ahLst/>
              <a:cxnLst/>
              <a:rect l="l" t="t" r="r" b="b"/>
              <a:pathLst>
                <a:path w="5641975" h="486410">
                  <a:moveTo>
                    <a:pt x="5617597" y="486000"/>
                  </a:moveTo>
                  <a:lnTo>
                    <a:pt x="23823" y="486000"/>
                  </a:lnTo>
                  <a:lnTo>
                    <a:pt x="20659" y="485705"/>
                  </a:lnTo>
                  <a:lnTo>
                    <a:pt x="0" y="465150"/>
                  </a:lnTo>
                  <a:lnTo>
                    <a:pt x="0" y="462177"/>
                  </a:lnTo>
                  <a:lnTo>
                    <a:pt x="0" y="20545"/>
                  </a:lnTo>
                  <a:lnTo>
                    <a:pt x="20659" y="0"/>
                  </a:lnTo>
                  <a:lnTo>
                    <a:pt x="5620752" y="0"/>
                  </a:lnTo>
                  <a:lnTo>
                    <a:pt x="5641421" y="20545"/>
                  </a:lnTo>
                  <a:lnTo>
                    <a:pt x="5641421" y="465150"/>
                  </a:lnTo>
                  <a:lnTo>
                    <a:pt x="5620752" y="485705"/>
                  </a:lnTo>
                  <a:lnTo>
                    <a:pt x="5617597" y="486000"/>
                  </a:lnTo>
                  <a:close/>
                </a:path>
              </a:pathLst>
            </a:custGeom>
            <a:solidFill>
              <a:srgbClr val="F8F8F8"/>
            </a:solidFill>
          </p:spPr>
          <p:txBody>
            <a:bodyPr wrap="square" lIns="0" tIns="0" rIns="0" bIns="0" rtlCol="0"/>
            <a:lstStyle/>
            <a:p>
              <a:endParaRPr/>
            </a:p>
          </p:txBody>
        </p:sp>
        <p:sp>
          <p:nvSpPr>
            <p:cNvPr id="17" name="object 17"/>
            <p:cNvSpPr/>
            <p:nvPr/>
          </p:nvSpPr>
          <p:spPr>
            <a:xfrm>
              <a:off x="963889" y="5795137"/>
              <a:ext cx="5641975" cy="486409"/>
            </a:xfrm>
            <a:custGeom>
              <a:avLst/>
              <a:gdLst/>
              <a:ahLst/>
              <a:cxnLst/>
              <a:rect l="l" t="t" r="r" b="b"/>
              <a:pathLst>
                <a:path w="5641975" h="486410">
                  <a:moveTo>
                    <a:pt x="0" y="462177"/>
                  </a:moveTo>
                  <a:lnTo>
                    <a:pt x="0" y="23823"/>
                  </a:lnTo>
                  <a:lnTo>
                    <a:pt x="0" y="20545"/>
                  </a:lnTo>
                  <a:lnTo>
                    <a:pt x="600" y="17267"/>
                  </a:lnTo>
                  <a:lnTo>
                    <a:pt x="1810" y="14294"/>
                  </a:lnTo>
                  <a:lnTo>
                    <a:pt x="3020" y="11311"/>
                  </a:lnTo>
                  <a:lnTo>
                    <a:pt x="4745" y="8633"/>
                  </a:lnTo>
                  <a:lnTo>
                    <a:pt x="20659" y="0"/>
                  </a:lnTo>
                  <a:lnTo>
                    <a:pt x="23823" y="0"/>
                  </a:lnTo>
                  <a:lnTo>
                    <a:pt x="5617597" y="0"/>
                  </a:lnTo>
                  <a:lnTo>
                    <a:pt x="5620752" y="0"/>
                  </a:lnTo>
                  <a:lnTo>
                    <a:pt x="5623792" y="590"/>
                  </a:lnTo>
                  <a:lnTo>
                    <a:pt x="5639610" y="14294"/>
                  </a:lnTo>
                  <a:lnTo>
                    <a:pt x="5640821" y="17267"/>
                  </a:lnTo>
                  <a:lnTo>
                    <a:pt x="5641421" y="20545"/>
                  </a:lnTo>
                  <a:lnTo>
                    <a:pt x="5641421" y="23823"/>
                  </a:lnTo>
                  <a:lnTo>
                    <a:pt x="5641421" y="462177"/>
                  </a:lnTo>
                  <a:lnTo>
                    <a:pt x="5641421" y="465150"/>
                  </a:lnTo>
                  <a:lnTo>
                    <a:pt x="5640821" y="468133"/>
                  </a:lnTo>
                  <a:lnTo>
                    <a:pt x="5639610" y="471106"/>
                  </a:lnTo>
                  <a:lnTo>
                    <a:pt x="5638400" y="474089"/>
                  </a:lnTo>
                  <a:lnTo>
                    <a:pt x="5617597" y="486000"/>
                  </a:lnTo>
                  <a:lnTo>
                    <a:pt x="23823" y="486000"/>
                  </a:lnTo>
                  <a:lnTo>
                    <a:pt x="1810" y="471106"/>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5876277"/>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9" name="object 19"/>
          <p:cNvGrpSpPr/>
          <p:nvPr/>
        </p:nvGrpSpPr>
        <p:grpSpPr>
          <a:xfrm>
            <a:off x="959124" y="6762374"/>
            <a:ext cx="5651500" cy="495934"/>
            <a:chOff x="959124" y="6762374"/>
            <a:chExt cx="5651500" cy="495934"/>
          </a:xfrm>
        </p:grpSpPr>
        <p:sp>
          <p:nvSpPr>
            <p:cNvPr id="20" name="object 20"/>
            <p:cNvSpPr/>
            <p:nvPr/>
          </p:nvSpPr>
          <p:spPr>
            <a:xfrm>
              <a:off x="963889" y="6767138"/>
              <a:ext cx="5641975" cy="486409"/>
            </a:xfrm>
            <a:custGeom>
              <a:avLst/>
              <a:gdLst/>
              <a:ahLst/>
              <a:cxnLst/>
              <a:rect l="l" t="t" r="r" b="b"/>
              <a:pathLst>
                <a:path w="5641975" h="486409">
                  <a:moveTo>
                    <a:pt x="5617597" y="486000"/>
                  </a:moveTo>
                  <a:lnTo>
                    <a:pt x="23823" y="486000"/>
                  </a:lnTo>
                  <a:lnTo>
                    <a:pt x="20659" y="485705"/>
                  </a:lnTo>
                  <a:lnTo>
                    <a:pt x="0" y="464855"/>
                  </a:lnTo>
                  <a:lnTo>
                    <a:pt x="0" y="462177"/>
                  </a:lnTo>
                  <a:lnTo>
                    <a:pt x="0" y="20545"/>
                  </a:lnTo>
                  <a:lnTo>
                    <a:pt x="600" y="17267"/>
                  </a:lnTo>
                  <a:lnTo>
                    <a:pt x="1810" y="14589"/>
                  </a:lnTo>
                  <a:lnTo>
                    <a:pt x="3020" y="11311"/>
                  </a:lnTo>
                  <a:lnTo>
                    <a:pt x="20659" y="0"/>
                  </a:lnTo>
                  <a:lnTo>
                    <a:pt x="5620752" y="0"/>
                  </a:lnTo>
                  <a:lnTo>
                    <a:pt x="5639610" y="14589"/>
                  </a:lnTo>
                  <a:lnTo>
                    <a:pt x="5640821" y="17267"/>
                  </a:lnTo>
                  <a:lnTo>
                    <a:pt x="5641421" y="20545"/>
                  </a:lnTo>
                  <a:lnTo>
                    <a:pt x="5641421" y="464855"/>
                  </a:lnTo>
                  <a:lnTo>
                    <a:pt x="5620752" y="485705"/>
                  </a:lnTo>
                  <a:lnTo>
                    <a:pt x="5617597" y="486000"/>
                  </a:lnTo>
                  <a:close/>
                </a:path>
              </a:pathLst>
            </a:custGeom>
            <a:solidFill>
              <a:srgbClr val="F8F8F8"/>
            </a:solidFill>
          </p:spPr>
          <p:txBody>
            <a:bodyPr wrap="square" lIns="0" tIns="0" rIns="0" bIns="0" rtlCol="0"/>
            <a:lstStyle/>
            <a:p>
              <a:endParaRPr/>
            </a:p>
          </p:txBody>
        </p:sp>
        <p:sp>
          <p:nvSpPr>
            <p:cNvPr id="21" name="object 21"/>
            <p:cNvSpPr/>
            <p:nvPr/>
          </p:nvSpPr>
          <p:spPr>
            <a:xfrm>
              <a:off x="963889" y="6767138"/>
              <a:ext cx="5641975" cy="486409"/>
            </a:xfrm>
            <a:custGeom>
              <a:avLst/>
              <a:gdLst/>
              <a:ahLst/>
              <a:cxnLst/>
              <a:rect l="l" t="t" r="r" b="b"/>
              <a:pathLst>
                <a:path w="5641975" h="486409">
                  <a:moveTo>
                    <a:pt x="0" y="462177"/>
                  </a:moveTo>
                  <a:lnTo>
                    <a:pt x="0" y="23823"/>
                  </a:lnTo>
                  <a:lnTo>
                    <a:pt x="0" y="20545"/>
                  </a:lnTo>
                  <a:lnTo>
                    <a:pt x="600" y="17267"/>
                  </a:lnTo>
                  <a:lnTo>
                    <a:pt x="1810" y="14589"/>
                  </a:lnTo>
                  <a:lnTo>
                    <a:pt x="3020" y="11311"/>
                  </a:lnTo>
                  <a:lnTo>
                    <a:pt x="4745" y="8633"/>
                  </a:lnTo>
                  <a:lnTo>
                    <a:pt x="20659" y="0"/>
                  </a:lnTo>
                  <a:lnTo>
                    <a:pt x="23823" y="0"/>
                  </a:lnTo>
                  <a:lnTo>
                    <a:pt x="5617597" y="0"/>
                  </a:lnTo>
                  <a:lnTo>
                    <a:pt x="5620752" y="0"/>
                  </a:lnTo>
                  <a:lnTo>
                    <a:pt x="5623792" y="590"/>
                  </a:lnTo>
                  <a:lnTo>
                    <a:pt x="5639610" y="14589"/>
                  </a:lnTo>
                  <a:lnTo>
                    <a:pt x="5640821" y="17267"/>
                  </a:lnTo>
                  <a:lnTo>
                    <a:pt x="5641421" y="20545"/>
                  </a:lnTo>
                  <a:lnTo>
                    <a:pt x="5641421" y="23823"/>
                  </a:lnTo>
                  <a:lnTo>
                    <a:pt x="5641421" y="462177"/>
                  </a:lnTo>
                  <a:lnTo>
                    <a:pt x="5641421" y="464855"/>
                  </a:lnTo>
                  <a:lnTo>
                    <a:pt x="5640821" y="467837"/>
                  </a:lnTo>
                  <a:lnTo>
                    <a:pt x="5617597" y="486000"/>
                  </a:lnTo>
                  <a:lnTo>
                    <a:pt x="23823" y="486000"/>
                  </a:lnTo>
                  <a:lnTo>
                    <a:pt x="0" y="464855"/>
                  </a:lnTo>
                  <a:lnTo>
                    <a:pt x="0" y="462177"/>
                  </a:lnTo>
                  <a:close/>
                </a:path>
              </a:pathLst>
            </a:custGeom>
            <a:ln w="9529">
              <a:solidFill>
                <a:srgbClr val="E7EAEC"/>
              </a:solidFill>
            </a:ln>
          </p:spPr>
          <p:txBody>
            <a:bodyPr wrap="square" lIns="0" tIns="0" rIns="0" bIns="0" rtlCol="0"/>
            <a:lstStyle/>
            <a:p>
              <a:endParaRPr/>
            </a:p>
          </p:txBody>
        </p:sp>
        <p:sp>
          <p:nvSpPr>
            <p:cNvPr id="22" name="object 22"/>
            <p:cNvSpPr/>
            <p:nvPr/>
          </p:nvSpPr>
          <p:spPr>
            <a:xfrm>
              <a:off x="1006771" y="6848278"/>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23" name="object 23"/>
          <p:cNvSpPr txBox="1"/>
          <p:nvPr/>
        </p:nvSpPr>
        <p:spPr>
          <a:xfrm>
            <a:off x="743224" y="332634"/>
            <a:ext cx="6114415" cy="9554845"/>
          </a:xfrm>
          <a:prstGeom prst="rect">
            <a:avLst/>
          </a:prstGeom>
        </p:spPr>
        <p:txBody>
          <a:bodyPr vert="horz" wrap="square" lIns="0" tIns="12065" rIns="0" bIns="0" rtlCol="0">
            <a:spAutoFit/>
          </a:bodyPr>
          <a:lstStyle/>
          <a:p>
            <a:pPr marL="215900" marR="208279">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5" dirty="0">
                <a:solidFill>
                  <a:srgbClr val="333333"/>
                </a:solidFill>
                <a:latin typeface="微软雅黑"/>
                <a:cs typeface="微软雅黑"/>
              </a:rPr>
              <a:t>步：设置好了密码文件路径，</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服务便会自动进行加载，用户不再需要每次加密或解密时都</a:t>
            </a:r>
            <a:r>
              <a:rPr sz="950" b="1" spc="-695" dirty="0">
                <a:solidFill>
                  <a:srgbClr val="333333"/>
                </a:solidFill>
                <a:latin typeface="微软雅黑"/>
                <a:cs typeface="微软雅黑"/>
              </a:rPr>
              <a:t>重</a:t>
            </a:r>
            <a:r>
              <a:rPr sz="1200" baseline="34722" dirty="0">
                <a:latin typeface="小哥哥网恋吗"/>
                <a:cs typeface="小哥哥网恋吗"/>
              </a:rPr>
              <a:t>5/20 </a:t>
            </a:r>
            <a:r>
              <a:rPr sz="950" b="1" spc="25" dirty="0">
                <a:solidFill>
                  <a:srgbClr val="333333"/>
                </a:solidFill>
                <a:latin typeface="微软雅黑"/>
                <a:cs typeface="微软雅黑"/>
              </a:rPr>
              <a:t>复输入密码值了。例如加密刚刚创建的</a:t>
            </a:r>
            <a:r>
              <a:rPr sz="950" b="1" spc="35" dirty="0">
                <a:solidFill>
                  <a:srgbClr val="333333"/>
                </a:solidFill>
                <a:latin typeface="Trebuchet MS"/>
                <a:cs typeface="Trebuchet MS"/>
              </a:rPr>
              <a:t>locker.yml</a:t>
            </a:r>
            <a:r>
              <a:rPr sz="950" b="1" spc="25" dirty="0">
                <a:solidFill>
                  <a:srgbClr val="333333"/>
                </a:solidFill>
                <a:latin typeface="微软雅黑"/>
                <a:cs typeface="微软雅黑"/>
              </a:rPr>
              <a:t>文件时，只需要使用</a:t>
            </a:r>
            <a:r>
              <a:rPr sz="950" b="1" spc="5" dirty="0">
                <a:solidFill>
                  <a:srgbClr val="333333"/>
                </a:solidFill>
                <a:latin typeface="Trebuchet MS"/>
                <a:cs typeface="Trebuchet MS"/>
              </a:rPr>
              <a:t>“encrypt”</a:t>
            </a:r>
            <a:r>
              <a:rPr sz="950" b="1" spc="25" dirty="0">
                <a:solidFill>
                  <a:srgbClr val="333333"/>
                </a:solidFill>
                <a:latin typeface="微软雅黑"/>
                <a:cs typeface="微软雅黑"/>
              </a:rPr>
              <a:t>参数即可：</a:t>
            </a:r>
            <a:endParaRPr sz="950">
              <a:latin typeface="微软雅黑"/>
              <a:cs typeface="微软雅黑"/>
            </a:endParaRPr>
          </a:p>
          <a:p>
            <a:pPr>
              <a:lnSpc>
                <a:spcPct val="100000"/>
              </a:lnSpc>
              <a:spcBef>
                <a:spcPts val="5"/>
              </a:spcBef>
            </a:pPr>
            <a:endParaRPr sz="1100">
              <a:latin typeface="微软雅黑"/>
              <a:cs typeface="微软雅黑"/>
            </a:endParaRPr>
          </a:p>
          <a:p>
            <a:pPr marL="339725">
              <a:lnSpc>
                <a:spcPct val="1000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ansible-vault</a:t>
            </a:r>
            <a:r>
              <a:rPr sz="850" spc="25" dirty="0">
                <a:solidFill>
                  <a:srgbClr val="333333"/>
                </a:solidFill>
                <a:latin typeface="Lucida Console"/>
                <a:cs typeface="Lucida Console"/>
              </a:rPr>
              <a:t> </a:t>
            </a:r>
            <a:r>
              <a:rPr sz="850" spc="30" dirty="0">
                <a:solidFill>
                  <a:srgbClr val="333333"/>
                </a:solidFill>
                <a:latin typeface="Lucida Console"/>
                <a:cs typeface="Lucida Console"/>
              </a:rPr>
              <a:t>encrypt</a:t>
            </a:r>
            <a:r>
              <a:rPr sz="850" spc="25" dirty="0">
                <a:solidFill>
                  <a:srgbClr val="333333"/>
                </a:solidFill>
                <a:latin typeface="Lucida Console"/>
                <a:cs typeface="Lucida Console"/>
              </a:rPr>
              <a:t> </a:t>
            </a:r>
            <a:r>
              <a:rPr sz="850" spc="30" dirty="0">
                <a:solidFill>
                  <a:srgbClr val="333333"/>
                </a:solidFill>
                <a:latin typeface="Lucida Console"/>
                <a:cs typeface="Lucida Console"/>
              </a:rPr>
              <a:t>locker.ymlEncryption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successful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215265" marR="349885">
              <a:lnSpc>
                <a:spcPct val="131600"/>
              </a:lnSpc>
            </a:pPr>
            <a:r>
              <a:rPr sz="950" b="1" spc="25" dirty="0">
                <a:solidFill>
                  <a:srgbClr val="333333"/>
                </a:solidFill>
                <a:latin typeface="微软雅黑"/>
                <a:cs typeface="微软雅黑"/>
              </a:rPr>
              <a:t>加密过后的文件将使用</a:t>
            </a:r>
            <a:r>
              <a:rPr sz="950" b="1" spc="40" dirty="0">
                <a:solidFill>
                  <a:srgbClr val="333333"/>
                </a:solidFill>
                <a:latin typeface="Trebuchet MS"/>
                <a:cs typeface="Trebuchet MS"/>
              </a:rPr>
              <a:t>AES</a:t>
            </a:r>
            <a:r>
              <a:rPr sz="950" b="1" spc="-55" dirty="0">
                <a:solidFill>
                  <a:srgbClr val="333333"/>
                </a:solidFill>
                <a:latin typeface="Trebuchet MS"/>
                <a:cs typeface="Trebuchet MS"/>
              </a:rPr>
              <a:t> </a:t>
            </a:r>
            <a:r>
              <a:rPr sz="950" b="1" dirty="0">
                <a:solidFill>
                  <a:srgbClr val="333333"/>
                </a:solidFill>
                <a:latin typeface="Trebuchet MS"/>
                <a:cs typeface="Trebuchet MS"/>
              </a:rPr>
              <a:t>256</a:t>
            </a:r>
            <a:r>
              <a:rPr sz="950" b="1" spc="25" dirty="0">
                <a:solidFill>
                  <a:srgbClr val="333333"/>
                </a:solidFill>
                <a:latin typeface="微软雅黑"/>
                <a:cs typeface="微软雅黑"/>
              </a:rPr>
              <a:t>格式进行加密，也就是意味着</a:t>
            </a:r>
            <a:r>
              <a:rPr sz="950" b="1" spc="-10" dirty="0">
                <a:solidFill>
                  <a:srgbClr val="333333"/>
                </a:solidFill>
                <a:latin typeface="Trebuchet MS"/>
                <a:cs typeface="Trebuchet MS"/>
              </a:rPr>
              <a:t>2^256</a:t>
            </a:r>
            <a:r>
              <a:rPr sz="950" b="1" spc="25" dirty="0">
                <a:solidFill>
                  <a:srgbClr val="333333"/>
                </a:solidFill>
                <a:latin typeface="微软雅黑"/>
                <a:cs typeface="微软雅黑"/>
              </a:rPr>
              <a:t>就是</a:t>
            </a:r>
            <a:r>
              <a:rPr sz="950" b="1" dirty="0">
                <a:solidFill>
                  <a:srgbClr val="333333"/>
                </a:solidFill>
                <a:latin typeface="Trebuchet MS"/>
                <a:cs typeface="Trebuchet MS"/>
              </a:rPr>
              <a:t>256</a:t>
            </a:r>
            <a:r>
              <a:rPr sz="950" b="1" spc="25" dirty="0">
                <a:solidFill>
                  <a:srgbClr val="333333"/>
                </a:solidFill>
                <a:latin typeface="微软雅黑"/>
                <a:cs typeface="微软雅黑"/>
              </a:rPr>
              <a:t>位</a:t>
            </a:r>
            <a:r>
              <a:rPr sz="950" b="1" spc="40" dirty="0">
                <a:solidFill>
                  <a:srgbClr val="333333"/>
                </a:solidFill>
                <a:latin typeface="Trebuchet MS"/>
                <a:cs typeface="Trebuchet MS"/>
              </a:rPr>
              <a:t>AES</a:t>
            </a:r>
            <a:r>
              <a:rPr sz="950" b="1" spc="25" dirty="0">
                <a:solidFill>
                  <a:srgbClr val="333333"/>
                </a:solidFill>
                <a:latin typeface="微软雅黑"/>
                <a:cs typeface="微软雅黑"/>
              </a:rPr>
              <a:t>密钥空间的组合数 </a:t>
            </a:r>
            <a:r>
              <a:rPr sz="950" b="1" spc="-10" dirty="0">
                <a:solidFill>
                  <a:srgbClr val="333333"/>
                </a:solidFill>
                <a:latin typeface="Trebuchet MS"/>
                <a:cs typeface="Trebuchet MS"/>
              </a:rPr>
              <a:t>2^256&gt;2^(1</a:t>
            </a:r>
            <a:r>
              <a:rPr sz="950" b="1" spc="-15" dirty="0">
                <a:solidFill>
                  <a:srgbClr val="333333"/>
                </a:solidFill>
                <a:latin typeface="Trebuchet MS"/>
                <a:cs typeface="Trebuchet MS"/>
              </a:rPr>
              <a:t>0</a:t>
            </a:r>
            <a:r>
              <a:rPr sz="950" b="1" i="1" spc="-25" dirty="0">
                <a:solidFill>
                  <a:srgbClr val="333333"/>
                </a:solidFill>
                <a:latin typeface="Trebuchet MS"/>
                <a:cs typeface="Trebuchet MS"/>
              </a:rPr>
              <a:t>25)&gt;10^(</a:t>
            </a:r>
            <a:r>
              <a:rPr sz="950" b="1" i="1" spc="-30" dirty="0">
                <a:solidFill>
                  <a:srgbClr val="333333"/>
                </a:solidFill>
                <a:latin typeface="Trebuchet MS"/>
                <a:cs typeface="Trebuchet MS"/>
              </a:rPr>
              <a:t>3</a:t>
            </a:r>
            <a:r>
              <a:rPr sz="950" b="1" spc="-5" dirty="0">
                <a:solidFill>
                  <a:srgbClr val="333333"/>
                </a:solidFill>
                <a:latin typeface="Trebuchet MS"/>
                <a:cs typeface="Trebuchet MS"/>
              </a:rPr>
              <a:t>25)=10^75&gt;&gt;&gt;3×10^23</a:t>
            </a:r>
            <a:r>
              <a:rPr sz="950" b="1" spc="25" dirty="0">
                <a:solidFill>
                  <a:srgbClr val="333333"/>
                </a:solidFill>
                <a:latin typeface="微软雅黑"/>
                <a:cs typeface="微软雅黑"/>
              </a:rPr>
              <a:t>，以天河</a:t>
            </a:r>
            <a:r>
              <a:rPr sz="950" b="1" dirty="0">
                <a:solidFill>
                  <a:srgbClr val="333333"/>
                </a:solidFill>
                <a:latin typeface="Trebuchet MS"/>
                <a:cs typeface="Trebuchet MS"/>
              </a:rPr>
              <a:t>4</a:t>
            </a:r>
            <a:r>
              <a:rPr sz="950" b="1" spc="25" dirty="0">
                <a:solidFill>
                  <a:srgbClr val="333333"/>
                </a:solidFill>
                <a:latin typeface="微软雅黑"/>
                <a:cs typeface="微软雅黑"/>
              </a:rPr>
              <a:t>号超级计算机为例，每秒进行</a:t>
            </a:r>
            <a:r>
              <a:rPr sz="950" b="1" dirty="0">
                <a:solidFill>
                  <a:srgbClr val="333333"/>
                </a:solidFill>
                <a:latin typeface="Trebuchet MS"/>
                <a:cs typeface="Trebuchet MS"/>
              </a:rPr>
              <a:t>20</a:t>
            </a:r>
            <a:r>
              <a:rPr sz="950" b="1" spc="20" dirty="0">
                <a:solidFill>
                  <a:srgbClr val="333333"/>
                </a:solidFill>
                <a:latin typeface="微软雅黑"/>
                <a:cs typeface="微软雅黑"/>
              </a:rPr>
              <a:t>亿亿次破解 </a:t>
            </a:r>
            <a:r>
              <a:rPr sz="950" b="1" spc="25" dirty="0">
                <a:solidFill>
                  <a:srgbClr val="333333"/>
                </a:solidFill>
                <a:latin typeface="微软雅黑"/>
                <a:cs typeface="微软雅黑"/>
              </a:rPr>
              <a:t>计算，也无法在我们有生之年搞定这串密码值。查看到加密后的内容为：</a:t>
            </a:r>
            <a:endParaRPr sz="950">
              <a:latin typeface="微软雅黑"/>
              <a:cs typeface="微软雅黑"/>
            </a:endParaRPr>
          </a:p>
          <a:p>
            <a:pPr>
              <a:lnSpc>
                <a:spcPct val="100000"/>
              </a:lnSpc>
              <a:spcBef>
                <a:spcPts val="5"/>
              </a:spcBef>
            </a:pPr>
            <a:endParaRPr sz="1100">
              <a:latin typeface="微软雅黑"/>
              <a:cs typeface="微软雅黑"/>
            </a:endParaRPr>
          </a:p>
          <a:p>
            <a:pPr marL="339725">
              <a:lnSpc>
                <a:spcPct val="100000"/>
              </a:lnSpc>
              <a:spcBef>
                <a:spcPts val="5"/>
              </a:spcBef>
            </a:pPr>
            <a:r>
              <a:rPr sz="850" spc="30"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25" dirty="0">
                <a:solidFill>
                  <a:srgbClr val="333333"/>
                </a:solidFill>
                <a:latin typeface="Lucida Console"/>
                <a:cs typeface="Lucida Console"/>
              </a:rPr>
              <a:t>cat</a:t>
            </a:r>
            <a:r>
              <a:rPr sz="850" spc="10" dirty="0">
                <a:solidFill>
                  <a:srgbClr val="333333"/>
                </a:solidFill>
                <a:latin typeface="Lucida Console"/>
                <a:cs typeface="Lucida Console"/>
              </a:rPr>
              <a:t> </a:t>
            </a:r>
            <a:r>
              <a:rPr sz="850" spc="30" dirty="0">
                <a:solidFill>
                  <a:srgbClr val="333333"/>
                </a:solidFill>
                <a:latin typeface="Lucida Console"/>
                <a:cs typeface="Lucida Console"/>
              </a:rPr>
              <a:t>locker.yml</a:t>
            </a:r>
            <a:endParaRPr sz="850">
              <a:latin typeface="Lucida Console"/>
              <a:cs typeface="Lucida Console"/>
            </a:endParaRPr>
          </a:p>
          <a:p>
            <a:pPr marL="339725" marR="354965">
              <a:lnSpc>
                <a:spcPct val="132400"/>
              </a:lnSpc>
            </a:pPr>
            <a:r>
              <a:rPr sz="850" spc="30" dirty="0">
                <a:solidFill>
                  <a:srgbClr val="333333"/>
                </a:solidFill>
                <a:latin typeface="Lucida Console"/>
                <a:cs typeface="Lucida Console"/>
              </a:rPr>
              <a:t>$ANSIBLE_VAULT;1.1;AES25638653234313839336138383931663837333533396161343730353 </a:t>
            </a:r>
            <a:r>
              <a:rPr sz="850" spc="-500" dirty="0">
                <a:solidFill>
                  <a:srgbClr val="333333"/>
                </a:solidFill>
                <a:latin typeface="Lucida Console"/>
                <a:cs typeface="Lucida Console"/>
              </a:rPr>
              <a:t> </a:t>
            </a:r>
            <a:r>
              <a:rPr sz="850" spc="30" dirty="0">
                <a:solidFill>
                  <a:srgbClr val="333333"/>
                </a:solidFill>
                <a:latin typeface="Lucida Console"/>
                <a:cs typeface="Lucida Console"/>
              </a:rPr>
              <a:t>5303130383136316534393663353432346333346239386334663836643432353434373733310a3</a:t>
            </a:r>
            <a:endParaRPr sz="850">
              <a:latin typeface="Lucida Console"/>
              <a:cs typeface="Lucida Console"/>
            </a:endParaRPr>
          </a:p>
          <a:p>
            <a:pPr marL="339725">
              <a:lnSpc>
                <a:spcPct val="100000"/>
              </a:lnSpc>
              <a:spcBef>
                <a:spcPts val="330"/>
              </a:spcBef>
            </a:pPr>
            <a:r>
              <a:rPr sz="850" spc="30" dirty="0">
                <a:solidFill>
                  <a:srgbClr val="333333"/>
                </a:solidFill>
                <a:latin typeface="Lucida Console"/>
                <a:cs typeface="Lucida Console"/>
              </a:rPr>
              <a:t>066623035656337623132326637633836633431623937626265623064353165666537616666363</a:t>
            </a:r>
            <a:endParaRPr sz="850">
              <a:latin typeface="Lucida Console"/>
              <a:cs typeface="Lucida Console"/>
            </a:endParaRPr>
          </a:p>
          <a:p>
            <a:pPr marL="339725">
              <a:lnSpc>
                <a:spcPct val="100000"/>
              </a:lnSpc>
              <a:spcBef>
                <a:spcPts val="330"/>
              </a:spcBef>
            </a:pPr>
            <a:r>
              <a:rPr sz="850" spc="30" dirty="0">
                <a:solidFill>
                  <a:srgbClr val="333333"/>
                </a:solidFill>
                <a:latin typeface="Lucida Console"/>
                <a:cs typeface="Lucida Console"/>
              </a:rPr>
              <a:t>56564363633386264643334303431626664643035316133650a333331393538616130656136653</a:t>
            </a:r>
            <a:endParaRPr sz="850">
              <a:latin typeface="Lucida Console"/>
              <a:cs typeface="Lucida Console"/>
            </a:endParaRPr>
          </a:p>
          <a:p>
            <a:pPr marL="339725">
              <a:lnSpc>
                <a:spcPct val="100000"/>
              </a:lnSpc>
              <a:spcBef>
                <a:spcPts val="330"/>
              </a:spcBef>
            </a:pPr>
            <a:r>
              <a:rPr sz="850" spc="30" dirty="0">
                <a:solidFill>
                  <a:srgbClr val="333333"/>
                </a:solidFill>
                <a:latin typeface="Lucida Console"/>
                <a:cs typeface="Lucida Console"/>
              </a:rPr>
              <a:t>630303239663561663237373733373638623832343030616238656334663366363639616230393</a:t>
            </a:r>
            <a:endParaRPr sz="850">
              <a:latin typeface="Lucida Console"/>
              <a:cs typeface="Lucida Console"/>
            </a:endParaRPr>
          </a:p>
          <a:p>
            <a:pPr marL="339725">
              <a:lnSpc>
                <a:spcPct val="100000"/>
              </a:lnSpc>
              <a:spcBef>
                <a:spcPts val="330"/>
              </a:spcBef>
            </a:pPr>
            <a:r>
              <a:rPr sz="850" spc="30" dirty="0">
                <a:solidFill>
                  <a:srgbClr val="333333"/>
                </a:solidFill>
                <a:latin typeface="Lucida Console"/>
                <a:cs typeface="Lucida Console"/>
              </a:rPr>
              <a:t>432363563363563616137363337396239616334303865663838623363333339396637363061626</a:t>
            </a:r>
            <a:endParaRPr sz="850">
              <a:latin typeface="Lucida Console"/>
              <a:cs typeface="Lucida Console"/>
            </a:endParaRPr>
          </a:p>
          <a:p>
            <a:pPr marL="339725">
              <a:lnSpc>
                <a:spcPct val="100000"/>
              </a:lnSpc>
              <a:spcBef>
                <a:spcPts val="330"/>
              </a:spcBef>
            </a:pPr>
            <a:r>
              <a:rPr sz="850" spc="30" dirty="0">
                <a:solidFill>
                  <a:srgbClr val="333333"/>
                </a:solidFill>
                <a:latin typeface="Lucida Console"/>
                <a:cs typeface="Lucida Console"/>
              </a:rPr>
              <a:t>363383266</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215900" marR="272415">
              <a:lnSpc>
                <a:spcPct val="131600"/>
              </a:lnSpc>
              <a:spcBef>
                <a:spcPts val="5"/>
              </a:spcBef>
            </a:pPr>
            <a:r>
              <a:rPr sz="950" b="1" spc="25" dirty="0">
                <a:solidFill>
                  <a:srgbClr val="333333"/>
                </a:solidFill>
                <a:latin typeface="微软雅黑"/>
                <a:cs typeface="微软雅黑"/>
              </a:rPr>
              <a:t>那如果不想用原始密码了呢，也可以手动对文件进行</a:t>
            </a:r>
            <a:r>
              <a:rPr sz="950" b="1" spc="-5" dirty="0">
                <a:solidFill>
                  <a:srgbClr val="333333"/>
                </a:solidFill>
                <a:latin typeface="Trebuchet MS"/>
                <a:cs typeface="Trebuchet MS"/>
              </a:rPr>
              <a:t>“rekey”</a:t>
            </a:r>
            <a:r>
              <a:rPr sz="950" b="1" spc="25" dirty="0">
                <a:solidFill>
                  <a:srgbClr val="333333"/>
                </a:solidFill>
                <a:latin typeface="微软雅黑"/>
                <a:cs typeface="微软雅黑"/>
              </a:rPr>
              <a:t>修改密码操作，同时应结合</a:t>
            </a:r>
            <a:r>
              <a:rPr sz="950" b="1" spc="20" dirty="0">
                <a:solidFill>
                  <a:srgbClr val="333333"/>
                </a:solidFill>
                <a:latin typeface="Trebuchet MS"/>
                <a:cs typeface="Trebuchet MS"/>
              </a:rPr>
              <a:t>“--ask-vault- </a:t>
            </a:r>
            <a:r>
              <a:rPr sz="950" b="1" spc="25" dirty="0">
                <a:solidFill>
                  <a:srgbClr val="333333"/>
                </a:solidFill>
                <a:latin typeface="Trebuchet MS"/>
                <a:cs typeface="Trebuchet MS"/>
              </a:rPr>
              <a:t> </a:t>
            </a:r>
            <a:r>
              <a:rPr sz="950" b="1" spc="35" dirty="0">
                <a:solidFill>
                  <a:srgbClr val="333333"/>
                </a:solidFill>
                <a:latin typeface="Trebuchet MS"/>
                <a:cs typeface="Trebuchet MS"/>
              </a:rPr>
              <a:t>pass”</a:t>
            </a:r>
            <a:r>
              <a:rPr sz="950" b="1" spc="25" dirty="0">
                <a:solidFill>
                  <a:srgbClr val="333333"/>
                </a:solidFill>
                <a:latin typeface="微软雅黑"/>
                <a:cs typeface="微软雅黑"/>
              </a:rPr>
              <a:t>参数进行修改，否则</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服务会因接收不到用户输入的旧密码值，而拒绝新的密码变更请求：</a:t>
            </a:r>
            <a:endParaRPr sz="950">
              <a:latin typeface="微软雅黑"/>
              <a:cs typeface="微软雅黑"/>
            </a:endParaRPr>
          </a:p>
          <a:p>
            <a:pPr>
              <a:lnSpc>
                <a:spcPct val="100000"/>
              </a:lnSpc>
              <a:spcBef>
                <a:spcPts val="45"/>
              </a:spcBef>
            </a:pPr>
            <a:endParaRPr sz="900">
              <a:latin typeface="微软雅黑"/>
              <a:cs typeface="微软雅黑"/>
            </a:endParaRPr>
          </a:p>
          <a:p>
            <a:pPr marL="339725" marR="46355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ansible-vault </a:t>
            </a:r>
            <a:r>
              <a:rPr sz="850" spc="25" dirty="0">
                <a:solidFill>
                  <a:srgbClr val="333333"/>
                </a:solidFill>
                <a:latin typeface="Lucida Console"/>
                <a:cs typeface="Lucida Console"/>
              </a:rPr>
              <a:t>rekey</a:t>
            </a:r>
            <a:r>
              <a:rPr sz="850" spc="30" dirty="0">
                <a:solidFill>
                  <a:srgbClr val="333333"/>
                </a:solidFill>
                <a:latin typeface="Lucida Console"/>
                <a:cs typeface="Lucida Console"/>
              </a:rPr>
              <a:t> --ask-vault-pass</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locker.yml </a:t>
            </a:r>
            <a:r>
              <a:rPr sz="850" spc="25" dirty="0">
                <a:solidFill>
                  <a:srgbClr val="333333"/>
                </a:solidFill>
                <a:latin typeface="Lucida Console"/>
                <a:cs typeface="Lucida Console"/>
              </a:rPr>
              <a:t>Vault </a:t>
            </a:r>
            <a:r>
              <a:rPr sz="850" spc="30" dirty="0">
                <a:solidFill>
                  <a:srgbClr val="333333"/>
                </a:solidFill>
                <a:latin typeface="Lucida Console"/>
                <a:cs typeface="Lucida Console"/>
              </a:rPr>
              <a:t> password:</a:t>
            </a:r>
            <a:r>
              <a:rPr sz="850" spc="25" dirty="0">
                <a:solidFill>
                  <a:srgbClr val="333333"/>
                </a:solidFill>
                <a:latin typeface="Lucida Console"/>
                <a:cs typeface="Lucida Console"/>
              </a:rPr>
              <a:t> </a:t>
            </a:r>
            <a:r>
              <a:rPr sz="800" spc="90" dirty="0">
                <a:solidFill>
                  <a:srgbClr val="333333"/>
                </a:solidFill>
                <a:latin typeface="宋体"/>
                <a:cs typeface="宋体"/>
              </a:rPr>
              <a:t>输入旧的密码</a:t>
            </a:r>
            <a:r>
              <a:rPr sz="850" spc="25" dirty="0">
                <a:solidFill>
                  <a:srgbClr val="333333"/>
                </a:solidFill>
                <a:latin typeface="Lucida Console"/>
                <a:cs typeface="Lucida Console"/>
              </a:rPr>
              <a:t>New</a:t>
            </a:r>
            <a:r>
              <a:rPr sz="850" spc="30" dirty="0">
                <a:solidFill>
                  <a:srgbClr val="333333"/>
                </a:solidFill>
                <a:latin typeface="Lucida Console"/>
                <a:cs typeface="Lucida Console"/>
              </a:rPr>
              <a:t> </a:t>
            </a:r>
            <a:r>
              <a:rPr sz="850" spc="25" dirty="0">
                <a:solidFill>
                  <a:srgbClr val="333333"/>
                </a:solidFill>
                <a:latin typeface="Lucida Console"/>
                <a:cs typeface="Lucida Console"/>
              </a:rPr>
              <a:t>Vault </a:t>
            </a:r>
            <a:r>
              <a:rPr sz="850" spc="30" dirty="0">
                <a:solidFill>
                  <a:srgbClr val="333333"/>
                </a:solidFill>
                <a:latin typeface="Lucida Console"/>
                <a:cs typeface="Lucida Console"/>
              </a:rPr>
              <a:t>password: </a:t>
            </a:r>
            <a:r>
              <a:rPr sz="800" spc="90" dirty="0">
                <a:solidFill>
                  <a:srgbClr val="333333"/>
                </a:solidFill>
                <a:latin typeface="宋体"/>
                <a:cs typeface="宋体"/>
              </a:rPr>
              <a:t>输入新的密码</a:t>
            </a:r>
            <a:r>
              <a:rPr sz="850" spc="30" dirty="0">
                <a:solidFill>
                  <a:srgbClr val="333333"/>
                </a:solidFill>
                <a:latin typeface="Lucida Console"/>
                <a:cs typeface="Lucida Console"/>
              </a:rPr>
              <a:t>Confirm </a:t>
            </a:r>
            <a:r>
              <a:rPr sz="850" spc="25" dirty="0">
                <a:solidFill>
                  <a:srgbClr val="333333"/>
                </a:solidFill>
                <a:latin typeface="Lucida Console"/>
                <a:cs typeface="Lucida Console"/>
              </a:rPr>
              <a:t>New Vault</a:t>
            </a:r>
            <a:r>
              <a:rPr sz="850" spc="30" dirty="0">
                <a:solidFill>
                  <a:srgbClr val="333333"/>
                </a:solidFill>
                <a:latin typeface="Lucida Console"/>
                <a:cs typeface="Lucida Console"/>
              </a:rPr>
              <a:t> password: </a:t>
            </a:r>
            <a:r>
              <a:rPr sz="850" spc="-500" dirty="0">
                <a:solidFill>
                  <a:srgbClr val="333333"/>
                </a:solidFill>
                <a:latin typeface="Lucida Console"/>
                <a:cs typeface="Lucida Console"/>
              </a:rPr>
              <a:t> </a:t>
            </a:r>
            <a:r>
              <a:rPr sz="800" spc="90" dirty="0">
                <a:solidFill>
                  <a:srgbClr val="333333"/>
                </a:solidFill>
                <a:latin typeface="宋体"/>
                <a:cs typeface="宋体"/>
              </a:rPr>
              <a:t>再输入新的密码</a:t>
            </a:r>
            <a:r>
              <a:rPr sz="850" spc="25" dirty="0">
                <a:solidFill>
                  <a:srgbClr val="333333"/>
                </a:solidFill>
                <a:latin typeface="Lucida Console"/>
                <a:cs typeface="Lucida Console"/>
              </a:rPr>
              <a:t>Rekey </a:t>
            </a:r>
            <a:r>
              <a:rPr sz="850" spc="30" dirty="0">
                <a:solidFill>
                  <a:srgbClr val="333333"/>
                </a:solidFill>
                <a:latin typeface="Lucida Console"/>
                <a:cs typeface="Lucida Console"/>
              </a:rPr>
              <a:t>successful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215900" marR="309245" algn="just">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5" dirty="0">
                <a:solidFill>
                  <a:srgbClr val="333333"/>
                </a:solidFill>
                <a:latin typeface="微软雅黑"/>
                <a:cs typeface="微软雅黑"/>
              </a:rPr>
              <a:t>步：那如果想查看和修改加密文件中的内容呢。对于已经加密过的文件，需要使用</a:t>
            </a:r>
            <a:r>
              <a:rPr sz="950" b="1" spc="45" dirty="0">
                <a:solidFill>
                  <a:srgbClr val="333333"/>
                </a:solidFill>
                <a:latin typeface="Trebuchet MS"/>
                <a:cs typeface="Trebuchet MS"/>
              </a:rPr>
              <a:t>ansible-vault</a:t>
            </a:r>
            <a:r>
              <a:rPr sz="950" b="1" spc="20" dirty="0">
                <a:solidFill>
                  <a:srgbClr val="333333"/>
                </a:solidFill>
                <a:latin typeface="微软雅黑"/>
                <a:cs typeface="微软雅黑"/>
              </a:rPr>
              <a:t>命 令的</a:t>
            </a:r>
            <a:r>
              <a:rPr sz="950" b="1" spc="-15" dirty="0">
                <a:solidFill>
                  <a:srgbClr val="333333"/>
                </a:solidFill>
                <a:latin typeface="Trebuchet MS"/>
                <a:cs typeface="Trebuchet MS"/>
              </a:rPr>
              <a:t>“edit”</a:t>
            </a:r>
            <a:r>
              <a:rPr sz="950" b="1" spc="25" dirty="0">
                <a:solidFill>
                  <a:srgbClr val="333333"/>
                </a:solidFill>
                <a:latin typeface="微软雅黑"/>
                <a:cs typeface="微软雅黑"/>
              </a:rPr>
              <a:t>参数进行修改，随后用</a:t>
            </a:r>
            <a:r>
              <a:rPr sz="950" b="1" spc="-10" dirty="0">
                <a:solidFill>
                  <a:srgbClr val="333333"/>
                </a:solidFill>
                <a:latin typeface="Trebuchet MS"/>
                <a:cs typeface="Trebuchet MS"/>
              </a:rPr>
              <a:t>“view”</a:t>
            </a:r>
            <a:r>
              <a:rPr sz="950" b="1" spc="25" dirty="0">
                <a:solidFill>
                  <a:srgbClr val="333333"/>
                </a:solidFill>
                <a:latin typeface="微软雅黑"/>
                <a:cs typeface="微软雅黑"/>
              </a:rPr>
              <a:t>参数即可查看到修改后的内容。编辑操作默认使用</a:t>
            </a:r>
            <a:r>
              <a:rPr sz="950" b="1" spc="65" dirty="0">
                <a:solidFill>
                  <a:srgbClr val="333333"/>
                </a:solidFill>
                <a:latin typeface="Trebuchet MS"/>
                <a:cs typeface="Trebuchet MS"/>
              </a:rPr>
              <a:t>Vim</a:t>
            </a:r>
            <a:r>
              <a:rPr sz="950" b="1" spc="20" dirty="0">
                <a:solidFill>
                  <a:srgbClr val="333333"/>
                </a:solidFill>
                <a:latin typeface="微软雅黑"/>
                <a:cs typeface="微软雅黑"/>
              </a:rPr>
              <a:t>编辑器 </a:t>
            </a:r>
            <a:r>
              <a:rPr sz="950" b="1" spc="25" dirty="0">
                <a:solidFill>
                  <a:srgbClr val="333333"/>
                </a:solidFill>
                <a:latin typeface="微软雅黑"/>
                <a:cs typeface="微软雅黑"/>
              </a:rPr>
              <a:t>作为修改工具，请修改完毕后记得</a:t>
            </a:r>
            <a:r>
              <a:rPr sz="950" b="1" spc="75" dirty="0">
                <a:solidFill>
                  <a:srgbClr val="333333"/>
                </a:solidFill>
                <a:latin typeface="Trebuchet MS"/>
                <a:cs typeface="Trebuchet MS"/>
              </a:rPr>
              <a:t>wq</a:t>
            </a:r>
            <a:r>
              <a:rPr sz="950" b="1" spc="25" dirty="0">
                <a:solidFill>
                  <a:srgbClr val="333333"/>
                </a:solidFill>
                <a:latin typeface="微软雅黑"/>
                <a:cs typeface="微软雅黑"/>
              </a:rPr>
              <a:t>保存退出：</a:t>
            </a:r>
            <a:endParaRPr sz="950">
              <a:latin typeface="微软雅黑"/>
              <a:cs typeface="微软雅黑"/>
            </a:endParaRPr>
          </a:p>
          <a:p>
            <a:pPr>
              <a:lnSpc>
                <a:spcPct val="100000"/>
              </a:lnSpc>
              <a:spcBef>
                <a:spcPts val="10"/>
              </a:spcBef>
            </a:pPr>
            <a:endParaRPr sz="1100">
              <a:latin typeface="微软雅黑"/>
              <a:cs typeface="微软雅黑"/>
            </a:endParaRPr>
          </a:p>
          <a:p>
            <a:pPr marL="3397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ansible-vault </a:t>
            </a:r>
            <a:r>
              <a:rPr sz="850" spc="25" dirty="0">
                <a:solidFill>
                  <a:srgbClr val="333333"/>
                </a:solidFill>
                <a:latin typeface="Lucida Console"/>
                <a:cs typeface="Lucida Console"/>
              </a:rPr>
              <a:t>edit</a:t>
            </a:r>
            <a:r>
              <a:rPr sz="850" spc="30" dirty="0">
                <a:solidFill>
                  <a:srgbClr val="333333"/>
                </a:solidFill>
                <a:latin typeface="Lucida Console"/>
                <a:cs typeface="Lucida Console"/>
              </a:rPr>
              <a:t> locker.yml---pw_developer:</a:t>
            </a:r>
            <a:endParaRPr sz="850">
              <a:latin typeface="Lucida Console"/>
              <a:cs typeface="Lucida Console"/>
            </a:endParaRPr>
          </a:p>
          <a:p>
            <a:pPr marL="339725">
              <a:lnSpc>
                <a:spcPct val="100000"/>
              </a:lnSpc>
              <a:spcBef>
                <a:spcPts val="330"/>
              </a:spcBef>
            </a:pPr>
            <a:r>
              <a:rPr sz="850" spc="30" dirty="0">
                <a:solidFill>
                  <a:srgbClr val="333333"/>
                </a:solidFill>
                <a:latin typeface="Lucida Console"/>
                <a:cs typeface="Lucida Console"/>
              </a:rPr>
              <a:t>Imadevpw_manager:</a:t>
            </a:r>
            <a:r>
              <a:rPr sz="850" spc="10" dirty="0">
                <a:solidFill>
                  <a:srgbClr val="333333"/>
                </a:solidFill>
                <a:latin typeface="Lucida Console"/>
                <a:cs typeface="Lucida Console"/>
              </a:rPr>
              <a:t> </a:t>
            </a:r>
            <a:r>
              <a:rPr sz="850" spc="30" dirty="0">
                <a:solidFill>
                  <a:srgbClr val="333333"/>
                </a:solidFill>
                <a:latin typeface="Lucida Console"/>
                <a:cs typeface="Lucida Console"/>
              </a:rPr>
              <a:t>Imamgrpw_production:</a:t>
            </a:r>
            <a:r>
              <a:rPr sz="850" spc="10" dirty="0">
                <a:solidFill>
                  <a:srgbClr val="333333"/>
                </a:solidFill>
                <a:latin typeface="Lucida Console"/>
                <a:cs typeface="Lucida Console"/>
              </a:rPr>
              <a:t> </a:t>
            </a:r>
            <a:r>
              <a:rPr sz="850" spc="30" dirty="0">
                <a:solidFill>
                  <a:srgbClr val="333333"/>
                </a:solidFill>
                <a:latin typeface="Lucida Console"/>
                <a:cs typeface="Lucida Console"/>
              </a:rPr>
              <a:t>Imaprod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215900">
              <a:lnSpc>
                <a:spcPct val="100000"/>
              </a:lnSpc>
            </a:pPr>
            <a:r>
              <a:rPr sz="950" b="1" spc="25" dirty="0">
                <a:solidFill>
                  <a:srgbClr val="333333"/>
                </a:solidFill>
                <a:latin typeface="微软雅黑"/>
                <a:cs typeface="微软雅黑"/>
              </a:rPr>
              <a:t>最后，再用</a:t>
            </a:r>
            <a:r>
              <a:rPr sz="950" b="1" spc="-10" dirty="0">
                <a:solidFill>
                  <a:srgbClr val="333333"/>
                </a:solidFill>
                <a:latin typeface="Trebuchet MS"/>
                <a:cs typeface="Trebuchet MS"/>
              </a:rPr>
              <a:t>“view”</a:t>
            </a:r>
            <a:r>
              <a:rPr sz="950" b="1" spc="25" dirty="0">
                <a:solidFill>
                  <a:srgbClr val="333333"/>
                </a:solidFill>
                <a:latin typeface="微软雅黑"/>
                <a:cs typeface="微软雅黑"/>
              </a:rPr>
              <a:t>参数进行查看，便是最新的内容了：</a:t>
            </a:r>
            <a:endParaRPr sz="950">
              <a:latin typeface="微软雅黑"/>
              <a:cs typeface="微软雅黑"/>
            </a:endParaRPr>
          </a:p>
          <a:p>
            <a:pPr>
              <a:lnSpc>
                <a:spcPct val="100000"/>
              </a:lnSpc>
              <a:spcBef>
                <a:spcPts val="50"/>
              </a:spcBef>
            </a:pPr>
            <a:endParaRPr sz="900">
              <a:latin typeface="微软雅黑"/>
              <a:cs typeface="微软雅黑"/>
            </a:endParaRPr>
          </a:p>
          <a:p>
            <a:pPr marL="339725" marR="405130" indent="-63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ansible-vault</a:t>
            </a:r>
            <a:r>
              <a:rPr sz="850" spc="25" dirty="0">
                <a:solidFill>
                  <a:srgbClr val="333333"/>
                </a:solidFill>
                <a:latin typeface="Lucida Console"/>
                <a:cs typeface="Lucida Console"/>
              </a:rPr>
              <a:t> view</a:t>
            </a:r>
            <a:r>
              <a:rPr sz="850" spc="30" dirty="0">
                <a:solidFill>
                  <a:srgbClr val="333333"/>
                </a:solidFill>
                <a:latin typeface="Lucida Console"/>
                <a:cs typeface="Lucida Console"/>
              </a:rPr>
              <a:t> locker.ymlVault</a:t>
            </a:r>
            <a:r>
              <a:rPr sz="850" spc="25" dirty="0">
                <a:solidFill>
                  <a:srgbClr val="333333"/>
                </a:solidFill>
                <a:latin typeface="Lucida Console"/>
                <a:cs typeface="Lucida Console"/>
              </a:rPr>
              <a:t> </a:t>
            </a:r>
            <a:r>
              <a:rPr sz="850" spc="30" dirty="0">
                <a:solidFill>
                  <a:srgbClr val="333333"/>
                </a:solidFill>
                <a:latin typeface="Lucida Console"/>
                <a:cs typeface="Lucida Console"/>
              </a:rPr>
              <a:t>password: </a:t>
            </a:r>
            <a:r>
              <a:rPr sz="800" spc="85" dirty="0">
                <a:solidFill>
                  <a:srgbClr val="333333"/>
                </a:solidFill>
                <a:latin typeface="宋体"/>
                <a:cs typeface="宋体"/>
              </a:rPr>
              <a:t>输</a:t>
            </a:r>
            <a:r>
              <a:rPr sz="800" spc="90" dirty="0">
                <a:solidFill>
                  <a:srgbClr val="333333"/>
                </a:solidFill>
                <a:latin typeface="宋体"/>
                <a:cs typeface="宋体"/>
              </a:rPr>
              <a:t>入密码后敲</a:t>
            </a:r>
            <a:r>
              <a:rPr sz="800" spc="80" dirty="0">
                <a:solidFill>
                  <a:srgbClr val="333333"/>
                </a:solidFill>
                <a:latin typeface="宋体"/>
                <a:cs typeface="宋体"/>
              </a:rPr>
              <a:t>击 </a:t>
            </a:r>
            <a:r>
              <a:rPr sz="800" spc="90" dirty="0">
                <a:solidFill>
                  <a:srgbClr val="333333"/>
                </a:solidFill>
                <a:latin typeface="宋体"/>
                <a:cs typeface="宋体"/>
              </a:rPr>
              <a:t>回车确认</a:t>
            </a:r>
            <a:r>
              <a:rPr sz="850" spc="25" dirty="0">
                <a:solidFill>
                  <a:srgbClr val="333333"/>
                </a:solidFill>
                <a:latin typeface="Lucida Console"/>
                <a:cs typeface="Lucida Console"/>
              </a:rPr>
              <a:t>---</a:t>
            </a:r>
            <a:r>
              <a:rPr sz="850" spc="30" dirty="0">
                <a:solidFill>
                  <a:srgbClr val="333333"/>
                </a:solidFill>
                <a:latin typeface="Lucida Console"/>
                <a:cs typeface="Lucida Console"/>
              </a:rPr>
              <a:t> pw_developer: </a:t>
            </a:r>
            <a:r>
              <a:rPr sz="850" spc="25" dirty="0">
                <a:solidFill>
                  <a:srgbClr val="333333"/>
                </a:solidFill>
                <a:latin typeface="Lucida Console"/>
                <a:cs typeface="Lucida Console"/>
              </a:rPr>
              <a:t>Imadev</a:t>
            </a:r>
            <a:r>
              <a:rPr sz="850" spc="30" dirty="0">
                <a:solidFill>
                  <a:srgbClr val="333333"/>
                </a:solidFill>
                <a:latin typeface="Lucida Console"/>
                <a:cs typeface="Lucida Console"/>
              </a:rPr>
              <a:t> pw_manager: </a:t>
            </a:r>
            <a:r>
              <a:rPr sz="850" spc="25" dirty="0">
                <a:solidFill>
                  <a:srgbClr val="333333"/>
                </a:solidFill>
                <a:latin typeface="Lucida Console"/>
                <a:cs typeface="Lucida Console"/>
              </a:rPr>
              <a:t>Imamgr</a:t>
            </a:r>
            <a:r>
              <a:rPr sz="850" spc="30" dirty="0">
                <a:solidFill>
                  <a:srgbClr val="333333"/>
                </a:solidFill>
                <a:latin typeface="Lucida Console"/>
                <a:cs typeface="Lucida Console"/>
              </a:rPr>
              <a:t> pw_production: Imaprod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2159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396875">
              <a:lnSpc>
                <a:spcPct val="100000"/>
              </a:lnSpc>
              <a:spcBef>
                <a:spcPts val="111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3968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396875">
              <a:lnSpc>
                <a:spcPct val="100000"/>
              </a:lnSpc>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396875" marR="468630">
              <a:lnSpc>
                <a:spcPct val="131600"/>
              </a:lnSpc>
              <a:spcBef>
                <a:spcPts val="75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marL="215900" marR="944244">
              <a:lnSpc>
                <a:spcPct val="197400"/>
              </a:lnSpc>
              <a:spcBef>
                <a:spcPts val="75"/>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 </a:t>
            </a:r>
            <a:r>
              <a:rPr sz="950" b="1" spc="290" dirty="0">
                <a:solidFill>
                  <a:srgbClr val="333333"/>
                </a:solidFill>
                <a:latin typeface="Trebuchet MS"/>
                <a:cs typeface="Trebuchet MS"/>
              </a:rPr>
              <a:t>          </a:t>
            </a:r>
            <a:r>
              <a:rPr sz="950" b="1" spc="880" dirty="0">
                <a:solidFill>
                  <a:srgbClr val="333333"/>
                </a:solidFill>
                <a:latin typeface="Trebuchet MS"/>
                <a:cs typeface="Trebuchet MS"/>
              </a:rPr>
              <a:t> </a:t>
            </a:r>
            <a:r>
              <a:rPr sz="950" b="1" dirty="0">
                <a:solidFill>
                  <a:srgbClr val="333333"/>
                </a:solidFill>
                <a:latin typeface="Trebuchet MS"/>
                <a:cs typeface="Trebuchet MS"/>
              </a:rPr>
              <a:t>1</a:t>
            </a:r>
            <a:r>
              <a:rPr sz="950" b="1" spc="25" dirty="0">
                <a:solidFill>
                  <a:srgbClr val="333333"/>
                </a:solidFill>
                <a:latin typeface="微软雅黑"/>
                <a:cs typeface="微软雅黑"/>
              </a:rPr>
              <a:t>．已经搭建好了软件仓库，但却不能用</a:t>
            </a:r>
            <a:r>
              <a:rPr sz="950" b="1" spc="55" dirty="0">
                <a:solidFill>
                  <a:srgbClr val="333333"/>
                </a:solidFill>
                <a:latin typeface="Trebuchet MS"/>
                <a:cs typeface="Trebuchet MS"/>
              </a:rPr>
              <a:t>dnf</a:t>
            </a:r>
            <a:r>
              <a:rPr sz="950" b="1" spc="25" dirty="0">
                <a:solidFill>
                  <a:srgbClr val="333333"/>
                </a:solidFill>
                <a:latin typeface="微软雅黑"/>
                <a:cs typeface="微软雅黑"/>
              </a:rPr>
              <a:t>命令安装</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服务，大概率是什么原因呢？</a:t>
            </a:r>
            <a:endParaRPr sz="950">
              <a:latin typeface="微软雅黑"/>
              <a:cs typeface="微软雅黑"/>
            </a:endParaRPr>
          </a:p>
          <a:p>
            <a:pPr marL="215900">
              <a:lnSpc>
                <a:spcPct val="100000"/>
              </a:lnSpc>
              <a:spcBef>
                <a:spcPts val="1110"/>
              </a:spcBef>
            </a:pPr>
            <a:r>
              <a:rPr sz="950" b="1" spc="25" dirty="0">
                <a:solidFill>
                  <a:srgbClr val="333333"/>
                </a:solidFill>
                <a:latin typeface="微软雅黑"/>
                <a:cs typeface="微软雅黑"/>
              </a:rPr>
              <a:t>答：</a:t>
            </a:r>
            <a:r>
              <a:rPr sz="950" b="1" spc="35" dirty="0">
                <a:solidFill>
                  <a:srgbClr val="333333"/>
                </a:solidFill>
                <a:latin typeface="Trebuchet MS"/>
                <a:cs typeface="Trebuchet MS"/>
              </a:rPr>
              <a:t>RHEL8</a:t>
            </a:r>
            <a:r>
              <a:rPr sz="950" b="1" spc="25" dirty="0">
                <a:solidFill>
                  <a:srgbClr val="333333"/>
                </a:solidFill>
                <a:latin typeface="微软雅黑"/>
                <a:cs typeface="微软雅黑"/>
              </a:rPr>
              <a:t>系统中默认的</a:t>
            </a:r>
            <a:r>
              <a:rPr sz="950" b="1" spc="70" dirty="0">
                <a:solidFill>
                  <a:srgbClr val="333333"/>
                </a:solidFill>
                <a:latin typeface="Trebuchet MS"/>
                <a:cs typeface="Trebuchet MS"/>
              </a:rPr>
              <a:t>BaseOS</a:t>
            </a:r>
            <a:r>
              <a:rPr sz="950" b="1" spc="25" dirty="0">
                <a:solidFill>
                  <a:srgbClr val="333333"/>
                </a:solidFill>
                <a:latin typeface="微软雅黑"/>
                <a:cs typeface="微软雅黑"/>
              </a:rPr>
              <a:t>和</a:t>
            </a:r>
            <a:r>
              <a:rPr sz="950" b="1" spc="65" dirty="0">
                <a:solidFill>
                  <a:srgbClr val="333333"/>
                </a:solidFill>
                <a:latin typeface="Trebuchet MS"/>
                <a:cs typeface="Trebuchet MS"/>
              </a:rPr>
              <a:t>AppStream</a:t>
            </a:r>
            <a:r>
              <a:rPr sz="950" b="1" spc="25" dirty="0">
                <a:solidFill>
                  <a:srgbClr val="333333"/>
                </a:solidFill>
                <a:latin typeface="微软雅黑"/>
                <a:cs typeface="微软雅黑"/>
              </a:rPr>
              <a:t>软件仓库中不包括</a:t>
            </a:r>
            <a:r>
              <a:rPr sz="950" b="1" spc="50" dirty="0">
                <a:solidFill>
                  <a:srgbClr val="333333"/>
                </a:solidFill>
                <a:latin typeface="Trebuchet MS"/>
                <a:cs typeface="Trebuchet MS"/>
              </a:rPr>
              <a:t>Ansible</a:t>
            </a:r>
            <a:r>
              <a:rPr sz="950" b="1" spc="25" dirty="0">
                <a:solidFill>
                  <a:srgbClr val="333333"/>
                </a:solidFill>
                <a:latin typeface="微软雅黑"/>
                <a:cs typeface="微软雅黑"/>
              </a:rPr>
              <a:t>服务软件包，需要额外配置</a:t>
            </a:r>
            <a:endParaRPr sz="950">
              <a:latin typeface="微软雅黑"/>
              <a:cs typeface="微软雅黑"/>
            </a:endParaRPr>
          </a:p>
          <a:p>
            <a:pPr marL="215900">
              <a:lnSpc>
                <a:spcPct val="100000"/>
              </a:lnSpc>
              <a:spcBef>
                <a:spcPts val="360"/>
              </a:spcBef>
            </a:pPr>
            <a:r>
              <a:rPr sz="950" b="1" spc="20" dirty="0">
                <a:solidFill>
                  <a:srgbClr val="333333"/>
                </a:solidFill>
                <a:latin typeface="Trebuchet MS"/>
                <a:cs typeface="Trebuchet MS"/>
              </a:rPr>
              <a:t>EPEL</a:t>
            </a:r>
            <a:r>
              <a:rPr sz="950" b="1" spc="25" dirty="0">
                <a:solidFill>
                  <a:srgbClr val="333333"/>
                </a:solidFill>
                <a:latin typeface="微软雅黑"/>
                <a:cs typeface="微软雅黑"/>
              </a:rPr>
              <a:t>安装源。</a:t>
            </a:r>
            <a:endParaRPr sz="950">
              <a:latin typeface="微软雅黑"/>
              <a:cs typeface="微软雅黑"/>
            </a:endParaRPr>
          </a:p>
        </p:txBody>
      </p:sp>
      <p:sp>
        <p:nvSpPr>
          <p:cNvPr id="24" name="object 24"/>
          <p:cNvSpPr txBox="1"/>
          <p:nvPr/>
        </p:nvSpPr>
        <p:spPr>
          <a:xfrm>
            <a:off x="946589" y="10000166"/>
            <a:ext cx="5215890" cy="402590"/>
          </a:xfrm>
          <a:prstGeom prst="rect">
            <a:avLst/>
          </a:prstGeom>
        </p:spPr>
        <p:txBody>
          <a:bodyPr vert="horz" wrap="square" lIns="0" tIns="24130" rIns="0" bIns="0" rtlCol="0">
            <a:spAutoFit/>
          </a:bodyPr>
          <a:lstStyle/>
          <a:p>
            <a:pPr marL="12700">
              <a:lnSpc>
                <a:spcPct val="100000"/>
              </a:lnSpc>
              <a:spcBef>
                <a:spcPts val="190"/>
              </a:spcBef>
            </a:pPr>
            <a:r>
              <a:rPr sz="950" b="1" spc="10" dirty="0">
                <a:solidFill>
                  <a:srgbClr val="333333"/>
                </a:solidFill>
                <a:latin typeface="Trebuchet MS"/>
                <a:cs typeface="Trebuchet MS"/>
              </a:rPr>
              <a:t>2</a:t>
            </a:r>
            <a:r>
              <a:rPr sz="950" b="1" spc="10" dirty="0">
                <a:solidFill>
                  <a:srgbClr val="333333"/>
                </a:solidFill>
                <a:latin typeface="微软雅黑"/>
                <a:cs typeface="微软雅黑"/>
              </a:rPr>
              <a:t>．</a:t>
            </a:r>
            <a:r>
              <a:rPr sz="950" b="1" spc="25" dirty="0">
                <a:solidFill>
                  <a:srgbClr val="333333"/>
                </a:solidFill>
                <a:latin typeface="微软雅黑"/>
                <a:cs typeface="微软雅黑"/>
              </a:rPr>
              <a:t>当</a:t>
            </a:r>
            <a:r>
              <a:rPr sz="950" b="1" spc="40" dirty="0">
                <a:solidFill>
                  <a:srgbClr val="333333"/>
                </a:solidFill>
                <a:latin typeface="Trebuchet MS"/>
                <a:cs typeface="Trebuchet MS"/>
              </a:rPr>
              <a:t>/etc/ansible/ansible.cfg</a:t>
            </a:r>
            <a:r>
              <a:rPr sz="950" b="1" spc="25" dirty="0">
                <a:solidFill>
                  <a:srgbClr val="333333"/>
                </a:solidFill>
                <a:latin typeface="微软雅黑"/>
                <a:cs typeface="微软雅黑"/>
              </a:rPr>
              <a:t>与</a:t>
            </a:r>
            <a:r>
              <a:rPr sz="950" b="1" spc="25" dirty="0">
                <a:solidFill>
                  <a:srgbClr val="333333"/>
                </a:solidFill>
                <a:latin typeface="Trebuchet MS"/>
                <a:cs typeface="Trebuchet MS"/>
              </a:rPr>
              <a:t>~/.ansible.cfg</a:t>
            </a:r>
            <a:r>
              <a:rPr sz="950" b="1" spc="25" dirty="0">
                <a:solidFill>
                  <a:srgbClr val="333333"/>
                </a:solidFill>
                <a:latin typeface="微软雅黑"/>
                <a:cs typeface="微软雅黑"/>
              </a:rPr>
              <a:t>两个主配置文件都同时存在时，以那个为准？</a:t>
            </a:r>
            <a:endParaRPr sz="950">
              <a:latin typeface="微软雅黑"/>
              <a:cs typeface="微软雅黑"/>
            </a:endParaRPr>
          </a:p>
          <a:p>
            <a:pPr marL="447040" algn="ctr">
              <a:lnSpc>
                <a:spcPct val="100000"/>
              </a:lnSpc>
              <a:spcBef>
                <a:spcPts val="509"/>
              </a:spcBef>
            </a:pPr>
            <a:fld id="{81D60167-4931-47E6-BA6A-407CBD079E47}" type="slidenum">
              <a:rPr sz="800" dirty="0">
                <a:latin typeface="小哥哥网恋吗"/>
                <a:cs typeface="小哥哥网恋吗"/>
              </a:rPr>
              <a:t>298</a:t>
            </a:fld>
            <a:endParaRPr sz="800">
              <a:latin typeface="小哥哥网恋吗"/>
              <a:cs typeface="小哥哥网恋吗"/>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8391951"/>
            <a:ext cx="38735" cy="962660"/>
          </a:xfrm>
          <a:custGeom>
            <a:avLst/>
            <a:gdLst/>
            <a:ahLst/>
            <a:cxnLst/>
            <a:rect l="l" t="t" r="r" b="b"/>
            <a:pathLst>
              <a:path w="38734" h="962659">
                <a:moveTo>
                  <a:pt x="38117" y="962472"/>
                </a:moveTo>
                <a:lnTo>
                  <a:pt x="0" y="962472"/>
                </a:lnTo>
                <a:lnTo>
                  <a:pt x="0" y="0"/>
                </a:lnTo>
                <a:lnTo>
                  <a:pt x="38117" y="0"/>
                </a:lnTo>
                <a:lnTo>
                  <a:pt x="38117" y="962472"/>
                </a:lnTo>
                <a:close/>
              </a:path>
            </a:pathLst>
          </a:custGeom>
          <a:solidFill>
            <a:srgbClr val="DEE1E4"/>
          </a:solidFill>
        </p:spPr>
        <p:txBody>
          <a:bodyPr wrap="square" lIns="0" tIns="0" rIns="0" bIns="0" rtlCol="0"/>
          <a:lstStyle/>
          <a:p>
            <a:endParaRPr/>
          </a:p>
        </p:txBody>
      </p:sp>
      <p:sp>
        <p:nvSpPr>
          <p:cNvPr id="3" name="object 3"/>
          <p:cNvSpPr txBox="1"/>
          <p:nvPr/>
        </p:nvSpPr>
        <p:spPr>
          <a:xfrm>
            <a:off x="946424" y="374620"/>
            <a:ext cx="5398770" cy="413829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答：个人家目录中的优先级更高。</a:t>
            </a:r>
            <a:endParaRPr sz="950">
              <a:latin typeface="微软雅黑"/>
              <a:cs typeface="微软雅黑"/>
            </a:endParaRPr>
          </a:p>
          <a:p>
            <a:pPr marL="207645" indent="-195580">
              <a:lnSpc>
                <a:spcPct val="100000"/>
              </a:lnSpc>
              <a:spcBef>
                <a:spcPts val="1110"/>
              </a:spcBef>
              <a:buSzPct val="89473"/>
              <a:buFont typeface="Trebuchet MS"/>
              <a:buAutoNum type="arabicPeriod" startAt="3"/>
              <a:tabLst>
                <a:tab pos="208279" algn="l"/>
              </a:tabLst>
            </a:pPr>
            <a:r>
              <a:rPr sz="950" b="1" spc="25" dirty="0">
                <a:solidFill>
                  <a:srgbClr val="333333"/>
                </a:solidFill>
                <a:latin typeface="微软雅黑"/>
                <a:cs typeface="微软雅黑"/>
              </a:rPr>
              <a:t>使用什么模块能启动服务，又使用什么服务能挂载硬盘设备文件？</a:t>
            </a:r>
            <a:endParaRPr sz="950">
              <a:latin typeface="微软雅黑"/>
              <a:cs typeface="微软雅黑"/>
            </a:endParaRPr>
          </a:p>
          <a:p>
            <a:pPr>
              <a:lnSpc>
                <a:spcPct val="100000"/>
              </a:lnSpc>
              <a:spcBef>
                <a:spcPts val="80"/>
              </a:spcBef>
              <a:buClr>
                <a:srgbClr val="333333"/>
              </a:buClr>
              <a:buFont typeface="Trebuchet MS"/>
              <a:buAutoNum type="arabicPeriod" startAt="3"/>
            </a:pPr>
            <a:endParaRPr sz="600">
              <a:latin typeface="微软雅黑"/>
              <a:cs typeface="微软雅黑"/>
            </a:endParaRPr>
          </a:p>
          <a:p>
            <a:pPr marL="12700">
              <a:lnSpc>
                <a:spcPct val="100000"/>
              </a:lnSpc>
            </a:pPr>
            <a:r>
              <a:rPr sz="950" b="1" spc="25" dirty="0">
                <a:solidFill>
                  <a:srgbClr val="333333"/>
                </a:solidFill>
                <a:latin typeface="微软雅黑"/>
                <a:cs typeface="微软雅黑"/>
              </a:rPr>
              <a:t>答：使用</a:t>
            </a:r>
            <a:r>
              <a:rPr sz="950" b="1" spc="35" dirty="0">
                <a:solidFill>
                  <a:srgbClr val="333333"/>
                </a:solidFill>
                <a:latin typeface="Trebuchet MS"/>
                <a:cs typeface="Trebuchet MS"/>
              </a:rPr>
              <a:t>service</a:t>
            </a:r>
            <a:r>
              <a:rPr sz="950" b="1" spc="25" dirty="0">
                <a:solidFill>
                  <a:srgbClr val="333333"/>
                </a:solidFill>
                <a:latin typeface="微软雅黑"/>
                <a:cs typeface="微软雅黑"/>
              </a:rPr>
              <a:t>模块可以启动服务，使用</a:t>
            </a:r>
            <a:r>
              <a:rPr sz="950" b="1" spc="80" dirty="0">
                <a:solidFill>
                  <a:srgbClr val="333333"/>
                </a:solidFill>
                <a:latin typeface="Trebuchet MS"/>
                <a:cs typeface="Trebuchet MS"/>
              </a:rPr>
              <a:t>mount</a:t>
            </a:r>
            <a:r>
              <a:rPr sz="950" b="1" spc="25" dirty="0">
                <a:solidFill>
                  <a:srgbClr val="333333"/>
                </a:solidFill>
                <a:latin typeface="微软雅黑"/>
                <a:cs typeface="微软雅黑"/>
              </a:rPr>
              <a:t>模块可以挂载设备文件。</a:t>
            </a:r>
            <a:endParaRPr sz="950">
              <a:latin typeface="微软雅黑"/>
              <a:cs typeface="微软雅黑"/>
            </a:endParaRPr>
          </a:p>
          <a:p>
            <a:pPr marL="12700" marR="1962785">
              <a:lnSpc>
                <a:spcPts val="2330"/>
              </a:lnSpc>
              <a:spcBef>
                <a:spcPts val="195"/>
              </a:spcBef>
              <a:buSzPct val="89473"/>
              <a:buFont typeface="Trebuchet MS"/>
              <a:buAutoNum type="arabicPeriod" startAt="4"/>
              <a:tabLst>
                <a:tab pos="208279" algn="l"/>
              </a:tabLst>
            </a:pPr>
            <a:r>
              <a:rPr sz="950" b="1" spc="20" dirty="0">
                <a:solidFill>
                  <a:srgbClr val="333333"/>
                </a:solidFill>
                <a:latin typeface="微软雅黑"/>
                <a:cs typeface="微软雅黑"/>
              </a:rPr>
              <a:t>想了解一个模块的作用，可以使用什么命令查询帮助信息？ </a:t>
            </a:r>
            <a:r>
              <a:rPr sz="950" b="1" spc="25" dirty="0">
                <a:solidFill>
                  <a:srgbClr val="333333"/>
                </a:solidFill>
                <a:latin typeface="微软雅黑"/>
                <a:cs typeface="微软雅黑"/>
              </a:rPr>
              <a:t>答：可以使用</a:t>
            </a:r>
            <a:r>
              <a:rPr sz="950" b="1" spc="40" dirty="0">
                <a:solidFill>
                  <a:srgbClr val="333333"/>
                </a:solidFill>
                <a:latin typeface="Trebuchet MS"/>
                <a:cs typeface="Trebuchet MS"/>
              </a:rPr>
              <a:t>ansible-doc</a:t>
            </a:r>
            <a:r>
              <a:rPr sz="950" b="1" spc="25" dirty="0">
                <a:solidFill>
                  <a:srgbClr val="333333"/>
                </a:solidFill>
                <a:latin typeface="微软雅黑"/>
                <a:cs typeface="微软雅黑"/>
              </a:rPr>
              <a:t>命令查询模块的帮助信息。</a:t>
            </a:r>
            <a:endParaRPr sz="950">
              <a:latin typeface="微软雅黑"/>
              <a:cs typeface="微软雅黑"/>
            </a:endParaRPr>
          </a:p>
          <a:p>
            <a:pPr marL="207645" indent="-195580">
              <a:lnSpc>
                <a:spcPct val="100000"/>
              </a:lnSpc>
              <a:spcBef>
                <a:spcPts val="830"/>
              </a:spcBef>
              <a:buSzPct val="89473"/>
              <a:buAutoNum type="arabicPeriod" startAt="4"/>
              <a:tabLst>
                <a:tab pos="208279" algn="l"/>
              </a:tabLst>
            </a:pPr>
            <a:r>
              <a:rPr sz="950" b="1" spc="50" dirty="0">
                <a:solidFill>
                  <a:srgbClr val="333333"/>
                </a:solidFill>
                <a:latin typeface="Trebuchet MS"/>
                <a:cs typeface="Trebuchet MS"/>
              </a:rPr>
              <a:t>Ansible</a:t>
            </a:r>
            <a:r>
              <a:rPr sz="950" b="1" spc="25" dirty="0">
                <a:solidFill>
                  <a:srgbClr val="333333"/>
                </a:solidFill>
                <a:latin typeface="微软雅黑"/>
                <a:cs typeface="微软雅黑"/>
              </a:rPr>
              <a:t>角色有几种获取方法？</a:t>
            </a:r>
            <a:endParaRPr sz="950">
              <a:latin typeface="微软雅黑"/>
              <a:cs typeface="微软雅黑"/>
            </a:endParaRPr>
          </a:p>
          <a:p>
            <a:pPr marL="12700">
              <a:lnSpc>
                <a:spcPct val="100000"/>
              </a:lnSpc>
              <a:spcBef>
                <a:spcPts val="1115"/>
              </a:spcBef>
            </a:pPr>
            <a:r>
              <a:rPr sz="950" b="1" spc="25" dirty="0">
                <a:solidFill>
                  <a:srgbClr val="333333"/>
                </a:solidFill>
                <a:latin typeface="微软雅黑"/>
                <a:cs typeface="微软雅黑"/>
              </a:rPr>
              <a:t>答：三种，分别是加载系统内置的、从外部获取的、创建新的角色。</a:t>
            </a:r>
            <a:endParaRPr sz="950">
              <a:latin typeface="微软雅黑"/>
              <a:cs typeface="微软雅黑"/>
            </a:endParaRPr>
          </a:p>
          <a:p>
            <a:pPr marL="12700" marR="1117600">
              <a:lnSpc>
                <a:spcPct val="197400"/>
              </a:lnSpc>
              <a:spcBef>
                <a:spcPts val="75"/>
              </a:spcBef>
              <a:buSzPct val="89473"/>
              <a:buFont typeface="Trebuchet MS"/>
              <a:buAutoNum type="arabicPeriod" startAt="6"/>
              <a:tabLst>
                <a:tab pos="208279" algn="l"/>
              </a:tabLst>
            </a:pPr>
            <a:r>
              <a:rPr sz="950" b="1" spc="25" dirty="0">
                <a:solidFill>
                  <a:srgbClr val="333333"/>
                </a:solidFill>
                <a:latin typeface="微软雅黑"/>
                <a:cs typeface="微软雅黑"/>
              </a:rPr>
              <a:t>在执行</a:t>
            </a:r>
            <a:r>
              <a:rPr sz="950" b="1" spc="60" dirty="0">
                <a:solidFill>
                  <a:srgbClr val="333333"/>
                </a:solidFill>
                <a:latin typeface="Trebuchet MS"/>
                <a:cs typeface="Trebuchet MS"/>
              </a:rPr>
              <a:t>Playbook</a:t>
            </a:r>
            <a:r>
              <a:rPr sz="950" b="1" spc="25" dirty="0">
                <a:solidFill>
                  <a:srgbClr val="333333"/>
                </a:solidFill>
                <a:latin typeface="微软雅黑"/>
                <a:cs typeface="微软雅黑"/>
              </a:rPr>
              <a:t>剧本文件时，出现黄色标注</a:t>
            </a:r>
            <a:r>
              <a:rPr sz="950" b="1" spc="60" dirty="0">
                <a:solidFill>
                  <a:srgbClr val="333333"/>
                </a:solidFill>
                <a:latin typeface="Trebuchet MS"/>
                <a:cs typeface="Trebuchet MS"/>
              </a:rPr>
              <a:t>changed</a:t>
            </a:r>
            <a:r>
              <a:rPr sz="950" b="1" spc="20" dirty="0">
                <a:solidFill>
                  <a:srgbClr val="333333"/>
                </a:solidFill>
                <a:latin typeface="微软雅黑"/>
                <a:cs typeface="微软雅黑"/>
              </a:rPr>
              <a:t>字样，是什么意思？ </a:t>
            </a:r>
            <a:r>
              <a:rPr sz="950" b="1" spc="25" dirty="0">
                <a:solidFill>
                  <a:srgbClr val="333333"/>
                </a:solidFill>
                <a:latin typeface="微软雅黑"/>
                <a:cs typeface="微软雅黑"/>
              </a:rPr>
              <a:t>答：代表</a:t>
            </a:r>
            <a:r>
              <a:rPr sz="950" b="1" spc="50" dirty="0">
                <a:solidFill>
                  <a:srgbClr val="333333"/>
                </a:solidFill>
                <a:latin typeface="Trebuchet MS"/>
                <a:cs typeface="Trebuchet MS"/>
              </a:rPr>
              <a:t>Play</a:t>
            </a:r>
            <a:r>
              <a:rPr sz="950" b="1" spc="25" dirty="0">
                <a:solidFill>
                  <a:srgbClr val="333333"/>
                </a:solidFill>
                <a:latin typeface="微软雅黑"/>
                <a:cs typeface="微软雅黑"/>
              </a:rPr>
              <a:t>执行成功，并进行了修改。</a:t>
            </a:r>
            <a:endParaRPr sz="950">
              <a:latin typeface="微软雅黑"/>
              <a:cs typeface="微软雅黑"/>
            </a:endParaRPr>
          </a:p>
          <a:p>
            <a:pPr marL="12700" marR="1902460">
              <a:lnSpc>
                <a:spcPct val="197400"/>
              </a:lnSpc>
              <a:spcBef>
                <a:spcPts val="75"/>
              </a:spcBef>
              <a:buSzPct val="89473"/>
              <a:buFont typeface="Trebuchet MS"/>
              <a:buAutoNum type="arabicPeriod" startAt="6"/>
              <a:tabLst>
                <a:tab pos="208279" algn="l"/>
              </a:tabLst>
            </a:pPr>
            <a:r>
              <a:rPr sz="950" b="1" spc="25" dirty="0">
                <a:solidFill>
                  <a:srgbClr val="333333"/>
                </a:solidFill>
                <a:latin typeface="微软雅黑"/>
                <a:cs typeface="微软雅黑"/>
              </a:rPr>
              <a:t>使用</a:t>
            </a:r>
            <a:r>
              <a:rPr sz="950" b="1" spc="45" dirty="0">
                <a:solidFill>
                  <a:srgbClr val="333333"/>
                </a:solidFill>
                <a:latin typeface="Trebuchet MS"/>
                <a:cs typeface="Trebuchet MS"/>
              </a:rPr>
              <a:t>ansible-vault</a:t>
            </a:r>
            <a:r>
              <a:rPr sz="950" b="1" spc="20" dirty="0">
                <a:solidFill>
                  <a:srgbClr val="333333"/>
                </a:solidFill>
                <a:latin typeface="微软雅黑"/>
                <a:cs typeface="微软雅黑"/>
              </a:rPr>
              <a:t>命令加密的内容，默认是何种加密方式？ </a:t>
            </a:r>
            <a:r>
              <a:rPr sz="950" b="1" spc="25" dirty="0">
                <a:solidFill>
                  <a:srgbClr val="333333"/>
                </a:solidFill>
                <a:latin typeface="微软雅黑"/>
                <a:cs typeface="微软雅黑"/>
              </a:rPr>
              <a:t>答</a:t>
            </a:r>
            <a:r>
              <a:rPr sz="950" b="1" spc="35" dirty="0">
                <a:solidFill>
                  <a:srgbClr val="333333"/>
                </a:solidFill>
                <a:latin typeface="微软雅黑"/>
                <a:cs typeface="微软雅黑"/>
              </a:rPr>
              <a:t>：</a:t>
            </a:r>
            <a:r>
              <a:rPr sz="950" b="1" spc="35" dirty="0">
                <a:solidFill>
                  <a:srgbClr val="333333"/>
                </a:solidFill>
                <a:latin typeface="Trebuchet MS"/>
                <a:cs typeface="Trebuchet MS"/>
              </a:rPr>
              <a:t>AES</a:t>
            </a:r>
            <a:r>
              <a:rPr sz="950" b="1" spc="-40" dirty="0">
                <a:solidFill>
                  <a:srgbClr val="333333"/>
                </a:solidFill>
                <a:latin typeface="Trebuchet MS"/>
                <a:cs typeface="Trebuchet MS"/>
              </a:rPr>
              <a:t> </a:t>
            </a:r>
            <a:r>
              <a:rPr sz="950" b="1" dirty="0">
                <a:solidFill>
                  <a:srgbClr val="333333"/>
                </a:solidFill>
                <a:latin typeface="Trebuchet MS"/>
                <a:cs typeface="Trebuchet MS"/>
              </a:rPr>
              <a:t>256</a:t>
            </a:r>
            <a:endParaRPr sz="950">
              <a:latin typeface="Trebuchet MS"/>
              <a:cs typeface="Trebuchet MS"/>
            </a:endParaRPr>
          </a:p>
          <a:p>
            <a:pPr marL="12700">
              <a:lnSpc>
                <a:spcPct val="100000"/>
              </a:lnSpc>
              <a:spcBef>
                <a:spcPts val="1065"/>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17</a:t>
            </a:r>
            <a:r>
              <a:rPr sz="2200" b="1" u="dbl" spc="-10" dirty="0">
                <a:solidFill>
                  <a:srgbClr val="4183C4"/>
                </a:solidFill>
                <a:uFill>
                  <a:solidFill>
                    <a:srgbClr val="4183C4"/>
                  </a:solidFill>
                </a:uFill>
                <a:latin typeface="微软雅黑"/>
                <a:cs typeface="微软雅黑"/>
                <a:hlinkClick r:id="rId2"/>
              </a:rPr>
              <a:t>章</a:t>
            </a:r>
            <a:r>
              <a:rPr sz="2200" b="1" u="dbl" spc="-105" dirty="0">
                <a:solidFill>
                  <a:srgbClr val="4183C4"/>
                </a:solidFill>
                <a:uFill>
                  <a:solidFill>
                    <a:srgbClr val="4183C4"/>
                  </a:solidFill>
                </a:uFill>
                <a:latin typeface="微软雅黑"/>
                <a:cs typeface="微软雅黑"/>
                <a:hlinkClick r:id="rId2"/>
              </a:rPr>
              <a:t> </a:t>
            </a:r>
            <a:r>
              <a:rPr sz="2200" b="1" u="dbl" spc="-10" dirty="0">
                <a:solidFill>
                  <a:srgbClr val="4183C4"/>
                </a:solidFill>
                <a:uFill>
                  <a:solidFill>
                    <a:srgbClr val="4183C4"/>
                  </a:solidFill>
                </a:uFill>
                <a:latin typeface="微软雅黑"/>
                <a:cs typeface="微软雅黑"/>
                <a:hlinkClick r:id="rId2"/>
              </a:rPr>
              <a:t>使用</a:t>
            </a:r>
            <a:r>
              <a:rPr sz="2200" b="1" u="dbl" spc="65" dirty="0">
                <a:solidFill>
                  <a:srgbClr val="4183C4"/>
                </a:solidFill>
                <a:uFill>
                  <a:solidFill>
                    <a:srgbClr val="4183C4"/>
                  </a:solidFill>
                </a:uFill>
                <a:latin typeface="Trebuchet MS"/>
                <a:cs typeface="Trebuchet MS"/>
                <a:hlinkClick r:id="rId2"/>
              </a:rPr>
              <a:t>iSCSI</a:t>
            </a:r>
            <a:r>
              <a:rPr sz="2200" b="1" u="dbl" spc="-10" dirty="0">
                <a:solidFill>
                  <a:srgbClr val="4183C4"/>
                </a:solidFill>
                <a:uFill>
                  <a:solidFill>
                    <a:srgbClr val="4183C4"/>
                  </a:solidFill>
                </a:uFill>
                <a:latin typeface="微软雅黑"/>
                <a:cs typeface="微软雅黑"/>
                <a:hlinkClick r:id="rId2"/>
              </a:rPr>
              <a:t>服务部署网络存储</a:t>
            </a:r>
            <a:endParaRPr sz="2200">
              <a:latin typeface="微软雅黑"/>
              <a:cs typeface="微软雅黑"/>
            </a:endParaRPr>
          </a:p>
          <a:p>
            <a:pPr marL="12700">
              <a:lnSpc>
                <a:spcPct val="100000"/>
              </a:lnSpc>
              <a:spcBef>
                <a:spcPts val="1310"/>
              </a:spcBef>
            </a:pPr>
            <a:r>
              <a:rPr sz="950" b="1" spc="25" dirty="0">
                <a:solidFill>
                  <a:srgbClr val="333333"/>
                </a:solidFill>
                <a:latin typeface="微软雅黑"/>
                <a:cs typeface="微软雅黑"/>
              </a:rPr>
              <a:t>章节概述：</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本章开篇介绍了计算机硬件存储设备的不同接口技术的优缺点，并由此切入</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技术主题的讲解。</a:t>
            </a:r>
            <a:endParaRPr sz="950">
              <a:latin typeface="微软雅黑"/>
              <a:cs typeface="微软雅黑"/>
            </a:endParaRPr>
          </a:p>
        </p:txBody>
      </p:sp>
      <p:sp>
        <p:nvSpPr>
          <p:cNvPr id="4" name="object 4"/>
          <p:cNvSpPr/>
          <p:nvPr/>
        </p:nvSpPr>
        <p:spPr>
          <a:xfrm>
            <a:off x="1092536" y="5752314"/>
            <a:ext cx="48260" cy="48260"/>
          </a:xfrm>
          <a:custGeom>
            <a:avLst/>
            <a:gdLst/>
            <a:ahLst/>
            <a:cxnLst/>
            <a:rect l="l" t="t" r="r" b="b"/>
            <a:pathLst>
              <a:path w="48259" h="48260">
                <a:moveTo>
                  <a:pt x="23823" y="47647"/>
                </a:moveTo>
                <a:lnTo>
                  <a:pt x="1810" y="32457"/>
                </a:lnTo>
                <a:lnTo>
                  <a:pt x="600" y="29779"/>
                </a:lnTo>
                <a:lnTo>
                  <a:pt x="0" y="26796"/>
                </a:lnTo>
                <a:lnTo>
                  <a:pt x="0" y="20545"/>
                </a:lnTo>
                <a:lnTo>
                  <a:pt x="600" y="17276"/>
                </a:lnTo>
                <a:lnTo>
                  <a:pt x="1810" y="14589"/>
                </a:lnTo>
                <a:lnTo>
                  <a:pt x="3020" y="11616"/>
                </a:lnTo>
                <a:lnTo>
                  <a:pt x="4745" y="8938"/>
                </a:lnTo>
                <a:lnTo>
                  <a:pt x="6975" y="6851"/>
                </a:lnTo>
                <a:lnTo>
                  <a:pt x="9214" y="4469"/>
                </a:lnTo>
                <a:lnTo>
                  <a:pt x="11787" y="2677"/>
                </a:lnTo>
                <a:lnTo>
                  <a:pt x="14703" y="1486"/>
                </a:lnTo>
                <a:lnTo>
                  <a:pt x="17629" y="590"/>
                </a:lnTo>
                <a:lnTo>
                  <a:pt x="20659" y="0"/>
                </a:lnTo>
                <a:lnTo>
                  <a:pt x="26987" y="0"/>
                </a:lnTo>
                <a:lnTo>
                  <a:pt x="40671" y="6851"/>
                </a:lnTo>
                <a:lnTo>
                  <a:pt x="42901" y="8938"/>
                </a:lnTo>
                <a:lnTo>
                  <a:pt x="44626" y="11616"/>
                </a:lnTo>
                <a:lnTo>
                  <a:pt x="45836" y="14589"/>
                </a:lnTo>
                <a:lnTo>
                  <a:pt x="47046" y="17276"/>
                </a:lnTo>
                <a:lnTo>
                  <a:pt x="47647" y="20545"/>
                </a:lnTo>
                <a:lnTo>
                  <a:pt x="47647" y="23823"/>
                </a:lnTo>
                <a:lnTo>
                  <a:pt x="47647" y="26796"/>
                </a:lnTo>
                <a:lnTo>
                  <a:pt x="47046" y="29779"/>
                </a:lnTo>
                <a:lnTo>
                  <a:pt x="45836" y="32457"/>
                </a:lnTo>
                <a:lnTo>
                  <a:pt x="44626" y="35439"/>
                </a:lnTo>
                <a:lnTo>
                  <a:pt x="26987" y="47351"/>
                </a:lnTo>
                <a:lnTo>
                  <a:pt x="23823" y="47647"/>
                </a:lnTo>
                <a:close/>
              </a:path>
            </a:pathLst>
          </a:custGeom>
          <a:solidFill>
            <a:srgbClr val="333333"/>
          </a:solidFill>
        </p:spPr>
        <p:txBody>
          <a:bodyPr wrap="square" lIns="0" tIns="0" rIns="0" bIns="0" rtlCol="0"/>
          <a:lstStyle/>
          <a:p>
            <a:endParaRPr/>
          </a:p>
        </p:txBody>
      </p:sp>
      <p:sp>
        <p:nvSpPr>
          <p:cNvPr id="5" name="object 5"/>
          <p:cNvSpPr/>
          <p:nvPr/>
        </p:nvSpPr>
        <p:spPr>
          <a:xfrm>
            <a:off x="1092536" y="5942902"/>
            <a:ext cx="48260" cy="48260"/>
          </a:xfrm>
          <a:custGeom>
            <a:avLst/>
            <a:gdLst/>
            <a:ahLst/>
            <a:cxnLst/>
            <a:rect l="l" t="t" r="r" b="b"/>
            <a:pathLst>
              <a:path w="48259" h="48260">
                <a:moveTo>
                  <a:pt x="23823" y="47647"/>
                </a:moveTo>
                <a:lnTo>
                  <a:pt x="20659" y="47351"/>
                </a:lnTo>
                <a:lnTo>
                  <a:pt x="17629" y="46751"/>
                </a:lnTo>
                <a:lnTo>
                  <a:pt x="14703" y="45264"/>
                </a:lnTo>
                <a:lnTo>
                  <a:pt x="11787" y="44073"/>
                </a:lnTo>
                <a:lnTo>
                  <a:pt x="0" y="26796"/>
                </a:lnTo>
                <a:lnTo>
                  <a:pt x="0" y="20545"/>
                </a:lnTo>
                <a:lnTo>
                  <a:pt x="20659" y="0"/>
                </a:lnTo>
                <a:lnTo>
                  <a:pt x="26987" y="0"/>
                </a:lnTo>
                <a:lnTo>
                  <a:pt x="47647" y="20545"/>
                </a:lnTo>
                <a:lnTo>
                  <a:pt x="47647" y="23823"/>
                </a:lnTo>
                <a:lnTo>
                  <a:pt x="47647" y="26796"/>
                </a:lnTo>
                <a:lnTo>
                  <a:pt x="32943" y="45264"/>
                </a:lnTo>
                <a:lnTo>
                  <a:pt x="30017" y="46751"/>
                </a:lnTo>
                <a:lnTo>
                  <a:pt x="26987" y="47351"/>
                </a:lnTo>
                <a:lnTo>
                  <a:pt x="23823" y="47647"/>
                </a:lnTo>
                <a:close/>
              </a:path>
            </a:pathLst>
          </a:custGeom>
          <a:solidFill>
            <a:srgbClr val="333333"/>
          </a:solidFill>
        </p:spPr>
        <p:txBody>
          <a:bodyPr wrap="square" lIns="0" tIns="0" rIns="0" bIns="0" rtlCol="0"/>
          <a:lstStyle/>
          <a:p>
            <a:endParaRPr/>
          </a:p>
        </p:txBody>
      </p:sp>
      <p:sp>
        <p:nvSpPr>
          <p:cNvPr id="6" name="object 6"/>
          <p:cNvSpPr/>
          <p:nvPr/>
        </p:nvSpPr>
        <p:spPr>
          <a:xfrm>
            <a:off x="1092536" y="6133491"/>
            <a:ext cx="48260" cy="48260"/>
          </a:xfrm>
          <a:custGeom>
            <a:avLst/>
            <a:gdLst/>
            <a:ahLst/>
            <a:cxnLst/>
            <a:rect l="l" t="t" r="r" b="b"/>
            <a:pathLst>
              <a:path w="48259" h="48260">
                <a:moveTo>
                  <a:pt x="26987" y="47647"/>
                </a:moveTo>
                <a:lnTo>
                  <a:pt x="20659" y="47647"/>
                </a:lnTo>
                <a:lnTo>
                  <a:pt x="17629" y="47056"/>
                </a:lnTo>
                <a:lnTo>
                  <a:pt x="0" y="26796"/>
                </a:lnTo>
                <a:lnTo>
                  <a:pt x="0" y="20545"/>
                </a:lnTo>
                <a:lnTo>
                  <a:pt x="600" y="17276"/>
                </a:lnTo>
                <a:lnTo>
                  <a:pt x="1810" y="14589"/>
                </a:lnTo>
                <a:lnTo>
                  <a:pt x="3020" y="11320"/>
                </a:lnTo>
                <a:lnTo>
                  <a:pt x="4745" y="8938"/>
                </a:lnTo>
                <a:lnTo>
                  <a:pt x="6975" y="6851"/>
                </a:lnTo>
                <a:lnTo>
                  <a:pt x="9214" y="4469"/>
                </a:lnTo>
                <a:lnTo>
                  <a:pt x="11787" y="2677"/>
                </a:lnTo>
                <a:lnTo>
                  <a:pt x="14703" y="1486"/>
                </a:lnTo>
                <a:lnTo>
                  <a:pt x="17629" y="590"/>
                </a:lnTo>
                <a:lnTo>
                  <a:pt x="20659" y="0"/>
                </a:lnTo>
                <a:lnTo>
                  <a:pt x="26987" y="0"/>
                </a:lnTo>
                <a:lnTo>
                  <a:pt x="40671" y="6851"/>
                </a:lnTo>
                <a:lnTo>
                  <a:pt x="42901" y="8938"/>
                </a:lnTo>
                <a:lnTo>
                  <a:pt x="44626" y="11320"/>
                </a:lnTo>
                <a:lnTo>
                  <a:pt x="45836" y="14589"/>
                </a:lnTo>
                <a:lnTo>
                  <a:pt x="47046" y="17276"/>
                </a:lnTo>
                <a:lnTo>
                  <a:pt x="47647" y="20545"/>
                </a:lnTo>
                <a:lnTo>
                  <a:pt x="47647" y="23823"/>
                </a:lnTo>
                <a:lnTo>
                  <a:pt x="47647" y="26796"/>
                </a:lnTo>
                <a:lnTo>
                  <a:pt x="30017" y="47056"/>
                </a:lnTo>
                <a:lnTo>
                  <a:pt x="26987" y="47647"/>
                </a:lnTo>
                <a:close/>
              </a:path>
            </a:pathLst>
          </a:custGeom>
          <a:solidFill>
            <a:srgbClr val="333333"/>
          </a:solidFill>
        </p:spPr>
        <p:txBody>
          <a:bodyPr wrap="square" lIns="0" tIns="0" rIns="0" bIns="0" rtlCol="0"/>
          <a:lstStyle/>
          <a:p>
            <a:endParaRPr/>
          </a:p>
        </p:txBody>
      </p:sp>
      <p:sp>
        <p:nvSpPr>
          <p:cNvPr id="7" name="object 7"/>
          <p:cNvSpPr/>
          <p:nvPr/>
        </p:nvSpPr>
        <p:spPr>
          <a:xfrm>
            <a:off x="1092536" y="6324079"/>
            <a:ext cx="48260" cy="48260"/>
          </a:xfrm>
          <a:custGeom>
            <a:avLst/>
            <a:gdLst/>
            <a:ahLst/>
            <a:cxnLst/>
            <a:rect l="l" t="t" r="r" b="b"/>
            <a:pathLst>
              <a:path w="48259" h="48260">
                <a:moveTo>
                  <a:pt x="23823" y="47647"/>
                </a:moveTo>
                <a:lnTo>
                  <a:pt x="1810" y="32457"/>
                </a:lnTo>
                <a:lnTo>
                  <a:pt x="600" y="29779"/>
                </a:lnTo>
                <a:lnTo>
                  <a:pt x="0" y="26796"/>
                </a:lnTo>
                <a:lnTo>
                  <a:pt x="0" y="20250"/>
                </a:lnTo>
                <a:lnTo>
                  <a:pt x="600" y="16971"/>
                </a:lnTo>
                <a:lnTo>
                  <a:pt x="1810" y="14294"/>
                </a:lnTo>
                <a:lnTo>
                  <a:pt x="3020" y="11320"/>
                </a:lnTo>
                <a:lnTo>
                  <a:pt x="20659" y="0"/>
                </a:lnTo>
                <a:lnTo>
                  <a:pt x="26987" y="0"/>
                </a:lnTo>
                <a:lnTo>
                  <a:pt x="45836" y="14294"/>
                </a:lnTo>
                <a:lnTo>
                  <a:pt x="47046" y="16971"/>
                </a:lnTo>
                <a:lnTo>
                  <a:pt x="47647" y="20250"/>
                </a:lnTo>
                <a:lnTo>
                  <a:pt x="47647" y="23823"/>
                </a:lnTo>
                <a:lnTo>
                  <a:pt x="47647" y="26796"/>
                </a:lnTo>
                <a:lnTo>
                  <a:pt x="47046" y="29779"/>
                </a:lnTo>
                <a:lnTo>
                  <a:pt x="45836" y="32457"/>
                </a:lnTo>
                <a:lnTo>
                  <a:pt x="44626" y="35439"/>
                </a:lnTo>
                <a:lnTo>
                  <a:pt x="26987" y="47351"/>
                </a:lnTo>
                <a:lnTo>
                  <a:pt x="23823" y="47647"/>
                </a:lnTo>
                <a:close/>
              </a:path>
            </a:pathLst>
          </a:custGeom>
          <a:solidFill>
            <a:srgbClr val="333333"/>
          </a:solidFill>
        </p:spPr>
        <p:txBody>
          <a:bodyPr wrap="square" lIns="0" tIns="0" rIns="0" bIns="0" rtlCol="0"/>
          <a:lstStyle/>
          <a:p>
            <a:endParaRPr/>
          </a:p>
        </p:txBody>
      </p:sp>
      <p:sp>
        <p:nvSpPr>
          <p:cNvPr id="8" name="object 8"/>
          <p:cNvSpPr/>
          <p:nvPr/>
        </p:nvSpPr>
        <p:spPr>
          <a:xfrm>
            <a:off x="1092536" y="6514668"/>
            <a:ext cx="48260" cy="48260"/>
          </a:xfrm>
          <a:custGeom>
            <a:avLst/>
            <a:gdLst/>
            <a:ahLst/>
            <a:cxnLst/>
            <a:rect l="l" t="t" r="r" b="b"/>
            <a:pathLst>
              <a:path w="48259" h="48259">
                <a:moveTo>
                  <a:pt x="23823" y="47647"/>
                </a:moveTo>
                <a:lnTo>
                  <a:pt x="20659" y="47351"/>
                </a:lnTo>
                <a:lnTo>
                  <a:pt x="17629" y="46751"/>
                </a:lnTo>
                <a:lnTo>
                  <a:pt x="14703" y="45264"/>
                </a:lnTo>
                <a:lnTo>
                  <a:pt x="11787" y="44073"/>
                </a:lnTo>
                <a:lnTo>
                  <a:pt x="0" y="26501"/>
                </a:lnTo>
                <a:lnTo>
                  <a:pt x="0" y="20545"/>
                </a:lnTo>
                <a:lnTo>
                  <a:pt x="6975" y="6851"/>
                </a:lnTo>
                <a:lnTo>
                  <a:pt x="9214" y="4469"/>
                </a:lnTo>
                <a:lnTo>
                  <a:pt x="11787" y="2677"/>
                </a:lnTo>
                <a:lnTo>
                  <a:pt x="14703" y="1782"/>
                </a:lnTo>
                <a:lnTo>
                  <a:pt x="17629" y="590"/>
                </a:lnTo>
                <a:lnTo>
                  <a:pt x="20659" y="0"/>
                </a:lnTo>
                <a:lnTo>
                  <a:pt x="26987" y="0"/>
                </a:lnTo>
                <a:lnTo>
                  <a:pt x="30017" y="590"/>
                </a:lnTo>
                <a:lnTo>
                  <a:pt x="32943" y="1782"/>
                </a:lnTo>
                <a:lnTo>
                  <a:pt x="35859" y="2677"/>
                </a:lnTo>
                <a:lnTo>
                  <a:pt x="38432" y="4469"/>
                </a:lnTo>
                <a:lnTo>
                  <a:pt x="40671" y="6851"/>
                </a:lnTo>
                <a:lnTo>
                  <a:pt x="42901" y="8938"/>
                </a:lnTo>
                <a:lnTo>
                  <a:pt x="44626" y="11616"/>
                </a:lnTo>
                <a:lnTo>
                  <a:pt x="45836" y="14294"/>
                </a:lnTo>
                <a:lnTo>
                  <a:pt x="47046" y="17276"/>
                </a:lnTo>
                <a:lnTo>
                  <a:pt x="47647" y="20545"/>
                </a:lnTo>
                <a:lnTo>
                  <a:pt x="47647" y="23823"/>
                </a:lnTo>
                <a:lnTo>
                  <a:pt x="47647" y="26501"/>
                </a:lnTo>
                <a:lnTo>
                  <a:pt x="32943" y="45264"/>
                </a:lnTo>
                <a:lnTo>
                  <a:pt x="30017" y="46751"/>
                </a:lnTo>
                <a:lnTo>
                  <a:pt x="26987" y="47351"/>
                </a:lnTo>
                <a:lnTo>
                  <a:pt x="23823" y="47647"/>
                </a:lnTo>
                <a:close/>
              </a:path>
            </a:pathLst>
          </a:custGeom>
          <a:solidFill>
            <a:srgbClr val="333333"/>
          </a:solidFill>
        </p:spPr>
        <p:txBody>
          <a:bodyPr wrap="square" lIns="0" tIns="0" rIns="0" bIns="0" rtlCol="0"/>
          <a:lstStyle/>
          <a:p>
            <a:endParaRPr/>
          </a:p>
        </p:txBody>
      </p:sp>
      <p:sp>
        <p:nvSpPr>
          <p:cNvPr id="9" name="object 9"/>
          <p:cNvSpPr txBox="1"/>
          <p:nvPr/>
        </p:nvSpPr>
        <p:spPr>
          <a:xfrm>
            <a:off x="946424" y="4487470"/>
            <a:ext cx="5673090" cy="5523865"/>
          </a:xfrm>
          <a:prstGeom prst="rect">
            <a:avLst/>
          </a:prstGeom>
        </p:spPr>
        <p:txBody>
          <a:bodyPr vert="horz" wrap="square" lIns="0" tIns="12065" rIns="0" bIns="0" rtlCol="0">
            <a:spAutoFit/>
          </a:bodyPr>
          <a:lstStyle/>
          <a:p>
            <a:pPr marL="12700" marR="5080">
              <a:lnSpc>
                <a:spcPct val="131600"/>
              </a:lnSpc>
              <a:spcBef>
                <a:spcPts val="95"/>
              </a:spcBef>
            </a:pPr>
            <a:r>
              <a:rPr sz="950" b="1" spc="40" dirty="0">
                <a:solidFill>
                  <a:srgbClr val="333333"/>
                </a:solidFill>
                <a:latin typeface="Trebuchet MS"/>
                <a:cs typeface="Trebuchet MS"/>
              </a:rPr>
              <a:t>iSCSI</a:t>
            </a:r>
            <a:r>
              <a:rPr sz="950" b="1" spc="25" dirty="0">
                <a:solidFill>
                  <a:srgbClr val="333333"/>
                </a:solidFill>
                <a:latin typeface="微软雅黑"/>
                <a:cs typeface="微软雅黑"/>
              </a:rPr>
              <a:t>技术实现了物理硬盘设备与</a:t>
            </a:r>
            <a:r>
              <a:rPr sz="950" b="1" spc="35" dirty="0">
                <a:solidFill>
                  <a:srgbClr val="333333"/>
                </a:solidFill>
                <a:latin typeface="Trebuchet MS"/>
                <a:cs typeface="Trebuchet MS"/>
              </a:rPr>
              <a:t>TCP/IP</a:t>
            </a:r>
            <a:r>
              <a:rPr sz="950" b="1" spc="20" dirty="0">
                <a:solidFill>
                  <a:srgbClr val="333333"/>
                </a:solidFill>
                <a:latin typeface="微软雅黑"/>
                <a:cs typeface="微软雅黑"/>
              </a:rPr>
              <a:t>网络协议的相互结合，使得用户能够通过互联网方便地访问远程 </a:t>
            </a:r>
            <a:r>
              <a:rPr sz="950" b="1" spc="25" dirty="0">
                <a:solidFill>
                  <a:srgbClr val="333333"/>
                </a:solidFill>
                <a:latin typeface="微软雅黑"/>
                <a:cs typeface="微软雅黑"/>
              </a:rPr>
              <a:t>机房提供的共享存储资源。本章将带领大家在</a:t>
            </a:r>
            <a:r>
              <a:rPr sz="950" b="1" u="sng" spc="45" dirty="0">
                <a:solidFill>
                  <a:srgbClr val="4183C4"/>
                </a:solidFill>
                <a:uFill>
                  <a:solidFill>
                    <a:srgbClr val="4183C4"/>
                  </a:solidFill>
                </a:uFill>
                <a:latin typeface="Trebuchet MS"/>
                <a:cs typeface="Trebuchet MS"/>
                <a:hlinkClick r:id="rId3"/>
              </a:rPr>
              <a:t>Linux</a:t>
            </a:r>
            <a:r>
              <a:rPr sz="950" b="1" u="sng" spc="25" dirty="0">
                <a:solidFill>
                  <a:srgbClr val="4183C4"/>
                </a:solidFill>
                <a:uFill>
                  <a:solidFill>
                    <a:srgbClr val="4183C4"/>
                  </a:solidFill>
                </a:uFill>
                <a:latin typeface="微软雅黑"/>
                <a:cs typeface="微软雅黑"/>
                <a:hlinkClick r:id="rId3"/>
              </a:rPr>
              <a:t>系</a:t>
            </a:r>
            <a:r>
              <a:rPr sz="950" b="1" u="sng" spc="20" dirty="0">
                <a:solidFill>
                  <a:srgbClr val="4183C4"/>
                </a:solidFill>
                <a:uFill>
                  <a:solidFill>
                    <a:srgbClr val="4183C4"/>
                  </a:solidFill>
                </a:uFill>
                <a:latin typeface="微软雅黑"/>
                <a:cs typeface="微软雅黑"/>
                <a:hlinkClick r:id="rId3"/>
              </a:rPr>
              <a:t>统</a:t>
            </a:r>
            <a:r>
              <a:rPr sz="950" b="1" spc="25" dirty="0">
                <a:solidFill>
                  <a:srgbClr val="333333"/>
                </a:solidFill>
                <a:latin typeface="微软雅黑"/>
                <a:cs typeface="微软雅黑"/>
              </a:rPr>
              <a:t>上部署</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服务端程序，并分别基于</a:t>
            </a:r>
            <a:r>
              <a:rPr sz="950" b="1" u="sng" spc="45" dirty="0">
                <a:solidFill>
                  <a:srgbClr val="4183C4"/>
                </a:solidFill>
                <a:uFill>
                  <a:solidFill>
                    <a:srgbClr val="4183C4"/>
                  </a:solidFill>
                </a:uFill>
                <a:latin typeface="Trebuchet MS"/>
                <a:cs typeface="Trebuchet MS"/>
                <a:hlinkClick r:id="rId3"/>
              </a:rPr>
              <a:t>Linux</a:t>
            </a:r>
            <a:r>
              <a:rPr sz="950" b="1" spc="25" dirty="0">
                <a:solidFill>
                  <a:srgbClr val="333333"/>
                </a:solidFill>
                <a:latin typeface="微软雅黑"/>
                <a:cs typeface="微软雅黑"/>
              </a:rPr>
              <a:t>系 统和</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系统来访问远程的存储资源。通过本章以及第</a:t>
            </a:r>
            <a:r>
              <a:rPr sz="950" b="1" dirty="0">
                <a:solidFill>
                  <a:srgbClr val="333333"/>
                </a:solidFill>
                <a:latin typeface="Trebuchet MS"/>
                <a:cs typeface="Trebuchet MS"/>
              </a:rPr>
              <a:t>6</a:t>
            </a:r>
            <a:r>
              <a:rPr sz="950" b="1" spc="25" dirty="0">
                <a:solidFill>
                  <a:srgbClr val="333333"/>
                </a:solidFill>
                <a:latin typeface="微软雅黑"/>
                <a:cs typeface="微软雅黑"/>
              </a:rPr>
              <a:t>章、第</a:t>
            </a:r>
            <a:r>
              <a:rPr sz="950" b="1" dirty="0">
                <a:solidFill>
                  <a:srgbClr val="333333"/>
                </a:solidFill>
                <a:latin typeface="Trebuchet MS"/>
                <a:cs typeface="Trebuchet MS"/>
              </a:rPr>
              <a:t>7</a:t>
            </a:r>
            <a:r>
              <a:rPr sz="950" b="1" spc="25" dirty="0">
                <a:solidFill>
                  <a:srgbClr val="333333"/>
                </a:solidFill>
                <a:latin typeface="微软雅黑"/>
                <a:cs typeface="微软雅黑"/>
              </a:rPr>
              <a:t>章的学习，读者将进一步理解和 掌握如何在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系统中管理硬盘设备和存储资源，为今后走向运营岗位打下坚实的基础。</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本章目录结构</a:t>
            </a:r>
            <a:endParaRPr sz="950">
              <a:latin typeface="微软雅黑"/>
              <a:cs typeface="微软雅黑"/>
            </a:endParaRPr>
          </a:p>
          <a:p>
            <a:pPr marL="577850" lvl="1" indent="-280035">
              <a:lnSpc>
                <a:spcPct val="100000"/>
              </a:lnSpc>
              <a:spcBef>
                <a:spcPts val="1110"/>
              </a:spcBef>
              <a:buAutoNum type="arabicPeriod"/>
              <a:tabLst>
                <a:tab pos="578485" algn="l"/>
              </a:tabLst>
            </a:pPr>
            <a:r>
              <a:rPr sz="950" b="1" u="sng" spc="40" dirty="0">
                <a:solidFill>
                  <a:srgbClr val="4183C4"/>
                </a:solidFill>
                <a:uFill>
                  <a:solidFill>
                    <a:srgbClr val="4183C4"/>
                  </a:solidFill>
                </a:uFill>
                <a:latin typeface="Trebuchet MS"/>
                <a:cs typeface="Trebuchet MS"/>
                <a:hlinkClick r:id="rId4"/>
              </a:rPr>
              <a:t>iSCSI</a:t>
            </a:r>
            <a:r>
              <a:rPr sz="950" b="1" u="sng" spc="25" dirty="0">
                <a:solidFill>
                  <a:srgbClr val="4183C4"/>
                </a:solidFill>
                <a:uFill>
                  <a:solidFill>
                    <a:srgbClr val="4183C4"/>
                  </a:solidFill>
                </a:uFill>
                <a:latin typeface="微软雅黑"/>
                <a:cs typeface="微软雅黑"/>
                <a:hlinkClick r:id="rId4"/>
              </a:rPr>
              <a:t>技术介绍</a:t>
            </a:r>
            <a:endParaRPr sz="950">
              <a:latin typeface="微软雅黑"/>
              <a:cs typeface="微软雅黑"/>
            </a:endParaRPr>
          </a:p>
          <a:p>
            <a:pPr marL="577850" lvl="1" indent="-280035">
              <a:lnSpc>
                <a:spcPct val="100000"/>
              </a:lnSpc>
              <a:spcBef>
                <a:spcPts val="360"/>
              </a:spcBef>
              <a:buFont typeface="Trebuchet MS"/>
              <a:buAutoNum type="arabicPeriod"/>
              <a:tabLst>
                <a:tab pos="578485" algn="l"/>
              </a:tabLst>
            </a:pPr>
            <a:r>
              <a:rPr sz="950" b="1" u="sng" spc="25" dirty="0">
                <a:solidFill>
                  <a:srgbClr val="4183C4"/>
                </a:solidFill>
                <a:uFill>
                  <a:solidFill>
                    <a:srgbClr val="4183C4"/>
                  </a:solidFill>
                </a:uFill>
                <a:latin typeface="微软雅黑"/>
                <a:cs typeface="微软雅黑"/>
                <a:hlinkClick r:id="rId5"/>
              </a:rPr>
              <a:t>创建</a:t>
            </a:r>
            <a:r>
              <a:rPr sz="950" b="1" u="sng" spc="75" dirty="0">
                <a:solidFill>
                  <a:srgbClr val="4183C4"/>
                </a:solidFill>
                <a:uFill>
                  <a:solidFill>
                    <a:srgbClr val="4183C4"/>
                  </a:solidFill>
                </a:uFill>
                <a:latin typeface="Trebuchet MS"/>
                <a:cs typeface="Trebuchet MS"/>
                <a:hlinkClick r:id="rId5"/>
              </a:rPr>
              <a:t>RAID</a:t>
            </a:r>
            <a:r>
              <a:rPr sz="950" b="1" u="sng" spc="25" dirty="0">
                <a:solidFill>
                  <a:srgbClr val="4183C4"/>
                </a:solidFill>
                <a:uFill>
                  <a:solidFill>
                    <a:srgbClr val="4183C4"/>
                  </a:solidFill>
                </a:uFill>
                <a:latin typeface="微软雅黑"/>
                <a:cs typeface="微软雅黑"/>
                <a:hlinkClick r:id="rId5"/>
              </a:rPr>
              <a:t>磁盘阵列</a:t>
            </a:r>
            <a:endParaRPr sz="950">
              <a:latin typeface="微软雅黑"/>
              <a:cs typeface="微软雅黑"/>
            </a:endParaRPr>
          </a:p>
          <a:p>
            <a:pPr marL="577850" lvl="1" indent="-280035">
              <a:lnSpc>
                <a:spcPct val="100000"/>
              </a:lnSpc>
              <a:spcBef>
                <a:spcPts val="360"/>
              </a:spcBef>
              <a:buFont typeface="Trebuchet MS"/>
              <a:buAutoNum type="arabicPeriod"/>
              <a:tabLst>
                <a:tab pos="578485" algn="l"/>
              </a:tabLst>
            </a:pPr>
            <a:r>
              <a:rPr sz="950" b="1" u="sng" spc="25" dirty="0">
                <a:solidFill>
                  <a:srgbClr val="4183C4"/>
                </a:solidFill>
                <a:uFill>
                  <a:solidFill>
                    <a:srgbClr val="4183C4"/>
                  </a:solidFill>
                </a:uFill>
                <a:latin typeface="微软雅黑"/>
                <a:cs typeface="微软雅黑"/>
                <a:hlinkClick r:id="rId6"/>
              </a:rPr>
              <a:t>配置</a:t>
            </a:r>
            <a:r>
              <a:rPr sz="950" b="1" u="sng" spc="40" dirty="0">
                <a:solidFill>
                  <a:srgbClr val="4183C4"/>
                </a:solidFill>
                <a:uFill>
                  <a:solidFill>
                    <a:srgbClr val="4183C4"/>
                  </a:solidFill>
                </a:uFill>
                <a:latin typeface="Trebuchet MS"/>
                <a:cs typeface="Trebuchet MS"/>
                <a:hlinkClick r:id="rId6"/>
              </a:rPr>
              <a:t>iSCSI</a:t>
            </a:r>
            <a:r>
              <a:rPr sz="950" b="1" u="sng" spc="25" dirty="0">
                <a:solidFill>
                  <a:srgbClr val="4183C4"/>
                </a:solidFill>
                <a:uFill>
                  <a:solidFill>
                    <a:srgbClr val="4183C4"/>
                  </a:solidFill>
                </a:uFill>
                <a:latin typeface="微软雅黑"/>
                <a:cs typeface="微软雅黑"/>
                <a:hlinkClick r:id="rId6"/>
              </a:rPr>
              <a:t>服务端</a:t>
            </a:r>
            <a:endParaRPr sz="950">
              <a:latin typeface="微软雅黑"/>
              <a:cs typeface="微软雅黑"/>
            </a:endParaRPr>
          </a:p>
          <a:p>
            <a:pPr marL="298450" marR="3905885" lvl="1">
              <a:lnSpc>
                <a:spcPct val="131600"/>
              </a:lnSpc>
              <a:buFont typeface="Trebuchet MS"/>
              <a:buAutoNum type="arabicPeriod"/>
              <a:tabLst>
                <a:tab pos="578485" algn="l"/>
              </a:tabLst>
            </a:pPr>
            <a:r>
              <a:rPr sz="950" b="1" u="sng" spc="25" dirty="0">
                <a:solidFill>
                  <a:srgbClr val="4183C4"/>
                </a:solidFill>
                <a:uFill>
                  <a:solidFill>
                    <a:srgbClr val="4183C4"/>
                  </a:solidFill>
                </a:uFill>
                <a:latin typeface="微软雅黑"/>
                <a:cs typeface="微软雅黑"/>
                <a:hlinkClick r:id="rId7"/>
              </a:rPr>
              <a:t>配置</a:t>
            </a:r>
            <a:r>
              <a:rPr sz="950" b="1" u="sng" spc="45" dirty="0">
                <a:solidFill>
                  <a:srgbClr val="4183C4"/>
                </a:solidFill>
                <a:uFill>
                  <a:solidFill>
                    <a:srgbClr val="4183C4"/>
                  </a:solidFill>
                </a:uFill>
                <a:latin typeface="Trebuchet MS"/>
                <a:cs typeface="Trebuchet MS"/>
                <a:hlinkClick r:id="rId7"/>
              </a:rPr>
              <a:t>Linux</a:t>
            </a:r>
            <a:r>
              <a:rPr sz="950" b="1" u="sng" spc="25" dirty="0">
                <a:solidFill>
                  <a:srgbClr val="4183C4"/>
                </a:solidFill>
                <a:uFill>
                  <a:solidFill>
                    <a:srgbClr val="4183C4"/>
                  </a:solidFill>
                </a:uFill>
                <a:latin typeface="微软雅黑"/>
                <a:cs typeface="微软雅黑"/>
                <a:hlinkClick r:id="rId7"/>
              </a:rPr>
              <a:t>客户端 </a:t>
            </a:r>
            <a:r>
              <a:rPr sz="950" b="1" u="sng" spc="-25" dirty="0">
                <a:solidFill>
                  <a:srgbClr val="4183C4"/>
                </a:solidFill>
                <a:uFill>
                  <a:solidFill>
                    <a:srgbClr val="4183C4"/>
                  </a:solidFill>
                </a:uFill>
                <a:latin typeface="Trebuchet MS"/>
                <a:cs typeface="Trebuchet MS"/>
                <a:hlinkClick r:id="rId8"/>
              </a:rPr>
              <a:t>17.</a:t>
            </a:r>
            <a:r>
              <a:rPr sz="950" b="1" u="sng" dirty="0">
                <a:solidFill>
                  <a:srgbClr val="4183C4"/>
                </a:solidFill>
                <a:uFill>
                  <a:solidFill>
                    <a:srgbClr val="4183C4"/>
                  </a:solidFill>
                </a:uFill>
                <a:latin typeface="Trebuchet MS"/>
                <a:cs typeface="Trebuchet MS"/>
                <a:hlinkClick r:id="rId8"/>
              </a:rPr>
              <a:t>5</a:t>
            </a:r>
            <a:r>
              <a:rPr sz="950" b="1" u="sng" spc="-35" dirty="0">
                <a:solidFill>
                  <a:srgbClr val="4183C4"/>
                </a:solidFill>
                <a:uFill>
                  <a:solidFill>
                    <a:srgbClr val="4183C4"/>
                  </a:solidFill>
                </a:uFill>
                <a:latin typeface="Trebuchet MS"/>
                <a:cs typeface="Trebuchet MS"/>
                <a:hlinkClick r:id="rId8"/>
              </a:rPr>
              <a:t> </a:t>
            </a:r>
            <a:r>
              <a:rPr sz="950" b="1" u="sng" spc="25" dirty="0">
                <a:solidFill>
                  <a:srgbClr val="4183C4"/>
                </a:solidFill>
                <a:uFill>
                  <a:solidFill>
                    <a:srgbClr val="4183C4"/>
                  </a:solidFill>
                </a:uFill>
                <a:latin typeface="微软雅黑"/>
                <a:cs typeface="微软雅黑"/>
                <a:hlinkClick r:id="rId8"/>
              </a:rPr>
              <a:t>配置</a:t>
            </a:r>
            <a:r>
              <a:rPr sz="950" b="1" u="sng" spc="70" dirty="0">
                <a:solidFill>
                  <a:srgbClr val="4183C4"/>
                </a:solidFill>
                <a:uFill>
                  <a:solidFill>
                    <a:srgbClr val="4183C4"/>
                  </a:solidFill>
                </a:uFill>
                <a:latin typeface="Trebuchet MS"/>
                <a:cs typeface="Trebuchet MS"/>
                <a:hlinkClick r:id="rId8"/>
              </a:rPr>
              <a:t>Windows</a:t>
            </a:r>
            <a:r>
              <a:rPr sz="950" b="1" u="sng" spc="25" dirty="0">
                <a:solidFill>
                  <a:srgbClr val="4183C4"/>
                </a:solidFill>
                <a:uFill>
                  <a:solidFill>
                    <a:srgbClr val="4183C4"/>
                  </a:solidFill>
                </a:uFill>
                <a:latin typeface="微软雅黑"/>
                <a:cs typeface="微软雅黑"/>
                <a:hlinkClick r:id="rId8"/>
              </a:rPr>
              <a:t>客户端</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17.1</a:t>
            </a:r>
            <a:r>
              <a:rPr sz="950" b="1" spc="-35" dirty="0">
                <a:solidFill>
                  <a:srgbClr val="333333"/>
                </a:solidFill>
                <a:latin typeface="Trebuchet MS"/>
                <a:cs typeface="Trebuchet MS"/>
              </a:rPr>
              <a:t> </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技术介绍</a:t>
            </a:r>
            <a:endParaRPr sz="950">
              <a:latin typeface="微软雅黑"/>
              <a:cs typeface="微软雅黑"/>
            </a:endParaRPr>
          </a:p>
          <a:p>
            <a:pPr marL="12700" marR="78105">
              <a:lnSpc>
                <a:spcPct val="131600"/>
              </a:lnSpc>
              <a:spcBef>
                <a:spcPts val="900"/>
              </a:spcBef>
            </a:pPr>
            <a:r>
              <a:rPr sz="950" b="1" spc="25" dirty="0">
                <a:solidFill>
                  <a:srgbClr val="333333"/>
                </a:solidFill>
                <a:latin typeface="微软雅黑"/>
                <a:cs typeface="微软雅黑"/>
              </a:rPr>
              <a:t>硬盘是计算机硬件设备中重要的组成部分之一，硬盘存储设备读写速度的快慢也会对服务器的整体性能 造成影响。第</a:t>
            </a:r>
            <a:r>
              <a:rPr sz="950" b="1" dirty="0">
                <a:solidFill>
                  <a:srgbClr val="333333"/>
                </a:solidFill>
                <a:latin typeface="Trebuchet MS"/>
                <a:cs typeface="Trebuchet MS"/>
              </a:rPr>
              <a:t>6</a:t>
            </a:r>
            <a:r>
              <a:rPr sz="950" b="1" spc="25" dirty="0">
                <a:solidFill>
                  <a:srgbClr val="333333"/>
                </a:solidFill>
                <a:latin typeface="微软雅黑"/>
                <a:cs typeface="微软雅黑"/>
              </a:rPr>
              <a:t>章、第</a:t>
            </a:r>
            <a:r>
              <a:rPr sz="950" b="1" dirty="0">
                <a:solidFill>
                  <a:srgbClr val="333333"/>
                </a:solidFill>
                <a:latin typeface="Trebuchet MS"/>
                <a:cs typeface="Trebuchet MS"/>
              </a:rPr>
              <a:t>7</a:t>
            </a:r>
            <a:r>
              <a:rPr sz="950" b="1" spc="25" dirty="0">
                <a:solidFill>
                  <a:srgbClr val="333333"/>
                </a:solidFill>
                <a:latin typeface="微软雅黑"/>
                <a:cs typeface="微软雅黑"/>
              </a:rPr>
              <a:t>章讲解的硬盘存储结构、</a:t>
            </a:r>
            <a:r>
              <a:rPr sz="950" b="1" spc="75" dirty="0">
                <a:solidFill>
                  <a:srgbClr val="333333"/>
                </a:solidFill>
                <a:latin typeface="Trebuchet MS"/>
                <a:cs typeface="Trebuchet MS"/>
              </a:rPr>
              <a:t>RAID</a:t>
            </a:r>
            <a:r>
              <a:rPr sz="950" b="1" spc="25" dirty="0">
                <a:solidFill>
                  <a:srgbClr val="333333"/>
                </a:solidFill>
                <a:latin typeface="微软雅黑"/>
                <a:cs typeface="微软雅黑"/>
              </a:rPr>
              <a:t>磁盘阵列技术以及</a:t>
            </a:r>
            <a:r>
              <a:rPr sz="950" b="1" spc="90" dirty="0">
                <a:solidFill>
                  <a:srgbClr val="333333"/>
                </a:solidFill>
                <a:latin typeface="Trebuchet MS"/>
                <a:cs typeface="Trebuchet MS"/>
              </a:rPr>
              <a:t>LVM</a:t>
            </a:r>
            <a:r>
              <a:rPr sz="950" b="1" spc="25" dirty="0">
                <a:solidFill>
                  <a:srgbClr val="333333"/>
                </a:solidFill>
                <a:latin typeface="微软雅黑"/>
                <a:cs typeface="微软雅黑"/>
              </a:rPr>
              <a:t>技术等都是用于存储设备 的技术，尽管这些技术有软件层面和硬件层面之分，但是它们都旨在解决硬盘存储设备的读写速度问 </a:t>
            </a:r>
            <a:r>
              <a:rPr sz="950" b="1" spc="30" dirty="0">
                <a:solidFill>
                  <a:srgbClr val="333333"/>
                </a:solidFill>
                <a:latin typeface="微软雅黑"/>
                <a:cs typeface="微软雅黑"/>
              </a:rPr>
              <a:t> </a:t>
            </a:r>
            <a:r>
              <a:rPr sz="950" b="1" spc="25" dirty="0">
                <a:solidFill>
                  <a:srgbClr val="333333"/>
                </a:solidFill>
                <a:latin typeface="微软雅黑"/>
                <a:cs typeface="微软雅黑"/>
              </a:rPr>
              <a:t>题，或者竭力保障存储数据的安全。</a:t>
            </a:r>
            <a:endParaRPr sz="950">
              <a:latin typeface="微软雅黑"/>
              <a:cs typeface="微软雅黑"/>
            </a:endParaRPr>
          </a:p>
          <a:p>
            <a:pPr marL="12700" marR="78105">
              <a:lnSpc>
                <a:spcPct val="131600"/>
              </a:lnSpc>
              <a:spcBef>
                <a:spcPts val="750"/>
              </a:spcBef>
            </a:pPr>
            <a:r>
              <a:rPr sz="950" b="1" spc="25" dirty="0">
                <a:solidFill>
                  <a:srgbClr val="333333"/>
                </a:solidFill>
                <a:latin typeface="微软雅黑"/>
                <a:cs typeface="微软雅黑"/>
              </a:rPr>
              <a:t>为了进一步提升硬盘存储设备的读写速度和性能，人们一直在努力改进物理硬盘设备的接口协议。当前 的硬盘接口类型主要有</a:t>
            </a:r>
            <a:r>
              <a:rPr sz="950" b="1" spc="55" dirty="0">
                <a:solidFill>
                  <a:srgbClr val="333333"/>
                </a:solidFill>
                <a:latin typeface="Trebuchet MS"/>
                <a:cs typeface="Trebuchet MS"/>
              </a:rPr>
              <a:t>IDE</a:t>
            </a:r>
            <a:r>
              <a:rPr sz="950" b="1" spc="25" dirty="0">
                <a:solidFill>
                  <a:srgbClr val="333333"/>
                </a:solidFill>
                <a:latin typeface="微软雅黑"/>
                <a:cs typeface="微软雅黑"/>
              </a:rPr>
              <a:t>、</a:t>
            </a:r>
            <a:r>
              <a:rPr sz="950" b="1" spc="50" dirty="0">
                <a:solidFill>
                  <a:srgbClr val="333333"/>
                </a:solidFill>
                <a:latin typeface="Trebuchet MS"/>
                <a:cs typeface="Trebuchet MS"/>
              </a:rPr>
              <a:t>SCSI</a:t>
            </a:r>
            <a:r>
              <a:rPr sz="950" b="1" spc="25" dirty="0">
                <a:solidFill>
                  <a:srgbClr val="333333"/>
                </a:solidFill>
                <a:latin typeface="微软雅黑"/>
                <a:cs typeface="微软雅黑"/>
              </a:rPr>
              <a:t>和</a:t>
            </a:r>
            <a:r>
              <a:rPr sz="950" b="1" spc="40" dirty="0">
                <a:solidFill>
                  <a:srgbClr val="333333"/>
                </a:solidFill>
                <a:latin typeface="Trebuchet MS"/>
                <a:cs typeface="Trebuchet MS"/>
              </a:rPr>
              <a:t>SATA</a:t>
            </a:r>
            <a:r>
              <a:rPr sz="950" b="1" spc="25" dirty="0">
                <a:solidFill>
                  <a:srgbClr val="333333"/>
                </a:solidFill>
                <a:latin typeface="微软雅黑"/>
                <a:cs typeface="微软雅黑"/>
              </a:rPr>
              <a:t>这</a:t>
            </a:r>
            <a:r>
              <a:rPr sz="950" b="1" dirty="0">
                <a:solidFill>
                  <a:srgbClr val="333333"/>
                </a:solidFill>
                <a:latin typeface="Trebuchet MS"/>
                <a:cs typeface="Trebuchet MS"/>
              </a:rPr>
              <a:t>3</a:t>
            </a:r>
            <a:r>
              <a:rPr sz="950" b="1" spc="25" dirty="0">
                <a:solidFill>
                  <a:srgbClr val="333333"/>
                </a:solidFill>
                <a:latin typeface="微软雅黑"/>
                <a:cs typeface="微软雅黑"/>
              </a:rPr>
              <a:t>种。</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b="1" spc="55" dirty="0">
                <a:solidFill>
                  <a:srgbClr val="777777"/>
                </a:solidFill>
                <a:latin typeface="Trebuchet MS"/>
                <a:cs typeface="Trebuchet MS"/>
              </a:rPr>
              <a:t>IDE</a:t>
            </a:r>
            <a:r>
              <a:rPr sz="950" b="1" spc="25" dirty="0">
                <a:solidFill>
                  <a:srgbClr val="777777"/>
                </a:solidFill>
                <a:latin typeface="微软雅黑"/>
                <a:cs typeface="微软雅黑"/>
              </a:rPr>
              <a:t>是一种成熟稳定、价格便宜的并行传输接口。</a:t>
            </a:r>
            <a:endParaRPr sz="950">
              <a:latin typeface="微软雅黑"/>
              <a:cs typeface="微软雅黑"/>
            </a:endParaRPr>
          </a:p>
          <a:p>
            <a:pPr marL="193675">
              <a:lnSpc>
                <a:spcPct val="100000"/>
              </a:lnSpc>
              <a:spcBef>
                <a:spcPts val="1110"/>
              </a:spcBef>
            </a:pPr>
            <a:r>
              <a:rPr sz="950" b="1" spc="40" dirty="0">
                <a:solidFill>
                  <a:srgbClr val="777777"/>
                </a:solidFill>
                <a:latin typeface="Trebuchet MS"/>
                <a:cs typeface="Trebuchet MS"/>
              </a:rPr>
              <a:t>SATA</a:t>
            </a:r>
            <a:r>
              <a:rPr sz="950" b="1" spc="25" dirty="0">
                <a:solidFill>
                  <a:srgbClr val="777777"/>
                </a:solidFill>
                <a:latin typeface="微软雅黑"/>
                <a:cs typeface="微软雅黑"/>
              </a:rPr>
              <a:t>是一种传输速度更快、数据校验更完整的串行传输接口。</a:t>
            </a:r>
            <a:endParaRPr sz="950">
              <a:latin typeface="微软雅黑"/>
              <a:cs typeface="微软雅黑"/>
            </a:endParaRPr>
          </a:p>
          <a:p>
            <a:pPr marL="193675" marR="383540">
              <a:lnSpc>
                <a:spcPct val="131600"/>
              </a:lnSpc>
              <a:spcBef>
                <a:spcPts val="830"/>
              </a:spcBef>
            </a:pPr>
            <a:r>
              <a:rPr sz="950" b="1" spc="50" dirty="0">
                <a:solidFill>
                  <a:srgbClr val="777777"/>
                </a:solidFill>
                <a:latin typeface="Trebuchet MS"/>
                <a:cs typeface="Trebuchet MS"/>
              </a:rPr>
              <a:t>SCSI</a:t>
            </a:r>
            <a:r>
              <a:rPr sz="950" b="1" spc="20" dirty="0">
                <a:solidFill>
                  <a:srgbClr val="777777"/>
                </a:solidFill>
                <a:latin typeface="微软雅黑"/>
                <a:cs typeface="微软雅黑"/>
              </a:rPr>
              <a:t>是一种用于计算机和硬盘、光驱等设备之间系统级接口的通用标准，具有系统资源占用率 </a:t>
            </a:r>
            <a:r>
              <a:rPr sz="950" b="1" spc="25" dirty="0">
                <a:solidFill>
                  <a:srgbClr val="777777"/>
                </a:solidFill>
                <a:latin typeface="微软雅黑"/>
                <a:cs typeface="微软雅黑"/>
              </a:rPr>
              <a:t>低、转速高、传输速度快等优点。</a:t>
            </a:r>
            <a:endParaRPr sz="950">
              <a:latin typeface="微软雅黑"/>
              <a:cs typeface="微软雅黑"/>
            </a:endParaRPr>
          </a:p>
          <a:p>
            <a:pPr marL="12700" marR="75565" algn="just">
              <a:lnSpc>
                <a:spcPct val="131600"/>
              </a:lnSpc>
              <a:spcBef>
                <a:spcPts val="750"/>
              </a:spcBef>
            </a:pPr>
            <a:r>
              <a:rPr sz="950" b="1" spc="25" dirty="0">
                <a:solidFill>
                  <a:srgbClr val="333333"/>
                </a:solidFill>
                <a:latin typeface="微软雅黑"/>
                <a:cs typeface="微软雅黑"/>
              </a:rPr>
              <a:t>不论使用什么类型的硬盘接口，硬盘上的数据总是要通过计算机主板上的总线与</a:t>
            </a:r>
            <a:r>
              <a:rPr sz="950" b="1" spc="60" dirty="0">
                <a:solidFill>
                  <a:srgbClr val="333333"/>
                </a:solidFill>
                <a:latin typeface="Trebuchet MS"/>
                <a:cs typeface="Trebuchet MS"/>
              </a:rPr>
              <a:t>CPU</a:t>
            </a:r>
            <a:r>
              <a:rPr sz="950" b="1" spc="25" dirty="0">
                <a:solidFill>
                  <a:srgbClr val="333333"/>
                </a:solidFill>
                <a:latin typeface="微软雅黑"/>
                <a:cs typeface="微软雅黑"/>
              </a:rPr>
              <a:t>、内存设备进行数 据交换，这种物理环境上的限制给硬盘资源的共享带来了各种不便。后来，</a:t>
            </a:r>
            <a:r>
              <a:rPr sz="950" b="1" spc="120" dirty="0">
                <a:solidFill>
                  <a:srgbClr val="333333"/>
                </a:solidFill>
                <a:latin typeface="Trebuchet MS"/>
                <a:cs typeface="Trebuchet MS"/>
              </a:rPr>
              <a:t>IBM</a:t>
            </a:r>
            <a:r>
              <a:rPr sz="950" b="1" spc="20" dirty="0">
                <a:solidFill>
                  <a:srgbClr val="333333"/>
                </a:solidFill>
                <a:latin typeface="微软雅黑"/>
                <a:cs typeface="微软雅黑"/>
              </a:rPr>
              <a:t>公司开始动手研发基于  </a:t>
            </a:r>
            <a:r>
              <a:rPr sz="950" b="1" spc="35" dirty="0">
                <a:solidFill>
                  <a:srgbClr val="333333"/>
                </a:solidFill>
                <a:latin typeface="Trebuchet MS"/>
                <a:cs typeface="Trebuchet MS"/>
              </a:rPr>
              <a:t>TCP/IP</a:t>
            </a:r>
            <a:r>
              <a:rPr sz="950" b="1" spc="25" dirty="0">
                <a:solidFill>
                  <a:srgbClr val="333333"/>
                </a:solidFill>
                <a:latin typeface="微软雅黑"/>
                <a:cs typeface="微软雅黑"/>
              </a:rPr>
              <a:t>协议和</a:t>
            </a:r>
            <a:r>
              <a:rPr sz="950" b="1" spc="50" dirty="0">
                <a:solidFill>
                  <a:srgbClr val="333333"/>
                </a:solidFill>
                <a:latin typeface="Trebuchet MS"/>
                <a:cs typeface="Trebuchet MS"/>
              </a:rPr>
              <a:t>SCSI</a:t>
            </a:r>
            <a:r>
              <a:rPr sz="950" b="1" spc="25" dirty="0">
                <a:solidFill>
                  <a:srgbClr val="333333"/>
                </a:solidFill>
                <a:latin typeface="微软雅黑"/>
                <a:cs typeface="微软雅黑"/>
              </a:rPr>
              <a:t>接口协议的新型存储技术，这也就是我们目前能看到的互联网小型计算机系统接口</a:t>
            </a:r>
            <a:endParaRPr sz="950">
              <a:latin typeface="微软雅黑"/>
              <a:cs typeface="微软雅黑"/>
            </a:endParaRPr>
          </a:p>
        </p:txBody>
      </p:sp>
      <p:sp>
        <p:nvSpPr>
          <p:cNvPr id="11" name="object 11"/>
          <p:cNvSpPr txBox="1"/>
          <p:nvPr/>
        </p:nvSpPr>
        <p:spPr>
          <a:xfrm>
            <a:off x="946443" y="10019170"/>
            <a:ext cx="5671185" cy="383540"/>
          </a:xfrm>
          <a:prstGeom prst="rect">
            <a:avLst/>
          </a:prstGeom>
        </p:spPr>
        <p:txBody>
          <a:bodyPr vert="horz" wrap="square" lIns="0" tIns="24130" rIns="0" bIns="0" rtlCol="0">
            <a:spAutoFit/>
          </a:bodyPr>
          <a:lstStyle/>
          <a:p>
            <a:pPr algn="ctr">
              <a:lnSpc>
                <a:spcPct val="100000"/>
              </a:lnSpc>
              <a:spcBef>
                <a:spcPts val="190"/>
              </a:spcBef>
            </a:pPr>
            <a:r>
              <a:rPr sz="950" b="1" spc="45" dirty="0">
                <a:solidFill>
                  <a:srgbClr val="333333"/>
                </a:solidFill>
                <a:latin typeface="微软雅黑"/>
                <a:cs typeface="微软雅黑"/>
              </a:rPr>
              <a:t>（</a:t>
            </a:r>
            <a:r>
              <a:rPr sz="950" b="1" spc="45" dirty="0">
                <a:solidFill>
                  <a:srgbClr val="333333"/>
                </a:solidFill>
                <a:latin typeface="Trebuchet MS"/>
                <a:cs typeface="Trebuchet MS"/>
              </a:rPr>
              <a:t>iSCSI</a:t>
            </a:r>
            <a:r>
              <a:rPr sz="950" b="1" spc="45" dirty="0">
                <a:solidFill>
                  <a:srgbClr val="333333"/>
                </a:solidFill>
                <a:latin typeface="微软雅黑"/>
                <a:cs typeface="微软雅黑"/>
              </a:rPr>
              <a:t>，</a:t>
            </a:r>
            <a:r>
              <a:rPr sz="950" b="1" spc="45" dirty="0">
                <a:solidFill>
                  <a:srgbClr val="333333"/>
                </a:solidFill>
                <a:latin typeface="Trebuchet MS"/>
                <a:cs typeface="Trebuchet MS"/>
              </a:rPr>
              <a:t>Internet</a:t>
            </a:r>
            <a:r>
              <a:rPr sz="950" b="1" spc="-40" dirty="0">
                <a:solidFill>
                  <a:srgbClr val="333333"/>
                </a:solidFill>
                <a:latin typeface="Trebuchet MS"/>
                <a:cs typeface="Trebuchet MS"/>
              </a:rPr>
              <a:t> </a:t>
            </a:r>
            <a:r>
              <a:rPr sz="950" b="1" spc="60" dirty="0">
                <a:solidFill>
                  <a:srgbClr val="333333"/>
                </a:solidFill>
                <a:latin typeface="Trebuchet MS"/>
                <a:cs typeface="Trebuchet MS"/>
              </a:rPr>
              <a:t>Small</a:t>
            </a:r>
            <a:r>
              <a:rPr sz="950" b="1" spc="-40" dirty="0">
                <a:solidFill>
                  <a:srgbClr val="333333"/>
                </a:solidFill>
                <a:latin typeface="Trebuchet MS"/>
                <a:cs typeface="Trebuchet MS"/>
              </a:rPr>
              <a:t> </a:t>
            </a:r>
            <a:r>
              <a:rPr sz="950" b="1" spc="60" dirty="0">
                <a:solidFill>
                  <a:srgbClr val="333333"/>
                </a:solidFill>
                <a:latin typeface="Trebuchet MS"/>
                <a:cs typeface="Trebuchet MS"/>
              </a:rPr>
              <a:t>Computer</a:t>
            </a:r>
            <a:r>
              <a:rPr sz="950" b="1" spc="-35" dirty="0">
                <a:solidFill>
                  <a:srgbClr val="333333"/>
                </a:solidFill>
                <a:latin typeface="Trebuchet MS"/>
                <a:cs typeface="Trebuchet MS"/>
              </a:rPr>
              <a:t> </a:t>
            </a:r>
            <a:r>
              <a:rPr sz="950" b="1" spc="65" dirty="0">
                <a:solidFill>
                  <a:srgbClr val="333333"/>
                </a:solidFill>
                <a:latin typeface="Trebuchet MS"/>
                <a:cs typeface="Trebuchet MS"/>
              </a:rPr>
              <a:t>System</a:t>
            </a:r>
            <a:r>
              <a:rPr sz="950" b="1" spc="-40" dirty="0">
                <a:solidFill>
                  <a:srgbClr val="333333"/>
                </a:solidFill>
                <a:latin typeface="Trebuchet MS"/>
                <a:cs typeface="Trebuchet MS"/>
              </a:rPr>
              <a:t> </a:t>
            </a:r>
            <a:r>
              <a:rPr sz="950" b="1" spc="40" dirty="0">
                <a:solidFill>
                  <a:srgbClr val="333333"/>
                </a:solidFill>
                <a:latin typeface="Trebuchet MS"/>
                <a:cs typeface="Trebuchet MS"/>
              </a:rPr>
              <a:t>Interface</a:t>
            </a:r>
            <a:r>
              <a:rPr sz="950" b="1" spc="40" dirty="0">
                <a:solidFill>
                  <a:srgbClr val="333333"/>
                </a:solidFill>
                <a:latin typeface="微软雅黑"/>
                <a:cs typeface="微软雅黑"/>
              </a:rPr>
              <a:t>）</a:t>
            </a:r>
            <a:r>
              <a:rPr sz="950" b="1" spc="25" dirty="0">
                <a:solidFill>
                  <a:srgbClr val="333333"/>
                </a:solidFill>
                <a:latin typeface="微软雅黑"/>
                <a:cs typeface="微软雅黑"/>
              </a:rPr>
              <a:t>。这是一种将</a:t>
            </a:r>
            <a:r>
              <a:rPr sz="950" b="1" spc="50" dirty="0">
                <a:solidFill>
                  <a:srgbClr val="333333"/>
                </a:solidFill>
                <a:latin typeface="Trebuchet MS"/>
                <a:cs typeface="Trebuchet MS"/>
              </a:rPr>
              <a:t>SCSI</a:t>
            </a:r>
            <a:r>
              <a:rPr sz="950" b="1" spc="25" dirty="0">
                <a:solidFill>
                  <a:srgbClr val="333333"/>
                </a:solidFill>
                <a:latin typeface="微软雅黑"/>
                <a:cs typeface="微软雅黑"/>
              </a:rPr>
              <a:t>接口与以太网技术相结合</a:t>
            </a:r>
            <a:endParaRPr sz="950">
              <a:latin typeface="微软雅黑"/>
              <a:cs typeface="微软雅黑"/>
            </a:endParaRPr>
          </a:p>
          <a:p>
            <a:pPr algn="ctr">
              <a:lnSpc>
                <a:spcPct val="100000"/>
              </a:lnSpc>
              <a:spcBef>
                <a:spcPts val="360"/>
              </a:spcBef>
            </a:pPr>
            <a:fld id="{81D60167-4931-47E6-BA6A-407CBD079E47}" type="slidenum">
              <a:rPr sz="800" spc="-5" dirty="0">
                <a:latin typeface="小哥哥网恋吗"/>
                <a:cs typeface="小哥哥网恋吗"/>
              </a:rPr>
              <a:t>299</a:t>
            </a:fld>
            <a:endParaRPr sz="800">
              <a:latin typeface="小哥哥网恋吗"/>
              <a:cs typeface="小哥哥网恋吗"/>
            </a:endParaRPr>
          </a:p>
        </p:txBody>
      </p:sp>
      <p:sp>
        <p:nvSpPr>
          <p:cNvPr id="10" name="object 1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38319" y="339790"/>
            <a:ext cx="1057910" cy="368935"/>
          </a:xfrm>
          <a:prstGeom prst="rect">
            <a:avLst/>
          </a:prstGeom>
        </p:spPr>
        <p:txBody>
          <a:bodyPr vert="horz" wrap="square" lIns="0" tIns="53975" rIns="0" bIns="0" rtlCol="0">
            <a:spAutoFit/>
          </a:bodyPr>
          <a:lstStyle/>
          <a:p>
            <a:pPr marL="264160" lvl="1" indent="-252095">
              <a:lnSpc>
                <a:spcPct val="100000"/>
              </a:lnSpc>
              <a:spcBef>
                <a:spcPts val="425"/>
              </a:spcBef>
              <a:buFont typeface="Trebuchet MS"/>
              <a:buAutoNum type="arabicPeriod" startAt="4"/>
              <a:tabLst>
                <a:tab pos="264795" algn="l"/>
              </a:tabLst>
            </a:pPr>
            <a:r>
              <a:rPr sz="850" b="1" spc="25" dirty="0">
                <a:solidFill>
                  <a:srgbClr val="4183C4"/>
                </a:solidFill>
                <a:latin typeface="微软雅黑"/>
                <a:cs typeface="微软雅黑"/>
              </a:rPr>
              <a:t>安全的加密传输</a:t>
            </a:r>
            <a:endParaRPr sz="850">
              <a:latin typeface="微软雅黑"/>
              <a:cs typeface="微软雅黑"/>
            </a:endParaRPr>
          </a:p>
          <a:p>
            <a:pPr marL="264160" lvl="1" indent="-252095">
              <a:lnSpc>
                <a:spcPct val="100000"/>
              </a:lnSpc>
              <a:spcBef>
                <a:spcPts val="330"/>
              </a:spcBef>
              <a:buFont typeface="Trebuchet MS"/>
              <a:buAutoNum type="arabicPeriod" startAt="4"/>
              <a:tabLst>
                <a:tab pos="264795" algn="l"/>
              </a:tabLst>
            </a:pPr>
            <a:r>
              <a:rPr sz="850" b="1" spc="25" dirty="0">
                <a:solidFill>
                  <a:srgbClr val="4183C4"/>
                </a:solidFill>
                <a:latin typeface="微软雅黑"/>
                <a:cs typeface="微软雅黑"/>
              </a:rPr>
              <a:t>部署缓存服务器</a:t>
            </a:r>
            <a:endParaRPr sz="850">
              <a:latin typeface="微软雅黑"/>
              <a:cs typeface="微软雅黑"/>
            </a:endParaRPr>
          </a:p>
        </p:txBody>
      </p:sp>
      <p:sp>
        <p:nvSpPr>
          <p:cNvPr id="3" name="object 3"/>
          <p:cNvSpPr txBox="1"/>
          <p:nvPr/>
        </p:nvSpPr>
        <p:spPr>
          <a:xfrm>
            <a:off x="1392400" y="720562"/>
            <a:ext cx="250190" cy="159385"/>
          </a:xfrm>
          <a:prstGeom prst="rect">
            <a:avLst/>
          </a:prstGeom>
        </p:spPr>
        <p:txBody>
          <a:bodyPr vert="horz" wrap="square" lIns="0" tIns="15875" rIns="0" bIns="0" rtlCol="0">
            <a:spAutoFit/>
          </a:bodyPr>
          <a:lstStyle/>
          <a:p>
            <a:pPr marL="12700">
              <a:lnSpc>
                <a:spcPct val="100000"/>
              </a:lnSpc>
              <a:spcBef>
                <a:spcPts val="125"/>
              </a:spcBef>
            </a:pPr>
            <a:r>
              <a:rPr sz="850" b="1" spc="30" dirty="0">
                <a:solidFill>
                  <a:srgbClr val="4183C4"/>
                </a:solidFill>
                <a:latin typeface="Trebuchet MS"/>
                <a:cs typeface="Trebuchet MS"/>
              </a:rPr>
              <a:t>Tips</a:t>
            </a:r>
            <a:endParaRPr sz="850">
              <a:latin typeface="Trebuchet MS"/>
              <a:cs typeface="Trebuchet MS"/>
            </a:endParaRPr>
          </a:p>
        </p:txBody>
      </p:sp>
      <p:sp>
        <p:nvSpPr>
          <p:cNvPr id="4" name="object 4"/>
          <p:cNvSpPr txBox="1"/>
          <p:nvPr/>
        </p:nvSpPr>
        <p:spPr>
          <a:xfrm>
            <a:off x="946480" y="854345"/>
            <a:ext cx="2667000" cy="9458960"/>
          </a:xfrm>
          <a:prstGeom prst="rect">
            <a:avLst/>
          </a:prstGeom>
        </p:spPr>
        <p:txBody>
          <a:bodyPr vert="horz" wrap="square" lIns="0" tIns="12065" rIns="0" bIns="0" rtlCol="0">
            <a:spAutoFit/>
          </a:bodyPr>
          <a:lstStyle/>
          <a:p>
            <a:pPr marL="12700" marR="833755" indent="891540">
              <a:lnSpc>
                <a:spcPct val="132400"/>
              </a:lnSpc>
              <a:spcBef>
                <a:spcPts val="95"/>
              </a:spcBef>
            </a:pPr>
            <a:r>
              <a:rPr sz="850" b="1" spc="-15" dirty="0">
                <a:solidFill>
                  <a:srgbClr val="4183C4"/>
                </a:solidFill>
                <a:latin typeface="Trebuchet MS"/>
                <a:cs typeface="Trebuchet MS"/>
              </a:rPr>
              <a:t>13.6</a:t>
            </a:r>
            <a:r>
              <a:rPr sz="850" b="1" spc="-30" dirty="0">
                <a:solidFill>
                  <a:srgbClr val="4183C4"/>
                </a:solidFill>
                <a:latin typeface="Trebuchet MS"/>
                <a:cs typeface="Trebuchet MS"/>
              </a:rPr>
              <a:t> </a:t>
            </a:r>
            <a:r>
              <a:rPr sz="850" b="1" spc="25" dirty="0">
                <a:solidFill>
                  <a:srgbClr val="4183C4"/>
                </a:solidFill>
                <a:latin typeface="微软雅黑"/>
                <a:cs typeface="微软雅黑"/>
              </a:rPr>
              <a:t>分离解析技术 第</a:t>
            </a:r>
            <a:r>
              <a:rPr sz="850" b="1" dirty="0">
                <a:solidFill>
                  <a:srgbClr val="4183C4"/>
                </a:solidFill>
                <a:latin typeface="Trebuchet MS"/>
                <a:cs typeface="Trebuchet MS"/>
              </a:rPr>
              <a:t>14</a:t>
            </a:r>
            <a:r>
              <a:rPr sz="850" b="1" spc="25" dirty="0">
                <a:solidFill>
                  <a:srgbClr val="4183C4"/>
                </a:solidFill>
                <a:latin typeface="微软雅黑"/>
                <a:cs typeface="微软雅黑"/>
              </a:rPr>
              <a:t>章</a:t>
            </a:r>
            <a:r>
              <a:rPr sz="850" b="1" spc="-30" dirty="0">
                <a:solidFill>
                  <a:srgbClr val="4183C4"/>
                </a:solidFill>
                <a:latin typeface="微软雅黑"/>
                <a:cs typeface="微软雅黑"/>
              </a:rPr>
              <a:t> </a:t>
            </a:r>
            <a:r>
              <a:rPr sz="850" b="1" spc="25" dirty="0">
                <a:solidFill>
                  <a:srgbClr val="4183C4"/>
                </a:solidFill>
                <a:latin typeface="微软雅黑"/>
                <a:cs typeface="微软雅黑"/>
              </a:rPr>
              <a:t>使用</a:t>
            </a:r>
            <a:r>
              <a:rPr sz="850" b="1" spc="70" dirty="0">
                <a:solidFill>
                  <a:srgbClr val="4183C4"/>
                </a:solidFill>
                <a:latin typeface="Trebuchet MS"/>
                <a:cs typeface="Trebuchet MS"/>
              </a:rPr>
              <a:t>DHCP</a:t>
            </a:r>
            <a:r>
              <a:rPr sz="850" b="1" spc="25" dirty="0">
                <a:solidFill>
                  <a:srgbClr val="4183C4"/>
                </a:solidFill>
                <a:latin typeface="微软雅黑"/>
                <a:cs typeface="微软雅黑"/>
              </a:rPr>
              <a:t>动态管理主机地址</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动态主机地址管理协议</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部署</a:t>
            </a:r>
            <a:r>
              <a:rPr sz="850" b="1" spc="50" dirty="0">
                <a:solidFill>
                  <a:srgbClr val="4183C4"/>
                </a:solidFill>
                <a:latin typeface="Trebuchet MS"/>
                <a:cs typeface="Trebuchet MS"/>
              </a:rPr>
              <a:t>dhcpd</a:t>
            </a:r>
            <a:r>
              <a:rPr sz="850" b="1" spc="25" dirty="0">
                <a:solidFill>
                  <a:srgbClr val="4183C4"/>
                </a:solidFill>
                <a:latin typeface="微软雅黑"/>
                <a:cs typeface="微软雅黑"/>
              </a:rPr>
              <a:t>服务程序</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自动管理</a:t>
            </a:r>
            <a:r>
              <a:rPr sz="850" b="1" spc="50" dirty="0">
                <a:solidFill>
                  <a:srgbClr val="4183C4"/>
                </a:solidFill>
                <a:latin typeface="Trebuchet MS"/>
                <a:cs typeface="Trebuchet MS"/>
              </a:rPr>
              <a:t>IP</a:t>
            </a:r>
            <a:r>
              <a:rPr sz="850" b="1" spc="25" dirty="0">
                <a:solidFill>
                  <a:srgbClr val="4183C4"/>
                </a:solidFill>
                <a:latin typeface="微软雅黑"/>
                <a:cs typeface="微软雅黑"/>
              </a:rPr>
              <a:t>地址</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分配固定</a:t>
            </a:r>
            <a:r>
              <a:rPr sz="850" b="1" spc="50" dirty="0">
                <a:solidFill>
                  <a:srgbClr val="4183C4"/>
                </a:solidFill>
                <a:latin typeface="Trebuchet MS"/>
                <a:cs typeface="Trebuchet MS"/>
              </a:rPr>
              <a:t>IP</a:t>
            </a:r>
            <a:r>
              <a:rPr sz="850" b="1" spc="25" dirty="0">
                <a:solidFill>
                  <a:srgbClr val="4183C4"/>
                </a:solidFill>
                <a:latin typeface="微软雅黑"/>
                <a:cs typeface="微软雅黑"/>
              </a:rPr>
              <a:t>地址</a:t>
            </a:r>
            <a:endParaRPr sz="850">
              <a:latin typeface="微软雅黑"/>
              <a:cs typeface="微软雅黑"/>
            </a:endParaRPr>
          </a:p>
          <a:p>
            <a:pPr marL="12700">
              <a:lnSpc>
                <a:spcPct val="100000"/>
              </a:lnSpc>
              <a:spcBef>
                <a:spcPts val="330"/>
              </a:spcBef>
            </a:pPr>
            <a:r>
              <a:rPr sz="850" b="1" spc="25" dirty="0">
                <a:solidFill>
                  <a:srgbClr val="4183C4"/>
                </a:solidFill>
                <a:latin typeface="微软雅黑"/>
                <a:cs typeface="微软雅黑"/>
              </a:rPr>
              <a:t>第</a:t>
            </a:r>
            <a:r>
              <a:rPr sz="850" b="1" dirty="0">
                <a:solidFill>
                  <a:srgbClr val="4183C4"/>
                </a:solidFill>
                <a:latin typeface="Trebuchet MS"/>
                <a:cs typeface="Trebuchet MS"/>
              </a:rPr>
              <a:t>15</a:t>
            </a:r>
            <a:r>
              <a:rPr sz="850" b="1" spc="25" dirty="0">
                <a:solidFill>
                  <a:srgbClr val="4183C4"/>
                </a:solidFill>
                <a:latin typeface="微软雅黑"/>
                <a:cs typeface="微软雅黑"/>
              </a:rPr>
              <a:t>章</a:t>
            </a:r>
            <a:r>
              <a:rPr sz="850" b="1" spc="-40" dirty="0">
                <a:solidFill>
                  <a:srgbClr val="4183C4"/>
                </a:solidFill>
                <a:latin typeface="微软雅黑"/>
                <a:cs typeface="微软雅黑"/>
              </a:rPr>
              <a:t> </a:t>
            </a:r>
            <a:r>
              <a:rPr sz="850" b="1" spc="25" dirty="0">
                <a:solidFill>
                  <a:srgbClr val="4183C4"/>
                </a:solidFill>
                <a:latin typeface="微软雅黑"/>
                <a:cs typeface="微软雅黑"/>
              </a:rPr>
              <a:t>使用</a:t>
            </a:r>
            <a:r>
              <a:rPr sz="850" b="1" spc="40" dirty="0">
                <a:solidFill>
                  <a:srgbClr val="4183C4"/>
                </a:solidFill>
                <a:latin typeface="Trebuchet MS"/>
                <a:cs typeface="Trebuchet MS"/>
              </a:rPr>
              <a:t>Postfix</a:t>
            </a:r>
            <a:r>
              <a:rPr sz="850" b="1" spc="25" dirty="0">
                <a:solidFill>
                  <a:srgbClr val="4183C4"/>
                </a:solidFill>
                <a:latin typeface="微软雅黑"/>
                <a:cs typeface="微软雅黑"/>
              </a:rPr>
              <a:t>与</a:t>
            </a:r>
            <a:r>
              <a:rPr sz="850" b="1" spc="50" dirty="0">
                <a:solidFill>
                  <a:srgbClr val="4183C4"/>
                </a:solidFill>
                <a:latin typeface="Trebuchet MS"/>
                <a:cs typeface="Trebuchet MS"/>
              </a:rPr>
              <a:t>Dovecot</a:t>
            </a:r>
            <a:r>
              <a:rPr sz="850" b="1" spc="25" dirty="0">
                <a:solidFill>
                  <a:srgbClr val="4183C4"/>
                </a:solidFill>
                <a:latin typeface="微软雅黑"/>
                <a:cs typeface="微软雅黑"/>
              </a:rPr>
              <a:t>部署邮件系统</a:t>
            </a:r>
            <a:endParaRPr sz="850">
              <a:latin typeface="微软雅黑"/>
              <a:cs typeface="微软雅黑"/>
            </a:endParaRPr>
          </a:p>
          <a:p>
            <a:pPr marL="904240">
              <a:lnSpc>
                <a:spcPct val="100000"/>
              </a:lnSpc>
              <a:spcBef>
                <a:spcPts val="330"/>
              </a:spcBef>
            </a:pPr>
            <a:r>
              <a:rPr sz="850" b="1" spc="-15" dirty="0">
                <a:solidFill>
                  <a:srgbClr val="4183C4"/>
                </a:solidFill>
                <a:latin typeface="Trebuchet MS"/>
                <a:cs typeface="Trebuchet MS"/>
              </a:rPr>
              <a:t>15.1</a:t>
            </a:r>
            <a:r>
              <a:rPr sz="850" b="1" spc="-30" dirty="0">
                <a:solidFill>
                  <a:srgbClr val="4183C4"/>
                </a:solidFill>
                <a:latin typeface="Trebuchet MS"/>
                <a:cs typeface="Trebuchet MS"/>
              </a:rPr>
              <a:t> </a:t>
            </a:r>
            <a:r>
              <a:rPr sz="850" b="1" spc="25" dirty="0">
                <a:solidFill>
                  <a:srgbClr val="4183C4"/>
                </a:solidFill>
                <a:latin typeface="微软雅黑"/>
                <a:cs typeface="微软雅黑"/>
              </a:rPr>
              <a:t>电子邮件系统</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474470" lvl="2" indent="-347980">
              <a:lnSpc>
                <a:spcPct val="100000"/>
              </a:lnSpc>
              <a:spcBef>
                <a:spcPts val="330"/>
              </a:spcBef>
              <a:buFont typeface="Trebuchet MS"/>
              <a:buAutoNum type="arabicPeriod"/>
              <a:tabLst>
                <a:tab pos="1475105" algn="l"/>
              </a:tabLst>
            </a:pPr>
            <a:r>
              <a:rPr sz="850" b="1" spc="25" dirty="0">
                <a:solidFill>
                  <a:srgbClr val="4183C4"/>
                </a:solidFill>
                <a:latin typeface="微软雅黑"/>
                <a:cs typeface="微软雅黑"/>
              </a:rPr>
              <a:t>配置</a:t>
            </a:r>
            <a:r>
              <a:rPr sz="850" b="1" spc="40" dirty="0">
                <a:solidFill>
                  <a:srgbClr val="4183C4"/>
                </a:solidFill>
                <a:latin typeface="Trebuchet MS"/>
                <a:cs typeface="Trebuchet MS"/>
              </a:rPr>
              <a:t>Postfix</a:t>
            </a:r>
            <a:r>
              <a:rPr sz="850" b="1" spc="25" dirty="0">
                <a:solidFill>
                  <a:srgbClr val="4183C4"/>
                </a:solidFill>
                <a:latin typeface="微软雅黑"/>
                <a:cs typeface="微软雅黑"/>
              </a:rPr>
              <a:t>服务程序</a:t>
            </a:r>
            <a:endParaRPr sz="850">
              <a:latin typeface="微软雅黑"/>
              <a:cs typeface="微软雅黑"/>
            </a:endParaRPr>
          </a:p>
          <a:p>
            <a:pPr marL="1474470" lvl="2" indent="-347980">
              <a:lnSpc>
                <a:spcPct val="100000"/>
              </a:lnSpc>
              <a:spcBef>
                <a:spcPts val="334"/>
              </a:spcBef>
              <a:buFont typeface="Trebuchet MS"/>
              <a:buAutoNum type="arabicPeriod"/>
              <a:tabLst>
                <a:tab pos="1475105" algn="l"/>
              </a:tabLst>
            </a:pPr>
            <a:r>
              <a:rPr sz="850" b="1" spc="25" dirty="0">
                <a:solidFill>
                  <a:srgbClr val="4183C4"/>
                </a:solidFill>
                <a:latin typeface="微软雅黑"/>
                <a:cs typeface="微软雅黑"/>
              </a:rPr>
              <a:t>配置</a:t>
            </a:r>
            <a:r>
              <a:rPr sz="850" b="1" spc="50" dirty="0">
                <a:solidFill>
                  <a:srgbClr val="4183C4"/>
                </a:solidFill>
                <a:latin typeface="Trebuchet MS"/>
                <a:cs typeface="Trebuchet MS"/>
              </a:rPr>
              <a:t>Dovecot</a:t>
            </a:r>
            <a:r>
              <a:rPr sz="850" b="1" spc="25" dirty="0">
                <a:solidFill>
                  <a:srgbClr val="4183C4"/>
                </a:solidFill>
                <a:latin typeface="微软雅黑"/>
                <a:cs typeface="微软雅黑"/>
              </a:rPr>
              <a:t>服务程序</a:t>
            </a:r>
            <a:endParaRPr sz="850">
              <a:latin typeface="微软雅黑"/>
              <a:cs typeface="微软雅黑"/>
            </a:endParaRPr>
          </a:p>
          <a:p>
            <a:pPr marL="1474470" lvl="2" indent="-347980">
              <a:lnSpc>
                <a:spcPct val="100000"/>
              </a:lnSpc>
              <a:spcBef>
                <a:spcPts val="330"/>
              </a:spcBef>
              <a:buFont typeface="Trebuchet MS"/>
              <a:buAutoNum type="arabicPeriod"/>
              <a:tabLst>
                <a:tab pos="1475105" algn="l"/>
              </a:tabLst>
            </a:pPr>
            <a:r>
              <a:rPr sz="850" b="1" spc="25" dirty="0">
                <a:solidFill>
                  <a:srgbClr val="4183C4"/>
                </a:solidFill>
                <a:latin typeface="微软雅黑"/>
                <a:cs typeface="微软雅黑"/>
              </a:rPr>
              <a:t>客户使用电子邮件系统</a:t>
            </a:r>
            <a:endParaRPr sz="850">
              <a:latin typeface="微软雅黑"/>
              <a:cs typeface="微软雅黑"/>
            </a:endParaRPr>
          </a:p>
          <a:p>
            <a:pPr marL="1155700" lvl="1" indent="-252095">
              <a:lnSpc>
                <a:spcPct val="100000"/>
              </a:lnSpc>
              <a:spcBef>
                <a:spcPts val="330"/>
              </a:spcBef>
              <a:buFont typeface="Trebuchet MS"/>
              <a:buAutoNum type="arabicPeriod" startAt="2"/>
              <a:tabLst>
                <a:tab pos="1156335" algn="l"/>
              </a:tabLst>
            </a:pPr>
            <a:r>
              <a:rPr sz="850" b="1" spc="25" dirty="0">
                <a:solidFill>
                  <a:srgbClr val="4183C4"/>
                </a:solidFill>
                <a:latin typeface="微软雅黑"/>
                <a:cs typeface="微软雅黑"/>
              </a:rPr>
              <a:t>设置用户别名邮箱</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2700" marR="630555" lvl="1" indent="891540">
              <a:lnSpc>
                <a:spcPct val="132400"/>
              </a:lnSpc>
              <a:buAutoNum type="arabicPeriod" startAt="4"/>
              <a:tabLst>
                <a:tab pos="1156335" algn="l"/>
              </a:tabLst>
            </a:pPr>
            <a:r>
              <a:rPr sz="850" b="1" spc="45" dirty="0">
                <a:solidFill>
                  <a:srgbClr val="4183C4"/>
                </a:solidFill>
                <a:latin typeface="Trebuchet MS"/>
                <a:cs typeface="Trebuchet MS"/>
              </a:rPr>
              <a:t>Linux</a:t>
            </a:r>
            <a:r>
              <a:rPr sz="850" b="1" spc="25" dirty="0">
                <a:solidFill>
                  <a:srgbClr val="4183C4"/>
                </a:solidFill>
                <a:latin typeface="微软雅黑"/>
                <a:cs typeface="微软雅黑"/>
              </a:rPr>
              <a:t>邮件客户端 第</a:t>
            </a:r>
            <a:r>
              <a:rPr sz="850" b="1" dirty="0">
                <a:solidFill>
                  <a:srgbClr val="4183C4"/>
                </a:solidFill>
                <a:latin typeface="Trebuchet MS"/>
                <a:cs typeface="Trebuchet MS"/>
              </a:rPr>
              <a:t>16</a:t>
            </a:r>
            <a:r>
              <a:rPr sz="850" b="1" spc="25" dirty="0">
                <a:solidFill>
                  <a:srgbClr val="4183C4"/>
                </a:solidFill>
                <a:latin typeface="微软雅黑"/>
                <a:cs typeface="微软雅黑"/>
              </a:rPr>
              <a:t>章</a:t>
            </a:r>
            <a:r>
              <a:rPr sz="850" b="1" spc="-30" dirty="0">
                <a:solidFill>
                  <a:srgbClr val="4183C4"/>
                </a:solidFill>
                <a:latin typeface="微软雅黑"/>
                <a:cs typeface="微软雅黑"/>
              </a:rPr>
              <a:t> </a:t>
            </a:r>
            <a:r>
              <a:rPr sz="850" b="1" spc="25" dirty="0">
                <a:solidFill>
                  <a:srgbClr val="4183C4"/>
                </a:solidFill>
                <a:latin typeface="微软雅黑"/>
                <a:cs typeface="微软雅黑"/>
              </a:rPr>
              <a:t>使用</a:t>
            </a:r>
            <a:r>
              <a:rPr sz="850" b="1" spc="45" dirty="0">
                <a:solidFill>
                  <a:srgbClr val="4183C4"/>
                </a:solidFill>
                <a:latin typeface="Trebuchet MS"/>
                <a:cs typeface="Trebuchet MS"/>
              </a:rPr>
              <a:t>Ansible</a:t>
            </a:r>
            <a:r>
              <a:rPr sz="850" b="1" spc="25" dirty="0">
                <a:solidFill>
                  <a:srgbClr val="4183C4"/>
                </a:solidFill>
                <a:latin typeface="微软雅黑"/>
                <a:cs typeface="微软雅黑"/>
              </a:rPr>
              <a:t>服务实现自动化运维</a:t>
            </a:r>
            <a:endParaRPr sz="850">
              <a:latin typeface="微软雅黑"/>
              <a:cs typeface="微软雅黑"/>
            </a:endParaRPr>
          </a:p>
          <a:p>
            <a:pPr marL="1155700" lvl="1" indent="-252095">
              <a:lnSpc>
                <a:spcPct val="100000"/>
              </a:lnSpc>
              <a:spcBef>
                <a:spcPts val="330"/>
              </a:spcBef>
              <a:buAutoNum type="arabicPeriod"/>
              <a:tabLst>
                <a:tab pos="1156335" algn="l"/>
              </a:tabLst>
            </a:pPr>
            <a:r>
              <a:rPr sz="850" b="1" spc="45" dirty="0">
                <a:solidFill>
                  <a:srgbClr val="4183C4"/>
                </a:solidFill>
                <a:latin typeface="Trebuchet MS"/>
                <a:cs typeface="Trebuchet MS"/>
              </a:rPr>
              <a:t>Ansible</a:t>
            </a:r>
            <a:r>
              <a:rPr sz="850" b="1" spc="25" dirty="0">
                <a:solidFill>
                  <a:srgbClr val="4183C4"/>
                </a:solidFill>
                <a:latin typeface="微软雅黑"/>
                <a:cs typeface="微软雅黑"/>
              </a:rPr>
              <a:t>介绍与安装</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设置主机清单</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运行临时命令</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155700" lvl="1" indent="-252095">
              <a:lnSpc>
                <a:spcPct val="100000"/>
              </a:lnSpc>
              <a:spcBef>
                <a:spcPts val="330"/>
              </a:spcBef>
              <a:buFont typeface="Trebuchet MS"/>
              <a:buAutoNum type="arabicPeriod" startAt="4"/>
              <a:tabLst>
                <a:tab pos="1156335" algn="l"/>
              </a:tabLst>
            </a:pPr>
            <a:r>
              <a:rPr sz="850" b="1" spc="25" dirty="0">
                <a:solidFill>
                  <a:srgbClr val="4183C4"/>
                </a:solidFill>
                <a:latin typeface="微软雅黑"/>
                <a:cs typeface="微软雅黑"/>
              </a:rPr>
              <a:t>剧本文件实战</a:t>
            </a:r>
            <a:endParaRPr sz="850">
              <a:latin typeface="微软雅黑"/>
              <a:cs typeface="微软雅黑"/>
            </a:endParaRPr>
          </a:p>
          <a:p>
            <a:pPr marL="1155700" lvl="1" indent="-252095">
              <a:lnSpc>
                <a:spcPct val="100000"/>
              </a:lnSpc>
              <a:spcBef>
                <a:spcPts val="334"/>
              </a:spcBef>
              <a:buFont typeface="Trebuchet MS"/>
              <a:buAutoNum type="arabicPeriod" startAt="4"/>
              <a:tabLst>
                <a:tab pos="1156335" algn="l"/>
              </a:tabLst>
            </a:pPr>
            <a:r>
              <a:rPr sz="850" b="1" spc="25" dirty="0">
                <a:solidFill>
                  <a:srgbClr val="4183C4"/>
                </a:solidFill>
                <a:latin typeface="微软雅黑"/>
                <a:cs typeface="微软雅黑"/>
              </a:rPr>
              <a:t>创建及使用角色</a:t>
            </a:r>
            <a:endParaRPr sz="850">
              <a:latin typeface="微软雅黑"/>
              <a:cs typeface="微软雅黑"/>
            </a:endParaRPr>
          </a:p>
          <a:p>
            <a:pPr marL="1474470" lvl="2" indent="-347980">
              <a:lnSpc>
                <a:spcPct val="100000"/>
              </a:lnSpc>
              <a:spcBef>
                <a:spcPts val="330"/>
              </a:spcBef>
              <a:buFont typeface="Trebuchet MS"/>
              <a:buAutoNum type="arabicPeriod"/>
              <a:tabLst>
                <a:tab pos="1475105" algn="l"/>
              </a:tabLst>
            </a:pPr>
            <a:r>
              <a:rPr sz="850" b="1" spc="25" dirty="0">
                <a:solidFill>
                  <a:srgbClr val="4183C4"/>
                </a:solidFill>
                <a:latin typeface="微软雅黑"/>
                <a:cs typeface="微软雅黑"/>
              </a:rPr>
              <a:t>加载系统内置角色</a:t>
            </a:r>
            <a:endParaRPr sz="850">
              <a:latin typeface="微软雅黑"/>
              <a:cs typeface="微软雅黑"/>
            </a:endParaRPr>
          </a:p>
          <a:p>
            <a:pPr marL="1474470" lvl="2" indent="-347980">
              <a:lnSpc>
                <a:spcPct val="100000"/>
              </a:lnSpc>
              <a:spcBef>
                <a:spcPts val="330"/>
              </a:spcBef>
              <a:buFont typeface="Trebuchet MS"/>
              <a:buAutoNum type="arabicPeriod"/>
              <a:tabLst>
                <a:tab pos="1475105" algn="l"/>
              </a:tabLst>
            </a:pPr>
            <a:r>
              <a:rPr sz="850" b="1" spc="25" dirty="0">
                <a:solidFill>
                  <a:srgbClr val="4183C4"/>
                </a:solidFill>
                <a:latin typeface="微软雅黑"/>
                <a:cs typeface="微软雅黑"/>
              </a:rPr>
              <a:t>从外部获取角色</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474470" lvl="2" indent="-347980">
              <a:lnSpc>
                <a:spcPct val="100000"/>
              </a:lnSpc>
              <a:spcBef>
                <a:spcPts val="330"/>
              </a:spcBef>
              <a:buFont typeface="Trebuchet MS"/>
              <a:buAutoNum type="arabicPeriod" startAt="3"/>
              <a:tabLst>
                <a:tab pos="1475105" algn="l"/>
              </a:tabLst>
            </a:pPr>
            <a:r>
              <a:rPr sz="850" b="1" spc="25" dirty="0">
                <a:solidFill>
                  <a:srgbClr val="4183C4"/>
                </a:solidFill>
                <a:latin typeface="微软雅黑"/>
                <a:cs typeface="微软雅黑"/>
              </a:rPr>
              <a:t>创建新的角色</a:t>
            </a:r>
            <a:endParaRPr sz="850">
              <a:latin typeface="微软雅黑"/>
              <a:cs typeface="微软雅黑"/>
            </a:endParaRPr>
          </a:p>
          <a:p>
            <a:pPr marL="1155700" lvl="1" indent="-252095">
              <a:lnSpc>
                <a:spcPct val="100000"/>
              </a:lnSpc>
              <a:spcBef>
                <a:spcPts val="330"/>
              </a:spcBef>
              <a:buFont typeface="Trebuchet MS"/>
              <a:buAutoNum type="arabicPeriod" startAt="4"/>
              <a:tabLst>
                <a:tab pos="1156335" algn="l"/>
              </a:tabLst>
            </a:pPr>
            <a:r>
              <a:rPr sz="850" b="1" spc="25" dirty="0">
                <a:solidFill>
                  <a:srgbClr val="4183C4"/>
                </a:solidFill>
                <a:latin typeface="微软雅黑"/>
                <a:cs typeface="微软雅黑"/>
              </a:rPr>
              <a:t>创建和使用逻辑卷</a:t>
            </a:r>
            <a:endParaRPr sz="850">
              <a:latin typeface="微软雅黑"/>
              <a:cs typeface="微软雅黑"/>
            </a:endParaRPr>
          </a:p>
          <a:p>
            <a:pPr marL="1155700" lvl="1" indent="-252095">
              <a:lnSpc>
                <a:spcPct val="100000"/>
              </a:lnSpc>
              <a:spcBef>
                <a:spcPts val="330"/>
              </a:spcBef>
              <a:buFont typeface="Trebuchet MS"/>
              <a:buAutoNum type="arabicPeriod" startAt="4"/>
              <a:tabLst>
                <a:tab pos="1156335" algn="l"/>
              </a:tabLst>
            </a:pPr>
            <a:r>
              <a:rPr sz="850" b="1" spc="25" dirty="0">
                <a:solidFill>
                  <a:srgbClr val="4183C4"/>
                </a:solidFill>
                <a:latin typeface="微软雅黑"/>
                <a:cs typeface="微软雅黑"/>
              </a:rPr>
              <a:t>判断主机组名</a:t>
            </a:r>
            <a:endParaRPr sz="850">
              <a:latin typeface="微软雅黑"/>
              <a:cs typeface="微软雅黑"/>
            </a:endParaRPr>
          </a:p>
          <a:p>
            <a:pPr marL="1155700" lvl="1" indent="-252095">
              <a:lnSpc>
                <a:spcPct val="100000"/>
              </a:lnSpc>
              <a:spcBef>
                <a:spcPts val="330"/>
              </a:spcBef>
              <a:buFont typeface="Trebuchet MS"/>
              <a:buAutoNum type="arabicPeriod" startAt="4"/>
              <a:tabLst>
                <a:tab pos="1156335" algn="l"/>
              </a:tabLst>
            </a:pPr>
            <a:r>
              <a:rPr sz="850" b="1" spc="25" dirty="0">
                <a:solidFill>
                  <a:srgbClr val="4183C4"/>
                </a:solidFill>
                <a:latin typeface="微软雅黑"/>
                <a:cs typeface="微软雅黑"/>
              </a:rPr>
              <a:t>管理文件属性</a:t>
            </a:r>
            <a:endParaRPr sz="850">
              <a:latin typeface="微软雅黑"/>
              <a:cs typeface="微软雅黑"/>
            </a:endParaRPr>
          </a:p>
          <a:p>
            <a:pPr marL="12700" marR="722630" lvl="1" indent="891540">
              <a:lnSpc>
                <a:spcPct val="132400"/>
              </a:lnSpc>
              <a:buFont typeface="Trebuchet MS"/>
              <a:buAutoNum type="arabicPeriod" startAt="4"/>
              <a:tabLst>
                <a:tab pos="1156335" algn="l"/>
              </a:tabLst>
            </a:pPr>
            <a:r>
              <a:rPr sz="850" b="1" spc="25" dirty="0">
                <a:solidFill>
                  <a:srgbClr val="4183C4"/>
                </a:solidFill>
                <a:latin typeface="微软雅黑"/>
                <a:cs typeface="微软雅黑"/>
              </a:rPr>
              <a:t>管理密码库文件 第</a:t>
            </a:r>
            <a:r>
              <a:rPr sz="850" b="1" dirty="0">
                <a:solidFill>
                  <a:srgbClr val="4183C4"/>
                </a:solidFill>
                <a:latin typeface="Trebuchet MS"/>
                <a:cs typeface="Trebuchet MS"/>
              </a:rPr>
              <a:t>17</a:t>
            </a:r>
            <a:r>
              <a:rPr sz="850" b="1" spc="25" dirty="0">
                <a:solidFill>
                  <a:srgbClr val="4183C4"/>
                </a:solidFill>
                <a:latin typeface="微软雅黑"/>
                <a:cs typeface="微软雅黑"/>
              </a:rPr>
              <a:t>章</a:t>
            </a:r>
            <a:r>
              <a:rPr sz="850" b="1" spc="-40" dirty="0">
                <a:solidFill>
                  <a:srgbClr val="4183C4"/>
                </a:solidFill>
                <a:latin typeface="微软雅黑"/>
                <a:cs typeface="微软雅黑"/>
              </a:rPr>
              <a:t> </a:t>
            </a:r>
            <a:r>
              <a:rPr sz="850" b="1" spc="25" dirty="0">
                <a:solidFill>
                  <a:srgbClr val="4183C4"/>
                </a:solidFill>
                <a:latin typeface="微软雅黑"/>
                <a:cs typeface="微软雅黑"/>
              </a:rPr>
              <a:t>使用</a:t>
            </a:r>
            <a:r>
              <a:rPr sz="850" b="1" spc="40" dirty="0">
                <a:solidFill>
                  <a:srgbClr val="4183C4"/>
                </a:solidFill>
                <a:latin typeface="Trebuchet MS"/>
                <a:cs typeface="Trebuchet MS"/>
              </a:rPr>
              <a:t>iSCSI</a:t>
            </a:r>
            <a:r>
              <a:rPr sz="850" b="1" spc="25" dirty="0">
                <a:solidFill>
                  <a:srgbClr val="4183C4"/>
                </a:solidFill>
                <a:latin typeface="微软雅黑"/>
                <a:cs typeface="微软雅黑"/>
              </a:rPr>
              <a:t>服务部署网络存储</a:t>
            </a:r>
            <a:endParaRPr sz="850">
              <a:latin typeface="微软雅黑"/>
              <a:cs typeface="微软雅黑"/>
            </a:endParaRPr>
          </a:p>
          <a:p>
            <a:pPr marL="1155700" lvl="1" indent="-252095">
              <a:lnSpc>
                <a:spcPct val="100000"/>
              </a:lnSpc>
              <a:spcBef>
                <a:spcPts val="330"/>
              </a:spcBef>
              <a:buAutoNum type="arabicPeriod"/>
              <a:tabLst>
                <a:tab pos="1156335" algn="l"/>
              </a:tabLst>
            </a:pPr>
            <a:r>
              <a:rPr sz="850" b="1" spc="40" dirty="0">
                <a:solidFill>
                  <a:srgbClr val="4183C4"/>
                </a:solidFill>
                <a:latin typeface="Trebuchet MS"/>
                <a:cs typeface="Trebuchet MS"/>
              </a:rPr>
              <a:t>iSCSI</a:t>
            </a:r>
            <a:r>
              <a:rPr sz="850" b="1" spc="25" dirty="0">
                <a:solidFill>
                  <a:srgbClr val="4183C4"/>
                </a:solidFill>
                <a:latin typeface="微软雅黑"/>
                <a:cs typeface="微软雅黑"/>
              </a:rPr>
              <a:t>技术介绍</a:t>
            </a:r>
            <a:endParaRPr sz="850">
              <a:latin typeface="微软雅黑"/>
              <a:cs typeface="微软雅黑"/>
            </a:endParaRPr>
          </a:p>
          <a:p>
            <a:pPr marL="1155700" lvl="1" indent="-252095">
              <a:lnSpc>
                <a:spcPct val="100000"/>
              </a:lnSpc>
              <a:spcBef>
                <a:spcPts val="334"/>
              </a:spcBef>
              <a:buFont typeface="Trebuchet MS"/>
              <a:buAutoNum type="arabicPeriod"/>
              <a:tabLst>
                <a:tab pos="1156335" algn="l"/>
              </a:tabLst>
            </a:pPr>
            <a:r>
              <a:rPr sz="850" b="1" spc="25" dirty="0">
                <a:solidFill>
                  <a:srgbClr val="4183C4"/>
                </a:solidFill>
                <a:latin typeface="微软雅黑"/>
                <a:cs typeface="微软雅黑"/>
              </a:rPr>
              <a:t>创建</a:t>
            </a:r>
            <a:r>
              <a:rPr sz="850" b="1" spc="70" dirty="0">
                <a:solidFill>
                  <a:srgbClr val="4183C4"/>
                </a:solidFill>
                <a:latin typeface="Trebuchet MS"/>
                <a:cs typeface="Trebuchet MS"/>
              </a:rPr>
              <a:t>RAID</a:t>
            </a:r>
            <a:r>
              <a:rPr sz="850" b="1" spc="25" dirty="0">
                <a:solidFill>
                  <a:srgbClr val="4183C4"/>
                </a:solidFill>
                <a:latin typeface="微软雅黑"/>
                <a:cs typeface="微软雅黑"/>
              </a:rPr>
              <a:t>磁盘阵列</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配置</a:t>
            </a:r>
            <a:r>
              <a:rPr sz="850" b="1" spc="40" dirty="0">
                <a:solidFill>
                  <a:srgbClr val="4183C4"/>
                </a:solidFill>
                <a:latin typeface="Trebuchet MS"/>
                <a:cs typeface="Trebuchet MS"/>
              </a:rPr>
              <a:t>iSCSI</a:t>
            </a:r>
            <a:r>
              <a:rPr sz="850" b="1" spc="25" dirty="0">
                <a:solidFill>
                  <a:srgbClr val="4183C4"/>
                </a:solidFill>
                <a:latin typeface="微软雅黑"/>
                <a:cs typeface="微软雅黑"/>
              </a:rPr>
              <a:t>服务端</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155700" lvl="1" indent="-252095">
              <a:lnSpc>
                <a:spcPct val="100000"/>
              </a:lnSpc>
              <a:spcBef>
                <a:spcPts val="330"/>
              </a:spcBef>
              <a:buFont typeface="Trebuchet MS"/>
              <a:buAutoNum type="arabicPeriod" startAt="4"/>
              <a:tabLst>
                <a:tab pos="1156335" algn="l"/>
              </a:tabLst>
            </a:pPr>
            <a:r>
              <a:rPr sz="850" b="1" spc="25" dirty="0">
                <a:solidFill>
                  <a:srgbClr val="4183C4"/>
                </a:solidFill>
                <a:latin typeface="微软雅黑"/>
                <a:cs typeface="微软雅黑"/>
              </a:rPr>
              <a:t>配置</a:t>
            </a:r>
            <a:r>
              <a:rPr sz="850" b="1" spc="45" dirty="0">
                <a:solidFill>
                  <a:srgbClr val="4183C4"/>
                </a:solidFill>
                <a:latin typeface="Trebuchet MS"/>
                <a:cs typeface="Trebuchet MS"/>
              </a:rPr>
              <a:t>Linux</a:t>
            </a:r>
            <a:r>
              <a:rPr sz="850" b="1" spc="25" dirty="0">
                <a:solidFill>
                  <a:srgbClr val="4183C4"/>
                </a:solidFill>
                <a:latin typeface="微软雅黑"/>
                <a:cs typeface="微软雅黑"/>
              </a:rPr>
              <a:t>客户端</a:t>
            </a:r>
            <a:endParaRPr sz="850">
              <a:latin typeface="微软雅黑"/>
              <a:cs typeface="微软雅黑"/>
            </a:endParaRPr>
          </a:p>
          <a:p>
            <a:pPr marL="12700" marR="440055" lvl="1" indent="891540">
              <a:lnSpc>
                <a:spcPct val="132400"/>
              </a:lnSpc>
              <a:buFont typeface="Trebuchet MS"/>
              <a:buAutoNum type="arabicPeriod" startAt="4"/>
              <a:tabLst>
                <a:tab pos="1156335" algn="l"/>
              </a:tabLst>
            </a:pPr>
            <a:r>
              <a:rPr sz="850" b="1" spc="25" dirty="0">
                <a:solidFill>
                  <a:srgbClr val="4183C4"/>
                </a:solidFill>
                <a:latin typeface="微软雅黑"/>
                <a:cs typeface="微软雅黑"/>
              </a:rPr>
              <a:t>配置</a:t>
            </a:r>
            <a:r>
              <a:rPr sz="850" b="1" spc="65" dirty="0">
                <a:solidFill>
                  <a:srgbClr val="4183C4"/>
                </a:solidFill>
                <a:latin typeface="Trebuchet MS"/>
                <a:cs typeface="Trebuchet MS"/>
              </a:rPr>
              <a:t>Windows</a:t>
            </a:r>
            <a:r>
              <a:rPr sz="850" b="1" spc="20" dirty="0">
                <a:solidFill>
                  <a:srgbClr val="4183C4"/>
                </a:solidFill>
                <a:latin typeface="微软雅黑"/>
                <a:cs typeface="微软雅黑"/>
              </a:rPr>
              <a:t>客户端 </a:t>
            </a:r>
            <a:r>
              <a:rPr sz="850" b="1" spc="25" dirty="0">
                <a:solidFill>
                  <a:srgbClr val="4183C4"/>
                </a:solidFill>
                <a:latin typeface="微软雅黑"/>
                <a:cs typeface="微软雅黑"/>
              </a:rPr>
              <a:t>第</a:t>
            </a:r>
            <a:r>
              <a:rPr sz="850" b="1" dirty="0">
                <a:solidFill>
                  <a:srgbClr val="4183C4"/>
                </a:solidFill>
                <a:latin typeface="Trebuchet MS"/>
                <a:cs typeface="Trebuchet MS"/>
              </a:rPr>
              <a:t>18</a:t>
            </a:r>
            <a:r>
              <a:rPr sz="850" b="1" spc="25" dirty="0">
                <a:solidFill>
                  <a:srgbClr val="4183C4"/>
                </a:solidFill>
                <a:latin typeface="微软雅黑"/>
                <a:cs typeface="微软雅黑"/>
              </a:rPr>
              <a:t>章</a:t>
            </a:r>
            <a:r>
              <a:rPr sz="850" b="1" spc="-35" dirty="0">
                <a:solidFill>
                  <a:srgbClr val="4183C4"/>
                </a:solidFill>
                <a:latin typeface="微软雅黑"/>
                <a:cs typeface="微软雅黑"/>
              </a:rPr>
              <a:t> </a:t>
            </a:r>
            <a:r>
              <a:rPr sz="850" b="1" spc="25" dirty="0">
                <a:solidFill>
                  <a:srgbClr val="4183C4"/>
                </a:solidFill>
                <a:latin typeface="微软雅黑"/>
                <a:cs typeface="微软雅黑"/>
              </a:rPr>
              <a:t>使用</a:t>
            </a:r>
            <a:r>
              <a:rPr sz="850" b="1" spc="80" dirty="0">
                <a:solidFill>
                  <a:srgbClr val="4183C4"/>
                </a:solidFill>
                <a:latin typeface="Trebuchet MS"/>
                <a:cs typeface="Trebuchet MS"/>
              </a:rPr>
              <a:t>MariaDB</a:t>
            </a:r>
            <a:r>
              <a:rPr sz="850" b="1" spc="25" dirty="0">
                <a:solidFill>
                  <a:srgbClr val="4183C4"/>
                </a:solidFill>
                <a:latin typeface="微软雅黑"/>
                <a:cs typeface="微软雅黑"/>
              </a:rPr>
              <a:t>数据库管理系统</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数据库管理系统</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初始化</a:t>
            </a:r>
            <a:r>
              <a:rPr sz="850" b="1" spc="70" dirty="0">
                <a:solidFill>
                  <a:srgbClr val="4183C4"/>
                </a:solidFill>
                <a:latin typeface="Trebuchet MS"/>
                <a:cs typeface="Trebuchet MS"/>
              </a:rPr>
              <a:t>mariaDB</a:t>
            </a:r>
            <a:r>
              <a:rPr sz="850" b="1" spc="25" dirty="0">
                <a:solidFill>
                  <a:srgbClr val="4183C4"/>
                </a:solidFill>
                <a:latin typeface="微软雅黑"/>
                <a:cs typeface="微软雅黑"/>
              </a:rPr>
              <a:t>服务</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管理用户以及授权</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创建数据库与表单</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管理表单及数据</a:t>
            </a:r>
            <a:endParaRPr sz="850">
              <a:latin typeface="微软雅黑"/>
              <a:cs typeface="微软雅黑"/>
            </a:endParaRPr>
          </a:p>
          <a:p>
            <a:pPr marL="12700" marR="377190" lvl="1" indent="891540">
              <a:lnSpc>
                <a:spcPct val="132400"/>
              </a:lnSpc>
              <a:buFont typeface="Trebuchet MS"/>
              <a:buAutoNum type="arabicPeriod"/>
              <a:tabLst>
                <a:tab pos="1156335" algn="l"/>
              </a:tabLst>
            </a:pPr>
            <a:r>
              <a:rPr sz="850" b="1" spc="25" dirty="0">
                <a:solidFill>
                  <a:srgbClr val="4183C4"/>
                </a:solidFill>
                <a:latin typeface="微软雅黑"/>
                <a:cs typeface="微软雅黑"/>
              </a:rPr>
              <a:t>数据库的备份及恢复 </a:t>
            </a:r>
            <a:r>
              <a:rPr sz="850" b="1" spc="30" dirty="0">
                <a:solidFill>
                  <a:srgbClr val="4183C4"/>
                </a:solidFill>
                <a:latin typeface="微软雅黑"/>
                <a:cs typeface="微软雅黑"/>
              </a:rPr>
              <a:t> </a:t>
            </a:r>
            <a:r>
              <a:rPr sz="850" b="1" spc="25" dirty="0">
                <a:solidFill>
                  <a:srgbClr val="4183C4"/>
                </a:solidFill>
                <a:latin typeface="微软雅黑"/>
                <a:cs typeface="微软雅黑"/>
              </a:rPr>
              <a:t>第</a:t>
            </a:r>
            <a:r>
              <a:rPr sz="850" b="1" dirty="0">
                <a:solidFill>
                  <a:srgbClr val="4183C4"/>
                </a:solidFill>
                <a:latin typeface="Trebuchet MS"/>
                <a:cs typeface="Trebuchet MS"/>
              </a:rPr>
              <a:t>19</a:t>
            </a:r>
            <a:r>
              <a:rPr sz="850" b="1" spc="25" dirty="0">
                <a:solidFill>
                  <a:srgbClr val="4183C4"/>
                </a:solidFill>
                <a:latin typeface="微软雅黑"/>
                <a:cs typeface="微软雅黑"/>
              </a:rPr>
              <a:t>章</a:t>
            </a:r>
            <a:r>
              <a:rPr sz="850" b="1" spc="-35" dirty="0">
                <a:solidFill>
                  <a:srgbClr val="4183C4"/>
                </a:solidFill>
                <a:latin typeface="微软雅黑"/>
                <a:cs typeface="微软雅黑"/>
              </a:rPr>
              <a:t> </a:t>
            </a:r>
            <a:r>
              <a:rPr sz="850" b="1" spc="25" dirty="0">
                <a:solidFill>
                  <a:srgbClr val="4183C4"/>
                </a:solidFill>
                <a:latin typeface="微软雅黑"/>
                <a:cs typeface="微软雅黑"/>
              </a:rPr>
              <a:t>使用</a:t>
            </a:r>
            <a:r>
              <a:rPr sz="850" b="1" spc="40" dirty="0">
                <a:solidFill>
                  <a:srgbClr val="4183C4"/>
                </a:solidFill>
                <a:latin typeface="Trebuchet MS"/>
                <a:cs typeface="Trebuchet MS"/>
              </a:rPr>
              <a:t>PXE+Kickstart</a:t>
            </a:r>
            <a:r>
              <a:rPr sz="850" b="1" spc="25" dirty="0">
                <a:solidFill>
                  <a:srgbClr val="4183C4"/>
                </a:solidFill>
                <a:latin typeface="微软雅黑"/>
                <a:cs typeface="微软雅黑"/>
              </a:rPr>
              <a:t>无人值守安装服务</a:t>
            </a:r>
            <a:endParaRPr sz="850">
              <a:latin typeface="微软雅黑"/>
              <a:cs typeface="微软雅黑"/>
            </a:endParaRPr>
          </a:p>
          <a:p>
            <a:pPr marL="1155700" lvl="1" indent="-252095">
              <a:lnSpc>
                <a:spcPct val="100000"/>
              </a:lnSpc>
              <a:spcBef>
                <a:spcPts val="334"/>
              </a:spcBef>
              <a:buFont typeface="Trebuchet MS"/>
              <a:buAutoNum type="arabicPeriod"/>
              <a:tabLst>
                <a:tab pos="1156335" algn="l"/>
              </a:tabLst>
            </a:pPr>
            <a:r>
              <a:rPr sz="850" b="1" spc="25" dirty="0">
                <a:solidFill>
                  <a:srgbClr val="4183C4"/>
                </a:solidFill>
                <a:latin typeface="微软雅黑"/>
                <a:cs typeface="微软雅黑"/>
              </a:rPr>
              <a:t>无人值守系统</a:t>
            </a:r>
            <a:endParaRPr sz="850">
              <a:latin typeface="微软雅黑"/>
              <a:cs typeface="微软雅黑"/>
            </a:endParaRPr>
          </a:p>
          <a:p>
            <a:pPr marL="1155700" lvl="1" indent="-252095">
              <a:lnSpc>
                <a:spcPct val="100000"/>
              </a:lnSpc>
              <a:spcBef>
                <a:spcPts val="330"/>
              </a:spcBef>
              <a:buFont typeface="Trebuchet MS"/>
              <a:buAutoNum type="arabicPeriod"/>
              <a:tabLst>
                <a:tab pos="1156335" algn="l"/>
              </a:tabLst>
            </a:pPr>
            <a:r>
              <a:rPr sz="850" b="1" spc="25" dirty="0">
                <a:solidFill>
                  <a:srgbClr val="4183C4"/>
                </a:solidFill>
                <a:latin typeface="微软雅黑"/>
                <a:cs typeface="微软雅黑"/>
              </a:rPr>
              <a:t>部署相关服务程序</a:t>
            </a:r>
            <a:endParaRPr sz="850">
              <a:latin typeface="微软雅黑"/>
              <a:cs typeface="微软雅黑"/>
            </a:endParaRPr>
          </a:p>
          <a:p>
            <a:pPr marL="1474470" lvl="2" indent="-347980">
              <a:lnSpc>
                <a:spcPct val="100000"/>
              </a:lnSpc>
              <a:spcBef>
                <a:spcPts val="330"/>
              </a:spcBef>
              <a:buFont typeface="Trebuchet MS"/>
              <a:buAutoNum type="arabicPeriod"/>
              <a:tabLst>
                <a:tab pos="1475105" algn="l"/>
              </a:tabLst>
            </a:pPr>
            <a:r>
              <a:rPr sz="850" b="1" spc="25" dirty="0">
                <a:solidFill>
                  <a:srgbClr val="4183C4"/>
                </a:solidFill>
                <a:latin typeface="微软雅黑"/>
                <a:cs typeface="微软雅黑"/>
              </a:rPr>
              <a:t>配置</a:t>
            </a:r>
            <a:r>
              <a:rPr sz="850" b="1" spc="70" dirty="0">
                <a:solidFill>
                  <a:srgbClr val="4183C4"/>
                </a:solidFill>
                <a:latin typeface="Trebuchet MS"/>
                <a:cs typeface="Trebuchet MS"/>
              </a:rPr>
              <a:t>DHCP</a:t>
            </a:r>
            <a:r>
              <a:rPr sz="850" b="1" spc="25" dirty="0">
                <a:solidFill>
                  <a:srgbClr val="4183C4"/>
                </a:solidFill>
                <a:latin typeface="微软雅黑"/>
                <a:cs typeface="微软雅黑"/>
              </a:rPr>
              <a:t>服务程序</a:t>
            </a:r>
            <a:endParaRPr sz="850">
              <a:latin typeface="微软雅黑"/>
              <a:cs typeface="微软雅黑"/>
            </a:endParaRPr>
          </a:p>
          <a:p>
            <a:pPr marL="45847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474470" lvl="2" indent="-347980">
              <a:lnSpc>
                <a:spcPct val="100000"/>
              </a:lnSpc>
              <a:spcBef>
                <a:spcPts val="330"/>
              </a:spcBef>
              <a:buFont typeface="Trebuchet MS"/>
              <a:buAutoNum type="arabicPeriod" startAt="2"/>
              <a:tabLst>
                <a:tab pos="1475105" algn="l"/>
              </a:tabLst>
            </a:pPr>
            <a:r>
              <a:rPr sz="850" b="1" spc="25" dirty="0">
                <a:solidFill>
                  <a:srgbClr val="4183C4"/>
                </a:solidFill>
                <a:latin typeface="微软雅黑"/>
                <a:cs typeface="微软雅黑"/>
              </a:rPr>
              <a:t>配置</a:t>
            </a:r>
            <a:r>
              <a:rPr sz="850" b="1" dirty="0">
                <a:solidFill>
                  <a:srgbClr val="4183C4"/>
                </a:solidFill>
                <a:latin typeface="Trebuchet MS"/>
                <a:cs typeface="Trebuchet MS"/>
              </a:rPr>
              <a:t>TFTP</a:t>
            </a:r>
            <a:r>
              <a:rPr sz="850" b="1" spc="25" dirty="0">
                <a:solidFill>
                  <a:srgbClr val="4183C4"/>
                </a:solidFill>
                <a:latin typeface="微软雅黑"/>
                <a:cs typeface="微软雅黑"/>
              </a:rPr>
              <a:t>服务程序</a:t>
            </a:r>
            <a:endParaRPr sz="850">
              <a:latin typeface="微软雅黑"/>
              <a:cs typeface="微软雅黑"/>
            </a:endParaRPr>
          </a:p>
          <a:p>
            <a:pPr marL="1474470" lvl="2" indent="-347980">
              <a:lnSpc>
                <a:spcPct val="100000"/>
              </a:lnSpc>
              <a:spcBef>
                <a:spcPts val="330"/>
              </a:spcBef>
              <a:buFont typeface="Trebuchet MS"/>
              <a:buAutoNum type="arabicPeriod" startAt="2"/>
              <a:tabLst>
                <a:tab pos="1475105" algn="l"/>
              </a:tabLst>
            </a:pPr>
            <a:r>
              <a:rPr sz="850" b="1" spc="25" dirty="0">
                <a:solidFill>
                  <a:srgbClr val="4183C4"/>
                </a:solidFill>
                <a:latin typeface="微软雅黑"/>
                <a:cs typeface="微软雅黑"/>
              </a:rPr>
              <a:t>配置</a:t>
            </a:r>
            <a:r>
              <a:rPr sz="850" b="1" spc="40" dirty="0">
                <a:solidFill>
                  <a:srgbClr val="4183C4"/>
                </a:solidFill>
                <a:latin typeface="Trebuchet MS"/>
                <a:cs typeface="Trebuchet MS"/>
              </a:rPr>
              <a:t>SYSLinux</a:t>
            </a:r>
            <a:r>
              <a:rPr sz="850" b="1" spc="25" dirty="0">
                <a:solidFill>
                  <a:srgbClr val="4183C4"/>
                </a:solidFill>
                <a:latin typeface="微软雅黑"/>
                <a:cs typeface="微软雅黑"/>
              </a:rPr>
              <a:t>服务程序</a:t>
            </a:r>
            <a:endParaRPr sz="850">
              <a:latin typeface="微软雅黑"/>
              <a:cs typeface="微软雅黑"/>
            </a:endParaRPr>
          </a:p>
          <a:p>
            <a:pPr marL="1474470" lvl="2" indent="-347980">
              <a:lnSpc>
                <a:spcPct val="100000"/>
              </a:lnSpc>
              <a:spcBef>
                <a:spcPts val="330"/>
              </a:spcBef>
              <a:buFont typeface="Trebuchet MS"/>
              <a:buAutoNum type="arabicPeriod" startAt="2"/>
              <a:tabLst>
                <a:tab pos="1475105" algn="l"/>
              </a:tabLst>
            </a:pPr>
            <a:r>
              <a:rPr sz="850" b="1" spc="25" dirty="0">
                <a:solidFill>
                  <a:srgbClr val="4183C4"/>
                </a:solidFill>
                <a:latin typeface="微软雅黑"/>
                <a:cs typeface="微软雅黑"/>
              </a:rPr>
              <a:t>配置</a:t>
            </a:r>
            <a:r>
              <a:rPr sz="850" b="1" spc="40" dirty="0">
                <a:solidFill>
                  <a:srgbClr val="4183C4"/>
                </a:solidFill>
                <a:latin typeface="Trebuchet MS"/>
                <a:cs typeface="Trebuchet MS"/>
              </a:rPr>
              <a:t>VSFtpd</a:t>
            </a:r>
            <a:r>
              <a:rPr sz="850" b="1" spc="25" dirty="0">
                <a:solidFill>
                  <a:srgbClr val="4183C4"/>
                </a:solidFill>
                <a:latin typeface="微软雅黑"/>
                <a:cs typeface="微软雅黑"/>
              </a:rPr>
              <a:t>服务程序</a:t>
            </a:r>
            <a:endParaRPr sz="850">
              <a:latin typeface="微软雅黑"/>
              <a:cs typeface="微软雅黑"/>
            </a:endParaRPr>
          </a:p>
          <a:p>
            <a:pPr marL="1474470" lvl="2" indent="-347980">
              <a:lnSpc>
                <a:spcPct val="100000"/>
              </a:lnSpc>
              <a:spcBef>
                <a:spcPts val="330"/>
              </a:spcBef>
              <a:buFont typeface="Trebuchet MS"/>
              <a:buAutoNum type="arabicPeriod" startAt="2"/>
              <a:tabLst>
                <a:tab pos="1475105" algn="l"/>
              </a:tabLst>
            </a:pPr>
            <a:r>
              <a:rPr sz="850" b="1" spc="25" dirty="0">
                <a:solidFill>
                  <a:srgbClr val="4183C4"/>
                </a:solidFill>
                <a:latin typeface="微软雅黑"/>
                <a:cs typeface="微软雅黑"/>
              </a:rPr>
              <a:t>创建</a:t>
            </a:r>
            <a:r>
              <a:rPr sz="850" b="1" spc="45" dirty="0">
                <a:solidFill>
                  <a:srgbClr val="4183C4"/>
                </a:solidFill>
                <a:latin typeface="Trebuchet MS"/>
                <a:cs typeface="Trebuchet MS"/>
              </a:rPr>
              <a:t>KickStart</a:t>
            </a:r>
            <a:r>
              <a:rPr sz="850" b="1" spc="25" dirty="0">
                <a:solidFill>
                  <a:srgbClr val="4183C4"/>
                </a:solidFill>
                <a:latin typeface="微软雅黑"/>
                <a:cs typeface="微软雅黑"/>
              </a:rPr>
              <a:t>应答文件</a:t>
            </a:r>
            <a:endParaRPr sz="850">
              <a:latin typeface="微软雅黑"/>
              <a:cs typeface="微软雅黑"/>
            </a:endParaRPr>
          </a:p>
          <a:p>
            <a:pPr marL="12700" marR="600710" lvl="1" indent="891540">
              <a:lnSpc>
                <a:spcPct val="132400"/>
              </a:lnSpc>
              <a:buFont typeface="Trebuchet MS"/>
              <a:buAutoNum type="arabicPeriod"/>
              <a:tabLst>
                <a:tab pos="1156335" algn="l"/>
              </a:tabLst>
            </a:pPr>
            <a:r>
              <a:rPr sz="850" b="1" spc="25" dirty="0">
                <a:solidFill>
                  <a:srgbClr val="4183C4"/>
                </a:solidFill>
                <a:latin typeface="微软雅黑"/>
                <a:cs typeface="微软雅黑"/>
              </a:rPr>
              <a:t>自动部署客户机 </a:t>
            </a:r>
            <a:r>
              <a:rPr sz="850" b="1" spc="30" dirty="0">
                <a:solidFill>
                  <a:srgbClr val="4183C4"/>
                </a:solidFill>
                <a:latin typeface="微软雅黑"/>
                <a:cs typeface="微软雅黑"/>
              </a:rPr>
              <a:t> </a:t>
            </a:r>
            <a:r>
              <a:rPr sz="850" b="1" spc="25" dirty="0">
                <a:solidFill>
                  <a:srgbClr val="4183C4"/>
                </a:solidFill>
                <a:latin typeface="微软雅黑"/>
                <a:cs typeface="微软雅黑"/>
              </a:rPr>
              <a:t>第</a:t>
            </a:r>
            <a:r>
              <a:rPr sz="850" b="1" dirty="0">
                <a:solidFill>
                  <a:srgbClr val="4183C4"/>
                </a:solidFill>
                <a:latin typeface="Trebuchet MS"/>
                <a:cs typeface="Trebuchet MS"/>
              </a:rPr>
              <a:t>20</a:t>
            </a:r>
            <a:r>
              <a:rPr sz="850" b="1" spc="25" dirty="0">
                <a:solidFill>
                  <a:srgbClr val="4183C4"/>
                </a:solidFill>
                <a:latin typeface="微软雅黑"/>
                <a:cs typeface="微软雅黑"/>
              </a:rPr>
              <a:t>章</a:t>
            </a:r>
            <a:r>
              <a:rPr sz="850" b="1" spc="-65" dirty="0">
                <a:solidFill>
                  <a:srgbClr val="4183C4"/>
                </a:solidFill>
                <a:latin typeface="微软雅黑"/>
                <a:cs typeface="微软雅黑"/>
              </a:rPr>
              <a:t> </a:t>
            </a:r>
            <a:r>
              <a:rPr sz="850" b="1" spc="25" dirty="0">
                <a:solidFill>
                  <a:srgbClr val="4183C4"/>
                </a:solidFill>
                <a:latin typeface="微软雅黑"/>
                <a:cs typeface="微软雅黑"/>
              </a:rPr>
              <a:t>使用</a:t>
            </a:r>
            <a:r>
              <a:rPr sz="850" b="1" spc="100" dirty="0">
                <a:solidFill>
                  <a:srgbClr val="4183C4"/>
                </a:solidFill>
                <a:latin typeface="Trebuchet MS"/>
                <a:cs typeface="Trebuchet MS"/>
              </a:rPr>
              <a:t>LNMP</a:t>
            </a:r>
            <a:r>
              <a:rPr sz="850" b="1" spc="25" dirty="0">
                <a:solidFill>
                  <a:srgbClr val="4183C4"/>
                </a:solidFill>
                <a:latin typeface="微软雅黑"/>
                <a:cs typeface="微软雅黑"/>
              </a:rPr>
              <a:t>架构部署动态网站环境</a:t>
            </a:r>
            <a:endParaRPr sz="850">
              <a:latin typeface="微软雅黑"/>
              <a:cs typeface="微软雅黑"/>
            </a:endParaRPr>
          </a:p>
        </p:txBody>
      </p:sp>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6" name="object 6"/>
          <p:cNvSpPr txBox="1"/>
          <p:nvPr/>
        </p:nvSpPr>
        <p:spPr>
          <a:xfrm>
            <a:off x="3743864" y="10221400"/>
            <a:ext cx="6858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3</a:t>
            </a:r>
            <a:endParaRPr sz="800">
              <a:latin typeface="小哥哥网恋吗"/>
              <a:cs typeface="小哥哥网恋吗"/>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4799493"/>
            <a:ext cx="38735" cy="2220595"/>
          </a:xfrm>
          <a:custGeom>
            <a:avLst/>
            <a:gdLst/>
            <a:ahLst/>
            <a:cxnLst/>
            <a:rect l="l" t="t" r="r" b="b"/>
            <a:pathLst>
              <a:path w="38734" h="2220595">
                <a:moveTo>
                  <a:pt x="38117" y="2220356"/>
                </a:moveTo>
                <a:lnTo>
                  <a:pt x="0" y="2220356"/>
                </a:lnTo>
                <a:lnTo>
                  <a:pt x="0" y="0"/>
                </a:lnTo>
                <a:lnTo>
                  <a:pt x="38117" y="0"/>
                </a:lnTo>
                <a:lnTo>
                  <a:pt x="38117" y="2220356"/>
                </a:lnTo>
                <a:close/>
              </a:path>
            </a:pathLst>
          </a:custGeom>
          <a:solidFill>
            <a:srgbClr val="DEE1E4"/>
          </a:solidFill>
        </p:spPr>
        <p:txBody>
          <a:bodyPr wrap="square" lIns="0" tIns="0" rIns="0" bIns="0" rtlCol="0"/>
          <a:lstStyle/>
          <a:p>
            <a:endParaRPr/>
          </a:p>
        </p:txBody>
      </p:sp>
      <p:sp>
        <p:nvSpPr>
          <p:cNvPr id="3" name="object 3"/>
          <p:cNvSpPr/>
          <p:nvPr/>
        </p:nvSpPr>
        <p:spPr>
          <a:xfrm>
            <a:off x="959124" y="8163381"/>
            <a:ext cx="38735" cy="676910"/>
          </a:xfrm>
          <a:custGeom>
            <a:avLst/>
            <a:gdLst/>
            <a:ahLst/>
            <a:cxnLst/>
            <a:rect l="l" t="t" r="r" b="b"/>
            <a:pathLst>
              <a:path w="38734" h="676909">
                <a:moveTo>
                  <a:pt x="38117" y="676589"/>
                </a:moveTo>
                <a:lnTo>
                  <a:pt x="0" y="676589"/>
                </a:lnTo>
                <a:lnTo>
                  <a:pt x="0" y="0"/>
                </a:lnTo>
                <a:lnTo>
                  <a:pt x="38117" y="0"/>
                </a:lnTo>
                <a:lnTo>
                  <a:pt x="38117" y="676589"/>
                </a:lnTo>
                <a:close/>
              </a:path>
            </a:pathLst>
          </a:custGeom>
          <a:solidFill>
            <a:srgbClr val="DEE1E4"/>
          </a:solidFill>
        </p:spPr>
        <p:txBody>
          <a:bodyPr wrap="square" lIns="0" tIns="0" rIns="0" bIns="0" rtlCol="0"/>
          <a:lstStyle/>
          <a:p>
            <a:endParaRPr/>
          </a:p>
        </p:txBody>
      </p:sp>
      <p:sp>
        <p:nvSpPr>
          <p:cNvPr id="4" name="object 4"/>
          <p:cNvSpPr txBox="1"/>
          <p:nvPr/>
        </p:nvSpPr>
        <p:spPr>
          <a:xfrm>
            <a:off x="857524" y="332759"/>
            <a:ext cx="5885815" cy="9163685"/>
          </a:xfrm>
          <a:prstGeom prst="rect">
            <a:avLst/>
          </a:prstGeom>
        </p:spPr>
        <p:txBody>
          <a:bodyPr vert="horz" wrap="square" lIns="0" tIns="12065" rIns="0" bIns="0" rtlCol="0">
            <a:spAutoFit/>
          </a:bodyPr>
          <a:lstStyle/>
          <a:p>
            <a:pPr marL="101600" marR="93980">
              <a:lnSpc>
                <a:spcPct val="131600"/>
              </a:lnSpc>
              <a:spcBef>
                <a:spcPts val="95"/>
              </a:spcBef>
            </a:pPr>
            <a:r>
              <a:rPr sz="950" spc="25" dirty="0">
                <a:solidFill>
                  <a:srgbClr val="333333"/>
                </a:solidFill>
                <a:latin typeface="微软雅黑"/>
                <a:cs typeface="微软雅黑"/>
              </a:rPr>
              <a:t>虑到这些不确定因素后，实在不敢直接照抄红帽官方的介绍。我个人认为</a:t>
            </a:r>
            <a:r>
              <a:rPr sz="950" spc="35" dirty="0">
                <a:solidFill>
                  <a:srgbClr val="333333"/>
                </a:solidFill>
                <a:latin typeface="Trebuchet MS"/>
                <a:cs typeface="Trebuchet MS"/>
              </a:rPr>
              <a:t>XFS</a:t>
            </a:r>
            <a:r>
              <a:rPr sz="950" spc="25" dirty="0">
                <a:solidFill>
                  <a:srgbClr val="333333"/>
                </a:solidFill>
                <a:latin typeface="微软雅黑"/>
                <a:cs typeface="微软雅黑"/>
              </a:rPr>
              <a:t>虽然在性能方面比</a:t>
            </a:r>
            <a:r>
              <a:rPr sz="950" spc="20" dirty="0">
                <a:solidFill>
                  <a:srgbClr val="333333"/>
                </a:solidFill>
                <a:latin typeface="Trebuchet MS"/>
                <a:cs typeface="Trebuchet MS"/>
              </a:rPr>
              <a:t>Ext4</a:t>
            </a:r>
            <a:r>
              <a:rPr sz="950" spc="-110" dirty="0">
                <a:solidFill>
                  <a:srgbClr val="333333"/>
                </a:solidFill>
                <a:latin typeface="微软雅黑"/>
                <a:cs typeface="微软雅黑"/>
              </a:rPr>
              <a:t>有</a:t>
            </a:r>
            <a:r>
              <a:rPr sz="1200" baseline="34722" dirty="0">
                <a:latin typeface="小哥哥网恋吗"/>
                <a:cs typeface="小哥哥网恋吗"/>
              </a:rPr>
              <a:t>5/20 </a:t>
            </a:r>
            <a:r>
              <a:rPr sz="950" spc="25" dirty="0">
                <a:solidFill>
                  <a:srgbClr val="333333"/>
                </a:solidFill>
                <a:latin typeface="微软雅黑"/>
                <a:cs typeface="微软雅黑"/>
              </a:rPr>
              <a:t>所提升，但绝不是压倒性的，因此</a:t>
            </a:r>
            <a:r>
              <a:rPr sz="950" spc="35" dirty="0">
                <a:solidFill>
                  <a:srgbClr val="333333"/>
                </a:solidFill>
                <a:latin typeface="Trebuchet MS"/>
                <a:cs typeface="Trebuchet MS"/>
              </a:rPr>
              <a:t>XFS</a:t>
            </a:r>
            <a:r>
              <a:rPr sz="950" spc="25" dirty="0">
                <a:solidFill>
                  <a:srgbClr val="333333"/>
                </a:solidFill>
                <a:latin typeface="微软雅黑"/>
                <a:cs typeface="微软雅黑"/>
              </a:rPr>
              <a:t>文件系统最卓越的亮点应该当属可支持高达</a:t>
            </a:r>
            <a:r>
              <a:rPr sz="950" spc="60" dirty="0">
                <a:solidFill>
                  <a:srgbClr val="333333"/>
                </a:solidFill>
                <a:latin typeface="Trebuchet MS"/>
                <a:cs typeface="Trebuchet MS"/>
              </a:rPr>
              <a:t>18EB</a:t>
            </a:r>
            <a:r>
              <a:rPr sz="950" spc="25" dirty="0">
                <a:solidFill>
                  <a:srgbClr val="333333"/>
                </a:solidFill>
                <a:latin typeface="微软雅黑"/>
                <a:cs typeface="微软雅黑"/>
              </a:rPr>
              <a:t>的存储容量吧。</a:t>
            </a:r>
            <a:endParaRPr sz="950">
              <a:latin typeface="微软雅黑"/>
              <a:cs typeface="微软雅黑"/>
            </a:endParaRPr>
          </a:p>
          <a:p>
            <a:pPr marL="101600" marR="158750" indent="-635">
              <a:lnSpc>
                <a:spcPct val="131600"/>
              </a:lnSpc>
              <a:spcBef>
                <a:spcPts val="750"/>
              </a:spcBef>
            </a:pPr>
            <a:r>
              <a:rPr sz="950" spc="60" dirty="0">
                <a:solidFill>
                  <a:srgbClr val="333333"/>
                </a:solidFill>
                <a:latin typeface="Trebuchet MS"/>
                <a:cs typeface="Trebuchet MS"/>
              </a:rPr>
              <a:t>18EB</a:t>
            </a:r>
            <a:r>
              <a:rPr sz="950" spc="25" dirty="0">
                <a:solidFill>
                  <a:srgbClr val="333333"/>
                </a:solidFill>
                <a:latin typeface="微软雅黑"/>
                <a:cs typeface="微软雅黑"/>
              </a:rPr>
              <a:t>等于</a:t>
            </a:r>
            <a:r>
              <a:rPr sz="950" spc="50" dirty="0">
                <a:solidFill>
                  <a:srgbClr val="333333"/>
                </a:solidFill>
                <a:latin typeface="Trebuchet MS"/>
                <a:cs typeface="Trebuchet MS"/>
              </a:rPr>
              <a:t>18874368TB</a:t>
            </a:r>
            <a:r>
              <a:rPr sz="950" spc="50" dirty="0">
                <a:solidFill>
                  <a:srgbClr val="333333"/>
                </a:solidFill>
                <a:latin typeface="微软雅黑"/>
                <a:cs typeface="微软雅黑"/>
              </a:rPr>
              <a:t>，</a:t>
            </a:r>
            <a:r>
              <a:rPr sz="950" spc="25" dirty="0">
                <a:solidFill>
                  <a:srgbClr val="333333"/>
                </a:solidFill>
                <a:latin typeface="微软雅黑"/>
                <a:cs typeface="微软雅黑"/>
              </a:rPr>
              <a:t>假设每块硬盘容量是</a:t>
            </a:r>
            <a:r>
              <a:rPr sz="950" spc="45" dirty="0">
                <a:solidFill>
                  <a:srgbClr val="333333"/>
                </a:solidFill>
                <a:latin typeface="Trebuchet MS"/>
                <a:cs typeface="Trebuchet MS"/>
              </a:rPr>
              <a:t>100TB</a:t>
            </a:r>
            <a:r>
              <a:rPr sz="950" spc="45" dirty="0">
                <a:solidFill>
                  <a:srgbClr val="333333"/>
                </a:solidFill>
                <a:latin typeface="微软雅黑"/>
                <a:cs typeface="微软雅黑"/>
              </a:rPr>
              <a:t>，</a:t>
            </a:r>
            <a:r>
              <a:rPr sz="950" spc="25" dirty="0">
                <a:solidFill>
                  <a:srgbClr val="333333"/>
                </a:solidFill>
                <a:latin typeface="微软雅黑"/>
                <a:cs typeface="微软雅黑"/>
              </a:rPr>
              <a:t>那么大概要一万九千块硬盘才能把数据都装下。 总之当用了</a:t>
            </a:r>
            <a:r>
              <a:rPr sz="950" spc="35" dirty="0">
                <a:solidFill>
                  <a:srgbClr val="333333"/>
                </a:solidFill>
                <a:latin typeface="Trebuchet MS"/>
                <a:cs typeface="Trebuchet MS"/>
              </a:rPr>
              <a:t>XFS</a:t>
            </a:r>
            <a:r>
              <a:rPr sz="950" spc="25" dirty="0">
                <a:solidFill>
                  <a:srgbClr val="333333"/>
                </a:solidFill>
                <a:latin typeface="微软雅黑"/>
                <a:cs typeface="微软雅黑"/>
              </a:rPr>
              <a:t>之后，文件的存储上限就不再取决于技术层面，而是钱包了。过去常常跟同学们开玩笑 提问，如果有</a:t>
            </a:r>
            <a:r>
              <a:rPr sz="950" spc="60" dirty="0">
                <a:solidFill>
                  <a:srgbClr val="333333"/>
                </a:solidFill>
                <a:latin typeface="Trebuchet MS"/>
                <a:cs typeface="Trebuchet MS"/>
              </a:rPr>
              <a:t>18EB</a:t>
            </a:r>
            <a:r>
              <a:rPr sz="950" spc="20" dirty="0">
                <a:solidFill>
                  <a:srgbClr val="333333"/>
                </a:solidFill>
                <a:latin typeface="微软雅黑"/>
                <a:cs typeface="微软雅黑"/>
              </a:rPr>
              <a:t>的数据在上海机房，想以最快的方法传送到北京，我们有什么好办法呢？答案是京沪 </a:t>
            </a:r>
            <a:r>
              <a:rPr sz="950" spc="25" dirty="0">
                <a:solidFill>
                  <a:srgbClr val="333333"/>
                </a:solidFill>
                <a:latin typeface="微软雅黑"/>
                <a:cs typeface="微软雅黑"/>
              </a:rPr>
              <a:t>高铁。</a:t>
            </a:r>
            <a:endParaRPr sz="950">
              <a:latin typeface="微软雅黑"/>
              <a:cs typeface="微软雅黑"/>
            </a:endParaRPr>
          </a:p>
          <a:p>
            <a:pPr marL="101600" marR="201930">
              <a:lnSpc>
                <a:spcPct val="131600"/>
              </a:lnSpc>
              <a:spcBef>
                <a:spcPts val="825"/>
              </a:spcBef>
            </a:pPr>
            <a:r>
              <a:rPr sz="950" spc="25" dirty="0">
                <a:solidFill>
                  <a:srgbClr val="333333"/>
                </a:solidFill>
                <a:latin typeface="微软雅黑"/>
                <a:cs typeface="微软雅黑"/>
              </a:rPr>
              <a:t>在拿到了一块新的硬盘存储设备后，先需要分区，然后再格式化文件系统，最后才能挂载并正常使用。 硬盘的分区操作取决于您的需求和硬盘大小；也可以选择不进行分区，但是必须对硬盘进行格式化处 </a:t>
            </a:r>
            <a:r>
              <a:rPr sz="950" spc="30" dirty="0">
                <a:solidFill>
                  <a:srgbClr val="333333"/>
                </a:solidFill>
                <a:latin typeface="微软雅黑"/>
                <a:cs typeface="微软雅黑"/>
              </a:rPr>
              <a:t> </a:t>
            </a:r>
            <a:r>
              <a:rPr sz="950" spc="25" dirty="0">
                <a:solidFill>
                  <a:srgbClr val="333333"/>
                </a:solidFill>
                <a:latin typeface="微软雅黑"/>
                <a:cs typeface="微软雅黑"/>
              </a:rPr>
              <a:t>理。</a:t>
            </a:r>
            <a:endParaRPr sz="950">
              <a:latin typeface="微软雅黑"/>
              <a:cs typeface="微软雅黑"/>
            </a:endParaRPr>
          </a:p>
          <a:p>
            <a:pPr>
              <a:lnSpc>
                <a:spcPct val="100000"/>
              </a:lnSpc>
              <a:spcBef>
                <a:spcPts val="85"/>
              </a:spcBef>
            </a:pPr>
            <a:endParaRPr sz="650">
              <a:latin typeface="微软雅黑"/>
              <a:cs typeface="微软雅黑"/>
            </a:endParaRPr>
          </a:p>
          <a:p>
            <a:pPr marL="101600">
              <a:lnSpc>
                <a:spcPct val="100000"/>
              </a:lnSpc>
              <a:spcBef>
                <a:spcPts val="5"/>
              </a:spcBef>
            </a:pPr>
            <a:r>
              <a:rPr sz="1450" b="1" spc="35" dirty="0">
                <a:solidFill>
                  <a:srgbClr val="333333"/>
                </a:solidFill>
                <a:latin typeface="Trebuchet MS"/>
                <a:cs typeface="Trebuchet MS"/>
              </a:rPr>
              <a:t>Tips</a:t>
            </a:r>
            <a:endParaRPr sz="1450">
              <a:latin typeface="Trebuchet MS"/>
              <a:cs typeface="Trebuchet MS"/>
            </a:endParaRPr>
          </a:p>
          <a:p>
            <a:pPr marL="101600" marR="201930">
              <a:lnSpc>
                <a:spcPct val="131600"/>
              </a:lnSpc>
              <a:spcBef>
                <a:spcPts val="950"/>
              </a:spcBef>
            </a:pPr>
            <a:r>
              <a:rPr sz="950" spc="25" dirty="0">
                <a:solidFill>
                  <a:srgbClr val="333333"/>
                </a:solidFill>
                <a:latin typeface="微软雅黑"/>
                <a:cs typeface="微软雅黑"/>
              </a:rPr>
              <a:t>就像拿到了一张未裁切的完整纸张那样，首先要进行裁切以方便使用（</a:t>
            </a:r>
            <a:r>
              <a:rPr sz="950" b="1" spc="25" dirty="0">
                <a:solidFill>
                  <a:srgbClr val="333333"/>
                </a:solidFill>
                <a:latin typeface="微软雅黑"/>
                <a:cs typeface="微软雅黑"/>
              </a:rPr>
              <a:t>分区</a:t>
            </a:r>
            <a:r>
              <a:rPr sz="950" spc="20" dirty="0">
                <a:solidFill>
                  <a:srgbClr val="333333"/>
                </a:solidFill>
                <a:latin typeface="微软雅黑"/>
                <a:cs typeface="微软雅黑"/>
              </a:rPr>
              <a:t>），接下来在裁切后的纸张 </a:t>
            </a:r>
            <a:r>
              <a:rPr sz="950" spc="25" dirty="0">
                <a:solidFill>
                  <a:srgbClr val="333333"/>
                </a:solidFill>
                <a:latin typeface="微软雅黑"/>
                <a:cs typeface="微软雅黑"/>
              </a:rPr>
              <a:t>上画格以便能书写工整（格式化），最后是正式的使用（</a:t>
            </a:r>
            <a:r>
              <a:rPr sz="950" b="1" spc="25" dirty="0">
                <a:solidFill>
                  <a:srgbClr val="333333"/>
                </a:solidFill>
                <a:latin typeface="微软雅黑"/>
                <a:cs typeface="微软雅黑"/>
              </a:rPr>
              <a:t>挂载</a:t>
            </a:r>
            <a:r>
              <a:rPr sz="950" spc="25" dirty="0">
                <a:solidFill>
                  <a:srgbClr val="333333"/>
                </a:solidFill>
                <a:latin typeface="微软雅黑"/>
                <a:cs typeface="微软雅黑"/>
              </a:rPr>
              <a:t>）。</a:t>
            </a:r>
            <a:endParaRPr sz="950">
              <a:latin typeface="微软雅黑"/>
              <a:cs typeface="微软雅黑"/>
            </a:endParaRPr>
          </a:p>
          <a:p>
            <a:pPr marL="101600" marR="201930">
              <a:lnSpc>
                <a:spcPct val="131600"/>
              </a:lnSpc>
              <a:spcBef>
                <a:spcPts val="750"/>
              </a:spcBef>
            </a:pPr>
            <a:r>
              <a:rPr sz="950" spc="25" dirty="0">
                <a:solidFill>
                  <a:srgbClr val="333333"/>
                </a:solidFill>
                <a:latin typeface="微软雅黑"/>
                <a:cs typeface="微软雅黑"/>
              </a:rPr>
              <a:t>接下来向大家简单地科普一下硬盘在格式化后发生的事情。再次强调，不用刻意去记住，只要能看懂就 行了。</a:t>
            </a:r>
            <a:endParaRPr sz="950">
              <a:latin typeface="微软雅黑"/>
              <a:cs typeface="微软雅黑"/>
            </a:endParaRPr>
          </a:p>
          <a:p>
            <a:pPr marL="101600" marR="173990">
              <a:lnSpc>
                <a:spcPct val="131600"/>
              </a:lnSpc>
              <a:spcBef>
                <a:spcPts val="825"/>
              </a:spcBef>
            </a:pPr>
            <a:r>
              <a:rPr sz="950" spc="25" dirty="0">
                <a:solidFill>
                  <a:srgbClr val="333333"/>
                </a:solidFill>
                <a:latin typeface="微软雅黑"/>
                <a:cs typeface="微软雅黑"/>
              </a:rPr>
              <a:t>日常在硬盘中需要保存的数据实在太多了，因此</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系统中有一个名为</a:t>
            </a:r>
            <a:r>
              <a:rPr sz="950" spc="55" dirty="0">
                <a:solidFill>
                  <a:srgbClr val="333333"/>
                </a:solidFill>
                <a:latin typeface="Trebuchet MS"/>
                <a:cs typeface="Trebuchet MS"/>
              </a:rPr>
              <a:t>super</a:t>
            </a:r>
            <a:r>
              <a:rPr sz="950" spc="-40" dirty="0">
                <a:solidFill>
                  <a:srgbClr val="333333"/>
                </a:solidFill>
                <a:latin typeface="Trebuchet MS"/>
                <a:cs typeface="Trebuchet MS"/>
              </a:rPr>
              <a:t> </a:t>
            </a:r>
            <a:r>
              <a:rPr sz="950" spc="25" dirty="0">
                <a:solidFill>
                  <a:srgbClr val="333333"/>
                </a:solidFill>
                <a:latin typeface="Trebuchet MS"/>
                <a:cs typeface="Trebuchet MS"/>
              </a:rPr>
              <a:t>block</a:t>
            </a:r>
            <a:r>
              <a:rPr sz="950" spc="25" dirty="0">
                <a:solidFill>
                  <a:srgbClr val="333333"/>
                </a:solidFill>
                <a:latin typeface="微软雅黑"/>
                <a:cs typeface="微软雅黑"/>
              </a:rPr>
              <a:t>的</a:t>
            </a:r>
            <a:r>
              <a:rPr sz="950" spc="-160" dirty="0">
                <a:solidFill>
                  <a:srgbClr val="333333"/>
                </a:solidFill>
                <a:latin typeface="Trebuchet MS"/>
                <a:cs typeface="Trebuchet MS"/>
              </a:rPr>
              <a:t>“</a:t>
            </a:r>
            <a:r>
              <a:rPr sz="950" spc="25" dirty="0">
                <a:solidFill>
                  <a:srgbClr val="333333"/>
                </a:solidFill>
                <a:latin typeface="微软雅黑"/>
                <a:cs typeface="微软雅黑"/>
              </a:rPr>
              <a:t>硬盘地图</a:t>
            </a:r>
            <a:r>
              <a:rPr sz="950" spc="-160" dirty="0">
                <a:solidFill>
                  <a:srgbClr val="333333"/>
                </a:solidFill>
                <a:latin typeface="Trebuchet MS"/>
                <a:cs typeface="Trebuchet MS"/>
              </a:rPr>
              <a:t>”</a:t>
            </a:r>
            <a:r>
              <a:rPr sz="950" spc="25" dirty="0">
                <a:solidFill>
                  <a:srgbClr val="333333"/>
                </a:solidFill>
                <a:latin typeface="微软雅黑"/>
                <a:cs typeface="微软雅黑"/>
              </a:rPr>
              <a:t>。 </a:t>
            </a:r>
            <a:r>
              <a:rPr sz="950" spc="35" dirty="0">
                <a:solidFill>
                  <a:srgbClr val="333333"/>
                </a:solidFill>
                <a:latin typeface="Trebuchet MS"/>
                <a:cs typeface="Trebuchet MS"/>
              </a:rPr>
              <a:t>Linux</a:t>
            </a:r>
            <a:r>
              <a:rPr sz="950" spc="25" dirty="0">
                <a:solidFill>
                  <a:srgbClr val="333333"/>
                </a:solidFill>
                <a:latin typeface="微软雅黑"/>
                <a:cs typeface="微软雅黑"/>
              </a:rPr>
              <a:t>并不是把文件内容直接写入到这个</a:t>
            </a:r>
            <a:r>
              <a:rPr sz="950" spc="-160" dirty="0">
                <a:solidFill>
                  <a:srgbClr val="333333"/>
                </a:solidFill>
                <a:latin typeface="Trebuchet MS"/>
                <a:cs typeface="Trebuchet MS"/>
              </a:rPr>
              <a:t>“</a:t>
            </a:r>
            <a:r>
              <a:rPr sz="950" spc="25" dirty="0">
                <a:solidFill>
                  <a:srgbClr val="333333"/>
                </a:solidFill>
                <a:latin typeface="微软雅黑"/>
                <a:cs typeface="微软雅黑"/>
              </a:rPr>
              <a:t>硬盘地图</a:t>
            </a:r>
            <a:r>
              <a:rPr sz="950" spc="-160" dirty="0">
                <a:solidFill>
                  <a:srgbClr val="333333"/>
                </a:solidFill>
                <a:latin typeface="Trebuchet MS"/>
                <a:cs typeface="Trebuchet MS"/>
              </a:rPr>
              <a:t>”</a:t>
            </a:r>
            <a:r>
              <a:rPr sz="950" spc="20" dirty="0">
                <a:solidFill>
                  <a:srgbClr val="333333"/>
                </a:solidFill>
                <a:latin typeface="微软雅黑"/>
                <a:cs typeface="微软雅黑"/>
              </a:rPr>
              <a:t>里面，而是在里面记录着整个文件系统的信息。因为 </a:t>
            </a:r>
            <a:r>
              <a:rPr sz="950" spc="25" dirty="0">
                <a:solidFill>
                  <a:srgbClr val="333333"/>
                </a:solidFill>
                <a:latin typeface="微软雅黑"/>
                <a:cs typeface="微软雅黑"/>
              </a:rPr>
              <a:t>如果把所有的文件内容都写入到这里面，它的体积将变得非常大，而且文件内容的查询与写入速度也会 变得很慢。</a:t>
            </a:r>
            <a:r>
              <a:rPr sz="950" spc="35" dirty="0">
                <a:solidFill>
                  <a:srgbClr val="333333"/>
                </a:solidFill>
                <a:latin typeface="Trebuchet MS"/>
                <a:cs typeface="Trebuchet MS"/>
              </a:rPr>
              <a:t>Linux</a:t>
            </a:r>
            <a:r>
              <a:rPr sz="950" spc="25" dirty="0">
                <a:solidFill>
                  <a:srgbClr val="333333"/>
                </a:solidFill>
                <a:latin typeface="微软雅黑"/>
                <a:cs typeface="微软雅黑"/>
              </a:rPr>
              <a:t>只是把每个文件的权限与属性记录在</a:t>
            </a:r>
            <a:r>
              <a:rPr sz="950" spc="45" dirty="0">
                <a:solidFill>
                  <a:srgbClr val="333333"/>
                </a:solidFill>
                <a:latin typeface="Trebuchet MS"/>
                <a:cs typeface="Trebuchet MS"/>
              </a:rPr>
              <a:t>inode</a:t>
            </a:r>
            <a:r>
              <a:rPr sz="950" spc="25" dirty="0">
                <a:solidFill>
                  <a:srgbClr val="333333"/>
                </a:solidFill>
                <a:latin typeface="微软雅黑"/>
                <a:cs typeface="微软雅黑"/>
              </a:rPr>
              <a:t>中，而且每个文件占用一个独立的</a:t>
            </a:r>
            <a:r>
              <a:rPr sz="950" spc="45" dirty="0">
                <a:solidFill>
                  <a:srgbClr val="333333"/>
                </a:solidFill>
                <a:latin typeface="Trebuchet MS"/>
                <a:cs typeface="Trebuchet MS"/>
              </a:rPr>
              <a:t>inode</a:t>
            </a:r>
            <a:r>
              <a:rPr sz="950" spc="25" dirty="0">
                <a:solidFill>
                  <a:srgbClr val="333333"/>
                </a:solidFill>
                <a:latin typeface="微软雅黑"/>
                <a:cs typeface="微软雅黑"/>
              </a:rPr>
              <a:t>表 格，该表格的大小默认为</a:t>
            </a:r>
            <a:r>
              <a:rPr sz="950" spc="55" dirty="0">
                <a:solidFill>
                  <a:srgbClr val="333333"/>
                </a:solidFill>
                <a:latin typeface="Trebuchet MS"/>
                <a:cs typeface="Trebuchet MS"/>
              </a:rPr>
              <a:t>128</a:t>
            </a:r>
            <a:r>
              <a:rPr sz="950" spc="25" dirty="0">
                <a:solidFill>
                  <a:srgbClr val="333333"/>
                </a:solidFill>
                <a:latin typeface="微软雅黑"/>
                <a:cs typeface="微软雅黑"/>
              </a:rPr>
              <a:t>字节，里面记录着如下信息：</a:t>
            </a:r>
            <a:endParaRPr sz="950">
              <a:latin typeface="微软雅黑"/>
              <a:cs typeface="微软雅黑"/>
            </a:endParaRPr>
          </a:p>
          <a:p>
            <a:pPr marL="282575" marR="2976245">
              <a:lnSpc>
                <a:spcPct val="197400"/>
              </a:lnSpc>
            </a:pPr>
            <a:r>
              <a:rPr sz="950" spc="25" dirty="0">
                <a:solidFill>
                  <a:srgbClr val="777777"/>
                </a:solidFill>
                <a:latin typeface="微软雅黑"/>
                <a:cs typeface="微软雅黑"/>
              </a:rPr>
              <a:t>该文件的访问权限（</a:t>
            </a:r>
            <a:r>
              <a:rPr sz="950" spc="40" dirty="0">
                <a:solidFill>
                  <a:srgbClr val="777777"/>
                </a:solidFill>
                <a:latin typeface="Trebuchet MS"/>
                <a:cs typeface="Trebuchet MS"/>
              </a:rPr>
              <a:t>read</a:t>
            </a:r>
            <a:r>
              <a:rPr sz="950" spc="25" dirty="0">
                <a:solidFill>
                  <a:srgbClr val="777777"/>
                </a:solidFill>
                <a:latin typeface="微软雅黑"/>
                <a:cs typeface="微软雅黑"/>
              </a:rPr>
              <a:t>、</a:t>
            </a:r>
            <a:r>
              <a:rPr sz="950" spc="10" dirty="0">
                <a:solidFill>
                  <a:srgbClr val="777777"/>
                </a:solidFill>
                <a:latin typeface="Trebuchet MS"/>
                <a:cs typeface="Trebuchet MS"/>
              </a:rPr>
              <a:t>write</a:t>
            </a:r>
            <a:r>
              <a:rPr sz="950" spc="25" dirty="0">
                <a:solidFill>
                  <a:srgbClr val="777777"/>
                </a:solidFill>
                <a:latin typeface="微软雅黑"/>
                <a:cs typeface="微软雅黑"/>
              </a:rPr>
              <a:t>、</a:t>
            </a:r>
            <a:r>
              <a:rPr sz="950" spc="20" dirty="0">
                <a:solidFill>
                  <a:srgbClr val="777777"/>
                </a:solidFill>
                <a:latin typeface="Trebuchet MS"/>
                <a:cs typeface="Trebuchet MS"/>
              </a:rPr>
              <a:t>execute</a:t>
            </a:r>
            <a:r>
              <a:rPr sz="950" spc="15" dirty="0">
                <a:solidFill>
                  <a:srgbClr val="777777"/>
                </a:solidFill>
                <a:latin typeface="微软雅黑"/>
                <a:cs typeface="微软雅黑"/>
              </a:rPr>
              <a:t>）； </a:t>
            </a:r>
            <a:r>
              <a:rPr sz="950" spc="25" dirty="0">
                <a:solidFill>
                  <a:srgbClr val="777777"/>
                </a:solidFill>
                <a:latin typeface="微软雅黑"/>
                <a:cs typeface="微软雅黑"/>
              </a:rPr>
              <a:t>该文件的所有者与所属组</a:t>
            </a:r>
            <a:r>
              <a:rPr sz="950" spc="45" dirty="0">
                <a:solidFill>
                  <a:srgbClr val="777777"/>
                </a:solidFill>
                <a:latin typeface="微软雅黑"/>
                <a:cs typeface="微软雅黑"/>
              </a:rPr>
              <a:t>（</a:t>
            </a:r>
            <a:r>
              <a:rPr sz="950" spc="45" dirty="0">
                <a:solidFill>
                  <a:srgbClr val="777777"/>
                </a:solidFill>
                <a:latin typeface="Trebuchet MS"/>
                <a:cs typeface="Trebuchet MS"/>
              </a:rPr>
              <a:t>owner</a:t>
            </a:r>
            <a:r>
              <a:rPr sz="950" spc="25" dirty="0">
                <a:solidFill>
                  <a:srgbClr val="777777"/>
                </a:solidFill>
                <a:latin typeface="微软雅黑"/>
                <a:cs typeface="微软雅黑"/>
              </a:rPr>
              <a:t>、</a:t>
            </a:r>
            <a:r>
              <a:rPr sz="950" spc="50" dirty="0">
                <a:solidFill>
                  <a:srgbClr val="777777"/>
                </a:solidFill>
                <a:latin typeface="Trebuchet MS"/>
                <a:cs typeface="Trebuchet MS"/>
              </a:rPr>
              <a:t>group</a:t>
            </a:r>
            <a:r>
              <a:rPr sz="950" spc="50" dirty="0">
                <a:solidFill>
                  <a:srgbClr val="777777"/>
                </a:solidFill>
                <a:latin typeface="微软雅黑"/>
                <a:cs typeface="微软雅黑"/>
              </a:rPr>
              <a:t>）；</a:t>
            </a:r>
            <a:endParaRPr sz="950">
              <a:latin typeface="微软雅黑"/>
              <a:cs typeface="微软雅黑"/>
            </a:endParaRPr>
          </a:p>
          <a:p>
            <a:pPr>
              <a:lnSpc>
                <a:spcPct val="100000"/>
              </a:lnSpc>
              <a:spcBef>
                <a:spcPts val="80"/>
              </a:spcBef>
            </a:pPr>
            <a:endParaRPr sz="600">
              <a:latin typeface="微软雅黑"/>
              <a:cs typeface="微软雅黑"/>
            </a:endParaRPr>
          </a:p>
          <a:p>
            <a:pPr marL="282575">
              <a:lnSpc>
                <a:spcPct val="100000"/>
              </a:lnSpc>
            </a:pPr>
            <a:r>
              <a:rPr sz="950" spc="25" dirty="0">
                <a:solidFill>
                  <a:srgbClr val="777777"/>
                </a:solidFill>
                <a:latin typeface="微软雅黑"/>
                <a:cs typeface="微软雅黑"/>
              </a:rPr>
              <a:t>该文件的大小（</a:t>
            </a:r>
            <a:r>
              <a:rPr sz="950" spc="20" dirty="0">
                <a:solidFill>
                  <a:srgbClr val="777777"/>
                </a:solidFill>
                <a:latin typeface="Trebuchet MS"/>
                <a:cs typeface="Trebuchet MS"/>
              </a:rPr>
              <a:t>size</a:t>
            </a:r>
            <a:r>
              <a:rPr sz="950" spc="25" dirty="0">
                <a:solidFill>
                  <a:srgbClr val="777777"/>
                </a:solidFill>
                <a:latin typeface="微软雅黑"/>
                <a:cs typeface="微软雅黑"/>
              </a:rPr>
              <a:t>）；</a:t>
            </a:r>
            <a:endParaRPr sz="950">
              <a:latin typeface="微软雅黑"/>
              <a:cs typeface="微软雅黑"/>
            </a:endParaRPr>
          </a:p>
          <a:p>
            <a:pPr marL="282575">
              <a:lnSpc>
                <a:spcPct val="100000"/>
              </a:lnSpc>
              <a:spcBef>
                <a:spcPts val="1110"/>
              </a:spcBef>
            </a:pPr>
            <a:r>
              <a:rPr sz="950" spc="25" dirty="0">
                <a:solidFill>
                  <a:srgbClr val="777777"/>
                </a:solidFill>
                <a:latin typeface="微软雅黑"/>
                <a:cs typeface="微软雅黑"/>
              </a:rPr>
              <a:t>该文件的创建或内容修改时间（</a:t>
            </a:r>
            <a:r>
              <a:rPr sz="950" spc="15" dirty="0">
                <a:solidFill>
                  <a:srgbClr val="777777"/>
                </a:solidFill>
                <a:latin typeface="Trebuchet MS"/>
                <a:cs typeface="Trebuchet MS"/>
              </a:rPr>
              <a:t>ctime</a:t>
            </a:r>
            <a:r>
              <a:rPr sz="950" spc="25" dirty="0">
                <a:solidFill>
                  <a:srgbClr val="777777"/>
                </a:solidFill>
                <a:latin typeface="微软雅黑"/>
                <a:cs typeface="微软雅黑"/>
              </a:rPr>
              <a:t>）；</a:t>
            </a:r>
            <a:endParaRPr sz="950">
              <a:latin typeface="微软雅黑"/>
              <a:cs typeface="微软雅黑"/>
            </a:endParaRPr>
          </a:p>
          <a:p>
            <a:pPr marL="282575" marR="3408045">
              <a:lnSpc>
                <a:spcPct val="197400"/>
              </a:lnSpc>
              <a:spcBef>
                <a:spcPts val="75"/>
              </a:spcBef>
            </a:pPr>
            <a:r>
              <a:rPr sz="950" spc="25" dirty="0">
                <a:solidFill>
                  <a:srgbClr val="777777"/>
                </a:solidFill>
                <a:latin typeface="微软雅黑"/>
                <a:cs typeface="微软雅黑"/>
              </a:rPr>
              <a:t>该文件的最后一次访问时间（</a:t>
            </a:r>
            <a:r>
              <a:rPr sz="950" spc="25" dirty="0">
                <a:solidFill>
                  <a:srgbClr val="777777"/>
                </a:solidFill>
                <a:latin typeface="Trebuchet MS"/>
                <a:cs typeface="Trebuchet MS"/>
              </a:rPr>
              <a:t>atime</a:t>
            </a:r>
            <a:r>
              <a:rPr sz="950" spc="15" dirty="0">
                <a:solidFill>
                  <a:srgbClr val="777777"/>
                </a:solidFill>
                <a:latin typeface="微软雅黑"/>
                <a:cs typeface="微软雅黑"/>
              </a:rPr>
              <a:t>）； </a:t>
            </a:r>
            <a:r>
              <a:rPr sz="950" spc="25" dirty="0">
                <a:solidFill>
                  <a:srgbClr val="777777"/>
                </a:solidFill>
                <a:latin typeface="微软雅黑"/>
                <a:cs typeface="微软雅黑"/>
              </a:rPr>
              <a:t>该文件的修改时间</a:t>
            </a:r>
            <a:r>
              <a:rPr sz="950" spc="35" dirty="0">
                <a:solidFill>
                  <a:srgbClr val="777777"/>
                </a:solidFill>
                <a:latin typeface="微软雅黑"/>
                <a:cs typeface="微软雅黑"/>
              </a:rPr>
              <a:t>（</a:t>
            </a:r>
            <a:r>
              <a:rPr sz="950" spc="35" dirty="0">
                <a:solidFill>
                  <a:srgbClr val="777777"/>
                </a:solidFill>
                <a:latin typeface="Trebuchet MS"/>
                <a:cs typeface="Trebuchet MS"/>
              </a:rPr>
              <a:t>mtime</a:t>
            </a:r>
            <a:r>
              <a:rPr sz="950" spc="35" dirty="0">
                <a:solidFill>
                  <a:srgbClr val="777777"/>
                </a:solidFill>
                <a:latin typeface="微软雅黑"/>
                <a:cs typeface="微软雅黑"/>
              </a:rPr>
              <a:t>）；</a:t>
            </a:r>
            <a:endParaRPr sz="950">
              <a:latin typeface="微软雅黑"/>
              <a:cs typeface="微软雅黑"/>
            </a:endParaRPr>
          </a:p>
          <a:p>
            <a:pPr marL="282575" marR="3291204">
              <a:lnSpc>
                <a:spcPts val="2330"/>
              </a:lnSpc>
              <a:spcBef>
                <a:spcPts val="200"/>
              </a:spcBef>
            </a:pPr>
            <a:r>
              <a:rPr sz="950" spc="25" dirty="0">
                <a:solidFill>
                  <a:srgbClr val="777777"/>
                </a:solidFill>
                <a:latin typeface="微软雅黑"/>
                <a:cs typeface="微软雅黑"/>
              </a:rPr>
              <a:t>文件的特殊权限（</a:t>
            </a:r>
            <a:r>
              <a:rPr sz="950" spc="75" dirty="0">
                <a:solidFill>
                  <a:srgbClr val="777777"/>
                </a:solidFill>
                <a:latin typeface="Trebuchet MS"/>
                <a:cs typeface="Trebuchet MS"/>
              </a:rPr>
              <a:t>SUID</a:t>
            </a:r>
            <a:r>
              <a:rPr sz="950" spc="25" dirty="0">
                <a:solidFill>
                  <a:srgbClr val="777777"/>
                </a:solidFill>
                <a:latin typeface="微软雅黑"/>
                <a:cs typeface="微软雅黑"/>
              </a:rPr>
              <a:t>、</a:t>
            </a:r>
            <a:r>
              <a:rPr sz="950" spc="70" dirty="0">
                <a:solidFill>
                  <a:srgbClr val="777777"/>
                </a:solidFill>
                <a:latin typeface="Trebuchet MS"/>
                <a:cs typeface="Trebuchet MS"/>
              </a:rPr>
              <a:t>SGID</a:t>
            </a:r>
            <a:r>
              <a:rPr sz="950" spc="25" dirty="0">
                <a:solidFill>
                  <a:srgbClr val="777777"/>
                </a:solidFill>
                <a:latin typeface="微软雅黑"/>
                <a:cs typeface="微软雅黑"/>
              </a:rPr>
              <a:t>、</a:t>
            </a:r>
            <a:r>
              <a:rPr sz="950" spc="40" dirty="0">
                <a:solidFill>
                  <a:srgbClr val="777777"/>
                </a:solidFill>
                <a:latin typeface="Trebuchet MS"/>
                <a:cs typeface="Trebuchet MS"/>
              </a:rPr>
              <a:t>SBIT</a:t>
            </a:r>
            <a:r>
              <a:rPr sz="950" spc="15" dirty="0">
                <a:solidFill>
                  <a:srgbClr val="777777"/>
                </a:solidFill>
                <a:latin typeface="微软雅黑"/>
                <a:cs typeface="微软雅黑"/>
              </a:rPr>
              <a:t>）； </a:t>
            </a:r>
            <a:r>
              <a:rPr sz="950" spc="25" dirty="0">
                <a:solidFill>
                  <a:srgbClr val="777777"/>
                </a:solidFill>
                <a:latin typeface="微软雅黑"/>
                <a:cs typeface="微软雅黑"/>
              </a:rPr>
              <a:t>该文件的真实数据地址</a:t>
            </a:r>
            <a:r>
              <a:rPr sz="950" spc="30" dirty="0">
                <a:solidFill>
                  <a:srgbClr val="777777"/>
                </a:solidFill>
                <a:latin typeface="微软雅黑"/>
                <a:cs typeface="微软雅黑"/>
              </a:rPr>
              <a:t>（</a:t>
            </a:r>
            <a:r>
              <a:rPr sz="950" spc="30" dirty="0">
                <a:solidFill>
                  <a:srgbClr val="777777"/>
                </a:solidFill>
                <a:latin typeface="Trebuchet MS"/>
                <a:cs typeface="Trebuchet MS"/>
              </a:rPr>
              <a:t>point</a:t>
            </a:r>
            <a:r>
              <a:rPr sz="950" spc="30" dirty="0">
                <a:solidFill>
                  <a:srgbClr val="777777"/>
                </a:solidFill>
                <a:latin typeface="微软雅黑"/>
                <a:cs typeface="微软雅黑"/>
              </a:rPr>
              <a:t>）</a:t>
            </a:r>
            <a:r>
              <a:rPr sz="950" spc="25" dirty="0">
                <a:solidFill>
                  <a:srgbClr val="777777"/>
                </a:solidFill>
                <a:latin typeface="微软雅黑"/>
                <a:cs typeface="微软雅黑"/>
              </a:rPr>
              <a:t>。</a:t>
            </a:r>
            <a:endParaRPr sz="950">
              <a:latin typeface="微软雅黑"/>
              <a:cs typeface="微软雅黑"/>
            </a:endParaRPr>
          </a:p>
          <a:p>
            <a:pPr marL="101600" marR="128905">
              <a:lnSpc>
                <a:spcPct val="131600"/>
              </a:lnSpc>
              <a:spcBef>
                <a:spcPts val="470"/>
              </a:spcBef>
            </a:pPr>
            <a:r>
              <a:rPr sz="950" spc="25" dirty="0">
                <a:solidFill>
                  <a:srgbClr val="333333"/>
                </a:solidFill>
                <a:latin typeface="微软雅黑"/>
                <a:cs typeface="微软雅黑"/>
              </a:rPr>
              <a:t>而文件的实际内容则保存在</a:t>
            </a:r>
            <a:r>
              <a:rPr sz="950" spc="25" dirty="0">
                <a:solidFill>
                  <a:srgbClr val="333333"/>
                </a:solidFill>
                <a:latin typeface="Trebuchet MS"/>
                <a:cs typeface="Trebuchet MS"/>
              </a:rPr>
              <a:t>block</a:t>
            </a:r>
            <a:r>
              <a:rPr sz="950" spc="25" dirty="0">
                <a:solidFill>
                  <a:srgbClr val="333333"/>
                </a:solidFill>
                <a:latin typeface="微软雅黑"/>
                <a:cs typeface="微软雅黑"/>
              </a:rPr>
              <a:t>块中（大小一般是</a:t>
            </a:r>
            <a:r>
              <a:rPr sz="950" spc="65" dirty="0">
                <a:solidFill>
                  <a:srgbClr val="333333"/>
                </a:solidFill>
                <a:latin typeface="Trebuchet MS"/>
                <a:cs typeface="Trebuchet MS"/>
              </a:rPr>
              <a:t>1KB</a:t>
            </a:r>
            <a:r>
              <a:rPr sz="950" spc="25" dirty="0">
                <a:solidFill>
                  <a:srgbClr val="333333"/>
                </a:solidFill>
                <a:latin typeface="微软雅黑"/>
                <a:cs typeface="微软雅黑"/>
              </a:rPr>
              <a:t>、</a:t>
            </a:r>
            <a:r>
              <a:rPr sz="950" spc="65" dirty="0">
                <a:solidFill>
                  <a:srgbClr val="333333"/>
                </a:solidFill>
                <a:latin typeface="Trebuchet MS"/>
                <a:cs typeface="Trebuchet MS"/>
              </a:rPr>
              <a:t>2KB</a:t>
            </a:r>
            <a:r>
              <a:rPr sz="950" spc="25" dirty="0">
                <a:solidFill>
                  <a:srgbClr val="333333"/>
                </a:solidFill>
                <a:latin typeface="微软雅黑"/>
                <a:cs typeface="微软雅黑"/>
              </a:rPr>
              <a:t>或</a:t>
            </a:r>
            <a:r>
              <a:rPr sz="950" spc="50" dirty="0">
                <a:solidFill>
                  <a:srgbClr val="333333"/>
                </a:solidFill>
                <a:latin typeface="Trebuchet MS"/>
                <a:cs typeface="Trebuchet MS"/>
              </a:rPr>
              <a:t>4KB</a:t>
            </a:r>
            <a:r>
              <a:rPr sz="950" spc="50" dirty="0">
                <a:solidFill>
                  <a:srgbClr val="333333"/>
                </a:solidFill>
                <a:latin typeface="微软雅黑"/>
                <a:cs typeface="微软雅黑"/>
              </a:rPr>
              <a:t>），</a:t>
            </a:r>
            <a:r>
              <a:rPr sz="950" spc="25" dirty="0">
                <a:solidFill>
                  <a:srgbClr val="333333"/>
                </a:solidFill>
                <a:latin typeface="微软雅黑"/>
                <a:cs typeface="微软雅黑"/>
              </a:rPr>
              <a:t>一个</a:t>
            </a:r>
            <a:r>
              <a:rPr sz="950" spc="45" dirty="0">
                <a:solidFill>
                  <a:srgbClr val="333333"/>
                </a:solidFill>
                <a:latin typeface="Trebuchet MS"/>
                <a:cs typeface="Trebuchet MS"/>
              </a:rPr>
              <a:t>inode</a:t>
            </a:r>
            <a:r>
              <a:rPr sz="950" spc="25" dirty="0">
                <a:solidFill>
                  <a:srgbClr val="333333"/>
                </a:solidFill>
                <a:latin typeface="微软雅黑"/>
                <a:cs typeface="微软雅黑"/>
              </a:rPr>
              <a:t>的默认大小仅为</a:t>
            </a:r>
            <a:r>
              <a:rPr sz="950" spc="55" dirty="0">
                <a:solidFill>
                  <a:srgbClr val="333333"/>
                </a:solidFill>
                <a:latin typeface="Trebuchet MS"/>
                <a:cs typeface="Trebuchet MS"/>
              </a:rPr>
              <a:t>128 </a:t>
            </a:r>
            <a:r>
              <a:rPr sz="950" spc="-275" dirty="0">
                <a:solidFill>
                  <a:srgbClr val="333333"/>
                </a:solidFill>
                <a:latin typeface="Trebuchet MS"/>
                <a:cs typeface="Trebuchet MS"/>
              </a:rPr>
              <a:t> </a:t>
            </a:r>
            <a:r>
              <a:rPr sz="950" spc="25" dirty="0">
                <a:solidFill>
                  <a:srgbClr val="333333"/>
                </a:solidFill>
                <a:latin typeface="微软雅黑"/>
                <a:cs typeface="微软雅黑"/>
              </a:rPr>
              <a:t>字节，记录一个</a:t>
            </a:r>
            <a:r>
              <a:rPr sz="950" spc="25" dirty="0">
                <a:solidFill>
                  <a:srgbClr val="333333"/>
                </a:solidFill>
                <a:latin typeface="Trebuchet MS"/>
                <a:cs typeface="Trebuchet MS"/>
              </a:rPr>
              <a:t>block</a:t>
            </a:r>
            <a:r>
              <a:rPr sz="950" spc="25" dirty="0">
                <a:solidFill>
                  <a:srgbClr val="333333"/>
                </a:solidFill>
                <a:latin typeface="微软雅黑"/>
                <a:cs typeface="微软雅黑"/>
              </a:rPr>
              <a:t>则消耗</a:t>
            </a:r>
            <a:r>
              <a:rPr sz="950" spc="55" dirty="0">
                <a:solidFill>
                  <a:srgbClr val="333333"/>
                </a:solidFill>
                <a:latin typeface="Trebuchet MS"/>
                <a:cs typeface="Trebuchet MS"/>
              </a:rPr>
              <a:t>4</a:t>
            </a:r>
            <a:r>
              <a:rPr sz="950" spc="25" dirty="0">
                <a:solidFill>
                  <a:srgbClr val="333333"/>
                </a:solidFill>
                <a:latin typeface="微软雅黑"/>
                <a:cs typeface="微软雅黑"/>
              </a:rPr>
              <a:t>字节。当文件的</a:t>
            </a:r>
            <a:r>
              <a:rPr sz="950" spc="45" dirty="0">
                <a:solidFill>
                  <a:srgbClr val="333333"/>
                </a:solidFill>
                <a:latin typeface="Trebuchet MS"/>
                <a:cs typeface="Trebuchet MS"/>
              </a:rPr>
              <a:t>inode</a:t>
            </a:r>
            <a:r>
              <a:rPr sz="950" spc="25" dirty="0">
                <a:solidFill>
                  <a:srgbClr val="333333"/>
                </a:solidFill>
                <a:latin typeface="微软雅黑"/>
                <a:cs typeface="微软雅黑"/>
              </a:rPr>
              <a:t>被写满后</a:t>
            </a:r>
            <a:r>
              <a:rPr sz="950" spc="35" dirty="0">
                <a:solidFill>
                  <a:srgbClr val="333333"/>
                </a:solidFill>
                <a:latin typeface="微软雅黑"/>
                <a:cs typeface="微软雅黑"/>
              </a:rPr>
              <a:t>，</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系统会自动分配出一个</a:t>
            </a:r>
            <a:r>
              <a:rPr sz="950" spc="25" dirty="0">
                <a:solidFill>
                  <a:srgbClr val="333333"/>
                </a:solidFill>
                <a:latin typeface="Trebuchet MS"/>
                <a:cs typeface="Trebuchet MS"/>
              </a:rPr>
              <a:t>block</a:t>
            </a:r>
            <a:r>
              <a:rPr sz="950" spc="25" dirty="0">
                <a:solidFill>
                  <a:srgbClr val="333333"/>
                </a:solidFill>
                <a:latin typeface="微软雅黑"/>
                <a:cs typeface="微软雅黑"/>
              </a:rPr>
              <a:t>块， </a:t>
            </a:r>
            <a:r>
              <a:rPr sz="950" spc="30" dirty="0">
                <a:solidFill>
                  <a:srgbClr val="333333"/>
                </a:solidFill>
                <a:latin typeface="微软雅黑"/>
                <a:cs typeface="微软雅黑"/>
              </a:rPr>
              <a:t> </a:t>
            </a:r>
            <a:r>
              <a:rPr sz="950" spc="25" dirty="0">
                <a:solidFill>
                  <a:srgbClr val="333333"/>
                </a:solidFill>
                <a:latin typeface="微软雅黑"/>
                <a:cs typeface="微软雅黑"/>
              </a:rPr>
              <a:t>专门用于像</a:t>
            </a:r>
            <a:r>
              <a:rPr sz="950" spc="45" dirty="0">
                <a:solidFill>
                  <a:srgbClr val="333333"/>
                </a:solidFill>
                <a:latin typeface="Trebuchet MS"/>
                <a:cs typeface="Trebuchet MS"/>
              </a:rPr>
              <a:t>inode</a:t>
            </a:r>
            <a:r>
              <a:rPr sz="950" spc="25" dirty="0">
                <a:solidFill>
                  <a:srgbClr val="333333"/>
                </a:solidFill>
                <a:latin typeface="微软雅黑"/>
                <a:cs typeface="微软雅黑"/>
              </a:rPr>
              <a:t>那样记录其他</a:t>
            </a:r>
            <a:r>
              <a:rPr sz="950" spc="25" dirty="0">
                <a:solidFill>
                  <a:srgbClr val="333333"/>
                </a:solidFill>
                <a:latin typeface="Trebuchet MS"/>
                <a:cs typeface="Trebuchet MS"/>
              </a:rPr>
              <a:t>block</a:t>
            </a:r>
            <a:r>
              <a:rPr sz="950" spc="25" dirty="0">
                <a:solidFill>
                  <a:srgbClr val="333333"/>
                </a:solidFill>
                <a:latin typeface="微软雅黑"/>
                <a:cs typeface="微软雅黑"/>
              </a:rPr>
              <a:t>块的信息，这样把各个</a:t>
            </a:r>
            <a:r>
              <a:rPr sz="950" spc="25" dirty="0">
                <a:solidFill>
                  <a:srgbClr val="333333"/>
                </a:solidFill>
                <a:latin typeface="Trebuchet MS"/>
                <a:cs typeface="Trebuchet MS"/>
              </a:rPr>
              <a:t>block</a:t>
            </a:r>
            <a:r>
              <a:rPr sz="950" spc="20" dirty="0">
                <a:solidFill>
                  <a:srgbClr val="333333"/>
                </a:solidFill>
                <a:latin typeface="微软雅黑"/>
                <a:cs typeface="微软雅黑"/>
              </a:rPr>
              <a:t>块的内容串到一起，就能够让用户读到 </a:t>
            </a:r>
            <a:r>
              <a:rPr sz="950" spc="25" dirty="0">
                <a:solidFill>
                  <a:srgbClr val="333333"/>
                </a:solidFill>
                <a:latin typeface="微软雅黑"/>
                <a:cs typeface="微软雅黑"/>
              </a:rPr>
              <a:t>完整的文件内容了。对于存储文件内容的</a:t>
            </a:r>
            <a:r>
              <a:rPr sz="950" spc="25" dirty="0">
                <a:solidFill>
                  <a:srgbClr val="333333"/>
                </a:solidFill>
                <a:latin typeface="Trebuchet MS"/>
                <a:cs typeface="Trebuchet MS"/>
              </a:rPr>
              <a:t>block</a:t>
            </a:r>
            <a:r>
              <a:rPr sz="950" spc="25" dirty="0">
                <a:solidFill>
                  <a:srgbClr val="333333"/>
                </a:solidFill>
                <a:latin typeface="微软雅黑"/>
                <a:cs typeface="微软雅黑"/>
              </a:rPr>
              <a:t>块，有下面两种常见情况（以</a:t>
            </a:r>
            <a:r>
              <a:rPr sz="950" spc="65" dirty="0">
                <a:solidFill>
                  <a:srgbClr val="333333"/>
                </a:solidFill>
                <a:latin typeface="Trebuchet MS"/>
                <a:cs typeface="Trebuchet MS"/>
              </a:rPr>
              <a:t>4KB</a:t>
            </a:r>
            <a:r>
              <a:rPr sz="950" spc="25" dirty="0">
                <a:solidFill>
                  <a:srgbClr val="333333"/>
                </a:solidFill>
                <a:latin typeface="微软雅黑"/>
                <a:cs typeface="微软雅黑"/>
              </a:rPr>
              <a:t>的</a:t>
            </a:r>
            <a:r>
              <a:rPr sz="950" spc="25" dirty="0">
                <a:solidFill>
                  <a:srgbClr val="333333"/>
                </a:solidFill>
                <a:latin typeface="Trebuchet MS"/>
                <a:cs typeface="Trebuchet MS"/>
              </a:rPr>
              <a:t>block</a:t>
            </a:r>
            <a:r>
              <a:rPr sz="950" spc="25" dirty="0">
                <a:solidFill>
                  <a:srgbClr val="333333"/>
                </a:solidFill>
                <a:latin typeface="微软雅黑"/>
                <a:cs typeface="微软雅黑"/>
              </a:rPr>
              <a:t>大小为例进行 说明）。</a:t>
            </a:r>
            <a:endParaRPr sz="950">
              <a:latin typeface="微软雅黑"/>
              <a:cs typeface="微软雅黑"/>
            </a:endParaRPr>
          </a:p>
          <a:p>
            <a:pPr marL="282575">
              <a:lnSpc>
                <a:spcPct val="100000"/>
              </a:lnSpc>
              <a:spcBef>
                <a:spcPts val="1110"/>
              </a:spcBef>
            </a:pPr>
            <a:r>
              <a:rPr sz="950" spc="25" dirty="0">
                <a:solidFill>
                  <a:srgbClr val="777777"/>
                </a:solidFill>
                <a:latin typeface="微软雅黑"/>
                <a:cs typeface="微软雅黑"/>
              </a:rPr>
              <a:t>情况</a:t>
            </a:r>
            <a:r>
              <a:rPr sz="950" spc="55" dirty="0">
                <a:solidFill>
                  <a:srgbClr val="777777"/>
                </a:solidFill>
                <a:latin typeface="Trebuchet MS"/>
                <a:cs typeface="Trebuchet MS"/>
              </a:rPr>
              <a:t>1</a:t>
            </a:r>
            <a:r>
              <a:rPr sz="950" spc="25" dirty="0">
                <a:solidFill>
                  <a:srgbClr val="777777"/>
                </a:solidFill>
                <a:latin typeface="微软雅黑"/>
                <a:cs typeface="微软雅黑"/>
              </a:rPr>
              <a:t>：文件很小（</a:t>
            </a:r>
            <a:r>
              <a:rPr sz="950" spc="65" dirty="0">
                <a:solidFill>
                  <a:srgbClr val="777777"/>
                </a:solidFill>
                <a:latin typeface="Trebuchet MS"/>
                <a:cs typeface="Trebuchet MS"/>
              </a:rPr>
              <a:t>1KB</a:t>
            </a:r>
            <a:r>
              <a:rPr sz="950" spc="25" dirty="0">
                <a:solidFill>
                  <a:srgbClr val="777777"/>
                </a:solidFill>
                <a:latin typeface="微软雅黑"/>
                <a:cs typeface="微软雅黑"/>
              </a:rPr>
              <a:t>），但依然会占用一个</a:t>
            </a:r>
            <a:r>
              <a:rPr sz="950" spc="25" dirty="0">
                <a:solidFill>
                  <a:srgbClr val="777777"/>
                </a:solidFill>
                <a:latin typeface="Trebuchet MS"/>
                <a:cs typeface="Trebuchet MS"/>
              </a:rPr>
              <a:t>block</a:t>
            </a:r>
            <a:r>
              <a:rPr sz="950" spc="25" dirty="0">
                <a:solidFill>
                  <a:srgbClr val="777777"/>
                </a:solidFill>
                <a:latin typeface="微软雅黑"/>
                <a:cs typeface="微软雅黑"/>
              </a:rPr>
              <a:t>，因此会潜在地浪费</a:t>
            </a:r>
            <a:r>
              <a:rPr sz="950" spc="65" dirty="0">
                <a:solidFill>
                  <a:srgbClr val="777777"/>
                </a:solidFill>
                <a:latin typeface="Trebuchet MS"/>
                <a:cs typeface="Trebuchet MS"/>
              </a:rPr>
              <a:t>3KB</a:t>
            </a:r>
            <a:r>
              <a:rPr sz="950" spc="25" dirty="0">
                <a:solidFill>
                  <a:srgbClr val="777777"/>
                </a:solidFill>
                <a:latin typeface="微软雅黑"/>
                <a:cs typeface="微软雅黑"/>
              </a:rPr>
              <a:t>。</a:t>
            </a:r>
            <a:endParaRPr sz="950">
              <a:latin typeface="微软雅黑"/>
              <a:cs typeface="微软雅黑"/>
            </a:endParaRPr>
          </a:p>
          <a:p>
            <a:pPr>
              <a:lnSpc>
                <a:spcPct val="100000"/>
              </a:lnSpc>
              <a:spcBef>
                <a:spcPts val="80"/>
              </a:spcBef>
            </a:pPr>
            <a:endParaRPr sz="600">
              <a:latin typeface="微软雅黑"/>
              <a:cs typeface="微软雅黑"/>
            </a:endParaRPr>
          </a:p>
          <a:p>
            <a:pPr marL="282575">
              <a:lnSpc>
                <a:spcPct val="100000"/>
              </a:lnSpc>
            </a:pPr>
            <a:r>
              <a:rPr sz="950" spc="25" dirty="0">
                <a:solidFill>
                  <a:srgbClr val="777777"/>
                </a:solidFill>
                <a:latin typeface="微软雅黑"/>
                <a:cs typeface="微软雅黑"/>
              </a:rPr>
              <a:t>情况</a:t>
            </a:r>
            <a:r>
              <a:rPr sz="950" spc="55" dirty="0">
                <a:solidFill>
                  <a:srgbClr val="777777"/>
                </a:solidFill>
                <a:latin typeface="Trebuchet MS"/>
                <a:cs typeface="Trebuchet MS"/>
              </a:rPr>
              <a:t>2</a:t>
            </a:r>
            <a:r>
              <a:rPr sz="950" spc="25" dirty="0">
                <a:solidFill>
                  <a:srgbClr val="777777"/>
                </a:solidFill>
                <a:latin typeface="微软雅黑"/>
                <a:cs typeface="微软雅黑"/>
              </a:rPr>
              <a:t>：文件很大（</a:t>
            </a:r>
            <a:r>
              <a:rPr sz="950" spc="65" dirty="0">
                <a:solidFill>
                  <a:srgbClr val="777777"/>
                </a:solidFill>
                <a:latin typeface="Trebuchet MS"/>
                <a:cs typeface="Trebuchet MS"/>
              </a:rPr>
              <a:t>5KB</a:t>
            </a:r>
            <a:r>
              <a:rPr sz="950" spc="25" dirty="0">
                <a:solidFill>
                  <a:srgbClr val="777777"/>
                </a:solidFill>
                <a:latin typeface="微软雅黑"/>
                <a:cs typeface="微软雅黑"/>
              </a:rPr>
              <a:t>），那么会占用两个</a:t>
            </a:r>
            <a:r>
              <a:rPr sz="950" spc="25" dirty="0">
                <a:solidFill>
                  <a:srgbClr val="777777"/>
                </a:solidFill>
                <a:latin typeface="Trebuchet MS"/>
                <a:cs typeface="Trebuchet MS"/>
              </a:rPr>
              <a:t>block</a:t>
            </a:r>
            <a:r>
              <a:rPr sz="950" spc="25" dirty="0">
                <a:solidFill>
                  <a:srgbClr val="777777"/>
                </a:solidFill>
                <a:latin typeface="微软雅黑"/>
                <a:cs typeface="微软雅黑"/>
              </a:rPr>
              <a:t>（</a:t>
            </a:r>
            <a:r>
              <a:rPr sz="950" spc="50" dirty="0">
                <a:solidFill>
                  <a:srgbClr val="777777"/>
                </a:solidFill>
                <a:latin typeface="Trebuchet MS"/>
                <a:cs typeface="Trebuchet MS"/>
              </a:rPr>
              <a:t>5KB-4KB</a:t>
            </a:r>
            <a:r>
              <a:rPr sz="950" spc="25" dirty="0">
                <a:solidFill>
                  <a:srgbClr val="777777"/>
                </a:solidFill>
                <a:latin typeface="微软雅黑"/>
                <a:cs typeface="微软雅黑"/>
              </a:rPr>
              <a:t>后剩下的</a:t>
            </a:r>
            <a:r>
              <a:rPr sz="950" spc="65" dirty="0">
                <a:solidFill>
                  <a:srgbClr val="777777"/>
                </a:solidFill>
                <a:latin typeface="Trebuchet MS"/>
                <a:cs typeface="Trebuchet MS"/>
              </a:rPr>
              <a:t>1KB</a:t>
            </a:r>
            <a:r>
              <a:rPr sz="950" spc="25" dirty="0">
                <a:solidFill>
                  <a:srgbClr val="777777"/>
                </a:solidFill>
                <a:latin typeface="微软雅黑"/>
                <a:cs typeface="微软雅黑"/>
              </a:rPr>
              <a:t>也要占用一个</a:t>
            </a:r>
            <a:endParaRPr sz="950">
              <a:latin typeface="微软雅黑"/>
              <a:cs typeface="微软雅黑"/>
            </a:endParaRPr>
          </a:p>
          <a:p>
            <a:pPr marL="282575">
              <a:lnSpc>
                <a:spcPct val="100000"/>
              </a:lnSpc>
              <a:spcBef>
                <a:spcPts val="360"/>
              </a:spcBef>
            </a:pPr>
            <a:r>
              <a:rPr sz="950" spc="25" dirty="0">
                <a:solidFill>
                  <a:srgbClr val="777777"/>
                </a:solidFill>
                <a:latin typeface="Trebuchet MS"/>
                <a:cs typeface="Trebuchet MS"/>
              </a:rPr>
              <a:t>block</a:t>
            </a:r>
            <a:r>
              <a:rPr sz="950" spc="25" dirty="0">
                <a:solidFill>
                  <a:srgbClr val="777777"/>
                </a:solidFill>
                <a:latin typeface="微软雅黑"/>
                <a:cs typeface="微软雅黑"/>
              </a:rPr>
              <a:t>）。</a:t>
            </a:r>
            <a:endParaRPr sz="950">
              <a:latin typeface="微软雅黑"/>
              <a:cs typeface="微软雅黑"/>
            </a:endParaRPr>
          </a:p>
          <a:p>
            <a:pPr marL="101600" marR="144145">
              <a:lnSpc>
                <a:spcPct val="131600"/>
              </a:lnSpc>
              <a:spcBef>
                <a:spcPts val="750"/>
              </a:spcBef>
            </a:pPr>
            <a:r>
              <a:rPr sz="950" spc="25" dirty="0">
                <a:solidFill>
                  <a:srgbClr val="333333"/>
                </a:solidFill>
                <a:latin typeface="微软雅黑"/>
                <a:cs typeface="微软雅黑"/>
              </a:rPr>
              <a:t>初次听到这种说法，是不是觉得</a:t>
            </a:r>
            <a:r>
              <a:rPr sz="950" spc="35" dirty="0">
                <a:solidFill>
                  <a:srgbClr val="333333"/>
                </a:solidFill>
                <a:latin typeface="Trebuchet MS"/>
                <a:cs typeface="Trebuchet MS"/>
              </a:rPr>
              <a:t>Linux</a:t>
            </a:r>
            <a:r>
              <a:rPr sz="950" spc="25" dirty="0">
                <a:solidFill>
                  <a:srgbClr val="333333"/>
                </a:solidFill>
                <a:latin typeface="微软雅黑"/>
                <a:cs typeface="微软雅黑"/>
              </a:rPr>
              <a:t>系统好浪费啊？为什么最后一个</a:t>
            </a:r>
            <a:r>
              <a:rPr sz="950" spc="25" dirty="0">
                <a:solidFill>
                  <a:srgbClr val="333333"/>
                </a:solidFill>
                <a:latin typeface="Trebuchet MS"/>
                <a:cs typeface="Trebuchet MS"/>
              </a:rPr>
              <a:t>block</a:t>
            </a:r>
            <a:r>
              <a:rPr sz="950" spc="25" dirty="0">
                <a:solidFill>
                  <a:srgbClr val="333333"/>
                </a:solidFill>
                <a:latin typeface="微软雅黑"/>
                <a:cs typeface="微软雅黑"/>
              </a:rPr>
              <a:t>块容量总不能被完全使用。 其实每个系统都是一样滴，只是大家此前没有留意过罢了，如图</a:t>
            </a:r>
            <a:r>
              <a:rPr sz="950" spc="25" dirty="0">
                <a:solidFill>
                  <a:srgbClr val="333333"/>
                </a:solidFill>
                <a:latin typeface="Trebuchet MS"/>
                <a:cs typeface="Trebuchet MS"/>
              </a:rPr>
              <a:t>6-5</a:t>
            </a:r>
            <a:r>
              <a:rPr sz="950" spc="20" dirty="0">
                <a:solidFill>
                  <a:srgbClr val="333333"/>
                </a:solidFill>
                <a:latin typeface="微软雅黑"/>
                <a:cs typeface="微软雅黑"/>
              </a:rPr>
              <a:t>所示，同学们可以随手查看一个电脑 </a:t>
            </a:r>
            <a:r>
              <a:rPr sz="950" spc="25" dirty="0">
                <a:solidFill>
                  <a:srgbClr val="333333"/>
                </a:solidFill>
                <a:latin typeface="微软雅黑"/>
                <a:cs typeface="微软雅黑"/>
              </a:rPr>
              <a:t>中已有的文件，看看文件的实际大小与占用空间是否一致。</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30</a:t>
            </a:fld>
            <a:endParaRPr sz="800">
              <a:latin typeface="小哥哥网恋吗"/>
              <a:cs typeface="小哥哥网恋吗"/>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1024" y="332753"/>
            <a:ext cx="5758815" cy="2894330"/>
          </a:xfrm>
          <a:prstGeom prst="rect">
            <a:avLst/>
          </a:prstGeom>
        </p:spPr>
        <p:txBody>
          <a:bodyPr vert="horz" wrap="square" lIns="0" tIns="12065" rIns="0" bIns="0" rtlCol="0">
            <a:spAutoFit/>
          </a:bodyPr>
          <a:lstStyle/>
          <a:p>
            <a:pPr marL="38100" marR="30480" indent="-635">
              <a:lnSpc>
                <a:spcPct val="131600"/>
              </a:lnSpc>
              <a:spcBef>
                <a:spcPts val="95"/>
              </a:spcBef>
            </a:pPr>
            <a:r>
              <a:rPr sz="950" b="1" spc="25" dirty="0">
                <a:solidFill>
                  <a:srgbClr val="333333"/>
                </a:solidFill>
                <a:latin typeface="微软雅黑"/>
                <a:cs typeface="微软雅黑"/>
              </a:rPr>
              <a:t>的新型存储技术，可以用来在网络中传输</a:t>
            </a:r>
            <a:r>
              <a:rPr sz="950" b="1" spc="50" dirty="0">
                <a:solidFill>
                  <a:srgbClr val="333333"/>
                </a:solidFill>
                <a:latin typeface="Trebuchet MS"/>
                <a:cs typeface="Trebuchet MS"/>
              </a:rPr>
              <a:t>SCSI</a:t>
            </a:r>
            <a:r>
              <a:rPr sz="950" b="1" spc="25" dirty="0">
                <a:solidFill>
                  <a:srgbClr val="333333"/>
                </a:solidFill>
                <a:latin typeface="微软雅黑"/>
                <a:cs typeface="微软雅黑"/>
              </a:rPr>
              <a:t>接口的</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和数据。这样，不仅克服了传统</a:t>
            </a:r>
            <a:r>
              <a:rPr sz="950" b="1" spc="50" dirty="0">
                <a:solidFill>
                  <a:srgbClr val="333333"/>
                </a:solidFill>
                <a:latin typeface="Trebuchet MS"/>
                <a:cs typeface="Trebuchet MS"/>
              </a:rPr>
              <a:t>SCSI</a:t>
            </a:r>
            <a:r>
              <a:rPr sz="950" b="1" spc="25" dirty="0">
                <a:solidFill>
                  <a:srgbClr val="333333"/>
                </a:solidFill>
                <a:latin typeface="微软雅黑"/>
                <a:cs typeface="微软雅黑"/>
              </a:rPr>
              <a:t>接口设</a:t>
            </a:r>
            <a:r>
              <a:rPr sz="950" b="1" spc="-590" dirty="0">
                <a:solidFill>
                  <a:srgbClr val="333333"/>
                </a:solidFill>
                <a:latin typeface="微软雅黑"/>
                <a:cs typeface="微软雅黑"/>
              </a:rPr>
              <a:t>备</a:t>
            </a:r>
            <a:r>
              <a:rPr sz="1200" baseline="34722" dirty="0">
                <a:latin typeface="小哥哥网恋吗"/>
                <a:cs typeface="小哥哥网恋吗"/>
              </a:rPr>
              <a:t>5/20 </a:t>
            </a:r>
            <a:r>
              <a:rPr sz="950" b="1" spc="25" dirty="0">
                <a:solidFill>
                  <a:srgbClr val="333333"/>
                </a:solidFill>
                <a:latin typeface="微软雅黑"/>
                <a:cs typeface="微软雅黑"/>
              </a:rPr>
              <a:t>的物理局限性，实现了跨区域的存储资源共享，还可以在不停机的状态下扩展存储容量。</a:t>
            </a:r>
            <a:endParaRPr sz="950">
              <a:latin typeface="微软雅黑"/>
              <a:cs typeface="微软雅黑"/>
            </a:endParaRPr>
          </a:p>
          <a:p>
            <a:pPr marL="38100" marR="91440">
              <a:lnSpc>
                <a:spcPct val="131600"/>
              </a:lnSpc>
              <a:spcBef>
                <a:spcPts val="750"/>
              </a:spcBef>
            </a:pPr>
            <a:r>
              <a:rPr sz="950" b="1" spc="25" dirty="0">
                <a:solidFill>
                  <a:srgbClr val="333333"/>
                </a:solidFill>
                <a:latin typeface="微软雅黑"/>
                <a:cs typeface="微软雅黑"/>
              </a:rPr>
              <a:t>为了让各位读者做到知其然，知其所以然，以便在工作中灵活使用这项技术，下面将讲解一下</a:t>
            </a:r>
            <a:r>
              <a:rPr sz="950" b="1" spc="40" dirty="0">
                <a:solidFill>
                  <a:srgbClr val="333333"/>
                </a:solidFill>
                <a:latin typeface="Trebuchet MS"/>
                <a:cs typeface="Trebuchet MS"/>
              </a:rPr>
              <a:t>iSCSI</a:t>
            </a:r>
            <a:r>
              <a:rPr sz="950" b="1" spc="15" dirty="0">
                <a:solidFill>
                  <a:srgbClr val="333333"/>
                </a:solidFill>
                <a:latin typeface="微软雅黑"/>
                <a:cs typeface="微软雅黑"/>
              </a:rPr>
              <a:t>技术 </a:t>
            </a:r>
            <a:r>
              <a:rPr sz="950" b="1" spc="25" dirty="0">
                <a:solidFill>
                  <a:srgbClr val="333333"/>
                </a:solidFill>
                <a:latin typeface="微软雅黑"/>
                <a:cs typeface="微软雅黑"/>
              </a:rPr>
              <a:t>在生产环境中的优势和劣势。首先</a:t>
            </a:r>
            <a:r>
              <a:rPr sz="950" b="1" spc="40" dirty="0">
                <a:solidFill>
                  <a:srgbClr val="333333"/>
                </a:solidFill>
                <a:latin typeface="微软雅黑"/>
                <a:cs typeface="微软雅黑"/>
              </a:rPr>
              <a:t>，</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存储技术非常便捷，在访问存储资源的形式上发生了很大变 </a:t>
            </a:r>
            <a:r>
              <a:rPr sz="950" b="1" spc="30" dirty="0">
                <a:solidFill>
                  <a:srgbClr val="333333"/>
                </a:solidFill>
                <a:latin typeface="微软雅黑"/>
                <a:cs typeface="微软雅黑"/>
              </a:rPr>
              <a:t> </a:t>
            </a:r>
            <a:r>
              <a:rPr sz="950" b="1" spc="25" dirty="0">
                <a:solidFill>
                  <a:srgbClr val="333333"/>
                </a:solidFill>
                <a:latin typeface="微软雅黑"/>
                <a:cs typeface="微软雅黑"/>
              </a:rPr>
              <a:t>化，摆脱了物理环境的限制，同时还可以把存储资源分给多个服务器共同使用，因此是一种非常推荐使 用的存储技术。但是，</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存储技术受到了网速的制约。以往硬盘设备直接通过主板上的总线进行数据 传输，现在则需要让互联网作为数据传输的载体和通道，因此传输速率和稳定性是</a:t>
            </a:r>
            <a:r>
              <a:rPr sz="950" b="1" spc="40" dirty="0">
                <a:solidFill>
                  <a:srgbClr val="333333"/>
                </a:solidFill>
                <a:latin typeface="Trebuchet MS"/>
                <a:cs typeface="Trebuchet MS"/>
              </a:rPr>
              <a:t>iSCSI</a:t>
            </a:r>
            <a:r>
              <a:rPr sz="950" b="1" spc="20" dirty="0">
                <a:solidFill>
                  <a:srgbClr val="333333"/>
                </a:solidFill>
                <a:latin typeface="微软雅黑"/>
                <a:cs typeface="微软雅黑"/>
              </a:rPr>
              <a:t>技术的瓶颈。随 </a:t>
            </a:r>
            <a:r>
              <a:rPr sz="950" b="1" spc="25" dirty="0">
                <a:solidFill>
                  <a:srgbClr val="333333"/>
                </a:solidFill>
                <a:latin typeface="微软雅黑"/>
                <a:cs typeface="微软雅黑"/>
              </a:rPr>
              <a:t>着网络技术的持续发展，相信</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技术也会随之得以改善。</a:t>
            </a:r>
            <a:endParaRPr sz="950">
              <a:latin typeface="微软雅黑"/>
              <a:cs typeface="微软雅黑"/>
            </a:endParaRPr>
          </a:p>
          <a:p>
            <a:pPr marL="38100" marR="121285">
              <a:lnSpc>
                <a:spcPct val="131600"/>
              </a:lnSpc>
              <a:spcBef>
                <a:spcPts val="825"/>
              </a:spcBef>
            </a:pPr>
            <a:r>
              <a:rPr sz="950" b="1" spc="25" dirty="0">
                <a:solidFill>
                  <a:srgbClr val="333333"/>
                </a:solidFill>
                <a:latin typeface="微软雅黑"/>
                <a:cs typeface="微软雅黑"/>
              </a:rPr>
              <a:t>既然要通过以太网来传输硬盘设备上的数据，那么数据是通过网卡传入到计算机中的么？这就有必要向 大家介绍</a:t>
            </a:r>
            <a:r>
              <a:rPr sz="950" b="1" spc="45" dirty="0">
                <a:solidFill>
                  <a:srgbClr val="333333"/>
                </a:solidFill>
                <a:latin typeface="Trebuchet MS"/>
                <a:cs typeface="Trebuchet MS"/>
              </a:rPr>
              <a:t>iSCSI-HBA</a:t>
            </a:r>
            <a:r>
              <a:rPr sz="950" b="1" spc="25" dirty="0">
                <a:solidFill>
                  <a:srgbClr val="333333"/>
                </a:solidFill>
                <a:latin typeface="微软雅黑"/>
                <a:cs typeface="微软雅黑"/>
              </a:rPr>
              <a:t>卡了（见图</a:t>
            </a:r>
            <a:r>
              <a:rPr sz="950" b="1" spc="-5" dirty="0">
                <a:solidFill>
                  <a:srgbClr val="333333"/>
                </a:solidFill>
                <a:latin typeface="Trebuchet MS"/>
                <a:cs typeface="Trebuchet MS"/>
              </a:rPr>
              <a:t>17-1</a:t>
            </a:r>
            <a:r>
              <a:rPr sz="950" b="1" spc="-5" dirty="0">
                <a:solidFill>
                  <a:srgbClr val="333333"/>
                </a:solidFill>
                <a:latin typeface="微软雅黑"/>
                <a:cs typeface="微软雅黑"/>
              </a:rPr>
              <a:t>）</a:t>
            </a:r>
            <a:r>
              <a:rPr sz="950" b="1" spc="25" dirty="0">
                <a:solidFill>
                  <a:srgbClr val="333333"/>
                </a:solidFill>
                <a:latin typeface="微软雅黑"/>
                <a:cs typeface="微软雅黑"/>
              </a:rPr>
              <a:t>。与一般的网卡不同（连接网络总线和内存，供计算机上网使 </a:t>
            </a:r>
            <a:r>
              <a:rPr sz="950" b="1" spc="70" dirty="0">
                <a:solidFill>
                  <a:srgbClr val="333333"/>
                </a:solidFill>
                <a:latin typeface="微软雅黑"/>
                <a:cs typeface="微软雅黑"/>
              </a:rPr>
              <a:t> </a:t>
            </a:r>
            <a:r>
              <a:rPr sz="950" b="1" spc="25" dirty="0">
                <a:solidFill>
                  <a:srgbClr val="333333"/>
                </a:solidFill>
                <a:latin typeface="微软雅黑"/>
                <a:cs typeface="微软雅黑"/>
              </a:rPr>
              <a:t>用</a:t>
            </a:r>
            <a:r>
              <a:rPr sz="950" b="1" spc="40" dirty="0">
                <a:solidFill>
                  <a:srgbClr val="333333"/>
                </a:solidFill>
                <a:latin typeface="微软雅黑"/>
                <a:cs typeface="微软雅黑"/>
              </a:rPr>
              <a:t>），</a:t>
            </a:r>
            <a:r>
              <a:rPr sz="950" b="1" spc="40" dirty="0">
                <a:solidFill>
                  <a:srgbClr val="333333"/>
                </a:solidFill>
                <a:latin typeface="Trebuchet MS"/>
                <a:cs typeface="Trebuchet MS"/>
              </a:rPr>
              <a:t>iSCSI-HBA</a:t>
            </a:r>
            <a:r>
              <a:rPr sz="950" b="1" spc="25" dirty="0">
                <a:solidFill>
                  <a:srgbClr val="333333"/>
                </a:solidFill>
                <a:latin typeface="微软雅黑"/>
                <a:cs typeface="微软雅黑"/>
              </a:rPr>
              <a:t>卡连接的则是</a:t>
            </a:r>
            <a:r>
              <a:rPr sz="950" b="1" spc="50" dirty="0">
                <a:solidFill>
                  <a:srgbClr val="333333"/>
                </a:solidFill>
                <a:latin typeface="Trebuchet MS"/>
                <a:cs typeface="Trebuchet MS"/>
              </a:rPr>
              <a:t>SCSI</a:t>
            </a:r>
            <a:r>
              <a:rPr sz="950" b="1" spc="25" dirty="0">
                <a:solidFill>
                  <a:srgbClr val="333333"/>
                </a:solidFill>
                <a:latin typeface="微软雅黑"/>
                <a:cs typeface="微软雅黑"/>
              </a:rPr>
              <a:t>接口或</a:t>
            </a:r>
            <a:r>
              <a:rPr sz="950" b="1" spc="15" dirty="0">
                <a:solidFill>
                  <a:srgbClr val="333333"/>
                </a:solidFill>
                <a:latin typeface="Trebuchet MS"/>
                <a:cs typeface="Trebuchet MS"/>
              </a:rPr>
              <a:t>FC</a:t>
            </a:r>
            <a:r>
              <a:rPr sz="950" b="1" spc="15" dirty="0">
                <a:solidFill>
                  <a:srgbClr val="333333"/>
                </a:solidFill>
                <a:latin typeface="微软雅黑"/>
                <a:cs typeface="微软雅黑"/>
              </a:rPr>
              <a:t>（</a:t>
            </a:r>
            <a:r>
              <a:rPr sz="950" b="1" spc="25" dirty="0">
                <a:solidFill>
                  <a:srgbClr val="333333"/>
                </a:solidFill>
                <a:latin typeface="微软雅黑"/>
                <a:cs typeface="微软雅黑"/>
              </a:rPr>
              <a:t>光纤通道）总线和内存，专门用于在主机之间交换存储 数据，其使用的协议也与一般网卡有本质的不同。运行</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系统的服务器会基于</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协议把硬盘设备</a:t>
            </a:r>
            <a:endParaRPr sz="950">
              <a:latin typeface="微软雅黑"/>
              <a:cs typeface="微软雅黑"/>
            </a:endParaRPr>
          </a:p>
          <a:p>
            <a:pPr marL="38100" marR="111760">
              <a:lnSpc>
                <a:spcPct val="131600"/>
              </a:lnSpc>
            </a:pP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与数据打包成标准的</a:t>
            </a:r>
            <a:r>
              <a:rPr sz="950" b="1" spc="35" dirty="0">
                <a:solidFill>
                  <a:srgbClr val="333333"/>
                </a:solidFill>
                <a:latin typeface="Trebuchet MS"/>
                <a:cs typeface="Trebuchet MS"/>
              </a:rPr>
              <a:t>TCP/IP</a:t>
            </a:r>
            <a:r>
              <a:rPr sz="950" b="1" spc="20" dirty="0">
                <a:solidFill>
                  <a:srgbClr val="333333"/>
                </a:solidFill>
                <a:latin typeface="微软雅黑"/>
                <a:cs typeface="微软雅黑"/>
              </a:rPr>
              <a:t>数据包，然后通过以太网传输到目标存储设备，而当目标存储设备接收 </a:t>
            </a:r>
            <a:r>
              <a:rPr sz="950" b="1" spc="25" dirty="0">
                <a:solidFill>
                  <a:srgbClr val="333333"/>
                </a:solidFill>
                <a:latin typeface="微软雅黑"/>
                <a:cs typeface="微软雅黑"/>
              </a:rPr>
              <a:t>到这些数据包后，还需要基于</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协议把</a:t>
            </a:r>
            <a:r>
              <a:rPr sz="950" b="1" spc="35" dirty="0">
                <a:solidFill>
                  <a:srgbClr val="333333"/>
                </a:solidFill>
                <a:latin typeface="Trebuchet MS"/>
                <a:cs typeface="Trebuchet MS"/>
              </a:rPr>
              <a:t>TCP/IP</a:t>
            </a:r>
            <a:r>
              <a:rPr sz="950" b="1" spc="25" dirty="0">
                <a:solidFill>
                  <a:srgbClr val="333333"/>
                </a:solidFill>
                <a:latin typeface="微软雅黑"/>
                <a:cs typeface="微软雅黑"/>
              </a:rPr>
              <a:t>数据包解压成硬盘设备命令与数据。</a:t>
            </a:r>
            <a:endParaRPr sz="950">
              <a:latin typeface="微软雅黑"/>
              <a:cs typeface="微软雅黑"/>
            </a:endParaRPr>
          </a:p>
        </p:txBody>
      </p:sp>
      <p:pic>
        <p:nvPicPr>
          <p:cNvPr id="3" name="object 3"/>
          <p:cNvPicPr/>
          <p:nvPr/>
        </p:nvPicPr>
        <p:blipFill>
          <a:blip r:embed="rId3" cstate="print"/>
          <a:stretch>
            <a:fillRect/>
          </a:stretch>
        </p:blipFill>
        <p:spPr>
          <a:xfrm>
            <a:off x="959124" y="3332035"/>
            <a:ext cx="5650951" cy="3992830"/>
          </a:xfrm>
          <a:prstGeom prst="rect">
            <a:avLst/>
          </a:prstGeom>
        </p:spPr>
      </p:pic>
      <p:sp>
        <p:nvSpPr>
          <p:cNvPr id="4" name="object 4"/>
          <p:cNvSpPr txBox="1"/>
          <p:nvPr/>
        </p:nvSpPr>
        <p:spPr>
          <a:xfrm>
            <a:off x="908324" y="7426456"/>
            <a:ext cx="5746115" cy="2889885"/>
          </a:xfrm>
          <a:prstGeom prst="rect">
            <a:avLst/>
          </a:prstGeom>
        </p:spPr>
        <p:txBody>
          <a:bodyPr vert="horz" wrap="square" lIns="0" tIns="15875" rIns="0" bIns="0" rtlCol="0">
            <a:spAutoFit/>
          </a:bodyPr>
          <a:lstStyle/>
          <a:p>
            <a:pPr marL="508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17-1</a:t>
            </a:r>
            <a:r>
              <a:rPr sz="950" b="1" spc="-65" dirty="0">
                <a:solidFill>
                  <a:srgbClr val="333333"/>
                </a:solidFill>
                <a:latin typeface="Trebuchet MS"/>
                <a:cs typeface="Trebuchet MS"/>
              </a:rPr>
              <a:t> </a:t>
            </a:r>
            <a:r>
              <a:rPr sz="950" b="1" spc="45" dirty="0">
                <a:solidFill>
                  <a:srgbClr val="333333"/>
                </a:solidFill>
                <a:latin typeface="Trebuchet MS"/>
                <a:cs typeface="Trebuchet MS"/>
              </a:rPr>
              <a:t>iSCSI-HBA</a:t>
            </a:r>
            <a:r>
              <a:rPr sz="950" b="1" spc="25" dirty="0">
                <a:solidFill>
                  <a:srgbClr val="333333"/>
                </a:solidFill>
                <a:latin typeface="微软雅黑"/>
                <a:cs typeface="微软雅黑"/>
              </a:rPr>
              <a:t>卡实拍图</a:t>
            </a:r>
            <a:endParaRPr sz="950">
              <a:latin typeface="微软雅黑"/>
              <a:cs typeface="微软雅黑"/>
            </a:endParaRPr>
          </a:p>
          <a:p>
            <a:pPr marL="50800" marR="66040">
              <a:lnSpc>
                <a:spcPct val="131600"/>
              </a:lnSpc>
              <a:spcBef>
                <a:spcPts val="750"/>
              </a:spcBef>
            </a:pPr>
            <a:r>
              <a:rPr sz="950" b="1" spc="25" dirty="0">
                <a:solidFill>
                  <a:srgbClr val="333333"/>
                </a:solidFill>
                <a:latin typeface="微软雅黑"/>
                <a:cs typeface="微软雅黑"/>
              </a:rPr>
              <a:t>总结来说，</a:t>
            </a:r>
            <a:r>
              <a:rPr sz="950" b="1" spc="40" dirty="0">
                <a:solidFill>
                  <a:srgbClr val="333333"/>
                </a:solidFill>
                <a:latin typeface="Trebuchet MS"/>
                <a:cs typeface="Trebuchet MS"/>
              </a:rPr>
              <a:t>iSCSI</a:t>
            </a:r>
            <a:r>
              <a:rPr sz="950" b="1" spc="20" dirty="0">
                <a:solidFill>
                  <a:srgbClr val="333333"/>
                </a:solidFill>
                <a:latin typeface="微软雅黑"/>
                <a:cs typeface="微软雅黑"/>
              </a:rPr>
              <a:t>技术具有硬件成本低、操作简单、维护方便以及扩展性强等优势。为我们提供了数据集 </a:t>
            </a:r>
            <a:r>
              <a:rPr sz="950" b="1" spc="25" dirty="0">
                <a:solidFill>
                  <a:srgbClr val="333333"/>
                </a:solidFill>
                <a:latin typeface="微软雅黑"/>
                <a:cs typeface="微软雅黑"/>
              </a:rPr>
              <a:t>中化存储的服务，以区块为单位的数据存储空间，在简化了存储空间管理步骤的前提下，还增添了存储 空间的弹性。对于用户而言，仿佛计算机上多了一块新的</a:t>
            </a:r>
            <a:r>
              <a:rPr sz="950" b="1" spc="-125" dirty="0">
                <a:solidFill>
                  <a:srgbClr val="333333"/>
                </a:solidFill>
                <a:latin typeface="Trebuchet MS"/>
                <a:cs typeface="Trebuchet MS"/>
              </a:rPr>
              <a:t>“</a:t>
            </a:r>
            <a:r>
              <a:rPr sz="950" b="1" spc="25" dirty="0">
                <a:solidFill>
                  <a:srgbClr val="333333"/>
                </a:solidFill>
                <a:latin typeface="微软雅黑"/>
                <a:cs typeface="微软雅黑"/>
              </a:rPr>
              <a:t>本地硬盘</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可以使用本地段计算机操作系统 进行管理，像是在用自己本地硬盘一样使用远程存储空间。这种高扩展性和低组建、低维护成本的整合 存储方式，正是大部分有预算考虑的中小企业和办公室所需求的。</a:t>
            </a:r>
            <a:endParaRPr sz="950">
              <a:latin typeface="微软雅黑"/>
              <a:cs typeface="微软雅黑"/>
            </a:endParaRPr>
          </a:p>
          <a:p>
            <a:pPr>
              <a:lnSpc>
                <a:spcPct val="100000"/>
              </a:lnSpc>
              <a:spcBef>
                <a:spcPts val="60"/>
              </a:spcBef>
            </a:pPr>
            <a:endParaRPr sz="650">
              <a:latin typeface="微软雅黑"/>
              <a:cs typeface="微软雅黑"/>
            </a:endParaRPr>
          </a:p>
          <a:p>
            <a:pPr marL="50800">
              <a:lnSpc>
                <a:spcPct val="100000"/>
              </a:lnSpc>
            </a:pPr>
            <a:r>
              <a:rPr sz="950" b="1" spc="-20" dirty="0">
                <a:solidFill>
                  <a:srgbClr val="333333"/>
                </a:solidFill>
                <a:latin typeface="Trebuchet MS"/>
                <a:cs typeface="Trebuchet MS"/>
              </a:rPr>
              <a:t>17.2</a:t>
            </a:r>
            <a:r>
              <a:rPr sz="950" b="1" spc="-35" dirty="0">
                <a:solidFill>
                  <a:srgbClr val="333333"/>
                </a:solidFill>
                <a:latin typeface="Trebuchet MS"/>
                <a:cs typeface="Trebuchet MS"/>
              </a:rPr>
              <a:t> </a:t>
            </a:r>
            <a:r>
              <a:rPr sz="950" b="1" spc="25" dirty="0">
                <a:solidFill>
                  <a:srgbClr val="333333"/>
                </a:solidFill>
                <a:latin typeface="微软雅黑"/>
                <a:cs typeface="微软雅黑"/>
              </a:rPr>
              <a:t>创建</a:t>
            </a:r>
            <a:r>
              <a:rPr sz="950" b="1" spc="75" dirty="0">
                <a:solidFill>
                  <a:srgbClr val="333333"/>
                </a:solidFill>
                <a:latin typeface="Trebuchet MS"/>
                <a:cs typeface="Trebuchet MS"/>
              </a:rPr>
              <a:t>RAID</a:t>
            </a:r>
            <a:r>
              <a:rPr sz="950" b="1" spc="25" dirty="0">
                <a:solidFill>
                  <a:srgbClr val="333333"/>
                </a:solidFill>
                <a:latin typeface="微软雅黑"/>
                <a:cs typeface="微软雅黑"/>
              </a:rPr>
              <a:t>磁盘阵列</a:t>
            </a:r>
            <a:endParaRPr sz="950">
              <a:latin typeface="微软雅黑"/>
              <a:cs typeface="微软雅黑"/>
            </a:endParaRPr>
          </a:p>
          <a:p>
            <a:pPr marL="50800" marR="43180">
              <a:lnSpc>
                <a:spcPct val="131600"/>
              </a:lnSpc>
              <a:spcBef>
                <a:spcPts val="905"/>
              </a:spcBef>
            </a:pPr>
            <a:r>
              <a:rPr sz="950" b="1" spc="25" dirty="0">
                <a:solidFill>
                  <a:srgbClr val="333333"/>
                </a:solidFill>
                <a:latin typeface="微软雅黑"/>
                <a:cs typeface="微软雅黑"/>
              </a:rPr>
              <a:t>既然要使用</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存储技术为远程用户提供共享存储资源，首先要保障用于存放资源的服务器的稳定性与 可用性，否则一旦在使用过程中出现故障，则维护的难度相较于本地硬盘设备要更加复杂、困难。因此 推荐各位读者按照本书第</a:t>
            </a:r>
            <a:r>
              <a:rPr sz="950" b="1" dirty="0">
                <a:solidFill>
                  <a:srgbClr val="333333"/>
                </a:solidFill>
                <a:latin typeface="Trebuchet MS"/>
                <a:cs typeface="Trebuchet MS"/>
              </a:rPr>
              <a:t>7</a:t>
            </a:r>
            <a:r>
              <a:rPr sz="950" b="1" spc="25" dirty="0">
                <a:solidFill>
                  <a:srgbClr val="333333"/>
                </a:solidFill>
                <a:latin typeface="微软雅黑"/>
                <a:cs typeface="微软雅黑"/>
              </a:rPr>
              <a:t>章讲解的知识来部署</a:t>
            </a:r>
            <a:r>
              <a:rPr sz="950" b="1" spc="75" dirty="0">
                <a:solidFill>
                  <a:srgbClr val="333333"/>
                </a:solidFill>
                <a:latin typeface="Trebuchet MS"/>
                <a:cs typeface="Trebuchet MS"/>
              </a:rPr>
              <a:t>RAID</a:t>
            </a:r>
            <a:r>
              <a:rPr sz="950" b="1" spc="25" dirty="0">
                <a:solidFill>
                  <a:srgbClr val="333333"/>
                </a:solidFill>
                <a:latin typeface="微软雅黑"/>
                <a:cs typeface="微软雅黑"/>
              </a:rPr>
              <a:t>磁盘阵列组，确保数据的安全性。下面以配置</a:t>
            </a:r>
            <a:r>
              <a:rPr sz="950" b="1" spc="75" dirty="0">
                <a:solidFill>
                  <a:srgbClr val="333333"/>
                </a:solidFill>
                <a:latin typeface="Trebuchet MS"/>
                <a:cs typeface="Trebuchet MS"/>
              </a:rPr>
              <a:t>RAID </a:t>
            </a:r>
            <a:r>
              <a:rPr sz="950" b="1" spc="-275" dirty="0">
                <a:solidFill>
                  <a:srgbClr val="333333"/>
                </a:solidFill>
                <a:latin typeface="Trebuchet MS"/>
                <a:cs typeface="Trebuchet MS"/>
              </a:rPr>
              <a:t> </a:t>
            </a:r>
            <a:r>
              <a:rPr sz="950" b="1" dirty="0">
                <a:solidFill>
                  <a:srgbClr val="333333"/>
                </a:solidFill>
                <a:latin typeface="Trebuchet MS"/>
                <a:cs typeface="Trebuchet MS"/>
              </a:rPr>
              <a:t>5</a:t>
            </a:r>
            <a:r>
              <a:rPr sz="950" b="1" spc="25" dirty="0">
                <a:solidFill>
                  <a:srgbClr val="333333"/>
                </a:solidFill>
                <a:latin typeface="微软雅黑"/>
                <a:cs typeface="微软雅黑"/>
              </a:rPr>
              <a:t>磁盘阵列组为例进行讲解。考虑到第</a:t>
            </a:r>
            <a:r>
              <a:rPr sz="950" b="1" dirty="0">
                <a:solidFill>
                  <a:srgbClr val="333333"/>
                </a:solidFill>
                <a:latin typeface="Trebuchet MS"/>
                <a:cs typeface="Trebuchet MS"/>
              </a:rPr>
              <a:t>7</a:t>
            </a:r>
            <a:r>
              <a:rPr sz="950" b="1" spc="25" dirty="0">
                <a:solidFill>
                  <a:srgbClr val="333333"/>
                </a:solidFill>
                <a:latin typeface="微软雅黑"/>
                <a:cs typeface="微软雅黑"/>
              </a:rPr>
              <a:t>章已经事无巨细地讲解了</a:t>
            </a:r>
            <a:r>
              <a:rPr sz="950" b="1" spc="75" dirty="0">
                <a:solidFill>
                  <a:srgbClr val="333333"/>
                </a:solidFill>
                <a:latin typeface="Trebuchet MS"/>
                <a:cs typeface="Trebuchet MS"/>
              </a:rPr>
              <a:t>RAID</a:t>
            </a:r>
            <a:r>
              <a:rPr sz="950" b="1" spc="20" dirty="0">
                <a:solidFill>
                  <a:srgbClr val="333333"/>
                </a:solidFill>
                <a:latin typeface="微软雅黑"/>
                <a:cs typeface="微软雅黑"/>
              </a:rPr>
              <a:t>磁盘阵列技术和配置方法，因此本 </a:t>
            </a:r>
            <a:r>
              <a:rPr sz="950" b="1" spc="25" dirty="0">
                <a:solidFill>
                  <a:srgbClr val="333333"/>
                </a:solidFill>
                <a:latin typeface="微软雅黑"/>
                <a:cs typeface="微软雅黑"/>
              </a:rPr>
              <a:t>节不会再重复介绍相关参数的意义以及用途，忘记了的读者可以翻回去看一下。</a:t>
            </a:r>
            <a:endParaRPr sz="950">
              <a:latin typeface="微软雅黑"/>
              <a:cs typeface="微软雅黑"/>
            </a:endParaRPr>
          </a:p>
          <a:p>
            <a:pPr>
              <a:lnSpc>
                <a:spcPct val="100000"/>
              </a:lnSpc>
              <a:spcBef>
                <a:spcPts val="75"/>
              </a:spcBef>
            </a:pPr>
            <a:endParaRPr sz="600">
              <a:latin typeface="微软雅黑"/>
              <a:cs typeface="微软雅黑"/>
            </a:endParaRPr>
          </a:p>
          <a:p>
            <a:pPr marL="50800">
              <a:lnSpc>
                <a:spcPct val="100000"/>
              </a:lnSpc>
              <a:spcBef>
                <a:spcPts val="5"/>
              </a:spcBef>
            </a:pPr>
            <a:r>
              <a:rPr sz="950" b="1" spc="25" dirty="0">
                <a:solidFill>
                  <a:srgbClr val="333333"/>
                </a:solidFill>
                <a:latin typeface="微软雅黑"/>
                <a:cs typeface="微软雅黑"/>
              </a:rPr>
              <a:t>首先在虚拟机中添加</a:t>
            </a:r>
            <a:r>
              <a:rPr sz="950" b="1" dirty="0">
                <a:solidFill>
                  <a:srgbClr val="333333"/>
                </a:solidFill>
                <a:latin typeface="Trebuchet MS"/>
                <a:cs typeface="Trebuchet MS"/>
              </a:rPr>
              <a:t>4</a:t>
            </a:r>
            <a:r>
              <a:rPr sz="950" b="1" spc="25" dirty="0">
                <a:solidFill>
                  <a:srgbClr val="333333"/>
                </a:solidFill>
                <a:latin typeface="微软雅黑"/>
                <a:cs typeface="微软雅黑"/>
              </a:rPr>
              <a:t>块新硬盘，用于创建</a:t>
            </a:r>
            <a:r>
              <a:rPr sz="950" b="1" spc="75" dirty="0">
                <a:solidFill>
                  <a:srgbClr val="333333"/>
                </a:solidFill>
                <a:latin typeface="Trebuchet MS"/>
                <a:cs typeface="Trebuchet MS"/>
              </a:rPr>
              <a:t>RAID</a:t>
            </a:r>
            <a:r>
              <a:rPr sz="950" b="1" spc="-60" dirty="0">
                <a:solidFill>
                  <a:srgbClr val="333333"/>
                </a:solidFill>
                <a:latin typeface="Trebuchet MS"/>
                <a:cs typeface="Trebuchet MS"/>
              </a:rPr>
              <a:t> </a:t>
            </a:r>
            <a:r>
              <a:rPr sz="950" b="1" dirty="0">
                <a:solidFill>
                  <a:srgbClr val="333333"/>
                </a:solidFill>
                <a:latin typeface="Trebuchet MS"/>
                <a:cs typeface="Trebuchet MS"/>
              </a:rPr>
              <a:t>5</a:t>
            </a:r>
            <a:r>
              <a:rPr sz="950" b="1" spc="-575" dirty="0">
                <a:solidFill>
                  <a:srgbClr val="333333"/>
                </a:solidFill>
                <a:latin typeface="微软雅黑"/>
                <a:cs typeface="微软雅黑"/>
              </a:rPr>
              <a:t>磁</a:t>
            </a:r>
            <a:r>
              <a:rPr sz="1200" spc="-82" baseline="-31250" dirty="0">
                <a:latin typeface="小哥哥网恋吗"/>
                <a:cs typeface="小哥哥网恋吗"/>
              </a:rPr>
              <a:t>30</a:t>
            </a:r>
            <a:r>
              <a:rPr sz="950" b="1" spc="-850" dirty="0">
                <a:solidFill>
                  <a:srgbClr val="333333"/>
                </a:solidFill>
                <a:latin typeface="微软雅黑"/>
                <a:cs typeface="微软雅黑"/>
              </a:rPr>
              <a:t>盘</a:t>
            </a:r>
            <a:r>
              <a:rPr sz="1200" spc="-7" baseline="-31250" dirty="0">
                <a:latin typeface="小哥哥网恋吗"/>
                <a:cs typeface="小哥哥网恋吗"/>
              </a:rPr>
              <a:t>0</a:t>
            </a:r>
            <a:r>
              <a:rPr sz="1200" spc="225" baseline="-31250" dirty="0">
                <a:latin typeface="小哥哥网恋吗"/>
                <a:cs typeface="小哥哥网恋吗"/>
              </a:rPr>
              <a:t> </a:t>
            </a:r>
            <a:r>
              <a:rPr sz="950" b="1" spc="25" dirty="0">
                <a:solidFill>
                  <a:srgbClr val="333333"/>
                </a:solidFill>
                <a:latin typeface="微软雅黑"/>
                <a:cs typeface="微软雅黑"/>
              </a:rPr>
              <a:t>阵列和备份盘，如图</a:t>
            </a:r>
            <a:r>
              <a:rPr sz="950" b="1" spc="-10" dirty="0">
                <a:solidFill>
                  <a:srgbClr val="333333"/>
                </a:solidFill>
                <a:latin typeface="Trebuchet MS"/>
                <a:cs typeface="Trebuchet MS"/>
              </a:rPr>
              <a:t>17-2</a:t>
            </a:r>
            <a:r>
              <a:rPr sz="950" b="1" spc="25" dirty="0">
                <a:solidFill>
                  <a:srgbClr val="333333"/>
                </a:solidFill>
                <a:latin typeface="微软雅黑"/>
                <a:cs typeface="微软雅黑"/>
              </a:rPr>
              <a:t>所示。</a:t>
            </a:r>
            <a:endParaRPr sz="950">
              <a:latin typeface="微软雅黑"/>
              <a:cs typeface="微软雅黑"/>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438116"/>
            <a:ext cx="5650950" cy="6105188"/>
          </a:xfrm>
          <a:prstGeom prst="rect">
            <a:avLst/>
          </a:prstGeom>
        </p:spPr>
      </p:pic>
      <p:grpSp>
        <p:nvGrpSpPr>
          <p:cNvPr id="3" name="object 3"/>
          <p:cNvGrpSpPr/>
          <p:nvPr/>
        </p:nvGrpSpPr>
        <p:grpSpPr>
          <a:xfrm>
            <a:off x="959124" y="7829664"/>
            <a:ext cx="5651500" cy="1525270"/>
            <a:chOff x="959124" y="7829664"/>
            <a:chExt cx="5651500" cy="1525270"/>
          </a:xfrm>
        </p:grpSpPr>
        <p:sp>
          <p:nvSpPr>
            <p:cNvPr id="4" name="object 4"/>
            <p:cNvSpPr/>
            <p:nvPr/>
          </p:nvSpPr>
          <p:spPr>
            <a:xfrm>
              <a:off x="963889" y="7834429"/>
              <a:ext cx="5641975" cy="1515745"/>
            </a:xfrm>
            <a:custGeom>
              <a:avLst/>
              <a:gdLst/>
              <a:ahLst/>
              <a:cxnLst/>
              <a:rect l="l" t="t" r="r" b="b"/>
              <a:pathLst>
                <a:path w="5641975" h="1515745">
                  <a:moveTo>
                    <a:pt x="5617597" y="1515179"/>
                  </a:moveTo>
                  <a:lnTo>
                    <a:pt x="23823" y="1515179"/>
                  </a:lnTo>
                  <a:lnTo>
                    <a:pt x="20659" y="1514883"/>
                  </a:lnTo>
                  <a:lnTo>
                    <a:pt x="17629" y="1514283"/>
                  </a:lnTo>
                  <a:lnTo>
                    <a:pt x="14703" y="1512796"/>
                  </a:lnTo>
                  <a:lnTo>
                    <a:pt x="11787" y="1511605"/>
                  </a:lnTo>
                  <a:lnTo>
                    <a:pt x="0" y="1494328"/>
                  </a:lnTo>
                  <a:lnTo>
                    <a:pt x="0" y="1491355"/>
                  </a:lnTo>
                  <a:lnTo>
                    <a:pt x="0" y="20545"/>
                  </a:lnTo>
                  <a:lnTo>
                    <a:pt x="600" y="17276"/>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40821" y="17276"/>
                  </a:lnTo>
                  <a:lnTo>
                    <a:pt x="5641421" y="20545"/>
                  </a:lnTo>
                  <a:lnTo>
                    <a:pt x="5641421" y="1494328"/>
                  </a:lnTo>
                  <a:lnTo>
                    <a:pt x="5626717" y="1512796"/>
                  </a:lnTo>
                  <a:lnTo>
                    <a:pt x="5623792" y="1514283"/>
                  </a:lnTo>
                  <a:lnTo>
                    <a:pt x="5620752" y="1514883"/>
                  </a:lnTo>
                  <a:lnTo>
                    <a:pt x="5617597" y="1515179"/>
                  </a:lnTo>
                  <a:close/>
                </a:path>
              </a:pathLst>
            </a:custGeom>
            <a:solidFill>
              <a:srgbClr val="F8F8F8"/>
            </a:solidFill>
          </p:spPr>
          <p:txBody>
            <a:bodyPr wrap="square" lIns="0" tIns="0" rIns="0" bIns="0" rtlCol="0"/>
            <a:lstStyle/>
            <a:p>
              <a:endParaRPr/>
            </a:p>
          </p:txBody>
        </p:sp>
        <p:sp>
          <p:nvSpPr>
            <p:cNvPr id="5" name="object 5"/>
            <p:cNvSpPr/>
            <p:nvPr/>
          </p:nvSpPr>
          <p:spPr>
            <a:xfrm>
              <a:off x="963889" y="7834429"/>
              <a:ext cx="5641975" cy="1515745"/>
            </a:xfrm>
            <a:custGeom>
              <a:avLst/>
              <a:gdLst/>
              <a:ahLst/>
              <a:cxnLst/>
              <a:rect l="l" t="t" r="r" b="b"/>
              <a:pathLst>
                <a:path w="5641975" h="1515745">
                  <a:moveTo>
                    <a:pt x="0" y="1491355"/>
                  </a:moveTo>
                  <a:lnTo>
                    <a:pt x="0" y="23823"/>
                  </a:lnTo>
                  <a:lnTo>
                    <a:pt x="0" y="20545"/>
                  </a:lnTo>
                  <a:lnTo>
                    <a:pt x="600" y="17276"/>
                  </a:lnTo>
                  <a:lnTo>
                    <a:pt x="1810" y="14294"/>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294"/>
                  </a:lnTo>
                  <a:lnTo>
                    <a:pt x="5640821" y="17276"/>
                  </a:lnTo>
                  <a:lnTo>
                    <a:pt x="5641421" y="20545"/>
                  </a:lnTo>
                  <a:lnTo>
                    <a:pt x="5641421" y="23823"/>
                  </a:lnTo>
                  <a:lnTo>
                    <a:pt x="5641421" y="1491355"/>
                  </a:lnTo>
                  <a:lnTo>
                    <a:pt x="5641421" y="1494328"/>
                  </a:lnTo>
                  <a:lnTo>
                    <a:pt x="5640821" y="1497311"/>
                  </a:lnTo>
                  <a:lnTo>
                    <a:pt x="5626717" y="1512796"/>
                  </a:lnTo>
                  <a:lnTo>
                    <a:pt x="5623792" y="1514283"/>
                  </a:lnTo>
                  <a:lnTo>
                    <a:pt x="5620752" y="1514883"/>
                  </a:lnTo>
                  <a:lnTo>
                    <a:pt x="5617597" y="1515179"/>
                  </a:lnTo>
                  <a:lnTo>
                    <a:pt x="23823" y="1515179"/>
                  </a:lnTo>
                  <a:lnTo>
                    <a:pt x="20659" y="1514883"/>
                  </a:lnTo>
                  <a:lnTo>
                    <a:pt x="17629" y="1514283"/>
                  </a:lnTo>
                  <a:lnTo>
                    <a:pt x="14703" y="1512796"/>
                  </a:lnTo>
                  <a:lnTo>
                    <a:pt x="11787" y="1511605"/>
                  </a:lnTo>
                  <a:lnTo>
                    <a:pt x="0" y="1494328"/>
                  </a:lnTo>
                  <a:lnTo>
                    <a:pt x="0" y="149135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7915570"/>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14" y="6644920"/>
            <a:ext cx="5668645" cy="360489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17-2</a:t>
            </a:r>
            <a:r>
              <a:rPr sz="950" b="1" spc="-65" dirty="0">
                <a:solidFill>
                  <a:srgbClr val="333333"/>
                </a:solidFill>
                <a:latin typeface="Trebuchet MS"/>
                <a:cs typeface="Trebuchet MS"/>
              </a:rPr>
              <a:t> </a:t>
            </a:r>
            <a:r>
              <a:rPr sz="950" b="1" spc="25" dirty="0">
                <a:solidFill>
                  <a:srgbClr val="333333"/>
                </a:solidFill>
                <a:latin typeface="微软雅黑"/>
                <a:cs typeface="微软雅黑"/>
              </a:rPr>
              <a:t>添加</a:t>
            </a:r>
            <a:r>
              <a:rPr sz="950" b="1" dirty="0">
                <a:solidFill>
                  <a:srgbClr val="333333"/>
                </a:solidFill>
                <a:latin typeface="Trebuchet MS"/>
                <a:cs typeface="Trebuchet MS"/>
              </a:rPr>
              <a:t>4</a:t>
            </a:r>
            <a:r>
              <a:rPr sz="950" b="1" spc="25" dirty="0">
                <a:solidFill>
                  <a:srgbClr val="333333"/>
                </a:solidFill>
                <a:latin typeface="微软雅黑"/>
                <a:cs typeface="微软雅黑"/>
              </a:rPr>
              <a:t>块用于创建</a:t>
            </a:r>
            <a:r>
              <a:rPr sz="950" b="1" spc="75" dirty="0">
                <a:solidFill>
                  <a:srgbClr val="333333"/>
                </a:solidFill>
                <a:latin typeface="Trebuchet MS"/>
                <a:cs typeface="Trebuchet MS"/>
              </a:rPr>
              <a:t>RAID</a:t>
            </a:r>
            <a:r>
              <a:rPr sz="950" b="1" spc="-60" dirty="0">
                <a:solidFill>
                  <a:srgbClr val="333333"/>
                </a:solidFill>
                <a:latin typeface="Trebuchet MS"/>
                <a:cs typeface="Trebuchet MS"/>
              </a:rPr>
              <a:t> </a:t>
            </a:r>
            <a:r>
              <a:rPr sz="950" b="1" dirty="0">
                <a:solidFill>
                  <a:srgbClr val="333333"/>
                </a:solidFill>
                <a:latin typeface="Trebuchet MS"/>
                <a:cs typeface="Trebuchet MS"/>
              </a:rPr>
              <a:t>5</a:t>
            </a:r>
            <a:r>
              <a:rPr sz="950" b="1" spc="25" dirty="0">
                <a:solidFill>
                  <a:srgbClr val="333333"/>
                </a:solidFill>
                <a:latin typeface="微软雅黑"/>
                <a:cs typeface="微软雅黑"/>
              </a:rPr>
              <a:t>级别磁盘阵列的新硬盘</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启动虚拟机系统，使用</a:t>
            </a:r>
            <a:r>
              <a:rPr sz="950" b="1" spc="95" dirty="0">
                <a:solidFill>
                  <a:srgbClr val="333333"/>
                </a:solidFill>
                <a:latin typeface="Trebuchet MS"/>
                <a:cs typeface="Trebuchet MS"/>
              </a:rPr>
              <a:t>mdadm</a:t>
            </a:r>
            <a:r>
              <a:rPr sz="950" b="1" spc="25" dirty="0">
                <a:solidFill>
                  <a:srgbClr val="333333"/>
                </a:solidFill>
                <a:latin typeface="微软雅黑"/>
                <a:cs typeface="微软雅黑"/>
              </a:rPr>
              <a:t>命令创建</a:t>
            </a:r>
            <a:r>
              <a:rPr sz="950" b="1" spc="75" dirty="0">
                <a:solidFill>
                  <a:srgbClr val="333333"/>
                </a:solidFill>
                <a:latin typeface="Trebuchet MS"/>
                <a:cs typeface="Trebuchet MS"/>
              </a:rPr>
              <a:t>RAID</a:t>
            </a:r>
            <a:r>
              <a:rPr sz="950" b="1" spc="25" dirty="0">
                <a:solidFill>
                  <a:srgbClr val="333333"/>
                </a:solidFill>
                <a:latin typeface="微软雅黑"/>
                <a:cs typeface="微软雅黑"/>
              </a:rPr>
              <a:t>磁盘阵列。其中，</a:t>
            </a:r>
            <a:r>
              <a:rPr sz="950" b="1" spc="-40" dirty="0">
                <a:solidFill>
                  <a:srgbClr val="333333"/>
                </a:solidFill>
                <a:latin typeface="Trebuchet MS"/>
                <a:cs typeface="Trebuchet MS"/>
              </a:rPr>
              <a:t>“-Cv”</a:t>
            </a:r>
            <a:r>
              <a:rPr sz="950" b="1" spc="25" dirty="0">
                <a:solidFill>
                  <a:srgbClr val="333333"/>
                </a:solidFill>
                <a:latin typeface="微软雅黑"/>
                <a:cs typeface="微软雅黑"/>
              </a:rPr>
              <a:t>参数为创建阵列并显示过</a:t>
            </a:r>
            <a:endParaRPr sz="950">
              <a:latin typeface="微软雅黑"/>
              <a:cs typeface="微软雅黑"/>
            </a:endParaRPr>
          </a:p>
          <a:p>
            <a:pPr marL="12700" marR="60960" indent="-635" algn="just">
              <a:lnSpc>
                <a:spcPct val="131600"/>
              </a:lnSpc>
            </a:pPr>
            <a:r>
              <a:rPr sz="950" b="1" spc="25" dirty="0">
                <a:solidFill>
                  <a:srgbClr val="333333"/>
                </a:solidFill>
                <a:latin typeface="微软雅黑"/>
                <a:cs typeface="微软雅黑"/>
              </a:rPr>
              <a:t>程</a:t>
            </a:r>
            <a:r>
              <a:rPr sz="950" b="1" spc="45" dirty="0">
                <a:solidFill>
                  <a:srgbClr val="333333"/>
                </a:solidFill>
                <a:latin typeface="微软雅黑"/>
                <a:cs typeface="微软雅黑"/>
              </a:rPr>
              <a:t>，</a:t>
            </a:r>
            <a:r>
              <a:rPr sz="950" b="1" spc="45" dirty="0">
                <a:solidFill>
                  <a:srgbClr val="333333"/>
                </a:solidFill>
                <a:latin typeface="Trebuchet MS"/>
                <a:cs typeface="Trebuchet MS"/>
              </a:rPr>
              <a:t>/dev/md0</a:t>
            </a:r>
            <a:r>
              <a:rPr sz="950" b="1" spc="25" dirty="0">
                <a:solidFill>
                  <a:srgbClr val="333333"/>
                </a:solidFill>
                <a:latin typeface="微软雅黑"/>
                <a:cs typeface="微软雅黑"/>
              </a:rPr>
              <a:t>为生成的阵列组名称</a:t>
            </a:r>
            <a:r>
              <a:rPr sz="950" b="1" spc="-15" dirty="0">
                <a:solidFill>
                  <a:srgbClr val="333333"/>
                </a:solidFill>
                <a:latin typeface="微软雅黑"/>
                <a:cs typeface="微软雅黑"/>
              </a:rPr>
              <a:t>，</a:t>
            </a:r>
            <a:r>
              <a:rPr sz="950" b="1" spc="-15" dirty="0">
                <a:solidFill>
                  <a:srgbClr val="333333"/>
                </a:solidFill>
                <a:latin typeface="Trebuchet MS"/>
                <a:cs typeface="Trebuchet MS"/>
              </a:rPr>
              <a:t>“-n</a:t>
            </a:r>
            <a:r>
              <a:rPr sz="950" b="1" spc="-40" dirty="0">
                <a:solidFill>
                  <a:srgbClr val="333333"/>
                </a:solidFill>
                <a:latin typeface="Trebuchet MS"/>
                <a:cs typeface="Trebuchet MS"/>
              </a:rPr>
              <a:t> </a:t>
            </a:r>
            <a:r>
              <a:rPr sz="950" b="1" spc="-65" dirty="0">
                <a:solidFill>
                  <a:srgbClr val="333333"/>
                </a:solidFill>
                <a:latin typeface="Trebuchet MS"/>
                <a:cs typeface="Trebuchet MS"/>
              </a:rPr>
              <a:t>3”</a:t>
            </a:r>
            <a:r>
              <a:rPr sz="950" b="1" spc="25" dirty="0">
                <a:solidFill>
                  <a:srgbClr val="333333"/>
                </a:solidFill>
                <a:latin typeface="微软雅黑"/>
                <a:cs typeface="微软雅黑"/>
              </a:rPr>
              <a:t>参数为创建</a:t>
            </a:r>
            <a:r>
              <a:rPr sz="950" b="1" spc="75" dirty="0">
                <a:solidFill>
                  <a:srgbClr val="333333"/>
                </a:solidFill>
                <a:latin typeface="Trebuchet MS"/>
                <a:cs typeface="Trebuchet MS"/>
              </a:rPr>
              <a:t>RAID</a:t>
            </a:r>
            <a:r>
              <a:rPr sz="950" b="1" spc="-40" dirty="0">
                <a:solidFill>
                  <a:srgbClr val="333333"/>
                </a:solidFill>
                <a:latin typeface="Trebuchet MS"/>
                <a:cs typeface="Trebuchet MS"/>
              </a:rPr>
              <a:t> </a:t>
            </a:r>
            <a:r>
              <a:rPr sz="950" b="1" dirty="0">
                <a:solidFill>
                  <a:srgbClr val="333333"/>
                </a:solidFill>
                <a:latin typeface="Trebuchet MS"/>
                <a:cs typeface="Trebuchet MS"/>
              </a:rPr>
              <a:t>5</a:t>
            </a:r>
            <a:r>
              <a:rPr sz="950" b="1" spc="25" dirty="0">
                <a:solidFill>
                  <a:srgbClr val="333333"/>
                </a:solidFill>
                <a:latin typeface="微软雅黑"/>
                <a:cs typeface="微软雅黑"/>
              </a:rPr>
              <a:t>磁盘阵列所需的硬盘个数</a:t>
            </a:r>
            <a:r>
              <a:rPr sz="950" b="1" spc="-30" dirty="0">
                <a:solidFill>
                  <a:srgbClr val="333333"/>
                </a:solidFill>
                <a:latin typeface="微软雅黑"/>
                <a:cs typeface="微软雅黑"/>
              </a:rPr>
              <a:t>，</a:t>
            </a:r>
            <a:r>
              <a:rPr sz="950" b="1" spc="-30" dirty="0">
                <a:solidFill>
                  <a:srgbClr val="333333"/>
                </a:solidFill>
                <a:latin typeface="Trebuchet MS"/>
                <a:cs typeface="Trebuchet MS"/>
              </a:rPr>
              <a:t>“-l</a:t>
            </a:r>
            <a:r>
              <a:rPr sz="950" b="1" spc="-40" dirty="0">
                <a:solidFill>
                  <a:srgbClr val="333333"/>
                </a:solidFill>
                <a:latin typeface="Trebuchet MS"/>
                <a:cs typeface="Trebuchet MS"/>
              </a:rPr>
              <a:t> </a:t>
            </a:r>
            <a:r>
              <a:rPr sz="950" b="1" spc="-65" dirty="0">
                <a:solidFill>
                  <a:srgbClr val="333333"/>
                </a:solidFill>
                <a:latin typeface="Trebuchet MS"/>
                <a:cs typeface="Trebuchet MS"/>
              </a:rPr>
              <a:t>5”</a:t>
            </a:r>
            <a:r>
              <a:rPr sz="950" b="1" spc="25" dirty="0">
                <a:solidFill>
                  <a:srgbClr val="333333"/>
                </a:solidFill>
                <a:latin typeface="微软雅黑"/>
                <a:cs typeface="微软雅黑"/>
              </a:rPr>
              <a:t>参数为 </a:t>
            </a:r>
            <a:r>
              <a:rPr sz="950" b="1" spc="75" dirty="0">
                <a:solidFill>
                  <a:srgbClr val="333333"/>
                </a:solidFill>
                <a:latin typeface="Trebuchet MS"/>
                <a:cs typeface="Trebuchet MS"/>
              </a:rPr>
              <a:t>RAID</a:t>
            </a:r>
            <a:r>
              <a:rPr sz="950" b="1" spc="25" dirty="0">
                <a:solidFill>
                  <a:srgbClr val="333333"/>
                </a:solidFill>
                <a:latin typeface="微软雅黑"/>
                <a:cs typeface="微软雅黑"/>
              </a:rPr>
              <a:t>磁盘阵列的级别，</a:t>
            </a:r>
            <a:r>
              <a:rPr sz="950" b="1" spc="-40" dirty="0">
                <a:solidFill>
                  <a:srgbClr val="333333"/>
                </a:solidFill>
                <a:latin typeface="Trebuchet MS"/>
                <a:cs typeface="Trebuchet MS"/>
              </a:rPr>
              <a:t>“-x</a:t>
            </a:r>
            <a:r>
              <a:rPr sz="950" b="1" spc="-35" dirty="0">
                <a:solidFill>
                  <a:srgbClr val="333333"/>
                </a:solidFill>
                <a:latin typeface="Trebuchet MS"/>
                <a:cs typeface="Trebuchet MS"/>
              </a:rPr>
              <a:t> </a:t>
            </a:r>
            <a:r>
              <a:rPr sz="950" b="1" spc="-65" dirty="0">
                <a:solidFill>
                  <a:srgbClr val="333333"/>
                </a:solidFill>
                <a:latin typeface="Trebuchet MS"/>
                <a:cs typeface="Trebuchet MS"/>
              </a:rPr>
              <a:t>1”</a:t>
            </a:r>
            <a:r>
              <a:rPr sz="950" b="1" spc="20" dirty="0">
                <a:solidFill>
                  <a:srgbClr val="333333"/>
                </a:solidFill>
                <a:latin typeface="微软雅黑"/>
                <a:cs typeface="微软雅黑"/>
              </a:rPr>
              <a:t>参数为磁盘阵列的备份盘个数。在命令后面要逐一写上使用的硬盘名称。 </a:t>
            </a:r>
            <a:r>
              <a:rPr sz="950" b="1" spc="25" dirty="0">
                <a:solidFill>
                  <a:srgbClr val="333333"/>
                </a:solidFill>
                <a:latin typeface="微软雅黑"/>
                <a:cs typeface="微软雅黑"/>
              </a:rPr>
              <a:t>另外，还允许使用第</a:t>
            </a:r>
            <a:r>
              <a:rPr sz="950" b="1" dirty="0">
                <a:solidFill>
                  <a:srgbClr val="333333"/>
                </a:solidFill>
                <a:latin typeface="Trebuchet MS"/>
                <a:cs typeface="Trebuchet MS"/>
              </a:rPr>
              <a:t>3</a:t>
            </a:r>
            <a:r>
              <a:rPr sz="950" b="1" spc="25" dirty="0">
                <a:solidFill>
                  <a:srgbClr val="333333"/>
                </a:solidFill>
                <a:latin typeface="微软雅黑"/>
                <a:cs typeface="微软雅黑"/>
              </a:rPr>
              <a:t>章讲解的通配符来指定硬盘设备的名称，有兴趣的读者可以试一下。</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mdadm</a:t>
            </a:r>
            <a:r>
              <a:rPr sz="850" spc="30" dirty="0">
                <a:solidFill>
                  <a:srgbClr val="333333"/>
                </a:solidFill>
                <a:latin typeface="Lucida Console"/>
                <a:cs typeface="Lucida Console"/>
              </a:rPr>
              <a:t> </a:t>
            </a:r>
            <a:r>
              <a:rPr sz="850" spc="25" dirty="0">
                <a:solidFill>
                  <a:srgbClr val="333333"/>
                </a:solidFill>
                <a:latin typeface="Lucida Console"/>
                <a:cs typeface="Lucida Console"/>
              </a:rPr>
              <a:t>-Cv</a:t>
            </a:r>
            <a:r>
              <a:rPr sz="850" spc="30" dirty="0">
                <a:solidFill>
                  <a:srgbClr val="333333"/>
                </a:solidFill>
                <a:latin typeface="Lucida Console"/>
                <a:cs typeface="Lucida Console"/>
              </a:rPr>
              <a:t> /dev/md0 </a:t>
            </a:r>
            <a:r>
              <a:rPr sz="850" spc="20" dirty="0">
                <a:solidFill>
                  <a:srgbClr val="333333"/>
                </a:solidFill>
                <a:latin typeface="Lucida Console"/>
                <a:cs typeface="Lucida Console"/>
              </a:rPr>
              <a:t>-n</a:t>
            </a:r>
            <a:r>
              <a:rPr sz="850" spc="30" dirty="0">
                <a:solidFill>
                  <a:srgbClr val="333333"/>
                </a:solidFill>
                <a:latin typeface="Lucida Console"/>
                <a:cs typeface="Lucida Console"/>
              </a:rPr>
              <a:t> </a:t>
            </a:r>
            <a:r>
              <a:rPr sz="850" spc="15" dirty="0">
                <a:solidFill>
                  <a:srgbClr val="333333"/>
                </a:solidFill>
                <a:latin typeface="Lucida Console"/>
                <a:cs typeface="Lucida Console"/>
              </a:rPr>
              <a:t>3</a:t>
            </a:r>
            <a:r>
              <a:rPr sz="850" spc="30" dirty="0">
                <a:solidFill>
                  <a:srgbClr val="333333"/>
                </a:solidFill>
                <a:latin typeface="Lucida Console"/>
                <a:cs typeface="Lucida Console"/>
              </a:rPr>
              <a:t> </a:t>
            </a:r>
            <a:r>
              <a:rPr sz="850" spc="20" dirty="0">
                <a:solidFill>
                  <a:srgbClr val="333333"/>
                </a:solidFill>
                <a:latin typeface="Lucida Console"/>
                <a:cs typeface="Lucida Console"/>
              </a:rPr>
              <a:t>-l</a:t>
            </a:r>
            <a:r>
              <a:rPr sz="850" spc="30" dirty="0">
                <a:solidFill>
                  <a:srgbClr val="333333"/>
                </a:solidFill>
                <a:latin typeface="Lucida Console"/>
                <a:cs typeface="Lucida Console"/>
              </a:rPr>
              <a:t> </a:t>
            </a:r>
            <a:r>
              <a:rPr sz="850" spc="15" dirty="0">
                <a:solidFill>
                  <a:srgbClr val="333333"/>
                </a:solidFill>
                <a:latin typeface="Lucida Console"/>
                <a:cs typeface="Lucida Console"/>
              </a:rPr>
              <a:t>5</a:t>
            </a:r>
            <a:r>
              <a:rPr sz="850" spc="30" dirty="0">
                <a:solidFill>
                  <a:srgbClr val="333333"/>
                </a:solidFill>
                <a:latin typeface="Lucida Console"/>
                <a:cs typeface="Lucida Console"/>
              </a:rPr>
              <a:t> </a:t>
            </a:r>
            <a:r>
              <a:rPr sz="850" spc="20" dirty="0">
                <a:solidFill>
                  <a:srgbClr val="333333"/>
                </a:solidFill>
                <a:latin typeface="Lucida Console"/>
                <a:cs typeface="Lucida Console"/>
              </a:rPr>
              <a:t>-x</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/dev/sdb /dev/sdc</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/dev/sdd</a:t>
            </a:r>
            <a:r>
              <a:rPr sz="850" spc="-35" dirty="0">
                <a:solidFill>
                  <a:srgbClr val="333333"/>
                </a:solidFill>
                <a:latin typeface="Lucida Console"/>
                <a:cs typeface="Lucida Console"/>
              </a:rPr>
              <a:t> </a:t>
            </a:r>
            <a:r>
              <a:rPr sz="850" spc="30" dirty="0">
                <a:solidFill>
                  <a:srgbClr val="333333"/>
                </a:solidFill>
                <a:latin typeface="Lucida Console"/>
                <a:cs typeface="Lucida Console"/>
              </a:rPr>
              <a:t>/dev/sde</a:t>
            </a:r>
            <a:endParaRPr sz="850">
              <a:latin typeface="Lucida Console"/>
              <a:cs typeface="Lucida Console"/>
            </a:endParaRPr>
          </a:p>
          <a:p>
            <a:pPr marL="136525" marR="2758440">
              <a:lnSpc>
                <a:spcPct val="132400"/>
              </a:lnSpc>
            </a:pPr>
            <a:r>
              <a:rPr sz="850" spc="25" dirty="0">
                <a:solidFill>
                  <a:srgbClr val="333333"/>
                </a:solidFill>
                <a:latin typeface="Lucida Console"/>
                <a:cs typeface="Lucida Console"/>
              </a:rPr>
              <a:t>mdadm: layout </a:t>
            </a:r>
            <a:r>
              <a:rPr sz="850" spc="30" dirty="0">
                <a:solidFill>
                  <a:srgbClr val="333333"/>
                </a:solidFill>
                <a:latin typeface="Lucida Console"/>
                <a:cs typeface="Lucida Console"/>
              </a:rPr>
              <a:t>defaults</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left-symmetric </a:t>
            </a:r>
            <a:r>
              <a:rPr sz="850" spc="-500" dirty="0">
                <a:solidFill>
                  <a:srgbClr val="333333"/>
                </a:solidFill>
                <a:latin typeface="Lucida Console"/>
                <a:cs typeface="Lucida Console"/>
              </a:rPr>
              <a:t> </a:t>
            </a:r>
            <a:r>
              <a:rPr sz="850" spc="25" dirty="0">
                <a:solidFill>
                  <a:srgbClr val="333333"/>
                </a:solidFill>
                <a:latin typeface="Lucida Console"/>
                <a:cs typeface="Lucida Console"/>
              </a:rPr>
              <a:t>mdadm: layout </a:t>
            </a:r>
            <a:r>
              <a:rPr sz="850" spc="30" dirty="0">
                <a:solidFill>
                  <a:srgbClr val="333333"/>
                </a:solidFill>
                <a:latin typeface="Lucida Console"/>
                <a:cs typeface="Lucida Console"/>
              </a:rPr>
              <a:t>defaults</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left-symmetric </a:t>
            </a:r>
            <a:r>
              <a:rPr sz="850" spc="-500" dirty="0">
                <a:solidFill>
                  <a:srgbClr val="333333"/>
                </a:solidFill>
                <a:latin typeface="Lucida Console"/>
                <a:cs typeface="Lucida Console"/>
              </a:rPr>
              <a:t> </a:t>
            </a:r>
            <a:r>
              <a:rPr sz="850" spc="25" dirty="0">
                <a:solidFill>
                  <a:srgbClr val="333333"/>
                </a:solidFill>
                <a:latin typeface="Lucida Console"/>
                <a:cs typeface="Lucida Console"/>
              </a:rPr>
              <a:t>mdadm:</a:t>
            </a:r>
            <a:r>
              <a:rPr sz="850" spc="75" dirty="0">
                <a:solidFill>
                  <a:srgbClr val="333333"/>
                </a:solidFill>
                <a:latin typeface="Lucida Console"/>
                <a:cs typeface="Lucida Console"/>
              </a:rPr>
              <a:t> </a:t>
            </a:r>
            <a:r>
              <a:rPr sz="850" spc="25" dirty="0">
                <a:solidFill>
                  <a:srgbClr val="333333"/>
                </a:solidFill>
                <a:latin typeface="Lucida Console"/>
                <a:cs typeface="Lucida Console"/>
              </a:rPr>
              <a:t>chunk</a:t>
            </a:r>
            <a:r>
              <a:rPr sz="850" spc="75" dirty="0">
                <a:solidFill>
                  <a:srgbClr val="333333"/>
                </a:solidFill>
                <a:latin typeface="Lucida Console"/>
                <a:cs typeface="Lucida Console"/>
              </a:rPr>
              <a:t> </a:t>
            </a:r>
            <a:r>
              <a:rPr sz="850" spc="25" dirty="0">
                <a:solidFill>
                  <a:srgbClr val="333333"/>
                </a:solidFill>
                <a:latin typeface="Lucida Console"/>
                <a:cs typeface="Lucida Console"/>
              </a:rPr>
              <a:t>size</a:t>
            </a:r>
            <a:r>
              <a:rPr sz="850" spc="80" dirty="0">
                <a:solidFill>
                  <a:srgbClr val="333333"/>
                </a:solidFill>
                <a:latin typeface="Lucida Console"/>
                <a:cs typeface="Lucida Console"/>
              </a:rPr>
              <a:t> </a:t>
            </a:r>
            <a:r>
              <a:rPr sz="850" spc="30" dirty="0">
                <a:solidFill>
                  <a:srgbClr val="333333"/>
                </a:solidFill>
                <a:latin typeface="Lucida Console"/>
                <a:cs typeface="Lucida Console"/>
              </a:rPr>
              <a:t>defaults</a:t>
            </a:r>
            <a:r>
              <a:rPr sz="850" spc="75" dirty="0">
                <a:solidFill>
                  <a:srgbClr val="333333"/>
                </a:solidFill>
                <a:latin typeface="Lucida Console"/>
                <a:cs typeface="Lucida Console"/>
              </a:rPr>
              <a:t> </a:t>
            </a:r>
            <a:r>
              <a:rPr sz="850" spc="20" dirty="0">
                <a:solidFill>
                  <a:srgbClr val="333333"/>
                </a:solidFill>
                <a:latin typeface="Lucida Console"/>
                <a:cs typeface="Lucida Console"/>
              </a:rPr>
              <a:t>to</a:t>
            </a:r>
            <a:r>
              <a:rPr sz="850" spc="80" dirty="0">
                <a:solidFill>
                  <a:srgbClr val="333333"/>
                </a:solidFill>
                <a:latin typeface="Lucida Console"/>
                <a:cs typeface="Lucida Console"/>
              </a:rPr>
              <a:t> </a:t>
            </a:r>
            <a:r>
              <a:rPr sz="850" spc="25" dirty="0">
                <a:solidFill>
                  <a:srgbClr val="333333"/>
                </a:solidFill>
                <a:latin typeface="Lucida Console"/>
                <a:cs typeface="Lucida Console"/>
              </a:rPr>
              <a:t>512K </a:t>
            </a:r>
            <a:r>
              <a:rPr sz="850" spc="30" dirty="0">
                <a:solidFill>
                  <a:srgbClr val="333333"/>
                </a:solidFill>
                <a:latin typeface="Lucida Console"/>
                <a:cs typeface="Lucida Console"/>
              </a:rPr>
              <a:t> </a:t>
            </a:r>
            <a:r>
              <a:rPr sz="850" spc="25" dirty="0">
                <a:solidFill>
                  <a:srgbClr val="333333"/>
                </a:solidFill>
                <a:latin typeface="Lucida Console"/>
                <a:cs typeface="Lucida Console"/>
              </a:rPr>
              <a:t>mdadm: size</a:t>
            </a:r>
            <a:r>
              <a:rPr sz="850" spc="30" dirty="0">
                <a:solidFill>
                  <a:srgbClr val="333333"/>
                </a:solidFill>
                <a:latin typeface="Lucida Console"/>
                <a:cs typeface="Lucida Console"/>
              </a:rPr>
              <a:t> </a:t>
            </a:r>
            <a:r>
              <a:rPr sz="850" spc="25" dirty="0">
                <a:solidFill>
                  <a:srgbClr val="333333"/>
                </a:solidFill>
                <a:latin typeface="Lucida Console"/>
                <a:cs typeface="Lucida Console"/>
              </a:rPr>
              <a:t>set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20954112K</a:t>
            </a:r>
            <a:endParaRPr sz="850">
              <a:latin typeface="Lucida Console"/>
              <a:cs typeface="Lucida Console"/>
            </a:endParaRPr>
          </a:p>
          <a:p>
            <a:pPr marL="136525" marR="2691130">
              <a:lnSpc>
                <a:spcPct val="132400"/>
              </a:lnSpc>
            </a:pPr>
            <a:r>
              <a:rPr sz="850" spc="25" dirty="0">
                <a:solidFill>
                  <a:srgbClr val="333333"/>
                </a:solidFill>
                <a:latin typeface="Lucida Console"/>
                <a:cs typeface="Lucida Console"/>
              </a:rPr>
              <a:t>mdadm: </a:t>
            </a:r>
            <a:r>
              <a:rPr sz="850" spc="30" dirty="0">
                <a:solidFill>
                  <a:srgbClr val="333333"/>
                </a:solidFill>
                <a:latin typeface="Lucida Console"/>
                <a:cs typeface="Lucida Console"/>
              </a:rPr>
              <a:t>Defaulting </a:t>
            </a:r>
            <a:r>
              <a:rPr sz="850" spc="20" dirty="0">
                <a:solidFill>
                  <a:srgbClr val="333333"/>
                </a:solidFill>
                <a:latin typeface="Lucida Console"/>
                <a:cs typeface="Lucida Console"/>
              </a:rPr>
              <a:t>to </a:t>
            </a:r>
            <a:r>
              <a:rPr sz="850" spc="30" dirty="0">
                <a:solidFill>
                  <a:srgbClr val="333333"/>
                </a:solidFill>
                <a:latin typeface="Lucida Console"/>
                <a:cs typeface="Lucida Console"/>
              </a:rPr>
              <a:t>version </a:t>
            </a:r>
            <a:r>
              <a:rPr sz="850" spc="25" dirty="0">
                <a:solidFill>
                  <a:srgbClr val="333333"/>
                </a:solidFill>
                <a:latin typeface="Lucida Console"/>
                <a:cs typeface="Lucida Console"/>
              </a:rPr>
              <a:t>1.2 </a:t>
            </a:r>
            <a:r>
              <a:rPr sz="850" spc="30" dirty="0">
                <a:solidFill>
                  <a:srgbClr val="333333"/>
                </a:solidFill>
                <a:latin typeface="Lucida Console"/>
                <a:cs typeface="Lucida Console"/>
              </a:rPr>
              <a:t>metadata </a:t>
            </a:r>
            <a:r>
              <a:rPr sz="850" spc="-500" dirty="0">
                <a:solidFill>
                  <a:srgbClr val="333333"/>
                </a:solidFill>
                <a:latin typeface="Lucida Console"/>
                <a:cs typeface="Lucida Console"/>
              </a:rPr>
              <a:t> </a:t>
            </a:r>
            <a:r>
              <a:rPr sz="850" spc="25" dirty="0">
                <a:solidFill>
                  <a:srgbClr val="333333"/>
                </a:solidFill>
                <a:latin typeface="Lucida Console"/>
                <a:cs typeface="Lucida Console"/>
              </a:rPr>
              <a:t>mdadm: array </a:t>
            </a:r>
            <a:r>
              <a:rPr sz="850" spc="30" dirty="0">
                <a:solidFill>
                  <a:srgbClr val="333333"/>
                </a:solidFill>
                <a:latin typeface="Lucida Console"/>
                <a:cs typeface="Lucida Console"/>
              </a:rPr>
              <a:t>/dev/md0 started.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在上述命令成功执行之后，得到一块名称为</a:t>
            </a:r>
            <a:r>
              <a:rPr sz="950" b="1" spc="50" dirty="0">
                <a:solidFill>
                  <a:srgbClr val="333333"/>
                </a:solidFill>
                <a:latin typeface="Trebuchet MS"/>
                <a:cs typeface="Trebuchet MS"/>
              </a:rPr>
              <a:t>/dev/md0</a:t>
            </a:r>
            <a:r>
              <a:rPr sz="950" b="1" spc="25" dirty="0">
                <a:solidFill>
                  <a:srgbClr val="333333"/>
                </a:solidFill>
                <a:latin typeface="微软雅黑"/>
                <a:cs typeface="微软雅黑"/>
              </a:rPr>
              <a:t>的新设备，这是一块</a:t>
            </a:r>
            <a:r>
              <a:rPr sz="950" b="1" spc="75" dirty="0">
                <a:solidFill>
                  <a:srgbClr val="333333"/>
                </a:solidFill>
                <a:latin typeface="Trebuchet MS"/>
                <a:cs typeface="Trebuchet MS"/>
              </a:rPr>
              <a:t>RAID</a:t>
            </a:r>
            <a:r>
              <a:rPr sz="950" b="1" spc="-55" dirty="0">
                <a:solidFill>
                  <a:srgbClr val="333333"/>
                </a:solidFill>
                <a:latin typeface="Trebuchet MS"/>
                <a:cs typeface="Trebuchet MS"/>
              </a:rPr>
              <a:t> </a:t>
            </a:r>
            <a:r>
              <a:rPr sz="950" b="1" dirty="0">
                <a:solidFill>
                  <a:srgbClr val="333333"/>
                </a:solidFill>
                <a:latin typeface="Trebuchet MS"/>
                <a:cs typeface="Trebuchet MS"/>
              </a:rPr>
              <a:t>5</a:t>
            </a:r>
            <a:r>
              <a:rPr sz="950" b="1" spc="25" dirty="0">
                <a:solidFill>
                  <a:srgbClr val="333333"/>
                </a:solidFill>
                <a:latin typeface="微软雅黑"/>
                <a:cs typeface="微软雅黑"/>
              </a:rPr>
              <a:t>级别的磁盘阵列，并 且还有一块备份盘为硬盘数据保驾护航。大家可使用</a:t>
            </a:r>
            <a:r>
              <a:rPr sz="950" b="1" spc="95" dirty="0">
                <a:solidFill>
                  <a:srgbClr val="333333"/>
                </a:solidFill>
                <a:latin typeface="Trebuchet MS"/>
                <a:cs typeface="Trebuchet MS"/>
              </a:rPr>
              <a:t>mdadm</a:t>
            </a:r>
            <a:r>
              <a:rPr sz="950" b="1" spc="-60" dirty="0">
                <a:solidFill>
                  <a:srgbClr val="333333"/>
                </a:solidFill>
                <a:latin typeface="Trebuchet MS"/>
                <a:cs typeface="Trebuchet MS"/>
              </a:rPr>
              <a:t> </a:t>
            </a:r>
            <a:r>
              <a:rPr sz="950" b="1" spc="35" dirty="0">
                <a:solidFill>
                  <a:srgbClr val="333333"/>
                </a:solidFill>
                <a:latin typeface="Trebuchet MS"/>
                <a:cs typeface="Trebuchet MS"/>
              </a:rPr>
              <a:t>-D</a:t>
            </a:r>
            <a:r>
              <a:rPr sz="950" b="1" spc="25" dirty="0">
                <a:solidFill>
                  <a:srgbClr val="333333"/>
                </a:solidFill>
                <a:latin typeface="微软雅黑"/>
                <a:cs typeface="微软雅黑"/>
              </a:rPr>
              <a:t>命令来查看设备的详细信息。另外，由 于在使用远程设备时极有可能出现设备识别顺序发生变化的情况，因此，如果直接在</a:t>
            </a:r>
            <a:r>
              <a:rPr sz="950" b="1" spc="55" dirty="0">
                <a:solidFill>
                  <a:srgbClr val="333333"/>
                </a:solidFill>
                <a:latin typeface="Trebuchet MS"/>
                <a:cs typeface="Trebuchet MS"/>
              </a:rPr>
              <a:t>fstab</a:t>
            </a:r>
            <a:r>
              <a:rPr sz="950" b="1" spc="20" dirty="0">
                <a:solidFill>
                  <a:srgbClr val="333333"/>
                </a:solidFill>
                <a:latin typeface="微软雅黑"/>
                <a:cs typeface="微软雅黑"/>
              </a:rPr>
              <a:t>挂载配置文件 </a:t>
            </a:r>
            <a:r>
              <a:rPr sz="950" b="1" spc="25" dirty="0">
                <a:solidFill>
                  <a:srgbClr val="333333"/>
                </a:solidFill>
                <a:latin typeface="微软雅黑"/>
                <a:cs typeface="微软雅黑"/>
              </a:rPr>
              <a:t>中写入</a:t>
            </a:r>
            <a:r>
              <a:rPr sz="950" b="1" spc="50" dirty="0">
                <a:solidFill>
                  <a:srgbClr val="333333"/>
                </a:solidFill>
                <a:latin typeface="Trebuchet MS"/>
                <a:cs typeface="Trebuchet MS"/>
              </a:rPr>
              <a:t>/dev/sdb</a:t>
            </a:r>
            <a:r>
              <a:rPr sz="950" b="1" spc="25" dirty="0">
                <a:solidFill>
                  <a:srgbClr val="333333"/>
                </a:solidFill>
                <a:latin typeface="微软雅黑"/>
                <a:cs typeface="微软雅黑"/>
              </a:rPr>
              <a:t>、</a:t>
            </a:r>
            <a:r>
              <a:rPr sz="950" b="1" spc="45" dirty="0">
                <a:solidFill>
                  <a:srgbClr val="333333"/>
                </a:solidFill>
                <a:latin typeface="Trebuchet MS"/>
                <a:cs typeface="Trebuchet MS"/>
              </a:rPr>
              <a:t>/dev/sdc</a:t>
            </a:r>
            <a:r>
              <a:rPr sz="950" b="1" spc="25" dirty="0">
                <a:solidFill>
                  <a:srgbClr val="333333"/>
                </a:solidFill>
                <a:latin typeface="微软雅黑"/>
                <a:cs typeface="微软雅黑"/>
              </a:rPr>
              <a:t>等设备名称的话，就有可能在下一次挂载了错误的存储设备。而</a:t>
            </a:r>
            <a:r>
              <a:rPr sz="950" b="1" spc="85" dirty="0">
                <a:solidFill>
                  <a:srgbClr val="333333"/>
                </a:solidFill>
                <a:latin typeface="Trebuchet MS"/>
                <a:cs typeface="Trebuchet MS"/>
              </a:rPr>
              <a:t>UUID</a:t>
            </a:r>
            <a:r>
              <a:rPr sz="950" b="1" spc="25" dirty="0">
                <a:solidFill>
                  <a:srgbClr val="333333"/>
                </a:solidFill>
                <a:latin typeface="微软雅黑"/>
                <a:cs typeface="微软雅黑"/>
              </a:rPr>
              <a:t>值是</a:t>
            </a:r>
            <a:endParaRPr sz="950">
              <a:latin typeface="微软雅黑"/>
              <a:cs typeface="微软雅黑"/>
            </a:endParaRPr>
          </a:p>
        </p:txBody>
      </p:sp>
      <p:sp>
        <p:nvSpPr>
          <p:cNvPr id="9" name="object 9"/>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301</a:t>
            </a:fld>
            <a:endParaRPr sz="800">
              <a:latin typeface="小哥哥网恋吗"/>
              <a:cs typeface="小哥哥网恋吗"/>
            </a:endParaRPr>
          </a:p>
        </p:txBody>
      </p:sp>
      <p:sp>
        <p:nvSpPr>
          <p:cNvPr id="8" name="object 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8344298"/>
          <a:ext cx="5655945" cy="942975"/>
        </p:xfrm>
        <a:graphic>
          <a:graphicData uri="http://schemas.openxmlformats.org/drawingml/2006/table">
            <a:tbl>
              <a:tblPr firstRow="1" bandRow="1">
                <a:tableStyleId>{2D5ABB26-0587-4C30-8999-92F81FD0307C}</a:tableStyleId>
              </a:tblPr>
              <a:tblGrid>
                <a:gridCol w="1886585">
                  <a:extLst>
                    <a:ext uri="{9D8B030D-6E8A-4147-A177-3AD203B41FA5}">
                      <a16:colId xmlns:a16="http://schemas.microsoft.com/office/drawing/2014/main" val="20000"/>
                    </a:ext>
                  </a:extLst>
                </a:gridCol>
                <a:gridCol w="1543685">
                  <a:extLst>
                    <a:ext uri="{9D8B030D-6E8A-4147-A177-3AD203B41FA5}">
                      <a16:colId xmlns:a16="http://schemas.microsoft.com/office/drawing/2014/main" val="20001"/>
                    </a:ext>
                  </a:extLst>
                </a:gridCol>
                <a:gridCol w="2210435">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5" dirty="0">
                          <a:solidFill>
                            <a:srgbClr val="333333"/>
                          </a:solidFill>
                          <a:latin typeface="Trebuchet MS"/>
                          <a:cs typeface="Trebuchet MS"/>
                        </a:rPr>
                        <a:t>iSCSI</a:t>
                      </a:r>
                      <a:r>
                        <a:rPr sz="950" spc="25" dirty="0">
                          <a:solidFill>
                            <a:srgbClr val="333333"/>
                          </a:solidFill>
                          <a:latin typeface="微软雅黑"/>
                          <a:cs typeface="微软雅黑"/>
                        </a:rPr>
                        <a:t>服务端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35" dirty="0">
                          <a:solidFill>
                            <a:srgbClr val="333333"/>
                          </a:solidFill>
                          <a:latin typeface="Trebuchet MS"/>
                          <a:cs typeface="Trebuchet MS"/>
                        </a:rPr>
                        <a:t>iSCSI</a:t>
                      </a:r>
                      <a:r>
                        <a:rPr sz="950" spc="25" dirty="0">
                          <a:solidFill>
                            <a:srgbClr val="333333"/>
                          </a:solidFill>
                          <a:latin typeface="微软雅黑"/>
                          <a:cs typeface="微软雅黑"/>
                        </a:rPr>
                        <a:t>客户端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192.168.10.20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grpSp>
        <p:nvGrpSpPr>
          <p:cNvPr id="3" name="object 3"/>
          <p:cNvGrpSpPr/>
          <p:nvPr/>
        </p:nvGrpSpPr>
        <p:grpSpPr>
          <a:xfrm>
            <a:off x="959124" y="892300"/>
            <a:ext cx="5651500" cy="5813425"/>
            <a:chOff x="959124" y="892300"/>
            <a:chExt cx="5651500" cy="5813425"/>
          </a:xfrm>
        </p:grpSpPr>
        <p:sp>
          <p:nvSpPr>
            <p:cNvPr id="4" name="object 4"/>
            <p:cNvSpPr/>
            <p:nvPr/>
          </p:nvSpPr>
          <p:spPr>
            <a:xfrm>
              <a:off x="963889" y="897065"/>
              <a:ext cx="5641975" cy="5803900"/>
            </a:xfrm>
            <a:custGeom>
              <a:avLst/>
              <a:gdLst/>
              <a:ahLst/>
              <a:cxnLst/>
              <a:rect l="l" t="t" r="r" b="b"/>
              <a:pathLst>
                <a:path w="5641975" h="5803900">
                  <a:moveTo>
                    <a:pt x="5617597" y="5803421"/>
                  </a:moveTo>
                  <a:lnTo>
                    <a:pt x="23823" y="5803421"/>
                  </a:lnTo>
                  <a:lnTo>
                    <a:pt x="20659" y="5803126"/>
                  </a:lnTo>
                  <a:lnTo>
                    <a:pt x="0" y="5782876"/>
                  </a:lnTo>
                  <a:lnTo>
                    <a:pt x="0" y="5779598"/>
                  </a:lnTo>
                  <a:lnTo>
                    <a:pt x="0" y="20545"/>
                  </a:lnTo>
                  <a:lnTo>
                    <a:pt x="600" y="17276"/>
                  </a:lnTo>
                  <a:lnTo>
                    <a:pt x="3020" y="11616"/>
                  </a:lnTo>
                  <a:lnTo>
                    <a:pt x="4745" y="8938"/>
                  </a:lnTo>
                  <a:lnTo>
                    <a:pt x="6975" y="6851"/>
                  </a:lnTo>
                  <a:lnTo>
                    <a:pt x="9214" y="4469"/>
                  </a:lnTo>
                  <a:lnTo>
                    <a:pt x="11787" y="2677"/>
                  </a:lnTo>
                  <a:lnTo>
                    <a:pt x="14703" y="1791"/>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5782876"/>
                  </a:lnTo>
                  <a:lnTo>
                    <a:pt x="5620752" y="5803126"/>
                  </a:lnTo>
                  <a:lnTo>
                    <a:pt x="5617597" y="5803421"/>
                  </a:lnTo>
                  <a:close/>
                </a:path>
              </a:pathLst>
            </a:custGeom>
            <a:solidFill>
              <a:srgbClr val="F8F8F8"/>
            </a:solidFill>
          </p:spPr>
          <p:txBody>
            <a:bodyPr wrap="square" lIns="0" tIns="0" rIns="0" bIns="0" rtlCol="0"/>
            <a:lstStyle/>
            <a:p>
              <a:endParaRPr/>
            </a:p>
          </p:txBody>
        </p:sp>
        <p:sp>
          <p:nvSpPr>
            <p:cNvPr id="5" name="object 5"/>
            <p:cNvSpPr/>
            <p:nvPr/>
          </p:nvSpPr>
          <p:spPr>
            <a:xfrm>
              <a:off x="963889" y="897065"/>
              <a:ext cx="5641975" cy="5803900"/>
            </a:xfrm>
            <a:custGeom>
              <a:avLst/>
              <a:gdLst/>
              <a:ahLst/>
              <a:cxnLst/>
              <a:rect l="l" t="t" r="r" b="b"/>
              <a:pathLst>
                <a:path w="5641975" h="5803900">
                  <a:moveTo>
                    <a:pt x="0" y="5779598"/>
                  </a:moveTo>
                  <a:lnTo>
                    <a:pt x="0" y="23823"/>
                  </a:lnTo>
                  <a:lnTo>
                    <a:pt x="0" y="20545"/>
                  </a:lnTo>
                  <a:lnTo>
                    <a:pt x="600" y="17276"/>
                  </a:lnTo>
                  <a:lnTo>
                    <a:pt x="1810" y="14294"/>
                  </a:lnTo>
                  <a:lnTo>
                    <a:pt x="3020" y="11616"/>
                  </a:lnTo>
                  <a:lnTo>
                    <a:pt x="4745" y="8938"/>
                  </a:lnTo>
                  <a:lnTo>
                    <a:pt x="6975" y="6851"/>
                  </a:lnTo>
                  <a:lnTo>
                    <a:pt x="9214" y="4469"/>
                  </a:lnTo>
                  <a:lnTo>
                    <a:pt x="11787" y="2677"/>
                  </a:lnTo>
                  <a:lnTo>
                    <a:pt x="14703" y="1791"/>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5779598"/>
                  </a:lnTo>
                  <a:lnTo>
                    <a:pt x="5641421" y="5782876"/>
                  </a:lnTo>
                  <a:lnTo>
                    <a:pt x="5640821" y="5785849"/>
                  </a:lnTo>
                  <a:lnTo>
                    <a:pt x="5639610" y="5788527"/>
                  </a:lnTo>
                  <a:lnTo>
                    <a:pt x="5638400" y="5791510"/>
                  </a:lnTo>
                  <a:lnTo>
                    <a:pt x="5617597" y="5803421"/>
                  </a:lnTo>
                  <a:lnTo>
                    <a:pt x="23823" y="5803421"/>
                  </a:lnTo>
                  <a:lnTo>
                    <a:pt x="1810" y="5788527"/>
                  </a:lnTo>
                  <a:lnTo>
                    <a:pt x="600" y="5785849"/>
                  </a:lnTo>
                  <a:lnTo>
                    <a:pt x="0" y="5782876"/>
                  </a:lnTo>
                  <a:lnTo>
                    <a:pt x="0" y="5779598"/>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978207"/>
              <a:ext cx="5556250" cy="5661025"/>
            </a:xfrm>
            <a:custGeom>
              <a:avLst/>
              <a:gdLst/>
              <a:ahLst/>
              <a:cxnLst/>
              <a:rect l="l" t="t" r="r" b="b"/>
              <a:pathLst>
                <a:path w="5556250" h="5661025">
                  <a:moveTo>
                    <a:pt x="5555656" y="5660480"/>
                  </a:moveTo>
                  <a:lnTo>
                    <a:pt x="0" y="5660480"/>
                  </a:lnTo>
                  <a:lnTo>
                    <a:pt x="0" y="0"/>
                  </a:lnTo>
                  <a:lnTo>
                    <a:pt x="5555656" y="0"/>
                  </a:lnTo>
                  <a:lnTo>
                    <a:pt x="5555656" y="5660480"/>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6845097"/>
            <a:ext cx="5650865" cy="1336675"/>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17.3</a:t>
            </a:r>
            <a:r>
              <a:rPr sz="950" b="1" spc="-35" dirty="0">
                <a:solidFill>
                  <a:srgbClr val="333333"/>
                </a:solidFill>
                <a:latin typeface="Trebuchet MS"/>
                <a:cs typeface="Trebuchet MS"/>
              </a:rPr>
              <a:t> </a:t>
            </a:r>
            <a:r>
              <a:rPr sz="950" b="1" spc="25" dirty="0">
                <a:solidFill>
                  <a:srgbClr val="333333"/>
                </a:solidFill>
                <a:latin typeface="微软雅黑"/>
                <a:cs typeface="微软雅黑"/>
              </a:rPr>
              <a:t>配置</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a:t>
            </a:r>
            <a:endParaRPr sz="950">
              <a:latin typeface="微软雅黑"/>
              <a:cs typeface="微软雅黑"/>
            </a:endParaRPr>
          </a:p>
          <a:p>
            <a:pPr marL="12700" marR="5080">
              <a:lnSpc>
                <a:spcPct val="131600"/>
              </a:lnSpc>
              <a:spcBef>
                <a:spcPts val="900"/>
              </a:spcBef>
            </a:pPr>
            <a:r>
              <a:rPr sz="950" b="1" spc="40" dirty="0">
                <a:solidFill>
                  <a:srgbClr val="333333"/>
                </a:solidFill>
                <a:latin typeface="Trebuchet MS"/>
                <a:cs typeface="Trebuchet MS"/>
              </a:rPr>
              <a:t>iSCSI</a:t>
            </a:r>
            <a:r>
              <a:rPr sz="950" b="1" spc="25" dirty="0">
                <a:solidFill>
                  <a:srgbClr val="333333"/>
                </a:solidFill>
                <a:latin typeface="微软雅黑"/>
                <a:cs typeface="微软雅黑"/>
              </a:rPr>
              <a:t>技术在工作形式上分为服务端</a:t>
            </a:r>
            <a:r>
              <a:rPr sz="950" b="1" spc="45" dirty="0">
                <a:solidFill>
                  <a:srgbClr val="333333"/>
                </a:solidFill>
                <a:latin typeface="微软雅黑"/>
                <a:cs typeface="微软雅黑"/>
              </a:rPr>
              <a:t>（</a:t>
            </a:r>
            <a:r>
              <a:rPr sz="950" b="1" spc="45" dirty="0">
                <a:solidFill>
                  <a:srgbClr val="333333"/>
                </a:solidFill>
                <a:latin typeface="Trebuchet MS"/>
                <a:cs typeface="Trebuchet MS"/>
              </a:rPr>
              <a:t>target</a:t>
            </a:r>
            <a:r>
              <a:rPr sz="950" b="1" spc="45" dirty="0">
                <a:solidFill>
                  <a:srgbClr val="333333"/>
                </a:solidFill>
                <a:latin typeface="微软雅黑"/>
                <a:cs typeface="微软雅黑"/>
              </a:rPr>
              <a:t>）</a:t>
            </a:r>
            <a:r>
              <a:rPr sz="950" b="1" spc="25" dirty="0">
                <a:solidFill>
                  <a:srgbClr val="333333"/>
                </a:solidFill>
                <a:latin typeface="微软雅黑"/>
                <a:cs typeface="微软雅黑"/>
              </a:rPr>
              <a:t>与客户端</a:t>
            </a:r>
            <a:r>
              <a:rPr sz="950" b="1" spc="40" dirty="0">
                <a:solidFill>
                  <a:srgbClr val="333333"/>
                </a:solidFill>
                <a:latin typeface="微软雅黑"/>
                <a:cs typeface="微软雅黑"/>
              </a:rPr>
              <a:t>（</a:t>
            </a:r>
            <a:r>
              <a:rPr sz="950" b="1" spc="40" dirty="0">
                <a:solidFill>
                  <a:srgbClr val="333333"/>
                </a:solidFill>
                <a:latin typeface="Trebuchet MS"/>
                <a:cs typeface="Trebuchet MS"/>
              </a:rPr>
              <a:t>initiator</a:t>
            </a:r>
            <a:r>
              <a:rPr sz="950" b="1" spc="40" dirty="0">
                <a:solidFill>
                  <a:srgbClr val="333333"/>
                </a:solidFill>
                <a:latin typeface="微软雅黑"/>
                <a:cs typeface="微软雅黑"/>
              </a:rPr>
              <a:t>）</a:t>
            </a:r>
            <a:r>
              <a:rPr sz="950" b="1" spc="25" dirty="0">
                <a:solidFill>
                  <a:srgbClr val="333333"/>
                </a:solidFill>
                <a:latin typeface="微软雅黑"/>
                <a:cs typeface="微软雅黑"/>
              </a:rPr>
              <a:t>。</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服务端即用于存放硬盘存 储资源的服务器，它作为前面创建的</a:t>
            </a:r>
            <a:r>
              <a:rPr sz="950" b="1" spc="75" dirty="0">
                <a:solidFill>
                  <a:srgbClr val="333333"/>
                </a:solidFill>
                <a:latin typeface="Trebuchet MS"/>
                <a:cs typeface="Trebuchet MS"/>
              </a:rPr>
              <a:t>RAID</a:t>
            </a:r>
            <a:r>
              <a:rPr sz="950" b="1" spc="25" dirty="0">
                <a:solidFill>
                  <a:srgbClr val="333333"/>
                </a:solidFill>
                <a:latin typeface="微软雅黑"/>
                <a:cs typeface="微软雅黑"/>
              </a:rPr>
              <a:t>磁盘阵列的存储端，能够为用户提供可用的存储资源。</a:t>
            </a:r>
            <a:r>
              <a:rPr sz="950" b="1" spc="40" dirty="0">
                <a:solidFill>
                  <a:srgbClr val="333333"/>
                </a:solidFill>
                <a:latin typeface="Trebuchet MS"/>
                <a:cs typeface="Trebuchet MS"/>
              </a:rPr>
              <a:t>iSCSI </a:t>
            </a:r>
            <a:r>
              <a:rPr sz="950" b="1" spc="45" dirty="0">
                <a:solidFill>
                  <a:srgbClr val="333333"/>
                </a:solidFill>
                <a:latin typeface="Trebuchet MS"/>
                <a:cs typeface="Trebuchet MS"/>
              </a:rPr>
              <a:t> </a:t>
            </a:r>
            <a:r>
              <a:rPr sz="950" b="1" spc="25" dirty="0">
                <a:solidFill>
                  <a:srgbClr val="333333"/>
                </a:solidFill>
                <a:latin typeface="微软雅黑"/>
                <a:cs typeface="微软雅黑"/>
              </a:rPr>
              <a:t>客户端则是用户使用的软件，用于访问远程服务端的存储资源。下面按照表</a:t>
            </a:r>
            <a:r>
              <a:rPr sz="950" b="1" spc="-10" dirty="0">
                <a:solidFill>
                  <a:srgbClr val="333333"/>
                </a:solidFill>
                <a:latin typeface="Trebuchet MS"/>
                <a:cs typeface="Trebuchet MS"/>
              </a:rPr>
              <a:t>17-1</a:t>
            </a:r>
            <a:r>
              <a:rPr sz="950" b="1" spc="25" dirty="0">
                <a:solidFill>
                  <a:srgbClr val="333333"/>
                </a:solidFill>
                <a:latin typeface="微软雅黑"/>
                <a:cs typeface="微软雅黑"/>
              </a:rPr>
              <a:t>来配置</a:t>
            </a:r>
            <a:r>
              <a:rPr sz="950" b="1" spc="40" dirty="0">
                <a:solidFill>
                  <a:srgbClr val="333333"/>
                </a:solidFill>
                <a:latin typeface="Trebuchet MS"/>
                <a:cs typeface="Trebuchet MS"/>
              </a:rPr>
              <a:t>iSCSI</a:t>
            </a:r>
            <a:r>
              <a:rPr sz="950" b="1" spc="20" dirty="0">
                <a:solidFill>
                  <a:srgbClr val="333333"/>
                </a:solidFill>
                <a:latin typeface="微软雅黑"/>
                <a:cs typeface="微软雅黑"/>
              </a:rPr>
              <a:t>服务端和客 </a:t>
            </a:r>
            <a:r>
              <a:rPr sz="950" b="1" spc="25" dirty="0">
                <a:solidFill>
                  <a:srgbClr val="333333"/>
                </a:solidFill>
                <a:latin typeface="微软雅黑"/>
                <a:cs typeface="微软雅黑"/>
              </a:rPr>
              <a:t>户端所用的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marL="12700">
              <a:lnSpc>
                <a:spcPct val="100000"/>
              </a:lnSpc>
              <a:spcBef>
                <a:spcPts val="1110"/>
              </a:spcBef>
              <a:tabLst>
                <a:tab pos="87058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17-1	</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服务端和客户端的操作系统以及</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p:txBody>
      </p:sp>
      <p:sp>
        <p:nvSpPr>
          <p:cNvPr id="18" name="object 18"/>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302</a:t>
            </a:fld>
            <a:endParaRPr sz="800">
              <a:latin typeface="小哥哥网恋吗"/>
              <a:cs typeface="小哥哥网恋吗"/>
            </a:endParaRPr>
          </a:p>
        </p:txBody>
      </p:sp>
      <p:sp>
        <p:nvSpPr>
          <p:cNvPr id="8" name="object 8"/>
          <p:cNvSpPr txBox="1"/>
          <p:nvPr/>
        </p:nvSpPr>
        <p:spPr>
          <a:xfrm>
            <a:off x="1339225" y="5597775"/>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Number</a:t>
            </a:r>
            <a:endParaRPr sz="850">
              <a:latin typeface="Lucida Console"/>
              <a:cs typeface="Lucida Console"/>
            </a:endParaRPr>
          </a:p>
        </p:txBody>
      </p:sp>
      <p:sp>
        <p:nvSpPr>
          <p:cNvPr id="9" name="object 9"/>
          <p:cNvSpPr txBox="1"/>
          <p:nvPr/>
        </p:nvSpPr>
        <p:spPr>
          <a:xfrm>
            <a:off x="1877063" y="4875796"/>
            <a:ext cx="3960495" cy="883285"/>
          </a:xfrm>
          <a:prstGeom prst="rect">
            <a:avLst/>
          </a:prstGeom>
        </p:spPr>
        <p:txBody>
          <a:bodyPr vert="horz" wrap="square" lIns="0" tIns="11430" rIns="0" bIns="0" rtlCol="0">
            <a:spAutoFit/>
          </a:bodyPr>
          <a:lstStyle/>
          <a:p>
            <a:pPr marL="146685" marR="5080">
              <a:lnSpc>
                <a:spcPct val="132400"/>
              </a:lnSpc>
              <a:spcBef>
                <a:spcPts val="90"/>
              </a:spcBef>
              <a:tabLst>
                <a:tab pos="1873250" algn="l"/>
              </a:tabLst>
            </a:pPr>
            <a:r>
              <a:rPr sz="850" spc="25" dirty="0">
                <a:solidFill>
                  <a:srgbClr val="333333"/>
                </a:solidFill>
                <a:latin typeface="Lucida Console"/>
                <a:cs typeface="Lucida Console"/>
              </a:rPr>
              <a:t>Name</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linuxprobe.com:0	</a:t>
            </a:r>
            <a:r>
              <a:rPr sz="850" spc="25" dirty="0">
                <a:solidFill>
                  <a:srgbClr val="333333"/>
                </a:solidFill>
                <a:latin typeface="Lucida Console"/>
                <a:cs typeface="Lucida Console"/>
              </a:rPr>
              <a:t>(local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host </a:t>
            </a:r>
            <a:r>
              <a:rPr sz="850" spc="30" dirty="0">
                <a:solidFill>
                  <a:srgbClr val="333333"/>
                </a:solidFill>
                <a:latin typeface="Lucida Console"/>
                <a:cs typeface="Lucida Console"/>
              </a:rPr>
              <a:t>linuxprobe.com) </a:t>
            </a:r>
            <a:r>
              <a:rPr sz="850" spc="-500" dirty="0">
                <a:solidFill>
                  <a:srgbClr val="333333"/>
                </a:solidFill>
                <a:latin typeface="Lucida Console"/>
                <a:cs typeface="Lucida Console"/>
              </a:rPr>
              <a:t> </a:t>
            </a:r>
            <a:r>
              <a:rPr sz="850" spc="25" dirty="0">
                <a:solidFill>
                  <a:srgbClr val="333333"/>
                </a:solidFill>
                <a:latin typeface="Lucida Console"/>
                <a:cs typeface="Lucida Console"/>
              </a:rPr>
              <a:t>UUID </a:t>
            </a:r>
            <a:r>
              <a:rPr sz="850" spc="15" dirty="0">
                <a:solidFill>
                  <a:srgbClr val="333333"/>
                </a:solidFill>
                <a:latin typeface="Lucida Console"/>
                <a:cs typeface="Lucida Console"/>
              </a:rPr>
              <a:t>:</a:t>
            </a:r>
            <a:r>
              <a:rPr sz="850" spc="30" dirty="0">
                <a:solidFill>
                  <a:srgbClr val="333333"/>
                </a:solidFill>
                <a:latin typeface="Lucida Console"/>
                <a:cs typeface="Lucida Console"/>
              </a:rPr>
              <a:t> 759282f9:093dbf7c:a6c4a16d:ed70333c</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Events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0" dirty="0">
                <a:solidFill>
                  <a:srgbClr val="333333"/>
                </a:solidFill>
                <a:latin typeface="Lucida Console"/>
                <a:cs typeface="Lucida Console"/>
              </a:rPr>
              <a:t>18</a:t>
            </a:r>
            <a:endParaRPr sz="850">
              <a:latin typeface="Lucida Console"/>
              <a:cs typeface="Lucida Console"/>
            </a:endParaRPr>
          </a:p>
          <a:p>
            <a:pPr>
              <a:lnSpc>
                <a:spcPct val="100000"/>
              </a:lnSpc>
            </a:pPr>
            <a:endParaRPr sz="900">
              <a:latin typeface="Lucida Console"/>
              <a:cs typeface="Lucida Console"/>
            </a:endParaRPr>
          </a:p>
          <a:p>
            <a:pPr marL="92710">
              <a:lnSpc>
                <a:spcPct val="100000"/>
              </a:lnSpc>
              <a:spcBef>
                <a:spcPts val="780"/>
              </a:spcBef>
              <a:tabLst>
                <a:tab pos="641350" algn="l"/>
                <a:tab pos="1189990" algn="l"/>
              </a:tabLst>
            </a:pPr>
            <a:r>
              <a:rPr sz="850" spc="25" dirty="0">
                <a:solidFill>
                  <a:srgbClr val="333333"/>
                </a:solidFill>
                <a:latin typeface="Lucida Console"/>
                <a:cs typeface="Lucida Console"/>
              </a:rPr>
              <a:t>Major	Minor	</a:t>
            </a:r>
            <a:r>
              <a:rPr sz="850" spc="30" dirty="0">
                <a:solidFill>
                  <a:srgbClr val="333333"/>
                </a:solidFill>
                <a:latin typeface="Lucida Console"/>
                <a:cs typeface="Lucida Console"/>
              </a:rPr>
              <a:t>RaidDevice</a:t>
            </a:r>
            <a:r>
              <a:rPr sz="850" spc="-20" dirty="0">
                <a:solidFill>
                  <a:srgbClr val="333333"/>
                </a:solidFill>
                <a:latin typeface="Lucida Console"/>
                <a:cs typeface="Lucida Console"/>
              </a:rPr>
              <a:t> </a:t>
            </a:r>
            <a:r>
              <a:rPr sz="850" spc="25" dirty="0">
                <a:solidFill>
                  <a:srgbClr val="333333"/>
                </a:solidFill>
                <a:latin typeface="Lucida Console"/>
                <a:cs typeface="Lucida Console"/>
              </a:rPr>
              <a:t>State</a:t>
            </a:r>
            <a:endParaRPr sz="850">
              <a:latin typeface="Lucida Console"/>
              <a:cs typeface="Lucida Console"/>
            </a:endParaRPr>
          </a:p>
        </p:txBody>
      </p:sp>
      <p:graphicFrame>
        <p:nvGraphicFramePr>
          <p:cNvPr id="10" name="object 10"/>
          <p:cNvGraphicFramePr>
            <a:graphicFrameLocks noGrp="1"/>
          </p:cNvGraphicFramePr>
          <p:nvPr/>
        </p:nvGraphicFramePr>
        <p:xfrm>
          <a:off x="1521864" y="5804858"/>
          <a:ext cx="3809365" cy="45593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gridCol w="539750">
                  <a:extLst>
                    <a:ext uri="{9D8B030D-6E8A-4147-A177-3AD203B41FA5}">
                      <a16:colId xmlns:a16="http://schemas.microsoft.com/office/drawing/2014/main" val="20001"/>
                    </a:ext>
                  </a:extLst>
                </a:gridCol>
                <a:gridCol w="642619">
                  <a:extLst>
                    <a:ext uri="{9D8B030D-6E8A-4147-A177-3AD203B41FA5}">
                      <a16:colId xmlns:a16="http://schemas.microsoft.com/office/drawing/2014/main" val="20002"/>
                    </a:ext>
                  </a:extLst>
                </a:gridCol>
                <a:gridCol w="539750">
                  <a:extLst>
                    <a:ext uri="{9D8B030D-6E8A-4147-A177-3AD203B41FA5}">
                      <a16:colId xmlns:a16="http://schemas.microsoft.com/office/drawing/2014/main" val="20003"/>
                    </a:ext>
                  </a:extLst>
                </a:gridCol>
                <a:gridCol w="651510">
                  <a:extLst>
                    <a:ext uri="{9D8B030D-6E8A-4147-A177-3AD203B41FA5}">
                      <a16:colId xmlns:a16="http://schemas.microsoft.com/office/drawing/2014/main" val="20004"/>
                    </a:ext>
                  </a:extLst>
                </a:gridCol>
                <a:gridCol w="412114">
                  <a:extLst>
                    <a:ext uri="{9D8B030D-6E8A-4147-A177-3AD203B41FA5}">
                      <a16:colId xmlns:a16="http://schemas.microsoft.com/office/drawing/2014/main" val="20005"/>
                    </a:ext>
                  </a:extLst>
                </a:gridCol>
                <a:gridCol w="687070">
                  <a:extLst>
                    <a:ext uri="{9D8B030D-6E8A-4147-A177-3AD203B41FA5}">
                      <a16:colId xmlns:a16="http://schemas.microsoft.com/office/drawing/2014/main" val="20006"/>
                    </a:ext>
                  </a:extLst>
                </a:gridCol>
              </a:tblGrid>
              <a:tr h="142240">
                <a:tc>
                  <a:txBody>
                    <a:bodyPr/>
                    <a:lstStyle/>
                    <a:p>
                      <a:pPr marL="31750">
                        <a:lnSpc>
                          <a:spcPts val="880"/>
                        </a:lnSpc>
                      </a:pPr>
                      <a:r>
                        <a:rPr sz="850" dirty="0">
                          <a:solidFill>
                            <a:srgbClr val="333333"/>
                          </a:solidFill>
                          <a:latin typeface="Lucida Console"/>
                          <a:cs typeface="Lucida Console"/>
                        </a:rPr>
                        <a:t>0</a:t>
                      </a:r>
                      <a:endParaRPr sz="850">
                        <a:latin typeface="Lucida Console"/>
                        <a:cs typeface="Lucida Console"/>
                      </a:endParaRPr>
                    </a:p>
                  </a:txBody>
                  <a:tcPr marL="0" marR="0" marT="0" marB="0">
                    <a:solidFill>
                      <a:srgbClr val="F8F8F8"/>
                    </a:solidFill>
                  </a:tcPr>
                </a:tc>
                <a:tc>
                  <a:txBody>
                    <a:bodyPr/>
                    <a:lstStyle/>
                    <a:p>
                      <a:pPr algn="ctr">
                        <a:lnSpc>
                          <a:spcPts val="880"/>
                        </a:lnSpc>
                      </a:pPr>
                      <a:r>
                        <a:rPr sz="850" dirty="0">
                          <a:solidFill>
                            <a:srgbClr val="333333"/>
                          </a:solidFill>
                          <a:latin typeface="Lucida Console"/>
                          <a:cs typeface="Lucida Console"/>
                        </a:rPr>
                        <a:t>8</a:t>
                      </a:r>
                      <a:endParaRPr sz="850">
                        <a:latin typeface="Lucida Console"/>
                        <a:cs typeface="Lucida Console"/>
                      </a:endParaRPr>
                    </a:p>
                  </a:txBody>
                  <a:tcPr marL="0" marR="0" marT="0" marB="0">
                    <a:solidFill>
                      <a:srgbClr val="F8F8F8"/>
                    </a:solidFill>
                  </a:tcPr>
                </a:tc>
                <a:tc>
                  <a:txBody>
                    <a:bodyPr/>
                    <a:lstStyle/>
                    <a:p>
                      <a:pPr marR="25400" algn="ctr">
                        <a:lnSpc>
                          <a:spcPts val="880"/>
                        </a:lnSpc>
                      </a:pPr>
                      <a:r>
                        <a:rPr sz="850" spc="20" dirty="0">
                          <a:solidFill>
                            <a:srgbClr val="333333"/>
                          </a:solidFill>
                          <a:latin typeface="Lucida Console"/>
                          <a:cs typeface="Lucida Console"/>
                        </a:rPr>
                        <a:t>16</a:t>
                      </a:r>
                      <a:endParaRPr sz="850">
                        <a:latin typeface="Lucida Console"/>
                        <a:cs typeface="Lucida Console"/>
                      </a:endParaRPr>
                    </a:p>
                  </a:txBody>
                  <a:tcPr marL="0" marR="0" marT="0" marB="0">
                    <a:solidFill>
                      <a:srgbClr val="F8F8F8"/>
                    </a:solidFill>
                  </a:tcPr>
                </a:tc>
                <a:tc>
                  <a:txBody>
                    <a:bodyPr/>
                    <a:lstStyle/>
                    <a:p>
                      <a:pPr marR="194945" algn="r">
                        <a:lnSpc>
                          <a:spcPts val="880"/>
                        </a:lnSpc>
                      </a:pPr>
                      <a:r>
                        <a:rPr sz="850" dirty="0">
                          <a:solidFill>
                            <a:srgbClr val="333333"/>
                          </a:solidFill>
                          <a:latin typeface="Lucida Console"/>
                          <a:cs typeface="Lucida Console"/>
                        </a:rPr>
                        <a:t>0</a:t>
                      </a:r>
                      <a:endParaRPr sz="850">
                        <a:latin typeface="Lucida Console"/>
                        <a:cs typeface="Lucida Console"/>
                      </a:endParaRPr>
                    </a:p>
                  </a:txBody>
                  <a:tcPr marL="0" marR="0" marT="0" marB="0">
                    <a:solidFill>
                      <a:srgbClr val="F8F8F8"/>
                    </a:solidFill>
                  </a:tcPr>
                </a:tc>
                <a:tc>
                  <a:txBody>
                    <a:bodyPr/>
                    <a:lstStyle/>
                    <a:p>
                      <a:pPr marR="26670" algn="r">
                        <a:lnSpc>
                          <a:spcPts val="880"/>
                        </a:lnSpc>
                      </a:pPr>
                      <a:r>
                        <a:rPr sz="850" spc="25" dirty="0">
                          <a:solidFill>
                            <a:srgbClr val="333333"/>
                          </a:solidFill>
                          <a:latin typeface="Lucida Console"/>
                          <a:cs typeface="Lucida Console"/>
                        </a:rPr>
                        <a:t>active</a:t>
                      </a:r>
                      <a:endParaRPr sz="850">
                        <a:latin typeface="Lucida Console"/>
                        <a:cs typeface="Lucida Console"/>
                      </a:endParaRPr>
                    </a:p>
                  </a:txBody>
                  <a:tcPr marL="0" marR="0" marT="0" marB="0">
                    <a:solidFill>
                      <a:srgbClr val="F8F8F8"/>
                    </a:solidFill>
                  </a:tcPr>
                </a:tc>
                <a:tc>
                  <a:txBody>
                    <a:bodyPr/>
                    <a:lstStyle/>
                    <a:p>
                      <a:pPr marL="34290">
                        <a:lnSpc>
                          <a:spcPts val="880"/>
                        </a:lnSpc>
                      </a:pPr>
                      <a:r>
                        <a:rPr sz="850" spc="25" dirty="0">
                          <a:solidFill>
                            <a:srgbClr val="333333"/>
                          </a:solidFill>
                          <a:latin typeface="Lucida Console"/>
                          <a:cs typeface="Lucida Console"/>
                        </a:rPr>
                        <a:t>sync</a:t>
                      </a:r>
                      <a:endParaRPr sz="850">
                        <a:latin typeface="Lucida Console"/>
                        <a:cs typeface="Lucida Console"/>
                      </a:endParaRPr>
                    </a:p>
                  </a:txBody>
                  <a:tcPr marL="0" marR="0" marT="0" marB="0">
                    <a:solidFill>
                      <a:srgbClr val="F8F8F8"/>
                    </a:solidFill>
                  </a:tcPr>
                </a:tc>
                <a:tc>
                  <a:txBody>
                    <a:bodyPr/>
                    <a:lstStyle/>
                    <a:p>
                      <a:pPr marR="24130" algn="r">
                        <a:lnSpc>
                          <a:spcPts val="880"/>
                        </a:lnSpc>
                      </a:pPr>
                      <a:r>
                        <a:rPr sz="850" spc="30" dirty="0">
                          <a:solidFill>
                            <a:srgbClr val="333333"/>
                          </a:solidFill>
                          <a:latin typeface="Lucida Console"/>
                          <a:cs typeface="Lucida Console"/>
                        </a:rPr>
                        <a:t>/dev/sdb</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90"/>
                        </a:spcBef>
                      </a:pPr>
                      <a:r>
                        <a:rPr sz="850" dirty="0">
                          <a:solidFill>
                            <a:srgbClr val="333333"/>
                          </a:solidFill>
                          <a:latin typeface="Lucida Console"/>
                          <a:cs typeface="Lucida Console"/>
                        </a:rPr>
                        <a:t>1</a:t>
                      </a:r>
                      <a:endParaRPr sz="850">
                        <a:latin typeface="Lucida Console"/>
                        <a:cs typeface="Lucida Console"/>
                      </a:endParaRPr>
                    </a:p>
                  </a:txBody>
                  <a:tcPr marL="0" marR="0" marT="11430" marB="0">
                    <a:solidFill>
                      <a:srgbClr val="F8F8F8"/>
                    </a:solidFill>
                  </a:tcPr>
                </a:tc>
                <a:tc>
                  <a:txBody>
                    <a:bodyPr/>
                    <a:lstStyle/>
                    <a:p>
                      <a:pPr algn="ctr">
                        <a:lnSpc>
                          <a:spcPct val="100000"/>
                        </a:lnSpc>
                        <a:spcBef>
                          <a:spcPts val="90"/>
                        </a:spcBef>
                      </a:pPr>
                      <a:r>
                        <a:rPr sz="850" dirty="0">
                          <a:solidFill>
                            <a:srgbClr val="333333"/>
                          </a:solidFill>
                          <a:latin typeface="Lucida Console"/>
                          <a:cs typeface="Lucida Console"/>
                        </a:rPr>
                        <a:t>8</a:t>
                      </a:r>
                      <a:endParaRPr sz="850">
                        <a:latin typeface="Lucida Console"/>
                        <a:cs typeface="Lucida Console"/>
                      </a:endParaRPr>
                    </a:p>
                  </a:txBody>
                  <a:tcPr marL="0" marR="0" marT="11430" marB="0">
                    <a:solidFill>
                      <a:srgbClr val="F8F8F8"/>
                    </a:solidFill>
                  </a:tcPr>
                </a:tc>
                <a:tc>
                  <a:txBody>
                    <a:bodyPr/>
                    <a:lstStyle/>
                    <a:p>
                      <a:pPr marR="25400" algn="ctr">
                        <a:lnSpc>
                          <a:spcPct val="100000"/>
                        </a:lnSpc>
                        <a:spcBef>
                          <a:spcPts val="90"/>
                        </a:spcBef>
                      </a:pPr>
                      <a:r>
                        <a:rPr sz="850" spc="20" dirty="0">
                          <a:solidFill>
                            <a:srgbClr val="333333"/>
                          </a:solidFill>
                          <a:latin typeface="Lucida Console"/>
                          <a:cs typeface="Lucida Console"/>
                        </a:rPr>
                        <a:t>32</a:t>
                      </a:r>
                      <a:endParaRPr sz="850">
                        <a:latin typeface="Lucida Console"/>
                        <a:cs typeface="Lucida Console"/>
                      </a:endParaRPr>
                    </a:p>
                  </a:txBody>
                  <a:tcPr marL="0" marR="0" marT="11430" marB="0">
                    <a:solidFill>
                      <a:srgbClr val="F8F8F8"/>
                    </a:solidFill>
                  </a:tcPr>
                </a:tc>
                <a:tc>
                  <a:txBody>
                    <a:bodyPr/>
                    <a:lstStyle/>
                    <a:p>
                      <a:pPr marR="194945" algn="r">
                        <a:lnSpc>
                          <a:spcPct val="100000"/>
                        </a:lnSpc>
                        <a:spcBef>
                          <a:spcPts val="90"/>
                        </a:spcBef>
                      </a:pPr>
                      <a:r>
                        <a:rPr sz="850" dirty="0">
                          <a:solidFill>
                            <a:srgbClr val="333333"/>
                          </a:solidFill>
                          <a:latin typeface="Lucida Console"/>
                          <a:cs typeface="Lucida Console"/>
                        </a:rPr>
                        <a:t>1</a:t>
                      </a:r>
                      <a:endParaRPr sz="850">
                        <a:latin typeface="Lucida Console"/>
                        <a:cs typeface="Lucida Console"/>
                      </a:endParaRPr>
                    </a:p>
                  </a:txBody>
                  <a:tcPr marL="0" marR="0" marT="11430" marB="0">
                    <a:solidFill>
                      <a:srgbClr val="F8F8F8"/>
                    </a:solidFill>
                  </a:tcPr>
                </a:tc>
                <a:tc>
                  <a:txBody>
                    <a:bodyPr/>
                    <a:lstStyle/>
                    <a:p>
                      <a:pPr marR="26670" algn="r">
                        <a:lnSpc>
                          <a:spcPct val="100000"/>
                        </a:lnSpc>
                        <a:spcBef>
                          <a:spcPts val="90"/>
                        </a:spcBef>
                      </a:pPr>
                      <a:r>
                        <a:rPr sz="850" spc="25" dirty="0">
                          <a:solidFill>
                            <a:srgbClr val="333333"/>
                          </a:solidFill>
                          <a:latin typeface="Lucida Console"/>
                          <a:cs typeface="Lucida Console"/>
                        </a:rPr>
                        <a:t>active</a:t>
                      </a:r>
                      <a:endParaRPr sz="850">
                        <a:latin typeface="Lucida Console"/>
                        <a:cs typeface="Lucida Console"/>
                      </a:endParaRPr>
                    </a:p>
                  </a:txBody>
                  <a:tcPr marL="0" marR="0" marT="11430" marB="0">
                    <a:solidFill>
                      <a:srgbClr val="F8F8F8"/>
                    </a:solidFill>
                  </a:tcPr>
                </a:tc>
                <a:tc>
                  <a:txBody>
                    <a:bodyPr/>
                    <a:lstStyle/>
                    <a:p>
                      <a:pPr marL="34290">
                        <a:lnSpc>
                          <a:spcPct val="100000"/>
                        </a:lnSpc>
                        <a:spcBef>
                          <a:spcPts val="90"/>
                        </a:spcBef>
                      </a:pPr>
                      <a:r>
                        <a:rPr sz="850" spc="25" dirty="0">
                          <a:solidFill>
                            <a:srgbClr val="333333"/>
                          </a:solidFill>
                          <a:latin typeface="Lucida Console"/>
                          <a:cs typeface="Lucida Console"/>
                        </a:rPr>
                        <a:t>sync</a:t>
                      </a:r>
                      <a:endParaRPr sz="850">
                        <a:latin typeface="Lucida Console"/>
                        <a:cs typeface="Lucida Console"/>
                      </a:endParaRPr>
                    </a:p>
                  </a:txBody>
                  <a:tcPr marL="0" marR="0" marT="11430" marB="0">
                    <a:solidFill>
                      <a:srgbClr val="F8F8F8"/>
                    </a:solidFill>
                  </a:tcPr>
                </a:tc>
                <a:tc>
                  <a:txBody>
                    <a:bodyPr/>
                    <a:lstStyle/>
                    <a:p>
                      <a:pPr marR="24130" algn="r">
                        <a:lnSpc>
                          <a:spcPct val="100000"/>
                        </a:lnSpc>
                        <a:spcBef>
                          <a:spcPts val="90"/>
                        </a:spcBef>
                      </a:pPr>
                      <a:r>
                        <a:rPr sz="850" spc="30" dirty="0">
                          <a:solidFill>
                            <a:srgbClr val="333333"/>
                          </a:solidFill>
                          <a:latin typeface="Lucida Console"/>
                          <a:cs typeface="Lucida Console"/>
                        </a:rPr>
                        <a:t>/dev/sdc</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r h="142240">
                <a:tc>
                  <a:txBody>
                    <a:bodyPr/>
                    <a:lstStyle/>
                    <a:p>
                      <a:pPr marL="31750">
                        <a:lnSpc>
                          <a:spcPts val="930"/>
                        </a:lnSpc>
                        <a:spcBef>
                          <a:spcPts val="90"/>
                        </a:spcBef>
                      </a:pPr>
                      <a:r>
                        <a:rPr sz="850" dirty="0">
                          <a:solidFill>
                            <a:srgbClr val="333333"/>
                          </a:solidFill>
                          <a:latin typeface="Lucida Console"/>
                          <a:cs typeface="Lucida Console"/>
                        </a:rPr>
                        <a:t>4</a:t>
                      </a:r>
                      <a:endParaRPr sz="850">
                        <a:latin typeface="Lucida Console"/>
                        <a:cs typeface="Lucida Console"/>
                      </a:endParaRPr>
                    </a:p>
                  </a:txBody>
                  <a:tcPr marL="0" marR="0" marT="11430" marB="0">
                    <a:solidFill>
                      <a:srgbClr val="F8F8F8"/>
                    </a:solidFill>
                  </a:tcPr>
                </a:tc>
                <a:tc>
                  <a:txBody>
                    <a:bodyPr/>
                    <a:lstStyle/>
                    <a:p>
                      <a:pPr algn="ctr">
                        <a:lnSpc>
                          <a:spcPts val="930"/>
                        </a:lnSpc>
                        <a:spcBef>
                          <a:spcPts val="90"/>
                        </a:spcBef>
                      </a:pPr>
                      <a:r>
                        <a:rPr sz="850" dirty="0">
                          <a:solidFill>
                            <a:srgbClr val="333333"/>
                          </a:solidFill>
                          <a:latin typeface="Lucida Console"/>
                          <a:cs typeface="Lucida Console"/>
                        </a:rPr>
                        <a:t>8</a:t>
                      </a:r>
                      <a:endParaRPr sz="850">
                        <a:latin typeface="Lucida Console"/>
                        <a:cs typeface="Lucida Console"/>
                      </a:endParaRPr>
                    </a:p>
                  </a:txBody>
                  <a:tcPr marL="0" marR="0" marT="11430" marB="0">
                    <a:solidFill>
                      <a:srgbClr val="F8F8F8"/>
                    </a:solidFill>
                  </a:tcPr>
                </a:tc>
                <a:tc>
                  <a:txBody>
                    <a:bodyPr/>
                    <a:lstStyle/>
                    <a:p>
                      <a:pPr marR="25400" algn="ctr">
                        <a:lnSpc>
                          <a:spcPts val="930"/>
                        </a:lnSpc>
                        <a:spcBef>
                          <a:spcPts val="90"/>
                        </a:spcBef>
                      </a:pPr>
                      <a:r>
                        <a:rPr sz="850" spc="20" dirty="0">
                          <a:solidFill>
                            <a:srgbClr val="333333"/>
                          </a:solidFill>
                          <a:latin typeface="Lucida Console"/>
                          <a:cs typeface="Lucida Console"/>
                        </a:rPr>
                        <a:t>48</a:t>
                      </a:r>
                      <a:endParaRPr sz="850">
                        <a:latin typeface="Lucida Console"/>
                        <a:cs typeface="Lucida Console"/>
                      </a:endParaRPr>
                    </a:p>
                  </a:txBody>
                  <a:tcPr marL="0" marR="0" marT="11430" marB="0">
                    <a:solidFill>
                      <a:srgbClr val="F8F8F8"/>
                    </a:solidFill>
                  </a:tcPr>
                </a:tc>
                <a:tc>
                  <a:txBody>
                    <a:bodyPr/>
                    <a:lstStyle/>
                    <a:p>
                      <a:pPr marR="194945" algn="r">
                        <a:lnSpc>
                          <a:spcPts val="930"/>
                        </a:lnSpc>
                        <a:spcBef>
                          <a:spcPts val="90"/>
                        </a:spcBef>
                      </a:pPr>
                      <a:r>
                        <a:rPr sz="850" dirty="0">
                          <a:solidFill>
                            <a:srgbClr val="333333"/>
                          </a:solidFill>
                          <a:latin typeface="Lucida Console"/>
                          <a:cs typeface="Lucida Console"/>
                        </a:rPr>
                        <a:t>2</a:t>
                      </a:r>
                      <a:endParaRPr sz="850">
                        <a:latin typeface="Lucida Console"/>
                        <a:cs typeface="Lucida Console"/>
                      </a:endParaRPr>
                    </a:p>
                  </a:txBody>
                  <a:tcPr marL="0" marR="0" marT="11430" marB="0">
                    <a:solidFill>
                      <a:srgbClr val="F8F8F8"/>
                    </a:solidFill>
                  </a:tcPr>
                </a:tc>
                <a:tc>
                  <a:txBody>
                    <a:bodyPr/>
                    <a:lstStyle/>
                    <a:p>
                      <a:pPr marR="26670" algn="r">
                        <a:lnSpc>
                          <a:spcPts val="930"/>
                        </a:lnSpc>
                        <a:spcBef>
                          <a:spcPts val="90"/>
                        </a:spcBef>
                      </a:pPr>
                      <a:r>
                        <a:rPr sz="850" spc="25" dirty="0">
                          <a:solidFill>
                            <a:srgbClr val="333333"/>
                          </a:solidFill>
                          <a:latin typeface="Lucida Console"/>
                          <a:cs typeface="Lucida Console"/>
                        </a:rPr>
                        <a:t>active</a:t>
                      </a:r>
                      <a:endParaRPr sz="850">
                        <a:latin typeface="Lucida Console"/>
                        <a:cs typeface="Lucida Console"/>
                      </a:endParaRPr>
                    </a:p>
                  </a:txBody>
                  <a:tcPr marL="0" marR="0" marT="11430" marB="0">
                    <a:solidFill>
                      <a:srgbClr val="F8F8F8"/>
                    </a:solidFill>
                  </a:tcPr>
                </a:tc>
                <a:tc>
                  <a:txBody>
                    <a:bodyPr/>
                    <a:lstStyle/>
                    <a:p>
                      <a:pPr marL="34290">
                        <a:lnSpc>
                          <a:spcPts val="930"/>
                        </a:lnSpc>
                        <a:spcBef>
                          <a:spcPts val="90"/>
                        </a:spcBef>
                      </a:pPr>
                      <a:r>
                        <a:rPr sz="850" spc="25" dirty="0">
                          <a:solidFill>
                            <a:srgbClr val="333333"/>
                          </a:solidFill>
                          <a:latin typeface="Lucida Console"/>
                          <a:cs typeface="Lucida Console"/>
                        </a:rPr>
                        <a:t>sync</a:t>
                      </a:r>
                      <a:endParaRPr sz="850">
                        <a:latin typeface="Lucida Console"/>
                        <a:cs typeface="Lucida Console"/>
                      </a:endParaRPr>
                    </a:p>
                  </a:txBody>
                  <a:tcPr marL="0" marR="0" marT="11430" marB="0">
                    <a:solidFill>
                      <a:srgbClr val="F8F8F8"/>
                    </a:solidFill>
                  </a:tcPr>
                </a:tc>
                <a:tc>
                  <a:txBody>
                    <a:bodyPr/>
                    <a:lstStyle/>
                    <a:p>
                      <a:pPr marR="24130" algn="r">
                        <a:lnSpc>
                          <a:spcPts val="930"/>
                        </a:lnSpc>
                        <a:spcBef>
                          <a:spcPts val="90"/>
                        </a:spcBef>
                      </a:pPr>
                      <a:r>
                        <a:rPr sz="850" spc="30" dirty="0">
                          <a:solidFill>
                            <a:srgbClr val="333333"/>
                          </a:solidFill>
                          <a:latin typeface="Lucida Console"/>
                          <a:cs typeface="Lucida Console"/>
                        </a:rPr>
                        <a:t>/dev/sdd</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2"/>
                  </a:ext>
                </a:extLst>
              </a:tr>
            </a:tbl>
          </a:graphicData>
        </a:graphic>
      </p:graphicFrame>
      <p:sp>
        <p:nvSpPr>
          <p:cNvPr id="11" name="object 11"/>
          <p:cNvSpPr txBox="1"/>
          <p:nvPr/>
        </p:nvSpPr>
        <p:spPr>
          <a:xfrm>
            <a:off x="1540914" y="6455368"/>
            <a:ext cx="9271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3</a:t>
            </a:r>
            <a:endParaRPr sz="850">
              <a:latin typeface="Lucida Console"/>
              <a:cs typeface="Lucida Console"/>
            </a:endParaRPr>
          </a:p>
        </p:txBody>
      </p:sp>
      <p:sp>
        <p:nvSpPr>
          <p:cNvPr id="12" name="object 12"/>
          <p:cNvSpPr txBox="1"/>
          <p:nvPr/>
        </p:nvSpPr>
        <p:spPr>
          <a:xfrm>
            <a:off x="2080933" y="6455368"/>
            <a:ext cx="9271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8</a:t>
            </a:r>
            <a:endParaRPr sz="850">
              <a:latin typeface="Lucida Console"/>
              <a:cs typeface="Lucida Console"/>
            </a:endParaRPr>
          </a:p>
        </p:txBody>
      </p:sp>
      <p:sp>
        <p:nvSpPr>
          <p:cNvPr id="13" name="object 13"/>
          <p:cNvSpPr txBox="1"/>
          <p:nvPr/>
        </p:nvSpPr>
        <p:spPr>
          <a:xfrm>
            <a:off x="2620952" y="6455368"/>
            <a:ext cx="16256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6</a:t>
            </a:r>
            <a:r>
              <a:rPr sz="850" spc="15" dirty="0">
                <a:solidFill>
                  <a:srgbClr val="333333"/>
                </a:solidFill>
                <a:latin typeface="Lucida Console"/>
                <a:cs typeface="Lucida Console"/>
              </a:rPr>
              <a:t>4</a:t>
            </a:r>
            <a:endParaRPr sz="850">
              <a:latin typeface="Lucida Console"/>
              <a:cs typeface="Lucida Console"/>
            </a:endParaRPr>
          </a:p>
        </p:txBody>
      </p:sp>
      <p:sp>
        <p:nvSpPr>
          <p:cNvPr id="14" name="object 14"/>
          <p:cNvSpPr txBox="1"/>
          <p:nvPr/>
        </p:nvSpPr>
        <p:spPr>
          <a:xfrm>
            <a:off x="3297610" y="6455368"/>
            <a:ext cx="9271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a:t>
            </a:r>
            <a:endParaRPr sz="850">
              <a:latin typeface="Lucida Console"/>
              <a:cs typeface="Lucida Console"/>
            </a:endParaRPr>
          </a:p>
        </p:txBody>
      </p:sp>
      <p:sp>
        <p:nvSpPr>
          <p:cNvPr id="15" name="object 15"/>
          <p:cNvSpPr txBox="1"/>
          <p:nvPr/>
        </p:nvSpPr>
        <p:spPr>
          <a:xfrm>
            <a:off x="3770399" y="6455368"/>
            <a:ext cx="37084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spar</a:t>
            </a:r>
            <a:r>
              <a:rPr sz="850" spc="15" dirty="0">
                <a:solidFill>
                  <a:srgbClr val="333333"/>
                </a:solidFill>
                <a:latin typeface="Lucida Console"/>
                <a:cs typeface="Lucida Console"/>
              </a:rPr>
              <a:t>e</a:t>
            </a:r>
            <a:endParaRPr sz="850">
              <a:latin typeface="Lucida Console"/>
              <a:cs typeface="Lucida Console"/>
            </a:endParaRPr>
          </a:p>
        </p:txBody>
      </p:sp>
      <p:sp>
        <p:nvSpPr>
          <p:cNvPr id="16" name="object 16"/>
          <p:cNvSpPr txBox="1"/>
          <p:nvPr/>
        </p:nvSpPr>
        <p:spPr>
          <a:xfrm>
            <a:off x="4319140" y="6455368"/>
            <a:ext cx="57912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/dev/sd</a:t>
            </a:r>
            <a:r>
              <a:rPr sz="850" spc="15" dirty="0">
                <a:solidFill>
                  <a:srgbClr val="333333"/>
                </a:solidFill>
                <a:latin typeface="Lucida Console"/>
                <a:cs typeface="Lucida Console"/>
              </a:rPr>
              <a:t>e</a:t>
            </a:r>
            <a:endParaRPr sz="850">
              <a:latin typeface="Lucida Console"/>
              <a:cs typeface="Lucida Console"/>
            </a:endParaRPr>
          </a:p>
        </p:txBody>
      </p:sp>
      <p:sp>
        <p:nvSpPr>
          <p:cNvPr id="17" name="object 17"/>
          <p:cNvSpPr txBox="1"/>
          <p:nvPr/>
        </p:nvSpPr>
        <p:spPr>
          <a:xfrm>
            <a:off x="870233" y="333211"/>
            <a:ext cx="5860415" cy="4396740"/>
          </a:xfrm>
          <a:prstGeom prst="rect">
            <a:avLst/>
          </a:prstGeom>
        </p:spPr>
        <p:txBody>
          <a:bodyPr vert="horz" wrap="square" lIns="0" tIns="12065" rIns="0" bIns="0" rtlCol="0">
            <a:spAutoFit/>
          </a:bodyPr>
          <a:lstStyle/>
          <a:p>
            <a:pPr marL="88900" marR="81280">
              <a:lnSpc>
                <a:spcPct val="131600"/>
              </a:lnSpc>
              <a:spcBef>
                <a:spcPts val="95"/>
              </a:spcBef>
            </a:pPr>
            <a:r>
              <a:rPr sz="950" b="1" spc="25" dirty="0">
                <a:solidFill>
                  <a:srgbClr val="333333"/>
                </a:solidFill>
                <a:latin typeface="微软雅黑"/>
                <a:cs typeface="微软雅黑"/>
              </a:rPr>
              <a:t>设备的唯一标识符，用于精确地区分本地或远程设备。于是我们可以把这个值记录下来，一会儿准备</a:t>
            </a:r>
            <a:r>
              <a:rPr sz="950" b="1" spc="-450" dirty="0">
                <a:solidFill>
                  <a:srgbClr val="333333"/>
                </a:solidFill>
                <a:latin typeface="微软雅黑"/>
                <a:cs typeface="微软雅黑"/>
              </a:rPr>
              <a:t>填</a:t>
            </a:r>
            <a:r>
              <a:rPr sz="1200" baseline="34722" dirty="0">
                <a:latin typeface="小哥哥网恋吗"/>
                <a:cs typeface="小哥哥网恋吗"/>
              </a:rPr>
              <a:t>5/20 </a:t>
            </a:r>
            <a:r>
              <a:rPr sz="950" b="1" spc="25" dirty="0">
                <a:solidFill>
                  <a:srgbClr val="333333"/>
                </a:solidFill>
                <a:latin typeface="微软雅黑"/>
                <a:cs typeface="微软雅黑"/>
              </a:rPr>
              <a:t>写到挂载配置文件中。</a:t>
            </a:r>
            <a:endParaRPr sz="950">
              <a:latin typeface="微软雅黑"/>
              <a:cs typeface="微软雅黑"/>
            </a:endParaRPr>
          </a:p>
          <a:p>
            <a:pPr>
              <a:lnSpc>
                <a:spcPct val="100000"/>
              </a:lnSpc>
              <a:spcBef>
                <a:spcPts val="5"/>
              </a:spcBef>
            </a:pPr>
            <a:endParaRPr sz="1100">
              <a:latin typeface="微软雅黑"/>
              <a:cs typeface="微软雅黑"/>
            </a:endParaRPr>
          </a:p>
          <a:p>
            <a:pPr marL="212725">
              <a:lnSpc>
                <a:spcPct val="100000"/>
              </a:lnSpc>
            </a:pP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mdadm</a:t>
            </a:r>
            <a:r>
              <a:rPr sz="850" spc="20" dirty="0">
                <a:solidFill>
                  <a:srgbClr val="333333"/>
                </a:solidFill>
                <a:latin typeface="Lucida Console"/>
                <a:cs typeface="Lucida Console"/>
              </a:rPr>
              <a:t> -D </a:t>
            </a:r>
            <a:r>
              <a:rPr sz="850" spc="30" dirty="0">
                <a:solidFill>
                  <a:srgbClr val="333333"/>
                </a:solidFill>
                <a:latin typeface="Lucida Console"/>
                <a:cs typeface="Lucida Console"/>
              </a:rPr>
              <a:t>/dev/md0</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/dev/md0:</a:t>
            </a:r>
            <a:endParaRPr sz="850">
              <a:latin typeface="Lucida Console"/>
              <a:cs typeface="Lucida Console"/>
            </a:endParaRPr>
          </a:p>
          <a:p>
            <a:pPr marL="951865">
              <a:lnSpc>
                <a:spcPct val="100000"/>
              </a:lnSpc>
              <a:spcBef>
                <a:spcPts val="330"/>
              </a:spcBef>
            </a:pPr>
            <a:r>
              <a:rPr sz="850" spc="30" dirty="0">
                <a:solidFill>
                  <a:srgbClr val="333333"/>
                </a:solidFill>
                <a:latin typeface="Lucida Console"/>
                <a:cs typeface="Lucida Console"/>
              </a:rPr>
              <a:t>Version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1.2</a:t>
            </a:r>
            <a:endParaRPr sz="850">
              <a:latin typeface="Lucida Console"/>
              <a:cs typeface="Lucida Console"/>
            </a:endParaRPr>
          </a:p>
          <a:p>
            <a:pPr marL="750570" marR="2544445" indent="-201930">
              <a:lnSpc>
                <a:spcPct val="132400"/>
              </a:lnSpc>
            </a:pPr>
            <a:r>
              <a:rPr sz="850" spc="30" dirty="0">
                <a:solidFill>
                  <a:srgbClr val="333333"/>
                </a:solidFill>
                <a:latin typeface="Lucida Console"/>
                <a:cs typeface="Lucida Console"/>
              </a:rPr>
              <a:t>Creation </a:t>
            </a:r>
            <a:r>
              <a:rPr sz="850" spc="25" dirty="0">
                <a:solidFill>
                  <a:srgbClr val="333333"/>
                </a:solidFill>
                <a:latin typeface="Lucida Console"/>
                <a:cs typeface="Lucida Console"/>
              </a:rPr>
              <a:t>Time </a:t>
            </a:r>
            <a:r>
              <a:rPr sz="850" spc="15" dirty="0">
                <a:solidFill>
                  <a:srgbClr val="333333"/>
                </a:solidFill>
                <a:latin typeface="Lucida Console"/>
                <a:cs typeface="Lucida Console"/>
              </a:rPr>
              <a:t>: </a:t>
            </a:r>
            <a:r>
              <a:rPr sz="850" spc="25" dirty="0">
                <a:solidFill>
                  <a:srgbClr val="333333"/>
                </a:solidFill>
                <a:latin typeface="Lucida Console"/>
                <a:cs typeface="Lucida Console"/>
              </a:rPr>
              <a:t>Tue Apr </a:t>
            </a:r>
            <a:r>
              <a:rPr sz="850" spc="20" dirty="0">
                <a:solidFill>
                  <a:srgbClr val="333333"/>
                </a:solidFill>
                <a:latin typeface="Lucida Console"/>
                <a:cs typeface="Lucida Console"/>
              </a:rPr>
              <a:t>27 </a:t>
            </a:r>
            <a:r>
              <a:rPr sz="850" spc="30" dirty="0">
                <a:solidFill>
                  <a:srgbClr val="333333"/>
                </a:solidFill>
                <a:latin typeface="Lucida Console"/>
                <a:cs typeface="Lucida Console"/>
              </a:rPr>
              <a:t>08:06:43 </a:t>
            </a:r>
            <a:r>
              <a:rPr sz="850" spc="25" dirty="0">
                <a:solidFill>
                  <a:srgbClr val="333333"/>
                </a:solidFill>
                <a:latin typeface="Lucida Console"/>
                <a:cs typeface="Lucida Console"/>
              </a:rPr>
              <a:t>2021 </a:t>
            </a:r>
            <a:r>
              <a:rPr sz="850" spc="-500" dirty="0">
                <a:solidFill>
                  <a:srgbClr val="333333"/>
                </a:solidFill>
                <a:latin typeface="Lucida Console"/>
                <a:cs typeface="Lucida Console"/>
              </a:rPr>
              <a:t> </a:t>
            </a:r>
            <a:r>
              <a:rPr sz="850" spc="25" dirty="0">
                <a:solidFill>
                  <a:srgbClr val="333333"/>
                </a:solidFill>
                <a:latin typeface="Lucida Console"/>
                <a:cs typeface="Lucida Console"/>
              </a:rPr>
              <a:t>Raid Level</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raid5</a:t>
            </a:r>
            <a:endParaRPr sz="850">
              <a:latin typeface="Lucida Console"/>
              <a:cs typeface="Lucida Console"/>
            </a:endParaRPr>
          </a:p>
          <a:p>
            <a:pPr marR="2204085" algn="r">
              <a:lnSpc>
                <a:spcPct val="100000"/>
              </a:lnSpc>
              <a:spcBef>
                <a:spcPts val="330"/>
              </a:spcBef>
            </a:pPr>
            <a:r>
              <a:rPr sz="850" spc="25" dirty="0">
                <a:solidFill>
                  <a:srgbClr val="333333"/>
                </a:solidFill>
                <a:latin typeface="Lucida Console"/>
                <a:cs typeface="Lucida Console"/>
              </a:rPr>
              <a:t>Array</a:t>
            </a:r>
            <a:r>
              <a:rPr sz="850" spc="30" dirty="0">
                <a:solidFill>
                  <a:srgbClr val="333333"/>
                </a:solidFill>
                <a:latin typeface="Lucida Console"/>
                <a:cs typeface="Lucida Console"/>
              </a:rPr>
              <a:t> </a:t>
            </a:r>
            <a:r>
              <a:rPr sz="850" spc="25" dirty="0">
                <a:solidFill>
                  <a:srgbClr val="333333"/>
                </a:solidFill>
                <a:latin typeface="Lucida Console"/>
                <a:cs typeface="Lucida Console"/>
              </a:rPr>
              <a:t>Size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41908224 </a:t>
            </a:r>
            <a:r>
              <a:rPr sz="850" spc="25" dirty="0">
                <a:solidFill>
                  <a:srgbClr val="333333"/>
                </a:solidFill>
                <a:latin typeface="Lucida Console"/>
                <a:cs typeface="Lucida Console"/>
              </a:rPr>
              <a:t>(39.97</a:t>
            </a:r>
            <a:r>
              <a:rPr sz="850" spc="30" dirty="0">
                <a:solidFill>
                  <a:srgbClr val="333333"/>
                </a:solidFill>
                <a:latin typeface="Lucida Console"/>
                <a:cs typeface="Lucida Console"/>
              </a:rPr>
              <a:t> </a:t>
            </a:r>
            <a:r>
              <a:rPr sz="850" spc="25" dirty="0">
                <a:solidFill>
                  <a:srgbClr val="333333"/>
                </a:solidFill>
                <a:latin typeface="Lucida Console"/>
                <a:cs typeface="Lucida Console"/>
              </a:rPr>
              <a:t>GiB</a:t>
            </a:r>
            <a:r>
              <a:rPr sz="850" spc="30" dirty="0">
                <a:solidFill>
                  <a:srgbClr val="333333"/>
                </a:solidFill>
                <a:latin typeface="Lucida Console"/>
                <a:cs typeface="Lucida Console"/>
              </a:rPr>
              <a:t> </a:t>
            </a:r>
            <a:r>
              <a:rPr sz="850" spc="25" dirty="0">
                <a:solidFill>
                  <a:srgbClr val="333333"/>
                </a:solidFill>
                <a:latin typeface="Lucida Console"/>
                <a:cs typeface="Lucida Console"/>
              </a:rPr>
              <a:t>42.91</a:t>
            </a:r>
            <a:r>
              <a:rPr sz="850" spc="30" dirty="0">
                <a:solidFill>
                  <a:srgbClr val="333333"/>
                </a:solidFill>
                <a:latin typeface="Lucida Console"/>
                <a:cs typeface="Lucida Console"/>
              </a:rPr>
              <a:t> </a:t>
            </a:r>
            <a:r>
              <a:rPr sz="850" spc="25" dirty="0">
                <a:solidFill>
                  <a:srgbClr val="333333"/>
                </a:solidFill>
                <a:latin typeface="Lucida Console"/>
                <a:cs typeface="Lucida Console"/>
              </a:rPr>
              <a:t>GB)</a:t>
            </a:r>
            <a:endParaRPr sz="850">
              <a:latin typeface="Lucida Console"/>
              <a:cs typeface="Lucida Console"/>
            </a:endParaRPr>
          </a:p>
          <a:p>
            <a:pPr marR="2199640" algn="r">
              <a:lnSpc>
                <a:spcPct val="100000"/>
              </a:lnSpc>
              <a:spcBef>
                <a:spcPts val="330"/>
              </a:spcBef>
            </a:pPr>
            <a:r>
              <a:rPr sz="850" spc="25" dirty="0">
                <a:solidFill>
                  <a:srgbClr val="333333"/>
                </a:solidFill>
                <a:latin typeface="Lucida Console"/>
                <a:cs typeface="Lucida Console"/>
              </a:rPr>
              <a:t>Used</a:t>
            </a:r>
            <a:r>
              <a:rPr sz="850" spc="30" dirty="0">
                <a:solidFill>
                  <a:srgbClr val="333333"/>
                </a:solidFill>
                <a:latin typeface="Lucida Console"/>
                <a:cs typeface="Lucida Console"/>
              </a:rPr>
              <a:t> </a:t>
            </a:r>
            <a:r>
              <a:rPr sz="850" spc="25" dirty="0">
                <a:solidFill>
                  <a:srgbClr val="333333"/>
                </a:solidFill>
                <a:latin typeface="Lucida Console"/>
                <a:cs typeface="Lucida Console"/>
              </a:rPr>
              <a:t>Dev</a:t>
            </a:r>
            <a:r>
              <a:rPr sz="850" spc="30" dirty="0">
                <a:solidFill>
                  <a:srgbClr val="333333"/>
                </a:solidFill>
                <a:latin typeface="Lucida Console"/>
                <a:cs typeface="Lucida Console"/>
              </a:rPr>
              <a:t> </a:t>
            </a:r>
            <a:r>
              <a:rPr sz="850" spc="25" dirty="0">
                <a:solidFill>
                  <a:srgbClr val="333333"/>
                </a:solidFill>
                <a:latin typeface="Lucida Console"/>
                <a:cs typeface="Lucida Console"/>
              </a:rPr>
              <a:t>Size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20954112 </a:t>
            </a:r>
            <a:r>
              <a:rPr sz="850" spc="25" dirty="0">
                <a:solidFill>
                  <a:srgbClr val="333333"/>
                </a:solidFill>
                <a:latin typeface="Lucida Console"/>
                <a:cs typeface="Lucida Console"/>
              </a:rPr>
              <a:t>(19.98</a:t>
            </a:r>
            <a:r>
              <a:rPr sz="850" spc="30" dirty="0">
                <a:solidFill>
                  <a:srgbClr val="333333"/>
                </a:solidFill>
                <a:latin typeface="Lucida Console"/>
                <a:cs typeface="Lucida Console"/>
              </a:rPr>
              <a:t> </a:t>
            </a:r>
            <a:r>
              <a:rPr sz="850" spc="25" dirty="0">
                <a:solidFill>
                  <a:srgbClr val="333333"/>
                </a:solidFill>
                <a:latin typeface="Lucida Console"/>
                <a:cs typeface="Lucida Console"/>
              </a:rPr>
              <a:t>GiB</a:t>
            </a:r>
            <a:r>
              <a:rPr sz="850" spc="30" dirty="0">
                <a:solidFill>
                  <a:srgbClr val="333333"/>
                </a:solidFill>
                <a:latin typeface="Lucida Console"/>
                <a:cs typeface="Lucida Console"/>
              </a:rPr>
              <a:t> </a:t>
            </a:r>
            <a:r>
              <a:rPr sz="850" spc="25" dirty="0">
                <a:solidFill>
                  <a:srgbClr val="333333"/>
                </a:solidFill>
                <a:latin typeface="Lucida Console"/>
                <a:cs typeface="Lucida Console"/>
              </a:rPr>
              <a:t>21.46</a:t>
            </a:r>
            <a:r>
              <a:rPr sz="850" spc="30" dirty="0">
                <a:solidFill>
                  <a:srgbClr val="333333"/>
                </a:solidFill>
                <a:latin typeface="Lucida Console"/>
                <a:cs typeface="Lucida Console"/>
              </a:rPr>
              <a:t> </a:t>
            </a:r>
            <a:r>
              <a:rPr sz="850" spc="25" dirty="0">
                <a:solidFill>
                  <a:srgbClr val="333333"/>
                </a:solidFill>
                <a:latin typeface="Lucida Console"/>
                <a:cs typeface="Lucida Console"/>
              </a:rPr>
              <a:t>GB)</a:t>
            </a:r>
            <a:endParaRPr sz="850">
              <a:latin typeface="Lucida Console"/>
              <a:cs typeface="Lucida Console"/>
            </a:endParaRPr>
          </a:p>
          <a:p>
            <a:pPr marL="548640" marR="4131945" indent="66675">
              <a:lnSpc>
                <a:spcPct val="132400"/>
              </a:lnSpc>
            </a:pPr>
            <a:r>
              <a:rPr sz="850" spc="25" dirty="0">
                <a:solidFill>
                  <a:srgbClr val="333333"/>
                </a:solidFill>
                <a:latin typeface="Lucida Console"/>
                <a:cs typeface="Lucida Console"/>
              </a:rPr>
              <a:t>Raid </a:t>
            </a:r>
            <a:r>
              <a:rPr sz="850" spc="30" dirty="0">
                <a:solidFill>
                  <a:srgbClr val="333333"/>
                </a:solidFill>
                <a:latin typeface="Lucida Console"/>
                <a:cs typeface="Lucida Console"/>
              </a:rPr>
              <a:t>Devices </a:t>
            </a:r>
            <a:r>
              <a:rPr sz="850" spc="15" dirty="0">
                <a:solidFill>
                  <a:srgbClr val="333333"/>
                </a:solidFill>
                <a:latin typeface="Lucida Console"/>
                <a:cs typeface="Lucida Console"/>
              </a:rPr>
              <a:t>: 3 </a:t>
            </a:r>
            <a:r>
              <a:rPr sz="850" spc="-505" dirty="0">
                <a:solidFill>
                  <a:srgbClr val="333333"/>
                </a:solidFill>
                <a:latin typeface="Lucida Console"/>
                <a:cs typeface="Lucida Console"/>
              </a:rPr>
              <a:t> </a:t>
            </a:r>
            <a:r>
              <a:rPr sz="850" spc="25" dirty="0">
                <a:solidFill>
                  <a:srgbClr val="333333"/>
                </a:solidFill>
                <a:latin typeface="Lucida Console"/>
                <a:cs typeface="Lucida Console"/>
              </a:rPr>
              <a:t>Total</a:t>
            </a:r>
            <a:r>
              <a:rPr sz="850" spc="5" dirty="0">
                <a:solidFill>
                  <a:srgbClr val="333333"/>
                </a:solidFill>
                <a:latin typeface="Lucida Console"/>
                <a:cs typeface="Lucida Console"/>
              </a:rPr>
              <a:t> </a:t>
            </a:r>
            <a:r>
              <a:rPr sz="850" spc="30" dirty="0">
                <a:solidFill>
                  <a:srgbClr val="333333"/>
                </a:solidFill>
                <a:latin typeface="Lucida Console"/>
                <a:cs typeface="Lucida Console"/>
              </a:rPr>
              <a:t>Devices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4</a:t>
            </a:r>
            <a:endParaRPr sz="850">
              <a:latin typeface="Lucida Console"/>
              <a:cs typeface="Lucida Console"/>
            </a:endParaRPr>
          </a:p>
          <a:p>
            <a:pPr marL="683260">
              <a:lnSpc>
                <a:spcPct val="100000"/>
              </a:lnSpc>
              <a:spcBef>
                <a:spcPts val="330"/>
              </a:spcBef>
            </a:pPr>
            <a:r>
              <a:rPr sz="850" spc="30" dirty="0">
                <a:solidFill>
                  <a:srgbClr val="333333"/>
                </a:solidFill>
                <a:latin typeface="Lucida Console"/>
                <a:cs typeface="Lucida Console"/>
              </a:rPr>
              <a:t>Persistence</a:t>
            </a:r>
            <a:r>
              <a:rPr sz="850" spc="15" dirty="0">
                <a:solidFill>
                  <a:srgbClr val="333333"/>
                </a:solidFill>
                <a:latin typeface="Lucida Console"/>
                <a:cs typeface="Lucida Console"/>
              </a:rPr>
              <a:t> : </a:t>
            </a:r>
            <a:r>
              <a:rPr sz="850" spc="30" dirty="0">
                <a:solidFill>
                  <a:srgbClr val="333333"/>
                </a:solidFill>
                <a:latin typeface="Lucida Console"/>
                <a:cs typeface="Lucida Console"/>
              </a:rPr>
              <a:t>Superblock</a:t>
            </a:r>
            <a:r>
              <a:rPr sz="850" spc="15" dirty="0">
                <a:solidFill>
                  <a:srgbClr val="333333"/>
                </a:solidFill>
                <a:latin typeface="Lucida Console"/>
                <a:cs typeface="Lucida Console"/>
              </a:rPr>
              <a:t> </a:t>
            </a:r>
            <a:r>
              <a:rPr sz="850" spc="20" dirty="0">
                <a:solidFill>
                  <a:srgbClr val="333333"/>
                </a:solidFill>
                <a:latin typeface="Lucida Console"/>
                <a:cs typeface="Lucida Console"/>
              </a:rPr>
              <a:t>is</a:t>
            </a:r>
            <a:r>
              <a:rPr sz="850" spc="15" dirty="0">
                <a:solidFill>
                  <a:srgbClr val="333333"/>
                </a:solidFill>
                <a:latin typeface="Lucida Console"/>
                <a:cs typeface="Lucida Console"/>
              </a:rPr>
              <a:t> </a:t>
            </a:r>
            <a:r>
              <a:rPr sz="850" spc="30" dirty="0">
                <a:solidFill>
                  <a:srgbClr val="333333"/>
                </a:solidFill>
                <a:latin typeface="Lucida Console"/>
                <a:cs typeface="Lucida Console"/>
              </a:rPr>
              <a:t>persistent</a:t>
            </a:r>
            <a:endParaRPr sz="850">
              <a:latin typeface="Lucida Console"/>
              <a:cs typeface="Lucida Console"/>
            </a:endParaRPr>
          </a:p>
          <a:p>
            <a:pPr>
              <a:lnSpc>
                <a:spcPct val="100000"/>
              </a:lnSpc>
            </a:pPr>
            <a:endParaRPr sz="900">
              <a:latin typeface="Lucida Console"/>
              <a:cs typeface="Lucida Console"/>
            </a:endParaRPr>
          </a:p>
          <a:p>
            <a:pPr marL="1086485" marR="2548890" indent="-403860">
              <a:lnSpc>
                <a:spcPct val="132400"/>
              </a:lnSpc>
              <a:spcBef>
                <a:spcPts val="450"/>
              </a:spcBef>
            </a:pPr>
            <a:r>
              <a:rPr sz="850" spc="25" dirty="0">
                <a:solidFill>
                  <a:srgbClr val="333333"/>
                </a:solidFill>
                <a:latin typeface="Lucida Console"/>
                <a:cs typeface="Lucida Console"/>
              </a:rPr>
              <a:t>Update Time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Tue</a:t>
            </a:r>
            <a:r>
              <a:rPr sz="850" spc="30" dirty="0">
                <a:solidFill>
                  <a:srgbClr val="333333"/>
                </a:solidFill>
                <a:latin typeface="Lucida Console"/>
                <a:cs typeface="Lucida Console"/>
              </a:rPr>
              <a:t> </a:t>
            </a:r>
            <a:r>
              <a:rPr sz="850" spc="25" dirty="0">
                <a:solidFill>
                  <a:srgbClr val="333333"/>
                </a:solidFill>
                <a:latin typeface="Lucida Console"/>
                <a:cs typeface="Lucida Console"/>
              </a:rPr>
              <a:t>Apr </a:t>
            </a:r>
            <a:r>
              <a:rPr sz="850" spc="20" dirty="0">
                <a:solidFill>
                  <a:srgbClr val="333333"/>
                </a:solidFill>
                <a:latin typeface="Lucida Console"/>
                <a:cs typeface="Lucida Console"/>
              </a:rPr>
              <a:t>27</a:t>
            </a:r>
            <a:r>
              <a:rPr sz="850" spc="30" dirty="0">
                <a:solidFill>
                  <a:srgbClr val="333333"/>
                </a:solidFill>
                <a:latin typeface="Lucida Console"/>
                <a:cs typeface="Lucida Console"/>
              </a:rPr>
              <a:t> 08:08:28</a:t>
            </a:r>
            <a:r>
              <a:rPr sz="850" spc="25" dirty="0">
                <a:solidFill>
                  <a:srgbClr val="333333"/>
                </a:solidFill>
                <a:latin typeface="Lucida Console"/>
                <a:cs typeface="Lucida Console"/>
              </a:rPr>
              <a:t> 2021 </a:t>
            </a:r>
            <a:r>
              <a:rPr sz="850" spc="-495" dirty="0">
                <a:solidFill>
                  <a:srgbClr val="333333"/>
                </a:solidFill>
                <a:latin typeface="Lucida Console"/>
                <a:cs typeface="Lucida Console"/>
              </a:rPr>
              <a:t> </a:t>
            </a:r>
            <a:r>
              <a:rPr sz="850" spc="25" dirty="0">
                <a:solidFill>
                  <a:srgbClr val="333333"/>
                </a:solidFill>
                <a:latin typeface="Lucida Console"/>
                <a:cs typeface="Lucida Console"/>
              </a:rPr>
              <a:t>State </a:t>
            </a:r>
            <a:r>
              <a:rPr sz="850" spc="15" dirty="0">
                <a:solidFill>
                  <a:srgbClr val="333333"/>
                </a:solidFill>
                <a:latin typeface="Lucida Console"/>
                <a:cs typeface="Lucida Console"/>
              </a:rPr>
              <a:t>:</a:t>
            </a:r>
            <a:r>
              <a:rPr sz="850" spc="25" dirty="0">
                <a:solidFill>
                  <a:srgbClr val="333333"/>
                </a:solidFill>
                <a:latin typeface="Lucida Console"/>
                <a:cs typeface="Lucida Console"/>
              </a:rPr>
              <a:t> clean</a:t>
            </a:r>
            <a:endParaRPr sz="850">
              <a:latin typeface="Lucida Console"/>
              <a:cs typeface="Lucida Console"/>
            </a:endParaRPr>
          </a:p>
          <a:p>
            <a:pPr marL="414020" marR="4127500" indent="66675" algn="r">
              <a:lnSpc>
                <a:spcPct val="132400"/>
              </a:lnSpc>
            </a:pPr>
            <a:r>
              <a:rPr sz="850" spc="25" dirty="0">
                <a:solidFill>
                  <a:srgbClr val="333333"/>
                </a:solidFill>
                <a:latin typeface="Lucida Console"/>
                <a:cs typeface="Lucida Console"/>
              </a:rPr>
              <a:t>Active </a:t>
            </a:r>
            <a:r>
              <a:rPr sz="850" spc="30" dirty="0">
                <a:solidFill>
                  <a:srgbClr val="333333"/>
                </a:solidFill>
                <a:latin typeface="Lucida Console"/>
                <a:cs typeface="Lucida Console"/>
              </a:rPr>
              <a:t>Devices </a:t>
            </a:r>
            <a:r>
              <a:rPr sz="850" spc="15" dirty="0">
                <a:solidFill>
                  <a:srgbClr val="333333"/>
                </a:solidFill>
                <a:latin typeface="Lucida Console"/>
                <a:cs typeface="Lucida Console"/>
              </a:rPr>
              <a:t>: 3 </a:t>
            </a:r>
            <a:r>
              <a:rPr sz="850" spc="-500" dirty="0">
                <a:solidFill>
                  <a:srgbClr val="333333"/>
                </a:solidFill>
                <a:latin typeface="Lucida Console"/>
                <a:cs typeface="Lucida Console"/>
              </a:rPr>
              <a:t> </a:t>
            </a:r>
            <a:r>
              <a:rPr sz="850" spc="30" dirty="0">
                <a:solidFill>
                  <a:srgbClr val="333333"/>
                </a:solidFill>
                <a:latin typeface="Lucida Console"/>
                <a:cs typeface="Lucida Console"/>
              </a:rPr>
              <a:t>Working</a:t>
            </a:r>
            <a:r>
              <a:rPr sz="850" spc="-5" dirty="0">
                <a:solidFill>
                  <a:srgbClr val="333333"/>
                </a:solidFill>
                <a:latin typeface="Lucida Console"/>
                <a:cs typeface="Lucida Console"/>
              </a:rPr>
              <a:t> </a:t>
            </a:r>
            <a:r>
              <a:rPr sz="850" spc="30" dirty="0">
                <a:solidFill>
                  <a:srgbClr val="333333"/>
                </a:solidFill>
                <a:latin typeface="Lucida Console"/>
                <a:cs typeface="Lucida Console"/>
              </a:rPr>
              <a:t>Devices</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4 </a:t>
            </a:r>
            <a:r>
              <a:rPr sz="850" spc="-495" dirty="0">
                <a:solidFill>
                  <a:srgbClr val="333333"/>
                </a:solidFill>
                <a:latin typeface="Lucida Console"/>
                <a:cs typeface="Lucida Console"/>
              </a:rPr>
              <a:t> </a:t>
            </a:r>
            <a:r>
              <a:rPr sz="850" spc="25" dirty="0">
                <a:solidFill>
                  <a:srgbClr val="333333"/>
                </a:solidFill>
                <a:latin typeface="Lucida Console"/>
                <a:cs typeface="Lucida Console"/>
              </a:rPr>
              <a:t>Failed </a:t>
            </a:r>
            <a:r>
              <a:rPr sz="850" spc="30" dirty="0">
                <a:solidFill>
                  <a:srgbClr val="333333"/>
                </a:solidFill>
                <a:latin typeface="Lucida Console"/>
                <a:cs typeface="Lucida Console"/>
              </a:rPr>
              <a:t>Devices </a:t>
            </a:r>
            <a:r>
              <a:rPr sz="850" spc="15" dirty="0">
                <a:solidFill>
                  <a:srgbClr val="333333"/>
                </a:solidFill>
                <a:latin typeface="Lucida Console"/>
                <a:cs typeface="Lucida Console"/>
              </a:rPr>
              <a:t>: 0 </a:t>
            </a:r>
            <a:r>
              <a:rPr sz="850" spc="20" dirty="0">
                <a:solidFill>
                  <a:srgbClr val="333333"/>
                </a:solidFill>
                <a:latin typeface="Lucida Console"/>
                <a:cs typeface="Lucida Console"/>
              </a:rPr>
              <a:t> </a:t>
            </a:r>
            <a:r>
              <a:rPr sz="850" spc="25" dirty="0">
                <a:solidFill>
                  <a:srgbClr val="333333"/>
                </a:solidFill>
                <a:latin typeface="Lucida Console"/>
                <a:cs typeface="Lucida Console"/>
              </a:rPr>
              <a:t>Spare</a:t>
            </a:r>
            <a:r>
              <a:rPr sz="850" spc="15" dirty="0">
                <a:solidFill>
                  <a:srgbClr val="333333"/>
                </a:solidFill>
                <a:latin typeface="Lucida Console"/>
                <a:cs typeface="Lucida Console"/>
              </a:rPr>
              <a:t> </a:t>
            </a:r>
            <a:r>
              <a:rPr sz="850" spc="30" dirty="0">
                <a:solidFill>
                  <a:srgbClr val="333333"/>
                </a:solidFill>
                <a:latin typeface="Lucida Console"/>
                <a:cs typeface="Lucida Console"/>
              </a:rPr>
              <a:t>Devices</a:t>
            </a:r>
            <a:r>
              <a:rPr sz="850" spc="15" dirty="0">
                <a:solidFill>
                  <a:srgbClr val="333333"/>
                </a:solidFill>
                <a:latin typeface="Lucida Console"/>
                <a:cs typeface="Lucida Console"/>
              </a:rPr>
              <a:t> : 1</a:t>
            </a:r>
            <a:endParaRPr sz="850">
              <a:latin typeface="Lucida Console"/>
              <a:cs typeface="Lucida Console"/>
            </a:endParaRPr>
          </a:p>
          <a:p>
            <a:pPr>
              <a:lnSpc>
                <a:spcPct val="100000"/>
              </a:lnSpc>
            </a:pPr>
            <a:endParaRPr sz="900">
              <a:latin typeface="Lucida Console"/>
              <a:cs typeface="Lucida Console"/>
            </a:endParaRPr>
          </a:p>
          <a:p>
            <a:pPr marL="750570" marR="3242945" indent="268605">
              <a:lnSpc>
                <a:spcPct val="132400"/>
              </a:lnSpc>
              <a:spcBef>
                <a:spcPts val="455"/>
              </a:spcBef>
            </a:pPr>
            <a:r>
              <a:rPr sz="850" spc="25" dirty="0">
                <a:solidFill>
                  <a:srgbClr val="333333"/>
                </a:solidFill>
                <a:latin typeface="Lucida Console"/>
                <a:cs typeface="Lucida Console"/>
              </a:rPr>
              <a:t>Layout </a:t>
            </a:r>
            <a:r>
              <a:rPr sz="850" spc="15" dirty="0">
                <a:solidFill>
                  <a:srgbClr val="333333"/>
                </a:solidFill>
                <a:latin typeface="Lucida Console"/>
                <a:cs typeface="Lucida Console"/>
              </a:rPr>
              <a:t>: </a:t>
            </a:r>
            <a:r>
              <a:rPr sz="850" spc="30" dirty="0">
                <a:solidFill>
                  <a:srgbClr val="333333"/>
                </a:solidFill>
                <a:latin typeface="Lucida Console"/>
                <a:cs typeface="Lucida Console"/>
              </a:rPr>
              <a:t>left-symmetric </a:t>
            </a:r>
            <a:r>
              <a:rPr sz="850" spc="-500" dirty="0">
                <a:solidFill>
                  <a:srgbClr val="333333"/>
                </a:solidFill>
                <a:latin typeface="Lucida Console"/>
                <a:cs typeface="Lucida Console"/>
              </a:rPr>
              <a:t> </a:t>
            </a:r>
            <a:r>
              <a:rPr sz="850" spc="25" dirty="0">
                <a:solidFill>
                  <a:srgbClr val="333333"/>
                </a:solidFill>
                <a:latin typeface="Lucida Console"/>
                <a:cs typeface="Lucida Console"/>
              </a:rPr>
              <a:t>Chunk Size </a:t>
            </a:r>
            <a:r>
              <a:rPr sz="850" spc="15" dirty="0">
                <a:solidFill>
                  <a:srgbClr val="333333"/>
                </a:solidFill>
                <a:latin typeface="Lucida Console"/>
                <a:cs typeface="Lucida Console"/>
              </a:rPr>
              <a:t>:</a:t>
            </a:r>
            <a:r>
              <a:rPr sz="850" spc="25" dirty="0">
                <a:solidFill>
                  <a:srgbClr val="333333"/>
                </a:solidFill>
                <a:latin typeface="Lucida Console"/>
                <a:cs typeface="Lucida Console"/>
              </a:rPr>
              <a:t> 512K</a:t>
            </a:r>
            <a:endParaRPr sz="850">
              <a:latin typeface="Lucida Console"/>
              <a:cs typeface="Lucida Console"/>
            </a:endParaRPr>
          </a:p>
          <a:p>
            <a:pPr>
              <a:lnSpc>
                <a:spcPct val="100000"/>
              </a:lnSpc>
            </a:pPr>
            <a:endParaRPr sz="900">
              <a:latin typeface="Lucida Console"/>
              <a:cs typeface="Lucida Console"/>
            </a:endParaRPr>
          </a:p>
          <a:p>
            <a:pPr marL="212725">
              <a:lnSpc>
                <a:spcPct val="100000"/>
              </a:lnSpc>
              <a:spcBef>
                <a:spcPts val="780"/>
              </a:spcBef>
            </a:pPr>
            <a:r>
              <a:rPr sz="850" spc="30" dirty="0">
                <a:solidFill>
                  <a:srgbClr val="333333"/>
                </a:solidFill>
                <a:latin typeface="Lucida Console"/>
                <a:cs typeface="Lucida Console"/>
              </a:rPr>
              <a:t>Consistency</a:t>
            </a:r>
            <a:r>
              <a:rPr sz="850" spc="20" dirty="0">
                <a:solidFill>
                  <a:srgbClr val="333333"/>
                </a:solidFill>
                <a:latin typeface="Lucida Console"/>
                <a:cs typeface="Lucida Console"/>
              </a:rPr>
              <a:t> </a:t>
            </a:r>
            <a:r>
              <a:rPr sz="850" spc="25" dirty="0">
                <a:solidFill>
                  <a:srgbClr val="333333"/>
                </a:solidFill>
                <a:latin typeface="Lucida Console"/>
                <a:cs typeface="Lucida Console"/>
              </a:rPr>
              <a:t>Policy</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resync</a:t>
            </a:r>
            <a:endParaRPr sz="850">
              <a:latin typeface="Lucida Console"/>
              <a:cs typeface="Lucida Console"/>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273536"/>
            <a:ext cx="5651500" cy="8386445"/>
            <a:chOff x="959124" y="1273536"/>
            <a:chExt cx="5651500" cy="8386445"/>
          </a:xfrm>
        </p:grpSpPr>
        <p:sp>
          <p:nvSpPr>
            <p:cNvPr id="3" name="object 3"/>
            <p:cNvSpPr/>
            <p:nvPr/>
          </p:nvSpPr>
          <p:spPr>
            <a:xfrm>
              <a:off x="963889" y="1278301"/>
              <a:ext cx="5641975" cy="8376920"/>
            </a:xfrm>
            <a:custGeom>
              <a:avLst/>
              <a:gdLst/>
              <a:ahLst/>
              <a:cxnLst/>
              <a:rect l="l" t="t" r="r" b="b"/>
              <a:pathLst>
                <a:path w="5641975" h="8376920">
                  <a:moveTo>
                    <a:pt x="5620752" y="8376367"/>
                  </a:moveTo>
                  <a:lnTo>
                    <a:pt x="20659" y="8376367"/>
                  </a:lnTo>
                  <a:lnTo>
                    <a:pt x="17629" y="8375776"/>
                  </a:lnTo>
                  <a:lnTo>
                    <a:pt x="14703" y="8374280"/>
                  </a:lnTo>
                  <a:lnTo>
                    <a:pt x="11787" y="8373089"/>
                  </a:lnTo>
                  <a:lnTo>
                    <a:pt x="0" y="8355517"/>
                  </a:lnTo>
                  <a:lnTo>
                    <a:pt x="0" y="8352543"/>
                  </a:lnTo>
                  <a:lnTo>
                    <a:pt x="0" y="20545"/>
                  </a:lnTo>
                  <a:lnTo>
                    <a:pt x="20659" y="0"/>
                  </a:lnTo>
                  <a:lnTo>
                    <a:pt x="5620752" y="0"/>
                  </a:lnTo>
                  <a:lnTo>
                    <a:pt x="5641421" y="20545"/>
                  </a:lnTo>
                  <a:lnTo>
                    <a:pt x="5641421" y="8355517"/>
                  </a:lnTo>
                  <a:lnTo>
                    <a:pt x="5626717" y="8374280"/>
                  </a:lnTo>
                  <a:lnTo>
                    <a:pt x="5623792" y="8375776"/>
                  </a:lnTo>
                  <a:lnTo>
                    <a:pt x="5620752" y="8376367"/>
                  </a:lnTo>
                  <a:close/>
                </a:path>
              </a:pathLst>
            </a:custGeom>
            <a:solidFill>
              <a:srgbClr val="F8F8F8"/>
            </a:solidFill>
          </p:spPr>
          <p:txBody>
            <a:bodyPr wrap="square" lIns="0" tIns="0" rIns="0" bIns="0" rtlCol="0"/>
            <a:lstStyle/>
            <a:p>
              <a:endParaRPr/>
            </a:p>
          </p:txBody>
        </p:sp>
        <p:sp>
          <p:nvSpPr>
            <p:cNvPr id="4" name="object 4"/>
            <p:cNvSpPr/>
            <p:nvPr/>
          </p:nvSpPr>
          <p:spPr>
            <a:xfrm>
              <a:off x="963889" y="1278301"/>
              <a:ext cx="5641975" cy="8376920"/>
            </a:xfrm>
            <a:custGeom>
              <a:avLst/>
              <a:gdLst/>
              <a:ahLst/>
              <a:cxnLst/>
              <a:rect l="l" t="t" r="r" b="b"/>
              <a:pathLst>
                <a:path w="5641975" h="8376920">
                  <a:moveTo>
                    <a:pt x="0" y="8352543"/>
                  </a:moveTo>
                  <a:lnTo>
                    <a:pt x="0" y="23823"/>
                  </a:lnTo>
                  <a:lnTo>
                    <a:pt x="0" y="20545"/>
                  </a:lnTo>
                  <a:lnTo>
                    <a:pt x="600" y="17276"/>
                  </a:lnTo>
                  <a:lnTo>
                    <a:pt x="1810" y="14294"/>
                  </a:lnTo>
                  <a:lnTo>
                    <a:pt x="3020" y="11016"/>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016"/>
                  </a:lnTo>
                  <a:lnTo>
                    <a:pt x="5639610" y="14294"/>
                  </a:lnTo>
                  <a:lnTo>
                    <a:pt x="5640821" y="17276"/>
                  </a:lnTo>
                  <a:lnTo>
                    <a:pt x="5641421" y="20545"/>
                  </a:lnTo>
                  <a:lnTo>
                    <a:pt x="5641421" y="23823"/>
                  </a:lnTo>
                  <a:lnTo>
                    <a:pt x="5641421" y="8352543"/>
                  </a:lnTo>
                  <a:lnTo>
                    <a:pt x="5641421" y="8355517"/>
                  </a:lnTo>
                  <a:lnTo>
                    <a:pt x="5640821" y="8358499"/>
                  </a:lnTo>
                  <a:lnTo>
                    <a:pt x="5626717" y="8374280"/>
                  </a:lnTo>
                  <a:lnTo>
                    <a:pt x="5623792" y="8375776"/>
                  </a:lnTo>
                  <a:lnTo>
                    <a:pt x="5620752" y="8376367"/>
                  </a:lnTo>
                  <a:lnTo>
                    <a:pt x="5617597" y="8376367"/>
                  </a:lnTo>
                  <a:lnTo>
                    <a:pt x="23823" y="8376367"/>
                  </a:lnTo>
                  <a:lnTo>
                    <a:pt x="20659" y="8376367"/>
                  </a:lnTo>
                  <a:lnTo>
                    <a:pt x="17629" y="8375776"/>
                  </a:lnTo>
                  <a:lnTo>
                    <a:pt x="14703" y="8374280"/>
                  </a:lnTo>
                  <a:lnTo>
                    <a:pt x="11787" y="8373089"/>
                  </a:lnTo>
                  <a:lnTo>
                    <a:pt x="0" y="8355517"/>
                  </a:lnTo>
                  <a:lnTo>
                    <a:pt x="0" y="8352543"/>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359444"/>
              <a:ext cx="5556250" cy="8234045"/>
            </a:xfrm>
            <a:custGeom>
              <a:avLst/>
              <a:gdLst/>
              <a:ahLst/>
              <a:cxnLst/>
              <a:rect l="l" t="t" r="r" b="b"/>
              <a:pathLst>
                <a:path w="5556250" h="8234045">
                  <a:moveTo>
                    <a:pt x="5555656" y="8233426"/>
                  </a:moveTo>
                  <a:lnTo>
                    <a:pt x="0" y="8233426"/>
                  </a:lnTo>
                  <a:lnTo>
                    <a:pt x="0" y="0"/>
                  </a:lnTo>
                  <a:lnTo>
                    <a:pt x="5555656" y="0"/>
                  </a:lnTo>
                  <a:lnTo>
                    <a:pt x="5555656" y="8233426"/>
                  </a:lnTo>
                  <a:close/>
                </a:path>
              </a:pathLst>
            </a:custGeom>
            <a:solidFill>
              <a:srgbClr val="F8F8F8"/>
            </a:solidFill>
          </p:spPr>
          <p:txBody>
            <a:bodyPr wrap="square" lIns="0" tIns="0" rIns="0" bIns="0" rtlCol="0"/>
            <a:lstStyle/>
            <a:p>
              <a:endParaRPr/>
            </a:p>
          </p:txBody>
        </p:sp>
      </p:grpSp>
      <p:sp>
        <p:nvSpPr>
          <p:cNvPr id="6" name="object 6"/>
          <p:cNvSpPr txBox="1"/>
          <p:nvPr/>
        </p:nvSpPr>
        <p:spPr>
          <a:xfrm>
            <a:off x="3039594" y="3920790"/>
            <a:ext cx="3380740" cy="161290"/>
          </a:xfrm>
          <a:prstGeom prst="rect">
            <a:avLst/>
          </a:prstGeom>
        </p:spPr>
        <p:txBody>
          <a:bodyPr vert="horz" wrap="square" lIns="0" tIns="17780" rIns="0" bIns="0" rtlCol="0">
            <a:spAutoFit/>
          </a:bodyPr>
          <a:lstStyle/>
          <a:p>
            <a:pPr marL="12700">
              <a:lnSpc>
                <a:spcPct val="100000"/>
              </a:lnSpc>
              <a:spcBef>
                <a:spcPts val="140"/>
              </a:spcBef>
              <a:tabLst>
                <a:tab pos="1033780" algn="l"/>
                <a:tab pos="2745105" algn="l"/>
              </a:tabLst>
            </a:pPr>
            <a:r>
              <a:rPr sz="850" spc="30" dirty="0">
                <a:solidFill>
                  <a:srgbClr val="333333"/>
                </a:solidFill>
                <a:latin typeface="Lucida Console"/>
                <a:cs typeface="Lucida Console"/>
              </a:rPr>
              <a:t>noarc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2.1.fb49-1.el</a:t>
            </a:r>
            <a:r>
              <a:rPr sz="850" spc="15" dirty="0">
                <a:solidFill>
                  <a:srgbClr val="333333"/>
                </a:solidFill>
                <a:latin typeface="Lucida Console"/>
                <a:cs typeface="Lucida Console"/>
              </a:rPr>
              <a:t>8</a:t>
            </a:r>
            <a:r>
              <a:rPr sz="850" dirty="0">
                <a:solidFill>
                  <a:srgbClr val="333333"/>
                </a:solidFill>
                <a:latin typeface="Lucida Console"/>
                <a:cs typeface="Lucida Console"/>
              </a:rPr>
              <a:t>	</a:t>
            </a: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a:t>
            </a:r>
            <a:endParaRPr sz="850">
              <a:latin typeface="Lucida Console"/>
              <a:cs typeface="Lucida Console"/>
            </a:endParaRPr>
          </a:p>
        </p:txBody>
      </p:sp>
      <p:sp>
        <p:nvSpPr>
          <p:cNvPr id="19" name="object 19"/>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303</a:t>
            </a:fld>
            <a:endParaRPr sz="800">
              <a:latin typeface="小哥哥网恋吗"/>
              <a:cs typeface="小哥哥网恋吗"/>
            </a:endParaRPr>
          </a:p>
        </p:txBody>
      </p:sp>
      <p:sp>
        <p:nvSpPr>
          <p:cNvPr id="7" name="object 7"/>
          <p:cNvSpPr txBox="1"/>
          <p:nvPr/>
        </p:nvSpPr>
        <p:spPr>
          <a:xfrm>
            <a:off x="3061400" y="4435345"/>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noarch</a:t>
            </a:r>
            <a:endParaRPr sz="850">
              <a:latin typeface="Lucida Console"/>
              <a:cs typeface="Lucida Console"/>
            </a:endParaRPr>
          </a:p>
        </p:txBody>
      </p:sp>
      <p:sp>
        <p:nvSpPr>
          <p:cNvPr id="8" name="object 8"/>
          <p:cNvSpPr txBox="1"/>
          <p:nvPr/>
        </p:nvSpPr>
        <p:spPr>
          <a:xfrm>
            <a:off x="4082929" y="4435345"/>
            <a:ext cx="113411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1:1.1.fb25-1.el8</a:t>
            </a:r>
            <a:endParaRPr sz="850">
              <a:latin typeface="Lucida Console"/>
              <a:cs typeface="Lucida Console"/>
            </a:endParaRPr>
          </a:p>
        </p:txBody>
      </p:sp>
      <p:sp>
        <p:nvSpPr>
          <p:cNvPr id="9" name="object 9"/>
          <p:cNvSpPr txBox="1"/>
          <p:nvPr/>
        </p:nvSpPr>
        <p:spPr>
          <a:xfrm>
            <a:off x="5798563" y="4435345"/>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BaseOS</a:t>
            </a:r>
            <a:endParaRPr sz="850">
              <a:latin typeface="Lucida Console"/>
              <a:cs typeface="Lucida Console"/>
            </a:endParaRPr>
          </a:p>
        </p:txBody>
      </p:sp>
      <p:sp>
        <p:nvSpPr>
          <p:cNvPr id="10" name="object 10"/>
          <p:cNvSpPr txBox="1"/>
          <p:nvPr/>
        </p:nvSpPr>
        <p:spPr>
          <a:xfrm>
            <a:off x="1070306" y="3884885"/>
            <a:ext cx="1687195" cy="883285"/>
          </a:xfrm>
          <a:prstGeom prst="rect">
            <a:avLst/>
          </a:prstGeom>
        </p:spPr>
        <p:txBody>
          <a:bodyPr vert="horz" wrap="square" lIns="0" tIns="53340" rIns="0" bIns="0" rtlCol="0">
            <a:spAutoFit/>
          </a:bodyPr>
          <a:lstStyle/>
          <a:p>
            <a:pPr marL="79375">
              <a:lnSpc>
                <a:spcPct val="100000"/>
              </a:lnSpc>
              <a:spcBef>
                <a:spcPts val="420"/>
              </a:spcBef>
            </a:pPr>
            <a:r>
              <a:rPr sz="850" spc="30" dirty="0">
                <a:solidFill>
                  <a:srgbClr val="333333"/>
                </a:solidFill>
                <a:latin typeface="Lucida Console"/>
                <a:cs typeface="Lucida Console"/>
              </a:rPr>
              <a:t>targetcli</a:t>
            </a:r>
            <a:endParaRPr sz="850">
              <a:latin typeface="Lucida Console"/>
              <a:cs typeface="Lucida Console"/>
            </a:endParaRPr>
          </a:p>
          <a:p>
            <a:pPr marL="617220">
              <a:lnSpc>
                <a:spcPct val="100000"/>
              </a:lnSpc>
              <a:spcBef>
                <a:spcPts val="330"/>
              </a:spcBef>
            </a:pPr>
            <a:r>
              <a:rPr sz="850" spc="20" dirty="0">
                <a:solidFill>
                  <a:srgbClr val="333333"/>
                </a:solidFill>
                <a:latin typeface="Lucida Console"/>
                <a:cs typeface="Lucida Console"/>
              </a:rPr>
              <a:t>73</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p>
            <a:pPr marL="79375" marR="5080" indent="-67310">
              <a:lnSpc>
                <a:spcPct val="132400"/>
              </a:lnSpc>
            </a:pPr>
            <a:r>
              <a:rPr sz="850" spc="30" dirty="0">
                <a:solidFill>
                  <a:srgbClr val="333333"/>
                </a:solidFill>
                <a:latin typeface="Lucida Console"/>
                <a:cs typeface="Lucida Console"/>
              </a:rPr>
              <a:t>Installing</a:t>
            </a:r>
            <a:r>
              <a:rPr sz="850" spc="-45" dirty="0">
                <a:solidFill>
                  <a:srgbClr val="333333"/>
                </a:solidFill>
                <a:latin typeface="Lucida Console"/>
                <a:cs typeface="Lucida Console"/>
              </a:rPr>
              <a:t> </a:t>
            </a:r>
            <a:r>
              <a:rPr sz="850" spc="30" dirty="0">
                <a:solidFill>
                  <a:srgbClr val="333333"/>
                </a:solidFill>
                <a:latin typeface="Lucida Console"/>
                <a:cs typeface="Lucida Console"/>
              </a:rPr>
              <a:t>dependencies: </a:t>
            </a:r>
            <a:r>
              <a:rPr sz="850" spc="-495" dirty="0">
                <a:solidFill>
                  <a:srgbClr val="333333"/>
                </a:solidFill>
                <a:latin typeface="Lucida Console"/>
                <a:cs typeface="Lucida Console"/>
              </a:rPr>
              <a:t> </a:t>
            </a:r>
            <a:r>
              <a:rPr sz="850" spc="30" dirty="0">
                <a:solidFill>
                  <a:srgbClr val="333333"/>
                </a:solidFill>
                <a:latin typeface="Lucida Console"/>
                <a:cs typeface="Lucida Console"/>
              </a:rPr>
              <a:t>python3-configshell</a:t>
            </a:r>
            <a:endParaRPr sz="850">
              <a:latin typeface="Lucida Console"/>
              <a:cs typeface="Lucida Console"/>
            </a:endParaRPr>
          </a:p>
          <a:p>
            <a:pPr marL="549910">
              <a:lnSpc>
                <a:spcPct val="100000"/>
              </a:lnSpc>
              <a:spcBef>
                <a:spcPts val="330"/>
              </a:spcBef>
            </a:pPr>
            <a:r>
              <a:rPr sz="850" spc="20" dirty="0">
                <a:solidFill>
                  <a:srgbClr val="333333"/>
                </a:solidFill>
                <a:latin typeface="Lucida Console"/>
                <a:cs typeface="Lucida Console"/>
              </a:rPr>
              <a:t>74</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p:txBody>
      </p:sp>
      <p:graphicFrame>
        <p:nvGraphicFramePr>
          <p:cNvPr id="11" name="object 11"/>
          <p:cNvGraphicFramePr>
            <a:graphicFrameLocks noGrp="1"/>
          </p:cNvGraphicFramePr>
          <p:nvPr/>
        </p:nvGraphicFramePr>
        <p:xfrm>
          <a:off x="1118486" y="4813946"/>
          <a:ext cx="5125720" cy="1656080"/>
        </p:xfrm>
        <a:graphic>
          <a:graphicData uri="http://schemas.openxmlformats.org/drawingml/2006/table">
            <a:tbl>
              <a:tblPr firstRow="1" bandRow="1">
                <a:tableStyleId>{2D5ABB26-0587-4C30-8999-92F81FD0307C}</a:tableStyleId>
              </a:tblPr>
              <a:tblGrid>
                <a:gridCol w="1574800">
                  <a:extLst>
                    <a:ext uri="{9D8B030D-6E8A-4147-A177-3AD203B41FA5}">
                      <a16:colId xmlns:a16="http://schemas.microsoft.com/office/drawing/2014/main" val="20000"/>
                    </a:ext>
                  </a:extLst>
                </a:gridCol>
                <a:gridCol w="1088389">
                  <a:extLst>
                    <a:ext uri="{9D8B030D-6E8A-4147-A177-3AD203B41FA5}">
                      <a16:colId xmlns:a16="http://schemas.microsoft.com/office/drawing/2014/main" val="20001"/>
                    </a:ext>
                  </a:extLst>
                </a:gridCol>
                <a:gridCol w="1635760">
                  <a:extLst>
                    <a:ext uri="{9D8B030D-6E8A-4147-A177-3AD203B41FA5}">
                      <a16:colId xmlns:a16="http://schemas.microsoft.com/office/drawing/2014/main" val="20002"/>
                    </a:ext>
                  </a:extLst>
                </a:gridCol>
                <a:gridCol w="824864">
                  <a:extLst>
                    <a:ext uri="{9D8B030D-6E8A-4147-A177-3AD203B41FA5}">
                      <a16:colId xmlns:a16="http://schemas.microsoft.com/office/drawing/2014/main" val="20003"/>
                    </a:ext>
                  </a:extLst>
                </a:gridCol>
              </a:tblGrid>
              <a:tr h="142240">
                <a:tc>
                  <a:txBody>
                    <a:bodyPr/>
                    <a:lstStyle/>
                    <a:p>
                      <a:pPr marL="31750">
                        <a:lnSpc>
                          <a:spcPts val="880"/>
                        </a:lnSpc>
                      </a:pPr>
                      <a:r>
                        <a:rPr sz="850" spc="30" dirty="0">
                          <a:solidFill>
                            <a:srgbClr val="333333"/>
                          </a:solidFill>
                          <a:latin typeface="Lucida Console"/>
                          <a:cs typeface="Lucida Console"/>
                        </a:rPr>
                        <a:t>python3-kmod</a:t>
                      </a:r>
                      <a:endParaRPr sz="850">
                        <a:latin typeface="Lucida Console"/>
                        <a:cs typeface="Lucida Console"/>
                      </a:endParaRPr>
                    </a:p>
                  </a:txBody>
                  <a:tcPr marL="0" marR="0" marT="0" marB="0">
                    <a:solidFill>
                      <a:srgbClr val="F8F8F8"/>
                    </a:solidFill>
                  </a:tcPr>
                </a:tc>
                <a:tc>
                  <a:txBody>
                    <a:bodyPr/>
                    <a:lstStyle/>
                    <a:p>
                      <a:pPr marR="300990" algn="r">
                        <a:lnSpc>
                          <a:spcPts val="880"/>
                        </a:lnSpc>
                      </a:pPr>
                      <a:r>
                        <a:rPr sz="850" spc="25" dirty="0">
                          <a:solidFill>
                            <a:srgbClr val="333333"/>
                          </a:solidFill>
                          <a:latin typeface="Lucida Console"/>
                          <a:cs typeface="Lucida Console"/>
                        </a:rPr>
                        <a:t>x86_64</a:t>
                      </a:r>
                      <a:endParaRPr sz="850">
                        <a:latin typeface="Lucida Console"/>
                        <a:cs typeface="Lucida Console"/>
                      </a:endParaRPr>
                    </a:p>
                  </a:txBody>
                  <a:tcPr marL="0" marR="0" marT="0" marB="0">
                    <a:solidFill>
                      <a:srgbClr val="F8F8F8"/>
                    </a:solidFill>
                  </a:tcPr>
                </a:tc>
                <a:tc>
                  <a:txBody>
                    <a:bodyPr/>
                    <a:lstStyle/>
                    <a:p>
                      <a:pPr marL="297815">
                        <a:lnSpc>
                          <a:spcPts val="880"/>
                        </a:lnSpc>
                      </a:pPr>
                      <a:r>
                        <a:rPr sz="850" spc="30" dirty="0">
                          <a:solidFill>
                            <a:srgbClr val="333333"/>
                          </a:solidFill>
                          <a:latin typeface="Lucida Console"/>
                          <a:cs typeface="Lucida Console"/>
                        </a:rPr>
                        <a:t>0.9-20.el8</a:t>
                      </a:r>
                      <a:endParaRPr sz="850">
                        <a:latin typeface="Lucida Console"/>
                        <a:cs typeface="Lucida Console"/>
                      </a:endParaRPr>
                    </a:p>
                  </a:txBody>
                  <a:tcPr marL="0" marR="0" marT="0" marB="0">
                    <a:solidFill>
                      <a:srgbClr val="F8F8F8"/>
                    </a:solidFill>
                  </a:tcPr>
                </a:tc>
                <a:tc>
                  <a:txBody>
                    <a:bodyPr/>
                    <a:lstStyle/>
                    <a:p>
                      <a:pPr marR="39370" algn="r">
                        <a:lnSpc>
                          <a:spcPts val="880"/>
                        </a:lnSpc>
                      </a:pPr>
                      <a:r>
                        <a:rPr sz="850" spc="25" dirty="0">
                          <a:solidFill>
                            <a:srgbClr val="333333"/>
                          </a:solidFill>
                          <a:latin typeface="Lucida Console"/>
                          <a:cs typeface="Lucida Console"/>
                        </a:rPr>
                        <a:t>BaseOS</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502284">
                        <a:lnSpc>
                          <a:spcPct val="100000"/>
                        </a:lnSpc>
                        <a:spcBef>
                          <a:spcPts val="90"/>
                        </a:spcBef>
                      </a:pPr>
                      <a:r>
                        <a:rPr sz="850" spc="20" dirty="0">
                          <a:solidFill>
                            <a:srgbClr val="333333"/>
                          </a:solidFill>
                          <a:latin typeface="Lucida Console"/>
                          <a:cs typeface="Lucida Console"/>
                        </a:rPr>
                        <a:t>90</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1"/>
                  </a:ext>
                </a:extLst>
              </a:tr>
              <a:tr h="171450">
                <a:tc>
                  <a:txBody>
                    <a:bodyPr/>
                    <a:lstStyle/>
                    <a:p>
                      <a:pPr marL="31750">
                        <a:lnSpc>
                          <a:spcPct val="100000"/>
                        </a:lnSpc>
                        <a:spcBef>
                          <a:spcPts val="90"/>
                        </a:spcBef>
                      </a:pPr>
                      <a:r>
                        <a:rPr sz="850" spc="30" dirty="0">
                          <a:solidFill>
                            <a:srgbClr val="333333"/>
                          </a:solidFill>
                          <a:latin typeface="Lucida Console"/>
                          <a:cs typeface="Lucida Console"/>
                        </a:rPr>
                        <a:t>python3-pyparsing</a:t>
                      </a:r>
                      <a:endParaRPr sz="850">
                        <a:latin typeface="Lucida Console"/>
                        <a:cs typeface="Lucida Console"/>
                      </a:endParaRPr>
                    </a:p>
                  </a:txBody>
                  <a:tcPr marL="0" marR="0" marT="11430" marB="0">
                    <a:solidFill>
                      <a:srgbClr val="F8F8F8"/>
                    </a:solidFill>
                  </a:tcPr>
                </a:tc>
                <a:tc>
                  <a:txBody>
                    <a:bodyPr/>
                    <a:lstStyle/>
                    <a:p>
                      <a:pPr marR="290195" algn="r">
                        <a:lnSpc>
                          <a:spcPct val="100000"/>
                        </a:lnSpc>
                        <a:spcBef>
                          <a:spcPts val="90"/>
                        </a:spcBef>
                      </a:pPr>
                      <a:r>
                        <a:rPr sz="850" spc="25" dirty="0">
                          <a:solidFill>
                            <a:srgbClr val="333333"/>
                          </a:solidFill>
                          <a:latin typeface="Lucida Console"/>
                          <a:cs typeface="Lucida Console"/>
                        </a:rPr>
                        <a:t>noarch</a:t>
                      </a:r>
                      <a:endParaRPr sz="850">
                        <a:latin typeface="Lucida Console"/>
                        <a:cs typeface="Lucida Console"/>
                      </a:endParaRPr>
                    </a:p>
                  </a:txBody>
                  <a:tcPr marL="0" marR="0" marT="11430" marB="0">
                    <a:solidFill>
                      <a:srgbClr val="F8F8F8"/>
                    </a:solidFill>
                  </a:tcPr>
                </a:tc>
                <a:tc>
                  <a:txBody>
                    <a:bodyPr/>
                    <a:lstStyle/>
                    <a:p>
                      <a:pPr marL="308610">
                        <a:lnSpc>
                          <a:spcPct val="100000"/>
                        </a:lnSpc>
                        <a:spcBef>
                          <a:spcPts val="90"/>
                        </a:spcBef>
                      </a:pPr>
                      <a:r>
                        <a:rPr sz="850" spc="30" dirty="0">
                          <a:solidFill>
                            <a:srgbClr val="333333"/>
                          </a:solidFill>
                          <a:latin typeface="Lucida Console"/>
                          <a:cs typeface="Lucida Console"/>
                        </a:rPr>
                        <a:t>2.1.10-7.el8</a:t>
                      </a:r>
                      <a:endParaRPr sz="850">
                        <a:latin typeface="Lucida Console"/>
                        <a:cs typeface="Lucida Console"/>
                      </a:endParaRPr>
                    </a:p>
                  </a:txBody>
                  <a:tcPr marL="0" marR="0" marT="11430" marB="0">
                    <a:solidFill>
                      <a:srgbClr val="F8F8F8"/>
                    </a:solidFill>
                  </a:tcPr>
                </a:tc>
                <a:tc>
                  <a:txBody>
                    <a:bodyPr/>
                    <a:lstStyle/>
                    <a:p>
                      <a:pPr marR="24130" algn="r">
                        <a:lnSpc>
                          <a:spcPct val="100000"/>
                        </a:lnSpc>
                        <a:spcBef>
                          <a:spcPts val="90"/>
                        </a:spcBef>
                      </a:pPr>
                      <a:r>
                        <a:rPr sz="850" spc="25" dirty="0">
                          <a:solidFill>
                            <a:srgbClr val="333333"/>
                          </a:solidFill>
                          <a:latin typeface="Lucida Console"/>
                          <a:cs typeface="Lucida Console"/>
                        </a:rPr>
                        <a:t>BaseOS</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2"/>
                  </a:ext>
                </a:extLst>
              </a:tr>
              <a:tr h="171450">
                <a:tc>
                  <a:txBody>
                    <a:bodyPr/>
                    <a:lstStyle/>
                    <a:p>
                      <a:pPr marL="434975">
                        <a:lnSpc>
                          <a:spcPct val="100000"/>
                        </a:lnSpc>
                        <a:spcBef>
                          <a:spcPts val="90"/>
                        </a:spcBef>
                      </a:pPr>
                      <a:r>
                        <a:rPr sz="850" spc="25" dirty="0">
                          <a:solidFill>
                            <a:srgbClr val="333333"/>
                          </a:solidFill>
                          <a:latin typeface="Lucida Console"/>
                          <a:cs typeface="Lucida Console"/>
                        </a:rPr>
                        <a:t>142</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3"/>
                  </a:ext>
                </a:extLst>
              </a:tr>
              <a:tr h="171450">
                <a:tc>
                  <a:txBody>
                    <a:bodyPr/>
                    <a:lstStyle/>
                    <a:p>
                      <a:pPr marL="31750">
                        <a:lnSpc>
                          <a:spcPct val="100000"/>
                        </a:lnSpc>
                        <a:spcBef>
                          <a:spcPts val="90"/>
                        </a:spcBef>
                      </a:pPr>
                      <a:r>
                        <a:rPr sz="850" spc="30" dirty="0">
                          <a:solidFill>
                            <a:srgbClr val="333333"/>
                          </a:solidFill>
                          <a:latin typeface="Lucida Console"/>
                          <a:cs typeface="Lucida Console"/>
                        </a:rPr>
                        <a:t>python3-rtslib</a:t>
                      </a:r>
                      <a:endParaRPr sz="850">
                        <a:latin typeface="Lucida Console"/>
                        <a:cs typeface="Lucida Console"/>
                      </a:endParaRPr>
                    </a:p>
                  </a:txBody>
                  <a:tcPr marL="0" marR="0" marT="11430" marB="0">
                    <a:solidFill>
                      <a:srgbClr val="F8F8F8"/>
                    </a:solidFill>
                  </a:tcPr>
                </a:tc>
                <a:tc>
                  <a:txBody>
                    <a:bodyPr/>
                    <a:lstStyle/>
                    <a:p>
                      <a:pPr marR="296545" algn="r">
                        <a:lnSpc>
                          <a:spcPct val="100000"/>
                        </a:lnSpc>
                        <a:spcBef>
                          <a:spcPts val="90"/>
                        </a:spcBef>
                      </a:pPr>
                      <a:r>
                        <a:rPr sz="850" spc="25" dirty="0">
                          <a:solidFill>
                            <a:srgbClr val="333333"/>
                          </a:solidFill>
                          <a:latin typeface="Lucida Console"/>
                          <a:cs typeface="Lucida Console"/>
                        </a:rPr>
                        <a:t>noarch</a:t>
                      </a:r>
                      <a:endParaRPr sz="850">
                        <a:latin typeface="Lucida Console"/>
                        <a:cs typeface="Lucida Console"/>
                      </a:endParaRPr>
                    </a:p>
                  </a:txBody>
                  <a:tcPr marL="0" marR="0" marT="11430" marB="0">
                    <a:solidFill>
                      <a:srgbClr val="F8F8F8"/>
                    </a:solidFill>
                  </a:tcPr>
                </a:tc>
                <a:tc>
                  <a:txBody>
                    <a:bodyPr/>
                    <a:lstStyle/>
                    <a:p>
                      <a:pPr marL="302260">
                        <a:lnSpc>
                          <a:spcPct val="100000"/>
                        </a:lnSpc>
                        <a:spcBef>
                          <a:spcPts val="90"/>
                        </a:spcBef>
                      </a:pPr>
                      <a:r>
                        <a:rPr sz="850" spc="30" dirty="0">
                          <a:solidFill>
                            <a:srgbClr val="333333"/>
                          </a:solidFill>
                          <a:latin typeface="Lucida Console"/>
                          <a:cs typeface="Lucida Console"/>
                        </a:rPr>
                        <a:t>2.1.fb69-3.el8</a:t>
                      </a:r>
                      <a:endParaRPr sz="850">
                        <a:latin typeface="Lucida Console"/>
                        <a:cs typeface="Lucida Console"/>
                      </a:endParaRPr>
                    </a:p>
                  </a:txBody>
                  <a:tcPr marL="0" marR="0" marT="11430" marB="0">
                    <a:solidFill>
                      <a:srgbClr val="F8F8F8"/>
                    </a:solidFill>
                  </a:tcPr>
                </a:tc>
                <a:tc>
                  <a:txBody>
                    <a:bodyPr/>
                    <a:lstStyle/>
                    <a:p>
                      <a:pPr marR="26034" algn="r">
                        <a:lnSpc>
                          <a:spcPct val="100000"/>
                        </a:lnSpc>
                        <a:spcBef>
                          <a:spcPts val="90"/>
                        </a:spcBef>
                      </a:pPr>
                      <a:r>
                        <a:rPr sz="850" spc="25" dirty="0">
                          <a:solidFill>
                            <a:srgbClr val="333333"/>
                          </a:solidFill>
                          <a:latin typeface="Lucida Console"/>
                          <a:cs typeface="Lucida Console"/>
                        </a:rPr>
                        <a:t>BaseOS</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4"/>
                  </a:ext>
                </a:extLst>
              </a:tr>
              <a:tr h="171450">
                <a:tc>
                  <a:txBody>
                    <a:bodyPr/>
                    <a:lstStyle/>
                    <a:p>
                      <a:pPr marL="434975">
                        <a:lnSpc>
                          <a:spcPct val="100000"/>
                        </a:lnSpc>
                        <a:spcBef>
                          <a:spcPts val="90"/>
                        </a:spcBef>
                      </a:pPr>
                      <a:r>
                        <a:rPr sz="850" spc="25" dirty="0">
                          <a:solidFill>
                            <a:srgbClr val="333333"/>
                          </a:solidFill>
                          <a:latin typeface="Lucida Console"/>
                          <a:cs typeface="Lucida Console"/>
                        </a:rPr>
                        <a:t>100</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5"/>
                  </a:ext>
                </a:extLst>
              </a:tr>
              <a:tr h="171450">
                <a:tc>
                  <a:txBody>
                    <a:bodyPr/>
                    <a:lstStyle/>
                    <a:p>
                      <a:pPr marL="31750">
                        <a:lnSpc>
                          <a:spcPct val="100000"/>
                        </a:lnSpc>
                        <a:spcBef>
                          <a:spcPts val="90"/>
                        </a:spcBef>
                      </a:pPr>
                      <a:r>
                        <a:rPr sz="850" spc="30" dirty="0">
                          <a:solidFill>
                            <a:srgbClr val="333333"/>
                          </a:solidFill>
                          <a:latin typeface="Lucida Console"/>
                          <a:cs typeface="Lucida Console"/>
                        </a:rPr>
                        <a:t>python3-urwid</a:t>
                      </a:r>
                      <a:endParaRPr sz="850">
                        <a:latin typeface="Lucida Console"/>
                        <a:cs typeface="Lucida Console"/>
                      </a:endParaRPr>
                    </a:p>
                  </a:txBody>
                  <a:tcPr marL="0" marR="0" marT="11430" marB="0">
                    <a:solidFill>
                      <a:srgbClr val="F8F8F8"/>
                    </a:solidFill>
                  </a:tcPr>
                </a:tc>
                <a:tc>
                  <a:txBody>
                    <a:bodyPr/>
                    <a:lstStyle/>
                    <a:p>
                      <a:pPr marR="299085" algn="r">
                        <a:lnSpc>
                          <a:spcPct val="100000"/>
                        </a:lnSpc>
                        <a:spcBef>
                          <a:spcPts val="90"/>
                        </a:spcBef>
                      </a:pPr>
                      <a:r>
                        <a:rPr sz="850" spc="25" dirty="0">
                          <a:solidFill>
                            <a:srgbClr val="333333"/>
                          </a:solidFill>
                          <a:latin typeface="Lucida Console"/>
                          <a:cs typeface="Lucida Console"/>
                        </a:rPr>
                        <a:t>x86_64</a:t>
                      </a:r>
                      <a:endParaRPr sz="850">
                        <a:latin typeface="Lucida Console"/>
                        <a:cs typeface="Lucida Console"/>
                      </a:endParaRPr>
                    </a:p>
                  </a:txBody>
                  <a:tcPr marL="0" marR="0" marT="11430" marB="0">
                    <a:solidFill>
                      <a:srgbClr val="F8F8F8"/>
                    </a:solidFill>
                  </a:tcPr>
                </a:tc>
                <a:tc>
                  <a:txBody>
                    <a:bodyPr/>
                    <a:lstStyle/>
                    <a:p>
                      <a:pPr marL="299720">
                        <a:lnSpc>
                          <a:spcPct val="100000"/>
                        </a:lnSpc>
                        <a:spcBef>
                          <a:spcPts val="90"/>
                        </a:spcBef>
                      </a:pPr>
                      <a:r>
                        <a:rPr sz="850" spc="30" dirty="0">
                          <a:solidFill>
                            <a:srgbClr val="333333"/>
                          </a:solidFill>
                          <a:latin typeface="Lucida Console"/>
                          <a:cs typeface="Lucida Console"/>
                        </a:rPr>
                        <a:t>1.3.1-4.el8</a:t>
                      </a:r>
                      <a:endParaRPr sz="850">
                        <a:latin typeface="Lucida Console"/>
                        <a:cs typeface="Lucida Console"/>
                      </a:endParaRPr>
                    </a:p>
                  </a:txBody>
                  <a:tcPr marL="0" marR="0" marT="11430" marB="0">
                    <a:solidFill>
                      <a:srgbClr val="F8F8F8"/>
                    </a:solidFill>
                  </a:tcPr>
                </a:tc>
                <a:tc>
                  <a:txBody>
                    <a:bodyPr/>
                    <a:lstStyle/>
                    <a:p>
                      <a:pPr marR="34925" algn="r">
                        <a:lnSpc>
                          <a:spcPct val="100000"/>
                        </a:lnSpc>
                        <a:spcBef>
                          <a:spcPts val="90"/>
                        </a:spcBef>
                      </a:pPr>
                      <a:r>
                        <a:rPr sz="850" spc="25" dirty="0">
                          <a:solidFill>
                            <a:srgbClr val="333333"/>
                          </a:solidFill>
                          <a:latin typeface="Lucida Console"/>
                          <a:cs typeface="Lucida Console"/>
                        </a:rPr>
                        <a:t>BaseOS</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6"/>
                  </a:ext>
                </a:extLst>
              </a:tr>
              <a:tr h="171450">
                <a:tc>
                  <a:txBody>
                    <a:bodyPr/>
                    <a:lstStyle/>
                    <a:p>
                      <a:pPr marL="434975">
                        <a:lnSpc>
                          <a:spcPct val="100000"/>
                        </a:lnSpc>
                        <a:spcBef>
                          <a:spcPts val="90"/>
                        </a:spcBef>
                      </a:pPr>
                      <a:r>
                        <a:rPr sz="850" spc="25" dirty="0">
                          <a:solidFill>
                            <a:srgbClr val="333333"/>
                          </a:solidFill>
                          <a:latin typeface="Lucida Console"/>
                          <a:cs typeface="Lucida Console"/>
                        </a:rPr>
                        <a:t>783</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7"/>
                  </a:ext>
                </a:extLst>
              </a:tr>
              <a:tr h="171450">
                <a:tc>
                  <a:txBody>
                    <a:bodyPr/>
                    <a:lstStyle/>
                    <a:p>
                      <a:pPr marL="31750">
                        <a:lnSpc>
                          <a:spcPct val="100000"/>
                        </a:lnSpc>
                        <a:spcBef>
                          <a:spcPts val="90"/>
                        </a:spcBef>
                      </a:pPr>
                      <a:r>
                        <a:rPr sz="850" spc="30" dirty="0">
                          <a:solidFill>
                            <a:srgbClr val="333333"/>
                          </a:solidFill>
                          <a:latin typeface="Lucida Console"/>
                          <a:cs typeface="Lucida Console"/>
                        </a:rPr>
                        <a:t>target-restore</a:t>
                      </a:r>
                      <a:endParaRPr sz="850">
                        <a:latin typeface="Lucida Console"/>
                        <a:cs typeface="Lucida Console"/>
                      </a:endParaRPr>
                    </a:p>
                  </a:txBody>
                  <a:tcPr marL="0" marR="0" marT="11430" marB="0">
                    <a:solidFill>
                      <a:srgbClr val="F8F8F8"/>
                    </a:solidFill>
                  </a:tcPr>
                </a:tc>
                <a:tc>
                  <a:txBody>
                    <a:bodyPr/>
                    <a:lstStyle/>
                    <a:p>
                      <a:pPr marR="296545" algn="r">
                        <a:lnSpc>
                          <a:spcPct val="100000"/>
                        </a:lnSpc>
                        <a:spcBef>
                          <a:spcPts val="90"/>
                        </a:spcBef>
                      </a:pPr>
                      <a:r>
                        <a:rPr sz="850" spc="25" dirty="0">
                          <a:solidFill>
                            <a:srgbClr val="333333"/>
                          </a:solidFill>
                          <a:latin typeface="Lucida Console"/>
                          <a:cs typeface="Lucida Console"/>
                        </a:rPr>
                        <a:t>noarch</a:t>
                      </a:r>
                      <a:endParaRPr sz="850">
                        <a:latin typeface="Lucida Console"/>
                        <a:cs typeface="Lucida Console"/>
                      </a:endParaRPr>
                    </a:p>
                  </a:txBody>
                  <a:tcPr marL="0" marR="0" marT="11430" marB="0">
                    <a:solidFill>
                      <a:srgbClr val="F8F8F8"/>
                    </a:solidFill>
                  </a:tcPr>
                </a:tc>
                <a:tc>
                  <a:txBody>
                    <a:bodyPr/>
                    <a:lstStyle/>
                    <a:p>
                      <a:pPr marL="302260">
                        <a:lnSpc>
                          <a:spcPct val="100000"/>
                        </a:lnSpc>
                        <a:spcBef>
                          <a:spcPts val="90"/>
                        </a:spcBef>
                      </a:pPr>
                      <a:r>
                        <a:rPr sz="850" spc="30" dirty="0">
                          <a:solidFill>
                            <a:srgbClr val="333333"/>
                          </a:solidFill>
                          <a:latin typeface="Lucida Console"/>
                          <a:cs typeface="Lucida Console"/>
                        </a:rPr>
                        <a:t>2.1.fb69-3.el8</a:t>
                      </a:r>
                      <a:endParaRPr sz="850">
                        <a:latin typeface="Lucida Console"/>
                        <a:cs typeface="Lucida Console"/>
                      </a:endParaRPr>
                    </a:p>
                  </a:txBody>
                  <a:tcPr marL="0" marR="0" marT="11430" marB="0">
                    <a:solidFill>
                      <a:srgbClr val="F8F8F8"/>
                    </a:solidFill>
                  </a:tcPr>
                </a:tc>
                <a:tc>
                  <a:txBody>
                    <a:bodyPr/>
                    <a:lstStyle/>
                    <a:p>
                      <a:pPr marR="26034" algn="r">
                        <a:lnSpc>
                          <a:spcPct val="100000"/>
                        </a:lnSpc>
                        <a:spcBef>
                          <a:spcPts val="90"/>
                        </a:spcBef>
                      </a:pPr>
                      <a:r>
                        <a:rPr sz="850" spc="25" dirty="0">
                          <a:solidFill>
                            <a:srgbClr val="333333"/>
                          </a:solidFill>
                          <a:latin typeface="Lucida Console"/>
                          <a:cs typeface="Lucida Console"/>
                        </a:rPr>
                        <a:t>BaseOS</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8"/>
                  </a:ext>
                </a:extLst>
              </a:tr>
              <a:tr h="142240">
                <a:tc>
                  <a:txBody>
                    <a:bodyPr/>
                    <a:lstStyle/>
                    <a:p>
                      <a:pPr marL="502284">
                        <a:lnSpc>
                          <a:spcPts val="930"/>
                        </a:lnSpc>
                        <a:spcBef>
                          <a:spcPts val="90"/>
                        </a:spcBef>
                      </a:pPr>
                      <a:r>
                        <a:rPr sz="850" spc="20" dirty="0">
                          <a:solidFill>
                            <a:srgbClr val="333333"/>
                          </a:solidFill>
                          <a:latin typeface="Lucida Console"/>
                          <a:cs typeface="Lucida Console"/>
                        </a:rPr>
                        <a:t>23</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9"/>
                  </a:ext>
                </a:extLst>
              </a:tr>
            </a:tbl>
          </a:graphicData>
        </a:graphic>
      </p:graphicFrame>
      <p:sp>
        <p:nvSpPr>
          <p:cNvPr id="12" name="object 12"/>
          <p:cNvSpPr txBox="1"/>
          <p:nvPr/>
        </p:nvSpPr>
        <p:spPr>
          <a:xfrm>
            <a:off x="1070306" y="6629182"/>
            <a:ext cx="5437505" cy="10547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Transaction</a:t>
            </a:r>
            <a:r>
              <a:rPr sz="850" spc="-30"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4"/>
              </a:spcBef>
              <a:tabLst>
                <a:tab pos="632460"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7</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Packages</a:t>
            </a:r>
            <a:endParaRPr sz="850">
              <a:latin typeface="Lucida Console"/>
              <a:cs typeface="Lucida Console"/>
            </a:endParaRPr>
          </a:p>
          <a:p>
            <a:pPr marL="12700" marR="3549015" indent="-635">
              <a:lnSpc>
                <a:spcPct val="132400"/>
              </a:lnSpc>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 </a:t>
            </a:r>
            <a:r>
              <a:rPr sz="850" spc="30" dirty="0">
                <a:solidFill>
                  <a:srgbClr val="333333"/>
                </a:solidFill>
                <a:latin typeface="Lucida Console"/>
                <a:cs typeface="Lucida Console"/>
              </a:rPr>
              <a:t> Installed</a:t>
            </a:r>
            <a:r>
              <a:rPr sz="850" spc="-15" dirty="0">
                <a:solidFill>
                  <a:srgbClr val="333333"/>
                </a:solidFill>
                <a:latin typeface="Lucida Console"/>
                <a:cs typeface="Lucida Console"/>
              </a:rPr>
              <a:t> </a:t>
            </a:r>
            <a:r>
              <a:rPr sz="850" spc="30" dirty="0">
                <a:solidFill>
                  <a:srgbClr val="333333"/>
                </a:solidFill>
                <a:latin typeface="Lucida Console"/>
                <a:cs typeface="Lucida Console"/>
              </a:rPr>
              <a:t>products</a:t>
            </a:r>
            <a:r>
              <a:rPr sz="850" spc="-10" dirty="0">
                <a:solidFill>
                  <a:srgbClr val="333333"/>
                </a:solidFill>
                <a:latin typeface="Lucida Console"/>
                <a:cs typeface="Lucida Console"/>
              </a:rPr>
              <a:t> </a:t>
            </a:r>
            <a:r>
              <a:rPr sz="850" spc="30" dirty="0">
                <a:solidFill>
                  <a:srgbClr val="333333"/>
                </a:solidFill>
                <a:latin typeface="Lucida Console"/>
                <a:cs typeface="Lucida Console"/>
              </a:rPr>
              <a:t>updated.</a:t>
            </a:r>
            <a:endParaRPr sz="850">
              <a:latin typeface="Lucida Console"/>
              <a:cs typeface="Lucida Console"/>
            </a:endParaRPr>
          </a:p>
        </p:txBody>
      </p:sp>
      <p:sp>
        <p:nvSpPr>
          <p:cNvPr id="13" name="object 13"/>
          <p:cNvSpPr txBox="1"/>
          <p:nvPr/>
        </p:nvSpPr>
        <p:spPr>
          <a:xfrm>
            <a:off x="4096051" y="8037236"/>
            <a:ext cx="217551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python3-configshell-1:1.1.fb25-</a:t>
            </a:r>
            <a:endParaRPr sz="850">
              <a:latin typeface="Lucida Console"/>
              <a:cs typeface="Lucida Console"/>
            </a:endParaRPr>
          </a:p>
        </p:txBody>
      </p:sp>
      <p:sp>
        <p:nvSpPr>
          <p:cNvPr id="14" name="object 14"/>
          <p:cNvSpPr txBox="1"/>
          <p:nvPr/>
        </p:nvSpPr>
        <p:spPr>
          <a:xfrm>
            <a:off x="4093871" y="8380273"/>
            <a:ext cx="175895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python3-pyparsing-2.1.10-</a:t>
            </a:r>
            <a:endParaRPr sz="850">
              <a:latin typeface="Lucida Console"/>
              <a:cs typeface="Lucida Console"/>
            </a:endParaRPr>
          </a:p>
        </p:txBody>
      </p:sp>
      <p:sp>
        <p:nvSpPr>
          <p:cNvPr id="15" name="object 15"/>
          <p:cNvSpPr txBox="1"/>
          <p:nvPr/>
        </p:nvSpPr>
        <p:spPr>
          <a:xfrm>
            <a:off x="1070344" y="7829812"/>
            <a:ext cx="2656840" cy="10547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Installed:</a:t>
            </a:r>
            <a:endParaRPr sz="850">
              <a:latin typeface="Lucida Console"/>
              <a:cs typeface="Lucida Console"/>
            </a:endParaRPr>
          </a:p>
          <a:p>
            <a:pPr marL="12700" marR="351790" indent="133985">
              <a:lnSpc>
                <a:spcPct val="132400"/>
              </a:lnSpc>
            </a:pPr>
            <a:r>
              <a:rPr sz="850" spc="30" dirty="0">
                <a:solidFill>
                  <a:srgbClr val="333333"/>
                </a:solidFill>
                <a:latin typeface="Lucida Console"/>
                <a:cs typeface="Lucida Console"/>
              </a:rPr>
              <a:t>targetcli-2.1.fb49-1.el8.noarch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1.el8.noarch</a:t>
            </a:r>
            <a:endParaRPr sz="850">
              <a:latin typeface="Lucida Console"/>
              <a:cs typeface="Lucida Console"/>
            </a:endParaRPr>
          </a:p>
          <a:p>
            <a:pPr marL="12700" marR="421005" indent="133985">
              <a:lnSpc>
                <a:spcPct val="132400"/>
              </a:lnSpc>
            </a:pPr>
            <a:r>
              <a:rPr sz="850" spc="30" dirty="0">
                <a:solidFill>
                  <a:srgbClr val="333333"/>
                </a:solidFill>
                <a:latin typeface="Lucida Console"/>
                <a:cs typeface="Lucida Console"/>
              </a:rPr>
              <a:t>python3-kmod-0.9-20.el8.x86_64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7.el8.noarch</a:t>
            </a:r>
            <a:endParaRPr sz="850">
              <a:latin typeface="Lucida Console"/>
              <a:cs typeface="Lucida Console"/>
            </a:endParaRPr>
          </a:p>
          <a:p>
            <a:pPr marL="146685">
              <a:lnSpc>
                <a:spcPct val="100000"/>
              </a:lnSpc>
              <a:spcBef>
                <a:spcPts val="330"/>
              </a:spcBef>
            </a:pPr>
            <a:r>
              <a:rPr sz="850" spc="30" dirty="0">
                <a:solidFill>
                  <a:srgbClr val="333333"/>
                </a:solidFill>
                <a:latin typeface="Lucida Console"/>
                <a:cs typeface="Lucida Console"/>
              </a:rPr>
              <a:t>python3-rtslib-2.1.fb69-3.el8.noarch</a:t>
            </a:r>
            <a:endParaRPr sz="850">
              <a:latin typeface="Lucida Console"/>
              <a:cs typeface="Lucida Console"/>
            </a:endParaRPr>
          </a:p>
        </p:txBody>
      </p:sp>
      <p:sp>
        <p:nvSpPr>
          <p:cNvPr id="16" name="object 16"/>
          <p:cNvSpPr txBox="1"/>
          <p:nvPr/>
        </p:nvSpPr>
        <p:spPr>
          <a:xfrm>
            <a:off x="4106953" y="8723310"/>
            <a:ext cx="224472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python3-urwid-1.3.1-4.el8.x86_64</a:t>
            </a:r>
            <a:endParaRPr sz="850">
              <a:latin typeface="Lucida Console"/>
              <a:cs typeface="Lucida Console"/>
            </a:endParaRPr>
          </a:p>
        </p:txBody>
      </p:sp>
      <p:sp>
        <p:nvSpPr>
          <p:cNvPr id="17" name="object 17"/>
          <p:cNvSpPr txBox="1"/>
          <p:nvPr/>
        </p:nvSpPr>
        <p:spPr>
          <a:xfrm>
            <a:off x="1070344" y="9066348"/>
            <a:ext cx="2656840" cy="504190"/>
          </a:xfrm>
          <a:prstGeom prst="rect">
            <a:avLst/>
          </a:prstGeom>
        </p:spPr>
        <p:txBody>
          <a:bodyPr vert="horz" wrap="square" lIns="0" tIns="17780" rIns="0" bIns="0" rtlCol="0">
            <a:spAutoFit/>
          </a:bodyPr>
          <a:lstStyle/>
          <a:p>
            <a:pPr marL="146685">
              <a:lnSpc>
                <a:spcPct val="100000"/>
              </a:lnSpc>
              <a:spcBef>
                <a:spcPts val="140"/>
              </a:spcBef>
            </a:pPr>
            <a:r>
              <a:rPr sz="850" spc="30" dirty="0">
                <a:solidFill>
                  <a:srgbClr val="333333"/>
                </a:solidFill>
                <a:latin typeface="Lucida Console"/>
                <a:cs typeface="Lucida Console"/>
              </a:rPr>
              <a:t>target-restore-2.1.fb69-3.el8.noarch</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30" dirty="0">
                <a:solidFill>
                  <a:srgbClr val="333333"/>
                </a:solidFill>
                <a:latin typeface="Lucida Console"/>
                <a:cs typeface="Lucida Console"/>
              </a:rPr>
              <a:t>Complete!</a:t>
            </a:r>
            <a:endParaRPr sz="850">
              <a:latin typeface="Lucida Console"/>
              <a:cs typeface="Lucida Console"/>
            </a:endParaRPr>
          </a:p>
        </p:txBody>
      </p:sp>
      <p:sp>
        <p:nvSpPr>
          <p:cNvPr id="18" name="object 18"/>
          <p:cNvSpPr txBox="1"/>
          <p:nvPr/>
        </p:nvSpPr>
        <p:spPr>
          <a:xfrm>
            <a:off x="882924" y="332749"/>
            <a:ext cx="5835015" cy="3577590"/>
          </a:xfrm>
          <a:prstGeom prst="rect">
            <a:avLst/>
          </a:prstGeom>
        </p:spPr>
        <p:txBody>
          <a:bodyPr vert="horz" wrap="square" lIns="0" tIns="12065" rIns="0" bIns="0" rtlCol="0">
            <a:spAutoFit/>
          </a:bodyPr>
          <a:lstStyle/>
          <a:p>
            <a:pPr marL="76200" marR="68580" indent="-635">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a:t>
            </a:r>
            <a:r>
              <a:rPr sz="950" b="1" spc="45" dirty="0">
                <a:solidFill>
                  <a:srgbClr val="333333"/>
                </a:solidFill>
                <a:latin typeface="Trebuchet MS"/>
                <a:cs typeface="Trebuchet MS"/>
              </a:rPr>
              <a:t>RHEL</a:t>
            </a:r>
            <a:r>
              <a:rPr sz="950" b="1" spc="-45" dirty="0">
                <a:solidFill>
                  <a:srgbClr val="333333"/>
                </a:solidFill>
                <a:latin typeface="Trebuchet MS"/>
                <a:cs typeface="Trebuchet MS"/>
              </a:rPr>
              <a:t> </a:t>
            </a:r>
            <a:r>
              <a:rPr sz="950" b="1" dirty="0">
                <a:solidFill>
                  <a:srgbClr val="333333"/>
                </a:solidFill>
                <a:latin typeface="Trebuchet MS"/>
                <a:cs typeface="Trebuchet MS"/>
              </a:rPr>
              <a:t>8</a:t>
            </a:r>
            <a:r>
              <a:rPr sz="950" b="1" spc="-40" dirty="0">
                <a:solidFill>
                  <a:srgbClr val="333333"/>
                </a:solidFill>
                <a:latin typeface="Trebuchet MS"/>
                <a:cs typeface="Trebuchet MS"/>
              </a:rPr>
              <a:t> </a:t>
            </a:r>
            <a:r>
              <a:rPr sz="950" b="1" spc="30" dirty="0">
                <a:solidFill>
                  <a:srgbClr val="333333"/>
                </a:solidFill>
                <a:latin typeface="Trebuchet MS"/>
                <a:cs typeface="Trebuchet MS"/>
              </a:rPr>
              <a:t>/</a:t>
            </a:r>
            <a:r>
              <a:rPr sz="950" b="1" spc="-45" dirty="0">
                <a:solidFill>
                  <a:srgbClr val="333333"/>
                </a:solidFill>
                <a:latin typeface="Trebuchet MS"/>
                <a:cs typeface="Trebuchet MS"/>
              </a:rPr>
              <a:t> </a:t>
            </a:r>
            <a:r>
              <a:rPr sz="950" b="1" u="sng" spc="55" dirty="0">
                <a:solidFill>
                  <a:srgbClr val="4183C4"/>
                </a:solidFill>
                <a:uFill>
                  <a:solidFill>
                    <a:srgbClr val="4183C4"/>
                  </a:solidFill>
                </a:uFill>
                <a:latin typeface="Trebuchet MS"/>
                <a:cs typeface="Trebuchet MS"/>
                <a:hlinkClick r:id="rId2"/>
              </a:rPr>
              <a:t>CentOS</a:t>
            </a:r>
            <a:r>
              <a:rPr sz="950" b="1" spc="-40" dirty="0">
                <a:solidFill>
                  <a:srgbClr val="4183C4"/>
                </a:solidFill>
                <a:latin typeface="Trebuchet MS"/>
                <a:cs typeface="Trebuchet MS"/>
                <a:hlinkClick r:id="rId2"/>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服务端程序已经默认被安装，用户需要做的是配置好软件</a:t>
            </a:r>
            <a:r>
              <a:rPr sz="950" b="1" spc="-210" dirty="0">
                <a:solidFill>
                  <a:srgbClr val="333333"/>
                </a:solidFill>
                <a:latin typeface="微软雅黑"/>
                <a:cs typeface="微软雅黑"/>
              </a:rPr>
              <a:t>仓</a:t>
            </a:r>
            <a:r>
              <a:rPr sz="1200" baseline="34722" dirty="0">
                <a:latin typeface="小哥哥网恋吗"/>
                <a:cs typeface="小哥哥网恋吗"/>
              </a:rPr>
              <a:t>5/20 </a:t>
            </a:r>
            <a:r>
              <a:rPr sz="1200" spc="-442" baseline="34722" dirty="0">
                <a:latin typeface="小哥哥网恋吗"/>
                <a:cs typeface="小哥哥网恋吗"/>
              </a:rPr>
              <a:t> </a:t>
            </a:r>
            <a:r>
              <a:rPr sz="950" b="1" spc="25" dirty="0">
                <a:solidFill>
                  <a:srgbClr val="333333"/>
                </a:solidFill>
                <a:latin typeface="微软雅黑"/>
                <a:cs typeface="微软雅黑"/>
              </a:rPr>
              <a:t>库后安装</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服务端的交换式配置工具，通过交互式的配置过程来完成对参数的设定，相比于直接修改 配置文件则又方便又安全。通过在</a:t>
            </a:r>
            <a:r>
              <a:rPr sz="950" b="1" spc="55" dirty="0">
                <a:solidFill>
                  <a:srgbClr val="333333"/>
                </a:solidFill>
                <a:latin typeface="Trebuchet MS"/>
                <a:cs typeface="Trebuchet MS"/>
              </a:rPr>
              <a:t>dnf</a:t>
            </a:r>
            <a:r>
              <a:rPr sz="950" b="1" spc="25" dirty="0">
                <a:solidFill>
                  <a:srgbClr val="333333"/>
                </a:solidFill>
                <a:latin typeface="微软雅黑"/>
                <a:cs typeface="微软雅黑"/>
              </a:rPr>
              <a:t>命令的后面添加</a:t>
            </a:r>
            <a:r>
              <a:rPr sz="950" b="1" spc="5" dirty="0">
                <a:solidFill>
                  <a:srgbClr val="333333"/>
                </a:solidFill>
                <a:latin typeface="Trebuchet MS"/>
                <a:cs typeface="Trebuchet MS"/>
              </a:rPr>
              <a:t>-y</a:t>
            </a:r>
            <a:r>
              <a:rPr sz="950" b="1" spc="25" dirty="0">
                <a:solidFill>
                  <a:srgbClr val="333333"/>
                </a:solidFill>
                <a:latin typeface="微软雅黑"/>
                <a:cs typeface="微软雅黑"/>
              </a:rPr>
              <a:t>参数，在安装过程中就不需要再进行手动确认</a:t>
            </a:r>
            <a:endParaRPr sz="950">
              <a:latin typeface="微软雅黑"/>
              <a:cs typeface="微软雅黑"/>
            </a:endParaRPr>
          </a:p>
          <a:p>
            <a:pPr marL="76200">
              <a:lnSpc>
                <a:spcPct val="100000"/>
              </a:lnSpc>
              <a:spcBef>
                <a:spcPts val="360"/>
              </a:spcBef>
            </a:pPr>
            <a:r>
              <a:rPr sz="950" b="1" spc="25" dirty="0">
                <a:solidFill>
                  <a:srgbClr val="333333"/>
                </a:solidFill>
                <a:latin typeface="微软雅黑"/>
                <a:cs typeface="微软雅黑"/>
              </a:rPr>
              <a:t>了：</a:t>
            </a:r>
            <a:endParaRPr sz="950">
              <a:latin typeface="微软雅黑"/>
              <a:cs typeface="微软雅黑"/>
            </a:endParaRPr>
          </a:p>
          <a:p>
            <a:pPr>
              <a:lnSpc>
                <a:spcPct val="100000"/>
              </a:lnSpc>
              <a:spcBef>
                <a:spcPts val="45"/>
              </a:spcBef>
            </a:pPr>
            <a:endParaRPr sz="900">
              <a:latin typeface="微软雅黑"/>
              <a:cs typeface="微软雅黑"/>
            </a:endParaRPr>
          </a:p>
          <a:p>
            <a:pPr marL="200025" marR="244284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a:t>
            </a:r>
            <a:r>
              <a:rPr sz="850" spc="20" dirty="0">
                <a:solidFill>
                  <a:srgbClr val="333333"/>
                </a:solidFill>
                <a:latin typeface="Lucida Console"/>
                <a:cs typeface="Lucida Console"/>
              </a:rPr>
              <a:t>-y </a:t>
            </a:r>
            <a:r>
              <a:rPr sz="850" spc="30" dirty="0">
                <a:solidFill>
                  <a:srgbClr val="333333"/>
                </a:solidFill>
                <a:latin typeface="Lucida Console"/>
                <a:cs typeface="Lucida Console"/>
              </a:rPr>
              <a:t>targetcli </a:t>
            </a:r>
            <a:r>
              <a:rPr sz="850" spc="35" dirty="0">
                <a:solidFill>
                  <a:srgbClr val="333333"/>
                </a:solidFill>
                <a:latin typeface="Lucida Console"/>
                <a:cs typeface="Lucida Console"/>
              </a:rPr>
              <a:t> </a:t>
            </a:r>
            <a:r>
              <a:rPr sz="850" spc="30" dirty="0">
                <a:solidFill>
                  <a:srgbClr val="333333"/>
                </a:solidFill>
                <a:latin typeface="Lucida Console"/>
                <a:cs typeface="Lucida Console"/>
              </a:rPr>
              <a:t>Updating Subscription Management repositories.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 </a:t>
            </a:r>
            <a:r>
              <a:rPr sz="850" spc="30" dirty="0">
                <a:solidFill>
                  <a:srgbClr val="333333"/>
                </a:solidFill>
                <a:latin typeface="Lucida Console"/>
                <a:cs typeface="Lucida Console"/>
              </a:rPr>
              <a:t>consumer identity</a:t>
            </a:r>
            <a:endParaRPr sz="850">
              <a:latin typeface="Lucida Console"/>
              <a:cs typeface="Lucida Console"/>
            </a:endParaRPr>
          </a:p>
          <a:p>
            <a:pPr marL="200025" marR="310515">
              <a:lnSpc>
                <a:spcPct val="132400"/>
              </a:lnSpc>
            </a:pP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subscription-manager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a:t>
            </a:r>
            <a:endParaRPr sz="850">
              <a:latin typeface="Lucida Console"/>
              <a:cs typeface="Lucida Console"/>
            </a:endParaRPr>
          </a:p>
          <a:p>
            <a:pPr marL="200025" marR="518795">
              <a:lnSpc>
                <a:spcPct val="132400"/>
              </a:lnSpc>
            </a:pPr>
            <a:r>
              <a:rPr sz="850" spc="25" dirty="0">
                <a:solidFill>
                  <a:srgbClr val="333333"/>
                </a:solidFill>
                <a:latin typeface="Lucida Console"/>
                <a:cs typeface="Lucida Console"/>
              </a:rPr>
              <a:t>Last</a:t>
            </a:r>
            <a:r>
              <a:rPr sz="850" spc="30" dirty="0">
                <a:solidFill>
                  <a:srgbClr val="333333"/>
                </a:solidFill>
                <a:latin typeface="Lucida Console"/>
                <a:cs typeface="Lucida Console"/>
              </a:rPr>
              <a:t> metadata expiration </a:t>
            </a:r>
            <a:r>
              <a:rPr sz="850" spc="25" dirty="0">
                <a:solidFill>
                  <a:srgbClr val="333333"/>
                </a:solidFill>
                <a:latin typeface="Lucida Console"/>
                <a:cs typeface="Lucida Console"/>
              </a:rPr>
              <a:t>check:</a:t>
            </a:r>
            <a:r>
              <a:rPr sz="850" spc="35" dirty="0">
                <a:solidFill>
                  <a:srgbClr val="333333"/>
                </a:solidFill>
                <a:latin typeface="Lucida Console"/>
                <a:cs typeface="Lucida Console"/>
              </a:rPr>
              <a:t> </a:t>
            </a:r>
            <a:r>
              <a:rPr sz="850" spc="30" dirty="0">
                <a:solidFill>
                  <a:srgbClr val="333333"/>
                </a:solidFill>
                <a:latin typeface="Lucida Console"/>
                <a:cs typeface="Lucida Console"/>
              </a:rPr>
              <a:t>0:23:54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Tue</a:t>
            </a:r>
            <a:r>
              <a:rPr sz="850" spc="35" dirty="0">
                <a:solidFill>
                  <a:srgbClr val="333333"/>
                </a:solidFill>
                <a:latin typeface="Lucida Console"/>
                <a:cs typeface="Lucida Console"/>
              </a:rPr>
              <a:t> </a:t>
            </a:r>
            <a:r>
              <a:rPr sz="850" spc="20" dirty="0">
                <a:solidFill>
                  <a:srgbClr val="333333"/>
                </a:solidFill>
                <a:latin typeface="Lucida Console"/>
                <a:cs typeface="Lucida Console"/>
              </a:rPr>
              <a:t>27</a:t>
            </a:r>
            <a:r>
              <a:rPr sz="850" spc="30" dirty="0">
                <a:solidFill>
                  <a:srgbClr val="333333"/>
                </a:solidFill>
                <a:latin typeface="Lucida Console"/>
                <a:cs typeface="Lucida Console"/>
              </a:rPr>
              <a:t> </a:t>
            </a:r>
            <a:r>
              <a:rPr sz="850" spc="25" dirty="0">
                <a:solidFill>
                  <a:srgbClr val="333333"/>
                </a:solidFill>
                <a:latin typeface="Lucida Console"/>
                <a:cs typeface="Lucida Console"/>
              </a:rPr>
              <a:t>Apr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r>
              <a:rPr sz="850" spc="35" dirty="0">
                <a:solidFill>
                  <a:srgbClr val="333333"/>
                </a:solidFill>
                <a:latin typeface="Lucida Console"/>
                <a:cs typeface="Lucida Console"/>
              </a:rPr>
              <a:t> </a:t>
            </a:r>
            <a:r>
              <a:rPr sz="850" spc="30" dirty="0">
                <a:solidFill>
                  <a:srgbClr val="333333"/>
                </a:solidFill>
                <a:latin typeface="Lucida Console"/>
                <a:cs typeface="Lucida Console"/>
              </a:rPr>
              <a:t>08:12:59 </a:t>
            </a:r>
            <a:r>
              <a:rPr sz="850" spc="20" dirty="0">
                <a:solidFill>
                  <a:srgbClr val="333333"/>
                </a:solidFill>
                <a:latin typeface="Lucida Console"/>
                <a:cs typeface="Lucida Console"/>
              </a:rPr>
              <a:t>AM </a:t>
            </a:r>
            <a:r>
              <a:rPr sz="850" spc="-500"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a:p>
            <a:pPr marL="200025">
              <a:lnSpc>
                <a:spcPct val="100000"/>
              </a:lnSpc>
              <a:spcBef>
                <a:spcPts val="330"/>
              </a:spcBef>
            </a:pPr>
            <a:r>
              <a:rPr sz="850" spc="30" dirty="0">
                <a:solidFill>
                  <a:srgbClr val="333333"/>
                </a:solidFill>
                <a:latin typeface="Lucida Console"/>
                <a:cs typeface="Lucida Console"/>
              </a:rPr>
              <a:t>Dependencies</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a:p>
            <a:pPr marL="200025">
              <a:lnSpc>
                <a:spcPct val="100000"/>
              </a:lnSpc>
              <a:spcBef>
                <a:spcPts val="334"/>
              </a:spcBef>
            </a:pPr>
            <a:r>
              <a:rPr sz="850" spc="30" dirty="0">
                <a:solidFill>
                  <a:srgbClr val="333333"/>
                </a:solidFill>
                <a:latin typeface="Lucida Console"/>
                <a:cs typeface="Lucida Console"/>
              </a:rPr>
              <a:t>==============================================================================</a:t>
            </a:r>
            <a:endParaRPr sz="850">
              <a:latin typeface="Lucida Console"/>
              <a:cs typeface="Lucida Console"/>
            </a:endParaRPr>
          </a:p>
          <a:p>
            <a:pPr marL="2000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737870" marR="256540" indent="-471170">
              <a:lnSpc>
                <a:spcPct val="132400"/>
              </a:lnSpc>
              <a:tabLst>
                <a:tab pos="2164715" algn="l"/>
                <a:tab pos="3181985" algn="l"/>
                <a:tab pos="4878070" algn="l"/>
              </a:tabLst>
            </a:pPr>
            <a:r>
              <a:rPr sz="850" spc="30" dirty="0">
                <a:solidFill>
                  <a:srgbClr val="333333"/>
                </a:solidFill>
                <a:latin typeface="Lucida Console"/>
                <a:cs typeface="Lucida Console"/>
              </a:rPr>
              <a:t>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a:t>
            </a:r>
            <a:r>
              <a:rPr sz="850" dirty="0">
                <a:solidFill>
                  <a:srgbClr val="333333"/>
                </a:solidFill>
                <a:latin typeface="Lucida Console"/>
                <a:cs typeface="Lucida Console"/>
              </a:rPr>
              <a:t>	</a:t>
            </a:r>
            <a:r>
              <a:rPr sz="850" spc="30" dirty="0">
                <a:solidFill>
                  <a:srgbClr val="333333"/>
                </a:solidFill>
                <a:latin typeface="Lucida Console"/>
                <a:cs typeface="Lucida Console"/>
              </a:rPr>
              <a:t>Repositor</a:t>
            </a:r>
            <a:r>
              <a:rPr sz="850" spc="15" dirty="0">
                <a:solidFill>
                  <a:srgbClr val="333333"/>
                </a:solidFill>
                <a:latin typeface="Lucida Console"/>
                <a:cs typeface="Lucida Console"/>
              </a:rPr>
              <a:t>y  </a:t>
            </a:r>
            <a:r>
              <a:rPr sz="850" spc="25" dirty="0">
                <a:solidFill>
                  <a:srgbClr val="333333"/>
                </a:solidFill>
                <a:latin typeface="Lucida Console"/>
                <a:cs typeface="Lucida Console"/>
              </a:rPr>
              <a:t>Size</a:t>
            </a:r>
            <a:endParaRPr sz="850">
              <a:latin typeface="Lucida Console"/>
              <a:cs typeface="Lucida Console"/>
            </a:endParaRPr>
          </a:p>
          <a:p>
            <a:pPr marL="2000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2000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200025">
              <a:lnSpc>
                <a:spcPct val="100000"/>
              </a:lnSpc>
              <a:spcBef>
                <a:spcPts val="330"/>
              </a:spcBef>
            </a:pPr>
            <a:r>
              <a:rPr sz="850" spc="30" dirty="0">
                <a:solidFill>
                  <a:srgbClr val="333333"/>
                </a:solidFill>
                <a:latin typeface="Lucida Console"/>
                <a:cs typeface="Lucida Console"/>
              </a:rPr>
              <a:t>Installing:</a:t>
            </a:r>
            <a:endParaRPr sz="850">
              <a:latin typeface="Lucida Console"/>
              <a:cs typeface="Lucida Console"/>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2426443"/>
            <a:ext cx="5651500" cy="4269740"/>
            <a:chOff x="959124" y="2426443"/>
            <a:chExt cx="5651500" cy="4269740"/>
          </a:xfrm>
        </p:grpSpPr>
        <p:sp>
          <p:nvSpPr>
            <p:cNvPr id="3" name="object 3"/>
            <p:cNvSpPr/>
            <p:nvPr/>
          </p:nvSpPr>
          <p:spPr>
            <a:xfrm>
              <a:off x="963889" y="2431208"/>
              <a:ext cx="5641975" cy="4260215"/>
            </a:xfrm>
            <a:custGeom>
              <a:avLst/>
              <a:gdLst/>
              <a:ahLst/>
              <a:cxnLst/>
              <a:rect l="l" t="t" r="r" b="b"/>
              <a:pathLst>
                <a:path w="5641975" h="4260215">
                  <a:moveTo>
                    <a:pt x="5617597" y="4259654"/>
                  </a:moveTo>
                  <a:lnTo>
                    <a:pt x="23823" y="4259654"/>
                  </a:lnTo>
                  <a:lnTo>
                    <a:pt x="20659" y="4259359"/>
                  </a:lnTo>
                  <a:lnTo>
                    <a:pt x="17629" y="4258758"/>
                  </a:lnTo>
                  <a:lnTo>
                    <a:pt x="14703" y="4257272"/>
                  </a:lnTo>
                  <a:lnTo>
                    <a:pt x="11787" y="4256080"/>
                  </a:lnTo>
                  <a:lnTo>
                    <a:pt x="0" y="4238804"/>
                  </a:lnTo>
                  <a:lnTo>
                    <a:pt x="0" y="4235830"/>
                  </a:lnTo>
                  <a:lnTo>
                    <a:pt x="0" y="20545"/>
                  </a:lnTo>
                  <a:lnTo>
                    <a:pt x="600" y="17276"/>
                  </a:lnTo>
                  <a:lnTo>
                    <a:pt x="3020" y="11616"/>
                  </a:lnTo>
                  <a:lnTo>
                    <a:pt x="4745" y="8938"/>
                  </a:lnTo>
                  <a:lnTo>
                    <a:pt x="6975" y="6851"/>
                  </a:lnTo>
                  <a:lnTo>
                    <a:pt x="9214" y="4469"/>
                  </a:lnTo>
                  <a:lnTo>
                    <a:pt x="11787" y="2677"/>
                  </a:lnTo>
                  <a:lnTo>
                    <a:pt x="14703" y="1791"/>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4238804"/>
                  </a:lnTo>
                  <a:lnTo>
                    <a:pt x="5626717" y="4257272"/>
                  </a:lnTo>
                  <a:lnTo>
                    <a:pt x="5623792" y="4258758"/>
                  </a:lnTo>
                  <a:lnTo>
                    <a:pt x="5620752" y="4259359"/>
                  </a:lnTo>
                  <a:lnTo>
                    <a:pt x="5617597" y="4259654"/>
                  </a:lnTo>
                  <a:close/>
                </a:path>
              </a:pathLst>
            </a:custGeom>
            <a:solidFill>
              <a:srgbClr val="F8F8F8"/>
            </a:solidFill>
          </p:spPr>
          <p:txBody>
            <a:bodyPr wrap="square" lIns="0" tIns="0" rIns="0" bIns="0" rtlCol="0"/>
            <a:lstStyle/>
            <a:p>
              <a:endParaRPr/>
            </a:p>
          </p:txBody>
        </p:sp>
        <p:sp>
          <p:nvSpPr>
            <p:cNvPr id="4" name="object 4"/>
            <p:cNvSpPr/>
            <p:nvPr/>
          </p:nvSpPr>
          <p:spPr>
            <a:xfrm>
              <a:off x="963889" y="2431208"/>
              <a:ext cx="5641975" cy="4260215"/>
            </a:xfrm>
            <a:custGeom>
              <a:avLst/>
              <a:gdLst/>
              <a:ahLst/>
              <a:cxnLst/>
              <a:rect l="l" t="t" r="r" b="b"/>
              <a:pathLst>
                <a:path w="5641975" h="4260215">
                  <a:moveTo>
                    <a:pt x="0" y="4235830"/>
                  </a:moveTo>
                  <a:lnTo>
                    <a:pt x="0" y="23823"/>
                  </a:lnTo>
                  <a:lnTo>
                    <a:pt x="0" y="20545"/>
                  </a:lnTo>
                  <a:lnTo>
                    <a:pt x="600" y="17276"/>
                  </a:lnTo>
                  <a:lnTo>
                    <a:pt x="1810" y="14294"/>
                  </a:lnTo>
                  <a:lnTo>
                    <a:pt x="3020" y="11616"/>
                  </a:lnTo>
                  <a:lnTo>
                    <a:pt x="4745" y="8938"/>
                  </a:lnTo>
                  <a:lnTo>
                    <a:pt x="6975" y="6851"/>
                  </a:lnTo>
                  <a:lnTo>
                    <a:pt x="9214" y="4469"/>
                  </a:lnTo>
                  <a:lnTo>
                    <a:pt x="11787" y="2677"/>
                  </a:lnTo>
                  <a:lnTo>
                    <a:pt x="14703" y="1791"/>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4235830"/>
                  </a:lnTo>
                  <a:lnTo>
                    <a:pt x="5641421" y="4238804"/>
                  </a:lnTo>
                  <a:lnTo>
                    <a:pt x="5640821" y="4241786"/>
                  </a:lnTo>
                  <a:lnTo>
                    <a:pt x="5626717" y="4257272"/>
                  </a:lnTo>
                  <a:lnTo>
                    <a:pt x="5623792" y="4258758"/>
                  </a:lnTo>
                  <a:lnTo>
                    <a:pt x="5620752" y="4259359"/>
                  </a:lnTo>
                  <a:lnTo>
                    <a:pt x="5617597" y="4259654"/>
                  </a:lnTo>
                  <a:lnTo>
                    <a:pt x="23823" y="4259654"/>
                  </a:lnTo>
                  <a:lnTo>
                    <a:pt x="20659" y="4259359"/>
                  </a:lnTo>
                  <a:lnTo>
                    <a:pt x="17629" y="4258758"/>
                  </a:lnTo>
                  <a:lnTo>
                    <a:pt x="14703" y="4257272"/>
                  </a:lnTo>
                  <a:lnTo>
                    <a:pt x="11787" y="4256080"/>
                  </a:lnTo>
                  <a:lnTo>
                    <a:pt x="0" y="4238804"/>
                  </a:lnTo>
                  <a:lnTo>
                    <a:pt x="0" y="4235830"/>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2512351"/>
              <a:ext cx="5556250" cy="4117340"/>
            </a:xfrm>
            <a:custGeom>
              <a:avLst/>
              <a:gdLst/>
              <a:ahLst/>
              <a:cxnLst/>
              <a:rect l="l" t="t" r="r" b="b"/>
              <a:pathLst>
                <a:path w="5556250" h="4117340">
                  <a:moveTo>
                    <a:pt x="5555656" y="4116713"/>
                  </a:moveTo>
                  <a:lnTo>
                    <a:pt x="0" y="4116713"/>
                  </a:lnTo>
                  <a:lnTo>
                    <a:pt x="0" y="0"/>
                  </a:lnTo>
                  <a:lnTo>
                    <a:pt x="5555656" y="0"/>
                  </a:lnTo>
                  <a:lnTo>
                    <a:pt x="5555656" y="4116713"/>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7553276"/>
            <a:ext cx="5651500" cy="2787650"/>
            <a:chOff x="959124" y="7553276"/>
            <a:chExt cx="5651500" cy="2787650"/>
          </a:xfrm>
        </p:grpSpPr>
        <p:sp>
          <p:nvSpPr>
            <p:cNvPr id="7" name="object 7"/>
            <p:cNvSpPr/>
            <p:nvPr/>
          </p:nvSpPr>
          <p:spPr>
            <a:xfrm>
              <a:off x="963889" y="7558040"/>
              <a:ext cx="5641975" cy="2778125"/>
            </a:xfrm>
            <a:custGeom>
              <a:avLst/>
              <a:gdLst/>
              <a:ahLst/>
              <a:cxnLst/>
              <a:rect l="l" t="t" r="r" b="b"/>
              <a:pathLst>
                <a:path w="5641975" h="2778125">
                  <a:moveTo>
                    <a:pt x="5641421" y="2777916"/>
                  </a:moveTo>
                  <a:lnTo>
                    <a:pt x="0" y="2777916"/>
                  </a:lnTo>
                  <a:lnTo>
                    <a:pt x="0" y="20545"/>
                  </a:lnTo>
                  <a:lnTo>
                    <a:pt x="6975" y="6556"/>
                  </a:lnTo>
                  <a:lnTo>
                    <a:pt x="9214" y="4173"/>
                  </a:lnTo>
                  <a:lnTo>
                    <a:pt x="11787" y="2382"/>
                  </a:lnTo>
                  <a:lnTo>
                    <a:pt x="17629" y="600"/>
                  </a:lnTo>
                  <a:lnTo>
                    <a:pt x="20659" y="0"/>
                  </a:lnTo>
                  <a:lnTo>
                    <a:pt x="5620752" y="0"/>
                  </a:lnTo>
                  <a:lnTo>
                    <a:pt x="5623792" y="600"/>
                  </a:lnTo>
                  <a:lnTo>
                    <a:pt x="5629633" y="2382"/>
                  </a:lnTo>
                  <a:lnTo>
                    <a:pt x="5632206" y="4173"/>
                  </a:lnTo>
                  <a:lnTo>
                    <a:pt x="5634446" y="6556"/>
                  </a:lnTo>
                  <a:lnTo>
                    <a:pt x="5636675" y="8633"/>
                  </a:lnTo>
                  <a:lnTo>
                    <a:pt x="5638400" y="11320"/>
                  </a:lnTo>
                  <a:lnTo>
                    <a:pt x="5639610" y="13998"/>
                  </a:lnTo>
                  <a:lnTo>
                    <a:pt x="5640821" y="17276"/>
                  </a:lnTo>
                  <a:lnTo>
                    <a:pt x="5641421" y="20545"/>
                  </a:lnTo>
                  <a:lnTo>
                    <a:pt x="5641421" y="2777916"/>
                  </a:lnTo>
                  <a:close/>
                </a:path>
              </a:pathLst>
            </a:custGeom>
            <a:solidFill>
              <a:srgbClr val="F8F8F8"/>
            </a:solidFill>
          </p:spPr>
          <p:txBody>
            <a:bodyPr wrap="square" lIns="0" tIns="0" rIns="0" bIns="0" rtlCol="0"/>
            <a:lstStyle/>
            <a:p>
              <a:endParaRPr/>
            </a:p>
          </p:txBody>
        </p:sp>
        <p:sp>
          <p:nvSpPr>
            <p:cNvPr id="8" name="object 8"/>
            <p:cNvSpPr/>
            <p:nvPr/>
          </p:nvSpPr>
          <p:spPr>
            <a:xfrm>
              <a:off x="963889" y="7558040"/>
              <a:ext cx="5641975" cy="2778125"/>
            </a:xfrm>
            <a:custGeom>
              <a:avLst/>
              <a:gdLst/>
              <a:ahLst/>
              <a:cxnLst/>
              <a:rect l="l" t="t" r="r" b="b"/>
              <a:pathLst>
                <a:path w="5641975" h="2778125">
                  <a:moveTo>
                    <a:pt x="0" y="2777916"/>
                  </a:moveTo>
                  <a:lnTo>
                    <a:pt x="0" y="23823"/>
                  </a:lnTo>
                  <a:lnTo>
                    <a:pt x="0" y="20545"/>
                  </a:lnTo>
                  <a:lnTo>
                    <a:pt x="600" y="17276"/>
                  </a:lnTo>
                  <a:lnTo>
                    <a:pt x="1810" y="13998"/>
                  </a:lnTo>
                  <a:lnTo>
                    <a:pt x="3020" y="11320"/>
                  </a:lnTo>
                  <a:lnTo>
                    <a:pt x="4745" y="8633"/>
                  </a:lnTo>
                  <a:lnTo>
                    <a:pt x="6975" y="6556"/>
                  </a:lnTo>
                  <a:lnTo>
                    <a:pt x="9214" y="4173"/>
                  </a:lnTo>
                  <a:lnTo>
                    <a:pt x="11787" y="2382"/>
                  </a:lnTo>
                  <a:lnTo>
                    <a:pt x="14703" y="1486"/>
                  </a:lnTo>
                  <a:lnTo>
                    <a:pt x="17629" y="600"/>
                  </a:lnTo>
                  <a:lnTo>
                    <a:pt x="20659" y="0"/>
                  </a:lnTo>
                  <a:lnTo>
                    <a:pt x="23823" y="0"/>
                  </a:lnTo>
                  <a:lnTo>
                    <a:pt x="5617597" y="0"/>
                  </a:lnTo>
                  <a:lnTo>
                    <a:pt x="5620752" y="0"/>
                  </a:lnTo>
                  <a:lnTo>
                    <a:pt x="5623792" y="600"/>
                  </a:lnTo>
                  <a:lnTo>
                    <a:pt x="5626717" y="1486"/>
                  </a:lnTo>
                  <a:lnTo>
                    <a:pt x="5629633" y="2382"/>
                  </a:lnTo>
                  <a:lnTo>
                    <a:pt x="5632206" y="4173"/>
                  </a:lnTo>
                  <a:lnTo>
                    <a:pt x="5634446" y="6556"/>
                  </a:lnTo>
                  <a:lnTo>
                    <a:pt x="5636675" y="8633"/>
                  </a:lnTo>
                  <a:lnTo>
                    <a:pt x="5638400" y="11320"/>
                  </a:lnTo>
                  <a:lnTo>
                    <a:pt x="5639610" y="13998"/>
                  </a:lnTo>
                  <a:lnTo>
                    <a:pt x="5640821" y="17276"/>
                  </a:lnTo>
                  <a:lnTo>
                    <a:pt x="5641421" y="20545"/>
                  </a:lnTo>
                  <a:lnTo>
                    <a:pt x="5641421" y="23823"/>
                  </a:lnTo>
                  <a:lnTo>
                    <a:pt x="5641421" y="2777916"/>
                  </a:lnTo>
                </a:path>
              </a:pathLst>
            </a:custGeom>
            <a:ln w="9529">
              <a:solidFill>
                <a:srgbClr val="E7EAEC"/>
              </a:solidFill>
            </a:ln>
          </p:spPr>
          <p:txBody>
            <a:bodyPr wrap="square" lIns="0" tIns="0" rIns="0" bIns="0" rtlCol="0"/>
            <a:lstStyle/>
            <a:p>
              <a:endParaRPr/>
            </a:p>
          </p:txBody>
        </p:sp>
        <p:sp>
          <p:nvSpPr>
            <p:cNvPr id="9" name="object 9"/>
            <p:cNvSpPr/>
            <p:nvPr/>
          </p:nvSpPr>
          <p:spPr>
            <a:xfrm>
              <a:off x="1006771" y="7639161"/>
              <a:ext cx="5556250" cy="2696845"/>
            </a:xfrm>
            <a:custGeom>
              <a:avLst/>
              <a:gdLst/>
              <a:ahLst/>
              <a:cxnLst/>
              <a:rect l="l" t="t" r="r" b="b"/>
              <a:pathLst>
                <a:path w="5556250" h="2696845">
                  <a:moveTo>
                    <a:pt x="0" y="0"/>
                  </a:moveTo>
                  <a:lnTo>
                    <a:pt x="5555656" y="0"/>
                  </a:lnTo>
                  <a:lnTo>
                    <a:pt x="5555656" y="2696731"/>
                  </a:lnTo>
                  <a:lnTo>
                    <a:pt x="0" y="2696731"/>
                  </a:lnTo>
                  <a:lnTo>
                    <a:pt x="0" y="0"/>
                  </a:lnTo>
                  <a:close/>
                </a:path>
              </a:pathLst>
            </a:custGeom>
            <a:solidFill>
              <a:srgbClr val="F8F8F8"/>
            </a:solidFill>
          </p:spPr>
          <p:txBody>
            <a:bodyPr wrap="square" lIns="0" tIns="0" rIns="0" bIns="0" rtlCol="0"/>
            <a:lstStyle/>
            <a:p>
              <a:endParaRPr/>
            </a:p>
          </p:txBody>
        </p:sp>
      </p:grpSp>
      <p:sp>
        <p:nvSpPr>
          <p:cNvPr id="10" name="object 10"/>
          <p:cNvSpPr txBox="1"/>
          <p:nvPr/>
        </p:nvSpPr>
        <p:spPr>
          <a:xfrm>
            <a:off x="870224" y="332594"/>
            <a:ext cx="5860415" cy="9686290"/>
          </a:xfrm>
          <a:prstGeom prst="rect">
            <a:avLst/>
          </a:prstGeom>
        </p:spPr>
        <p:txBody>
          <a:bodyPr vert="horz" wrap="square" lIns="0" tIns="12065" rIns="0" bIns="0" rtlCol="0">
            <a:spAutoFit/>
          </a:bodyPr>
          <a:lstStyle/>
          <a:p>
            <a:pPr marL="88900" marR="81280">
              <a:lnSpc>
                <a:spcPct val="131600"/>
              </a:lnSpc>
              <a:spcBef>
                <a:spcPts val="95"/>
              </a:spcBef>
            </a:pPr>
            <a:r>
              <a:rPr sz="950" b="1" spc="40" dirty="0">
                <a:solidFill>
                  <a:srgbClr val="333333"/>
                </a:solidFill>
                <a:latin typeface="Trebuchet MS"/>
                <a:cs typeface="Trebuchet MS"/>
              </a:rPr>
              <a:t>iSCSI</a:t>
            </a:r>
            <a:r>
              <a:rPr sz="950" b="1" spc="25" dirty="0">
                <a:solidFill>
                  <a:srgbClr val="333333"/>
                </a:solidFill>
                <a:latin typeface="微软雅黑"/>
                <a:cs typeface="微软雅黑"/>
              </a:rPr>
              <a:t>是跨平台的协议，因此用户也可以在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系统下搭建</a:t>
            </a:r>
            <a:r>
              <a:rPr sz="950" b="1" spc="40" dirty="0">
                <a:solidFill>
                  <a:srgbClr val="333333"/>
                </a:solidFill>
                <a:latin typeface="Trebuchet MS"/>
                <a:cs typeface="Trebuchet MS"/>
              </a:rPr>
              <a:t>iSCSI</a:t>
            </a:r>
            <a:r>
              <a:rPr sz="950" b="1" spc="-55" dirty="0">
                <a:solidFill>
                  <a:srgbClr val="333333"/>
                </a:solidFill>
                <a:latin typeface="Trebuchet MS"/>
                <a:cs typeface="Trebuchet MS"/>
              </a:rPr>
              <a:t> </a:t>
            </a:r>
            <a:r>
              <a:rPr sz="950" b="1" spc="40" dirty="0">
                <a:solidFill>
                  <a:srgbClr val="333333"/>
                </a:solidFill>
                <a:latin typeface="Trebuchet MS"/>
                <a:cs typeface="Trebuchet MS"/>
              </a:rPr>
              <a:t>Target</a:t>
            </a:r>
            <a:r>
              <a:rPr sz="950" b="1" spc="25" dirty="0">
                <a:solidFill>
                  <a:srgbClr val="333333"/>
                </a:solidFill>
                <a:latin typeface="微软雅黑"/>
                <a:cs typeface="微软雅黑"/>
              </a:rPr>
              <a:t>再共享给</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系统主</a:t>
            </a:r>
            <a:r>
              <a:rPr sz="950" b="1" spc="5" dirty="0">
                <a:solidFill>
                  <a:srgbClr val="333333"/>
                </a:solidFill>
                <a:latin typeface="微软雅黑"/>
                <a:cs typeface="微软雅黑"/>
              </a:rPr>
              <a:t>机</a:t>
            </a:r>
            <a:r>
              <a:rPr sz="1200" spc="-525" baseline="34722" dirty="0">
                <a:latin typeface="小哥哥网恋吗"/>
                <a:cs typeface="小哥哥网恋吗"/>
              </a:rPr>
              <a:t>5</a:t>
            </a:r>
            <a:r>
              <a:rPr sz="950" b="1" spc="-605" dirty="0">
                <a:solidFill>
                  <a:srgbClr val="333333"/>
                </a:solidFill>
                <a:latin typeface="微软雅黑"/>
                <a:cs typeface="微软雅黑"/>
              </a:rPr>
              <a:t>。</a:t>
            </a:r>
            <a:r>
              <a:rPr sz="1200" baseline="34722" dirty="0">
                <a:latin typeface="小哥哥网恋吗"/>
                <a:cs typeface="小哥哥网恋吗"/>
              </a:rPr>
              <a:t>/20 </a:t>
            </a:r>
            <a:r>
              <a:rPr sz="1200" spc="-450" baseline="34722" dirty="0">
                <a:latin typeface="小哥哥网恋吗"/>
                <a:cs typeface="小哥哥网恋吗"/>
              </a:rPr>
              <a:t> </a:t>
            </a:r>
            <a:r>
              <a:rPr sz="950" b="1" spc="25" dirty="0">
                <a:solidFill>
                  <a:srgbClr val="333333"/>
                </a:solidFill>
                <a:latin typeface="微软雅黑"/>
                <a:cs typeface="微软雅黑"/>
              </a:rPr>
              <a:t>不过根据</a:t>
            </a:r>
            <a:r>
              <a:rPr sz="950" b="1" u="sng" spc="25" dirty="0">
                <a:solidFill>
                  <a:srgbClr val="4183C4"/>
                </a:solidFill>
                <a:uFill>
                  <a:solidFill>
                    <a:srgbClr val="4183C4"/>
                  </a:solidFill>
                </a:uFill>
                <a:latin typeface="微软雅黑"/>
                <a:cs typeface="微软雅黑"/>
                <a:hlinkClick r:id="rId2"/>
              </a:rPr>
              <a:t>刘遄</a:t>
            </a:r>
            <a:r>
              <a:rPr sz="950" b="1" spc="25" dirty="0">
                <a:solidFill>
                  <a:srgbClr val="333333"/>
                </a:solidFill>
                <a:latin typeface="微软雅黑"/>
                <a:cs typeface="微软雅黑"/>
              </a:rPr>
              <a:t>老师过往的经验，类似于</a:t>
            </a:r>
            <a:r>
              <a:rPr sz="950" b="1" spc="60" dirty="0">
                <a:solidFill>
                  <a:srgbClr val="333333"/>
                </a:solidFill>
                <a:latin typeface="Trebuchet MS"/>
                <a:cs typeface="Trebuchet MS"/>
              </a:rPr>
              <a:t>DataCorc</a:t>
            </a:r>
            <a:r>
              <a:rPr sz="950" b="1" spc="-30" dirty="0">
                <a:solidFill>
                  <a:srgbClr val="333333"/>
                </a:solidFill>
                <a:latin typeface="Trebuchet MS"/>
                <a:cs typeface="Trebuchet MS"/>
              </a:rPr>
              <a:t> </a:t>
            </a:r>
            <a:r>
              <a:rPr sz="950" b="1" spc="50" dirty="0">
                <a:solidFill>
                  <a:srgbClr val="333333"/>
                </a:solidFill>
                <a:latin typeface="Trebuchet MS"/>
                <a:cs typeface="Trebuchet MS"/>
              </a:rPr>
              <a:t>Software</a:t>
            </a:r>
            <a:r>
              <a:rPr sz="950" b="1" spc="25" dirty="0">
                <a:solidFill>
                  <a:srgbClr val="333333"/>
                </a:solidFill>
                <a:latin typeface="微软雅黑"/>
                <a:cs typeface="微软雅黑"/>
              </a:rPr>
              <a:t>的</a:t>
            </a:r>
            <a:r>
              <a:rPr sz="950" b="1" spc="70" dirty="0">
                <a:solidFill>
                  <a:srgbClr val="333333"/>
                </a:solidFill>
                <a:latin typeface="Trebuchet MS"/>
                <a:cs typeface="Trebuchet MS"/>
              </a:rPr>
              <a:t>SANmelody</a:t>
            </a:r>
            <a:r>
              <a:rPr sz="950" b="1" spc="25" dirty="0">
                <a:solidFill>
                  <a:srgbClr val="333333"/>
                </a:solidFill>
                <a:latin typeface="微软雅黑"/>
                <a:cs typeface="微软雅黑"/>
              </a:rPr>
              <a:t>或是</a:t>
            </a:r>
            <a:r>
              <a:rPr sz="950" b="1" spc="40" dirty="0">
                <a:solidFill>
                  <a:srgbClr val="333333"/>
                </a:solidFill>
                <a:latin typeface="Trebuchet MS"/>
                <a:cs typeface="Trebuchet MS"/>
              </a:rPr>
              <a:t>FalconStor </a:t>
            </a:r>
            <a:r>
              <a:rPr sz="950" b="1" spc="50" dirty="0">
                <a:solidFill>
                  <a:srgbClr val="333333"/>
                </a:solidFill>
                <a:latin typeface="Trebuchet MS"/>
                <a:cs typeface="Trebuchet MS"/>
              </a:rPr>
              <a:t>Software </a:t>
            </a:r>
            <a:r>
              <a:rPr sz="950" b="1" spc="55" dirty="0">
                <a:solidFill>
                  <a:srgbClr val="333333"/>
                </a:solidFill>
                <a:latin typeface="Trebuchet MS"/>
                <a:cs typeface="Trebuchet MS"/>
              </a:rPr>
              <a:t> </a:t>
            </a:r>
            <a:r>
              <a:rPr sz="950" b="1" spc="25" dirty="0">
                <a:solidFill>
                  <a:srgbClr val="333333"/>
                </a:solidFill>
                <a:latin typeface="微软雅黑"/>
                <a:cs typeface="微软雅黑"/>
              </a:rPr>
              <a:t>的</a:t>
            </a:r>
            <a:r>
              <a:rPr sz="950" b="1" spc="40" dirty="0">
                <a:solidFill>
                  <a:srgbClr val="333333"/>
                </a:solidFill>
                <a:latin typeface="Trebuchet MS"/>
                <a:cs typeface="Trebuchet MS"/>
              </a:rPr>
              <a:t>iSCSI</a:t>
            </a:r>
            <a:r>
              <a:rPr sz="950" b="1" spc="-40" dirty="0">
                <a:solidFill>
                  <a:srgbClr val="333333"/>
                </a:solidFill>
                <a:latin typeface="Trebuchet MS"/>
                <a:cs typeface="Trebuchet MS"/>
              </a:rPr>
              <a:t> </a:t>
            </a:r>
            <a:r>
              <a:rPr sz="950" b="1" spc="40" dirty="0">
                <a:solidFill>
                  <a:srgbClr val="333333"/>
                </a:solidFill>
                <a:latin typeface="Trebuchet MS"/>
                <a:cs typeface="Trebuchet MS"/>
              </a:rPr>
              <a:t>Server</a:t>
            </a:r>
            <a:r>
              <a:rPr sz="950" b="1" spc="-35" dirty="0">
                <a:solidFill>
                  <a:srgbClr val="333333"/>
                </a:solidFill>
                <a:latin typeface="Trebuchet MS"/>
                <a:cs typeface="Trebuchet MS"/>
              </a:rPr>
              <a:t> </a:t>
            </a:r>
            <a:r>
              <a:rPr sz="950" b="1" spc="40" dirty="0">
                <a:solidFill>
                  <a:srgbClr val="333333"/>
                </a:solidFill>
                <a:latin typeface="Trebuchet MS"/>
                <a:cs typeface="Trebuchet MS"/>
              </a:rPr>
              <a:t>for</a:t>
            </a:r>
            <a:r>
              <a:rPr sz="950" b="1" spc="-35" dirty="0">
                <a:solidFill>
                  <a:srgbClr val="333333"/>
                </a:solidFill>
                <a:latin typeface="Trebuchet MS"/>
                <a:cs typeface="Trebuchet MS"/>
              </a:rPr>
              <a:t> </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等等软件</a:t>
            </a:r>
            <a:r>
              <a:rPr sz="950" b="1" spc="65" dirty="0">
                <a:solidFill>
                  <a:srgbClr val="333333"/>
                </a:solidFill>
                <a:latin typeface="微软雅黑"/>
                <a:cs typeface="微软雅黑"/>
              </a:rPr>
              <a:t>，</a:t>
            </a:r>
            <a:r>
              <a:rPr sz="950" b="1" spc="65" dirty="0">
                <a:solidFill>
                  <a:srgbClr val="333333"/>
                </a:solidFill>
                <a:latin typeface="Trebuchet MS"/>
                <a:cs typeface="Trebuchet MS"/>
              </a:rPr>
              <a:t>Windows</a:t>
            </a:r>
            <a:r>
              <a:rPr sz="950" b="1" spc="25" dirty="0">
                <a:solidFill>
                  <a:srgbClr val="333333"/>
                </a:solidFill>
                <a:latin typeface="微软雅黑"/>
                <a:cs typeface="微软雅黑"/>
              </a:rPr>
              <a:t>系统使用都是要收费的呦。</a:t>
            </a:r>
            <a:endParaRPr sz="950">
              <a:latin typeface="微软雅黑"/>
              <a:cs typeface="微软雅黑"/>
            </a:endParaRPr>
          </a:p>
          <a:p>
            <a:pPr marL="88900" marR="123825">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：配置</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服务端共享资源。</a:t>
            </a:r>
            <a:r>
              <a:rPr sz="950" b="1" spc="40" dirty="0">
                <a:solidFill>
                  <a:srgbClr val="333333"/>
                </a:solidFill>
                <a:latin typeface="Trebuchet MS"/>
                <a:cs typeface="Trebuchet MS"/>
              </a:rPr>
              <a:t>targetcli</a:t>
            </a:r>
            <a:r>
              <a:rPr sz="950" b="1" spc="25" dirty="0">
                <a:solidFill>
                  <a:srgbClr val="333333"/>
                </a:solidFill>
                <a:latin typeface="微软雅黑"/>
                <a:cs typeface="微软雅黑"/>
              </a:rPr>
              <a:t>是用于管理</a:t>
            </a:r>
            <a:r>
              <a:rPr sz="950" b="1" spc="40" dirty="0">
                <a:solidFill>
                  <a:srgbClr val="333333"/>
                </a:solidFill>
                <a:latin typeface="Trebuchet MS"/>
                <a:cs typeface="Trebuchet MS"/>
              </a:rPr>
              <a:t>iSCSI</a:t>
            </a:r>
            <a:r>
              <a:rPr sz="950" b="1" spc="20" dirty="0">
                <a:solidFill>
                  <a:srgbClr val="333333"/>
                </a:solidFill>
                <a:latin typeface="微软雅黑"/>
                <a:cs typeface="微软雅黑"/>
              </a:rPr>
              <a:t>服务端存储资源的专用配置命令，它能够 </a:t>
            </a:r>
            <a:r>
              <a:rPr sz="950" b="1" spc="25" dirty="0">
                <a:solidFill>
                  <a:srgbClr val="333333"/>
                </a:solidFill>
                <a:latin typeface="微软雅黑"/>
                <a:cs typeface="微软雅黑"/>
              </a:rPr>
              <a:t>提供类似于</a:t>
            </a:r>
            <a:r>
              <a:rPr sz="950" b="1" spc="50" dirty="0">
                <a:solidFill>
                  <a:srgbClr val="333333"/>
                </a:solidFill>
                <a:latin typeface="Trebuchet MS"/>
                <a:cs typeface="Trebuchet MS"/>
              </a:rPr>
              <a:t>fdisk</a:t>
            </a:r>
            <a:r>
              <a:rPr sz="950" b="1" spc="25" dirty="0">
                <a:solidFill>
                  <a:srgbClr val="333333"/>
                </a:solidFill>
                <a:latin typeface="微软雅黑"/>
                <a:cs typeface="微软雅黑"/>
              </a:rPr>
              <a:t>命令的交互式配置功能，将</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共享资源的配置内容抽象成</a:t>
            </a:r>
            <a:r>
              <a:rPr sz="950" b="1" spc="-125" dirty="0">
                <a:solidFill>
                  <a:srgbClr val="333333"/>
                </a:solidFill>
                <a:latin typeface="Trebuchet MS"/>
                <a:cs typeface="Trebuchet MS"/>
              </a:rPr>
              <a:t>“</a:t>
            </a:r>
            <a:r>
              <a:rPr sz="950" b="1" spc="25" dirty="0">
                <a:solidFill>
                  <a:srgbClr val="333333"/>
                </a:solidFill>
                <a:latin typeface="微软雅黑"/>
                <a:cs typeface="微软雅黑"/>
              </a:rPr>
              <a:t>目录</a:t>
            </a:r>
            <a:r>
              <a:rPr sz="950" b="1" spc="-125" dirty="0">
                <a:solidFill>
                  <a:srgbClr val="333333"/>
                </a:solidFill>
                <a:latin typeface="Trebuchet MS"/>
                <a:cs typeface="Trebuchet MS"/>
              </a:rPr>
              <a:t>”</a:t>
            </a:r>
            <a:r>
              <a:rPr sz="950" b="1" spc="25" dirty="0">
                <a:solidFill>
                  <a:srgbClr val="333333"/>
                </a:solidFill>
                <a:latin typeface="微软雅黑"/>
                <a:cs typeface="微软雅黑"/>
              </a:rPr>
              <a:t>的形式，我们只需 将各类配置信息填入到相应的</a:t>
            </a:r>
            <a:r>
              <a:rPr sz="950" b="1" spc="-125" dirty="0">
                <a:solidFill>
                  <a:srgbClr val="333333"/>
                </a:solidFill>
                <a:latin typeface="Trebuchet MS"/>
                <a:cs typeface="Trebuchet MS"/>
              </a:rPr>
              <a:t>“</a:t>
            </a:r>
            <a:r>
              <a:rPr sz="950" b="1" spc="25" dirty="0">
                <a:solidFill>
                  <a:srgbClr val="333333"/>
                </a:solidFill>
                <a:latin typeface="微软雅黑"/>
                <a:cs typeface="微软雅黑"/>
              </a:rPr>
              <a:t>目录</a:t>
            </a:r>
            <a:r>
              <a:rPr sz="950" b="1" spc="-125" dirty="0">
                <a:solidFill>
                  <a:srgbClr val="333333"/>
                </a:solidFill>
                <a:latin typeface="Trebuchet MS"/>
                <a:cs typeface="Trebuchet MS"/>
              </a:rPr>
              <a:t>”</a:t>
            </a:r>
            <a:r>
              <a:rPr sz="950" b="1" spc="25" dirty="0">
                <a:solidFill>
                  <a:srgbClr val="333333"/>
                </a:solidFill>
                <a:latin typeface="微软雅黑"/>
                <a:cs typeface="微软雅黑"/>
              </a:rPr>
              <a:t>中即可。这里的难点主要在于认识每个</a:t>
            </a:r>
            <a:r>
              <a:rPr sz="950" b="1" spc="-125" dirty="0">
                <a:solidFill>
                  <a:srgbClr val="333333"/>
                </a:solidFill>
                <a:latin typeface="Trebuchet MS"/>
                <a:cs typeface="Trebuchet MS"/>
              </a:rPr>
              <a:t>“</a:t>
            </a:r>
            <a:r>
              <a:rPr sz="950" b="1" spc="25" dirty="0">
                <a:solidFill>
                  <a:srgbClr val="333333"/>
                </a:solidFill>
                <a:latin typeface="微软雅黑"/>
                <a:cs typeface="微软雅黑"/>
              </a:rPr>
              <a:t>参数目录</a:t>
            </a:r>
            <a:r>
              <a:rPr sz="950" b="1" spc="-125" dirty="0">
                <a:solidFill>
                  <a:srgbClr val="333333"/>
                </a:solidFill>
                <a:latin typeface="Trebuchet MS"/>
                <a:cs typeface="Trebuchet MS"/>
              </a:rPr>
              <a:t>”</a:t>
            </a:r>
            <a:r>
              <a:rPr sz="950" b="1" spc="25" dirty="0">
                <a:solidFill>
                  <a:srgbClr val="333333"/>
                </a:solidFill>
                <a:latin typeface="微软雅黑"/>
                <a:cs typeface="微软雅黑"/>
              </a:rPr>
              <a:t>的作用。当把配 置参数正确地填写到</a:t>
            </a:r>
            <a:r>
              <a:rPr sz="950" b="1" spc="-125" dirty="0">
                <a:solidFill>
                  <a:srgbClr val="333333"/>
                </a:solidFill>
                <a:latin typeface="Trebuchet MS"/>
                <a:cs typeface="Trebuchet MS"/>
              </a:rPr>
              <a:t>“</a:t>
            </a:r>
            <a:r>
              <a:rPr sz="950" b="1" spc="25" dirty="0">
                <a:solidFill>
                  <a:srgbClr val="333333"/>
                </a:solidFill>
                <a:latin typeface="微软雅黑"/>
                <a:cs typeface="微软雅黑"/>
              </a:rPr>
              <a:t>目录</a:t>
            </a:r>
            <a:r>
              <a:rPr sz="950" b="1" spc="-125" dirty="0">
                <a:solidFill>
                  <a:srgbClr val="333333"/>
                </a:solidFill>
                <a:latin typeface="Trebuchet MS"/>
                <a:cs typeface="Trebuchet MS"/>
              </a:rPr>
              <a:t>”</a:t>
            </a:r>
            <a:r>
              <a:rPr sz="950" b="1" spc="25" dirty="0">
                <a:solidFill>
                  <a:srgbClr val="333333"/>
                </a:solidFill>
                <a:latin typeface="微软雅黑"/>
                <a:cs typeface="微软雅黑"/>
              </a:rPr>
              <a:t>中后</a:t>
            </a:r>
            <a:r>
              <a:rPr sz="950" b="1" spc="40" dirty="0">
                <a:solidFill>
                  <a:srgbClr val="333333"/>
                </a:solidFill>
                <a:latin typeface="微软雅黑"/>
                <a:cs typeface="微软雅黑"/>
              </a:rPr>
              <a:t>，</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服务端也可以提供共享资源服务了。</a:t>
            </a:r>
            <a:endParaRPr sz="950">
              <a:latin typeface="微软雅黑"/>
              <a:cs typeface="微软雅黑"/>
            </a:endParaRPr>
          </a:p>
          <a:p>
            <a:pPr>
              <a:lnSpc>
                <a:spcPct val="100000"/>
              </a:lnSpc>
              <a:spcBef>
                <a:spcPts val="80"/>
              </a:spcBef>
            </a:pPr>
            <a:endParaRPr sz="600">
              <a:latin typeface="微软雅黑"/>
              <a:cs typeface="微软雅黑"/>
            </a:endParaRPr>
          </a:p>
          <a:p>
            <a:pPr marL="88900">
              <a:lnSpc>
                <a:spcPct val="100000"/>
              </a:lnSpc>
            </a:pPr>
            <a:r>
              <a:rPr sz="950" b="1" spc="25" dirty="0">
                <a:solidFill>
                  <a:srgbClr val="333333"/>
                </a:solidFill>
                <a:latin typeface="微软雅黑"/>
                <a:cs typeface="微软雅黑"/>
              </a:rPr>
              <a:t>在执行</a:t>
            </a:r>
            <a:r>
              <a:rPr sz="950" b="1" spc="40" dirty="0">
                <a:solidFill>
                  <a:srgbClr val="333333"/>
                </a:solidFill>
                <a:latin typeface="Trebuchet MS"/>
                <a:cs typeface="Trebuchet MS"/>
              </a:rPr>
              <a:t>targetcli</a:t>
            </a:r>
            <a:r>
              <a:rPr sz="950" b="1" spc="25" dirty="0">
                <a:solidFill>
                  <a:srgbClr val="333333"/>
                </a:solidFill>
                <a:latin typeface="微软雅黑"/>
                <a:cs typeface="微软雅黑"/>
              </a:rPr>
              <a:t>命令后就能看到交互式的配置界面了。在该界面中允许使用很多</a:t>
            </a:r>
            <a:r>
              <a:rPr sz="950" b="1" spc="45" dirty="0">
                <a:solidFill>
                  <a:srgbClr val="333333"/>
                </a:solidFill>
                <a:latin typeface="Trebuchet MS"/>
                <a:cs typeface="Trebuchet MS"/>
              </a:rPr>
              <a:t>Linux</a:t>
            </a:r>
            <a:r>
              <a:rPr sz="950" b="1" spc="25" dirty="0">
                <a:solidFill>
                  <a:srgbClr val="333333"/>
                </a:solidFill>
                <a:latin typeface="微软雅黑"/>
                <a:cs typeface="微软雅黑"/>
              </a:rPr>
              <a:t>命令，比如利用</a:t>
            </a:r>
            <a:endParaRPr sz="950">
              <a:latin typeface="微软雅黑"/>
              <a:cs typeface="微软雅黑"/>
            </a:endParaRPr>
          </a:p>
          <a:p>
            <a:pPr marL="88900">
              <a:lnSpc>
                <a:spcPct val="100000"/>
              </a:lnSpc>
              <a:spcBef>
                <a:spcPts val="360"/>
              </a:spcBef>
            </a:pPr>
            <a:r>
              <a:rPr sz="950" b="1" spc="45" dirty="0">
                <a:solidFill>
                  <a:srgbClr val="333333"/>
                </a:solidFill>
                <a:latin typeface="Trebuchet MS"/>
                <a:cs typeface="Trebuchet MS"/>
              </a:rPr>
              <a:t>ls</a:t>
            </a:r>
            <a:r>
              <a:rPr sz="950" b="1" spc="25" dirty="0">
                <a:solidFill>
                  <a:srgbClr val="333333"/>
                </a:solidFill>
                <a:latin typeface="微软雅黑"/>
                <a:cs typeface="微软雅黑"/>
              </a:rPr>
              <a:t>查看目录参数的结构，使用</a:t>
            </a:r>
            <a:r>
              <a:rPr sz="950" b="1" spc="40" dirty="0">
                <a:solidFill>
                  <a:srgbClr val="333333"/>
                </a:solidFill>
                <a:latin typeface="Trebuchet MS"/>
                <a:cs typeface="Trebuchet MS"/>
              </a:rPr>
              <a:t>cd</a:t>
            </a:r>
            <a:r>
              <a:rPr sz="950" b="1" spc="25" dirty="0">
                <a:solidFill>
                  <a:srgbClr val="333333"/>
                </a:solidFill>
                <a:latin typeface="微软雅黑"/>
                <a:cs typeface="微软雅黑"/>
              </a:rPr>
              <a:t>切换到不同的目录中。</a:t>
            </a:r>
            <a:endParaRPr sz="950">
              <a:latin typeface="微软雅黑"/>
              <a:cs typeface="微软雅黑"/>
            </a:endParaRPr>
          </a:p>
          <a:p>
            <a:pPr>
              <a:lnSpc>
                <a:spcPct val="100000"/>
              </a:lnSpc>
              <a:spcBef>
                <a:spcPts val="45"/>
              </a:spcBef>
            </a:pPr>
            <a:endParaRPr sz="900">
              <a:latin typeface="微软雅黑"/>
              <a:cs typeface="微软雅黑"/>
            </a:endParaRPr>
          </a:p>
          <a:p>
            <a:pPr marL="212725" marR="3427095">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targetcli </a:t>
            </a:r>
            <a:r>
              <a:rPr sz="850" spc="35" dirty="0">
                <a:solidFill>
                  <a:srgbClr val="333333"/>
                </a:solidFill>
                <a:latin typeface="Lucida Console"/>
                <a:cs typeface="Lucida Console"/>
              </a:rPr>
              <a:t> </a:t>
            </a:r>
            <a:r>
              <a:rPr sz="850" spc="30" dirty="0">
                <a:solidFill>
                  <a:srgbClr val="333333"/>
                </a:solidFill>
                <a:latin typeface="Lucida Console"/>
                <a:cs typeface="Lucida Console"/>
              </a:rPr>
              <a:t>targetcli</a:t>
            </a:r>
            <a:r>
              <a:rPr sz="850" spc="5" dirty="0">
                <a:solidFill>
                  <a:srgbClr val="333333"/>
                </a:solidFill>
                <a:latin typeface="Lucida Console"/>
                <a:cs typeface="Lucida Console"/>
              </a:rPr>
              <a:t> </a:t>
            </a:r>
            <a:r>
              <a:rPr sz="850" spc="25" dirty="0">
                <a:solidFill>
                  <a:srgbClr val="333333"/>
                </a:solidFill>
                <a:latin typeface="Lucida Console"/>
                <a:cs typeface="Lucida Console"/>
              </a:rPr>
              <a:t>shell</a:t>
            </a:r>
            <a:r>
              <a:rPr sz="850" spc="10" dirty="0">
                <a:solidFill>
                  <a:srgbClr val="333333"/>
                </a:solidFill>
                <a:latin typeface="Lucida Console"/>
                <a:cs typeface="Lucida Console"/>
              </a:rPr>
              <a:t> </a:t>
            </a:r>
            <a:r>
              <a:rPr sz="850" spc="30" dirty="0">
                <a:solidFill>
                  <a:srgbClr val="333333"/>
                </a:solidFill>
                <a:latin typeface="Lucida Console"/>
                <a:cs typeface="Lucida Console"/>
              </a:rPr>
              <a:t>version</a:t>
            </a:r>
            <a:r>
              <a:rPr sz="850" spc="5" dirty="0">
                <a:solidFill>
                  <a:srgbClr val="333333"/>
                </a:solidFill>
                <a:latin typeface="Lucida Console"/>
                <a:cs typeface="Lucida Console"/>
              </a:rPr>
              <a:t> </a:t>
            </a:r>
            <a:r>
              <a:rPr sz="850" spc="30" dirty="0">
                <a:solidFill>
                  <a:srgbClr val="333333"/>
                </a:solidFill>
                <a:latin typeface="Lucida Console"/>
                <a:cs typeface="Lucida Console"/>
              </a:rPr>
              <a:t>2.1.fb49</a:t>
            </a:r>
            <a:endParaRPr sz="850">
              <a:latin typeface="Lucida Console"/>
              <a:cs typeface="Lucida Console"/>
            </a:endParaRPr>
          </a:p>
          <a:p>
            <a:pPr marL="212725" marR="2461895">
              <a:lnSpc>
                <a:spcPct val="132400"/>
              </a:lnSpc>
            </a:pPr>
            <a:r>
              <a:rPr sz="850" spc="30" dirty="0">
                <a:solidFill>
                  <a:srgbClr val="333333"/>
                </a:solidFill>
                <a:latin typeface="Lucida Console"/>
                <a:cs typeface="Lucida Console"/>
              </a:rPr>
              <a:t>Copyright 2011-2013 </a:t>
            </a:r>
            <a:r>
              <a:rPr sz="850" spc="20" dirty="0">
                <a:solidFill>
                  <a:srgbClr val="333333"/>
                </a:solidFill>
                <a:latin typeface="Lucida Console"/>
                <a:cs typeface="Lucida Console"/>
              </a:rPr>
              <a:t>by </a:t>
            </a:r>
            <a:r>
              <a:rPr sz="850" spc="30" dirty="0">
                <a:solidFill>
                  <a:srgbClr val="333333"/>
                </a:solidFill>
                <a:latin typeface="Lucida Console"/>
                <a:cs typeface="Lucida Console"/>
              </a:rPr>
              <a:t>Datera, </a:t>
            </a:r>
            <a:r>
              <a:rPr sz="850" spc="25" dirty="0">
                <a:solidFill>
                  <a:srgbClr val="333333"/>
                </a:solidFill>
                <a:latin typeface="Lucida Console"/>
                <a:cs typeface="Lucida Console"/>
              </a:rPr>
              <a:t>Inc and </a:t>
            </a:r>
            <a:r>
              <a:rPr sz="850" spc="30" dirty="0">
                <a:solidFill>
                  <a:srgbClr val="333333"/>
                </a:solidFill>
                <a:latin typeface="Lucida Console"/>
                <a:cs typeface="Lucida Console"/>
              </a:rPr>
              <a:t>others.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For help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commands,</a:t>
            </a:r>
            <a:r>
              <a:rPr sz="850" spc="25" dirty="0">
                <a:solidFill>
                  <a:srgbClr val="333333"/>
                </a:solidFill>
                <a:latin typeface="Lucida Console"/>
                <a:cs typeface="Lucida Console"/>
              </a:rPr>
              <a:t> type</a:t>
            </a:r>
            <a:r>
              <a:rPr sz="850" spc="30" dirty="0">
                <a:solidFill>
                  <a:srgbClr val="333333"/>
                </a:solidFill>
                <a:latin typeface="Lucida Console"/>
                <a:cs typeface="Lucida Console"/>
              </a:rPr>
              <a:t> 'help'.</a:t>
            </a:r>
            <a:endParaRPr sz="850">
              <a:latin typeface="Lucida Console"/>
              <a:cs typeface="Lucida Console"/>
            </a:endParaRPr>
          </a:p>
          <a:p>
            <a:pPr>
              <a:lnSpc>
                <a:spcPct val="100000"/>
              </a:lnSpc>
            </a:pPr>
            <a:endParaRPr sz="900">
              <a:latin typeface="Lucida Console"/>
              <a:cs typeface="Lucida Console"/>
            </a:endParaRPr>
          </a:p>
          <a:p>
            <a:pPr marL="212725">
              <a:lnSpc>
                <a:spcPct val="100000"/>
              </a:lnSpc>
              <a:spcBef>
                <a:spcPts val="780"/>
              </a:spcBef>
            </a:pPr>
            <a:r>
              <a:rPr sz="850" spc="20" dirty="0">
                <a:solidFill>
                  <a:srgbClr val="333333"/>
                </a:solidFill>
                <a:latin typeface="Lucida Console"/>
                <a:cs typeface="Lucida Console"/>
              </a:rPr>
              <a:t>/&gt;</a:t>
            </a:r>
            <a:r>
              <a:rPr sz="850" spc="-25" dirty="0">
                <a:solidFill>
                  <a:srgbClr val="333333"/>
                </a:solidFill>
                <a:latin typeface="Lucida Console"/>
                <a:cs typeface="Lucida Console"/>
              </a:rPr>
              <a:t> </a:t>
            </a:r>
            <a:r>
              <a:rPr sz="850" spc="20" dirty="0">
                <a:solidFill>
                  <a:srgbClr val="333333"/>
                </a:solidFill>
                <a:latin typeface="Lucida Console"/>
                <a:cs typeface="Lucida Console"/>
              </a:rPr>
              <a:t>ls</a:t>
            </a:r>
            <a:endParaRPr sz="850">
              <a:latin typeface="Lucida Console"/>
              <a:cs typeface="Lucida Console"/>
            </a:endParaRPr>
          </a:p>
          <a:p>
            <a:pPr marL="212725">
              <a:lnSpc>
                <a:spcPct val="100000"/>
              </a:lnSpc>
              <a:spcBef>
                <a:spcPts val="330"/>
              </a:spcBef>
            </a:pPr>
            <a:r>
              <a:rPr sz="850" spc="20" dirty="0">
                <a:solidFill>
                  <a:srgbClr val="333333"/>
                </a:solidFill>
                <a:latin typeface="Lucida Console"/>
                <a:cs typeface="Lucida Console"/>
              </a:rPr>
              <a:t>o-</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212725" marR="366395">
              <a:lnSpc>
                <a:spcPct val="132400"/>
              </a:lnSpc>
            </a:pPr>
            <a:r>
              <a:rPr sz="850" spc="30" dirty="0">
                <a:solidFill>
                  <a:srgbClr val="333333"/>
                </a:solidFill>
                <a:latin typeface="Lucida Console"/>
                <a:cs typeface="Lucida Console"/>
              </a:rPr>
              <a: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a:p>
            <a:pPr marL="346710">
              <a:lnSpc>
                <a:spcPct val="100000"/>
              </a:lnSpc>
              <a:spcBef>
                <a:spcPts val="330"/>
              </a:spcBef>
            </a:pPr>
            <a:r>
              <a:rPr sz="850" spc="20" dirty="0">
                <a:solidFill>
                  <a:srgbClr val="333333"/>
                </a:solidFill>
                <a:latin typeface="Lucida Console"/>
                <a:cs typeface="Lucida Console"/>
              </a:rPr>
              <a:t>o-</a:t>
            </a:r>
            <a:r>
              <a:rPr sz="850" spc="-25" dirty="0">
                <a:solidFill>
                  <a:srgbClr val="333333"/>
                </a:solidFill>
                <a:latin typeface="Lucida Console"/>
                <a:cs typeface="Lucida Console"/>
              </a:rPr>
              <a:t> </a:t>
            </a:r>
            <a:r>
              <a:rPr sz="850" spc="30" dirty="0">
                <a:solidFill>
                  <a:srgbClr val="333333"/>
                </a:solidFill>
                <a:latin typeface="Lucida Console"/>
                <a:cs typeface="Lucida Console"/>
              </a:rPr>
              <a:t>backstores</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a:t>
            </a:r>
            <a:r>
              <a:rPr sz="850" spc="60"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a:p>
            <a:pPr marL="346710">
              <a:lnSpc>
                <a:spcPct val="100000"/>
              </a:lnSpc>
              <a:spcBef>
                <a:spcPts val="330"/>
              </a:spcBef>
            </a:pP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o-</a:t>
            </a:r>
            <a:r>
              <a:rPr sz="850" spc="40" dirty="0">
                <a:solidFill>
                  <a:srgbClr val="333333"/>
                </a:solidFill>
                <a:latin typeface="Lucida Console"/>
                <a:cs typeface="Lucida Console"/>
              </a:rPr>
              <a:t> </a:t>
            </a:r>
            <a:r>
              <a:rPr sz="850" spc="25" dirty="0">
                <a:solidFill>
                  <a:srgbClr val="333333"/>
                </a:solidFill>
                <a:latin typeface="Lucida Console"/>
                <a:cs typeface="Lucida Console"/>
              </a:rPr>
              <a:t>block</a:t>
            </a:r>
            <a:r>
              <a:rPr sz="850" spc="35" dirty="0">
                <a:solidFill>
                  <a:srgbClr val="333333"/>
                </a:solidFill>
                <a:latin typeface="Lucida Console"/>
                <a:cs typeface="Lucida Console"/>
              </a:rPr>
              <a:t> </a:t>
            </a:r>
            <a:r>
              <a:rPr sz="850" spc="30"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[Storage</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Objects:</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346710">
              <a:lnSpc>
                <a:spcPct val="100000"/>
              </a:lnSpc>
              <a:spcBef>
                <a:spcPts val="330"/>
              </a:spcBef>
            </a:pP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o-</a:t>
            </a:r>
            <a:r>
              <a:rPr sz="850" spc="40" dirty="0">
                <a:solidFill>
                  <a:srgbClr val="333333"/>
                </a:solidFill>
                <a:latin typeface="Lucida Console"/>
                <a:cs typeface="Lucida Console"/>
              </a:rPr>
              <a:t> </a:t>
            </a:r>
            <a:r>
              <a:rPr sz="850" spc="25" dirty="0">
                <a:solidFill>
                  <a:srgbClr val="333333"/>
                </a:solidFill>
                <a:latin typeface="Lucida Console"/>
                <a:cs typeface="Lucida Console"/>
              </a:rPr>
              <a:t>fileio</a:t>
            </a:r>
            <a:r>
              <a:rPr sz="850" spc="40" dirty="0">
                <a:solidFill>
                  <a:srgbClr val="333333"/>
                </a:solidFill>
                <a:latin typeface="Lucida Console"/>
                <a:cs typeface="Lucida Console"/>
              </a:rPr>
              <a:t> </a:t>
            </a:r>
            <a:r>
              <a:rPr sz="850" spc="30"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[Storage</a:t>
            </a:r>
            <a:endParaRPr sz="850">
              <a:latin typeface="Lucida Console"/>
              <a:cs typeface="Lucida Console"/>
            </a:endParaRPr>
          </a:p>
          <a:p>
            <a:pPr marL="212725">
              <a:lnSpc>
                <a:spcPct val="100000"/>
              </a:lnSpc>
              <a:spcBef>
                <a:spcPts val="334"/>
              </a:spcBef>
            </a:pPr>
            <a:r>
              <a:rPr sz="850" spc="30" dirty="0">
                <a:solidFill>
                  <a:srgbClr val="333333"/>
                </a:solidFill>
                <a:latin typeface="Lucida Console"/>
                <a:cs typeface="Lucida Console"/>
              </a:rPr>
              <a:t>Objects:</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346710">
              <a:lnSpc>
                <a:spcPct val="100000"/>
              </a:lnSpc>
              <a:spcBef>
                <a:spcPts val="330"/>
              </a:spcBef>
            </a:pP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0" dirty="0">
                <a:solidFill>
                  <a:srgbClr val="333333"/>
                </a:solidFill>
                <a:latin typeface="Lucida Console"/>
                <a:cs typeface="Lucida Console"/>
              </a:rPr>
              <a:t>o-</a:t>
            </a:r>
            <a:r>
              <a:rPr sz="850" spc="45" dirty="0">
                <a:solidFill>
                  <a:srgbClr val="333333"/>
                </a:solidFill>
                <a:latin typeface="Lucida Console"/>
                <a:cs typeface="Lucida Console"/>
              </a:rPr>
              <a:t> </a:t>
            </a:r>
            <a:r>
              <a:rPr sz="850" spc="25" dirty="0">
                <a:solidFill>
                  <a:srgbClr val="333333"/>
                </a:solidFill>
                <a:latin typeface="Lucida Console"/>
                <a:cs typeface="Lucida Console"/>
              </a:rPr>
              <a:t>pscsi</a:t>
            </a:r>
            <a:r>
              <a:rPr sz="850" spc="45" dirty="0">
                <a:solidFill>
                  <a:srgbClr val="333333"/>
                </a:solidFill>
                <a:latin typeface="Lucida Console"/>
                <a:cs typeface="Lucida Console"/>
              </a:rPr>
              <a:t> </a:t>
            </a:r>
            <a:r>
              <a:rPr sz="850" spc="30" dirty="0">
                <a:solidFill>
                  <a:srgbClr val="333333"/>
                </a:solidFill>
                <a:latin typeface="Lucida Console"/>
                <a:cs typeface="Lucida Console"/>
              </a:rPr>
              <a:t>......................................................[Storage</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Objects:</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346710">
              <a:lnSpc>
                <a:spcPct val="100000"/>
              </a:lnSpc>
              <a:spcBef>
                <a:spcPts val="330"/>
              </a:spcBef>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o-</a:t>
            </a:r>
            <a:r>
              <a:rPr sz="850" spc="35" dirty="0">
                <a:solidFill>
                  <a:srgbClr val="333333"/>
                </a:solidFill>
                <a:latin typeface="Lucida Console"/>
                <a:cs typeface="Lucida Console"/>
              </a:rPr>
              <a:t> </a:t>
            </a:r>
            <a:r>
              <a:rPr sz="850" spc="30" dirty="0">
                <a:solidFill>
                  <a:srgbClr val="333333"/>
                </a:solidFill>
                <a:latin typeface="Lucida Console"/>
                <a:cs typeface="Lucida Console"/>
              </a:rPr>
              <a:t>ramdisk ...................................................</a:t>
            </a:r>
            <a:r>
              <a:rPr sz="850" spc="35" dirty="0">
                <a:solidFill>
                  <a:srgbClr val="333333"/>
                </a:solidFill>
                <a:latin typeface="Lucida Console"/>
                <a:cs typeface="Lucida Console"/>
              </a:rPr>
              <a:t> </a:t>
            </a:r>
            <a:r>
              <a:rPr sz="850" spc="30" dirty="0">
                <a:solidFill>
                  <a:srgbClr val="333333"/>
                </a:solidFill>
                <a:latin typeface="Lucida Console"/>
                <a:cs typeface="Lucida Console"/>
              </a:rPr>
              <a:t>[Storage</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Objects:</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346710">
              <a:lnSpc>
                <a:spcPct val="100000"/>
              </a:lnSpc>
              <a:spcBef>
                <a:spcPts val="330"/>
              </a:spcBef>
            </a:pPr>
            <a:r>
              <a:rPr sz="850" spc="20" dirty="0">
                <a:solidFill>
                  <a:srgbClr val="333333"/>
                </a:solidFill>
                <a:latin typeface="Lucida Console"/>
                <a:cs typeface="Lucida Console"/>
              </a:rPr>
              <a:t>o-</a:t>
            </a:r>
            <a:r>
              <a:rPr sz="850" spc="50" dirty="0">
                <a:solidFill>
                  <a:srgbClr val="333333"/>
                </a:solidFill>
                <a:latin typeface="Lucida Console"/>
                <a:cs typeface="Lucida Console"/>
              </a:rPr>
              <a:t> </a:t>
            </a:r>
            <a:r>
              <a:rPr sz="850" spc="25" dirty="0">
                <a:solidFill>
                  <a:srgbClr val="333333"/>
                </a:solidFill>
                <a:latin typeface="Lucida Console"/>
                <a:cs typeface="Lucida Console"/>
              </a:rPr>
              <a:t>iscsi</a:t>
            </a:r>
            <a:r>
              <a:rPr sz="850" spc="55"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[Targets:</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346710">
              <a:lnSpc>
                <a:spcPct val="100000"/>
              </a:lnSpc>
              <a:spcBef>
                <a:spcPts val="330"/>
              </a:spcBef>
            </a:pPr>
            <a:r>
              <a:rPr sz="850" spc="20" dirty="0">
                <a:solidFill>
                  <a:srgbClr val="333333"/>
                </a:solidFill>
                <a:latin typeface="Lucida Console"/>
                <a:cs typeface="Lucida Console"/>
              </a:rPr>
              <a:t>o-</a:t>
            </a:r>
            <a:r>
              <a:rPr sz="850" spc="40" dirty="0">
                <a:solidFill>
                  <a:srgbClr val="333333"/>
                </a:solidFill>
                <a:latin typeface="Lucida Console"/>
                <a:cs typeface="Lucida Console"/>
              </a:rPr>
              <a:t> </a:t>
            </a:r>
            <a:r>
              <a:rPr sz="850" spc="30" dirty="0">
                <a:solidFill>
                  <a:srgbClr val="333333"/>
                </a:solidFill>
                <a:latin typeface="Lucida Console"/>
                <a:cs typeface="Lucida Console"/>
              </a:rPr>
              <a:t>loopback</a:t>
            </a:r>
            <a:r>
              <a:rPr sz="850" spc="40"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[Targets:</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212725">
              <a:lnSpc>
                <a:spcPct val="100000"/>
              </a:lnSpc>
              <a:spcBef>
                <a:spcPts val="334"/>
              </a:spcBef>
            </a:pPr>
            <a:r>
              <a:rPr sz="850" spc="20" dirty="0">
                <a:solidFill>
                  <a:srgbClr val="333333"/>
                </a:solidFill>
                <a:latin typeface="Lucida Console"/>
                <a:cs typeface="Lucida Console"/>
              </a:rPr>
              <a:t>/&gt;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88265" marR="125095">
              <a:lnSpc>
                <a:spcPct val="131600"/>
              </a:lnSpc>
            </a:pPr>
            <a:r>
              <a:rPr sz="950" b="1" spc="50" dirty="0">
                <a:solidFill>
                  <a:srgbClr val="333333"/>
                </a:solidFill>
                <a:latin typeface="Trebuchet MS"/>
                <a:cs typeface="Trebuchet MS"/>
              </a:rPr>
              <a:t>/backstores/block</a:t>
            </a:r>
            <a:r>
              <a:rPr sz="950" b="1" spc="25" dirty="0">
                <a:solidFill>
                  <a:srgbClr val="333333"/>
                </a:solidFill>
                <a:latin typeface="微软雅黑"/>
                <a:cs typeface="微软雅黑"/>
              </a:rPr>
              <a:t>是</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服务端配置共享设备的位置。我们需要把刚刚创建的</a:t>
            </a:r>
            <a:r>
              <a:rPr sz="950" b="1" spc="75" dirty="0">
                <a:solidFill>
                  <a:srgbClr val="333333"/>
                </a:solidFill>
                <a:latin typeface="Trebuchet MS"/>
                <a:cs typeface="Trebuchet MS"/>
              </a:rPr>
              <a:t>RAID</a:t>
            </a:r>
            <a:r>
              <a:rPr sz="950" b="1" spc="-40" dirty="0">
                <a:solidFill>
                  <a:srgbClr val="333333"/>
                </a:solidFill>
                <a:latin typeface="Trebuchet MS"/>
                <a:cs typeface="Trebuchet MS"/>
              </a:rPr>
              <a:t> </a:t>
            </a:r>
            <a:r>
              <a:rPr sz="950" b="1" dirty="0">
                <a:solidFill>
                  <a:srgbClr val="333333"/>
                </a:solidFill>
                <a:latin typeface="Trebuchet MS"/>
                <a:cs typeface="Trebuchet MS"/>
              </a:rPr>
              <a:t>5</a:t>
            </a:r>
            <a:r>
              <a:rPr sz="950" b="1" spc="25" dirty="0">
                <a:solidFill>
                  <a:srgbClr val="333333"/>
                </a:solidFill>
                <a:latin typeface="微软雅黑"/>
                <a:cs typeface="微软雅黑"/>
              </a:rPr>
              <a:t>磁盘阵列</a:t>
            </a:r>
            <a:r>
              <a:rPr sz="950" b="1" spc="65" dirty="0">
                <a:solidFill>
                  <a:srgbClr val="333333"/>
                </a:solidFill>
                <a:latin typeface="Trebuchet MS"/>
                <a:cs typeface="Trebuchet MS"/>
              </a:rPr>
              <a:t>md0 </a:t>
            </a:r>
            <a:r>
              <a:rPr sz="950" b="1" spc="70" dirty="0">
                <a:solidFill>
                  <a:srgbClr val="333333"/>
                </a:solidFill>
                <a:latin typeface="Trebuchet MS"/>
                <a:cs typeface="Trebuchet MS"/>
              </a:rPr>
              <a:t> </a:t>
            </a:r>
            <a:r>
              <a:rPr sz="950" b="1" spc="25" dirty="0">
                <a:solidFill>
                  <a:srgbClr val="333333"/>
                </a:solidFill>
                <a:latin typeface="微软雅黑"/>
                <a:cs typeface="微软雅黑"/>
              </a:rPr>
              <a:t>文件加入到配置共享设备的</a:t>
            </a:r>
            <a:r>
              <a:rPr sz="950" b="1" spc="-125" dirty="0">
                <a:solidFill>
                  <a:srgbClr val="333333"/>
                </a:solidFill>
                <a:latin typeface="Trebuchet MS"/>
                <a:cs typeface="Trebuchet MS"/>
              </a:rPr>
              <a:t>“</a:t>
            </a:r>
            <a:r>
              <a:rPr sz="950" b="1" spc="25" dirty="0">
                <a:solidFill>
                  <a:srgbClr val="333333"/>
                </a:solidFill>
                <a:latin typeface="微软雅黑"/>
                <a:cs typeface="微软雅黑"/>
              </a:rPr>
              <a:t>资源池</a:t>
            </a:r>
            <a:r>
              <a:rPr sz="950" b="1" spc="-125" dirty="0">
                <a:solidFill>
                  <a:srgbClr val="333333"/>
                </a:solidFill>
                <a:latin typeface="Trebuchet MS"/>
                <a:cs typeface="Trebuchet MS"/>
              </a:rPr>
              <a:t>”</a:t>
            </a:r>
            <a:r>
              <a:rPr sz="950" b="1" spc="25" dirty="0">
                <a:solidFill>
                  <a:srgbClr val="333333"/>
                </a:solidFill>
                <a:latin typeface="微软雅黑"/>
                <a:cs typeface="微软雅黑"/>
              </a:rPr>
              <a:t>中，并将该文件重新命名为</a:t>
            </a:r>
            <a:r>
              <a:rPr sz="950" b="1" spc="45" dirty="0">
                <a:solidFill>
                  <a:srgbClr val="333333"/>
                </a:solidFill>
                <a:latin typeface="Trebuchet MS"/>
                <a:cs typeface="Trebuchet MS"/>
              </a:rPr>
              <a:t>disk0</a:t>
            </a:r>
            <a:r>
              <a:rPr sz="950" b="1" spc="20" dirty="0">
                <a:solidFill>
                  <a:srgbClr val="333333"/>
                </a:solidFill>
                <a:latin typeface="微软雅黑"/>
                <a:cs typeface="微软雅黑"/>
              </a:rPr>
              <a:t>，这样用户就不会知道是由服务器 </a:t>
            </a:r>
            <a:r>
              <a:rPr sz="950" b="1" spc="25" dirty="0">
                <a:solidFill>
                  <a:srgbClr val="333333"/>
                </a:solidFill>
                <a:latin typeface="微软雅黑"/>
                <a:cs typeface="微软雅黑"/>
              </a:rPr>
              <a:t>中的哪块硬盘来提供共享存储资源，而只会看到一个名为</a:t>
            </a:r>
            <a:r>
              <a:rPr sz="950" b="1" spc="45" dirty="0">
                <a:solidFill>
                  <a:srgbClr val="333333"/>
                </a:solidFill>
                <a:latin typeface="Trebuchet MS"/>
                <a:cs typeface="Trebuchet MS"/>
              </a:rPr>
              <a:t>disk0</a:t>
            </a:r>
            <a:r>
              <a:rPr sz="950" b="1" spc="25" dirty="0">
                <a:solidFill>
                  <a:srgbClr val="333333"/>
                </a:solidFill>
                <a:latin typeface="微软雅黑"/>
                <a:cs typeface="微软雅黑"/>
              </a:rPr>
              <a:t>的存储设备。</a:t>
            </a:r>
            <a:endParaRPr sz="950">
              <a:latin typeface="微软雅黑"/>
              <a:cs typeface="微软雅黑"/>
            </a:endParaRPr>
          </a:p>
          <a:p>
            <a:pPr>
              <a:lnSpc>
                <a:spcPct val="100000"/>
              </a:lnSpc>
              <a:spcBef>
                <a:spcPts val="10"/>
              </a:spcBef>
            </a:pPr>
            <a:endParaRPr sz="1100">
              <a:latin typeface="微软雅黑"/>
              <a:cs typeface="微软雅黑"/>
            </a:endParaRPr>
          </a:p>
          <a:p>
            <a:pPr marL="212725">
              <a:lnSpc>
                <a:spcPct val="100000"/>
              </a:lnSpc>
            </a:pPr>
            <a:r>
              <a:rPr sz="850" spc="20" dirty="0">
                <a:solidFill>
                  <a:srgbClr val="333333"/>
                </a:solidFill>
                <a:latin typeface="Lucida Console"/>
                <a:cs typeface="Lucida Console"/>
              </a:rPr>
              <a:t>/&gt;</a:t>
            </a:r>
            <a:r>
              <a:rPr sz="850" spc="5" dirty="0">
                <a:solidFill>
                  <a:srgbClr val="333333"/>
                </a:solidFill>
                <a:latin typeface="Lucida Console"/>
                <a:cs typeface="Lucida Console"/>
              </a:rPr>
              <a:t> </a:t>
            </a:r>
            <a:r>
              <a:rPr sz="850" spc="20" dirty="0">
                <a:solidFill>
                  <a:srgbClr val="333333"/>
                </a:solidFill>
                <a:latin typeface="Lucida Console"/>
                <a:cs typeface="Lucida Console"/>
              </a:rPr>
              <a:t>cd</a:t>
            </a:r>
            <a:r>
              <a:rPr sz="850" spc="5" dirty="0">
                <a:solidFill>
                  <a:srgbClr val="333333"/>
                </a:solidFill>
                <a:latin typeface="Lucida Console"/>
                <a:cs typeface="Lucida Console"/>
              </a:rPr>
              <a:t> </a:t>
            </a:r>
            <a:r>
              <a:rPr sz="850" spc="30" dirty="0">
                <a:solidFill>
                  <a:srgbClr val="333333"/>
                </a:solidFill>
                <a:latin typeface="Lucida Console"/>
                <a:cs typeface="Lucida Console"/>
              </a:rPr>
              <a:t>/backstores/block</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/backstores/block&gt;</a:t>
            </a:r>
            <a:r>
              <a:rPr sz="850" spc="20" dirty="0">
                <a:solidFill>
                  <a:srgbClr val="333333"/>
                </a:solidFill>
                <a:latin typeface="Lucida Console"/>
                <a:cs typeface="Lucida Console"/>
              </a:rPr>
              <a:t> </a:t>
            </a:r>
            <a:r>
              <a:rPr sz="850" spc="25" dirty="0">
                <a:solidFill>
                  <a:srgbClr val="333333"/>
                </a:solidFill>
                <a:latin typeface="Lucida Console"/>
                <a:cs typeface="Lucida Console"/>
              </a:rPr>
              <a:t>create disk0 </a:t>
            </a:r>
            <a:r>
              <a:rPr sz="850" spc="30" dirty="0">
                <a:solidFill>
                  <a:srgbClr val="333333"/>
                </a:solidFill>
                <a:latin typeface="Lucida Console"/>
                <a:cs typeface="Lucida Console"/>
              </a:rPr>
              <a:t>/dev/md0</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Created</a:t>
            </a:r>
            <a:r>
              <a:rPr sz="850" spc="25" dirty="0">
                <a:solidFill>
                  <a:srgbClr val="333333"/>
                </a:solidFill>
                <a:latin typeface="Lucida Console"/>
                <a:cs typeface="Lucida Console"/>
              </a:rPr>
              <a:t> block</a:t>
            </a:r>
            <a:r>
              <a:rPr sz="850" spc="30" dirty="0">
                <a:solidFill>
                  <a:srgbClr val="333333"/>
                </a:solidFill>
                <a:latin typeface="Lucida Console"/>
                <a:cs typeface="Lucida Console"/>
              </a:rPr>
              <a:t> storage </a:t>
            </a:r>
            <a:r>
              <a:rPr sz="850" spc="25" dirty="0">
                <a:solidFill>
                  <a:srgbClr val="333333"/>
                </a:solidFill>
                <a:latin typeface="Lucida Console"/>
                <a:cs typeface="Lucida Console"/>
              </a:rPr>
              <a:t>object</a:t>
            </a:r>
            <a:r>
              <a:rPr sz="850" spc="30" dirty="0">
                <a:solidFill>
                  <a:srgbClr val="333333"/>
                </a:solidFill>
                <a:latin typeface="Lucida Console"/>
                <a:cs typeface="Lucida Console"/>
              </a:rPr>
              <a:t> </a:t>
            </a:r>
            <a:r>
              <a:rPr sz="850" spc="25" dirty="0">
                <a:solidFill>
                  <a:srgbClr val="333333"/>
                </a:solidFill>
                <a:latin typeface="Lucida Console"/>
                <a:cs typeface="Lucida Console"/>
              </a:rPr>
              <a:t>disk0</a:t>
            </a:r>
            <a:r>
              <a:rPr sz="850" spc="30" dirty="0">
                <a:solidFill>
                  <a:srgbClr val="333333"/>
                </a:solidFill>
                <a:latin typeface="Lucida Console"/>
                <a:cs typeface="Lucida Console"/>
              </a:rPr>
              <a:t> </a:t>
            </a:r>
            <a:r>
              <a:rPr sz="850" spc="25" dirty="0">
                <a:solidFill>
                  <a:srgbClr val="333333"/>
                </a:solidFill>
                <a:latin typeface="Lucida Console"/>
                <a:cs typeface="Lucida Console"/>
              </a:rPr>
              <a:t>using</a:t>
            </a:r>
            <a:r>
              <a:rPr sz="850" spc="30" dirty="0">
                <a:solidFill>
                  <a:srgbClr val="333333"/>
                </a:solidFill>
                <a:latin typeface="Lucida Console"/>
                <a:cs typeface="Lucida Console"/>
              </a:rPr>
              <a:t> /dev/md0.</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/backstores/block&gt;</a:t>
            </a:r>
            <a:r>
              <a:rPr sz="850" dirty="0">
                <a:solidFill>
                  <a:srgbClr val="333333"/>
                </a:solidFill>
                <a:latin typeface="Lucida Console"/>
                <a:cs typeface="Lucida Console"/>
              </a:rPr>
              <a:t> </a:t>
            </a:r>
            <a:r>
              <a:rPr sz="850" spc="20" dirty="0">
                <a:solidFill>
                  <a:srgbClr val="333333"/>
                </a:solidFill>
                <a:latin typeface="Lucida Console"/>
                <a:cs typeface="Lucida Console"/>
              </a:rPr>
              <a:t>cd</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212725">
              <a:lnSpc>
                <a:spcPct val="100000"/>
              </a:lnSpc>
              <a:spcBef>
                <a:spcPts val="330"/>
              </a:spcBef>
            </a:pPr>
            <a:r>
              <a:rPr sz="850" spc="20" dirty="0">
                <a:solidFill>
                  <a:srgbClr val="333333"/>
                </a:solidFill>
                <a:latin typeface="Lucida Console"/>
                <a:cs typeface="Lucida Console"/>
              </a:rPr>
              <a:t>/&gt;</a:t>
            </a:r>
            <a:r>
              <a:rPr sz="850" spc="-25" dirty="0">
                <a:solidFill>
                  <a:srgbClr val="333333"/>
                </a:solidFill>
                <a:latin typeface="Lucida Console"/>
                <a:cs typeface="Lucida Console"/>
              </a:rPr>
              <a:t> </a:t>
            </a:r>
            <a:r>
              <a:rPr sz="850" spc="20" dirty="0">
                <a:solidFill>
                  <a:srgbClr val="333333"/>
                </a:solidFill>
                <a:latin typeface="Lucida Console"/>
                <a:cs typeface="Lucida Console"/>
              </a:rPr>
              <a:t>ls</a:t>
            </a:r>
            <a:endParaRPr sz="850">
              <a:latin typeface="Lucida Console"/>
              <a:cs typeface="Lucida Console"/>
            </a:endParaRPr>
          </a:p>
          <a:p>
            <a:pPr marL="212725">
              <a:lnSpc>
                <a:spcPct val="100000"/>
              </a:lnSpc>
              <a:spcBef>
                <a:spcPts val="334"/>
              </a:spcBef>
            </a:pPr>
            <a:r>
              <a:rPr sz="850" spc="20" dirty="0">
                <a:solidFill>
                  <a:srgbClr val="333333"/>
                </a:solidFill>
                <a:latin typeface="Lucida Console"/>
                <a:cs typeface="Lucida Console"/>
              </a:rPr>
              <a:t>o-</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212725" marR="366395">
              <a:lnSpc>
                <a:spcPct val="132400"/>
              </a:lnSpc>
            </a:pPr>
            <a:r>
              <a:rPr sz="850" spc="30" dirty="0">
                <a:solidFill>
                  <a:srgbClr val="333333"/>
                </a:solidFill>
                <a:latin typeface="Lucida Console"/>
                <a:cs typeface="Lucida Console"/>
              </a:rPr>
              <a: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a:p>
            <a:pPr marL="346710">
              <a:lnSpc>
                <a:spcPct val="100000"/>
              </a:lnSpc>
              <a:spcBef>
                <a:spcPts val="330"/>
              </a:spcBef>
            </a:pPr>
            <a:r>
              <a:rPr sz="850" spc="20" dirty="0">
                <a:solidFill>
                  <a:srgbClr val="333333"/>
                </a:solidFill>
                <a:latin typeface="Lucida Console"/>
                <a:cs typeface="Lucida Console"/>
              </a:rPr>
              <a:t>o-</a:t>
            </a:r>
            <a:r>
              <a:rPr sz="850" spc="-25" dirty="0">
                <a:solidFill>
                  <a:srgbClr val="333333"/>
                </a:solidFill>
                <a:latin typeface="Lucida Console"/>
                <a:cs typeface="Lucida Console"/>
              </a:rPr>
              <a:t> </a:t>
            </a:r>
            <a:r>
              <a:rPr sz="850" spc="30" dirty="0">
                <a:solidFill>
                  <a:srgbClr val="333333"/>
                </a:solidFill>
                <a:latin typeface="Lucida Console"/>
                <a:cs typeface="Lucida Console"/>
              </a:rPr>
              <a:t>backstores</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a:t>
            </a:r>
            <a:r>
              <a:rPr sz="850" spc="60"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a:p>
            <a:pPr marL="346710">
              <a:lnSpc>
                <a:spcPct val="100000"/>
              </a:lnSpc>
              <a:spcBef>
                <a:spcPts val="330"/>
              </a:spcBef>
            </a:pP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o-</a:t>
            </a:r>
            <a:r>
              <a:rPr sz="850" spc="40" dirty="0">
                <a:solidFill>
                  <a:srgbClr val="333333"/>
                </a:solidFill>
                <a:latin typeface="Lucida Console"/>
                <a:cs typeface="Lucida Console"/>
              </a:rPr>
              <a:t> </a:t>
            </a:r>
            <a:r>
              <a:rPr sz="850" spc="25" dirty="0">
                <a:solidFill>
                  <a:srgbClr val="333333"/>
                </a:solidFill>
                <a:latin typeface="Lucida Console"/>
                <a:cs typeface="Lucida Console"/>
              </a:rPr>
              <a:t>block</a:t>
            </a:r>
            <a:r>
              <a:rPr sz="850" spc="35" dirty="0">
                <a:solidFill>
                  <a:srgbClr val="333333"/>
                </a:solidFill>
                <a:latin typeface="Lucida Console"/>
                <a:cs typeface="Lucida Console"/>
              </a:rPr>
              <a:t> </a:t>
            </a:r>
            <a:r>
              <a:rPr sz="850" spc="30"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[Storage</a:t>
            </a:r>
            <a:endParaRPr sz="850">
              <a:latin typeface="Lucida Console"/>
              <a:cs typeface="Lucida Console"/>
            </a:endParaRPr>
          </a:p>
          <a:p>
            <a:pPr marL="212725">
              <a:lnSpc>
                <a:spcPct val="100000"/>
              </a:lnSpc>
              <a:spcBef>
                <a:spcPts val="330"/>
              </a:spcBef>
            </a:pPr>
            <a:r>
              <a:rPr sz="850" spc="30" dirty="0">
                <a:solidFill>
                  <a:srgbClr val="333333"/>
                </a:solidFill>
                <a:latin typeface="Lucida Console"/>
                <a:cs typeface="Lucida Console"/>
              </a:rPr>
              <a:t>Objects:</a:t>
            </a:r>
            <a:r>
              <a:rPr sz="850" spc="-30" dirty="0">
                <a:solidFill>
                  <a:srgbClr val="333333"/>
                </a:solidFill>
                <a:latin typeface="Lucida Console"/>
                <a:cs typeface="Lucida Console"/>
              </a:rPr>
              <a:t> </a:t>
            </a:r>
            <a:r>
              <a:rPr sz="850" spc="20" dirty="0">
                <a:solidFill>
                  <a:srgbClr val="333333"/>
                </a:solidFill>
                <a:latin typeface="Lucida Console"/>
                <a:cs typeface="Lucida Console"/>
              </a:rPr>
              <a:t>1]</a:t>
            </a:r>
            <a:endParaRPr sz="850">
              <a:latin typeface="Lucida Console"/>
              <a:cs typeface="Lucida Console"/>
            </a:endParaRPr>
          </a:p>
          <a:p>
            <a:pPr marL="212725" marR="525145" indent="133985">
              <a:lnSpc>
                <a:spcPct val="132400"/>
              </a:lnSpc>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o-</a:t>
            </a:r>
            <a:r>
              <a:rPr sz="850" spc="30" dirty="0">
                <a:solidFill>
                  <a:srgbClr val="333333"/>
                </a:solidFill>
                <a:latin typeface="Lucida Console"/>
                <a:cs typeface="Lucida Console"/>
              </a:rPr>
              <a:t> </a:t>
            </a:r>
            <a:r>
              <a:rPr sz="850" spc="25" dirty="0">
                <a:solidFill>
                  <a:srgbClr val="333333"/>
                </a:solidFill>
                <a:latin typeface="Lucida Console"/>
                <a:cs typeface="Lucida Console"/>
              </a:rPr>
              <a:t>disk0</a:t>
            </a:r>
            <a:r>
              <a:rPr sz="850" spc="30" dirty="0">
                <a:solidFill>
                  <a:srgbClr val="333333"/>
                </a:solidFill>
                <a:latin typeface="Lucida Console"/>
                <a:cs typeface="Lucida Console"/>
              </a:rPr>
              <a:t> ............................ [/dev/md0 (40.0GiB) write-thru </a:t>
            </a:r>
            <a:r>
              <a:rPr sz="850" spc="-495" dirty="0">
                <a:solidFill>
                  <a:srgbClr val="333333"/>
                </a:solidFill>
                <a:latin typeface="Lucida Console"/>
                <a:cs typeface="Lucida Console"/>
              </a:rPr>
              <a:t> </a:t>
            </a:r>
            <a:r>
              <a:rPr sz="850" spc="30" dirty="0">
                <a:solidFill>
                  <a:srgbClr val="333333"/>
                </a:solidFill>
                <a:latin typeface="Lucida Console"/>
                <a:cs typeface="Lucida Console"/>
              </a:rPr>
              <a:t>deactivated]</a:t>
            </a:r>
            <a:endParaRPr sz="850">
              <a:latin typeface="Lucida Console"/>
              <a:cs typeface="Lucida Console"/>
            </a:endParaRPr>
          </a:p>
        </p:txBody>
      </p:sp>
      <p:sp>
        <p:nvSpPr>
          <p:cNvPr id="11" name="object 11"/>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304</a:t>
            </a:fld>
            <a:endParaRPr sz="800">
              <a:latin typeface="小哥哥网恋吗"/>
              <a:cs typeface="小哥哥网恋吗"/>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534"/>
            <a:ext cx="5651500" cy="2644775"/>
            <a:chOff x="959124" y="363534"/>
            <a:chExt cx="5651500" cy="2644775"/>
          </a:xfrm>
        </p:grpSpPr>
        <p:sp>
          <p:nvSpPr>
            <p:cNvPr id="3" name="object 3"/>
            <p:cNvSpPr/>
            <p:nvPr/>
          </p:nvSpPr>
          <p:spPr>
            <a:xfrm>
              <a:off x="963889" y="368299"/>
              <a:ext cx="5641975" cy="2635250"/>
            </a:xfrm>
            <a:custGeom>
              <a:avLst/>
              <a:gdLst/>
              <a:ahLst/>
              <a:cxnLst/>
              <a:rect l="l" t="t" r="r" b="b"/>
              <a:pathLst>
                <a:path w="5641975" h="2635250">
                  <a:moveTo>
                    <a:pt x="5617597" y="2634801"/>
                  </a:moveTo>
                  <a:lnTo>
                    <a:pt x="23823" y="2634801"/>
                  </a:lnTo>
                  <a:lnTo>
                    <a:pt x="20659" y="2634506"/>
                  </a:lnTo>
                  <a:lnTo>
                    <a:pt x="17629" y="2633906"/>
                  </a:lnTo>
                  <a:lnTo>
                    <a:pt x="14703" y="2632419"/>
                  </a:lnTo>
                  <a:lnTo>
                    <a:pt x="11787" y="2631228"/>
                  </a:lnTo>
                  <a:lnTo>
                    <a:pt x="9214" y="2629436"/>
                  </a:lnTo>
                  <a:lnTo>
                    <a:pt x="4745" y="2625272"/>
                  </a:lnTo>
                  <a:lnTo>
                    <a:pt x="3020" y="2622594"/>
                  </a:lnTo>
                  <a:lnTo>
                    <a:pt x="1810" y="2619611"/>
                  </a:lnTo>
                  <a:lnTo>
                    <a:pt x="600" y="2616934"/>
                  </a:lnTo>
                  <a:lnTo>
                    <a:pt x="0" y="2613951"/>
                  </a:lnTo>
                  <a:lnTo>
                    <a:pt x="0" y="0"/>
                  </a:lnTo>
                  <a:lnTo>
                    <a:pt x="5641421" y="0"/>
                  </a:lnTo>
                  <a:lnTo>
                    <a:pt x="5641421" y="2613951"/>
                  </a:lnTo>
                  <a:lnTo>
                    <a:pt x="5640820" y="2616934"/>
                  </a:lnTo>
                  <a:lnTo>
                    <a:pt x="5639610" y="2619611"/>
                  </a:lnTo>
                  <a:lnTo>
                    <a:pt x="5638400" y="2622594"/>
                  </a:lnTo>
                  <a:lnTo>
                    <a:pt x="5636675" y="2625272"/>
                  </a:lnTo>
                  <a:lnTo>
                    <a:pt x="5632206" y="2629436"/>
                  </a:lnTo>
                  <a:lnTo>
                    <a:pt x="5629633" y="2631228"/>
                  </a:lnTo>
                  <a:lnTo>
                    <a:pt x="5626717" y="2632419"/>
                  </a:lnTo>
                  <a:lnTo>
                    <a:pt x="5623791" y="2633906"/>
                  </a:lnTo>
                  <a:lnTo>
                    <a:pt x="5620751" y="2634506"/>
                  </a:lnTo>
                  <a:lnTo>
                    <a:pt x="5617597" y="2634801"/>
                  </a:lnTo>
                  <a:close/>
                </a:path>
              </a:pathLst>
            </a:custGeom>
            <a:solidFill>
              <a:srgbClr val="F8F8F8"/>
            </a:solidFill>
          </p:spPr>
          <p:txBody>
            <a:bodyPr wrap="square" lIns="0" tIns="0" rIns="0" bIns="0" rtlCol="0"/>
            <a:lstStyle/>
            <a:p>
              <a:endParaRPr/>
            </a:p>
          </p:txBody>
        </p:sp>
        <p:sp>
          <p:nvSpPr>
            <p:cNvPr id="4" name="object 4"/>
            <p:cNvSpPr/>
            <p:nvPr/>
          </p:nvSpPr>
          <p:spPr>
            <a:xfrm>
              <a:off x="963889" y="368299"/>
              <a:ext cx="5641975" cy="2635250"/>
            </a:xfrm>
            <a:custGeom>
              <a:avLst/>
              <a:gdLst/>
              <a:ahLst/>
              <a:cxnLst/>
              <a:rect l="l" t="t" r="r" b="b"/>
              <a:pathLst>
                <a:path w="5641975" h="2635250">
                  <a:moveTo>
                    <a:pt x="0" y="2610978"/>
                  </a:moveTo>
                  <a:lnTo>
                    <a:pt x="0" y="0"/>
                  </a:lnTo>
                </a:path>
                <a:path w="5641975" h="2635250">
                  <a:moveTo>
                    <a:pt x="5641421" y="0"/>
                  </a:moveTo>
                  <a:lnTo>
                    <a:pt x="5641421" y="2610978"/>
                  </a:lnTo>
                  <a:lnTo>
                    <a:pt x="5641421" y="2613951"/>
                  </a:lnTo>
                  <a:lnTo>
                    <a:pt x="5640820" y="2616934"/>
                  </a:lnTo>
                  <a:lnTo>
                    <a:pt x="5639610" y="2619611"/>
                  </a:lnTo>
                  <a:lnTo>
                    <a:pt x="5638400" y="2622594"/>
                  </a:lnTo>
                  <a:lnTo>
                    <a:pt x="5636675" y="2625272"/>
                  </a:lnTo>
                  <a:lnTo>
                    <a:pt x="5634445" y="2627359"/>
                  </a:lnTo>
                  <a:lnTo>
                    <a:pt x="5632206" y="2629436"/>
                  </a:lnTo>
                  <a:lnTo>
                    <a:pt x="5629633" y="2631228"/>
                  </a:lnTo>
                  <a:lnTo>
                    <a:pt x="5626717" y="2632419"/>
                  </a:lnTo>
                  <a:lnTo>
                    <a:pt x="5623791" y="2633906"/>
                  </a:lnTo>
                  <a:lnTo>
                    <a:pt x="5620751" y="2634506"/>
                  </a:lnTo>
                  <a:lnTo>
                    <a:pt x="5617597" y="2634801"/>
                  </a:lnTo>
                  <a:lnTo>
                    <a:pt x="23823" y="2634801"/>
                  </a:lnTo>
                  <a:lnTo>
                    <a:pt x="20659" y="2634506"/>
                  </a:lnTo>
                  <a:lnTo>
                    <a:pt x="17629" y="2633906"/>
                  </a:lnTo>
                  <a:lnTo>
                    <a:pt x="14703" y="2632419"/>
                  </a:lnTo>
                  <a:lnTo>
                    <a:pt x="11787" y="2631228"/>
                  </a:lnTo>
                  <a:lnTo>
                    <a:pt x="1810" y="2619611"/>
                  </a:lnTo>
                  <a:lnTo>
                    <a:pt x="600" y="2616934"/>
                  </a:lnTo>
                  <a:lnTo>
                    <a:pt x="0" y="2613951"/>
                  </a:lnTo>
                  <a:lnTo>
                    <a:pt x="0" y="2610978"/>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211"/>
              <a:ext cx="5556250" cy="2573020"/>
            </a:xfrm>
            <a:custGeom>
              <a:avLst/>
              <a:gdLst/>
              <a:ahLst/>
              <a:cxnLst/>
              <a:rect l="l" t="t" r="r" b="b"/>
              <a:pathLst>
                <a:path w="5556250" h="2573020">
                  <a:moveTo>
                    <a:pt x="5555656" y="2572865"/>
                  </a:moveTo>
                  <a:lnTo>
                    <a:pt x="0" y="2572865"/>
                  </a:lnTo>
                  <a:lnTo>
                    <a:pt x="0" y="0"/>
                  </a:lnTo>
                  <a:lnTo>
                    <a:pt x="5555656" y="0"/>
                  </a:lnTo>
                  <a:lnTo>
                    <a:pt x="5555656" y="2572865"/>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865446"/>
            <a:ext cx="5651500" cy="3583304"/>
            <a:chOff x="959124" y="3865446"/>
            <a:chExt cx="5651500" cy="3583304"/>
          </a:xfrm>
        </p:grpSpPr>
        <p:sp>
          <p:nvSpPr>
            <p:cNvPr id="7" name="object 7"/>
            <p:cNvSpPr/>
            <p:nvPr/>
          </p:nvSpPr>
          <p:spPr>
            <a:xfrm>
              <a:off x="963889" y="3870211"/>
              <a:ext cx="5641975" cy="3573779"/>
            </a:xfrm>
            <a:custGeom>
              <a:avLst/>
              <a:gdLst/>
              <a:ahLst/>
              <a:cxnLst/>
              <a:rect l="l" t="t" r="r" b="b"/>
              <a:pathLst>
                <a:path w="5641975" h="3573779">
                  <a:moveTo>
                    <a:pt x="5617597" y="3573535"/>
                  </a:moveTo>
                  <a:lnTo>
                    <a:pt x="23823" y="3573535"/>
                  </a:lnTo>
                  <a:lnTo>
                    <a:pt x="20659" y="3573240"/>
                  </a:lnTo>
                  <a:lnTo>
                    <a:pt x="0" y="3552389"/>
                  </a:lnTo>
                  <a:lnTo>
                    <a:pt x="0" y="3549712"/>
                  </a:lnTo>
                  <a:lnTo>
                    <a:pt x="0" y="20545"/>
                  </a:lnTo>
                  <a:lnTo>
                    <a:pt x="600" y="17276"/>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40821" y="17276"/>
                  </a:lnTo>
                  <a:lnTo>
                    <a:pt x="5641421" y="20545"/>
                  </a:lnTo>
                  <a:lnTo>
                    <a:pt x="5641421" y="3552389"/>
                  </a:lnTo>
                  <a:lnTo>
                    <a:pt x="5620752" y="3573240"/>
                  </a:lnTo>
                  <a:lnTo>
                    <a:pt x="5617597" y="3573535"/>
                  </a:lnTo>
                  <a:close/>
                </a:path>
              </a:pathLst>
            </a:custGeom>
            <a:solidFill>
              <a:srgbClr val="F8F8F8"/>
            </a:solidFill>
          </p:spPr>
          <p:txBody>
            <a:bodyPr wrap="square" lIns="0" tIns="0" rIns="0" bIns="0" rtlCol="0"/>
            <a:lstStyle/>
            <a:p>
              <a:endParaRPr/>
            </a:p>
          </p:txBody>
        </p:sp>
        <p:sp>
          <p:nvSpPr>
            <p:cNvPr id="8" name="object 8"/>
            <p:cNvSpPr/>
            <p:nvPr/>
          </p:nvSpPr>
          <p:spPr>
            <a:xfrm>
              <a:off x="963889" y="3870211"/>
              <a:ext cx="5641975" cy="3573779"/>
            </a:xfrm>
            <a:custGeom>
              <a:avLst/>
              <a:gdLst/>
              <a:ahLst/>
              <a:cxnLst/>
              <a:rect l="l" t="t" r="r" b="b"/>
              <a:pathLst>
                <a:path w="5641975" h="3573779">
                  <a:moveTo>
                    <a:pt x="0" y="3549712"/>
                  </a:moveTo>
                  <a:lnTo>
                    <a:pt x="0" y="23823"/>
                  </a:lnTo>
                  <a:lnTo>
                    <a:pt x="0" y="20545"/>
                  </a:lnTo>
                  <a:lnTo>
                    <a:pt x="600" y="17276"/>
                  </a:lnTo>
                  <a:lnTo>
                    <a:pt x="1810" y="14294"/>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294"/>
                  </a:lnTo>
                  <a:lnTo>
                    <a:pt x="5640821" y="17276"/>
                  </a:lnTo>
                  <a:lnTo>
                    <a:pt x="5641421" y="20545"/>
                  </a:lnTo>
                  <a:lnTo>
                    <a:pt x="5641421" y="23823"/>
                  </a:lnTo>
                  <a:lnTo>
                    <a:pt x="5641421" y="3549712"/>
                  </a:lnTo>
                  <a:lnTo>
                    <a:pt x="5641421" y="3552389"/>
                  </a:lnTo>
                  <a:lnTo>
                    <a:pt x="5640821" y="3555372"/>
                  </a:lnTo>
                  <a:lnTo>
                    <a:pt x="5639610" y="3558345"/>
                  </a:lnTo>
                  <a:lnTo>
                    <a:pt x="5638400" y="3561328"/>
                  </a:lnTo>
                  <a:lnTo>
                    <a:pt x="5617597" y="3573535"/>
                  </a:lnTo>
                  <a:lnTo>
                    <a:pt x="23823" y="3573535"/>
                  </a:lnTo>
                  <a:lnTo>
                    <a:pt x="1810" y="3558345"/>
                  </a:lnTo>
                  <a:lnTo>
                    <a:pt x="600" y="3555372"/>
                  </a:lnTo>
                  <a:lnTo>
                    <a:pt x="0" y="3552389"/>
                  </a:lnTo>
                  <a:lnTo>
                    <a:pt x="0" y="3549712"/>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951354"/>
              <a:ext cx="5556250" cy="3430904"/>
            </a:xfrm>
            <a:custGeom>
              <a:avLst/>
              <a:gdLst/>
              <a:ahLst/>
              <a:cxnLst/>
              <a:rect l="l" t="t" r="r" b="b"/>
              <a:pathLst>
                <a:path w="5556250" h="3430904">
                  <a:moveTo>
                    <a:pt x="5555656" y="3430594"/>
                  </a:moveTo>
                  <a:lnTo>
                    <a:pt x="0" y="3430594"/>
                  </a:lnTo>
                  <a:lnTo>
                    <a:pt x="0" y="0"/>
                  </a:lnTo>
                  <a:lnTo>
                    <a:pt x="5555656" y="0"/>
                  </a:lnTo>
                  <a:lnTo>
                    <a:pt x="5555656" y="3430594"/>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8973220"/>
            <a:ext cx="5651500" cy="838835"/>
            <a:chOff x="959124" y="8973220"/>
            <a:chExt cx="5651500" cy="838835"/>
          </a:xfrm>
        </p:grpSpPr>
        <p:sp>
          <p:nvSpPr>
            <p:cNvPr id="11" name="object 11"/>
            <p:cNvSpPr/>
            <p:nvPr/>
          </p:nvSpPr>
          <p:spPr>
            <a:xfrm>
              <a:off x="963889" y="8977985"/>
              <a:ext cx="5641975" cy="829310"/>
            </a:xfrm>
            <a:custGeom>
              <a:avLst/>
              <a:gdLst/>
              <a:ahLst/>
              <a:cxnLst/>
              <a:rect l="l" t="t" r="r" b="b"/>
              <a:pathLst>
                <a:path w="5641975" h="829309">
                  <a:moveTo>
                    <a:pt x="5617597" y="829060"/>
                  </a:moveTo>
                  <a:lnTo>
                    <a:pt x="23823" y="829060"/>
                  </a:lnTo>
                  <a:lnTo>
                    <a:pt x="20659" y="828764"/>
                  </a:lnTo>
                  <a:lnTo>
                    <a:pt x="0" y="807914"/>
                  </a:lnTo>
                  <a:lnTo>
                    <a:pt x="0" y="805236"/>
                  </a:lnTo>
                  <a:lnTo>
                    <a:pt x="0" y="20545"/>
                  </a:lnTo>
                  <a:lnTo>
                    <a:pt x="600" y="17267"/>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807914"/>
                  </a:lnTo>
                  <a:lnTo>
                    <a:pt x="5620752" y="828764"/>
                  </a:lnTo>
                  <a:lnTo>
                    <a:pt x="5617597" y="829060"/>
                  </a:lnTo>
                  <a:close/>
                </a:path>
              </a:pathLst>
            </a:custGeom>
            <a:solidFill>
              <a:srgbClr val="F8F8F8"/>
            </a:solidFill>
          </p:spPr>
          <p:txBody>
            <a:bodyPr wrap="square" lIns="0" tIns="0" rIns="0" bIns="0" rtlCol="0"/>
            <a:lstStyle/>
            <a:p>
              <a:endParaRPr/>
            </a:p>
          </p:txBody>
        </p:sp>
        <p:sp>
          <p:nvSpPr>
            <p:cNvPr id="12" name="object 12"/>
            <p:cNvSpPr/>
            <p:nvPr/>
          </p:nvSpPr>
          <p:spPr>
            <a:xfrm>
              <a:off x="963889" y="8977985"/>
              <a:ext cx="5641975" cy="829310"/>
            </a:xfrm>
            <a:custGeom>
              <a:avLst/>
              <a:gdLst/>
              <a:ahLst/>
              <a:cxnLst/>
              <a:rect l="l" t="t" r="r" b="b"/>
              <a:pathLst>
                <a:path w="5641975" h="829309">
                  <a:moveTo>
                    <a:pt x="0" y="805236"/>
                  </a:moveTo>
                  <a:lnTo>
                    <a:pt x="0" y="23823"/>
                  </a:lnTo>
                  <a:lnTo>
                    <a:pt x="0" y="20545"/>
                  </a:lnTo>
                  <a:lnTo>
                    <a:pt x="600" y="17267"/>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805236"/>
                  </a:lnTo>
                  <a:lnTo>
                    <a:pt x="5641421" y="807914"/>
                  </a:lnTo>
                  <a:lnTo>
                    <a:pt x="5640821" y="810897"/>
                  </a:lnTo>
                  <a:lnTo>
                    <a:pt x="5639610" y="813870"/>
                  </a:lnTo>
                  <a:lnTo>
                    <a:pt x="5638400" y="816853"/>
                  </a:lnTo>
                  <a:lnTo>
                    <a:pt x="5617597" y="829060"/>
                  </a:lnTo>
                  <a:lnTo>
                    <a:pt x="23823" y="829060"/>
                  </a:lnTo>
                  <a:lnTo>
                    <a:pt x="1810" y="813870"/>
                  </a:lnTo>
                  <a:lnTo>
                    <a:pt x="600" y="810897"/>
                  </a:lnTo>
                  <a:lnTo>
                    <a:pt x="0" y="807914"/>
                  </a:lnTo>
                  <a:lnTo>
                    <a:pt x="0" y="80523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9059128"/>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4" name="object 14"/>
          <p:cNvSpPr txBox="1"/>
          <p:nvPr/>
        </p:nvSpPr>
        <p:spPr>
          <a:xfrm>
            <a:off x="1070306" y="320952"/>
            <a:ext cx="5279390" cy="368935"/>
          </a:xfrm>
          <a:prstGeom prst="rect">
            <a:avLst/>
          </a:prstGeom>
        </p:spPr>
        <p:txBody>
          <a:bodyPr vert="horz" wrap="square" lIns="0" tIns="53340" rIns="0" bIns="0" rtlCol="0">
            <a:spAutoFit/>
          </a:bodyPr>
          <a:lstStyle/>
          <a:p>
            <a:pPr marL="146685">
              <a:lnSpc>
                <a:spcPct val="100000"/>
              </a:lnSpc>
              <a:spcBef>
                <a:spcPts val="420"/>
              </a:spcBef>
              <a:tabLst>
                <a:tab pos="554355"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o-</a:t>
            </a:r>
            <a:r>
              <a:rPr sz="850" spc="45" dirty="0">
                <a:solidFill>
                  <a:srgbClr val="333333"/>
                </a:solidFill>
                <a:latin typeface="Lucida Console"/>
                <a:cs typeface="Lucida Console"/>
              </a:rPr>
              <a:t> </a:t>
            </a:r>
            <a:r>
              <a:rPr sz="850" spc="25" dirty="0">
                <a:solidFill>
                  <a:srgbClr val="333333"/>
                </a:solidFill>
                <a:latin typeface="Lucida Console"/>
                <a:cs typeface="Lucida Console"/>
              </a:rPr>
              <a:t>alua</a:t>
            </a:r>
            <a:r>
              <a:rPr sz="850" spc="45" dirty="0">
                <a:solidFill>
                  <a:srgbClr val="333333"/>
                </a:solidFill>
                <a:latin typeface="Lucida Console"/>
                <a:cs typeface="Lucida Console"/>
              </a:rPr>
              <a:t> </a:t>
            </a:r>
            <a:r>
              <a:rPr sz="850" spc="30"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[ALUA</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Groups:</a:t>
            </a:r>
            <a:r>
              <a:rPr sz="850" spc="-30" dirty="0">
                <a:solidFill>
                  <a:srgbClr val="333333"/>
                </a:solidFill>
                <a:latin typeface="Lucida Console"/>
                <a:cs typeface="Lucida Console"/>
              </a:rPr>
              <a:t> </a:t>
            </a:r>
            <a:r>
              <a:rPr sz="850" spc="20" dirty="0">
                <a:solidFill>
                  <a:srgbClr val="333333"/>
                </a:solidFill>
                <a:latin typeface="Lucida Console"/>
                <a:cs typeface="Lucida Console"/>
              </a:rPr>
              <a:t>1]</a:t>
            </a:r>
            <a:endParaRPr sz="850">
              <a:latin typeface="Lucida Console"/>
              <a:cs typeface="Lucida Console"/>
            </a:endParaRPr>
          </a:p>
        </p:txBody>
      </p:sp>
      <p:sp>
        <p:nvSpPr>
          <p:cNvPr id="17" name="object 17"/>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305</a:t>
            </a:fld>
            <a:endParaRPr sz="800">
              <a:latin typeface="小哥哥网恋吗"/>
              <a:cs typeface="小哥哥网恋吗"/>
            </a:endParaRPr>
          </a:p>
        </p:txBody>
      </p:sp>
      <p:sp>
        <p:nvSpPr>
          <p:cNvPr id="15" name="object 15"/>
          <p:cNvSpPr txBox="1"/>
          <p:nvPr/>
        </p:nvSpPr>
        <p:spPr>
          <a:xfrm>
            <a:off x="946424" y="663989"/>
            <a:ext cx="5662295" cy="9059545"/>
          </a:xfrm>
          <a:prstGeom prst="rect">
            <a:avLst/>
          </a:prstGeom>
        </p:spPr>
        <p:txBody>
          <a:bodyPr vert="horz" wrap="square" lIns="0" tIns="11430" rIns="0" bIns="0" rtlCol="0">
            <a:spAutoFit/>
          </a:bodyPr>
          <a:lstStyle/>
          <a:p>
            <a:pPr marL="136525" marR="754380" indent="133985">
              <a:lnSpc>
                <a:spcPct val="132400"/>
              </a:lnSpc>
              <a:spcBef>
                <a:spcPts val="90"/>
              </a:spcBef>
              <a:tabLst>
                <a:tab pos="812800"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o-</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default_tg_pt_gp</a:t>
            </a:r>
            <a:r>
              <a:rPr sz="850" spc="35" dirty="0">
                <a:solidFill>
                  <a:srgbClr val="333333"/>
                </a:solidFill>
                <a:latin typeface="Lucida Console"/>
                <a:cs typeface="Lucida Console"/>
              </a:rPr>
              <a:t> </a:t>
            </a:r>
            <a:r>
              <a:rPr sz="850" spc="30" dirty="0">
                <a:solidFill>
                  <a:srgbClr val="333333"/>
                </a:solidFill>
                <a:latin typeface="Lucida Console"/>
                <a:cs typeface="Lucida Console"/>
              </a:rPr>
              <a:t>...........................[ALUA</a:t>
            </a:r>
            <a:r>
              <a:rPr sz="850" spc="35" dirty="0">
                <a:solidFill>
                  <a:srgbClr val="333333"/>
                </a:solidFill>
                <a:latin typeface="Lucida Console"/>
                <a:cs typeface="Lucida Console"/>
              </a:rPr>
              <a:t> </a:t>
            </a:r>
            <a:r>
              <a:rPr sz="850" spc="25" dirty="0">
                <a:solidFill>
                  <a:srgbClr val="333333"/>
                </a:solidFill>
                <a:latin typeface="Lucida Console"/>
                <a:cs typeface="Lucida Console"/>
              </a:rPr>
              <a:t>state: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Active/optimized]</a:t>
            </a:r>
            <a:endParaRPr sz="850">
              <a:latin typeface="Lucida Console"/>
              <a:cs typeface="Lucida Console"/>
            </a:endParaRPr>
          </a:p>
          <a:p>
            <a:pPr marL="270510">
              <a:lnSpc>
                <a:spcPct val="100000"/>
              </a:lnSpc>
              <a:spcBef>
                <a:spcPts val="330"/>
              </a:spcBef>
            </a:pP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o-</a:t>
            </a:r>
            <a:r>
              <a:rPr sz="850" spc="40" dirty="0">
                <a:solidFill>
                  <a:srgbClr val="333333"/>
                </a:solidFill>
                <a:latin typeface="Lucida Console"/>
                <a:cs typeface="Lucida Console"/>
              </a:rPr>
              <a:t> </a:t>
            </a:r>
            <a:r>
              <a:rPr sz="850" spc="25" dirty="0">
                <a:solidFill>
                  <a:srgbClr val="333333"/>
                </a:solidFill>
                <a:latin typeface="Lucida Console"/>
                <a:cs typeface="Lucida Console"/>
              </a:rPr>
              <a:t>fileio</a:t>
            </a:r>
            <a:r>
              <a:rPr sz="850" spc="40" dirty="0">
                <a:solidFill>
                  <a:srgbClr val="333333"/>
                </a:solidFill>
                <a:latin typeface="Lucida Console"/>
                <a:cs typeface="Lucida Console"/>
              </a:rPr>
              <a:t> </a:t>
            </a:r>
            <a:r>
              <a:rPr sz="850" spc="30"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[Storage</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Objects:</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270510">
              <a:lnSpc>
                <a:spcPct val="100000"/>
              </a:lnSpc>
              <a:spcBef>
                <a:spcPts val="330"/>
              </a:spcBef>
            </a:pP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o-</a:t>
            </a:r>
            <a:r>
              <a:rPr sz="850" spc="40" dirty="0">
                <a:solidFill>
                  <a:srgbClr val="333333"/>
                </a:solidFill>
                <a:latin typeface="Lucida Console"/>
                <a:cs typeface="Lucida Console"/>
              </a:rPr>
              <a:t> </a:t>
            </a:r>
            <a:r>
              <a:rPr sz="850" spc="25" dirty="0">
                <a:solidFill>
                  <a:srgbClr val="333333"/>
                </a:solidFill>
                <a:latin typeface="Lucida Console"/>
                <a:cs typeface="Lucida Console"/>
              </a:rPr>
              <a:t>pscsi</a:t>
            </a:r>
            <a:r>
              <a:rPr sz="850" spc="35" dirty="0">
                <a:solidFill>
                  <a:srgbClr val="333333"/>
                </a:solidFill>
                <a:latin typeface="Lucida Console"/>
                <a:cs typeface="Lucida Console"/>
              </a:rPr>
              <a:t> </a:t>
            </a:r>
            <a:r>
              <a:rPr sz="850" spc="30"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[Storage</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Objects:</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270510">
              <a:lnSpc>
                <a:spcPct val="100000"/>
              </a:lnSpc>
              <a:spcBef>
                <a:spcPts val="330"/>
              </a:spcBef>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o-</a:t>
            </a:r>
            <a:r>
              <a:rPr sz="850" spc="35" dirty="0">
                <a:solidFill>
                  <a:srgbClr val="333333"/>
                </a:solidFill>
                <a:latin typeface="Lucida Console"/>
                <a:cs typeface="Lucida Console"/>
              </a:rPr>
              <a:t> </a:t>
            </a:r>
            <a:r>
              <a:rPr sz="850" spc="30" dirty="0">
                <a:solidFill>
                  <a:srgbClr val="333333"/>
                </a:solidFill>
                <a:latin typeface="Lucida Console"/>
                <a:cs typeface="Lucida Console"/>
              </a:rPr>
              <a:t>ramdisk ...................................................</a:t>
            </a:r>
            <a:r>
              <a:rPr sz="850" spc="35" dirty="0">
                <a:solidFill>
                  <a:srgbClr val="333333"/>
                </a:solidFill>
                <a:latin typeface="Lucida Console"/>
                <a:cs typeface="Lucida Console"/>
              </a:rPr>
              <a:t> </a:t>
            </a:r>
            <a:r>
              <a:rPr sz="850" spc="30" dirty="0">
                <a:solidFill>
                  <a:srgbClr val="333333"/>
                </a:solidFill>
                <a:latin typeface="Lucida Console"/>
                <a:cs typeface="Lucida Console"/>
              </a:rPr>
              <a:t>[Storage</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Objects:</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270510">
              <a:lnSpc>
                <a:spcPct val="100000"/>
              </a:lnSpc>
              <a:spcBef>
                <a:spcPts val="330"/>
              </a:spcBef>
            </a:pPr>
            <a:r>
              <a:rPr sz="850" spc="20" dirty="0">
                <a:solidFill>
                  <a:srgbClr val="333333"/>
                </a:solidFill>
                <a:latin typeface="Lucida Console"/>
                <a:cs typeface="Lucida Console"/>
              </a:rPr>
              <a:t>o-</a:t>
            </a:r>
            <a:r>
              <a:rPr sz="850" spc="50" dirty="0">
                <a:solidFill>
                  <a:srgbClr val="333333"/>
                </a:solidFill>
                <a:latin typeface="Lucida Console"/>
                <a:cs typeface="Lucida Console"/>
              </a:rPr>
              <a:t> </a:t>
            </a:r>
            <a:r>
              <a:rPr sz="850" spc="25" dirty="0">
                <a:solidFill>
                  <a:srgbClr val="333333"/>
                </a:solidFill>
                <a:latin typeface="Lucida Console"/>
                <a:cs typeface="Lucida Console"/>
              </a:rPr>
              <a:t>iscsi</a:t>
            </a:r>
            <a:r>
              <a:rPr sz="850" spc="50"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[Targets:</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270510">
              <a:lnSpc>
                <a:spcPct val="100000"/>
              </a:lnSpc>
              <a:spcBef>
                <a:spcPts val="330"/>
              </a:spcBef>
            </a:pPr>
            <a:r>
              <a:rPr sz="850" spc="20" dirty="0">
                <a:solidFill>
                  <a:srgbClr val="333333"/>
                </a:solidFill>
                <a:latin typeface="Lucida Console"/>
                <a:cs typeface="Lucida Console"/>
              </a:rPr>
              <a:t>o-</a:t>
            </a:r>
            <a:r>
              <a:rPr sz="850" spc="40" dirty="0">
                <a:solidFill>
                  <a:srgbClr val="333333"/>
                </a:solidFill>
                <a:latin typeface="Lucida Console"/>
                <a:cs typeface="Lucida Console"/>
              </a:rPr>
              <a:t> </a:t>
            </a:r>
            <a:r>
              <a:rPr sz="850" spc="30" dirty="0">
                <a:solidFill>
                  <a:srgbClr val="333333"/>
                </a:solidFill>
                <a:latin typeface="Lucida Console"/>
                <a:cs typeface="Lucida Console"/>
              </a:rPr>
              <a:t>loopback</a:t>
            </a:r>
            <a:r>
              <a:rPr sz="850" spc="40"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[Targets:</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/&gt;</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2095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：创建</a:t>
            </a:r>
            <a:r>
              <a:rPr sz="950" b="1" spc="40" dirty="0">
                <a:solidFill>
                  <a:srgbClr val="333333"/>
                </a:solidFill>
                <a:latin typeface="Trebuchet MS"/>
                <a:cs typeface="Trebuchet MS"/>
              </a:rPr>
              <a:t>iSCSI</a:t>
            </a:r>
            <a:r>
              <a:rPr sz="950" b="1" spc="-45" dirty="0">
                <a:solidFill>
                  <a:srgbClr val="333333"/>
                </a:solidFill>
                <a:latin typeface="Trebuchet MS"/>
                <a:cs typeface="Trebuchet MS"/>
              </a:rPr>
              <a:t> </a:t>
            </a:r>
            <a:r>
              <a:rPr sz="950" b="1" spc="50" dirty="0">
                <a:solidFill>
                  <a:srgbClr val="333333"/>
                </a:solidFill>
                <a:latin typeface="Trebuchet MS"/>
                <a:cs typeface="Trebuchet MS"/>
              </a:rPr>
              <a:t>target</a:t>
            </a:r>
            <a:r>
              <a:rPr sz="950" b="1" spc="25" dirty="0">
                <a:solidFill>
                  <a:srgbClr val="333333"/>
                </a:solidFill>
                <a:latin typeface="微软雅黑"/>
                <a:cs typeface="微软雅黑"/>
              </a:rPr>
              <a:t>名称及配置共享资源。</a:t>
            </a:r>
            <a:r>
              <a:rPr sz="950" b="1" spc="40" dirty="0">
                <a:solidFill>
                  <a:srgbClr val="333333"/>
                </a:solidFill>
                <a:latin typeface="Trebuchet MS"/>
                <a:cs typeface="Trebuchet MS"/>
              </a:rPr>
              <a:t>iSCSI</a:t>
            </a:r>
            <a:r>
              <a:rPr sz="950" b="1" spc="-40" dirty="0">
                <a:solidFill>
                  <a:srgbClr val="333333"/>
                </a:solidFill>
                <a:latin typeface="Trebuchet MS"/>
                <a:cs typeface="Trebuchet MS"/>
              </a:rPr>
              <a:t> </a:t>
            </a:r>
            <a:r>
              <a:rPr sz="950" b="1" spc="50" dirty="0">
                <a:solidFill>
                  <a:srgbClr val="333333"/>
                </a:solidFill>
                <a:latin typeface="Trebuchet MS"/>
                <a:cs typeface="Trebuchet MS"/>
              </a:rPr>
              <a:t>target</a:t>
            </a:r>
            <a:r>
              <a:rPr sz="950" b="1" spc="25" dirty="0">
                <a:solidFill>
                  <a:srgbClr val="333333"/>
                </a:solidFill>
                <a:latin typeface="微软雅黑"/>
                <a:cs typeface="微软雅黑"/>
              </a:rPr>
              <a:t>名称是由系统自动生成的，这是一串用于 描述共享资源的唯一字符串。稍后用户在扫描</a:t>
            </a:r>
            <a:r>
              <a:rPr sz="950" b="1" spc="40" dirty="0">
                <a:solidFill>
                  <a:srgbClr val="333333"/>
                </a:solidFill>
                <a:latin typeface="Trebuchet MS"/>
                <a:cs typeface="Trebuchet MS"/>
              </a:rPr>
              <a:t>iSCSI</a:t>
            </a:r>
            <a:r>
              <a:rPr sz="950" b="1" spc="20" dirty="0">
                <a:solidFill>
                  <a:srgbClr val="333333"/>
                </a:solidFill>
                <a:latin typeface="微软雅黑"/>
                <a:cs typeface="微软雅黑"/>
              </a:rPr>
              <a:t>服务端时即可看到这个字符串，因此我们不需要记住 </a:t>
            </a:r>
            <a:r>
              <a:rPr sz="950" b="1" spc="25" dirty="0">
                <a:solidFill>
                  <a:srgbClr val="333333"/>
                </a:solidFill>
                <a:latin typeface="微软雅黑"/>
                <a:cs typeface="微软雅黑"/>
              </a:rPr>
              <a:t>它。</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/iscsi&gt;</a:t>
            </a:r>
            <a:r>
              <a:rPr sz="850" spc="-45" dirty="0">
                <a:solidFill>
                  <a:srgbClr val="333333"/>
                </a:solidFill>
                <a:latin typeface="Lucida Console"/>
                <a:cs typeface="Lucida Console"/>
              </a:rPr>
              <a:t> </a:t>
            </a:r>
            <a:r>
              <a:rPr sz="850" spc="25" dirty="0">
                <a:solidFill>
                  <a:srgbClr val="333333"/>
                </a:solidFill>
                <a:latin typeface="Lucida Console"/>
                <a:cs typeface="Lucida Console"/>
              </a:rPr>
              <a:t>create</a:t>
            </a:r>
            <a:endParaRPr sz="850">
              <a:latin typeface="Lucida Console"/>
              <a:cs typeface="Lucida Console"/>
            </a:endParaRPr>
          </a:p>
          <a:p>
            <a:pPr marL="136525" marR="248920">
              <a:lnSpc>
                <a:spcPct val="132400"/>
              </a:lnSpc>
            </a:pPr>
            <a:r>
              <a:rPr sz="850" spc="30" dirty="0">
                <a:solidFill>
                  <a:srgbClr val="333333"/>
                </a:solidFill>
                <a:latin typeface="Lucida Console"/>
                <a:cs typeface="Lucida Console"/>
              </a:rPr>
              <a:t>Created</a:t>
            </a:r>
            <a:r>
              <a:rPr sz="850" spc="50" dirty="0">
                <a:solidFill>
                  <a:srgbClr val="333333"/>
                </a:solidFill>
                <a:latin typeface="Lucida Console"/>
                <a:cs typeface="Lucida Console"/>
              </a:rPr>
              <a:t> </a:t>
            </a:r>
            <a:r>
              <a:rPr sz="850" spc="25" dirty="0">
                <a:solidFill>
                  <a:srgbClr val="333333"/>
                </a:solidFill>
                <a:latin typeface="Lucida Console"/>
                <a:cs typeface="Lucida Console"/>
              </a:rPr>
              <a:t>target</a:t>
            </a:r>
            <a:r>
              <a:rPr sz="850" spc="50" dirty="0">
                <a:solidFill>
                  <a:srgbClr val="333333"/>
                </a:solidFill>
                <a:latin typeface="Lucida Console"/>
                <a:cs typeface="Lucida Console"/>
              </a:rPr>
              <a:t> </a:t>
            </a:r>
            <a:r>
              <a:rPr sz="850" spc="30" dirty="0">
                <a:solidFill>
                  <a:srgbClr val="333333"/>
                </a:solidFill>
                <a:latin typeface="Lucida Console"/>
                <a:cs typeface="Lucida Console"/>
              </a:rPr>
              <a:t>iqn.2003-01.org.linux-iscsi.linuxprobe.x8664:sn.745b21d6cad5. </a:t>
            </a:r>
            <a:r>
              <a:rPr sz="850" spc="-500" dirty="0">
                <a:solidFill>
                  <a:srgbClr val="333333"/>
                </a:solidFill>
                <a:latin typeface="Lucida Console"/>
                <a:cs typeface="Lucida Console"/>
              </a:rPr>
              <a:t> </a:t>
            </a:r>
            <a:r>
              <a:rPr sz="850" spc="30" dirty="0">
                <a:solidFill>
                  <a:srgbClr val="333333"/>
                </a:solidFill>
                <a:latin typeface="Lucida Console"/>
                <a:cs typeface="Lucida Console"/>
              </a:rPr>
              <a:t>Created</a:t>
            </a:r>
            <a:r>
              <a:rPr sz="850" spc="25" dirty="0">
                <a:solidFill>
                  <a:srgbClr val="333333"/>
                </a:solidFill>
                <a:latin typeface="Lucida Console"/>
                <a:cs typeface="Lucida Console"/>
              </a:rPr>
              <a:t> TPG</a:t>
            </a:r>
            <a:r>
              <a:rPr sz="850" spc="30" dirty="0">
                <a:solidFill>
                  <a:srgbClr val="333333"/>
                </a:solidFill>
                <a:latin typeface="Lucida Console"/>
                <a:cs typeface="Lucida Console"/>
              </a:rPr>
              <a:t> </a:t>
            </a:r>
            <a:r>
              <a:rPr sz="850" spc="20" dirty="0">
                <a:solidFill>
                  <a:srgbClr val="333333"/>
                </a:solidFill>
                <a:latin typeface="Lucida Console"/>
                <a:cs typeface="Lucida Console"/>
              </a:rPr>
              <a:t>1.</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Global pref </a:t>
            </a:r>
            <a:r>
              <a:rPr sz="850" spc="30" dirty="0">
                <a:solidFill>
                  <a:srgbClr val="333333"/>
                </a:solidFill>
                <a:latin typeface="Lucida Console"/>
                <a:cs typeface="Lucida Console"/>
              </a:rPr>
              <a:t>auto_add_default_portal=true</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Created</a:t>
            </a:r>
            <a:r>
              <a:rPr sz="850" spc="25" dirty="0">
                <a:solidFill>
                  <a:srgbClr val="333333"/>
                </a:solidFill>
                <a:latin typeface="Lucida Console"/>
                <a:cs typeface="Lucida Console"/>
              </a:rPr>
              <a:t> </a:t>
            </a:r>
            <a:r>
              <a:rPr sz="850" spc="30" dirty="0">
                <a:solidFill>
                  <a:srgbClr val="333333"/>
                </a:solidFill>
                <a:latin typeface="Lucida Console"/>
                <a:cs typeface="Lucida Console"/>
              </a:rPr>
              <a:t>default </a:t>
            </a:r>
            <a:r>
              <a:rPr sz="850" spc="25" dirty="0">
                <a:solidFill>
                  <a:srgbClr val="333333"/>
                </a:solidFill>
                <a:latin typeface="Lucida Console"/>
                <a:cs typeface="Lucida Console"/>
              </a:rPr>
              <a:t>portal</a:t>
            </a:r>
            <a:r>
              <a:rPr sz="850" spc="30" dirty="0">
                <a:solidFill>
                  <a:srgbClr val="333333"/>
                </a:solidFill>
                <a:latin typeface="Lucida Console"/>
                <a:cs typeface="Lucida Console"/>
              </a:rPr>
              <a:t> listening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all</a:t>
            </a:r>
            <a:r>
              <a:rPr sz="850" spc="30" dirty="0">
                <a:solidFill>
                  <a:srgbClr val="333333"/>
                </a:solidFill>
                <a:latin typeface="Lucida Console"/>
                <a:cs typeface="Lucida Console"/>
              </a:rPr>
              <a:t> </a:t>
            </a:r>
            <a:r>
              <a:rPr sz="850" spc="25" dirty="0">
                <a:solidFill>
                  <a:srgbClr val="333333"/>
                </a:solidFill>
                <a:latin typeface="Lucida Console"/>
                <a:cs typeface="Lucida Console"/>
              </a:rPr>
              <a:t>IPs</a:t>
            </a:r>
            <a:r>
              <a:rPr sz="850" spc="30" dirty="0">
                <a:solidFill>
                  <a:srgbClr val="333333"/>
                </a:solidFill>
                <a:latin typeface="Lucida Console"/>
                <a:cs typeface="Lucida Console"/>
              </a:rPr>
              <a:t> (0.0.0.0), </a:t>
            </a:r>
            <a:r>
              <a:rPr sz="850" spc="25" dirty="0">
                <a:solidFill>
                  <a:srgbClr val="333333"/>
                </a:solidFill>
                <a:latin typeface="Lucida Console"/>
                <a:cs typeface="Lucida Console"/>
              </a:rPr>
              <a:t>port</a:t>
            </a:r>
            <a:r>
              <a:rPr sz="850" spc="30" dirty="0">
                <a:solidFill>
                  <a:srgbClr val="333333"/>
                </a:solidFill>
                <a:latin typeface="Lucida Console"/>
                <a:cs typeface="Lucida Console"/>
              </a:rPr>
              <a:t> </a:t>
            </a:r>
            <a:r>
              <a:rPr sz="850" spc="25" dirty="0">
                <a:solidFill>
                  <a:srgbClr val="333333"/>
                </a:solidFill>
                <a:latin typeface="Lucida Console"/>
                <a:cs typeface="Lucida Console"/>
              </a:rPr>
              <a:t>3260.</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/iscsi&gt;</a:t>
            </a:r>
            <a:r>
              <a:rPr sz="850" spc="-30" dirty="0">
                <a:solidFill>
                  <a:srgbClr val="333333"/>
                </a:solidFill>
                <a:latin typeface="Lucida Console"/>
                <a:cs typeface="Lucida Console"/>
              </a:rPr>
              <a:t> </a:t>
            </a:r>
            <a:r>
              <a:rPr sz="850" spc="20" dirty="0">
                <a:solidFill>
                  <a:srgbClr val="333333"/>
                </a:solidFill>
                <a:latin typeface="Lucida Console"/>
                <a:cs typeface="Lucida Console"/>
              </a:rPr>
              <a:t>ls</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o-</a:t>
            </a:r>
            <a:r>
              <a:rPr sz="850" spc="55" dirty="0">
                <a:solidFill>
                  <a:srgbClr val="333333"/>
                </a:solidFill>
                <a:latin typeface="Lucida Console"/>
                <a:cs typeface="Lucida Console"/>
              </a:rPr>
              <a:t> </a:t>
            </a:r>
            <a:r>
              <a:rPr sz="850" spc="25" dirty="0">
                <a:solidFill>
                  <a:srgbClr val="333333"/>
                </a:solidFill>
                <a:latin typeface="Lucida Console"/>
                <a:cs typeface="Lucida Console"/>
              </a:rPr>
              <a:t>iscsi</a:t>
            </a:r>
            <a:r>
              <a:rPr sz="850" spc="55"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[Targets:</a:t>
            </a:r>
            <a:r>
              <a:rPr sz="850" spc="-30" dirty="0">
                <a:solidFill>
                  <a:srgbClr val="333333"/>
                </a:solidFill>
                <a:latin typeface="Lucida Console"/>
                <a:cs typeface="Lucida Console"/>
              </a:rPr>
              <a:t> </a:t>
            </a:r>
            <a:r>
              <a:rPr sz="850" spc="20" dirty="0">
                <a:solidFill>
                  <a:srgbClr val="333333"/>
                </a:solidFill>
                <a:latin typeface="Lucida Console"/>
                <a:cs typeface="Lucida Console"/>
              </a:rPr>
              <a:t>1]</a:t>
            </a:r>
            <a:endParaRPr sz="850">
              <a:latin typeface="Lucida Console"/>
              <a:cs typeface="Lucida Console"/>
            </a:endParaRPr>
          </a:p>
          <a:p>
            <a:pPr marL="270510">
              <a:lnSpc>
                <a:spcPct val="100000"/>
              </a:lnSpc>
              <a:spcBef>
                <a:spcPts val="330"/>
              </a:spcBef>
            </a:pPr>
            <a:r>
              <a:rPr sz="850" spc="20" dirty="0">
                <a:solidFill>
                  <a:srgbClr val="333333"/>
                </a:solidFill>
                <a:latin typeface="Lucida Console"/>
                <a:cs typeface="Lucida Console"/>
              </a:rPr>
              <a:t>o-</a:t>
            </a:r>
            <a:r>
              <a:rPr sz="850" spc="45" dirty="0">
                <a:solidFill>
                  <a:srgbClr val="333333"/>
                </a:solidFill>
                <a:latin typeface="Lucida Console"/>
                <a:cs typeface="Lucida Console"/>
              </a:rPr>
              <a:t> </a:t>
            </a:r>
            <a:r>
              <a:rPr sz="850" spc="30" dirty="0">
                <a:solidFill>
                  <a:srgbClr val="333333"/>
                </a:solidFill>
                <a:latin typeface="Lucida Console"/>
                <a:cs typeface="Lucida Console"/>
              </a:rPr>
              <a:t>iqn.2003-01.org.linux-iscsi.linuxprobe.x8664:sn.745b21d6cad5</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50" spc="10" dirty="0">
                <a:solidFill>
                  <a:srgbClr val="333333"/>
                </a:solidFill>
                <a:latin typeface="Lucida Console"/>
                <a:cs typeface="Lucida Console"/>
              </a:rPr>
              <a:t> </a:t>
            </a:r>
            <a:r>
              <a:rPr sz="850" spc="25" dirty="0">
                <a:solidFill>
                  <a:srgbClr val="333333"/>
                </a:solidFill>
                <a:latin typeface="Lucida Console"/>
                <a:cs typeface="Lucida Console"/>
              </a:rPr>
              <a:t>[TPGs:</a:t>
            </a:r>
            <a:r>
              <a:rPr sz="850" spc="10" dirty="0">
                <a:solidFill>
                  <a:srgbClr val="333333"/>
                </a:solidFill>
                <a:latin typeface="Lucida Console"/>
                <a:cs typeface="Lucida Console"/>
              </a:rPr>
              <a:t> </a:t>
            </a:r>
            <a:r>
              <a:rPr sz="850" spc="20" dirty="0">
                <a:solidFill>
                  <a:srgbClr val="333333"/>
                </a:solidFill>
                <a:latin typeface="Lucida Console"/>
                <a:cs typeface="Lucida Console"/>
              </a:rPr>
              <a:t>1]</a:t>
            </a:r>
            <a:endParaRPr sz="850">
              <a:latin typeface="Lucida Console"/>
              <a:cs typeface="Lucida Console"/>
            </a:endParaRPr>
          </a:p>
          <a:p>
            <a:pPr marL="405130">
              <a:lnSpc>
                <a:spcPct val="100000"/>
              </a:lnSpc>
              <a:spcBef>
                <a:spcPts val="330"/>
              </a:spcBef>
            </a:pPr>
            <a:r>
              <a:rPr sz="850" spc="20" dirty="0">
                <a:solidFill>
                  <a:srgbClr val="333333"/>
                </a:solidFill>
                <a:latin typeface="Lucida Console"/>
                <a:cs typeface="Lucida Console"/>
              </a:rPr>
              <a:t>o-</a:t>
            </a:r>
            <a:r>
              <a:rPr sz="850" spc="35" dirty="0">
                <a:solidFill>
                  <a:srgbClr val="333333"/>
                </a:solidFill>
                <a:latin typeface="Lucida Console"/>
                <a:cs typeface="Lucida Console"/>
              </a:rPr>
              <a:t> </a:t>
            </a:r>
            <a:r>
              <a:rPr sz="850" spc="25" dirty="0">
                <a:solidFill>
                  <a:srgbClr val="333333"/>
                </a:solidFill>
                <a:latin typeface="Lucida Console"/>
                <a:cs typeface="Lucida Console"/>
              </a:rPr>
              <a:t>tpg1</a:t>
            </a:r>
            <a:r>
              <a:rPr sz="850" spc="40" dirty="0">
                <a:solidFill>
                  <a:srgbClr val="333333"/>
                </a:solidFill>
                <a:latin typeface="Lucida Console"/>
                <a:cs typeface="Lucida Console"/>
              </a:rPr>
              <a:t> </a:t>
            </a:r>
            <a:r>
              <a:rPr sz="850" spc="30"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[no-gen-</a:t>
            </a:r>
            <a:endParaRPr sz="850">
              <a:latin typeface="Lucida Console"/>
              <a:cs typeface="Lucida Console"/>
            </a:endParaRPr>
          </a:p>
          <a:p>
            <a:pPr marL="136525">
              <a:lnSpc>
                <a:spcPct val="100000"/>
              </a:lnSpc>
              <a:spcBef>
                <a:spcPts val="334"/>
              </a:spcBef>
            </a:pPr>
            <a:r>
              <a:rPr sz="850" spc="25" dirty="0">
                <a:solidFill>
                  <a:srgbClr val="333333"/>
                </a:solidFill>
                <a:latin typeface="Lucida Console"/>
                <a:cs typeface="Lucida Console"/>
              </a:rPr>
              <a:t>acls,</a:t>
            </a:r>
            <a:r>
              <a:rPr sz="850" spc="-25" dirty="0">
                <a:solidFill>
                  <a:srgbClr val="333333"/>
                </a:solidFill>
                <a:latin typeface="Lucida Console"/>
                <a:cs typeface="Lucida Console"/>
              </a:rPr>
              <a:t> </a:t>
            </a:r>
            <a:r>
              <a:rPr sz="850" spc="30" dirty="0">
                <a:solidFill>
                  <a:srgbClr val="333333"/>
                </a:solidFill>
                <a:latin typeface="Lucida Console"/>
                <a:cs typeface="Lucida Console"/>
              </a:rPr>
              <a:t>no-auth]</a:t>
            </a:r>
            <a:endParaRPr sz="850">
              <a:latin typeface="Lucida Console"/>
              <a:cs typeface="Lucida Console"/>
            </a:endParaRPr>
          </a:p>
          <a:p>
            <a:pPr marL="539750">
              <a:lnSpc>
                <a:spcPct val="100000"/>
              </a:lnSpc>
              <a:spcBef>
                <a:spcPts val="330"/>
              </a:spcBef>
            </a:pPr>
            <a:r>
              <a:rPr sz="850" spc="20" dirty="0">
                <a:solidFill>
                  <a:srgbClr val="333333"/>
                </a:solidFill>
                <a:latin typeface="Lucida Console"/>
                <a:cs typeface="Lucida Console"/>
              </a:rPr>
              <a:t>o-</a:t>
            </a:r>
            <a:r>
              <a:rPr sz="850" spc="-25" dirty="0">
                <a:solidFill>
                  <a:srgbClr val="333333"/>
                </a:solidFill>
                <a:latin typeface="Lucida Console"/>
                <a:cs typeface="Lucida Console"/>
              </a:rPr>
              <a:t> </a:t>
            </a:r>
            <a:r>
              <a:rPr sz="850" spc="25" dirty="0">
                <a:solidFill>
                  <a:srgbClr val="333333"/>
                </a:solidFill>
                <a:latin typeface="Lucida Console"/>
                <a:cs typeface="Lucida Console"/>
              </a:rPr>
              <a:t>acls</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50" spc="55" dirty="0">
                <a:solidFill>
                  <a:srgbClr val="333333"/>
                </a:solidFill>
                <a:latin typeface="Lucida Console"/>
                <a:cs typeface="Lucida Console"/>
              </a:rPr>
              <a:t> </a:t>
            </a:r>
            <a:r>
              <a:rPr sz="850" spc="25" dirty="0">
                <a:solidFill>
                  <a:srgbClr val="333333"/>
                </a:solidFill>
                <a:latin typeface="Lucida Console"/>
                <a:cs typeface="Lucida Console"/>
              </a:rPr>
              <a:t>[ACLs:</a:t>
            </a:r>
            <a:r>
              <a:rPr sz="850" spc="55"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539750">
              <a:lnSpc>
                <a:spcPct val="100000"/>
              </a:lnSpc>
              <a:spcBef>
                <a:spcPts val="330"/>
              </a:spcBef>
            </a:pPr>
            <a:r>
              <a:rPr sz="850" spc="20" dirty="0">
                <a:solidFill>
                  <a:srgbClr val="333333"/>
                </a:solidFill>
                <a:latin typeface="Lucida Console"/>
                <a:cs typeface="Lucida Console"/>
              </a:rPr>
              <a:t>o-</a:t>
            </a:r>
            <a:r>
              <a:rPr sz="850" spc="-25" dirty="0">
                <a:solidFill>
                  <a:srgbClr val="333333"/>
                </a:solidFill>
                <a:latin typeface="Lucida Console"/>
                <a:cs typeface="Lucida Console"/>
              </a:rPr>
              <a:t> </a:t>
            </a:r>
            <a:r>
              <a:rPr sz="850" spc="25" dirty="0">
                <a:solidFill>
                  <a:srgbClr val="333333"/>
                </a:solidFill>
                <a:latin typeface="Lucida Console"/>
                <a:cs typeface="Lucida Console"/>
              </a:rPr>
              <a:t>luns</a:t>
            </a:r>
            <a:endParaRPr sz="850">
              <a:latin typeface="Lucida Console"/>
              <a:cs typeface="Lucida Console"/>
            </a:endParaRPr>
          </a:p>
          <a:p>
            <a:pPr marR="318135" algn="r">
              <a:lnSpc>
                <a:spcPct val="100000"/>
              </a:lnSpc>
              <a:spcBef>
                <a:spcPts val="330"/>
              </a:spcBef>
            </a:pPr>
            <a:r>
              <a:rPr sz="850" spc="30" dirty="0">
                <a:solidFill>
                  <a:srgbClr val="333333"/>
                </a:solidFill>
                <a:latin typeface="Lucida Console"/>
                <a:cs typeface="Lucida Console"/>
              </a:rPr>
              <a:t>.................................................................</a:t>
            </a:r>
            <a:r>
              <a:rPr sz="850" spc="55" dirty="0">
                <a:solidFill>
                  <a:srgbClr val="333333"/>
                </a:solidFill>
                <a:latin typeface="Lucida Console"/>
                <a:cs typeface="Lucida Console"/>
              </a:rPr>
              <a:t> </a:t>
            </a:r>
            <a:r>
              <a:rPr sz="850" spc="25" dirty="0">
                <a:solidFill>
                  <a:srgbClr val="333333"/>
                </a:solidFill>
                <a:latin typeface="Lucida Console"/>
                <a:cs typeface="Lucida Console"/>
              </a:rPr>
              <a:t>[LUNs:</a:t>
            </a:r>
            <a:r>
              <a:rPr sz="850" spc="55"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R="262255" algn="r">
              <a:lnSpc>
                <a:spcPct val="100000"/>
              </a:lnSpc>
              <a:spcBef>
                <a:spcPts val="330"/>
              </a:spcBef>
            </a:pPr>
            <a:r>
              <a:rPr sz="850" spc="20" dirty="0">
                <a:solidFill>
                  <a:srgbClr val="333333"/>
                </a:solidFill>
                <a:latin typeface="Lucida Console"/>
                <a:cs typeface="Lucida Console"/>
              </a:rPr>
              <a:t>o-</a:t>
            </a:r>
            <a:r>
              <a:rPr sz="850" spc="40" dirty="0">
                <a:solidFill>
                  <a:srgbClr val="333333"/>
                </a:solidFill>
                <a:latin typeface="Lucida Console"/>
                <a:cs typeface="Lucida Console"/>
              </a:rPr>
              <a:t> </a:t>
            </a:r>
            <a:r>
              <a:rPr sz="850" spc="30" dirty="0">
                <a:solidFill>
                  <a:srgbClr val="333333"/>
                </a:solidFill>
                <a:latin typeface="Lucida Console"/>
                <a:cs typeface="Lucida Console"/>
              </a:rPr>
              <a:t>portals</a:t>
            </a:r>
            <a:r>
              <a:rPr sz="850" spc="40"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[Portals:</a:t>
            </a:r>
            <a:r>
              <a:rPr sz="850" spc="-30" dirty="0">
                <a:solidFill>
                  <a:srgbClr val="333333"/>
                </a:solidFill>
                <a:latin typeface="Lucida Console"/>
                <a:cs typeface="Lucida Console"/>
              </a:rPr>
              <a:t> </a:t>
            </a:r>
            <a:r>
              <a:rPr sz="850" spc="20" dirty="0">
                <a:solidFill>
                  <a:srgbClr val="333333"/>
                </a:solidFill>
                <a:latin typeface="Lucida Console"/>
                <a:cs typeface="Lucida Console"/>
              </a:rPr>
              <a:t>1]</a:t>
            </a:r>
            <a:endParaRPr sz="850">
              <a:latin typeface="Lucida Console"/>
              <a:cs typeface="Lucida Console"/>
            </a:endParaRPr>
          </a:p>
          <a:p>
            <a:pPr marL="674370">
              <a:lnSpc>
                <a:spcPct val="100000"/>
              </a:lnSpc>
              <a:spcBef>
                <a:spcPts val="330"/>
              </a:spcBef>
            </a:pPr>
            <a:r>
              <a:rPr sz="850" spc="20" dirty="0">
                <a:solidFill>
                  <a:srgbClr val="333333"/>
                </a:solidFill>
                <a:latin typeface="Lucida Console"/>
                <a:cs typeface="Lucida Console"/>
              </a:rPr>
              <a:t>o-</a:t>
            </a:r>
            <a:r>
              <a:rPr sz="850" spc="-25" dirty="0">
                <a:solidFill>
                  <a:srgbClr val="333333"/>
                </a:solidFill>
                <a:latin typeface="Lucida Console"/>
                <a:cs typeface="Lucida Console"/>
              </a:rPr>
              <a:t> </a:t>
            </a:r>
            <a:r>
              <a:rPr sz="850" spc="30" dirty="0">
                <a:solidFill>
                  <a:srgbClr val="333333"/>
                </a:solidFill>
                <a:latin typeface="Lucida Console"/>
                <a:cs typeface="Lucida Console"/>
              </a:rPr>
              <a:t>0.0.0.0:3260</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50" spc="50" dirty="0">
                <a:solidFill>
                  <a:srgbClr val="333333"/>
                </a:solidFill>
                <a:latin typeface="Lucida Console"/>
                <a:cs typeface="Lucida Console"/>
              </a:rPr>
              <a:t> </a:t>
            </a:r>
            <a:r>
              <a:rPr sz="850" spc="25" dirty="0">
                <a:solidFill>
                  <a:srgbClr val="333333"/>
                </a:solidFill>
                <a:latin typeface="Lucida Console"/>
                <a:cs typeface="Lucida Console"/>
              </a:rPr>
              <a:t>[OK]</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150">
              <a:latin typeface="Lucida Console"/>
              <a:cs typeface="Lucida Console"/>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a:lnSpc>
                <a:spcPct val="100000"/>
              </a:lnSpc>
              <a:spcBef>
                <a:spcPts val="1310"/>
              </a:spcBef>
            </a:pPr>
            <a:r>
              <a:rPr sz="950" b="1" spc="25" dirty="0">
                <a:solidFill>
                  <a:srgbClr val="333333"/>
                </a:solidFill>
                <a:latin typeface="微软雅黑"/>
                <a:cs typeface="微软雅黑"/>
              </a:rPr>
              <a:t>请注意</a:t>
            </a:r>
            <a:r>
              <a:rPr sz="950" b="1" spc="40" dirty="0">
                <a:solidFill>
                  <a:srgbClr val="333333"/>
                </a:solidFill>
                <a:latin typeface="Trebuchet MS"/>
                <a:cs typeface="Trebuchet MS"/>
              </a:rPr>
              <a:t>iSCSI</a:t>
            </a:r>
            <a:r>
              <a:rPr sz="950" b="1" spc="25" dirty="0">
                <a:solidFill>
                  <a:srgbClr val="333333"/>
                </a:solidFill>
                <a:latin typeface="微软雅黑"/>
                <a:cs typeface="微软雅黑"/>
              </a:rPr>
              <a:t>自动生成的名称中，最后一个</a:t>
            </a:r>
            <a:r>
              <a:rPr sz="950" b="1" spc="-75" dirty="0">
                <a:solidFill>
                  <a:srgbClr val="333333"/>
                </a:solidFill>
                <a:latin typeface="Trebuchet MS"/>
                <a:cs typeface="Trebuchet MS"/>
              </a:rPr>
              <a:t>.</a:t>
            </a:r>
            <a:r>
              <a:rPr sz="950" b="1" spc="25" dirty="0">
                <a:solidFill>
                  <a:srgbClr val="333333"/>
                </a:solidFill>
                <a:latin typeface="微软雅黑"/>
                <a:cs typeface="微软雅黑"/>
              </a:rPr>
              <a:t>为句号，不是名称中的一部分。</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系统在生成这个</a:t>
            </a:r>
            <a:r>
              <a:rPr sz="950" b="1" spc="50" dirty="0">
                <a:solidFill>
                  <a:srgbClr val="333333"/>
                </a:solidFill>
                <a:latin typeface="Trebuchet MS"/>
                <a:cs typeface="Trebuchet MS"/>
              </a:rPr>
              <a:t>target</a:t>
            </a:r>
            <a:r>
              <a:rPr sz="950" b="1" spc="25" dirty="0">
                <a:solidFill>
                  <a:srgbClr val="333333"/>
                </a:solidFill>
                <a:latin typeface="微软雅黑"/>
                <a:cs typeface="微软雅黑"/>
              </a:rPr>
              <a:t>名称后，还会在</a:t>
            </a:r>
            <a:r>
              <a:rPr sz="950" b="1" spc="35" dirty="0">
                <a:solidFill>
                  <a:srgbClr val="333333"/>
                </a:solidFill>
                <a:latin typeface="Trebuchet MS"/>
                <a:cs typeface="Trebuchet MS"/>
              </a:rPr>
              <a:t>/iscsi</a:t>
            </a:r>
            <a:r>
              <a:rPr sz="950" b="1" spc="25" dirty="0">
                <a:solidFill>
                  <a:srgbClr val="333333"/>
                </a:solidFill>
                <a:latin typeface="微软雅黑"/>
                <a:cs typeface="微软雅黑"/>
              </a:rPr>
              <a:t>参数目录中创建一个与其字符串同名的新</a:t>
            </a:r>
            <a:r>
              <a:rPr sz="950" b="1" spc="-125" dirty="0">
                <a:solidFill>
                  <a:srgbClr val="333333"/>
                </a:solidFill>
                <a:latin typeface="Trebuchet MS"/>
                <a:cs typeface="Trebuchet MS"/>
              </a:rPr>
              <a:t>“</a:t>
            </a:r>
            <a:r>
              <a:rPr sz="950" b="1" spc="25" dirty="0">
                <a:solidFill>
                  <a:srgbClr val="333333"/>
                </a:solidFill>
                <a:latin typeface="微软雅黑"/>
                <a:cs typeface="微软雅黑"/>
              </a:rPr>
              <a:t>目录</a:t>
            </a:r>
            <a:r>
              <a:rPr sz="950" b="1" spc="-125" dirty="0">
                <a:solidFill>
                  <a:srgbClr val="333333"/>
                </a:solidFill>
                <a:latin typeface="Trebuchet MS"/>
                <a:cs typeface="Trebuchet MS"/>
              </a:rPr>
              <a:t>”</a:t>
            </a:r>
            <a:r>
              <a:rPr sz="950" b="1" spc="20" dirty="0">
                <a:solidFill>
                  <a:srgbClr val="333333"/>
                </a:solidFill>
                <a:latin typeface="微软雅黑"/>
                <a:cs typeface="微软雅黑"/>
              </a:rPr>
              <a:t>用来存放共 </a:t>
            </a:r>
            <a:r>
              <a:rPr sz="950" b="1" spc="25" dirty="0">
                <a:solidFill>
                  <a:srgbClr val="333333"/>
                </a:solidFill>
                <a:latin typeface="微软雅黑"/>
                <a:cs typeface="微软雅黑"/>
              </a:rPr>
              <a:t>享资源。我们需要把前面加入到</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共享资源池中的硬盘设备添加到这个新目录中，这样用户在登录 </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服务端后，即可默认使用这硬盘设备提供的共享存储资源了。</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/iscsi&gt;</a:t>
            </a:r>
            <a:r>
              <a:rPr sz="850" spc="40" dirty="0">
                <a:solidFill>
                  <a:srgbClr val="333333"/>
                </a:solidFill>
                <a:latin typeface="Lucida Console"/>
                <a:cs typeface="Lucida Console"/>
              </a:rPr>
              <a:t> </a:t>
            </a:r>
            <a:r>
              <a:rPr sz="850" spc="20" dirty="0">
                <a:solidFill>
                  <a:srgbClr val="333333"/>
                </a:solidFill>
                <a:latin typeface="Lucida Console"/>
                <a:cs typeface="Lucida Console"/>
              </a:rPr>
              <a:t>cd</a:t>
            </a:r>
            <a:r>
              <a:rPr sz="850" spc="40" dirty="0">
                <a:solidFill>
                  <a:srgbClr val="333333"/>
                </a:solidFill>
                <a:latin typeface="Lucida Console"/>
                <a:cs typeface="Lucida Console"/>
              </a:rPr>
              <a:t> </a:t>
            </a:r>
            <a:r>
              <a:rPr sz="850" spc="30" dirty="0">
                <a:solidFill>
                  <a:srgbClr val="333333"/>
                </a:solidFill>
                <a:latin typeface="Lucida Console"/>
                <a:cs typeface="Lucida Console"/>
              </a:rPr>
              <a:t>iqn.2003-01.org.linux-iscsi.linuxprobe.x8664:sn.745b21d6cad5/</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/iscsi/iqn.20....745b21d6cad5&gt;</a:t>
            </a:r>
            <a:r>
              <a:rPr sz="850" spc="15" dirty="0">
                <a:solidFill>
                  <a:srgbClr val="333333"/>
                </a:solidFill>
                <a:latin typeface="Lucida Console"/>
                <a:cs typeface="Lucida Console"/>
              </a:rPr>
              <a:t> </a:t>
            </a:r>
            <a:r>
              <a:rPr sz="850" spc="20" dirty="0">
                <a:solidFill>
                  <a:srgbClr val="333333"/>
                </a:solidFill>
                <a:latin typeface="Lucida Console"/>
                <a:cs typeface="Lucida Console"/>
              </a:rPr>
              <a:t>cd</a:t>
            </a:r>
            <a:r>
              <a:rPr sz="850" spc="15" dirty="0">
                <a:solidFill>
                  <a:srgbClr val="333333"/>
                </a:solidFill>
                <a:latin typeface="Lucida Console"/>
                <a:cs typeface="Lucida Console"/>
              </a:rPr>
              <a:t> </a:t>
            </a:r>
            <a:r>
              <a:rPr sz="850" spc="30" dirty="0">
                <a:solidFill>
                  <a:srgbClr val="333333"/>
                </a:solidFill>
                <a:latin typeface="Lucida Console"/>
                <a:cs typeface="Lucida Console"/>
              </a:rPr>
              <a:t>tpg1/luns</a:t>
            </a:r>
            <a:endParaRPr sz="850">
              <a:latin typeface="Lucida Console"/>
              <a:cs typeface="Lucida Console"/>
            </a:endParaRPr>
          </a:p>
          <a:p>
            <a:pPr marL="136525" marR="1290320">
              <a:lnSpc>
                <a:spcPct val="132400"/>
              </a:lnSpc>
            </a:pPr>
            <a:r>
              <a:rPr sz="850" spc="30" dirty="0">
                <a:solidFill>
                  <a:srgbClr val="333333"/>
                </a:solidFill>
                <a:latin typeface="Lucida Console"/>
                <a:cs typeface="Lucida Console"/>
              </a:rPr>
              <a:t>/iscsi/iqn.20...ad5/tpg1/luns&gt;</a:t>
            </a:r>
            <a:r>
              <a:rPr sz="850" spc="35"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35" dirty="0">
                <a:solidFill>
                  <a:srgbClr val="333333"/>
                </a:solidFill>
                <a:latin typeface="Lucida Console"/>
                <a:cs typeface="Lucida Console"/>
              </a:rPr>
              <a:t> </a:t>
            </a:r>
            <a:r>
              <a:rPr sz="850" spc="30" dirty="0">
                <a:solidFill>
                  <a:srgbClr val="333333"/>
                </a:solidFill>
                <a:latin typeface="Lucida Console"/>
                <a:cs typeface="Lucida Console"/>
              </a:rPr>
              <a:t>/backstores/block/disk0 </a:t>
            </a:r>
            <a:r>
              <a:rPr sz="850" spc="-495" dirty="0">
                <a:solidFill>
                  <a:srgbClr val="333333"/>
                </a:solidFill>
                <a:latin typeface="Lucida Console"/>
                <a:cs typeface="Lucida Console"/>
              </a:rPr>
              <a:t> </a:t>
            </a:r>
            <a:r>
              <a:rPr sz="850" spc="30" dirty="0">
                <a:solidFill>
                  <a:srgbClr val="333333"/>
                </a:solidFill>
                <a:latin typeface="Lucida Console"/>
                <a:cs typeface="Lucida Console"/>
              </a:rPr>
              <a:t>Created</a:t>
            </a:r>
            <a:r>
              <a:rPr sz="850" spc="25" dirty="0">
                <a:solidFill>
                  <a:srgbClr val="333333"/>
                </a:solidFill>
                <a:latin typeface="Lucida Console"/>
                <a:cs typeface="Lucida Console"/>
              </a:rPr>
              <a:t> LUN</a:t>
            </a:r>
            <a:r>
              <a:rPr sz="850" spc="3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464090"/>
            <a:ext cx="5651500" cy="1353185"/>
            <a:chOff x="959124" y="1464090"/>
            <a:chExt cx="5651500" cy="1353185"/>
          </a:xfrm>
        </p:grpSpPr>
        <p:sp>
          <p:nvSpPr>
            <p:cNvPr id="3" name="object 3"/>
            <p:cNvSpPr/>
            <p:nvPr/>
          </p:nvSpPr>
          <p:spPr>
            <a:xfrm>
              <a:off x="963889" y="1468854"/>
              <a:ext cx="5641975" cy="1343660"/>
            </a:xfrm>
            <a:custGeom>
              <a:avLst/>
              <a:gdLst/>
              <a:ahLst/>
              <a:cxnLst/>
              <a:rect l="l" t="t" r="r" b="b"/>
              <a:pathLst>
                <a:path w="5641975" h="1343660">
                  <a:moveTo>
                    <a:pt x="5617597" y="1343649"/>
                  </a:moveTo>
                  <a:lnTo>
                    <a:pt x="23823" y="1343649"/>
                  </a:lnTo>
                  <a:lnTo>
                    <a:pt x="20659" y="1343353"/>
                  </a:lnTo>
                  <a:lnTo>
                    <a:pt x="0" y="1322503"/>
                  </a:lnTo>
                  <a:lnTo>
                    <a:pt x="0" y="1319825"/>
                  </a:lnTo>
                  <a:lnTo>
                    <a:pt x="0" y="20545"/>
                  </a:lnTo>
                  <a:lnTo>
                    <a:pt x="20659" y="0"/>
                  </a:lnTo>
                  <a:lnTo>
                    <a:pt x="5620752" y="0"/>
                  </a:lnTo>
                  <a:lnTo>
                    <a:pt x="5641421" y="20545"/>
                  </a:lnTo>
                  <a:lnTo>
                    <a:pt x="5641421" y="1322503"/>
                  </a:lnTo>
                  <a:lnTo>
                    <a:pt x="5620752" y="1343353"/>
                  </a:lnTo>
                  <a:lnTo>
                    <a:pt x="5617597" y="1343649"/>
                  </a:lnTo>
                  <a:close/>
                </a:path>
              </a:pathLst>
            </a:custGeom>
            <a:solidFill>
              <a:srgbClr val="F8F8F8"/>
            </a:solidFill>
          </p:spPr>
          <p:txBody>
            <a:bodyPr wrap="square" lIns="0" tIns="0" rIns="0" bIns="0" rtlCol="0"/>
            <a:lstStyle/>
            <a:p>
              <a:endParaRPr/>
            </a:p>
          </p:txBody>
        </p:sp>
        <p:sp>
          <p:nvSpPr>
            <p:cNvPr id="4" name="object 4"/>
            <p:cNvSpPr/>
            <p:nvPr/>
          </p:nvSpPr>
          <p:spPr>
            <a:xfrm>
              <a:off x="963889" y="1468854"/>
              <a:ext cx="5641975" cy="1343660"/>
            </a:xfrm>
            <a:custGeom>
              <a:avLst/>
              <a:gdLst/>
              <a:ahLst/>
              <a:cxnLst/>
              <a:rect l="l" t="t" r="r" b="b"/>
              <a:pathLst>
                <a:path w="5641975" h="1343660">
                  <a:moveTo>
                    <a:pt x="0" y="1319825"/>
                  </a:moveTo>
                  <a:lnTo>
                    <a:pt x="0" y="23823"/>
                  </a:lnTo>
                  <a:lnTo>
                    <a:pt x="0" y="20545"/>
                  </a:lnTo>
                  <a:lnTo>
                    <a:pt x="600" y="17572"/>
                  </a:lnTo>
                  <a:lnTo>
                    <a:pt x="20659" y="0"/>
                  </a:lnTo>
                  <a:lnTo>
                    <a:pt x="23823" y="0"/>
                  </a:lnTo>
                  <a:lnTo>
                    <a:pt x="5617597" y="0"/>
                  </a:lnTo>
                  <a:lnTo>
                    <a:pt x="5620752" y="0"/>
                  </a:lnTo>
                  <a:lnTo>
                    <a:pt x="5623792" y="600"/>
                  </a:lnTo>
                  <a:lnTo>
                    <a:pt x="5641421" y="20545"/>
                  </a:lnTo>
                  <a:lnTo>
                    <a:pt x="5641421" y="23823"/>
                  </a:lnTo>
                  <a:lnTo>
                    <a:pt x="5641421" y="1319825"/>
                  </a:lnTo>
                  <a:lnTo>
                    <a:pt x="5641421" y="1322503"/>
                  </a:lnTo>
                  <a:lnTo>
                    <a:pt x="5640821" y="1325486"/>
                  </a:lnTo>
                  <a:lnTo>
                    <a:pt x="5639610" y="1328459"/>
                  </a:lnTo>
                  <a:lnTo>
                    <a:pt x="5638400" y="1331442"/>
                  </a:lnTo>
                  <a:lnTo>
                    <a:pt x="5617597" y="1343649"/>
                  </a:lnTo>
                  <a:lnTo>
                    <a:pt x="23823" y="1343649"/>
                  </a:lnTo>
                  <a:lnTo>
                    <a:pt x="1810" y="1328459"/>
                  </a:lnTo>
                  <a:lnTo>
                    <a:pt x="600" y="1325486"/>
                  </a:lnTo>
                  <a:lnTo>
                    <a:pt x="0" y="1322503"/>
                  </a:lnTo>
                  <a:lnTo>
                    <a:pt x="0" y="131982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549998"/>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674917"/>
            <a:ext cx="5651500" cy="1353185"/>
            <a:chOff x="959124" y="3674917"/>
            <a:chExt cx="5651500" cy="1353185"/>
          </a:xfrm>
        </p:grpSpPr>
        <p:sp>
          <p:nvSpPr>
            <p:cNvPr id="7" name="object 7"/>
            <p:cNvSpPr/>
            <p:nvPr/>
          </p:nvSpPr>
          <p:spPr>
            <a:xfrm>
              <a:off x="963889" y="3679682"/>
              <a:ext cx="5641975" cy="1343660"/>
            </a:xfrm>
            <a:custGeom>
              <a:avLst/>
              <a:gdLst/>
              <a:ahLst/>
              <a:cxnLst/>
              <a:rect l="l" t="t" r="r" b="b"/>
              <a:pathLst>
                <a:path w="5641975" h="1343660">
                  <a:moveTo>
                    <a:pt x="5617597" y="1343649"/>
                  </a:moveTo>
                  <a:lnTo>
                    <a:pt x="23823" y="1343649"/>
                  </a:lnTo>
                  <a:lnTo>
                    <a:pt x="20659" y="1343353"/>
                  </a:lnTo>
                  <a:lnTo>
                    <a:pt x="0" y="1322799"/>
                  </a:lnTo>
                  <a:lnTo>
                    <a:pt x="0" y="1319825"/>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39610" y="14589"/>
                  </a:lnTo>
                  <a:lnTo>
                    <a:pt x="5640821" y="17276"/>
                  </a:lnTo>
                  <a:lnTo>
                    <a:pt x="5641421" y="20545"/>
                  </a:lnTo>
                  <a:lnTo>
                    <a:pt x="5641421" y="1322799"/>
                  </a:lnTo>
                  <a:lnTo>
                    <a:pt x="5620752" y="1343353"/>
                  </a:lnTo>
                  <a:lnTo>
                    <a:pt x="5617597" y="1343649"/>
                  </a:lnTo>
                  <a:close/>
                </a:path>
              </a:pathLst>
            </a:custGeom>
            <a:solidFill>
              <a:srgbClr val="F8F8F8"/>
            </a:solidFill>
          </p:spPr>
          <p:txBody>
            <a:bodyPr wrap="square" lIns="0" tIns="0" rIns="0" bIns="0" rtlCol="0"/>
            <a:lstStyle/>
            <a:p>
              <a:endParaRPr/>
            </a:p>
          </p:txBody>
        </p:sp>
        <p:sp>
          <p:nvSpPr>
            <p:cNvPr id="8" name="object 8"/>
            <p:cNvSpPr/>
            <p:nvPr/>
          </p:nvSpPr>
          <p:spPr>
            <a:xfrm>
              <a:off x="963889" y="3679682"/>
              <a:ext cx="5641975" cy="1343660"/>
            </a:xfrm>
            <a:custGeom>
              <a:avLst/>
              <a:gdLst/>
              <a:ahLst/>
              <a:cxnLst/>
              <a:rect l="l" t="t" r="r" b="b"/>
              <a:pathLst>
                <a:path w="5641975" h="1343660">
                  <a:moveTo>
                    <a:pt x="0" y="1319825"/>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589"/>
                  </a:lnTo>
                  <a:lnTo>
                    <a:pt x="5640821" y="17276"/>
                  </a:lnTo>
                  <a:lnTo>
                    <a:pt x="5641421" y="20545"/>
                  </a:lnTo>
                  <a:lnTo>
                    <a:pt x="5641421" y="23823"/>
                  </a:lnTo>
                  <a:lnTo>
                    <a:pt x="5641421" y="1319825"/>
                  </a:lnTo>
                  <a:lnTo>
                    <a:pt x="5641421" y="1322799"/>
                  </a:lnTo>
                  <a:lnTo>
                    <a:pt x="5640821" y="1325781"/>
                  </a:lnTo>
                  <a:lnTo>
                    <a:pt x="5617597" y="1343649"/>
                  </a:lnTo>
                  <a:lnTo>
                    <a:pt x="23823" y="1343649"/>
                  </a:lnTo>
                  <a:lnTo>
                    <a:pt x="0" y="1322799"/>
                  </a:lnTo>
                  <a:lnTo>
                    <a:pt x="0" y="131982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760825"/>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5504567"/>
            <a:ext cx="5651500" cy="495934"/>
            <a:chOff x="959124" y="5504567"/>
            <a:chExt cx="5651500" cy="495934"/>
          </a:xfrm>
        </p:grpSpPr>
        <p:sp>
          <p:nvSpPr>
            <p:cNvPr id="11" name="object 11"/>
            <p:cNvSpPr/>
            <p:nvPr/>
          </p:nvSpPr>
          <p:spPr>
            <a:xfrm>
              <a:off x="963889" y="5509332"/>
              <a:ext cx="5641975" cy="486409"/>
            </a:xfrm>
            <a:custGeom>
              <a:avLst/>
              <a:gdLst/>
              <a:ahLst/>
              <a:cxnLst/>
              <a:rect l="l" t="t" r="r" b="b"/>
              <a:pathLst>
                <a:path w="5641975" h="486410">
                  <a:moveTo>
                    <a:pt x="5617597" y="486000"/>
                  </a:moveTo>
                  <a:lnTo>
                    <a:pt x="23823" y="486000"/>
                  </a:lnTo>
                  <a:lnTo>
                    <a:pt x="20659" y="485705"/>
                  </a:lnTo>
                  <a:lnTo>
                    <a:pt x="17629" y="485105"/>
                  </a:lnTo>
                  <a:lnTo>
                    <a:pt x="14703" y="483618"/>
                  </a:lnTo>
                  <a:lnTo>
                    <a:pt x="11787" y="482427"/>
                  </a:lnTo>
                  <a:lnTo>
                    <a:pt x="0" y="465150"/>
                  </a:lnTo>
                  <a:lnTo>
                    <a:pt x="0" y="462177"/>
                  </a:lnTo>
                  <a:lnTo>
                    <a:pt x="0" y="20545"/>
                  </a:lnTo>
                  <a:lnTo>
                    <a:pt x="600" y="17267"/>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465150"/>
                  </a:lnTo>
                  <a:lnTo>
                    <a:pt x="5626717" y="483618"/>
                  </a:lnTo>
                  <a:lnTo>
                    <a:pt x="5623792" y="485105"/>
                  </a:lnTo>
                  <a:lnTo>
                    <a:pt x="5620752" y="485705"/>
                  </a:lnTo>
                  <a:lnTo>
                    <a:pt x="5617597" y="486000"/>
                  </a:lnTo>
                  <a:close/>
                </a:path>
              </a:pathLst>
            </a:custGeom>
            <a:solidFill>
              <a:srgbClr val="F8F8F8"/>
            </a:solidFill>
          </p:spPr>
          <p:txBody>
            <a:bodyPr wrap="square" lIns="0" tIns="0" rIns="0" bIns="0" rtlCol="0"/>
            <a:lstStyle/>
            <a:p>
              <a:endParaRPr/>
            </a:p>
          </p:txBody>
        </p:sp>
        <p:sp>
          <p:nvSpPr>
            <p:cNvPr id="12" name="object 12"/>
            <p:cNvSpPr/>
            <p:nvPr/>
          </p:nvSpPr>
          <p:spPr>
            <a:xfrm>
              <a:off x="963889" y="5509332"/>
              <a:ext cx="5641975" cy="486409"/>
            </a:xfrm>
            <a:custGeom>
              <a:avLst/>
              <a:gdLst/>
              <a:ahLst/>
              <a:cxnLst/>
              <a:rect l="l" t="t" r="r" b="b"/>
              <a:pathLst>
                <a:path w="5641975" h="486410">
                  <a:moveTo>
                    <a:pt x="0" y="462177"/>
                  </a:moveTo>
                  <a:lnTo>
                    <a:pt x="0" y="23823"/>
                  </a:lnTo>
                  <a:lnTo>
                    <a:pt x="0" y="20545"/>
                  </a:lnTo>
                  <a:lnTo>
                    <a:pt x="600" y="17267"/>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462177"/>
                  </a:lnTo>
                  <a:lnTo>
                    <a:pt x="5641421" y="465150"/>
                  </a:lnTo>
                  <a:lnTo>
                    <a:pt x="5640821" y="468133"/>
                  </a:lnTo>
                  <a:lnTo>
                    <a:pt x="5626717" y="483618"/>
                  </a:lnTo>
                  <a:lnTo>
                    <a:pt x="5623792" y="485105"/>
                  </a:lnTo>
                  <a:lnTo>
                    <a:pt x="5620752" y="485705"/>
                  </a:lnTo>
                  <a:lnTo>
                    <a:pt x="5617597" y="486000"/>
                  </a:lnTo>
                  <a:lnTo>
                    <a:pt x="23823" y="486000"/>
                  </a:lnTo>
                  <a:lnTo>
                    <a:pt x="20659" y="485705"/>
                  </a:lnTo>
                  <a:lnTo>
                    <a:pt x="17629" y="485105"/>
                  </a:lnTo>
                  <a:lnTo>
                    <a:pt x="14703" y="483618"/>
                  </a:lnTo>
                  <a:lnTo>
                    <a:pt x="11787" y="482427"/>
                  </a:lnTo>
                  <a:lnTo>
                    <a:pt x="0" y="465150"/>
                  </a:lnTo>
                  <a:lnTo>
                    <a:pt x="0" y="462177"/>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5590476"/>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4" name="object 14"/>
          <p:cNvSpPr txBox="1"/>
          <p:nvPr/>
        </p:nvSpPr>
        <p:spPr>
          <a:xfrm>
            <a:off x="844824" y="332714"/>
            <a:ext cx="5911215" cy="6372225"/>
          </a:xfrm>
          <a:prstGeom prst="rect">
            <a:avLst/>
          </a:prstGeom>
        </p:spPr>
        <p:txBody>
          <a:bodyPr vert="horz" wrap="square" lIns="0" tIns="12065" rIns="0" bIns="0" rtlCol="0">
            <a:spAutoFit/>
          </a:bodyPr>
          <a:lstStyle/>
          <a:p>
            <a:pPr marL="114300" marR="1066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：设置访问控制列表（</a:t>
            </a:r>
            <a:r>
              <a:rPr sz="950" b="1" spc="45" dirty="0">
                <a:solidFill>
                  <a:srgbClr val="333333"/>
                </a:solidFill>
                <a:latin typeface="Trebuchet MS"/>
                <a:cs typeface="Trebuchet MS"/>
              </a:rPr>
              <a:t>ACL</a:t>
            </a:r>
            <a:r>
              <a:rPr sz="950" b="1" spc="25" dirty="0">
                <a:solidFill>
                  <a:srgbClr val="333333"/>
                </a:solidFill>
                <a:latin typeface="微软雅黑"/>
                <a:cs typeface="微软雅黑"/>
              </a:rPr>
              <a:t>）。</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协议是通过客户端名称进行验证的，也就是说，用户在访</a:t>
            </a:r>
            <a:r>
              <a:rPr sz="950" b="1" spc="-295" dirty="0">
                <a:solidFill>
                  <a:srgbClr val="333333"/>
                </a:solidFill>
                <a:latin typeface="微软雅黑"/>
                <a:cs typeface="微软雅黑"/>
              </a:rPr>
              <a:t>问</a:t>
            </a:r>
            <a:r>
              <a:rPr sz="1200" baseline="34722" dirty="0">
                <a:latin typeface="小哥哥网恋吗"/>
                <a:cs typeface="小哥哥网恋吗"/>
              </a:rPr>
              <a:t>5/20 </a:t>
            </a:r>
            <a:r>
              <a:rPr sz="950" b="1" spc="25" dirty="0">
                <a:solidFill>
                  <a:srgbClr val="333333"/>
                </a:solidFill>
                <a:latin typeface="微软雅黑"/>
                <a:cs typeface="微软雅黑"/>
              </a:rPr>
              <a:t>存储共享资源时不需要输入密码，只要</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客户端的名称与服务端中设置的访问控制列表中某一名称条 目一致即可，因此需要在</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服务端的配置文件中写入一串能够验证用户信息的名称。</a:t>
            </a:r>
            <a:r>
              <a:rPr sz="950" b="1" spc="45" dirty="0">
                <a:solidFill>
                  <a:srgbClr val="333333"/>
                </a:solidFill>
                <a:latin typeface="Trebuchet MS"/>
                <a:cs typeface="Trebuchet MS"/>
              </a:rPr>
              <a:t>acls</a:t>
            </a:r>
            <a:r>
              <a:rPr sz="950" b="1" spc="25" dirty="0">
                <a:solidFill>
                  <a:srgbClr val="333333"/>
                </a:solidFill>
                <a:latin typeface="微软雅黑"/>
                <a:cs typeface="微软雅黑"/>
              </a:rPr>
              <a:t>参数目录用 于存放能够访问</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服务端共享存储资源的客户端名称。推荐在刚刚系统生成的</a:t>
            </a:r>
            <a:r>
              <a:rPr sz="950" b="1" spc="40" dirty="0">
                <a:solidFill>
                  <a:srgbClr val="333333"/>
                </a:solidFill>
                <a:latin typeface="Trebuchet MS"/>
                <a:cs typeface="Trebuchet MS"/>
              </a:rPr>
              <a:t>iSCSI</a:t>
            </a:r>
            <a:r>
              <a:rPr sz="950" b="1" spc="-45" dirty="0">
                <a:solidFill>
                  <a:srgbClr val="333333"/>
                </a:solidFill>
                <a:latin typeface="Trebuchet MS"/>
                <a:cs typeface="Trebuchet MS"/>
              </a:rPr>
              <a:t> </a:t>
            </a:r>
            <a:r>
              <a:rPr sz="950" b="1" spc="50" dirty="0">
                <a:solidFill>
                  <a:srgbClr val="333333"/>
                </a:solidFill>
                <a:latin typeface="Trebuchet MS"/>
                <a:cs typeface="Trebuchet MS"/>
              </a:rPr>
              <a:t>target</a:t>
            </a:r>
            <a:r>
              <a:rPr sz="950" b="1" spc="25" dirty="0">
                <a:solidFill>
                  <a:srgbClr val="333333"/>
                </a:solidFill>
                <a:latin typeface="微软雅黑"/>
                <a:cs typeface="微软雅黑"/>
              </a:rPr>
              <a:t>后面追加 上类似于</a:t>
            </a:r>
            <a:r>
              <a:rPr sz="950" b="1" spc="15" dirty="0">
                <a:solidFill>
                  <a:srgbClr val="333333"/>
                </a:solidFill>
                <a:latin typeface="Trebuchet MS"/>
                <a:cs typeface="Trebuchet MS"/>
              </a:rPr>
              <a:t>:client</a:t>
            </a:r>
            <a:r>
              <a:rPr sz="950" b="1" spc="25" dirty="0">
                <a:solidFill>
                  <a:srgbClr val="333333"/>
                </a:solidFill>
                <a:latin typeface="微软雅黑"/>
                <a:cs typeface="微软雅黑"/>
              </a:rPr>
              <a:t>的参数，这样既能保证客户端的名称具有唯一性，又非常便于管理和阅读：</a:t>
            </a:r>
            <a:endParaRPr sz="950">
              <a:latin typeface="微软雅黑"/>
              <a:cs typeface="微软雅黑"/>
            </a:endParaRPr>
          </a:p>
          <a:p>
            <a:pPr>
              <a:lnSpc>
                <a:spcPct val="100000"/>
              </a:lnSpc>
              <a:spcBef>
                <a:spcPts val="5"/>
              </a:spcBef>
            </a:pPr>
            <a:endParaRPr sz="1100">
              <a:latin typeface="微软雅黑"/>
              <a:cs typeface="微软雅黑"/>
            </a:endParaRPr>
          </a:p>
          <a:p>
            <a:pPr marL="238125">
              <a:lnSpc>
                <a:spcPct val="100000"/>
              </a:lnSpc>
              <a:spcBef>
                <a:spcPts val="5"/>
              </a:spcBef>
            </a:pPr>
            <a:r>
              <a:rPr sz="850" spc="30" dirty="0">
                <a:solidFill>
                  <a:srgbClr val="333333"/>
                </a:solidFill>
                <a:latin typeface="Lucida Console"/>
                <a:cs typeface="Lucida Console"/>
              </a:rPr>
              <a:t>/iscsi/iqn.20...ad5/tpg1/luns&gt;</a:t>
            </a:r>
            <a:r>
              <a:rPr sz="850" spc="15" dirty="0">
                <a:solidFill>
                  <a:srgbClr val="333333"/>
                </a:solidFill>
                <a:latin typeface="Lucida Console"/>
                <a:cs typeface="Lucida Console"/>
              </a:rPr>
              <a:t> </a:t>
            </a:r>
            <a:r>
              <a:rPr sz="850" spc="20" dirty="0">
                <a:solidFill>
                  <a:srgbClr val="333333"/>
                </a:solidFill>
                <a:latin typeface="Lucida Console"/>
                <a:cs typeface="Lucida Console"/>
              </a:rPr>
              <a:t>cd ..</a:t>
            </a:r>
            <a:endParaRPr sz="850">
              <a:latin typeface="Lucida Console"/>
              <a:cs typeface="Lucida Console"/>
            </a:endParaRPr>
          </a:p>
          <a:p>
            <a:pPr marL="238125">
              <a:lnSpc>
                <a:spcPct val="100000"/>
              </a:lnSpc>
              <a:spcBef>
                <a:spcPts val="330"/>
              </a:spcBef>
            </a:pPr>
            <a:r>
              <a:rPr sz="850" spc="30" dirty="0">
                <a:solidFill>
                  <a:srgbClr val="333333"/>
                </a:solidFill>
                <a:latin typeface="Lucida Console"/>
                <a:cs typeface="Lucida Console"/>
              </a:rPr>
              <a:t>/iscsi/iqn.20...21d6cad5/tpg1&gt;</a:t>
            </a:r>
            <a:r>
              <a:rPr sz="850" spc="15" dirty="0">
                <a:solidFill>
                  <a:srgbClr val="333333"/>
                </a:solidFill>
                <a:latin typeface="Lucida Console"/>
                <a:cs typeface="Lucida Console"/>
              </a:rPr>
              <a:t> </a:t>
            </a:r>
            <a:r>
              <a:rPr sz="850" spc="20" dirty="0">
                <a:solidFill>
                  <a:srgbClr val="333333"/>
                </a:solidFill>
                <a:latin typeface="Lucida Console"/>
                <a:cs typeface="Lucida Console"/>
              </a:rPr>
              <a:t>cd </a:t>
            </a:r>
            <a:r>
              <a:rPr sz="850" spc="25" dirty="0">
                <a:solidFill>
                  <a:srgbClr val="333333"/>
                </a:solidFill>
                <a:latin typeface="Lucida Console"/>
                <a:cs typeface="Lucida Console"/>
              </a:rPr>
              <a:t>acls</a:t>
            </a:r>
            <a:endParaRPr sz="850">
              <a:latin typeface="Lucida Console"/>
              <a:cs typeface="Lucida Console"/>
            </a:endParaRPr>
          </a:p>
          <a:p>
            <a:pPr marL="238125" marR="1506855">
              <a:lnSpc>
                <a:spcPct val="132400"/>
              </a:lnSpc>
            </a:pPr>
            <a:r>
              <a:rPr sz="850" spc="30" dirty="0">
                <a:solidFill>
                  <a:srgbClr val="333333"/>
                </a:solidFill>
                <a:latin typeface="Lucida Console"/>
                <a:cs typeface="Lucida Console"/>
              </a:rPr>
              <a:t>/iscsi/iqn.20...ad5/tpg1/acls&gt;</a:t>
            </a:r>
            <a:r>
              <a:rPr sz="850" spc="35"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35" dirty="0">
                <a:solidFill>
                  <a:srgbClr val="333333"/>
                </a:solidFill>
                <a:latin typeface="Lucida Console"/>
                <a:cs typeface="Lucida Console"/>
              </a:rPr>
              <a:t> </a:t>
            </a:r>
            <a:r>
              <a:rPr sz="850" spc="30" dirty="0">
                <a:solidFill>
                  <a:srgbClr val="333333"/>
                </a:solidFill>
                <a:latin typeface="Lucida Console"/>
                <a:cs typeface="Lucida Console"/>
              </a:rPr>
              <a:t>iqn.2003-01.org.linux- </a:t>
            </a:r>
            <a:r>
              <a:rPr sz="850" spc="-500" dirty="0">
                <a:solidFill>
                  <a:srgbClr val="333333"/>
                </a:solidFill>
                <a:latin typeface="Lucida Console"/>
                <a:cs typeface="Lucida Console"/>
              </a:rPr>
              <a:t> </a:t>
            </a:r>
            <a:r>
              <a:rPr sz="850" spc="30" dirty="0">
                <a:solidFill>
                  <a:srgbClr val="333333"/>
                </a:solidFill>
                <a:latin typeface="Lucida Console"/>
                <a:cs typeface="Lucida Console"/>
              </a:rPr>
              <a:t>iscsi.linuxprobe.x8664:sn.745b21d6cad5:client</a:t>
            </a:r>
            <a:endParaRPr sz="850">
              <a:latin typeface="Lucida Console"/>
              <a:cs typeface="Lucida Console"/>
            </a:endParaRPr>
          </a:p>
          <a:p>
            <a:pPr marL="238125" marR="2543810">
              <a:lnSpc>
                <a:spcPct val="132400"/>
              </a:lnSpc>
            </a:pPr>
            <a:r>
              <a:rPr sz="850" spc="30" dirty="0">
                <a:solidFill>
                  <a:srgbClr val="333333"/>
                </a:solidFill>
                <a:latin typeface="Lucida Console"/>
                <a:cs typeface="Lucida Console"/>
              </a:rPr>
              <a:t>Created </a:t>
            </a:r>
            <a:r>
              <a:rPr sz="850" spc="25" dirty="0">
                <a:solidFill>
                  <a:srgbClr val="333333"/>
                </a:solidFill>
                <a:latin typeface="Lucida Console"/>
                <a:cs typeface="Lucida Console"/>
              </a:rPr>
              <a:t>Node ACL for </a:t>
            </a:r>
            <a:r>
              <a:rPr sz="850" spc="30" dirty="0">
                <a:solidFill>
                  <a:srgbClr val="333333"/>
                </a:solidFill>
                <a:latin typeface="Lucida Console"/>
                <a:cs typeface="Lucida Console"/>
              </a:rPr>
              <a:t>iqn.2003-01.org.linux- </a:t>
            </a:r>
            <a:r>
              <a:rPr sz="850" spc="35" dirty="0">
                <a:solidFill>
                  <a:srgbClr val="333333"/>
                </a:solidFill>
                <a:latin typeface="Lucida Console"/>
                <a:cs typeface="Lucida Console"/>
              </a:rPr>
              <a:t> </a:t>
            </a:r>
            <a:r>
              <a:rPr sz="850" spc="30" dirty="0">
                <a:solidFill>
                  <a:srgbClr val="333333"/>
                </a:solidFill>
                <a:latin typeface="Lucida Console"/>
                <a:cs typeface="Lucida Console"/>
              </a:rPr>
              <a:t>iscsi.linuxprobe.x8664:sn.745b21d6cad5:client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Created</a:t>
            </a:r>
            <a:r>
              <a:rPr sz="850" spc="25" dirty="0">
                <a:solidFill>
                  <a:srgbClr val="333333"/>
                </a:solidFill>
                <a:latin typeface="Lucida Console"/>
                <a:cs typeface="Lucida Console"/>
              </a:rPr>
              <a:t> mapped</a:t>
            </a:r>
            <a:r>
              <a:rPr sz="850" spc="30" dirty="0">
                <a:solidFill>
                  <a:srgbClr val="333333"/>
                </a:solidFill>
                <a:latin typeface="Lucida Console"/>
                <a:cs typeface="Lucida Console"/>
              </a:rPr>
              <a:t> </a:t>
            </a:r>
            <a:r>
              <a:rPr sz="850" spc="25" dirty="0">
                <a:solidFill>
                  <a:srgbClr val="333333"/>
                </a:solidFill>
                <a:latin typeface="Lucida Console"/>
                <a:cs typeface="Lucida Console"/>
              </a:rPr>
              <a:t>LUN </a:t>
            </a:r>
            <a:r>
              <a:rPr sz="850" spc="20" dirty="0">
                <a:solidFill>
                  <a:srgbClr val="333333"/>
                </a:solidFill>
                <a:latin typeface="Lucida Console"/>
                <a:cs typeface="Lucida Console"/>
              </a:rPr>
              <a:t>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14300" marR="17335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0" dirty="0">
                <a:solidFill>
                  <a:srgbClr val="333333"/>
                </a:solidFill>
                <a:latin typeface="微软雅黑"/>
                <a:cs typeface="微软雅黑"/>
              </a:rPr>
              <a:t>步</a:t>
            </a:r>
            <a:r>
              <a:rPr sz="950" b="1" spc="25" dirty="0">
                <a:solidFill>
                  <a:srgbClr val="333333"/>
                </a:solidFill>
                <a:latin typeface="微软雅黑"/>
                <a:cs typeface="微软雅黑"/>
              </a:rPr>
              <a:t>：设置</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服务端的监听</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地址和端口号。位于生产环境中的服务器上可能有多块网卡，那么到 底是由哪个网卡或</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地址对外提供共享存储资源呢？配置文件中默认是允许所有网卡提供</a:t>
            </a:r>
            <a:r>
              <a:rPr sz="950" b="1" spc="40" dirty="0">
                <a:solidFill>
                  <a:srgbClr val="333333"/>
                </a:solidFill>
                <a:latin typeface="Trebuchet MS"/>
                <a:cs typeface="Trebuchet MS"/>
              </a:rPr>
              <a:t>iSCSI</a:t>
            </a:r>
            <a:r>
              <a:rPr sz="950" b="1" spc="20" dirty="0">
                <a:solidFill>
                  <a:srgbClr val="333333"/>
                </a:solidFill>
                <a:latin typeface="微软雅黑"/>
                <a:cs typeface="微软雅黑"/>
              </a:rPr>
              <a:t>服务，如 </a:t>
            </a:r>
            <a:r>
              <a:rPr sz="950" b="1" spc="25" dirty="0">
                <a:solidFill>
                  <a:srgbClr val="333333"/>
                </a:solidFill>
                <a:latin typeface="微软雅黑"/>
                <a:cs typeface="微软雅黑"/>
              </a:rPr>
              <a:t>果您认为这有些许不安全，可以手动删除：</a:t>
            </a:r>
            <a:endParaRPr sz="950">
              <a:latin typeface="微软雅黑"/>
              <a:cs typeface="微软雅黑"/>
            </a:endParaRPr>
          </a:p>
          <a:p>
            <a:pPr>
              <a:lnSpc>
                <a:spcPct val="100000"/>
              </a:lnSpc>
              <a:spcBef>
                <a:spcPts val="45"/>
              </a:spcBef>
            </a:pPr>
            <a:endParaRPr sz="900">
              <a:latin typeface="微软雅黑"/>
              <a:cs typeface="微软雅黑"/>
            </a:endParaRPr>
          </a:p>
          <a:p>
            <a:pPr marL="238125" marR="465455">
              <a:lnSpc>
                <a:spcPct val="132400"/>
              </a:lnSpc>
              <a:spcBef>
                <a:spcPts val="5"/>
              </a:spcBef>
            </a:pPr>
            <a:r>
              <a:rPr sz="850" spc="30" dirty="0">
                <a:solidFill>
                  <a:srgbClr val="333333"/>
                </a:solidFill>
                <a:latin typeface="Lucida Console"/>
                <a:cs typeface="Lucida Console"/>
              </a:rPr>
              <a:t>/iscsi/iqn.20...ad5/tpg1/acls&gt;</a:t>
            </a:r>
            <a:r>
              <a:rPr sz="850" spc="45" dirty="0">
                <a:solidFill>
                  <a:srgbClr val="333333"/>
                </a:solidFill>
                <a:latin typeface="Lucida Console"/>
                <a:cs typeface="Lucida Console"/>
              </a:rPr>
              <a:t> </a:t>
            </a:r>
            <a:r>
              <a:rPr sz="850" spc="20" dirty="0">
                <a:solidFill>
                  <a:srgbClr val="333333"/>
                </a:solidFill>
                <a:latin typeface="Lucida Console"/>
                <a:cs typeface="Lucida Console"/>
              </a:rPr>
              <a:t>cd</a:t>
            </a:r>
            <a:r>
              <a:rPr sz="850" spc="45" dirty="0">
                <a:solidFill>
                  <a:srgbClr val="333333"/>
                </a:solidFill>
                <a:latin typeface="Lucida Console"/>
                <a:cs typeface="Lucida Console"/>
              </a:rPr>
              <a:t> </a:t>
            </a:r>
            <a:r>
              <a:rPr sz="850" spc="30" dirty="0">
                <a:solidFill>
                  <a:srgbClr val="333333"/>
                </a:solidFill>
                <a:latin typeface="Lucida Console"/>
                <a:cs typeface="Lucida Console"/>
              </a:rPr>
              <a:t>../portals//iscsi/iqn.20.../tpg1/portals&gt;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lso- </a:t>
            </a:r>
            <a:r>
              <a:rPr sz="850" spc="30" dirty="0">
                <a:solidFill>
                  <a:srgbClr val="333333"/>
                </a:solidFill>
                <a:latin typeface="Lucida Console"/>
                <a:cs typeface="Lucida Console"/>
              </a:rPr>
              <a:t>portals</a:t>
            </a:r>
            <a:endParaRPr sz="850">
              <a:latin typeface="Lucida Console"/>
              <a:cs typeface="Lucida Console"/>
            </a:endParaRPr>
          </a:p>
          <a:p>
            <a:pPr marL="238125" marR="324485">
              <a:lnSpc>
                <a:spcPct val="132400"/>
              </a:lnSpc>
              <a:tabLst>
                <a:tab pos="511175" algn="l"/>
              </a:tabLst>
            </a:pPr>
            <a:r>
              <a:rPr sz="850" spc="30" dirty="0">
                <a:solidFill>
                  <a:srgbClr val="333333"/>
                </a:solidFill>
                <a:latin typeface="Lucida Console"/>
                <a:cs typeface="Lucida Console"/>
              </a:rPr>
              <a:t>...................................................................</a:t>
            </a:r>
            <a:r>
              <a:rPr sz="850" spc="55" dirty="0">
                <a:solidFill>
                  <a:srgbClr val="333333"/>
                </a:solidFill>
                <a:latin typeface="Lucida Console"/>
                <a:cs typeface="Lucida Console"/>
              </a:rPr>
              <a:t> </a:t>
            </a:r>
            <a:r>
              <a:rPr sz="850" spc="30" dirty="0">
                <a:solidFill>
                  <a:srgbClr val="333333"/>
                </a:solidFill>
                <a:latin typeface="Lucida Console"/>
                <a:cs typeface="Lucida Console"/>
              </a:rPr>
              <a:t>[Portals: </a:t>
            </a:r>
            <a:r>
              <a:rPr sz="850" spc="-495" dirty="0">
                <a:solidFill>
                  <a:srgbClr val="333333"/>
                </a:solidFill>
                <a:latin typeface="Lucida Console"/>
                <a:cs typeface="Lucida Console"/>
              </a:rPr>
              <a:t> </a:t>
            </a:r>
            <a:r>
              <a:rPr sz="850" spc="20" dirty="0">
                <a:solidFill>
                  <a:srgbClr val="333333"/>
                </a:solidFill>
                <a:latin typeface="Lucida Console"/>
                <a:cs typeface="Lucida Console"/>
              </a:rPr>
              <a:t>1]	o-</a:t>
            </a:r>
            <a:r>
              <a:rPr sz="850" spc="25" dirty="0">
                <a:solidFill>
                  <a:srgbClr val="333333"/>
                </a:solidFill>
                <a:latin typeface="Lucida Console"/>
                <a:cs typeface="Lucida Console"/>
              </a:rPr>
              <a:t> </a:t>
            </a:r>
            <a:r>
              <a:rPr sz="850" spc="30" dirty="0">
                <a:solidFill>
                  <a:srgbClr val="333333"/>
                </a:solidFill>
                <a:latin typeface="Lucida Console"/>
                <a:cs typeface="Lucida Console"/>
              </a:rPr>
              <a:t>0.0.0.0:3260</a:t>
            </a:r>
            <a:endParaRPr sz="850">
              <a:latin typeface="Lucida Console"/>
              <a:cs typeface="Lucida Console"/>
            </a:endParaRPr>
          </a:p>
          <a:p>
            <a:pPr marL="2381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238125" marR="402590">
              <a:lnSpc>
                <a:spcPct val="132400"/>
              </a:lnSpc>
            </a:pPr>
            <a:r>
              <a:rPr sz="850" spc="30" dirty="0">
                <a:solidFill>
                  <a:srgbClr val="333333"/>
                </a:solidFill>
                <a:latin typeface="Lucida Console"/>
                <a:cs typeface="Lucida Console"/>
              </a:rPr>
              <a:t>[OK]/iscsi/iqn.20.../tpg1/portals&gt;</a:t>
            </a:r>
            <a:r>
              <a:rPr sz="850" spc="35" dirty="0">
                <a:solidFill>
                  <a:srgbClr val="333333"/>
                </a:solidFill>
                <a:latin typeface="Lucida Console"/>
                <a:cs typeface="Lucida Console"/>
              </a:rPr>
              <a:t> </a:t>
            </a:r>
            <a:r>
              <a:rPr sz="850" spc="25" dirty="0">
                <a:solidFill>
                  <a:srgbClr val="333333"/>
                </a:solidFill>
                <a:latin typeface="Lucida Console"/>
                <a:cs typeface="Lucida Console"/>
              </a:rPr>
              <a:t>delete</a:t>
            </a:r>
            <a:r>
              <a:rPr sz="850" spc="35" dirty="0">
                <a:solidFill>
                  <a:srgbClr val="333333"/>
                </a:solidFill>
                <a:latin typeface="Lucida Console"/>
                <a:cs typeface="Lucida Console"/>
              </a:rPr>
              <a:t> </a:t>
            </a:r>
            <a:r>
              <a:rPr sz="850" spc="30" dirty="0">
                <a:solidFill>
                  <a:srgbClr val="333333"/>
                </a:solidFill>
                <a:latin typeface="Lucida Console"/>
                <a:cs typeface="Lucida Console"/>
              </a:rPr>
              <a:t>0.0.0.0</a:t>
            </a:r>
            <a:r>
              <a:rPr sz="850" spc="35" dirty="0">
                <a:solidFill>
                  <a:srgbClr val="333333"/>
                </a:solidFill>
                <a:latin typeface="Lucida Console"/>
                <a:cs typeface="Lucida Console"/>
              </a:rPr>
              <a:t> </a:t>
            </a:r>
            <a:r>
              <a:rPr sz="850" spc="30" dirty="0">
                <a:solidFill>
                  <a:srgbClr val="333333"/>
                </a:solidFill>
                <a:latin typeface="Lucida Console"/>
                <a:cs typeface="Lucida Console"/>
              </a:rPr>
              <a:t>3260Deleted</a:t>
            </a:r>
            <a:r>
              <a:rPr sz="850" spc="35" dirty="0">
                <a:solidFill>
                  <a:srgbClr val="333333"/>
                </a:solidFill>
                <a:latin typeface="Lucida Console"/>
                <a:cs typeface="Lucida Console"/>
              </a:rPr>
              <a:t> </a:t>
            </a:r>
            <a:r>
              <a:rPr sz="850" spc="30" dirty="0">
                <a:solidFill>
                  <a:srgbClr val="333333"/>
                </a:solidFill>
                <a:latin typeface="Lucida Console"/>
                <a:cs typeface="Lucida Console"/>
              </a:rPr>
              <a:t>network</a:t>
            </a:r>
            <a:r>
              <a:rPr sz="850" spc="35" dirty="0">
                <a:solidFill>
                  <a:srgbClr val="333333"/>
                </a:solidFill>
                <a:latin typeface="Lucida Console"/>
                <a:cs typeface="Lucida Console"/>
              </a:rPr>
              <a:t> </a:t>
            </a:r>
            <a:r>
              <a:rPr sz="850" spc="25" dirty="0">
                <a:solidFill>
                  <a:srgbClr val="333333"/>
                </a:solidFill>
                <a:latin typeface="Lucida Console"/>
                <a:cs typeface="Lucida Console"/>
              </a:rPr>
              <a:t>portal </a:t>
            </a:r>
            <a:r>
              <a:rPr sz="850" spc="-500" dirty="0">
                <a:solidFill>
                  <a:srgbClr val="333333"/>
                </a:solidFill>
                <a:latin typeface="Lucida Console"/>
                <a:cs typeface="Lucida Console"/>
              </a:rPr>
              <a:t> </a:t>
            </a:r>
            <a:r>
              <a:rPr sz="850" spc="30" dirty="0">
                <a:solidFill>
                  <a:srgbClr val="333333"/>
                </a:solidFill>
                <a:latin typeface="Lucida Console"/>
                <a:cs typeface="Lucida Console"/>
              </a:rPr>
              <a:t>0.0.0.0:3260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14300">
              <a:lnSpc>
                <a:spcPct val="100000"/>
              </a:lnSpc>
            </a:pPr>
            <a:r>
              <a:rPr sz="950" b="1" spc="25" dirty="0">
                <a:solidFill>
                  <a:srgbClr val="333333"/>
                </a:solidFill>
                <a:latin typeface="微软雅黑"/>
                <a:cs typeface="微软雅黑"/>
              </a:rPr>
              <a:t>接下来设定由系统使用服务器</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r>
              <a:rPr sz="950" b="1" spc="-20" dirty="0">
                <a:solidFill>
                  <a:srgbClr val="333333"/>
                </a:solidFill>
                <a:latin typeface="Trebuchet MS"/>
                <a:cs typeface="Trebuchet MS"/>
              </a:rPr>
              <a:t>192.168.10.10</a:t>
            </a:r>
            <a:r>
              <a:rPr sz="950" b="1" spc="25" dirty="0">
                <a:solidFill>
                  <a:srgbClr val="333333"/>
                </a:solidFill>
                <a:latin typeface="微软雅黑"/>
                <a:cs typeface="微软雅黑"/>
              </a:rPr>
              <a:t>的</a:t>
            </a:r>
            <a:r>
              <a:rPr sz="950" b="1" dirty="0">
                <a:solidFill>
                  <a:srgbClr val="333333"/>
                </a:solidFill>
                <a:latin typeface="Trebuchet MS"/>
                <a:cs typeface="Trebuchet MS"/>
              </a:rPr>
              <a:t>3260</a:t>
            </a:r>
            <a:r>
              <a:rPr sz="950" b="1" spc="25" dirty="0">
                <a:solidFill>
                  <a:srgbClr val="333333"/>
                </a:solidFill>
                <a:latin typeface="微软雅黑"/>
                <a:cs typeface="微软雅黑"/>
              </a:rPr>
              <a:t>端口向外提供</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共享存储资源服务：</a:t>
            </a:r>
            <a:endParaRPr sz="950">
              <a:latin typeface="微软雅黑"/>
              <a:cs typeface="微软雅黑"/>
            </a:endParaRPr>
          </a:p>
          <a:p>
            <a:pPr>
              <a:lnSpc>
                <a:spcPct val="100000"/>
              </a:lnSpc>
              <a:spcBef>
                <a:spcPts val="45"/>
              </a:spcBef>
            </a:pPr>
            <a:endParaRPr sz="900">
              <a:latin typeface="微软雅黑"/>
              <a:cs typeface="微软雅黑"/>
            </a:endParaRPr>
          </a:p>
          <a:p>
            <a:pPr marL="238125" marR="680720">
              <a:lnSpc>
                <a:spcPct val="132400"/>
              </a:lnSpc>
            </a:pPr>
            <a:r>
              <a:rPr sz="850" spc="30" dirty="0">
                <a:solidFill>
                  <a:srgbClr val="333333"/>
                </a:solidFill>
                <a:latin typeface="Lucida Console"/>
                <a:cs typeface="Lucida Console"/>
              </a:rPr>
              <a:t>/iscsi/iqn.20.../tpg1/portals&gt;</a:t>
            </a:r>
            <a:r>
              <a:rPr sz="850" spc="35"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192.168.10.10Using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a:t>
            </a:r>
            <a:r>
              <a:rPr sz="850" spc="35" dirty="0">
                <a:solidFill>
                  <a:srgbClr val="333333"/>
                </a:solidFill>
                <a:latin typeface="Lucida Console"/>
                <a:cs typeface="Lucida Console"/>
              </a:rPr>
              <a:t> </a:t>
            </a:r>
            <a:r>
              <a:rPr sz="850" spc="20" dirty="0">
                <a:solidFill>
                  <a:srgbClr val="333333"/>
                </a:solidFill>
                <a:latin typeface="Lucida Console"/>
                <a:cs typeface="Lucida Console"/>
              </a:rPr>
              <a:t>IP</a:t>
            </a:r>
            <a:r>
              <a:rPr sz="850" spc="35" dirty="0">
                <a:solidFill>
                  <a:srgbClr val="333333"/>
                </a:solidFill>
                <a:latin typeface="Lucida Console"/>
                <a:cs typeface="Lucida Console"/>
              </a:rPr>
              <a:t> </a:t>
            </a:r>
            <a:r>
              <a:rPr sz="850" spc="25" dirty="0">
                <a:solidFill>
                  <a:srgbClr val="333333"/>
                </a:solidFill>
                <a:latin typeface="Lucida Console"/>
                <a:cs typeface="Lucida Console"/>
              </a:rPr>
              <a:t>port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3260Created</a:t>
            </a:r>
            <a:r>
              <a:rPr sz="850" spc="25" dirty="0">
                <a:solidFill>
                  <a:srgbClr val="333333"/>
                </a:solidFill>
                <a:latin typeface="Lucida Console"/>
                <a:cs typeface="Lucida Console"/>
              </a:rPr>
              <a:t> </a:t>
            </a:r>
            <a:r>
              <a:rPr sz="850" spc="30" dirty="0">
                <a:solidFill>
                  <a:srgbClr val="333333"/>
                </a:solidFill>
                <a:latin typeface="Lucida Console"/>
                <a:cs typeface="Lucida Console"/>
              </a:rPr>
              <a:t>network </a:t>
            </a:r>
            <a:r>
              <a:rPr sz="850" spc="25" dirty="0">
                <a:solidFill>
                  <a:srgbClr val="333333"/>
                </a:solidFill>
                <a:latin typeface="Lucida Console"/>
                <a:cs typeface="Lucida Console"/>
              </a:rPr>
              <a:t>portal</a:t>
            </a:r>
            <a:r>
              <a:rPr sz="850" spc="30" dirty="0">
                <a:solidFill>
                  <a:srgbClr val="333333"/>
                </a:solidFill>
                <a:latin typeface="Lucida Console"/>
                <a:cs typeface="Lucida Console"/>
              </a:rPr>
              <a:t> 192.168.10.10:3260.</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14300" marR="156845" algn="just">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6</a:t>
            </a:r>
            <a:r>
              <a:rPr sz="950" b="1" spc="20" dirty="0">
                <a:solidFill>
                  <a:srgbClr val="333333"/>
                </a:solidFill>
                <a:latin typeface="微软雅黑"/>
                <a:cs typeface="微软雅黑"/>
              </a:rPr>
              <a:t>步</a:t>
            </a:r>
            <a:r>
              <a:rPr sz="950" b="1" spc="25" dirty="0">
                <a:solidFill>
                  <a:srgbClr val="333333"/>
                </a:solidFill>
                <a:latin typeface="微软雅黑"/>
                <a:cs typeface="微软雅黑"/>
              </a:rPr>
              <a:t>：在参数文件配置妥当后，浏览刚刚配置的信息，确保上述提到的</a:t>
            </a:r>
            <a:r>
              <a:rPr sz="950" b="1" spc="-125" dirty="0">
                <a:solidFill>
                  <a:srgbClr val="333333"/>
                </a:solidFill>
                <a:latin typeface="Trebuchet MS"/>
                <a:cs typeface="Trebuchet MS"/>
              </a:rPr>
              <a:t>“</a:t>
            </a:r>
            <a:r>
              <a:rPr sz="950" b="1" spc="25" dirty="0">
                <a:solidFill>
                  <a:srgbClr val="333333"/>
                </a:solidFill>
                <a:latin typeface="微软雅黑"/>
                <a:cs typeface="微软雅黑"/>
              </a:rPr>
              <a:t>目录</a:t>
            </a:r>
            <a:r>
              <a:rPr sz="950" b="1" spc="-125" dirty="0">
                <a:solidFill>
                  <a:srgbClr val="333333"/>
                </a:solidFill>
                <a:latin typeface="Trebuchet MS"/>
                <a:cs typeface="Trebuchet MS"/>
              </a:rPr>
              <a:t>”</a:t>
            </a:r>
            <a:r>
              <a:rPr sz="950" b="1" spc="20" dirty="0">
                <a:solidFill>
                  <a:srgbClr val="333333"/>
                </a:solidFill>
                <a:latin typeface="微软雅黑"/>
                <a:cs typeface="微软雅黑"/>
              </a:rPr>
              <a:t>都已经填写正确的内容。 </a:t>
            </a:r>
            <a:r>
              <a:rPr sz="950" b="1" spc="25" dirty="0">
                <a:solidFill>
                  <a:srgbClr val="333333"/>
                </a:solidFill>
                <a:latin typeface="微软雅黑"/>
                <a:cs typeface="微软雅黑"/>
              </a:rPr>
              <a:t>在确认信息无误后输入</a:t>
            </a:r>
            <a:r>
              <a:rPr sz="950" b="1" spc="30" dirty="0">
                <a:solidFill>
                  <a:srgbClr val="333333"/>
                </a:solidFill>
                <a:latin typeface="Trebuchet MS"/>
                <a:cs typeface="Trebuchet MS"/>
              </a:rPr>
              <a:t>exit</a:t>
            </a:r>
            <a:r>
              <a:rPr sz="950" b="1" spc="25" dirty="0">
                <a:solidFill>
                  <a:srgbClr val="333333"/>
                </a:solidFill>
                <a:latin typeface="微软雅黑"/>
                <a:cs typeface="微软雅黑"/>
              </a:rPr>
              <a:t>命令来退出配置。注意，千万不要习惯性地按</a:t>
            </a:r>
            <a:r>
              <a:rPr sz="950" b="1" spc="35" dirty="0">
                <a:solidFill>
                  <a:srgbClr val="333333"/>
                </a:solidFill>
                <a:latin typeface="Trebuchet MS"/>
                <a:cs typeface="Trebuchet MS"/>
              </a:rPr>
              <a:t>Ctrl</a:t>
            </a:r>
            <a:r>
              <a:rPr sz="950" b="1" spc="-70" dirty="0">
                <a:solidFill>
                  <a:srgbClr val="333333"/>
                </a:solidFill>
                <a:latin typeface="Trebuchet MS"/>
                <a:cs typeface="Trebuchet MS"/>
              </a:rPr>
              <a:t> </a:t>
            </a:r>
            <a:r>
              <a:rPr sz="950" b="1" dirty="0">
                <a:solidFill>
                  <a:srgbClr val="333333"/>
                </a:solidFill>
                <a:latin typeface="Trebuchet MS"/>
                <a:cs typeface="Trebuchet MS"/>
              </a:rPr>
              <a:t>+</a:t>
            </a:r>
            <a:r>
              <a:rPr sz="950" b="1" spc="-70" dirty="0">
                <a:solidFill>
                  <a:srgbClr val="333333"/>
                </a:solidFill>
                <a:latin typeface="Trebuchet MS"/>
                <a:cs typeface="Trebuchet MS"/>
              </a:rPr>
              <a:t> </a:t>
            </a:r>
            <a:r>
              <a:rPr sz="950" b="1" spc="40" dirty="0">
                <a:solidFill>
                  <a:srgbClr val="333333"/>
                </a:solidFill>
                <a:latin typeface="Trebuchet MS"/>
                <a:cs typeface="Trebuchet MS"/>
              </a:rPr>
              <a:t>C</a:t>
            </a:r>
            <a:r>
              <a:rPr sz="950" b="1" spc="25" dirty="0">
                <a:solidFill>
                  <a:srgbClr val="333333"/>
                </a:solidFill>
                <a:latin typeface="微软雅黑"/>
                <a:cs typeface="微软雅黑"/>
              </a:rPr>
              <a:t>组合键结束进程，这样 不会保存配置文件，我们的工作也就白费了。</a:t>
            </a:r>
            <a:endParaRPr sz="950">
              <a:latin typeface="微软雅黑"/>
              <a:cs typeface="微软雅黑"/>
            </a:endParaRPr>
          </a:p>
        </p:txBody>
      </p:sp>
      <p:sp>
        <p:nvSpPr>
          <p:cNvPr id="15" name="object 15"/>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306</a:t>
            </a:fld>
            <a:endParaRPr sz="800">
              <a:latin typeface="小哥哥网恋吗"/>
              <a:cs typeface="小哥哥网恋吗"/>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151"/>
            <a:ext cx="5651500" cy="5469890"/>
            <a:chOff x="959124" y="368151"/>
            <a:chExt cx="5651500" cy="5469890"/>
          </a:xfrm>
        </p:grpSpPr>
        <p:sp>
          <p:nvSpPr>
            <p:cNvPr id="3" name="object 3"/>
            <p:cNvSpPr/>
            <p:nvPr/>
          </p:nvSpPr>
          <p:spPr>
            <a:xfrm>
              <a:off x="963889" y="372915"/>
              <a:ext cx="5641975" cy="5460365"/>
            </a:xfrm>
            <a:custGeom>
              <a:avLst/>
              <a:gdLst/>
              <a:ahLst/>
              <a:cxnLst/>
              <a:rect l="l" t="t" r="r" b="b"/>
              <a:pathLst>
                <a:path w="5641975" h="5460365">
                  <a:moveTo>
                    <a:pt x="5617597" y="5460361"/>
                  </a:moveTo>
                  <a:lnTo>
                    <a:pt x="23823" y="5460361"/>
                  </a:lnTo>
                  <a:lnTo>
                    <a:pt x="20659" y="5460066"/>
                  </a:lnTo>
                  <a:lnTo>
                    <a:pt x="0" y="5439216"/>
                  </a:lnTo>
                  <a:lnTo>
                    <a:pt x="0" y="5436538"/>
                  </a:lnTo>
                  <a:lnTo>
                    <a:pt x="0" y="20545"/>
                  </a:lnTo>
                  <a:lnTo>
                    <a:pt x="20659" y="0"/>
                  </a:lnTo>
                  <a:lnTo>
                    <a:pt x="5620751" y="0"/>
                  </a:lnTo>
                  <a:lnTo>
                    <a:pt x="5641421" y="20545"/>
                  </a:lnTo>
                  <a:lnTo>
                    <a:pt x="5641421" y="5439216"/>
                  </a:lnTo>
                  <a:lnTo>
                    <a:pt x="5620751" y="5460066"/>
                  </a:lnTo>
                  <a:lnTo>
                    <a:pt x="5617597" y="5460361"/>
                  </a:lnTo>
                  <a:close/>
                </a:path>
              </a:pathLst>
            </a:custGeom>
            <a:solidFill>
              <a:srgbClr val="F8F8F8"/>
            </a:solidFill>
          </p:spPr>
          <p:txBody>
            <a:bodyPr wrap="square" lIns="0" tIns="0" rIns="0" bIns="0" rtlCol="0"/>
            <a:lstStyle/>
            <a:p>
              <a:endParaRPr/>
            </a:p>
          </p:txBody>
        </p:sp>
        <p:sp>
          <p:nvSpPr>
            <p:cNvPr id="4" name="object 4"/>
            <p:cNvSpPr/>
            <p:nvPr/>
          </p:nvSpPr>
          <p:spPr>
            <a:xfrm>
              <a:off x="963889" y="372915"/>
              <a:ext cx="5641975" cy="5460365"/>
            </a:xfrm>
            <a:custGeom>
              <a:avLst/>
              <a:gdLst/>
              <a:ahLst/>
              <a:cxnLst/>
              <a:rect l="l" t="t" r="r" b="b"/>
              <a:pathLst>
                <a:path w="5641975" h="5460365">
                  <a:moveTo>
                    <a:pt x="0" y="5436538"/>
                  </a:moveTo>
                  <a:lnTo>
                    <a:pt x="0" y="23823"/>
                  </a:lnTo>
                  <a:lnTo>
                    <a:pt x="0" y="20545"/>
                  </a:lnTo>
                  <a:lnTo>
                    <a:pt x="600" y="17572"/>
                  </a:lnTo>
                  <a:lnTo>
                    <a:pt x="20659" y="0"/>
                  </a:lnTo>
                  <a:lnTo>
                    <a:pt x="23823" y="0"/>
                  </a:lnTo>
                  <a:lnTo>
                    <a:pt x="5617597" y="0"/>
                  </a:lnTo>
                  <a:lnTo>
                    <a:pt x="5620751" y="0"/>
                  </a:lnTo>
                  <a:lnTo>
                    <a:pt x="5623791" y="600"/>
                  </a:lnTo>
                  <a:lnTo>
                    <a:pt x="5641421" y="20545"/>
                  </a:lnTo>
                  <a:lnTo>
                    <a:pt x="5641421" y="23823"/>
                  </a:lnTo>
                  <a:lnTo>
                    <a:pt x="5641421" y="5436538"/>
                  </a:lnTo>
                  <a:lnTo>
                    <a:pt x="5641421" y="5439216"/>
                  </a:lnTo>
                  <a:lnTo>
                    <a:pt x="5640820" y="5442198"/>
                  </a:lnTo>
                  <a:lnTo>
                    <a:pt x="5639610" y="5445172"/>
                  </a:lnTo>
                  <a:lnTo>
                    <a:pt x="5638400" y="5448154"/>
                  </a:lnTo>
                  <a:lnTo>
                    <a:pt x="5617597" y="5460361"/>
                  </a:lnTo>
                  <a:lnTo>
                    <a:pt x="23823" y="5460361"/>
                  </a:lnTo>
                  <a:lnTo>
                    <a:pt x="1810" y="5445172"/>
                  </a:lnTo>
                  <a:lnTo>
                    <a:pt x="600" y="5442198"/>
                  </a:lnTo>
                  <a:lnTo>
                    <a:pt x="0" y="5439216"/>
                  </a:lnTo>
                  <a:lnTo>
                    <a:pt x="0" y="5436538"/>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832"/>
              <a:ext cx="5556250" cy="5317490"/>
            </a:xfrm>
            <a:custGeom>
              <a:avLst/>
              <a:gdLst/>
              <a:ahLst/>
              <a:cxnLst/>
              <a:rect l="l" t="t" r="r" b="b"/>
              <a:pathLst>
                <a:path w="5556250" h="5317490">
                  <a:moveTo>
                    <a:pt x="5555656" y="5317420"/>
                  </a:moveTo>
                  <a:lnTo>
                    <a:pt x="0" y="5317420"/>
                  </a:lnTo>
                  <a:lnTo>
                    <a:pt x="0" y="0"/>
                  </a:lnTo>
                  <a:lnTo>
                    <a:pt x="5555656" y="0"/>
                  </a:lnTo>
                  <a:lnTo>
                    <a:pt x="5555656" y="5317420"/>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6314445"/>
            <a:ext cx="5651500" cy="667385"/>
            <a:chOff x="959124" y="6314445"/>
            <a:chExt cx="5651500" cy="667385"/>
          </a:xfrm>
        </p:grpSpPr>
        <p:sp>
          <p:nvSpPr>
            <p:cNvPr id="7" name="object 7"/>
            <p:cNvSpPr/>
            <p:nvPr/>
          </p:nvSpPr>
          <p:spPr>
            <a:xfrm>
              <a:off x="963889" y="6319210"/>
              <a:ext cx="5641975" cy="657860"/>
            </a:xfrm>
            <a:custGeom>
              <a:avLst/>
              <a:gdLst/>
              <a:ahLst/>
              <a:cxnLst/>
              <a:rect l="l" t="t" r="r" b="b"/>
              <a:pathLst>
                <a:path w="5641975" h="657859">
                  <a:moveTo>
                    <a:pt x="5617597" y="657530"/>
                  </a:moveTo>
                  <a:lnTo>
                    <a:pt x="23823" y="657530"/>
                  </a:lnTo>
                  <a:lnTo>
                    <a:pt x="20659" y="657235"/>
                  </a:lnTo>
                  <a:lnTo>
                    <a:pt x="17629" y="656634"/>
                  </a:lnTo>
                  <a:lnTo>
                    <a:pt x="14703" y="655148"/>
                  </a:lnTo>
                  <a:lnTo>
                    <a:pt x="11787" y="653957"/>
                  </a:lnTo>
                  <a:lnTo>
                    <a:pt x="0" y="636680"/>
                  </a:lnTo>
                  <a:lnTo>
                    <a:pt x="0" y="633706"/>
                  </a:lnTo>
                  <a:lnTo>
                    <a:pt x="0" y="20545"/>
                  </a:lnTo>
                  <a:lnTo>
                    <a:pt x="20659" y="0"/>
                  </a:lnTo>
                  <a:lnTo>
                    <a:pt x="5620752" y="0"/>
                  </a:lnTo>
                  <a:lnTo>
                    <a:pt x="5641421" y="20545"/>
                  </a:lnTo>
                  <a:lnTo>
                    <a:pt x="5641421" y="636680"/>
                  </a:lnTo>
                  <a:lnTo>
                    <a:pt x="5626717" y="655148"/>
                  </a:lnTo>
                  <a:lnTo>
                    <a:pt x="5623792" y="656634"/>
                  </a:lnTo>
                  <a:lnTo>
                    <a:pt x="5620752" y="657235"/>
                  </a:lnTo>
                  <a:lnTo>
                    <a:pt x="5617597" y="657530"/>
                  </a:lnTo>
                  <a:close/>
                </a:path>
              </a:pathLst>
            </a:custGeom>
            <a:solidFill>
              <a:srgbClr val="F8F8F8"/>
            </a:solidFill>
          </p:spPr>
          <p:txBody>
            <a:bodyPr wrap="square" lIns="0" tIns="0" rIns="0" bIns="0" rtlCol="0"/>
            <a:lstStyle/>
            <a:p>
              <a:endParaRPr/>
            </a:p>
          </p:txBody>
        </p:sp>
        <p:sp>
          <p:nvSpPr>
            <p:cNvPr id="8" name="object 8"/>
            <p:cNvSpPr/>
            <p:nvPr/>
          </p:nvSpPr>
          <p:spPr>
            <a:xfrm>
              <a:off x="963889" y="6319210"/>
              <a:ext cx="5641975" cy="657860"/>
            </a:xfrm>
            <a:custGeom>
              <a:avLst/>
              <a:gdLst/>
              <a:ahLst/>
              <a:cxnLst/>
              <a:rect l="l" t="t" r="r" b="b"/>
              <a:pathLst>
                <a:path w="5641975" h="657859">
                  <a:moveTo>
                    <a:pt x="0" y="633706"/>
                  </a:moveTo>
                  <a:lnTo>
                    <a:pt x="0" y="23823"/>
                  </a:lnTo>
                  <a:lnTo>
                    <a:pt x="0" y="20545"/>
                  </a:lnTo>
                  <a:lnTo>
                    <a:pt x="600" y="17572"/>
                  </a:lnTo>
                  <a:lnTo>
                    <a:pt x="1810" y="14294"/>
                  </a:lnTo>
                  <a:lnTo>
                    <a:pt x="3020" y="11311"/>
                  </a:lnTo>
                  <a:lnTo>
                    <a:pt x="4745" y="8929"/>
                  </a:lnTo>
                  <a:lnTo>
                    <a:pt x="6975" y="6851"/>
                  </a:lnTo>
                  <a:lnTo>
                    <a:pt x="9214" y="4764"/>
                  </a:lnTo>
                  <a:lnTo>
                    <a:pt x="11787" y="2973"/>
                  </a:lnTo>
                  <a:lnTo>
                    <a:pt x="14703" y="1486"/>
                  </a:lnTo>
                  <a:lnTo>
                    <a:pt x="17629" y="590"/>
                  </a:lnTo>
                  <a:lnTo>
                    <a:pt x="20659" y="0"/>
                  </a:lnTo>
                  <a:lnTo>
                    <a:pt x="23823" y="0"/>
                  </a:lnTo>
                  <a:lnTo>
                    <a:pt x="5617597" y="0"/>
                  </a:lnTo>
                  <a:lnTo>
                    <a:pt x="5620752" y="0"/>
                  </a:lnTo>
                  <a:lnTo>
                    <a:pt x="5623792" y="590"/>
                  </a:lnTo>
                  <a:lnTo>
                    <a:pt x="5626717" y="1486"/>
                  </a:lnTo>
                  <a:lnTo>
                    <a:pt x="5629633" y="2973"/>
                  </a:lnTo>
                  <a:lnTo>
                    <a:pt x="5632206" y="4764"/>
                  </a:lnTo>
                  <a:lnTo>
                    <a:pt x="5634446" y="6851"/>
                  </a:lnTo>
                  <a:lnTo>
                    <a:pt x="5636675" y="8929"/>
                  </a:lnTo>
                  <a:lnTo>
                    <a:pt x="5638400" y="11311"/>
                  </a:lnTo>
                  <a:lnTo>
                    <a:pt x="5639610" y="14294"/>
                  </a:lnTo>
                  <a:lnTo>
                    <a:pt x="5640821" y="17572"/>
                  </a:lnTo>
                  <a:lnTo>
                    <a:pt x="5641421" y="20545"/>
                  </a:lnTo>
                  <a:lnTo>
                    <a:pt x="5641421" y="23823"/>
                  </a:lnTo>
                  <a:lnTo>
                    <a:pt x="5641421" y="633706"/>
                  </a:lnTo>
                  <a:lnTo>
                    <a:pt x="5641421" y="636680"/>
                  </a:lnTo>
                  <a:lnTo>
                    <a:pt x="5640821" y="639662"/>
                  </a:lnTo>
                  <a:lnTo>
                    <a:pt x="5639610" y="642340"/>
                  </a:lnTo>
                  <a:lnTo>
                    <a:pt x="5638400" y="645323"/>
                  </a:lnTo>
                  <a:lnTo>
                    <a:pt x="5626717" y="655148"/>
                  </a:lnTo>
                  <a:lnTo>
                    <a:pt x="5623792" y="656634"/>
                  </a:lnTo>
                  <a:lnTo>
                    <a:pt x="5620752" y="657235"/>
                  </a:lnTo>
                  <a:lnTo>
                    <a:pt x="5617597" y="657530"/>
                  </a:lnTo>
                  <a:lnTo>
                    <a:pt x="23823" y="657530"/>
                  </a:lnTo>
                  <a:lnTo>
                    <a:pt x="20659" y="657235"/>
                  </a:lnTo>
                  <a:lnTo>
                    <a:pt x="17629" y="656634"/>
                  </a:lnTo>
                  <a:lnTo>
                    <a:pt x="14703" y="655148"/>
                  </a:lnTo>
                  <a:lnTo>
                    <a:pt x="11787" y="653957"/>
                  </a:lnTo>
                  <a:lnTo>
                    <a:pt x="1810" y="642340"/>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6400354"/>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8134566"/>
            <a:ext cx="5651500" cy="1353185"/>
            <a:chOff x="959124" y="8134566"/>
            <a:chExt cx="5651500" cy="1353185"/>
          </a:xfrm>
        </p:grpSpPr>
        <p:sp>
          <p:nvSpPr>
            <p:cNvPr id="11" name="object 11"/>
            <p:cNvSpPr/>
            <p:nvPr/>
          </p:nvSpPr>
          <p:spPr>
            <a:xfrm>
              <a:off x="963889" y="8139330"/>
              <a:ext cx="5641975" cy="1343660"/>
            </a:xfrm>
            <a:custGeom>
              <a:avLst/>
              <a:gdLst/>
              <a:ahLst/>
              <a:cxnLst/>
              <a:rect l="l" t="t" r="r" b="b"/>
              <a:pathLst>
                <a:path w="5641975" h="1343659">
                  <a:moveTo>
                    <a:pt x="5617597" y="1343649"/>
                  </a:moveTo>
                  <a:lnTo>
                    <a:pt x="23823" y="1343649"/>
                  </a:lnTo>
                  <a:lnTo>
                    <a:pt x="20659" y="1343353"/>
                  </a:lnTo>
                  <a:lnTo>
                    <a:pt x="0" y="1322799"/>
                  </a:lnTo>
                  <a:lnTo>
                    <a:pt x="0" y="1319825"/>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39610" y="14589"/>
                  </a:lnTo>
                  <a:lnTo>
                    <a:pt x="5640821" y="17276"/>
                  </a:lnTo>
                  <a:lnTo>
                    <a:pt x="5641421" y="20545"/>
                  </a:lnTo>
                  <a:lnTo>
                    <a:pt x="5641421" y="1322799"/>
                  </a:lnTo>
                  <a:lnTo>
                    <a:pt x="5620752" y="1343353"/>
                  </a:lnTo>
                  <a:lnTo>
                    <a:pt x="5617597" y="1343649"/>
                  </a:lnTo>
                  <a:close/>
                </a:path>
              </a:pathLst>
            </a:custGeom>
            <a:solidFill>
              <a:srgbClr val="F8F8F8"/>
            </a:solidFill>
          </p:spPr>
          <p:txBody>
            <a:bodyPr wrap="square" lIns="0" tIns="0" rIns="0" bIns="0" rtlCol="0"/>
            <a:lstStyle/>
            <a:p>
              <a:endParaRPr/>
            </a:p>
          </p:txBody>
        </p:sp>
        <p:sp>
          <p:nvSpPr>
            <p:cNvPr id="12" name="object 12"/>
            <p:cNvSpPr/>
            <p:nvPr/>
          </p:nvSpPr>
          <p:spPr>
            <a:xfrm>
              <a:off x="963889" y="8139330"/>
              <a:ext cx="5641975" cy="1343660"/>
            </a:xfrm>
            <a:custGeom>
              <a:avLst/>
              <a:gdLst/>
              <a:ahLst/>
              <a:cxnLst/>
              <a:rect l="l" t="t" r="r" b="b"/>
              <a:pathLst>
                <a:path w="5641975" h="1343659">
                  <a:moveTo>
                    <a:pt x="0" y="1319825"/>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589"/>
                  </a:lnTo>
                  <a:lnTo>
                    <a:pt x="5640821" y="17276"/>
                  </a:lnTo>
                  <a:lnTo>
                    <a:pt x="5641421" y="20545"/>
                  </a:lnTo>
                  <a:lnTo>
                    <a:pt x="5641421" y="23823"/>
                  </a:lnTo>
                  <a:lnTo>
                    <a:pt x="5641421" y="1319825"/>
                  </a:lnTo>
                  <a:lnTo>
                    <a:pt x="5641421" y="1322799"/>
                  </a:lnTo>
                  <a:lnTo>
                    <a:pt x="5640821" y="1325781"/>
                  </a:lnTo>
                  <a:lnTo>
                    <a:pt x="5617597" y="1343649"/>
                  </a:lnTo>
                  <a:lnTo>
                    <a:pt x="23823" y="1343649"/>
                  </a:lnTo>
                  <a:lnTo>
                    <a:pt x="0" y="1322799"/>
                  </a:lnTo>
                  <a:lnTo>
                    <a:pt x="0" y="131982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8220475"/>
              <a:ext cx="5556250" cy="1200785"/>
            </a:xfrm>
            <a:custGeom>
              <a:avLst/>
              <a:gdLst/>
              <a:ahLst/>
              <a:cxnLst/>
              <a:rect l="l" t="t" r="r" b="b"/>
              <a:pathLst>
                <a:path w="5556250" h="1200784">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sp>
        <p:nvSpPr>
          <p:cNvPr id="14" name="object 14"/>
          <p:cNvSpPr txBox="1"/>
          <p:nvPr/>
        </p:nvSpPr>
        <p:spPr>
          <a:xfrm>
            <a:off x="1070306" y="406653"/>
            <a:ext cx="5437505" cy="10547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/iscsi/iqn.20.../tpg1/portals&gt;</a:t>
            </a:r>
            <a:r>
              <a:rPr sz="850" spc="25" dirty="0">
                <a:solidFill>
                  <a:srgbClr val="333333"/>
                </a:solidFill>
                <a:latin typeface="Lucida Console"/>
                <a:cs typeface="Lucida Console"/>
              </a:rPr>
              <a:t> </a:t>
            </a:r>
            <a:r>
              <a:rPr sz="850" spc="20" dirty="0">
                <a:solidFill>
                  <a:srgbClr val="333333"/>
                </a:solidFill>
                <a:latin typeface="Lucida Console"/>
                <a:cs typeface="Lucida Console"/>
              </a:rPr>
              <a:t>cd</a:t>
            </a:r>
            <a:r>
              <a:rPr sz="850" spc="25" dirty="0">
                <a:solidFill>
                  <a:srgbClr val="333333"/>
                </a:solidFill>
                <a:latin typeface="Lucida Console"/>
                <a:cs typeface="Lucida Console"/>
              </a:rPr>
              <a:t> //&gt; lso-</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tabLst>
                <a:tab pos="630555" algn="l"/>
              </a:tabLst>
            </a:pP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	</a:t>
            </a:r>
            <a:r>
              <a:rPr sz="850" spc="20" dirty="0">
                <a:solidFill>
                  <a:srgbClr val="333333"/>
                </a:solidFill>
                <a:latin typeface="Lucida Console"/>
                <a:cs typeface="Lucida Console"/>
              </a:rPr>
              <a:t>o-</a:t>
            </a:r>
            <a:r>
              <a:rPr sz="850" spc="-25" dirty="0">
                <a:solidFill>
                  <a:srgbClr val="333333"/>
                </a:solidFill>
                <a:latin typeface="Lucida Console"/>
                <a:cs typeface="Lucida Console"/>
              </a:rPr>
              <a:t> </a:t>
            </a:r>
            <a:r>
              <a:rPr sz="850" spc="30" dirty="0">
                <a:solidFill>
                  <a:srgbClr val="333333"/>
                </a:solidFill>
                <a:latin typeface="Lucida Console"/>
                <a:cs typeface="Lucida Console"/>
              </a:rPr>
              <a:t>backstores</a:t>
            </a:r>
            <a:endParaRPr sz="850">
              <a:latin typeface="Lucida Console"/>
              <a:cs typeface="Lucida Console"/>
            </a:endParaRPr>
          </a:p>
          <a:p>
            <a:pPr marL="12700">
              <a:lnSpc>
                <a:spcPct val="100000"/>
              </a:lnSpc>
              <a:spcBef>
                <a:spcPts val="334"/>
              </a:spcBef>
              <a:tabLst>
                <a:tab pos="5280660" algn="l"/>
              </a:tabLst>
            </a:pPr>
            <a:r>
              <a:rPr sz="850" spc="30" dirty="0">
                <a:solidFill>
                  <a:srgbClr val="333333"/>
                </a:solidFill>
                <a:latin typeface="Lucida Console"/>
                <a:cs typeface="Lucida Console"/>
              </a:rPr>
              <a:t>....................................................................</a:t>
            </a:r>
            <a:r>
              <a:rPr sz="850" spc="114" dirty="0">
                <a:solidFill>
                  <a:srgbClr val="333333"/>
                </a:solidFill>
                <a:latin typeface="Lucida Console"/>
                <a:cs typeface="Lucida Console"/>
              </a:rPr>
              <a:t> </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o-</a:t>
            </a:r>
            <a:r>
              <a:rPr sz="850" spc="40" dirty="0">
                <a:solidFill>
                  <a:srgbClr val="333333"/>
                </a:solidFill>
                <a:latin typeface="Lucida Console"/>
                <a:cs typeface="Lucida Console"/>
              </a:rPr>
              <a:t> </a:t>
            </a:r>
            <a:r>
              <a:rPr sz="850" spc="25" dirty="0">
                <a:solidFill>
                  <a:srgbClr val="333333"/>
                </a:solidFill>
                <a:latin typeface="Lucida Console"/>
                <a:cs typeface="Lucida Console"/>
              </a:rPr>
              <a:t>block</a:t>
            </a:r>
            <a:r>
              <a:rPr sz="850" spc="40" dirty="0">
                <a:solidFill>
                  <a:srgbClr val="333333"/>
                </a:solidFill>
                <a:latin typeface="Lucida Console"/>
                <a:cs typeface="Lucida Console"/>
              </a:rPr>
              <a:t> </a:t>
            </a:r>
            <a:r>
              <a:rPr sz="850" spc="30"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[Storage</a:t>
            </a:r>
            <a:endParaRPr sz="850">
              <a:latin typeface="Lucida Console"/>
              <a:cs typeface="Lucida Console"/>
            </a:endParaRPr>
          </a:p>
          <a:p>
            <a:pPr marL="12700">
              <a:lnSpc>
                <a:spcPct val="100000"/>
              </a:lnSpc>
              <a:spcBef>
                <a:spcPts val="330"/>
              </a:spcBef>
              <a:tabLst>
                <a:tab pos="908050" algn="l"/>
              </a:tabLst>
            </a:pPr>
            <a:r>
              <a:rPr sz="850" spc="30" dirty="0">
                <a:solidFill>
                  <a:srgbClr val="333333"/>
                </a:solidFill>
                <a:latin typeface="Lucida Console"/>
                <a:cs typeface="Lucida Console"/>
              </a:rPr>
              <a:t>Objects:</a:t>
            </a:r>
            <a:r>
              <a:rPr sz="850" spc="35" dirty="0">
                <a:solidFill>
                  <a:srgbClr val="333333"/>
                </a:solidFill>
                <a:latin typeface="Lucida Console"/>
                <a:cs typeface="Lucida Console"/>
              </a:rPr>
              <a:t> </a:t>
            </a:r>
            <a:r>
              <a:rPr sz="850" spc="20" dirty="0">
                <a:solidFill>
                  <a:srgbClr val="333333"/>
                </a:solidFill>
                <a:latin typeface="Lucida Console"/>
                <a:cs typeface="Lucida Console"/>
              </a:rPr>
              <a:t>1]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o-</a:t>
            </a:r>
            <a:r>
              <a:rPr sz="850" spc="30" dirty="0">
                <a:solidFill>
                  <a:srgbClr val="333333"/>
                </a:solidFill>
                <a:latin typeface="Lucida Console"/>
                <a:cs typeface="Lucida Console"/>
              </a:rPr>
              <a:t> </a:t>
            </a:r>
            <a:r>
              <a:rPr sz="850" spc="25" dirty="0">
                <a:solidFill>
                  <a:srgbClr val="333333"/>
                </a:solidFill>
                <a:latin typeface="Lucida Console"/>
                <a:cs typeface="Lucida Console"/>
              </a:rPr>
              <a:t>disk0</a:t>
            </a:r>
            <a:r>
              <a:rPr sz="850" spc="3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[/dev/md0</a:t>
            </a:r>
            <a:endParaRPr sz="850">
              <a:latin typeface="Lucida Console"/>
              <a:cs typeface="Lucida Console"/>
            </a:endParaRPr>
          </a:p>
        </p:txBody>
      </p:sp>
      <p:sp>
        <p:nvSpPr>
          <p:cNvPr id="17" name="object 17"/>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307</a:t>
            </a:fld>
            <a:endParaRPr sz="800">
              <a:latin typeface="小哥哥网恋吗"/>
              <a:cs typeface="小哥哥网恋吗"/>
            </a:endParaRPr>
          </a:p>
        </p:txBody>
      </p:sp>
      <p:sp>
        <p:nvSpPr>
          <p:cNvPr id="15" name="object 15"/>
          <p:cNvSpPr txBox="1"/>
          <p:nvPr/>
        </p:nvSpPr>
        <p:spPr>
          <a:xfrm>
            <a:off x="946424" y="1435763"/>
            <a:ext cx="5600065" cy="8756650"/>
          </a:xfrm>
          <a:prstGeom prst="rect">
            <a:avLst/>
          </a:prstGeom>
        </p:spPr>
        <p:txBody>
          <a:bodyPr vert="horz" wrap="square" lIns="0" tIns="53340" rIns="0" bIns="0" rtlCol="0">
            <a:spAutoFit/>
          </a:bodyPr>
          <a:lstStyle/>
          <a:p>
            <a:pPr marL="136525">
              <a:lnSpc>
                <a:spcPct val="100000"/>
              </a:lnSpc>
              <a:spcBef>
                <a:spcPts val="420"/>
              </a:spcBef>
              <a:tabLst>
                <a:tab pos="2418080" algn="l"/>
                <a:tab pos="2825750" algn="l"/>
              </a:tabLst>
            </a:pPr>
            <a:r>
              <a:rPr sz="850" spc="30" dirty="0">
                <a:solidFill>
                  <a:srgbClr val="333333"/>
                </a:solidFill>
                <a:latin typeface="Lucida Console"/>
                <a:cs typeface="Lucida Console"/>
              </a:rPr>
              <a:t>(40.0GiB)</a:t>
            </a:r>
            <a:r>
              <a:rPr sz="850" spc="35" dirty="0">
                <a:solidFill>
                  <a:srgbClr val="333333"/>
                </a:solidFill>
                <a:latin typeface="Lucida Console"/>
                <a:cs typeface="Lucida Console"/>
              </a:rPr>
              <a:t> </a:t>
            </a:r>
            <a:r>
              <a:rPr sz="850" spc="30" dirty="0">
                <a:solidFill>
                  <a:srgbClr val="333333"/>
                </a:solidFill>
                <a:latin typeface="Lucida Console"/>
                <a:cs typeface="Lucida Console"/>
              </a:rPr>
              <a:t>write-thru</a:t>
            </a:r>
            <a:r>
              <a:rPr sz="850" spc="35" dirty="0">
                <a:solidFill>
                  <a:srgbClr val="333333"/>
                </a:solidFill>
                <a:latin typeface="Lucida Console"/>
                <a:cs typeface="Lucida Console"/>
              </a:rPr>
              <a:t> </a:t>
            </a:r>
            <a:r>
              <a:rPr sz="850" spc="30" dirty="0">
                <a:solidFill>
                  <a:srgbClr val="333333"/>
                </a:solidFill>
                <a:latin typeface="Lucida Console"/>
                <a:cs typeface="Lucida Console"/>
              </a:rPr>
              <a:t>activated]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o-</a:t>
            </a:r>
            <a:r>
              <a:rPr sz="850" spc="-20" dirty="0">
                <a:solidFill>
                  <a:srgbClr val="333333"/>
                </a:solidFill>
                <a:latin typeface="Lucida Console"/>
                <a:cs typeface="Lucida Console"/>
              </a:rPr>
              <a:t> </a:t>
            </a:r>
            <a:r>
              <a:rPr sz="850" spc="25" dirty="0">
                <a:solidFill>
                  <a:srgbClr val="333333"/>
                </a:solidFill>
                <a:latin typeface="Lucida Console"/>
                <a:cs typeface="Lucida Console"/>
              </a:rPr>
              <a:t>alua</a:t>
            </a:r>
            <a:endParaRPr sz="850">
              <a:latin typeface="Lucida Console"/>
              <a:cs typeface="Lucida Console"/>
            </a:endParaRPr>
          </a:p>
          <a:p>
            <a:pPr marL="136525">
              <a:lnSpc>
                <a:spcPct val="100000"/>
              </a:lnSpc>
              <a:spcBef>
                <a:spcPts val="330"/>
              </a:spcBef>
              <a:tabLst>
                <a:tab pos="5400675" algn="l"/>
              </a:tabLst>
            </a:pPr>
            <a:r>
              <a:rPr sz="850" spc="30" dirty="0">
                <a:solidFill>
                  <a:srgbClr val="333333"/>
                </a:solidFill>
                <a:latin typeface="Lucida Console"/>
                <a:cs typeface="Lucida Console"/>
              </a:rPr>
              <a:t>.........................................................</a:t>
            </a:r>
            <a:r>
              <a:rPr sz="850" spc="65" dirty="0">
                <a:solidFill>
                  <a:srgbClr val="333333"/>
                </a:solidFill>
                <a:latin typeface="Lucida Console"/>
                <a:cs typeface="Lucida Console"/>
              </a:rPr>
              <a:t> </a:t>
            </a:r>
            <a:r>
              <a:rPr sz="850" spc="25" dirty="0">
                <a:solidFill>
                  <a:srgbClr val="333333"/>
                </a:solidFill>
                <a:latin typeface="Lucida Console"/>
                <a:cs typeface="Lucida Console"/>
              </a:rPr>
              <a:t>[ALUA</a:t>
            </a:r>
            <a:r>
              <a:rPr sz="850" spc="70" dirty="0">
                <a:solidFill>
                  <a:srgbClr val="333333"/>
                </a:solidFill>
                <a:latin typeface="Lucida Console"/>
                <a:cs typeface="Lucida Console"/>
              </a:rPr>
              <a:t> </a:t>
            </a:r>
            <a:r>
              <a:rPr sz="850" spc="30" dirty="0">
                <a:solidFill>
                  <a:srgbClr val="333333"/>
                </a:solidFill>
                <a:latin typeface="Lucida Console"/>
                <a:cs typeface="Lucida Console"/>
              </a:rPr>
              <a:t>Groups:</a:t>
            </a:r>
            <a:r>
              <a:rPr sz="850" spc="65" dirty="0">
                <a:solidFill>
                  <a:srgbClr val="333333"/>
                </a:solidFill>
                <a:latin typeface="Lucida Console"/>
                <a:cs typeface="Lucida Console"/>
              </a:rPr>
              <a:t> </a:t>
            </a:r>
            <a:r>
              <a:rPr sz="850" spc="20" dirty="0">
                <a:solidFill>
                  <a:srgbClr val="333333"/>
                </a:solidFill>
                <a:latin typeface="Lucida Console"/>
                <a:cs typeface="Lucida Console"/>
              </a:rPr>
              <a:t>1]	</a:t>
            </a:r>
            <a:r>
              <a:rPr sz="850" spc="15" dirty="0">
                <a:solidFill>
                  <a:srgbClr val="333333"/>
                </a:solidFill>
                <a:latin typeface="Lucida Console"/>
                <a:cs typeface="Lucida Console"/>
              </a:rPr>
              <a:t>|</a:t>
            </a:r>
            <a:endParaRPr sz="850">
              <a:latin typeface="Lucida Console"/>
              <a:cs typeface="Lucida Console"/>
            </a:endParaRPr>
          </a:p>
          <a:p>
            <a:pPr marL="136525" marR="756920">
              <a:lnSpc>
                <a:spcPct val="132400"/>
              </a:lnSpc>
              <a:tabLst>
                <a:tab pos="541655" algn="l"/>
                <a:tab pos="1450340" algn="l"/>
              </a:tabLst>
            </a:pPr>
            <a:r>
              <a:rPr sz="850" spc="15" dirty="0">
                <a:solidFill>
                  <a:srgbClr val="333333"/>
                </a:solidFill>
                <a:latin typeface="Lucida Console"/>
                <a:cs typeface="Lucida Console"/>
              </a:rPr>
              <a:t>|	</a:t>
            </a:r>
            <a:r>
              <a:rPr sz="850" spc="20" dirty="0">
                <a:solidFill>
                  <a:srgbClr val="333333"/>
                </a:solidFill>
                <a:latin typeface="Lucida Console"/>
                <a:cs typeface="Lucida Console"/>
              </a:rPr>
              <a:t>o-</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default_tg_pt_gp</a:t>
            </a:r>
            <a:r>
              <a:rPr sz="850" spc="35" dirty="0">
                <a:solidFill>
                  <a:srgbClr val="333333"/>
                </a:solidFill>
                <a:latin typeface="Lucida Console"/>
                <a:cs typeface="Lucida Console"/>
              </a:rPr>
              <a:t> </a:t>
            </a:r>
            <a:r>
              <a:rPr sz="850" spc="3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[ALUA</a:t>
            </a:r>
            <a:r>
              <a:rPr sz="850" spc="40" dirty="0">
                <a:solidFill>
                  <a:srgbClr val="333333"/>
                </a:solidFill>
                <a:latin typeface="Lucida Console"/>
                <a:cs typeface="Lucida Console"/>
              </a:rPr>
              <a:t> </a:t>
            </a:r>
            <a:r>
              <a:rPr sz="850" spc="25" dirty="0">
                <a:solidFill>
                  <a:srgbClr val="333333"/>
                </a:solidFill>
                <a:latin typeface="Lucida Console"/>
                <a:cs typeface="Lucida Console"/>
              </a:rPr>
              <a:t>state: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Active/optimized]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0" dirty="0">
                <a:solidFill>
                  <a:srgbClr val="333333"/>
                </a:solidFill>
                <a:latin typeface="Lucida Console"/>
                <a:cs typeface="Lucida Console"/>
              </a:rPr>
              <a:t>o-</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fileio</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[Storage</a:t>
            </a:r>
            <a:r>
              <a:rPr sz="850" spc="35" dirty="0">
                <a:solidFill>
                  <a:srgbClr val="333333"/>
                </a:solidFill>
                <a:latin typeface="Lucida Console"/>
                <a:cs typeface="Lucida Console"/>
              </a:rPr>
              <a:t> </a:t>
            </a:r>
            <a:r>
              <a:rPr sz="850" spc="30" dirty="0">
                <a:solidFill>
                  <a:srgbClr val="333333"/>
                </a:solidFill>
                <a:latin typeface="Lucida Console"/>
                <a:cs typeface="Lucida Console"/>
              </a:rPr>
              <a:t>Objects:</a:t>
            </a:r>
            <a:r>
              <a:rPr sz="850" spc="4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136525">
              <a:lnSpc>
                <a:spcPct val="100000"/>
              </a:lnSpc>
              <a:spcBef>
                <a:spcPts val="334"/>
              </a:spcBef>
            </a:pP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o-</a:t>
            </a:r>
            <a:r>
              <a:rPr sz="850" spc="40" dirty="0">
                <a:solidFill>
                  <a:srgbClr val="333333"/>
                </a:solidFill>
                <a:latin typeface="Lucida Console"/>
                <a:cs typeface="Lucida Console"/>
              </a:rPr>
              <a:t> </a:t>
            </a:r>
            <a:r>
              <a:rPr sz="850" spc="25" dirty="0">
                <a:solidFill>
                  <a:srgbClr val="333333"/>
                </a:solidFill>
                <a:latin typeface="Lucida Console"/>
                <a:cs typeface="Lucida Console"/>
              </a:rPr>
              <a:t>pscsi</a:t>
            </a:r>
            <a:r>
              <a:rPr sz="850" spc="40" dirty="0">
                <a:solidFill>
                  <a:srgbClr val="333333"/>
                </a:solidFill>
                <a:latin typeface="Lucida Console"/>
                <a:cs typeface="Lucida Console"/>
              </a:rPr>
              <a:t> </a:t>
            </a:r>
            <a:r>
              <a:rPr sz="850" spc="30"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[Storage</a:t>
            </a:r>
            <a:endParaRPr sz="850">
              <a:latin typeface="Lucida Console"/>
              <a:cs typeface="Lucida Console"/>
            </a:endParaRPr>
          </a:p>
          <a:p>
            <a:pPr marL="136525">
              <a:lnSpc>
                <a:spcPct val="100000"/>
              </a:lnSpc>
              <a:spcBef>
                <a:spcPts val="330"/>
              </a:spcBef>
              <a:tabLst>
                <a:tab pos="1031875" algn="l"/>
              </a:tabLst>
            </a:pPr>
            <a:r>
              <a:rPr sz="850" spc="30" dirty="0">
                <a:solidFill>
                  <a:srgbClr val="333333"/>
                </a:solidFill>
                <a:latin typeface="Lucida Console"/>
                <a:cs typeface="Lucida Console"/>
              </a:rPr>
              <a:t>Objects:</a:t>
            </a:r>
            <a:r>
              <a:rPr sz="850" spc="35" dirty="0">
                <a:solidFill>
                  <a:srgbClr val="333333"/>
                </a:solidFill>
                <a:latin typeface="Lucida Console"/>
                <a:cs typeface="Lucida Console"/>
              </a:rPr>
              <a:t> </a:t>
            </a:r>
            <a:r>
              <a:rPr sz="850" spc="20" dirty="0">
                <a:solidFill>
                  <a:srgbClr val="333333"/>
                </a:solidFill>
                <a:latin typeface="Lucida Console"/>
                <a:cs typeface="Lucida Console"/>
              </a:rPr>
              <a:t>0]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0" dirty="0">
                <a:solidFill>
                  <a:srgbClr val="333333"/>
                </a:solidFill>
                <a:latin typeface="Lucida Console"/>
                <a:cs typeface="Lucida Console"/>
              </a:rPr>
              <a:t>o-</a:t>
            </a:r>
            <a:r>
              <a:rPr sz="850" spc="-5" dirty="0">
                <a:solidFill>
                  <a:srgbClr val="333333"/>
                </a:solidFill>
                <a:latin typeface="Lucida Console"/>
                <a:cs typeface="Lucida Console"/>
              </a:rPr>
              <a:t> </a:t>
            </a:r>
            <a:r>
              <a:rPr sz="850" spc="30" dirty="0">
                <a:solidFill>
                  <a:srgbClr val="333333"/>
                </a:solidFill>
                <a:latin typeface="Lucida Console"/>
                <a:cs typeface="Lucida Console"/>
              </a:rPr>
              <a:t>ramdisk</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[Storage</a:t>
            </a:r>
            <a:r>
              <a:rPr sz="850" spc="35" dirty="0">
                <a:solidFill>
                  <a:srgbClr val="333333"/>
                </a:solidFill>
                <a:latin typeface="Lucida Console"/>
                <a:cs typeface="Lucida Console"/>
              </a:rPr>
              <a:t> </a:t>
            </a:r>
            <a:r>
              <a:rPr sz="850" spc="30" dirty="0">
                <a:solidFill>
                  <a:srgbClr val="333333"/>
                </a:solidFill>
                <a:latin typeface="Lucida Console"/>
                <a:cs typeface="Lucida Console"/>
              </a:rPr>
              <a:t>Objects:</a:t>
            </a:r>
            <a:r>
              <a:rPr sz="850" spc="40" dirty="0">
                <a:solidFill>
                  <a:srgbClr val="333333"/>
                </a:solidFill>
                <a:latin typeface="Lucida Console"/>
                <a:cs typeface="Lucida Console"/>
              </a:rPr>
              <a:t> </a:t>
            </a:r>
            <a:r>
              <a:rPr sz="850" spc="20" dirty="0">
                <a:solidFill>
                  <a:srgbClr val="333333"/>
                </a:solidFill>
                <a:latin typeface="Lucida Console"/>
                <a:cs typeface="Lucida Console"/>
              </a:rPr>
              <a:t>0]</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o-</a:t>
            </a:r>
            <a:r>
              <a:rPr sz="850" spc="60" dirty="0">
                <a:solidFill>
                  <a:srgbClr val="333333"/>
                </a:solidFill>
                <a:latin typeface="Lucida Console"/>
                <a:cs typeface="Lucida Console"/>
              </a:rPr>
              <a:t> </a:t>
            </a:r>
            <a:r>
              <a:rPr sz="850" spc="25" dirty="0">
                <a:solidFill>
                  <a:srgbClr val="333333"/>
                </a:solidFill>
                <a:latin typeface="Lucida Console"/>
                <a:cs typeface="Lucida Console"/>
              </a:rPr>
              <a:t>iscsi</a:t>
            </a:r>
            <a:r>
              <a:rPr sz="850" spc="60"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marR="341630">
              <a:lnSpc>
                <a:spcPct val="132400"/>
              </a:lnSpc>
              <a:tabLst>
                <a:tab pos="1101725" algn="l"/>
                <a:tab pos="4498340" algn="l"/>
                <a:tab pos="4769485" algn="l"/>
              </a:tabLst>
            </a:pPr>
            <a:r>
              <a:rPr sz="850" spc="30" dirty="0">
                <a:solidFill>
                  <a:srgbClr val="333333"/>
                </a:solidFill>
                <a:latin typeface="Lucida Console"/>
                <a:cs typeface="Lucida Console"/>
              </a:rPr>
              <a:t>[Targets:</a:t>
            </a:r>
            <a:r>
              <a:rPr sz="850" spc="35" dirty="0">
                <a:solidFill>
                  <a:srgbClr val="333333"/>
                </a:solidFill>
                <a:latin typeface="Lucida Console"/>
                <a:cs typeface="Lucida Console"/>
              </a:rPr>
              <a:t> </a:t>
            </a:r>
            <a:r>
              <a:rPr sz="850" spc="20" dirty="0">
                <a:solidFill>
                  <a:srgbClr val="333333"/>
                </a:solidFill>
                <a:latin typeface="Lucida Console"/>
                <a:cs typeface="Lucida Console"/>
              </a:rPr>
              <a:t>1]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o-</a:t>
            </a:r>
            <a:r>
              <a:rPr sz="850" spc="25" dirty="0">
                <a:solidFill>
                  <a:srgbClr val="333333"/>
                </a:solidFill>
                <a:latin typeface="Lucida Console"/>
                <a:cs typeface="Lucida Console"/>
              </a:rPr>
              <a:t> </a:t>
            </a:r>
            <a:r>
              <a:rPr sz="850" spc="30" dirty="0">
                <a:solidFill>
                  <a:srgbClr val="333333"/>
                </a:solidFill>
                <a:latin typeface="Lucida Console"/>
                <a:cs typeface="Lucida Console"/>
              </a:rPr>
              <a:t>iqn.2003-01.org.linux- </a:t>
            </a:r>
            <a:r>
              <a:rPr sz="850" spc="35" dirty="0">
                <a:solidFill>
                  <a:srgbClr val="333333"/>
                </a:solidFill>
                <a:latin typeface="Lucida Console"/>
                <a:cs typeface="Lucida Console"/>
              </a:rPr>
              <a:t> </a:t>
            </a:r>
            <a:r>
              <a:rPr sz="850" spc="30" dirty="0">
                <a:solidFill>
                  <a:srgbClr val="333333"/>
                </a:solidFill>
                <a:latin typeface="Lucida Console"/>
                <a:cs typeface="Lucida Console"/>
              </a:rPr>
              <a:t>iscsi.linuxprobe.x8664:sn.745b21d6cad5</a:t>
            </a:r>
            <a:r>
              <a:rPr sz="850" spc="60" dirty="0">
                <a:solidFill>
                  <a:srgbClr val="333333"/>
                </a:solidFill>
                <a:latin typeface="Lucida Console"/>
                <a:cs typeface="Lucida Console"/>
              </a:rPr>
              <a:t> </a:t>
            </a:r>
            <a:r>
              <a:rPr sz="850" spc="30" dirty="0">
                <a:solidFill>
                  <a:srgbClr val="333333"/>
                </a:solidFill>
                <a:latin typeface="Lucida Console"/>
                <a:cs typeface="Lucida Console"/>
              </a:rPr>
              <a:t>............</a:t>
            </a:r>
            <a:r>
              <a:rPr sz="850" spc="60" dirty="0">
                <a:solidFill>
                  <a:srgbClr val="333333"/>
                </a:solidFill>
                <a:latin typeface="Lucida Console"/>
                <a:cs typeface="Lucida Console"/>
              </a:rPr>
              <a:t> </a:t>
            </a:r>
            <a:r>
              <a:rPr sz="850" spc="25" dirty="0">
                <a:solidFill>
                  <a:srgbClr val="333333"/>
                </a:solidFill>
                <a:latin typeface="Lucida Console"/>
                <a:cs typeface="Lucida Console"/>
              </a:rPr>
              <a:t>[TPGs:</a:t>
            </a:r>
            <a:r>
              <a:rPr sz="850" spc="60" dirty="0">
                <a:solidFill>
                  <a:srgbClr val="333333"/>
                </a:solidFill>
                <a:latin typeface="Lucida Console"/>
                <a:cs typeface="Lucida Console"/>
              </a:rPr>
              <a:t> </a:t>
            </a:r>
            <a:r>
              <a:rPr sz="850" spc="20" dirty="0">
                <a:solidFill>
                  <a:srgbClr val="333333"/>
                </a:solidFill>
                <a:latin typeface="Lucida Console"/>
                <a:cs typeface="Lucida Console"/>
              </a:rPr>
              <a:t>1]	</a:t>
            </a:r>
            <a:r>
              <a:rPr sz="850" spc="15" dirty="0">
                <a:solidFill>
                  <a:srgbClr val="333333"/>
                </a:solidFill>
                <a:latin typeface="Lucida Console"/>
                <a:cs typeface="Lucida Console"/>
              </a:rPr>
              <a:t>|	</a:t>
            </a:r>
            <a:r>
              <a:rPr sz="850" spc="20" dirty="0">
                <a:solidFill>
                  <a:srgbClr val="333333"/>
                </a:solidFill>
                <a:latin typeface="Lucida Console"/>
                <a:cs typeface="Lucida Console"/>
              </a:rPr>
              <a:t>o-</a:t>
            </a:r>
            <a:r>
              <a:rPr sz="850" spc="-45" dirty="0">
                <a:solidFill>
                  <a:srgbClr val="333333"/>
                </a:solidFill>
                <a:latin typeface="Lucida Console"/>
                <a:cs typeface="Lucida Console"/>
              </a:rPr>
              <a:t> </a:t>
            </a:r>
            <a:r>
              <a:rPr sz="850" spc="25" dirty="0">
                <a:solidFill>
                  <a:srgbClr val="333333"/>
                </a:solidFill>
                <a:latin typeface="Lucida Console"/>
                <a:cs typeface="Lucida Console"/>
              </a:rPr>
              <a:t>tpg1</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[no-gen-acls,</a:t>
            </a:r>
            <a:r>
              <a:rPr sz="850" spc="35" dirty="0">
                <a:solidFill>
                  <a:srgbClr val="333333"/>
                </a:solidFill>
                <a:latin typeface="Lucida Console"/>
                <a:cs typeface="Lucida Console"/>
              </a:rPr>
              <a:t> </a:t>
            </a:r>
            <a:r>
              <a:rPr sz="850" spc="30" dirty="0">
                <a:solidFill>
                  <a:srgbClr val="333333"/>
                </a:solidFill>
                <a:latin typeface="Lucida Console"/>
                <a:cs typeface="Lucida Console"/>
              </a:rPr>
              <a:t>no-auth]</a:t>
            </a:r>
            <a:endParaRPr sz="850">
              <a:latin typeface="Lucida Console"/>
              <a:cs typeface="Lucida Console"/>
            </a:endParaRPr>
          </a:p>
          <a:p>
            <a:pPr marL="136525">
              <a:lnSpc>
                <a:spcPct val="100000"/>
              </a:lnSpc>
              <a:spcBef>
                <a:spcPts val="330"/>
              </a:spcBef>
              <a:tabLst>
                <a:tab pos="541655" algn="l"/>
              </a:tabLst>
            </a:pPr>
            <a:r>
              <a:rPr sz="850" spc="15" dirty="0">
                <a:solidFill>
                  <a:srgbClr val="333333"/>
                </a:solidFill>
                <a:latin typeface="Lucida Console"/>
                <a:cs typeface="Lucida Console"/>
              </a:rPr>
              <a:t>|	</a:t>
            </a:r>
            <a:r>
              <a:rPr sz="850" spc="20" dirty="0">
                <a:solidFill>
                  <a:srgbClr val="333333"/>
                </a:solidFill>
                <a:latin typeface="Lucida Console"/>
                <a:cs typeface="Lucida Console"/>
              </a:rPr>
              <a:t>o-</a:t>
            </a:r>
            <a:r>
              <a:rPr sz="850" spc="55" dirty="0">
                <a:solidFill>
                  <a:srgbClr val="333333"/>
                </a:solidFill>
                <a:latin typeface="Lucida Console"/>
                <a:cs typeface="Lucida Console"/>
              </a:rPr>
              <a:t> </a:t>
            </a:r>
            <a:r>
              <a:rPr sz="850" spc="25" dirty="0">
                <a:solidFill>
                  <a:srgbClr val="333333"/>
                </a:solidFill>
                <a:latin typeface="Lucida Console"/>
                <a:cs typeface="Lucida Console"/>
              </a:rPr>
              <a:t>acls</a:t>
            </a:r>
            <a:r>
              <a:rPr sz="850" spc="55"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marR="56515">
              <a:lnSpc>
                <a:spcPct val="132400"/>
              </a:lnSpc>
              <a:tabLst>
                <a:tab pos="893444" algn="l"/>
                <a:tab pos="1298575" algn="l"/>
                <a:tab pos="4500245" algn="l"/>
                <a:tab pos="4906010" algn="l"/>
                <a:tab pos="5177155" algn="l"/>
                <a:tab pos="5467985" algn="l"/>
              </a:tabLst>
            </a:pPr>
            <a:r>
              <a:rPr sz="850" spc="25" dirty="0">
                <a:solidFill>
                  <a:srgbClr val="333333"/>
                </a:solidFill>
                <a:latin typeface="Lucida Console"/>
                <a:cs typeface="Lucida Console"/>
              </a:rPr>
              <a:t>[ACLs:</a:t>
            </a:r>
            <a:r>
              <a:rPr sz="850" spc="50" dirty="0">
                <a:solidFill>
                  <a:srgbClr val="333333"/>
                </a:solidFill>
                <a:latin typeface="Lucida Console"/>
                <a:cs typeface="Lucida Console"/>
              </a:rPr>
              <a:t> </a:t>
            </a:r>
            <a:r>
              <a:rPr sz="850" spc="20" dirty="0">
                <a:solidFill>
                  <a:srgbClr val="333333"/>
                </a:solidFill>
                <a:latin typeface="Lucida Console"/>
                <a:cs typeface="Lucida Console"/>
              </a:rPr>
              <a:t>1]	</a:t>
            </a:r>
            <a:r>
              <a:rPr sz="850" spc="15" dirty="0">
                <a:solidFill>
                  <a:srgbClr val="333333"/>
                </a:solidFill>
                <a:latin typeface="Lucida Console"/>
                <a:cs typeface="Lucida Console"/>
              </a:rPr>
              <a:t>|	|</a:t>
            </a:r>
            <a:r>
              <a:rPr sz="850" spc="25" dirty="0">
                <a:solidFill>
                  <a:srgbClr val="333333"/>
                </a:solidFill>
                <a:latin typeface="Lucida Console"/>
                <a:cs typeface="Lucida Console"/>
              </a:rPr>
              <a:t> </a:t>
            </a:r>
            <a:r>
              <a:rPr sz="850" spc="20" dirty="0">
                <a:solidFill>
                  <a:srgbClr val="333333"/>
                </a:solidFill>
                <a:latin typeface="Lucida Console"/>
                <a:cs typeface="Lucida Console"/>
              </a:rPr>
              <a:t>o-</a:t>
            </a:r>
            <a:r>
              <a:rPr sz="850" spc="30" dirty="0">
                <a:solidFill>
                  <a:srgbClr val="333333"/>
                </a:solidFill>
                <a:latin typeface="Lucida Console"/>
                <a:cs typeface="Lucida Console"/>
              </a:rPr>
              <a:t> iqn.2003-01.org.linux- </a:t>
            </a:r>
            <a:r>
              <a:rPr sz="850" spc="35" dirty="0">
                <a:solidFill>
                  <a:srgbClr val="333333"/>
                </a:solidFill>
                <a:latin typeface="Lucida Console"/>
                <a:cs typeface="Lucida Console"/>
              </a:rPr>
              <a:t> </a:t>
            </a:r>
            <a:r>
              <a:rPr sz="850" spc="30" dirty="0">
                <a:solidFill>
                  <a:srgbClr val="333333"/>
                </a:solidFill>
                <a:latin typeface="Lucida Console"/>
                <a:cs typeface="Lucida Console"/>
              </a:rPr>
              <a:t>iscsi.linuxprobe.x8664:sn.745b21d6cad5:client[Mapped</a:t>
            </a:r>
            <a:r>
              <a:rPr sz="850" spc="75" dirty="0">
                <a:solidFill>
                  <a:srgbClr val="333333"/>
                </a:solidFill>
                <a:latin typeface="Lucida Console"/>
                <a:cs typeface="Lucida Console"/>
              </a:rPr>
              <a:t> </a:t>
            </a:r>
            <a:r>
              <a:rPr sz="850" spc="25" dirty="0">
                <a:solidFill>
                  <a:srgbClr val="333333"/>
                </a:solidFill>
                <a:latin typeface="Lucida Console"/>
                <a:cs typeface="Lucida Console"/>
              </a:rPr>
              <a:t>LUNs:</a:t>
            </a:r>
            <a:r>
              <a:rPr sz="850" spc="75" dirty="0">
                <a:solidFill>
                  <a:srgbClr val="333333"/>
                </a:solidFill>
                <a:latin typeface="Lucida Console"/>
                <a:cs typeface="Lucida Console"/>
              </a:rPr>
              <a:t> </a:t>
            </a:r>
            <a:r>
              <a:rPr sz="850" spc="20" dirty="0">
                <a:solidFill>
                  <a:srgbClr val="333333"/>
                </a:solidFill>
                <a:latin typeface="Lucida Console"/>
                <a:cs typeface="Lucida Console"/>
              </a:rPr>
              <a:t>1]	</a:t>
            </a:r>
            <a:r>
              <a:rPr sz="850" spc="15" dirty="0">
                <a:solidFill>
                  <a:srgbClr val="333333"/>
                </a:solidFill>
                <a:latin typeface="Lucida Console"/>
                <a:cs typeface="Lucida Console"/>
              </a:rPr>
              <a:t>|	|	</a:t>
            </a:r>
            <a:r>
              <a:rPr sz="850" spc="20" dirty="0">
                <a:solidFill>
                  <a:srgbClr val="333333"/>
                </a:solidFill>
                <a:latin typeface="Lucida Console"/>
                <a:cs typeface="Lucida Console"/>
              </a:rPr>
              <a: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mapped_lun</a:t>
            </a:r>
            <a:r>
              <a:rPr sz="850" spc="15" dirty="0">
                <a:solidFill>
                  <a:srgbClr val="333333"/>
                </a:solidFill>
                <a:latin typeface="Lucida Console"/>
                <a:cs typeface="Lucida Console"/>
              </a:rPr>
              <a:t>0</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[lun</a:t>
            </a:r>
            <a:r>
              <a:rPr sz="850" spc="15" dirty="0">
                <a:solidFill>
                  <a:srgbClr val="333333"/>
                </a:solidFill>
                <a:latin typeface="Lucida Console"/>
                <a:cs typeface="Lucida Console"/>
              </a:rPr>
              <a:t>0</a:t>
            </a:r>
            <a:r>
              <a:rPr sz="850" spc="30" dirty="0">
                <a:solidFill>
                  <a:srgbClr val="333333"/>
                </a:solidFill>
                <a:latin typeface="Lucida Console"/>
                <a:cs typeface="Lucida Console"/>
              </a:rPr>
              <a:t> block/disk</a:t>
            </a:r>
            <a:r>
              <a:rPr sz="850" spc="15" dirty="0">
                <a:solidFill>
                  <a:srgbClr val="333333"/>
                </a:solidFill>
                <a:latin typeface="Lucida Console"/>
                <a:cs typeface="Lucida Console"/>
              </a:rPr>
              <a:t>0</a:t>
            </a:r>
            <a:r>
              <a:rPr sz="850" spc="30" dirty="0">
                <a:solidFill>
                  <a:srgbClr val="333333"/>
                </a:solidFill>
                <a:latin typeface="Lucida Console"/>
                <a:cs typeface="Lucida Console"/>
              </a:rPr>
              <a:t> (rw)</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405130">
              <a:lnSpc>
                <a:spcPct val="100000"/>
              </a:lnSpc>
              <a:spcBef>
                <a:spcPts val="330"/>
              </a:spcBef>
            </a:pPr>
            <a:r>
              <a:rPr sz="850" spc="20" dirty="0">
                <a:solidFill>
                  <a:srgbClr val="333333"/>
                </a:solidFill>
                <a:latin typeface="Lucida Console"/>
                <a:cs typeface="Lucida Console"/>
              </a:rPr>
              <a:t>o-</a:t>
            </a:r>
            <a:r>
              <a:rPr sz="850" spc="45" dirty="0">
                <a:solidFill>
                  <a:srgbClr val="333333"/>
                </a:solidFill>
                <a:latin typeface="Lucida Console"/>
                <a:cs typeface="Lucida Console"/>
              </a:rPr>
              <a:t> </a:t>
            </a:r>
            <a:r>
              <a:rPr sz="850" spc="25" dirty="0">
                <a:solidFill>
                  <a:srgbClr val="333333"/>
                </a:solidFill>
                <a:latin typeface="Lucida Console"/>
                <a:cs typeface="Lucida Console"/>
              </a:rPr>
              <a:t>luns</a:t>
            </a:r>
            <a:r>
              <a:rPr sz="850" spc="50"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marR="763905">
              <a:lnSpc>
                <a:spcPct val="132400"/>
              </a:lnSpc>
              <a:tabLst>
                <a:tab pos="893444" algn="l"/>
                <a:tab pos="1298575" algn="l"/>
                <a:tab pos="2350770" algn="l"/>
                <a:tab pos="2756535" algn="l"/>
              </a:tabLst>
            </a:pPr>
            <a:r>
              <a:rPr sz="850" spc="25" dirty="0">
                <a:solidFill>
                  <a:srgbClr val="333333"/>
                </a:solidFill>
                <a:latin typeface="Lucida Console"/>
                <a:cs typeface="Lucida Console"/>
              </a:rPr>
              <a:t>[LUNs:</a:t>
            </a:r>
            <a:r>
              <a:rPr sz="850" spc="50" dirty="0">
                <a:solidFill>
                  <a:srgbClr val="333333"/>
                </a:solidFill>
                <a:latin typeface="Lucida Console"/>
                <a:cs typeface="Lucida Console"/>
              </a:rPr>
              <a:t> </a:t>
            </a:r>
            <a:r>
              <a:rPr sz="850" spc="20" dirty="0">
                <a:solidFill>
                  <a:srgbClr val="333333"/>
                </a:solidFill>
                <a:latin typeface="Lucida Console"/>
                <a:cs typeface="Lucida Console"/>
              </a:rPr>
              <a:t>1]	</a:t>
            </a:r>
            <a:r>
              <a:rPr sz="850" spc="15" dirty="0">
                <a:solidFill>
                  <a:srgbClr val="333333"/>
                </a:solidFill>
                <a:latin typeface="Lucida Console"/>
                <a:cs typeface="Lucida Console"/>
              </a:rPr>
              <a:t>|	|</a:t>
            </a:r>
            <a:r>
              <a:rPr sz="850" spc="25" dirty="0">
                <a:solidFill>
                  <a:srgbClr val="333333"/>
                </a:solidFill>
                <a:latin typeface="Lucida Console"/>
                <a:cs typeface="Lucida Console"/>
              </a:rPr>
              <a:t> </a:t>
            </a:r>
            <a:r>
              <a:rPr sz="850" spc="20" dirty="0">
                <a:solidFill>
                  <a:srgbClr val="333333"/>
                </a:solidFill>
                <a:latin typeface="Lucida Console"/>
                <a:cs typeface="Lucida Console"/>
              </a:rPr>
              <a:t>o-</a:t>
            </a:r>
            <a:r>
              <a:rPr sz="850" spc="25" dirty="0">
                <a:solidFill>
                  <a:srgbClr val="333333"/>
                </a:solidFill>
                <a:latin typeface="Lucida Console"/>
                <a:cs typeface="Lucida Console"/>
              </a:rPr>
              <a:t> lun0 </a:t>
            </a:r>
            <a:r>
              <a:rPr sz="850" spc="30" dirty="0">
                <a:solidFill>
                  <a:srgbClr val="333333"/>
                </a:solidFill>
                <a:latin typeface="Lucida Console"/>
                <a:cs typeface="Lucida Console"/>
              </a:rPr>
              <a:t>............................ [block/disk0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(/dev/md0)</a:t>
            </a:r>
            <a:r>
              <a:rPr sz="850" spc="45" dirty="0">
                <a:solidFill>
                  <a:srgbClr val="333333"/>
                </a:solidFill>
                <a:latin typeface="Lucida Console"/>
                <a:cs typeface="Lucida Console"/>
              </a:rPr>
              <a:t> </a:t>
            </a:r>
            <a:r>
              <a:rPr sz="850" spc="30" dirty="0">
                <a:solidFill>
                  <a:srgbClr val="333333"/>
                </a:solidFill>
                <a:latin typeface="Lucida Console"/>
                <a:cs typeface="Lucida Console"/>
              </a:rPr>
              <a:t>(default_tg_pt_gp)]	</a:t>
            </a:r>
            <a:r>
              <a:rPr sz="850" spc="15" dirty="0">
                <a:solidFill>
                  <a:srgbClr val="333333"/>
                </a:solidFill>
                <a:latin typeface="Lucida Console"/>
                <a:cs typeface="Lucida Console"/>
              </a:rPr>
              <a:t>|	</a:t>
            </a:r>
            <a:r>
              <a:rPr sz="850" spc="20" dirty="0">
                <a:solidFill>
                  <a:srgbClr val="333333"/>
                </a:solidFill>
                <a:latin typeface="Lucida Console"/>
                <a:cs typeface="Lucida Console"/>
              </a:rPr>
              <a:t>o-</a:t>
            </a:r>
            <a:r>
              <a:rPr sz="850" spc="25" dirty="0">
                <a:solidFill>
                  <a:srgbClr val="333333"/>
                </a:solidFill>
                <a:latin typeface="Lucida Console"/>
                <a:cs typeface="Lucida Console"/>
              </a:rPr>
              <a:t> </a:t>
            </a:r>
            <a:r>
              <a:rPr sz="850" spc="30" dirty="0">
                <a:solidFill>
                  <a:srgbClr val="333333"/>
                </a:solidFill>
                <a:latin typeface="Lucida Console"/>
                <a:cs typeface="Lucida Console"/>
              </a:rPr>
              <a:t>portals</a:t>
            </a:r>
            <a:endParaRPr sz="850">
              <a:latin typeface="Lucida Console"/>
              <a:cs typeface="Lucida Console"/>
            </a:endParaRPr>
          </a:p>
          <a:p>
            <a:pPr marL="136525">
              <a:lnSpc>
                <a:spcPct val="100000"/>
              </a:lnSpc>
              <a:spcBef>
                <a:spcPts val="330"/>
              </a:spcBef>
              <a:tabLst>
                <a:tab pos="5194300" algn="l"/>
              </a:tabLst>
            </a:pPr>
            <a:r>
              <a:rPr sz="850" spc="30" dirty="0">
                <a:solidFill>
                  <a:srgbClr val="333333"/>
                </a:solidFill>
                <a:latin typeface="Lucida Console"/>
                <a:cs typeface="Lucida Console"/>
              </a:rPr>
              <a:t>..........................................................</a:t>
            </a:r>
            <a:r>
              <a:rPr sz="850" spc="75" dirty="0">
                <a:solidFill>
                  <a:srgbClr val="333333"/>
                </a:solidFill>
                <a:latin typeface="Lucida Console"/>
                <a:cs typeface="Lucida Console"/>
              </a:rPr>
              <a:t> </a:t>
            </a:r>
            <a:r>
              <a:rPr sz="850" spc="30" dirty="0">
                <a:solidFill>
                  <a:srgbClr val="333333"/>
                </a:solidFill>
                <a:latin typeface="Lucida Console"/>
                <a:cs typeface="Lucida Console"/>
              </a:rPr>
              <a:t>[Portals:</a:t>
            </a:r>
            <a:r>
              <a:rPr sz="850" spc="75" dirty="0">
                <a:solidFill>
                  <a:srgbClr val="333333"/>
                </a:solidFill>
                <a:latin typeface="Lucida Console"/>
                <a:cs typeface="Lucida Console"/>
              </a:rPr>
              <a:t> </a:t>
            </a:r>
            <a:r>
              <a:rPr sz="850" spc="20" dirty="0">
                <a:solidFill>
                  <a:srgbClr val="333333"/>
                </a:solidFill>
                <a:latin typeface="Lucida Console"/>
                <a:cs typeface="Lucida Console"/>
              </a:rPr>
              <a:t>1]	</a:t>
            </a:r>
            <a:r>
              <a:rPr sz="850" spc="15" dirty="0">
                <a:solidFill>
                  <a:srgbClr val="333333"/>
                </a:solidFill>
                <a:latin typeface="Lucida Console"/>
                <a:cs typeface="Lucida Console"/>
              </a:rPr>
              <a:t>|</a:t>
            </a:r>
            <a:endParaRPr sz="850">
              <a:latin typeface="Lucida Console"/>
              <a:cs typeface="Lucida Console"/>
            </a:endParaRPr>
          </a:p>
          <a:p>
            <a:pPr marL="270510">
              <a:lnSpc>
                <a:spcPct val="100000"/>
              </a:lnSpc>
              <a:spcBef>
                <a:spcPts val="330"/>
              </a:spcBef>
            </a:pPr>
            <a:r>
              <a:rPr sz="850" spc="20" dirty="0">
                <a:solidFill>
                  <a:srgbClr val="333333"/>
                </a:solidFill>
                <a:latin typeface="Lucida Console"/>
                <a:cs typeface="Lucida Console"/>
              </a:rPr>
              <a:t>o-</a:t>
            </a:r>
            <a:r>
              <a:rPr sz="850" spc="40" dirty="0">
                <a:solidFill>
                  <a:srgbClr val="333333"/>
                </a:solidFill>
                <a:latin typeface="Lucida Console"/>
                <a:cs typeface="Lucida Console"/>
              </a:rPr>
              <a:t> </a:t>
            </a:r>
            <a:r>
              <a:rPr sz="850" spc="30" dirty="0">
                <a:solidFill>
                  <a:srgbClr val="333333"/>
                </a:solidFill>
                <a:latin typeface="Lucida Console"/>
                <a:cs typeface="Lucida Console"/>
              </a:rPr>
              <a:t>192.168.10.10:3260</a:t>
            </a:r>
            <a:r>
              <a:rPr sz="850" spc="45"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4"/>
              </a:spcBef>
              <a:tabLst>
                <a:tab pos="548005" algn="l"/>
              </a:tabLst>
            </a:pPr>
            <a:r>
              <a:rPr sz="850" spc="25" dirty="0">
                <a:solidFill>
                  <a:srgbClr val="333333"/>
                </a:solidFill>
                <a:latin typeface="Lucida Console"/>
                <a:cs typeface="Lucida Console"/>
              </a:rPr>
              <a:t>[OK]	</a:t>
            </a:r>
            <a:r>
              <a:rPr sz="850" spc="20" dirty="0">
                <a:solidFill>
                  <a:srgbClr val="333333"/>
                </a:solidFill>
                <a:latin typeface="Lucida Console"/>
                <a:cs typeface="Lucida Console"/>
              </a:rPr>
              <a:t>o-</a:t>
            </a:r>
            <a:r>
              <a:rPr sz="850" spc="-30" dirty="0">
                <a:solidFill>
                  <a:srgbClr val="333333"/>
                </a:solidFill>
                <a:latin typeface="Lucida Console"/>
                <a:cs typeface="Lucida Console"/>
              </a:rPr>
              <a:t> </a:t>
            </a:r>
            <a:r>
              <a:rPr sz="850" spc="30" dirty="0">
                <a:solidFill>
                  <a:srgbClr val="333333"/>
                </a:solidFill>
                <a:latin typeface="Lucida Console"/>
                <a:cs typeface="Lucida Console"/>
              </a:rPr>
              <a:t>loopback</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[Targets:</a:t>
            </a:r>
            <a:r>
              <a:rPr sz="850" spc="45" dirty="0">
                <a:solidFill>
                  <a:srgbClr val="333333"/>
                </a:solidFill>
                <a:latin typeface="Lucida Console"/>
                <a:cs typeface="Lucida Console"/>
              </a:rPr>
              <a:t> </a:t>
            </a:r>
            <a:r>
              <a:rPr sz="850" spc="25" dirty="0">
                <a:solidFill>
                  <a:srgbClr val="333333"/>
                </a:solidFill>
                <a:latin typeface="Lucida Console"/>
                <a:cs typeface="Lucida Console"/>
              </a:rPr>
              <a:t>0]/&gt;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exitGlobal </a:t>
            </a:r>
            <a:r>
              <a:rPr sz="850" spc="25" dirty="0">
                <a:solidFill>
                  <a:srgbClr val="333333"/>
                </a:solidFill>
                <a:latin typeface="Lucida Console"/>
                <a:cs typeface="Lucida Console"/>
              </a:rPr>
              <a:t>pref</a:t>
            </a:r>
            <a:r>
              <a:rPr sz="850" spc="35" dirty="0">
                <a:solidFill>
                  <a:srgbClr val="333333"/>
                </a:solidFill>
                <a:latin typeface="Lucida Console"/>
                <a:cs typeface="Lucida Console"/>
              </a:rPr>
              <a:t> </a:t>
            </a:r>
            <a:r>
              <a:rPr sz="850" spc="30" dirty="0">
                <a:solidFill>
                  <a:srgbClr val="333333"/>
                </a:solidFill>
                <a:latin typeface="Lucida Console"/>
                <a:cs typeface="Lucida Console"/>
              </a:rPr>
              <a:t>auto_save_on_exit=trueConfiguration </a:t>
            </a:r>
            <a:r>
              <a:rPr sz="850" spc="25" dirty="0">
                <a:solidFill>
                  <a:srgbClr val="333333"/>
                </a:solidFill>
                <a:latin typeface="Lucida Console"/>
                <a:cs typeface="Lucida Console"/>
              </a:rPr>
              <a:t>saved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/etc/target/saveconfig.json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清空</a:t>
            </a:r>
            <a:r>
              <a:rPr sz="950" b="1" spc="45" dirty="0">
                <a:solidFill>
                  <a:srgbClr val="333333"/>
                </a:solidFill>
                <a:latin typeface="Trebuchet MS"/>
                <a:cs typeface="Trebuchet MS"/>
              </a:rPr>
              <a:t>iptables</a:t>
            </a:r>
            <a:r>
              <a:rPr sz="950" b="1" spc="25" dirty="0">
                <a:solidFill>
                  <a:srgbClr val="333333"/>
                </a:solidFill>
                <a:latin typeface="微软雅黑"/>
                <a:cs typeface="微软雅黑"/>
              </a:rPr>
              <a:t>防火墙中默认策略，设置</a:t>
            </a:r>
            <a:r>
              <a:rPr sz="950" b="1" spc="40" dirty="0">
                <a:solidFill>
                  <a:srgbClr val="333333"/>
                </a:solidFill>
                <a:latin typeface="Trebuchet MS"/>
                <a:cs typeface="Trebuchet MS"/>
              </a:rPr>
              <a:t>firewalld</a:t>
            </a:r>
            <a:r>
              <a:rPr sz="950" b="1" spc="25" dirty="0">
                <a:solidFill>
                  <a:srgbClr val="333333"/>
                </a:solidFill>
                <a:latin typeface="微软雅黑"/>
                <a:cs typeface="微软雅黑"/>
              </a:rPr>
              <a:t>防火墙放行</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服务或</a:t>
            </a:r>
            <a:r>
              <a:rPr sz="950" b="1" spc="15" dirty="0">
                <a:solidFill>
                  <a:srgbClr val="333333"/>
                </a:solidFill>
                <a:latin typeface="Trebuchet MS"/>
                <a:cs typeface="Trebuchet MS"/>
              </a:rPr>
              <a:t>3260/tcp</a:t>
            </a:r>
            <a:r>
              <a:rPr sz="950" b="1" spc="25" dirty="0">
                <a:solidFill>
                  <a:srgbClr val="333333"/>
                </a:solidFill>
                <a:latin typeface="微软雅黑"/>
                <a:cs typeface="微软雅黑"/>
              </a:rPr>
              <a:t>端口号：</a:t>
            </a:r>
            <a:endParaRPr sz="950">
              <a:latin typeface="微软雅黑"/>
              <a:cs typeface="微软雅黑"/>
            </a:endParaRPr>
          </a:p>
          <a:p>
            <a:pPr>
              <a:lnSpc>
                <a:spcPct val="100000"/>
              </a:lnSpc>
              <a:spcBef>
                <a:spcPts val="45"/>
              </a:spcBef>
            </a:pPr>
            <a:endParaRPr sz="900">
              <a:latin typeface="微软雅黑"/>
              <a:cs typeface="微软雅黑"/>
            </a:endParaRPr>
          </a:p>
          <a:p>
            <a:pPr marL="136525" marR="67691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iptables -F[root@linuxprobe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iptables-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save[root@linuxprobe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--permanent --add-port=3260/tcp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firewall-cmd --reload</a:t>
            </a:r>
            <a:r>
              <a:rPr sz="850" spc="25"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20" dirty="0">
                <a:solidFill>
                  <a:srgbClr val="333333"/>
                </a:solidFill>
                <a:latin typeface="Trebuchet MS"/>
                <a:cs typeface="Trebuchet MS"/>
              </a:rPr>
              <a:t>17.4</a:t>
            </a:r>
            <a:r>
              <a:rPr sz="950" b="1" spc="-35" dirty="0">
                <a:solidFill>
                  <a:srgbClr val="333333"/>
                </a:solidFill>
                <a:latin typeface="Trebuchet MS"/>
                <a:cs typeface="Trebuchet MS"/>
              </a:rPr>
              <a:t> </a:t>
            </a:r>
            <a:r>
              <a:rPr sz="950" b="1" spc="25" dirty="0">
                <a:solidFill>
                  <a:srgbClr val="333333"/>
                </a:solidFill>
                <a:latin typeface="微软雅黑"/>
                <a:cs typeface="微软雅黑"/>
              </a:rPr>
              <a:t>配置</a:t>
            </a:r>
            <a:r>
              <a:rPr sz="950" b="1" spc="45" dirty="0">
                <a:solidFill>
                  <a:srgbClr val="333333"/>
                </a:solidFill>
                <a:latin typeface="Trebuchet MS"/>
                <a:cs typeface="Trebuchet MS"/>
              </a:rPr>
              <a:t>Linux</a:t>
            </a:r>
            <a:r>
              <a:rPr sz="950" b="1" spc="25" dirty="0">
                <a:solidFill>
                  <a:srgbClr val="333333"/>
                </a:solidFill>
                <a:latin typeface="微软雅黑"/>
                <a:cs typeface="微软雅黑"/>
              </a:rPr>
              <a:t>客户端</a:t>
            </a:r>
            <a:endParaRPr sz="950">
              <a:latin typeface="微软雅黑"/>
              <a:cs typeface="微软雅黑"/>
            </a:endParaRPr>
          </a:p>
          <a:p>
            <a:pPr marL="12700" marR="34290">
              <a:lnSpc>
                <a:spcPct val="131600"/>
              </a:lnSpc>
              <a:spcBef>
                <a:spcPts val="905"/>
              </a:spcBef>
            </a:pPr>
            <a:r>
              <a:rPr sz="950" b="1" spc="25" dirty="0">
                <a:solidFill>
                  <a:srgbClr val="333333"/>
                </a:solidFill>
                <a:latin typeface="微软雅黑"/>
                <a:cs typeface="微软雅黑"/>
              </a:rPr>
              <a:t>我们在前面的章节中已经配置了很多</a:t>
            </a:r>
            <a:r>
              <a:rPr sz="950" b="1" spc="45" dirty="0">
                <a:solidFill>
                  <a:srgbClr val="333333"/>
                </a:solidFill>
                <a:latin typeface="Trebuchet MS"/>
                <a:cs typeface="Trebuchet MS"/>
              </a:rPr>
              <a:t>Linux</a:t>
            </a:r>
            <a:r>
              <a:rPr sz="950" b="1" spc="20" dirty="0">
                <a:solidFill>
                  <a:srgbClr val="333333"/>
                </a:solidFill>
                <a:latin typeface="微软雅黑"/>
                <a:cs typeface="微软雅黑"/>
              </a:rPr>
              <a:t>服务，基本上可以说，无论是什么服务，客户端的配置步骤 </a:t>
            </a:r>
            <a:r>
              <a:rPr sz="950" b="1" spc="25" dirty="0">
                <a:solidFill>
                  <a:srgbClr val="333333"/>
                </a:solidFill>
                <a:latin typeface="微软雅黑"/>
                <a:cs typeface="微软雅黑"/>
              </a:rPr>
              <a:t>都要比服务端的配置步骤简单一些。在</a:t>
            </a:r>
            <a:r>
              <a:rPr sz="950" b="1" spc="45" dirty="0">
                <a:solidFill>
                  <a:srgbClr val="333333"/>
                </a:solidFill>
                <a:latin typeface="Trebuchet MS"/>
                <a:cs typeface="Trebuchet MS"/>
              </a:rPr>
              <a:t>RHEL</a:t>
            </a:r>
            <a:r>
              <a:rPr sz="950" b="1" spc="-40"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系统中，已经默认安装了</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客户端服务程序 </a:t>
            </a:r>
            <a:r>
              <a:rPr sz="950" b="1" spc="40" dirty="0">
                <a:solidFill>
                  <a:srgbClr val="333333"/>
                </a:solidFill>
                <a:latin typeface="Trebuchet MS"/>
                <a:cs typeface="Trebuchet MS"/>
              </a:rPr>
              <a:t>initiator</a:t>
            </a:r>
            <a:r>
              <a:rPr sz="950" b="1" spc="25" dirty="0">
                <a:solidFill>
                  <a:srgbClr val="333333"/>
                </a:solidFill>
                <a:latin typeface="微软雅黑"/>
                <a:cs typeface="微软雅黑"/>
              </a:rPr>
              <a:t>。如果您的系统没有安装的话，可以使用软件仓库手动安装。</a:t>
            </a:r>
            <a:endParaRPr sz="950">
              <a:latin typeface="微软雅黑"/>
              <a:cs typeface="微软雅黑"/>
            </a:endParaRPr>
          </a:p>
          <a:p>
            <a:pPr>
              <a:lnSpc>
                <a:spcPct val="100000"/>
              </a:lnSpc>
              <a:spcBef>
                <a:spcPts val="45"/>
              </a:spcBef>
            </a:pPr>
            <a:endParaRPr sz="900">
              <a:latin typeface="微软雅黑"/>
              <a:cs typeface="微软雅黑"/>
            </a:endParaRPr>
          </a:p>
          <a:p>
            <a:pPr marL="136525" marR="12382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dnf</a:t>
            </a:r>
            <a:r>
              <a:rPr sz="850" spc="30" dirty="0">
                <a:solidFill>
                  <a:srgbClr val="333333"/>
                </a:solidFill>
                <a:latin typeface="Lucida Console"/>
                <a:cs typeface="Lucida Console"/>
              </a:rPr>
              <a:t> install iscsi-initiator-utilsUpdating Subscription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repositories.Unable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consumer identityThis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 </a:t>
            </a:r>
            <a:r>
              <a:rPr sz="850" spc="30" dirty="0">
                <a:solidFill>
                  <a:srgbClr val="333333"/>
                </a:solidFill>
                <a:latin typeface="Lucida Console"/>
                <a:cs typeface="Lucida Console"/>
              </a:rPr>
              <a:t> registered</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0"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subscription-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manager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register.Last metadata expiration </a:t>
            </a:r>
            <a:r>
              <a:rPr sz="850" spc="25" dirty="0">
                <a:solidFill>
                  <a:srgbClr val="333333"/>
                </a:solidFill>
                <a:latin typeface="Lucida Console"/>
                <a:cs typeface="Lucida Console"/>
              </a:rPr>
              <a:t>check:</a:t>
            </a:r>
            <a:r>
              <a:rPr sz="850" spc="30" dirty="0">
                <a:solidFill>
                  <a:srgbClr val="333333"/>
                </a:solidFill>
                <a:latin typeface="Lucida Console"/>
                <a:cs typeface="Lucida Console"/>
              </a:rPr>
              <a:t> 0:00:04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Tue</a:t>
            </a:r>
            <a:r>
              <a:rPr sz="850" spc="30" dirty="0">
                <a:solidFill>
                  <a:srgbClr val="333333"/>
                </a:solidFill>
                <a:latin typeface="Lucida Console"/>
                <a:cs typeface="Lucida Console"/>
              </a:rPr>
              <a:t> </a:t>
            </a:r>
            <a:r>
              <a:rPr sz="850" spc="20" dirty="0">
                <a:solidFill>
                  <a:srgbClr val="333333"/>
                </a:solidFill>
                <a:latin typeface="Lucida Console"/>
                <a:cs typeface="Lucida Console"/>
              </a:rPr>
              <a:t>27</a:t>
            </a:r>
            <a:r>
              <a:rPr sz="850" spc="30" dirty="0">
                <a:solidFill>
                  <a:srgbClr val="333333"/>
                </a:solidFill>
                <a:latin typeface="Lucida Console"/>
                <a:cs typeface="Lucida Console"/>
              </a:rPr>
              <a:t> </a:t>
            </a:r>
            <a:r>
              <a:rPr sz="850" spc="25" dirty="0">
                <a:solidFill>
                  <a:srgbClr val="333333"/>
                </a:solidFill>
                <a:latin typeface="Lucida Console"/>
                <a:cs typeface="Lucida Console"/>
              </a:rPr>
              <a:t>Apr </a:t>
            </a:r>
            <a:r>
              <a:rPr sz="850" spc="-500" dirty="0">
                <a:solidFill>
                  <a:srgbClr val="333333"/>
                </a:solidFill>
                <a:latin typeface="Lucida Console"/>
                <a:cs typeface="Lucida Console"/>
              </a:rPr>
              <a:t> </a:t>
            </a:r>
            <a:r>
              <a:rPr sz="850" spc="25" dirty="0">
                <a:solidFill>
                  <a:srgbClr val="333333"/>
                </a:solidFill>
                <a:latin typeface="Lucida Console"/>
                <a:cs typeface="Lucida Console"/>
              </a:rPr>
              <a:t>2021 </a:t>
            </a:r>
            <a:r>
              <a:rPr sz="850" spc="30" dirty="0">
                <a:solidFill>
                  <a:srgbClr val="333333"/>
                </a:solidFill>
                <a:latin typeface="Lucida Console"/>
                <a:cs typeface="Lucida Console"/>
              </a:rPr>
              <a:t>01:34:47 </a:t>
            </a:r>
            <a:r>
              <a:rPr sz="850" spc="20" dirty="0">
                <a:solidFill>
                  <a:srgbClr val="333333"/>
                </a:solidFill>
                <a:latin typeface="Lucida Console"/>
                <a:cs typeface="Lucida Console"/>
              </a:rPr>
              <a:t>AM</a:t>
            </a:r>
            <a:r>
              <a:rPr sz="850" spc="30" dirty="0">
                <a:solidFill>
                  <a:srgbClr val="333333"/>
                </a:solidFill>
                <a:latin typeface="Lucida Console"/>
                <a:cs typeface="Lucida Console"/>
              </a:rPr>
              <a:t> CST.Package iscsi-initiator-utils-6.2.0.876- </a:t>
            </a:r>
            <a:r>
              <a:rPr sz="850" spc="35" dirty="0">
                <a:solidFill>
                  <a:srgbClr val="333333"/>
                </a:solidFill>
                <a:latin typeface="Lucida Console"/>
                <a:cs typeface="Lucida Console"/>
              </a:rPr>
              <a:t> </a:t>
            </a:r>
            <a:r>
              <a:rPr sz="850" spc="30" dirty="0">
                <a:solidFill>
                  <a:srgbClr val="333333"/>
                </a:solidFill>
                <a:latin typeface="Lucida Console"/>
                <a:cs typeface="Lucida Console"/>
              </a:rPr>
              <a:t>7.gitf3c8e90.el8.x86_64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already</a:t>
            </a:r>
            <a:r>
              <a:rPr sz="850" spc="35" dirty="0">
                <a:solidFill>
                  <a:srgbClr val="333333"/>
                </a:solidFill>
                <a:latin typeface="Lucida Console"/>
                <a:cs typeface="Lucida Console"/>
              </a:rPr>
              <a:t> </a:t>
            </a:r>
            <a:r>
              <a:rPr sz="850" spc="30" dirty="0">
                <a:solidFill>
                  <a:srgbClr val="333333"/>
                </a:solidFill>
                <a:latin typeface="Lucida Console"/>
                <a:cs typeface="Lucida Console"/>
              </a:rPr>
              <a:t>installed.Dependencies resolved.Nothing </a:t>
            </a:r>
            <a:r>
              <a:rPr sz="850" spc="20" dirty="0">
                <a:solidFill>
                  <a:srgbClr val="333333"/>
                </a:solidFill>
                <a:latin typeface="Lucida Console"/>
                <a:cs typeface="Lucida Console"/>
              </a:rPr>
              <a:t>to </a:t>
            </a:r>
            <a:r>
              <a:rPr sz="850" spc="-495" dirty="0">
                <a:solidFill>
                  <a:srgbClr val="333333"/>
                </a:solidFill>
                <a:latin typeface="Lucida Console"/>
                <a:cs typeface="Lucida Console"/>
              </a:rPr>
              <a:t> </a:t>
            </a:r>
            <a:r>
              <a:rPr sz="850" spc="30" dirty="0">
                <a:solidFill>
                  <a:srgbClr val="333333"/>
                </a:solidFill>
                <a:latin typeface="Lucida Console"/>
                <a:cs typeface="Lucida Console"/>
              </a:rPr>
              <a:t>do.Complete!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gn="just">
              <a:lnSpc>
                <a:spcPct val="131600"/>
              </a:lnSpc>
            </a:pPr>
            <a:r>
              <a:rPr sz="950" b="1" spc="25" dirty="0">
                <a:solidFill>
                  <a:srgbClr val="333333"/>
                </a:solidFill>
                <a:latin typeface="微软雅黑"/>
                <a:cs typeface="微软雅黑"/>
              </a:rPr>
              <a:t>前面讲到</a:t>
            </a:r>
            <a:r>
              <a:rPr sz="950" b="1" spc="40" dirty="0">
                <a:solidFill>
                  <a:srgbClr val="333333"/>
                </a:solidFill>
                <a:latin typeface="微软雅黑"/>
                <a:cs typeface="微软雅黑"/>
              </a:rPr>
              <a:t>，</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协议是通过客户端的名称来进行验证，而该名称也是</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客户端的唯一标识，而且必 须与服务端配置文件中访问控制列表中的信息一致，否则客户端在尝试访问存储共享设备时，系统会弹 出验证失败的保存信息。</a:t>
            </a:r>
            <a:endParaRPr sz="950">
              <a:latin typeface="微软雅黑"/>
              <a:cs typeface="微软雅黑"/>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892260"/>
            <a:ext cx="5651500" cy="1181735"/>
            <a:chOff x="959124" y="892260"/>
            <a:chExt cx="5651500" cy="1181735"/>
          </a:xfrm>
        </p:grpSpPr>
        <p:sp>
          <p:nvSpPr>
            <p:cNvPr id="3" name="object 3"/>
            <p:cNvSpPr/>
            <p:nvPr/>
          </p:nvSpPr>
          <p:spPr>
            <a:xfrm>
              <a:off x="963889" y="897025"/>
              <a:ext cx="5641975" cy="1172210"/>
            </a:xfrm>
            <a:custGeom>
              <a:avLst/>
              <a:gdLst/>
              <a:ahLst/>
              <a:cxnLst/>
              <a:rect l="l" t="t" r="r" b="b"/>
              <a:pathLst>
                <a:path w="5641975" h="1172210">
                  <a:moveTo>
                    <a:pt x="5617597" y="1172119"/>
                  </a:moveTo>
                  <a:lnTo>
                    <a:pt x="23823" y="1172119"/>
                  </a:lnTo>
                  <a:lnTo>
                    <a:pt x="20659" y="1171824"/>
                  </a:lnTo>
                  <a:lnTo>
                    <a:pt x="0" y="1151269"/>
                  </a:lnTo>
                  <a:lnTo>
                    <a:pt x="0" y="1148296"/>
                  </a:lnTo>
                  <a:lnTo>
                    <a:pt x="0" y="20250"/>
                  </a:lnTo>
                  <a:lnTo>
                    <a:pt x="600" y="16971"/>
                  </a:lnTo>
                  <a:lnTo>
                    <a:pt x="3020" y="11311"/>
                  </a:lnTo>
                  <a:lnTo>
                    <a:pt x="4745" y="8633"/>
                  </a:lnTo>
                  <a:lnTo>
                    <a:pt x="6975" y="6546"/>
                  </a:lnTo>
                  <a:lnTo>
                    <a:pt x="9214" y="4164"/>
                  </a:lnTo>
                  <a:lnTo>
                    <a:pt x="11787" y="2382"/>
                  </a:lnTo>
                  <a:lnTo>
                    <a:pt x="17629" y="590"/>
                  </a:lnTo>
                  <a:lnTo>
                    <a:pt x="20659" y="0"/>
                  </a:lnTo>
                  <a:lnTo>
                    <a:pt x="5620752" y="0"/>
                  </a:lnTo>
                  <a:lnTo>
                    <a:pt x="5623792" y="590"/>
                  </a:lnTo>
                  <a:lnTo>
                    <a:pt x="5629633" y="2382"/>
                  </a:lnTo>
                  <a:lnTo>
                    <a:pt x="5632206" y="4164"/>
                  </a:lnTo>
                  <a:lnTo>
                    <a:pt x="5634446" y="6546"/>
                  </a:lnTo>
                  <a:lnTo>
                    <a:pt x="5636675" y="8633"/>
                  </a:lnTo>
                  <a:lnTo>
                    <a:pt x="5638400" y="11311"/>
                  </a:lnTo>
                  <a:lnTo>
                    <a:pt x="5640821" y="16971"/>
                  </a:lnTo>
                  <a:lnTo>
                    <a:pt x="5641421" y="20250"/>
                  </a:lnTo>
                  <a:lnTo>
                    <a:pt x="5641421" y="1151269"/>
                  </a:lnTo>
                  <a:lnTo>
                    <a:pt x="5620752" y="1171824"/>
                  </a:lnTo>
                  <a:lnTo>
                    <a:pt x="5617597" y="1172119"/>
                  </a:lnTo>
                  <a:close/>
                </a:path>
              </a:pathLst>
            </a:custGeom>
            <a:solidFill>
              <a:srgbClr val="F8F8F8"/>
            </a:solidFill>
          </p:spPr>
          <p:txBody>
            <a:bodyPr wrap="square" lIns="0" tIns="0" rIns="0" bIns="0" rtlCol="0"/>
            <a:lstStyle/>
            <a:p>
              <a:endParaRPr/>
            </a:p>
          </p:txBody>
        </p:sp>
        <p:sp>
          <p:nvSpPr>
            <p:cNvPr id="4" name="object 4"/>
            <p:cNvSpPr/>
            <p:nvPr/>
          </p:nvSpPr>
          <p:spPr>
            <a:xfrm>
              <a:off x="963889" y="897025"/>
              <a:ext cx="5641975" cy="1172210"/>
            </a:xfrm>
            <a:custGeom>
              <a:avLst/>
              <a:gdLst/>
              <a:ahLst/>
              <a:cxnLst/>
              <a:rect l="l" t="t" r="r" b="b"/>
              <a:pathLst>
                <a:path w="5641975" h="1172210">
                  <a:moveTo>
                    <a:pt x="0" y="1148296"/>
                  </a:moveTo>
                  <a:lnTo>
                    <a:pt x="0" y="23823"/>
                  </a:lnTo>
                  <a:lnTo>
                    <a:pt x="0" y="20250"/>
                  </a:lnTo>
                  <a:lnTo>
                    <a:pt x="600" y="16971"/>
                  </a:lnTo>
                  <a:lnTo>
                    <a:pt x="1810" y="14294"/>
                  </a:lnTo>
                  <a:lnTo>
                    <a:pt x="3020" y="11311"/>
                  </a:lnTo>
                  <a:lnTo>
                    <a:pt x="4745" y="8633"/>
                  </a:lnTo>
                  <a:lnTo>
                    <a:pt x="6975" y="6546"/>
                  </a:lnTo>
                  <a:lnTo>
                    <a:pt x="9214" y="4164"/>
                  </a:lnTo>
                  <a:lnTo>
                    <a:pt x="11787" y="2382"/>
                  </a:lnTo>
                  <a:lnTo>
                    <a:pt x="14703" y="1486"/>
                  </a:lnTo>
                  <a:lnTo>
                    <a:pt x="17629" y="590"/>
                  </a:lnTo>
                  <a:lnTo>
                    <a:pt x="20659" y="0"/>
                  </a:lnTo>
                  <a:lnTo>
                    <a:pt x="23823" y="0"/>
                  </a:lnTo>
                  <a:lnTo>
                    <a:pt x="5617597" y="0"/>
                  </a:lnTo>
                  <a:lnTo>
                    <a:pt x="5620752" y="0"/>
                  </a:lnTo>
                  <a:lnTo>
                    <a:pt x="5623792" y="590"/>
                  </a:lnTo>
                  <a:lnTo>
                    <a:pt x="5626717" y="1486"/>
                  </a:lnTo>
                  <a:lnTo>
                    <a:pt x="5629633" y="2382"/>
                  </a:lnTo>
                  <a:lnTo>
                    <a:pt x="5632206" y="4164"/>
                  </a:lnTo>
                  <a:lnTo>
                    <a:pt x="5634446" y="6546"/>
                  </a:lnTo>
                  <a:lnTo>
                    <a:pt x="5636675" y="8633"/>
                  </a:lnTo>
                  <a:lnTo>
                    <a:pt x="5638400" y="11311"/>
                  </a:lnTo>
                  <a:lnTo>
                    <a:pt x="5639610" y="14294"/>
                  </a:lnTo>
                  <a:lnTo>
                    <a:pt x="5640821" y="16971"/>
                  </a:lnTo>
                  <a:lnTo>
                    <a:pt x="5641421" y="20250"/>
                  </a:lnTo>
                  <a:lnTo>
                    <a:pt x="5641421" y="23823"/>
                  </a:lnTo>
                  <a:lnTo>
                    <a:pt x="5641421" y="1148296"/>
                  </a:lnTo>
                  <a:lnTo>
                    <a:pt x="5641421" y="1151269"/>
                  </a:lnTo>
                  <a:lnTo>
                    <a:pt x="5640821" y="1154252"/>
                  </a:lnTo>
                  <a:lnTo>
                    <a:pt x="5639610" y="1157225"/>
                  </a:lnTo>
                  <a:lnTo>
                    <a:pt x="5638400" y="1160207"/>
                  </a:lnTo>
                  <a:lnTo>
                    <a:pt x="5617597" y="1172119"/>
                  </a:lnTo>
                  <a:lnTo>
                    <a:pt x="23823" y="1172119"/>
                  </a:lnTo>
                  <a:lnTo>
                    <a:pt x="1810" y="1157225"/>
                  </a:lnTo>
                  <a:lnTo>
                    <a:pt x="600" y="1154252"/>
                  </a:lnTo>
                  <a:lnTo>
                    <a:pt x="0" y="1151269"/>
                  </a:lnTo>
                  <a:lnTo>
                    <a:pt x="0" y="114829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978169"/>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312735"/>
            <a:ext cx="5651500" cy="667385"/>
            <a:chOff x="959124" y="3312735"/>
            <a:chExt cx="5651500" cy="667385"/>
          </a:xfrm>
        </p:grpSpPr>
        <p:sp>
          <p:nvSpPr>
            <p:cNvPr id="7" name="object 7"/>
            <p:cNvSpPr/>
            <p:nvPr/>
          </p:nvSpPr>
          <p:spPr>
            <a:xfrm>
              <a:off x="963889" y="3317499"/>
              <a:ext cx="5641975" cy="657860"/>
            </a:xfrm>
            <a:custGeom>
              <a:avLst/>
              <a:gdLst/>
              <a:ahLst/>
              <a:cxnLst/>
              <a:rect l="l" t="t" r="r" b="b"/>
              <a:pathLst>
                <a:path w="5641975" h="657860">
                  <a:moveTo>
                    <a:pt x="5617597" y="657530"/>
                  </a:moveTo>
                  <a:lnTo>
                    <a:pt x="23823" y="657530"/>
                  </a:lnTo>
                  <a:lnTo>
                    <a:pt x="20659" y="657235"/>
                  </a:lnTo>
                  <a:lnTo>
                    <a:pt x="0" y="636680"/>
                  </a:lnTo>
                  <a:lnTo>
                    <a:pt x="0" y="633706"/>
                  </a:lnTo>
                  <a:lnTo>
                    <a:pt x="0" y="20545"/>
                  </a:lnTo>
                  <a:lnTo>
                    <a:pt x="14703" y="1782"/>
                  </a:lnTo>
                  <a:lnTo>
                    <a:pt x="17629" y="590"/>
                  </a:lnTo>
                  <a:lnTo>
                    <a:pt x="20659" y="0"/>
                  </a:lnTo>
                  <a:lnTo>
                    <a:pt x="5620752" y="0"/>
                  </a:lnTo>
                  <a:lnTo>
                    <a:pt x="5623792" y="590"/>
                  </a:lnTo>
                  <a:lnTo>
                    <a:pt x="5626717" y="1782"/>
                  </a:lnTo>
                  <a:lnTo>
                    <a:pt x="5629633" y="2677"/>
                  </a:lnTo>
                  <a:lnTo>
                    <a:pt x="5641421" y="20545"/>
                  </a:lnTo>
                  <a:lnTo>
                    <a:pt x="5641421" y="636680"/>
                  </a:lnTo>
                  <a:lnTo>
                    <a:pt x="5620752" y="657235"/>
                  </a:lnTo>
                  <a:lnTo>
                    <a:pt x="5617597" y="657530"/>
                  </a:lnTo>
                  <a:close/>
                </a:path>
              </a:pathLst>
            </a:custGeom>
            <a:solidFill>
              <a:srgbClr val="F8F8F8"/>
            </a:solidFill>
          </p:spPr>
          <p:txBody>
            <a:bodyPr wrap="square" lIns="0" tIns="0" rIns="0" bIns="0" rtlCol="0"/>
            <a:lstStyle/>
            <a:p>
              <a:endParaRPr/>
            </a:p>
          </p:txBody>
        </p:sp>
        <p:sp>
          <p:nvSpPr>
            <p:cNvPr id="8" name="object 8"/>
            <p:cNvSpPr/>
            <p:nvPr/>
          </p:nvSpPr>
          <p:spPr>
            <a:xfrm>
              <a:off x="963889" y="3317499"/>
              <a:ext cx="5641975" cy="657860"/>
            </a:xfrm>
            <a:custGeom>
              <a:avLst/>
              <a:gdLst/>
              <a:ahLst/>
              <a:cxnLst/>
              <a:rect l="l" t="t" r="r" b="b"/>
              <a:pathLst>
                <a:path w="5641975" h="657860">
                  <a:moveTo>
                    <a:pt x="0" y="633706"/>
                  </a:moveTo>
                  <a:lnTo>
                    <a:pt x="0" y="23823"/>
                  </a:lnTo>
                  <a:lnTo>
                    <a:pt x="0" y="20545"/>
                  </a:lnTo>
                  <a:lnTo>
                    <a:pt x="600" y="17267"/>
                  </a:lnTo>
                  <a:lnTo>
                    <a:pt x="14703" y="1782"/>
                  </a:lnTo>
                  <a:lnTo>
                    <a:pt x="17629" y="590"/>
                  </a:lnTo>
                  <a:lnTo>
                    <a:pt x="20659" y="0"/>
                  </a:lnTo>
                  <a:lnTo>
                    <a:pt x="23823" y="0"/>
                  </a:lnTo>
                  <a:lnTo>
                    <a:pt x="5617597" y="0"/>
                  </a:lnTo>
                  <a:lnTo>
                    <a:pt x="5620752" y="0"/>
                  </a:lnTo>
                  <a:lnTo>
                    <a:pt x="5623792" y="590"/>
                  </a:lnTo>
                  <a:lnTo>
                    <a:pt x="5626717" y="1782"/>
                  </a:lnTo>
                  <a:lnTo>
                    <a:pt x="5629633" y="2677"/>
                  </a:lnTo>
                  <a:lnTo>
                    <a:pt x="5641421" y="20545"/>
                  </a:lnTo>
                  <a:lnTo>
                    <a:pt x="5641421" y="23823"/>
                  </a:lnTo>
                  <a:lnTo>
                    <a:pt x="5641421" y="633706"/>
                  </a:lnTo>
                  <a:lnTo>
                    <a:pt x="5641421" y="636680"/>
                  </a:lnTo>
                  <a:lnTo>
                    <a:pt x="5640821" y="639662"/>
                  </a:lnTo>
                  <a:lnTo>
                    <a:pt x="5617597" y="657530"/>
                  </a:lnTo>
                  <a:lnTo>
                    <a:pt x="23823" y="657530"/>
                  </a:lnTo>
                  <a:lnTo>
                    <a:pt x="0" y="636680"/>
                  </a:lnTo>
                  <a:lnTo>
                    <a:pt x="0" y="63370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398644"/>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5028032"/>
            <a:ext cx="5651500" cy="1353185"/>
            <a:chOff x="959124" y="5028032"/>
            <a:chExt cx="5651500" cy="1353185"/>
          </a:xfrm>
        </p:grpSpPr>
        <p:sp>
          <p:nvSpPr>
            <p:cNvPr id="11" name="object 11"/>
            <p:cNvSpPr/>
            <p:nvPr/>
          </p:nvSpPr>
          <p:spPr>
            <a:xfrm>
              <a:off x="963889" y="5032796"/>
              <a:ext cx="5641975" cy="1343660"/>
            </a:xfrm>
            <a:custGeom>
              <a:avLst/>
              <a:gdLst/>
              <a:ahLst/>
              <a:cxnLst/>
              <a:rect l="l" t="t" r="r" b="b"/>
              <a:pathLst>
                <a:path w="5641975" h="1343660">
                  <a:moveTo>
                    <a:pt x="5617597" y="1343649"/>
                  </a:moveTo>
                  <a:lnTo>
                    <a:pt x="23823" y="1343649"/>
                  </a:lnTo>
                  <a:lnTo>
                    <a:pt x="20659" y="1343353"/>
                  </a:lnTo>
                  <a:lnTo>
                    <a:pt x="0" y="1322799"/>
                  </a:lnTo>
                  <a:lnTo>
                    <a:pt x="0" y="1319825"/>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276"/>
                  </a:lnTo>
                  <a:lnTo>
                    <a:pt x="5641421" y="20545"/>
                  </a:lnTo>
                  <a:lnTo>
                    <a:pt x="5641421" y="1322799"/>
                  </a:lnTo>
                  <a:lnTo>
                    <a:pt x="5620752" y="1343353"/>
                  </a:lnTo>
                  <a:lnTo>
                    <a:pt x="5617597" y="1343649"/>
                  </a:lnTo>
                  <a:close/>
                </a:path>
              </a:pathLst>
            </a:custGeom>
            <a:solidFill>
              <a:srgbClr val="F8F8F8"/>
            </a:solidFill>
          </p:spPr>
          <p:txBody>
            <a:bodyPr wrap="square" lIns="0" tIns="0" rIns="0" bIns="0" rtlCol="0"/>
            <a:lstStyle/>
            <a:p>
              <a:endParaRPr/>
            </a:p>
          </p:txBody>
        </p:sp>
        <p:sp>
          <p:nvSpPr>
            <p:cNvPr id="12" name="object 12"/>
            <p:cNvSpPr/>
            <p:nvPr/>
          </p:nvSpPr>
          <p:spPr>
            <a:xfrm>
              <a:off x="963889" y="5032796"/>
              <a:ext cx="5641975" cy="1343660"/>
            </a:xfrm>
            <a:custGeom>
              <a:avLst/>
              <a:gdLst/>
              <a:ahLst/>
              <a:cxnLst/>
              <a:rect l="l" t="t" r="r" b="b"/>
              <a:pathLst>
                <a:path w="5641975" h="1343660">
                  <a:moveTo>
                    <a:pt x="0" y="1319825"/>
                  </a:moveTo>
                  <a:lnTo>
                    <a:pt x="0" y="23823"/>
                  </a:lnTo>
                  <a:lnTo>
                    <a:pt x="0" y="20545"/>
                  </a:lnTo>
                  <a:lnTo>
                    <a:pt x="600" y="17276"/>
                  </a:lnTo>
                  <a:lnTo>
                    <a:pt x="1810" y="14294"/>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1319825"/>
                  </a:lnTo>
                  <a:lnTo>
                    <a:pt x="5641421" y="1322799"/>
                  </a:lnTo>
                  <a:lnTo>
                    <a:pt x="5640821" y="1325781"/>
                  </a:lnTo>
                  <a:lnTo>
                    <a:pt x="5639610" y="1328459"/>
                  </a:lnTo>
                  <a:lnTo>
                    <a:pt x="5638400" y="1331442"/>
                  </a:lnTo>
                  <a:lnTo>
                    <a:pt x="5617597" y="1343649"/>
                  </a:lnTo>
                  <a:lnTo>
                    <a:pt x="23823" y="1343649"/>
                  </a:lnTo>
                  <a:lnTo>
                    <a:pt x="1810" y="1328459"/>
                  </a:lnTo>
                  <a:lnTo>
                    <a:pt x="600" y="1325781"/>
                  </a:lnTo>
                  <a:lnTo>
                    <a:pt x="0" y="1322799"/>
                  </a:lnTo>
                  <a:lnTo>
                    <a:pt x="0" y="131982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5113941"/>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7238859"/>
            <a:ext cx="5651500" cy="495934"/>
            <a:chOff x="959124" y="7238859"/>
            <a:chExt cx="5651500" cy="495934"/>
          </a:xfrm>
        </p:grpSpPr>
        <p:sp>
          <p:nvSpPr>
            <p:cNvPr id="15" name="object 15"/>
            <p:cNvSpPr/>
            <p:nvPr/>
          </p:nvSpPr>
          <p:spPr>
            <a:xfrm>
              <a:off x="963889" y="7243624"/>
              <a:ext cx="5641975" cy="486409"/>
            </a:xfrm>
            <a:custGeom>
              <a:avLst/>
              <a:gdLst/>
              <a:ahLst/>
              <a:cxnLst/>
              <a:rect l="l" t="t" r="r" b="b"/>
              <a:pathLst>
                <a:path w="5641975" h="486409">
                  <a:moveTo>
                    <a:pt x="5617597" y="486000"/>
                  </a:moveTo>
                  <a:lnTo>
                    <a:pt x="23823" y="486000"/>
                  </a:lnTo>
                  <a:lnTo>
                    <a:pt x="20659" y="485705"/>
                  </a:lnTo>
                  <a:lnTo>
                    <a:pt x="17629" y="485105"/>
                  </a:lnTo>
                  <a:lnTo>
                    <a:pt x="14703" y="483618"/>
                  </a:lnTo>
                  <a:lnTo>
                    <a:pt x="11787" y="482427"/>
                  </a:lnTo>
                  <a:lnTo>
                    <a:pt x="0" y="465150"/>
                  </a:lnTo>
                  <a:lnTo>
                    <a:pt x="0" y="462177"/>
                  </a:lnTo>
                  <a:lnTo>
                    <a:pt x="0" y="20545"/>
                  </a:lnTo>
                  <a:lnTo>
                    <a:pt x="20659" y="0"/>
                  </a:lnTo>
                  <a:lnTo>
                    <a:pt x="5620752" y="0"/>
                  </a:lnTo>
                  <a:lnTo>
                    <a:pt x="5641421" y="20545"/>
                  </a:lnTo>
                  <a:lnTo>
                    <a:pt x="5641421" y="465150"/>
                  </a:lnTo>
                  <a:lnTo>
                    <a:pt x="5626717" y="483618"/>
                  </a:lnTo>
                  <a:lnTo>
                    <a:pt x="5623792" y="485105"/>
                  </a:lnTo>
                  <a:lnTo>
                    <a:pt x="5620752" y="485705"/>
                  </a:lnTo>
                  <a:lnTo>
                    <a:pt x="5617597" y="486000"/>
                  </a:lnTo>
                  <a:close/>
                </a:path>
              </a:pathLst>
            </a:custGeom>
            <a:solidFill>
              <a:srgbClr val="F8F8F8"/>
            </a:solidFill>
          </p:spPr>
          <p:txBody>
            <a:bodyPr wrap="square" lIns="0" tIns="0" rIns="0" bIns="0" rtlCol="0"/>
            <a:lstStyle/>
            <a:p>
              <a:endParaRPr/>
            </a:p>
          </p:txBody>
        </p:sp>
        <p:sp>
          <p:nvSpPr>
            <p:cNvPr id="16" name="object 16"/>
            <p:cNvSpPr/>
            <p:nvPr/>
          </p:nvSpPr>
          <p:spPr>
            <a:xfrm>
              <a:off x="963889" y="7243624"/>
              <a:ext cx="5641975" cy="486409"/>
            </a:xfrm>
            <a:custGeom>
              <a:avLst/>
              <a:gdLst/>
              <a:ahLst/>
              <a:cxnLst/>
              <a:rect l="l" t="t" r="r" b="b"/>
              <a:pathLst>
                <a:path w="5641975" h="486409">
                  <a:moveTo>
                    <a:pt x="0" y="462177"/>
                  </a:moveTo>
                  <a:lnTo>
                    <a:pt x="0" y="23823"/>
                  </a:lnTo>
                  <a:lnTo>
                    <a:pt x="0" y="20545"/>
                  </a:lnTo>
                  <a:lnTo>
                    <a:pt x="600" y="17572"/>
                  </a:lnTo>
                  <a:lnTo>
                    <a:pt x="1810" y="14589"/>
                  </a:lnTo>
                  <a:lnTo>
                    <a:pt x="3020" y="11616"/>
                  </a:lnTo>
                  <a:lnTo>
                    <a:pt x="4745" y="8929"/>
                  </a:lnTo>
                  <a:lnTo>
                    <a:pt x="6975" y="6851"/>
                  </a:lnTo>
                  <a:lnTo>
                    <a:pt x="9214" y="4764"/>
                  </a:lnTo>
                  <a:lnTo>
                    <a:pt x="11787" y="2973"/>
                  </a:lnTo>
                  <a:lnTo>
                    <a:pt x="14703" y="1486"/>
                  </a:lnTo>
                  <a:lnTo>
                    <a:pt x="17629" y="590"/>
                  </a:lnTo>
                  <a:lnTo>
                    <a:pt x="20659" y="0"/>
                  </a:lnTo>
                  <a:lnTo>
                    <a:pt x="23823" y="0"/>
                  </a:lnTo>
                  <a:lnTo>
                    <a:pt x="5617597" y="0"/>
                  </a:lnTo>
                  <a:lnTo>
                    <a:pt x="5620752" y="0"/>
                  </a:lnTo>
                  <a:lnTo>
                    <a:pt x="5623792" y="590"/>
                  </a:lnTo>
                  <a:lnTo>
                    <a:pt x="5626717" y="1486"/>
                  </a:lnTo>
                  <a:lnTo>
                    <a:pt x="5629633" y="2973"/>
                  </a:lnTo>
                  <a:lnTo>
                    <a:pt x="5632206" y="4764"/>
                  </a:lnTo>
                  <a:lnTo>
                    <a:pt x="5634446" y="6851"/>
                  </a:lnTo>
                  <a:lnTo>
                    <a:pt x="5636675" y="8929"/>
                  </a:lnTo>
                  <a:lnTo>
                    <a:pt x="5638400" y="11616"/>
                  </a:lnTo>
                  <a:lnTo>
                    <a:pt x="5639610" y="14589"/>
                  </a:lnTo>
                  <a:lnTo>
                    <a:pt x="5640821" y="17572"/>
                  </a:lnTo>
                  <a:lnTo>
                    <a:pt x="5641421" y="20545"/>
                  </a:lnTo>
                  <a:lnTo>
                    <a:pt x="5641421" y="23823"/>
                  </a:lnTo>
                  <a:lnTo>
                    <a:pt x="5641421" y="462177"/>
                  </a:lnTo>
                  <a:lnTo>
                    <a:pt x="5641421" y="465150"/>
                  </a:lnTo>
                  <a:lnTo>
                    <a:pt x="5640821" y="468133"/>
                  </a:lnTo>
                  <a:lnTo>
                    <a:pt x="5639610" y="470810"/>
                  </a:lnTo>
                  <a:lnTo>
                    <a:pt x="5638400" y="473793"/>
                  </a:lnTo>
                  <a:lnTo>
                    <a:pt x="5626717" y="483618"/>
                  </a:lnTo>
                  <a:lnTo>
                    <a:pt x="5623792" y="485105"/>
                  </a:lnTo>
                  <a:lnTo>
                    <a:pt x="5620752" y="485705"/>
                  </a:lnTo>
                  <a:lnTo>
                    <a:pt x="5617597" y="486000"/>
                  </a:lnTo>
                  <a:lnTo>
                    <a:pt x="23823" y="486000"/>
                  </a:lnTo>
                  <a:lnTo>
                    <a:pt x="20659" y="485705"/>
                  </a:lnTo>
                  <a:lnTo>
                    <a:pt x="17629" y="485105"/>
                  </a:lnTo>
                  <a:lnTo>
                    <a:pt x="14703" y="483618"/>
                  </a:lnTo>
                  <a:lnTo>
                    <a:pt x="11787" y="482427"/>
                  </a:lnTo>
                  <a:lnTo>
                    <a:pt x="1810" y="470810"/>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7324769"/>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8" name="object 18"/>
          <p:cNvSpPr txBox="1"/>
          <p:nvPr/>
        </p:nvSpPr>
        <p:spPr>
          <a:xfrm>
            <a:off x="819424" y="332649"/>
            <a:ext cx="5962015" cy="7915909"/>
          </a:xfrm>
          <a:prstGeom prst="rect">
            <a:avLst/>
          </a:prstGeom>
        </p:spPr>
        <p:txBody>
          <a:bodyPr vert="horz" wrap="square" lIns="0" tIns="57785" rIns="0" bIns="0" rtlCol="0">
            <a:spAutoFit/>
          </a:bodyPr>
          <a:lstStyle/>
          <a:p>
            <a:pPr marL="139700">
              <a:lnSpc>
                <a:spcPct val="100000"/>
              </a:lnSpc>
              <a:spcBef>
                <a:spcPts val="455"/>
              </a:spcBef>
            </a:pPr>
            <a:r>
              <a:rPr sz="950" b="1" spc="25" dirty="0">
                <a:solidFill>
                  <a:srgbClr val="333333"/>
                </a:solidFill>
                <a:latin typeface="微软雅黑"/>
                <a:cs typeface="微软雅黑"/>
              </a:rPr>
              <a:t>下面编辑</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客户端中的</a:t>
            </a:r>
            <a:r>
              <a:rPr sz="950" b="1" spc="40" dirty="0">
                <a:solidFill>
                  <a:srgbClr val="333333"/>
                </a:solidFill>
                <a:latin typeface="Trebuchet MS"/>
                <a:cs typeface="Trebuchet MS"/>
              </a:rPr>
              <a:t>initiator</a:t>
            </a:r>
            <a:r>
              <a:rPr sz="950" b="1" spc="25" dirty="0">
                <a:solidFill>
                  <a:srgbClr val="333333"/>
                </a:solidFill>
                <a:latin typeface="微软雅黑"/>
                <a:cs typeface="微软雅黑"/>
              </a:rPr>
              <a:t>名称文件，把服务端的访问控制列表名称填写进来，然后重启客户</a:t>
            </a:r>
            <a:r>
              <a:rPr sz="950" b="1" spc="-935" dirty="0">
                <a:solidFill>
                  <a:srgbClr val="333333"/>
                </a:solidFill>
                <a:latin typeface="微软雅黑"/>
                <a:cs typeface="微软雅黑"/>
              </a:rPr>
              <a:t>端</a:t>
            </a:r>
            <a:r>
              <a:rPr sz="1200" baseline="34722" dirty="0">
                <a:latin typeface="小哥哥网恋吗"/>
                <a:cs typeface="小哥哥网恋吗"/>
              </a:rPr>
              <a:t>5/20</a:t>
            </a:r>
            <a:endParaRPr sz="1200" baseline="34722">
              <a:latin typeface="小哥哥网恋吗"/>
              <a:cs typeface="小哥哥网恋吗"/>
            </a:endParaRPr>
          </a:p>
          <a:p>
            <a:pPr marL="139700">
              <a:lnSpc>
                <a:spcPct val="100000"/>
              </a:lnSpc>
              <a:spcBef>
                <a:spcPts val="360"/>
              </a:spcBef>
            </a:pPr>
            <a:r>
              <a:rPr sz="950" b="1" spc="40" dirty="0">
                <a:solidFill>
                  <a:srgbClr val="333333"/>
                </a:solidFill>
                <a:latin typeface="Trebuchet MS"/>
                <a:cs typeface="Trebuchet MS"/>
              </a:rPr>
              <a:t>iscsid</a:t>
            </a:r>
            <a:r>
              <a:rPr sz="950" b="1" spc="25" dirty="0">
                <a:solidFill>
                  <a:srgbClr val="333333"/>
                </a:solidFill>
                <a:latin typeface="微软雅黑"/>
                <a:cs typeface="微软雅黑"/>
              </a:rPr>
              <a:t>服务程序并将其加入到开机启动项中：</a:t>
            </a:r>
            <a:endParaRPr sz="950">
              <a:latin typeface="微软雅黑"/>
              <a:cs typeface="微软雅黑"/>
            </a:endParaRPr>
          </a:p>
          <a:p>
            <a:pPr>
              <a:lnSpc>
                <a:spcPct val="100000"/>
              </a:lnSpc>
              <a:spcBef>
                <a:spcPts val="45"/>
              </a:spcBef>
            </a:pPr>
            <a:endParaRPr sz="900">
              <a:latin typeface="微软雅黑"/>
              <a:cs typeface="微软雅黑"/>
            </a:endParaRPr>
          </a:p>
          <a:p>
            <a:pPr marL="263525" marR="490855">
              <a:lnSpc>
                <a:spcPct val="132400"/>
              </a:lnSpc>
              <a:tabLst>
                <a:tab pos="3928745"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/etc/iscsi/initiatorname.iscsi </a:t>
            </a:r>
            <a:r>
              <a:rPr sz="850" spc="35" dirty="0">
                <a:solidFill>
                  <a:srgbClr val="333333"/>
                </a:solidFill>
                <a:latin typeface="Lucida Console"/>
                <a:cs typeface="Lucida Console"/>
              </a:rPr>
              <a:t> </a:t>
            </a:r>
            <a:r>
              <a:rPr sz="850" spc="30" dirty="0">
                <a:solidFill>
                  <a:srgbClr val="333333"/>
                </a:solidFill>
                <a:latin typeface="Lucida Console"/>
                <a:cs typeface="Lucida Console"/>
              </a:rPr>
              <a:t>InitiatorName=iqn.2003-01.org.linux- </a:t>
            </a:r>
            <a:r>
              <a:rPr sz="850" spc="35" dirty="0">
                <a:solidFill>
                  <a:srgbClr val="333333"/>
                </a:solidFill>
                <a:latin typeface="Lucida Console"/>
                <a:cs typeface="Lucida Console"/>
              </a:rPr>
              <a:t> </a:t>
            </a:r>
            <a:r>
              <a:rPr sz="850" spc="30" dirty="0">
                <a:solidFill>
                  <a:srgbClr val="333333"/>
                </a:solidFill>
                <a:latin typeface="Lucida Console"/>
                <a:cs typeface="Lucida Console"/>
              </a:rPr>
              <a:t>iscsi.linuxprobe.x8664:sn.745b21d6cad5:client[root@linuxprobe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systemctl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restart</a:t>
            </a:r>
            <a:r>
              <a:rPr sz="850" spc="45" dirty="0">
                <a:solidFill>
                  <a:srgbClr val="333333"/>
                </a:solidFill>
                <a:latin typeface="Lucida Console"/>
                <a:cs typeface="Lucida Console"/>
              </a:rPr>
              <a:t> </a:t>
            </a:r>
            <a:r>
              <a:rPr sz="850" spc="30" dirty="0">
                <a:solidFill>
                  <a:srgbClr val="333333"/>
                </a:solidFill>
                <a:latin typeface="Lucida Console"/>
                <a:cs typeface="Lucida Console"/>
              </a:rPr>
              <a:t>iscsid[root@linuxprobe</a:t>
            </a:r>
            <a:r>
              <a:rPr sz="850" spc="45"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45" dirty="0">
                <a:solidFill>
                  <a:srgbClr val="333333"/>
                </a:solidFill>
                <a:latin typeface="Lucida Console"/>
                <a:cs typeface="Lucida Console"/>
              </a:rPr>
              <a:t> </a:t>
            </a:r>
            <a:r>
              <a:rPr sz="850" spc="25" dirty="0">
                <a:solidFill>
                  <a:srgbClr val="333333"/>
                </a:solidFill>
                <a:latin typeface="Lucida Console"/>
                <a:cs typeface="Lucida Console"/>
              </a:rPr>
              <a:t>enable	</a:t>
            </a:r>
            <a:r>
              <a:rPr sz="850" spc="30" dirty="0">
                <a:solidFill>
                  <a:srgbClr val="333333"/>
                </a:solidFill>
                <a:latin typeface="Lucida Console"/>
                <a:cs typeface="Lucida Console"/>
              </a:rPr>
              <a:t>iscsidCreated</a:t>
            </a:r>
            <a:r>
              <a:rPr sz="850" spc="-10" dirty="0">
                <a:solidFill>
                  <a:srgbClr val="333333"/>
                </a:solidFill>
                <a:latin typeface="Lucida Console"/>
                <a:cs typeface="Lucida Console"/>
              </a:rPr>
              <a:t> </a:t>
            </a:r>
            <a:r>
              <a:rPr sz="850" spc="30" dirty="0">
                <a:solidFill>
                  <a:srgbClr val="333333"/>
                </a:solidFill>
                <a:latin typeface="Lucida Console"/>
                <a:cs typeface="Lucida Console"/>
              </a:rPr>
              <a:t>symlink</a:t>
            </a:r>
            <a:endParaRPr sz="850">
              <a:latin typeface="Lucida Console"/>
              <a:cs typeface="Lucida Console"/>
            </a:endParaRPr>
          </a:p>
          <a:p>
            <a:pPr marL="263525">
              <a:lnSpc>
                <a:spcPct val="100000"/>
              </a:lnSpc>
              <a:spcBef>
                <a:spcPts val="330"/>
              </a:spcBef>
            </a:pPr>
            <a:r>
              <a:rPr sz="850" spc="30" dirty="0">
                <a:solidFill>
                  <a:srgbClr val="333333"/>
                </a:solidFill>
                <a:latin typeface="Lucida Console"/>
                <a:cs typeface="Lucida Console"/>
              </a:rPr>
              <a:t>/etc/systemd/system/multi-user.target.wants/iscsid.service</a:t>
            </a:r>
            <a:r>
              <a:rPr sz="850" spc="40"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263525">
              <a:lnSpc>
                <a:spcPct val="100000"/>
              </a:lnSpc>
              <a:spcBef>
                <a:spcPts val="334"/>
              </a:spcBef>
            </a:pPr>
            <a:r>
              <a:rPr sz="850" spc="30" dirty="0">
                <a:solidFill>
                  <a:srgbClr val="333333"/>
                </a:solidFill>
                <a:latin typeface="Lucida Console"/>
                <a:cs typeface="Lucida Console"/>
              </a:rPr>
              <a:t>/usr/lib/systemd/system/iscsid.service.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39700" marR="193040" indent="-635">
              <a:lnSpc>
                <a:spcPct val="131600"/>
              </a:lnSpc>
            </a:pPr>
            <a:r>
              <a:rPr sz="950" b="1" spc="40" dirty="0">
                <a:solidFill>
                  <a:srgbClr val="333333"/>
                </a:solidFill>
                <a:latin typeface="Trebuchet MS"/>
                <a:cs typeface="Trebuchet MS"/>
              </a:rPr>
              <a:t>iSCSI</a:t>
            </a:r>
            <a:r>
              <a:rPr sz="950" b="1" spc="25" dirty="0">
                <a:solidFill>
                  <a:srgbClr val="333333"/>
                </a:solidFill>
                <a:latin typeface="微软雅黑"/>
                <a:cs typeface="微软雅黑"/>
              </a:rPr>
              <a:t>客户端访问并使用共享存储资源的步骤很简单，只需要记住</a:t>
            </a:r>
            <a:r>
              <a:rPr sz="950" b="1" u="sng" spc="25" dirty="0">
                <a:solidFill>
                  <a:srgbClr val="4183C4"/>
                </a:solidFill>
                <a:uFill>
                  <a:solidFill>
                    <a:srgbClr val="4183C4"/>
                  </a:solidFill>
                </a:uFill>
                <a:latin typeface="微软雅黑"/>
                <a:cs typeface="微软雅黑"/>
                <a:hlinkClick r:id="rId2"/>
              </a:rPr>
              <a:t>刘遄</a:t>
            </a:r>
            <a:r>
              <a:rPr sz="950" b="1" spc="25" dirty="0">
                <a:solidFill>
                  <a:srgbClr val="333333"/>
                </a:solidFill>
                <a:latin typeface="微软雅黑"/>
                <a:cs typeface="微软雅黑"/>
              </a:rPr>
              <a:t>老师的一个小口诀</a:t>
            </a:r>
            <a:r>
              <a:rPr sz="950" b="1" spc="-125" dirty="0">
                <a:solidFill>
                  <a:srgbClr val="333333"/>
                </a:solidFill>
                <a:latin typeface="Trebuchet MS"/>
                <a:cs typeface="Trebuchet MS"/>
              </a:rPr>
              <a:t>“</a:t>
            </a:r>
            <a:r>
              <a:rPr sz="950" b="1" spc="25" dirty="0">
                <a:solidFill>
                  <a:srgbClr val="333333"/>
                </a:solidFill>
                <a:latin typeface="微软雅黑"/>
                <a:cs typeface="微软雅黑"/>
              </a:rPr>
              <a:t>先发现，再登 录，最后挂载并使用</a:t>
            </a:r>
            <a:r>
              <a:rPr sz="950" b="1" spc="-125" dirty="0">
                <a:solidFill>
                  <a:srgbClr val="333333"/>
                </a:solidFill>
                <a:latin typeface="Trebuchet MS"/>
                <a:cs typeface="Trebuchet MS"/>
              </a:rPr>
              <a:t>”</a:t>
            </a:r>
            <a:r>
              <a:rPr sz="950" b="1" spc="25" dirty="0">
                <a:solidFill>
                  <a:srgbClr val="333333"/>
                </a:solidFill>
                <a:latin typeface="微软雅黑"/>
                <a:cs typeface="微软雅黑"/>
              </a:rPr>
              <a:t>。</a:t>
            </a:r>
            <a:r>
              <a:rPr sz="950" b="1" spc="60" dirty="0">
                <a:solidFill>
                  <a:srgbClr val="333333"/>
                </a:solidFill>
                <a:latin typeface="Trebuchet MS"/>
                <a:cs typeface="Trebuchet MS"/>
              </a:rPr>
              <a:t>iscsiadm</a:t>
            </a:r>
            <a:r>
              <a:rPr sz="950" b="1" spc="25" dirty="0">
                <a:solidFill>
                  <a:srgbClr val="333333"/>
                </a:solidFill>
                <a:latin typeface="微软雅黑"/>
                <a:cs typeface="微软雅黑"/>
              </a:rPr>
              <a:t>是用于管理、查询、插入、更新或删除</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数据库配置文件的命令行 工具，用户需要先使用这个工具扫描发现远程</a:t>
            </a:r>
            <a:r>
              <a:rPr sz="950" b="1" spc="40" dirty="0">
                <a:solidFill>
                  <a:srgbClr val="333333"/>
                </a:solidFill>
                <a:latin typeface="Trebuchet MS"/>
                <a:cs typeface="Trebuchet MS"/>
              </a:rPr>
              <a:t>iSCSI</a:t>
            </a:r>
            <a:r>
              <a:rPr sz="950" b="1" spc="20" dirty="0">
                <a:solidFill>
                  <a:srgbClr val="333333"/>
                </a:solidFill>
                <a:latin typeface="微软雅黑"/>
                <a:cs typeface="微软雅黑"/>
              </a:rPr>
              <a:t>服务端，然后查看找到的服务端上有哪些可用的共享 </a:t>
            </a:r>
            <a:r>
              <a:rPr sz="950" b="1" spc="25" dirty="0">
                <a:solidFill>
                  <a:srgbClr val="333333"/>
                </a:solidFill>
                <a:latin typeface="微软雅黑"/>
                <a:cs typeface="微软雅黑"/>
              </a:rPr>
              <a:t>存储资源。其中</a:t>
            </a:r>
            <a:r>
              <a:rPr sz="950" b="1" dirty="0">
                <a:solidFill>
                  <a:srgbClr val="333333"/>
                </a:solidFill>
                <a:latin typeface="微软雅黑"/>
                <a:cs typeface="微软雅黑"/>
              </a:rPr>
              <a:t>，</a:t>
            </a:r>
            <a:r>
              <a:rPr sz="950" b="1" dirty="0">
                <a:solidFill>
                  <a:srgbClr val="333333"/>
                </a:solidFill>
                <a:latin typeface="Trebuchet MS"/>
                <a:cs typeface="Trebuchet MS"/>
              </a:rPr>
              <a:t>“-m</a:t>
            </a:r>
            <a:r>
              <a:rPr sz="950" b="1" spc="-40" dirty="0">
                <a:solidFill>
                  <a:srgbClr val="333333"/>
                </a:solidFill>
                <a:latin typeface="Trebuchet MS"/>
                <a:cs typeface="Trebuchet MS"/>
              </a:rPr>
              <a:t> </a:t>
            </a:r>
            <a:r>
              <a:rPr sz="950" b="1" spc="25" dirty="0">
                <a:solidFill>
                  <a:srgbClr val="333333"/>
                </a:solidFill>
                <a:latin typeface="Trebuchet MS"/>
                <a:cs typeface="Trebuchet MS"/>
              </a:rPr>
              <a:t>discovery”</a:t>
            </a:r>
            <a:r>
              <a:rPr sz="950" b="1" spc="25" dirty="0">
                <a:solidFill>
                  <a:srgbClr val="333333"/>
                </a:solidFill>
                <a:latin typeface="微软雅黑"/>
                <a:cs typeface="微软雅黑"/>
              </a:rPr>
              <a:t>参数的目的是扫描并发现可用的存储资源</a:t>
            </a:r>
            <a:r>
              <a:rPr sz="950" b="1" spc="-25" dirty="0">
                <a:solidFill>
                  <a:srgbClr val="333333"/>
                </a:solidFill>
                <a:latin typeface="微软雅黑"/>
                <a:cs typeface="微软雅黑"/>
              </a:rPr>
              <a:t>，</a:t>
            </a:r>
            <a:r>
              <a:rPr sz="950" b="1" spc="-25" dirty="0">
                <a:solidFill>
                  <a:srgbClr val="333333"/>
                </a:solidFill>
                <a:latin typeface="Trebuchet MS"/>
                <a:cs typeface="Trebuchet MS"/>
              </a:rPr>
              <a:t>“-t</a:t>
            </a:r>
            <a:r>
              <a:rPr sz="950" b="1" spc="-40" dirty="0">
                <a:solidFill>
                  <a:srgbClr val="333333"/>
                </a:solidFill>
                <a:latin typeface="Trebuchet MS"/>
                <a:cs typeface="Trebuchet MS"/>
              </a:rPr>
              <a:t> </a:t>
            </a:r>
            <a:r>
              <a:rPr sz="950" b="1" spc="-5" dirty="0">
                <a:solidFill>
                  <a:srgbClr val="333333"/>
                </a:solidFill>
                <a:latin typeface="Trebuchet MS"/>
                <a:cs typeface="Trebuchet MS"/>
              </a:rPr>
              <a:t>st”</a:t>
            </a:r>
            <a:r>
              <a:rPr sz="950" b="1" spc="25" dirty="0">
                <a:solidFill>
                  <a:srgbClr val="333333"/>
                </a:solidFill>
                <a:latin typeface="微软雅黑"/>
                <a:cs typeface="微软雅黑"/>
              </a:rPr>
              <a:t>参数为执行扫描操 作的类型</a:t>
            </a:r>
            <a:r>
              <a:rPr sz="950" b="1" spc="-20" dirty="0">
                <a:solidFill>
                  <a:srgbClr val="333333"/>
                </a:solidFill>
                <a:latin typeface="微软雅黑"/>
                <a:cs typeface="微软雅黑"/>
              </a:rPr>
              <a:t>，</a:t>
            </a:r>
            <a:r>
              <a:rPr sz="950" b="1" spc="-20" dirty="0">
                <a:solidFill>
                  <a:srgbClr val="333333"/>
                </a:solidFill>
                <a:latin typeface="Trebuchet MS"/>
                <a:cs typeface="Trebuchet MS"/>
              </a:rPr>
              <a:t>“-p</a:t>
            </a:r>
            <a:r>
              <a:rPr sz="950" b="1" spc="-40" dirty="0">
                <a:solidFill>
                  <a:srgbClr val="333333"/>
                </a:solidFill>
                <a:latin typeface="Trebuchet MS"/>
                <a:cs typeface="Trebuchet MS"/>
              </a:rPr>
              <a:t> </a:t>
            </a:r>
            <a:r>
              <a:rPr sz="950" b="1" spc="-25" dirty="0">
                <a:solidFill>
                  <a:srgbClr val="333333"/>
                </a:solidFill>
                <a:latin typeface="Trebuchet MS"/>
                <a:cs typeface="Trebuchet MS"/>
              </a:rPr>
              <a:t>192.168.10.10”</a:t>
            </a:r>
            <a:r>
              <a:rPr sz="950" b="1" spc="25" dirty="0">
                <a:solidFill>
                  <a:srgbClr val="333333"/>
                </a:solidFill>
                <a:latin typeface="微软雅黑"/>
                <a:cs typeface="微软雅黑"/>
              </a:rPr>
              <a:t>参数为</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a:lnSpc>
                <a:spcPct val="100000"/>
              </a:lnSpc>
              <a:spcBef>
                <a:spcPts val="45"/>
              </a:spcBef>
            </a:pPr>
            <a:endParaRPr sz="900">
              <a:latin typeface="微软雅黑"/>
              <a:cs typeface="微软雅黑"/>
            </a:endParaRPr>
          </a:p>
          <a:p>
            <a:pPr marL="263525" marR="180784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iscsiadm</a:t>
            </a:r>
            <a:r>
              <a:rPr sz="850" spc="25" dirty="0">
                <a:solidFill>
                  <a:srgbClr val="333333"/>
                </a:solidFill>
                <a:latin typeface="Lucida Console"/>
                <a:cs typeface="Lucida Console"/>
              </a:rPr>
              <a:t> </a:t>
            </a:r>
            <a:r>
              <a:rPr sz="850" spc="20" dirty="0">
                <a:solidFill>
                  <a:srgbClr val="333333"/>
                </a:solidFill>
                <a:latin typeface="Lucida Console"/>
                <a:cs typeface="Lucida Console"/>
              </a:rPr>
              <a:t>-m</a:t>
            </a:r>
            <a:r>
              <a:rPr sz="850" spc="30" dirty="0">
                <a:solidFill>
                  <a:srgbClr val="333333"/>
                </a:solidFill>
                <a:latin typeface="Lucida Console"/>
                <a:cs typeface="Lucida Console"/>
              </a:rPr>
              <a:t> discovery</a:t>
            </a:r>
            <a:r>
              <a:rPr sz="850" spc="25"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a:t>
            </a:r>
            <a:r>
              <a:rPr sz="850" spc="20" dirty="0">
                <a:solidFill>
                  <a:srgbClr val="333333"/>
                </a:solidFill>
                <a:latin typeface="Lucida Console"/>
                <a:cs typeface="Lucida Console"/>
              </a:rPr>
              <a:t>st</a:t>
            </a:r>
            <a:r>
              <a:rPr sz="850" spc="25" dirty="0">
                <a:solidFill>
                  <a:srgbClr val="333333"/>
                </a:solidFill>
                <a:latin typeface="Lucida Console"/>
                <a:cs typeface="Lucida Console"/>
              </a:rPr>
              <a:t> </a:t>
            </a:r>
            <a:r>
              <a:rPr sz="850" spc="20" dirty="0">
                <a:solidFill>
                  <a:srgbClr val="333333"/>
                </a:solidFill>
                <a:latin typeface="Lucida Console"/>
                <a:cs typeface="Lucida Console"/>
              </a:rPr>
              <a:t>-p </a:t>
            </a:r>
            <a:r>
              <a:rPr sz="850" spc="25" dirty="0">
                <a:solidFill>
                  <a:srgbClr val="333333"/>
                </a:solidFill>
                <a:latin typeface="Lucida Console"/>
                <a:cs typeface="Lucida Console"/>
              </a:rPr>
              <a:t> </a:t>
            </a:r>
            <a:r>
              <a:rPr sz="850" spc="30" dirty="0">
                <a:solidFill>
                  <a:srgbClr val="333333"/>
                </a:solidFill>
                <a:latin typeface="Lucida Console"/>
                <a:cs typeface="Lucida Console"/>
              </a:rPr>
              <a:t>192.168.10.10192.168.10.10:3260,1</a:t>
            </a:r>
            <a:r>
              <a:rPr sz="850" spc="20" dirty="0">
                <a:solidFill>
                  <a:srgbClr val="333333"/>
                </a:solidFill>
                <a:latin typeface="Lucida Console"/>
                <a:cs typeface="Lucida Console"/>
              </a:rPr>
              <a:t> </a:t>
            </a:r>
            <a:r>
              <a:rPr sz="850" spc="30" dirty="0">
                <a:solidFill>
                  <a:srgbClr val="333333"/>
                </a:solidFill>
                <a:latin typeface="Lucida Console"/>
                <a:cs typeface="Lucida Console"/>
              </a:rPr>
              <a:t>iqn.2003-01.org.linux-</a:t>
            </a:r>
            <a:endParaRPr sz="850">
              <a:latin typeface="Lucida Console"/>
              <a:cs typeface="Lucida Console"/>
            </a:endParaRPr>
          </a:p>
          <a:p>
            <a:pPr marL="263525">
              <a:lnSpc>
                <a:spcPct val="100000"/>
              </a:lnSpc>
              <a:spcBef>
                <a:spcPts val="330"/>
              </a:spcBef>
            </a:pPr>
            <a:r>
              <a:rPr sz="850" spc="30" dirty="0">
                <a:solidFill>
                  <a:srgbClr val="333333"/>
                </a:solidFill>
                <a:latin typeface="Lucida Console"/>
                <a:cs typeface="Lucida Console"/>
              </a:rPr>
              <a:t>iscsi.linuxprobe.x8664:sn.745b21d6cad5</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39065" marR="182880">
              <a:lnSpc>
                <a:spcPct val="131600"/>
              </a:lnSpc>
            </a:pPr>
            <a:r>
              <a:rPr sz="950" b="1" spc="25" dirty="0">
                <a:solidFill>
                  <a:srgbClr val="333333"/>
                </a:solidFill>
                <a:latin typeface="微软雅黑"/>
                <a:cs typeface="微软雅黑"/>
              </a:rPr>
              <a:t>在使用</a:t>
            </a:r>
            <a:r>
              <a:rPr sz="950" b="1" spc="60" dirty="0">
                <a:solidFill>
                  <a:srgbClr val="333333"/>
                </a:solidFill>
                <a:latin typeface="Trebuchet MS"/>
                <a:cs typeface="Trebuchet MS"/>
              </a:rPr>
              <a:t>iscsiadm</a:t>
            </a:r>
            <a:r>
              <a:rPr sz="950" b="1" spc="25" dirty="0">
                <a:solidFill>
                  <a:srgbClr val="333333"/>
                </a:solidFill>
                <a:latin typeface="微软雅黑"/>
                <a:cs typeface="微软雅黑"/>
              </a:rPr>
              <a:t>命令发现了远程服务器上可用的存储资源后，接下来准备登录</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服务端。其中，</a:t>
            </a:r>
            <a:r>
              <a:rPr sz="950" b="1" spc="-5" dirty="0">
                <a:solidFill>
                  <a:srgbClr val="333333"/>
                </a:solidFill>
                <a:latin typeface="Trebuchet MS"/>
                <a:cs typeface="Trebuchet MS"/>
              </a:rPr>
              <a:t>“-m  </a:t>
            </a:r>
            <a:r>
              <a:rPr sz="950" b="1" spc="20" dirty="0">
                <a:solidFill>
                  <a:srgbClr val="333333"/>
                </a:solidFill>
                <a:latin typeface="Trebuchet MS"/>
                <a:cs typeface="Trebuchet MS"/>
              </a:rPr>
              <a:t>node”</a:t>
            </a:r>
            <a:r>
              <a:rPr sz="950" b="1" spc="25" dirty="0">
                <a:solidFill>
                  <a:srgbClr val="333333"/>
                </a:solidFill>
                <a:latin typeface="微软雅黑"/>
                <a:cs typeface="微软雅黑"/>
              </a:rPr>
              <a:t>参数为将客户端所在主机作为一台节点服务器</a:t>
            </a:r>
            <a:r>
              <a:rPr sz="950" b="1" spc="-55" dirty="0">
                <a:solidFill>
                  <a:srgbClr val="333333"/>
                </a:solidFill>
                <a:latin typeface="微软雅黑"/>
                <a:cs typeface="微软雅黑"/>
              </a:rPr>
              <a:t>，</a:t>
            </a:r>
            <a:r>
              <a:rPr sz="950" b="1" spc="-55" dirty="0">
                <a:solidFill>
                  <a:srgbClr val="333333"/>
                </a:solidFill>
                <a:latin typeface="Trebuchet MS"/>
                <a:cs typeface="Trebuchet MS"/>
              </a:rPr>
              <a:t>“-T”</a:t>
            </a:r>
            <a:r>
              <a:rPr sz="950" b="1" spc="25" dirty="0">
                <a:solidFill>
                  <a:srgbClr val="333333"/>
                </a:solidFill>
                <a:latin typeface="微软雅黑"/>
                <a:cs typeface="微软雅黑"/>
              </a:rPr>
              <a:t>参数为要使用的存储资源（大家可以直接复 制前面命令中扫描发现的结果，以免录入错误</a:t>
            </a:r>
            <a:r>
              <a:rPr sz="950" b="1" spc="-10" dirty="0">
                <a:solidFill>
                  <a:srgbClr val="333333"/>
                </a:solidFill>
                <a:latin typeface="微软雅黑"/>
                <a:cs typeface="微软雅黑"/>
              </a:rPr>
              <a:t>），</a:t>
            </a:r>
            <a:r>
              <a:rPr sz="950" b="1" spc="-10" dirty="0">
                <a:solidFill>
                  <a:srgbClr val="333333"/>
                </a:solidFill>
                <a:latin typeface="Trebuchet MS"/>
                <a:cs typeface="Trebuchet MS"/>
              </a:rPr>
              <a:t>“-p</a:t>
            </a:r>
            <a:r>
              <a:rPr sz="950" b="1" spc="-55" dirty="0">
                <a:solidFill>
                  <a:srgbClr val="333333"/>
                </a:solidFill>
                <a:latin typeface="Trebuchet MS"/>
                <a:cs typeface="Trebuchet MS"/>
              </a:rPr>
              <a:t> </a:t>
            </a:r>
            <a:r>
              <a:rPr sz="950" b="1" spc="-25" dirty="0">
                <a:solidFill>
                  <a:srgbClr val="333333"/>
                </a:solidFill>
                <a:latin typeface="Trebuchet MS"/>
                <a:cs typeface="Trebuchet MS"/>
              </a:rPr>
              <a:t>192.168.10.10”</a:t>
            </a:r>
            <a:r>
              <a:rPr sz="950" b="1" spc="25" dirty="0">
                <a:solidFill>
                  <a:srgbClr val="333333"/>
                </a:solidFill>
                <a:latin typeface="微软雅黑"/>
                <a:cs typeface="微软雅黑"/>
              </a:rPr>
              <a:t>参数依然为对方</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服务端的</a:t>
            </a:r>
            <a:r>
              <a:rPr sz="950" b="1" spc="55" dirty="0">
                <a:solidFill>
                  <a:srgbClr val="333333"/>
                </a:solidFill>
                <a:latin typeface="Trebuchet MS"/>
                <a:cs typeface="Trebuchet MS"/>
              </a:rPr>
              <a:t>IP </a:t>
            </a:r>
            <a:r>
              <a:rPr sz="950" b="1" spc="60" dirty="0">
                <a:solidFill>
                  <a:srgbClr val="333333"/>
                </a:solidFill>
                <a:latin typeface="Trebuchet MS"/>
                <a:cs typeface="Trebuchet MS"/>
              </a:rPr>
              <a:t> </a:t>
            </a:r>
            <a:r>
              <a:rPr sz="950" b="1" spc="25" dirty="0">
                <a:solidFill>
                  <a:srgbClr val="333333"/>
                </a:solidFill>
                <a:latin typeface="微软雅黑"/>
                <a:cs typeface="微软雅黑"/>
              </a:rPr>
              <a:t>地址。最后使用</a:t>
            </a:r>
            <a:r>
              <a:rPr sz="950" b="1" spc="-10" dirty="0">
                <a:solidFill>
                  <a:srgbClr val="333333"/>
                </a:solidFill>
                <a:latin typeface="Trebuchet MS"/>
                <a:cs typeface="Trebuchet MS"/>
              </a:rPr>
              <a:t>“--login”</a:t>
            </a:r>
            <a:r>
              <a:rPr sz="950" b="1" spc="25" dirty="0">
                <a:solidFill>
                  <a:srgbClr val="333333"/>
                </a:solidFill>
                <a:latin typeface="微软雅黑"/>
                <a:cs typeface="微软雅黑"/>
              </a:rPr>
              <a:t>或</a:t>
            </a:r>
            <a:r>
              <a:rPr sz="950" b="1" spc="-70" dirty="0">
                <a:solidFill>
                  <a:srgbClr val="333333"/>
                </a:solidFill>
                <a:latin typeface="Trebuchet MS"/>
                <a:cs typeface="Trebuchet MS"/>
              </a:rPr>
              <a:t>“-l”</a:t>
            </a:r>
            <a:r>
              <a:rPr sz="950" b="1" spc="25" dirty="0">
                <a:solidFill>
                  <a:srgbClr val="333333"/>
                </a:solidFill>
                <a:latin typeface="微软雅黑"/>
                <a:cs typeface="微软雅黑"/>
              </a:rPr>
              <a:t>参数进行登录验证。</a:t>
            </a:r>
            <a:endParaRPr sz="950">
              <a:latin typeface="微软雅黑"/>
              <a:cs typeface="微软雅黑"/>
            </a:endParaRPr>
          </a:p>
          <a:p>
            <a:pPr>
              <a:lnSpc>
                <a:spcPct val="100000"/>
              </a:lnSpc>
              <a:spcBef>
                <a:spcPts val="45"/>
              </a:spcBef>
            </a:pPr>
            <a:endParaRPr sz="900">
              <a:latin typeface="微软雅黑"/>
              <a:cs typeface="微软雅黑"/>
            </a:endParaRPr>
          </a:p>
          <a:p>
            <a:pPr marL="263525" marR="42799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iscsiadm </a:t>
            </a:r>
            <a:r>
              <a:rPr sz="850" spc="20" dirty="0">
                <a:solidFill>
                  <a:srgbClr val="333333"/>
                </a:solidFill>
                <a:latin typeface="Lucida Console"/>
                <a:cs typeface="Lucida Console"/>
              </a:rPr>
              <a:t>-m</a:t>
            </a:r>
            <a:r>
              <a:rPr sz="850" spc="30" dirty="0">
                <a:solidFill>
                  <a:srgbClr val="333333"/>
                </a:solidFill>
                <a:latin typeface="Lucida Console"/>
                <a:cs typeface="Lucida Console"/>
              </a:rPr>
              <a:t> </a:t>
            </a:r>
            <a:r>
              <a:rPr sz="850" spc="25" dirty="0">
                <a:solidFill>
                  <a:srgbClr val="333333"/>
                </a:solidFill>
                <a:latin typeface="Lucida Console"/>
                <a:cs typeface="Lucida Console"/>
              </a:rPr>
              <a:t>node</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iqn.2003-01.org.linux- </a:t>
            </a:r>
            <a:r>
              <a:rPr sz="850" spc="35" dirty="0">
                <a:solidFill>
                  <a:srgbClr val="333333"/>
                </a:solidFill>
                <a:latin typeface="Lucida Console"/>
                <a:cs typeface="Lucida Console"/>
              </a:rPr>
              <a:t> </a:t>
            </a:r>
            <a:r>
              <a:rPr sz="850" spc="30" dirty="0">
                <a:solidFill>
                  <a:srgbClr val="333333"/>
                </a:solidFill>
                <a:latin typeface="Lucida Console"/>
                <a:cs typeface="Lucida Console"/>
              </a:rPr>
              <a:t>iscsi.linuxprobe.x8664:sn.745b21d6cad5</a:t>
            </a:r>
            <a:r>
              <a:rPr sz="850" spc="35" dirty="0">
                <a:solidFill>
                  <a:srgbClr val="333333"/>
                </a:solidFill>
                <a:latin typeface="Lucida Console"/>
                <a:cs typeface="Lucida Console"/>
              </a:rPr>
              <a:t> </a:t>
            </a:r>
            <a:r>
              <a:rPr sz="850" spc="20" dirty="0">
                <a:solidFill>
                  <a:srgbClr val="333333"/>
                </a:solidFill>
                <a:latin typeface="Lucida Console"/>
                <a:cs typeface="Lucida Console"/>
              </a:rPr>
              <a:t>-p</a:t>
            </a:r>
            <a:r>
              <a:rPr sz="850" spc="35" dirty="0">
                <a:solidFill>
                  <a:srgbClr val="333333"/>
                </a:solidFill>
                <a:latin typeface="Lucida Console"/>
                <a:cs typeface="Lucida Console"/>
              </a:rPr>
              <a:t> </a:t>
            </a:r>
            <a:r>
              <a:rPr sz="850" spc="30" dirty="0">
                <a:solidFill>
                  <a:srgbClr val="333333"/>
                </a:solidFill>
                <a:latin typeface="Lucida Console"/>
                <a:cs typeface="Lucida Console"/>
              </a:rPr>
              <a:t>192.168.10.10</a:t>
            </a:r>
            <a:r>
              <a:rPr sz="850" spc="35" dirty="0">
                <a:solidFill>
                  <a:srgbClr val="333333"/>
                </a:solidFill>
                <a:latin typeface="Lucida Console"/>
                <a:cs typeface="Lucida Console"/>
              </a:rPr>
              <a:t> </a:t>
            </a:r>
            <a:r>
              <a:rPr sz="850" spc="30" dirty="0">
                <a:solidFill>
                  <a:srgbClr val="333333"/>
                </a:solidFill>
                <a:latin typeface="Lucida Console"/>
                <a:cs typeface="Lucida Console"/>
              </a:rPr>
              <a:t>--loginLogging</a:t>
            </a:r>
            <a:r>
              <a:rPr sz="850" spc="35" dirty="0">
                <a:solidFill>
                  <a:srgbClr val="333333"/>
                </a:solidFill>
                <a:latin typeface="Lucida Console"/>
                <a:cs typeface="Lucida Console"/>
              </a:rPr>
              <a:t>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20" dirty="0">
                <a:solidFill>
                  <a:srgbClr val="333333"/>
                </a:solidFill>
                <a:latin typeface="Lucida Console"/>
                <a:cs typeface="Lucida Console"/>
              </a:rPr>
              <a:t>to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[iface: default, target: iqn.2003-01.org.linux- </a:t>
            </a:r>
            <a:r>
              <a:rPr sz="850" spc="35" dirty="0">
                <a:solidFill>
                  <a:srgbClr val="333333"/>
                </a:solidFill>
                <a:latin typeface="Lucida Console"/>
                <a:cs typeface="Lucida Console"/>
              </a:rPr>
              <a:t> </a:t>
            </a:r>
            <a:r>
              <a:rPr sz="850" spc="30" dirty="0">
                <a:solidFill>
                  <a:srgbClr val="333333"/>
                </a:solidFill>
                <a:latin typeface="Lucida Console"/>
                <a:cs typeface="Lucida Console"/>
              </a:rPr>
              <a:t>iscsi.linuxprobe.x8664:sn.745b21d6cad5, portal: 192.168.10.10,3260] </a:t>
            </a:r>
            <a:r>
              <a:rPr sz="850" spc="35" dirty="0">
                <a:solidFill>
                  <a:srgbClr val="333333"/>
                </a:solidFill>
                <a:latin typeface="Lucida Console"/>
                <a:cs typeface="Lucida Console"/>
              </a:rPr>
              <a:t> </a:t>
            </a:r>
            <a:r>
              <a:rPr sz="850" spc="30" dirty="0">
                <a:solidFill>
                  <a:srgbClr val="333333"/>
                </a:solidFill>
                <a:latin typeface="Lucida Console"/>
                <a:cs typeface="Lucida Console"/>
              </a:rPr>
              <a:t>(multiple)Login </a:t>
            </a:r>
            <a:r>
              <a:rPr sz="850" spc="20" dirty="0">
                <a:solidFill>
                  <a:srgbClr val="333333"/>
                </a:solidFill>
                <a:latin typeface="Lucida Console"/>
                <a:cs typeface="Lucida Console"/>
              </a:rPr>
              <a:t>to </a:t>
            </a:r>
            <a:r>
              <a:rPr sz="850" spc="30" dirty="0">
                <a:solidFill>
                  <a:srgbClr val="333333"/>
                </a:solidFill>
                <a:latin typeface="Lucida Console"/>
                <a:cs typeface="Lucida Console"/>
              </a:rPr>
              <a:t>[iface: default, target: iqn.2003-01.org.linux- </a:t>
            </a:r>
            <a:r>
              <a:rPr sz="850" spc="35" dirty="0">
                <a:solidFill>
                  <a:srgbClr val="333333"/>
                </a:solidFill>
                <a:latin typeface="Lucida Console"/>
                <a:cs typeface="Lucida Console"/>
              </a:rPr>
              <a:t> </a:t>
            </a:r>
            <a:r>
              <a:rPr sz="850" spc="30" dirty="0">
                <a:solidFill>
                  <a:srgbClr val="333333"/>
                </a:solidFill>
                <a:latin typeface="Lucida Console"/>
                <a:cs typeface="Lucida Console"/>
              </a:rPr>
              <a:t>iscsi.linuxprobe.x8664:sn.745b21d6cad5, portal: 192.168.10.10,3260] </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successful.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39065" marR="184150" algn="just">
              <a:lnSpc>
                <a:spcPct val="131600"/>
              </a:lnSpc>
              <a:spcBef>
                <a:spcPts val="5"/>
              </a:spcBef>
            </a:pPr>
            <a:r>
              <a:rPr sz="950" b="1" spc="25" dirty="0">
                <a:solidFill>
                  <a:srgbClr val="333333"/>
                </a:solidFill>
                <a:latin typeface="微软雅黑"/>
                <a:cs typeface="微软雅黑"/>
              </a:rPr>
              <a:t>在</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客户端成功登录之后，会在客户端主机上多出一块名为</a:t>
            </a:r>
            <a:r>
              <a:rPr sz="950" b="1" spc="50" dirty="0">
                <a:solidFill>
                  <a:srgbClr val="333333"/>
                </a:solidFill>
                <a:latin typeface="Trebuchet MS"/>
                <a:cs typeface="Trebuchet MS"/>
              </a:rPr>
              <a:t>/dev/sdb</a:t>
            </a:r>
            <a:r>
              <a:rPr sz="950" b="1" spc="25" dirty="0">
                <a:solidFill>
                  <a:srgbClr val="333333"/>
                </a:solidFill>
                <a:latin typeface="微软雅黑"/>
                <a:cs typeface="微软雅黑"/>
              </a:rPr>
              <a:t>的设备文件。第</a:t>
            </a:r>
            <a:r>
              <a:rPr sz="950" b="1" dirty="0">
                <a:solidFill>
                  <a:srgbClr val="333333"/>
                </a:solidFill>
                <a:latin typeface="Trebuchet MS"/>
                <a:cs typeface="Trebuchet MS"/>
              </a:rPr>
              <a:t>6</a:t>
            </a:r>
            <a:r>
              <a:rPr sz="950" b="1" spc="25" dirty="0">
                <a:solidFill>
                  <a:srgbClr val="333333"/>
                </a:solidFill>
                <a:latin typeface="微软雅黑"/>
                <a:cs typeface="微软雅黑"/>
              </a:rPr>
              <a:t>章曾经讲过， </a:t>
            </a:r>
            <a:r>
              <a:rPr sz="950" b="1" spc="-275" dirty="0">
                <a:solidFill>
                  <a:srgbClr val="333333"/>
                </a:solidFill>
                <a:latin typeface="微软雅黑"/>
                <a:cs typeface="微软雅黑"/>
              </a:rPr>
              <a:t> </a:t>
            </a:r>
            <a:r>
              <a:rPr sz="950" b="1" spc="55" dirty="0">
                <a:solidFill>
                  <a:srgbClr val="333333"/>
                </a:solidFill>
                <a:latin typeface="Trebuchet MS"/>
                <a:cs typeface="Trebuchet MS"/>
              </a:rPr>
              <a:t>udev</a:t>
            </a:r>
            <a:r>
              <a:rPr sz="950" b="1" spc="25" dirty="0">
                <a:solidFill>
                  <a:srgbClr val="333333"/>
                </a:solidFill>
                <a:latin typeface="微软雅黑"/>
                <a:cs typeface="微软雅黑"/>
              </a:rPr>
              <a:t>服务在命名硬盘名称时，与硬盘插槽是没有关系的。接下来便能够像使用本地主机上的硬盘那样来 操作这个设备文件了。</a:t>
            </a:r>
            <a:endParaRPr sz="950">
              <a:latin typeface="微软雅黑"/>
              <a:cs typeface="微软雅黑"/>
            </a:endParaRPr>
          </a:p>
          <a:p>
            <a:pPr>
              <a:lnSpc>
                <a:spcPct val="100000"/>
              </a:lnSpc>
              <a:spcBef>
                <a:spcPts val="5"/>
              </a:spcBef>
            </a:pPr>
            <a:endParaRPr sz="1100">
              <a:latin typeface="微软雅黑"/>
              <a:cs typeface="微软雅黑"/>
            </a:endParaRPr>
          </a:p>
          <a:p>
            <a:pPr marL="263525">
              <a:lnSpc>
                <a:spcPct val="1000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ls</a:t>
            </a:r>
            <a:r>
              <a:rPr sz="850" spc="35" dirty="0">
                <a:solidFill>
                  <a:srgbClr val="333333"/>
                </a:solidFill>
                <a:latin typeface="Lucida Console"/>
                <a:cs typeface="Lucida Console"/>
              </a:rPr>
              <a:t> </a:t>
            </a:r>
            <a:r>
              <a:rPr sz="850" spc="20" dirty="0">
                <a:solidFill>
                  <a:srgbClr val="333333"/>
                </a:solidFill>
                <a:latin typeface="Lucida Console"/>
                <a:cs typeface="Lucida Console"/>
              </a:rPr>
              <a:t>-l</a:t>
            </a:r>
            <a:r>
              <a:rPr sz="850" spc="35" dirty="0">
                <a:solidFill>
                  <a:srgbClr val="333333"/>
                </a:solidFill>
                <a:latin typeface="Lucida Console"/>
                <a:cs typeface="Lucida Console"/>
              </a:rPr>
              <a:t> </a:t>
            </a:r>
            <a:r>
              <a:rPr sz="850" spc="30" dirty="0">
                <a:solidFill>
                  <a:srgbClr val="333333"/>
                </a:solidFill>
                <a:latin typeface="Lucida Console"/>
                <a:cs typeface="Lucida Console"/>
              </a:rPr>
              <a:t>/dev/sdbbrw-rw----.</a:t>
            </a:r>
            <a:r>
              <a:rPr sz="850" spc="35" dirty="0">
                <a:solidFill>
                  <a:srgbClr val="333333"/>
                </a:solidFill>
                <a:latin typeface="Lucida Console"/>
                <a:cs typeface="Lucida Console"/>
              </a:rPr>
              <a:t>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5" dirty="0">
                <a:solidFill>
                  <a:srgbClr val="333333"/>
                </a:solidFill>
                <a:latin typeface="Lucida Console"/>
                <a:cs typeface="Lucida Console"/>
              </a:rPr>
              <a:t>disk</a:t>
            </a:r>
            <a:r>
              <a:rPr sz="850" spc="35" dirty="0">
                <a:solidFill>
                  <a:srgbClr val="333333"/>
                </a:solidFill>
                <a:latin typeface="Lucida Console"/>
                <a:cs typeface="Lucida Console"/>
              </a:rPr>
              <a:t> </a:t>
            </a:r>
            <a:r>
              <a:rPr sz="850" spc="20" dirty="0">
                <a:solidFill>
                  <a:srgbClr val="333333"/>
                </a:solidFill>
                <a:latin typeface="Lucida Console"/>
                <a:cs typeface="Lucida Console"/>
              </a:rPr>
              <a:t>8,</a:t>
            </a:r>
            <a:r>
              <a:rPr sz="850" spc="35" dirty="0">
                <a:solidFill>
                  <a:srgbClr val="333333"/>
                </a:solidFill>
                <a:latin typeface="Lucida Console"/>
                <a:cs typeface="Lucida Console"/>
              </a:rPr>
              <a:t> </a:t>
            </a:r>
            <a:r>
              <a:rPr sz="850" spc="20" dirty="0">
                <a:solidFill>
                  <a:srgbClr val="333333"/>
                </a:solidFill>
                <a:latin typeface="Lucida Console"/>
                <a:cs typeface="Lucida Console"/>
              </a:rPr>
              <a:t>16</a:t>
            </a:r>
            <a:r>
              <a:rPr sz="850" spc="35" dirty="0">
                <a:solidFill>
                  <a:srgbClr val="333333"/>
                </a:solidFill>
                <a:latin typeface="Lucida Console"/>
                <a:cs typeface="Lucida Console"/>
              </a:rPr>
              <a:t> </a:t>
            </a:r>
            <a:r>
              <a:rPr sz="850" spc="25" dirty="0">
                <a:solidFill>
                  <a:srgbClr val="333333"/>
                </a:solidFill>
                <a:latin typeface="Lucida Console"/>
                <a:cs typeface="Lucida Console"/>
              </a:rPr>
              <a:t>Apr</a:t>
            </a:r>
            <a:r>
              <a:rPr sz="850" spc="35" dirty="0">
                <a:solidFill>
                  <a:srgbClr val="333333"/>
                </a:solidFill>
                <a:latin typeface="Lucida Console"/>
                <a:cs typeface="Lucida Console"/>
              </a:rPr>
              <a:t> </a:t>
            </a:r>
            <a:r>
              <a:rPr sz="850" spc="20" dirty="0">
                <a:solidFill>
                  <a:srgbClr val="333333"/>
                </a:solidFill>
                <a:latin typeface="Lucida Console"/>
                <a:cs typeface="Lucida Console"/>
              </a:rPr>
              <a:t>27</a:t>
            </a:r>
            <a:r>
              <a:rPr sz="850" spc="35" dirty="0">
                <a:solidFill>
                  <a:srgbClr val="333333"/>
                </a:solidFill>
                <a:latin typeface="Lucida Console"/>
                <a:cs typeface="Lucida Console"/>
              </a:rPr>
              <a:t> </a:t>
            </a:r>
            <a:r>
              <a:rPr sz="850" spc="25" dirty="0">
                <a:solidFill>
                  <a:srgbClr val="333333"/>
                </a:solidFill>
                <a:latin typeface="Lucida Console"/>
                <a:cs typeface="Lucida Console"/>
              </a:rPr>
              <a:t>01:43</a:t>
            </a:r>
            <a:endParaRPr sz="850">
              <a:latin typeface="Lucida Console"/>
              <a:cs typeface="Lucida Console"/>
            </a:endParaRPr>
          </a:p>
          <a:p>
            <a:pPr marL="263525">
              <a:lnSpc>
                <a:spcPct val="100000"/>
              </a:lnSpc>
              <a:spcBef>
                <a:spcPts val="334"/>
              </a:spcBef>
            </a:pPr>
            <a:r>
              <a:rPr sz="850" spc="30" dirty="0">
                <a:solidFill>
                  <a:srgbClr val="333333"/>
                </a:solidFill>
                <a:latin typeface="Lucida Console"/>
                <a:cs typeface="Lucida Console"/>
              </a:rPr>
              <a:t>/dev/sdb[root@linuxprobe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5" dirty="0">
                <a:solidFill>
                  <a:srgbClr val="333333"/>
                </a:solidFill>
                <a:latin typeface="Lucida Console"/>
                <a:cs typeface="Lucida Console"/>
              </a:rPr>
              <a:t> </a:t>
            </a:r>
            <a:r>
              <a:rPr sz="850" spc="30" dirty="0">
                <a:solidFill>
                  <a:srgbClr val="333333"/>
                </a:solidFill>
                <a:latin typeface="Lucida Console"/>
                <a:cs typeface="Lucida Console"/>
              </a:rPr>
              <a:t>/dev/sdb /dev/sdb:</a:t>
            </a:r>
            <a:r>
              <a:rPr sz="850" spc="35" dirty="0">
                <a:solidFill>
                  <a:srgbClr val="333333"/>
                </a:solidFill>
                <a:latin typeface="Lucida Console"/>
                <a:cs typeface="Lucida Console"/>
              </a:rPr>
              <a:t> </a:t>
            </a:r>
            <a:r>
              <a:rPr sz="850" spc="25" dirty="0">
                <a:solidFill>
                  <a:srgbClr val="333333"/>
                </a:solidFill>
                <a:latin typeface="Lucida Console"/>
                <a:cs typeface="Lucida Console"/>
              </a:rPr>
              <a:t>block</a:t>
            </a:r>
            <a:r>
              <a:rPr sz="850" spc="30" dirty="0">
                <a:solidFill>
                  <a:srgbClr val="333333"/>
                </a:solidFill>
                <a:latin typeface="Lucida Console"/>
                <a:cs typeface="Lucida Console"/>
              </a:rPr>
              <a:t> special </a:t>
            </a:r>
            <a:r>
              <a:rPr sz="850" spc="25" dirty="0">
                <a:solidFill>
                  <a:srgbClr val="333333"/>
                </a:solidFill>
                <a:latin typeface="Lucida Console"/>
                <a:cs typeface="Lucida Console"/>
              </a:rPr>
              <a:t>(8/16)</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39700">
              <a:lnSpc>
                <a:spcPct val="100000"/>
              </a:lnSpc>
            </a:pPr>
            <a:r>
              <a:rPr sz="950" b="1" spc="25" dirty="0">
                <a:solidFill>
                  <a:srgbClr val="333333"/>
                </a:solidFill>
                <a:latin typeface="微软雅黑"/>
                <a:cs typeface="微软雅黑"/>
              </a:rPr>
              <a:t>下面进入标准的磁盘操作流程。考虑到大家已经在第</a:t>
            </a:r>
            <a:r>
              <a:rPr sz="950" b="1" dirty="0">
                <a:solidFill>
                  <a:srgbClr val="333333"/>
                </a:solidFill>
                <a:latin typeface="Trebuchet MS"/>
                <a:cs typeface="Trebuchet MS"/>
              </a:rPr>
              <a:t>6</a:t>
            </a:r>
            <a:r>
              <a:rPr sz="950" b="1" spc="25" dirty="0">
                <a:solidFill>
                  <a:srgbClr val="333333"/>
                </a:solidFill>
                <a:latin typeface="微软雅黑"/>
                <a:cs typeface="微软雅黑"/>
              </a:rPr>
              <a:t>章学习了这部分内容，外加这个设备文件本身只有</a:t>
            </a:r>
            <a:endParaRPr sz="950">
              <a:latin typeface="微软雅黑"/>
              <a:cs typeface="微软雅黑"/>
            </a:endParaRPr>
          </a:p>
          <a:p>
            <a:pPr marL="139700">
              <a:lnSpc>
                <a:spcPct val="100000"/>
              </a:lnSpc>
              <a:spcBef>
                <a:spcPts val="360"/>
              </a:spcBef>
            </a:pPr>
            <a:r>
              <a:rPr sz="950" b="1" spc="35" dirty="0">
                <a:solidFill>
                  <a:srgbClr val="333333"/>
                </a:solidFill>
                <a:latin typeface="Trebuchet MS"/>
                <a:cs typeface="Trebuchet MS"/>
              </a:rPr>
              <a:t>40GB</a:t>
            </a:r>
            <a:r>
              <a:rPr sz="950" b="1" spc="25" dirty="0">
                <a:solidFill>
                  <a:srgbClr val="333333"/>
                </a:solidFill>
                <a:latin typeface="微软雅黑"/>
                <a:cs typeface="微软雅黑"/>
              </a:rPr>
              <a:t>的容量，因此不必进行分区，而是直接格式化并挂载使用。</a:t>
            </a:r>
            <a:endParaRPr sz="950">
              <a:latin typeface="微软雅黑"/>
              <a:cs typeface="微软雅黑"/>
            </a:endParaRPr>
          </a:p>
        </p:txBody>
      </p:sp>
      <p:sp>
        <p:nvSpPr>
          <p:cNvPr id="19" name="object 19"/>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308</a:t>
            </a:fld>
            <a:endParaRPr sz="800">
              <a:latin typeface="小哥哥网恋吗"/>
              <a:cs typeface="小哥哥网恋吗"/>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69"/>
            <a:ext cx="5651500" cy="2039620"/>
            <a:chOff x="959124" y="368269"/>
            <a:chExt cx="5651500" cy="2039620"/>
          </a:xfrm>
        </p:grpSpPr>
        <p:sp>
          <p:nvSpPr>
            <p:cNvPr id="3" name="object 3"/>
            <p:cNvSpPr/>
            <p:nvPr/>
          </p:nvSpPr>
          <p:spPr>
            <a:xfrm>
              <a:off x="963889" y="373034"/>
              <a:ext cx="5641975" cy="2030095"/>
            </a:xfrm>
            <a:custGeom>
              <a:avLst/>
              <a:gdLst/>
              <a:ahLst/>
              <a:cxnLst/>
              <a:rect l="l" t="t" r="r" b="b"/>
              <a:pathLst>
                <a:path w="5641975" h="2030095">
                  <a:moveTo>
                    <a:pt x="5617597" y="2029768"/>
                  </a:moveTo>
                  <a:lnTo>
                    <a:pt x="23823" y="2029768"/>
                  </a:lnTo>
                  <a:lnTo>
                    <a:pt x="20659" y="2029472"/>
                  </a:lnTo>
                  <a:lnTo>
                    <a:pt x="0" y="2008622"/>
                  </a:lnTo>
                  <a:lnTo>
                    <a:pt x="0" y="2005944"/>
                  </a:lnTo>
                  <a:lnTo>
                    <a:pt x="0" y="20545"/>
                  </a:lnTo>
                  <a:lnTo>
                    <a:pt x="20659" y="0"/>
                  </a:lnTo>
                  <a:lnTo>
                    <a:pt x="5620751" y="0"/>
                  </a:lnTo>
                  <a:lnTo>
                    <a:pt x="5641421" y="20545"/>
                  </a:lnTo>
                  <a:lnTo>
                    <a:pt x="5641421" y="2008622"/>
                  </a:lnTo>
                  <a:lnTo>
                    <a:pt x="5620751" y="2029472"/>
                  </a:lnTo>
                  <a:lnTo>
                    <a:pt x="5617597" y="2029768"/>
                  </a:lnTo>
                  <a:close/>
                </a:path>
              </a:pathLst>
            </a:custGeom>
            <a:solidFill>
              <a:srgbClr val="F8F8F8"/>
            </a:solidFill>
          </p:spPr>
          <p:txBody>
            <a:bodyPr wrap="square" lIns="0" tIns="0" rIns="0" bIns="0" rtlCol="0"/>
            <a:lstStyle/>
            <a:p>
              <a:endParaRPr/>
            </a:p>
          </p:txBody>
        </p:sp>
        <p:sp>
          <p:nvSpPr>
            <p:cNvPr id="4" name="object 4"/>
            <p:cNvSpPr/>
            <p:nvPr/>
          </p:nvSpPr>
          <p:spPr>
            <a:xfrm>
              <a:off x="963889" y="373034"/>
              <a:ext cx="5641975" cy="2030095"/>
            </a:xfrm>
            <a:custGeom>
              <a:avLst/>
              <a:gdLst/>
              <a:ahLst/>
              <a:cxnLst/>
              <a:rect l="l" t="t" r="r" b="b"/>
              <a:pathLst>
                <a:path w="5641975" h="2030095">
                  <a:moveTo>
                    <a:pt x="0" y="2005944"/>
                  </a:moveTo>
                  <a:lnTo>
                    <a:pt x="0" y="23823"/>
                  </a:lnTo>
                  <a:lnTo>
                    <a:pt x="0" y="20545"/>
                  </a:lnTo>
                  <a:lnTo>
                    <a:pt x="600" y="17276"/>
                  </a:lnTo>
                  <a:lnTo>
                    <a:pt x="1810" y="14294"/>
                  </a:lnTo>
                  <a:lnTo>
                    <a:pt x="3020" y="11016"/>
                  </a:lnTo>
                  <a:lnTo>
                    <a:pt x="4745" y="8633"/>
                  </a:lnTo>
                  <a:lnTo>
                    <a:pt x="6975" y="6556"/>
                  </a:lnTo>
                  <a:lnTo>
                    <a:pt x="9214" y="4469"/>
                  </a:lnTo>
                  <a:lnTo>
                    <a:pt x="11787" y="2677"/>
                  </a:lnTo>
                  <a:lnTo>
                    <a:pt x="14703" y="1486"/>
                  </a:lnTo>
                  <a:lnTo>
                    <a:pt x="17629" y="600"/>
                  </a:lnTo>
                  <a:lnTo>
                    <a:pt x="20659" y="0"/>
                  </a:lnTo>
                  <a:lnTo>
                    <a:pt x="23823" y="0"/>
                  </a:lnTo>
                  <a:lnTo>
                    <a:pt x="5617597" y="0"/>
                  </a:lnTo>
                  <a:lnTo>
                    <a:pt x="5620751" y="0"/>
                  </a:lnTo>
                  <a:lnTo>
                    <a:pt x="5623791" y="600"/>
                  </a:lnTo>
                  <a:lnTo>
                    <a:pt x="5626717" y="1486"/>
                  </a:lnTo>
                  <a:lnTo>
                    <a:pt x="5629633" y="2677"/>
                  </a:lnTo>
                  <a:lnTo>
                    <a:pt x="5632206" y="4469"/>
                  </a:lnTo>
                  <a:lnTo>
                    <a:pt x="5634445" y="6556"/>
                  </a:lnTo>
                  <a:lnTo>
                    <a:pt x="5636675" y="8633"/>
                  </a:lnTo>
                  <a:lnTo>
                    <a:pt x="5638400" y="11016"/>
                  </a:lnTo>
                  <a:lnTo>
                    <a:pt x="5639610" y="14294"/>
                  </a:lnTo>
                  <a:lnTo>
                    <a:pt x="5640820" y="17276"/>
                  </a:lnTo>
                  <a:lnTo>
                    <a:pt x="5641421" y="20545"/>
                  </a:lnTo>
                  <a:lnTo>
                    <a:pt x="5641421" y="23823"/>
                  </a:lnTo>
                  <a:lnTo>
                    <a:pt x="5641421" y="2005944"/>
                  </a:lnTo>
                  <a:lnTo>
                    <a:pt x="5641421" y="2008622"/>
                  </a:lnTo>
                  <a:lnTo>
                    <a:pt x="5640820" y="2011604"/>
                  </a:lnTo>
                  <a:lnTo>
                    <a:pt x="5639610" y="2014282"/>
                  </a:lnTo>
                  <a:lnTo>
                    <a:pt x="5638400" y="2017255"/>
                  </a:lnTo>
                  <a:lnTo>
                    <a:pt x="5617597" y="2029768"/>
                  </a:lnTo>
                  <a:lnTo>
                    <a:pt x="23823" y="2029768"/>
                  </a:lnTo>
                  <a:lnTo>
                    <a:pt x="1810" y="2014282"/>
                  </a:lnTo>
                  <a:lnTo>
                    <a:pt x="600" y="2011604"/>
                  </a:lnTo>
                  <a:lnTo>
                    <a:pt x="0" y="2008622"/>
                  </a:lnTo>
                  <a:lnTo>
                    <a:pt x="0" y="2005944"/>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51"/>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883970"/>
            <a:ext cx="5651500" cy="1525270"/>
            <a:chOff x="959124" y="2883970"/>
            <a:chExt cx="5651500" cy="1525270"/>
          </a:xfrm>
        </p:grpSpPr>
        <p:sp>
          <p:nvSpPr>
            <p:cNvPr id="7" name="object 7"/>
            <p:cNvSpPr/>
            <p:nvPr/>
          </p:nvSpPr>
          <p:spPr>
            <a:xfrm>
              <a:off x="963889" y="2888734"/>
              <a:ext cx="5641975" cy="1515745"/>
            </a:xfrm>
            <a:custGeom>
              <a:avLst/>
              <a:gdLst/>
              <a:ahLst/>
              <a:cxnLst/>
              <a:rect l="l" t="t" r="r" b="b"/>
              <a:pathLst>
                <a:path w="5641975" h="1515745">
                  <a:moveTo>
                    <a:pt x="5617597" y="1515179"/>
                  </a:moveTo>
                  <a:lnTo>
                    <a:pt x="23823" y="1515179"/>
                  </a:lnTo>
                  <a:lnTo>
                    <a:pt x="20659" y="1514883"/>
                  </a:lnTo>
                  <a:lnTo>
                    <a:pt x="0" y="1494328"/>
                  </a:lnTo>
                  <a:lnTo>
                    <a:pt x="0" y="1491355"/>
                  </a:lnTo>
                  <a:lnTo>
                    <a:pt x="0" y="20545"/>
                  </a:lnTo>
                  <a:lnTo>
                    <a:pt x="20659" y="0"/>
                  </a:lnTo>
                  <a:lnTo>
                    <a:pt x="5620752" y="0"/>
                  </a:lnTo>
                  <a:lnTo>
                    <a:pt x="5641421" y="20545"/>
                  </a:lnTo>
                  <a:lnTo>
                    <a:pt x="5641421" y="1494328"/>
                  </a:lnTo>
                  <a:lnTo>
                    <a:pt x="5620752" y="1514883"/>
                  </a:lnTo>
                  <a:lnTo>
                    <a:pt x="5617597" y="1515179"/>
                  </a:lnTo>
                  <a:close/>
                </a:path>
              </a:pathLst>
            </a:custGeom>
            <a:solidFill>
              <a:srgbClr val="F8F8F8"/>
            </a:solidFill>
          </p:spPr>
          <p:txBody>
            <a:bodyPr wrap="square" lIns="0" tIns="0" rIns="0" bIns="0" rtlCol="0"/>
            <a:lstStyle/>
            <a:p>
              <a:endParaRPr/>
            </a:p>
          </p:txBody>
        </p:sp>
        <p:sp>
          <p:nvSpPr>
            <p:cNvPr id="8" name="object 8"/>
            <p:cNvSpPr/>
            <p:nvPr/>
          </p:nvSpPr>
          <p:spPr>
            <a:xfrm>
              <a:off x="963889" y="2888734"/>
              <a:ext cx="5641975" cy="1515745"/>
            </a:xfrm>
            <a:custGeom>
              <a:avLst/>
              <a:gdLst/>
              <a:ahLst/>
              <a:cxnLst/>
              <a:rect l="l" t="t" r="r" b="b"/>
              <a:pathLst>
                <a:path w="5641975" h="1515745">
                  <a:moveTo>
                    <a:pt x="0" y="1491355"/>
                  </a:moveTo>
                  <a:lnTo>
                    <a:pt x="0" y="23823"/>
                  </a:lnTo>
                  <a:lnTo>
                    <a:pt x="0" y="20545"/>
                  </a:lnTo>
                  <a:lnTo>
                    <a:pt x="600" y="17276"/>
                  </a:lnTo>
                  <a:lnTo>
                    <a:pt x="1810" y="14294"/>
                  </a:lnTo>
                  <a:lnTo>
                    <a:pt x="3020" y="11320"/>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320"/>
                  </a:lnTo>
                  <a:lnTo>
                    <a:pt x="5639610" y="14294"/>
                  </a:lnTo>
                  <a:lnTo>
                    <a:pt x="5640821" y="17276"/>
                  </a:lnTo>
                  <a:lnTo>
                    <a:pt x="5641421" y="20545"/>
                  </a:lnTo>
                  <a:lnTo>
                    <a:pt x="5641421" y="23823"/>
                  </a:lnTo>
                  <a:lnTo>
                    <a:pt x="5641421" y="1491355"/>
                  </a:lnTo>
                  <a:lnTo>
                    <a:pt x="5641421" y="1494328"/>
                  </a:lnTo>
                  <a:lnTo>
                    <a:pt x="5640821" y="1497311"/>
                  </a:lnTo>
                  <a:lnTo>
                    <a:pt x="5639610" y="1499989"/>
                  </a:lnTo>
                  <a:lnTo>
                    <a:pt x="5638400" y="1502971"/>
                  </a:lnTo>
                  <a:lnTo>
                    <a:pt x="5617597" y="1515179"/>
                  </a:lnTo>
                  <a:lnTo>
                    <a:pt x="23823" y="1515179"/>
                  </a:lnTo>
                  <a:lnTo>
                    <a:pt x="1810" y="1499989"/>
                  </a:lnTo>
                  <a:lnTo>
                    <a:pt x="600" y="1497311"/>
                  </a:lnTo>
                  <a:lnTo>
                    <a:pt x="0" y="1494328"/>
                  </a:lnTo>
                  <a:lnTo>
                    <a:pt x="0" y="149135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969879"/>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6123975"/>
            <a:ext cx="5651500" cy="495934"/>
            <a:chOff x="959124" y="6123975"/>
            <a:chExt cx="5651500" cy="495934"/>
          </a:xfrm>
        </p:grpSpPr>
        <p:sp>
          <p:nvSpPr>
            <p:cNvPr id="11" name="object 11"/>
            <p:cNvSpPr/>
            <p:nvPr/>
          </p:nvSpPr>
          <p:spPr>
            <a:xfrm>
              <a:off x="963889" y="6128740"/>
              <a:ext cx="5641975" cy="486409"/>
            </a:xfrm>
            <a:custGeom>
              <a:avLst/>
              <a:gdLst/>
              <a:ahLst/>
              <a:cxnLst/>
              <a:rect l="l" t="t" r="r" b="b"/>
              <a:pathLst>
                <a:path w="5641975" h="486409">
                  <a:moveTo>
                    <a:pt x="5617597" y="486000"/>
                  </a:moveTo>
                  <a:lnTo>
                    <a:pt x="23823" y="486000"/>
                  </a:lnTo>
                  <a:lnTo>
                    <a:pt x="20659" y="485705"/>
                  </a:lnTo>
                  <a:lnTo>
                    <a:pt x="17629" y="485105"/>
                  </a:lnTo>
                  <a:lnTo>
                    <a:pt x="14703" y="483618"/>
                  </a:lnTo>
                  <a:lnTo>
                    <a:pt x="11787" y="482427"/>
                  </a:lnTo>
                  <a:lnTo>
                    <a:pt x="0" y="465150"/>
                  </a:lnTo>
                  <a:lnTo>
                    <a:pt x="0" y="462177"/>
                  </a:lnTo>
                  <a:lnTo>
                    <a:pt x="0" y="20545"/>
                  </a:lnTo>
                  <a:lnTo>
                    <a:pt x="600" y="17267"/>
                  </a:lnTo>
                  <a:lnTo>
                    <a:pt x="3020" y="11616"/>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616"/>
                  </a:lnTo>
                  <a:lnTo>
                    <a:pt x="5640821" y="17267"/>
                  </a:lnTo>
                  <a:lnTo>
                    <a:pt x="5641421" y="20545"/>
                  </a:lnTo>
                  <a:lnTo>
                    <a:pt x="5641421" y="465150"/>
                  </a:lnTo>
                  <a:lnTo>
                    <a:pt x="5626717" y="483618"/>
                  </a:lnTo>
                  <a:lnTo>
                    <a:pt x="5623792" y="485105"/>
                  </a:lnTo>
                  <a:lnTo>
                    <a:pt x="5620752" y="485705"/>
                  </a:lnTo>
                  <a:lnTo>
                    <a:pt x="5617597" y="486000"/>
                  </a:lnTo>
                  <a:close/>
                </a:path>
              </a:pathLst>
            </a:custGeom>
            <a:solidFill>
              <a:srgbClr val="F8F8F8"/>
            </a:solidFill>
          </p:spPr>
          <p:txBody>
            <a:bodyPr wrap="square" lIns="0" tIns="0" rIns="0" bIns="0" rtlCol="0"/>
            <a:lstStyle/>
            <a:p>
              <a:endParaRPr/>
            </a:p>
          </p:txBody>
        </p:sp>
        <p:sp>
          <p:nvSpPr>
            <p:cNvPr id="12" name="object 12"/>
            <p:cNvSpPr/>
            <p:nvPr/>
          </p:nvSpPr>
          <p:spPr>
            <a:xfrm>
              <a:off x="963889" y="6128740"/>
              <a:ext cx="5641975" cy="486409"/>
            </a:xfrm>
            <a:custGeom>
              <a:avLst/>
              <a:gdLst/>
              <a:ahLst/>
              <a:cxnLst/>
              <a:rect l="l" t="t" r="r" b="b"/>
              <a:pathLst>
                <a:path w="5641975" h="486409">
                  <a:moveTo>
                    <a:pt x="0" y="462177"/>
                  </a:moveTo>
                  <a:lnTo>
                    <a:pt x="0" y="23823"/>
                  </a:lnTo>
                  <a:lnTo>
                    <a:pt x="0" y="20545"/>
                  </a:lnTo>
                  <a:lnTo>
                    <a:pt x="600" y="17267"/>
                  </a:lnTo>
                  <a:lnTo>
                    <a:pt x="1810" y="14294"/>
                  </a:lnTo>
                  <a:lnTo>
                    <a:pt x="3020" y="11616"/>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462177"/>
                  </a:lnTo>
                  <a:lnTo>
                    <a:pt x="5641421" y="465150"/>
                  </a:lnTo>
                  <a:lnTo>
                    <a:pt x="5640821" y="468133"/>
                  </a:lnTo>
                  <a:lnTo>
                    <a:pt x="5626717" y="483618"/>
                  </a:lnTo>
                  <a:lnTo>
                    <a:pt x="5623792" y="485105"/>
                  </a:lnTo>
                  <a:lnTo>
                    <a:pt x="5620752" y="485705"/>
                  </a:lnTo>
                  <a:lnTo>
                    <a:pt x="5617597" y="486000"/>
                  </a:lnTo>
                  <a:lnTo>
                    <a:pt x="23823" y="486000"/>
                  </a:lnTo>
                  <a:lnTo>
                    <a:pt x="20659" y="485705"/>
                  </a:lnTo>
                  <a:lnTo>
                    <a:pt x="17629" y="485105"/>
                  </a:lnTo>
                  <a:lnTo>
                    <a:pt x="14703" y="483618"/>
                  </a:lnTo>
                  <a:lnTo>
                    <a:pt x="11787" y="482427"/>
                  </a:lnTo>
                  <a:lnTo>
                    <a:pt x="0" y="465150"/>
                  </a:lnTo>
                  <a:lnTo>
                    <a:pt x="0" y="462177"/>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6209885"/>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7477154"/>
            <a:ext cx="5651500" cy="2039620"/>
            <a:chOff x="959124" y="7477154"/>
            <a:chExt cx="5651500" cy="2039620"/>
          </a:xfrm>
        </p:grpSpPr>
        <p:sp>
          <p:nvSpPr>
            <p:cNvPr id="15" name="object 15"/>
            <p:cNvSpPr/>
            <p:nvPr/>
          </p:nvSpPr>
          <p:spPr>
            <a:xfrm>
              <a:off x="963889" y="7481919"/>
              <a:ext cx="5641975" cy="2030095"/>
            </a:xfrm>
            <a:custGeom>
              <a:avLst/>
              <a:gdLst/>
              <a:ahLst/>
              <a:cxnLst/>
              <a:rect l="l" t="t" r="r" b="b"/>
              <a:pathLst>
                <a:path w="5641975" h="2030095">
                  <a:moveTo>
                    <a:pt x="5617597" y="2029768"/>
                  </a:moveTo>
                  <a:lnTo>
                    <a:pt x="23823" y="2029768"/>
                  </a:lnTo>
                  <a:lnTo>
                    <a:pt x="20659" y="2029472"/>
                  </a:lnTo>
                  <a:lnTo>
                    <a:pt x="0" y="2008917"/>
                  </a:lnTo>
                  <a:lnTo>
                    <a:pt x="0" y="2005944"/>
                  </a:lnTo>
                  <a:lnTo>
                    <a:pt x="0" y="20545"/>
                  </a:lnTo>
                  <a:lnTo>
                    <a:pt x="6975" y="6556"/>
                  </a:lnTo>
                  <a:lnTo>
                    <a:pt x="9214" y="4173"/>
                  </a:lnTo>
                  <a:lnTo>
                    <a:pt x="11787" y="2382"/>
                  </a:lnTo>
                  <a:lnTo>
                    <a:pt x="17629" y="600"/>
                  </a:lnTo>
                  <a:lnTo>
                    <a:pt x="20659" y="0"/>
                  </a:lnTo>
                  <a:lnTo>
                    <a:pt x="5620752" y="0"/>
                  </a:lnTo>
                  <a:lnTo>
                    <a:pt x="5623792" y="600"/>
                  </a:lnTo>
                  <a:lnTo>
                    <a:pt x="5629633" y="2382"/>
                  </a:lnTo>
                  <a:lnTo>
                    <a:pt x="5632206" y="4173"/>
                  </a:lnTo>
                  <a:lnTo>
                    <a:pt x="5634446" y="6556"/>
                  </a:lnTo>
                  <a:lnTo>
                    <a:pt x="5636675" y="8633"/>
                  </a:lnTo>
                  <a:lnTo>
                    <a:pt x="5638400" y="11320"/>
                  </a:lnTo>
                  <a:lnTo>
                    <a:pt x="5639610" y="13998"/>
                  </a:lnTo>
                  <a:lnTo>
                    <a:pt x="5640821" y="17276"/>
                  </a:lnTo>
                  <a:lnTo>
                    <a:pt x="5641421" y="20545"/>
                  </a:lnTo>
                  <a:lnTo>
                    <a:pt x="5641421" y="2008917"/>
                  </a:lnTo>
                  <a:lnTo>
                    <a:pt x="5620752" y="2029472"/>
                  </a:lnTo>
                  <a:lnTo>
                    <a:pt x="5617597" y="2029768"/>
                  </a:lnTo>
                  <a:close/>
                </a:path>
              </a:pathLst>
            </a:custGeom>
            <a:solidFill>
              <a:srgbClr val="F8F8F8"/>
            </a:solidFill>
          </p:spPr>
          <p:txBody>
            <a:bodyPr wrap="square" lIns="0" tIns="0" rIns="0" bIns="0" rtlCol="0"/>
            <a:lstStyle/>
            <a:p>
              <a:endParaRPr/>
            </a:p>
          </p:txBody>
        </p:sp>
        <p:sp>
          <p:nvSpPr>
            <p:cNvPr id="16" name="object 16"/>
            <p:cNvSpPr/>
            <p:nvPr/>
          </p:nvSpPr>
          <p:spPr>
            <a:xfrm>
              <a:off x="963889" y="7481919"/>
              <a:ext cx="5641975" cy="2030095"/>
            </a:xfrm>
            <a:custGeom>
              <a:avLst/>
              <a:gdLst/>
              <a:ahLst/>
              <a:cxnLst/>
              <a:rect l="l" t="t" r="r" b="b"/>
              <a:pathLst>
                <a:path w="5641975" h="2030095">
                  <a:moveTo>
                    <a:pt x="0" y="2005944"/>
                  </a:moveTo>
                  <a:lnTo>
                    <a:pt x="0" y="23823"/>
                  </a:lnTo>
                  <a:lnTo>
                    <a:pt x="0" y="20545"/>
                  </a:lnTo>
                  <a:lnTo>
                    <a:pt x="600" y="17276"/>
                  </a:lnTo>
                  <a:lnTo>
                    <a:pt x="1810" y="13998"/>
                  </a:lnTo>
                  <a:lnTo>
                    <a:pt x="3020" y="11320"/>
                  </a:lnTo>
                  <a:lnTo>
                    <a:pt x="4745" y="8633"/>
                  </a:lnTo>
                  <a:lnTo>
                    <a:pt x="6975" y="6556"/>
                  </a:lnTo>
                  <a:lnTo>
                    <a:pt x="9214" y="4173"/>
                  </a:lnTo>
                  <a:lnTo>
                    <a:pt x="11787" y="2382"/>
                  </a:lnTo>
                  <a:lnTo>
                    <a:pt x="14703" y="1486"/>
                  </a:lnTo>
                  <a:lnTo>
                    <a:pt x="17629" y="600"/>
                  </a:lnTo>
                  <a:lnTo>
                    <a:pt x="20659" y="0"/>
                  </a:lnTo>
                  <a:lnTo>
                    <a:pt x="23823" y="0"/>
                  </a:lnTo>
                  <a:lnTo>
                    <a:pt x="5617597" y="0"/>
                  </a:lnTo>
                  <a:lnTo>
                    <a:pt x="5620752" y="0"/>
                  </a:lnTo>
                  <a:lnTo>
                    <a:pt x="5623792" y="600"/>
                  </a:lnTo>
                  <a:lnTo>
                    <a:pt x="5626717" y="1486"/>
                  </a:lnTo>
                  <a:lnTo>
                    <a:pt x="5629633" y="2382"/>
                  </a:lnTo>
                  <a:lnTo>
                    <a:pt x="5632206" y="4173"/>
                  </a:lnTo>
                  <a:lnTo>
                    <a:pt x="5634446" y="6556"/>
                  </a:lnTo>
                  <a:lnTo>
                    <a:pt x="5636675" y="8633"/>
                  </a:lnTo>
                  <a:lnTo>
                    <a:pt x="5638400" y="11320"/>
                  </a:lnTo>
                  <a:lnTo>
                    <a:pt x="5639610" y="13998"/>
                  </a:lnTo>
                  <a:lnTo>
                    <a:pt x="5640821" y="17276"/>
                  </a:lnTo>
                  <a:lnTo>
                    <a:pt x="5641421" y="20545"/>
                  </a:lnTo>
                  <a:lnTo>
                    <a:pt x="5641421" y="23823"/>
                  </a:lnTo>
                  <a:lnTo>
                    <a:pt x="5641421" y="2005944"/>
                  </a:lnTo>
                  <a:lnTo>
                    <a:pt x="5641421" y="2008917"/>
                  </a:lnTo>
                  <a:lnTo>
                    <a:pt x="5640821" y="2011900"/>
                  </a:lnTo>
                  <a:lnTo>
                    <a:pt x="5639610" y="2014578"/>
                  </a:lnTo>
                  <a:lnTo>
                    <a:pt x="5638400" y="2017561"/>
                  </a:lnTo>
                  <a:lnTo>
                    <a:pt x="5617597" y="2029768"/>
                  </a:lnTo>
                  <a:lnTo>
                    <a:pt x="23823" y="2029768"/>
                  </a:lnTo>
                  <a:lnTo>
                    <a:pt x="1810" y="2014578"/>
                  </a:lnTo>
                  <a:lnTo>
                    <a:pt x="600" y="2011900"/>
                  </a:lnTo>
                  <a:lnTo>
                    <a:pt x="0" y="2008917"/>
                  </a:lnTo>
                  <a:lnTo>
                    <a:pt x="0" y="2005944"/>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7563064"/>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sp>
        <p:nvSpPr>
          <p:cNvPr id="18" name="object 18"/>
          <p:cNvSpPr txBox="1"/>
          <p:nvPr/>
        </p:nvSpPr>
        <p:spPr>
          <a:xfrm>
            <a:off x="946424" y="4516128"/>
            <a:ext cx="5662295" cy="405447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从此以后，这个设备文件就如同是客户端本机主机上的硬盘那样工作。需要提醒大家的是，由于</a:t>
            </a:r>
            <a:r>
              <a:rPr sz="950" b="1" spc="55" dirty="0">
                <a:solidFill>
                  <a:srgbClr val="333333"/>
                </a:solidFill>
                <a:latin typeface="Trebuchet MS"/>
                <a:cs typeface="Trebuchet MS"/>
              </a:rPr>
              <a:t>udev</a:t>
            </a:r>
            <a:r>
              <a:rPr sz="950" b="1" spc="15" dirty="0">
                <a:solidFill>
                  <a:srgbClr val="333333"/>
                </a:solidFill>
                <a:latin typeface="微软雅黑"/>
                <a:cs typeface="微软雅黑"/>
              </a:rPr>
              <a:t>服 </a:t>
            </a:r>
            <a:r>
              <a:rPr sz="950" b="1" spc="25" dirty="0">
                <a:solidFill>
                  <a:srgbClr val="333333"/>
                </a:solidFill>
                <a:latin typeface="微软雅黑"/>
                <a:cs typeface="微软雅黑"/>
              </a:rPr>
              <a:t>务是按照系统识别硬盘设备的顺序来命名硬盘设备的，当客户端主机同时使用多个远程存储资源时，如 果下一次识别远程设备的顺序发生了变化，则客户端挂载目录中的文件也将随之混乱。为了防止发生这 样的问题，我们应该在</a:t>
            </a:r>
            <a:r>
              <a:rPr sz="950" b="1" spc="45" dirty="0">
                <a:solidFill>
                  <a:srgbClr val="333333"/>
                </a:solidFill>
                <a:latin typeface="Trebuchet MS"/>
                <a:cs typeface="Trebuchet MS"/>
              </a:rPr>
              <a:t>/etc/fstab</a:t>
            </a:r>
            <a:r>
              <a:rPr sz="950" b="1" spc="25" dirty="0">
                <a:solidFill>
                  <a:srgbClr val="333333"/>
                </a:solidFill>
                <a:latin typeface="微软雅黑"/>
                <a:cs typeface="微软雅黑"/>
              </a:rPr>
              <a:t>配置文件中使用设备的</a:t>
            </a:r>
            <a:r>
              <a:rPr sz="950" b="1" spc="85" dirty="0">
                <a:solidFill>
                  <a:srgbClr val="333333"/>
                </a:solidFill>
                <a:latin typeface="Trebuchet MS"/>
                <a:cs typeface="Trebuchet MS"/>
              </a:rPr>
              <a:t>UUID</a:t>
            </a:r>
            <a:r>
              <a:rPr sz="950" b="1" spc="20" dirty="0">
                <a:solidFill>
                  <a:srgbClr val="333333"/>
                </a:solidFill>
                <a:latin typeface="微软雅黑"/>
                <a:cs typeface="微软雅黑"/>
              </a:rPr>
              <a:t>唯一标识符进行挂载，这样，不论远程设 </a:t>
            </a:r>
            <a:r>
              <a:rPr sz="950" b="1" spc="25" dirty="0">
                <a:solidFill>
                  <a:srgbClr val="333333"/>
                </a:solidFill>
                <a:latin typeface="微软雅黑"/>
                <a:cs typeface="微软雅黑"/>
              </a:rPr>
              <a:t>备资源的识别顺序再怎么变化，系统也能正确找到设备所对应的目录。</a:t>
            </a:r>
            <a:endParaRPr sz="950">
              <a:latin typeface="微软雅黑"/>
              <a:cs typeface="微软雅黑"/>
            </a:endParaRPr>
          </a:p>
          <a:p>
            <a:pPr marL="12700" marR="110489">
              <a:lnSpc>
                <a:spcPct val="131600"/>
              </a:lnSpc>
              <a:spcBef>
                <a:spcPts val="750"/>
              </a:spcBef>
            </a:pPr>
            <a:r>
              <a:rPr sz="950" b="1" spc="45" dirty="0">
                <a:solidFill>
                  <a:srgbClr val="333333"/>
                </a:solidFill>
                <a:latin typeface="Trebuchet MS"/>
                <a:cs typeface="Trebuchet MS"/>
              </a:rPr>
              <a:t>blkid</a:t>
            </a:r>
            <a:r>
              <a:rPr sz="950" b="1" spc="25" dirty="0">
                <a:solidFill>
                  <a:srgbClr val="333333"/>
                </a:solidFill>
                <a:latin typeface="微软雅黑"/>
                <a:cs typeface="微软雅黑"/>
              </a:rPr>
              <a:t>命令用于查看设备的名称、文件系统及</a:t>
            </a:r>
            <a:r>
              <a:rPr sz="950" b="1" spc="85" dirty="0">
                <a:solidFill>
                  <a:srgbClr val="333333"/>
                </a:solidFill>
                <a:latin typeface="Trebuchet MS"/>
                <a:cs typeface="Trebuchet MS"/>
              </a:rPr>
              <a:t>UUID</a:t>
            </a:r>
            <a:r>
              <a:rPr sz="950" b="1" spc="25" dirty="0">
                <a:solidFill>
                  <a:srgbClr val="333333"/>
                </a:solidFill>
                <a:latin typeface="微软雅黑"/>
                <a:cs typeface="微软雅黑"/>
              </a:rPr>
              <a:t>。可以使用管道符（详见第</a:t>
            </a:r>
            <a:r>
              <a:rPr sz="950" b="1" dirty="0">
                <a:solidFill>
                  <a:srgbClr val="333333"/>
                </a:solidFill>
                <a:latin typeface="Trebuchet MS"/>
                <a:cs typeface="Trebuchet MS"/>
              </a:rPr>
              <a:t>3</a:t>
            </a:r>
            <a:r>
              <a:rPr sz="950" b="1" spc="20" dirty="0">
                <a:solidFill>
                  <a:srgbClr val="333333"/>
                </a:solidFill>
                <a:latin typeface="微软雅黑"/>
                <a:cs typeface="微软雅黑"/>
              </a:rPr>
              <a:t>章）进行过滤，只显示 </a:t>
            </a:r>
            <a:r>
              <a:rPr sz="950" b="1" spc="25" dirty="0">
                <a:solidFill>
                  <a:srgbClr val="333333"/>
                </a:solidFill>
                <a:latin typeface="微软雅黑"/>
                <a:cs typeface="微软雅黑"/>
              </a:rPr>
              <a:t>与</a:t>
            </a:r>
            <a:r>
              <a:rPr sz="950" b="1" spc="50" dirty="0">
                <a:solidFill>
                  <a:srgbClr val="333333"/>
                </a:solidFill>
                <a:latin typeface="Trebuchet MS"/>
                <a:cs typeface="Trebuchet MS"/>
              </a:rPr>
              <a:t>/dev/sdb</a:t>
            </a:r>
            <a:r>
              <a:rPr sz="950" b="1" spc="25" dirty="0">
                <a:solidFill>
                  <a:srgbClr val="333333"/>
                </a:solidFill>
                <a:latin typeface="微软雅黑"/>
                <a:cs typeface="微软雅黑"/>
              </a:rPr>
              <a:t>设备相关的信息：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18796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blkid</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grep</a:t>
            </a:r>
            <a:r>
              <a:rPr sz="850" spc="35" dirty="0">
                <a:solidFill>
                  <a:srgbClr val="333333"/>
                </a:solidFill>
                <a:latin typeface="Lucida Console"/>
                <a:cs typeface="Lucida Console"/>
              </a:rPr>
              <a:t> </a:t>
            </a:r>
            <a:r>
              <a:rPr sz="850" spc="30" dirty="0">
                <a:solidFill>
                  <a:srgbClr val="333333"/>
                </a:solidFill>
                <a:latin typeface="Lucida Console"/>
                <a:cs typeface="Lucida Console"/>
              </a:rPr>
              <a:t>/dev/sdb/dev/sdb:</a:t>
            </a:r>
            <a:r>
              <a:rPr sz="850" spc="35" dirty="0">
                <a:solidFill>
                  <a:srgbClr val="333333"/>
                </a:solidFill>
                <a:latin typeface="Lucida Console"/>
                <a:cs typeface="Lucida Console"/>
              </a:rPr>
              <a:t> </a:t>
            </a:r>
            <a:r>
              <a:rPr sz="850" spc="30" dirty="0">
                <a:solidFill>
                  <a:srgbClr val="333333"/>
                </a:solidFill>
                <a:latin typeface="Lucida Console"/>
                <a:cs typeface="Lucida Console"/>
              </a:rPr>
              <a:t>UUID="0937b4ec-bada-4a09- </a:t>
            </a:r>
            <a:r>
              <a:rPr sz="850" spc="-500" dirty="0">
                <a:solidFill>
                  <a:srgbClr val="333333"/>
                </a:solidFill>
                <a:latin typeface="Lucida Console"/>
                <a:cs typeface="Lucida Console"/>
              </a:rPr>
              <a:t> </a:t>
            </a:r>
            <a:r>
              <a:rPr sz="850" spc="30" dirty="0">
                <a:solidFill>
                  <a:srgbClr val="333333"/>
                </a:solidFill>
                <a:latin typeface="Lucida Console"/>
                <a:cs typeface="Lucida Console"/>
              </a:rPr>
              <a:t>9f99-9113296ab72d"</a:t>
            </a:r>
            <a:r>
              <a:rPr sz="850" spc="25" dirty="0">
                <a:solidFill>
                  <a:srgbClr val="333333"/>
                </a:solidFill>
                <a:latin typeface="Lucida Console"/>
                <a:cs typeface="Lucida Console"/>
              </a:rPr>
              <a:t> </a:t>
            </a:r>
            <a:r>
              <a:rPr sz="850" spc="30" dirty="0">
                <a:solidFill>
                  <a:srgbClr val="333333"/>
                </a:solidFill>
                <a:latin typeface="Lucida Console"/>
                <a:cs typeface="Lucida Console"/>
              </a:rPr>
              <a:t>TYPE="xfs"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70485" algn="just">
              <a:lnSpc>
                <a:spcPct val="131600"/>
              </a:lnSpc>
              <a:spcBef>
                <a:spcPts val="5"/>
              </a:spcBef>
            </a:pPr>
            <a:r>
              <a:rPr sz="950" b="1" spc="25" dirty="0">
                <a:solidFill>
                  <a:srgbClr val="333333"/>
                </a:solidFill>
                <a:latin typeface="微软雅黑"/>
                <a:cs typeface="微软雅黑"/>
              </a:rPr>
              <a:t>刘遄老师还要再啰嗦一句，由于</a:t>
            </a:r>
            <a:r>
              <a:rPr sz="950" b="1" spc="50" dirty="0">
                <a:solidFill>
                  <a:srgbClr val="333333"/>
                </a:solidFill>
                <a:latin typeface="Trebuchet MS"/>
                <a:cs typeface="Trebuchet MS"/>
              </a:rPr>
              <a:t>/dev/sdb</a:t>
            </a:r>
            <a:r>
              <a:rPr sz="950" b="1" spc="25" dirty="0">
                <a:solidFill>
                  <a:srgbClr val="333333"/>
                </a:solidFill>
                <a:latin typeface="微软雅黑"/>
                <a:cs typeface="微软雅黑"/>
              </a:rPr>
              <a:t>是一块网络存储设备，而</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协议是基于</a:t>
            </a:r>
            <a:r>
              <a:rPr sz="950" b="1" spc="35" dirty="0">
                <a:solidFill>
                  <a:srgbClr val="333333"/>
                </a:solidFill>
                <a:latin typeface="Trebuchet MS"/>
                <a:cs typeface="Trebuchet MS"/>
              </a:rPr>
              <a:t>TCP/IP</a:t>
            </a:r>
            <a:r>
              <a:rPr sz="950" b="1" spc="20" dirty="0">
                <a:solidFill>
                  <a:srgbClr val="333333"/>
                </a:solidFill>
                <a:latin typeface="微软雅黑"/>
                <a:cs typeface="微软雅黑"/>
              </a:rPr>
              <a:t>网络传输数 </a:t>
            </a:r>
            <a:r>
              <a:rPr sz="950" b="1" spc="25" dirty="0">
                <a:solidFill>
                  <a:srgbClr val="333333"/>
                </a:solidFill>
                <a:latin typeface="微软雅黑"/>
                <a:cs typeface="微软雅黑"/>
              </a:rPr>
              <a:t>据的，因此必须在</a:t>
            </a:r>
            <a:r>
              <a:rPr sz="950" b="1" spc="45" dirty="0">
                <a:solidFill>
                  <a:srgbClr val="333333"/>
                </a:solidFill>
                <a:latin typeface="Trebuchet MS"/>
                <a:cs typeface="Trebuchet MS"/>
              </a:rPr>
              <a:t>/etc/fstab</a:t>
            </a:r>
            <a:r>
              <a:rPr sz="950" b="1" spc="25" dirty="0">
                <a:solidFill>
                  <a:srgbClr val="333333"/>
                </a:solidFill>
                <a:latin typeface="微软雅黑"/>
                <a:cs typeface="微软雅黑"/>
              </a:rPr>
              <a:t>配置文件中添加上</a:t>
            </a:r>
            <a:r>
              <a:rPr sz="950" b="1" spc="-15" dirty="0">
                <a:solidFill>
                  <a:srgbClr val="333333"/>
                </a:solidFill>
                <a:latin typeface="Trebuchet MS"/>
                <a:cs typeface="Trebuchet MS"/>
              </a:rPr>
              <a:t>“_netdev”</a:t>
            </a:r>
            <a:r>
              <a:rPr sz="950" b="1" spc="25" dirty="0">
                <a:solidFill>
                  <a:srgbClr val="333333"/>
                </a:solidFill>
                <a:latin typeface="微软雅黑"/>
                <a:cs typeface="微软雅黑"/>
              </a:rPr>
              <a:t>参数，表示当系统联网后再进行挂载操作， </a:t>
            </a:r>
            <a:r>
              <a:rPr sz="950" b="1" spc="-275" dirty="0">
                <a:solidFill>
                  <a:srgbClr val="333333"/>
                </a:solidFill>
                <a:latin typeface="微软雅黑"/>
                <a:cs typeface="微软雅黑"/>
              </a:rPr>
              <a:t> </a:t>
            </a:r>
            <a:r>
              <a:rPr sz="950" b="1" spc="25" dirty="0">
                <a:solidFill>
                  <a:srgbClr val="333333"/>
                </a:solidFill>
                <a:latin typeface="微软雅黑"/>
                <a:cs typeface="微软雅黑"/>
              </a:rPr>
              <a:t>以免系统开机时间过长或开机失败：</a:t>
            </a:r>
            <a:endParaRPr sz="950">
              <a:latin typeface="微软雅黑"/>
              <a:cs typeface="微软雅黑"/>
            </a:endParaRPr>
          </a:p>
          <a:p>
            <a:pPr>
              <a:lnSpc>
                <a:spcPct val="100000"/>
              </a:lnSpc>
              <a:spcBef>
                <a:spcPts val="45"/>
              </a:spcBef>
            </a:pPr>
            <a:endParaRPr sz="900">
              <a:latin typeface="微软雅黑"/>
              <a:cs typeface="微软雅黑"/>
            </a:endParaRPr>
          </a:p>
          <a:p>
            <a:pPr marL="136525" marR="206375">
              <a:lnSpc>
                <a:spcPct val="132400"/>
              </a:lnSpc>
              <a:tabLst>
                <a:tab pos="1960245" algn="l"/>
                <a:tab pos="2903220" algn="l"/>
                <a:tab pos="3515360" algn="l"/>
                <a:tab pos="4272280"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/etc/fstab##</a:t>
            </a:r>
            <a:r>
              <a:rPr sz="850" spc="25" dirty="0">
                <a:solidFill>
                  <a:srgbClr val="333333"/>
                </a:solidFill>
                <a:latin typeface="Lucida Console"/>
                <a:cs typeface="Lucida Console"/>
              </a:rPr>
              <a:t> </a:t>
            </a:r>
            <a:r>
              <a:rPr sz="850" spc="30" dirty="0">
                <a:solidFill>
                  <a:srgbClr val="333333"/>
                </a:solidFill>
                <a:latin typeface="Lucida Console"/>
                <a:cs typeface="Lucida Console"/>
              </a:rPr>
              <a:t>/etc/fstab# Created </a:t>
            </a:r>
            <a:r>
              <a:rPr sz="850" spc="20" dirty="0">
                <a:solidFill>
                  <a:srgbClr val="333333"/>
                </a:solidFill>
                <a:latin typeface="Lucida Console"/>
                <a:cs typeface="Lucida Console"/>
              </a:rPr>
              <a:t>by</a:t>
            </a:r>
            <a:r>
              <a:rPr sz="850" spc="25" dirty="0">
                <a:solidFill>
                  <a:srgbClr val="333333"/>
                </a:solidFill>
                <a:latin typeface="Lucida Console"/>
                <a:cs typeface="Lucida Console"/>
              </a:rPr>
              <a:t> </a:t>
            </a:r>
            <a:r>
              <a:rPr sz="850" spc="30" dirty="0">
                <a:solidFill>
                  <a:srgbClr val="333333"/>
                </a:solidFill>
                <a:latin typeface="Lucida Console"/>
                <a:cs typeface="Lucida Console"/>
              </a:rPr>
              <a:t>anaconda </a:t>
            </a:r>
            <a:r>
              <a:rPr sz="850" spc="20" dirty="0">
                <a:solidFill>
                  <a:srgbClr val="333333"/>
                </a:solidFill>
                <a:latin typeface="Lucida Console"/>
                <a:cs typeface="Lucida Console"/>
              </a:rPr>
              <a:t>on</a:t>
            </a:r>
            <a:r>
              <a:rPr sz="850" spc="25" dirty="0">
                <a:solidFill>
                  <a:srgbClr val="333333"/>
                </a:solidFill>
                <a:latin typeface="Lucida Console"/>
                <a:cs typeface="Lucida Console"/>
              </a:rPr>
              <a:t> Thu </a:t>
            </a:r>
            <a:r>
              <a:rPr sz="850" spc="30" dirty="0">
                <a:solidFill>
                  <a:srgbClr val="333333"/>
                </a:solidFill>
                <a:latin typeface="Lucida Console"/>
                <a:cs typeface="Lucida Console"/>
              </a:rPr>
              <a:t> </a:t>
            </a:r>
            <a:r>
              <a:rPr sz="850" spc="25" dirty="0">
                <a:solidFill>
                  <a:srgbClr val="333333"/>
                </a:solidFill>
                <a:latin typeface="Lucida Console"/>
                <a:cs typeface="Lucida Console"/>
              </a:rPr>
              <a:t>Feb </a:t>
            </a:r>
            <a:r>
              <a:rPr sz="850" spc="20" dirty="0">
                <a:solidFill>
                  <a:srgbClr val="333333"/>
                </a:solidFill>
                <a:latin typeface="Lucida Console"/>
                <a:cs typeface="Lucida Console"/>
              </a:rPr>
              <a:t>25</a:t>
            </a:r>
            <a:r>
              <a:rPr sz="850" spc="30" dirty="0">
                <a:solidFill>
                  <a:srgbClr val="333333"/>
                </a:solidFill>
                <a:latin typeface="Lucida Console"/>
                <a:cs typeface="Lucida Console"/>
              </a:rPr>
              <a:t> 10:42:11 </a:t>
            </a:r>
            <a:r>
              <a:rPr sz="850" spc="25" dirty="0">
                <a:solidFill>
                  <a:srgbClr val="333333"/>
                </a:solidFill>
                <a:latin typeface="Lucida Console"/>
                <a:cs typeface="Lucida Console"/>
              </a:rPr>
              <a:t>2021##</a:t>
            </a:r>
            <a:r>
              <a:rPr sz="850" spc="30" dirty="0">
                <a:solidFill>
                  <a:srgbClr val="333333"/>
                </a:solidFill>
                <a:latin typeface="Lucida Console"/>
                <a:cs typeface="Lucida Console"/>
              </a:rPr>
              <a:t> Accessible filesystems,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reference,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maintained </a:t>
            </a:r>
            <a:r>
              <a:rPr sz="850" spc="35" dirty="0">
                <a:solidFill>
                  <a:srgbClr val="333333"/>
                </a:solidFill>
                <a:latin typeface="Lucida Console"/>
                <a:cs typeface="Lucida Console"/>
              </a:rPr>
              <a:t> </a:t>
            </a:r>
            <a:r>
              <a:rPr sz="850" spc="25" dirty="0">
                <a:solidFill>
                  <a:srgbClr val="333333"/>
                </a:solidFill>
                <a:latin typeface="Lucida Console"/>
                <a:cs typeface="Lucida Console"/>
              </a:rPr>
              <a:t>under</a:t>
            </a:r>
            <a:r>
              <a:rPr sz="850" spc="30" dirty="0">
                <a:solidFill>
                  <a:srgbClr val="333333"/>
                </a:solidFill>
                <a:latin typeface="Lucida Console"/>
                <a:cs typeface="Lucida Console"/>
              </a:rPr>
              <a:t> '/dev/disk/'.# </a:t>
            </a:r>
            <a:r>
              <a:rPr sz="850" spc="25" dirty="0">
                <a:solidFill>
                  <a:srgbClr val="333333"/>
                </a:solidFill>
                <a:latin typeface="Lucida Console"/>
                <a:cs typeface="Lucida Console"/>
              </a:rPr>
              <a:t>See</a:t>
            </a:r>
            <a:r>
              <a:rPr sz="850" spc="30" dirty="0">
                <a:solidFill>
                  <a:srgbClr val="333333"/>
                </a:solidFill>
                <a:latin typeface="Lucida Console"/>
                <a:cs typeface="Lucida Console"/>
              </a:rPr>
              <a:t> </a:t>
            </a:r>
            <a:r>
              <a:rPr sz="850" spc="25" dirty="0">
                <a:solidFill>
                  <a:srgbClr val="333333"/>
                </a:solidFill>
                <a:latin typeface="Lucida Console"/>
                <a:cs typeface="Lucida Console"/>
              </a:rPr>
              <a:t>man</a:t>
            </a:r>
            <a:r>
              <a:rPr sz="850" spc="30" dirty="0">
                <a:solidFill>
                  <a:srgbClr val="333333"/>
                </a:solidFill>
                <a:latin typeface="Lucida Console"/>
                <a:cs typeface="Lucida Console"/>
              </a:rPr>
              <a:t> </a:t>
            </a:r>
            <a:r>
              <a:rPr sz="850" spc="25" dirty="0">
                <a:solidFill>
                  <a:srgbClr val="333333"/>
                </a:solidFill>
                <a:latin typeface="Lucida Console"/>
                <a:cs typeface="Lucida Console"/>
              </a:rPr>
              <a:t>pages</a:t>
            </a:r>
            <a:r>
              <a:rPr sz="850" spc="35" dirty="0">
                <a:solidFill>
                  <a:srgbClr val="333333"/>
                </a:solidFill>
                <a:latin typeface="Lucida Console"/>
                <a:cs typeface="Lucida Console"/>
              </a:rPr>
              <a:t> </a:t>
            </a:r>
            <a:r>
              <a:rPr sz="850" spc="30" dirty="0">
                <a:solidFill>
                  <a:srgbClr val="333333"/>
                </a:solidFill>
                <a:latin typeface="Lucida Console"/>
                <a:cs typeface="Lucida Console"/>
              </a:rPr>
              <a:t>fstab(5), findfs(8), mount(8) </a:t>
            </a:r>
            <a:r>
              <a:rPr sz="850" spc="25" dirty="0">
                <a:solidFill>
                  <a:srgbClr val="333333"/>
                </a:solidFill>
                <a:latin typeface="Lucida Console"/>
                <a:cs typeface="Lucida Console"/>
              </a:rPr>
              <a:t>and/or </a:t>
            </a:r>
            <a:r>
              <a:rPr sz="850" spc="30" dirty="0">
                <a:solidFill>
                  <a:srgbClr val="333333"/>
                </a:solidFill>
                <a:latin typeface="Lucida Console"/>
                <a:cs typeface="Lucida Console"/>
              </a:rPr>
              <a:t> blkid(8)</a:t>
            </a:r>
            <a:r>
              <a:rPr sz="850" spc="25" dirty="0">
                <a:solidFill>
                  <a:srgbClr val="333333"/>
                </a:solidFill>
                <a:latin typeface="Lucida Console"/>
                <a:cs typeface="Lucida Console"/>
              </a:rPr>
              <a:t> 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more</a:t>
            </a:r>
            <a:r>
              <a:rPr sz="850" spc="30" dirty="0">
                <a:solidFill>
                  <a:srgbClr val="333333"/>
                </a:solidFill>
                <a:latin typeface="Lucida Console"/>
                <a:cs typeface="Lucida Console"/>
              </a:rPr>
              <a:t> info.## </a:t>
            </a:r>
            <a:r>
              <a:rPr sz="850" spc="25" dirty="0">
                <a:solidFill>
                  <a:srgbClr val="333333"/>
                </a:solidFill>
                <a:latin typeface="Lucida Console"/>
                <a:cs typeface="Lucida Console"/>
              </a:rPr>
              <a:t>After</a:t>
            </a:r>
            <a:r>
              <a:rPr sz="850" spc="30" dirty="0">
                <a:solidFill>
                  <a:srgbClr val="333333"/>
                </a:solidFill>
                <a:latin typeface="Lucida Console"/>
                <a:cs typeface="Lucida Console"/>
              </a:rPr>
              <a:t> editing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0" dirty="0">
                <a:solidFill>
                  <a:srgbClr val="333333"/>
                </a:solidFill>
                <a:latin typeface="Lucida Console"/>
                <a:cs typeface="Lucida Console"/>
              </a:rPr>
              <a:t> </a:t>
            </a:r>
            <a:r>
              <a:rPr sz="850" spc="25" dirty="0">
                <a:solidFill>
                  <a:srgbClr val="333333"/>
                </a:solidFill>
                <a:latin typeface="Lucida Console"/>
                <a:cs typeface="Lucida Console"/>
              </a:rPr>
              <a:t>run</a:t>
            </a:r>
            <a:r>
              <a:rPr sz="850" spc="30" dirty="0">
                <a:solidFill>
                  <a:srgbClr val="333333"/>
                </a:solidFill>
                <a:latin typeface="Lucida Console"/>
                <a:cs typeface="Lucida Console"/>
              </a:rPr>
              <a:t> 'systemctl daemon-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reload'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update</a:t>
            </a:r>
            <a:r>
              <a:rPr sz="850" spc="30" dirty="0">
                <a:solidFill>
                  <a:srgbClr val="333333"/>
                </a:solidFill>
                <a:latin typeface="Lucida Console"/>
                <a:cs typeface="Lucida Console"/>
              </a:rPr>
              <a:t> systemd#</a:t>
            </a:r>
            <a:r>
              <a:rPr sz="850" spc="35" dirty="0">
                <a:solidFill>
                  <a:srgbClr val="333333"/>
                </a:solidFill>
                <a:latin typeface="Lucida Console"/>
                <a:cs typeface="Lucida Console"/>
              </a:rPr>
              <a:t> </a:t>
            </a:r>
            <a:r>
              <a:rPr sz="850" spc="25" dirty="0">
                <a:solidFill>
                  <a:srgbClr val="333333"/>
                </a:solidFill>
                <a:latin typeface="Lucida Console"/>
                <a:cs typeface="Lucida Console"/>
              </a:rPr>
              <a:t>units</a:t>
            </a:r>
            <a:r>
              <a:rPr sz="850" spc="35" dirty="0">
                <a:solidFill>
                  <a:srgbClr val="333333"/>
                </a:solidFill>
                <a:latin typeface="Lucida Console"/>
                <a:cs typeface="Lucida Console"/>
              </a:rPr>
              <a:t> </a:t>
            </a:r>
            <a:r>
              <a:rPr sz="850" spc="30" dirty="0">
                <a:solidFill>
                  <a:srgbClr val="333333"/>
                </a:solidFill>
                <a:latin typeface="Lucida Console"/>
                <a:cs typeface="Lucida Console"/>
              </a:rPr>
              <a:t>generated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30" dirty="0">
                <a:solidFill>
                  <a:srgbClr val="333333"/>
                </a:solidFill>
                <a:latin typeface="Lucida Console"/>
                <a:cs typeface="Lucida Console"/>
              </a:rPr>
              <a:t>file.#/dev/mapper/rhel- </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	</a:t>
            </a:r>
            <a:r>
              <a:rPr sz="850" spc="15" dirty="0">
                <a:solidFill>
                  <a:srgbClr val="333333"/>
                </a:solidFill>
                <a:latin typeface="Lucida Console"/>
                <a:cs typeface="Lucida Console"/>
              </a:rPr>
              <a:t>/	</a:t>
            </a:r>
            <a:r>
              <a:rPr sz="850" spc="25" dirty="0">
                <a:solidFill>
                  <a:srgbClr val="333333"/>
                </a:solidFill>
                <a:latin typeface="Lucida Console"/>
                <a:cs typeface="Lucida Console"/>
              </a:rPr>
              <a:t>xfs	</a:t>
            </a:r>
            <a:r>
              <a:rPr sz="850" spc="30" dirty="0">
                <a:solidFill>
                  <a:srgbClr val="333333"/>
                </a:solidFill>
                <a:latin typeface="Lucida Console"/>
                <a:cs typeface="Lucida Console"/>
              </a:rPr>
              <a:t>defaults	</a:t>
            </a:r>
            <a:r>
              <a:rPr sz="850" spc="15" dirty="0">
                <a:solidFill>
                  <a:srgbClr val="333333"/>
                </a:solidFill>
                <a:latin typeface="Lucida Console"/>
                <a:cs typeface="Lucida Console"/>
              </a:rPr>
              <a:t>0</a:t>
            </a:r>
            <a:r>
              <a:rPr sz="850" spc="-45" dirty="0">
                <a:solidFill>
                  <a:srgbClr val="333333"/>
                </a:solidFill>
                <a:latin typeface="Lucida Console"/>
                <a:cs typeface="Lucida Console"/>
              </a:rPr>
              <a:t> </a:t>
            </a:r>
            <a:r>
              <a:rPr sz="850" spc="30" dirty="0">
                <a:solidFill>
                  <a:srgbClr val="333333"/>
                </a:solidFill>
                <a:latin typeface="Lucida Console"/>
                <a:cs typeface="Lucida Console"/>
              </a:rPr>
              <a:t>0UUID=37d0bdc6-</a:t>
            </a:r>
            <a:endParaRPr sz="850">
              <a:latin typeface="Lucida Console"/>
              <a:cs typeface="Lucida Console"/>
            </a:endParaRPr>
          </a:p>
        </p:txBody>
      </p:sp>
      <p:sp>
        <p:nvSpPr>
          <p:cNvPr id="48" name="object 48"/>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309</a:t>
            </a:fld>
            <a:endParaRPr sz="800">
              <a:latin typeface="小哥哥网恋吗"/>
              <a:cs typeface="小哥哥网恋吗"/>
            </a:endParaRPr>
          </a:p>
        </p:txBody>
      </p:sp>
      <p:sp>
        <p:nvSpPr>
          <p:cNvPr id="19" name="object 19"/>
          <p:cNvSpPr txBox="1"/>
          <p:nvPr/>
        </p:nvSpPr>
        <p:spPr>
          <a:xfrm>
            <a:off x="946424" y="9665828"/>
            <a:ext cx="517652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如果我们不再需要使用</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共享设备资源了，可以用</a:t>
            </a:r>
            <a:r>
              <a:rPr sz="950" b="1" spc="60" dirty="0">
                <a:solidFill>
                  <a:srgbClr val="333333"/>
                </a:solidFill>
                <a:latin typeface="Trebuchet MS"/>
                <a:cs typeface="Trebuchet MS"/>
              </a:rPr>
              <a:t>iscsiadm</a:t>
            </a:r>
            <a:r>
              <a:rPr sz="950" b="1" spc="25" dirty="0">
                <a:solidFill>
                  <a:srgbClr val="333333"/>
                </a:solidFill>
                <a:latin typeface="微软雅黑"/>
                <a:cs typeface="微软雅黑"/>
              </a:rPr>
              <a:t>命令的</a:t>
            </a:r>
            <a:r>
              <a:rPr sz="950" b="1" spc="-55" dirty="0">
                <a:solidFill>
                  <a:srgbClr val="333333"/>
                </a:solidFill>
                <a:latin typeface="Trebuchet MS"/>
                <a:cs typeface="Trebuchet MS"/>
              </a:rPr>
              <a:t>“-u”</a:t>
            </a:r>
            <a:r>
              <a:rPr sz="950" b="1" spc="25" dirty="0">
                <a:solidFill>
                  <a:srgbClr val="333333"/>
                </a:solidFill>
                <a:latin typeface="微软雅黑"/>
                <a:cs typeface="微软雅黑"/>
              </a:rPr>
              <a:t>参数将其设备卸载：</a:t>
            </a:r>
            <a:endParaRPr sz="950">
              <a:latin typeface="微软雅黑"/>
              <a:cs typeface="微软雅黑"/>
            </a:endParaRPr>
          </a:p>
        </p:txBody>
      </p:sp>
      <p:sp>
        <p:nvSpPr>
          <p:cNvPr id="20" name="object 20"/>
          <p:cNvSpPr txBox="1"/>
          <p:nvPr/>
        </p:nvSpPr>
        <p:spPr>
          <a:xfrm>
            <a:off x="1070306" y="442677"/>
            <a:ext cx="3903979"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mkfs.xfs</a:t>
            </a:r>
            <a:r>
              <a:rPr sz="850" spc="25" dirty="0">
                <a:solidFill>
                  <a:srgbClr val="333333"/>
                </a:solidFill>
                <a:latin typeface="Lucida Console"/>
                <a:cs typeface="Lucida Console"/>
              </a:rPr>
              <a:t> </a:t>
            </a:r>
            <a:r>
              <a:rPr sz="850" spc="30" dirty="0">
                <a:solidFill>
                  <a:srgbClr val="333333"/>
                </a:solidFill>
                <a:latin typeface="Lucida Console"/>
                <a:cs typeface="Lucida Console"/>
              </a:rPr>
              <a:t>/dev/sdbmeta-data=/dev/sdb</a:t>
            </a:r>
            <a:endParaRPr sz="850">
              <a:latin typeface="Lucida Console"/>
              <a:cs typeface="Lucida Console"/>
            </a:endParaRPr>
          </a:p>
        </p:txBody>
      </p:sp>
      <p:sp>
        <p:nvSpPr>
          <p:cNvPr id="21" name="object 21"/>
          <p:cNvSpPr txBox="1"/>
          <p:nvPr/>
        </p:nvSpPr>
        <p:spPr>
          <a:xfrm>
            <a:off x="1070306" y="578290"/>
            <a:ext cx="3669665" cy="368935"/>
          </a:xfrm>
          <a:prstGeom prst="rect">
            <a:avLst/>
          </a:prstGeom>
        </p:spPr>
        <p:txBody>
          <a:bodyPr vert="horz" wrap="square" lIns="0" tIns="11430" rIns="0" bIns="0" rtlCol="0">
            <a:spAutoFit/>
          </a:bodyPr>
          <a:lstStyle/>
          <a:p>
            <a:pPr marL="12700" marR="5080">
              <a:lnSpc>
                <a:spcPct val="132400"/>
              </a:lnSpc>
              <a:spcBef>
                <a:spcPts val="90"/>
              </a:spcBef>
              <a:tabLst>
                <a:tab pos="906144" algn="l"/>
                <a:tab pos="2968625" algn="l"/>
                <a:tab pos="3589020" algn="l"/>
              </a:tabLst>
            </a:pPr>
            <a:r>
              <a:rPr sz="850" spc="30" dirty="0">
                <a:solidFill>
                  <a:srgbClr val="333333"/>
                </a:solidFill>
                <a:latin typeface="Lucida Console"/>
                <a:cs typeface="Lucida Console"/>
              </a:rPr>
              <a:t>isize=51</a:t>
            </a:r>
            <a:r>
              <a:rPr sz="850" spc="15" dirty="0">
                <a:solidFill>
                  <a:srgbClr val="333333"/>
                </a:solidFill>
                <a:latin typeface="Lucida Console"/>
                <a:cs typeface="Lucida Console"/>
              </a:rPr>
              <a:t>2</a:t>
            </a:r>
            <a:r>
              <a:rPr sz="850" dirty="0">
                <a:solidFill>
                  <a:srgbClr val="333333"/>
                </a:solidFill>
                <a:latin typeface="Lucida Console"/>
                <a:cs typeface="Lucida Console"/>
              </a:rPr>
              <a:t>	</a:t>
            </a:r>
            <a:r>
              <a:rPr sz="850" spc="30" dirty="0">
                <a:solidFill>
                  <a:srgbClr val="333333"/>
                </a:solidFill>
                <a:latin typeface="Lucida Console"/>
                <a:cs typeface="Lucida Console"/>
              </a:rPr>
              <a:t>agcount=16</a:t>
            </a:r>
            <a:r>
              <a:rPr sz="850" spc="15" dirty="0">
                <a:solidFill>
                  <a:srgbClr val="333333"/>
                </a:solidFill>
                <a:latin typeface="Lucida Console"/>
                <a:cs typeface="Lucida Console"/>
              </a:rPr>
              <a:t>,</a:t>
            </a:r>
            <a:r>
              <a:rPr sz="850" spc="30" dirty="0">
                <a:solidFill>
                  <a:srgbClr val="333333"/>
                </a:solidFill>
                <a:latin typeface="Lucida Console"/>
                <a:cs typeface="Lucida Console"/>
              </a:rPr>
              <a:t> agsize=65472</a:t>
            </a:r>
            <a:r>
              <a:rPr sz="850" spc="15" dirty="0">
                <a:solidFill>
                  <a:srgbClr val="333333"/>
                </a:solidFill>
                <a:latin typeface="Lucida Console"/>
                <a:cs typeface="Lucida Console"/>
              </a:rPr>
              <a:t>0</a:t>
            </a:r>
            <a:r>
              <a:rPr sz="850" spc="30" dirty="0">
                <a:solidFill>
                  <a:srgbClr val="333333"/>
                </a:solidFill>
                <a:latin typeface="Lucida Console"/>
                <a:cs typeface="Lucida Console"/>
              </a:rPr>
              <a:t> blk</a:t>
            </a:r>
            <a:r>
              <a:rPr sz="850" spc="15" dirty="0">
                <a:solidFill>
                  <a:srgbClr val="333333"/>
                </a:solidFill>
                <a:latin typeface="Lucida Console"/>
                <a:cs typeface="Lucida Console"/>
              </a:rPr>
              <a:t>s</a:t>
            </a:r>
            <a:r>
              <a:rPr sz="850" dirty="0">
                <a:solidFill>
                  <a:srgbClr val="333333"/>
                </a:solidFill>
                <a:latin typeface="Lucida Console"/>
                <a:cs typeface="Lucida Console"/>
              </a:rPr>
              <a:t>	</a:t>
            </a:r>
            <a:r>
              <a:rPr sz="850" spc="15" dirty="0">
                <a:solidFill>
                  <a:srgbClr val="333333"/>
                </a:solidFill>
                <a:latin typeface="Lucida Console"/>
                <a:cs typeface="Lucida Console"/>
              </a:rPr>
              <a:t>=  </a:t>
            </a:r>
            <a:r>
              <a:rPr sz="850" spc="30" dirty="0">
                <a:solidFill>
                  <a:srgbClr val="333333"/>
                </a:solidFill>
                <a:latin typeface="Lucida Console"/>
                <a:cs typeface="Lucida Console"/>
              </a:rPr>
              <a:t>sectsz=512	attr=2,</a:t>
            </a:r>
            <a:r>
              <a:rPr sz="850" spc="35" dirty="0">
                <a:solidFill>
                  <a:srgbClr val="333333"/>
                </a:solidFill>
                <a:latin typeface="Lucida Console"/>
                <a:cs typeface="Lucida Console"/>
              </a:rPr>
              <a:t> </a:t>
            </a:r>
            <a:r>
              <a:rPr sz="850" spc="30" dirty="0">
                <a:solidFill>
                  <a:srgbClr val="333333"/>
                </a:solidFill>
                <a:latin typeface="Lucida Console"/>
                <a:cs typeface="Lucida Console"/>
              </a:rPr>
              <a:t>projid32bit=1	</a:t>
            </a:r>
            <a:r>
              <a:rPr sz="850" spc="15" dirty="0">
                <a:solidFill>
                  <a:srgbClr val="333333"/>
                </a:solidFill>
                <a:latin typeface="Lucida Console"/>
                <a:cs typeface="Lucida Console"/>
              </a:rPr>
              <a:t>=</a:t>
            </a:r>
            <a:endParaRPr sz="850">
              <a:latin typeface="Lucida Console"/>
              <a:cs typeface="Lucida Console"/>
            </a:endParaRPr>
          </a:p>
        </p:txBody>
      </p:sp>
      <p:sp>
        <p:nvSpPr>
          <p:cNvPr id="22" name="object 22"/>
          <p:cNvSpPr txBox="1"/>
          <p:nvPr/>
        </p:nvSpPr>
        <p:spPr>
          <a:xfrm>
            <a:off x="1070306" y="957232"/>
            <a:ext cx="2637155" cy="161290"/>
          </a:xfrm>
          <a:prstGeom prst="rect">
            <a:avLst/>
          </a:prstGeom>
        </p:spPr>
        <p:txBody>
          <a:bodyPr vert="horz" wrap="square" lIns="0" tIns="17780" rIns="0" bIns="0" rtlCol="0">
            <a:spAutoFit/>
          </a:bodyPr>
          <a:lstStyle/>
          <a:p>
            <a:pPr marL="12700">
              <a:lnSpc>
                <a:spcPct val="100000"/>
              </a:lnSpc>
              <a:spcBef>
                <a:spcPts val="140"/>
              </a:spcBef>
              <a:tabLst>
                <a:tab pos="2556510" algn="l"/>
              </a:tabLst>
            </a:pPr>
            <a:r>
              <a:rPr sz="850" spc="30" dirty="0">
                <a:solidFill>
                  <a:srgbClr val="333333"/>
                </a:solidFill>
                <a:latin typeface="Lucida Console"/>
                <a:cs typeface="Lucida Console"/>
              </a:rPr>
              <a:t>finobt=1</a:t>
            </a:r>
            <a:r>
              <a:rPr sz="850" spc="15" dirty="0">
                <a:solidFill>
                  <a:srgbClr val="333333"/>
                </a:solidFill>
                <a:latin typeface="Lucida Console"/>
                <a:cs typeface="Lucida Console"/>
              </a:rPr>
              <a:t>,</a:t>
            </a:r>
            <a:r>
              <a:rPr sz="850" spc="30" dirty="0">
                <a:solidFill>
                  <a:srgbClr val="333333"/>
                </a:solidFill>
                <a:latin typeface="Lucida Console"/>
                <a:cs typeface="Lucida Console"/>
              </a:rPr>
              <a:t> sparse=1</a:t>
            </a:r>
            <a:r>
              <a:rPr sz="850" spc="15" dirty="0">
                <a:solidFill>
                  <a:srgbClr val="333333"/>
                </a:solidFill>
                <a:latin typeface="Lucida Console"/>
                <a:cs typeface="Lucida Console"/>
              </a:rPr>
              <a:t>,</a:t>
            </a:r>
            <a:r>
              <a:rPr sz="850" spc="30" dirty="0">
                <a:solidFill>
                  <a:srgbClr val="333333"/>
                </a:solidFill>
                <a:latin typeface="Lucida Console"/>
                <a:cs typeface="Lucida Console"/>
              </a:rPr>
              <a:t> rmapbt=</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3" name="object 23"/>
          <p:cNvSpPr txBox="1"/>
          <p:nvPr/>
        </p:nvSpPr>
        <p:spPr>
          <a:xfrm>
            <a:off x="5230197" y="749808"/>
            <a:ext cx="925830" cy="368935"/>
          </a:xfrm>
          <a:prstGeom prst="rect">
            <a:avLst/>
          </a:prstGeom>
        </p:spPr>
        <p:txBody>
          <a:bodyPr vert="horz" wrap="square" lIns="0" tIns="11430" rIns="0" bIns="0" rtlCol="0">
            <a:spAutoFit/>
          </a:bodyPr>
          <a:lstStyle/>
          <a:p>
            <a:pPr marL="12700" marR="5080" indent="411480">
              <a:lnSpc>
                <a:spcPct val="132400"/>
              </a:lnSpc>
              <a:spcBef>
                <a:spcPts val="90"/>
              </a:spcBef>
            </a:pPr>
            <a:r>
              <a:rPr sz="850" spc="25" dirty="0">
                <a:solidFill>
                  <a:srgbClr val="333333"/>
                </a:solidFill>
                <a:latin typeface="Lucida Console"/>
                <a:cs typeface="Lucida Console"/>
              </a:rPr>
              <a:t>crc=1 </a:t>
            </a:r>
            <a:r>
              <a:rPr sz="850" spc="30" dirty="0">
                <a:solidFill>
                  <a:srgbClr val="333333"/>
                </a:solidFill>
                <a:latin typeface="Lucida Console"/>
                <a:cs typeface="Lucida Console"/>
              </a:rPr>
              <a:t> reflink=1dat</a:t>
            </a:r>
            <a:r>
              <a:rPr sz="850" spc="15" dirty="0">
                <a:solidFill>
                  <a:srgbClr val="333333"/>
                </a:solidFill>
                <a:latin typeface="Lucida Console"/>
                <a:cs typeface="Lucida Console"/>
              </a:rPr>
              <a:t>a</a:t>
            </a:r>
            <a:endParaRPr sz="850">
              <a:latin typeface="Lucida Console"/>
              <a:cs typeface="Lucida Console"/>
            </a:endParaRPr>
          </a:p>
        </p:txBody>
      </p:sp>
      <p:sp>
        <p:nvSpPr>
          <p:cNvPr id="24" name="object 24"/>
          <p:cNvSpPr txBox="1"/>
          <p:nvPr/>
        </p:nvSpPr>
        <p:spPr>
          <a:xfrm>
            <a:off x="1070306" y="1128750"/>
            <a:ext cx="5081270" cy="161290"/>
          </a:xfrm>
          <a:prstGeom prst="rect">
            <a:avLst/>
          </a:prstGeom>
        </p:spPr>
        <p:txBody>
          <a:bodyPr vert="horz" wrap="square" lIns="0" tIns="17780" rIns="0" bIns="0" rtlCol="0">
            <a:spAutoFit/>
          </a:bodyPr>
          <a:lstStyle/>
          <a:p>
            <a:pPr marL="12700">
              <a:lnSpc>
                <a:spcPct val="100000"/>
              </a:lnSpc>
              <a:spcBef>
                <a:spcPts val="140"/>
              </a:spcBef>
              <a:tabLst>
                <a:tab pos="1628139" algn="l"/>
                <a:tab pos="2524125" algn="l"/>
                <a:tab pos="5000625" algn="l"/>
              </a:tabLst>
            </a:pPr>
            <a:r>
              <a:rPr sz="850" spc="15" dirty="0">
                <a:solidFill>
                  <a:srgbClr val="333333"/>
                </a:solidFill>
                <a:latin typeface="Lucida Console"/>
                <a:cs typeface="Lucida Console"/>
              </a:rPr>
              <a:t>=	</a:t>
            </a:r>
            <a:r>
              <a:rPr sz="850" spc="30" dirty="0">
                <a:solidFill>
                  <a:srgbClr val="333333"/>
                </a:solidFill>
                <a:latin typeface="Lucida Console"/>
                <a:cs typeface="Lucida Console"/>
              </a:rPr>
              <a:t>bsize=409</a:t>
            </a:r>
            <a:r>
              <a:rPr sz="850" spc="15" dirty="0">
                <a:solidFill>
                  <a:srgbClr val="333333"/>
                </a:solidFill>
                <a:latin typeface="Lucida Console"/>
                <a:cs typeface="Lucida Console"/>
              </a:rPr>
              <a:t>6</a:t>
            </a:r>
            <a:r>
              <a:rPr sz="850" dirty="0">
                <a:solidFill>
                  <a:srgbClr val="333333"/>
                </a:solidFill>
                <a:latin typeface="Lucida Console"/>
                <a:cs typeface="Lucida Console"/>
              </a:rPr>
              <a:t>	</a:t>
            </a:r>
            <a:r>
              <a:rPr sz="850" spc="30" dirty="0">
                <a:solidFill>
                  <a:srgbClr val="333333"/>
                </a:solidFill>
                <a:latin typeface="Lucida Console"/>
                <a:cs typeface="Lucida Console"/>
              </a:rPr>
              <a:t>blocks=10475520</a:t>
            </a:r>
            <a:r>
              <a:rPr sz="850" spc="15" dirty="0">
                <a:solidFill>
                  <a:srgbClr val="333333"/>
                </a:solidFill>
                <a:latin typeface="Lucida Console"/>
                <a:cs typeface="Lucida Console"/>
              </a:rPr>
              <a:t>,</a:t>
            </a:r>
            <a:r>
              <a:rPr sz="850" spc="30" dirty="0">
                <a:solidFill>
                  <a:srgbClr val="333333"/>
                </a:solidFill>
                <a:latin typeface="Lucida Console"/>
                <a:cs typeface="Lucida Console"/>
              </a:rPr>
              <a:t> imaxpct=2</a:t>
            </a:r>
            <a:r>
              <a:rPr sz="850" spc="15" dirty="0">
                <a:solidFill>
                  <a:srgbClr val="333333"/>
                </a:solidFill>
                <a:latin typeface="Lucida Console"/>
                <a:cs typeface="Lucida Console"/>
              </a:rPr>
              <a:t>5</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5" name="object 25"/>
          <p:cNvSpPr txBox="1"/>
          <p:nvPr/>
        </p:nvSpPr>
        <p:spPr>
          <a:xfrm>
            <a:off x="1070306" y="1264365"/>
            <a:ext cx="4476115" cy="368935"/>
          </a:xfrm>
          <a:prstGeom prst="rect">
            <a:avLst/>
          </a:prstGeom>
        </p:spPr>
        <p:txBody>
          <a:bodyPr vert="horz" wrap="square" lIns="0" tIns="11430" rIns="0" bIns="0" rtlCol="0">
            <a:spAutoFit/>
          </a:bodyPr>
          <a:lstStyle/>
          <a:p>
            <a:pPr marL="12700" marR="5080" indent="1209675">
              <a:lnSpc>
                <a:spcPct val="132400"/>
              </a:lnSpc>
              <a:spcBef>
                <a:spcPts val="90"/>
              </a:spcBef>
              <a:tabLst>
                <a:tab pos="908050" algn="l"/>
                <a:tab pos="2115820" algn="l"/>
                <a:tab pos="2836545" algn="l"/>
                <a:tab pos="3773170" algn="l"/>
              </a:tabLst>
            </a:pPr>
            <a:r>
              <a:rPr sz="850" spc="30" dirty="0">
                <a:solidFill>
                  <a:srgbClr val="333333"/>
                </a:solidFill>
                <a:latin typeface="Lucida Console"/>
                <a:cs typeface="Lucida Console"/>
              </a:rPr>
              <a:t>sunit=128	swidth=256</a:t>
            </a:r>
            <a:r>
              <a:rPr sz="850" spc="35" dirty="0">
                <a:solidFill>
                  <a:srgbClr val="333333"/>
                </a:solidFill>
                <a:latin typeface="Lucida Console"/>
                <a:cs typeface="Lucida Console"/>
              </a:rPr>
              <a:t> </a:t>
            </a:r>
            <a:r>
              <a:rPr sz="850" spc="30" dirty="0">
                <a:solidFill>
                  <a:srgbClr val="333333"/>
                </a:solidFill>
                <a:latin typeface="Lucida Console"/>
                <a:cs typeface="Lucida Console"/>
              </a:rPr>
              <a:t>blksnaming	=version</a:t>
            </a:r>
            <a:r>
              <a:rPr sz="850" spc="-60" dirty="0">
                <a:solidFill>
                  <a:srgbClr val="333333"/>
                </a:solidFill>
                <a:latin typeface="Lucida Console"/>
                <a:cs typeface="Lucida Console"/>
              </a:rPr>
              <a:t> </a:t>
            </a:r>
            <a:r>
              <a:rPr sz="850" spc="15" dirty="0">
                <a:solidFill>
                  <a:srgbClr val="333333"/>
                </a:solidFill>
                <a:latin typeface="Lucida Console"/>
                <a:cs typeface="Lucida Console"/>
              </a:rPr>
              <a:t>2 </a:t>
            </a:r>
            <a:r>
              <a:rPr sz="850" spc="-495" dirty="0">
                <a:solidFill>
                  <a:srgbClr val="333333"/>
                </a:solidFill>
                <a:latin typeface="Lucida Console"/>
                <a:cs typeface="Lucida Console"/>
              </a:rPr>
              <a:t> </a:t>
            </a:r>
            <a:r>
              <a:rPr sz="850" spc="30" dirty="0">
                <a:solidFill>
                  <a:srgbClr val="333333"/>
                </a:solidFill>
                <a:latin typeface="Lucida Console"/>
                <a:cs typeface="Lucida Console"/>
              </a:rPr>
              <a:t>bsize=4096	ascii-ci=0,</a:t>
            </a:r>
            <a:r>
              <a:rPr sz="850" spc="35" dirty="0">
                <a:solidFill>
                  <a:srgbClr val="333333"/>
                </a:solidFill>
                <a:latin typeface="Lucida Console"/>
                <a:cs typeface="Lucida Console"/>
              </a:rPr>
              <a:t> </a:t>
            </a:r>
            <a:r>
              <a:rPr sz="850" spc="30" dirty="0">
                <a:solidFill>
                  <a:srgbClr val="333333"/>
                </a:solidFill>
                <a:latin typeface="Lucida Console"/>
                <a:cs typeface="Lucida Console"/>
              </a:rPr>
              <a:t>ftype=1log	=internal</a:t>
            </a:r>
            <a:r>
              <a:rPr sz="850" spc="25" dirty="0">
                <a:solidFill>
                  <a:srgbClr val="333333"/>
                </a:solidFill>
                <a:latin typeface="Lucida Console"/>
                <a:cs typeface="Lucida Console"/>
              </a:rPr>
              <a:t> log</a:t>
            </a:r>
            <a:endParaRPr sz="850">
              <a:latin typeface="Lucida Console"/>
              <a:cs typeface="Lucida Console"/>
            </a:endParaRPr>
          </a:p>
        </p:txBody>
      </p:sp>
      <p:sp>
        <p:nvSpPr>
          <p:cNvPr id="26" name="object 26"/>
          <p:cNvSpPr txBox="1"/>
          <p:nvPr/>
        </p:nvSpPr>
        <p:spPr>
          <a:xfrm>
            <a:off x="5534004" y="1435882"/>
            <a:ext cx="717550" cy="368935"/>
          </a:xfrm>
          <a:prstGeom prst="rect">
            <a:avLst/>
          </a:prstGeom>
        </p:spPr>
        <p:txBody>
          <a:bodyPr vert="horz" wrap="square" lIns="0" tIns="11430" rIns="0" bIns="0" rtlCol="0">
            <a:spAutoFit/>
          </a:bodyPr>
          <a:lstStyle/>
          <a:p>
            <a:pPr marL="189865" marR="5080" indent="-177800">
              <a:lnSpc>
                <a:spcPct val="132400"/>
              </a:lnSpc>
              <a:spcBef>
                <a:spcPts val="90"/>
              </a:spcBef>
            </a:pPr>
            <a:r>
              <a:rPr sz="850" spc="30" dirty="0">
                <a:solidFill>
                  <a:srgbClr val="333333"/>
                </a:solidFill>
                <a:latin typeface="Lucida Console"/>
                <a:cs typeface="Lucida Console"/>
              </a:rPr>
              <a:t>bsize=409</a:t>
            </a:r>
            <a:r>
              <a:rPr sz="850" spc="15" dirty="0">
                <a:solidFill>
                  <a:srgbClr val="333333"/>
                </a:solidFill>
                <a:latin typeface="Lucida Console"/>
                <a:cs typeface="Lucida Console"/>
              </a:rPr>
              <a:t>6  </a:t>
            </a:r>
            <a:r>
              <a:rPr sz="850" spc="30" dirty="0">
                <a:solidFill>
                  <a:srgbClr val="333333"/>
                </a:solidFill>
                <a:latin typeface="Lucida Console"/>
                <a:cs typeface="Lucida Console"/>
              </a:rPr>
              <a:t>sunit=0</a:t>
            </a:r>
            <a:endParaRPr sz="850">
              <a:latin typeface="Lucida Console"/>
              <a:cs typeface="Lucida Console"/>
            </a:endParaRPr>
          </a:p>
        </p:txBody>
      </p:sp>
      <p:sp>
        <p:nvSpPr>
          <p:cNvPr id="27" name="object 27"/>
          <p:cNvSpPr txBox="1"/>
          <p:nvPr/>
        </p:nvSpPr>
        <p:spPr>
          <a:xfrm>
            <a:off x="1070306" y="1607402"/>
            <a:ext cx="5038090" cy="368935"/>
          </a:xfrm>
          <a:prstGeom prst="rect">
            <a:avLst/>
          </a:prstGeom>
        </p:spPr>
        <p:txBody>
          <a:bodyPr vert="horz" wrap="square" lIns="0" tIns="53340" rIns="0" bIns="0" rtlCol="0">
            <a:spAutoFit/>
          </a:bodyPr>
          <a:lstStyle/>
          <a:p>
            <a:pPr marL="12700">
              <a:lnSpc>
                <a:spcPct val="100000"/>
              </a:lnSpc>
              <a:spcBef>
                <a:spcPts val="420"/>
              </a:spcBef>
              <a:tabLst>
                <a:tab pos="2142490" algn="l"/>
                <a:tab pos="3757929" algn="l"/>
              </a:tabLst>
            </a:pPr>
            <a:r>
              <a:rPr sz="850" spc="30" dirty="0">
                <a:solidFill>
                  <a:srgbClr val="333333"/>
                </a:solidFill>
                <a:latin typeface="Lucida Console"/>
                <a:cs typeface="Lucida Console"/>
              </a:rPr>
              <a:t>blocks=5120,</a:t>
            </a:r>
            <a:r>
              <a:rPr sz="850" spc="35" dirty="0">
                <a:solidFill>
                  <a:srgbClr val="333333"/>
                </a:solidFill>
                <a:latin typeface="Lucida Console"/>
                <a:cs typeface="Lucida Console"/>
              </a:rPr>
              <a:t> </a:t>
            </a:r>
            <a:r>
              <a:rPr sz="850" spc="30" dirty="0">
                <a:solidFill>
                  <a:srgbClr val="333333"/>
                </a:solidFill>
                <a:latin typeface="Lucida Console"/>
                <a:cs typeface="Lucida Console"/>
              </a:rPr>
              <a:t>version=2	</a:t>
            </a:r>
            <a:r>
              <a:rPr sz="850" spc="15" dirty="0">
                <a:solidFill>
                  <a:srgbClr val="333333"/>
                </a:solidFill>
                <a:latin typeface="Lucida Console"/>
                <a:cs typeface="Lucida Console"/>
              </a:rPr>
              <a:t>=	</a:t>
            </a:r>
            <a:r>
              <a:rPr sz="850" spc="30" dirty="0">
                <a:solidFill>
                  <a:srgbClr val="333333"/>
                </a:solidFill>
                <a:latin typeface="Lucida Console"/>
                <a:cs typeface="Lucida Console"/>
              </a:rPr>
              <a:t>sectsz=512</a:t>
            </a:r>
            <a:endParaRPr sz="850">
              <a:latin typeface="Lucida Console"/>
              <a:cs typeface="Lucida Console"/>
            </a:endParaRPr>
          </a:p>
          <a:p>
            <a:pPr marL="12700">
              <a:lnSpc>
                <a:spcPct val="100000"/>
              </a:lnSpc>
              <a:spcBef>
                <a:spcPts val="330"/>
              </a:spcBef>
              <a:tabLst>
                <a:tab pos="3506470" algn="l"/>
                <a:tab pos="4402455" algn="l"/>
              </a:tabLst>
            </a:pPr>
            <a:r>
              <a:rPr sz="850" spc="30" dirty="0">
                <a:solidFill>
                  <a:srgbClr val="333333"/>
                </a:solidFill>
                <a:latin typeface="Lucida Console"/>
                <a:cs typeface="Lucida Console"/>
              </a:rPr>
              <a:t>blks</a:t>
            </a:r>
            <a:r>
              <a:rPr sz="850" spc="15" dirty="0">
                <a:solidFill>
                  <a:srgbClr val="333333"/>
                </a:solidFill>
                <a:latin typeface="Lucida Console"/>
                <a:cs typeface="Lucida Console"/>
              </a:rPr>
              <a:t>,</a:t>
            </a:r>
            <a:r>
              <a:rPr sz="850" spc="30" dirty="0">
                <a:solidFill>
                  <a:srgbClr val="333333"/>
                </a:solidFill>
                <a:latin typeface="Lucida Console"/>
                <a:cs typeface="Lucida Console"/>
              </a:rPr>
              <a:t> lazy-count=1realtim</a:t>
            </a:r>
            <a:r>
              <a:rPr sz="850" spc="15" dirty="0">
                <a:solidFill>
                  <a:srgbClr val="333333"/>
                </a:solidFill>
                <a:latin typeface="Lucida Console"/>
                <a:cs typeface="Lucida Console"/>
              </a:rPr>
              <a:t>e</a:t>
            </a:r>
            <a:r>
              <a:rPr sz="850" spc="30" dirty="0">
                <a:solidFill>
                  <a:srgbClr val="333333"/>
                </a:solidFill>
                <a:latin typeface="Lucida Console"/>
                <a:cs typeface="Lucida Console"/>
              </a:rPr>
              <a:t> =non</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extsz=409</a:t>
            </a:r>
            <a:r>
              <a:rPr sz="850" spc="15" dirty="0">
                <a:solidFill>
                  <a:srgbClr val="333333"/>
                </a:solidFill>
                <a:latin typeface="Lucida Console"/>
                <a:cs typeface="Lucida Console"/>
              </a:rPr>
              <a:t>6</a:t>
            </a:r>
            <a:r>
              <a:rPr sz="850" dirty="0">
                <a:solidFill>
                  <a:srgbClr val="333333"/>
                </a:solidFill>
                <a:latin typeface="Lucida Console"/>
                <a:cs typeface="Lucida Console"/>
              </a:rPr>
              <a:t>	</a:t>
            </a:r>
            <a:r>
              <a:rPr sz="850" spc="30" dirty="0">
                <a:solidFill>
                  <a:srgbClr val="333333"/>
                </a:solidFill>
                <a:latin typeface="Lucida Console"/>
                <a:cs typeface="Lucida Console"/>
              </a:rPr>
              <a:t>blocks=0</a:t>
            </a:r>
            <a:r>
              <a:rPr sz="850" spc="15" dirty="0">
                <a:solidFill>
                  <a:srgbClr val="333333"/>
                </a:solidFill>
                <a:latin typeface="Lucida Console"/>
                <a:cs typeface="Lucida Console"/>
              </a:rPr>
              <a:t>,</a:t>
            </a:r>
            <a:endParaRPr sz="850">
              <a:latin typeface="Lucida Console"/>
              <a:cs typeface="Lucida Console"/>
            </a:endParaRPr>
          </a:p>
        </p:txBody>
      </p:sp>
      <p:sp>
        <p:nvSpPr>
          <p:cNvPr id="28" name="object 28"/>
          <p:cNvSpPr txBox="1"/>
          <p:nvPr/>
        </p:nvSpPr>
        <p:spPr>
          <a:xfrm>
            <a:off x="946424" y="1950439"/>
            <a:ext cx="4995545" cy="781050"/>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rtextents=0[root@linuxprobe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35" dirty="0">
                <a:solidFill>
                  <a:srgbClr val="333333"/>
                </a:solidFill>
                <a:latin typeface="Lucida Console"/>
                <a:cs typeface="Lucida Console"/>
              </a:rPr>
              <a:t> </a:t>
            </a:r>
            <a:r>
              <a:rPr sz="850" spc="30" dirty="0">
                <a:solidFill>
                  <a:srgbClr val="333333"/>
                </a:solidFill>
                <a:latin typeface="Lucida Console"/>
                <a:cs typeface="Lucida Console"/>
              </a:rPr>
              <a:t>/iscsi[root@linuxprobe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mount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/dev/sdb</a:t>
            </a:r>
            <a:r>
              <a:rPr sz="850" spc="-35" dirty="0">
                <a:solidFill>
                  <a:srgbClr val="333333"/>
                </a:solidFill>
                <a:latin typeface="Lucida Console"/>
                <a:cs typeface="Lucida Console"/>
              </a:rPr>
              <a:t> </a:t>
            </a:r>
            <a:r>
              <a:rPr sz="850" spc="30" dirty="0">
                <a:solidFill>
                  <a:srgbClr val="333333"/>
                </a:solidFill>
                <a:latin typeface="Lucida Console"/>
                <a:cs typeface="Lucida Console"/>
              </a:rPr>
              <a:t>/iscsi/</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不放心的话，再用</a:t>
            </a:r>
            <a:r>
              <a:rPr sz="950" b="1" spc="45" dirty="0">
                <a:solidFill>
                  <a:srgbClr val="333333"/>
                </a:solidFill>
                <a:latin typeface="Trebuchet MS"/>
                <a:cs typeface="Trebuchet MS"/>
              </a:rPr>
              <a:t>df</a:t>
            </a:r>
            <a:r>
              <a:rPr sz="950" b="1" spc="25" dirty="0">
                <a:solidFill>
                  <a:srgbClr val="333333"/>
                </a:solidFill>
                <a:latin typeface="微软雅黑"/>
                <a:cs typeface="微软雅黑"/>
              </a:rPr>
              <a:t>命令查看下挂载情况：</a:t>
            </a:r>
            <a:endParaRPr sz="950">
              <a:latin typeface="微软雅黑"/>
              <a:cs typeface="微软雅黑"/>
            </a:endParaRPr>
          </a:p>
        </p:txBody>
      </p:sp>
      <p:sp>
        <p:nvSpPr>
          <p:cNvPr id="29" name="object 29"/>
          <p:cNvSpPr txBox="1"/>
          <p:nvPr/>
        </p:nvSpPr>
        <p:spPr>
          <a:xfrm>
            <a:off x="1070306" y="2958445"/>
            <a:ext cx="251587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20" dirty="0">
                <a:solidFill>
                  <a:srgbClr val="333333"/>
                </a:solidFill>
                <a:latin typeface="Lucida Console"/>
                <a:cs typeface="Lucida Console"/>
              </a:rPr>
              <a:t>df</a:t>
            </a:r>
            <a:r>
              <a:rPr sz="850" spc="15" dirty="0">
                <a:solidFill>
                  <a:srgbClr val="333333"/>
                </a:solidFill>
                <a:latin typeface="Lucida Console"/>
                <a:cs typeface="Lucida Console"/>
              </a:rPr>
              <a:t> </a:t>
            </a:r>
            <a:r>
              <a:rPr sz="850" spc="30" dirty="0">
                <a:solidFill>
                  <a:srgbClr val="333333"/>
                </a:solidFill>
                <a:latin typeface="Lucida Console"/>
                <a:cs typeface="Lucida Console"/>
              </a:rPr>
              <a:t>-hFilesystem</a:t>
            </a:r>
            <a:endParaRPr sz="850">
              <a:latin typeface="Lucida Console"/>
              <a:cs typeface="Lucida Console"/>
            </a:endParaRPr>
          </a:p>
        </p:txBody>
      </p:sp>
      <p:sp>
        <p:nvSpPr>
          <p:cNvPr id="30" name="object 30"/>
          <p:cNvSpPr txBox="1"/>
          <p:nvPr/>
        </p:nvSpPr>
        <p:spPr>
          <a:xfrm>
            <a:off x="4436525" y="2958445"/>
            <a:ext cx="2025650" cy="161290"/>
          </a:xfrm>
          <a:prstGeom prst="rect">
            <a:avLst/>
          </a:prstGeom>
        </p:spPr>
        <p:txBody>
          <a:bodyPr vert="horz" wrap="square" lIns="0" tIns="17780" rIns="0" bIns="0" rtlCol="0">
            <a:spAutoFit/>
          </a:bodyPr>
          <a:lstStyle/>
          <a:p>
            <a:pPr marL="12700">
              <a:lnSpc>
                <a:spcPct val="100000"/>
              </a:lnSpc>
              <a:spcBef>
                <a:spcPts val="140"/>
              </a:spcBef>
              <a:tabLst>
                <a:tab pos="424180" algn="l"/>
              </a:tabLst>
            </a:pPr>
            <a:r>
              <a:rPr sz="850" spc="25" dirty="0">
                <a:solidFill>
                  <a:srgbClr val="333333"/>
                </a:solidFill>
                <a:latin typeface="Lucida Console"/>
                <a:cs typeface="Lucida Console"/>
              </a:rPr>
              <a:t>Size	Used</a:t>
            </a:r>
            <a:r>
              <a:rPr sz="850" spc="10" dirty="0">
                <a:solidFill>
                  <a:srgbClr val="333333"/>
                </a:solidFill>
                <a:latin typeface="Lucida Console"/>
                <a:cs typeface="Lucida Console"/>
              </a:rPr>
              <a:t> </a:t>
            </a:r>
            <a:r>
              <a:rPr sz="850" spc="25" dirty="0">
                <a:solidFill>
                  <a:srgbClr val="333333"/>
                </a:solidFill>
                <a:latin typeface="Lucida Console"/>
                <a:cs typeface="Lucida Console"/>
              </a:rPr>
              <a:t>Avail</a:t>
            </a:r>
            <a:r>
              <a:rPr sz="850" spc="15" dirty="0">
                <a:solidFill>
                  <a:srgbClr val="333333"/>
                </a:solidFill>
                <a:latin typeface="Lucida Console"/>
                <a:cs typeface="Lucida Console"/>
              </a:rPr>
              <a:t> </a:t>
            </a:r>
            <a:r>
              <a:rPr sz="850" spc="25" dirty="0">
                <a:solidFill>
                  <a:srgbClr val="333333"/>
                </a:solidFill>
                <a:latin typeface="Lucida Console"/>
                <a:cs typeface="Lucida Console"/>
              </a:rPr>
              <a:t>Use%</a:t>
            </a:r>
            <a:r>
              <a:rPr sz="850" spc="15" dirty="0">
                <a:solidFill>
                  <a:srgbClr val="333333"/>
                </a:solidFill>
                <a:latin typeface="Lucida Console"/>
                <a:cs typeface="Lucida Console"/>
              </a:rPr>
              <a:t> </a:t>
            </a:r>
            <a:r>
              <a:rPr sz="850" spc="30" dirty="0">
                <a:solidFill>
                  <a:srgbClr val="333333"/>
                </a:solidFill>
                <a:latin typeface="Lucida Console"/>
                <a:cs typeface="Lucida Console"/>
              </a:rPr>
              <a:t>Mounted</a:t>
            </a:r>
            <a:endParaRPr sz="850">
              <a:latin typeface="Lucida Console"/>
              <a:cs typeface="Lucida Console"/>
            </a:endParaRPr>
          </a:p>
        </p:txBody>
      </p:sp>
      <p:sp>
        <p:nvSpPr>
          <p:cNvPr id="31" name="object 31"/>
          <p:cNvSpPr txBox="1"/>
          <p:nvPr/>
        </p:nvSpPr>
        <p:spPr>
          <a:xfrm>
            <a:off x="1070306" y="3094058"/>
            <a:ext cx="774065" cy="368935"/>
          </a:xfrm>
          <a:prstGeom prst="rect">
            <a:avLst/>
          </a:prstGeom>
        </p:spPr>
        <p:txBody>
          <a:bodyPr vert="horz" wrap="square" lIns="0" tIns="53340" rIns="0" bIns="0" rtlCol="0">
            <a:spAutoFit/>
          </a:bodyPr>
          <a:lstStyle/>
          <a:p>
            <a:pPr marR="60960" algn="r">
              <a:lnSpc>
                <a:spcPct val="100000"/>
              </a:lnSpc>
              <a:spcBef>
                <a:spcPts val="420"/>
              </a:spcBef>
            </a:pPr>
            <a:r>
              <a:rPr sz="850" spc="30" dirty="0">
                <a:solidFill>
                  <a:srgbClr val="333333"/>
                </a:solidFill>
                <a:latin typeface="Lucida Console"/>
                <a:cs typeface="Lucida Console"/>
              </a:rPr>
              <a:t>ondevtmpf</a:t>
            </a:r>
            <a:r>
              <a:rPr sz="850" spc="15" dirty="0">
                <a:solidFill>
                  <a:srgbClr val="333333"/>
                </a:solidFill>
                <a:latin typeface="Lucida Console"/>
                <a:cs typeface="Lucida Console"/>
              </a:rPr>
              <a:t>s</a:t>
            </a:r>
            <a:endParaRPr sz="850">
              <a:latin typeface="Lucida Console"/>
              <a:cs typeface="Lucida Console"/>
            </a:endParaRPr>
          </a:p>
          <a:p>
            <a:pPr marR="5080" algn="r">
              <a:lnSpc>
                <a:spcPct val="100000"/>
              </a:lnSpc>
              <a:spcBef>
                <a:spcPts val="330"/>
              </a:spcBef>
              <a:tabLst>
                <a:tab pos="203200" algn="l"/>
              </a:tabLst>
            </a:pPr>
            <a:r>
              <a:rPr sz="850" spc="15" dirty="0">
                <a:solidFill>
                  <a:srgbClr val="333333"/>
                </a:solidFill>
                <a:latin typeface="Lucida Console"/>
                <a:cs typeface="Lucida Console"/>
              </a:rPr>
              <a:t>0	</a:t>
            </a:r>
            <a:r>
              <a:rPr sz="850" spc="25" dirty="0">
                <a:solidFill>
                  <a:srgbClr val="333333"/>
                </a:solidFill>
                <a:latin typeface="Lucida Console"/>
                <a:cs typeface="Lucida Console"/>
              </a:rPr>
              <a:t>984M</a:t>
            </a:r>
            <a:endParaRPr sz="850">
              <a:latin typeface="Lucida Console"/>
              <a:cs typeface="Lucida Console"/>
            </a:endParaRPr>
          </a:p>
        </p:txBody>
      </p:sp>
      <p:sp>
        <p:nvSpPr>
          <p:cNvPr id="32" name="object 32"/>
          <p:cNvSpPr txBox="1"/>
          <p:nvPr/>
        </p:nvSpPr>
        <p:spPr>
          <a:xfrm>
            <a:off x="2022425" y="3094058"/>
            <a:ext cx="1869439" cy="368935"/>
          </a:xfrm>
          <a:prstGeom prst="rect">
            <a:avLst/>
          </a:prstGeom>
        </p:spPr>
        <p:txBody>
          <a:bodyPr vert="horz" wrap="square" lIns="0" tIns="53340" rIns="0" bIns="0" rtlCol="0">
            <a:spAutoFit/>
          </a:bodyPr>
          <a:lstStyle/>
          <a:p>
            <a:pPr marL="762635">
              <a:lnSpc>
                <a:spcPct val="100000"/>
              </a:lnSpc>
              <a:spcBef>
                <a:spcPts val="420"/>
              </a:spcBef>
              <a:tabLst>
                <a:tab pos="1376680" algn="l"/>
                <a:tab pos="1580515" algn="l"/>
              </a:tabLst>
            </a:pPr>
            <a:r>
              <a:rPr sz="850" spc="30" dirty="0">
                <a:solidFill>
                  <a:srgbClr val="333333"/>
                </a:solidFill>
                <a:latin typeface="Lucida Console"/>
                <a:cs typeface="Lucida Console"/>
              </a:rPr>
              <a:t>969</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969</a:t>
            </a:r>
            <a:r>
              <a:rPr sz="850" spc="15" dirty="0">
                <a:solidFill>
                  <a:srgbClr val="333333"/>
                </a:solidFill>
                <a:latin typeface="Lucida Console"/>
                <a:cs typeface="Lucida Console"/>
              </a:rPr>
              <a:t>M</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0%</a:t>
            </a:r>
            <a:r>
              <a:rPr sz="850" spc="-25" dirty="0">
                <a:solidFill>
                  <a:srgbClr val="333333"/>
                </a:solidFill>
                <a:latin typeface="Lucida Console"/>
                <a:cs typeface="Lucida Console"/>
              </a:rPr>
              <a:t> </a:t>
            </a:r>
            <a:r>
              <a:rPr sz="850" spc="30" dirty="0">
                <a:solidFill>
                  <a:srgbClr val="333333"/>
                </a:solidFill>
                <a:latin typeface="Lucida Console"/>
                <a:cs typeface="Lucida Console"/>
              </a:rPr>
              <a:t>/dev/shmtmpfs</a:t>
            </a:r>
            <a:endParaRPr sz="850">
              <a:latin typeface="Lucida Console"/>
              <a:cs typeface="Lucida Console"/>
            </a:endParaRPr>
          </a:p>
        </p:txBody>
      </p:sp>
      <p:sp>
        <p:nvSpPr>
          <p:cNvPr id="33" name="object 33"/>
          <p:cNvSpPr txBox="1"/>
          <p:nvPr/>
        </p:nvSpPr>
        <p:spPr>
          <a:xfrm>
            <a:off x="4069847" y="3094058"/>
            <a:ext cx="1396365" cy="368935"/>
          </a:xfrm>
          <a:prstGeom prst="rect">
            <a:avLst/>
          </a:prstGeom>
        </p:spPr>
        <p:txBody>
          <a:bodyPr vert="horz" wrap="square" lIns="0" tIns="53340" rIns="0" bIns="0" rtlCol="0">
            <a:spAutoFit/>
          </a:bodyPr>
          <a:lstStyle/>
          <a:p>
            <a:pPr marL="12700">
              <a:lnSpc>
                <a:spcPct val="100000"/>
              </a:lnSpc>
              <a:spcBef>
                <a:spcPts val="420"/>
              </a:spcBef>
            </a:pPr>
            <a:r>
              <a:rPr sz="850" spc="20" dirty="0">
                <a:solidFill>
                  <a:srgbClr val="333333"/>
                </a:solidFill>
                <a:latin typeface="Lucida Console"/>
                <a:cs typeface="Lucida Console"/>
              </a:rPr>
              <a:t>0%</a:t>
            </a:r>
            <a:r>
              <a:rPr sz="850" spc="-30" dirty="0">
                <a:solidFill>
                  <a:srgbClr val="333333"/>
                </a:solidFill>
                <a:latin typeface="Lucida Console"/>
                <a:cs typeface="Lucida Console"/>
              </a:rPr>
              <a:t> </a:t>
            </a:r>
            <a:r>
              <a:rPr sz="850" spc="30" dirty="0">
                <a:solidFill>
                  <a:srgbClr val="333333"/>
                </a:solidFill>
                <a:latin typeface="Lucida Console"/>
                <a:cs typeface="Lucida Console"/>
              </a:rPr>
              <a:t>/devtmpfs</a:t>
            </a:r>
            <a:endParaRPr sz="850">
              <a:latin typeface="Lucida Console"/>
              <a:cs typeface="Lucida Console"/>
            </a:endParaRPr>
          </a:p>
          <a:p>
            <a:pPr marL="283210">
              <a:lnSpc>
                <a:spcPct val="100000"/>
              </a:lnSpc>
              <a:spcBef>
                <a:spcPts val="330"/>
              </a:spcBef>
              <a:tabLst>
                <a:tab pos="695325" algn="l"/>
                <a:tab pos="1107440" algn="l"/>
              </a:tabLst>
            </a:pP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9.6</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974</a:t>
            </a:r>
            <a:r>
              <a:rPr sz="850" spc="15" dirty="0">
                <a:solidFill>
                  <a:srgbClr val="333333"/>
                </a:solidFill>
                <a:latin typeface="Lucida Console"/>
                <a:cs typeface="Lucida Console"/>
              </a:rPr>
              <a:t>M</a:t>
            </a:r>
            <a:endParaRPr sz="850">
              <a:latin typeface="Lucida Console"/>
              <a:cs typeface="Lucida Console"/>
            </a:endParaRPr>
          </a:p>
        </p:txBody>
      </p:sp>
      <p:sp>
        <p:nvSpPr>
          <p:cNvPr id="34" name="object 34"/>
          <p:cNvSpPr txBox="1"/>
          <p:nvPr/>
        </p:nvSpPr>
        <p:spPr>
          <a:xfrm>
            <a:off x="5644476" y="3094058"/>
            <a:ext cx="854075" cy="368935"/>
          </a:xfrm>
          <a:prstGeom prst="rect">
            <a:avLst/>
          </a:prstGeom>
        </p:spPr>
        <p:txBody>
          <a:bodyPr vert="horz" wrap="square" lIns="0" tIns="53340" rIns="0" bIns="0" rtlCol="0">
            <a:spAutoFit/>
          </a:bodyPr>
          <a:lstStyle/>
          <a:p>
            <a:pPr marL="478790">
              <a:lnSpc>
                <a:spcPct val="100000"/>
              </a:lnSpc>
              <a:spcBef>
                <a:spcPts val="420"/>
              </a:spcBef>
            </a:pPr>
            <a:r>
              <a:rPr sz="850" spc="25" dirty="0">
                <a:solidFill>
                  <a:srgbClr val="333333"/>
                </a:solidFill>
                <a:latin typeface="Lucida Console"/>
                <a:cs typeface="Lucida Console"/>
              </a:rPr>
              <a:t>984M</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1%</a:t>
            </a:r>
            <a:r>
              <a:rPr sz="850" spc="-40" dirty="0">
                <a:solidFill>
                  <a:srgbClr val="333333"/>
                </a:solidFill>
                <a:latin typeface="Lucida Console"/>
                <a:cs typeface="Lucida Console"/>
              </a:rPr>
              <a:t> </a:t>
            </a:r>
            <a:r>
              <a:rPr sz="850" spc="30" dirty="0">
                <a:solidFill>
                  <a:srgbClr val="333333"/>
                </a:solidFill>
                <a:latin typeface="Lucida Console"/>
                <a:cs typeface="Lucida Console"/>
              </a:rPr>
              <a:t>/runtmpfs</a:t>
            </a:r>
            <a:endParaRPr sz="850">
              <a:latin typeface="Lucida Console"/>
              <a:cs typeface="Lucida Console"/>
            </a:endParaRPr>
          </a:p>
        </p:txBody>
      </p:sp>
      <p:sp>
        <p:nvSpPr>
          <p:cNvPr id="35" name="object 35"/>
          <p:cNvSpPr txBox="1"/>
          <p:nvPr/>
        </p:nvSpPr>
        <p:spPr>
          <a:xfrm>
            <a:off x="1070306" y="3644519"/>
            <a:ext cx="643890" cy="161290"/>
          </a:xfrm>
          <a:prstGeom prst="rect">
            <a:avLst/>
          </a:prstGeom>
        </p:spPr>
        <p:txBody>
          <a:bodyPr vert="horz" wrap="square" lIns="0" tIns="17780" rIns="0" bIns="0" rtlCol="0">
            <a:spAutoFit/>
          </a:bodyPr>
          <a:lstStyle/>
          <a:p>
            <a:pPr marL="12700">
              <a:lnSpc>
                <a:spcPct val="100000"/>
              </a:lnSpc>
              <a:spcBef>
                <a:spcPts val="140"/>
              </a:spcBef>
              <a:tabLst>
                <a:tab pos="354965" algn="l"/>
              </a:tabLst>
            </a:pPr>
            <a:r>
              <a:rPr sz="850" spc="30" dirty="0">
                <a:solidFill>
                  <a:srgbClr val="333333"/>
                </a:solidFill>
                <a:latin typeface="Lucida Console"/>
                <a:cs typeface="Lucida Console"/>
              </a:rPr>
              <a:t>17</a:t>
            </a:r>
            <a:r>
              <a:rPr sz="850" spc="15" dirty="0">
                <a:solidFill>
                  <a:srgbClr val="333333"/>
                </a:solidFill>
                <a:latin typeface="Lucida Console"/>
                <a:cs typeface="Lucida Console"/>
              </a:rPr>
              <a:t>G</a:t>
            </a:r>
            <a:r>
              <a:rPr sz="850" dirty="0">
                <a:solidFill>
                  <a:srgbClr val="333333"/>
                </a:solidFill>
                <a:latin typeface="Lucida Console"/>
                <a:cs typeface="Lucida Console"/>
              </a:rPr>
              <a:t>	</a:t>
            </a:r>
            <a:r>
              <a:rPr sz="850" spc="30" dirty="0">
                <a:solidFill>
                  <a:srgbClr val="333333"/>
                </a:solidFill>
                <a:latin typeface="Lucida Console"/>
                <a:cs typeface="Lucida Console"/>
              </a:rPr>
              <a:t>3.9</a:t>
            </a:r>
            <a:r>
              <a:rPr sz="850" spc="15" dirty="0">
                <a:solidFill>
                  <a:srgbClr val="333333"/>
                </a:solidFill>
                <a:latin typeface="Lucida Console"/>
                <a:cs typeface="Lucida Console"/>
              </a:rPr>
              <a:t>G</a:t>
            </a:r>
            <a:endParaRPr sz="850">
              <a:latin typeface="Lucida Console"/>
              <a:cs typeface="Lucida Console"/>
            </a:endParaRPr>
          </a:p>
        </p:txBody>
      </p:sp>
      <p:sp>
        <p:nvSpPr>
          <p:cNvPr id="36" name="object 36"/>
          <p:cNvSpPr txBox="1"/>
          <p:nvPr/>
        </p:nvSpPr>
        <p:spPr>
          <a:xfrm>
            <a:off x="1892327" y="3437095"/>
            <a:ext cx="1439545" cy="368935"/>
          </a:xfrm>
          <a:prstGeom prst="rect">
            <a:avLst/>
          </a:prstGeom>
        </p:spPr>
        <p:txBody>
          <a:bodyPr vert="horz" wrap="square" lIns="0" tIns="53340" rIns="0" bIns="0" rtlCol="0">
            <a:spAutoFit/>
          </a:bodyPr>
          <a:lstStyle/>
          <a:p>
            <a:pPr marL="333375">
              <a:lnSpc>
                <a:spcPct val="100000"/>
              </a:lnSpc>
              <a:spcBef>
                <a:spcPts val="420"/>
              </a:spcBef>
              <a:tabLst>
                <a:tab pos="946785" algn="l"/>
                <a:tab pos="1150620" algn="l"/>
              </a:tabLst>
            </a:pP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984</a:t>
            </a:r>
            <a:r>
              <a:rPr sz="850" spc="15" dirty="0">
                <a:solidFill>
                  <a:srgbClr val="333333"/>
                </a:solidFill>
                <a:latin typeface="Lucida Console"/>
                <a:cs typeface="Lucida Console"/>
              </a:rPr>
              <a:t>M</a:t>
            </a:r>
            <a:endParaRPr sz="850">
              <a:latin typeface="Lucida Console"/>
              <a:cs typeface="Lucida Console"/>
            </a:endParaRPr>
          </a:p>
          <a:p>
            <a:pPr marL="12700">
              <a:lnSpc>
                <a:spcPct val="100000"/>
              </a:lnSpc>
              <a:spcBef>
                <a:spcPts val="330"/>
              </a:spcBef>
              <a:tabLst>
                <a:tab pos="354965" algn="l"/>
              </a:tabLst>
            </a:pPr>
            <a:r>
              <a:rPr sz="850" spc="25" dirty="0">
                <a:solidFill>
                  <a:srgbClr val="333333"/>
                </a:solidFill>
                <a:latin typeface="Lucida Console"/>
                <a:cs typeface="Lucida Console"/>
              </a:rPr>
              <a:t>14G	23%</a:t>
            </a:r>
            <a:r>
              <a:rPr sz="850" spc="-30" dirty="0">
                <a:solidFill>
                  <a:srgbClr val="333333"/>
                </a:solidFill>
                <a:latin typeface="Lucida Console"/>
                <a:cs typeface="Lucida Console"/>
              </a:rPr>
              <a:t> </a:t>
            </a:r>
            <a:r>
              <a:rPr sz="850" spc="30" dirty="0">
                <a:solidFill>
                  <a:srgbClr val="333333"/>
                </a:solidFill>
                <a:latin typeface="Lucida Console"/>
                <a:cs typeface="Lucida Console"/>
              </a:rPr>
              <a:t>//dev/sr0</a:t>
            </a:r>
            <a:endParaRPr sz="850">
              <a:latin typeface="Lucida Console"/>
              <a:cs typeface="Lucida Console"/>
            </a:endParaRPr>
          </a:p>
        </p:txBody>
      </p:sp>
      <p:sp>
        <p:nvSpPr>
          <p:cNvPr id="37" name="object 37"/>
          <p:cNvSpPr txBox="1"/>
          <p:nvPr/>
        </p:nvSpPr>
        <p:spPr>
          <a:xfrm>
            <a:off x="3510203" y="3437095"/>
            <a:ext cx="2658745" cy="368935"/>
          </a:xfrm>
          <a:prstGeom prst="rect">
            <a:avLst/>
          </a:prstGeom>
        </p:spPr>
        <p:txBody>
          <a:bodyPr vert="horz" wrap="square" lIns="0" tIns="53340" rIns="0" bIns="0" rtlCol="0">
            <a:spAutoFit/>
          </a:bodyPr>
          <a:lstStyle/>
          <a:p>
            <a:pPr marL="12700">
              <a:lnSpc>
                <a:spcPct val="100000"/>
              </a:lnSpc>
              <a:spcBef>
                <a:spcPts val="420"/>
              </a:spcBef>
            </a:pPr>
            <a:r>
              <a:rPr sz="850" spc="20" dirty="0">
                <a:solidFill>
                  <a:srgbClr val="333333"/>
                </a:solidFill>
                <a:latin typeface="Lucida Console"/>
                <a:cs typeface="Lucida Console"/>
              </a:rPr>
              <a:t>0%</a:t>
            </a:r>
            <a:r>
              <a:rPr sz="850" spc="5" dirty="0">
                <a:solidFill>
                  <a:srgbClr val="333333"/>
                </a:solidFill>
                <a:latin typeface="Lucida Console"/>
                <a:cs typeface="Lucida Console"/>
              </a:rPr>
              <a:t> </a:t>
            </a:r>
            <a:r>
              <a:rPr sz="850" spc="30" dirty="0">
                <a:solidFill>
                  <a:srgbClr val="333333"/>
                </a:solidFill>
                <a:latin typeface="Lucida Console"/>
                <a:cs typeface="Lucida Console"/>
              </a:rPr>
              <a:t>/sys/fs/cgroup/dev/mapper/rhel-root</a:t>
            </a:r>
            <a:endParaRPr sz="850">
              <a:latin typeface="Lucida Console"/>
              <a:cs typeface="Lucida Console"/>
            </a:endParaRPr>
          </a:p>
          <a:p>
            <a:pPr marL="645795">
              <a:lnSpc>
                <a:spcPct val="100000"/>
              </a:lnSpc>
              <a:spcBef>
                <a:spcPts val="330"/>
              </a:spcBef>
              <a:tabLst>
                <a:tab pos="1057910" algn="l"/>
                <a:tab pos="1671320" algn="l"/>
              </a:tabLst>
            </a:pPr>
            <a:r>
              <a:rPr sz="850" spc="25" dirty="0">
                <a:solidFill>
                  <a:srgbClr val="333333"/>
                </a:solidFill>
                <a:latin typeface="Lucida Console"/>
                <a:cs typeface="Lucida Console"/>
              </a:rPr>
              <a:t>6.7G	6.7G	</a:t>
            </a:r>
            <a:r>
              <a:rPr sz="850" spc="15" dirty="0">
                <a:solidFill>
                  <a:srgbClr val="333333"/>
                </a:solidFill>
                <a:latin typeface="Lucida Console"/>
                <a:cs typeface="Lucida Console"/>
              </a:rPr>
              <a:t>0</a:t>
            </a:r>
            <a:r>
              <a:rPr sz="850" spc="-30" dirty="0">
                <a:solidFill>
                  <a:srgbClr val="333333"/>
                </a:solidFill>
                <a:latin typeface="Lucida Console"/>
                <a:cs typeface="Lucida Console"/>
              </a:rPr>
              <a:t> </a:t>
            </a:r>
            <a:r>
              <a:rPr sz="850" spc="25" dirty="0">
                <a:solidFill>
                  <a:srgbClr val="333333"/>
                </a:solidFill>
                <a:latin typeface="Lucida Console"/>
                <a:cs typeface="Lucida Console"/>
              </a:rPr>
              <a:t>100%</a:t>
            </a:r>
            <a:endParaRPr sz="850">
              <a:latin typeface="Lucida Console"/>
              <a:cs typeface="Lucida Console"/>
            </a:endParaRPr>
          </a:p>
        </p:txBody>
      </p:sp>
      <p:sp>
        <p:nvSpPr>
          <p:cNvPr id="38" name="object 38"/>
          <p:cNvSpPr txBox="1"/>
          <p:nvPr/>
        </p:nvSpPr>
        <p:spPr>
          <a:xfrm>
            <a:off x="3401910" y="3816038"/>
            <a:ext cx="2298700" cy="161290"/>
          </a:xfrm>
          <a:prstGeom prst="rect">
            <a:avLst/>
          </a:prstGeom>
        </p:spPr>
        <p:txBody>
          <a:bodyPr vert="horz" wrap="square" lIns="0" tIns="17780" rIns="0" bIns="0" rtlCol="0">
            <a:spAutoFit/>
          </a:bodyPr>
          <a:lstStyle/>
          <a:p>
            <a:pPr marL="12700">
              <a:lnSpc>
                <a:spcPct val="100000"/>
              </a:lnSpc>
              <a:spcBef>
                <a:spcPts val="140"/>
              </a:spcBef>
              <a:tabLst>
                <a:tab pos="494030" algn="l"/>
                <a:tab pos="906144" algn="l"/>
                <a:tab pos="1318260" algn="l"/>
              </a:tabLst>
            </a:pPr>
            <a:r>
              <a:rPr sz="850" spc="25" dirty="0">
                <a:solidFill>
                  <a:srgbClr val="333333"/>
                </a:solidFill>
                <a:latin typeface="Lucida Console"/>
                <a:cs typeface="Lucida Console"/>
              </a:rPr>
              <a:t>1014M	152M	863M	15%</a:t>
            </a:r>
            <a:r>
              <a:rPr sz="850" spc="-40" dirty="0">
                <a:solidFill>
                  <a:srgbClr val="333333"/>
                </a:solidFill>
                <a:latin typeface="Lucida Console"/>
                <a:cs typeface="Lucida Console"/>
              </a:rPr>
              <a:t> </a:t>
            </a:r>
            <a:r>
              <a:rPr sz="850" spc="30" dirty="0">
                <a:solidFill>
                  <a:srgbClr val="333333"/>
                </a:solidFill>
                <a:latin typeface="Lucida Console"/>
                <a:cs typeface="Lucida Console"/>
              </a:rPr>
              <a:t>/boottmpfs</a:t>
            </a:r>
            <a:endParaRPr sz="850">
              <a:latin typeface="Lucida Console"/>
              <a:cs typeface="Lucida Console"/>
            </a:endParaRPr>
          </a:p>
        </p:txBody>
      </p:sp>
      <p:sp>
        <p:nvSpPr>
          <p:cNvPr id="39" name="object 39"/>
          <p:cNvSpPr txBox="1"/>
          <p:nvPr/>
        </p:nvSpPr>
        <p:spPr>
          <a:xfrm>
            <a:off x="1070306" y="3780132"/>
            <a:ext cx="1481455" cy="368935"/>
          </a:xfrm>
          <a:prstGeom prst="rect">
            <a:avLst/>
          </a:prstGeom>
        </p:spPr>
        <p:txBody>
          <a:bodyPr vert="horz" wrap="square" lIns="0" tIns="11430" rIns="0" bIns="0" rtlCol="0">
            <a:spAutoFit/>
          </a:bodyPr>
          <a:lstStyle/>
          <a:p>
            <a:pPr marL="348615" marR="5080" indent="-336550">
              <a:lnSpc>
                <a:spcPct val="132400"/>
              </a:lnSpc>
              <a:spcBef>
                <a:spcPts val="90"/>
              </a:spcBef>
              <a:tabLst>
                <a:tab pos="828040" algn="l"/>
                <a:tab pos="1170305" algn="l"/>
              </a:tabLst>
            </a:pPr>
            <a:r>
              <a:rPr sz="850" spc="30" dirty="0">
                <a:solidFill>
                  <a:srgbClr val="333333"/>
                </a:solidFill>
                <a:latin typeface="Lucida Console"/>
                <a:cs typeface="Lucida Console"/>
              </a:rPr>
              <a:t>/media/cdrom/dev/sda</a:t>
            </a:r>
            <a:r>
              <a:rPr sz="850" spc="15" dirty="0">
                <a:solidFill>
                  <a:srgbClr val="333333"/>
                </a:solidFill>
                <a:latin typeface="Lucida Console"/>
                <a:cs typeface="Lucida Console"/>
              </a:rPr>
              <a:t>1  </a:t>
            </a:r>
            <a:r>
              <a:rPr sz="850" spc="25" dirty="0">
                <a:solidFill>
                  <a:srgbClr val="333333"/>
                </a:solidFill>
                <a:latin typeface="Lucida Console"/>
                <a:cs typeface="Lucida Console"/>
              </a:rPr>
              <a:t>197M	16K	197M</a:t>
            </a:r>
            <a:endParaRPr sz="850">
              <a:latin typeface="Lucida Console"/>
              <a:cs typeface="Lucida Console"/>
            </a:endParaRPr>
          </a:p>
        </p:txBody>
      </p:sp>
      <p:sp>
        <p:nvSpPr>
          <p:cNvPr id="40" name="object 40"/>
          <p:cNvSpPr txBox="1"/>
          <p:nvPr/>
        </p:nvSpPr>
        <p:spPr>
          <a:xfrm>
            <a:off x="2707806" y="3987556"/>
            <a:ext cx="1409700" cy="161290"/>
          </a:xfrm>
          <a:prstGeom prst="rect">
            <a:avLst/>
          </a:prstGeom>
        </p:spPr>
        <p:txBody>
          <a:bodyPr vert="horz" wrap="square" lIns="0" tIns="17780" rIns="0" bIns="0" rtlCol="0">
            <a:spAutoFit/>
          </a:bodyPr>
          <a:lstStyle/>
          <a:p>
            <a:pPr marL="12700">
              <a:lnSpc>
                <a:spcPct val="100000"/>
              </a:lnSpc>
              <a:spcBef>
                <a:spcPts val="140"/>
              </a:spcBef>
            </a:pPr>
            <a:r>
              <a:rPr sz="850" spc="20" dirty="0">
                <a:solidFill>
                  <a:srgbClr val="333333"/>
                </a:solidFill>
                <a:latin typeface="Lucida Console"/>
                <a:cs typeface="Lucida Console"/>
              </a:rPr>
              <a:t>1%</a:t>
            </a:r>
            <a:r>
              <a:rPr sz="850" spc="-25" dirty="0">
                <a:solidFill>
                  <a:srgbClr val="333333"/>
                </a:solidFill>
                <a:latin typeface="Lucida Console"/>
                <a:cs typeface="Lucida Console"/>
              </a:rPr>
              <a:t> </a:t>
            </a:r>
            <a:r>
              <a:rPr sz="850" spc="30" dirty="0">
                <a:solidFill>
                  <a:srgbClr val="333333"/>
                </a:solidFill>
                <a:latin typeface="Lucida Console"/>
                <a:cs typeface="Lucida Console"/>
              </a:rPr>
              <a:t>/run/user/42tmpfs</a:t>
            </a:r>
            <a:endParaRPr sz="850">
              <a:latin typeface="Lucida Console"/>
              <a:cs typeface="Lucida Console"/>
            </a:endParaRPr>
          </a:p>
        </p:txBody>
      </p:sp>
      <p:sp>
        <p:nvSpPr>
          <p:cNvPr id="41" name="object 41"/>
          <p:cNvSpPr txBox="1"/>
          <p:nvPr/>
        </p:nvSpPr>
        <p:spPr>
          <a:xfrm>
            <a:off x="1204765" y="4159075"/>
            <a:ext cx="1548130" cy="161290"/>
          </a:xfrm>
          <a:prstGeom prst="rect">
            <a:avLst/>
          </a:prstGeom>
        </p:spPr>
        <p:txBody>
          <a:bodyPr vert="horz" wrap="square" lIns="0" tIns="17780" rIns="0" bIns="0" rtlCol="0">
            <a:spAutoFit/>
          </a:bodyPr>
          <a:lstStyle/>
          <a:p>
            <a:pPr marL="12700">
              <a:lnSpc>
                <a:spcPct val="100000"/>
              </a:lnSpc>
              <a:spcBef>
                <a:spcPts val="140"/>
              </a:spcBef>
            </a:pPr>
            <a:r>
              <a:rPr sz="850" spc="20" dirty="0">
                <a:solidFill>
                  <a:srgbClr val="333333"/>
                </a:solidFill>
                <a:latin typeface="Lucida Console"/>
                <a:cs typeface="Lucida Console"/>
              </a:rPr>
              <a:t>2%</a:t>
            </a:r>
            <a:r>
              <a:rPr sz="850" spc="-25" dirty="0">
                <a:solidFill>
                  <a:srgbClr val="333333"/>
                </a:solidFill>
                <a:latin typeface="Lucida Console"/>
                <a:cs typeface="Lucida Console"/>
              </a:rPr>
              <a:t> </a:t>
            </a:r>
            <a:r>
              <a:rPr sz="850" spc="30" dirty="0">
                <a:solidFill>
                  <a:srgbClr val="333333"/>
                </a:solidFill>
                <a:latin typeface="Lucida Console"/>
                <a:cs typeface="Lucida Console"/>
              </a:rPr>
              <a:t>/run/user/0/dev/sdb</a:t>
            </a:r>
            <a:endParaRPr sz="850">
              <a:latin typeface="Lucida Console"/>
              <a:cs typeface="Lucida Console"/>
            </a:endParaRPr>
          </a:p>
        </p:txBody>
      </p:sp>
      <p:sp>
        <p:nvSpPr>
          <p:cNvPr id="42" name="object 42"/>
          <p:cNvSpPr txBox="1"/>
          <p:nvPr/>
        </p:nvSpPr>
        <p:spPr>
          <a:xfrm>
            <a:off x="3805289" y="4159075"/>
            <a:ext cx="1054100" cy="161290"/>
          </a:xfrm>
          <a:prstGeom prst="rect">
            <a:avLst/>
          </a:prstGeom>
        </p:spPr>
        <p:txBody>
          <a:bodyPr vert="horz" wrap="square" lIns="0" tIns="17780" rIns="0" bIns="0" rtlCol="0">
            <a:spAutoFit/>
          </a:bodyPr>
          <a:lstStyle/>
          <a:p>
            <a:pPr marL="12700">
              <a:lnSpc>
                <a:spcPct val="100000"/>
              </a:lnSpc>
              <a:spcBef>
                <a:spcPts val="140"/>
              </a:spcBef>
              <a:tabLst>
                <a:tab pos="354965" algn="l"/>
                <a:tab pos="834390" algn="l"/>
              </a:tabLst>
            </a:pPr>
            <a:r>
              <a:rPr sz="850" spc="30" dirty="0">
                <a:solidFill>
                  <a:srgbClr val="333333"/>
                </a:solidFill>
                <a:latin typeface="Lucida Console"/>
                <a:cs typeface="Lucida Console"/>
              </a:rPr>
              <a:t>40</a:t>
            </a:r>
            <a:r>
              <a:rPr sz="850" spc="15" dirty="0">
                <a:solidFill>
                  <a:srgbClr val="333333"/>
                </a:solidFill>
                <a:latin typeface="Lucida Console"/>
                <a:cs typeface="Lucida Console"/>
              </a:rPr>
              <a:t>G</a:t>
            </a:r>
            <a:r>
              <a:rPr sz="850" dirty="0">
                <a:solidFill>
                  <a:srgbClr val="333333"/>
                </a:solidFill>
                <a:latin typeface="Lucida Console"/>
                <a:cs typeface="Lucida Console"/>
              </a:rPr>
              <a:t>	</a:t>
            </a:r>
            <a:r>
              <a:rPr sz="850" spc="30" dirty="0">
                <a:solidFill>
                  <a:srgbClr val="333333"/>
                </a:solidFill>
                <a:latin typeface="Lucida Console"/>
                <a:cs typeface="Lucida Console"/>
              </a:rPr>
              <a:t>319</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40</a:t>
            </a:r>
            <a:r>
              <a:rPr sz="850" spc="15" dirty="0">
                <a:solidFill>
                  <a:srgbClr val="333333"/>
                </a:solidFill>
                <a:latin typeface="Lucida Console"/>
                <a:cs typeface="Lucida Console"/>
              </a:rPr>
              <a:t>G</a:t>
            </a:r>
            <a:endParaRPr sz="850">
              <a:latin typeface="Lucida Console"/>
              <a:cs typeface="Lucida Console"/>
            </a:endParaRPr>
          </a:p>
        </p:txBody>
      </p:sp>
      <p:sp>
        <p:nvSpPr>
          <p:cNvPr id="43" name="object 43"/>
          <p:cNvSpPr txBox="1"/>
          <p:nvPr/>
        </p:nvSpPr>
        <p:spPr>
          <a:xfrm>
            <a:off x="5037231" y="3951652"/>
            <a:ext cx="1391920" cy="368935"/>
          </a:xfrm>
          <a:prstGeom prst="rect">
            <a:avLst/>
          </a:prstGeom>
        </p:spPr>
        <p:txBody>
          <a:bodyPr vert="horz" wrap="square" lIns="0" tIns="53340" rIns="0" bIns="0" rtlCol="0">
            <a:spAutoFit/>
          </a:bodyPr>
          <a:lstStyle/>
          <a:p>
            <a:pPr marL="279400">
              <a:lnSpc>
                <a:spcPct val="100000"/>
              </a:lnSpc>
              <a:spcBef>
                <a:spcPts val="420"/>
              </a:spcBef>
              <a:tabLst>
                <a:tab pos="690880" algn="l"/>
                <a:tab pos="1102995" algn="l"/>
              </a:tabLst>
            </a:pPr>
            <a:r>
              <a:rPr sz="850" spc="30" dirty="0">
                <a:solidFill>
                  <a:srgbClr val="333333"/>
                </a:solidFill>
                <a:latin typeface="Lucida Console"/>
                <a:cs typeface="Lucida Console"/>
              </a:rPr>
              <a:t>197</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3.5</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194</a:t>
            </a:r>
            <a:r>
              <a:rPr sz="850" spc="15" dirty="0">
                <a:solidFill>
                  <a:srgbClr val="333333"/>
                </a:solidFill>
                <a:latin typeface="Lucida Console"/>
                <a:cs typeface="Lucida Console"/>
              </a:rPr>
              <a:t>M</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1%</a:t>
            </a:r>
            <a:r>
              <a:rPr sz="850" spc="-15" dirty="0">
                <a:solidFill>
                  <a:srgbClr val="333333"/>
                </a:solidFill>
                <a:latin typeface="Lucida Console"/>
                <a:cs typeface="Lucida Console"/>
              </a:rPr>
              <a:t> </a:t>
            </a:r>
            <a:r>
              <a:rPr sz="850" spc="25" dirty="0">
                <a:solidFill>
                  <a:srgbClr val="333333"/>
                </a:solidFill>
                <a:latin typeface="Lucida Console"/>
                <a:cs typeface="Lucida Console"/>
              </a:rPr>
              <a:t>/iscsi</a:t>
            </a:r>
            <a:endParaRPr sz="850">
              <a:latin typeface="Lucida Console"/>
              <a:cs typeface="Lucida Console"/>
            </a:endParaRPr>
          </a:p>
        </p:txBody>
      </p:sp>
      <p:graphicFrame>
        <p:nvGraphicFramePr>
          <p:cNvPr id="44" name="object 44"/>
          <p:cNvGraphicFramePr>
            <a:graphicFrameLocks noGrp="1"/>
          </p:cNvGraphicFramePr>
          <p:nvPr/>
        </p:nvGraphicFramePr>
        <p:xfrm>
          <a:off x="1051256" y="8616304"/>
          <a:ext cx="5253990" cy="284480"/>
        </p:xfrm>
        <a:graphic>
          <a:graphicData uri="http://schemas.openxmlformats.org/drawingml/2006/table">
            <a:tbl>
              <a:tblPr firstRow="1" bandRow="1">
                <a:tableStyleId>{2D5ABB26-0587-4C30-8999-92F81FD0307C}</a:tableStyleId>
              </a:tblPr>
              <a:tblGrid>
                <a:gridCol w="2005330">
                  <a:extLst>
                    <a:ext uri="{9D8B030D-6E8A-4147-A177-3AD203B41FA5}">
                      <a16:colId xmlns:a16="http://schemas.microsoft.com/office/drawing/2014/main" val="20000"/>
                    </a:ext>
                  </a:extLst>
                </a:gridCol>
                <a:gridCol w="749934">
                  <a:extLst>
                    <a:ext uri="{9D8B030D-6E8A-4147-A177-3AD203B41FA5}">
                      <a16:colId xmlns:a16="http://schemas.microsoft.com/office/drawing/2014/main" val="20001"/>
                    </a:ext>
                  </a:extLst>
                </a:gridCol>
                <a:gridCol w="769620">
                  <a:extLst>
                    <a:ext uri="{9D8B030D-6E8A-4147-A177-3AD203B41FA5}">
                      <a16:colId xmlns:a16="http://schemas.microsoft.com/office/drawing/2014/main" val="20002"/>
                    </a:ext>
                  </a:extLst>
                </a:gridCol>
                <a:gridCol w="1056005">
                  <a:extLst>
                    <a:ext uri="{9D8B030D-6E8A-4147-A177-3AD203B41FA5}">
                      <a16:colId xmlns:a16="http://schemas.microsoft.com/office/drawing/2014/main" val="20003"/>
                    </a:ext>
                  </a:extLst>
                </a:gridCol>
                <a:gridCol w="671195">
                  <a:extLst>
                    <a:ext uri="{9D8B030D-6E8A-4147-A177-3AD203B41FA5}">
                      <a16:colId xmlns:a16="http://schemas.microsoft.com/office/drawing/2014/main" val="20004"/>
                    </a:ext>
                  </a:extLst>
                </a:gridCol>
              </a:tblGrid>
              <a:tr h="142240">
                <a:tc>
                  <a:txBody>
                    <a:bodyPr/>
                    <a:lstStyle/>
                    <a:p>
                      <a:pPr marL="31750">
                        <a:lnSpc>
                          <a:spcPts val="880"/>
                        </a:lnSpc>
                      </a:pPr>
                      <a:r>
                        <a:rPr sz="850" spc="30" dirty="0">
                          <a:solidFill>
                            <a:srgbClr val="333333"/>
                          </a:solidFill>
                          <a:latin typeface="Lucida Console"/>
                          <a:cs typeface="Lucida Console"/>
                        </a:rPr>
                        <a:t>d70d-4cc0-b356-51195ad90369</a:t>
                      </a:r>
                      <a:endParaRPr sz="850">
                        <a:latin typeface="Lucida Console"/>
                        <a:cs typeface="Lucida Console"/>
                      </a:endParaRPr>
                    </a:p>
                  </a:txBody>
                  <a:tcPr marL="0" marR="0" marT="0" marB="0">
                    <a:solidFill>
                      <a:srgbClr val="F8F8F8"/>
                    </a:solidFill>
                  </a:tcPr>
                </a:tc>
                <a:tc>
                  <a:txBody>
                    <a:bodyPr/>
                    <a:lstStyle/>
                    <a:p>
                      <a:pPr marL="101600">
                        <a:lnSpc>
                          <a:spcPts val="880"/>
                        </a:lnSpc>
                      </a:pPr>
                      <a:r>
                        <a:rPr sz="850" spc="25" dirty="0">
                          <a:solidFill>
                            <a:srgbClr val="333333"/>
                          </a:solidFill>
                          <a:latin typeface="Lucida Console"/>
                          <a:cs typeface="Lucida Console"/>
                        </a:rPr>
                        <a:t>/boot</a:t>
                      </a:r>
                      <a:endParaRPr sz="850">
                        <a:latin typeface="Lucida Console"/>
                        <a:cs typeface="Lucida Console"/>
                      </a:endParaRPr>
                    </a:p>
                  </a:txBody>
                  <a:tcPr marL="0" marR="0" marT="0" marB="0">
                    <a:solidFill>
                      <a:srgbClr val="F8F8F8"/>
                    </a:solidFill>
                  </a:tcPr>
                </a:tc>
                <a:tc>
                  <a:txBody>
                    <a:bodyPr/>
                    <a:lstStyle/>
                    <a:p>
                      <a:pPr marL="43180" algn="ctr">
                        <a:lnSpc>
                          <a:spcPts val="880"/>
                        </a:lnSpc>
                      </a:pPr>
                      <a:r>
                        <a:rPr sz="850" spc="25" dirty="0">
                          <a:solidFill>
                            <a:srgbClr val="333333"/>
                          </a:solidFill>
                          <a:latin typeface="Lucida Console"/>
                          <a:cs typeface="Lucida Console"/>
                        </a:rPr>
                        <a:t>xfs</a:t>
                      </a:r>
                      <a:endParaRPr sz="850">
                        <a:latin typeface="Lucida Console"/>
                        <a:cs typeface="Lucida Console"/>
                      </a:endParaRPr>
                    </a:p>
                  </a:txBody>
                  <a:tcPr marL="0" marR="0" marT="0" marB="0">
                    <a:solidFill>
                      <a:srgbClr val="F8F8F8"/>
                    </a:solidFill>
                  </a:tcPr>
                </a:tc>
                <a:tc>
                  <a:txBody>
                    <a:bodyPr/>
                    <a:lstStyle/>
                    <a:p>
                      <a:pPr marL="144780">
                        <a:lnSpc>
                          <a:spcPts val="880"/>
                        </a:lnSpc>
                        <a:tabLst>
                          <a:tab pos="901700" algn="l"/>
                        </a:tabLst>
                      </a:pPr>
                      <a:r>
                        <a:rPr sz="850" spc="30" dirty="0">
                          <a:solidFill>
                            <a:srgbClr val="333333"/>
                          </a:solidFill>
                          <a:latin typeface="Lucida Console"/>
                          <a:cs typeface="Lucida Console"/>
                        </a:rPr>
                        <a:t>defaults	</a:t>
                      </a:r>
                      <a:r>
                        <a:rPr sz="850" spc="15" dirty="0">
                          <a:solidFill>
                            <a:srgbClr val="333333"/>
                          </a:solidFill>
                          <a:latin typeface="Lucida Console"/>
                          <a:cs typeface="Lucida Console"/>
                        </a:rPr>
                        <a:t>0</a:t>
                      </a:r>
                      <a:endParaRPr sz="850">
                        <a:latin typeface="Lucida Console"/>
                        <a:cs typeface="Lucida Console"/>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0"/>
                  </a:ext>
                </a:extLst>
              </a:tr>
              <a:tr h="142240">
                <a:tc>
                  <a:txBody>
                    <a:bodyPr/>
                    <a:lstStyle/>
                    <a:p>
                      <a:pPr marL="31750">
                        <a:lnSpc>
                          <a:spcPts val="930"/>
                        </a:lnSpc>
                        <a:spcBef>
                          <a:spcPts val="90"/>
                        </a:spcBef>
                      </a:pPr>
                      <a:r>
                        <a:rPr sz="850" spc="30" dirty="0">
                          <a:solidFill>
                            <a:srgbClr val="333333"/>
                          </a:solidFill>
                          <a:latin typeface="Lucida Console"/>
                          <a:cs typeface="Lucida Console"/>
                        </a:rPr>
                        <a:t>0/dev/mapper/rhel-swap</a:t>
                      </a:r>
                      <a:endParaRPr sz="850">
                        <a:latin typeface="Lucida Console"/>
                        <a:cs typeface="Lucida Console"/>
                      </a:endParaRPr>
                    </a:p>
                  </a:txBody>
                  <a:tcPr marL="0" marR="0" marT="1143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348615">
                        <a:lnSpc>
                          <a:spcPts val="930"/>
                        </a:lnSpc>
                        <a:spcBef>
                          <a:spcPts val="90"/>
                        </a:spcBef>
                      </a:pPr>
                      <a:r>
                        <a:rPr sz="850" spc="25" dirty="0">
                          <a:solidFill>
                            <a:srgbClr val="333333"/>
                          </a:solidFill>
                          <a:latin typeface="Lucida Console"/>
                          <a:cs typeface="Lucida Console"/>
                        </a:rPr>
                        <a:t>swap</a:t>
                      </a:r>
                      <a:endParaRPr sz="850">
                        <a:latin typeface="Lucida Console"/>
                        <a:cs typeface="Lucida Console"/>
                      </a:endParaRPr>
                    </a:p>
                  </a:txBody>
                  <a:tcPr marL="0" marR="0" marT="11430" marB="0">
                    <a:solidFill>
                      <a:srgbClr val="F8F8F8"/>
                    </a:solidFill>
                  </a:tcPr>
                </a:tc>
                <a:tc>
                  <a:txBody>
                    <a:bodyPr/>
                    <a:lstStyle/>
                    <a:p>
                      <a:pPr marL="528955">
                        <a:lnSpc>
                          <a:spcPts val="930"/>
                        </a:lnSpc>
                        <a:spcBef>
                          <a:spcPts val="90"/>
                        </a:spcBef>
                      </a:pPr>
                      <a:r>
                        <a:rPr sz="850" spc="25" dirty="0">
                          <a:solidFill>
                            <a:srgbClr val="333333"/>
                          </a:solidFill>
                          <a:latin typeface="Lucida Console"/>
                          <a:cs typeface="Lucida Console"/>
                        </a:rPr>
                        <a:t>swap</a:t>
                      </a:r>
                      <a:endParaRPr sz="850">
                        <a:latin typeface="Lucida Console"/>
                        <a:cs typeface="Lucida Console"/>
                      </a:endParaRPr>
                    </a:p>
                  </a:txBody>
                  <a:tcPr marL="0" marR="0" marT="11430" marB="0">
                    <a:solidFill>
                      <a:srgbClr val="F8F8F8"/>
                    </a:solidFill>
                  </a:tcPr>
                </a:tc>
                <a:tc>
                  <a:txBody>
                    <a:bodyPr/>
                    <a:lstStyle/>
                    <a:p>
                      <a:pPr marL="86360">
                        <a:lnSpc>
                          <a:spcPts val="930"/>
                        </a:lnSpc>
                        <a:spcBef>
                          <a:spcPts val="90"/>
                        </a:spcBef>
                      </a:pPr>
                      <a:r>
                        <a:rPr sz="850" spc="30" dirty="0">
                          <a:solidFill>
                            <a:srgbClr val="333333"/>
                          </a:solidFill>
                          <a:latin typeface="Lucida Console"/>
                          <a:cs typeface="Lucida Console"/>
                        </a:rPr>
                        <a:t>defaults</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bl>
          </a:graphicData>
        </a:graphic>
      </p:graphicFrame>
      <p:sp>
        <p:nvSpPr>
          <p:cNvPr id="45" name="object 45"/>
          <p:cNvSpPr txBox="1"/>
          <p:nvPr/>
        </p:nvSpPr>
        <p:spPr>
          <a:xfrm>
            <a:off x="5223654" y="8887872"/>
            <a:ext cx="1198880" cy="368935"/>
          </a:xfrm>
          <a:prstGeom prst="rect">
            <a:avLst/>
          </a:prstGeom>
        </p:spPr>
        <p:txBody>
          <a:bodyPr vert="horz" wrap="square" lIns="0" tIns="11430" rIns="0" bIns="0" rtlCol="0">
            <a:spAutoFit/>
          </a:bodyPr>
          <a:lstStyle/>
          <a:p>
            <a:pPr marL="273050" marR="5080" indent="-260985">
              <a:lnSpc>
                <a:spcPct val="132400"/>
              </a:lnSpc>
              <a:spcBef>
                <a:spcPts val="90"/>
              </a:spcBef>
              <a:tabLst>
                <a:tab pos="632460" algn="l"/>
              </a:tabLst>
            </a:pPr>
            <a:r>
              <a:rPr sz="850" spc="30" dirty="0">
                <a:solidFill>
                  <a:srgbClr val="333333"/>
                </a:solidFill>
                <a:latin typeface="Lucida Console"/>
                <a:cs typeface="Lucida Console"/>
              </a:rPr>
              <a:t>iso966</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30" dirty="0">
                <a:solidFill>
                  <a:srgbClr val="333333"/>
                </a:solidFill>
                <a:latin typeface="Lucida Console"/>
                <a:cs typeface="Lucida Console"/>
              </a:rPr>
              <a:t>default</a:t>
            </a:r>
            <a:r>
              <a:rPr sz="850" spc="15" dirty="0">
                <a:solidFill>
                  <a:srgbClr val="333333"/>
                </a:solidFill>
                <a:latin typeface="Lucida Console"/>
                <a:cs typeface="Lucida Console"/>
              </a:rPr>
              <a:t>s  </a:t>
            </a:r>
            <a:r>
              <a:rPr sz="850" spc="25" dirty="0">
                <a:solidFill>
                  <a:srgbClr val="333333"/>
                </a:solidFill>
                <a:latin typeface="Lucida Console"/>
                <a:cs typeface="Lucida Console"/>
              </a:rPr>
              <a:t>xfs</a:t>
            </a:r>
            <a:endParaRPr sz="850">
              <a:latin typeface="Lucida Console"/>
              <a:cs typeface="Lucida Console"/>
            </a:endParaRPr>
          </a:p>
        </p:txBody>
      </p:sp>
      <p:sp>
        <p:nvSpPr>
          <p:cNvPr id="46" name="object 46"/>
          <p:cNvSpPr txBox="1"/>
          <p:nvPr/>
        </p:nvSpPr>
        <p:spPr>
          <a:xfrm>
            <a:off x="1070306" y="8887872"/>
            <a:ext cx="4042410" cy="540385"/>
          </a:xfrm>
          <a:prstGeom prst="rect">
            <a:avLst/>
          </a:prstGeom>
        </p:spPr>
        <p:txBody>
          <a:bodyPr vert="horz" wrap="square" lIns="0" tIns="53340" rIns="0" bIns="0" rtlCol="0">
            <a:spAutoFit/>
          </a:bodyPr>
          <a:lstStyle/>
          <a:p>
            <a:pPr marL="12700">
              <a:lnSpc>
                <a:spcPct val="100000"/>
              </a:lnSpc>
              <a:spcBef>
                <a:spcPts val="420"/>
              </a:spcBef>
              <a:tabLst>
                <a:tab pos="3198495" algn="l"/>
              </a:tabLst>
            </a:pPr>
            <a:r>
              <a:rPr sz="850" spc="15" dirty="0">
                <a:solidFill>
                  <a:srgbClr val="333333"/>
                </a:solidFill>
                <a:latin typeface="Lucida Console"/>
                <a:cs typeface="Lucida Console"/>
              </a:rPr>
              <a:t>0</a:t>
            </a:r>
            <a:r>
              <a:rPr sz="850" spc="30" dirty="0">
                <a:solidFill>
                  <a:srgbClr val="333333"/>
                </a:solidFill>
                <a:latin typeface="Lucida Console"/>
                <a:cs typeface="Lucida Console"/>
              </a:rPr>
              <a:t> 0/dev/cdro</a:t>
            </a:r>
            <a:r>
              <a:rPr sz="850" spc="15" dirty="0">
                <a:solidFill>
                  <a:srgbClr val="333333"/>
                </a:solidFill>
                <a:latin typeface="Lucida Console"/>
                <a:cs typeface="Lucida Console"/>
              </a:rPr>
              <a:t>m</a:t>
            </a:r>
            <a:r>
              <a:rPr sz="850" dirty="0">
                <a:solidFill>
                  <a:srgbClr val="333333"/>
                </a:solidFill>
                <a:latin typeface="Lucida Console"/>
                <a:cs typeface="Lucida Console"/>
              </a:rPr>
              <a:t>	</a:t>
            </a:r>
            <a:r>
              <a:rPr sz="850" spc="30" dirty="0">
                <a:solidFill>
                  <a:srgbClr val="333333"/>
                </a:solidFill>
                <a:latin typeface="Lucida Console"/>
                <a:cs typeface="Lucida Console"/>
              </a:rPr>
              <a:t>/media/cdro</a:t>
            </a:r>
            <a:r>
              <a:rPr sz="850" spc="15" dirty="0">
                <a:solidFill>
                  <a:srgbClr val="333333"/>
                </a:solidFill>
                <a:latin typeface="Lucida Console"/>
                <a:cs typeface="Lucida Console"/>
              </a:rPr>
              <a:t>m</a:t>
            </a:r>
            <a:endParaRPr sz="850">
              <a:latin typeface="Lucida Console"/>
              <a:cs typeface="Lucida Console"/>
            </a:endParaRPr>
          </a:p>
          <a:p>
            <a:pPr marL="146685">
              <a:lnSpc>
                <a:spcPct val="100000"/>
              </a:lnSpc>
              <a:spcBef>
                <a:spcPts val="330"/>
              </a:spcBef>
            </a:pPr>
            <a:r>
              <a:rPr sz="850" spc="15" dirty="0">
                <a:solidFill>
                  <a:srgbClr val="333333"/>
                </a:solidFill>
                <a:latin typeface="Lucida Console"/>
                <a:cs typeface="Lucida Console"/>
              </a:rPr>
              <a:t>0</a:t>
            </a:r>
            <a:r>
              <a:rPr sz="850" spc="30" dirty="0">
                <a:solidFill>
                  <a:srgbClr val="333333"/>
                </a:solidFill>
                <a:latin typeface="Lucida Console"/>
                <a:cs typeface="Lucida Console"/>
              </a:rPr>
              <a:t> </a:t>
            </a:r>
            <a:r>
              <a:rPr sz="850" spc="15" dirty="0">
                <a:solidFill>
                  <a:srgbClr val="333333"/>
                </a:solidFill>
                <a:latin typeface="Lucida Console"/>
                <a:cs typeface="Lucida Console"/>
              </a:rPr>
              <a:t>0</a:t>
            </a:r>
            <a:r>
              <a:rPr sz="850" spc="35" dirty="0">
                <a:solidFill>
                  <a:srgbClr val="333333"/>
                </a:solidFill>
                <a:latin typeface="Lucida Console"/>
                <a:cs typeface="Lucida Console"/>
              </a:rPr>
              <a:t> </a:t>
            </a:r>
            <a:r>
              <a:rPr sz="850" spc="30" dirty="0">
                <a:solidFill>
                  <a:srgbClr val="333333"/>
                </a:solidFill>
                <a:latin typeface="Lucida Console"/>
                <a:cs typeface="Lucida Console"/>
              </a:rPr>
              <a:t>UUID="0937b4ec-bada-4a09-9f99-9113296ab72d"</a:t>
            </a:r>
            <a:r>
              <a:rPr sz="850" spc="35" dirty="0">
                <a:solidFill>
                  <a:srgbClr val="333333"/>
                </a:solidFill>
                <a:latin typeface="Lucida Console"/>
                <a:cs typeface="Lucida Console"/>
              </a:rPr>
              <a:t> </a:t>
            </a:r>
            <a:r>
              <a:rPr sz="850" spc="25" dirty="0">
                <a:solidFill>
                  <a:srgbClr val="333333"/>
                </a:solidFill>
                <a:latin typeface="Lucida Console"/>
                <a:cs typeface="Lucida Console"/>
              </a:rPr>
              <a:t>/iscsi</a:t>
            </a:r>
            <a:endParaRPr sz="850">
              <a:latin typeface="Lucida Console"/>
              <a:cs typeface="Lucida Console"/>
            </a:endParaRPr>
          </a:p>
          <a:p>
            <a:pPr marL="12700">
              <a:lnSpc>
                <a:spcPct val="100000"/>
              </a:lnSpc>
              <a:spcBef>
                <a:spcPts val="330"/>
              </a:spcBef>
              <a:tabLst>
                <a:tab pos="768985" algn="l"/>
              </a:tabLst>
            </a:pPr>
            <a:r>
              <a:rPr sz="850" spc="30" dirty="0">
                <a:solidFill>
                  <a:srgbClr val="333333"/>
                </a:solidFill>
                <a:latin typeface="Lucida Console"/>
                <a:cs typeface="Lucida Console"/>
              </a:rPr>
              <a:t>defaults	</a:t>
            </a:r>
            <a:r>
              <a:rPr sz="850" spc="15" dirty="0">
                <a:solidFill>
                  <a:srgbClr val="333333"/>
                </a:solidFill>
                <a:latin typeface="Lucida Console"/>
                <a:cs typeface="Lucida Console"/>
              </a:rPr>
              <a:t>0</a:t>
            </a:r>
            <a:r>
              <a:rPr sz="850" spc="-35"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47" name="object 4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26302" y="415955"/>
            <a:ext cx="3926124" cy="6108363"/>
          </a:xfrm>
          <a:prstGeom prst="rect">
            <a:avLst/>
          </a:prstGeom>
        </p:spPr>
      </p:pic>
      <p:sp>
        <p:nvSpPr>
          <p:cNvPr id="3" name="object 3"/>
          <p:cNvSpPr txBox="1"/>
          <p:nvPr/>
        </p:nvSpPr>
        <p:spPr>
          <a:xfrm>
            <a:off x="946424" y="6625978"/>
            <a:ext cx="5654675" cy="142240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6-5</a:t>
            </a:r>
            <a:r>
              <a:rPr sz="950" spc="-35" dirty="0">
                <a:solidFill>
                  <a:srgbClr val="333333"/>
                </a:solidFill>
                <a:latin typeface="Trebuchet MS"/>
                <a:cs typeface="Trebuchet MS"/>
              </a:rPr>
              <a:t> </a:t>
            </a:r>
            <a:r>
              <a:rPr sz="950" spc="25" dirty="0">
                <a:solidFill>
                  <a:srgbClr val="333333"/>
                </a:solidFill>
                <a:latin typeface="微软雅黑"/>
                <a:cs typeface="微软雅黑"/>
              </a:rPr>
              <a:t>文件的实际大小与占用空间</a:t>
            </a:r>
            <a:endParaRPr sz="950">
              <a:latin typeface="微软雅黑"/>
              <a:cs typeface="微软雅黑"/>
            </a:endParaRPr>
          </a:p>
          <a:p>
            <a:pPr marL="12700" marR="57785">
              <a:lnSpc>
                <a:spcPct val="131600"/>
              </a:lnSpc>
              <a:spcBef>
                <a:spcPts val="825"/>
              </a:spcBef>
            </a:pPr>
            <a:r>
              <a:rPr sz="950" spc="25" dirty="0">
                <a:solidFill>
                  <a:srgbClr val="333333"/>
                </a:solidFill>
                <a:latin typeface="微软雅黑"/>
                <a:cs typeface="微软雅黑"/>
              </a:rPr>
              <a:t>计算机系统在发展过程中产生了众多的文件系统，为了使用户在读取或写入文件时不用关心底层的硬盘 结构</a:t>
            </a:r>
            <a:r>
              <a:rPr sz="950" spc="35" dirty="0">
                <a:solidFill>
                  <a:srgbClr val="333333"/>
                </a:solidFill>
                <a:latin typeface="微软雅黑"/>
                <a:cs typeface="微软雅黑"/>
              </a:rPr>
              <a:t>，</a:t>
            </a:r>
            <a:r>
              <a:rPr sz="950" spc="35" dirty="0">
                <a:solidFill>
                  <a:srgbClr val="333333"/>
                </a:solidFill>
                <a:latin typeface="Trebuchet MS"/>
                <a:cs typeface="Trebuchet MS"/>
              </a:rPr>
              <a:t>Linux</a:t>
            </a:r>
            <a:r>
              <a:rPr sz="950" spc="25" dirty="0">
                <a:solidFill>
                  <a:srgbClr val="333333"/>
                </a:solidFill>
                <a:latin typeface="微软雅黑"/>
                <a:cs typeface="微软雅黑"/>
              </a:rPr>
              <a:t>内核中的软件层为用户程序提供了一个</a:t>
            </a:r>
            <a:r>
              <a:rPr sz="950" spc="15" dirty="0">
                <a:solidFill>
                  <a:srgbClr val="333333"/>
                </a:solidFill>
                <a:latin typeface="Trebuchet MS"/>
                <a:cs typeface="Trebuchet MS"/>
              </a:rPr>
              <a:t>VFS</a:t>
            </a:r>
            <a:r>
              <a:rPr sz="950" spc="15" dirty="0">
                <a:solidFill>
                  <a:srgbClr val="333333"/>
                </a:solidFill>
                <a:latin typeface="微软雅黑"/>
                <a:cs typeface="微软雅黑"/>
              </a:rPr>
              <a:t>（</a:t>
            </a:r>
            <a:r>
              <a:rPr sz="950" spc="15" dirty="0">
                <a:solidFill>
                  <a:srgbClr val="333333"/>
                </a:solidFill>
                <a:latin typeface="Trebuchet MS"/>
                <a:cs typeface="Trebuchet MS"/>
              </a:rPr>
              <a:t>Virtual</a:t>
            </a:r>
            <a:r>
              <a:rPr sz="950" spc="-40" dirty="0">
                <a:solidFill>
                  <a:srgbClr val="333333"/>
                </a:solidFill>
                <a:latin typeface="Trebuchet MS"/>
                <a:cs typeface="Trebuchet MS"/>
              </a:rPr>
              <a:t> </a:t>
            </a:r>
            <a:r>
              <a:rPr sz="950" spc="-10" dirty="0">
                <a:solidFill>
                  <a:srgbClr val="333333"/>
                </a:solidFill>
                <a:latin typeface="Trebuchet MS"/>
                <a:cs typeface="Trebuchet MS"/>
              </a:rPr>
              <a:t>File</a:t>
            </a:r>
            <a:r>
              <a:rPr sz="950" spc="-35" dirty="0">
                <a:solidFill>
                  <a:srgbClr val="333333"/>
                </a:solidFill>
                <a:latin typeface="Trebuchet MS"/>
                <a:cs typeface="Trebuchet MS"/>
              </a:rPr>
              <a:t> </a:t>
            </a:r>
            <a:r>
              <a:rPr sz="950" spc="45" dirty="0">
                <a:solidFill>
                  <a:srgbClr val="333333"/>
                </a:solidFill>
                <a:latin typeface="Trebuchet MS"/>
                <a:cs typeface="Trebuchet MS"/>
              </a:rPr>
              <a:t>System</a:t>
            </a:r>
            <a:r>
              <a:rPr sz="950" spc="45" dirty="0">
                <a:solidFill>
                  <a:srgbClr val="333333"/>
                </a:solidFill>
                <a:latin typeface="微软雅黑"/>
                <a:cs typeface="微软雅黑"/>
              </a:rPr>
              <a:t>，</a:t>
            </a:r>
            <a:r>
              <a:rPr sz="950" spc="25" dirty="0">
                <a:solidFill>
                  <a:srgbClr val="333333"/>
                </a:solidFill>
                <a:latin typeface="微软雅黑"/>
                <a:cs typeface="微软雅黑"/>
              </a:rPr>
              <a:t>虚拟文件系统）接口， </a:t>
            </a:r>
            <a:r>
              <a:rPr sz="950" spc="30" dirty="0">
                <a:solidFill>
                  <a:srgbClr val="333333"/>
                </a:solidFill>
                <a:latin typeface="微软雅黑"/>
                <a:cs typeface="微软雅黑"/>
              </a:rPr>
              <a:t> </a:t>
            </a:r>
            <a:r>
              <a:rPr sz="950" spc="25" dirty="0">
                <a:solidFill>
                  <a:srgbClr val="333333"/>
                </a:solidFill>
                <a:latin typeface="微软雅黑"/>
                <a:cs typeface="微软雅黑"/>
              </a:rPr>
              <a:t>这样用户实际上在操作文件时就是统一对这个虚拟文件系统进行操作了。图</a:t>
            </a:r>
            <a:r>
              <a:rPr sz="950" spc="25" dirty="0">
                <a:solidFill>
                  <a:srgbClr val="333333"/>
                </a:solidFill>
                <a:latin typeface="Trebuchet MS"/>
                <a:cs typeface="Trebuchet MS"/>
              </a:rPr>
              <a:t>6-6</a:t>
            </a:r>
            <a:r>
              <a:rPr sz="950" spc="25" dirty="0">
                <a:solidFill>
                  <a:srgbClr val="333333"/>
                </a:solidFill>
                <a:latin typeface="微软雅黑"/>
                <a:cs typeface="微软雅黑"/>
              </a:rPr>
              <a:t>所示为</a:t>
            </a:r>
            <a:r>
              <a:rPr sz="950" spc="35" dirty="0">
                <a:solidFill>
                  <a:srgbClr val="333333"/>
                </a:solidFill>
                <a:latin typeface="Trebuchet MS"/>
                <a:cs typeface="Trebuchet MS"/>
              </a:rPr>
              <a:t>VFS</a:t>
            </a:r>
            <a:r>
              <a:rPr sz="950" spc="25" dirty="0">
                <a:solidFill>
                  <a:srgbClr val="333333"/>
                </a:solidFill>
                <a:latin typeface="微软雅黑"/>
                <a:cs typeface="微软雅黑"/>
              </a:rPr>
              <a:t>的架构示意 图。从中可见，实际文件系统在</a:t>
            </a:r>
            <a:r>
              <a:rPr sz="950" spc="35" dirty="0">
                <a:solidFill>
                  <a:srgbClr val="333333"/>
                </a:solidFill>
                <a:latin typeface="Trebuchet MS"/>
                <a:cs typeface="Trebuchet MS"/>
              </a:rPr>
              <a:t>VFS</a:t>
            </a:r>
            <a:r>
              <a:rPr sz="950" spc="25" dirty="0">
                <a:solidFill>
                  <a:srgbClr val="333333"/>
                </a:solidFill>
                <a:latin typeface="微软雅黑"/>
                <a:cs typeface="微软雅黑"/>
              </a:rPr>
              <a:t>下隐藏了自己的特性和细节，这样用户在日常使用时会觉得</a:t>
            </a:r>
            <a:r>
              <a:rPr sz="950" spc="-160" dirty="0">
                <a:solidFill>
                  <a:srgbClr val="333333"/>
                </a:solidFill>
                <a:latin typeface="Trebuchet MS"/>
                <a:cs typeface="Trebuchet MS"/>
              </a:rPr>
              <a:t>“</a:t>
            </a:r>
            <a:r>
              <a:rPr sz="950" spc="25" dirty="0">
                <a:solidFill>
                  <a:srgbClr val="333333"/>
                </a:solidFill>
                <a:latin typeface="微软雅黑"/>
                <a:cs typeface="微软雅黑"/>
              </a:rPr>
              <a:t>文件系</a:t>
            </a:r>
            <a:endParaRPr sz="950">
              <a:latin typeface="微软雅黑"/>
              <a:cs typeface="微软雅黑"/>
            </a:endParaRPr>
          </a:p>
          <a:p>
            <a:pPr marL="12700" marR="5080">
              <a:lnSpc>
                <a:spcPct val="131600"/>
              </a:lnSpc>
            </a:pPr>
            <a:r>
              <a:rPr sz="950" spc="25" dirty="0">
                <a:solidFill>
                  <a:srgbClr val="333333"/>
                </a:solidFill>
                <a:latin typeface="微软雅黑"/>
                <a:cs typeface="微软雅黑"/>
              </a:rPr>
              <a:t>统都是一样的</a:t>
            </a:r>
            <a:r>
              <a:rPr sz="950" spc="-160" dirty="0">
                <a:solidFill>
                  <a:srgbClr val="333333"/>
                </a:solidFill>
                <a:latin typeface="Trebuchet MS"/>
                <a:cs typeface="Trebuchet MS"/>
              </a:rPr>
              <a:t>”</a:t>
            </a:r>
            <a:r>
              <a:rPr sz="950" spc="25" dirty="0">
                <a:solidFill>
                  <a:srgbClr val="333333"/>
                </a:solidFill>
                <a:latin typeface="微软雅黑"/>
                <a:cs typeface="微软雅黑"/>
              </a:rPr>
              <a:t>，也就可以随意使用各种命令在任何文件系统中进行各种操作了（比如使用</a:t>
            </a:r>
            <a:r>
              <a:rPr sz="950" spc="30" dirty="0">
                <a:solidFill>
                  <a:srgbClr val="333333"/>
                </a:solidFill>
                <a:latin typeface="Trebuchet MS"/>
                <a:cs typeface="Trebuchet MS"/>
              </a:rPr>
              <a:t>cp</a:t>
            </a:r>
            <a:r>
              <a:rPr sz="950" spc="20" dirty="0">
                <a:solidFill>
                  <a:srgbClr val="333333"/>
                </a:solidFill>
                <a:latin typeface="微软雅黑"/>
                <a:cs typeface="微软雅黑"/>
              </a:rPr>
              <a:t>命令来复制 </a:t>
            </a:r>
            <a:r>
              <a:rPr sz="950" spc="25" dirty="0">
                <a:solidFill>
                  <a:srgbClr val="333333"/>
                </a:solidFill>
                <a:latin typeface="微软雅黑"/>
                <a:cs typeface="微软雅黑"/>
              </a:rPr>
              <a:t>文件）。</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31</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4084722"/>
            <a:ext cx="38735" cy="1153160"/>
          </a:xfrm>
          <a:custGeom>
            <a:avLst/>
            <a:gdLst/>
            <a:ahLst/>
            <a:cxnLst/>
            <a:rect l="l" t="t" r="r" b="b"/>
            <a:pathLst>
              <a:path w="38734" h="1153160">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aphicFrame>
        <p:nvGraphicFramePr>
          <p:cNvPr id="3" name="object 3"/>
          <p:cNvGraphicFramePr>
            <a:graphicFrameLocks noGrp="1"/>
          </p:cNvGraphicFramePr>
          <p:nvPr/>
        </p:nvGraphicFramePr>
        <p:xfrm>
          <a:off x="959124" y="6857786"/>
          <a:ext cx="5655945" cy="942975"/>
        </p:xfrm>
        <a:graphic>
          <a:graphicData uri="http://schemas.openxmlformats.org/drawingml/2006/table">
            <a:tbl>
              <a:tblPr firstRow="1" bandRow="1">
                <a:tableStyleId>{2D5ABB26-0587-4C30-8999-92F81FD0307C}</a:tableStyleId>
              </a:tblPr>
              <a:tblGrid>
                <a:gridCol w="2306320">
                  <a:extLst>
                    <a:ext uri="{9D8B030D-6E8A-4147-A177-3AD203B41FA5}">
                      <a16:colId xmlns:a16="http://schemas.microsoft.com/office/drawing/2014/main" val="20000"/>
                    </a:ext>
                  </a:extLst>
                </a:gridCol>
                <a:gridCol w="1572259">
                  <a:extLst>
                    <a:ext uri="{9D8B030D-6E8A-4147-A177-3AD203B41FA5}">
                      <a16:colId xmlns:a16="http://schemas.microsoft.com/office/drawing/2014/main" val="20001"/>
                    </a:ext>
                  </a:extLst>
                </a:gridCol>
                <a:gridCol w="1762760">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5" dirty="0">
                          <a:solidFill>
                            <a:srgbClr val="333333"/>
                          </a:solidFill>
                          <a:latin typeface="Trebuchet MS"/>
                          <a:cs typeface="Trebuchet MS"/>
                        </a:rPr>
                        <a:t>iSCSI</a:t>
                      </a:r>
                      <a:r>
                        <a:rPr sz="950" spc="25" dirty="0">
                          <a:solidFill>
                            <a:srgbClr val="333333"/>
                          </a:solidFill>
                          <a:latin typeface="微软雅黑"/>
                          <a:cs typeface="微软雅黑"/>
                        </a:rPr>
                        <a:t>服务端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60" dirty="0">
                          <a:solidFill>
                            <a:srgbClr val="333333"/>
                          </a:solidFill>
                          <a:latin typeface="Trebuchet MS"/>
                          <a:cs typeface="Trebuchet MS"/>
                        </a:rPr>
                        <a:t>Windows</a:t>
                      </a:r>
                      <a:r>
                        <a:rPr sz="950" spc="25" dirty="0">
                          <a:solidFill>
                            <a:srgbClr val="333333"/>
                          </a:solidFill>
                          <a:latin typeface="微软雅黑"/>
                          <a:cs typeface="微软雅黑"/>
                        </a:rPr>
                        <a:t>系统客户端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60" dirty="0">
                          <a:solidFill>
                            <a:srgbClr val="333333"/>
                          </a:solidFill>
                          <a:latin typeface="Trebuchet MS"/>
                          <a:cs typeface="Trebuchet MS"/>
                        </a:rPr>
                        <a:t>Windows</a:t>
                      </a:r>
                      <a:r>
                        <a:rPr sz="950" spc="-75" dirty="0">
                          <a:solidFill>
                            <a:srgbClr val="333333"/>
                          </a:solidFill>
                          <a:latin typeface="Trebuchet MS"/>
                          <a:cs typeface="Trebuchet MS"/>
                        </a:rPr>
                        <a:t> </a:t>
                      </a:r>
                      <a:r>
                        <a:rPr sz="950" spc="55" dirty="0">
                          <a:solidFill>
                            <a:srgbClr val="333333"/>
                          </a:solidFill>
                          <a:latin typeface="Trebuchet MS"/>
                          <a:cs typeface="Trebuchet MS"/>
                        </a:rPr>
                        <a:t>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5" dirty="0">
                          <a:solidFill>
                            <a:srgbClr val="333333"/>
                          </a:solidFill>
                          <a:latin typeface="Trebuchet MS"/>
                          <a:cs typeface="Trebuchet MS"/>
                        </a:rPr>
                        <a:t>192.168.10.30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grpSp>
        <p:nvGrpSpPr>
          <p:cNvPr id="4" name="object 4"/>
          <p:cNvGrpSpPr/>
          <p:nvPr/>
        </p:nvGrpSpPr>
        <p:grpSpPr>
          <a:xfrm>
            <a:off x="959124" y="368260"/>
            <a:ext cx="5651500" cy="1181735"/>
            <a:chOff x="959124" y="368260"/>
            <a:chExt cx="5651500" cy="1181735"/>
          </a:xfrm>
        </p:grpSpPr>
        <p:sp>
          <p:nvSpPr>
            <p:cNvPr id="5" name="object 5"/>
            <p:cNvSpPr/>
            <p:nvPr/>
          </p:nvSpPr>
          <p:spPr>
            <a:xfrm>
              <a:off x="963889" y="373025"/>
              <a:ext cx="5641975" cy="1172210"/>
            </a:xfrm>
            <a:custGeom>
              <a:avLst/>
              <a:gdLst/>
              <a:ahLst/>
              <a:cxnLst/>
              <a:rect l="l" t="t" r="r" b="b"/>
              <a:pathLst>
                <a:path w="5641975" h="1172210">
                  <a:moveTo>
                    <a:pt x="5617597" y="1172119"/>
                  </a:moveTo>
                  <a:lnTo>
                    <a:pt x="23823" y="1172119"/>
                  </a:lnTo>
                  <a:lnTo>
                    <a:pt x="20659" y="1171824"/>
                  </a:lnTo>
                  <a:lnTo>
                    <a:pt x="17629" y="1171223"/>
                  </a:lnTo>
                  <a:lnTo>
                    <a:pt x="14703" y="1169737"/>
                  </a:lnTo>
                  <a:lnTo>
                    <a:pt x="11787" y="1168546"/>
                  </a:lnTo>
                  <a:lnTo>
                    <a:pt x="0" y="1150973"/>
                  </a:lnTo>
                  <a:lnTo>
                    <a:pt x="0" y="1148296"/>
                  </a:lnTo>
                  <a:lnTo>
                    <a:pt x="0" y="20250"/>
                  </a:lnTo>
                  <a:lnTo>
                    <a:pt x="20659" y="0"/>
                  </a:lnTo>
                  <a:lnTo>
                    <a:pt x="5620752" y="0"/>
                  </a:lnTo>
                  <a:lnTo>
                    <a:pt x="5641421" y="20250"/>
                  </a:lnTo>
                  <a:lnTo>
                    <a:pt x="5641421" y="1150973"/>
                  </a:lnTo>
                  <a:lnTo>
                    <a:pt x="5626717" y="1169737"/>
                  </a:lnTo>
                  <a:lnTo>
                    <a:pt x="5623792" y="1171223"/>
                  </a:lnTo>
                  <a:lnTo>
                    <a:pt x="5620752" y="1171824"/>
                  </a:lnTo>
                  <a:lnTo>
                    <a:pt x="5617597" y="1172119"/>
                  </a:lnTo>
                  <a:close/>
                </a:path>
              </a:pathLst>
            </a:custGeom>
            <a:solidFill>
              <a:srgbClr val="F8F8F8"/>
            </a:solidFill>
          </p:spPr>
          <p:txBody>
            <a:bodyPr wrap="square" lIns="0" tIns="0" rIns="0" bIns="0" rtlCol="0"/>
            <a:lstStyle/>
            <a:p>
              <a:endParaRPr/>
            </a:p>
          </p:txBody>
        </p:sp>
        <p:sp>
          <p:nvSpPr>
            <p:cNvPr id="6" name="object 6"/>
            <p:cNvSpPr/>
            <p:nvPr/>
          </p:nvSpPr>
          <p:spPr>
            <a:xfrm>
              <a:off x="963889" y="373025"/>
              <a:ext cx="5641975" cy="1172210"/>
            </a:xfrm>
            <a:custGeom>
              <a:avLst/>
              <a:gdLst/>
              <a:ahLst/>
              <a:cxnLst/>
              <a:rect l="l" t="t" r="r" b="b"/>
              <a:pathLst>
                <a:path w="5641975" h="1172210">
                  <a:moveTo>
                    <a:pt x="0" y="1148296"/>
                  </a:moveTo>
                  <a:lnTo>
                    <a:pt x="0" y="23823"/>
                  </a:lnTo>
                  <a:lnTo>
                    <a:pt x="0" y="20250"/>
                  </a:lnTo>
                  <a:lnTo>
                    <a:pt x="600" y="16971"/>
                  </a:lnTo>
                  <a:lnTo>
                    <a:pt x="1810" y="13998"/>
                  </a:lnTo>
                  <a:lnTo>
                    <a:pt x="3020" y="11016"/>
                  </a:lnTo>
                  <a:lnTo>
                    <a:pt x="4745" y="8633"/>
                  </a:lnTo>
                  <a:lnTo>
                    <a:pt x="20659" y="0"/>
                  </a:lnTo>
                  <a:lnTo>
                    <a:pt x="23823" y="0"/>
                  </a:lnTo>
                  <a:lnTo>
                    <a:pt x="5617597" y="0"/>
                  </a:lnTo>
                  <a:lnTo>
                    <a:pt x="5620752" y="0"/>
                  </a:lnTo>
                  <a:lnTo>
                    <a:pt x="5623792" y="590"/>
                  </a:lnTo>
                  <a:lnTo>
                    <a:pt x="5639610" y="13998"/>
                  </a:lnTo>
                  <a:lnTo>
                    <a:pt x="5640821" y="16971"/>
                  </a:lnTo>
                  <a:lnTo>
                    <a:pt x="5641421" y="20250"/>
                  </a:lnTo>
                  <a:lnTo>
                    <a:pt x="5641421" y="23823"/>
                  </a:lnTo>
                  <a:lnTo>
                    <a:pt x="5641421" y="1148296"/>
                  </a:lnTo>
                  <a:lnTo>
                    <a:pt x="5641421" y="1150973"/>
                  </a:lnTo>
                  <a:lnTo>
                    <a:pt x="5640821" y="1153956"/>
                  </a:lnTo>
                  <a:lnTo>
                    <a:pt x="5626717" y="1169737"/>
                  </a:lnTo>
                  <a:lnTo>
                    <a:pt x="5623792" y="1171223"/>
                  </a:lnTo>
                  <a:lnTo>
                    <a:pt x="5620752" y="1171824"/>
                  </a:lnTo>
                  <a:lnTo>
                    <a:pt x="5617597" y="1172119"/>
                  </a:lnTo>
                  <a:lnTo>
                    <a:pt x="23823" y="1172119"/>
                  </a:lnTo>
                  <a:lnTo>
                    <a:pt x="20659" y="1171824"/>
                  </a:lnTo>
                  <a:lnTo>
                    <a:pt x="17629" y="1171223"/>
                  </a:lnTo>
                  <a:lnTo>
                    <a:pt x="14703" y="1169737"/>
                  </a:lnTo>
                  <a:lnTo>
                    <a:pt x="11787" y="1168546"/>
                  </a:lnTo>
                  <a:lnTo>
                    <a:pt x="0" y="1150973"/>
                  </a:lnTo>
                  <a:lnTo>
                    <a:pt x="0" y="1148296"/>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454170"/>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8" name="object 8"/>
          <p:cNvSpPr txBox="1"/>
          <p:nvPr/>
        </p:nvSpPr>
        <p:spPr>
          <a:xfrm>
            <a:off x="946424" y="1657358"/>
            <a:ext cx="5673090" cy="5038090"/>
          </a:xfrm>
          <a:prstGeom prst="rect">
            <a:avLst/>
          </a:prstGeom>
        </p:spPr>
        <p:txBody>
          <a:bodyPr vert="horz" wrap="square" lIns="0" tIns="12065" rIns="0" bIns="0" rtlCol="0">
            <a:spAutoFit/>
          </a:bodyPr>
          <a:lstStyle/>
          <a:p>
            <a:pPr marL="12700" marR="5080" indent="-635">
              <a:lnSpc>
                <a:spcPct val="131600"/>
              </a:lnSpc>
              <a:spcBef>
                <a:spcPts val="95"/>
              </a:spcBef>
            </a:pPr>
            <a:r>
              <a:rPr sz="950" b="1" spc="25" dirty="0">
                <a:solidFill>
                  <a:srgbClr val="333333"/>
                </a:solidFill>
                <a:latin typeface="微软雅黑"/>
                <a:cs typeface="微软雅黑"/>
              </a:rPr>
              <a:t>这种获取</a:t>
            </a:r>
            <a:r>
              <a:rPr sz="950" b="1" spc="40" dirty="0">
                <a:solidFill>
                  <a:srgbClr val="333333"/>
                </a:solidFill>
                <a:latin typeface="Trebuchet MS"/>
                <a:cs typeface="Trebuchet MS"/>
              </a:rPr>
              <a:t>iSCSI</a:t>
            </a:r>
            <a:r>
              <a:rPr sz="950" b="1" spc="25" dirty="0">
                <a:solidFill>
                  <a:srgbClr val="333333"/>
                </a:solidFill>
                <a:latin typeface="微软雅黑"/>
                <a:cs typeface="微软雅黑"/>
              </a:rPr>
              <a:t>远程存储的方法依赖的是</a:t>
            </a:r>
            <a:r>
              <a:rPr sz="950" b="1" spc="45" dirty="0">
                <a:solidFill>
                  <a:srgbClr val="333333"/>
                </a:solidFill>
                <a:latin typeface="Trebuchet MS"/>
                <a:cs typeface="Trebuchet MS"/>
              </a:rPr>
              <a:t>RHEL</a:t>
            </a:r>
            <a:r>
              <a:rPr sz="950" b="1" dirty="0">
                <a:solidFill>
                  <a:srgbClr val="333333"/>
                </a:solidFill>
                <a:latin typeface="Trebuchet MS"/>
                <a:cs typeface="Trebuchet MS"/>
              </a:rPr>
              <a:t> 8</a:t>
            </a:r>
            <a:r>
              <a:rPr sz="950" b="1" spc="25" dirty="0">
                <a:solidFill>
                  <a:srgbClr val="333333"/>
                </a:solidFill>
                <a:latin typeface="微软雅黑"/>
                <a:cs typeface="微软雅黑"/>
              </a:rPr>
              <a:t>系统自带的</a:t>
            </a:r>
            <a:r>
              <a:rPr sz="950" b="1" spc="40" dirty="0">
                <a:solidFill>
                  <a:srgbClr val="333333"/>
                </a:solidFill>
                <a:latin typeface="Trebuchet MS"/>
                <a:cs typeface="Trebuchet MS"/>
              </a:rPr>
              <a:t>iSCSI</a:t>
            </a:r>
            <a:r>
              <a:rPr sz="950" b="1" dirty="0">
                <a:solidFill>
                  <a:srgbClr val="333333"/>
                </a:solidFill>
                <a:latin typeface="Trebuchet MS"/>
                <a:cs typeface="Trebuchet MS"/>
              </a:rPr>
              <a:t> </a:t>
            </a:r>
            <a:r>
              <a:rPr sz="950" b="1" spc="45" dirty="0">
                <a:solidFill>
                  <a:srgbClr val="333333"/>
                </a:solidFill>
                <a:latin typeface="Trebuchet MS"/>
                <a:cs typeface="Trebuchet MS"/>
              </a:rPr>
              <a:t>Initiator</a:t>
            </a:r>
            <a:r>
              <a:rPr sz="950" b="1" spc="25" dirty="0">
                <a:solidFill>
                  <a:srgbClr val="333333"/>
                </a:solidFill>
                <a:latin typeface="微软雅黑"/>
                <a:cs typeface="微软雅黑"/>
              </a:rPr>
              <a:t>软件程序，由</a:t>
            </a:r>
            <a:r>
              <a:rPr sz="950" b="1" spc="45" dirty="0">
                <a:solidFill>
                  <a:srgbClr val="333333"/>
                </a:solidFill>
                <a:latin typeface="Trebuchet MS"/>
                <a:cs typeface="Trebuchet MS"/>
              </a:rPr>
              <a:t>Initiator</a:t>
            </a:r>
            <a:r>
              <a:rPr sz="950" b="1" spc="25" dirty="0">
                <a:solidFill>
                  <a:srgbClr val="333333"/>
                </a:solidFill>
                <a:latin typeface="微软雅黑"/>
                <a:cs typeface="微软雅黑"/>
              </a:rPr>
              <a:t>软件 将以太网卡虚拟成了</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卡，进而接受数据报文，实现主机与</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存储设备之间基于</a:t>
            </a:r>
            <a:r>
              <a:rPr sz="950" b="1" spc="35" dirty="0">
                <a:solidFill>
                  <a:srgbClr val="333333"/>
                </a:solidFill>
                <a:latin typeface="Trebuchet MS"/>
                <a:cs typeface="Trebuchet MS"/>
              </a:rPr>
              <a:t>TCP/IP</a:t>
            </a:r>
            <a:r>
              <a:rPr sz="950" b="1" spc="25" dirty="0">
                <a:solidFill>
                  <a:srgbClr val="333333"/>
                </a:solidFill>
                <a:latin typeface="微软雅黑"/>
                <a:cs typeface="微软雅黑"/>
              </a:rPr>
              <a:t>协议的传 输功能。这种方式仅需主机与网络即可实现，因此成本是最低的，但是</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和</a:t>
            </a:r>
            <a:r>
              <a:rPr sz="950" b="1" spc="35" dirty="0">
                <a:solidFill>
                  <a:srgbClr val="333333"/>
                </a:solidFill>
                <a:latin typeface="Trebuchet MS"/>
                <a:cs typeface="Trebuchet MS"/>
              </a:rPr>
              <a:t>TCP/IP</a:t>
            </a:r>
            <a:r>
              <a:rPr sz="950" b="1" spc="20" dirty="0">
                <a:solidFill>
                  <a:srgbClr val="333333"/>
                </a:solidFill>
                <a:latin typeface="微软雅黑"/>
                <a:cs typeface="微软雅黑"/>
              </a:rPr>
              <a:t>协议报文需要消耗 客户端自身的</a:t>
            </a:r>
            <a:r>
              <a:rPr sz="950" b="1" spc="60" dirty="0">
                <a:solidFill>
                  <a:srgbClr val="333333"/>
                </a:solidFill>
                <a:latin typeface="Trebuchet MS"/>
                <a:cs typeface="Trebuchet MS"/>
              </a:rPr>
              <a:t>CPU</a:t>
            </a:r>
            <a:r>
              <a:rPr sz="950" b="1" spc="25" dirty="0">
                <a:solidFill>
                  <a:srgbClr val="333333"/>
                </a:solidFill>
                <a:latin typeface="微软雅黑"/>
                <a:cs typeface="微软雅黑"/>
              </a:rPr>
              <a:t>计算性能，还是有一定的额外开销，一般是建议在低</a:t>
            </a:r>
            <a:r>
              <a:rPr sz="950" b="1" spc="65" dirty="0">
                <a:solidFill>
                  <a:srgbClr val="333333"/>
                </a:solidFill>
                <a:latin typeface="Trebuchet MS"/>
                <a:cs typeface="Trebuchet MS"/>
              </a:rPr>
              <a:t>I/O</a:t>
            </a:r>
            <a:r>
              <a:rPr sz="950" b="1" spc="20" dirty="0">
                <a:solidFill>
                  <a:srgbClr val="333333"/>
                </a:solidFill>
                <a:latin typeface="微软雅黑"/>
                <a:cs typeface="微软雅黑"/>
              </a:rPr>
              <a:t>或低带宽性能要求的环境中使 </a:t>
            </a:r>
            <a:r>
              <a:rPr sz="950" b="1" spc="25" dirty="0">
                <a:solidFill>
                  <a:srgbClr val="333333"/>
                </a:solidFill>
                <a:latin typeface="微软雅黑"/>
                <a:cs typeface="微软雅黑"/>
              </a:rPr>
              <a:t>用软件模拟方式。</a:t>
            </a:r>
            <a:endParaRPr sz="950">
              <a:latin typeface="微软雅黑"/>
              <a:cs typeface="微软雅黑"/>
            </a:endParaRPr>
          </a:p>
          <a:p>
            <a:pPr marL="12700" marR="31750">
              <a:lnSpc>
                <a:spcPct val="131600"/>
              </a:lnSpc>
              <a:spcBef>
                <a:spcPts val="750"/>
              </a:spcBef>
            </a:pPr>
            <a:r>
              <a:rPr sz="950" b="1" spc="25" dirty="0">
                <a:solidFill>
                  <a:srgbClr val="333333"/>
                </a:solidFill>
                <a:latin typeface="微软雅黑"/>
                <a:cs typeface="微软雅黑"/>
              </a:rPr>
              <a:t>如果同学们在后续的生产环境中需要进行大量的远程数据存储，建议自行配备</a:t>
            </a:r>
            <a:r>
              <a:rPr sz="950" b="1" spc="40" dirty="0">
                <a:solidFill>
                  <a:srgbClr val="333333"/>
                </a:solidFill>
                <a:latin typeface="Trebuchet MS"/>
                <a:cs typeface="Trebuchet MS"/>
              </a:rPr>
              <a:t>iSCSI</a:t>
            </a:r>
            <a:r>
              <a:rPr sz="950" b="1" spc="-55" dirty="0">
                <a:solidFill>
                  <a:srgbClr val="333333"/>
                </a:solidFill>
                <a:latin typeface="Trebuchet MS"/>
                <a:cs typeface="Trebuchet MS"/>
              </a:rPr>
              <a:t> </a:t>
            </a:r>
            <a:r>
              <a:rPr sz="950" b="1" spc="85" dirty="0">
                <a:solidFill>
                  <a:srgbClr val="333333"/>
                </a:solidFill>
                <a:latin typeface="Trebuchet MS"/>
                <a:cs typeface="Trebuchet MS"/>
              </a:rPr>
              <a:t>HBA</a:t>
            </a:r>
            <a:r>
              <a:rPr sz="950" b="1" spc="25" dirty="0">
                <a:solidFill>
                  <a:srgbClr val="333333"/>
                </a:solidFill>
                <a:latin typeface="微软雅黑"/>
                <a:cs typeface="微软雅黑"/>
              </a:rPr>
              <a:t>硬件卡设备， </a:t>
            </a:r>
            <a:r>
              <a:rPr sz="950" b="1" spc="30" dirty="0">
                <a:solidFill>
                  <a:srgbClr val="333333"/>
                </a:solidFill>
                <a:latin typeface="微软雅黑"/>
                <a:cs typeface="微软雅黑"/>
              </a:rPr>
              <a:t> </a:t>
            </a:r>
            <a:r>
              <a:rPr sz="950" b="1" spc="85" dirty="0">
                <a:solidFill>
                  <a:srgbClr val="333333"/>
                </a:solidFill>
                <a:latin typeface="Trebuchet MS"/>
                <a:cs typeface="Trebuchet MS"/>
              </a:rPr>
              <a:t>HBA</a:t>
            </a:r>
            <a:r>
              <a:rPr sz="950" b="1" spc="25" dirty="0">
                <a:solidFill>
                  <a:srgbClr val="333333"/>
                </a:solidFill>
                <a:latin typeface="微软雅黑"/>
                <a:cs typeface="微软雅黑"/>
              </a:rPr>
              <a:t>全称即</a:t>
            </a:r>
            <a:r>
              <a:rPr sz="950" b="1" spc="70" dirty="0">
                <a:solidFill>
                  <a:srgbClr val="333333"/>
                </a:solidFill>
                <a:latin typeface="Trebuchet MS"/>
                <a:cs typeface="Trebuchet MS"/>
              </a:rPr>
              <a:t>Host</a:t>
            </a:r>
            <a:r>
              <a:rPr sz="950" b="1" spc="-40" dirty="0">
                <a:solidFill>
                  <a:srgbClr val="333333"/>
                </a:solidFill>
                <a:latin typeface="Trebuchet MS"/>
                <a:cs typeface="Trebuchet MS"/>
              </a:rPr>
              <a:t> </a:t>
            </a:r>
            <a:r>
              <a:rPr sz="950" b="1" spc="80" dirty="0">
                <a:solidFill>
                  <a:srgbClr val="333333"/>
                </a:solidFill>
                <a:latin typeface="Trebuchet MS"/>
                <a:cs typeface="Trebuchet MS"/>
              </a:rPr>
              <a:t>Bus</a:t>
            </a:r>
            <a:r>
              <a:rPr sz="950" b="1" spc="-40" dirty="0">
                <a:solidFill>
                  <a:srgbClr val="333333"/>
                </a:solidFill>
                <a:latin typeface="Trebuchet MS"/>
                <a:cs typeface="Trebuchet MS"/>
              </a:rPr>
              <a:t> </a:t>
            </a:r>
            <a:r>
              <a:rPr sz="950" b="1" spc="55" dirty="0">
                <a:solidFill>
                  <a:srgbClr val="333333"/>
                </a:solidFill>
                <a:latin typeface="Trebuchet MS"/>
                <a:cs typeface="Trebuchet MS"/>
              </a:rPr>
              <a:t>Adapter</a:t>
            </a:r>
            <a:r>
              <a:rPr sz="950" b="1" spc="25" dirty="0">
                <a:solidFill>
                  <a:srgbClr val="333333"/>
                </a:solidFill>
                <a:latin typeface="微软雅黑"/>
                <a:cs typeface="微软雅黑"/>
              </a:rPr>
              <a:t>。安装到</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服务器上，从而实现</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服务器与交换机之间、</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 务器与客户端之间的高效数据传输。与</a:t>
            </a:r>
            <a:r>
              <a:rPr sz="950" b="1" spc="45" dirty="0">
                <a:solidFill>
                  <a:srgbClr val="333333"/>
                </a:solidFill>
                <a:latin typeface="Trebuchet MS"/>
                <a:cs typeface="Trebuchet MS"/>
              </a:rPr>
              <a:t>Initiator</a:t>
            </a:r>
            <a:r>
              <a:rPr sz="950" b="1" spc="25" dirty="0">
                <a:solidFill>
                  <a:srgbClr val="333333"/>
                </a:solidFill>
                <a:latin typeface="微软雅黑"/>
                <a:cs typeface="微软雅黑"/>
              </a:rPr>
              <a:t>软件模拟相比</a:t>
            </a:r>
            <a:r>
              <a:rPr sz="950" b="1" spc="40" dirty="0">
                <a:solidFill>
                  <a:srgbClr val="333333"/>
                </a:solidFill>
                <a:latin typeface="微软雅黑"/>
                <a:cs typeface="微软雅黑"/>
              </a:rPr>
              <a:t>，</a:t>
            </a:r>
            <a:r>
              <a:rPr sz="950" b="1" spc="40" dirty="0">
                <a:solidFill>
                  <a:srgbClr val="333333"/>
                </a:solidFill>
                <a:latin typeface="Trebuchet MS"/>
                <a:cs typeface="Trebuchet MS"/>
              </a:rPr>
              <a:t>iSCSI</a:t>
            </a:r>
            <a:r>
              <a:rPr sz="950" b="1" spc="-50" dirty="0">
                <a:solidFill>
                  <a:srgbClr val="333333"/>
                </a:solidFill>
                <a:latin typeface="Trebuchet MS"/>
                <a:cs typeface="Trebuchet MS"/>
              </a:rPr>
              <a:t> </a:t>
            </a:r>
            <a:r>
              <a:rPr sz="950" b="1" spc="85" dirty="0">
                <a:solidFill>
                  <a:srgbClr val="333333"/>
                </a:solidFill>
                <a:latin typeface="Trebuchet MS"/>
                <a:cs typeface="Trebuchet MS"/>
              </a:rPr>
              <a:t>HBA</a:t>
            </a:r>
            <a:r>
              <a:rPr sz="950" b="1" spc="25" dirty="0">
                <a:solidFill>
                  <a:srgbClr val="333333"/>
                </a:solidFill>
                <a:latin typeface="微软雅黑"/>
                <a:cs typeface="微软雅黑"/>
              </a:rPr>
              <a:t>硬件卡设备不需要消耗</a:t>
            </a:r>
            <a:r>
              <a:rPr sz="950" b="1" spc="60" dirty="0">
                <a:solidFill>
                  <a:srgbClr val="333333"/>
                </a:solidFill>
                <a:latin typeface="Trebuchet MS"/>
                <a:cs typeface="Trebuchet MS"/>
              </a:rPr>
              <a:t>CPU </a:t>
            </a:r>
            <a:r>
              <a:rPr sz="950" b="1" spc="65" dirty="0">
                <a:solidFill>
                  <a:srgbClr val="333333"/>
                </a:solidFill>
                <a:latin typeface="Trebuchet MS"/>
                <a:cs typeface="Trebuchet MS"/>
              </a:rPr>
              <a:t> </a:t>
            </a:r>
            <a:r>
              <a:rPr sz="950" b="1" spc="25" dirty="0">
                <a:solidFill>
                  <a:srgbClr val="333333"/>
                </a:solidFill>
                <a:latin typeface="微软雅黑"/>
                <a:cs typeface="微软雅黑"/>
              </a:rPr>
              <a:t>计算性能，专用的设备对于</a:t>
            </a:r>
            <a:r>
              <a:rPr sz="950" b="1" spc="40" dirty="0">
                <a:solidFill>
                  <a:srgbClr val="333333"/>
                </a:solidFill>
                <a:latin typeface="Trebuchet MS"/>
                <a:cs typeface="Trebuchet MS"/>
              </a:rPr>
              <a:t>iSCSI</a:t>
            </a:r>
            <a:r>
              <a:rPr sz="950" b="1" spc="20" dirty="0">
                <a:solidFill>
                  <a:srgbClr val="333333"/>
                </a:solidFill>
                <a:latin typeface="微软雅黑"/>
                <a:cs typeface="微软雅黑"/>
              </a:rPr>
              <a:t>的支持也会更好。但价格会稍微贵一些，需要读者在性能和成本之间进 </a:t>
            </a:r>
            <a:r>
              <a:rPr sz="950" b="1" spc="25" dirty="0">
                <a:solidFill>
                  <a:srgbClr val="333333"/>
                </a:solidFill>
                <a:latin typeface="微软雅黑"/>
                <a:cs typeface="微软雅黑"/>
              </a:rPr>
              <a:t>行权衡。</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193675" marR="230504">
              <a:lnSpc>
                <a:spcPct val="131600"/>
              </a:lnSpc>
              <a:spcBef>
                <a:spcPts val="75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17.5</a:t>
            </a:r>
            <a:r>
              <a:rPr sz="950" b="1" spc="-35" dirty="0">
                <a:solidFill>
                  <a:srgbClr val="333333"/>
                </a:solidFill>
                <a:latin typeface="Trebuchet MS"/>
                <a:cs typeface="Trebuchet MS"/>
              </a:rPr>
              <a:t> </a:t>
            </a:r>
            <a:r>
              <a:rPr sz="950" b="1" spc="25" dirty="0">
                <a:solidFill>
                  <a:srgbClr val="333333"/>
                </a:solidFill>
                <a:latin typeface="微软雅黑"/>
                <a:cs typeface="微软雅黑"/>
              </a:rPr>
              <a:t>配置</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客户端</a:t>
            </a:r>
            <a:endParaRPr sz="950">
              <a:latin typeface="微软雅黑"/>
              <a:cs typeface="微软雅黑"/>
            </a:endParaRPr>
          </a:p>
          <a:p>
            <a:pPr marL="12700" marR="12700">
              <a:lnSpc>
                <a:spcPct val="131600"/>
              </a:lnSpc>
              <a:spcBef>
                <a:spcPts val="900"/>
              </a:spcBef>
            </a:pPr>
            <a:r>
              <a:rPr sz="950" b="1" spc="25" dirty="0">
                <a:solidFill>
                  <a:srgbClr val="333333"/>
                </a:solidFill>
                <a:latin typeface="微软雅黑"/>
                <a:cs typeface="微软雅黑"/>
              </a:rPr>
              <a:t>使用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系统的客户端也可以正常访问</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服务器上的共享存储资源，而且操作原理及步骤与 </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系统的客户端基本相同。在进行下面的实验之前，请先关闭</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系统客户端，以免这两台客户端 </a:t>
            </a:r>
            <a:r>
              <a:rPr sz="950" b="1" spc="25" dirty="0">
                <a:solidFill>
                  <a:srgbClr val="333333"/>
                </a:solidFill>
                <a:latin typeface="微软雅黑"/>
                <a:cs typeface="微软雅黑"/>
              </a:rPr>
              <a:t>主机同时使用</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共享存储资源而产生潜在问题。下面按照表</a:t>
            </a:r>
            <a:r>
              <a:rPr sz="950" b="1" spc="-10" dirty="0">
                <a:solidFill>
                  <a:srgbClr val="333333"/>
                </a:solidFill>
                <a:latin typeface="Trebuchet MS"/>
                <a:cs typeface="Trebuchet MS"/>
              </a:rPr>
              <a:t>17-2</a:t>
            </a:r>
            <a:r>
              <a:rPr sz="950" b="1" spc="25" dirty="0">
                <a:solidFill>
                  <a:srgbClr val="333333"/>
                </a:solidFill>
                <a:latin typeface="微软雅黑"/>
                <a:cs typeface="微软雅黑"/>
              </a:rPr>
              <a:t>来配置</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服务器和</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客户 端所用的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表</a:t>
            </a:r>
            <a:r>
              <a:rPr sz="950" b="1" spc="-10" dirty="0">
                <a:solidFill>
                  <a:srgbClr val="333333"/>
                </a:solidFill>
                <a:latin typeface="Trebuchet MS"/>
                <a:cs typeface="Trebuchet MS"/>
              </a:rPr>
              <a:t>17-2</a:t>
            </a:r>
            <a:r>
              <a:rPr sz="950" b="1" spc="170" dirty="0">
                <a:solidFill>
                  <a:srgbClr val="333333"/>
                </a:solidFill>
                <a:latin typeface="Trebuchet MS"/>
                <a:cs typeface="Trebuchet MS"/>
              </a:rPr>
              <a:t> </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服务器和客户端的操作系统以及</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p:txBody>
      </p:sp>
      <p:sp>
        <p:nvSpPr>
          <p:cNvPr id="12" name="object 12"/>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310</a:t>
            </a:fld>
            <a:endParaRPr sz="800">
              <a:latin typeface="小哥哥网恋吗"/>
              <a:cs typeface="小哥哥网恋吗"/>
            </a:endParaRPr>
          </a:p>
        </p:txBody>
      </p:sp>
      <p:sp>
        <p:nvSpPr>
          <p:cNvPr id="9" name="object 9"/>
          <p:cNvSpPr txBox="1"/>
          <p:nvPr/>
        </p:nvSpPr>
        <p:spPr>
          <a:xfrm>
            <a:off x="946589" y="8213367"/>
            <a:ext cx="5661025" cy="78803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：运行</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发起程序。在</a:t>
            </a:r>
            <a:r>
              <a:rPr sz="950" b="1" spc="70" dirty="0">
                <a:solidFill>
                  <a:srgbClr val="333333"/>
                </a:solidFill>
                <a:latin typeface="Trebuchet MS"/>
                <a:cs typeface="Trebuchet MS"/>
              </a:rPr>
              <a:t>Windows</a:t>
            </a:r>
            <a:r>
              <a:rPr sz="950" b="1" spc="-60" dirty="0">
                <a:solidFill>
                  <a:srgbClr val="333333"/>
                </a:solidFill>
                <a:latin typeface="Trebuchet MS"/>
                <a:cs typeface="Trebuchet MS"/>
              </a:rPr>
              <a:t> </a:t>
            </a:r>
            <a:r>
              <a:rPr sz="950" b="1" dirty="0">
                <a:solidFill>
                  <a:srgbClr val="333333"/>
                </a:solidFill>
                <a:latin typeface="Trebuchet MS"/>
                <a:cs typeface="Trebuchet MS"/>
              </a:rPr>
              <a:t>10</a:t>
            </a:r>
            <a:r>
              <a:rPr sz="950" b="1" spc="25" dirty="0">
                <a:solidFill>
                  <a:srgbClr val="333333"/>
                </a:solidFill>
                <a:latin typeface="微软雅黑"/>
                <a:cs typeface="微软雅黑"/>
              </a:rPr>
              <a:t>操作系统中已经默认安装了</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客户端程序，我们只需在 控制面板中找到</a:t>
            </a:r>
            <a:r>
              <a:rPr sz="950" b="1" spc="-125" dirty="0">
                <a:solidFill>
                  <a:srgbClr val="333333"/>
                </a:solidFill>
                <a:latin typeface="Trebuchet MS"/>
                <a:cs typeface="Trebuchet MS"/>
              </a:rPr>
              <a:t>“</a:t>
            </a:r>
            <a:r>
              <a:rPr sz="950" b="1" spc="25" dirty="0">
                <a:solidFill>
                  <a:srgbClr val="333333"/>
                </a:solidFill>
                <a:latin typeface="微软雅黑"/>
                <a:cs typeface="微软雅黑"/>
              </a:rPr>
              <a:t>系统和安全</a:t>
            </a:r>
            <a:r>
              <a:rPr sz="950" b="1" spc="-125" dirty="0">
                <a:solidFill>
                  <a:srgbClr val="333333"/>
                </a:solidFill>
                <a:latin typeface="Trebuchet MS"/>
                <a:cs typeface="Trebuchet MS"/>
              </a:rPr>
              <a:t>”</a:t>
            </a:r>
            <a:r>
              <a:rPr sz="950" b="1" spc="25" dirty="0">
                <a:solidFill>
                  <a:srgbClr val="333333"/>
                </a:solidFill>
                <a:latin typeface="微软雅黑"/>
                <a:cs typeface="微软雅黑"/>
              </a:rPr>
              <a:t>标签，然后单击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管理工具</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见图</a:t>
            </a:r>
            <a:r>
              <a:rPr sz="950" b="1" dirty="0">
                <a:solidFill>
                  <a:srgbClr val="333333"/>
                </a:solidFill>
                <a:latin typeface="Trebuchet MS"/>
                <a:cs typeface="Trebuchet MS"/>
              </a:rPr>
              <a:t>17-3</a:t>
            </a:r>
            <a:r>
              <a:rPr sz="950" b="1" dirty="0">
                <a:solidFill>
                  <a:srgbClr val="333333"/>
                </a:solidFill>
                <a:latin typeface="微软雅黑"/>
                <a:cs typeface="微软雅黑"/>
              </a:rPr>
              <a:t>），</a:t>
            </a:r>
            <a:r>
              <a:rPr sz="950" b="1" spc="25" dirty="0">
                <a:solidFill>
                  <a:srgbClr val="333333"/>
                </a:solidFill>
                <a:latin typeface="微软雅黑"/>
                <a:cs typeface="微软雅黑"/>
              </a:rPr>
              <a:t>进入到</a:t>
            </a:r>
            <a:r>
              <a:rPr sz="950" b="1" spc="-125" dirty="0">
                <a:solidFill>
                  <a:srgbClr val="333333"/>
                </a:solidFill>
                <a:latin typeface="Trebuchet MS"/>
                <a:cs typeface="Trebuchet MS"/>
              </a:rPr>
              <a:t>“</a:t>
            </a:r>
            <a:r>
              <a:rPr sz="950" b="1" spc="25" dirty="0">
                <a:solidFill>
                  <a:srgbClr val="333333"/>
                </a:solidFill>
                <a:latin typeface="微软雅黑"/>
                <a:cs typeface="微软雅黑"/>
              </a:rPr>
              <a:t>管理工具</a:t>
            </a:r>
            <a:r>
              <a:rPr sz="950" b="1" spc="-125" dirty="0">
                <a:solidFill>
                  <a:srgbClr val="333333"/>
                </a:solidFill>
                <a:latin typeface="Trebuchet MS"/>
                <a:cs typeface="Trebuchet MS"/>
              </a:rPr>
              <a:t>”</a:t>
            </a:r>
            <a:r>
              <a:rPr sz="950" b="1" spc="25" dirty="0">
                <a:solidFill>
                  <a:srgbClr val="333333"/>
                </a:solidFill>
                <a:latin typeface="微软雅黑"/>
                <a:cs typeface="微软雅黑"/>
              </a:rPr>
              <a:t>页面后即可 看到</a:t>
            </a:r>
            <a:r>
              <a:rPr sz="950" b="1" spc="15" dirty="0">
                <a:solidFill>
                  <a:srgbClr val="333333"/>
                </a:solidFill>
                <a:latin typeface="Trebuchet MS"/>
                <a:cs typeface="Trebuchet MS"/>
              </a:rPr>
              <a:t>“iSCSI</a:t>
            </a:r>
            <a:r>
              <a:rPr sz="950" b="1" spc="25" dirty="0">
                <a:solidFill>
                  <a:srgbClr val="333333"/>
                </a:solidFill>
                <a:latin typeface="微软雅黑"/>
                <a:cs typeface="微软雅黑"/>
              </a:rPr>
              <a:t>发起程序</a:t>
            </a:r>
            <a:r>
              <a:rPr sz="950" b="1" spc="-125" dirty="0">
                <a:solidFill>
                  <a:srgbClr val="333333"/>
                </a:solidFill>
                <a:latin typeface="Trebuchet MS"/>
                <a:cs typeface="Trebuchet MS"/>
              </a:rPr>
              <a:t>”</a:t>
            </a:r>
            <a:r>
              <a:rPr sz="950" b="1" spc="25" dirty="0">
                <a:solidFill>
                  <a:srgbClr val="333333"/>
                </a:solidFill>
                <a:latin typeface="微软雅黑"/>
                <a:cs typeface="微软雅黑"/>
              </a:rPr>
              <a:t>图标。双击该图标。在第一次运行</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发起程序时，系统会提示</a:t>
            </a:r>
            <a:r>
              <a:rPr sz="950" b="1" spc="40" dirty="0">
                <a:solidFill>
                  <a:srgbClr val="333333"/>
                </a:solidFill>
                <a:latin typeface="Trebuchet MS"/>
                <a:cs typeface="Trebuchet MS"/>
              </a:rPr>
              <a:t>“Microsoft</a:t>
            </a:r>
            <a:r>
              <a:rPr sz="950" b="1" spc="-50" dirty="0">
                <a:solidFill>
                  <a:srgbClr val="333333"/>
                </a:solidFill>
                <a:latin typeface="Trebuchet MS"/>
                <a:cs typeface="Trebuchet MS"/>
              </a:rPr>
              <a:t> </a:t>
            </a:r>
            <a:r>
              <a:rPr sz="950" b="1" spc="40" dirty="0">
                <a:solidFill>
                  <a:srgbClr val="333333"/>
                </a:solidFill>
                <a:latin typeface="Trebuchet MS"/>
                <a:cs typeface="Trebuchet MS"/>
              </a:rPr>
              <a:t>iSCSI </a:t>
            </a:r>
            <a:r>
              <a:rPr sz="950" b="1" spc="-275" dirty="0">
                <a:solidFill>
                  <a:srgbClr val="333333"/>
                </a:solidFill>
                <a:latin typeface="Trebuchet MS"/>
                <a:cs typeface="Trebuchet MS"/>
              </a:rPr>
              <a:t> </a:t>
            </a:r>
            <a:r>
              <a:rPr sz="950" b="1" spc="25" dirty="0">
                <a:solidFill>
                  <a:srgbClr val="333333"/>
                </a:solidFill>
                <a:latin typeface="微软雅黑"/>
                <a:cs typeface="微软雅黑"/>
              </a:rPr>
              <a:t>服务端未运行</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是</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按钮即可自动启动并运行</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发起程序，如图</a:t>
            </a:r>
            <a:r>
              <a:rPr sz="950" b="1" spc="-10" dirty="0">
                <a:solidFill>
                  <a:srgbClr val="333333"/>
                </a:solidFill>
                <a:latin typeface="Trebuchet MS"/>
                <a:cs typeface="Trebuchet MS"/>
              </a:rPr>
              <a:t>17-4</a:t>
            </a:r>
            <a:r>
              <a:rPr sz="950" b="1" spc="25" dirty="0">
                <a:solidFill>
                  <a:srgbClr val="333333"/>
                </a:solidFill>
                <a:latin typeface="微软雅黑"/>
                <a:cs typeface="微软雅黑"/>
              </a:rPr>
              <a:t>所示。</a:t>
            </a:r>
            <a:endParaRPr sz="950">
              <a:latin typeface="微软雅黑"/>
              <a:cs typeface="微软雅黑"/>
            </a:endParaRPr>
          </a:p>
        </p:txBody>
      </p:sp>
      <p:sp>
        <p:nvSpPr>
          <p:cNvPr id="10" name="object 10"/>
          <p:cNvSpPr txBox="1"/>
          <p:nvPr/>
        </p:nvSpPr>
        <p:spPr>
          <a:xfrm>
            <a:off x="1070306" y="406832"/>
            <a:ext cx="5363845" cy="10547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iscsiadm </a:t>
            </a:r>
            <a:r>
              <a:rPr sz="850" spc="20" dirty="0">
                <a:solidFill>
                  <a:srgbClr val="333333"/>
                </a:solidFill>
                <a:latin typeface="Lucida Console"/>
                <a:cs typeface="Lucida Console"/>
              </a:rPr>
              <a:t>-m</a:t>
            </a:r>
            <a:r>
              <a:rPr sz="850" spc="30" dirty="0">
                <a:solidFill>
                  <a:srgbClr val="333333"/>
                </a:solidFill>
                <a:latin typeface="Lucida Console"/>
                <a:cs typeface="Lucida Console"/>
              </a:rPr>
              <a:t> </a:t>
            </a:r>
            <a:r>
              <a:rPr sz="850" spc="25" dirty="0">
                <a:solidFill>
                  <a:srgbClr val="333333"/>
                </a:solidFill>
                <a:latin typeface="Lucida Console"/>
                <a:cs typeface="Lucida Console"/>
              </a:rPr>
              <a:t>node</a:t>
            </a:r>
            <a:r>
              <a:rPr sz="850" spc="30" dirty="0">
                <a:solidFill>
                  <a:srgbClr val="333333"/>
                </a:solidFill>
                <a:latin typeface="Lucida Console"/>
                <a:cs typeface="Lucida Console"/>
              </a:rPr>
              <a:t> </a:t>
            </a:r>
            <a:r>
              <a:rPr sz="850" spc="20" dirty="0">
                <a:solidFill>
                  <a:srgbClr val="333333"/>
                </a:solidFill>
                <a:latin typeface="Lucida Console"/>
                <a:cs typeface="Lucida Console"/>
              </a:rPr>
              <a:t>-T</a:t>
            </a:r>
            <a:r>
              <a:rPr sz="850" spc="30" dirty="0">
                <a:solidFill>
                  <a:srgbClr val="333333"/>
                </a:solidFill>
                <a:latin typeface="Lucida Console"/>
                <a:cs typeface="Lucida Console"/>
              </a:rPr>
              <a:t> iqn.2003-01.org.linux- </a:t>
            </a:r>
            <a:r>
              <a:rPr sz="850" spc="35" dirty="0">
                <a:solidFill>
                  <a:srgbClr val="333333"/>
                </a:solidFill>
                <a:latin typeface="Lucida Console"/>
                <a:cs typeface="Lucida Console"/>
              </a:rPr>
              <a:t> </a:t>
            </a:r>
            <a:r>
              <a:rPr sz="850" spc="30" dirty="0">
                <a:solidFill>
                  <a:srgbClr val="333333"/>
                </a:solidFill>
                <a:latin typeface="Lucida Console"/>
                <a:cs typeface="Lucida Console"/>
              </a:rPr>
              <a:t>iscsi.linuxprobe.x8664:sn.745b21d6cad5 -uLogging </a:t>
            </a:r>
            <a:r>
              <a:rPr sz="850" spc="25" dirty="0">
                <a:solidFill>
                  <a:srgbClr val="333333"/>
                </a:solidFill>
                <a:latin typeface="Lucida Console"/>
                <a:cs typeface="Lucida Console"/>
              </a:rPr>
              <a:t>out</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session </a:t>
            </a:r>
            <a:r>
              <a:rPr sz="850" spc="25" dirty="0">
                <a:solidFill>
                  <a:srgbClr val="333333"/>
                </a:solidFill>
                <a:latin typeface="Lucida Console"/>
                <a:cs typeface="Lucida Console"/>
              </a:rPr>
              <a:t>[sid:</a:t>
            </a:r>
            <a:r>
              <a:rPr sz="850" spc="35" dirty="0">
                <a:solidFill>
                  <a:srgbClr val="333333"/>
                </a:solidFill>
                <a:latin typeface="Lucida Console"/>
                <a:cs typeface="Lucida Console"/>
              </a:rPr>
              <a:t> </a:t>
            </a:r>
            <a:r>
              <a:rPr sz="850" spc="20" dirty="0">
                <a:solidFill>
                  <a:srgbClr val="333333"/>
                </a:solidFill>
                <a:latin typeface="Lucida Console"/>
                <a:cs typeface="Lucida Console"/>
              </a:rPr>
              <a:t>1, </a:t>
            </a:r>
            <a:r>
              <a:rPr sz="850" spc="25" dirty="0">
                <a:solidFill>
                  <a:srgbClr val="333333"/>
                </a:solidFill>
                <a:latin typeface="Lucida Console"/>
                <a:cs typeface="Lucida Console"/>
              </a:rPr>
              <a:t> </a:t>
            </a:r>
            <a:r>
              <a:rPr sz="850" spc="30" dirty="0">
                <a:solidFill>
                  <a:srgbClr val="333333"/>
                </a:solidFill>
                <a:latin typeface="Lucida Console"/>
                <a:cs typeface="Lucida Console"/>
              </a:rPr>
              <a:t>target:</a:t>
            </a:r>
            <a:r>
              <a:rPr sz="850" spc="35" dirty="0">
                <a:solidFill>
                  <a:srgbClr val="333333"/>
                </a:solidFill>
                <a:latin typeface="Lucida Console"/>
                <a:cs typeface="Lucida Console"/>
              </a:rPr>
              <a:t> </a:t>
            </a:r>
            <a:r>
              <a:rPr sz="850" spc="30" dirty="0">
                <a:solidFill>
                  <a:srgbClr val="333333"/>
                </a:solidFill>
                <a:latin typeface="Lucida Console"/>
                <a:cs typeface="Lucida Console"/>
              </a:rPr>
              <a:t>iqn.2003-01.org.linux-iscsi.linuxprobe.x8664:sn.745b21d6cad5,</a:t>
            </a:r>
            <a:r>
              <a:rPr sz="850" spc="40" dirty="0">
                <a:solidFill>
                  <a:srgbClr val="333333"/>
                </a:solidFill>
                <a:latin typeface="Lucida Console"/>
                <a:cs typeface="Lucida Console"/>
              </a:rPr>
              <a:t> </a:t>
            </a:r>
            <a:r>
              <a:rPr sz="850" spc="30" dirty="0">
                <a:solidFill>
                  <a:srgbClr val="333333"/>
                </a:solidFill>
                <a:latin typeface="Lucida Console"/>
                <a:cs typeface="Lucida Console"/>
              </a:rPr>
              <a:t>portal: </a:t>
            </a:r>
            <a:r>
              <a:rPr sz="850" spc="-495" dirty="0">
                <a:solidFill>
                  <a:srgbClr val="333333"/>
                </a:solidFill>
                <a:latin typeface="Lucida Console"/>
                <a:cs typeface="Lucida Console"/>
              </a:rPr>
              <a:t> </a:t>
            </a:r>
            <a:r>
              <a:rPr sz="850" spc="30" dirty="0">
                <a:solidFill>
                  <a:srgbClr val="333333"/>
                </a:solidFill>
                <a:latin typeface="Lucida Console"/>
                <a:cs typeface="Lucida Console"/>
              </a:rPr>
              <a:t>192.168.10.10,3260]Logout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[sid:</a:t>
            </a:r>
            <a:r>
              <a:rPr sz="850" spc="30" dirty="0">
                <a:solidFill>
                  <a:srgbClr val="333333"/>
                </a:solidFill>
                <a:latin typeface="Lucida Console"/>
                <a:cs typeface="Lucida Console"/>
              </a:rPr>
              <a:t> </a:t>
            </a:r>
            <a:r>
              <a:rPr sz="850" spc="20" dirty="0">
                <a:solidFill>
                  <a:srgbClr val="333333"/>
                </a:solidFill>
                <a:latin typeface="Lucida Console"/>
                <a:cs typeface="Lucida Console"/>
              </a:rPr>
              <a:t>1,</a:t>
            </a:r>
            <a:r>
              <a:rPr sz="850" spc="30" dirty="0">
                <a:solidFill>
                  <a:srgbClr val="333333"/>
                </a:solidFill>
                <a:latin typeface="Lucida Console"/>
                <a:cs typeface="Lucida Console"/>
              </a:rPr>
              <a:t> target: iqn.2003-01.org.linux- </a:t>
            </a:r>
            <a:r>
              <a:rPr sz="850" spc="35" dirty="0">
                <a:solidFill>
                  <a:srgbClr val="333333"/>
                </a:solidFill>
                <a:latin typeface="Lucida Console"/>
                <a:cs typeface="Lucida Console"/>
              </a:rPr>
              <a:t> </a:t>
            </a:r>
            <a:r>
              <a:rPr sz="850" spc="30" dirty="0">
                <a:solidFill>
                  <a:srgbClr val="333333"/>
                </a:solidFill>
                <a:latin typeface="Lucida Console"/>
                <a:cs typeface="Lucida Console"/>
              </a:rPr>
              <a:t>iscsi.linuxprobe.x8664:sn.745b21d6cad5, portal: 192.168.10.10,3260] </a:t>
            </a:r>
            <a:r>
              <a:rPr sz="850" spc="35" dirty="0">
                <a:solidFill>
                  <a:srgbClr val="333333"/>
                </a:solidFill>
                <a:latin typeface="Lucida Console"/>
                <a:cs typeface="Lucida Console"/>
              </a:rPr>
              <a:t> </a:t>
            </a:r>
            <a:r>
              <a:rPr sz="850" spc="30" dirty="0">
                <a:solidFill>
                  <a:srgbClr val="333333"/>
                </a:solidFill>
                <a:latin typeface="Lucida Console"/>
                <a:cs typeface="Lucida Console"/>
              </a:rPr>
              <a:t>successful.</a:t>
            </a:r>
            <a:endParaRPr sz="850">
              <a:latin typeface="Lucida Console"/>
              <a:cs typeface="Lucida Console"/>
            </a:endParaRPr>
          </a:p>
        </p:txBody>
      </p:sp>
      <p:sp>
        <p:nvSpPr>
          <p:cNvPr id="11" name="object 1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4097591"/>
          </a:xfrm>
          <a:prstGeom prst="rect">
            <a:avLst/>
          </a:prstGeom>
        </p:spPr>
      </p:pic>
      <p:sp>
        <p:nvSpPr>
          <p:cNvPr id="3" name="object 3"/>
          <p:cNvSpPr txBox="1"/>
          <p:nvPr/>
        </p:nvSpPr>
        <p:spPr>
          <a:xfrm>
            <a:off x="946424" y="4577050"/>
            <a:ext cx="203073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17-3</a:t>
            </a:r>
            <a:r>
              <a:rPr sz="950" b="1" spc="-35" dirty="0">
                <a:solidFill>
                  <a:srgbClr val="333333"/>
                </a:solidFill>
                <a:latin typeface="Trebuchet MS"/>
                <a:cs typeface="Trebuchet MS"/>
              </a:rPr>
              <a:t> </a:t>
            </a:r>
            <a:r>
              <a:rPr sz="950" b="1" spc="25" dirty="0">
                <a:solidFill>
                  <a:srgbClr val="333333"/>
                </a:solidFill>
                <a:latin typeface="微软雅黑"/>
                <a:cs typeface="微软雅黑"/>
              </a:rPr>
              <a:t>在控制面板中单击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管理工具</a:t>
            </a:r>
            <a:r>
              <a:rPr sz="950" b="1" spc="-125" dirty="0">
                <a:solidFill>
                  <a:srgbClr val="333333"/>
                </a:solidFill>
                <a:latin typeface="Trebuchet MS"/>
                <a:cs typeface="Trebuchet MS"/>
              </a:rPr>
              <a:t>”</a:t>
            </a:r>
            <a:endParaRPr sz="950">
              <a:latin typeface="Trebuchet MS"/>
              <a:cs typeface="Trebuchet MS"/>
            </a:endParaRPr>
          </a:p>
        </p:txBody>
      </p:sp>
      <p:pic>
        <p:nvPicPr>
          <p:cNvPr id="4" name="object 4"/>
          <p:cNvPicPr/>
          <p:nvPr/>
        </p:nvPicPr>
        <p:blipFill>
          <a:blip r:embed="rId3" cstate="print"/>
          <a:stretch>
            <a:fillRect/>
          </a:stretch>
        </p:blipFill>
        <p:spPr>
          <a:xfrm>
            <a:off x="959124" y="4856606"/>
            <a:ext cx="5650951" cy="4097653"/>
          </a:xfrm>
          <a:prstGeom prst="rect">
            <a:avLst/>
          </a:prstGeom>
        </p:spPr>
      </p:pic>
      <p:sp>
        <p:nvSpPr>
          <p:cNvPr id="5" name="object 5"/>
          <p:cNvSpPr txBox="1"/>
          <p:nvPr/>
        </p:nvSpPr>
        <p:spPr>
          <a:xfrm>
            <a:off x="946424" y="9055880"/>
            <a:ext cx="5665470" cy="8509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17-4</a:t>
            </a:r>
            <a:r>
              <a:rPr sz="950" b="1" spc="-35" dirty="0">
                <a:solidFill>
                  <a:srgbClr val="333333"/>
                </a:solidFill>
                <a:latin typeface="Trebuchet MS"/>
                <a:cs typeface="Trebuchet MS"/>
              </a:rPr>
              <a:t> </a:t>
            </a:r>
            <a:r>
              <a:rPr sz="950" b="1" spc="25" dirty="0">
                <a:solidFill>
                  <a:srgbClr val="333333"/>
                </a:solidFill>
                <a:latin typeface="微软雅黑"/>
                <a:cs typeface="微软雅黑"/>
              </a:rPr>
              <a:t>双击</a:t>
            </a:r>
            <a:r>
              <a:rPr sz="950" b="1" spc="15" dirty="0">
                <a:solidFill>
                  <a:srgbClr val="333333"/>
                </a:solidFill>
                <a:latin typeface="Trebuchet MS"/>
                <a:cs typeface="Trebuchet MS"/>
              </a:rPr>
              <a:t>“iSCSI</a:t>
            </a:r>
            <a:r>
              <a:rPr sz="950" b="1" spc="25" dirty="0">
                <a:solidFill>
                  <a:srgbClr val="333333"/>
                </a:solidFill>
                <a:latin typeface="微软雅黑"/>
                <a:cs typeface="微软雅黑"/>
              </a:rPr>
              <a:t>发起程序</a:t>
            </a:r>
            <a:r>
              <a:rPr sz="950" b="1" spc="-125" dirty="0">
                <a:solidFill>
                  <a:srgbClr val="333333"/>
                </a:solidFill>
                <a:latin typeface="Trebuchet MS"/>
                <a:cs typeface="Trebuchet MS"/>
              </a:rPr>
              <a:t>”</a:t>
            </a:r>
            <a:r>
              <a:rPr sz="950" b="1" spc="25" dirty="0">
                <a:solidFill>
                  <a:srgbClr val="333333"/>
                </a:solidFill>
                <a:latin typeface="微软雅黑"/>
                <a:cs typeface="微软雅黑"/>
              </a:rPr>
              <a:t>图标</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：扫描发现</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服务端上可用的存储资源。不论是</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系统还是</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系统，要想使用 </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共享存储资源都必须先进行扫描发现操作。运行</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发起程序后在</a:t>
            </a:r>
            <a:r>
              <a:rPr sz="950" b="1" spc="-125" dirty="0">
                <a:solidFill>
                  <a:srgbClr val="333333"/>
                </a:solidFill>
                <a:latin typeface="Trebuchet MS"/>
                <a:cs typeface="Trebuchet MS"/>
              </a:rPr>
              <a:t>“</a:t>
            </a:r>
            <a:r>
              <a:rPr sz="950" b="1" spc="25" dirty="0">
                <a:solidFill>
                  <a:srgbClr val="333333"/>
                </a:solidFill>
                <a:latin typeface="微软雅黑"/>
                <a:cs typeface="微软雅黑"/>
              </a:rPr>
              <a:t>目标</a:t>
            </a:r>
            <a:r>
              <a:rPr sz="950" b="1" spc="-125" dirty="0">
                <a:solidFill>
                  <a:srgbClr val="333333"/>
                </a:solidFill>
                <a:latin typeface="Trebuchet MS"/>
                <a:cs typeface="Trebuchet MS"/>
              </a:rPr>
              <a:t>”</a:t>
            </a:r>
            <a:r>
              <a:rPr sz="950" b="1" spc="25" dirty="0">
                <a:solidFill>
                  <a:srgbClr val="333333"/>
                </a:solidFill>
                <a:latin typeface="微软雅黑"/>
                <a:cs typeface="微软雅黑"/>
              </a:rPr>
              <a:t>选项卡的</a:t>
            </a:r>
            <a:r>
              <a:rPr sz="950" b="1" spc="-125" dirty="0">
                <a:solidFill>
                  <a:srgbClr val="333333"/>
                </a:solidFill>
                <a:latin typeface="Trebuchet MS"/>
                <a:cs typeface="Trebuchet MS"/>
              </a:rPr>
              <a:t>“</a:t>
            </a:r>
            <a:r>
              <a:rPr sz="950" b="1" spc="25" dirty="0">
                <a:solidFill>
                  <a:srgbClr val="333333"/>
                </a:solidFill>
                <a:latin typeface="微软雅黑"/>
                <a:cs typeface="微软雅黑"/>
              </a:rPr>
              <a:t>目标</a:t>
            </a:r>
            <a:r>
              <a:rPr sz="950" b="1" spc="-125" dirty="0">
                <a:solidFill>
                  <a:srgbClr val="333333"/>
                </a:solidFill>
                <a:latin typeface="Trebuchet MS"/>
                <a:cs typeface="Trebuchet MS"/>
              </a:rPr>
              <a:t>”</a:t>
            </a:r>
            <a:r>
              <a:rPr sz="950" b="1" spc="20" dirty="0">
                <a:solidFill>
                  <a:srgbClr val="333333"/>
                </a:solidFill>
                <a:latin typeface="微软雅黑"/>
                <a:cs typeface="微软雅黑"/>
              </a:rPr>
              <a:t>文本框中 </a:t>
            </a:r>
            <a:r>
              <a:rPr sz="950" b="1" spc="25" dirty="0">
                <a:solidFill>
                  <a:srgbClr val="333333"/>
                </a:solidFill>
                <a:latin typeface="微软雅黑"/>
                <a:cs typeface="微软雅黑"/>
              </a:rPr>
              <a:t>写入</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地址，然后单击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快速连接</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按钮，如图</a:t>
            </a:r>
            <a:r>
              <a:rPr sz="950" b="1" spc="-10" dirty="0">
                <a:solidFill>
                  <a:srgbClr val="333333"/>
                </a:solidFill>
                <a:latin typeface="Trebuchet MS"/>
                <a:cs typeface="Trebuchet MS"/>
              </a:rPr>
              <a:t>17-5</a:t>
            </a:r>
            <a:r>
              <a:rPr sz="950" b="1" spc="25" dirty="0">
                <a:solidFill>
                  <a:srgbClr val="333333"/>
                </a:solidFill>
                <a:latin typeface="微软雅黑"/>
                <a:cs typeface="微软雅黑"/>
              </a:rPr>
              <a:t>所示。</a:t>
            </a:r>
            <a:endParaRPr sz="950">
              <a:latin typeface="微软雅黑"/>
              <a:cs typeface="微软雅黑"/>
            </a:endParaRPr>
          </a:p>
        </p:txBody>
      </p:sp>
      <p:sp>
        <p:nvSpPr>
          <p:cNvPr id="7" name="object 7"/>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311</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454063"/>
            <a:ext cx="4583654" cy="6213125"/>
          </a:xfrm>
          <a:prstGeom prst="rect">
            <a:avLst/>
          </a:prstGeom>
        </p:spPr>
      </p:pic>
      <p:sp>
        <p:nvSpPr>
          <p:cNvPr id="3" name="object 3"/>
          <p:cNvSpPr txBox="1"/>
          <p:nvPr/>
        </p:nvSpPr>
        <p:spPr>
          <a:xfrm>
            <a:off x="946424" y="6768879"/>
            <a:ext cx="5586095" cy="6604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17-5</a:t>
            </a:r>
            <a:r>
              <a:rPr sz="950" b="1" spc="-35" dirty="0">
                <a:solidFill>
                  <a:srgbClr val="333333"/>
                </a:solidFill>
                <a:latin typeface="Trebuchet MS"/>
                <a:cs typeface="Trebuchet MS"/>
              </a:rPr>
              <a:t> </a:t>
            </a:r>
            <a:r>
              <a:rPr sz="950" b="1" spc="25" dirty="0">
                <a:solidFill>
                  <a:srgbClr val="333333"/>
                </a:solidFill>
                <a:latin typeface="微软雅黑"/>
                <a:cs typeface="微软雅黑"/>
              </a:rPr>
              <a:t>填写</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在弹出的</a:t>
            </a:r>
            <a:r>
              <a:rPr sz="950" b="1" spc="-125" dirty="0">
                <a:solidFill>
                  <a:srgbClr val="333333"/>
                </a:solidFill>
                <a:latin typeface="Trebuchet MS"/>
                <a:cs typeface="Trebuchet MS"/>
              </a:rPr>
              <a:t>“</a:t>
            </a:r>
            <a:r>
              <a:rPr sz="950" b="1" spc="25" dirty="0">
                <a:solidFill>
                  <a:srgbClr val="333333"/>
                </a:solidFill>
                <a:latin typeface="微软雅黑"/>
                <a:cs typeface="微软雅黑"/>
              </a:rPr>
              <a:t>快速连接</a:t>
            </a:r>
            <a:r>
              <a:rPr sz="950" b="1" spc="-125" dirty="0">
                <a:solidFill>
                  <a:srgbClr val="333333"/>
                </a:solidFill>
                <a:latin typeface="Trebuchet MS"/>
                <a:cs typeface="Trebuchet MS"/>
              </a:rPr>
              <a:t>”</a:t>
            </a:r>
            <a:r>
              <a:rPr sz="950" b="1" spc="20" dirty="0">
                <a:solidFill>
                  <a:srgbClr val="333333"/>
                </a:solidFill>
                <a:latin typeface="微软雅黑"/>
                <a:cs typeface="微软雅黑"/>
              </a:rPr>
              <a:t>提示框中可看到共享的硬盘存储资源，此时显示无法登录到目标属于正常情况，单 </a:t>
            </a:r>
            <a:r>
              <a:rPr sz="950" b="1" spc="25" dirty="0">
                <a:solidFill>
                  <a:srgbClr val="333333"/>
                </a:solidFill>
                <a:latin typeface="微软雅黑"/>
                <a:cs typeface="微软雅黑"/>
              </a:rPr>
              <a:t>击</a:t>
            </a:r>
            <a:r>
              <a:rPr sz="950" b="1" spc="-125" dirty="0">
                <a:solidFill>
                  <a:srgbClr val="333333"/>
                </a:solidFill>
                <a:latin typeface="Trebuchet MS"/>
                <a:cs typeface="Trebuchet MS"/>
              </a:rPr>
              <a:t>“</a:t>
            </a:r>
            <a:r>
              <a:rPr sz="950" b="1" spc="25" dirty="0">
                <a:solidFill>
                  <a:srgbClr val="333333"/>
                </a:solidFill>
                <a:latin typeface="微软雅黑"/>
                <a:cs typeface="微软雅黑"/>
              </a:rPr>
              <a:t>完成</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按钮即可，如图</a:t>
            </a:r>
            <a:r>
              <a:rPr sz="950" b="1" spc="-10" dirty="0">
                <a:solidFill>
                  <a:srgbClr val="333333"/>
                </a:solidFill>
                <a:latin typeface="Trebuchet MS"/>
                <a:cs typeface="Trebuchet MS"/>
              </a:rPr>
              <a:t>17-6</a:t>
            </a:r>
            <a:r>
              <a:rPr sz="950" b="1" spc="25" dirty="0">
                <a:solidFill>
                  <a:srgbClr val="333333"/>
                </a:solidFill>
                <a:latin typeface="微软雅黑"/>
                <a:cs typeface="微软雅黑"/>
              </a:rPr>
              <a:t>所示。</a:t>
            </a:r>
            <a:endParaRPr sz="950">
              <a:latin typeface="微软雅黑"/>
              <a:cs typeface="微软雅黑"/>
            </a:endParaRPr>
          </a:p>
        </p:txBody>
      </p:sp>
      <p:sp>
        <p:nvSpPr>
          <p:cNvPr id="5" name="object 5"/>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312</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454063"/>
            <a:ext cx="4583654" cy="6213125"/>
          </a:xfrm>
          <a:prstGeom prst="rect">
            <a:avLst/>
          </a:prstGeom>
        </p:spPr>
      </p:pic>
      <p:sp>
        <p:nvSpPr>
          <p:cNvPr id="3" name="object 3"/>
          <p:cNvSpPr txBox="1"/>
          <p:nvPr/>
        </p:nvSpPr>
        <p:spPr>
          <a:xfrm>
            <a:off x="946424" y="6768937"/>
            <a:ext cx="4475480" cy="4699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17-6</a:t>
            </a:r>
            <a:r>
              <a:rPr sz="950" b="1" spc="-35" dirty="0">
                <a:solidFill>
                  <a:srgbClr val="333333"/>
                </a:solidFill>
                <a:latin typeface="Trebuchet MS"/>
                <a:cs typeface="Trebuchet MS"/>
              </a:rPr>
              <a:t> </a:t>
            </a:r>
            <a:r>
              <a:rPr sz="950" b="1" spc="25" dirty="0">
                <a:solidFill>
                  <a:srgbClr val="333333"/>
                </a:solidFill>
                <a:latin typeface="微软雅黑"/>
                <a:cs typeface="微软雅黑"/>
              </a:rPr>
              <a:t>在</a:t>
            </a:r>
            <a:r>
              <a:rPr sz="950" b="1" spc="-125" dirty="0">
                <a:solidFill>
                  <a:srgbClr val="333333"/>
                </a:solidFill>
                <a:latin typeface="Trebuchet MS"/>
                <a:cs typeface="Trebuchet MS"/>
              </a:rPr>
              <a:t>“</a:t>
            </a:r>
            <a:r>
              <a:rPr sz="950" b="1" spc="25" dirty="0">
                <a:solidFill>
                  <a:srgbClr val="333333"/>
                </a:solidFill>
                <a:latin typeface="微软雅黑"/>
                <a:cs typeface="微软雅黑"/>
              </a:rPr>
              <a:t>快速连接</a:t>
            </a:r>
            <a:r>
              <a:rPr sz="950" b="1" spc="-125" dirty="0">
                <a:solidFill>
                  <a:srgbClr val="333333"/>
                </a:solidFill>
                <a:latin typeface="Trebuchet MS"/>
                <a:cs typeface="Trebuchet MS"/>
              </a:rPr>
              <a:t>”</a:t>
            </a:r>
            <a:r>
              <a:rPr sz="950" b="1" spc="25" dirty="0">
                <a:solidFill>
                  <a:srgbClr val="333333"/>
                </a:solidFill>
                <a:latin typeface="微软雅黑"/>
                <a:cs typeface="微软雅黑"/>
              </a:rPr>
              <a:t>提示框中看到的共享的硬盘存储资源</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回到</a:t>
            </a:r>
            <a:r>
              <a:rPr sz="950" b="1" spc="-125" dirty="0">
                <a:solidFill>
                  <a:srgbClr val="333333"/>
                </a:solidFill>
                <a:latin typeface="Trebuchet MS"/>
                <a:cs typeface="Trebuchet MS"/>
              </a:rPr>
              <a:t>“</a:t>
            </a:r>
            <a:r>
              <a:rPr sz="950" b="1" spc="25" dirty="0">
                <a:solidFill>
                  <a:srgbClr val="333333"/>
                </a:solidFill>
                <a:latin typeface="微软雅黑"/>
                <a:cs typeface="微软雅黑"/>
              </a:rPr>
              <a:t>目标</a:t>
            </a:r>
            <a:r>
              <a:rPr sz="950" b="1" spc="-125" dirty="0">
                <a:solidFill>
                  <a:srgbClr val="333333"/>
                </a:solidFill>
                <a:latin typeface="Trebuchet MS"/>
                <a:cs typeface="Trebuchet MS"/>
              </a:rPr>
              <a:t>”</a:t>
            </a:r>
            <a:r>
              <a:rPr sz="950" b="1" spc="25" dirty="0">
                <a:solidFill>
                  <a:srgbClr val="333333"/>
                </a:solidFill>
                <a:latin typeface="微软雅黑"/>
                <a:cs typeface="微软雅黑"/>
              </a:rPr>
              <a:t>选项卡页面，可以看到共享存储资源的名称已经出现，如图</a:t>
            </a:r>
            <a:r>
              <a:rPr sz="950" b="1" spc="-10" dirty="0">
                <a:solidFill>
                  <a:srgbClr val="333333"/>
                </a:solidFill>
                <a:latin typeface="Trebuchet MS"/>
                <a:cs typeface="Trebuchet MS"/>
              </a:rPr>
              <a:t>17-7</a:t>
            </a:r>
            <a:r>
              <a:rPr sz="950" b="1" spc="25" dirty="0">
                <a:solidFill>
                  <a:srgbClr val="333333"/>
                </a:solidFill>
                <a:latin typeface="微软雅黑"/>
                <a:cs typeface="微软雅黑"/>
              </a:rPr>
              <a:t>所示。</a:t>
            </a:r>
            <a:endParaRPr sz="950">
              <a:latin typeface="微软雅黑"/>
              <a:cs typeface="微软雅黑"/>
            </a:endParaRPr>
          </a:p>
        </p:txBody>
      </p:sp>
      <p:sp>
        <p:nvSpPr>
          <p:cNvPr id="5" name="object 5"/>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313</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4602713" cy="6317948"/>
          </a:xfrm>
          <a:prstGeom prst="rect">
            <a:avLst/>
          </a:prstGeom>
        </p:spPr>
      </p:pic>
      <p:sp>
        <p:nvSpPr>
          <p:cNvPr id="3" name="object 3"/>
          <p:cNvSpPr txBox="1"/>
          <p:nvPr/>
        </p:nvSpPr>
        <p:spPr>
          <a:xfrm>
            <a:off x="946414" y="6787873"/>
            <a:ext cx="5626100" cy="10414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17-7</a:t>
            </a:r>
            <a:r>
              <a:rPr sz="950" b="1" spc="-35" dirty="0">
                <a:solidFill>
                  <a:srgbClr val="333333"/>
                </a:solidFill>
                <a:latin typeface="Trebuchet MS"/>
                <a:cs typeface="Trebuchet MS"/>
              </a:rPr>
              <a:t> </a:t>
            </a:r>
            <a:r>
              <a:rPr sz="950" b="1" spc="25" dirty="0">
                <a:solidFill>
                  <a:srgbClr val="333333"/>
                </a:solidFill>
                <a:latin typeface="微软雅黑"/>
                <a:cs typeface="微软雅黑"/>
              </a:rPr>
              <a:t>在</a:t>
            </a:r>
            <a:r>
              <a:rPr sz="950" b="1" spc="-125" dirty="0">
                <a:solidFill>
                  <a:srgbClr val="333333"/>
                </a:solidFill>
                <a:latin typeface="Trebuchet MS"/>
                <a:cs typeface="Trebuchet MS"/>
              </a:rPr>
              <a:t>“</a:t>
            </a:r>
            <a:r>
              <a:rPr sz="950" b="1" spc="25" dirty="0">
                <a:solidFill>
                  <a:srgbClr val="333333"/>
                </a:solidFill>
                <a:latin typeface="微软雅黑"/>
                <a:cs typeface="微软雅黑"/>
              </a:rPr>
              <a:t>目标</a:t>
            </a:r>
            <a:r>
              <a:rPr sz="950" b="1" spc="-125" dirty="0">
                <a:solidFill>
                  <a:srgbClr val="333333"/>
                </a:solidFill>
                <a:latin typeface="Trebuchet MS"/>
                <a:cs typeface="Trebuchet MS"/>
              </a:rPr>
              <a:t>”</a:t>
            </a:r>
            <a:r>
              <a:rPr sz="950" b="1" spc="25" dirty="0">
                <a:solidFill>
                  <a:srgbClr val="333333"/>
                </a:solidFill>
                <a:latin typeface="微软雅黑"/>
                <a:cs typeface="微软雅黑"/>
              </a:rPr>
              <a:t>选项卡中看到了共享存储资源</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：准备连接</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服务端的共享存储资源。由于在</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服务端程序上设置了</a:t>
            </a:r>
            <a:r>
              <a:rPr sz="950" b="1" spc="45" dirty="0">
                <a:solidFill>
                  <a:srgbClr val="333333"/>
                </a:solidFill>
                <a:latin typeface="Trebuchet MS"/>
                <a:cs typeface="Trebuchet MS"/>
              </a:rPr>
              <a:t>ACL</a:t>
            </a:r>
            <a:r>
              <a:rPr sz="950" b="1" spc="20" dirty="0">
                <a:solidFill>
                  <a:srgbClr val="333333"/>
                </a:solidFill>
                <a:latin typeface="微软雅黑"/>
                <a:cs typeface="微软雅黑"/>
              </a:rPr>
              <a:t>，使得只有客户端 </a:t>
            </a:r>
            <a:r>
              <a:rPr sz="950" b="1" spc="25" dirty="0">
                <a:solidFill>
                  <a:srgbClr val="333333"/>
                </a:solidFill>
                <a:latin typeface="微软雅黑"/>
                <a:cs typeface="微软雅黑"/>
              </a:rPr>
              <a:t>名称与</a:t>
            </a:r>
            <a:r>
              <a:rPr sz="950" b="1" spc="45" dirty="0">
                <a:solidFill>
                  <a:srgbClr val="333333"/>
                </a:solidFill>
                <a:latin typeface="Trebuchet MS"/>
                <a:cs typeface="Trebuchet MS"/>
              </a:rPr>
              <a:t>ACL</a:t>
            </a:r>
            <a:r>
              <a:rPr sz="950" b="1" spc="25" dirty="0">
                <a:solidFill>
                  <a:srgbClr val="333333"/>
                </a:solidFill>
                <a:latin typeface="微软雅黑"/>
                <a:cs typeface="微软雅黑"/>
              </a:rPr>
              <a:t>策略中的名称保持一致时才能使用远程存储资源，因此首先需要在</a:t>
            </a:r>
            <a:r>
              <a:rPr sz="950" b="1" spc="-125" dirty="0">
                <a:solidFill>
                  <a:srgbClr val="333333"/>
                </a:solidFill>
                <a:latin typeface="Trebuchet MS"/>
                <a:cs typeface="Trebuchet MS"/>
              </a:rPr>
              <a:t>“</a:t>
            </a:r>
            <a:r>
              <a:rPr sz="950" b="1" spc="25" dirty="0">
                <a:solidFill>
                  <a:srgbClr val="333333"/>
                </a:solidFill>
                <a:latin typeface="微软雅黑"/>
                <a:cs typeface="微软雅黑"/>
              </a:rPr>
              <a:t>配置</a:t>
            </a:r>
            <a:r>
              <a:rPr sz="950" b="1" spc="-125" dirty="0">
                <a:solidFill>
                  <a:srgbClr val="333333"/>
                </a:solidFill>
                <a:latin typeface="Trebuchet MS"/>
                <a:cs typeface="Trebuchet MS"/>
              </a:rPr>
              <a:t>”</a:t>
            </a:r>
            <a:r>
              <a:rPr sz="950" b="1" spc="25" dirty="0">
                <a:solidFill>
                  <a:srgbClr val="333333"/>
                </a:solidFill>
                <a:latin typeface="微软雅黑"/>
                <a:cs typeface="微软雅黑"/>
              </a:rPr>
              <a:t>选项卡中单击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更 </a:t>
            </a:r>
            <a:r>
              <a:rPr sz="950" b="1" spc="30" dirty="0">
                <a:solidFill>
                  <a:srgbClr val="333333"/>
                </a:solidFill>
                <a:latin typeface="微软雅黑"/>
                <a:cs typeface="微软雅黑"/>
              </a:rPr>
              <a:t> </a:t>
            </a:r>
            <a:r>
              <a:rPr sz="950" b="1" spc="25" dirty="0">
                <a:solidFill>
                  <a:srgbClr val="333333"/>
                </a:solidFill>
                <a:latin typeface="微软雅黑"/>
                <a:cs typeface="微软雅黑"/>
              </a:rPr>
              <a:t>改</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按钮（见图</a:t>
            </a:r>
            <a:r>
              <a:rPr sz="950" b="1" dirty="0">
                <a:solidFill>
                  <a:srgbClr val="333333"/>
                </a:solidFill>
                <a:latin typeface="Trebuchet MS"/>
                <a:cs typeface="Trebuchet MS"/>
              </a:rPr>
              <a:t>17-8</a:t>
            </a:r>
            <a:r>
              <a:rPr sz="950" b="1" dirty="0">
                <a:solidFill>
                  <a:srgbClr val="333333"/>
                </a:solidFill>
                <a:latin typeface="微软雅黑"/>
                <a:cs typeface="微软雅黑"/>
              </a:rPr>
              <a:t>），</a:t>
            </a:r>
            <a:r>
              <a:rPr sz="950" b="1" spc="25" dirty="0">
                <a:solidFill>
                  <a:srgbClr val="333333"/>
                </a:solidFill>
                <a:latin typeface="微软雅黑"/>
                <a:cs typeface="微软雅黑"/>
              </a:rPr>
              <a:t>随后在修改界面写入</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服务器</a:t>
            </a:r>
            <a:r>
              <a:rPr sz="950" b="1" spc="45" dirty="0">
                <a:solidFill>
                  <a:srgbClr val="333333"/>
                </a:solidFill>
                <a:latin typeface="Trebuchet MS"/>
                <a:cs typeface="Trebuchet MS"/>
              </a:rPr>
              <a:t>ACL</a:t>
            </a:r>
            <a:r>
              <a:rPr sz="950" b="1" spc="25" dirty="0">
                <a:solidFill>
                  <a:srgbClr val="333333"/>
                </a:solidFill>
                <a:latin typeface="微软雅黑"/>
                <a:cs typeface="微软雅黑"/>
              </a:rPr>
              <a:t>策略名称（见图</a:t>
            </a:r>
            <a:r>
              <a:rPr sz="950" b="1" dirty="0">
                <a:solidFill>
                  <a:srgbClr val="333333"/>
                </a:solidFill>
                <a:latin typeface="Trebuchet MS"/>
                <a:cs typeface="Trebuchet MS"/>
              </a:rPr>
              <a:t>17-9</a:t>
            </a:r>
            <a:r>
              <a:rPr sz="950" b="1" dirty="0">
                <a:solidFill>
                  <a:srgbClr val="333333"/>
                </a:solidFill>
                <a:latin typeface="微软雅黑"/>
                <a:cs typeface="微软雅黑"/>
              </a:rPr>
              <a:t>），</a:t>
            </a:r>
            <a:r>
              <a:rPr sz="950" b="1" spc="25" dirty="0">
                <a:solidFill>
                  <a:srgbClr val="333333"/>
                </a:solidFill>
                <a:latin typeface="微软雅黑"/>
                <a:cs typeface="微软雅黑"/>
              </a:rPr>
              <a:t>最后重新返回到 </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发起程序的</a:t>
            </a:r>
            <a:r>
              <a:rPr sz="950" b="1" spc="-125" dirty="0">
                <a:solidFill>
                  <a:srgbClr val="333333"/>
                </a:solidFill>
                <a:latin typeface="Trebuchet MS"/>
                <a:cs typeface="Trebuchet MS"/>
              </a:rPr>
              <a:t>“</a:t>
            </a:r>
            <a:r>
              <a:rPr sz="950" b="1" spc="25" dirty="0">
                <a:solidFill>
                  <a:srgbClr val="333333"/>
                </a:solidFill>
                <a:latin typeface="微软雅黑"/>
                <a:cs typeface="微软雅黑"/>
              </a:rPr>
              <a:t>目标</a:t>
            </a:r>
            <a:r>
              <a:rPr sz="950" b="1" spc="-125" dirty="0">
                <a:solidFill>
                  <a:srgbClr val="333333"/>
                </a:solidFill>
                <a:latin typeface="Trebuchet MS"/>
                <a:cs typeface="Trebuchet MS"/>
              </a:rPr>
              <a:t>”</a:t>
            </a:r>
            <a:r>
              <a:rPr sz="950" b="1" spc="25" dirty="0">
                <a:solidFill>
                  <a:srgbClr val="333333"/>
                </a:solidFill>
                <a:latin typeface="微软雅黑"/>
                <a:cs typeface="微软雅黑"/>
              </a:rPr>
              <a:t>界面（见图</a:t>
            </a:r>
            <a:r>
              <a:rPr sz="950" b="1" spc="-5" dirty="0">
                <a:solidFill>
                  <a:srgbClr val="333333"/>
                </a:solidFill>
                <a:latin typeface="Trebuchet MS"/>
                <a:cs typeface="Trebuchet MS"/>
              </a:rPr>
              <a:t>17-10</a:t>
            </a:r>
            <a:r>
              <a:rPr sz="950" b="1" spc="-5" dirty="0">
                <a:solidFill>
                  <a:srgbClr val="333333"/>
                </a:solidFill>
                <a:latin typeface="微软雅黑"/>
                <a:cs typeface="微软雅黑"/>
              </a:rPr>
              <a:t>）</a:t>
            </a:r>
            <a:r>
              <a:rPr sz="950" b="1" spc="25" dirty="0">
                <a:solidFill>
                  <a:srgbClr val="333333"/>
                </a:solidFill>
                <a:latin typeface="微软雅黑"/>
                <a:cs typeface="微软雅黑"/>
              </a:rPr>
              <a:t>。</a:t>
            </a:r>
            <a:endParaRPr sz="950">
              <a:latin typeface="微软雅黑"/>
              <a:cs typeface="微软雅黑"/>
            </a:endParaRPr>
          </a:p>
        </p:txBody>
      </p:sp>
      <p:sp>
        <p:nvSpPr>
          <p:cNvPr id="5" name="object 5"/>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314</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4602713" cy="6317948"/>
          </a:xfrm>
          <a:prstGeom prst="rect">
            <a:avLst/>
          </a:prstGeom>
        </p:spPr>
      </p:pic>
      <p:sp>
        <p:nvSpPr>
          <p:cNvPr id="3" name="object 3"/>
          <p:cNvSpPr txBox="1"/>
          <p:nvPr/>
        </p:nvSpPr>
        <p:spPr>
          <a:xfrm>
            <a:off x="946424" y="6787932"/>
            <a:ext cx="1920239"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17-8</a:t>
            </a:r>
            <a:r>
              <a:rPr sz="950" b="1" spc="-35" dirty="0">
                <a:solidFill>
                  <a:srgbClr val="333333"/>
                </a:solidFill>
                <a:latin typeface="Trebuchet MS"/>
                <a:cs typeface="Trebuchet MS"/>
              </a:rPr>
              <a:t> </a:t>
            </a:r>
            <a:r>
              <a:rPr sz="950" b="1" spc="25" dirty="0">
                <a:solidFill>
                  <a:srgbClr val="333333"/>
                </a:solidFill>
                <a:latin typeface="微软雅黑"/>
                <a:cs typeface="微软雅黑"/>
              </a:rPr>
              <a:t>更改客户端的发起程序名称</a:t>
            </a:r>
            <a:endParaRPr sz="950">
              <a:latin typeface="微软雅黑"/>
              <a:cs typeface="微软雅黑"/>
            </a:endParaRPr>
          </a:p>
        </p:txBody>
      </p:sp>
      <p:sp>
        <p:nvSpPr>
          <p:cNvPr id="5" name="object 5"/>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315</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4602713" cy="6317948"/>
          </a:xfrm>
          <a:prstGeom prst="rect">
            <a:avLst/>
          </a:prstGeom>
        </p:spPr>
      </p:pic>
      <p:sp>
        <p:nvSpPr>
          <p:cNvPr id="3" name="object 3"/>
          <p:cNvSpPr txBox="1"/>
          <p:nvPr/>
        </p:nvSpPr>
        <p:spPr>
          <a:xfrm>
            <a:off x="946424" y="6787992"/>
            <a:ext cx="184277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17-9</a:t>
            </a:r>
            <a:r>
              <a:rPr sz="950" b="1" spc="-35" dirty="0">
                <a:solidFill>
                  <a:srgbClr val="333333"/>
                </a:solidFill>
                <a:latin typeface="Trebuchet MS"/>
                <a:cs typeface="Trebuchet MS"/>
              </a:rPr>
              <a:t> </a:t>
            </a:r>
            <a:r>
              <a:rPr sz="950" b="1" spc="25" dirty="0">
                <a:solidFill>
                  <a:srgbClr val="333333"/>
                </a:solidFill>
                <a:latin typeface="微软雅黑"/>
                <a:cs typeface="微软雅黑"/>
              </a:rPr>
              <a:t>修改</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发起程序的名称</a:t>
            </a:r>
            <a:endParaRPr sz="950">
              <a:latin typeface="微软雅黑"/>
              <a:cs typeface="微软雅黑"/>
            </a:endParaRPr>
          </a:p>
        </p:txBody>
      </p:sp>
      <p:sp>
        <p:nvSpPr>
          <p:cNvPr id="5" name="object 5"/>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316</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4602713" cy="6317948"/>
          </a:xfrm>
          <a:prstGeom prst="rect">
            <a:avLst/>
          </a:prstGeom>
        </p:spPr>
      </p:pic>
      <p:sp>
        <p:nvSpPr>
          <p:cNvPr id="3" name="object 3"/>
          <p:cNvSpPr txBox="1"/>
          <p:nvPr/>
        </p:nvSpPr>
        <p:spPr>
          <a:xfrm>
            <a:off x="946424" y="6787838"/>
            <a:ext cx="5617210" cy="6604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17-10</a:t>
            </a:r>
            <a:r>
              <a:rPr sz="950" b="1" spc="-35" dirty="0">
                <a:solidFill>
                  <a:srgbClr val="333333"/>
                </a:solidFill>
                <a:latin typeface="Trebuchet MS"/>
                <a:cs typeface="Trebuchet MS"/>
              </a:rPr>
              <a:t> </a:t>
            </a:r>
            <a:r>
              <a:rPr sz="950" b="1" spc="25" dirty="0">
                <a:solidFill>
                  <a:srgbClr val="333333"/>
                </a:solidFill>
                <a:latin typeface="微软雅黑"/>
                <a:cs typeface="微软雅黑"/>
              </a:rPr>
              <a:t>返回到</a:t>
            </a:r>
            <a:r>
              <a:rPr sz="950" b="1" spc="-125" dirty="0">
                <a:solidFill>
                  <a:srgbClr val="333333"/>
                </a:solidFill>
                <a:latin typeface="Trebuchet MS"/>
                <a:cs typeface="Trebuchet MS"/>
              </a:rPr>
              <a:t>“</a:t>
            </a:r>
            <a:r>
              <a:rPr sz="950" b="1" spc="25" dirty="0">
                <a:solidFill>
                  <a:srgbClr val="333333"/>
                </a:solidFill>
                <a:latin typeface="微软雅黑"/>
                <a:cs typeface="微软雅黑"/>
              </a:rPr>
              <a:t>目标</a:t>
            </a:r>
            <a:r>
              <a:rPr sz="950" b="1" spc="-125" dirty="0">
                <a:solidFill>
                  <a:srgbClr val="333333"/>
                </a:solidFill>
                <a:latin typeface="Trebuchet MS"/>
                <a:cs typeface="Trebuchet MS"/>
              </a:rPr>
              <a:t>”</a:t>
            </a:r>
            <a:r>
              <a:rPr sz="950" b="1" spc="25" dirty="0">
                <a:solidFill>
                  <a:srgbClr val="333333"/>
                </a:solidFill>
                <a:latin typeface="微软雅黑"/>
                <a:cs typeface="微软雅黑"/>
              </a:rPr>
              <a:t>界面</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在确认</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发起程序名称与</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服务器</a:t>
            </a:r>
            <a:r>
              <a:rPr sz="950" b="1" spc="45" dirty="0">
                <a:solidFill>
                  <a:srgbClr val="333333"/>
                </a:solidFill>
                <a:latin typeface="Trebuchet MS"/>
                <a:cs typeface="Trebuchet MS"/>
              </a:rPr>
              <a:t>ACL</a:t>
            </a:r>
            <a:r>
              <a:rPr sz="950" b="1" spc="25" dirty="0">
                <a:solidFill>
                  <a:srgbClr val="333333"/>
                </a:solidFill>
                <a:latin typeface="微软雅黑"/>
                <a:cs typeface="微软雅黑"/>
              </a:rPr>
              <a:t>策略一致后，重新点击</a:t>
            </a:r>
            <a:r>
              <a:rPr sz="950" b="1" spc="-125" dirty="0">
                <a:solidFill>
                  <a:srgbClr val="333333"/>
                </a:solidFill>
                <a:latin typeface="Trebuchet MS"/>
                <a:cs typeface="Trebuchet MS"/>
              </a:rPr>
              <a:t>“</a:t>
            </a:r>
            <a:r>
              <a:rPr sz="950" b="1" spc="25" dirty="0">
                <a:solidFill>
                  <a:srgbClr val="333333"/>
                </a:solidFill>
                <a:latin typeface="微软雅黑"/>
                <a:cs typeface="微软雅黑"/>
              </a:rPr>
              <a:t>连接</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按钮，如图</a:t>
            </a:r>
            <a:r>
              <a:rPr sz="950" b="1" spc="-10" dirty="0">
                <a:solidFill>
                  <a:srgbClr val="333333"/>
                </a:solidFill>
                <a:latin typeface="Trebuchet MS"/>
                <a:cs typeface="Trebuchet MS"/>
              </a:rPr>
              <a:t>17-11</a:t>
            </a:r>
            <a:r>
              <a:rPr sz="950" b="1" spc="20" dirty="0">
                <a:solidFill>
                  <a:srgbClr val="333333"/>
                </a:solidFill>
                <a:latin typeface="微软雅黑"/>
                <a:cs typeface="微软雅黑"/>
              </a:rPr>
              <a:t>所示，并点 </a:t>
            </a:r>
            <a:r>
              <a:rPr sz="950" b="1" spc="25" dirty="0">
                <a:solidFill>
                  <a:srgbClr val="333333"/>
                </a:solidFill>
                <a:latin typeface="微软雅黑"/>
                <a:cs typeface="微软雅黑"/>
              </a:rPr>
              <a:t>击确认。大约</a:t>
            </a:r>
            <a:r>
              <a:rPr sz="950" b="1" dirty="0">
                <a:solidFill>
                  <a:srgbClr val="333333"/>
                </a:solidFill>
                <a:latin typeface="Trebuchet MS"/>
                <a:cs typeface="Trebuchet MS"/>
              </a:rPr>
              <a:t>1~3</a:t>
            </a:r>
            <a:r>
              <a:rPr sz="950" b="1" spc="25" dirty="0">
                <a:solidFill>
                  <a:srgbClr val="333333"/>
                </a:solidFill>
                <a:latin typeface="微软雅黑"/>
                <a:cs typeface="微软雅黑"/>
              </a:rPr>
              <a:t>秒后，状态会更新为</a:t>
            </a:r>
            <a:r>
              <a:rPr sz="950" b="1" spc="-125" dirty="0">
                <a:solidFill>
                  <a:srgbClr val="333333"/>
                </a:solidFill>
                <a:latin typeface="Trebuchet MS"/>
                <a:cs typeface="Trebuchet MS"/>
              </a:rPr>
              <a:t>“</a:t>
            </a:r>
            <a:r>
              <a:rPr sz="950" b="1" spc="25" dirty="0">
                <a:solidFill>
                  <a:srgbClr val="333333"/>
                </a:solidFill>
                <a:latin typeface="微软雅黑"/>
                <a:cs typeface="微软雅黑"/>
              </a:rPr>
              <a:t>已连接</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如图</a:t>
            </a:r>
            <a:r>
              <a:rPr sz="950" b="1" spc="-10" dirty="0">
                <a:solidFill>
                  <a:srgbClr val="333333"/>
                </a:solidFill>
                <a:latin typeface="Trebuchet MS"/>
                <a:cs typeface="Trebuchet MS"/>
              </a:rPr>
              <a:t>17-12</a:t>
            </a:r>
            <a:r>
              <a:rPr sz="950" b="1" spc="25" dirty="0">
                <a:solidFill>
                  <a:srgbClr val="333333"/>
                </a:solidFill>
                <a:latin typeface="微软雅黑"/>
                <a:cs typeface="微软雅黑"/>
              </a:rPr>
              <a:t>所示。</a:t>
            </a:r>
            <a:endParaRPr sz="950">
              <a:latin typeface="微软雅黑"/>
              <a:cs typeface="微软雅黑"/>
            </a:endParaRPr>
          </a:p>
        </p:txBody>
      </p:sp>
      <p:sp>
        <p:nvSpPr>
          <p:cNvPr id="5" name="object 5"/>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317</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4602713" cy="6317948"/>
          </a:xfrm>
          <a:prstGeom prst="rect">
            <a:avLst/>
          </a:prstGeom>
        </p:spPr>
      </p:pic>
      <p:sp>
        <p:nvSpPr>
          <p:cNvPr id="3" name="object 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4" name="object 4"/>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318</a:t>
            </a:fld>
            <a:endParaRPr sz="800">
              <a:latin typeface="小哥哥网恋吗"/>
              <a:cs typeface="小哥哥网恋吗"/>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652"/>
            <a:ext cx="178943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17-11</a:t>
            </a:r>
            <a:r>
              <a:rPr sz="950" b="1" spc="-35" dirty="0">
                <a:solidFill>
                  <a:srgbClr val="333333"/>
                </a:solidFill>
                <a:latin typeface="Trebuchet MS"/>
                <a:cs typeface="Trebuchet MS"/>
              </a:rPr>
              <a:t> </a:t>
            </a:r>
            <a:r>
              <a:rPr sz="950" b="1" spc="25" dirty="0">
                <a:solidFill>
                  <a:srgbClr val="333333"/>
                </a:solidFill>
                <a:latin typeface="微软雅黑"/>
                <a:cs typeface="微软雅黑"/>
              </a:rPr>
              <a:t>尝试连接</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存储目标</a:t>
            </a:r>
            <a:endParaRPr sz="950">
              <a:latin typeface="微软雅黑"/>
              <a:cs typeface="微软雅黑"/>
            </a:endParaRPr>
          </a:p>
        </p:txBody>
      </p:sp>
      <p:pic>
        <p:nvPicPr>
          <p:cNvPr id="3" name="object 3"/>
          <p:cNvPicPr/>
          <p:nvPr/>
        </p:nvPicPr>
        <p:blipFill>
          <a:blip r:embed="rId2" cstate="print"/>
          <a:stretch>
            <a:fillRect/>
          </a:stretch>
        </p:blipFill>
        <p:spPr>
          <a:xfrm>
            <a:off x="959124" y="558926"/>
            <a:ext cx="4602713" cy="6318010"/>
          </a:xfrm>
          <a:prstGeom prst="rect">
            <a:avLst/>
          </a:prstGeom>
        </p:spPr>
      </p:pic>
      <p:sp>
        <p:nvSpPr>
          <p:cNvPr id="4" name="object 4"/>
          <p:cNvSpPr txBox="1"/>
          <p:nvPr/>
        </p:nvSpPr>
        <p:spPr>
          <a:xfrm>
            <a:off x="946424" y="6978546"/>
            <a:ext cx="5636895" cy="6604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17-12</a:t>
            </a:r>
            <a:r>
              <a:rPr sz="950" b="1" spc="-35" dirty="0">
                <a:solidFill>
                  <a:srgbClr val="333333"/>
                </a:solidFill>
                <a:latin typeface="Trebuchet MS"/>
                <a:cs typeface="Trebuchet MS"/>
              </a:rPr>
              <a:t> </a:t>
            </a:r>
            <a:r>
              <a:rPr sz="950" b="1" spc="25" dirty="0">
                <a:solidFill>
                  <a:srgbClr val="333333"/>
                </a:solidFill>
                <a:latin typeface="微软雅黑"/>
                <a:cs typeface="微软雅黑"/>
              </a:rPr>
              <a:t>成功连接到远程共享存储资源</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：访问</a:t>
            </a:r>
            <a:r>
              <a:rPr sz="950" b="1" spc="40" dirty="0">
                <a:solidFill>
                  <a:srgbClr val="333333"/>
                </a:solidFill>
                <a:latin typeface="Trebuchet MS"/>
                <a:cs typeface="Trebuchet MS"/>
              </a:rPr>
              <a:t>iSCSI</a:t>
            </a:r>
            <a:r>
              <a:rPr sz="950" b="1" spc="25" dirty="0">
                <a:solidFill>
                  <a:srgbClr val="333333"/>
                </a:solidFill>
                <a:latin typeface="微软雅黑"/>
                <a:cs typeface="微软雅黑"/>
              </a:rPr>
              <a:t>远程共享存储资源。右键单击桌面上的</a:t>
            </a:r>
            <a:r>
              <a:rPr sz="950" b="1" spc="-125" dirty="0">
                <a:solidFill>
                  <a:srgbClr val="333333"/>
                </a:solidFill>
                <a:latin typeface="Trebuchet MS"/>
                <a:cs typeface="Trebuchet MS"/>
              </a:rPr>
              <a:t>“</a:t>
            </a:r>
            <a:r>
              <a:rPr sz="950" b="1" spc="25" dirty="0">
                <a:solidFill>
                  <a:srgbClr val="333333"/>
                </a:solidFill>
                <a:latin typeface="微软雅黑"/>
                <a:cs typeface="微软雅黑"/>
              </a:rPr>
              <a:t>计算机</a:t>
            </a:r>
            <a:r>
              <a:rPr sz="950" b="1" spc="-125" dirty="0">
                <a:solidFill>
                  <a:srgbClr val="333333"/>
                </a:solidFill>
                <a:latin typeface="Trebuchet MS"/>
                <a:cs typeface="Trebuchet MS"/>
              </a:rPr>
              <a:t>”</a:t>
            </a:r>
            <a:r>
              <a:rPr sz="950" b="1" spc="25" dirty="0">
                <a:solidFill>
                  <a:srgbClr val="333333"/>
                </a:solidFill>
                <a:latin typeface="微软雅黑"/>
                <a:cs typeface="微软雅黑"/>
              </a:rPr>
              <a:t>图标，打开计算机管理程序，如图</a:t>
            </a:r>
            <a:r>
              <a:rPr sz="950" b="1" spc="-10" dirty="0">
                <a:solidFill>
                  <a:srgbClr val="333333"/>
                </a:solidFill>
                <a:latin typeface="Trebuchet MS"/>
                <a:cs typeface="Trebuchet MS"/>
              </a:rPr>
              <a:t>17-  </a:t>
            </a:r>
            <a:r>
              <a:rPr sz="950" b="1" dirty="0">
                <a:solidFill>
                  <a:srgbClr val="333333"/>
                </a:solidFill>
                <a:latin typeface="Trebuchet MS"/>
                <a:cs typeface="Trebuchet MS"/>
              </a:rPr>
              <a:t>13</a:t>
            </a:r>
            <a:r>
              <a:rPr sz="950" b="1" spc="25" dirty="0">
                <a:solidFill>
                  <a:srgbClr val="333333"/>
                </a:solidFill>
                <a:latin typeface="微软雅黑"/>
                <a:cs typeface="微软雅黑"/>
              </a:rPr>
              <a:t>所示。</a:t>
            </a:r>
            <a:endParaRPr sz="950">
              <a:latin typeface="微软雅黑"/>
              <a:cs typeface="微软雅黑"/>
            </a:endParaRPr>
          </a:p>
        </p:txBody>
      </p:sp>
      <p:sp>
        <p:nvSpPr>
          <p:cNvPr id="6" name="object 6"/>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319</a:t>
            </a:fld>
            <a:endParaRPr sz="800">
              <a:latin typeface="小哥哥网恋吗"/>
              <a:cs typeface="小哥哥网恋吗"/>
            </a:endParaRPr>
          </a:p>
        </p:txBody>
      </p:sp>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75322"/>
            <a:ext cx="5552795" cy="4910170"/>
          </a:xfrm>
          <a:prstGeom prst="rect">
            <a:avLst/>
          </a:prstGeom>
        </p:spPr>
      </p:pic>
      <p:sp>
        <p:nvSpPr>
          <p:cNvPr id="3" name="object 3"/>
          <p:cNvSpPr txBox="1"/>
          <p:nvPr/>
        </p:nvSpPr>
        <p:spPr>
          <a:xfrm>
            <a:off x="946424" y="5387163"/>
            <a:ext cx="5664835" cy="415734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6-6</a:t>
            </a:r>
            <a:r>
              <a:rPr sz="950" spc="-35" dirty="0">
                <a:solidFill>
                  <a:srgbClr val="333333"/>
                </a:solidFill>
                <a:latin typeface="Trebuchet MS"/>
                <a:cs typeface="Trebuchet MS"/>
              </a:rPr>
              <a:t> </a:t>
            </a:r>
            <a:r>
              <a:rPr sz="950" spc="35" dirty="0">
                <a:solidFill>
                  <a:srgbClr val="333333"/>
                </a:solidFill>
                <a:latin typeface="Trebuchet MS"/>
                <a:cs typeface="Trebuchet MS"/>
              </a:rPr>
              <a:t>VFS</a:t>
            </a:r>
            <a:r>
              <a:rPr sz="950" spc="25" dirty="0">
                <a:solidFill>
                  <a:srgbClr val="333333"/>
                </a:solidFill>
                <a:latin typeface="微软雅黑"/>
                <a:cs typeface="微软雅黑"/>
              </a:rPr>
              <a:t>的架构示意图</a:t>
            </a:r>
            <a:endParaRPr sz="950">
              <a:latin typeface="微软雅黑"/>
              <a:cs typeface="微软雅黑"/>
            </a:endParaRPr>
          </a:p>
          <a:p>
            <a:pPr marL="12700" marR="29845">
              <a:lnSpc>
                <a:spcPct val="131600"/>
              </a:lnSpc>
              <a:spcBef>
                <a:spcPts val="825"/>
              </a:spcBef>
            </a:pPr>
            <a:r>
              <a:rPr sz="950" spc="35" dirty="0">
                <a:solidFill>
                  <a:srgbClr val="333333"/>
                </a:solidFill>
                <a:latin typeface="Trebuchet MS"/>
                <a:cs typeface="Trebuchet MS"/>
              </a:rPr>
              <a:t>VFS</a:t>
            </a:r>
            <a:r>
              <a:rPr sz="950" spc="25" dirty="0">
                <a:solidFill>
                  <a:srgbClr val="333333"/>
                </a:solidFill>
                <a:latin typeface="微软雅黑"/>
                <a:cs typeface="微软雅黑"/>
              </a:rPr>
              <a:t>虚拟文件系统也有点像是一个翻译官，我们不需要知道对方的情况，只要告诉</a:t>
            </a:r>
            <a:r>
              <a:rPr sz="950" spc="35" dirty="0">
                <a:solidFill>
                  <a:srgbClr val="333333"/>
                </a:solidFill>
                <a:latin typeface="Trebuchet MS"/>
                <a:cs typeface="Trebuchet MS"/>
              </a:rPr>
              <a:t>VFS</a:t>
            </a:r>
            <a:r>
              <a:rPr sz="950" spc="20" dirty="0">
                <a:solidFill>
                  <a:srgbClr val="333333"/>
                </a:solidFill>
                <a:latin typeface="微软雅黑"/>
                <a:cs typeface="微软雅黑"/>
              </a:rPr>
              <a:t>想进行的操作是什 </a:t>
            </a:r>
            <a:r>
              <a:rPr sz="950" spc="25" dirty="0">
                <a:solidFill>
                  <a:srgbClr val="333333"/>
                </a:solidFill>
                <a:latin typeface="微软雅黑"/>
                <a:cs typeface="微软雅黑"/>
              </a:rPr>
              <a:t>么，它就会自动判断对方能够听得懂什么指令，然后翻译并交代下去，让用户不用操心这些</a:t>
            </a:r>
            <a:r>
              <a:rPr sz="950" spc="-160" dirty="0">
                <a:solidFill>
                  <a:srgbClr val="333333"/>
                </a:solidFill>
                <a:latin typeface="Trebuchet MS"/>
                <a:cs typeface="Trebuchet MS"/>
              </a:rPr>
              <a:t>“</a:t>
            </a:r>
            <a:r>
              <a:rPr sz="950" spc="25" dirty="0">
                <a:solidFill>
                  <a:srgbClr val="333333"/>
                </a:solidFill>
                <a:latin typeface="微软雅黑"/>
                <a:cs typeface="微软雅黑"/>
              </a:rPr>
              <a:t>小事情</a:t>
            </a:r>
            <a:r>
              <a:rPr sz="950" spc="-70" dirty="0">
                <a:solidFill>
                  <a:srgbClr val="333333"/>
                </a:solidFill>
                <a:latin typeface="Trebuchet MS"/>
                <a:cs typeface="Trebuchet MS"/>
              </a:rPr>
              <a:t>”</a:t>
            </a:r>
            <a:r>
              <a:rPr sz="950" spc="-70" dirty="0">
                <a:solidFill>
                  <a:srgbClr val="333333"/>
                </a:solidFill>
                <a:latin typeface="微软雅黑"/>
                <a:cs typeface="微软雅黑"/>
              </a:rPr>
              <a:t>， </a:t>
            </a:r>
            <a:r>
              <a:rPr sz="950" spc="-65" dirty="0">
                <a:solidFill>
                  <a:srgbClr val="333333"/>
                </a:solidFill>
                <a:latin typeface="微软雅黑"/>
                <a:cs typeface="微软雅黑"/>
              </a:rPr>
              <a:t> </a:t>
            </a:r>
            <a:r>
              <a:rPr sz="950" spc="25" dirty="0">
                <a:solidFill>
                  <a:srgbClr val="333333"/>
                </a:solidFill>
                <a:latin typeface="微软雅黑"/>
                <a:cs typeface="微软雅黑"/>
              </a:rPr>
              <a:t>专注于自己的操作。</a:t>
            </a:r>
            <a:endParaRPr sz="950">
              <a:latin typeface="微软雅黑"/>
              <a:cs typeface="微软雅黑"/>
            </a:endParaRPr>
          </a:p>
          <a:p>
            <a:pPr>
              <a:lnSpc>
                <a:spcPct val="100000"/>
              </a:lnSpc>
              <a:spcBef>
                <a:spcPts val="85"/>
              </a:spcBef>
            </a:pPr>
            <a:endParaRPr sz="650">
              <a:latin typeface="微软雅黑"/>
              <a:cs typeface="微软雅黑"/>
            </a:endParaRPr>
          </a:p>
          <a:p>
            <a:pPr marL="12700">
              <a:lnSpc>
                <a:spcPct val="100000"/>
              </a:lnSpc>
              <a:spcBef>
                <a:spcPts val="5"/>
              </a:spcBef>
            </a:pPr>
            <a:r>
              <a:rPr sz="1450" b="1" spc="35" dirty="0">
                <a:solidFill>
                  <a:srgbClr val="333333"/>
                </a:solidFill>
                <a:latin typeface="Trebuchet MS"/>
                <a:cs typeface="Trebuchet MS"/>
              </a:rPr>
              <a:t>Tips</a:t>
            </a:r>
            <a:endParaRPr sz="1450">
              <a:latin typeface="Trebuchet MS"/>
              <a:cs typeface="Trebuchet MS"/>
            </a:endParaRPr>
          </a:p>
          <a:p>
            <a:pPr marL="12700" marR="69850">
              <a:lnSpc>
                <a:spcPct val="131600"/>
              </a:lnSpc>
              <a:spcBef>
                <a:spcPts val="950"/>
              </a:spcBef>
            </a:pPr>
            <a:r>
              <a:rPr sz="950" spc="25" dirty="0">
                <a:solidFill>
                  <a:srgbClr val="333333"/>
                </a:solidFill>
                <a:latin typeface="微软雅黑"/>
                <a:cs typeface="微软雅黑"/>
              </a:rPr>
              <a:t>在医学生圈里有句话说的很好，当你开始关注身体某个器官的时候，大概率它最近不舒服了。由于</a:t>
            </a:r>
            <a:r>
              <a:rPr sz="950" spc="35" dirty="0">
                <a:solidFill>
                  <a:srgbClr val="333333"/>
                </a:solidFill>
                <a:latin typeface="Trebuchet MS"/>
                <a:cs typeface="Trebuchet MS"/>
              </a:rPr>
              <a:t>VFS </a:t>
            </a:r>
            <a:r>
              <a:rPr sz="950" spc="-275" dirty="0">
                <a:solidFill>
                  <a:srgbClr val="333333"/>
                </a:solidFill>
                <a:latin typeface="Trebuchet MS"/>
                <a:cs typeface="Trebuchet MS"/>
              </a:rPr>
              <a:t> </a:t>
            </a:r>
            <a:r>
              <a:rPr sz="950" spc="25" dirty="0">
                <a:solidFill>
                  <a:srgbClr val="333333"/>
                </a:solidFill>
                <a:latin typeface="微软雅黑"/>
                <a:cs typeface="微软雅黑"/>
              </a:rPr>
              <a:t>真的是太好用了，而且几乎不会出现任何的问题，所以如果不讲理论的话，很多同学可能几年后都不知 道自己用了它呢</a:t>
            </a:r>
            <a:r>
              <a:rPr sz="950" spc="55" dirty="0">
                <a:solidFill>
                  <a:srgbClr val="333333"/>
                </a:solidFill>
                <a:latin typeface="Trebuchet MS"/>
                <a:cs typeface="Trebuchet MS"/>
              </a:rPr>
              <a:t>~</a:t>
            </a:r>
            <a:endParaRPr sz="950">
              <a:latin typeface="Trebuchet MS"/>
              <a:cs typeface="Trebuchet MS"/>
            </a:endParaRPr>
          </a:p>
          <a:p>
            <a:pPr>
              <a:lnSpc>
                <a:spcPct val="100000"/>
              </a:lnSpc>
              <a:spcBef>
                <a:spcPts val="40"/>
              </a:spcBef>
            </a:pPr>
            <a:endParaRPr sz="1050">
              <a:latin typeface="Trebuchet MS"/>
              <a:cs typeface="Trebuchet MS"/>
            </a:endParaRPr>
          </a:p>
          <a:p>
            <a:pPr marL="12700">
              <a:lnSpc>
                <a:spcPct val="100000"/>
              </a:lnSpc>
            </a:pPr>
            <a:r>
              <a:rPr sz="950" b="1" spc="-25" dirty="0">
                <a:solidFill>
                  <a:srgbClr val="333333"/>
                </a:solidFill>
                <a:latin typeface="Trebuchet MS"/>
                <a:cs typeface="Trebuchet MS"/>
              </a:rPr>
              <a:t>6.4</a:t>
            </a:r>
            <a:r>
              <a:rPr sz="950" b="1" spc="-35" dirty="0">
                <a:solidFill>
                  <a:srgbClr val="333333"/>
                </a:solidFill>
                <a:latin typeface="Trebuchet MS"/>
                <a:cs typeface="Trebuchet MS"/>
              </a:rPr>
              <a:t> </a:t>
            </a:r>
            <a:r>
              <a:rPr sz="950" b="1" spc="25" dirty="0">
                <a:solidFill>
                  <a:srgbClr val="333333"/>
                </a:solidFill>
                <a:latin typeface="微软雅黑"/>
                <a:cs typeface="微软雅黑"/>
              </a:rPr>
              <a:t>挂载硬件设备</a:t>
            </a:r>
            <a:endParaRPr sz="950">
              <a:latin typeface="微软雅黑"/>
              <a:cs typeface="微软雅黑"/>
            </a:endParaRPr>
          </a:p>
          <a:p>
            <a:pPr marL="12700" marR="5080">
              <a:lnSpc>
                <a:spcPct val="131600"/>
              </a:lnSpc>
              <a:spcBef>
                <a:spcPts val="900"/>
              </a:spcBef>
            </a:pPr>
            <a:r>
              <a:rPr sz="950" spc="25" dirty="0">
                <a:solidFill>
                  <a:srgbClr val="333333"/>
                </a:solidFill>
                <a:latin typeface="微软雅黑"/>
                <a:cs typeface="微软雅黑"/>
              </a:rPr>
              <a:t>在用惯了</a:t>
            </a:r>
            <a:r>
              <a:rPr sz="950" spc="60" dirty="0">
                <a:solidFill>
                  <a:srgbClr val="333333"/>
                </a:solidFill>
                <a:latin typeface="Trebuchet MS"/>
                <a:cs typeface="Trebuchet MS"/>
              </a:rPr>
              <a:t>Windows</a:t>
            </a:r>
            <a:r>
              <a:rPr sz="950" spc="25" dirty="0">
                <a:solidFill>
                  <a:srgbClr val="333333"/>
                </a:solidFill>
                <a:latin typeface="微软雅黑"/>
                <a:cs typeface="微软雅黑"/>
              </a:rPr>
              <a:t>系统后总觉得一切都是理所当然的，平时把</a:t>
            </a:r>
            <a:r>
              <a:rPr sz="950" spc="90" dirty="0">
                <a:solidFill>
                  <a:srgbClr val="333333"/>
                </a:solidFill>
                <a:latin typeface="Trebuchet MS"/>
                <a:cs typeface="Trebuchet MS"/>
              </a:rPr>
              <a:t>U</a:t>
            </a:r>
            <a:r>
              <a:rPr sz="950" spc="25" dirty="0">
                <a:solidFill>
                  <a:srgbClr val="333333"/>
                </a:solidFill>
                <a:latin typeface="微软雅黑"/>
                <a:cs typeface="微软雅黑"/>
              </a:rPr>
              <a:t>盘插入到电脑后也从来没有考虑过 </a:t>
            </a:r>
            <a:r>
              <a:rPr sz="950" spc="60" dirty="0">
                <a:solidFill>
                  <a:srgbClr val="333333"/>
                </a:solidFill>
                <a:latin typeface="Trebuchet MS"/>
                <a:cs typeface="Trebuchet MS"/>
              </a:rPr>
              <a:t>Windows</a:t>
            </a:r>
            <a:r>
              <a:rPr sz="950" spc="25" dirty="0">
                <a:solidFill>
                  <a:srgbClr val="333333"/>
                </a:solidFill>
                <a:latin typeface="微软雅黑"/>
                <a:cs typeface="微软雅黑"/>
              </a:rPr>
              <a:t>系统做了哪些事情，才使得我们可以访问这个</a:t>
            </a:r>
            <a:r>
              <a:rPr sz="950" spc="90" dirty="0">
                <a:solidFill>
                  <a:srgbClr val="333333"/>
                </a:solidFill>
                <a:latin typeface="Trebuchet MS"/>
                <a:cs typeface="Trebuchet MS"/>
              </a:rPr>
              <a:t>U</a:t>
            </a:r>
            <a:r>
              <a:rPr sz="950" spc="25" dirty="0">
                <a:solidFill>
                  <a:srgbClr val="333333"/>
                </a:solidFill>
                <a:latin typeface="微软雅黑"/>
                <a:cs typeface="微软雅黑"/>
              </a:rPr>
              <a:t>盘的。接下来会逐一学习在</a:t>
            </a:r>
            <a:r>
              <a:rPr sz="950" spc="35" dirty="0">
                <a:solidFill>
                  <a:srgbClr val="333333"/>
                </a:solidFill>
                <a:latin typeface="Trebuchet MS"/>
                <a:cs typeface="Trebuchet MS"/>
              </a:rPr>
              <a:t>Linux</a:t>
            </a:r>
            <a:r>
              <a:rPr sz="950" spc="20" dirty="0">
                <a:solidFill>
                  <a:srgbClr val="333333"/>
                </a:solidFill>
                <a:latin typeface="微软雅黑"/>
                <a:cs typeface="微软雅黑"/>
              </a:rPr>
              <a:t>系统中挂载和 卸载存储设备的方法，以便大家更好地了解</a:t>
            </a:r>
            <a:r>
              <a:rPr sz="950" spc="35" dirty="0">
                <a:solidFill>
                  <a:srgbClr val="333333"/>
                </a:solidFill>
                <a:latin typeface="Trebuchet MS"/>
                <a:cs typeface="Trebuchet MS"/>
              </a:rPr>
              <a:t>Linux</a:t>
            </a:r>
            <a:r>
              <a:rPr sz="950" spc="20" dirty="0">
                <a:solidFill>
                  <a:srgbClr val="333333"/>
                </a:solidFill>
                <a:latin typeface="微软雅黑"/>
                <a:cs typeface="微软雅黑"/>
              </a:rPr>
              <a:t>系统添加硬件设备的工作原理和流程。前面讲到，在拿 </a:t>
            </a:r>
            <a:r>
              <a:rPr sz="950" spc="25" dirty="0">
                <a:solidFill>
                  <a:srgbClr val="333333"/>
                </a:solidFill>
                <a:latin typeface="微软雅黑"/>
                <a:cs typeface="微软雅黑"/>
              </a:rPr>
              <a:t>到一块全新的硬盘存储设备后要先分区，然后格式化，最后才能挂载并正常使用。</a:t>
            </a:r>
            <a:r>
              <a:rPr sz="950" spc="-160" dirty="0">
                <a:solidFill>
                  <a:srgbClr val="333333"/>
                </a:solidFill>
                <a:latin typeface="Trebuchet MS"/>
                <a:cs typeface="Trebuchet MS"/>
              </a:rPr>
              <a:t>“</a:t>
            </a:r>
            <a:r>
              <a:rPr sz="950" spc="25" dirty="0">
                <a:solidFill>
                  <a:srgbClr val="333333"/>
                </a:solidFill>
                <a:latin typeface="微软雅黑"/>
                <a:cs typeface="微软雅黑"/>
              </a:rPr>
              <a:t>分区</a:t>
            </a:r>
            <a:r>
              <a:rPr sz="950" spc="-160" dirty="0">
                <a:solidFill>
                  <a:srgbClr val="333333"/>
                </a:solidFill>
                <a:latin typeface="Trebuchet MS"/>
                <a:cs typeface="Trebuchet MS"/>
              </a:rPr>
              <a:t>”</a:t>
            </a:r>
            <a:r>
              <a:rPr sz="950" spc="25" dirty="0">
                <a:solidFill>
                  <a:srgbClr val="333333"/>
                </a:solidFill>
                <a:latin typeface="微软雅黑"/>
                <a:cs typeface="微软雅黑"/>
              </a:rPr>
              <a:t>和</a:t>
            </a:r>
            <a:r>
              <a:rPr sz="950" spc="-160" dirty="0">
                <a:solidFill>
                  <a:srgbClr val="333333"/>
                </a:solidFill>
                <a:latin typeface="Trebuchet MS"/>
                <a:cs typeface="Trebuchet MS"/>
              </a:rPr>
              <a:t>“</a:t>
            </a:r>
            <a:r>
              <a:rPr sz="950" spc="25" dirty="0">
                <a:solidFill>
                  <a:srgbClr val="333333"/>
                </a:solidFill>
                <a:latin typeface="微软雅黑"/>
                <a:cs typeface="微软雅黑"/>
              </a:rPr>
              <a:t>格式化</a:t>
            </a:r>
            <a:r>
              <a:rPr sz="950" spc="-160" dirty="0">
                <a:solidFill>
                  <a:srgbClr val="333333"/>
                </a:solidFill>
                <a:latin typeface="Trebuchet MS"/>
                <a:cs typeface="Trebuchet MS"/>
              </a:rPr>
              <a:t>”</a:t>
            </a:r>
            <a:r>
              <a:rPr sz="950" spc="25" dirty="0">
                <a:solidFill>
                  <a:srgbClr val="333333"/>
                </a:solidFill>
                <a:latin typeface="微软雅黑"/>
                <a:cs typeface="微软雅黑"/>
              </a:rPr>
              <a:t>大家 以前经常听到，但</a:t>
            </a:r>
            <a:r>
              <a:rPr sz="950" spc="-160" dirty="0">
                <a:solidFill>
                  <a:srgbClr val="333333"/>
                </a:solidFill>
                <a:latin typeface="Trebuchet MS"/>
                <a:cs typeface="Trebuchet MS"/>
              </a:rPr>
              <a:t>“</a:t>
            </a:r>
            <a:r>
              <a:rPr sz="950" spc="25" dirty="0">
                <a:solidFill>
                  <a:srgbClr val="333333"/>
                </a:solidFill>
                <a:latin typeface="微软雅黑"/>
                <a:cs typeface="微软雅黑"/>
              </a:rPr>
              <a:t>挂载</a:t>
            </a:r>
            <a:r>
              <a:rPr sz="950" spc="-160" dirty="0">
                <a:solidFill>
                  <a:srgbClr val="333333"/>
                </a:solidFill>
                <a:latin typeface="Trebuchet MS"/>
                <a:cs typeface="Trebuchet MS"/>
              </a:rPr>
              <a:t>”</a:t>
            </a:r>
            <a:r>
              <a:rPr sz="950" spc="25" dirty="0">
                <a:solidFill>
                  <a:srgbClr val="333333"/>
                </a:solidFill>
                <a:latin typeface="微软雅黑"/>
                <a:cs typeface="微软雅黑"/>
              </a:rPr>
              <a:t>又是什么呢？</a:t>
            </a:r>
            <a:endParaRPr sz="950">
              <a:latin typeface="微软雅黑"/>
              <a:cs typeface="微软雅黑"/>
            </a:endParaRPr>
          </a:p>
          <a:p>
            <a:pPr marL="12700" marR="69850">
              <a:lnSpc>
                <a:spcPct val="131600"/>
              </a:lnSpc>
              <a:spcBef>
                <a:spcPts val="750"/>
              </a:spcBef>
            </a:pPr>
            <a:r>
              <a:rPr sz="950" spc="25" dirty="0">
                <a:solidFill>
                  <a:srgbClr val="333333"/>
                </a:solidFill>
                <a:latin typeface="微软雅黑"/>
                <a:cs typeface="微软雅黑"/>
              </a:rPr>
              <a:t>刘遄老师在这里给您一个最简单、最贴切的解释</a:t>
            </a:r>
            <a:r>
              <a:rPr sz="950" spc="275" dirty="0">
                <a:solidFill>
                  <a:srgbClr val="333333"/>
                </a:solidFill>
                <a:latin typeface="Trebuchet MS"/>
                <a:cs typeface="Trebuchet MS"/>
              </a:rPr>
              <a:t>—</a:t>
            </a:r>
            <a:r>
              <a:rPr sz="950" spc="20" dirty="0">
                <a:solidFill>
                  <a:srgbClr val="333333"/>
                </a:solidFill>
                <a:latin typeface="微软雅黑"/>
                <a:cs typeface="微软雅黑"/>
              </a:rPr>
              <a:t>当用户需要使用硬盘设备或分区中的数据时，需要先 </a:t>
            </a:r>
            <a:r>
              <a:rPr sz="950" spc="25" dirty="0">
                <a:solidFill>
                  <a:srgbClr val="333333"/>
                </a:solidFill>
                <a:latin typeface="微软雅黑"/>
                <a:cs typeface="微软雅黑"/>
              </a:rPr>
              <a:t>将其与一个已存在的目录文件进行关联，而这个关联动作就是</a:t>
            </a:r>
            <a:r>
              <a:rPr sz="950" spc="-160" dirty="0">
                <a:solidFill>
                  <a:srgbClr val="333333"/>
                </a:solidFill>
                <a:latin typeface="Trebuchet MS"/>
                <a:cs typeface="Trebuchet MS"/>
              </a:rPr>
              <a:t>“</a:t>
            </a:r>
            <a:r>
              <a:rPr sz="950" spc="25" dirty="0">
                <a:solidFill>
                  <a:srgbClr val="333333"/>
                </a:solidFill>
                <a:latin typeface="微软雅黑"/>
                <a:cs typeface="微软雅黑"/>
              </a:rPr>
              <a:t>挂载</a:t>
            </a:r>
            <a:r>
              <a:rPr sz="950" spc="-160" dirty="0">
                <a:solidFill>
                  <a:srgbClr val="333333"/>
                </a:solidFill>
                <a:latin typeface="Trebuchet MS"/>
                <a:cs typeface="Trebuchet MS"/>
              </a:rPr>
              <a:t>”</a:t>
            </a:r>
            <a:r>
              <a:rPr sz="950" spc="25" dirty="0">
                <a:solidFill>
                  <a:srgbClr val="333333"/>
                </a:solidFill>
                <a:latin typeface="微软雅黑"/>
                <a:cs typeface="微软雅黑"/>
              </a:rPr>
              <a:t>。下文将向读者逐步讲解如何使用 硬盘设备，但是鉴于与挂载相关的理论知识比较复杂，而且很重要，因此决定再拿出一个小节单独讲 </a:t>
            </a:r>
            <a:r>
              <a:rPr sz="950" spc="30" dirty="0">
                <a:solidFill>
                  <a:srgbClr val="333333"/>
                </a:solidFill>
                <a:latin typeface="微软雅黑"/>
                <a:cs typeface="微软雅黑"/>
              </a:rPr>
              <a:t> </a:t>
            </a:r>
            <a:r>
              <a:rPr sz="950" spc="25" dirty="0">
                <a:solidFill>
                  <a:srgbClr val="333333"/>
                </a:solidFill>
                <a:latin typeface="微软雅黑"/>
                <a:cs typeface="微软雅黑"/>
              </a:rPr>
              <a:t>解，这次希望大家不仅要看懂，而且还要记住。</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32</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4059473"/>
          </a:xfrm>
          <a:prstGeom prst="rect">
            <a:avLst/>
          </a:prstGeom>
        </p:spPr>
      </p:pic>
      <p:sp>
        <p:nvSpPr>
          <p:cNvPr id="3" name="object 3"/>
          <p:cNvSpPr txBox="1"/>
          <p:nvPr/>
        </p:nvSpPr>
        <p:spPr>
          <a:xfrm>
            <a:off x="946424" y="4529359"/>
            <a:ext cx="5670550" cy="8509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17-13</a:t>
            </a:r>
            <a:r>
              <a:rPr sz="950" b="1" spc="-35" dirty="0">
                <a:solidFill>
                  <a:srgbClr val="333333"/>
                </a:solidFill>
                <a:latin typeface="Trebuchet MS"/>
                <a:cs typeface="Trebuchet MS"/>
              </a:rPr>
              <a:t> </a:t>
            </a:r>
            <a:r>
              <a:rPr sz="950" b="1" spc="25" dirty="0">
                <a:solidFill>
                  <a:srgbClr val="333333"/>
                </a:solidFill>
                <a:latin typeface="微软雅黑"/>
                <a:cs typeface="微软雅黑"/>
              </a:rPr>
              <a:t>计算机管理程序的界面</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开始对磁盘进行初始化操作，如图</a:t>
            </a:r>
            <a:r>
              <a:rPr sz="950" b="1" spc="-10" dirty="0">
                <a:solidFill>
                  <a:srgbClr val="333333"/>
                </a:solidFill>
                <a:latin typeface="Trebuchet MS"/>
                <a:cs typeface="Trebuchet MS"/>
              </a:rPr>
              <a:t>17-4</a:t>
            </a:r>
            <a:r>
              <a:rPr sz="950" b="1" spc="25" dirty="0">
                <a:solidFill>
                  <a:srgbClr val="333333"/>
                </a:solidFill>
                <a:latin typeface="微软雅黑"/>
                <a:cs typeface="微软雅黑"/>
              </a:rPr>
              <a:t>所示。</a:t>
            </a:r>
            <a:r>
              <a:rPr sz="950" b="1" spc="70" dirty="0">
                <a:solidFill>
                  <a:srgbClr val="333333"/>
                </a:solidFill>
                <a:latin typeface="Trebuchet MS"/>
                <a:cs typeface="Trebuchet MS"/>
              </a:rPr>
              <a:t>Windows</a:t>
            </a:r>
            <a:r>
              <a:rPr sz="950" b="1" spc="20" dirty="0">
                <a:solidFill>
                  <a:srgbClr val="333333"/>
                </a:solidFill>
                <a:latin typeface="微软雅黑"/>
                <a:cs typeface="微软雅黑"/>
              </a:rPr>
              <a:t>系统用来初始化磁盘设备的步骤十分简单，各位 </a:t>
            </a:r>
            <a:r>
              <a:rPr sz="950" b="1" spc="25" dirty="0">
                <a:solidFill>
                  <a:srgbClr val="333333"/>
                </a:solidFill>
                <a:latin typeface="微软雅黑"/>
                <a:cs typeface="微软雅黑"/>
              </a:rPr>
              <a:t>读者都可以玩得转</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系统，相信</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系统就更不在话下了。</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系统的初始化过程步骤 如图</a:t>
            </a:r>
            <a:r>
              <a:rPr sz="950" b="1" spc="-10" dirty="0">
                <a:solidFill>
                  <a:srgbClr val="333333"/>
                </a:solidFill>
                <a:latin typeface="Trebuchet MS"/>
                <a:cs typeface="Trebuchet MS"/>
              </a:rPr>
              <a:t>17-15</a:t>
            </a:r>
            <a:r>
              <a:rPr sz="950" b="1" spc="25" dirty="0">
                <a:solidFill>
                  <a:srgbClr val="333333"/>
                </a:solidFill>
                <a:latin typeface="微软雅黑"/>
                <a:cs typeface="微软雅黑"/>
              </a:rPr>
              <a:t>至图</a:t>
            </a:r>
            <a:r>
              <a:rPr sz="950" b="1" spc="-10" dirty="0">
                <a:solidFill>
                  <a:srgbClr val="333333"/>
                </a:solidFill>
                <a:latin typeface="Trebuchet MS"/>
                <a:cs typeface="Trebuchet MS"/>
              </a:rPr>
              <a:t>17-21</a:t>
            </a:r>
            <a:r>
              <a:rPr sz="950" b="1" spc="25" dirty="0">
                <a:solidFill>
                  <a:srgbClr val="333333"/>
                </a:solidFill>
                <a:latin typeface="微软雅黑"/>
                <a:cs typeface="微软雅黑"/>
              </a:rPr>
              <a:t>所示。</a:t>
            </a:r>
            <a:endParaRPr sz="950">
              <a:latin typeface="微软雅黑"/>
              <a:cs typeface="微软雅黑"/>
            </a:endParaRPr>
          </a:p>
        </p:txBody>
      </p:sp>
      <p:pic>
        <p:nvPicPr>
          <p:cNvPr id="4" name="object 4"/>
          <p:cNvPicPr/>
          <p:nvPr/>
        </p:nvPicPr>
        <p:blipFill>
          <a:blip r:embed="rId3" cstate="print"/>
          <a:stretch>
            <a:fillRect/>
          </a:stretch>
        </p:blipFill>
        <p:spPr>
          <a:xfrm>
            <a:off x="959124" y="5485447"/>
            <a:ext cx="5650951" cy="4059536"/>
          </a:xfrm>
          <a:prstGeom prst="rect">
            <a:avLst/>
          </a:prstGeom>
        </p:spPr>
      </p:pic>
      <p:sp>
        <p:nvSpPr>
          <p:cNvPr id="5" name="object 5"/>
          <p:cNvSpPr txBox="1"/>
          <p:nvPr/>
        </p:nvSpPr>
        <p:spPr>
          <a:xfrm>
            <a:off x="946424" y="9646661"/>
            <a:ext cx="199072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17-14</a:t>
            </a:r>
            <a:r>
              <a:rPr sz="950" b="1" spc="-35" dirty="0">
                <a:solidFill>
                  <a:srgbClr val="333333"/>
                </a:solidFill>
                <a:latin typeface="Trebuchet MS"/>
                <a:cs typeface="Trebuchet MS"/>
              </a:rPr>
              <a:t> </a:t>
            </a:r>
            <a:r>
              <a:rPr sz="950" b="1" spc="25" dirty="0">
                <a:solidFill>
                  <a:srgbClr val="333333"/>
                </a:solidFill>
                <a:latin typeface="微软雅黑"/>
                <a:cs typeface="微软雅黑"/>
              </a:rPr>
              <a:t>对磁盘设备进行初始化操作</a:t>
            </a:r>
            <a:endParaRPr sz="950">
              <a:latin typeface="微软雅黑"/>
              <a:cs typeface="微软雅黑"/>
            </a:endParaRPr>
          </a:p>
        </p:txBody>
      </p:sp>
      <p:sp>
        <p:nvSpPr>
          <p:cNvPr id="7" name="object 7"/>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320</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546127" cy="4802769"/>
          </a:xfrm>
          <a:prstGeom prst="rect">
            <a:avLst/>
          </a:prstGeom>
        </p:spPr>
      </p:pic>
      <p:sp>
        <p:nvSpPr>
          <p:cNvPr id="3" name="object 3"/>
          <p:cNvSpPr txBox="1"/>
          <p:nvPr/>
        </p:nvSpPr>
        <p:spPr>
          <a:xfrm>
            <a:off x="946424" y="5272714"/>
            <a:ext cx="1977389"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17-15</a:t>
            </a:r>
            <a:r>
              <a:rPr sz="950" b="1" spc="-35" dirty="0">
                <a:solidFill>
                  <a:srgbClr val="333333"/>
                </a:solidFill>
                <a:latin typeface="Trebuchet MS"/>
                <a:cs typeface="Trebuchet MS"/>
              </a:rPr>
              <a:t> </a:t>
            </a:r>
            <a:r>
              <a:rPr sz="950" b="1" spc="25" dirty="0">
                <a:solidFill>
                  <a:srgbClr val="333333"/>
                </a:solidFill>
                <a:latin typeface="微软雅黑"/>
                <a:cs typeface="微软雅黑"/>
              </a:rPr>
              <a:t>开始使用</a:t>
            </a:r>
            <a:r>
              <a:rPr sz="950" b="1" spc="-125" dirty="0">
                <a:solidFill>
                  <a:srgbClr val="333333"/>
                </a:solidFill>
                <a:latin typeface="Trebuchet MS"/>
                <a:cs typeface="Trebuchet MS"/>
              </a:rPr>
              <a:t>“</a:t>
            </a:r>
            <a:r>
              <a:rPr sz="950" b="1" spc="25" dirty="0">
                <a:solidFill>
                  <a:srgbClr val="333333"/>
                </a:solidFill>
                <a:latin typeface="微软雅黑"/>
                <a:cs typeface="微软雅黑"/>
              </a:rPr>
              <a:t>新建简单卷向导</a:t>
            </a:r>
            <a:r>
              <a:rPr sz="950" b="1" spc="-125" dirty="0">
                <a:solidFill>
                  <a:srgbClr val="333333"/>
                </a:solidFill>
                <a:latin typeface="Trebuchet MS"/>
                <a:cs typeface="Trebuchet MS"/>
              </a:rPr>
              <a:t>”</a:t>
            </a:r>
            <a:endParaRPr sz="950">
              <a:latin typeface="Trebuchet MS"/>
              <a:cs typeface="Trebuchet MS"/>
            </a:endParaRPr>
          </a:p>
        </p:txBody>
      </p:sp>
      <p:sp>
        <p:nvSpPr>
          <p:cNvPr id="5" name="object 5"/>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321</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427"/>
            <a:ext cx="5546127" cy="4802831"/>
          </a:xfrm>
          <a:prstGeom prst="rect">
            <a:avLst/>
          </a:prstGeom>
        </p:spPr>
      </p:pic>
      <p:sp>
        <p:nvSpPr>
          <p:cNvPr id="3" name="object 3"/>
          <p:cNvSpPr txBox="1"/>
          <p:nvPr/>
        </p:nvSpPr>
        <p:spPr>
          <a:xfrm>
            <a:off x="946424" y="5272957"/>
            <a:ext cx="186690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17-16</a:t>
            </a:r>
            <a:r>
              <a:rPr sz="950" b="1" spc="-35" dirty="0">
                <a:solidFill>
                  <a:srgbClr val="333333"/>
                </a:solidFill>
                <a:latin typeface="Trebuchet MS"/>
                <a:cs typeface="Trebuchet MS"/>
              </a:rPr>
              <a:t> </a:t>
            </a:r>
            <a:r>
              <a:rPr sz="950" b="1" spc="25" dirty="0">
                <a:solidFill>
                  <a:srgbClr val="333333"/>
                </a:solidFill>
                <a:latin typeface="微软雅黑"/>
                <a:cs typeface="微软雅黑"/>
              </a:rPr>
              <a:t>对磁盘设备进行分区操作</a:t>
            </a:r>
            <a:endParaRPr sz="950">
              <a:latin typeface="微软雅黑"/>
              <a:cs typeface="微软雅黑"/>
            </a:endParaRPr>
          </a:p>
        </p:txBody>
      </p:sp>
      <p:sp>
        <p:nvSpPr>
          <p:cNvPr id="5" name="object 5"/>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322</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427"/>
            <a:ext cx="5546127" cy="4802831"/>
          </a:xfrm>
          <a:prstGeom prst="rect">
            <a:avLst/>
          </a:prstGeom>
        </p:spPr>
      </p:pic>
      <p:sp>
        <p:nvSpPr>
          <p:cNvPr id="3" name="object 3"/>
          <p:cNvSpPr txBox="1"/>
          <p:nvPr/>
        </p:nvSpPr>
        <p:spPr>
          <a:xfrm>
            <a:off x="946424" y="5273016"/>
            <a:ext cx="174307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17-17</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设置系统中显示的盘符</a:t>
            </a:r>
            <a:endParaRPr sz="950">
              <a:latin typeface="微软雅黑"/>
              <a:cs typeface="微软雅黑"/>
            </a:endParaRPr>
          </a:p>
        </p:txBody>
      </p:sp>
      <p:sp>
        <p:nvSpPr>
          <p:cNvPr id="5" name="object 5"/>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323</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427"/>
            <a:ext cx="5546127" cy="4802831"/>
          </a:xfrm>
          <a:prstGeom prst="rect">
            <a:avLst/>
          </a:prstGeom>
        </p:spPr>
      </p:pic>
      <p:sp>
        <p:nvSpPr>
          <p:cNvPr id="3" name="object 3"/>
          <p:cNvSpPr txBox="1"/>
          <p:nvPr/>
        </p:nvSpPr>
        <p:spPr>
          <a:xfrm>
            <a:off x="946424" y="5273076"/>
            <a:ext cx="211455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17-18</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设置磁盘设备的格式以及卷标</a:t>
            </a:r>
            <a:endParaRPr sz="950">
              <a:latin typeface="微软雅黑"/>
              <a:cs typeface="微软雅黑"/>
            </a:endParaRPr>
          </a:p>
        </p:txBody>
      </p:sp>
      <p:sp>
        <p:nvSpPr>
          <p:cNvPr id="5" name="object 5"/>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324</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427"/>
            <a:ext cx="5546127" cy="4802831"/>
          </a:xfrm>
          <a:prstGeom prst="rect">
            <a:avLst/>
          </a:prstGeom>
        </p:spPr>
      </p:pic>
      <p:sp>
        <p:nvSpPr>
          <p:cNvPr id="3" name="object 3"/>
          <p:cNvSpPr txBox="1"/>
          <p:nvPr/>
        </p:nvSpPr>
        <p:spPr>
          <a:xfrm>
            <a:off x="946424" y="5272769"/>
            <a:ext cx="214693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17-19</a:t>
            </a:r>
            <a:r>
              <a:rPr sz="950" b="1" spc="150" dirty="0">
                <a:solidFill>
                  <a:srgbClr val="333333"/>
                </a:solidFill>
                <a:latin typeface="Trebuchet MS"/>
                <a:cs typeface="Trebuchet MS"/>
              </a:rPr>
              <a:t> </a:t>
            </a:r>
            <a:r>
              <a:rPr sz="950" b="1" spc="25" dirty="0">
                <a:solidFill>
                  <a:srgbClr val="333333"/>
                </a:solidFill>
                <a:latin typeface="微软雅黑"/>
                <a:cs typeface="微软雅黑"/>
              </a:rPr>
              <a:t>检查磁盘初始化信息是否正确</a:t>
            </a:r>
            <a:endParaRPr sz="950">
              <a:latin typeface="微软雅黑"/>
              <a:cs typeface="微软雅黑"/>
            </a:endParaRPr>
          </a:p>
        </p:txBody>
      </p:sp>
      <p:pic>
        <p:nvPicPr>
          <p:cNvPr id="4" name="object 4"/>
          <p:cNvPicPr/>
          <p:nvPr/>
        </p:nvPicPr>
        <p:blipFill>
          <a:blip r:embed="rId3" cstate="print"/>
          <a:stretch>
            <a:fillRect/>
          </a:stretch>
        </p:blipFill>
        <p:spPr>
          <a:xfrm>
            <a:off x="959124" y="5561838"/>
            <a:ext cx="5650951" cy="4059536"/>
          </a:xfrm>
          <a:prstGeom prst="rect">
            <a:avLst/>
          </a:prstGeom>
        </p:spPr>
      </p:pic>
      <p:sp>
        <p:nvSpPr>
          <p:cNvPr id="5" name="object 5"/>
          <p:cNvSpPr txBox="1"/>
          <p:nvPr/>
        </p:nvSpPr>
        <p:spPr>
          <a:xfrm>
            <a:off x="946424" y="9723011"/>
            <a:ext cx="214693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17-20</a:t>
            </a:r>
            <a:r>
              <a:rPr sz="950" b="1" spc="150" dirty="0">
                <a:solidFill>
                  <a:srgbClr val="333333"/>
                </a:solidFill>
                <a:latin typeface="Trebuchet MS"/>
                <a:cs typeface="Trebuchet MS"/>
              </a:rPr>
              <a:t> </a:t>
            </a:r>
            <a:r>
              <a:rPr sz="950" b="1" spc="25" dirty="0">
                <a:solidFill>
                  <a:srgbClr val="333333"/>
                </a:solidFill>
                <a:latin typeface="微软雅黑"/>
                <a:cs typeface="微软雅黑"/>
              </a:rPr>
              <a:t>等待磁盘设备初始化过程结束</a:t>
            </a:r>
            <a:endParaRPr sz="950">
              <a:latin typeface="微软雅黑"/>
              <a:cs typeface="微软雅黑"/>
            </a:endParaRPr>
          </a:p>
        </p:txBody>
      </p:sp>
      <p:sp>
        <p:nvSpPr>
          <p:cNvPr id="7" name="object 7"/>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325</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5638021"/>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pic>
        <p:nvPicPr>
          <p:cNvPr id="3" name="object 3"/>
          <p:cNvPicPr/>
          <p:nvPr/>
        </p:nvPicPr>
        <p:blipFill>
          <a:blip r:embed="rId2" cstate="print"/>
          <a:stretch>
            <a:fillRect/>
          </a:stretch>
        </p:blipFill>
        <p:spPr>
          <a:xfrm>
            <a:off x="959124" y="368427"/>
            <a:ext cx="5650950" cy="3735535"/>
          </a:xfrm>
          <a:prstGeom prst="rect">
            <a:avLst/>
          </a:prstGeom>
        </p:spPr>
      </p:pic>
      <p:sp>
        <p:nvSpPr>
          <p:cNvPr id="4" name="object 4"/>
          <p:cNvSpPr txBox="1"/>
          <p:nvPr/>
        </p:nvSpPr>
        <p:spPr>
          <a:xfrm>
            <a:off x="946424" y="4205533"/>
            <a:ext cx="5673725" cy="604393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17-21</a:t>
            </a:r>
            <a:r>
              <a:rPr sz="950" b="1" spc="-35" dirty="0">
                <a:solidFill>
                  <a:srgbClr val="333333"/>
                </a:solidFill>
                <a:latin typeface="Trebuchet MS"/>
                <a:cs typeface="Trebuchet MS"/>
              </a:rPr>
              <a:t> </a:t>
            </a:r>
            <a:r>
              <a:rPr sz="950" b="1" spc="25" dirty="0">
                <a:solidFill>
                  <a:srgbClr val="333333"/>
                </a:solidFill>
                <a:latin typeface="微软雅黑"/>
                <a:cs typeface="微软雅黑"/>
              </a:rPr>
              <a:t>磁盘初始化完毕后弹出设备图标</a:t>
            </a:r>
            <a:endParaRPr sz="950">
              <a:latin typeface="微软雅黑"/>
              <a:cs typeface="微软雅黑"/>
            </a:endParaRPr>
          </a:p>
          <a:p>
            <a:pPr marL="12700" marR="31750">
              <a:lnSpc>
                <a:spcPct val="131600"/>
              </a:lnSpc>
              <a:spcBef>
                <a:spcPts val="750"/>
              </a:spcBef>
            </a:pPr>
            <a:r>
              <a:rPr sz="950" b="1" spc="25" dirty="0">
                <a:solidFill>
                  <a:srgbClr val="333333"/>
                </a:solidFill>
                <a:latin typeface="微软雅黑"/>
                <a:cs typeface="微软雅黑"/>
              </a:rPr>
              <a:t>接下来在正常的使用过程中，不知情的用户可能都察觉不到这是一块远程存储设备呢，整个的传输过程 都是完全透明的，像是一块本地硬盘一样的稳定。不过，这只是理论状态，实际上的</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数据传输速率 并不能完全达到本地硬盘的性能，或多或少的受到网络带宽的影响，但差别并不明显。更何况</a:t>
            </a:r>
            <a:r>
              <a:rPr sz="950" b="1" spc="40" dirty="0">
                <a:solidFill>
                  <a:srgbClr val="333333"/>
                </a:solidFill>
                <a:latin typeface="Trebuchet MS"/>
                <a:cs typeface="Trebuchet MS"/>
              </a:rPr>
              <a:t>iSCSI</a:t>
            </a:r>
            <a:r>
              <a:rPr sz="950" b="1" spc="15" dirty="0">
                <a:solidFill>
                  <a:srgbClr val="333333"/>
                </a:solidFill>
                <a:latin typeface="微软雅黑"/>
                <a:cs typeface="微软雅黑"/>
              </a:rPr>
              <a:t>网络 </a:t>
            </a:r>
            <a:r>
              <a:rPr sz="950" b="1" spc="25" dirty="0">
                <a:solidFill>
                  <a:srgbClr val="333333"/>
                </a:solidFill>
                <a:latin typeface="微软雅黑"/>
                <a:cs typeface="微软雅黑"/>
              </a:rPr>
              <a:t>存储模式的还有一个优势是安全性高，这对于数据集中存储来讲显得十分重要，值得一试</a:t>
            </a:r>
            <a:r>
              <a:rPr sz="950" b="1" spc="10" dirty="0">
                <a:solidFill>
                  <a:srgbClr val="333333"/>
                </a:solidFill>
                <a:latin typeface="微软雅黑"/>
                <a:cs typeface="微软雅黑"/>
              </a:rPr>
              <a:t>！</a:t>
            </a:r>
            <a:r>
              <a:rPr sz="950" b="1" spc="10" dirty="0">
                <a:solidFill>
                  <a:srgbClr val="333333"/>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3"/>
              </a:rPr>
              <a:t>htt</a:t>
            </a:r>
            <a:r>
              <a:rPr sz="950" b="1" spc="40" dirty="0">
                <a:solidFill>
                  <a:srgbClr val="4183C4"/>
                </a:solidFill>
                <a:latin typeface="Trebuchet MS"/>
                <a:cs typeface="Trebuchet MS"/>
                <a:hlinkClick r:id="rId3"/>
              </a:rPr>
              <a:t>p</a:t>
            </a:r>
            <a:r>
              <a:rPr sz="950" b="1" u="sng" spc="40" dirty="0">
                <a:solidFill>
                  <a:srgbClr val="4183C4"/>
                </a:solidFill>
                <a:uFill>
                  <a:solidFill>
                    <a:srgbClr val="4183C4"/>
                  </a:solidFill>
                </a:uFill>
                <a:latin typeface="Trebuchet MS"/>
                <a:cs typeface="Trebuchet MS"/>
                <a:hlinkClick r:id="rId3"/>
              </a:rPr>
              <a:t>s://www.linuxprobe.com/club</a:t>
            </a:r>
            <a:endParaRPr sz="950">
              <a:latin typeface="Trebuchet MS"/>
              <a:cs typeface="Trebuchet MS"/>
            </a:endParaRPr>
          </a:p>
          <a:p>
            <a:pPr marL="193675" marR="230504">
              <a:lnSpc>
                <a:spcPct val="131600"/>
              </a:lnSpc>
              <a:spcBef>
                <a:spcPts val="750"/>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marL="12700" marR="1781175">
              <a:lnSpc>
                <a:spcPts val="2330"/>
              </a:lnSpc>
              <a:spcBef>
                <a:spcPts val="200"/>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  </a:t>
            </a:r>
            <a:r>
              <a:rPr sz="950" b="1" spc="10" dirty="0">
                <a:solidFill>
                  <a:srgbClr val="333333"/>
                </a:solidFill>
                <a:latin typeface="Trebuchet MS"/>
                <a:cs typeface="Trebuchet MS"/>
              </a:rPr>
              <a:t>1</a:t>
            </a:r>
            <a:r>
              <a:rPr sz="950" b="1" spc="10" dirty="0">
                <a:solidFill>
                  <a:srgbClr val="333333"/>
                </a:solidFill>
                <a:latin typeface="微软雅黑"/>
                <a:cs typeface="微软雅黑"/>
              </a:rPr>
              <a:t>．</a:t>
            </a:r>
            <a:r>
              <a:rPr sz="950" b="1" spc="25" dirty="0">
                <a:solidFill>
                  <a:srgbClr val="333333"/>
                </a:solidFill>
                <a:latin typeface="微软雅黑"/>
                <a:cs typeface="微软雅黑"/>
              </a:rPr>
              <a:t>简述</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存储技术在生产环境中的作用。</a:t>
            </a:r>
            <a:endParaRPr sz="950">
              <a:latin typeface="微软雅黑"/>
              <a:cs typeface="微软雅黑"/>
            </a:endParaRPr>
          </a:p>
          <a:p>
            <a:pPr marL="12700" marR="5080">
              <a:lnSpc>
                <a:spcPct val="131600"/>
              </a:lnSpc>
              <a:spcBef>
                <a:spcPts val="470"/>
              </a:spcBef>
            </a:pPr>
            <a:r>
              <a:rPr sz="950" b="1" spc="25" dirty="0">
                <a:solidFill>
                  <a:srgbClr val="333333"/>
                </a:solidFill>
                <a:latin typeface="微软雅黑"/>
                <a:cs typeface="微软雅黑"/>
              </a:rPr>
              <a:t>答：</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存储技术通过把硬件存储设备与</a:t>
            </a:r>
            <a:r>
              <a:rPr sz="950" b="1" spc="35" dirty="0">
                <a:solidFill>
                  <a:srgbClr val="333333"/>
                </a:solidFill>
                <a:latin typeface="Trebuchet MS"/>
                <a:cs typeface="Trebuchet MS"/>
              </a:rPr>
              <a:t>TCP/IP</a:t>
            </a:r>
            <a:r>
              <a:rPr sz="950" b="1" spc="20" dirty="0">
                <a:solidFill>
                  <a:srgbClr val="333333"/>
                </a:solidFill>
                <a:latin typeface="微软雅黑"/>
                <a:cs typeface="微软雅黑"/>
              </a:rPr>
              <a:t>网络协议相互结合，使得用户可以通过互联网方便的访 </a:t>
            </a:r>
            <a:r>
              <a:rPr sz="950" b="1" spc="25" dirty="0">
                <a:solidFill>
                  <a:srgbClr val="333333"/>
                </a:solidFill>
                <a:latin typeface="微软雅黑"/>
                <a:cs typeface="微软雅黑"/>
              </a:rPr>
              <a:t>问远程机房提供的共享存储资源。</a:t>
            </a:r>
            <a:endParaRPr sz="950">
              <a:latin typeface="微软雅黑"/>
              <a:cs typeface="微软雅黑"/>
            </a:endParaRPr>
          </a:p>
          <a:p>
            <a:pPr marL="12700" marR="1306195">
              <a:lnSpc>
                <a:spcPct val="197400"/>
              </a:lnSpc>
              <a:spcBef>
                <a:spcPts val="75"/>
              </a:spcBef>
              <a:buSzPct val="89473"/>
              <a:buFont typeface="Trebuchet MS"/>
              <a:buAutoNum type="arabicPeriod" startAt="2"/>
              <a:tabLst>
                <a:tab pos="208279" algn="l"/>
              </a:tabLst>
            </a:pPr>
            <a:r>
              <a:rPr sz="950" b="1" spc="25" dirty="0">
                <a:solidFill>
                  <a:srgbClr val="333333"/>
                </a:solidFill>
                <a:latin typeface="微软雅黑"/>
                <a:cs typeface="微软雅黑"/>
              </a:rPr>
              <a:t>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服务端和</a:t>
            </a:r>
            <a:r>
              <a:rPr sz="950" b="1" spc="40" dirty="0">
                <a:solidFill>
                  <a:srgbClr val="333333"/>
                </a:solidFill>
                <a:latin typeface="Trebuchet MS"/>
                <a:cs typeface="Trebuchet MS"/>
              </a:rPr>
              <a:t>iSCSI</a:t>
            </a:r>
            <a:r>
              <a:rPr sz="950" b="1" spc="20" dirty="0">
                <a:solidFill>
                  <a:srgbClr val="333333"/>
                </a:solidFill>
                <a:latin typeface="微软雅黑"/>
                <a:cs typeface="微软雅黑"/>
              </a:rPr>
              <a:t>客户端所使用的服务程序分别叫什么？ </a:t>
            </a:r>
            <a:r>
              <a:rPr sz="950" b="1" spc="25" dirty="0">
                <a:solidFill>
                  <a:srgbClr val="333333"/>
                </a:solidFill>
                <a:latin typeface="微软雅黑"/>
                <a:cs typeface="微软雅黑"/>
              </a:rPr>
              <a:t>答</a:t>
            </a:r>
            <a:r>
              <a:rPr sz="950" b="1" spc="40" dirty="0">
                <a:solidFill>
                  <a:srgbClr val="333333"/>
                </a:solidFill>
                <a:latin typeface="微软雅黑"/>
                <a:cs typeface="微软雅黑"/>
              </a:rPr>
              <a:t>：</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服务端程序为</a:t>
            </a:r>
            <a:r>
              <a:rPr sz="950" b="1" spc="45" dirty="0">
                <a:solidFill>
                  <a:srgbClr val="333333"/>
                </a:solidFill>
                <a:latin typeface="Trebuchet MS"/>
                <a:cs typeface="Trebuchet MS"/>
              </a:rPr>
              <a:t>targetd</a:t>
            </a:r>
            <a:r>
              <a:rPr sz="950" b="1" spc="45" dirty="0">
                <a:solidFill>
                  <a:srgbClr val="333333"/>
                </a:solidFill>
                <a:latin typeface="微软雅黑"/>
                <a:cs typeface="微软雅黑"/>
              </a:rPr>
              <a:t>，</a:t>
            </a:r>
            <a:r>
              <a:rPr sz="950" b="1" spc="45" dirty="0">
                <a:solidFill>
                  <a:srgbClr val="333333"/>
                </a:solidFill>
                <a:latin typeface="Trebuchet MS"/>
                <a:cs typeface="Trebuchet MS"/>
              </a:rPr>
              <a:t>iSCSI</a:t>
            </a:r>
            <a:r>
              <a:rPr sz="950" b="1" spc="25" dirty="0">
                <a:solidFill>
                  <a:srgbClr val="333333"/>
                </a:solidFill>
                <a:latin typeface="微软雅黑"/>
                <a:cs typeface="微软雅黑"/>
              </a:rPr>
              <a:t>客户端程序为</a:t>
            </a:r>
            <a:r>
              <a:rPr sz="950" b="1" spc="40" dirty="0">
                <a:solidFill>
                  <a:srgbClr val="333333"/>
                </a:solidFill>
                <a:latin typeface="Trebuchet MS"/>
                <a:cs typeface="Trebuchet MS"/>
              </a:rPr>
              <a:t>initiator</a:t>
            </a:r>
            <a:r>
              <a:rPr sz="950" b="1" spc="25" dirty="0">
                <a:solidFill>
                  <a:srgbClr val="333333"/>
                </a:solidFill>
                <a:latin typeface="微软雅黑"/>
                <a:cs typeface="微软雅黑"/>
              </a:rPr>
              <a:t>。</a:t>
            </a:r>
            <a:endParaRPr sz="950">
              <a:latin typeface="微软雅黑"/>
              <a:cs typeface="微软雅黑"/>
            </a:endParaRPr>
          </a:p>
          <a:p>
            <a:pPr marL="207645" indent="-195580">
              <a:lnSpc>
                <a:spcPct val="100000"/>
              </a:lnSpc>
              <a:spcBef>
                <a:spcPts val="1110"/>
              </a:spcBef>
              <a:buSzPct val="89473"/>
              <a:buFont typeface="Trebuchet MS"/>
              <a:buAutoNum type="arabicPeriod" startAt="2"/>
              <a:tabLst>
                <a:tab pos="208279" algn="l"/>
              </a:tabLst>
            </a:pPr>
            <a:r>
              <a:rPr sz="950" b="1" spc="25" dirty="0">
                <a:solidFill>
                  <a:srgbClr val="333333"/>
                </a:solidFill>
                <a:latin typeface="微软雅黑"/>
                <a:cs typeface="微软雅黑"/>
              </a:rPr>
              <a:t>在使用</a:t>
            </a:r>
            <a:r>
              <a:rPr sz="950" b="1" spc="40" dirty="0">
                <a:solidFill>
                  <a:srgbClr val="333333"/>
                </a:solidFill>
                <a:latin typeface="Trebuchet MS"/>
                <a:cs typeface="Trebuchet MS"/>
              </a:rPr>
              <a:t>targetcli</a:t>
            </a:r>
            <a:r>
              <a:rPr sz="950" b="1" spc="25" dirty="0">
                <a:solidFill>
                  <a:srgbClr val="333333"/>
                </a:solidFill>
                <a:latin typeface="微软雅黑"/>
                <a:cs typeface="微软雅黑"/>
              </a:rPr>
              <a:t>命令配置</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服务端配置文件时，</a:t>
            </a:r>
            <a:r>
              <a:rPr sz="950" b="1" spc="45" dirty="0">
                <a:solidFill>
                  <a:srgbClr val="333333"/>
                </a:solidFill>
                <a:latin typeface="Trebuchet MS"/>
                <a:cs typeface="Trebuchet MS"/>
              </a:rPr>
              <a:t>acls</a:t>
            </a:r>
            <a:r>
              <a:rPr sz="950" b="1" spc="25" dirty="0">
                <a:solidFill>
                  <a:srgbClr val="333333"/>
                </a:solidFill>
                <a:latin typeface="微软雅黑"/>
                <a:cs typeface="微软雅黑"/>
              </a:rPr>
              <a:t>与</a:t>
            </a:r>
            <a:r>
              <a:rPr sz="950" b="1" spc="55" dirty="0">
                <a:solidFill>
                  <a:srgbClr val="333333"/>
                </a:solidFill>
                <a:latin typeface="Trebuchet MS"/>
                <a:cs typeface="Trebuchet MS"/>
              </a:rPr>
              <a:t>portals</a:t>
            </a:r>
            <a:r>
              <a:rPr sz="950" b="1" spc="25" dirty="0">
                <a:solidFill>
                  <a:srgbClr val="333333"/>
                </a:solidFill>
                <a:latin typeface="微软雅黑"/>
                <a:cs typeface="微软雅黑"/>
              </a:rPr>
              <a:t>参数目录中分别存放什么内容？</a:t>
            </a:r>
            <a:endParaRPr sz="950">
              <a:latin typeface="微软雅黑"/>
              <a:cs typeface="微软雅黑"/>
            </a:endParaRPr>
          </a:p>
          <a:p>
            <a:pPr marL="12700" marR="97790">
              <a:lnSpc>
                <a:spcPct val="131600"/>
              </a:lnSpc>
              <a:spcBef>
                <a:spcPts val="825"/>
              </a:spcBef>
            </a:pPr>
            <a:r>
              <a:rPr sz="950" b="1" spc="25" dirty="0">
                <a:solidFill>
                  <a:srgbClr val="333333"/>
                </a:solidFill>
                <a:latin typeface="微软雅黑"/>
                <a:cs typeface="微软雅黑"/>
              </a:rPr>
              <a:t>答：</a:t>
            </a:r>
            <a:r>
              <a:rPr sz="950" b="1" spc="45" dirty="0">
                <a:solidFill>
                  <a:srgbClr val="333333"/>
                </a:solidFill>
                <a:latin typeface="Trebuchet MS"/>
                <a:cs typeface="Trebuchet MS"/>
              </a:rPr>
              <a:t>acls</a:t>
            </a:r>
            <a:r>
              <a:rPr sz="950" b="1" spc="25" dirty="0">
                <a:solidFill>
                  <a:srgbClr val="333333"/>
                </a:solidFill>
                <a:latin typeface="微软雅黑"/>
                <a:cs typeface="微软雅黑"/>
              </a:rPr>
              <a:t>参数目录用于存放能够访问</a:t>
            </a:r>
            <a:r>
              <a:rPr sz="950" b="1" spc="40" dirty="0">
                <a:solidFill>
                  <a:srgbClr val="333333"/>
                </a:solidFill>
                <a:latin typeface="Trebuchet MS"/>
                <a:cs typeface="Trebuchet MS"/>
              </a:rPr>
              <a:t>iSCSI</a:t>
            </a:r>
            <a:r>
              <a:rPr sz="950" b="1" spc="25" dirty="0">
                <a:solidFill>
                  <a:srgbClr val="333333"/>
                </a:solidFill>
                <a:latin typeface="微软雅黑"/>
                <a:cs typeface="微软雅黑"/>
              </a:rPr>
              <a:t>服务端共享存储资源的客户端名称，</a:t>
            </a:r>
            <a:r>
              <a:rPr sz="950" b="1" spc="55" dirty="0">
                <a:solidFill>
                  <a:srgbClr val="333333"/>
                </a:solidFill>
                <a:latin typeface="Trebuchet MS"/>
                <a:cs typeface="Trebuchet MS"/>
              </a:rPr>
              <a:t>portals</a:t>
            </a:r>
            <a:r>
              <a:rPr sz="950" b="1" spc="20" dirty="0">
                <a:solidFill>
                  <a:srgbClr val="333333"/>
                </a:solidFill>
                <a:latin typeface="微软雅黑"/>
                <a:cs typeface="微软雅黑"/>
              </a:rPr>
              <a:t>参数目录用于定 </a:t>
            </a:r>
            <a:r>
              <a:rPr sz="950" b="1" spc="25" dirty="0">
                <a:solidFill>
                  <a:srgbClr val="333333"/>
                </a:solidFill>
                <a:latin typeface="微软雅黑"/>
                <a:cs typeface="微软雅黑"/>
              </a:rPr>
              <a:t>义由服务器的哪个</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地址对外提供共享存储资源服务。</a:t>
            </a:r>
            <a:endParaRPr sz="950">
              <a:latin typeface="微软雅黑"/>
              <a:cs typeface="微软雅黑"/>
            </a:endParaRPr>
          </a:p>
          <a:p>
            <a:pPr marL="207645" indent="-195580">
              <a:lnSpc>
                <a:spcPct val="100000"/>
              </a:lnSpc>
              <a:spcBef>
                <a:spcPts val="1115"/>
              </a:spcBef>
              <a:buSzPct val="89473"/>
              <a:buAutoNum type="arabicPeriod" startAt="4"/>
              <a:tabLst>
                <a:tab pos="208279" algn="l"/>
              </a:tabLst>
            </a:pPr>
            <a:r>
              <a:rPr sz="950" b="1" spc="40" dirty="0">
                <a:solidFill>
                  <a:srgbClr val="333333"/>
                </a:solidFill>
                <a:latin typeface="Trebuchet MS"/>
                <a:cs typeface="Trebuchet MS"/>
              </a:rPr>
              <a:t>iSCSI</a:t>
            </a:r>
            <a:r>
              <a:rPr sz="950" b="1" spc="25" dirty="0">
                <a:solidFill>
                  <a:srgbClr val="333333"/>
                </a:solidFill>
                <a:latin typeface="微软雅黑"/>
                <a:cs typeface="微软雅黑"/>
              </a:rPr>
              <a:t>协议占用了服务器哪个协议和端口号？</a:t>
            </a:r>
            <a:endParaRPr sz="950">
              <a:latin typeface="微软雅黑"/>
              <a:cs typeface="微软雅黑"/>
            </a:endParaRPr>
          </a:p>
          <a:p>
            <a:pPr>
              <a:lnSpc>
                <a:spcPct val="100000"/>
              </a:lnSpc>
              <a:spcBef>
                <a:spcPts val="75"/>
              </a:spcBef>
              <a:buClr>
                <a:srgbClr val="333333"/>
              </a:buClr>
              <a:buFont typeface="Trebuchet MS"/>
              <a:buAutoNum type="arabicPeriod" startAt="4"/>
            </a:pPr>
            <a:endParaRPr sz="600">
              <a:latin typeface="微软雅黑"/>
              <a:cs typeface="微软雅黑"/>
            </a:endParaRPr>
          </a:p>
          <a:p>
            <a:pPr marL="12700">
              <a:lnSpc>
                <a:spcPct val="100000"/>
              </a:lnSpc>
              <a:spcBef>
                <a:spcPts val="5"/>
              </a:spcBef>
            </a:pPr>
            <a:r>
              <a:rPr sz="950" b="1" spc="25" dirty="0">
                <a:solidFill>
                  <a:srgbClr val="333333"/>
                </a:solidFill>
                <a:latin typeface="微软雅黑"/>
                <a:cs typeface="微软雅黑"/>
              </a:rPr>
              <a:t>答：</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协议占用了服务器</a:t>
            </a:r>
            <a:r>
              <a:rPr sz="950" b="1" spc="25" dirty="0">
                <a:solidFill>
                  <a:srgbClr val="333333"/>
                </a:solidFill>
                <a:latin typeface="Trebuchet MS"/>
                <a:cs typeface="Trebuchet MS"/>
              </a:rPr>
              <a:t>TCP</a:t>
            </a:r>
            <a:r>
              <a:rPr sz="950" b="1" spc="25" dirty="0">
                <a:solidFill>
                  <a:srgbClr val="333333"/>
                </a:solidFill>
                <a:latin typeface="微软雅黑"/>
                <a:cs typeface="微软雅黑"/>
              </a:rPr>
              <a:t>协议的</a:t>
            </a:r>
            <a:r>
              <a:rPr sz="950" b="1" dirty="0">
                <a:solidFill>
                  <a:srgbClr val="333333"/>
                </a:solidFill>
                <a:latin typeface="Trebuchet MS"/>
                <a:cs typeface="Trebuchet MS"/>
              </a:rPr>
              <a:t>3260</a:t>
            </a:r>
            <a:r>
              <a:rPr sz="950" b="1" spc="25" dirty="0">
                <a:solidFill>
                  <a:srgbClr val="333333"/>
                </a:solidFill>
                <a:latin typeface="微软雅黑"/>
                <a:cs typeface="微软雅黑"/>
              </a:rPr>
              <a:t>端口号。</a:t>
            </a:r>
            <a:endParaRPr sz="950">
              <a:latin typeface="微软雅黑"/>
              <a:cs typeface="微软雅黑"/>
            </a:endParaRPr>
          </a:p>
          <a:p>
            <a:pPr marL="12700" marR="114300">
              <a:lnSpc>
                <a:spcPct val="131600"/>
              </a:lnSpc>
              <a:spcBef>
                <a:spcPts val="750"/>
              </a:spcBef>
              <a:buSzPct val="89473"/>
              <a:buFont typeface="Trebuchet MS"/>
              <a:buAutoNum type="arabicPeriod" startAt="5"/>
              <a:tabLst>
                <a:tab pos="208279" algn="l"/>
              </a:tabLst>
            </a:pPr>
            <a:r>
              <a:rPr sz="950" b="1" spc="25" dirty="0">
                <a:solidFill>
                  <a:srgbClr val="333333"/>
                </a:solidFill>
                <a:latin typeface="微软雅黑"/>
                <a:cs typeface="微软雅黑"/>
              </a:rPr>
              <a:t>用户在填写</a:t>
            </a:r>
            <a:r>
              <a:rPr sz="950" b="1" spc="55" dirty="0">
                <a:solidFill>
                  <a:srgbClr val="333333"/>
                </a:solidFill>
                <a:latin typeface="Trebuchet MS"/>
                <a:cs typeface="Trebuchet MS"/>
              </a:rPr>
              <a:t>fstab</a:t>
            </a:r>
            <a:r>
              <a:rPr sz="950" b="1" spc="25" dirty="0">
                <a:solidFill>
                  <a:srgbClr val="333333"/>
                </a:solidFill>
                <a:latin typeface="微软雅黑"/>
                <a:cs typeface="微软雅黑"/>
              </a:rPr>
              <a:t>设备挂载配置文件时，一般会把远程存储资源的</a:t>
            </a:r>
            <a:r>
              <a:rPr sz="950" b="1" spc="85" dirty="0">
                <a:solidFill>
                  <a:srgbClr val="333333"/>
                </a:solidFill>
                <a:latin typeface="Trebuchet MS"/>
                <a:cs typeface="Trebuchet MS"/>
              </a:rPr>
              <a:t>UUID</a:t>
            </a:r>
            <a:r>
              <a:rPr sz="950" b="1" spc="20" dirty="0">
                <a:solidFill>
                  <a:srgbClr val="333333"/>
                </a:solidFill>
                <a:latin typeface="微软雅黑"/>
                <a:cs typeface="微软雅黑"/>
              </a:rPr>
              <a:t>（而非设备的名称）填写到 </a:t>
            </a:r>
            <a:r>
              <a:rPr sz="950" b="1" spc="25" dirty="0">
                <a:solidFill>
                  <a:srgbClr val="333333"/>
                </a:solidFill>
                <a:latin typeface="微软雅黑"/>
                <a:cs typeface="微软雅黑"/>
              </a:rPr>
              <a:t>配置文件中。这是为什么？</a:t>
            </a:r>
            <a:endParaRPr sz="950">
              <a:latin typeface="微软雅黑"/>
              <a:cs typeface="微软雅黑"/>
            </a:endParaRPr>
          </a:p>
        </p:txBody>
      </p:sp>
      <p:sp>
        <p:nvSpPr>
          <p:cNvPr id="6" name="object 6"/>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326</a:t>
            </a:fld>
            <a:endParaRPr sz="800">
              <a:latin typeface="小哥哥网恋吗"/>
              <a:cs typeface="小哥哥网恋吗"/>
            </a:endParaRPr>
          </a:p>
        </p:txBody>
      </p:sp>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2536" y="4675624"/>
            <a:ext cx="48260" cy="48260"/>
          </a:xfrm>
          <a:custGeom>
            <a:avLst/>
            <a:gdLst/>
            <a:ahLst/>
            <a:cxnLst/>
            <a:rect l="l" t="t" r="r" b="b"/>
            <a:pathLst>
              <a:path w="48259" h="48260">
                <a:moveTo>
                  <a:pt x="23823" y="47647"/>
                </a:moveTo>
                <a:lnTo>
                  <a:pt x="1810" y="32752"/>
                </a:lnTo>
                <a:lnTo>
                  <a:pt x="600" y="30074"/>
                </a:lnTo>
                <a:lnTo>
                  <a:pt x="0" y="27101"/>
                </a:lnTo>
                <a:lnTo>
                  <a:pt x="0" y="20250"/>
                </a:lnTo>
                <a:lnTo>
                  <a:pt x="600" y="16971"/>
                </a:lnTo>
                <a:lnTo>
                  <a:pt x="1810" y="14294"/>
                </a:lnTo>
                <a:lnTo>
                  <a:pt x="3020" y="11320"/>
                </a:lnTo>
                <a:lnTo>
                  <a:pt x="4745" y="8938"/>
                </a:lnTo>
                <a:lnTo>
                  <a:pt x="6975" y="6851"/>
                </a:lnTo>
                <a:lnTo>
                  <a:pt x="9214" y="4469"/>
                </a:lnTo>
                <a:lnTo>
                  <a:pt x="11787" y="2677"/>
                </a:lnTo>
                <a:lnTo>
                  <a:pt x="14703" y="1486"/>
                </a:lnTo>
                <a:lnTo>
                  <a:pt x="17629" y="590"/>
                </a:lnTo>
                <a:lnTo>
                  <a:pt x="20659" y="0"/>
                </a:lnTo>
                <a:lnTo>
                  <a:pt x="26987" y="0"/>
                </a:lnTo>
                <a:lnTo>
                  <a:pt x="40671" y="6851"/>
                </a:lnTo>
                <a:lnTo>
                  <a:pt x="42901" y="8938"/>
                </a:lnTo>
                <a:lnTo>
                  <a:pt x="44626" y="11320"/>
                </a:lnTo>
                <a:lnTo>
                  <a:pt x="45836" y="14294"/>
                </a:lnTo>
                <a:lnTo>
                  <a:pt x="47046" y="16971"/>
                </a:lnTo>
                <a:lnTo>
                  <a:pt x="47647" y="20250"/>
                </a:lnTo>
                <a:lnTo>
                  <a:pt x="47647" y="23823"/>
                </a:lnTo>
                <a:lnTo>
                  <a:pt x="47647" y="27101"/>
                </a:lnTo>
                <a:lnTo>
                  <a:pt x="47046" y="30074"/>
                </a:lnTo>
                <a:lnTo>
                  <a:pt x="45836" y="32752"/>
                </a:lnTo>
                <a:lnTo>
                  <a:pt x="44626" y="35735"/>
                </a:lnTo>
                <a:lnTo>
                  <a:pt x="26987" y="47351"/>
                </a:lnTo>
                <a:lnTo>
                  <a:pt x="23823" y="47647"/>
                </a:lnTo>
                <a:close/>
              </a:path>
            </a:pathLst>
          </a:custGeom>
          <a:solidFill>
            <a:srgbClr val="333333"/>
          </a:solidFill>
        </p:spPr>
        <p:txBody>
          <a:bodyPr wrap="square" lIns="0" tIns="0" rIns="0" bIns="0" rtlCol="0"/>
          <a:lstStyle/>
          <a:p>
            <a:endParaRPr/>
          </a:p>
        </p:txBody>
      </p:sp>
      <p:sp>
        <p:nvSpPr>
          <p:cNvPr id="3" name="object 3"/>
          <p:cNvSpPr/>
          <p:nvPr/>
        </p:nvSpPr>
        <p:spPr>
          <a:xfrm>
            <a:off x="1092536" y="4866213"/>
            <a:ext cx="48260" cy="48260"/>
          </a:xfrm>
          <a:custGeom>
            <a:avLst/>
            <a:gdLst/>
            <a:ahLst/>
            <a:cxnLst/>
            <a:rect l="l" t="t" r="r" b="b"/>
            <a:pathLst>
              <a:path w="48259" h="48260">
                <a:moveTo>
                  <a:pt x="23823" y="47647"/>
                </a:moveTo>
                <a:lnTo>
                  <a:pt x="1810" y="32161"/>
                </a:lnTo>
                <a:lnTo>
                  <a:pt x="600" y="29484"/>
                </a:lnTo>
                <a:lnTo>
                  <a:pt x="0" y="26501"/>
                </a:lnTo>
                <a:lnTo>
                  <a:pt x="0" y="20545"/>
                </a:lnTo>
                <a:lnTo>
                  <a:pt x="20659" y="0"/>
                </a:lnTo>
                <a:lnTo>
                  <a:pt x="26987" y="0"/>
                </a:lnTo>
                <a:lnTo>
                  <a:pt x="47647" y="20545"/>
                </a:lnTo>
                <a:lnTo>
                  <a:pt x="47647" y="23823"/>
                </a:lnTo>
                <a:lnTo>
                  <a:pt x="47647" y="26501"/>
                </a:lnTo>
                <a:lnTo>
                  <a:pt x="47046" y="29484"/>
                </a:lnTo>
                <a:lnTo>
                  <a:pt x="45836" y="32161"/>
                </a:lnTo>
                <a:lnTo>
                  <a:pt x="44626" y="35135"/>
                </a:lnTo>
                <a:lnTo>
                  <a:pt x="26987" y="47351"/>
                </a:lnTo>
                <a:lnTo>
                  <a:pt x="23823" y="47647"/>
                </a:lnTo>
                <a:close/>
              </a:path>
            </a:pathLst>
          </a:custGeom>
          <a:solidFill>
            <a:srgbClr val="333333"/>
          </a:solidFill>
        </p:spPr>
        <p:txBody>
          <a:bodyPr wrap="square" lIns="0" tIns="0" rIns="0" bIns="0" rtlCol="0"/>
          <a:lstStyle/>
          <a:p>
            <a:endParaRPr/>
          </a:p>
        </p:txBody>
      </p:sp>
      <p:sp>
        <p:nvSpPr>
          <p:cNvPr id="4" name="object 4"/>
          <p:cNvSpPr/>
          <p:nvPr/>
        </p:nvSpPr>
        <p:spPr>
          <a:xfrm>
            <a:off x="1092536" y="5056801"/>
            <a:ext cx="48260" cy="48260"/>
          </a:xfrm>
          <a:custGeom>
            <a:avLst/>
            <a:gdLst/>
            <a:ahLst/>
            <a:cxnLst/>
            <a:rect l="l" t="t" r="r" b="b"/>
            <a:pathLst>
              <a:path w="48259" h="48260">
                <a:moveTo>
                  <a:pt x="23823" y="47647"/>
                </a:moveTo>
                <a:lnTo>
                  <a:pt x="0" y="26501"/>
                </a:lnTo>
                <a:lnTo>
                  <a:pt x="0" y="20545"/>
                </a:lnTo>
                <a:lnTo>
                  <a:pt x="600" y="17276"/>
                </a:lnTo>
                <a:lnTo>
                  <a:pt x="1810" y="14589"/>
                </a:lnTo>
                <a:lnTo>
                  <a:pt x="3020" y="11616"/>
                </a:lnTo>
                <a:lnTo>
                  <a:pt x="4745" y="8938"/>
                </a:lnTo>
                <a:lnTo>
                  <a:pt x="6975" y="6851"/>
                </a:lnTo>
                <a:lnTo>
                  <a:pt x="9214" y="4469"/>
                </a:lnTo>
                <a:lnTo>
                  <a:pt x="11787" y="2677"/>
                </a:lnTo>
                <a:lnTo>
                  <a:pt x="14703" y="1486"/>
                </a:lnTo>
                <a:lnTo>
                  <a:pt x="17629" y="590"/>
                </a:lnTo>
                <a:lnTo>
                  <a:pt x="20659" y="0"/>
                </a:lnTo>
                <a:lnTo>
                  <a:pt x="26987" y="0"/>
                </a:lnTo>
                <a:lnTo>
                  <a:pt x="40671" y="6851"/>
                </a:lnTo>
                <a:lnTo>
                  <a:pt x="42901" y="8938"/>
                </a:lnTo>
                <a:lnTo>
                  <a:pt x="44626" y="11616"/>
                </a:lnTo>
                <a:lnTo>
                  <a:pt x="45836" y="14589"/>
                </a:lnTo>
                <a:lnTo>
                  <a:pt x="47046" y="17276"/>
                </a:lnTo>
                <a:lnTo>
                  <a:pt x="47647" y="20545"/>
                </a:lnTo>
                <a:lnTo>
                  <a:pt x="47647" y="23823"/>
                </a:lnTo>
                <a:lnTo>
                  <a:pt x="47647" y="26501"/>
                </a:lnTo>
                <a:lnTo>
                  <a:pt x="26987" y="47351"/>
                </a:lnTo>
                <a:lnTo>
                  <a:pt x="23823" y="47647"/>
                </a:lnTo>
                <a:close/>
              </a:path>
            </a:pathLst>
          </a:custGeom>
          <a:solidFill>
            <a:srgbClr val="333333"/>
          </a:solidFill>
        </p:spPr>
        <p:txBody>
          <a:bodyPr wrap="square" lIns="0" tIns="0" rIns="0" bIns="0" rtlCol="0"/>
          <a:lstStyle/>
          <a:p>
            <a:endParaRPr/>
          </a:p>
        </p:txBody>
      </p:sp>
      <p:sp>
        <p:nvSpPr>
          <p:cNvPr id="5" name="object 5"/>
          <p:cNvSpPr/>
          <p:nvPr/>
        </p:nvSpPr>
        <p:spPr>
          <a:xfrm>
            <a:off x="1092536" y="5247390"/>
            <a:ext cx="48260" cy="48260"/>
          </a:xfrm>
          <a:custGeom>
            <a:avLst/>
            <a:gdLst/>
            <a:ahLst/>
            <a:cxnLst/>
            <a:rect l="l" t="t" r="r" b="b"/>
            <a:pathLst>
              <a:path w="48259" h="48260">
                <a:moveTo>
                  <a:pt x="23823" y="47647"/>
                </a:moveTo>
                <a:lnTo>
                  <a:pt x="20659" y="47351"/>
                </a:lnTo>
                <a:lnTo>
                  <a:pt x="17629" y="46751"/>
                </a:lnTo>
                <a:lnTo>
                  <a:pt x="14703" y="45264"/>
                </a:lnTo>
                <a:lnTo>
                  <a:pt x="11787" y="44073"/>
                </a:lnTo>
                <a:lnTo>
                  <a:pt x="9214" y="42282"/>
                </a:lnTo>
                <a:lnTo>
                  <a:pt x="4745" y="38117"/>
                </a:lnTo>
                <a:lnTo>
                  <a:pt x="3020" y="35439"/>
                </a:lnTo>
                <a:lnTo>
                  <a:pt x="1810" y="32457"/>
                </a:lnTo>
                <a:lnTo>
                  <a:pt x="600" y="29779"/>
                </a:lnTo>
                <a:lnTo>
                  <a:pt x="0" y="26796"/>
                </a:lnTo>
                <a:lnTo>
                  <a:pt x="0" y="20545"/>
                </a:lnTo>
                <a:lnTo>
                  <a:pt x="20659" y="0"/>
                </a:lnTo>
                <a:lnTo>
                  <a:pt x="26987" y="0"/>
                </a:lnTo>
                <a:lnTo>
                  <a:pt x="47647" y="20545"/>
                </a:lnTo>
                <a:lnTo>
                  <a:pt x="47647" y="23823"/>
                </a:lnTo>
                <a:lnTo>
                  <a:pt x="47647" y="26796"/>
                </a:lnTo>
                <a:lnTo>
                  <a:pt x="47046" y="29779"/>
                </a:lnTo>
                <a:lnTo>
                  <a:pt x="45836" y="32457"/>
                </a:lnTo>
                <a:lnTo>
                  <a:pt x="44626" y="35439"/>
                </a:lnTo>
                <a:lnTo>
                  <a:pt x="42901" y="38117"/>
                </a:lnTo>
                <a:lnTo>
                  <a:pt x="38432" y="42282"/>
                </a:lnTo>
                <a:lnTo>
                  <a:pt x="35859" y="44073"/>
                </a:lnTo>
                <a:lnTo>
                  <a:pt x="32943" y="45264"/>
                </a:lnTo>
                <a:lnTo>
                  <a:pt x="30017" y="46751"/>
                </a:lnTo>
                <a:lnTo>
                  <a:pt x="26987" y="47351"/>
                </a:lnTo>
                <a:lnTo>
                  <a:pt x="23823" y="47647"/>
                </a:lnTo>
                <a:close/>
              </a:path>
            </a:pathLst>
          </a:custGeom>
          <a:solidFill>
            <a:srgbClr val="333333"/>
          </a:solidFill>
        </p:spPr>
        <p:txBody>
          <a:bodyPr wrap="square" lIns="0" tIns="0" rIns="0" bIns="0" rtlCol="0"/>
          <a:lstStyle/>
          <a:p>
            <a:endParaRPr/>
          </a:p>
        </p:txBody>
      </p:sp>
      <p:sp>
        <p:nvSpPr>
          <p:cNvPr id="6" name="object 6"/>
          <p:cNvSpPr/>
          <p:nvPr/>
        </p:nvSpPr>
        <p:spPr>
          <a:xfrm>
            <a:off x="1092536" y="5437978"/>
            <a:ext cx="48260" cy="48260"/>
          </a:xfrm>
          <a:custGeom>
            <a:avLst/>
            <a:gdLst/>
            <a:ahLst/>
            <a:cxnLst/>
            <a:rect l="l" t="t" r="r" b="b"/>
            <a:pathLst>
              <a:path w="48259" h="48260">
                <a:moveTo>
                  <a:pt x="23823" y="47647"/>
                </a:moveTo>
                <a:lnTo>
                  <a:pt x="0" y="26796"/>
                </a:lnTo>
                <a:lnTo>
                  <a:pt x="0" y="20545"/>
                </a:lnTo>
                <a:lnTo>
                  <a:pt x="14703" y="1782"/>
                </a:lnTo>
                <a:lnTo>
                  <a:pt x="17629" y="590"/>
                </a:lnTo>
                <a:lnTo>
                  <a:pt x="20659" y="0"/>
                </a:lnTo>
                <a:lnTo>
                  <a:pt x="26987" y="0"/>
                </a:lnTo>
                <a:lnTo>
                  <a:pt x="30017" y="590"/>
                </a:lnTo>
                <a:lnTo>
                  <a:pt x="32943" y="1782"/>
                </a:lnTo>
                <a:lnTo>
                  <a:pt x="35859" y="2677"/>
                </a:lnTo>
                <a:lnTo>
                  <a:pt x="47647" y="20545"/>
                </a:lnTo>
                <a:lnTo>
                  <a:pt x="47647" y="23823"/>
                </a:lnTo>
                <a:lnTo>
                  <a:pt x="47647" y="26796"/>
                </a:lnTo>
                <a:lnTo>
                  <a:pt x="26987" y="47351"/>
                </a:lnTo>
                <a:lnTo>
                  <a:pt x="23823" y="47647"/>
                </a:lnTo>
                <a:close/>
              </a:path>
            </a:pathLst>
          </a:custGeom>
          <a:solidFill>
            <a:srgbClr val="333333"/>
          </a:solidFill>
        </p:spPr>
        <p:txBody>
          <a:bodyPr wrap="square" lIns="0" tIns="0" rIns="0" bIns="0" rtlCol="0"/>
          <a:lstStyle/>
          <a:p>
            <a:endParaRPr/>
          </a:p>
        </p:txBody>
      </p:sp>
      <p:sp>
        <p:nvSpPr>
          <p:cNvPr id="7" name="object 7"/>
          <p:cNvSpPr/>
          <p:nvPr/>
        </p:nvSpPr>
        <p:spPr>
          <a:xfrm>
            <a:off x="1092536" y="5628567"/>
            <a:ext cx="48260" cy="48260"/>
          </a:xfrm>
          <a:custGeom>
            <a:avLst/>
            <a:gdLst/>
            <a:ahLst/>
            <a:cxnLst/>
            <a:rect l="l" t="t" r="r" b="b"/>
            <a:pathLst>
              <a:path w="48259" h="48260">
                <a:moveTo>
                  <a:pt x="23823" y="47647"/>
                </a:moveTo>
                <a:lnTo>
                  <a:pt x="0" y="26501"/>
                </a:lnTo>
                <a:lnTo>
                  <a:pt x="0" y="20250"/>
                </a:lnTo>
                <a:lnTo>
                  <a:pt x="600" y="16971"/>
                </a:lnTo>
                <a:lnTo>
                  <a:pt x="1810" y="14294"/>
                </a:lnTo>
                <a:lnTo>
                  <a:pt x="3020" y="11320"/>
                </a:lnTo>
                <a:lnTo>
                  <a:pt x="4745" y="8633"/>
                </a:lnTo>
                <a:lnTo>
                  <a:pt x="6975" y="6556"/>
                </a:lnTo>
                <a:lnTo>
                  <a:pt x="9214" y="4164"/>
                </a:lnTo>
                <a:lnTo>
                  <a:pt x="11787" y="2382"/>
                </a:lnTo>
                <a:lnTo>
                  <a:pt x="17629" y="590"/>
                </a:lnTo>
                <a:lnTo>
                  <a:pt x="20659" y="0"/>
                </a:lnTo>
                <a:lnTo>
                  <a:pt x="26987" y="0"/>
                </a:lnTo>
                <a:lnTo>
                  <a:pt x="30017" y="590"/>
                </a:lnTo>
                <a:lnTo>
                  <a:pt x="35859" y="2382"/>
                </a:lnTo>
                <a:lnTo>
                  <a:pt x="38432" y="4164"/>
                </a:lnTo>
                <a:lnTo>
                  <a:pt x="40671" y="6556"/>
                </a:lnTo>
                <a:lnTo>
                  <a:pt x="42901" y="8633"/>
                </a:lnTo>
                <a:lnTo>
                  <a:pt x="44626" y="11320"/>
                </a:lnTo>
                <a:lnTo>
                  <a:pt x="45836" y="14294"/>
                </a:lnTo>
                <a:lnTo>
                  <a:pt x="47046" y="16971"/>
                </a:lnTo>
                <a:lnTo>
                  <a:pt x="47647" y="20250"/>
                </a:lnTo>
                <a:lnTo>
                  <a:pt x="47647" y="23823"/>
                </a:lnTo>
                <a:lnTo>
                  <a:pt x="47647" y="26501"/>
                </a:lnTo>
                <a:lnTo>
                  <a:pt x="26987" y="47351"/>
                </a:lnTo>
                <a:lnTo>
                  <a:pt x="23823" y="47647"/>
                </a:lnTo>
                <a:close/>
              </a:path>
            </a:pathLst>
          </a:custGeom>
          <a:solidFill>
            <a:srgbClr val="333333"/>
          </a:solidFill>
        </p:spPr>
        <p:txBody>
          <a:bodyPr wrap="square" lIns="0" tIns="0" rIns="0" bIns="0" rtlCol="0"/>
          <a:lstStyle/>
          <a:p>
            <a:endParaRPr/>
          </a:p>
        </p:txBody>
      </p:sp>
      <p:sp>
        <p:nvSpPr>
          <p:cNvPr id="8" name="object 8"/>
          <p:cNvSpPr txBox="1"/>
          <p:nvPr/>
        </p:nvSpPr>
        <p:spPr>
          <a:xfrm>
            <a:off x="921024" y="332835"/>
            <a:ext cx="5758815" cy="8402320"/>
          </a:xfrm>
          <a:prstGeom prst="rect">
            <a:avLst/>
          </a:prstGeom>
        </p:spPr>
        <p:txBody>
          <a:bodyPr vert="horz" wrap="square" lIns="0" tIns="12065" rIns="0" bIns="0" rtlCol="0">
            <a:spAutoFit/>
          </a:bodyPr>
          <a:lstStyle/>
          <a:p>
            <a:pPr marL="38100" marR="30480">
              <a:lnSpc>
                <a:spcPct val="131600"/>
              </a:lnSpc>
              <a:spcBef>
                <a:spcPts val="95"/>
              </a:spcBef>
            </a:pPr>
            <a:r>
              <a:rPr sz="950" b="1" spc="25" dirty="0">
                <a:solidFill>
                  <a:srgbClr val="333333"/>
                </a:solidFill>
                <a:latin typeface="微软雅黑"/>
                <a:cs typeface="微软雅黑"/>
              </a:rPr>
              <a:t>答：在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系统中，设备名称是由</a:t>
            </a:r>
            <a:r>
              <a:rPr sz="950" b="1" spc="55" dirty="0">
                <a:solidFill>
                  <a:srgbClr val="333333"/>
                </a:solidFill>
                <a:latin typeface="Trebuchet MS"/>
                <a:cs typeface="Trebuchet MS"/>
              </a:rPr>
              <a:t>udev</a:t>
            </a:r>
            <a:r>
              <a:rPr sz="950" b="1" spc="25" dirty="0">
                <a:solidFill>
                  <a:srgbClr val="333333"/>
                </a:solidFill>
                <a:latin typeface="微软雅黑"/>
                <a:cs typeface="微软雅黑"/>
              </a:rPr>
              <a:t>服务进行管理的，而</a:t>
            </a:r>
            <a:r>
              <a:rPr sz="950" b="1" spc="55" dirty="0">
                <a:solidFill>
                  <a:srgbClr val="333333"/>
                </a:solidFill>
                <a:latin typeface="Trebuchet MS"/>
                <a:cs typeface="Trebuchet MS"/>
              </a:rPr>
              <a:t>udev</a:t>
            </a:r>
            <a:r>
              <a:rPr sz="950" b="1" spc="25" dirty="0">
                <a:solidFill>
                  <a:srgbClr val="333333"/>
                </a:solidFill>
                <a:latin typeface="微软雅黑"/>
                <a:cs typeface="微软雅黑"/>
              </a:rPr>
              <a:t>服务的设备命名规则是由设备类</a:t>
            </a:r>
            <a:r>
              <a:rPr sz="950" b="1" spc="-120" dirty="0">
                <a:solidFill>
                  <a:srgbClr val="333333"/>
                </a:solidFill>
                <a:latin typeface="微软雅黑"/>
                <a:cs typeface="微软雅黑"/>
              </a:rPr>
              <a:t>型</a:t>
            </a:r>
            <a:r>
              <a:rPr sz="1200" baseline="34722" dirty="0">
                <a:latin typeface="小哥哥网恋吗"/>
                <a:cs typeface="小哥哥网恋吗"/>
              </a:rPr>
              <a:t>5/20 </a:t>
            </a:r>
            <a:r>
              <a:rPr sz="950" b="1" spc="25" dirty="0">
                <a:solidFill>
                  <a:srgbClr val="333333"/>
                </a:solidFill>
                <a:latin typeface="微软雅黑"/>
                <a:cs typeface="微软雅黑"/>
              </a:rPr>
              <a:t>及系统识别顺序等信息共同组成的。考虑到网络存储设备具有识别顺序不稳定的特点，所以为了避免识 别顺序混乱造成的挂载错误问题，故使用</a:t>
            </a:r>
            <a:r>
              <a:rPr sz="950" b="1" spc="85" dirty="0">
                <a:solidFill>
                  <a:srgbClr val="333333"/>
                </a:solidFill>
                <a:latin typeface="Trebuchet MS"/>
                <a:cs typeface="Trebuchet MS"/>
              </a:rPr>
              <a:t>UUID</a:t>
            </a:r>
            <a:r>
              <a:rPr sz="950" b="1" spc="25" dirty="0">
                <a:solidFill>
                  <a:srgbClr val="333333"/>
                </a:solidFill>
                <a:latin typeface="微软雅黑"/>
                <a:cs typeface="微软雅黑"/>
              </a:rPr>
              <a:t>进行挂载操作。</a:t>
            </a:r>
            <a:endParaRPr sz="950">
              <a:latin typeface="微软雅黑"/>
              <a:cs typeface="微软雅黑"/>
            </a:endParaRPr>
          </a:p>
          <a:p>
            <a:pPr marL="38100" marR="107950">
              <a:lnSpc>
                <a:spcPct val="131600"/>
              </a:lnSpc>
              <a:spcBef>
                <a:spcPts val="750"/>
              </a:spcBef>
            </a:pPr>
            <a:r>
              <a:rPr sz="950" b="1" dirty="0">
                <a:solidFill>
                  <a:srgbClr val="333333"/>
                </a:solidFill>
                <a:latin typeface="Trebuchet MS"/>
                <a:cs typeface="Trebuchet MS"/>
              </a:rPr>
              <a:t>6</a:t>
            </a:r>
            <a:r>
              <a:rPr sz="950" b="1" spc="25" dirty="0">
                <a:solidFill>
                  <a:srgbClr val="333333"/>
                </a:solidFill>
                <a:latin typeface="微软雅黑"/>
                <a:cs typeface="微软雅黑"/>
              </a:rPr>
              <a:t>．在使用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系统来访问</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共享存储资源时，它有两个步骤与</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系统一样。请说明是哪两 </a:t>
            </a:r>
            <a:r>
              <a:rPr sz="950" b="1" spc="25" dirty="0">
                <a:solidFill>
                  <a:srgbClr val="333333"/>
                </a:solidFill>
                <a:latin typeface="微软雅黑"/>
                <a:cs typeface="微软雅黑"/>
              </a:rPr>
              <a:t>个步骤。</a:t>
            </a:r>
            <a:endParaRPr sz="950">
              <a:latin typeface="微软雅黑"/>
              <a:cs typeface="微软雅黑"/>
            </a:endParaRPr>
          </a:p>
          <a:p>
            <a:pPr>
              <a:lnSpc>
                <a:spcPct val="100000"/>
              </a:lnSpc>
              <a:spcBef>
                <a:spcPts val="80"/>
              </a:spcBef>
            </a:pPr>
            <a:endParaRPr sz="600">
              <a:latin typeface="微软雅黑"/>
              <a:cs typeface="微软雅黑"/>
            </a:endParaRPr>
          </a:p>
          <a:p>
            <a:pPr marL="38100">
              <a:lnSpc>
                <a:spcPct val="100000"/>
              </a:lnSpc>
            </a:pPr>
            <a:r>
              <a:rPr sz="950" b="1" spc="25" dirty="0">
                <a:solidFill>
                  <a:srgbClr val="333333"/>
                </a:solidFill>
                <a:latin typeface="微软雅黑"/>
                <a:cs typeface="微软雅黑"/>
              </a:rPr>
              <a:t>答：扫描并发现服务端上可用的</a:t>
            </a:r>
            <a:r>
              <a:rPr sz="950" b="1" spc="40" dirty="0">
                <a:solidFill>
                  <a:srgbClr val="333333"/>
                </a:solidFill>
                <a:latin typeface="Trebuchet MS"/>
                <a:cs typeface="Trebuchet MS"/>
              </a:rPr>
              <a:t>iSCSI</a:t>
            </a:r>
            <a:r>
              <a:rPr sz="950" b="1" spc="25" dirty="0">
                <a:solidFill>
                  <a:srgbClr val="333333"/>
                </a:solidFill>
                <a:latin typeface="微软雅黑"/>
                <a:cs typeface="微软雅黑"/>
              </a:rPr>
              <a:t>共享存储资源；验证登录。</a:t>
            </a:r>
            <a:endParaRPr sz="950">
              <a:latin typeface="微软雅黑"/>
              <a:cs typeface="微软雅黑"/>
            </a:endParaRPr>
          </a:p>
          <a:p>
            <a:pPr marL="38100">
              <a:lnSpc>
                <a:spcPct val="100000"/>
              </a:lnSpc>
              <a:spcBef>
                <a:spcPts val="1060"/>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18</a:t>
            </a:r>
            <a:r>
              <a:rPr sz="2200" b="1" u="dbl" spc="-10" dirty="0">
                <a:solidFill>
                  <a:srgbClr val="4183C4"/>
                </a:solidFill>
                <a:uFill>
                  <a:solidFill>
                    <a:srgbClr val="4183C4"/>
                  </a:solidFill>
                </a:uFill>
                <a:latin typeface="微软雅黑"/>
                <a:cs typeface="微软雅黑"/>
                <a:hlinkClick r:id="rId2"/>
              </a:rPr>
              <a:t>章</a:t>
            </a:r>
            <a:r>
              <a:rPr sz="2200" b="1" u="dbl" spc="-105" dirty="0">
                <a:solidFill>
                  <a:srgbClr val="4183C4"/>
                </a:solidFill>
                <a:uFill>
                  <a:solidFill>
                    <a:srgbClr val="4183C4"/>
                  </a:solidFill>
                </a:uFill>
                <a:latin typeface="微软雅黑"/>
                <a:cs typeface="微软雅黑"/>
                <a:hlinkClick r:id="rId2"/>
              </a:rPr>
              <a:t> </a:t>
            </a:r>
            <a:r>
              <a:rPr sz="2200" b="1" u="dbl" spc="-10" dirty="0">
                <a:solidFill>
                  <a:srgbClr val="4183C4"/>
                </a:solidFill>
                <a:uFill>
                  <a:solidFill>
                    <a:srgbClr val="4183C4"/>
                  </a:solidFill>
                </a:uFill>
                <a:latin typeface="微软雅黑"/>
                <a:cs typeface="微软雅黑"/>
                <a:hlinkClick r:id="rId2"/>
              </a:rPr>
              <a:t>使用</a:t>
            </a:r>
            <a:r>
              <a:rPr sz="2200" b="1" u="dbl" spc="165" dirty="0">
                <a:solidFill>
                  <a:srgbClr val="4183C4"/>
                </a:solidFill>
                <a:uFill>
                  <a:solidFill>
                    <a:srgbClr val="4183C4"/>
                  </a:solidFill>
                </a:uFill>
                <a:latin typeface="Trebuchet MS"/>
                <a:cs typeface="Trebuchet MS"/>
                <a:hlinkClick r:id="rId2"/>
              </a:rPr>
              <a:t>MariaDB</a:t>
            </a:r>
            <a:r>
              <a:rPr sz="2200" b="1" u="dbl" spc="-10" dirty="0">
                <a:solidFill>
                  <a:srgbClr val="4183C4"/>
                </a:solidFill>
                <a:uFill>
                  <a:solidFill>
                    <a:srgbClr val="4183C4"/>
                  </a:solidFill>
                </a:uFill>
                <a:latin typeface="微软雅黑"/>
                <a:cs typeface="微软雅黑"/>
                <a:hlinkClick r:id="rId2"/>
              </a:rPr>
              <a:t>数据库管理系统</a:t>
            </a:r>
            <a:endParaRPr sz="2200">
              <a:latin typeface="微软雅黑"/>
              <a:cs typeface="微软雅黑"/>
            </a:endParaRPr>
          </a:p>
          <a:p>
            <a:pPr marL="38100">
              <a:lnSpc>
                <a:spcPct val="100000"/>
              </a:lnSpc>
              <a:spcBef>
                <a:spcPts val="1315"/>
              </a:spcBef>
            </a:pPr>
            <a:r>
              <a:rPr sz="950" b="1" spc="25" dirty="0">
                <a:solidFill>
                  <a:srgbClr val="333333"/>
                </a:solidFill>
                <a:latin typeface="微软雅黑"/>
                <a:cs typeface="微软雅黑"/>
              </a:rPr>
              <a:t>章节简述：</a:t>
            </a:r>
            <a:endParaRPr sz="950">
              <a:latin typeface="微软雅黑"/>
              <a:cs typeface="微软雅黑"/>
            </a:endParaRPr>
          </a:p>
          <a:p>
            <a:pPr marL="38100" marR="78105">
              <a:lnSpc>
                <a:spcPct val="131600"/>
              </a:lnSpc>
              <a:spcBef>
                <a:spcPts val="750"/>
              </a:spcBef>
            </a:pP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数据库项目自从被</a:t>
            </a:r>
            <a:r>
              <a:rPr sz="950" b="1" spc="45" dirty="0">
                <a:solidFill>
                  <a:srgbClr val="333333"/>
                </a:solidFill>
                <a:latin typeface="Trebuchet MS"/>
                <a:cs typeface="Trebuchet MS"/>
              </a:rPr>
              <a:t>Oracle</a:t>
            </a:r>
            <a:r>
              <a:rPr sz="950" b="1" spc="25" dirty="0">
                <a:solidFill>
                  <a:srgbClr val="333333"/>
                </a:solidFill>
                <a:latin typeface="微软雅黑"/>
                <a:cs typeface="微软雅黑"/>
              </a:rPr>
              <a:t>公司收购之后，从开源软件转变成为了</a:t>
            </a:r>
            <a:r>
              <a:rPr sz="950" b="1" spc="-125" dirty="0">
                <a:solidFill>
                  <a:srgbClr val="333333"/>
                </a:solidFill>
                <a:latin typeface="Trebuchet MS"/>
                <a:cs typeface="Trebuchet MS"/>
              </a:rPr>
              <a:t>“</a:t>
            </a:r>
            <a:r>
              <a:rPr sz="950" b="1" spc="25" dirty="0">
                <a:solidFill>
                  <a:srgbClr val="333333"/>
                </a:solidFill>
                <a:latin typeface="微软雅黑"/>
                <a:cs typeface="微软雅黑"/>
              </a:rPr>
              <a:t>闭源</a:t>
            </a:r>
            <a:r>
              <a:rPr sz="950" b="1" spc="-125" dirty="0">
                <a:solidFill>
                  <a:srgbClr val="333333"/>
                </a:solidFill>
                <a:latin typeface="Trebuchet MS"/>
                <a:cs typeface="Trebuchet MS"/>
              </a:rPr>
              <a:t>”</a:t>
            </a:r>
            <a:r>
              <a:rPr sz="950" b="1" spc="25" dirty="0">
                <a:solidFill>
                  <a:srgbClr val="333333"/>
                </a:solidFill>
                <a:latin typeface="微软雅黑"/>
                <a:cs typeface="微软雅黑"/>
              </a:rPr>
              <a:t>软件，这导致</a:t>
            </a:r>
            <a:r>
              <a:rPr sz="950" b="1" spc="20" dirty="0">
                <a:solidFill>
                  <a:srgbClr val="333333"/>
                </a:solidFill>
                <a:latin typeface="Trebuchet MS"/>
                <a:cs typeface="Trebuchet MS"/>
              </a:rPr>
              <a:t>IT</a:t>
            </a:r>
            <a:r>
              <a:rPr sz="950" b="1" spc="20" dirty="0">
                <a:solidFill>
                  <a:srgbClr val="333333"/>
                </a:solidFill>
                <a:latin typeface="微软雅黑"/>
                <a:cs typeface="微软雅黑"/>
              </a:rPr>
              <a:t>行业中的 </a:t>
            </a:r>
            <a:r>
              <a:rPr sz="950" b="1" spc="25" dirty="0">
                <a:solidFill>
                  <a:srgbClr val="333333"/>
                </a:solidFill>
                <a:latin typeface="微软雅黑"/>
                <a:cs typeface="微软雅黑"/>
              </a:rPr>
              <a:t>很多企业以及厂商纷纷选择使用了数据库软件的后起之秀</a:t>
            </a:r>
            <a:r>
              <a:rPr sz="950" b="1" spc="110" dirty="0">
                <a:solidFill>
                  <a:srgbClr val="333333"/>
                </a:solidFill>
                <a:latin typeface="Trebuchet MS"/>
                <a:cs typeface="Trebuchet MS"/>
              </a:rPr>
              <a:t>—MariaDB</a:t>
            </a:r>
            <a:r>
              <a:rPr sz="950" b="1" spc="25" dirty="0">
                <a:solidFill>
                  <a:srgbClr val="333333"/>
                </a:solidFill>
                <a:latin typeface="微软雅黑"/>
                <a:cs typeface="微软雅黑"/>
              </a:rPr>
              <a:t>数据库管理系统。</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数据 库管理系统也因此快速占据了市场。</a:t>
            </a:r>
            <a:endParaRPr sz="950">
              <a:latin typeface="微软雅黑"/>
              <a:cs typeface="微软雅黑"/>
            </a:endParaRPr>
          </a:p>
          <a:p>
            <a:pPr marL="38100" marR="98425">
              <a:lnSpc>
                <a:spcPct val="131600"/>
              </a:lnSpc>
              <a:spcBef>
                <a:spcPts val="825"/>
              </a:spcBef>
            </a:pPr>
            <a:r>
              <a:rPr sz="950" b="1" spc="25" dirty="0">
                <a:solidFill>
                  <a:srgbClr val="333333"/>
                </a:solidFill>
                <a:latin typeface="微软雅黑"/>
                <a:cs typeface="微软雅黑"/>
              </a:rPr>
              <a:t>本章将介绍数据库以及数据库管理系统的理论知识，然后再介绍</a:t>
            </a:r>
            <a:r>
              <a:rPr sz="950" b="1" spc="90" dirty="0">
                <a:solidFill>
                  <a:srgbClr val="333333"/>
                </a:solidFill>
                <a:latin typeface="Trebuchet MS"/>
                <a:cs typeface="Trebuchet MS"/>
              </a:rPr>
              <a:t>MariaDB</a:t>
            </a:r>
            <a:r>
              <a:rPr sz="950" b="1" spc="20" dirty="0">
                <a:solidFill>
                  <a:srgbClr val="333333"/>
                </a:solidFill>
                <a:latin typeface="微软雅黑"/>
                <a:cs typeface="微软雅黑"/>
              </a:rPr>
              <a:t>数据库管理系统的内容，最后 将通过动手实验的方式，帮助各位读者掌握</a:t>
            </a:r>
            <a:r>
              <a:rPr sz="950" b="1" spc="90" dirty="0">
                <a:solidFill>
                  <a:srgbClr val="333333"/>
                </a:solidFill>
                <a:latin typeface="Trebuchet MS"/>
                <a:cs typeface="Trebuchet MS"/>
              </a:rPr>
              <a:t>MariaDB</a:t>
            </a:r>
            <a:r>
              <a:rPr sz="950" b="1" spc="20" dirty="0">
                <a:solidFill>
                  <a:srgbClr val="333333"/>
                </a:solidFill>
                <a:latin typeface="微软雅黑"/>
                <a:cs typeface="微软雅黑"/>
              </a:rPr>
              <a:t>数据库管理系统的一些常规操作。比如，账户的创 </a:t>
            </a:r>
            <a:r>
              <a:rPr sz="950" b="1" spc="25" dirty="0">
                <a:solidFill>
                  <a:srgbClr val="333333"/>
                </a:solidFill>
                <a:latin typeface="微软雅黑"/>
                <a:cs typeface="微软雅黑"/>
              </a:rPr>
              <a:t>建与管理、账户权限的授权；新建数据库、新建数据库表单；对数据库执行新建、删除、修改和查询等 操作。最后还介绍了数据库的备份与恢复方法，不仅能做到</a:t>
            </a:r>
            <a:r>
              <a:rPr sz="950" b="1" spc="-125" dirty="0">
                <a:solidFill>
                  <a:srgbClr val="333333"/>
                </a:solidFill>
                <a:latin typeface="Trebuchet MS"/>
                <a:cs typeface="Trebuchet MS"/>
              </a:rPr>
              <a:t>“</a:t>
            </a:r>
            <a:r>
              <a:rPr sz="950" b="1" spc="25" dirty="0">
                <a:solidFill>
                  <a:srgbClr val="333333"/>
                </a:solidFill>
                <a:latin typeface="微软雅黑"/>
                <a:cs typeface="微软雅黑"/>
              </a:rPr>
              <a:t>增删改查</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更能胜任生产环境中的数据库 管理工作。</a:t>
            </a:r>
            <a:endParaRPr sz="950">
              <a:latin typeface="微软雅黑"/>
              <a:cs typeface="微软雅黑"/>
            </a:endParaRPr>
          </a:p>
          <a:p>
            <a:pPr marL="38100">
              <a:lnSpc>
                <a:spcPct val="100000"/>
              </a:lnSpc>
              <a:spcBef>
                <a:spcPts val="1110"/>
              </a:spcBef>
            </a:pPr>
            <a:r>
              <a:rPr sz="950" b="1" spc="25" dirty="0">
                <a:solidFill>
                  <a:srgbClr val="333333"/>
                </a:solidFill>
                <a:latin typeface="微软雅黑"/>
                <a:cs typeface="微软雅黑"/>
              </a:rPr>
              <a:t>本章目录结构</a:t>
            </a:r>
            <a:endParaRPr sz="950">
              <a:latin typeface="微软雅黑"/>
              <a:cs typeface="微软雅黑"/>
            </a:endParaRPr>
          </a:p>
          <a:p>
            <a:pPr marL="603250" lvl="1" indent="-280035">
              <a:lnSpc>
                <a:spcPct val="100000"/>
              </a:lnSpc>
              <a:spcBef>
                <a:spcPts val="1110"/>
              </a:spcBef>
              <a:buFont typeface="Trebuchet MS"/>
              <a:buAutoNum type="arabicPeriod"/>
              <a:tabLst>
                <a:tab pos="603885" algn="l"/>
              </a:tabLst>
            </a:pPr>
            <a:r>
              <a:rPr sz="950" b="1" u="sng" spc="25" dirty="0">
                <a:solidFill>
                  <a:srgbClr val="4183C4"/>
                </a:solidFill>
                <a:uFill>
                  <a:solidFill>
                    <a:srgbClr val="4183C4"/>
                  </a:solidFill>
                </a:uFill>
                <a:latin typeface="微软雅黑"/>
                <a:cs typeface="微软雅黑"/>
                <a:hlinkClick r:id="rId3"/>
              </a:rPr>
              <a:t>数据库管理系统</a:t>
            </a:r>
            <a:endParaRPr sz="950">
              <a:latin typeface="微软雅黑"/>
              <a:cs typeface="微软雅黑"/>
            </a:endParaRPr>
          </a:p>
          <a:p>
            <a:pPr marL="323850" marR="3987165" lvl="1">
              <a:lnSpc>
                <a:spcPct val="131600"/>
              </a:lnSpc>
              <a:spcBef>
                <a:spcPts val="5"/>
              </a:spcBef>
              <a:buFont typeface="Trebuchet MS"/>
              <a:buAutoNum type="arabicPeriod"/>
              <a:tabLst>
                <a:tab pos="603885" algn="l"/>
              </a:tabLst>
            </a:pPr>
            <a:r>
              <a:rPr sz="950" b="1" u="sng" spc="25" dirty="0">
                <a:solidFill>
                  <a:srgbClr val="4183C4"/>
                </a:solidFill>
                <a:uFill>
                  <a:solidFill>
                    <a:srgbClr val="4183C4"/>
                  </a:solidFill>
                </a:uFill>
                <a:latin typeface="微软雅黑"/>
                <a:cs typeface="微软雅黑"/>
                <a:hlinkClick r:id="rId4"/>
              </a:rPr>
              <a:t>初始化</a:t>
            </a:r>
            <a:r>
              <a:rPr sz="950" b="1" u="sng" spc="80" dirty="0">
                <a:solidFill>
                  <a:srgbClr val="4183C4"/>
                </a:solidFill>
                <a:uFill>
                  <a:solidFill>
                    <a:srgbClr val="4183C4"/>
                  </a:solidFill>
                </a:uFill>
                <a:latin typeface="Trebuchet MS"/>
                <a:cs typeface="Trebuchet MS"/>
                <a:hlinkClick r:id="rId4"/>
              </a:rPr>
              <a:t>mariaDB</a:t>
            </a:r>
            <a:r>
              <a:rPr sz="950" b="1" u="sng" spc="15" dirty="0">
                <a:solidFill>
                  <a:srgbClr val="4183C4"/>
                </a:solidFill>
                <a:uFill>
                  <a:solidFill>
                    <a:srgbClr val="4183C4"/>
                  </a:solidFill>
                </a:uFill>
                <a:latin typeface="微软雅黑"/>
                <a:cs typeface="微软雅黑"/>
                <a:hlinkClick r:id="rId4"/>
              </a:rPr>
              <a:t>服务 </a:t>
            </a:r>
            <a:r>
              <a:rPr sz="950" b="1" spc="5" dirty="0">
                <a:solidFill>
                  <a:srgbClr val="4183C4"/>
                </a:solidFill>
                <a:latin typeface="微软雅黑"/>
                <a:cs typeface="微软雅黑"/>
              </a:rPr>
              <a:t> </a:t>
            </a:r>
            <a:r>
              <a:rPr sz="950" b="1" u="sng" spc="-20" dirty="0">
                <a:solidFill>
                  <a:srgbClr val="4183C4"/>
                </a:solidFill>
                <a:uFill>
                  <a:solidFill>
                    <a:srgbClr val="4183C4"/>
                  </a:solidFill>
                </a:uFill>
                <a:latin typeface="Trebuchet MS"/>
                <a:cs typeface="Trebuchet MS"/>
                <a:hlinkClick r:id="rId5"/>
              </a:rPr>
              <a:t>18.3</a:t>
            </a:r>
            <a:r>
              <a:rPr sz="950" b="1" u="sng" spc="-50" dirty="0">
                <a:solidFill>
                  <a:srgbClr val="4183C4"/>
                </a:solidFill>
                <a:uFill>
                  <a:solidFill>
                    <a:srgbClr val="4183C4"/>
                  </a:solidFill>
                </a:uFill>
                <a:latin typeface="Trebuchet MS"/>
                <a:cs typeface="Trebuchet MS"/>
                <a:hlinkClick r:id="rId5"/>
              </a:rPr>
              <a:t> </a:t>
            </a:r>
            <a:r>
              <a:rPr sz="950" b="1" u="sng" spc="25" dirty="0">
                <a:solidFill>
                  <a:srgbClr val="4183C4"/>
                </a:solidFill>
                <a:uFill>
                  <a:solidFill>
                    <a:srgbClr val="4183C4"/>
                  </a:solidFill>
                </a:uFill>
                <a:latin typeface="微软雅黑"/>
                <a:cs typeface="微软雅黑"/>
                <a:hlinkClick r:id="rId5"/>
              </a:rPr>
              <a:t>管理用户以及授权</a:t>
            </a:r>
            <a:endParaRPr sz="950">
              <a:latin typeface="微软雅黑"/>
              <a:cs typeface="微软雅黑"/>
            </a:endParaRPr>
          </a:p>
          <a:p>
            <a:pPr marL="603250" lvl="1" indent="-280035">
              <a:lnSpc>
                <a:spcPct val="100000"/>
              </a:lnSpc>
              <a:spcBef>
                <a:spcPts val="359"/>
              </a:spcBef>
              <a:buFont typeface="Trebuchet MS"/>
              <a:buAutoNum type="arabicPeriod" startAt="4"/>
              <a:tabLst>
                <a:tab pos="603885" algn="l"/>
              </a:tabLst>
            </a:pPr>
            <a:r>
              <a:rPr sz="950" b="1" u="sng" spc="25" dirty="0">
                <a:solidFill>
                  <a:srgbClr val="4183C4"/>
                </a:solidFill>
                <a:uFill>
                  <a:solidFill>
                    <a:srgbClr val="4183C4"/>
                  </a:solidFill>
                </a:uFill>
                <a:latin typeface="微软雅黑"/>
                <a:cs typeface="微软雅黑"/>
                <a:hlinkClick r:id="rId6"/>
              </a:rPr>
              <a:t>创建数据库与表单</a:t>
            </a:r>
            <a:endParaRPr sz="950">
              <a:latin typeface="微软雅黑"/>
              <a:cs typeface="微软雅黑"/>
            </a:endParaRPr>
          </a:p>
          <a:p>
            <a:pPr marL="603250" lvl="1" indent="-280035">
              <a:lnSpc>
                <a:spcPct val="100000"/>
              </a:lnSpc>
              <a:spcBef>
                <a:spcPts val="360"/>
              </a:spcBef>
              <a:buFont typeface="Trebuchet MS"/>
              <a:buAutoNum type="arabicPeriod" startAt="4"/>
              <a:tabLst>
                <a:tab pos="603885" algn="l"/>
              </a:tabLst>
            </a:pPr>
            <a:r>
              <a:rPr sz="950" b="1" u="sng" spc="25" dirty="0">
                <a:solidFill>
                  <a:srgbClr val="4183C4"/>
                </a:solidFill>
                <a:uFill>
                  <a:solidFill>
                    <a:srgbClr val="4183C4"/>
                  </a:solidFill>
                </a:uFill>
                <a:latin typeface="微软雅黑"/>
                <a:cs typeface="微软雅黑"/>
                <a:hlinkClick r:id="rId7"/>
              </a:rPr>
              <a:t>管理表单及数据</a:t>
            </a:r>
            <a:endParaRPr sz="950">
              <a:latin typeface="微软雅黑"/>
              <a:cs typeface="微软雅黑"/>
            </a:endParaRPr>
          </a:p>
          <a:p>
            <a:pPr marL="603250" lvl="1" indent="-280035">
              <a:lnSpc>
                <a:spcPct val="100000"/>
              </a:lnSpc>
              <a:spcBef>
                <a:spcPts val="360"/>
              </a:spcBef>
              <a:buFont typeface="Trebuchet MS"/>
              <a:buAutoNum type="arabicPeriod" startAt="4"/>
              <a:tabLst>
                <a:tab pos="603885" algn="l"/>
              </a:tabLst>
            </a:pPr>
            <a:r>
              <a:rPr sz="950" b="1" u="sng" spc="25" dirty="0">
                <a:solidFill>
                  <a:srgbClr val="4183C4"/>
                </a:solidFill>
                <a:uFill>
                  <a:solidFill>
                    <a:srgbClr val="4183C4"/>
                  </a:solidFill>
                </a:uFill>
                <a:latin typeface="微软雅黑"/>
                <a:cs typeface="微软雅黑"/>
                <a:hlinkClick r:id="rId8"/>
              </a:rPr>
              <a:t>数据库的备份及恢复</a:t>
            </a:r>
            <a:endParaRPr sz="950">
              <a:latin typeface="微软雅黑"/>
              <a:cs typeface="微软雅黑"/>
            </a:endParaRPr>
          </a:p>
          <a:p>
            <a:pPr>
              <a:lnSpc>
                <a:spcPct val="100000"/>
              </a:lnSpc>
              <a:spcBef>
                <a:spcPts val="60"/>
              </a:spcBef>
            </a:pPr>
            <a:endParaRPr sz="650">
              <a:latin typeface="微软雅黑"/>
              <a:cs typeface="微软雅黑"/>
            </a:endParaRPr>
          </a:p>
          <a:p>
            <a:pPr marL="38100">
              <a:lnSpc>
                <a:spcPct val="100000"/>
              </a:lnSpc>
              <a:spcBef>
                <a:spcPts val="5"/>
              </a:spcBef>
            </a:pPr>
            <a:r>
              <a:rPr sz="950" b="1" spc="-20" dirty="0">
                <a:solidFill>
                  <a:srgbClr val="333333"/>
                </a:solidFill>
                <a:latin typeface="Trebuchet MS"/>
                <a:cs typeface="Trebuchet MS"/>
              </a:rPr>
              <a:t>18.1</a:t>
            </a:r>
            <a:r>
              <a:rPr sz="950" b="1" spc="-35" dirty="0">
                <a:solidFill>
                  <a:srgbClr val="333333"/>
                </a:solidFill>
                <a:latin typeface="Trebuchet MS"/>
                <a:cs typeface="Trebuchet MS"/>
              </a:rPr>
              <a:t> </a:t>
            </a:r>
            <a:r>
              <a:rPr sz="950" b="1" spc="25" dirty="0">
                <a:solidFill>
                  <a:srgbClr val="333333"/>
                </a:solidFill>
                <a:latin typeface="微软雅黑"/>
                <a:cs typeface="微软雅黑"/>
              </a:rPr>
              <a:t>数据库管理系统</a:t>
            </a:r>
            <a:endParaRPr sz="950">
              <a:latin typeface="微软雅黑"/>
              <a:cs typeface="微软雅黑"/>
            </a:endParaRPr>
          </a:p>
          <a:p>
            <a:pPr marL="38100" marR="138430" algn="just">
              <a:lnSpc>
                <a:spcPct val="131600"/>
              </a:lnSpc>
              <a:spcBef>
                <a:spcPts val="900"/>
              </a:spcBef>
            </a:pPr>
            <a:r>
              <a:rPr sz="950" b="1" spc="25" dirty="0">
                <a:solidFill>
                  <a:srgbClr val="333333"/>
                </a:solidFill>
                <a:latin typeface="微软雅黑"/>
                <a:cs typeface="微软雅黑"/>
              </a:rPr>
              <a:t>数据库是指按照某些特定结构来存储数据资料的数据仓库。在当今这个大数据技术迅速崛起的年代，互 联网上每天都会生成海量的数据信息，数据库技术也从最初只能存储简单的表格数据的单一集中存储模 式，发展到了现如今存储海量数据的大型分布式模式。在信息化社会中，能够充分有效地管理和利用各 种数据，挖掘其中的价值，是进行科学研究与决策管理的重要前提。同时，数据库技术也是管理信息系 统、办公自动化系统、决策支持系统等各类信息系统的核心组成部分，是进行科学研究和决策管理的重 要技术手段。</a:t>
            </a:r>
            <a:endParaRPr sz="950">
              <a:latin typeface="微软雅黑"/>
              <a:cs typeface="微软雅黑"/>
            </a:endParaRPr>
          </a:p>
          <a:p>
            <a:pPr marL="38100" marR="137795">
              <a:lnSpc>
                <a:spcPct val="131600"/>
              </a:lnSpc>
              <a:spcBef>
                <a:spcPts val="825"/>
              </a:spcBef>
            </a:pPr>
            <a:r>
              <a:rPr sz="950" b="1" spc="25" dirty="0">
                <a:solidFill>
                  <a:srgbClr val="333333"/>
                </a:solidFill>
                <a:latin typeface="微软雅黑"/>
                <a:cs typeface="微软雅黑"/>
              </a:rPr>
              <a:t>数据库管理系统是一种能够对数据库中存放的数据进行建立、修改、删除、查找、维护等操作的软件程 序。它通过把计算机中具体的物理数据转换成适合用户理解的抽象逻辑数据，有效地降低数据库管理的 技术门槛，因此即便是从事</a:t>
            </a:r>
            <a:r>
              <a:rPr sz="950" b="1" u="sng" spc="45" dirty="0">
                <a:solidFill>
                  <a:srgbClr val="4183C4"/>
                </a:solidFill>
                <a:uFill>
                  <a:solidFill>
                    <a:srgbClr val="4183C4"/>
                  </a:solidFill>
                </a:uFill>
                <a:latin typeface="Trebuchet MS"/>
                <a:cs typeface="Trebuchet MS"/>
                <a:hlinkClick r:id="rId9"/>
              </a:rPr>
              <a:t>Linux</a:t>
            </a:r>
            <a:r>
              <a:rPr sz="950" b="1" spc="25" dirty="0">
                <a:solidFill>
                  <a:srgbClr val="333333"/>
                </a:solidFill>
                <a:latin typeface="微软雅黑"/>
                <a:cs typeface="微软雅黑"/>
              </a:rPr>
              <a:t>运维工作的工程师也可以对数据库进行基本的管理操作。但是，</a:t>
            </a:r>
            <a:r>
              <a:rPr sz="950" b="1" u="sng" spc="25" dirty="0">
                <a:solidFill>
                  <a:srgbClr val="4183C4"/>
                </a:solidFill>
                <a:uFill>
                  <a:solidFill>
                    <a:srgbClr val="4183C4"/>
                  </a:solidFill>
                </a:uFill>
                <a:latin typeface="微软雅黑"/>
                <a:cs typeface="微软雅黑"/>
                <a:hlinkClick r:id="rId9"/>
              </a:rPr>
              <a:t>刘遄 </a:t>
            </a:r>
            <a:r>
              <a:rPr sz="950" b="1" spc="25" dirty="0">
                <a:solidFill>
                  <a:srgbClr val="333333"/>
                </a:solidFill>
                <a:latin typeface="微软雅黑"/>
                <a:cs typeface="微软雅黑"/>
              </a:rPr>
              <a:t>老师有必要提醒各位读者，本书的技术主线依然</a:t>
            </a:r>
            <a:r>
              <a:rPr sz="950" b="1" spc="20" dirty="0">
                <a:solidFill>
                  <a:srgbClr val="333333"/>
                </a:solidFill>
                <a:latin typeface="微软雅黑"/>
                <a:cs typeface="微软雅黑"/>
              </a:rPr>
              <a:t>是</a:t>
            </a:r>
            <a:r>
              <a:rPr sz="950" b="1" u="sng" spc="45" dirty="0">
                <a:solidFill>
                  <a:srgbClr val="4183C4"/>
                </a:solidFill>
                <a:uFill>
                  <a:solidFill>
                    <a:srgbClr val="4183C4"/>
                  </a:solidFill>
                </a:uFill>
                <a:latin typeface="Trebuchet MS"/>
                <a:cs typeface="Trebuchet MS"/>
                <a:hlinkClick r:id="rId9"/>
              </a:rPr>
              <a:t>Linux</a:t>
            </a:r>
            <a:r>
              <a:rPr sz="950" b="1" u="sng" spc="25" dirty="0">
                <a:solidFill>
                  <a:srgbClr val="4183C4"/>
                </a:solidFill>
                <a:uFill>
                  <a:solidFill>
                    <a:srgbClr val="4183C4"/>
                  </a:solidFill>
                </a:uFill>
                <a:latin typeface="微软雅黑"/>
                <a:cs typeface="微软雅黑"/>
                <a:hlinkClick r:id="rId9"/>
              </a:rPr>
              <a:t>系</a:t>
            </a:r>
            <a:r>
              <a:rPr sz="950" b="1" u="sng" spc="20" dirty="0">
                <a:solidFill>
                  <a:srgbClr val="4183C4"/>
                </a:solidFill>
                <a:uFill>
                  <a:solidFill>
                    <a:srgbClr val="4183C4"/>
                  </a:solidFill>
                </a:uFill>
                <a:latin typeface="微软雅黑"/>
                <a:cs typeface="微软雅黑"/>
                <a:hlinkClick r:id="rId9"/>
              </a:rPr>
              <a:t>统</a:t>
            </a:r>
            <a:r>
              <a:rPr sz="950" b="1" spc="25" dirty="0">
                <a:solidFill>
                  <a:srgbClr val="333333"/>
                </a:solidFill>
                <a:latin typeface="微软雅黑"/>
                <a:cs typeface="微软雅黑"/>
              </a:rPr>
              <a:t>的运维，而数据库管理系统只不过是在此 主线上的一个内容不断横向扩展、纵向加深的分支，不能指望在一两天之内就可以精通数据库管理技 </a:t>
            </a:r>
            <a:r>
              <a:rPr sz="950" b="1" spc="30" dirty="0">
                <a:solidFill>
                  <a:srgbClr val="333333"/>
                </a:solidFill>
                <a:latin typeface="微软雅黑"/>
                <a:cs typeface="微软雅黑"/>
              </a:rPr>
              <a:t> </a:t>
            </a:r>
            <a:r>
              <a:rPr sz="950" b="1" spc="25" dirty="0">
                <a:solidFill>
                  <a:srgbClr val="333333"/>
                </a:solidFill>
                <a:latin typeface="微软雅黑"/>
                <a:cs typeface="微软雅黑"/>
              </a:rPr>
              <a:t>术。如果有读者在学完本章内容之后对数据库管理技术产生了浓厚兴趣，并希望谋得一份相关的工作， 那么就需要额外为自己定制一个学习规划了。</a:t>
            </a:r>
            <a:endParaRPr sz="950">
              <a:latin typeface="微软雅黑"/>
              <a:cs typeface="微软雅黑"/>
            </a:endParaRPr>
          </a:p>
        </p:txBody>
      </p:sp>
      <p:sp>
        <p:nvSpPr>
          <p:cNvPr id="9" name="object 9"/>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327</a:t>
            </a:fld>
            <a:endParaRPr sz="800">
              <a:latin typeface="小哥哥网恋吗"/>
              <a:cs typeface="小哥哥网恋吗"/>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427"/>
            <a:ext cx="5650950" cy="2306121"/>
          </a:xfrm>
          <a:prstGeom prst="rect">
            <a:avLst/>
          </a:prstGeom>
        </p:spPr>
      </p:pic>
      <p:grpSp>
        <p:nvGrpSpPr>
          <p:cNvPr id="3" name="object 3"/>
          <p:cNvGrpSpPr/>
          <p:nvPr/>
        </p:nvGrpSpPr>
        <p:grpSpPr>
          <a:xfrm>
            <a:off x="959124" y="3779917"/>
            <a:ext cx="5651500" cy="2553970"/>
            <a:chOff x="959124" y="3779917"/>
            <a:chExt cx="5651500" cy="2553970"/>
          </a:xfrm>
        </p:grpSpPr>
        <p:sp>
          <p:nvSpPr>
            <p:cNvPr id="4" name="object 4"/>
            <p:cNvSpPr/>
            <p:nvPr/>
          </p:nvSpPr>
          <p:spPr>
            <a:xfrm>
              <a:off x="963889" y="3784682"/>
              <a:ext cx="5641975" cy="2544445"/>
            </a:xfrm>
            <a:custGeom>
              <a:avLst/>
              <a:gdLst/>
              <a:ahLst/>
              <a:cxnLst/>
              <a:rect l="l" t="t" r="r" b="b"/>
              <a:pathLst>
                <a:path w="5641975" h="2544445">
                  <a:moveTo>
                    <a:pt x="5617597" y="2544357"/>
                  </a:moveTo>
                  <a:lnTo>
                    <a:pt x="23823" y="2544357"/>
                  </a:lnTo>
                  <a:lnTo>
                    <a:pt x="20659" y="2544061"/>
                  </a:lnTo>
                  <a:lnTo>
                    <a:pt x="0" y="2523506"/>
                  </a:lnTo>
                  <a:lnTo>
                    <a:pt x="0" y="2520533"/>
                  </a:lnTo>
                  <a:lnTo>
                    <a:pt x="0" y="20545"/>
                  </a:lnTo>
                  <a:lnTo>
                    <a:pt x="600" y="17276"/>
                  </a:lnTo>
                  <a:lnTo>
                    <a:pt x="1810" y="14589"/>
                  </a:lnTo>
                  <a:lnTo>
                    <a:pt x="3020" y="11320"/>
                  </a:lnTo>
                  <a:lnTo>
                    <a:pt x="4745" y="8938"/>
                  </a:lnTo>
                  <a:lnTo>
                    <a:pt x="6975" y="6851"/>
                  </a:lnTo>
                  <a:lnTo>
                    <a:pt x="9214" y="4173"/>
                  </a:lnTo>
                  <a:lnTo>
                    <a:pt x="11787" y="2382"/>
                  </a:lnTo>
                  <a:lnTo>
                    <a:pt x="17629" y="600"/>
                  </a:lnTo>
                  <a:lnTo>
                    <a:pt x="20659" y="0"/>
                  </a:lnTo>
                  <a:lnTo>
                    <a:pt x="5620752" y="0"/>
                  </a:lnTo>
                  <a:lnTo>
                    <a:pt x="5623792" y="600"/>
                  </a:lnTo>
                  <a:lnTo>
                    <a:pt x="5629633" y="2382"/>
                  </a:lnTo>
                  <a:lnTo>
                    <a:pt x="5632206" y="4173"/>
                  </a:lnTo>
                  <a:lnTo>
                    <a:pt x="5634446" y="6851"/>
                  </a:lnTo>
                  <a:lnTo>
                    <a:pt x="5636675" y="8938"/>
                  </a:lnTo>
                  <a:lnTo>
                    <a:pt x="5638400" y="11320"/>
                  </a:lnTo>
                  <a:lnTo>
                    <a:pt x="5639610" y="14589"/>
                  </a:lnTo>
                  <a:lnTo>
                    <a:pt x="5640821" y="17276"/>
                  </a:lnTo>
                  <a:lnTo>
                    <a:pt x="5641421" y="20545"/>
                  </a:lnTo>
                  <a:lnTo>
                    <a:pt x="5641421" y="2523506"/>
                  </a:lnTo>
                  <a:lnTo>
                    <a:pt x="5620752" y="2544061"/>
                  </a:lnTo>
                  <a:lnTo>
                    <a:pt x="5617597" y="2544357"/>
                  </a:lnTo>
                  <a:close/>
                </a:path>
              </a:pathLst>
            </a:custGeom>
            <a:solidFill>
              <a:srgbClr val="F8F8F8"/>
            </a:solidFill>
          </p:spPr>
          <p:txBody>
            <a:bodyPr wrap="square" lIns="0" tIns="0" rIns="0" bIns="0" rtlCol="0"/>
            <a:lstStyle/>
            <a:p>
              <a:endParaRPr/>
            </a:p>
          </p:txBody>
        </p:sp>
        <p:sp>
          <p:nvSpPr>
            <p:cNvPr id="5" name="object 5"/>
            <p:cNvSpPr/>
            <p:nvPr/>
          </p:nvSpPr>
          <p:spPr>
            <a:xfrm>
              <a:off x="963889" y="3784682"/>
              <a:ext cx="5641975" cy="2544445"/>
            </a:xfrm>
            <a:custGeom>
              <a:avLst/>
              <a:gdLst/>
              <a:ahLst/>
              <a:cxnLst/>
              <a:rect l="l" t="t" r="r" b="b"/>
              <a:pathLst>
                <a:path w="5641975" h="2544445">
                  <a:moveTo>
                    <a:pt x="0" y="2520533"/>
                  </a:moveTo>
                  <a:lnTo>
                    <a:pt x="0" y="23823"/>
                  </a:lnTo>
                  <a:lnTo>
                    <a:pt x="0" y="20545"/>
                  </a:lnTo>
                  <a:lnTo>
                    <a:pt x="600" y="17276"/>
                  </a:lnTo>
                  <a:lnTo>
                    <a:pt x="1810" y="14589"/>
                  </a:lnTo>
                  <a:lnTo>
                    <a:pt x="3020" y="11320"/>
                  </a:lnTo>
                  <a:lnTo>
                    <a:pt x="4745" y="8938"/>
                  </a:lnTo>
                  <a:lnTo>
                    <a:pt x="6975" y="6851"/>
                  </a:lnTo>
                  <a:lnTo>
                    <a:pt x="9214" y="4173"/>
                  </a:lnTo>
                  <a:lnTo>
                    <a:pt x="11787" y="2382"/>
                  </a:lnTo>
                  <a:lnTo>
                    <a:pt x="14703" y="1486"/>
                  </a:lnTo>
                  <a:lnTo>
                    <a:pt x="17629" y="600"/>
                  </a:lnTo>
                  <a:lnTo>
                    <a:pt x="20659" y="0"/>
                  </a:lnTo>
                  <a:lnTo>
                    <a:pt x="23823" y="0"/>
                  </a:lnTo>
                  <a:lnTo>
                    <a:pt x="5617597" y="0"/>
                  </a:lnTo>
                  <a:lnTo>
                    <a:pt x="5620752" y="0"/>
                  </a:lnTo>
                  <a:lnTo>
                    <a:pt x="5623792" y="600"/>
                  </a:lnTo>
                  <a:lnTo>
                    <a:pt x="5626717" y="1486"/>
                  </a:lnTo>
                  <a:lnTo>
                    <a:pt x="5629633" y="2382"/>
                  </a:lnTo>
                  <a:lnTo>
                    <a:pt x="5632206" y="4173"/>
                  </a:lnTo>
                  <a:lnTo>
                    <a:pt x="5634446" y="6851"/>
                  </a:lnTo>
                  <a:lnTo>
                    <a:pt x="5636675" y="8938"/>
                  </a:lnTo>
                  <a:lnTo>
                    <a:pt x="5638400" y="11320"/>
                  </a:lnTo>
                  <a:lnTo>
                    <a:pt x="5639610" y="14589"/>
                  </a:lnTo>
                  <a:lnTo>
                    <a:pt x="5640821" y="17276"/>
                  </a:lnTo>
                  <a:lnTo>
                    <a:pt x="5641421" y="20545"/>
                  </a:lnTo>
                  <a:lnTo>
                    <a:pt x="5641421" y="23823"/>
                  </a:lnTo>
                  <a:lnTo>
                    <a:pt x="5641421" y="2520533"/>
                  </a:lnTo>
                  <a:lnTo>
                    <a:pt x="5641421" y="2523506"/>
                  </a:lnTo>
                  <a:lnTo>
                    <a:pt x="5640821" y="2526489"/>
                  </a:lnTo>
                  <a:lnTo>
                    <a:pt x="5639610" y="2529167"/>
                  </a:lnTo>
                  <a:lnTo>
                    <a:pt x="5638400" y="2532150"/>
                  </a:lnTo>
                  <a:lnTo>
                    <a:pt x="5617597" y="2544357"/>
                  </a:lnTo>
                  <a:lnTo>
                    <a:pt x="23823" y="2544357"/>
                  </a:lnTo>
                  <a:lnTo>
                    <a:pt x="1810" y="2529167"/>
                  </a:lnTo>
                  <a:lnTo>
                    <a:pt x="600" y="2526489"/>
                  </a:lnTo>
                  <a:lnTo>
                    <a:pt x="0" y="2523506"/>
                  </a:lnTo>
                  <a:lnTo>
                    <a:pt x="0" y="2520533"/>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3865836"/>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sp>
        <p:nvSpPr>
          <p:cNvPr id="7" name="object 7"/>
          <p:cNvSpPr txBox="1"/>
          <p:nvPr/>
        </p:nvSpPr>
        <p:spPr>
          <a:xfrm>
            <a:off x="946395" y="2776239"/>
            <a:ext cx="5668010" cy="673989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18-1</a:t>
            </a:r>
            <a:r>
              <a:rPr sz="950" b="1" spc="-35" dirty="0">
                <a:solidFill>
                  <a:srgbClr val="333333"/>
                </a:solidFill>
                <a:latin typeface="Trebuchet MS"/>
                <a:cs typeface="Trebuchet MS"/>
              </a:rPr>
              <a:t> </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与</a:t>
            </a:r>
            <a:r>
              <a:rPr sz="950" b="1" spc="80" dirty="0">
                <a:solidFill>
                  <a:srgbClr val="333333"/>
                </a:solidFill>
                <a:latin typeface="Trebuchet MS"/>
                <a:cs typeface="Trebuchet MS"/>
              </a:rPr>
              <a:t>Mysql</a:t>
            </a:r>
            <a:r>
              <a:rPr sz="950" b="1" spc="25" dirty="0">
                <a:solidFill>
                  <a:srgbClr val="333333"/>
                </a:solidFill>
                <a:latin typeface="微软雅黑"/>
                <a:cs typeface="微软雅黑"/>
              </a:rPr>
              <a:t>数据库管理系统著名</a:t>
            </a:r>
            <a:r>
              <a:rPr sz="950" b="1" spc="75" dirty="0">
                <a:solidFill>
                  <a:srgbClr val="333333"/>
                </a:solidFill>
                <a:latin typeface="Trebuchet MS"/>
                <a:cs typeface="Trebuchet MS"/>
              </a:rPr>
              <a:t>LOGO</a:t>
            </a:r>
            <a:endParaRPr sz="950">
              <a:latin typeface="Trebuchet MS"/>
              <a:cs typeface="Trebuchet MS"/>
            </a:endParaRPr>
          </a:p>
          <a:p>
            <a:pPr marL="12700" marR="104139">
              <a:lnSpc>
                <a:spcPct val="131600"/>
              </a:lnSpc>
              <a:spcBef>
                <a:spcPts val="825"/>
              </a:spcBef>
            </a:pPr>
            <a:r>
              <a:rPr sz="950" b="1" spc="25" dirty="0">
                <a:solidFill>
                  <a:srgbClr val="333333"/>
                </a:solidFill>
                <a:latin typeface="微软雅黑"/>
                <a:cs typeface="微软雅黑"/>
              </a:rPr>
              <a:t>这种凤凰涅槃般的浴火重生，是由</a:t>
            </a:r>
            <a:r>
              <a:rPr sz="950" b="1" spc="85" dirty="0">
                <a:solidFill>
                  <a:srgbClr val="333333"/>
                </a:solidFill>
                <a:latin typeface="Trebuchet MS"/>
                <a:cs typeface="Trebuchet MS"/>
              </a:rPr>
              <a:t>MySQL</a:t>
            </a:r>
            <a:r>
              <a:rPr sz="950" b="1" spc="25" dirty="0">
                <a:solidFill>
                  <a:srgbClr val="333333"/>
                </a:solidFill>
                <a:latin typeface="微软雅黑"/>
                <a:cs typeface="微软雅黑"/>
              </a:rPr>
              <a:t>项目创始人</a:t>
            </a:r>
            <a:r>
              <a:rPr sz="950" b="1" spc="60" dirty="0">
                <a:solidFill>
                  <a:srgbClr val="333333"/>
                </a:solidFill>
                <a:latin typeface="Trebuchet MS"/>
                <a:cs typeface="Trebuchet MS"/>
              </a:rPr>
              <a:t>Michael</a:t>
            </a:r>
            <a:r>
              <a:rPr sz="950" b="1" spc="-40" dirty="0">
                <a:solidFill>
                  <a:srgbClr val="333333"/>
                </a:solidFill>
                <a:latin typeface="Trebuchet MS"/>
                <a:cs typeface="Trebuchet MS"/>
              </a:rPr>
              <a:t> </a:t>
            </a:r>
            <a:r>
              <a:rPr sz="950" b="1" spc="55" dirty="0">
                <a:solidFill>
                  <a:srgbClr val="333333"/>
                </a:solidFill>
                <a:latin typeface="Trebuchet MS"/>
                <a:cs typeface="Trebuchet MS"/>
              </a:rPr>
              <a:t>Widenius</a:t>
            </a:r>
            <a:r>
              <a:rPr sz="950" b="1" spc="25" dirty="0">
                <a:solidFill>
                  <a:srgbClr val="333333"/>
                </a:solidFill>
                <a:latin typeface="微软雅黑"/>
                <a:cs typeface="微软雅黑"/>
              </a:rPr>
              <a:t>带领着团队完成的。根据 </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官网的介绍，他有两个可爱的小天使女儿，大女儿叫做</a:t>
            </a:r>
            <a:r>
              <a:rPr sz="950" b="1" spc="125" dirty="0">
                <a:solidFill>
                  <a:srgbClr val="333333"/>
                </a:solidFill>
                <a:latin typeface="Trebuchet MS"/>
                <a:cs typeface="Trebuchet MS"/>
              </a:rPr>
              <a:t>My</a:t>
            </a:r>
            <a:r>
              <a:rPr sz="950" b="1" spc="25" dirty="0">
                <a:solidFill>
                  <a:srgbClr val="333333"/>
                </a:solidFill>
                <a:latin typeface="微软雅黑"/>
                <a:cs typeface="微软雅黑"/>
              </a:rPr>
              <a:t>，而二女儿叫做</a:t>
            </a:r>
            <a:r>
              <a:rPr sz="950" b="1" spc="85" dirty="0">
                <a:solidFill>
                  <a:srgbClr val="333333"/>
                </a:solidFill>
                <a:latin typeface="Trebuchet MS"/>
                <a:cs typeface="Trebuchet MS"/>
              </a:rPr>
              <a:t>Maria</a:t>
            </a:r>
            <a:r>
              <a:rPr sz="950" b="1" spc="20" dirty="0">
                <a:solidFill>
                  <a:srgbClr val="333333"/>
                </a:solidFill>
                <a:latin typeface="微软雅黑"/>
                <a:cs typeface="微软雅黑"/>
              </a:rPr>
              <a:t>，因此这也 </a:t>
            </a:r>
            <a:r>
              <a:rPr sz="950" b="1" spc="25" dirty="0">
                <a:solidFill>
                  <a:srgbClr val="333333"/>
                </a:solidFill>
                <a:latin typeface="微软雅黑"/>
                <a:cs typeface="微软雅黑"/>
              </a:rPr>
              <a:t>是第二款他用亲人名字命名的软件。</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25" dirty="0">
                <a:solidFill>
                  <a:srgbClr val="333333"/>
                </a:solidFill>
                <a:latin typeface="Lucida Console"/>
                <a:cs typeface="Lucida Console"/>
              </a:rPr>
              <a:t>Why</a:t>
            </a:r>
            <a:r>
              <a:rPr sz="850" spc="20" dirty="0">
                <a:solidFill>
                  <a:srgbClr val="333333"/>
                </a:solidFill>
                <a:latin typeface="Lucida Console"/>
                <a:cs typeface="Lucida Console"/>
              </a:rPr>
              <a:t> is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Software</a:t>
            </a:r>
            <a:r>
              <a:rPr sz="850" spc="20" dirty="0">
                <a:solidFill>
                  <a:srgbClr val="333333"/>
                </a:solidFill>
                <a:latin typeface="Lucida Console"/>
                <a:cs typeface="Lucida Console"/>
              </a:rPr>
              <a:t> </a:t>
            </a:r>
            <a:r>
              <a:rPr sz="850" spc="25" dirty="0">
                <a:solidFill>
                  <a:srgbClr val="333333"/>
                </a:solidFill>
                <a:latin typeface="Lucida Console"/>
                <a:cs typeface="Lucida Console"/>
              </a:rPr>
              <a:t>Called </a:t>
            </a:r>
            <a:r>
              <a:rPr sz="850" spc="30" dirty="0">
                <a:solidFill>
                  <a:srgbClr val="333333"/>
                </a:solidFill>
                <a:latin typeface="Lucida Console"/>
                <a:cs typeface="Lucida Console"/>
              </a:rPr>
              <a:t>MariaDB?</a:t>
            </a:r>
            <a:endParaRPr sz="850">
              <a:latin typeface="Lucida Console"/>
              <a:cs typeface="Lucida Console"/>
            </a:endParaRPr>
          </a:p>
          <a:p>
            <a:pPr>
              <a:lnSpc>
                <a:spcPct val="100000"/>
              </a:lnSpc>
            </a:pPr>
            <a:endParaRPr sz="900">
              <a:latin typeface="Lucida Console"/>
              <a:cs typeface="Lucida Console"/>
            </a:endParaRPr>
          </a:p>
          <a:p>
            <a:pPr marL="136525" marR="204470">
              <a:lnSpc>
                <a:spcPct val="132400"/>
              </a:lnSpc>
              <a:spcBef>
                <a:spcPts val="450"/>
              </a:spcBef>
            </a:pPr>
            <a:r>
              <a:rPr sz="850" spc="25" dirty="0">
                <a:solidFill>
                  <a:srgbClr val="333333"/>
                </a:solidFill>
                <a:latin typeface="Lucida Console"/>
                <a:cs typeface="Lucida Console"/>
              </a:rPr>
              <a:t>The</a:t>
            </a:r>
            <a:r>
              <a:rPr sz="850" spc="30" dirty="0">
                <a:solidFill>
                  <a:srgbClr val="333333"/>
                </a:solidFill>
                <a:latin typeface="Lucida Console"/>
                <a:cs typeface="Lucida Console"/>
              </a:rPr>
              <a:t> 'MySQL'</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trademarked</a:t>
            </a:r>
            <a:r>
              <a:rPr sz="850" spc="35" dirty="0">
                <a:solidFill>
                  <a:srgbClr val="333333"/>
                </a:solidFill>
                <a:latin typeface="Lucida Console"/>
                <a:cs typeface="Lucida Console"/>
              </a:rPr>
              <a:t> </a:t>
            </a:r>
            <a:r>
              <a:rPr sz="850" spc="20" dirty="0">
                <a:solidFill>
                  <a:srgbClr val="333333"/>
                </a:solidFill>
                <a:latin typeface="Lucida Console"/>
                <a:cs typeface="Lucida Console"/>
              </a:rPr>
              <a:t>by</a:t>
            </a:r>
            <a:r>
              <a:rPr sz="850" spc="35" dirty="0">
                <a:solidFill>
                  <a:srgbClr val="333333"/>
                </a:solidFill>
                <a:latin typeface="Lucida Console"/>
                <a:cs typeface="Lucida Console"/>
              </a:rPr>
              <a:t> </a:t>
            </a:r>
            <a:r>
              <a:rPr sz="850" spc="30" dirty="0">
                <a:solidFill>
                  <a:srgbClr val="333333"/>
                </a:solidFill>
                <a:latin typeface="Lucida Console"/>
                <a:cs typeface="Lucida Console"/>
              </a:rPr>
              <a:t>Oracle,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they</a:t>
            </a:r>
            <a:r>
              <a:rPr sz="850" spc="35" dirty="0">
                <a:solidFill>
                  <a:srgbClr val="333333"/>
                </a:solidFill>
                <a:latin typeface="Lucida Console"/>
                <a:cs typeface="Lucida Console"/>
              </a:rPr>
              <a:t> </a:t>
            </a:r>
            <a:r>
              <a:rPr sz="850" spc="25" dirty="0">
                <a:solidFill>
                  <a:srgbClr val="333333"/>
                </a:solidFill>
                <a:latin typeface="Lucida Console"/>
                <a:cs typeface="Lucida Console"/>
              </a:rPr>
              <a:t>have</a:t>
            </a:r>
            <a:r>
              <a:rPr sz="850" spc="30" dirty="0">
                <a:solidFill>
                  <a:srgbClr val="333333"/>
                </a:solidFill>
                <a:latin typeface="Lucida Console"/>
                <a:cs typeface="Lucida Console"/>
              </a:rPr>
              <a:t> </a:t>
            </a:r>
            <a:r>
              <a:rPr sz="850" spc="25" dirty="0">
                <a:solidFill>
                  <a:srgbClr val="333333"/>
                </a:solidFill>
                <a:latin typeface="Lucida Console"/>
                <a:cs typeface="Lucida Console"/>
              </a:rPr>
              <a:t>chosen</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keep</a:t>
            </a:r>
            <a:r>
              <a:rPr sz="850" spc="30" dirty="0">
                <a:solidFill>
                  <a:srgbClr val="333333"/>
                </a:solidFill>
                <a:latin typeface="Lucida Console"/>
                <a:cs typeface="Lucida Console"/>
              </a:rPr>
              <a:t> </a:t>
            </a:r>
            <a:r>
              <a:rPr sz="850" spc="25" dirty="0">
                <a:solidFill>
                  <a:srgbClr val="333333"/>
                </a:solidFill>
                <a:latin typeface="Lucida Console"/>
                <a:cs typeface="Lucida Console"/>
              </a:rPr>
              <a:t>that </a:t>
            </a:r>
            <a:r>
              <a:rPr sz="850" spc="30" dirty="0">
                <a:solidFill>
                  <a:srgbClr val="333333"/>
                </a:solidFill>
                <a:latin typeface="Lucida Console"/>
                <a:cs typeface="Lucida Console"/>
              </a:rPr>
              <a:t> trademark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themselves.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5" dirty="0">
                <a:solidFill>
                  <a:srgbClr val="333333"/>
                </a:solidFill>
                <a:latin typeface="Lucida Console"/>
                <a:cs typeface="Lucida Console"/>
              </a:rPr>
              <a:t>(just</a:t>
            </a:r>
            <a:r>
              <a:rPr sz="850" spc="35" dirty="0">
                <a:solidFill>
                  <a:srgbClr val="333333"/>
                </a:solidFill>
                <a:latin typeface="Lucida Console"/>
                <a:cs typeface="Lucida Console"/>
              </a:rPr>
              <a:t> </a:t>
            </a:r>
            <a:r>
              <a:rPr sz="850" spc="25" dirty="0">
                <a:solidFill>
                  <a:srgbClr val="333333"/>
                </a:solidFill>
                <a:latin typeface="Lucida Console"/>
                <a:cs typeface="Lucida Console"/>
              </a:rPr>
              <a:t>like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MyISAM</a:t>
            </a:r>
            <a:r>
              <a:rPr sz="850" spc="35" dirty="0">
                <a:solidFill>
                  <a:srgbClr val="333333"/>
                </a:solidFill>
                <a:latin typeface="Lucida Console"/>
                <a:cs typeface="Lucida Console"/>
              </a:rPr>
              <a:t> </a:t>
            </a:r>
            <a:r>
              <a:rPr sz="850" spc="30" dirty="0">
                <a:solidFill>
                  <a:srgbClr val="333333"/>
                </a:solidFill>
                <a:latin typeface="Lucida Console"/>
                <a:cs typeface="Lucida Console"/>
              </a:rPr>
              <a:t>storage engine)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comes</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Monty's </a:t>
            </a:r>
            <a:r>
              <a:rPr sz="850" spc="25" dirty="0">
                <a:solidFill>
                  <a:srgbClr val="333333"/>
                </a:solidFill>
                <a:latin typeface="Lucida Console"/>
                <a:cs typeface="Lucida Console"/>
              </a:rPr>
              <a:t>first</a:t>
            </a:r>
            <a:r>
              <a:rPr sz="850" spc="35" dirty="0">
                <a:solidFill>
                  <a:srgbClr val="333333"/>
                </a:solidFill>
                <a:latin typeface="Lucida Console"/>
                <a:cs typeface="Lucida Console"/>
              </a:rPr>
              <a:t> </a:t>
            </a:r>
            <a:r>
              <a:rPr sz="850" spc="30" dirty="0">
                <a:solidFill>
                  <a:srgbClr val="333333"/>
                </a:solidFill>
                <a:latin typeface="Lucida Console"/>
                <a:cs typeface="Lucida Console"/>
              </a:rPr>
              <a:t>daughter </a:t>
            </a:r>
            <a:r>
              <a:rPr sz="850" spc="25" dirty="0">
                <a:solidFill>
                  <a:srgbClr val="333333"/>
                </a:solidFill>
                <a:latin typeface="Lucida Console"/>
                <a:cs typeface="Lucida Console"/>
              </a:rPr>
              <a:t>My.</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first</a:t>
            </a:r>
            <a:r>
              <a:rPr sz="850" spc="35" dirty="0">
                <a:solidFill>
                  <a:srgbClr val="333333"/>
                </a:solidFill>
                <a:latin typeface="Lucida Console"/>
                <a:cs typeface="Lucida Console"/>
              </a:rPr>
              <a:t> </a:t>
            </a:r>
            <a:r>
              <a:rPr sz="850" spc="25" dirty="0">
                <a:solidFill>
                  <a:srgbClr val="333333"/>
                </a:solidFill>
                <a:latin typeface="Lucida Console"/>
                <a:cs typeface="Lucida Console"/>
              </a:rPr>
              <a:t>part</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30" dirty="0">
                <a:solidFill>
                  <a:srgbClr val="333333"/>
                </a:solidFill>
                <a:latin typeface="Lucida Console"/>
                <a:cs typeface="Lucida Console"/>
              </a:rPr>
              <a:t>'MySQL'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30" dirty="0">
                <a:solidFill>
                  <a:srgbClr val="333333"/>
                </a:solidFill>
                <a:latin typeface="Lucida Console"/>
                <a:cs typeface="Lucida Console"/>
              </a:rPr>
              <a:t>pronounced </a:t>
            </a:r>
            <a:r>
              <a:rPr sz="850" spc="-495" dirty="0">
                <a:solidFill>
                  <a:srgbClr val="333333"/>
                </a:solidFill>
                <a:latin typeface="Lucida Console"/>
                <a:cs typeface="Lucida Console"/>
              </a:rPr>
              <a:t> </a:t>
            </a:r>
            <a:r>
              <a:rPr sz="850" spc="25" dirty="0">
                <a:solidFill>
                  <a:srgbClr val="333333"/>
                </a:solidFill>
                <a:latin typeface="Lucida Console"/>
                <a:cs typeface="Lucida Console"/>
              </a:rPr>
              <a:t>like the</a:t>
            </a:r>
            <a:r>
              <a:rPr sz="850" spc="30" dirty="0">
                <a:solidFill>
                  <a:srgbClr val="333333"/>
                </a:solidFill>
                <a:latin typeface="Lucida Console"/>
                <a:cs typeface="Lucida Console"/>
              </a:rPr>
              <a:t> English adjective, </a:t>
            </a:r>
            <a:r>
              <a:rPr sz="850" spc="25" dirty="0">
                <a:solidFill>
                  <a:srgbClr val="333333"/>
                </a:solidFill>
                <a:latin typeface="Lucida Console"/>
                <a:cs typeface="Lucida Console"/>
              </a:rPr>
              <a:t>even</a:t>
            </a:r>
            <a:r>
              <a:rPr sz="850" spc="30" dirty="0">
                <a:solidFill>
                  <a:srgbClr val="333333"/>
                </a:solidFill>
                <a:latin typeface="Lucida Console"/>
                <a:cs typeface="Lucida Console"/>
              </a:rPr>
              <a:t> </a:t>
            </a:r>
            <a:r>
              <a:rPr sz="850" spc="20" dirty="0">
                <a:solidFill>
                  <a:srgbClr val="333333"/>
                </a:solidFill>
                <a:latin typeface="Lucida Console"/>
                <a:cs typeface="Lucida Console"/>
              </a:rPr>
              <a:t>if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doesn't </a:t>
            </a:r>
            <a:r>
              <a:rPr sz="850" spc="25" dirty="0">
                <a:solidFill>
                  <a:srgbClr val="333333"/>
                </a:solidFill>
                <a:latin typeface="Lucida Console"/>
                <a:cs typeface="Lucida Console"/>
              </a:rPr>
              <a:t>match</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correct </a:t>
            </a:r>
            <a:r>
              <a:rPr sz="850" spc="35" dirty="0">
                <a:solidFill>
                  <a:srgbClr val="333333"/>
                </a:solidFill>
                <a:latin typeface="Lucida Console"/>
                <a:cs typeface="Lucida Console"/>
              </a:rPr>
              <a:t> </a:t>
            </a:r>
            <a:r>
              <a:rPr sz="850" spc="30" dirty="0">
                <a:solidFill>
                  <a:srgbClr val="333333"/>
                </a:solidFill>
                <a:latin typeface="Lucida Console"/>
                <a:cs typeface="Lucida Console"/>
              </a:rPr>
              <a:t>pronunciation</a:t>
            </a:r>
            <a:r>
              <a:rPr sz="850" spc="25"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Finnish </a:t>
            </a:r>
            <a:r>
              <a:rPr sz="850" spc="25" dirty="0">
                <a:solidFill>
                  <a:srgbClr val="333333"/>
                </a:solidFill>
                <a:latin typeface="Lucida Console"/>
                <a:cs typeface="Lucida Console"/>
              </a:rPr>
              <a:t>name.</a:t>
            </a:r>
            <a:endParaRPr sz="850">
              <a:latin typeface="Lucida Console"/>
              <a:cs typeface="Lucida Console"/>
            </a:endParaRPr>
          </a:p>
          <a:p>
            <a:pPr>
              <a:lnSpc>
                <a:spcPct val="100000"/>
              </a:lnSpc>
            </a:pPr>
            <a:endParaRPr sz="900">
              <a:latin typeface="Lucida Console"/>
              <a:cs typeface="Lucida Console"/>
            </a:endParaRPr>
          </a:p>
          <a:p>
            <a:pPr marL="136525" marR="340995">
              <a:lnSpc>
                <a:spcPct val="132400"/>
              </a:lnSpc>
              <a:spcBef>
                <a:spcPts val="450"/>
              </a:spcBef>
            </a:pPr>
            <a:r>
              <a:rPr sz="850" spc="30" dirty="0">
                <a:solidFill>
                  <a:srgbClr val="333333"/>
                </a:solidFill>
                <a:latin typeface="Lucida Console"/>
                <a:cs typeface="Lucida Console"/>
              </a:rPr>
              <a:t>MariaDB continues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tradition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a:t>
            </a:r>
            <a:r>
              <a:rPr sz="850" spc="25" dirty="0">
                <a:solidFill>
                  <a:srgbClr val="333333"/>
                </a:solidFill>
                <a:latin typeface="Lucida Console"/>
                <a:cs typeface="Lucida Console"/>
              </a:rPr>
              <a:t>being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named</a:t>
            </a:r>
            <a:r>
              <a:rPr sz="850" spc="30" dirty="0">
                <a:solidFill>
                  <a:srgbClr val="333333"/>
                </a:solidFill>
                <a:latin typeface="Lucida Console"/>
                <a:cs typeface="Lucida Console"/>
              </a:rPr>
              <a:t> </a:t>
            </a:r>
            <a:r>
              <a:rPr sz="850" spc="25" dirty="0">
                <a:solidFill>
                  <a:srgbClr val="333333"/>
                </a:solidFill>
                <a:latin typeface="Lucida Console"/>
                <a:cs typeface="Lucida Console"/>
              </a:rPr>
              <a:t>after</a:t>
            </a:r>
            <a:r>
              <a:rPr sz="850" spc="30" dirty="0">
                <a:solidFill>
                  <a:srgbClr val="333333"/>
                </a:solidFill>
                <a:latin typeface="Lucida Console"/>
                <a:cs typeface="Lucida Console"/>
              </a:rPr>
              <a:t> </a:t>
            </a:r>
            <a:r>
              <a:rPr sz="850" spc="25" dirty="0">
                <a:solidFill>
                  <a:srgbClr val="333333"/>
                </a:solidFill>
                <a:latin typeface="Lucida Console"/>
                <a:cs typeface="Lucida Console"/>
              </a:rPr>
              <a:t>his</a:t>
            </a:r>
            <a:r>
              <a:rPr sz="850" spc="30" dirty="0">
                <a:solidFill>
                  <a:srgbClr val="333333"/>
                </a:solidFill>
                <a:latin typeface="Lucida Console"/>
                <a:cs typeface="Lucida Console"/>
              </a:rPr>
              <a:t> younger daughter, </a:t>
            </a:r>
            <a:r>
              <a:rPr sz="850" spc="-495" dirty="0">
                <a:solidFill>
                  <a:srgbClr val="333333"/>
                </a:solidFill>
                <a:latin typeface="Lucida Console"/>
                <a:cs typeface="Lucida Console"/>
              </a:rPr>
              <a:t> </a:t>
            </a:r>
            <a:r>
              <a:rPr sz="850" spc="25" dirty="0">
                <a:solidFill>
                  <a:srgbClr val="333333"/>
                </a:solidFill>
                <a:latin typeface="Lucida Console"/>
                <a:cs typeface="Lucida Console"/>
              </a:rPr>
              <a:t>Maria.</a:t>
            </a:r>
            <a:endParaRPr sz="850">
              <a:latin typeface="Lucida Console"/>
              <a:cs typeface="Lucida Console"/>
            </a:endParaRPr>
          </a:p>
          <a:p>
            <a:pPr>
              <a:lnSpc>
                <a:spcPct val="100000"/>
              </a:lnSpc>
            </a:pPr>
            <a:endParaRPr sz="900">
              <a:latin typeface="Lucida Console"/>
              <a:cs typeface="Lucida Console"/>
            </a:endParaRPr>
          </a:p>
          <a:p>
            <a:pPr marL="136525" marR="208915">
              <a:lnSpc>
                <a:spcPct val="132400"/>
              </a:lnSpc>
              <a:spcBef>
                <a:spcPts val="450"/>
              </a:spcBef>
            </a:pP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0" dirty="0">
                <a:solidFill>
                  <a:srgbClr val="333333"/>
                </a:solidFill>
                <a:latin typeface="Lucida Console"/>
                <a:cs typeface="Lucida Console"/>
              </a:rPr>
              <a:t> </a:t>
            </a:r>
            <a:r>
              <a:rPr sz="850" spc="25" dirty="0">
                <a:solidFill>
                  <a:srgbClr val="333333"/>
                </a:solidFill>
                <a:latin typeface="Lucida Console"/>
                <a:cs typeface="Lucida Console"/>
              </a:rPr>
              <a:t>Maria</a:t>
            </a:r>
            <a:r>
              <a:rPr sz="850" spc="30" dirty="0">
                <a:solidFill>
                  <a:srgbClr val="333333"/>
                </a:solidFill>
                <a:latin typeface="Lucida Console"/>
                <a:cs typeface="Lucida Console"/>
              </a:rPr>
              <a:t> </a:t>
            </a:r>
            <a:r>
              <a:rPr sz="850" spc="25" dirty="0">
                <a:solidFill>
                  <a:srgbClr val="333333"/>
                </a:solidFill>
                <a:latin typeface="Lucida Console"/>
                <a:cs typeface="Lucida Console"/>
              </a:rPr>
              <a:t>was</a:t>
            </a:r>
            <a:r>
              <a:rPr sz="850" spc="30" dirty="0">
                <a:solidFill>
                  <a:srgbClr val="333333"/>
                </a:solidFill>
                <a:latin typeface="Lucida Console"/>
                <a:cs typeface="Lucida Console"/>
              </a:rPr>
              <a:t> initially </a:t>
            </a:r>
            <a:r>
              <a:rPr sz="850" spc="25" dirty="0">
                <a:solidFill>
                  <a:srgbClr val="333333"/>
                </a:solidFill>
                <a:latin typeface="Lucida Console"/>
                <a:cs typeface="Lucida Console"/>
              </a:rPr>
              <a:t>given</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storage engine. </a:t>
            </a:r>
            <a:r>
              <a:rPr sz="850" spc="25" dirty="0">
                <a:solidFill>
                  <a:srgbClr val="333333"/>
                </a:solidFill>
                <a:latin typeface="Lucida Console"/>
                <a:cs typeface="Lucida Console"/>
              </a:rPr>
              <a:t>After</a:t>
            </a:r>
            <a:r>
              <a:rPr sz="850" spc="30" dirty="0">
                <a:solidFill>
                  <a:srgbClr val="333333"/>
                </a:solidFill>
                <a:latin typeface="Lucida Console"/>
                <a:cs typeface="Lucida Console"/>
              </a:rPr>
              <a:t> MariaDB</a:t>
            </a:r>
            <a:r>
              <a:rPr sz="850" spc="35" dirty="0">
                <a:solidFill>
                  <a:srgbClr val="333333"/>
                </a:solidFill>
                <a:latin typeface="Lucida Console"/>
                <a:cs typeface="Lucida Console"/>
              </a:rPr>
              <a:t> </a:t>
            </a:r>
            <a:r>
              <a:rPr sz="850" spc="25" dirty="0">
                <a:solidFill>
                  <a:srgbClr val="333333"/>
                </a:solidFill>
                <a:latin typeface="Lucida Console"/>
                <a:cs typeface="Lucida Console"/>
              </a:rPr>
              <a:t>was </a:t>
            </a:r>
            <a:r>
              <a:rPr sz="850" spc="30" dirty="0">
                <a:solidFill>
                  <a:srgbClr val="333333"/>
                </a:solidFill>
                <a:latin typeface="Lucida Console"/>
                <a:cs typeface="Lucida Console"/>
              </a:rPr>
              <a:t> started,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avoid</a:t>
            </a:r>
            <a:r>
              <a:rPr sz="850" spc="30" dirty="0">
                <a:solidFill>
                  <a:srgbClr val="333333"/>
                </a:solidFill>
                <a:latin typeface="Lucida Console"/>
                <a:cs typeface="Lucida Console"/>
              </a:rPr>
              <a:t> confusion,</a:t>
            </a:r>
            <a:r>
              <a:rPr sz="850" spc="35" dirty="0">
                <a:solidFill>
                  <a:srgbClr val="333333"/>
                </a:solidFill>
                <a:latin typeface="Lucida Console"/>
                <a:cs typeface="Lucida Console"/>
              </a:rPr>
              <a:t> </a:t>
            </a:r>
            <a:r>
              <a:rPr sz="850" spc="20" dirty="0">
                <a:solidFill>
                  <a:srgbClr val="333333"/>
                </a:solidFill>
                <a:latin typeface="Lucida Console"/>
                <a:cs typeface="Lucida Console"/>
              </a:rPr>
              <a:t>it</a:t>
            </a:r>
            <a:r>
              <a:rPr sz="850" spc="30" dirty="0">
                <a:solidFill>
                  <a:srgbClr val="333333"/>
                </a:solidFill>
                <a:latin typeface="Lucida Console"/>
                <a:cs typeface="Lucida Console"/>
              </a:rPr>
              <a:t> </a:t>
            </a:r>
            <a:r>
              <a:rPr sz="850" spc="25" dirty="0">
                <a:solidFill>
                  <a:srgbClr val="333333"/>
                </a:solidFill>
                <a:latin typeface="Lucida Console"/>
                <a:cs typeface="Lucida Console"/>
              </a:rPr>
              <a:t>was</a:t>
            </a:r>
            <a:r>
              <a:rPr sz="850" spc="30" dirty="0">
                <a:solidFill>
                  <a:srgbClr val="333333"/>
                </a:solidFill>
                <a:latin typeface="Lucida Console"/>
                <a:cs typeface="Lucida Console"/>
              </a:rPr>
              <a:t> renamed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Aria.</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new</a:t>
            </a:r>
            <a:r>
              <a:rPr sz="850" spc="3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0" dirty="0">
                <a:solidFill>
                  <a:srgbClr val="333333"/>
                </a:solidFill>
                <a:latin typeface="Lucida Console"/>
                <a:cs typeface="Lucida Console"/>
              </a:rPr>
              <a:t> </a:t>
            </a:r>
            <a:r>
              <a:rPr sz="850" spc="25" dirty="0">
                <a:solidFill>
                  <a:srgbClr val="333333"/>
                </a:solidFill>
                <a:latin typeface="Lucida Console"/>
                <a:cs typeface="Lucida Console"/>
              </a:rPr>
              <a:t>was</a:t>
            </a:r>
            <a:r>
              <a:rPr sz="850" spc="35" dirty="0">
                <a:solidFill>
                  <a:srgbClr val="333333"/>
                </a:solidFill>
                <a:latin typeface="Lucida Console"/>
                <a:cs typeface="Lucida Console"/>
              </a:rPr>
              <a:t> </a:t>
            </a:r>
            <a:r>
              <a:rPr sz="850" spc="30" dirty="0">
                <a:solidFill>
                  <a:srgbClr val="333333"/>
                </a:solidFill>
                <a:latin typeface="Lucida Console"/>
                <a:cs typeface="Lucida Console"/>
              </a:rPr>
              <a:t>decided </a:t>
            </a:r>
            <a:r>
              <a:rPr sz="850" spc="-500" dirty="0">
                <a:solidFill>
                  <a:srgbClr val="333333"/>
                </a:solidFill>
                <a:latin typeface="Lucida Console"/>
                <a:cs typeface="Lucida Console"/>
              </a:rPr>
              <a:t> </a:t>
            </a:r>
            <a:r>
              <a:rPr sz="850" spc="20" dirty="0">
                <a:solidFill>
                  <a:srgbClr val="333333"/>
                </a:solidFill>
                <a:latin typeface="Lucida Console"/>
                <a:cs typeface="Lucida Console"/>
              </a:rPr>
              <a:t>as</a:t>
            </a:r>
            <a:r>
              <a:rPr sz="850" spc="25"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a:t>
            </a:r>
            <a:r>
              <a:rPr sz="850" spc="25" dirty="0">
                <a:solidFill>
                  <a:srgbClr val="333333"/>
                </a:solidFill>
                <a:latin typeface="Lucida Console"/>
                <a:cs typeface="Lucida Console"/>
              </a:rPr>
              <a:t>result</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contest.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既然是讲解数据库管理技术，就肯定绕不开</a:t>
            </a:r>
            <a:r>
              <a:rPr sz="950" b="1" spc="85" dirty="0">
                <a:solidFill>
                  <a:srgbClr val="333333"/>
                </a:solidFill>
                <a:latin typeface="Trebuchet MS"/>
                <a:cs typeface="Trebuchet MS"/>
              </a:rPr>
              <a:t>MySQL</a:t>
            </a:r>
            <a:r>
              <a:rPr sz="950" b="1" spc="25" dirty="0">
                <a:solidFill>
                  <a:srgbClr val="333333"/>
                </a:solidFill>
                <a:latin typeface="微软雅黑"/>
                <a:cs typeface="微软雅黑"/>
              </a:rPr>
              <a:t>。</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是一款市场占有率非常高的数据库管理系 统，技术成熟、配置步骤相对简单，而且具有良好的可扩展性。但是，由于</a:t>
            </a:r>
            <a:r>
              <a:rPr sz="950" b="1" spc="45" dirty="0">
                <a:solidFill>
                  <a:srgbClr val="333333"/>
                </a:solidFill>
                <a:latin typeface="Trebuchet MS"/>
                <a:cs typeface="Trebuchet MS"/>
              </a:rPr>
              <a:t>Oracle</a:t>
            </a:r>
            <a:r>
              <a:rPr sz="950" b="1" spc="25" dirty="0">
                <a:solidFill>
                  <a:srgbClr val="333333"/>
                </a:solidFill>
                <a:latin typeface="微软雅黑"/>
                <a:cs typeface="微软雅黑"/>
              </a:rPr>
              <a:t>公司在</a:t>
            </a:r>
            <a:r>
              <a:rPr sz="950" b="1" dirty="0">
                <a:solidFill>
                  <a:srgbClr val="333333"/>
                </a:solidFill>
                <a:latin typeface="Trebuchet MS"/>
                <a:cs typeface="Trebuchet MS"/>
              </a:rPr>
              <a:t>2009</a:t>
            </a:r>
            <a:r>
              <a:rPr sz="950" b="1" spc="15" dirty="0">
                <a:solidFill>
                  <a:srgbClr val="333333"/>
                </a:solidFill>
                <a:latin typeface="微软雅黑"/>
                <a:cs typeface="微软雅黑"/>
              </a:rPr>
              <a:t>年收购了  </a:t>
            </a:r>
            <a:r>
              <a:rPr sz="950" b="1" spc="85" dirty="0">
                <a:solidFill>
                  <a:srgbClr val="333333"/>
                </a:solidFill>
                <a:latin typeface="Trebuchet MS"/>
                <a:cs typeface="Trebuchet MS"/>
              </a:rPr>
              <a:t>MySQL</a:t>
            </a:r>
            <a:r>
              <a:rPr sz="950" b="1" spc="25" dirty="0">
                <a:solidFill>
                  <a:srgbClr val="333333"/>
                </a:solidFill>
                <a:latin typeface="微软雅黑"/>
                <a:cs typeface="微软雅黑"/>
              </a:rPr>
              <a:t>的母公司</a:t>
            </a:r>
            <a:r>
              <a:rPr sz="950" b="1" spc="55" dirty="0">
                <a:solidFill>
                  <a:srgbClr val="333333"/>
                </a:solidFill>
                <a:latin typeface="Trebuchet MS"/>
                <a:cs typeface="Trebuchet MS"/>
              </a:rPr>
              <a:t>Sun</a:t>
            </a:r>
            <a:r>
              <a:rPr sz="950" b="1" spc="55" dirty="0">
                <a:solidFill>
                  <a:srgbClr val="333333"/>
                </a:solidFill>
                <a:latin typeface="微软雅黑"/>
                <a:cs typeface="微软雅黑"/>
              </a:rPr>
              <a:t>，</a:t>
            </a:r>
            <a:r>
              <a:rPr sz="950" b="1" spc="25" dirty="0">
                <a:solidFill>
                  <a:srgbClr val="333333"/>
                </a:solidFill>
                <a:latin typeface="微软雅黑"/>
                <a:cs typeface="微软雅黑"/>
              </a:rPr>
              <a:t>因此</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数据库项目也随之纳入</a:t>
            </a:r>
            <a:r>
              <a:rPr sz="950" b="1" spc="45" dirty="0">
                <a:solidFill>
                  <a:srgbClr val="333333"/>
                </a:solidFill>
                <a:latin typeface="Trebuchet MS"/>
                <a:cs typeface="Trebuchet MS"/>
              </a:rPr>
              <a:t>Oracle</a:t>
            </a:r>
            <a:r>
              <a:rPr sz="950" b="1" spc="25" dirty="0">
                <a:solidFill>
                  <a:srgbClr val="333333"/>
                </a:solidFill>
                <a:latin typeface="微软雅黑"/>
                <a:cs typeface="微软雅黑"/>
              </a:rPr>
              <a:t>麾下，逐步演变为保持着开源软件的 身份，但又申请了多项商业专利的软件系统。开源软件是全球黑客、极客、程序员等技术高手在开源社 区的大旗下的公共智慧结晶，自己的劳动成果被其他公司商业化自然也伤了一大批开源工作者的心，因 此由</a:t>
            </a:r>
            <a:r>
              <a:rPr sz="950" b="1" spc="85" dirty="0">
                <a:solidFill>
                  <a:srgbClr val="333333"/>
                </a:solidFill>
                <a:latin typeface="Trebuchet MS"/>
                <a:cs typeface="Trebuchet MS"/>
              </a:rPr>
              <a:t>MySQL</a:t>
            </a:r>
            <a:r>
              <a:rPr sz="950" b="1" spc="25" dirty="0">
                <a:solidFill>
                  <a:srgbClr val="333333"/>
                </a:solidFill>
                <a:latin typeface="微软雅黑"/>
                <a:cs typeface="微软雅黑"/>
              </a:rPr>
              <a:t>项目创始者重新研发了一款名为</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的全新数据库管理系统。</a:t>
            </a:r>
            <a:endParaRPr sz="950">
              <a:latin typeface="微软雅黑"/>
              <a:cs typeface="微软雅黑"/>
            </a:endParaRPr>
          </a:p>
          <a:p>
            <a:pPr marL="12700" marR="38100">
              <a:lnSpc>
                <a:spcPct val="131700"/>
              </a:lnSpc>
              <a:spcBef>
                <a:spcPts val="745"/>
              </a:spcBef>
            </a:pPr>
            <a:r>
              <a:rPr sz="950" b="1" spc="25" dirty="0">
                <a:solidFill>
                  <a:srgbClr val="333333"/>
                </a:solidFill>
                <a:latin typeface="微软雅黑"/>
                <a:cs typeface="微软雅黑"/>
              </a:rPr>
              <a:t>该软件当前由开源社区进行维护，是</a:t>
            </a:r>
            <a:r>
              <a:rPr sz="950" b="1" spc="85" dirty="0">
                <a:solidFill>
                  <a:srgbClr val="333333"/>
                </a:solidFill>
                <a:latin typeface="Trebuchet MS"/>
                <a:cs typeface="Trebuchet MS"/>
              </a:rPr>
              <a:t>MySQL</a:t>
            </a:r>
            <a:r>
              <a:rPr sz="950" b="1" spc="25" dirty="0">
                <a:solidFill>
                  <a:srgbClr val="333333"/>
                </a:solidFill>
                <a:latin typeface="微软雅黑"/>
                <a:cs typeface="微软雅黑"/>
              </a:rPr>
              <a:t>的分支产品，而且几乎完全兼容</a:t>
            </a:r>
            <a:r>
              <a:rPr sz="950" b="1" spc="85" dirty="0">
                <a:solidFill>
                  <a:srgbClr val="333333"/>
                </a:solidFill>
                <a:latin typeface="Trebuchet MS"/>
                <a:cs typeface="Trebuchet MS"/>
              </a:rPr>
              <a:t>MySQL</a:t>
            </a:r>
            <a:r>
              <a:rPr sz="950" b="1" spc="25" dirty="0">
                <a:solidFill>
                  <a:srgbClr val="333333"/>
                </a:solidFill>
                <a:latin typeface="微软雅黑"/>
                <a:cs typeface="微软雅黑"/>
              </a:rPr>
              <a:t>。</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与 </a:t>
            </a:r>
            <a:r>
              <a:rPr sz="950" b="1" spc="85" dirty="0">
                <a:solidFill>
                  <a:srgbClr val="333333"/>
                </a:solidFill>
                <a:latin typeface="Trebuchet MS"/>
                <a:cs typeface="Trebuchet MS"/>
              </a:rPr>
              <a:t>MySQL</a:t>
            </a:r>
            <a:r>
              <a:rPr sz="950" b="1" spc="25" dirty="0">
                <a:solidFill>
                  <a:srgbClr val="333333"/>
                </a:solidFill>
                <a:latin typeface="微软雅黑"/>
                <a:cs typeface="微软雅黑"/>
              </a:rPr>
              <a:t>具有高度的兼容性，具有库二进制奇偶校验的直接替换功能，与</a:t>
            </a:r>
            <a:r>
              <a:rPr sz="950" b="1" spc="80" dirty="0">
                <a:solidFill>
                  <a:srgbClr val="333333"/>
                </a:solidFill>
                <a:latin typeface="Trebuchet MS"/>
                <a:cs typeface="Trebuchet MS"/>
              </a:rPr>
              <a:t>Mysql</a:t>
            </a:r>
            <a:r>
              <a:rPr sz="950" b="1" spc="-35" dirty="0">
                <a:solidFill>
                  <a:srgbClr val="333333"/>
                </a:solidFill>
                <a:latin typeface="Trebuchet MS"/>
                <a:cs typeface="Trebuchet MS"/>
              </a:rPr>
              <a:t> </a:t>
            </a:r>
            <a:r>
              <a:rPr sz="950" b="1" spc="60" dirty="0">
                <a:solidFill>
                  <a:srgbClr val="333333"/>
                </a:solidFill>
                <a:latin typeface="Trebuchet MS"/>
                <a:cs typeface="Trebuchet MS"/>
              </a:rPr>
              <a:t>API</a:t>
            </a:r>
            <a:r>
              <a:rPr sz="950" b="1" spc="25" dirty="0">
                <a:solidFill>
                  <a:srgbClr val="333333"/>
                </a:solidFill>
                <a:latin typeface="微软雅黑"/>
                <a:cs typeface="微软雅黑"/>
              </a:rPr>
              <a:t>和</a:t>
            </a:r>
            <a:r>
              <a:rPr sz="950" b="1" u="sng" spc="25" dirty="0">
                <a:solidFill>
                  <a:srgbClr val="4183C4"/>
                </a:solidFill>
                <a:uFill>
                  <a:solidFill>
                    <a:srgbClr val="4183C4"/>
                  </a:solidFill>
                </a:uFill>
                <a:latin typeface="微软雅黑"/>
                <a:cs typeface="微软雅黑"/>
                <a:hlinkClick r:id="rId3"/>
              </a:rPr>
              <a:t>命令</a:t>
            </a:r>
            <a:r>
              <a:rPr sz="950" b="1" spc="20" dirty="0">
                <a:solidFill>
                  <a:srgbClr val="333333"/>
                </a:solidFill>
                <a:latin typeface="微软雅黑"/>
                <a:cs typeface="微软雅黑"/>
              </a:rPr>
              <a:t>均保持一致。 </a:t>
            </a:r>
            <a:r>
              <a:rPr sz="950" b="1" spc="25" dirty="0">
                <a:solidFill>
                  <a:srgbClr val="333333"/>
                </a:solidFill>
                <a:latin typeface="微软雅黑"/>
                <a:cs typeface="微软雅黑"/>
              </a:rPr>
              <a:t>并且</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还自带了一个新的存储引擎</a:t>
            </a:r>
            <a:r>
              <a:rPr sz="950" b="1" spc="45" dirty="0">
                <a:solidFill>
                  <a:srgbClr val="333333"/>
                </a:solidFill>
                <a:latin typeface="Trebuchet MS"/>
                <a:cs typeface="Trebuchet MS"/>
              </a:rPr>
              <a:t>Aria</a:t>
            </a:r>
            <a:r>
              <a:rPr sz="950" b="1" spc="45" dirty="0">
                <a:solidFill>
                  <a:srgbClr val="333333"/>
                </a:solidFill>
                <a:latin typeface="微软雅黑"/>
                <a:cs typeface="微软雅黑"/>
              </a:rPr>
              <a:t>，</a:t>
            </a:r>
            <a:r>
              <a:rPr sz="950" b="1" spc="25" dirty="0">
                <a:solidFill>
                  <a:srgbClr val="333333"/>
                </a:solidFill>
                <a:latin typeface="微软雅黑"/>
                <a:cs typeface="微软雅黑"/>
              </a:rPr>
              <a:t>用来替代</a:t>
            </a:r>
            <a:r>
              <a:rPr sz="950" b="1" spc="95" dirty="0">
                <a:solidFill>
                  <a:srgbClr val="333333"/>
                </a:solidFill>
                <a:latin typeface="Trebuchet MS"/>
                <a:cs typeface="Trebuchet MS"/>
              </a:rPr>
              <a:t>MyISAM</a:t>
            </a:r>
            <a:r>
              <a:rPr sz="950" b="1" spc="95" dirty="0">
                <a:solidFill>
                  <a:srgbClr val="333333"/>
                </a:solidFill>
                <a:latin typeface="微软雅黑"/>
                <a:cs typeface="微软雅黑"/>
              </a:rPr>
              <a:t>，</a:t>
            </a:r>
            <a:r>
              <a:rPr sz="950" b="1" spc="25" dirty="0">
                <a:solidFill>
                  <a:srgbClr val="333333"/>
                </a:solidFill>
                <a:latin typeface="微软雅黑"/>
                <a:cs typeface="微软雅黑"/>
              </a:rPr>
              <a:t>与</a:t>
            </a:r>
            <a:r>
              <a:rPr sz="950" b="1" spc="85" dirty="0">
                <a:solidFill>
                  <a:srgbClr val="333333"/>
                </a:solidFill>
                <a:latin typeface="Trebuchet MS"/>
                <a:cs typeface="Trebuchet MS"/>
              </a:rPr>
              <a:t>MySQL</a:t>
            </a:r>
            <a:r>
              <a:rPr sz="950" b="1" spc="25" dirty="0">
                <a:solidFill>
                  <a:srgbClr val="333333"/>
                </a:solidFill>
                <a:latin typeface="微软雅黑"/>
                <a:cs typeface="微软雅黑"/>
              </a:rPr>
              <a:t>一样好用。</a:t>
            </a:r>
            <a:endParaRPr sz="950">
              <a:latin typeface="微软雅黑"/>
              <a:cs typeface="微软雅黑"/>
            </a:endParaRPr>
          </a:p>
          <a:p>
            <a:pPr marL="12700" marR="19685">
              <a:lnSpc>
                <a:spcPct val="131600"/>
              </a:lnSpc>
              <a:spcBef>
                <a:spcPts val="755"/>
              </a:spcBef>
            </a:pPr>
            <a:r>
              <a:rPr sz="950" b="1" spc="25" dirty="0">
                <a:solidFill>
                  <a:srgbClr val="333333"/>
                </a:solidFill>
                <a:latin typeface="微软雅黑"/>
                <a:cs typeface="微软雅黑"/>
              </a:rPr>
              <a:t>与此同时，由于各大公司之间存在着竞争关系或利益关系，外加</a:t>
            </a:r>
            <a:r>
              <a:rPr sz="950" b="1" spc="85" dirty="0">
                <a:solidFill>
                  <a:srgbClr val="333333"/>
                </a:solidFill>
                <a:latin typeface="Trebuchet MS"/>
                <a:cs typeface="Trebuchet MS"/>
              </a:rPr>
              <a:t>MySQL</a:t>
            </a:r>
            <a:r>
              <a:rPr sz="950" b="1" spc="20" dirty="0">
                <a:solidFill>
                  <a:srgbClr val="333333"/>
                </a:solidFill>
                <a:latin typeface="微软雅黑"/>
                <a:cs typeface="微软雅黑"/>
              </a:rPr>
              <a:t>在被收购之后逐渐由开源向闭源 </a:t>
            </a:r>
            <a:r>
              <a:rPr sz="950" b="1" spc="25" dirty="0">
                <a:solidFill>
                  <a:srgbClr val="333333"/>
                </a:solidFill>
                <a:latin typeface="微软雅黑"/>
                <a:cs typeface="微软雅黑"/>
              </a:rPr>
              <a:t>软件转变，很多公司抛弃了</a:t>
            </a:r>
            <a:r>
              <a:rPr sz="950" b="1" spc="85" dirty="0">
                <a:solidFill>
                  <a:srgbClr val="333333"/>
                </a:solidFill>
                <a:latin typeface="Trebuchet MS"/>
                <a:cs typeface="Trebuchet MS"/>
              </a:rPr>
              <a:t>MySQL</a:t>
            </a:r>
            <a:r>
              <a:rPr sz="950" b="1" spc="25" dirty="0">
                <a:solidFill>
                  <a:srgbClr val="333333"/>
                </a:solidFill>
                <a:latin typeface="微软雅黑"/>
                <a:cs typeface="微软雅黑"/>
              </a:rPr>
              <a:t>。当前，谷歌、维基百科等技术领域决定将</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数据库上的业务 转移到</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数据库</a:t>
            </a:r>
            <a:r>
              <a:rPr sz="950" b="1" spc="40" dirty="0">
                <a:solidFill>
                  <a:srgbClr val="333333"/>
                </a:solidFill>
                <a:latin typeface="微软雅黑"/>
                <a:cs typeface="微软雅黑"/>
              </a:rPr>
              <a:t>，</a:t>
            </a:r>
            <a:r>
              <a:rPr sz="950" b="1" spc="40" dirty="0">
                <a:solidFill>
                  <a:srgbClr val="333333"/>
                </a:solidFill>
                <a:latin typeface="Trebuchet MS"/>
                <a:cs typeface="Trebuchet MS"/>
              </a:rPr>
              <a:t>Linux</a:t>
            </a:r>
            <a:r>
              <a:rPr sz="950" b="1" spc="25" dirty="0">
                <a:solidFill>
                  <a:srgbClr val="333333"/>
                </a:solidFill>
                <a:latin typeface="微软雅黑"/>
                <a:cs typeface="微软雅黑"/>
              </a:rPr>
              <a:t>开源系统的领</a:t>
            </a:r>
            <a:r>
              <a:rPr sz="950" b="1" spc="20" dirty="0">
                <a:solidFill>
                  <a:srgbClr val="333333"/>
                </a:solidFill>
                <a:latin typeface="微软雅黑"/>
                <a:cs typeface="微软雅黑"/>
              </a:rPr>
              <a:t>袖</a:t>
            </a:r>
            <a:r>
              <a:rPr sz="950" b="1" u="sng" spc="25" dirty="0">
                <a:solidFill>
                  <a:srgbClr val="4183C4"/>
                </a:solidFill>
                <a:uFill>
                  <a:solidFill>
                    <a:srgbClr val="4183C4"/>
                  </a:solidFill>
                </a:uFill>
                <a:latin typeface="微软雅黑"/>
                <a:cs typeface="微软雅黑"/>
                <a:hlinkClick r:id="rId4"/>
              </a:rPr>
              <a:t>红帽</a:t>
            </a:r>
            <a:r>
              <a:rPr sz="950" b="1" spc="25" dirty="0">
                <a:solidFill>
                  <a:srgbClr val="333333"/>
                </a:solidFill>
                <a:latin typeface="微软雅黑"/>
                <a:cs typeface="微软雅黑"/>
              </a:rPr>
              <a:t>公司也决定在</a:t>
            </a:r>
            <a:r>
              <a:rPr sz="950" b="1" spc="45" dirty="0">
                <a:solidFill>
                  <a:srgbClr val="333333"/>
                </a:solidFill>
                <a:latin typeface="Trebuchet MS"/>
                <a:cs typeface="Trebuchet MS"/>
              </a:rPr>
              <a:t>RHEL</a:t>
            </a:r>
            <a:r>
              <a:rPr sz="950" b="1" spc="-40" dirty="0">
                <a:solidFill>
                  <a:srgbClr val="333333"/>
                </a:solidFill>
                <a:latin typeface="Trebuchet MS"/>
                <a:cs typeface="Trebuchet MS"/>
              </a:rPr>
              <a:t> </a:t>
            </a:r>
            <a:r>
              <a:rPr sz="950" b="1" dirty="0">
                <a:solidFill>
                  <a:srgbClr val="333333"/>
                </a:solidFill>
                <a:latin typeface="Trebuchet MS"/>
                <a:cs typeface="Trebuchet MS"/>
              </a:rPr>
              <a:t>8</a:t>
            </a:r>
            <a:r>
              <a:rPr sz="950" b="1" spc="20" dirty="0">
                <a:solidFill>
                  <a:srgbClr val="333333"/>
                </a:solidFill>
                <a:latin typeface="微软雅黑"/>
                <a:cs typeface="微软雅黑"/>
              </a:rPr>
              <a:t>、</a:t>
            </a:r>
            <a:r>
              <a:rPr sz="950" b="1" u="sng" spc="55" dirty="0">
                <a:solidFill>
                  <a:srgbClr val="4183C4"/>
                </a:solidFill>
                <a:uFill>
                  <a:solidFill>
                    <a:srgbClr val="4183C4"/>
                  </a:solidFill>
                </a:uFill>
                <a:latin typeface="Trebuchet MS"/>
                <a:cs typeface="Trebuchet MS"/>
                <a:hlinkClick r:id="rId4"/>
              </a:rPr>
              <a:t>CentOS</a:t>
            </a:r>
            <a:r>
              <a:rPr sz="950" b="1" spc="-35" dirty="0">
                <a:solidFill>
                  <a:srgbClr val="4183C4"/>
                </a:solidFill>
                <a:latin typeface="Trebuchet MS"/>
                <a:cs typeface="Trebuchet MS"/>
                <a:hlinkClick r:id="rId4"/>
              </a:rPr>
              <a:t> </a:t>
            </a:r>
            <a:r>
              <a:rPr sz="950" b="1" dirty="0">
                <a:solidFill>
                  <a:srgbClr val="333333"/>
                </a:solidFill>
                <a:latin typeface="Trebuchet MS"/>
                <a:cs typeface="Trebuchet MS"/>
              </a:rPr>
              <a:t>8</a:t>
            </a:r>
            <a:r>
              <a:rPr sz="950" b="1" spc="25" dirty="0">
                <a:solidFill>
                  <a:srgbClr val="333333"/>
                </a:solidFill>
                <a:latin typeface="微软雅黑"/>
                <a:cs typeface="微软雅黑"/>
              </a:rPr>
              <a:t>以及最新的 </a:t>
            </a:r>
            <a:r>
              <a:rPr sz="950" b="1" spc="40" dirty="0">
                <a:solidFill>
                  <a:srgbClr val="333333"/>
                </a:solidFill>
                <a:latin typeface="Trebuchet MS"/>
                <a:cs typeface="Trebuchet MS"/>
              </a:rPr>
              <a:t>Fedora</a:t>
            </a:r>
            <a:r>
              <a:rPr sz="950" b="1" spc="25" dirty="0">
                <a:solidFill>
                  <a:srgbClr val="333333"/>
                </a:solidFill>
                <a:latin typeface="微软雅黑"/>
                <a:cs typeface="微软雅黑"/>
              </a:rPr>
              <a:t>系统中，将</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作为默认的数据库管理系统，而</a:t>
            </a:r>
            <a:r>
              <a:rPr sz="950" b="1" spc="20" dirty="0">
                <a:solidFill>
                  <a:srgbClr val="333333"/>
                </a:solidFill>
                <a:latin typeface="微软雅黑"/>
                <a:cs typeface="微软雅黑"/>
              </a:rPr>
              <a:t>且</a:t>
            </a:r>
            <a:r>
              <a:rPr sz="950" b="1" u="sng" spc="25" dirty="0">
                <a:solidFill>
                  <a:srgbClr val="4183C4"/>
                </a:solidFill>
                <a:uFill>
                  <a:solidFill>
                    <a:srgbClr val="4183C4"/>
                  </a:solidFill>
                </a:uFill>
                <a:latin typeface="微软雅黑"/>
                <a:cs typeface="微软雅黑"/>
                <a:hlinkClick r:id="rId4"/>
              </a:rPr>
              <a:t>红帽</a:t>
            </a:r>
            <a:r>
              <a:rPr sz="950" b="1" spc="25" dirty="0">
                <a:solidFill>
                  <a:srgbClr val="333333"/>
                </a:solidFill>
                <a:latin typeface="微软雅黑"/>
                <a:cs typeface="微软雅黑"/>
              </a:rPr>
              <a:t>公司更是将数据库知识加入到了 </a:t>
            </a:r>
            <a:r>
              <a:rPr sz="950" b="1" u="sng" spc="50" dirty="0">
                <a:solidFill>
                  <a:srgbClr val="4183C4"/>
                </a:solidFill>
                <a:uFill>
                  <a:solidFill>
                    <a:srgbClr val="4183C4"/>
                  </a:solidFill>
                </a:uFill>
                <a:latin typeface="Trebuchet MS"/>
                <a:cs typeface="Trebuchet MS"/>
                <a:hlinkClick r:id="rId4"/>
              </a:rPr>
              <a:t>RHCE</a:t>
            </a:r>
            <a:r>
              <a:rPr sz="950" b="1" spc="25" dirty="0">
                <a:solidFill>
                  <a:srgbClr val="333333"/>
                </a:solidFill>
                <a:latin typeface="微软雅黑"/>
                <a:cs typeface="微软雅黑"/>
              </a:rPr>
              <a:t>认证的考试内容中。随后，还有数十个常见的</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系统（如</a:t>
            </a:r>
            <a:r>
              <a:rPr sz="950" b="1" spc="55" dirty="0">
                <a:solidFill>
                  <a:srgbClr val="333333"/>
                </a:solidFill>
                <a:latin typeface="Trebuchet MS"/>
                <a:cs typeface="Trebuchet MS"/>
              </a:rPr>
              <a:t>openSUSE</a:t>
            </a:r>
            <a:r>
              <a:rPr sz="950" b="1" spc="25" dirty="0">
                <a:solidFill>
                  <a:srgbClr val="333333"/>
                </a:solidFill>
                <a:latin typeface="微软雅黑"/>
                <a:cs typeface="微软雅黑"/>
              </a:rPr>
              <a:t>、</a:t>
            </a:r>
            <a:r>
              <a:rPr sz="950" b="1" spc="50" dirty="0">
                <a:solidFill>
                  <a:srgbClr val="333333"/>
                </a:solidFill>
                <a:latin typeface="Trebuchet MS"/>
                <a:cs typeface="Trebuchet MS"/>
              </a:rPr>
              <a:t>Slackware</a:t>
            </a:r>
            <a:r>
              <a:rPr sz="950" b="1" spc="25" dirty="0">
                <a:solidFill>
                  <a:srgbClr val="333333"/>
                </a:solidFill>
                <a:latin typeface="微软雅黑"/>
                <a:cs typeface="微软雅黑"/>
              </a:rPr>
              <a:t>等）也作出 了同样的表态。</a:t>
            </a:r>
            <a:endParaRPr sz="950">
              <a:latin typeface="微软雅黑"/>
              <a:cs typeface="微软雅黑"/>
            </a:endParaRPr>
          </a:p>
        </p:txBody>
      </p:sp>
      <p:sp>
        <p:nvSpPr>
          <p:cNvPr id="9" name="object 9"/>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328</a:t>
            </a:fld>
            <a:endParaRPr sz="800">
              <a:latin typeface="小哥哥网恋吗"/>
              <a:cs typeface="小哥哥网恋吗"/>
            </a:endParaRPr>
          </a:p>
        </p:txBody>
      </p:sp>
      <p:sp>
        <p:nvSpPr>
          <p:cNvPr id="8" name="object 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2455386"/>
            <a:ext cx="5651500" cy="7886065"/>
            <a:chOff x="959124" y="2455386"/>
            <a:chExt cx="5651500" cy="7886065"/>
          </a:xfrm>
        </p:grpSpPr>
        <p:sp>
          <p:nvSpPr>
            <p:cNvPr id="3" name="object 3"/>
            <p:cNvSpPr/>
            <p:nvPr/>
          </p:nvSpPr>
          <p:spPr>
            <a:xfrm>
              <a:off x="963889" y="2460150"/>
              <a:ext cx="5641975" cy="7876540"/>
            </a:xfrm>
            <a:custGeom>
              <a:avLst/>
              <a:gdLst/>
              <a:ahLst/>
              <a:cxnLst/>
              <a:rect l="l" t="t" r="r" b="b"/>
              <a:pathLst>
                <a:path w="5641975" h="7876540">
                  <a:moveTo>
                    <a:pt x="5641421" y="7875997"/>
                  </a:moveTo>
                  <a:lnTo>
                    <a:pt x="0" y="7875997"/>
                  </a:lnTo>
                  <a:lnTo>
                    <a:pt x="0" y="20545"/>
                  </a:lnTo>
                  <a:lnTo>
                    <a:pt x="600" y="17267"/>
                  </a:lnTo>
                  <a:lnTo>
                    <a:pt x="3020" y="11616"/>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616"/>
                  </a:lnTo>
                  <a:lnTo>
                    <a:pt x="5640821" y="17267"/>
                  </a:lnTo>
                  <a:lnTo>
                    <a:pt x="5641421" y="20545"/>
                  </a:lnTo>
                  <a:lnTo>
                    <a:pt x="5641421" y="7875997"/>
                  </a:lnTo>
                  <a:close/>
                </a:path>
              </a:pathLst>
            </a:custGeom>
            <a:solidFill>
              <a:srgbClr val="F8F8F8"/>
            </a:solidFill>
          </p:spPr>
          <p:txBody>
            <a:bodyPr wrap="square" lIns="0" tIns="0" rIns="0" bIns="0" rtlCol="0"/>
            <a:lstStyle/>
            <a:p>
              <a:endParaRPr/>
            </a:p>
          </p:txBody>
        </p:sp>
        <p:sp>
          <p:nvSpPr>
            <p:cNvPr id="4" name="object 4"/>
            <p:cNvSpPr/>
            <p:nvPr/>
          </p:nvSpPr>
          <p:spPr>
            <a:xfrm>
              <a:off x="963889" y="2460150"/>
              <a:ext cx="5641975" cy="7876540"/>
            </a:xfrm>
            <a:custGeom>
              <a:avLst/>
              <a:gdLst/>
              <a:ahLst/>
              <a:cxnLst/>
              <a:rect l="l" t="t" r="r" b="b"/>
              <a:pathLst>
                <a:path w="5641975" h="7876540">
                  <a:moveTo>
                    <a:pt x="0" y="7875997"/>
                  </a:moveTo>
                  <a:lnTo>
                    <a:pt x="0" y="23823"/>
                  </a:lnTo>
                  <a:lnTo>
                    <a:pt x="0" y="20545"/>
                  </a:lnTo>
                  <a:lnTo>
                    <a:pt x="600" y="17267"/>
                  </a:lnTo>
                  <a:lnTo>
                    <a:pt x="1810" y="14589"/>
                  </a:lnTo>
                  <a:lnTo>
                    <a:pt x="3020" y="11616"/>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616"/>
                  </a:lnTo>
                  <a:lnTo>
                    <a:pt x="5639610" y="14589"/>
                  </a:lnTo>
                  <a:lnTo>
                    <a:pt x="5640821" y="17267"/>
                  </a:lnTo>
                  <a:lnTo>
                    <a:pt x="5641421" y="20545"/>
                  </a:lnTo>
                  <a:lnTo>
                    <a:pt x="5641421" y="23823"/>
                  </a:lnTo>
                  <a:lnTo>
                    <a:pt x="5641421" y="7875997"/>
                  </a:lnTo>
                </a:path>
              </a:pathLst>
            </a:custGeom>
            <a:ln w="9529">
              <a:solidFill>
                <a:srgbClr val="E7EAEC"/>
              </a:solidFill>
            </a:ln>
          </p:spPr>
          <p:txBody>
            <a:bodyPr wrap="square" lIns="0" tIns="0" rIns="0" bIns="0" rtlCol="0"/>
            <a:lstStyle/>
            <a:p>
              <a:endParaRPr/>
            </a:p>
          </p:txBody>
        </p:sp>
        <p:sp>
          <p:nvSpPr>
            <p:cNvPr id="5" name="object 5"/>
            <p:cNvSpPr/>
            <p:nvPr/>
          </p:nvSpPr>
          <p:spPr>
            <a:xfrm>
              <a:off x="1006771" y="2541281"/>
              <a:ext cx="5556250" cy="7795259"/>
            </a:xfrm>
            <a:custGeom>
              <a:avLst/>
              <a:gdLst/>
              <a:ahLst/>
              <a:cxnLst/>
              <a:rect l="l" t="t" r="r" b="b"/>
              <a:pathLst>
                <a:path w="5556250" h="7795259">
                  <a:moveTo>
                    <a:pt x="0" y="0"/>
                  </a:moveTo>
                  <a:lnTo>
                    <a:pt x="5555656" y="0"/>
                  </a:lnTo>
                  <a:lnTo>
                    <a:pt x="5555656" y="7795024"/>
                  </a:lnTo>
                  <a:lnTo>
                    <a:pt x="0" y="7795024"/>
                  </a:lnTo>
                  <a:lnTo>
                    <a:pt x="0" y="0"/>
                  </a:lnTo>
                  <a:close/>
                </a:path>
              </a:pathLst>
            </a:custGeom>
            <a:solidFill>
              <a:srgbClr val="F8F8F8"/>
            </a:solidFill>
          </p:spPr>
          <p:txBody>
            <a:bodyPr wrap="square" lIns="0" tIns="0" rIns="0" bIns="0" rtlCol="0"/>
            <a:lstStyle/>
            <a:p>
              <a:endParaRPr/>
            </a:p>
          </p:txBody>
        </p:sp>
      </p:grpSp>
      <p:sp>
        <p:nvSpPr>
          <p:cNvPr id="6" name="object 6"/>
          <p:cNvSpPr txBox="1"/>
          <p:nvPr/>
        </p:nvSpPr>
        <p:spPr>
          <a:xfrm>
            <a:off x="2980704" y="5102644"/>
            <a:ext cx="2993390" cy="161290"/>
          </a:xfrm>
          <a:prstGeom prst="rect">
            <a:avLst/>
          </a:prstGeom>
        </p:spPr>
        <p:txBody>
          <a:bodyPr vert="horz" wrap="square" lIns="0" tIns="17780" rIns="0" bIns="0" rtlCol="0">
            <a:spAutoFit/>
          </a:bodyPr>
          <a:lstStyle/>
          <a:p>
            <a:pPr>
              <a:lnSpc>
                <a:spcPct val="100000"/>
              </a:lnSpc>
              <a:spcBef>
                <a:spcPts val="140"/>
              </a:spcBef>
            </a:pPr>
            <a:r>
              <a:rPr sz="850" spc="25" dirty="0">
                <a:solidFill>
                  <a:srgbClr val="333333"/>
                </a:solidFill>
                <a:latin typeface="Lucida Console"/>
                <a:cs typeface="Lucida Console"/>
              </a:rPr>
              <a:t>x86_64</a:t>
            </a:r>
            <a:r>
              <a:rPr sz="850" spc="20" dirty="0">
                <a:solidFill>
                  <a:srgbClr val="333333"/>
                </a:solidFill>
                <a:latin typeface="Lucida Console"/>
                <a:cs typeface="Lucida Console"/>
              </a:rPr>
              <a:t> </a:t>
            </a:r>
            <a:r>
              <a:rPr sz="850" spc="30" dirty="0">
                <a:solidFill>
                  <a:srgbClr val="333333"/>
                </a:solidFill>
                <a:latin typeface="Lucida Console"/>
                <a:cs typeface="Lucida Console"/>
              </a:rPr>
              <a:t>3:10.3.11-1.module+el8+2765+cfa4f87b</a:t>
            </a:r>
            <a:endParaRPr sz="850">
              <a:latin typeface="Lucida Console"/>
              <a:cs typeface="Lucida Console"/>
            </a:endParaRPr>
          </a:p>
        </p:txBody>
      </p:sp>
      <p:sp>
        <p:nvSpPr>
          <p:cNvPr id="21" name="object 21"/>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329</a:t>
            </a:fld>
            <a:endParaRPr sz="800">
              <a:latin typeface="小哥哥网恋吗"/>
              <a:cs typeface="小哥哥网恋吗"/>
            </a:endParaRPr>
          </a:p>
        </p:txBody>
      </p:sp>
      <p:sp>
        <p:nvSpPr>
          <p:cNvPr id="7" name="object 7"/>
          <p:cNvSpPr txBox="1"/>
          <p:nvPr/>
        </p:nvSpPr>
        <p:spPr>
          <a:xfrm>
            <a:off x="2995967" y="5445681"/>
            <a:ext cx="2993390" cy="1019175"/>
          </a:xfrm>
          <a:prstGeom prst="rect">
            <a:avLst/>
          </a:prstGeom>
        </p:spPr>
        <p:txBody>
          <a:bodyPr vert="horz" wrap="square" lIns="0" tIns="17780" rIns="0" bIns="0" rtlCol="0">
            <a:spAutoFit/>
          </a:bodyPr>
          <a:lstStyle/>
          <a:p>
            <a:pPr>
              <a:lnSpc>
                <a:spcPct val="100000"/>
              </a:lnSpc>
              <a:spcBef>
                <a:spcPts val="140"/>
              </a:spcBef>
            </a:pPr>
            <a:r>
              <a:rPr sz="850" spc="25" dirty="0">
                <a:solidFill>
                  <a:srgbClr val="333333"/>
                </a:solidFill>
                <a:latin typeface="Lucida Console"/>
                <a:cs typeface="Lucida Console"/>
              </a:rPr>
              <a:t>x86_64</a:t>
            </a:r>
            <a:r>
              <a:rPr sz="850" spc="20" dirty="0">
                <a:solidFill>
                  <a:srgbClr val="333333"/>
                </a:solidFill>
                <a:latin typeface="Lucida Console"/>
                <a:cs typeface="Lucida Console"/>
              </a:rPr>
              <a:t> </a:t>
            </a:r>
            <a:r>
              <a:rPr sz="850" spc="30" dirty="0">
                <a:solidFill>
                  <a:srgbClr val="333333"/>
                </a:solidFill>
                <a:latin typeface="Lucida Console"/>
                <a:cs typeface="Lucida Console"/>
              </a:rPr>
              <a:t>3:10.3.11-1.module+el8+2765+cfa4f87b</a:t>
            </a:r>
            <a:endParaRPr sz="850">
              <a:latin typeface="Lucida Console"/>
              <a:cs typeface="Lucida Console"/>
            </a:endParaRPr>
          </a:p>
          <a:p>
            <a:pPr>
              <a:lnSpc>
                <a:spcPct val="100000"/>
              </a:lnSpc>
            </a:pPr>
            <a:endParaRPr sz="900">
              <a:latin typeface="Lucida Console"/>
              <a:cs typeface="Lucida Console"/>
            </a:endParaRPr>
          </a:p>
          <a:p>
            <a:pPr marL="10795" marR="5080" indent="-11430">
              <a:lnSpc>
                <a:spcPct val="264800"/>
              </a:lnSpc>
              <a:spcBef>
                <a:spcPts val="450"/>
              </a:spcBef>
            </a:pPr>
            <a:r>
              <a:rPr sz="850" spc="25" dirty="0">
                <a:solidFill>
                  <a:srgbClr val="333333"/>
                </a:solidFill>
                <a:latin typeface="Lucida Console"/>
                <a:cs typeface="Lucida Console"/>
              </a:rPr>
              <a:t>x86_64 </a:t>
            </a:r>
            <a:r>
              <a:rPr sz="850" spc="30" dirty="0">
                <a:solidFill>
                  <a:srgbClr val="333333"/>
                </a:solidFill>
                <a:latin typeface="Lucida Console"/>
                <a:cs typeface="Lucida Console"/>
              </a:rPr>
              <a:t>3:10.3.11-1.module+el8+2765+cfa4f87b </a:t>
            </a:r>
            <a:r>
              <a:rPr sz="850" spc="-500" dirty="0">
                <a:solidFill>
                  <a:srgbClr val="333333"/>
                </a:solidFill>
                <a:latin typeface="Lucida Console"/>
                <a:cs typeface="Lucida Console"/>
              </a:rPr>
              <a:t> </a:t>
            </a:r>
            <a:r>
              <a:rPr sz="850" spc="25" dirty="0">
                <a:solidFill>
                  <a:srgbClr val="333333"/>
                </a:solidFill>
                <a:latin typeface="Lucida Console"/>
                <a:cs typeface="Lucida Console"/>
              </a:rPr>
              <a:t>x86_64 </a:t>
            </a:r>
            <a:r>
              <a:rPr sz="850" spc="30" dirty="0">
                <a:solidFill>
                  <a:srgbClr val="333333"/>
                </a:solidFill>
                <a:latin typeface="Lucida Console"/>
                <a:cs typeface="Lucida Console"/>
              </a:rPr>
              <a:t>3.0.7-1.el8</a:t>
            </a:r>
            <a:endParaRPr sz="850">
              <a:latin typeface="Lucida Console"/>
              <a:cs typeface="Lucida Console"/>
            </a:endParaRPr>
          </a:p>
        </p:txBody>
      </p:sp>
      <p:sp>
        <p:nvSpPr>
          <p:cNvPr id="8" name="object 8"/>
          <p:cNvSpPr txBox="1"/>
          <p:nvPr/>
        </p:nvSpPr>
        <p:spPr>
          <a:xfrm>
            <a:off x="1083006" y="5066739"/>
            <a:ext cx="1674495" cy="1569085"/>
          </a:xfrm>
          <a:prstGeom prst="rect">
            <a:avLst/>
          </a:prstGeom>
        </p:spPr>
        <p:txBody>
          <a:bodyPr vert="horz" wrap="square" lIns="0" tIns="11430" rIns="0" bIns="0" rtlCol="0">
            <a:spAutoFit/>
          </a:bodyPr>
          <a:lstStyle/>
          <a:p>
            <a:pPr marR="631825" indent="66675">
              <a:lnSpc>
                <a:spcPct val="132400"/>
              </a:lnSpc>
              <a:spcBef>
                <a:spcPts val="90"/>
              </a:spcBef>
            </a:pPr>
            <a:r>
              <a:rPr sz="850" spc="30" dirty="0">
                <a:solidFill>
                  <a:srgbClr val="333333"/>
                </a:solidFill>
                <a:latin typeface="Lucida Console"/>
                <a:cs typeface="Lucida Console"/>
              </a:rPr>
              <a:t>mariadb </a:t>
            </a:r>
            <a:r>
              <a:rPr sz="850" spc="35" dirty="0">
                <a:solidFill>
                  <a:srgbClr val="333333"/>
                </a:solidFill>
                <a:latin typeface="Lucida Console"/>
                <a:cs typeface="Lucida Console"/>
              </a:rPr>
              <a:t> </a:t>
            </a:r>
            <a:r>
              <a:rPr sz="850" spc="30" dirty="0">
                <a:solidFill>
                  <a:srgbClr val="333333"/>
                </a:solidFill>
                <a:latin typeface="Lucida Console"/>
                <a:cs typeface="Lucida Console"/>
              </a:rPr>
              <a:t>AppStream</a:t>
            </a:r>
            <a:r>
              <a:rPr sz="850" spc="-15" dirty="0">
                <a:solidFill>
                  <a:srgbClr val="333333"/>
                </a:solidFill>
                <a:latin typeface="Lucida Console"/>
                <a:cs typeface="Lucida Console"/>
              </a:rPr>
              <a:t> </a:t>
            </a:r>
            <a:r>
              <a:rPr sz="850" spc="25" dirty="0">
                <a:solidFill>
                  <a:srgbClr val="333333"/>
                </a:solidFill>
                <a:latin typeface="Lucida Console"/>
                <a:cs typeface="Lucida Console"/>
              </a:rPr>
              <a:t>6.2</a:t>
            </a:r>
            <a:r>
              <a:rPr sz="850" spc="-10" dirty="0">
                <a:solidFill>
                  <a:srgbClr val="333333"/>
                </a:solidFill>
                <a:latin typeface="Lucida Console"/>
                <a:cs typeface="Lucida Console"/>
              </a:rPr>
              <a:t> </a:t>
            </a:r>
            <a:r>
              <a:rPr sz="850" spc="15" dirty="0">
                <a:solidFill>
                  <a:srgbClr val="333333"/>
                </a:solidFill>
                <a:latin typeface="Lucida Console"/>
                <a:cs typeface="Lucida Console"/>
              </a:rPr>
              <a:t>M</a:t>
            </a:r>
            <a:endParaRPr sz="850">
              <a:latin typeface="Lucida Console"/>
              <a:cs typeface="Lucida Console"/>
            </a:endParaRPr>
          </a:p>
          <a:p>
            <a:pPr marR="5080" indent="66675">
              <a:lnSpc>
                <a:spcPct val="132400"/>
              </a:lnSpc>
              <a:tabLst>
                <a:tab pos="758825" algn="l"/>
              </a:tabLst>
            </a:pPr>
            <a:r>
              <a:rPr sz="850" spc="30" dirty="0">
                <a:solidFill>
                  <a:srgbClr val="333333"/>
                </a:solidFill>
                <a:latin typeface="Lucida Console"/>
                <a:cs typeface="Lucida Console"/>
              </a:rPr>
              <a:t>mariadb-server </a:t>
            </a:r>
            <a:r>
              <a:rPr sz="850" spc="35" dirty="0">
                <a:solidFill>
                  <a:srgbClr val="333333"/>
                </a:solidFill>
                <a:latin typeface="Lucida Console"/>
                <a:cs typeface="Lucida Console"/>
              </a:rPr>
              <a:t> </a:t>
            </a:r>
            <a:r>
              <a:rPr sz="850" spc="30" dirty="0">
                <a:solidFill>
                  <a:srgbClr val="333333"/>
                </a:solidFill>
                <a:latin typeface="Lucida Console"/>
                <a:cs typeface="Lucida Console"/>
              </a:rPr>
              <a:t>AppStream	</a:t>
            </a:r>
            <a:r>
              <a:rPr sz="850" spc="20" dirty="0">
                <a:solidFill>
                  <a:srgbClr val="333333"/>
                </a:solidFill>
                <a:latin typeface="Lucida Console"/>
                <a:cs typeface="Lucida Console"/>
              </a:rPr>
              <a:t>16 </a:t>
            </a:r>
            <a:r>
              <a:rPr sz="850" spc="15" dirty="0">
                <a:solidFill>
                  <a:srgbClr val="333333"/>
                </a:solidFill>
                <a:latin typeface="Lucida Console"/>
                <a:cs typeface="Lucida Console"/>
              </a:rPr>
              <a:t>M </a:t>
            </a:r>
            <a:r>
              <a:rPr sz="850" spc="20" dirty="0">
                <a:solidFill>
                  <a:srgbClr val="333333"/>
                </a:solidFill>
                <a:latin typeface="Lucida Console"/>
                <a:cs typeface="Lucida Console"/>
              </a:rPr>
              <a:t> </a:t>
            </a:r>
            <a:r>
              <a:rPr sz="850" spc="30" dirty="0">
                <a:solidFill>
                  <a:srgbClr val="333333"/>
                </a:solidFill>
                <a:latin typeface="Lucida Console"/>
                <a:cs typeface="Lucida Console"/>
              </a:rPr>
              <a:t>Installing</a:t>
            </a:r>
            <a:r>
              <a:rPr sz="850" spc="-45" dirty="0">
                <a:solidFill>
                  <a:srgbClr val="333333"/>
                </a:solidFill>
                <a:latin typeface="Lucida Console"/>
                <a:cs typeface="Lucida Console"/>
              </a:rPr>
              <a:t> </a:t>
            </a:r>
            <a:r>
              <a:rPr sz="850" spc="30" dirty="0">
                <a:solidFill>
                  <a:srgbClr val="333333"/>
                </a:solidFill>
                <a:latin typeface="Lucida Console"/>
                <a:cs typeface="Lucida Console"/>
              </a:rPr>
              <a:t>dependencies:</a:t>
            </a:r>
            <a:endParaRPr sz="850">
              <a:latin typeface="Lucida Console"/>
              <a:cs typeface="Lucida Console"/>
            </a:endParaRPr>
          </a:p>
          <a:p>
            <a:pPr marR="629285" indent="66675">
              <a:lnSpc>
                <a:spcPct val="132400"/>
              </a:lnSpc>
              <a:tabLst>
                <a:tab pos="758825" algn="l"/>
              </a:tabLst>
            </a:pPr>
            <a:r>
              <a:rPr sz="850" spc="30" dirty="0">
                <a:solidFill>
                  <a:srgbClr val="333333"/>
                </a:solidFill>
                <a:latin typeface="Lucida Console"/>
                <a:cs typeface="Lucida Console"/>
              </a:rPr>
              <a:t>mariadb-commo</a:t>
            </a:r>
            <a:r>
              <a:rPr sz="850" spc="15" dirty="0">
                <a:solidFill>
                  <a:srgbClr val="333333"/>
                </a:solidFill>
                <a:latin typeface="Lucida Console"/>
                <a:cs typeface="Lucida Console"/>
              </a:rPr>
              <a:t>n  </a:t>
            </a:r>
            <a:r>
              <a:rPr sz="850" spc="30" dirty="0">
                <a:solidFill>
                  <a:srgbClr val="333333"/>
                </a:solidFill>
                <a:latin typeface="Lucida Console"/>
                <a:cs typeface="Lucida Console"/>
              </a:rPr>
              <a:t>AppStream	</a:t>
            </a:r>
            <a:r>
              <a:rPr sz="850" spc="20" dirty="0">
                <a:solidFill>
                  <a:srgbClr val="333333"/>
                </a:solidFill>
                <a:latin typeface="Lucida Console"/>
                <a:cs typeface="Lucida Console"/>
              </a:rPr>
              <a:t>62</a:t>
            </a:r>
            <a:r>
              <a:rPr sz="850" spc="-6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p>
            <a:pPr marR="282575" indent="66675">
              <a:lnSpc>
                <a:spcPct val="132400"/>
              </a:lnSpc>
            </a:pPr>
            <a:r>
              <a:rPr sz="850" spc="30" dirty="0">
                <a:solidFill>
                  <a:srgbClr val="333333"/>
                </a:solidFill>
                <a:latin typeface="Lucida Console"/>
                <a:cs typeface="Lucida Console"/>
              </a:rPr>
              <a:t>mariadb-connector-</a:t>
            </a:r>
            <a:r>
              <a:rPr sz="850" spc="15" dirty="0">
                <a:solidFill>
                  <a:srgbClr val="333333"/>
                </a:solidFill>
                <a:latin typeface="Lucida Console"/>
                <a:cs typeface="Lucida Console"/>
              </a:rPr>
              <a:t>c  </a:t>
            </a:r>
            <a:r>
              <a:rPr sz="850" spc="30" dirty="0">
                <a:solidFill>
                  <a:srgbClr val="333333"/>
                </a:solidFill>
                <a:latin typeface="Lucida Console"/>
                <a:cs typeface="Lucida Console"/>
              </a:rPr>
              <a:t>AppStream</a:t>
            </a:r>
            <a:r>
              <a:rPr sz="850" spc="15" dirty="0">
                <a:solidFill>
                  <a:srgbClr val="333333"/>
                </a:solidFill>
                <a:latin typeface="Lucida Console"/>
                <a:cs typeface="Lucida Console"/>
              </a:rPr>
              <a:t> </a:t>
            </a:r>
            <a:r>
              <a:rPr sz="850" spc="25" dirty="0">
                <a:solidFill>
                  <a:srgbClr val="333333"/>
                </a:solidFill>
                <a:latin typeface="Lucida Console"/>
                <a:cs typeface="Lucida Console"/>
              </a:rPr>
              <a:t>148</a:t>
            </a:r>
            <a:r>
              <a:rPr sz="850" spc="2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p:txBody>
      </p:sp>
      <p:sp>
        <p:nvSpPr>
          <p:cNvPr id="9" name="object 9"/>
          <p:cNvSpPr txBox="1"/>
          <p:nvPr/>
        </p:nvSpPr>
        <p:spPr>
          <a:xfrm>
            <a:off x="1083006" y="6610407"/>
            <a:ext cx="3197225" cy="368935"/>
          </a:xfrm>
          <a:prstGeom prst="rect">
            <a:avLst/>
          </a:prstGeom>
        </p:spPr>
        <p:txBody>
          <a:bodyPr vert="horz" wrap="square" lIns="0" tIns="11430" rIns="0" bIns="0" rtlCol="0">
            <a:spAutoFit/>
          </a:bodyPr>
          <a:lstStyle/>
          <a:p>
            <a:pPr marR="5080" indent="66675">
              <a:lnSpc>
                <a:spcPct val="132400"/>
              </a:lnSpc>
              <a:spcBef>
                <a:spcPts val="90"/>
              </a:spcBef>
              <a:tabLst>
                <a:tab pos="758825" algn="l"/>
              </a:tabLst>
            </a:pPr>
            <a:r>
              <a:rPr sz="850" spc="30" dirty="0">
                <a:solidFill>
                  <a:srgbClr val="333333"/>
                </a:solidFill>
                <a:latin typeface="Lucida Console"/>
                <a:cs typeface="Lucida Console"/>
              </a:rPr>
              <a:t>mariadb-connector-c-config </a:t>
            </a:r>
            <a:r>
              <a:rPr sz="850" spc="25" dirty="0">
                <a:solidFill>
                  <a:srgbClr val="333333"/>
                </a:solidFill>
                <a:latin typeface="Lucida Console"/>
                <a:cs typeface="Lucida Console"/>
              </a:rPr>
              <a:t>noarch </a:t>
            </a:r>
            <a:r>
              <a:rPr sz="850" spc="30" dirty="0">
                <a:solidFill>
                  <a:srgbClr val="333333"/>
                </a:solidFill>
                <a:latin typeface="Lucida Console"/>
                <a:cs typeface="Lucida Console"/>
              </a:rPr>
              <a:t>3.0.7-1.el8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AppStream	</a:t>
            </a:r>
            <a:r>
              <a:rPr sz="850" spc="20" dirty="0">
                <a:solidFill>
                  <a:srgbClr val="333333"/>
                </a:solidFill>
                <a:latin typeface="Lucida Console"/>
                <a:cs typeface="Lucida Console"/>
              </a:rPr>
              <a:t>13</a:t>
            </a:r>
            <a:r>
              <a:rPr sz="850" spc="25"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p:txBody>
      </p:sp>
      <p:sp>
        <p:nvSpPr>
          <p:cNvPr id="10" name="object 10"/>
          <p:cNvSpPr txBox="1"/>
          <p:nvPr/>
        </p:nvSpPr>
        <p:spPr>
          <a:xfrm>
            <a:off x="2995967" y="6989349"/>
            <a:ext cx="2993390" cy="161290"/>
          </a:xfrm>
          <a:prstGeom prst="rect">
            <a:avLst/>
          </a:prstGeom>
        </p:spPr>
        <p:txBody>
          <a:bodyPr vert="horz" wrap="square" lIns="0" tIns="17780" rIns="0" bIns="0" rtlCol="0">
            <a:spAutoFit/>
          </a:bodyPr>
          <a:lstStyle/>
          <a:p>
            <a:pPr>
              <a:lnSpc>
                <a:spcPct val="100000"/>
              </a:lnSpc>
              <a:spcBef>
                <a:spcPts val="140"/>
              </a:spcBef>
            </a:pPr>
            <a:r>
              <a:rPr sz="850" spc="25" dirty="0">
                <a:solidFill>
                  <a:srgbClr val="333333"/>
                </a:solidFill>
                <a:latin typeface="Lucida Console"/>
                <a:cs typeface="Lucida Console"/>
              </a:rPr>
              <a:t>x86_64</a:t>
            </a:r>
            <a:r>
              <a:rPr sz="850" spc="20" dirty="0">
                <a:solidFill>
                  <a:srgbClr val="333333"/>
                </a:solidFill>
                <a:latin typeface="Lucida Console"/>
                <a:cs typeface="Lucida Console"/>
              </a:rPr>
              <a:t> </a:t>
            </a:r>
            <a:r>
              <a:rPr sz="850" spc="30" dirty="0">
                <a:solidFill>
                  <a:srgbClr val="333333"/>
                </a:solidFill>
                <a:latin typeface="Lucida Console"/>
                <a:cs typeface="Lucida Console"/>
              </a:rPr>
              <a:t>3:10.3.11-1.module+el8+2765+cfa4f87b</a:t>
            </a:r>
            <a:endParaRPr sz="850">
              <a:latin typeface="Lucida Console"/>
              <a:cs typeface="Lucida Console"/>
            </a:endParaRPr>
          </a:p>
        </p:txBody>
      </p:sp>
      <p:sp>
        <p:nvSpPr>
          <p:cNvPr id="11" name="object 11"/>
          <p:cNvSpPr txBox="1"/>
          <p:nvPr/>
        </p:nvSpPr>
        <p:spPr>
          <a:xfrm>
            <a:off x="2995967" y="7332386"/>
            <a:ext cx="2715895" cy="161290"/>
          </a:xfrm>
          <a:prstGeom prst="rect">
            <a:avLst/>
          </a:prstGeom>
        </p:spPr>
        <p:txBody>
          <a:bodyPr vert="horz" wrap="square" lIns="0" tIns="17780" rIns="0" bIns="0" rtlCol="0">
            <a:spAutoFit/>
          </a:bodyPr>
          <a:lstStyle/>
          <a:p>
            <a:pPr>
              <a:lnSpc>
                <a:spcPct val="100000"/>
              </a:lnSpc>
              <a:spcBef>
                <a:spcPts val="140"/>
              </a:spcBef>
            </a:pPr>
            <a:r>
              <a:rPr sz="850" spc="25" dirty="0">
                <a:solidFill>
                  <a:srgbClr val="333333"/>
                </a:solidFill>
                <a:latin typeface="Lucida Console"/>
                <a:cs typeface="Lucida Console"/>
              </a:rPr>
              <a:t>x86_64</a:t>
            </a:r>
            <a:r>
              <a:rPr sz="850" spc="15" dirty="0">
                <a:solidFill>
                  <a:srgbClr val="333333"/>
                </a:solidFill>
                <a:latin typeface="Lucida Console"/>
                <a:cs typeface="Lucida Console"/>
              </a:rPr>
              <a:t> </a:t>
            </a:r>
            <a:r>
              <a:rPr sz="850" spc="30" dirty="0">
                <a:solidFill>
                  <a:srgbClr val="333333"/>
                </a:solidFill>
                <a:latin typeface="Lucida Console"/>
                <a:cs typeface="Lucida Console"/>
              </a:rPr>
              <a:t>4.046-2.module+el8+2515+0650e81c</a:t>
            </a:r>
            <a:endParaRPr sz="850">
              <a:latin typeface="Lucida Console"/>
              <a:cs typeface="Lucida Console"/>
            </a:endParaRPr>
          </a:p>
        </p:txBody>
      </p:sp>
      <p:sp>
        <p:nvSpPr>
          <p:cNvPr id="12" name="object 12"/>
          <p:cNvSpPr txBox="1"/>
          <p:nvPr/>
        </p:nvSpPr>
        <p:spPr>
          <a:xfrm>
            <a:off x="1083006" y="6953443"/>
            <a:ext cx="1049655" cy="711835"/>
          </a:xfrm>
          <a:prstGeom prst="rect">
            <a:avLst/>
          </a:prstGeom>
        </p:spPr>
        <p:txBody>
          <a:bodyPr vert="horz" wrap="square" lIns="0" tIns="11430" rIns="0" bIns="0" rtlCol="0">
            <a:spAutoFit/>
          </a:bodyPr>
          <a:lstStyle/>
          <a:p>
            <a:pPr marR="5080" indent="66675" algn="r">
              <a:lnSpc>
                <a:spcPct val="132400"/>
              </a:lnSpc>
              <a:spcBef>
                <a:spcPts val="90"/>
              </a:spcBef>
            </a:pPr>
            <a:r>
              <a:rPr sz="850" spc="30" dirty="0">
                <a:solidFill>
                  <a:srgbClr val="333333"/>
                </a:solidFill>
                <a:latin typeface="Lucida Console"/>
                <a:cs typeface="Lucida Console"/>
              </a:rPr>
              <a:t>mariadb-errms</a:t>
            </a:r>
            <a:r>
              <a:rPr sz="850" spc="15" dirty="0">
                <a:solidFill>
                  <a:srgbClr val="333333"/>
                </a:solidFill>
                <a:latin typeface="Lucida Console"/>
                <a:cs typeface="Lucida Console"/>
              </a:rPr>
              <a:t>g  </a:t>
            </a:r>
            <a:r>
              <a:rPr sz="850" spc="30" dirty="0">
                <a:solidFill>
                  <a:srgbClr val="333333"/>
                </a:solidFill>
                <a:latin typeface="Lucida Console"/>
                <a:cs typeface="Lucida Console"/>
              </a:rPr>
              <a:t>AppStream</a:t>
            </a:r>
            <a:r>
              <a:rPr sz="850" spc="-15" dirty="0">
                <a:solidFill>
                  <a:srgbClr val="333333"/>
                </a:solidFill>
                <a:latin typeface="Lucida Console"/>
                <a:cs typeface="Lucida Console"/>
              </a:rPr>
              <a:t> </a:t>
            </a:r>
            <a:r>
              <a:rPr sz="850" spc="25" dirty="0">
                <a:solidFill>
                  <a:srgbClr val="333333"/>
                </a:solidFill>
                <a:latin typeface="Lucida Console"/>
                <a:cs typeface="Lucida Console"/>
              </a:rPr>
              <a:t>232</a:t>
            </a:r>
            <a:r>
              <a:rPr sz="850" spc="-10" dirty="0">
                <a:solidFill>
                  <a:srgbClr val="333333"/>
                </a:solidFill>
                <a:latin typeface="Lucida Console"/>
                <a:cs typeface="Lucida Console"/>
              </a:rPr>
              <a:t> </a:t>
            </a:r>
            <a:r>
              <a:rPr sz="850" spc="15" dirty="0">
                <a:solidFill>
                  <a:srgbClr val="333333"/>
                </a:solidFill>
                <a:latin typeface="Lucida Console"/>
                <a:cs typeface="Lucida Console"/>
              </a:rPr>
              <a:t>k </a:t>
            </a:r>
            <a:r>
              <a:rPr sz="850" spc="-495" dirty="0">
                <a:solidFill>
                  <a:srgbClr val="333333"/>
                </a:solidFill>
                <a:latin typeface="Lucida Console"/>
                <a:cs typeface="Lucida Console"/>
              </a:rPr>
              <a:t> </a:t>
            </a:r>
            <a:r>
              <a:rPr sz="850" spc="30" dirty="0">
                <a:solidFill>
                  <a:srgbClr val="333333"/>
                </a:solidFill>
                <a:latin typeface="Lucida Console"/>
                <a:cs typeface="Lucida Console"/>
              </a:rPr>
              <a:t>perl-DBD-MySQL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AppStream</a:t>
            </a:r>
            <a:r>
              <a:rPr sz="850" spc="-15" dirty="0">
                <a:solidFill>
                  <a:srgbClr val="333333"/>
                </a:solidFill>
                <a:latin typeface="Lucida Console"/>
                <a:cs typeface="Lucida Console"/>
              </a:rPr>
              <a:t> </a:t>
            </a:r>
            <a:r>
              <a:rPr sz="850" spc="25" dirty="0">
                <a:solidFill>
                  <a:srgbClr val="333333"/>
                </a:solidFill>
                <a:latin typeface="Lucida Console"/>
                <a:cs typeface="Lucida Console"/>
              </a:rPr>
              <a:t>156</a:t>
            </a:r>
            <a:r>
              <a:rPr sz="850" spc="-1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p:txBody>
      </p:sp>
      <p:sp>
        <p:nvSpPr>
          <p:cNvPr id="13" name="object 13"/>
          <p:cNvSpPr txBox="1"/>
          <p:nvPr/>
        </p:nvSpPr>
        <p:spPr>
          <a:xfrm>
            <a:off x="1083006" y="7675423"/>
            <a:ext cx="2019300" cy="161290"/>
          </a:xfrm>
          <a:prstGeom prst="rect">
            <a:avLst/>
          </a:prstGeom>
        </p:spPr>
        <p:txBody>
          <a:bodyPr vert="horz" wrap="square" lIns="0" tIns="17780" rIns="0" bIns="0" rtlCol="0">
            <a:spAutoFit/>
          </a:bodyPr>
          <a:lstStyle/>
          <a:p>
            <a:pPr>
              <a:lnSpc>
                <a:spcPct val="100000"/>
              </a:lnSpc>
              <a:spcBef>
                <a:spcPts val="140"/>
              </a:spcBef>
            </a:pPr>
            <a:r>
              <a:rPr sz="850" spc="30" dirty="0">
                <a:solidFill>
                  <a:srgbClr val="333333"/>
                </a:solidFill>
                <a:latin typeface="Lucida Console"/>
                <a:cs typeface="Lucida Console"/>
              </a:rPr>
              <a:t>Installing</a:t>
            </a:r>
            <a:r>
              <a:rPr sz="850" dirty="0">
                <a:solidFill>
                  <a:srgbClr val="333333"/>
                </a:solidFill>
                <a:latin typeface="Lucida Console"/>
                <a:cs typeface="Lucida Console"/>
              </a:rPr>
              <a:t> </a:t>
            </a:r>
            <a:r>
              <a:rPr sz="850" spc="25" dirty="0">
                <a:solidFill>
                  <a:srgbClr val="333333"/>
                </a:solidFill>
                <a:latin typeface="Lucida Console"/>
                <a:cs typeface="Lucida Console"/>
              </a:rPr>
              <a:t>weak</a:t>
            </a:r>
            <a:r>
              <a:rPr sz="850" dirty="0">
                <a:solidFill>
                  <a:srgbClr val="333333"/>
                </a:solidFill>
                <a:latin typeface="Lucida Console"/>
                <a:cs typeface="Lucida Console"/>
              </a:rPr>
              <a:t> </a:t>
            </a:r>
            <a:r>
              <a:rPr sz="850" spc="30" dirty="0">
                <a:solidFill>
                  <a:srgbClr val="333333"/>
                </a:solidFill>
                <a:latin typeface="Lucida Console"/>
                <a:cs typeface="Lucida Console"/>
              </a:rPr>
              <a:t>dependencies:</a:t>
            </a:r>
            <a:endParaRPr sz="850">
              <a:latin typeface="Lucida Console"/>
              <a:cs typeface="Lucida Console"/>
            </a:endParaRPr>
          </a:p>
        </p:txBody>
      </p:sp>
      <p:sp>
        <p:nvSpPr>
          <p:cNvPr id="14" name="object 14"/>
          <p:cNvSpPr txBox="1"/>
          <p:nvPr/>
        </p:nvSpPr>
        <p:spPr>
          <a:xfrm>
            <a:off x="2995967" y="7846941"/>
            <a:ext cx="2993390" cy="161290"/>
          </a:xfrm>
          <a:prstGeom prst="rect">
            <a:avLst/>
          </a:prstGeom>
        </p:spPr>
        <p:txBody>
          <a:bodyPr vert="horz" wrap="square" lIns="0" tIns="17780" rIns="0" bIns="0" rtlCol="0">
            <a:spAutoFit/>
          </a:bodyPr>
          <a:lstStyle/>
          <a:p>
            <a:pPr>
              <a:lnSpc>
                <a:spcPct val="100000"/>
              </a:lnSpc>
              <a:spcBef>
                <a:spcPts val="140"/>
              </a:spcBef>
            </a:pPr>
            <a:r>
              <a:rPr sz="850" spc="25" dirty="0">
                <a:solidFill>
                  <a:srgbClr val="333333"/>
                </a:solidFill>
                <a:latin typeface="Lucida Console"/>
                <a:cs typeface="Lucida Console"/>
              </a:rPr>
              <a:t>x86_64</a:t>
            </a:r>
            <a:r>
              <a:rPr sz="850" spc="20" dirty="0">
                <a:solidFill>
                  <a:srgbClr val="333333"/>
                </a:solidFill>
                <a:latin typeface="Lucida Console"/>
                <a:cs typeface="Lucida Console"/>
              </a:rPr>
              <a:t> </a:t>
            </a:r>
            <a:r>
              <a:rPr sz="850" spc="30" dirty="0">
                <a:solidFill>
                  <a:srgbClr val="333333"/>
                </a:solidFill>
                <a:latin typeface="Lucida Console"/>
                <a:cs typeface="Lucida Console"/>
              </a:rPr>
              <a:t>3:10.3.11-1.module+el8+2765+cfa4f87b</a:t>
            </a:r>
            <a:endParaRPr sz="850">
              <a:latin typeface="Lucida Console"/>
              <a:cs typeface="Lucida Console"/>
            </a:endParaRPr>
          </a:p>
        </p:txBody>
      </p:sp>
      <p:sp>
        <p:nvSpPr>
          <p:cNvPr id="15" name="object 15"/>
          <p:cNvSpPr txBox="1"/>
          <p:nvPr/>
        </p:nvSpPr>
        <p:spPr>
          <a:xfrm>
            <a:off x="1083006" y="7811037"/>
            <a:ext cx="1672589" cy="1397635"/>
          </a:xfrm>
          <a:prstGeom prst="rect">
            <a:avLst/>
          </a:prstGeom>
        </p:spPr>
        <p:txBody>
          <a:bodyPr vert="horz" wrap="square" lIns="0" tIns="11430" rIns="0" bIns="0" rtlCol="0">
            <a:spAutoFit/>
          </a:bodyPr>
          <a:lstStyle/>
          <a:p>
            <a:pPr marR="627380" indent="66675">
              <a:lnSpc>
                <a:spcPct val="132400"/>
              </a:lnSpc>
              <a:spcBef>
                <a:spcPts val="90"/>
              </a:spcBef>
            </a:pPr>
            <a:r>
              <a:rPr sz="850" spc="30" dirty="0">
                <a:solidFill>
                  <a:srgbClr val="333333"/>
                </a:solidFill>
                <a:latin typeface="Lucida Console"/>
                <a:cs typeface="Lucida Console"/>
              </a:rPr>
              <a:t>mariadb-backu</a:t>
            </a:r>
            <a:r>
              <a:rPr sz="850" spc="15" dirty="0">
                <a:solidFill>
                  <a:srgbClr val="333333"/>
                </a:solidFill>
                <a:latin typeface="Lucida Console"/>
                <a:cs typeface="Lucida Console"/>
              </a:rPr>
              <a:t>p  </a:t>
            </a:r>
            <a:r>
              <a:rPr sz="850" spc="30" dirty="0">
                <a:solidFill>
                  <a:srgbClr val="333333"/>
                </a:solidFill>
                <a:latin typeface="Lucida Console"/>
                <a:cs typeface="Lucida Console"/>
              </a:rPr>
              <a:t>AppStream</a:t>
            </a:r>
            <a:r>
              <a:rPr sz="850" spc="-15" dirty="0">
                <a:solidFill>
                  <a:srgbClr val="333333"/>
                </a:solidFill>
                <a:latin typeface="Lucida Console"/>
                <a:cs typeface="Lucida Console"/>
              </a:rPr>
              <a:t> </a:t>
            </a:r>
            <a:r>
              <a:rPr sz="850" spc="25" dirty="0">
                <a:solidFill>
                  <a:srgbClr val="333333"/>
                </a:solidFill>
                <a:latin typeface="Lucida Console"/>
                <a:cs typeface="Lucida Console"/>
              </a:rPr>
              <a:t>6.2</a:t>
            </a:r>
            <a:r>
              <a:rPr sz="850" spc="-15" dirty="0">
                <a:solidFill>
                  <a:srgbClr val="333333"/>
                </a:solidFill>
                <a:latin typeface="Lucida Console"/>
                <a:cs typeface="Lucida Console"/>
              </a:rPr>
              <a:t> </a:t>
            </a:r>
            <a:r>
              <a:rPr sz="850" spc="15" dirty="0">
                <a:solidFill>
                  <a:srgbClr val="333333"/>
                </a:solidFill>
                <a:latin typeface="Lucida Console"/>
                <a:cs typeface="Lucida Console"/>
              </a:rPr>
              <a:t>M</a:t>
            </a:r>
            <a:endParaRPr sz="850">
              <a:latin typeface="Lucida Console"/>
              <a:cs typeface="Lucida Console"/>
            </a:endParaRPr>
          </a:p>
          <a:p>
            <a:pPr marR="141605" indent="66675">
              <a:lnSpc>
                <a:spcPct val="132400"/>
              </a:lnSpc>
              <a:tabLst>
                <a:tab pos="758825" algn="l"/>
              </a:tabLst>
            </a:pPr>
            <a:r>
              <a:rPr sz="850" spc="30" dirty="0">
                <a:solidFill>
                  <a:srgbClr val="333333"/>
                </a:solidFill>
                <a:latin typeface="Lucida Console"/>
                <a:cs typeface="Lucida Console"/>
              </a:rPr>
              <a:t>mariadb-gssapi-serve</a:t>
            </a:r>
            <a:r>
              <a:rPr sz="850" spc="15" dirty="0">
                <a:solidFill>
                  <a:srgbClr val="333333"/>
                </a:solidFill>
                <a:latin typeface="Lucida Console"/>
                <a:cs typeface="Lucida Console"/>
              </a:rPr>
              <a:t>r  </a:t>
            </a:r>
            <a:r>
              <a:rPr sz="850" spc="30" dirty="0">
                <a:solidFill>
                  <a:srgbClr val="333333"/>
                </a:solidFill>
                <a:latin typeface="Lucida Console"/>
                <a:cs typeface="Lucida Console"/>
              </a:rPr>
              <a:t>AppStream	</a:t>
            </a:r>
            <a:r>
              <a:rPr sz="850" spc="20" dirty="0">
                <a:solidFill>
                  <a:srgbClr val="333333"/>
                </a:solidFill>
                <a:latin typeface="Lucida Console"/>
                <a:cs typeface="Lucida Console"/>
              </a:rPr>
              <a:t>49</a:t>
            </a:r>
            <a:r>
              <a:rPr sz="850" spc="15" dirty="0">
                <a:solidFill>
                  <a:srgbClr val="333333"/>
                </a:solidFill>
                <a:latin typeface="Lucida Console"/>
                <a:cs typeface="Lucida Console"/>
              </a:rPr>
              <a:t> k</a:t>
            </a:r>
            <a:endParaRPr sz="850">
              <a:latin typeface="Lucida Console"/>
              <a:cs typeface="Lucida Console"/>
            </a:endParaRPr>
          </a:p>
          <a:p>
            <a:pPr marR="210820" indent="66675">
              <a:lnSpc>
                <a:spcPct val="132400"/>
              </a:lnSpc>
            </a:pPr>
            <a:r>
              <a:rPr sz="850" spc="30" dirty="0">
                <a:solidFill>
                  <a:srgbClr val="333333"/>
                </a:solidFill>
                <a:latin typeface="Lucida Console"/>
                <a:cs typeface="Lucida Console"/>
              </a:rPr>
              <a:t>mariadb-server-util</a:t>
            </a:r>
            <a:r>
              <a:rPr sz="850" spc="15" dirty="0">
                <a:solidFill>
                  <a:srgbClr val="333333"/>
                </a:solidFill>
                <a:latin typeface="Lucida Console"/>
                <a:cs typeface="Lucida Console"/>
              </a:rPr>
              <a:t>s  </a:t>
            </a:r>
            <a:r>
              <a:rPr sz="850" spc="30" dirty="0">
                <a:solidFill>
                  <a:srgbClr val="333333"/>
                </a:solidFill>
                <a:latin typeface="Lucida Console"/>
                <a:cs typeface="Lucida Console"/>
              </a:rPr>
              <a:t>AppStream</a:t>
            </a:r>
            <a:r>
              <a:rPr sz="850" spc="15" dirty="0">
                <a:solidFill>
                  <a:srgbClr val="333333"/>
                </a:solidFill>
                <a:latin typeface="Lucida Console"/>
                <a:cs typeface="Lucida Console"/>
              </a:rPr>
              <a:t> </a:t>
            </a:r>
            <a:r>
              <a:rPr sz="850" spc="25" dirty="0">
                <a:solidFill>
                  <a:srgbClr val="333333"/>
                </a:solidFill>
                <a:latin typeface="Lucida Console"/>
                <a:cs typeface="Lucida Console"/>
              </a:rPr>
              <a:t>1.6</a:t>
            </a:r>
            <a:r>
              <a:rPr sz="850" spc="20" dirty="0">
                <a:solidFill>
                  <a:srgbClr val="333333"/>
                </a:solidFill>
                <a:latin typeface="Lucida Console"/>
                <a:cs typeface="Lucida Console"/>
              </a:rPr>
              <a:t> </a:t>
            </a:r>
            <a:r>
              <a:rPr sz="850" spc="15" dirty="0">
                <a:solidFill>
                  <a:srgbClr val="333333"/>
                </a:solidFill>
                <a:latin typeface="Lucida Console"/>
                <a:cs typeface="Lucida Console"/>
              </a:rPr>
              <a:t>M</a:t>
            </a:r>
            <a:endParaRPr sz="850">
              <a:latin typeface="Lucida Console"/>
              <a:cs typeface="Lucida Console"/>
            </a:endParaRPr>
          </a:p>
          <a:p>
            <a:pPr marL="66675" marR="5080" indent="-67310">
              <a:lnSpc>
                <a:spcPct val="132400"/>
              </a:lnSpc>
            </a:pPr>
            <a:r>
              <a:rPr sz="850" spc="30" dirty="0">
                <a:solidFill>
                  <a:srgbClr val="333333"/>
                </a:solidFill>
                <a:latin typeface="Lucida Console"/>
                <a:cs typeface="Lucida Console"/>
              </a:rPr>
              <a:t>Enabling</a:t>
            </a:r>
            <a:r>
              <a:rPr sz="850" spc="-5" dirty="0">
                <a:solidFill>
                  <a:srgbClr val="333333"/>
                </a:solidFill>
                <a:latin typeface="Lucida Console"/>
                <a:cs typeface="Lucida Console"/>
              </a:rPr>
              <a:t> </a:t>
            </a:r>
            <a:r>
              <a:rPr sz="850" spc="25" dirty="0">
                <a:solidFill>
                  <a:srgbClr val="333333"/>
                </a:solidFill>
                <a:latin typeface="Lucida Console"/>
                <a:cs typeface="Lucida Console"/>
              </a:rPr>
              <a:t>module</a:t>
            </a:r>
            <a:r>
              <a:rPr sz="850" dirty="0">
                <a:solidFill>
                  <a:srgbClr val="333333"/>
                </a:solidFill>
                <a:latin typeface="Lucida Console"/>
                <a:cs typeface="Lucida Console"/>
              </a:rPr>
              <a:t> </a:t>
            </a:r>
            <a:r>
              <a:rPr sz="850" spc="30" dirty="0">
                <a:solidFill>
                  <a:srgbClr val="333333"/>
                </a:solidFill>
                <a:latin typeface="Lucida Console"/>
                <a:cs typeface="Lucida Console"/>
              </a:rPr>
              <a:t>streams: </a:t>
            </a:r>
            <a:r>
              <a:rPr sz="850" spc="-495" dirty="0">
                <a:solidFill>
                  <a:srgbClr val="333333"/>
                </a:solidFill>
                <a:latin typeface="Lucida Console"/>
                <a:cs typeface="Lucida Console"/>
              </a:rPr>
              <a:t> </a:t>
            </a:r>
            <a:r>
              <a:rPr sz="850" spc="30" dirty="0">
                <a:solidFill>
                  <a:srgbClr val="333333"/>
                </a:solidFill>
                <a:latin typeface="Lucida Console"/>
                <a:cs typeface="Lucida Console"/>
              </a:rPr>
              <a:t>mariadb</a:t>
            </a:r>
            <a:endParaRPr sz="850">
              <a:latin typeface="Lucida Console"/>
              <a:cs typeface="Lucida Console"/>
            </a:endParaRPr>
          </a:p>
        </p:txBody>
      </p:sp>
      <p:sp>
        <p:nvSpPr>
          <p:cNvPr id="16" name="object 16"/>
          <p:cNvSpPr txBox="1"/>
          <p:nvPr/>
        </p:nvSpPr>
        <p:spPr>
          <a:xfrm>
            <a:off x="3009050" y="8189979"/>
            <a:ext cx="2995295" cy="1019175"/>
          </a:xfrm>
          <a:prstGeom prst="rect">
            <a:avLst/>
          </a:prstGeom>
        </p:spPr>
        <p:txBody>
          <a:bodyPr vert="horz" wrap="square" lIns="0" tIns="17780" rIns="0" bIns="0" rtlCol="0">
            <a:spAutoFit/>
          </a:bodyPr>
          <a:lstStyle/>
          <a:p>
            <a:pPr marL="1905">
              <a:lnSpc>
                <a:spcPct val="100000"/>
              </a:lnSpc>
              <a:spcBef>
                <a:spcPts val="140"/>
              </a:spcBef>
            </a:pPr>
            <a:r>
              <a:rPr sz="850" spc="25" dirty="0">
                <a:solidFill>
                  <a:srgbClr val="333333"/>
                </a:solidFill>
                <a:latin typeface="Lucida Console"/>
                <a:cs typeface="Lucida Console"/>
              </a:rPr>
              <a:t>x86_64</a:t>
            </a:r>
            <a:r>
              <a:rPr sz="850" spc="20" dirty="0">
                <a:solidFill>
                  <a:srgbClr val="333333"/>
                </a:solidFill>
                <a:latin typeface="Lucida Console"/>
                <a:cs typeface="Lucida Console"/>
              </a:rPr>
              <a:t> </a:t>
            </a:r>
            <a:r>
              <a:rPr sz="850" spc="30" dirty="0">
                <a:solidFill>
                  <a:srgbClr val="333333"/>
                </a:solidFill>
                <a:latin typeface="Lucida Console"/>
                <a:cs typeface="Lucida Console"/>
              </a:rPr>
              <a:t>3:10.3.11-1.module+el8+2765+cfa4f87b</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780"/>
              </a:spcBef>
            </a:pPr>
            <a:r>
              <a:rPr sz="850" spc="25" dirty="0">
                <a:solidFill>
                  <a:srgbClr val="333333"/>
                </a:solidFill>
                <a:latin typeface="Lucida Console"/>
                <a:cs typeface="Lucida Console"/>
              </a:rPr>
              <a:t>x86_64</a:t>
            </a:r>
            <a:r>
              <a:rPr sz="850" spc="20" dirty="0">
                <a:solidFill>
                  <a:srgbClr val="333333"/>
                </a:solidFill>
                <a:latin typeface="Lucida Console"/>
                <a:cs typeface="Lucida Console"/>
              </a:rPr>
              <a:t> </a:t>
            </a:r>
            <a:r>
              <a:rPr sz="850" spc="30" dirty="0">
                <a:solidFill>
                  <a:srgbClr val="333333"/>
                </a:solidFill>
                <a:latin typeface="Lucida Console"/>
                <a:cs typeface="Lucida Console"/>
              </a:rPr>
              <a:t>3:10.3.11-1.module+el8+2765+cfa4f87b</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200">
              <a:latin typeface="Lucida Console"/>
              <a:cs typeface="Lucida Console"/>
            </a:endParaRPr>
          </a:p>
          <a:p>
            <a:pPr marL="441959">
              <a:lnSpc>
                <a:spcPct val="100000"/>
              </a:lnSpc>
            </a:pPr>
            <a:r>
              <a:rPr sz="850" spc="25" dirty="0">
                <a:solidFill>
                  <a:srgbClr val="333333"/>
                </a:solidFill>
                <a:latin typeface="Lucida Console"/>
                <a:cs typeface="Lucida Console"/>
              </a:rPr>
              <a:t>10.3</a:t>
            </a:r>
            <a:endParaRPr sz="850">
              <a:latin typeface="Lucida Console"/>
              <a:cs typeface="Lucida Console"/>
            </a:endParaRPr>
          </a:p>
        </p:txBody>
      </p:sp>
      <p:sp>
        <p:nvSpPr>
          <p:cNvPr id="17" name="object 17"/>
          <p:cNvSpPr txBox="1"/>
          <p:nvPr/>
        </p:nvSpPr>
        <p:spPr>
          <a:xfrm>
            <a:off x="1150236" y="9390608"/>
            <a:ext cx="982344" cy="161290"/>
          </a:xfrm>
          <a:prstGeom prst="rect">
            <a:avLst/>
          </a:prstGeom>
        </p:spPr>
        <p:txBody>
          <a:bodyPr vert="horz" wrap="square" lIns="0" tIns="17780" rIns="0" bIns="0" rtlCol="0">
            <a:spAutoFit/>
          </a:bodyPr>
          <a:lstStyle/>
          <a:p>
            <a:pPr>
              <a:lnSpc>
                <a:spcPct val="100000"/>
              </a:lnSpc>
              <a:spcBef>
                <a:spcPts val="140"/>
              </a:spcBef>
            </a:pPr>
            <a:r>
              <a:rPr sz="850" spc="30" dirty="0">
                <a:solidFill>
                  <a:srgbClr val="333333"/>
                </a:solidFill>
                <a:latin typeface="Lucida Console"/>
                <a:cs typeface="Lucida Console"/>
              </a:rPr>
              <a:t>perl-DBD-MySQL</a:t>
            </a:r>
            <a:endParaRPr sz="850">
              <a:latin typeface="Lucida Console"/>
              <a:cs typeface="Lucida Console"/>
            </a:endParaRPr>
          </a:p>
        </p:txBody>
      </p:sp>
      <p:sp>
        <p:nvSpPr>
          <p:cNvPr id="18" name="object 18"/>
          <p:cNvSpPr txBox="1"/>
          <p:nvPr/>
        </p:nvSpPr>
        <p:spPr>
          <a:xfrm>
            <a:off x="3466575" y="9390608"/>
            <a:ext cx="358140" cy="161290"/>
          </a:xfrm>
          <a:prstGeom prst="rect">
            <a:avLst/>
          </a:prstGeom>
        </p:spPr>
        <p:txBody>
          <a:bodyPr vert="horz" wrap="square" lIns="0" tIns="17780" rIns="0" bIns="0" rtlCol="0">
            <a:spAutoFit/>
          </a:bodyPr>
          <a:lstStyle/>
          <a:p>
            <a:pPr>
              <a:lnSpc>
                <a:spcPct val="100000"/>
              </a:lnSpc>
              <a:spcBef>
                <a:spcPts val="140"/>
              </a:spcBef>
            </a:pPr>
            <a:r>
              <a:rPr sz="850" spc="30" dirty="0">
                <a:solidFill>
                  <a:srgbClr val="333333"/>
                </a:solidFill>
                <a:latin typeface="Lucida Console"/>
                <a:cs typeface="Lucida Console"/>
              </a:rPr>
              <a:t>4.04</a:t>
            </a:r>
            <a:r>
              <a:rPr sz="850" spc="15" dirty="0">
                <a:solidFill>
                  <a:srgbClr val="333333"/>
                </a:solidFill>
                <a:latin typeface="Lucida Console"/>
                <a:cs typeface="Lucida Console"/>
              </a:rPr>
              <a:t>6</a:t>
            </a:r>
            <a:endParaRPr sz="850">
              <a:latin typeface="Lucida Console"/>
              <a:cs typeface="Lucida Console"/>
            </a:endParaRPr>
          </a:p>
        </p:txBody>
      </p:sp>
      <p:sp>
        <p:nvSpPr>
          <p:cNvPr id="19" name="object 19"/>
          <p:cNvSpPr txBox="1"/>
          <p:nvPr/>
        </p:nvSpPr>
        <p:spPr>
          <a:xfrm>
            <a:off x="1083006" y="9905165"/>
            <a:ext cx="1327150" cy="161290"/>
          </a:xfrm>
          <a:prstGeom prst="rect">
            <a:avLst/>
          </a:prstGeom>
        </p:spPr>
        <p:txBody>
          <a:bodyPr vert="horz" wrap="square" lIns="0" tIns="17780" rIns="0" bIns="0" rtlCol="0">
            <a:spAutoFit/>
          </a:bodyPr>
          <a:lstStyle/>
          <a:p>
            <a:pPr>
              <a:lnSpc>
                <a:spcPct val="100000"/>
              </a:lnSpc>
              <a:spcBef>
                <a:spcPts val="140"/>
              </a:spcBef>
            </a:pPr>
            <a:r>
              <a:rPr sz="850" spc="30" dirty="0">
                <a:solidFill>
                  <a:srgbClr val="333333"/>
                </a:solidFill>
                <a:latin typeface="Lucida Console"/>
                <a:cs typeface="Lucida Console"/>
              </a:rPr>
              <a:t>Transaction</a:t>
            </a:r>
            <a:r>
              <a:rPr sz="850" spc="-45"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p:txBody>
      </p:sp>
      <p:sp>
        <p:nvSpPr>
          <p:cNvPr id="20" name="object 20"/>
          <p:cNvSpPr txBox="1"/>
          <p:nvPr/>
        </p:nvSpPr>
        <p:spPr>
          <a:xfrm>
            <a:off x="882924" y="332954"/>
            <a:ext cx="5835015" cy="4759325"/>
          </a:xfrm>
          <a:prstGeom prst="rect">
            <a:avLst/>
          </a:prstGeom>
        </p:spPr>
        <p:txBody>
          <a:bodyPr vert="horz" wrap="square" lIns="0" tIns="12065" rIns="0" bIns="0" rtlCol="0">
            <a:spAutoFit/>
          </a:bodyPr>
          <a:lstStyle/>
          <a:p>
            <a:pPr marL="76200" marR="68580">
              <a:lnSpc>
                <a:spcPct val="131600"/>
              </a:lnSpc>
              <a:spcBef>
                <a:spcPts val="95"/>
              </a:spcBef>
            </a:pPr>
            <a:r>
              <a:rPr sz="950" b="1" spc="25" dirty="0">
                <a:solidFill>
                  <a:srgbClr val="333333"/>
                </a:solidFill>
                <a:latin typeface="微软雅黑"/>
                <a:cs typeface="微软雅黑"/>
              </a:rPr>
              <a:t>但是，坦白来讲，虽然</a:t>
            </a:r>
            <a:r>
              <a:rPr sz="950" b="1" spc="20" dirty="0">
                <a:solidFill>
                  <a:srgbClr val="333333"/>
                </a:solidFill>
                <a:latin typeface="Trebuchet MS"/>
                <a:cs typeface="Trebuchet MS"/>
              </a:rPr>
              <a:t>IT</a:t>
            </a:r>
            <a:r>
              <a:rPr sz="950" b="1" spc="25" dirty="0">
                <a:solidFill>
                  <a:srgbClr val="333333"/>
                </a:solidFill>
                <a:latin typeface="微软雅黑"/>
                <a:cs typeface="微软雅黑"/>
              </a:rPr>
              <a:t>行业巨头都决定采用</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数据库管系统，这并不意味着</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较之</a:t>
            </a:r>
            <a:r>
              <a:rPr sz="950" b="1" spc="-20" dirty="0">
                <a:solidFill>
                  <a:srgbClr val="333333"/>
                </a:solidFill>
                <a:latin typeface="微软雅黑"/>
                <a:cs typeface="微软雅黑"/>
              </a:rPr>
              <a:t>于</a:t>
            </a:r>
            <a:r>
              <a:rPr sz="1200" baseline="34722" dirty="0">
                <a:latin typeface="小哥哥网恋吗"/>
                <a:cs typeface="小哥哥网恋吗"/>
              </a:rPr>
              <a:t>5/20  </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有明显的优势。刘遄老师用了近两周的时间测试了</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与</a:t>
            </a:r>
            <a:r>
              <a:rPr sz="950" b="1" spc="85" dirty="0">
                <a:solidFill>
                  <a:srgbClr val="333333"/>
                </a:solidFill>
                <a:latin typeface="Trebuchet MS"/>
                <a:cs typeface="Trebuchet MS"/>
              </a:rPr>
              <a:t>MySQL</a:t>
            </a:r>
            <a:r>
              <a:rPr sz="950" b="1" spc="25" dirty="0">
                <a:solidFill>
                  <a:srgbClr val="333333"/>
                </a:solidFill>
                <a:latin typeface="微软雅黑"/>
                <a:cs typeface="微软雅黑"/>
              </a:rPr>
              <a:t>的区别，并进行了多项性 能测试，并没有发现媒体所说的那种明显的优势。可以说</a:t>
            </a:r>
            <a:r>
              <a:rPr sz="950" b="1" spc="80" dirty="0">
                <a:solidFill>
                  <a:srgbClr val="333333"/>
                </a:solidFill>
                <a:latin typeface="微软雅黑"/>
                <a:cs typeface="微软雅黑"/>
              </a:rPr>
              <a:t>，</a:t>
            </a:r>
            <a:r>
              <a:rPr sz="950" b="1" spc="80" dirty="0">
                <a:solidFill>
                  <a:srgbClr val="333333"/>
                </a:solidFill>
                <a:latin typeface="Trebuchet MS"/>
                <a:cs typeface="Trebuchet MS"/>
              </a:rPr>
              <a:t>MariaDB</a:t>
            </a:r>
            <a:r>
              <a:rPr sz="950" b="1" spc="25" dirty="0">
                <a:solidFill>
                  <a:srgbClr val="333333"/>
                </a:solidFill>
                <a:latin typeface="微软雅黑"/>
                <a:cs typeface="微软雅黑"/>
              </a:rPr>
              <a:t>和</a:t>
            </a:r>
            <a:r>
              <a:rPr sz="950" b="1" spc="85" dirty="0">
                <a:solidFill>
                  <a:srgbClr val="333333"/>
                </a:solidFill>
                <a:latin typeface="Trebuchet MS"/>
                <a:cs typeface="Trebuchet MS"/>
              </a:rPr>
              <a:t>MySQL</a:t>
            </a:r>
            <a:r>
              <a:rPr sz="950" b="1" spc="25" dirty="0">
                <a:solidFill>
                  <a:srgbClr val="333333"/>
                </a:solidFill>
                <a:latin typeface="微软雅黑"/>
                <a:cs typeface="微软雅黑"/>
              </a:rPr>
              <a:t>在性能上基本保持一</a:t>
            </a:r>
            <a:endParaRPr sz="950">
              <a:latin typeface="微软雅黑"/>
              <a:cs typeface="微软雅黑"/>
            </a:endParaRPr>
          </a:p>
          <a:p>
            <a:pPr marL="76200" marR="260350">
              <a:lnSpc>
                <a:spcPct val="131600"/>
              </a:lnSpc>
            </a:pPr>
            <a:r>
              <a:rPr sz="950" b="1" spc="25" dirty="0">
                <a:solidFill>
                  <a:srgbClr val="333333"/>
                </a:solidFill>
                <a:latin typeface="微软雅黑"/>
                <a:cs typeface="微软雅黑"/>
              </a:rPr>
              <a:t>致，两者的操作命令也十分相似。从务实的角度来讲，在掌握了</a:t>
            </a:r>
            <a:r>
              <a:rPr sz="950" b="1" spc="90" dirty="0">
                <a:solidFill>
                  <a:srgbClr val="333333"/>
                </a:solidFill>
                <a:latin typeface="Trebuchet MS"/>
                <a:cs typeface="Trebuchet MS"/>
              </a:rPr>
              <a:t>MariaDB</a:t>
            </a:r>
            <a:r>
              <a:rPr sz="950" b="1" spc="20" dirty="0">
                <a:solidFill>
                  <a:srgbClr val="333333"/>
                </a:solidFill>
                <a:latin typeface="微软雅黑"/>
                <a:cs typeface="微软雅黑"/>
              </a:rPr>
              <a:t>数据库的命令和基本操作之 </a:t>
            </a:r>
            <a:r>
              <a:rPr sz="950" b="1" spc="25" dirty="0">
                <a:solidFill>
                  <a:srgbClr val="333333"/>
                </a:solidFill>
                <a:latin typeface="微软雅黑"/>
                <a:cs typeface="微软雅黑"/>
              </a:rPr>
              <a:t>后，在今后的工作中即使遇到</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数据库，也可以快速上手。</a:t>
            </a:r>
            <a:endParaRPr sz="950">
              <a:latin typeface="微软雅黑"/>
              <a:cs typeface="微软雅黑"/>
            </a:endParaRPr>
          </a:p>
          <a:p>
            <a:pPr>
              <a:lnSpc>
                <a:spcPct val="100000"/>
              </a:lnSpc>
              <a:spcBef>
                <a:spcPts val="60"/>
              </a:spcBef>
            </a:pPr>
            <a:endParaRPr sz="650">
              <a:latin typeface="微软雅黑"/>
              <a:cs typeface="微软雅黑"/>
            </a:endParaRPr>
          </a:p>
          <a:p>
            <a:pPr marL="76200">
              <a:lnSpc>
                <a:spcPct val="100000"/>
              </a:lnSpc>
            </a:pPr>
            <a:r>
              <a:rPr sz="950" b="1" spc="-20" dirty="0">
                <a:solidFill>
                  <a:srgbClr val="333333"/>
                </a:solidFill>
                <a:latin typeface="Trebuchet MS"/>
                <a:cs typeface="Trebuchet MS"/>
              </a:rPr>
              <a:t>18.2</a:t>
            </a:r>
            <a:r>
              <a:rPr sz="950" b="1" spc="-35" dirty="0">
                <a:solidFill>
                  <a:srgbClr val="333333"/>
                </a:solidFill>
                <a:latin typeface="Trebuchet MS"/>
                <a:cs typeface="Trebuchet MS"/>
              </a:rPr>
              <a:t> </a:t>
            </a:r>
            <a:r>
              <a:rPr sz="950" b="1" spc="25" dirty="0">
                <a:solidFill>
                  <a:srgbClr val="333333"/>
                </a:solidFill>
                <a:latin typeface="微软雅黑"/>
                <a:cs typeface="微软雅黑"/>
              </a:rPr>
              <a:t>初始化</a:t>
            </a:r>
            <a:r>
              <a:rPr sz="950" b="1" spc="80" dirty="0">
                <a:solidFill>
                  <a:srgbClr val="333333"/>
                </a:solidFill>
                <a:latin typeface="Trebuchet MS"/>
                <a:cs typeface="Trebuchet MS"/>
              </a:rPr>
              <a:t>mariaDB</a:t>
            </a:r>
            <a:r>
              <a:rPr sz="950" b="1" spc="25" dirty="0">
                <a:solidFill>
                  <a:srgbClr val="333333"/>
                </a:solidFill>
                <a:latin typeface="微软雅黑"/>
                <a:cs typeface="微软雅黑"/>
              </a:rPr>
              <a:t>服务</a:t>
            </a:r>
            <a:endParaRPr sz="950">
              <a:latin typeface="微软雅黑"/>
              <a:cs typeface="微软雅黑"/>
            </a:endParaRPr>
          </a:p>
          <a:p>
            <a:pPr>
              <a:lnSpc>
                <a:spcPct val="100000"/>
              </a:lnSpc>
              <a:spcBef>
                <a:spcPts val="65"/>
              </a:spcBef>
            </a:pPr>
            <a:endParaRPr sz="650">
              <a:latin typeface="微软雅黑"/>
              <a:cs typeface="微软雅黑"/>
            </a:endParaRPr>
          </a:p>
          <a:p>
            <a:pPr marL="76200">
              <a:lnSpc>
                <a:spcPct val="100000"/>
              </a:lnSpc>
            </a:pPr>
            <a:r>
              <a:rPr sz="950" b="1" spc="25" dirty="0">
                <a:solidFill>
                  <a:srgbClr val="333333"/>
                </a:solidFill>
                <a:latin typeface="微软雅黑"/>
                <a:cs typeface="微软雅黑"/>
              </a:rPr>
              <a:t>相较于</a:t>
            </a:r>
            <a:r>
              <a:rPr sz="950" b="1" spc="85" dirty="0">
                <a:solidFill>
                  <a:srgbClr val="333333"/>
                </a:solidFill>
                <a:latin typeface="Trebuchet MS"/>
                <a:cs typeface="Trebuchet MS"/>
              </a:rPr>
              <a:t>MySQL</a:t>
            </a:r>
            <a:r>
              <a:rPr sz="950" b="1" spc="25" dirty="0">
                <a:solidFill>
                  <a:srgbClr val="333333"/>
                </a:solidFill>
                <a:latin typeface="微软雅黑"/>
                <a:cs typeface="微软雅黑"/>
              </a:rPr>
              <a:t>，</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数据库管理系统有了很多新鲜的扩展特性，例如对微秒级别的支持、线程</a:t>
            </a:r>
            <a:endParaRPr sz="950">
              <a:latin typeface="微软雅黑"/>
              <a:cs typeface="微软雅黑"/>
            </a:endParaRPr>
          </a:p>
          <a:p>
            <a:pPr marL="76200" marR="136525">
              <a:lnSpc>
                <a:spcPct val="131600"/>
              </a:lnSpc>
            </a:pPr>
            <a:r>
              <a:rPr sz="950" b="1" spc="25" dirty="0">
                <a:solidFill>
                  <a:srgbClr val="333333"/>
                </a:solidFill>
                <a:latin typeface="微软雅黑"/>
                <a:cs typeface="微软雅黑"/>
              </a:rPr>
              <a:t>池、子查询优化、进程报告等。在配置妥当软件仓库后，即可安装部署</a:t>
            </a:r>
            <a:r>
              <a:rPr sz="950" b="1" spc="90" dirty="0">
                <a:solidFill>
                  <a:srgbClr val="333333"/>
                </a:solidFill>
                <a:latin typeface="Trebuchet MS"/>
                <a:cs typeface="Trebuchet MS"/>
              </a:rPr>
              <a:t>MariaDB</a:t>
            </a:r>
            <a:r>
              <a:rPr sz="950" b="1" spc="20" dirty="0">
                <a:solidFill>
                  <a:srgbClr val="333333"/>
                </a:solidFill>
                <a:latin typeface="微软雅黑"/>
                <a:cs typeface="微软雅黑"/>
              </a:rPr>
              <a:t>数据库主程序及服务端 </a:t>
            </a:r>
            <a:r>
              <a:rPr sz="950" b="1" spc="25" dirty="0">
                <a:solidFill>
                  <a:srgbClr val="333333"/>
                </a:solidFill>
                <a:latin typeface="微软雅黑"/>
                <a:cs typeface="微软雅黑"/>
              </a:rPr>
              <a:t>程序了。</a:t>
            </a:r>
            <a:endParaRPr sz="950">
              <a:latin typeface="微软雅黑"/>
              <a:cs typeface="微软雅黑"/>
            </a:endParaRPr>
          </a:p>
          <a:p>
            <a:pPr>
              <a:lnSpc>
                <a:spcPct val="100000"/>
              </a:lnSpc>
              <a:spcBef>
                <a:spcPts val="45"/>
              </a:spcBef>
            </a:pPr>
            <a:endParaRPr sz="900">
              <a:latin typeface="微软雅黑"/>
              <a:cs typeface="微软雅黑"/>
            </a:endParaRPr>
          </a:p>
          <a:p>
            <a:pPr marL="200025" marR="1616075">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a:t>
            </a:r>
            <a:r>
              <a:rPr sz="850" spc="20" dirty="0">
                <a:solidFill>
                  <a:srgbClr val="333333"/>
                </a:solidFill>
                <a:latin typeface="Lucida Console"/>
                <a:cs typeface="Lucida Console"/>
              </a:rPr>
              <a:t>-y </a:t>
            </a:r>
            <a:r>
              <a:rPr sz="850" spc="30" dirty="0">
                <a:solidFill>
                  <a:srgbClr val="333333"/>
                </a:solidFill>
                <a:latin typeface="Lucida Console"/>
                <a:cs typeface="Lucida Console"/>
              </a:rPr>
              <a:t>mariadb mariadb-server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Updating</a:t>
            </a:r>
            <a:r>
              <a:rPr sz="850" spc="25" dirty="0">
                <a:solidFill>
                  <a:srgbClr val="333333"/>
                </a:solidFill>
                <a:latin typeface="Lucida Console"/>
                <a:cs typeface="Lucida Console"/>
              </a:rPr>
              <a:t> </a:t>
            </a:r>
            <a:r>
              <a:rPr sz="850" spc="30" dirty="0">
                <a:solidFill>
                  <a:srgbClr val="333333"/>
                </a:solidFill>
                <a:latin typeface="Lucida Console"/>
                <a:cs typeface="Lucida Console"/>
              </a:rPr>
              <a:t>Subscription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Management</a:t>
            </a:r>
            <a:r>
              <a:rPr sz="850" spc="25" dirty="0">
                <a:solidFill>
                  <a:srgbClr val="333333"/>
                </a:solidFill>
                <a:latin typeface="Lucida Console"/>
                <a:cs typeface="Lucida Console"/>
              </a:rPr>
              <a:t> </a:t>
            </a:r>
            <a:r>
              <a:rPr sz="850" spc="30" dirty="0">
                <a:solidFill>
                  <a:srgbClr val="333333"/>
                </a:solidFill>
                <a:latin typeface="Lucida Console"/>
                <a:cs typeface="Lucida Console"/>
              </a:rPr>
              <a:t>repositories.</a:t>
            </a:r>
            <a:endParaRPr sz="850">
              <a:latin typeface="Lucida Console"/>
              <a:cs typeface="Lucida Console"/>
            </a:endParaRPr>
          </a:p>
          <a:p>
            <a:pPr marL="200025">
              <a:lnSpc>
                <a:spcPct val="100000"/>
              </a:lnSpc>
              <a:spcBef>
                <a:spcPts val="330"/>
              </a:spcBef>
            </a:pPr>
            <a:r>
              <a:rPr sz="850" spc="25" dirty="0">
                <a:solidFill>
                  <a:srgbClr val="333333"/>
                </a:solidFill>
                <a:latin typeface="Lucida Console"/>
                <a:cs typeface="Lucida Console"/>
              </a:rPr>
              <a:t>Unable</a:t>
            </a:r>
            <a:r>
              <a:rPr sz="850" spc="20" dirty="0">
                <a:solidFill>
                  <a:srgbClr val="333333"/>
                </a:solidFill>
                <a:latin typeface="Lucida Console"/>
                <a:cs typeface="Lucida Console"/>
              </a:rPr>
              <a:t> to </a:t>
            </a:r>
            <a:r>
              <a:rPr sz="850" spc="25" dirty="0">
                <a:solidFill>
                  <a:srgbClr val="333333"/>
                </a:solidFill>
                <a:latin typeface="Lucida Console"/>
                <a:cs typeface="Lucida Console"/>
              </a:rPr>
              <a:t>read</a:t>
            </a:r>
            <a:r>
              <a:rPr sz="850" spc="20" dirty="0">
                <a:solidFill>
                  <a:srgbClr val="333333"/>
                </a:solidFill>
                <a:latin typeface="Lucida Console"/>
                <a:cs typeface="Lucida Console"/>
              </a:rPr>
              <a:t> </a:t>
            </a:r>
            <a:r>
              <a:rPr sz="850" spc="30" dirty="0">
                <a:solidFill>
                  <a:srgbClr val="333333"/>
                </a:solidFill>
                <a:latin typeface="Lucida Console"/>
                <a:cs typeface="Lucida Console"/>
              </a:rPr>
              <a:t>consumer</a:t>
            </a:r>
            <a:r>
              <a:rPr sz="850" spc="20" dirty="0">
                <a:solidFill>
                  <a:srgbClr val="333333"/>
                </a:solidFill>
                <a:latin typeface="Lucida Console"/>
                <a:cs typeface="Lucida Console"/>
              </a:rPr>
              <a:t> </a:t>
            </a:r>
            <a:r>
              <a:rPr sz="850" spc="30" dirty="0">
                <a:solidFill>
                  <a:srgbClr val="333333"/>
                </a:solidFill>
                <a:latin typeface="Lucida Console"/>
                <a:cs typeface="Lucida Console"/>
              </a:rPr>
              <a:t>identity</a:t>
            </a:r>
            <a:endParaRPr sz="850">
              <a:latin typeface="Lucida Console"/>
              <a:cs typeface="Lucida Console"/>
            </a:endParaRPr>
          </a:p>
          <a:p>
            <a:pPr marL="200025" marR="310515">
              <a:lnSpc>
                <a:spcPct val="132400"/>
              </a:lnSpc>
            </a:pP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subscription-manager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a:t>
            </a:r>
            <a:endParaRPr sz="850">
              <a:latin typeface="Lucida Console"/>
              <a:cs typeface="Lucida Console"/>
            </a:endParaRPr>
          </a:p>
          <a:p>
            <a:pPr marL="200025" marR="518795">
              <a:lnSpc>
                <a:spcPct val="132400"/>
              </a:lnSpc>
            </a:pPr>
            <a:r>
              <a:rPr sz="850" spc="25" dirty="0">
                <a:solidFill>
                  <a:srgbClr val="333333"/>
                </a:solidFill>
                <a:latin typeface="Lucida Console"/>
                <a:cs typeface="Lucida Console"/>
              </a:rPr>
              <a:t>Last</a:t>
            </a:r>
            <a:r>
              <a:rPr sz="850" spc="30" dirty="0">
                <a:solidFill>
                  <a:srgbClr val="333333"/>
                </a:solidFill>
                <a:latin typeface="Lucida Console"/>
                <a:cs typeface="Lucida Console"/>
              </a:rPr>
              <a:t> metadata expiration </a:t>
            </a:r>
            <a:r>
              <a:rPr sz="850" spc="25" dirty="0">
                <a:solidFill>
                  <a:srgbClr val="333333"/>
                </a:solidFill>
                <a:latin typeface="Lucida Console"/>
                <a:cs typeface="Lucida Console"/>
              </a:rPr>
              <a:t>check:</a:t>
            </a:r>
            <a:r>
              <a:rPr sz="850" spc="35" dirty="0">
                <a:solidFill>
                  <a:srgbClr val="333333"/>
                </a:solidFill>
                <a:latin typeface="Lucida Console"/>
                <a:cs typeface="Lucida Console"/>
              </a:rPr>
              <a:t> </a:t>
            </a:r>
            <a:r>
              <a:rPr sz="850" spc="30" dirty="0">
                <a:solidFill>
                  <a:srgbClr val="333333"/>
                </a:solidFill>
                <a:latin typeface="Lucida Console"/>
                <a:cs typeface="Lucida Console"/>
              </a:rPr>
              <a:t>0:00:19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Tue</a:t>
            </a:r>
            <a:r>
              <a:rPr sz="850" spc="35" dirty="0">
                <a:solidFill>
                  <a:srgbClr val="333333"/>
                </a:solidFill>
                <a:latin typeface="Lucida Console"/>
                <a:cs typeface="Lucida Console"/>
              </a:rPr>
              <a:t> </a:t>
            </a:r>
            <a:r>
              <a:rPr sz="850" spc="20" dirty="0">
                <a:solidFill>
                  <a:srgbClr val="333333"/>
                </a:solidFill>
                <a:latin typeface="Lucida Console"/>
                <a:cs typeface="Lucida Console"/>
              </a:rPr>
              <a:t>27</a:t>
            </a:r>
            <a:r>
              <a:rPr sz="850" spc="30" dirty="0">
                <a:solidFill>
                  <a:srgbClr val="333333"/>
                </a:solidFill>
                <a:latin typeface="Lucida Console"/>
                <a:cs typeface="Lucida Console"/>
              </a:rPr>
              <a:t> </a:t>
            </a:r>
            <a:r>
              <a:rPr sz="850" spc="25" dirty="0">
                <a:solidFill>
                  <a:srgbClr val="333333"/>
                </a:solidFill>
                <a:latin typeface="Lucida Console"/>
                <a:cs typeface="Lucida Console"/>
              </a:rPr>
              <a:t>Apr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r>
              <a:rPr sz="850" spc="35" dirty="0">
                <a:solidFill>
                  <a:srgbClr val="333333"/>
                </a:solidFill>
                <a:latin typeface="Lucida Console"/>
                <a:cs typeface="Lucida Console"/>
              </a:rPr>
              <a:t> </a:t>
            </a:r>
            <a:r>
              <a:rPr sz="850" spc="30" dirty="0">
                <a:solidFill>
                  <a:srgbClr val="333333"/>
                </a:solidFill>
                <a:latin typeface="Lucida Console"/>
                <a:cs typeface="Lucida Console"/>
              </a:rPr>
              <a:t>05:04:27 </a:t>
            </a:r>
            <a:r>
              <a:rPr sz="850" spc="20" dirty="0">
                <a:solidFill>
                  <a:srgbClr val="333333"/>
                </a:solidFill>
                <a:latin typeface="Lucida Console"/>
                <a:cs typeface="Lucida Console"/>
              </a:rPr>
              <a:t>PM </a:t>
            </a:r>
            <a:r>
              <a:rPr sz="850" spc="-500"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a:p>
            <a:pPr marL="200025">
              <a:lnSpc>
                <a:spcPct val="100000"/>
              </a:lnSpc>
              <a:spcBef>
                <a:spcPts val="330"/>
              </a:spcBef>
            </a:pPr>
            <a:r>
              <a:rPr sz="850" spc="30" dirty="0">
                <a:solidFill>
                  <a:srgbClr val="333333"/>
                </a:solidFill>
                <a:latin typeface="Lucida Console"/>
                <a:cs typeface="Lucida Console"/>
              </a:rPr>
              <a:t>Dependencies</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a:p>
            <a:pPr marL="2000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2000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200025" marR="1130935" indent="66675">
              <a:lnSpc>
                <a:spcPct val="132400"/>
              </a:lnSpc>
              <a:tabLst>
                <a:tab pos="2097405" algn="l"/>
                <a:tab pos="2576830" algn="l"/>
                <a:tab pos="4003675" algn="l"/>
              </a:tabLst>
            </a:pPr>
            <a:r>
              <a:rPr sz="850" spc="30" dirty="0">
                <a:solidFill>
                  <a:srgbClr val="333333"/>
                </a:solidFill>
                <a:latin typeface="Lucida Console"/>
                <a:cs typeface="Lucida Console"/>
              </a:rPr>
              <a:t>Packag</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Arc</a:t>
            </a:r>
            <a:r>
              <a:rPr sz="850" spc="15" dirty="0">
                <a:solidFill>
                  <a:srgbClr val="333333"/>
                </a:solidFill>
                <a:latin typeface="Lucida Console"/>
                <a:cs typeface="Lucida Console"/>
              </a:rPr>
              <a:t>h</a:t>
            </a:r>
            <a:r>
              <a:rPr sz="850" dirty="0">
                <a:solidFill>
                  <a:srgbClr val="333333"/>
                </a:solidFill>
                <a:latin typeface="Lucida Console"/>
                <a:cs typeface="Lucida Console"/>
              </a:rPr>
              <a:t>	</a:t>
            </a:r>
            <a:r>
              <a:rPr sz="850" spc="30" dirty="0">
                <a:solidFill>
                  <a:srgbClr val="333333"/>
                </a:solidFill>
                <a:latin typeface="Lucida Console"/>
                <a:cs typeface="Lucida Console"/>
              </a:rPr>
              <a:t>Versio</a:t>
            </a:r>
            <a:r>
              <a:rPr sz="850" spc="15" dirty="0">
                <a:solidFill>
                  <a:srgbClr val="333333"/>
                </a:solidFill>
                <a:latin typeface="Lucida Console"/>
                <a:cs typeface="Lucida Console"/>
              </a:rPr>
              <a:t>n</a:t>
            </a:r>
            <a:r>
              <a:rPr sz="850" dirty="0">
                <a:solidFill>
                  <a:srgbClr val="333333"/>
                </a:solidFill>
                <a:latin typeface="Lucida Console"/>
                <a:cs typeface="Lucida Console"/>
              </a:rPr>
              <a:t>	</a:t>
            </a:r>
            <a:r>
              <a:rPr sz="850" spc="30" dirty="0">
                <a:solidFill>
                  <a:srgbClr val="333333"/>
                </a:solidFill>
                <a:latin typeface="Lucida Console"/>
                <a:cs typeface="Lucida Console"/>
              </a:rPr>
              <a:t>Repositor</a:t>
            </a:r>
            <a:r>
              <a:rPr sz="850" spc="15" dirty="0">
                <a:solidFill>
                  <a:srgbClr val="333333"/>
                </a:solidFill>
                <a:latin typeface="Lucida Console"/>
                <a:cs typeface="Lucida Console"/>
              </a:rPr>
              <a:t>y  </a:t>
            </a:r>
            <a:r>
              <a:rPr sz="850" spc="25" dirty="0">
                <a:solidFill>
                  <a:srgbClr val="333333"/>
                </a:solidFill>
                <a:latin typeface="Lucida Console"/>
                <a:cs typeface="Lucida Console"/>
              </a:rPr>
              <a:t>Size</a:t>
            </a:r>
            <a:endParaRPr sz="850">
              <a:latin typeface="Lucida Console"/>
              <a:cs typeface="Lucida Console"/>
            </a:endParaRPr>
          </a:p>
          <a:p>
            <a:pPr marL="2000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2000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200025">
              <a:lnSpc>
                <a:spcPct val="100000"/>
              </a:lnSpc>
              <a:spcBef>
                <a:spcPts val="330"/>
              </a:spcBef>
            </a:pPr>
            <a:r>
              <a:rPr sz="850" spc="30" dirty="0">
                <a:solidFill>
                  <a:srgbClr val="333333"/>
                </a:solidFill>
                <a:latin typeface="Lucida Console"/>
                <a:cs typeface="Lucida Console"/>
              </a:rPr>
              <a:t>Installing:</a:t>
            </a:r>
            <a:endParaRPr sz="850">
              <a:latin typeface="Lucida Console"/>
              <a:cs typeface="Lucida Consol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1950183"/>
          <a:ext cx="5641975" cy="942975"/>
        </p:xfrm>
        <a:graphic>
          <a:graphicData uri="http://schemas.openxmlformats.org/drawingml/2006/table">
            <a:tbl>
              <a:tblPr firstRow="1" bandRow="1">
                <a:tableStyleId>{2D5ABB26-0587-4C30-8999-92F81FD0307C}</a:tableStyleId>
              </a:tblPr>
              <a:tblGrid>
                <a:gridCol w="962660">
                  <a:extLst>
                    <a:ext uri="{9D8B030D-6E8A-4147-A177-3AD203B41FA5}">
                      <a16:colId xmlns:a16="http://schemas.microsoft.com/office/drawing/2014/main" val="20000"/>
                    </a:ext>
                  </a:extLst>
                </a:gridCol>
                <a:gridCol w="467931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挂载所有在</a:t>
                      </a:r>
                      <a:r>
                        <a:rPr sz="950" dirty="0">
                          <a:solidFill>
                            <a:srgbClr val="333333"/>
                          </a:solidFill>
                          <a:latin typeface="Trebuchet MS"/>
                          <a:cs typeface="Trebuchet MS"/>
                        </a:rPr>
                        <a:t>/etc/fstab</a:t>
                      </a:r>
                      <a:r>
                        <a:rPr sz="950" dirty="0">
                          <a:solidFill>
                            <a:srgbClr val="333333"/>
                          </a:solidFill>
                          <a:latin typeface="微软雅黑"/>
                          <a:cs typeface="微软雅黑"/>
                        </a:rPr>
                        <a:t>中定义的文件系统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35" dirty="0">
                          <a:solidFill>
                            <a:srgbClr val="333333"/>
                          </a:solidFill>
                          <a:latin typeface="Trebuchet MS"/>
                          <a:cs typeface="Trebuchet MS"/>
                        </a:rPr>
                        <a:t>-t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指定文件系统的类型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sp>
        <p:nvSpPr>
          <p:cNvPr id="3" name="object 3"/>
          <p:cNvSpPr txBox="1"/>
          <p:nvPr/>
        </p:nvSpPr>
        <p:spPr>
          <a:xfrm>
            <a:off x="908333" y="332853"/>
            <a:ext cx="5784215" cy="1454785"/>
          </a:xfrm>
          <a:prstGeom prst="rect">
            <a:avLst/>
          </a:prstGeom>
        </p:spPr>
        <p:txBody>
          <a:bodyPr vert="horz" wrap="square" lIns="0" tIns="12065" rIns="0" bIns="0" rtlCol="0">
            <a:spAutoFit/>
          </a:bodyPr>
          <a:lstStyle/>
          <a:p>
            <a:pPr marL="50800" marR="43180">
              <a:lnSpc>
                <a:spcPct val="131600"/>
              </a:lnSpc>
              <a:spcBef>
                <a:spcPts val="95"/>
              </a:spcBef>
            </a:pPr>
            <a:r>
              <a:rPr sz="950" spc="65" dirty="0">
                <a:solidFill>
                  <a:srgbClr val="333333"/>
                </a:solidFill>
                <a:latin typeface="Trebuchet MS"/>
                <a:cs typeface="Trebuchet MS"/>
              </a:rPr>
              <a:t>mount</a:t>
            </a:r>
            <a:r>
              <a:rPr sz="950" spc="25" dirty="0">
                <a:solidFill>
                  <a:srgbClr val="333333"/>
                </a:solidFill>
                <a:latin typeface="微软雅黑"/>
                <a:cs typeface="微软雅黑"/>
              </a:rPr>
              <a:t>命令用于挂载文件系统，格式为</a:t>
            </a:r>
            <a:r>
              <a:rPr sz="950" spc="25" dirty="0">
                <a:solidFill>
                  <a:srgbClr val="333333"/>
                </a:solidFill>
                <a:latin typeface="Trebuchet MS"/>
                <a:cs typeface="Trebuchet MS"/>
              </a:rPr>
              <a:t>“mount</a:t>
            </a:r>
            <a:r>
              <a:rPr sz="950" spc="-70" dirty="0">
                <a:solidFill>
                  <a:srgbClr val="333333"/>
                </a:solidFill>
                <a:latin typeface="Trebuchet MS"/>
                <a:cs typeface="Trebuchet MS"/>
              </a:rPr>
              <a:t> </a:t>
            </a:r>
            <a:r>
              <a:rPr sz="950" spc="25" dirty="0">
                <a:solidFill>
                  <a:srgbClr val="333333"/>
                </a:solidFill>
                <a:latin typeface="微软雅黑"/>
                <a:cs typeface="微软雅黑"/>
              </a:rPr>
              <a:t>文件系统</a:t>
            </a:r>
            <a:r>
              <a:rPr sz="950" spc="-60" dirty="0">
                <a:solidFill>
                  <a:srgbClr val="333333"/>
                </a:solidFill>
                <a:latin typeface="微软雅黑"/>
                <a:cs typeface="微软雅黑"/>
              </a:rPr>
              <a:t> </a:t>
            </a:r>
            <a:r>
              <a:rPr sz="950" spc="25" dirty="0">
                <a:solidFill>
                  <a:srgbClr val="333333"/>
                </a:solidFill>
                <a:latin typeface="微软雅黑"/>
                <a:cs typeface="微软雅黑"/>
              </a:rPr>
              <a:t>挂载目录</a:t>
            </a:r>
            <a:r>
              <a:rPr sz="950" spc="-160" dirty="0">
                <a:solidFill>
                  <a:srgbClr val="333333"/>
                </a:solidFill>
                <a:latin typeface="Trebuchet MS"/>
                <a:cs typeface="Trebuchet MS"/>
              </a:rPr>
              <a:t>”</a:t>
            </a:r>
            <a:r>
              <a:rPr sz="950" spc="25" dirty="0">
                <a:solidFill>
                  <a:srgbClr val="333333"/>
                </a:solidFill>
                <a:latin typeface="微软雅黑"/>
                <a:cs typeface="微软雅黑"/>
              </a:rPr>
              <a:t>。</a:t>
            </a:r>
            <a:r>
              <a:rPr sz="950" spc="65" dirty="0">
                <a:solidFill>
                  <a:srgbClr val="333333"/>
                </a:solidFill>
                <a:latin typeface="Trebuchet MS"/>
                <a:cs typeface="Trebuchet MS"/>
              </a:rPr>
              <a:t>mount</a:t>
            </a:r>
            <a:r>
              <a:rPr sz="950" spc="25" dirty="0">
                <a:solidFill>
                  <a:srgbClr val="333333"/>
                </a:solidFill>
                <a:latin typeface="微软雅黑"/>
                <a:cs typeface="微软雅黑"/>
              </a:rPr>
              <a:t>命令中可用的参数及作</a:t>
            </a:r>
            <a:r>
              <a:rPr sz="950" spc="-25" dirty="0">
                <a:solidFill>
                  <a:srgbClr val="333333"/>
                </a:solidFill>
                <a:latin typeface="微软雅黑"/>
                <a:cs typeface="微软雅黑"/>
              </a:rPr>
              <a:t>用</a:t>
            </a:r>
            <a:r>
              <a:rPr sz="1200" spc="-480" baseline="34722" dirty="0">
                <a:latin typeface="小哥哥网恋吗"/>
                <a:cs typeface="小哥哥网恋吗"/>
              </a:rPr>
              <a:t>5</a:t>
            </a:r>
            <a:r>
              <a:rPr sz="950" spc="-635" dirty="0">
                <a:solidFill>
                  <a:srgbClr val="333333"/>
                </a:solidFill>
                <a:latin typeface="微软雅黑"/>
                <a:cs typeface="微软雅黑"/>
              </a:rPr>
              <a:t>如</a:t>
            </a:r>
            <a:r>
              <a:rPr sz="1200" baseline="34722" dirty="0">
                <a:latin typeface="小哥哥网恋吗"/>
                <a:cs typeface="小哥哥网恋吗"/>
              </a:rPr>
              <a:t>/20 </a:t>
            </a:r>
            <a:r>
              <a:rPr sz="1200" spc="-442" baseline="34722" dirty="0">
                <a:latin typeface="小哥哥网恋吗"/>
                <a:cs typeface="小哥哥网恋吗"/>
              </a:rPr>
              <a:t> </a:t>
            </a:r>
            <a:r>
              <a:rPr sz="950" spc="25" dirty="0">
                <a:solidFill>
                  <a:srgbClr val="333333"/>
                </a:solidFill>
                <a:latin typeface="微软雅黑"/>
                <a:cs typeface="微软雅黑"/>
              </a:rPr>
              <a:t>表</a:t>
            </a:r>
            <a:r>
              <a:rPr sz="950" spc="25" dirty="0">
                <a:solidFill>
                  <a:srgbClr val="333333"/>
                </a:solidFill>
                <a:latin typeface="Trebuchet MS"/>
                <a:cs typeface="Trebuchet MS"/>
              </a:rPr>
              <a:t>6-3</a:t>
            </a:r>
            <a:r>
              <a:rPr sz="950" spc="25" dirty="0">
                <a:solidFill>
                  <a:srgbClr val="333333"/>
                </a:solidFill>
                <a:latin typeface="微软雅黑"/>
                <a:cs typeface="微软雅黑"/>
              </a:rPr>
              <a:t>所示。挂载是在使用硬件设备前所执行的最后一步操作。只需使用</a:t>
            </a:r>
            <a:r>
              <a:rPr sz="950" spc="65" dirty="0">
                <a:solidFill>
                  <a:srgbClr val="333333"/>
                </a:solidFill>
                <a:latin typeface="Trebuchet MS"/>
                <a:cs typeface="Trebuchet MS"/>
              </a:rPr>
              <a:t>mount</a:t>
            </a:r>
            <a:r>
              <a:rPr sz="950" spc="25" dirty="0">
                <a:solidFill>
                  <a:srgbClr val="333333"/>
                </a:solidFill>
                <a:latin typeface="微软雅黑"/>
                <a:cs typeface="微软雅黑"/>
              </a:rPr>
              <a:t>命令把硬盘设备或分区与 一个目录文件进行关联，然后就能在这个目录中看到硬件设备中的数据了。对于比较新的</a:t>
            </a:r>
            <a:r>
              <a:rPr sz="950" spc="35" dirty="0">
                <a:solidFill>
                  <a:srgbClr val="333333"/>
                </a:solidFill>
                <a:latin typeface="Trebuchet MS"/>
                <a:cs typeface="Trebuchet MS"/>
              </a:rPr>
              <a:t>Linux</a:t>
            </a:r>
            <a:r>
              <a:rPr sz="950" spc="25" dirty="0">
                <a:solidFill>
                  <a:srgbClr val="333333"/>
                </a:solidFill>
                <a:latin typeface="微软雅黑"/>
                <a:cs typeface="微软雅黑"/>
              </a:rPr>
              <a:t>系统来</a:t>
            </a:r>
            <a:endParaRPr sz="950">
              <a:latin typeface="微软雅黑"/>
              <a:cs typeface="微软雅黑"/>
            </a:endParaRPr>
          </a:p>
          <a:p>
            <a:pPr marL="50800" marR="94615" algn="just">
              <a:lnSpc>
                <a:spcPct val="131600"/>
              </a:lnSpc>
            </a:pPr>
            <a:r>
              <a:rPr sz="950" spc="25" dirty="0">
                <a:solidFill>
                  <a:srgbClr val="333333"/>
                </a:solidFill>
                <a:latin typeface="微软雅黑"/>
                <a:cs typeface="微软雅黑"/>
              </a:rPr>
              <a:t>讲，一般不需要使用</a:t>
            </a:r>
            <a:r>
              <a:rPr sz="950" spc="-35" dirty="0">
                <a:solidFill>
                  <a:srgbClr val="333333"/>
                </a:solidFill>
                <a:latin typeface="Trebuchet MS"/>
                <a:cs typeface="Trebuchet MS"/>
              </a:rPr>
              <a:t>-t</a:t>
            </a:r>
            <a:r>
              <a:rPr sz="950" spc="25" dirty="0">
                <a:solidFill>
                  <a:srgbClr val="333333"/>
                </a:solidFill>
                <a:latin typeface="微软雅黑"/>
                <a:cs typeface="微软雅黑"/>
              </a:rPr>
              <a:t>参数来指定文件系统的类型，</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系统会自动进行判断。而</a:t>
            </a:r>
            <a:r>
              <a:rPr sz="950" spc="65" dirty="0">
                <a:solidFill>
                  <a:srgbClr val="333333"/>
                </a:solidFill>
                <a:latin typeface="Trebuchet MS"/>
                <a:cs typeface="Trebuchet MS"/>
              </a:rPr>
              <a:t>mount</a:t>
            </a:r>
            <a:r>
              <a:rPr sz="950" spc="-35" dirty="0">
                <a:solidFill>
                  <a:srgbClr val="333333"/>
                </a:solidFill>
                <a:latin typeface="Trebuchet MS"/>
                <a:cs typeface="Trebuchet MS"/>
              </a:rPr>
              <a:t> </a:t>
            </a:r>
            <a:r>
              <a:rPr sz="950" spc="25" dirty="0">
                <a:solidFill>
                  <a:srgbClr val="333333"/>
                </a:solidFill>
                <a:latin typeface="微软雅黑"/>
                <a:cs typeface="微软雅黑"/>
              </a:rPr>
              <a:t>中的</a:t>
            </a:r>
            <a:r>
              <a:rPr sz="950" dirty="0">
                <a:solidFill>
                  <a:srgbClr val="333333"/>
                </a:solidFill>
                <a:latin typeface="Trebuchet MS"/>
                <a:cs typeface="Trebuchet MS"/>
              </a:rPr>
              <a:t>-a</a:t>
            </a:r>
            <a:r>
              <a:rPr sz="950" spc="20" dirty="0">
                <a:solidFill>
                  <a:srgbClr val="333333"/>
                </a:solidFill>
                <a:latin typeface="微软雅黑"/>
                <a:cs typeface="微软雅黑"/>
              </a:rPr>
              <a:t>参数则 厉害了，它会在执行后自动检查</a:t>
            </a:r>
            <a:r>
              <a:rPr sz="950" spc="-15" dirty="0">
                <a:solidFill>
                  <a:srgbClr val="333333"/>
                </a:solidFill>
                <a:latin typeface="Trebuchet MS"/>
                <a:cs typeface="Trebuchet MS"/>
              </a:rPr>
              <a:t>/etc/fstab</a:t>
            </a:r>
            <a:r>
              <a:rPr sz="950" spc="20" dirty="0">
                <a:solidFill>
                  <a:srgbClr val="333333"/>
                </a:solidFill>
                <a:latin typeface="微软雅黑"/>
                <a:cs typeface="微软雅黑"/>
              </a:rPr>
              <a:t>文件中有无疏漏被挂载的设备文件，如果有，则进行自动挂载 </a:t>
            </a:r>
            <a:r>
              <a:rPr sz="950" spc="25" dirty="0">
                <a:solidFill>
                  <a:srgbClr val="333333"/>
                </a:solidFill>
                <a:latin typeface="微软雅黑"/>
                <a:cs typeface="微软雅黑"/>
              </a:rPr>
              <a:t>操作。</a:t>
            </a:r>
            <a:endParaRPr sz="950">
              <a:latin typeface="微软雅黑"/>
              <a:cs typeface="微软雅黑"/>
            </a:endParaRPr>
          </a:p>
          <a:p>
            <a:pPr marL="50800" algn="just">
              <a:lnSpc>
                <a:spcPct val="100000"/>
              </a:lnSpc>
              <a:spcBef>
                <a:spcPts val="1110"/>
              </a:spcBef>
              <a:tabLst>
                <a:tab pos="109601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6-3	</a:t>
            </a:r>
            <a:r>
              <a:rPr sz="950" spc="65" dirty="0">
                <a:solidFill>
                  <a:srgbClr val="333333"/>
                </a:solidFill>
                <a:latin typeface="Trebuchet MS"/>
                <a:cs typeface="Trebuchet MS"/>
              </a:rPr>
              <a:t>mount</a:t>
            </a:r>
            <a:r>
              <a:rPr sz="950" spc="25" dirty="0">
                <a:solidFill>
                  <a:srgbClr val="333333"/>
                </a:solidFill>
                <a:latin typeface="微软雅黑"/>
                <a:cs typeface="微软雅黑"/>
              </a:rPr>
              <a:t>命令中的参数以及作用</a:t>
            </a:r>
            <a:endParaRPr sz="950">
              <a:latin typeface="微软雅黑"/>
              <a:cs typeface="微软雅黑"/>
            </a:endParaRPr>
          </a:p>
        </p:txBody>
      </p:sp>
      <p:grpSp>
        <p:nvGrpSpPr>
          <p:cNvPr id="4" name="object 4"/>
          <p:cNvGrpSpPr/>
          <p:nvPr/>
        </p:nvGrpSpPr>
        <p:grpSpPr>
          <a:xfrm>
            <a:off x="959124" y="3865600"/>
            <a:ext cx="5651500" cy="324485"/>
            <a:chOff x="959124" y="3865600"/>
            <a:chExt cx="5651500" cy="324485"/>
          </a:xfrm>
        </p:grpSpPr>
        <p:sp>
          <p:nvSpPr>
            <p:cNvPr id="5" name="object 5"/>
            <p:cNvSpPr/>
            <p:nvPr/>
          </p:nvSpPr>
          <p:spPr>
            <a:xfrm>
              <a:off x="963889" y="3870364"/>
              <a:ext cx="5641975" cy="314960"/>
            </a:xfrm>
            <a:custGeom>
              <a:avLst/>
              <a:gdLst/>
              <a:ahLst/>
              <a:cxnLst/>
              <a:rect l="l" t="t" r="r" b="b"/>
              <a:pathLst>
                <a:path w="5641975" h="314960">
                  <a:moveTo>
                    <a:pt x="5620752" y="314433"/>
                  </a:moveTo>
                  <a:lnTo>
                    <a:pt x="20659" y="314433"/>
                  </a:lnTo>
                  <a:lnTo>
                    <a:pt x="17629" y="313842"/>
                  </a:lnTo>
                  <a:lnTo>
                    <a:pt x="0" y="293811"/>
                  </a:lnTo>
                  <a:lnTo>
                    <a:pt x="0" y="290647"/>
                  </a:lnTo>
                  <a:lnTo>
                    <a:pt x="0" y="20659"/>
                  </a:lnTo>
                  <a:lnTo>
                    <a:pt x="20659" y="0"/>
                  </a:lnTo>
                  <a:lnTo>
                    <a:pt x="5620752" y="0"/>
                  </a:lnTo>
                  <a:lnTo>
                    <a:pt x="5641421" y="20659"/>
                  </a:lnTo>
                  <a:lnTo>
                    <a:pt x="5641421" y="293811"/>
                  </a:lnTo>
                  <a:lnTo>
                    <a:pt x="5623792" y="313842"/>
                  </a:lnTo>
                  <a:lnTo>
                    <a:pt x="5620752" y="314433"/>
                  </a:lnTo>
                  <a:close/>
                </a:path>
              </a:pathLst>
            </a:custGeom>
            <a:solidFill>
              <a:srgbClr val="F8F8F8"/>
            </a:solidFill>
          </p:spPr>
          <p:txBody>
            <a:bodyPr wrap="square" lIns="0" tIns="0" rIns="0" bIns="0" rtlCol="0"/>
            <a:lstStyle/>
            <a:p>
              <a:endParaRPr/>
            </a:p>
          </p:txBody>
        </p:sp>
        <p:sp>
          <p:nvSpPr>
            <p:cNvPr id="6" name="object 6"/>
            <p:cNvSpPr/>
            <p:nvPr/>
          </p:nvSpPr>
          <p:spPr>
            <a:xfrm>
              <a:off x="963889" y="3870364"/>
              <a:ext cx="5641975" cy="314960"/>
            </a:xfrm>
            <a:custGeom>
              <a:avLst/>
              <a:gdLst/>
              <a:ahLst/>
              <a:cxnLst/>
              <a:rect l="l" t="t" r="r" b="b"/>
              <a:pathLst>
                <a:path w="5641975" h="314960">
                  <a:moveTo>
                    <a:pt x="0" y="290647"/>
                  </a:moveTo>
                  <a:lnTo>
                    <a:pt x="0" y="23823"/>
                  </a:lnTo>
                  <a:lnTo>
                    <a:pt x="0" y="20659"/>
                  </a:lnTo>
                  <a:lnTo>
                    <a:pt x="600" y="17610"/>
                  </a:lnTo>
                  <a:lnTo>
                    <a:pt x="1810" y="14665"/>
                  </a:lnTo>
                  <a:lnTo>
                    <a:pt x="3020" y="11721"/>
                  </a:lnTo>
                  <a:lnTo>
                    <a:pt x="4745" y="9157"/>
                  </a:lnTo>
                  <a:lnTo>
                    <a:pt x="6975" y="6956"/>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820"/>
                  </a:lnTo>
                  <a:lnTo>
                    <a:pt x="5629633" y="2982"/>
                  </a:lnTo>
                  <a:lnTo>
                    <a:pt x="5632206" y="4688"/>
                  </a:lnTo>
                  <a:lnTo>
                    <a:pt x="5634446" y="6956"/>
                  </a:lnTo>
                  <a:lnTo>
                    <a:pt x="5636675" y="9157"/>
                  </a:lnTo>
                  <a:lnTo>
                    <a:pt x="5638400" y="11721"/>
                  </a:lnTo>
                  <a:lnTo>
                    <a:pt x="5639610" y="14665"/>
                  </a:lnTo>
                  <a:lnTo>
                    <a:pt x="5640821" y="17610"/>
                  </a:lnTo>
                  <a:lnTo>
                    <a:pt x="5641421" y="20659"/>
                  </a:lnTo>
                  <a:lnTo>
                    <a:pt x="5641421" y="23823"/>
                  </a:lnTo>
                  <a:lnTo>
                    <a:pt x="5641421" y="290647"/>
                  </a:lnTo>
                  <a:lnTo>
                    <a:pt x="5641421" y="293811"/>
                  </a:lnTo>
                  <a:lnTo>
                    <a:pt x="5640821" y="296822"/>
                  </a:lnTo>
                  <a:lnTo>
                    <a:pt x="5639610" y="299729"/>
                  </a:lnTo>
                  <a:lnTo>
                    <a:pt x="5638400" y="302673"/>
                  </a:lnTo>
                  <a:lnTo>
                    <a:pt x="5626717" y="312612"/>
                  </a:lnTo>
                  <a:lnTo>
                    <a:pt x="5623792" y="313842"/>
                  </a:lnTo>
                  <a:lnTo>
                    <a:pt x="5620752" y="314433"/>
                  </a:lnTo>
                  <a:lnTo>
                    <a:pt x="5617597" y="314471"/>
                  </a:lnTo>
                  <a:lnTo>
                    <a:pt x="23823" y="314471"/>
                  </a:lnTo>
                  <a:lnTo>
                    <a:pt x="20659" y="314433"/>
                  </a:lnTo>
                  <a:lnTo>
                    <a:pt x="17629" y="313842"/>
                  </a:lnTo>
                  <a:lnTo>
                    <a:pt x="14703" y="312612"/>
                  </a:lnTo>
                  <a:lnTo>
                    <a:pt x="11787" y="311421"/>
                  </a:lnTo>
                  <a:lnTo>
                    <a:pt x="1810" y="299729"/>
                  </a:lnTo>
                  <a:lnTo>
                    <a:pt x="600" y="296822"/>
                  </a:lnTo>
                  <a:lnTo>
                    <a:pt x="0" y="293811"/>
                  </a:lnTo>
                  <a:lnTo>
                    <a:pt x="0" y="290647"/>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3951380"/>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5333131"/>
            <a:ext cx="5651500" cy="1010285"/>
            <a:chOff x="959124" y="5333131"/>
            <a:chExt cx="5651500" cy="1010285"/>
          </a:xfrm>
        </p:grpSpPr>
        <p:sp>
          <p:nvSpPr>
            <p:cNvPr id="9" name="object 9"/>
            <p:cNvSpPr/>
            <p:nvPr/>
          </p:nvSpPr>
          <p:spPr>
            <a:xfrm>
              <a:off x="963889" y="5337896"/>
              <a:ext cx="5641975" cy="1000760"/>
            </a:xfrm>
            <a:custGeom>
              <a:avLst/>
              <a:gdLst/>
              <a:ahLst/>
              <a:cxnLst/>
              <a:rect l="l" t="t" r="r" b="b"/>
              <a:pathLst>
                <a:path w="5641975" h="1000760">
                  <a:moveTo>
                    <a:pt x="5620752" y="1000551"/>
                  </a:moveTo>
                  <a:lnTo>
                    <a:pt x="20659" y="1000551"/>
                  </a:lnTo>
                  <a:lnTo>
                    <a:pt x="17629" y="999961"/>
                  </a:lnTo>
                  <a:lnTo>
                    <a:pt x="0" y="979930"/>
                  </a:lnTo>
                  <a:lnTo>
                    <a:pt x="0" y="976766"/>
                  </a:lnTo>
                  <a:lnTo>
                    <a:pt x="0" y="20659"/>
                  </a:lnTo>
                  <a:lnTo>
                    <a:pt x="20659" y="0"/>
                  </a:lnTo>
                  <a:lnTo>
                    <a:pt x="5620752" y="0"/>
                  </a:lnTo>
                  <a:lnTo>
                    <a:pt x="5641421" y="20659"/>
                  </a:lnTo>
                  <a:lnTo>
                    <a:pt x="5641421" y="979930"/>
                  </a:lnTo>
                  <a:lnTo>
                    <a:pt x="5623792" y="999961"/>
                  </a:lnTo>
                  <a:lnTo>
                    <a:pt x="5620752" y="1000551"/>
                  </a:lnTo>
                  <a:close/>
                </a:path>
              </a:pathLst>
            </a:custGeom>
            <a:solidFill>
              <a:srgbClr val="F8F8F8"/>
            </a:solidFill>
          </p:spPr>
          <p:txBody>
            <a:bodyPr wrap="square" lIns="0" tIns="0" rIns="0" bIns="0" rtlCol="0"/>
            <a:lstStyle/>
            <a:p>
              <a:endParaRPr/>
            </a:p>
          </p:txBody>
        </p:sp>
        <p:sp>
          <p:nvSpPr>
            <p:cNvPr id="10" name="object 10"/>
            <p:cNvSpPr/>
            <p:nvPr/>
          </p:nvSpPr>
          <p:spPr>
            <a:xfrm>
              <a:off x="963889" y="5337896"/>
              <a:ext cx="5641975" cy="1000760"/>
            </a:xfrm>
            <a:custGeom>
              <a:avLst/>
              <a:gdLst/>
              <a:ahLst/>
              <a:cxnLst/>
              <a:rect l="l" t="t" r="r" b="b"/>
              <a:pathLst>
                <a:path w="5641975" h="1000760">
                  <a:moveTo>
                    <a:pt x="0" y="976766"/>
                  </a:moveTo>
                  <a:lnTo>
                    <a:pt x="0" y="23823"/>
                  </a:lnTo>
                  <a:lnTo>
                    <a:pt x="0" y="20659"/>
                  </a:lnTo>
                  <a:lnTo>
                    <a:pt x="600" y="17610"/>
                  </a:lnTo>
                  <a:lnTo>
                    <a:pt x="1810" y="14665"/>
                  </a:lnTo>
                  <a:lnTo>
                    <a:pt x="3020" y="11721"/>
                  </a:lnTo>
                  <a:lnTo>
                    <a:pt x="4745" y="9157"/>
                  </a:lnTo>
                  <a:lnTo>
                    <a:pt x="20659" y="0"/>
                  </a:lnTo>
                  <a:lnTo>
                    <a:pt x="23823" y="0"/>
                  </a:lnTo>
                  <a:lnTo>
                    <a:pt x="5617597" y="0"/>
                  </a:lnTo>
                  <a:lnTo>
                    <a:pt x="5620752" y="0"/>
                  </a:lnTo>
                  <a:lnTo>
                    <a:pt x="5623792" y="590"/>
                  </a:lnTo>
                  <a:lnTo>
                    <a:pt x="5639610" y="14665"/>
                  </a:lnTo>
                  <a:lnTo>
                    <a:pt x="5640821" y="17610"/>
                  </a:lnTo>
                  <a:lnTo>
                    <a:pt x="5641421" y="20659"/>
                  </a:lnTo>
                  <a:lnTo>
                    <a:pt x="5641421" y="23823"/>
                  </a:lnTo>
                  <a:lnTo>
                    <a:pt x="5641421" y="976766"/>
                  </a:lnTo>
                  <a:lnTo>
                    <a:pt x="5641421" y="979930"/>
                  </a:lnTo>
                  <a:lnTo>
                    <a:pt x="5640821" y="982941"/>
                  </a:lnTo>
                  <a:lnTo>
                    <a:pt x="5639610" y="985847"/>
                  </a:lnTo>
                  <a:lnTo>
                    <a:pt x="5638400" y="988792"/>
                  </a:lnTo>
                  <a:lnTo>
                    <a:pt x="5626717" y="998731"/>
                  </a:lnTo>
                  <a:lnTo>
                    <a:pt x="5623792" y="999961"/>
                  </a:lnTo>
                  <a:lnTo>
                    <a:pt x="5620752" y="1000551"/>
                  </a:lnTo>
                  <a:lnTo>
                    <a:pt x="5617597" y="1000589"/>
                  </a:lnTo>
                  <a:lnTo>
                    <a:pt x="23823" y="1000589"/>
                  </a:lnTo>
                  <a:lnTo>
                    <a:pt x="20659" y="1000551"/>
                  </a:lnTo>
                  <a:lnTo>
                    <a:pt x="17629" y="999961"/>
                  </a:lnTo>
                  <a:lnTo>
                    <a:pt x="14703" y="998731"/>
                  </a:lnTo>
                  <a:lnTo>
                    <a:pt x="11787" y="997540"/>
                  </a:lnTo>
                  <a:lnTo>
                    <a:pt x="1810" y="985847"/>
                  </a:lnTo>
                  <a:lnTo>
                    <a:pt x="600" y="982941"/>
                  </a:lnTo>
                  <a:lnTo>
                    <a:pt x="0" y="979930"/>
                  </a:lnTo>
                  <a:lnTo>
                    <a:pt x="0" y="97676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5418912"/>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6819722"/>
            <a:ext cx="5651500" cy="324485"/>
            <a:chOff x="959124" y="6819722"/>
            <a:chExt cx="5651500" cy="324485"/>
          </a:xfrm>
        </p:grpSpPr>
        <p:sp>
          <p:nvSpPr>
            <p:cNvPr id="13" name="object 13"/>
            <p:cNvSpPr/>
            <p:nvPr/>
          </p:nvSpPr>
          <p:spPr>
            <a:xfrm>
              <a:off x="963889" y="6824487"/>
              <a:ext cx="5641975" cy="314960"/>
            </a:xfrm>
            <a:custGeom>
              <a:avLst/>
              <a:gdLst/>
              <a:ahLst/>
              <a:cxnLst/>
              <a:rect l="l" t="t" r="r" b="b"/>
              <a:pathLst>
                <a:path w="5641975" h="314959">
                  <a:moveTo>
                    <a:pt x="5620752" y="314471"/>
                  </a:moveTo>
                  <a:lnTo>
                    <a:pt x="20659" y="314471"/>
                  </a:lnTo>
                  <a:lnTo>
                    <a:pt x="17629" y="313880"/>
                  </a:lnTo>
                  <a:lnTo>
                    <a:pt x="0" y="293773"/>
                  </a:lnTo>
                  <a:lnTo>
                    <a:pt x="0" y="290647"/>
                  </a:lnTo>
                  <a:lnTo>
                    <a:pt x="0" y="20659"/>
                  </a:lnTo>
                  <a:lnTo>
                    <a:pt x="20659" y="0"/>
                  </a:lnTo>
                  <a:lnTo>
                    <a:pt x="5620752" y="0"/>
                  </a:lnTo>
                  <a:lnTo>
                    <a:pt x="5641421" y="20659"/>
                  </a:lnTo>
                  <a:lnTo>
                    <a:pt x="5641421" y="293773"/>
                  </a:lnTo>
                  <a:lnTo>
                    <a:pt x="5623792" y="313880"/>
                  </a:lnTo>
                  <a:lnTo>
                    <a:pt x="5620752" y="314471"/>
                  </a:lnTo>
                  <a:close/>
                </a:path>
              </a:pathLst>
            </a:custGeom>
            <a:solidFill>
              <a:srgbClr val="F8F8F8"/>
            </a:solidFill>
          </p:spPr>
          <p:txBody>
            <a:bodyPr wrap="square" lIns="0" tIns="0" rIns="0" bIns="0" rtlCol="0"/>
            <a:lstStyle/>
            <a:p>
              <a:endParaRPr/>
            </a:p>
          </p:txBody>
        </p:sp>
        <p:sp>
          <p:nvSpPr>
            <p:cNvPr id="14" name="object 14"/>
            <p:cNvSpPr/>
            <p:nvPr/>
          </p:nvSpPr>
          <p:spPr>
            <a:xfrm>
              <a:off x="963889" y="6824487"/>
              <a:ext cx="5641975" cy="314960"/>
            </a:xfrm>
            <a:custGeom>
              <a:avLst/>
              <a:gdLst/>
              <a:ahLst/>
              <a:cxnLst/>
              <a:rect l="l" t="t" r="r" b="b"/>
              <a:pathLst>
                <a:path w="5641975" h="314959">
                  <a:moveTo>
                    <a:pt x="0" y="290647"/>
                  </a:moveTo>
                  <a:lnTo>
                    <a:pt x="0" y="23823"/>
                  </a:lnTo>
                  <a:lnTo>
                    <a:pt x="0" y="20659"/>
                  </a:lnTo>
                  <a:lnTo>
                    <a:pt x="600" y="17610"/>
                  </a:lnTo>
                  <a:lnTo>
                    <a:pt x="20659" y="0"/>
                  </a:lnTo>
                  <a:lnTo>
                    <a:pt x="23823" y="0"/>
                  </a:lnTo>
                  <a:lnTo>
                    <a:pt x="5617597" y="0"/>
                  </a:lnTo>
                  <a:lnTo>
                    <a:pt x="5620752" y="0"/>
                  </a:lnTo>
                  <a:lnTo>
                    <a:pt x="5623792" y="600"/>
                  </a:lnTo>
                  <a:lnTo>
                    <a:pt x="5641421" y="20659"/>
                  </a:lnTo>
                  <a:lnTo>
                    <a:pt x="5641421" y="23823"/>
                  </a:lnTo>
                  <a:lnTo>
                    <a:pt x="5641421" y="290647"/>
                  </a:lnTo>
                  <a:lnTo>
                    <a:pt x="5641421" y="293773"/>
                  </a:lnTo>
                  <a:lnTo>
                    <a:pt x="5640821" y="296822"/>
                  </a:lnTo>
                  <a:lnTo>
                    <a:pt x="5620752" y="314471"/>
                  </a:lnTo>
                  <a:lnTo>
                    <a:pt x="5617597" y="314471"/>
                  </a:lnTo>
                  <a:lnTo>
                    <a:pt x="23823" y="314471"/>
                  </a:lnTo>
                  <a:lnTo>
                    <a:pt x="20659" y="314471"/>
                  </a:lnTo>
                  <a:lnTo>
                    <a:pt x="17629" y="313880"/>
                  </a:lnTo>
                  <a:lnTo>
                    <a:pt x="0" y="293773"/>
                  </a:lnTo>
                  <a:lnTo>
                    <a:pt x="0" y="290647"/>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6905502"/>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3305842"/>
            <a:ext cx="5669915" cy="521906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例如，要把设备</a:t>
            </a:r>
            <a:r>
              <a:rPr sz="950" spc="10" dirty="0">
                <a:solidFill>
                  <a:srgbClr val="333333"/>
                </a:solidFill>
                <a:latin typeface="Trebuchet MS"/>
                <a:cs typeface="Trebuchet MS"/>
              </a:rPr>
              <a:t>/dev/sdb2</a:t>
            </a:r>
            <a:r>
              <a:rPr sz="950" spc="25" dirty="0">
                <a:solidFill>
                  <a:srgbClr val="333333"/>
                </a:solidFill>
                <a:latin typeface="微软雅黑"/>
                <a:cs typeface="微软雅黑"/>
              </a:rPr>
              <a:t>挂载到</a:t>
            </a:r>
            <a:r>
              <a:rPr sz="950" spc="20" dirty="0">
                <a:solidFill>
                  <a:srgbClr val="333333"/>
                </a:solidFill>
                <a:latin typeface="Trebuchet MS"/>
                <a:cs typeface="Trebuchet MS"/>
              </a:rPr>
              <a:t>/backup</a:t>
            </a:r>
            <a:r>
              <a:rPr sz="950" spc="25" dirty="0">
                <a:solidFill>
                  <a:srgbClr val="333333"/>
                </a:solidFill>
                <a:latin typeface="微软雅黑"/>
                <a:cs typeface="微软雅黑"/>
              </a:rPr>
              <a:t>目录，只需要在</a:t>
            </a:r>
            <a:r>
              <a:rPr sz="950" spc="65" dirty="0">
                <a:solidFill>
                  <a:srgbClr val="333333"/>
                </a:solidFill>
                <a:latin typeface="Trebuchet MS"/>
                <a:cs typeface="Trebuchet MS"/>
              </a:rPr>
              <a:t>mount</a:t>
            </a:r>
            <a:r>
              <a:rPr sz="950" spc="20" dirty="0">
                <a:solidFill>
                  <a:srgbClr val="333333"/>
                </a:solidFill>
                <a:latin typeface="微软雅黑"/>
                <a:cs typeface="微软雅黑"/>
              </a:rPr>
              <a:t>命令中填写设备与挂载目录参数就行， </a:t>
            </a:r>
            <a:r>
              <a:rPr sz="950" spc="25" dirty="0">
                <a:solidFill>
                  <a:srgbClr val="333333"/>
                </a:solidFill>
                <a:latin typeface="微软雅黑"/>
                <a:cs typeface="微软雅黑"/>
              </a:rPr>
              <a:t>系统会自动去判断要挂载文件的类型，命令如下：</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mount</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/dev/sdb2</a:t>
            </a:r>
            <a:r>
              <a:rPr sz="850" spc="5" dirty="0">
                <a:solidFill>
                  <a:srgbClr val="333333"/>
                </a:solidFill>
                <a:latin typeface="Lucida Console"/>
                <a:cs typeface="Lucida Console"/>
              </a:rPr>
              <a:t> </a:t>
            </a:r>
            <a:r>
              <a:rPr sz="850" spc="15" dirty="0">
                <a:solidFill>
                  <a:srgbClr val="333333"/>
                </a:solidFill>
                <a:latin typeface="Lucida Console"/>
                <a:cs typeface="Lucida Console"/>
              </a:rPr>
              <a:t>/backup</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7145">
              <a:lnSpc>
                <a:spcPct val="131600"/>
              </a:lnSpc>
            </a:pPr>
            <a:r>
              <a:rPr sz="950" spc="25" dirty="0">
                <a:solidFill>
                  <a:srgbClr val="333333"/>
                </a:solidFill>
                <a:latin typeface="微软雅黑"/>
                <a:cs typeface="微软雅黑"/>
              </a:rPr>
              <a:t>如果在工作中要挂载的是一块网络存储设备，名字可能会变来变去，再写</a:t>
            </a:r>
            <a:r>
              <a:rPr sz="950" spc="70" dirty="0">
                <a:solidFill>
                  <a:srgbClr val="333333"/>
                </a:solidFill>
                <a:latin typeface="Trebuchet MS"/>
                <a:cs typeface="Trebuchet MS"/>
              </a:rPr>
              <a:t>sdb</a:t>
            </a:r>
            <a:r>
              <a:rPr sz="950" spc="25" dirty="0">
                <a:solidFill>
                  <a:srgbClr val="333333"/>
                </a:solidFill>
                <a:latin typeface="微软雅黑"/>
                <a:cs typeface="微软雅黑"/>
              </a:rPr>
              <a:t>就不太合适了。这时推荐 用</a:t>
            </a:r>
            <a:r>
              <a:rPr sz="950" spc="80" dirty="0">
                <a:solidFill>
                  <a:srgbClr val="333333"/>
                </a:solidFill>
                <a:latin typeface="Trebuchet MS"/>
                <a:cs typeface="Trebuchet MS"/>
              </a:rPr>
              <a:t>UUID</a:t>
            </a:r>
            <a:r>
              <a:rPr sz="950" spc="25" dirty="0">
                <a:solidFill>
                  <a:srgbClr val="333333"/>
                </a:solidFill>
                <a:latin typeface="微软雅黑"/>
                <a:cs typeface="微软雅黑"/>
              </a:rPr>
              <a:t>（通用唯一识别码）进行挂载操作，这是一串用于标识每块独立硬盘的字符串，具有唯一性及稳 定性，特别适合挂载网络设备时使用。</a:t>
            </a:r>
            <a:endParaRPr sz="950">
              <a:latin typeface="微软雅黑"/>
              <a:cs typeface="微软雅黑"/>
            </a:endParaRPr>
          </a:p>
          <a:p>
            <a:pPr marL="12700">
              <a:lnSpc>
                <a:spcPct val="100000"/>
              </a:lnSpc>
              <a:spcBef>
                <a:spcPts val="1110"/>
              </a:spcBef>
            </a:pPr>
            <a:r>
              <a:rPr sz="950" spc="20" dirty="0">
                <a:solidFill>
                  <a:srgbClr val="333333"/>
                </a:solidFill>
                <a:latin typeface="Trebuchet MS"/>
                <a:cs typeface="Trebuchet MS"/>
              </a:rPr>
              <a:t>blkid</a:t>
            </a:r>
            <a:r>
              <a:rPr sz="950" spc="25" dirty="0">
                <a:solidFill>
                  <a:srgbClr val="333333"/>
                </a:solidFill>
                <a:latin typeface="微软雅黑"/>
                <a:cs typeface="微软雅黑"/>
              </a:rPr>
              <a:t>命令用于显示设备的属性信息，英文全称为</a:t>
            </a:r>
            <a:r>
              <a:rPr sz="950" dirty="0">
                <a:solidFill>
                  <a:srgbClr val="333333"/>
                </a:solidFill>
                <a:latin typeface="微软雅黑"/>
                <a:cs typeface="微软雅黑"/>
              </a:rPr>
              <a:t>：</a:t>
            </a:r>
            <a:r>
              <a:rPr sz="950" dirty="0">
                <a:solidFill>
                  <a:srgbClr val="333333"/>
                </a:solidFill>
                <a:latin typeface="Trebuchet MS"/>
                <a:cs typeface="Trebuchet MS"/>
              </a:rPr>
              <a:t>“block</a:t>
            </a:r>
            <a:r>
              <a:rPr sz="950" spc="-45" dirty="0">
                <a:solidFill>
                  <a:srgbClr val="333333"/>
                </a:solidFill>
                <a:latin typeface="Trebuchet MS"/>
                <a:cs typeface="Trebuchet MS"/>
              </a:rPr>
              <a:t> </a:t>
            </a:r>
            <a:r>
              <a:rPr sz="950" spc="-25" dirty="0">
                <a:solidFill>
                  <a:srgbClr val="333333"/>
                </a:solidFill>
                <a:latin typeface="Trebuchet MS"/>
                <a:cs typeface="Trebuchet MS"/>
              </a:rPr>
              <a:t>id”</a:t>
            </a:r>
            <a:r>
              <a:rPr sz="950" spc="-25" dirty="0">
                <a:solidFill>
                  <a:srgbClr val="333333"/>
                </a:solidFill>
                <a:latin typeface="微软雅黑"/>
                <a:cs typeface="微软雅黑"/>
              </a:rPr>
              <a:t>，</a:t>
            </a:r>
            <a:r>
              <a:rPr sz="950" spc="25" dirty="0">
                <a:solidFill>
                  <a:srgbClr val="333333"/>
                </a:solidFill>
                <a:latin typeface="微软雅黑"/>
                <a:cs typeface="微软雅黑"/>
              </a:rPr>
              <a:t>语法格式为</a:t>
            </a:r>
            <a:r>
              <a:rPr sz="950" spc="-5" dirty="0">
                <a:solidFill>
                  <a:srgbClr val="333333"/>
                </a:solidFill>
                <a:latin typeface="微软雅黑"/>
                <a:cs typeface="微软雅黑"/>
              </a:rPr>
              <a:t>：</a:t>
            </a:r>
            <a:r>
              <a:rPr sz="950" spc="-5" dirty="0">
                <a:solidFill>
                  <a:srgbClr val="333333"/>
                </a:solidFill>
                <a:latin typeface="Trebuchet MS"/>
                <a:cs typeface="Trebuchet MS"/>
              </a:rPr>
              <a:t>“blkid</a:t>
            </a:r>
            <a:r>
              <a:rPr sz="950" spc="-4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设备名</a:t>
            </a:r>
            <a:r>
              <a:rPr sz="950" spc="-95"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blkid</a:t>
            </a:r>
            <a:endParaRPr sz="850">
              <a:latin typeface="Lucida Console"/>
              <a:cs typeface="Lucida Console"/>
            </a:endParaRPr>
          </a:p>
          <a:p>
            <a:pPr marL="136525" marR="1158240">
              <a:lnSpc>
                <a:spcPct val="132400"/>
              </a:lnSpc>
            </a:pPr>
            <a:r>
              <a:rPr sz="850" spc="15" dirty="0">
                <a:solidFill>
                  <a:srgbClr val="333333"/>
                </a:solidFill>
                <a:latin typeface="Lucida Console"/>
                <a:cs typeface="Lucida Console"/>
              </a:rPr>
              <a:t>/dev/sdb1:</a:t>
            </a:r>
            <a:r>
              <a:rPr sz="850" spc="20" dirty="0">
                <a:solidFill>
                  <a:srgbClr val="333333"/>
                </a:solidFill>
                <a:latin typeface="Lucida Console"/>
                <a:cs typeface="Lucida Console"/>
              </a:rPr>
              <a:t> </a:t>
            </a:r>
            <a:r>
              <a:rPr sz="850" spc="15" dirty="0">
                <a:solidFill>
                  <a:srgbClr val="333333"/>
                </a:solidFill>
                <a:latin typeface="Lucida Console"/>
                <a:cs typeface="Lucida Console"/>
              </a:rPr>
              <a:t>UUID="2db66eb4-d9c1-4522-8fab-ac074cd3ea0b"</a:t>
            </a:r>
            <a:r>
              <a:rPr sz="850" spc="20" dirty="0">
                <a:solidFill>
                  <a:srgbClr val="333333"/>
                </a:solidFill>
                <a:latin typeface="Lucida Console"/>
                <a:cs typeface="Lucida Console"/>
              </a:rPr>
              <a:t> </a:t>
            </a:r>
            <a:r>
              <a:rPr sz="850" spc="15" dirty="0">
                <a:solidFill>
                  <a:srgbClr val="333333"/>
                </a:solidFill>
                <a:latin typeface="Lucida Console"/>
                <a:cs typeface="Lucida Console"/>
              </a:rPr>
              <a:t>TYPE="xfs"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PARTUUID="eb23857a-01"</a:t>
            </a:r>
            <a:endParaRPr sz="850">
              <a:latin typeface="Lucida Console"/>
              <a:cs typeface="Lucida Console"/>
            </a:endParaRPr>
          </a:p>
          <a:p>
            <a:pPr marL="136525" marR="956944">
              <a:lnSpc>
                <a:spcPct val="132400"/>
              </a:lnSpc>
            </a:pPr>
            <a:r>
              <a:rPr sz="850" spc="15" dirty="0">
                <a:solidFill>
                  <a:srgbClr val="333333"/>
                </a:solidFill>
                <a:latin typeface="Lucida Console"/>
                <a:cs typeface="Lucida Console"/>
              </a:rPr>
              <a:t>/dev/sdb2:</a:t>
            </a:r>
            <a:r>
              <a:rPr sz="850" spc="20" dirty="0">
                <a:solidFill>
                  <a:srgbClr val="333333"/>
                </a:solidFill>
                <a:latin typeface="Lucida Console"/>
                <a:cs typeface="Lucida Console"/>
              </a:rPr>
              <a:t> </a:t>
            </a:r>
            <a:r>
              <a:rPr sz="850" spc="15" dirty="0">
                <a:solidFill>
                  <a:srgbClr val="333333"/>
                </a:solidFill>
                <a:latin typeface="Lucida Console"/>
                <a:cs typeface="Lucida Console"/>
              </a:rPr>
              <a:t>UUID="478fRb-1pOc-oPXv-fJOS-tTvH-KyBz-VaKwZG"</a:t>
            </a:r>
            <a:r>
              <a:rPr sz="850" spc="25" dirty="0">
                <a:solidFill>
                  <a:srgbClr val="333333"/>
                </a:solidFill>
                <a:latin typeface="Lucida Console"/>
                <a:cs typeface="Lucida Console"/>
              </a:rPr>
              <a:t> </a:t>
            </a:r>
            <a:r>
              <a:rPr sz="850" spc="15" dirty="0">
                <a:solidFill>
                  <a:srgbClr val="333333"/>
                </a:solidFill>
                <a:latin typeface="Lucida Console"/>
                <a:cs typeface="Lucida Console"/>
              </a:rPr>
              <a:t>TYPE="ext4" </a:t>
            </a:r>
            <a:r>
              <a:rPr sz="850" spc="-495" dirty="0">
                <a:solidFill>
                  <a:srgbClr val="333333"/>
                </a:solidFill>
                <a:latin typeface="Lucida Console"/>
                <a:cs typeface="Lucida Console"/>
              </a:rPr>
              <a:t> </a:t>
            </a:r>
            <a:r>
              <a:rPr sz="850" spc="15" dirty="0">
                <a:solidFill>
                  <a:srgbClr val="333333"/>
                </a:solidFill>
                <a:latin typeface="Lucida Console"/>
                <a:cs typeface="Lucida Console"/>
              </a:rPr>
              <a:t>PARTUUID="eb23857a-02"</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有了设备的</a:t>
            </a:r>
            <a:r>
              <a:rPr sz="950" spc="80" dirty="0">
                <a:solidFill>
                  <a:srgbClr val="333333"/>
                </a:solidFill>
                <a:latin typeface="Trebuchet MS"/>
                <a:cs typeface="Trebuchet MS"/>
              </a:rPr>
              <a:t>UUID</a:t>
            </a:r>
            <a:r>
              <a:rPr sz="950" spc="25" dirty="0">
                <a:solidFill>
                  <a:srgbClr val="333333"/>
                </a:solidFill>
                <a:latin typeface="微软雅黑"/>
                <a:cs typeface="微软雅黑"/>
              </a:rPr>
              <a:t>值之后，以后就可以用它挂载网络设备了：</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mount</a:t>
            </a:r>
            <a:r>
              <a:rPr sz="850" spc="25" dirty="0">
                <a:solidFill>
                  <a:srgbClr val="333333"/>
                </a:solidFill>
                <a:latin typeface="Lucida Console"/>
                <a:cs typeface="Lucida Console"/>
              </a:rPr>
              <a:t> </a:t>
            </a:r>
            <a:r>
              <a:rPr sz="850" spc="15" dirty="0">
                <a:solidFill>
                  <a:srgbClr val="333333"/>
                </a:solidFill>
                <a:latin typeface="Lucida Console"/>
                <a:cs typeface="Lucida Console"/>
              </a:rPr>
              <a:t>UUID=478fRb-1pOc-oPXv-fJOS-tTvH-KyBz-VaKwZG</a:t>
            </a:r>
            <a:r>
              <a:rPr sz="850" spc="20" dirty="0">
                <a:solidFill>
                  <a:srgbClr val="333333"/>
                </a:solidFill>
                <a:latin typeface="Lucida Console"/>
                <a:cs typeface="Lucida Console"/>
              </a:rPr>
              <a:t> </a:t>
            </a:r>
            <a:r>
              <a:rPr sz="850" spc="15" dirty="0">
                <a:solidFill>
                  <a:srgbClr val="333333"/>
                </a:solidFill>
                <a:latin typeface="Lucida Console"/>
                <a:cs typeface="Lucida Console"/>
              </a:rPr>
              <a:t>/backup</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0325">
              <a:lnSpc>
                <a:spcPct val="131600"/>
              </a:lnSpc>
            </a:pPr>
            <a:r>
              <a:rPr sz="950" spc="25" dirty="0">
                <a:solidFill>
                  <a:srgbClr val="333333"/>
                </a:solidFill>
                <a:latin typeface="微软雅黑"/>
                <a:cs typeface="微软雅黑"/>
              </a:rPr>
              <a:t>虽然按照上面的方法执行</a:t>
            </a:r>
            <a:r>
              <a:rPr sz="950" spc="65" dirty="0">
                <a:solidFill>
                  <a:srgbClr val="333333"/>
                </a:solidFill>
                <a:latin typeface="Trebuchet MS"/>
                <a:cs typeface="Trebuchet MS"/>
              </a:rPr>
              <a:t>mount</a:t>
            </a:r>
            <a:r>
              <a:rPr sz="950" spc="20" dirty="0">
                <a:solidFill>
                  <a:srgbClr val="333333"/>
                </a:solidFill>
                <a:latin typeface="微软雅黑"/>
                <a:cs typeface="微软雅黑"/>
              </a:rPr>
              <a:t>命令后就能立即使用文件系统了，但系统在重启后挂载就会失效，也就 </a:t>
            </a:r>
            <a:r>
              <a:rPr sz="950" spc="25" dirty="0">
                <a:solidFill>
                  <a:srgbClr val="333333"/>
                </a:solidFill>
                <a:latin typeface="微软雅黑"/>
                <a:cs typeface="微软雅黑"/>
              </a:rPr>
              <a:t>是需要每次开机后都手动挂载一下。这肯定不是大家想要的效果，如果想让硬件设备和目录永久地进行 自动关联，就必须把挂载信息按照指定的填写格式</a:t>
            </a:r>
            <a:r>
              <a:rPr sz="950" spc="-160" dirty="0">
                <a:solidFill>
                  <a:srgbClr val="333333"/>
                </a:solidFill>
                <a:latin typeface="Trebuchet MS"/>
                <a:cs typeface="Trebuchet MS"/>
              </a:rPr>
              <a:t>“</a:t>
            </a:r>
            <a:r>
              <a:rPr sz="950" spc="25" dirty="0">
                <a:solidFill>
                  <a:srgbClr val="333333"/>
                </a:solidFill>
                <a:latin typeface="微软雅黑"/>
                <a:cs typeface="微软雅黑"/>
              </a:rPr>
              <a:t>设备文件</a:t>
            </a:r>
            <a:r>
              <a:rPr sz="950" spc="-45" dirty="0">
                <a:solidFill>
                  <a:srgbClr val="333333"/>
                </a:solidFill>
                <a:latin typeface="微软雅黑"/>
                <a:cs typeface="微软雅黑"/>
              </a:rPr>
              <a:t> </a:t>
            </a:r>
            <a:r>
              <a:rPr sz="950" spc="25" dirty="0">
                <a:solidFill>
                  <a:srgbClr val="333333"/>
                </a:solidFill>
                <a:latin typeface="微软雅黑"/>
                <a:cs typeface="微软雅黑"/>
              </a:rPr>
              <a:t>挂载目录</a:t>
            </a:r>
            <a:r>
              <a:rPr sz="950" spc="-40" dirty="0">
                <a:solidFill>
                  <a:srgbClr val="333333"/>
                </a:solidFill>
                <a:latin typeface="微软雅黑"/>
                <a:cs typeface="微软雅黑"/>
              </a:rPr>
              <a:t> </a:t>
            </a:r>
            <a:r>
              <a:rPr sz="950" spc="25" dirty="0">
                <a:solidFill>
                  <a:srgbClr val="333333"/>
                </a:solidFill>
                <a:latin typeface="微软雅黑"/>
                <a:cs typeface="微软雅黑"/>
              </a:rPr>
              <a:t>格式类型</a:t>
            </a:r>
            <a:r>
              <a:rPr sz="950" spc="-40" dirty="0">
                <a:solidFill>
                  <a:srgbClr val="333333"/>
                </a:solidFill>
                <a:latin typeface="微软雅黑"/>
                <a:cs typeface="微软雅黑"/>
              </a:rPr>
              <a:t> </a:t>
            </a:r>
            <a:r>
              <a:rPr sz="950" spc="25" dirty="0">
                <a:solidFill>
                  <a:srgbClr val="333333"/>
                </a:solidFill>
                <a:latin typeface="微软雅黑"/>
                <a:cs typeface="微软雅黑"/>
              </a:rPr>
              <a:t>权限选项</a:t>
            </a:r>
            <a:r>
              <a:rPr sz="950" spc="-45" dirty="0">
                <a:solidFill>
                  <a:srgbClr val="333333"/>
                </a:solidFill>
                <a:latin typeface="微软雅黑"/>
                <a:cs typeface="微软雅黑"/>
              </a:rPr>
              <a:t> </a:t>
            </a:r>
            <a:r>
              <a:rPr sz="950" spc="25" dirty="0">
                <a:solidFill>
                  <a:srgbClr val="333333"/>
                </a:solidFill>
                <a:latin typeface="微软雅黑"/>
                <a:cs typeface="微软雅黑"/>
              </a:rPr>
              <a:t>是否备份</a:t>
            </a:r>
            <a:r>
              <a:rPr sz="950" spc="-40" dirty="0">
                <a:solidFill>
                  <a:srgbClr val="333333"/>
                </a:solidFill>
                <a:latin typeface="微软雅黑"/>
                <a:cs typeface="微软雅黑"/>
              </a:rPr>
              <a:t> </a:t>
            </a:r>
            <a:r>
              <a:rPr sz="950" spc="25" dirty="0">
                <a:solidFill>
                  <a:srgbClr val="333333"/>
                </a:solidFill>
                <a:latin typeface="微软雅黑"/>
                <a:cs typeface="微软雅黑"/>
              </a:rPr>
              <a:t>是 否自检</a:t>
            </a:r>
            <a:r>
              <a:rPr sz="950" spc="-70" dirty="0">
                <a:solidFill>
                  <a:srgbClr val="333333"/>
                </a:solidFill>
                <a:latin typeface="Trebuchet MS"/>
                <a:cs typeface="Trebuchet MS"/>
              </a:rPr>
              <a:t>”</a:t>
            </a:r>
            <a:r>
              <a:rPr sz="950" spc="-70" dirty="0">
                <a:solidFill>
                  <a:srgbClr val="333333"/>
                </a:solidFill>
                <a:latin typeface="微软雅黑"/>
                <a:cs typeface="微软雅黑"/>
              </a:rPr>
              <a:t>（</a:t>
            </a:r>
            <a:r>
              <a:rPr sz="950" spc="25" dirty="0">
                <a:solidFill>
                  <a:srgbClr val="333333"/>
                </a:solidFill>
                <a:latin typeface="微软雅黑"/>
                <a:cs typeface="微软雅黑"/>
              </a:rPr>
              <a:t>各字段的意义见表</a:t>
            </a:r>
            <a:r>
              <a:rPr sz="950" spc="25" dirty="0">
                <a:solidFill>
                  <a:srgbClr val="333333"/>
                </a:solidFill>
                <a:latin typeface="Trebuchet MS"/>
                <a:cs typeface="Trebuchet MS"/>
              </a:rPr>
              <a:t>6-4</a:t>
            </a:r>
            <a:r>
              <a:rPr sz="950" spc="25" dirty="0">
                <a:solidFill>
                  <a:srgbClr val="333333"/>
                </a:solidFill>
                <a:latin typeface="微软雅黑"/>
                <a:cs typeface="微软雅黑"/>
              </a:rPr>
              <a:t>）写入到</a:t>
            </a:r>
            <a:r>
              <a:rPr sz="950" spc="-15" dirty="0">
                <a:solidFill>
                  <a:srgbClr val="333333"/>
                </a:solidFill>
                <a:latin typeface="Trebuchet MS"/>
                <a:cs typeface="Trebuchet MS"/>
              </a:rPr>
              <a:t>/etc/fstab</a:t>
            </a:r>
            <a:r>
              <a:rPr sz="950" spc="25" dirty="0">
                <a:solidFill>
                  <a:srgbClr val="333333"/>
                </a:solidFill>
                <a:latin typeface="微软雅黑"/>
                <a:cs typeface="微软雅黑"/>
              </a:rPr>
              <a:t>文件中。这个文件中包含着挂载所需的诸多信息项 目，一旦配置好之后就能一劳永逸了。</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70358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6-4	</a:t>
            </a:r>
            <a:r>
              <a:rPr sz="950" spc="25" dirty="0">
                <a:solidFill>
                  <a:srgbClr val="333333"/>
                </a:solidFill>
                <a:latin typeface="微软雅黑"/>
                <a:cs typeface="微软雅黑"/>
              </a:rPr>
              <a:t>用于挂载信息的指定填写格式中，各字段所表示的意义</a:t>
            </a:r>
            <a:endParaRPr sz="950">
              <a:latin typeface="微软雅黑"/>
              <a:cs typeface="微软雅黑"/>
            </a:endParaRPr>
          </a:p>
        </p:txBody>
      </p:sp>
      <p:sp>
        <p:nvSpPr>
          <p:cNvPr id="17" name="object 17"/>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33</a:t>
            </a:fld>
            <a:endParaRPr sz="800">
              <a:latin typeface="小哥哥网恋吗"/>
              <a:cs typeface="小哥哥网恋吗"/>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7687085"/>
            <a:ext cx="38735" cy="1830070"/>
          </a:xfrm>
          <a:custGeom>
            <a:avLst/>
            <a:gdLst/>
            <a:ahLst/>
            <a:cxnLst/>
            <a:rect l="l" t="t" r="r" b="b"/>
            <a:pathLst>
              <a:path w="38734" h="1830070">
                <a:moveTo>
                  <a:pt x="38117" y="1829650"/>
                </a:moveTo>
                <a:lnTo>
                  <a:pt x="0" y="1829650"/>
                </a:lnTo>
                <a:lnTo>
                  <a:pt x="0" y="0"/>
                </a:lnTo>
                <a:lnTo>
                  <a:pt x="38117" y="0"/>
                </a:lnTo>
                <a:lnTo>
                  <a:pt x="38117" y="182965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3662"/>
            <a:ext cx="5651500" cy="4703445"/>
            <a:chOff x="959124" y="363662"/>
            <a:chExt cx="5651500" cy="4703445"/>
          </a:xfrm>
        </p:grpSpPr>
        <p:sp>
          <p:nvSpPr>
            <p:cNvPr id="4" name="object 4"/>
            <p:cNvSpPr/>
            <p:nvPr/>
          </p:nvSpPr>
          <p:spPr>
            <a:xfrm>
              <a:off x="963889" y="368427"/>
              <a:ext cx="5641975" cy="4693920"/>
            </a:xfrm>
            <a:custGeom>
              <a:avLst/>
              <a:gdLst/>
              <a:ahLst/>
              <a:cxnLst/>
              <a:rect l="l" t="t" r="r" b="b"/>
              <a:pathLst>
                <a:path w="5641975" h="4693920">
                  <a:moveTo>
                    <a:pt x="5617597" y="4693390"/>
                  </a:moveTo>
                  <a:lnTo>
                    <a:pt x="23823" y="4693390"/>
                  </a:lnTo>
                  <a:lnTo>
                    <a:pt x="20659" y="4693095"/>
                  </a:lnTo>
                  <a:lnTo>
                    <a:pt x="1810" y="4678200"/>
                  </a:lnTo>
                  <a:lnTo>
                    <a:pt x="600" y="4675522"/>
                  </a:lnTo>
                  <a:lnTo>
                    <a:pt x="0" y="4672540"/>
                  </a:lnTo>
                  <a:lnTo>
                    <a:pt x="0" y="0"/>
                  </a:lnTo>
                  <a:lnTo>
                    <a:pt x="5641421" y="0"/>
                  </a:lnTo>
                  <a:lnTo>
                    <a:pt x="5641421" y="4672540"/>
                  </a:lnTo>
                  <a:lnTo>
                    <a:pt x="5640820" y="4675522"/>
                  </a:lnTo>
                  <a:lnTo>
                    <a:pt x="5639610" y="4678200"/>
                  </a:lnTo>
                  <a:lnTo>
                    <a:pt x="5638400" y="4681183"/>
                  </a:lnTo>
                  <a:lnTo>
                    <a:pt x="5620751" y="4693095"/>
                  </a:lnTo>
                  <a:lnTo>
                    <a:pt x="5617597" y="4693390"/>
                  </a:lnTo>
                  <a:close/>
                </a:path>
              </a:pathLst>
            </a:custGeom>
            <a:solidFill>
              <a:srgbClr val="F8F8F8"/>
            </a:solidFill>
          </p:spPr>
          <p:txBody>
            <a:bodyPr wrap="square" lIns="0" tIns="0" rIns="0" bIns="0" rtlCol="0"/>
            <a:lstStyle/>
            <a:p>
              <a:endParaRPr/>
            </a:p>
          </p:txBody>
        </p:sp>
        <p:sp>
          <p:nvSpPr>
            <p:cNvPr id="5" name="object 5"/>
            <p:cNvSpPr/>
            <p:nvPr/>
          </p:nvSpPr>
          <p:spPr>
            <a:xfrm>
              <a:off x="963889" y="368427"/>
              <a:ext cx="5641975" cy="4693920"/>
            </a:xfrm>
            <a:custGeom>
              <a:avLst/>
              <a:gdLst/>
              <a:ahLst/>
              <a:cxnLst/>
              <a:rect l="l" t="t" r="r" b="b"/>
              <a:pathLst>
                <a:path w="5641975" h="4693920">
                  <a:moveTo>
                    <a:pt x="0" y="4669567"/>
                  </a:moveTo>
                  <a:lnTo>
                    <a:pt x="0" y="0"/>
                  </a:lnTo>
                </a:path>
                <a:path w="5641975" h="4693920">
                  <a:moveTo>
                    <a:pt x="5641421" y="0"/>
                  </a:moveTo>
                  <a:lnTo>
                    <a:pt x="5641421" y="4669567"/>
                  </a:lnTo>
                  <a:lnTo>
                    <a:pt x="5641421" y="4672540"/>
                  </a:lnTo>
                  <a:lnTo>
                    <a:pt x="5640820" y="4675522"/>
                  </a:lnTo>
                  <a:lnTo>
                    <a:pt x="5639610" y="4678200"/>
                  </a:lnTo>
                  <a:lnTo>
                    <a:pt x="5638400" y="4681183"/>
                  </a:lnTo>
                  <a:lnTo>
                    <a:pt x="5636675" y="4683861"/>
                  </a:lnTo>
                  <a:lnTo>
                    <a:pt x="5617597" y="4693390"/>
                  </a:lnTo>
                  <a:lnTo>
                    <a:pt x="23823" y="4693390"/>
                  </a:lnTo>
                  <a:lnTo>
                    <a:pt x="1810" y="4678200"/>
                  </a:lnTo>
                  <a:lnTo>
                    <a:pt x="600" y="4675522"/>
                  </a:lnTo>
                  <a:lnTo>
                    <a:pt x="0" y="4672540"/>
                  </a:lnTo>
                  <a:lnTo>
                    <a:pt x="0" y="4669567"/>
                  </a:lnTo>
                </a:path>
              </a:pathLst>
            </a:custGeom>
            <a:ln w="9529">
              <a:solidFill>
                <a:srgbClr val="E7EAEC"/>
              </a:solidFill>
            </a:ln>
          </p:spPr>
          <p:txBody>
            <a:bodyPr wrap="square" lIns="0" tIns="0" rIns="0" bIns="0" rtlCol="0"/>
            <a:lstStyle/>
            <a:p>
              <a:endParaRPr/>
            </a:p>
          </p:txBody>
        </p:sp>
        <p:sp>
          <p:nvSpPr>
            <p:cNvPr id="6" name="object 6"/>
            <p:cNvSpPr/>
            <p:nvPr/>
          </p:nvSpPr>
          <p:spPr>
            <a:xfrm>
              <a:off x="1006771" y="368311"/>
              <a:ext cx="5556250" cy="4631690"/>
            </a:xfrm>
            <a:custGeom>
              <a:avLst/>
              <a:gdLst/>
              <a:ahLst/>
              <a:cxnLst/>
              <a:rect l="l" t="t" r="r" b="b"/>
              <a:pathLst>
                <a:path w="5556250" h="4631690">
                  <a:moveTo>
                    <a:pt x="5555656" y="4631476"/>
                  </a:moveTo>
                  <a:lnTo>
                    <a:pt x="0" y="4631476"/>
                  </a:lnTo>
                  <a:lnTo>
                    <a:pt x="0" y="0"/>
                  </a:lnTo>
                  <a:lnTo>
                    <a:pt x="5555656" y="0"/>
                  </a:lnTo>
                  <a:lnTo>
                    <a:pt x="5555656" y="4631476"/>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5542980"/>
            <a:ext cx="5651500" cy="1525270"/>
            <a:chOff x="959124" y="5542980"/>
            <a:chExt cx="5651500" cy="1525270"/>
          </a:xfrm>
        </p:grpSpPr>
        <p:sp>
          <p:nvSpPr>
            <p:cNvPr id="8" name="object 8"/>
            <p:cNvSpPr/>
            <p:nvPr/>
          </p:nvSpPr>
          <p:spPr>
            <a:xfrm>
              <a:off x="963889" y="5547745"/>
              <a:ext cx="5641975" cy="1515745"/>
            </a:xfrm>
            <a:custGeom>
              <a:avLst/>
              <a:gdLst/>
              <a:ahLst/>
              <a:cxnLst/>
              <a:rect l="l" t="t" r="r" b="b"/>
              <a:pathLst>
                <a:path w="5641975" h="1515745">
                  <a:moveTo>
                    <a:pt x="5617597" y="1515179"/>
                  </a:moveTo>
                  <a:lnTo>
                    <a:pt x="23823" y="1515179"/>
                  </a:lnTo>
                  <a:lnTo>
                    <a:pt x="20659" y="1514883"/>
                  </a:lnTo>
                  <a:lnTo>
                    <a:pt x="0" y="1494033"/>
                  </a:lnTo>
                  <a:lnTo>
                    <a:pt x="0" y="1491355"/>
                  </a:lnTo>
                  <a:lnTo>
                    <a:pt x="0" y="20545"/>
                  </a:lnTo>
                  <a:lnTo>
                    <a:pt x="20659" y="0"/>
                  </a:lnTo>
                  <a:lnTo>
                    <a:pt x="5620752" y="0"/>
                  </a:lnTo>
                  <a:lnTo>
                    <a:pt x="5641421" y="20545"/>
                  </a:lnTo>
                  <a:lnTo>
                    <a:pt x="5641421" y="1494033"/>
                  </a:lnTo>
                  <a:lnTo>
                    <a:pt x="5620752" y="1514883"/>
                  </a:lnTo>
                  <a:lnTo>
                    <a:pt x="5617597" y="1515179"/>
                  </a:lnTo>
                  <a:close/>
                </a:path>
              </a:pathLst>
            </a:custGeom>
            <a:solidFill>
              <a:srgbClr val="F8F8F8"/>
            </a:solidFill>
          </p:spPr>
          <p:txBody>
            <a:bodyPr wrap="square" lIns="0" tIns="0" rIns="0" bIns="0" rtlCol="0"/>
            <a:lstStyle/>
            <a:p>
              <a:endParaRPr/>
            </a:p>
          </p:txBody>
        </p:sp>
        <p:sp>
          <p:nvSpPr>
            <p:cNvPr id="9" name="object 9"/>
            <p:cNvSpPr/>
            <p:nvPr/>
          </p:nvSpPr>
          <p:spPr>
            <a:xfrm>
              <a:off x="963889" y="5547745"/>
              <a:ext cx="5641975" cy="1515745"/>
            </a:xfrm>
            <a:custGeom>
              <a:avLst/>
              <a:gdLst/>
              <a:ahLst/>
              <a:cxnLst/>
              <a:rect l="l" t="t" r="r" b="b"/>
              <a:pathLst>
                <a:path w="5641975" h="1515745">
                  <a:moveTo>
                    <a:pt x="0" y="1491355"/>
                  </a:moveTo>
                  <a:lnTo>
                    <a:pt x="0" y="23823"/>
                  </a:lnTo>
                  <a:lnTo>
                    <a:pt x="0" y="20545"/>
                  </a:lnTo>
                  <a:lnTo>
                    <a:pt x="600" y="17276"/>
                  </a:lnTo>
                  <a:lnTo>
                    <a:pt x="20659" y="0"/>
                  </a:lnTo>
                  <a:lnTo>
                    <a:pt x="23823" y="0"/>
                  </a:lnTo>
                  <a:lnTo>
                    <a:pt x="5617597" y="0"/>
                  </a:lnTo>
                  <a:lnTo>
                    <a:pt x="5620752" y="0"/>
                  </a:lnTo>
                  <a:lnTo>
                    <a:pt x="5623792" y="600"/>
                  </a:lnTo>
                  <a:lnTo>
                    <a:pt x="5641421" y="20545"/>
                  </a:lnTo>
                  <a:lnTo>
                    <a:pt x="5641421" y="23823"/>
                  </a:lnTo>
                  <a:lnTo>
                    <a:pt x="5641421" y="1491355"/>
                  </a:lnTo>
                  <a:lnTo>
                    <a:pt x="5641421" y="1494033"/>
                  </a:lnTo>
                  <a:lnTo>
                    <a:pt x="5640821" y="1497016"/>
                  </a:lnTo>
                  <a:lnTo>
                    <a:pt x="5639610" y="1499989"/>
                  </a:lnTo>
                  <a:lnTo>
                    <a:pt x="5638400" y="1502971"/>
                  </a:lnTo>
                  <a:lnTo>
                    <a:pt x="5617597" y="1515179"/>
                  </a:lnTo>
                  <a:lnTo>
                    <a:pt x="23823" y="1515179"/>
                  </a:lnTo>
                  <a:lnTo>
                    <a:pt x="1810" y="1499989"/>
                  </a:lnTo>
                  <a:lnTo>
                    <a:pt x="600" y="1497016"/>
                  </a:lnTo>
                  <a:lnTo>
                    <a:pt x="0" y="1494033"/>
                  </a:lnTo>
                  <a:lnTo>
                    <a:pt x="0" y="1491355"/>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5628900"/>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4816699"/>
            <a:ext cx="5640070" cy="5175885"/>
          </a:xfrm>
          <a:prstGeom prst="rect">
            <a:avLst/>
          </a:prstGeom>
        </p:spPr>
        <p:txBody>
          <a:bodyPr vert="horz" wrap="square" lIns="0" tIns="17780" rIns="0" bIns="0" rtlCol="0">
            <a:spAutoFit/>
          </a:bodyPr>
          <a:lstStyle/>
          <a:p>
            <a:pPr marL="136525">
              <a:lnSpc>
                <a:spcPct val="100000"/>
              </a:lnSpc>
              <a:spcBef>
                <a:spcPts val="14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在安装完毕后，记得启动服务程序，并将其加入到开机启动项中：</a:t>
            </a:r>
            <a:endParaRPr sz="950">
              <a:latin typeface="微软雅黑"/>
              <a:cs typeface="微软雅黑"/>
            </a:endParaRPr>
          </a:p>
          <a:p>
            <a:pPr>
              <a:lnSpc>
                <a:spcPct val="100000"/>
              </a:lnSpc>
              <a:spcBef>
                <a:spcPts val="50"/>
              </a:spcBef>
            </a:pPr>
            <a:endParaRPr sz="900">
              <a:latin typeface="微软雅黑"/>
              <a:cs typeface="微软雅黑"/>
            </a:endParaRPr>
          </a:p>
          <a:p>
            <a:pPr marL="136525" marR="1964055">
              <a:lnSpc>
                <a:spcPct val="132400"/>
              </a:lnSpc>
              <a:tabLst>
                <a:tab pos="2762885" algn="l"/>
              </a:tabLst>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45" dirty="0">
                <a:solidFill>
                  <a:srgbClr val="333333"/>
                </a:solidFill>
                <a:latin typeface="Lucida Console"/>
                <a:cs typeface="Lucida Console"/>
              </a:rPr>
              <a:t> </a:t>
            </a:r>
            <a:r>
              <a:rPr sz="850" spc="25" dirty="0">
                <a:solidFill>
                  <a:srgbClr val="333333"/>
                </a:solidFill>
                <a:latin typeface="Lucida Console"/>
                <a:cs typeface="Lucida Console"/>
              </a:rPr>
              <a:t>start	</a:t>
            </a:r>
            <a:r>
              <a:rPr sz="850" spc="30" dirty="0">
                <a:solidFill>
                  <a:srgbClr val="333333"/>
                </a:solidFill>
                <a:latin typeface="Lucida Console"/>
                <a:cs typeface="Lucida Console"/>
              </a:rPr>
              <a:t>mariadb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a:t>
            </a:r>
            <a:r>
              <a:rPr sz="850" spc="25" dirty="0">
                <a:solidFill>
                  <a:srgbClr val="333333"/>
                </a:solidFill>
                <a:latin typeface="Lucida Console"/>
                <a:cs typeface="Lucida Console"/>
              </a:rPr>
              <a:t>enable </a:t>
            </a:r>
            <a:r>
              <a:rPr sz="850" spc="30" dirty="0">
                <a:solidFill>
                  <a:srgbClr val="333333"/>
                </a:solidFill>
                <a:latin typeface="Lucida Console"/>
                <a:cs typeface="Lucida Console"/>
              </a:rPr>
              <a:t>mariadb </a:t>
            </a:r>
            <a:r>
              <a:rPr sz="850" spc="35" dirty="0">
                <a:solidFill>
                  <a:srgbClr val="333333"/>
                </a:solidFill>
                <a:latin typeface="Lucida Console"/>
                <a:cs typeface="Lucida Console"/>
              </a:rPr>
              <a:t> </a:t>
            </a:r>
            <a:r>
              <a:rPr sz="850" spc="30" dirty="0">
                <a:solidFill>
                  <a:srgbClr val="333333"/>
                </a:solidFill>
                <a:latin typeface="Lucida Console"/>
                <a:cs typeface="Lucida Console"/>
              </a:rPr>
              <a:t>Created</a:t>
            </a:r>
            <a:r>
              <a:rPr sz="850" spc="15" dirty="0">
                <a:solidFill>
                  <a:srgbClr val="333333"/>
                </a:solidFill>
                <a:latin typeface="Lucida Console"/>
                <a:cs typeface="Lucida Console"/>
              </a:rPr>
              <a:t> </a:t>
            </a:r>
            <a:r>
              <a:rPr sz="850" spc="30" dirty="0">
                <a:solidFill>
                  <a:srgbClr val="333333"/>
                </a:solidFill>
                <a:latin typeface="Lucida Console"/>
                <a:cs typeface="Lucida Console"/>
              </a:rPr>
              <a:t>symlink</a:t>
            </a:r>
            <a:r>
              <a:rPr sz="850" spc="20" dirty="0">
                <a:solidFill>
                  <a:srgbClr val="333333"/>
                </a:solidFill>
                <a:latin typeface="Lucida Console"/>
                <a:cs typeface="Lucida Console"/>
              </a:rPr>
              <a:t> </a:t>
            </a:r>
            <a:r>
              <a:rPr sz="850" spc="30" dirty="0">
                <a:solidFill>
                  <a:srgbClr val="333333"/>
                </a:solidFill>
                <a:latin typeface="Lucida Console"/>
                <a:cs typeface="Lucida Console"/>
              </a:rPr>
              <a:t>/etc/systemd/system/mysql.service</a:t>
            </a:r>
            <a:r>
              <a:rPr sz="850" spc="15"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36525">
              <a:lnSpc>
                <a:spcPct val="100000"/>
              </a:lnSpc>
              <a:spcBef>
                <a:spcPts val="330"/>
              </a:spcBef>
            </a:pPr>
            <a:r>
              <a:rPr sz="850" spc="30" dirty="0">
                <a:solidFill>
                  <a:srgbClr val="333333"/>
                </a:solidFill>
                <a:latin typeface="Lucida Console"/>
                <a:cs typeface="Lucida Console"/>
              </a:rPr>
              <a:t>/usr/lib/systemd/system/mariadb.service.</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Created</a:t>
            </a:r>
            <a:r>
              <a:rPr sz="850" spc="20" dirty="0">
                <a:solidFill>
                  <a:srgbClr val="333333"/>
                </a:solidFill>
                <a:latin typeface="Lucida Console"/>
                <a:cs typeface="Lucida Console"/>
              </a:rPr>
              <a:t> </a:t>
            </a:r>
            <a:r>
              <a:rPr sz="850" spc="30" dirty="0">
                <a:solidFill>
                  <a:srgbClr val="333333"/>
                </a:solidFill>
                <a:latin typeface="Lucida Console"/>
                <a:cs typeface="Lucida Console"/>
              </a:rPr>
              <a:t>symlink</a:t>
            </a:r>
            <a:r>
              <a:rPr sz="850" spc="20" dirty="0">
                <a:solidFill>
                  <a:srgbClr val="333333"/>
                </a:solidFill>
                <a:latin typeface="Lucida Console"/>
                <a:cs typeface="Lucida Console"/>
              </a:rPr>
              <a:t> </a:t>
            </a:r>
            <a:r>
              <a:rPr sz="850" spc="30" dirty="0">
                <a:solidFill>
                  <a:srgbClr val="333333"/>
                </a:solidFill>
                <a:latin typeface="Lucida Console"/>
                <a:cs typeface="Lucida Console"/>
              </a:rPr>
              <a:t>/etc/systemd/system/mysqld.service</a:t>
            </a:r>
            <a:r>
              <a:rPr sz="850" spc="20"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36525">
              <a:lnSpc>
                <a:spcPct val="100000"/>
              </a:lnSpc>
              <a:spcBef>
                <a:spcPts val="330"/>
              </a:spcBef>
            </a:pPr>
            <a:r>
              <a:rPr sz="850" spc="30" dirty="0">
                <a:solidFill>
                  <a:srgbClr val="333333"/>
                </a:solidFill>
                <a:latin typeface="Lucida Console"/>
                <a:cs typeface="Lucida Console"/>
              </a:rPr>
              <a:t>/usr/lib/systemd/system/mariadb.service.</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Created</a:t>
            </a:r>
            <a:r>
              <a:rPr sz="850" spc="35" dirty="0">
                <a:solidFill>
                  <a:srgbClr val="333333"/>
                </a:solidFill>
                <a:latin typeface="Lucida Console"/>
                <a:cs typeface="Lucida Console"/>
              </a:rPr>
              <a:t> </a:t>
            </a:r>
            <a:r>
              <a:rPr sz="850" spc="30" dirty="0">
                <a:solidFill>
                  <a:srgbClr val="333333"/>
                </a:solidFill>
                <a:latin typeface="Lucida Console"/>
                <a:cs typeface="Lucida Console"/>
              </a:rPr>
              <a:t>symlink</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/etc/systemd/system/multi-user.target.wants/mariadb.service</a:t>
            </a:r>
            <a:r>
              <a:rPr sz="850" spc="35"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36525">
              <a:lnSpc>
                <a:spcPct val="100000"/>
              </a:lnSpc>
              <a:spcBef>
                <a:spcPts val="330"/>
              </a:spcBef>
            </a:pPr>
            <a:r>
              <a:rPr sz="850" spc="30" dirty="0">
                <a:solidFill>
                  <a:srgbClr val="333333"/>
                </a:solidFill>
                <a:latin typeface="Lucida Console"/>
                <a:cs typeface="Lucida Console"/>
              </a:rPr>
              <a:t>/usr/lib/systemd/system/mariadb.service.</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nSpc>
                <a:spcPct val="131600"/>
              </a:lnSpc>
            </a:pPr>
            <a:r>
              <a:rPr sz="950" b="1" spc="25" dirty="0">
                <a:solidFill>
                  <a:srgbClr val="333333"/>
                </a:solidFill>
                <a:latin typeface="微软雅黑"/>
                <a:cs typeface="微软雅黑"/>
              </a:rPr>
              <a:t>在确认</a:t>
            </a:r>
            <a:r>
              <a:rPr sz="950" b="1" spc="90" dirty="0">
                <a:solidFill>
                  <a:srgbClr val="333333"/>
                </a:solidFill>
                <a:latin typeface="Trebuchet MS"/>
                <a:cs typeface="Trebuchet MS"/>
              </a:rPr>
              <a:t>MariaDB</a:t>
            </a:r>
            <a:r>
              <a:rPr sz="950" b="1" spc="20" dirty="0">
                <a:solidFill>
                  <a:srgbClr val="333333"/>
                </a:solidFill>
                <a:latin typeface="微软雅黑"/>
                <a:cs typeface="微软雅黑"/>
              </a:rPr>
              <a:t>数据库软件程序安装完毕并成功启动后请不要立即使用。为了确保数据库的安全性和正 </a:t>
            </a:r>
            <a:r>
              <a:rPr sz="950" b="1" spc="25" dirty="0">
                <a:solidFill>
                  <a:srgbClr val="333333"/>
                </a:solidFill>
                <a:latin typeface="微软雅黑"/>
                <a:cs typeface="微软雅黑"/>
              </a:rPr>
              <a:t>常运转，需要先对数据库程序进行初始化操作。这个初始化操作涉及下面</a:t>
            </a:r>
            <a:r>
              <a:rPr sz="950" b="1" dirty="0">
                <a:solidFill>
                  <a:srgbClr val="333333"/>
                </a:solidFill>
                <a:latin typeface="Trebuchet MS"/>
                <a:cs typeface="Trebuchet MS"/>
              </a:rPr>
              <a:t>5</a:t>
            </a:r>
            <a:r>
              <a:rPr sz="950" b="1" spc="25" dirty="0">
                <a:solidFill>
                  <a:srgbClr val="333333"/>
                </a:solidFill>
                <a:latin typeface="微软雅黑"/>
                <a:cs typeface="微软雅黑"/>
              </a:rPr>
              <a:t>个步骤。</a:t>
            </a:r>
            <a:endParaRPr sz="950">
              <a:latin typeface="微软雅黑"/>
              <a:cs typeface="微软雅黑"/>
            </a:endParaRPr>
          </a:p>
          <a:p>
            <a:pPr marL="193675">
              <a:lnSpc>
                <a:spcPct val="100000"/>
              </a:lnSpc>
              <a:spcBef>
                <a:spcPts val="1110"/>
              </a:spcBef>
            </a:pPr>
            <a:r>
              <a:rPr sz="950" b="1" spc="10" dirty="0">
                <a:solidFill>
                  <a:srgbClr val="777777"/>
                </a:solidFill>
                <a:latin typeface="Trebuchet MS"/>
                <a:cs typeface="Trebuchet MS"/>
              </a:rPr>
              <a:t>1</a:t>
            </a:r>
            <a:r>
              <a:rPr sz="950" b="1" spc="10" dirty="0">
                <a:solidFill>
                  <a:srgbClr val="777777"/>
                </a:solidFill>
                <a:latin typeface="微软雅黑"/>
                <a:cs typeface="微软雅黑"/>
              </a:rPr>
              <a:t>：</a:t>
            </a:r>
            <a:r>
              <a:rPr sz="950" b="1" spc="25" dirty="0">
                <a:solidFill>
                  <a:srgbClr val="777777"/>
                </a:solidFill>
                <a:latin typeface="微软雅黑"/>
                <a:cs typeface="微软雅黑"/>
              </a:rPr>
              <a:t>设置</a:t>
            </a:r>
            <a:r>
              <a:rPr sz="950" b="1" spc="50" dirty="0">
                <a:solidFill>
                  <a:srgbClr val="777777"/>
                </a:solidFill>
                <a:latin typeface="Trebuchet MS"/>
                <a:cs typeface="Trebuchet MS"/>
              </a:rPr>
              <a:t>root</a:t>
            </a:r>
            <a:r>
              <a:rPr sz="950" b="1" spc="25" dirty="0">
                <a:solidFill>
                  <a:srgbClr val="777777"/>
                </a:solidFill>
                <a:latin typeface="微软雅黑"/>
                <a:cs typeface="微软雅黑"/>
              </a:rPr>
              <a:t>管理员在数据库中的密码值；</a:t>
            </a:r>
            <a:endParaRPr sz="950">
              <a:latin typeface="微软雅黑"/>
              <a:cs typeface="微软雅黑"/>
            </a:endParaRPr>
          </a:p>
          <a:p>
            <a:pPr marL="193675" marR="343535">
              <a:lnSpc>
                <a:spcPct val="131600"/>
              </a:lnSpc>
              <a:spcBef>
                <a:spcPts val="825"/>
              </a:spcBef>
            </a:pPr>
            <a:r>
              <a:rPr sz="950" b="1" spc="25" dirty="0">
                <a:solidFill>
                  <a:srgbClr val="777777"/>
                </a:solidFill>
                <a:latin typeface="微软雅黑"/>
                <a:cs typeface="微软雅黑"/>
              </a:rPr>
              <a:t>（注意，该密码并非</a:t>
            </a:r>
            <a:r>
              <a:rPr sz="950" b="1" spc="50" dirty="0">
                <a:solidFill>
                  <a:srgbClr val="777777"/>
                </a:solidFill>
                <a:latin typeface="Trebuchet MS"/>
                <a:cs typeface="Trebuchet MS"/>
              </a:rPr>
              <a:t>root</a:t>
            </a:r>
            <a:r>
              <a:rPr sz="950" b="1" spc="20" dirty="0">
                <a:solidFill>
                  <a:srgbClr val="777777"/>
                </a:solidFill>
                <a:latin typeface="微软雅黑"/>
                <a:cs typeface="微软雅黑"/>
              </a:rPr>
              <a:t>管理员在系统中的密码，这里的密码值默认应该为空，可直接按回车 </a:t>
            </a:r>
            <a:r>
              <a:rPr sz="950" b="1" spc="25" dirty="0">
                <a:solidFill>
                  <a:srgbClr val="777777"/>
                </a:solidFill>
                <a:latin typeface="微软雅黑"/>
                <a:cs typeface="微软雅黑"/>
              </a:rPr>
              <a:t>键）</a:t>
            </a:r>
            <a:endParaRPr sz="950">
              <a:latin typeface="微软雅黑"/>
              <a:cs typeface="微软雅黑"/>
            </a:endParaRPr>
          </a:p>
          <a:p>
            <a:pPr marL="193675">
              <a:lnSpc>
                <a:spcPct val="100000"/>
              </a:lnSpc>
              <a:spcBef>
                <a:spcPts val="1110"/>
              </a:spcBef>
            </a:pPr>
            <a:r>
              <a:rPr sz="950" b="1" spc="10" dirty="0">
                <a:solidFill>
                  <a:srgbClr val="777777"/>
                </a:solidFill>
                <a:latin typeface="Trebuchet MS"/>
                <a:cs typeface="Trebuchet MS"/>
              </a:rPr>
              <a:t>2</a:t>
            </a:r>
            <a:r>
              <a:rPr sz="950" b="1" spc="10" dirty="0">
                <a:solidFill>
                  <a:srgbClr val="777777"/>
                </a:solidFill>
                <a:latin typeface="微软雅黑"/>
                <a:cs typeface="微软雅黑"/>
              </a:rPr>
              <a:t>：</a:t>
            </a:r>
            <a:r>
              <a:rPr sz="950" b="1" spc="25" dirty="0">
                <a:solidFill>
                  <a:srgbClr val="777777"/>
                </a:solidFill>
                <a:latin typeface="微软雅黑"/>
                <a:cs typeface="微软雅黑"/>
              </a:rPr>
              <a:t>设置</a:t>
            </a:r>
            <a:r>
              <a:rPr sz="950" b="1" spc="50" dirty="0">
                <a:solidFill>
                  <a:srgbClr val="777777"/>
                </a:solidFill>
                <a:latin typeface="Trebuchet MS"/>
                <a:cs typeface="Trebuchet MS"/>
              </a:rPr>
              <a:t>root</a:t>
            </a:r>
            <a:r>
              <a:rPr sz="950" b="1" spc="25" dirty="0">
                <a:solidFill>
                  <a:srgbClr val="777777"/>
                </a:solidFill>
                <a:latin typeface="微软雅黑"/>
                <a:cs typeface="微软雅黑"/>
              </a:rPr>
              <a:t>管理员在数据库中的专有密码；</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b="1" spc="10" dirty="0">
                <a:solidFill>
                  <a:srgbClr val="777777"/>
                </a:solidFill>
                <a:latin typeface="Trebuchet MS"/>
                <a:cs typeface="Trebuchet MS"/>
              </a:rPr>
              <a:t>3</a:t>
            </a:r>
            <a:r>
              <a:rPr sz="950" b="1" spc="10" dirty="0">
                <a:solidFill>
                  <a:srgbClr val="777777"/>
                </a:solidFill>
                <a:latin typeface="微软雅黑"/>
                <a:cs typeface="微软雅黑"/>
              </a:rPr>
              <a:t>：</a:t>
            </a:r>
            <a:r>
              <a:rPr sz="950" b="1" spc="25" dirty="0">
                <a:solidFill>
                  <a:srgbClr val="777777"/>
                </a:solidFill>
                <a:latin typeface="微软雅黑"/>
                <a:cs typeface="微软雅黑"/>
              </a:rPr>
              <a:t>删除匿名账户，并使用</a:t>
            </a:r>
            <a:r>
              <a:rPr sz="950" b="1" spc="50" dirty="0">
                <a:solidFill>
                  <a:srgbClr val="777777"/>
                </a:solidFill>
                <a:latin typeface="Trebuchet MS"/>
                <a:cs typeface="Trebuchet MS"/>
              </a:rPr>
              <a:t>root</a:t>
            </a:r>
            <a:r>
              <a:rPr sz="950" b="1" spc="25" dirty="0">
                <a:solidFill>
                  <a:srgbClr val="777777"/>
                </a:solidFill>
                <a:latin typeface="微软雅黑"/>
                <a:cs typeface="微软雅黑"/>
              </a:rPr>
              <a:t>管理员从远程登录数据库，以确保数据库上运行的业务的安全性；</a:t>
            </a:r>
            <a:endParaRPr sz="950">
              <a:latin typeface="微软雅黑"/>
              <a:cs typeface="微软雅黑"/>
            </a:endParaRPr>
          </a:p>
          <a:p>
            <a:pPr marL="193675">
              <a:lnSpc>
                <a:spcPct val="100000"/>
              </a:lnSpc>
              <a:spcBef>
                <a:spcPts val="1110"/>
              </a:spcBef>
            </a:pPr>
            <a:r>
              <a:rPr sz="950" b="1" spc="10" dirty="0">
                <a:solidFill>
                  <a:srgbClr val="777777"/>
                </a:solidFill>
                <a:latin typeface="Trebuchet MS"/>
                <a:cs typeface="Trebuchet MS"/>
              </a:rPr>
              <a:t>4</a:t>
            </a:r>
            <a:r>
              <a:rPr sz="950" b="1" spc="10" dirty="0">
                <a:solidFill>
                  <a:srgbClr val="777777"/>
                </a:solidFill>
                <a:latin typeface="微软雅黑"/>
                <a:cs typeface="微软雅黑"/>
              </a:rPr>
              <a:t>：</a:t>
            </a:r>
            <a:r>
              <a:rPr sz="950" b="1" spc="25" dirty="0">
                <a:solidFill>
                  <a:srgbClr val="777777"/>
                </a:solidFill>
                <a:latin typeface="微软雅黑"/>
                <a:cs typeface="微软雅黑"/>
              </a:rPr>
              <a:t>删除默认的测试数据库，取消测试数据库的一系列访问权限；</a:t>
            </a:r>
            <a:endParaRPr sz="950">
              <a:latin typeface="微软雅黑"/>
              <a:cs typeface="微软雅黑"/>
            </a:endParaRPr>
          </a:p>
          <a:p>
            <a:pPr marL="193675">
              <a:lnSpc>
                <a:spcPct val="100000"/>
              </a:lnSpc>
              <a:spcBef>
                <a:spcPts val="1115"/>
              </a:spcBef>
            </a:pPr>
            <a:r>
              <a:rPr sz="950" b="1" spc="10" dirty="0">
                <a:solidFill>
                  <a:srgbClr val="777777"/>
                </a:solidFill>
                <a:latin typeface="Trebuchet MS"/>
                <a:cs typeface="Trebuchet MS"/>
              </a:rPr>
              <a:t>5</a:t>
            </a:r>
            <a:r>
              <a:rPr sz="950" b="1" spc="10" dirty="0">
                <a:solidFill>
                  <a:srgbClr val="777777"/>
                </a:solidFill>
                <a:latin typeface="微软雅黑"/>
                <a:cs typeface="微软雅黑"/>
              </a:rPr>
              <a:t>：</a:t>
            </a:r>
            <a:r>
              <a:rPr sz="950" b="1" spc="25" dirty="0">
                <a:solidFill>
                  <a:srgbClr val="777777"/>
                </a:solidFill>
                <a:latin typeface="微软雅黑"/>
                <a:cs typeface="微软雅黑"/>
              </a:rPr>
              <a:t>刷新授权列表，让初始化的设定立即生效。</a:t>
            </a:r>
            <a:endParaRPr sz="950">
              <a:latin typeface="微软雅黑"/>
              <a:cs typeface="微软雅黑"/>
            </a:endParaRPr>
          </a:p>
          <a:p>
            <a:pPr marL="12700" marR="44450">
              <a:lnSpc>
                <a:spcPct val="131600"/>
              </a:lnSpc>
              <a:spcBef>
                <a:spcPts val="825"/>
              </a:spcBef>
            </a:pPr>
            <a:r>
              <a:rPr sz="950" b="1" spc="25" dirty="0">
                <a:solidFill>
                  <a:srgbClr val="333333"/>
                </a:solidFill>
                <a:latin typeface="微软雅黑"/>
                <a:cs typeface="微软雅黑"/>
              </a:rPr>
              <a:t>对于上述数据库初始化的操作步骤，刘遄老师已经在下面的输出信息旁边进行了简单注释，确保各位读 者更直观地了解要输入的内容：</a:t>
            </a:r>
            <a:endParaRPr sz="950">
              <a:latin typeface="微软雅黑"/>
              <a:cs typeface="微软雅黑"/>
            </a:endParaRPr>
          </a:p>
        </p:txBody>
      </p:sp>
      <p:grpSp>
        <p:nvGrpSpPr>
          <p:cNvPr id="12" name="object 12"/>
          <p:cNvGrpSpPr/>
          <p:nvPr/>
        </p:nvGrpSpPr>
        <p:grpSpPr>
          <a:xfrm>
            <a:off x="959124" y="10145693"/>
            <a:ext cx="5651500" cy="196215"/>
            <a:chOff x="959124" y="10145693"/>
            <a:chExt cx="5651500" cy="196215"/>
          </a:xfrm>
        </p:grpSpPr>
        <p:sp>
          <p:nvSpPr>
            <p:cNvPr id="13" name="object 13"/>
            <p:cNvSpPr/>
            <p:nvPr/>
          </p:nvSpPr>
          <p:spPr>
            <a:xfrm>
              <a:off x="963889" y="10150458"/>
              <a:ext cx="5641975" cy="186690"/>
            </a:xfrm>
            <a:custGeom>
              <a:avLst/>
              <a:gdLst/>
              <a:ahLst/>
              <a:cxnLst/>
              <a:rect l="l" t="t" r="r" b="b"/>
              <a:pathLst>
                <a:path w="5641975" h="186690">
                  <a:moveTo>
                    <a:pt x="5641421" y="186070"/>
                  </a:moveTo>
                  <a:lnTo>
                    <a:pt x="0" y="186070"/>
                  </a:lnTo>
                  <a:lnTo>
                    <a:pt x="0" y="20545"/>
                  </a:lnTo>
                  <a:lnTo>
                    <a:pt x="6975" y="6546"/>
                  </a:lnTo>
                  <a:lnTo>
                    <a:pt x="9214" y="4164"/>
                  </a:lnTo>
                  <a:lnTo>
                    <a:pt x="11787" y="2382"/>
                  </a:lnTo>
                  <a:lnTo>
                    <a:pt x="17629" y="590"/>
                  </a:lnTo>
                  <a:lnTo>
                    <a:pt x="20659" y="0"/>
                  </a:lnTo>
                  <a:lnTo>
                    <a:pt x="5620752" y="0"/>
                  </a:lnTo>
                  <a:lnTo>
                    <a:pt x="5623792" y="590"/>
                  </a:lnTo>
                  <a:lnTo>
                    <a:pt x="5629633" y="2382"/>
                  </a:lnTo>
                  <a:lnTo>
                    <a:pt x="5632206" y="4164"/>
                  </a:lnTo>
                  <a:lnTo>
                    <a:pt x="5634446" y="6546"/>
                  </a:lnTo>
                  <a:lnTo>
                    <a:pt x="5636675" y="8633"/>
                  </a:lnTo>
                  <a:lnTo>
                    <a:pt x="5638400" y="11311"/>
                  </a:lnTo>
                  <a:lnTo>
                    <a:pt x="5639610" y="13998"/>
                  </a:lnTo>
                  <a:lnTo>
                    <a:pt x="5640821" y="17267"/>
                  </a:lnTo>
                  <a:lnTo>
                    <a:pt x="5641421" y="20545"/>
                  </a:lnTo>
                  <a:lnTo>
                    <a:pt x="5641421" y="186070"/>
                  </a:lnTo>
                  <a:close/>
                </a:path>
              </a:pathLst>
            </a:custGeom>
            <a:solidFill>
              <a:srgbClr val="F8F8F8"/>
            </a:solidFill>
          </p:spPr>
          <p:txBody>
            <a:bodyPr wrap="square" lIns="0" tIns="0" rIns="0" bIns="0" rtlCol="0"/>
            <a:lstStyle/>
            <a:p>
              <a:endParaRPr/>
            </a:p>
          </p:txBody>
        </p:sp>
        <p:sp>
          <p:nvSpPr>
            <p:cNvPr id="14" name="object 14"/>
            <p:cNvSpPr/>
            <p:nvPr/>
          </p:nvSpPr>
          <p:spPr>
            <a:xfrm>
              <a:off x="963889" y="10150458"/>
              <a:ext cx="5641975" cy="186690"/>
            </a:xfrm>
            <a:custGeom>
              <a:avLst/>
              <a:gdLst/>
              <a:ahLst/>
              <a:cxnLst/>
              <a:rect l="l" t="t" r="r" b="b"/>
              <a:pathLst>
                <a:path w="5641975" h="186690">
                  <a:moveTo>
                    <a:pt x="0" y="186070"/>
                  </a:moveTo>
                  <a:lnTo>
                    <a:pt x="0" y="23823"/>
                  </a:lnTo>
                  <a:lnTo>
                    <a:pt x="0" y="20545"/>
                  </a:lnTo>
                  <a:lnTo>
                    <a:pt x="600" y="17267"/>
                  </a:lnTo>
                  <a:lnTo>
                    <a:pt x="1810" y="13998"/>
                  </a:lnTo>
                  <a:lnTo>
                    <a:pt x="3020" y="11311"/>
                  </a:lnTo>
                  <a:lnTo>
                    <a:pt x="4745" y="8633"/>
                  </a:lnTo>
                  <a:lnTo>
                    <a:pt x="6975" y="6546"/>
                  </a:lnTo>
                  <a:lnTo>
                    <a:pt x="9214" y="4164"/>
                  </a:lnTo>
                  <a:lnTo>
                    <a:pt x="11787" y="2382"/>
                  </a:lnTo>
                  <a:lnTo>
                    <a:pt x="14703" y="1486"/>
                  </a:lnTo>
                  <a:lnTo>
                    <a:pt x="17629" y="590"/>
                  </a:lnTo>
                  <a:lnTo>
                    <a:pt x="20659" y="0"/>
                  </a:lnTo>
                  <a:lnTo>
                    <a:pt x="23823" y="0"/>
                  </a:lnTo>
                  <a:lnTo>
                    <a:pt x="5617597" y="0"/>
                  </a:lnTo>
                  <a:lnTo>
                    <a:pt x="5620752" y="0"/>
                  </a:lnTo>
                  <a:lnTo>
                    <a:pt x="5623792" y="590"/>
                  </a:lnTo>
                  <a:lnTo>
                    <a:pt x="5626717" y="1486"/>
                  </a:lnTo>
                  <a:lnTo>
                    <a:pt x="5629633" y="2382"/>
                  </a:lnTo>
                  <a:lnTo>
                    <a:pt x="5632206" y="4164"/>
                  </a:lnTo>
                  <a:lnTo>
                    <a:pt x="5634446" y="6546"/>
                  </a:lnTo>
                  <a:lnTo>
                    <a:pt x="5636675" y="8633"/>
                  </a:lnTo>
                  <a:lnTo>
                    <a:pt x="5638400" y="11311"/>
                  </a:lnTo>
                  <a:lnTo>
                    <a:pt x="5639610" y="13998"/>
                  </a:lnTo>
                  <a:lnTo>
                    <a:pt x="5640821" y="17267"/>
                  </a:lnTo>
                  <a:lnTo>
                    <a:pt x="5641421" y="20545"/>
                  </a:lnTo>
                  <a:lnTo>
                    <a:pt x="5641421" y="23823"/>
                  </a:lnTo>
                  <a:lnTo>
                    <a:pt x="5641421" y="186070"/>
                  </a:lnTo>
                </a:path>
              </a:pathLst>
            </a:custGeom>
            <a:ln w="9529">
              <a:solidFill>
                <a:srgbClr val="E7EAEC"/>
              </a:solidFill>
            </a:ln>
          </p:spPr>
          <p:txBody>
            <a:bodyPr wrap="square" lIns="0" tIns="0" rIns="0" bIns="0" rtlCol="0"/>
            <a:lstStyle/>
            <a:p>
              <a:endParaRPr/>
            </a:p>
          </p:txBody>
        </p:sp>
        <p:sp>
          <p:nvSpPr>
            <p:cNvPr id="15" name="object 15"/>
            <p:cNvSpPr/>
            <p:nvPr/>
          </p:nvSpPr>
          <p:spPr>
            <a:xfrm>
              <a:off x="1006771" y="10231589"/>
              <a:ext cx="5556250" cy="105410"/>
            </a:xfrm>
            <a:custGeom>
              <a:avLst/>
              <a:gdLst/>
              <a:ahLst/>
              <a:cxnLst/>
              <a:rect l="l" t="t" r="r" b="b"/>
              <a:pathLst>
                <a:path w="5556250" h="105409">
                  <a:moveTo>
                    <a:pt x="0" y="0"/>
                  </a:moveTo>
                  <a:lnTo>
                    <a:pt x="5555656" y="0"/>
                  </a:lnTo>
                  <a:lnTo>
                    <a:pt x="5555656" y="104886"/>
                  </a:lnTo>
                  <a:lnTo>
                    <a:pt x="0" y="104886"/>
                  </a:lnTo>
                  <a:lnTo>
                    <a:pt x="0" y="0"/>
                  </a:lnTo>
                  <a:close/>
                </a:path>
              </a:pathLst>
            </a:custGeom>
            <a:solidFill>
              <a:srgbClr val="F8F8F8"/>
            </a:solidFill>
          </p:spPr>
          <p:txBody>
            <a:bodyPr wrap="square" lIns="0" tIns="0" rIns="0" bIns="0" rtlCol="0"/>
            <a:lstStyle/>
            <a:p>
              <a:endParaRPr/>
            </a:p>
          </p:txBody>
        </p:sp>
      </p:grpSp>
      <p:sp>
        <p:nvSpPr>
          <p:cNvPr id="16" name="object 16"/>
          <p:cNvSpPr txBox="1"/>
          <p:nvPr/>
        </p:nvSpPr>
        <p:spPr>
          <a:xfrm>
            <a:off x="917906" y="321310"/>
            <a:ext cx="5888990" cy="4142104"/>
          </a:xfrm>
          <a:prstGeom prst="rect">
            <a:avLst/>
          </a:prstGeom>
        </p:spPr>
        <p:txBody>
          <a:bodyPr vert="horz" wrap="square" lIns="0" tIns="53340" rIns="0" bIns="0" rtlCol="0">
            <a:spAutoFit/>
          </a:bodyPr>
          <a:lstStyle/>
          <a:p>
            <a:pPr marL="165100">
              <a:lnSpc>
                <a:spcPct val="100000"/>
              </a:lnSpc>
              <a:spcBef>
                <a:spcPts val="420"/>
              </a:spcBef>
            </a:pPr>
            <a:r>
              <a:rPr sz="850" spc="25" dirty="0">
                <a:solidFill>
                  <a:srgbClr val="333333"/>
                </a:solidFill>
                <a:latin typeface="Lucida Console"/>
                <a:cs typeface="Lucida Console"/>
              </a:rPr>
              <a:t>==============================================================================</a:t>
            </a:r>
            <a:r>
              <a:rPr sz="1200" spc="37" baseline="20833" dirty="0">
                <a:latin typeface="小哥哥网恋吗"/>
                <a:cs typeface="小哥哥网恋吗"/>
              </a:rPr>
              <a:t>5/20</a:t>
            </a:r>
            <a:endParaRPr sz="1200" baseline="20833">
              <a:latin typeface="小哥哥网恋吗"/>
              <a:cs typeface="小哥哥网恋吗"/>
            </a:endParaRPr>
          </a:p>
          <a:p>
            <a:pPr marL="1651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65100">
              <a:lnSpc>
                <a:spcPct val="100000"/>
              </a:lnSpc>
              <a:spcBef>
                <a:spcPts val="330"/>
              </a:spcBef>
              <a:tabLst>
                <a:tab pos="784860" algn="l"/>
              </a:tabLst>
            </a:pPr>
            <a:r>
              <a:rPr sz="850" spc="30" dirty="0">
                <a:solidFill>
                  <a:srgbClr val="333333"/>
                </a:solidFill>
                <a:latin typeface="Lucida Console"/>
                <a:cs typeface="Lucida Console"/>
              </a:rPr>
              <a:t>Install	</a:t>
            </a:r>
            <a:r>
              <a:rPr sz="850" spc="20" dirty="0">
                <a:solidFill>
                  <a:srgbClr val="333333"/>
                </a:solidFill>
                <a:latin typeface="Lucida Console"/>
                <a:cs typeface="Lucida Console"/>
              </a:rPr>
              <a:t>10</a:t>
            </a:r>
            <a:r>
              <a:rPr sz="850" spc="-30" dirty="0">
                <a:solidFill>
                  <a:srgbClr val="333333"/>
                </a:solidFill>
                <a:latin typeface="Lucida Console"/>
                <a:cs typeface="Lucida Console"/>
              </a:rPr>
              <a:t> </a:t>
            </a:r>
            <a:r>
              <a:rPr sz="850" spc="30" dirty="0">
                <a:solidFill>
                  <a:srgbClr val="333333"/>
                </a:solidFill>
                <a:latin typeface="Lucida Console"/>
                <a:cs typeface="Lucida Console"/>
              </a:rPr>
              <a:t>Packages</a:t>
            </a:r>
            <a:endParaRPr sz="850">
              <a:latin typeface="Lucida Console"/>
              <a:cs typeface="Lucida Console"/>
            </a:endParaRPr>
          </a:p>
          <a:p>
            <a:pPr marL="165100" marR="3975735" indent="-635">
              <a:lnSpc>
                <a:spcPct val="132400"/>
              </a:lnSpc>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Installed:</a:t>
            </a:r>
            <a:endParaRPr sz="850">
              <a:latin typeface="Lucida Console"/>
              <a:cs typeface="Lucida Console"/>
            </a:endParaRPr>
          </a:p>
          <a:p>
            <a:pPr marL="299085">
              <a:lnSpc>
                <a:spcPct val="100000"/>
              </a:lnSpc>
              <a:spcBef>
                <a:spcPts val="334"/>
              </a:spcBef>
            </a:pPr>
            <a:r>
              <a:rPr sz="850" spc="30" dirty="0">
                <a:solidFill>
                  <a:srgbClr val="333333"/>
                </a:solidFill>
                <a:latin typeface="Lucida Console"/>
                <a:cs typeface="Lucida Console"/>
              </a:rPr>
              <a:t>mariadb-3:10.3.11-1.module+el8+2765+cfa4f87b.x86_64</a:t>
            </a:r>
            <a:endParaRPr sz="850">
              <a:latin typeface="Lucida Console"/>
              <a:cs typeface="Lucida Console"/>
            </a:endParaRPr>
          </a:p>
          <a:p>
            <a:pPr marL="299085" marR="1071880">
              <a:lnSpc>
                <a:spcPct val="264800"/>
              </a:lnSpc>
            </a:pPr>
            <a:r>
              <a:rPr sz="850" spc="30" dirty="0">
                <a:solidFill>
                  <a:srgbClr val="333333"/>
                </a:solidFill>
                <a:latin typeface="Lucida Console"/>
                <a:cs typeface="Lucida Console"/>
              </a:rPr>
              <a:t>mariadb-server-3:10.3.11-1.module+el8+2765+cfa4f87b.x86_64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mariadb-backup-3:10.3.11-1.module+el8+2765+cfa4f87b.x86_64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mariadb-gssapi-server-3:10.3.11-1.module+el8+2765+cfa4f87b.x86_64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mariadb-server-utils-3:10.3.11-1.module+el8+2765+cfa4f87b.x86_64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mariadb-common-3:10.3.11-1.module+el8+2765+cfa4f87b.x86_64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mariadb-connector-c-3.0.7-1.el8.x86_64</a:t>
            </a:r>
            <a:endParaRPr sz="850">
              <a:latin typeface="Lucida Console"/>
              <a:cs typeface="Lucida Console"/>
            </a:endParaRPr>
          </a:p>
          <a:p>
            <a:pPr>
              <a:lnSpc>
                <a:spcPct val="100000"/>
              </a:lnSpc>
            </a:pPr>
            <a:endParaRPr sz="900">
              <a:latin typeface="Lucida Console"/>
              <a:cs typeface="Lucida Console"/>
            </a:endParaRPr>
          </a:p>
          <a:p>
            <a:pPr marL="299085">
              <a:lnSpc>
                <a:spcPct val="100000"/>
              </a:lnSpc>
              <a:spcBef>
                <a:spcPts val="780"/>
              </a:spcBef>
            </a:pPr>
            <a:r>
              <a:rPr sz="850" spc="30" dirty="0">
                <a:solidFill>
                  <a:srgbClr val="333333"/>
                </a:solidFill>
                <a:latin typeface="Lucida Console"/>
                <a:cs typeface="Lucida Console"/>
              </a:rPr>
              <a:t>mariadb-connector-c-config-3.0.7-1.el8.noarch</a:t>
            </a:r>
            <a:endParaRPr sz="850">
              <a:latin typeface="Lucida Console"/>
              <a:cs typeface="Lucida Console"/>
            </a:endParaRPr>
          </a:p>
          <a:p>
            <a:pPr marL="299085" marR="1557655">
              <a:lnSpc>
                <a:spcPct val="264800"/>
              </a:lnSpc>
            </a:pPr>
            <a:r>
              <a:rPr sz="850" spc="30" dirty="0">
                <a:solidFill>
                  <a:srgbClr val="333333"/>
                </a:solidFill>
                <a:latin typeface="Lucida Console"/>
                <a:cs typeface="Lucida Console"/>
              </a:rPr>
              <a:t>mariadb-errmsg-3:10.3.11-1.module+el8+2765+cfa4f87b.x86_64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perl-DBD-MySQL-4.046-2.module+el8+2515+0650e81c.x86_64</a:t>
            </a:r>
            <a:endParaRPr sz="850">
              <a:latin typeface="Lucida Console"/>
              <a:cs typeface="Lucida Console"/>
            </a:endParaRPr>
          </a:p>
        </p:txBody>
      </p:sp>
      <p:sp>
        <p:nvSpPr>
          <p:cNvPr id="17" name="object 17"/>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330</a:t>
            </a:fld>
            <a:endParaRPr sz="800">
              <a:latin typeface="小哥哥网恋吗"/>
              <a:cs typeface="小哥哥网恋吗"/>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427"/>
            <a:ext cx="5651500" cy="9968230"/>
            <a:chOff x="959124" y="368427"/>
            <a:chExt cx="5651500" cy="9968230"/>
          </a:xfrm>
        </p:grpSpPr>
        <p:sp>
          <p:nvSpPr>
            <p:cNvPr id="3" name="object 3"/>
            <p:cNvSpPr/>
            <p:nvPr/>
          </p:nvSpPr>
          <p:spPr>
            <a:xfrm>
              <a:off x="963889" y="368427"/>
              <a:ext cx="5641975" cy="9968230"/>
            </a:xfrm>
            <a:custGeom>
              <a:avLst/>
              <a:gdLst/>
              <a:ahLst/>
              <a:cxnLst/>
              <a:rect l="l" t="t" r="r" b="b"/>
              <a:pathLst>
                <a:path w="5641975" h="9968230">
                  <a:moveTo>
                    <a:pt x="5641421" y="9967720"/>
                  </a:moveTo>
                  <a:lnTo>
                    <a:pt x="0" y="9967720"/>
                  </a:lnTo>
                  <a:lnTo>
                    <a:pt x="0" y="0"/>
                  </a:lnTo>
                  <a:lnTo>
                    <a:pt x="5641421" y="0"/>
                  </a:lnTo>
                  <a:lnTo>
                    <a:pt x="5641421" y="9967720"/>
                  </a:lnTo>
                  <a:close/>
                </a:path>
              </a:pathLst>
            </a:custGeom>
            <a:solidFill>
              <a:srgbClr val="F8F8F8"/>
            </a:solidFill>
          </p:spPr>
          <p:txBody>
            <a:bodyPr wrap="square" lIns="0" tIns="0" rIns="0" bIns="0" rtlCol="0"/>
            <a:lstStyle/>
            <a:p>
              <a:endParaRPr/>
            </a:p>
          </p:txBody>
        </p:sp>
        <p:sp>
          <p:nvSpPr>
            <p:cNvPr id="4" name="object 4"/>
            <p:cNvSpPr/>
            <p:nvPr/>
          </p:nvSpPr>
          <p:spPr>
            <a:xfrm>
              <a:off x="963889" y="368427"/>
              <a:ext cx="5641975" cy="9968230"/>
            </a:xfrm>
            <a:custGeom>
              <a:avLst/>
              <a:gdLst/>
              <a:ahLst/>
              <a:cxnLst/>
              <a:rect l="l" t="t" r="r" b="b"/>
              <a:pathLst>
                <a:path w="5641975" h="9968230">
                  <a:moveTo>
                    <a:pt x="0" y="9967720"/>
                  </a:moveTo>
                  <a:lnTo>
                    <a:pt x="0" y="0"/>
                  </a:lnTo>
                </a:path>
                <a:path w="5641975" h="9968230">
                  <a:moveTo>
                    <a:pt x="5641421" y="0"/>
                  </a:moveTo>
                  <a:lnTo>
                    <a:pt x="5641421" y="9967720"/>
                  </a:lnTo>
                </a:path>
              </a:pathLst>
            </a:custGeom>
            <a:ln w="9529">
              <a:solidFill>
                <a:srgbClr val="E7EAEC"/>
              </a:solidFill>
            </a:ln>
          </p:spPr>
          <p:txBody>
            <a:bodyPr wrap="square" lIns="0" tIns="0" rIns="0" bIns="0" rtlCol="0"/>
            <a:lstStyle/>
            <a:p>
              <a:endParaRPr/>
            </a:p>
          </p:txBody>
        </p:sp>
      </p:grpSp>
      <p:sp>
        <p:nvSpPr>
          <p:cNvPr id="5" name="object 5"/>
          <p:cNvSpPr txBox="1"/>
          <p:nvPr/>
        </p:nvSpPr>
        <p:spPr>
          <a:xfrm>
            <a:off x="1070306" y="356879"/>
            <a:ext cx="321183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mysql_secure_installation</a:t>
            </a:r>
            <a:endParaRPr sz="850">
              <a:latin typeface="Lucida Console"/>
              <a:cs typeface="Lucida Console"/>
            </a:endParaRPr>
          </a:p>
        </p:txBody>
      </p:sp>
      <p:sp>
        <p:nvSpPr>
          <p:cNvPr id="9" name="object 9"/>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331</a:t>
            </a:fld>
            <a:endParaRPr sz="800">
              <a:latin typeface="小哥哥网恋吗"/>
              <a:cs typeface="小哥哥网恋吗"/>
            </a:endParaRPr>
          </a:p>
        </p:txBody>
      </p:sp>
      <p:sp>
        <p:nvSpPr>
          <p:cNvPr id="6" name="object 6"/>
          <p:cNvSpPr txBox="1"/>
          <p:nvPr/>
        </p:nvSpPr>
        <p:spPr>
          <a:xfrm>
            <a:off x="1070306" y="664011"/>
            <a:ext cx="5408930" cy="3627754"/>
          </a:xfrm>
          <a:prstGeom prst="rect">
            <a:avLst/>
          </a:prstGeom>
        </p:spPr>
        <p:txBody>
          <a:bodyPr vert="horz" wrap="square" lIns="0" tIns="11430" rIns="0" bIns="0" rtlCol="0">
            <a:spAutoFit/>
          </a:bodyPr>
          <a:lstStyle/>
          <a:p>
            <a:pPr marL="415925" marR="624840" indent="-403860">
              <a:lnSpc>
                <a:spcPct val="132400"/>
              </a:lnSpc>
              <a:spcBef>
                <a:spcPts val="90"/>
              </a:spcBef>
              <a:tabLst>
                <a:tab pos="2348230" algn="l"/>
              </a:tabLst>
            </a:pPr>
            <a:r>
              <a:rPr sz="850" spc="25" dirty="0">
                <a:solidFill>
                  <a:srgbClr val="333333"/>
                </a:solidFill>
                <a:latin typeface="Lucida Console"/>
                <a:cs typeface="Lucida Console"/>
              </a:rPr>
              <a:t>NOTE:</a:t>
            </a:r>
            <a:r>
              <a:rPr sz="850" spc="30" dirty="0">
                <a:solidFill>
                  <a:srgbClr val="333333"/>
                </a:solidFill>
                <a:latin typeface="Lucida Console"/>
                <a:cs typeface="Lucida Console"/>
              </a:rPr>
              <a:t> RUNNING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ALL</a:t>
            </a:r>
            <a:r>
              <a:rPr sz="850" spc="30" dirty="0">
                <a:solidFill>
                  <a:srgbClr val="333333"/>
                </a:solidFill>
                <a:latin typeface="Lucida Console"/>
                <a:cs typeface="Lucida Console"/>
              </a:rPr>
              <a:t> </a:t>
            </a:r>
            <a:r>
              <a:rPr sz="850" spc="25" dirty="0">
                <a:solidFill>
                  <a:srgbClr val="333333"/>
                </a:solidFill>
                <a:latin typeface="Lucida Console"/>
                <a:cs typeface="Lucida Console"/>
              </a:rPr>
              <a:t>PARTS</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SCRIPT</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RECOMMENDED</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ALL</a:t>
            </a:r>
            <a:r>
              <a:rPr sz="850" spc="35" dirty="0">
                <a:solidFill>
                  <a:srgbClr val="333333"/>
                </a:solidFill>
                <a:latin typeface="Lucida Console"/>
                <a:cs typeface="Lucida Console"/>
              </a:rPr>
              <a:t> </a:t>
            </a:r>
            <a:r>
              <a:rPr sz="850" spc="30" dirty="0">
                <a:solidFill>
                  <a:srgbClr val="333333"/>
                </a:solidFill>
                <a:latin typeface="Lucida Console"/>
                <a:cs typeface="Lucida Console"/>
              </a:rPr>
              <a:t>MariaDB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SERVERS</a:t>
            </a:r>
            <a:r>
              <a:rPr sz="850" spc="35" dirty="0">
                <a:solidFill>
                  <a:srgbClr val="333333"/>
                </a:solidFill>
                <a:latin typeface="Lucida Console"/>
                <a:cs typeface="Lucida Console"/>
              </a:rPr>
              <a:t> </a:t>
            </a:r>
            <a:r>
              <a:rPr sz="850" spc="20" dirty="0">
                <a:solidFill>
                  <a:srgbClr val="333333"/>
                </a:solidFill>
                <a:latin typeface="Lucida Console"/>
                <a:cs typeface="Lucida Console"/>
              </a:rPr>
              <a:t>IN</a:t>
            </a:r>
            <a:r>
              <a:rPr sz="850" spc="40" dirty="0">
                <a:solidFill>
                  <a:srgbClr val="333333"/>
                </a:solidFill>
                <a:latin typeface="Lucida Console"/>
                <a:cs typeface="Lucida Console"/>
              </a:rPr>
              <a:t> </a:t>
            </a:r>
            <a:r>
              <a:rPr sz="850" spc="30" dirty="0">
                <a:solidFill>
                  <a:srgbClr val="333333"/>
                </a:solidFill>
                <a:latin typeface="Lucida Console"/>
                <a:cs typeface="Lucida Console"/>
              </a:rPr>
              <a:t>PRODUCTION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	PLEASE</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 EACH STEP</a:t>
            </a:r>
            <a:r>
              <a:rPr sz="850" spc="30" dirty="0">
                <a:solidFill>
                  <a:srgbClr val="333333"/>
                </a:solidFill>
                <a:latin typeface="Lucida Console"/>
                <a:cs typeface="Lucida Console"/>
              </a:rPr>
              <a:t> CAREFULLY!</a:t>
            </a:r>
            <a:endParaRPr sz="850">
              <a:latin typeface="Lucida Console"/>
              <a:cs typeface="Lucida Console"/>
            </a:endParaRPr>
          </a:p>
          <a:p>
            <a:pPr>
              <a:lnSpc>
                <a:spcPct val="100000"/>
              </a:lnSpc>
            </a:pPr>
            <a:endParaRPr sz="900">
              <a:latin typeface="Lucida Console"/>
              <a:cs typeface="Lucida Console"/>
            </a:endParaRPr>
          </a:p>
          <a:p>
            <a:pPr marL="12700" marR="833119">
              <a:lnSpc>
                <a:spcPct val="132400"/>
              </a:lnSpc>
              <a:spcBef>
                <a:spcPts val="450"/>
              </a:spcBef>
              <a:tabLst>
                <a:tab pos="2012314" algn="l"/>
              </a:tabLst>
            </a:pPr>
            <a:r>
              <a:rPr sz="850" spc="20" dirty="0">
                <a:solidFill>
                  <a:srgbClr val="333333"/>
                </a:solidFill>
                <a:latin typeface="Lucida Console"/>
                <a:cs typeface="Lucida Console"/>
              </a:rPr>
              <a:t>In</a:t>
            </a:r>
            <a:r>
              <a:rPr sz="850" spc="30" dirty="0">
                <a:solidFill>
                  <a:srgbClr val="333333"/>
                </a:solidFill>
                <a:latin typeface="Lucida Console"/>
                <a:cs typeface="Lucida Console"/>
              </a:rPr>
              <a:t> </a:t>
            </a:r>
            <a:r>
              <a:rPr sz="850" spc="25" dirty="0">
                <a:solidFill>
                  <a:srgbClr val="333333"/>
                </a:solidFill>
                <a:latin typeface="Lucida Console"/>
                <a:cs typeface="Lucida Console"/>
              </a:rPr>
              <a:t>order</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log</a:t>
            </a:r>
            <a:r>
              <a:rPr sz="850" spc="3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5" dirty="0">
                <a:solidFill>
                  <a:srgbClr val="333333"/>
                </a:solidFill>
                <a:latin typeface="Lucida Console"/>
                <a:cs typeface="Lucida Console"/>
              </a:rPr>
              <a:t> </a:t>
            </a:r>
            <a:r>
              <a:rPr sz="850" spc="30" dirty="0">
                <a:solidFill>
                  <a:srgbClr val="333333"/>
                </a:solidFill>
                <a:latin typeface="Lucida Console"/>
                <a:cs typeface="Lucida Console"/>
              </a:rPr>
              <a:t>MariaDB</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secure</a:t>
            </a:r>
            <a:r>
              <a:rPr sz="850" spc="35" dirty="0">
                <a:solidFill>
                  <a:srgbClr val="333333"/>
                </a:solidFill>
                <a:latin typeface="Lucida Console"/>
                <a:cs typeface="Lucida Console"/>
              </a:rPr>
              <a:t> </a:t>
            </a:r>
            <a:r>
              <a:rPr sz="850" spc="25" dirty="0">
                <a:solidFill>
                  <a:srgbClr val="333333"/>
                </a:solidFill>
                <a:latin typeface="Lucida Console"/>
                <a:cs typeface="Lucida Console"/>
              </a:rPr>
              <a:t>it,</a:t>
            </a:r>
            <a:r>
              <a:rPr sz="850" spc="35" dirty="0">
                <a:solidFill>
                  <a:srgbClr val="333333"/>
                </a:solidFill>
                <a:latin typeface="Lucida Console"/>
                <a:cs typeface="Lucida Console"/>
              </a:rPr>
              <a:t> </a:t>
            </a:r>
            <a:r>
              <a:rPr sz="850" spc="25" dirty="0">
                <a:solidFill>
                  <a:srgbClr val="333333"/>
                </a:solidFill>
                <a:latin typeface="Lucida Console"/>
                <a:cs typeface="Lucida Console"/>
              </a:rPr>
              <a:t>we'll</a:t>
            </a:r>
            <a:r>
              <a:rPr sz="850" spc="35" dirty="0">
                <a:solidFill>
                  <a:srgbClr val="333333"/>
                </a:solidFill>
                <a:latin typeface="Lucida Console"/>
                <a:cs typeface="Lucida Console"/>
              </a:rPr>
              <a:t> </a:t>
            </a:r>
            <a:r>
              <a:rPr sz="850" spc="25" dirty="0">
                <a:solidFill>
                  <a:srgbClr val="333333"/>
                </a:solidFill>
                <a:latin typeface="Lucida Console"/>
                <a:cs typeface="Lucida Console"/>
              </a:rPr>
              <a:t>need</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current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password</a:t>
            </a:r>
            <a:r>
              <a:rPr sz="850" spc="40" dirty="0">
                <a:solidFill>
                  <a:srgbClr val="333333"/>
                </a:solidFill>
                <a:latin typeface="Lucida Console"/>
                <a:cs typeface="Lucida Console"/>
              </a:rPr>
              <a:t> </a:t>
            </a:r>
            <a:r>
              <a:rPr sz="850" spc="25" dirty="0">
                <a:solidFill>
                  <a:srgbClr val="333333"/>
                </a:solidFill>
                <a:latin typeface="Lucida Console"/>
                <a:cs typeface="Lucida Console"/>
              </a:rPr>
              <a:t>for</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40" dirty="0">
                <a:solidFill>
                  <a:srgbClr val="333333"/>
                </a:solidFill>
                <a:latin typeface="Lucida Console"/>
                <a:cs typeface="Lucida Console"/>
              </a:rPr>
              <a:t> </a:t>
            </a:r>
            <a:r>
              <a:rPr sz="850" spc="25" dirty="0">
                <a:solidFill>
                  <a:srgbClr val="333333"/>
                </a:solidFill>
                <a:latin typeface="Lucida Console"/>
                <a:cs typeface="Lucida Console"/>
              </a:rPr>
              <a:t>user.	</a:t>
            </a:r>
            <a:r>
              <a:rPr sz="850" spc="20" dirty="0">
                <a:solidFill>
                  <a:srgbClr val="333333"/>
                </a:solidFill>
                <a:latin typeface="Lucida Console"/>
                <a:cs typeface="Lucida Console"/>
              </a:rPr>
              <a:t>If </a:t>
            </a:r>
            <a:r>
              <a:rPr sz="850" spc="25" dirty="0">
                <a:solidFill>
                  <a:srgbClr val="333333"/>
                </a:solidFill>
                <a:latin typeface="Lucida Console"/>
                <a:cs typeface="Lucida Console"/>
              </a:rPr>
              <a:t>you've just </a:t>
            </a:r>
            <a:r>
              <a:rPr sz="850" spc="30" dirty="0">
                <a:solidFill>
                  <a:srgbClr val="333333"/>
                </a:solidFill>
                <a:latin typeface="Lucida Console"/>
                <a:cs typeface="Lucida Console"/>
              </a:rPr>
              <a:t>installed MariaDB, </a:t>
            </a:r>
            <a:r>
              <a:rPr sz="850" spc="25" dirty="0">
                <a:solidFill>
                  <a:srgbClr val="333333"/>
                </a:solidFill>
                <a:latin typeface="Lucida Console"/>
                <a:cs typeface="Lucida Console"/>
              </a:rPr>
              <a:t>and </a:t>
            </a:r>
            <a:r>
              <a:rPr sz="850" spc="-495" dirty="0">
                <a:solidFill>
                  <a:srgbClr val="333333"/>
                </a:solidFill>
                <a:latin typeface="Lucida Console"/>
                <a:cs typeface="Lucida Console"/>
              </a:rPr>
              <a: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haven't </a:t>
            </a:r>
            <a:r>
              <a:rPr sz="850" spc="25" dirty="0">
                <a:solidFill>
                  <a:srgbClr val="333333"/>
                </a:solidFill>
                <a:latin typeface="Lucida Console"/>
                <a:cs typeface="Lucida Console"/>
              </a:rPr>
              <a:t>set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30" dirty="0">
                <a:solidFill>
                  <a:srgbClr val="333333"/>
                </a:solidFill>
                <a:latin typeface="Lucida Console"/>
                <a:cs typeface="Lucida Console"/>
              </a:rPr>
              <a:t>password </a:t>
            </a:r>
            <a:r>
              <a:rPr sz="850" spc="25" dirty="0">
                <a:solidFill>
                  <a:srgbClr val="333333"/>
                </a:solidFill>
                <a:latin typeface="Lucida Console"/>
                <a:cs typeface="Lucida Console"/>
              </a:rPr>
              <a:t>yet,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password </a:t>
            </a:r>
            <a:r>
              <a:rPr sz="850" spc="25" dirty="0">
                <a:solidFill>
                  <a:srgbClr val="333333"/>
                </a:solidFill>
                <a:latin typeface="Lucida Console"/>
                <a:cs typeface="Lucida Console"/>
              </a:rPr>
              <a:t>will</a:t>
            </a:r>
            <a:r>
              <a:rPr sz="850" spc="35"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a:t>
            </a:r>
            <a:r>
              <a:rPr sz="850" spc="25" dirty="0">
                <a:solidFill>
                  <a:srgbClr val="333333"/>
                </a:solidFill>
                <a:latin typeface="Lucida Console"/>
                <a:cs typeface="Lucida Console"/>
              </a:rPr>
              <a:t>blank, </a:t>
            </a:r>
            <a:r>
              <a:rPr sz="850" spc="-500" dirty="0">
                <a:solidFill>
                  <a:srgbClr val="333333"/>
                </a:solidFill>
                <a:latin typeface="Lucida Console"/>
                <a:cs typeface="Lucida Console"/>
              </a:rPr>
              <a:t> </a:t>
            </a:r>
            <a:r>
              <a:rPr sz="850" spc="20" dirty="0">
                <a:solidFill>
                  <a:srgbClr val="333333"/>
                </a:solidFill>
                <a:latin typeface="Lucida Console"/>
                <a:cs typeface="Lucida Console"/>
              </a:rPr>
              <a:t>so</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should</a:t>
            </a:r>
            <a:r>
              <a:rPr sz="850" spc="30" dirty="0">
                <a:solidFill>
                  <a:srgbClr val="333333"/>
                </a:solidFill>
                <a:latin typeface="Lucida Console"/>
                <a:cs typeface="Lucida Console"/>
              </a:rPr>
              <a:t> </a:t>
            </a:r>
            <a:r>
              <a:rPr sz="850" spc="25" dirty="0">
                <a:solidFill>
                  <a:srgbClr val="333333"/>
                </a:solidFill>
                <a:latin typeface="Lucida Console"/>
                <a:cs typeface="Lucida Console"/>
              </a:rPr>
              <a:t>just</a:t>
            </a:r>
            <a:r>
              <a:rPr sz="850" spc="30" dirty="0">
                <a:solidFill>
                  <a:srgbClr val="333333"/>
                </a:solidFill>
                <a:latin typeface="Lucida Console"/>
                <a:cs typeface="Lucida Console"/>
              </a:rPr>
              <a:t> </a:t>
            </a:r>
            <a:r>
              <a:rPr sz="850" spc="25" dirty="0">
                <a:solidFill>
                  <a:srgbClr val="333333"/>
                </a:solidFill>
                <a:latin typeface="Lucida Console"/>
                <a:cs typeface="Lucida Console"/>
              </a:rPr>
              <a:t>press</a:t>
            </a:r>
            <a:r>
              <a:rPr sz="850" spc="30" dirty="0">
                <a:solidFill>
                  <a:srgbClr val="333333"/>
                </a:solidFill>
                <a:latin typeface="Lucida Console"/>
                <a:cs typeface="Lucida Console"/>
              </a:rPr>
              <a:t> </a:t>
            </a:r>
            <a:r>
              <a:rPr sz="850" spc="25" dirty="0">
                <a:solidFill>
                  <a:srgbClr val="333333"/>
                </a:solidFill>
                <a:latin typeface="Lucida Console"/>
                <a:cs typeface="Lucida Console"/>
              </a:rPr>
              <a:t>enter</a:t>
            </a:r>
            <a:r>
              <a:rPr sz="850" spc="30" dirty="0">
                <a:solidFill>
                  <a:srgbClr val="333333"/>
                </a:solidFill>
                <a:latin typeface="Lucida Console"/>
                <a:cs typeface="Lucida Console"/>
              </a:rPr>
              <a:t> </a:t>
            </a:r>
            <a:r>
              <a:rPr sz="850" spc="25" dirty="0">
                <a:solidFill>
                  <a:srgbClr val="333333"/>
                </a:solidFill>
                <a:latin typeface="Lucida Console"/>
                <a:cs typeface="Lucida Console"/>
              </a:rPr>
              <a:t>here.</a:t>
            </a:r>
            <a:endParaRPr sz="850">
              <a:latin typeface="Lucida Console"/>
              <a:cs typeface="Lucida Console"/>
            </a:endParaRPr>
          </a:p>
          <a:p>
            <a:pPr>
              <a:lnSpc>
                <a:spcPct val="100000"/>
              </a:lnSpc>
            </a:pPr>
            <a:endParaRPr sz="1300">
              <a:latin typeface="Lucida Console"/>
              <a:cs typeface="Lucida Console"/>
            </a:endParaRPr>
          </a:p>
          <a:p>
            <a:pPr marL="12700" marR="5080" indent="-635">
              <a:lnSpc>
                <a:spcPct val="137300"/>
              </a:lnSpc>
            </a:pPr>
            <a:r>
              <a:rPr sz="850" spc="25" dirty="0">
                <a:solidFill>
                  <a:srgbClr val="333333"/>
                </a:solidFill>
                <a:latin typeface="Lucida Console"/>
                <a:cs typeface="Lucida Console"/>
              </a:rPr>
              <a:t>Enter</a:t>
            </a:r>
            <a:r>
              <a:rPr sz="850" spc="30" dirty="0">
                <a:solidFill>
                  <a:srgbClr val="333333"/>
                </a:solidFill>
                <a:latin typeface="Lucida Console"/>
                <a:cs typeface="Lucida Console"/>
              </a:rPr>
              <a:t> current</a:t>
            </a:r>
            <a:r>
              <a:rPr sz="850" spc="35" dirty="0">
                <a:solidFill>
                  <a:srgbClr val="333333"/>
                </a:solidFill>
                <a:latin typeface="Lucida Console"/>
                <a:cs typeface="Lucida Console"/>
              </a:rPr>
              <a:t> </a:t>
            </a:r>
            <a:r>
              <a:rPr sz="850" spc="30" dirty="0">
                <a:solidFill>
                  <a:srgbClr val="333333"/>
                </a:solidFill>
                <a:latin typeface="Lucida Console"/>
                <a:cs typeface="Lucida Console"/>
              </a:rPr>
              <a:t>password</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5" dirty="0">
                <a:solidFill>
                  <a:srgbClr val="333333"/>
                </a:solidFill>
                <a:latin typeface="Lucida Console"/>
                <a:cs typeface="Lucida Console"/>
              </a:rPr>
              <a:t>(enter</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none):</a:t>
            </a:r>
            <a:r>
              <a:rPr sz="850" spc="35" dirty="0">
                <a:solidFill>
                  <a:srgbClr val="333333"/>
                </a:solidFill>
                <a:latin typeface="Lucida Console"/>
                <a:cs typeface="Lucida Console"/>
              </a:rPr>
              <a:t> </a:t>
            </a:r>
            <a:r>
              <a:rPr sz="800" spc="85" dirty="0">
                <a:solidFill>
                  <a:srgbClr val="333333"/>
                </a:solidFill>
                <a:latin typeface="宋体"/>
                <a:cs typeface="宋体"/>
              </a:rPr>
              <a:t>输</a:t>
            </a:r>
            <a:r>
              <a:rPr sz="800" spc="90" dirty="0">
                <a:solidFill>
                  <a:srgbClr val="333333"/>
                </a:solidFill>
                <a:latin typeface="宋体"/>
                <a:cs typeface="宋体"/>
              </a:rPr>
              <a:t>入管</a:t>
            </a:r>
            <a:r>
              <a:rPr sz="700" spc="190" dirty="0">
                <a:solidFill>
                  <a:srgbClr val="333333"/>
                </a:solidFill>
                <a:latin typeface="宋体"/>
                <a:cs typeface="宋体"/>
              </a:rPr>
              <a:t>理</a:t>
            </a:r>
            <a:r>
              <a:rPr sz="800" spc="90" dirty="0">
                <a:solidFill>
                  <a:srgbClr val="333333"/>
                </a:solidFill>
                <a:latin typeface="宋体"/>
                <a:cs typeface="宋体"/>
              </a:rPr>
              <a:t>员原始密码</a:t>
            </a:r>
            <a:r>
              <a:rPr sz="700" spc="190" dirty="0">
                <a:solidFill>
                  <a:srgbClr val="333333"/>
                </a:solidFill>
                <a:latin typeface="宋体"/>
                <a:cs typeface="宋体"/>
              </a:rPr>
              <a:t>，</a:t>
            </a:r>
            <a:r>
              <a:rPr sz="800" spc="90" dirty="0">
                <a:solidFill>
                  <a:srgbClr val="333333"/>
                </a:solidFill>
                <a:latin typeface="宋体"/>
                <a:cs typeface="宋体"/>
              </a:rPr>
              <a:t>默认为空值</a:t>
            </a:r>
            <a:r>
              <a:rPr sz="700" spc="190" dirty="0">
                <a:solidFill>
                  <a:srgbClr val="333333"/>
                </a:solidFill>
                <a:latin typeface="宋体"/>
                <a:cs typeface="宋体"/>
              </a:rPr>
              <a:t>，</a:t>
            </a:r>
            <a:r>
              <a:rPr sz="800" spc="80" dirty="0">
                <a:solidFill>
                  <a:srgbClr val="333333"/>
                </a:solidFill>
                <a:latin typeface="宋体"/>
                <a:cs typeface="宋体"/>
              </a:rPr>
              <a:t>直 </a:t>
            </a:r>
            <a:r>
              <a:rPr sz="800" spc="90" dirty="0">
                <a:solidFill>
                  <a:srgbClr val="333333"/>
                </a:solidFill>
                <a:latin typeface="宋体"/>
                <a:cs typeface="宋体"/>
              </a:rPr>
              <a:t>接回车即</a:t>
            </a:r>
            <a:r>
              <a:rPr sz="800" spc="80" dirty="0">
                <a:solidFill>
                  <a:srgbClr val="333333"/>
                </a:solidFill>
                <a:latin typeface="宋体"/>
                <a:cs typeface="宋体"/>
              </a:rPr>
              <a:t>可</a:t>
            </a:r>
            <a:endParaRPr sz="800">
              <a:latin typeface="宋体"/>
              <a:cs typeface="宋体"/>
            </a:endParaRPr>
          </a:p>
          <a:p>
            <a:pPr marL="12700">
              <a:lnSpc>
                <a:spcPct val="100000"/>
              </a:lnSpc>
              <a:spcBef>
                <a:spcPts val="340"/>
              </a:spcBef>
            </a:pPr>
            <a:r>
              <a:rPr sz="850" spc="25" dirty="0">
                <a:solidFill>
                  <a:srgbClr val="333333"/>
                </a:solidFill>
                <a:latin typeface="Lucida Console"/>
                <a:cs typeface="Lucida Console"/>
              </a:rPr>
              <a:t>OK, </a:t>
            </a:r>
            <a:r>
              <a:rPr sz="850" spc="30" dirty="0">
                <a:solidFill>
                  <a:srgbClr val="333333"/>
                </a:solidFill>
                <a:latin typeface="Lucida Console"/>
                <a:cs typeface="Lucida Console"/>
              </a:rPr>
              <a:t>successfully </a:t>
            </a:r>
            <a:r>
              <a:rPr sz="850" spc="25" dirty="0">
                <a:solidFill>
                  <a:srgbClr val="333333"/>
                </a:solidFill>
                <a:latin typeface="Lucida Console"/>
                <a:cs typeface="Lucida Console"/>
              </a:rPr>
              <a:t>used </a:t>
            </a:r>
            <a:r>
              <a:rPr sz="850" spc="30" dirty="0">
                <a:solidFill>
                  <a:srgbClr val="333333"/>
                </a:solidFill>
                <a:latin typeface="Lucida Console"/>
                <a:cs typeface="Lucida Console"/>
              </a:rPr>
              <a:t>password, </a:t>
            </a:r>
            <a:r>
              <a:rPr sz="850" spc="25" dirty="0">
                <a:solidFill>
                  <a:srgbClr val="333333"/>
                </a:solidFill>
                <a:latin typeface="Lucida Console"/>
                <a:cs typeface="Lucida Console"/>
              </a:rPr>
              <a:t>moving on...</a:t>
            </a:r>
            <a:endParaRPr sz="850">
              <a:latin typeface="Lucida Console"/>
              <a:cs typeface="Lucida Console"/>
            </a:endParaRPr>
          </a:p>
          <a:p>
            <a:pPr>
              <a:lnSpc>
                <a:spcPct val="100000"/>
              </a:lnSpc>
            </a:pPr>
            <a:endParaRPr sz="900">
              <a:latin typeface="Lucida Console"/>
              <a:cs typeface="Lucida Console"/>
            </a:endParaRPr>
          </a:p>
          <a:p>
            <a:pPr marL="12700" marR="554990">
              <a:lnSpc>
                <a:spcPct val="132400"/>
              </a:lnSpc>
              <a:spcBef>
                <a:spcPts val="455"/>
              </a:spcBef>
            </a:pPr>
            <a:r>
              <a:rPr sz="850" spc="30" dirty="0">
                <a:solidFill>
                  <a:srgbClr val="333333"/>
                </a:solidFill>
                <a:latin typeface="Lucida Console"/>
                <a:cs typeface="Lucida Console"/>
              </a:rPr>
              <a:t>Setting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0" dirty="0">
                <a:solidFill>
                  <a:srgbClr val="333333"/>
                </a:solidFill>
                <a:latin typeface="Lucida Console"/>
                <a:cs typeface="Lucida Console"/>
              </a:rPr>
              <a:t> password ensures </a:t>
            </a:r>
            <a:r>
              <a:rPr sz="850" spc="25" dirty="0">
                <a:solidFill>
                  <a:srgbClr val="333333"/>
                </a:solidFill>
                <a:latin typeface="Lucida Console"/>
                <a:cs typeface="Lucida Console"/>
              </a:rPr>
              <a:t>that</a:t>
            </a:r>
            <a:r>
              <a:rPr sz="850" spc="30" dirty="0">
                <a:solidFill>
                  <a:srgbClr val="333333"/>
                </a:solidFill>
                <a:latin typeface="Lucida Console"/>
                <a:cs typeface="Lucida Console"/>
              </a:rPr>
              <a:t> </a:t>
            </a:r>
            <a:r>
              <a:rPr sz="850" spc="25" dirty="0">
                <a:solidFill>
                  <a:srgbClr val="333333"/>
                </a:solidFill>
                <a:latin typeface="Lucida Console"/>
                <a:cs typeface="Lucida Console"/>
              </a:rPr>
              <a:t>nobody</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log</a:t>
            </a:r>
            <a:r>
              <a:rPr sz="850" spc="3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MariaDB </a:t>
            </a:r>
            <a:r>
              <a:rPr sz="850" spc="-500" dirty="0">
                <a:solidFill>
                  <a:srgbClr val="333333"/>
                </a:solidFill>
                <a:latin typeface="Lucida Console"/>
                <a:cs typeface="Lucida Console"/>
              </a:rPr>
              <a:t> </a:t>
            </a:r>
            <a:r>
              <a:rPr sz="850" spc="25" dirty="0">
                <a:solidFill>
                  <a:srgbClr val="333333"/>
                </a:solidFill>
                <a:latin typeface="Lucida Console"/>
                <a:cs typeface="Lucida Console"/>
              </a:rPr>
              <a:t>root user</a:t>
            </a:r>
            <a:r>
              <a:rPr sz="850" spc="30" dirty="0">
                <a:solidFill>
                  <a:srgbClr val="333333"/>
                </a:solidFill>
                <a:latin typeface="Lucida Console"/>
                <a:cs typeface="Lucida Console"/>
              </a:rPr>
              <a:t> without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proper</a:t>
            </a:r>
            <a:r>
              <a:rPr sz="850" spc="30" dirty="0">
                <a:solidFill>
                  <a:srgbClr val="333333"/>
                </a:solidFill>
                <a:latin typeface="Lucida Console"/>
                <a:cs typeface="Lucida Console"/>
              </a:rPr>
              <a:t> authorisation.</a:t>
            </a:r>
            <a:endParaRPr sz="850">
              <a:latin typeface="Lucida Console"/>
              <a:cs typeface="Lucida Console"/>
            </a:endParaRPr>
          </a:p>
          <a:p>
            <a:pPr>
              <a:lnSpc>
                <a:spcPct val="100000"/>
              </a:lnSpc>
            </a:pPr>
            <a:endParaRPr sz="900">
              <a:latin typeface="Lucida Console"/>
              <a:cs typeface="Lucida Console"/>
            </a:endParaRPr>
          </a:p>
          <a:p>
            <a:pPr marL="12700" marR="2571115" indent="-635">
              <a:lnSpc>
                <a:spcPct val="132400"/>
              </a:lnSpc>
              <a:spcBef>
                <a:spcPts val="450"/>
              </a:spcBef>
            </a:pPr>
            <a:r>
              <a:rPr sz="850" spc="25" dirty="0">
                <a:solidFill>
                  <a:srgbClr val="333333"/>
                </a:solidFill>
                <a:latin typeface="Lucida Console"/>
                <a:cs typeface="Lucida Console"/>
              </a:rPr>
              <a:t>Set</a:t>
            </a:r>
            <a:r>
              <a:rPr sz="850" spc="2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20" dirty="0">
                <a:solidFill>
                  <a:srgbClr val="333333"/>
                </a:solidFill>
                <a:latin typeface="Lucida Console"/>
                <a:cs typeface="Lucida Console"/>
              </a:rPr>
              <a:t> </a:t>
            </a:r>
            <a:r>
              <a:rPr sz="850" spc="30" dirty="0">
                <a:solidFill>
                  <a:srgbClr val="333333"/>
                </a:solidFill>
                <a:latin typeface="Lucida Console"/>
                <a:cs typeface="Lucida Console"/>
              </a:rPr>
              <a:t>password?</a:t>
            </a:r>
            <a:r>
              <a:rPr sz="850" spc="25" dirty="0">
                <a:solidFill>
                  <a:srgbClr val="333333"/>
                </a:solidFill>
                <a:latin typeface="Lucida Console"/>
                <a:cs typeface="Lucida Console"/>
              </a:rPr>
              <a:t> [Y/n]</a:t>
            </a:r>
            <a:r>
              <a:rPr sz="850" spc="20" dirty="0">
                <a:solidFill>
                  <a:srgbClr val="333333"/>
                </a:solidFill>
                <a:latin typeface="Lucida Console"/>
                <a:cs typeface="Lucida Console"/>
              </a:rPr>
              <a:t> </a:t>
            </a:r>
            <a:r>
              <a:rPr sz="850" spc="105" dirty="0">
                <a:solidFill>
                  <a:srgbClr val="333333"/>
                </a:solidFill>
                <a:latin typeface="Lucida Console"/>
                <a:cs typeface="Lucida Console"/>
              </a:rPr>
              <a:t>y</a:t>
            </a:r>
            <a:r>
              <a:rPr sz="700" spc="105" dirty="0">
                <a:solidFill>
                  <a:srgbClr val="333333"/>
                </a:solidFill>
                <a:latin typeface="宋体"/>
                <a:cs typeface="宋体"/>
              </a:rPr>
              <a:t>（</a:t>
            </a:r>
            <a:r>
              <a:rPr sz="800" spc="90" dirty="0">
                <a:solidFill>
                  <a:srgbClr val="333333"/>
                </a:solidFill>
                <a:latin typeface="宋体"/>
                <a:cs typeface="宋体"/>
              </a:rPr>
              <a:t>设置管</a:t>
            </a:r>
            <a:r>
              <a:rPr sz="700" spc="190" dirty="0">
                <a:solidFill>
                  <a:srgbClr val="333333"/>
                </a:solidFill>
                <a:latin typeface="宋体"/>
                <a:cs typeface="宋体"/>
              </a:rPr>
              <a:t>理</a:t>
            </a:r>
            <a:r>
              <a:rPr sz="800" spc="90" dirty="0">
                <a:solidFill>
                  <a:srgbClr val="333333"/>
                </a:solidFill>
                <a:latin typeface="宋体"/>
                <a:cs typeface="宋体"/>
              </a:rPr>
              <a:t>员密码</a:t>
            </a:r>
            <a:r>
              <a:rPr sz="700" spc="180" dirty="0">
                <a:solidFill>
                  <a:srgbClr val="333333"/>
                </a:solidFill>
                <a:latin typeface="宋体"/>
                <a:cs typeface="宋体"/>
              </a:rPr>
              <a:t>） </a:t>
            </a:r>
            <a:r>
              <a:rPr sz="700" spc="-335" dirty="0">
                <a:solidFill>
                  <a:srgbClr val="333333"/>
                </a:solidFill>
                <a:latin typeface="宋体"/>
                <a:cs typeface="宋体"/>
              </a:rPr>
              <a:t> </a:t>
            </a:r>
            <a:r>
              <a:rPr sz="850" spc="25" dirty="0">
                <a:solidFill>
                  <a:srgbClr val="333333"/>
                </a:solidFill>
                <a:latin typeface="Lucida Console"/>
                <a:cs typeface="Lucida Console"/>
              </a:rPr>
              <a:t>New </a:t>
            </a:r>
            <a:r>
              <a:rPr sz="850" spc="30" dirty="0">
                <a:solidFill>
                  <a:srgbClr val="333333"/>
                </a:solidFill>
                <a:latin typeface="Lucida Console"/>
                <a:cs typeface="Lucida Console"/>
              </a:rPr>
              <a:t>password:</a:t>
            </a:r>
            <a:r>
              <a:rPr sz="850" spc="25" dirty="0">
                <a:solidFill>
                  <a:srgbClr val="333333"/>
                </a:solidFill>
                <a:latin typeface="Lucida Console"/>
                <a:cs typeface="Lucida Console"/>
              </a:rPr>
              <a:t> </a:t>
            </a:r>
            <a:r>
              <a:rPr sz="800" spc="90" dirty="0">
                <a:solidFill>
                  <a:srgbClr val="333333"/>
                </a:solidFill>
                <a:latin typeface="宋体"/>
                <a:cs typeface="宋体"/>
              </a:rPr>
              <a:t>输入新的密</a:t>
            </a:r>
            <a:r>
              <a:rPr sz="800" spc="80" dirty="0">
                <a:solidFill>
                  <a:srgbClr val="333333"/>
                </a:solidFill>
                <a:latin typeface="宋体"/>
                <a:cs typeface="宋体"/>
              </a:rPr>
              <a:t>码</a:t>
            </a:r>
            <a:endParaRPr sz="800">
              <a:latin typeface="宋体"/>
              <a:cs typeface="宋体"/>
            </a:endParaRPr>
          </a:p>
          <a:p>
            <a:pPr marL="12700" marR="3117850" indent="-635">
              <a:lnSpc>
                <a:spcPct val="132400"/>
              </a:lnSpc>
            </a:pPr>
            <a:r>
              <a:rPr sz="850" spc="30" dirty="0">
                <a:solidFill>
                  <a:srgbClr val="333333"/>
                </a:solidFill>
                <a:latin typeface="Lucida Console"/>
                <a:cs typeface="Lucida Console"/>
              </a:rPr>
              <a:t>Re-enter</a:t>
            </a:r>
            <a:r>
              <a:rPr sz="850" spc="5" dirty="0">
                <a:solidFill>
                  <a:srgbClr val="333333"/>
                </a:solidFill>
                <a:latin typeface="Lucida Console"/>
                <a:cs typeface="Lucida Console"/>
              </a:rPr>
              <a:t> </a:t>
            </a:r>
            <a:r>
              <a:rPr sz="850" spc="25" dirty="0">
                <a:solidFill>
                  <a:srgbClr val="333333"/>
                </a:solidFill>
                <a:latin typeface="Lucida Console"/>
                <a:cs typeface="Lucida Console"/>
              </a:rPr>
              <a:t>new</a:t>
            </a:r>
            <a:r>
              <a:rPr sz="850" spc="5" dirty="0">
                <a:solidFill>
                  <a:srgbClr val="333333"/>
                </a:solidFill>
                <a:latin typeface="Lucida Console"/>
                <a:cs typeface="Lucida Console"/>
              </a:rPr>
              <a:t> </a:t>
            </a:r>
            <a:r>
              <a:rPr sz="850" spc="30" dirty="0">
                <a:solidFill>
                  <a:srgbClr val="333333"/>
                </a:solidFill>
                <a:latin typeface="Lucida Console"/>
                <a:cs typeface="Lucida Console"/>
              </a:rPr>
              <a:t>password:</a:t>
            </a:r>
            <a:r>
              <a:rPr sz="850" spc="5" dirty="0">
                <a:solidFill>
                  <a:srgbClr val="333333"/>
                </a:solidFill>
                <a:latin typeface="Lucida Console"/>
                <a:cs typeface="Lucida Console"/>
              </a:rPr>
              <a:t> </a:t>
            </a:r>
            <a:r>
              <a:rPr sz="800" spc="90" dirty="0">
                <a:solidFill>
                  <a:srgbClr val="333333"/>
                </a:solidFill>
                <a:latin typeface="宋体"/>
                <a:cs typeface="宋体"/>
              </a:rPr>
              <a:t>再次输入密</a:t>
            </a:r>
            <a:r>
              <a:rPr sz="800" spc="80" dirty="0">
                <a:solidFill>
                  <a:srgbClr val="333333"/>
                </a:solidFill>
                <a:latin typeface="宋体"/>
                <a:cs typeface="宋体"/>
              </a:rPr>
              <a:t>码 </a:t>
            </a:r>
            <a:r>
              <a:rPr sz="850" spc="30" dirty="0">
                <a:solidFill>
                  <a:srgbClr val="333333"/>
                </a:solidFill>
                <a:latin typeface="Lucida Console"/>
                <a:cs typeface="Lucida Console"/>
              </a:rPr>
              <a:t>Password</a:t>
            </a:r>
            <a:r>
              <a:rPr sz="850" spc="10" dirty="0">
                <a:solidFill>
                  <a:srgbClr val="333333"/>
                </a:solidFill>
                <a:latin typeface="Lucida Console"/>
                <a:cs typeface="Lucida Console"/>
              </a:rPr>
              <a:t> </a:t>
            </a:r>
            <a:r>
              <a:rPr sz="850" spc="30" dirty="0">
                <a:solidFill>
                  <a:srgbClr val="333333"/>
                </a:solidFill>
                <a:latin typeface="Lucida Console"/>
                <a:cs typeface="Lucida Console"/>
              </a:rPr>
              <a:t>updated</a:t>
            </a:r>
            <a:r>
              <a:rPr sz="850" spc="15" dirty="0">
                <a:solidFill>
                  <a:srgbClr val="333333"/>
                </a:solidFill>
                <a:latin typeface="Lucida Console"/>
                <a:cs typeface="Lucida Console"/>
              </a:rPr>
              <a:t> </a:t>
            </a:r>
            <a:r>
              <a:rPr sz="850" spc="30" dirty="0">
                <a:solidFill>
                  <a:srgbClr val="333333"/>
                </a:solidFill>
                <a:latin typeface="Lucida Console"/>
                <a:cs typeface="Lucida Console"/>
              </a:rPr>
              <a:t>successfully!</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Reloading</a:t>
            </a:r>
            <a:r>
              <a:rPr sz="850" spc="-5" dirty="0">
                <a:solidFill>
                  <a:srgbClr val="333333"/>
                </a:solidFill>
                <a:latin typeface="Lucida Console"/>
                <a:cs typeface="Lucida Console"/>
              </a:rPr>
              <a:t> </a:t>
            </a:r>
            <a:r>
              <a:rPr sz="850" spc="30" dirty="0">
                <a:solidFill>
                  <a:srgbClr val="333333"/>
                </a:solidFill>
                <a:latin typeface="Lucida Console"/>
                <a:cs typeface="Lucida Console"/>
              </a:rPr>
              <a:t>privilege</a:t>
            </a:r>
            <a:r>
              <a:rPr sz="850" spc="-5" dirty="0">
                <a:solidFill>
                  <a:srgbClr val="333333"/>
                </a:solidFill>
                <a:latin typeface="Lucida Console"/>
                <a:cs typeface="Lucida Console"/>
              </a:rPr>
              <a:t> </a:t>
            </a:r>
            <a:r>
              <a:rPr sz="850" spc="30" dirty="0">
                <a:solidFill>
                  <a:srgbClr val="333333"/>
                </a:solidFill>
                <a:latin typeface="Lucida Console"/>
                <a:cs typeface="Lucida Console"/>
              </a:rPr>
              <a:t>tables..</a:t>
            </a:r>
            <a:endParaRPr sz="850">
              <a:latin typeface="Lucida Console"/>
              <a:cs typeface="Lucida Console"/>
            </a:endParaRPr>
          </a:p>
          <a:p>
            <a:pPr marL="80010">
              <a:lnSpc>
                <a:spcPct val="100000"/>
              </a:lnSpc>
              <a:spcBef>
                <a:spcPts val="330"/>
              </a:spcBef>
            </a:pP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p:txBody>
      </p:sp>
      <p:sp>
        <p:nvSpPr>
          <p:cNvPr id="7" name="object 7"/>
          <p:cNvSpPr txBox="1"/>
          <p:nvPr/>
        </p:nvSpPr>
        <p:spPr>
          <a:xfrm>
            <a:off x="1070458" y="4608938"/>
            <a:ext cx="5068570" cy="5514340"/>
          </a:xfrm>
          <a:prstGeom prst="rect">
            <a:avLst/>
          </a:prstGeom>
        </p:spPr>
        <p:txBody>
          <a:bodyPr vert="horz" wrap="square" lIns="0" tIns="11430" rIns="0" bIns="0" rtlCol="0">
            <a:spAutoFit/>
          </a:bodyPr>
          <a:lstStyle/>
          <a:p>
            <a:pPr marL="12700" marR="5080">
              <a:lnSpc>
                <a:spcPct val="132400"/>
              </a:lnSpc>
              <a:spcBef>
                <a:spcPts val="90"/>
              </a:spcBef>
              <a:tabLst>
                <a:tab pos="494030" algn="l"/>
              </a:tabLst>
            </a:pPr>
            <a:r>
              <a:rPr sz="850" spc="20" dirty="0">
                <a:solidFill>
                  <a:srgbClr val="333333"/>
                </a:solidFill>
                <a:latin typeface="Lucida Console"/>
                <a:cs typeface="Lucida Console"/>
              </a:rPr>
              <a:t>By</a:t>
            </a:r>
            <a:r>
              <a:rPr sz="850" spc="25" dirty="0">
                <a:solidFill>
                  <a:srgbClr val="333333"/>
                </a:solidFill>
                <a:latin typeface="Lucida Console"/>
                <a:cs typeface="Lucida Console"/>
              </a:rPr>
              <a:t> </a:t>
            </a:r>
            <a:r>
              <a:rPr sz="850" spc="30" dirty="0">
                <a:solidFill>
                  <a:srgbClr val="333333"/>
                </a:solidFill>
                <a:latin typeface="Lucida Console"/>
                <a:cs typeface="Lucida Console"/>
              </a:rPr>
              <a:t>default,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MariaDB installation </a:t>
            </a:r>
            <a:r>
              <a:rPr sz="850" spc="25" dirty="0">
                <a:solidFill>
                  <a:srgbClr val="333333"/>
                </a:solidFill>
                <a:latin typeface="Lucida Console"/>
                <a:cs typeface="Lucida Console"/>
              </a:rPr>
              <a:t>has</a:t>
            </a:r>
            <a:r>
              <a:rPr sz="850" spc="30" dirty="0">
                <a:solidFill>
                  <a:srgbClr val="333333"/>
                </a:solidFill>
                <a:latin typeface="Lucida Console"/>
                <a:cs typeface="Lucida Console"/>
              </a:rPr>
              <a:t> </a:t>
            </a:r>
            <a:r>
              <a:rPr sz="850" spc="20" dirty="0">
                <a:solidFill>
                  <a:srgbClr val="333333"/>
                </a:solidFill>
                <a:latin typeface="Lucida Console"/>
                <a:cs typeface="Lucida Console"/>
              </a:rPr>
              <a:t>an</a:t>
            </a:r>
            <a:r>
              <a:rPr sz="850" spc="30" dirty="0">
                <a:solidFill>
                  <a:srgbClr val="333333"/>
                </a:solidFill>
                <a:latin typeface="Lucida Console"/>
                <a:cs typeface="Lucida Console"/>
              </a:rPr>
              <a:t> anonymous </a:t>
            </a:r>
            <a:r>
              <a:rPr sz="850" spc="25" dirty="0">
                <a:solidFill>
                  <a:srgbClr val="333333"/>
                </a:solidFill>
                <a:latin typeface="Lucida Console"/>
                <a:cs typeface="Lucida Console"/>
              </a:rPr>
              <a:t>user,</a:t>
            </a:r>
            <a:r>
              <a:rPr sz="850" spc="30" dirty="0">
                <a:solidFill>
                  <a:srgbClr val="333333"/>
                </a:solidFill>
                <a:latin typeface="Lucida Console"/>
                <a:cs typeface="Lucida Console"/>
              </a:rPr>
              <a:t> allowing </a:t>
            </a:r>
            <a:r>
              <a:rPr sz="850" spc="25" dirty="0">
                <a:solidFill>
                  <a:srgbClr val="333333"/>
                </a:solidFill>
                <a:latin typeface="Lucida Console"/>
                <a:cs typeface="Lucida Console"/>
              </a:rPr>
              <a:t>anyone </a:t>
            </a:r>
            <a:r>
              <a:rPr sz="850" spc="-49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log</a:t>
            </a:r>
            <a:r>
              <a:rPr sz="850" spc="3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0" dirty="0">
                <a:solidFill>
                  <a:srgbClr val="333333"/>
                </a:solidFill>
                <a:latin typeface="Lucida Console"/>
                <a:cs typeface="Lucida Console"/>
              </a:rPr>
              <a:t> MariaDB without </a:t>
            </a:r>
            <a:r>
              <a:rPr sz="850" spc="25" dirty="0">
                <a:solidFill>
                  <a:srgbClr val="333333"/>
                </a:solidFill>
                <a:latin typeface="Lucida Console"/>
                <a:cs typeface="Lucida Console"/>
              </a:rPr>
              <a:t>having</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have</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a:t>
            </a:r>
            <a:r>
              <a:rPr sz="850" spc="30" dirty="0">
                <a:solidFill>
                  <a:srgbClr val="333333"/>
                </a:solidFill>
                <a:latin typeface="Lucida Console"/>
                <a:cs typeface="Lucida Console"/>
              </a:rPr>
              <a:t> account created </a:t>
            </a:r>
            <a:r>
              <a:rPr sz="850" spc="25" dirty="0">
                <a:solidFill>
                  <a:srgbClr val="333333"/>
                </a:solidFill>
                <a:latin typeface="Lucida Console"/>
                <a:cs typeface="Lucida Console"/>
              </a:rPr>
              <a:t>for </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them.	This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intended </a:t>
            </a:r>
            <a:r>
              <a:rPr sz="850" spc="25" dirty="0">
                <a:solidFill>
                  <a:srgbClr val="333333"/>
                </a:solidFill>
                <a:latin typeface="Lucida Console"/>
                <a:cs typeface="Lucida Console"/>
              </a:rPr>
              <a:t>only</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testing, </a:t>
            </a:r>
            <a:r>
              <a:rPr sz="850" spc="25" dirty="0">
                <a:solidFill>
                  <a:srgbClr val="333333"/>
                </a:solidFill>
                <a:latin typeface="Lucida Console"/>
                <a:cs typeface="Lucida Console"/>
              </a:rPr>
              <a:t>and</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make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installation</a:t>
            </a:r>
            <a:endParaRPr sz="850">
              <a:latin typeface="Lucida Console"/>
              <a:cs typeface="Lucida Console"/>
            </a:endParaRPr>
          </a:p>
          <a:p>
            <a:pPr marL="12700" marR="702945">
              <a:lnSpc>
                <a:spcPct val="132400"/>
              </a:lnSpc>
              <a:tabLst>
                <a:tab pos="1389380" algn="l"/>
              </a:tabLst>
            </a:pPr>
            <a:r>
              <a:rPr sz="850" spc="20" dirty="0">
                <a:solidFill>
                  <a:srgbClr val="333333"/>
                </a:solidFill>
                <a:latin typeface="Lucida Console"/>
                <a:cs typeface="Lucida Console"/>
              </a:rPr>
              <a:t>go</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25" dirty="0">
                <a:solidFill>
                  <a:srgbClr val="333333"/>
                </a:solidFill>
                <a:latin typeface="Lucida Console"/>
                <a:cs typeface="Lucida Console"/>
              </a:rPr>
              <a:t>bit</a:t>
            </a:r>
            <a:r>
              <a:rPr sz="850" spc="35" dirty="0">
                <a:solidFill>
                  <a:srgbClr val="333333"/>
                </a:solidFill>
                <a:latin typeface="Lucida Console"/>
                <a:cs typeface="Lucida Console"/>
              </a:rPr>
              <a:t> </a:t>
            </a:r>
            <a:r>
              <a:rPr sz="850" spc="30" dirty="0">
                <a:solidFill>
                  <a:srgbClr val="333333"/>
                </a:solidFill>
                <a:latin typeface="Lucida Console"/>
                <a:cs typeface="Lucida Console"/>
              </a:rPr>
              <a:t>smoother.	</a:t>
            </a:r>
            <a:r>
              <a:rPr sz="850" spc="25" dirty="0">
                <a:solidFill>
                  <a:srgbClr val="333333"/>
                </a:solidFill>
                <a:latin typeface="Lucida Console"/>
                <a:cs typeface="Lucida Console"/>
              </a:rPr>
              <a:t>You</a:t>
            </a:r>
            <a:r>
              <a:rPr sz="850" spc="40" dirty="0">
                <a:solidFill>
                  <a:srgbClr val="333333"/>
                </a:solidFill>
                <a:latin typeface="Lucida Console"/>
                <a:cs typeface="Lucida Console"/>
              </a:rPr>
              <a:t> </a:t>
            </a:r>
            <a:r>
              <a:rPr sz="850" spc="25" dirty="0">
                <a:solidFill>
                  <a:srgbClr val="333333"/>
                </a:solidFill>
                <a:latin typeface="Lucida Console"/>
                <a:cs typeface="Lucida Console"/>
              </a:rPr>
              <a:t>should</a:t>
            </a:r>
            <a:r>
              <a:rPr sz="850" spc="35" dirty="0">
                <a:solidFill>
                  <a:srgbClr val="333333"/>
                </a:solidFill>
                <a:latin typeface="Lucida Console"/>
                <a:cs typeface="Lucida Console"/>
              </a:rPr>
              <a:t> </a:t>
            </a:r>
            <a:r>
              <a:rPr sz="850" spc="25" dirty="0">
                <a:solidFill>
                  <a:srgbClr val="333333"/>
                </a:solidFill>
                <a:latin typeface="Lucida Console"/>
                <a:cs typeface="Lucida Console"/>
              </a:rPr>
              <a:t>remove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them</a:t>
            </a:r>
            <a:r>
              <a:rPr sz="850" spc="40" dirty="0">
                <a:solidFill>
                  <a:srgbClr val="333333"/>
                </a:solidFill>
                <a:latin typeface="Lucida Console"/>
                <a:cs typeface="Lucida Console"/>
              </a:rPr>
              <a:t> </a:t>
            </a:r>
            <a:r>
              <a:rPr sz="850" spc="25" dirty="0">
                <a:solidFill>
                  <a:srgbClr val="333333"/>
                </a:solidFill>
                <a:latin typeface="Lucida Console"/>
                <a:cs typeface="Lucida Console"/>
              </a:rPr>
              <a:t>before</a:t>
            </a:r>
            <a:r>
              <a:rPr sz="850" spc="35" dirty="0">
                <a:solidFill>
                  <a:srgbClr val="333333"/>
                </a:solidFill>
                <a:latin typeface="Lucida Console"/>
                <a:cs typeface="Lucida Console"/>
              </a:rPr>
              <a:t> </a:t>
            </a:r>
            <a:r>
              <a:rPr sz="850" spc="25" dirty="0">
                <a:solidFill>
                  <a:srgbClr val="333333"/>
                </a:solidFill>
                <a:latin typeface="Lucida Console"/>
                <a:cs typeface="Lucida Console"/>
              </a:rPr>
              <a:t>moving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into</a:t>
            </a:r>
            <a:r>
              <a:rPr sz="850" spc="40" dirty="0">
                <a:solidFill>
                  <a:srgbClr val="333333"/>
                </a:solidFill>
                <a:latin typeface="Lucida Console"/>
                <a:cs typeface="Lucida Console"/>
              </a:rPr>
              <a:t> </a:t>
            </a:r>
            <a:r>
              <a:rPr sz="850" spc="15" dirty="0">
                <a:solidFill>
                  <a:srgbClr val="333333"/>
                </a:solidFill>
                <a:latin typeface="Lucida Console"/>
                <a:cs typeface="Lucida Console"/>
              </a:rPr>
              <a:t>a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production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environment.</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25" dirty="0">
                <a:solidFill>
                  <a:srgbClr val="333333"/>
                </a:solidFill>
                <a:latin typeface="Lucida Console"/>
                <a:cs typeface="Lucida Console"/>
              </a:rPr>
              <a:t>Remove</a:t>
            </a:r>
            <a:r>
              <a:rPr sz="850" spc="30" dirty="0">
                <a:solidFill>
                  <a:srgbClr val="333333"/>
                </a:solidFill>
                <a:latin typeface="Lucida Console"/>
                <a:cs typeface="Lucida Console"/>
              </a:rPr>
              <a:t> anonymous</a:t>
            </a:r>
            <a:r>
              <a:rPr sz="850" spc="25" dirty="0">
                <a:solidFill>
                  <a:srgbClr val="333333"/>
                </a:solidFill>
                <a:latin typeface="Lucida Console"/>
                <a:cs typeface="Lucida Console"/>
              </a:rPr>
              <a:t> users?</a:t>
            </a:r>
            <a:r>
              <a:rPr sz="850" spc="30" dirty="0">
                <a:solidFill>
                  <a:srgbClr val="333333"/>
                </a:solidFill>
                <a:latin typeface="Lucida Console"/>
                <a:cs typeface="Lucida Console"/>
              </a:rPr>
              <a:t> </a:t>
            </a:r>
            <a:r>
              <a:rPr sz="850" spc="25" dirty="0">
                <a:solidFill>
                  <a:srgbClr val="333333"/>
                </a:solidFill>
                <a:latin typeface="Lucida Console"/>
                <a:cs typeface="Lucida Console"/>
              </a:rPr>
              <a:t>[Y/n]</a:t>
            </a:r>
            <a:r>
              <a:rPr sz="850" spc="30" dirty="0">
                <a:solidFill>
                  <a:srgbClr val="333333"/>
                </a:solidFill>
                <a:latin typeface="Lucida Console"/>
                <a:cs typeface="Lucida Console"/>
              </a:rPr>
              <a:t> </a:t>
            </a:r>
            <a:r>
              <a:rPr sz="850" spc="105" dirty="0">
                <a:solidFill>
                  <a:srgbClr val="333333"/>
                </a:solidFill>
                <a:latin typeface="Lucida Console"/>
                <a:cs typeface="Lucida Console"/>
              </a:rPr>
              <a:t>y</a:t>
            </a:r>
            <a:r>
              <a:rPr sz="700" spc="105" dirty="0">
                <a:solidFill>
                  <a:srgbClr val="333333"/>
                </a:solidFill>
                <a:latin typeface="宋体"/>
                <a:cs typeface="宋体"/>
              </a:rPr>
              <a:t>（</a:t>
            </a:r>
            <a:r>
              <a:rPr sz="800" spc="90" dirty="0">
                <a:solidFill>
                  <a:srgbClr val="333333"/>
                </a:solidFill>
                <a:latin typeface="宋体"/>
                <a:cs typeface="宋体"/>
              </a:rPr>
              <a:t>删除匿名账户</a:t>
            </a:r>
            <a:r>
              <a:rPr sz="700" spc="180" dirty="0">
                <a:solidFill>
                  <a:srgbClr val="333333"/>
                </a:solidFill>
                <a:latin typeface="宋体"/>
                <a:cs typeface="宋体"/>
              </a:rPr>
              <a:t>）</a:t>
            </a:r>
            <a:endParaRPr sz="700">
              <a:latin typeface="宋体"/>
              <a:cs typeface="宋体"/>
            </a:endParaRPr>
          </a:p>
          <a:p>
            <a:pPr marL="79375">
              <a:lnSpc>
                <a:spcPct val="100000"/>
              </a:lnSpc>
              <a:spcBef>
                <a:spcPts val="330"/>
              </a:spcBef>
            </a:pP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a:lnSpc>
                <a:spcPct val="100000"/>
              </a:lnSpc>
            </a:pPr>
            <a:endParaRPr sz="900">
              <a:latin typeface="Lucida Console"/>
              <a:cs typeface="Lucida Console"/>
            </a:endParaRPr>
          </a:p>
          <a:p>
            <a:pPr marL="12700" marR="76200">
              <a:lnSpc>
                <a:spcPct val="132400"/>
              </a:lnSpc>
              <a:spcBef>
                <a:spcPts val="455"/>
              </a:spcBef>
              <a:tabLst>
                <a:tab pos="4708525" algn="l"/>
              </a:tabLst>
            </a:pPr>
            <a:r>
              <a:rPr sz="850" spc="30" dirty="0">
                <a:solidFill>
                  <a:srgbClr val="333333"/>
                </a:solidFill>
                <a:latin typeface="Lucida Console"/>
                <a:cs typeface="Lucida Console"/>
              </a:rPr>
              <a:t>Normally</a:t>
            </a:r>
            <a:r>
              <a:rPr sz="850" spc="15" dirty="0">
                <a:solidFill>
                  <a:srgbClr val="333333"/>
                </a:solidFill>
                <a:latin typeface="Lucida Console"/>
                <a:cs typeface="Lucida Console"/>
              </a:rPr>
              <a:t>,</a:t>
            </a:r>
            <a:r>
              <a:rPr sz="850" spc="30" dirty="0">
                <a:solidFill>
                  <a:srgbClr val="333333"/>
                </a:solidFill>
                <a:latin typeface="Lucida Console"/>
                <a:cs typeface="Lucida Console"/>
              </a:rPr>
              <a:t> roo</a:t>
            </a:r>
            <a:r>
              <a:rPr sz="850" spc="15" dirty="0">
                <a:solidFill>
                  <a:srgbClr val="333333"/>
                </a:solidFill>
                <a:latin typeface="Lucida Console"/>
                <a:cs typeface="Lucida Console"/>
              </a:rPr>
              <a:t>t</a:t>
            </a:r>
            <a:r>
              <a:rPr sz="850" spc="30" dirty="0">
                <a:solidFill>
                  <a:srgbClr val="333333"/>
                </a:solidFill>
                <a:latin typeface="Lucida Console"/>
                <a:cs typeface="Lucida Console"/>
              </a:rPr>
              <a:t> shoul</a:t>
            </a:r>
            <a:r>
              <a:rPr sz="850" spc="15" dirty="0">
                <a:solidFill>
                  <a:srgbClr val="333333"/>
                </a:solidFill>
                <a:latin typeface="Lucida Console"/>
                <a:cs typeface="Lucida Console"/>
              </a:rPr>
              <a:t>d</a:t>
            </a:r>
            <a:r>
              <a:rPr sz="850" spc="30" dirty="0">
                <a:solidFill>
                  <a:srgbClr val="333333"/>
                </a:solidFill>
                <a:latin typeface="Lucida Console"/>
                <a:cs typeface="Lucida Console"/>
              </a:rPr>
              <a:t> onl</a:t>
            </a:r>
            <a:r>
              <a:rPr sz="850" spc="15" dirty="0">
                <a:solidFill>
                  <a:srgbClr val="333333"/>
                </a:solidFill>
                <a:latin typeface="Lucida Console"/>
                <a:cs typeface="Lucida Console"/>
              </a:rPr>
              <a:t>y</a:t>
            </a:r>
            <a:r>
              <a:rPr sz="850" spc="30" dirty="0">
                <a:solidFill>
                  <a:srgbClr val="333333"/>
                </a:solidFill>
                <a:latin typeface="Lucida Console"/>
                <a:cs typeface="Lucida Console"/>
              </a:rPr>
              <a:t> b</a:t>
            </a:r>
            <a:r>
              <a:rPr sz="850" spc="15" dirty="0">
                <a:solidFill>
                  <a:srgbClr val="333333"/>
                </a:solidFill>
                <a:latin typeface="Lucida Console"/>
                <a:cs typeface="Lucida Console"/>
              </a:rPr>
              <a:t>e</a:t>
            </a:r>
            <a:r>
              <a:rPr sz="850" spc="30" dirty="0">
                <a:solidFill>
                  <a:srgbClr val="333333"/>
                </a:solidFill>
                <a:latin typeface="Lucida Console"/>
                <a:cs typeface="Lucida Console"/>
              </a:rPr>
              <a:t> allowe</a:t>
            </a:r>
            <a:r>
              <a:rPr sz="850" spc="15" dirty="0">
                <a:solidFill>
                  <a:srgbClr val="333333"/>
                </a:solidFill>
                <a:latin typeface="Lucida Console"/>
                <a:cs typeface="Lucida Console"/>
              </a:rPr>
              <a:t>d</a:t>
            </a:r>
            <a:r>
              <a:rPr sz="850" spc="30" dirty="0">
                <a:solidFill>
                  <a:srgbClr val="333333"/>
                </a:solidFill>
                <a:latin typeface="Lucida Console"/>
                <a:cs typeface="Lucida Console"/>
              </a:rPr>
              <a:t> t</a:t>
            </a:r>
            <a:r>
              <a:rPr sz="850" spc="15" dirty="0">
                <a:solidFill>
                  <a:srgbClr val="333333"/>
                </a:solidFill>
                <a:latin typeface="Lucida Console"/>
                <a:cs typeface="Lucida Console"/>
              </a:rPr>
              <a:t>o</a:t>
            </a:r>
            <a:r>
              <a:rPr sz="850" spc="30" dirty="0">
                <a:solidFill>
                  <a:srgbClr val="333333"/>
                </a:solidFill>
                <a:latin typeface="Lucida Console"/>
                <a:cs typeface="Lucida Console"/>
              </a:rPr>
              <a:t> connec</a:t>
            </a:r>
            <a:r>
              <a:rPr sz="850" spc="15" dirty="0">
                <a:solidFill>
                  <a:srgbClr val="333333"/>
                </a:solidFill>
                <a:latin typeface="Lucida Console"/>
                <a:cs typeface="Lucida Console"/>
              </a:rPr>
              <a:t>t</a:t>
            </a:r>
            <a:r>
              <a:rPr sz="850" spc="30" dirty="0">
                <a:solidFill>
                  <a:srgbClr val="333333"/>
                </a:solidFill>
                <a:latin typeface="Lucida Console"/>
                <a:cs typeface="Lucida Console"/>
              </a:rPr>
              <a:t> fro</a:t>
            </a:r>
            <a:r>
              <a:rPr sz="850" spc="15" dirty="0">
                <a:solidFill>
                  <a:srgbClr val="333333"/>
                </a:solidFill>
                <a:latin typeface="Lucida Console"/>
                <a:cs typeface="Lucida Console"/>
              </a:rPr>
              <a:t>m</a:t>
            </a:r>
            <a:r>
              <a:rPr sz="850" spc="30" dirty="0">
                <a:solidFill>
                  <a:srgbClr val="333333"/>
                </a:solidFill>
                <a:latin typeface="Lucida Console"/>
                <a:cs typeface="Lucida Console"/>
              </a:rPr>
              <a:t> 'localhost'</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Thi</a:t>
            </a:r>
            <a:r>
              <a:rPr sz="850" spc="15" dirty="0">
                <a:solidFill>
                  <a:srgbClr val="333333"/>
                </a:solidFill>
                <a:latin typeface="Lucida Console"/>
                <a:cs typeface="Lucida Console"/>
              </a:rPr>
              <a:t>s  </a:t>
            </a:r>
            <a:r>
              <a:rPr sz="850" spc="30" dirty="0">
                <a:solidFill>
                  <a:srgbClr val="333333"/>
                </a:solidFill>
                <a:latin typeface="Lucida Console"/>
                <a:cs typeface="Lucida Console"/>
              </a:rPr>
              <a:t>ensures </a:t>
            </a:r>
            <a:r>
              <a:rPr sz="850" spc="25" dirty="0">
                <a:solidFill>
                  <a:srgbClr val="333333"/>
                </a:solidFill>
                <a:latin typeface="Lucida Console"/>
                <a:cs typeface="Lucida Console"/>
              </a:rPr>
              <a:t>that</a:t>
            </a:r>
            <a:r>
              <a:rPr sz="850" spc="30" dirty="0">
                <a:solidFill>
                  <a:srgbClr val="333333"/>
                </a:solidFill>
                <a:latin typeface="Lucida Console"/>
                <a:cs typeface="Lucida Console"/>
              </a:rPr>
              <a:t> someone</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cannot</a:t>
            </a:r>
            <a:r>
              <a:rPr sz="850" spc="30" dirty="0">
                <a:solidFill>
                  <a:srgbClr val="333333"/>
                </a:solidFill>
                <a:latin typeface="Lucida Console"/>
                <a:cs typeface="Lucida Console"/>
              </a:rPr>
              <a:t> </a:t>
            </a:r>
            <a:r>
              <a:rPr sz="850" spc="25" dirty="0">
                <a:solidFill>
                  <a:srgbClr val="333333"/>
                </a:solidFill>
                <a:latin typeface="Lucida Console"/>
                <a:cs typeface="Lucida Console"/>
              </a:rPr>
              <a:t>guess</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0" dirty="0">
                <a:solidFill>
                  <a:srgbClr val="333333"/>
                </a:solidFill>
                <a:latin typeface="Lucida Console"/>
                <a:cs typeface="Lucida Console"/>
              </a:rPr>
              <a:t> password</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network.</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30" dirty="0">
                <a:solidFill>
                  <a:srgbClr val="333333"/>
                </a:solidFill>
                <a:latin typeface="Lucida Console"/>
                <a:cs typeface="Lucida Console"/>
              </a:rPr>
              <a:t>Disallow</a:t>
            </a:r>
            <a:r>
              <a:rPr sz="850" spc="25" dirty="0">
                <a:solidFill>
                  <a:srgbClr val="333333"/>
                </a:solidFill>
                <a:latin typeface="Lucida Console"/>
                <a:cs typeface="Lucida Console"/>
              </a:rPr>
              <a:t> root login</a:t>
            </a:r>
            <a:r>
              <a:rPr sz="850" spc="30" dirty="0">
                <a:solidFill>
                  <a:srgbClr val="333333"/>
                </a:solidFill>
                <a:latin typeface="Lucida Console"/>
                <a:cs typeface="Lucida Console"/>
              </a:rPr>
              <a:t> remotely?</a:t>
            </a:r>
            <a:r>
              <a:rPr sz="850" spc="25" dirty="0">
                <a:solidFill>
                  <a:srgbClr val="333333"/>
                </a:solidFill>
                <a:latin typeface="Lucida Console"/>
                <a:cs typeface="Lucida Console"/>
              </a:rPr>
              <a:t> [Y/n]</a:t>
            </a:r>
            <a:r>
              <a:rPr sz="850" spc="30" dirty="0">
                <a:solidFill>
                  <a:srgbClr val="333333"/>
                </a:solidFill>
                <a:latin typeface="Lucida Console"/>
                <a:cs typeface="Lucida Console"/>
              </a:rPr>
              <a:t> </a:t>
            </a:r>
            <a:r>
              <a:rPr sz="850" spc="105" dirty="0">
                <a:solidFill>
                  <a:srgbClr val="333333"/>
                </a:solidFill>
                <a:latin typeface="Lucida Console"/>
                <a:cs typeface="Lucida Console"/>
              </a:rPr>
              <a:t>y</a:t>
            </a:r>
            <a:r>
              <a:rPr sz="700" spc="105" dirty="0">
                <a:solidFill>
                  <a:srgbClr val="333333"/>
                </a:solidFill>
                <a:latin typeface="宋体"/>
                <a:cs typeface="宋体"/>
              </a:rPr>
              <a:t>（</a:t>
            </a:r>
            <a:r>
              <a:rPr sz="800" spc="90" dirty="0">
                <a:solidFill>
                  <a:srgbClr val="333333"/>
                </a:solidFill>
                <a:latin typeface="宋体"/>
                <a:cs typeface="宋体"/>
              </a:rPr>
              <a:t>禁止管</a:t>
            </a:r>
            <a:r>
              <a:rPr sz="700" spc="190" dirty="0">
                <a:solidFill>
                  <a:srgbClr val="333333"/>
                </a:solidFill>
                <a:latin typeface="宋体"/>
                <a:cs typeface="宋体"/>
              </a:rPr>
              <a:t>理</a:t>
            </a:r>
            <a:r>
              <a:rPr sz="800" spc="90" dirty="0">
                <a:solidFill>
                  <a:srgbClr val="333333"/>
                </a:solidFill>
                <a:latin typeface="宋体"/>
                <a:cs typeface="宋体"/>
              </a:rPr>
              <a:t>员从远程登录</a:t>
            </a:r>
            <a:r>
              <a:rPr sz="700" spc="180" dirty="0">
                <a:solidFill>
                  <a:srgbClr val="333333"/>
                </a:solidFill>
                <a:latin typeface="宋体"/>
                <a:cs typeface="宋体"/>
              </a:rPr>
              <a:t>）</a:t>
            </a:r>
            <a:endParaRPr sz="700">
              <a:latin typeface="宋体"/>
              <a:cs typeface="宋体"/>
            </a:endParaRPr>
          </a:p>
          <a:p>
            <a:pPr marL="79375">
              <a:lnSpc>
                <a:spcPct val="100000"/>
              </a:lnSpc>
              <a:spcBef>
                <a:spcPts val="330"/>
              </a:spcBef>
            </a:pP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a:lnSpc>
                <a:spcPct val="100000"/>
              </a:lnSpc>
            </a:pPr>
            <a:endParaRPr sz="900">
              <a:latin typeface="Lucida Console"/>
              <a:cs typeface="Lucida Console"/>
            </a:endParaRPr>
          </a:p>
          <a:p>
            <a:pPr marL="12700" marR="215265" algn="just">
              <a:lnSpc>
                <a:spcPct val="132400"/>
              </a:lnSpc>
              <a:spcBef>
                <a:spcPts val="450"/>
              </a:spcBef>
            </a:pPr>
            <a:r>
              <a:rPr sz="850" spc="20" dirty="0">
                <a:solidFill>
                  <a:srgbClr val="333333"/>
                </a:solidFill>
                <a:latin typeface="Lucida Console"/>
                <a:cs typeface="Lucida Console"/>
              </a:rPr>
              <a:t>By </a:t>
            </a:r>
            <a:r>
              <a:rPr sz="850" spc="30" dirty="0">
                <a:solidFill>
                  <a:srgbClr val="333333"/>
                </a:solidFill>
                <a:latin typeface="Lucida Console"/>
                <a:cs typeface="Lucida Console"/>
              </a:rPr>
              <a:t>default, MariaDB </a:t>
            </a:r>
            <a:r>
              <a:rPr sz="850" spc="25" dirty="0">
                <a:solidFill>
                  <a:srgbClr val="333333"/>
                </a:solidFill>
                <a:latin typeface="Lucida Console"/>
                <a:cs typeface="Lucida Console"/>
              </a:rPr>
              <a:t>comes with </a:t>
            </a:r>
            <a:r>
              <a:rPr sz="850" spc="15" dirty="0">
                <a:solidFill>
                  <a:srgbClr val="333333"/>
                </a:solidFill>
                <a:latin typeface="Lucida Console"/>
                <a:cs typeface="Lucida Console"/>
              </a:rPr>
              <a:t>a </a:t>
            </a:r>
            <a:r>
              <a:rPr sz="850" spc="30" dirty="0">
                <a:solidFill>
                  <a:srgbClr val="333333"/>
                </a:solidFill>
                <a:latin typeface="Lucida Console"/>
                <a:cs typeface="Lucida Console"/>
              </a:rPr>
              <a:t>database </a:t>
            </a:r>
            <a:r>
              <a:rPr sz="850" spc="25" dirty="0">
                <a:solidFill>
                  <a:srgbClr val="333333"/>
                </a:solidFill>
                <a:latin typeface="Lucida Console"/>
                <a:cs typeface="Lucida Console"/>
              </a:rPr>
              <a:t>named 'test' that anyone can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access.</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 </a:t>
            </a:r>
            <a:r>
              <a:rPr sz="850" spc="20" dirty="0">
                <a:solidFill>
                  <a:srgbClr val="333333"/>
                </a:solidFill>
                <a:latin typeface="Lucida Console"/>
                <a:cs typeface="Lucida Console"/>
              </a:rPr>
              <a:t>is </a:t>
            </a:r>
            <a:r>
              <a:rPr sz="850" spc="25" dirty="0">
                <a:solidFill>
                  <a:srgbClr val="333333"/>
                </a:solidFill>
                <a:latin typeface="Lucida Console"/>
                <a:cs typeface="Lucida Console"/>
              </a:rPr>
              <a:t>also </a:t>
            </a:r>
            <a:r>
              <a:rPr sz="850" spc="30" dirty="0">
                <a:solidFill>
                  <a:srgbClr val="333333"/>
                </a:solidFill>
                <a:latin typeface="Lucida Console"/>
                <a:cs typeface="Lucida Console"/>
              </a:rPr>
              <a:t>intended </a:t>
            </a:r>
            <a:r>
              <a:rPr sz="850" spc="25" dirty="0">
                <a:solidFill>
                  <a:srgbClr val="333333"/>
                </a:solidFill>
                <a:latin typeface="Lucida Console"/>
                <a:cs typeface="Lucida Console"/>
              </a:rPr>
              <a:t>only for </a:t>
            </a:r>
            <a:r>
              <a:rPr sz="850" spc="30" dirty="0">
                <a:solidFill>
                  <a:srgbClr val="333333"/>
                </a:solidFill>
                <a:latin typeface="Lucida Console"/>
                <a:cs typeface="Lucida Console"/>
              </a:rPr>
              <a:t>testing, </a:t>
            </a:r>
            <a:r>
              <a:rPr sz="850" spc="25" dirty="0">
                <a:solidFill>
                  <a:srgbClr val="333333"/>
                </a:solidFill>
                <a:latin typeface="Lucida Console"/>
                <a:cs typeface="Lucida Console"/>
              </a:rPr>
              <a:t>and should </a:t>
            </a:r>
            <a:r>
              <a:rPr sz="850" spc="20" dirty="0">
                <a:solidFill>
                  <a:srgbClr val="333333"/>
                </a:solidFill>
                <a:latin typeface="Lucida Console"/>
                <a:cs typeface="Lucida Console"/>
              </a:rPr>
              <a:t>be </a:t>
            </a:r>
            <a:r>
              <a:rPr sz="850" spc="30" dirty="0">
                <a:solidFill>
                  <a:srgbClr val="333333"/>
                </a:solidFill>
                <a:latin typeface="Lucida Console"/>
                <a:cs typeface="Lucida Console"/>
              </a:rPr>
              <a:t>removed </a:t>
            </a:r>
            <a:r>
              <a:rPr sz="850" spc="-500" dirty="0">
                <a:solidFill>
                  <a:srgbClr val="333333"/>
                </a:solidFill>
                <a:latin typeface="Lucida Console"/>
                <a:cs typeface="Lucida Console"/>
              </a:rPr>
              <a:t> </a:t>
            </a:r>
            <a:r>
              <a:rPr sz="850" spc="25" dirty="0">
                <a:solidFill>
                  <a:srgbClr val="333333"/>
                </a:solidFill>
                <a:latin typeface="Lucida Console"/>
                <a:cs typeface="Lucida Console"/>
              </a:rPr>
              <a:t>before moving</a:t>
            </a:r>
            <a:r>
              <a:rPr sz="850" spc="3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production environment.</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25" dirty="0">
                <a:solidFill>
                  <a:srgbClr val="333333"/>
                </a:solidFill>
                <a:latin typeface="Lucida Console"/>
                <a:cs typeface="Lucida Console"/>
              </a:rPr>
              <a:t>Remove</a:t>
            </a:r>
            <a:r>
              <a:rPr sz="850" spc="35" dirty="0">
                <a:solidFill>
                  <a:srgbClr val="333333"/>
                </a:solidFill>
                <a:latin typeface="Lucida Console"/>
                <a:cs typeface="Lucida Console"/>
              </a:rPr>
              <a:t> </a:t>
            </a:r>
            <a:r>
              <a:rPr sz="850" spc="25" dirty="0">
                <a:solidFill>
                  <a:srgbClr val="333333"/>
                </a:solidFill>
                <a:latin typeface="Lucida Console"/>
                <a:cs typeface="Lucida Console"/>
              </a:rPr>
              <a:t>test</a:t>
            </a:r>
            <a:r>
              <a:rPr sz="850" spc="35" dirty="0">
                <a:solidFill>
                  <a:srgbClr val="333333"/>
                </a:solidFill>
                <a:latin typeface="Lucida Console"/>
                <a:cs typeface="Lucida Console"/>
              </a:rPr>
              <a:t> </a:t>
            </a:r>
            <a:r>
              <a:rPr sz="850" spc="30" dirty="0">
                <a:solidFill>
                  <a:srgbClr val="333333"/>
                </a:solidFill>
                <a:latin typeface="Lucida Console"/>
                <a:cs typeface="Lucida Console"/>
              </a:rPr>
              <a:t>database</a:t>
            </a:r>
            <a:r>
              <a:rPr sz="850" spc="35" dirty="0">
                <a:solidFill>
                  <a:srgbClr val="333333"/>
                </a:solidFill>
                <a:latin typeface="Lucida Console"/>
                <a:cs typeface="Lucida Console"/>
              </a:rPr>
              <a:t>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25" dirty="0">
                <a:solidFill>
                  <a:srgbClr val="333333"/>
                </a:solidFill>
                <a:latin typeface="Lucida Console"/>
                <a:cs typeface="Lucida Console"/>
              </a:rPr>
              <a:t>access</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it?</a:t>
            </a:r>
            <a:r>
              <a:rPr sz="850" spc="35" dirty="0">
                <a:solidFill>
                  <a:srgbClr val="333333"/>
                </a:solidFill>
                <a:latin typeface="Lucida Console"/>
                <a:cs typeface="Lucida Console"/>
              </a:rPr>
              <a:t> </a:t>
            </a:r>
            <a:r>
              <a:rPr sz="850" spc="25" dirty="0">
                <a:solidFill>
                  <a:srgbClr val="333333"/>
                </a:solidFill>
                <a:latin typeface="Lucida Console"/>
                <a:cs typeface="Lucida Console"/>
              </a:rPr>
              <a:t>[Y/n]</a:t>
            </a:r>
            <a:r>
              <a:rPr sz="850" spc="35" dirty="0">
                <a:solidFill>
                  <a:srgbClr val="333333"/>
                </a:solidFill>
                <a:latin typeface="Lucida Console"/>
                <a:cs typeface="Lucida Console"/>
              </a:rPr>
              <a:t> </a:t>
            </a:r>
            <a:r>
              <a:rPr sz="850" spc="105" dirty="0">
                <a:solidFill>
                  <a:srgbClr val="333333"/>
                </a:solidFill>
                <a:latin typeface="Lucida Console"/>
                <a:cs typeface="Lucida Console"/>
              </a:rPr>
              <a:t>y</a:t>
            </a:r>
            <a:r>
              <a:rPr sz="700" spc="105" dirty="0">
                <a:solidFill>
                  <a:srgbClr val="333333"/>
                </a:solidFill>
                <a:latin typeface="宋体"/>
                <a:cs typeface="宋体"/>
              </a:rPr>
              <a:t>（</a:t>
            </a:r>
            <a:r>
              <a:rPr sz="800" spc="90" dirty="0">
                <a:solidFill>
                  <a:srgbClr val="333333"/>
                </a:solidFill>
                <a:latin typeface="宋体"/>
                <a:cs typeface="宋体"/>
              </a:rPr>
              <a:t>删除测试数据库及其访问权限</a:t>
            </a:r>
            <a:r>
              <a:rPr sz="700" spc="180" dirty="0">
                <a:solidFill>
                  <a:srgbClr val="333333"/>
                </a:solidFill>
                <a:latin typeface="宋体"/>
                <a:cs typeface="宋体"/>
              </a:rPr>
              <a:t>）</a:t>
            </a:r>
            <a:endParaRPr sz="700">
              <a:latin typeface="宋体"/>
              <a:cs typeface="宋体"/>
            </a:endParaRPr>
          </a:p>
          <a:p>
            <a:pPr marL="216535" indent="-137160">
              <a:lnSpc>
                <a:spcPct val="100000"/>
              </a:lnSpc>
              <a:spcBef>
                <a:spcPts val="330"/>
              </a:spcBef>
              <a:buChar char="-"/>
              <a:tabLst>
                <a:tab pos="217170" algn="l"/>
              </a:tabLst>
            </a:pPr>
            <a:r>
              <a:rPr sz="850" spc="30" dirty="0">
                <a:solidFill>
                  <a:srgbClr val="333333"/>
                </a:solidFill>
                <a:latin typeface="Lucida Console"/>
                <a:cs typeface="Lucida Console"/>
              </a:rPr>
              <a:t>Dropping</a:t>
            </a:r>
            <a:r>
              <a:rPr sz="850" dirty="0">
                <a:solidFill>
                  <a:srgbClr val="333333"/>
                </a:solidFill>
                <a:latin typeface="Lucida Console"/>
                <a:cs typeface="Lucida Console"/>
              </a:rPr>
              <a:t> </a:t>
            </a:r>
            <a:r>
              <a:rPr sz="850" spc="25" dirty="0">
                <a:solidFill>
                  <a:srgbClr val="333333"/>
                </a:solidFill>
                <a:latin typeface="Lucida Console"/>
                <a:cs typeface="Lucida Console"/>
              </a:rPr>
              <a:t>test</a:t>
            </a:r>
            <a:r>
              <a:rPr sz="850" dirty="0">
                <a:solidFill>
                  <a:srgbClr val="333333"/>
                </a:solidFill>
                <a:latin typeface="Lucida Console"/>
                <a:cs typeface="Lucida Console"/>
              </a:rPr>
              <a:t> </a:t>
            </a:r>
            <a:r>
              <a:rPr sz="850" spc="30" dirty="0">
                <a:solidFill>
                  <a:srgbClr val="333333"/>
                </a:solidFill>
                <a:latin typeface="Lucida Console"/>
                <a:cs typeface="Lucida Console"/>
              </a:rPr>
              <a:t>database...</a:t>
            </a:r>
            <a:endParaRPr sz="850">
              <a:latin typeface="Lucida Console"/>
              <a:cs typeface="Lucida Console"/>
            </a:endParaRPr>
          </a:p>
          <a:p>
            <a:pPr marL="80010">
              <a:lnSpc>
                <a:spcPct val="100000"/>
              </a:lnSpc>
              <a:spcBef>
                <a:spcPts val="330"/>
              </a:spcBef>
            </a:pP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marL="216535" indent="-137160">
              <a:lnSpc>
                <a:spcPct val="100000"/>
              </a:lnSpc>
              <a:spcBef>
                <a:spcPts val="334"/>
              </a:spcBef>
              <a:buChar char="-"/>
              <a:tabLst>
                <a:tab pos="217170" algn="l"/>
              </a:tabLst>
            </a:pPr>
            <a:r>
              <a:rPr sz="850" spc="30" dirty="0">
                <a:solidFill>
                  <a:srgbClr val="333333"/>
                </a:solidFill>
                <a:latin typeface="Lucida Console"/>
                <a:cs typeface="Lucida Console"/>
              </a:rPr>
              <a:t>Removing</a:t>
            </a:r>
            <a:r>
              <a:rPr sz="850" spc="15" dirty="0">
                <a:solidFill>
                  <a:srgbClr val="333333"/>
                </a:solidFill>
                <a:latin typeface="Lucida Console"/>
                <a:cs typeface="Lucida Console"/>
              </a:rPr>
              <a:t> </a:t>
            </a:r>
            <a:r>
              <a:rPr sz="850" spc="30" dirty="0">
                <a:solidFill>
                  <a:srgbClr val="333333"/>
                </a:solidFill>
                <a:latin typeface="Lucida Console"/>
                <a:cs typeface="Lucida Console"/>
              </a:rPr>
              <a:t>privileges</a:t>
            </a:r>
            <a:r>
              <a:rPr sz="850" spc="15" dirty="0">
                <a:solidFill>
                  <a:srgbClr val="333333"/>
                </a:solidFill>
                <a:latin typeface="Lucida Console"/>
                <a:cs typeface="Lucida Console"/>
              </a:rPr>
              <a:t> </a:t>
            </a:r>
            <a:r>
              <a:rPr sz="850" spc="20" dirty="0">
                <a:solidFill>
                  <a:srgbClr val="333333"/>
                </a:solidFill>
                <a:latin typeface="Lucida Console"/>
                <a:cs typeface="Lucida Console"/>
              </a:rPr>
              <a:t>on </a:t>
            </a:r>
            <a:r>
              <a:rPr sz="850" spc="25" dirty="0">
                <a:solidFill>
                  <a:srgbClr val="333333"/>
                </a:solidFill>
                <a:latin typeface="Lucida Console"/>
                <a:cs typeface="Lucida Console"/>
              </a:rPr>
              <a:t>test</a:t>
            </a:r>
            <a:r>
              <a:rPr sz="850" spc="15" dirty="0">
                <a:solidFill>
                  <a:srgbClr val="333333"/>
                </a:solidFill>
                <a:latin typeface="Lucida Console"/>
                <a:cs typeface="Lucida Console"/>
              </a:rPr>
              <a:t> </a:t>
            </a:r>
            <a:r>
              <a:rPr sz="850" spc="30" dirty="0">
                <a:solidFill>
                  <a:srgbClr val="333333"/>
                </a:solidFill>
                <a:latin typeface="Lucida Console"/>
                <a:cs typeface="Lucida Console"/>
              </a:rPr>
              <a:t>database...</a:t>
            </a:r>
            <a:endParaRPr sz="850">
              <a:latin typeface="Lucida Console"/>
              <a:cs typeface="Lucida Console"/>
            </a:endParaRPr>
          </a:p>
          <a:p>
            <a:pPr marL="80010">
              <a:lnSpc>
                <a:spcPct val="100000"/>
              </a:lnSpc>
              <a:spcBef>
                <a:spcPts val="330"/>
              </a:spcBef>
            </a:pP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a:lnSpc>
                <a:spcPct val="100000"/>
              </a:lnSpc>
            </a:pPr>
            <a:endParaRPr sz="900">
              <a:latin typeface="Lucida Console"/>
              <a:cs typeface="Lucida Console"/>
            </a:endParaRPr>
          </a:p>
          <a:p>
            <a:pPr marL="12700" marR="145415">
              <a:lnSpc>
                <a:spcPct val="132400"/>
              </a:lnSpc>
              <a:spcBef>
                <a:spcPts val="450"/>
              </a:spcBef>
            </a:pPr>
            <a:r>
              <a:rPr sz="850" spc="30" dirty="0">
                <a:solidFill>
                  <a:srgbClr val="333333"/>
                </a:solidFill>
                <a:latin typeface="Lucida Console"/>
                <a:cs typeface="Lucida Console"/>
              </a:rPr>
              <a:t>Reloading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privilege </a:t>
            </a:r>
            <a:r>
              <a:rPr sz="850" spc="25" dirty="0">
                <a:solidFill>
                  <a:srgbClr val="333333"/>
                </a:solidFill>
                <a:latin typeface="Lucida Console"/>
                <a:cs typeface="Lucida Console"/>
              </a:rPr>
              <a:t>tables</a:t>
            </a:r>
            <a:r>
              <a:rPr sz="850" spc="35" dirty="0">
                <a:solidFill>
                  <a:srgbClr val="333333"/>
                </a:solidFill>
                <a:latin typeface="Lucida Console"/>
                <a:cs typeface="Lucida Console"/>
              </a:rPr>
              <a:t> </a:t>
            </a:r>
            <a:r>
              <a:rPr sz="850" spc="25" dirty="0">
                <a:solidFill>
                  <a:srgbClr val="333333"/>
                </a:solidFill>
                <a:latin typeface="Lucida Console"/>
                <a:cs typeface="Lucida Console"/>
              </a:rPr>
              <a:t>will</a:t>
            </a:r>
            <a:r>
              <a:rPr sz="850" spc="35" dirty="0">
                <a:solidFill>
                  <a:srgbClr val="333333"/>
                </a:solidFill>
                <a:latin typeface="Lucida Console"/>
                <a:cs typeface="Lucida Console"/>
              </a:rPr>
              <a:t> </a:t>
            </a:r>
            <a:r>
              <a:rPr sz="850" spc="25" dirty="0">
                <a:solidFill>
                  <a:srgbClr val="333333"/>
                </a:solidFill>
                <a:latin typeface="Lucida Console"/>
                <a:cs typeface="Lucida Console"/>
              </a:rPr>
              <a:t>ensure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5" dirty="0">
                <a:solidFill>
                  <a:srgbClr val="333333"/>
                </a:solidFill>
                <a:latin typeface="Lucida Console"/>
                <a:cs typeface="Lucida Console"/>
              </a:rPr>
              <a:t> </a:t>
            </a:r>
            <a:r>
              <a:rPr sz="850" spc="25" dirty="0">
                <a:solidFill>
                  <a:srgbClr val="333333"/>
                </a:solidFill>
                <a:latin typeface="Lucida Console"/>
                <a:cs typeface="Lucida Console"/>
              </a:rPr>
              <a:t>all</a:t>
            </a:r>
            <a:r>
              <a:rPr sz="850" spc="35" dirty="0">
                <a:solidFill>
                  <a:srgbClr val="333333"/>
                </a:solidFill>
                <a:latin typeface="Lucida Console"/>
                <a:cs typeface="Lucida Console"/>
              </a:rPr>
              <a:t> </a:t>
            </a:r>
            <a:r>
              <a:rPr sz="850" spc="30" dirty="0">
                <a:solidFill>
                  <a:srgbClr val="333333"/>
                </a:solidFill>
                <a:latin typeface="Lucida Console"/>
                <a:cs typeface="Lucida Console"/>
              </a:rPr>
              <a:t>changes </a:t>
            </a:r>
            <a:r>
              <a:rPr sz="850" spc="25" dirty="0">
                <a:solidFill>
                  <a:srgbClr val="333333"/>
                </a:solidFill>
                <a:latin typeface="Lucida Console"/>
                <a:cs typeface="Lucida Console"/>
              </a:rPr>
              <a:t>made</a:t>
            </a:r>
            <a:r>
              <a:rPr sz="850" spc="35" dirty="0">
                <a:solidFill>
                  <a:srgbClr val="333333"/>
                </a:solidFill>
                <a:latin typeface="Lucida Console"/>
                <a:cs typeface="Lucida Console"/>
              </a:rPr>
              <a:t> </a:t>
            </a:r>
            <a:r>
              <a:rPr sz="850" spc="20" dirty="0">
                <a:solidFill>
                  <a:srgbClr val="333333"/>
                </a:solidFill>
                <a:latin typeface="Lucida Console"/>
                <a:cs typeface="Lucida Console"/>
              </a:rPr>
              <a:t>so</a:t>
            </a:r>
            <a:r>
              <a:rPr sz="850" spc="35" dirty="0">
                <a:solidFill>
                  <a:srgbClr val="333333"/>
                </a:solidFill>
                <a:latin typeface="Lucida Console"/>
                <a:cs typeface="Lucida Console"/>
              </a:rPr>
              <a:t> </a:t>
            </a:r>
            <a:r>
              <a:rPr sz="850" spc="25" dirty="0">
                <a:solidFill>
                  <a:srgbClr val="333333"/>
                </a:solidFill>
                <a:latin typeface="Lucida Console"/>
                <a:cs typeface="Lucida Console"/>
              </a:rPr>
              <a:t>far </a:t>
            </a:r>
            <a:r>
              <a:rPr sz="850" spc="-500" dirty="0">
                <a:solidFill>
                  <a:srgbClr val="333333"/>
                </a:solidFill>
                <a:latin typeface="Lucida Console"/>
                <a:cs typeface="Lucida Console"/>
              </a:rPr>
              <a:t> </a:t>
            </a:r>
            <a:r>
              <a:rPr sz="850" spc="25" dirty="0">
                <a:solidFill>
                  <a:srgbClr val="333333"/>
                </a:solidFill>
                <a:latin typeface="Lucida Console"/>
                <a:cs typeface="Lucida Console"/>
              </a:rPr>
              <a:t>will take</a:t>
            </a:r>
            <a:r>
              <a:rPr sz="850" spc="30" dirty="0">
                <a:solidFill>
                  <a:srgbClr val="333333"/>
                </a:solidFill>
                <a:latin typeface="Lucida Console"/>
                <a:cs typeface="Lucida Console"/>
              </a:rPr>
              <a:t> </a:t>
            </a:r>
            <a:r>
              <a:rPr sz="850" spc="25" dirty="0">
                <a:solidFill>
                  <a:srgbClr val="333333"/>
                </a:solidFill>
                <a:latin typeface="Lucida Console"/>
                <a:cs typeface="Lucida Console"/>
              </a:rPr>
              <a:t>effect</a:t>
            </a:r>
            <a:r>
              <a:rPr sz="850" spc="30" dirty="0">
                <a:solidFill>
                  <a:srgbClr val="333333"/>
                </a:solidFill>
                <a:latin typeface="Lucida Console"/>
                <a:cs typeface="Lucida Console"/>
              </a:rPr>
              <a:t> immediately.</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25" dirty="0">
                <a:solidFill>
                  <a:srgbClr val="333333"/>
                </a:solidFill>
                <a:latin typeface="Lucida Console"/>
                <a:cs typeface="Lucida Console"/>
              </a:rPr>
              <a:t>Reload</a:t>
            </a:r>
            <a:r>
              <a:rPr sz="850" spc="35" dirty="0">
                <a:solidFill>
                  <a:srgbClr val="333333"/>
                </a:solidFill>
                <a:latin typeface="Lucida Console"/>
                <a:cs typeface="Lucida Console"/>
              </a:rPr>
              <a:t> </a:t>
            </a:r>
            <a:r>
              <a:rPr sz="850" spc="30" dirty="0">
                <a:solidFill>
                  <a:srgbClr val="333333"/>
                </a:solidFill>
                <a:latin typeface="Lucida Console"/>
                <a:cs typeface="Lucida Console"/>
              </a:rPr>
              <a:t>privilege</a:t>
            </a:r>
            <a:r>
              <a:rPr sz="850" spc="35" dirty="0">
                <a:solidFill>
                  <a:srgbClr val="333333"/>
                </a:solidFill>
                <a:latin typeface="Lucida Console"/>
                <a:cs typeface="Lucida Console"/>
              </a:rPr>
              <a:t> </a:t>
            </a:r>
            <a:r>
              <a:rPr sz="850" spc="25" dirty="0">
                <a:solidFill>
                  <a:srgbClr val="333333"/>
                </a:solidFill>
                <a:latin typeface="Lucida Console"/>
                <a:cs typeface="Lucida Console"/>
              </a:rPr>
              <a:t>tables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now?</a:t>
            </a:r>
            <a:r>
              <a:rPr sz="850" spc="35" dirty="0">
                <a:solidFill>
                  <a:srgbClr val="333333"/>
                </a:solidFill>
                <a:latin typeface="Lucida Console"/>
                <a:cs typeface="Lucida Console"/>
              </a:rPr>
              <a:t> </a:t>
            </a:r>
            <a:r>
              <a:rPr sz="850" spc="25" dirty="0">
                <a:solidFill>
                  <a:srgbClr val="333333"/>
                </a:solidFill>
                <a:latin typeface="Lucida Console"/>
                <a:cs typeface="Lucida Console"/>
              </a:rPr>
              <a:t>[Y/n]</a:t>
            </a:r>
            <a:r>
              <a:rPr sz="850" spc="35" dirty="0">
                <a:solidFill>
                  <a:srgbClr val="333333"/>
                </a:solidFill>
                <a:latin typeface="Lucida Console"/>
                <a:cs typeface="Lucida Console"/>
              </a:rPr>
              <a:t> </a:t>
            </a:r>
            <a:r>
              <a:rPr sz="850" spc="105" dirty="0">
                <a:solidFill>
                  <a:srgbClr val="333333"/>
                </a:solidFill>
                <a:latin typeface="Lucida Console"/>
                <a:cs typeface="Lucida Console"/>
              </a:rPr>
              <a:t>y</a:t>
            </a:r>
            <a:r>
              <a:rPr sz="700" spc="105" dirty="0">
                <a:solidFill>
                  <a:srgbClr val="333333"/>
                </a:solidFill>
                <a:latin typeface="宋体"/>
                <a:cs typeface="宋体"/>
              </a:rPr>
              <a:t>（</a:t>
            </a:r>
            <a:r>
              <a:rPr sz="800" spc="90" dirty="0">
                <a:solidFill>
                  <a:srgbClr val="333333"/>
                </a:solidFill>
                <a:latin typeface="宋体"/>
                <a:cs typeface="宋体"/>
              </a:rPr>
              <a:t>刷新授权表</a:t>
            </a:r>
            <a:r>
              <a:rPr sz="700" spc="190" dirty="0">
                <a:solidFill>
                  <a:srgbClr val="333333"/>
                </a:solidFill>
                <a:latin typeface="宋体"/>
                <a:cs typeface="宋体"/>
              </a:rPr>
              <a:t>，</a:t>
            </a:r>
            <a:r>
              <a:rPr sz="800" spc="90" dirty="0">
                <a:solidFill>
                  <a:srgbClr val="333333"/>
                </a:solidFill>
                <a:latin typeface="宋体"/>
                <a:cs typeface="宋体"/>
              </a:rPr>
              <a:t>让初始化后的设定立即生效</a:t>
            </a:r>
            <a:r>
              <a:rPr sz="700" spc="180" dirty="0">
                <a:solidFill>
                  <a:srgbClr val="333333"/>
                </a:solidFill>
                <a:latin typeface="宋体"/>
                <a:cs typeface="宋体"/>
              </a:rPr>
              <a:t>）</a:t>
            </a:r>
            <a:endParaRPr sz="700">
              <a:latin typeface="宋体"/>
              <a:cs typeface="宋体"/>
            </a:endParaRPr>
          </a:p>
          <a:p>
            <a:pPr marL="80010">
              <a:lnSpc>
                <a:spcPct val="100000"/>
              </a:lnSpc>
              <a:spcBef>
                <a:spcPts val="330"/>
              </a:spcBef>
            </a:pP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30" dirty="0">
                <a:solidFill>
                  <a:srgbClr val="333333"/>
                </a:solidFill>
                <a:latin typeface="Lucida Console"/>
                <a:cs typeface="Lucida Console"/>
              </a:rPr>
              <a:t>Cleaning</a:t>
            </a:r>
            <a:r>
              <a:rPr sz="850" spc="-25" dirty="0">
                <a:solidFill>
                  <a:srgbClr val="333333"/>
                </a:solidFill>
                <a:latin typeface="Lucida Console"/>
                <a:cs typeface="Lucida Console"/>
              </a:rPr>
              <a:t> </a:t>
            </a:r>
            <a:r>
              <a:rPr sz="850" spc="25" dirty="0">
                <a:solidFill>
                  <a:srgbClr val="333333"/>
                </a:solidFill>
                <a:latin typeface="Lucida Console"/>
                <a:cs typeface="Lucida Console"/>
              </a:rPr>
              <a:t>up...</a:t>
            </a:r>
            <a:endParaRPr sz="850">
              <a:latin typeface="Lucida Console"/>
              <a:cs typeface="Lucida Console"/>
            </a:endParaRPr>
          </a:p>
        </p:txBody>
      </p:sp>
      <p:sp>
        <p:nvSpPr>
          <p:cNvPr id="8" name="object 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662"/>
            <a:ext cx="5651500" cy="757555"/>
            <a:chOff x="959124" y="363662"/>
            <a:chExt cx="5651500" cy="757555"/>
          </a:xfrm>
        </p:grpSpPr>
        <p:sp>
          <p:nvSpPr>
            <p:cNvPr id="3" name="object 3"/>
            <p:cNvSpPr/>
            <p:nvPr/>
          </p:nvSpPr>
          <p:spPr>
            <a:xfrm>
              <a:off x="963889" y="368427"/>
              <a:ext cx="5641975" cy="748030"/>
            </a:xfrm>
            <a:custGeom>
              <a:avLst/>
              <a:gdLst/>
              <a:ahLst/>
              <a:cxnLst/>
              <a:rect l="l" t="t" r="r" b="b"/>
              <a:pathLst>
                <a:path w="5641975" h="748030">
                  <a:moveTo>
                    <a:pt x="5617597" y="747930"/>
                  </a:moveTo>
                  <a:lnTo>
                    <a:pt x="23823" y="747930"/>
                  </a:lnTo>
                  <a:lnTo>
                    <a:pt x="20659" y="747634"/>
                  </a:lnTo>
                  <a:lnTo>
                    <a:pt x="0" y="726784"/>
                  </a:lnTo>
                  <a:lnTo>
                    <a:pt x="0" y="0"/>
                  </a:lnTo>
                  <a:lnTo>
                    <a:pt x="5641421" y="0"/>
                  </a:lnTo>
                  <a:lnTo>
                    <a:pt x="5641421" y="726784"/>
                  </a:lnTo>
                  <a:lnTo>
                    <a:pt x="5617597" y="747930"/>
                  </a:lnTo>
                  <a:close/>
                </a:path>
              </a:pathLst>
            </a:custGeom>
            <a:solidFill>
              <a:srgbClr val="F8F8F8"/>
            </a:solidFill>
          </p:spPr>
          <p:txBody>
            <a:bodyPr wrap="square" lIns="0" tIns="0" rIns="0" bIns="0" rtlCol="0"/>
            <a:lstStyle/>
            <a:p>
              <a:endParaRPr/>
            </a:p>
          </p:txBody>
        </p:sp>
        <p:sp>
          <p:nvSpPr>
            <p:cNvPr id="4" name="object 4"/>
            <p:cNvSpPr/>
            <p:nvPr/>
          </p:nvSpPr>
          <p:spPr>
            <a:xfrm>
              <a:off x="963889" y="368427"/>
              <a:ext cx="5641975" cy="748030"/>
            </a:xfrm>
            <a:custGeom>
              <a:avLst/>
              <a:gdLst/>
              <a:ahLst/>
              <a:cxnLst/>
              <a:rect l="l" t="t" r="r" b="b"/>
              <a:pathLst>
                <a:path w="5641975" h="748030">
                  <a:moveTo>
                    <a:pt x="0" y="724106"/>
                  </a:moveTo>
                  <a:lnTo>
                    <a:pt x="0" y="0"/>
                  </a:lnTo>
                </a:path>
                <a:path w="5641975" h="748030">
                  <a:moveTo>
                    <a:pt x="5641421" y="0"/>
                  </a:moveTo>
                  <a:lnTo>
                    <a:pt x="5641421" y="724106"/>
                  </a:lnTo>
                  <a:lnTo>
                    <a:pt x="5641421" y="726784"/>
                  </a:lnTo>
                  <a:lnTo>
                    <a:pt x="5640820" y="729767"/>
                  </a:lnTo>
                  <a:lnTo>
                    <a:pt x="5617597" y="747930"/>
                  </a:lnTo>
                  <a:lnTo>
                    <a:pt x="23823" y="747930"/>
                  </a:lnTo>
                  <a:lnTo>
                    <a:pt x="0" y="726784"/>
                  </a:lnTo>
                  <a:lnTo>
                    <a:pt x="0" y="724106"/>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288"/>
              <a:ext cx="5556250" cy="686435"/>
            </a:xfrm>
            <a:custGeom>
              <a:avLst/>
              <a:gdLst/>
              <a:ahLst/>
              <a:cxnLst/>
              <a:rect l="l" t="t" r="r" b="b"/>
              <a:pathLst>
                <a:path w="5556250" h="686435">
                  <a:moveTo>
                    <a:pt x="5555656" y="686037"/>
                  </a:moveTo>
                  <a:lnTo>
                    <a:pt x="0" y="686037"/>
                  </a:lnTo>
                  <a:lnTo>
                    <a:pt x="0" y="0"/>
                  </a:lnTo>
                  <a:lnTo>
                    <a:pt x="5555656" y="0"/>
                  </a:lnTo>
                  <a:lnTo>
                    <a:pt x="5555656" y="68603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169285"/>
            <a:ext cx="5651500" cy="838835"/>
            <a:chOff x="959124" y="2169285"/>
            <a:chExt cx="5651500" cy="838835"/>
          </a:xfrm>
        </p:grpSpPr>
        <p:sp>
          <p:nvSpPr>
            <p:cNvPr id="7" name="object 7"/>
            <p:cNvSpPr/>
            <p:nvPr/>
          </p:nvSpPr>
          <p:spPr>
            <a:xfrm>
              <a:off x="963889" y="2174050"/>
              <a:ext cx="5641975" cy="829310"/>
            </a:xfrm>
            <a:custGeom>
              <a:avLst/>
              <a:gdLst/>
              <a:ahLst/>
              <a:cxnLst/>
              <a:rect l="l" t="t" r="r" b="b"/>
              <a:pathLst>
                <a:path w="5641975" h="829310">
                  <a:moveTo>
                    <a:pt x="5617597" y="829060"/>
                  </a:moveTo>
                  <a:lnTo>
                    <a:pt x="23823" y="829060"/>
                  </a:lnTo>
                  <a:lnTo>
                    <a:pt x="20659" y="828764"/>
                  </a:lnTo>
                  <a:lnTo>
                    <a:pt x="0" y="808209"/>
                  </a:lnTo>
                  <a:lnTo>
                    <a:pt x="0" y="805236"/>
                  </a:lnTo>
                  <a:lnTo>
                    <a:pt x="0" y="20250"/>
                  </a:lnTo>
                  <a:lnTo>
                    <a:pt x="600" y="16971"/>
                  </a:lnTo>
                  <a:lnTo>
                    <a:pt x="3020" y="11311"/>
                  </a:lnTo>
                  <a:lnTo>
                    <a:pt x="4745" y="8929"/>
                  </a:lnTo>
                  <a:lnTo>
                    <a:pt x="6975" y="6851"/>
                  </a:lnTo>
                  <a:lnTo>
                    <a:pt x="9214" y="4164"/>
                  </a:lnTo>
                  <a:lnTo>
                    <a:pt x="11787" y="2382"/>
                  </a:lnTo>
                  <a:lnTo>
                    <a:pt x="17629" y="590"/>
                  </a:lnTo>
                  <a:lnTo>
                    <a:pt x="20659" y="0"/>
                  </a:lnTo>
                  <a:lnTo>
                    <a:pt x="5620752" y="0"/>
                  </a:lnTo>
                  <a:lnTo>
                    <a:pt x="5623792" y="590"/>
                  </a:lnTo>
                  <a:lnTo>
                    <a:pt x="5629633" y="2382"/>
                  </a:lnTo>
                  <a:lnTo>
                    <a:pt x="5632206" y="4164"/>
                  </a:lnTo>
                  <a:lnTo>
                    <a:pt x="5634446" y="6851"/>
                  </a:lnTo>
                  <a:lnTo>
                    <a:pt x="5636675" y="8929"/>
                  </a:lnTo>
                  <a:lnTo>
                    <a:pt x="5638400" y="11311"/>
                  </a:lnTo>
                  <a:lnTo>
                    <a:pt x="5640821" y="16971"/>
                  </a:lnTo>
                  <a:lnTo>
                    <a:pt x="5641421" y="20250"/>
                  </a:lnTo>
                  <a:lnTo>
                    <a:pt x="5641421" y="808209"/>
                  </a:lnTo>
                  <a:lnTo>
                    <a:pt x="5620752" y="828764"/>
                  </a:lnTo>
                  <a:lnTo>
                    <a:pt x="5617597" y="829060"/>
                  </a:lnTo>
                  <a:close/>
                </a:path>
              </a:pathLst>
            </a:custGeom>
            <a:solidFill>
              <a:srgbClr val="F8F8F8"/>
            </a:solidFill>
          </p:spPr>
          <p:txBody>
            <a:bodyPr wrap="square" lIns="0" tIns="0" rIns="0" bIns="0" rtlCol="0"/>
            <a:lstStyle/>
            <a:p>
              <a:endParaRPr/>
            </a:p>
          </p:txBody>
        </p:sp>
        <p:sp>
          <p:nvSpPr>
            <p:cNvPr id="8" name="object 8"/>
            <p:cNvSpPr/>
            <p:nvPr/>
          </p:nvSpPr>
          <p:spPr>
            <a:xfrm>
              <a:off x="963889" y="2174050"/>
              <a:ext cx="5641975" cy="829310"/>
            </a:xfrm>
            <a:custGeom>
              <a:avLst/>
              <a:gdLst/>
              <a:ahLst/>
              <a:cxnLst/>
              <a:rect l="l" t="t" r="r" b="b"/>
              <a:pathLst>
                <a:path w="5641975" h="829310">
                  <a:moveTo>
                    <a:pt x="0" y="805236"/>
                  </a:moveTo>
                  <a:lnTo>
                    <a:pt x="0" y="23823"/>
                  </a:lnTo>
                  <a:lnTo>
                    <a:pt x="0" y="20250"/>
                  </a:lnTo>
                  <a:lnTo>
                    <a:pt x="600" y="16971"/>
                  </a:lnTo>
                  <a:lnTo>
                    <a:pt x="1810" y="14294"/>
                  </a:lnTo>
                  <a:lnTo>
                    <a:pt x="3020" y="11311"/>
                  </a:lnTo>
                  <a:lnTo>
                    <a:pt x="4745" y="8929"/>
                  </a:lnTo>
                  <a:lnTo>
                    <a:pt x="6975" y="6851"/>
                  </a:lnTo>
                  <a:lnTo>
                    <a:pt x="9214" y="4164"/>
                  </a:lnTo>
                  <a:lnTo>
                    <a:pt x="11787" y="2382"/>
                  </a:lnTo>
                  <a:lnTo>
                    <a:pt x="14703" y="1486"/>
                  </a:lnTo>
                  <a:lnTo>
                    <a:pt x="17629" y="590"/>
                  </a:lnTo>
                  <a:lnTo>
                    <a:pt x="20659" y="0"/>
                  </a:lnTo>
                  <a:lnTo>
                    <a:pt x="23823" y="0"/>
                  </a:lnTo>
                  <a:lnTo>
                    <a:pt x="5617597" y="0"/>
                  </a:lnTo>
                  <a:lnTo>
                    <a:pt x="5620752" y="0"/>
                  </a:lnTo>
                  <a:lnTo>
                    <a:pt x="5623792" y="590"/>
                  </a:lnTo>
                  <a:lnTo>
                    <a:pt x="5626717" y="1486"/>
                  </a:lnTo>
                  <a:lnTo>
                    <a:pt x="5629633" y="2382"/>
                  </a:lnTo>
                  <a:lnTo>
                    <a:pt x="5632206" y="4164"/>
                  </a:lnTo>
                  <a:lnTo>
                    <a:pt x="5634446" y="6851"/>
                  </a:lnTo>
                  <a:lnTo>
                    <a:pt x="5636675" y="8929"/>
                  </a:lnTo>
                  <a:lnTo>
                    <a:pt x="5638400" y="11311"/>
                  </a:lnTo>
                  <a:lnTo>
                    <a:pt x="5639610" y="14294"/>
                  </a:lnTo>
                  <a:lnTo>
                    <a:pt x="5640821" y="16971"/>
                  </a:lnTo>
                  <a:lnTo>
                    <a:pt x="5641421" y="20250"/>
                  </a:lnTo>
                  <a:lnTo>
                    <a:pt x="5641421" y="23823"/>
                  </a:lnTo>
                  <a:lnTo>
                    <a:pt x="5641421" y="805236"/>
                  </a:lnTo>
                  <a:lnTo>
                    <a:pt x="5641421" y="808209"/>
                  </a:lnTo>
                  <a:lnTo>
                    <a:pt x="5640821" y="811192"/>
                  </a:lnTo>
                  <a:lnTo>
                    <a:pt x="5639610" y="813870"/>
                  </a:lnTo>
                  <a:lnTo>
                    <a:pt x="5638400" y="816853"/>
                  </a:lnTo>
                  <a:lnTo>
                    <a:pt x="5617597" y="829060"/>
                  </a:lnTo>
                  <a:lnTo>
                    <a:pt x="23823" y="829060"/>
                  </a:lnTo>
                  <a:lnTo>
                    <a:pt x="1810" y="813870"/>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255205"/>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3674934"/>
            <a:ext cx="5651500" cy="1696720"/>
            <a:chOff x="959124" y="3674934"/>
            <a:chExt cx="5651500" cy="1696720"/>
          </a:xfrm>
        </p:grpSpPr>
        <p:sp>
          <p:nvSpPr>
            <p:cNvPr id="11" name="object 11"/>
            <p:cNvSpPr/>
            <p:nvPr/>
          </p:nvSpPr>
          <p:spPr>
            <a:xfrm>
              <a:off x="963889" y="3679699"/>
              <a:ext cx="5641975" cy="1687195"/>
            </a:xfrm>
            <a:custGeom>
              <a:avLst/>
              <a:gdLst/>
              <a:ahLst/>
              <a:cxnLst/>
              <a:rect l="l" t="t" r="r" b="b"/>
              <a:pathLst>
                <a:path w="5641975" h="1687195">
                  <a:moveTo>
                    <a:pt x="5617597" y="1686708"/>
                  </a:moveTo>
                  <a:lnTo>
                    <a:pt x="23823" y="1686708"/>
                  </a:lnTo>
                  <a:lnTo>
                    <a:pt x="20659" y="1686413"/>
                  </a:lnTo>
                  <a:lnTo>
                    <a:pt x="0" y="1665858"/>
                  </a:lnTo>
                  <a:lnTo>
                    <a:pt x="0" y="1662885"/>
                  </a:lnTo>
                  <a:lnTo>
                    <a:pt x="0" y="20545"/>
                  </a:lnTo>
                  <a:lnTo>
                    <a:pt x="600" y="17276"/>
                  </a:lnTo>
                  <a:lnTo>
                    <a:pt x="3020" y="11616"/>
                  </a:lnTo>
                  <a:lnTo>
                    <a:pt x="4745" y="8938"/>
                  </a:lnTo>
                  <a:lnTo>
                    <a:pt x="6975" y="6851"/>
                  </a:lnTo>
                  <a:lnTo>
                    <a:pt x="9214" y="4469"/>
                  </a:lnTo>
                  <a:lnTo>
                    <a:pt x="11787" y="2677"/>
                  </a:lnTo>
                  <a:lnTo>
                    <a:pt x="14703" y="1791"/>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616"/>
                  </a:lnTo>
                  <a:lnTo>
                    <a:pt x="5640821" y="17276"/>
                  </a:lnTo>
                  <a:lnTo>
                    <a:pt x="5641421" y="20545"/>
                  </a:lnTo>
                  <a:lnTo>
                    <a:pt x="5641421" y="1665858"/>
                  </a:lnTo>
                  <a:lnTo>
                    <a:pt x="5620752" y="1686413"/>
                  </a:lnTo>
                  <a:lnTo>
                    <a:pt x="5617597" y="1686708"/>
                  </a:lnTo>
                  <a:close/>
                </a:path>
              </a:pathLst>
            </a:custGeom>
            <a:solidFill>
              <a:srgbClr val="F8F8F8"/>
            </a:solidFill>
          </p:spPr>
          <p:txBody>
            <a:bodyPr wrap="square" lIns="0" tIns="0" rIns="0" bIns="0" rtlCol="0"/>
            <a:lstStyle/>
            <a:p>
              <a:endParaRPr/>
            </a:p>
          </p:txBody>
        </p:sp>
        <p:sp>
          <p:nvSpPr>
            <p:cNvPr id="12" name="object 12"/>
            <p:cNvSpPr/>
            <p:nvPr/>
          </p:nvSpPr>
          <p:spPr>
            <a:xfrm>
              <a:off x="963889" y="3679699"/>
              <a:ext cx="5641975" cy="1687195"/>
            </a:xfrm>
            <a:custGeom>
              <a:avLst/>
              <a:gdLst/>
              <a:ahLst/>
              <a:cxnLst/>
              <a:rect l="l" t="t" r="r" b="b"/>
              <a:pathLst>
                <a:path w="5641975" h="1687195">
                  <a:moveTo>
                    <a:pt x="0" y="1662885"/>
                  </a:moveTo>
                  <a:lnTo>
                    <a:pt x="0" y="23823"/>
                  </a:lnTo>
                  <a:lnTo>
                    <a:pt x="0" y="20545"/>
                  </a:lnTo>
                  <a:lnTo>
                    <a:pt x="600" y="17276"/>
                  </a:lnTo>
                  <a:lnTo>
                    <a:pt x="1810" y="14294"/>
                  </a:lnTo>
                  <a:lnTo>
                    <a:pt x="3020" y="11616"/>
                  </a:lnTo>
                  <a:lnTo>
                    <a:pt x="4745" y="8938"/>
                  </a:lnTo>
                  <a:lnTo>
                    <a:pt x="6975" y="6851"/>
                  </a:lnTo>
                  <a:lnTo>
                    <a:pt x="9214" y="4469"/>
                  </a:lnTo>
                  <a:lnTo>
                    <a:pt x="11787" y="2677"/>
                  </a:lnTo>
                  <a:lnTo>
                    <a:pt x="14703" y="1791"/>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1662885"/>
                  </a:lnTo>
                  <a:lnTo>
                    <a:pt x="5641421" y="1665858"/>
                  </a:lnTo>
                  <a:lnTo>
                    <a:pt x="5640821" y="1668841"/>
                  </a:lnTo>
                  <a:lnTo>
                    <a:pt x="5639610" y="1671518"/>
                  </a:lnTo>
                  <a:lnTo>
                    <a:pt x="5638400" y="1674501"/>
                  </a:lnTo>
                  <a:lnTo>
                    <a:pt x="5617597" y="1686708"/>
                  </a:lnTo>
                  <a:lnTo>
                    <a:pt x="23823" y="1686708"/>
                  </a:lnTo>
                  <a:lnTo>
                    <a:pt x="1810" y="1671518"/>
                  </a:lnTo>
                  <a:lnTo>
                    <a:pt x="600" y="1668841"/>
                  </a:lnTo>
                  <a:lnTo>
                    <a:pt x="0" y="1665858"/>
                  </a:lnTo>
                  <a:lnTo>
                    <a:pt x="0" y="166288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3760855"/>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6038232"/>
            <a:ext cx="5651500" cy="4302760"/>
            <a:chOff x="959124" y="6038232"/>
            <a:chExt cx="5651500" cy="4302760"/>
          </a:xfrm>
        </p:grpSpPr>
        <p:sp>
          <p:nvSpPr>
            <p:cNvPr id="15" name="object 15"/>
            <p:cNvSpPr/>
            <p:nvPr/>
          </p:nvSpPr>
          <p:spPr>
            <a:xfrm>
              <a:off x="963889" y="6042997"/>
              <a:ext cx="5641975" cy="4293235"/>
            </a:xfrm>
            <a:custGeom>
              <a:avLst/>
              <a:gdLst/>
              <a:ahLst/>
              <a:cxnLst/>
              <a:rect l="l" t="t" r="r" b="b"/>
              <a:pathLst>
                <a:path w="5641975" h="4293234">
                  <a:moveTo>
                    <a:pt x="5641421" y="4293151"/>
                  </a:moveTo>
                  <a:lnTo>
                    <a:pt x="0" y="4293151"/>
                  </a:lnTo>
                  <a:lnTo>
                    <a:pt x="0" y="20545"/>
                  </a:lnTo>
                  <a:lnTo>
                    <a:pt x="20659" y="0"/>
                  </a:lnTo>
                  <a:lnTo>
                    <a:pt x="5620752" y="0"/>
                  </a:lnTo>
                  <a:lnTo>
                    <a:pt x="5641421" y="20545"/>
                  </a:lnTo>
                  <a:lnTo>
                    <a:pt x="5641421" y="4293151"/>
                  </a:lnTo>
                  <a:close/>
                </a:path>
              </a:pathLst>
            </a:custGeom>
            <a:solidFill>
              <a:srgbClr val="F8F8F8"/>
            </a:solidFill>
          </p:spPr>
          <p:txBody>
            <a:bodyPr wrap="square" lIns="0" tIns="0" rIns="0" bIns="0" rtlCol="0"/>
            <a:lstStyle/>
            <a:p>
              <a:endParaRPr/>
            </a:p>
          </p:txBody>
        </p:sp>
        <p:sp>
          <p:nvSpPr>
            <p:cNvPr id="16" name="object 16"/>
            <p:cNvSpPr/>
            <p:nvPr/>
          </p:nvSpPr>
          <p:spPr>
            <a:xfrm>
              <a:off x="963889" y="6042997"/>
              <a:ext cx="5641975" cy="4293235"/>
            </a:xfrm>
            <a:custGeom>
              <a:avLst/>
              <a:gdLst/>
              <a:ahLst/>
              <a:cxnLst/>
              <a:rect l="l" t="t" r="r" b="b"/>
              <a:pathLst>
                <a:path w="5641975" h="4293234">
                  <a:moveTo>
                    <a:pt x="0" y="4293151"/>
                  </a:moveTo>
                  <a:lnTo>
                    <a:pt x="0" y="23823"/>
                  </a:lnTo>
                  <a:lnTo>
                    <a:pt x="0" y="20545"/>
                  </a:lnTo>
                  <a:lnTo>
                    <a:pt x="600" y="17276"/>
                  </a:lnTo>
                  <a:lnTo>
                    <a:pt x="1810" y="14294"/>
                  </a:lnTo>
                  <a:lnTo>
                    <a:pt x="3020" y="11320"/>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320"/>
                  </a:lnTo>
                  <a:lnTo>
                    <a:pt x="5639610" y="14294"/>
                  </a:lnTo>
                  <a:lnTo>
                    <a:pt x="5640821" y="17276"/>
                  </a:lnTo>
                  <a:lnTo>
                    <a:pt x="5641421" y="20545"/>
                  </a:lnTo>
                  <a:lnTo>
                    <a:pt x="5641421" y="23823"/>
                  </a:lnTo>
                  <a:lnTo>
                    <a:pt x="5641421" y="4293151"/>
                  </a:lnTo>
                </a:path>
              </a:pathLst>
            </a:custGeom>
            <a:ln w="9529">
              <a:solidFill>
                <a:srgbClr val="E7EAEC"/>
              </a:solidFill>
            </a:ln>
          </p:spPr>
          <p:txBody>
            <a:bodyPr wrap="square" lIns="0" tIns="0" rIns="0" bIns="0" rtlCol="0"/>
            <a:lstStyle/>
            <a:p>
              <a:endParaRPr/>
            </a:p>
          </p:txBody>
        </p:sp>
        <p:sp>
          <p:nvSpPr>
            <p:cNvPr id="17" name="object 17"/>
            <p:cNvSpPr/>
            <p:nvPr/>
          </p:nvSpPr>
          <p:spPr>
            <a:xfrm>
              <a:off x="1006771" y="6124129"/>
              <a:ext cx="5556250" cy="4211955"/>
            </a:xfrm>
            <a:custGeom>
              <a:avLst/>
              <a:gdLst/>
              <a:ahLst/>
              <a:cxnLst/>
              <a:rect l="l" t="t" r="r" b="b"/>
              <a:pathLst>
                <a:path w="5556250" h="4211955">
                  <a:moveTo>
                    <a:pt x="0" y="0"/>
                  </a:moveTo>
                  <a:lnTo>
                    <a:pt x="5555656" y="0"/>
                  </a:lnTo>
                  <a:lnTo>
                    <a:pt x="5555656" y="4211941"/>
                  </a:lnTo>
                  <a:lnTo>
                    <a:pt x="0" y="4211941"/>
                  </a:lnTo>
                  <a:lnTo>
                    <a:pt x="0" y="0"/>
                  </a:lnTo>
                  <a:close/>
                </a:path>
              </a:pathLst>
            </a:custGeom>
            <a:solidFill>
              <a:srgbClr val="F8F8F8"/>
            </a:solidFill>
          </p:spPr>
          <p:txBody>
            <a:bodyPr wrap="square" lIns="0" tIns="0" rIns="0" bIns="0" rtlCol="0"/>
            <a:lstStyle/>
            <a:p>
              <a:endParaRPr/>
            </a:p>
          </p:txBody>
        </p:sp>
      </p:grpSp>
      <p:sp>
        <p:nvSpPr>
          <p:cNvPr id="18" name="object 18"/>
          <p:cNvSpPr txBox="1"/>
          <p:nvPr/>
        </p:nvSpPr>
        <p:spPr>
          <a:xfrm>
            <a:off x="1070306" y="321033"/>
            <a:ext cx="4647565" cy="368935"/>
          </a:xfrm>
          <a:prstGeom prst="rect">
            <a:avLst/>
          </a:prstGeom>
        </p:spPr>
        <p:txBody>
          <a:bodyPr vert="horz" wrap="square" lIns="0" tIns="11430" rIns="0" bIns="0" rtlCol="0">
            <a:spAutoFit/>
          </a:bodyPr>
          <a:lstStyle/>
          <a:p>
            <a:pPr marL="12700" marR="5080">
              <a:lnSpc>
                <a:spcPct val="132400"/>
              </a:lnSpc>
              <a:spcBef>
                <a:spcPts val="90"/>
              </a:spcBef>
              <a:tabLst>
                <a:tab pos="768985" algn="l"/>
              </a:tabLst>
            </a:pPr>
            <a:r>
              <a:rPr sz="850" spc="25" dirty="0">
                <a:solidFill>
                  <a:srgbClr val="333333"/>
                </a:solidFill>
                <a:latin typeface="Lucida Console"/>
                <a:cs typeface="Lucida Console"/>
              </a:rPr>
              <a:t>All</a:t>
            </a:r>
            <a:r>
              <a:rPr sz="850" spc="45" dirty="0">
                <a:solidFill>
                  <a:srgbClr val="333333"/>
                </a:solidFill>
                <a:latin typeface="Lucida Console"/>
                <a:cs typeface="Lucida Console"/>
              </a:rPr>
              <a:t> </a:t>
            </a:r>
            <a:r>
              <a:rPr sz="850" spc="25" dirty="0">
                <a:solidFill>
                  <a:srgbClr val="333333"/>
                </a:solidFill>
                <a:latin typeface="Lucida Console"/>
                <a:cs typeface="Lucida Console"/>
              </a:rPr>
              <a:t>done!	</a:t>
            </a:r>
            <a:r>
              <a:rPr sz="850" spc="20" dirty="0">
                <a:solidFill>
                  <a:srgbClr val="333333"/>
                </a:solidFill>
                <a:latin typeface="Lucida Console"/>
                <a:cs typeface="Lucida Console"/>
              </a:rPr>
              <a:t>If</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you've</a:t>
            </a:r>
            <a:r>
              <a:rPr sz="850" spc="35" dirty="0">
                <a:solidFill>
                  <a:srgbClr val="333333"/>
                </a:solidFill>
                <a:latin typeface="Lucida Console"/>
                <a:cs typeface="Lucida Console"/>
              </a:rPr>
              <a:t> </a:t>
            </a:r>
            <a:r>
              <a:rPr sz="850" spc="30" dirty="0">
                <a:solidFill>
                  <a:srgbClr val="333333"/>
                </a:solidFill>
                <a:latin typeface="Lucida Console"/>
                <a:cs typeface="Lucida Console"/>
              </a:rPr>
              <a:t>completed </a:t>
            </a:r>
            <a:r>
              <a:rPr sz="850" spc="25" dirty="0">
                <a:solidFill>
                  <a:srgbClr val="333333"/>
                </a:solidFill>
                <a:latin typeface="Lucida Console"/>
                <a:cs typeface="Lucida Console"/>
              </a:rPr>
              <a:t>all</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above</a:t>
            </a:r>
            <a:r>
              <a:rPr sz="850" spc="35" dirty="0">
                <a:solidFill>
                  <a:srgbClr val="333333"/>
                </a:solidFill>
                <a:latin typeface="Lucida Console"/>
                <a:cs typeface="Lucida Console"/>
              </a:rPr>
              <a:t> </a:t>
            </a:r>
            <a:r>
              <a:rPr sz="850" spc="25" dirty="0">
                <a:solidFill>
                  <a:srgbClr val="333333"/>
                </a:solidFill>
                <a:latin typeface="Lucida Console"/>
                <a:cs typeface="Lucida Console"/>
              </a:rPr>
              <a:t>steps,</a:t>
            </a:r>
            <a:r>
              <a:rPr sz="850" spc="35" dirty="0">
                <a:solidFill>
                  <a:srgbClr val="333333"/>
                </a:solidFill>
                <a:latin typeface="Lucida Console"/>
                <a:cs typeface="Lucida Console"/>
              </a:rPr>
              <a:t> </a:t>
            </a:r>
            <a:r>
              <a:rPr sz="850" spc="25" dirty="0">
                <a:solidFill>
                  <a:srgbClr val="333333"/>
                </a:solidFill>
                <a:latin typeface="Lucida Console"/>
                <a:cs typeface="Lucida Console"/>
              </a:rPr>
              <a:t>your</a:t>
            </a:r>
            <a:r>
              <a:rPr sz="850" spc="30" dirty="0">
                <a:solidFill>
                  <a:srgbClr val="333333"/>
                </a:solidFill>
                <a:latin typeface="Lucida Console"/>
                <a:cs typeface="Lucida Console"/>
              </a:rPr>
              <a:t> MariaDB </a:t>
            </a:r>
            <a:r>
              <a:rPr sz="850" spc="-495" dirty="0">
                <a:solidFill>
                  <a:srgbClr val="333333"/>
                </a:solidFill>
                <a:latin typeface="Lucida Console"/>
                <a:cs typeface="Lucida Console"/>
              </a:rPr>
              <a:t> </a:t>
            </a:r>
            <a:r>
              <a:rPr sz="850" spc="30" dirty="0">
                <a:solidFill>
                  <a:srgbClr val="333333"/>
                </a:solidFill>
                <a:latin typeface="Lucida Console"/>
                <a:cs typeface="Lucida Console"/>
              </a:rPr>
              <a:t>installation</a:t>
            </a:r>
            <a:r>
              <a:rPr sz="850" spc="25" dirty="0">
                <a:solidFill>
                  <a:srgbClr val="333333"/>
                </a:solidFill>
                <a:latin typeface="Lucida Console"/>
                <a:cs typeface="Lucida Console"/>
              </a:rPr>
              <a:t> should</a:t>
            </a:r>
            <a:r>
              <a:rPr sz="850" spc="30" dirty="0">
                <a:solidFill>
                  <a:srgbClr val="333333"/>
                </a:solidFill>
                <a:latin typeface="Lucida Console"/>
                <a:cs typeface="Lucida Console"/>
              </a:rPr>
              <a:t> </a:t>
            </a:r>
            <a:r>
              <a:rPr sz="850" spc="25" dirty="0">
                <a:solidFill>
                  <a:srgbClr val="333333"/>
                </a:solidFill>
                <a:latin typeface="Lucida Console"/>
                <a:cs typeface="Lucida Console"/>
              </a:rPr>
              <a:t>now</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secure.</a:t>
            </a:r>
            <a:endParaRPr sz="850">
              <a:latin typeface="Lucida Console"/>
              <a:cs typeface="Lucida Console"/>
            </a:endParaRPr>
          </a:p>
        </p:txBody>
      </p:sp>
      <p:sp>
        <p:nvSpPr>
          <p:cNvPr id="26" name="object 26"/>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332</a:t>
            </a:fld>
            <a:endParaRPr sz="800">
              <a:latin typeface="小哥哥网恋吗"/>
              <a:cs typeface="小哥哥网恋吗"/>
            </a:endParaRPr>
          </a:p>
        </p:txBody>
      </p:sp>
      <p:sp>
        <p:nvSpPr>
          <p:cNvPr id="19" name="object 19"/>
          <p:cNvSpPr txBox="1"/>
          <p:nvPr/>
        </p:nvSpPr>
        <p:spPr>
          <a:xfrm>
            <a:off x="946424" y="871495"/>
            <a:ext cx="5634990" cy="6259830"/>
          </a:xfrm>
          <a:prstGeom prst="rect">
            <a:avLst/>
          </a:prstGeom>
        </p:spPr>
        <p:txBody>
          <a:bodyPr vert="horz" wrap="square" lIns="0" tIns="17780" rIns="0" bIns="0" rtlCol="0">
            <a:spAutoFit/>
          </a:bodyPr>
          <a:lstStyle/>
          <a:p>
            <a:pPr marL="136525">
              <a:lnSpc>
                <a:spcPct val="100000"/>
              </a:lnSpc>
              <a:spcBef>
                <a:spcPts val="140"/>
              </a:spcBef>
            </a:pPr>
            <a:r>
              <a:rPr sz="850" spc="25" dirty="0">
                <a:solidFill>
                  <a:srgbClr val="333333"/>
                </a:solidFill>
                <a:latin typeface="Lucida Console"/>
                <a:cs typeface="Lucida Console"/>
              </a:rPr>
              <a:t>Thanks</a:t>
            </a:r>
            <a:r>
              <a:rPr sz="850" spc="15" dirty="0">
                <a:solidFill>
                  <a:srgbClr val="333333"/>
                </a:solidFill>
                <a:latin typeface="Lucida Console"/>
                <a:cs typeface="Lucida Console"/>
              </a:rPr>
              <a:t> </a:t>
            </a:r>
            <a:r>
              <a:rPr sz="850" spc="25" dirty="0">
                <a:solidFill>
                  <a:srgbClr val="333333"/>
                </a:solidFill>
                <a:latin typeface="Lucida Console"/>
                <a:cs typeface="Lucida Console"/>
              </a:rPr>
              <a:t>for</a:t>
            </a:r>
            <a:r>
              <a:rPr sz="850" spc="20" dirty="0">
                <a:solidFill>
                  <a:srgbClr val="333333"/>
                </a:solidFill>
                <a:latin typeface="Lucida Console"/>
                <a:cs typeface="Lucida Console"/>
              </a:rPr>
              <a:t> </a:t>
            </a:r>
            <a:r>
              <a:rPr sz="850" spc="25" dirty="0">
                <a:solidFill>
                  <a:srgbClr val="333333"/>
                </a:solidFill>
                <a:latin typeface="Lucida Console"/>
                <a:cs typeface="Lucida Console"/>
              </a:rPr>
              <a:t>using</a:t>
            </a:r>
            <a:r>
              <a:rPr sz="850" spc="15" dirty="0">
                <a:solidFill>
                  <a:srgbClr val="333333"/>
                </a:solidFill>
                <a:latin typeface="Lucida Console"/>
                <a:cs typeface="Lucida Console"/>
              </a:rPr>
              <a:t> </a:t>
            </a:r>
            <a:r>
              <a:rPr sz="850" spc="30" dirty="0">
                <a:solidFill>
                  <a:srgbClr val="333333"/>
                </a:solidFill>
                <a:latin typeface="Lucida Console"/>
                <a:cs typeface="Lucida Console"/>
              </a:rPr>
              <a:t>MariaDB!</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在很多生产环境中都需要使用站库分离的技术（即网站和数据库不在同一个服务器上），如果需要让 </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管理员远程访问数据库，可在上面的初始化操作中设置策略，以允许</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管理员从远程访问。然后 还需要设置防火墙，使其放行对数据库服务程序的访问请求，数据库服务程序默认会占用</a:t>
            </a:r>
            <a:r>
              <a:rPr sz="950" b="1" dirty="0">
                <a:solidFill>
                  <a:srgbClr val="333333"/>
                </a:solidFill>
                <a:latin typeface="Trebuchet MS"/>
                <a:cs typeface="Trebuchet MS"/>
              </a:rPr>
              <a:t>3306</a:t>
            </a:r>
            <a:r>
              <a:rPr sz="950" b="1" spc="20" dirty="0">
                <a:solidFill>
                  <a:srgbClr val="333333"/>
                </a:solidFill>
                <a:latin typeface="微软雅黑"/>
                <a:cs typeface="微软雅黑"/>
              </a:rPr>
              <a:t>端口，在 </a:t>
            </a:r>
            <a:r>
              <a:rPr sz="950" b="1" spc="25" dirty="0">
                <a:solidFill>
                  <a:srgbClr val="333333"/>
                </a:solidFill>
                <a:latin typeface="微软雅黑"/>
                <a:cs typeface="微软雅黑"/>
              </a:rPr>
              <a:t>防火墙策略中服务名称统一叫作</a:t>
            </a:r>
            <a:r>
              <a:rPr sz="950" b="1" spc="60" dirty="0">
                <a:solidFill>
                  <a:srgbClr val="333333"/>
                </a:solidFill>
                <a:latin typeface="Trebuchet MS"/>
                <a:cs typeface="Trebuchet MS"/>
              </a:rPr>
              <a:t>mysql</a:t>
            </a:r>
            <a:r>
              <a:rPr sz="950" b="1" spc="60"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136525" marR="98933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--permanent --add-service=mysql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marL="136525" marR="258381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firewall-cmd --reload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success</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17780">
              <a:lnSpc>
                <a:spcPct val="131600"/>
              </a:lnSpc>
            </a:pPr>
            <a:r>
              <a:rPr sz="950" b="1" spc="25" dirty="0">
                <a:solidFill>
                  <a:srgbClr val="333333"/>
                </a:solidFill>
                <a:latin typeface="微软雅黑"/>
                <a:cs typeface="微软雅黑"/>
              </a:rPr>
              <a:t>一切准备就绪。现在我们将首次登录</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数据库。管理数据库的命令为</a:t>
            </a:r>
            <a:r>
              <a:rPr sz="950" b="1" spc="65" dirty="0">
                <a:solidFill>
                  <a:srgbClr val="333333"/>
                </a:solidFill>
                <a:latin typeface="Trebuchet MS"/>
                <a:cs typeface="Trebuchet MS"/>
              </a:rPr>
              <a:t>mysql</a:t>
            </a:r>
            <a:r>
              <a:rPr sz="950" b="1" spc="25" dirty="0">
                <a:solidFill>
                  <a:srgbClr val="333333"/>
                </a:solidFill>
                <a:latin typeface="微软雅黑"/>
                <a:cs typeface="微软雅黑"/>
              </a:rPr>
              <a:t>，其中，</a:t>
            </a:r>
            <a:r>
              <a:rPr sz="950" b="1" spc="-55" dirty="0">
                <a:solidFill>
                  <a:srgbClr val="333333"/>
                </a:solidFill>
                <a:latin typeface="Trebuchet MS"/>
                <a:cs typeface="Trebuchet MS"/>
              </a:rPr>
              <a:t>“-u”</a:t>
            </a:r>
            <a:r>
              <a:rPr sz="950" b="1" spc="20" dirty="0">
                <a:solidFill>
                  <a:srgbClr val="333333"/>
                </a:solidFill>
                <a:latin typeface="微软雅黑"/>
                <a:cs typeface="微软雅黑"/>
              </a:rPr>
              <a:t>参数用 </a:t>
            </a:r>
            <a:r>
              <a:rPr sz="950" b="1" spc="25" dirty="0">
                <a:solidFill>
                  <a:srgbClr val="333333"/>
                </a:solidFill>
                <a:latin typeface="微软雅黑"/>
                <a:cs typeface="微软雅黑"/>
              </a:rPr>
              <a:t>来指定以</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管理员的身份登录，而</a:t>
            </a:r>
            <a:r>
              <a:rPr sz="950" b="1" spc="-55" dirty="0">
                <a:solidFill>
                  <a:srgbClr val="333333"/>
                </a:solidFill>
                <a:latin typeface="Trebuchet MS"/>
                <a:cs typeface="Trebuchet MS"/>
              </a:rPr>
              <a:t>“-p”</a:t>
            </a:r>
            <a:r>
              <a:rPr sz="950" b="1" spc="25" dirty="0">
                <a:solidFill>
                  <a:srgbClr val="333333"/>
                </a:solidFill>
                <a:latin typeface="微软雅黑"/>
                <a:cs typeface="微软雅黑"/>
              </a:rPr>
              <a:t>参数用来验证该用户在数据库中的密码值。</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mysql </a:t>
            </a:r>
            <a:r>
              <a:rPr sz="850" spc="20" dirty="0">
                <a:solidFill>
                  <a:srgbClr val="333333"/>
                </a:solidFill>
                <a:latin typeface="Lucida Console"/>
                <a:cs typeface="Lucida Console"/>
              </a:rPr>
              <a:t>-u</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 </a:t>
            </a:r>
            <a:r>
              <a:rPr sz="850" spc="20" dirty="0">
                <a:solidFill>
                  <a:srgbClr val="333333"/>
                </a:solidFill>
                <a:latin typeface="Lucida Console"/>
                <a:cs typeface="Lucida Console"/>
              </a:rPr>
              <a:t>-p</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Enter</a:t>
            </a:r>
            <a:r>
              <a:rPr sz="850" spc="5" dirty="0">
                <a:solidFill>
                  <a:srgbClr val="333333"/>
                </a:solidFill>
                <a:latin typeface="Lucida Console"/>
                <a:cs typeface="Lucida Console"/>
              </a:rPr>
              <a:t> </a:t>
            </a:r>
            <a:r>
              <a:rPr sz="850" spc="30" dirty="0">
                <a:solidFill>
                  <a:srgbClr val="333333"/>
                </a:solidFill>
                <a:latin typeface="Lucida Console"/>
                <a:cs typeface="Lucida Console"/>
              </a:rPr>
              <a:t>password:</a:t>
            </a:r>
            <a:r>
              <a:rPr sz="850" spc="10" dirty="0">
                <a:solidFill>
                  <a:srgbClr val="333333"/>
                </a:solidFill>
                <a:latin typeface="Lucida Console"/>
                <a:cs typeface="Lucida Console"/>
              </a:rPr>
              <a:t> </a:t>
            </a:r>
            <a:r>
              <a:rPr sz="800" spc="90" dirty="0">
                <a:solidFill>
                  <a:srgbClr val="333333"/>
                </a:solidFill>
                <a:latin typeface="宋体"/>
                <a:cs typeface="宋体"/>
              </a:rPr>
              <a:t>输入刚才设置的管</a:t>
            </a:r>
            <a:r>
              <a:rPr sz="700" spc="190" dirty="0">
                <a:solidFill>
                  <a:srgbClr val="333333"/>
                </a:solidFill>
                <a:latin typeface="宋体"/>
                <a:cs typeface="宋体"/>
              </a:rPr>
              <a:t>理</a:t>
            </a:r>
            <a:r>
              <a:rPr sz="800" spc="90" dirty="0">
                <a:solidFill>
                  <a:srgbClr val="333333"/>
                </a:solidFill>
                <a:latin typeface="宋体"/>
                <a:cs typeface="宋体"/>
              </a:rPr>
              <a:t>员密码后敲击回</a:t>
            </a:r>
            <a:r>
              <a:rPr sz="800" spc="80" dirty="0">
                <a:solidFill>
                  <a:srgbClr val="333333"/>
                </a:solidFill>
                <a:latin typeface="宋体"/>
                <a:cs typeface="宋体"/>
              </a:rPr>
              <a:t>车</a:t>
            </a:r>
            <a:endParaRPr sz="800">
              <a:latin typeface="宋体"/>
              <a:cs typeface="宋体"/>
            </a:endParaRPr>
          </a:p>
          <a:p>
            <a:pPr marL="136525" marR="1421130">
              <a:lnSpc>
                <a:spcPct val="132400"/>
              </a:lnSpc>
              <a:tabLst>
                <a:tab pos="2413635" algn="l"/>
              </a:tabLst>
            </a:pPr>
            <a:r>
              <a:rPr sz="850" spc="30" dirty="0">
                <a:solidFill>
                  <a:srgbClr val="333333"/>
                </a:solidFill>
                <a:latin typeface="Lucida Console"/>
                <a:cs typeface="Lucida Console"/>
              </a:rPr>
              <a:t>Welcome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MariaDB</a:t>
            </a:r>
            <a:r>
              <a:rPr sz="850" spc="35" dirty="0">
                <a:solidFill>
                  <a:srgbClr val="333333"/>
                </a:solidFill>
                <a:latin typeface="Lucida Console"/>
                <a:cs typeface="Lucida Console"/>
              </a:rPr>
              <a:t> </a:t>
            </a:r>
            <a:r>
              <a:rPr sz="850" spc="30" dirty="0">
                <a:solidFill>
                  <a:srgbClr val="333333"/>
                </a:solidFill>
                <a:latin typeface="Lucida Console"/>
                <a:cs typeface="Lucida Console"/>
              </a:rPr>
              <a:t>monitor.	Commands </a:t>
            </a:r>
            <a:r>
              <a:rPr sz="850" spc="25" dirty="0">
                <a:solidFill>
                  <a:srgbClr val="333333"/>
                </a:solidFill>
                <a:latin typeface="Lucida Console"/>
                <a:cs typeface="Lucida Console"/>
              </a:rPr>
              <a:t>end with </a:t>
            </a:r>
            <a:r>
              <a:rPr sz="850" spc="15" dirty="0">
                <a:solidFill>
                  <a:srgbClr val="333333"/>
                </a:solidFill>
                <a:latin typeface="Lucida Console"/>
                <a:cs typeface="Lucida Console"/>
              </a:rPr>
              <a:t>; </a:t>
            </a:r>
            <a:r>
              <a:rPr sz="850" spc="20" dirty="0">
                <a:solidFill>
                  <a:srgbClr val="333333"/>
                </a:solidFill>
                <a:latin typeface="Lucida Console"/>
                <a:cs typeface="Lucida Console"/>
              </a:rPr>
              <a:t>or </a:t>
            </a:r>
            <a:r>
              <a:rPr sz="850" spc="25" dirty="0">
                <a:solidFill>
                  <a:srgbClr val="333333"/>
                </a:solidFill>
                <a:latin typeface="Lucida Console"/>
                <a:cs typeface="Lucida Console"/>
              </a:rPr>
              <a:t>\g. </a:t>
            </a:r>
            <a:r>
              <a:rPr sz="850" spc="-500" dirty="0">
                <a:solidFill>
                  <a:srgbClr val="333333"/>
                </a:solidFill>
                <a:latin typeface="Lucida Console"/>
                <a:cs typeface="Lucida Console"/>
              </a:rPr>
              <a:t> </a:t>
            </a:r>
            <a:r>
              <a:rPr sz="850" spc="25" dirty="0">
                <a:solidFill>
                  <a:srgbClr val="333333"/>
                </a:solidFill>
                <a:latin typeface="Lucida Console"/>
                <a:cs typeface="Lucida Console"/>
              </a:rPr>
              <a:t>Your </a:t>
            </a:r>
            <a:r>
              <a:rPr sz="850" spc="30" dirty="0">
                <a:solidFill>
                  <a:srgbClr val="333333"/>
                </a:solidFill>
                <a:latin typeface="Lucida Console"/>
                <a:cs typeface="Lucida Console"/>
              </a:rPr>
              <a:t>MariaDB connection </a:t>
            </a:r>
            <a:r>
              <a:rPr sz="850" spc="20" dirty="0">
                <a:solidFill>
                  <a:srgbClr val="333333"/>
                </a:solidFill>
                <a:latin typeface="Lucida Console"/>
                <a:cs typeface="Lucida Console"/>
              </a:rPr>
              <a:t>id</a:t>
            </a:r>
            <a:r>
              <a:rPr sz="850" spc="2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a:t>
            </a:r>
            <a:r>
              <a:rPr sz="850" spc="20" dirty="0">
                <a:solidFill>
                  <a:srgbClr val="333333"/>
                </a:solidFill>
                <a:latin typeface="Lucida Console"/>
                <a:cs typeface="Lucida Console"/>
              </a:rPr>
              <a:t>16</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Server </a:t>
            </a:r>
            <a:r>
              <a:rPr sz="850" spc="30" dirty="0">
                <a:solidFill>
                  <a:srgbClr val="333333"/>
                </a:solidFill>
                <a:latin typeface="Lucida Console"/>
                <a:cs typeface="Lucida Console"/>
              </a:rPr>
              <a:t>version: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10.3.11-MariaDB</a:t>
            </a:r>
            <a:r>
              <a:rPr sz="850" spc="25" dirty="0">
                <a:solidFill>
                  <a:srgbClr val="333333"/>
                </a:solidFill>
                <a:latin typeface="Lucida Console"/>
                <a:cs typeface="Lucida Console"/>
              </a:rPr>
              <a:t> </a:t>
            </a:r>
            <a:r>
              <a:rPr sz="850" spc="30" dirty="0">
                <a:solidFill>
                  <a:srgbClr val="333333"/>
                </a:solidFill>
                <a:latin typeface="Lucida Console"/>
                <a:cs typeface="Lucida Console"/>
              </a:rPr>
              <a:t>MariaDB</a:t>
            </a:r>
            <a:r>
              <a:rPr sz="850" spc="25" dirty="0">
                <a:solidFill>
                  <a:srgbClr val="333333"/>
                </a:solidFill>
                <a:latin typeface="Lucida Console"/>
                <a:cs typeface="Lucida Console"/>
              </a:rPr>
              <a:t> Server</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30" dirty="0">
                <a:solidFill>
                  <a:srgbClr val="333333"/>
                </a:solidFill>
                <a:latin typeface="Lucida Console"/>
                <a:cs typeface="Lucida Console"/>
              </a:rPr>
              <a:t>Copyright</a:t>
            </a:r>
            <a:r>
              <a:rPr sz="850" spc="25" dirty="0">
                <a:solidFill>
                  <a:srgbClr val="333333"/>
                </a:solidFill>
                <a:latin typeface="Lucida Console"/>
                <a:cs typeface="Lucida Console"/>
              </a:rPr>
              <a:t> (c)</a:t>
            </a:r>
            <a:r>
              <a:rPr sz="850" spc="30" dirty="0">
                <a:solidFill>
                  <a:srgbClr val="333333"/>
                </a:solidFill>
                <a:latin typeface="Lucida Console"/>
                <a:cs typeface="Lucida Console"/>
              </a:rPr>
              <a:t> </a:t>
            </a:r>
            <a:r>
              <a:rPr sz="850" spc="25" dirty="0">
                <a:solidFill>
                  <a:srgbClr val="333333"/>
                </a:solidFill>
                <a:latin typeface="Lucida Console"/>
                <a:cs typeface="Lucida Console"/>
              </a:rPr>
              <a:t>2000, 2018,</a:t>
            </a:r>
            <a:r>
              <a:rPr sz="850" spc="30" dirty="0">
                <a:solidFill>
                  <a:srgbClr val="333333"/>
                </a:solidFill>
                <a:latin typeface="Lucida Console"/>
                <a:cs typeface="Lucida Console"/>
              </a:rPr>
              <a:t> Oracle,</a:t>
            </a:r>
            <a:r>
              <a:rPr sz="850" spc="25" dirty="0">
                <a:solidFill>
                  <a:srgbClr val="333333"/>
                </a:solidFill>
                <a:latin typeface="Lucida Console"/>
                <a:cs typeface="Lucida Console"/>
              </a:rPr>
              <a:t> </a:t>
            </a:r>
            <a:r>
              <a:rPr sz="850" spc="30" dirty="0">
                <a:solidFill>
                  <a:srgbClr val="333333"/>
                </a:solidFill>
                <a:latin typeface="Lucida Console"/>
                <a:cs typeface="Lucida Console"/>
              </a:rPr>
              <a:t>MariaDB Corporation </a:t>
            </a:r>
            <a:r>
              <a:rPr sz="850" spc="20" dirty="0">
                <a:solidFill>
                  <a:srgbClr val="333333"/>
                </a:solidFill>
                <a:latin typeface="Lucida Console"/>
                <a:cs typeface="Lucida Console"/>
              </a:rPr>
              <a:t>Ab</a:t>
            </a:r>
            <a:r>
              <a:rPr sz="850" spc="25" dirty="0">
                <a:solidFill>
                  <a:srgbClr val="333333"/>
                </a:solidFill>
                <a:latin typeface="Lucida Console"/>
                <a:cs typeface="Lucida Console"/>
              </a:rPr>
              <a:t> and</a:t>
            </a:r>
            <a:r>
              <a:rPr sz="850" spc="30" dirty="0">
                <a:solidFill>
                  <a:srgbClr val="333333"/>
                </a:solidFill>
                <a:latin typeface="Lucida Console"/>
                <a:cs typeface="Lucida Console"/>
              </a:rPr>
              <a:t> others.</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25" dirty="0">
                <a:solidFill>
                  <a:srgbClr val="333333"/>
                </a:solidFill>
                <a:latin typeface="Lucida Console"/>
                <a:cs typeface="Lucida Console"/>
              </a:rPr>
              <a:t>Type</a:t>
            </a:r>
            <a:r>
              <a:rPr sz="850" spc="30" dirty="0">
                <a:solidFill>
                  <a:srgbClr val="333333"/>
                </a:solidFill>
                <a:latin typeface="Lucida Console"/>
                <a:cs typeface="Lucida Console"/>
              </a:rPr>
              <a:t> 'help;'</a:t>
            </a:r>
            <a:r>
              <a:rPr sz="850" spc="35" dirty="0">
                <a:solidFill>
                  <a:srgbClr val="333333"/>
                </a:solidFill>
                <a:latin typeface="Lucida Console"/>
                <a:cs typeface="Lucida Console"/>
              </a:rPr>
              <a:t> </a:t>
            </a:r>
            <a:r>
              <a:rPr sz="850" spc="20" dirty="0">
                <a:solidFill>
                  <a:srgbClr val="333333"/>
                </a:solidFill>
                <a:latin typeface="Lucida Console"/>
                <a:cs typeface="Lucida Console"/>
              </a:rPr>
              <a:t>or</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25" dirty="0">
                <a:solidFill>
                  <a:srgbClr val="333333"/>
                </a:solidFill>
                <a:latin typeface="Lucida Console"/>
                <a:cs typeface="Lucida Console"/>
              </a:rPr>
              <a:t>help.</a:t>
            </a:r>
            <a:r>
              <a:rPr sz="850" spc="35" dirty="0">
                <a:solidFill>
                  <a:srgbClr val="333333"/>
                </a:solidFill>
                <a:latin typeface="Lucida Console"/>
                <a:cs typeface="Lucida Console"/>
              </a:rPr>
              <a:t> </a:t>
            </a:r>
            <a:r>
              <a:rPr sz="850" spc="25" dirty="0">
                <a:solidFill>
                  <a:srgbClr val="333333"/>
                </a:solidFill>
                <a:latin typeface="Lucida Console"/>
                <a:cs typeface="Lucida Console"/>
              </a:rPr>
              <a:t>Type</a:t>
            </a:r>
            <a:r>
              <a:rPr sz="850" spc="35" dirty="0">
                <a:solidFill>
                  <a:srgbClr val="333333"/>
                </a:solidFill>
                <a:latin typeface="Lucida Console"/>
                <a:cs typeface="Lucida Console"/>
              </a:rPr>
              <a:t> </a:t>
            </a:r>
            <a:r>
              <a:rPr sz="850" spc="25" dirty="0">
                <a:solidFill>
                  <a:srgbClr val="333333"/>
                </a:solidFill>
                <a:latin typeface="Lucida Console"/>
                <a:cs typeface="Lucida Console"/>
              </a:rPr>
              <a:t>'\c'</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clear</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current</a:t>
            </a:r>
            <a:r>
              <a:rPr sz="850" spc="35" dirty="0">
                <a:solidFill>
                  <a:srgbClr val="333333"/>
                </a:solidFill>
                <a:latin typeface="Lucida Console"/>
                <a:cs typeface="Lucida Console"/>
              </a:rPr>
              <a:t> </a:t>
            </a:r>
            <a:r>
              <a:rPr sz="850" spc="25" dirty="0">
                <a:solidFill>
                  <a:srgbClr val="333333"/>
                </a:solidFill>
                <a:latin typeface="Lucida Console"/>
                <a:cs typeface="Lucida Console"/>
              </a:rPr>
              <a:t>input</a:t>
            </a:r>
            <a:r>
              <a:rPr sz="850" spc="35" dirty="0">
                <a:solidFill>
                  <a:srgbClr val="333333"/>
                </a:solidFill>
                <a:latin typeface="Lucida Console"/>
                <a:cs typeface="Lucida Console"/>
              </a:rPr>
              <a:t> </a:t>
            </a:r>
            <a:r>
              <a:rPr sz="850" spc="30" dirty="0">
                <a:solidFill>
                  <a:srgbClr val="333333"/>
                </a:solidFill>
                <a:latin typeface="Lucida Console"/>
                <a:cs typeface="Lucida Console"/>
              </a:rPr>
              <a:t>statement.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48260">
              <a:lnSpc>
                <a:spcPct val="131600"/>
              </a:lnSpc>
              <a:spcBef>
                <a:spcPts val="5"/>
              </a:spcBef>
            </a:pPr>
            <a:r>
              <a:rPr sz="950" b="1" spc="25" dirty="0">
                <a:solidFill>
                  <a:srgbClr val="333333"/>
                </a:solidFill>
                <a:latin typeface="微软雅黑"/>
                <a:cs typeface="微软雅黑"/>
              </a:rPr>
              <a:t>初次使用数据库管理工具的读者，可以输入</a:t>
            </a:r>
            <a:r>
              <a:rPr sz="950" b="1" spc="45" dirty="0">
                <a:solidFill>
                  <a:srgbClr val="333333"/>
                </a:solidFill>
                <a:latin typeface="Trebuchet MS"/>
                <a:cs typeface="Trebuchet MS"/>
              </a:rPr>
              <a:t>help</a:t>
            </a:r>
            <a:r>
              <a:rPr sz="950" b="1" spc="25" dirty="0">
                <a:solidFill>
                  <a:srgbClr val="333333"/>
                </a:solidFill>
                <a:latin typeface="微软雅黑"/>
                <a:cs typeface="微软雅黑"/>
              </a:rPr>
              <a:t>命令查看</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能做的操作，语句的用法和</a:t>
            </a:r>
            <a:r>
              <a:rPr sz="950" b="1" spc="80" dirty="0">
                <a:solidFill>
                  <a:srgbClr val="333333"/>
                </a:solidFill>
                <a:latin typeface="Trebuchet MS"/>
                <a:cs typeface="Trebuchet MS"/>
              </a:rPr>
              <a:t>MySQL </a:t>
            </a:r>
            <a:r>
              <a:rPr sz="950" b="1" spc="25" dirty="0">
                <a:solidFill>
                  <a:srgbClr val="333333"/>
                </a:solidFill>
                <a:latin typeface="微软雅黑"/>
                <a:cs typeface="微软雅黑"/>
              </a:rPr>
              <a:t>一摸一样：</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MariaDB</a:t>
            </a:r>
            <a:r>
              <a:rPr sz="850" spc="-5" dirty="0">
                <a:solidFill>
                  <a:srgbClr val="333333"/>
                </a:solidFill>
                <a:latin typeface="Lucida Console"/>
                <a:cs typeface="Lucida Console"/>
              </a:rPr>
              <a:t> </a:t>
            </a:r>
            <a:r>
              <a:rPr sz="850" spc="30" dirty="0">
                <a:solidFill>
                  <a:srgbClr val="333333"/>
                </a:solidFill>
                <a:latin typeface="Lucida Console"/>
                <a:cs typeface="Lucida Console"/>
              </a:rPr>
              <a:t>[(none)]&gt;</a:t>
            </a:r>
            <a:r>
              <a:rPr sz="850" dirty="0">
                <a:solidFill>
                  <a:srgbClr val="333333"/>
                </a:solidFill>
                <a:latin typeface="Lucida Console"/>
                <a:cs typeface="Lucida Console"/>
              </a:rPr>
              <a:t> </a:t>
            </a:r>
            <a:r>
              <a:rPr sz="850" spc="25" dirty="0">
                <a:solidFill>
                  <a:srgbClr val="333333"/>
                </a:solidFill>
                <a:latin typeface="Lucida Console"/>
                <a:cs typeface="Lucida Console"/>
              </a:rPr>
              <a:t>help</a:t>
            </a:r>
            <a:endParaRPr sz="850">
              <a:latin typeface="Lucida Console"/>
              <a:cs typeface="Lucida Console"/>
            </a:endParaRPr>
          </a:p>
          <a:p>
            <a:pPr marL="136525" marR="789940">
              <a:lnSpc>
                <a:spcPct val="264800"/>
              </a:lnSpc>
            </a:pPr>
            <a:r>
              <a:rPr sz="850" spc="30" dirty="0">
                <a:solidFill>
                  <a:srgbClr val="333333"/>
                </a:solidFill>
                <a:latin typeface="Lucida Console"/>
                <a:cs typeface="Lucida Console"/>
              </a:rPr>
              <a:t>General information </a:t>
            </a:r>
            <a:r>
              <a:rPr sz="850" spc="25" dirty="0">
                <a:solidFill>
                  <a:srgbClr val="333333"/>
                </a:solidFill>
                <a:latin typeface="Lucida Console"/>
                <a:cs typeface="Lucida Console"/>
              </a:rPr>
              <a:t>about</a:t>
            </a:r>
            <a:r>
              <a:rPr sz="850" spc="30" dirty="0">
                <a:solidFill>
                  <a:srgbClr val="333333"/>
                </a:solidFill>
                <a:latin typeface="Lucida Console"/>
                <a:cs typeface="Lucida Console"/>
              </a:rPr>
              <a:t> MariaDB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a:t>
            </a:r>
            <a:r>
              <a:rPr sz="850" spc="25" dirty="0">
                <a:solidFill>
                  <a:srgbClr val="333333"/>
                </a:solidFill>
                <a:latin typeface="Lucida Console"/>
                <a:cs typeface="Lucida Console"/>
              </a:rPr>
              <a:t>found</a:t>
            </a:r>
            <a:r>
              <a:rPr sz="850" spc="30" dirty="0">
                <a:solidFill>
                  <a:srgbClr val="333333"/>
                </a:solidFill>
                <a:latin typeface="Lucida Console"/>
                <a:cs typeface="Lucida Console"/>
              </a:rPr>
              <a:t> </a:t>
            </a:r>
            <a:r>
              <a:rPr sz="850" spc="20" dirty="0">
                <a:solidFill>
                  <a:srgbClr val="333333"/>
                </a:solidFill>
                <a:latin typeface="Lucida Console"/>
                <a:cs typeface="Lucida Console"/>
              </a:rPr>
              <a:t>at</a:t>
            </a:r>
            <a:r>
              <a:rPr sz="850" spc="30" dirty="0">
                <a:solidFill>
                  <a:srgbClr val="333333"/>
                </a:solidFill>
                <a:latin typeface="Lucida Console"/>
                <a:cs typeface="Lucida Console"/>
              </a:rPr>
              <a:t> </a:t>
            </a:r>
            <a:r>
              <a:rPr sz="850" spc="30" dirty="0">
                <a:solidFill>
                  <a:srgbClr val="333333"/>
                </a:solidFill>
                <a:latin typeface="Lucida Console"/>
                <a:cs typeface="Lucida Console"/>
                <a:hlinkClick r:id="rId2"/>
              </a:rPr>
              <a:t>http://mariadb.org </a:t>
            </a:r>
            <a:r>
              <a:rPr sz="850" spc="-495" dirty="0">
                <a:solidFill>
                  <a:srgbClr val="333333"/>
                </a:solidFill>
                <a:latin typeface="Lucida Console"/>
                <a:cs typeface="Lucida Console"/>
              </a:rPr>
              <a:t> </a:t>
            </a:r>
            <a:r>
              <a:rPr sz="850" spc="25" dirty="0">
                <a:solidFill>
                  <a:srgbClr val="333333"/>
                </a:solidFill>
                <a:latin typeface="Lucida Console"/>
                <a:cs typeface="Lucida Console"/>
              </a:rPr>
              <a:t>List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all</a:t>
            </a:r>
            <a:r>
              <a:rPr sz="850" spc="30"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commands:</a:t>
            </a:r>
            <a:endParaRPr sz="850">
              <a:latin typeface="Lucida Console"/>
              <a:cs typeface="Lucida Console"/>
            </a:endParaRPr>
          </a:p>
          <a:p>
            <a:pPr marL="136525">
              <a:lnSpc>
                <a:spcPct val="100000"/>
              </a:lnSpc>
              <a:spcBef>
                <a:spcPts val="334"/>
              </a:spcBef>
            </a:pPr>
            <a:r>
              <a:rPr sz="850" spc="25" dirty="0">
                <a:solidFill>
                  <a:srgbClr val="333333"/>
                </a:solidFill>
                <a:latin typeface="Lucida Console"/>
                <a:cs typeface="Lucida Console"/>
              </a:rPr>
              <a:t>Note</a:t>
            </a:r>
            <a:r>
              <a:rPr sz="850" spc="30" dirty="0">
                <a:solidFill>
                  <a:srgbClr val="333333"/>
                </a:solidFill>
                <a:latin typeface="Lucida Console"/>
                <a:cs typeface="Lucida Console"/>
              </a:rPr>
              <a:t> </a:t>
            </a:r>
            <a:r>
              <a:rPr sz="850" spc="25" dirty="0">
                <a:solidFill>
                  <a:srgbClr val="333333"/>
                </a:solidFill>
                <a:latin typeface="Lucida Console"/>
                <a:cs typeface="Lucida Console"/>
              </a:rPr>
              <a:t>that</a:t>
            </a:r>
            <a:r>
              <a:rPr sz="850" spc="35" dirty="0">
                <a:solidFill>
                  <a:srgbClr val="333333"/>
                </a:solidFill>
                <a:latin typeface="Lucida Console"/>
                <a:cs typeface="Lucida Console"/>
              </a:rPr>
              <a:t> </a:t>
            </a:r>
            <a:r>
              <a:rPr sz="850" spc="25" dirty="0">
                <a:solidFill>
                  <a:srgbClr val="333333"/>
                </a:solidFill>
                <a:latin typeface="Lucida Console"/>
                <a:cs typeface="Lucida Console"/>
              </a:rPr>
              <a:t>all</a:t>
            </a:r>
            <a:r>
              <a:rPr sz="850" spc="35" dirty="0">
                <a:solidFill>
                  <a:srgbClr val="333333"/>
                </a:solidFill>
                <a:latin typeface="Lucida Console"/>
                <a:cs typeface="Lucida Console"/>
              </a:rPr>
              <a:t> </a:t>
            </a:r>
            <a:r>
              <a:rPr sz="850" spc="25" dirty="0">
                <a:solidFill>
                  <a:srgbClr val="333333"/>
                </a:solidFill>
                <a:latin typeface="Lucida Console"/>
                <a:cs typeface="Lucida Console"/>
              </a:rPr>
              <a:t>text</a:t>
            </a:r>
            <a:r>
              <a:rPr sz="850" spc="35" dirty="0">
                <a:solidFill>
                  <a:srgbClr val="333333"/>
                </a:solidFill>
                <a:latin typeface="Lucida Console"/>
                <a:cs typeface="Lucida Console"/>
              </a:rPr>
              <a:t> </a:t>
            </a:r>
            <a:r>
              <a:rPr sz="850" spc="30" dirty="0">
                <a:solidFill>
                  <a:srgbClr val="333333"/>
                </a:solidFill>
                <a:latin typeface="Lucida Console"/>
                <a:cs typeface="Lucida Console"/>
              </a:rPr>
              <a:t>commands </a:t>
            </a:r>
            <a:r>
              <a:rPr sz="850" spc="25" dirty="0">
                <a:solidFill>
                  <a:srgbClr val="333333"/>
                </a:solidFill>
                <a:latin typeface="Lucida Console"/>
                <a:cs typeface="Lucida Console"/>
              </a:rPr>
              <a:t>must</a:t>
            </a:r>
            <a:r>
              <a:rPr sz="850" spc="35" dirty="0">
                <a:solidFill>
                  <a:srgbClr val="333333"/>
                </a:solidFill>
                <a:latin typeface="Lucida Console"/>
                <a:cs typeface="Lucida Console"/>
              </a:rPr>
              <a:t> </a:t>
            </a:r>
            <a:r>
              <a:rPr sz="850" spc="20" dirty="0">
                <a:solidFill>
                  <a:srgbClr val="333333"/>
                </a:solidFill>
                <a:latin typeface="Lucida Console"/>
                <a:cs typeface="Lucida Console"/>
              </a:rPr>
              <a:t>be</a:t>
            </a:r>
            <a:r>
              <a:rPr sz="850" spc="35" dirty="0">
                <a:solidFill>
                  <a:srgbClr val="333333"/>
                </a:solidFill>
                <a:latin typeface="Lucida Console"/>
                <a:cs typeface="Lucida Console"/>
              </a:rPr>
              <a:t> </a:t>
            </a:r>
            <a:r>
              <a:rPr sz="850" spc="25" dirty="0">
                <a:solidFill>
                  <a:srgbClr val="333333"/>
                </a:solidFill>
                <a:latin typeface="Lucida Console"/>
                <a:cs typeface="Lucida Console"/>
              </a:rPr>
              <a:t>first</a:t>
            </a:r>
            <a:r>
              <a:rPr sz="850" spc="35"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line</a:t>
            </a:r>
            <a:r>
              <a:rPr sz="850" spc="35" dirty="0">
                <a:solidFill>
                  <a:srgbClr val="333333"/>
                </a:solidFill>
                <a:latin typeface="Lucida Console"/>
                <a:cs typeface="Lucida Console"/>
              </a:rPr>
              <a:t>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25" dirty="0">
                <a:solidFill>
                  <a:srgbClr val="333333"/>
                </a:solidFill>
                <a:latin typeface="Lucida Console"/>
                <a:cs typeface="Lucida Console"/>
              </a:rPr>
              <a:t>end</a:t>
            </a:r>
            <a:r>
              <a:rPr sz="850" spc="35" dirty="0">
                <a:solidFill>
                  <a:srgbClr val="333333"/>
                </a:solidFill>
                <a:latin typeface="Lucida Console"/>
                <a:cs typeface="Lucida Console"/>
              </a:rPr>
              <a:t> </a:t>
            </a:r>
            <a:r>
              <a:rPr sz="850" spc="25" dirty="0">
                <a:solidFill>
                  <a:srgbClr val="333333"/>
                </a:solidFill>
                <a:latin typeface="Lucida Console"/>
                <a:cs typeface="Lucida Console"/>
              </a:rPr>
              <a:t>with</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p:txBody>
      </p:sp>
      <p:sp>
        <p:nvSpPr>
          <p:cNvPr id="20" name="object 20"/>
          <p:cNvSpPr txBox="1"/>
          <p:nvPr/>
        </p:nvSpPr>
        <p:spPr>
          <a:xfrm>
            <a:off x="1070306" y="7105920"/>
            <a:ext cx="509270" cy="540385"/>
          </a:xfrm>
          <a:prstGeom prst="rect">
            <a:avLst/>
          </a:prstGeom>
        </p:spPr>
        <p:txBody>
          <a:bodyPr vert="horz" wrap="square" lIns="0" tIns="53340" rIns="0" bIns="0" rtlCol="0">
            <a:spAutoFit/>
          </a:bodyPr>
          <a:lstStyle/>
          <a:p>
            <a:pPr marL="12700">
              <a:lnSpc>
                <a:spcPct val="100000"/>
              </a:lnSpc>
              <a:spcBef>
                <a:spcPts val="420"/>
              </a:spcBef>
            </a:pPr>
            <a:r>
              <a:rPr sz="850" spc="15" dirty="0">
                <a:solidFill>
                  <a:srgbClr val="333333"/>
                </a:solidFill>
                <a:latin typeface="Lucida Console"/>
                <a:cs typeface="Lucida Console"/>
              </a:rPr>
              <a:t>?</a:t>
            </a:r>
            <a:endParaRPr sz="850">
              <a:latin typeface="Lucida Console"/>
              <a:cs typeface="Lucida Console"/>
            </a:endParaRPr>
          </a:p>
          <a:p>
            <a:pPr marL="12700" marR="5080">
              <a:lnSpc>
                <a:spcPct val="132400"/>
              </a:lnSpc>
            </a:pPr>
            <a:r>
              <a:rPr sz="850" spc="25" dirty="0">
                <a:solidFill>
                  <a:srgbClr val="333333"/>
                </a:solidFill>
                <a:latin typeface="Lucida Console"/>
                <a:cs typeface="Lucida Console"/>
              </a:rPr>
              <a:t>clear </a:t>
            </a:r>
            <a:r>
              <a:rPr sz="850" spc="30" dirty="0">
                <a:solidFill>
                  <a:srgbClr val="333333"/>
                </a:solidFill>
                <a:latin typeface="Lucida Console"/>
                <a:cs typeface="Lucida Console"/>
              </a:rPr>
              <a:t> connec</a:t>
            </a:r>
            <a:r>
              <a:rPr sz="850" spc="15" dirty="0">
                <a:solidFill>
                  <a:srgbClr val="333333"/>
                </a:solidFill>
                <a:latin typeface="Lucida Console"/>
                <a:cs typeface="Lucida Console"/>
              </a:rPr>
              <a:t>t</a:t>
            </a:r>
            <a:endParaRPr sz="850">
              <a:latin typeface="Lucida Console"/>
              <a:cs typeface="Lucida Console"/>
            </a:endParaRPr>
          </a:p>
        </p:txBody>
      </p:sp>
      <p:sp>
        <p:nvSpPr>
          <p:cNvPr id="21" name="object 21"/>
          <p:cNvSpPr txBox="1"/>
          <p:nvPr/>
        </p:nvSpPr>
        <p:spPr>
          <a:xfrm>
            <a:off x="1744784" y="7105920"/>
            <a:ext cx="4526280" cy="54038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Synonym</a:t>
            </a:r>
            <a:r>
              <a:rPr sz="850" spc="10" dirty="0">
                <a:solidFill>
                  <a:srgbClr val="333333"/>
                </a:solidFill>
                <a:latin typeface="Lucida Console"/>
                <a:cs typeface="Lucida Console"/>
              </a:rPr>
              <a:t> </a:t>
            </a:r>
            <a:r>
              <a:rPr sz="850" spc="25" dirty="0">
                <a:solidFill>
                  <a:srgbClr val="333333"/>
                </a:solidFill>
                <a:latin typeface="Lucida Console"/>
                <a:cs typeface="Lucida Console"/>
              </a:rPr>
              <a:t>for</a:t>
            </a:r>
            <a:r>
              <a:rPr sz="850" spc="5" dirty="0">
                <a:solidFill>
                  <a:srgbClr val="333333"/>
                </a:solidFill>
                <a:latin typeface="Lucida Console"/>
                <a:cs typeface="Lucida Console"/>
              </a:rPr>
              <a:t> </a:t>
            </a:r>
            <a:r>
              <a:rPr sz="850" spc="30" dirty="0">
                <a:solidFill>
                  <a:srgbClr val="333333"/>
                </a:solidFill>
                <a:latin typeface="Lucida Console"/>
                <a:cs typeface="Lucida Console"/>
              </a:rPr>
              <a:t>`help'.</a:t>
            </a:r>
            <a:endParaRPr sz="850">
              <a:latin typeface="Lucida Console"/>
              <a:cs typeface="Lucida Console"/>
            </a:endParaRPr>
          </a:p>
          <a:p>
            <a:pPr marL="20955">
              <a:lnSpc>
                <a:spcPct val="100000"/>
              </a:lnSpc>
              <a:spcBef>
                <a:spcPts val="330"/>
              </a:spcBef>
            </a:pPr>
            <a:r>
              <a:rPr sz="850" spc="25" dirty="0">
                <a:solidFill>
                  <a:srgbClr val="333333"/>
                </a:solidFill>
                <a:latin typeface="Lucida Console"/>
                <a:cs typeface="Lucida Console"/>
              </a:rPr>
              <a:t>(\c)</a:t>
            </a:r>
            <a:r>
              <a:rPr sz="850" spc="20" dirty="0">
                <a:solidFill>
                  <a:srgbClr val="333333"/>
                </a:solidFill>
                <a:latin typeface="Lucida Console"/>
                <a:cs typeface="Lucida Console"/>
              </a:rPr>
              <a:t> </a:t>
            </a:r>
            <a:r>
              <a:rPr sz="850" spc="25" dirty="0">
                <a:solidFill>
                  <a:srgbClr val="333333"/>
                </a:solidFill>
                <a:latin typeface="Lucida Console"/>
                <a:cs typeface="Lucida Console"/>
              </a:rPr>
              <a:t>Clear the </a:t>
            </a:r>
            <a:r>
              <a:rPr sz="850" spc="30" dirty="0">
                <a:solidFill>
                  <a:srgbClr val="333333"/>
                </a:solidFill>
                <a:latin typeface="Lucida Console"/>
                <a:cs typeface="Lucida Console"/>
              </a:rPr>
              <a:t>current</a:t>
            </a:r>
            <a:r>
              <a:rPr sz="850" spc="25" dirty="0">
                <a:solidFill>
                  <a:srgbClr val="333333"/>
                </a:solidFill>
                <a:latin typeface="Lucida Console"/>
                <a:cs typeface="Lucida Console"/>
              </a:rPr>
              <a:t> input </a:t>
            </a:r>
            <a:r>
              <a:rPr sz="850" spc="30" dirty="0">
                <a:solidFill>
                  <a:srgbClr val="333333"/>
                </a:solidFill>
                <a:latin typeface="Lucida Console"/>
                <a:cs typeface="Lucida Console"/>
              </a:rPr>
              <a:t>statement.</a:t>
            </a:r>
            <a:endParaRPr sz="850">
              <a:latin typeface="Lucida Console"/>
              <a:cs typeface="Lucida Console"/>
            </a:endParaRPr>
          </a:p>
          <a:p>
            <a:pPr marL="25400">
              <a:lnSpc>
                <a:spcPct val="100000"/>
              </a:lnSpc>
              <a:spcBef>
                <a:spcPts val="330"/>
              </a:spcBef>
            </a:pPr>
            <a:r>
              <a:rPr sz="850" spc="25" dirty="0">
                <a:solidFill>
                  <a:srgbClr val="333333"/>
                </a:solidFill>
                <a:latin typeface="Lucida Console"/>
                <a:cs typeface="Lucida Console"/>
              </a:rPr>
              <a:t>(\r) </a:t>
            </a:r>
            <a:r>
              <a:rPr sz="850" spc="30" dirty="0">
                <a:solidFill>
                  <a:srgbClr val="333333"/>
                </a:solidFill>
                <a:latin typeface="Lucida Console"/>
                <a:cs typeface="Lucida Console"/>
              </a:rPr>
              <a:t>Reconnect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server. Optional arguments </a:t>
            </a:r>
            <a:r>
              <a:rPr sz="850" spc="25" dirty="0">
                <a:solidFill>
                  <a:srgbClr val="333333"/>
                </a:solidFill>
                <a:latin typeface="Lucida Console"/>
                <a:cs typeface="Lucida Console"/>
              </a:rPr>
              <a:t>are </a:t>
            </a:r>
            <a:r>
              <a:rPr sz="850" spc="20" dirty="0">
                <a:solidFill>
                  <a:srgbClr val="333333"/>
                </a:solidFill>
                <a:latin typeface="Lucida Console"/>
                <a:cs typeface="Lucida Console"/>
              </a:rPr>
              <a:t>db</a:t>
            </a:r>
            <a:r>
              <a:rPr sz="850" spc="30" dirty="0">
                <a:solidFill>
                  <a:srgbClr val="333333"/>
                </a:solidFill>
                <a:latin typeface="Lucida Console"/>
                <a:cs typeface="Lucida Console"/>
              </a:rPr>
              <a:t> </a:t>
            </a:r>
            <a:r>
              <a:rPr sz="850" spc="25" dirty="0">
                <a:solidFill>
                  <a:srgbClr val="333333"/>
                </a:solidFill>
                <a:latin typeface="Lucida Console"/>
                <a:cs typeface="Lucida Console"/>
              </a:rPr>
              <a:t>and</a:t>
            </a:r>
            <a:r>
              <a:rPr sz="850" spc="30" dirty="0">
                <a:solidFill>
                  <a:srgbClr val="333333"/>
                </a:solidFill>
                <a:latin typeface="Lucida Console"/>
                <a:cs typeface="Lucida Console"/>
              </a:rPr>
              <a:t> </a:t>
            </a:r>
            <a:r>
              <a:rPr sz="850" spc="25" dirty="0">
                <a:solidFill>
                  <a:srgbClr val="333333"/>
                </a:solidFill>
                <a:latin typeface="Lucida Console"/>
                <a:cs typeface="Lucida Console"/>
              </a:rPr>
              <a:t>host.</a:t>
            </a:r>
            <a:endParaRPr sz="850">
              <a:latin typeface="Lucida Console"/>
              <a:cs typeface="Lucida Console"/>
            </a:endParaRPr>
          </a:p>
        </p:txBody>
      </p:sp>
      <p:sp>
        <p:nvSpPr>
          <p:cNvPr id="22" name="object 22"/>
          <p:cNvSpPr txBox="1"/>
          <p:nvPr/>
        </p:nvSpPr>
        <p:spPr>
          <a:xfrm>
            <a:off x="1070306" y="7656381"/>
            <a:ext cx="272161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delimiter</a:t>
            </a:r>
            <a:r>
              <a:rPr sz="850" spc="15" dirty="0">
                <a:solidFill>
                  <a:srgbClr val="333333"/>
                </a:solidFill>
                <a:latin typeface="Lucida Console"/>
                <a:cs typeface="Lucida Console"/>
              </a:rPr>
              <a:t> </a:t>
            </a:r>
            <a:r>
              <a:rPr sz="850" spc="25" dirty="0">
                <a:solidFill>
                  <a:srgbClr val="333333"/>
                </a:solidFill>
                <a:latin typeface="Lucida Console"/>
                <a:cs typeface="Lucida Console"/>
              </a:rPr>
              <a:t>(\d)</a:t>
            </a:r>
            <a:r>
              <a:rPr sz="850" spc="15" dirty="0">
                <a:solidFill>
                  <a:srgbClr val="333333"/>
                </a:solidFill>
                <a:latin typeface="Lucida Console"/>
                <a:cs typeface="Lucida Console"/>
              </a:rPr>
              <a:t> </a:t>
            </a:r>
            <a:r>
              <a:rPr sz="850" spc="25" dirty="0">
                <a:solidFill>
                  <a:srgbClr val="333333"/>
                </a:solidFill>
                <a:latin typeface="Lucida Console"/>
                <a:cs typeface="Lucida Console"/>
              </a:rPr>
              <a:t>Set</a:t>
            </a:r>
            <a:r>
              <a:rPr sz="850" spc="15" dirty="0">
                <a:solidFill>
                  <a:srgbClr val="333333"/>
                </a:solidFill>
                <a:latin typeface="Lucida Console"/>
                <a:cs typeface="Lucida Console"/>
              </a:rPr>
              <a:t> </a:t>
            </a:r>
            <a:r>
              <a:rPr sz="850" spc="30" dirty="0">
                <a:solidFill>
                  <a:srgbClr val="333333"/>
                </a:solidFill>
                <a:latin typeface="Lucida Console"/>
                <a:cs typeface="Lucida Console"/>
              </a:rPr>
              <a:t>statement</a:t>
            </a:r>
            <a:r>
              <a:rPr sz="850" spc="15" dirty="0">
                <a:solidFill>
                  <a:srgbClr val="333333"/>
                </a:solidFill>
                <a:latin typeface="Lucida Console"/>
                <a:cs typeface="Lucida Console"/>
              </a:rPr>
              <a:t> </a:t>
            </a:r>
            <a:r>
              <a:rPr sz="850" spc="30" dirty="0">
                <a:solidFill>
                  <a:srgbClr val="333333"/>
                </a:solidFill>
                <a:latin typeface="Lucida Console"/>
                <a:cs typeface="Lucida Console"/>
              </a:rPr>
              <a:t>delimiter.</a:t>
            </a:r>
            <a:endParaRPr sz="850">
              <a:latin typeface="Lucida Console"/>
              <a:cs typeface="Lucida Console"/>
            </a:endParaRPr>
          </a:p>
        </p:txBody>
      </p:sp>
      <p:sp>
        <p:nvSpPr>
          <p:cNvPr id="23" name="object 23"/>
          <p:cNvSpPr txBox="1"/>
          <p:nvPr/>
        </p:nvSpPr>
        <p:spPr>
          <a:xfrm>
            <a:off x="1070306" y="7791994"/>
            <a:ext cx="509270" cy="2426970"/>
          </a:xfrm>
          <a:prstGeom prst="rect">
            <a:avLst/>
          </a:prstGeom>
        </p:spPr>
        <p:txBody>
          <a:bodyPr vert="horz" wrap="square" lIns="0" tIns="11430" rIns="0" bIns="0" rtlCol="0">
            <a:spAutoFit/>
          </a:bodyPr>
          <a:lstStyle/>
          <a:p>
            <a:pPr marL="12700" marR="212725">
              <a:lnSpc>
                <a:spcPct val="132400"/>
              </a:lnSpc>
              <a:spcBef>
                <a:spcPts val="90"/>
              </a:spcBef>
            </a:pPr>
            <a:r>
              <a:rPr sz="850" spc="30" dirty="0">
                <a:solidFill>
                  <a:srgbClr val="333333"/>
                </a:solidFill>
                <a:latin typeface="Lucida Console"/>
                <a:cs typeface="Lucida Console"/>
              </a:rPr>
              <a:t>edi</a:t>
            </a:r>
            <a:r>
              <a:rPr sz="850" spc="15" dirty="0">
                <a:solidFill>
                  <a:srgbClr val="333333"/>
                </a:solidFill>
                <a:latin typeface="Lucida Console"/>
                <a:cs typeface="Lucida Console"/>
              </a:rPr>
              <a:t>t  </a:t>
            </a:r>
            <a:r>
              <a:rPr sz="850" spc="25" dirty="0">
                <a:solidFill>
                  <a:srgbClr val="333333"/>
                </a:solidFill>
                <a:latin typeface="Lucida Console"/>
                <a:cs typeface="Lucida Console"/>
              </a:rPr>
              <a:t>ego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exi</a:t>
            </a:r>
            <a:r>
              <a:rPr sz="850" spc="15" dirty="0">
                <a:solidFill>
                  <a:srgbClr val="333333"/>
                </a:solidFill>
                <a:latin typeface="Lucida Console"/>
                <a:cs typeface="Lucida Console"/>
              </a:rPr>
              <a:t>t  </a:t>
            </a:r>
            <a:r>
              <a:rPr sz="850" spc="20" dirty="0">
                <a:solidFill>
                  <a:srgbClr val="333333"/>
                </a:solidFill>
                <a:latin typeface="Lucida Console"/>
                <a:cs typeface="Lucida Console"/>
              </a:rPr>
              <a:t>go </a:t>
            </a:r>
            <a:r>
              <a:rPr sz="850" spc="25" dirty="0">
                <a:solidFill>
                  <a:srgbClr val="333333"/>
                </a:solidFill>
                <a:latin typeface="Lucida Console"/>
                <a:cs typeface="Lucida Console"/>
              </a:rPr>
              <a:t> </a:t>
            </a:r>
            <a:r>
              <a:rPr sz="850" spc="30" dirty="0">
                <a:solidFill>
                  <a:srgbClr val="333333"/>
                </a:solidFill>
                <a:latin typeface="Lucida Console"/>
                <a:cs typeface="Lucida Console"/>
              </a:rPr>
              <a:t>hel</a:t>
            </a:r>
            <a:r>
              <a:rPr sz="850" spc="15" dirty="0">
                <a:solidFill>
                  <a:srgbClr val="333333"/>
                </a:solidFill>
                <a:latin typeface="Lucida Console"/>
                <a:cs typeface="Lucida Console"/>
              </a:rPr>
              <a:t>p</a:t>
            </a:r>
            <a:endParaRPr sz="850">
              <a:latin typeface="Lucida Console"/>
              <a:cs typeface="Lucida Console"/>
            </a:endParaRPr>
          </a:p>
          <a:p>
            <a:pPr marL="12700" marR="5080">
              <a:lnSpc>
                <a:spcPct val="132400"/>
              </a:lnSpc>
            </a:pPr>
            <a:r>
              <a:rPr sz="850" spc="30" dirty="0">
                <a:solidFill>
                  <a:srgbClr val="333333"/>
                </a:solidFill>
                <a:latin typeface="Lucida Console"/>
                <a:cs typeface="Lucida Console"/>
              </a:rPr>
              <a:t>nopage</a:t>
            </a:r>
            <a:r>
              <a:rPr sz="850" spc="15" dirty="0">
                <a:solidFill>
                  <a:srgbClr val="333333"/>
                </a:solidFill>
                <a:latin typeface="Lucida Console"/>
                <a:cs typeface="Lucida Console"/>
              </a:rPr>
              <a:t>r  </a:t>
            </a:r>
            <a:r>
              <a:rPr sz="850" spc="25" dirty="0">
                <a:solidFill>
                  <a:srgbClr val="333333"/>
                </a:solidFill>
                <a:latin typeface="Lucida Console"/>
                <a:cs typeface="Lucida Console"/>
              </a:rPr>
              <a:t>notee </a:t>
            </a:r>
            <a:r>
              <a:rPr sz="850" spc="30" dirty="0">
                <a:solidFill>
                  <a:srgbClr val="333333"/>
                </a:solidFill>
                <a:latin typeface="Lucida Console"/>
                <a:cs typeface="Lucida Console"/>
              </a:rPr>
              <a:t> </a:t>
            </a:r>
            <a:r>
              <a:rPr sz="850" spc="25" dirty="0">
                <a:solidFill>
                  <a:srgbClr val="333333"/>
                </a:solidFill>
                <a:latin typeface="Lucida Console"/>
                <a:cs typeface="Lucida Console"/>
              </a:rPr>
              <a:t>pager </a:t>
            </a:r>
            <a:r>
              <a:rPr sz="850" spc="30" dirty="0">
                <a:solidFill>
                  <a:srgbClr val="333333"/>
                </a:solidFill>
                <a:latin typeface="Lucida Console"/>
                <a:cs typeface="Lucida Console"/>
              </a:rPr>
              <a:t> </a:t>
            </a:r>
            <a:r>
              <a:rPr sz="850" spc="25" dirty="0">
                <a:solidFill>
                  <a:srgbClr val="333333"/>
                </a:solidFill>
                <a:latin typeface="Lucida Console"/>
                <a:cs typeface="Lucida Console"/>
              </a:rPr>
              <a:t>print </a:t>
            </a:r>
            <a:r>
              <a:rPr sz="850" spc="30" dirty="0">
                <a:solidFill>
                  <a:srgbClr val="333333"/>
                </a:solidFill>
                <a:latin typeface="Lucida Console"/>
                <a:cs typeface="Lucida Console"/>
              </a:rPr>
              <a:t> </a:t>
            </a:r>
            <a:r>
              <a:rPr sz="850" spc="25" dirty="0">
                <a:solidFill>
                  <a:srgbClr val="333333"/>
                </a:solidFill>
                <a:latin typeface="Lucida Console"/>
                <a:cs typeface="Lucida Console"/>
              </a:rPr>
              <a:t>prompt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quit </a:t>
            </a:r>
            <a:r>
              <a:rPr sz="850" spc="30" dirty="0">
                <a:solidFill>
                  <a:srgbClr val="333333"/>
                </a:solidFill>
                <a:latin typeface="Lucida Console"/>
                <a:cs typeface="Lucida Console"/>
              </a:rPr>
              <a:t> </a:t>
            </a:r>
            <a:r>
              <a:rPr sz="850" spc="25" dirty="0">
                <a:solidFill>
                  <a:srgbClr val="333333"/>
                </a:solidFill>
                <a:latin typeface="Lucida Console"/>
                <a:cs typeface="Lucida Console"/>
              </a:rPr>
              <a:t>rehash </a:t>
            </a:r>
            <a:r>
              <a:rPr sz="850" spc="-500" dirty="0">
                <a:solidFill>
                  <a:srgbClr val="333333"/>
                </a:solidFill>
                <a:latin typeface="Lucida Console"/>
                <a:cs typeface="Lucida Console"/>
              </a:rPr>
              <a:t> </a:t>
            </a:r>
            <a:r>
              <a:rPr sz="850" spc="25" dirty="0">
                <a:solidFill>
                  <a:srgbClr val="333333"/>
                </a:solidFill>
                <a:latin typeface="Lucida Console"/>
                <a:cs typeface="Lucida Console"/>
              </a:rPr>
              <a:t>source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status</a:t>
            </a:r>
            <a:endParaRPr sz="850">
              <a:latin typeface="Lucida Console"/>
              <a:cs typeface="Lucida Console"/>
            </a:endParaRPr>
          </a:p>
        </p:txBody>
      </p:sp>
      <p:sp>
        <p:nvSpPr>
          <p:cNvPr id="24" name="object 24"/>
          <p:cNvSpPr txBox="1"/>
          <p:nvPr/>
        </p:nvSpPr>
        <p:spPr>
          <a:xfrm>
            <a:off x="1746965" y="7791994"/>
            <a:ext cx="4587240" cy="2426970"/>
          </a:xfrm>
          <a:prstGeom prst="rect">
            <a:avLst/>
          </a:prstGeom>
        </p:spPr>
        <p:txBody>
          <a:bodyPr vert="horz" wrap="square" lIns="0" tIns="53340" rIns="0" bIns="0" rtlCol="0">
            <a:spAutoFit/>
          </a:bodyPr>
          <a:lstStyle/>
          <a:p>
            <a:pPr marL="16510">
              <a:lnSpc>
                <a:spcPct val="100000"/>
              </a:lnSpc>
              <a:spcBef>
                <a:spcPts val="420"/>
              </a:spcBef>
            </a:pPr>
            <a:r>
              <a:rPr sz="850" spc="25" dirty="0">
                <a:solidFill>
                  <a:srgbClr val="333333"/>
                </a:solidFill>
                <a:latin typeface="Lucida Console"/>
                <a:cs typeface="Lucida Console"/>
              </a:rPr>
              <a:t>(\e)</a:t>
            </a:r>
            <a:r>
              <a:rPr sz="850" spc="15" dirty="0">
                <a:solidFill>
                  <a:srgbClr val="333333"/>
                </a:solidFill>
                <a:latin typeface="Lucida Console"/>
                <a:cs typeface="Lucida Console"/>
              </a:rPr>
              <a:t> </a:t>
            </a:r>
            <a:r>
              <a:rPr sz="850" spc="25" dirty="0">
                <a:solidFill>
                  <a:srgbClr val="333333"/>
                </a:solidFill>
                <a:latin typeface="Lucida Console"/>
                <a:cs typeface="Lucida Console"/>
              </a:rPr>
              <a:t>Edit</a:t>
            </a:r>
            <a:r>
              <a:rPr sz="850" spc="20" dirty="0">
                <a:solidFill>
                  <a:srgbClr val="333333"/>
                </a:solidFill>
                <a:latin typeface="Lucida Console"/>
                <a:cs typeface="Lucida Console"/>
              </a:rPr>
              <a:t> </a:t>
            </a:r>
            <a:r>
              <a:rPr sz="850" spc="30" dirty="0">
                <a:solidFill>
                  <a:srgbClr val="333333"/>
                </a:solidFill>
                <a:latin typeface="Lucida Console"/>
                <a:cs typeface="Lucida Console"/>
              </a:rPr>
              <a:t>command</a:t>
            </a:r>
            <a:r>
              <a:rPr sz="850" spc="15" dirty="0">
                <a:solidFill>
                  <a:srgbClr val="333333"/>
                </a:solidFill>
                <a:latin typeface="Lucida Console"/>
                <a:cs typeface="Lucida Console"/>
              </a:rPr>
              <a:t> </a:t>
            </a:r>
            <a:r>
              <a:rPr sz="850" spc="25" dirty="0">
                <a:solidFill>
                  <a:srgbClr val="333333"/>
                </a:solidFill>
                <a:latin typeface="Lucida Console"/>
                <a:cs typeface="Lucida Console"/>
              </a:rPr>
              <a:t>with</a:t>
            </a:r>
            <a:r>
              <a:rPr sz="850" spc="20" dirty="0">
                <a:solidFill>
                  <a:srgbClr val="333333"/>
                </a:solidFill>
                <a:latin typeface="Lucida Console"/>
                <a:cs typeface="Lucida Console"/>
              </a:rPr>
              <a:t> </a:t>
            </a:r>
            <a:r>
              <a:rPr sz="850" spc="30" dirty="0">
                <a:solidFill>
                  <a:srgbClr val="333333"/>
                </a:solidFill>
                <a:latin typeface="Lucida Console"/>
                <a:cs typeface="Lucida Console"/>
              </a:rPr>
              <a:t>$EDITOR.</a:t>
            </a:r>
            <a:endParaRPr sz="850">
              <a:latin typeface="Lucida Console"/>
              <a:cs typeface="Lucida Console"/>
            </a:endParaRPr>
          </a:p>
          <a:p>
            <a:pPr marL="16510" marR="349885" indent="-2540">
              <a:lnSpc>
                <a:spcPct val="132400"/>
              </a:lnSpc>
            </a:pPr>
            <a:r>
              <a:rPr sz="850" spc="25" dirty="0">
                <a:solidFill>
                  <a:srgbClr val="333333"/>
                </a:solidFill>
                <a:latin typeface="Lucida Console"/>
                <a:cs typeface="Lucida Console"/>
              </a:rPr>
              <a:t>(\G) Send</a:t>
            </a:r>
            <a:r>
              <a:rPr sz="850" spc="30" dirty="0">
                <a:solidFill>
                  <a:srgbClr val="333333"/>
                </a:solidFill>
                <a:latin typeface="Lucida Console"/>
                <a:cs typeface="Lucida Console"/>
              </a:rPr>
              <a:t> command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server, display </a:t>
            </a:r>
            <a:r>
              <a:rPr sz="850" spc="25" dirty="0">
                <a:solidFill>
                  <a:srgbClr val="333333"/>
                </a:solidFill>
                <a:latin typeface="Lucida Console"/>
                <a:cs typeface="Lucida Console"/>
              </a:rPr>
              <a:t>result</a:t>
            </a:r>
            <a:r>
              <a:rPr sz="850" spc="30" dirty="0">
                <a:solidFill>
                  <a:srgbClr val="333333"/>
                </a:solidFill>
                <a:latin typeface="Lucida Console"/>
                <a:cs typeface="Lucida Console"/>
              </a:rPr>
              <a:t> vertically. </a:t>
            </a:r>
            <a:r>
              <a:rPr sz="850" spc="-495" dirty="0">
                <a:solidFill>
                  <a:srgbClr val="333333"/>
                </a:solidFill>
                <a:latin typeface="Lucida Console"/>
                <a:cs typeface="Lucida Console"/>
              </a:rPr>
              <a:t> </a:t>
            </a:r>
            <a:r>
              <a:rPr sz="850" spc="25" dirty="0">
                <a:solidFill>
                  <a:srgbClr val="333333"/>
                </a:solidFill>
                <a:latin typeface="Lucida Console"/>
                <a:cs typeface="Lucida Console"/>
              </a:rPr>
              <a:t>(\q)</a:t>
            </a:r>
            <a:r>
              <a:rPr sz="850" spc="30" dirty="0">
                <a:solidFill>
                  <a:srgbClr val="333333"/>
                </a:solidFill>
                <a:latin typeface="Lucida Console"/>
                <a:cs typeface="Lucida Console"/>
              </a:rPr>
              <a:t> </a:t>
            </a:r>
            <a:r>
              <a:rPr sz="850" spc="25" dirty="0">
                <a:solidFill>
                  <a:srgbClr val="333333"/>
                </a:solidFill>
                <a:latin typeface="Lucida Console"/>
                <a:cs typeface="Lucida Console"/>
              </a:rPr>
              <a:t>Exit</a:t>
            </a:r>
            <a:r>
              <a:rPr sz="850" spc="30"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5" dirty="0">
                <a:solidFill>
                  <a:srgbClr val="333333"/>
                </a:solidFill>
                <a:latin typeface="Lucida Console"/>
                <a:cs typeface="Lucida Console"/>
              </a:rPr>
              <a:t>Same</a:t>
            </a:r>
            <a:r>
              <a:rPr sz="850" spc="30" dirty="0">
                <a:solidFill>
                  <a:srgbClr val="333333"/>
                </a:solidFill>
                <a:latin typeface="Lucida Console"/>
                <a:cs typeface="Lucida Console"/>
              </a:rPr>
              <a:t> </a:t>
            </a:r>
            <a:r>
              <a:rPr sz="850" spc="20" dirty="0">
                <a:solidFill>
                  <a:srgbClr val="333333"/>
                </a:solidFill>
                <a:latin typeface="Lucida Console"/>
                <a:cs typeface="Lucida Console"/>
              </a:rPr>
              <a:t>as</a:t>
            </a:r>
            <a:r>
              <a:rPr sz="850" spc="30" dirty="0">
                <a:solidFill>
                  <a:srgbClr val="333333"/>
                </a:solidFill>
                <a:latin typeface="Lucida Console"/>
                <a:cs typeface="Lucida Console"/>
              </a:rPr>
              <a:t> </a:t>
            </a:r>
            <a:r>
              <a:rPr sz="850" spc="25" dirty="0">
                <a:solidFill>
                  <a:srgbClr val="333333"/>
                </a:solidFill>
                <a:latin typeface="Lucida Console"/>
                <a:cs typeface="Lucida Console"/>
              </a:rPr>
              <a:t>quit.</a:t>
            </a:r>
            <a:endParaRPr sz="850">
              <a:latin typeface="Lucida Console"/>
              <a:cs typeface="Lucida Console"/>
            </a:endParaRPr>
          </a:p>
          <a:p>
            <a:pPr marL="16510" marR="2219325" indent="-4445">
              <a:lnSpc>
                <a:spcPct val="132400"/>
              </a:lnSpc>
            </a:pPr>
            <a:r>
              <a:rPr sz="850" spc="25" dirty="0">
                <a:solidFill>
                  <a:srgbClr val="333333"/>
                </a:solidFill>
                <a:latin typeface="Lucida Console"/>
                <a:cs typeface="Lucida Console"/>
              </a:rPr>
              <a:t>(\g) Send </a:t>
            </a:r>
            <a:r>
              <a:rPr sz="850" spc="30" dirty="0">
                <a:solidFill>
                  <a:srgbClr val="333333"/>
                </a:solidFill>
                <a:latin typeface="Lucida Console"/>
                <a:cs typeface="Lucida Console"/>
              </a:rPr>
              <a:t>command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mysql </a:t>
            </a:r>
            <a:r>
              <a:rPr sz="850" spc="30" dirty="0">
                <a:solidFill>
                  <a:srgbClr val="333333"/>
                </a:solidFill>
                <a:latin typeface="Lucida Console"/>
                <a:cs typeface="Lucida Console"/>
              </a:rPr>
              <a:t>server. </a:t>
            </a:r>
            <a:r>
              <a:rPr sz="850" spc="-500" dirty="0">
                <a:solidFill>
                  <a:srgbClr val="333333"/>
                </a:solidFill>
                <a:latin typeface="Lucida Console"/>
                <a:cs typeface="Lucida Console"/>
              </a:rPr>
              <a:t> </a:t>
            </a:r>
            <a:r>
              <a:rPr sz="850" spc="25" dirty="0">
                <a:solidFill>
                  <a:srgbClr val="333333"/>
                </a:solidFill>
                <a:latin typeface="Lucida Console"/>
                <a:cs typeface="Lucida Console"/>
              </a:rPr>
              <a:t>(\h) </a:t>
            </a:r>
            <a:r>
              <a:rPr sz="850" spc="30" dirty="0">
                <a:solidFill>
                  <a:srgbClr val="333333"/>
                </a:solidFill>
                <a:latin typeface="Lucida Console"/>
                <a:cs typeface="Lucida Console"/>
              </a:rPr>
              <a:t>Display</a:t>
            </a:r>
            <a:r>
              <a:rPr sz="850" spc="25" dirty="0">
                <a:solidFill>
                  <a:srgbClr val="333333"/>
                </a:solidFill>
                <a:latin typeface="Lucida Console"/>
                <a:cs typeface="Lucida Console"/>
              </a:rPr>
              <a:t> this help.</a:t>
            </a:r>
            <a:endParaRPr sz="850">
              <a:latin typeface="Lucida Console"/>
              <a:cs typeface="Lucida Console"/>
            </a:endParaRPr>
          </a:p>
          <a:p>
            <a:pPr marL="19050" marR="2069464" indent="3810">
              <a:lnSpc>
                <a:spcPct val="132400"/>
              </a:lnSpc>
            </a:pPr>
            <a:r>
              <a:rPr sz="850" spc="25" dirty="0">
                <a:solidFill>
                  <a:srgbClr val="333333"/>
                </a:solidFill>
                <a:latin typeface="Lucida Console"/>
                <a:cs typeface="Lucida Console"/>
              </a:rPr>
              <a:t>(\n) </a:t>
            </a:r>
            <a:r>
              <a:rPr sz="850" spc="30" dirty="0">
                <a:solidFill>
                  <a:srgbClr val="333333"/>
                </a:solidFill>
                <a:latin typeface="Lucida Console"/>
                <a:cs typeface="Lucida Console"/>
              </a:rPr>
              <a:t>Disable </a:t>
            </a:r>
            <a:r>
              <a:rPr sz="850" spc="25" dirty="0">
                <a:solidFill>
                  <a:srgbClr val="333333"/>
                </a:solidFill>
                <a:latin typeface="Lucida Console"/>
                <a:cs typeface="Lucida Console"/>
              </a:rPr>
              <a:t>pager, print </a:t>
            </a:r>
            <a:r>
              <a:rPr sz="850" spc="20" dirty="0">
                <a:solidFill>
                  <a:srgbClr val="333333"/>
                </a:solidFill>
                <a:latin typeface="Lucida Console"/>
                <a:cs typeface="Lucida Console"/>
              </a:rPr>
              <a:t>to </a:t>
            </a:r>
            <a:r>
              <a:rPr sz="850" spc="30" dirty="0">
                <a:solidFill>
                  <a:srgbClr val="333333"/>
                </a:solidFill>
                <a:latin typeface="Lucida Console"/>
                <a:cs typeface="Lucida Console"/>
              </a:rPr>
              <a:t>stdout.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(\t) Don't write</a:t>
            </a:r>
            <a:r>
              <a:rPr sz="850" spc="30" dirty="0">
                <a:solidFill>
                  <a:srgbClr val="333333"/>
                </a:solidFill>
                <a:latin typeface="Lucida Console"/>
                <a:cs typeface="Lucida Console"/>
              </a:rPr>
              <a:t> </a:t>
            </a:r>
            <a:r>
              <a:rPr sz="850" spc="25" dirty="0">
                <a:solidFill>
                  <a:srgbClr val="333333"/>
                </a:solidFill>
                <a:latin typeface="Lucida Console"/>
                <a:cs typeface="Lucida Console"/>
              </a:rPr>
              <a:t>into </a:t>
            </a:r>
            <a:r>
              <a:rPr sz="850" spc="30" dirty="0">
                <a:solidFill>
                  <a:srgbClr val="333333"/>
                </a:solidFill>
                <a:latin typeface="Lucida Console"/>
                <a:cs typeface="Lucida Console"/>
              </a:rPr>
              <a:t>outfile.</a:t>
            </a:r>
            <a:endParaRPr sz="850">
              <a:latin typeface="Lucida Console"/>
              <a:cs typeface="Lucida Console"/>
            </a:endParaRPr>
          </a:p>
          <a:p>
            <a:pPr marL="19050" marR="347345">
              <a:lnSpc>
                <a:spcPct val="132400"/>
              </a:lnSpc>
            </a:pPr>
            <a:r>
              <a:rPr sz="850" spc="25" dirty="0">
                <a:solidFill>
                  <a:srgbClr val="333333"/>
                </a:solidFill>
                <a:latin typeface="Lucida Console"/>
                <a:cs typeface="Lucida Console"/>
              </a:rPr>
              <a:t>(\P)</a:t>
            </a:r>
            <a:r>
              <a:rPr sz="850" spc="30" dirty="0">
                <a:solidFill>
                  <a:srgbClr val="333333"/>
                </a:solidFill>
                <a:latin typeface="Lucida Console"/>
                <a:cs typeface="Lucida Console"/>
              </a:rPr>
              <a:t> </a:t>
            </a:r>
            <a:r>
              <a:rPr sz="850" spc="25" dirty="0">
                <a:solidFill>
                  <a:srgbClr val="333333"/>
                </a:solidFill>
                <a:latin typeface="Lucida Console"/>
                <a:cs typeface="Lucida Console"/>
              </a:rPr>
              <a:t>Set</a:t>
            </a:r>
            <a:r>
              <a:rPr sz="850" spc="35" dirty="0">
                <a:solidFill>
                  <a:srgbClr val="333333"/>
                </a:solidFill>
                <a:latin typeface="Lucida Console"/>
                <a:cs typeface="Lucida Console"/>
              </a:rPr>
              <a:t> </a:t>
            </a:r>
            <a:r>
              <a:rPr sz="850" spc="25" dirty="0">
                <a:solidFill>
                  <a:srgbClr val="333333"/>
                </a:solidFill>
                <a:latin typeface="Lucida Console"/>
                <a:cs typeface="Lucida Console"/>
              </a:rPr>
              <a:t>PAGER</a:t>
            </a:r>
            <a:r>
              <a:rPr sz="850" spc="35" dirty="0">
                <a:solidFill>
                  <a:srgbClr val="333333"/>
                </a:solidFill>
                <a:latin typeface="Lucida Console"/>
                <a:cs typeface="Lucida Console"/>
              </a:rPr>
              <a:t> </a:t>
            </a:r>
            <a:r>
              <a:rPr sz="850" spc="30" dirty="0">
                <a:solidFill>
                  <a:srgbClr val="333333"/>
                </a:solidFill>
                <a:latin typeface="Lucida Console"/>
                <a:cs typeface="Lucida Console"/>
              </a:rPr>
              <a:t>[to_pager].</a:t>
            </a:r>
            <a:r>
              <a:rPr sz="850" spc="35" dirty="0">
                <a:solidFill>
                  <a:srgbClr val="333333"/>
                </a:solidFill>
                <a:latin typeface="Lucida Console"/>
                <a:cs typeface="Lucida Console"/>
              </a:rPr>
              <a:t> </a:t>
            </a:r>
            <a:r>
              <a:rPr sz="850" spc="25" dirty="0">
                <a:solidFill>
                  <a:srgbClr val="333333"/>
                </a:solidFill>
                <a:latin typeface="Lucida Console"/>
                <a:cs typeface="Lucida Console"/>
              </a:rPr>
              <a:t>Print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query</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results</a:t>
            </a:r>
            <a:r>
              <a:rPr sz="850" spc="35" dirty="0">
                <a:solidFill>
                  <a:srgbClr val="333333"/>
                </a:solidFill>
                <a:latin typeface="Lucida Console"/>
                <a:cs typeface="Lucida Console"/>
              </a:rPr>
              <a:t> </a:t>
            </a:r>
            <a:r>
              <a:rPr sz="850" spc="25" dirty="0">
                <a:solidFill>
                  <a:srgbClr val="333333"/>
                </a:solidFill>
                <a:latin typeface="Lucida Console"/>
                <a:cs typeface="Lucida Console"/>
              </a:rPr>
              <a:t>via</a:t>
            </a:r>
            <a:r>
              <a:rPr sz="850" spc="30" dirty="0">
                <a:solidFill>
                  <a:srgbClr val="333333"/>
                </a:solidFill>
                <a:latin typeface="Lucida Console"/>
                <a:cs typeface="Lucida Console"/>
              </a:rPr>
              <a:t> </a:t>
            </a:r>
            <a:r>
              <a:rPr sz="850" spc="25" dirty="0">
                <a:solidFill>
                  <a:srgbClr val="333333"/>
                </a:solidFill>
                <a:latin typeface="Lucida Console"/>
                <a:cs typeface="Lucida Console"/>
              </a:rPr>
              <a:t>PAGER. </a:t>
            </a:r>
            <a:r>
              <a:rPr sz="850" spc="-495" dirty="0">
                <a:solidFill>
                  <a:srgbClr val="333333"/>
                </a:solidFill>
                <a:latin typeface="Lucida Console"/>
                <a:cs typeface="Lucida Console"/>
              </a:rPr>
              <a:t> </a:t>
            </a:r>
            <a:r>
              <a:rPr sz="850" spc="25" dirty="0">
                <a:solidFill>
                  <a:srgbClr val="333333"/>
                </a:solidFill>
                <a:latin typeface="Lucida Console"/>
                <a:cs typeface="Lucida Console"/>
              </a:rPr>
              <a:t>(\p) Print</a:t>
            </a:r>
            <a:r>
              <a:rPr sz="850" spc="30" dirty="0">
                <a:solidFill>
                  <a:srgbClr val="333333"/>
                </a:solidFill>
                <a:latin typeface="Lucida Console"/>
                <a:cs typeface="Lucida Console"/>
              </a:rPr>
              <a:t> current command.</a:t>
            </a:r>
            <a:endParaRPr sz="850">
              <a:latin typeface="Lucida Console"/>
              <a:cs typeface="Lucida Console"/>
            </a:endParaRPr>
          </a:p>
          <a:p>
            <a:pPr marL="16510" marR="2486025" indent="3810">
              <a:lnSpc>
                <a:spcPct val="132400"/>
              </a:lnSpc>
            </a:pPr>
            <a:r>
              <a:rPr sz="850" spc="25" dirty="0">
                <a:solidFill>
                  <a:srgbClr val="333333"/>
                </a:solidFill>
                <a:latin typeface="Lucida Console"/>
                <a:cs typeface="Lucida Console"/>
              </a:rPr>
              <a:t>(\R) Change your mysql </a:t>
            </a:r>
            <a:r>
              <a:rPr sz="850" spc="30" dirty="0">
                <a:solidFill>
                  <a:srgbClr val="333333"/>
                </a:solidFill>
                <a:latin typeface="Lucida Console"/>
                <a:cs typeface="Lucida Console"/>
              </a:rPr>
              <a:t>prompt.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(\q) Quit mysql.</a:t>
            </a:r>
            <a:endParaRPr sz="850">
              <a:latin typeface="Lucida Console"/>
              <a:cs typeface="Lucida Console"/>
            </a:endParaRPr>
          </a:p>
          <a:p>
            <a:pPr marL="20955">
              <a:lnSpc>
                <a:spcPct val="100000"/>
              </a:lnSpc>
              <a:spcBef>
                <a:spcPts val="330"/>
              </a:spcBef>
            </a:pPr>
            <a:r>
              <a:rPr sz="850" spc="2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Rebuild</a:t>
            </a:r>
            <a:r>
              <a:rPr sz="850" spc="15" dirty="0">
                <a:solidFill>
                  <a:srgbClr val="333333"/>
                </a:solidFill>
                <a:latin typeface="Lucida Console"/>
                <a:cs typeface="Lucida Console"/>
              </a:rPr>
              <a:t> </a:t>
            </a:r>
            <a:r>
              <a:rPr sz="850" spc="30" dirty="0">
                <a:solidFill>
                  <a:srgbClr val="333333"/>
                </a:solidFill>
                <a:latin typeface="Lucida Console"/>
                <a:cs typeface="Lucida Console"/>
              </a:rPr>
              <a:t>completion</a:t>
            </a:r>
            <a:r>
              <a:rPr sz="850" spc="15" dirty="0">
                <a:solidFill>
                  <a:srgbClr val="333333"/>
                </a:solidFill>
                <a:latin typeface="Lucida Console"/>
                <a:cs typeface="Lucida Console"/>
              </a:rPr>
              <a:t> </a:t>
            </a:r>
            <a:r>
              <a:rPr sz="850" spc="25" dirty="0">
                <a:solidFill>
                  <a:srgbClr val="333333"/>
                </a:solidFill>
                <a:latin typeface="Lucida Console"/>
                <a:cs typeface="Lucida Console"/>
              </a:rPr>
              <a:t>hash.</a:t>
            </a:r>
            <a:endParaRPr sz="850">
              <a:latin typeface="Lucida Console"/>
              <a:cs typeface="Lucida Console"/>
            </a:endParaRPr>
          </a:p>
          <a:p>
            <a:pPr marL="20955" marR="5080">
              <a:lnSpc>
                <a:spcPct val="132400"/>
              </a:lnSpc>
            </a:pPr>
            <a:r>
              <a:rPr sz="850" spc="25" dirty="0">
                <a:solidFill>
                  <a:srgbClr val="333333"/>
                </a:solidFill>
                <a:latin typeface="Lucida Console"/>
                <a:cs typeface="Lucida Console"/>
              </a:rPr>
              <a:t>(\.)</a:t>
            </a:r>
            <a:r>
              <a:rPr sz="850" spc="30" dirty="0">
                <a:solidFill>
                  <a:srgbClr val="333333"/>
                </a:solidFill>
                <a:latin typeface="Lucida Console"/>
                <a:cs typeface="Lucida Console"/>
              </a:rPr>
              <a:t> Execute</a:t>
            </a:r>
            <a:r>
              <a:rPr sz="850" spc="35" dirty="0">
                <a:solidFill>
                  <a:srgbClr val="333333"/>
                </a:solidFill>
                <a:latin typeface="Lucida Console"/>
                <a:cs typeface="Lucida Console"/>
              </a:rPr>
              <a:t> </a:t>
            </a:r>
            <a:r>
              <a:rPr sz="850" spc="20" dirty="0">
                <a:solidFill>
                  <a:srgbClr val="333333"/>
                </a:solidFill>
                <a:latin typeface="Lucida Console"/>
                <a:cs typeface="Lucida Console"/>
              </a:rPr>
              <a:t>an</a:t>
            </a:r>
            <a:r>
              <a:rPr sz="850" spc="35" dirty="0">
                <a:solidFill>
                  <a:srgbClr val="333333"/>
                </a:solidFill>
                <a:latin typeface="Lucida Console"/>
                <a:cs typeface="Lucida Console"/>
              </a:rPr>
              <a:t> </a:t>
            </a:r>
            <a:r>
              <a:rPr sz="850" spc="25" dirty="0">
                <a:solidFill>
                  <a:srgbClr val="333333"/>
                </a:solidFill>
                <a:latin typeface="Lucida Console"/>
                <a:cs typeface="Lucida Console"/>
              </a:rPr>
              <a:t>SQL</a:t>
            </a:r>
            <a:r>
              <a:rPr sz="850" spc="35" dirty="0">
                <a:solidFill>
                  <a:srgbClr val="333333"/>
                </a:solidFill>
                <a:latin typeface="Lucida Console"/>
                <a:cs typeface="Lucida Console"/>
              </a:rPr>
              <a:t> </a:t>
            </a:r>
            <a:r>
              <a:rPr sz="850" spc="25" dirty="0">
                <a:solidFill>
                  <a:srgbClr val="333333"/>
                </a:solidFill>
                <a:latin typeface="Lucida Console"/>
                <a:cs typeface="Lucida Console"/>
              </a:rPr>
              <a:t>script</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5" dirty="0">
                <a:solidFill>
                  <a:srgbClr val="333333"/>
                </a:solidFill>
                <a:latin typeface="Lucida Console"/>
                <a:cs typeface="Lucida Console"/>
              </a:rPr>
              <a:t> </a:t>
            </a:r>
            <a:r>
              <a:rPr sz="850" spc="25" dirty="0">
                <a:solidFill>
                  <a:srgbClr val="333333"/>
                </a:solidFill>
                <a:latin typeface="Lucida Console"/>
                <a:cs typeface="Lucida Console"/>
              </a:rPr>
              <a:t>Takes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20" dirty="0">
                <a:solidFill>
                  <a:srgbClr val="333333"/>
                </a:solidFill>
                <a:latin typeface="Lucida Console"/>
                <a:cs typeface="Lucida Console"/>
              </a:rPr>
              <a:t>as</a:t>
            </a:r>
            <a:r>
              <a:rPr sz="850" spc="35" dirty="0">
                <a:solidFill>
                  <a:srgbClr val="333333"/>
                </a:solidFill>
                <a:latin typeface="Lucida Console"/>
                <a:cs typeface="Lucida Console"/>
              </a:rPr>
              <a:t> </a:t>
            </a:r>
            <a:r>
              <a:rPr sz="850" spc="20" dirty="0">
                <a:solidFill>
                  <a:srgbClr val="333333"/>
                </a:solidFill>
                <a:latin typeface="Lucida Console"/>
                <a:cs typeface="Lucida Console"/>
              </a:rPr>
              <a:t>an</a:t>
            </a:r>
            <a:r>
              <a:rPr sz="850" spc="35" dirty="0">
                <a:solidFill>
                  <a:srgbClr val="333333"/>
                </a:solidFill>
                <a:latin typeface="Lucida Console"/>
                <a:cs typeface="Lucida Console"/>
              </a:rPr>
              <a:t> </a:t>
            </a:r>
            <a:r>
              <a:rPr sz="850" spc="30" dirty="0">
                <a:solidFill>
                  <a:srgbClr val="333333"/>
                </a:solidFill>
                <a:latin typeface="Lucida Console"/>
                <a:cs typeface="Lucida Console"/>
              </a:rPr>
              <a:t>argument. </a:t>
            </a:r>
            <a:r>
              <a:rPr sz="850" spc="-495" dirty="0">
                <a:solidFill>
                  <a:srgbClr val="333333"/>
                </a:solidFill>
                <a:latin typeface="Lucida Console"/>
                <a:cs typeface="Lucida Console"/>
              </a:rPr>
              <a:t> </a:t>
            </a:r>
            <a:r>
              <a:rPr sz="850" spc="25" dirty="0">
                <a:solidFill>
                  <a:srgbClr val="333333"/>
                </a:solidFill>
                <a:latin typeface="Lucida Console"/>
                <a:cs typeface="Lucida Console"/>
              </a:rPr>
              <a:t>(\s) Get</a:t>
            </a:r>
            <a:r>
              <a:rPr sz="850" spc="30" dirty="0">
                <a:solidFill>
                  <a:srgbClr val="333333"/>
                </a:solidFill>
                <a:latin typeface="Lucida Console"/>
                <a:cs typeface="Lucida Console"/>
              </a:rPr>
              <a:t> </a:t>
            </a:r>
            <a:r>
              <a:rPr sz="850" spc="25" dirty="0">
                <a:solidFill>
                  <a:srgbClr val="333333"/>
                </a:solidFill>
                <a:latin typeface="Lucida Console"/>
                <a:cs typeface="Lucida Console"/>
              </a:rPr>
              <a:t>status</a:t>
            </a:r>
            <a:r>
              <a:rPr sz="850" spc="30" dirty="0">
                <a:solidFill>
                  <a:srgbClr val="333333"/>
                </a:solidFill>
                <a:latin typeface="Lucida Console"/>
                <a:cs typeface="Lucida Console"/>
              </a:rPr>
              <a:t> information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server.</a:t>
            </a:r>
            <a:endParaRPr sz="850">
              <a:latin typeface="Lucida Console"/>
              <a:cs typeface="Lucida Console"/>
            </a:endParaRPr>
          </a:p>
        </p:txBody>
      </p:sp>
      <p:sp>
        <p:nvSpPr>
          <p:cNvPr id="25" name="object 2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7953691"/>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3662"/>
            <a:ext cx="5651500" cy="1615440"/>
            <a:chOff x="959124" y="363662"/>
            <a:chExt cx="5651500" cy="1615440"/>
          </a:xfrm>
        </p:grpSpPr>
        <p:sp>
          <p:nvSpPr>
            <p:cNvPr id="4" name="object 4"/>
            <p:cNvSpPr/>
            <p:nvPr/>
          </p:nvSpPr>
          <p:spPr>
            <a:xfrm>
              <a:off x="963889" y="368427"/>
              <a:ext cx="5641975" cy="1605915"/>
            </a:xfrm>
            <a:custGeom>
              <a:avLst/>
              <a:gdLst/>
              <a:ahLst/>
              <a:cxnLst/>
              <a:rect l="l" t="t" r="r" b="b"/>
              <a:pathLst>
                <a:path w="5641975" h="1605914">
                  <a:moveTo>
                    <a:pt x="5617597" y="1605638"/>
                  </a:moveTo>
                  <a:lnTo>
                    <a:pt x="23823" y="1605638"/>
                  </a:lnTo>
                  <a:lnTo>
                    <a:pt x="20659" y="1605342"/>
                  </a:lnTo>
                  <a:lnTo>
                    <a:pt x="1810" y="1590153"/>
                  </a:lnTo>
                  <a:lnTo>
                    <a:pt x="600" y="1587475"/>
                  </a:lnTo>
                  <a:lnTo>
                    <a:pt x="0" y="1584492"/>
                  </a:lnTo>
                  <a:lnTo>
                    <a:pt x="0" y="0"/>
                  </a:lnTo>
                  <a:lnTo>
                    <a:pt x="5641421" y="0"/>
                  </a:lnTo>
                  <a:lnTo>
                    <a:pt x="5641421" y="1584492"/>
                  </a:lnTo>
                  <a:lnTo>
                    <a:pt x="5640820" y="1587475"/>
                  </a:lnTo>
                  <a:lnTo>
                    <a:pt x="5639610" y="1590153"/>
                  </a:lnTo>
                  <a:lnTo>
                    <a:pt x="5638400" y="1593126"/>
                  </a:lnTo>
                  <a:lnTo>
                    <a:pt x="5620751" y="1605342"/>
                  </a:lnTo>
                  <a:lnTo>
                    <a:pt x="5617597" y="1605638"/>
                  </a:lnTo>
                  <a:close/>
                </a:path>
              </a:pathLst>
            </a:custGeom>
            <a:solidFill>
              <a:srgbClr val="F8F8F8"/>
            </a:solidFill>
          </p:spPr>
          <p:txBody>
            <a:bodyPr wrap="square" lIns="0" tIns="0" rIns="0" bIns="0" rtlCol="0"/>
            <a:lstStyle/>
            <a:p>
              <a:endParaRPr/>
            </a:p>
          </p:txBody>
        </p:sp>
        <p:sp>
          <p:nvSpPr>
            <p:cNvPr id="5" name="object 5"/>
            <p:cNvSpPr/>
            <p:nvPr/>
          </p:nvSpPr>
          <p:spPr>
            <a:xfrm>
              <a:off x="963889" y="368427"/>
              <a:ext cx="5641975" cy="1605915"/>
            </a:xfrm>
            <a:custGeom>
              <a:avLst/>
              <a:gdLst/>
              <a:ahLst/>
              <a:cxnLst/>
              <a:rect l="l" t="t" r="r" b="b"/>
              <a:pathLst>
                <a:path w="5641975" h="1605914">
                  <a:moveTo>
                    <a:pt x="0" y="1581814"/>
                  </a:moveTo>
                  <a:lnTo>
                    <a:pt x="0" y="0"/>
                  </a:lnTo>
                </a:path>
                <a:path w="5641975" h="1605914">
                  <a:moveTo>
                    <a:pt x="5641421" y="0"/>
                  </a:moveTo>
                  <a:lnTo>
                    <a:pt x="5641421" y="1581814"/>
                  </a:lnTo>
                  <a:lnTo>
                    <a:pt x="5641421" y="1584492"/>
                  </a:lnTo>
                  <a:lnTo>
                    <a:pt x="5640820" y="1587475"/>
                  </a:lnTo>
                  <a:lnTo>
                    <a:pt x="5639610" y="1590153"/>
                  </a:lnTo>
                  <a:lnTo>
                    <a:pt x="5638400" y="1593126"/>
                  </a:lnTo>
                  <a:lnTo>
                    <a:pt x="5636675" y="1595813"/>
                  </a:lnTo>
                  <a:lnTo>
                    <a:pt x="5617597" y="1605638"/>
                  </a:lnTo>
                  <a:lnTo>
                    <a:pt x="23823" y="1605638"/>
                  </a:lnTo>
                  <a:lnTo>
                    <a:pt x="1810" y="1590153"/>
                  </a:lnTo>
                  <a:lnTo>
                    <a:pt x="600" y="1587475"/>
                  </a:lnTo>
                  <a:lnTo>
                    <a:pt x="0" y="1584492"/>
                  </a:lnTo>
                  <a:lnTo>
                    <a:pt x="0" y="1581814"/>
                  </a:lnTo>
                </a:path>
              </a:pathLst>
            </a:custGeom>
            <a:ln w="9529">
              <a:solidFill>
                <a:srgbClr val="E7EAEC"/>
              </a:solidFill>
            </a:ln>
          </p:spPr>
          <p:txBody>
            <a:bodyPr wrap="square" lIns="0" tIns="0" rIns="0" bIns="0" rtlCol="0"/>
            <a:lstStyle/>
            <a:p>
              <a:endParaRPr/>
            </a:p>
          </p:txBody>
        </p:sp>
        <p:sp>
          <p:nvSpPr>
            <p:cNvPr id="6" name="object 6"/>
            <p:cNvSpPr/>
            <p:nvPr/>
          </p:nvSpPr>
          <p:spPr>
            <a:xfrm>
              <a:off x="1006771" y="368078"/>
              <a:ext cx="5556250" cy="1544320"/>
            </a:xfrm>
            <a:custGeom>
              <a:avLst/>
              <a:gdLst/>
              <a:ahLst/>
              <a:cxnLst/>
              <a:rect l="l" t="t" r="r" b="b"/>
              <a:pathLst>
                <a:path w="5556250" h="1544320">
                  <a:moveTo>
                    <a:pt x="5555656" y="1543955"/>
                  </a:moveTo>
                  <a:lnTo>
                    <a:pt x="0" y="1543955"/>
                  </a:lnTo>
                  <a:lnTo>
                    <a:pt x="0" y="0"/>
                  </a:lnTo>
                  <a:lnTo>
                    <a:pt x="5555656" y="0"/>
                  </a:lnTo>
                  <a:lnTo>
                    <a:pt x="5555656" y="1543955"/>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836404"/>
            <a:ext cx="5651500" cy="1696720"/>
            <a:chOff x="959124" y="2836404"/>
            <a:chExt cx="5651500" cy="1696720"/>
          </a:xfrm>
        </p:grpSpPr>
        <p:sp>
          <p:nvSpPr>
            <p:cNvPr id="8" name="object 8"/>
            <p:cNvSpPr/>
            <p:nvPr/>
          </p:nvSpPr>
          <p:spPr>
            <a:xfrm>
              <a:off x="963889" y="2841169"/>
              <a:ext cx="5641975" cy="1687195"/>
            </a:xfrm>
            <a:custGeom>
              <a:avLst/>
              <a:gdLst/>
              <a:ahLst/>
              <a:cxnLst/>
              <a:rect l="l" t="t" r="r" b="b"/>
              <a:pathLst>
                <a:path w="5641975" h="1687195">
                  <a:moveTo>
                    <a:pt x="5617597" y="1686708"/>
                  </a:moveTo>
                  <a:lnTo>
                    <a:pt x="23823" y="1686708"/>
                  </a:lnTo>
                  <a:lnTo>
                    <a:pt x="20659" y="1686413"/>
                  </a:lnTo>
                  <a:lnTo>
                    <a:pt x="0" y="1665563"/>
                  </a:lnTo>
                  <a:lnTo>
                    <a:pt x="0" y="1662885"/>
                  </a:lnTo>
                  <a:lnTo>
                    <a:pt x="0" y="20545"/>
                  </a:lnTo>
                  <a:lnTo>
                    <a:pt x="20659" y="0"/>
                  </a:lnTo>
                  <a:lnTo>
                    <a:pt x="5620752" y="0"/>
                  </a:lnTo>
                  <a:lnTo>
                    <a:pt x="5641421" y="20545"/>
                  </a:lnTo>
                  <a:lnTo>
                    <a:pt x="5641421" y="1665563"/>
                  </a:lnTo>
                  <a:lnTo>
                    <a:pt x="5620752" y="1686413"/>
                  </a:lnTo>
                  <a:lnTo>
                    <a:pt x="5617597" y="1686708"/>
                  </a:lnTo>
                  <a:close/>
                </a:path>
              </a:pathLst>
            </a:custGeom>
            <a:solidFill>
              <a:srgbClr val="F8F8F8"/>
            </a:solidFill>
          </p:spPr>
          <p:txBody>
            <a:bodyPr wrap="square" lIns="0" tIns="0" rIns="0" bIns="0" rtlCol="0"/>
            <a:lstStyle/>
            <a:p>
              <a:endParaRPr/>
            </a:p>
          </p:txBody>
        </p:sp>
        <p:sp>
          <p:nvSpPr>
            <p:cNvPr id="9" name="object 9"/>
            <p:cNvSpPr/>
            <p:nvPr/>
          </p:nvSpPr>
          <p:spPr>
            <a:xfrm>
              <a:off x="963889" y="2841169"/>
              <a:ext cx="5641975" cy="1687195"/>
            </a:xfrm>
            <a:custGeom>
              <a:avLst/>
              <a:gdLst/>
              <a:ahLst/>
              <a:cxnLst/>
              <a:rect l="l" t="t" r="r" b="b"/>
              <a:pathLst>
                <a:path w="5641975" h="1687195">
                  <a:moveTo>
                    <a:pt x="0" y="1662885"/>
                  </a:moveTo>
                  <a:lnTo>
                    <a:pt x="0" y="23823"/>
                  </a:lnTo>
                  <a:lnTo>
                    <a:pt x="0" y="20545"/>
                  </a:lnTo>
                  <a:lnTo>
                    <a:pt x="600" y="17572"/>
                  </a:lnTo>
                  <a:lnTo>
                    <a:pt x="20659" y="0"/>
                  </a:lnTo>
                  <a:lnTo>
                    <a:pt x="23823" y="0"/>
                  </a:lnTo>
                  <a:lnTo>
                    <a:pt x="5617597" y="0"/>
                  </a:lnTo>
                  <a:lnTo>
                    <a:pt x="5620752" y="0"/>
                  </a:lnTo>
                  <a:lnTo>
                    <a:pt x="5623792" y="600"/>
                  </a:lnTo>
                  <a:lnTo>
                    <a:pt x="5641421" y="20545"/>
                  </a:lnTo>
                  <a:lnTo>
                    <a:pt x="5641421" y="23823"/>
                  </a:lnTo>
                  <a:lnTo>
                    <a:pt x="5641421" y="1662885"/>
                  </a:lnTo>
                  <a:lnTo>
                    <a:pt x="5641421" y="1665563"/>
                  </a:lnTo>
                  <a:lnTo>
                    <a:pt x="5640821" y="1668545"/>
                  </a:lnTo>
                  <a:lnTo>
                    <a:pt x="5617597" y="1686708"/>
                  </a:lnTo>
                  <a:lnTo>
                    <a:pt x="23823" y="1686708"/>
                  </a:lnTo>
                  <a:lnTo>
                    <a:pt x="0" y="1665563"/>
                  </a:lnTo>
                  <a:lnTo>
                    <a:pt x="0" y="1662885"/>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922325"/>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5199702"/>
            <a:ext cx="5651500" cy="838835"/>
            <a:chOff x="959124" y="5199702"/>
            <a:chExt cx="5651500" cy="838835"/>
          </a:xfrm>
        </p:grpSpPr>
        <p:sp>
          <p:nvSpPr>
            <p:cNvPr id="12" name="object 12"/>
            <p:cNvSpPr/>
            <p:nvPr/>
          </p:nvSpPr>
          <p:spPr>
            <a:xfrm>
              <a:off x="963889" y="5204467"/>
              <a:ext cx="5641975" cy="829310"/>
            </a:xfrm>
            <a:custGeom>
              <a:avLst/>
              <a:gdLst/>
              <a:ahLst/>
              <a:cxnLst/>
              <a:rect l="l" t="t" r="r" b="b"/>
              <a:pathLst>
                <a:path w="5641975" h="829310">
                  <a:moveTo>
                    <a:pt x="5617597" y="829060"/>
                  </a:moveTo>
                  <a:lnTo>
                    <a:pt x="23823" y="829060"/>
                  </a:lnTo>
                  <a:lnTo>
                    <a:pt x="20659" y="828764"/>
                  </a:lnTo>
                  <a:lnTo>
                    <a:pt x="0" y="808209"/>
                  </a:lnTo>
                  <a:lnTo>
                    <a:pt x="0" y="805236"/>
                  </a:lnTo>
                  <a:lnTo>
                    <a:pt x="0" y="20545"/>
                  </a:lnTo>
                  <a:lnTo>
                    <a:pt x="20659" y="0"/>
                  </a:lnTo>
                  <a:lnTo>
                    <a:pt x="5620752" y="0"/>
                  </a:lnTo>
                  <a:lnTo>
                    <a:pt x="5641421" y="20545"/>
                  </a:lnTo>
                  <a:lnTo>
                    <a:pt x="5641421" y="808209"/>
                  </a:lnTo>
                  <a:lnTo>
                    <a:pt x="5620752" y="828764"/>
                  </a:lnTo>
                  <a:lnTo>
                    <a:pt x="5617597" y="829060"/>
                  </a:lnTo>
                  <a:close/>
                </a:path>
              </a:pathLst>
            </a:custGeom>
            <a:solidFill>
              <a:srgbClr val="F8F8F8"/>
            </a:solidFill>
          </p:spPr>
          <p:txBody>
            <a:bodyPr wrap="square" lIns="0" tIns="0" rIns="0" bIns="0" rtlCol="0"/>
            <a:lstStyle/>
            <a:p>
              <a:endParaRPr/>
            </a:p>
          </p:txBody>
        </p:sp>
        <p:sp>
          <p:nvSpPr>
            <p:cNvPr id="13" name="object 13"/>
            <p:cNvSpPr/>
            <p:nvPr/>
          </p:nvSpPr>
          <p:spPr>
            <a:xfrm>
              <a:off x="963889" y="5204467"/>
              <a:ext cx="5641975" cy="829310"/>
            </a:xfrm>
            <a:custGeom>
              <a:avLst/>
              <a:gdLst/>
              <a:ahLst/>
              <a:cxnLst/>
              <a:rect l="l" t="t" r="r" b="b"/>
              <a:pathLst>
                <a:path w="5641975" h="829310">
                  <a:moveTo>
                    <a:pt x="0" y="805236"/>
                  </a:moveTo>
                  <a:lnTo>
                    <a:pt x="0" y="23823"/>
                  </a:lnTo>
                  <a:lnTo>
                    <a:pt x="0" y="20545"/>
                  </a:lnTo>
                  <a:lnTo>
                    <a:pt x="600" y="17267"/>
                  </a:lnTo>
                  <a:lnTo>
                    <a:pt x="1810" y="14294"/>
                  </a:lnTo>
                  <a:lnTo>
                    <a:pt x="3020" y="11311"/>
                  </a:lnTo>
                  <a:lnTo>
                    <a:pt x="4745" y="8929"/>
                  </a:lnTo>
                  <a:lnTo>
                    <a:pt x="6975" y="6851"/>
                  </a:lnTo>
                  <a:lnTo>
                    <a:pt x="9214" y="4764"/>
                  </a:lnTo>
                  <a:lnTo>
                    <a:pt x="11787" y="2973"/>
                  </a:lnTo>
                  <a:lnTo>
                    <a:pt x="14703" y="1486"/>
                  </a:lnTo>
                  <a:lnTo>
                    <a:pt x="17629" y="590"/>
                  </a:lnTo>
                  <a:lnTo>
                    <a:pt x="20659" y="0"/>
                  </a:lnTo>
                  <a:lnTo>
                    <a:pt x="23823" y="0"/>
                  </a:lnTo>
                  <a:lnTo>
                    <a:pt x="5617597" y="0"/>
                  </a:lnTo>
                  <a:lnTo>
                    <a:pt x="5620752" y="0"/>
                  </a:lnTo>
                  <a:lnTo>
                    <a:pt x="5623792" y="590"/>
                  </a:lnTo>
                  <a:lnTo>
                    <a:pt x="5626717" y="1486"/>
                  </a:lnTo>
                  <a:lnTo>
                    <a:pt x="5629633" y="2973"/>
                  </a:lnTo>
                  <a:lnTo>
                    <a:pt x="5632206" y="4764"/>
                  </a:lnTo>
                  <a:lnTo>
                    <a:pt x="5634446" y="6851"/>
                  </a:lnTo>
                  <a:lnTo>
                    <a:pt x="5636675" y="8929"/>
                  </a:lnTo>
                  <a:lnTo>
                    <a:pt x="5638400" y="11311"/>
                  </a:lnTo>
                  <a:lnTo>
                    <a:pt x="5639610" y="14294"/>
                  </a:lnTo>
                  <a:lnTo>
                    <a:pt x="5640821" y="17267"/>
                  </a:lnTo>
                  <a:lnTo>
                    <a:pt x="5641421" y="20545"/>
                  </a:lnTo>
                  <a:lnTo>
                    <a:pt x="5641421" y="23823"/>
                  </a:lnTo>
                  <a:lnTo>
                    <a:pt x="5641421" y="805236"/>
                  </a:lnTo>
                  <a:lnTo>
                    <a:pt x="5641421" y="808209"/>
                  </a:lnTo>
                  <a:lnTo>
                    <a:pt x="5640821" y="811192"/>
                  </a:lnTo>
                  <a:lnTo>
                    <a:pt x="5639610" y="813870"/>
                  </a:lnTo>
                  <a:lnTo>
                    <a:pt x="5638400" y="816853"/>
                  </a:lnTo>
                  <a:lnTo>
                    <a:pt x="5617597" y="829060"/>
                  </a:lnTo>
                  <a:lnTo>
                    <a:pt x="23823" y="829060"/>
                  </a:lnTo>
                  <a:lnTo>
                    <a:pt x="1810" y="813870"/>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5285623"/>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6514763"/>
            <a:ext cx="5651500" cy="1010285"/>
            <a:chOff x="959124" y="6514763"/>
            <a:chExt cx="5651500" cy="1010285"/>
          </a:xfrm>
        </p:grpSpPr>
        <p:sp>
          <p:nvSpPr>
            <p:cNvPr id="16" name="object 16"/>
            <p:cNvSpPr/>
            <p:nvPr/>
          </p:nvSpPr>
          <p:spPr>
            <a:xfrm>
              <a:off x="963889" y="6519528"/>
              <a:ext cx="5641975" cy="1000760"/>
            </a:xfrm>
            <a:custGeom>
              <a:avLst/>
              <a:gdLst/>
              <a:ahLst/>
              <a:cxnLst/>
              <a:rect l="l" t="t" r="r" b="b"/>
              <a:pathLst>
                <a:path w="5641975" h="1000759">
                  <a:moveTo>
                    <a:pt x="5617597" y="1000589"/>
                  </a:moveTo>
                  <a:lnTo>
                    <a:pt x="23823" y="1000589"/>
                  </a:lnTo>
                  <a:lnTo>
                    <a:pt x="20659" y="1000294"/>
                  </a:lnTo>
                  <a:lnTo>
                    <a:pt x="0" y="979739"/>
                  </a:lnTo>
                  <a:lnTo>
                    <a:pt x="0" y="976766"/>
                  </a:lnTo>
                  <a:lnTo>
                    <a:pt x="0" y="20545"/>
                  </a:lnTo>
                  <a:lnTo>
                    <a:pt x="20659" y="0"/>
                  </a:lnTo>
                  <a:lnTo>
                    <a:pt x="5620752" y="0"/>
                  </a:lnTo>
                  <a:lnTo>
                    <a:pt x="5641421" y="20545"/>
                  </a:lnTo>
                  <a:lnTo>
                    <a:pt x="5641421" y="979739"/>
                  </a:lnTo>
                  <a:lnTo>
                    <a:pt x="5620752" y="1000294"/>
                  </a:lnTo>
                  <a:lnTo>
                    <a:pt x="5617597" y="1000589"/>
                  </a:lnTo>
                  <a:close/>
                </a:path>
              </a:pathLst>
            </a:custGeom>
            <a:solidFill>
              <a:srgbClr val="F8F8F8"/>
            </a:solidFill>
          </p:spPr>
          <p:txBody>
            <a:bodyPr wrap="square" lIns="0" tIns="0" rIns="0" bIns="0" rtlCol="0"/>
            <a:lstStyle/>
            <a:p>
              <a:endParaRPr/>
            </a:p>
          </p:txBody>
        </p:sp>
        <p:sp>
          <p:nvSpPr>
            <p:cNvPr id="17" name="object 17"/>
            <p:cNvSpPr/>
            <p:nvPr/>
          </p:nvSpPr>
          <p:spPr>
            <a:xfrm>
              <a:off x="963889" y="6519528"/>
              <a:ext cx="5641975" cy="1000760"/>
            </a:xfrm>
            <a:custGeom>
              <a:avLst/>
              <a:gdLst/>
              <a:ahLst/>
              <a:cxnLst/>
              <a:rect l="l" t="t" r="r" b="b"/>
              <a:pathLst>
                <a:path w="5641975" h="1000759">
                  <a:moveTo>
                    <a:pt x="0" y="976766"/>
                  </a:moveTo>
                  <a:lnTo>
                    <a:pt x="0" y="23823"/>
                  </a:lnTo>
                  <a:lnTo>
                    <a:pt x="0" y="20545"/>
                  </a:lnTo>
                  <a:lnTo>
                    <a:pt x="600" y="17267"/>
                  </a:lnTo>
                  <a:lnTo>
                    <a:pt x="1810" y="14294"/>
                  </a:lnTo>
                  <a:lnTo>
                    <a:pt x="3020" y="11311"/>
                  </a:lnTo>
                  <a:lnTo>
                    <a:pt x="4745" y="8929"/>
                  </a:lnTo>
                  <a:lnTo>
                    <a:pt x="6975" y="6851"/>
                  </a:lnTo>
                  <a:lnTo>
                    <a:pt x="9214" y="4764"/>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764"/>
                  </a:lnTo>
                  <a:lnTo>
                    <a:pt x="5634446" y="6851"/>
                  </a:lnTo>
                  <a:lnTo>
                    <a:pt x="5636675" y="8929"/>
                  </a:lnTo>
                  <a:lnTo>
                    <a:pt x="5638400" y="11311"/>
                  </a:lnTo>
                  <a:lnTo>
                    <a:pt x="5639610" y="14294"/>
                  </a:lnTo>
                  <a:lnTo>
                    <a:pt x="5640821" y="17267"/>
                  </a:lnTo>
                  <a:lnTo>
                    <a:pt x="5641421" y="20545"/>
                  </a:lnTo>
                  <a:lnTo>
                    <a:pt x="5641421" y="23823"/>
                  </a:lnTo>
                  <a:lnTo>
                    <a:pt x="5641421" y="976766"/>
                  </a:lnTo>
                  <a:lnTo>
                    <a:pt x="5641421" y="979739"/>
                  </a:lnTo>
                  <a:lnTo>
                    <a:pt x="5640821" y="982722"/>
                  </a:lnTo>
                  <a:lnTo>
                    <a:pt x="5639610" y="985400"/>
                  </a:lnTo>
                  <a:lnTo>
                    <a:pt x="5638400" y="988382"/>
                  </a:lnTo>
                  <a:lnTo>
                    <a:pt x="5617597" y="1000589"/>
                  </a:lnTo>
                  <a:lnTo>
                    <a:pt x="23823" y="1000589"/>
                  </a:lnTo>
                  <a:lnTo>
                    <a:pt x="1810" y="985400"/>
                  </a:lnTo>
                  <a:lnTo>
                    <a:pt x="600" y="982722"/>
                  </a:lnTo>
                  <a:lnTo>
                    <a:pt x="0" y="979739"/>
                  </a:lnTo>
                  <a:lnTo>
                    <a:pt x="0" y="976766"/>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6600684"/>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9" name="object 19"/>
          <p:cNvSpPr txBox="1"/>
          <p:nvPr/>
        </p:nvSpPr>
        <p:spPr>
          <a:xfrm>
            <a:off x="1755687" y="356998"/>
            <a:ext cx="251142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Execute</a:t>
            </a:r>
            <a:r>
              <a:rPr sz="850" spc="25" dirty="0">
                <a:solidFill>
                  <a:srgbClr val="333333"/>
                </a:solidFill>
                <a:latin typeface="Lucida Console"/>
                <a:cs typeface="Lucida Console"/>
              </a:rPr>
              <a:t> </a:t>
            </a:r>
            <a:r>
              <a:rPr sz="850" spc="15" dirty="0">
                <a:solidFill>
                  <a:srgbClr val="333333"/>
                </a:solidFill>
                <a:latin typeface="Lucida Console"/>
                <a:cs typeface="Lucida Console"/>
              </a:rPr>
              <a:t>a</a:t>
            </a:r>
            <a:r>
              <a:rPr sz="850" spc="25" dirty="0">
                <a:solidFill>
                  <a:srgbClr val="333333"/>
                </a:solidFill>
                <a:latin typeface="Lucida Console"/>
                <a:cs typeface="Lucida Console"/>
              </a:rPr>
              <a:t> system shell </a:t>
            </a:r>
            <a:r>
              <a:rPr sz="850" spc="30" dirty="0">
                <a:solidFill>
                  <a:srgbClr val="333333"/>
                </a:solidFill>
                <a:latin typeface="Lucida Console"/>
                <a:cs typeface="Lucida Console"/>
              </a:rPr>
              <a:t>command.</a:t>
            </a:r>
            <a:endParaRPr sz="850">
              <a:latin typeface="Lucida Console"/>
              <a:cs typeface="Lucida Console"/>
            </a:endParaRPr>
          </a:p>
        </p:txBody>
      </p:sp>
      <p:sp>
        <p:nvSpPr>
          <p:cNvPr id="24" name="object 24"/>
          <p:cNvSpPr txBox="1"/>
          <p:nvPr/>
        </p:nvSpPr>
        <p:spPr>
          <a:xfrm>
            <a:off x="3671233" y="10217035"/>
            <a:ext cx="22669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333</a:t>
            </a:fld>
            <a:endParaRPr sz="800">
              <a:latin typeface="小哥哥网恋吗"/>
              <a:cs typeface="小哥哥网恋吗"/>
            </a:endParaRPr>
          </a:p>
        </p:txBody>
      </p:sp>
      <p:sp>
        <p:nvSpPr>
          <p:cNvPr id="20" name="object 20"/>
          <p:cNvSpPr txBox="1"/>
          <p:nvPr/>
        </p:nvSpPr>
        <p:spPr>
          <a:xfrm>
            <a:off x="1070306" y="321093"/>
            <a:ext cx="509270" cy="711835"/>
          </a:xfrm>
          <a:prstGeom prst="rect">
            <a:avLst/>
          </a:prstGeom>
        </p:spPr>
        <p:txBody>
          <a:bodyPr vert="horz" wrap="square" lIns="0" tIns="11430" rIns="0" bIns="0" rtlCol="0">
            <a:spAutoFit/>
          </a:bodyPr>
          <a:lstStyle/>
          <a:p>
            <a:pPr marL="12700" marR="74295">
              <a:lnSpc>
                <a:spcPct val="132400"/>
              </a:lnSpc>
              <a:spcBef>
                <a:spcPts val="90"/>
              </a:spcBef>
            </a:pPr>
            <a:r>
              <a:rPr sz="850" spc="30" dirty="0">
                <a:solidFill>
                  <a:srgbClr val="333333"/>
                </a:solidFill>
                <a:latin typeface="Lucida Console"/>
                <a:cs typeface="Lucida Console"/>
              </a:rPr>
              <a:t>syste</a:t>
            </a:r>
            <a:r>
              <a:rPr sz="850" spc="15" dirty="0">
                <a:solidFill>
                  <a:srgbClr val="333333"/>
                </a:solidFill>
                <a:latin typeface="Lucida Console"/>
                <a:cs typeface="Lucida Console"/>
              </a:rPr>
              <a:t>m  </a:t>
            </a:r>
            <a:r>
              <a:rPr sz="850" spc="25" dirty="0">
                <a:solidFill>
                  <a:srgbClr val="333333"/>
                </a:solidFill>
                <a:latin typeface="Lucida Console"/>
                <a:cs typeface="Lucida Console"/>
              </a:rPr>
              <a:t>tee </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charse</a:t>
            </a:r>
            <a:r>
              <a:rPr sz="850" spc="15" dirty="0">
                <a:solidFill>
                  <a:srgbClr val="333333"/>
                </a:solidFill>
                <a:latin typeface="Lucida Console"/>
                <a:cs typeface="Lucida Console"/>
              </a:rPr>
              <a:t>t</a:t>
            </a:r>
            <a:endParaRPr sz="850">
              <a:latin typeface="Lucida Console"/>
              <a:cs typeface="Lucida Console"/>
            </a:endParaRPr>
          </a:p>
        </p:txBody>
      </p:sp>
      <p:sp>
        <p:nvSpPr>
          <p:cNvPr id="21" name="object 21"/>
          <p:cNvSpPr txBox="1"/>
          <p:nvPr/>
        </p:nvSpPr>
        <p:spPr>
          <a:xfrm>
            <a:off x="1749145" y="492613"/>
            <a:ext cx="4726305" cy="540385"/>
          </a:xfrm>
          <a:prstGeom prst="rect">
            <a:avLst/>
          </a:prstGeom>
        </p:spPr>
        <p:txBody>
          <a:bodyPr vert="horz" wrap="square" lIns="0" tIns="11430" rIns="0" bIns="0" rtlCol="0">
            <a:spAutoFit/>
          </a:bodyPr>
          <a:lstStyle/>
          <a:p>
            <a:pPr marL="12700" marR="5080">
              <a:lnSpc>
                <a:spcPct val="132400"/>
              </a:lnSpc>
              <a:spcBef>
                <a:spcPts val="90"/>
              </a:spcBef>
            </a:pPr>
            <a:r>
              <a:rPr sz="850" spc="25" dirty="0">
                <a:solidFill>
                  <a:srgbClr val="333333"/>
                </a:solidFill>
                <a:latin typeface="Lucida Console"/>
                <a:cs typeface="Lucida Console"/>
              </a:rPr>
              <a:t>(\T)</a:t>
            </a:r>
            <a:r>
              <a:rPr sz="850" spc="30" dirty="0">
                <a:solidFill>
                  <a:srgbClr val="333333"/>
                </a:solidFill>
                <a:latin typeface="Lucida Console"/>
                <a:cs typeface="Lucida Console"/>
              </a:rPr>
              <a:t> </a:t>
            </a:r>
            <a:r>
              <a:rPr sz="850" spc="25" dirty="0">
                <a:solidFill>
                  <a:srgbClr val="333333"/>
                </a:solidFill>
                <a:latin typeface="Lucida Console"/>
                <a:cs typeface="Lucida Console"/>
              </a:rPr>
              <a:t>Set</a:t>
            </a:r>
            <a:r>
              <a:rPr sz="850" spc="30" dirty="0">
                <a:solidFill>
                  <a:srgbClr val="333333"/>
                </a:solidFill>
                <a:latin typeface="Lucida Console"/>
                <a:cs typeface="Lucida Console"/>
              </a:rPr>
              <a:t> outfile [to_outfile]. </a:t>
            </a:r>
            <a:r>
              <a:rPr sz="850" spc="25" dirty="0">
                <a:solidFill>
                  <a:srgbClr val="333333"/>
                </a:solidFill>
                <a:latin typeface="Lucida Console"/>
                <a:cs typeface="Lucida Console"/>
              </a:rPr>
              <a:t>Append</a:t>
            </a:r>
            <a:r>
              <a:rPr sz="850" spc="30" dirty="0">
                <a:solidFill>
                  <a:srgbClr val="333333"/>
                </a:solidFill>
                <a:latin typeface="Lucida Console"/>
                <a:cs typeface="Lucida Console"/>
              </a:rPr>
              <a:t> everything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0" dirty="0">
                <a:solidFill>
                  <a:srgbClr val="333333"/>
                </a:solidFill>
                <a:latin typeface="Lucida Console"/>
                <a:cs typeface="Lucida Console"/>
              </a:rPr>
              <a:t> </a:t>
            </a:r>
            <a:r>
              <a:rPr sz="850" spc="25" dirty="0">
                <a:solidFill>
                  <a:srgbClr val="333333"/>
                </a:solidFill>
                <a:latin typeface="Lucida Console"/>
                <a:cs typeface="Lucida Console"/>
              </a:rPr>
              <a:t>given</a:t>
            </a:r>
            <a:r>
              <a:rPr sz="850" spc="30" dirty="0">
                <a:solidFill>
                  <a:srgbClr val="333333"/>
                </a:solidFill>
                <a:latin typeface="Lucida Console"/>
                <a:cs typeface="Lucida Console"/>
              </a:rPr>
              <a:t> outfile.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(\u) Use</a:t>
            </a:r>
            <a:r>
              <a:rPr sz="850" spc="30" dirty="0">
                <a:solidFill>
                  <a:srgbClr val="333333"/>
                </a:solidFill>
                <a:latin typeface="Lucida Console"/>
                <a:cs typeface="Lucida Console"/>
              </a:rPr>
              <a:t> another database.</a:t>
            </a:r>
            <a:r>
              <a:rPr sz="850" spc="25" dirty="0">
                <a:solidFill>
                  <a:srgbClr val="333333"/>
                </a:solidFill>
                <a:latin typeface="Lucida Console"/>
                <a:cs typeface="Lucida Console"/>
              </a:rPr>
              <a:t> Takes</a:t>
            </a:r>
            <a:r>
              <a:rPr sz="850" spc="30" dirty="0">
                <a:solidFill>
                  <a:srgbClr val="333333"/>
                </a:solidFill>
                <a:latin typeface="Lucida Console"/>
                <a:cs typeface="Lucida Console"/>
              </a:rPr>
              <a:t> database </a:t>
            </a:r>
            <a:r>
              <a:rPr sz="850" spc="25" dirty="0">
                <a:solidFill>
                  <a:srgbClr val="333333"/>
                </a:solidFill>
                <a:latin typeface="Lucida Console"/>
                <a:cs typeface="Lucida Console"/>
              </a:rPr>
              <a:t>name</a:t>
            </a:r>
            <a:r>
              <a:rPr sz="850" spc="30" dirty="0">
                <a:solidFill>
                  <a:srgbClr val="333333"/>
                </a:solidFill>
                <a:latin typeface="Lucida Console"/>
                <a:cs typeface="Lucida Console"/>
              </a:rPr>
              <a:t> </a:t>
            </a:r>
            <a:r>
              <a:rPr sz="850" spc="20" dirty="0">
                <a:solidFill>
                  <a:srgbClr val="333333"/>
                </a:solidFill>
                <a:latin typeface="Lucida Console"/>
                <a:cs typeface="Lucida Console"/>
              </a:rPr>
              <a:t>as</a:t>
            </a:r>
            <a:r>
              <a:rPr sz="850" spc="25" dirty="0">
                <a:solidFill>
                  <a:srgbClr val="333333"/>
                </a:solidFill>
                <a:latin typeface="Lucida Console"/>
                <a:cs typeface="Lucida Console"/>
              </a:rPr>
              <a:t> </a:t>
            </a:r>
            <a:r>
              <a:rPr sz="850" spc="30" dirty="0">
                <a:solidFill>
                  <a:srgbClr val="333333"/>
                </a:solidFill>
                <a:latin typeface="Lucida Console"/>
                <a:cs typeface="Lucida Console"/>
              </a:rPr>
              <a:t>argument.</a:t>
            </a:r>
            <a:endParaRPr sz="850">
              <a:latin typeface="Lucida Console"/>
              <a:cs typeface="Lucida Console"/>
            </a:endParaRPr>
          </a:p>
          <a:p>
            <a:pPr marL="20955">
              <a:lnSpc>
                <a:spcPct val="100000"/>
              </a:lnSpc>
              <a:spcBef>
                <a:spcPts val="330"/>
              </a:spcBef>
            </a:pPr>
            <a:r>
              <a:rPr sz="850" spc="25" dirty="0">
                <a:solidFill>
                  <a:srgbClr val="333333"/>
                </a:solidFill>
                <a:latin typeface="Lucida Console"/>
                <a:cs typeface="Lucida Console"/>
              </a:rPr>
              <a:t>(\C)</a:t>
            </a:r>
            <a:r>
              <a:rPr sz="850" spc="30" dirty="0">
                <a:solidFill>
                  <a:srgbClr val="333333"/>
                </a:solidFill>
                <a:latin typeface="Lucida Console"/>
                <a:cs typeface="Lucida Console"/>
              </a:rPr>
              <a:t> </a:t>
            </a:r>
            <a:r>
              <a:rPr sz="850" spc="25" dirty="0">
                <a:solidFill>
                  <a:srgbClr val="333333"/>
                </a:solidFill>
                <a:latin typeface="Lucida Console"/>
                <a:cs typeface="Lucida Console"/>
              </a:rPr>
              <a:t>Switch</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another</a:t>
            </a:r>
            <a:r>
              <a:rPr sz="850" spc="35" dirty="0">
                <a:solidFill>
                  <a:srgbClr val="333333"/>
                </a:solidFill>
                <a:latin typeface="Lucida Console"/>
                <a:cs typeface="Lucida Console"/>
              </a:rPr>
              <a:t> </a:t>
            </a:r>
            <a:r>
              <a:rPr sz="850" spc="30" dirty="0">
                <a:solidFill>
                  <a:srgbClr val="333333"/>
                </a:solidFill>
                <a:latin typeface="Lucida Console"/>
                <a:cs typeface="Lucida Console"/>
              </a:rPr>
              <a:t>charset. </a:t>
            </a:r>
            <a:r>
              <a:rPr sz="850" spc="25" dirty="0">
                <a:solidFill>
                  <a:srgbClr val="333333"/>
                </a:solidFill>
                <a:latin typeface="Lucida Console"/>
                <a:cs typeface="Lucida Console"/>
              </a:rPr>
              <a:t>Might</a:t>
            </a:r>
            <a:r>
              <a:rPr sz="850" spc="35"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a:t>
            </a:r>
            <a:r>
              <a:rPr sz="850" spc="25" dirty="0">
                <a:solidFill>
                  <a:srgbClr val="333333"/>
                </a:solidFill>
                <a:latin typeface="Lucida Console"/>
                <a:cs typeface="Lucida Console"/>
              </a:rPr>
              <a:t>needed</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30" dirty="0">
                <a:solidFill>
                  <a:srgbClr val="333333"/>
                </a:solidFill>
                <a:latin typeface="Lucida Console"/>
                <a:cs typeface="Lucida Console"/>
              </a:rPr>
              <a:t>processing</a:t>
            </a:r>
            <a:endParaRPr sz="850">
              <a:latin typeface="Lucida Console"/>
              <a:cs typeface="Lucida Console"/>
            </a:endParaRPr>
          </a:p>
        </p:txBody>
      </p:sp>
      <p:sp>
        <p:nvSpPr>
          <p:cNvPr id="22" name="object 22"/>
          <p:cNvSpPr txBox="1"/>
          <p:nvPr/>
        </p:nvSpPr>
        <p:spPr>
          <a:xfrm>
            <a:off x="946424" y="1007167"/>
            <a:ext cx="5669280" cy="8089900"/>
          </a:xfrm>
          <a:prstGeom prst="rect">
            <a:avLst/>
          </a:prstGeom>
        </p:spPr>
        <p:txBody>
          <a:bodyPr vert="horz" wrap="square" lIns="0" tIns="53340" rIns="0" bIns="0" rtlCol="0">
            <a:spAutoFit/>
          </a:bodyPr>
          <a:lstStyle/>
          <a:p>
            <a:pPr marL="136525">
              <a:lnSpc>
                <a:spcPct val="100000"/>
              </a:lnSpc>
              <a:spcBef>
                <a:spcPts val="420"/>
              </a:spcBef>
            </a:pPr>
            <a:r>
              <a:rPr sz="850" spc="25" dirty="0">
                <a:solidFill>
                  <a:srgbClr val="333333"/>
                </a:solidFill>
                <a:latin typeface="Lucida Console"/>
                <a:cs typeface="Lucida Console"/>
              </a:rPr>
              <a:t>binlog</a:t>
            </a:r>
            <a:r>
              <a:rPr sz="850" spc="15" dirty="0">
                <a:solidFill>
                  <a:srgbClr val="333333"/>
                </a:solidFill>
                <a:latin typeface="Lucida Console"/>
                <a:cs typeface="Lucida Console"/>
              </a:rPr>
              <a:t> </a:t>
            </a:r>
            <a:r>
              <a:rPr sz="850" spc="25" dirty="0">
                <a:solidFill>
                  <a:srgbClr val="333333"/>
                </a:solidFill>
                <a:latin typeface="Lucida Console"/>
                <a:cs typeface="Lucida Console"/>
              </a:rPr>
              <a:t>with</a:t>
            </a:r>
            <a:r>
              <a:rPr sz="850" spc="15" dirty="0">
                <a:solidFill>
                  <a:srgbClr val="333333"/>
                </a:solidFill>
                <a:latin typeface="Lucida Console"/>
                <a:cs typeface="Lucida Console"/>
              </a:rPr>
              <a:t> </a:t>
            </a:r>
            <a:r>
              <a:rPr sz="850" spc="30" dirty="0">
                <a:solidFill>
                  <a:srgbClr val="333333"/>
                </a:solidFill>
                <a:latin typeface="Lucida Console"/>
                <a:cs typeface="Lucida Console"/>
              </a:rPr>
              <a:t>multi-byte</a:t>
            </a:r>
            <a:r>
              <a:rPr sz="850" spc="20" dirty="0">
                <a:solidFill>
                  <a:srgbClr val="333333"/>
                </a:solidFill>
                <a:latin typeface="Lucida Console"/>
                <a:cs typeface="Lucida Console"/>
              </a:rPr>
              <a:t> </a:t>
            </a:r>
            <a:r>
              <a:rPr sz="850" spc="30" dirty="0">
                <a:solidFill>
                  <a:srgbClr val="333333"/>
                </a:solidFill>
                <a:latin typeface="Lucida Console"/>
                <a:cs typeface="Lucida Console"/>
              </a:rPr>
              <a:t>charsets.</a:t>
            </a:r>
            <a:endParaRPr sz="850">
              <a:latin typeface="Lucida Console"/>
              <a:cs typeface="Lucida Console"/>
            </a:endParaRPr>
          </a:p>
          <a:p>
            <a:pPr marL="136525" marR="1585595">
              <a:lnSpc>
                <a:spcPct val="132400"/>
              </a:lnSpc>
              <a:tabLst>
                <a:tab pos="826135" algn="l"/>
              </a:tabLst>
            </a:pPr>
            <a:r>
              <a:rPr sz="850" spc="30" dirty="0">
                <a:solidFill>
                  <a:srgbClr val="333333"/>
                </a:solidFill>
                <a:latin typeface="Lucida Console"/>
                <a:cs typeface="Lucida Console"/>
              </a:rPr>
              <a:t>warnings	</a:t>
            </a:r>
            <a:r>
              <a:rPr sz="850" spc="25" dirty="0">
                <a:solidFill>
                  <a:srgbClr val="333333"/>
                </a:solidFill>
                <a:latin typeface="Lucida Console"/>
                <a:cs typeface="Lucida Console"/>
              </a:rPr>
              <a:t>(\W) Show</a:t>
            </a:r>
            <a:r>
              <a:rPr sz="850" spc="30" dirty="0">
                <a:solidFill>
                  <a:srgbClr val="333333"/>
                </a:solidFill>
                <a:latin typeface="Lucida Console"/>
                <a:cs typeface="Lucida Console"/>
              </a:rPr>
              <a:t> warnings</a:t>
            </a:r>
            <a:r>
              <a:rPr sz="850" spc="25" dirty="0">
                <a:solidFill>
                  <a:srgbClr val="333333"/>
                </a:solidFill>
                <a:latin typeface="Lucida Console"/>
                <a:cs typeface="Lucida Console"/>
              </a:rPr>
              <a:t> after</a:t>
            </a:r>
            <a:r>
              <a:rPr sz="850" spc="30" dirty="0">
                <a:solidFill>
                  <a:srgbClr val="333333"/>
                </a:solidFill>
                <a:latin typeface="Lucida Console"/>
                <a:cs typeface="Lucida Console"/>
              </a:rPr>
              <a:t> </a:t>
            </a:r>
            <a:r>
              <a:rPr sz="850" spc="25" dirty="0">
                <a:solidFill>
                  <a:srgbClr val="333333"/>
                </a:solidFill>
                <a:latin typeface="Lucida Console"/>
                <a:cs typeface="Lucida Console"/>
              </a:rPr>
              <a:t>every</a:t>
            </a:r>
            <a:r>
              <a:rPr sz="850" spc="30" dirty="0">
                <a:solidFill>
                  <a:srgbClr val="333333"/>
                </a:solidFill>
                <a:latin typeface="Lucida Console"/>
                <a:cs typeface="Lucida Console"/>
              </a:rPr>
              <a:t> statement.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nowarning </a:t>
            </a:r>
            <a:r>
              <a:rPr sz="850" spc="25" dirty="0">
                <a:solidFill>
                  <a:srgbClr val="333333"/>
                </a:solidFill>
                <a:latin typeface="Lucida Console"/>
                <a:cs typeface="Lucida Console"/>
              </a:rPr>
              <a:t>(\w)</a:t>
            </a:r>
            <a:r>
              <a:rPr sz="850" spc="30" dirty="0">
                <a:solidFill>
                  <a:srgbClr val="333333"/>
                </a:solidFill>
                <a:latin typeface="Lucida Console"/>
                <a:cs typeface="Lucida Console"/>
              </a:rPr>
              <a:t> </a:t>
            </a:r>
            <a:r>
              <a:rPr sz="850" spc="25" dirty="0">
                <a:solidFill>
                  <a:srgbClr val="333333"/>
                </a:solidFill>
                <a:latin typeface="Lucida Console"/>
                <a:cs typeface="Lucida Console"/>
              </a:rPr>
              <a:t>Don't</a:t>
            </a:r>
            <a:r>
              <a:rPr sz="850" spc="30" dirty="0">
                <a:solidFill>
                  <a:srgbClr val="333333"/>
                </a:solidFill>
                <a:latin typeface="Lucida Console"/>
                <a:cs typeface="Lucida Console"/>
              </a:rPr>
              <a:t> </a:t>
            </a:r>
            <a:r>
              <a:rPr sz="850" spc="25" dirty="0">
                <a:solidFill>
                  <a:srgbClr val="333333"/>
                </a:solidFill>
                <a:latin typeface="Lucida Console"/>
                <a:cs typeface="Lucida Console"/>
              </a:rPr>
              <a:t>show</a:t>
            </a:r>
            <a:r>
              <a:rPr sz="850" spc="30" dirty="0">
                <a:solidFill>
                  <a:srgbClr val="333333"/>
                </a:solidFill>
                <a:latin typeface="Lucida Console"/>
                <a:cs typeface="Lucida Console"/>
              </a:rPr>
              <a:t> warnings </a:t>
            </a:r>
            <a:r>
              <a:rPr sz="850" spc="25" dirty="0">
                <a:solidFill>
                  <a:srgbClr val="333333"/>
                </a:solidFill>
                <a:latin typeface="Lucida Console"/>
                <a:cs typeface="Lucida Console"/>
              </a:rPr>
              <a:t>after</a:t>
            </a:r>
            <a:r>
              <a:rPr sz="850" spc="30" dirty="0">
                <a:solidFill>
                  <a:srgbClr val="333333"/>
                </a:solidFill>
                <a:latin typeface="Lucida Console"/>
                <a:cs typeface="Lucida Console"/>
              </a:rPr>
              <a:t> </a:t>
            </a:r>
            <a:r>
              <a:rPr sz="850" spc="25" dirty="0">
                <a:solidFill>
                  <a:srgbClr val="333333"/>
                </a:solidFill>
                <a:latin typeface="Lucida Console"/>
                <a:cs typeface="Lucida Console"/>
              </a:rPr>
              <a:t>every</a:t>
            </a:r>
            <a:r>
              <a:rPr sz="850" spc="35" dirty="0">
                <a:solidFill>
                  <a:srgbClr val="333333"/>
                </a:solidFill>
                <a:latin typeface="Lucida Console"/>
                <a:cs typeface="Lucida Console"/>
              </a:rPr>
              <a:t> </a:t>
            </a:r>
            <a:r>
              <a:rPr sz="850" spc="30" dirty="0">
                <a:solidFill>
                  <a:srgbClr val="333333"/>
                </a:solidFill>
                <a:latin typeface="Lucida Console"/>
                <a:cs typeface="Lucida Console"/>
              </a:rPr>
              <a:t>statement.</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30" dirty="0">
                <a:solidFill>
                  <a:srgbClr val="333333"/>
                </a:solidFill>
                <a:latin typeface="Lucida Console"/>
                <a:cs typeface="Lucida Console"/>
              </a:rPr>
              <a:t> </a:t>
            </a:r>
            <a:r>
              <a:rPr sz="850" spc="25" dirty="0">
                <a:solidFill>
                  <a:srgbClr val="333333"/>
                </a:solidFill>
                <a:latin typeface="Lucida Console"/>
                <a:cs typeface="Lucida Console"/>
              </a:rPr>
              <a:t>side</a:t>
            </a:r>
            <a:r>
              <a:rPr sz="850" spc="30" dirty="0">
                <a:solidFill>
                  <a:srgbClr val="333333"/>
                </a:solidFill>
                <a:latin typeface="Lucida Console"/>
                <a:cs typeface="Lucida Console"/>
              </a:rPr>
              <a:t> </a:t>
            </a:r>
            <a:r>
              <a:rPr sz="850" spc="25" dirty="0">
                <a:solidFill>
                  <a:srgbClr val="333333"/>
                </a:solidFill>
                <a:latin typeface="Lucida Console"/>
                <a:cs typeface="Lucida Console"/>
              </a:rPr>
              <a:t>help,</a:t>
            </a:r>
            <a:r>
              <a:rPr sz="850" spc="35" dirty="0">
                <a:solidFill>
                  <a:srgbClr val="333333"/>
                </a:solidFill>
                <a:latin typeface="Lucida Console"/>
                <a:cs typeface="Lucida Console"/>
              </a:rPr>
              <a:t> </a:t>
            </a:r>
            <a:r>
              <a:rPr sz="850" spc="25" dirty="0">
                <a:solidFill>
                  <a:srgbClr val="333333"/>
                </a:solidFill>
                <a:latin typeface="Lucida Console"/>
                <a:cs typeface="Lucida Console"/>
              </a:rPr>
              <a:t>type</a:t>
            </a:r>
            <a:r>
              <a:rPr sz="850" spc="30" dirty="0">
                <a:solidFill>
                  <a:srgbClr val="333333"/>
                </a:solidFill>
                <a:latin typeface="Lucida Console"/>
                <a:cs typeface="Lucida Console"/>
              </a:rPr>
              <a:t> </a:t>
            </a:r>
            <a:r>
              <a:rPr sz="850" spc="25" dirty="0">
                <a:solidFill>
                  <a:srgbClr val="333333"/>
                </a:solidFill>
                <a:latin typeface="Lucida Console"/>
                <a:cs typeface="Lucida Console"/>
              </a:rPr>
              <a:t>'help</a:t>
            </a:r>
            <a:r>
              <a:rPr sz="850" spc="30" dirty="0">
                <a:solidFill>
                  <a:srgbClr val="333333"/>
                </a:solidFill>
                <a:latin typeface="Lucida Console"/>
                <a:cs typeface="Lucida Console"/>
              </a:rPr>
              <a:t> contents'</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27305">
              <a:lnSpc>
                <a:spcPct val="131600"/>
              </a:lnSpc>
            </a:pPr>
            <a:r>
              <a:rPr sz="950" b="1" spc="25" dirty="0">
                <a:solidFill>
                  <a:srgbClr val="333333"/>
                </a:solidFill>
                <a:latin typeface="微软雅黑"/>
                <a:cs typeface="微软雅黑"/>
              </a:rPr>
              <a:t>在登录</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数据库后执行数据库命令时，都需要在命令后面用分号（</a:t>
            </a:r>
            <a:r>
              <a:rPr sz="950" b="1" spc="-70" dirty="0">
                <a:solidFill>
                  <a:srgbClr val="333333"/>
                </a:solidFill>
                <a:latin typeface="Trebuchet MS"/>
                <a:cs typeface="Trebuchet MS"/>
              </a:rPr>
              <a:t>;</a:t>
            </a:r>
            <a:r>
              <a:rPr sz="950" b="1" spc="25" dirty="0">
                <a:solidFill>
                  <a:srgbClr val="333333"/>
                </a:solidFill>
                <a:latin typeface="微软雅黑"/>
                <a:cs typeface="微软雅黑"/>
              </a:rPr>
              <a:t>）结尾，这也是与</a:t>
            </a:r>
            <a:r>
              <a:rPr sz="950" b="1" spc="45" dirty="0">
                <a:solidFill>
                  <a:srgbClr val="333333"/>
                </a:solidFill>
                <a:latin typeface="Trebuchet MS"/>
                <a:cs typeface="Trebuchet MS"/>
              </a:rPr>
              <a:t>Linux</a:t>
            </a:r>
            <a:r>
              <a:rPr sz="950" b="1" spc="15" dirty="0">
                <a:solidFill>
                  <a:srgbClr val="333333"/>
                </a:solidFill>
                <a:latin typeface="微软雅黑"/>
                <a:cs typeface="微软雅黑"/>
              </a:rPr>
              <a:t>命令 </a:t>
            </a:r>
            <a:r>
              <a:rPr sz="950" b="1" spc="25" dirty="0">
                <a:solidFill>
                  <a:srgbClr val="333333"/>
                </a:solidFill>
                <a:latin typeface="微软雅黑"/>
                <a:cs typeface="微软雅黑"/>
              </a:rPr>
              <a:t>最显著的区别。大家需要慢慢习惯数据库命令的这种设定。下面执行如下命令查看数据库管理系统中当 前都有哪些数据库：</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MariaDB</a:t>
            </a:r>
            <a:r>
              <a:rPr sz="850" spc="5" dirty="0">
                <a:solidFill>
                  <a:srgbClr val="333333"/>
                </a:solidFill>
                <a:latin typeface="Lucida Console"/>
                <a:cs typeface="Lucida Console"/>
              </a:rPr>
              <a:t> </a:t>
            </a:r>
            <a:r>
              <a:rPr sz="850" spc="30" dirty="0">
                <a:solidFill>
                  <a:srgbClr val="333333"/>
                </a:solidFill>
                <a:latin typeface="Lucida Console"/>
                <a:cs typeface="Lucida Console"/>
              </a:rPr>
              <a:t>[(none)]&gt;</a:t>
            </a:r>
            <a:r>
              <a:rPr sz="850" spc="10" dirty="0">
                <a:solidFill>
                  <a:srgbClr val="333333"/>
                </a:solidFill>
                <a:latin typeface="Lucida Console"/>
                <a:cs typeface="Lucida Console"/>
              </a:rPr>
              <a:t> </a:t>
            </a:r>
            <a:r>
              <a:rPr sz="850" spc="25" dirty="0">
                <a:solidFill>
                  <a:srgbClr val="333333"/>
                </a:solidFill>
                <a:latin typeface="Lucida Console"/>
                <a:cs typeface="Lucida Console"/>
              </a:rPr>
              <a:t>SHOW</a:t>
            </a:r>
            <a:r>
              <a:rPr sz="850" spc="10" dirty="0">
                <a:solidFill>
                  <a:srgbClr val="333333"/>
                </a:solidFill>
                <a:latin typeface="Lucida Console"/>
                <a:cs typeface="Lucida Console"/>
              </a:rPr>
              <a:t> </a:t>
            </a:r>
            <a:r>
              <a:rPr sz="850" spc="30" dirty="0">
                <a:solidFill>
                  <a:srgbClr val="333333"/>
                </a:solidFill>
                <a:latin typeface="Lucida Console"/>
                <a:cs typeface="Lucida Console"/>
              </a:rPr>
              <a:t>databases;</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tabLst>
                <a:tab pos="1567815"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Database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information_schema</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tabLst>
                <a:tab pos="1560830" algn="l"/>
              </a:tabLst>
            </a:pP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mysql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performance_schema</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4"/>
              </a:spcBef>
            </a:pPr>
            <a:r>
              <a:rPr sz="850" spc="15" dirty="0">
                <a:solidFill>
                  <a:srgbClr val="333333"/>
                </a:solidFill>
                <a:latin typeface="Lucida Console"/>
                <a:cs typeface="Lucida Console"/>
              </a:rPr>
              <a:t>3</a:t>
            </a:r>
            <a:r>
              <a:rPr sz="850" spc="25" dirty="0">
                <a:solidFill>
                  <a:srgbClr val="333333"/>
                </a:solidFill>
                <a:latin typeface="Lucida Console"/>
                <a:cs typeface="Lucida Console"/>
              </a:rPr>
              <a:t> rows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set (0.000 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小试牛刀过后，接下来使用数据库命令将</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管理员在数据库管理系统中的密码值修改为</a:t>
            </a:r>
            <a:r>
              <a:rPr sz="950" b="1" spc="45" dirty="0">
                <a:solidFill>
                  <a:srgbClr val="333333"/>
                </a:solidFill>
                <a:latin typeface="Trebuchet MS"/>
                <a:cs typeface="Trebuchet MS"/>
              </a:rPr>
              <a:t>linuxprobe</a:t>
            </a:r>
            <a:r>
              <a:rPr sz="950" b="1" spc="15" dirty="0">
                <a:solidFill>
                  <a:srgbClr val="333333"/>
                </a:solidFill>
                <a:latin typeface="微软雅黑"/>
                <a:cs typeface="微软雅黑"/>
              </a:rPr>
              <a:t>。 </a:t>
            </a:r>
            <a:r>
              <a:rPr sz="950" b="1" spc="25" dirty="0">
                <a:solidFill>
                  <a:srgbClr val="333333"/>
                </a:solidFill>
                <a:latin typeface="微软雅黑"/>
                <a:cs typeface="微软雅黑"/>
              </a:rPr>
              <a:t>这样退出后再尝试登录，如果还坚持输入原先的密码，则将提示访问失败。</a:t>
            </a:r>
            <a:endParaRPr sz="950">
              <a:latin typeface="微软雅黑"/>
              <a:cs typeface="微软雅黑"/>
            </a:endParaRPr>
          </a:p>
          <a:p>
            <a:pPr>
              <a:lnSpc>
                <a:spcPct val="100000"/>
              </a:lnSpc>
              <a:spcBef>
                <a:spcPts val="45"/>
              </a:spcBef>
            </a:pPr>
            <a:endParaRPr sz="900">
              <a:latin typeface="微软雅黑"/>
              <a:cs typeface="微软雅黑"/>
            </a:endParaRPr>
          </a:p>
          <a:p>
            <a:pPr marL="136525" marR="320040">
              <a:lnSpc>
                <a:spcPct val="132400"/>
              </a:lnSpc>
            </a:pPr>
            <a:r>
              <a:rPr sz="850" spc="30" dirty="0">
                <a:solidFill>
                  <a:srgbClr val="333333"/>
                </a:solidFill>
                <a:latin typeface="Lucida Console"/>
                <a:cs typeface="Lucida Console"/>
              </a:rPr>
              <a:t>MariaDB</a:t>
            </a:r>
            <a:r>
              <a:rPr sz="850" spc="25" dirty="0">
                <a:solidFill>
                  <a:srgbClr val="333333"/>
                </a:solidFill>
                <a:latin typeface="Lucida Console"/>
                <a:cs typeface="Lucida Console"/>
              </a:rPr>
              <a:t> </a:t>
            </a:r>
            <a:r>
              <a:rPr sz="850" spc="30" dirty="0">
                <a:solidFill>
                  <a:srgbClr val="333333"/>
                </a:solidFill>
                <a:latin typeface="Lucida Console"/>
                <a:cs typeface="Lucida Console"/>
              </a:rPr>
              <a:t>[(none)]&gt; </a:t>
            </a:r>
            <a:r>
              <a:rPr sz="850" spc="25" dirty="0">
                <a:solidFill>
                  <a:srgbClr val="333333"/>
                </a:solidFill>
                <a:latin typeface="Lucida Console"/>
                <a:cs typeface="Lucida Console"/>
              </a:rPr>
              <a:t>SET</a:t>
            </a:r>
            <a:r>
              <a:rPr sz="850" spc="30" dirty="0">
                <a:solidFill>
                  <a:srgbClr val="333333"/>
                </a:solidFill>
                <a:latin typeface="Lucida Console"/>
                <a:cs typeface="Lucida Console"/>
              </a:rPr>
              <a:t> password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PASSWORD('linuxprobe');Query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0</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rows </a:t>
            </a:r>
            <a:r>
              <a:rPr sz="850" spc="30" dirty="0">
                <a:solidFill>
                  <a:srgbClr val="333333"/>
                </a:solidFill>
                <a:latin typeface="Lucida Console"/>
                <a:cs typeface="Lucida Console"/>
              </a:rPr>
              <a:t> affected </a:t>
            </a:r>
            <a:r>
              <a:rPr sz="850" spc="25" dirty="0">
                <a:solidFill>
                  <a:srgbClr val="333333"/>
                </a:solidFill>
                <a:latin typeface="Lucida Console"/>
                <a:cs typeface="Lucida Console"/>
              </a:rPr>
              <a:t>(0.001</a:t>
            </a:r>
            <a:r>
              <a:rPr sz="850" spc="30" dirty="0">
                <a:solidFill>
                  <a:srgbClr val="333333"/>
                </a:solidFill>
                <a:latin typeface="Lucida Console"/>
                <a:cs typeface="Lucida Console"/>
              </a:rPr>
              <a:t> sec)MariaDB</a:t>
            </a:r>
            <a:r>
              <a:rPr sz="850" spc="35" dirty="0">
                <a:solidFill>
                  <a:srgbClr val="333333"/>
                </a:solidFill>
                <a:latin typeface="Lucida Console"/>
                <a:cs typeface="Lucida Console"/>
              </a:rPr>
              <a:t> </a:t>
            </a:r>
            <a:r>
              <a:rPr sz="850" spc="30" dirty="0">
                <a:solidFill>
                  <a:srgbClr val="333333"/>
                </a:solidFill>
                <a:latin typeface="Lucida Console"/>
                <a:cs typeface="Lucida Console"/>
              </a:rPr>
              <a:t>[(none)]&gt; exitBye[root@linuxprobe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0" dirty="0">
                <a:solidFill>
                  <a:srgbClr val="333333"/>
                </a:solidFill>
                <a:latin typeface="Lucida Console"/>
                <a:cs typeface="Lucida Console"/>
              </a:rPr>
              <a:t>-u </a:t>
            </a:r>
            <a:r>
              <a:rPr sz="850" spc="25" dirty="0">
                <a:solidFill>
                  <a:srgbClr val="333333"/>
                </a:solidFill>
                <a:latin typeface="Lucida Console"/>
                <a:cs typeface="Lucida Console"/>
              </a:rPr>
              <a:t> root</a:t>
            </a:r>
            <a:r>
              <a:rPr sz="850" spc="30" dirty="0">
                <a:solidFill>
                  <a:srgbClr val="333333"/>
                </a:solidFill>
                <a:latin typeface="Lucida Console"/>
                <a:cs typeface="Lucida Console"/>
              </a:rPr>
              <a:t> -pEnter password: </a:t>
            </a:r>
            <a:r>
              <a:rPr sz="800" spc="90" dirty="0">
                <a:solidFill>
                  <a:srgbClr val="333333"/>
                </a:solidFill>
                <a:latin typeface="宋体"/>
                <a:cs typeface="宋体"/>
              </a:rPr>
              <a:t>此处输入管</a:t>
            </a:r>
            <a:r>
              <a:rPr sz="700" spc="190" dirty="0">
                <a:solidFill>
                  <a:srgbClr val="333333"/>
                </a:solidFill>
                <a:latin typeface="宋体"/>
                <a:cs typeface="宋体"/>
              </a:rPr>
              <a:t>理</a:t>
            </a:r>
            <a:r>
              <a:rPr sz="800" spc="90" dirty="0">
                <a:solidFill>
                  <a:srgbClr val="333333"/>
                </a:solidFill>
                <a:latin typeface="宋体"/>
                <a:cs typeface="宋体"/>
              </a:rPr>
              <a:t>员在数据库中的旧密码</a:t>
            </a:r>
            <a:r>
              <a:rPr sz="850" spc="25" dirty="0">
                <a:solidFill>
                  <a:srgbClr val="333333"/>
                </a:solidFill>
                <a:latin typeface="Lucida Console"/>
                <a:cs typeface="Lucida Console"/>
              </a:rPr>
              <a:t>ERROR</a:t>
            </a:r>
            <a:r>
              <a:rPr sz="850" spc="30" dirty="0">
                <a:solidFill>
                  <a:srgbClr val="333333"/>
                </a:solidFill>
                <a:latin typeface="Lucida Console"/>
                <a:cs typeface="Lucida Console"/>
              </a:rPr>
              <a:t> </a:t>
            </a:r>
            <a:r>
              <a:rPr sz="850" spc="25" dirty="0">
                <a:solidFill>
                  <a:srgbClr val="333333"/>
                </a:solidFill>
                <a:latin typeface="Lucida Console"/>
                <a:cs typeface="Lucida Console"/>
              </a:rPr>
              <a:t>1045</a:t>
            </a:r>
            <a:r>
              <a:rPr sz="850" spc="30" dirty="0">
                <a:solidFill>
                  <a:srgbClr val="333333"/>
                </a:solidFill>
                <a:latin typeface="Lucida Console"/>
                <a:cs typeface="Lucida Console"/>
              </a:rPr>
              <a:t> (28000):</a:t>
            </a:r>
            <a:r>
              <a:rPr sz="850" spc="35" dirty="0">
                <a:solidFill>
                  <a:srgbClr val="333333"/>
                </a:solidFill>
                <a:latin typeface="Lucida Console"/>
                <a:cs typeface="Lucida Console"/>
              </a:rPr>
              <a:t> </a:t>
            </a:r>
            <a:r>
              <a:rPr sz="850" spc="25" dirty="0">
                <a:solidFill>
                  <a:srgbClr val="333333"/>
                </a:solidFill>
                <a:latin typeface="Lucida Console"/>
                <a:cs typeface="Lucida Console"/>
              </a:rPr>
              <a:t>Access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denied</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a:t>
            </a:r>
            <a:r>
              <a:rPr sz="850" spc="30" dirty="0">
                <a:solidFill>
                  <a:srgbClr val="333333"/>
                </a:solidFill>
                <a:latin typeface="Lucida Console"/>
                <a:cs typeface="Lucida Console"/>
              </a:rPr>
              <a:t> 'root'@'localhost' </a:t>
            </a:r>
            <a:r>
              <a:rPr sz="850" spc="25" dirty="0">
                <a:solidFill>
                  <a:srgbClr val="333333"/>
                </a:solidFill>
                <a:latin typeface="Lucida Console"/>
                <a:cs typeface="Lucida Console"/>
              </a:rPr>
              <a:t>(using</a:t>
            </a:r>
            <a:r>
              <a:rPr sz="850" spc="30" dirty="0">
                <a:solidFill>
                  <a:srgbClr val="333333"/>
                </a:solidFill>
                <a:latin typeface="Lucida Console"/>
                <a:cs typeface="Lucida Console"/>
              </a:rPr>
              <a:t> password: </a:t>
            </a:r>
            <a:r>
              <a:rPr sz="850" spc="25" dirty="0">
                <a:solidFill>
                  <a:srgbClr val="333333"/>
                </a:solidFill>
                <a:latin typeface="Lucida Console"/>
                <a:cs typeface="Lucida Console"/>
              </a:rPr>
              <a:t>YES)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b="1" spc="25" dirty="0">
                <a:solidFill>
                  <a:srgbClr val="333333"/>
                </a:solidFill>
                <a:latin typeface="微软雅黑"/>
                <a:cs typeface="微软雅黑"/>
              </a:rPr>
              <a:t>而输入新密码（</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）后，便可顺利进入到数据库管理工具中：</a:t>
            </a:r>
            <a:endParaRPr sz="950">
              <a:latin typeface="微软雅黑"/>
              <a:cs typeface="微软雅黑"/>
            </a:endParaRPr>
          </a:p>
          <a:p>
            <a:pPr>
              <a:lnSpc>
                <a:spcPct val="100000"/>
              </a:lnSpc>
              <a:spcBef>
                <a:spcPts val="45"/>
              </a:spcBef>
            </a:pPr>
            <a:endParaRPr sz="900">
              <a:latin typeface="微软雅黑"/>
              <a:cs typeface="微软雅黑"/>
            </a:endParaRPr>
          </a:p>
          <a:p>
            <a:pPr marL="136525" marR="130175" indent="-635">
              <a:lnSpc>
                <a:spcPct val="132400"/>
              </a:lnSpc>
              <a:tabLst>
                <a:tab pos="2527300"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0" dirty="0">
                <a:solidFill>
                  <a:srgbClr val="333333"/>
                </a:solidFill>
                <a:latin typeface="Lucida Console"/>
                <a:cs typeface="Lucida Console"/>
              </a:rPr>
              <a:t>-u</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0" dirty="0">
                <a:solidFill>
                  <a:srgbClr val="333333"/>
                </a:solidFill>
                <a:latin typeface="Lucida Console"/>
                <a:cs typeface="Lucida Console"/>
              </a:rPr>
              <a:t> -pEnter password: </a:t>
            </a:r>
            <a:r>
              <a:rPr sz="800" spc="85" dirty="0">
                <a:solidFill>
                  <a:srgbClr val="333333"/>
                </a:solidFill>
                <a:latin typeface="宋体"/>
                <a:cs typeface="宋体"/>
              </a:rPr>
              <a:t>此</a:t>
            </a:r>
            <a:r>
              <a:rPr sz="800" spc="90" dirty="0">
                <a:solidFill>
                  <a:srgbClr val="333333"/>
                </a:solidFill>
                <a:latin typeface="宋体"/>
                <a:cs typeface="宋体"/>
              </a:rPr>
              <a:t>处输入管</a:t>
            </a:r>
            <a:r>
              <a:rPr sz="700" spc="190" dirty="0">
                <a:solidFill>
                  <a:srgbClr val="333333"/>
                </a:solidFill>
                <a:latin typeface="宋体"/>
                <a:cs typeface="宋体"/>
              </a:rPr>
              <a:t>理</a:t>
            </a:r>
            <a:r>
              <a:rPr sz="800" spc="90" dirty="0">
                <a:solidFill>
                  <a:srgbClr val="333333"/>
                </a:solidFill>
                <a:latin typeface="宋体"/>
                <a:cs typeface="宋体"/>
              </a:rPr>
              <a:t>员在数据库中的新</a:t>
            </a:r>
            <a:r>
              <a:rPr sz="800" spc="80" dirty="0">
                <a:solidFill>
                  <a:srgbClr val="333333"/>
                </a:solidFill>
                <a:latin typeface="宋体"/>
                <a:cs typeface="宋体"/>
              </a:rPr>
              <a:t>密 </a:t>
            </a:r>
            <a:r>
              <a:rPr sz="800" spc="90" dirty="0">
                <a:solidFill>
                  <a:srgbClr val="333333"/>
                </a:solidFill>
                <a:latin typeface="宋体"/>
                <a:cs typeface="宋体"/>
              </a:rPr>
              <a:t>码</a:t>
            </a:r>
            <a:r>
              <a:rPr sz="850" spc="30" dirty="0">
                <a:solidFill>
                  <a:srgbClr val="333333"/>
                </a:solidFill>
                <a:latin typeface="Lucida Console"/>
                <a:cs typeface="Lucida Console"/>
              </a:rPr>
              <a:t>Welcome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MariaDB</a:t>
            </a:r>
            <a:r>
              <a:rPr sz="850" spc="35" dirty="0">
                <a:solidFill>
                  <a:srgbClr val="333333"/>
                </a:solidFill>
                <a:latin typeface="Lucida Console"/>
                <a:cs typeface="Lucida Console"/>
              </a:rPr>
              <a:t> </a:t>
            </a:r>
            <a:r>
              <a:rPr sz="850" spc="30" dirty="0">
                <a:solidFill>
                  <a:srgbClr val="333333"/>
                </a:solidFill>
                <a:latin typeface="Lucida Console"/>
                <a:cs typeface="Lucida Console"/>
              </a:rPr>
              <a:t>monitor.	Commands</a:t>
            </a:r>
            <a:r>
              <a:rPr sz="850" spc="25" dirty="0">
                <a:solidFill>
                  <a:srgbClr val="333333"/>
                </a:solidFill>
                <a:latin typeface="Lucida Console"/>
                <a:cs typeface="Lucida Console"/>
              </a:rPr>
              <a:t> end with </a:t>
            </a:r>
            <a:r>
              <a:rPr sz="850" spc="15" dirty="0">
                <a:solidFill>
                  <a:srgbClr val="333333"/>
                </a:solidFill>
                <a:latin typeface="Lucida Console"/>
                <a:cs typeface="Lucida Console"/>
              </a:rPr>
              <a:t>;</a:t>
            </a:r>
            <a:r>
              <a:rPr sz="850" spc="20" dirty="0">
                <a:solidFill>
                  <a:srgbClr val="333333"/>
                </a:solidFill>
                <a:latin typeface="Lucida Console"/>
                <a:cs typeface="Lucida Console"/>
              </a:rPr>
              <a:t> or</a:t>
            </a:r>
            <a:r>
              <a:rPr sz="850" spc="25" dirty="0">
                <a:solidFill>
                  <a:srgbClr val="333333"/>
                </a:solidFill>
                <a:latin typeface="Lucida Console"/>
                <a:cs typeface="Lucida Console"/>
              </a:rPr>
              <a:t> </a:t>
            </a:r>
            <a:r>
              <a:rPr sz="850" spc="30" dirty="0">
                <a:solidFill>
                  <a:srgbClr val="333333"/>
                </a:solidFill>
                <a:latin typeface="Lucida Console"/>
                <a:cs typeface="Lucida Console"/>
              </a:rPr>
              <a:t>\g.Your</a:t>
            </a:r>
            <a:r>
              <a:rPr sz="850" spc="25" dirty="0">
                <a:solidFill>
                  <a:srgbClr val="333333"/>
                </a:solidFill>
                <a:latin typeface="Lucida Console"/>
                <a:cs typeface="Lucida Console"/>
              </a:rPr>
              <a:t> </a:t>
            </a:r>
            <a:r>
              <a:rPr sz="850" spc="30" dirty="0">
                <a:solidFill>
                  <a:srgbClr val="333333"/>
                </a:solidFill>
                <a:latin typeface="Lucida Console"/>
                <a:cs typeface="Lucida Console"/>
              </a:rPr>
              <a:t>MariaDB </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connection </a:t>
            </a:r>
            <a:r>
              <a:rPr sz="850" spc="20" dirty="0">
                <a:solidFill>
                  <a:srgbClr val="333333"/>
                </a:solidFill>
                <a:latin typeface="Lucida Console"/>
                <a:cs typeface="Lucida Console"/>
              </a:rPr>
              <a:t>id is </a:t>
            </a:r>
            <a:r>
              <a:rPr sz="850" spc="30" dirty="0">
                <a:solidFill>
                  <a:srgbClr val="333333"/>
                </a:solidFill>
                <a:latin typeface="Lucida Console"/>
                <a:cs typeface="Lucida Console"/>
              </a:rPr>
              <a:t>20Server version: 10.3.11-MariaDB MariaDB ServerCopyright </a:t>
            </a:r>
            <a:r>
              <a:rPr sz="850" spc="25" dirty="0">
                <a:solidFill>
                  <a:srgbClr val="333333"/>
                </a:solidFill>
                <a:latin typeface="Lucida Console"/>
                <a:cs typeface="Lucida Console"/>
              </a:rPr>
              <a:t>(c) </a:t>
            </a:r>
            <a:r>
              <a:rPr sz="850" spc="-500" dirty="0">
                <a:solidFill>
                  <a:srgbClr val="333333"/>
                </a:solidFill>
                <a:latin typeface="Lucida Console"/>
                <a:cs typeface="Lucida Console"/>
              </a:rPr>
              <a:t> </a:t>
            </a:r>
            <a:r>
              <a:rPr sz="850" spc="25" dirty="0">
                <a:solidFill>
                  <a:srgbClr val="333333"/>
                </a:solidFill>
                <a:latin typeface="Lucida Console"/>
                <a:cs typeface="Lucida Console"/>
              </a:rPr>
              <a:t>2000,</a:t>
            </a:r>
            <a:r>
              <a:rPr sz="850" spc="30" dirty="0">
                <a:solidFill>
                  <a:srgbClr val="333333"/>
                </a:solidFill>
                <a:latin typeface="Lucida Console"/>
                <a:cs typeface="Lucida Console"/>
              </a:rPr>
              <a:t> </a:t>
            </a:r>
            <a:r>
              <a:rPr sz="850" spc="25" dirty="0">
                <a:solidFill>
                  <a:srgbClr val="333333"/>
                </a:solidFill>
                <a:latin typeface="Lucida Console"/>
                <a:cs typeface="Lucida Console"/>
              </a:rPr>
              <a:t>2018,</a:t>
            </a:r>
            <a:r>
              <a:rPr sz="850" spc="30" dirty="0">
                <a:solidFill>
                  <a:srgbClr val="333333"/>
                </a:solidFill>
                <a:latin typeface="Lucida Console"/>
                <a:cs typeface="Lucida Console"/>
              </a:rPr>
              <a:t> Oracle, MariaDB Corporation </a:t>
            </a:r>
            <a:r>
              <a:rPr sz="850" spc="20" dirty="0">
                <a:solidFill>
                  <a:srgbClr val="333333"/>
                </a:solidFill>
                <a:latin typeface="Lucida Console"/>
                <a:cs typeface="Lucida Console"/>
              </a:rPr>
              <a:t>Ab</a:t>
            </a:r>
            <a:r>
              <a:rPr sz="850" spc="30" dirty="0">
                <a:solidFill>
                  <a:srgbClr val="333333"/>
                </a:solidFill>
                <a:latin typeface="Lucida Console"/>
                <a:cs typeface="Lucida Console"/>
              </a:rPr>
              <a:t> </a:t>
            </a:r>
            <a:r>
              <a:rPr sz="850" spc="25" dirty="0">
                <a:solidFill>
                  <a:srgbClr val="333333"/>
                </a:solidFill>
                <a:latin typeface="Lucida Console"/>
                <a:cs typeface="Lucida Console"/>
              </a:rPr>
              <a:t>and</a:t>
            </a:r>
            <a:r>
              <a:rPr sz="850" spc="30" dirty="0">
                <a:solidFill>
                  <a:srgbClr val="333333"/>
                </a:solidFill>
                <a:latin typeface="Lucida Console"/>
                <a:cs typeface="Lucida Console"/>
              </a:rPr>
              <a:t> others.Type</a:t>
            </a:r>
            <a:r>
              <a:rPr sz="850" spc="35" dirty="0">
                <a:solidFill>
                  <a:srgbClr val="333333"/>
                </a:solidFill>
                <a:latin typeface="Lucida Console"/>
                <a:cs typeface="Lucida Console"/>
              </a:rPr>
              <a:t> </a:t>
            </a:r>
            <a:r>
              <a:rPr sz="850" spc="30" dirty="0">
                <a:solidFill>
                  <a:srgbClr val="333333"/>
                </a:solidFill>
                <a:latin typeface="Lucida Console"/>
                <a:cs typeface="Lucida Console"/>
              </a:rPr>
              <a:t>'help;' </a:t>
            </a:r>
            <a:r>
              <a:rPr sz="850" spc="20" dirty="0">
                <a:solidFill>
                  <a:srgbClr val="333333"/>
                </a:solidFill>
                <a:latin typeface="Lucida Console"/>
                <a:cs typeface="Lucida Console"/>
              </a:rPr>
              <a:t>or</a:t>
            </a:r>
            <a:r>
              <a:rPr sz="850" spc="30" dirty="0">
                <a:solidFill>
                  <a:srgbClr val="333333"/>
                </a:solidFill>
                <a:latin typeface="Lucida Console"/>
                <a:cs typeface="Lucida Console"/>
              </a:rPr>
              <a:t> </a:t>
            </a:r>
            <a:r>
              <a:rPr sz="850" spc="25" dirty="0">
                <a:solidFill>
                  <a:srgbClr val="333333"/>
                </a:solidFill>
                <a:latin typeface="Lucida Console"/>
                <a:cs typeface="Lucida Console"/>
              </a:rPr>
              <a:t>'\h'</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 </a:t>
            </a:r>
            <a:r>
              <a:rPr sz="850" spc="-495" dirty="0">
                <a:solidFill>
                  <a:srgbClr val="333333"/>
                </a:solidFill>
                <a:latin typeface="Lucida Console"/>
                <a:cs typeface="Lucida Console"/>
              </a:rPr>
              <a:t> </a:t>
            </a:r>
            <a:r>
              <a:rPr sz="850" spc="25" dirty="0">
                <a:solidFill>
                  <a:srgbClr val="333333"/>
                </a:solidFill>
                <a:latin typeface="Lucida Console"/>
                <a:cs typeface="Lucida Console"/>
              </a:rPr>
              <a:t>help.</a:t>
            </a:r>
            <a:r>
              <a:rPr sz="850" spc="30" dirty="0">
                <a:solidFill>
                  <a:srgbClr val="333333"/>
                </a:solidFill>
                <a:latin typeface="Lucida Console"/>
                <a:cs typeface="Lucida Console"/>
              </a:rPr>
              <a:t> </a:t>
            </a:r>
            <a:r>
              <a:rPr sz="850" spc="25" dirty="0">
                <a:solidFill>
                  <a:srgbClr val="333333"/>
                </a:solidFill>
                <a:latin typeface="Lucida Console"/>
                <a:cs typeface="Lucida Console"/>
              </a:rPr>
              <a:t>Type</a:t>
            </a:r>
            <a:r>
              <a:rPr sz="850" spc="30" dirty="0">
                <a:solidFill>
                  <a:srgbClr val="333333"/>
                </a:solidFill>
                <a:latin typeface="Lucida Console"/>
                <a:cs typeface="Lucida Console"/>
              </a:rPr>
              <a:t> </a:t>
            </a:r>
            <a:r>
              <a:rPr sz="850" spc="25" dirty="0">
                <a:solidFill>
                  <a:srgbClr val="333333"/>
                </a:solidFill>
                <a:latin typeface="Lucida Console"/>
                <a:cs typeface="Lucida Console"/>
              </a:rPr>
              <a:t>'\c'</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clear</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current </a:t>
            </a:r>
            <a:r>
              <a:rPr sz="850" spc="25" dirty="0">
                <a:solidFill>
                  <a:srgbClr val="333333"/>
                </a:solidFill>
                <a:latin typeface="Lucida Console"/>
                <a:cs typeface="Lucida Console"/>
              </a:rPr>
              <a:t>input</a:t>
            </a:r>
            <a:r>
              <a:rPr sz="850" spc="30" dirty="0">
                <a:solidFill>
                  <a:srgbClr val="333333"/>
                </a:solidFill>
                <a:latin typeface="Lucida Console"/>
                <a:cs typeface="Lucida Console"/>
              </a:rPr>
              <a:t> statement.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5"/>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193675" marR="226060">
              <a:lnSpc>
                <a:spcPct val="131600"/>
              </a:lnSpc>
              <a:spcBef>
                <a:spcPts val="750"/>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p:txBody>
      </p:sp>
      <p:sp>
        <p:nvSpPr>
          <p:cNvPr id="23" name="object 2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7829867"/>
          <a:ext cx="5701665" cy="2457450"/>
        </p:xfrm>
        <a:graphic>
          <a:graphicData uri="http://schemas.openxmlformats.org/drawingml/2006/table">
            <a:tbl>
              <a:tblPr firstRow="1" bandRow="1">
                <a:tableStyleId>{2D5ABB26-0587-4C30-8999-92F81FD0307C}</a:tableStyleId>
              </a:tblPr>
              <a:tblGrid>
                <a:gridCol w="2837815">
                  <a:extLst>
                    <a:ext uri="{9D8B030D-6E8A-4147-A177-3AD203B41FA5}">
                      <a16:colId xmlns:a16="http://schemas.microsoft.com/office/drawing/2014/main" val="20000"/>
                    </a:ext>
                  </a:extLst>
                </a:gridCol>
                <a:gridCol w="2849245">
                  <a:extLst>
                    <a:ext uri="{9D8B030D-6E8A-4147-A177-3AD203B41FA5}">
                      <a16:colId xmlns:a16="http://schemas.microsoft.com/office/drawing/2014/main" val="20001"/>
                    </a:ext>
                  </a:extLst>
                </a:gridCol>
              </a:tblGrid>
              <a:tr h="314325">
                <a:tc>
                  <a:txBody>
                    <a:bodyPr/>
                    <a:lstStyle/>
                    <a:p>
                      <a:pPr marL="128270" marR="39370">
                        <a:lnSpc>
                          <a:spcPct val="100000"/>
                        </a:lnSpc>
                        <a:spcBef>
                          <a:spcPts val="660"/>
                        </a:spcBef>
                      </a:pPr>
                      <a:r>
                        <a:rPr sz="950" b="1" dirty="0">
                          <a:solidFill>
                            <a:srgbClr val="333333"/>
                          </a:solidFill>
                          <a:latin typeface="微软雅黑"/>
                          <a:cs typeface="微软雅黑"/>
                        </a:rPr>
                        <a:t>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504825">
                <a:tc>
                  <a:txBody>
                    <a:bodyPr/>
                    <a:lstStyle/>
                    <a:p>
                      <a:pPr marL="128270" marR="39370">
                        <a:lnSpc>
                          <a:spcPct val="100000"/>
                        </a:lnSpc>
                        <a:spcBef>
                          <a:spcPts val="660"/>
                        </a:spcBef>
                      </a:pPr>
                      <a:r>
                        <a:rPr sz="950" spc="55" dirty="0">
                          <a:solidFill>
                            <a:srgbClr val="333333"/>
                          </a:solidFill>
                          <a:latin typeface="Trebuchet MS"/>
                          <a:cs typeface="Trebuchet MS"/>
                        </a:rPr>
                        <a:t>GRANT</a:t>
                      </a:r>
                      <a:r>
                        <a:rPr sz="950" spc="-45" dirty="0">
                          <a:solidFill>
                            <a:srgbClr val="333333"/>
                          </a:solidFill>
                          <a:latin typeface="Trebuchet MS"/>
                          <a:cs typeface="Trebuchet MS"/>
                        </a:rPr>
                        <a:t> </a:t>
                      </a:r>
                      <a:r>
                        <a:rPr sz="950" spc="25" dirty="0">
                          <a:solidFill>
                            <a:srgbClr val="333333"/>
                          </a:solidFill>
                          <a:latin typeface="微软雅黑"/>
                          <a:cs typeface="微软雅黑"/>
                        </a:rPr>
                        <a:t>权限</a:t>
                      </a:r>
                      <a:r>
                        <a:rPr sz="950" spc="-40" dirty="0">
                          <a:solidFill>
                            <a:srgbClr val="333333"/>
                          </a:solidFill>
                          <a:latin typeface="微软雅黑"/>
                          <a:cs typeface="微软雅黑"/>
                        </a:rPr>
                        <a:t> </a:t>
                      </a:r>
                      <a:r>
                        <a:rPr sz="950" spc="120" dirty="0">
                          <a:solidFill>
                            <a:srgbClr val="333333"/>
                          </a:solidFill>
                          <a:latin typeface="Trebuchet MS"/>
                          <a:cs typeface="Trebuchet MS"/>
                        </a:rPr>
                        <a:t>ON</a:t>
                      </a:r>
                      <a:r>
                        <a:rPr sz="950" spc="-45" dirty="0">
                          <a:solidFill>
                            <a:srgbClr val="333333"/>
                          </a:solidFill>
                          <a:latin typeface="Trebuchet MS"/>
                          <a:cs typeface="Trebuchet MS"/>
                        </a:rPr>
                        <a:t> </a:t>
                      </a:r>
                      <a:r>
                        <a:rPr sz="950" spc="25" dirty="0">
                          <a:solidFill>
                            <a:srgbClr val="333333"/>
                          </a:solidFill>
                          <a:latin typeface="微软雅黑"/>
                          <a:cs typeface="微软雅黑"/>
                        </a:rPr>
                        <a:t>数据库</a:t>
                      </a:r>
                      <a:r>
                        <a:rPr sz="950" spc="-90" dirty="0">
                          <a:solidFill>
                            <a:srgbClr val="333333"/>
                          </a:solidFill>
                          <a:latin typeface="Trebuchet MS"/>
                          <a:cs typeface="Trebuchet MS"/>
                        </a:rPr>
                        <a:t>.</a:t>
                      </a:r>
                      <a:r>
                        <a:rPr sz="950" spc="25" dirty="0">
                          <a:solidFill>
                            <a:srgbClr val="333333"/>
                          </a:solidFill>
                          <a:latin typeface="微软雅黑"/>
                          <a:cs typeface="微软雅黑"/>
                        </a:rPr>
                        <a:t>表单名称</a:t>
                      </a:r>
                      <a:r>
                        <a:rPr sz="950" spc="-40" dirty="0">
                          <a:solidFill>
                            <a:srgbClr val="333333"/>
                          </a:solidFill>
                          <a:latin typeface="微软雅黑"/>
                          <a:cs typeface="微软雅黑"/>
                        </a:rPr>
                        <a:t> </a:t>
                      </a:r>
                      <a:r>
                        <a:rPr sz="950" spc="50" dirty="0">
                          <a:solidFill>
                            <a:srgbClr val="333333"/>
                          </a:solidFill>
                          <a:latin typeface="Trebuchet MS"/>
                          <a:cs typeface="Trebuchet MS"/>
                        </a:rPr>
                        <a:t>TO</a:t>
                      </a:r>
                      <a:r>
                        <a:rPr sz="950" spc="-45" dirty="0">
                          <a:solidFill>
                            <a:srgbClr val="333333"/>
                          </a:solidFill>
                          <a:latin typeface="Trebuchet MS"/>
                          <a:cs typeface="Trebuchet MS"/>
                        </a:rPr>
                        <a:t> </a:t>
                      </a:r>
                      <a:r>
                        <a:rPr sz="950" spc="25" dirty="0">
                          <a:solidFill>
                            <a:srgbClr val="333333"/>
                          </a:solidFill>
                          <a:latin typeface="微软雅黑"/>
                          <a:cs typeface="微软雅黑"/>
                        </a:rPr>
                        <a:t>用户名</a:t>
                      </a:r>
                      <a:endParaRPr sz="950">
                        <a:latin typeface="微软雅黑"/>
                        <a:cs typeface="微软雅黑"/>
                      </a:endParaRPr>
                    </a:p>
                    <a:p>
                      <a:pPr marL="128270" marR="39370">
                        <a:lnSpc>
                          <a:spcPct val="100000"/>
                        </a:lnSpc>
                        <a:spcBef>
                          <a:spcPts val="365"/>
                        </a:spcBef>
                      </a:pPr>
                      <a:r>
                        <a:rPr sz="950" spc="140" dirty="0">
                          <a:solidFill>
                            <a:srgbClr val="333333"/>
                          </a:solidFill>
                          <a:latin typeface="Trebuchet MS"/>
                          <a:cs typeface="Trebuchet MS"/>
                        </a:rPr>
                        <a:t>@</a:t>
                      </a:r>
                      <a:r>
                        <a:rPr sz="950" spc="25" dirty="0">
                          <a:solidFill>
                            <a:srgbClr val="333333"/>
                          </a:solidFill>
                          <a:latin typeface="微软雅黑"/>
                          <a:cs typeface="微软雅黑"/>
                        </a:rPr>
                        <a:t>主机名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spcBef>
                          <a:spcPts val="5"/>
                        </a:spcBef>
                      </a:pPr>
                      <a:r>
                        <a:rPr sz="950" dirty="0">
                          <a:solidFill>
                            <a:srgbClr val="333333"/>
                          </a:solidFill>
                          <a:latin typeface="微软雅黑"/>
                          <a:cs typeface="微软雅黑"/>
                        </a:rPr>
                        <a:t>对某个特定数据库中的特定表单给予授权</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marR="39370">
                        <a:lnSpc>
                          <a:spcPct val="100000"/>
                        </a:lnSpc>
                        <a:spcBef>
                          <a:spcPts val="660"/>
                        </a:spcBef>
                      </a:pPr>
                      <a:r>
                        <a:rPr sz="950" spc="55" dirty="0">
                          <a:solidFill>
                            <a:srgbClr val="333333"/>
                          </a:solidFill>
                          <a:latin typeface="Trebuchet MS"/>
                          <a:cs typeface="Trebuchet MS"/>
                        </a:rPr>
                        <a:t>GRANT</a:t>
                      </a:r>
                      <a:r>
                        <a:rPr sz="950" spc="-45" dirty="0">
                          <a:solidFill>
                            <a:srgbClr val="333333"/>
                          </a:solidFill>
                          <a:latin typeface="Trebuchet MS"/>
                          <a:cs typeface="Trebuchet MS"/>
                        </a:rPr>
                        <a:t> </a:t>
                      </a:r>
                      <a:r>
                        <a:rPr sz="950" spc="25" dirty="0">
                          <a:solidFill>
                            <a:srgbClr val="333333"/>
                          </a:solidFill>
                          <a:latin typeface="微软雅黑"/>
                          <a:cs typeface="微软雅黑"/>
                        </a:rPr>
                        <a:t>权限</a:t>
                      </a:r>
                      <a:r>
                        <a:rPr sz="950" spc="-40" dirty="0">
                          <a:solidFill>
                            <a:srgbClr val="333333"/>
                          </a:solidFill>
                          <a:latin typeface="微软雅黑"/>
                          <a:cs typeface="微软雅黑"/>
                        </a:rPr>
                        <a:t> </a:t>
                      </a:r>
                      <a:r>
                        <a:rPr sz="950" spc="120" dirty="0">
                          <a:solidFill>
                            <a:srgbClr val="333333"/>
                          </a:solidFill>
                          <a:latin typeface="Trebuchet MS"/>
                          <a:cs typeface="Trebuchet MS"/>
                        </a:rPr>
                        <a:t>ON</a:t>
                      </a:r>
                      <a:r>
                        <a:rPr sz="950" spc="-45" dirty="0">
                          <a:solidFill>
                            <a:srgbClr val="333333"/>
                          </a:solidFill>
                          <a:latin typeface="Trebuchet MS"/>
                          <a:cs typeface="Trebuchet MS"/>
                        </a:rPr>
                        <a:t> </a:t>
                      </a:r>
                      <a:r>
                        <a:rPr sz="950" spc="25" dirty="0">
                          <a:solidFill>
                            <a:srgbClr val="333333"/>
                          </a:solidFill>
                          <a:latin typeface="微软雅黑"/>
                          <a:cs typeface="微软雅黑"/>
                        </a:rPr>
                        <a:t>数据库</a:t>
                      </a:r>
                      <a:r>
                        <a:rPr sz="950" spc="50" dirty="0">
                          <a:solidFill>
                            <a:srgbClr val="333333"/>
                          </a:solidFill>
                          <a:latin typeface="Trebuchet MS"/>
                          <a:cs typeface="Trebuchet MS"/>
                        </a:rPr>
                        <a:t>.*</a:t>
                      </a:r>
                      <a:r>
                        <a:rPr sz="950" spc="-45" dirty="0">
                          <a:solidFill>
                            <a:srgbClr val="333333"/>
                          </a:solidFill>
                          <a:latin typeface="Trebuchet MS"/>
                          <a:cs typeface="Trebuchet MS"/>
                        </a:rPr>
                        <a:t> </a:t>
                      </a:r>
                      <a:r>
                        <a:rPr sz="950" spc="50" dirty="0">
                          <a:solidFill>
                            <a:srgbClr val="333333"/>
                          </a:solidFill>
                          <a:latin typeface="Trebuchet MS"/>
                          <a:cs typeface="Trebuchet MS"/>
                        </a:rPr>
                        <a:t>TO</a:t>
                      </a:r>
                      <a:r>
                        <a:rPr sz="950" spc="-45" dirty="0">
                          <a:solidFill>
                            <a:srgbClr val="333333"/>
                          </a:solidFill>
                          <a:latin typeface="Trebuchet MS"/>
                          <a:cs typeface="Trebuchet MS"/>
                        </a:rPr>
                        <a:t> </a:t>
                      </a:r>
                      <a:r>
                        <a:rPr sz="950" spc="25" dirty="0">
                          <a:solidFill>
                            <a:srgbClr val="333333"/>
                          </a:solidFill>
                          <a:latin typeface="微软雅黑"/>
                          <a:cs typeface="微软雅黑"/>
                        </a:rPr>
                        <a:t>用户名</a:t>
                      </a:r>
                      <a:r>
                        <a:rPr sz="950" spc="140" dirty="0">
                          <a:solidFill>
                            <a:srgbClr val="333333"/>
                          </a:solidFill>
                          <a:latin typeface="Trebuchet MS"/>
                          <a:cs typeface="Trebuchet MS"/>
                        </a:rPr>
                        <a:t>@</a:t>
                      </a:r>
                      <a:r>
                        <a:rPr sz="950" spc="25" dirty="0">
                          <a:solidFill>
                            <a:srgbClr val="333333"/>
                          </a:solidFill>
                          <a:latin typeface="微软雅黑"/>
                          <a:cs typeface="微软雅黑"/>
                        </a:rPr>
                        <a:t>主机名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对某个特定数据库中的所有表单给予授权</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marR="39370">
                        <a:lnSpc>
                          <a:spcPct val="100000"/>
                        </a:lnSpc>
                        <a:spcBef>
                          <a:spcPts val="660"/>
                        </a:spcBef>
                      </a:pPr>
                      <a:r>
                        <a:rPr sz="950" spc="55" dirty="0">
                          <a:solidFill>
                            <a:srgbClr val="333333"/>
                          </a:solidFill>
                          <a:latin typeface="Trebuchet MS"/>
                          <a:cs typeface="Trebuchet MS"/>
                        </a:rPr>
                        <a:t>GRANT</a:t>
                      </a:r>
                      <a:r>
                        <a:rPr sz="950" spc="-45" dirty="0">
                          <a:solidFill>
                            <a:srgbClr val="333333"/>
                          </a:solidFill>
                          <a:latin typeface="Trebuchet MS"/>
                          <a:cs typeface="Trebuchet MS"/>
                        </a:rPr>
                        <a:t> </a:t>
                      </a:r>
                      <a:r>
                        <a:rPr sz="950" spc="25" dirty="0">
                          <a:solidFill>
                            <a:srgbClr val="333333"/>
                          </a:solidFill>
                          <a:latin typeface="微软雅黑"/>
                          <a:cs typeface="微软雅黑"/>
                        </a:rPr>
                        <a:t>权限</a:t>
                      </a:r>
                      <a:r>
                        <a:rPr sz="950" spc="-40" dirty="0">
                          <a:solidFill>
                            <a:srgbClr val="333333"/>
                          </a:solidFill>
                          <a:latin typeface="微软雅黑"/>
                          <a:cs typeface="微软雅黑"/>
                        </a:rPr>
                        <a:t> </a:t>
                      </a:r>
                      <a:r>
                        <a:rPr sz="950" spc="120" dirty="0">
                          <a:solidFill>
                            <a:srgbClr val="333333"/>
                          </a:solidFill>
                          <a:latin typeface="Trebuchet MS"/>
                          <a:cs typeface="Trebuchet MS"/>
                        </a:rPr>
                        <a:t>ON</a:t>
                      </a:r>
                      <a:r>
                        <a:rPr sz="950" spc="-45" dirty="0">
                          <a:solidFill>
                            <a:srgbClr val="333333"/>
                          </a:solidFill>
                          <a:latin typeface="Trebuchet MS"/>
                          <a:cs typeface="Trebuchet MS"/>
                        </a:rPr>
                        <a:t> </a:t>
                      </a:r>
                      <a:r>
                        <a:rPr sz="950" i="1" spc="5" dirty="0">
                          <a:solidFill>
                            <a:srgbClr val="333333"/>
                          </a:solidFill>
                          <a:latin typeface="Calibri"/>
                          <a:cs typeface="Calibri"/>
                        </a:rPr>
                        <a:t>.</a:t>
                      </a:r>
                      <a:r>
                        <a:rPr sz="950" i="1" spc="25" dirty="0">
                          <a:solidFill>
                            <a:srgbClr val="333333"/>
                          </a:solidFill>
                          <a:latin typeface="Calibri"/>
                          <a:cs typeface="Calibri"/>
                        </a:rPr>
                        <a:t> </a:t>
                      </a:r>
                      <a:r>
                        <a:rPr sz="950" spc="50" dirty="0">
                          <a:solidFill>
                            <a:srgbClr val="333333"/>
                          </a:solidFill>
                          <a:latin typeface="Trebuchet MS"/>
                          <a:cs typeface="Trebuchet MS"/>
                        </a:rPr>
                        <a:t>TO</a:t>
                      </a:r>
                      <a:r>
                        <a:rPr sz="950" spc="-45" dirty="0">
                          <a:solidFill>
                            <a:srgbClr val="333333"/>
                          </a:solidFill>
                          <a:latin typeface="Trebuchet MS"/>
                          <a:cs typeface="Trebuchet MS"/>
                        </a:rPr>
                        <a:t> </a:t>
                      </a:r>
                      <a:r>
                        <a:rPr sz="950" spc="25" dirty="0">
                          <a:solidFill>
                            <a:srgbClr val="333333"/>
                          </a:solidFill>
                          <a:latin typeface="微软雅黑"/>
                          <a:cs typeface="微软雅黑"/>
                        </a:rPr>
                        <a:t>用户名</a:t>
                      </a:r>
                      <a:r>
                        <a:rPr sz="950" spc="140" dirty="0">
                          <a:solidFill>
                            <a:srgbClr val="333333"/>
                          </a:solidFill>
                          <a:latin typeface="Trebuchet MS"/>
                          <a:cs typeface="Trebuchet MS"/>
                        </a:rPr>
                        <a:t>@</a:t>
                      </a:r>
                      <a:r>
                        <a:rPr sz="950" spc="25" dirty="0">
                          <a:solidFill>
                            <a:srgbClr val="333333"/>
                          </a:solidFill>
                          <a:latin typeface="微软雅黑"/>
                          <a:cs typeface="微软雅黑"/>
                        </a:rPr>
                        <a:t>主机名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对所有数据库及所有表单给予授权</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504825">
                <a:tc>
                  <a:txBody>
                    <a:bodyPr/>
                    <a:lstStyle/>
                    <a:p>
                      <a:pPr marL="128270" marR="39370">
                        <a:lnSpc>
                          <a:spcPct val="100000"/>
                        </a:lnSpc>
                        <a:spcBef>
                          <a:spcPts val="660"/>
                        </a:spcBef>
                      </a:pPr>
                      <a:r>
                        <a:rPr sz="950" spc="55" dirty="0">
                          <a:solidFill>
                            <a:srgbClr val="333333"/>
                          </a:solidFill>
                          <a:latin typeface="Trebuchet MS"/>
                          <a:cs typeface="Trebuchet MS"/>
                        </a:rPr>
                        <a:t>GRANT</a:t>
                      </a:r>
                      <a:r>
                        <a:rPr sz="950" spc="-45" dirty="0">
                          <a:solidFill>
                            <a:srgbClr val="333333"/>
                          </a:solidFill>
                          <a:latin typeface="Trebuchet MS"/>
                          <a:cs typeface="Trebuchet MS"/>
                        </a:rPr>
                        <a:t> </a:t>
                      </a:r>
                      <a:r>
                        <a:rPr sz="950" spc="25" dirty="0">
                          <a:solidFill>
                            <a:srgbClr val="333333"/>
                          </a:solidFill>
                          <a:latin typeface="微软雅黑"/>
                          <a:cs typeface="微软雅黑"/>
                        </a:rPr>
                        <a:t>权限</a:t>
                      </a:r>
                      <a:r>
                        <a:rPr sz="950" spc="-30" dirty="0">
                          <a:solidFill>
                            <a:srgbClr val="333333"/>
                          </a:solidFill>
                          <a:latin typeface="Trebuchet MS"/>
                          <a:cs typeface="Trebuchet MS"/>
                        </a:rPr>
                        <a:t>1,</a:t>
                      </a:r>
                      <a:r>
                        <a:rPr sz="950" spc="25" dirty="0">
                          <a:solidFill>
                            <a:srgbClr val="333333"/>
                          </a:solidFill>
                          <a:latin typeface="微软雅黑"/>
                          <a:cs typeface="微软雅黑"/>
                        </a:rPr>
                        <a:t>权限</a:t>
                      </a:r>
                      <a:r>
                        <a:rPr sz="950" spc="55" dirty="0">
                          <a:solidFill>
                            <a:srgbClr val="333333"/>
                          </a:solidFill>
                          <a:latin typeface="Trebuchet MS"/>
                          <a:cs typeface="Trebuchet MS"/>
                        </a:rPr>
                        <a:t>2</a:t>
                      </a:r>
                      <a:r>
                        <a:rPr sz="950" spc="-45" dirty="0">
                          <a:solidFill>
                            <a:srgbClr val="333333"/>
                          </a:solidFill>
                          <a:latin typeface="Trebuchet MS"/>
                          <a:cs typeface="Trebuchet MS"/>
                        </a:rPr>
                        <a:t> </a:t>
                      </a:r>
                      <a:r>
                        <a:rPr sz="950" spc="120" dirty="0">
                          <a:solidFill>
                            <a:srgbClr val="333333"/>
                          </a:solidFill>
                          <a:latin typeface="Trebuchet MS"/>
                          <a:cs typeface="Trebuchet MS"/>
                        </a:rPr>
                        <a:t>ON</a:t>
                      </a:r>
                      <a:r>
                        <a:rPr sz="950" spc="-40" dirty="0">
                          <a:solidFill>
                            <a:srgbClr val="333333"/>
                          </a:solidFill>
                          <a:latin typeface="Trebuchet MS"/>
                          <a:cs typeface="Trebuchet MS"/>
                        </a:rPr>
                        <a:t> </a:t>
                      </a:r>
                      <a:r>
                        <a:rPr sz="950" spc="25" dirty="0">
                          <a:solidFill>
                            <a:srgbClr val="333333"/>
                          </a:solidFill>
                          <a:latin typeface="微软雅黑"/>
                          <a:cs typeface="微软雅黑"/>
                        </a:rPr>
                        <a:t>数据库</a:t>
                      </a:r>
                      <a:r>
                        <a:rPr sz="950" spc="50" dirty="0">
                          <a:solidFill>
                            <a:srgbClr val="333333"/>
                          </a:solidFill>
                          <a:latin typeface="Trebuchet MS"/>
                          <a:cs typeface="Trebuchet MS"/>
                        </a:rPr>
                        <a:t>.*</a:t>
                      </a:r>
                      <a:r>
                        <a:rPr sz="950" spc="-45" dirty="0">
                          <a:solidFill>
                            <a:srgbClr val="333333"/>
                          </a:solidFill>
                          <a:latin typeface="Trebuchet MS"/>
                          <a:cs typeface="Trebuchet MS"/>
                        </a:rPr>
                        <a:t> </a:t>
                      </a:r>
                      <a:r>
                        <a:rPr sz="950" spc="50" dirty="0">
                          <a:solidFill>
                            <a:srgbClr val="333333"/>
                          </a:solidFill>
                          <a:latin typeface="Trebuchet MS"/>
                          <a:cs typeface="Trebuchet MS"/>
                        </a:rPr>
                        <a:t>TO</a:t>
                      </a:r>
                      <a:r>
                        <a:rPr sz="950" spc="-40" dirty="0">
                          <a:solidFill>
                            <a:srgbClr val="333333"/>
                          </a:solidFill>
                          <a:latin typeface="Trebuchet MS"/>
                          <a:cs typeface="Trebuchet MS"/>
                        </a:rPr>
                        <a:t> </a:t>
                      </a:r>
                      <a:r>
                        <a:rPr sz="950" spc="25" dirty="0">
                          <a:solidFill>
                            <a:srgbClr val="333333"/>
                          </a:solidFill>
                          <a:latin typeface="微软雅黑"/>
                          <a:cs typeface="微软雅黑"/>
                        </a:rPr>
                        <a:t>用户名</a:t>
                      </a:r>
                      <a:endParaRPr sz="950">
                        <a:latin typeface="微软雅黑"/>
                        <a:cs typeface="微软雅黑"/>
                      </a:endParaRPr>
                    </a:p>
                    <a:p>
                      <a:pPr marL="128270" marR="39370">
                        <a:lnSpc>
                          <a:spcPct val="100000"/>
                        </a:lnSpc>
                        <a:spcBef>
                          <a:spcPts val="360"/>
                        </a:spcBef>
                      </a:pPr>
                      <a:r>
                        <a:rPr sz="950" spc="140" dirty="0">
                          <a:solidFill>
                            <a:srgbClr val="333333"/>
                          </a:solidFill>
                          <a:latin typeface="Trebuchet MS"/>
                          <a:cs typeface="Trebuchet MS"/>
                        </a:rPr>
                        <a:t>@</a:t>
                      </a:r>
                      <a:r>
                        <a:rPr sz="950" spc="25" dirty="0">
                          <a:solidFill>
                            <a:srgbClr val="333333"/>
                          </a:solidFill>
                          <a:latin typeface="微软雅黑"/>
                          <a:cs typeface="微软雅黑"/>
                        </a:rPr>
                        <a:t>主机名</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微软雅黑"/>
                          <a:cs typeface="微软雅黑"/>
                        </a:rPr>
                        <a:t>对某个数据库中的所有表单给予多个授权</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504825">
                <a:tc>
                  <a:txBody>
                    <a:bodyPr/>
                    <a:lstStyle/>
                    <a:p>
                      <a:pPr marL="128270" marR="39370">
                        <a:lnSpc>
                          <a:spcPct val="100000"/>
                        </a:lnSpc>
                        <a:spcBef>
                          <a:spcPts val="660"/>
                        </a:spcBef>
                      </a:pPr>
                      <a:r>
                        <a:rPr sz="950" spc="55" dirty="0">
                          <a:solidFill>
                            <a:srgbClr val="333333"/>
                          </a:solidFill>
                          <a:latin typeface="Trebuchet MS"/>
                          <a:cs typeface="Trebuchet MS"/>
                        </a:rPr>
                        <a:t>GRANT</a:t>
                      </a:r>
                      <a:r>
                        <a:rPr sz="950" spc="-40" dirty="0">
                          <a:solidFill>
                            <a:srgbClr val="333333"/>
                          </a:solidFill>
                          <a:latin typeface="Trebuchet MS"/>
                          <a:cs typeface="Trebuchet MS"/>
                        </a:rPr>
                        <a:t> </a:t>
                      </a:r>
                      <a:r>
                        <a:rPr sz="950" spc="35" dirty="0">
                          <a:solidFill>
                            <a:srgbClr val="333333"/>
                          </a:solidFill>
                          <a:latin typeface="Trebuchet MS"/>
                          <a:cs typeface="Trebuchet MS"/>
                        </a:rPr>
                        <a:t>ALL</a:t>
                      </a:r>
                      <a:r>
                        <a:rPr sz="950" spc="-40" dirty="0">
                          <a:solidFill>
                            <a:srgbClr val="333333"/>
                          </a:solidFill>
                          <a:latin typeface="Trebuchet MS"/>
                          <a:cs typeface="Trebuchet MS"/>
                        </a:rPr>
                        <a:t> </a:t>
                      </a:r>
                      <a:r>
                        <a:rPr sz="950" spc="35" dirty="0">
                          <a:solidFill>
                            <a:srgbClr val="333333"/>
                          </a:solidFill>
                          <a:latin typeface="Trebuchet MS"/>
                          <a:cs typeface="Trebuchet MS"/>
                        </a:rPr>
                        <a:t>PRIVILEGES</a:t>
                      </a:r>
                      <a:r>
                        <a:rPr sz="950" spc="-35" dirty="0">
                          <a:solidFill>
                            <a:srgbClr val="333333"/>
                          </a:solidFill>
                          <a:latin typeface="Trebuchet MS"/>
                          <a:cs typeface="Trebuchet MS"/>
                        </a:rPr>
                        <a:t> </a:t>
                      </a:r>
                      <a:r>
                        <a:rPr sz="950" spc="120" dirty="0">
                          <a:solidFill>
                            <a:srgbClr val="333333"/>
                          </a:solidFill>
                          <a:latin typeface="Trebuchet MS"/>
                          <a:cs typeface="Trebuchet MS"/>
                        </a:rPr>
                        <a:t>ON</a:t>
                      </a:r>
                      <a:r>
                        <a:rPr sz="950" spc="-40" dirty="0">
                          <a:solidFill>
                            <a:srgbClr val="333333"/>
                          </a:solidFill>
                          <a:latin typeface="Trebuchet MS"/>
                          <a:cs typeface="Trebuchet MS"/>
                        </a:rPr>
                        <a:t> </a:t>
                      </a:r>
                      <a:r>
                        <a:rPr sz="950" i="1" spc="5" dirty="0">
                          <a:solidFill>
                            <a:srgbClr val="333333"/>
                          </a:solidFill>
                          <a:latin typeface="Calibri"/>
                          <a:cs typeface="Calibri"/>
                        </a:rPr>
                        <a:t>.</a:t>
                      </a:r>
                      <a:r>
                        <a:rPr sz="950" i="1" spc="30" dirty="0">
                          <a:solidFill>
                            <a:srgbClr val="333333"/>
                          </a:solidFill>
                          <a:latin typeface="Calibri"/>
                          <a:cs typeface="Calibri"/>
                        </a:rPr>
                        <a:t> </a:t>
                      </a:r>
                      <a:r>
                        <a:rPr sz="950" spc="50" dirty="0">
                          <a:solidFill>
                            <a:srgbClr val="333333"/>
                          </a:solidFill>
                          <a:latin typeface="Trebuchet MS"/>
                          <a:cs typeface="Trebuchet MS"/>
                        </a:rPr>
                        <a:t>TO</a:t>
                      </a:r>
                      <a:r>
                        <a:rPr sz="950" spc="-35" dirty="0">
                          <a:solidFill>
                            <a:srgbClr val="333333"/>
                          </a:solidFill>
                          <a:latin typeface="Trebuchet MS"/>
                          <a:cs typeface="Trebuchet MS"/>
                        </a:rPr>
                        <a:t> </a:t>
                      </a:r>
                      <a:r>
                        <a:rPr sz="950" spc="25" dirty="0">
                          <a:solidFill>
                            <a:srgbClr val="333333"/>
                          </a:solidFill>
                          <a:latin typeface="微软雅黑"/>
                          <a:cs typeface="微软雅黑"/>
                        </a:rPr>
                        <a:t>用户名</a:t>
                      </a:r>
                      <a:r>
                        <a:rPr sz="950" spc="140" dirty="0">
                          <a:solidFill>
                            <a:srgbClr val="333333"/>
                          </a:solidFill>
                          <a:latin typeface="Trebuchet MS"/>
                          <a:cs typeface="Trebuchet MS"/>
                        </a:rPr>
                        <a:t>@</a:t>
                      </a:r>
                      <a:r>
                        <a:rPr sz="950" spc="25" dirty="0">
                          <a:solidFill>
                            <a:srgbClr val="333333"/>
                          </a:solidFill>
                          <a:latin typeface="微软雅黑"/>
                          <a:cs typeface="微软雅黑"/>
                        </a:rPr>
                        <a:t>主</a:t>
                      </a:r>
                      <a:endParaRPr sz="950">
                        <a:latin typeface="微软雅黑"/>
                        <a:cs typeface="微软雅黑"/>
                      </a:endParaRPr>
                    </a:p>
                    <a:p>
                      <a:pPr marL="128270" marR="39370">
                        <a:lnSpc>
                          <a:spcPct val="100000"/>
                        </a:lnSpc>
                        <a:spcBef>
                          <a:spcPts val="360"/>
                        </a:spcBef>
                      </a:pPr>
                      <a:r>
                        <a:rPr sz="950" dirty="0">
                          <a:solidFill>
                            <a:srgbClr val="333333"/>
                          </a:solidFill>
                          <a:latin typeface="微软雅黑"/>
                          <a:cs typeface="微软雅黑"/>
                        </a:rPr>
                        <a:t>机名</a:t>
                      </a:r>
                      <a:endParaRPr sz="950">
                        <a:latin typeface="微软雅黑"/>
                        <a:cs typeface="微软雅黑"/>
                      </a:endParaRPr>
                    </a:p>
                    <a:p>
                      <a:pPr algn="r">
                        <a:lnSpc>
                          <a:spcPts val="365"/>
                        </a:lnSpc>
                        <a:spcBef>
                          <a:spcPts val="210"/>
                        </a:spcBef>
                      </a:pPr>
                      <a:r>
                        <a:rPr sz="800" dirty="0">
                          <a:latin typeface="小哥哥网恋吗"/>
                          <a:cs typeface="小哥哥网恋吗"/>
                        </a:rPr>
                        <a:t>33</a:t>
                      </a:r>
                      <a:endParaRPr sz="800">
                        <a:latin typeface="小哥哥网恋吗"/>
                        <a:cs typeface="小哥哥网恋吗"/>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235585">
                        <a:lnSpc>
                          <a:spcPct val="131600"/>
                        </a:lnSpc>
                        <a:spcBef>
                          <a:spcPts val="300"/>
                        </a:spcBef>
                      </a:pPr>
                      <a:r>
                        <a:rPr sz="950" dirty="0">
                          <a:solidFill>
                            <a:srgbClr val="333333"/>
                          </a:solidFill>
                          <a:latin typeface="微软雅黑"/>
                          <a:cs typeface="微软雅黑"/>
                        </a:rPr>
                        <a:t>对所有数据库及所有表单给予全部授权（需谨 </a:t>
                      </a:r>
                      <a:r>
                        <a:rPr sz="950" spc="25" dirty="0">
                          <a:solidFill>
                            <a:srgbClr val="333333"/>
                          </a:solidFill>
                          <a:latin typeface="微软雅黑"/>
                          <a:cs typeface="微软雅黑"/>
                        </a:rPr>
                        <a:t>慎操作）</a:t>
                      </a:r>
                      <a:endParaRPr sz="950">
                        <a:latin typeface="微软雅黑"/>
                        <a:cs typeface="微软雅黑"/>
                      </a:endParaRPr>
                    </a:p>
                    <a:p>
                      <a:pPr marL="40640">
                        <a:lnSpc>
                          <a:spcPts val="365"/>
                        </a:lnSpc>
                        <a:spcBef>
                          <a:spcPts val="210"/>
                        </a:spcBef>
                      </a:pPr>
                      <a:r>
                        <a:rPr sz="800" dirty="0">
                          <a:latin typeface="小哥哥网恋吗"/>
                          <a:cs typeface="小哥哥网恋吗"/>
                        </a:rPr>
                        <a:t>4</a:t>
                      </a:r>
                      <a:endParaRPr sz="800">
                        <a:latin typeface="小哥哥网恋吗"/>
                        <a:cs typeface="小哥哥网恋吗"/>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bl>
          </a:graphicData>
        </a:graphic>
      </p:graphicFrame>
      <p:sp>
        <p:nvSpPr>
          <p:cNvPr id="3" name="object 3"/>
          <p:cNvSpPr txBox="1"/>
          <p:nvPr/>
        </p:nvSpPr>
        <p:spPr>
          <a:xfrm>
            <a:off x="946442" y="365742"/>
            <a:ext cx="1296035" cy="174625"/>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18.3</a:t>
            </a:r>
            <a:r>
              <a:rPr sz="950" b="1" spc="-35" dirty="0">
                <a:solidFill>
                  <a:srgbClr val="333333"/>
                </a:solidFill>
                <a:latin typeface="Trebuchet MS"/>
                <a:cs typeface="Trebuchet MS"/>
              </a:rPr>
              <a:t> </a:t>
            </a:r>
            <a:r>
              <a:rPr sz="950" b="1" spc="25" dirty="0">
                <a:solidFill>
                  <a:srgbClr val="333333"/>
                </a:solidFill>
                <a:latin typeface="微软雅黑"/>
                <a:cs typeface="微软雅黑"/>
              </a:rPr>
              <a:t>管理用户以及授权</a:t>
            </a:r>
            <a:endParaRPr sz="950">
              <a:latin typeface="微软雅黑"/>
              <a:cs typeface="微软雅黑"/>
            </a:endParaRPr>
          </a:p>
        </p:txBody>
      </p:sp>
      <p:grpSp>
        <p:nvGrpSpPr>
          <p:cNvPr id="4" name="object 4"/>
          <p:cNvGrpSpPr/>
          <p:nvPr/>
        </p:nvGrpSpPr>
        <p:grpSpPr>
          <a:xfrm>
            <a:off x="959124" y="1759638"/>
            <a:ext cx="5651500" cy="495934"/>
            <a:chOff x="959124" y="1759638"/>
            <a:chExt cx="5651500" cy="495934"/>
          </a:xfrm>
        </p:grpSpPr>
        <p:sp>
          <p:nvSpPr>
            <p:cNvPr id="5" name="object 5"/>
            <p:cNvSpPr/>
            <p:nvPr/>
          </p:nvSpPr>
          <p:spPr>
            <a:xfrm>
              <a:off x="963889" y="1764403"/>
              <a:ext cx="5641975" cy="486409"/>
            </a:xfrm>
            <a:custGeom>
              <a:avLst/>
              <a:gdLst/>
              <a:ahLst/>
              <a:cxnLst/>
              <a:rect l="l" t="t" r="r" b="b"/>
              <a:pathLst>
                <a:path w="5641975" h="486410">
                  <a:moveTo>
                    <a:pt x="5620752" y="486000"/>
                  </a:moveTo>
                  <a:lnTo>
                    <a:pt x="20659" y="486000"/>
                  </a:lnTo>
                  <a:lnTo>
                    <a:pt x="17629" y="485410"/>
                  </a:lnTo>
                  <a:lnTo>
                    <a:pt x="14703" y="483913"/>
                  </a:lnTo>
                  <a:lnTo>
                    <a:pt x="11787" y="482722"/>
                  </a:lnTo>
                  <a:lnTo>
                    <a:pt x="0" y="465150"/>
                  </a:lnTo>
                  <a:lnTo>
                    <a:pt x="0" y="462177"/>
                  </a:lnTo>
                  <a:lnTo>
                    <a:pt x="0" y="20545"/>
                  </a:lnTo>
                  <a:lnTo>
                    <a:pt x="600" y="17267"/>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465150"/>
                  </a:lnTo>
                  <a:lnTo>
                    <a:pt x="5626717" y="483913"/>
                  </a:lnTo>
                  <a:lnTo>
                    <a:pt x="5623792" y="485410"/>
                  </a:lnTo>
                  <a:lnTo>
                    <a:pt x="5620752" y="486000"/>
                  </a:lnTo>
                  <a:close/>
                </a:path>
              </a:pathLst>
            </a:custGeom>
            <a:solidFill>
              <a:srgbClr val="F8F8F8"/>
            </a:solidFill>
          </p:spPr>
          <p:txBody>
            <a:bodyPr wrap="square" lIns="0" tIns="0" rIns="0" bIns="0" rtlCol="0"/>
            <a:lstStyle/>
            <a:p>
              <a:endParaRPr/>
            </a:p>
          </p:txBody>
        </p:sp>
        <p:sp>
          <p:nvSpPr>
            <p:cNvPr id="6" name="object 6"/>
            <p:cNvSpPr/>
            <p:nvPr/>
          </p:nvSpPr>
          <p:spPr>
            <a:xfrm>
              <a:off x="963889" y="1764403"/>
              <a:ext cx="5641975" cy="486409"/>
            </a:xfrm>
            <a:custGeom>
              <a:avLst/>
              <a:gdLst/>
              <a:ahLst/>
              <a:cxnLst/>
              <a:rect l="l" t="t" r="r" b="b"/>
              <a:pathLst>
                <a:path w="5641975" h="486410">
                  <a:moveTo>
                    <a:pt x="0" y="462177"/>
                  </a:moveTo>
                  <a:lnTo>
                    <a:pt x="0" y="23823"/>
                  </a:lnTo>
                  <a:lnTo>
                    <a:pt x="0" y="20545"/>
                  </a:lnTo>
                  <a:lnTo>
                    <a:pt x="600" y="17267"/>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462177"/>
                  </a:lnTo>
                  <a:lnTo>
                    <a:pt x="5641421" y="465150"/>
                  </a:lnTo>
                  <a:lnTo>
                    <a:pt x="5640821" y="468133"/>
                  </a:lnTo>
                  <a:lnTo>
                    <a:pt x="5626717" y="483913"/>
                  </a:lnTo>
                  <a:lnTo>
                    <a:pt x="5623792" y="485410"/>
                  </a:lnTo>
                  <a:lnTo>
                    <a:pt x="5620752" y="486000"/>
                  </a:lnTo>
                  <a:lnTo>
                    <a:pt x="5617597" y="486000"/>
                  </a:lnTo>
                  <a:lnTo>
                    <a:pt x="23823" y="486000"/>
                  </a:lnTo>
                  <a:lnTo>
                    <a:pt x="20659" y="486000"/>
                  </a:lnTo>
                  <a:lnTo>
                    <a:pt x="17629" y="485410"/>
                  </a:lnTo>
                  <a:lnTo>
                    <a:pt x="14703" y="483913"/>
                  </a:lnTo>
                  <a:lnTo>
                    <a:pt x="11787" y="482722"/>
                  </a:lnTo>
                  <a:lnTo>
                    <a:pt x="0" y="465150"/>
                  </a:lnTo>
                  <a:lnTo>
                    <a:pt x="0" y="462177"/>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1845560"/>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2922228"/>
            <a:ext cx="5651500" cy="1181735"/>
            <a:chOff x="959124" y="2922228"/>
            <a:chExt cx="5651500" cy="1181735"/>
          </a:xfrm>
        </p:grpSpPr>
        <p:sp>
          <p:nvSpPr>
            <p:cNvPr id="9" name="object 9"/>
            <p:cNvSpPr/>
            <p:nvPr/>
          </p:nvSpPr>
          <p:spPr>
            <a:xfrm>
              <a:off x="963889" y="2926993"/>
              <a:ext cx="5641975" cy="1172210"/>
            </a:xfrm>
            <a:custGeom>
              <a:avLst/>
              <a:gdLst/>
              <a:ahLst/>
              <a:cxnLst/>
              <a:rect l="l" t="t" r="r" b="b"/>
              <a:pathLst>
                <a:path w="5641975" h="1172210">
                  <a:moveTo>
                    <a:pt x="5620752" y="1172119"/>
                  </a:moveTo>
                  <a:lnTo>
                    <a:pt x="20659" y="1172119"/>
                  </a:lnTo>
                  <a:lnTo>
                    <a:pt x="17629" y="1171528"/>
                  </a:lnTo>
                  <a:lnTo>
                    <a:pt x="0" y="1151269"/>
                  </a:lnTo>
                  <a:lnTo>
                    <a:pt x="0" y="1148296"/>
                  </a:lnTo>
                  <a:lnTo>
                    <a:pt x="0" y="20545"/>
                  </a:lnTo>
                  <a:lnTo>
                    <a:pt x="600" y="17267"/>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1151269"/>
                  </a:lnTo>
                  <a:lnTo>
                    <a:pt x="5623792" y="1171528"/>
                  </a:lnTo>
                  <a:lnTo>
                    <a:pt x="5620752" y="1172119"/>
                  </a:lnTo>
                  <a:close/>
                </a:path>
              </a:pathLst>
            </a:custGeom>
            <a:solidFill>
              <a:srgbClr val="F8F8F8"/>
            </a:solidFill>
          </p:spPr>
          <p:txBody>
            <a:bodyPr wrap="square" lIns="0" tIns="0" rIns="0" bIns="0" rtlCol="0"/>
            <a:lstStyle/>
            <a:p>
              <a:endParaRPr/>
            </a:p>
          </p:txBody>
        </p:sp>
        <p:sp>
          <p:nvSpPr>
            <p:cNvPr id="10" name="object 10"/>
            <p:cNvSpPr/>
            <p:nvPr/>
          </p:nvSpPr>
          <p:spPr>
            <a:xfrm>
              <a:off x="963889" y="2926993"/>
              <a:ext cx="5641975" cy="1172210"/>
            </a:xfrm>
            <a:custGeom>
              <a:avLst/>
              <a:gdLst/>
              <a:ahLst/>
              <a:cxnLst/>
              <a:rect l="l" t="t" r="r" b="b"/>
              <a:pathLst>
                <a:path w="5641975" h="1172210">
                  <a:moveTo>
                    <a:pt x="0" y="1148296"/>
                  </a:moveTo>
                  <a:lnTo>
                    <a:pt x="0" y="23823"/>
                  </a:lnTo>
                  <a:lnTo>
                    <a:pt x="0" y="20545"/>
                  </a:lnTo>
                  <a:lnTo>
                    <a:pt x="600" y="17267"/>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1148296"/>
                  </a:lnTo>
                  <a:lnTo>
                    <a:pt x="5641421" y="1151269"/>
                  </a:lnTo>
                  <a:lnTo>
                    <a:pt x="5640821" y="1154252"/>
                  </a:lnTo>
                  <a:lnTo>
                    <a:pt x="5639610" y="1157225"/>
                  </a:lnTo>
                  <a:lnTo>
                    <a:pt x="5638400" y="1160207"/>
                  </a:lnTo>
                  <a:lnTo>
                    <a:pt x="5620752" y="1172119"/>
                  </a:lnTo>
                  <a:lnTo>
                    <a:pt x="5617597" y="1172119"/>
                  </a:lnTo>
                  <a:lnTo>
                    <a:pt x="23823" y="1172119"/>
                  </a:lnTo>
                  <a:lnTo>
                    <a:pt x="20659" y="1172119"/>
                  </a:lnTo>
                  <a:lnTo>
                    <a:pt x="17629" y="1171528"/>
                  </a:lnTo>
                  <a:lnTo>
                    <a:pt x="1810" y="1157225"/>
                  </a:lnTo>
                  <a:lnTo>
                    <a:pt x="600" y="1154252"/>
                  </a:lnTo>
                  <a:lnTo>
                    <a:pt x="0" y="1151269"/>
                  </a:lnTo>
                  <a:lnTo>
                    <a:pt x="0" y="114829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3008150"/>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4961526"/>
            <a:ext cx="5651500" cy="1525270"/>
            <a:chOff x="959124" y="4961526"/>
            <a:chExt cx="5651500" cy="1525270"/>
          </a:xfrm>
        </p:grpSpPr>
        <p:sp>
          <p:nvSpPr>
            <p:cNvPr id="13" name="object 13"/>
            <p:cNvSpPr/>
            <p:nvPr/>
          </p:nvSpPr>
          <p:spPr>
            <a:xfrm>
              <a:off x="963889" y="4966290"/>
              <a:ext cx="5641975" cy="1515745"/>
            </a:xfrm>
            <a:custGeom>
              <a:avLst/>
              <a:gdLst/>
              <a:ahLst/>
              <a:cxnLst/>
              <a:rect l="l" t="t" r="r" b="b"/>
              <a:pathLst>
                <a:path w="5641975" h="1515745">
                  <a:moveTo>
                    <a:pt x="5617597" y="1515179"/>
                  </a:moveTo>
                  <a:lnTo>
                    <a:pt x="23823" y="1515179"/>
                  </a:lnTo>
                  <a:lnTo>
                    <a:pt x="20659" y="1514883"/>
                  </a:lnTo>
                  <a:lnTo>
                    <a:pt x="0" y="1494033"/>
                  </a:lnTo>
                  <a:lnTo>
                    <a:pt x="0" y="1491355"/>
                  </a:lnTo>
                  <a:lnTo>
                    <a:pt x="0" y="20545"/>
                  </a:lnTo>
                  <a:lnTo>
                    <a:pt x="600" y="17276"/>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40821" y="17276"/>
                  </a:lnTo>
                  <a:lnTo>
                    <a:pt x="5641421" y="20545"/>
                  </a:lnTo>
                  <a:lnTo>
                    <a:pt x="5641421" y="1494033"/>
                  </a:lnTo>
                  <a:lnTo>
                    <a:pt x="5620752" y="1514883"/>
                  </a:lnTo>
                  <a:lnTo>
                    <a:pt x="5617597" y="1515179"/>
                  </a:lnTo>
                  <a:close/>
                </a:path>
              </a:pathLst>
            </a:custGeom>
            <a:solidFill>
              <a:srgbClr val="F8F8F8"/>
            </a:solidFill>
          </p:spPr>
          <p:txBody>
            <a:bodyPr wrap="square" lIns="0" tIns="0" rIns="0" bIns="0" rtlCol="0"/>
            <a:lstStyle/>
            <a:p>
              <a:endParaRPr/>
            </a:p>
          </p:txBody>
        </p:sp>
        <p:sp>
          <p:nvSpPr>
            <p:cNvPr id="14" name="object 14"/>
            <p:cNvSpPr/>
            <p:nvPr/>
          </p:nvSpPr>
          <p:spPr>
            <a:xfrm>
              <a:off x="963889" y="4966290"/>
              <a:ext cx="5641975" cy="1515745"/>
            </a:xfrm>
            <a:custGeom>
              <a:avLst/>
              <a:gdLst/>
              <a:ahLst/>
              <a:cxnLst/>
              <a:rect l="l" t="t" r="r" b="b"/>
              <a:pathLst>
                <a:path w="5641975" h="1515745">
                  <a:moveTo>
                    <a:pt x="0" y="1491355"/>
                  </a:moveTo>
                  <a:lnTo>
                    <a:pt x="0" y="23823"/>
                  </a:lnTo>
                  <a:lnTo>
                    <a:pt x="0" y="20545"/>
                  </a:lnTo>
                  <a:lnTo>
                    <a:pt x="600" y="17276"/>
                  </a:lnTo>
                  <a:lnTo>
                    <a:pt x="1810" y="14294"/>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294"/>
                  </a:lnTo>
                  <a:lnTo>
                    <a:pt x="5640821" y="17276"/>
                  </a:lnTo>
                  <a:lnTo>
                    <a:pt x="5641421" y="20545"/>
                  </a:lnTo>
                  <a:lnTo>
                    <a:pt x="5641421" y="23823"/>
                  </a:lnTo>
                  <a:lnTo>
                    <a:pt x="5641421" y="1491355"/>
                  </a:lnTo>
                  <a:lnTo>
                    <a:pt x="5641421" y="1494033"/>
                  </a:lnTo>
                  <a:lnTo>
                    <a:pt x="5640821" y="1497016"/>
                  </a:lnTo>
                  <a:lnTo>
                    <a:pt x="5639610" y="1499693"/>
                  </a:lnTo>
                  <a:lnTo>
                    <a:pt x="5638400" y="1502666"/>
                  </a:lnTo>
                  <a:lnTo>
                    <a:pt x="5617597" y="1515179"/>
                  </a:lnTo>
                  <a:lnTo>
                    <a:pt x="23823" y="1515179"/>
                  </a:lnTo>
                  <a:lnTo>
                    <a:pt x="1810" y="1499693"/>
                  </a:lnTo>
                  <a:lnTo>
                    <a:pt x="600" y="1497016"/>
                  </a:lnTo>
                  <a:lnTo>
                    <a:pt x="0" y="1494033"/>
                  </a:lnTo>
                  <a:lnTo>
                    <a:pt x="0" y="1491355"/>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5047447"/>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628737"/>
            <a:ext cx="5653405" cy="7038975"/>
          </a:xfrm>
          <a:prstGeom prst="rect">
            <a:avLst/>
          </a:prstGeom>
        </p:spPr>
        <p:txBody>
          <a:bodyPr vert="horz" wrap="square" lIns="0" tIns="12065" rIns="0" bIns="0" rtlCol="0">
            <a:spAutoFit/>
          </a:bodyPr>
          <a:lstStyle/>
          <a:p>
            <a:pPr marL="12700" marR="17780">
              <a:lnSpc>
                <a:spcPct val="131600"/>
              </a:lnSpc>
              <a:spcBef>
                <a:spcPts val="95"/>
              </a:spcBef>
            </a:pPr>
            <a:r>
              <a:rPr sz="950" b="1" spc="25" dirty="0">
                <a:solidFill>
                  <a:srgbClr val="333333"/>
                </a:solidFill>
                <a:latin typeface="微软雅黑"/>
                <a:cs typeface="微软雅黑"/>
              </a:rPr>
              <a:t>在生产环境中总不能一直</a:t>
            </a:r>
            <a:r>
              <a:rPr sz="950" b="1" spc="-125" dirty="0">
                <a:solidFill>
                  <a:srgbClr val="333333"/>
                </a:solidFill>
                <a:latin typeface="Trebuchet MS"/>
                <a:cs typeface="Trebuchet MS"/>
              </a:rPr>
              <a:t>“</a:t>
            </a:r>
            <a:r>
              <a:rPr sz="950" b="1" spc="25" dirty="0">
                <a:solidFill>
                  <a:srgbClr val="333333"/>
                </a:solidFill>
                <a:latin typeface="微软雅黑"/>
                <a:cs typeface="微软雅黑"/>
              </a:rPr>
              <a:t>死啃</a:t>
            </a:r>
            <a:r>
              <a:rPr sz="950" b="1" spc="15" dirty="0">
                <a:solidFill>
                  <a:srgbClr val="333333"/>
                </a:solidFill>
                <a:latin typeface="Trebuchet MS"/>
                <a:cs typeface="Trebuchet MS"/>
              </a:rPr>
              <a:t>”root</a:t>
            </a:r>
            <a:r>
              <a:rPr sz="950" b="1" spc="25" dirty="0">
                <a:solidFill>
                  <a:srgbClr val="333333"/>
                </a:solidFill>
                <a:latin typeface="微软雅黑"/>
                <a:cs typeface="微软雅黑"/>
              </a:rPr>
              <a:t>管理员。为了保障数据库系统的安全性，以及让其他用户协同管理 数据库，我们可以在</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数据库管理系统中为他们创建多个专用的数据库管理账户，然后再分配合 理的权限，以满足他们的工作需求。为此，可使用</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管理员登录数据库管理系统，然后按照</a:t>
            </a:r>
            <a:r>
              <a:rPr sz="950" b="1" spc="5" dirty="0">
                <a:solidFill>
                  <a:srgbClr val="333333"/>
                </a:solidFill>
                <a:latin typeface="Trebuchet MS"/>
                <a:cs typeface="Trebuchet MS"/>
              </a:rPr>
              <a:t>“CREATE  </a:t>
            </a:r>
            <a:r>
              <a:rPr sz="950" b="1" spc="50" dirty="0">
                <a:solidFill>
                  <a:srgbClr val="333333"/>
                </a:solidFill>
                <a:latin typeface="Trebuchet MS"/>
                <a:cs typeface="Trebuchet MS"/>
              </a:rPr>
              <a:t>USER</a:t>
            </a:r>
            <a:r>
              <a:rPr sz="950" b="1" spc="-40" dirty="0">
                <a:solidFill>
                  <a:srgbClr val="333333"/>
                </a:solidFill>
                <a:latin typeface="Trebuchet MS"/>
                <a:cs typeface="Trebuchet MS"/>
              </a:rPr>
              <a:t> </a:t>
            </a:r>
            <a:r>
              <a:rPr sz="950" b="1" spc="25" dirty="0">
                <a:solidFill>
                  <a:srgbClr val="333333"/>
                </a:solidFill>
                <a:latin typeface="微软雅黑"/>
                <a:cs typeface="微软雅黑"/>
              </a:rPr>
              <a:t>用户名</a:t>
            </a:r>
            <a:r>
              <a:rPr sz="950" b="1" spc="140" dirty="0">
                <a:solidFill>
                  <a:srgbClr val="333333"/>
                </a:solidFill>
                <a:latin typeface="Trebuchet MS"/>
                <a:cs typeface="Trebuchet MS"/>
              </a:rPr>
              <a:t>@</a:t>
            </a:r>
            <a:r>
              <a:rPr sz="950" b="1" spc="25" dirty="0">
                <a:solidFill>
                  <a:srgbClr val="333333"/>
                </a:solidFill>
                <a:latin typeface="微软雅黑"/>
                <a:cs typeface="微软雅黑"/>
              </a:rPr>
              <a:t>主机名</a:t>
            </a:r>
            <a:r>
              <a:rPr sz="950" b="1" spc="-35" dirty="0">
                <a:solidFill>
                  <a:srgbClr val="333333"/>
                </a:solidFill>
                <a:latin typeface="微软雅黑"/>
                <a:cs typeface="微软雅黑"/>
              </a:rPr>
              <a:t> </a:t>
            </a:r>
            <a:r>
              <a:rPr sz="950" b="1" spc="50" dirty="0">
                <a:solidFill>
                  <a:srgbClr val="333333"/>
                </a:solidFill>
                <a:latin typeface="Trebuchet MS"/>
                <a:cs typeface="Trebuchet MS"/>
              </a:rPr>
              <a:t>IDENTIFIED</a:t>
            </a:r>
            <a:r>
              <a:rPr sz="950" b="1" spc="-35" dirty="0">
                <a:solidFill>
                  <a:srgbClr val="333333"/>
                </a:solidFill>
                <a:latin typeface="Trebuchet MS"/>
                <a:cs typeface="Trebuchet MS"/>
              </a:rPr>
              <a:t> </a:t>
            </a:r>
            <a:r>
              <a:rPr sz="950" b="1" spc="55" dirty="0">
                <a:solidFill>
                  <a:srgbClr val="333333"/>
                </a:solidFill>
                <a:latin typeface="Trebuchet MS"/>
                <a:cs typeface="Trebuchet MS"/>
              </a:rPr>
              <a:t>BY</a:t>
            </a:r>
            <a:r>
              <a:rPr sz="950" b="1" spc="-40" dirty="0">
                <a:solidFill>
                  <a:srgbClr val="333333"/>
                </a:solidFill>
                <a:latin typeface="Trebuchet MS"/>
                <a:cs typeface="Trebuchet MS"/>
              </a:rPr>
              <a:t> </a:t>
            </a:r>
            <a:r>
              <a:rPr sz="950" b="1" spc="40" dirty="0">
                <a:solidFill>
                  <a:srgbClr val="333333"/>
                </a:solidFill>
                <a:latin typeface="Trebuchet MS"/>
                <a:cs typeface="Trebuchet MS"/>
              </a:rPr>
              <a:t>'</a:t>
            </a:r>
            <a:r>
              <a:rPr sz="950" b="1" spc="25" dirty="0">
                <a:solidFill>
                  <a:srgbClr val="333333"/>
                </a:solidFill>
                <a:latin typeface="微软雅黑"/>
                <a:cs typeface="微软雅黑"/>
              </a:rPr>
              <a:t>密码</a:t>
            </a:r>
            <a:r>
              <a:rPr sz="950" b="1" spc="-15" dirty="0">
                <a:solidFill>
                  <a:srgbClr val="333333"/>
                </a:solidFill>
                <a:latin typeface="Trebuchet MS"/>
                <a:cs typeface="Trebuchet MS"/>
              </a:rPr>
              <a:t>';</a:t>
            </a:r>
            <a:r>
              <a:rPr sz="950" b="1" spc="-35" dirty="0">
                <a:solidFill>
                  <a:srgbClr val="333333"/>
                </a:solidFill>
                <a:latin typeface="Trebuchet MS"/>
                <a:cs typeface="Trebuchet MS"/>
              </a:rPr>
              <a:t> </a:t>
            </a:r>
            <a:r>
              <a:rPr sz="950" b="1" spc="-125" dirty="0">
                <a:solidFill>
                  <a:srgbClr val="333333"/>
                </a:solidFill>
                <a:latin typeface="Trebuchet MS"/>
                <a:cs typeface="Trebuchet MS"/>
              </a:rPr>
              <a:t>”</a:t>
            </a:r>
            <a:r>
              <a:rPr sz="950" b="1" spc="25" dirty="0">
                <a:solidFill>
                  <a:srgbClr val="333333"/>
                </a:solidFill>
                <a:latin typeface="微软雅黑"/>
                <a:cs typeface="微软雅黑"/>
              </a:rPr>
              <a:t>的格式创建数据库管理账户。再次提醒大家，一定不要 忘记每条数据库命令后面的分号</a:t>
            </a:r>
            <a:r>
              <a:rPr sz="950" b="1" spc="-5" dirty="0">
                <a:solidFill>
                  <a:srgbClr val="333333"/>
                </a:solidFill>
                <a:latin typeface="微软雅黑"/>
                <a:cs typeface="微软雅黑"/>
              </a:rPr>
              <a:t>（</a:t>
            </a:r>
            <a:r>
              <a:rPr sz="950" b="1" spc="-5" dirty="0">
                <a:solidFill>
                  <a:srgbClr val="333333"/>
                </a:solidFill>
                <a:latin typeface="Trebuchet MS"/>
                <a:cs typeface="Trebuchet MS"/>
              </a:rPr>
              <a:t>;</a:t>
            </a:r>
            <a:r>
              <a:rPr sz="950" b="1" spc="-5" dirty="0">
                <a:solidFill>
                  <a:srgbClr val="333333"/>
                </a:solidFill>
                <a:latin typeface="微软雅黑"/>
                <a:cs typeface="微软雅黑"/>
              </a:rPr>
              <a:t>）</a:t>
            </a:r>
            <a:r>
              <a:rPr sz="950" b="1" spc="25" dirty="0">
                <a:solidFill>
                  <a:srgbClr val="333333"/>
                </a:solidFill>
                <a:latin typeface="微软雅黑"/>
                <a:cs typeface="微软雅黑"/>
              </a:rPr>
              <a:t>。</a:t>
            </a:r>
            <a:endParaRPr sz="950">
              <a:latin typeface="微软雅黑"/>
              <a:cs typeface="微软雅黑"/>
            </a:endParaRPr>
          </a:p>
          <a:p>
            <a:pPr>
              <a:lnSpc>
                <a:spcPct val="100000"/>
              </a:lnSpc>
              <a:spcBef>
                <a:spcPts val="40"/>
              </a:spcBef>
            </a:pPr>
            <a:endParaRPr sz="900">
              <a:latin typeface="微软雅黑"/>
              <a:cs typeface="微软雅黑"/>
            </a:endParaRPr>
          </a:p>
          <a:p>
            <a:pPr marL="136525" marR="180975">
              <a:lnSpc>
                <a:spcPct val="132400"/>
              </a:lnSpc>
            </a:pPr>
            <a:r>
              <a:rPr sz="850" spc="30" dirty="0">
                <a:solidFill>
                  <a:srgbClr val="333333"/>
                </a:solidFill>
                <a:latin typeface="Lucida Console"/>
                <a:cs typeface="Lucida Console"/>
              </a:rPr>
              <a:t>MariaDB [(none)]&gt; </a:t>
            </a:r>
            <a:r>
              <a:rPr sz="850" spc="25" dirty="0">
                <a:solidFill>
                  <a:srgbClr val="333333"/>
                </a:solidFill>
                <a:latin typeface="Lucida Console"/>
                <a:cs typeface="Lucida Console"/>
              </a:rPr>
              <a:t>CREATE</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a:t>
            </a:r>
            <a:r>
              <a:rPr sz="850" spc="30" dirty="0">
                <a:solidFill>
                  <a:srgbClr val="333333"/>
                </a:solidFill>
                <a:latin typeface="Lucida Console"/>
                <a:cs typeface="Lucida Console"/>
              </a:rPr>
              <a:t> luke@localhost IDENTIFIED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'linuxprobe';Query </a:t>
            </a:r>
            <a:r>
              <a:rPr sz="850" spc="-495" dirty="0">
                <a:solidFill>
                  <a:srgbClr val="333333"/>
                </a:solidFill>
                <a:latin typeface="Lucida Console"/>
                <a:cs typeface="Lucida Console"/>
              </a:rPr>
              <a:t> </a:t>
            </a:r>
            <a:r>
              <a:rPr sz="850" spc="25" dirty="0">
                <a:solidFill>
                  <a:srgbClr val="333333"/>
                </a:solidFill>
                <a:latin typeface="Lucida Console"/>
                <a:cs typeface="Lucida Console"/>
              </a:rPr>
              <a:t>OK, </a:t>
            </a:r>
            <a:r>
              <a:rPr sz="850" spc="15" dirty="0">
                <a:solidFill>
                  <a:srgbClr val="333333"/>
                </a:solidFill>
                <a:latin typeface="Lucida Console"/>
                <a:cs typeface="Lucida Console"/>
              </a:rPr>
              <a:t>0</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rows</a:t>
            </a:r>
            <a:r>
              <a:rPr sz="850" spc="30" dirty="0">
                <a:solidFill>
                  <a:srgbClr val="333333"/>
                </a:solidFill>
                <a:latin typeface="Lucida Console"/>
                <a:cs typeface="Lucida Console"/>
              </a:rPr>
              <a:t> affected </a:t>
            </a:r>
            <a:r>
              <a:rPr sz="850" spc="25" dirty="0">
                <a:solidFill>
                  <a:srgbClr val="333333"/>
                </a:solidFill>
                <a:latin typeface="Lucida Console"/>
                <a:cs typeface="Lucida Console"/>
              </a:rPr>
              <a:t>(0.00</a:t>
            </a:r>
            <a:r>
              <a:rPr sz="850" spc="3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45085">
              <a:lnSpc>
                <a:spcPct val="131600"/>
              </a:lnSpc>
            </a:pPr>
            <a:r>
              <a:rPr sz="950" b="1" spc="25" dirty="0">
                <a:solidFill>
                  <a:srgbClr val="333333"/>
                </a:solidFill>
                <a:latin typeface="微软雅黑"/>
                <a:cs typeface="微软雅黑"/>
              </a:rPr>
              <a:t>创建的账户信息可以使用</a:t>
            </a:r>
            <a:r>
              <a:rPr sz="950" b="1" spc="35" dirty="0">
                <a:solidFill>
                  <a:srgbClr val="333333"/>
                </a:solidFill>
                <a:latin typeface="Trebuchet MS"/>
                <a:cs typeface="Trebuchet MS"/>
              </a:rPr>
              <a:t>select</a:t>
            </a:r>
            <a:r>
              <a:rPr sz="950" b="1" spc="25" dirty="0">
                <a:solidFill>
                  <a:srgbClr val="333333"/>
                </a:solidFill>
                <a:latin typeface="微软雅黑"/>
                <a:cs typeface="微软雅黑"/>
              </a:rPr>
              <a:t>命令语句来查询。下面命令查询的是账户</a:t>
            </a:r>
            <a:r>
              <a:rPr sz="950" b="1" spc="50" dirty="0">
                <a:solidFill>
                  <a:srgbClr val="333333"/>
                </a:solidFill>
                <a:latin typeface="Trebuchet MS"/>
                <a:cs typeface="Trebuchet MS"/>
              </a:rPr>
              <a:t>luke</a:t>
            </a:r>
            <a:r>
              <a:rPr sz="950" b="1" spc="20" dirty="0">
                <a:solidFill>
                  <a:srgbClr val="333333"/>
                </a:solidFill>
                <a:latin typeface="微软雅黑"/>
                <a:cs typeface="微软雅黑"/>
              </a:rPr>
              <a:t>的主机名称、账户名称以 </a:t>
            </a:r>
            <a:r>
              <a:rPr sz="950" b="1" spc="25" dirty="0">
                <a:solidFill>
                  <a:srgbClr val="333333"/>
                </a:solidFill>
                <a:latin typeface="微软雅黑"/>
                <a:cs typeface="微软雅黑"/>
              </a:rPr>
              <a:t>及经过加密的密码值信息：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105410">
              <a:lnSpc>
                <a:spcPct val="132400"/>
              </a:lnSpc>
            </a:pPr>
            <a:r>
              <a:rPr sz="850" spc="30" dirty="0">
                <a:solidFill>
                  <a:srgbClr val="333333"/>
                </a:solidFill>
                <a:latin typeface="Lucida Console"/>
                <a:cs typeface="Lucida Console"/>
              </a:rPr>
              <a:t>MariaDB [(none)]&gt; </a:t>
            </a:r>
            <a:r>
              <a:rPr sz="850" spc="25" dirty="0">
                <a:solidFill>
                  <a:srgbClr val="333333"/>
                </a:solidFill>
                <a:latin typeface="Lucida Console"/>
                <a:cs typeface="Lucida Console"/>
              </a:rPr>
              <a:t>use </a:t>
            </a:r>
            <a:r>
              <a:rPr sz="850" spc="30" dirty="0">
                <a:solidFill>
                  <a:srgbClr val="333333"/>
                </a:solidFill>
                <a:latin typeface="Lucida Console"/>
                <a:cs typeface="Lucida Console"/>
              </a:rPr>
              <a:t>mysql;Database changedMariaDB [mysql]&gt; </a:t>
            </a:r>
            <a:r>
              <a:rPr sz="850" spc="25" dirty="0">
                <a:solidFill>
                  <a:srgbClr val="333333"/>
                </a:solidFill>
                <a:latin typeface="Lucida Console"/>
                <a:cs typeface="Lucida Console"/>
              </a:rPr>
              <a:t>SELECT </a:t>
            </a:r>
            <a:r>
              <a:rPr sz="850" spc="30" dirty="0">
                <a:solidFill>
                  <a:srgbClr val="333333"/>
                </a:solidFill>
                <a:latin typeface="Lucida Console"/>
                <a:cs typeface="Lucida Console"/>
              </a:rPr>
              <a:t> HOST,USER,PASSWORD</a:t>
            </a:r>
            <a:r>
              <a:rPr sz="850" spc="4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40" dirty="0">
                <a:solidFill>
                  <a:srgbClr val="333333"/>
                </a:solidFill>
                <a:latin typeface="Lucida Console"/>
                <a:cs typeface="Lucida Console"/>
              </a:rPr>
              <a:t> </a:t>
            </a:r>
            <a:r>
              <a:rPr sz="850" spc="25" dirty="0">
                <a:solidFill>
                  <a:srgbClr val="333333"/>
                </a:solidFill>
                <a:latin typeface="Lucida Console"/>
                <a:cs typeface="Lucida Console"/>
              </a:rPr>
              <a:t>user</a:t>
            </a:r>
            <a:r>
              <a:rPr sz="850" spc="45" dirty="0">
                <a:solidFill>
                  <a:srgbClr val="333333"/>
                </a:solidFill>
                <a:latin typeface="Lucida Console"/>
                <a:cs typeface="Lucida Console"/>
              </a:rPr>
              <a:t> </a:t>
            </a:r>
            <a:r>
              <a:rPr sz="850" spc="25" dirty="0">
                <a:solidFill>
                  <a:srgbClr val="333333"/>
                </a:solidFill>
                <a:latin typeface="Lucida Console"/>
                <a:cs typeface="Lucida Console"/>
              </a:rPr>
              <a:t>WHERE</a:t>
            </a:r>
            <a:r>
              <a:rPr sz="850" spc="40" dirty="0">
                <a:solidFill>
                  <a:srgbClr val="333333"/>
                </a:solidFill>
                <a:latin typeface="Lucida Console"/>
                <a:cs typeface="Lucida Console"/>
              </a:rPr>
              <a:t> </a:t>
            </a:r>
            <a:r>
              <a:rPr sz="850" spc="30" dirty="0">
                <a:solidFill>
                  <a:srgbClr val="333333"/>
                </a:solidFill>
                <a:latin typeface="Lucida Console"/>
                <a:cs typeface="Lucida Console"/>
              </a:rPr>
              <a:t>USER="luke";+-----------+------+-----------</a:t>
            </a:r>
            <a:endParaRPr sz="850">
              <a:latin typeface="Lucida Console"/>
              <a:cs typeface="Lucida Console"/>
            </a:endParaRPr>
          </a:p>
          <a:p>
            <a:pPr marL="136525">
              <a:lnSpc>
                <a:spcPct val="100000"/>
              </a:lnSpc>
              <a:spcBef>
                <a:spcPts val="330"/>
              </a:spcBef>
              <a:tabLst>
                <a:tab pos="3244215" algn="l"/>
              </a:tabLst>
            </a:pPr>
            <a:r>
              <a:rPr sz="850" spc="30" dirty="0">
                <a:solidFill>
                  <a:srgbClr val="333333"/>
                </a:solidFill>
                <a:latin typeface="Lucida Console"/>
                <a:cs typeface="Lucida Console"/>
              </a:rPr>
              <a:t>--------------------------------+|</a:t>
            </a:r>
            <a:r>
              <a:rPr sz="850" spc="70" dirty="0">
                <a:solidFill>
                  <a:srgbClr val="333333"/>
                </a:solidFill>
                <a:latin typeface="Lucida Console"/>
                <a:cs typeface="Lucida Console"/>
              </a:rPr>
              <a:t> </a:t>
            </a:r>
            <a:r>
              <a:rPr sz="850" spc="25" dirty="0">
                <a:solidFill>
                  <a:srgbClr val="333333"/>
                </a:solidFill>
                <a:latin typeface="Lucida Console"/>
                <a:cs typeface="Lucida Console"/>
              </a:rPr>
              <a:t>HOST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USER</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PASSWORD</a:t>
            </a:r>
            <a:endParaRPr sz="850">
              <a:latin typeface="Lucida Console"/>
              <a:cs typeface="Lucida Console"/>
            </a:endParaRPr>
          </a:p>
          <a:p>
            <a:pPr marR="133350" algn="r">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R="109855" algn="r">
              <a:lnSpc>
                <a:spcPct val="100000"/>
              </a:lnSpc>
              <a:spcBef>
                <a:spcPts val="334"/>
              </a:spcBef>
            </a:pP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localhost</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luke</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*55D9962586BE75F4B7D421E6655973DB07D6869F</a:t>
            </a:r>
            <a:r>
              <a:rPr sz="850" spc="35"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R="107314" algn="r">
              <a:lnSpc>
                <a:spcPct val="100000"/>
              </a:lnSpc>
              <a:spcBef>
                <a:spcPts val="330"/>
              </a:spcBef>
            </a:pPr>
            <a:r>
              <a:rPr sz="850" spc="30" dirty="0">
                <a:solidFill>
                  <a:srgbClr val="333333"/>
                </a:solidFill>
                <a:latin typeface="Lucida Console"/>
                <a:cs typeface="Lucida Console"/>
              </a:rPr>
              <a:t>--+------+-------------------------------------------+1</a:t>
            </a:r>
            <a:r>
              <a:rPr sz="850" spc="40" dirty="0">
                <a:solidFill>
                  <a:srgbClr val="333333"/>
                </a:solidFill>
                <a:latin typeface="Lucida Console"/>
                <a:cs typeface="Lucida Console"/>
              </a:rPr>
              <a:t> </a:t>
            </a:r>
            <a:r>
              <a:rPr sz="850" spc="25" dirty="0">
                <a:solidFill>
                  <a:srgbClr val="333333"/>
                </a:solidFill>
                <a:latin typeface="Lucida Console"/>
                <a:cs typeface="Lucida Console"/>
              </a:rPr>
              <a:t>row</a:t>
            </a:r>
            <a:r>
              <a:rPr sz="850" spc="45" dirty="0">
                <a:solidFill>
                  <a:srgbClr val="333333"/>
                </a:solidFill>
                <a:latin typeface="Lucida Console"/>
                <a:cs typeface="Lucida Console"/>
              </a:rPr>
              <a:t> </a:t>
            </a:r>
            <a:r>
              <a:rPr sz="850" spc="20" dirty="0">
                <a:solidFill>
                  <a:srgbClr val="333333"/>
                </a:solidFill>
                <a:latin typeface="Lucida Console"/>
                <a:cs typeface="Lucida Console"/>
              </a:rPr>
              <a:t>in</a:t>
            </a:r>
            <a:r>
              <a:rPr sz="850" spc="45" dirty="0">
                <a:solidFill>
                  <a:srgbClr val="333333"/>
                </a:solidFill>
                <a:latin typeface="Lucida Console"/>
                <a:cs typeface="Lucida Console"/>
              </a:rPr>
              <a:t> </a:t>
            </a:r>
            <a:r>
              <a:rPr sz="850" spc="25" dirty="0">
                <a:solidFill>
                  <a:srgbClr val="333333"/>
                </a:solidFill>
                <a:latin typeface="Lucida Console"/>
                <a:cs typeface="Lucida Console"/>
              </a:rPr>
              <a:t>set</a:t>
            </a:r>
            <a:r>
              <a:rPr sz="850" spc="45" dirty="0">
                <a:solidFill>
                  <a:srgbClr val="333333"/>
                </a:solidFill>
                <a:latin typeface="Lucida Console"/>
                <a:cs typeface="Lucida Console"/>
              </a:rPr>
              <a:t> </a:t>
            </a:r>
            <a:r>
              <a:rPr sz="850" spc="25" dirty="0">
                <a:solidFill>
                  <a:srgbClr val="333333"/>
                </a:solidFill>
                <a:latin typeface="Lucida Console"/>
                <a:cs typeface="Lucida Console"/>
              </a:rPr>
              <a:t>(0.001</a:t>
            </a:r>
            <a:r>
              <a:rPr sz="850" spc="45"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5240">
              <a:lnSpc>
                <a:spcPct val="131600"/>
              </a:lnSpc>
            </a:pPr>
            <a:r>
              <a:rPr sz="950" b="1" spc="25" dirty="0">
                <a:solidFill>
                  <a:srgbClr val="333333"/>
                </a:solidFill>
                <a:latin typeface="微软雅黑"/>
                <a:cs typeface="微软雅黑"/>
              </a:rPr>
              <a:t>不过，用户</a:t>
            </a:r>
            <a:r>
              <a:rPr sz="950" b="1" spc="50" dirty="0">
                <a:solidFill>
                  <a:srgbClr val="333333"/>
                </a:solidFill>
                <a:latin typeface="Trebuchet MS"/>
                <a:cs typeface="Trebuchet MS"/>
              </a:rPr>
              <a:t>luke</a:t>
            </a:r>
            <a:r>
              <a:rPr sz="950" b="1" spc="25" dirty="0">
                <a:solidFill>
                  <a:srgbClr val="333333"/>
                </a:solidFill>
                <a:latin typeface="微软雅黑"/>
                <a:cs typeface="微软雅黑"/>
              </a:rPr>
              <a:t>仅仅是一个普通账户，没有数据库的任何操作权限。不信的话，可以切换到</a:t>
            </a:r>
            <a:r>
              <a:rPr sz="950" b="1" spc="50" dirty="0">
                <a:solidFill>
                  <a:srgbClr val="333333"/>
                </a:solidFill>
                <a:latin typeface="Trebuchet MS"/>
                <a:cs typeface="Trebuchet MS"/>
              </a:rPr>
              <a:t>luke</a:t>
            </a:r>
            <a:r>
              <a:rPr sz="950" b="1" spc="20" dirty="0">
                <a:solidFill>
                  <a:srgbClr val="333333"/>
                </a:solidFill>
                <a:latin typeface="微软雅黑"/>
                <a:cs typeface="微软雅黑"/>
              </a:rPr>
              <a:t>账户来 </a:t>
            </a:r>
            <a:r>
              <a:rPr sz="950" b="1" spc="25" dirty="0">
                <a:solidFill>
                  <a:srgbClr val="333333"/>
                </a:solidFill>
                <a:latin typeface="微软雅黑"/>
                <a:cs typeface="微软雅黑"/>
              </a:rPr>
              <a:t>查询数据库管理系统中当前都有哪些数据库。可以发现，该账户甚至没法查看完整的数据库列表（刚才 使用</a:t>
            </a:r>
            <a:r>
              <a:rPr sz="950" b="1" spc="50" dirty="0">
                <a:solidFill>
                  <a:srgbClr val="333333"/>
                </a:solidFill>
                <a:latin typeface="Trebuchet MS"/>
                <a:cs typeface="Trebuchet MS"/>
              </a:rPr>
              <a:t>root</a:t>
            </a:r>
            <a:r>
              <a:rPr sz="950" b="1" spc="25" dirty="0">
                <a:solidFill>
                  <a:srgbClr val="333333"/>
                </a:solidFill>
                <a:latin typeface="微软雅黑"/>
                <a:cs typeface="微软雅黑"/>
              </a:rPr>
              <a:t>账户时可以查看到</a:t>
            </a:r>
            <a:r>
              <a:rPr sz="950" b="1" dirty="0">
                <a:solidFill>
                  <a:srgbClr val="333333"/>
                </a:solidFill>
                <a:latin typeface="Trebuchet MS"/>
                <a:cs typeface="Trebuchet MS"/>
              </a:rPr>
              <a:t>3</a:t>
            </a:r>
            <a:r>
              <a:rPr sz="950" b="1" spc="25" dirty="0">
                <a:solidFill>
                  <a:srgbClr val="333333"/>
                </a:solidFill>
                <a:latin typeface="微软雅黑"/>
                <a:cs typeface="微软雅黑"/>
              </a:rPr>
              <a:t>个数据库列表）：</a:t>
            </a:r>
            <a:endParaRPr sz="950">
              <a:latin typeface="微软雅黑"/>
              <a:cs typeface="微软雅黑"/>
            </a:endParaRPr>
          </a:p>
          <a:p>
            <a:pPr>
              <a:lnSpc>
                <a:spcPct val="100000"/>
              </a:lnSpc>
              <a:spcBef>
                <a:spcPts val="45"/>
              </a:spcBef>
            </a:pPr>
            <a:endParaRPr sz="900">
              <a:latin typeface="微软雅黑"/>
              <a:cs typeface="微软雅黑"/>
            </a:endParaRPr>
          </a:p>
          <a:p>
            <a:pPr marL="136525" marR="71755">
              <a:lnSpc>
                <a:spcPct val="132400"/>
              </a:lnSpc>
              <a:tabLst>
                <a:tab pos="3714115" algn="l"/>
              </a:tabLst>
            </a:pPr>
            <a:r>
              <a:rPr sz="850" spc="30" dirty="0">
                <a:solidFill>
                  <a:srgbClr val="333333"/>
                </a:solidFill>
                <a:latin typeface="Lucida Console"/>
                <a:cs typeface="Lucida Console"/>
              </a:rPr>
              <a:t>MariaDB</a:t>
            </a:r>
            <a:r>
              <a:rPr sz="850" spc="25" dirty="0">
                <a:solidFill>
                  <a:srgbClr val="333333"/>
                </a:solidFill>
                <a:latin typeface="Lucida Console"/>
                <a:cs typeface="Lucida Console"/>
              </a:rPr>
              <a:t> </a:t>
            </a:r>
            <a:r>
              <a:rPr sz="850" spc="30" dirty="0">
                <a:solidFill>
                  <a:srgbClr val="333333"/>
                </a:solidFill>
                <a:latin typeface="Lucida Console"/>
                <a:cs typeface="Lucida Console"/>
              </a:rPr>
              <a:t>[mysql]&gt; exitBye[root@linuxprobe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0" dirty="0">
                <a:solidFill>
                  <a:srgbClr val="333333"/>
                </a:solidFill>
                <a:latin typeface="Lucida Console"/>
                <a:cs typeface="Lucida Console"/>
              </a:rPr>
              <a:t>-u</a:t>
            </a:r>
            <a:r>
              <a:rPr sz="850" spc="30" dirty="0">
                <a:solidFill>
                  <a:srgbClr val="333333"/>
                </a:solidFill>
                <a:latin typeface="Lucida Console"/>
                <a:cs typeface="Lucida Console"/>
              </a:rPr>
              <a:t> </a:t>
            </a:r>
            <a:r>
              <a:rPr sz="850" spc="25" dirty="0">
                <a:solidFill>
                  <a:srgbClr val="333333"/>
                </a:solidFill>
                <a:latin typeface="Lucida Console"/>
                <a:cs typeface="Lucida Console"/>
              </a:rPr>
              <a:t>luke</a:t>
            </a:r>
            <a:r>
              <a:rPr sz="850" spc="30" dirty="0">
                <a:solidFill>
                  <a:srgbClr val="333333"/>
                </a:solidFill>
                <a:latin typeface="Lucida Console"/>
                <a:cs typeface="Lucida Console"/>
              </a:rPr>
              <a:t> -pEnter password: </a:t>
            </a:r>
            <a:r>
              <a:rPr sz="800" spc="80" dirty="0">
                <a:solidFill>
                  <a:srgbClr val="333333"/>
                </a:solidFill>
                <a:latin typeface="宋体"/>
                <a:cs typeface="宋体"/>
              </a:rPr>
              <a:t>输 </a:t>
            </a:r>
            <a:r>
              <a:rPr sz="800" spc="90" dirty="0">
                <a:solidFill>
                  <a:srgbClr val="333333"/>
                </a:solidFill>
                <a:latin typeface="宋体"/>
                <a:cs typeface="宋体"/>
              </a:rPr>
              <a:t>入</a:t>
            </a:r>
            <a:r>
              <a:rPr sz="850" spc="30" dirty="0">
                <a:solidFill>
                  <a:srgbClr val="333333"/>
                </a:solidFill>
                <a:latin typeface="Lucida Console"/>
                <a:cs typeface="Lucida Console"/>
              </a:rPr>
              <a:t>luke</a:t>
            </a:r>
            <a:r>
              <a:rPr sz="800" spc="90" dirty="0">
                <a:solidFill>
                  <a:srgbClr val="333333"/>
                </a:solidFill>
                <a:latin typeface="宋体"/>
                <a:cs typeface="宋体"/>
              </a:rPr>
              <a:t>用户的数据库密码</a:t>
            </a:r>
            <a:r>
              <a:rPr sz="850" spc="30" dirty="0">
                <a:solidFill>
                  <a:srgbClr val="333333"/>
                </a:solidFill>
                <a:latin typeface="Lucida Console"/>
                <a:cs typeface="Lucida Console"/>
              </a:rPr>
              <a:t>Welcome</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30" dirty="0">
                <a:solidFill>
                  <a:srgbClr val="333333"/>
                </a:solidFill>
                <a:latin typeface="Lucida Console"/>
                <a:cs typeface="Lucida Console"/>
              </a:rPr>
              <a:t>MariaDB</a:t>
            </a:r>
            <a:r>
              <a:rPr sz="850" spc="40" dirty="0">
                <a:solidFill>
                  <a:srgbClr val="333333"/>
                </a:solidFill>
                <a:latin typeface="Lucida Console"/>
                <a:cs typeface="Lucida Console"/>
              </a:rPr>
              <a:t> </a:t>
            </a:r>
            <a:r>
              <a:rPr sz="850" spc="30" dirty="0">
                <a:solidFill>
                  <a:srgbClr val="333333"/>
                </a:solidFill>
                <a:latin typeface="Lucida Console"/>
                <a:cs typeface="Lucida Console"/>
              </a:rPr>
              <a:t>monitor.	Commands</a:t>
            </a:r>
            <a:r>
              <a:rPr sz="850" spc="25" dirty="0">
                <a:solidFill>
                  <a:srgbClr val="333333"/>
                </a:solidFill>
                <a:latin typeface="Lucida Console"/>
                <a:cs typeface="Lucida Console"/>
              </a:rPr>
              <a:t> end</a:t>
            </a:r>
            <a:r>
              <a:rPr sz="850" spc="20" dirty="0">
                <a:solidFill>
                  <a:srgbClr val="333333"/>
                </a:solidFill>
                <a:latin typeface="Lucida Console"/>
                <a:cs typeface="Lucida Console"/>
              </a:rPr>
              <a:t> </a:t>
            </a:r>
            <a:r>
              <a:rPr sz="850" spc="25" dirty="0">
                <a:solidFill>
                  <a:srgbClr val="333333"/>
                </a:solidFill>
                <a:latin typeface="Lucida Console"/>
                <a:cs typeface="Lucida Console"/>
              </a:rPr>
              <a:t>with </a:t>
            </a:r>
            <a:r>
              <a:rPr sz="850" spc="15" dirty="0">
                <a:solidFill>
                  <a:srgbClr val="333333"/>
                </a:solidFill>
                <a:latin typeface="Lucida Console"/>
                <a:cs typeface="Lucida Console"/>
              </a:rPr>
              <a:t>;</a:t>
            </a:r>
            <a:r>
              <a:rPr sz="850" spc="20" dirty="0">
                <a:solidFill>
                  <a:srgbClr val="333333"/>
                </a:solidFill>
                <a:latin typeface="Lucida Console"/>
                <a:cs typeface="Lucida Console"/>
              </a:rPr>
              <a:t> or</a:t>
            </a:r>
            <a:endParaRPr sz="850">
              <a:latin typeface="Lucida Console"/>
              <a:cs typeface="Lucida Console"/>
            </a:endParaRPr>
          </a:p>
          <a:p>
            <a:pPr marL="136525" marR="116205">
              <a:lnSpc>
                <a:spcPct val="132400"/>
              </a:lnSpc>
            </a:pPr>
            <a:r>
              <a:rPr sz="850" spc="30" dirty="0">
                <a:solidFill>
                  <a:srgbClr val="333333"/>
                </a:solidFill>
                <a:latin typeface="Lucida Console"/>
                <a:cs typeface="Lucida Console"/>
              </a:rPr>
              <a:t>\g.Your MariaDB connection </a:t>
            </a:r>
            <a:r>
              <a:rPr sz="850" spc="20" dirty="0">
                <a:solidFill>
                  <a:srgbClr val="333333"/>
                </a:solidFill>
                <a:latin typeface="Lucida Console"/>
                <a:cs typeface="Lucida Console"/>
              </a:rPr>
              <a:t>id is </a:t>
            </a:r>
            <a:r>
              <a:rPr sz="850" spc="30" dirty="0">
                <a:solidFill>
                  <a:srgbClr val="333333"/>
                </a:solidFill>
                <a:latin typeface="Lucida Console"/>
                <a:cs typeface="Lucida Console"/>
              </a:rPr>
              <a:t>21Server version: 10.3.11-MariaDB MariaDB </a:t>
            </a:r>
            <a:r>
              <a:rPr sz="850" spc="35" dirty="0">
                <a:solidFill>
                  <a:srgbClr val="333333"/>
                </a:solidFill>
                <a:latin typeface="Lucida Console"/>
                <a:cs typeface="Lucida Console"/>
              </a:rPr>
              <a:t> </a:t>
            </a:r>
            <a:r>
              <a:rPr sz="850" spc="30" dirty="0">
                <a:solidFill>
                  <a:srgbClr val="333333"/>
                </a:solidFill>
                <a:latin typeface="Lucida Console"/>
                <a:cs typeface="Lucida Console"/>
              </a:rPr>
              <a:t>ServerCopyright </a:t>
            </a:r>
            <a:r>
              <a:rPr sz="850" spc="25" dirty="0">
                <a:solidFill>
                  <a:srgbClr val="333333"/>
                </a:solidFill>
                <a:latin typeface="Lucida Console"/>
                <a:cs typeface="Lucida Console"/>
              </a:rPr>
              <a:t>(c)</a:t>
            </a:r>
            <a:r>
              <a:rPr sz="850" spc="30" dirty="0">
                <a:solidFill>
                  <a:srgbClr val="333333"/>
                </a:solidFill>
                <a:latin typeface="Lucida Console"/>
                <a:cs typeface="Lucida Console"/>
              </a:rPr>
              <a:t> </a:t>
            </a:r>
            <a:r>
              <a:rPr sz="850" spc="25" dirty="0">
                <a:solidFill>
                  <a:srgbClr val="333333"/>
                </a:solidFill>
                <a:latin typeface="Lucida Console"/>
                <a:cs typeface="Lucida Console"/>
              </a:rPr>
              <a:t>2000,</a:t>
            </a:r>
            <a:r>
              <a:rPr sz="850" spc="30" dirty="0">
                <a:solidFill>
                  <a:srgbClr val="333333"/>
                </a:solidFill>
                <a:latin typeface="Lucida Console"/>
                <a:cs typeface="Lucida Console"/>
              </a:rPr>
              <a:t> </a:t>
            </a:r>
            <a:r>
              <a:rPr sz="850" spc="25" dirty="0">
                <a:solidFill>
                  <a:srgbClr val="333333"/>
                </a:solidFill>
                <a:latin typeface="Lucida Console"/>
                <a:cs typeface="Lucida Console"/>
              </a:rPr>
              <a:t>2018,</a:t>
            </a:r>
            <a:r>
              <a:rPr sz="850" spc="30" dirty="0">
                <a:solidFill>
                  <a:srgbClr val="333333"/>
                </a:solidFill>
                <a:latin typeface="Lucida Console"/>
                <a:cs typeface="Lucida Console"/>
              </a:rPr>
              <a:t> Oracle, MariaDB Corporation </a:t>
            </a:r>
            <a:r>
              <a:rPr sz="850" spc="20" dirty="0">
                <a:solidFill>
                  <a:srgbClr val="333333"/>
                </a:solidFill>
                <a:latin typeface="Lucida Console"/>
                <a:cs typeface="Lucida Console"/>
              </a:rPr>
              <a:t>Ab</a:t>
            </a:r>
            <a:r>
              <a:rPr sz="850" spc="30" dirty="0">
                <a:solidFill>
                  <a:srgbClr val="333333"/>
                </a:solidFill>
                <a:latin typeface="Lucida Console"/>
                <a:cs typeface="Lucida Console"/>
              </a:rPr>
              <a:t> </a:t>
            </a:r>
            <a:r>
              <a:rPr sz="850" spc="25" dirty="0">
                <a:solidFill>
                  <a:srgbClr val="333333"/>
                </a:solidFill>
                <a:latin typeface="Lucida Console"/>
                <a:cs typeface="Lucida Console"/>
              </a:rPr>
              <a:t>and</a:t>
            </a:r>
            <a:r>
              <a:rPr sz="850" spc="30" dirty="0">
                <a:solidFill>
                  <a:srgbClr val="333333"/>
                </a:solidFill>
                <a:latin typeface="Lucida Console"/>
                <a:cs typeface="Lucida Console"/>
              </a:rPr>
              <a:t> others.Type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'help;' </a:t>
            </a:r>
            <a:r>
              <a:rPr sz="850" spc="20" dirty="0">
                <a:solidFill>
                  <a:srgbClr val="333333"/>
                </a:solidFill>
                <a:latin typeface="Lucida Console"/>
                <a:cs typeface="Lucida Console"/>
              </a:rPr>
              <a:t>or</a:t>
            </a:r>
            <a:r>
              <a:rPr sz="850" spc="30" dirty="0">
                <a:solidFill>
                  <a:srgbClr val="333333"/>
                </a:solidFill>
                <a:latin typeface="Lucida Console"/>
                <a:cs typeface="Lucida Console"/>
              </a:rPr>
              <a:t> </a:t>
            </a:r>
            <a:r>
              <a:rPr sz="850" spc="25" dirty="0">
                <a:solidFill>
                  <a:srgbClr val="333333"/>
                </a:solidFill>
                <a:latin typeface="Lucida Console"/>
                <a:cs typeface="Lucida Console"/>
              </a:rPr>
              <a:t>'\h'</a:t>
            </a:r>
            <a:r>
              <a:rPr sz="850" spc="30"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25" dirty="0">
                <a:solidFill>
                  <a:srgbClr val="333333"/>
                </a:solidFill>
                <a:latin typeface="Lucida Console"/>
                <a:cs typeface="Lucida Console"/>
              </a:rPr>
              <a:t>help.</a:t>
            </a:r>
            <a:r>
              <a:rPr sz="850" spc="30" dirty="0">
                <a:solidFill>
                  <a:srgbClr val="333333"/>
                </a:solidFill>
                <a:latin typeface="Lucida Console"/>
                <a:cs typeface="Lucida Console"/>
              </a:rPr>
              <a:t> </a:t>
            </a:r>
            <a:r>
              <a:rPr sz="850" spc="25" dirty="0">
                <a:solidFill>
                  <a:srgbClr val="333333"/>
                </a:solidFill>
                <a:latin typeface="Lucida Console"/>
                <a:cs typeface="Lucida Console"/>
              </a:rPr>
              <a:t>Type</a:t>
            </a:r>
            <a:r>
              <a:rPr sz="850" spc="30" dirty="0">
                <a:solidFill>
                  <a:srgbClr val="333333"/>
                </a:solidFill>
                <a:latin typeface="Lucida Console"/>
                <a:cs typeface="Lucida Console"/>
              </a:rPr>
              <a:t> </a:t>
            </a:r>
            <a:r>
              <a:rPr sz="850" spc="25" dirty="0">
                <a:solidFill>
                  <a:srgbClr val="333333"/>
                </a:solidFill>
                <a:latin typeface="Lucida Console"/>
                <a:cs typeface="Lucida Console"/>
              </a:rPr>
              <a:t>'\c'</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clear</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current</a:t>
            </a:r>
            <a:r>
              <a:rPr sz="850" spc="35" dirty="0">
                <a:solidFill>
                  <a:srgbClr val="333333"/>
                </a:solidFill>
                <a:latin typeface="Lucida Console"/>
                <a:cs typeface="Lucida Console"/>
              </a:rPr>
              <a:t> </a:t>
            </a:r>
            <a:r>
              <a:rPr sz="850" spc="25" dirty="0">
                <a:solidFill>
                  <a:srgbClr val="333333"/>
                </a:solidFill>
                <a:latin typeface="Lucida Console"/>
                <a:cs typeface="Lucida Console"/>
              </a:rPr>
              <a:t>input </a:t>
            </a:r>
            <a:r>
              <a:rPr sz="850" spc="30" dirty="0">
                <a:solidFill>
                  <a:srgbClr val="333333"/>
                </a:solidFill>
                <a:latin typeface="Lucida Console"/>
                <a:cs typeface="Lucida Console"/>
              </a:rPr>
              <a:t> statement.MariaDB [(none)]&gt; </a:t>
            </a:r>
            <a:r>
              <a:rPr sz="850" spc="25" dirty="0">
                <a:solidFill>
                  <a:srgbClr val="333333"/>
                </a:solidFill>
                <a:latin typeface="Lucida Console"/>
                <a:cs typeface="Lucida Console"/>
              </a:rPr>
              <a:t>SHOW</a:t>
            </a:r>
            <a:r>
              <a:rPr sz="850" spc="30" dirty="0">
                <a:solidFill>
                  <a:srgbClr val="333333"/>
                </a:solidFill>
                <a:latin typeface="Lucida Console"/>
                <a:cs typeface="Lucida Console"/>
              </a:rPr>
              <a:t> databases;+--------------------+| Database</a:t>
            </a:r>
            <a:endParaRPr sz="850">
              <a:latin typeface="Lucida Console"/>
              <a:cs typeface="Lucida Console"/>
            </a:endParaRPr>
          </a:p>
          <a:p>
            <a:pPr marL="136525" marR="257175" indent="537210">
              <a:lnSpc>
                <a:spcPct val="132400"/>
              </a:lnSpc>
            </a:pPr>
            <a:r>
              <a:rPr sz="850" spc="30" dirty="0">
                <a:solidFill>
                  <a:srgbClr val="333333"/>
                </a:solidFill>
                <a:latin typeface="Lucida Console"/>
                <a:cs typeface="Lucida Console"/>
              </a:rPr>
              <a:t>|+--------------------+| information_schema |+--------------------+1 </a:t>
            </a:r>
            <a:r>
              <a:rPr sz="850" spc="-500" dirty="0">
                <a:solidFill>
                  <a:srgbClr val="333333"/>
                </a:solidFill>
                <a:latin typeface="Lucida Console"/>
                <a:cs typeface="Lucida Console"/>
              </a:rPr>
              <a:t> </a:t>
            </a:r>
            <a:r>
              <a:rPr sz="850" spc="25" dirty="0">
                <a:solidFill>
                  <a:srgbClr val="333333"/>
                </a:solidFill>
                <a:latin typeface="Lucida Console"/>
                <a:cs typeface="Lucida Console"/>
              </a:rPr>
              <a:t>row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a:t>
            </a:r>
            <a:r>
              <a:rPr sz="850" spc="25" dirty="0">
                <a:solidFill>
                  <a:srgbClr val="333333"/>
                </a:solidFill>
                <a:latin typeface="Lucida Console"/>
                <a:cs typeface="Lucida Console"/>
              </a:rPr>
              <a:t>set</a:t>
            </a:r>
            <a:r>
              <a:rPr sz="850" spc="30" dirty="0">
                <a:solidFill>
                  <a:srgbClr val="333333"/>
                </a:solidFill>
                <a:latin typeface="Lucida Console"/>
                <a:cs typeface="Lucida Console"/>
              </a:rPr>
              <a:t> </a:t>
            </a:r>
            <a:r>
              <a:rPr sz="850" spc="25" dirty="0">
                <a:solidFill>
                  <a:srgbClr val="333333"/>
                </a:solidFill>
                <a:latin typeface="Lucida Console"/>
                <a:cs typeface="Lucida Console"/>
              </a:rPr>
              <a:t>(0.001</a:t>
            </a:r>
            <a:r>
              <a:rPr sz="850" spc="3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nSpc>
                <a:spcPct val="131600"/>
              </a:lnSpc>
            </a:pPr>
            <a:r>
              <a:rPr sz="950" b="1" spc="25" dirty="0">
                <a:solidFill>
                  <a:srgbClr val="333333"/>
                </a:solidFill>
                <a:latin typeface="微软雅黑"/>
                <a:cs typeface="微软雅黑"/>
              </a:rPr>
              <a:t>数据库管理系统所使用的命令一般都比较复杂。我们以</a:t>
            </a:r>
            <a:r>
              <a:rPr sz="950" b="1" spc="60" dirty="0">
                <a:solidFill>
                  <a:srgbClr val="333333"/>
                </a:solidFill>
                <a:latin typeface="Trebuchet MS"/>
                <a:cs typeface="Trebuchet MS"/>
              </a:rPr>
              <a:t>grant</a:t>
            </a:r>
            <a:r>
              <a:rPr sz="950" b="1" spc="25" dirty="0">
                <a:solidFill>
                  <a:srgbClr val="333333"/>
                </a:solidFill>
                <a:latin typeface="微软雅黑"/>
                <a:cs typeface="微软雅黑"/>
              </a:rPr>
              <a:t>命令为例进行说明。</a:t>
            </a:r>
            <a:r>
              <a:rPr sz="950" b="1" spc="60" dirty="0">
                <a:solidFill>
                  <a:srgbClr val="333333"/>
                </a:solidFill>
                <a:latin typeface="Trebuchet MS"/>
                <a:cs typeface="Trebuchet MS"/>
              </a:rPr>
              <a:t>grant</a:t>
            </a:r>
            <a:r>
              <a:rPr sz="950" b="1" spc="20" dirty="0">
                <a:solidFill>
                  <a:srgbClr val="333333"/>
                </a:solidFill>
                <a:latin typeface="微软雅黑"/>
                <a:cs typeface="微软雅黑"/>
              </a:rPr>
              <a:t>命令用于为账户 </a:t>
            </a:r>
            <a:r>
              <a:rPr sz="950" b="1" spc="25" dirty="0">
                <a:solidFill>
                  <a:srgbClr val="333333"/>
                </a:solidFill>
                <a:latin typeface="微软雅黑"/>
                <a:cs typeface="微软雅黑"/>
              </a:rPr>
              <a:t>进行授权，其常见格式如表</a:t>
            </a:r>
            <a:r>
              <a:rPr sz="950" b="1" spc="-10" dirty="0">
                <a:solidFill>
                  <a:srgbClr val="333333"/>
                </a:solidFill>
                <a:latin typeface="Trebuchet MS"/>
                <a:cs typeface="Trebuchet MS"/>
              </a:rPr>
              <a:t>18-1</a:t>
            </a:r>
            <a:r>
              <a:rPr sz="950" b="1" spc="25" dirty="0">
                <a:solidFill>
                  <a:srgbClr val="333333"/>
                </a:solidFill>
                <a:latin typeface="微软雅黑"/>
                <a:cs typeface="微软雅黑"/>
              </a:rPr>
              <a:t>所示。在使用</a:t>
            </a:r>
            <a:r>
              <a:rPr sz="950" b="1" spc="60" dirty="0">
                <a:solidFill>
                  <a:srgbClr val="333333"/>
                </a:solidFill>
                <a:latin typeface="Trebuchet MS"/>
                <a:cs typeface="Trebuchet MS"/>
              </a:rPr>
              <a:t>grant</a:t>
            </a:r>
            <a:r>
              <a:rPr sz="950" b="1" spc="25" dirty="0">
                <a:solidFill>
                  <a:srgbClr val="333333"/>
                </a:solidFill>
                <a:latin typeface="微软雅黑"/>
                <a:cs typeface="微软雅黑"/>
              </a:rPr>
              <a:t>命令时需要写上要赋予的权限、数据库及表单名</a:t>
            </a:r>
            <a:endParaRPr sz="950">
              <a:latin typeface="微软雅黑"/>
              <a:cs typeface="微软雅黑"/>
            </a:endParaRPr>
          </a:p>
          <a:p>
            <a:pPr marL="12700" marR="57785">
              <a:lnSpc>
                <a:spcPct val="131600"/>
              </a:lnSpc>
            </a:pPr>
            <a:r>
              <a:rPr sz="950" b="1" spc="25" dirty="0">
                <a:solidFill>
                  <a:srgbClr val="333333"/>
                </a:solidFill>
                <a:latin typeface="微软雅黑"/>
                <a:cs typeface="微软雅黑"/>
              </a:rPr>
              <a:t>称，以及对应的账户及主机信息。其实，只要理解了命令中每个字段的功能含义，也就不觉得命令复杂 难懂了。</a:t>
            </a:r>
            <a:endParaRPr sz="950">
              <a:latin typeface="微软雅黑"/>
              <a:cs typeface="微软雅黑"/>
            </a:endParaRPr>
          </a:p>
          <a:p>
            <a:pPr marL="12700">
              <a:lnSpc>
                <a:spcPct val="100000"/>
              </a:lnSpc>
              <a:spcBef>
                <a:spcPts val="1110"/>
              </a:spcBef>
              <a:tabLst>
                <a:tab pos="103187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18-1	</a:t>
            </a:r>
            <a:r>
              <a:rPr sz="950" b="1" spc="65" dirty="0">
                <a:solidFill>
                  <a:srgbClr val="333333"/>
                </a:solidFill>
                <a:latin typeface="Trebuchet MS"/>
                <a:cs typeface="Trebuchet MS"/>
              </a:rPr>
              <a:t>GRANT</a:t>
            </a:r>
            <a:r>
              <a:rPr sz="950" b="1" spc="25" dirty="0">
                <a:solidFill>
                  <a:srgbClr val="333333"/>
                </a:solidFill>
                <a:latin typeface="微软雅黑"/>
                <a:cs typeface="微软雅黑"/>
              </a:rPr>
              <a:t>命令的常见格式以及解释</a:t>
            </a:r>
            <a:endParaRPr sz="950">
              <a:latin typeface="微软雅黑"/>
              <a:cs typeface="微软雅黑"/>
            </a:endParaRPr>
          </a:p>
        </p:txBody>
      </p:sp>
      <p:sp>
        <p:nvSpPr>
          <p:cNvPr id="17" name="object 1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2"/>
              </a:rPr>
              <a:t>5/20</a:t>
            </a:r>
            <a:endParaRPr sz="800">
              <a:latin typeface="小哥哥网恋吗"/>
              <a:cs typeface="小哥哥网恋吗"/>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854992"/>
            <a:ext cx="5651500" cy="1010285"/>
            <a:chOff x="959124" y="1854992"/>
            <a:chExt cx="5651500" cy="1010285"/>
          </a:xfrm>
        </p:grpSpPr>
        <p:sp>
          <p:nvSpPr>
            <p:cNvPr id="3" name="object 3"/>
            <p:cNvSpPr/>
            <p:nvPr/>
          </p:nvSpPr>
          <p:spPr>
            <a:xfrm>
              <a:off x="963889" y="1859756"/>
              <a:ext cx="5641975" cy="1000760"/>
            </a:xfrm>
            <a:custGeom>
              <a:avLst/>
              <a:gdLst/>
              <a:ahLst/>
              <a:cxnLst/>
              <a:rect l="l" t="t" r="r" b="b"/>
              <a:pathLst>
                <a:path w="5641975" h="1000760">
                  <a:moveTo>
                    <a:pt x="5617597" y="1000589"/>
                  </a:moveTo>
                  <a:lnTo>
                    <a:pt x="23823" y="1000589"/>
                  </a:lnTo>
                  <a:lnTo>
                    <a:pt x="20659" y="1000294"/>
                  </a:lnTo>
                  <a:lnTo>
                    <a:pt x="17629" y="999694"/>
                  </a:lnTo>
                  <a:lnTo>
                    <a:pt x="14703" y="998207"/>
                  </a:lnTo>
                  <a:lnTo>
                    <a:pt x="11787" y="997016"/>
                  </a:lnTo>
                  <a:lnTo>
                    <a:pt x="0" y="979739"/>
                  </a:lnTo>
                  <a:lnTo>
                    <a:pt x="0" y="976766"/>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39610" y="14589"/>
                  </a:lnTo>
                  <a:lnTo>
                    <a:pt x="5640821" y="17267"/>
                  </a:lnTo>
                  <a:lnTo>
                    <a:pt x="5641421" y="20545"/>
                  </a:lnTo>
                  <a:lnTo>
                    <a:pt x="5641421" y="979739"/>
                  </a:lnTo>
                  <a:lnTo>
                    <a:pt x="5626717" y="998207"/>
                  </a:lnTo>
                  <a:lnTo>
                    <a:pt x="5623792" y="999694"/>
                  </a:lnTo>
                  <a:lnTo>
                    <a:pt x="5620752" y="1000294"/>
                  </a:lnTo>
                  <a:lnTo>
                    <a:pt x="5617597" y="1000589"/>
                  </a:lnTo>
                  <a:close/>
                </a:path>
              </a:pathLst>
            </a:custGeom>
            <a:solidFill>
              <a:srgbClr val="F8F8F8"/>
            </a:solidFill>
          </p:spPr>
          <p:txBody>
            <a:bodyPr wrap="square" lIns="0" tIns="0" rIns="0" bIns="0" rtlCol="0"/>
            <a:lstStyle/>
            <a:p>
              <a:endParaRPr/>
            </a:p>
          </p:txBody>
        </p:sp>
        <p:sp>
          <p:nvSpPr>
            <p:cNvPr id="4" name="object 4"/>
            <p:cNvSpPr/>
            <p:nvPr/>
          </p:nvSpPr>
          <p:spPr>
            <a:xfrm>
              <a:off x="963889" y="1859756"/>
              <a:ext cx="5641975" cy="1000760"/>
            </a:xfrm>
            <a:custGeom>
              <a:avLst/>
              <a:gdLst/>
              <a:ahLst/>
              <a:cxnLst/>
              <a:rect l="l" t="t" r="r" b="b"/>
              <a:pathLst>
                <a:path w="5641975" h="1000760">
                  <a:moveTo>
                    <a:pt x="0" y="976766"/>
                  </a:moveTo>
                  <a:lnTo>
                    <a:pt x="0" y="23823"/>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589"/>
                  </a:lnTo>
                  <a:lnTo>
                    <a:pt x="5640821" y="17267"/>
                  </a:lnTo>
                  <a:lnTo>
                    <a:pt x="5641421" y="20545"/>
                  </a:lnTo>
                  <a:lnTo>
                    <a:pt x="5641421" y="23823"/>
                  </a:lnTo>
                  <a:lnTo>
                    <a:pt x="5641421" y="976766"/>
                  </a:lnTo>
                  <a:lnTo>
                    <a:pt x="5641421" y="979739"/>
                  </a:lnTo>
                  <a:lnTo>
                    <a:pt x="5640821" y="982722"/>
                  </a:lnTo>
                  <a:lnTo>
                    <a:pt x="5626717" y="998207"/>
                  </a:lnTo>
                  <a:lnTo>
                    <a:pt x="5623792" y="999694"/>
                  </a:lnTo>
                  <a:lnTo>
                    <a:pt x="5620752" y="1000294"/>
                  </a:lnTo>
                  <a:lnTo>
                    <a:pt x="5617597" y="1000589"/>
                  </a:lnTo>
                  <a:lnTo>
                    <a:pt x="23823" y="1000589"/>
                  </a:lnTo>
                  <a:lnTo>
                    <a:pt x="20659" y="1000294"/>
                  </a:lnTo>
                  <a:lnTo>
                    <a:pt x="17629" y="999694"/>
                  </a:lnTo>
                  <a:lnTo>
                    <a:pt x="14703" y="998207"/>
                  </a:lnTo>
                  <a:lnTo>
                    <a:pt x="11787" y="997016"/>
                  </a:lnTo>
                  <a:lnTo>
                    <a:pt x="0" y="979739"/>
                  </a:lnTo>
                  <a:lnTo>
                    <a:pt x="0" y="97676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940914"/>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341582"/>
            <a:ext cx="5651500" cy="1696720"/>
            <a:chOff x="959124" y="3341582"/>
            <a:chExt cx="5651500" cy="1696720"/>
          </a:xfrm>
        </p:grpSpPr>
        <p:sp>
          <p:nvSpPr>
            <p:cNvPr id="7" name="object 7"/>
            <p:cNvSpPr/>
            <p:nvPr/>
          </p:nvSpPr>
          <p:spPr>
            <a:xfrm>
              <a:off x="963889" y="3346347"/>
              <a:ext cx="5641975" cy="1687195"/>
            </a:xfrm>
            <a:custGeom>
              <a:avLst/>
              <a:gdLst/>
              <a:ahLst/>
              <a:cxnLst/>
              <a:rect l="l" t="t" r="r" b="b"/>
              <a:pathLst>
                <a:path w="5641975" h="1687195">
                  <a:moveTo>
                    <a:pt x="5617597" y="1686708"/>
                  </a:moveTo>
                  <a:lnTo>
                    <a:pt x="23823" y="1686708"/>
                  </a:lnTo>
                  <a:lnTo>
                    <a:pt x="20659" y="1686413"/>
                  </a:lnTo>
                  <a:lnTo>
                    <a:pt x="17629" y="1685813"/>
                  </a:lnTo>
                  <a:lnTo>
                    <a:pt x="14703" y="1684326"/>
                  </a:lnTo>
                  <a:lnTo>
                    <a:pt x="11787" y="1683135"/>
                  </a:lnTo>
                  <a:lnTo>
                    <a:pt x="0" y="1665858"/>
                  </a:lnTo>
                  <a:lnTo>
                    <a:pt x="0" y="1662885"/>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39610" y="14589"/>
                  </a:lnTo>
                  <a:lnTo>
                    <a:pt x="5640821" y="17276"/>
                  </a:lnTo>
                  <a:lnTo>
                    <a:pt x="5641421" y="20545"/>
                  </a:lnTo>
                  <a:lnTo>
                    <a:pt x="5641421" y="1665858"/>
                  </a:lnTo>
                  <a:lnTo>
                    <a:pt x="5626717" y="1684326"/>
                  </a:lnTo>
                  <a:lnTo>
                    <a:pt x="5623792" y="1685813"/>
                  </a:lnTo>
                  <a:lnTo>
                    <a:pt x="5620752" y="1686413"/>
                  </a:lnTo>
                  <a:lnTo>
                    <a:pt x="5617597" y="1686708"/>
                  </a:lnTo>
                  <a:close/>
                </a:path>
              </a:pathLst>
            </a:custGeom>
            <a:solidFill>
              <a:srgbClr val="F8F8F8"/>
            </a:solidFill>
          </p:spPr>
          <p:txBody>
            <a:bodyPr wrap="square" lIns="0" tIns="0" rIns="0" bIns="0" rtlCol="0"/>
            <a:lstStyle/>
            <a:p>
              <a:endParaRPr/>
            </a:p>
          </p:txBody>
        </p:sp>
        <p:sp>
          <p:nvSpPr>
            <p:cNvPr id="8" name="object 8"/>
            <p:cNvSpPr/>
            <p:nvPr/>
          </p:nvSpPr>
          <p:spPr>
            <a:xfrm>
              <a:off x="963889" y="3346347"/>
              <a:ext cx="5641975" cy="1687195"/>
            </a:xfrm>
            <a:custGeom>
              <a:avLst/>
              <a:gdLst/>
              <a:ahLst/>
              <a:cxnLst/>
              <a:rect l="l" t="t" r="r" b="b"/>
              <a:pathLst>
                <a:path w="5641975" h="1687195">
                  <a:moveTo>
                    <a:pt x="0" y="1662885"/>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589"/>
                  </a:lnTo>
                  <a:lnTo>
                    <a:pt x="5640821" y="17276"/>
                  </a:lnTo>
                  <a:lnTo>
                    <a:pt x="5641421" y="20545"/>
                  </a:lnTo>
                  <a:lnTo>
                    <a:pt x="5641421" y="23823"/>
                  </a:lnTo>
                  <a:lnTo>
                    <a:pt x="5641421" y="1662885"/>
                  </a:lnTo>
                  <a:lnTo>
                    <a:pt x="5641421" y="1665858"/>
                  </a:lnTo>
                  <a:lnTo>
                    <a:pt x="5640821" y="1668841"/>
                  </a:lnTo>
                  <a:lnTo>
                    <a:pt x="5639610" y="1671518"/>
                  </a:lnTo>
                  <a:lnTo>
                    <a:pt x="5638400" y="1674501"/>
                  </a:lnTo>
                  <a:lnTo>
                    <a:pt x="5626717" y="1684326"/>
                  </a:lnTo>
                  <a:lnTo>
                    <a:pt x="5623792" y="1685813"/>
                  </a:lnTo>
                  <a:lnTo>
                    <a:pt x="5620752" y="1686413"/>
                  </a:lnTo>
                  <a:lnTo>
                    <a:pt x="5617597" y="1686708"/>
                  </a:lnTo>
                  <a:lnTo>
                    <a:pt x="23823" y="1686708"/>
                  </a:lnTo>
                  <a:lnTo>
                    <a:pt x="20659" y="1686413"/>
                  </a:lnTo>
                  <a:lnTo>
                    <a:pt x="17629" y="1685813"/>
                  </a:lnTo>
                  <a:lnTo>
                    <a:pt x="14703" y="1684326"/>
                  </a:lnTo>
                  <a:lnTo>
                    <a:pt x="11787" y="1683135"/>
                  </a:lnTo>
                  <a:lnTo>
                    <a:pt x="1810" y="1671518"/>
                  </a:lnTo>
                  <a:lnTo>
                    <a:pt x="600" y="1668841"/>
                  </a:lnTo>
                  <a:lnTo>
                    <a:pt x="0" y="1665858"/>
                  </a:lnTo>
                  <a:lnTo>
                    <a:pt x="0" y="166288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427504"/>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5895469"/>
            <a:ext cx="5651500" cy="1353185"/>
            <a:chOff x="959124" y="5895469"/>
            <a:chExt cx="5651500" cy="1353185"/>
          </a:xfrm>
        </p:grpSpPr>
        <p:sp>
          <p:nvSpPr>
            <p:cNvPr id="11" name="object 11"/>
            <p:cNvSpPr/>
            <p:nvPr/>
          </p:nvSpPr>
          <p:spPr>
            <a:xfrm>
              <a:off x="963889" y="5900234"/>
              <a:ext cx="5641975" cy="1343660"/>
            </a:xfrm>
            <a:custGeom>
              <a:avLst/>
              <a:gdLst/>
              <a:ahLst/>
              <a:cxnLst/>
              <a:rect l="l" t="t" r="r" b="b"/>
              <a:pathLst>
                <a:path w="5641975" h="1343659">
                  <a:moveTo>
                    <a:pt x="5617597" y="1343649"/>
                  </a:moveTo>
                  <a:lnTo>
                    <a:pt x="23823" y="1343649"/>
                  </a:lnTo>
                  <a:lnTo>
                    <a:pt x="20659" y="1343353"/>
                  </a:lnTo>
                  <a:lnTo>
                    <a:pt x="0" y="1322799"/>
                  </a:lnTo>
                  <a:lnTo>
                    <a:pt x="0" y="1319825"/>
                  </a:lnTo>
                  <a:lnTo>
                    <a:pt x="0" y="20250"/>
                  </a:lnTo>
                  <a:lnTo>
                    <a:pt x="600" y="16971"/>
                  </a:lnTo>
                  <a:lnTo>
                    <a:pt x="3020" y="11320"/>
                  </a:lnTo>
                  <a:lnTo>
                    <a:pt x="4745" y="8938"/>
                  </a:lnTo>
                  <a:lnTo>
                    <a:pt x="6975" y="6851"/>
                  </a:lnTo>
                  <a:lnTo>
                    <a:pt x="9214" y="4173"/>
                  </a:lnTo>
                  <a:lnTo>
                    <a:pt x="11787" y="2382"/>
                  </a:lnTo>
                  <a:lnTo>
                    <a:pt x="17629" y="600"/>
                  </a:lnTo>
                  <a:lnTo>
                    <a:pt x="20659" y="0"/>
                  </a:lnTo>
                  <a:lnTo>
                    <a:pt x="5620752" y="0"/>
                  </a:lnTo>
                  <a:lnTo>
                    <a:pt x="5623792" y="600"/>
                  </a:lnTo>
                  <a:lnTo>
                    <a:pt x="5629633" y="2382"/>
                  </a:lnTo>
                  <a:lnTo>
                    <a:pt x="5632206" y="4173"/>
                  </a:lnTo>
                  <a:lnTo>
                    <a:pt x="5634446" y="6851"/>
                  </a:lnTo>
                  <a:lnTo>
                    <a:pt x="5636675" y="8938"/>
                  </a:lnTo>
                  <a:lnTo>
                    <a:pt x="5638400" y="11320"/>
                  </a:lnTo>
                  <a:lnTo>
                    <a:pt x="5640821" y="16971"/>
                  </a:lnTo>
                  <a:lnTo>
                    <a:pt x="5641421" y="20250"/>
                  </a:lnTo>
                  <a:lnTo>
                    <a:pt x="5641421" y="1322799"/>
                  </a:lnTo>
                  <a:lnTo>
                    <a:pt x="5620752" y="1343353"/>
                  </a:lnTo>
                  <a:lnTo>
                    <a:pt x="5617597" y="1343649"/>
                  </a:lnTo>
                  <a:close/>
                </a:path>
              </a:pathLst>
            </a:custGeom>
            <a:solidFill>
              <a:srgbClr val="F8F8F8"/>
            </a:solidFill>
          </p:spPr>
          <p:txBody>
            <a:bodyPr wrap="square" lIns="0" tIns="0" rIns="0" bIns="0" rtlCol="0"/>
            <a:lstStyle/>
            <a:p>
              <a:endParaRPr/>
            </a:p>
          </p:txBody>
        </p:sp>
        <p:sp>
          <p:nvSpPr>
            <p:cNvPr id="12" name="object 12"/>
            <p:cNvSpPr/>
            <p:nvPr/>
          </p:nvSpPr>
          <p:spPr>
            <a:xfrm>
              <a:off x="963889" y="5900234"/>
              <a:ext cx="5641975" cy="1343660"/>
            </a:xfrm>
            <a:custGeom>
              <a:avLst/>
              <a:gdLst/>
              <a:ahLst/>
              <a:cxnLst/>
              <a:rect l="l" t="t" r="r" b="b"/>
              <a:pathLst>
                <a:path w="5641975" h="1343659">
                  <a:moveTo>
                    <a:pt x="0" y="1319825"/>
                  </a:moveTo>
                  <a:lnTo>
                    <a:pt x="0" y="23823"/>
                  </a:lnTo>
                  <a:lnTo>
                    <a:pt x="0" y="20250"/>
                  </a:lnTo>
                  <a:lnTo>
                    <a:pt x="600" y="16971"/>
                  </a:lnTo>
                  <a:lnTo>
                    <a:pt x="1810" y="14294"/>
                  </a:lnTo>
                  <a:lnTo>
                    <a:pt x="3020" y="11320"/>
                  </a:lnTo>
                  <a:lnTo>
                    <a:pt x="4745" y="8938"/>
                  </a:lnTo>
                  <a:lnTo>
                    <a:pt x="6975" y="6851"/>
                  </a:lnTo>
                  <a:lnTo>
                    <a:pt x="9214" y="4173"/>
                  </a:lnTo>
                  <a:lnTo>
                    <a:pt x="11787" y="2382"/>
                  </a:lnTo>
                  <a:lnTo>
                    <a:pt x="14703" y="1486"/>
                  </a:lnTo>
                  <a:lnTo>
                    <a:pt x="17629" y="600"/>
                  </a:lnTo>
                  <a:lnTo>
                    <a:pt x="20659" y="0"/>
                  </a:lnTo>
                  <a:lnTo>
                    <a:pt x="23823" y="0"/>
                  </a:lnTo>
                  <a:lnTo>
                    <a:pt x="5617597" y="0"/>
                  </a:lnTo>
                  <a:lnTo>
                    <a:pt x="5620752" y="0"/>
                  </a:lnTo>
                  <a:lnTo>
                    <a:pt x="5623792" y="600"/>
                  </a:lnTo>
                  <a:lnTo>
                    <a:pt x="5626717" y="1486"/>
                  </a:lnTo>
                  <a:lnTo>
                    <a:pt x="5629633" y="2382"/>
                  </a:lnTo>
                  <a:lnTo>
                    <a:pt x="5632206" y="4173"/>
                  </a:lnTo>
                  <a:lnTo>
                    <a:pt x="5634446" y="6851"/>
                  </a:lnTo>
                  <a:lnTo>
                    <a:pt x="5636675" y="8938"/>
                  </a:lnTo>
                  <a:lnTo>
                    <a:pt x="5638400" y="11320"/>
                  </a:lnTo>
                  <a:lnTo>
                    <a:pt x="5639610" y="14294"/>
                  </a:lnTo>
                  <a:lnTo>
                    <a:pt x="5640821" y="16971"/>
                  </a:lnTo>
                  <a:lnTo>
                    <a:pt x="5641421" y="20250"/>
                  </a:lnTo>
                  <a:lnTo>
                    <a:pt x="5641421" y="23823"/>
                  </a:lnTo>
                  <a:lnTo>
                    <a:pt x="5641421" y="1319825"/>
                  </a:lnTo>
                  <a:lnTo>
                    <a:pt x="5641421" y="1322799"/>
                  </a:lnTo>
                  <a:lnTo>
                    <a:pt x="5640821" y="1325781"/>
                  </a:lnTo>
                  <a:lnTo>
                    <a:pt x="5617597" y="1343649"/>
                  </a:lnTo>
                  <a:lnTo>
                    <a:pt x="23823" y="1343649"/>
                  </a:lnTo>
                  <a:lnTo>
                    <a:pt x="0" y="1322799"/>
                  </a:lnTo>
                  <a:lnTo>
                    <a:pt x="0" y="131982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5981391"/>
              <a:ext cx="5556250" cy="1200785"/>
            </a:xfrm>
            <a:custGeom>
              <a:avLst/>
              <a:gdLst/>
              <a:ahLst/>
              <a:cxnLst/>
              <a:rect l="l" t="t" r="r" b="b"/>
              <a:pathLst>
                <a:path w="5556250" h="1200784">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7915708"/>
            <a:ext cx="5651500" cy="838835"/>
            <a:chOff x="959124" y="7915708"/>
            <a:chExt cx="5651500" cy="838835"/>
          </a:xfrm>
        </p:grpSpPr>
        <p:sp>
          <p:nvSpPr>
            <p:cNvPr id="15" name="object 15"/>
            <p:cNvSpPr/>
            <p:nvPr/>
          </p:nvSpPr>
          <p:spPr>
            <a:xfrm>
              <a:off x="963889" y="7920473"/>
              <a:ext cx="5641975" cy="829310"/>
            </a:xfrm>
            <a:custGeom>
              <a:avLst/>
              <a:gdLst/>
              <a:ahLst/>
              <a:cxnLst/>
              <a:rect l="l" t="t" r="r" b="b"/>
              <a:pathLst>
                <a:path w="5641975" h="829309">
                  <a:moveTo>
                    <a:pt x="5617597" y="829060"/>
                  </a:moveTo>
                  <a:lnTo>
                    <a:pt x="23823" y="829060"/>
                  </a:lnTo>
                  <a:lnTo>
                    <a:pt x="20659" y="828764"/>
                  </a:lnTo>
                  <a:lnTo>
                    <a:pt x="0" y="808514"/>
                  </a:lnTo>
                  <a:lnTo>
                    <a:pt x="0" y="805236"/>
                  </a:lnTo>
                  <a:lnTo>
                    <a:pt x="0" y="20545"/>
                  </a:lnTo>
                  <a:lnTo>
                    <a:pt x="20659" y="0"/>
                  </a:lnTo>
                  <a:lnTo>
                    <a:pt x="5620752" y="0"/>
                  </a:lnTo>
                  <a:lnTo>
                    <a:pt x="5641421" y="20545"/>
                  </a:lnTo>
                  <a:lnTo>
                    <a:pt x="5641421" y="808514"/>
                  </a:lnTo>
                  <a:lnTo>
                    <a:pt x="5620752" y="828764"/>
                  </a:lnTo>
                  <a:lnTo>
                    <a:pt x="5617597" y="829060"/>
                  </a:lnTo>
                  <a:close/>
                </a:path>
              </a:pathLst>
            </a:custGeom>
            <a:solidFill>
              <a:srgbClr val="F8F8F8"/>
            </a:solidFill>
          </p:spPr>
          <p:txBody>
            <a:bodyPr wrap="square" lIns="0" tIns="0" rIns="0" bIns="0" rtlCol="0"/>
            <a:lstStyle/>
            <a:p>
              <a:endParaRPr/>
            </a:p>
          </p:txBody>
        </p:sp>
        <p:sp>
          <p:nvSpPr>
            <p:cNvPr id="16" name="object 16"/>
            <p:cNvSpPr/>
            <p:nvPr/>
          </p:nvSpPr>
          <p:spPr>
            <a:xfrm>
              <a:off x="963889" y="7920473"/>
              <a:ext cx="5641975" cy="829310"/>
            </a:xfrm>
            <a:custGeom>
              <a:avLst/>
              <a:gdLst/>
              <a:ahLst/>
              <a:cxnLst/>
              <a:rect l="l" t="t" r="r" b="b"/>
              <a:pathLst>
                <a:path w="5641975" h="829309">
                  <a:moveTo>
                    <a:pt x="0" y="805236"/>
                  </a:moveTo>
                  <a:lnTo>
                    <a:pt x="0" y="23823"/>
                  </a:lnTo>
                  <a:lnTo>
                    <a:pt x="0" y="20545"/>
                  </a:lnTo>
                  <a:lnTo>
                    <a:pt x="600" y="17267"/>
                  </a:lnTo>
                  <a:lnTo>
                    <a:pt x="1810" y="14294"/>
                  </a:lnTo>
                  <a:lnTo>
                    <a:pt x="3020" y="11311"/>
                  </a:lnTo>
                  <a:lnTo>
                    <a:pt x="4745" y="8633"/>
                  </a:lnTo>
                  <a:lnTo>
                    <a:pt x="20659" y="0"/>
                  </a:lnTo>
                  <a:lnTo>
                    <a:pt x="23823" y="0"/>
                  </a:lnTo>
                  <a:lnTo>
                    <a:pt x="5617597" y="0"/>
                  </a:lnTo>
                  <a:lnTo>
                    <a:pt x="5620752" y="0"/>
                  </a:lnTo>
                  <a:lnTo>
                    <a:pt x="5623792" y="295"/>
                  </a:lnTo>
                  <a:lnTo>
                    <a:pt x="5639610" y="14294"/>
                  </a:lnTo>
                  <a:lnTo>
                    <a:pt x="5640821" y="17267"/>
                  </a:lnTo>
                  <a:lnTo>
                    <a:pt x="5641421" y="20545"/>
                  </a:lnTo>
                  <a:lnTo>
                    <a:pt x="5641421" y="23823"/>
                  </a:lnTo>
                  <a:lnTo>
                    <a:pt x="5641421" y="805236"/>
                  </a:lnTo>
                  <a:lnTo>
                    <a:pt x="5641421" y="808514"/>
                  </a:lnTo>
                  <a:lnTo>
                    <a:pt x="5640821" y="811487"/>
                  </a:lnTo>
                  <a:lnTo>
                    <a:pt x="5639610" y="814165"/>
                  </a:lnTo>
                  <a:lnTo>
                    <a:pt x="5638400" y="817148"/>
                  </a:lnTo>
                  <a:lnTo>
                    <a:pt x="5617597" y="829060"/>
                  </a:lnTo>
                  <a:lnTo>
                    <a:pt x="23823" y="829060"/>
                  </a:lnTo>
                  <a:lnTo>
                    <a:pt x="1810" y="814165"/>
                  </a:lnTo>
                  <a:lnTo>
                    <a:pt x="600" y="811487"/>
                  </a:lnTo>
                  <a:lnTo>
                    <a:pt x="0" y="808514"/>
                  </a:lnTo>
                  <a:lnTo>
                    <a:pt x="0" y="805236"/>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8001630"/>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8" name="object 18"/>
          <p:cNvSpPr txBox="1"/>
          <p:nvPr/>
        </p:nvSpPr>
        <p:spPr>
          <a:xfrm>
            <a:off x="946424" y="331766"/>
            <a:ext cx="5708015" cy="8936990"/>
          </a:xfrm>
          <a:prstGeom prst="rect">
            <a:avLst/>
          </a:prstGeom>
        </p:spPr>
        <p:txBody>
          <a:bodyPr vert="horz" wrap="square" lIns="0" tIns="12700" rIns="0" bIns="0" rtlCol="0">
            <a:spAutoFit/>
          </a:bodyPr>
          <a:lstStyle/>
          <a:p>
            <a:pPr marR="5080" algn="r">
              <a:lnSpc>
                <a:spcPct val="100000"/>
              </a:lnSpc>
              <a:spcBef>
                <a:spcPts val="100"/>
              </a:spcBef>
            </a:pPr>
            <a:r>
              <a:rPr sz="800" dirty="0">
                <a:latin typeface="小哥哥网恋吗"/>
                <a:cs typeface="小哥哥网恋吗"/>
              </a:rPr>
              <a:t>5/20</a:t>
            </a:r>
            <a:endParaRPr sz="800">
              <a:latin typeface="小哥哥网恋吗"/>
              <a:cs typeface="小哥哥网恋吗"/>
            </a:endParaRPr>
          </a:p>
          <a:p>
            <a:pPr>
              <a:lnSpc>
                <a:spcPct val="100000"/>
              </a:lnSpc>
              <a:spcBef>
                <a:spcPts val="5"/>
              </a:spcBef>
            </a:pPr>
            <a:endParaRPr sz="700">
              <a:latin typeface="小哥哥网恋吗"/>
              <a:cs typeface="小哥哥网恋吗"/>
            </a:endParaRPr>
          </a:p>
          <a:p>
            <a:pPr marL="12700" marR="97155">
              <a:lnSpc>
                <a:spcPct val="131600"/>
              </a:lnSpc>
            </a:pPr>
            <a:r>
              <a:rPr sz="950" b="1" spc="25" dirty="0">
                <a:solidFill>
                  <a:srgbClr val="333333"/>
                </a:solidFill>
                <a:latin typeface="微软雅黑"/>
                <a:cs typeface="微软雅黑"/>
              </a:rPr>
              <a:t>当然，账户的授权工作肯定是需要数据库管理员来执行的。下面以</a:t>
            </a:r>
            <a:r>
              <a:rPr sz="950" b="1" spc="50" dirty="0">
                <a:solidFill>
                  <a:srgbClr val="333333"/>
                </a:solidFill>
                <a:latin typeface="Trebuchet MS"/>
                <a:cs typeface="Trebuchet MS"/>
              </a:rPr>
              <a:t>root</a:t>
            </a:r>
            <a:r>
              <a:rPr sz="950" b="1" spc="20" dirty="0">
                <a:solidFill>
                  <a:srgbClr val="333333"/>
                </a:solidFill>
                <a:latin typeface="微软雅黑"/>
                <a:cs typeface="微软雅黑"/>
              </a:rPr>
              <a:t>管理员的身份登录到数据库管理 </a:t>
            </a:r>
            <a:r>
              <a:rPr sz="950" b="1" spc="25" dirty="0">
                <a:solidFill>
                  <a:srgbClr val="333333"/>
                </a:solidFill>
                <a:latin typeface="微软雅黑"/>
                <a:cs typeface="微软雅黑"/>
              </a:rPr>
              <a:t>系统中，针对</a:t>
            </a:r>
            <a:r>
              <a:rPr sz="950" b="1" spc="65" dirty="0">
                <a:solidFill>
                  <a:srgbClr val="333333"/>
                </a:solidFill>
                <a:latin typeface="Trebuchet MS"/>
                <a:cs typeface="Trebuchet MS"/>
              </a:rPr>
              <a:t>mysql</a:t>
            </a:r>
            <a:r>
              <a:rPr sz="950" b="1" spc="25" dirty="0">
                <a:solidFill>
                  <a:srgbClr val="333333"/>
                </a:solidFill>
                <a:latin typeface="微软雅黑"/>
                <a:cs typeface="微软雅黑"/>
              </a:rPr>
              <a:t>数据库中的</a:t>
            </a:r>
            <a:r>
              <a:rPr sz="950" b="1" spc="55" dirty="0">
                <a:solidFill>
                  <a:srgbClr val="333333"/>
                </a:solidFill>
                <a:latin typeface="Trebuchet MS"/>
                <a:cs typeface="Trebuchet MS"/>
              </a:rPr>
              <a:t>user</a:t>
            </a:r>
            <a:r>
              <a:rPr sz="950" b="1" spc="25" dirty="0">
                <a:solidFill>
                  <a:srgbClr val="333333"/>
                </a:solidFill>
                <a:latin typeface="微软雅黑"/>
                <a:cs typeface="微软雅黑"/>
              </a:rPr>
              <a:t>表单向账户</a:t>
            </a:r>
            <a:r>
              <a:rPr sz="950" b="1" spc="50" dirty="0">
                <a:solidFill>
                  <a:srgbClr val="333333"/>
                </a:solidFill>
                <a:latin typeface="Trebuchet MS"/>
                <a:cs typeface="Trebuchet MS"/>
              </a:rPr>
              <a:t>luke</a:t>
            </a:r>
            <a:r>
              <a:rPr sz="950" b="1" spc="25" dirty="0">
                <a:solidFill>
                  <a:srgbClr val="333333"/>
                </a:solidFill>
                <a:latin typeface="微软雅黑"/>
                <a:cs typeface="微软雅黑"/>
              </a:rPr>
              <a:t>授予查询、更新、删除以及插入等权限。</a:t>
            </a:r>
            <a:endParaRPr sz="950">
              <a:latin typeface="微软雅黑"/>
              <a:cs typeface="微软雅黑"/>
            </a:endParaRPr>
          </a:p>
          <a:p>
            <a:pPr marL="12700" marR="113030">
              <a:lnSpc>
                <a:spcPct val="131600"/>
              </a:lnSpc>
              <a:spcBef>
                <a:spcPts val="825"/>
              </a:spcBef>
            </a:pPr>
            <a:r>
              <a:rPr sz="950" b="1" spc="25" dirty="0">
                <a:solidFill>
                  <a:srgbClr val="333333"/>
                </a:solidFill>
                <a:latin typeface="微软雅黑"/>
                <a:cs typeface="微软雅黑"/>
              </a:rPr>
              <a:t>刘遄老师特别懂同学们现在心里想的是什么</a:t>
            </a:r>
            <a:r>
              <a:rPr sz="950" b="1" dirty="0">
                <a:solidFill>
                  <a:srgbClr val="333333"/>
                </a:solidFill>
                <a:latin typeface="Trebuchet MS"/>
                <a:cs typeface="Trebuchet MS"/>
              </a:rPr>
              <a:t>~</a:t>
            </a:r>
            <a:r>
              <a:rPr sz="950" b="1" spc="25" dirty="0">
                <a:solidFill>
                  <a:srgbClr val="333333"/>
                </a:solidFill>
                <a:latin typeface="微软雅黑"/>
                <a:cs typeface="微软雅黑"/>
              </a:rPr>
              <a:t>哈哈，我起初也觉得在每条数据库命令后都要加上</a:t>
            </a:r>
            <a:r>
              <a:rPr sz="950" b="1" spc="-25" dirty="0">
                <a:solidFill>
                  <a:srgbClr val="333333"/>
                </a:solidFill>
                <a:latin typeface="Trebuchet MS"/>
                <a:cs typeface="Trebuchet MS"/>
              </a:rPr>
              <a:t>;</a:t>
            </a:r>
            <a:r>
              <a:rPr sz="950" b="1" spc="-25" dirty="0">
                <a:solidFill>
                  <a:srgbClr val="333333"/>
                </a:solidFill>
                <a:latin typeface="微软雅黑"/>
                <a:cs typeface="微软雅黑"/>
              </a:rPr>
              <a:t>（</a:t>
            </a:r>
            <a:r>
              <a:rPr sz="950" b="1" spc="25" dirty="0">
                <a:solidFill>
                  <a:srgbClr val="333333"/>
                </a:solidFill>
                <a:latin typeface="微软雅黑"/>
                <a:cs typeface="微软雅黑"/>
              </a:rPr>
              <a:t>分 </a:t>
            </a:r>
            <a:r>
              <a:rPr sz="950" b="1" spc="30" dirty="0">
                <a:solidFill>
                  <a:srgbClr val="333333"/>
                </a:solidFill>
                <a:latin typeface="微软雅黑"/>
                <a:cs typeface="微软雅黑"/>
              </a:rPr>
              <a:t> </a:t>
            </a:r>
            <a:r>
              <a:rPr sz="950" b="1" spc="20" dirty="0">
                <a:solidFill>
                  <a:srgbClr val="333333"/>
                </a:solidFill>
                <a:latin typeface="微软雅黑"/>
                <a:cs typeface="微软雅黑"/>
              </a:rPr>
              <a:t>号）来结束特别的不方便，时常还会忘记，但敲的命令多了也就自然习惯了。授权操作执行后来查看下  </a:t>
            </a:r>
            <a:r>
              <a:rPr sz="950" b="1" spc="50" dirty="0">
                <a:solidFill>
                  <a:srgbClr val="333333"/>
                </a:solidFill>
                <a:latin typeface="Trebuchet MS"/>
                <a:cs typeface="Trebuchet MS"/>
              </a:rPr>
              <a:t>luke</a:t>
            </a:r>
            <a:r>
              <a:rPr sz="950" b="1" spc="25" dirty="0">
                <a:solidFill>
                  <a:srgbClr val="333333"/>
                </a:solidFill>
                <a:latin typeface="微软雅黑"/>
                <a:cs typeface="微软雅黑"/>
              </a:rPr>
              <a:t>用户的权限吧：</a:t>
            </a:r>
            <a:endParaRPr sz="950">
              <a:latin typeface="微软雅黑"/>
              <a:cs typeface="微软雅黑"/>
            </a:endParaRPr>
          </a:p>
          <a:p>
            <a:pPr>
              <a:lnSpc>
                <a:spcPct val="100000"/>
              </a:lnSpc>
              <a:spcBef>
                <a:spcPts val="50"/>
              </a:spcBef>
            </a:pPr>
            <a:endParaRPr sz="900">
              <a:latin typeface="微软雅黑"/>
              <a:cs typeface="微软雅黑"/>
            </a:endParaRPr>
          </a:p>
          <a:p>
            <a:pPr marL="136525" marR="166370" indent="-63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0" dirty="0">
                <a:solidFill>
                  <a:srgbClr val="333333"/>
                </a:solidFill>
                <a:latin typeface="Lucida Console"/>
                <a:cs typeface="Lucida Console"/>
              </a:rPr>
              <a:t>-u</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 </a:t>
            </a:r>
            <a:r>
              <a:rPr sz="850" spc="30" dirty="0">
                <a:solidFill>
                  <a:srgbClr val="333333"/>
                </a:solidFill>
                <a:latin typeface="Lucida Console"/>
                <a:cs typeface="Lucida Console"/>
              </a:rPr>
              <a:t>-pEnter password: </a:t>
            </a:r>
            <a:r>
              <a:rPr sz="800" spc="85" dirty="0">
                <a:solidFill>
                  <a:srgbClr val="333333"/>
                </a:solidFill>
                <a:latin typeface="宋体"/>
                <a:cs typeface="宋体"/>
              </a:rPr>
              <a:t>输</a:t>
            </a:r>
            <a:r>
              <a:rPr sz="800" spc="90" dirty="0">
                <a:solidFill>
                  <a:srgbClr val="333333"/>
                </a:solidFill>
                <a:latin typeface="宋体"/>
                <a:cs typeface="宋体"/>
              </a:rPr>
              <a:t>入管</a:t>
            </a:r>
            <a:r>
              <a:rPr sz="700" spc="190" dirty="0">
                <a:solidFill>
                  <a:srgbClr val="333333"/>
                </a:solidFill>
                <a:latin typeface="宋体"/>
                <a:cs typeface="宋体"/>
              </a:rPr>
              <a:t>理</a:t>
            </a:r>
            <a:r>
              <a:rPr sz="800" spc="90" dirty="0">
                <a:solidFill>
                  <a:srgbClr val="333333"/>
                </a:solidFill>
                <a:latin typeface="宋体"/>
                <a:cs typeface="宋体"/>
              </a:rPr>
              <a:t>员的数据库密码</a:t>
            </a:r>
            <a:r>
              <a:rPr sz="850" spc="30" dirty="0">
                <a:solidFill>
                  <a:srgbClr val="333333"/>
                </a:solidFill>
                <a:latin typeface="Lucida Console"/>
                <a:cs typeface="Lucida Console"/>
              </a:rPr>
              <a:t>MariaDB </a:t>
            </a:r>
            <a:r>
              <a:rPr sz="850" spc="-500" dirty="0">
                <a:solidFill>
                  <a:srgbClr val="333333"/>
                </a:solidFill>
                <a:latin typeface="Lucida Console"/>
                <a:cs typeface="Lucida Console"/>
              </a:rPr>
              <a:t> </a:t>
            </a:r>
            <a:r>
              <a:rPr sz="850" spc="30" dirty="0">
                <a:solidFill>
                  <a:srgbClr val="333333"/>
                </a:solidFill>
                <a:latin typeface="Lucida Console"/>
                <a:cs typeface="Lucida Console"/>
              </a:rPr>
              <a:t>[(none)]&gt;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mysql;Reading </a:t>
            </a:r>
            <a:r>
              <a:rPr sz="850" spc="25" dirty="0">
                <a:solidFill>
                  <a:srgbClr val="333333"/>
                </a:solidFill>
                <a:latin typeface="Lucida Console"/>
                <a:cs typeface="Lucida Console"/>
              </a:rPr>
              <a:t>table</a:t>
            </a:r>
            <a:r>
              <a:rPr sz="850" spc="30" dirty="0">
                <a:solidFill>
                  <a:srgbClr val="333333"/>
                </a:solidFill>
                <a:latin typeface="Lucida Console"/>
                <a:cs typeface="Lucida Console"/>
              </a:rPr>
              <a:t> information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completion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table</a:t>
            </a:r>
            <a:r>
              <a:rPr sz="850" spc="30" dirty="0">
                <a:solidFill>
                  <a:srgbClr val="333333"/>
                </a:solidFill>
                <a:latin typeface="Lucida Console"/>
                <a:cs typeface="Lucida Console"/>
              </a:rPr>
              <a:t> </a:t>
            </a:r>
            <a:r>
              <a:rPr sz="850" spc="25" dirty="0">
                <a:solidFill>
                  <a:srgbClr val="333333"/>
                </a:solidFill>
                <a:latin typeface="Lucida Console"/>
                <a:cs typeface="Lucida Console"/>
              </a:rPr>
              <a:t>and </a:t>
            </a:r>
            <a:r>
              <a:rPr sz="850" spc="30" dirty="0">
                <a:solidFill>
                  <a:srgbClr val="333333"/>
                </a:solidFill>
                <a:latin typeface="Lucida Console"/>
                <a:cs typeface="Lucida Console"/>
              </a:rPr>
              <a:t> </a:t>
            </a:r>
            <a:r>
              <a:rPr sz="850" spc="25" dirty="0">
                <a:solidFill>
                  <a:srgbClr val="333333"/>
                </a:solidFill>
                <a:latin typeface="Lucida Console"/>
                <a:cs typeface="Lucida Console"/>
              </a:rPr>
              <a:t>column</a:t>
            </a:r>
            <a:r>
              <a:rPr sz="850" spc="30" dirty="0">
                <a:solidFill>
                  <a:srgbClr val="333333"/>
                </a:solidFill>
                <a:latin typeface="Lucida Console"/>
                <a:cs typeface="Lucida Console"/>
              </a:rPr>
              <a:t> namesYou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turn</a:t>
            </a:r>
            <a:r>
              <a:rPr sz="850" spc="30" dirty="0">
                <a:solidFill>
                  <a:srgbClr val="333333"/>
                </a:solidFill>
                <a:latin typeface="Lucida Console"/>
                <a:cs typeface="Lucida Console"/>
              </a:rPr>
              <a:t> </a:t>
            </a:r>
            <a:r>
              <a:rPr sz="850" spc="25" dirty="0">
                <a:solidFill>
                  <a:srgbClr val="333333"/>
                </a:solidFill>
                <a:latin typeface="Lucida Console"/>
                <a:cs typeface="Lucida Console"/>
              </a:rPr>
              <a:t>off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feature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get</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quicker startup </a:t>
            </a:r>
            <a:r>
              <a:rPr sz="850" spc="25" dirty="0">
                <a:solidFill>
                  <a:srgbClr val="333333"/>
                </a:solidFill>
                <a:latin typeface="Lucida Console"/>
                <a:cs typeface="Lucida Console"/>
              </a:rPr>
              <a:t>with</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ADatabase</a:t>
            </a:r>
            <a:r>
              <a:rPr sz="850" spc="25" dirty="0">
                <a:solidFill>
                  <a:srgbClr val="333333"/>
                </a:solidFill>
                <a:latin typeface="Lucida Console"/>
                <a:cs typeface="Lucida Console"/>
              </a:rPr>
              <a:t> </a:t>
            </a:r>
            <a:r>
              <a:rPr sz="850" spc="30" dirty="0">
                <a:solidFill>
                  <a:srgbClr val="333333"/>
                </a:solidFill>
                <a:latin typeface="Lucida Console"/>
                <a:cs typeface="Lucida Console"/>
              </a:rPr>
              <a:t>changedMariaDB [mysql]&gt; </a:t>
            </a:r>
            <a:r>
              <a:rPr sz="850" spc="25" dirty="0">
                <a:solidFill>
                  <a:srgbClr val="333333"/>
                </a:solidFill>
                <a:latin typeface="Lucida Console"/>
                <a:cs typeface="Lucida Console"/>
              </a:rPr>
              <a:t>GRANT</a:t>
            </a:r>
            <a:r>
              <a:rPr sz="850" spc="30" dirty="0">
                <a:solidFill>
                  <a:srgbClr val="333333"/>
                </a:solidFill>
                <a:latin typeface="Lucida Console"/>
                <a:cs typeface="Lucida Console"/>
              </a:rPr>
              <a:t> SELECT,UPDATE,DELETE,INSERT </a:t>
            </a:r>
            <a:r>
              <a:rPr sz="850" spc="20" dirty="0">
                <a:solidFill>
                  <a:srgbClr val="333333"/>
                </a:solidFill>
                <a:latin typeface="Lucida Console"/>
                <a:cs typeface="Lucida Console"/>
              </a:rPr>
              <a:t>ON </a:t>
            </a:r>
            <a:r>
              <a:rPr sz="850" spc="25" dirty="0">
                <a:solidFill>
                  <a:srgbClr val="333333"/>
                </a:solidFill>
                <a:latin typeface="Lucida Console"/>
                <a:cs typeface="Lucida Console"/>
              </a:rPr>
              <a:t> </a:t>
            </a:r>
            <a:r>
              <a:rPr sz="850" spc="30" dirty="0">
                <a:solidFill>
                  <a:srgbClr val="333333"/>
                </a:solidFill>
                <a:latin typeface="Lucida Console"/>
                <a:cs typeface="Lucida Console"/>
              </a:rPr>
              <a:t>mysql.user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luke@localhost;Query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0</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rows</a:t>
            </a:r>
            <a:r>
              <a:rPr sz="850" spc="30" dirty="0">
                <a:solidFill>
                  <a:srgbClr val="333333"/>
                </a:solidFill>
                <a:latin typeface="Lucida Console"/>
                <a:cs typeface="Lucida Console"/>
              </a:rPr>
              <a:t> affected </a:t>
            </a:r>
            <a:r>
              <a:rPr sz="850" spc="25" dirty="0">
                <a:solidFill>
                  <a:srgbClr val="333333"/>
                </a:solidFill>
                <a:latin typeface="Lucida Console"/>
                <a:cs typeface="Lucida Console"/>
              </a:rPr>
              <a:t>(0.001</a:t>
            </a:r>
            <a:r>
              <a:rPr sz="850" spc="35"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在执行完上述授权操作之后，我们再查看一下账户</a:t>
            </a:r>
            <a:r>
              <a:rPr sz="950" b="1" spc="50" dirty="0">
                <a:solidFill>
                  <a:srgbClr val="333333"/>
                </a:solidFill>
                <a:latin typeface="Trebuchet MS"/>
                <a:cs typeface="Trebuchet MS"/>
              </a:rPr>
              <a:t>luke</a:t>
            </a:r>
            <a:r>
              <a:rPr sz="950" b="1" spc="25" dirty="0">
                <a:solidFill>
                  <a:srgbClr val="333333"/>
                </a:solidFill>
                <a:latin typeface="微软雅黑"/>
                <a:cs typeface="微软雅黑"/>
              </a:rPr>
              <a:t>的权限：</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tabLst>
                <a:tab pos="1448435" algn="l"/>
              </a:tabLst>
            </a:pPr>
            <a:r>
              <a:rPr sz="850" spc="30" dirty="0">
                <a:solidFill>
                  <a:srgbClr val="333333"/>
                </a:solidFill>
                <a:latin typeface="Lucida Console"/>
                <a:cs typeface="Lucida Console"/>
              </a:rPr>
              <a:t>MariaDB [(none)]&gt;	</a:t>
            </a:r>
            <a:r>
              <a:rPr sz="850" spc="25" dirty="0">
                <a:solidFill>
                  <a:srgbClr val="333333"/>
                </a:solidFill>
                <a:latin typeface="Lucida Console"/>
                <a:cs typeface="Lucida Console"/>
              </a:rPr>
              <a:t>SHOW</a:t>
            </a:r>
            <a:r>
              <a:rPr sz="850" spc="40" dirty="0">
                <a:solidFill>
                  <a:srgbClr val="333333"/>
                </a:solidFill>
                <a:latin typeface="Lucida Console"/>
                <a:cs typeface="Lucida Console"/>
              </a:rPr>
              <a:t> </a:t>
            </a:r>
            <a:r>
              <a:rPr sz="850" spc="25" dirty="0">
                <a:solidFill>
                  <a:srgbClr val="333333"/>
                </a:solidFill>
                <a:latin typeface="Lucida Console"/>
                <a:cs typeface="Lucida Console"/>
              </a:rPr>
              <a:t>GRANTS</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40" dirty="0">
                <a:solidFill>
                  <a:srgbClr val="333333"/>
                </a:solidFill>
                <a:latin typeface="Lucida Console"/>
                <a:cs typeface="Lucida Console"/>
              </a:rPr>
              <a:t> </a:t>
            </a:r>
            <a:r>
              <a:rPr sz="850" spc="30" dirty="0">
                <a:solidFill>
                  <a:srgbClr val="333333"/>
                </a:solidFill>
                <a:latin typeface="Lucida Console"/>
                <a:cs typeface="Lucida Console"/>
              </a:rPr>
              <a:t>luke@localhost;+---------------------------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50" spc="70" dirty="0">
                <a:solidFill>
                  <a:srgbClr val="333333"/>
                </a:solidFill>
                <a:latin typeface="Lucida Console"/>
                <a:cs typeface="Lucida Console"/>
              </a:rPr>
              <a:t> </a:t>
            </a:r>
            <a:r>
              <a:rPr sz="850" spc="25" dirty="0">
                <a:solidFill>
                  <a:srgbClr val="333333"/>
                </a:solidFill>
                <a:latin typeface="Lucida Console"/>
                <a:cs typeface="Lucida Console"/>
              </a:rPr>
              <a:t>Grants</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for</a:t>
            </a:r>
            <a:r>
              <a:rPr sz="850" spc="-25" dirty="0">
                <a:solidFill>
                  <a:srgbClr val="333333"/>
                </a:solidFill>
                <a:latin typeface="Lucida Console"/>
                <a:cs typeface="Lucida Console"/>
              </a:rPr>
              <a:t> </a:t>
            </a:r>
            <a:r>
              <a:rPr sz="850" spc="30" dirty="0">
                <a:solidFill>
                  <a:srgbClr val="333333"/>
                </a:solidFill>
                <a:latin typeface="Lucida Console"/>
                <a:cs typeface="Lucida Console"/>
              </a:rPr>
              <a:t>luke@localhost</a:t>
            </a:r>
            <a:endParaRPr sz="850">
              <a:latin typeface="Lucida Console"/>
              <a:cs typeface="Lucida Console"/>
            </a:endParaRPr>
          </a:p>
          <a:p>
            <a:pPr marL="40513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marR="168910">
              <a:lnSpc>
                <a:spcPct val="132400"/>
              </a:lnSpc>
            </a:pPr>
            <a:r>
              <a:rPr sz="850" spc="3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GRANT</a:t>
            </a:r>
            <a:r>
              <a:rPr sz="850" spc="35" dirty="0">
                <a:solidFill>
                  <a:srgbClr val="333333"/>
                </a:solidFill>
                <a:latin typeface="Lucida Console"/>
                <a:cs typeface="Lucida Console"/>
              </a:rPr>
              <a:t> </a:t>
            </a:r>
            <a:r>
              <a:rPr sz="850" spc="25" dirty="0">
                <a:solidFill>
                  <a:srgbClr val="333333"/>
                </a:solidFill>
                <a:latin typeface="Lucida Console"/>
                <a:cs typeface="Lucida Console"/>
              </a:rPr>
              <a:t>USAGE</a:t>
            </a:r>
            <a:r>
              <a:rPr sz="850" spc="35" dirty="0">
                <a:solidFill>
                  <a:srgbClr val="333333"/>
                </a:solidFill>
                <a:latin typeface="Lucida Console"/>
                <a:cs typeface="Lucida Console"/>
              </a:rPr>
              <a:t> </a:t>
            </a:r>
            <a:r>
              <a:rPr sz="850" spc="20" dirty="0">
                <a:solidFill>
                  <a:srgbClr val="333333"/>
                </a:solidFill>
                <a:latin typeface="Lucida Console"/>
                <a:cs typeface="Lucida Console"/>
              </a:rPr>
              <a:t>ON</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'luke'@'localhost'</a:t>
            </a:r>
            <a:r>
              <a:rPr sz="850" spc="35" dirty="0">
                <a:solidFill>
                  <a:srgbClr val="333333"/>
                </a:solidFill>
                <a:latin typeface="Lucida Console"/>
                <a:cs typeface="Lucida Console"/>
              </a:rPr>
              <a:t> </a:t>
            </a:r>
            <a:r>
              <a:rPr sz="850" spc="30" dirty="0">
                <a:solidFill>
                  <a:srgbClr val="333333"/>
                </a:solidFill>
                <a:latin typeface="Lucida Console"/>
                <a:cs typeface="Lucida Console"/>
              </a:rPr>
              <a:t>IDENTIFIED</a:t>
            </a:r>
            <a:r>
              <a:rPr sz="850" spc="35" dirty="0">
                <a:solidFill>
                  <a:srgbClr val="333333"/>
                </a:solidFill>
                <a:latin typeface="Lucida Console"/>
                <a:cs typeface="Lucida Console"/>
              </a:rPr>
              <a:t> </a:t>
            </a:r>
            <a:r>
              <a:rPr sz="850" spc="20" dirty="0">
                <a:solidFill>
                  <a:srgbClr val="333333"/>
                </a:solidFill>
                <a:latin typeface="Lucida Console"/>
                <a:cs typeface="Lucida Console"/>
              </a:rPr>
              <a:t>BY </a:t>
            </a:r>
            <a:r>
              <a:rPr sz="850" spc="-495" dirty="0">
                <a:solidFill>
                  <a:srgbClr val="333333"/>
                </a:solidFill>
                <a:latin typeface="Lucida Console"/>
                <a:cs typeface="Lucida Console"/>
              </a:rPr>
              <a:t> </a:t>
            </a:r>
            <a:r>
              <a:rPr sz="850" spc="30" dirty="0">
                <a:solidFill>
                  <a:srgbClr val="333333"/>
                </a:solidFill>
                <a:latin typeface="Lucida Console"/>
                <a:cs typeface="Lucida Console"/>
              </a:rPr>
              <a:t>PASSWORD '*55D9962586BE75F4B7D421E6655973DB07D6869F'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GRANT</a:t>
            </a:r>
            <a:r>
              <a:rPr sz="850" spc="30" dirty="0">
                <a:solidFill>
                  <a:srgbClr val="333333"/>
                </a:solidFill>
                <a:latin typeface="Lucida Console"/>
                <a:cs typeface="Lucida Console"/>
              </a:rPr>
              <a:t> SELECT,</a:t>
            </a:r>
            <a:r>
              <a:rPr sz="850" spc="35" dirty="0">
                <a:solidFill>
                  <a:srgbClr val="333333"/>
                </a:solidFill>
                <a:latin typeface="Lucida Console"/>
                <a:cs typeface="Lucida Console"/>
              </a:rPr>
              <a:t> </a:t>
            </a:r>
            <a:r>
              <a:rPr sz="850" spc="30" dirty="0">
                <a:solidFill>
                  <a:srgbClr val="333333"/>
                </a:solidFill>
                <a:latin typeface="Lucida Console"/>
                <a:cs typeface="Lucida Console"/>
              </a:rPr>
              <a:t>INSERT,</a:t>
            </a:r>
            <a:endParaRPr sz="850">
              <a:latin typeface="Lucida Console"/>
              <a:cs typeface="Lucida Console"/>
            </a:endParaRPr>
          </a:p>
          <a:p>
            <a:pPr marL="136525">
              <a:lnSpc>
                <a:spcPct val="100000"/>
              </a:lnSpc>
              <a:spcBef>
                <a:spcPts val="330"/>
              </a:spcBef>
              <a:tabLst>
                <a:tab pos="4949190" algn="l"/>
              </a:tabLst>
            </a:pPr>
            <a:r>
              <a:rPr sz="850" spc="30" dirty="0">
                <a:solidFill>
                  <a:srgbClr val="333333"/>
                </a:solidFill>
                <a:latin typeface="Lucida Console"/>
                <a:cs typeface="Lucida Console"/>
              </a:rPr>
              <a:t>UPDATE,</a:t>
            </a:r>
            <a:r>
              <a:rPr sz="850" spc="45" dirty="0">
                <a:solidFill>
                  <a:srgbClr val="333333"/>
                </a:solidFill>
                <a:latin typeface="Lucida Console"/>
                <a:cs typeface="Lucida Console"/>
              </a:rPr>
              <a:t> </a:t>
            </a:r>
            <a:r>
              <a:rPr sz="850" spc="25" dirty="0">
                <a:solidFill>
                  <a:srgbClr val="333333"/>
                </a:solidFill>
                <a:latin typeface="Lucida Console"/>
                <a:cs typeface="Lucida Console"/>
              </a:rPr>
              <a:t>DELETE</a:t>
            </a:r>
            <a:r>
              <a:rPr sz="850" spc="45" dirty="0">
                <a:solidFill>
                  <a:srgbClr val="333333"/>
                </a:solidFill>
                <a:latin typeface="Lucida Console"/>
                <a:cs typeface="Lucida Console"/>
              </a:rPr>
              <a:t> </a:t>
            </a:r>
            <a:r>
              <a:rPr sz="850" spc="20" dirty="0">
                <a:solidFill>
                  <a:srgbClr val="333333"/>
                </a:solidFill>
                <a:latin typeface="Lucida Console"/>
                <a:cs typeface="Lucida Console"/>
              </a:rPr>
              <a:t>ON</a:t>
            </a:r>
            <a:r>
              <a:rPr sz="850" spc="45" dirty="0">
                <a:solidFill>
                  <a:srgbClr val="333333"/>
                </a:solidFill>
                <a:latin typeface="Lucida Console"/>
                <a:cs typeface="Lucida Console"/>
              </a:rPr>
              <a:t> </a:t>
            </a:r>
            <a:r>
              <a:rPr sz="850" spc="30" dirty="0">
                <a:solidFill>
                  <a:srgbClr val="333333"/>
                </a:solidFill>
                <a:latin typeface="Lucida Console"/>
                <a:cs typeface="Lucida Console"/>
              </a:rPr>
              <a:t>`mysql`.`user`</a:t>
            </a:r>
            <a:r>
              <a:rPr sz="850" spc="45" dirty="0">
                <a:solidFill>
                  <a:srgbClr val="333333"/>
                </a:solidFill>
                <a:latin typeface="Lucida Console"/>
                <a:cs typeface="Lucida Console"/>
              </a:rPr>
              <a:t> </a:t>
            </a:r>
            <a:r>
              <a:rPr sz="850" spc="20" dirty="0">
                <a:solidFill>
                  <a:srgbClr val="333333"/>
                </a:solidFill>
                <a:latin typeface="Lucida Console"/>
                <a:cs typeface="Lucida Console"/>
              </a:rPr>
              <a:t>TO</a:t>
            </a:r>
            <a:r>
              <a:rPr sz="850" spc="45" dirty="0">
                <a:solidFill>
                  <a:srgbClr val="333333"/>
                </a:solidFill>
                <a:latin typeface="Lucida Console"/>
                <a:cs typeface="Lucida Console"/>
              </a:rPr>
              <a:t> </a:t>
            </a:r>
            <a:r>
              <a:rPr sz="850" spc="30" dirty="0">
                <a:solidFill>
                  <a:srgbClr val="333333"/>
                </a:solidFill>
                <a:latin typeface="Lucida Console"/>
                <a:cs typeface="Lucida Console"/>
              </a:rPr>
              <a:t>'luke'@'localhost'	|+-------</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--------+2</a:t>
            </a:r>
            <a:r>
              <a:rPr sz="850" spc="25" dirty="0">
                <a:solidFill>
                  <a:srgbClr val="333333"/>
                </a:solidFill>
                <a:latin typeface="Lucida Console"/>
                <a:cs typeface="Lucida Console"/>
              </a:rPr>
              <a:t> rows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set (0.000</a:t>
            </a:r>
            <a:r>
              <a:rPr sz="850" spc="3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8580" algn="just">
              <a:lnSpc>
                <a:spcPct val="131600"/>
              </a:lnSpc>
            </a:pPr>
            <a:r>
              <a:rPr sz="950" b="1" spc="25" dirty="0">
                <a:solidFill>
                  <a:srgbClr val="333333"/>
                </a:solidFill>
                <a:latin typeface="微软雅黑"/>
                <a:cs typeface="微软雅黑"/>
              </a:rPr>
              <a:t>上面输出信息中显示账户</a:t>
            </a:r>
            <a:r>
              <a:rPr sz="950" b="1" spc="50" dirty="0">
                <a:solidFill>
                  <a:srgbClr val="333333"/>
                </a:solidFill>
                <a:latin typeface="Trebuchet MS"/>
                <a:cs typeface="Trebuchet MS"/>
              </a:rPr>
              <a:t>luke</a:t>
            </a:r>
            <a:r>
              <a:rPr sz="950" b="1" spc="25" dirty="0">
                <a:solidFill>
                  <a:srgbClr val="333333"/>
                </a:solidFill>
                <a:latin typeface="微软雅黑"/>
                <a:cs typeface="微软雅黑"/>
              </a:rPr>
              <a:t>已经拥有了针对</a:t>
            </a:r>
            <a:r>
              <a:rPr sz="950" b="1" spc="65" dirty="0">
                <a:solidFill>
                  <a:srgbClr val="333333"/>
                </a:solidFill>
                <a:latin typeface="Trebuchet MS"/>
                <a:cs typeface="Trebuchet MS"/>
              </a:rPr>
              <a:t>mysql</a:t>
            </a:r>
            <a:r>
              <a:rPr sz="950" b="1" spc="25" dirty="0">
                <a:solidFill>
                  <a:srgbClr val="333333"/>
                </a:solidFill>
                <a:latin typeface="微软雅黑"/>
                <a:cs typeface="微软雅黑"/>
              </a:rPr>
              <a:t>数据库中</a:t>
            </a:r>
            <a:r>
              <a:rPr sz="950" b="1" spc="55" dirty="0">
                <a:solidFill>
                  <a:srgbClr val="333333"/>
                </a:solidFill>
                <a:latin typeface="Trebuchet MS"/>
                <a:cs typeface="Trebuchet MS"/>
              </a:rPr>
              <a:t>user</a:t>
            </a:r>
            <a:r>
              <a:rPr sz="950" b="1" spc="20" dirty="0">
                <a:solidFill>
                  <a:srgbClr val="333333"/>
                </a:solidFill>
                <a:latin typeface="微软雅黑"/>
                <a:cs typeface="微软雅黑"/>
              </a:rPr>
              <a:t>表单的一系列权限了。这时我们再切 换到账户</a:t>
            </a:r>
            <a:r>
              <a:rPr sz="950" b="1" spc="50" dirty="0">
                <a:solidFill>
                  <a:srgbClr val="333333"/>
                </a:solidFill>
                <a:latin typeface="Trebuchet MS"/>
                <a:cs typeface="Trebuchet MS"/>
              </a:rPr>
              <a:t>luke</a:t>
            </a:r>
            <a:r>
              <a:rPr sz="950" b="1" spc="25" dirty="0">
                <a:solidFill>
                  <a:srgbClr val="333333"/>
                </a:solidFill>
                <a:latin typeface="微软雅黑"/>
                <a:cs typeface="微软雅黑"/>
              </a:rPr>
              <a:t>，此时就能够看到</a:t>
            </a:r>
            <a:r>
              <a:rPr sz="950" b="1" spc="65" dirty="0">
                <a:solidFill>
                  <a:srgbClr val="333333"/>
                </a:solidFill>
                <a:latin typeface="Trebuchet MS"/>
                <a:cs typeface="Trebuchet MS"/>
              </a:rPr>
              <a:t>mysql</a:t>
            </a:r>
            <a:r>
              <a:rPr sz="950" b="1" spc="25" dirty="0">
                <a:solidFill>
                  <a:srgbClr val="333333"/>
                </a:solidFill>
                <a:latin typeface="微软雅黑"/>
                <a:cs typeface="微软雅黑"/>
              </a:rPr>
              <a:t>数据库了，而且还能看到表单</a:t>
            </a:r>
            <a:r>
              <a:rPr sz="950" b="1" spc="55" dirty="0">
                <a:solidFill>
                  <a:srgbClr val="333333"/>
                </a:solidFill>
                <a:latin typeface="Trebuchet MS"/>
                <a:cs typeface="Trebuchet MS"/>
              </a:rPr>
              <a:t>user</a:t>
            </a:r>
            <a:r>
              <a:rPr sz="950" b="1" spc="20" dirty="0">
                <a:solidFill>
                  <a:srgbClr val="333333"/>
                </a:solidFill>
                <a:latin typeface="微软雅黑"/>
                <a:cs typeface="微软雅黑"/>
              </a:rPr>
              <a:t>（其余表单会因无权限而被继 </a:t>
            </a:r>
            <a:r>
              <a:rPr sz="950" b="1" spc="25" dirty="0">
                <a:solidFill>
                  <a:srgbClr val="333333"/>
                </a:solidFill>
                <a:latin typeface="微软雅黑"/>
                <a:cs typeface="微软雅黑"/>
              </a:rPr>
              <a:t>续隐藏）：</a:t>
            </a:r>
            <a:endParaRPr sz="950">
              <a:latin typeface="微软雅黑"/>
              <a:cs typeface="微软雅黑"/>
            </a:endParaRPr>
          </a:p>
          <a:p>
            <a:pPr>
              <a:lnSpc>
                <a:spcPct val="100000"/>
              </a:lnSpc>
              <a:spcBef>
                <a:spcPts val="45"/>
              </a:spcBef>
            </a:pPr>
            <a:endParaRPr sz="900">
              <a:latin typeface="微软雅黑"/>
              <a:cs typeface="微软雅黑"/>
            </a:endParaRPr>
          </a:p>
          <a:p>
            <a:pPr marL="136525" marR="487680" indent="-63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0" dirty="0">
                <a:solidFill>
                  <a:srgbClr val="333333"/>
                </a:solidFill>
                <a:latin typeface="Lucida Console"/>
                <a:cs typeface="Lucida Console"/>
              </a:rPr>
              <a:t>-u</a:t>
            </a:r>
            <a:r>
              <a:rPr sz="850" spc="30" dirty="0">
                <a:solidFill>
                  <a:srgbClr val="333333"/>
                </a:solidFill>
                <a:latin typeface="Lucida Console"/>
                <a:cs typeface="Lucida Console"/>
              </a:rPr>
              <a:t> </a:t>
            </a:r>
            <a:r>
              <a:rPr sz="850" spc="25" dirty="0">
                <a:solidFill>
                  <a:srgbClr val="333333"/>
                </a:solidFill>
                <a:latin typeface="Lucida Console"/>
                <a:cs typeface="Lucida Console"/>
              </a:rPr>
              <a:t>luke</a:t>
            </a:r>
            <a:r>
              <a:rPr sz="850" spc="30" dirty="0">
                <a:solidFill>
                  <a:srgbClr val="333333"/>
                </a:solidFill>
                <a:latin typeface="Lucida Console"/>
                <a:cs typeface="Lucida Console"/>
              </a:rPr>
              <a:t> -pEnter password: </a:t>
            </a:r>
            <a:r>
              <a:rPr sz="800" spc="85" dirty="0">
                <a:solidFill>
                  <a:srgbClr val="333333"/>
                </a:solidFill>
                <a:latin typeface="宋体"/>
                <a:cs typeface="宋体"/>
              </a:rPr>
              <a:t>输</a:t>
            </a:r>
            <a:r>
              <a:rPr sz="800" spc="90" dirty="0">
                <a:solidFill>
                  <a:srgbClr val="333333"/>
                </a:solidFill>
                <a:latin typeface="宋体"/>
                <a:cs typeface="宋体"/>
              </a:rPr>
              <a:t>入</a:t>
            </a:r>
            <a:r>
              <a:rPr sz="850" spc="30" dirty="0">
                <a:solidFill>
                  <a:srgbClr val="333333"/>
                </a:solidFill>
                <a:latin typeface="Lucida Console"/>
                <a:cs typeface="Lucida Console"/>
              </a:rPr>
              <a:t>luke</a:t>
            </a:r>
            <a:r>
              <a:rPr sz="800" spc="90" dirty="0">
                <a:solidFill>
                  <a:srgbClr val="333333"/>
                </a:solidFill>
                <a:latin typeface="宋体"/>
                <a:cs typeface="宋体"/>
              </a:rPr>
              <a:t>用户的数据库密</a:t>
            </a:r>
            <a:r>
              <a:rPr sz="800" spc="80" dirty="0">
                <a:solidFill>
                  <a:srgbClr val="333333"/>
                </a:solidFill>
                <a:latin typeface="宋体"/>
                <a:cs typeface="宋体"/>
              </a:rPr>
              <a:t>码 </a:t>
            </a:r>
            <a:r>
              <a:rPr sz="850" spc="30" dirty="0">
                <a:solidFill>
                  <a:srgbClr val="333333"/>
                </a:solidFill>
                <a:latin typeface="Lucida Console"/>
                <a:cs typeface="Lucida Console"/>
              </a:rPr>
              <a:t>MariaDB</a:t>
            </a:r>
            <a:r>
              <a:rPr sz="850" spc="25" dirty="0">
                <a:solidFill>
                  <a:srgbClr val="333333"/>
                </a:solidFill>
                <a:latin typeface="Lucida Console"/>
                <a:cs typeface="Lucida Console"/>
              </a:rPr>
              <a:t> </a:t>
            </a:r>
            <a:r>
              <a:rPr sz="850" spc="30" dirty="0">
                <a:solidFill>
                  <a:srgbClr val="333333"/>
                </a:solidFill>
                <a:latin typeface="Lucida Console"/>
                <a:cs typeface="Lucida Console"/>
              </a:rPr>
              <a:t>[(none)]&gt; </a:t>
            </a:r>
            <a:r>
              <a:rPr sz="850" spc="25" dirty="0">
                <a:solidFill>
                  <a:srgbClr val="333333"/>
                </a:solidFill>
                <a:latin typeface="Lucida Console"/>
                <a:cs typeface="Lucida Console"/>
              </a:rPr>
              <a:t>SHOW</a:t>
            </a:r>
            <a:r>
              <a:rPr sz="850" spc="30" dirty="0">
                <a:solidFill>
                  <a:srgbClr val="333333"/>
                </a:solidFill>
                <a:latin typeface="Lucida Console"/>
                <a:cs typeface="Lucida Console"/>
              </a:rPr>
              <a:t> databases;+--------------------+|</a:t>
            </a:r>
            <a:r>
              <a:rPr sz="850" spc="25" dirty="0">
                <a:solidFill>
                  <a:srgbClr val="333333"/>
                </a:solidFill>
                <a:latin typeface="Lucida Console"/>
                <a:cs typeface="Lucida Console"/>
              </a:rPr>
              <a:t> </a:t>
            </a:r>
            <a:r>
              <a:rPr sz="850" spc="30" dirty="0">
                <a:solidFill>
                  <a:srgbClr val="333333"/>
                </a:solidFill>
                <a:latin typeface="Lucida Console"/>
                <a:cs typeface="Lucida Console"/>
              </a:rPr>
              <a:t>Database</a:t>
            </a:r>
            <a:endParaRPr sz="850">
              <a:latin typeface="Lucida Console"/>
              <a:cs typeface="Lucida Console"/>
            </a:endParaRPr>
          </a:p>
          <a:p>
            <a:pPr marL="136525">
              <a:lnSpc>
                <a:spcPct val="100000"/>
              </a:lnSpc>
              <a:spcBef>
                <a:spcPts val="334"/>
              </a:spcBef>
              <a:tabLst>
                <a:tab pos="4679950" algn="l"/>
              </a:tabLst>
            </a:pPr>
            <a:r>
              <a:rPr sz="850" spc="30" dirty="0">
                <a:solidFill>
                  <a:srgbClr val="333333"/>
                </a:solidFill>
                <a:latin typeface="Lucida Console"/>
                <a:cs typeface="Lucida Console"/>
              </a:rPr>
              <a:t>|+--------------------+|</a:t>
            </a:r>
            <a:r>
              <a:rPr sz="850" spc="50" dirty="0">
                <a:solidFill>
                  <a:srgbClr val="333333"/>
                </a:solidFill>
                <a:latin typeface="Lucida Console"/>
                <a:cs typeface="Lucida Console"/>
              </a:rPr>
              <a:t> </a:t>
            </a:r>
            <a:r>
              <a:rPr sz="850" spc="30" dirty="0">
                <a:solidFill>
                  <a:srgbClr val="333333"/>
                </a:solidFill>
                <a:latin typeface="Lucida Console"/>
                <a:cs typeface="Lucida Console"/>
              </a:rPr>
              <a:t>information_schema</a:t>
            </a:r>
            <a:r>
              <a:rPr sz="850" spc="55" dirty="0">
                <a:solidFill>
                  <a:srgbClr val="333333"/>
                </a:solidFill>
                <a:latin typeface="Lucida Console"/>
                <a:cs typeface="Lucida Console"/>
              </a:rPr>
              <a:t> </a:t>
            </a:r>
            <a:r>
              <a:rPr sz="850" spc="20" dirty="0">
                <a:solidFill>
                  <a:srgbClr val="333333"/>
                </a:solidFill>
                <a:latin typeface="Lucida Console"/>
                <a:cs typeface="Lucida Console"/>
              </a:rPr>
              <a:t>||</a:t>
            </a:r>
            <a:r>
              <a:rPr sz="850" spc="55" dirty="0">
                <a:solidFill>
                  <a:srgbClr val="333333"/>
                </a:solidFill>
                <a:latin typeface="Lucida Console"/>
                <a:cs typeface="Lucida Console"/>
              </a:rPr>
              <a:t> </a:t>
            </a:r>
            <a:r>
              <a:rPr sz="850" spc="25" dirty="0">
                <a:solidFill>
                  <a:srgbClr val="333333"/>
                </a:solidFill>
                <a:latin typeface="Lucida Console"/>
                <a:cs typeface="Lucida Console"/>
              </a:rPr>
              <a:t>mysql	</a:t>
            </a:r>
            <a:r>
              <a:rPr sz="850" spc="30" dirty="0">
                <a:solidFill>
                  <a:srgbClr val="333333"/>
                </a:solidFill>
                <a:latin typeface="Lucida Console"/>
                <a:cs typeface="Lucida Console"/>
              </a:rPr>
              <a:t>|+----------</a:t>
            </a:r>
            <a:endParaRPr sz="850">
              <a:latin typeface="Lucida Console"/>
              <a:cs typeface="Lucida Console"/>
            </a:endParaRPr>
          </a:p>
          <a:p>
            <a:pPr marL="136525" marR="162560">
              <a:lnSpc>
                <a:spcPct val="132400"/>
              </a:lnSpc>
            </a:pPr>
            <a:r>
              <a:rPr sz="850" spc="30" dirty="0">
                <a:solidFill>
                  <a:srgbClr val="333333"/>
                </a:solidFill>
                <a:latin typeface="Lucida Console"/>
                <a:cs typeface="Lucida Console"/>
              </a:rPr>
              <a:t>----------+2 </a:t>
            </a:r>
            <a:r>
              <a:rPr sz="850" spc="25" dirty="0">
                <a:solidFill>
                  <a:srgbClr val="333333"/>
                </a:solidFill>
                <a:latin typeface="Lucida Console"/>
                <a:cs typeface="Lucida Console"/>
              </a:rPr>
              <a:t>rows</a:t>
            </a:r>
            <a:r>
              <a:rPr sz="850" spc="30" dirty="0">
                <a:solidFill>
                  <a:srgbClr val="333333"/>
                </a:solidFill>
                <a:latin typeface="Lucida Console"/>
                <a:cs typeface="Lucida Console"/>
              </a:rPr>
              <a:t>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a:t>
            </a:r>
            <a:r>
              <a:rPr sz="850" spc="25" dirty="0">
                <a:solidFill>
                  <a:srgbClr val="333333"/>
                </a:solidFill>
                <a:latin typeface="Lucida Console"/>
                <a:cs typeface="Lucida Console"/>
              </a:rPr>
              <a:t>set</a:t>
            </a:r>
            <a:r>
              <a:rPr sz="850" spc="30" dirty="0">
                <a:solidFill>
                  <a:srgbClr val="333333"/>
                </a:solidFill>
                <a:latin typeface="Lucida Console"/>
                <a:cs typeface="Lucida Console"/>
              </a:rPr>
              <a:t> </a:t>
            </a:r>
            <a:r>
              <a:rPr sz="850" spc="25" dirty="0">
                <a:solidFill>
                  <a:srgbClr val="333333"/>
                </a:solidFill>
                <a:latin typeface="Lucida Console"/>
                <a:cs typeface="Lucida Console"/>
              </a:rPr>
              <a:t>(0.000</a:t>
            </a:r>
            <a:r>
              <a:rPr sz="850" spc="30" dirty="0">
                <a:solidFill>
                  <a:srgbClr val="333333"/>
                </a:solidFill>
                <a:latin typeface="Lucida Console"/>
                <a:cs typeface="Lucida Console"/>
              </a:rPr>
              <a:t> sec)MariaDB [(none)]&gt;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mysql;Database </a:t>
            </a:r>
            <a:r>
              <a:rPr sz="850" spc="35" dirty="0">
                <a:solidFill>
                  <a:srgbClr val="333333"/>
                </a:solidFill>
                <a:latin typeface="Lucida Console"/>
                <a:cs typeface="Lucida Console"/>
              </a:rPr>
              <a:t> </a:t>
            </a:r>
            <a:r>
              <a:rPr sz="850" spc="30" dirty="0">
                <a:solidFill>
                  <a:srgbClr val="333333"/>
                </a:solidFill>
                <a:latin typeface="Lucida Console"/>
                <a:cs typeface="Lucida Console"/>
              </a:rPr>
              <a:t>changedMariaDB [mysql]&gt;</a:t>
            </a:r>
            <a:r>
              <a:rPr sz="850" spc="35" dirty="0">
                <a:solidFill>
                  <a:srgbClr val="333333"/>
                </a:solidFill>
                <a:latin typeface="Lucida Console"/>
                <a:cs typeface="Lucida Console"/>
              </a:rPr>
              <a:t> </a:t>
            </a:r>
            <a:r>
              <a:rPr sz="850" spc="25" dirty="0">
                <a:solidFill>
                  <a:srgbClr val="333333"/>
                </a:solidFill>
                <a:latin typeface="Lucida Console"/>
                <a:cs typeface="Lucida Console"/>
              </a:rPr>
              <a:t>SHOW</a:t>
            </a:r>
            <a:r>
              <a:rPr sz="850" spc="35" dirty="0">
                <a:solidFill>
                  <a:srgbClr val="333333"/>
                </a:solidFill>
                <a:latin typeface="Lucida Console"/>
                <a:cs typeface="Lucida Console"/>
              </a:rPr>
              <a:t> </a:t>
            </a:r>
            <a:r>
              <a:rPr sz="850" spc="30" dirty="0">
                <a:solidFill>
                  <a:srgbClr val="333333"/>
                </a:solidFill>
                <a:latin typeface="Lucida Console"/>
                <a:cs typeface="Lucida Console"/>
              </a:rPr>
              <a:t>tables;+-----------------+| Tables_in_mysql</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tabLst>
                <a:tab pos="2398395" algn="l"/>
              </a:tabLst>
            </a:pPr>
            <a:r>
              <a:rPr sz="850" spc="30"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user	</a:t>
            </a:r>
            <a:r>
              <a:rPr sz="850" spc="30" dirty="0">
                <a:solidFill>
                  <a:srgbClr val="333333"/>
                </a:solidFill>
                <a:latin typeface="Lucida Console"/>
                <a:cs typeface="Lucida Console"/>
              </a:rPr>
              <a:t>|+-----------------+1 </a:t>
            </a:r>
            <a:r>
              <a:rPr sz="850" spc="25" dirty="0">
                <a:solidFill>
                  <a:srgbClr val="333333"/>
                </a:solidFill>
                <a:latin typeface="Lucida Console"/>
                <a:cs typeface="Lucida Console"/>
              </a:rPr>
              <a:t>row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set (0.001</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sec)MariaDB</a:t>
            </a:r>
            <a:r>
              <a:rPr sz="850" spc="-5" dirty="0">
                <a:solidFill>
                  <a:srgbClr val="333333"/>
                </a:solidFill>
                <a:latin typeface="Lucida Console"/>
                <a:cs typeface="Lucida Console"/>
              </a:rPr>
              <a:t> </a:t>
            </a:r>
            <a:r>
              <a:rPr sz="850" spc="30" dirty="0">
                <a:solidFill>
                  <a:srgbClr val="333333"/>
                </a:solidFill>
                <a:latin typeface="Lucida Console"/>
                <a:cs typeface="Lucida Console"/>
              </a:rPr>
              <a:t>[mysql]&gt;</a:t>
            </a:r>
            <a:r>
              <a:rPr sz="850" spc="-5" dirty="0">
                <a:solidFill>
                  <a:srgbClr val="333333"/>
                </a:solidFill>
                <a:latin typeface="Lucida Console"/>
                <a:cs typeface="Lucida Console"/>
              </a:rPr>
              <a:t> </a:t>
            </a:r>
            <a:r>
              <a:rPr sz="850" spc="30" dirty="0">
                <a:solidFill>
                  <a:srgbClr val="333333"/>
                </a:solidFill>
                <a:latin typeface="Lucida Console"/>
                <a:cs typeface="Lucida Console"/>
              </a:rPr>
              <a:t>exitByes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13030">
              <a:lnSpc>
                <a:spcPct val="131600"/>
              </a:lnSpc>
            </a:pPr>
            <a:r>
              <a:rPr sz="950" b="1" spc="25" dirty="0">
                <a:solidFill>
                  <a:srgbClr val="333333"/>
                </a:solidFill>
                <a:latin typeface="微软雅黑"/>
                <a:cs typeface="微软雅黑"/>
              </a:rPr>
              <a:t>大家不要心急，我们接下来会慢慢学习数据库内容的修改方法。当前，先切换回管理员，移除刚才的授 权。</a:t>
            </a:r>
            <a:endParaRPr sz="950">
              <a:latin typeface="微软雅黑"/>
              <a:cs typeface="微软雅黑"/>
            </a:endParaRPr>
          </a:p>
          <a:p>
            <a:pPr>
              <a:lnSpc>
                <a:spcPct val="100000"/>
              </a:lnSpc>
              <a:spcBef>
                <a:spcPts val="45"/>
              </a:spcBef>
            </a:pPr>
            <a:endParaRPr sz="900">
              <a:latin typeface="微软雅黑"/>
              <a:cs typeface="微软雅黑"/>
            </a:endParaRPr>
          </a:p>
          <a:p>
            <a:pPr marL="136525" marR="166370" indent="-635">
              <a:lnSpc>
                <a:spcPct val="1324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0" dirty="0">
                <a:solidFill>
                  <a:srgbClr val="333333"/>
                </a:solidFill>
                <a:latin typeface="Lucida Console"/>
                <a:cs typeface="Lucida Console"/>
              </a:rPr>
              <a:t>-u</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 </a:t>
            </a:r>
            <a:r>
              <a:rPr sz="850" spc="30" dirty="0">
                <a:solidFill>
                  <a:srgbClr val="333333"/>
                </a:solidFill>
                <a:latin typeface="Lucida Console"/>
                <a:cs typeface="Lucida Console"/>
              </a:rPr>
              <a:t>-pEnter password: </a:t>
            </a:r>
            <a:r>
              <a:rPr sz="800" spc="85" dirty="0">
                <a:solidFill>
                  <a:srgbClr val="333333"/>
                </a:solidFill>
                <a:latin typeface="宋体"/>
                <a:cs typeface="宋体"/>
              </a:rPr>
              <a:t>输</a:t>
            </a:r>
            <a:r>
              <a:rPr sz="800" spc="90" dirty="0">
                <a:solidFill>
                  <a:srgbClr val="333333"/>
                </a:solidFill>
                <a:latin typeface="宋体"/>
                <a:cs typeface="宋体"/>
              </a:rPr>
              <a:t>入管</a:t>
            </a:r>
            <a:r>
              <a:rPr sz="700" spc="190" dirty="0">
                <a:solidFill>
                  <a:srgbClr val="333333"/>
                </a:solidFill>
                <a:latin typeface="宋体"/>
                <a:cs typeface="宋体"/>
              </a:rPr>
              <a:t>理</a:t>
            </a:r>
            <a:r>
              <a:rPr sz="800" spc="90" dirty="0">
                <a:solidFill>
                  <a:srgbClr val="333333"/>
                </a:solidFill>
                <a:latin typeface="宋体"/>
                <a:cs typeface="宋体"/>
              </a:rPr>
              <a:t>员的数据库密码</a:t>
            </a:r>
            <a:r>
              <a:rPr sz="850" spc="30" dirty="0">
                <a:solidFill>
                  <a:srgbClr val="333333"/>
                </a:solidFill>
                <a:latin typeface="Lucida Console"/>
                <a:cs typeface="Lucida Console"/>
              </a:rPr>
              <a:t>MariaDB </a:t>
            </a:r>
            <a:r>
              <a:rPr sz="850" spc="-500" dirty="0">
                <a:solidFill>
                  <a:srgbClr val="333333"/>
                </a:solidFill>
                <a:latin typeface="Lucida Console"/>
                <a:cs typeface="Lucida Console"/>
              </a:rPr>
              <a:t> </a:t>
            </a:r>
            <a:r>
              <a:rPr sz="850" spc="30" dirty="0">
                <a:solidFill>
                  <a:srgbClr val="333333"/>
                </a:solidFill>
                <a:latin typeface="Lucida Console"/>
                <a:cs typeface="Lucida Console"/>
              </a:rPr>
              <a:t>[(none)]&gt; </a:t>
            </a:r>
            <a:r>
              <a:rPr sz="850" spc="25" dirty="0">
                <a:solidFill>
                  <a:srgbClr val="333333"/>
                </a:solidFill>
                <a:latin typeface="Lucida Console"/>
                <a:cs typeface="Lucida Console"/>
              </a:rPr>
              <a:t>use </a:t>
            </a:r>
            <a:r>
              <a:rPr sz="850" spc="30" dirty="0">
                <a:solidFill>
                  <a:srgbClr val="333333"/>
                </a:solidFill>
                <a:latin typeface="Lucida Console"/>
                <a:cs typeface="Lucida Console"/>
              </a:rPr>
              <a:t>mysql;Database changedMariaDB [(none)]&gt; </a:t>
            </a:r>
            <a:r>
              <a:rPr sz="850" spc="25" dirty="0">
                <a:solidFill>
                  <a:srgbClr val="333333"/>
                </a:solidFill>
                <a:latin typeface="Lucida Console"/>
                <a:cs typeface="Lucida Console"/>
              </a:rPr>
              <a:t>REVOKE </a:t>
            </a:r>
            <a:r>
              <a:rPr sz="850" spc="30" dirty="0">
                <a:solidFill>
                  <a:srgbClr val="333333"/>
                </a:solidFill>
                <a:latin typeface="Lucida Console"/>
                <a:cs typeface="Lucida Console"/>
              </a:rPr>
              <a:t> SELECT,UPDATE,DELETE,INSERT </a:t>
            </a:r>
            <a:r>
              <a:rPr sz="850" spc="20" dirty="0">
                <a:solidFill>
                  <a:srgbClr val="333333"/>
                </a:solidFill>
                <a:latin typeface="Lucida Console"/>
                <a:cs typeface="Lucida Console"/>
              </a:rPr>
              <a:t>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mysql.user</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luke@localhost;Query</a:t>
            </a:r>
            <a:r>
              <a:rPr sz="850" spc="35" dirty="0">
                <a:solidFill>
                  <a:srgbClr val="333333"/>
                </a:solidFill>
                <a:latin typeface="Lucida Console"/>
                <a:cs typeface="Lucida Console"/>
              </a:rPr>
              <a:t> </a:t>
            </a:r>
            <a:r>
              <a:rPr sz="850" spc="25" dirty="0">
                <a:solidFill>
                  <a:srgbClr val="333333"/>
                </a:solidFill>
                <a:latin typeface="Lucida Console"/>
                <a:cs typeface="Lucida Console"/>
              </a:rPr>
              <a:t>OK,</a:t>
            </a:r>
            <a:r>
              <a:rPr sz="850" spc="35" dirty="0">
                <a:solidFill>
                  <a:srgbClr val="333333"/>
                </a:solidFill>
                <a:latin typeface="Lucida Console"/>
                <a:cs typeface="Lucida Console"/>
              </a:rPr>
              <a:t> </a:t>
            </a:r>
            <a:r>
              <a:rPr sz="850" spc="15" dirty="0">
                <a:solidFill>
                  <a:srgbClr val="333333"/>
                </a:solidFill>
                <a:latin typeface="Lucida Console"/>
                <a:cs typeface="Lucida Console"/>
              </a:rPr>
              <a:t>0</a:t>
            </a:r>
            <a:r>
              <a:rPr sz="850" spc="35" dirty="0">
                <a:solidFill>
                  <a:srgbClr val="333333"/>
                </a:solidFill>
                <a:latin typeface="Lucida Console"/>
                <a:cs typeface="Lucida Console"/>
              </a:rPr>
              <a:t> </a:t>
            </a:r>
            <a:r>
              <a:rPr sz="850" spc="25" dirty="0">
                <a:solidFill>
                  <a:srgbClr val="333333"/>
                </a:solidFill>
                <a:latin typeface="Lucida Console"/>
                <a:cs typeface="Lucida Console"/>
              </a:rPr>
              <a:t>rows </a:t>
            </a:r>
            <a:r>
              <a:rPr sz="850" spc="-500" dirty="0">
                <a:solidFill>
                  <a:srgbClr val="333333"/>
                </a:solidFill>
                <a:latin typeface="Lucida Console"/>
                <a:cs typeface="Lucida Console"/>
              </a:rPr>
              <a:t> </a:t>
            </a:r>
            <a:r>
              <a:rPr sz="850" spc="30" dirty="0">
                <a:solidFill>
                  <a:srgbClr val="333333"/>
                </a:solidFill>
                <a:latin typeface="Lucida Console"/>
                <a:cs typeface="Lucida Console"/>
              </a:rPr>
              <a:t>affected</a:t>
            </a:r>
            <a:r>
              <a:rPr sz="850" spc="25" dirty="0">
                <a:solidFill>
                  <a:srgbClr val="333333"/>
                </a:solidFill>
                <a:latin typeface="Lucida Console"/>
                <a:cs typeface="Lucida Console"/>
              </a:rPr>
              <a:t> (0.00</a:t>
            </a:r>
            <a:r>
              <a:rPr sz="850" spc="3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93345">
              <a:lnSpc>
                <a:spcPct val="131600"/>
              </a:lnSpc>
            </a:pPr>
            <a:r>
              <a:rPr sz="950" b="1" spc="25" dirty="0">
                <a:solidFill>
                  <a:srgbClr val="333333"/>
                </a:solidFill>
                <a:latin typeface="微软雅黑"/>
                <a:cs typeface="微软雅黑"/>
              </a:rPr>
              <a:t>可以看到，除了移除授权的命令（</a:t>
            </a:r>
            <a:r>
              <a:rPr sz="950" b="1" spc="50" dirty="0">
                <a:solidFill>
                  <a:srgbClr val="333333"/>
                </a:solidFill>
                <a:latin typeface="Trebuchet MS"/>
                <a:cs typeface="Trebuchet MS"/>
              </a:rPr>
              <a:t>revoke</a:t>
            </a:r>
            <a:r>
              <a:rPr sz="950" b="1" spc="25" dirty="0">
                <a:solidFill>
                  <a:srgbClr val="333333"/>
                </a:solidFill>
                <a:latin typeface="微软雅黑"/>
                <a:cs typeface="微软雅黑"/>
              </a:rPr>
              <a:t>）与授权命令（</a:t>
            </a:r>
            <a:r>
              <a:rPr sz="950" b="1" spc="60" dirty="0">
                <a:solidFill>
                  <a:srgbClr val="333333"/>
                </a:solidFill>
                <a:latin typeface="Trebuchet MS"/>
                <a:cs typeface="Trebuchet MS"/>
              </a:rPr>
              <a:t>grant</a:t>
            </a:r>
            <a:r>
              <a:rPr sz="950" b="1" spc="20" dirty="0">
                <a:solidFill>
                  <a:srgbClr val="333333"/>
                </a:solidFill>
                <a:latin typeface="微软雅黑"/>
                <a:cs typeface="微软雅黑"/>
              </a:rPr>
              <a:t>）不同之外，其余部分都是一致的。这 </a:t>
            </a:r>
            <a:r>
              <a:rPr sz="950" b="1" spc="25" dirty="0">
                <a:solidFill>
                  <a:srgbClr val="333333"/>
                </a:solidFill>
                <a:latin typeface="微软雅黑"/>
                <a:cs typeface="微软雅黑"/>
              </a:rPr>
              <a:t>不仅好记而且也容易理解。执行移除授权命令后，再来查看账户</a:t>
            </a:r>
            <a:r>
              <a:rPr sz="950" b="1" spc="50" dirty="0">
                <a:solidFill>
                  <a:srgbClr val="333333"/>
                </a:solidFill>
                <a:latin typeface="Trebuchet MS"/>
                <a:cs typeface="Trebuchet MS"/>
              </a:rPr>
              <a:t>luke</a:t>
            </a:r>
            <a:r>
              <a:rPr sz="950" b="1" spc="25" dirty="0">
                <a:solidFill>
                  <a:srgbClr val="333333"/>
                </a:solidFill>
                <a:latin typeface="微软雅黑"/>
                <a:cs typeface="微软雅黑"/>
              </a:rPr>
              <a:t>的信息：</a:t>
            </a:r>
            <a:endParaRPr sz="950">
              <a:latin typeface="微软雅黑"/>
              <a:cs typeface="微软雅黑"/>
            </a:endParaRPr>
          </a:p>
        </p:txBody>
      </p:sp>
      <p:sp>
        <p:nvSpPr>
          <p:cNvPr id="19" name="object 19"/>
          <p:cNvSpPr txBox="1"/>
          <p:nvPr/>
        </p:nvSpPr>
        <p:spPr>
          <a:xfrm>
            <a:off x="3673811" y="10217035"/>
            <a:ext cx="219710"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335</a:t>
            </a:fld>
            <a:endParaRPr sz="800">
              <a:latin typeface="小哥哥网恋吗"/>
              <a:cs typeface="小哥哥网恋吗"/>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4313627"/>
          <a:ext cx="5655945" cy="2828925"/>
        </p:xfrm>
        <a:graphic>
          <a:graphicData uri="http://schemas.openxmlformats.org/drawingml/2006/table">
            <a:tbl>
              <a:tblPr firstRow="1" bandRow="1">
                <a:tableStyleId>{2D5ABB26-0587-4C30-8999-92F81FD0307C}</a:tableStyleId>
              </a:tblPr>
              <a:tblGrid>
                <a:gridCol w="3973829">
                  <a:extLst>
                    <a:ext uri="{9D8B030D-6E8A-4147-A177-3AD203B41FA5}">
                      <a16:colId xmlns:a16="http://schemas.microsoft.com/office/drawing/2014/main" val="20000"/>
                    </a:ext>
                  </a:extLst>
                </a:gridCol>
                <a:gridCol w="166751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命令用法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0" dirty="0">
                          <a:solidFill>
                            <a:srgbClr val="333333"/>
                          </a:solidFill>
                          <a:latin typeface="Trebuchet MS"/>
                          <a:cs typeface="Trebuchet MS"/>
                        </a:rPr>
                        <a:t>CREATE</a:t>
                      </a:r>
                      <a:r>
                        <a:rPr sz="950" spc="-50" dirty="0">
                          <a:solidFill>
                            <a:srgbClr val="333333"/>
                          </a:solidFill>
                          <a:latin typeface="Trebuchet MS"/>
                          <a:cs typeface="Trebuchet MS"/>
                        </a:rPr>
                        <a:t> </a:t>
                      </a:r>
                      <a:r>
                        <a:rPr sz="950" spc="40" dirty="0">
                          <a:solidFill>
                            <a:srgbClr val="333333"/>
                          </a:solidFill>
                          <a:latin typeface="Trebuchet MS"/>
                          <a:cs typeface="Trebuchet MS"/>
                        </a:rPr>
                        <a:t>database</a:t>
                      </a:r>
                      <a:r>
                        <a:rPr sz="950" spc="-50" dirty="0">
                          <a:solidFill>
                            <a:srgbClr val="333333"/>
                          </a:solidFill>
                          <a:latin typeface="Trebuchet MS"/>
                          <a:cs typeface="Trebuchet MS"/>
                        </a:rPr>
                        <a:t> </a:t>
                      </a:r>
                      <a:r>
                        <a:rPr sz="950" spc="25" dirty="0">
                          <a:solidFill>
                            <a:srgbClr val="333333"/>
                          </a:solidFill>
                          <a:latin typeface="微软雅黑"/>
                          <a:cs typeface="微软雅黑"/>
                        </a:rPr>
                        <a:t>数据库名称。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创建新的数据库</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5" dirty="0">
                          <a:solidFill>
                            <a:srgbClr val="333333"/>
                          </a:solidFill>
                          <a:latin typeface="Trebuchet MS"/>
                          <a:cs typeface="Trebuchet MS"/>
                        </a:rPr>
                        <a:t>DESCRIBE</a:t>
                      </a:r>
                      <a:r>
                        <a:rPr sz="950" spc="-65" dirty="0">
                          <a:solidFill>
                            <a:srgbClr val="333333"/>
                          </a:solidFill>
                          <a:latin typeface="Trebuchet MS"/>
                          <a:cs typeface="Trebuchet MS"/>
                        </a:rPr>
                        <a:t> </a:t>
                      </a:r>
                      <a:r>
                        <a:rPr sz="950" spc="25" dirty="0">
                          <a:solidFill>
                            <a:srgbClr val="333333"/>
                          </a:solidFill>
                          <a:latin typeface="微软雅黑"/>
                          <a:cs typeface="微软雅黑"/>
                        </a:rPr>
                        <a:t>表单名称</a:t>
                      </a:r>
                      <a:r>
                        <a:rPr sz="950" spc="-9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描述表单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5" dirty="0">
                          <a:solidFill>
                            <a:srgbClr val="333333"/>
                          </a:solidFill>
                          <a:latin typeface="Trebuchet MS"/>
                          <a:cs typeface="Trebuchet MS"/>
                        </a:rPr>
                        <a:t>UPDATE</a:t>
                      </a:r>
                      <a:r>
                        <a:rPr sz="950" spc="-35" dirty="0">
                          <a:solidFill>
                            <a:srgbClr val="333333"/>
                          </a:solidFill>
                          <a:latin typeface="Trebuchet MS"/>
                          <a:cs typeface="Trebuchet MS"/>
                        </a:rPr>
                        <a:t> </a:t>
                      </a:r>
                      <a:r>
                        <a:rPr sz="950" spc="25" dirty="0">
                          <a:solidFill>
                            <a:srgbClr val="333333"/>
                          </a:solidFill>
                          <a:latin typeface="微软雅黑"/>
                          <a:cs typeface="微软雅黑"/>
                        </a:rPr>
                        <a:t>表单名称</a:t>
                      </a:r>
                      <a:r>
                        <a:rPr sz="950" spc="-25" dirty="0">
                          <a:solidFill>
                            <a:srgbClr val="333333"/>
                          </a:solidFill>
                          <a:latin typeface="微软雅黑"/>
                          <a:cs typeface="微软雅黑"/>
                        </a:rPr>
                        <a:t> </a:t>
                      </a:r>
                      <a:r>
                        <a:rPr sz="950" spc="30" dirty="0">
                          <a:solidFill>
                            <a:srgbClr val="333333"/>
                          </a:solidFill>
                          <a:latin typeface="Trebuchet MS"/>
                          <a:cs typeface="Trebuchet MS"/>
                        </a:rPr>
                        <a:t>SET</a:t>
                      </a:r>
                      <a:r>
                        <a:rPr sz="950" spc="-30" dirty="0">
                          <a:solidFill>
                            <a:srgbClr val="333333"/>
                          </a:solidFill>
                          <a:latin typeface="Trebuchet MS"/>
                          <a:cs typeface="Trebuchet MS"/>
                        </a:rPr>
                        <a:t> </a:t>
                      </a:r>
                      <a:r>
                        <a:rPr sz="950" spc="15" dirty="0">
                          <a:solidFill>
                            <a:srgbClr val="333333"/>
                          </a:solidFill>
                          <a:latin typeface="Trebuchet MS"/>
                          <a:cs typeface="Trebuchet MS"/>
                        </a:rPr>
                        <a:t>attribute=</a:t>
                      </a:r>
                      <a:r>
                        <a:rPr sz="950" spc="25" dirty="0">
                          <a:solidFill>
                            <a:srgbClr val="333333"/>
                          </a:solidFill>
                          <a:latin typeface="微软雅黑"/>
                          <a:cs typeface="微软雅黑"/>
                        </a:rPr>
                        <a:t>新值</a:t>
                      </a:r>
                      <a:r>
                        <a:rPr sz="950" spc="-25" dirty="0">
                          <a:solidFill>
                            <a:srgbClr val="333333"/>
                          </a:solidFill>
                          <a:latin typeface="微软雅黑"/>
                          <a:cs typeface="微软雅黑"/>
                        </a:rPr>
                        <a:t> </a:t>
                      </a:r>
                      <a:r>
                        <a:rPr sz="950" spc="60" dirty="0">
                          <a:solidFill>
                            <a:srgbClr val="333333"/>
                          </a:solidFill>
                          <a:latin typeface="Trebuchet MS"/>
                          <a:cs typeface="Trebuchet MS"/>
                        </a:rPr>
                        <a:t>WHERE</a:t>
                      </a:r>
                      <a:r>
                        <a:rPr sz="950" spc="-35" dirty="0">
                          <a:solidFill>
                            <a:srgbClr val="333333"/>
                          </a:solidFill>
                          <a:latin typeface="Trebuchet MS"/>
                          <a:cs typeface="Trebuchet MS"/>
                        </a:rPr>
                        <a:t> </a:t>
                      </a:r>
                      <a:r>
                        <a:rPr sz="950" spc="10" dirty="0">
                          <a:solidFill>
                            <a:srgbClr val="333333"/>
                          </a:solidFill>
                          <a:latin typeface="Trebuchet MS"/>
                          <a:cs typeface="Trebuchet MS"/>
                        </a:rPr>
                        <a:t>attribute</a:t>
                      </a:r>
                      <a:r>
                        <a:rPr sz="950" spc="-30" dirty="0">
                          <a:solidFill>
                            <a:srgbClr val="333333"/>
                          </a:solidFill>
                          <a:latin typeface="Trebuchet MS"/>
                          <a:cs typeface="Trebuchet MS"/>
                        </a:rPr>
                        <a:t> </a:t>
                      </a:r>
                      <a:r>
                        <a:rPr sz="950" spc="55" dirty="0">
                          <a:solidFill>
                            <a:srgbClr val="333333"/>
                          </a:solidFill>
                          <a:latin typeface="Trebuchet MS"/>
                          <a:cs typeface="Trebuchet MS"/>
                        </a:rPr>
                        <a:t>&gt;</a:t>
                      </a:r>
                      <a:r>
                        <a:rPr sz="950" spc="-30" dirty="0">
                          <a:solidFill>
                            <a:srgbClr val="333333"/>
                          </a:solidFill>
                          <a:latin typeface="Trebuchet MS"/>
                          <a:cs typeface="Trebuchet MS"/>
                        </a:rPr>
                        <a:t> </a:t>
                      </a:r>
                      <a:r>
                        <a:rPr sz="950" spc="25" dirty="0">
                          <a:solidFill>
                            <a:srgbClr val="333333"/>
                          </a:solidFill>
                          <a:latin typeface="微软雅黑"/>
                          <a:cs typeface="微软雅黑"/>
                        </a:rPr>
                        <a:t>原始值</a:t>
                      </a:r>
                      <a:r>
                        <a:rPr sz="950" spc="-9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更新表单中的数据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Trebuchet MS"/>
                          <a:cs typeface="Trebuchet MS"/>
                        </a:rPr>
                        <a:t>USE</a:t>
                      </a:r>
                      <a:r>
                        <a:rPr sz="950" spc="-35" dirty="0">
                          <a:solidFill>
                            <a:srgbClr val="333333"/>
                          </a:solidFill>
                          <a:latin typeface="Trebuchet MS"/>
                          <a:cs typeface="Trebuchet MS"/>
                        </a:rPr>
                        <a:t> </a:t>
                      </a:r>
                      <a:r>
                        <a:rPr sz="950" dirty="0">
                          <a:solidFill>
                            <a:srgbClr val="333333"/>
                          </a:solidFill>
                          <a:latin typeface="微软雅黑"/>
                          <a:cs typeface="微软雅黑"/>
                        </a:rPr>
                        <a:t>数据库名称</a:t>
                      </a: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指定使用的数据库</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95" dirty="0">
                          <a:solidFill>
                            <a:srgbClr val="333333"/>
                          </a:solidFill>
                          <a:latin typeface="Trebuchet MS"/>
                          <a:cs typeface="Trebuchet MS"/>
                        </a:rPr>
                        <a:t>SHOW</a:t>
                      </a:r>
                      <a:r>
                        <a:rPr sz="950" spc="-60" dirty="0">
                          <a:solidFill>
                            <a:srgbClr val="333333"/>
                          </a:solidFill>
                          <a:latin typeface="Trebuchet MS"/>
                          <a:cs typeface="Trebuchet MS"/>
                        </a:rPr>
                        <a:t> </a:t>
                      </a:r>
                      <a:r>
                        <a:rPr sz="950" spc="30" dirty="0">
                          <a:solidFill>
                            <a:srgbClr val="333333"/>
                          </a:solidFill>
                          <a:latin typeface="Trebuchet MS"/>
                          <a:cs typeface="Trebuchet MS"/>
                        </a:rPr>
                        <a:t>databases;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显示当前已有的数据库</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95" dirty="0">
                          <a:solidFill>
                            <a:srgbClr val="333333"/>
                          </a:solidFill>
                          <a:latin typeface="Trebuchet MS"/>
                          <a:cs typeface="Trebuchet MS"/>
                        </a:rPr>
                        <a:t>SHOW</a:t>
                      </a:r>
                      <a:r>
                        <a:rPr sz="950" spc="-65" dirty="0">
                          <a:solidFill>
                            <a:srgbClr val="333333"/>
                          </a:solidFill>
                          <a:latin typeface="Trebuchet MS"/>
                          <a:cs typeface="Trebuchet MS"/>
                        </a:rPr>
                        <a:t> </a:t>
                      </a:r>
                      <a:r>
                        <a:rPr sz="950" spc="5" dirty="0">
                          <a:solidFill>
                            <a:srgbClr val="333333"/>
                          </a:solidFill>
                          <a:latin typeface="Trebuchet MS"/>
                          <a:cs typeface="Trebuchet MS"/>
                        </a:rPr>
                        <a:t>tables;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显示当前数据库中的表单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30" dirty="0">
                          <a:solidFill>
                            <a:srgbClr val="333333"/>
                          </a:solidFill>
                          <a:latin typeface="Trebuchet MS"/>
                          <a:cs typeface="Trebuchet MS"/>
                        </a:rPr>
                        <a:t>SELECT</a:t>
                      </a:r>
                      <a:r>
                        <a:rPr sz="950" spc="-55" dirty="0">
                          <a:solidFill>
                            <a:srgbClr val="333333"/>
                          </a:solidFill>
                          <a:latin typeface="Trebuchet MS"/>
                          <a:cs typeface="Trebuchet MS"/>
                        </a:rPr>
                        <a:t> </a:t>
                      </a:r>
                      <a:r>
                        <a:rPr sz="950" spc="185" dirty="0">
                          <a:solidFill>
                            <a:srgbClr val="333333"/>
                          </a:solidFill>
                          <a:latin typeface="Trebuchet MS"/>
                          <a:cs typeface="Trebuchet MS"/>
                        </a:rPr>
                        <a:t>*</a:t>
                      </a:r>
                      <a:r>
                        <a:rPr sz="950" spc="-50" dirty="0">
                          <a:solidFill>
                            <a:srgbClr val="333333"/>
                          </a:solidFill>
                          <a:latin typeface="Trebuchet MS"/>
                          <a:cs typeface="Trebuchet MS"/>
                        </a:rPr>
                        <a:t> </a:t>
                      </a:r>
                      <a:r>
                        <a:rPr sz="950" spc="95" dirty="0">
                          <a:solidFill>
                            <a:srgbClr val="333333"/>
                          </a:solidFill>
                          <a:latin typeface="Trebuchet MS"/>
                          <a:cs typeface="Trebuchet MS"/>
                        </a:rPr>
                        <a:t>FROM</a:t>
                      </a:r>
                      <a:r>
                        <a:rPr sz="950" spc="-50" dirty="0">
                          <a:solidFill>
                            <a:srgbClr val="333333"/>
                          </a:solidFill>
                          <a:latin typeface="Trebuchet MS"/>
                          <a:cs typeface="Trebuchet MS"/>
                        </a:rPr>
                        <a:t> </a:t>
                      </a:r>
                      <a:r>
                        <a:rPr sz="950" spc="25" dirty="0">
                          <a:solidFill>
                            <a:srgbClr val="333333"/>
                          </a:solidFill>
                          <a:latin typeface="微软雅黑"/>
                          <a:cs typeface="微软雅黑"/>
                        </a:rPr>
                        <a:t>表单名称</a:t>
                      </a:r>
                      <a:r>
                        <a:rPr sz="950" spc="-9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从表单中选中某个记录值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40" dirty="0">
                          <a:solidFill>
                            <a:srgbClr val="333333"/>
                          </a:solidFill>
                          <a:latin typeface="Trebuchet MS"/>
                          <a:cs typeface="Trebuchet MS"/>
                        </a:rPr>
                        <a:t>DELETE</a:t>
                      </a:r>
                      <a:r>
                        <a:rPr sz="950" spc="-45" dirty="0">
                          <a:solidFill>
                            <a:srgbClr val="333333"/>
                          </a:solidFill>
                          <a:latin typeface="Trebuchet MS"/>
                          <a:cs typeface="Trebuchet MS"/>
                        </a:rPr>
                        <a:t> </a:t>
                      </a:r>
                      <a:r>
                        <a:rPr sz="950" spc="95" dirty="0">
                          <a:solidFill>
                            <a:srgbClr val="333333"/>
                          </a:solidFill>
                          <a:latin typeface="Trebuchet MS"/>
                          <a:cs typeface="Trebuchet MS"/>
                        </a:rPr>
                        <a:t>FROM</a:t>
                      </a:r>
                      <a:r>
                        <a:rPr sz="950" spc="-45" dirty="0">
                          <a:solidFill>
                            <a:srgbClr val="333333"/>
                          </a:solidFill>
                          <a:latin typeface="Trebuchet MS"/>
                          <a:cs typeface="Trebuchet MS"/>
                        </a:rPr>
                        <a:t> </a:t>
                      </a:r>
                      <a:r>
                        <a:rPr sz="950" spc="25" dirty="0">
                          <a:solidFill>
                            <a:srgbClr val="333333"/>
                          </a:solidFill>
                          <a:latin typeface="微软雅黑"/>
                          <a:cs typeface="微软雅黑"/>
                        </a:rPr>
                        <a:t>表单名</a:t>
                      </a:r>
                      <a:r>
                        <a:rPr sz="950" spc="-40" dirty="0">
                          <a:solidFill>
                            <a:srgbClr val="333333"/>
                          </a:solidFill>
                          <a:latin typeface="微软雅黑"/>
                          <a:cs typeface="微软雅黑"/>
                        </a:rPr>
                        <a:t> </a:t>
                      </a:r>
                      <a:r>
                        <a:rPr sz="950" spc="60" dirty="0">
                          <a:solidFill>
                            <a:srgbClr val="333333"/>
                          </a:solidFill>
                          <a:latin typeface="Trebuchet MS"/>
                          <a:cs typeface="Trebuchet MS"/>
                        </a:rPr>
                        <a:t>WHERE</a:t>
                      </a:r>
                      <a:r>
                        <a:rPr sz="950" spc="-45" dirty="0">
                          <a:solidFill>
                            <a:srgbClr val="333333"/>
                          </a:solidFill>
                          <a:latin typeface="Trebuchet MS"/>
                          <a:cs typeface="Trebuchet MS"/>
                        </a:rPr>
                        <a:t> </a:t>
                      </a:r>
                      <a:r>
                        <a:rPr sz="950" spc="15" dirty="0">
                          <a:solidFill>
                            <a:srgbClr val="333333"/>
                          </a:solidFill>
                          <a:latin typeface="Trebuchet MS"/>
                          <a:cs typeface="Trebuchet MS"/>
                        </a:rPr>
                        <a:t>attribute=</a:t>
                      </a:r>
                      <a:r>
                        <a:rPr sz="950" spc="25" dirty="0">
                          <a:solidFill>
                            <a:srgbClr val="333333"/>
                          </a:solidFill>
                          <a:latin typeface="微软雅黑"/>
                          <a:cs typeface="微软雅黑"/>
                        </a:rPr>
                        <a:t>值</a:t>
                      </a:r>
                      <a:r>
                        <a:rPr sz="950" spc="-9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从表单中删除某个记录值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bl>
          </a:graphicData>
        </a:graphic>
      </p:graphicFrame>
      <p:grpSp>
        <p:nvGrpSpPr>
          <p:cNvPr id="3" name="object 3"/>
          <p:cNvGrpSpPr/>
          <p:nvPr/>
        </p:nvGrpSpPr>
        <p:grpSpPr>
          <a:xfrm>
            <a:off x="959124" y="368460"/>
            <a:ext cx="5651500" cy="1525270"/>
            <a:chOff x="959124" y="368460"/>
            <a:chExt cx="5651500" cy="1525270"/>
          </a:xfrm>
        </p:grpSpPr>
        <p:sp>
          <p:nvSpPr>
            <p:cNvPr id="4" name="object 4"/>
            <p:cNvSpPr/>
            <p:nvPr/>
          </p:nvSpPr>
          <p:spPr>
            <a:xfrm>
              <a:off x="963889" y="373225"/>
              <a:ext cx="5641975" cy="1515745"/>
            </a:xfrm>
            <a:custGeom>
              <a:avLst/>
              <a:gdLst/>
              <a:ahLst/>
              <a:cxnLst/>
              <a:rect l="l" t="t" r="r" b="b"/>
              <a:pathLst>
                <a:path w="5641975" h="1515745">
                  <a:moveTo>
                    <a:pt x="5617597" y="1515179"/>
                  </a:moveTo>
                  <a:lnTo>
                    <a:pt x="23823" y="1515179"/>
                  </a:lnTo>
                  <a:lnTo>
                    <a:pt x="20659" y="1514883"/>
                  </a:lnTo>
                  <a:lnTo>
                    <a:pt x="0" y="1494328"/>
                  </a:lnTo>
                  <a:lnTo>
                    <a:pt x="0" y="1491355"/>
                  </a:lnTo>
                  <a:lnTo>
                    <a:pt x="0" y="20545"/>
                  </a:lnTo>
                  <a:lnTo>
                    <a:pt x="6975" y="6556"/>
                  </a:lnTo>
                  <a:lnTo>
                    <a:pt x="9214" y="4173"/>
                  </a:lnTo>
                  <a:lnTo>
                    <a:pt x="11787" y="2382"/>
                  </a:lnTo>
                  <a:lnTo>
                    <a:pt x="17629" y="600"/>
                  </a:lnTo>
                  <a:lnTo>
                    <a:pt x="20659" y="0"/>
                  </a:lnTo>
                  <a:lnTo>
                    <a:pt x="5620752" y="0"/>
                  </a:lnTo>
                  <a:lnTo>
                    <a:pt x="5623792" y="600"/>
                  </a:lnTo>
                  <a:lnTo>
                    <a:pt x="5629633" y="2382"/>
                  </a:lnTo>
                  <a:lnTo>
                    <a:pt x="5632206" y="4173"/>
                  </a:lnTo>
                  <a:lnTo>
                    <a:pt x="5634446" y="6556"/>
                  </a:lnTo>
                  <a:lnTo>
                    <a:pt x="5636675" y="8633"/>
                  </a:lnTo>
                  <a:lnTo>
                    <a:pt x="5638400" y="11320"/>
                  </a:lnTo>
                  <a:lnTo>
                    <a:pt x="5639610" y="13998"/>
                  </a:lnTo>
                  <a:lnTo>
                    <a:pt x="5640821" y="17276"/>
                  </a:lnTo>
                  <a:lnTo>
                    <a:pt x="5641421" y="20545"/>
                  </a:lnTo>
                  <a:lnTo>
                    <a:pt x="5641421" y="1494328"/>
                  </a:lnTo>
                  <a:lnTo>
                    <a:pt x="5620752" y="1514883"/>
                  </a:lnTo>
                  <a:lnTo>
                    <a:pt x="5617597" y="1515179"/>
                  </a:lnTo>
                  <a:close/>
                </a:path>
              </a:pathLst>
            </a:custGeom>
            <a:solidFill>
              <a:srgbClr val="F8F8F8"/>
            </a:solidFill>
          </p:spPr>
          <p:txBody>
            <a:bodyPr wrap="square" lIns="0" tIns="0" rIns="0" bIns="0" rtlCol="0"/>
            <a:lstStyle/>
            <a:p>
              <a:endParaRPr/>
            </a:p>
          </p:txBody>
        </p:sp>
        <p:sp>
          <p:nvSpPr>
            <p:cNvPr id="5" name="object 5"/>
            <p:cNvSpPr/>
            <p:nvPr/>
          </p:nvSpPr>
          <p:spPr>
            <a:xfrm>
              <a:off x="963889" y="373225"/>
              <a:ext cx="5641975" cy="1515745"/>
            </a:xfrm>
            <a:custGeom>
              <a:avLst/>
              <a:gdLst/>
              <a:ahLst/>
              <a:cxnLst/>
              <a:rect l="l" t="t" r="r" b="b"/>
              <a:pathLst>
                <a:path w="5641975" h="1515745">
                  <a:moveTo>
                    <a:pt x="0" y="1491355"/>
                  </a:moveTo>
                  <a:lnTo>
                    <a:pt x="0" y="23823"/>
                  </a:lnTo>
                  <a:lnTo>
                    <a:pt x="0" y="20545"/>
                  </a:lnTo>
                  <a:lnTo>
                    <a:pt x="600" y="17276"/>
                  </a:lnTo>
                  <a:lnTo>
                    <a:pt x="1810" y="13998"/>
                  </a:lnTo>
                  <a:lnTo>
                    <a:pt x="3020" y="11320"/>
                  </a:lnTo>
                  <a:lnTo>
                    <a:pt x="4745" y="8633"/>
                  </a:lnTo>
                  <a:lnTo>
                    <a:pt x="6975" y="6556"/>
                  </a:lnTo>
                  <a:lnTo>
                    <a:pt x="9214" y="4173"/>
                  </a:lnTo>
                  <a:lnTo>
                    <a:pt x="11787" y="2382"/>
                  </a:lnTo>
                  <a:lnTo>
                    <a:pt x="14703" y="1486"/>
                  </a:lnTo>
                  <a:lnTo>
                    <a:pt x="17629" y="600"/>
                  </a:lnTo>
                  <a:lnTo>
                    <a:pt x="20659" y="0"/>
                  </a:lnTo>
                  <a:lnTo>
                    <a:pt x="23823" y="0"/>
                  </a:lnTo>
                  <a:lnTo>
                    <a:pt x="5617597" y="0"/>
                  </a:lnTo>
                  <a:lnTo>
                    <a:pt x="5620752" y="0"/>
                  </a:lnTo>
                  <a:lnTo>
                    <a:pt x="5623792" y="600"/>
                  </a:lnTo>
                  <a:lnTo>
                    <a:pt x="5626717" y="1486"/>
                  </a:lnTo>
                  <a:lnTo>
                    <a:pt x="5629633" y="2382"/>
                  </a:lnTo>
                  <a:lnTo>
                    <a:pt x="5632206" y="4173"/>
                  </a:lnTo>
                  <a:lnTo>
                    <a:pt x="5634446" y="6556"/>
                  </a:lnTo>
                  <a:lnTo>
                    <a:pt x="5636675" y="8633"/>
                  </a:lnTo>
                  <a:lnTo>
                    <a:pt x="5638400" y="11320"/>
                  </a:lnTo>
                  <a:lnTo>
                    <a:pt x="5639610" y="13998"/>
                  </a:lnTo>
                  <a:lnTo>
                    <a:pt x="5640821" y="17276"/>
                  </a:lnTo>
                  <a:lnTo>
                    <a:pt x="5641421" y="20545"/>
                  </a:lnTo>
                  <a:lnTo>
                    <a:pt x="5641421" y="23823"/>
                  </a:lnTo>
                  <a:lnTo>
                    <a:pt x="5641421" y="1491355"/>
                  </a:lnTo>
                  <a:lnTo>
                    <a:pt x="5641421" y="1494328"/>
                  </a:lnTo>
                  <a:lnTo>
                    <a:pt x="5640821" y="1497311"/>
                  </a:lnTo>
                  <a:lnTo>
                    <a:pt x="5639610" y="1499989"/>
                  </a:lnTo>
                  <a:lnTo>
                    <a:pt x="5638400" y="1502971"/>
                  </a:lnTo>
                  <a:lnTo>
                    <a:pt x="5617597" y="1515179"/>
                  </a:lnTo>
                  <a:lnTo>
                    <a:pt x="23823" y="1515179"/>
                  </a:lnTo>
                  <a:lnTo>
                    <a:pt x="1810" y="1499989"/>
                  </a:lnTo>
                  <a:lnTo>
                    <a:pt x="600" y="1497311"/>
                  </a:lnTo>
                  <a:lnTo>
                    <a:pt x="0" y="1494328"/>
                  </a:lnTo>
                  <a:lnTo>
                    <a:pt x="0" y="149135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383"/>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369640"/>
            <a:ext cx="5651500" cy="495934"/>
            <a:chOff x="959124" y="2369640"/>
            <a:chExt cx="5651500" cy="495934"/>
          </a:xfrm>
        </p:grpSpPr>
        <p:sp>
          <p:nvSpPr>
            <p:cNvPr id="8" name="object 8"/>
            <p:cNvSpPr/>
            <p:nvPr/>
          </p:nvSpPr>
          <p:spPr>
            <a:xfrm>
              <a:off x="963889" y="2374405"/>
              <a:ext cx="5641975" cy="486409"/>
            </a:xfrm>
            <a:custGeom>
              <a:avLst/>
              <a:gdLst/>
              <a:ahLst/>
              <a:cxnLst/>
              <a:rect l="l" t="t" r="r" b="b"/>
              <a:pathLst>
                <a:path w="5641975" h="486410">
                  <a:moveTo>
                    <a:pt x="5620752" y="486000"/>
                  </a:moveTo>
                  <a:lnTo>
                    <a:pt x="20659" y="486000"/>
                  </a:lnTo>
                  <a:lnTo>
                    <a:pt x="17629" y="485410"/>
                  </a:lnTo>
                  <a:lnTo>
                    <a:pt x="14703" y="483913"/>
                  </a:lnTo>
                  <a:lnTo>
                    <a:pt x="11787" y="482722"/>
                  </a:lnTo>
                  <a:lnTo>
                    <a:pt x="0" y="465150"/>
                  </a:lnTo>
                  <a:lnTo>
                    <a:pt x="0" y="462177"/>
                  </a:lnTo>
                  <a:lnTo>
                    <a:pt x="0" y="20545"/>
                  </a:lnTo>
                  <a:lnTo>
                    <a:pt x="20659" y="0"/>
                  </a:lnTo>
                  <a:lnTo>
                    <a:pt x="5620752" y="0"/>
                  </a:lnTo>
                  <a:lnTo>
                    <a:pt x="5641421" y="20545"/>
                  </a:lnTo>
                  <a:lnTo>
                    <a:pt x="5641421" y="465150"/>
                  </a:lnTo>
                  <a:lnTo>
                    <a:pt x="5626717" y="483913"/>
                  </a:lnTo>
                  <a:lnTo>
                    <a:pt x="5623792" y="485410"/>
                  </a:lnTo>
                  <a:lnTo>
                    <a:pt x="5620752" y="486000"/>
                  </a:lnTo>
                  <a:close/>
                </a:path>
              </a:pathLst>
            </a:custGeom>
            <a:solidFill>
              <a:srgbClr val="F8F8F8"/>
            </a:solidFill>
          </p:spPr>
          <p:txBody>
            <a:bodyPr wrap="square" lIns="0" tIns="0" rIns="0" bIns="0" rtlCol="0"/>
            <a:lstStyle/>
            <a:p>
              <a:endParaRPr/>
            </a:p>
          </p:txBody>
        </p:sp>
        <p:sp>
          <p:nvSpPr>
            <p:cNvPr id="9" name="object 9"/>
            <p:cNvSpPr/>
            <p:nvPr/>
          </p:nvSpPr>
          <p:spPr>
            <a:xfrm>
              <a:off x="963889" y="2374405"/>
              <a:ext cx="5641975" cy="486409"/>
            </a:xfrm>
            <a:custGeom>
              <a:avLst/>
              <a:gdLst/>
              <a:ahLst/>
              <a:cxnLst/>
              <a:rect l="l" t="t" r="r" b="b"/>
              <a:pathLst>
                <a:path w="5641975" h="486410">
                  <a:moveTo>
                    <a:pt x="0" y="462177"/>
                  </a:moveTo>
                  <a:lnTo>
                    <a:pt x="0" y="23823"/>
                  </a:lnTo>
                  <a:lnTo>
                    <a:pt x="0" y="20545"/>
                  </a:lnTo>
                  <a:lnTo>
                    <a:pt x="600" y="17267"/>
                  </a:lnTo>
                  <a:lnTo>
                    <a:pt x="1810" y="14294"/>
                  </a:lnTo>
                  <a:lnTo>
                    <a:pt x="3020" y="11311"/>
                  </a:lnTo>
                  <a:lnTo>
                    <a:pt x="4745" y="8929"/>
                  </a:lnTo>
                  <a:lnTo>
                    <a:pt x="6975" y="6851"/>
                  </a:lnTo>
                  <a:lnTo>
                    <a:pt x="9214" y="4764"/>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764"/>
                  </a:lnTo>
                  <a:lnTo>
                    <a:pt x="5634446" y="6851"/>
                  </a:lnTo>
                  <a:lnTo>
                    <a:pt x="5636675" y="8929"/>
                  </a:lnTo>
                  <a:lnTo>
                    <a:pt x="5638400" y="11311"/>
                  </a:lnTo>
                  <a:lnTo>
                    <a:pt x="5639610" y="14294"/>
                  </a:lnTo>
                  <a:lnTo>
                    <a:pt x="5640821" y="17267"/>
                  </a:lnTo>
                  <a:lnTo>
                    <a:pt x="5641421" y="20545"/>
                  </a:lnTo>
                  <a:lnTo>
                    <a:pt x="5641421" y="23823"/>
                  </a:lnTo>
                  <a:lnTo>
                    <a:pt x="5641421" y="462177"/>
                  </a:lnTo>
                  <a:lnTo>
                    <a:pt x="5641421" y="465150"/>
                  </a:lnTo>
                  <a:lnTo>
                    <a:pt x="5640821" y="468133"/>
                  </a:lnTo>
                  <a:lnTo>
                    <a:pt x="5626717" y="483913"/>
                  </a:lnTo>
                  <a:lnTo>
                    <a:pt x="5623792" y="485410"/>
                  </a:lnTo>
                  <a:lnTo>
                    <a:pt x="5620752" y="486000"/>
                  </a:lnTo>
                  <a:lnTo>
                    <a:pt x="5617597" y="486000"/>
                  </a:lnTo>
                  <a:lnTo>
                    <a:pt x="23823" y="486000"/>
                  </a:lnTo>
                  <a:lnTo>
                    <a:pt x="20659" y="486000"/>
                  </a:lnTo>
                  <a:lnTo>
                    <a:pt x="17629" y="485410"/>
                  </a:lnTo>
                  <a:lnTo>
                    <a:pt x="14703" y="483913"/>
                  </a:lnTo>
                  <a:lnTo>
                    <a:pt x="11787" y="482722"/>
                  </a:lnTo>
                  <a:lnTo>
                    <a:pt x="0" y="465150"/>
                  </a:lnTo>
                  <a:lnTo>
                    <a:pt x="0" y="462177"/>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455563"/>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331766"/>
            <a:ext cx="5708015" cy="3819525"/>
          </a:xfrm>
          <a:prstGeom prst="rect">
            <a:avLst/>
          </a:prstGeom>
        </p:spPr>
        <p:txBody>
          <a:bodyPr vert="horz" wrap="square" lIns="0" tIns="12700" rIns="0" bIns="0" rtlCol="0">
            <a:spAutoFit/>
          </a:bodyPr>
          <a:lstStyle/>
          <a:p>
            <a:pPr marR="5080" algn="r">
              <a:lnSpc>
                <a:spcPts val="940"/>
              </a:lnSpc>
              <a:spcBef>
                <a:spcPts val="100"/>
              </a:spcBef>
            </a:pPr>
            <a:r>
              <a:rPr sz="800" dirty="0">
                <a:latin typeface="小哥哥网恋吗"/>
                <a:cs typeface="小哥哥网恋吗"/>
              </a:rPr>
              <a:t>5/20</a:t>
            </a:r>
            <a:endParaRPr sz="800">
              <a:latin typeface="小哥哥网恋吗"/>
              <a:cs typeface="小哥哥网恋吗"/>
            </a:endParaRPr>
          </a:p>
          <a:p>
            <a:pPr marL="136525">
              <a:lnSpc>
                <a:spcPts val="1000"/>
              </a:lnSpc>
            </a:pPr>
            <a:r>
              <a:rPr sz="850" spc="30" dirty="0">
                <a:solidFill>
                  <a:srgbClr val="333333"/>
                </a:solidFill>
                <a:latin typeface="Lucida Console"/>
                <a:cs typeface="Lucida Console"/>
              </a:rPr>
              <a:t>MariaDB</a:t>
            </a:r>
            <a:r>
              <a:rPr sz="850" spc="35" dirty="0">
                <a:solidFill>
                  <a:srgbClr val="333333"/>
                </a:solidFill>
                <a:latin typeface="Lucida Console"/>
                <a:cs typeface="Lucida Console"/>
              </a:rPr>
              <a:t> </a:t>
            </a:r>
            <a:r>
              <a:rPr sz="850" spc="30" dirty="0">
                <a:solidFill>
                  <a:srgbClr val="333333"/>
                </a:solidFill>
                <a:latin typeface="Lucida Console"/>
                <a:cs typeface="Lucida Console"/>
              </a:rPr>
              <a:t>[(none)]&gt;</a:t>
            </a:r>
            <a:r>
              <a:rPr sz="850" spc="35" dirty="0">
                <a:solidFill>
                  <a:srgbClr val="333333"/>
                </a:solidFill>
                <a:latin typeface="Lucida Console"/>
                <a:cs typeface="Lucida Console"/>
              </a:rPr>
              <a:t> </a:t>
            </a:r>
            <a:r>
              <a:rPr sz="850" spc="25" dirty="0">
                <a:solidFill>
                  <a:srgbClr val="333333"/>
                </a:solidFill>
                <a:latin typeface="Lucida Console"/>
                <a:cs typeface="Lucida Console"/>
              </a:rPr>
              <a:t>SHOW</a:t>
            </a:r>
            <a:r>
              <a:rPr sz="850" spc="40" dirty="0">
                <a:solidFill>
                  <a:srgbClr val="333333"/>
                </a:solidFill>
                <a:latin typeface="Lucida Console"/>
                <a:cs typeface="Lucida Console"/>
              </a:rPr>
              <a:t> </a:t>
            </a:r>
            <a:r>
              <a:rPr sz="850" spc="25" dirty="0">
                <a:solidFill>
                  <a:srgbClr val="333333"/>
                </a:solidFill>
                <a:latin typeface="Lucida Console"/>
                <a:cs typeface="Lucida Console"/>
              </a:rPr>
              <a:t>GRANTS</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40" dirty="0">
                <a:solidFill>
                  <a:srgbClr val="333333"/>
                </a:solidFill>
                <a:latin typeface="Lucida Console"/>
                <a:cs typeface="Lucida Console"/>
              </a:rPr>
              <a:t> </a:t>
            </a:r>
            <a:r>
              <a:rPr sz="850" spc="30" dirty="0">
                <a:solidFill>
                  <a:srgbClr val="333333"/>
                </a:solidFill>
                <a:latin typeface="Lucida Console"/>
                <a:cs typeface="Lucida Console"/>
              </a:rPr>
              <a:t>luke@localhost;+----------------------------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r>
              <a:rPr sz="850" spc="60" dirty="0">
                <a:solidFill>
                  <a:srgbClr val="333333"/>
                </a:solidFill>
                <a:latin typeface="Lucida Console"/>
                <a:cs typeface="Lucida Console"/>
              </a:rPr>
              <a:t> </a:t>
            </a:r>
            <a:r>
              <a:rPr sz="850" spc="25" dirty="0">
                <a:solidFill>
                  <a:srgbClr val="333333"/>
                </a:solidFill>
                <a:latin typeface="Lucida Console"/>
                <a:cs typeface="Lucida Console"/>
              </a:rPr>
              <a:t>Grants</a:t>
            </a:r>
            <a:r>
              <a:rPr sz="850" spc="65" dirty="0">
                <a:solidFill>
                  <a:srgbClr val="333333"/>
                </a:solidFill>
                <a:latin typeface="Lucida Console"/>
                <a:cs typeface="Lucida Console"/>
              </a:rPr>
              <a:t> </a:t>
            </a:r>
            <a:r>
              <a:rPr sz="850" spc="25" dirty="0">
                <a:solidFill>
                  <a:srgbClr val="333333"/>
                </a:solidFill>
                <a:latin typeface="Lucida Console"/>
                <a:cs typeface="Lucida Console"/>
              </a:rPr>
              <a:t>for</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luke@localhost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 </a:t>
            </a:r>
            <a:r>
              <a:rPr sz="850" spc="25" dirty="0">
                <a:solidFill>
                  <a:srgbClr val="333333"/>
                </a:solidFill>
                <a:latin typeface="Lucida Console"/>
                <a:cs typeface="Lucida Console"/>
              </a:rPr>
              <a:t>GRANT</a:t>
            </a:r>
            <a:r>
              <a:rPr sz="850" spc="35" dirty="0">
                <a:solidFill>
                  <a:srgbClr val="333333"/>
                </a:solidFill>
                <a:latin typeface="Lucida Console"/>
                <a:cs typeface="Lucida Console"/>
              </a:rPr>
              <a:t> </a:t>
            </a:r>
            <a:r>
              <a:rPr sz="850" spc="25" dirty="0">
                <a:solidFill>
                  <a:srgbClr val="333333"/>
                </a:solidFill>
                <a:latin typeface="Lucida Console"/>
                <a:cs typeface="Lucida Console"/>
              </a:rPr>
              <a:t>USAGE</a:t>
            </a:r>
            <a:r>
              <a:rPr sz="850" spc="35" dirty="0">
                <a:solidFill>
                  <a:srgbClr val="333333"/>
                </a:solidFill>
                <a:latin typeface="Lucida Console"/>
                <a:cs typeface="Lucida Console"/>
              </a:rPr>
              <a:t> </a:t>
            </a:r>
            <a:r>
              <a:rPr sz="850" spc="20" dirty="0">
                <a:solidFill>
                  <a:srgbClr val="333333"/>
                </a:solidFill>
                <a:latin typeface="Lucida Console"/>
                <a:cs typeface="Lucida Console"/>
              </a:rPr>
              <a:t>ON</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30" dirty="0">
                <a:solidFill>
                  <a:srgbClr val="333333"/>
                </a:solidFill>
                <a:latin typeface="Lucida Console"/>
                <a:cs typeface="Lucida Console"/>
              </a:rPr>
              <a:t>'luke'@'localhost' IDENTIFIED</a:t>
            </a:r>
            <a:r>
              <a:rPr sz="850" spc="35" dirty="0">
                <a:solidFill>
                  <a:srgbClr val="333333"/>
                </a:solidFill>
                <a:latin typeface="Lucida Console"/>
                <a:cs typeface="Lucida Console"/>
              </a:rPr>
              <a:t> </a:t>
            </a:r>
            <a:r>
              <a:rPr sz="850" spc="20" dirty="0">
                <a:solidFill>
                  <a:srgbClr val="333333"/>
                </a:solidFill>
                <a:latin typeface="Lucida Console"/>
                <a:cs typeface="Lucida Console"/>
              </a:rPr>
              <a:t>BY</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PASSWORD</a:t>
            </a:r>
            <a:r>
              <a:rPr sz="850" spc="35" dirty="0">
                <a:solidFill>
                  <a:srgbClr val="333333"/>
                </a:solidFill>
                <a:latin typeface="Lucida Console"/>
                <a:cs typeface="Lucida Console"/>
              </a:rPr>
              <a:t> </a:t>
            </a:r>
            <a:r>
              <a:rPr sz="850" spc="30" dirty="0">
                <a:solidFill>
                  <a:srgbClr val="333333"/>
                </a:solidFill>
                <a:latin typeface="Lucida Console"/>
                <a:cs typeface="Lucida Console"/>
              </a:rPr>
              <a:t>'*55D9962586BE75F4B7D421E6655973DB07D6869F'</a:t>
            </a:r>
            <a:r>
              <a:rPr sz="850" spc="40"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----------------------------------------------------------------------+1</a:t>
            </a:r>
            <a:r>
              <a:rPr sz="850" spc="60" dirty="0">
                <a:solidFill>
                  <a:srgbClr val="333333"/>
                </a:solidFill>
                <a:latin typeface="Lucida Console"/>
                <a:cs typeface="Lucida Console"/>
              </a:rPr>
              <a:t> </a:t>
            </a:r>
            <a:r>
              <a:rPr sz="850" spc="25" dirty="0">
                <a:solidFill>
                  <a:srgbClr val="333333"/>
                </a:solidFill>
                <a:latin typeface="Lucida Console"/>
                <a:cs typeface="Lucida Console"/>
              </a:rPr>
              <a:t>row</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in</a:t>
            </a:r>
            <a:r>
              <a:rPr sz="850" spc="15" dirty="0">
                <a:solidFill>
                  <a:srgbClr val="333333"/>
                </a:solidFill>
                <a:latin typeface="Lucida Console"/>
                <a:cs typeface="Lucida Console"/>
              </a:rPr>
              <a:t> </a:t>
            </a:r>
            <a:r>
              <a:rPr sz="850" spc="25" dirty="0">
                <a:solidFill>
                  <a:srgbClr val="333333"/>
                </a:solidFill>
                <a:latin typeface="Lucida Console"/>
                <a:cs typeface="Lucida Console"/>
              </a:rPr>
              <a:t>set</a:t>
            </a:r>
            <a:r>
              <a:rPr sz="850" spc="20" dirty="0">
                <a:solidFill>
                  <a:srgbClr val="333333"/>
                </a:solidFill>
                <a:latin typeface="Lucida Console"/>
                <a:cs typeface="Lucida Console"/>
              </a:rPr>
              <a:t> </a:t>
            </a:r>
            <a:r>
              <a:rPr sz="850" spc="25" dirty="0">
                <a:solidFill>
                  <a:srgbClr val="333333"/>
                </a:solidFill>
                <a:latin typeface="Lucida Console"/>
                <a:cs typeface="Lucida Console"/>
              </a:rPr>
              <a:t>(0.001</a:t>
            </a:r>
            <a:r>
              <a:rPr sz="850" spc="15"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不再需要某个用户时，可以直接用</a:t>
            </a:r>
            <a:r>
              <a:rPr sz="950" b="1" spc="80" dirty="0">
                <a:solidFill>
                  <a:srgbClr val="333333"/>
                </a:solidFill>
                <a:latin typeface="Trebuchet MS"/>
                <a:cs typeface="Trebuchet MS"/>
              </a:rPr>
              <a:t>DROP</a:t>
            </a:r>
            <a:r>
              <a:rPr sz="950" b="1" spc="25" dirty="0">
                <a:solidFill>
                  <a:srgbClr val="333333"/>
                </a:solidFill>
                <a:latin typeface="微软雅黑"/>
                <a:cs typeface="微软雅黑"/>
              </a:rPr>
              <a:t>命令进行删除：</a:t>
            </a:r>
            <a:endParaRPr sz="950">
              <a:latin typeface="微软雅黑"/>
              <a:cs typeface="微软雅黑"/>
            </a:endParaRPr>
          </a:p>
          <a:p>
            <a:pPr>
              <a:lnSpc>
                <a:spcPct val="100000"/>
              </a:lnSpc>
              <a:spcBef>
                <a:spcPts val="45"/>
              </a:spcBef>
            </a:pPr>
            <a:endParaRPr sz="900">
              <a:latin typeface="微软雅黑"/>
              <a:cs typeface="微软雅黑"/>
            </a:endParaRPr>
          </a:p>
          <a:p>
            <a:pPr marL="136525" marR="379095">
              <a:lnSpc>
                <a:spcPct val="132400"/>
              </a:lnSpc>
            </a:pPr>
            <a:r>
              <a:rPr sz="850" spc="30" dirty="0">
                <a:solidFill>
                  <a:srgbClr val="333333"/>
                </a:solidFill>
                <a:latin typeface="Lucida Console"/>
                <a:cs typeface="Lucida Console"/>
              </a:rPr>
              <a:t>MariaDB [(none)]&gt; </a:t>
            </a:r>
            <a:r>
              <a:rPr sz="850" spc="25" dirty="0">
                <a:solidFill>
                  <a:srgbClr val="333333"/>
                </a:solidFill>
                <a:latin typeface="Lucida Console"/>
                <a:cs typeface="Lucida Console"/>
              </a:rPr>
              <a:t>DROP</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user</a:t>
            </a:r>
            <a:r>
              <a:rPr sz="850" spc="30" dirty="0">
                <a:solidFill>
                  <a:srgbClr val="333333"/>
                </a:solidFill>
                <a:latin typeface="Lucida Console"/>
                <a:cs typeface="Lucida Console"/>
              </a:rPr>
              <a:t> luke@localhost;Query </a:t>
            </a:r>
            <a:r>
              <a:rPr sz="850" spc="25" dirty="0">
                <a:solidFill>
                  <a:srgbClr val="333333"/>
                </a:solidFill>
                <a:latin typeface="Lucida Console"/>
                <a:cs typeface="Lucida Console"/>
              </a:rPr>
              <a:t>OK,</a:t>
            </a:r>
            <a:r>
              <a:rPr sz="850" spc="35" dirty="0">
                <a:solidFill>
                  <a:srgbClr val="333333"/>
                </a:solidFill>
                <a:latin typeface="Lucida Console"/>
                <a:cs typeface="Lucida Console"/>
              </a:rPr>
              <a:t> </a:t>
            </a:r>
            <a:r>
              <a:rPr sz="850" spc="15" dirty="0">
                <a:solidFill>
                  <a:srgbClr val="333333"/>
                </a:solidFill>
                <a:latin typeface="Lucida Console"/>
                <a:cs typeface="Lucida Console"/>
              </a:rPr>
              <a:t>0</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rows</a:t>
            </a:r>
            <a:r>
              <a:rPr sz="850" spc="30" dirty="0">
                <a:solidFill>
                  <a:srgbClr val="333333"/>
                </a:solidFill>
                <a:latin typeface="Lucida Console"/>
                <a:cs typeface="Lucida Console"/>
              </a:rPr>
              <a:t> affected</a:t>
            </a:r>
            <a:r>
              <a:rPr sz="850" spc="35" dirty="0">
                <a:solidFill>
                  <a:srgbClr val="333333"/>
                </a:solidFill>
                <a:latin typeface="Lucida Console"/>
                <a:cs typeface="Lucida Console"/>
              </a:rPr>
              <a:t> </a:t>
            </a:r>
            <a:r>
              <a:rPr sz="850" spc="25" dirty="0">
                <a:solidFill>
                  <a:srgbClr val="333333"/>
                </a:solidFill>
                <a:latin typeface="Lucida Console"/>
                <a:cs typeface="Lucida Console"/>
              </a:rPr>
              <a:t>(0.000 </a:t>
            </a:r>
            <a:r>
              <a:rPr sz="850" spc="-50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spcBef>
                <a:spcPts val="5"/>
              </a:spcBef>
            </a:pPr>
            <a:r>
              <a:rPr sz="950" b="1" spc="-20" dirty="0">
                <a:solidFill>
                  <a:srgbClr val="333333"/>
                </a:solidFill>
                <a:latin typeface="Trebuchet MS"/>
                <a:cs typeface="Trebuchet MS"/>
              </a:rPr>
              <a:t>18.4</a:t>
            </a:r>
            <a:r>
              <a:rPr sz="950" b="1" spc="-35" dirty="0">
                <a:solidFill>
                  <a:srgbClr val="333333"/>
                </a:solidFill>
                <a:latin typeface="Trebuchet MS"/>
                <a:cs typeface="Trebuchet MS"/>
              </a:rPr>
              <a:t> </a:t>
            </a:r>
            <a:r>
              <a:rPr sz="950" b="1" spc="25" dirty="0">
                <a:solidFill>
                  <a:srgbClr val="333333"/>
                </a:solidFill>
                <a:latin typeface="微软雅黑"/>
                <a:cs typeface="微软雅黑"/>
              </a:rPr>
              <a:t>创建数据库与表单</a:t>
            </a:r>
            <a:endParaRPr sz="950">
              <a:latin typeface="微软雅黑"/>
              <a:cs typeface="微软雅黑"/>
            </a:endParaRPr>
          </a:p>
          <a:p>
            <a:pPr marL="12700" marR="73025">
              <a:lnSpc>
                <a:spcPct val="131600"/>
              </a:lnSpc>
              <a:spcBef>
                <a:spcPts val="900"/>
              </a:spcBef>
            </a:pPr>
            <a:r>
              <a:rPr sz="950" b="1" spc="25" dirty="0">
                <a:solidFill>
                  <a:srgbClr val="333333"/>
                </a:solidFill>
                <a:latin typeface="微软雅黑"/>
                <a:cs typeface="微软雅黑"/>
              </a:rPr>
              <a:t>在</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数据库管理系统中，一个数据库可以存放多个数据表，数据表单是数据库中最重要最核心的 内容。我们可以根据自己的需求自定义数据库表结构，然后在其中合理地存放数据，以便后期轻松地维 护和修改。表</a:t>
            </a:r>
            <a:r>
              <a:rPr sz="950" b="1" spc="-10" dirty="0">
                <a:solidFill>
                  <a:srgbClr val="333333"/>
                </a:solidFill>
                <a:latin typeface="Trebuchet MS"/>
                <a:cs typeface="Trebuchet MS"/>
              </a:rPr>
              <a:t>18-2</a:t>
            </a:r>
            <a:r>
              <a:rPr sz="950" b="1" spc="25" dirty="0">
                <a:solidFill>
                  <a:srgbClr val="333333"/>
                </a:solidFill>
                <a:latin typeface="微软雅黑"/>
                <a:cs typeface="微软雅黑"/>
              </a:rPr>
              <a:t>罗列了后文中将使用到的数据库命令以及对应的作用。</a:t>
            </a:r>
            <a:endParaRPr sz="950">
              <a:latin typeface="微软雅黑"/>
              <a:cs typeface="微软雅黑"/>
            </a:endParaRPr>
          </a:p>
          <a:p>
            <a:pPr marL="12700">
              <a:lnSpc>
                <a:spcPct val="100000"/>
              </a:lnSpc>
              <a:spcBef>
                <a:spcPts val="1110"/>
              </a:spcBef>
              <a:tabLst>
                <a:tab pos="103187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18-2	</a:t>
            </a:r>
            <a:r>
              <a:rPr sz="950" b="1" spc="25" dirty="0">
                <a:solidFill>
                  <a:srgbClr val="333333"/>
                </a:solidFill>
                <a:latin typeface="微软雅黑"/>
                <a:cs typeface="微软雅黑"/>
              </a:rPr>
              <a:t>用于创建数据库的命令以及作用</a:t>
            </a:r>
            <a:endParaRPr sz="950">
              <a:latin typeface="微软雅黑"/>
              <a:cs typeface="微软雅黑"/>
            </a:endParaRPr>
          </a:p>
        </p:txBody>
      </p:sp>
      <p:grpSp>
        <p:nvGrpSpPr>
          <p:cNvPr id="12" name="object 12"/>
          <p:cNvGrpSpPr/>
          <p:nvPr/>
        </p:nvGrpSpPr>
        <p:grpSpPr>
          <a:xfrm>
            <a:off x="959124" y="8115886"/>
            <a:ext cx="5651500" cy="1010285"/>
            <a:chOff x="959124" y="8115886"/>
            <a:chExt cx="5651500" cy="1010285"/>
          </a:xfrm>
        </p:grpSpPr>
        <p:sp>
          <p:nvSpPr>
            <p:cNvPr id="13" name="object 13"/>
            <p:cNvSpPr/>
            <p:nvPr/>
          </p:nvSpPr>
          <p:spPr>
            <a:xfrm>
              <a:off x="963889" y="8120650"/>
              <a:ext cx="5641975" cy="1000760"/>
            </a:xfrm>
            <a:custGeom>
              <a:avLst/>
              <a:gdLst/>
              <a:ahLst/>
              <a:cxnLst/>
              <a:rect l="l" t="t" r="r" b="b"/>
              <a:pathLst>
                <a:path w="5641975" h="1000759">
                  <a:moveTo>
                    <a:pt x="5617597" y="1000589"/>
                  </a:moveTo>
                  <a:lnTo>
                    <a:pt x="23823" y="1000589"/>
                  </a:lnTo>
                  <a:lnTo>
                    <a:pt x="20659" y="1000294"/>
                  </a:lnTo>
                  <a:lnTo>
                    <a:pt x="17629" y="999694"/>
                  </a:lnTo>
                  <a:lnTo>
                    <a:pt x="14703" y="998207"/>
                  </a:lnTo>
                  <a:lnTo>
                    <a:pt x="11787" y="997016"/>
                  </a:lnTo>
                  <a:lnTo>
                    <a:pt x="0" y="979739"/>
                  </a:lnTo>
                  <a:lnTo>
                    <a:pt x="0" y="976766"/>
                  </a:lnTo>
                  <a:lnTo>
                    <a:pt x="0" y="20250"/>
                  </a:lnTo>
                  <a:lnTo>
                    <a:pt x="600" y="16971"/>
                  </a:lnTo>
                  <a:lnTo>
                    <a:pt x="3020" y="11311"/>
                  </a:lnTo>
                  <a:lnTo>
                    <a:pt x="4745" y="8633"/>
                  </a:lnTo>
                  <a:lnTo>
                    <a:pt x="6975" y="6546"/>
                  </a:lnTo>
                  <a:lnTo>
                    <a:pt x="9214" y="4164"/>
                  </a:lnTo>
                  <a:lnTo>
                    <a:pt x="11787" y="2382"/>
                  </a:lnTo>
                  <a:lnTo>
                    <a:pt x="17629" y="590"/>
                  </a:lnTo>
                  <a:lnTo>
                    <a:pt x="20659" y="0"/>
                  </a:lnTo>
                  <a:lnTo>
                    <a:pt x="5620752" y="0"/>
                  </a:lnTo>
                  <a:lnTo>
                    <a:pt x="5623792" y="590"/>
                  </a:lnTo>
                  <a:lnTo>
                    <a:pt x="5629633" y="2382"/>
                  </a:lnTo>
                  <a:lnTo>
                    <a:pt x="5632206" y="4164"/>
                  </a:lnTo>
                  <a:lnTo>
                    <a:pt x="5634446" y="6546"/>
                  </a:lnTo>
                  <a:lnTo>
                    <a:pt x="5636675" y="8633"/>
                  </a:lnTo>
                  <a:lnTo>
                    <a:pt x="5638400" y="11311"/>
                  </a:lnTo>
                  <a:lnTo>
                    <a:pt x="5640821" y="16971"/>
                  </a:lnTo>
                  <a:lnTo>
                    <a:pt x="5641421" y="20250"/>
                  </a:lnTo>
                  <a:lnTo>
                    <a:pt x="5641421" y="979739"/>
                  </a:lnTo>
                  <a:lnTo>
                    <a:pt x="5626717" y="998207"/>
                  </a:lnTo>
                  <a:lnTo>
                    <a:pt x="5623792" y="999694"/>
                  </a:lnTo>
                  <a:lnTo>
                    <a:pt x="5620752" y="1000294"/>
                  </a:lnTo>
                  <a:lnTo>
                    <a:pt x="5617597" y="1000589"/>
                  </a:lnTo>
                  <a:close/>
                </a:path>
              </a:pathLst>
            </a:custGeom>
            <a:solidFill>
              <a:srgbClr val="F8F8F8"/>
            </a:solidFill>
          </p:spPr>
          <p:txBody>
            <a:bodyPr wrap="square" lIns="0" tIns="0" rIns="0" bIns="0" rtlCol="0"/>
            <a:lstStyle/>
            <a:p>
              <a:endParaRPr/>
            </a:p>
          </p:txBody>
        </p:sp>
        <p:sp>
          <p:nvSpPr>
            <p:cNvPr id="14" name="object 14"/>
            <p:cNvSpPr/>
            <p:nvPr/>
          </p:nvSpPr>
          <p:spPr>
            <a:xfrm>
              <a:off x="963889" y="8120650"/>
              <a:ext cx="5641975" cy="1000760"/>
            </a:xfrm>
            <a:custGeom>
              <a:avLst/>
              <a:gdLst/>
              <a:ahLst/>
              <a:cxnLst/>
              <a:rect l="l" t="t" r="r" b="b"/>
              <a:pathLst>
                <a:path w="5641975" h="1000759">
                  <a:moveTo>
                    <a:pt x="0" y="976766"/>
                  </a:moveTo>
                  <a:lnTo>
                    <a:pt x="0" y="23823"/>
                  </a:lnTo>
                  <a:lnTo>
                    <a:pt x="0" y="20250"/>
                  </a:lnTo>
                  <a:lnTo>
                    <a:pt x="600" y="16971"/>
                  </a:lnTo>
                  <a:lnTo>
                    <a:pt x="1810" y="14294"/>
                  </a:lnTo>
                  <a:lnTo>
                    <a:pt x="3020" y="11311"/>
                  </a:lnTo>
                  <a:lnTo>
                    <a:pt x="4745" y="8633"/>
                  </a:lnTo>
                  <a:lnTo>
                    <a:pt x="6975" y="6546"/>
                  </a:lnTo>
                  <a:lnTo>
                    <a:pt x="9214" y="4164"/>
                  </a:lnTo>
                  <a:lnTo>
                    <a:pt x="11787" y="2382"/>
                  </a:lnTo>
                  <a:lnTo>
                    <a:pt x="14703" y="1486"/>
                  </a:lnTo>
                  <a:lnTo>
                    <a:pt x="17629" y="590"/>
                  </a:lnTo>
                  <a:lnTo>
                    <a:pt x="20659" y="0"/>
                  </a:lnTo>
                  <a:lnTo>
                    <a:pt x="23823" y="0"/>
                  </a:lnTo>
                  <a:lnTo>
                    <a:pt x="5617597" y="0"/>
                  </a:lnTo>
                  <a:lnTo>
                    <a:pt x="5620752" y="0"/>
                  </a:lnTo>
                  <a:lnTo>
                    <a:pt x="5623792" y="590"/>
                  </a:lnTo>
                  <a:lnTo>
                    <a:pt x="5626717" y="1486"/>
                  </a:lnTo>
                  <a:lnTo>
                    <a:pt x="5629633" y="2382"/>
                  </a:lnTo>
                  <a:lnTo>
                    <a:pt x="5632206" y="4164"/>
                  </a:lnTo>
                  <a:lnTo>
                    <a:pt x="5634446" y="6546"/>
                  </a:lnTo>
                  <a:lnTo>
                    <a:pt x="5636675" y="8633"/>
                  </a:lnTo>
                  <a:lnTo>
                    <a:pt x="5638400" y="11311"/>
                  </a:lnTo>
                  <a:lnTo>
                    <a:pt x="5639610" y="14294"/>
                  </a:lnTo>
                  <a:lnTo>
                    <a:pt x="5640821" y="16971"/>
                  </a:lnTo>
                  <a:lnTo>
                    <a:pt x="5641421" y="20250"/>
                  </a:lnTo>
                  <a:lnTo>
                    <a:pt x="5641421" y="23823"/>
                  </a:lnTo>
                  <a:lnTo>
                    <a:pt x="5641421" y="976766"/>
                  </a:lnTo>
                  <a:lnTo>
                    <a:pt x="5641421" y="979739"/>
                  </a:lnTo>
                  <a:lnTo>
                    <a:pt x="5640821" y="982722"/>
                  </a:lnTo>
                  <a:lnTo>
                    <a:pt x="5626717" y="998207"/>
                  </a:lnTo>
                  <a:lnTo>
                    <a:pt x="5623792" y="999694"/>
                  </a:lnTo>
                  <a:lnTo>
                    <a:pt x="5620752" y="1000294"/>
                  </a:lnTo>
                  <a:lnTo>
                    <a:pt x="5617597" y="1000589"/>
                  </a:lnTo>
                  <a:lnTo>
                    <a:pt x="23823" y="1000589"/>
                  </a:lnTo>
                  <a:lnTo>
                    <a:pt x="20659" y="1000294"/>
                  </a:lnTo>
                  <a:lnTo>
                    <a:pt x="17629" y="999694"/>
                  </a:lnTo>
                  <a:lnTo>
                    <a:pt x="14703" y="998207"/>
                  </a:lnTo>
                  <a:lnTo>
                    <a:pt x="11787" y="997016"/>
                  </a:lnTo>
                  <a:lnTo>
                    <a:pt x="0" y="979739"/>
                  </a:lnTo>
                  <a:lnTo>
                    <a:pt x="0" y="97676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8201808"/>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7555983"/>
            <a:ext cx="5656580" cy="2084070"/>
          </a:xfrm>
          <a:prstGeom prst="rect">
            <a:avLst/>
          </a:prstGeom>
        </p:spPr>
        <p:txBody>
          <a:bodyPr vert="horz" wrap="square" lIns="0" tIns="12065" rIns="0" bIns="0" rtlCol="0">
            <a:spAutoFit/>
          </a:bodyPr>
          <a:lstStyle/>
          <a:p>
            <a:pPr marL="12700" marR="7620">
              <a:lnSpc>
                <a:spcPct val="131600"/>
              </a:lnSpc>
              <a:spcBef>
                <a:spcPts val="95"/>
              </a:spcBef>
            </a:pPr>
            <a:r>
              <a:rPr sz="950" b="1" spc="25" dirty="0">
                <a:solidFill>
                  <a:srgbClr val="333333"/>
                </a:solidFill>
                <a:latin typeface="微软雅黑"/>
                <a:cs typeface="微软雅黑"/>
              </a:rPr>
              <a:t>建立数据库是管理数据的起点。现在尝试创建一个名为</a:t>
            </a:r>
            <a:r>
              <a:rPr sz="950" b="1" spc="45" dirty="0">
                <a:solidFill>
                  <a:srgbClr val="333333"/>
                </a:solidFill>
                <a:latin typeface="Trebuchet MS"/>
                <a:cs typeface="Trebuchet MS"/>
              </a:rPr>
              <a:t>linuxprobe</a:t>
            </a:r>
            <a:r>
              <a:rPr sz="950" b="1" spc="20" dirty="0">
                <a:solidFill>
                  <a:srgbClr val="333333"/>
                </a:solidFill>
                <a:latin typeface="微软雅黑"/>
                <a:cs typeface="微软雅黑"/>
              </a:rPr>
              <a:t>的数据库，然后再查看数据库列表， </a:t>
            </a:r>
            <a:r>
              <a:rPr sz="950" b="1" spc="25" dirty="0">
                <a:solidFill>
                  <a:srgbClr val="333333"/>
                </a:solidFill>
                <a:latin typeface="微软雅黑"/>
                <a:cs typeface="微软雅黑"/>
              </a:rPr>
              <a:t>此时就能看到它了：</a:t>
            </a:r>
            <a:endParaRPr sz="950">
              <a:latin typeface="微软雅黑"/>
              <a:cs typeface="微软雅黑"/>
            </a:endParaRPr>
          </a:p>
          <a:p>
            <a:pPr>
              <a:lnSpc>
                <a:spcPct val="100000"/>
              </a:lnSpc>
              <a:spcBef>
                <a:spcPts val="45"/>
              </a:spcBef>
            </a:pPr>
            <a:endParaRPr sz="900">
              <a:latin typeface="微软雅黑"/>
              <a:cs typeface="微软雅黑"/>
            </a:endParaRPr>
          </a:p>
          <a:p>
            <a:pPr marL="136525" marR="191135">
              <a:lnSpc>
                <a:spcPct val="132400"/>
              </a:lnSpc>
              <a:spcBef>
                <a:spcPts val="5"/>
              </a:spcBef>
              <a:tabLst>
                <a:tab pos="1448435" algn="l"/>
                <a:tab pos="1725930" algn="l"/>
              </a:tabLst>
            </a:pPr>
            <a:r>
              <a:rPr sz="850" spc="30" dirty="0">
                <a:solidFill>
                  <a:srgbClr val="333333"/>
                </a:solidFill>
                <a:latin typeface="Lucida Console"/>
                <a:cs typeface="Lucida Console"/>
              </a:rPr>
              <a:t>MariaDB [(none)]&gt;	</a:t>
            </a:r>
            <a:r>
              <a:rPr sz="850" spc="25" dirty="0">
                <a:solidFill>
                  <a:srgbClr val="333333"/>
                </a:solidFill>
                <a:latin typeface="Lucida Console"/>
                <a:cs typeface="Lucida Console"/>
              </a:rPr>
              <a:t>CREATE</a:t>
            </a:r>
            <a:r>
              <a:rPr sz="850" spc="30" dirty="0">
                <a:solidFill>
                  <a:srgbClr val="333333"/>
                </a:solidFill>
                <a:latin typeface="Lucida Console"/>
                <a:cs typeface="Lucida Console"/>
              </a:rPr>
              <a:t> DATABASE linuxprobe;Query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a:t>
            </a:r>
            <a:r>
              <a:rPr sz="850" spc="30" dirty="0">
                <a:solidFill>
                  <a:srgbClr val="333333"/>
                </a:solidFill>
                <a:latin typeface="Lucida Console"/>
                <a:cs typeface="Lucida Console"/>
              </a:rPr>
              <a:t> affected </a:t>
            </a:r>
            <a:r>
              <a:rPr sz="850" spc="25" dirty="0">
                <a:solidFill>
                  <a:srgbClr val="333333"/>
                </a:solidFill>
                <a:latin typeface="Lucida Console"/>
                <a:cs typeface="Lucida Console"/>
              </a:rPr>
              <a:t>(0.001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sec)MariaDB</a:t>
            </a:r>
            <a:r>
              <a:rPr sz="850" spc="35" dirty="0">
                <a:solidFill>
                  <a:srgbClr val="333333"/>
                </a:solidFill>
                <a:latin typeface="Lucida Console"/>
                <a:cs typeface="Lucida Console"/>
              </a:rPr>
              <a:t> </a:t>
            </a:r>
            <a:r>
              <a:rPr sz="850" spc="30" dirty="0">
                <a:solidFill>
                  <a:srgbClr val="333333"/>
                </a:solidFill>
                <a:latin typeface="Lucida Console"/>
                <a:cs typeface="Lucida Console"/>
              </a:rPr>
              <a:t>[(none)]&gt;	</a:t>
            </a:r>
            <a:r>
              <a:rPr sz="850" spc="25" dirty="0">
                <a:solidFill>
                  <a:srgbClr val="333333"/>
                </a:solidFill>
                <a:latin typeface="Lucida Console"/>
                <a:cs typeface="Lucida Console"/>
              </a:rPr>
              <a:t>SHOW</a:t>
            </a:r>
            <a:r>
              <a:rPr sz="850" spc="30" dirty="0">
                <a:solidFill>
                  <a:srgbClr val="333333"/>
                </a:solidFill>
                <a:latin typeface="Lucida Console"/>
                <a:cs typeface="Lucida Console"/>
              </a:rPr>
              <a:t> databases;+--------------------+|</a:t>
            </a:r>
            <a:r>
              <a:rPr sz="850" spc="25" dirty="0">
                <a:solidFill>
                  <a:srgbClr val="333333"/>
                </a:solidFill>
                <a:latin typeface="Lucida Console"/>
                <a:cs typeface="Lucida Console"/>
              </a:rPr>
              <a:t> </a:t>
            </a:r>
            <a:r>
              <a:rPr sz="850" spc="30" dirty="0">
                <a:solidFill>
                  <a:srgbClr val="333333"/>
                </a:solidFill>
                <a:latin typeface="Lucida Console"/>
                <a:cs typeface="Lucida Console"/>
              </a:rPr>
              <a:t>Database</a:t>
            </a:r>
            <a:endParaRPr sz="850">
              <a:latin typeface="Lucida Console"/>
              <a:cs typeface="Lucida Console"/>
            </a:endParaRPr>
          </a:p>
          <a:p>
            <a:pPr marR="271780" algn="r">
              <a:lnSpc>
                <a:spcPct val="100000"/>
              </a:lnSpc>
              <a:spcBef>
                <a:spcPts val="330"/>
              </a:spcBef>
              <a:tabLst>
                <a:tab pos="4554855" algn="l"/>
              </a:tabLst>
            </a:pPr>
            <a:r>
              <a:rPr sz="850" spc="30" dirty="0">
                <a:solidFill>
                  <a:srgbClr val="333333"/>
                </a:solidFill>
                <a:latin typeface="Lucida Console"/>
                <a:cs typeface="Lucida Console"/>
              </a:rPr>
              <a:t>|+--------------------+|</a:t>
            </a:r>
            <a:r>
              <a:rPr sz="850" spc="50" dirty="0">
                <a:solidFill>
                  <a:srgbClr val="333333"/>
                </a:solidFill>
                <a:latin typeface="Lucida Console"/>
                <a:cs typeface="Lucida Console"/>
              </a:rPr>
              <a:t> </a:t>
            </a:r>
            <a:r>
              <a:rPr sz="850" spc="30" dirty="0">
                <a:solidFill>
                  <a:srgbClr val="333333"/>
                </a:solidFill>
                <a:latin typeface="Lucida Console"/>
                <a:cs typeface="Lucida Console"/>
              </a:rPr>
              <a:t>information_schema</a:t>
            </a:r>
            <a:r>
              <a:rPr sz="850" spc="50" dirty="0">
                <a:solidFill>
                  <a:srgbClr val="333333"/>
                </a:solidFill>
                <a:latin typeface="Lucida Console"/>
                <a:cs typeface="Lucida Console"/>
              </a:rPr>
              <a:t> </a:t>
            </a:r>
            <a:r>
              <a:rPr sz="850" spc="20" dirty="0">
                <a:solidFill>
                  <a:srgbClr val="333333"/>
                </a:solidFill>
                <a:latin typeface="Lucida Console"/>
                <a:cs typeface="Lucida Console"/>
              </a:rPr>
              <a:t>||</a:t>
            </a:r>
            <a:r>
              <a:rPr sz="850" spc="50" dirty="0">
                <a:solidFill>
                  <a:srgbClr val="333333"/>
                </a:solidFill>
                <a:latin typeface="Lucida Console"/>
                <a:cs typeface="Lucida Console"/>
              </a:rPr>
              <a:t> </a:t>
            </a:r>
            <a:r>
              <a:rPr sz="850" spc="30" dirty="0">
                <a:solidFill>
                  <a:srgbClr val="333333"/>
                </a:solidFill>
                <a:latin typeface="Lucida Console"/>
                <a:cs typeface="Lucida Console"/>
              </a:rPr>
              <a:t>linuxprobe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mysql</a:t>
            </a:r>
            <a:endParaRPr sz="850">
              <a:latin typeface="Lucida Console"/>
              <a:cs typeface="Lucida Console"/>
            </a:endParaRPr>
          </a:p>
          <a:p>
            <a:pPr marR="276225" algn="r">
              <a:lnSpc>
                <a:spcPct val="100000"/>
              </a:lnSpc>
              <a:spcBef>
                <a:spcPts val="330"/>
              </a:spcBef>
            </a:pP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performance_schema</a:t>
            </a:r>
            <a:r>
              <a:rPr sz="850" spc="35" dirty="0">
                <a:solidFill>
                  <a:srgbClr val="333333"/>
                </a:solidFill>
                <a:latin typeface="Lucida Console"/>
                <a:cs typeface="Lucida Console"/>
              </a:rPr>
              <a:t> </a:t>
            </a:r>
            <a:r>
              <a:rPr sz="850" spc="30" dirty="0">
                <a:solidFill>
                  <a:srgbClr val="333333"/>
                </a:solidFill>
                <a:latin typeface="Lucida Console"/>
                <a:cs typeface="Lucida Console"/>
              </a:rPr>
              <a:t>|+--------------------+4</a:t>
            </a:r>
            <a:r>
              <a:rPr sz="850" spc="35" dirty="0">
                <a:solidFill>
                  <a:srgbClr val="333333"/>
                </a:solidFill>
                <a:latin typeface="Lucida Console"/>
                <a:cs typeface="Lucida Console"/>
              </a:rPr>
              <a:t> </a:t>
            </a:r>
            <a:r>
              <a:rPr sz="850" spc="25" dirty="0">
                <a:solidFill>
                  <a:srgbClr val="333333"/>
                </a:solidFill>
                <a:latin typeface="Lucida Console"/>
                <a:cs typeface="Lucida Console"/>
              </a:rPr>
              <a:t>rows</a:t>
            </a:r>
            <a:r>
              <a:rPr sz="850" spc="35" dirty="0">
                <a:solidFill>
                  <a:srgbClr val="333333"/>
                </a:solidFill>
                <a:latin typeface="Lucida Console"/>
                <a:cs typeface="Lucida Console"/>
              </a:rPr>
              <a:t>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25" dirty="0">
                <a:solidFill>
                  <a:srgbClr val="333333"/>
                </a:solidFill>
                <a:latin typeface="Lucida Console"/>
                <a:cs typeface="Lucida Console"/>
              </a:rPr>
              <a:t>set</a:t>
            </a:r>
            <a:r>
              <a:rPr sz="850" spc="35" dirty="0">
                <a:solidFill>
                  <a:srgbClr val="333333"/>
                </a:solidFill>
                <a:latin typeface="Lucida Console"/>
                <a:cs typeface="Lucida Console"/>
              </a:rPr>
              <a:t> </a:t>
            </a:r>
            <a:r>
              <a:rPr sz="850" spc="25" dirty="0">
                <a:solidFill>
                  <a:srgbClr val="333333"/>
                </a:solidFill>
                <a:latin typeface="Lucida Console"/>
                <a:cs typeface="Lucida Console"/>
              </a:rPr>
              <a:t>(0.001</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90" dirty="0">
                <a:solidFill>
                  <a:srgbClr val="333333"/>
                </a:solidFill>
                <a:latin typeface="Trebuchet MS"/>
                <a:cs typeface="Trebuchet MS"/>
              </a:rPr>
              <a:t>MariaDB</a:t>
            </a:r>
            <a:r>
              <a:rPr sz="950" b="1" spc="25" dirty="0">
                <a:solidFill>
                  <a:srgbClr val="333333"/>
                </a:solidFill>
                <a:latin typeface="微软雅黑"/>
                <a:cs typeface="微软雅黑"/>
              </a:rPr>
              <a:t>与</a:t>
            </a:r>
            <a:r>
              <a:rPr sz="950" b="1" spc="85" dirty="0">
                <a:solidFill>
                  <a:srgbClr val="333333"/>
                </a:solidFill>
                <a:latin typeface="Trebuchet MS"/>
                <a:cs typeface="Trebuchet MS"/>
              </a:rPr>
              <a:t>MySQL</a:t>
            </a:r>
            <a:r>
              <a:rPr sz="950" b="1" spc="25" dirty="0">
                <a:solidFill>
                  <a:srgbClr val="333333"/>
                </a:solidFill>
                <a:latin typeface="微软雅黑"/>
                <a:cs typeface="微软雅黑"/>
              </a:rPr>
              <a:t>同属关系型数据库</a:t>
            </a:r>
            <a:r>
              <a:rPr sz="950" b="1" spc="45" dirty="0">
                <a:solidFill>
                  <a:srgbClr val="333333"/>
                </a:solidFill>
                <a:latin typeface="微软雅黑"/>
                <a:cs typeface="微软雅黑"/>
              </a:rPr>
              <a:t>（</a:t>
            </a:r>
            <a:r>
              <a:rPr sz="950" b="1" spc="45" dirty="0">
                <a:solidFill>
                  <a:srgbClr val="333333"/>
                </a:solidFill>
                <a:latin typeface="Trebuchet MS"/>
                <a:cs typeface="Trebuchet MS"/>
              </a:rPr>
              <a:t>Relational</a:t>
            </a:r>
            <a:r>
              <a:rPr sz="950" b="1" spc="-40" dirty="0">
                <a:solidFill>
                  <a:srgbClr val="333333"/>
                </a:solidFill>
                <a:latin typeface="Trebuchet MS"/>
                <a:cs typeface="Trebuchet MS"/>
              </a:rPr>
              <a:t> </a:t>
            </a:r>
            <a:r>
              <a:rPr sz="950" b="1" spc="70" dirty="0">
                <a:solidFill>
                  <a:srgbClr val="333333"/>
                </a:solidFill>
                <a:latin typeface="Trebuchet MS"/>
                <a:cs typeface="Trebuchet MS"/>
              </a:rPr>
              <a:t>Database</a:t>
            </a:r>
            <a:r>
              <a:rPr sz="950" b="1" spc="-40" dirty="0">
                <a:solidFill>
                  <a:srgbClr val="333333"/>
                </a:solidFill>
                <a:latin typeface="Trebuchet MS"/>
                <a:cs typeface="Trebuchet MS"/>
              </a:rPr>
              <a:t> </a:t>
            </a:r>
            <a:r>
              <a:rPr sz="950" b="1" spc="85" dirty="0">
                <a:solidFill>
                  <a:srgbClr val="333333"/>
                </a:solidFill>
                <a:latin typeface="Trebuchet MS"/>
                <a:cs typeface="Trebuchet MS"/>
              </a:rPr>
              <a:t>Management</a:t>
            </a:r>
            <a:r>
              <a:rPr sz="950" b="1" spc="-35" dirty="0">
                <a:solidFill>
                  <a:srgbClr val="333333"/>
                </a:solidFill>
                <a:latin typeface="Trebuchet MS"/>
                <a:cs typeface="Trebuchet MS"/>
              </a:rPr>
              <a:t> </a:t>
            </a:r>
            <a:r>
              <a:rPr sz="950" b="1" spc="35" dirty="0">
                <a:solidFill>
                  <a:srgbClr val="333333"/>
                </a:solidFill>
                <a:latin typeface="Trebuchet MS"/>
                <a:cs typeface="Trebuchet MS"/>
              </a:rPr>
              <a:t>System</a:t>
            </a:r>
            <a:r>
              <a:rPr sz="950" b="1" spc="35" dirty="0">
                <a:solidFill>
                  <a:srgbClr val="333333"/>
                </a:solidFill>
                <a:latin typeface="微软雅黑"/>
                <a:cs typeface="微软雅黑"/>
              </a:rPr>
              <a:t>），</a:t>
            </a:r>
            <a:r>
              <a:rPr sz="950" b="1" spc="35" dirty="0">
                <a:solidFill>
                  <a:srgbClr val="333333"/>
                </a:solidFill>
                <a:latin typeface="Trebuchet MS"/>
                <a:cs typeface="Trebuchet MS"/>
              </a:rPr>
              <a:t>“</a:t>
            </a:r>
            <a:r>
              <a:rPr sz="950" b="1" spc="25" dirty="0">
                <a:solidFill>
                  <a:srgbClr val="333333"/>
                </a:solidFill>
                <a:latin typeface="微软雅黑"/>
                <a:cs typeface="微软雅黑"/>
              </a:rPr>
              <a:t>关系型</a:t>
            </a:r>
            <a:r>
              <a:rPr sz="950" b="1" spc="-125" dirty="0">
                <a:solidFill>
                  <a:srgbClr val="333333"/>
                </a:solidFill>
                <a:latin typeface="Trebuchet MS"/>
                <a:cs typeface="Trebuchet MS"/>
              </a:rPr>
              <a:t>”</a:t>
            </a:r>
            <a:r>
              <a:rPr sz="950" b="1" spc="25" dirty="0">
                <a:solidFill>
                  <a:srgbClr val="333333"/>
                </a:solidFill>
                <a:latin typeface="微软雅黑"/>
                <a:cs typeface="微软雅黑"/>
              </a:rPr>
              <a:t>数 据库有些类似于表格的概念，一个关系型数据库由一个或多个表格</a:t>
            </a:r>
            <a:r>
              <a:rPr sz="950" b="1" spc="30" dirty="0">
                <a:solidFill>
                  <a:srgbClr val="333333"/>
                </a:solidFill>
                <a:latin typeface="Trebuchet MS"/>
                <a:cs typeface="Trebuchet MS"/>
              </a:rPr>
              <a:t>/</a:t>
            </a:r>
            <a:r>
              <a:rPr sz="950" b="1" spc="25" dirty="0">
                <a:solidFill>
                  <a:srgbClr val="333333"/>
                </a:solidFill>
                <a:latin typeface="微软雅黑"/>
                <a:cs typeface="微软雅黑"/>
              </a:rPr>
              <a:t>表单组成，如图</a:t>
            </a:r>
            <a:r>
              <a:rPr sz="950" b="1" spc="-10" dirty="0">
                <a:solidFill>
                  <a:srgbClr val="333333"/>
                </a:solidFill>
                <a:latin typeface="Trebuchet MS"/>
                <a:cs typeface="Trebuchet MS"/>
              </a:rPr>
              <a:t>18-2</a:t>
            </a:r>
            <a:r>
              <a:rPr sz="950" b="1" spc="25" dirty="0">
                <a:solidFill>
                  <a:srgbClr val="333333"/>
                </a:solidFill>
                <a:latin typeface="微软雅黑"/>
                <a:cs typeface="微软雅黑"/>
              </a:rPr>
              <a:t>所示。</a:t>
            </a:r>
            <a:endParaRPr sz="950">
              <a:latin typeface="微软雅黑"/>
              <a:cs typeface="微软雅黑"/>
            </a:endParaRPr>
          </a:p>
        </p:txBody>
      </p:sp>
      <p:sp>
        <p:nvSpPr>
          <p:cNvPr id="17" name="object 17"/>
          <p:cNvSpPr txBox="1"/>
          <p:nvPr/>
        </p:nvSpPr>
        <p:spPr>
          <a:xfrm>
            <a:off x="3673811" y="10217035"/>
            <a:ext cx="219710"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336</a:t>
            </a:fld>
            <a:endParaRPr sz="800">
              <a:latin typeface="小哥哥网恋吗"/>
              <a:cs typeface="小哥哥网恋吗"/>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427"/>
            <a:ext cx="5431773" cy="1715296"/>
          </a:xfrm>
          <a:prstGeom prst="rect">
            <a:avLst/>
          </a:prstGeom>
        </p:spPr>
      </p:pic>
      <p:grpSp>
        <p:nvGrpSpPr>
          <p:cNvPr id="3" name="object 3"/>
          <p:cNvGrpSpPr/>
          <p:nvPr/>
        </p:nvGrpSpPr>
        <p:grpSpPr>
          <a:xfrm>
            <a:off x="959124" y="3856290"/>
            <a:ext cx="5651500" cy="1525270"/>
            <a:chOff x="959124" y="3856290"/>
            <a:chExt cx="5651500" cy="1525270"/>
          </a:xfrm>
        </p:grpSpPr>
        <p:sp>
          <p:nvSpPr>
            <p:cNvPr id="4" name="object 4"/>
            <p:cNvSpPr/>
            <p:nvPr/>
          </p:nvSpPr>
          <p:spPr>
            <a:xfrm>
              <a:off x="963889" y="3861055"/>
              <a:ext cx="5641975" cy="1515745"/>
            </a:xfrm>
            <a:custGeom>
              <a:avLst/>
              <a:gdLst/>
              <a:ahLst/>
              <a:cxnLst/>
              <a:rect l="l" t="t" r="r" b="b"/>
              <a:pathLst>
                <a:path w="5641975" h="1515745">
                  <a:moveTo>
                    <a:pt x="5617597" y="1515179"/>
                  </a:moveTo>
                  <a:lnTo>
                    <a:pt x="23823" y="1515179"/>
                  </a:lnTo>
                  <a:lnTo>
                    <a:pt x="20659" y="1514883"/>
                  </a:lnTo>
                  <a:lnTo>
                    <a:pt x="0" y="1494328"/>
                  </a:lnTo>
                  <a:lnTo>
                    <a:pt x="0" y="1491355"/>
                  </a:lnTo>
                  <a:lnTo>
                    <a:pt x="0" y="20545"/>
                  </a:lnTo>
                  <a:lnTo>
                    <a:pt x="20659" y="0"/>
                  </a:lnTo>
                  <a:lnTo>
                    <a:pt x="5620752" y="0"/>
                  </a:lnTo>
                  <a:lnTo>
                    <a:pt x="5641421" y="20545"/>
                  </a:lnTo>
                  <a:lnTo>
                    <a:pt x="5641421" y="1494328"/>
                  </a:lnTo>
                  <a:lnTo>
                    <a:pt x="5620752" y="1514883"/>
                  </a:lnTo>
                  <a:lnTo>
                    <a:pt x="5617597" y="1515179"/>
                  </a:lnTo>
                  <a:close/>
                </a:path>
              </a:pathLst>
            </a:custGeom>
            <a:solidFill>
              <a:srgbClr val="F8F8F8"/>
            </a:solidFill>
          </p:spPr>
          <p:txBody>
            <a:bodyPr wrap="square" lIns="0" tIns="0" rIns="0" bIns="0" rtlCol="0"/>
            <a:lstStyle/>
            <a:p>
              <a:endParaRPr/>
            </a:p>
          </p:txBody>
        </p:sp>
        <p:sp>
          <p:nvSpPr>
            <p:cNvPr id="5" name="object 5"/>
            <p:cNvSpPr/>
            <p:nvPr/>
          </p:nvSpPr>
          <p:spPr>
            <a:xfrm>
              <a:off x="963889" y="3861055"/>
              <a:ext cx="5641975" cy="1515745"/>
            </a:xfrm>
            <a:custGeom>
              <a:avLst/>
              <a:gdLst/>
              <a:ahLst/>
              <a:cxnLst/>
              <a:rect l="l" t="t" r="r" b="b"/>
              <a:pathLst>
                <a:path w="5641975" h="1515745">
                  <a:moveTo>
                    <a:pt x="0" y="1491355"/>
                  </a:moveTo>
                  <a:lnTo>
                    <a:pt x="0" y="23823"/>
                  </a:lnTo>
                  <a:lnTo>
                    <a:pt x="0" y="20545"/>
                  </a:lnTo>
                  <a:lnTo>
                    <a:pt x="600" y="17276"/>
                  </a:lnTo>
                  <a:lnTo>
                    <a:pt x="20659" y="0"/>
                  </a:lnTo>
                  <a:lnTo>
                    <a:pt x="23823" y="0"/>
                  </a:lnTo>
                  <a:lnTo>
                    <a:pt x="5617597" y="0"/>
                  </a:lnTo>
                  <a:lnTo>
                    <a:pt x="5620752" y="0"/>
                  </a:lnTo>
                  <a:lnTo>
                    <a:pt x="5623792" y="600"/>
                  </a:lnTo>
                  <a:lnTo>
                    <a:pt x="5641421" y="20545"/>
                  </a:lnTo>
                  <a:lnTo>
                    <a:pt x="5641421" y="23823"/>
                  </a:lnTo>
                  <a:lnTo>
                    <a:pt x="5641421" y="1491355"/>
                  </a:lnTo>
                  <a:lnTo>
                    <a:pt x="5641421" y="1494328"/>
                  </a:lnTo>
                  <a:lnTo>
                    <a:pt x="5640821" y="1497311"/>
                  </a:lnTo>
                  <a:lnTo>
                    <a:pt x="5639610" y="1499989"/>
                  </a:lnTo>
                  <a:lnTo>
                    <a:pt x="5638400" y="1502971"/>
                  </a:lnTo>
                  <a:lnTo>
                    <a:pt x="5617597" y="1515179"/>
                  </a:lnTo>
                  <a:lnTo>
                    <a:pt x="23823" y="1515179"/>
                  </a:lnTo>
                  <a:lnTo>
                    <a:pt x="1810" y="1499989"/>
                  </a:lnTo>
                  <a:lnTo>
                    <a:pt x="600" y="1497311"/>
                  </a:lnTo>
                  <a:lnTo>
                    <a:pt x="0" y="1494328"/>
                  </a:lnTo>
                  <a:lnTo>
                    <a:pt x="0" y="149135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3942213"/>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6915236"/>
            <a:ext cx="5651500" cy="1010285"/>
            <a:chOff x="959124" y="6915236"/>
            <a:chExt cx="5651500" cy="1010285"/>
          </a:xfrm>
        </p:grpSpPr>
        <p:sp>
          <p:nvSpPr>
            <p:cNvPr id="8" name="object 8"/>
            <p:cNvSpPr/>
            <p:nvPr/>
          </p:nvSpPr>
          <p:spPr>
            <a:xfrm>
              <a:off x="963889" y="6920001"/>
              <a:ext cx="5641975" cy="1000760"/>
            </a:xfrm>
            <a:custGeom>
              <a:avLst/>
              <a:gdLst/>
              <a:ahLst/>
              <a:cxnLst/>
              <a:rect l="l" t="t" r="r" b="b"/>
              <a:pathLst>
                <a:path w="5641975" h="1000759">
                  <a:moveTo>
                    <a:pt x="5617597" y="1000589"/>
                  </a:moveTo>
                  <a:lnTo>
                    <a:pt x="23823" y="1000589"/>
                  </a:lnTo>
                  <a:lnTo>
                    <a:pt x="20659" y="1000294"/>
                  </a:lnTo>
                  <a:lnTo>
                    <a:pt x="0" y="980044"/>
                  </a:lnTo>
                  <a:lnTo>
                    <a:pt x="0" y="976766"/>
                  </a:lnTo>
                  <a:lnTo>
                    <a:pt x="0" y="20545"/>
                  </a:lnTo>
                  <a:lnTo>
                    <a:pt x="600" y="17267"/>
                  </a:lnTo>
                  <a:lnTo>
                    <a:pt x="3020" y="11616"/>
                  </a:lnTo>
                  <a:lnTo>
                    <a:pt x="4745" y="8929"/>
                  </a:lnTo>
                  <a:lnTo>
                    <a:pt x="6975" y="6851"/>
                  </a:lnTo>
                  <a:lnTo>
                    <a:pt x="9214" y="4469"/>
                  </a:lnTo>
                  <a:lnTo>
                    <a:pt x="11787" y="2677"/>
                  </a:lnTo>
                  <a:lnTo>
                    <a:pt x="14703" y="1782"/>
                  </a:lnTo>
                  <a:lnTo>
                    <a:pt x="17629" y="590"/>
                  </a:lnTo>
                  <a:lnTo>
                    <a:pt x="20659" y="0"/>
                  </a:lnTo>
                  <a:lnTo>
                    <a:pt x="5620752" y="0"/>
                  </a:lnTo>
                  <a:lnTo>
                    <a:pt x="5623792" y="590"/>
                  </a:lnTo>
                  <a:lnTo>
                    <a:pt x="5626717" y="1782"/>
                  </a:lnTo>
                  <a:lnTo>
                    <a:pt x="5629633" y="2677"/>
                  </a:lnTo>
                  <a:lnTo>
                    <a:pt x="5632206" y="4469"/>
                  </a:lnTo>
                  <a:lnTo>
                    <a:pt x="5634446" y="6851"/>
                  </a:lnTo>
                  <a:lnTo>
                    <a:pt x="5636675" y="8929"/>
                  </a:lnTo>
                  <a:lnTo>
                    <a:pt x="5638400" y="11616"/>
                  </a:lnTo>
                  <a:lnTo>
                    <a:pt x="5640821" y="17267"/>
                  </a:lnTo>
                  <a:lnTo>
                    <a:pt x="5641421" y="20545"/>
                  </a:lnTo>
                  <a:lnTo>
                    <a:pt x="5641421" y="980044"/>
                  </a:lnTo>
                  <a:lnTo>
                    <a:pt x="5620752" y="1000294"/>
                  </a:lnTo>
                  <a:lnTo>
                    <a:pt x="5617597" y="1000589"/>
                  </a:lnTo>
                  <a:close/>
                </a:path>
              </a:pathLst>
            </a:custGeom>
            <a:solidFill>
              <a:srgbClr val="F8F8F8"/>
            </a:solidFill>
          </p:spPr>
          <p:txBody>
            <a:bodyPr wrap="square" lIns="0" tIns="0" rIns="0" bIns="0" rtlCol="0"/>
            <a:lstStyle/>
            <a:p>
              <a:endParaRPr/>
            </a:p>
          </p:txBody>
        </p:sp>
        <p:sp>
          <p:nvSpPr>
            <p:cNvPr id="9" name="object 9"/>
            <p:cNvSpPr/>
            <p:nvPr/>
          </p:nvSpPr>
          <p:spPr>
            <a:xfrm>
              <a:off x="963889" y="6920001"/>
              <a:ext cx="5641975" cy="1000760"/>
            </a:xfrm>
            <a:custGeom>
              <a:avLst/>
              <a:gdLst/>
              <a:ahLst/>
              <a:cxnLst/>
              <a:rect l="l" t="t" r="r" b="b"/>
              <a:pathLst>
                <a:path w="5641975" h="1000759">
                  <a:moveTo>
                    <a:pt x="0" y="97676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782"/>
                  </a:lnTo>
                  <a:lnTo>
                    <a:pt x="17629" y="590"/>
                  </a:lnTo>
                  <a:lnTo>
                    <a:pt x="20659" y="0"/>
                  </a:lnTo>
                  <a:lnTo>
                    <a:pt x="23823" y="0"/>
                  </a:lnTo>
                  <a:lnTo>
                    <a:pt x="5617597" y="0"/>
                  </a:lnTo>
                  <a:lnTo>
                    <a:pt x="5620752" y="0"/>
                  </a:lnTo>
                  <a:lnTo>
                    <a:pt x="5623792" y="590"/>
                  </a:lnTo>
                  <a:lnTo>
                    <a:pt x="5626717" y="1782"/>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976766"/>
                  </a:lnTo>
                  <a:lnTo>
                    <a:pt x="5641421" y="980044"/>
                  </a:lnTo>
                  <a:lnTo>
                    <a:pt x="5640821" y="983017"/>
                  </a:lnTo>
                  <a:lnTo>
                    <a:pt x="5639610" y="985695"/>
                  </a:lnTo>
                  <a:lnTo>
                    <a:pt x="5638400" y="988678"/>
                  </a:lnTo>
                  <a:lnTo>
                    <a:pt x="5617597" y="1000589"/>
                  </a:lnTo>
                  <a:lnTo>
                    <a:pt x="23823" y="1000589"/>
                  </a:lnTo>
                  <a:lnTo>
                    <a:pt x="1810" y="985695"/>
                  </a:lnTo>
                  <a:lnTo>
                    <a:pt x="600" y="983017"/>
                  </a:lnTo>
                  <a:lnTo>
                    <a:pt x="0" y="980044"/>
                  </a:lnTo>
                  <a:lnTo>
                    <a:pt x="0" y="97676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7001159"/>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8973593"/>
            <a:ext cx="5651500" cy="1010285"/>
            <a:chOff x="959124" y="8973593"/>
            <a:chExt cx="5651500" cy="1010285"/>
          </a:xfrm>
        </p:grpSpPr>
        <p:sp>
          <p:nvSpPr>
            <p:cNvPr id="12" name="object 12"/>
            <p:cNvSpPr/>
            <p:nvPr/>
          </p:nvSpPr>
          <p:spPr>
            <a:xfrm>
              <a:off x="963889" y="8978358"/>
              <a:ext cx="5641975" cy="1000760"/>
            </a:xfrm>
            <a:custGeom>
              <a:avLst/>
              <a:gdLst/>
              <a:ahLst/>
              <a:cxnLst/>
              <a:rect l="l" t="t" r="r" b="b"/>
              <a:pathLst>
                <a:path w="5641975" h="1000759">
                  <a:moveTo>
                    <a:pt x="5617597" y="1000589"/>
                  </a:moveTo>
                  <a:lnTo>
                    <a:pt x="23823" y="1000589"/>
                  </a:lnTo>
                  <a:lnTo>
                    <a:pt x="20659" y="1000294"/>
                  </a:lnTo>
                  <a:lnTo>
                    <a:pt x="17629" y="999694"/>
                  </a:lnTo>
                  <a:lnTo>
                    <a:pt x="14703" y="998207"/>
                  </a:lnTo>
                  <a:lnTo>
                    <a:pt x="11787" y="997016"/>
                  </a:lnTo>
                  <a:lnTo>
                    <a:pt x="0" y="979739"/>
                  </a:lnTo>
                  <a:lnTo>
                    <a:pt x="0" y="976766"/>
                  </a:lnTo>
                  <a:lnTo>
                    <a:pt x="0" y="20250"/>
                  </a:lnTo>
                  <a:lnTo>
                    <a:pt x="14703" y="1782"/>
                  </a:lnTo>
                  <a:lnTo>
                    <a:pt x="17629" y="590"/>
                  </a:lnTo>
                  <a:lnTo>
                    <a:pt x="20659" y="0"/>
                  </a:lnTo>
                  <a:lnTo>
                    <a:pt x="5620752" y="0"/>
                  </a:lnTo>
                  <a:lnTo>
                    <a:pt x="5623792" y="590"/>
                  </a:lnTo>
                  <a:lnTo>
                    <a:pt x="5626717" y="1782"/>
                  </a:lnTo>
                  <a:lnTo>
                    <a:pt x="5629633" y="2677"/>
                  </a:lnTo>
                  <a:lnTo>
                    <a:pt x="5641421" y="20250"/>
                  </a:lnTo>
                  <a:lnTo>
                    <a:pt x="5641421" y="979739"/>
                  </a:lnTo>
                  <a:lnTo>
                    <a:pt x="5626717" y="998207"/>
                  </a:lnTo>
                  <a:lnTo>
                    <a:pt x="5623792" y="999694"/>
                  </a:lnTo>
                  <a:lnTo>
                    <a:pt x="5620752" y="1000294"/>
                  </a:lnTo>
                  <a:lnTo>
                    <a:pt x="5617597" y="1000589"/>
                  </a:lnTo>
                  <a:close/>
                </a:path>
              </a:pathLst>
            </a:custGeom>
            <a:solidFill>
              <a:srgbClr val="F8F8F8"/>
            </a:solidFill>
          </p:spPr>
          <p:txBody>
            <a:bodyPr wrap="square" lIns="0" tIns="0" rIns="0" bIns="0" rtlCol="0"/>
            <a:lstStyle/>
            <a:p>
              <a:endParaRPr/>
            </a:p>
          </p:txBody>
        </p:sp>
        <p:sp>
          <p:nvSpPr>
            <p:cNvPr id="13" name="object 13"/>
            <p:cNvSpPr/>
            <p:nvPr/>
          </p:nvSpPr>
          <p:spPr>
            <a:xfrm>
              <a:off x="963889" y="8978358"/>
              <a:ext cx="5641975" cy="1000760"/>
            </a:xfrm>
            <a:custGeom>
              <a:avLst/>
              <a:gdLst/>
              <a:ahLst/>
              <a:cxnLst/>
              <a:rect l="l" t="t" r="r" b="b"/>
              <a:pathLst>
                <a:path w="5641975" h="1000759">
                  <a:moveTo>
                    <a:pt x="0" y="976766"/>
                  </a:moveTo>
                  <a:lnTo>
                    <a:pt x="0" y="23823"/>
                  </a:lnTo>
                  <a:lnTo>
                    <a:pt x="0" y="20250"/>
                  </a:lnTo>
                  <a:lnTo>
                    <a:pt x="600" y="16971"/>
                  </a:lnTo>
                  <a:lnTo>
                    <a:pt x="14703" y="1782"/>
                  </a:lnTo>
                  <a:lnTo>
                    <a:pt x="17629" y="590"/>
                  </a:lnTo>
                  <a:lnTo>
                    <a:pt x="20659" y="0"/>
                  </a:lnTo>
                  <a:lnTo>
                    <a:pt x="23823" y="0"/>
                  </a:lnTo>
                  <a:lnTo>
                    <a:pt x="5617597" y="0"/>
                  </a:lnTo>
                  <a:lnTo>
                    <a:pt x="5620752" y="0"/>
                  </a:lnTo>
                  <a:lnTo>
                    <a:pt x="5623792" y="590"/>
                  </a:lnTo>
                  <a:lnTo>
                    <a:pt x="5626717" y="1782"/>
                  </a:lnTo>
                  <a:lnTo>
                    <a:pt x="5629633" y="2677"/>
                  </a:lnTo>
                  <a:lnTo>
                    <a:pt x="5641421" y="20250"/>
                  </a:lnTo>
                  <a:lnTo>
                    <a:pt x="5641421" y="23823"/>
                  </a:lnTo>
                  <a:lnTo>
                    <a:pt x="5641421" y="976766"/>
                  </a:lnTo>
                  <a:lnTo>
                    <a:pt x="5641421" y="979739"/>
                  </a:lnTo>
                  <a:lnTo>
                    <a:pt x="5640821" y="982722"/>
                  </a:lnTo>
                  <a:lnTo>
                    <a:pt x="5639610" y="985400"/>
                  </a:lnTo>
                  <a:lnTo>
                    <a:pt x="5638400" y="988382"/>
                  </a:lnTo>
                  <a:lnTo>
                    <a:pt x="5626717" y="998207"/>
                  </a:lnTo>
                  <a:lnTo>
                    <a:pt x="5623792" y="999694"/>
                  </a:lnTo>
                  <a:lnTo>
                    <a:pt x="5620752" y="1000294"/>
                  </a:lnTo>
                  <a:lnTo>
                    <a:pt x="5617597" y="1000589"/>
                  </a:lnTo>
                  <a:lnTo>
                    <a:pt x="23823" y="1000589"/>
                  </a:lnTo>
                  <a:lnTo>
                    <a:pt x="20659" y="1000294"/>
                  </a:lnTo>
                  <a:lnTo>
                    <a:pt x="17629" y="999694"/>
                  </a:lnTo>
                  <a:lnTo>
                    <a:pt x="14703" y="998207"/>
                  </a:lnTo>
                  <a:lnTo>
                    <a:pt x="11787" y="997016"/>
                  </a:lnTo>
                  <a:lnTo>
                    <a:pt x="1810" y="985400"/>
                  </a:lnTo>
                  <a:lnTo>
                    <a:pt x="600" y="982722"/>
                  </a:lnTo>
                  <a:lnTo>
                    <a:pt x="0" y="979739"/>
                  </a:lnTo>
                  <a:lnTo>
                    <a:pt x="0" y="97676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9059516"/>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2185552"/>
            <a:ext cx="5668645" cy="812165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18-2</a:t>
            </a:r>
            <a:r>
              <a:rPr sz="950" b="1" spc="-35" dirty="0">
                <a:solidFill>
                  <a:srgbClr val="333333"/>
                </a:solidFill>
                <a:latin typeface="Trebuchet MS"/>
                <a:cs typeface="Trebuchet MS"/>
              </a:rPr>
              <a:t> </a:t>
            </a:r>
            <a:r>
              <a:rPr sz="950" b="1" spc="25" dirty="0">
                <a:solidFill>
                  <a:srgbClr val="333333"/>
                </a:solidFill>
                <a:latin typeface="微软雅黑"/>
                <a:cs typeface="微软雅黑"/>
              </a:rPr>
              <a:t>数据库存储概念</a:t>
            </a:r>
            <a:endParaRPr sz="950">
              <a:latin typeface="微软雅黑"/>
              <a:cs typeface="微软雅黑"/>
            </a:endParaRPr>
          </a:p>
          <a:p>
            <a:pPr marL="12700" marR="73025" algn="just">
              <a:lnSpc>
                <a:spcPct val="131600"/>
              </a:lnSpc>
              <a:spcBef>
                <a:spcPts val="825"/>
              </a:spcBef>
            </a:pPr>
            <a:r>
              <a:rPr sz="950" b="1" spc="25" dirty="0">
                <a:solidFill>
                  <a:srgbClr val="333333"/>
                </a:solidFill>
                <a:latin typeface="微软雅黑"/>
                <a:cs typeface="微软雅黑"/>
              </a:rPr>
              <a:t>上图中，表头代表每一列的名称；列代表具有相同数据类型的数据集合；行代表用来描述事物的具体信 息；值代行的具体信息，每个值均与该列的其他数据类型相同；键代表用来识别某个特定事物的方法， 在当前列中具有唯一性。</a:t>
            </a:r>
            <a:endParaRPr sz="950">
              <a:latin typeface="微软雅黑"/>
              <a:cs typeface="微软雅黑"/>
            </a:endParaRPr>
          </a:p>
          <a:p>
            <a:pPr marL="12700" marR="5715" algn="just">
              <a:lnSpc>
                <a:spcPct val="131600"/>
              </a:lnSpc>
              <a:spcBef>
                <a:spcPts val="750"/>
              </a:spcBef>
            </a:pPr>
            <a:r>
              <a:rPr sz="950" b="1" spc="25" dirty="0">
                <a:solidFill>
                  <a:srgbClr val="333333"/>
                </a:solidFill>
                <a:latin typeface="微软雅黑"/>
                <a:cs typeface="微软雅黑"/>
              </a:rPr>
              <a:t>比如在新建的</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数据库中创建表单</a:t>
            </a:r>
            <a:r>
              <a:rPr sz="950" b="1" spc="70" dirty="0">
                <a:solidFill>
                  <a:srgbClr val="333333"/>
                </a:solidFill>
                <a:latin typeface="Trebuchet MS"/>
                <a:cs typeface="Trebuchet MS"/>
              </a:rPr>
              <a:t>mybook</a:t>
            </a:r>
            <a:r>
              <a:rPr sz="950" b="1" spc="70" dirty="0">
                <a:solidFill>
                  <a:srgbClr val="333333"/>
                </a:solidFill>
                <a:latin typeface="微软雅黑"/>
                <a:cs typeface="微软雅黑"/>
              </a:rPr>
              <a:t>，</a:t>
            </a:r>
            <a:r>
              <a:rPr sz="950" b="1" spc="25" dirty="0">
                <a:solidFill>
                  <a:srgbClr val="333333"/>
                </a:solidFill>
                <a:latin typeface="微软雅黑"/>
                <a:cs typeface="微软雅黑"/>
              </a:rPr>
              <a:t>然后进行表单的初始化，即定义存储数据内容的 结构。我们分别定义</a:t>
            </a:r>
            <a:r>
              <a:rPr sz="950" b="1" dirty="0">
                <a:solidFill>
                  <a:srgbClr val="333333"/>
                </a:solidFill>
                <a:latin typeface="Trebuchet MS"/>
                <a:cs typeface="Trebuchet MS"/>
              </a:rPr>
              <a:t>3</a:t>
            </a:r>
            <a:r>
              <a:rPr sz="950" b="1" spc="25" dirty="0">
                <a:solidFill>
                  <a:srgbClr val="333333"/>
                </a:solidFill>
                <a:latin typeface="微软雅黑"/>
                <a:cs typeface="微软雅黑"/>
              </a:rPr>
              <a:t>个字段项，其中，长度为</a:t>
            </a:r>
            <a:r>
              <a:rPr sz="950" b="1" dirty="0">
                <a:solidFill>
                  <a:srgbClr val="333333"/>
                </a:solidFill>
                <a:latin typeface="Trebuchet MS"/>
                <a:cs typeface="Trebuchet MS"/>
              </a:rPr>
              <a:t>15</a:t>
            </a:r>
            <a:r>
              <a:rPr sz="950" b="1" spc="25" dirty="0">
                <a:solidFill>
                  <a:srgbClr val="333333"/>
                </a:solidFill>
                <a:latin typeface="微软雅黑"/>
                <a:cs typeface="微软雅黑"/>
              </a:rPr>
              <a:t>个字符的字符型字段</a:t>
            </a:r>
            <a:r>
              <a:rPr sz="950" b="1" spc="80" dirty="0">
                <a:solidFill>
                  <a:srgbClr val="333333"/>
                </a:solidFill>
                <a:latin typeface="Trebuchet MS"/>
                <a:cs typeface="Trebuchet MS"/>
              </a:rPr>
              <a:t>name</a:t>
            </a:r>
            <a:r>
              <a:rPr sz="950" b="1" spc="20" dirty="0">
                <a:solidFill>
                  <a:srgbClr val="333333"/>
                </a:solidFill>
                <a:latin typeface="微软雅黑"/>
                <a:cs typeface="微软雅黑"/>
              </a:rPr>
              <a:t>用来存放图书名称，整型字 </a:t>
            </a:r>
            <a:r>
              <a:rPr sz="950" b="1" spc="25" dirty="0">
                <a:solidFill>
                  <a:srgbClr val="333333"/>
                </a:solidFill>
                <a:latin typeface="微软雅黑"/>
                <a:cs typeface="微软雅黑"/>
              </a:rPr>
              <a:t>段</a:t>
            </a:r>
            <a:r>
              <a:rPr sz="950" b="1" spc="30" dirty="0">
                <a:solidFill>
                  <a:srgbClr val="333333"/>
                </a:solidFill>
                <a:latin typeface="Trebuchet MS"/>
                <a:cs typeface="Trebuchet MS"/>
              </a:rPr>
              <a:t>price</a:t>
            </a:r>
            <a:r>
              <a:rPr sz="950" b="1" spc="25" dirty="0">
                <a:solidFill>
                  <a:srgbClr val="333333"/>
                </a:solidFill>
                <a:latin typeface="微软雅黑"/>
                <a:cs typeface="微软雅黑"/>
              </a:rPr>
              <a:t>和</a:t>
            </a:r>
            <a:r>
              <a:rPr sz="950" b="1" spc="65" dirty="0">
                <a:solidFill>
                  <a:srgbClr val="333333"/>
                </a:solidFill>
                <a:latin typeface="Trebuchet MS"/>
                <a:cs typeface="Trebuchet MS"/>
              </a:rPr>
              <a:t>pages</a:t>
            </a:r>
            <a:r>
              <a:rPr sz="950" b="1" spc="25" dirty="0">
                <a:solidFill>
                  <a:srgbClr val="333333"/>
                </a:solidFill>
                <a:latin typeface="微软雅黑"/>
                <a:cs typeface="微软雅黑"/>
              </a:rPr>
              <a:t>分别存储图书的价格和页数。当执行完下述命令之后，就可以看到表单的结构信息了：</a:t>
            </a:r>
            <a:endParaRPr sz="950">
              <a:latin typeface="微软雅黑"/>
              <a:cs typeface="微软雅黑"/>
            </a:endParaRPr>
          </a:p>
          <a:p>
            <a:pPr>
              <a:lnSpc>
                <a:spcPct val="100000"/>
              </a:lnSpc>
              <a:spcBef>
                <a:spcPts val="45"/>
              </a:spcBef>
            </a:pPr>
            <a:endParaRPr sz="900">
              <a:latin typeface="微软雅黑"/>
              <a:cs typeface="微软雅黑"/>
            </a:endParaRPr>
          </a:p>
          <a:p>
            <a:pPr marL="136525" marR="120650">
              <a:lnSpc>
                <a:spcPct val="132400"/>
              </a:lnSpc>
              <a:spcBef>
                <a:spcPts val="5"/>
              </a:spcBef>
            </a:pPr>
            <a:r>
              <a:rPr sz="850" spc="30" dirty="0">
                <a:solidFill>
                  <a:srgbClr val="333333"/>
                </a:solidFill>
                <a:latin typeface="Lucida Console"/>
                <a:cs typeface="Lucida Console"/>
              </a:rPr>
              <a:t>MariaDB</a:t>
            </a:r>
            <a:r>
              <a:rPr sz="850" spc="25" dirty="0">
                <a:solidFill>
                  <a:srgbClr val="333333"/>
                </a:solidFill>
                <a:latin typeface="Lucida Console"/>
                <a:cs typeface="Lucida Console"/>
              </a:rPr>
              <a:t> </a:t>
            </a:r>
            <a:r>
              <a:rPr sz="850" spc="30" dirty="0">
                <a:solidFill>
                  <a:srgbClr val="333333"/>
                </a:solidFill>
                <a:latin typeface="Lucida Console"/>
                <a:cs typeface="Lucida Console"/>
              </a:rPr>
              <a:t>[(none)]&gt;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linuxprobe;Database changedMariaDB [linuxprobe]&gt; </a:t>
            </a:r>
            <a:r>
              <a:rPr sz="850" spc="25" dirty="0">
                <a:solidFill>
                  <a:srgbClr val="333333"/>
                </a:solidFill>
                <a:latin typeface="Lucida Console"/>
                <a:cs typeface="Lucida Console"/>
              </a:rPr>
              <a:t>CREATE </a:t>
            </a:r>
            <a:r>
              <a:rPr sz="850" spc="30" dirty="0">
                <a:solidFill>
                  <a:srgbClr val="333333"/>
                </a:solidFill>
                <a:latin typeface="Lucida Console"/>
                <a:cs typeface="Lucida Console"/>
              </a:rPr>
              <a:t> </a:t>
            </a:r>
            <a:r>
              <a:rPr sz="850" spc="25" dirty="0">
                <a:solidFill>
                  <a:srgbClr val="333333"/>
                </a:solidFill>
                <a:latin typeface="Lucida Console"/>
                <a:cs typeface="Lucida Console"/>
              </a:rPr>
              <a:t>TABLE</a:t>
            </a:r>
            <a:r>
              <a:rPr sz="850" spc="30" dirty="0">
                <a:solidFill>
                  <a:srgbClr val="333333"/>
                </a:solidFill>
                <a:latin typeface="Lucida Console"/>
                <a:cs typeface="Lucida Console"/>
              </a:rPr>
              <a:t> </a:t>
            </a:r>
            <a:r>
              <a:rPr sz="850" spc="25" dirty="0">
                <a:solidFill>
                  <a:srgbClr val="333333"/>
                </a:solidFill>
                <a:latin typeface="Lucida Console"/>
                <a:cs typeface="Lucida Console"/>
              </a:rPr>
              <a:t>mybook</a:t>
            </a:r>
            <a:r>
              <a:rPr sz="850" spc="30" dirty="0">
                <a:solidFill>
                  <a:srgbClr val="333333"/>
                </a:solidFill>
                <a:latin typeface="Lucida Console"/>
                <a:cs typeface="Lucida Console"/>
              </a:rPr>
              <a:t> </a:t>
            </a:r>
            <a:r>
              <a:rPr sz="850" spc="25" dirty="0">
                <a:solidFill>
                  <a:srgbClr val="333333"/>
                </a:solidFill>
                <a:latin typeface="Lucida Console"/>
                <a:cs typeface="Lucida Console"/>
              </a:rPr>
              <a:t>(name</a:t>
            </a:r>
            <a:r>
              <a:rPr sz="850" spc="35" dirty="0">
                <a:solidFill>
                  <a:srgbClr val="333333"/>
                </a:solidFill>
                <a:latin typeface="Lucida Console"/>
                <a:cs typeface="Lucida Console"/>
              </a:rPr>
              <a:t> </a:t>
            </a:r>
            <a:r>
              <a:rPr sz="850" spc="30" dirty="0">
                <a:solidFill>
                  <a:srgbClr val="333333"/>
                </a:solidFill>
                <a:latin typeface="Lucida Console"/>
                <a:cs typeface="Lucida Console"/>
              </a:rPr>
              <a:t>char(15),price int,pages int);Query</a:t>
            </a:r>
            <a:r>
              <a:rPr sz="850" spc="35" dirty="0">
                <a:solidFill>
                  <a:srgbClr val="333333"/>
                </a:solidFill>
                <a:latin typeface="Lucida Console"/>
                <a:cs typeface="Lucida Console"/>
              </a:rPr>
              <a:t>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0</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rows</a:t>
            </a:r>
            <a:r>
              <a:rPr sz="850" spc="35" dirty="0">
                <a:solidFill>
                  <a:srgbClr val="333333"/>
                </a:solidFill>
                <a:latin typeface="Lucida Console"/>
                <a:cs typeface="Lucida Console"/>
              </a:rPr>
              <a:t> </a:t>
            </a:r>
            <a:r>
              <a:rPr sz="850" spc="30" dirty="0">
                <a:solidFill>
                  <a:srgbClr val="333333"/>
                </a:solidFill>
                <a:latin typeface="Lucida Console"/>
                <a:cs typeface="Lucida Console"/>
              </a:rPr>
              <a:t>affected </a:t>
            </a:r>
            <a:r>
              <a:rPr sz="850" spc="35" dirty="0">
                <a:solidFill>
                  <a:srgbClr val="333333"/>
                </a:solidFill>
                <a:latin typeface="Lucida Console"/>
                <a:cs typeface="Lucida Console"/>
              </a:rPr>
              <a:t> </a:t>
            </a:r>
            <a:r>
              <a:rPr sz="850" spc="25" dirty="0">
                <a:solidFill>
                  <a:srgbClr val="333333"/>
                </a:solidFill>
                <a:latin typeface="Lucida Console"/>
                <a:cs typeface="Lucida Console"/>
              </a:rPr>
              <a:t>(0.009</a:t>
            </a:r>
            <a:r>
              <a:rPr sz="850" spc="30" dirty="0">
                <a:solidFill>
                  <a:srgbClr val="333333"/>
                </a:solidFill>
                <a:latin typeface="Lucida Console"/>
                <a:cs typeface="Lucida Console"/>
              </a:rPr>
              <a:t> sec)MariaDB</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[linuxprobe]&gt;</a:t>
            </a:r>
            <a:r>
              <a:rPr sz="850" spc="35" dirty="0">
                <a:solidFill>
                  <a:srgbClr val="333333"/>
                </a:solidFill>
                <a:latin typeface="Lucida Console"/>
                <a:cs typeface="Lucida Console"/>
              </a:rPr>
              <a:t> </a:t>
            </a:r>
            <a:r>
              <a:rPr sz="850" spc="30" dirty="0">
                <a:solidFill>
                  <a:srgbClr val="333333"/>
                </a:solidFill>
                <a:latin typeface="Lucida Console"/>
                <a:cs typeface="Lucida Console"/>
              </a:rPr>
              <a:t>DESCRIBE</a:t>
            </a:r>
            <a:r>
              <a:rPr sz="850" spc="35" dirty="0">
                <a:solidFill>
                  <a:srgbClr val="333333"/>
                </a:solidFill>
                <a:latin typeface="Lucida Console"/>
                <a:cs typeface="Lucida Console"/>
              </a:rPr>
              <a:t> </a:t>
            </a:r>
            <a:r>
              <a:rPr sz="850" spc="30" dirty="0">
                <a:solidFill>
                  <a:srgbClr val="333333"/>
                </a:solidFill>
                <a:latin typeface="Lucida Console"/>
                <a:cs typeface="Lucida Console"/>
              </a:rPr>
              <a:t>mybook;+-------+----------+------+--</a:t>
            </a:r>
            <a:endParaRPr sz="850">
              <a:latin typeface="Lucida Console"/>
              <a:cs typeface="Lucida Console"/>
            </a:endParaRPr>
          </a:p>
          <a:p>
            <a:pPr marL="136525">
              <a:lnSpc>
                <a:spcPct val="100000"/>
              </a:lnSpc>
              <a:spcBef>
                <a:spcPts val="330"/>
              </a:spcBef>
              <a:tabLst>
                <a:tab pos="2964815" algn="l"/>
              </a:tabLst>
            </a:pPr>
            <a:r>
              <a:rPr sz="850" spc="30"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Field</a:t>
            </a:r>
            <a:r>
              <a:rPr sz="850" spc="50" dirty="0">
                <a:solidFill>
                  <a:srgbClr val="333333"/>
                </a:solidFill>
                <a:latin typeface="Lucida Console"/>
                <a:cs typeface="Lucida Console"/>
              </a:rPr>
              <a:t> </a:t>
            </a:r>
            <a:r>
              <a:rPr sz="850" spc="15" dirty="0">
                <a:solidFill>
                  <a:srgbClr val="333333"/>
                </a:solidFill>
                <a:latin typeface="Lucida Console"/>
                <a:cs typeface="Lucida Console"/>
              </a:rPr>
              <a:t>|</a:t>
            </a:r>
            <a:r>
              <a:rPr sz="850" spc="50" dirty="0">
                <a:solidFill>
                  <a:srgbClr val="333333"/>
                </a:solidFill>
                <a:latin typeface="Lucida Console"/>
                <a:cs typeface="Lucida Console"/>
              </a:rPr>
              <a:t> </a:t>
            </a:r>
            <a:r>
              <a:rPr sz="850" spc="25" dirty="0">
                <a:solidFill>
                  <a:srgbClr val="333333"/>
                </a:solidFill>
                <a:latin typeface="Lucida Console"/>
                <a:cs typeface="Lucida Console"/>
              </a:rPr>
              <a:t>Type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Null </a:t>
            </a:r>
            <a:r>
              <a:rPr sz="850" spc="15" dirty="0">
                <a:solidFill>
                  <a:srgbClr val="333333"/>
                </a:solidFill>
                <a:latin typeface="Lucida Console"/>
                <a:cs typeface="Lucida Console"/>
              </a:rPr>
              <a:t>|</a:t>
            </a:r>
            <a:r>
              <a:rPr sz="850" spc="25" dirty="0">
                <a:solidFill>
                  <a:srgbClr val="333333"/>
                </a:solidFill>
                <a:latin typeface="Lucida Console"/>
                <a:cs typeface="Lucida Console"/>
              </a:rPr>
              <a:t> Key</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Default </a:t>
            </a:r>
            <a:r>
              <a:rPr sz="850" spc="15" dirty="0">
                <a:solidFill>
                  <a:srgbClr val="333333"/>
                </a:solidFill>
                <a:latin typeface="Lucida Console"/>
                <a:cs typeface="Lucida Console"/>
              </a:rPr>
              <a:t>|</a:t>
            </a:r>
            <a:r>
              <a:rPr sz="850" spc="25" dirty="0">
                <a:solidFill>
                  <a:srgbClr val="333333"/>
                </a:solidFill>
                <a:latin typeface="Lucida Console"/>
                <a:cs typeface="Lucida Console"/>
              </a:rPr>
              <a:t> Extra</a:t>
            </a:r>
            <a:r>
              <a:rPr sz="850" spc="30"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tabLst>
                <a:tab pos="3877945" algn="l"/>
                <a:tab pos="5116195" algn="l"/>
              </a:tabLst>
            </a:pPr>
            <a:r>
              <a:rPr sz="850" spc="30" dirty="0">
                <a:solidFill>
                  <a:srgbClr val="333333"/>
                </a:solidFill>
                <a:latin typeface="Lucida Console"/>
                <a:cs typeface="Lucida Console"/>
              </a:rPr>
              <a:t>---+----------+------+-----+---------+-------+|</a:t>
            </a:r>
            <a:r>
              <a:rPr sz="850" spc="85" dirty="0">
                <a:solidFill>
                  <a:srgbClr val="333333"/>
                </a:solidFill>
                <a:latin typeface="Lucida Console"/>
                <a:cs typeface="Lucida Console"/>
              </a:rPr>
              <a:t> </a:t>
            </a:r>
            <a:r>
              <a:rPr sz="850" spc="25" dirty="0">
                <a:solidFill>
                  <a:srgbClr val="333333"/>
                </a:solidFill>
                <a:latin typeface="Lucida Console"/>
                <a:cs typeface="Lucida Console"/>
              </a:rPr>
              <a:t>name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char(15)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YES	</a:t>
            </a:r>
            <a:r>
              <a:rPr sz="850" spc="15" dirty="0">
                <a:solidFill>
                  <a:srgbClr val="333333"/>
                </a:solidFill>
                <a:latin typeface="Lucida Console"/>
                <a:cs typeface="Lucida Console"/>
              </a:rPr>
              <a:t>|</a:t>
            </a:r>
            <a:endParaRPr sz="850">
              <a:latin typeface="Lucida Console"/>
              <a:cs typeface="Lucida Console"/>
            </a:endParaRPr>
          </a:p>
          <a:p>
            <a:pPr marL="136525" marR="90170">
              <a:lnSpc>
                <a:spcPct val="132400"/>
              </a:lnSpc>
              <a:tabLst>
                <a:tab pos="756285" algn="l"/>
                <a:tab pos="819150" algn="l"/>
                <a:tab pos="1235710" algn="l"/>
                <a:tab pos="1359535" algn="l"/>
                <a:tab pos="1641475" algn="l"/>
                <a:tab pos="2324735" algn="l"/>
                <a:tab pos="2736850" algn="l"/>
                <a:tab pos="2864485" algn="l"/>
                <a:tab pos="3216275" algn="l"/>
                <a:tab pos="3621404" algn="l"/>
                <a:tab pos="4304665" algn="l"/>
                <a:tab pos="4845050" algn="l"/>
              </a:tabLst>
            </a:pP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NULL		</a:t>
            </a:r>
            <a:r>
              <a:rPr sz="850" spc="15"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price</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int(11)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YES	</a:t>
            </a:r>
            <a:r>
              <a:rPr sz="850" spc="15" dirty="0">
                <a:solidFill>
                  <a:srgbClr val="333333"/>
                </a:solidFill>
                <a:latin typeface="Lucida Console"/>
                <a:cs typeface="Lucida Console"/>
              </a:rPr>
              <a:t>|	|</a:t>
            </a:r>
            <a:r>
              <a:rPr sz="850" spc="40" dirty="0">
                <a:solidFill>
                  <a:srgbClr val="333333"/>
                </a:solidFill>
                <a:latin typeface="Lucida Console"/>
                <a:cs typeface="Lucida Console"/>
              </a:rPr>
              <a:t> </a:t>
            </a:r>
            <a:r>
              <a:rPr sz="850" spc="25" dirty="0">
                <a:solidFill>
                  <a:srgbClr val="333333"/>
                </a:solidFill>
                <a:latin typeface="Lucida Console"/>
                <a:cs typeface="Lucida Console"/>
              </a:rPr>
              <a:t>NULL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pages </a:t>
            </a:r>
            <a:r>
              <a:rPr sz="850" spc="15" dirty="0">
                <a:solidFill>
                  <a:srgbClr val="333333"/>
                </a:solidFill>
                <a:latin typeface="Lucida Console"/>
                <a:cs typeface="Lucida Console"/>
              </a:rPr>
              <a: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int(11)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YES	</a:t>
            </a:r>
            <a:r>
              <a:rPr sz="850" spc="15" dirty="0">
                <a:solidFill>
                  <a:srgbClr val="333333"/>
                </a:solidFill>
                <a:latin typeface="Lucida Console"/>
                <a:cs typeface="Lucida Console"/>
              </a:rPr>
              <a:t>|		|</a:t>
            </a:r>
            <a:r>
              <a:rPr sz="850" spc="40" dirty="0">
                <a:solidFill>
                  <a:srgbClr val="333333"/>
                </a:solidFill>
                <a:latin typeface="Lucida Console"/>
                <a:cs typeface="Lucida Console"/>
              </a:rPr>
              <a:t> </a:t>
            </a:r>
            <a:r>
              <a:rPr sz="850" spc="25" dirty="0">
                <a:solidFill>
                  <a:srgbClr val="333333"/>
                </a:solidFill>
                <a:latin typeface="Lucida Console"/>
                <a:cs typeface="Lucida Console"/>
              </a:rPr>
              <a:t>NULL	</a:t>
            </a:r>
            <a:r>
              <a:rPr sz="850" spc="15"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----+-------+3</a:t>
            </a:r>
            <a:r>
              <a:rPr sz="850" spc="25" dirty="0">
                <a:solidFill>
                  <a:srgbClr val="333333"/>
                </a:solidFill>
                <a:latin typeface="Lucida Console"/>
                <a:cs typeface="Lucida Console"/>
              </a:rPr>
              <a:t> rows</a:t>
            </a:r>
            <a:r>
              <a:rPr sz="850" spc="30" dirty="0">
                <a:solidFill>
                  <a:srgbClr val="333333"/>
                </a:solidFill>
                <a:latin typeface="Lucida Console"/>
                <a:cs typeface="Lucida Console"/>
              </a:rPr>
              <a:t>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set</a:t>
            </a:r>
            <a:r>
              <a:rPr sz="850" spc="30" dirty="0">
                <a:solidFill>
                  <a:srgbClr val="333333"/>
                </a:solidFill>
                <a:latin typeface="Lucida Console"/>
                <a:cs typeface="Lucida Console"/>
              </a:rPr>
              <a:t> </a:t>
            </a:r>
            <a:r>
              <a:rPr sz="850" spc="25" dirty="0">
                <a:solidFill>
                  <a:srgbClr val="333333"/>
                </a:solidFill>
                <a:latin typeface="Lucida Console"/>
                <a:cs typeface="Lucida Console"/>
              </a:rPr>
              <a:t>(0.002 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20" dirty="0">
                <a:solidFill>
                  <a:srgbClr val="333333"/>
                </a:solidFill>
                <a:latin typeface="Trebuchet MS"/>
                <a:cs typeface="Trebuchet MS"/>
              </a:rPr>
              <a:t>18.5</a:t>
            </a:r>
            <a:r>
              <a:rPr sz="950" b="1" spc="-35" dirty="0">
                <a:solidFill>
                  <a:srgbClr val="333333"/>
                </a:solidFill>
                <a:latin typeface="Trebuchet MS"/>
                <a:cs typeface="Trebuchet MS"/>
              </a:rPr>
              <a:t> </a:t>
            </a:r>
            <a:r>
              <a:rPr sz="950" b="1" spc="25" dirty="0">
                <a:solidFill>
                  <a:srgbClr val="333333"/>
                </a:solidFill>
                <a:latin typeface="微软雅黑"/>
                <a:cs typeface="微软雅黑"/>
              </a:rPr>
              <a:t>管理表单及数据</a:t>
            </a:r>
            <a:endParaRPr sz="950">
              <a:latin typeface="微软雅黑"/>
              <a:cs typeface="微软雅黑"/>
            </a:endParaRPr>
          </a:p>
          <a:p>
            <a:pPr marL="12700" marR="6985">
              <a:lnSpc>
                <a:spcPct val="131600"/>
              </a:lnSpc>
              <a:spcBef>
                <a:spcPts val="900"/>
              </a:spcBef>
            </a:pPr>
            <a:r>
              <a:rPr sz="950" b="1" spc="25" dirty="0">
                <a:solidFill>
                  <a:srgbClr val="333333"/>
                </a:solidFill>
                <a:latin typeface="微软雅黑"/>
                <a:cs typeface="微软雅黑"/>
              </a:rPr>
              <a:t>接下来向</a:t>
            </a:r>
            <a:r>
              <a:rPr sz="950" b="1" spc="75" dirty="0">
                <a:solidFill>
                  <a:srgbClr val="333333"/>
                </a:solidFill>
                <a:latin typeface="Trebuchet MS"/>
                <a:cs typeface="Trebuchet MS"/>
              </a:rPr>
              <a:t>mybook</a:t>
            </a:r>
            <a:r>
              <a:rPr sz="950" b="1" spc="25" dirty="0">
                <a:solidFill>
                  <a:srgbClr val="333333"/>
                </a:solidFill>
                <a:latin typeface="微软雅黑"/>
                <a:cs typeface="微软雅黑"/>
              </a:rPr>
              <a:t>数据表单中插一条图书信息。为此需要使用</a:t>
            </a:r>
            <a:r>
              <a:rPr sz="950" b="1" spc="50" dirty="0">
                <a:solidFill>
                  <a:srgbClr val="333333"/>
                </a:solidFill>
                <a:latin typeface="Trebuchet MS"/>
                <a:cs typeface="Trebuchet MS"/>
              </a:rPr>
              <a:t>INSERT</a:t>
            </a:r>
            <a:r>
              <a:rPr sz="950" b="1" spc="20" dirty="0">
                <a:solidFill>
                  <a:srgbClr val="333333"/>
                </a:solidFill>
                <a:latin typeface="微软雅黑"/>
                <a:cs typeface="微软雅黑"/>
              </a:rPr>
              <a:t>命令，并在命令中写清表单名称以 </a:t>
            </a:r>
            <a:r>
              <a:rPr sz="950" b="1" spc="25" dirty="0">
                <a:solidFill>
                  <a:srgbClr val="333333"/>
                </a:solidFill>
                <a:latin typeface="微软雅黑"/>
                <a:cs typeface="微软雅黑"/>
              </a:rPr>
              <a:t>及对应的字段项。执行该命令之后即可完成图书写入信息。下面我们使用该命令插入一条图书信息，其 中书名为</a:t>
            </a:r>
            <a:r>
              <a:rPr sz="950" b="1" spc="45" dirty="0">
                <a:solidFill>
                  <a:srgbClr val="333333"/>
                </a:solidFill>
                <a:latin typeface="Trebuchet MS"/>
                <a:cs typeface="Trebuchet MS"/>
              </a:rPr>
              <a:t>linuxprobe</a:t>
            </a:r>
            <a:r>
              <a:rPr sz="950" b="1" spc="45" dirty="0">
                <a:solidFill>
                  <a:srgbClr val="333333"/>
                </a:solidFill>
                <a:latin typeface="微软雅黑"/>
                <a:cs typeface="微软雅黑"/>
              </a:rPr>
              <a:t>，</a:t>
            </a:r>
            <a:r>
              <a:rPr sz="950" b="1" spc="25" dirty="0">
                <a:solidFill>
                  <a:srgbClr val="333333"/>
                </a:solidFill>
                <a:latin typeface="微软雅黑"/>
                <a:cs typeface="微软雅黑"/>
              </a:rPr>
              <a:t>价格和页数分别是</a:t>
            </a:r>
            <a:r>
              <a:rPr sz="950" b="1" dirty="0">
                <a:solidFill>
                  <a:srgbClr val="333333"/>
                </a:solidFill>
                <a:latin typeface="Trebuchet MS"/>
                <a:cs typeface="Trebuchet MS"/>
              </a:rPr>
              <a:t>60</a:t>
            </a:r>
            <a:r>
              <a:rPr sz="950" b="1" spc="25" dirty="0">
                <a:solidFill>
                  <a:srgbClr val="333333"/>
                </a:solidFill>
                <a:latin typeface="微软雅黑"/>
                <a:cs typeface="微软雅黑"/>
              </a:rPr>
              <a:t>元和</a:t>
            </a:r>
            <a:r>
              <a:rPr sz="950" b="1" dirty="0">
                <a:solidFill>
                  <a:srgbClr val="333333"/>
                </a:solidFill>
                <a:latin typeface="Trebuchet MS"/>
                <a:cs typeface="Trebuchet MS"/>
              </a:rPr>
              <a:t>518</a:t>
            </a:r>
            <a:r>
              <a:rPr sz="950" b="1" spc="25" dirty="0">
                <a:solidFill>
                  <a:srgbClr val="333333"/>
                </a:solidFill>
                <a:latin typeface="微软雅黑"/>
                <a:cs typeface="微软雅黑"/>
              </a:rPr>
              <a:t>页。在命令执行后也就意味着图书信息已经成功写 入到数据表单中，然后就可以查询表单中的内容了。我们在使用</a:t>
            </a:r>
            <a:r>
              <a:rPr sz="950" b="1" spc="35" dirty="0">
                <a:solidFill>
                  <a:srgbClr val="333333"/>
                </a:solidFill>
                <a:latin typeface="Trebuchet MS"/>
                <a:cs typeface="Trebuchet MS"/>
              </a:rPr>
              <a:t>select</a:t>
            </a:r>
            <a:r>
              <a:rPr sz="950" b="1" spc="25" dirty="0">
                <a:solidFill>
                  <a:srgbClr val="333333"/>
                </a:solidFill>
                <a:latin typeface="微软雅黑"/>
                <a:cs typeface="微软雅黑"/>
              </a:rPr>
              <a:t>命令查询表单内容时，需要加上 想要查询的字段；如果想查看表单中的所有内容，则可以使用星号</a:t>
            </a:r>
            <a:r>
              <a:rPr sz="950" b="1" spc="55" dirty="0">
                <a:solidFill>
                  <a:srgbClr val="333333"/>
                </a:solidFill>
                <a:latin typeface="微软雅黑"/>
                <a:cs typeface="微软雅黑"/>
              </a:rPr>
              <a:t>（</a:t>
            </a:r>
            <a:r>
              <a:rPr sz="950" b="1" spc="55" dirty="0">
                <a:solidFill>
                  <a:srgbClr val="333333"/>
                </a:solidFill>
                <a:latin typeface="Trebuchet MS"/>
                <a:cs typeface="Trebuchet MS"/>
              </a:rPr>
              <a:t>*</a:t>
            </a:r>
            <a:r>
              <a:rPr sz="950" b="1" spc="55" dirty="0">
                <a:solidFill>
                  <a:srgbClr val="333333"/>
                </a:solidFill>
                <a:latin typeface="微软雅黑"/>
                <a:cs typeface="微软雅黑"/>
              </a:rPr>
              <a:t>）</a:t>
            </a:r>
            <a:r>
              <a:rPr sz="950" b="1" spc="25" dirty="0">
                <a:solidFill>
                  <a:srgbClr val="333333"/>
                </a:solidFill>
                <a:latin typeface="微软雅黑"/>
                <a:cs typeface="微软雅黑"/>
              </a:rPr>
              <a:t>通配符来显示：</a:t>
            </a:r>
            <a:endParaRPr sz="950">
              <a:latin typeface="微软雅黑"/>
              <a:cs typeface="微软雅黑"/>
            </a:endParaRPr>
          </a:p>
          <a:p>
            <a:pPr>
              <a:lnSpc>
                <a:spcPct val="100000"/>
              </a:lnSpc>
              <a:spcBef>
                <a:spcPts val="50"/>
              </a:spcBef>
            </a:pPr>
            <a:endParaRPr sz="900">
              <a:latin typeface="微软雅黑"/>
              <a:cs typeface="微软雅黑"/>
            </a:endParaRPr>
          </a:p>
          <a:p>
            <a:pPr marL="136525" marR="266065">
              <a:lnSpc>
                <a:spcPct val="132400"/>
              </a:lnSpc>
            </a:pPr>
            <a:r>
              <a:rPr sz="850" spc="30" dirty="0">
                <a:solidFill>
                  <a:srgbClr val="333333"/>
                </a:solidFill>
                <a:latin typeface="Lucida Console"/>
                <a:cs typeface="Lucida Console"/>
              </a:rPr>
              <a:t>MariaDB</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[linuxprobe]&gt; </a:t>
            </a:r>
            <a:r>
              <a:rPr sz="850" spc="25" dirty="0">
                <a:solidFill>
                  <a:srgbClr val="333333"/>
                </a:solidFill>
                <a:latin typeface="Lucida Console"/>
                <a:cs typeface="Lucida Console"/>
              </a:rPr>
              <a:t>INSERT</a:t>
            </a:r>
            <a:r>
              <a:rPr sz="850" spc="3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0" dirty="0">
                <a:solidFill>
                  <a:srgbClr val="333333"/>
                </a:solidFill>
                <a:latin typeface="Lucida Console"/>
                <a:cs typeface="Lucida Console"/>
              </a:rPr>
              <a:t> mybook(name,price,pages)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VALUES('linuxprobe','60', '518');Query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a:t>
            </a:r>
            <a:r>
              <a:rPr sz="850" spc="35" dirty="0">
                <a:solidFill>
                  <a:srgbClr val="333333"/>
                </a:solidFill>
                <a:latin typeface="Lucida Console"/>
                <a:cs typeface="Lucida Console"/>
              </a:rPr>
              <a:t> </a:t>
            </a:r>
            <a:r>
              <a:rPr sz="850" spc="30" dirty="0">
                <a:solidFill>
                  <a:srgbClr val="333333"/>
                </a:solidFill>
                <a:latin typeface="Lucida Console"/>
                <a:cs typeface="Lucida Console"/>
              </a:rPr>
              <a:t>affected </a:t>
            </a:r>
            <a:r>
              <a:rPr sz="850" spc="25" dirty="0">
                <a:solidFill>
                  <a:srgbClr val="333333"/>
                </a:solidFill>
                <a:latin typeface="Lucida Console"/>
                <a:cs typeface="Lucida Console"/>
              </a:rPr>
              <a:t>(0.001</a:t>
            </a:r>
            <a:r>
              <a:rPr sz="850" spc="30" dirty="0">
                <a:solidFill>
                  <a:srgbClr val="333333"/>
                </a:solidFill>
                <a:latin typeface="Lucida Console"/>
                <a:cs typeface="Lucida Console"/>
              </a:rPr>
              <a:t> sec)MariaDB </a:t>
            </a:r>
            <a:r>
              <a:rPr sz="850" spc="-500" dirty="0">
                <a:solidFill>
                  <a:srgbClr val="333333"/>
                </a:solidFill>
                <a:latin typeface="Lucida Console"/>
                <a:cs typeface="Lucida Console"/>
              </a:rPr>
              <a:t> </a:t>
            </a:r>
            <a:r>
              <a:rPr sz="850" spc="30" dirty="0">
                <a:solidFill>
                  <a:srgbClr val="333333"/>
                </a:solidFill>
                <a:latin typeface="Lucida Console"/>
                <a:cs typeface="Lucida Console"/>
              </a:rPr>
              <a:t>[linuxprobe]&gt; </a:t>
            </a:r>
            <a:r>
              <a:rPr sz="850" spc="25" dirty="0">
                <a:solidFill>
                  <a:srgbClr val="333333"/>
                </a:solidFill>
                <a:latin typeface="Lucida Console"/>
                <a:cs typeface="Lucida Console"/>
              </a:rPr>
              <a:t>SELECT</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mybook;+------------+-------+-------+| </a:t>
            </a:r>
            <a:r>
              <a:rPr sz="850" spc="25" dirty="0">
                <a:solidFill>
                  <a:srgbClr val="333333"/>
                </a:solidFill>
                <a:latin typeface="Lucida Console"/>
                <a:cs typeface="Lucida Console"/>
              </a:rPr>
              <a:t>name</a:t>
            </a:r>
            <a:endParaRPr sz="850">
              <a:latin typeface="Lucida Console"/>
              <a:cs typeface="Lucida Console"/>
            </a:endParaRPr>
          </a:p>
          <a:p>
            <a:pPr marL="136525">
              <a:lnSpc>
                <a:spcPct val="100000"/>
              </a:lnSpc>
              <a:spcBef>
                <a:spcPts val="330"/>
              </a:spcBef>
              <a:tabLst>
                <a:tab pos="4625975" algn="l"/>
                <a:tab pos="5103495" algn="l"/>
              </a:tabLst>
            </a:pP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price</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pages</a:t>
            </a:r>
            <a:r>
              <a:rPr sz="850" spc="50" dirty="0">
                <a:solidFill>
                  <a:srgbClr val="333333"/>
                </a:solidFill>
                <a:latin typeface="Lucida Console"/>
                <a:cs typeface="Lucida Console"/>
              </a:rPr>
              <a:t> </a:t>
            </a:r>
            <a:r>
              <a:rPr sz="850" spc="30"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linuxprobe</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60</a:t>
            </a:r>
            <a:r>
              <a:rPr sz="850" spc="40"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518</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|+------------+-------+-------+1 </a:t>
            </a:r>
            <a:r>
              <a:rPr sz="850" spc="25" dirty="0">
                <a:solidFill>
                  <a:srgbClr val="333333"/>
                </a:solidFill>
                <a:latin typeface="Lucida Console"/>
                <a:cs typeface="Lucida Console"/>
              </a:rPr>
              <a:t>row</a:t>
            </a:r>
            <a:r>
              <a:rPr sz="850" spc="35" dirty="0">
                <a:solidFill>
                  <a:srgbClr val="333333"/>
                </a:solidFill>
                <a:latin typeface="Lucida Console"/>
                <a:cs typeface="Lucida Console"/>
              </a:rPr>
              <a:t>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25" dirty="0">
                <a:solidFill>
                  <a:srgbClr val="333333"/>
                </a:solidFill>
                <a:latin typeface="Lucida Console"/>
                <a:cs typeface="Lucida Console"/>
              </a:rPr>
              <a:t>set</a:t>
            </a:r>
            <a:r>
              <a:rPr sz="850" spc="30" dirty="0">
                <a:solidFill>
                  <a:srgbClr val="333333"/>
                </a:solidFill>
                <a:latin typeface="Lucida Console"/>
                <a:cs typeface="Lucida Console"/>
              </a:rPr>
              <a:t> </a:t>
            </a:r>
            <a:r>
              <a:rPr sz="850" spc="25" dirty="0">
                <a:solidFill>
                  <a:srgbClr val="333333"/>
                </a:solidFill>
                <a:latin typeface="Lucida Console"/>
                <a:cs typeface="Lucida Console"/>
              </a:rPr>
              <a:t>(0.000</a:t>
            </a:r>
            <a:r>
              <a:rPr sz="850" spc="35"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对数据库运维人员来讲，需要做好四门功课</a:t>
            </a:r>
            <a:r>
              <a:rPr sz="950" b="1" spc="275" dirty="0">
                <a:solidFill>
                  <a:srgbClr val="333333"/>
                </a:solidFill>
                <a:latin typeface="Trebuchet MS"/>
                <a:cs typeface="Trebuchet MS"/>
              </a:rPr>
              <a:t>—</a:t>
            </a:r>
            <a:r>
              <a:rPr sz="950" b="1" spc="25" dirty="0">
                <a:solidFill>
                  <a:srgbClr val="333333"/>
                </a:solidFill>
                <a:latin typeface="微软雅黑"/>
                <a:cs typeface="微软雅黑"/>
              </a:rPr>
              <a:t>增、删、改、查。这意味着创建数据表单并在其中插入内 容仅仅是第一步，还需要掌握数据表单内容的修改方法。例如，我们可以使用</a:t>
            </a:r>
            <a:r>
              <a:rPr sz="950" b="1" spc="60" dirty="0">
                <a:solidFill>
                  <a:srgbClr val="333333"/>
                </a:solidFill>
                <a:latin typeface="Trebuchet MS"/>
                <a:cs typeface="Trebuchet MS"/>
              </a:rPr>
              <a:t>update</a:t>
            </a:r>
            <a:r>
              <a:rPr sz="950" b="1" spc="20" dirty="0">
                <a:solidFill>
                  <a:srgbClr val="333333"/>
                </a:solidFill>
                <a:latin typeface="微软雅黑"/>
                <a:cs typeface="微软雅黑"/>
              </a:rPr>
              <a:t>命令将刚才插入的  </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图书信息的价格修改为</a:t>
            </a:r>
            <a:r>
              <a:rPr sz="950" b="1" dirty="0">
                <a:solidFill>
                  <a:srgbClr val="333333"/>
                </a:solidFill>
                <a:latin typeface="Trebuchet MS"/>
                <a:cs typeface="Trebuchet MS"/>
              </a:rPr>
              <a:t>55</a:t>
            </a:r>
            <a:r>
              <a:rPr sz="950" b="1" spc="25" dirty="0">
                <a:solidFill>
                  <a:srgbClr val="333333"/>
                </a:solidFill>
                <a:latin typeface="微软雅黑"/>
                <a:cs typeface="微软雅黑"/>
              </a:rPr>
              <a:t>元，然后在使用</a:t>
            </a:r>
            <a:r>
              <a:rPr sz="950" b="1" spc="35" dirty="0">
                <a:solidFill>
                  <a:srgbClr val="333333"/>
                </a:solidFill>
                <a:latin typeface="Trebuchet MS"/>
                <a:cs typeface="Trebuchet MS"/>
              </a:rPr>
              <a:t>select</a:t>
            </a:r>
            <a:r>
              <a:rPr sz="950" b="1" spc="25" dirty="0">
                <a:solidFill>
                  <a:srgbClr val="333333"/>
                </a:solidFill>
                <a:latin typeface="微软雅黑"/>
                <a:cs typeface="微软雅黑"/>
              </a:rPr>
              <a:t>命令查看该图书的名称和定价信息。注意， </a:t>
            </a:r>
            <a:r>
              <a:rPr sz="950" b="1" spc="-270" dirty="0">
                <a:solidFill>
                  <a:srgbClr val="333333"/>
                </a:solidFill>
                <a:latin typeface="微软雅黑"/>
                <a:cs typeface="微软雅黑"/>
              </a:rPr>
              <a:t> </a:t>
            </a:r>
            <a:r>
              <a:rPr sz="950" b="1" spc="25" dirty="0">
                <a:solidFill>
                  <a:srgbClr val="333333"/>
                </a:solidFill>
                <a:latin typeface="微软雅黑"/>
                <a:cs typeface="微软雅黑"/>
              </a:rPr>
              <a:t>因为这里只查看图书的名称和定价，而不涉及页码，所以无须再用星号通配符来显示所有内容。</a:t>
            </a:r>
            <a:endParaRPr sz="950">
              <a:latin typeface="微软雅黑"/>
              <a:cs typeface="微软雅黑"/>
            </a:endParaRPr>
          </a:p>
          <a:p>
            <a:pPr>
              <a:lnSpc>
                <a:spcPct val="100000"/>
              </a:lnSpc>
              <a:spcBef>
                <a:spcPts val="45"/>
              </a:spcBef>
            </a:pPr>
            <a:endParaRPr sz="900">
              <a:latin typeface="微软雅黑"/>
              <a:cs typeface="微软雅黑"/>
            </a:endParaRPr>
          </a:p>
          <a:p>
            <a:pPr marL="136525" marR="140335">
              <a:lnSpc>
                <a:spcPct val="132400"/>
              </a:lnSpc>
              <a:tabLst>
                <a:tab pos="2068830" algn="l"/>
                <a:tab pos="2894965" algn="l"/>
                <a:tab pos="4624070" algn="l"/>
              </a:tabLst>
            </a:pPr>
            <a:r>
              <a:rPr sz="850" spc="30" dirty="0">
                <a:solidFill>
                  <a:srgbClr val="333333"/>
                </a:solidFill>
                <a:latin typeface="Lucida Console"/>
                <a:cs typeface="Lucida Console"/>
              </a:rPr>
              <a:t>MariaDB [linuxprobe]&gt; </a:t>
            </a:r>
            <a:r>
              <a:rPr sz="850" spc="25" dirty="0">
                <a:solidFill>
                  <a:srgbClr val="333333"/>
                </a:solidFill>
                <a:latin typeface="Lucida Console"/>
                <a:cs typeface="Lucida Console"/>
              </a:rPr>
              <a:t>UPDATE</a:t>
            </a:r>
            <a:r>
              <a:rPr sz="850" spc="35" dirty="0">
                <a:solidFill>
                  <a:srgbClr val="333333"/>
                </a:solidFill>
                <a:latin typeface="Lucida Console"/>
                <a:cs typeface="Lucida Console"/>
              </a:rPr>
              <a:t> </a:t>
            </a:r>
            <a:r>
              <a:rPr sz="850" spc="25" dirty="0">
                <a:solidFill>
                  <a:srgbClr val="333333"/>
                </a:solidFill>
                <a:latin typeface="Lucida Console"/>
                <a:cs typeface="Lucida Console"/>
              </a:rPr>
              <a:t>mybook</a:t>
            </a:r>
            <a:r>
              <a:rPr sz="850" spc="30" dirty="0">
                <a:solidFill>
                  <a:srgbClr val="333333"/>
                </a:solidFill>
                <a:latin typeface="Lucida Console"/>
                <a:cs typeface="Lucida Console"/>
              </a:rPr>
              <a:t> </a:t>
            </a:r>
            <a:r>
              <a:rPr sz="850" spc="25" dirty="0">
                <a:solidFill>
                  <a:srgbClr val="333333"/>
                </a:solidFill>
                <a:latin typeface="Lucida Console"/>
                <a:cs typeface="Lucida Console"/>
              </a:rPr>
              <a:t>SET</a:t>
            </a:r>
            <a:r>
              <a:rPr sz="850" spc="30" dirty="0">
                <a:solidFill>
                  <a:srgbClr val="333333"/>
                </a:solidFill>
                <a:latin typeface="Lucida Console"/>
                <a:cs typeface="Lucida Console"/>
              </a:rPr>
              <a:t> price=55</a:t>
            </a:r>
            <a:r>
              <a:rPr sz="850" spc="35" dirty="0">
                <a:solidFill>
                  <a:srgbClr val="333333"/>
                </a:solidFill>
                <a:latin typeface="Lucida Console"/>
                <a:cs typeface="Lucida Console"/>
              </a:rPr>
              <a:t> </a:t>
            </a:r>
            <a:r>
              <a:rPr sz="850" spc="25" dirty="0">
                <a:solidFill>
                  <a:srgbClr val="333333"/>
                </a:solidFill>
                <a:latin typeface="Lucida Console"/>
                <a:cs typeface="Lucida Console"/>
              </a:rPr>
              <a:t>;Query</a:t>
            </a:r>
            <a:r>
              <a:rPr sz="850" spc="30" dirty="0">
                <a:solidFill>
                  <a:srgbClr val="333333"/>
                </a:solidFill>
                <a:latin typeface="Lucida Console"/>
                <a:cs typeface="Lucida Console"/>
              </a:rPr>
              <a:t>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25" dirty="0">
                <a:solidFill>
                  <a:srgbClr val="333333"/>
                </a:solidFill>
                <a:latin typeface="Lucida Console"/>
                <a:cs typeface="Lucida Console"/>
              </a:rPr>
              <a:t>row</a:t>
            </a:r>
            <a:r>
              <a:rPr sz="850" spc="30" dirty="0">
                <a:solidFill>
                  <a:srgbClr val="333333"/>
                </a:solidFill>
                <a:latin typeface="Lucida Console"/>
                <a:cs typeface="Lucida Console"/>
              </a:rPr>
              <a:t> affected </a:t>
            </a:r>
            <a:r>
              <a:rPr sz="850" spc="35" dirty="0">
                <a:solidFill>
                  <a:srgbClr val="333333"/>
                </a:solidFill>
                <a:latin typeface="Lucida Console"/>
                <a:cs typeface="Lucida Console"/>
              </a:rPr>
              <a:t> </a:t>
            </a:r>
            <a:r>
              <a:rPr sz="850" spc="25" dirty="0">
                <a:solidFill>
                  <a:srgbClr val="333333"/>
                </a:solidFill>
                <a:latin typeface="Lucida Console"/>
                <a:cs typeface="Lucida Console"/>
              </a:rPr>
              <a:t>(0.002</a:t>
            </a:r>
            <a:r>
              <a:rPr sz="850" spc="35" dirty="0">
                <a:solidFill>
                  <a:srgbClr val="333333"/>
                </a:solidFill>
                <a:latin typeface="Lucida Console"/>
                <a:cs typeface="Lucida Console"/>
              </a:rPr>
              <a:t> </a:t>
            </a:r>
            <a:r>
              <a:rPr sz="850" spc="30" dirty="0">
                <a:solidFill>
                  <a:srgbClr val="333333"/>
                </a:solidFill>
                <a:latin typeface="Lucida Console"/>
                <a:cs typeface="Lucida Console"/>
              </a:rPr>
              <a:t>sec)Rows</a:t>
            </a:r>
            <a:r>
              <a:rPr sz="850" spc="40" dirty="0">
                <a:solidFill>
                  <a:srgbClr val="333333"/>
                </a:solidFill>
                <a:latin typeface="Lucida Console"/>
                <a:cs typeface="Lucida Console"/>
              </a:rPr>
              <a:t> </a:t>
            </a:r>
            <a:r>
              <a:rPr sz="850" spc="30" dirty="0">
                <a:solidFill>
                  <a:srgbClr val="333333"/>
                </a:solidFill>
                <a:latin typeface="Lucida Console"/>
                <a:cs typeface="Lucida Console"/>
              </a:rPr>
              <a:t>matched:</a:t>
            </a:r>
            <a:r>
              <a:rPr sz="850" spc="40" dirty="0">
                <a:solidFill>
                  <a:srgbClr val="333333"/>
                </a:solidFill>
                <a:latin typeface="Lucida Console"/>
                <a:cs typeface="Lucida Console"/>
              </a:rPr>
              <a:t> </a:t>
            </a:r>
            <a:r>
              <a:rPr sz="850" spc="15" dirty="0">
                <a:solidFill>
                  <a:srgbClr val="333333"/>
                </a:solidFill>
                <a:latin typeface="Lucida Console"/>
                <a:cs typeface="Lucida Console"/>
              </a:rPr>
              <a:t>1	</a:t>
            </a:r>
            <a:r>
              <a:rPr sz="850" spc="30" dirty="0">
                <a:solidFill>
                  <a:srgbClr val="333333"/>
                </a:solidFill>
                <a:latin typeface="Lucida Console"/>
                <a:cs typeface="Lucida Console"/>
              </a:rPr>
              <a:t>Changed:</a:t>
            </a:r>
            <a:r>
              <a:rPr sz="850" spc="35" dirty="0">
                <a:solidFill>
                  <a:srgbClr val="333333"/>
                </a:solidFill>
                <a:latin typeface="Lucida Console"/>
                <a:cs typeface="Lucida Console"/>
              </a:rPr>
              <a:t> </a:t>
            </a:r>
            <a:r>
              <a:rPr sz="850" spc="15" dirty="0">
                <a:solidFill>
                  <a:srgbClr val="333333"/>
                </a:solidFill>
                <a:latin typeface="Lucida Console"/>
                <a:cs typeface="Lucida Console"/>
              </a:rPr>
              <a:t>1	</a:t>
            </a:r>
            <a:r>
              <a:rPr sz="850" spc="30" dirty="0">
                <a:solidFill>
                  <a:srgbClr val="333333"/>
                </a:solidFill>
                <a:latin typeface="Lucida Console"/>
                <a:cs typeface="Lucida Console"/>
              </a:rPr>
              <a:t>Warnings:</a:t>
            </a:r>
            <a:r>
              <a:rPr sz="850" spc="80" dirty="0">
                <a:solidFill>
                  <a:srgbClr val="333333"/>
                </a:solidFill>
                <a:latin typeface="Lucida Console"/>
                <a:cs typeface="Lucida Console"/>
              </a:rPr>
              <a:t> </a:t>
            </a:r>
            <a:r>
              <a:rPr sz="850" spc="30" dirty="0">
                <a:solidFill>
                  <a:srgbClr val="333333"/>
                </a:solidFill>
                <a:latin typeface="Lucida Console"/>
                <a:cs typeface="Lucida Console"/>
              </a:rPr>
              <a:t>0MariaDB</a:t>
            </a:r>
            <a:r>
              <a:rPr sz="850" spc="80" dirty="0">
                <a:solidFill>
                  <a:srgbClr val="333333"/>
                </a:solidFill>
                <a:latin typeface="Lucida Console"/>
                <a:cs typeface="Lucida Console"/>
              </a:rPr>
              <a:t> </a:t>
            </a:r>
            <a:r>
              <a:rPr sz="850" spc="30" dirty="0">
                <a:solidFill>
                  <a:srgbClr val="333333"/>
                </a:solidFill>
                <a:latin typeface="Lucida Console"/>
                <a:cs typeface="Lucida Console"/>
              </a:rPr>
              <a:t>[linuxprobe]&gt; </a:t>
            </a:r>
            <a:r>
              <a:rPr sz="850" spc="35" dirty="0">
                <a:solidFill>
                  <a:srgbClr val="333333"/>
                </a:solidFill>
                <a:latin typeface="Lucida Console"/>
                <a:cs typeface="Lucida Console"/>
              </a:rPr>
              <a:t> </a:t>
            </a:r>
            <a:r>
              <a:rPr sz="850" spc="25" dirty="0">
                <a:solidFill>
                  <a:srgbClr val="333333"/>
                </a:solidFill>
                <a:latin typeface="Lucida Console"/>
                <a:cs typeface="Lucida Console"/>
              </a:rPr>
              <a:t>SELECT</a:t>
            </a:r>
            <a:r>
              <a:rPr sz="850" spc="50" dirty="0">
                <a:solidFill>
                  <a:srgbClr val="333333"/>
                </a:solidFill>
                <a:latin typeface="Lucida Console"/>
                <a:cs typeface="Lucida Console"/>
              </a:rPr>
              <a:t> </a:t>
            </a:r>
            <a:r>
              <a:rPr sz="850" spc="30" dirty="0">
                <a:solidFill>
                  <a:srgbClr val="333333"/>
                </a:solidFill>
                <a:latin typeface="Lucida Console"/>
                <a:cs typeface="Lucida Console"/>
              </a:rPr>
              <a:t>name,price</a:t>
            </a:r>
            <a:r>
              <a:rPr sz="850" spc="5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55" dirty="0">
                <a:solidFill>
                  <a:srgbClr val="333333"/>
                </a:solidFill>
                <a:latin typeface="Lucida Console"/>
                <a:cs typeface="Lucida Console"/>
              </a:rPr>
              <a:t> </a:t>
            </a:r>
            <a:r>
              <a:rPr sz="850" spc="30" dirty="0">
                <a:solidFill>
                  <a:srgbClr val="333333"/>
                </a:solidFill>
                <a:latin typeface="Lucida Console"/>
                <a:cs typeface="Lucida Console"/>
              </a:rPr>
              <a:t>mybook;+------------+-------+|</a:t>
            </a:r>
            <a:r>
              <a:rPr sz="850" spc="55" dirty="0">
                <a:solidFill>
                  <a:srgbClr val="333333"/>
                </a:solidFill>
                <a:latin typeface="Lucida Console"/>
                <a:cs typeface="Lucida Console"/>
              </a:rPr>
              <a:t> </a:t>
            </a:r>
            <a:r>
              <a:rPr sz="850" spc="25" dirty="0">
                <a:solidFill>
                  <a:srgbClr val="333333"/>
                </a:solidFill>
                <a:latin typeface="Lucida Console"/>
                <a:cs typeface="Lucida Console"/>
              </a:rPr>
              <a:t>name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price</a:t>
            </a:r>
            <a:r>
              <a:rPr sz="850" spc="5"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a:p>
            <a:pPr marL="136525" marR="411480">
              <a:lnSpc>
                <a:spcPct val="132400"/>
              </a:lnSpc>
              <a:tabLst>
                <a:tab pos="2621915" algn="l"/>
              </a:tabLst>
            </a:pPr>
            <a:r>
              <a:rPr sz="850" spc="30"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linuxprobe</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55 </a:t>
            </a:r>
            <a:r>
              <a:rPr sz="850" spc="30" dirty="0">
                <a:solidFill>
                  <a:srgbClr val="333333"/>
                </a:solidFill>
                <a:latin typeface="Lucida Console"/>
                <a:cs typeface="Lucida Console"/>
              </a:rPr>
              <a:t>|+------------+-------+1 </a:t>
            </a:r>
            <a:r>
              <a:rPr sz="850" spc="25" dirty="0">
                <a:solidFill>
                  <a:srgbClr val="333333"/>
                </a:solidFill>
                <a:latin typeface="Lucida Console"/>
                <a:cs typeface="Lucida Console"/>
              </a:rPr>
              <a:t>row </a:t>
            </a:r>
            <a:r>
              <a:rPr sz="850" spc="20" dirty="0">
                <a:solidFill>
                  <a:srgbClr val="333333"/>
                </a:solidFill>
                <a:latin typeface="Lucida Console"/>
                <a:cs typeface="Lucida Console"/>
              </a:rPr>
              <a:t>in </a:t>
            </a:r>
            <a:r>
              <a:rPr sz="850" spc="25" dirty="0">
                <a:solidFill>
                  <a:srgbClr val="333333"/>
                </a:solidFill>
                <a:latin typeface="Lucida Console"/>
                <a:cs typeface="Lucida Console"/>
              </a:rPr>
              <a:t>set </a:t>
            </a:r>
            <a:r>
              <a:rPr sz="850" spc="-500" dirty="0">
                <a:solidFill>
                  <a:srgbClr val="333333"/>
                </a:solidFill>
                <a:latin typeface="Lucida Console"/>
                <a:cs typeface="Lucida Console"/>
              </a:rPr>
              <a:t> </a:t>
            </a:r>
            <a:r>
              <a:rPr sz="850" spc="25" dirty="0">
                <a:solidFill>
                  <a:srgbClr val="333333"/>
                </a:solidFill>
                <a:latin typeface="Lucida Console"/>
                <a:cs typeface="Lucida Console"/>
              </a:rPr>
              <a:t>(0.000 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想指定某一条进行修改？没问题的，用</a:t>
            </a:r>
            <a:r>
              <a:rPr sz="950" b="1" spc="50" dirty="0">
                <a:solidFill>
                  <a:srgbClr val="333333"/>
                </a:solidFill>
                <a:latin typeface="Trebuchet MS"/>
                <a:cs typeface="Trebuchet MS"/>
              </a:rPr>
              <a:t>where</a:t>
            </a:r>
            <a:r>
              <a:rPr sz="950" b="1" spc="25" dirty="0">
                <a:solidFill>
                  <a:srgbClr val="333333"/>
                </a:solidFill>
                <a:latin typeface="微软雅黑"/>
                <a:cs typeface="微软雅黑"/>
              </a:rPr>
              <a:t>命令进行限定即可，例如再插入两条书籍信息：</a:t>
            </a:r>
            <a:endParaRPr sz="950">
              <a:latin typeface="微软雅黑"/>
              <a:cs typeface="微软雅黑"/>
            </a:endParaRPr>
          </a:p>
        </p:txBody>
      </p:sp>
      <p:sp>
        <p:nvSpPr>
          <p:cNvPr id="17" name="object 17"/>
          <p:cNvSpPr txBox="1"/>
          <p:nvPr/>
        </p:nvSpPr>
        <p:spPr>
          <a:xfrm>
            <a:off x="3673811" y="10217035"/>
            <a:ext cx="219710"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337</a:t>
            </a:fld>
            <a:endParaRPr sz="800">
              <a:latin typeface="小哥哥网恋吗"/>
              <a:cs typeface="小哥哥网恋吗"/>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88"/>
            <a:ext cx="5651500" cy="838835"/>
            <a:chOff x="959124" y="368288"/>
            <a:chExt cx="5651500" cy="838835"/>
          </a:xfrm>
        </p:grpSpPr>
        <p:sp>
          <p:nvSpPr>
            <p:cNvPr id="3" name="object 3"/>
            <p:cNvSpPr/>
            <p:nvPr/>
          </p:nvSpPr>
          <p:spPr>
            <a:xfrm>
              <a:off x="963889" y="373053"/>
              <a:ext cx="5641975" cy="829310"/>
            </a:xfrm>
            <a:custGeom>
              <a:avLst/>
              <a:gdLst/>
              <a:ahLst/>
              <a:cxnLst/>
              <a:rect l="l" t="t" r="r" b="b"/>
              <a:pathLst>
                <a:path w="5641975" h="829310">
                  <a:moveTo>
                    <a:pt x="5617597" y="829060"/>
                  </a:moveTo>
                  <a:lnTo>
                    <a:pt x="23823" y="829060"/>
                  </a:lnTo>
                  <a:lnTo>
                    <a:pt x="20659" y="828764"/>
                  </a:lnTo>
                  <a:lnTo>
                    <a:pt x="0" y="808209"/>
                  </a:lnTo>
                  <a:lnTo>
                    <a:pt x="0" y="805236"/>
                  </a:lnTo>
                  <a:lnTo>
                    <a:pt x="0" y="20545"/>
                  </a:lnTo>
                  <a:lnTo>
                    <a:pt x="6975" y="6546"/>
                  </a:lnTo>
                  <a:lnTo>
                    <a:pt x="9214" y="4164"/>
                  </a:lnTo>
                  <a:lnTo>
                    <a:pt x="11787" y="2382"/>
                  </a:lnTo>
                  <a:lnTo>
                    <a:pt x="17629" y="590"/>
                  </a:lnTo>
                  <a:lnTo>
                    <a:pt x="20659" y="0"/>
                  </a:lnTo>
                  <a:lnTo>
                    <a:pt x="5620751" y="0"/>
                  </a:lnTo>
                  <a:lnTo>
                    <a:pt x="5623791" y="590"/>
                  </a:lnTo>
                  <a:lnTo>
                    <a:pt x="5629633" y="2382"/>
                  </a:lnTo>
                  <a:lnTo>
                    <a:pt x="5632206" y="4164"/>
                  </a:lnTo>
                  <a:lnTo>
                    <a:pt x="5634445" y="6546"/>
                  </a:lnTo>
                  <a:lnTo>
                    <a:pt x="5636675" y="8633"/>
                  </a:lnTo>
                  <a:lnTo>
                    <a:pt x="5638400" y="11311"/>
                  </a:lnTo>
                  <a:lnTo>
                    <a:pt x="5639610" y="13998"/>
                  </a:lnTo>
                  <a:lnTo>
                    <a:pt x="5640820" y="17267"/>
                  </a:lnTo>
                  <a:lnTo>
                    <a:pt x="5641421" y="20545"/>
                  </a:lnTo>
                  <a:lnTo>
                    <a:pt x="5641421" y="808209"/>
                  </a:lnTo>
                  <a:lnTo>
                    <a:pt x="5620751" y="828764"/>
                  </a:lnTo>
                  <a:lnTo>
                    <a:pt x="5617597" y="829060"/>
                  </a:lnTo>
                  <a:close/>
                </a:path>
              </a:pathLst>
            </a:custGeom>
            <a:solidFill>
              <a:srgbClr val="F8F8F8"/>
            </a:solidFill>
          </p:spPr>
          <p:txBody>
            <a:bodyPr wrap="square" lIns="0" tIns="0" rIns="0" bIns="0" rtlCol="0"/>
            <a:lstStyle/>
            <a:p>
              <a:endParaRPr/>
            </a:p>
          </p:txBody>
        </p:sp>
        <p:sp>
          <p:nvSpPr>
            <p:cNvPr id="4" name="object 4"/>
            <p:cNvSpPr/>
            <p:nvPr/>
          </p:nvSpPr>
          <p:spPr>
            <a:xfrm>
              <a:off x="963889" y="373053"/>
              <a:ext cx="5641975" cy="829310"/>
            </a:xfrm>
            <a:custGeom>
              <a:avLst/>
              <a:gdLst/>
              <a:ahLst/>
              <a:cxnLst/>
              <a:rect l="l" t="t" r="r" b="b"/>
              <a:pathLst>
                <a:path w="5641975" h="829310">
                  <a:moveTo>
                    <a:pt x="0" y="805236"/>
                  </a:moveTo>
                  <a:lnTo>
                    <a:pt x="0" y="23823"/>
                  </a:lnTo>
                  <a:lnTo>
                    <a:pt x="0" y="20545"/>
                  </a:lnTo>
                  <a:lnTo>
                    <a:pt x="600" y="17267"/>
                  </a:lnTo>
                  <a:lnTo>
                    <a:pt x="1810" y="13998"/>
                  </a:lnTo>
                  <a:lnTo>
                    <a:pt x="3020" y="11311"/>
                  </a:lnTo>
                  <a:lnTo>
                    <a:pt x="4745" y="8633"/>
                  </a:lnTo>
                  <a:lnTo>
                    <a:pt x="6975" y="6546"/>
                  </a:lnTo>
                  <a:lnTo>
                    <a:pt x="9214" y="4164"/>
                  </a:lnTo>
                  <a:lnTo>
                    <a:pt x="11787" y="2382"/>
                  </a:lnTo>
                  <a:lnTo>
                    <a:pt x="14703" y="1486"/>
                  </a:lnTo>
                  <a:lnTo>
                    <a:pt x="17629" y="590"/>
                  </a:lnTo>
                  <a:lnTo>
                    <a:pt x="20659" y="0"/>
                  </a:lnTo>
                  <a:lnTo>
                    <a:pt x="23823" y="0"/>
                  </a:lnTo>
                  <a:lnTo>
                    <a:pt x="5617597" y="0"/>
                  </a:lnTo>
                  <a:lnTo>
                    <a:pt x="5620751" y="0"/>
                  </a:lnTo>
                  <a:lnTo>
                    <a:pt x="5623791" y="590"/>
                  </a:lnTo>
                  <a:lnTo>
                    <a:pt x="5626717" y="1486"/>
                  </a:lnTo>
                  <a:lnTo>
                    <a:pt x="5629633" y="2382"/>
                  </a:lnTo>
                  <a:lnTo>
                    <a:pt x="5632206" y="4164"/>
                  </a:lnTo>
                  <a:lnTo>
                    <a:pt x="5634445" y="6546"/>
                  </a:lnTo>
                  <a:lnTo>
                    <a:pt x="5636675" y="8633"/>
                  </a:lnTo>
                  <a:lnTo>
                    <a:pt x="5638400" y="11311"/>
                  </a:lnTo>
                  <a:lnTo>
                    <a:pt x="5639610" y="13998"/>
                  </a:lnTo>
                  <a:lnTo>
                    <a:pt x="5640820" y="17267"/>
                  </a:lnTo>
                  <a:lnTo>
                    <a:pt x="5641421" y="20545"/>
                  </a:lnTo>
                  <a:lnTo>
                    <a:pt x="5641421" y="23823"/>
                  </a:lnTo>
                  <a:lnTo>
                    <a:pt x="5641421" y="805236"/>
                  </a:lnTo>
                  <a:lnTo>
                    <a:pt x="5641421" y="808209"/>
                  </a:lnTo>
                  <a:lnTo>
                    <a:pt x="5640820" y="811192"/>
                  </a:lnTo>
                  <a:lnTo>
                    <a:pt x="5617597" y="829060"/>
                  </a:lnTo>
                  <a:lnTo>
                    <a:pt x="23823" y="829060"/>
                  </a:lnTo>
                  <a:lnTo>
                    <a:pt x="0" y="808209"/>
                  </a:lnTo>
                  <a:lnTo>
                    <a:pt x="0" y="80523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62"/>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1683274"/>
            <a:ext cx="5651500" cy="1181735"/>
            <a:chOff x="959124" y="1683274"/>
            <a:chExt cx="5651500" cy="1181735"/>
          </a:xfrm>
        </p:grpSpPr>
        <p:sp>
          <p:nvSpPr>
            <p:cNvPr id="7" name="object 7"/>
            <p:cNvSpPr/>
            <p:nvPr/>
          </p:nvSpPr>
          <p:spPr>
            <a:xfrm>
              <a:off x="963889" y="1688039"/>
              <a:ext cx="5641975" cy="1172210"/>
            </a:xfrm>
            <a:custGeom>
              <a:avLst/>
              <a:gdLst/>
              <a:ahLst/>
              <a:cxnLst/>
              <a:rect l="l" t="t" r="r" b="b"/>
              <a:pathLst>
                <a:path w="5641975" h="1172210">
                  <a:moveTo>
                    <a:pt x="5617597" y="1172119"/>
                  </a:moveTo>
                  <a:lnTo>
                    <a:pt x="23823" y="1172119"/>
                  </a:lnTo>
                  <a:lnTo>
                    <a:pt x="20659" y="1171824"/>
                  </a:lnTo>
                  <a:lnTo>
                    <a:pt x="17629" y="1171223"/>
                  </a:lnTo>
                  <a:lnTo>
                    <a:pt x="14703" y="1169737"/>
                  </a:lnTo>
                  <a:lnTo>
                    <a:pt x="11787" y="1168546"/>
                  </a:lnTo>
                  <a:lnTo>
                    <a:pt x="0" y="1151269"/>
                  </a:lnTo>
                  <a:lnTo>
                    <a:pt x="0" y="1148296"/>
                  </a:lnTo>
                  <a:lnTo>
                    <a:pt x="0" y="20545"/>
                  </a:lnTo>
                  <a:lnTo>
                    <a:pt x="600" y="17267"/>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1151269"/>
                  </a:lnTo>
                  <a:lnTo>
                    <a:pt x="5626717" y="1169737"/>
                  </a:lnTo>
                  <a:lnTo>
                    <a:pt x="5623792" y="1171223"/>
                  </a:lnTo>
                  <a:lnTo>
                    <a:pt x="5620752" y="1171824"/>
                  </a:lnTo>
                  <a:lnTo>
                    <a:pt x="5617597" y="1172119"/>
                  </a:lnTo>
                  <a:close/>
                </a:path>
              </a:pathLst>
            </a:custGeom>
            <a:solidFill>
              <a:srgbClr val="F8F8F8"/>
            </a:solidFill>
          </p:spPr>
          <p:txBody>
            <a:bodyPr wrap="square" lIns="0" tIns="0" rIns="0" bIns="0" rtlCol="0"/>
            <a:lstStyle/>
            <a:p>
              <a:endParaRPr/>
            </a:p>
          </p:txBody>
        </p:sp>
        <p:sp>
          <p:nvSpPr>
            <p:cNvPr id="8" name="object 8"/>
            <p:cNvSpPr/>
            <p:nvPr/>
          </p:nvSpPr>
          <p:spPr>
            <a:xfrm>
              <a:off x="963889" y="1688039"/>
              <a:ext cx="5641975" cy="1172210"/>
            </a:xfrm>
            <a:custGeom>
              <a:avLst/>
              <a:gdLst/>
              <a:ahLst/>
              <a:cxnLst/>
              <a:rect l="l" t="t" r="r" b="b"/>
              <a:pathLst>
                <a:path w="5641975" h="1172210">
                  <a:moveTo>
                    <a:pt x="0" y="1148296"/>
                  </a:moveTo>
                  <a:lnTo>
                    <a:pt x="0" y="23823"/>
                  </a:lnTo>
                  <a:lnTo>
                    <a:pt x="0" y="20545"/>
                  </a:lnTo>
                  <a:lnTo>
                    <a:pt x="600" y="17267"/>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1148296"/>
                  </a:lnTo>
                  <a:lnTo>
                    <a:pt x="5641421" y="1151269"/>
                  </a:lnTo>
                  <a:lnTo>
                    <a:pt x="5640821" y="1153956"/>
                  </a:lnTo>
                  <a:lnTo>
                    <a:pt x="5639610" y="1156634"/>
                  </a:lnTo>
                  <a:lnTo>
                    <a:pt x="5638400" y="1159607"/>
                  </a:lnTo>
                  <a:lnTo>
                    <a:pt x="5626717" y="1169737"/>
                  </a:lnTo>
                  <a:lnTo>
                    <a:pt x="5623792" y="1171223"/>
                  </a:lnTo>
                  <a:lnTo>
                    <a:pt x="5620752" y="1171824"/>
                  </a:lnTo>
                  <a:lnTo>
                    <a:pt x="5617597" y="1172119"/>
                  </a:lnTo>
                  <a:lnTo>
                    <a:pt x="23823" y="1172119"/>
                  </a:lnTo>
                  <a:lnTo>
                    <a:pt x="20659" y="1171824"/>
                  </a:lnTo>
                  <a:lnTo>
                    <a:pt x="17629" y="1171223"/>
                  </a:lnTo>
                  <a:lnTo>
                    <a:pt x="14703" y="1169737"/>
                  </a:lnTo>
                  <a:lnTo>
                    <a:pt x="11787" y="1168546"/>
                  </a:lnTo>
                  <a:lnTo>
                    <a:pt x="1810" y="1156634"/>
                  </a:lnTo>
                  <a:lnTo>
                    <a:pt x="600" y="1153956"/>
                  </a:lnTo>
                  <a:lnTo>
                    <a:pt x="0" y="1151269"/>
                  </a:lnTo>
                  <a:lnTo>
                    <a:pt x="0" y="114829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1769197"/>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3531983"/>
            <a:ext cx="5651500" cy="495934"/>
            <a:chOff x="959124" y="3531983"/>
            <a:chExt cx="5651500" cy="495934"/>
          </a:xfrm>
        </p:grpSpPr>
        <p:sp>
          <p:nvSpPr>
            <p:cNvPr id="11" name="object 11"/>
            <p:cNvSpPr/>
            <p:nvPr/>
          </p:nvSpPr>
          <p:spPr>
            <a:xfrm>
              <a:off x="963889" y="3536748"/>
              <a:ext cx="5641975" cy="486409"/>
            </a:xfrm>
            <a:custGeom>
              <a:avLst/>
              <a:gdLst/>
              <a:ahLst/>
              <a:cxnLst/>
              <a:rect l="l" t="t" r="r" b="b"/>
              <a:pathLst>
                <a:path w="5641975" h="486410">
                  <a:moveTo>
                    <a:pt x="5617597" y="486000"/>
                  </a:moveTo>
                  <a:lnTo>
                    <a:pt x="23823" y="486000"/>
                  </a:lnTo>
                  <a:lnTo>
                    <a:pt x="20659" y="485705"/>
                  </a:lnTo>
                  <a:lnTo>
                    <a:pt x="0" y="465455"/>
                  </a:lnTo>
                  <a:lnTo>
                    <a:pt x="0" y="462177"/>
                  </a:lnTo>
                  <a:lnTo>
                    <a:pt x="0" y="20250"/>
                  </a:lnTo>
                  <a:lnTo>
                    <a:pt x="600" y="16971"/>
                  </a:lnTo>
                  <a:lnTo>
                    <a:pt x="1810" y="14294"/>
                  </a:lnTo>
                  <a:lnTo>
                    <a:pt x="3020" y="11016"/>
                  </a:lnTo>
                  <a:lnTo>
                    <a:pt x="4745" y="8633"/>
                  </a:lnTo>
                  <a:lnTo>
                    <a:pt x="6975" y="6546"/>
                  </a:lnTo>
                  <a:lnTo>
                    <a:pt x="9214" y="4164"/>
                  </a:lnTo>
                  <a:lnTo>
                    <a:pt x="11787" y="2382"/>
                  </a:lnTo>
                  <a:lnTo>
                    <a:pt x="17629" y="590"/>
                  </a:lnTo>
                  <a:lnTo>
                    <a:pt x="20659" y="0"/>
                  </a:lnTo>
                  <a:lnTo>
                    <a:pt x="5620752" y="0"/>
                  </a:lnTo>
                  <a:lnTo>
                    <a:pt x="5623792" y="590"/>
                  </a:lnTo>
                  <a:lnTo>
                    <a:pt x="5629633" y="2382"/>
                  </a:lnTo>
                  <a:lnTo>
                    <a:pt x="5632206" y="4164"/>
                  </a:lnTo>
                  <a:lnTo>
                    <a:pt x="5634446" y="6546"/>
                  </a:lnTo>
                  <a:lnTo>
                    <a:pt x="5636675" y="8633"/>
                  </a:lnTo>
                  <a:lnTo>
                    <a:pt x="5638400" y="11016"/>
                  </a:lnTo>
                  <a:lnTo>
                    <a:pt x="5639610" y="14294"/>
                  </a:lnTo>
                  <a:lnTo>
                    <a:pt x="5640821" y="16971"/>
                  </a:lnTo>
                  <a:lnTo>
                    <a:pt x="5641421" y="20250"/>
                  </a:lnTo>
                  <a:lnTo>
                    <a:pt x="5641421" y="465455"/>
                  </a:lnTo>
                  <a:lnTo>
                    <a:pt x="5620752" y="485705"/>
                  </a:lnTo>
                  <a:lnTo>
                    <a:pt x="5617597" y="486000"/>
                  </a:lnTo>
                  <a:close/>
                </a:path>
              </a:pathLst>
            </a:custGeom>
            <a:solidFill>
              <a:srgbClr val="F8F8F8"/>
            </a:solidFill>
          </p:spPr>
          <p:txBody>
            <a:bodyPr wrap="square" lIns="0" tIns="0" rIns="0" bIns="0" rtlCol="0"/>
            <a:lstStyle/>
            <a:p>
              <a:endParaRPr/>
            </a:p>
          </p:txBody>
        </p:sp>
        <p:sp>
          <p:nvSpPr>
            <p:cNvPr id="12" name="object 12"/>
            <p:cNvSpPr/>
            <p:nvPr/>
          </p:nvSpPr>
          <p:spPr>
            <a:xfrm>
              <a:off x="963889" y="3536748"/>
              <a:ext cx="5641975" cy="486409"/>
            </a:xfrm>
            <a:custGeom>
              <a:avLst/>
              <a:gdLst/>
              <a:ahLst/>
              <a:cxnLst/>
              <a:rect l="l" t="t" r="r" b="b"/>
              <a:pathLst>
                <a:path w="5641975" h="486410">
                  <a:moveTo>
                    <a:pt x="0" y="462177"/>
                  </a:moveTo>
                  <a:lnTo>
                    <a:pt x="0" y="23823"/>
                  </a:lnTo>
                  <a:lnTo>
                    <a:pt x="0" y="20250"/>
                  </a:lnTo>
                  <a:lnTo>
                    <a:pt x="600" y="16971"/>
                  </a:lnTo>
                  <a:lnTo>
                    <a:pt x="1810" y="14294"/>
                  </a:lnTo>
                  <a:lnTo>
                    <a:pt x="3020" y="11016"/>
                  </a:lnTo>
                  <a:lnTo>
                    <a:pt x="4745" y="8633"/>
                  </a:lnTo>
                  <a:lnTo>
                    <a:pt x="6975" y="6546"/>
                  </a:lnTo>
                  <a:lnTo>
                    <a:pt x="9214" y="4164"/>
                  </a:lnTo>
                  <a:lnTo>
                    <a:pt x="11787" y="2382"/>
                  </a:lnTo>
                  <a:lnTo>
                    <a:pt x="14703" y="1486"/>
                  </a:lnTo>
                  <a:lnTo>
                    <a:pt x="17629" y="590"/>
                  </a:lnTo>
                  <a:lnTo>
                    <a:pt x="20659" y="0"/>
                  </a:lnTo>
                  <a:lnTo>
                    <a:pt x="23823" y="0"/>
                  </a:lnTo>
                  <a:lnTo>
                    <a:pt x="5617597" y="0"/>
                  </a:lnTo>
                  <a:lnTo>
                    <a:pt x="5620752" y="0"/>
                  </a:lnTo>
                  <a:lnTo>
                    <a:pt x="5623792" y="590"/>
                  </a:lnTo>
                  <a:lnTo>
                    <a:pt x="5626717" y="1486"/>
                  </a:lnTo>
                  <a:lnTo>
                    <a:pt x="5629633" y="2382"/>
                  </a:lnTo>
                  <a:lnTo>
                    <a:pt x="5632206" y="4164"/>
                  </a:lnTo>
                  <a:lnTo>
                    <a:pt x="5634446" y="6546"/>
                  </a:lnTo>
                  <a:lnTo>
                    <a:pt x="5636675" y="8633"/>
                  </a:lnTo>
                  <a:lnTo>
                    <a:pt x="5638400" y="11016"/>
                  </a:lnTo>
                  <a:lnTo>
                    <a:pt x="5639610" y="14294"/>
                  </a:lnTo>
                  <a:lnTo>
                    <a:pt x="5640821" y="16971"/>
                  </a:lnTo>
                  <a:lnTo>
                    <a:pt x="5641421" y="20250"/>
                  </a:lnTo>
                  <a:lnTo>
                    <a:pt x="5641421" y="23823"/>
                  </a:lnTo>
                  <a:lnTo>
                    <a:pt x="5641421" y="462177"/>
                  </a:lnTo>
                  <a:lnTo>
                    <a:pt x="5641421" y="465455"/>
                  </a:lnTo>
                  <a:lnTo>
                    <a:pt x="5640821" y="468428"/>
                  </a:lnTo>
                  <a:lnTo>
                    <a:pt x="5639610" y="471106"/>
                  </a:lnTo>
                  <a:lnTo>
                    <a:pt x="5638400" y="474089"/>
                  </a:lnTo>
                  <a:lnTo>
                    <a:pt x="5617597" y="486000"/>
                  </a:lnTo>
                  <a:lnTo>
                    <a:pt x="23823" y="486000"/>
                  </a:lnTo>
                  <a:lnTo>
                    <a:pt x="1810" y="471106"/>
                  </a:lnTo>
                  <a:lnTo>
                    <a:pt x="600" y="468428"/>
                  </a:lnTo>
                  <a:lnTo>
                    <a:pt x="0" y="465455"/>
                  </a:lnTo>
                  <a:lnTo>
                    <a:pt x="0" y="462177"/>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3617907"/>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5171045"/>
            <a:ext cx="5651500" cy="1525270"/>
            <a:chOff x="959124" y="5171045"/>
            <a:chExt cx="5651500" cy="1525270"/>
          </a:xfrm>
        </p:grpSpPr>
        <p:sp>
          <p:nvSpPr>
            <p:cNvPr id="15" name="object 15"/>
            <p:cNvSpPr/>
            <p:nvPr/>
          </p:nvSpPr>
          <p:spPr>
            <a:xfrm>
              <a:off x="963889" y="5175809"/>
              <a:ext cx="5641975" cy="1515745"/>
            </a:xfrm>
            <a:custGeom>
              <a:avLst/>
              <a:gdLst/>
              <a:ahLst/>
              <a:cxnLst/>
              <a:rect l="l" t="t" r="r" b="b"/>
              <a:pathLst>
                <a:path w="5641975" h="1515745">
                  <a:moveTo>
                    <a:pt x="5617597" y="1515179"/>
                  </a:moveTo>
                  <a:lnTo>
                    <a:pt x="23823" y="1515179"/>
                  </a:lnTo>
                  <a:lnTo>
                    <a:pt x="20659" y="1514883"/>
                  </a:lnTo>
                  <a:lnTo>
                    <a:pt x="0" y="1494328"/>
                  </a:lnTo>
                  <a:lnTo>
                    <a:pt x="0" y="1491355"/>
                  </a:lnTo>
                  <a:lnTo>
                    <a:pt x="0" y="20250"/>
                  </a:lnTo>
                  <a:lnTo>
                    <a:pt x="14703" y="1791"/>
                  </a:lnTo>
                  <a:lnTo>
                    <a:pt x="17629" y="600"/>
                  </a:lnTo>
                  <a:lnTo>
                    <a:pt x="20659" y="0"/>
                  </a:lnTo>
                  <a:lnTo>
                    <a:pt x="5620752" y="0"/>
                  </a:lnTo>
                  <a:lnTo>
                    <a:pt x="5623792" y="600"/>
                  </a:lnTo>
                  <a:lnTo>
                    <a:pt x="5626717" y="1791"/>
                  </a:lnTo>
                  <a:lnTo>
                    <a:pt x="5629633" y="2677"/>
                  </a:lnTo>
                  <a:lnTo>
                    <a:pt x="5641421" y="20250"/>
                  </a:lnTo>
                  <a:lnTo>
                    <a:pt x="5641421" y="1494328"/>
                  </a:lnTo>
                  <a:lnTo>
                    <a:pt x="5620752" y="1514883"/>
                  </a:lnTo>
                  <a:lnTo>
                    <a:pt x="5617597" y="1515179"/>
                  </a:lnTo>
                  <a:close/>
                </a:path>
              </a:pathLst>
            </a:custGeom>
            <a:solidFill>
              <a:srgbClr val="F8F8F8"/>
            </a:solidFill>
          </p:spPr>
          <p:txBody>
            <a:bodyPr wrap="square" lIns="0" tIns="0" rIns="0" bIns="0" rtlCol="0"/>
            <a:lstStyle/>
            <a:p>
              <a:endParaRPr/>
            </a:p>
          </p:txBody>
        </p:sp>
        <p:sp>
          <p:nvSpPr>
            <p:cNvPr id="16" name="object 16"/>
            <p:cNvSpPr/>
            <p:nvPr/>
          </p:nvSpPr>
          <p:spPr>
            <a:xfrm>
              <a:off x="963889" y="5175809"/>
              <a:ext cx="5641975" cy="1515745"/>
            </a:xfrm>
            <a:custGeom>
              <a:avLst/>
              <a:gdLst/>
              <a:ahLst/>
              <a:cxnLst/>
              <a:rect l="l" t="t" r="r" b="b"/>
              <a:pathLst>
                <a:path w="5641975" h="1515745">
                  <a:moveTo>
                    <a:pt x="0" y="1491355"/>
                  </a:moveTo>
                  <a:lnTo>
                    <a:pt x="0" y="23823"/>
                  </a:lnTo>
                  <a:lnTo>
                    <a:pt x="0" y="20250"/>
                  </a:lnTo>
                  <a:lnTo>
                    <a:pt x="600" y="16971"/>
                  </a:lnTo>
                  <a:lnTo>
                    <a:pt x="1810" y="13998"/>
                  </a:lnTo>
                  <a:lnTo>
                    <a:pt x="3020" y="11320"/>
                  </a:lnTo>
                  <a:lnTo>
                    <a:pt x="4745" y="8633"/>
                  </a:lnTo>
                  <a:lnTo>
                    <a:pt x="6975" y="6556"/>
                  </a:lnTo>
                  <a:lnTo>
                    <a:pt x="9214" y="4469"/>
                  </a:lnTo>
                  <a:lnTo>
                    <a:pt x="11787" y="2677"/>
                  </a:lnTo>
                  <a:lnTo>
                    <a:pt x="14703" y="1791"/>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556"/>
                  </a:lnTo>
                  <a:lnTo>
                    <a:pt x="5636675" y="8633"/>
                  </a:lnTo>
                  <a:lnTo>
                    <a:pt x="5638400" y="11320"/>
                  </a:lnTo>
                  <a:lnTo>
                    <a:pt x="5639610" y="13998"/>
                  </a:lnTo>
                  <a:lnTo>
                    <a:pt x="5640821" y="16971"/>
                  </a:lnTo>
                  <a:lnTo>
                    <a:pt x="5641421" y="20250"/>
                  </a:lnTo>
                  <a:lnTo>
                    <a:pt x="5641421" y="23823"/>
                  </a:lnTo>
                  <a:lnTo>
                    <a:pt x="5641421" y="1491355"/>
                  </a:lnTo>
                  <a:lnTo>
                    <a:pt x="5641421" y="1494328"/>
                  </a:lnTo>
                  <a:lnTo>
                    <a:pt x="5640821" y="1497311"/>
                  </a:lnTo>
                  <a:lnTo>
                    <a:pt x="5639610" y="1499989"/>
                  </a:lnTo>
                  <a:lnTo>
                    <a:pt x="5638400" y="1502971"/>
                  </a:lnTo>
                  <a:lnTo>
                    <a:pt x="5617597" y="1515179"/>
                  </a:lnTo>
                  <a:lnTo>
                    <a:pt x="23823" y="1515179"/>
                  </a:lnTo>
                  <a:lnTo>
                    <a:pt x="1810" y="1499989"/>
                  </a:lnTo>
                  <a:lnTo>
                    <a:pt x="600" y="1497311"/>
                  </a:lnTo>
                  <a:lnTo>
                    <a:pt x="0" y="1494328"/>
                  </a:lnTo>
                  <a:lnTo>
                    <a:pt x="0" y="1491355"/>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5256968"/>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18" name="object 18"/>
          <p:cNvSpPr txBox="1"/>
          <p:nvPr/>
        </p:nvSpPr>
        <p:spPr>
          <a:xfrm>
            <a:off x="946424" y="1356187"/>
            <a:ext cx="5628640" cy="633984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然后仅修改名称为</a:t>
            </a:r>
            <a:r>
              <a:rPr sz="950" b="1" spc="40" dirty="0">
                <a:solidFill>
                  <a:srgbClr val="333333"/>
                </a:solidFill>
                <a:latin typeface="Trebuchet MS"/>
                <a:cs typeface="Trebuchet MS"/>
              </a:rPr>
              <a:t>linuxcool</a:t>
            </a:r>
            <a:r>
              <a:rPr sz="950" b="1" spc="25" dirty="0">
                <a:solidFill>
                  <a:srgbClr val="333333"/>
                </a:solidFill>
                <a:latin typeface="微软雅黑"/>
                <a:cs typeface="微软雅黑"/>
              </a:rPr>
              <a:t>的书籍价格为</a:t>
            </a:r>
            <a:r>
              <a:rPr sz="950" b="1" dirty="0">
                <a:solidFill>
                  <a:srgbClr val="333333"/>
                </a:solidFill>
                <a:latin typeface="Trebuchet MS"/>
                <a:cs typeface="Trebuchet MS"/>
              </a:rPr>
              <a:t>60</a:t>
            </a:r>
            <a:r>
              <a:rPr sz="950" b="1" spc="25" dirty="0">
                <a:solidFill>
                  <a:srgbClr val="333333"/>
                </a:solidFill>
                <a:latin typeface="微软雅黑"/>
                <a:cs typeface="微软雅黑"/>
              </a:rPr>
              <a:t>元，不影响其他书籍信息：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156845" algn="just">
              <a:lnSpc>
                <a:spcPct val="132400"/>
              </a:lnSpc>
            </a:pPr>
            <a:r>
              <a:rPr sz="850" spc="30" dirty="0">
                <a:solidFill>
                  <a:srgbClr val="333333"/>
                </a:solidFill>
                <a:latin typeface="Lucida Console"/>
                <a:cs typeface="Lucida Console"/>
              </a:rPr>
              <a:t>MariaDB [linuxprobe]&gt; </a:t>
            </a:r>
            <a:r>
              <a:rPr sz="850" spc="25" dirty="0">
                <a:solidFill>
                  <a:srgbClr val="333333"/>
                </a:solidFill>
                <a:latin typeface="Lucida Console"/>
                <a:cs typeface="Lucida Console"/>
              </a:rPr>
              <a:t>UPDATE mybook SET </a:t>
            </a:r>
            <a:r>
              <a:rPr sz="850" spc="30" dirty="0">
                <a:solidFill>
                  <a:srgbClr val="333333"/>
                </a:solidFill>
                <a:latin typeface="Lucida Console"/>
                <a:cs typeface="Lucida Console"/>
              </a:rPr>
              <a:t>price=60 </a:t>
            </a:r>
            <a:r>
              <a:rPr sz="850" spc="25" dirty="0">
                <a:solidFill>
                  <a:srgbClr val="333333"/>
                </a:solidFill>
                <a:latin typeface="Lucida Console"/>
                <a:cs typeface="Lucida Console"/>
              </a:rPr>
              <a:t>where </a:t>
            </a:r>
            <a:r>
              <a:rPr sz="850" spc="30" dirty="0">
                <a:solidFill>
                  <a:srgbClr val="333333"/>
                </a:solidFill>
                <a:latin typeface="Lucida Console"/>
                <a:cs typeface="Lucida Console"/>
              </a:rPr>
              <a:t>name='linuxcool';Query </a:t>
            </a:r>
            <a:r>
              <a:rPr sz="850" spc="-500" dirty="0">
                <a:solidFill>
                  <a:srgbClr val="333333"/>
                </a:solidFill>
                <a:latin typeface="Lucida Console"/>
                <a:cs typeface="Lucida Console"/>
              </a:rPr>
              <a:t> </a:t>
            </a:r>
            <a:r>
              <a:rPr sz="850" spc="25" dirty="0">
                <a:solidFill>
                  <a:srgbClr val="333333"/>
                </a:solidFill>
                <a:latin typeface="Lucida Console"/>
                <a:cs typeface="Lucida Console"/>
              </a:rPr>
              <a:t>OK, </a:t>
            </a:r>
            <a:r>
              <a:rPr sz="850" spc="15" dirty="0">
                <a:solidFill>
                  <a:srgbClr val="333333"/>
                </a:solidFill>
                <a:latin typeface="Lucida Console"/>
                <a:cs typeface="Lucida Console"/>
              </a:rPr>
              <a:t>1 </a:t>
            </a:r>
            <a:r>
              <a:rPr sz="850" spc="25" dirty="0">
                <a:solidFill>
                  <a:srgbClr val="333333"/>
                </a:solidFill>
                <a:latin typeface="Lucida Console"/>
                <a:cs typeface="Lucida Console"/>
              </a:rPr>
              <a:t>row </a:t>
            </a:r>
            <a:r>
              <a:rPr sz="850" spc="30" dirty="0">
                <a:solidFill>
                  <a:srgbClr val="333333"/>
                </a:solidFill>
                <a:latin typeface="Lucida Console"/>
                <a:cs typeface="Lucida Console"/>
              </a:rPr>
              <a:t>affected </a:t>
            </a:r>
            <a:r>
              <a:rPr sz="850" spc="25" dirty="0">
                <a:solidFill>
                  <a:srgbClr val="333333"/>
                </a:solidFill>
                <a:latin typeface="Lucida Console"/>
                <a:cs typeface="Lucida Console"/>
              </a:rPr>
              <a:t>(0.001 </a:t>
            </a:r>
            <a:r>
              <a:rPr sz="850" spc="30" dirty="0">
                <a:solidFill>
                  <a:srgbClr val="333333"/>
                </a:solidFill>
                <a:latin typeface="Lucida Console"/>
                <a:cs typeface="Lucida Console"/>
              </a:rPr>
              <a:t>sec)Rows matched: </a:t>
            </a:r>
            <a:r>
              <a:rPr sz="850" spc="15" dirty="0">
                <a:solidFill>
                  <a:srgbClr val="333333"/>
                </a:solidFill>
                <a:latin typeface="Lucida Console"/>
                <a:cs typeface="Lucida Console"/>
              </a:rPr>
              <a:t>1</a:t>
            </a:r>
            <a:r>
              <a:rPr sz="850" spc="20" dirty="0">
                <a:solidFill>
                  <a:srgbClr val="333333"/>
                </a:solidFill>
                <a:latin typeface="Lucida Console"/>
                <a:cs typeface="Lucida Console"/>
              </a:rPr>
              <a:t> </a:t>
            </a:r>
            <a:r>
              <a:rPr sz="850" spc="30" dirty="0">
                <a:solidFill>
                  <a:srgbClr val="333333"/>
                </a:solidFill>
                <a:latin typeface="Lucida Console"/>
                <a:cs typeface="Lucida Console"/>
              </a:rPr>
              <a:t>Changed: </a:t>
            </a:r>
            <a:r>
              <a:rPr sz="850" spc="15" dirty="0">
                <a:solidFill>
                  <a:srgbClr val="333333"/>
                </a:solidFill>
                <a:latin typeface="Lucida Console"/>
                <a:cs typeface="Lucida Console"/>
              </a:rPr>
              <a:t>1</a:t>
            </a:r>
            <a:r>
              <a:rPr sz="850" spc="20" dirty="0">
                <a:solidFill>
                  <a:srgbClr val="333333"/>
                </a:solidFill>
                <a:latin typeface="Lucida Console"/>
                <a:cs typeface="Lucida Console"/>
              </a:rPr>
              <a:t> </a:t>
            </a:r>
            <a:r>
              <a:rPr sz="850" spc="30" dirty="0">
                <a:solidFill>
                  <a:srgbClr val="333333"/>
                </a:solidFill>
                <a:latin typeface="Lucida Console"/>
                <a:cs typeface="Lucida Console"/>
              </a:rPr>
              <a:t>Warnings: 0MariaDB </a:t>
            </a:r>
            <a:r>
              <a:rPr sz="850" spc="-500" dirty="0">
                <a:solidFill>
                  <a:srgbClr val="333333"/>
                </a:solidFill>
                <a:latin typeface="Lucida Console"/>
                <a:cs typeface="Lucida Console"/>
              </a:rPr>
              <a:t> </a:t>
            </a:r>
            <a:r>
              <a:rPr sz="850" spc="30" dirty="0">
                <a:solidFill>
                  <a:srgbClr val="333333"/>
                </a:solidFill>
                <a:latin typeface="Lucida Console"/>
                <a:cs typeface="Lucida Console"/>
              </a:rPr>
              <a:t>[linuxprobe]&gt; </a:t>
            </a:r>
            <a:r>
              <a:rPr sz="850" spc="25" dirty="0">
                <a:solidFill>
                  <a:srgbClr val="333333"/>
                </a:solidFill>
                <a:latin typeface="Lucida Console"/>
                <a:cs typeface="Lucida Console"/>
              </a:rPr>
              <a:t>select</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0" dirty="0">
                <a:solidFill>
                  <a:srgbClr val="333333"/>
                </a:solidFill>
                <a:latin typeface="Lucida Console"/>
                <a:cs typeface="Lucida Console"/>
              </a:rPr>
              <a:t> mybook;+------------+-------+-------+|</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a:t>
            </a:r>
            <a:endParaRPr sz="850">
              <a:latin typeface="Lucida Console"/>
              <a:cs typeface="Lucida Console"/>
            </a:endParaRPr>
          </a:p>
          <a:p>
            <a:pPr marL="136525">
              <a:lnSpc>
                <a:spcPct val="100000"/>
              </a:lnSpc>
              <a:spcBef>
                <a:spcPts val="330"/>
              </a:spcBef>
              <a:tabLst>
                <a:tab pos="4625975" algn="l"/>
                <a:tab pos="5103495" algn="l"/>
              </a:tabLst>
            </a:pP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price</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pages</a:t>
            </a:r>
            <a:r>
              <a:rPr sz="850" spc="50" dirty="0">
                <a:solidFill>
                  <a:srgbClr val="333333"/>
                </a:solidFill>
                <a:latin typeface="Lucida Console"/>
                <a:cs typeface="Lucida Console"/>
              </a:rPr>
              <a:t> </a:t>
            </a:r>
            <a:r>
              <a:rPr sz="850" spc="30"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linuxprobe</a:t>
            </a:r>
            <a:r>
              <a:rPr sz="850" spc="4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55</a:t>
            </a:r>
            <a:r>
              <a:rPr sz="850" spc="40"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518</a:t>
            </a:r>
            <a:r>
              <a:rPr sz="850" spc="-25"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tabLst>
                <a:tab pos="895350" algn="l"/>
                <a:tab pos="1233805" algn="l"/>
                <a:tab pos="1710689" algn="l"/>
                <a:tab pos="2951480" algn="l"/>
                <a:tab pos="3222625" algn="l"/>
                <a:tab pos="3769360" algn="l"/>
              </a:tabLst>
            </a:pPr>
            <a:r>
              <a:rPr sz="850" spc="30" dirty="0">
                <a:solidFill>
                  <a:srgbClr val="333333"/>
                </a:solidFill>
                <a:latin typeface="Lucida Console"/>
                <a:cs typeface="Lucida Console"/>
              </a:rPr>
              <a:t>linuxcool	</a:t>
            </a:r>
            <a:r>
              <a:rPr sz="850" spc="15" dirty="0">
                <a:solidFill>
                  <a:srgbClr val="333333"/>
                </a:solidFill>
                <a:latin typeface="Lucida Console"/>
                <a:cs typeface="Lucida Console"/>
              </a:rPr>
              <a:t>|	</a:t>
            </a:r>
            <a:r>
              <a:rPr sz="850" spc="20" dirty="0">
                <a:solidFill>
                  <a:srgbClr val="333333"/>
                </a:solidFill>
                <a:latin typeface="Lucida Console"/>
                <a:cs typeface="Lucida Console"/>
              </a:rPr>
              <a:t>60</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300</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linuxdown	</a:t>
            </a:r>
            <a:r>
              <a:rPr sz="850" spc="15" dirty="0">
                <a:solidFill>
                  <a:srgbClr val="333333"/>
                </a:solidFill>
                <a:latin typeface="Lucida Console"/>
                <a:cs typeface="Lucida Console"/>
              </a:rPr>
              <a:t>|	</a:t>
            </a:r>
            <a:r>
              <a:rPr sz="850" spc="25" dirty="0">
                <a:solidFill>
                  <a:srgbClr val="333333"/>
                </a:solidFill>
                <a:latin typeface="Lucida Console"/>
                <a:cs typeface="Lucida Console"/>
              </a:rPr>
              <a:t>105</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500</a:t>
            </a:r>
            <a:r>
              <a:rPr sz="850" spc="-10"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+-------+3</a:t>
            </a:r>
            <a:r>
              <a:rPr sz="850" spc="25" dirty="0">
                <a:solidFill>
                  <a:srgbClr val="333333"/>
                </a:solidFill>
                <a:latin typeface="Lucida Console"/>
                <a:cs typeface="Lucida Console"/>
              </a:rPr>
              <a:t> rows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set (0.001</a:t>
            </a:r>
            <a:r>
              <a:rPr sz="850" spc="3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我们还可以使用</a:t>
            </a:r>
            <a:r>
              <a:rPr sz="950" b="1" spc="35" dirty="0">
                <a:solidFill>
                  <a:srgbClr val="333333"/>
                </a:solidFill>
                <a:latin typeface="Trebuchet MS"/>
                <a:cs typeface="Trebuchet MS"/>
              </a:rPr>
              <a:t>delete</a:t>
            </a:r>
            <a:r>
              <a:rPr sz="950" b="1" spc="25" dirty="0">
                <a:solidFill>
                  <a:srgbClr val="333333"/>
                </a:solidFill>
                <a:latin typeface="微软雅黑"/>
                <a:cs typeface="微软雅黑"/>
              </a:rPr>
              <a:t>命令删除某个数据表单中的内容。下面我们使用</a:t>
            </a:r>
            <a:r>
              <a:rPr sz="950" b="1" spc="35" dirty="0">
                <a:solidFill>
                  <a:srgbClr val="333333"/>
                </a:solidFill>
                <a:latin typeface="Trebuchet MS"/>
                <a:cs typeface="Trebuchet MS"/>
              </a:rPr>
              <a:t>delete</a:t>
            </a:r>
            <a:r>
              <a:rPr sz="950" b="1" spc="25" dirty="0">
                <a:solidFill>
                  <a:srgbClr val="333333"/>
                </a:solidFill>
                <a:latin typeface="微软雅黑"/>
                <a:cs typeface="微软雅黑"/>
              </a:rPr>
              <a:t>命令删除数据表单</a:t>
            </a:r>
            <a:endParaRPr sz="950">
              <a:latin typeface="微软雅黑"/>
              <a:cs typeface="微软雅黑"/>
            </a:endParaRPr>
          </a:p>
          <a:p>
            <a:pPr marL="12700">
              <a:lnSpc>
                <a:spcPct val="100000"/>
              </a:lnSpc>
              <a:spcBef>
                <a:spcPts val="360"/>
              </a:spcBef>
            </a:pPr>
            <a:r>
              <a:rPr sz="950" b="1" spc="75" dirty="0">
                <a:solidFill>
                  <a:srgbClr val="333333"/>
                </a:solidFill>
                <a:latin typeface="Trebuchet MS"/>
                <a:cs typeface="Trebuchet MS"/>
              </a:rPr>
              <a:t>mybook</a:t>
            </a:r>
            <a:r>
              <a:rPr sz="950" b="1" spc="25" dirty="0">
                <a:solidFill>
                  <a:srgbClr val="333333"/>
                </a:solidFill>
                <a:latin typeface="微软雅黑"/>
                <a:cs typeface="微软雅黑"/>
              </a:rPr>
              <a:t>中的所有内容，然后再查看该表单中的内容，可以发现该表单内容为空了。</a:t>
            </a:r>
            <a:endParaRPr sz="950">
              <a:latin typeface="微软雅黑"/>
              <a:cs typeface="微软雅黑"/>
            </a:endParaRPr>
          </a:p>
          <a:p>
            <a:pPr>
              <a:lnSpc>
                <a:spcPct val="100000"/>
              </a:lnSpc>
              <a:spcBef>
                <a:spcPts val="45"/>
              </a:spcBef>
            </a:pPr>
            <a:endParaRPr sz="900">
              <a:latin typeface="微软雅黑"/>
              <a:cs typeface="微软雅黑"/>
            </a:endParaRPr>
          </a:p>
          <a:p>
            <a:pPr marL="136525" marR="508000">
              <a:lnSpc>
                <a:spcPct val="132400"/>
              </a:lnSpc>
            </a:pPr>
            <a:r>
              <a:rPr sz="850" spc="30" dirty="0">
                <a:solidFill>
                  <a:srgbClr val="333333"/>
                </a:solidFill>
                <a:latin typeface="Lucida Console"/>
                <a:cs typeface="Lucida Console"/>
              </a:rPr>
              <a:t>MariaDB [linuxprobe]&gt; </a:t>
            </a:r>
            <a:r>
              <a:rPr sz="850" spc="25" dirty="0">
                <a:solidFill>
                  <a:srgbClr val="333333"/>
                </a:solidFill>
                <a:latin typeface="Lucida Console"/>
                <a:cs typeface="Lucida Console"/>
              </a:rPr>
              <a:t>DELETE</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mybook;Query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3</a:t>
            </a:r>
            <a:r>
              <a:rPr sz="850" spc="35" dirty="0">
                <a:solidFill>
                  <a:srgbClr val="333333"/>
                </a:solidFill>
                <a:latin typeface="Lucida Console"/>
                <a:cs typeface="Lucida Console"/>
              </a:rPr>
              <a:t> </a:t>
            </a:r>
            <a:r>
              <a:rPr sz="850" spc="25" dirty="0">
                <a:solidFill>
                  <a:srgbClr val="333333"/>
                </a:solidFill>
                <a:latin typeface="Lucida Console"/>
                <a:cs typeface="Lucida Console"/>
              </a:rPr>
              <a:t>row</a:t>
            </a:r>
            <a:r>
              <a:rPr sz="850" spc="30" dirty="0">
                <a:solidFill>
                  <a:srgbClr val="333333"/>
                </a:solidFill>
                <a:latin typeface="Lucida Console"/>
                <a:cs typeface="Lucida Console"/>
              </a:rPr>
              <a:t> affected </a:t>
            </a:r>
            <a:r>
              <a:rPr sz="850" spc="25" dirty="0">
                <a:solidFill>
                  <a:srgbClr val="333333"/>
                </a:solidFill>
                <a:latin typeface="Lucida Console"/>
                <a:cs typeface="Lucida Console"/>
              </a:rPr>
              <a:t>(0.001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sec)MariaDB [linuxprobe]&gt; </a:t>
            </a:r>
            <a:r>
              <a:rPr sz="850" spc="25" dirty="0">
                <a:solidFill>
                  <a:srgbClr val="333333"/>
                </a:solidFill>
                <a:latin typeface="Lucida Console"/>
                <a:cs typeface="Lucida Console"/>
              </a:rPr>
              <a:t>SELECT</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mybook;Empty </a:t>
            </a:r>
            <a:r>
              <a:rPr sz="850" spc="25" dirty="0">
                <a:solidFill>
                  <a:srgbClr val="333333"/>
                </a:solidFill>
                <a:latin typeface="Lucida Console"/>
                <a:cs typeface="Lucida Console"/>
              </a:rPr>
              <a:t>set</a:t>
            </a:r>
            <a:r>
              <a:rPr sz="850" spc="35" dirty="0">
                <a:solidFill>
                  <a:srgbClr val="333333"/>
                </a:solidFill>
                <a:latin typeface="Lucida Console"/>
                <a:cs typeface="Lucida Console"/>
              </a:rPr>
              <a:t> </a:t>
            </a:r>
            <a:r>
              <a:rPr sz="850" spc="25" dirty="0">
                <a:solidFill>
                  <a:srgbClr val="333333"/>
                </a:solidFill>
                <a:latin typeface="Lucida Console"/>
                <a:cs typeface="Lucida Console"/>
              </a:rPr>
              <a:t>(0.000</a:t>
            </a:r>
            <a:r>
              <a:rPr sz="850" spc="3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27940" algn="just">
              <a:lnSpc>
                <a:spcPct val="131600"/>
              </a:lnSpc>
            </a:pPr>
            <a:r>
              <a:rPr sz="950" b="1" spc="25" dirty="0">
                <a:solidFill>
                  <a:srgbClr val="333333"/>
                </a:solidFill>
                <a:latin typeface="微软雅黑"/>
                <a:cs typeface="微软雅黑"/>
              </a:rPr>
              <a:t>一般来讲，数据表单中会存放成千上万条数据信息。比如我们刚刚创建的用于保存图书信息的</a:t>
            </a:r>
            <a:r>
              <a:rPr sz="950" b="1" spc="70" dirty="0">
                <a:solidFill>
                  <a:srgbClr val="333333"/>
                </a:solidFill>
                <a:latin typeface="Trebuchet MS"/>
                <a:cs typeface="Trebuchet MS"/>
              </a:rPr>
              <a:t>mybook </a:t>
            </a:r>
            <a:r>
              <a:rPr sz="950" b="1" spc="25" dirty="0">
                <a:solidFill>
                  <a:srgbClr val="333333"/>
                </a:solidFill>
                <a:latin typeface="微软雅黑"/>
                <a:cs typeface="微软雅黑"/>
              </a:rPr>
              <a:t>表单，随着时间的推移，里面的图书信息也会越来越多。在这样的情况下，如果我们只想查看其价格大 于某个数值的图书时，又该如何定义查询语句呢？</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下面先使用</a:t>
            </a:r>
            <a:r>
              <a:rPr sz="950" b="1" spc="45" dirty="0">
                <a:solidFill>
                  <a:srgbClr val="333333"/>
                </a:solidFill>
                <a:latin typeface="Trebuchet MS"/>
                <a:cs typeface="Trebuchet MS"/>
              </a:rPr>
              <a:t>insert</a:t>
            </a:r>
            <a:r>
              <a:rPr sz="950" b="1" spc="25" dirty="0">
                <a:solidFill>
                  <a:srgbClr val="333333"/>
                </a:solidFill>
                <a:latin typeface="微软雅黑"/>
                <a:cs typeface="微软雅黑"/>
              </a:rPr>
              <a:t>插入命令依次插入</a:t>
            </a:r>
            <a:r>
              <a:rPr sz="950" b="1" dirty="0">
                <a:solidFill>
                  <a:srgbClr val="333333"/>
                </a:solidFill>
                <a:latin typeface="Trebuchet MS"/>
                <a:cs typeface="Trebuchet MS"/>
              </a:rPr>
              <a:t>4</a:t>
            </a:r>
            <a:r>
              <a:rPr sz="950" b="1" spc="25" dirty="0">
                <a:solidFill>
                  <a:srgbClr val="333333"/>
                </a:solidFill>
                <a:latin typeface="微软雅黑"/>
                <a:cs typeface="微软雅黑"/>
              </a:rPr>
              <a:t>条图书信息：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293370">
              <a:lnSpc>
                <a:spcPct val="132400"/>
              </a:lnSpc>
            </a:pPr>
            <a:r>
              <a:rPr sz="850" spc="30" dirty="0">
                <a:solidFill>
                  <a:srgbClr val="333333"/>
                </a:solidFill>
                <a:latin typeface="Lucida Console"/>
                <a:cs typeface="Lucida Console"/>
              </a:rPr>
              <a:t>MariaDB</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[linuxprobe]&gt; </a:t>
            </a:r>
            <a:r>
              <a:rPr sz="850" spc="25" dirty="0">
                <a:solidFill>
                  <a:srgbClr val="333333"/>
                </a:solidFill>
                <a:latin typeface="Lucida Console"/>
                <a:cs typeface="Lucida Console"/>
              </a:rPr>
              <a:t>INSERT</a:t>
            </a:r>
            <a:r>
              <a:rPr sz="850" spc="3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0" dirty="0">
                <a:solidFill>
                  <a:srgbClr val="333333"/>
                </a:solidFill>
                <a:latin typeface="Lucida Console"/>
                <a:cs typeface="Lucida Console"/>
              </a:rPr>
              <a:t> mybook(name,price,pages)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VALUES('linuxprobe1','30','518');Query </a:t>
            </a:r>
            <a:r>
              <a:rPr sz="850" spc="25" dirty="0">
                <a:solidFill>
                  <a:srgbClr val="333333"/>
                </a:solidFill>
                <a:latin typeface="Lucida Console"/>
                <a:cs typeface="Lucida Console"/>
              </a:rPr>
              <a:t>OK,</a:t>
            </a:r>
            <a:r>
              <a:rPr sz="850" spc="35"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a:t>
            </a:r>
            <a:r>
              <a:rPr sz="850" spc="35" dirty="0">
                <a:solidFill>
                  <a:srgbClr val="333333"/>
                </a:solidFill>
                <a:latin typeface="Lucida Console"/>
                <a:cs typeface="Lucida Console"/>
              </a:rPr>
              <a:t> </a:t>
            </a:r>
            <a:r>
              <a:rPr sz="850" spc="30" dirty="0">
                <a:solidFill>
                  <a:srgbClr val="333333"/>
                </a:solidFill>
                <a:latin typeface="Lucida Console"/>
                <a:cs typeface="Lucida Console"/>
              </a:rPr>
              <a:t>affected </a:t>
            </a:r>
            <a:r>
              <a:rPr sz="850" spc="25" dirty="0">
                <a:solidFill>
                  <a:srgbClr val="333333"/>
                </a:solidFill>
                <a:latin typeface="Lucida Console"/>
                <a:cs typeface="Lucida Console"/>
              </a:rPr>
              <a:t>(0.05</a:t>
            </a:r>
            <a:r>
              <a:rPr sz="850" spc="35" dirty="0">
                <a:solidFill>
                  <a:srgbClr val="333333"/>
                </a:solidFill>
                <a:latin typeface="Lucida Console"/>
                <a:cs typeface="Lucida Console"/>
              </a:rPr>
              <a:t> </a:t>
            </a:r>
            <a:r>
              <a:rPr sz="850" spc="30" dirty="0">
                <a:solidFill>
                  <a:srgbClr val="333333"/>
                </a:solidFill>
                <a:latin typeface="Lucida Console"/>
                <a:cs typeface="Lucida Console"/>
              </a:rPr>
              <a:t>sec)MariaDB </a:t>
            </a:r>
            <a:r>
              <a:rPr sz="850" spc="-500" dirty="0">
                <a:solidFill>
                  <a:srgbClr val="333333"/>
                </a:solidFill>
                <a:latin typeface="Lucida Console"/>
                <a:cs typeface="Lucida Console"/>
              </a:rPr>
              <a:t> </a:t>
            </a:r>
            <a:r>
              <a:rPr sz="850" spc="30" dirty="0">
                <a:solidFill>
                  <a:srgbClr val="333333"/>
                </a:solidFill>
                <a:latin typeface="Lucida Console"/>
                <a:cs typeface="Lucida Console"/>
              </a:rPr>
              <a:t>[linuxprobe]&gt;</a:t>
            </a:r>
            <a:r>
              <a:rPr sz="850" spc="25" dirty="0">
                <a:solidFill>
                  <a:srgbClr val="333333"/>
                </a:solidFill>
                <a:latin typeface="Lucida Console"/>
                <a:cs typeface="Lucida Console"/>
              </a:rPr>
              <a:t> INSERT</a:t>
            </a:r>
            <a:r>
              <a:rPr sz="850" spc="3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0" dirty="0">
                <a:solidFill>
                  <a:srgbClr val="333333"/>
                </a:solidFill>
                <a:latin typeface="Lucida Console"/>
                <a:cs typeface="Lucida Console"/>
              </a:rPr>
              <a:t> mybook(name,price,pages)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VALUES('linuxprobe2','50','518');Query </a:t>
            </a:r>
            <a:r>
              <a:rPr sz="850" spc="25" dirty="0">
                <a:solidFill>
                  <a:srgbClr val="333333"/>
                </a:solidFill>
                <a:latin typeface="Lucida Console"/>
                <a:cs typeface="Lucida Console"/>
              </a:rPr>
              <a:t>OK,</a:t>
            </a:r>
            <a:r>
              <a:rPr sz="850" spc="35"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a:t>
            </a:r>
            <a:r>
              <a:rPr sz="850" spc="35" dirty="0">
                <a:solidFill>
                  <a:srgbClr val="333333"/>
                </a:solidFill>
                <a:latin typeface="Lucida Console"/>
                <a:cs typeface="Lucida Console"/>
              </a:rPr>
              <a:t> </a:t>
            </a:r>
            <a:r>
              <a:rPr sz="850" spc="30" dirty="0">
                <a:solidFill>
                  <a:srgbClr val="333333"/>
                </a:solidFill>
                <a:latin typeface="Lucida Console"/>
                <a:cs typeface="Lucida Console"/>
              </a:rPr>
              <a:t>affected </a:t>
            </a:r>
            <a:r>
              <a:rPr sz="850" spc="25" dirty="0">
                <a:solidFill>
                  <a:srgbClr val="333333"/>
                </a:solidFill>
                <a:latin typeface="Lucida Console"/>
                <a:cs typeface="Lucida Console"/>
              </a:rPr>
              <a:t>(0.05</a:t>
            </a:r>
            <a:r>
              <a:rPr sz="850" spc="35" dirty="0">
                <a:solidFill>
                  <a:srgbClr val="333333"/>
                </a:solidFill>
                <a:latin typeface="Lucida Console"/>
                <a:cs typeface="Lucida Console"/>
              </a:rPr>
              <a:t> </a:t>
            </a:r>
            <a:r>
              <a:rPr sz="850" spc="30" dirty="0">
                <a:solidFill>
                  <a:srgbClr val="333333"/>
                </a:solidFill>
                <a:latin typeface="Lucida Console"/>
                <a:cs typeface="Lucida Console"/>
              </a:rPr>
              <a:t>sec)MariaDB </a:t>
            </a:r>
            <a:r>
              <a:rPr sz="850" spc="-500" dirty="0">
                <a:solidFill>
                  <a:srgbClr val="333333"/>
                </a:solidFill>
                <a:latin typeface="Lucida Console"/>
                <a:cs typeface="Lucida Console"/>
              </a:rPr>
              <a:t> </a:t>
            </a:r>
            <a:r>
              <a:rPr sz="850" spc="30" dirty="0">
                <a:solidFill>
                  <a:srgbClr val="333333"/>
                </a:solidFill>
                <a:latin typeface="Lucida Console"/>
                <a:cs typeface="Lucida Console"/>
              </a:rPr>
              <a:t>[linuxprobe]&gt;</a:t>
            </a:r>
            <a:r>
              <a:rPr sz="850" spc="25" dirty="0">
                <a:solidFill>
                  <a:srgbClr val="333333"/>
                </a:solidFill>
                <a:latin typeface="Lucida Console"/>
                <a:cs typeface="Lucida Console"/>
              </a:rPr>
              <a:t> INSERT</a:t>
            </a:r>
            <a:r>
              <a:rPr sz="850" spc="3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0" dirty="0">
                <a:solidFill>
                  <a:srgbClr val="333333"/>
                </a:solidFill>
                <a:latin typeface="Lucida Console"/>
                <a:cs typeface="Lucida Console"/>
              </a:rPr>
              <a:t> mybook(name,price,pages)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VALUES('linuxprobe3','80','518');Query </a:t>
            </a:r>
            <a:r>
              <a:rPr sz="850" spc="25" dirty="0">
                <a:solidFill>
                  <a:srgbClr val="333333"/>
                </a:solidFill>
                <a:latin typeface="Lucida Console"/>
                <a:cs typeface="Lucida Console"/>
              </a:rPr>
              <a:t>OK,</a:t>
            </a:r>
            <a:r>
              <a:rPr sz="850" spc="35"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a:t>
            </a:r>
            <a:r>
              <a:rPr sz="850" spc="35" dirty="0">
                <a:solidFill>
                  <a:srgbClr val="333333"/>
                </a:solidFill>
                <a:latin typeface="Lucida Console"/>
                <a:cs typeface="Lucida Console"/>
              </a:rPr>
              <a:t> </a:t>
            </a:r>
            <a:r>
              <a:rPr sz="850" spc="30" dirty="0">
                <a:solidFill>
                  <a:srgbClr val="333333"/>
                </a:solidFill>
                <a:latin typeface="Lucida Console"/>
                <a:cs typeface="Lucida Console"/>
              </a:rPr>
              <a:t>affected </a:t>
            </a:r>
            <a:r>
              <a:rPr sz="850" spc="25" dirty="0">
                <a:solidFill>
                  <a:srgbClr val="333333"/>
                </a:solidFill>
                <a:latin typeface="Lucida Console"/>
                <a:cs typeface="Lucida Console"/>
              </a:rPr>
              <a:t>(0.01</a:t>
            </a:r>
            <a:r>
              <a:rPr sz="850" spc="35" dirty="0">
                <a:solidFill>
                  <a:srgbClr val="333333"/>
                </a:solidFill>
                <a:latin typeface="Lucida Console"/>
                <a:cs typeface="Lucida Console"/>
              </a:rPr>
              <a:t> </a:t>
            </a:r>
            <a:r>
              <a:rPr sz="850" spc="30" dirty="0">
                <a:solidFill>
                  <a:srgbClr val="333333"/>
                </a:solidFill>
                <a:latin typeface="Lucida Console"/>
                <a:cs typeface="Lucida Console"/>
              </a:rPr>
              <a:t>sec)MariaDB </a:t>
            </a:r>
            <a:r>
              <a:rPr sz="850" spc="-500" dirty="0">
                <a:solidFill>
                  <a:srgbClr val="333333"/>
                </a:solidFill>
                <a:latin typeface="Lucida Console"/>
                <a:cs typeface="Lucida Console"/>
              </a:rPr>
              <a:t> </a:t>
            </a:r>
            <a:r>
              <a:rPr sz="850" spc="30" dirty="0">
                <a:solidFill>
                  <a:srgbClr val="333333"/>
                </a:solidFill>
                <a:latin typeface="Lucida Console"/>
                <a:cs typeface="Lucida Console"/>
              </a:rPr>
              <a:t>[linuxprobe]&gt;</a:t>
            </a:r>
            <a:r>
              <a:rPr sz="850" spc="25" dirty="0">
                <a:solidFill>
                  <a:srgbClr val="333333"/>
                </a:solidFill>
                <a:latin typeface="Lucida Console"/>
                <a:cs typeface="Lucida Console"/>
              </a:rPr>
              <a:t> INSERT</a:t>
            </a:r>
            <a:r>
              <a:rPr sz="850" spc="3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0" dirty="0">
                <a:solidFill>
                  <a:srgbClr val="333333"/>
                </a:solidFill>
                <a:latin typeface="Lucida Console"/>
                <a:cs typeface="Lucida Console"/>
              </a:rPr>
              <a:t> mybook(name,price,pages)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VALUES('linuxprobe4','100','518');Query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25" dirty="0">
                <a:solidFill>
                  <a:srgbClr val="333333"/>
                </a:solidFill>
                <a:latin typeface="Lucida Console"/>
                <a:cs typeface="Lucida Console"/>
              </a:rPr>
              <a:t>row</a:t>
            </a:r>
            <a:r>
              <a:rPr sz="850" spc="30" dirty="0">
                <a:solidFill>
                  <a:srgbClr val="333333"/>
                </a:solidFill>
                <a:latin typeface="Lucida Console"/>
                <a:cs typeface="Lucida Console"/>
              </a:rPr>
              <a:t> affected </a:t>
            </a:r>
            <a:r>
              <a:rPr sz="850" spc="25" dirty="0">
                <a:solidFill>
                  <a:srgbClr val="333333"/>
                </a:solidFill>
                <a:latin typeface="Lucida Console"/>
                <a:cs typeface="Lucida Console"/>
              </a:rPr>
              <a:t>(0.00</a:t>
            </a:r>
            <a:r>
              <a:rPr sz="850" spc="35"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gn="just">
              <a:lnSpc>
                <a:spcPct val="131600"/>
              </a:lnSpc>
            </a:pPr>
            <a:r>
              <a:rPr sz="950" b="1" spc="25" dirty="0">
                <a:solidFill>
                  <a:srgbClr val="333333"/>
                </a:solidFill>
                <a:latin typeface="微软雅黑"/>
                <a:cs typeface="微软雅黑"/>
              </a:rPr>
              <a:t>要想让查询结果更加精准，就需要结合使用</a:t>
            </a:r>
            <a:r>
              <a:rPr sz="950" b="1" spc="35" dirty="0">
                <a:solidFill>
                  <a:srgbClr val="333333"/>
                </a:solidFill>
                <a:latin typeface="Trebuchet MS"/>
                <a:cs typeface="Trebuchet MS"/>
              </a:rPr>
              <a:t>select</a:t>
            </a:r>
            <a:r>
              <a:rPr sz="950" b="1" spc="25" dirty="0">
                <a:solidFill>
                  <a:srgbClr val="333333"/>
                </a:solidFill>
                <a:latin typeface="微软雅黑"/>
                <a:cs typeface="微软雅黑"/>
              </a:rPr>
              <a:t>与</a:t>
            </a:r>
            <a:r>
              <a:rPr sz="950" b="1" spc="50" dirty="0">
                <a:solidFill>
                  <a:srgbClr val="333333"/>
                </a:solidFill>
                <a:latin typeface="Trebuchet MS"/>
                <a:cs typeface="Trebuchet MS"/>
              </a:rPr>
              <a:t>where</a:t>
            </a:r>
            <a:r>
              <a:rPr sz="950" b="1" spc="25" dirty="0">
                <a:solidFill>
                  <a:srgbClr val="333333"/>
                </a:solidFill>
                <a:latin typeface="微软雅黑"/>
                <a:cs typeface="微软雅黑"/>
              </a:rPr>
              <a:t>命令了。其中，</a:t>
            </a:r>
            <a:r>
              <a:rPr sz="950" b="1" spc="50" dirty="0">
                <a:solidFill>
                  <a:srgbClr val="333333"/>
                </a:solidFill>
                <a:latin typeface="Trebuchet MS"/>
                <a:cs typeface="Trebuchet MS"/>
              </a:rPr>
              <a:t>where</a:t>
            </a:r>
            <a:r>
              <a:rPr sz="950" b="1" spc="25" dirty="0">
                <a:solidFill>
                  <a:srgbClr val="333333"/>
                </a:solidFill>
                <a:latin typeface="微软雅黑"/>
                <a:cs typeface="微软雅黑"/>
              </a:rPr>
              <a:t>命令是在数据库中进 行匹配查询的条件命令。通过设置查询条件，就可以仅查找出符合该条件的数据。表</a:t>
            </a:r>
            <a:r>
              <a:rPr sz="950" b="1" spc="-10" dirty="0">
                <a:solidFill>
                  <a:srgbClr val="333333"/>
                </a:solidFill>
                <a:latin typeface="Trebuchet MS"/>
                <a:cs typeface="Trebuchet MS"/>
              </a:rPr>
              <a:t>18-3</a:t>
            </a:r>
            <a:r>
              <a:rPr sz="950" b="1" spc="25" dirty="0">
                <a:solidFill>
                  <a:srgbClr val="333333"/>
                </a:solidFill>
                <a:latin typeface="微软雅黑"/>
                <a:cs typeface="微软雅黑"/>
              </a:rPr>
              <a:t>列出了</a:t>
            </a:r>
            <a:r>
              <a:rPr sz="950" b="1" spc="45" dirty="0">
                <a:solidFill>
                  <a:srgbClr val="333333"/>
                </a:solidFill>
                <a:latin typeface="Trebuchet MS"/>
                <a:cs typeface="Trebuchet MS"/>
              </a:rPr>
              <a:t>where </a:t>
            </a:r>
            <a:r>
              <a:rPr sz="950" b="1" spc="25" dirty="0">
                <a:solidFill>
                  <a:srgbClr val="333333"/>
                </a:solidFill>
                <a:latin typeface="微软雅黑"/>
                <a:cs typeface="微软雅黑"/>
              </a:rPr>
              <a:t>命令中常用的查询参数以及作用。</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103187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18-3	</a:t>
            </a:r>
            <a:r>
              <a:rPr sz="950" b="1" spc="50" dirty="0">
                <a:solidFill>
                  <a:srgbClr val="333333"/>
                </a:solidFill>
                <a:latin typeface="Trebuchet MS"/>
                <a:cs typeface="Trebuchet MS"/>
              </a:rPr>
              <a:t>where</a:t>
            </a:r>
            <a:r>
              <a:rPr sz="950" b="1" spc="25" dirty="0">
                <a:solidFill>
                  <a:srgbClr val="333333"/>
                </a:solidFill>
                <a:latin typeface="微软雅黑"/>
                <a:cs typeface="微软雅黑"/>
              </a:rPr>
              <a:t>命令中使用的参数以及作用</a:t>
            </a:r>
            <a:endParaRPr sz="950">
              <a:latin typeface="微软雅黑"/>
              <a:cs typeface="微软雅黑"/>
            </a:endParaRPr>
          </a:p>
        </p:txBody>
      </p:sp>
      <p:sp>
        <p:nvSpPr>
          <p:cNvPr id="21" name="object 21"/>
          <p:cNvSpPr txBox="1"/>
          <p:nvPr/>
        </p:nvSpPr>
        <p:spPr>
          <a:xfrm>
            <a:off x="3673811" y="10217035"/>
            <a:ext cx="219710"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338</a:t>
            </a:fld>
            <a:endParaRPr sz="800">
              <a:latin typeface="小哥哥网恋吗"/>
              <a:cs typeface="小哥哥网恋吗"/>
            </a:endParaRPr>
          </a:p>
        </p:txBody>
      </p:sp>
      <p:sp>
        <p:nvSpPr>
          <p:cNvPr id="19" name="object 19"/>
          <p:cNvSpPr txBox="1"/>
          <p:nvPr/>
        </p:nvSpPr>
        <p:spPr>
          <a:xfrm>
            <a:off x="1070306" y="406790"/>
            <a:ext cx="5290185" cy="7118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MariaDB</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[linuxprobe]&gt; </a:t>
            </a:r>
            <a:r>
              <a:rPr sz="850" spc="25" dirty="0">
                <a:solidFill>
                  <a:srgbClr val="333333"/>
                </a:solidFill>
                <a:latin typeface="Lucida Console"/>
                <a:cs typeface="Lucida Console"/>
              </a:rPr>
              <a:t>INSERT</a:t>
            </a:r>
            <a:r>
              <a:rPr sz="850" spc="3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0" dirty="0">
                <a:solidFill>
                  <a:srgbClr val="333333"/>
                </a:solidFill>
                <a:latin typeface="Lucida Console"/>
                <a:cs typeface="Lucida Console"/>
              </a:rPr>
              <a:t> mybook(name,price,pages)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VALUES('linuxcool','85', '300');Query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a:t>
            </a:r>
            <a:r>
              <a:rPr sz="850" spc="30" dirty="0">
                <a:solidFill>
                  <a:srgbClr val="333333"/>
                </a:solidFill>
                <a:latin typeface="Lucida Console"/>
                <a:cs typeface="Lucida Console"/>
              </a:rPr>
              <a:t> affected </a:t>
            </a:r>
            <a:r>
              <a:rPr sz="850" spc="25" dirty="0">
                <a:solidFill>
                  <a:srgbClr val="333333"/>
                </a:solidFill>
                <a:latin typeface="Lucida Console"/>
                <a:cs typeface="Lucida Console"/>
              </a:rPr>
              <a:t>(0.001</a:t>
            </a:r>
            <a:r>
              <a:rPr sz="850" spc="30" dirty="0">
                <a:solidFill>
                  <a:srgbClr val="333333"/>
                </a:solidFill>
                <a:latin typeface="Lucida Console"/>
                <a:cs typeface="Lucida Console"/>
              </a:rPr>
              <a:t> sec)MariaDB </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[linuxprobe]&gt;</a:t>
            </a:r>
            <a:r>
              <a:rPr sz="850" spc="35" dirty="0">
                <a:solidFill>
                  <a:srgbClr val="333333"/>
                </a:solidFill>
                <a:latin typeface="Lucida Console"/>
                <a:cs typeface="Lucida Console"/>
              </a:rPr>
              <a:t> </a:t>
            </a:r>
            <a:r>
              <a:rPr sz="850" spc="25" dirty="0">
                <a:solidFill>
                  <a:srgbClr val="333333"/>
                </a:solidFill>
                <a:latin typeface="Lucida Console"/>
                <a:cs typeface="Lucida Console"/>
              </a:rPr>
              <a:t>INSERT</a:t>
            </a:r>
            <a:r>
              <a:rPr sz="850" spc="40" dirty="0">
                <a:solidFill>
                  <a:srgbClr val="333333"/>
                </a:solidFill>
                <a:latin typeface="Lucida Console"/>
                <a:cs typeface="Lucida Console"/>
              </a:rPr>
              <a:t> </a:t>
            </a:r>
            <a:r>
              <a:rPr sz="850" spc="25" dirty="0">
                <a:solidFill>
                  <a:srgbClr val="333333"/>
                </a:solidFill>
                <a:latin typeface="Lucida Console"/>
                <a:cs typeface="Lucida Console"/>
              </a:rPr>
              <a:t>INTO</a:t>
            </a:r>
            <a:r>
              <a:rPr sz="850" spc="35" dirty="0">
                <a:solidFill>
                  <a:srgbClr val="333333"/>
                </a:solidFill>
                <a:latin typeface="Lucida Console"/>
                <a:cs typeface="Lucida Console"/>
              </a:rPr>
              <a:t> </a:t>
            </a:r>
            <a:r>
              <a:rPr sz="850" spc="30" dirty="0">
                <a:solidFill>
                  <a:srgbClr val="333333"/>
                </a:solidFill>
                <a:latin typeface="Lucida Console"/>
                <a:cs typeface="Lucida Console"/>
              </a:rPr>
              <a:t>mybook(name,price,pages)</a:t>
            </a:r>
            <a:r>
              <a:rPr sz="850" spc="40" dirty="0">
                <a:solidFill>
                  <a:srgbClr val="333333"/>
                </a:solidFill>
                <a:latin typeface="Lucida Console"/>
                <a:cs typeface="Lucida Console"/>
              </a:rPr>
              <a:t> </a:t>
            </a:r>
            <a:r>
              <a:rPr sz="850" spc="30" dirty="0">
                <a:solidFill>
                  <a:srgbClr val="333333"/>
                </a:solidFill>
                <a:latin typeface="Lucida Console"/>
                <a:cs typeface="Lucida Console"/>
              </a:rPr>
              <a:t>VALUES('linuxdown','105', </a:t>
            </a:r>
            <a:r>
              <a:rPr sz="850" spc="-500" dirty="0">
                <a:solidFill>
                  <a:srgbClr val="333333"/>
                </a:solidFill>
                <a:latin typeface="Lucida Console"/>
                <a:cs typeface="Lucida Console"/>
              </a:rPr>
              <a:t> </a:t>
            </a:r>
            <a:r>
              <a:rPr sz="850" spc="30" dirty="0">
                <a:solidFill>
                  <a:srgbClr val="333333"/>
                </a:solidFill>
                <a:latin typeface="Lucida Console"/>
                <a:cs typeface="Lucida Console"/>
              </a:rPr>
              <a:t>'500');Query</a:t>
            </a:r>
            <a:r>
              <a:rPr sz="850" spc="25" dirty="0">
                <a:solidFill>
                  <a:srgbClr val="333333"/>
                </a:solidFill>
                <a:latin typeface="Lucida Console"/>
                <a:cs typeface="Lucida Console"/>
              </a:rPr>
              <a:t> OK,</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a:t>
            </a:r>
            <a:r>
              <a:rPr sz="850" spc="30" dirty="0">
                <a:solidFill>
                  <a:srgbClr val="333333"/>
                </a:solidFill>
                <a:latin typeface="Lucida Console"/>
                <a:cs typeface="Lucida Console"/>
              </a:rPr>
              <a:t> affected </a:t>
            </a:r>
            <a:r>
              <a:rPr sz="850" spc="25" dirty="0">
                <a:solidFill>
                  <a:srgbClr val="333333"/>
                </a:solidFill>
                <a:latin typeface="Lucida Console"/>
                <a:cs typeface="Lucida Console"/>
              </a:rPr>
              <a:t>(0.001</a:t>
            </a:r>
            <a:r>
              <a:rPr sz="850" spc="3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p:txBody>
      </p:sp>
      <p:sp>
        <p:nvSpPr>
          <p:cNvPr id="20" name="object 2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256"/>
          <a:ext cx="5692775" cy="3143250"/>
        </p:xfrm>
        <a:graphic>
          <a:graphicData uri="http://schemas.openxmlformats.org/drawingml/2006/table">
            <a:tbl>
              <a:tblPr firstRow="1" bandRow="1">
                <a:tableStyleId>{2D5ABB26-0587-4C30-8999-92F81FD0307C}</a:tableStyleId>
              </a:tblPr>
              <a:tblGrid>
                <a:gridCol w="2249170">
                  <a:extLst>
                    <a:ext uri="{9D8B030D-6E8A-4147-A177-3AD203B41FA5}">
                      <a16:colId xmlns:a16="http://schemas.microsoft.com/office/drawing/2014/main" val="20000"/>
                    </a:ext>
                  </a:extLst>
                </a:gridCol>
                <a:gridCol w="342963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相等</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5" dirty="0">
                          <a:solidFill>
                            <a:srgbClr val="333333"/>
                          </a:solidFill>
                          <a:latin typeface="Trebuchet MS"/>
                          <a:cs typeface="Trebuchet MS"/>
                        </a:rPr>
                        <a:t>&lt;&gt;</a:t>
                      </a:r>
                      <a:r>
                        <a:rPr sz="950" spc="25" dirty="0">
                          <a:solidFill>
                            <a:srgbClr val="333333"/>
                          </a:solidFill>
                          <a:latin typeface="微软雅黑"/>
                          <a:cs typeface="微软雅黑"/>
                        </a:rPr>
                        <a:t>或</a:t>
                      </a:r>
                      <a:r>
                        <a:rPr sz="950" spc="-15"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不相等</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Trebuchet MS"/>
                          <a:cs typeface="Trebuchet MS"/>
                        </a:rPr>
                        <a:t>&gt;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大于</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Trebuchet MS"/>
                          <a:cs typeface="Trebuchet MS"/>
                        </a:rPr>
                        <a:t>&lt;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小于</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55" dirty="0">
                          <a:solidFill>
                            <a:srgbClr val="333333"/>
                          </a:solidFill>
                          <a:latin typeface="Trebuchet MS"/>
                          <a:cs typeface="Trebuchet MS"/>
                        </a:rPr>
                        <a:t>&gt;=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大于或等于</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55" dirty="0">
                          <a:solidFill>
                            <a:srgbClr val="333333"/>
                          </a:solidFill>
                          <a:latin typeface="Trebuchet MS"/>
                          <a:cs typeface="Trebuchet MS"/>
                        </a:rPr>
                        <a:t>&lt;=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小于或等于</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55" dirty="0">
                          <a:solidFill>
                            <a:srgbClr val="333333"/>
                          </a:solidFill>
                          <a:latin typeface="Trebuchet MS"/>
                          <a:cs typeface="Trebuchet MS"/>
                        </a:rPr>
                        <a:t>BETWEEN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在某个范围内</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25" dirty="0">
                          <a:solidFill>
                            <a:srgbClr val="333333"/>
                          </a:solidFill>
                          <a:latin typeface="Trebuchet MS"/>
                          <a:cs typeface="Trebuchet MS"/>
                        </a:rPr>
                        <a:t>LIKE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搜索一个例子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65" dirty="0">
                          <a:solidFill>
                            <a:srgbClr val="333333"/>
                          </a:solidFill>
                          <a:latin typeface="Trebuchet MS"/>
                          <a:cs typeface="Trebuchet MS"/>
                        </a:rPr>
                        <a:t>IN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在列中搜索多个值</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bl>
          </a:graphicData>
        </a:graphic>
      </p:graphicFrame>
      <p:grpSp>
        <p:nvGrpSpPr>
          <p:cNvPr id="3" name="object 3"/>
          <p:cNvGrpSpPr/>
          <p:nvPr/>
        </p:nvGrpSpPr>
        <p:grpSpPr>
          <a:xfrm>
            <a:off x="959124" y="4675574"/>
            <a:ext cx="5651500" cy="1525270"/>
            <a:chOff x="959124" y="4675574"/>
            <a:chExt cx="5651500" cy="1525270"/>
          </a:xfrm>
        </p:grpSpPr>
        <p:sp>
          <p:nvSpPr>
            <p:cNvPr id="4" name="object 4"/>
            <p:cNvSpPr/>
            <p:nvPr/>
          </p:nvSpPr>
          <p:spPr>
            <a:xfrm>
              <a:off x="963889" y="4680339"/>
              <a:ext cx="5641975" cy="1515745"/>
            </a:xfrm>
            <a:custGeom>
              <a:avLst/>
              <a:gdLst/>
              <a:ahLst/>
              <a:cxnLst/>
              <a:rect l="l" t="t" r="r" b="b"/>
              <a:pathLst>
                <a:path w="5641975" h="1515745">
                  <a:moveTo>
                    <a:pt x="5617597" y="1515179"/>
                  </a:moveTo>
                  <a:lnTo>
                    <a:pt x="23823" y="1515179"/>
                  </a:lnTo>
                  <a:lnTo>
                    <a:pt x="20659" y="1514883"/>
                  </a:lnTo>
                  <a:lnTo>
                    <a:pt x="0" y="1494328"/>
                  </a:lnTo>
                  <a:lnTo>
                    <a:pt x="0" y="1491355"/>
                  </a:lnTo>
                  <a:lnTo>
                    <a:pt x="0" y="20250"/>
                  </a:lnTo>
                  <a:lnTo>
                    <a:pt x="600" y="16971"/>
                  </a:lnTo>
                  <a:lnTo>
                    <a:pt x="3020" y="11320"/>
                  </a:lnTo>
                  <a:lnTo>
                    <a:pt x="4745" y="8633"/>
                  </a:lnTo>
                  <a:lnTo>
                    <a:pt x="6975" y="6556"/>
                  </a:lnTo>
                  <a:lnTo>
                    <a:pt x="9214" y="4173"/>
                  </a:lnTo>
                  <a:lnTo>
                    <a:pt x="11787" y="2382"/>
                  </a:lnTo>
                  <a:lnTo>
                    <a:pt x="14703" y="1191"/>
                  </a:lnTo>
                  <a:lnTo>
                    <a:pt x="17629" y="295"/>
                  </a:lnTo>
                  <a:lnTo>
                    <a:pt x="20659" y="0"/>
                  </a:lnTo>
                  <a:lnTo>
                    <a:pt x="5620752" y="0"/>
                  </a:lnTo>
                  <a:lnTo>
                    <a:pt x="5634446" y="6556"/>
                  </a:lnTo>
                  <a:lnTo>
                    <a:pt x="5636675" y="8633"/>
                  </a:lnTo>
                  <a:lnTo>
                    <a:pt x="5638400" y="11320"/>
                  </a:lnTo>
                  <a:lnTo>
                    <a:pt x="5640821" y="16971"/>
                  </a:lnTo>
                  <a:lnTo>
                    <a:pt x="5641421" y="20250"/>
                  </a:lnTo>
                  <a:lnTo>
                    <a:pt x="5641421" y="1494328"/>
                  </a:lnTo>
                  <a:lnTo>
                    <a:pt x="5620752" y="1514883"/>
                  </a:lnTo>
                  <a:lnTo>
                    <a:pt x="5617597" y="1515179"/>
                  </a:lnTo>
                  <a:close/>
                </a:path>
              </a:pathLst>
            </a:custGeom>
            <a:solidFill>
              <a:srgbClr val="F8F8F8"/>
            </a:solidFill>
          </p:spPr>
          <p:txBody>
            <a:bodyPr wrap="square" lIns="0" tIns="0" rIns="0" bIns="0" rtlCol="0"/>
            <a:lstStyle/>
            <a:p>
              <a:endParaRPr/>
            </a:p>
          </p:txBody>
        </p:sp>
        <p:sp>
          <p:nvSpPr>
            <p:cNvPr id="5" name="object 5"/>
            <p:cNvSpPr/>
            <p:nvPr/>
          </p:nvSpPr>
          <p:spPr>
            <a:xfrm>
              <a:off x="963889" y="4680339"/>
              <a:ext cx="5641975" cy="1515745"/>
            </a:xfrm>
            <a:custGeom>
              <a:avLst/>
              <a:gdLst/>
              <a:ahLst/>
              <a:cxnLst/>
              <a:rect l="l" t="t" r="r" b="b"/>
              <a:pathLst>
                <a:path w="5641975" h="1515745">
                  <a:moveTo>
                    <a:pt x="0" y="1491355"/>
                  </a:moveTo>
                  <a:lnTo>
                    <a:pt x="0" y="23823"/>
                  </a:lnTo>
                  <a:lnTo>
                    <a:pt x="0" y="20250"/>
                  </a:lnTo>
                  <a:lnTo>
                    <a:pt x="600" y="16971"/>
                  </a:lnTo>
                  <a:lnTo>
                    <a:pt x="1810" y="14294"/>
                  </a:lnTo>
                  <a:lnTo>
                    <a:pt x="3020" y="11320"/>
                  </a:lnTo>
                  <a:lnTo>
                    <a:pt x="4745" y="8633"/>
                  </a:lnTo>
                  <a:lnTo>
                    <a:pt x="6975" y="6556"/>
                  </a:lnTo>
                  <a:lnTo>
                    <a:pt x="9214" y="4173"/>
                  </a:lnTo>
                  <a:lnTo>
                    <a:pt x="11787" y="2382"/>
                  </a:lnTo>
                  <a:lnTo>
                    <a:pt x="14703" y="1191"/>
                  </a:lnTo>
                  <a:lnTo>
                    <a:pt x="17629" y="295"/>
                  </a:lnTo>
                  <a:lnTo>
                    <a:pt x="20659" y="0"/>
                  </a:lnTo>
                  <a:lnTo>
                    <a:pt x="23823" y="0"/>
                  </a:lnTo>
                  <a:lnTo>
                    <a:pt x="5617597" y="0"/>
                  </a:lnTo>
                  <a:lnTo>
                    <a:pt x="5620752" y="0"/>
                  </a:lnTo>
                  <a:lnTo>
                    <a:pt x="5623792" y="295"/>
                  </a:lnTo>
                  <a:lnTo>
                    <a:pt x="5626717" y="1191"/>
                  </a:lnTo>
                  <a:lnTo>
                    <a:pt x="5629633" y="2382"/>
                  </a:lnTo>
                  <a:lnTo>
                    <a:pt x="5632206" y="4173"/>
                  </a:lnTo>
                  <a:lnTo>
                    <a:pt x="5634446" y="6556"/>
                  </a:lnTo>
                  <a:lnTo>
                    <a:pt x="5636675" y="8633"/>
                  </a:lnTo>
                  <a:lnTo>
                    <a:pt x="5638400" y="11320"/>
                  </a:lnTo>
                  <a:lnTo>
                    <a:pt x="5639610" y="14294"/>
                  </a:lnTo>
                  <a:lnTo>
                    <a:pt x="5640821" y="16971"/>
                  </a:lnTo>
                  <a:lnTo>
                    <a:pt x="5641421" y="20250"/>
                  </a:lnTo>
                  <a:lnTo>
                    <a:pt x="5641421" y="23823"/>
                  </a:lnTo>
                  <a:lnTo>
                    <a:pt x="5641421" y="1491355"/>
                  </a:lnTo>
                  <a:lnTo>
                    <a:pt x="5641421" y="1494328"/>
                  </a:lnTo>
                  <a:lnTo>
                    <a:pt x="5640821" y="1497311"/>
                  </a:lnTo>
                  <a:lnTo>
                    <a:pt x="5639610" y="1499989"/>
                  </a:lnTo>
                  <a:lnTo>
                    <a:pt x="5638400" y="1502666"/>
                  </a:lnTo>
                  <a:lnTo>
                    <a:pt x="5617597" y="1515179"/>
                  </a:lnTo>
                  <a:lnTo>
                    <a:pt x="23823" y="1515179"/>
                  </a:lnTo>
                  <a:lnTo>
                    <a:pt x="1810" y="1499989"/>
                  </a:lnTo>
                  <a:lnTo>
                    <a:pt x="600" y="1497311"/>
                  </a:lnTo>
                  <a:lnTo>
                    <a:pt x="0" y="1494328"/>
                  </a:lnTo>
                  <a:lnTo>
                    <a:pt x="0" y="149135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761498"/>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33" y="3925154"/>
            <a:ext cx="5640070" cy="150050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现在进入动手环节。分别在</a:t>
            </a:r>
            <a:r>
              <a:rPr sz="950" b="1" spc="75" dirty="0">
                <a:solidFill>
                  <a:srgbClr val="333333"/>
                </a:solidFill>
                <a:latin typeface="Trebuchet MS"/>
                <a:cs typeface="Trebuchet MS"/>
              </a:rPr>
              <a:t>mybook</a:t>
            </a:r>
            <a:r>
              <a:rPr sz="950" b="1" spc="25" dirty="0">
                <a:solidFill>
                  <a:srgbClr val="333333"/>
                </a:solidFill>
                <a:latin typeface="微软雅黑"/>
                <a:cs typeface="微软雅黑"/>
              </a:rPr>
              <a:t>表单中查找出价格大于</a:t>
            </a:r>
            <a:r>
              <a:rPr sz="950" b="1" dirty="0">
                <a:solidFill>
                  <a:srgbClr val="333333"/>
                </a:solidFill>
                <a:latin typeface="Trebuchet MS"/>
                <a:cs typeface="Trebuchet MS"/>
              </a:rPr>
              <a:t>75</a:t>
            </a:r>
            <a:r>
              <a:rPr sz="950" b="1" spc="25" dirty="0">
                <a:solidFill>
                  <a:srgbClr val="333333"/>
                </a:solidFill>
                <a:latin typeface="微软雅黑"/>
                <a:cs typeface="微软雅黑"/>
              </a:rPr>
              <a:t>元或价格不等于</a:t>
            </a:r>
            <a:r>
              <a:rPr sz="950" b="1" dirty="0">
                <a:solidFill>
                  <a:srgbClr val="333333"/>
                </a:solidFill>
                <a:latin typeface="Trebuchet MS"/>
                <a:cs typeface="Trebuchet MS"/>
              </a:rPr>
              <a:t>80</a:t>
            </a:r>
            <a:r>
              <a:rPr sz="950" b="1" spc="20" dirty="0">
                <a:solidFill>
                  <a:srgbClr val="333333"/>
                </a:solidFill>
                <a:latin typeface="微软雅黑"/>
                <a:cs typeface="微软雅黑"/>
              </a:rPr>
              <a:t>元的图书，其对应的命 </a:t>
            </a:r>
            <a:r>
              <a:rPr sz="950" b="1" spc="25" dirty="0">
                <a:solidFill>
                  <a:srgbClr val="333333"/>
                </a:solidFill>
                <a:latin typeface="微软雅黑"/>
                <a:cs typeface="微软雅黑"/>
              </a:rPr>
              <a:t>令如下所示。在熟悉了这两个查询条件之后，大家可以自行尝试精确查找图书名为</a:t>
            </a:r>
            <a:r>
              <a:rPr sz="950" b="1" spc="40" dirty="0">
                <a:solidFill>
                  <a:srgbClr val="333333"/>
                </a:solidFill>
                <a:latin typeface="Trebuchet MS"/>
                <a:cs typeface="Trebuchet MS"/>
              </a:rPr>
              <a:t>linuxprobe2</a:t>
            </a:r>
            <a:r>
              <a:rPr sz="950" b="1" spc="25" dirty="0">
                <a:solidFill>
                  <a:srgbClr val="333333"/>
                </a:solidFill>
                <a:latin typeface="微软雅黑"/>
                <a:cs typeface="微软雅黑"/>
              </a:rPr>
              <a:t>的图书 信息。</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MariaDB</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[linuxprobe]&gt;</a:t>
            </a:r>
            <a:r>
              <a:rPr sz="850" spc="40" dirty="0">
                <a:solidFill>
                  <a:srgbClr val="333333"/>
                </a:solidFill>
                <a:latin typeface="Lucida Console"/>
                <a:cs typeface="Lucida Console"/>
              </a:rPr>
              <a:t> </a:t>
            </a:r>
            <a:r>
              <a:rPr sz="850" spc="25" dirty="0">
                <a:solidFill>
                  <a:srgbClr val="333333"/>
                </a:solidFill>
                <a:latin typeface="Lucida Console"/>
                <a:cs typeface="Lucida Console"/>
              </a:rPr>
              <a:t>SELECT</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25" dirty="0">
                <a:solidFill>
                  <a:srgbClr val="333333"/>
                </a:solidFill>
                <a:latin typeface="Lucida Console"/>
                <a:cs typeface="Lucida Console"/>
              </a:rPr>
              <a:t>mybook</a:t>
            </a:r>
            <a:r>
              <a:rPr sz="850" spc="40" dirty="0">
                <a:solidFill>
                  <a:srgbClr val="333333"/>
                </a:solidFill>
                <a:latin typeface="Lucida Console"/>
                <a:cs typeface="Lucida Console"/>
              </a:rPr>
              <a:t> </a:t>
            </a:r>
            <a:r>
              <a:rPr sz="850" spc="25" dirty="0">
                <a:solidFill>
                  <a:srgbClr val="333333"/>
                </a:solidFill>
                <a:latin typeface="Lucida Console"/>
                <a:cs typeface="Lucida Console"/>
              </a:rPr>
              <a:t>WHERE</a:t>
            </a:r>
            <a:r>
              <a:rPr sz="850" spc="35" dirty="0">
                <a:solidFill>
                  <a:srgbClr val="333333"/>
                </a:solidFill>
                <a:latin typeface="Lucida Console"/>
                <a:cs typeface="Lucida Console"/>
              </a:rPr>
              <a:t> </a:t>
            </a:r>
            <a:r>
              <a:rPr sz="850" spc="30" dirty="0">
                <a:solidFill>
                  <a:srgbClr val="333333"/>
                </a:solidFill>
                <a:latin typeface="Lucida Console"/>
                <a:cs typeface="Lucida Console"/>
              </a:rPr>
              <a:t>price&gt;75;+-------------+-----</a:t>
            </a:r>
            <a:endParaRPr sz="850">
              <a:latin typeface="Lucida Console"/>
              <a:cs typeface="Lucida Console"/>
            </a:endParaRPr>
          </a:p>
          <a:p>
            <a:pPr marL="136525" marR="57785">
              <a:lnSpc>
                <a:spcPct val="132400"/>
              </a:lnSpc>
              <a:tabLst>
                <a:tab pos="1305560" algn="l"/>
                <a:tab pos="1782445" algn="l"/>
                <a:tab pos="1851660" algn="l"/>
                <a:tab pos="3365500" algn="l"/>
                <a:tab pos="3912235" algn="l"/>
              </a:tabLst>
            </a:pPr>
            <a:r>
              <a:rPr sz="850" spc="30"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price</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pages</a:t>
            </a:r>
            <a:r>
              <a:rPr sz="850" spc="30" dirty="0">
                <a:solidFill>
                  <a:srgbClr val="333333"/>
                </a:solidFill>
                <a:latin typeface="Lucida Console"/>
                <a:cs typeface="Lucida Console"/>
              </a:rPr>
              <a:t> |+-------------+-------+-------+| </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linuxprobe3</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80</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518</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linuxprobe4</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100</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518</a:t>
            </a:r>
            <a:r>
              <a:rPr sz="850" spc="-25"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---+-------+2 </a:t>
            </a:r>
            <a:r>
              <a:rPr sz="850" spc="25" dirty="0">
                <a:solidFill>
                  <a:srgbClr val="333333"/>
                </a:solidFill>
                <a:latin typeface="Lucida Console"/>
                <a:cs typeface="Lucida Console"/>
              </a:rPr>
              <a:t>rows</a:t>
            </a:r>
            <a:r>
              <a:rPr sz="850" spc="35" dirty="0">
                <a:solidFill>
                  <a:srgbClr val="333333"/>
                </a:solidFill>
                <a:latin typeface="Lucida Console"/>
                <a:cs typeface="Lucida Console"/>
              </a:rPr>
              <a:t>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25" dirty="0">
                <a:solidFill>
                  <a:srgbClr val="333333"/>
                </a:solidFill>
                <a:latin typeface="Lucida Console"/>
                <a:cs typeface="Lucida Console"/>
              </a:rPr>
              <a:t>set</a:t>
            </a:r>
            <a:r>
              <a:rPr sz="850" spc="35" dirty="0">
                <a:solidFill>
                  <a:srgbClr val="333333"/>
                </a:solidFill>
                <a:latin typeface="Lucida Console"/>
                <a:cs typeface="Lucida Console"/>
              </a:rPr>
              <a:t> </a:t>
            </a:r>
            <a:r>
              <a:rPr sz="850" spc="25" dirty="0">
                <a:solidFill>
                  <a:srgbClr val="333333"/>
                </a:solidFill>
                <a:latin typeface="Lucida Console"/>
                <a:cs typeface="Lucida Console"/>
              </a:rPr>
              <a:t>(0.001</a:t>
            </a:r>
            <a:r>
              <a:rPr sz="850" spc="35" dirty="0">
                <a:solidFill>
                  <a:srgbClr val="333333"/>
                </a:solidFill>
                <a:latin typeface="Lucida Console"/>
                <a:cs typeface="Lucida Console"/>
              </a:rPr>
              <a:t> </a:t>
            </a:r>
            <a:r>
              <a:rPr sz="850" spc="30" dirty="0">
                <a:solidFill>
                  <a:srgbClr val="333333"/>
                </a:solidFill>
                <a:latin typeface="Lucida Console"/>
                <a:cs typeface="Lucida Console"/>
              </a:rPr>
              <a:t>sec)MariaDB [linuxprobe]&gt;</a:t>
            </a:r>
            <a:r>
              <a:rPr sz="850" spc="35" dirty="0">
                <a:solidFill>
                  <a:srgbClr val="333333"/>
                </a:solidFill>
                <a:latin typeface="Lucida Console"/>
                <a:cs typeface="Lucida Console"/>
              </a:rPr>
              <a:t> </a:t>
            </a:r>
            <a:r>
              <a:rPr sz="850" spc="25" dirty="0">
                <a:solidFill>
                  <a:srgbClr val="333333"/>
                </a:solidFill>
                <a:latin typeface="Lucida Console"/>
                <a:cs typeface="Lucida Console"/>
              </a:rPr>
              <a:t>SELECT</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endParaRPr sz="850">
              <a:latin typeface="Lucida Console"/>
              <a:cs typeface="Lucida Console"/>
            </a:endParaRPr>
          </a:p>
        </p:txBody>
      </p:sp>
      <p:grpSp>
        <p:nvGrpSpPr>
          <p:cNvPr id="8" name="object 8"/>
          <p:cNvGrpSpPr/>
          <p:nvPr/>
        </p:nvGrpSpPr>
        <p:grpSpPr>
          <a:xfrm>
            <a:off x="959124" y="6867342"/>
            <a:ext cx="5651500" cy="838835"/>
            <a:chOff x="959124" y="6867342"/>
            <a:chExt cx="5651500" cy="838835"/>
          </a:xfrm>
        </p:grpSpPr>
        <p:sp>
          <p:nvSpPr>
            <p:cNvPr id="9" name="object 9"/>
            <p:cNvSpPr/>
            <p:nvPr/>
          </p:nvSpPr>
          <p:spPr>
            <a:xfrm>
              <a:off x="963889" y="6872107"/>
              <a:ext cx="5641975" cy="829310"/>
            </a:xfrm>
            <a:custGeom>
              <a:avLst/>
              <a:gdLst/>
              <a:ahLst/>
              <a:cxnLst/>
              <a:rect l="l" t="t" r="r" b="b"/>
              <a:pathLst>
                <a:path w="5641975" h="829309">
                  <a:moveTo>
                    <a:pt x="5617597" y="829060"/>
                  </a:moveTo>
                  <a:lnTo>
                    <a:pt x="23823" y="829060"/>
                  </a:lnTo>
                  <a:lnTo>
                    <a:pt x="20659" y="828764"/>
                  </a:lnTo>
                  <a:lnTo>
                    <a:pt x="0" y="808514"/>
                  </a:lnTo>
                  <a:lnTo>
                    <a:pt x="0" y="805236"/>
                  </a:lnTo>
                  <a:lnTo>
                    <a:pt x="0" y="20250"/>
                  </a:lnTo>
                  <a:lnTo>
                    <a:pt x="600" y="16971"/>
                  </a:lnTo>
                  <a:lnTo>
                    <a:pt x="1810" y="14294"/>
                  </a:lnTo>
                  <a:lnTo>
                    <a:pt x="3020" y="11016"/>
                  </a:lnTo>
                  <a:lnTo>
                    <a:pt x="20659" y="0"/>
                  </a:lnTo>
                  <a:lnTo>
                    <a:pt x="5620752" y="0"/>
                  </a:lnTo>
                  <a:lnTo>
                    <a:pt x="5639610" y="14294"/>
                  </a:lnTo>
                  <a:lnTo>
                    <a:pt x="5640821" y="16971"/>
                  </a:lnTo>
                  <a:lnTo>
                    <a:pt x="5641421" y="20250"/>
                  </a:lnTo>
                  <a:lnTo>
                    <a:pt x="5641421" y="808514"/>
                  </a:lnTo>
                  <a:lnTo>
                    <a:pt x="5620752" y="828764"/>
                  </a:lnTo>
                  <a:lnTo>
                    <a:pt x="5617597" y="829060"/>
                  </a:lnTo>
                  <a:close/>
                </a:path>
              </a:pathLst>
            </a:custGeom>
            <a:solidFill>
              <a:srgbClr val="F8F8F8"/>
            </a:solidFill>
          </p:spPr>
          <p:txBody>
            <a:bodyPr wrap="square" lIns="0" tIns="0" rIns="0" bIns="0" rtlCol="0"/>
            <a:lstStyle/>
            <a:p>
              <a:endParaRPr/>
            </a:p>
          </p:txBody>
        </p:sp>
        <p:sp>
          <p:nvSpPr>
            <p:cNvPr id="10" name="object 10"/>
            <p:cNvSpPr/>
            <p:nvPr/>
          </p:nvSpPr>
          <p:spPr>
            <a:xfrm>
              <a:off x="963889" y="6872107"/>
              <a:ext cx="5641975" cy="829310"/>
            </a:xfrm>
            <a:custGeom>
              <a:avLst/>
              <a:gdLst/>
              <a:ahLst/>
              <a:cxnLst/>
              <a:rect l="l" t="t" r="r" b="b"/>
              <a:pathLst>
                <a:path w="5641975" h="829309">
                  <a:moveTo>
                    <a:pt x="0" y="805236"/>
                  </a:moveTo>
                  <a:lnTo>
                    <a:pt x="0" y="23823"/>
                  </a:lnTo>
                  <a:lnTo>
                    <a:pt x="0" y="20250"/>
                  </a:lnTo>
                  <a:lnTo>
                    <a:pt x="600" y="16971"/>
                  </a:lnTo>
                  <a:lnTo>
                    <a:pt x="1810" y="14294"/>
                  </a:lnTo>
                  <a:lnTo>
                    <a:pt x="3020" y="11016"/>
                  </a:lnTo>
                  <a:lnTo>
                    <a:pt x="4745" y="8633"/>
                  </a:lnTo>
                  <a:lnTo>
                    <a:pt x="20659" y="0"/>
                  </a:lnTo>
                  <a:lnTo>
                    <a:pt x="23823" y="0"/>
                  </a:lnTo>
                  <a:lnTo>
                    <a:pt x="5617597" y="0"/>
                  </a:lnTo>
                  <a:lnTo>
                    <a:pt x="5620752" y="0"/>
                  </a:lnTo>
                  <a:lnTo>
                    <a:pt x="5623792" y="295"/>
                  </a:lnTo>
                  <a:lnTo>
                    <a:pt x="5639610" y="14294"/>
                  </a:lnTo>
                  <a:lnTo>
                    <a:pt x="5640821" y="16971"/>
                  </a:lnTo>
                  <a:lnTo>
                    <a:pt x="5641421" y="20250"/>
                  </a:lnTo>
                  <a:lnTo>
                    <a:pt x="5641421" y="23823"/>
                  </a:lnTo>
                  <a:lnTo>
                    <a:pt x="5641421" y="805236"/>
                  </a:lnTo>
                  <a:lnTo>
                    <a:pt x="5641421" y="808514"/>
                  </a:lnTo>
                  <a:lnTo>
                    <a:pt x="5640821" y="811487"/>
                  </a:lnTo>
                  <a:lnTo>
                    <a:pt x="5639610" y="814165"/>
                  </a:lnTo>
                  <a:lnTo>
                    <a:pt x="5638400" y="817148"/>
                  </a:lnTo>
                  <a:lnTo>
                    <a:pt x="5617597" y="829060"/>
                  </a:lnTo>
                  <a:lnTo>
                    <a:pt x="23823" y="829060"/>
                  </a:lnTo>
                  <a:lnTo>
                    <a:pt x="1810" y="814165"/>
                  </a:lnTo>
                  <a:lnTo>
                    <a:pt x="600" y="811487"/>
                  </a:lnTo>
                  <a:lnTo>
                    <a:pt x="0" y="808514"/>
                  </a:lnTo>
                  <a:lnTo>
                    <a:pt x="0" y="80523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6953266"/>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6307738"/>
            <a:ext cx="5569585" cy="79565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匹配的条件越多，获得信息就越精准。在</a:t>
            </a:r>
            <a:r>
              <a:rPr sz="950" b="1" spc="55" dirty="0">
                <a:solidFill>
                  <a:srgbClr val="333333"/>
                </a:solidFill>
                <a:latin typeface="Trebuchet MS"/>
                <a:cs typeface="Trebuchet MS"/>
              </a:rPr>
              <a:t>WHERE</a:t>
            </a:r>
            <a:r>
              <a:rPr sz="950" b="1" spc="25" dirty="0">
                <a:solidFill>
                  <a:srgbClr val="333333"/>
                </a:solidFill>
                <a:latin typeface="微软雅黑"/>
                <a:cs typeface="微软雅黑"/>
              </a:rPr>
              <a:t>命令的后面追加</a:t>
            </a:r>
            <a:r>
              <a:rPr sz="950" b="1" spc="110" dirty="0">
                <a:solidFill>
                  <a:srgbClr val="333333"/>
                </a:solidFill>
                <a:latin typeface="Trebuchet MS"/>
                <a:cs typeface="Trebuchet MS"/>
              </a:rPr>
              <a:t>AND</a:t>
            </a:r>
            <a:r>
              <a:rPr sz="950" b="1" spc="20" dirty="0">
                <a:solidFill>
                  <a:srgbClr val="333333"/>
                </a:solidFill>
                <a:latin typeface="微软雅黑"/>
                <a:cs typeface="微软雅黑"/>
              </a:rPr>
              <a:t>操作符，可以进行多次匹配。例 </a:t>
            </a:r>
            <a:r>
              <a:rPr sz="950" b="1" spc="25" dirty="0">
                <a:solidFill>
                  <a:srgbClr val="333333"/>
                </a:solidFill>
                <a:latin typeface="微软雅黑"/>
                <a:cs typeface="微软雅黑"/>
              </a:rPr>
              <a:t>如找到这本价格为</a:t>
            </a:r>
            <a:r>
              <a:rPr sz="950" b="1" dirty="0">
                <a:solidFill>
                  <a:srgbClr val="333333"/>
                </a:solidFill>
                <a:latin typeface="Trebuchet MS"/>
                <a:cs typeface="Trebuchet MS"/>
              </a:rPr>
              <a:t>30</a:t>
            </a:r>
            <a:r>
              <a:rPr sz="950" b="1" spc="25" dirty="0">
                <a:solidFill>
                  <a:srgbClr val="333333"/>
                </a:solidFill>
                <a:latin typeface="微软雅黑"/>
                <a:cs typeface="微软雅黑"/>
              </a:rPr>
              <a:t>元，页数为</a:t>
            </a:r>
            <a:r>
              <a:rPr sz="950" b="1" dirty="0">
                <a:solidFill>
                  <a:srgbClr val="333333"/>
                </a:solidFill>
                <a:latin typeface="Trebuchet MS"/>
                <a:cs typeface="Trebuchet MS"/>
              </a:rPr>
              <a:t>518</a:t>
            </a:r>
            <a:r>
              <a:rPr sz="950" b="1" spc="25" dirty="0">
                <a:solidFill>
                  <a:srgbClr val="333333"/>
                </a:solidFill>
                <a:latin typeface="微软雅黑"/>
                <a:cs typeface="微软雅黑"/>
              </a:rPr>
              <a:t>的书籍名称：</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MariaDB [linuxprobe]&gt;</a:t>
            </a:r>
            <a:r>
              <a:rPr sz="850" spc="35" dirty="0">
                <a:solidFill>
                  <a:srgbClr val="333333"/>
                </a:solidFill>
                <a:latin typeface="Lucida Console"/>
                <a:cs typeface="Lucida Console"/>
              </a:rPr>
              <a:t> </a:t>
            </a:r>
            <a:r>
              <a:rPr sz="850" spc="25" dirty="0">
                <a:solidFill>
                  <a:srgbClr val="333333"/>
                </a:solidFill>
                <a:latin typeface="Lucida Console"/>
                <a:cs typeface="Lucida Console"/>
              </a:rPr>
              <a:t>SELECT</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25" dirty="0">
                <a:solidFill>
                  <a:srgbClr val="333333"/>
                </a:solidFill>
                <a:latin typeface="Lucida Console"/>
                <a:cs typeface="Lucida Console"/>
              </a:rPr>
              <a:t>mybook</a:t>
            </a:r>
            <a:r>
              <a:rPr sz="850" spc="35" dirty="0">
                <a:solidFill>
                  <a:srgbClr val="333333"/>
                </a:solidFill>
                <a:latin typeface="Lucida Console"/>
                <a:cs typeface="Lucida Console"/>
              </a:rPr>
              <a:t> </a:t>
            </a:r>
            <a:r>
              <a:rPr sz="850" spc="25" dirty="0">
                <a:solidFill>
                  <a:srgbClr val="333333"/>
                </a:solidFill>
                <a:latin typeface="Lucida Console"/>
                <a:cs typeface="Lucida Console"/>
              </a:rPr>
              <a:t>WHERE</a:t>
            </a:r>
            <a:r>
              <a:rPr sz="850" spc="35" dirty="0">
                <a:solidFill>
                  <a:srgbClr val="333333"/>
                </a:solidFill>
                <a:latin typeface="Lucida Console"/>
                <a:cs typeface="Lucida Console"/>
              </a:rPr>
              <a:t> </a:t>
            </a:r>
            <a:r>
              <a:rPr sz="850" spc="30" dirty="0">
                <a:solidFill>
                  <a:srgbClr val="333333"/>
                </a:solidFill>
                <a:latin typeface="Lucida Console"/>
                <a:cs typeface="Lucida Console"/>
              </a:rPr>
              <a:t>price=30</a:t>
            </a:r>
            <a:r>
              <a:rPr sz="850" spc="35" dirty="0">
                <a:solidFill>
                  <a:srgbClr val="333333"/>
                </a:solidFill>
                <a:latin typeface="Lucida Console"/>
                <a:cs typeface="Lucida Console"/>
              </a:rPr>
              <a:t>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30" dirty="0">
                <a:solidFill>
                  <a:srgbClr val="333333"/>
                </a:solidFill>
                <a:latin typeface="Lucida Console"/>
                <a:cs typeface="Lucida Console"/>
              </a:rPr>
              <a:t>pages=518</a:t>
            </a:r>
            <a:r>
              <a:rPr sz="850" spc="35"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p:txBody>
      </p:sp>
      <p:grpSp>
        <p:nvGrpSpPr>
          <p:cNvPr id="13" name="object 13"/>
          <p:cNvGrpSpPr/>
          <p:nvPr/>
        </p:nvGrpSpPr>
        <p:grpSpPr>
          <a:xfrm>
            <a:off x="959124" y="9526053"/>
            <a:ext cx="5651500" cy="495934"/>
            <a:chOff x="959124" y="9526053"/>
            <a:chExt cx="5651500" cy="495934"/>
          </a:xfrm>
        </p:grpSpPr>
        <p:sp>
          <p:nvSpPr>
            <p:cNvPr id="14" name="object 14"/>
            <p:cNvSpPr/>
            <p:nvPr/>
          </p:nvSpPr>
          <p:spPr>
            <a:xfrm>
              <a:off x="963889" y="9530818"/>
              <a:ext cx="5641975" cy="486409"/>
            </a:xfrm>
            <a:custGeom>
              <a:avLst/>
              <a:gdLst/>
              <a:ahLst/>
              <a:cxnLst/>
              <a:rect l="l" t="t" r="r" b="b"/>
              <a:pathLst>
                <a:path w="5641975" h="486409">
                  <a:moveTo>
                    <a:pt x="5617597" y="486000"/>
                  </a:moveTo>
                  <a:lnTo>
                    <a:pt x="23823" y="486000"/>
                  </a:lnTo>
                  <a:lnTo>
                    <a:pt x="20659" y="485705"/>
                  </a:lnTo>
                  <a:lnTo>
                    <a:pt x="0" y="465150"/>
                  </a:lnTo>
                  <a:lnTo>
                    <a:pt x="0" y="462177"/>
                  </a:lnTo>
                  <a:lnTo>
                    <a:pt x="0" y="20250"/>
                  </a:lnTo>
                  <a:lnTo>
                    <a:pt x="600" y="16971"/>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6971"/>
                  </a:lnTo>
                  <a:lnTo>
                    <a:pt x="5641421" y="20250"/>
                  </a:lnTo>
                  <a:lnTo>
                    <a:pt x="5641421" y="465150"/>
                  </a:lnTo>
                  <a:lnTo>
                    <a:pt x="5620752" y="485705"/>
                  </a:lnTo>
                  <a:lnTo>
                    <a:pt x="5617597" y="486000"/>
                  </a:lnTo>
                  <a:close/>
                </a:path>
              </a:pathLst>
            </a:custGeom>
            <a:solidFill>
              <a:srgbClr val="F8F8F8"/>
            </a:solidFill>
          </p:spPr>
          <p:txBody>
            <a:bodyPr wrap="square" lIns="0" tIns="0" rIns="0" bIns="0" rtlCol="0"/>
            <a:lstStyle/>
            <a:p>
              <a:endParaRPr/>
            </a:p>
          </p:txBody>
        </p:sp>
        <p:sp>
          <p:nvSpPr>
            <p:cNvPr id="15" name="object 15"/>
            <p:cNvSpPr/>
            <p:nvPr/>
          </p:nvSpPr>
          <p:spPr>
            <a:xfrm>
              <a:off x="963889" y="9530818"/>
              <a:ext cx="5641975" cy="486409"/>
            </a:xfrm>
            <a:custGeom>
              <a:avLst/>
              <a:gdLst/>
              <a:ahLst/>
              <a:cxnLst/>
              <a:rect l="l" t="t" r="r" b="b"/>
              <a:pathLst>
                <a:path w="5641975" h="486409">
                  <a:moveTo>
                    <a:pt x="0" y="462177"/>
                  </a:moveTo>
                  <a:lnTo>
                    <a:pt x="0" y="23823"/>
                  </a:lnTo>
                  <a:lnTo>
                    <a:pt x="0" y="20250"/>
                  </a:lnTo>
                  <a:lnTo>
                    <a:pt x="600" y="16971"/>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6971"/>
                  </a:lnTo>
                  <a:lnTo>
                    <a:pt x="5641421" y="20250"/>
                  </a:lnTo>
                  <a:lnTo>
                    <a:pt x="5641421" y="23823"/>
                  </a:lnTo>
                  <a:lnTo>
                    <a:pt x="5641421" y="462177"/>
                  </a:lnTo>
                  <a:lnTo>
                    <a:pt x="5641421" y="465150"/>
                  </a:lnTo>
                  <a:lnTo>
                    <a:pt x="5640821" y="468133"/>
                  </a:lnTo>
                  <a:lnTo>
                    <a:pt x="5639610" y="470810"/>
                  </a:lnTo>
                  <a:lnTo>
                    <a:pt x="5638400" y="473793"/>
                  </a:lnTo>
                  <a:lnTo>
                    <a:pt x="5617597" y="486000"/>
                  </a:lnTo>
                  <a:lnTo>
                    <a:pt x="23823" y="486000"/>
                  </a:lnTo>
                  <a:lnTo>
                    <a:pt x="1810" y="470810"/>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16" name="object 16"/>
            <p:cNvSpPr/>
            <p:nvPr/>
          </p:nvSpPr>
          <p:spPr>
            <a:xfrm>
              <a:off x="1006771" y="9611977"/>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7" name="object 17"/>
          <p:cNvSpPr txBox="1"/>
          <p:nvPr/>
        </p:nvSpPr>
        <p:spPr>
          <a:xfrm>
            <a:off x="946424" y="7845786"/>
            <a:ext cx="5662295" cy="2087880"/>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18.6</a:t>
            </a:r>
            <a:r>
              <a:rPr sz="950" b="1" spc="-35" dirty="0">
                <a:solidFill>
                  <a:srgbClr val="333333"/>
                </a:solidFill>
                <a:latin typeface="Trebuchet MS"/>
                <a:cs typeface="Trebuchet MS"/>
              </a:rPr>
              <a:t> </a:t>
            </a:r>
            <a:r>
              <a:rPr sz="950" b="1" spc="25" dirty="0">
                <a:solidFill>
                  <a:srgbClr val="333333"/>
                </a:solidFill>
                <a:latin typeface="微软雅黑"/>
                <a:cs typeface="微软雅黑"/>
              </a:rPr>
              <a:t>数据库的备份及恢复</a:t>
            </a:r>
            <a:endParaRPr sz="950">
              <a:latin typeface="微软雅黑"/>
              <a:cs typeface="微软雅黑"/>
            </a:endParaRPr>
          </a:p>
          <a:p>
            <a:pPr marL="12700" marR="95885">
              <a:lnSpc>
                <a:spcPct val="131600"/>
              </a:lnSpc>
              <a:spcBef>
                <a:spcPts val="900"/>
              </a:spcBef>
            </a:pPr>
            <a:r>
              <a:rPr sz="950" b="1" spc="25" dirty="0">
                <a:solidFill>
                  <a:srgbClr val="333333"/>
                </a:solidFill>
                <a:latin typeface="微软雅黑"/>
                <a:cs typeface="微软雅黑"/>
              </a:rPr>
              <a:t>前文提到，本书的技术主线是</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系统的运维方向，不会对数据库管理系统的操作进行深入的讲解， </a:t>
            </a:r>
            <a:r>
              <a:rPr sz="950" b="1" spc="25" dirty="0">
                <a:solidFill>
                  <a:srgbClr val="333333"/>
                </a:solidFill>
                <a:latin typeface="微软雅黑"/>
                <a:cs typeface="微软雅黑"/>
              </a:rPr>
              <a:t>因此大家掌握了上面这些基本的数据库操作命令之后就足够了。下面要讲解的是数据库的备份以及恢 复，这些知识比较实用，希望大家能够掌握。</a:t>
            </a:r>
            <a:endParaRPr sz="950">
              <a:latin typeface="微软雅黑"/>
              <a:cs typeface="微软雅黑"/>
            </a:endParaRPr>
          </a:p>
          <a:p>
            <a:pPr marL="12700" marR="5080" algn="just">
              <a:lnSpc>
                <a:spcPct val="131600"/>
              </a:lnSpc>
              <a:spcBef>
                <a:spcPts val="750"/>
              </a:spcBef>
            </a:pPr>
            <a:r>
              <a:rPr sz="950" b="1" spc="75" dirty="0">
                <a:solidFill>
                  <a:srgbClr val="333333"/>
                </a:solidFill>
                <a:latin typeface="Trebuchet MS"/>
                <a:cs typeface="Trebuchet MS"/>
              </a:rPr>
              <a:t>mysqldump</a:t>
            </a:r>
            <a:r>
              <a:rPr sz="950" b="1" spc="25" dirty="0">
                <a:solidFill>
                  <a:srgbClr val="333333"/>
                </a:solidFill>
                <a:latin typeface="微软雅黑"/>
                <a:cs typeface="微软雅黑"/>
              </a:rPr>
              <a:t>命令用于备份数据库数据，格式为</a:t>
            </a:r>
            <a:r>
              <a:rPr sz="950" b="1" spc="55" dirty="0">
                <a:solidFill>
                  <a:srgbClr val="333333"/>
                </a:solidFill>
                <a:latin typeface="Trebuchet MS"/>
                <a:cs typeface="Trebuchet MS"/>
              </a:rPr>
              <a:t>“mysqldump</a:t>
            </a:r>
            <a:r>
              <a:rPr sz="950" b="1" spc="-35" dirty="0">
                <a:solidFill>
                  <a:srgbClr val="333333"/>
                </a:solidFill>
                <a:latin typeface="Trebuchet MS"/>
                <a:cs typeface="Trebuchet MS"/>
              </a:rPr>
              <a:t> </a:t>
            </a:r>
            <a:r>
              <a:rPr sz="950" b="1" spc="-60" dirty="0">
                <a:solidFill>
                  <a:srgbClr val="333333"/>
                </a:solidFill>
                <a:latin typeface="Trebuchet MS"/>
                <a:cs typeface="Trebuchet MS"/>
              </a:rPr>
              <a:t>[</a:t>
            </a:r>
            <a:r>
              <a:rPr sz="950" b="1" spc="25" dirty="0">
                <a:solidFill>
                  <a:srgbClr val="333333"/>
                </a:solidFill>
                <a:latin typeface="微软雅黑"/>
                <a:cs typeface="微软雅黑"/>
              </a:rPr>
              <a:t>参数</a:t>
            </a:r>
            <a:r>
              <a:rPr sz="950" b="1" spc="-60" dirty="0">
                <a:solidFill>
                  <a:srgbClr val="333333"/>
                </a:solidFill>
                <a:latin typeface="Trebuchet MS"/>
                <a:cs typeface="Trebuchet MS"/>
              </a:rPr>
              <a:t>]</a:t>
            </a:r>
            <a:r>
              <a:rPr sz="950" b="1" spc="-35" dirty="0">
                <a:solidFill>
                  <a:srgbClr val="333333"/>
                </a:solidFill>
                <a:latin typeface="Trebuchet MS"/>
                <a:cs typeface="Trebuchet MS"/>
              </a:rPr>
              <a:t> </a:t>
            </a:r>
            <a:r>
              <a:rPr sz="950" b="1" spc="-60" dirty="0">
                <a:solidFill>
                  <a:srgbClr val="333333"/>
                </a:solidFill>
                <a:latin typeface="Trebuchet MS"/>
                <a:cs typeface="Trebuchet MS"/>
              </a:rPr>
              <a:t>[</a:t>
            </a:r>
            <a:r>
              <a:rPr sz="950" b="1" spc="25" dirty="0">
                <a:solidFill>
                  <a:srgbClr val="333333"/>
                </a:solidFill>
                <a:latin typeface="微软雅黑"/>
                <a:cs typeface="微软雅黑"/>
              </a:rPr>
              <a:t>数据库名称</a:t>
            </a:r>
            <a:r>
              <a:rPr sz="950" b="1" spc="-95" dirty="0">
                <a:solidFill>
                  <a:srgbClr val="333333"/>
                </a:solidFill>
                <a:latin typeface="Trebuchet MS"/>
                <a:cs typeface="Trebuchet MS"/>
              </a:rPr>
              <a:t>]”</a:t>
            </a:r>
            <a:r>
              <a:rPr sz="950" b="1" spc="25" dirty="0">
                <a:solidFill>
                  <a:srgbClr val="333333"/>
                </a:solidFill>
                <a:latin typeface="微软雅黑"/>
                <a:cs typeface="微软雅黑"/>
              </a:rPr>
              <a:t>。其中参数与</a:t>
            </a:r>
            <a:r>
              <a:rPr sz="950" b="1" spc="60" dirty="0">
                <a:solidFill>
                  <a:srgbClr val="333333"/>
                </a:solidFill>
                <a:latin typeface="Trebuchet MS"/>
                <a:cs typeface="Trebuchet MS"/>
              </a:rPr>
              <a:t>mysql </a:t>
            </a:r>
            <a:r>
              <a:rPr sz="950" b="1" spc="25" dirty="0">
                <a:solidFill>
                  <a:srgbClr val="333333"/>
                </a:solidFill>
                <a:latin typeface="微软雅黑"/>
                <a:cs typeface="微软雅黑"/>
              </a:rPr>
              <a:t>命令大致相同</a:t>
            </a:r>
            <a:r>
              <a:rPr sz="950" b="1" spc="20" dirty="0">
                <a:solidFill>
                  <a:srgbClr val="333333"/>
                </a:solidFill>
                <a:latin typeface="微软雅黑"/>
                <a:cs typeface="微软雅黑"/>
              </a:rPr>
              <a:t>，</a:t>
            </a:r>
            <a:r>
              <a:rPr sz="950" b="1" spc="20" dirty="0">
                <a:solidFill>
                  <a:srgbClr val="333333"/>
                </a:solidFill>
                <a:latin typeface="Trebuchet MS"/>
                <a:cs typeface="Trebuchet MS"/>
              </a:rPr>
              <a:t>-u</a:t>
            </a:r>
            <a:r>
              <a:rPr sz="950" b="1" spc="25" dirty="0">
                <a:solidFill>
                  <a:srgbClr val="333333"/>
                </a:solidFill>
                <a:latin typeface="微软雅黑"/>
                <a:cs typeface="微软雅黑"/>
              </a:rPr>
              <a:t>参数用于定义登录数据库的账户名称</a:t>
            </a:r>
            <a:r>
              <a:rPr sz="950" b="1" spc="15" dirty="0">
                <a:solidFill>
                  <a:srgbClr val="333333"/>
                </a:solidFill>
                <a:latin typeface="微软雅黑"/>
                <a:cs typeface="微软雅黑"/>
              </a:rPr>
              <a:t>，</a:t>
            </a:r>
            <a:r>
              <a:rPr sz="950" b="1" spc="15" dirty="0">
                <a:solidFill>
                  <a:srgbClr val="333333"/>
                </a:solidFill>
                <a:latin typeface="Trebuchet MS"/>
                <a:cs typeface="Trebuchet MS"/>
              </a:rPr>
              <a:t>-p</a:t>
            </a:r>
            <a:r>
              <a:rPr sz="950" b="1" spc="25" dirty="0">
                <a:solidFill>
                  <a:srgbClr val="333333"/>
                </a:solidFill>
                <a:latin typeface="微软雅黑"/>
                <a:cs typeface="微软雅黑"/>
              </a:rPr>
              <a:t>参数代表密码提示符。下面将</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数 据库中的内容导出成一个文件，并保存到</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管理员的家目录中：</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mysqldump</a:t>
            </a:r>
            <a:r>
              <a:rPr sz="850" spc="25" dirty="0">
                <a:solidFill>
                  <a:srgbClr val="333333"/>
                </a:solidFill>
                <a:latin typeface="Lucida Console"/>
                <a:cs typeface="Lucida Console"/>
              </a:rPr>
              <a:t> </a:t>
            </a:r>
            <a:r>
              <a:rPr sz="850" spc="20" dirty="0">
                <a:solidFill>
                  <a:srgbClr val="333333"/>
                </a:solidFill>
                <a:latin typeface="Lucida Console"/>
                <a:cs typeface="Lucida Console"/>
              </a:rPr>
              <a:t>-u</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 </a:t>
            </a:r>
            <a:r>
              <a:rPr sz="850" spc="20" dirty="0">
                <a:solidFill>
                  <a:srgbClr val="333333"/>
                </a:solidFill>
                <a:latin typeface="Lucida Console"/>
                <a:cs typeface="Lucida Console"/>
              </a:rPr>
              <a:t>-p</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 </a:t>
            </a:r>
            <a:r>
              <a:rPr sz="850" spc="15" dirty="0">
                <a:solidFill>
                  <a:srgbClr val="333333"/>
                </a:solidFill>
                <a:latin typeface="Lucida Console"/>
                <a:cs typeface="Lucida Console"/>
              </a:rPr>
              <a:t>&gt;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/root/linuxprobeDB.dumpEnter</a:t>
            </a:r>
            <a:r>
              <a:rPr sz="850" spc="15" dirty="0">
                <a:solidFill>
                  <a:srgbClr val="333333"/>
                </a:solidFill>
                <a:latin typeface="Lucida Console"/>
                <a:cs typeface="Lucida Console"/>
              </a:rPr>
              <a:t> </a:t>
            </a:r>
            <a:r>
              <a:rPr sz="850" spc="30" dirty="0">
                <a:solidFill>
                  <a:srgbClr val="333333"/>
                </a:solidFill>
                <a:latin typeface="Lucida Console"/>
                <a:cs typeface="Lucida Console"/>
              </a:rPr>
              <a:t>password:</a:t>
            </a:r>
            <a:r>
              <a:rPr sz="850" spc="15" dirty="0">
                <a:solidFill>
                  <a:srgbClr val="333333"/>
                </a:solidFill>
                <a:latin typeface="Lucida Console"/>
                <a:cs typeface="Lucida Console"/>
              </a:rPr>
              <a:t> </a:t>
            </a:r>
            <a:r>
              <a:rPr sz="800" spc="90" dirty="0">
                <a:solidFill>
                  <a:srgbClr val="333333"/>
                </a:solidFill>
                <a:latin typeface="宋体"/>
                <a:cs typeface="宋体"/>
              </a:rPr>
              <a:t>输入管</a:t>
            </a:r>
            <a:r>
              <a:rPr sz="700" spc="190" dirty="0">
                <a:solidFill>
                  <a:srgbClr val="333333"/>
                </a:solidFill>
                <a:latin typeface="宋体"/>
                <a:cs typeface="宋体"/>
              </a:rPr>
              <a:t>理</a:t>
            </a:r>
            <a:r>
              <a:rPr sz="800" spc="90" dirty="0">
                <a:solidFill>
                  <a:srgbClr val="333333"/>
                </a:solidFill>
                <a:latin typeface="宋体"/>
                <a:cs typeface="宋体"/>
              </a:rPr>
              <a:t>员的数据库密</a:t>
            </a:r>
            <a:r>
              <a:rPr sz="800" spc="80" dirty="0">
                <a:solidFill>
                  <a:srgbClr val="333333"/>
                </a:solidFill>
                <a:latin typeface="宋体"/>
                <a:cs typeface="宋体"/>
              </a:rPr>
              <a:t>码</a:t>
            </a:r>
            <a:endParaRPr sz="800">
              <a:latin typeface="宋体"/>
              <a:cs typeface="宋体"/>
            </a:endParaRPr>
          </a:p>
        </p:txBody>
      </p:sp>
      <p:sp>
        <p:nvSpPr>
          <p:cNvPr id="24" name="object 24"/>
          <p:cNvSpPr txBox="1"/>
          <p:nvPr/>
        </p:nvSpPr>
        <p:spPr>
          <a:xfrm>
            <a:off x="3673811" y="10217035"/>
            <a:ext cx="219710"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339</a:t>
            </a:fld>
            <a:endParaRPr sz="800">
              <a:latin typeface="小哥哥网恋吗"/>
              <a:cs typeface="小哥哥网恋吗"/>
            </a:endParaRPr>
          </a:p>
        </p:txBody>
      </p:sp>
      <p:sp>
        <p:nvSpPr>
          <p:cNvPr id="18" name="object 18"/>
          <p:cNvSpPr txBox="1"/>
          <p:nvPr/>
        </p:nvSpPr>
        <p:spPr>
          <a:xfrm>
            <a:off x="1070306" y="5400225"/>
            <a:ext cx="4239895" cy="36893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mybook</a:t>
            </a:r>
            <a:r>
              <a:rPr sz="850" spc="40" dirty="0">
                <a:solidFill>
                  <a:srgbClr val="333333"/>
                </a:solidFill>
                <a:latin typeface="Lucida Console"/>
                <a:cs typeface="Lucida Console"/>
              </a:rPr>
              <a:t> </a:t>
            </a:r>
            <a:r>
              <a:rPr sz="850" spc="25" dirty="0">
                <a:solidFill>
                  <a:srgbClr val="333333"/>
                </a:solidFill>
                <a:latin typeface="Lucida Console"/>
                <a:cs typeface="Lucida Console"/>
              </a:rPr>
              <a:t>WHERE</a:t>
            </a:r>
            <a:r>
              <a:rPr sz="850" spc="40" dirty="0">
                <a:solidFill>
                  <a:srgbClr val="333333"/>
                </a:solidFill>
                <a:latin typeface="Lucida Console"/>
                <a:cs typeface="Lucida Console"/>
              </a:rPr>
              <a:t> </a:t>
            </a:r>
            <a:r>
              <a:rPr sz="850" spc="30" dirty="0">
                <a:solidFill>
                  <a:srgbClr val="333333"/>
                </a:solidFill>
                <a:latin typeface="Lucida Console"/>
                <a:cs typeface="Lucida Console"/>
              </a:rPr>
              <a:t>price!=80;+-------------+-------+-------+|</a:t>
            </a:r>
            <a:r>
              <a:rPr sz="850" spc="40" dirty="0">
                <a:solidFill>
                  <a:srgbClr val="333333"/>
                </a:solidFill>
                <a:latin typeface="Lucida Console"/>
                <a:cs typeface="Lucida Console"/>
              </a:rPr>
              <a:t> </a:t>
            </a:r>
            <a:r>
              <a:rPr sz="850" spc="25" dirty="0">
                <a:solidFill>
                  <a:srgbClr val="333333"/>
                </a:solidFill>
                <a:latin typeface="Lucida Console"/>
                <a:cs typeface="Lucida Console"/>
              </a:rPr>
              <a:t>name</a:t>
            </a:r>
            <a:endParaRPr sz="850">
              <a:latin typeface="Lucida Console"/>
              <a:cs typeface="Lucida Console"/>
            </a:endParaRPr>
          </a:p>
          <a:p>
            <a:pPr marL="12700">
              <a:lnSpc>
                <a:spcPct val="100000"/>
              </a:lnSpc>
              <a:spcBef>
                <a:spcPts val="330"/>
              </a:spcBef>
              <a:tabLst>
                <a:tab pos="3953510" algn="l"/>
              </a:tabLst>
            </a:pPr>
            <a:r>
              <a:rPr sz="850" spc="25" dirty="0">
                <a:solidFill>
                  <a:srgbClr val="333333"/>
                </a:solidFill>
                <a:latin typeface="Lucida Console"/>
                <a:cs typeface="Lucida Console"/>
              </a:rPr>
              <a:t>pages</a:t>
            </a:r>
            <a:r>
              <a:rPr sz="850" spc="50" dirty="0">
                <a:solidFill>
                  <a:srgbClr val="333333"/>
                </a:solidFill>
                <a:latin typeface="Lucida Console"/>
                <a:cs typeface="Lucida Console"/>
              </a:rPr>
              <a:t> </a:t>
            </a:r>
            <a:r>
              <a:rPr sz="850" spc="30" dirty="0">
                <a:solidFill>
                  <a:srgbClr val="333333"/>
                </a:solidFill>
                <a:latin typeface="Lucida Console"/>
                <a:cs typeface="Lucida Console"/>
              </a:rPr>
              <a:t>|+-------------+-------+-------+|</a:t>
            </a:r>
            <a:r>
              <a:rPr sz="850" spc="55" dirty="0">
                <a:solidFill>
                  <a:srgbClr val="333333"/>
                </a:solidFill>
                <a:latin typeface="Lucida Console"/>
                <a:cs typeface="Lucida Console"/>
              </a:rPr>
              <a:t> </a:t>
            </a:r>
            <a:r>
              <a:rPr sz="850" spc="30" dirty="0">
                <a:solidFill>
                  <a:srgbClr val="333333"/>
                </a:solidFill>
                <a:latin typeface="Lucida Console"/>
                <a:cs typeface="Lucida Console"/>
              </a:rPr>
              <a:t>linuxprobe1</a:t>
            </a:r>
            <a:r>
              <a:rPr sz="850" spc="5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30</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9" name="object 19"/>
          <p:cNvSpPr txBox="1"/>
          <p:nvPr/>
        </p:nvSpPr>
        <p:spPr>
          <a:xfrm>
            <a:off x="5488579" y="5400225"/>
            <a:ext cx="921385" cy="368935"/>
          </a:xfrm>
          <a:prstGeom prst="rect">
            <a:avLst/>
          </a:prstGeom>
        </p:spPr>
        <p:txBody>
          <a:bodyPr vert="horz" wrap="square" lIns="0" tIns="53340" rIns="0" bIns="0" rtlCol="0">
            <a:spAutoFit/>
          </a:bodyPr>
          <a:lstStyle/>
          <a:p>
            <a:pPr marL="290195">
              <a:lnSpc>
                <a:spcPct val="100000"/>
              </a:lnSpc>
              <a:spcBef>
                <a:spcPts val="42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25" dirty="0">
                <a:solidFill>
                  <a:srgbClr val="333333"/>
                </a:solidFill>
                <a:latin typeface="Lucida Console"/>
                <a:cs typeface="Lucida Console"/>
              </a:rPr>
              <a:t>price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518</a:t>
            </a:r>
            <a:r>
              <a:rPr sz="850" spc="-30"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p:txBody>
      </p:sp>
      <p:sp>
        <p:nvSpPr>
          <p:cNvPr id="20" name="object 20"/>
          <p:cNvSpPr txBox="1"/>
          <p:nvPr/>
        </p:nvSpPr>
        <p:spPr>
          <a:xfrm>
            <a:off x="4846442" y="5779167"/>
            <a:ext cx="168719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518</a:t>
            </a:r>
            <a:r>
              <a:rPr sz="850" spc="-25"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p:txBody>
      </p:sp>
      <p:sp>
        <p:nvSpPr>
          <p:cNvPr id="21" name="object 21"/>
          <p:cNvSpPr txBox="1"/>
          <p:nvPr/>
        </p:nvSpPr>
        <p:spPr>
          <a:xfrm>
            <a:off x="1070306" y="5743262"/>
            <a:ext cx="3597910" cy="368935"/>
          </a:xfrm>
          <a:prstGeom prst="rect">
            <a:avLst/>
          </a:prstGeom>
        </p:spPr>
        <p:txBody>
          <a:bodyPr vert="horz" wrap="square" lIns="0" tIns="53340" rIns="0" bIns="0" rtlCol="0">
            <a:spAutoFit/>
          </a:bodyPr>
          <a:lstStyle/>
          <a:p>
            <a:pPr marL="12700">
              <a:lnSpc>
                <a:spcPct val="100000"/>
              </a:lnSpc>
              <a:spcBef>
                <a:spcPts val="420"/>
              </a:spcBef>
              <a:tabLst>
                <a:tab pos="1181100" algn="l"/>
                <a:tab pos="1658620" algn="l"/>
                <a:tab pos="3241675" algn="l"/>
              </a:tabLst>
            </a:pPr>
            <a:r>
              <a:rPr sz="850" spc="30" dirty="0">
                <a:solidFill>
                  <a:srgbClr val="333333"/>
                </a:solidFill>
                <a:latin typeface="Lucida Console"/>
                <a:cs typeface="Lucida Console"/>
              </a:rPr>
              <a:t>linuxprobe2</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50</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518</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linuxprobe4</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5" dirty="0">
                <a:solidFill>
                  <a:srgbClr val="333333"/>
                </a:solidFill>
                <a:latin typeface="Lucida Console"/>
                <a:cs typeface="Lucida Console"/>
              </a:rPr>
              <a:t>100</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---+-------+3</a:t>
            </a:r>
            <a:r>
              <a:rPr sz="850" spc="25" dirty="0">
                <a:solidFill>
                  <a:srgbClr val="333333"/>
                </a:solidFill>
                <a:latin typeface="Lucida Console"/>
                <a:cs typeface="Lucida Console"/>
              </a:rPr>
              <a:t> rows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a:t>
            </a:r>
            <a:r>
              <a:rPr sz="850" spc="25" dirty="0">
                <a:solidFill>
                  <a:srgbClr val="333333"/>
                </a:solidFill>
                <a:latin typeface="Lucida Console"/>
                <a:cs typeface="Lucida Console"/>
              </a:rPr>
              <a:t>set (0.000</a:t>
            </a:r>
            <a:r>
              <a:rPr sz="850" spc="3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p:txBody>
      </p:sp>
      <p:sp>
        <p:nvSpPr>
          <p:cNvPr id="22" name="object 22"/>
          <p:cNvSpPr txBox="1"/>
          <p:nvPr/>
        </p:nvSpPr>
        <p:spPr>
          <a:xfrm>
            <a:off x="3547273" y="7077437"/>
            <a:ext cx="2932430" cy="368935"/>
          </a:xfrm>
          <a:prstGeom prst="rect">
            <a:avLst/>
          </a:prstGeom>
        </p:spPr>
        <p:txBody>
          <a:bodyPr vert="horz" wrap="square" lIns="0" tIns="53340" rIns="0" bIns="0" rtlCol="0">
            <a:spAutoFit/>
          </a:bodyPr>
          <a:lstStyle/>
          <a:p>
            <a:pPr marL="292100">
              <a:lnSpc>
                <a:spcPct val="100000"/>
              </a:lnSpc>
              <a:spcBef>
                <a:spcPts val="420"/>
              </a:spcBef>
            </a:pPr>
            <a:r>
              <a:rPr sz="850" spc="15" dirty="0">
                <a:solidFill>
                  <a:srgbClr val="333333"/>
                </a:solidFill>
                <a:latin typeface="Lucida Console"/>
                <a:cs typeface="Lucida Console"/>
              </a:rPr>
              <a:t>|</a:t>
            </a:r>
            <a:r>
              <a:rPr sz="850" spc="25" dirty="0">
                <a:solidFill>
                  <a:srgbClr val="333333"/>
                </a:solidFill>
                <a:latin typeface="Lucida Console"/>
                <a:cs typeface="Lucida Console"/>
              </a:rPr>
              <a:t> price </a:t>
            </a:r>
            <a:r>
              <a:rPr sz="850" spc="15" dirty="0">
                <a:solidFill>
                  <a:srgbClr val="333333"/>
                </a:solidFill>
                <a:latin typeface="Lucida Console"/>
                <a:cs typeface="Lucida Console"/>
              </a:rPr>
              <a:t>|</a:t>
            </a:r>
            <a:r>
              <a:rPr sz="850" spc="25" dirty="0">
                <a:solidFill>
                  <a:srgbClr val="333333"/>
                </a:solidFill>
                <a:latin typeface="Lucida Console"/>
                <a:cs typeface="Lucida Console"/>
              </a:rPr>
              <a:t> pages </a:t>
            </a: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518</a:t>
            </a:r>
            <a:r>
              <a:rPr sz="850" spc="15" dirty="0">
                <a:solidFill>
                  <a:srgbClr val="333333"/>
                </a:solidFill>
                <a:latin typeface="Lucida Console"/>
                <a:cs typeface="Lucida Console"/>
              </a:rPr>
              <a:t> </a:t>
            </a:r>
            <a:r>
              <a:rPr sz="850" spc="30" dirty="0">
                <a:solidFill>
                  <a:srgbClr val="333333"/>
                </a:solidFill>
                <a:latin typeface="Lucida Console"/>
                <a:cs typeface="Lucida Console"/>
              </a:rPr>
              <a:t>|+-------------+-------+-------+1</a:t>
            </a:r>
            <a:r>
              <a:rPr sz="850" spc="20" dirty="0">
                <a:solidFill>
                  <a:srgbClr val="333333"/>
                </a:solidFill>
                <a:latin typeface="Lucida Console"/>
                <a:cs typeface="Lucida Console"/>
              </a:rPr>
              <a:t> </a:t>
            </a:r>
            <a:r>
              <a:rPr sz="850" spc="25" dirty="0">
                <a:solidFill>
                  <a:srgbClr val="333333"/>
                </a:solidFill>
                <a:latin typeface="Lucida Console"/>
                <a:cs typeface="Lucida Console"/>
              </a:rPr>
              <a:t>row</a:t>
            </a:r>
            <a:endParaRPr sz="850">
              <a:latin typeface="Lucida Console"/>
              <a:cs typeface="Lucida Console"/>
            </a:endParaRPr>
          </a:p>
        </p:txBody>
      </p:sp>
      <p:sp>
        <p:nvSpPr>
          <p:cNvPr id="23" name="object 23"/>
          <p:cNvSpPr txBox="1"/>
          <p:nvPr/>
        </p:nvSpPr>
        <p:spPr>
          <a:xfrm>
            <a:off x="1070306" y="7077437"/>
            <a:ext cx="2298700" cy="5403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a:t>
            </a:r>
            <a:r>
              <a:rPr sz="850" dirty="0">
                <a:solidFill>
                  <a:srgbClr val="333333"/>
                </a:solidFill>
                <a:latin typeface="Lucida Console"/>
                <a:cs typeface="Lucida Console"/>
              </a:rPr>
              <a:t> </a:t>
            </a:r>
            <a:r>
              <a:rPr sz="850" spc="25" dirty="0">
                <a:solidFill>
                  <a:srgbClr val="333333"/>
                </a:solidFill>
                <a:latin typeface="Lucida Console"/>
                <a:cs typeface="Lucida Console"/>
              </a:rPr>
              <a:t>name</a:t>
            </a:r>
            <a:endParaRPr sz="850">
              <a:latin typeface="Lucida Console"/>
              <a:cs typeface="Lucida Console"/>
            </a:endParaRPr>
          </a:p>
          <a:p>
            <a:pPr marL="12700" marR="5080">
              <a:lnSpc>
                <a:spcPct val="132400"/>
              </a:lnSpc>
              <a:tabLst>
                <a:tab pos="2012314" algn="l"/>
              </a:tabLst>
            </a:pPr>
            <a:r>
              <a:rPr sz="850" spc="30"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linuxprobe1</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30</a:t>
            </a:r>
            <a:r>
              <a:rPr sz="850" spc="-55" dirty="0">
                <a:solidFill>
                  <a:srgbClr val="333333"/>
                </a:solidFill>
                <a:latin typeface="Lucida Console"/>
                <a:cs typeface="Lucida Console"/>
              </a:rPr>
              <a:t> </a:t>
            </a:r>
            <a:r>
              <a:rPr sz="850" spc="15" dirty="0">
                <a:solidFill>
                  <a:srgbClr val="333333"/>
                </a:solidFill>
                <a:latin typeface="Lucida Console"/>
                <a:cs typeface="Lucida Console"/>
              </a:rPr>
              <a:t>| </a:t>
            </a:r>
            <a:r>
              <a:rPr sz="850" spc="-495" dirty="0">
                <a:solidFill>
                  <a:srgbClr val="333333"/>
                </a:solidFill>
                <a:latin typeface="Lucida Console"/>
                <a:cs typeface="Lucida Console"/>
              </a:rPr>
              <a:t> </a:t>
            </a:r>
            <a:r>
              <a:rPr sz="850" spc="20" dirty="0">
                <a:solidFill>
                  <a:srgbClr val="333333"/>
                </a:solidFill>
                <a:latin typeface="Lucida Console"/>
                <a:cs typeface="Lucida Console"/>
              </a:rPr>
              <a:t>in</a:t>
            </a:r>
            <a:r>
              <a:rPr sz="850" spc="25" dirty="0">
                <a:solidFill>
                  <a:srgbClr val="333333"/>
                </a:solidFill>
                <a:latin typeface="Lucida Console"/>
                <a:cs typeface="Lucida Console"/>
              </a:rPr>
              <a:t> set</a:t>
            </a:r>
            <a:r>
              <a:rPr sz="850" spc="30" dirty="0">
                <a:solidFill>
                  <a:srgbClr val="333333"/>
                </a:solidFill>
                <a:latin typeface="Lucida Console"/>
                <a:cs typeface="Lucida Console"/>
              </a:rPr>
              <a:t> </a:t>
            </a:r>
            <a:r>
              <a:rPr sz="850" spc="25" dirty="0">
                <a:solidFill>
                  <a:srgbClr val="333333"/>
                </a:solidFill>
                <a:latin typeface="Lucida Console"/>
                <a:cs typeface="Lucida Console"/>
              </a:rPr>
              <a:t>(0.000 sec)</a:t>
            </a:r>
            <a:endParaRPr sz="850">
              <a:latin typeface="Lucida Console"/>
              <a:cs typeface="Lucida Consol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309"/>
          <a:ext cx="5678805" cy="3343275"/>
        </p:xfrm>
        <a:graphic>
          <a:graphicData uri="http://schemas.openxmlformats.org/drawingml/2006/table">
            <a:tbl>
              <a:tblPr firstRow="1" bandRow="1">
                <a:tableStyleId>{2D5ABB26-0587-4C30-8999-92F81FD0307C}</a:tableStyleId>
              </a:tblPr>
              <a:tblGrid>
                <a:gridCol w="686435">
                  <a:extLst>
                    <a:ext uri="{9D8B030D-6E8A-4147-A177-3AD203B41FA5}">
                      <a16:colId xmlns:a16="http://schemas.microsoft.com/office/drawing/2014/main" val="20000"/>
                    </a:ext>
                  </a:extLst>
                </a:gridCol>
                <a:gridCol w="499237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字段</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意义</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504825">
                <a:tc>
                  <a:txBody>
                    <a:bodyPr/>
                    <a:lstStyle/>
                    <a:p>
                      <a:pPr marL="128270" marR="177800">
                        <a:lnSpc>
                          <a:spcPct val="131600"/>
                        </a:lnSpc>
                        <a:spcBef>
                          <a:spcPts val="300"/>
                        </a:spcBef>
                      </a:pPr>
                      <a:r>
                        <a:rPr sz="950" dirty="0">
                          <a:solidFill>
                            <a:srgbClr val="333333"/>
                          </a:solidFill>
                          <a:latin typeface="微软雅黑"/>
                          <a:cs typeface="微软雅黑"/>
                        </a:rPr>
                        <a:t>设备文 </a:t>
                      </a:r>
                      <a:r>
                        <a:rPr sz="950" spc="25" dirty="0">
                          <a:solidFill>
                            <a:srgbClr val="333333"/>
                          </a:solidFill>
                          <a:latin typeface="微软雅黑"/>
                          <a:cs typeface="微软雅黑"/>
                        </a:rPr>
                        <a:t>件</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422909">
                        <a:lnSpc>
                          <a:spcPct val="131600"/>
                        </a:lnSpc>
                        <a:spcBef>
                          <a:spcPts val="300"/>
                        </a:spcBef>
                      </a:pPr>
                      <a:r>
                        <a:rPr sz="950" dirty="0">
                          <a:solidFill>
                            <a:srgbClr val="333333"/>
                          </a:solidFill>
                          <a:latin typeface="微软雅黑"/>
                          <a:cs typeface="微软雅黑"/>
                        </a:rPr>
                        <a:t>一般为设备的路径</a:t>
                      </a:r>
                      <a:r>
                        <a:rPr sz="950" dirty="0">
                          <a:solidFill>
                            <a:srgbClr val="333333"/>
                          </a:solidFill>
                          <a:latin typeface="Trebuchet MS"/>
                          <a:cs typeface="Trebuchet MS"/>
                        </a:rPr>
                        <a:t>+</a:t>
                      </a:r>
                      <a:r>
                        <a:rPr sz="950" dirty="0">
                          <a:solidFill>
                            <a:srgbClr val="333333"/>
                          </a:solidFill>
                          <a:latin typeface="微软雅黑"/>
                          <a:cs typeface="微软雅黑"/>
                        </a:rPr>
                        <a:t>设备名称，也可以写唯一识别码（</a:t>
                      </a:r>
                      <a:r>
                        <a:rPr sz="950" dirty="0">
                          <a:solidFill>
                            <a:srgbClr val="333333"/>
                          </a:solidFill>
                          <a:latin typeface="Trebuchet MS"/>
                          <a:cs typeface="Trebuchet MS"/>
                        </a:rPr>
                        <a:t>UUID</a:t>
                      </a:r>
                      <a:r>
                        <a:rPr sz="950" dirty="0">
                          <a:solidFill>
                            <a:srgbClr val="333333"/>
                          </a:solidFill>
                          <a:latin typeface="微软雅黑"/>
                          <a:cs typeface="微软雅黑"/>
                        </a:rPr>
                        <a:t>，</a:t>
                      </a:r>
                      <a:r>
                        <a:rPr sz="950" dirty="0">
                          <a:solidFill>
                            <a:srgbClr val="333333"/>
                          </a:solidFill>
                          <a:latin typeface="Trebuchet MS"/>
                          <a:cs typeface="Trebuchet MS"/>
                        </a:rPr>
                        <a:t>Universally</a:t>
                      </a:r>
                      <a:r>
                        <a:rPr sz="950" spc="-35" dirty="0">
                          <a:solidFill>
                            <a:srgbClr val="333333"/>
                          </a:solidFill>
                          <a:latin typeface="Trebuchet MS"/>
                          <a:cs typeface="Trebuchet MS"/>
                        </a:rPr>
                        <a:t> </a:t>
                      </a:r>
                      <a:r>
                        <a:rPr sz="950" dirty="0">
                          <a:solidFill>
                            <a:srgbClr val="333333"/>
                          </a:solidFill>
                          <a:latin typeface="Trebuchet MS"/>
                          <a:cs typeface="Trebuchet MS"/>
                        </a:rPr>
                        <a:t>Unique  </a:t>
                      </a:r>
                      <a:r>
                        <a:rPr sz="950" spc="15" dirty="0">
                          <a:solidFill>
                            <a:srgbClr val="333333"/>
                          </a:solidFill>
                          <a:latin typeface="Trebuchet MS"/>
                          <a:cs typeface="Trebuchet MS"/>
                        </a:rPr>
                        <a:t>Identifier</a:t>
                      </a:r>
                      <a:r>
                        <a:rPr sz="950" spc="15" dirty="0">
                          <a:solidFill>
                            <a:srgbClr val="333333"/>
                          </a:solidFill>
                          <a:latin typeface="微软雅黑"/>
                          <a:cs typeface="微软雅黑"/>
                        </a:rPr>
                        <a:t>）</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504825">
                <a:tc>
                  <a:txBody>
                    <a:bodyPr/>
                    <a:lstStyle/>
                    <a:p>
                      <a:pPr marL="128270" marR="177800">
                        <a:lnSpc>
                          <a:spcPct val="131600"/>
                        </a:lnSpc>
                        <a:spcBef>
                          <a:spcPts val="300"/>
                        </a:spcBef>
                      </a:pPr>
                      <a:r>
                        <a:rPr sz="950" dirty="0">
                          <a:solidFill>
                            <a:srgbClr val="333333"/>
                          </a:solidFill>
                          <a:latin typeface="微软雅黑"/>
                          <a:cs typeface="微软雅黑"/>
                        </a:rPr>
                        <a:t>挂载目 </a:t>
                      </a:r>
                      <a:r>
                        <a:rPr sz="950" spc="25" dirty="0">
                          <a:solidFill>
                            <a:srgbClr val="333333"/>
                          </a:solidFill>
                          <a:latin typeface="微软雅黑"/>
                          <a:cs typeface="微软雅黑"/>
                        </a:rPr>
                        <a:t>录</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指定要挂载到的目录，需在挂载前创建好</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504825">
                <a:tc>
                  <a:txBody>
                    <a:bodyPr/>
                    <a:lstStyle/>
                    <a:p>
                      <a:pPr marL="128270" marR="177800">
                        <a:lnSpc>
                          <a:spcPct val="131600"/>
                        </a:lnSpc>
                        <a:spcBef>
                          <a:spcPts val="300"/>
                        </a:spcBef>
                      </a:pPr>
                      <a:r>
                        <a:rPr sz="950" dirty="0">
                          <a:solidFill>
                            <a:srgbClr val="333333"/>
                          </a:solidFill>
                          <a:latin typeface="微软雅黑"/>
                          <a:cs typeface="微软雅黑"/>
                        </a:rPr>
                        <a:t>格式类 </a:t>
                      </a:r>
                      <a:r>
                        <a:rPr sz="950" spc="25" dirty="0">
                          <a:solidFill>
                            <a:srgbClr val="333333"/>
                          </a:solidFill>
                          <a:latin typeface="微软雅黑"/>
                          <a:cs typeface="微软雅黑"/>
                        </a:rPr>
                        <a:t>型</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指定文件系统的格式，比如</a:t>
                      </a:r>
                      <a:r>
                        <a:rPr sz="950" dirty="0">
                          <a:solidFill>
                            <a:srgbClr val="333333"/>
                          </a:solidFill>
                          <a:latin typeface="Trebuchet MS"/>
                          <a:cs typeface="Trebuchet MS"/>
                        </a:rPr>
                        <a:t>Ext3</a:t>
                      </a:r>
                      <a:r>
                        <a:rPr sz="950" dirty="0">
                          <a:solidFill>
                            <a:srgbClr val="333333"/>
                          </a:solidFill>
                          <a:latin typeface="微软雅黑"/>
                          <a:cs typeface="微软雅黑"/>
                        </a:rPr>
                        <a:t>、</a:t>
                      </a:r>
                      <a:r>
                        <a:rPr sz="950" dirty="0">
                          <a:solidFill>
                            <a:srgbClr val="333333"/>
                          </a:solidFill>
                          <a:latin typeface="Trebuchet MS"/>
                          <a:cs typeface="Trebuchet MS"/>
                        </a:rPr>
                        <a:t>Ext4</a:t>
                      </a:r>
                      <a:r>
                        <a:rPr sz="950" dirty="0">
                          <a:solidFill>
                            <a:srgbClr val="333333"/>
                          </a:solidFill>
                          <a:latin typeface="微软雅黑"/>
                          <a:cs typeface="微软雅黑"/>
                        </a:rPr>
                        <a:t>、</a:t>
                      </a:r>
                      <a:r>
                        <a:rPr sz="950" dirty="0">
                          <a:solidFill>
                            <a:srgbClr val="333333"/>
                          </a:solidFill>
                          <a:latin typeface="Trebuchet MS"/>
                          <a:cs typeface="Trebuchet MS"/>
                        </a:rPr>
                        <a:t>XFS</a:t>
                      </a:r>
                      <a:r>
                        <a:rPr sz="950" dirty="0">
                          <a:solidFill>
                            <a:srgbClr val="333333"/>
                          </a:solidFill>
                          <a:latin typeface="微软雅黑"/>
                          <a:cs typeface="微软雅黑"/>
                        </a:rPr>
                        <a:t>、</a:t>
                      </a:r>
                      <a:r>
                        <a:rPr sz="950" dirty="0">
                          <a:solidFill>
                            <a:srgbClr val="333333"/>
                          </a:solidFill>
                          <a:latin typeface="Trebuchet MS"/>
                          <a:cs typeface="Trebuchet MS"/>
                        </a:rPr>
                        <a:t>SWAP</a:t>
                      </a:r>
                      <a:r>
                        <a:rPr sz="950" dirty="0">
                          <a:solidFill>
                            <a:srgbClr val="333333"/>
                          </a:solidFill>
                          <a:latin typeface="微软雅黑"/>
                          <a:cs typeface="微软雅黑"/>
                        </a:rPr>
                        <a:t>、</a:t>
                      </a:r>
                      <a:r>
                        <a:rPr sz="950" dirty="0">
                          <a:solidFill>
                            <a:srgbClr val="333333"/>
                          </a:solidFill>
                          <a:latin typeface="Trebuchet MS"/>
                          <a:cs typeface="Trebuchet MS"/>
                        </a:rPr>
                        <a:t>iso9660</a:t>
                      </a:r>
                      <a:r>
                        <a:rPr sz="950" dirty="0">
                          <a:solidFill>
                            <a:srgbClr val="333333"/>
                          </a:solidFill>
                          <a:latin typeface="微软雅黑"/>
                          <a:cs typeface="微软雅黑"/>
                        </a:rPr>
                        <a:t>（此为光盘设备）等</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504825">
                <a:tc>
                  <a:txBody>
                    <a:bodyPr/>
                    <a:lstStyle/>
                    <a:p>
                      <a:pPr marL="128270" marR="177800">
                        <a:lnSpc>
                          <a:spcPct val="131600"/>
                        </a:lnSpc>
                        <a:spcBef>
                          <a:spcPts val="300"/>
                        </a:spcBef>
                      </a:pPr>
                      <a:r>
                        <a:rPr sz="950" dirty="0">
                          <a:solidFill>
                            <a:srgbClr val="333333"/>
                          </a:solidFill>
                          <a:latin typeface="微软雅黑"/>
                          <a:cs typeface="微软雅黑"/>
                        </a:rPr>
                        <a:t>权限选 </a:t>
                      </a:r>
                      <a:r>
                        <a:rPr sz="950" spc="25" dirty="0">
                          <a:solidFill>
                            <a:srgbClr val="333333"/>
                          </a:solidFill>
                          <a:latin typeface="微软雅黑"/>
                          <a:cs typeface="微软雅黑"/>
                        </a:rPr>
                        <a:t>项</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spc="25" dirty="0">
                          <a:solidFill>
                            <a:srgbClr val="333333"/>
                          </a:solidFill>
                          <a:latin typeface="微软雅黑"/>
                          <a:cs typeface="微软雅黑"/>
                        </a:rPr>
                        <a:t>若设置为</a:t>
                      </a:r>
                      <a:r>
                        <a:rPr sz="950" spc="25" dirty="0">
                          <a:solidFill>
                            <a:srgbClr val="333333"/>
                          </a:solidFill>
                          <a:latin typeface="Trebuchet MS"/>
                          <a:cs typeface="Trebuchet MS"/>
                        </a:rPr>
                        <a:t>defaults</a:t>
                      </a:r>
                      <a:r>
                        <a:rPr sz="950" spc="25" dirty="0">
                          <a:solidFill>
                            <a:srgbClr val="333333"/>
                          </a:solidFill>
                          <a:latin typeface="微软雅黑"/>
                          <a:cs typeface="微软雅黑"/>
                        </a:rPr>
                        <a:t>，则默认权限为</a:t>
                      </a:r>
                      <a:r>
                        <a:rPr sz="950" spc="-5" dirty="0">
                          <a:solidFill>
                            <a:srgbClr val="333333"/>
                          </a:solidFill>
                          <a:latin typeface="微软雅黑"/>
                          <a:cs typeface="微软雅黑"/>
                        </a:rPr>
                        <a:t>：</a:t>
                      </a:r>
                      <a:r>
                        <a:rPr sz="950" spc="-5" dirty="0">
                          <a:solidFill>
                            <a:srgbClr val="333333"/>
                          </a:solidFill>
                          <a:latin typeface="Trebuchet MS"/>
                          <a:cs typeface="Trebuchet MS"/>
                        </a:rPr>
                        <a:t>rw,</a:t>
                      </a:r>
                      <a:r>
                        <a:rPr sz="950" spc="-35" dirty="0">
                          <a:solidFill>
                            <a:srgbClr val="333333"/>
                          </a:solidFill>
                          <a:latin typeface="Trebuchet MS"/>
                          <a:cs typeface="Trebuchet MS"/>
                        </a:rPr>
                        <a:t> </a:t>
                      </a:r>
                      <a:r>
                        <a:rPr sz="950" spc="15" dirty="0">
                          <a:solidFill>
                            <a:srgbClr val="333333"/>
                          </a:solidFill>
                          <a:latin typeface="Trebuchet MS"/>
                          <a:cs typeface="Trebuchet MS"/>
                        </a:rPr>
                        <a:t>suid,</a:t>
                      </a:r>
                      <a:r>
                        <a:rPr sz="950" spc="-30" dirty="0">
                          <a:solidFill>
                            <a:srgbClr val="333333"/>
                          </a:solidFill>
                          <a:latin typeface="Trebuchet MS"/>
                          <a:cs typeface="Trebuchet MS"/>
                        </a:rPr>
                        <a:t> </a:t>
                      </a:r>
                      <a:r>
                        <a:rPr sz="950" dirty="0">
                          <a:solidFill>
                            <a:srgbClr val="333333"/>
                          </a:solidFill>
                          <a:latin typeface="Trebuchet MS"/>
                          <a:cs typeface="Trebuchet MS"/>
                        </a:rPr>
                        <a:t>dev,</a:t>
                      </a:r>
                      <a:r>
                        <a:rPr sz="950" spc="-30" dirty="0">
                          <a:solidFill>
                            <a:srgbClr val="333333"/>
                          </a:solidFill>
                          <a:latin typeface="Trebuchet MS"/>
                          <a:cs typeface="Trebuchet MS"/>
                        </a:rPr>
                        <a:t> </a:t>
                      </a:r>
                      <a:r>
                        <a:rPr sz="950" spc="-5" dirty="0">
                          <a:solidFill>
                            <a:srgbClr val="333333"/>
                          </a:solidFill>
                          <a:latin typeface="Trebuchet MS"/>
                          <a:cs typeface="Trebuchet MS"/>
                        </a:rPr>
                        <a:t>exec,</a:t>
                      </a:r>
                      <a:r>
                        <a:rPr sz="950" spc="-30" dirty="0">
                          <a:solidFill>
                            <a:srgbClr val="333333"/>
                          </a:solidFill>
                          <a:latin typeface="Trebuchet MS"/>
                          <a:cs typeface="Trebuchet MS"/>
                        </a:rPr>
                        <a:t> </a:t>
                      </a:r>
                      <a:r>
                        <a:rPr sz="950" spc="10" dirty="0">
                          <a:solidFill>
                            <a:srgbClr val="333333"/>
                          </a:solidFill>
                          <a:latin typeface="Trebuchet MS"/>
                          <a:cs typeface="Trebuchet MS"/>
                        </a:rPr>
                        <a:t>auto,</a:t>
                      </a:r>
                      <a:r>
                        <a:rPr sz="950" spc="-35" dirty="0">
                          <a:solidFill>
                            <a:srgbClr val="333333"/>
                          </a:solidFill>
                          <a:latin typeface="Trebuchet MS"/>
                          <a:cs typeface="Trebuchet MS"/>
                        </a:rPr>
                        <a:t> </a:t>
                      </a:r>
                      <a:r>
                        <a:rPr sz="950" spc="35" dirty="0">
                          <a:solidFill>
                            <a:srgbClr val="333333"/>
                          </a:solidFill>
                          <a:latin typeface="Trebuchet MS"/>
                          <a:cs typeface="Trebuchet MS"/>
                        </a:rPr>
                        <a:t>nouser,</a:t>
                      </a:r>
                      <a:r>
                        <a:rPr sz="950" spc="-30" dirty="0">
                          <a:solidFill>
                            <a:srgbClr val="333333"/>
                          </a:solidFill>
                          <a:latin typeface="Trebuchet MS"/>
                          <a:cs typeface="Trebuchet MS"/>
                        </a:rPr>
                        <a:t> </a:t>
                      </a:r>
                      <a:r>
                        <a:rPr sz="950" spc="40" dirty="0">
                          <a:solidFill>
                            <a:srgbClr val="333333"/>
                          </a:solidFill>
                          <a:latin typeface="Trebuchet MS"/>
                          <a:cs typeface="Trebuchet MS"/>
                        </a:rPr>
                        <a:t>async</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504825">
                <a:tc>
                  <a:txBody>
                    <a:bodyPr/>
                    <a:lstStyle/>
                    <a:p>
                      <a:pPr marL="128270" marR="177800">
                        <a:lnSpc>
                          <a:spcPct val="131600"/>
                        </a:lnSpc>
                        <a:spcBef>
                          <a:spcPts val="300"/>
                        </a:spcBef>
                      </a:pPr>
                      <a:r>
                        <a:rPr sz="950" dirty="0">
                          <a:solidFill>
                            <a:srgbClr val="333333"/>
                          </a:solidFill>
                          <a:latin typeface="微软雅黑"/>
                          <a:cs typeface="微软雅黑"/>
                        </a:rPr>
                        <a:t>是否备 </a:t>
                      </a:r>
                      <a:r>
                        <a:rPr sz="950" spc="25" dirty="0">
                          <a:solidFill>
                            <a:srgbClr val="333333"/>
                          </a:solidFill>
                          <a:latin typeface="微软雅黑"/>
                          <a:cs typeface="微软雅黑"/>
                        </a:rPr>
                        <a:t>份</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若为</a:t>
                      </a:r>
                      <a:r>
                        <a:rPr sz="950" dirty="0">
                          <a:solidFill>
                            <a:srgbClr val="333333"/>
                          </a:solidFill>
                          <a:latin typeface="Trebuchet MS"/>
                          <a:cs typeface="Trebuchet MS"/>
                        </a:rPr>
                        <a:t>1</a:t>
                      </a:r>
                      <a:r>
                        <a:rPr sz="950" dirty="0">
                          <a:solidFill>
                            <a:srgbClr val="333333"/>
                          </a:solidFill>
                          <a:latin typeface="微软雅黑"/>
                          <a:cs typeface="微软雅黑"/>
                        </a:rPr>
                        <a:t>则开机后使用</a:t>
                      </a:r>
                      <a:r>
                        <a:rPr sz="950" dirty="0">
                          <a:solidFill>
                            <a:srgbClr val="333333"/>
                          </a:solidFill>
                          <a:latin typeface="Trebuchet MS"/>
                          <a:cs typeface="Trebuchet MS"/>
                        </a:rPr>
                        <a:t>dump</a:t>
                      </a:r>
                      <a:r>
                        <a:rPr sz="950" dirty="0">
                          <a:solidFill>
                            <a:srgbClr val="333333"/>
                          </a:solidFill>
                          <a:latin typeface="微软雅黑"/>
                          <a:cs typeface="微软雅黑"/>
                        </a:rPr>
                        <a:t>进行磁盘备份，为</a:t>
                      </a:r>
                      <a:r>
                        <a:rPr sz="950" dirty="0">
                          <a:solidFill>
                            <a:srgbClr val="333333"/>
                          </a:solidFill>
                          <a:latin typeface="Trebuchet MS"/>
                          <a:cs typeface="Trebuchet MS"/>
                        </a:rPr>
                        <a:t>0</a:t>
                      </a:r>
                      <a:r>
                        <a:rPr sz="950" dirty="0">
                          <a:solidFill>
                            <a:srgbClr val="333333"/>
                          </a:solidFill>
                          <a:latin typeface="微软雅黑"/>
                          <a:cs typeface="微软雅黑"/>
                        </a:rPr>
                        <a:t>则不备份</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504825">
                <a:tc>
                  <a:txBody>
                    <a:bodyPr/>
                    <a:lstStyle/>
                    <a:p>
                      <a:pPr marL="128270" marR="177800">
                        <a:lnSpc>
                          <a:spcPct val="131600"/>
                        </a:lnSpc>
                        <a:spcBef>
                          <a:spcPts val="300"/>
                        </a:spcBef>
                      </a:pPr>
                      <a:r>
                        <a:rPr sz="950" dirty="0">
                          <a:solidFill>
                            <a:srgbClr val="333333"/>
                          </a:solidFill>
                          <a:latin typeface="微软雅黑"/>
                          <a:cs typeface="微软雅黑"/>
                        </a:rPr>
                        <a:t>是否自 </a:t>
                      </a:r>
                      <a:r>
                        <a:rPr sz="950" spc="25" dirty="0">
                          <a:solidFill>
                            <a:srgbClr val="333333"/>
                          </a:solidFill>
                          <a:latin typeface="微软雅黑"/>
                          <a:cs typeface="微软雅黑"/>
                        </a:rPr>
                        <a:t>检</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R="30480">
                        <a:lnSpc>
                          <a:spcPct val="100000"/>
                        </a:lnSpc>
                        <a:spcBef>
                          <a:spcPts val="30"/>
                        </a:spcBef>
                      </a:pPr>
                      <a:endParaRPr sz="1200">
                        <a:latin typeface="Times New Roman"/>
                        <a:cs typeface="Times New Roman"/>
                      </a:endParaRPr>
                    </a:p>
                    <a:p>
                      <a:pPr marL="128270" marR="30480">
                        <a:lnSpc>
                          <a:spcPct val="100000"/>
                        </a:lnSpc>
                      </a:pPr>
                      <a:r>
                        <a:rPr sz="950" dirty="0">
                          <a:solidFill>
                            <a:srgbClr val="333333"/>
                          </a:solidFill>
                          <a:latin typeface="微软雅黑"/>
                          <a:cs typeface="微软雅黑"/>
                        </a:rPr>
                        <a:t>若为</a:t>
                      </a:r>
                      <a:r>
                        <a:rPr sz="950" dirty="0">
                          <a:solidFill>
                            <a:srgbClr val="333333"/>
                          </a:solidFill>
                          <a:latin typeface="Trebuchet MS"/>
                          <a:cs typeface="Trebuchet MS"/>
                        </a:rPr>
                        <a:t>1</a:t>
                      </a:r>
                      <a:r>
                        <a:rPr sz="950" dirty="0">
                          <a:solidFill>
                            <a:srgbClr val="333333"/>
                          </a:solidFill>
                          <a:latin typeface="微软雅黑"/>
                          <a:cs typeface="微软雅黑"/>
                        </a:rPr>
                        <a:t>则开机后自动进行磁盘自检，为</a:t>
                      </a:r>
                      <a:r>
                        <a:rPr sz="950" dirty="0">
                          <a:solidFill>
                            <a:srgbClr val="333333"/>
                          </a:solidFill>
                          <a:latin typeface="Trebuchet MS"/>
                          <a:cs typeface="Trebuchet MS"/>
                        </a:rPr>
                        <a:t>0</a:t>
                      </a:r>
                      <a:r>
                        <a:rPr sz="950" dirty="0">
                          <a:solidFill>
                            <a:srgbClr val="333333"/>
                          </a:solidFill>
                          <a:latin typeface="微软雅黑"/>
                          <a:cs typeface="微软雅黑"/>
                        </a:rPr>
                        <a:t>则不自检</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bl>
          </a:graphicData>
        </a:graphic>
      </p:graphicFrame>
      <p:grpSp>
        <p:nvGrpSpPr>
          <p:cNvPr id="3" name="object 3"/>
          <p:cNvGrpSpPr/>
          <p:nvPr/>
        </p:nvGrpSpPr>
        <p:grpSpPr>
          <a:xfrm>
            <a:off x="959124" y="4685141"/>
            <a:ext cx="5651500" cy="2725420"/>
            <a:chOff x="959124" y="4685141"/>
            <a:chExt cx="5651500" cy="2725420"/>
          </a:xfrm>
        </p:grpSpPr>
        <p:sp>
          <p:nvSpPr>
            <p:cNvPr id="4" name="object 4"/>
            <p:cNvSpPr/>
            <p:nvPr/>
          </p:nvSpPr>
          <p:spPr>
            <a:xfrm>
              <a:off x="963889" y="4689905"/>
              <a:ext cx="5641975" cy="2715895"/>
            </a:xfrm>
            <a:custGeom>
              <a:avLst/>
              <a:gdLst/>
              <a:ahLst/>
              <a:cxnLst/>
              <a:rect l="l" t="t" r="r" b="b"/>
              <a:pathLst>
                <a:path w="5641975" h="2715895">
                  <a:moveTo>
                    <a:pt x="5620752" y="2715848"/>
                  </a:moveTo>
                  <a:lnTo>
                    <a:pt x="20659" y="2715848"/>
                  </a:lnTo>
                  <a:lnTo>
                    <a:pt x="17629" y="2715258"/>
                  </a:lnTo>
                  <a:lnTo>
                    <a:pt x="0" y="2695227"/>
                  </a:lnTo>
                  <a:lnTo>
                    <a:pt x="0" y="2692063"/>
                  </a:lnTo>
                  <a:lnTo>
                    <a:pt x="0" y="20659"/>
                  </a:lnTo>
                  <a:lnTo>
                    <a:pt x="20659" y="0"/>
                  </a:lnTo>
                  <a:lnTo>
                    <a:pt x="5620752" y="0"/>
                  </a:lnTo>
                  <a:lnTo>
                    <a:pt x="5641421" y="20659"/>
                  </a:lnTo>
                  <a:lnTo>
                    <a:pt x="5641421" y="2695227"/>
                  </a:lnTo>
                  <a:lnTo>
                    <a:pt x="5623792" y="2715258"/>
                  </a:lnTo>
                  <a:lnTo>
                    <a:pt x="5620752" y="2715848"/>
                  </a:lnTo>
                  <a:close/>
                </a:path>
              </a:pathLst>
            </a:custGeom>
            <a:solidFill>
              <a:srgbClr val="F8F8F8"/>
            </a:solidFill>
          </p:spPr>
          <p:txBody>
            <a:bodyPr wrap="square" lIns="0" tIns="0" rIns="0" bIns="0" rtlCol="0"/>
            <a:lstStyle/>
            <a:p>
              <a:endParaRPr/>
            </a:p>
          </p:txBody>
        </p:sp>
        <p:sp>
          <p:nvSpPr>
            <p:cNvPr id="5" name="object 5"/>
            <p:cNvSpPr/>
            <p:nvPr/>
          </p:nvSpPr>
          <p:spPr>
            <a:xfrm>
              <a:off x="963889" y="4689905"/>
              <a:ext cx="5641975" cy="2715895"/>
            </a:xfrm>
            <a:custGeom>
              <a:avLst/>
              <a:gdLst/>
              <a:ahLst/>
              <a:cxnLst/>
              <a:rect l="l" t="t" r="r" b="b"/>
              <a:pathLst>
                <a:path w="5641975" h="2715895">
                  <a:moveTo>
                    <a:pt x="0" y="2692063"/>
                  </a:moveTo>
                  <a:lnTo>
                    <a:pt x="0" y="23823"/>
                  </a:lnTo>
                  <a:lnTo>
                    <a:pt x="0" y="20659"/>
                  </a:lnTo>
                  <a:lnTo>
                    <a:pt x="600" y="17610"/>
                  </a:lnTo>
                  <a:lnTo>
                    <a:pt x="20659" y="0"/>
                  </a:lnTo>
                  <a:lnTo>
                    <a:pt x="23823" y="0"/>
                  </a:lnTo>
                  <a:lnTo>
                    <a:pt x="5617597" y="0"/>
                  </a:lnTo>
                  <a:lnTo>
                    <a:pt x="5620752" y="0"/>
                  </a:lnTo>
                  <a:lnTo>
                    <a:pt x="5623792" y="600"/>
                  </a:lnTo>
                  <a:lnTo>
                    <a:pt x="5641421" y="20659"/>
                  </a:lnTo>
                  <a:lnTo>
                    <a:pt x="5641421" y="23823"/>
                  </a:lnTo>
                  <a:lnTo>
                    <a:pt x="5641421" y="2692063"/>
                  </a:lnTo>
                  <a:lnTo>
                    <a:pt x="5641421" y="2695227"/>
                  </a:lnTo>
                  <a:lnTo>
                    <a:pt x="5640821" y="2698238"/>
                  </a:lnTo>
                  <a:lnTo>
                    <a:pt x="5639610" y="2701106"/>
                  </a:lnTo>
                  <a:lnTo>
                    <a:pt x="5638400" y="2704051"/>
                  </a:lnTo>
                  <a:lnTo>
                    <a:pt x="5617597" y="2715887"/>
                  </a:lnTo>
                  <a:lnTo>
                    <a:pt x="23823" y="2715887"/>
                  </a:lnTo>
                  <a:lnTo>
                    <a:pt x="1810" y="2701106"/>
                  </a:lnTo>
                  <a:lnTo>
                    <a:pt x="600" y="2698238"/>
                  </a:lnTo>
                  <a:lnTo>
                    <a:pt x="0" y="2695227"/>
                  </a:lnTo>
                  <a:lnTo>
                    <a:pt x="0" y="2692063"/>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770921"/>
              <a:ext cx="5556250" cy="2573020"/>
            </a:xfrm>
            <a:custGeom>
              <a:avLst/>
              <a:gdLst/>
              <a:ahLst/>
              <a:cxnLst/>
              <a:rect l="l" t="t" r="r" b="b"/>
              <a:pathLst>
                <a:path w="5556250" h="2573020">
                  <a:moveTo>
                    <a:pt x="5555656" y="2572945"/>
                  </a:moveTo>
                  <a:lnTo>
                    <a:pt x="0" y="2572945"/>
                  </a:lnTo>
                  <a:lnTo>
                    <a:pt x="0" y="0"/>
                  </a:lnTo>
                  <a:lnTo>
                    <a:pt x="5555656" y="0"/>
                  </a:lnTo>
                  <a:lnTo>
                    <a:pt x="5555656" y="2572945"/>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33" y="4125228"/>
            <a:ext cx="5656580" cy="2510790"/>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如果想将文件系统为</a:t>
            </a:r>
            <a:r>
              <a:rPr sz="950" spc="20" dirty="0">
                <a:solidFill>
                  <a:srgbClr val="333333"/>
                </a:solidFill>
                <a:latin typeface="Trebuchet MS"/>
                <a:cs typeface="Trebuchet MS"/>
              </a:rPr>
              <a:t>ext4</a:t>
            </a:r>
            <a:r>
              <a:rPr sz="950" spc="25" dirty="0">
                <a:solidFill>
                  <a:srgbClr val="333333"/>
                </a:solidFill>
                <a:latin typeface="微软雅黑"/>
                <a:cs typeface="微软雅黑"/>
              </a:rPr>
              <a:t>的硬件设备</a:t>
            </a:r>
            <a:r>
              <a:rPr sz="950" spc="10" dirty="0">
                <a:solidFill>
                  <a:srgbClr val="333333"/>
                </a:solidFill>
                <a:latin typeface="Trebuchet MS"/>
                <a:cs typeface="Trebuchet MS"/>
              </a:rPr>
              <a:t>/dev/sdb2</a:t>
            </a:r>
            <a:r>
              <a:rPr sz="950" spc="25" dirty="0">
                <a:solidFill>
                  <a:srgbClr val="333333"/>
                </a:solidFill>
                <a:latin typeface="微软雅黑"/>
                <a:cs typeface="微软雅黑"/>
              </a:rPr>
              <a:t>在开机后自动挂载到</a:t>
            </a:r>
            <a:r>
              <a:rPr sz="950" spc="20" dirty="0">
                <a:solidFill>
                  <a:srgbClr val="333333"/>
                </a:solidFill>
                <a:latin typeface="Trebuchet MS"/>
                <a:cs typeface="Trebuchet MS"/>
              </a:rPr>
              <a:t>/backup</a:t>
            </a:r>
            <a:r>
              <a:rPr sz="950" spc="20" dirty="0">
                <a:solidFill>
                  <a:srgbClr val="333333"/>
                </a:solidFill>
                <a:latin typeface="微软雅黑"/>
                <a:cs typeface="微软雅黑"/>
              </a:rPr>
              <a:t>目录上，并保持默认权限且 </a:t>
            </a:r>
            <a:r>
              <a:rPr sz="950" spc="25" dirty="0">
                <a:solidFill>
                  <a:srgbClr val="333333"/>
                </a:solidFill>
                <a:latin typeface="微软雅黑"/>
                <a:cs typeface="微软雅黑"/>
              </a:rPr>
              <a:t>无需开机自检，就需要在</a:t>
            </a:r>
            <a:r>
              <a:rPr sz="950" spc="-15" dirty="0">
                <a:solidFill>
                  <a:srgbClr val="333333"/>
                </a:solidFill>
                <a:latin typeface="Trebuchet MS"/>
                <a:cs typeface="Trebuchet MS"/>
              </a:rPr>
              <a:t>/etc/fstab</a:t>
            </a:r>
            <a:r>
              <a:rPr sz="950" spc="25" dirty="0">
                <a:solidFill>
                  <a:srgbClr val="333333"/>
                </a:solidFill>
                <a:latin typeface="微软雅黑"/>
                <a:cs typeface="微软雅黑"/>
              </a:rPr>
              <a:t>文件中写入下面的信息，这样在系统重启后也会成功挂载。</a:t>
            </a:r>
            <a:endParaRPr sz="950">
              <a:latin typeface="微软雅黑"/>
              <a:cs typeface="微软雅黑"/>
            </a:endParaRPr>
          </a:p>
          <a:p>
            <a:pPr>
              <a:lnSpc>
                <a:spcPct val="100000"/>
              </a:lnSpc>
              <a:spcBef>
                <a:spcPts val="45"/>
              </a:spcBef>
            </a:pPr>
            <a:endParaRPr sz="900">
              <a:latin typeface="微软雅黑"/>
              <a:cs typeface="微软雅黑"/>
            </a:endParaRPr>
          </a:p>
          <a:p>
            <a:pPr marL="136525" marR="3161030">
              <a:lnSpc>
                <a:spcPct val="132400"/>
              </a:lnSpc>
              <a:spcBef>
                <a:spcPts val="5"/>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vim</a:t>
            </a:r>
            <a:r>
              <a:rPr sz="850" dirty="0">
                <a:solidFill>
                  <a:srgbClr val="333333"/>
                </a:solidFill>
                <a:latin typeface="Lucida Console"/>
                <a:cs typeface="Lucida Console"/>
              </a:rPr>
              <a:t> </a:t>
            </a:r>
            <a:r>
              <a:rPr sz="850" spc="15" dirty="0">
                <a:solidFill>
                  <a:srgbClr val="333333"/>
                </a:solidFill>
                <a:latin typeface="Lucida Console"/>
                <a:cs typeface="Lucida Console"/>
              </a:rPr>
              <a:t>/etc/fstab </a:t>
            </a:r>
            <a:r>
              <a:rPr sz="850" spc="-49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15" dirty="0">
                <a:solidFill>
                  <a:srgbClr val="333333"/>
                </a:solidFill>
                <a:latin typeface="Lucida Console"/>
                <a:cs typeface="Lucida Console"/>
              </a:rPr>
              <a:t>/etc/fstab</a:t>
            </a:r>
            <a:endParaRPr sz="850">
              <a:latin typeface="Lucida Console"/>
              <a:cs typeface="Lucida Console"/>
            </a:endParaRPr>
          </a:p>
          <a:p>
            <a:pPr marL="136525" marR="2219960">
              <a:lnSpc>
                <a:spcPct val="132400"/>
              </a:lnSpc>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Created</a:t>
            </a:r>
            <a:r>
              <a:rPr sz="850" spc="10" dirty="0">
                <a:solidFill>
                  <a:srgbClr val="333333"/>
                </a:solidFill>
                <a:latin typeface="Lucida Console"/>
                <a:cs typeface="Lucida Console"/>
              </a:rPr>
              <a:t> </a:t>
            </a:r>
            <a:r>
              <a:rPr sz="850" spc="15" dirty="0">
                <a:solidFill>
                  <a:srgbClr val="333333"/>
                </a:solidFill>
                <a:latin typeface="Lucida Console"/>
                <a:cs typeface="Lucida Console"/>
              </a:rPr>
              <a:t>by anaconda</a:t>
            </a:r>
            <a:r>
              <a:rPr sz="850" spc="10" dirty="0">
                <a:solidFill>
                  <a:srgbClr val="333333"/>
                </a:solidFill>
                <a:latin typeface="Lucida Console"/>
                <a:cs typeface="Lucida Console"/>
              </a:rPr>
              <a:t> </a:t>
            </a:r>
            <a:r>
              <a:rPr sz="850" spc="15" dirty="0">
                <a:solidFill>
                  <a:srgbClr val="333333"/>
                </a:solidFill>
                <a:latin typeface="Lucida Console"/>
                <a:cs typeface="Lucida Console"/>
              </a:rPr>
              <a:t>on</a:t>
            </a:r>
            <a:r>
              <a:rPr sz="850" spc="10" dirty="0">
                <a:solidFill>
                  <a:srgbClr val="333333"/>
                </a:solidFill>
                <a:latin typeface="Lucida Console"/>
                <a:cs typeface="Lucida Console"/>
              </a:rPr>
              <a:t> </a:t>
            </a:r>
            <a:r>
              <a:rPr sz="850" spc="15" dirty="0">
                <a:solidFill>
                  <a:srgbClr val="333333"/>
                </a:solidFill>
                <a:latin typeface="Lucida Console"/>
                <a:cs typeface="Lucida Console"/>
              </a:rPr>
              <a:t>Tue Jul</a:t>
            </a:r>
            <a:r>
              <a:rPr sz="850" spc="10" dirty="0">
                <a:solidFill>
                  <a:srgbClr val="333333"/>
                </a:solidFill>
                <a:latin typeface="Lucida Console"/>
                <a:cs typeface="Lucida Console"/>
              </a:rPr>
              <a:t> </a:t>
            </a:r>
            <a:r>
              <a:rPr sz="850" spc="15" dirty="0">
                <a:solidFill>
                  <a:srgbClr val="333333"/>
                </a:solidFill>
                <a:latin typeface="Lucida Console"/>
                <a:cs typeface="Lucida Console"/>
              </a:rPr>
              <a:t>21</a:t>
            </a:r>
            <a:r>
              <a:rPr sz="850" spc="10" dirty="0">
                <a:solidFill>
                  <a:srgbClr val="333333"/>
                </a:solidFill>
                <a:latin typeface="Lucida Console"/>
                <a:cs typeface="Lucida Console"/>
              </a:rPr>
              <a:t> </a:t>
            </a:r>
            <a:r>
              <a:rPr sz="850" spc="15" dirty="0">
                <a:solidFill>
                  <a:srgbClr val="333333"/>
                </a:solidFill>
                <a:latin typeface="Lucida Console"/>
                <a:cs typeface="Lucida Console"/>
              </a:rPr>
              <a:t>05:03:40 2020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 Accessible filesystems,</a:t>
            </a:r>
            <a:r>
              <a:rPr sz="850" spc="20" dirty="0">
                <a:solidFill>
                  <a:srgbClr val="333333"/>
                </a:solidFill>
                <a:latin typeface="Lucida Console"/>
                <a:cs typeface="Lucida Console"/>
              </a:rPr>
              <a:t> </a:t>
            </a:r>
            <a:r>
              <a:rPr sz="850" spc="15" dirty="0">
                <a:solidFill>
                  <a:srgbClr val="333333"/>
                </a:solidFill>
                <a:latin typeface="Lucida Console"/>
                <a:cs typeface="Lucida Console"/>
              </a:rPr>
              <a:t>by reference,</a:t>
            </a:r>
            <a:r>
              <a:rPr sz="850" spc="20" dirty="0">
                <a:solidFill>
                  <a:srgbClr val="333333"/>
                </a:solidFill>
                <a:latin typeface="Lucida Console"/>
                <a:cs typeface="Lucida Console"/>
              </a:rPr>
              <a:t> </a:t>
            </a:r>
            <a:r>
              <a:rPr sz="850" spc="15" dirty="0">
                <a:solidFill>
                  <a:srgbClr val="333333"/>
                </a:solidFill>
                <a:latin typeface="Lucida Console"/>
                <a:cs typeface="Lucida Console"/>
              </a:rPr>
              <a:t>are maintained under</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'/dev/disk/'.</a:t>
            </a:r>
            <a:endParaRPr sz="850">
              <a:latin typeface="Lucida Console"/>
              <a:cs typeface="Lucida Console"/>
            </a:endParaRPr>
          </a:p>
          <a:p>
            <a:pPr marL="136525" marR="406400">
              <a:lnSpc>
                <a:spcPct val="132400"/>
              </a:lnSpc>
            </a:pPr>
            <a:r>
              <a:rPr sz="850" spc="15" dirty="0">
                <a:solidFill>
                  <a:srgbClr val="333333"/>
                </a:solidFill>
                <a:latin typeface="Lucida Console"/>
                <a:cs typeface="Lucida Console"/>
              </a:rPr>
              <a:t># See man pages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fstab(5), findfs(8), mount(8)</a:t>
            </a:r>
            <a:r>
              <a:rPr sz="850" spc="20" dirty="0">
                <a:solidFill>
                  <a:srgbClr val="333333"/>
                </a:solidFill>
                <a:latin typeface="Lucida Console"/>
                <a:cs typeface="Lucida Console"/>
              </a:rPr>
              <a:t> </a:t>
            </a:r>
            <a:r>
              <a:rPr sz="850" spc="15" dirty="0">
                <a:solidFill>
                  <a:srgbClr val="333333"/>
                </a:solidFill>
                <a:latin typeface="Lucida Console"/>
                <a:cs typeface="Lucida Console"/>
              </a:rPr>
              <a:t>and/or blkid(8) for more</a:t>
            </a:r>
            <a:r>
              <a:rPr sz="850" spc="20" dirty="0">
                <a:solidFill>
                  <a:srgbClr val="333333"/>
                </a:solidFill>
                <a:latin typeface="Lucida Console"/>
                <a:cs typeface="Lucida Console"/>
              </a:rPr>
              <a:t> </a:t>
            </a:r>
            <a:r>
              <a:rPr sz="850" spc="15" dirty="0">
                <a:solidFill>
                  <a:srgbClr val="333333"/>
                </a:solidFill>
                <a:latin typeface="Lucida Console"/>
                <a:cs typeface="Lucida Console"/>
              </a:rPr>
              <a:t>info.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marR="541020">
              <a:lnSpc>
                <a:spcPct val="132400"/>
              </a:lnSpc>
            </a:pPr>
            <a:r>
              <a:rPr sz="850" spc="15" dirty="0">
                <a:solidFill>
                  <a:srgbClr val="333333"/>
                </a:solidFill>
                <a:latin typeface="Lucida Console"/>
                <a:cs typeface="Lucida Console"/>
              </a:rPr>
              <a:t># After editing this</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 run 'systemctl daemon-reload'</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update systemd </a:t>
            </a:r>
            <a:r>
              <a:rPr sz="850" spc="-49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units generated from this</a:t>
            </a:r>
            <a:r>
              <a:rPr sz="850" spc="10" dirty="0">
                <a:solidFill>
                  <a:srgbClr val="333333"/>
                </a:solidFill>
                <a:latin typeface="Lucida Console"/>
                <a:cs typeface="Lucida Console"/>
              </a:rPr>
              <a:t> </a:t>
            </a:r>
            <a:r>
              <a:rPr sz="850" spc="15" dirty="0">
                <a:solidFill>
                  <a:srgbClr val="333333"/>
                </a:solidFill>
                <a:latin typeface="Lucida Console"/>
                <a:cs typeface="Lucida Console"/>
              </a:rPr>
              <a:t>file.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endParaRPr sz="850">
              <a:latin typeface="Lucida Console"/>
              <a:cs typeface="Lucida Console"/>
            </a:endParaRPr>
          </a:p>
        </p:txBody>
      </p:sp>
      <p:grpSp>
        <p:nvGrpSpPr>
          <p:cNvPr id="8" name="object 8"/>
          <p:cNvGrpSpPr/>
          <p:nvPr/>
        </p:nvGrpSpPr>
        <p:grpSpPr>
          <a:xfrm>
            <a:off x="959124" y="8077617"/>
            <a:ext cx="5651500" cy="2263775"/>
            <a:chOff x="959124" y="8077617"/>
            <a:chExt cx="5651500" cy="2263775"/>
          </a:xfrm>
        </p:grpSpPr>
        <p:sp>
          <p:nvSpPr>
            <p:cNvPr id="9" name="object 9"/>
            <p:cNvSpPr/>
            <p:nvPr/>
          </p:nvSpPr>
          <p:spPr>
            <a:xfrm>
              <a:off x="963889" y="8082382"/>
              <a:ext cx="5641975" cy="2254250"/>
            </a:xfrm>
            <a:custGeom>
              <a:avLst/>
              <a:gdLst/>
              <a:ahLst/>
              <a:cxnLst/>
              <a:rect l="l" t="t" r="r" b="b"/>
              <a:pathLst>
                <a:path w="5641975" h="2254250">
                  <a:moveTo>
                    <a:pt x="5641421" y="2253717"/>
                  </a:moveTo>
                  <a:lnTo>
                    <a:pt x="0" y="2253717"/>
                  </a:lnTo>
                  <a:lnTo>
                    <a:pt x="0" y="20621"/>
                  </a:lnTo>
                  <a:lnTo>
                    <a:pt x="20659" y="0"/>
                  </a:lnTo>
                  <a:lnTo>
                    <a:pt x="5620752" y="0"/>
                  </a:lnTo>
                  <a:lnTo>
                    <a:pt x="5641421" y="20621"/>
                  </a:lnTo>
                  <a:lnTo>
                    <a:pt x="5641421" y="2253717"/>
                  </a:lnTo>
                  <a:close/>
                </a:path>
              </a:pathLst>
            </a:custGeom>
            <a:solidFill>
              <a:srgbClr val="F8F8F8"/>
            </a:solidFill>
          </p:spPr>
          <p:txBody>
            <a:bodyPr wrap="square" lIns="0" tIns="0" rIns="0" bIns="0" rtlCol="0"/>
            <a:lstStyle/>
            <a:p>
              <a:endParaRPr/>
            </a:p>
          </p:txBody>
        </p:sp>
        <p:sp>
          <p:nvSpPr>
            <p:cNvPr id="10" name="object 10"/>
            <p:cNvSpPr/>
            <p:nvPr/>
          </p:nvSpPr>
          <p:spPr>
            <a:xfrm>
              <a:off x="963889" y="8082382"/>
              <a:ext cx="5641975" cy="2254250"/>
            </a:xfrm>
            <a:custGeom>
              <a:avLst/>
              <a:gdLst/>
              <a:ahLst/>
              <a:cxnLst/>
              <a:rect l="l" t="t" r="r" b="b"/>
              <a:pathLst>
                <a:path w="5641975" h="2254250">
                  <a:moveTo>
                    <a:pt x="0" y="2253717"/>
                  </a:moveTo>
                  <a:lnTo>
                    <a:pt x="0" y="23823"/>
                  </a:lnTo>
                  <a:lnTo>
                    <a:pt x="0" y="20621"/>
                  </a:lnTo>
                  <a:lnTo>
                    <a:pt x="600" y="17572"/>
                  </a:lnTo>
                  <a:lnTo>
                    <a:pt x="1810" y="14665"/>
                  </a:lnTo>
                  <a:lnTo>
                    <a:pt x="3020" y="11721"/>
                  </a:lnTo>
                  <a:lnTo>
                    <a:pt x="4745" y="9157"/>
                  </a:lnTo>
                  <a:lnTo>
                    <a:pt x="6975" y="6956"/>
                  </a:lnTo>
                  <a:lnTo>
                    <a:pt x="9214" y="4726"/>
                  </a:lnTo>
                  <a:lnTo>
                    <a:pt x="11787" y="3011"/>
                  </a:lnTo>
                  <a:lnTo>
                    <a:pt x="14703" y="1791"/>
                  </a:lnTo>
                  <a:lnTo>
                    <a:pt x="17629" y="600"/>
                  </a:lnTo>
                  <a:lnTo>
                    <a:pt x="20659" y="0"/>
                  </a:lnTo>
                  <a:lnTo>
                    <a:pt x="23823" y="0"/>
                  </a:lnTo>
                  <a:lnTo>
                    <a:pt x="5617597" y="0"/>
                  </a:lnTo>
                  <a:lnTo>
                    <a:pt x="5620752" y="0"/>
                  </a:lnTo>
                  <a:lnTo>
                    <a:pt x="5623792" y="600"/>
                  </a:lnTo>
                  <a:lnTo>
                    <a:pt x="5626717" y="1791"/>
                  </a:lnTo>
                  <a:lnTo>
                    <a:pt x="5629633" y="3011"/>
                  </a:lnTo>
                  <a:lnTo>
                    <a:pt x="5632206" y="4726"/>
                  </a:lnTo>
                  <a:lnTo>
                    <a:pt x="5634446" y="6956"/>
                  </a:lnTo>
                  <a:lnTo>
                    <a:pt x="5636675" y="9157"/>
                  </a:lnTo>
                  <a:lnTo>
                    <a:pt x="5638400" y="11721"/>
                  </a:lnTo>
                  <a:lnTo>
                    <a:pt x="5639610" y="14665"/>
                  </a:lnTo>
                  <a:lnTo>
                    <a:pt x="5640821" y="17572"/>
                  </a:lnTo>
                  <a:lnTo>
                    <a:pt x="5641421" y="20621"/>
                  </a:lnTo>
                  <a:lnTo>
                    <a:pt x="5641421" y="23823"/>
                  </a:lnTo>
                  <a:lnTo>
                    <a:pt x="5641421" y="2253717"/>
                  </a:lnTo>
                </a:path>
              </a:pathLst>
            </a:custGeom>
            <a:ln w="9529">
              <a:solidFill>
                <a:srgbClr val="E7EAEC"/>
              </a:solidFill>
            </a:ln>
          </p:spPr>
          <p:txBody>
            <a:bodyPr wrap="square" lIns="0" tIns="0" rIns="0" bIns="0" rtlCol="0"/>
            <a:lstStyle/>
            <a:p>
              <a:endParaRPr/>
            </a:p>
          </p:txBody>
        </p:sp>
        <p:sp>
          <p:nvSpPr>
            <p:cNvPr id="11" name="object 11"/>
            <p:cNvSpPr/>
            <p:nvPr/>
          </p:nvSpPr>
          <p:spPr>
            <a:xfrm>
              <a:off x="1006771" y="8163396"/>
              <a:ext cx="5556250" cy="2172970"/>
            </a:xfrm>
            <a:custGeom>
              <a:avLst/>
              <a:gdLst/>
              <a:ahLst/>
              <a:cxnLst/>
              <a:rect l="l" t="t" r="r" b="b"/>
              <a:pathLst>
                <a:path w="5556250" h="2172970">
                  <a:moveTo>
                    <a:pt x="0" y="0"/>
                  </a:moveTo>
                  <a:lnTo>
                    <a:pt x="5555656" y="0"/>
                  </a:lnTo>
                  <a:lnTo>
                    <a:pt x="5555656" y="2172689"/>
                  </a:lnTo>
                  <a:lnTo>
                    <a:pt x="0" y="2172689"/>
                  </a:lnTo>
                  <a:lnTo>
                    <a:pt x="0" y="0"/>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7517946"/>
            <a:ext cx="5618480" cy="251015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由于后面需要使用系统镜像制作</a:t>
            </a:r>
            <a:r>
              <a:rPr sz="950" spc="45" dirty="0">
                <a:solidFill>
                  <a:srgbClr val="333333"/>
                </a:solidFill>
                <a:latin typeface="Trebuchet MS"/>
                <a:cs typeface="Trebuchet MS"/>
              </a:rPr>
              <a:t>Yum/DNF</a:t>
            </a:r>
            <a:r>
              <a:rPr sz="950" spc="25" dirty="0">
                <a:solidFill>
                  <a:srgbClr val="333333"/>
                </a:solidFill>
                <a:latin typeface="微软雅黑"/>
                <a:cs typeface="微软雅黑"/>
              </a:rPr>
              <a:t>软件仓库，所以提前把光盘设备挂载到</a:t>
            </a:r>
            <a:r>
              <a:rPr sz="950" spc="20" dirty="0">
                <a:solidFill>
                  <a:srgbClr val="333333"/>
                </a:solidFill>
                <a:latin typeface="Trebuchet MS"/>
                <a:cs typeface="Trebuchet MS"/>
              </a:rPr>
              <a:t>/media/cdrom</a:t>
            </a:r>
            <a:r>
              <a:rPr sz="950" spc="20" dirty="0">
                <a:solidFill>
                  <a:srgbClr val="333333"/>
                </a:solidFill>
                <a:latin typeface="微软雅黑"/>
                <a:cs typeface="微软雅黑"/>
              </a:rPr>
              <a:t>目录中 </a:t>
            </a:r>
            <a:r>
              <a:rPr sz="950" spc="25" dirty="0">
                <a:solidFill>
                  <a:srgbClr val="333333"/>
                </a:solidFill>
                <a:latin typeface="微软雅黑"/>
                <a:cs typeface="微软雅黑"/>
              </a:rPr>
              <a:t>吧，光盘设备的文件系统格式是</a:t>
            </a:r>
            <a:r>
              <a:rPr sz="950" spc="45" dirty="0">
                <a:solidFill>
                  <a:srgbClr val="333333"/>
                </a:solidFill>
                <a:latin typeface="Trebuchet MS"/>
                <a:cs typeface="Trebuchet MS"/>
              </a:rPr>
              <a:t>iso9660</a:t>
            </a:r>
            <a:r>
              <a:rPr sz="950" spc="45"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136525" marR="3122295">
              <a:lnSpc>
                <a:spcPct val="1324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vim</a:t>
            </a:r>
            <a:r>
              <a:rPr sz="850" dirty="0">
                <a:solidFill>
                  <a:srgbClr val="333333"/>
                </a:solidFill>
                <a:latin typeface="Lucida Console"/>
                <a:cs typeface="Lucida Console"/>
              </a:rPr>
              <a:t> </a:t>
            </a:r>
            <a:r>
              <a:rPr sz="850" spc="15" dirty="0">
                <a:solidFill>
                  <a:srgbClr val="333333"/>
                </a:solidFill>
                <a:latin typeface="Lucida Console"/>
                <a:cs typeface="Lucida Console"/>
              </a:rPr>
              <a:t>/etc/fstab </a:t>
            </a:r>
            <a:r>
              <a:rPr sz="850" spc="-49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15" dirty="0">
                <a:solidFill>
                  <a:srgbClr val="333333"/>
                </a:solidFill>
                <a:latin typeface="Lucida Console"/>
                <a:cs typeface="Lucida Console"/>
              </a:rPr>
              <a:t>/etc/fstab</a:t>
            </a:r>
            <a:endParaRPr sz="850">
              <a:latin typeface="Lucida Console"/>
              <a:cs typeface="Lucida Console"/>
            </a:endParaRPr>
          </a:p>
          <a:p>
            <a:pPr marL="136525" marR="2181860">
              <a:lnSpc>
                <a:spcPct val="132400"/>
              </a:lnSpc>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Created</a:t>
            </a:r>
            <a:r>
              <a:rPr sz="850" spc="10" dirty="0">
                <a:solidFill>
                  <a:srgbClr val="333333"/>
                </a:solidFill>
                <a:latin typeface="Lucida Console"/>
                <a:cs typeface="Lucida Console"/>
              </a:rPr>
              <a:t> </a:t>
            </a:r>
            <a:r>
              <a:rPr sz="850" spc="15" dirty="0">
                <a:solidFill>
                  <a:srgbClr val="333333"/>
                </a:solidFill>
                <a:latin typeface="Lucida Console"/>
                <a:cs typeface="Lucida Console"/>
              </a:rPr>
              <a:t>by anaconda</a:t>
            </a:r>
            <a:r>
              <a:rPr sz="850" spc="10" dirty="0">
                <a:solidFill>
                  <a:srgbClr val="333333"/>
                </a:solidFill>
                <a:latin typeface="Lucida Console"/>
                <a:cs typeface="Lucida Console"/>
              </a:rPr>
              <a:t> </a:t>
            </a:r>
            <a:r>
              <a:rPr sz="850" spc="15" dirty="0">
                <a:solidFill>
                  <a:srgbClr val="333333"/>
                </a:solidFill>
                <a:latin typeface="Lucida Console"/>
                <a:cs typeface="Lucida Console"/>
              </a:rPr>
              <a:t>on</a:t>
            </a:r>
            <a:r>
              <a:rPr sz="850" spc="10" dirty="0">
                <a:solidFill>
                  <a:srgbClr val="333333"/>
                </a:solidFill>
                <a:latin typeface="Lucida Console"/>
                <a:cs typeface="Lucida Console"/>
              </a:rPr>
              <a:t> </a:t>
            </a:r>
            <a:r>
              <a:rPr sz="850" spc="15" dirty="0">
                <a:solidFill>
                  <a:srgbClr val="333333"/>
                </a:solidFill>
                <a:latin typeface="Lucida Console"/>
                <a:cs typeface="Lucida Console"/>
              </a:rPr>
              <a:t>Tue Jul</a:t>
            </a:r>
            <a:r>
              <a:rPr sz="850" spc="10" dirty="0">
                <a:solidFill>
                  <a:srgbClr val="333333"/>
                </a:solidFill>
                <a:latin typeface="Lucida Console"/>
                <a:cs typeface="Lucida Console"/>
              </a:rPr>
              <a:t> </a:t>
            </a:r>
            <a:r>
              <a:rPr sz="850" spc="15" dirty="0">
                <a:solidFill>
                  <a:srgbClr val="333333"/>
                </a:solidFill>
                <a:latin typeface="Lucida Console"/>
                <a:cs typeface="Lucida Console"/>
              </a:rPr>
              <a:t>21</a:t>
            </a:r>
            <a:r>
              <a:rPr sz="850" spc="10" dirty="0">
                <a:solidFill>
                  <a:srgbClr val="333333"/>
                </a:solidFill>
                <a:latin typeface="Lucida Console"/>
                <a:cs typeface="Lucida Console"/>
              </a:rPr>
              <a:t> </a:t>
            </a:r>
            <a:r>
              <a:rPr sz="850" spc="15" dirty="0">
                <a:solidFill>
                  <a:srgbClr val="333333"/>
                </a:solidFill>
                <a:latin typeface="Lucida Console"/>
                <a:cs typeface="Lucida Console"/>
              </a:rPr>
              <a:t>05:03:40 2020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 Accessible filesystems,</a:t>
            </a:r>
            <a:r>
              <a:rPr sz="850" spc="20" dirty="0">
                <a:solidFill>
                  <a:srgbClr val="333333"/>
                </a:solidFill>
                <a:latin typeface="Lucida Console"/>
                <a:cs typeface="Lucida Console"/>
              </a:rPr>
              <a:t> </a:t>
            </a:r>
            <a:r>
              <a:rPr sz="850" spc="15" dirty="0">
                <a:solidFill>
                  <a:srgbClr val="333333"/>
                </a:solidFill>
                <a:latin typeface="Lucida Console"/>
                <a:cs typeface="Lucida Console"/>
              </a:rPr>
              <a:t>by reference,</a:t>
            </a:r>
            <a:r>
              <a:rPr sz="850" spc="20" dirty="0">
                <a:solidFill>
                  <a:srgbClr val="333333"/>
                </a:solidFill>
                <a:latin typeface="Lucida Console"/>
                <a:cs typeface="Lucida Console"/>
              </a:rPr>
              <a:t> </a:t>
            </a:r>
            <a:r>
              <a:rPr sz="850" spc="15" dirty="0">
                <a:solidFill>
                  <a:srgbClr val="333333"/>
                </a:solidFill>
                <a:latin typeface="Lucida Console"/>
                <a:cs typeface="Lucida Console"/>
              </a:rPr>
              <a:t>are maintained under</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'/dev/disk/'.</a:t>
            </a:r>
            <a:endParaRPr sz="850">
              <a:latin typeface="Lucida Console"/>
              <a:cs typeface="Lucida Console"/>
            </a:endParaRPr>
          </a:p>
          <a:p>
            <a:pPr marL="136525" marR="368300">
              <a:lnSpc>
                <a:spcPct val="132400"/>
              </a:lnSpc>
            </a:pPr>
            <a:r>
              <a:rPr sz="850" spc="15" dirty="0">
                <a:solidFill>
                  <a:srgbClr val="333333"/>
                </a:solidFill>
                <a:latin typeface="Lucida Console"/>
                <a:cs typeface="Lucida Console"/>
              </a:rPr>
              <a:t># See man pages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fstab(5), findfs(8), mount(8)</a:t>
            </a:r>
            <a:r>
              <a:rPr sz="850" spc="20" dirty="0">
                <a:solidFill>
                  <a:srgbClr val="333333"/>
                </a:solidFill>
                <a:latin typeface="Lucida Console"/>
                <a:cs typeface="Lucida Console"/>
              </a:rPr>
              <a:t> </a:t>
            </a:r>
            <a:r>
              <a:rPr sz="850" spc="15" dirty="0">
                <a:solidFill>
                  <a:srgbClr val="333333"/>
                </a:solidFill>
                <a:latin typeface="Lucida Console"/>
                <a:cs typeface="Lucida Console"/>
              </a:rPr>
              <a:t>and/or blkid(8) for more</a:t>
            </a:r>
            <a:r>
              <a:rPr sz="850" spc="20" dirty="0">
                <a:solidFill>
                  <a:srgbClr val="333333"/>
                </a:solidFill>
                <a:latin typeface="Lucida Console"/>
                <a:cs typeface="Lucida Console"/>
              </a:rPr>
              <a:t> </a:t>
            </a:r>
            <a:r>
              <a:rPr sz="850" spc="15" dirty="0">
                <a:solidFill>
                  <a:srgbClr val="333333"/>
                </a:solidFill>
                <a:latin typeface="Lucida Console"/>
                <a:cs typeface="Lucida Console"/>
              </a:rPr>
              <a:t>info.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marR="502920">
              <a:lnSpc>
                <a:spcPct val="132400"/>
              </a:lnSpc>
            </a:pPr>
            <a:r>
              <a:rPr sz="850" spc="15" dirty="0">
                <a:solidFill>
                  <a:srgbClr val="333333"/>
                </a:solidFill>
                <a:latin typeface="Lucida Console"/>
                <a:cs typeface="Lucida Console"/>
              </a:rPr>
              <a:t># After editing this</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 run 'systemctl daemon-reload'</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update systemd </a:t>
            </a:r>
            <a:r>
              <a:rPr sz="850" spc="-49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units generated from this</a:t>
            </a:r>
            <a:r>
              <a:rPr sz="850" spc="10" dirty="0">
                <a:solidFill>
                  <a:srgbClr val="333333"/>
                </a:solidFill>
                <a:latin typeface="Lucida Console"/>
                <a:cs typeface="Lucida Console"/>
              </a:rPr>
              <a:t> </a:t>
            </a:r>
            <a:r>
              <a:rPr sz="850" spc="15" dirty="0">
                <a:solidFill>
                  <a:srgbClr val="333333"/>
                </a:solidFill>
                <a:latin typeface="Lucida Console"/>
                <a:cs typeface="Lucida Console"/>
              </a:rPr>
              <a:t>file.</a:t>
            </a:r>
            <a:endParaRPr sz="850">
              <a:latin typeface="Lucida Console"/>
              <a:cs typeface="Lucida Console"/>
            </a:endParaRPr>
          </a:p>
          <a:p>
            <a:pPr marL="136525">
              <a:lnSpc>
                <a:spcPct val="100000"/>
              </a:lnSpc>
              <a:spcBef>
                <a:spcPts val="334"/>
              </a:spcBef>
            </a:pPr>
            <a:r>
              <a:rPr sz="850" spc="15" dirty="0">
                <a:solidFill>
                  <a:srgbClr val="333333"/>
                </a:solidFill>
                <a:latin typeface="Lucida Console"/>
                <a:cs typeface="Lucida Console"/>
              </a:rPr>
              <a:t>#</a:t>
            </a:r>
            <a:endParaRPr sz="850">
              <a:latin typeface="Lucida Console"/>
              <a:cs typeface="Lucida Console"/>
            </a:endParaRPr>
          </a:p>
        </p:txBody>
      </p:sp>
      <p:sp>
        <p:nvSpPr>
          <p:cNvPr id="14" name="object 14"/>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34</a:t>
            </a:fld>
            <a:endParaRPr sz="800">
              <a:latin typeface="小哥哥网恋吗"/>
              <a:cs typeface="小哥哥网恋吗"/>
            </a:endParaRPr>
          </a:p>
        </p:txBody>
      </p:sp>
      <p:graphicFrame>
        <p:nvGraphicFramePr>
          <p:cNvPr id="13" name="object 13"/>
          <p:cNvGraphicFramePr>
            <a:graphicFrameLocks noGrp="1"/>
          </p:cNvGraphicFramePr>
          <p:nvPr/>
        </p:nvGraphicFramePr>
        <p:xfrm>
          <a:off x="1051256" y="6684001"/>
          <a:ext cx="5033007" cy="624840"/>
        </p:xfrm>
        <a:graphic>
          <a:graphicData uri="http://schemas.openxmlformats.org/drawingml/2006/table">
            <a:tbl>
              <a:tblPr firstRow="1" bandRow="1">
                <a:tableStyleId>{2D5ABB26-0587-4C30-8999-92F81FD0307C}</a:tableStyleId>
              </a:tblPr>
              <a:tblGrid>
                <a:gridCol w="2819400">
                  <a:extLst>
                    <a:ext uri="{9D8B030D-6E8A-4147-A177-3AD203B41FA5}">
                      <a16:colId xmlns:a16="http://schemas.microsoft.com/office/drawing/2014/main" val="20000"/>
                    </a:ext>
                  </a:extLst>
                </a:gridCol>
                <a:gridCol w="570864">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05814">
                  <a:extLst>
                    <a:ext uri="{9D8B030D-6E8A-4147-A177-3AD203B41FA5}">
                      <a16:colId xmlns:a16="http://schemas.microsoft.com/office/drawing/2014/main" val="20003"/>
                    </a:ext>
                  </a:extLst>
                </a:gridCol>
                <a:gridCol w="234950">
                  <a:extLst>
                    <a:ext uri="{9D8B030D-6E8A-4147-A177-3AD203B41FA5}">
                      <a16:colId xmlns:a16="http://schemas.microsoft.com/office/drawing/2014/main" val="20004"/>
                    </a:ext>
                  </a:extLst>
                </a:gridCol>
                <a:gridCol w="132079">
                  <a:extLst>
                    <a:ext uri="{9D8B030D-6E8A-4147-A177-3AD203B41FA5}">
                      <a16:colId xmlns:a16="http://schemas.microsoft.com/office/drawing/2014/main" val="20005"/>
                    </a:ext>
                  </a:extLst>
                </a:gridCol>
              </a:tblGrid>
              <a:tr h="140970">
                <a:tc>
                  <a:txBody>
                    <a:bodyPr/>
                    <a:lstStyle/>
                    <a:p>
                      <a:pPr marL="31750">
                        <a:lnSpc>
                          <a:spcPts val="865"/>
                        </a:lnSpc>
                      </a:pPr>
                      <a:r>
                        <a:rPr sz="850" spc="15" dirty="0">
                          <a:solidFill>
                            <a:srgbClr val="333333"/>
                          </a:solidFill>
                          <a:latin typeface="Lucida Console"/>
                          <a:cs typeface="Lucida Console"/>
                        </a:rPr>
                        <a:t>/dev/mapper/rhel-root</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dirty="0">
                          <a:solidFill>
                            <a:srgbClr val="333333"/>
                          </a:solidFill>
                          <a:latin typeface="Lucida Console"/>
                          <a:cs typeface="Lucida Console"/>
                        </a:rPr>
                        <a:t>/</a:t>
                      </a:r>
                      <a:endParaRPr sz="850">
                        <a:latin typeface="Lucida Console"/>
                        <a:cs typeface="Lucida Console"/>
                      </a:endParaRPr>
                    </a:p>
                  </a:txBody>
                  <a:tcPr marL="0" marR="0" marT="0" marB="0">
                    <a:solidFill>
                      <a:srgbClr val="F8F8F8"/>
                    </a:solidFill>
                  </a:tcPr>
                </a:tc>
                <a:tc>
                  <a:txBody>
                    <a:bodyPr/>
                    <a:lstStyle/>
                    <a:p>
                      <a:pPr marL="66675">
                        <a:lnSpc>
                          <a:spcPts val="865"/>
                        </a:lnSpc>
                      </a:pPr>
                      <a:r>
                        <a:rPr sz="850" spc="15" dirty="0">
                          <a:solidFill>
                            <a:srgbClr val="333333"/>
                          </a:solidFill>
                          <a:latin typeface="Lucida Console"/>
                          <a:cs typeface="Lucida Console"/>
                        </a:rPr>
                        <a:t>xfs</a:t>
                      </a:r>
                      <a:endParaRPr sz="850">
                        <a:latin typeface="Lucida Console"/>
                        <a:cs typeface="Lucida Console"/>
                      </a:endParaRPr>
                    </a:p>
                  </a:txBody>
                  <a:tcPr marL="0" marR="0" marT="0" marB="0">
                    <a:solidFill>
                      <a:srgbClr val="F8F8F8"/>
                    </a:solidFill>
                  </a:tcPr>
                </a:tc>
                <a:tc>
                  <a:txBody>
                    <a:bodyPr/>
                    <a:lstStyle/>
                    <a:p>
                      <a:pPr marL="133985">
                        <a:lnSpc>
                          <a:spcPts val="865"/>
                        </a:lnSpc>
                      </a:pPr>
                      <a:r>
                        <a:rPr sz="850" spc="15" dirty="0">
                          <a:solidFill>
                            <a:srgbClr val="333333"/>
                          </a:solidFill>
                          <a:latin typeface="Lucida Console"/>
                          <a:cs typeface="Lucida Console"/>
                        </a:rPr>
                        <a:t>defaults</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dirty="0">
                          <a:solidFill>
                            <a:srgbClr val="333333"/>
                          </a:solidFill>
                          <a:latin typeface="Lucida Console"/>
                          <a:cs typeface="Lucida Console"/>
                        </a:rPr>
                        <a:t>0</a:t>
                      </a:r>
                      <a:endParaRPr sz="850">
                        <a:latin typeface="Lucida Console"/>
                        <a:cs typeface="Lucida Console"/>
                      </a:endParaRPr>
                    </a:p>
                  </a:txBody>
                  <a:tcPr marL="0" marR="0" marT="0" marB="0">
                    <a:solidFill>
                      <a:srgbClr val="F8F8F8"/>
                    </a:solidFill>
                  </a:tcPr>
                </a:tc>
                <a:tc>
                  <a:txBody>
                    <a:bodyPr/>
                    <a:lstStyle/>
                    <a:p>
                      <a:pPr marL="1270" algn="ctr">
                        <a:lnSpc>
                          <a:spcPts val="865"/>
                        </a:lnSpc>
                      </a:pPr>
                      <a:r>
                        <a:rPr sz="850" dirty="0">
                          <a:solidFill>
                            <a:srgbClr val="333333"/>
                          </a:solidFill>
                          <a:latin typeface="Lucida Console"/>
                          <a:cs typeface="Lucida Console"/>
                        </a:rPr>
                        <a:t>0</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80"/>
                        </a:spcBef>
                      </a:pPr>
                      <a:r>
                        <a:rPr sz="850" spc="15" dirty="0">
                          <a:solidFill>
                            <a:srgbClr val="333333"/>
                          </a:solidFill>
                          <a:latin typeface="Lucida Console"/>
                          <a:cs typeface="Lucida Console"/>
                        </a:rPr>
                        <a:t>UUID=812b1f7c-8b5b-43da-8c06-b9999e0fe48b</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/boot</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xfs</a:t>
                      </a:r>
                      <a:endParaRPr sz="850">
                        <a:latin typeface="Lucida Console"/>
                        <a:cs typeface="Lucida Console"/>
                      </a:endParaRPr>
                    </a:p>
                  </a:txBody>
                  <a:tcPr marL="0" marR="0" marT="10160" marB="0">
                    <a:solidFill>
                      <a:srgbClr val="F8F8F8"/>
                    </a:solidFill>
                  </a:tcPr>
                </a:tc>
                <a:tc>
                  <a:txBody>
                    <a:bodyPr/>
                    <a:lstStyle/>
                    <a:p>
                      <a:pPr marL="133985">
                        <a:lnSpc>
                          <a:spcPct val="100000"/>
                        </a:lnSpc>
                        <a:spcBef>
                          <a:spcPts val="80"/>
                        </a:spcBef>
                      </a:pPr>
                      <a:r>
                        <a:rPr sz="850" spc="15" dirty="0">
                          <a:solidFill>
                            <a:srgbClr val="333333"/>
                          </a:solidFill>
                          <a:latin typeface="Lucida Console"/>
                          <a:cs typeface="Lucida Console"/>
                        </a:rPr>
                        <a:t>defaults</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1270" algn="ct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/dev/mapper/rhel-swap</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swap</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swap</a:t>
                      </a:r>
                      <a:endParaRPr sz="850">
                        <a:latin typeface="Lucida Console"/>
                        <a:cs typeface="Lucida Console"/>
                      </a:endParaRPr>
                    </a:p>
                  </a:txBody>
                  <a:tcPr marL="0" marR="0" marT="10160" marB="0">
                    <a:solidFill>
                      <a:srgbClr val="F8F8F8"/>
                    </a:solidFill>
                  </a:tcPr>
                </a:tc>
                <a:tc>
                  <a:txBody>
                    <a:bodyPr/>
                    <a:lstStyle/>
                    <a:p>
                      <a:pPr marL="133985">
                        <a:lnSpc>
                          <a:spcPct val="100000"/>
                        </a:lnSpc>
                        <a:spcBef>
                          <a:spcPts val="80"/>
                        </a:spcBef>
                      </a:pPr>
                      <a:r>
                        <a:rPr sz="850" spc="15" dirty="0">
                          <a:solidFill>
                            <a:srgbClr val="333333"/>
                          </a:solidFill>
                          <a:latin typeface="Lucida Console"/>
                          <a:cs typeface="Lucida Console"/>
                        </a:rPr>
                        <a:t>defaults</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1270" algn="ct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2"/>
                  </a:ext>
                </a:extLst>
              </a:tr>
              <a:tr h="140970">
                <a:tc>
                  <a:txBody>
                    <a:bodyPr/>
                    <a:lstStyle/>
                    <a:p>
                      <a:pPr marL="31750">
                        <a:lnSpc>
                          <a:spcPts val="935"/>
                        </a:lnSpc>
                        <a:spcBef>
                          <a:spcPts val="80"/>
                        </a:spcBef>
                      </a:pPr>
                      <a:r>
                        <a:rPr sz="850" spc="15" dirty="0">
                          <a:solidFill>
                            <a:srgbClr val="333333"/>
                          </a:solidFill>
                          <a:latin typeface="Lucida Console"/>
                          <a:cs typeface="Lucida Console"/>
                        </a:rPr>
                        <a:t>/dev/sdb2</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/backup</a:t>
                      </a:r>
                      <a:endParaRPr sz="850">
                        <a:latin typeface="Lucida Console"/>
                        <a:cs typeface="Lucida Console"/>
                      </a:endParaRPr>
                    </a:p>
                  </a:txBody>
                  <a:tcPr marL="0" marR="0" marT="10160" marB="0">
                    <a:solidFill>
                      <a:srgbClr val="F8F8F8"/>
                    </a:solidFill>
                  </a:tcPr>
                </a:tc>
                <a:tc>
                  <a:txBody>
                    <a:bodyPr/>
                    <a:lstStyle/>
                    <a:p>
                      <a:pPr marL="66675">
                        <a:lnSpc>
                          <a:spcPts val="935"/>
                        </a:lnSpc>
                        <a:spcBef>
                          <a:spcPts val="80"/>
                        </a:spcBef>
                      </a:pPr>
                      <a:r>
                        <a:rPr sz="850" spc="15" dirty="0">
                          <a:solidFill>
                            <a:srgbClr val="333333"/>
                          </a:solidFill>
                          <a:latin typeface="Lucida Console"/>
                          <a:cs typeface="Lucida Console"/>
                        </a:rPr>
                        <a:t>ext4</a:t>
                      </a:r>
                      <a:endParaRPr sz="850">
                        <a:latin typeface="Lucida Console"/>
                        <a:cs typeface="Lucida Console"/>
                      </a:endParaRPr>
                    </a:p>
                  </a:txBody>
                  <a:tcPr marL="0" marR="0" marT="10160" marB="0">
                    <a:solidFill>
                      <a:srgbClr val="F8F8F8"/>
                    </a:solidFill>
                  </a:tcPr>
                </a:tc>
                <a:tc>
                  <a:txBody>
                    <a:bodyPr/>
                    <a:lstStyle/>
                    <a:p>
                      <a:pPr marL="133985">
                        <a:lnSpc>
                          <a:spcPts val="935"/>
                        </a:lnSpc>
                        <a:spcBef>
                          <a:spcPts val="80"/>
                        </a:spcBef>
                      </a:pPr>
                      <a:r>
                        <a:rPr sz="850" spc="15" dirty="0">
                          <a:solidFill>
                            <a:srgbClr val="333333"/>
                          </a:solidFill>
                          <a:latin typeface="Lucida Console"/>
                          <a:cs typeface="Lucida Console"/>
                        </a:rPr>
                        <a:t>defaults</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1270" algn="ctr">
                        <a:lnSpc>
                          <a:spcPts val="935"/>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5399853"/>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892450"/>
            <a:ext cx="5651500" cy="1181735"/>
            <a:chOff x="959124" y="892450"/>
            <a:chExt cx="5651500" cy="1181735"/>
          </a:xfrm>
        </p:grpSpPr>
        <p:sp>
          <p:nvSpPr>
            <p:cNvPr id="4" name="object 4"/>
            <p:cNvSpPr/>
            <p:nvPr/>
          </p:nvSpPr>
          <p:spPr>
            <a:xfrm>
              <a:off x="963889" y="897215"/>
              <a:ext cx="5641975" cy="1172210"/>
            </a:xfrm>
            <a:custGeom>
              <a:avLst/>
              <a:gdLst/>
              <a:ahLst/>
              <a:cxnLst/>
              <a:rect l="l" t="t" r="r" b="b"/>
              <a:pathLst>
                <a:path w="5641975" h="1172210">
                  <a:moveTo>
                    <a:pt x="5617597" y="1172119"/>
                  </a:moveTo>
                  <a:lnTo>
                    <a:pt x="23823" y="1172119"/>
                  </a:lnTo>
                  <a:lnTo>
                    <a:pt x="20659" y="1171824"/>
                  </a:lnTo>
                  <a:lnTo>
                    <a:pt x="0" y="1151269"/>
                  </a:lnTo>
                  <a:lnTo>
                    <a:pt x="0" y="1148296"/>
                  </a:lnTo>
                  <a:lnTo>
                    <a:pt x="0" y="20545"/>
                  </a:lnTo>
                  <a:lnTo>
                    <a:pt x="600" y="17267"/>
                  </a:lnTo>
                  <a:lnTo>
                    <a:pt x="3020" y="11616"/>
                  </a:lnTo>
                  <a:lnTo>
                    <a:pt x="4745" y="8929"/>
                  </a:lnTo>
                  <a:lnTo>
                    <a:pt x="6975" y="6851"/>
                  </a:lnTo>
                  <a:lnTo>
                    <a:pt x="9214" y="4469"/>
                  </a:lnTo>
                  <a:lnTo>
                    <a:pt x="11787" y="2677"/>
                  </a:lnTo>
                  <a:lnTo>
                    <a:pt x="14703" y="1782"/>
                  </a:lnTo>
                  <a:lnTo>
                    <a:pt x="17629" y="590"/>
                  </a:lnTo>
                  <a:lnTo>
                    <a:pt x="20659" y="0"/>
                  </a:lnTo>
                  <a:lnTo>
                    <a:pt x="5620752" y="0"/>
                  </a:lnTo>
                  <a:lnTo>
                    <a:pt x="5623792" y="590"/>
                  </a:lnTo>
                  <a:lnTo>
                    <a:pt x="5626717" y="1782"/>
                  </a:lnTo>
                  <a:lnTo>
                    <a:pt x="5629633" y="2677"/>
                  </a:lnTo>
                  <a:lnTo>
                    <a:pt x="5632206" y="4469"/>
                  </a:lnTo>
                  <a:lnTo>
                    <a:pt x="5634446" y="6851"/>
                  </a:lnTo>
                  <a:lnTo>
                    <a:pt x="5636675" y="8929"/>
                  </a:lnTo>
                  <a:lnTo>
                    <a:pt x="5638400" y="11616"/>
                  </a:lnTo>
                  <a:lnTo>
                    <a:pt x="5640821" y="17267"/>
                  </a:lnTo>
                  <a:lnTo>
                    <a:pt x="5641421" y="20545"/>
                  </a:lnTo>
                  <a:lnTo>
                    <a:pt x="5641421" y="1151269"/>
                  </a:lnTo>
                  <a:lnTo>
                    <a:pt x="5620752" y="1171824"/>
                  </a:lnTo>
                  <a:lnTo>
                    <a:pt x="5617597" y="1172119"/>
                  </a:lnTo>
                  <a:close/>
                </a:path>
              </a:pathLst>
            </a:custGeom>
            <a:solidFill>
              <a:srgbClr val="F8F8F8"/>
            </a:solidFill>
          </p:spPr>
          <p:txBody>
            <a:bodyPr wrap="square" lIns="0" tIns="0" rIns="0" bIns="0" rtlCol="0"/>
            <a:lstStyle/>
            <a:p>
              <a:endParaRPr/>
            </a:p>
          </p:txBody>
        </p:sp>
        <p:sp>
          <p:nvSpPr>
            <p:cNvPr id="5" name="object 5"/>
            <p:cNvSpPr/>
            <p:nvPr/>
          </p:nvSpPr>
          <p:spPr>
            <a:xfrm>
              <a:off x="963889" y="897215"/>
              <a:ext cx="5641975" cy="1172210"/>
            </a:xfrm>
            <a:custGeom>
              <a:avLst/>
              <a:gdLst/>
              <a:ahLst/>
              <a:cxnLst/>
              <a:rect l="l" t="t" r="r" b="b"/>
              <a:pathLst>
                <a:path w="5641975" h="1172210">
                  <a:moveTo>
                    <a:pt x="0" y="114829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782"/>
                  </a:lnTo>
                  <a:lnTo>
                    <a:pt x="17629" y="590"/>
                  </a:lnTo>
                  <a:lnTo>
                    <a:pt x="20659" y="0"/>
                  </a:lnTo>
                  <a:lnTo>
                    <a:pt x="23823" y="0"/>
                  </a:lnTo>
                  <a:lnTo>
                    <a:pt x="5617597" y="0"/>
                  </a:lnTo>
                  <a:lnTo>
                    <a:pt x="5620752" y="0"/>
                  </a:lnTo>
                  <a:lnTo>
                    <a:pt x="5623792" y="590"/>
                  </a:lnTo>
                  <a:lnTo>
                    <a:pt x="5626717" y="1782"/>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1148296"/>
                  </a:lnTo>
                  <a:lnTo>
                    <a:pt x="5641421" y="1151269"/>
                  </a:lnTo>
                  <a:lnTo>
                    <a:pt x="5640821" y="1154252"/>
                  </a:lnTo>
                  <a:lnTo>
                    <a:pt x="5639610" y="1156929"/>
                  </a:lnTo>
                  <a:lnTo>
                    <a:pt x="5638400" y="1159607"/>
                  </a:lnTo>
                  <a:lnTo>
                    <a:pt x="5617597" y="1172119"/>
                  </a:lnTo>
                  <a:lnTo>
                    <a:pt x="23823" y="1172119"/>
                  </a:lnTo>
                  <a:lnTo>
                    <a:pt x="1810" y="1156929"/>
                  </a:lnTo>
                  <a:lnTo>
                    <a:pt x="600" y="1154252"/>
                  </a:lnTo>
                  <a:lnTo>
                    <a:pt x="0" y="1151269"/>
                  </a:lnTo>
                  <a:lnTo>
                    <a:pt x="0" y="114829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978374"/>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931748"/>
            <a:ext cx="5651500" cy="2039620"/>
            <a:chOff x="959124" y="2931748"/>
            <a:chExt cx="5651500" cy="2039620"/>
          </a:xfrm>
        </p:grpSpPr>
        <p:sp>
          <p:nvSpPr>
            <p:cNvPr id="8" name="object 8"/>
            <p:cNvSpPr/>
            <p:nvPr/>
          </p:nvSpPr>
          <p:spPr>
            <a:xfrm>
              <a:off x="963889" y="2936512"/>
              <a:ext cx="5641975" cy="2030095"/>
            </a:xfrm>
            <a:custGeom>
              <a:avLst/>
              <a:gdLst/>
              <a:ahLst/>
              <a:cxnLst/>
              <a:rect l="l" t="t" r="r" b="b"/>
              <a:pathLst>
                <a:path w="5641975" h="2030095">
                  <a:moveTo>
                    <a:pt x="5617597" y="2029768"/>
                  </a:moveTo>
                  <a:lnTo>
                    <a:pt x="23823" y="2029768"/>
                  </a:lnTo>
                  <a:lnTo>
                    <a:pt x="20659" y="2029472"/>
                  </a:lnTo>
                  <a:lnTo>
                    <a:pt x="0" y="2008622"/>
                  </a:lnTo>
                  <a:lnTo>
                    <a:pt x="0" y="2005944"/>
                  </a:lnTo>
                  <a:lnTo>
                    <a:pt x="0" y="20545"/>
                  </a:lnTo>
                  <a:lnTo>
                    <a:pt x="20659" y="0"/>
                  </a:lnTo>
                  <a:lnTo>
                    <a:pt x="5620752" y="0"/>
                  </a:lnTo>
                  <a:lnTo>
                    <a:pt x="5641421" y="20545"/>
                  </a:lnTo>
                  <a:lnTo>
                    <a:pt x="5641421" y="2008622"/>
                  </a:lnTo>
                  <a:lnTo>
                    <a:pt x="5620752" y="2029472"/>
                  </a:lnTo>
                  <a:lnTo>
                    <a:pt x="5617597" y="2029768"/>
                  </a:lnTo>
                  <a:close/>
                </a:path>
              </a:pathLst>
            </a:custGeom>
            <a:solidFill>
              <a:srgbClr val="F8F8F8"/>
            </a:solidFill>
          </p:spPr>
          <p:txBody>
            <a:bodyPr wrap="square" lIns="0" tIns="0" rIns="0" bIns="0" rtlCol="0"/>
            <a:lstStyle/>
            <a:p>
              <a:endParaRPr/>
            </a:p>
          </p:txBody>
        </p:sp>
        <p:sp>
          <p:nvSpPr>
            <p:cNvPr id="9" name="object 9"/>
            <p:cNvSpPr/>
            <p:nvPr/>
          </p:nvSpPr>
          <p:spPr>
            <a:xfrm>
              <a:off x="963889" y="2936512"/>
              <a:ext cx="5641975" cy="2030095"/>
            </a:xfrm>
            <a:custGeom>
              <a:avLst/>
              <a:gdLst/>
              <a:ahLst/>
              <a:cxnLst/>
              <a:rect l="l" t="t" r="r" b="b"/>
              <a:pathLst>
                <a:path w="5641975" h="2030095">
                  <a:moveTo>
                    <a:pt x="0" y="2005944"/>
                  </a:moveTo>
                  <a:lnTo>
                    <a:pt x="0" y="23823"/>
                  </a:lnTo>
                  <a:lnTo>
                    <a:pt x="0" y="20545"/>
                  </a:lnTo>
                  <a:lnTo>
                    <a:pt x="600" y="17276"/>
                  </a:lnTo>
                  <a:lnTo>
                    <a:pt x="20659" y="0"/>
                  </a:lnTo>
                  <a:lnTo>
                    <a:pt x="23823" y="0"/>
                  </a:lnTo>
                  <a:lnTo>
                    <a:pt x="5617597" y="0"/>
                  </a:lnTo>
                  <a:lnTo>
                    <a:pt x="5620752" y="0"/>
                  </a:lnTo>
                  <a:lnTo>
                    <a:pt x="5623792" y="600"/>
                  </a:lnTo>
                  <a:lnTo>
                    <a:pt x="5641421" y="20545"/>
                  </a:lnTo>
                  <a:lnTo>
                    <a:pt x="5641421" y="23823"/>
                  </a:lnTo>
                  <a:lnTo>
                    <a:pt x="5641421" y="2005944"/>
                  </a:lnTo>
                  <a:lnTo>
                    <a:pt x="5641421" y="2008622"/>
                  </a:lnTo>
                  <a:lnTo>
                    <a:pt x="5640821" y="2011605"/>
                  </a:lnTo>
                  <a:lnTo>
                    <a:pt x="5617597" y="2029768"/>
                  </a:lnTo>
                  <a:lnTo>
                    <a:pt x="23823" y="2029768"/>
                  </a:lnTo>
                  <a:lnTo>
                    <a:pt x="0" y="2008622"/>
                  </a:lnTo>
                  <a:lnTo>
                    <a:pt x="0" y="2005944"/>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3017672"/>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sp>
        <p:nvSpPr>
          <p:cNvPr id="11" name="object 11"/>
          <p:cNvSpPr txBox="1"/>
          <p:nvPr/>
        </p:nvSpPr>
        <p:spPr>
          <a:xfrm>
            <a:off x="819424" y="332846"/>
            <a:ext cx="5962015" cy="9773920"/>
          </a:xfrm>
          <a:prstGeom prst="rect">
            <a:avLst/>
          </a:prstGeom>
        </p:spPr>
        <p:txBody>
          <a:bodyPr vert="horz" wrap="square" lIns="0" tIns="12065" rIns="0" bIns="0" rtlCol="0">
            <a:spAutoFit/>
          </a:bodyPr>
          <a:lstStyle/>
          <a:p>
            <a:pPr marL="139700" marR="132080">
              <a:lnSpc>
                <a:spcPct val="131600"/>
              </a:lnSpc>
              <a:spcBef>
                <a:spcPts val="95"/>
              </a:spcBef>
            </a:pPr>
            <a:r>
              <a:rPr sz="950" b="1" spc="25" dirty="0">
                <a:solidFill>
                  <a:srgbClr val="333333"/>
                </a:solidFill>
                <a:latin typeface="微软雅黑"/>
                <a:cs typeface="微软雅黑"/>
              </a:rPr>
              <a:t>然后进入</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数据库管理系统，彻底删除</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数据库，这样</a:t>
            </a:r>
            <a:r>
              <a:rPr sz="950" b="1" spc="75" dirty="0">
                <a:solidFill>
                  <a:srgbClr val="333333"/>
                </a:solidFill>
                <a:latin typeface="Trebuchet MS"/>
                <a:cs typeface="Trebuchet MS"/>
              </a:rPr>
              <a:t>mybook</a:t>
            </a:r>
            <a:r>
              <a:rPr sz="950" b="1" spc="25" dirty="0">
                <a:solidFill>
                  <a:srgbClr val="333333"/>
                </a:solidFill>
                <a:latin typeface="微软雅黑"/>
                <a:cs typeface="微软雅黑"/>
              </a:rPr>
              <a:t>数据表单也将被彻</a:t>
            </a:r>
            <a:r>
              <a:rPr sz="950" b="1" spc="-254" dirty="0">
                <a:solidFill>
                  <a:srgbClr val="333333"/>
                </a:solidFill>
                <a:latin typeface="微软雅黑"/>
                <a:cs typeface="微软雅黑"/>
              </a:rPr>
              <a:t>底</a:t>
            </a:r>
            <a:r>
              <a:rPr sz="1200" baseline="34722" dirty="0">
                <a:latin typeface="小哥哥网恋吗"/>
                <a:cs typeface="小哥哥网恋吗"/>
              </a:rPr>
              <a:t>5/20 </a:t>
            </a:r>
            <a:r>
              <a:rPr sz="950" b="1" spc="25" dirty="0">
                <a:solidFill>
                  <a:srgbClr val="333333"/>
                </a:solidFill>
                <a:latin typeface="微软雅黑"/>
                <a:cs typeface="微软雅黑"/>
              </a:rPr>
              <a:t>删除。然后重新建立</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数据库：</a:t>
            </a:r>
            <a:endParaRPr sz="950">
              <a:latin typeface="微软雅黑"/>
              <a:cs typeface="微软雅黑"/>
            </a:endParaRPr>
          </a:p>
          <a:p>
            <a:pPr>
              <a:lnSpc>
                <a:spcPct val="100000"/>
              </a:lnSpc>
              <a:spcBef>
                <a:spcPts val="45"/>
              </a:spcBef>
            </a:pPr>
            <a:endParaRPr sz="900">
              <a:latin typeface="微软雅黑"/>
              <a:cs typeface="微软雅黑"/>
            </a:endParaRPr>
          </a:p>
          <a:p>
            <a:pPr marL="263525" marR="293370" indent="-635">
              <a:lnSpc>
                <a:spcPct val="132400"/>
              </a:lnSpc>
              <a:tabLst>
                <a:tab pos="4952365"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0" dirty="0">
                <a:solidFill>
                  <a:srgbClr val="333333"/>
                </a:solidFill>
                <a:latin typeface="Lucida Console"/>
                <a:cs typeface="Lucida Console"/>
              </a:rPr>
              <a:t>-u</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 </a:t>
            </a:r>
            <a:r>
              <a:rPr sz="850" spc="30" dirty="0">
                <a:solidFill>
                  <a:srgbClr val="333333"/>
                </a:solidFill>
                <a:latin typeface="Lucida Console"/>
                <a:cs typeface="Lucida Console"/>
              </a:rPr>
              <a:t>-pEnter password: </a:t>
            </a:r>
            <a:r>
              <a:rPr sz="800" spc="85" dirty="0">
                <a:solidFill>
                  <a:srgbClr val="333333"/>
                </a:solidFill>
                <a:latin typeface="宋体"/>
                <a:cs typeface="宋体"/>
              </a:rPr>
              <a:t>输</a:t>
            </a:r>
            <a:r>
              <a:rPr sz="800" spc="90" dirty="0">
                <a:solidFill>
                  <a:srgbClr val="333333"/>
                </a:solidFill>
                <a:latin typeface="宋体"/>
                <a:cs typeface="宋体"/>
              </a:rPr>
              <a:t>入管</a:t>
            </a:r>
            <a:r>
              <a:rPr sz="700" spc="190" dirty="0">
                <a:solidFill>
                  <a:srgbClr val="333333"/>
                </a:solidFill>
                <a:latin typeface="宋体"/>
                <a:cs typeface="宋体"/>
              </a:rPr>
              <a:t>理</a:t>
            </a:r>
            <a:r>
              <a:rPr sz="800" spc="90" dirty="0">
                <a:solidFill>
                  <a:srgbClr val="333333"/>
                </a:solidFill>
                <a:latin typeface="宋体"/>
                <a:cs typeface="宋体"/>
              </a:rPr>
              <a:t>员的数据库密码</a:t>
            </a:r>
            <a:r>
              <a:rPr sz="850" spc="30" dirty="0">
                <a:solidFill>
                  <a:srgbClr val="333333"/>
                </a:solidFill>
                <a:latin typeface="Lucida Console"/>
                <a:cs typeface="Lucida Console"/>
              </a:rPr>
              <a:t>MariaDB </a:t>
            </a:r>
            <a:r>
              <a:rPr sz="850" spc="-500" dirty="0">
                <a:solidFill>
                  <a:srgbClr val="333333"/>
                </a:solidFill>
                <a:latin typeface="Lucida Console"/>
                <a:cs typeface="Lucida Console"/>
              </a:rPr>
              <a:t> </a:t>
            </a:r>
            <a:r>
              <a:rPr sz="850" spc="30" dirty="0">
                <a:solidFill>
                  <a:srgbClr val="333333"/>
                </a:solidFill>
                <a:latin typeface="Lucida Console"/>
                <a:cs typeface="Lucida Console"/>
              </a:rPr>
              <a:t>[(none)]&gt;</a:t>
            </a:r>
            <a:r>
              <a:rPr sz="850" spc="25" dirty="0">
                <a:solidFill>
                  <a:srgbClr val="333333"/>
                </a:solidFill>
                <a:latin typeface="Lucida Console"/>
                <a:cs typeface="Lucida Console"/>
              </a:rPr>
              <a:t> DROP</a:t>
            </a:r>
            <a:r>
              <a:rPr sz="850" spc="30" dirty="0">
                <a:solidFill>
                  <a:srgbClr val="333333"/>
                </a:solidFill>
                <a:latin typeface="Lucida Console"/>
                <a:cs typeface="Lucida Console"/>
              </a:rPr>
              <a:t> DATABASE linuxprobe;Query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25" dirty="0">
                <a:solidFill>
                  <a:srgbClr val="333333"/>
                </a:solidFill>
                <a:latin typeface="Lucida Console"/>
                <a:cs typeface="Lucida Console"/>
              </a:rPr>
              <a:t> row</a:t>
            </a:r>
            <a:r>
              <a:rPr sz="850" spc="30" dirty="0">
                <a:solidFill>
                  <a:srgbClr val="333333"/>
                </a:solidFill>
                <a:latin typeface="Lucida Console"/>
                <a:cs typeface="Lucida Console"/>
              </a:rPr>
              <a:t> affected </a:t>
            </a:r>
            <a:r>
              <a:rPr sz="850" spc="25" dirty="0">
                <a:solidFill>
                  <a:srgbClr val="333333"/>
                </a:solidFill>
                <a:latin typeface="Lucida Console"/>
                <a:cs typeface="Lucida Console"/>
              </a:rPr>
              <a:t>(0.04</a:t>
            </a:r>
            <a:r>
              <a:rPr sz="850" spc="30" dirty="0">
                <a:solidFill>
                  <a:srgbClr val="333333"/>
                </a:solidFill>
                <a:latin typeface="Lucida Console"/>
                <a:cs typeface="Lucida Console"/>
              </a:rPr>
              <a:t> sec)MariaDB </a:t>
            </a:r>
            <a:r>
              <a:rPr sz="850" spc="35" dirty="0">
                <a:solidFill>
                  <a:srgbClr val="333333"/>
                </a:solidFill>
                <a:latin typeface="Lucida Console"/>
                <a:cs typeface="Lucida Console"/>
              </a:rPr>
              <a:t> </a:t>
            </a:r>
            <a:r>
              <a:rPr sz="850" spc="30" dirty="0">
                <a:solidFill>
                  <a:srgbClr val="333333"/>
                </a:solidFill>
                <a:latin typeface="Lucida Console"/>
                <a:cs typeface="Lucida Console"/>
              </a:rPr>
              <a:t>[(none)]&gt;</a:t>
            </a:r>
            <a:r>
              <a:rPr sz="850" spc="50" dirty="0">
                <a:solidFill>
                  <a:srgbClr val="333333"/>
                </a:solidFill>
                <a:latin typeface="Lucida Console"/>
                <a:cs typeface="Lucida Console"/>
              </a:rPr>
              <a:t> </a:t>
            </a:r>
            <a:r>
              <a:rPr sz="850" spc="25" dirty="0">
                <a:solidFill>
                  <a:srgbClr val="333333"/>
                </a:solidFill>
                <a:latin typeface="Lucida Console"/>
                <a:cs typeface="Lucida Console"/>
              </a:rPr>
              <a:t>SHOW</a:t>
            </a:r>
            <a:r>
              <a:rPr sz="850" spc="50" dirty="0">
                <a:solidFill>
                  <a:srgbClr val="333333"/>
                </a:solidFill>
                <a:latin typeface="Lucida Console"/>
                <a:cs typeface="Lucida Console"/>
              </a:rPr>
              <a:t> </a:t>
            </a:r>
            <a:r>
              <a:rPr sz="850" spc="30" dirty="0">
                <a:solidFill>
                  <a:srgbClr val="333333"/>
                </a:solidFill>
                <a:latin typeface="Lucida Console"/>
                <a:cs typeface="Lucida Console"/>
              </a:rPr>
              <a:t>databases;+--------------------+|</a:t>
            </a:r>
            <a:r>
              <a:rPr sz="850" spc="50" dirty="0">
                <a:solidFill>
                  <a:srgbClr val="333333"/>
                </a:solidFill>
                <a:latin typeface="Lucida Console"/>
                <a:cs typeface="Lucida Console"/>
              </a:rPr>
              <a:t> </a:t>
            </a:r>
            <a:r>
              <a:rPr sz="850" spc="30" dirty="0">
                <a:solidFill>
                  <a:srgbClr val="333333"/>
                </a:solidFill>
                <a:latin typeface="Lucida Console"/>
                <a:cs typeface="Lucida Console"/>
              </a:rPr>
              <a:t>Database	|+--------</a:t>
            </a:r>
            <a:endParaRPr sz="850">
              <a:latin typeface="Lucida Console"/>
              <a:cs typeface="Lucida Console"/>
            </a:endParaRPr>
          </a:p>
          <a:p>
            <a:pPr marL="263525">
              <a:lnSpc>
                <a:spcPct val="100000"/>
              </a:lnSpc>
              <a:spcBef>
                <a:spcPts val="330"/>
              </a:spcBef>
              <a:tabLst>
                <a:tab pos="4112895" algn="l"/>
              </a:tabLst>
            </a:pPr>
            <a:r>
              <a:rPr sz="850" spc="30" dirty="0">
                <a:solidFill>
                  <a:srgbClr val="333333"/>
                </a:solidFill>
                <a:latin typeface="Lucida Console"/>
                <a:cs typeface="Lucida Console"/>
              </a:rPr>
              <a:t>------------+|</a:t>
            </a:r>
            <a:r>
              <a:rPr sz="850" spc="45" dirty="0">
                <a:solidFill>
                  <a:srgbClr val="333333"/>
                </a:solidFill>
                <a:latin typeface="Lucida Console"/>
                <a:cs typeface="Lucida Console"/>
              </a:rPr>
              <a:t> </a:t>
            </a:r>
            <a:r>
              <a:rPr sz="850" spc="30" dirty="0">
                <a:solidFill>
                  <a:srgbClr val="333333"/>
                </a:solidFill>
                <a:latin typeface="Lucida Console"/>
                <a:cs typeface="Lucida Console"/>
              </a:rPr>
              <a:t>information_schema</a:t>
            </a:r>
            <a:r>
              <a:rPr sz="850" spc="50" dirty="0">
                <a:solidFill>
                  <a:srgbClr val="333333"/>
                </a:solidFill>
                <a:latin typeface="Lucida Console"/>
                <a:cs typeface="Lucida Console"/>
              </a:rPr>
              <a:t> </a:t>
            </a:r>
            <a:r>
              <a:rPr sz="850" spc="20" dirty="0">
                <a:solidFill>
                  <a:srgbClr val="333333"/>
                </a:solidFill>
                <a:latin typeface="Lucida Console"/>
                <a:cs typeface="Lucida Console"/>
              </a:rPr>
              <a:t>||</a:t>
            </a:r>
            <a:r>
              <a:rPr sz="850" spc="50" dirty="0">
                <a:solidFill>
                  <a:srgbClr val="333333"/>
                </a:solidFill>
                <a:latin typeface="Lucida Console"/>
                <a:cs typeface="Lucida Console"/>
              </a:rPr>
              <a:t> </a:t>
            </a:r>
            <a:r>
              <a:rPr sz="850" spc="25" dirty="0">
                <a:solidFill>
                  <a:srgbClr val="333333"/>
                </a:solidFill>
                <a:latin typeface="Lucida Console"/>
                <a:cs typeface="Lucida Console"/>
              </a:rPr>
              <a:t>mysql	</a:t>
            </a:r>
            <a:r>
              <a:rPr sz="850" spc="20"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performance_schema</a:t>
            </a:r>
            <a:endParaRPr sz="850">
              <a:latin typeface="Lucida Console"/>
              <a:cs typeface="Lucida Console"/>
            </a:endParaRPr>
          </a:p>
          <a:p>
            <a:pPr marL="263525" marR="779780">
              <a:lnSpc>
                <a:spcPct val="132400"/>
              </a:lnSpc>
            </a:pPr>
            <a:r>
              <a:rPr sz="850" spc="30" dirty="0">
                <a:solidFill>
                  <a:srgbClr val="333333"/>
                </a:solidFill>
                <a:latin typeface="Lucida Console"/>
                <a:cs typeface="Lucida Console"/>
              </a:rPr>
              <a:t>|+--------------------+3 </a:t>
            </a:r>
            <a:r>
              <a:rPr sz="850" spc="25" dirty="0">
                <a:solidFill>
                  <a:srgbClr val="333333"/>
                </a:solidFill>
                <a:latin typeface="Lucida Console"/>
                <a:cs typeface="Lucida Console"/>
              </a:rPr>
              <a:t>rows</a:t>
            </a:r>
            <a:r>
              <a:rPr sz="850" spc="35" dirty="0">
                <a:solidFill>
                  <a:srgbClr val="333333"/>
                </a:solidFill>
                <a:latin typeface="Lucida Console"/>
                <a:cs typeface="Lucida Console"/>
              </a:rPr>
              <a:t>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25" dirty="0">
                <a:solidFill>
                  <a:srgbClr val="333333"/>
                </a:solidFill>
                <a:latin typeface="Lucida Console"/>
                <a:cs typeface="Lucida Console"/>
              </a:rPr>
              <a:t>set</a:t>
            </a:r>
            <a:r>
              <a:rPr sz="850" spc="35" dirty="0">
                <a:solidFill>
                  <a:srgbClr val="333333"/>
                </a:solidFill>
                <a:latin typeface="Lucida Console"/>
                <a:cs typeface="Lucida Console"/>
              </a:rPr>
              <a:t> </a:t>
            </a:r>
            <a:r>
              <a:rPr sz="850" spc="25" dirty="0">
                <a:solidFill>
                  <a:srgbClr val="333333"/>
                </a:solidFill>
                <a:latin typeface="Lucida Console"/>
                <a:cs typeface="Lucida Console"/>
              </a:rPr>
              <a:t>(0.02</a:t>
            </a:r>
            <a:r>
              <a:rPr sz="850" spc="35" dirty="0">
                <a:solidFill>
                  <a:srgbClr val="333333"/>
                </a:solidFill>
                <a:latin typeface="Lucida Console"/>
                <a:cs typeface="Lucida Console"/>
              </a:rPr>
              <a:t> </a:t>
            </a:r>
            <a:r>
              <a:rPr sz="850" spc="30" dirty="0">
                <a:solidFill>
                  <a:srgbClr val="333333"/>
                </a:solidFill>
                <a:latin typeface="Lucida Console"/>
                <a:cs typeface="Lucida Console"/>
              </a:rPr>
              <a:t>sec)MariaDB</a:t>
            </a:r>
            <a:r>
              <a:rPr sz="850" spc="35" dirty="0">
                <a:solidFill>
                  <a:srgbClr val="333333"/>
                </a:solidFill>
                <a:latin typeface="Lucida Console"/>
                <a:cs typeface="Lucida Console"/>
              </a:rPr>
              <a:t> </a:t>
            </a:r>
            <a:r>
              <a:rPr sz="850" spc="30" dirty="0">
                <a:solidFill>
                  <a:srgbClr val="333333"/>
                </a:solidFill>
                <a:latin typeface="Lucida Console"/>
                <a:cs typeface="Lucida Console"/>
              </a:rPr>
              <a:t>[(none)]&gt;</a:t>
            </a:r>
            <a:r>
              <a:rPr sz="850" spc="35" dirty="0">
                <a:solidFill>
                  <a:srgbClr val="333333"/>
                </a:solidFill>
                <a:latin typeface="Lucida Console"/>
                <a:cs typeface="Lucida Console"/>
              </a:rPr>
              <a:t> </a:t>
            </a:r>
            <a:r>
              <a:rPr sz="850" spc="25" dirty="0">
                <a:solidFill>
                  <a:srgbClr val="333333"/>
                </a:solidFill>
                <a:latin typeface="Lucida Console"/>
                <a:cs typeface="Lucida Console"/>
              </a:rPr>
              <a:t>CREATE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DATABASE</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linuxprobe;Query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 </a:t>
            </a:r>
            <a:r>
              <a:rPr sz="850" spc="30" dirty="0">
                <a:solidFill>
                  <a:srgbClr val="333333"/>
                </a:solidFill>
                <a:latin typeface="Lucida Console"/>
                <a:cs typeface="Lucida Console"/>
              </a:rPr>
              <a:t>affected </a:t>
            </a:r>
            <a:r>
              <a:rPr sz="850" spc="25" dirty="0">
                <a:solidFill>
                  <a:srgbClr val="333333"/>
                </a:solidFill>
                <a:latin typeface="Lucida Console"/>
                <a:cs typeface="Lucida Console"/>
              </a:rPr>
              <a:t>(0.00</a:t>
            </a:r>
            <a:r>
              <a:rPr sz="850" spc="3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39700" marR="241300" algn="just">
              <a:lnSpc>
                <a:spcPct val="131600"/>
              </a:lnSpc>
              <a:spcBef>
                <a:spcPts val="5"/>
              </a:spcBef>
            </a:pPr>
            <a:r>
              <a:rPr sz="950" b="1" spc="25" dirty="0">
                <a:solidFill>
                  <a:srgbClr val="333333"/>
                </a:solidFill>
                <a:latin typeface="微软雅黑"/>
                <a:cs typeface="微软雅黑"/>
              </a:rPr>
              <a:t>接下来是见证数据恢复效果的时刻！使用输入重定向符把刚刚备份的数据库文件导入到</a:t>
            </a:r>
            <a:r>
              <a:rPr sz="950" b="1" spc="65" dirty="0">
                <a:solidFill>
                  <a:srgbClr val="333333"/>
                </a:solidFill>
                <a:latin typeface="Trebuchet MS"/>
                <a:cs typeface="Trebuchet MS"/>
              </a:rPr>
              <a:t>mysql</a:t>
            </a:r>
            <a:r>
              <a:rPr sz="950" b="1" spc="20" dirty="0">
                <a:solidFill>
                  <a:srgbClr val="333333"/>
                </a:solidFill>
                <a:latin typeface="微软雅黑"/>
                <a:cs typeface="微软雅黑"/>
              </a:rPr>
              <a:t>命令中， </a:t>
            </a:r>
            <a:r>
              <a:rPr sz="950" b="1" spc="25" dirty="0">
                <a:solidFill>
                  <a:srgbClr val="333333"/>
                </a:solidFill>
                <a:latin typeface="微软雅黑"/>
                <a:cs typeface="微软雅黑"/>
              </a:rPr>
              <a:t>然后执行该命令。接下来登录到</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数据库，就又能看到</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数据库以及</a:t>
            </a:r>
            <a:r>
              <a:rPr sz="950" b="1" spc="75" dirty="0">
                <a:solidFill>
                  <a:srgbClr val="333333"/>
                </a:solidFill>
                <a:latin typeface="Trebuchet MS"/>
                <a:cs typeface="Trebuchet MS"/>
              </a:rPr>
              <a:t>mybook</a:t>
            </a:r>
            <a:r>
              <a:rPr sz="950" b="1" spc="25" dirty="0">
                <a:solidFill>
                  <a:srgbClr val="333333"/>
                </a:solidFill>
                <a:latin typeface="微软雅黑"/>
                <a:cs typeface="微软雅黑"/>
              </a:rPr>
              <a:t>数据表 单了。数据库恢复成功！</a:t>
            </a:r>
            <a:endParaRPr sz="950">
              <a:latin typeface="微软雅黑"/>
              <a:cs typeface="微软雅黑"/>
            </a:endParaRPr>
          </a:p>
          <a:p>
            <a:pPr>
              <a:lnSpc>
                <a:spcPct val="100000"/>
              </a:lnSpc>
              <a:spcBef>
                <a:spcPts val="45"/>
              </a:spcBef>
            </a:pPr>
            <a:endParaRPr sz="900">
              <a:latin typeface="微软雅黑"/>
              <a:cs typeface="微软雅黑"/>
            </a:endParaRPr>
          </a:p>
          <a:p>
            <a:pPr marL="263525" marR="43180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0" dirty="0">
                <a:solidFill>
                  <a:srgbClr val="333333"/>
                </a:solidFill>
                <a:latin typeface="Lucida Console"/>
                <a:cs typeface="Lucida Console"/>
              </a:rPr>
              <a:t>-u</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0" dirty="0">
                <a:solidFill>
                  <a:srgbClr val="333333"/>
                </a:solidFill>
                <a:latin typeface="Lucida Console"/>
                <a:cs typeface="Lucida Console"/>
              </a:rPr>
              <a:t>-p</a:t>
            </a:r>
            <a:r>
              <a:rPr sz="850" spc="30" dirty="0">
                <a:solidFill>
                  <a:srgbClr val="333333"/>
                </a:solidFill>
                <a:latin typeface="Lucida Console"/>
                <a:cs typeface="Lucida Console"/>
              </a:rPr>
              <a:t> linuxprobe</a:t>
            </a:r>
            <a:r>
              <a:rPr sz="850" spc="35" dirty="0">
                <a:solidFill>
                  <a:srgbClr val="333333"/>
                </a:solidFill>
                <a:latin typeface="Lucida Console"/>
                <a:cs typeface="Lucida Console"/>
              </a:rPr>
              <a:t> </a:t>
            </a:r>
            <a:r>
              <a:rPr sz="850" spc="15" dirty="0">
                <a:solidFill>
                  <a:srgbClr val="333333"/>
                </a:solidFill>
                <a:latin typeface="Lucida Console"/>
                <a:cs typeface="Lucida Console"/>
              </a:rPr>
              <a:t>&lt;</a:t>
            </a:r>
            <a:r>
              <a:rPr sz="850" spc="30" dirty="0">
                <a:solidFill>
                  <a:srgbClr val="333333"/>
                </a:solidFill>
                <a:latin typeface="Lucida Console"/>
                <a:cs typeface="Lucida Console"/>
              </a:rPr>
              <a:t> /root/linuxprobeDB.dump </a:t>
            </a:r>
            <a:r>
              <a:rPr sz="850" spc="35" dirty="0">
                <a:solidFill>
                  <a:srgbClr val="333333"/>
                </a:solidFill>
                <a:latin typeface="Lucida Console"/>
                <a:cs typeface="Lucida Console"/>
              </a:rPr>
              <a:t> </a:t>
            </a:r>
            <a:r>
              <a:rPr sz="850" spc="25" dirty="0">
                <a:solidFill>
                  <a:srgbClr val="333333"/>
                </a:solidFill>
                <a:latin typeface="Lucida Console"/>
                <a:cs typeface="Lucida Console"/>
              </a:rPr>
              <a:t>Enter</a:t>
            </a:r>
            <a:r>
              <a:rPr sz="850" spc="30" dirty="0">
                <a:solidFill>
                  <a:srgbClr val="333333"/>
                </a:solidFill>
                <a:latin typeface="Lucida Console"/>
                <a:cs typeface="Lucida Console"/>
              </a:rPr>
              <a:t> password: </a:t>
            </a:r>
            <a:r>
              <a:rPr sz="800" spc="90" dirty="0">
                <a:solidFill>
                  <a:srgbClr val="333333"/>
                </a:solidFill>
                <a:latin typeface="宋体"/>
                <a:cs typeface="宋体"/>
              </a:rPr>
              <a:t>输入管</a:t>
            </a:r>
            <a:r>
              <a:rPr sz="700" spc="190" dirty="0">
                <a:solidFill>
                  <a:srgbClr val="333333"/>
                </a:solidFill>
                <a:latin typeface="宋体"/>
                <a:cs typeface="宋体"/>
              </a:rPr>
              <a:t>理</a:t>
            </a:r>
            <a:r>
              <a:rPr sz="800" spc="90" dirty="0">
                <a:solidFill>
                  <a:srgbClr val="333333"/>
                </a:solidFill>
                <a:latin typeface="宋体"/>
                <a:cs typeface="宋体"/>
              </a:rPr>
              <a:t>员的数据库密码</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0" dirty="0">
                <a:solidFill>
                  <a:srgbClr val="333333"/>
                </a:solidFill>
                <a:latin typeface="Lucida Console"/>
                <a:cs typeface="Lucida Console"/>
              </a:rPr>
              <a:t>-u</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30" dirty="0">
                <a:solidFill>
                  <a:srgbClr val="333333"/>
                </a:solidFill>
                <a:latin typeface="Lucida Console"/>
                <a:cs typeface="Lucida Console"/>
              </a:rPr>
              <a:t>-pEnter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password:</a:t>
            </a:r>
            <a:r>
              <a:rPr sz="850" spc="25" dirty="0">
                <a:solidFill>
                  <a:srgbClr val="333333"/>
                </a:solidFill>
                <a:latin typeface="Lucida Console"/>
                <a:cs typeface="Lucida Console"/>
              </a:rPr>
              <a:t> </a:t>
            </a:r>
            <a:r>
              <a:rPr sz="800" spc="90" dirty="0">
                <a:solidFill>
                  <a:srgbClr val="333333"/>
                </a:solidFill>
                <a:latin typeface="宋体"/>
                <a:cs typeface="宋体"/>
              </a:rPr>
              <a:t>输入管</a:t>
            </a:r>
            <a:r>
              <a:rPr sz="700" spc="190" dirty="0">
                <a:solidFill>
                  <a:srgbClr val="333333"/>
                </a:solidFill>
                <a:latin typeface="宋体"/>
                <a:cs typeface="宋体"/>
              </a:rPr>
              <a:t>理</a:t>
            </a:r>
            <a:r>
              <a:rPr sz="800" spc="90" dirty="0">
                <a:solidFill>
                  <a:srgbClr val="333333"/>
                </a:solidFill>
                <a:latin typeface="宋体"/>
                <a:cs typeface="宋体"/>
              </a:rPr>
              <a:t>员的数据库密码</a:t>
            </a:r>
            <a:r>
              <a:rPr sz="850" spc="30" dirty="0">
                <a:solidFill>
                  <a:srgbClr val="333333"/>
                </a:solidFill>
                <a:latin typeface="Lucida Console"/>
                <a:cs typeface="Lucida Console"/>
              </a:rPr>
              <a:t>MariaDB [(none)]&gt; </a:t>
            </a:r>
            <a:r>
              <a:rPr sz="850" spc="25" dirty="0">
                <a:solidFill>
                  <a:srgbClr val="333333"/>
                </a:solidFill>
                <a:latin typeface="Lucida Console"/>
                <a:cs typeface="Lucida Console"/>
              </a:rPr>
              <a:t>use </a:t>
            </a:r>
            <a:r>
              <a:rPr sz="850" spc="30" dirty="0">
                <a:solidFill>
                  <a:srgbClr val="333333"/>
                </a:solidFill>
                <a:latin typeface="Lucida Console"/>
                <a:cs typeface="Lucida Console"/>
              </a:rPr>
              <a:t>linuxprobe;Database </a:t>
            </a:r>
            <a:r>
              <a:rPr sz="850" spc="35" dirty="0">
                <a:solidFill>
                  <a:srgbClr val="333333"/>
                </a:solidFill>
                <a:latin typeface="Lucida Console"/>
                <a:cs typeface="Lucida Console"/>
              </a:rPr>
              <a:t> </a:t>
            </a:r>
            <a:r>
              <a:rPr sz="850" spc="30" dirty="0">
                <a:solidFill>
                  <a:srgbClr val="333333"/>
                </a:solidFill>
                <a:latin typeface="Lucida Console"/>
                <a:cs typeface="Lucida Console"/>
              </a:rPr>
              <a:t>changedMariaDB</a:t>
            </a:r>
            <a:r>
              <a:rPr sz="850" spc="25" dirty="0">
                <a:solidFill>
                  <a:srgbClr val="333333"/>
                </a:solidFill>
                <a:latin typeface="Lucida Console"/>
                <a:cs typeface="Lucida Console"/>
              </a:rPr>
              <a:t> </a:t>
            </a:r>
            <a:r>
              <a:rPr sz="850" spc="30" dirty="0">
                <a:solidFill>
                  <a:srgbClr val="333333"/>
                </a:solidFill>
                <a:latin typeface="Lucida Console"/>
                <a:cs typeface="Lucida Console"/>
              </a:rPr>
              <a:t>[linuxprobe]&gt; </a:t>
            </a:r>
            <a:r>
              <a:rPr sz="850" spc="25" dirty="0">
                <a:solidFill>
                  <a:srgbClr val="333333"/>
                </a:solidFill>
                <a:latin typeface="Lucida Console"/>
                <a:cs typeface="Lucida Console"/>
              </a:rPr>
              <a:t>SHOW</a:t>
            </a:r>
            <a:r>
              <a:rPr sz="850" spc="30" dirty="0">
                <a:solidFill>
                  <a:srgbClr val="333333"/>
                </a:solidFill>
                <a:latin typeface="Lucida Console"/>
                <a:cs typeface="Lucida Console"/>
              </a:rPr>
              <a:t> tables;+----------------------+|</a:t>
            </a:r>
            <a:endParaRPr sz="850">
              <a:latin typeface="Lucida Console"/>
              <a:cs typeface="Lucida Console"/>
            </a:endParaRPr>
          </a:p>
          <a:p>
            <a:pPr marL="263525">
              <a:lnSpc>
                <a:spcPct val="100000"/>
              </a:lnSpc>
              <a:spcBef>
                <a:spcPts val="330"/>
              </a:spcBef>
              <a:tabLst>
                <a:tab pos="5015230" algn="l"/>
              </a:tabLst>
            </a:pPr>
            <a:r>
              <a:rPr sz="850" spc="30" dirty="0">
                <a:solidFill>
                  <a:srgbClr val="333333"/>
                </a:solidFill>
                <a:latin typeface="Lucida Console"/>
                <a:cs typeface="Lucida Console"/>
              </a:rPr>
              <a:t>Tables_in_linuxprobe</a:t>
            </a:r>
            <a:r>
              <a:rPr sz="850" spc="65" dirty="0">
                <a:solidFill>
                  <a:srgbClr val="333333"/>
                </a:solidFill>
                <a:latin typeface="Lucida Console"/>
                <a:cs typeface="Lucida Console"/>
              </a:rPr>
              <a:t> </a:t>
            </a:r>
            <a:r>
              <a:rPr sz="850" spc="30" dirty="0">
                <a:solidFill>
                  <a:srgbClr val="333333"/>
                </a:solidFill>
                <a:latin typeface="Lucida Console"/>
                <a:cs typeface="Lucida Console"/>
              </a:rPr>
              <a:t>|+----------------------+|</a:t>
            </a:r>
            <a:r>
              <a:rPr sz="850" spc="65" dirty="0">
                <a:solidFill>
                  <a:srgbClr val="333333"/>
                </a:solidFill>
                <a:latin typeface="Lucida Console"/>
                <a:cs typeface="Lucida Console"/>
              </a:rPr>
              <a:t> </a:t>
            </a:r>
            <a:r>
              <a:rPr sz="850" spc="25" dirty="0">
                <a:solidFill>
                  <a:srgbClr val="333333"/>
                </a:solidFill>
                <a:latin typeface="Lucida Console"/>
                <a:cs typeface="Lucida Console"/>
              </a:rPr>
              <a:t>mybook	</a:t>
            </a:r>
            <a:r>
              <a:rPr sz="850" spc="30" dirty="0">
                <a:solidFill>
                  <a:srgbClr val="333333"/>
                </a:solidFill>
                <a:latin typeface="Lucida Console"/>
                <a:cs typeface="Lucida Console"/>
              </a:rPr>
              <a:t>|+-------</a:t>
            </a:r>
            <a:endParaRPr sz="850">
              <a:latin typeface="Lucida Console"/>
              <a:cs typeface="Lucida Console"/>
            </a:endParaRPr>
          </a:p>
          <a:p>
            <a:pPr marL="263525" marR="295910">
              <a:lnSpc>
                <a:spcPct val="132400"/>
              </a:lnSpc>
              <a:tabLst>
                <a:tab pos="5590540" algn="l"/>
              </a:tabLst>
            </a:pPr>
            <a:r>
              <a:rPr sz="850" spc="30" dirty="0">
                <a:solidFill>
                  <a:srgbClr val="333333"/>
                </a:solidFill>
                <a:latin typeface="Lucida Console"/>
                <a:cs typeface="Lucida Console"/>
              </a:rPr>
              <a:t>---------------+1</a:t>
            </a:r>
            <a:r>
              <a:rPr sz="850" spc="25" dirty="0">
                <a:solidFill>
                  <a:srgbClr val="333333"/>
                </a:solidFill>
                <a:latin typeface="Lucida Console"/>
                <a:cs typeface="Lucida Console"/>
              </a:rPr>
              <a:t> row</a:t>
            </a:r>
            <a:r>
              <a:rPr sz="850" spc="30" dirty="0">
                <a:solidFill>
                  <a:srgbClr val="333333"/>
                </a:solidFill>
                <a:latin typeface="Lucida Console"/>
                <a:cs typeface="Lucida Console"/>
              </a:rPr>
              <a:t>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a:t>
            </a:r>
            <a:r>
              <a:rPr sz="850" spc="25" dirty="0">
                <a:solidFill>
                  <a:srgbClr val="333333"/>
                </a:solidFill>
                <a:latin typeface="Lucida Console"/>
                <a:cs typeface="Lucida Console"/>
              </a:rPr>
              <a:t>set</a:t>
            </a:r>
            <a:r>
              <a:rPr sz="850" spc="30" dirty="0">
                <a:solidFill>
                  <a:srgbClr val="333333"/>
                </a:solidFill>
                <a:latin typeface="Lucida Console"/>
                <a:cs typeface="Lucida Console"/>
              </a:rPr>
              <a:t> </a:t>
            </a:r>
            <a:r>
              <a:rPr sz="850" spc="25" dirty="0">
                <a:solidFill>
                  <a:srgbClr val="333333"/>
                </a:solidFill>
                <a:latin typeface="Lucida Console"/>
                <a:cs typeface="Lucida Console"/>
              </a:rPr>
              <a:t>(0.000</a:t>
            </a:r>
            <a:r>
              <a:rPr sz="850" spc="30" dirty="0">
                <a:solidFill>
                  <a:srgbClr val="333333"/>
                </a:solidFill>
                <a:latin typeface="Lucida Console"/>
                <a:cs typeface="Lucida Console"/>
              </a:rPr>
              <a:t> sec)MariaDB [linuxprobe]&gt; describe </a:t>
            </a:r>
            <a:r>
              <a:rPr sz="850" spc="35" dirty="0">
                <a:solidFill>
                  <a:srgbClr val="333333"/>
                </a:solidFill>
                <a:latin typeface="Lucida Console"/>
                <a:cs typeface="Lucida Console"/>
              </a:rPr>
              <a:t> </a:t>
            </a:r>
            <a:r>
              <a:rPr sz="850" spc="30" dirty="0">
                <a:solidFill>
                  <a:srgbClr val="333333"/>
                </a:solidFill>
                <a:latin typeface="Lucida Console"/>
                <a:cs typeface="Lucida Console"/>
              </a:rPr>
              <a:t>mybook;+-------+----------+------+-----+---------+-------+</a:t>
            </a:r>
            <a:r>
              <a:rPr sz="850" spc="15" dirty="0">
                <a:solidFill>
                  <a:srgbClr val="333333"/>
                </a:solidFill>
                <a:latin typeface="Lucida Console"/>
                <a:cs typeface="Lucida Console"/>
              </a:rPr>
              <a:t>|</a:t>
            </a:r>
            <a:r>
              <a:rPr sz="850" spc="30" dirty="0">
                <a:solidFill>
                  <a:srgbClr val="333333"/>
                </a:solidFill>
                <a:latin typeface="Lucida Console"/>
                <a:cs typeface="Lucida Console"/>
              </a:rPr>
              <a:t> Fiel</a:t>
            </a:r>
            <a:r>
              <a:rPr sz="850" spc="15" dirty="0">
                <a:solidFill>
                  <a:srgbClr val="333333"/>
                </a:solidFill>
                <a:latin typeface="Lucida Console"/>
                <a:cs typeface="Lucida Console"/>
              </a:rPr>
              <a:t>d</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Typ</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263525">
              <a:lnSpc>
                <a:spcPct val="100000"/>
              </a:lnSpc>
              <a:spcBef>
                <a:spcPts val="330"/>
              </a:spcBef>
            </a:pPr>
            <a:r>
              <a:rPr sz="850" spc="25" dirty="0">
                <a:solidFill>
                  <a:srgbClr val="333333"/>
                </a:solidFill>
                <a:latin typeface="Lucida Console"/>
                <a:cs typeface="Lucida Console"/>
              </a:rPr>
              <a:t>Null</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Key</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Extra</a:t>
            </a:r>
            <a:r>
              <a:rPr sz="850" spc="35" dirty="0">
                <a:solidFill>
                  <a:srgbClr val="333333"/>
                </a:solidFill>
                <a:latin typeface="Lucida Console"/>
                <a:cs typeface="Lucida Console"/>
              </a:rPr>
              <a:t> </a:t>
            </a:r>
            <a:r>
              <a:rPr sz="850" spc="30" dirty="0">
                <a:solidFill>
                  <a:srgbClr val="333333"/>
                </a:solidFill>
                <a:latin typeface="Lucida Console"/>
                <a:cs typeface="Lucida Console"/>
              </a:rPr>
              <a:t>|+-------+----------+------+-----+---------+-----</a:t>
            </a:r>
            <a:endParaRPr sz="850">
              <a:latin typeface="Lucida Console"/>
              <a:cs typeface="Lucida Console"/>
            </a:endParaRPr>
          </a:p>
          <a:p>
            <a:pPr marL="263525">
              <a:lnSpc>
                <a:spcPct val="100000"/>
              </a:lnSpc>
              <a:spcBef>
                <a:spcPts val="330"/>
              </a:spcBef>
              <a:tabLst>
                <a:tab pos="1020444" algn="l"/>
                <a:tab pos="2258695" algn="l"/>
                <a:tab pos="2664460" algn="l"/>
                <a:tab pos="3347720" algn="l"/>
                <a:tab pos="3887470" algn="l"/>
                <a:tab pos="5264785" algn="l"/>
              </a:tabLst>
            </a:pPr>
            <a:r>
              <a:rPr sz="850" spc="25" dirty="0">
                <a:solidFill>
                  <a:srgbClr val="333333"/>
                </a:solidFill>
                <a:latin typeface="Lucida Console"/>
                <a:cs typeface="Lucida Console"/>
              </a:rPr>
              <a:t>--+|</a:t>
            </a:r>
            <a:r>
              <a:rPr sz="850" spc="45" dirty="0">
                <a:solidFill>
                  <a:srgbClr val="333333"/>
                </a:solidFill>
                <a:latin typeface="Lucida Console"/>
                <a:cs typeface="Lucida Console"/>
              </a:rPr>
              <a:t> </a:t>
            </a:r>
            <a:r>
              <a:rPr sz="850" spc="25" dirty="0">
                <a:solidFill>
                  <a:srgbClr val="333333"/>
                </a:solidFill>
                <a:latin typeface="Lucida Console"/>
                <a:cs typeface="Lucida Console"/>
              </a:rPr>
              <a:t>name	</a:t>
            </a:r>
            <a:r>
              <a:rPr sz="850" spc="15" dirty="0">
                <a:solidFill>
                  <a:srgbClr val="333333"/>
                </a:solidFill>
                <a:latin typeface="Lucida Console"/>
                <a:cs typeface="Lucida Console"/>
              </a:rPr>
              <a:t>|</a:t>
            </a:r>
            <a:r>
              <a:rPr sz="850" spc="30" dirty="0">
                <a:solidFill>
                  <a:srgbClr val="333333"/>
                </a:solidFill>
                <a:latin typeface="Lucida Console"/>
                <a:cs typeface="Lucida Console"/>
              </a:rPr>
              <a:t> char(15)</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YES	</a:t>
            </a:r>
            <a:r>
              <a:rPr sz="850" spc="15" dirty="0">
                <a:solidFill>
                  <a:srgbClr val="333333"/>
                </a:solidFill>
                <a:latin typeface="Lucida Console"/>
                <a:cs typeface="Lucida Console"/>
              </a:rPr>
              <a:t>|	|</a:t>
            </a:r>
            <a:r>
              <a:rPr sz="850" spc="40" dirty="0">
                <a:solidFill>
                  <a:srgbClr val="333333"/>
                </a:solidFill>
                <a:latin typeface="Lucida Console"/>
                <a:cs typeface="Lucida Console"/>
              </a:rPr>
              <a:t> </a:t>
            </a:r>
            <a:r>
              <a:rPr sz="850" spc="25" dirty="0">
                <a:solidFill>
                  <a:srgbClr val="333333"/>
                </a:solidFill>
                <a:latin typeface="Lucida Console"/>
                <a:cs typeface="Lucida Console"/>
              </a:rPr>
              <a:t>NULL	</a:t>
            </a:r>
            <a:r>
              <a:rPr sz="850" spc="15" dirty="0">
                <a:solidFill>
                  <a:srgbClr val="333333"/>
                </a:solidFill>
                <a:latin typeface="Lucida Console"/>
                <a:cs typeface="Lucida Console"/>
              </a:rPr>
              <a:t>|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price</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int(11)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a:p>
            <a:pPr marL="263525">
              <a:lnSpc>
                <a:spcPct val="100000"/>
              </a:lnSpc>
              <a:spcBef>
                <a:spcPts val="334"/>
              </a:spcBef>
              <a:tabLst>
                <a:tab pos="668655" algn="l"/>
                <a:tab pos="1351915" algn="l"/>
                <a:tab pos="1892300" algn="l"/>
                <a:tab pos="3269615" algn="l"/>
                <a:tab pos="3748404" algn="l"/>
                <a:tab pos="4154170" algn="l"/>
                <a:tab pos="4837430" algn="l"/>
                <a:tab pos="5377180" algn="l"/>
              </a:tabLst>
            </a:pPr>
            <a:r>
              <a:rPr sz="850" spc="15" dirty="0">
                <a:solidFill>
                  <a:srgbClr val="333333"/>
                </a:solidFill>
                <a:latin typeface="Lucida Console"/>
                <a:cs typeface="Lucida Console"/>
              </a:rPr>
              <a:t>|	|</a:t>
            </a:r>
            <a:r>
              <a:rPr sz="850" spc="35" dirty="0">
                <a:solidFill>
                  <a:srgbClr val="333333"/>
                </a:solidFill>
                <a:latin typeface="Lucida Console"/>
                <a:cs typeface="Lucida Console"/>
              </a:rPr>
              <a:t> </a:t>
            </a:r>
            <a:r>
              <a:rPr sz="850" spc="25" dirty="0">
                <a:solidFill>
                  <a:srgbClr val="333333"/>
                </a:solidFill>
                <a:latin typeface="Lucida Console"/>
                <a:cs typeface="Lucida Console"/>
              </a:rPr>
              <a:t>NULL	</a:t>
            </a:r>
            <a:r>
              <a:rPr sz="850" spc="15"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pages</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30" dirty="0">
                <a:solidFill>
                  <a:srgbClr val="333333"/>
                </a:solidFill>
                <a:latin typeface="Lucida Console"/>
                <a:cs typeface="Lucida Console"/>
              </a:rPr>
              <a:t>int(11)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YES	</a:t>
            </a:r>
            <a:r>
              <a:rPr sz="850" spc="15" dirty="0">
                <a:solidFill>
                  <a:srgbClr val="333333"/>
                </a:solidFill>
                <a:latin typeface="Lucida Console"/>
                <a:cs typeface="Lucida Console"/>
              </a:rPr>
              <a:t>|	|</a:t>
            </a:r>
            <a:r>
              <a:rPr sz="850" spc="35" dirty="0">
                <a:solidFill>
                  <a:srgbClr val="333333"/>
                </a:solidFill>
                <a:latin typeface="Lucida Console"/>
                <a:cs typeface="Lucida Console"/>
              </a:rPr>
              <a:t> </a:t>
            </a:r>
            <a:r>
              <a:rPr sz="850" spc="25" dirty="0">
                <a:solidFill>
                  <a:srgbClr val="333333"/>
                </a:solidFill>
                <a:latin typeface="Lucida Console"/>
                <a:cs typeface="Lucida Console"/>
              </a:rPr>
              <a:t>NULL	</a:t>
            </a:r>
            <a:r>
              <a:rPr sz="850" spc="15" dirty="0">
                <a:solidFill>
                  <a:srgbClr val="333333"/>
                </a:solidFill>
                <a:latin typeface="Lucida Console"/>
                <a:cs typeface="Lucida Console"/>
              </a:rPr>
              <a:t>|	</a:t>
            </a:r>
            <a:r>
              <a:rPr sz="850" spc="25" dirty="0">
                <a:solidFill>
                  <a:srgbClr val="333333"/>
                </a:solidFill>
                <a:latin typeface="Lucida Console"/>
                <a:cs typeface="Lucida Console"/>
              </a:rPr>
              <a:t>|+--</a:t>
            </a:r>
            <a:endParaRPr sz="850">
              <a:latin typeface="Lucida Console"/>
              <a:cs typeface="Lucida Console"/>
            </a:endParaRPr>
          </a:p>
          <a:p>
            <a:pPr marL="263525">
              <a:lnSpc>
                <a:spcPct val="100000"/>
              </a:lnSpc>
              <a:spcBef>
                <a:spcPts val="330"/>
              </a:spcBef>
            </a:pPr>
            <a:r>
              <a:rPr sz="850" spc="30" dirty="0">
                <a:solidFill>
                  <a:srgbClr val="333333"/>
                </a:solidFill>
                <a:latin typeface="Lucida Console"/>
                <a:cs typeface="Lucida Console"/>
              </a:rPr>
              <a:t>-----+----------+------+-----+---------+-------+3</a:t>
            </a:r>
            <a:r>
              <a:rPr sz="850" spc="40" dirty="0">
                <a:solidFill>
                  <a:srgbClr val="333333"/>
                </a:solidFill>
                <a:latin typeface="Lucida Console"/>
                <a:cs typeface="Lucida Console"/>
              </a:rPr>
              <a:t> </a:t>
            </a:r>
            <a:r>
              <a:rPr sz="850" spc="25" dirty="0">
                <a:solidFill>
                  <a:srgbClr val="333333"/>
                </a:solidFill>
                <a:latin typeface="Lucida Console"/>
                <a:cs typeface="Lucida Console"/>
              </a:rPr>
              <a:t>rows</a:t>
            </a:r>
            <a:r>
              <a:rPr sz="850" spc="40" dirty="0">
                <a:solidFill>
                  <a:srgbClr val="333333"/>
                </a:solidFill>
                <a:latin typeface="Lucida Console"/>
                <a:cs typeface="Lucida Console"/>
              </a:rPr>
              <a:t> </a:t>
            </a:r>
            <a:r>
              <a:rPr sz="850" spc="20" dirty="0">
                <a:solidFill>
                  <a:srgbClr val="333333"/>
                </a:solidFill>
                <a:latin typeface="Lucida Console"/>
                <a:cs typeface="Lucida Console"/>
              </a:rPr>
              <a:t>in</a:t>
            </a:r>
            <a:r>
              <a:rPr sz="850" spc="45" dirty="0">
                <a:solidFill>
                  <a:srgbClr val="333333"/>
                </a:solidFill>
                <a:latin typeface="Lucida Console"/>
                <a:cs typeface="Lucida Console"/>
              </a:rPr>
              <a:t> </a:t>
            </a:r>
            <a:r>
              <a:rPr sz="850" spc="25" dirty="0">
                <a:solidFill>
                  <a:srgbClr val="333333"/>
                </a:solidFill>
                <a:latin typeface="Lucida Console"/>
                <a:cs typeface="Lucida Console"/>
              </a:rPr>
              <a:t>set</a:t>
            </a:r>
            <a:r>
              <a:rPr sz="850" spc="40" dirty="0">
                <a:solidFill>
                  <a:srgbClr val="333333"/>
                </a:solidFill>
                <a:latin typeface="Lucida Console"/>
                <a:cs typeface="Lucida Console"/>
              </a:rPr>
              <a:t> </a:t>
            </a:r>
            <a:r>
              <a:rPr sz="850" spc="25" dirty="0">
                <a:solidFill>
                  <a:srgbClr val="333333"/>
                </a:solidFill>
                <a:latin typeface="Lucida Console"/>
                <a:cs typeface="Lucida Console"/>
              </a:rPr>
              <a:t>(0.002</a:t>
            </a:r>
            <a:r>
              <a:rPr sz="850" spc="4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39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320675">
              <a:lnSpc>
                <a:spcPct val="100000"/>
              </a:lnSpc>
              <a:spcBef>
                <a:spcPts val="111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320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320675">
              <a:lnSpc>
                <a:spcPct val="100000"/>
              </a:lnSpc>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320675" marR="392430">
              <a:lnSpc>
                <a:spcPct val="131600"/>
              </a:lnSpc>
              <a:spcBef>
                <a:spcPts val="75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marL="139700" marR="1943100">
              <a:lnSpc>
                <a:spcPct val="199600"/>
              </a:lnSpc>
              <a:spcBef>
                <a:spcPts val="50"/>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  </a:t>
            </a:r>
            <a:r>
              <a:rPr sz="950" b="1" spc="35" dirty="0">
                <a:solidFill>
                  <a:srgbClr val="333333"/>
                </a:solidFill>
                <a:latin typeface="Trebuchet MS"/>
                <a:cs typeface="Trebuchet MS"/>
              </a:rPr>
              <a:t>1</a:t>
            </a:r>
            <a:r>
              <a:rPr sz="950" b="1" spc="35" dirty="0">
                <a:solidFill>
                  <a:srgbClr val="333333"/>
                </a:solidFill>
                <a:latin typeface="微软雅黑"/>
                <a:cs typeface="微软雅黑"/>
              </a:rPr>
              <a:t>．</a:t>
            </a:r>
            <a:r>
              <a:rPr sz="950" b="1" spc="35" dirty="0">
                <a:solidFill>
                  <a:srgbClr val="333333"/>
                </a:solidFill>
                <a:latin typeface="Trebuchet MS"/>
                <a:cs typeface="Trebuchet MS"/>
              </a:rPr>
              <a:t>RHEL</a:t>
            </a:r>
            <a:r>
              <a:rPr sz="950" b="1" spc="-60" dirty="0">
                <a:solidFill>
                  <a:srgbClr val="333333"/>
                </a:solidFill>
                <a:latin typeface="Trebuchet MS"/>
                <a:cs typeface="Trebuchet MS"/>
              </a:rPr>
              <a:t> </a:t>
            </a:r>
            <a:r>
              <a:rPr sz="950" b="1" dirty="0">
                <a:solidFill>
                  <a:srgbClr val="333333"/>
                </a:solidFill>
                <a:latin typeface="Trebuchet MS"/>
                <a:cs typeface="Trebuchet MS"/>
              </a:rPr>
              <a:t>7</a:t>
            </a:r>
            <a:r>
              <a:rPr sz="950" b="1" spc="25" dirty="0">
                <a:solidFill>
                  <a:srgbClr val="333333"/>
                </a:solidFill>
                <a:latin typeface="微软雅黑"/>
                <a:cs typeface="微软雅黑"/>
              </a:rPr>
              <a:t>系统为何选择使用</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替代</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数据库管理系统？ </a:t>
            </a:r>
            <a:r>
              <a:rPr sz="950" b="1" spc="30" dirty="0">
                <a:solidFill>
                  <a:srgbClr val="333333"/>
                </a:solidFill>
                <a:latin typeface="微软雅黑"/>
                <a:cs typeface="微软雅黑"/>
              </a:rPr>
              <a:t> </a:t>
            </a:r>
            <a:r>
              <a:rPr sz="950" b="1" spc="25" dirty="0">
                <a:solidFill>
                  <a:srgbClr val="333333"/>
                </a:solidFill>
                <a:latin typeface="微软雅黑"/>
                <a:cs typeface="微软雅黑"/>
              </a:rPr>
              <a:t>答：因为</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由开源社区进行维护，且不受商业专利限制。    </a:t>
            </a:r>
            <a:r>
              <a:rPr sz="950" b="1" spc="150" dirty="0">
                <a:solidFill>
                  <a:srgbClr val="333333"/>
                </a:solidFill>
                <a:latin typeface="微软雅黑"/>
                <a:cs typeface="微软雅黑"/>
              </a:rPr>
              <a:t> </a:t>
            </a:r>
            <a:r>
              <a:rPr sz="950" b="1" spc="10" dirty="0">
                <a:solidFill>
                  <a:srgbClr val="333333"/>
                </a:solidFill>
                <a:latin typeface="Trebuchet MS"/>
                <a:cs typeface="Trebuchet MS"/>
              </a:rPr>
              <a:t>2</a:t>
            </a:r>
            <a:r>
              <a:rPr sz="950" b="1" spc="10" dirty="0">
                <a:solidFill>
                  <a:srgbClr val="333333"/>
                </a:solidFill>
                <a:latin typeface="微软雅黑"/>
                <a:cs typeface="微软雅黑"/>
              </a:rPr>
              <a:t>．</a:t>
            </a:r>
            <a:r>
              <a:rPr sz="950" b="1" spc="25" dirty="0">
                <a:solidFill>
                  <a:srgbClr val="333333"/>
                </a:solidFill>
                <a:latin typeface="微软雅黑"/>
                <a:cs typeface="微软雅黑"/>
              </a:rPr>
              <a:t>初始化</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或</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数据库管理系统的命令是什么？</a:t>
            </a:r>
            <a:endParaRPr sz="950">
              <a:latin typeface="微软雅黑"/>
              <a:cs typeface="微软雅黑"/>
            </a:endParaRPr>
          </a:p>
          <a:p>
            <a:pPr marL="139700" marR="167005">
              <a:lnSpc>
                <a:spcPct val="131600"/>
              </a:lnSpc>
              <a:spcBef>
                <a:spcPts val="750"/>
              </a:spcBef>
            </a:pPr>
            <a:r>
              <a:rPr sz="950" b="1" spc="25" dirty="0">
                <a:solidFill>
                  <a:srgbClr val="333333"/>
                </a:solidFill>
                <a:latin typeface="微软雅黑"/>
                <a:cs typeface="微软雅黑"/>
              </a:rPr>
              <a:t>答：是</a:t>
            </a:r>
            <a:r>
              <a:rPr sz="950" b="1" spc="35" dirty="0">
                <a:solidFill>
                  <a:srgbClr val="333333"/>
                </a:solidFill>
                <a:latin typeface="Trebuchet MS"/>
                <a:cs typeface="Trebuchet MS"/>
              </a:rPr>
              <a:t>mysql_secure_installation</a:t>
            </a:r>
            <a:r>
              <a:rPr sz="950" b="1" spc="25" dirty="0">
                <a:solidFill>
                  <a:srgbClr val="333333"/>
                </a:solidFill>
                <a:latin typeface="微软雅黑"/>
                <a:cs typeface="微软雅黑"/>
              </a:rPr>
              <a:t>命令，建议每次安装</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或</a:t>
            </a:r>
            <a:r>
              <a:rPr sz="950" b="1" spc="85" dirty="0">
                <a:solidFill>
                  <a:srgbClr val="333333"/>
                </a:solidFill>
                <a:latin typeface="Trebuchet MS"/>
                <a:cs typeface="Trebuchet MS"/>
              </a:rPr>
              <a:t>MySQL</a:t>
            </a:r>
            <a:r>
              <a:rPr sz="950" b="1" spc="20" dirty="0">
                <a:solidFill>
                  <a:srgbClr val="333333"/>
                </a:solidFill>
                <a:latin typeface="微软雅黑"/>
                <a:cs typeface="微软雅黑"/>
              </a:rPr>
              <a:t>数据库管理系统后都执行这 </a:t>
            </a:r>
            <a:r>
              <a:rPr sz="950" b="1" spc="25" dirty="0">
                <a:solidFill>
                  <a:srgbClr val="333333"/>
                </a:solidFill>
                <a:latin typeface="微软雅黑"/>
                <a:cs typeface="微软雅黑"/>
              </a:rPr>
              <a:t>条命令。</a:t>
            </a:r>
            <a:endParaRPr sz="950">
              <a:latin typeface="微软雅黑"/>
              <a:cs typeface="微软雅黑"/>
            </a:endParaRPr>
          </a:p>
          <a:p>
            <a:pPr>
              <a:lnSpc>
                <a:spcPct val="100000"/>
              </a:lnSpc>
              <a:spcBef>
                <a:spcPts val="80"/>
              </a:spcBef>
            </a:pPr>
            <a:endParaRPr sz="600">
              <a:latin typeface="微软雅黑"/>
              <a:cs typeface="微软雅黑"/>
            </a:endParaRPr>
          </a:p>
          <a:p>
            <a:pPr marL="334645" indent="-195580">
              <a:lnSpc>
                <a:spcPct val="100000"/>
              </a:lnSpc>
              <a:buSzPct val="89473"/>
              <a:buFont typeface="Trebuchet MS"/>
              <a:buAutoNum type="arabicPeriod" startAt="3"/>
              <a:tabLst>
                <a:tab pos="335280" algn="l"/>
              </a:tabLst>
            </a:pPr>
            <a:r>
              <a:rPr sz="950" b="1" spc="25" dirty="0">
                <a:solidFill>
                  <a:srgbClr val="333333"/>
                </a:solidFill>
                <a:latin typeface="微软雅黑"/>
                <a:cs typeface="微软雅黑"/>
              </a:rPr>
              <a:t>用来查看已有数据库或数据表单的命令是什么？</a:t>
            </a:r>
            <a:endParaRPr sz="950">
              <a:latin typeface="微软雅黑"/>
              <a:cs typeface="微软雅黑"/>
            </a:endParaRPr>
          </a:p>
          <a:p>
            <a:pPr marL="139700" marR="273685" algn="just">
              <a:lnSpc>
                <a:spcPct val="131600"/>
              </a:lnSpc>
              <a:spcBef>
                <a:spcPts val="750"/>
              </a:spcBef>
            </a:pPr>
            <a:r>
              <a:rPr sz="950" b="1" spc="25" dirty="0">
                <a:solidFill>
                  <a:srgbClr val="333333"/>
                </a:solidFill>
                <a:latin typeface="微软雅黑"/>
                <a:cs typeface="微软雅黑"/>
              </a:rPr>
              <a:t>答：要查看当前已有的数据库列表，需执行</a:t>
            </a:r>
            <a:r>
              <a:rPr sz="950" b="1" spc="90" dirty="0">
                <a:solidFill>
                  <a:srgbClr val="333333"/>
                </a:solidFill>
                <a:latin typeface="Trebuchet MS"/>
                <a:cs typeface="Trebuchet MS"/>
              </a:rPr>
              <a:t>SHOW</a:t>
            </a:r>
            <a:r>
              <a:rPr sz="950" b="1" spc="-35" dirty="0">
                <a:solidFill>
                  <a:srgbClr val="333333"/>
                </a:solidFill>
                <a:latin typeface="Trebuchet MS"/>
                <a:cs typeface="Trebuchet MS"/>
              </a:rPr>
              <a:t> </a:t>
            </a:r>
            <a:r>
              <a:rPr sz="950" b="1" spc="50" dirty="0">
                <a:solidFill>
                  <a:srgbClr val="333333"/>
                </a:solidFill>
                <a:latin typeface="Trebuchet MS"/>
                <a:cs typeface="Trebuchet MS"/>
              </a:rPr>
              <a:t>databases;</a:t>
            </a:r>
            <a:r>
              <a:rPr sz="950" b="1" spc="20" dirty="0">
                <a:solidFill>
                  <a:srgbClr val="333333"/>
                </a:solidFill>
                <a:latin typeface="微软雅黑"/>
                <a:cs typeface="微软雅黑"/>
              </a:rPr>
              <a:t>命令；要查看已有的数据表单列表，则 </a:t>
            </a:r>
            <a:r>
              <a:rPr sz="950" b="1" spc="25" dirty="0">
                <a:solidFill>
                  <a:srgbClr val="333333"/>
                </a:solidFill>
                <a:latin typeface="微软雅黑"/>
                <a:cs typeface="微软雅黑"/>
              </a:rPr>
              <a:t>需执行</a:t>
            </a:r>
            <a:r>
              <a:rPr sz="950" b="1" spc="90" dirty="0">
                <a:solidFill>
                  <a:srgbClr val="333333"/>
                </a:solidFill>
                <a:latin typeface="Trebuchet MS"/>
                <a:cs typeface="Trebuchet MS"/>
              </a:rPr>
              <a:t>SHOW</a:t>
            </a:r>
            <a:r>
              <a:rPr sz="950" b="1" spc="-40" dirty="0">
                <a:solidFill>
                  <a:srgbClr val="333333"/>
                </a:solidFill>
                <a:latin typeface="Trebuchet MS"/>
                <a:cs typeface="Trebuchet MS"/>
              </a:rPr>
              <a:t> </a:t>
            </a:r>
            <a:r>
              <a:rPr sz="950" b="1" spc="35" dirty="0">
                <a:solidFill>
                  <a:srgbClr val="333333"/>
                </a:solidFill>
                <a:latin typeface="Trebuchet MS"/>
                <a:cs typeface="Trebuchet MS"/>
              </a:rPr>
              <a:t>tables;</a:t>
            </a:r>
            <a:r>
              <a:rPr sz="950" b="1" spc="25" dirty="0">
                <a:solidFill>
                  <a:srgbClr val="333333"/>
                </a:solidFill>
                <a:latin typeface="微软雅黑"/>
                <a:cs typeface="微软雅黑"/>
              </a:rPr>
              <a:t>命令。</a:t>
            </a:r>
            <a:endParaRPr sz="950">
              <a:latin typeface="微软雅黑"/>
              <a:cs typeface="微软雅黑"/>
            </a:endParaRPr>
          </a:p>
          <a:p>
            <a:pPr marL="334645" indent="-195580">
              <a:lnSpc>
                <a:spcPct val="100000"/>
              </a:lnSpc>
              <a:spcBef>
                <a:spcPts val="1110"/>
              </a:spcBef>
              <a:buSzPct val="89473"/>
              <a:buFont typeface="Trebuchet MS"/>
              <a:buAutoNum type="arabicPeriod" startAt="4"/>
              <a:tabLst>
                <a:tab pos="335280" algn="l"/>
              </a:tabLst>
            </a:pPr>
            <a:r>
              <a:rPr sz="950" b="1" spc="25" dirty="0">
                <a:solidFill>
                  <a:srgbClr val="333333"/>
                </a:solidFill>
                <a:latin typeface="微软雅黑"/>
                <a:cs typeface="微软雅黑"/>
              </a:rPr>
              <a:t>切换至某个指定数据库的命令是什么？</a:t>
            </a:r>
            <a:endParaRPr sz="950">
              <a:latin typeface="微软雅黑"/>
              <a:cs typeface="微软雅黑"/>
            </a:endParaRPr>
          </a:p>
          <a:p>
            <a:pPr>
              <a:lnSpc>
                <a:spcPct val="100000"/>
              </a:lnSpc>
              <a:spcBef>
                <a:spcPts val="80"/>
              </a:spcBef>
              <a:buClr>
                <a:srgbClr val="333333"/>
              </a:buClr>
              <a:buFont typeface="Trebuchet MS"/>
              <a:buAutoNum type="arabicPeriod" startAt="4"/>
            </a:pPr>
            <a:endParaRPr sz="600">
              <a:latin typeface="微软雅黑"/>
              <a:cs typeface="微软雅黑"/>
            </a:endParaRPr>
          </a:p>
          <a:p>
            <a:pPr marL="139700">
              <a:lnSpc>
                <a:spcPct val="100000"/>
              </a:lnSpc>
            </a:pPr>
            <a:r>
              <a:rPr sz="950" b="1" spc="25" dirty="0">
                <a:solidFill>
                  <a:srgbClr val="333333"/>
                </a:solidFill>
                <a:latin typeface="微软雅黑"/>
                <a:cs typeface="微软雅黑"/>
              </a:rPr>
              <a:t>答：执行</a:t>
            </a:r>
            <a:r>
              <a:rPr sz="950" b="1" spc="15" dirty="0">
                <a:solidFill>
                  <a:srgbClr val="333333"/>
                </a:solidFill>
                <a:latin typeface="Trebuchet MS"/>
                <a:cs typeface="Trebuchet MS"/>
              </a:rPr>
              <a:t>“use</a:t>
            </a:r>
            <a:r>
              <a:rPr sz="950" b="1" spc="-35" dirty="0">
                <a:solidFill>
                  <a:srgbClr val="333333"/>
                </a:solidFill>
                <a:latin typeface="Trebuchet MS"/>
                <a:cs typeface="Trebuchet MS"/>
              </a:rPr>
              <a:t> </a:t>
            </a:r>
            <a:r>
              <a:rPr sz="950" b="1" spc="25" dirty="0">
                <a:solidFill>
                  <a:srgbClr val="333333"/>
                </a:solidFill>
                <a:latin typeface="微软雅黑"/>
                <a:cs typeface="微软雅黑"/>
              </a:rPr>
              <a:t>数据库名称</a:t>
            </a:r>
            <a:r>
              <a:rPr sz="950" b="1" spc="-125" dirty="0">
                <a:solidFill>
                  <a:srgbClr val="333333"/>
                </a:solidFill>
                <a:latin typeface="Trebuchet MS"/>
                <a:cs typeface="Trebuchet MS"/>
              </a:rPr>
              <a:t>”</a:t>
            </a:r>
            <a:r>
              <a:rPr sz="950" b="1" spc="25" dirty="0">
                <a:solidFill>
                  <a:srgbClr val="333333"/>
                </a:solidFill>
                <a:latin typeface="微软雅黑"/>
                <a:cs typeface="微软雅黑"/>
              </a:rPr>
              <a:t>命令即可切换成功。</a:t>
            </a:r>
            <a:endParaRPr sz="950">
              <a:latin typeface="微软雅黑"/>
              <a:cs typeface="微软雅黑"/>
            </a:endParaRPr>
          </a:p>
          <a:p>
            <a:pPr marL="334645" indent="-195580">
              <a:lnSpc>
                <a:spcPct val="100000"/>
              </a:lnSpc>
              <a:spcBef>
                <a:spcPts val="1110"/>
              </a:spcBef>
              <a:buSzPct val="89473"/>
              <a:buFont typeface="Trebuchet MS"/>
              <a:buAutoNum type="arabicPeriod" startAt="5"/>
              <a:tabLst>
                <a:tab pos="335280" algn="l"/>
              </a:tabLst>
            </a:pPr>
            <a:r>
              <a:rPr sz="950" b="1" spc="25" dirty="0">
                <a:solidFill>
                  <a:srgbClr val="333333"/>
                </a:solidFill>
                <a:latin typeface="微软雅黑"/>
                <a:cs typeface="微软雅黑"/>
              </a:rPr>
              <a:t>若想针对某个账户进行授权或取消授权操作，应该执行什么命令？</a:t>
            </a:r>
            <a:endParaRPr sz="950">
              <a:latin typeface="微软雅黑"/>
              <a:cs typeface="微软雅黑"/>
            </a:endParaRPr>
          </a:p>
          <a:p>
            <a:pPr marL="139700">
              <a:lnSpc>
                <a:spcPct val="100000"/>
              </a:lnSpc>
              <a:spcBef>
                <a:spcPts val="1110"/>
              </a:spcBef>
            </a:pPr>
            <a:r>
              <a:rPr sz="950" b="1" spc="25" dirty="0">
                <a:solidFill>
                  <a:srgbClr val="333333"/>
                </a:solidFill>
                <a:latin typeface="微软雅黑"/>
                <a:cs typeface="微软雅黑"/>
              </a:rPr>
              <a:t>答：针对账户进行授权，需执行</a:t>
            </a:r>
            <a:r>
              <a:rPr sz="950" b="1" spc="65" dirty="0">
                <a:solidFill>
                  <a:srgbClr val="333333"/>
                </a:solidFill>
                <a:latin typeface="Trebuchet MS"/>
                <a:cs typeface="Trebuchet MS"/>
              </a:rPr>
              <a:t>GRANT</a:t>
            </a:r>
            <a:r>
              <a:rPr sz="950" b="1" spc="25" dirty="0">
                <a:solidFill>
                  <a:srgbClr val="333333"/>
                </a:solidFill>
                <a:latin typeface="微软雅黑"/>
                <a:cs typeface="微软雅黑"/>
              </a:rPr>
              <a:t>命令；取消授权则需执行</a:t>
            </a:r>
            <a:r>
              <a:rPr sz="950" b="1" spc="45" dirty="0">
                <a:solidFill>
                  <a:srgbClr val="333333"/>
                </a:solidFill>
                <a:latin typeface="Trebuchet MS"/>
                <a:cs typeface="Trebuchet MS"/>
              </a:rPr>
              <a:t>REVOKE</a:t>
            </a:r>
            <a:r>
              <a:rPr sz="950" b="1" spc="25" dirty="0">
                <a:solidFill>
                  <a:srgbClr val="333333"/>
                </a:solidFill>
                <a:latin typeface="微软雅黑"/>
                <a:cs typeface="微软雅黑"/>
              </a:rPr>
              <a:t>命令。</a:t>
            </a:r>
            <a:endParaRPr sz="950">
              <a:latin typeface="微软雅黑"/>
              <a:cs typeface="微软雅黑"/>
            </a:endParaRPr>
          </a:p>
        </p:txBody>
      </p:sp>
      <p:sp>
        <p:nvSpPr>
          <p:cNvPr id="12" name="object 12"/>
          <p:cNvSpPr txBox="1"/>
          <p:nvPr/>
        </p:nvSpPr>
        <p:spPr>
          <a:xfrm>
            <a:off x="3673811" y="10217035"/>
            <a:ext cx="219710"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340</a:t>
            </a:fld>
            <a:endParaRPr sz="800">
              <a:latin typeface="小哥哥网恋吗"/>
              <a:cs typeface="小哥哥网恋吗"/>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833"/>
            <a:ext cx="4330700" cy="1041400"/>
          </a:xfrm>
          <a:prstGeom prst="rect">
            <a:avLst/>
          </a:prstGeom>
        </p:spPr>
        <p:txBody>
          <a:bodyPr vert="horz" wrap="square" lIns="0" tIns="15875" rIns="0" bIns="0" rtlCol="0">
            <a:spAutoFit/>
          </a:bodyPr>
          <a:lstStyle/>
          <a:p>
            <a:pPr marL="207645" indent="-195580">
              <a:lnSpc>
                <a:spcPct val="100000"/>
              </a:lnSpc>
              <a:spcBef>
                <a:spcPts val="125"/>
              </a:spcBef>
              <a:buSzPct val="89473"/>
              <a:buFont typeface="Trebuchet MS"/>
              <a:buAutoNum type="arabicPeriod" startAt="6"/>
              <a:tabLst>
                <a:tab pos="208279" algn="l"/>
              </a:tabLst>
            </a:pPr>
            <a:r>
              <a:rPr sz="950" b="1" spc="25" dirty="0">
                <a:solidFill>
                  <a:srgbClr val="333333"/>
                </a:solidFill>
                <a:latin typeface="微软雅黑"/>
                <a:cs typeface="微软雅黑"/>
              </a:rPr>
              <a:t>若只想查看</a:t>
            </a:r>
            <a:r>
              <a:rPr sz="950" b="1" spc="75" dirty="0">
                <a:solidFill>
                  <a:srgbClr val="333333"/>
                </a:solidFill>
                <a:latin typeface="Trebuchet MS"/>
                <a:cs typeface="Trebuchet MS"/>
              </a:rPr>
              <a:t>mybook</a:t>
            </a:r>
            <a:r>
              <a:rPr sz="950" b="1" spc="25" dirty="0">
                <a:solidFill>
                  <a:srgbClr val="333333"/>
                </a:solidFill>
                <a:latin typeface="微软雅黑"/>
                <a:cs typeface="微软雅黑"/>
              </a:rPr>
              <a:t>表单中的</a:t>
            </a:r>
            <a:r>
              <a:rPr sz="950" b="1" spc="80" dirty="0">
                <a:solidFill>
                  <a:srgbClr val="333333"/>
                </a:solidFill>
                <a:latin typeface="Trebuchet MS"/>
                <a:cs typeface="Trebuchet MS"/>
              </a:rPr>
              <a:t>name</a:t>
            </a:r>
            <a:r>
              <a:rPr sz="950" b="1" spc="25" dirty="0">
                <a:solidFill>
                  <a:srgbClr val="333333"/>
                </a:solidFill>
                <a:latin typeface="微软雅黑"/>
                <a:cs typeface="微软雅黑"/>
              </a:rPr>
              <a:t>字段，应该执行什么命令？</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答：应执行</a:t>
            </a:r>
            <a:r>
              <a:rPr sz="950" b="1" spc="15" dirty="0">
                <a:solidFill>
                  <a:srgbClr val="333333"/>
                </a:solidFill>
                <a:latin typeface="Trebuchet MS"/>
                <a:cs typeface="Trebuchet MS"/>
              </a:rPr>
              <a:t>SELECT</a:t>
            </a:r>
            <a:r>
              <a:rPr sz="950" b="1" spc="-50" dirty="0">
                <a:solidFill>
                  <a:srgbClr val="333333"/>
                </a:solidFill>
                <a:latin typeface="Trebuchet MS"/>
                <a:cs typeface="Trebuchet MS"/>
              </a:rPr>
              <a:t> </a:t>
            </a:r>
            <a:r>
              <a:rPr sz="950" b="1" spc="80" dirty="0">
                <a:solidFill>
                  <a:srgbClr val="333333"/>
                </a:solidFill>
                <a:latin typeface="Trebuchet MS"/>
                <a:cs typeface="Trebuchet MS"/>
              </a:rPr>
              <a:t>name</a:t>
            </a:r>
            <a:r>
              <a:rPr sz="950" b="1" spc="-45" dirty="0">
                <a:solidFill>
                  <a:srgbClr val="333333"/>
                </a:solidFill>
                <a:latin typeface="Trebuchet MS"/>
                <a:cs typeface="Trebuchet MS"/>
              </a:rPr>
              <a:t> </a:t>
            </a:r>
            <a:r>
              <a:rPr sz="950" b="1" spc="90" dirty="0">
                <a:solidFill>
                  <a:srgbClr val="333333"/>
                </a:solidFill>
                <a:latin typeface="Trebuchet MS"/>
                <a:cs typeface="Trebuchet MS"/>
              </a:rPr>
              <a:t>FROM</a:t>
            </a:r>
            <a:r>
              <a:rPr sz="950" b="1" spc="-45" dirty="0">
                <a:solidFill>
                  <a:srgbClr val="333333"/>
                </a:solidFill>
                <a:latin typeface="Trebuchet MS"/>
                <a:cs typeface="Trebuchet MS"/>
              </a:rPr>
              <a:t> </a:t>
            </a:r>
            <a:r>
              <a:rPr sz="950" b="1" spc="75" dirty="0">
                <a:solidFill>
                  <a:srgbClr val="333333"/>
                </a:solidFill>
                <a:latin typeface="Trebuchet MS"/>
                <a:cs typeface="Trebuchet MS"/>
              </a:rPr>
              <a:t>mybook</a:t>
            </a:r>
            <a:r>
              <a:rPr sz="950" b="1" spc="25" dirty="0">
                <a:solidFill>
                  <a:srgbClr val="333333"/>
                </a:solidFill>
                <a:latin typeface="微软雅黑"/>
                <a:cs typeface="微软雅黑"/>
              </a:rPr>
              <a:t>命令。</a:t>
            </a:r>
            <a:endParaRPr sz="950">
              <a:latin typeface="微软雅黑"/>
              <a:cs typeface="微软雅黑"/>
            </a:endParaRPr>
          </a:p>
          <a:p>
            <a:pPr marL="12700" marR="5080">
              <a:lnSpc>
                <a:spcPct val="197400"/>
              </a:lnSpc>
              <a:spcBef>
                <a:spcPts val="75"/>
              </a:spcBef>
              <a:buSzPct val="89473"/>
              <a:buFont typeface="Trebuchet MS"/>
              <a:buAutoNum type="arabicPeriod" startAt="7"/>
              <a:tabLst>
                <a:tab pos="208279" algn="l"/>
              </a:tabLst>
            </a:pPr>
            <a:r>
              <a:rPr sz="950" b="1" spc="25" dirty="0">
                <a:solidFill>
                  <a:srgbClr val="333333"/>
                </a:solidFill>
                <a:latin typeface="微软雅黑"/>
                <a:cs typeface="微软雅黑"/>
              </a:rPr>
              <a:t>若只想查看</a:t>
            </a:r>
            <a:r>
              <a:rPr sz="950" b="1" spc="75" dirty="0">
                <a:solidFill>
                  <a:srgbClr val="333333"/>
                </a:solidFill>
                <a:latin typeface="Trebuchet MS"/>
                <a:cs typeface="Trebuchet MS"/>
              </a:rPr>
              <a:t>mybook</a:t>
            </a:r>
            <a:r>
              <a:rPr sz="950" b="1" spc="25" dirty="0">
                <a:solidFill>
                  <a:srgbClr val="333333"/>
                </a:solidFill>
                <a:latin typeface="微软雅黑"/>
                <a:cs typeface="微软雅黑"/>
              </a:rPr>
              <a:t>表单中价格大于</a:t>
            </a:r>
            <a:r>
              <a:rPr sz="950" b="1" dirty="0">
                <a:solidFill>
                  <a:srgbClr val="333333"/>
                </a:solidFill>
                <a:latin typeface="Trebuchet MS"/>
                <a:cs typeface="Trebuchet MS"/>
              </a:rPr>
              <a:t>75</a:t>
            </a:r>
            <a:r>
              <a:rPr sz="950" b="1" spc="20" dirty="0">
                <a:solidFill>
                  <a:srgbClr val="333333"/>
                </a:solidFill>
                <a:latin typeface="微软雅黑"/>
                <a:cs typeface="微软雅黑"/>
              </a:rPr>
              <a:t>元的图书信息，应该执行什么命令？ </a:t>
            </a:r>
            <a:r>
              <a:rPr sz="950" b="1" spc="25" dirty="0">
                <a:solidFill>
                  <a:srgbClr val="333333"/>
                </a:solidFill>
                <a:latin typeface="微软雅黑"/>
                <a:cs typeface="微软雅黑"/>
              </a:rPr>
              <a:t>答：应执行</a:t>
            </a:r>
            <a:r>
              <a:rPr sz="950" b="1" spc="15" dirty="0">
                <a:solidFill>
                  <a:srgbClr val="333333"/>
                </a:solidFill>
                <a:latin typeface="Trebuchet MS"/>
                <a:cs typeface="Trebuchet MS"/>
              </a:rPr>
              <a:t>SELECT</a:t>
            </a:r>
            <a:r>
              <a:rPr sz="950" b="1" spc="-40" dirty="0">
                <a:solidFill>
                  <a:srgbClr val="333333"/>
                </a:solidFill>
                <a:latin typeface="Trebuchet MS"/>
                <a:cs typeface="Trebuchet MS"/>
              </a:rPr>
              <a:t> </a:t>
            </a:r>
            <a:r>
              <a:rPr sz="950" b="1" spc="120" dirty="0">
                <a:solidFill>
                  <a:srgbClr val="333333"/>
                </a:solidFill>
                <a:latin typeface="Trebuchet MS"/>
                <a:cs typeface="Trebuchet MS"/>
              </a:rPr>
              <a:t>*</a:t>
            </a:r>
            <a:r>
              <a:rPr sz="950" b="1" spc="-35" dirty="0">
                <a:solidFill>
                  <a:srgbClr val="333333"/>
                </a:solidFill>
                <a:latin typeface="Trebuchet MS"/>
                <a:cs typeface="Trebuchet MS"/>
              </a:rPr>
              <a:t> </a:t>
            </a:r>
            <a:r>
              <a:rPr sz="950" b="1" spc="90" dirty="0">
                <a:solidFill>
                  <a:srgbClr val="333333"/>
                </a:solidFill>
                <a:latin typeface="Trebuchet MS"/>
                <a:cs typeface="Trebuchet MS"/>
              </a:rPr>
              <a:t>FROM</a:t>
            </a:r>
            <a:r>
              <a:rPr sz="950" b="1" spc="-35" dirty="0">
                <a:solidFill>
                  <a:srgbClr val="333333"/>
                </a:solidFill>
                <a:latin typeface="Trebuchet MS"/>
                <a:cs typeface="Trebuchet MS"/>
              </a:rPr>
              <a:t> </a:t>
            </a:r>
            <a:r>
              <a:rPr sz="950" b="1" spc="75" dirty="0">
                <a:solidFill>
                  <a:srgbClr val="333333"/>
                </a:solidFill>
                <a:latin typeface="Trebuchet MS"/>
                <a:cs typeface="Trebuchet MS"/>
              </a:rPr>
              <a:t>mybook</a:t>
            </a:r>
            <a:r>
              <a:rPr sz="950" b="1" spc="-40" dirty="0">
                <a:solidFill>
                  <a:srgbClr val="333333"/>
                </a:solidFill>
                <a:latin typeface="Trebuchet MS"/>
                <a:cs typeface="Trebuchet MS"/>
              </a:rPr>
              <a:t> </a:t>
            </a:r>
            <a:r>
              <a:rPr sz="950" b="1" spc="55" dirty="0">
                <a:solidFill>
                  <a:srgbClr val="333333"/>
                </a:solidFill>
                <a:latin typeface="Trebuchet MS"/>
                <a:cs typeface="Trebuchet MS"/>
              </a:rPr>
              <a:t>WHERE</a:t>
            </a:r>
            <a:r>
              <a:rPr sz="950" b="1" spc="-35" dirty="0">
                <a:solidFill>
                  <a:srgbClr val="333333"/>
                </a:solidFill>
                <a:latin typeface="Trebuchet MS"/>
                <a:cs typeface="Trebuchet MS"/>
              </a:rPr>
              <a:t> </a:t>
            </a:r>
            <a:r>
              <a:rPr sz="950" b="1" spc="20" dirty="0">
                <a:solidFill>
                  <a:srgbClr val="333333"/>
                </a:solidFill>
                <a:latin typeface="Trebuchet MS"/>
                <a:cs typeface="Trebuchet MS"/>
              </a:rPr>
              <a:t>price&gt;75</a:t>
            </a:r>
            <a:r>
              <a:rPr sz="950" b="1" spc="25" dirty="0">
                <a:solidFill>
                  <a:srgbClr val="333333"/>
                </a:solidFill>
                <a:latin typeface="微软雅黑"/>
                <a:cs typeface="微软雅黑"/>
              </a:rPr>
              <a:t>命令。</a:t>
            </a:r>
            <a:endParaRPr sz="950">
              <a:latin typeface="微软雅黑"/>
              <a:cs typeface="微软雅黑"/>
            </a:endParaRPr>
          </a:p>
        </p:txBody>
      </p:sp>
      <p:sp>
        <p:nvSpPr>
          <p:cNvPr id="3" name="object 3"/>
          <p:cNvSpPr txBox="1"/>
          <p:nvPr/>
        </p:nvSpPr>
        <p:spPr>
          <a:xfrm>
            <a:off x="946424" y="1495422"/>
            <a:ext cx="5648325" cy="1495425"/>
          </a:xfrm>
          <a:prstGeom prst="rect">
            <a:avLst/>
          </a:prstGeom>
        </p:spPr>
        <p:txBody>
          <a:bodyPr vert="horz" wrap="square" lIns="0" tIns="12065" rIns="0" bIns="0" rtlCol="0">
            <a:spAutoFit/>
          </a:bodyPr>
          <a:lstStyle/>
          <a:p>
            <a:pPr marL="12700" marR="5080">
              <a:lnSpc>
                <a:spcPct val="131600"/>
              </a:lnSpc>
              <a:spcBef>
                <a:spcPts val="95"/>
              </a:spcBef>
            </a:pPr>
            <a:r>
              <a:rPr sz="950" b="1" spc="10" dirty="0">
                <a:solidFill>
                  <a:srgbClr val="333333"/>
                </a:solidFill>
                <a:latin typeface="Trebuchet MS"/>
                <a:cs typeface="Trebuchet MS"/>
              </a:rPr>
              <a:t>8</a:t>
            </a:r>
            <a:r>
              <a:rPr sz="950" b="1" spc="10" dirty="0">
                <a:solidFill>
                  <a:srgbClr val="333333"/>
                </a:solidFill>
                <a:latin typeface="微软雅黑"/>
                <a:cs typeface="微软雅黑"/>
              </a:rPr>
              <a:t>．</a:t>
            </a:r>
            <a:r>
              <a:rPr sz="950" b="1" spc="-50" dirty="0">
                <a:solidFill>
                  <a:srgbClr val="333333"/>
                </a:solidFill>
                <a:latin typeface="微软雅黑"/>
                <a:cs typeface="微软雅黑"/>
              </a:rPr>
              <a:t> </a:t>
            </a:r>
            <a:r>
              <a:rPr sz="950" b="1" spc="25" dirty="0">
                <a:solidFill>
                  <a:srgbClr val="333333"/>
                </a:solidFill>
                <a:latin typeface="微软雅黑"/>
                <a:cs typeface="微软雅黑"/>
              </a:rPr>
              <a:t>要想把</a:t>
            </a:r>
            <a:r>
              <a:rPr sz="950" b="1" spc="45" dirty="0">
                <a:solidFill>
                  <a:srgbClr val="333333"/>
                </a:solidFill>
                <a:latin typeface="Trebuchet MS"/>
                <a:cs typeface="Trebuchet MS"/>
              </a:rPr>
              <a:t>linuxprobe</a:t>
            </a:r>
            <a:r>
              <a:rPr sz="950" b="1" spc="25" dirty="0">
                <a:solidFill>
                  <a:srgbClr val="333333"/>
                </a:solidFill>
                <a:latin typeface="微软雅黑"/>
                <a:cs typeface="微软雅黑"/>
              </a:rPr>
              <a:t>数据库中的内容导出为一个文件（保存到</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管理员的家目录中），应该执行什 么命令？</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答：应执行</a:t>
            </a:r>
            <a:r>
              <a:rPr sz="950" b="1" spc="75" dirty="0">
                <a:solidFill>
                  <a:srgbClr val="333333"/>
                </a:solidFill>
                <a:latin typeface="Trebuchet MS"/>
                <a:cs typeface="Trebuchet MS"/>
              </a:rPr>
              <a:t>mysqldump</a:t>
            </a:r>
            <a:r>
              <a:rPr sz="950" b="1" spc="-20" dirty="0">
                <a:solidFill>
                  <a:srgbClr val="333333"/>
                </a:solidFill>
                <a:latin typeface="Trebuchet MS"/>
                <a:cs typeface="Trebuchet MS"/>
              </a:rPr>
              <a:t> </a:t>
            </a:r>
            <a:r>
              <a:rPr sz="950" b="1" spc="20" dirty="0">
                <a:solidFill>
                  <a:srgbClr val="333333"/>
                </a:solidFill>
                <a:latin typeface="Trebuchet MS"/>
                <a:cs typeface="Trebuchet MS"/>
              </a:rPr>
              <a:t>-u</a:t>
            </a:r>
            <a:r>
              <a:rPr sz="950" b="1" spc="-20" dirty="0">
                <a:solidFill>
                  <a:srgbClr val="333333"/>
                </a:solidFill>
                <a:latin typeface="Trebuchet MS"/>
                <a:cs typeface="Trebuchet MS"/>
              </a:rPr>
              <a:t> </a:t>
            </a:r>
            <a:r>
              <a:rPr sz="950" b="1" spc="50" dirty="0">
                <a:solidFill>
                  <a:srgbClr val="333333"/>
                </a:solidFill>
                <a:latin typeface="Trebuchet MS"/>
                <a:cs typeface="Trebuchet MS"/>
              </a:rPr>
              <a:t>root</a:t>
            </a:r>
            <a:r>
              <a:rPr sz="950" b="1" spc="-15" dirty="0">
                <a:solidFill>
                  <a:srgbClr val="333333"/>
                </a:solidFill>
                <a:latin typeface="Trebuchet MS"/>
                <a:cs typeface="Trebuchet MS"/>
              </a:rPr>
              <a:t> </a:t>
            </a:r>
            <a:r>
              <a:rPr sz="950" b="1" spc="10" dirty="0">
                <a:solidFill>
                  <a:srgbClr val="333333"/>
                </a:solidFill>
                <a:latin typeface="Trebuchet MS"/>
                <a:cs typeface="Trebuchet MS"/>
              </a:rPr>
              <a:t>-p</a:t>
            </a:r>
            <a:r>
              <a:rPr sz="950" b="1" spc="-20" dirty="0">
                <a:solidFill>
                  <a:srgbClr val="333333"/>
                </a:solidFill>
                <a:latin typeface="Trebuchet MS"/>
                <a:cs typeface="Trebuchet MS"/>
              </a:rPr>
              <a:t> </a:t>
            </a:r>
            <a:r>
              <a:rPr sz="950" b="1" spc="45" dirty="0">
                <a:solidFill>
                  <a:srgbClr val="333333"/>
                </a:solidFill>
                <a:latin typeface="Trebuchet MS"/>
                <a:cs typeface="Trebuchet MS"/>
              </a:rPr>
              <a:t>linuxprobe</a:t>
            </a:r>
            <a:r>
              <a:rPr sz="950" b="1" spc="-15" dirty="0">
                <a:solidFill>
                  <a:srgbClr val="333333"/>
                </a:solidFill>
                <a:latin typeface="Trebuchet MS"/>
                <a:cs typeface="Trebuchet MS"/>
              </a:rPr>
              <a:t> </a:t>
            </a:r>
            <a:r>
              <a:rPr sz="950" b="1" dirty="0">
                <a:solidFill>
                  <a:srgbClr val="333333"/>
                </a:solidFill>
                <a:latin typeface="Trebuchet MS"/>
                <a:cs typeface="Trebuchet MS"/>
              </a:rPr>
              <a:t>&gt;</a:t>
            </a:r>
            <a:r>
              <a:rPr sz="950" b="1" spc="-20" dirty="0">
                <a:solidFill>
                  <a:srgbClr val="333333"/>
                </a:solidFill>
                <a:latin typeface="Trebuchet MS"/>
                <a:cs typeface="Trebuchet MS"/>
              </a:rPr>
              <a:t> </a:t>
            </a:r>
            <a:r>
              <a:rPr sz="950" b="1" spc="50" dirty="0">
                <a:solidFill>
                  <a:srgbClr val="333333"/>
                </a:solidFill>
                <a:latin typeface="Trebuchet MS"/>
                <a:cs typeface="Trebuchet MS"/>
              </a:rPr>
              <a:t>/root/linuxprobeDB.dump</a:t>
            </a:r>
            <a:r>
              <a:rPr sz="950" b="1" spc="25" dirty="0">
                <a:solidFill>
                  <a:srgbClr val="333333"/>
                </a:solidFill>
                <a:latin typeface="微软雅黑"/>
                <a:cs typeface="微软雅黑"/>
              </a:rPr>
              <a:t>命令。</a:t>
            </a:r>
            <a:endParaRPr sz="950">
              <a:latin typeface="微软雅黑"/>
              <a:cs typeface="微软雅黑"/>
            </a:endParaRPr>
          </a:p>
          <a:p>
            <a:pPr marL="12700" marR="233045">
              <a:lnSpc>
                <a:spcPts val="2630"/>
              </a:lnSpc>
              <a:spcBef>
                <a:spcPts val="1160"/>
              </a:spcBef>
            </a:pPr>
            <a:r>
              <a:rPr sz="2200" b="1" u="sng" spc="-10" dirty="0">
                <a:solidFill>
                  <a:srgbClr val="4183C4"/>
                </a:solidFill>
                <a:uFill>
                  <a:solidFill>
                    <a:srgbClr val="4183C4"/>
                  </a:solidFill>
                </a:uFill>
                <a:latin typeface="微软雅黑"/>
                <a:cs typeface="微软雅黑"/>
                <a:hlinkClick r:id="rId2"/>
              </a:rPr>
              <a:t>第</a:t>
            </a:r>
            <a:r>
              <a:rPr sz="2200" b="1" u="sng" spc="-40" dirty="0">
                <a:solidFill>
                  <a:srgbClr val="4183C4"/>
                </a:solidFill>
                <a:uFill>
                  <a:solidFill>
                    <a:srgbClr val="4183C4"/>
                  </a:solidFill>
                </a:uFill>
                <a:latin typeface="Trebuchet MS"/>
                <a:cs typeface="Trebuchet MS"/>
                <a:hlinkClick r:id="rId2"/>
              </a:rPr>
              <a:t>19</a:t>
            </a:r>
            <a:r>
              <a:rPr sz="2200" b="1" u="sng" spc="-10" dirty="0">
                <a:solidFill>
                  <a:srgbClr val="4183C4"/>
                </a:solidFill>
                <a:uFill>
                  <a:solidFill>
                    <a:srgbClr val="4183C4"/>
                  </a:solidFill>
                </a:uFill>
                <a:latin typeface="微软雅黑"/>
                <a:cs typeface="微软雅黑"/>
                <a:hlinkClick r:id="rId2"/>
              </a:rPr>
              <a:t>章</a:t>
            </a:r>
            <a:r>
              <a:rPr sz="2200" b="1" u="sng" spc="-90" dirty="0">
                <a:solidFill>
                  <a:srgbClr val="4183C4"/>
                </a:solidFill>
                <a:uFill>
                  <a:solidFill>
                    <a:srgbClr val="4183C4"/>
                  </a:solidFill>
                </a:uFill>
                <a:latin typeface="微软雅黑"/>
                <a:cs typeface="微软雅黑"/>
                <a:hlinkClick r:id="rId2"/>
              </a:rPr>
              <a:t> </a:t>
            </a:r>
            <a:r>
              <a:rPr sz="2200" b="1" u="sng" spc="-10" dirty="0">
                <a:solidFill>
                  <a:srgbClr val="4183C4"/>
                </a:solidFill>
                <a:uFill>
                  <a:solidFill>
                    <a:srgbClr val="4183C4"/>
                  </a:solidFill>
                </a:uFill>
                <a:latin typeface="微软雅黑"/>
                <a:cs typeface="微软雅黑"/>
                <a:hlinkClick r:id="rId2"/>
              </a:rPr>
              <a:t>使用</a:t>
            </a:r>
            <a:r>
              <a:rPr sz="2200" b="1" u="sng" spc="70" dirty="0">
                <a:solidFill>
                  <a:srgbClr val="4183C4"/>
                </a:solidFill>
                <a:uFill>
                  <a:solidFill>
                    <a:srgbClr val="4183C4"/>
                  </a:solidFill>
                </a:uFill>
                <a:latin typeface="Trebuchet MS"/>
                <a:cs typeface="Trebuchet MS"/>
                <a:hlinkClick r:id="rId2"/>
              </a:rPr>
              <a:t>PXE+Kickstart</a:t>
            </a:r>
            <a:r>
              <a:rPr sz="2200" b="1" u="sng" spc="-10" dirty="0">
                <a:solidFill>
                  <a:srgbClr val="4183C4"/>
                </a:solidFill>
                <a:uFill>
                  <a:solidFill>
                    <a:srgbClr val="4183C4"/>
                  </a:solidFill>
                </a:uFill>
                <a:latin typeface="微软雅黑"/>
                <a:cs typeface="微软雅黑"/>
                <a:hlinkClick r:id="rId2"/>
              </a:rPr>
              <a:t>无人值守安装服 务</a:t>
            </a:r>
            <a:endParaRPr sz="2200">
              <a:latin typeface="微软雅黑"/>
              <a:cs typeface="微软雅黑"/>
            </a:endParaRPr>
          </a:p>
        </p:txBody>
      </p:sp>
      <p:sp>
        <p:nvSpPr>
          <p:cNvPr id="4" name="object 4"/>
          <p:cNvSpPr/>
          <p:nvPr/>
        </p:nvSpPr>
        <p:spPr>
          <a:xfrm>
            <a:off x="1092536" y="5123576"/>
            <a:ext cx="48260" cy="48260"/>
          </a:xfrm>
          <a:custGeom>
            <a:avLst/>
            <a:gdLst/>
            <a:ahLst/>
            <a:cxnLst/>
            <a:rect l="l" t="t" r="r" b="b"/>
            <a:pathLst>
              <a:path w="48259" h="48260">
                <a:moveTo>
                  <a:pt x="23823" y="47647"/>
                </a:moveTo>
                <a:lnTo>
                  <a:pt x="20659" y="47351"/>
                </a:lnTo>
                <a:lnTo>
                  <a:pt x="17629" y="46751"/>
                </a:lnTo>
                <a:lnTo>
                  <a:pt x="14703" y="45264"/>
                </a:lnTo>
                <a:lnTo>
                  <a:pt x="11787" y="44073"/>
                </a:lnTo>
                <a:lnTo>
                  <a:pt x="0" y="26501"/>
                </a:lnTo>
                <a:lnTo>
                  <a:pt x="0" y="20545"/>
                </a:lnTo>
                <a:lnTo>
                  <a:pt x="6975" y="6851"/>
                </a:lnTo>
                <a:lnTo>
                  <a:pt x="9214" y="4469"/>
                </a:lnTo>
                <a:lnTo>
                  <a:pt x="11787" y="2677"/>
                </a:lnTo>
                <a:lnTo>
                  <a:pt x="14703" y="1486"/>
                </a:lnTo>
                <a:lnTo>
                  <a:pt x="17629" y="590"/>
                </a:lnTo>
                <a:lnTo>
                  <a:pt x="20659" y="0"/>
                </a:lnTo>
                <a:lnTo>
                  <a:pt x="26987" y="0"/>
                </a:lnTo>
                <a:lnTo>
                  <a:pt x="40671" y="6851"/>
                </a:lnTo>
                <a:lnTo>
                  <a:pt x="42901" y="8938"/>
                </a:lnTo>
                <a:lnTo>
                  <a:pt x="44626" y="11616"/>
                </a:lnTo>
                <a:lnTo>
                  <a:pt x="45836" y="14294"/>
                </a:lnTo>
                <a:lnTo>
                  <a:pt x="47046" y="17276"/>
                </a:lnTo>
                <a:lnTo>
                  <a:pt x="47647" y="20545"/>
                </a:lnTo>
                <a:lnTo>
                  <a:pt x="47647" y="23823"/>
                </a:lnTo>
                <a:lnTo>
                  <a:pt x="47647" y="26501"/>
                </a:lnTo>
                <a:lnTo>
                  <a:pt x="32943" y="45264"/>
                </a:lnTo>
                <a:lnTo>
                  <a:pt x="30017" y="46751"/>
                </a:lnTo>
                <a:lnTo>
                  <a:pt x="26987" y="47351"/>
                </a:lnTo>
                <a:lnTo>
                  <a:pt x="23823" y="47647"/>
                </a:lnTo>
                <a:close/>
              </a:path>
            </a:pathLst>
          </a:custGeom>
          <a:solidFill>
            <a:srgbClr val="333333"/>
          </a:solidFill>
        </p:spPr>
        <p:txBody>
          <a:bodyPr wrap="square" lIns="0" tIns="0" rIns="0" bIns="0" rtlCol="0"/>
          <a:lstStyle/>
          <a:p>
            <a:endParaRPr/>
          </a:p>
        </p:txBody>
      </p:sp>
      <p:sp>
        <p:nvSpPr>
          <p:cNvPr id="5" name="object 5"/>
          <p:cNvSpPr/>
          <p:nvPr/>
        </p:nvSpPr>
        <p:spPr>
          <a:xfrm>
            <a:off x="1092536" y="5371341"/>
            <a:ext cx="48260" cy="48260"/>
          </a:xfrm>
          <a:custGeom>
            <a:avLst/>
            <a:gdLst/>
            <a:ahLst/>
            <a:cxnLst/>
            <a:rect l="l" t="t" r="r" b="b"/>
            <a:pathLst>
              <a:path w="48259" h="48260">
                <a:moveTo>
                  <a:pt x="23823" y="47647"/>
                </a:moveTo>
                <a:lnTo>
                  <a:pt x="1810" y="32457"/>
                </a:lnTo>
                <a:lnTo>
                  <a:pt x="600" y="29779"/>
                </a:lnTo>
                <a:lnTo>
                  <a:pt x="0" y="26796"/>
                </a:lnTo>
                <a:lnTo>
                  <a:pt x="0" y="20545"/>
                </a:lnTo>
                <a:lnTo>
                  <a:pt x="600" y="17276"/>
                </a:lnTo>
                <a:lnTo>
                  <a:pt x="3020" y="11320"/>
                </a:lnTo>
                <a:lnTo>
                  <a:pt x="4745" y="8938"/>
                </a:lnTo>
                <a:lnTo>
                  <a:pt x="6975" y="6851"/>
                </a:lnTo>
                <a:lnTo>
                  <a:pt x="9214" y="4469"/>
                </a:lnTo>
                <a:lnTo>
                  <a:pt x="11787" y="2677"/>
                </a:lnTo>
                <a:lnTo>
                  <a:pt x="14703" y="1486"/>
                </a:lnTo>
                <a:lnTo>
                  <a:pt x="17629" y="590"/>
                </a:lnTo>
                <a:lnTo>
                  <a:pt x="20659" y="0"/>
                </a:lnTo>
                <a:lnTo>
                  <a:pt x="26987" y="0"/>
                </a:lnTo>
                <a:lnTo>
                  <a:pt x="40671" y="6851"/>
                </a:lnTo>
                <a:lnTo>
                  <a:pt x="42901" y="8938"/>
                </a:lnTo>
                <a:lnTo>
                  <a:pt x="44626" y="11320"/>
                </a:lnTo>
                <a:lnTo>
                  <a:pt x="47046" y="17276"/>
                </a:lnTo>
                <a:lnTo>
                  <a:pt x="47647" y="20545"/>
                </a:lnTo>
                <a:lnTo>
                  <a:pt x="47647" y="23823"/>
                </a:lnTo>
                <a:lnTo>
                  <a:pt x="47647" y="26796"/>
                </a:lnTo>
                <a:lnTo>
                  <a:pt x="47046" y="29779"/>
                </a:lnTo>
                <a:lnTo>
                  <a:pt x="45836" y="32457"/>
                </a:lnTo>
                <a:lnTo>
                  <a:pt x="44626" y="35439"/>
                </a:lnTo>
                <a:lnTo>
                  <a:pt x="26987" y="47351"/>
                </a:lnTo>
                <a:lnTo>
                  <a:pt x="23823" y="47647"/>
                </a:lnTo>
                <a:close/>
              </a:path>
            </a:pathLst>
          </a:custGeom>
          <a:solidFill>
            <a:srgbClr val="333333"/>
          </a:solidFill>
        </p:spPr>
        <p:txBody>
          <a:bodyPr wrap="square" lIns="0" tIns="0" rIns="0" bIns="0" rtlCol="0"/>
          <a:lstStyle/>
          <a:p>
            <a:endParaRPr/>
          </a:p>
        </p:txBody>
      </p:sp>
      <p:sp>
        <p:nvSpPr>
          <p:cNvPr id="6" name="object 6"/>
          <p:cNvSpPr/>
          <p:nvPr/>
        </p:nvSpPr>
        <p:spPr>
          <a:xfrm>
            <a:off x="1378419" y="5628635"/>
            <a:ext cx="48260" cy="48260"/>
          </a:xfrm>
          <a:custGeom>
            <a:avLst/>
            <a:gdLst/>
            <a:ahLst/>
            <a:cxnLst/>
            <a:rect l="l" t="t" r="r" b="b"/>
            <a:pathLst>
              <a:path w="48259" h="48260">
                <a:moveTo>
                  <a:pt x="47647" y="23823"/>
                </a:moveTo>
                <a:lnTo>
                  <a:pt x="47647" y="26796"/>
                </a:lnTo>
                <a:lnTo>
                  <a:pt x="47046" y="29779"/>
                </a:lnTo>
                <a:lnTo>
                  <a:pt x="45836" y="32457"/>
                </a:lnTo>
                <a:lnTo>
                  <a:pt x="44626" y="35439"/>
                </a:lnTo>
                <a:lnTo>
                  <a:pt x="23823" y="47647"/>
                </a:lnTo>
                <a:lnTo>
                  <a:pt x="20659" y="47351"/>
                </a:lnTo>
                <a:lnTo>
                  <a:pt x="1810" y="32457"/>
                </a:lnTo>
                <a:lnTo>
                  <a:pt x="600" y="29779"/>
                </a:lnTo>
                <a:lnTo>
                  <a:pt x="0" y="26796"/>
                </a:lnTo>
                <a:lnTo>
                  <a:pt x="0" y="23823"/>
                </a:lnTo>
                <a:lnTo>
                  <a:pt x="0" y="20545"/>
                </a:lnTo>
                <a:lnTo>
                  <a:pt x="600" y="17276"/>
                </a:lnTo>
                <a:lnTo>
                  <a:pt x="1810" y="14294"/>
                </a:lnTo>
                <a:lnTo>
                  <a:pt x="3020" y="11016"/>
                </a:lnTo>
                <a:lnTo>
                  <a:pt x="4745" y="8633"/>
                </a:lnTo>
                <a:lnTo>
                  <a:pt x="6975" y="6556"/>
                </a:lnTo>
                <a:lnTo>
                  <a:pt x="9214" y="4164"/>
                </a:lnTo>
                <a:lnTo>
                  <a:pt x="11787" y="2382"/>
                </a:lnTo>
                <a:lnTo>
                  <a:pt x="14703" y="1486"/>
                </a:lnTo>
                <a:lnTo>
                  <a:pt x="17629" y="590"/>
                </a:lnTo>
                <a:lnTo>
                  <a:pt x="20659" y="0"/>
                </a:lnTo>
                <a:lnTo>
                  <a:pt x="23823" y="0"/>
                </a:lnTo>
                <a:lnTo>
                  <a:pt x="26987" y="0"/>
                </a:lnTo>
                <a:lnTo>
                  <a:pt x="40671" y="6556"/>
                </a:lnTo>
                <a:lnTo>
                  <a:pt x="42901" y="8633"/>
                </a:lnTo>
                <a:lnTo>
                  <a:pt x="44626" y="11016"/>
                </a:lnTo>
                <a:lnTo>
                  <a:pt x="45836" y="14294"/>
                </a:lnTo>
                <a:lnTo>
                  <a:pt x="47046" y="17276"/>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7" name="object 7"/>
          <p:cNvSpPr/>
          <p:nvPr/>
        </p:nvSpPr>
        <p:spPr>
          <a:xfrm>
            <a:off x="1378419" y="5819224"/>
            <a:ext cx="48260" cy="48260"/>
          </a:xfrm>
          <a:custGeom>
            <a:avLst/>
            <a:gdLst/>
            <a:ahLst/>
            <a:cxnLst/>
            <a:rect l="l" t="t" r="r" b="b"/>
            <a:pathLst>
              <a:path w="48259" h="48260">
                <a:moveTo>
                  <a:pt x="47647" y="23823"/>
                </a:moveTo>
                <a:lnTo>
                  <a:pt x="47647" y="26796"/>
                </a:lnTo>
                <a:lnTo>
                  <a:pt x="47046" y="29779"/>
                </a:lnTo>
                <a:lnTo>
                  <a:pt x="23823" y="47647"/>
                </a:lnTo>
                <a:lnTo>
                  <a:pt x="20659" y="47351"/>
                </a:lnTo>
                <a:lnTo>
                  <a:pt x="0" y="26796"/>
                </a:lnTo>
                <a:lnTo>
                  <a:pt x="0" y="23823"/>
                </a:lnTo>
                <a:lnTo>
                  <a:pt x="0" y="20545"/>
                </a:lnTo>
                <a:lnTo>
                  <a:pt x="20659" y="0"/>
                </a:lnTo>
                <a:lnTo>
                  <a:pt x="23823" y="0"/>
                </a:lnTo>
                <a:lnTo>
                  <a:pt x="26987" y="0"/>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8" name="object 8"/>
          <p:cNvSpPr/>
          <p:nvPr/>
        </p:nvSpPr>
        <p:spPr>
          <a:xfrm>
            <a:off x="1378419" y="6009812"/>
            <a:ext cx="48260" cy="48260"/>
          </a:xfrm>
          <a:custGeom>
            <a:avLst/>
            <a:gdLst/>
            <a:ahLst/>
            <a:cxnLst/>
            <a:rect l="l" t="t" r="r" b="b"/>
            <a:pathLst>
              <a:path w="48259" h="48260">
                <a:moveTo>
                  <a:pt x="47647" y="23823"/>
                </a:moveTo>
                <a:lnTo>
                  <a:pt x="47647" y="26796"/>
                </a:lnTo>
                <a:lnTo>
                  <a:pt x="47046" y="29779"/>
                </a:lnTo>
                <a:lnTo>
                  <a:pt x="45836" y="32752"/>
                </a:lnTo>
                <a:lnTo>
                  <a:pt x="44626" y="35735"/>
                </a:lnTo>
                <a:lnTo>
                  <a:pt x="26987" y="47647"/>
                </a:lnTo>
                <a:lnTo>
                  <a:pt x="23823" y="47647"/>
                </a:lnTo>
                <a:lnTo>
                  <a:pt x="20659" y="47647"/>
                </a:lnTo>
                <a:lnTo>
                  <a:pt x="1810" y="32752"/>
                </a:lnTo>
                <a:lnTo>
                  <a:pt x="600" y="29779"/>
                </a:lnTo>
                <a:lnTo>
                  <a:pt x="0" y="26796"/>
                </a:lnTo>
                <a:lnTo>
                  <a:pt x="0" y="23823"/>
                </a:lnTo>
                <a:lnTo>
                  <a:pt x="0" y="20250"/>
                </a:lnTo>
                <a:lnTo>
                  <a:pt x="600" y="16971"/>
                </a:lnTo>
                <a:lnTo>
                  <a:pt x="1810" y="14294"/>
                </a:lnTo>
                <a:lnTo>
                  <a:pt x="3020" y="11320"/>
                </a:lnTo>
                <a:lnTo>
                  <a:pt x="4745" y="8938"/>
                </a:lnTo>
                <a:lnTo>
                  <a:pt x="6975" y="6851"/>
                </a:lnTo>
                <a:lnTo>
                  <a:pt x="9214" y="4469"/>
                </a:lnTo>
                <a:lnTo>
                  <a:pt x="11787" y="2677"/>
                </a:lnTo>
                <a:lnTo>
                  <a:pt x="14703" y="1486"/>
                </a:lnTo>
                <a:lnTo>
                  <a:pt x="17629" y="590"/>
                </a:lnTo>
                <a:lnTo>
                  <a:pt x="20659" y="0"/>
                </a:lnTo>
                <a:lnTo>
                  <a:pt x="23823" y="0"/>
                </a:lnTo>
                <a:lnTo>
                  <a:pt x="26987" y="0"/>
                </a:lnTo>
                <a:lnTo>
                  <a:pt x="40671" y="6851"/>
                </a:lnTo>
                <a:lnTo>
                  <a:pt x="42901" y="8938"/>
                </a:lnTo>
                <a:lnTo>
                  <a:pt x="44626" y="11320"/>
                </a:lnTo>
                <a:lnTo>
                  <a:pt x="45836" y="14294"/>
                </a:lnTo>
                <a:lnTo>
                  <a:pt x="47046" y="16971"/>
                </a:lnTo>
                <a:lnTo>
                  <a:pt x="47647" y="20250"/>
                </a:lnTo>
                <a:lnTo>
                  <a:pt x="47647" y="23823"/>
                </a:lnTo>
                <a:close/>
              </a:path>
            </a:pathLst>
          </a:custGeom>
          <a:ln w="9529">
            <a:solidFill>
              <a:srgbClr val="333333"/>
            </a:solidFill>
          </a:ln>
        </p:spPr>
        <p:txBody>
          <a:bodyPr wrap="square" lIns="0" tIns="0" rIns="0" bIns="0" rtlCol="0"/>
          <a:lstStyle/>
          <a:p>
            <a:endParaRPr/>
          </a:p>
        </p:txBody>
      </p:sp>
      <p:sp>
        <p:nvSpPr>
          <p:cNvPr id="9" name="object 9"/>
          <p:cNvSpPr/>
          <p:nvPr/>
        </p:nvSpPr>
        <p:spPr>
          <a:xfrm>
            <a:off x="1378419" y="6200401"/>
            <a:ext cx="48260" cy="48260"/>
          </a:xfrm>
          <a:custGeom>
            <a:avLst/>
            <a:gdLst/>
            <a:ahLst/>
            <a:cxnLst/>
            <a:rect l="l" t="t" r="r" b="b"/>
            <a:pathLst>
              <a:path w="48259" h="48260">
                <a:moveTo>
                  <a:pt x="47647" y="23823"/>
                </a:moveTo>
                <a:lnTo>
                  <a:pt x="47647" y="27101"/>
                </a:lnTo>
                <a:lnTo>
                  <a:pt x="47046" y="30074"/>
                </a:lnTo>
                <a:lnTo>
                  <a:pt x="45836" y="32752"/>
                </a:lnTo>
                <a:lnTo>
                  <a:pt x="44626" y="35735"/>
                </a:lnTo>
                <a:lnTo>
                  <a:pt x="23823" y="47647"/>
                </a:lnTo>
                <a:lnTo>
                  <a:pt x="20659" y="47351"/>
                </a:lnTo>
                <a:lnTo>
                  <a:pt x="1810" y="32752"/>
                </a:lnTo>
                <a:lnTo>
                  <a:pt x="600" y="30074"/>
                </a:lnTo>
                <a:lnTo>
                  <a:pt x="0" y="27101"/>
                </a:lnTo>
                <a:lnTo>
                  <a:pt x="0" y="23823"/>
                </a:lnTo>
                <a:lnTo>
                  <a:pt x="0" y="20545"/>
                </a:lnTo>
                <a:lnTo>
                  <a:pt x="6975" y="6556"/>
                </a:lnTo>
                <a:lnTo>
                  <a:pt x="9214" y="4469"/>
                </a:lnTo>
                <a:lnTo>
                  <a:pt x="11787" y="2677"/>
                </a:lnTo>
                <a:lnTo>
                  <a:pt x="14703" y="1191"/>
                </a:lnTo>
                <a:lnTo>
                  <a:pt x="17629" y="295"/>
                </a:lnTo>
                <a:lnTo>
                  <a:pt x="20659" y="0"/>
                </a:lnTo>
                <a:lnTo>
                  <a:pt x="23823" y="0"/>
                </a:lnTo>
                <a:lnTo>
                  <a:pt x="26987" y="0"/>
                </a:lnTo>
                <a:lnTo>
                  <a:pt x="40671" y="6556"/>
                </a:lnTo>
                <a:lnTo>
                  <a:pt x="42901" y="8633"/>
                </a:lnTo>
                <a:lnTo>
                  <a:pt x="44626" y="11320"/>
                </a:lnTo>
                <a:lnTo>
                  <a:pt x="45836" y="14294"/>
                </a:lnTo>
                <a:lnTo>
                  <a:pt x="47046" y="17276"/>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10" name="object 10"/>
          <p:cNvSpPr/>
          <p:nvPr/>
        </p:nvSpPr>
        <p:spPr>
          <a:xfrm>
            <a:off x="1378419" y="6390990"/>
            <a:ext cx="48260" cy="48260"/>
          </a:xfrm>
          <a:custGeom>
            <a:avLst/>
            <a:gdLst/>
            <a:ahLst/>
            <a:cxnLst/>
            <a:rect l="l" t="t" r="r" b="b"/>
            <a:pathLst>
              <a:path w="48259" h="48260">
                <a:moveTo>
                  <a:pt x="47647" y="23823"/>
                </a:moveTo>
                <a:lnTo>
                  <a:pt x="47647" y="26501"/>
                </a:lnTo>
                <a:lnTo>
                  <a:pt x="47046" y="29484"/>
                </a:lnTo>
                <a:lnTo>
                  <a:pt x="32943" y="45264"/>
                </a:lnTo>
                <a:lnTo>
                  <a:pt x="30017" y="46751"/>
                </a:lnTo>
                <a:lnTo>
                  <a:pt x="26987" y="47351"/>
                </a:lnTo>
                <a:lnTo>
                  <a:pt x="23823" y="47647"/>
                </a:lnTo>
                <a:lnTo>
                  <a:pt x="20659" y="47351"/>
                </a:lnTo>
                <a:lnTo>
                  <a:pt x="17629" y="46751"/>
                </a:lnTo>
                <a:lnTo>
                  <a:pt x="14703" y="45264"/>
                </a:lnTo>
                <a:lnTo>
                  <a:pt x="11787" y="44073"/>
                </a:lnTo>
                <a:lnTo>
                  <a:pt x="0" y="26501"/>
                </a:lnTo>
                <a:lnTo>
                  <a:pt x="0" y="23823"/>
                </a:lnTo>
                <a:lnTo>
                  <a:pt x="0" y="20545"/>
                </a:lnTo>
                <a:lnTo>
                  <a:pt x="6975" y="6851"/>
                </a:lnTo>
                <a:lnTo>
                  <a:pt x="9214" y="4469"/>
                </a:lnTo>
                <a:lnTo>
                  <a:pt x="11787" y="2677"/>
                </a:lnTo>
                <a:lnTo>
                  <a:pt x="14703" y="1486"/>
                </a:lnTo>
                <a:lnTo>
                  <a:pt x="17629" y="590"/>
                </a:lnTo>
                <a:lnTo>
                  <a:pt x="20659" y="0"/>
                </a:lnTo>
                <a:lnTo>
                  <a:pt x="23823" y="0"/>
                </a:lnTo>
                <a:lnTo>
                  <a:pt x="26987" y="0"/>
                </a:lnTo>
                <a:lnTo>
                  <a:pt x="40671" y="6851"/>
                </a:lnTo>
                <a:lnTo>
                  <a:pt x="42901" y="8938"/>
                </a:lnTo>
                <a:lnTo>
                  <a:pt x="44626" y="11616"/>
                </a:lnTo>
                <a:lnTo>
                  <a:pt x="45836" y="14294"/>
                </a:lnTo>
                <a:lnTo>
                  <a:pt x="47046" y="17276"/>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11" name="object 11"/>
          <p:cNvSpPr/>
          <p:nvPr/>
        </p:nvSpPr>
        <p:spPr>
          <a:xfrm>
            <a:off x="1092536" y="6581578"/>
            <a:ext cx="48260" cy="48260"/>
          </a:xfrm>
          <a:custGeom>
            <a:avLst/>
            <a:gdLst/>
            <a:ahLst/>
            <a:cxnLst/>
            <a:rect l="l" t="t" r="r" b="b"/>
            <a:pathLst>
              <a:path w="48259" h="48259">
                <a:moveTo>
                  <a:pt x="23823" y="47647"/>
                </a:moveTo>
                <a:lnTo>
                  <a:pt x="0" y="26501"/>
                </a:lnTo>
                <a:lnTo>
                  <a:pt x="0" y="20545"/>
                </a:lnTo>
                <a:lnTo>
                  <a:pt x="600" y="17276"/>
                </a:lnTo>
                <a:lnTo>
                  <a:pt x="3020" y="11320"/>
                </a:lnTo>
                <a:lnTo>
                  <a:pt x="4745" y="8938"/>
                </a:lnTo>
                <a:lnTo>
                  <a:pt x="6975" y="6851"/>
                </a:lnTo>
                <a:lnTo>
                  <a:pt x="9214" y="4469"/>
                </a:lnTo>
                <a:lnTo>
                  <a:pt x="11787" y="2677"/>
                </a:lnTo>
                <a:lnTo>
                  <a:pt x="14703" y="1486"/>
                </a:lnTo>
                <a:lnTo>
                  <a:pt x="17629" y="590"/>
                </a:lnTo>
                <a:lnTo>
                  <a:pt x="20659" y="0"/>
                </a:lnTo>
                <a:lnTo>
                  <a:pt x="26987" y="0"/>
                </a:lnTo>
                <a:lnTo>
                  <a:pt x="40671" y="6851"/>
                </a:lnTo>
                <a:lnTo>
                  <a:pt x="42901" y="8938"/>
                </a:lnTo>
                <a:lnTo>
                  <a:pt x="44626" y="11320"/>
                </a:lnTo>
                <a:lnTo>
                  <a:pt x="47046" y="17276"/>
                </a:lnTo>
                <a:lnTo>
                  <a:pt x="47647" y="20545"/>
                </a:lnTo>
                <a:lnTo>
                  <a:pt x="47647" y="23823"/>
                </a:lnTo>
                <a:lnTo>
                  <a:pt x="47647" y="26501"/>
                </a:lnTo>
                <a:lnTo>
                  <a:pt x="26987" y="47351"/>
                </a:lnTo>
                <a:lnTo>
                  <a:pt x="23823" y="47647"/>
                </a:lnTo>
                <a:close/>
              </a:path>
            </a:pathLst>
          </a:custGeom>
          <a:solidFill>
            <a:srgbClr val="333333"/>
          </a:solidFill>
        </p:spPr>
        <p:txBody>
          <a:bodyPr wrap="square" lIns="0" tIns="0" rIns="0" bIns="0" rtlCol="0"/>
          <a:lstStyle/>
          <a:p>
            <a:endParaRPr/>
          </a:p>
        </p:txBody>
      </p:sp>
      <p:sp>
        <p:nvSpPr>
          <p:cNvPr id="12" name="object 12"/>
          <p:cNvSpPr txBox="1"/>
          <p:nvPr/>
        </p:nvSpPr>
        <p:spPr>
          <a:xfrm>
            <a:off x="946424" y="3414680"/>
            <a:ext cx="5674995" cy="492950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章节概述：</a:t>
            </a:r>
            <a:endParaRPr sz="950">
              <a:latin typeface="微软雅黑"/>
              <a:cs typeface="微软雅黑"/>
            </a:endParaRPr>
          </a:p>
          <a:p>
            <a:pPr marL="12700" marR="8890">
              <a:lnSpc>
                <a:spcPct val="131600"/>
              </a:lnSpc>
              <a:spcBef>
                <a:spcPts val="825"/>
              </a:spcBef>
            </a:pPr>
            <a:r>
              <a:rPr sz="950" b="1" spc="25" dirty="0">
                <a:solidFill>
                  <a:srgbClr val="333333"/>
                </a:solidFill>
                <a:latin typeface="微软雅黑"/>
                <a:cs typeface="微软雅黑"/>
              </a:rPr>
              <a:t>刚入职的运维新手经常会被要求去做一些安装操作系统的工作。如果按照第</a:t>
            </a:r>
            <a:r>
              <a:rPr sz="950" b="1" dirty="0">
                <a:solidFill>
                  <a:srgbClr val="333333"/>
                </a:solidFill>
                <a:latin typeface="Trebuchet MS"/>
                <a:cs typeface="Trebuchet MS"/>
              </a:rPr>
              <a:t>1</a:t>
            </a:r>
            <a:r>
              <a:rPr sz="950" b="1" spc="20" dirty="0">
                <a:solidFill>
                  <a:srgbClr val="333333"/>
                </a:solidFill>
                <a:latin typeface="微软雅黑"/>
                <a:cs typeface="微软雅黑"/>
              </a:rPr>
              <a:t>章讲解的用光盘镜像来安装 </a:t>
            </a:r>
            <a:r>
              <a:rPr sz="950" b="1" spc="25" dirty="0">
                <a:solidFill>
                  <a:srgbClr val="333333"/>
                </a:solidFill>
                <a:latin typeface="微软雅黑"/>
                <a:cs typeface="微软雅黑"/>
              </a:rPr>
              <a:t>操作系统，其效率会相当低下。本章将介绍能够用来实现无人值守安装服务的</a:t>
            </a:r>
            <a:r>
              <a:rPr sz="950" b="1" spc="45" dirty="0">
                <a:solidFill>
                  <a:srgbClr val="333333"/>
                </a:solidFill>
                <a:latin typeface="Trebuchet MS"/>
                <a:cs typeface="Trebuchet MS"/>
              </a:rPr>
              <a:t>PXE+Kickstart</a:t>
            </a:r>
            <a:r>
              <a:rPr sz="950" b="1" spc="25" dirty="0">
                <a:solidFill>
                  <a:srgbClr val="333333"/>
                </a:solidFill>
                <a:latin typeface="微软雅黑"/>
                <a:cs typeface="微软雅黑"/>
              </a:rPr>
              <a:t>服务程</a:t>
            </a:r>
            <a:endParaRPr sz="950">
              <a:latin typeface="微软雅黑"/>
              <a:cs typeface="微软雅黑"/>
            </a:endParaRPr>
          </a:p>
          <a:p>
            <a:pPr marL="12700" marR="5080">
              <a:lnSpc>
                <a:spcPct val="131700"/>
              </a:lnSpc>
            </a:pPr>
            <a:r>
              <a:rPr sz="950" b="1" spc="25" dirty="0">
                <a:solidFill>
                  <a:srgbClr val="333333"/>
                </a:solidFill>
                <a:latin typeface="微软雅黑"/>
                <a:cs typeface="微软雅黑"/>
              </a:rPr>
              <a:t>序，并带领大家动手安装部署</a:t>
            </a:r>
            <a:r>
              <a:rPr sz="950" b="1" spc="45" dirty="0">
                <a:solidFill>
                  <a:srgbClr val="333333"/>
                </a:solidFill>
                <a:latin typeface="Trebuchet MS"/>
                <a:cs typeface="Trebuchet MS"/>
              </a:rPr>
              <a:t>PXE</a:t>
            </a:r>
            <a:r>
              <a:rPr sz="950" b="1" spc="-45" dirty="0">
                <a:solidFill>
                  <a:srgbClr val="333333"/>
                </a:solidFill>
                <a:latin typeface="Trebuchet MS"/>
                <a:cs typeface="Trebuchet MS"/>
              </a:rPr>
              <a:t> </a:t>
            </a:r>
            <a:r>
              <a:rPr sz="950" b="1" dirty="0">
                <a:solidFill>
                  <a:srgbClr val="333333"/>
                </a:solidFill>
                <a:latin typeface="Trebuchet MS"/>
                <a:cs typeface="Trebuchet MS"/>
              </a:rPr>
              <a:t>+</a:t>
            </a:r>
            <a:r>
              <a:rPr sz="950" b="1" spc="-40" dirty="0">
                <a:solidFill>
                  <a:srgbClr val="333333"/>
                </a:solidFill>
                <a:latin typeface="Trebuchet MS"/>
                <a:cs typeface="Trebuchet MS"/>
              </a:rPr>
              <a:t> </a:t>
            </a:r>
            <a:r>
              <a:rPr sz="950" b="1" dirty="0">
                <a:solidFill>
                  <a:srgbClr val="333333"/>
                </a:solidFill>
                <a:latin typeface="Trebuchet MS"/>
                <a:cs typeface="Trebuchet MS"/>
              </a:rPr>
              <a:t>TFTP</a:t>
            </a:r>
            <a:r>
              <a:rPr sz="950" b="1" spc="-45" dirty="0">
                <a:solidFill>
                  <a:srgbClr val="333333"/>
                </a:solidFill>
                <a:latin typeface="Trebuchet MS"/>
                <a:cs typeface="Trebuchet MS"/>
              </a:rPr>
              <a:t> </a:t>
            </a:r>
            <a:r>
              <a:rPr sz="950" b="1" dirty="0">
                <a:solidFill>
                  <a:srgbClr val="333333"/>
                </a:solidFill>
                <a:latin typeface="Trebuchet MS"/>
                <a:cs typeface="Trebuchet MS"/>
              </a:rPr>
              <a:t>+</a:t>
            </a:r>
            <a:r>
              <a:rPr sz="950" b="1" spc="-40" dirty="0">
                <a:solidFill>
                  <a:srgbClr val="333333"/>
                </a:solidFill>
                <a:latin typeface="Trebuchet MS"/>
                <a:cs typeface="Trebuchet MS"/>
              </a:rPr>
              <a:t> </a:t>
            </a:r>
            <a:r>
              <a:rPr sz="950" b="1" spc="5" dirty="0">
                <a:solidFill>
                  <a:srgbClr val="333333"/>
                </a:solidFill>
                <a:latin typeface="Trebuchet MS"/>
                <a:cs typeface="Trebuchet MS"/>
              </a:rPr>
              <a:t>FTP</a:t>
            </a:r>
            <a:r>
              <a:rPr sz="950" b="1" spc="-40" dirty="0">
                <a:solidFill>
                  <a:srgbClr val="333333"/>
                </a:solidFill>
                <a:latin typeface="Trebuchet MS"/>
                <a:cs typeface="Trebuchet MS"/>
              </a:rPr>
              <a:t> </a:t>
            </a:r>
            <a:r>
              <a:rPr sz="950" b="1" dirty="0">
                <a:solidFill>
                  <a:srgbClr val="333333"/>
                </a:solidFill>
                <a:latin typeface="Trebuchet MS"/>
                <a:cs typeface="Trebuchet MS"/>
              </a:rPr>
              <a:t>+</a:t>
            </a:r>
            <a:r>
              <a:rPr sz="950" b="1" spc="-45" dirty="0">
                <a:solidFill>
                  <a:srgbClr val="333333"/>
                </a:solidFill>
                <a:latin typeface="Trebuchet MS"/>
                <a:cs typeface="Trebuchet MS"/>
              </a:rPr>
              <a:t> </a:t>
            </a:r>
            <a:r>
              <a:rPr sz="950" b="1" spc="75" dirty="0">
                <a:solidFill>
                  <a:srgbClr val="333333"/>
                </a:solidFill>
                <a:latin typeface="Trebuchet MS"/>
                <a:cs typeface="Trebuchet MS"/>
              </a:rPr>
              <a:t>DHCP</a:t>
            </a:r>
            <a:r>
              <a:rPr sz="950" b="1" spc="-40" dirty="0">
                <a:solidFill>
                  <a:srgbClr val="333333"/>
                </a:solidFill>
                <a:latin typeface="Trebuchet MS"/>
                <a:cs typeface="Trebuchet MS"/>
              </a:rPr>
              <a:t> </a:t>
            </a:r>
            <a:r>
              <a:rPr sz="950" b="1" dirty="0">
                <a:solidFill>
                  <a:srgbClr val="333333"/>
                </a:solidFill>
                <a:latin typeface="Trebuchet MS"/>
                <a:cs typeface="Trebuchet MS"/>
              </a:rPr>
              <a:t>+</a:t>
            </a:r>
            <a:r>
              <a:rPr sz="950" b="1" spc="-45" dirty="0">
                <a:solidFill>
                  <a:srgbClr val="333333"/>
                </a:solidFill>
                <a:latin typeface="Trebuchet MS"/>
                <a:cs typeface="Trebuchet MS"/>
              </a:rPr>
              <a:t> </a:t>
            </a:r>
            <a:r>
              <a:rPr sz="950" b="1" spc="50" dirty="0">
                <a:solidFill>
                  <a:srgbClr val="333333"/>
                </a:solidFill>
                <a:latin typeface="Trebuchet MS"/>
                <a:cs typeface="Trebuchet MS"/>
              </a:rPr>
              <a:t>Kickstart</a:t>
            </a:r>
            <a:r>
              <a:rPr sz="950" b="1" spc="25" dirty="0">
                <a:solidFill>
                  <a:srgbClr val="333333"/>
                </a:solidFill>
                <a:latin typeface="微软雅黑"/>
                <a:cs typeface="微软雅黑"/>
              </a:rPr>
              <a:t>等服务程序，从而搭建出一套可批 量安装</a:t>
            </a:r>
            <a:r>
              <a:rPr sz="950" b="1" u="sng" spc="45" dirty="0">
                <a:solidFill>
                  <a:srgbClr val="4183C4"/>
                </a:solidFill>
                <a:uFill>
                  <a:solidFill>
                    <a:srgbClr val="4183C4"/>
                  </a:solidFill>
                </a:uFill>
                <a:latin typeface="Trebuchet MS"/>
                <a:cs typeface="Trebuchet MS"/>
                <a:hlinkClick r:id="rId3"/>
              </a:rPr>
              <a:t>Linux</a:t>
            </a:r>
            <a:r>
              <a:rPr sz="950" b="1" u="sng" spc="25" dirty="0">
                <a:solidFill>
                  <a:srgbClr val="4183C4"/>
                </a:solidFill>
                <a:uFill>
                  <a:solidFill>
                    <a:srgbClr val="4183C4"/>
                  </a:solidFill>
                </a:uFill>
                <a:latin typeface="微软雅黑"/>
                <a:cs typeface="微软雅黑"/>
                <a:hlinkClick r:id="rId3"/>
              </a:rPr>
              <a:t>系</a:t>
            </a:r>
            <a:r>
              <a:rPr sz="950" b="1" u="sng" spc="20" dirty="0">
                <a:solidFill>
                  <a:srgbClr val="4183C4"/>
                </a:solidFill>
                <a:uFill>
                  <a:solidFill>
                    <a:srgbClr val="4183C4"/>
                  </a:solidFill>
                </a:uFill>
                <a:latin typeface="微软雅黑"/>
                <a:cs typeface="微软雅黑"/>
                <a:hlinkClick r:id="rId3"/>
              </a:rPr>
              <a:t>统</a:t>
            </a:r>
            <a:r>
              <a:rPr sz="950" b="1" spc="25" dirty="0">
                <a:solidFill>
                  <a:srgbClr val="333333"/>
                </a:solidFill>
                <a:latin typeface="微软雅黑"/>
                <a:cs typeface="微软雅黑"/>
              </a:rPr>
              <a:t>的无人值守安装系统。在学完本章内容之后，运维新手就可以避免枯燥乏味的重复性 工作，大大提供系统安装的效率。</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本章目录结构</a:t>
            </a:r>
            <a:endParaRPr sz="950">
              <a:latin typeface="微软雅黑"/>
              <a:cs typeface="微软雅黑"/>
            </a:endParaRPr>
          </a:p>
          <a:p>
            <a:pPr>
              <a:lnSpc>
                <a:spcPct val="100000"/>
              </a:lnSpc>
              <a:spcBef>
                <a:spcPts val="80"/>
              </a:spcBef>
            </a:pPr>
            <a:endParaRPr sz="600">
              <a:latin typeface="微软雅黑"/>
              <a:cs typeface="微软雅黑"/>
            </a:endParaRPr>
          </a:p>
          <a:p>
            <a:pPr marL="577850" lvl="1" indent="-280035">
              <a:lnSpc>
                <a:spcPct val="100000"/>
              </a:lnSpc>
              <a:buFont typeface="Trebuchet MS"/>
              <a:buAutoNum type="arabicPeriod"/>
              <a:tabLst>
                <a:tab pos="578485" algn="l"/>
              </a:tabLst>
            </a:pPr>
            <a:r>
              <a:rPr sz="950" b="1" u="sng" spc="25" dirty="0">
                <a:solidFill>
                  <a:srgbClr val="4183C4"/>
                </a:solidFill>
                <a:uFill>
                  <a:solidFill>
                    <a:srgbClr val="4183C4"/>
                  </a:solidFill>
                </a:uFill>
                <a:latin typeface="微软雅黑"/>
                <a:cs typeface="微软雅黑"/>
                <a:hlinkClick r:id="rId4"/>
              </a:rPr>
              <a:t>无人值守系统</a:t>
            </a:r>
            <a:endParaRPr sz="950">
              <a:latin typeface="微软雅黑"/>
              <a:cs typeface="微软雅黑"/>
            </a:endParaRPr>
          </a:p>
          <a:p>
            <a:pPr marL="577850" lvl="1" indent="-280035">
              <a:lnSpc>
                <a:spcPct val="100000"/>
              </a:lnSpc>
              <a:spcBef>
                <a:spcPts val="810"/>
              </a:spcBef>
              <a:buFont typeface="Trebuchet MS"/>
              <a:buAutoNum type="arabicPeriod"/>
              <a:tabLst>
                <a:tab pos="578485" algn="l"/>
              </a:tabLst>
            </a:pPr>
            <a:r>
              <a:rPr sz="950" b="1" spc="25" dirty="0">
                <a:solidFill>
                  <a:srgbClr val="333333"/>
                </a:solidFill>
                <a:latin typeface="微软雅黑"/>
                <a:cs typeface="微软雅黑"/>
              </a:rPr>
              <a:t>部署相关服务程序</a:t>
            </a:r>
            <a:endParaRPr sz="950">
              <a:latin typeface="微软雅黑"/>
              <a:cs typeface="微软雅黑"/>
            </a:endParaRPr>
          </a:p>
          <a:p>
            <a:pPr marL="969644" lvl="2" indent="-386080">
              <a:lnSpc>
                <a:spcPct val="100000"/>
              </a:lnSpc>
              <a:spcBef>
                <a:spcPts val="885"/>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5"/>
              </a:rPr>
              <a:t>配置</a:t>
            </a:r>
            <a:r>
              <a:rPr sz="950" b="1" u="sng" spc="75" dirty="0">
                <a:solidFill>
                  <a:srgbClr val="4183C4"/>
                </a:solidFill>
                <a:uFill>
                  <a:solidFill>
                    <a:srgbClr val="4183C4"/>
                  </a:solidFill>
                </a:uFill>
                <a:latin typeface="Trebuchet MS"/>
                <a:cs typeface="Trebuchet MS"/>
                <a:hlinkClick r:id="rId5"/>
              </a:rPr>
              <a:t>DHCP</a:t>
            </a:r>
            <a:r>
              <a:rPr sz="950" b="1" u="sng" spc="25" dirty="0">
                <a:solidFill>
                  <a:srgbClr val="4183C4"/>
                </a:solidFill>
                <a:uFill>
                  <a:solidFill>
                    <a:srgbClr val="4183C4"/>
                  </a:solidFill>
                </a:uFill>
                <a:latin typeface="微软雅黑"/>
                <a:cs typeface="微软雅黑"/>
                <a:hlinkClick r:id="rId5"/>
              </a:rPr>
              <a:t>服务程序</a:t>
            </a:r>
            <a:endParaRPr sz="950">
              <a:latin typeface="微软雅黑"/>
              <a:cs typeface="微软雅黑"/>
            </a:endParaRPr>
          </a:p>
          <a:p>
            <a:pPr marL="969644" lvl="2" indent="-386080">
              <a:lnSpc>
                <a:spcPct val="100000"/>
              </a:lnSpc>
              <a:spcBef>
                <a:spcPts val="365"/>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6"/>
              </a:rPr>
              <a:t>配置</a:t>
            </a:r>
            <a:r>
              <a:rPr sz="950" b="1" u="sng" dirty="0">
                <a:solidFill>
                  <a:srgbClr val="4183C4"/>
                </a:solidFill>
                <a:uFill>
                  <a:solidFill>
                    <a:srgbClr val="4183C4"/>
                  </a:solidFill>
                </a:uFill>
                <a:latin typeface="Trebuchet MS"/>
                <a:cs typeface="Trebuchet MS"/>
                <a:hlinkClick r:id="rId6"/>
              </a:rPr>
              <a:t>TFTP</a:t>
            </a:r>
            <a:r>
              <a:rPr sz="950" b="1" u="sng" spc="25" dirty="0">
                <a:solidFill>
                  <a:srgbClr val="4183C4"/>
                </a:solidFill>
                <a:uFill>
                  <a:solidFill>
                    <a:srgbClr val="4183C4"/>
                  </a:solidFill>
                </a:uFill>
                <a:latin typeface="微软雅黑"/>
                <a:cs typeface="微软雅黑"/>
                <a:hlinkClick r:id="rId6"/>
              </a:rPr>
              <a:t>服务程序</a:t>
            </a:r>
            <a:endParaRPr sz="950">
              <a:latin typeface="微软雅黑"/>
              <a:cs typeface="微软雅黑"/>
            </a:endParaRPr>
          </a:p>
          <a:p>
            <a:pPr marL="969644" lvl="2" indent="-386080">
              <a:lnSpc>
                <a:spcPct val="100000"/>
              </a:lnSpc>
              <a:spcBef>
                <a:spcPts val="359"/>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7"/>
              </a:rPr>
              <a:t>配置</a:t>
            </a:r>
            <a:r>
              <a:rPr sz="950" b="1" u="sng" spc="45" dirty="0">
                <a:solidFill>
                  <a:srgbClr val="4183C4"/>
                </a:solidFill>
                <a:uFill>
                  <a:solidFill>
                    <a:srgbClr val="4183C4"/>
                  </a:solidFill>
                </a:uFill>
                <a:latin typeface="Trebuchet MS"/>
                <a:cs typeface="Trebuchet MS"/>
                <a:hlinkClick r:id="rId7"/>
              </a:rPr>
              <a:t>SYSLinux</a:t>
            </a:r>
            <a:r>
              <a:rPr sz="950" b="1" u="sng" spc="25" dirty="0">
                <a:solidFill>
                  <a:srgbClr val="4183C4"/>
                </a:solidFill>
                <a:uFill>
                  <a:solidFill>
                    <a:srgbClr val="4183C4"/>
                  </a:solidFill>
                </a:uFill>
                <a:latin typeface="微软雅黑"/>
                <a:cs typeface="微软雅黑"/>
                <a:hlinkClick r:id="rId7"/>
              </a:rPr>
              <a:t>服务程序</a:t>
            </a:r>
            <a:endParaRPr sz="950">
              <a:latin typeface="微软雅黑"/>
              <a:cs typeface="微软雅黑"/>
            </a:endParaRPr>
          </a:p>
          <a:p>
            <a:pPr marL="584200" marR="3385820" lvl="2">
              <a:lnSpc>
                <a:spcPct val="131600"/>
              </a:lnSpc>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8"/>
              </a:rPr>
              <a:t>配置</a:t>
            </a:r>
            <a:r>
              <a:rPr sz="950" b="1" u="sng" spc="40" dirty="0">
                <a:solidFill>
                  <a:srgbClr val="4183C4"/>
                </a:solidFill>
                <a:uFill>
                  <a:solidFill>
                    <a:srgbClr val="4183C4"/>
                  </a:solidFill>
                </a:uFill>
                <a:latin typeface="Trebuchet MS"/>
                <a:cs typeface="Trebuchet MS"/>
                <a:hlinkClick r:id="rId8"/>
              </a:rPr>
              <a:t>VSFt</a:t>
            </a:r>
            <a:r>
              <a:rPr sz="950" b="1" spc="40" dirty="0">
                <a:solidFill>
                  <a:srgbClr val="4183C4"/>
                </a:solidFill>
                <a:latin typeface="Trebuchet MS"/>
                <a:cs typeface="Trebuchet MS"/>
                <a:hlinkClick r:id="rId8"/>
              </a:rPr>
              <a:t>p</a:t>
            </a:r>
            <a:r>
              <a:rPr sz="950" b="1" u="sng" spc="40" dirty="0">
                <a:solidFill>
                  <a:srgbClr val="4183C4"/>
                </a:solidFill>
                <a:uFill>
                  <a:solidFill>
                    <a:srgbClr val="4183C4"/>
                  </a:solidFill>
                </a:uFill>
                <a:latin typeface="Trebuchet MS"/>
                <a:cs typeface="Trebuchet MS"/>
                <a:hlinkClick r:id="rId8"/>
              </a:rPr>
              <a:t>d</a:t>
            </a:r>
            <a:r>
              <a:rPr sz="950" b="1" u="sng" spc="25" dirty="0">
                <a:solidFill>
                  <a:srgbClr val="4183C4"/>
                </a:solidFill>
                <a:uFill>
                  <a:solidFill>
                    <a:srgbClr val="4183C4"/>
                  </a:solidFill>
                </a:uFill>
                <a:latin typeface="微软雅黑"/>
                <a:cs typeface="微软雅黑"/>
                <a:hlinkClick r:id="rId8"/>
              </a:rPr>
              <a:t>服务程序 </a:t>
            </a:r>
            <a:r>
              <a:rPr sz="950" b="1" u="sng" spc="-30" dirty="0">
                <a:solidFill>
                  <a:srgbClr val="4183C4"/>
                </a:solidFill>
                <a:uFill>
                  <a:solidFill>
                    <a:srgbClr val="4183C4"/>
                  </a:solidFill>
                </a:uFill>
                <a:latin typeface="Trebuchet MS"/>
                <a:cs typeface="Trebuchet MS"/>
                <a:hlinkClick r:id="rId9"/>
              </a:rPr>
              <a:t>19.2.</a:t>
            </a:r>
            <a:r>
              <a:rPr sz="950" b="1" u="sng" dirty="0">
                <a:solidFill>
                  <a:srgbClr val="4183C4"/>
                </a:solidFill>
                <a:uFill>
                  <a:solidFill>
                    <a:srgbClr val="4183C4"/>
                  </a:solidFill>
                </a:uFill>
                <a:latin typeface="Trebuchet MS"/>
                <a:cs typeface="Trebuchet MS"/>
                <a:hlinkClick r:id="rId9"/>
              </a:rPr>
              <a:t>5</a:t>
            </a:r>
            <a:r>
              <a:rPr sz="950" b="1" u="sng" spc="-35" dirty="0">
                <a:solidFill>
                  <a:srgbClr val="4183C4"/>
                </a:solidFill>
                <a:uFill>
                  <a:solidFill>
                    <a:srgbClr val="4183C4"/>
                  </a:solidFill>
                </a:uFill>
                <a:latin typeface="Trebuchet MS"/>
                <a:cs typeface="Trebuchet MS"/>
                <a:hlinkClick r:id="rId9"/>
              </a:rPr>
              <a:t> </a:t>
            </a:r>
            <a:r>
              <a:rPr sz="950" b="1" u="sng" spc="25" dirty="0">
                <a:solidFill>
                  <a:srgbClr val="4183C4"/>
                </a:solidFill>
                <a:uFill>
                  <a:solidFill>
                    <a:srgbClr val="4183C4"/>
                  </a:solidFill>
                </a:uFill>
                <a:latin typeface="微软雅黑"/>
                <a:cs typeface="微软雅黑"/>
                <a:hlinkClick r:id="rId9"/>
              </a:rPr>
              <a:t>创建</a:t>
            </a:r>
            <a:r>
              <a:rPr sz="950" b="1" u="sng" spc="45" dirty="0">
                <a:solidFill>
                  <a:srgbClr val="4183C4"/>
                </a:solidFill>
                <a:uFill>
                  <a:solidFill>
                    <a:srgbClr val="4183C4"/>
                  </a:solidFill>
                </a:uFill>
                <a:latin typeface="Trebuchet MS"/>
                <a:cs typeface="Trebuchet MS"/>
                <a:hlinkClick r:id="rId9"/>
              </a:rPr>
              <a:t>KickStart</a:t>
            </a:r>
            <a:r>
              <a:rPr sz="950" b="1" u="sng" spc="25" dirty="0">
                <a:solidFill>
                  <a:srgbClr val="4183C4"/>
                </a:solidFill>
                <a:uFill>
                  <a:solidFill>
                    <a:srgbClr val="4183C4"/>
                  </a:solidFill>
                </a:uFill>
                <a:latin typeface="微软雅黑"/>
                <a:cs typeface="微软雅黑"/>
                <a:hlinkClick r:id="rId9"/>
              </a:rPr>
              <a:t>应答文件</a:t>
            </a:r>
            <a:endParaRPr sz="950">
              <a:latin typeface="微软雅黑"/>
              <a:cs typeface="微软雅黑"/>
            </a:endParaRPr>
          </a:p>
          <a:p>
            <a:pPr marL="577850" lvl="1" indent="-280035">
              <a:lnSpc>
                <a:spcPct val="100000"/>
              </a:lnSpc>
              <a:spcBef>
                <a:spcPts val="360"/>
              </a:spcBef>
              <a:buFont typeface="Trebuchet MS"/>
              <a:buAutoNum type="arabicPeriod"/>
              <a:tabLst>
                <a:tab pos="578485" algn="l"/>
              </a:tabLst>
            </a:pPr>
            <a:r>
              <a:rPr sz="950" b="1" u="sng" spc="25" dirty="0">
                <a:solidFill>
                  <a:srgbClr val="4183C4"/>
                </a:solidFill>
                <a:uFill>
                  <a:solidFill>
                    <a:srgbClr val="4183C4"/>
                  </a:solidFill>
                </a:uFill>
                <a:latin typeface="微软雅黑"/>
                <a:cs typeface="微软雅黑"/>
                <a:hlinkClick r:id="rId10"/>
              </a:rPr>
              <a:t>自动部署客户机</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19.1</a:t>
            </a:r>
            <a:r>
              <a:rPr sz="950" b="1" spc="-35" dirty="0">
                <a:solidFill>
                  <a:srgbClr val="333333"/>
                </a:solidFill>
                <a:latin typeface="Trebuchet MS"/>
                <a:cs typeface="Trebuchet MS"/>
              </a:rPr>
              <a:t> </a:t>
            </a:r>
            <a:r>
              <a:rPr sz="950" b="1" spc="25" dirty="0">
                <a:solidFill>
                  <a:srgbClr val="333333"/>
                </a:solidFill>
                <a:latin typeface="微软雅黑"/>
                <a:cs typeface="微软雅黑"/>
              </a:rPr>
              <a:t>无人值守系统</a:t>
            </a:r>
            <a:endParaRPr sz="950">
              <a:latin typeface="微软雅黑"/>
              <a:cs typeface="微软雅黑"/>
            </a:endParaRPr>
          </a:p>
          <a:p>
            <a:pPr marL="12700" marR="36830" indent="-635">
              <a:lnSpc>
                <a:spcPct val="131600"/>
              </a:lnSpc>
              <a:spcBef>
                <a:spcPts val="905"/>
              </a:spcBef>
            </a:pPr>
            <a:r>
              <a:rPr sz="950" b="1" spc="25" dirty="0">
                <a:solidFill>
                  <a:srgbClr val="333333"/>
                </a:solidFill>
                <a:latin typeface="微软雅黑"/>
                <a:cs typeface="微软雅黑"/>
              </a:rPr>
              <a:t>本书在第</a:t>
            </a:r>
            <a:r>
              <a:rPr sz="950" b="1" dirty="0">
                <a:solidFill>
                  <a:srgbClr val="333333"/>
                </a:solidFill>
                <a:latin typeface="Trebuchet MS"/>
                <a:cs typeface="Trebuchet MS"/>
              </a:rPr>
              <a:t>1</a:t>
            </a:r>
            <a:r>
              <a:rPr sz="950" b="1" spc="25" dirty="0">
                <a:solidFill>
                  <a:srgbClr val="333333"/>
                </a:solidFill>
                <a:latin typeface="微软雅黑"/>
                <a:cs typeface="微软雅黑"/>
              </a:rPr>
              <a:t>章讲解了使用光盘镜像来安</a:t>
            </a:r>
            <a:r>
              <a:rPr sz="950" b="1" spc="20" dirty="0">
                <a:solidFill>
                  <a:srgbClr val="333333"/>
                </a:solidFill>
                <a:latin typeface="微软雅黑"/>
                <a:cs typeface="微软雅黑"/>
              </a:rPr>
              <a:t>装</a:t>
            </a:r>
            <a:r>
              <a:rPr sz="950" b="1" u="sng" spc="45" dirty="0">
                <a:solidFill>
                  <a:srgbClr val="4183C4"/>
                </a:solidFill>
                <a:uFill>
                  <a:solidFill>
                    <a:srgbClr val="4183C4"/>
                  </a:solidFill>
                </a:uFill>
                <a:latin typeface="Trebuchet MS"/>
                <a:cs typeface="Trebuchet MS"/>
                <a:hlinkClick r:id="rId3"/>
              </a:rPr>
              <a:t>Linux</a:t>
            </a:r>
            <a:r>
              <a:rPr sz="950" b="1" spc="25" dirty="0">
                <a:solidFill>
                  <a:srgbClr val="333333"/>
                </a:solidFill>
                <a:latin typeface="微软雅黑"/>
                <a:cs typeface="微软雅黑"/>
              </a:rPr>
              <a:t>系统的方法，坦白讲，该方法适用于只安装少量</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 统的情况。如果生产环境中有数百台服务器都需要安装系统，这种方式就不合时宜了。这时，我们就需 要使用</a:t>
            </a:r>
            <a:r>
              <a:rPr sz="950" b="1" spc="45" dirty="0">
                <a:solidFill>
                  <a:srgbClr val="333333"/>
                </a:solidFill>
                <a:latin typeface="Trebuchet MS"/>
                <a:cs typeface="Trebuchet MS"/>
              </a:rPr>
              <a:t>PXE</a:t>
            </a:r>
            <a:r>
              <a:rPr sz="950" b="1" spc="-45" dirty="0">
                <a:solidFill>
                  <a:srgbClr val="333333"/>
                </a:solidFill>
                <a:latin typeface="Trebuchet MS"/>
                <a:cs typeface="Trebuchet MS"/>
              </a:rPr>
              <a:t> </a:t>
            </a:r>
            <a:r>
              <a:rPr sz="950" b="1" dirty="0">
                <a:solidFill>
                  <a:srgbClr val="333333"/>
                </a:solidFill>
                <a:latin typeface="Trebuchet MS"/>
                <a:cs typeface="Trebuchet MS"/>
              </a:rPr>
              <a:t>+</a:t>
            </a:r>
            <a:r>
              <a:rPr sz="950" b="1" spc="-40" dirty="0">
                <a:solidFill>
                  <a:srgbClr val="333333"/>
                </a:solidFill>
                <a:latin typeface="Trebuchet MS"/>
                <a:cs typeface="Trebuchet MS"/>
              </a:rPr>
              <a:t> </a:t>
            </a:r>
            <a:r>
              <a:rPr sz="950" b="1" dirty="0">
                <a:solidFill>
                  <a:srgbClr val="333333"/>
                </a:solidFill>
                <a:latin typeface="Trebuchet MS"/>
                <a:cs typeface="Trebuchet MS"/>
              </a:rPr>
              <a:t>TFTP</a:t>
            </a:r>
            <a:r>
              <a:rPr sz="950" b="1" spc="-40" dirty="0">
                <a:solidFill>
                  <a:srgbClr val="333333"/>
                </a:solidFill>
                <a:latin typeface="Trebuchet MS"/>
                <a:cs typeface="Trebuchet MS"/>
              </a:rPr>
              <a:t> </a:t>
            </a:r>
            <a:r>
              <a:rPr sz="950" b="1" dirty="0">
                <a:solidFill>
                  <a:srgbClr val="333333"/>
                </a:solidFill>
                <a:latin typeface="Trebuchet MS"/>
                <a:cs typeface="Trebuchet MS"/>
              </a:rPr>
              <a:t>+FTP</a:t>
            </a:r>
            <a:r>
              <a:rPr sz="950" b="1" spc="-40" dirty="0">
                <a:solidFill>
                  <a:srgbClr val="333333"/>
                </a:solidFill>
                <a:latin typeface="Trebuchet MS"/>
                <a:cs typeface="Trebuchet MS"/>
              </a:rPr>
              <a:t> </a:t>
            </a:r>
            <a:r>
              <a:rPr sz="950" b="1" dirty="0">
                <a:solidFill>
                  <a:srgbClr val="333333"/>
                </a:solidFill>
                <a:latin typeface="Trebuchet MS"/>
                <a:cs typeface="Trebuchet MS"/>
              </a:rPr>
              <a:t>+</a:t>
            </a:r>
            <a:r>
              <a:rPr sz="950" b="1" spc="-40" dirty="0">
                <a:solidFill>
                  <a:srgbClr val="333333"/>
                </a:solidFill>
                <a:latin typeface="Trebuchet MS"/>
                <a:cs typeface="Trebuchet MS"/>
              </a:rPr>
              <a:t> </a:t>
            </a:r>
            <a:r>
              <a:rPr sz="950" b="1" spc="75" dirty="0">
                <a:solidFill>
                  <a:srgbClr val="333333"/>
                </a:solidFill>
                <a:latin typeface="Trebuchet MS"/>
                <a:cs typeface="Trebuchet MS"/>
              </a:rPr>
              <a:t>DHCP</a:t>
            </a:r>
            <a:r>
              <a:rPr sz="950" b="1" spc="-45" dirty="0">
                <a:solidFill>
                  <a:srgbClr val="333333"/>
                </a:solidFill>
                <a:latin typeface="Trebuchet MS"/>
                <a:cs typeface="Trebuchet MS"/>
              </a:rPr>
              <a:t> </a:t>
            </a:r>
            <a:r>
              <a:rPr sz="950" b="1" dirty="0">
                <a:solidFill>
                  <a:srgbClr val="333333"/>
                </a:solidFill>
                <a:latin typeface="Trebuchet MS"/>
                <a:cs typeface="Trebuchet MS"/>
              </a:rPr>
              <a:t>+</a:t>
            </a:r>
            <a:r>
              <a:rPr sz="950" b="1" spc="-40" dirty="0">
                <a:solidFill>
                  <a:srgbClr val="333333"/>
                </a:solidFill>
                <a:latin typeface="Trebuchet MS"/>
                <a:cs typeface="Trebuchet MS"/>
              </a:rPr>
              <a:t> </a:t>
            </a:r>
            <a:r>
              <a:rPr sz="950" b="1" spc="50" dirty="0">
                <a:solidFill>
                  <a:srgbClr val="333333"/>
                </a:solidFill>
                <a:latin typeface="Trebuchet MS"/>
                <a:cs typeface="Trebuchet MS"/>
              </a:rPr>
              <a:t>Kickstart</a:t>
            </a:r>
            <a:r>
              <a:rPr sz="950" b="1" spc="25" dirty="0">
                <a:solidFill>
                  <a:srgbClr val="333333"/>
                </a:solidFill>
                <a:latin typeface="微软雅黑"/>
                <a:cs typeface="微软雅黑"/>
              </a:rPr>
              <a:t>服务搭建出一个无人值守安装系统。这种无人值守安装系 统可以自动地为数十台、上百台的服务器安装系统，这一方面将运维人员从重复性的工作中解救出来， </a:t>
            </a:r>
            <a:r>
              <a:rPr sz="950" b="1" spc="-270" dirty="0">
                <a:solidFill>
                  <a:srgbClr val="333333"/>
                </a:solidFill>
                <a:latin typeface="微软雅黑"/>
                <a:cs typeface="微软雅黑"/>
              </a:rPr>
              <a:t> </a:t>
            </a:r>
            <a:r>
              <a:rPr sz="950" b="1" spc="25" dirty="0">
                <a:solidFill>
                  <a:srgbClr val="333333"/>
                </a:solidFill>
                <a:latin typeface="微软雅黑"/>
                <a:cs typeface="微软雅黑"/>
              </a:rPr>
              <a:t>也大大提升了系统安装的效率。</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无人值守安装系统的工作流程如图</a:t>
            </a:r>
            <a:r>
              <a:rPr sz="950" b="1" spc="-10" dirty="0">
                <a:solidFill>
                  <a:srgbClr val="333333"/>
                </a:solidFill>
                <a:latin typeface="Trebuchet MS"/>
                <a:cs typeface="Trebuchet MS"/>
              </a:rPr>
              <a:t>19-1</a:t>
            </a:r>
            <a:r>
              <a:rPr sz="950" b="1" spc="25" dirty="0">
                <a:solidFill>
                  <a:srgbClr val="333333"/>
                </a:solidFill>
                <a:latin typeface="微软雅黑"/>
                <a:cs typeface="微软雅黑"/>
              </a:rPr>
              <a:t>所示。</a:t>
            </a:r>
            <a:endParaRPr sz="950">
              <a:latin typeface="微软雅黑"/>
              <a:cs typeface="微软雅黑"/>
            </a:endParaRPr>
          </a:p>
        </p:txBody>
      </p:sp>
      <p:pic>
        <p:nvPicPr>
          <p:cNvPr id="13" name="object 13"/>
          <p:cNvPicPr/>
          <p:nvPr/>
        </p:nvPicPr>
        <p:blipFill>
          <a:blip r:embed="rId11" cstate="print"/>
          <a:stretch>
            <a:fillRect/>
          </a:stretch>
        </p:blipFill>
        <p:spPr>
          <a:xfrm>
            <a:off x="1089031" y="8486613"/>
            <a:ext cx="5381857" cy="1356943"/>
          </a:xfrm>
          <a:prstGeom prst="rect">
            <a:avLst/>
          </a:prstGeom>
        </p:spPr>
      </p:pic>
      <p:sp>
        <p:nvSpPr>
          <p:cNvPr id="14" name="object 14"/>
          <p:cNvSpPr txBox="1"/>
          <p:nvPr/>
        </p:nvSpPr>
        <p:spPr>
          <a:xfrm>
            <a:off x="946424" y="10056731"/>
            <a:ext cx="2044064"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19-1</a:t>
            </a:r>
            <a:r>
              <a:rPr sz="950" b="1" spc="-35" dirty="0">
                <a:solidFill>
                  <a:srgbClr val="333333"/>
                </a:solidFill>
                <a:latin typeface="Trebuchet MS"/>
                <a:cs typeface="Trebuchet MS"/>
              </a:rPr>
              <a:t> </a:t>
            </a:r>
            <a:r>
              <a:rPr sz="950" b="1" spc="25" dirty="0">
                <a:solidFill>
                  <a:srgbClr val="333333"/>
                </a:solidFill>
                <a:latin typeface="微软雅黑"/>
                <a:cs typeface="微软雅黑"/>
              </a:rPr>
              <a:t>无人值守安装系统的工作流程</a:t>
            </a:r>
            <a:endParaRPr sz="950">
              <a:latin typeface="微软雅黑"/>
              <a:cs typeface="微软雅黑"/>
            </a:endParaRPr>
          </a:p>
        </p:txBody>
      </p:sp>
      <p:sp>
        <p:nvSpPr>
          <p:cNvPr id="16" name="object 16"/>
          <p:cNvSpPr txBox="1"/>
          <p:nvPr/>
        </p:nvSpPr>
        <p:spPr>
          <a:xfrm>
            <a:off x="3673811" y="10217035"/>
            <a:ext cx="219710" cy="185420"/>
          </a:xfrm>
          <a:prstGeom prst="rect">
            <a:avLst/>
          </a:prstGeom>
        </p:spPr>
        <p:txBody>
          <a:bodyPr vert="horz" wrap="square" lIns="0" tIns="17145" rIns="0" bIns="0" rtlCol="0">
            <a:spAutoFit/>
          </a:bodyPr>
          <a:lstStyle/>
          <a:p>
            <a:pPr marL="39370">
              <a:lnSpc>
                <a:spcPct val="100000"/>
              </a:lnSpc>
              <a:spcBef>
                <a:spcPts val="135"/>
              </a:spcBef>
            </a:pPr>
            <a:fld id="{81D60167-4931-47E6-BA6A-407CBD079E47}" type="slidenum">
              <a:rPr sz="800" dirty="0">
                <a:latin typeface="小哥哥网恋吗"/>
                <a:cs typeface="小哥哥网恋吗"/>
              </a:rPr>
              <a:t>341</a:t>
            </a:fld>
            <a:endParaRPr sz="800">
              <a:latin typeface="小哥哥网恋吗"/>
              <a:cs typeface="小哥哥网恋吗"/>
            </a:endParaRPr>
          </a:p>
        </p:txBody>
      </p:sp>
      <p:sp>
        <p:nvSpPr>
          <p:cNvPr id="15" name="object 1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989616"/>
          <a:ext cx="5655945" cy="1885950"/>
        </p:xfrm>
        <a:graphic>
          <a:graphicData uri="http://schemas.openxmlformats.org/drawingml/2006/table">
            <a:tbl>
              <a:tblPr firstRow="1" bandRow="1">
                <a:tableStyleId>{2D5ABB26-0587-4C30-8999-92F81FD0307C}</a:tableStyleId>
              </a:tblPr>
              <a:tblGrid>
                <a:gridCol w="1638935">
                  <a:extLst>
                    <a:ext uri="{9D8B030D-6E8A-4147-A177-3AD203B41FA5}">
                      <a16:colId xmlns:a16="http://schemas.microsoft.com/office/drawing/2014/main" val="20000"/>
                    </a:ext>
                  </a:extLst>
                </a:gridCol>
                <a:gridCol w="400240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服务名称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主要作用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55" dirty="0">
                          <a:solidFill>
                            <a:srgbClr val="333333"/>
                          </a:solidFill>
                          <a:latin typeface="Trebuchet MS"/>
                          <a:cs typeface="Trebuchet MS"/>
                        </a:rPr>
                        <a:t>dhcpd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分配网卡信息及指引获取驱动文件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15" dirty="0">
                          <a:solidFill>
                            <a:srgbClr val="333333"/>
                          </a:solidFill>
                          <a:latin typeface="Trebuchet MS"/>
                          <a:cs typeface="Trebuchet MS"/>
                        </a:rPr>
                        <a:t>tftp-server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提供驱动及引导文件的传输</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40" dirty="0">
                          <a:solidFill>
                            <a:srgbClr val="333333"/>
                          </a:solidFill>
                          <a:latin typeface="Trebuchet MS"/>
                          <a:cs typeface="Trebuchet MS"/>
                        </a:rPr>
                        <a:t>SYSLinux</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提供驱动及引导文件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35" dirty="0">
                          <a:solidFill>
                            <a:srgbClr val="333333"/>
                          </a:solidFill>
                          <a:latin typeface="Trebuchet MS"/>
                          <a:cs typeface="Trebuchet MS"/>
                        </a:rPr>
                        <a:t>VSFtpd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提供完整系统镜像的传输</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5" dirty="0">
                          <a:solidFill>
                            <a:srgbClr val="333333"/>
                          </a:solidFill>
                          <a:latin typeface="Trebuchet MS"/>
                          <a:cs typeface="Trebuchet MS"/>
                        </a:rPr>
                        <a:t>KickStart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提供安装过程中选项的问答设置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bl>
          </a:graphicData>
        </a:graphic>
      </p:graphicFrame>
      <p:graphicFrame>
        <p:nvGraphicFramePr>
          <p:cNvPr id="3" name="object 3"/>
          <p:cNvGraphicFramePr>
            <a:graphicFrameLocks noGrp="1"/>
          </p:cNvGraphicFramePr>
          <p:nvPr/>
        </p:nvGraphicFramePr>
        <p:xfrm>
          <a:off x="959124" y="7658446"/>
          <a:ext cx="5655945" cy="942975"/>
        </p:xfrm>
        <a:graphic>
          <a:graphicData uri="http://schemas.openxmlformats.org/drawingml/2006/table">
            <a:tbl>
              <a:tblPr firstRow="1" bandRow="1">
                <a:tableStyleId>{2D5ABB26-0587-4C30-8999-92F81FD0307C}</a:tableStyleId>
              </a:tblPr>
              <a:tblGrid>
                <a:gridCol w="1762760">
                  <a:extLst>
                    <a:ext uri="{9D8B030D-6E8A-4147-A177-3AD203B41FA5}">
                      <a16:colId xmlns:a16="http://schemas.microsoft.com/office/drawing/2014/main" val="20000"/>
                    </a:ext>
                  </a:extLst>
                </a:gridCol>
                <a:gridCol w="1981835">
                  <a:extLst>
                    <a:ext uri="{9D8B030D-6E8A-4147-A177-3AD203B41FA5}">
                      <a16:colId xmlns:a16="http://schemas.microsoft.com/office/drawing/2014/main" val="20001"/>
                    </a:ext>
                  </a:extLst>
                </a:gridCol>
                <a:gridCol w="1896110">
                  <a:extLst>
                    <a:ext uri="{9D8B030D-6E8A-4147-A177-3AD203B41FA5}">
                      <a16:colId xmlns:a16="http://schemas.microsoft.com/office/drawing/2014/main" val="20002"/>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主机名称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spc="55" dirty="0">
                          <a:solidFill>
                            <a:srgbClr val="333333"/>
                          </a:solidFill>
                          <a:latin typeface="Trebuchet MS"/>
                          <a:cs typeface="Trebuchet MS"/>
                        </a:rPr>
                        <a:t>IP</a:t>
                      </a:r>
                      <a:r>
                        <a:rPr sz="950" b="1" spc="25" dirty="0">
                          <a:solidFill>
                            <a:srgbClr val="333333"/>
                          </a:solidFill>
                          <a:latin typeface="微软雅黑"/>
                          <a:cs typeface="微软雅黑"/>
                        </a:rPr>
                        <a:t>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微软雅黑"/>
                          <a:cs typeface="微软雅黑"/>
                        </a:rPr>
                        <a:t>无人值守系统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RHEL</a:t>
                      </a:r>
                      <a:r>
                        <a:rPr sz="950" spc="-35" dirty="0">
                          <a:solidFill>
                            <a:srgbClr val="333333"/>
                          </a:solidFill>
                          <a:latin typeface="Trebuchet MS"/>
                          <a:cs typeface="Trebuchet MS"/>
                        </a:rPr>
                        <a:t> </a:t>
                      </a:r>
                      <a:r>
                        <a:rPr sz="950" dirty="0">
                          <a:solidFill>
                            <a:srgbClr val="333333"/>
                          </a:solidFill>
                          <a:latin typeface="Trebuchet MS"/>
                          <a:cs typeface="Trebuchet MS"/>
                        </a:rPr>
                        <a:t>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25" dirty="0">
                          <a:solidFill>
                            <a:srgbClr val="333333"/>
                          </a:solidFill>
                          <a:latin typeface="Trebuchet MS"/>
                          <a:cs typeface="Trebuchet MS"/>
                        </a:rPr>
                        <a:t>192.168.10.10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微软雅黑"/>
                          <a:cs typeface="微软雅黑"/>
                        </a:rPr>
                        <a:t>客户端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未安装操作系统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Trebuchet MS"/>
                          <a:cs typeface="Trebuchet MS"/>
                        </a:rPr>
                        <a: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sp>
        <p:nvSpPr>
          <p:cNvPr id="4" name="object 4"/>
          <p:cNvSpPr txBox="1"/>
          <p:nvPr/>
        </p:nvSpPr>
        <p:spPr>
          <a:xfrm>
            <a:off x="908333" y="333204"/>
            <a:ext cx="5784215" cy="3503929"/>
          </a:xfrm>
          <a:prstGeom prst="rect">
            <a:avLst/>
          </a:prstGeom>
        </p:spPr>
        <p:txBody>
          <a:bodyPr vert="horz" wrap="square" lIns="0" tIns="12065" rIns="0" bIns="0" rtlCol="0">
            <a:spAutoFit/>
          </a:bodyPr>
          <a:lstStyle/>
          <a:p>
            <a:pPr marL="50800" marR="43180">
              <a:lnSpc>
                <a:spcPct val="131600"/>
              </a:lnSpc>
              <a:spcBef>
                <a:spcPts val="95"/>
              </a:spcBef>
            </a:pPr>
            <a:r>
              <a:rPr sz="950" b="1" spc="45" dirty="0">
                <a:solidFill>
                  <a:srgbClr val="333333"/>
                </a:solidFill>
                <a:latin typeface="Trebuchet MS"/>
                <a:cs typeface="Trebuchet MS"/>
              </a:rPr>
              <a:t>PXE</a:t>
            </a:r>
            <a:r>
              <a:rPr sz="950" b="1" spc="45" dirty="0">
                <a:solidFill>
                  <a:srgbClr val="333333"/>
                </a:solidFill>
                <a:latin typeface="微软雅黑"/>
                <a:cs typeface="微软雅黑"/>
              </a:rPr>
              <a:t>（</a:t>
            </a:r>
            <a:r>
              <a:rPr sz="950" b="1" spc="45" dirty="0">
                <a:solidFill>
                  <a:srgbClr val="333333"/>
                </a:solidFill>
                <a:latin typeface="Trebuchet MS"/>
                <a:cs typeface="Trebuchet MS"/>
              </a:rPr>
              <a:t>Preboot</a:t>
            </a:r>
            <a:r>
              <a:rPr sz="950" b="1" spc="-40" dirty="0">
                <a:solidFill>
                  <a:srgbClr val="333333"/>
                </a:solidFill>
                <a:latin typeface="Trebuchet MS"/>
                <a:cs typeface="Trebuchet MS"/>
              </a:rPr>
              <a:t> </a:t>
            </a:r>
            <a:r>
              <a:rPr sz="950" b="1" spc="40" dirty="0">
                <a:solidFill>
                  <a:srgbClr val="333333"/>
                </a:solidFill>
                <a:latin typeface="Trebuchet MS"/>
                <a:cs typeface="Trebuchet MS"/>
              </a:rPr>
              <a:t>eXecute</a:t>
            </a:r>
            <a:r>
              <a:rPr sz="950" b="1" spc="-40" dirty="0">
                <a:solidFill>
                  <a:srgbClr val="333333"/>
                </a:solidFill>
                <a:latin typeface="Trebuchet MS"/>
                <a:cs typeface="Trebuchet MS"/>
              </a:rPr>
              <a:t> </a:t>
            </a:r>
            <a:r>
              <a:rPr sz="950" b="1" spc="55" dirty="0">
                <a:solidFill>
                  <a:srgbClr val="333333"/>
                </a:solidFill>
                <a:latin typeface="Trebuchet MS"/>
                <a:cs typeface="Trebuchet MS"/>
              </a:rPr>
              <a:t>Environment</a:t>
            </a:r>
            <a:r>
              <a:rPr sz="950" b="1" spc="55" dirty="0">
                <a:solidFill>
                  <a:srgbClr val="333333"/>
                </a:solidFill>
                <a:latin typeface="微软雅黑"/>
                <a:cs typeface="微软雅黑"/>
              </a:rPr>
              <a:t>，</a:t>
            </a:r>
            <a:r>
              <a:rPr sz="950" b="1" spc="25" dirty="0">
                <a:solidFill>
                  <a:srgbClr val="333333"/>
                </a:solidFill>
                <a:latin typeface="微软雅黑"/>
                <a:cs typeface="微软雅黑"/>
              </a:rPr>
              <a:t>预启动执行环境）是由</a:t>
            </a:r>
            <a:r>
              <a:rPr sz="950" b="1" spc="45" dirty="0">
                <a:solidFill>
                  <a:srgbClr val="333333"/>
                </a:solidFill>
                <a:latin typeface="Trebuchet MS"/>
                <a:cs typeface="Trebuchet MS"/>
              </a:rPr>
              <a:t>Intel</a:t>
            </a:r>
            <a:r>
              <a:rPr sz="950" b="1" spc="25" dirty="0">
                <a:solidFill>
                  <a:srgbClr val="333333"/>
                </a:solidFill>
                <a:latin typeface="微软雅黑"/>
                <a:cs typeface="微软雅黑"/>
              </a:rPr>
              <a:t>公司开发的技术，能够让计算</a:t>
            </a:r>
            <a:r>
              <a:rPr sz="950" b="1" spc="-650" dirty="0">
                <a:solidFill>
                  <a:srgbClr val="333333"/>
                </a:solidFill>
                <a:latin typeface="微软雅黑"/>
                <a:cs typeface="微软雅黑"/>
              </a:rPr>
              <a:t>机</a:t>
            </a:r>
            <a:r>
              <a:rPr sz="1200" baseline="34722" dirty="0">
                <a:latin typeface="小哥哥网恋吗"/>
                <a:cs typeface="小哥哥网恋吗"/>
              </a:rPr>
              <a:t>5/20 </a:t>
            </a:r>
            <a:r>
              <a:rPr sz="1200" spc="-450" baseline="34722" dirty="0">
                <a:latin typeface="小哥哥网恋吗"/>
                <a:cs typeface="小哥哥网恋吗"/>
              </a:rPr>
              <a:t> </a:t>
            </a:r>
            <a:r>
              <a:rPr sz="950" b="1" spc="25" dirty="0">
                <a:solidFill>
                  <a:srgbClr val="333333"/>
                </a:solidFill>
                <a:latin typeface="微软雅黑"/>
                <a:cs typeface="微软雅黑"/>
              </a:rPr>
              <a:t>通过网络来启动操作系统（前提是计算机上安装的网卡支持</a:t>
            </a:r>
            <a:r>
              <a:rPr sz="950" b="1" spc="45" dirty="0">
                <a:solidFill>
                  <a:srgbClr val="333333"/>
                </a:solidFill>
                <a:latin typeface="Trebuchet MS"/>
                <a:cs typeface="Trebuchet MS"/>
              </a:rPr>
              <a:t>PXE</a:t>
            </a:r>
            <a:r>
              <a:rPr sz="950" b="1" spc="25" dirty="0">
                <a:solidFill>
                  <a:srgbClr val="333333"/>
                </a:solidFill>
                <a:latin typeface="微软雅黑"/>
                <a:cs typeface="微软雅黑"/>
              </a:rPr>
              <a:t>技术），主要用于在无人值守安装系统 </a:t>
            </a:r>
            <a:r>
              <a:rPr sz="950" b="1" spc="30" dirty="0">
                <a:solidFill>
                  <a:srgbClr val="333333"/>
                </a:solidFill>
                <a:latin typeface="微软雅黑"/>
                <a:cs typeface="微软雅黑"/>
              </a:rPr>
              <a:t> </a:t>
            </a:r>
            <a:r>
              <a:rPr sz="950" b="1" spc="25" dirty="0">
                <a:solidFill>
                  <a:srgbClr val="333333"/>
                </a:solidFill>
                <a:latin typeface="微软雅黑"/>
                <a:cs typeface="微软雅黑"/>
              </a:rPr>
              <a:t>中引导客户端主机安装</a:t>
            </a:r>
            <a:r>
              <a:rPr sz="950" b="1" spc="45" dirty="0">
                <a:solidFill>
                  <a:srgbClr val="333333"/>
                </a:solidFill>
                <a:latin typeface="Trebuchet MS"/>
                <a:cs typeface="Trebuchet MS"/>
              </a:rPr>
              <a:t>Linux</a:t>
            </a:r>
            <a:r>
              <a:rPr sz="950" b="1" spc="25" dirty="0">
                <a:solidFill>
                  <a:srgbClr val="333333"/>
                </a:solidFill>
                <a:latin typeface="微软雅黑"/>
                <a:cs typeface="微软雅黑"/>
              </a:rPr>
              <a:t>操作系统。</a:t>
            </a:r>
            <a:r>
              <a:rPr sz="950" b="1" spc="50" dirty="0">
                <a:solidFill>
                  <a:srgbClr val="333333"/>
                </a:solidFill>
                <a:latin typeface="Trebuchet MS"/>
                <a:cs typeface="Trebuchet MS"/>
              </a:rPr>
              <a:t>Kickstart</a:t>
            </a:r>
            <a:r>
              <a:rPr sz="950" b="1" spc="25" dirty="0">
                <a:solidFill>
                  <a:srgbClr val="333333"/>
                </a:solidFill>
                <a:latin typeface="微软雅黑"/>
                <a:cs typeface="微软雅黑"/>
              </a:rPr>
              <a:t>是一种无人值守的安装方式，其工作原理是预先把原 本需要运维人员手工填写的参数保存成一个</a:t>
            </a:r>
            <a:r>
              <a:rPr sz="950" b="1" spc="30" dirty="0">
                <a:solidFill>
                  <a:srgbClr val="333333"/>
                </a:solidFill>
                <a:latin typeface="Trebuchet MS"/>
                <a:cs typeface="Trebuchet MS"/>
              </a:rPr>
              <a:t>ks.cfg</a:t>
            </a:r>
            <a:r>
              <a:rPr sz="950" b="1" spc="25" dirty="0">
                <a:solidFill>
                  <a:srgbClr val="333333"/>
                </a:solidFill>
                <a:latin typeface="微软雅黑"/>
                <a:cs typeface="微软雅黑"/>
              </a:rPr>
              <a:t>文件，当安装过程中需要填写参数时则自动匹配 </a:t>
            </a:r>
            <a:r>
              <a:rPr sz="950" b="1" spc="50" dirty="0">
                <a:solidFill>
                  <a:srgbClr val="333333"/>
                </a:solidFill>
                <a:latin typeface="Trebuchet MS"/>
                <a:cs typeface="Trebuchet MS"/>
              </a:rPr>
              <a:t>Kickstart</a:t>
            </a:r>
            <a:r>
              <a:rPr sz="950" b="1" spc="25" dirty="0">
                <a:solidFill>
                  <a:srgbClr val="333333"/>
                </a:solidFill>
                <a:latin typeface="微软雅黑"/>
                <a:cs typeface="微软雅黑"/>
              </a:rPr>
              <a:t>生成的文件。所以只要</a:t>
            </a:r>
            <a:r>
              <a:rPr sz="950" b="1" spc="50" dirty="0">
                <a:solidFill>
                  <a:srgbClr val="333333"/>
                </a:solidFill>
                <a:latin typeface="Trebuchet MS"/>
                <a:cs typeface="Trebuchet MS"/>
              </a:rPr>
              <a:t>Kickstart</a:t>
            </a:r>
            <a:r>
              <a:rPr sz="950" b="1" spc="25" dirty="0">
                <a:solidFill>
                  <a:srgbClr val="333333"/>
                </a:solidFill>
                <a:latin typeface="微软雅黑"/>
                <a:cs typeface="微软雅黑"/>
              </a:rPr>
              <a:t>文件包含了安装过程中需要人工填写的所有参数，那么从理 论上来讲完全不需要运维人员的干预，就可以自动完成安装工作。</a:t>
            </a:r>
            <a:r>
              <a:rPr sz="950" b="1" dirty="0">
                <a:solidFill>
                  <a:srgbClr val="333333"/>
                </a:solidFill>
                <a:latin typeface="Trebuchet MS"/>
                <a:cs typeface="Trebuchet MS"/>
              </a:rPr>
              <a:t>TFTP</a:t>
            </a:r>
            <a:r>
              <a:rPr sz="950" b="1" spc="25" dirty="0">
                <a:solidFill>
                  <a:srgbClr val="333333"/>
                </a:solidFill>
                <a:latin typeface="微软雅黑"/>
                <a:cs typeface="微软雅黑"/>
              </a:rPr>
              <a:t>、</a:t>
            </a:r>
            <a:r>
              <a:rPr sz="950" b="1" spc="5" dirty="0">
                <a:solidFill>
                  <a:srgbClr val="333333"/>
                </a:solidFill>
                <a:latin typeface="Trebuchet MS"/>
                <a:cs typeface="Trebuchet MS"/>
              </a:rPr>
              <a:t>FTP</a:t>
            </a:r>
            <a:r>
              <a:rPr sz="950" b="1" spc="25" dirty="0">
                <a:solidFill>
                  <a:srgbClr val="333333"/>
                </a:solidFill>
                <a:latin typeface="微软雅黑"/>
                <a:cs typeface="微软雅黑"/>
              </a:rPr>
              <a:t>以及</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服务程序的配 </a:t>
            </a:r>
            <a:r>
              <a:rPr sz="950" b="1" spc="30" dirty="0">
                <a:solidFill>
                  <a:srgbClr val="333333"/>
                </a:solidFill>
                <a:latin typeface="微软雅黑"/>
                <a:cs typeface="微软雅黑"/>
              </a:rPr>
              <a:t> </a:t>
            </a:r>
            <a:r>
              <a:rPr sz="950" b="1" spc="25" dirty="0">
                <a:solidFill>
                  <a:srgbClr val="333333"/>
                </a:solidFill>
                <a:latin typeface="微软雅黑"/>
                <a:cs typeface="微软雅黑"/>
              </a:rPr>
              <a:t>置与部署已经在第</a:t>
            </a:r>
            <a:r>
              <a:rPr sz="950" b="1" dirty="0">
                <a:solidFill>
                  <a:srgbClr val="333333"/>
                </a:solidFill>
                <a:latin typeface="Trebuchet MS"/>
                <a:cs typeface="Trebuchet MS"/>
              </a:rPr>
              <a:t>11</a:t>
            </a:r>
            <a:r>
              <a:rPr sz="950" b="1" spc="25" dirty="0">
                <a:solidFill>
                  <a:srgbClr val="333333"/>
                </a:solidFill>
                <a:latin typeface="微软雅黑"/>
                <a:cs typeface="微软雅黑"/>
              </a:rPr>
              <a:t>章和第</a:t>
            </a:r>
            <a:r>
              <a:rPr sz="950" b="1" dirty="0">
                <a:solidFill>
                  <a:srgbClr val="333333"/>
                </a:solidFill>
                <a:latin typeface="Trebuchet MS"/>
                <a:cs typeface="Trebuchet MS"/>
              </a:rPr>
              <a:t>14</a:t>
            </a:r>
            <a:r>
              <a:rPr sz="950" b="1" spc="25" dirty="0">
                <a:solidFill>
                  <a:srgbClr val="333333"/>
                </a:solidFill>
                <a:latin typeface="微软雅黑"/>
                <a:cs typeface="微软雅黑"/>
              </a:rPr>
              <a:t>章进行了详细讲解，这里不再赘述。</a:t>
            </a:r>
            <a:endParaRPr sz="950">
              <a:latin typeface="微软雅黑"/>
              <a:cs typeface="微软雅黑"/>
            </a:endParaRPr>
          </a:p>
          <a:p>
            <a:pPr marL="50800" marR="139700">
              <a:lnSpc>
                <a:spcPct val="131600"/>
              </a:lnSpc>
              <a:spcBef>
                <a:spcPts val="750"/>
              </a:spcBef>
            </a:pPr>
            <a:r>
              <a:rPr sz="950" b="1" spc="25" dirty="0">
                <a:solidFill>
                  <a:srgbClr val="333333"/>
                </a:solidFill>
                <a:latin typeface="微软雅黑"/>
                <a:cs typeface="微软雅黑"/>
              </a:rPr>
              <a:t>由于当前的客户端主机并没有完整的操作系统，也就不能完成</a:t>
            </a:r>
            <a:r>
              <a:rPr sz="950" b="1" spc="5" dirty="0">
                <a:solidFill>
                  <a:srgbClr val="333333"/>
                </a:solidFill>
                <a:latin typeface="Trebuchet MS"/>
                <a:cs typeface="Trebuchet MS"/>
              </a:rPr>
              <a:t>FTP</a:t>
            </a:r>
            <a:r>
              <a:rPr sz="950" b="1" spc="25" dirty="0">
                <a:solidFill>
                  <a:srgbClr val="333333"/>
                </a:solidFill>
                <a:latin typeface="微软雅黑"/>
                <a:cs typeface="微软雅黑"/>
              </a:rPr>
              <a:t>协议的验证了，所以需要使用</a:t>
            </a:r>
            <a:r>
              <a:rPr sz="950" b="1" dirty="0">
                <a:solidFill>
                  <a:srgbClr val="333333"/>
                </a:solidFill>
                <a:latin typeface="Trebuchet MS"/>
                <a:cs typeface="Trebuchet MS"/>
              </a:rPr>
              <a:t>TFTP</a:t>
            </a:r>
            <a:r>
              <a:rPr sz="950" b="1" spc="15" dirty="0">
                <a:solidFill>
                  <a:srgbClr val="333333"/>
                </a:solidFill>
                <a:latin typeface="微软雅黑"/>
                <a:cs typeface="微软雅黑"/>
              </a:rPr>
              <a:t>协 </a:t>
            </a:r>
            <a:r>
              <a:rPr sz="950" b="1" spc="25" dirty="0">
                <a:solidFill>
                  <a:srgbClr val="333333"/>
                </a:solidFill>
                <a:latin typeface="微软雅黑"/>
                <a:cs typeface="微软雅黑"/>
              </a:rPr>
              <a:t>议帮助客户端获取引导及驱动文件。</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服务程序用于将完整的系统安装镜像通过网络传输给客户 端。当然，只要能将系统安装镜像成功传输给客户端即可，因此也可以使用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来替代</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 序。</a:t>
            </a:r>
            <a:endParaRPr sz="950">
              <a:latin typeface="微软雅黑"/>
              <a:cs typeface="微软雅黑"/>
            </a:endParaRPr>
          </a:p>
          <a:p>
            <a:pPr>
              <a:lnSpc>
                <a:spcPct val="100000"/>
              </a:lnSpc>
              <a:spcBef>
                <a:spcPts val="60"/>
              </a:spcBef>
            </a:pPr>
            <a:endParaRPr sz="650">
              <a:latin typeface="微软雅黑"/>
              <a:cs typeface="微软雅黑"/>
            </a:endParaRPr>
          </a:p>
          <a:p>
            <a:pPr marL="50800">
              <a:lnSpc>
                <a:spcPct val="100000"/>
              </a:lnSpc>
            </a:pPr>
            <a:r>
              <a:rPr sz="950" b="1" spc="-20" dirty="0">
                <a:solidFill>
                  <a:srgbClr val="333333"/>
                </a:solidFill>
                <a:latin typeface="Trebuchet MS"/>
                <a:cs typeface="Trebuchet MS"/>
              </a:rPr>
              <a:t>19.2</a:t>
            </a:r>
            <a:r>
              <a:rPr sz="950" b="1" spc="-35" dirty="0">
                <a:solidFill>
                  <a:srgbClr val="333333"/>
                </a:solidFill>
                <a:latin typeface="Trebuchet MS"/>
                <a:cs typeface="Trebuchet MS"/>
              </a:rPr>
              <a:t> </a:t>
            </a:r>
            <a:r>
              <a:rPr sz="950" b="1" spc="25" dirty="0">
                <a:solidFill>
                  <a:srgbClr val="333333"/>
                </a:solidFill>
                <a:latin typeface="微软雅黑"/>
                <a:cs typeface="微软雅黑"/>
              </a:rPr>
              <a:t>部署相关服务程序</a:t>
            </a:r>
            <a:endParaRPr sz="950">
              <a:latin typeface="微软雅黑"/>
              <a:cs typeface="微软雅黑"/>
            </a:endParaRPr>
          </a:p>
          <a:p>
            <a:pPr marL="50165" marR="146685" algn="just">
              <a:lnSpc>
                <a:spcPct val="131600"/>
              </a:lnSpc>
              <a:spcBef>
                <a:spcPts val="905"/>
              </a:spcBef>
            </a:pPr>
            <a:r>
              <a:rPr sz="950" b="1" spc="25" dirty="0">
                <a:solidFill>
                  <a:srgbClr val="333333"/>
                </a:solidFill>
                <a:latin typeface="微软雅黑"/>
                <a:cs typeface="微软雅黑"/>
              </a:rPr>
              <a:t>作为总结性的章节，我们接下来会部署多款以前学习过的服务，其作用如表</a:t>
            </a:r>
            <a:r>
              <a:rPr sz="950" b="1" spc="-10" dirty="0">
                <a:solidFill>
                  <a:srgbClr val="333333"/>
                </a:solidFill>
                <a:latin typeface="Trebuchet MS"/>
                <a:cs typeface="Trebuchet MS"/>
              </a:rPr>
              <a:t>19-1</a:t>
            </a:r>
            <a:r>
              <a:rPr sz="950" b="1" spc="25" dirty="0">
                <a:solidFill>
                  <a:srgbClr val="333333"/>
                </a:solidFill>
                <a:latin typeface="微软雅黑"/>
                <a:cs typeface="微软雅黑"/>
              </a:rPr>
              <a:t>所示。对应的配置过程 会比前面单独学习时节奏更快，如有需要读者们可返回到前面的章节再查看下详细讲解，但</a:t>
            </a:r>
            <a:r>
              <a:rPr sz="950" b="1" u="sng" spc="25" dirty="0">
                <a:solidFill>
                  <a:srgbClr val="4183C4"/>
                </a:solidFill>
                <a:uFill>
                  <a:solidFill>
                    <a:srgbClr val="4183C4"/>
                  </a:solidFill>
                </a:uFill>
                <a:latin typeface="微软雅黑"/>
                <a:cs typeface="微软雅黑"/>
                <a:hlinkClick r:id="rId2"/>
              </a:rPr>
              <a:t>刘遄</a:t>
            </a:r>
            <a:r>
              <a:rPr sz="950" b="1" spc="20" dirty="0">
                <a:solidFill>
                  <a:srgbClr val="333333"/>
                </a:solidFill>
                <a:latin typeface="微软雅黑"/>
                <a:cs typeface="微软雅黑"/>
              </a:rPr>
              <a:t>老师相 </a:t>
            </a:r>
            <a:r>
              <a:rPr sz="950" b="1" spc="25" dirty="0">
                <a:solidFill>
                  <a:srgbClr val="333333"/>
                </a:solidFill>
                <a:latin typeface="微软雅黑"/>
                <a:cs typeface="微软雅黑"/>
              </a:rPr>
              <a:t>信是没有这个必要啦</a:t>
            </a:r>
            <a:r>
              <a:rPr sz="950" b="1" dirty="0">
                <a:solidFill>
                  <a:srgbClr val="333333"/>
                </a:solidFill>
                <a:latin typeface="Trebuchet MS"/>
                <a:cs typeface="Trebuchet MS"/>
              </a:rPr>
              <a:t>~</a:t>
            </a:r>
            <a:endParaRPr sz="950">
              <a:latin typeface="Trebuchet MS"/>
              <a:cs typeface="Trebuchet MS"/>
            </a:endParaRPr>
          </a:p>
          <a:p>
            <a:pPr>
              <a:lnSpc>
                <a:spcPct val="100000"/>
              </a:lnSpc>
              <a:spcBef>
                <a:spcPts val="20"/>
              </a:spcBef>
            </a:pPr>
            <a:endParaRPr sz="1000">
              <a:latin typeface="Trebuchet MS"/>
              <a:cs typeface="Trebuchet MS"/>
            </a:endParaRPr>
          </a:p>
          <a:p>
            <a:pPr marL="50800" algn="just">
              <a:lnSpc>
                <a:spcPct val="100000"/>
              </a:lnSpc>
              <a:spcBef>
                <a:spcPts val="5"/>
              </a:spcBef>
              <a:tabLst>
                <a:tab pos="106997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19-1	</a:t>
            </a:r>
            <a:r>
              <a:rPr sz="950" b="1" spc="25" dirty="0">
                <a:solidFill>
                  <a:srgbClr val="333333"/>
                </a:solidFill>
                <a:latin typeface="微软雅黑"/>
                <a:cs typeface="微软雅黑"/>
              </a:rPr>
              <a:t>接下来实验中即将用到的服务及作用</a:t>
            </a:r>
            <a:endParaRPr sz="950">
              <a:latin typeface="微软雅黑"/>
              <a:cs typeface="微软雅黑"/>
            </a:endParaRPr>
          </a:p>
        </p:txBody>
      </p:sp>
      <p:sp>
        <p:nvSpPr>
          <p:cNvPr id="5" name="object 5"/>
          <p:cNvSpPr txBox="1"/>
          <p:nvPr/>
        </p:nvSpPr>
        <p:spPr>
          <a:xfrm>
            <a:off x="946745" y="6349639"/>
            <a:ext cx="5575300" cy="11461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777777"/>
                </a:solidFill>
                <a:latin typeface="Trebuchet MS"/>
                <a:cs typeface="Trebuchet MS"/>
              </a:rPr>
              <a:t>19.2.1</a:t>
            </a:r>
            <a:r>
              <a:rPr sz="950" b="1" spc="-35" dirty="0">
                <a:solidFill>
                  <a:srgbClr val="777777"/>
                </a:solidFill>
                <a:latin typeface="Trebuchet MS"/>
                <a:cs typeface="Trebuchet MS"/>
              </a:rPr>
              <a:t> </a:t>
            </a:r>
            <a:r>
              <a:rPr sz="950" b="1" spc="25" dirty="0">
                <a:solidFill>
                  <a:srgbClr val="777777"/>
                </a:solidFill>
                <a:latin typeface="微软雅黑"/>
                <a:cs typeface="微软雅黑"/>
              </a:rPr>
              <a:t>配置</a:t>
            </a:r>
            <a:r>
              <a:rPr sz="950" b="1" spc="75" dirty="0">
                <a:solidFill>
                  <a:srgbClr val="777777"/>
                </a:solidFill>
                <a:latin typeface="Trebuchet MS"/>
                <a:cs typeface="Trebuchet MS"/>
              </a:rPr>
              <a:t>DHCP</a:t>
            </a:r>
            <a:r>
              <a:rPr sz="950" b="1" spc="25" dirty="0">
                <a:solidFill>
                  <a:srgbClr val="777777"/>
                </a:solidFill>
                <a:latin typeface="微软雅黑"/>
                <a:cs typeface="微软雅黑"/>
              </a:rPr>
              <a:t>服务程序</a:t>
            </a:r>
            <a:endParaRPr sz="950">
              <a:latin typeface="微软雅黑"/>
              <a:cs typeface="微软雅黑"/>
            </a:endParaRPr>
          </a:p>
          <a:p>
            <a:pPr marL="12700" marR="5080" algn="just">
              <a:lnSpc>
                <a:spcPct val="131600"/>
              </a:lnSpc>
              <a:spcBef>
                <a:spcPts val="900"/>
              </a:spcBef>
            </a:pP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服务程序用于为客户端主机分配可用的</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地址，而且这是服务器与客户端主机进行文件传输的基 础，因此要先行配置</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服务程序。首先按照表</a:t>
            </a:r>
            <a:r>
              <a:rPr sz="950" b="1" spc="-10" dirty="0">
                <a:solidFill>
                  <a:srgbClr val="333333"/>
                </a:solidFill>
                <a:latin typeface="Trebuchet MS"/>
                <a:cs typeface="Trebuchet MS"/>
              </a:rPr>
              <a:t>19-2</a:t>
            </a:r>
            <a:r>
              <a:rPr sz="950" b="1" spc="25" dirty="0">
                <a:solidFill>
                  <a:srgbClr val="333333"/>
                </a:solidFill>
                <a:latin typeface="微软雅黑"/>
                <a:cs typeface="微软雅黑"/>
              </a:rPr>
              <a:t>为无人值守系统设置</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地址，然后按照图</a:t>
            </a:r>
            <a:r>
              <a:rPr sz="950" b="1" spc="-10" dirty="0">
                <a:solidFill>
                  <a:srgbClr val="333333"/>
                </a:solidFill>
                <a:latin typeface="Trebuchet MS"/>
                <a:cs typeface="Trebuchet MS"/>
              </a:rPr>
              <a:t>19-2</a:t>
            </a:r>
            <a:r>
              <a:rPr sz="950" b="1" spc="15" dirty="0">
                <a:solidFill>
                  <a:srgbClr val="333333"/>
                </a:solidFill>
                <a:latin typeface="微软雅黑"/>
                <a:cs typeface="微软雅黑"/>
              </a:rPr>
              <a:t>和 </a:t>
            </a:r>
            <a:r>
              <a:rPr sz="950" b="1" spc="25" dirty="0">
                <a:solidFill>
                  <a:srgbClr val="333333"/>
                </a:solidFill>
                <a:latin typeface="微软雅黑"/>
                <a:cs typeface="微软雅黑"/>
              </a:rPr>
              <a:t>图</a:t>
            </a:r>
            <a:r>
              <a:rPr sz="950" b="1" spc="-10" dirty="0">
                <a:solidFill>
                  <a:srgbClr val="333333"/>
                </a:solidFill>
                <a:latin typeface="Trebuchet MS"/>
                <a:cs typeface="Trebuchet MS"/>
              </a:rPr>
              <a:t>19-3</a:t>
            </a:r>
            <a:r>
              <a:rPr sz="950" b="1" spc="25" dirty="0">
                <a:solidFill>
                  <a:srgbClr val="333333"/>
                </a:solidFill>
                <a:latin typeface="微软雅黑"/>
                <a:cs typeface="微软雅黑"/>
              </a:rPr>
              <a:t>在虚拟机的虚拟网络编辑器中关闭自身的</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服务，避免与自己配置的服务冲突。</a:t>
            </a:r>
            <a:endParaRPr sz="950">
              <a:latin typeface="微软雅黑"/>
              <a:cs typeface="微软雅黑"/>
            </a:endParaRPr>
          </a:p>
          <a:p>
            <a:pPr marL="12700" algn="just">
              <a:lnSpc>
                <a:spcPct val="100000"/>
              </a:lnSpc>
              <a:spcBef>
                <a:spcPts val="1110"/>
              </a:spcBef>
              <a:tabLst>
                <a:tab pos="1063625" algn="l"/>
              </a:tabLst>
            </a:pPr>
            <a:r>
              <a:rPr sz="950" b="1" spc="25" dirty="0">
                <a:solidFill>
                  <a:srgbClr val="333333"/>
                </a:solidFill>
                <a:latin typeface="微软雅黑"/>
                <a:cs typeface="微软雅黑"/>
              </a:rPr>
              <a:t>表</a:t>
            </a:r>
            <a:r>
              <a:rPr sz="950" b="1" spc="-10" dirty="0">
                <a:solidFill>
                  <a:srgbClr val="333333"/>
                </a:solidFill>
                <a:latin typeface="Trebuchet MS"/>
                <a:cs typeface="Trebuchet MS"/>
              </a:rPr>
              <a:t>19-2	</a:t>
            </a:r>
            <a:r>
              <a:rPr sz="950" b="1" spc="25" dirty="0">
                <a:solidFill>
                  <a:srgbClr val="333333"/>
                </a:solidFill>
                <a:latin typeface="微软雅黑"/>
                <a:cs typeface="微软雅黑"/>
              </a:rPr>
              <a:t>无人值守系统与客户端的设置</a:t>
            </a:r>
            <a:endParaRPr sz="950">
              <a:latin typeface="微软雅黑"/>
              <a:cs typeface="微软雅黑"/>
            </a:endParaRPr>
          </a:p>
        </p:txBody>
      </p:sp>
      <p:pic>
        <p:nvPicPr>
          <p:cNvPr id="6" name="object 6"/>
          <p:cNvPicPr/>
          <p:nvPr/>
        </p:nvPicPr>
        <p:blipFill>
          <a:blip r:embed="rId3" cstate="print"/>
          <a:stretch>
            <a:fillRect/>
          </a:stretch>
        </p:blipFill>
        <p:spPr>
          <a:xfrm>
            <a:off x="959124" y="9049893"/>
            <a:ext cx="5650951" cy="848119"/>
          </a:xfrm>
          <a:prstGeom prst="rect">
            <a:avLst/>
          </a:prstGeom>
        </p:spPr>
      </p:pic>
      <p:sp>
        <p:nvSpPr>
          <p:cNvPr id="7" name="object 7"/>
          <p:cNvSpPr txBox="1"/>
          <p:nvPr/>
        </p:nvSpPr>
        <p:spPr>
          <a:xfrm>
            <a:off x="946424" y="9999615"/>
            <a:ext cx="2044064"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19-2</a:t>
            </a:r>
            <a:r>
              <a:rPr sz="950" b="1" spc="-35" dirty="0">
                <a:solidFill>
                  <a:srgbClr val="333333"/>
                </a:solidFill>
                <a:latin typeface="Trebuchet MS"/>
                <a:cs typeface="Trebuchet MS"/>
              </a:rPr>
              <a:t> </a:t>
            </a:r>
            <a:r>
              <a:rPr sz="950" b="1" spc="25" dirty="0">
                <a:solidFill>
                  <a:srgbClr val="333333"/>
                </a:solidFill>
                <a:latin typeface="微软雅黑"/>
                <a:cs typeface="微软雅黑"/>
              </a:rPr>
              <a:t>打开虚拟机的虚拟网络编辑器</a:t>
            </a:r>
            <a:endParaRPr sz="950">
              <a:latin typeface="微软雅黑"/>
              <a:cs typeface="微软雅黑"/>
            </a:endParaRPr>
          </a:p>
        </p:txBody>
      </p:sp>
      <p:sp>
        <p:nvSpPr>
          <p:cNvPr id="8" name="object 8"/>
          <p:cNvSpPr txBox="1"/>
          <p:nvPr/>
        </p:nvSpPr>
        <p:spPr>
          <a:xfrm>
            <a:off x="3695642" y="10217035"/>
            <a:ext cx="165100" cy="185420"/>
          </a:xfrm>
          <a:prstGeom prst="rect">
            <a:avLst/>
          </a:prstGeom>
        </p:spPr>
        <p:txBody>
          <a:bodyPr vert="horz" wrap="square" lIns="0" tIns="17145" rIns="0" bIns="0" rtlCol="0">
            <a:spAutoFit/>
          </a:bodyPr>
          <a:lstStyle/>
          <a:p>
            <a:pPr marL="12700">
              <a:lnSpc>
                <a:spcPct val="100000"/>
              </a:lnSpc>
              <a:spcBef>
                <a:spcPts val="135"/>
              </a:spcBef>
            </a:pPr>
            <a:r>
              <a:rPr sz="800" dirty="0">
                <a:latin typeface="小哥哥网恋吗"/>
                <a:cs typeface="小哥哥网恋吗"/>
              </a:rPr>
              <a:t>342</a:t>
            </a:r>
            <a:endParaRPr sz="800">
              <a:latin typeface="小哥哥网恋吗"/>
              <a:cs typeface="小哥哥网恋吗"/>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424301"/>
            <a:ext cx="5650950" cy="4851780"/>
          </a:xfrm>
          <a:prstGeom prst="rect">
            <a:avLst/>
          </a:prstGeom>
        </p:spPr>
      </p:pic>
      <p:grpSp>
        <p:nvGrpSpPr>
          <p:cNvPr id="3" name="object 3"/>
          <p:cNvGrpSpPr/>
          <p:nvPr/>
        </p:nvGrpSpPr>
        <p:grpSpPr>
          <a:xfrm>
            <a:off x="959124" y="6190990"/>
            <a:ext cx="5651500" cy="495934"/>
            <a:chOff x="959124" y="6190990"/>
            <a:chExt cx="5651500" cy="495934"/>
          </a:xfrm>
        </p:grpSpPr>
        <p:sp>
          <p:nvSpPr>
            <p:cNvPr id="4" name="object 4"/>
            <p:cNvSpPr/>
            <p:nvPr/>
          </p:nvSpPr>
          <p:spPr>
            <a:xfrm>
              <a:off x="963889" y="6195755"/>
              <a:ext cx="5641975" cy="486409"/>
            </a:xfrm>
            <a:custGeom>
              <a:avLst/>
              <a:gdLst/>
              <a:ahLst/>
              <a:cxnLst/>
              <a:rect l="l" t="t" r="r" b="b"/>
              <a:pathLst>
                <a:path w="5641975" h="486409">
                  <a:moveTo>
                    <a:pt x="5617597" y="486000"/>
                  </a:moveTo>
                  <a:lnTo>
                    <a:pt x="23823" y="486000"/>
                  </a:lnTo>
                  <a:lnTo>
                    <a:pt x="20659" y="485705"/>
                  </a:lnTo>
                  <a:lnTo>
                    <a:pt x="0" y="465150"/>
                  </a:lnTo>
                  <a:lnTo>
                    <a:pt x="0" y="462177"/>
                  </a:lnTo>
                  <a:lnTo>
                    <a:pt x="0" y="20545"/>
                  </a:lnTo>
                  <a:lnTo>
                    <a:pt x="20659" y="0"/>
                  </a:lnTo>
                  <a:lnTo>
                    <a:pt x="5620752" y="0"/>
                  </a:lnTo>
                  <a:lnTo>
                    <a:pt x="5641421" y="20545"/>
                  </a:lnTo>
                  <a:lnTo>
                    <a:pt x="5641421" y="465150"/>
                  </a:lnTo>
                  <a:lnTo>
                    <a:pt x="5620752" y="485705"/>
                  </a:lnTo>
                  <a:lnTo>
                    <a:pt x="5617597" y="486000"/>
                  </a:lnTo>
                  <a:close/>
                </a:path>
              </a:pathLst>
            </a:custGeom>
            <a:solidFill>
              <a:srgbClr val="F8F8F8"/>
            </a:solidFill>
          </p:spPr>
          <p:txBody>
            <a:bodyPr wrap="square" lIns="0" tIns="0" rIns="0" bIns="0" rtlCol="0"/>
            <a:lstStyle/>
            <a:p>
              <a:endParaRPr/>
            </a:p>
          </p:txBody>
        </p:sp>
        <p:sp>
          <p:nvSpPr>
            <p:cNvPr id="5" name="object 5"/>
            <p:cNvSpPr/>
            <p:nvPr/>
          </p:nvSpPr>
          <p:spPr>
            <a:xfrm>
              <a:off x="963889" y="6195755"/>
              <a:ext cx="5641975" cy="486409"/>
            </a:xfrm>
            <a:custGeom>
              <a:avLst/>
              <a:gdLst/>
              <a:ahLst/>
              <a:cxnLst/>
              <a:rect l="l" t="t" r="r" b="b"/>
              <a:pathLst>
                <a:path w="5641975" h="486409">
                  <a:moveTo>
                    <a:pt x="0" y="462177"/>
                  </a:moveTo>
                  <a:lnTo>
                    <a:pt x="0" y="23823"/>
                  </a:lnTo>
                  <a:lnTo>
                    <a:pt x="0" y="20545"/>
                  </a:lnTo>
                  <a:lnTo>
                    <a:pt x="600" y="17267"/>
                  </a:lnTo>
                  <a:lnTo>
                    <a:pt x="1810" y="14294"/>
                  </a:lnTo>
                  <a:lnTo>
                    <a:pt x="3020" y="11311"/>
                  </a:lnTo>
                  <a:lnTo>
                    <a:pt x="4745" y="8929"/>
                  </a:lnTo>
                  <a:lnTo>
                    <a:pt x="6975" y="6851"/>
                  </a:lnTo>
                  <a:lnTo>
                    <a:pt x="9214" y="4764"/>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764"/>
                  </a:lnTo>
                  <a:lnTo>
                    <a:pt x="5634446" y="6851"/>
                  </a:lnTo>
                  <a:lnTo>
                    <a:pt x="5636675" y="8929"/>
                  </a:lnTo>
                  <a:lnTo>
                    <a:pt x="5638400" y="11311"/>
                  </a:lnTo>
                  <a:lnTo>
                    <a:pt x="5639610" y="14294"/>
                  </a:lnTo>
                  <a:lnTo>
                    <a:pt x="5640821" y="17267"/>
                  </a:lnTo>
                  <a:lnTo>
                    <a:pt x="5641421" y="20545"/>
                  </a:lnTo>
                  <a:lnTo>
                    <a:pt x="5641421" y="23823"/>
                  </a:lnTo>
                  <a:lnTo>
                    <a:pt x="5641421" y="462177"/>
                  </a:lnTo>
                  <a:lnTo>
                    <a:pt x="5641421" y="465150"/>
                  </a:lnTo>
                  <a:lnTo>
                    <a:pt x="5640821" y="468133"/>
                  </a:lnTo>
                  <a:lnTo>
                    <a:pt x="5617597" y="486000"/>
                  </a:lnTo>
                  <a:lnTo>
                    <a:pt x="23823" y="486000"/>
                  </a:lnTo>
                  <a:lnTo>
                    <a:pt x="0" y="465150"/>
                  </a:lnTo>
                  <a:lnTo>
                    <a:pt x="0" y="462177"/>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6276916"/>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7162992"/>
            <a:ext cx="5651500" cy="3178810"/>
            <a:chOff x="959124" y="7162992"/>
            <a:chExt cx="5651500" cy="3178810"/>
          </a:xfrm>
        </p:grpSpPr>
        <p:sp>
          <p:nvSpPr>
            <p:cNvPr id="8" name="object 8"/>
            <p:cNvSpPr/>
            <p:nvPr/>
          </p:nvSpPr>
          <p:spPr>
            <a:xfrm>
              <a:off x="963889" y="7167756"/>
              <a:ext cx="5641975" cy="3169285"/>
            </a:xfrm>
            <a:custGeom>
              <a:avLst/>
              <a:gdLst/>
              <a:ahLst/>
              <a:cxnLst/>
              <a:rect l="l" t="t" r="r" b="b"/>
              <a:pathLst>
                <a:path w="5641975" h="3169284">
                  <a:moveTo>
                    <a:pt x="5641421" y="3168773"/>
                  </a:moveTo>
                  <a:lnTo>
                    <a:pt x="0" y="316877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39610" y="14589"/>
                  </a:lnTo>
                  <a:lnTo>
                    <a:pt x="5640821" y="17276"/>
                  </a:lnTo>
                  <a:lnTo>
                    <a:pt x="5641421" y="20545"/>
                  </a:lnTo>
                  <a:lnTo>
                    <a:pt x="5641421" y="3168773"/>
                  </a:lnTo>
                  <a:close/>
                </a:path>
              </a:pathLst>
            </a:custGeom>
            <a:solidFill>
              <a:srgbClr val="F8F8F8"/>
            </a:solidFill>
          </p:spPr>
          <p:txBody>
            <a:bodyPr wrap="square" lIns="0" tIns="0" rIns="0" bIns="0" rtlCol="0"/>
            <a:lstStyle/>
            <a:p>
              <a:endParaRPr/>
            </a:p>
          </p:txBody>
        </p:sp>
        <p:sp>
          <p:nvSpPr>
            <p:cNvPr id="9" name="object 9"/>
            <p:cNvSpPr/>
            <p:nvPr/>
          </p:nvSpPr>
          <p:spPr>
            <a:xfrm>
              <a:off x="963889" y="7167756"/>
              <a:ext cx="5641975" cy="3169285"/>
            </a:xfrm>
            <a:custGeom>
              <a:avLst/>
              <a:gdLst/>
              <a:ahLst/>
              <a:cxnLst/>
              <a:rect l="l" t="t" r="r" b="b"/>
              <a:pathLst>
                <a:path w="5641975" h="3169284">
                  <a:moveTo>
                    <a:pt x="0" y="3168773"/>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589"/>
                  </a:lnTo>
                  <a:lnTo>
                    <a:pt x="5640821" y="17276"/>
                  </a:lnTo>
                  <a:lnTo>
                    <a:pt x="5641421" y="20545"/>
                  </a:lnTo>
                  <a:lnTo>
                    <a:pt x="5641421" y="23823"/>
                  </a:lnTo>
                  <a:lnTo>
                    <a:pt x="5641421" y="3168773"/>
                  </a:lnTo>
                </a:path>
              </a:pathLst>
            </a:custGeom>
            <a:ln w="9529">
              <a:solidFill>
                <a:srgbClr val="E7EAEC"/>
              </a:solidFill>
            </a:ln>
          </p:spPr>
          <p:txBody>
            <a:bodyPr wrap="square" lIns="0" tIns="0" rIns="0" bIns="0" rtlCol="0"/>
            <a:lstStyle/>
            <a:p>
              <a:endParaRPr/>
            </a:p>
          </p:txBody>
        </p:sp>
        <p:sp>
          <p:nvSpPr>
            <p:cNvPr id="10" name="object 10"/>
            <p:cNvSpPr/>
            <p:nvPr/>
          </p:nvSpPr>
          <p:spPr>
            <a:xfrm>
              <a:off x="1006771" y="7248892"/>
              <a:ext cx="5556250" cy="3088005"/>
            </a:xfrm>
            <a:custGeom>
              <a:avLst/>
              <a:gdLst/>
              <a:ahLst/>
              <a:cxnLst/>
              <a:rect l="l" t="t" r="r" b="b"/>
              <a:pathLst>
                <a:path w="5556250" h="3088004">
                  <a:moveTo>
                    <a:pt x="0" y="0"/>
                  </a:moveTo>
                  <a:lnTo>
                    <a:pt x="5555656" y="0"/>
                  </a:lnTo>
                  <a:lnTo>
                    <a:pt x="5555656" y="3087522"/>
                  </a:lnTo>
                  <a:lnTo>
                    <a:pt x="0" y="3087522"/>
                  </a:lnTo>
                  <a:lnTo>
                    <a:pt x="0" y="0"/>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5377902"/>
            <a:ext cx="5646420" cy="476504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19-3</a:t>
            </a:r>
            <a:r>
              <a:rPr sz="950" b="1" spc="-35" dirty="0">
                <a:solidFill>
                  <a:srgbClr val="333333"/>
                </a:solidFill>
                <a:latin typeface="Trebuchet MS"/>
                <a:cs typeface="Trebuchet MS"/>
              </a:rPr>
              <a:t> </a:t>
            </a:r>
            <a:r>
              <a:rPr sz="950" b="1" spc="25" dirty="0">
                <a:solidFill>
                  <a:srgbClr val="333333"/>
                </a:solidFill>
                <a:latin typeface="微软雅黑"/>
                <a:cs typeface="微软雅黑"/>
              </a:rPr>
              <a:t>关闭虚拟机自带的</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由于</a:t>
            </a:r>
            <a:r>
              <a:rPr sz="950" b="1" spc="40" dirty="0">
                <a:solidFill>
                  <a:srgbClr val="333333"/>
                </a:solidFill>
                <a:latin typeface="Trebuchet MS"/>
                <a:cs typeface="Trebuchet MS"/>
              </a:rPr>
              <a:t>PXE+KickStart</a:t>
            </a:r>
            <a:r>
              <a:rPr sz="950" b="1" spc="25" dirty="0">
                <a:solidFill>
                  <a:srgbClr val="333333"/>
                </a:solidFill>
                <a:latin typeface="微软雅黑"/>
                <a:cs typeface="微软雅黑"/>
              </a:rPr>
              <a:t>无人值守安装系统需要涉及的服务不限于下面所提及的，还需要允许如</a:t>
            </a:r>
            <a:r>
              <a:rPr sz="950" b="1" spc="55" dirty="0">
                <a:solidFill>
                  <a:srgbClr val="333333"/>
                </a:solidFill>
                <a:latin typeface="Trebuchet MS"/>
                <a:cs typeface="Trebuchet MS"/>
              </a:rPr>
              <a:t>sips</a:t>
            </a:r>
            <a:r>
              <a:rPr sz="950" b="1" spc="25" dirty="0">
                <a:solidFill>
                  <a:srgbClr val="333333"/>
                </a:solidFill>
                <a:latin typeface="微软雅黑"/>
                <a:cs typeface="微软雅黑"/>
              </a:rPr>
              <a:t>、</a:t>
            </a:r>
            <a:r>
              <a:rPr sz="950" b="1" spc="50" dirty="0">
                <a:solidFill>
                  <a:srgbClr val="333333"/>
                </a:solidFill>
                <a:latin typeface="Trebuchet MS"/>
                <a:cs typeface="Trebuchet MS"/>
              </a:rPr>
              <a:t>slp</a:t>
            </a:r>
            <a:r>
              <a:rPr sz="950" b="1" spc="25" dirty="0">
                <a:solidFill>
                  <a:srgbClr val="333333"/>
                </a:solidFill>
                <a:latin typeface="微软雅黑"/>
                <a:cs typeface="微软雅黑"/>
              </a:rPr>
              <a:t>、</a:t>
            </a:r>
            <a:endParaRPr sz="950">
              <a:latin typeface="微软雅黑"/>
              <a:cs typeface="微软雅黑"/>
            </a:endParaRPr>
          </a:p>
          <a:p>
            <a:pPr marL="12700">
              <a:lnSpc>
                <a:spcPct val="100000"/>
              </a:lnSpc>
              <a:spcBef>
                <a:spcPts val="360"/>
              </a:spcBef>
            </a:pPr>
            <a:r>
              <a:rPr sz="950" b="1" spc="80" dirty="0">
                <a:solidFill>
                  <a:srgbClr val="333333"/>
                </a:solidFill>
                <a:latin typeface="Trebuchet MS"/>
                <a:cs typeface="Trebuchet MS"/>
              </a:rPr>
              <a:t>mountd</a:t>
            </a:r>
            <a:r>
              <a:rPr sz="950" b="1" spc="25" dirty="0">
                <a:solidFill>
                  <a:srgbClr val="333333"/>
                </a:solidFill>
                <a:latin typeface="微软雅黑"/>
                <a:cs typeface="微软雅黑"/>
              </a:rPr>
              <a:t>等多项相关的服务，因此本实验会临时关闭</a:t>
            </a:r>
            <a:r>
              <a:rPr sz="950" b="1" spc="40" dirty="0">
                <a:solidFill>
                  <a:srgbClr val="333333"/>
                </a:solidFill>
                <a:latin typeface="Trebuchet MS"/>
                <a:cs typeface="Trebuchet MS"/>
              </a:rPr>
              <a:t>firewalld</a:t>
            </a:r>
            <a:r>
              <a:rPr sz="950" b="1" spc="25" dirty="0">
                <a:solidFill>
                  <a:srgbClr val="333333"/>
                </a:solidFill>
                <a:latin typeface="微软雅黑"/>
                <a:cs typeface="微软雅黑"/>
              </a:rPr>
              <a:t>防火墙，以让数据能够正常的传送：</a:t>
            </a:r>
            <a:endParaRPr sz="950">
              <a:latin typeface="微软雅黑"/>
              <a:cs typeface="微软雅黑"/>
            </a:endParaRPr>
          </a:p>
          <a:p>
            <a:pPr>
              <a:lnSpc>
                <a:spcPct val="100000"/>
              </a:lnSpc>
              <a:spcBef>
                <a:spcPts val="45"/>
              </a:spcBef>
            </a:pPr>
            <a:endParaRPr sz="900">
              <a:latin typeface="微软雅黑"/>
              <a:cs typeface="微软雅黑"/>
            </a:endParaRPr>
          </a:p>
          <a:p>
            <a:pPr marL="136525" marR="225044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pub]# </a:t>
            </a:r>
            <a:r>
              <a:rPr sz="850" spc="30" dirty="0">
                <a:solidFill>
                  <a:srgbClr val="333333"/>
                </a:solidFill>
                <a:latin typeface="Lucida Console"/>
                <a:cs typeface="Lucida Console"/>
              </a:rPr>
              <a:t>iptables </a:t>
            </a:r>
            <a:r>
              <a:rPr sz="850" spc="20" dirty="0">
                <a:solidFill>
                  <a:srgbClr val="333333"/>
                </a:solidFill>
                <a:latin typeface="Lucida Console"/>
                <a:cs typeface="Lucida Console"/>
              </a:rPr>
              <a:t>-F </a:t>
            </a:r>
            <a:r>
              <a:rPr sz="850" spc="2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pub]#</a:t>
            </a:r>
            <a:r>
              <a:rPr sz="850" spc="20" dirty="0">
                <a:solidFill>
                  <a:srgbClr val="333333"/>
                </a:solidFill>
                <a:latin typeface="Lucida Console"/>
                <a:cs typeface="Lucida Console"/>
              </a:rPr>
              <a:t> </a:t>
            </a:r>
            <a:r>
              <a:rPr sz="850" spc="30" dirty="0">
                <a:solidFill>
                  <a:srgbClr val="333333"/>
                </a:solidFill>
                <a:latin typeface="Lucida Console"/>
                <a:cs typeface="Lucida Console"/>
              </a:rPr>
              <a:t>systemctl</a:t>
            </a:r>
            <a:r>
              <a:rPr sz="850" spc="25" dirty="0">
                <a:solidFill>
                  <a:srgbClr val="333333"/>
                </a:solidFill>
                <a:latin typeface="Lucida Console"/>
                <a:cs typeface="Lucida Console"/>
              </a:rPr>
              <a:t> stop</a:t>
            </a:r>
            <a:r>
              <a:rPr sz="850" spc="20" dirty="0">
                <a:solidFill>
                  <a:srgbClr val="333333"/>
                </a:solidFill>
                <a:latin typeface="Lucida Console"/>
                <a:cs typeface="Lucida Console"/>
              </a:rPr>
              <a:t> </a:t>
            </a:r>
            <a:r>
              <a:rPr sz="850" spc="30" dirty="0">
                <a:solidFill>
                  <a:srgbClr val="333333"/>
                </a:solidFill>
                <a:latin typeface="Lucida Console"/>
                <a:cs typeface="Lucida Console"/>
              </a:rPr>
              <a:t>firewalld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b="1" spc="25" dirty="0">
                <a:solidFill>
                  <a:srgbClr val="333333"/>
                </a:solidFill>
                <a:latin typeface="微软雅黑"/>
                <a:cs typeface="微软雅黑"/>
              </a:rPr>
              <a:t>当挂载好光盘镜像并把仓库文件配置妥当后，就可以安装</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服务程序软件包了：</a:t>
            </a:r>
            <a:endParaRPr sz="950">
              <a:latin typeface="微软雅黑"/>
              <a:cs typeface="微软雅黑"/>
            </a:endParaRPr>
          </a:p>
          <a:p>
            <a:pPr>
              <a:lnSpc>
                <a:spcPct val="100000"/>
              </a:lnSpc>
              <a:spcBef>
                <a:spcPts val="45"/>
              </a:spcBef>
            </a:pPr>
            <a:endParaRPr sz="900">
              <a:latin typeface="微软雅黑"/>
              <a:cs typeface="微软雅黑"/>
            </a:endParaRPr>
          </a:p>
          <a:p>
            <a:pPr marL="136525" marR="225234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dnf </a:t>
            </a:r>
            <a:r>
              <a:rPr sz="850" spc="30" dirty="0">
                <a:solidFill>
                  <a:srgbClr val="333333"/>
                </a:solidFill>
                <a:latin typeface="Lucida Console"/>
                <a:cs typeface="Lucida Console"/>
              </a:rPr>
              <a:t>install </a:t>
            </a:r>
            <a:r>
              <a:rPr sz="850" spc="20" dirty="0">
                <a:solidFill>
                  <a:srgbClr val="333333"/>
                </a:solidFill>
                <a:latin typeface="Lucida Console"/>
                <a:cs typeface="Lucida Console"/>
              </a:rPr>
              <a:t>-y </a:t>
            </a:r>
            <a:r>
              <a:rPr sz="850" spc="30" dirty="0">
                <a:solidFill>
                  <a:srgbClr val="333333"/>
                </a:solidFill>
                <a:latin typeface="Lucida Console"/>
                <a:cs typeface="Lucida Console"/>
              </a:rPr>
              <a:t>dhcp-server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Updating Subscription Management repositories. </a:t>
            </a:r>
            <a:r>
              <a:rPr sz="850" spc="35" dirty="0">
                <a:solidFill>
                  <a:srgbClr val="333333"/>
                </a:solidFill>
                <a:latin typeface="Lucida Console"/>
                <a:cs typeface="Lucida Console"/>
              </a:rPr>
              <a:t> </a:t>
            </a:r>
            <a:r>
              <a:rPr sz="850" spc="25" dirty="0">
                <a:solidFill>
                  <a:srgbClr val="333333"/>
                </a:solidFill>
                <a:latin typeface="Lucida Console"/>
                <a:cs typeface="Lucida Console"/>
              </a:rPr>
              <a:t>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 </a:t>
            </a:r>
            <a:r>
              <a:rPr sz="850" spc="30" dirty="0">
                <a:solidFill>
                  <a:srgbClr val="333333"/>
                </a:solidFill>
                <a:latin typeface="Lucida Console"/>
                <a:cs typeface="Lucida Console"/>
              </a:rPr>
              <a:t>consumer identity</a:t>
            </a:r>
            <a:endParaRPr sz="850">
              <a:latin typeface="Lucida Console"/>
              <a:cs typeface="Lucida Console"/>
            </a:endParaRPr>
          </a:p>
          <a:p>
            <a:pPr marL="136525" marR="185420">
              <a:lnSpc>
                <a:spcPct val="132400"/>
              </a:lnSpc>
            </a:pP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subscription-manager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a:t>
            </a:r>
            <a:endParaRPr sz="850">
              <a:latin typeface="Lucida Console"/>
              <a:cs typeface="Lucida Console"/>
            </a:endParaRPr>
          </a:p>
          <a:p>
            <a:pPr marL="136525" marR="393700">
              <a:lnSpc>
                <a:spcPct val="132400"/>
              </a:lnSpc>
            </a:pPr>
            <a:r>
              <a:rPr sz="850" spc="25" dirty="0">
                <a:solidFill>
                  <a:srgbClr val="333333"/>
                </a:solidFill>
                <a:latin typeface="Lucida Console"/>
                <a:cs typeface="Lucida Console"/>
              </a:rPr>
              <a:t>Last</a:t>
            </a:r>
            <a:r>
              <a:rPr sz="850" spc="30" dirty="0">
                <a:solidFill>
                  <a:srgbClr val="333333"/>
                </a:solidFill>
                <a:latin typeface="Lucida Console"/>
                <a:cs typeface="Lucida Console"/>
              </a:rPr>
              <a:t> metadata expiration </a:t>
            </a:r>
            <a:r>
              <a:rPr sz="850" spc="25" dirty="0">
                <a:solidFill>
                  <a:srgbClr val="333333"/>
                </a:solidFill>
                <a:latin typeface="Lucida Console"/>
                <a:cs typeface="Lucida Console"/>
              </a:rPr>
              <a:t>check:</a:t>
            </a:r>
            <a:r>
              <a:rPr sz="850" spc="35" dirty="0">
                <a:solidFill>
                  <a:srgbClr val="333333"/>
                </a:solidFill>
                <a:latin typeface="Lucida Console"/>
                <a:cs typeface="Lucida Console"/>
              </a:rPr>
              <a:t> </a:t>
            </a:r>
            <a:r>
              <a:rPr sz="850" spc="30" dirty="0">
                <a:solidFill>
                  <a:srgbClr val="333333"/>
                </a:solidFill>
                <a:latin typeface="Lucida Console"/>
                <a:cs typeface="Lucida Console"/>
              </a:rPr>
              <a:t>0:00:22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5" dirty="0">
                <a:solidFill>
                  <a:srgbClr val="333333"/>
                </a:solidFill>
                <a:latin typeface="Lucida Console"/>
                <a:cs typeface="Lucida Console"/>
              </a:rPr>
              <a:t> </a:t>
            </a:r>
            <a:r>
              <a:rPr sz="850" spc="20" dirty="0">
                <a:solidFill>
                  <a:srgbClr val="333333"/>
                </a:solidFill>
                <a:latin typeface="Lucida Console"/>
                <a:cs typeface="Lucida Console"/>
              </a:rPr>
              <a:t>30</a:t>
            </a:r>
            <a:r>
              <a:rPr sz="850" spc="30" dirty="0">
                <a:solidFill>
                  <a:srgbClr val="333333"/>
                </a:solidFill>
                <a:latin typeface="Lucida Console"/>
                <a:cs typeface="Lucida Console"/>
              </a:rPr>
              <a:t> </a:t>
            </a:r>
            <a:r>
              <a:rPr sz="850" spc="25" dirty="0">
                <a:solidFill>
                  <a:srgbClr val="333333"/>
                </a:solidFill>
                <a:latin typeface="Lucida Console"/>
                <a:cs typeface="Lucida Console"/>
              </a:rPr>
              <a:t>Apr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r>
              <a:rPr sz="850" spc="35" dirty="0">
                <a:solidFill>
                  <a:srgbClr val="333333"/>
                </a:solidFill>
                <a:latin typeface="Lucida Console"/>
                <a:cs typeface="Lucida Console"/>
              </a:rPr>
              <a:t> </a:t>
            </a:r>
            <a:r>
              <a:rPr sz="850" spc="30" dirty="0">
                <a:solidFill>
                  <a:srgbClr val="333333"/>
                </a:solidFill>
                <a:latin typeface="Lucida Console"/>
                <a:cs typeface="Lucida Console"/>
              </a:rPr>
              <a:t>01:03:26 </a:t>
            </a:r>
            <a:r>
              <a:rPr sz="850" spc="20" dirty="0">
                <a:solidFill>
                  <a:srgbClr val="333333"/>
                </a:solidFill>
                <a:latin typeface="Lucida Console"/>
                <a:cs typeface="Lucida Console"/>
              </a:rPr>
              <a:t>AM </a:t>
            </a:r>
            <a:r>
              <a:rPr sz="850" spc="-500"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Dependencies</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marL="73025" algn="ctr">
              <a:lnSpc>
                <a:spcPct val="100000"/>
              </a:lnSpc>
              <a:spcBef>
                <a:spcPts val="334"/>
              </a:spcBef>
              <a:tabLst>
                <a:tab pos="1365250" algn="l"/>
                <a:tab pos="2315210" algn="l"/>
                <a:tab pos="4078604" algn="l"/>
                <a:tab pos="5108575" algn="l"/>
              </a:tabLst>
            </a:pPr>
            <a:r>
              <a:rPr sz="850" spc="30" dirty="0">
                <a:solidFill>
                  <a:srgbClr val="333333"/>
                </a:solidFill>
                <a:latin typeface="Lucida Console"/>
                <a:cs typeface="Lucida Console"/>
              </a:rPr>
              <a:t>Package	</a:t>
            </a:r>
            <a:r>
              <a:rPr sz="850" spc="25" dirty="0">
                <a:solidFill>
                  <a:srgbClr val="333333"/>
                </a:solidFill>
                <a:latin typeface="Lucida Console"/>
                <a:cs typeface="Lucida Console"/>
              </a:rPr>
              <a:t>Arch	</a:t>
            </a:r>
            <a:r>
              <a:rPr sz="850" spc="30" dirty="0">
                <a:solidFill>
                  <a:srgbClr val="333333"/>
                </a:solidFill>
                <a:latin typeface="Lucida Console"/>
                <a:cs typeface="Lucida Console"/>
              </a:rPr>
              <a:t>Version	Repository	</a:t>
            </a:r>
            <a:r>
              <a:rPr sz="850" spc="25" dirty="0">
                <a:solidFill>
                  <a:srgbClr val="333333"/>
                </a:solidFill>
                <a:latin typeface="Lucida Console"/>
                <a:cs typeface="Lucida Console"/>
              </a:rPr>
              <a:t>Size</a:t>
            </a:r>
            <a:endParaRPr sz="850">
              <a:latin typeface="Lucida Console"/>
              <a:cs typeface="Lucida Console"/>
            </a:endParaRPr>
          </a:p>
          <a:p>
            <a:pPr marL="38735" algn="ctr">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Installing:</a:t>
            </a:r>
            <a:endParaRPr sz="850">
              <a:latin typeface="Lucida Console"/>
              <a:cs typeface="Lucida Console"/>
            </a:endParaRPr>
          </a:p>
          <a:p>
            <a:pPr marL="203200">
              <a:lnSpc>
                <a:spcPct val="100000"/>
              </a:lnSpc>
              <a:spcBef>
                <a:spcPts val="330"/>
              </a:spcBef>
              <a:tabLst>
                <a:tab pos="1504950" algn="l"/>
                <a:tab pos="2459355" algn="l"/>
                <a:tab pos="4239895" algn="l"/>
                <a:tab pos="5194300" algn="l"/>
              </a:tabLst>
            </a:pPr>
            <a:r>
              <a:rPr sz="850" spc="30" dirty="0">
                <a:solidFill>
                  <a:srgbClr val="333333"/>
                </a:solidFill>
                <a:latin typeface="Lucida Console"/>
                <a:cs typeface="Lucida Console"/>
              </a:rPr>
              <a:t>dhcp-server	</a:t>
            </a:r>
            <a:r>
              <a:rPr sz="850" spc="25" dirty="0">
                <a:solidFill>
                  <a:srgbClr val="333333"/>
                </a:solidFill>
                <a:latin typeface="Lucida Console"/>
                <a:cs typeface="Lucida Console"/>
              </a:rPr>
              <a:t>x86_64	</a:t>
            </a:r>
            <a:r>
              <a:rPr sz="850" spc="30" dirty="0">
                <a:solidFill>
                  <a:srgbClr val="333333"/>
                </a:solidFill>
                <a:latin typeface="Lucida Console"/>
                <a:cs typeface="Lucida Console"/>
              </a:rPr>
              <a:t>12:4.3.6-30.el8	</a:t>
            </a:r>
            <a:r>
              <a:rPr sz="850" spc="25" dirty="0">
                <a:solidFill>
                  <a:srgbClr val="333333"/>
                </a:solidFill>
                <a:latin typeface="Lucida Console"/>
                <a:cs typeface="Lucida Console"/>
              </a:rPr>
              <a:t>BaseOS	529</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30" dirty="0">
                <a:solidFill>
                  <a:srgbClr val="333333"/>
                </a:solidFill>
                <a:latin typeface="Lucida Console"/>
                <a:cs typeface="Lucida Console"/>
              </a:rPr>
              <a:t>Transaction</a:t>
            </a:r>
            <a:r>
              <a:rPr sz="850" spc="-30"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p:txBody>
      </p:sp>
      <p:sp>
        <p:nvSpPr>
          <p:cNvPr id="13" name="object 13"/>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343</a:t>
            </a:fld>
            <a:endParaRPr sz="800">
              <a:latin typeface="小哥哥网恋吗"/>
              <a:cs typeface="小哥哥网恋吗"/>
            </a:endParaRPr>
          </a:p>
        </p:txBody>
      </p:sp>
      <p:sp>
        <p:nvSpPr>
          <p:cNvPr id="12" name="object 1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662"/>
            <a:ext cx="5651500" cy="1615440"/>
            <a:chOff x="959124" y="363662"/>
            <a:chExt cx="5651500" cy="1615440"/>
          </a:xfrm>
        </p:grpSpPr>
        <p:sp>
          <p:nvSpPr>
            <p:cNvPr id="3" name="object 3"/>
            <p:cNvSpPr/>
            <p:nvPr/>
          </p:nvSpPr>
          <p:spPr>
            <a:xfrm>
              <a:off x="963889" y="368427"/>
              <a:ext cx="5641975" cy="1605915"/>
            </a:xfrm>
            <a:custGeom>
              <a:avLst/>
              <a:gdLst/>
              <a:ahLst/>
              <a:cxnLst/>
              <a:rect l="l" t="t" r="r" b="b"/>
              <a:pathLst>
                <a:path w="5641975" h="1605914">
                  <a:moveTo>
                    <a:pt x="5617597" y="1605530"/>
                  </a:moveTo>
                  <a:lnTo>
                    <a:pt x="23823" y="1605530"/>
                  </a:lnTo>
                  <a:lnTo>
                    <a:pt x="20659" y="1605235"/>
                  </a:lnTo>
                  <a:lnTo>
                    <a:pt x="0" y="1584385"/>
                  </a:lnTo>
                  <a:lnTo>
                    <a:pt x="0" y="0"/>
                  </a:lnTo>
                  <a:lnTo>
                    <a:pt x="5641421" y="0"/>
                  </a:lnTo>
                  <a:lnTo>
                    <a:pt x="5641421" y="1584385"/>
                  </a:lnTo>
                  <a:lnTo>
                    <a:pt x="5617597" y="1605530"/>
                  </a:lnTo>
                  <a:close/>
                </a:path>
              </a:pathLst>
            </a:custGeom>
            <a:solidFill>
              <a:srgbClr val="F8F8F8"/>
            </a:solidFill>
          </p:spPr>
          <p:txBody>
            <a:bodyPr wrap="square" lIns="0" tIns="0" rIns="0" bIns="0" rtlCol="0"/>
            <a:lstStyle/>
            <a:p>
              <a:endParaRPr/>
            </a:p>
          </p:txBody>
        </p:sp>
        <p:sp>
          <p:nvSpPr>
            <p:cNvPr id="4" name="object 4"/>
            <p:cNvSpPr/>
            <p:nvPr/>
          </p:nvSpPr>
          <p:spPr>
            <a:xfrm>
              <a:off x="963889" y="368427"/>
              <a:ext cx="5641975" cy="1605915"/>
            </a:xfrm>
            <a:custGeom>
              <a:avLst/>
              <a:gdLst/>
              <a:ahLst/>
              <a:cxnLst/>
              <a:rect l="l" t="t" r="r" b="b"/>
              <a:pathLst>
                <a:path w="5641975" h="1605914">
                  <a:moveTo>
                    <a:pt x="0" y="1581707"/>
                  </a:moveTo>
                  <a:lnTo>
                    <a:pt x="0" y="0"/>
                  </a:lnTo>
                </a:path>
                <a:path w="5641975" h="1605914">
                  <a:moveTo>
                    <a:pt x="5641421" y="0"/>
                  </a:moveTo>
                  <a:lnTo>
                    <a:pt x="5641421" y="1581707"/>
                  </a:lnTo>
                  <a:lnTo>
                    <a:pt x="5641421" y="1584385"/>
                  </a:lnTo>
                  <a:lnTo>
                    <a:pt x="5640820" y="1587367"/>
                  </a:lnTo>
                  <a:lnTo>
                    <a:pt x="5617597" y="1605530"/>
                  </a:lnTo>
                  <a:lnTo>
                    <a:pt x="23823" y="1605530"/>
                  </a:lnTo>
                  <a:lnTo>
                    <a:pt x="0" y="1584385"/>
                  </a:lnTo>
                  <a:lnTo>
                    <a:pt x="0" y="1581707"/>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181"/>
              <a:ext cx="5556250" cy="1544320"/>
            </a:xfrm>
            <a:custGeom>
              <a:avLst/>
              <a:gdLst/>
              <a:ahLst/>
              <a:cxnLst/>
              <a:rect l="l" t="t" r="r" b="b"/>
              <a:pathLst>
                <a:path w="5556250" h="1544320">
                  <a:moveTo>
                    <a:pt x="5555656" y="1543742"/>
                  </a:moveTo>
                  <a:lnTo>
                    <a:pt x="0" y="1543742"/>
                  </a:lnTo>
                  <a:lnTo>
                    <a:pt x="0" y="0"/>
                  </a:lnTo>
                  <a:lnTo>
                    <a:pt x="5555656" y="0"/>
                  </a:lnTo>
                  <a:lnTo>
                    <a:pt x="5555656" y="1543742"/>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217472"/>
            <a:ext cx="5651500" cy="2553970"/>
            <a:chOff x="959124" y="3217472"/>
            <a:chExt cx="5651500" cy="2553970"/>
          </a:xfrm>
        </p:grpSpPr>
        <p:sp>
          <p:nvSpPr>
            <p:cNvPr id="7" name="object 7"/>
            <p:cNvSpPr/>
            <p:nvPr/>
          </p:nvSpPr>
          <p:spPr>
            <a:xfrm>
              <a:off x="963889" y="3222236"/>
              <a:ext cx="5641975" cy="2544445"/>
            </a:xfrm>
            <a:custGeom>
              <a:avLst/>
              <a:gdLst/>
              <a:ahLst/>
              <a:cxnLst/>
              <a:rect l="l" t="t" r="r" b="b"/>
              <a:pathLst>
                <a:path w="5641975" h="2544445">
                  <a:moveTo>
                    <a:pt x="5617597" y="2544357"/>
                  </a:moveTo>
                  <a:lnTo>
                    <a:pt x="23823" y="2544357"/>
                  </a:lnTo>
                  <a:lnTo>
                    <a:pt x="20659" y="2544061"/>
                  </a:lnTo>
                  <a:lnTo>
                    <a:pt x="17629" y="2543461"/>
                  </a:lnTo>
                  <a:lnTo>
                    <a:pt x="14703" y="2541975"/>
                  </a:lnTo>
                  <a:lnTo>
                    <a:pt x="11787" y="2540783"/>
                  </a:lnTo>
                  <a:lnTo>
                    <a:pt x="0" y="2523506"/>
                  </a:lnTo>
                  <a:lnTo>
                    <a:pt x="0" y="2520533"/>
                  </a:lnTo>
                  <a:lnTo>
                    <a:pt x="0" y="20545"/>
                  </a:lnTo>
                  <a:lnTo>
                    <a:pt x="20659" y="0"/>
                  </a:lnTo>
                  <a:lnTo>
                    <a:pt x="5620752" y="0"/>
                  </a:lnTo>
                  <a:lnTo>
                    <a:pt x="5641421" y="20545"/>
                  </a:lnTo>
                  <a:lnTo>
                    <a:pt x="5641421" y="2523506"/>
                  </a:lnTo>
                  <a:lnTo>
                    <a:pt x="5626717" y="2541975"/>
                  </a:lnTo>
                  <a:lnTo>
                    <a:pt x="5623792" y="2543461"/>
                  </a:lnTo>
                  <a:lnTo>
                    <a:pt x="5620752" y="2544061"/>
                  </a:lnTo>
                  <a:lnTo>
                    <a:pt x="5617597" y="2544357"/>
                  </a:lnTo>
                  <a:close/>
                </a:path>
              </a:pathLst>
            </a:custGeom>
            <a:solidFill>
              <a:srgbClr val="F8F8F8"/>
            </a:solidFill>
          </p:spPr>
          <p:txBody>
            <a:bodyPr wrap="square" lIns="0" tIns="0" rIns="0" bIns="0" rtlCol="0"/>
            <a:lstStyle/>
            <a:p>
              <a:endParaRPr/>
            </a:p>
          </p:txBody>
        </p:sp>
        <p:sp>
          <p:nvSpPr>
            <p:cNvPr id="8" name="object 8"/>
            <p:cNvSpPr/>
            <p:nvPr/>
          </p:nvSpPr>
          <p:spPr>
            <a:xfrm>
              <a:off x="963889" y="3222236"/>
              <a:ext cx="5641975" cy="2544445"/>
            </a:xfrm>
            <a:custGeom>
              <a:avLst/>
              <a:gdLst/>
              <a:ahLst/>
              <a:cxnLst/>
              <a:rect l="l" t="t" r="r" b="b"/>
              <a:pathLst>
                <a:path w="5641975" h="2544445">
                  <a:moveTo>
                    <a:pt x="0" y="2520533"/>
                  </a:moveTo>
                  <a:lnTo>
                    <a:pt x="0" y="23823"/>
                  </a:lnTo>
                  <a:lnTo>
                    <a:pt x="0" y="20545"/>
                  </a:lnTo>
                  <a:lnTo>
                    <a:pt x="600" y="17276"/>
                  </a:lnTo>
                  <a:lnTo>
                    <a:pt x="20659" y="0"/>
                  </a:lnTo>
                  <a:lnTo>
                    <a:pt x="23823" y="0"/>
                  </a:lnTo>
                  <a:lnTo>
                    <a:pt x="5617597" y="0"/>
                  </a:lnTo>
                  <a:lnTo>
                    <a:pt x="5620752" y="0"/>
                  </a:lnTo>
                  <a:lnTo>
                    <a:pt x="5623792" y="600"/>
                  </a:lnTo>
                  <a:lnTo>
                    <a:pt x="5641421" y="20545"/>
                  </a:lnTo>
                  <a:lnTo>
                    <a:pt x="5641421" y="23823"/>
                  </a:lnTo>
                  <a:lnTo>
                    <a:pt x="5641421" y="2520533"/>
                  </a:lnTo>
                  <a:lnTo>
                    <a:pt x="5641421" y="2523506"/>
                  </a:lnTo>
                  <a:lnTo>
                    <a:pt x="5640821" y="2526489"/>
                  </a:lnTo>
                  <a:lnTo>
                    <a:pt x="5626717" y="2541975"/>
                  </a:lnTo>
                  <a:lnTo>
                    <a:pt x="5623792" y="2543461"/>
                  </a:lnTo>
                  <a:lnTo>
                    <a:pt x="5620752" y="2544061"/>
                  </a:lnTo>
                  <a:lnTo>
                    <a:pt x="5617597" y="2544357"/>
                  </a:lnTo>
                  <a:lnTo>
                    <a:pt x="23823" y="2544357"/>
                  </a:lnTo>
                  <a:lnTo>
                    <a:pt x="20659" y="2544061"/>
                  </a:lnTo>
                  <a:lnTo>
                    <a:pt x="17629" y="2543461"/>
                  </a:lnTo>
                  <a:lnTo>
                    <a:pt x="14703" y="2541975"/>
                  </a:lnTo>
                  <a:lnTo>
                    <a:pt x="11787" y="2540783"/>
                  </a:lnTo>
                  <a:lnTo>
                    <a:pt x="0" y="2523506"/>
                  </a:lnTo>
                  <a:lnTo>
                    <a:pt x="0" y="2520533"/>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303398"/>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7105478"/>
            <a:ext cx="5651500" cy="838835"/>
            <a:chOff x="959124" y="7105478"/>
            <a:chExt cx="5651500" cy="838835"/>
          </a:xfrm>
        </p:grpSpPr>
        <p:sp>
          <p:nvSpPr>
            <p:cNvPr id="11" name="object 11"/>
            <p:cNvSpPr/>
            <p:nvPr/>
          </p:nvSpPr>
          <p:spPr>
            <a:xfrm>
              <a:off x="963889" y="7110243"/>
              <a:ext cx="5641975" cy="829310"/>
            </a:xfrm>
            <a:custGeom>
              <a:avLst/>
              <a:gdLst/>
              <a:ahLst/>
              <a:cxnLst/>
              <a:rect l="l" t="t" r="r" b="b"/>
              <a:pathLst>
                <a:path w="5641975" h="829309">
                  <a:moveTo>
                    <a:pt x="5617597" y="829060"/>
                  </a:moveTo>
                  <a:lnTo>
                    <a:pt x="23823" y="829060"/>
                  </a:lnTo>
                  <a:lnTo>
                    <a:pt x="20659" y="828764"/>
                  </a:lnTo>
                  <a:lnTo>
                    <a:pt x="0" y="808209"/>
                  </a:lnTo>
                  <a:lnTo>
                    <a:pt x="0" y="805236"/>
                  </a:lnTo>
                  <a:lnTo>
                    <a:pt x="0" y="20545"/>
                  </a:lnTo>
                  <a:lnTo>
                    <a:pt x="600" y="17267"/>
                  </a:lnTo>
                  <a:lnTo>
                    <a:pt x="3020" y="11616"/>
                  </a:lnTo>
                  <a:lnTo>
                    <a:pt x="4745" y="8929"/>
                  </a:lnTo>
                  <a:lnTo>
                    <a:pt x="6975" y="6851"/>
                  </a:lnTo>
                  <a:lnTo>
                    <a:pt x="9214" y="4469"/>
                  </a:lnTo>
                  <a:lnTo>
                    <a:pt x="11787" y="2677"/>
                  </a:lnTo>
                  <a:lnTo>
                    <a:pt x="14703" y="1782"/>
                  </a:lnTo>
                  <a:lnTo>
                    <a:pt x="17629" y="590"/>
                  </a:lnTo>
                  <a:lnTo>
                    <a:pt x="20659" y="0"/>
                  </a:lnTo>
                  <a:lnTo>
                    <a:pt x="5620752" y="0"/>
                  </a:lnTo>
                  <a:lnTo>
                    <a:pt x="5623792" y="590"/>
                  </a:lnTo>
                  <a:lnTo>
                    <a:pt x="5626717" y="1782"/>
                  </a:lnTo>
                  <a:lnTo>
                    <a:pt x="5629633" y="2677"/>
                  </a:lnTo>
                  <a:lnTo>
                    <a:pt x="5632206" y="4469"/>
                  </a:lnTo>
                  <a:lnTo>
                    <a:pt x="5634446" y="6851"/>
                  </a:lnTo>
                  <a:lnTo>
                    <a:pt x="5636675" y="8929"/>
                  </a:lnTo>
                  <a:lnTo>
                    <a:pt x="5638400" y="11616"/>
                  </a:lnTo>
                  <a:lnTo>
                    <a:pt x="5640821" y="17267"/>
                  </a:lnTo>
                  <a:lnTo>
                    <a:pt x="5641421" y="20545"/>
                  </a:lnTo>
                  <a:lnTo>
                    <a:pt x="5641421" y="808209"/>
                  </a:lnTo>
                  <a:lnTo>
                    <a:pt x="5620752" y="828764"/>
                  </a:lnTo>
                  <a:lnTo>
                    <a:pt x="5617597" y="829060"/>
                  </a:lnTo>
                  <a:close/>
                </a:path>
              </a:pathLst>
            </a:custGeom>
            <a:solidFill>
              <a:srgbClr val="F8F8F8"/>
            </a:solidFill>
          </p:spPr>
          <p:txBody>
            <a:bodyPr wrap="square" lIns="0" tIns="0" rIns="0" bIns="0" rtlCol="0"/>
            <a:lstStyle/>
            <a:p>
              <a:endParaRPr/>
            </a:p>
          </p:txBody>
        </p:sp>
        <p:sp>
          <p:nvSpPr>
            <p:cNvPr id="12" name="object 12"/>
            <p:cNvSpPr/>
            <p:nvPr/>
          </p:nvSpPr>
          <p:spPr>
            <a:xfrm>
              <a:off x="963889" y="7110243"/>
              <a:ext cx="5641975" cy="829310"/>
            </a:xfrm>
            <a:custGeom>
              <a:avLst/>
              <a:gdLst/>
              <a:ahLst/>
              <a:cxnLst/>
              <a:rect l="l" t="t" r="r" b="b"/>
              <a:pathLst>
                <a:path w="5641975" h="829309">
                  <a:moveTo>
                    <a:pt x="0" y="80523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782"/>
                  </a:lnTo>
                  <a:lnTo>
                    <a:pt x="17629" y="590"/>
                  </a:lnTo>
                  <a:lnTo>
                    <a:pt x="20659" y="0"/>
                  </a:lnTo>
                  <a:lnTo>
                    <a:pt x="23823" y="0"/>
                  </a:lnTo>
                  <a:lnTo>
                    <a:pt x="5617597" y="0"/>
                  </a:lnTo>
                  <a:lnTo>
                    <a:pt x="5620752" y="0"/>
                  </a:lnTo>
                  <a:lnTo>
                    <a:pt x="5623792" y="590"/>
                  </a:lnTo>
                  <a:lnTo>
                    <a:pt x="5626717" y="1782"/>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805236"/>
                  </a:lnTo>
                  <a:lnTo>
                    <a:pt x="5641421" y="808209"/>
                  </a:lnTo>
                  <a:lnTo>
                    <a:pt x="5640821" y="811192"/>
                  </a:lnTo>
                  <a:lnTo>
                    <a:pt x="5639610" y="813870"/>
                  </a:lnTo>
                  <a:lnTo>
                    <a:pt x="5638400" y="816548"/>
                  </a:lnTo>
                  <a:lnTo>
                    <a:pt x="5617597" y="829060"/>
                  </a:lnTo>
                  <a:lnTo>
                    <a:pt x="23823" y="829060"/>
                  </a:lnTo>
                  <a:lnTo>
                    <a:pt x="1810" y="813870"/>
                  </a:lnTo>
                  <a:lnTo>
                    <a:pt x="600" y="811192"/>
                  </a:lnTo>
                  <a:lnTo>
                    <a:pt x="0" y="808209"/>
                  </a:lnTo>
                  <a:lnTo>
                    <a:pt x="0" y="80523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7191405"/>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1729039"/>
            <a:ext cx="5675630" cy="2581910"/>
          </a:xfrm>
          <a:prstGeom prst="rect">
            <a:avLst/>
          </a:prstGeom>
        </p:spPr>
        <p:txBody>
          <a:bodyPr vert="horz" wrap="square" lIns="0" tIns="17780" rIns="0" bIns="0" rtlCol="0">
            <a:spAutoFit/>
          </a:bodyPr>
          <a:lstStyle/>
          <a:p>
            <a:pPr marL="136525">
              <a:lnSpc>
                <a:spcPct val="100000"/>
              </a:lnSpc>
              <a:spcBef>
                <a:spcPts val="14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14</a:t>
            </a:r>
            <a:r>
              <a:rPr sz="950" b="1" spc="25" dirty="0">
                <a:solidFill>
                  <a:srgbClr val="333333"/>
                </a:solidFill>
                <a:latin typeface="微软雅黑"/>
                <a:cs typeface="微软雅黑"/>
              </a:rPr>
              <a:t>章已经详细讲解了</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服务程序的配置以及部署方法，相信各位读者对相关的配置参数还有一些 印象。但是，我们在这里使用的配置文件与第</a:t>
            </a:r>
            <a:r>
              <a:rPr sz="950" b="1" dirty="0">
                <a:solidFill>
                  <a:srgbClr val="333333"/>
                </a:solidFill>
                <a:latin typeface="Trebuchet MS"/>
                <a:cs typeface="Trebuchet MS"/>
              </a:rPr>
              <a:t>14</a:t>
            </a:r>
            <a:r>
              <a:rPr sz="950" b="1" spc="25" dirty="0">
                <a:solidFill>
                  <a:srgbClr val="333333"/>
                </a:solidFill>
                <a:latin typeface="微软雅黑"/>
                <a:cs typeface="微软雅黑"/>
              </a:rPr>
              <a:t>章中的配置文件有两个主要区别：允许了</a:t>
            </a:r>
            <a:r>
              <a:rPr sz="950" b="1" spc="65" dirty="0">
                <a:solidFill>
                  <a:srgbClr val="333333"/>
                </a:solidFill>
                <a:latin typeface="Trebuchet MS"/>
                <a:cs typeface="Trebuchet MS"/>
              </a:rPr>
              <a:t>BOOTP</a:t>
            </a:r>
            <a:r>
              <a:rPr sz="950" b="1" spc="20" dirty="0">
                <a:solidFill>
                  <a:srgbClr val="333333"/>
                </a:solidFill>
                <a:latin typeface="微软雅黑"/>
                <a:cs typeface="微软雅黑"/>
              </a:rPr>
              <a:t>引导程 </a:t>
            </a:r>
            <a:r>
              <a:rPr sz="950" b="1" spc="25" dirty="0">
                <a:solidFill>
                  <a:srgbClr val="333333"/>
                </a:solidFill>
                <a:latin typeface="微软雅黑"/>
                <a:cs typeface="微软雅黑"/>
              </a:rPr>
              <a:t>序协议，旨在让局域网内暂时没有操作系统的主机也能获取静态</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地址；在配置文件的最下面加载了引 导驱动文件</a:t>
            </a:r>
            <a:r>
              <a:rPr sz="950" b="1" spc="25" dirty="0">
                <a:solidFill>
                  <a:srgbClr val="333333"/>
                </a:solidFill>
                <a:latin typeface="Trebuchet MS"/>
                <a:cs typeface="Trebuchet MS"/>
              </a:rPr>
              <a:t>pxelinux.0</a:t>
            </a:r>
            <a:r>
              <a:rPr sz="950" b="1" spc="25" dirty="0">
                <a:solidFill>
                  <a:srgbClr val="333333"/>
                </a:solidFill>
                <a:latin typeface="微软雅黑"/>
                <a:cs typeface="微软雅黑"/>
              </a:rPr>
              <a:t>（这个文件会在下面的步骤中创建），其目的是让客户端主机获取到</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地址后主 动获取引导驱动文件，自行进入下一步的安装过程。</a:t>
            </a:r>
            <a:endParaRPr sz="950">
              <a:latin typeface="微软雅黑"/>
              <a:cs typeface="微软雅黑"/>
            </a:endParaRPr>
          </a:p>
          <a:p>
            <a:pPr>
              <a:lnSpc>
                <a:spcPct val="100000"/>
              </a:lnSpc>
              <a:spcBef>
                <a:spcPts val="45"/>
              </a:spcBef>
            </a:pPr>
            <a:endParaRPr sz="900">
              <a:latin typeface="微软雅黑"/>
              <a:cs typeface="微软雅黑"/>
            </a:endParaRPr>
          </a:p>
          <a:p>
            <a:pPr marL="136525" marR="2416175">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/etc/dhcp/dhcpd.conf </a:t>
            </a:r>
            <a:r>
              <a:rPr sz="850" spc="-500" dirty="0">
                <a:solidFill>
                  <a:srgbClr val="333333"/>
                </a:solidFill>
                <a:latin typeface="Lucida Console"/>
                <a:cs typeface="Lucida Console"/>
              </a:rPr>
              <a:t> </a:t>
            </a:r>
            <a:r>
              <a:rPr sz="850" spc="25" dirty="0">
                <a:solidFill>
                  <a:srgbClr val="333333"/>
                </a:solidFill>
                <a:latin typeface="Lucida Console"/>
                <a:cs typeface="Lucida Console"/>
              </a:rPr>
              <a:t>allow </a:t>
            </a:r>
            <a:r>
              <a:rPr sz="850" spc="30" dirty="0">
                <a:solidFill>
                  <a:srgbClr val="333333"/>
                </a:solidFill>
                <a:latin typeface="Lucida Console"/>
                <a:cs typeface="Lucida Console"/>
              </a:rPr>
              <a:t>booting;</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allow</a:t>
            </a:r>
            <a:r>
              <a:rPr sz="850" spc="-5" dirty="0">
                <a:solidFill>
                  <a:srgbClr val="333333"/>
                </a:solidFill>
                <a:latin typeface="Lucida Console"/>
                <a:cs typeface="Lucida Console"/>
              </a:rPr>
              <a:t> </a:t>
            </a:r>
            <a:r>
              <a:rPr sz="850" spc="25" dirty="0">
                <a:solidFill>
                  <a:srgbClr val="333333"/>
                </a:solidFill>
                <a:latin typeface="Lucida Console"/>
                <a:cs typeface="Lucida Console"/>
              </a:rPr>
              <a:t>bootp;</a:t>
            </a:r>
            <a:endParaRPr sz="850">
              <a:latin typeface="Lucida Console"/>
              <a:cs typeface="Lucida Console"/>
            </a:endParaRPr>
          </a:p>
          <a:p>
            <a:pPr marL="136525" marR="3938904">
              <a:lnSpc>
                <a:spcPct val="132400"/>
              </a:lnSpc>
            </a:pPr>
            <a:r>
              <a:rPr sz="850" spc="30" dirty="0">
                <a:solidFill>
                  <a:srgbClr val="333333"/>
                </a:solidFill>
                <a:latin typeface="Lucida Console"/>
                <a:cs typeface="Lucida Console"/>
              </a:rPr>
              <a:t>ddns-update-style</a:t>
            </a:r>
            <a:r>
              <a:rPr sz="850" spc="-25" dirty="0">
                <a:solidFill>
                  <a:srgbClr val="333333"/>
                </a:solidFill>
                <a:latin typeface="Lucida Console"/>
                <a:cs typeface="Lucida Console"/>
              </a:rPr>
              <a:t> </a:t>
            </a:r>
            <a:r>
              <a:rPr sz="850" spc="25" dirty="0">
                <a:solidFill>
                  <a:srgbClr val="333333"/>
                </a:solidFill>
                <a:latin typeface="Lucida Console"/>
                <a:cs typeface="Lucida Console"/>
              </a:rPr>
              <a:t>none;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ignore</a:t>
            </a:r>
            <a:r>
              <a:rPr sz="850" dirty="0">
                <a:solidFill>
                  <a:srgbClr val="333333"/>
                </a:solidFill>
                <a:latin typeface="Lucida Console"/>
                <a:cs typeface="Lucida Console"/>
              </a:rPr>
              <a:t> </a:t>
            </a:r>
            <a:r>
              <a:rPr sz="850" spc="30" dirty="0">
                <a:solidFill>
                  <a:srgbClr val="333333"/>
                </a:solidFill>
                <a:latin typeface="Lucida Console"/>
                <a:cs typeface="Lucida Console"/>
              </a:rPr>
              <a:t>client-updates;</a:t>
            </a:r>
            <a:endParaRPr sz="850">
              <a:latin typeface="Lucida Console"/>
              <a:cs typeface="Lucida Console"/>
            </a:endParaRPr>
          </a:p>
          <a:p>
            <a:pPr marL="136525">
              <a:lnSpc>
                <a:spcPct val="100000"/>
              </a:lnSpc>
              <a:spcBef>
                <a:spcPts val="330"/>
              </a:spcBef>
            </a:pPr>
            <a:r>
              <a:rPr sz="850" spc="25" dirty="0">
                <a:solidFill>
                  <a:srgbClr val="333333"/>
                </a:solidFill>
                <a:latin typeface="Lucida Console"/>
                <a:cs typeface="Lucida Console"/>
              </a:rPr>
              <a:t>subnet</a:t>
            </a:r>
            <a:r>
              <a:rPr sz="850" spc="20" dirty="0">
                <a:solidFill>
                  <a:srgbClr val="333333"/>
                </a:solidFill>
                <a:latin typeface="Lucida Console"/>
                <a:cs typeface="Lucida Console"/>
              </a:rPr>
              <a:t> </a:t>
            </a:r>
            <a:r>
              <a:rPr sz="850" spc="30" dirty="0">
                <a:solidFill>
                  <a:srgbClr val="333333"/>
                </a:solidFill>
                <a:latin typeface="Lucida Console"/>
                <a:cs typeface="Lucida Console"/>
              </a:rPr>
              <a:t>192.168.10.0</a:t>
            </a:r>
            <a:r>
              <a:rPr sz="850" spc="20" dirty="0">
                <a:solidFill>
                  <a:srgbClr val="333333"/>
                </a:solidFill>
                <a:latin typeface="Lucida Console"/>
                <a:cs typeface="Lucida Console"/>
              </a:rPr>
              <a:t> </a:t>
            </a:r>
            <a:r>
              <a:rPr sz="850" spc="30" dirty="0">
                <a:solidFill>
                  <a:srgbClr val="333333"/>
                </a:solidFill>
                <a:latin typeface="Lucida Console"/>
                <a:cs typeface="Lucida Console"/>
              </a:rPr>
              <a:t>netmask</a:t>
            </a:r>
            <a:r>
              <a:rPr sz="850" spc="20" dirty="0">
                <a:solidFill>
                  <a:srgbClr val="333333"/>
                </a:solidFill>
                <a:latin typeface="Lucida Console"/>
                <a:cs typeface="Lucida Console"/>
              </a:rPr>
              <a:t> </a:t>
            </a:r>
            <a:r>
              <a:rPr sz="850" spc="30" dirty="0">
                <a:solidFill>
                  <a:srgbClr val="333333"/>
                </a:solidFill>
                <a:latin typeface="Lucida Console"/>
                <a:cs typeface="Lucida Console"/>
              </a:rPr>
              <a:t>255.255.255.0</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2" name="object 22"/>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344</a:t>
            </a:fld>
            <a:endParaRPr sz="800">
              <a:latin typeface="小哥哥网恋吗"/>
              <a:cs typeface="小哥哥网恋吗"/>
            </a:endParaRPr>
          </a:p>
        </p:txBody>
      </p:sp>
      <p:sp>
        <p:nvSpPr>
          <p:cNvPr id="15" name="object 15"/>
          <p:cNvSpPr txBox="1"/>
          <p:nvPr/>
        </p:nvSpPr>
        <p:spPr>
          <a:xfrm>
            <a:off x="1608144" y="4285161"/>
            <a:ext cx="1826260" cy="368935"/>
          </a:xfrm>
          <a:prstGeom prst="rect">
            <a:avLst/>
          </a:prstGeom>
        </p:spPr>
        <p:txBody>
          <a:bodyPr vert="horz" wrap="square" lIns="0" tIns="53340" rIns="0" bIns="0" rtlCol="0">
            <a:spAutoFit/>
          </a:bodyPr>
          <a:lstStyle/>
          <a:p>
            <a:pPr marL="12700">
              <a:lnSpc>
                <a:spcPct val="100000"/>
              </a:lnSpc>
              <a:spcBef>
                <a:spcPts val="420"/>
              </a:spcBef>
            </a:pPr>
            <a:r>
              <a:rPr sz="850" spc="25" dirty="0">
                <a:solidFill>
                  <a:srgbClr val="333333"/>
                </a:solidFill>
                <a:latin typeface="Lucida Console"/>
                <a:cs typeface="Lucida Console"/>
              </a:rPr>
              <a:t>option</a:t>
            </a:r>
            <a:r>
              <a:rPr sz="850" spc="-15" dirty="0">
                <a:solidFill>
                  <a:srgbClr val="333333"/>
                </a:solidFill>
                <a:latin typeface="Lucida Console"/>
                <a:cs typeface="Lucida Console"/>
              </a:rPr>
              <a:t> </a:t>
            </a:r>
            <a:r>
              <a:rPr sz="850" spc="30" dirty="0">
                <a:solidFill>
                  <a:srgbClr val="333333"/>
                </a:solidFill>
                <a:latin typeface="Lucida Console"/>
                <a:cs typeface="Lucida Console"/>
              </a:rPr>
              <a:t>subnet-mask</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option</a:t>
            </a:r>
            <a:r>
              <a:rPr sz="850" spc="-5" dirty="0">
                <a:solidFill>
                  <a:srgbClr val="333333"/>
                </a:solidFill>
                <a:latin typeface="Lucida Console"/>
                <a:cs typeface="Lucida Console"/>
              </a:rPr>
              <a:t> </a:t>
            </a:r>
            <a:r>
              <a:rPr sz="850" spc="30" dirty="0">
                <a:solidFill>
                  <a:srgbClr val="333333"/>
                </a:solidFill>
                <a:latin typeface="Lucida Console"/>
                <a:cs typeface="Lucida Console"/>
              </a:rPr>
              <a:t>domain-name-servers</a:t>
            </a:r>
            <a:endParaRPr sz="850">
              <a:latin typeface="Lucida Console"/>
              <a:cs typeface="Lucida Console"/>
            </a:endParaRPr>
          </a:p>
        </p:txBody>
      </p:sp>
      <p:sp>
        <p:nvSpPr>
          <p:cNvPr id="16" name="object 16"/>
          <p:cNvSpPr txBox="1"/>
          <p:nvPr/>
        </p:nvSpPr>
        <p:spPr>
          <a:xfrm>
            <a:off x="3998255" y="4285161"/>
            <a:ext cx="1012825"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255.255.255.0;</a:t>
            </a:r>
            <a:endParaRPr sz="850">
              <a:latin typeface="Lucida Console"/>
              <a:cs typeface="Lucida Console"/>
            </a:endParaRPr>
          </a:p>
          <a:p>
            <a:pPr marL="29845">
              <a:lnSpc>
                <a:spcPct val="100000"/>
              </a:lnSpc>
              <a:spcBef>
                <a:spcPts val="330"/>
              </a:spcBef>
            </a:pPr>
            <a:r>
              <a:rPr sz="850" spc="30" dirty="0">
                <a:solidFill>
                  <a:srgbClr val="333333"/>
                </a:solidFill>
                <a:latin typeface="Lucida Console"/>
                <a:cs typeface="Lucida Console"/>
              </a:rPr>
              <a:t>192.168.10.10;</a:t>
            </a:r>
            <a:endParaRPr sz="850">
              <a:latin typeface="Lucida Console"/>
              <a:cs typeface="Lucida Console"/>
            </a:endParaRPr>
          </a:p>
        </p:txBody>
      </p:sp>
      <p:sp>
        <p:nvSpPr>
          <p:cNvPr id="17" name="object 17"/>
          <p:cNvSpPr txBox="1"/>
          <p:nvPr/>
        </p:nvSpPr>
        <p:spPr>
          <a:xfrm>
            <a:off x="1608144" y="4664103"/>
            <a:ext cx="348742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range</a:t>
            </a:r>
            <a:r>
              <a:rPr sz="850" spc="20" dirty="0">
                <a:solidFill>
                  <a:srgbClr val="333333"/>
                </a:solidFill>
                <a:latin typeface="Lucida Console"/>
                <a:cs typeface="Lucida Console"/>
              </a:rPr>
              <a:t> </a:t>
            </a:r>
            <a:r>
              <a:rPr sz="850" spc="30" dirty="0">
                <a:solidFill>
                  <a:srgbClr val="333333"/>
                </a:solidFill>
                <a:latin typeface="Lucida Console"/>
                <a:cs typeface="Lucida Console"/>
              </a:rPr>
              <a:t>dynamic-bootp</a:t>
            </a:r>
            <a:r>
              <a:rPr sz="850" spc="20" dirty="0">
                <a:solidFill>
                  <a:srgbClr val="333333"/>
                </a:solidFill>
                <a:latin typeface="Lucida Console"/>
                <a:cs typeface="Lucida Console"/>
              </a:rPr>
              <a:t> </a:t>
            </a:r>
            <a:r>
              <a:rPr sz="850" spc="30" dirty="0">
                <a:solidFill>
                  <a:srgbClr val="333333"/>
                </a:solidFill>
                <a:latin typeface="Lucida Console"/>
                <a:cs typeface="Lucida Console"/>
              </a:rPr>
              <a:t>192.168.10.100</a:t>
            </a:r>
            <a:r>
              <a:rPr sz="850" spc="20" dirty="0">
                <a:solidFill>
                  <a:srgbClr val="333333"/>
                </a:solidFill>
                <a:latin typeface="Lucida Console"/>
                <a:cs typeface="Lucida Console"/>
              </a:rPr>
              <a:t> </a:t>
            </a:r>
            <a:r>
              <a:rPr sz="850" spc="30" dirty="0">
                <a:solidFill>
                  <a:srgbClr val="333333"/>
                </a:solidFill>
                <a:latin typeface="Lucida Console"/>
                <a:cs typeface="Lucida Console"/>
              </a:rPr>
              <a:t>192.168.10.200;</a:t>
            </a:r>
            <a:endParaRPr sz="850">
              <a:latin typeface="Lucida Console"/>
              <a:cs typeface="Lucida Console"/>
            </a:endParaRPr>
          </a:p>
        </p:txBody>
      </p:sp>
      <p:sp>
        <p:nvSpPr>
          <p:cNvPr id="18" name="object 18"/>
          <p:cNvSpPr txBox="1"/>
          <p:nvPr/>
        </p:nvSpPr>
        <p:spPr>
          <a:xfrm>
            <a:off x="1608144" y="4799717"/>
            <a:ext cx="1273175" cy="7118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default-lease-tim</a:t>
            </a:r>
            <a:r>
              <a:rPr sz="850" spc="15" dirty="0">
                <a:solidFill>
                  <a:srgbClr val="333333"/>
                </a:solidFill>
                <a:latin typeface="Lucida Console"/>
                <a:cs typeface="Lucida Console"/>
              </a:rPr>
              <a:t>e  </a:t>
            </a:r>
            <a:r>
              <a:rPr sz="850" spc="30" dirty="0">
                <a:solidFill>
                  <a:srgbClr val="333333"/>
                </a:solidFill>
                <a:latin typeface="Lucida Console"/>
                <a:cs typeface="Lucida Console"/>
              </a:rPr>
              <a:t>max-lease-time </a:t>
            </a:r>
            <a:r>
              <a:rPr sz="850" spc="35" dirty="0">
                <a:solidFill>
                  <a:srgbClr val="333333"/>
                </a:solidFill>
                <a:latin typeface="Lucida Console"/>
                <a:cs typeface="Lucida Console"/>
              </a:rPr>
              <a:t> </a:t>
            </a:r>
            <a:r>
              <a:rPr sz="850" spc="30" dirty="0">
                <a:solidFill>
                  <a:srgbClr val="333333"/>
                </a:solidFill>
                <a:latin typeface="Lucida Console"/>
                <a:cs typeface="Lucida Console"/>
              </a:rPr>
              <a:t>next-server </a:t>
            </a:r>
            <a:r>
              <a:rPr sz="850" spc="35" dirty="0">
                <a:solidFill>
                  <a:srgbClr val="333333"/>
                </a:solidFill>
                <a:latin typeface="Lucida Console"/>
                <a:cs typeface="Lucida Console"/>
              </a:rPr>
              <a:t> </a:t>
            </a:r>
            <a:r>
              <a:rPr sz="850" spc="30" dirty="0">
                <a:solidFill>
                  <a:srgbClr val="333333"/>
                </a:solidFill>
                <a:latin typeface="Lucida Console"/>
                <a:cs typeface="Lucida Console"/>
              </a:rPr>
              <a:t>filename</a:t>
            </a:r>
            <a:endParaRPr sz="850">
              <a:latin typeface="Lucida Console"/>
              <a:cs typeface="Lucida Console"/>
            </a:endParaRPr>
          </a:p>
        </p:txBody>
      </p:sp>
      <p:sp>
        <p:nvSpPr>
          <p:cNvPr id="19" name="object 19"/>
          <p:cNvSpPr txBox="1"/>
          <p:nvPr/>
        </p:nvSpPr>
        <p:spPr>
          <a:xfrm>
            <a:off x="3978630" y="4799717"/>
            <a:ext cx="1002030" cy="711835"/>
          </a:xfrm>
          <a:prstGeom prst="rect">
            <a:avLst/>
          </a:prstGeom>
        </p:spPr>
        <p:txBody>
          <a:bodyPr vert="horz" wrap="square" lIns="0" tIns="53340" rIns="0" bIns="0" rtlCol="0">
            <a:spAutoFit/>
          </a:bodyPr>
          <a:lstStyle/>
          <a:p>
            <a:pPr marL="34290">
              <a:lnSpc>
                <a:spcPct val="100000"/>
              </a:lnSpc>
              <a:spcBef>
                <a:spcPts val="420"/>
              </a:spcBef>
            </a:pPr>
            <a:r>
              <a:rPr sz="850" spc="25" dirty="0">
                <a:solidFill>
                  <a:srgbClr val="333333"/>
                </a:solidFill>
                <a:latin typeface="Lucida Console"/>
                <a:cs typeface="Lucida Console"/>
              </a:rPr>
              <a:t>21600;</a:t>
            </a:r>
            <a:endParaRPr sz="850">
              <a:latin typeface="Lucida Console"/>
              <a:cs typeface="Lucida Console"/>
            </a:endParaRPr>
          </a:p>
          <a:p>
            <a:pPr marL="25400">
              <a:lnSpc>
                <a:spcPct val="100000"/>
              </a:lnSpc>
              <a:spcBef>
                <a:spcPts val="330"/>
              </a:spcBef>
            </a:pPr>
            <a:r>
              <a:rPr sz="850" spc="25" dirty="0">
                <a:solidFill>
                  <a:srgbClr val="333333"/>
                </a:solidFill>
                <a:latin typeface="Lucida Console"/>
                <a:cs typeface="Lucida Console"/>
              </a:rPr>
              <a:t>43200;</a:t>
            </a:r>
            <a:endParaRPr sz="850">
              <a:latin typeface="Lucida Console"/>
              <a:cs typeface="Lucida Console"/>
            </a:endParaRPr>
          </a:p>
          <a:p>
            <a:pPr marL="19050">
              <a:lnSpc>
                <a:spcPct val="100000"/>
              </a:lnSpc>
              <a:spcBef>
                <a:spcPts val="330"/>
              </a:spcBef>
            </a:pPr>
            <a:r>
              <a:rPr sz="850" spc="30" dirty="0">
                <a:solidFill>
                  <a:srgbClr val="333333"/>
                </a:solidFill>
                <a:latin typeface="Lucida Console"/>
                <a:cs typeface="Lucida Console"/>
              </a:rPr>
              <a:t>192.168.10.10;</a:t>
            </a:r>
            <a:endParaRPr sz="850">
              <a:latin typeface="Lucida Console"/>
              <a:cs typeface="Lucida Console"/>
            </a:endParaRPr>
          </a:p>
          <a:p>
            <a:pPr marL="12700">
              <a:lnSpc>
                <a:spcPct val="100000"/>
              </a:lnSpc>
              <a:spcBef>
                <a:spcPts val="334"/>
              </a:spcBef>
            </a:pPr>
            <a:r>
              <a:rPr sz="850" spc="30" dirty="0">
                <a:solidFill>
                  <a:srgbClr val="333333"/>
                </a:solidFill>
                <a:latin typeface="Lucida Console"/>
                <a:cs typeface="Lucida Console"/>
              </a:rPr>
              <a:t>"pxelinux.0";</a:t>
            </a:r>
            <a:endParaRPr sz="850">
              <a:latin typeface="Lucida Console"/>
              <a:cs typeface="Lucida Console"/>
            </a:endParaRPr>
          </a:p>
        </p:txBody>
      </p:sp>
      <p:sp>
        <p:nvSpPr>
          <p:cNvPr id="20" name="object 20"/>
          <p:cNvSpPr txBox="1"/>
          <p:nvPr/>
        </p:nvSpPr>
        <p:spPr>
          <a:xfrm>
            <a:off x="946424" y="5521696"/>
            <a:ext cx="5633720" cy="3127375"/>
          </a:xfrm>
          <a:prstGeom prst="rect">
            <a:avLst/>
          </a:prstGeom>
        </p:spPr>
        <p:txBody>
          <a:bodyPr vert="horz" wrap="square" lIns="0" tIns="17780" rIns="0" bIns="0" rtlCol="0">
            <a:spAutoFit/>
          </a:bodyPr>
          <a:lstStyle/>
          <a:p>
            <a:pPr marL="136525">
              <a:lnSpc>
                <a:spcPct val="100000"/>
              </a:lnSpc>
              <a:spcBef>
                <a:spcPts val="140"/>
              </a:spcBef>
            </a:pP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150">
              <a:latin typeface="Lucida Console"/>
              <a:cs typeface="Lucida Console"/>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a:lnSpc>
                <a:spcPct val="100000"/>
              </a:lnSpc>
              <a:spcBef>
                <a:spcPts val="1310"/>
              </a:spcBef>
            </a:pPr>
            <a:r>
              <a:rPr sz="950" b="1" spc="25" dirty="0">
                <a:solidFill>
                  <a:srgbClr val="333333"/>
                </a:solidFill>
                <a:latin typeface="微软雅黑"/>
                <a:cs typeface="微软雅黑"/>
              </a:rPr>
              <a:t>当前</a:t>
            </a:r>
            <a:r>
              <a:rPr sz="950" b="1" spc="25" dirty="0">
                <a:solidFill>
                  <a:srgbClr val="333333"/>
                </a:solidFill>
                <a:latin typeface="Trebuchet MS"/>
                <a:cs typeface="Trebuchet MS"/>
              </a:rPr>
              <a:t>pxelinux.0</a:t>
            </a:r>
            <a:r>
              <a:rPr sz="950" b="1" spc="25" dirty="0">
                <a:solidFill>
                  <a:srgbClr val="333333"/>
                </a:solidFill>
                <a:latin typeface="微软雅黑"/>
                <a:cs typeface="微软雅黑"/>
              </a:rPr>
              <a:t>文件不存在，不用担心，后面会找到它的</a:t>
            </a:r>
            <a:r>
              <a:rPr sz="950" b="1" dirty="0">
                <a:solidFill>
                  <a:srgbClr val="333333"/>
                </a:solidFill>
                <a:latin typeface="Trebuchet MS"/>
                <a:cs typeface="Trebuchet MS"/>
              </a:rPr>
              <a:t>~</a:t>
            </a:r>
            <a:endParaRPr sz="950">
              <a:latin typeface="Trebuchet MS"/>
              <a:cs typeface="Trebuchet MS"/>
            </a:endParaRPr>
          </a:p>
          <a:p>
            <a:pPr marL="12700" marR="66675">
              <a:lnSpc>
                <a:spcPct val="131600"/>
              </a:lnSpc>
              <a:spcBef>
                <a:spcPts val="755"/>
              </a:spcBef>
            </a:pPr>
            <a:r>
              <a:rPr sz="950" b="1" spc="25" dirty="0">
                <a:solidFill>
                  <a:srgbClr val="333333"/>
                </a:solidFill>
                <a:latin typeface="微软雅黑"/>
                <a:cs typeface="微软雅黑"/>
              </a:rPr>
              <a:t>在确认</a:t>
            </a:r>
            <a:r>
              <a:rPr sz="950" b="1" spc="75" dirty="0">
                <a:solidFill>
                  <a:srgbClr val="333333"/>
                </a:solidFill>
                <a:latin typeface="Trebuchet MS"/>
                <a:cs typeface="Trebuchet MS"/>
              </a:rPr>
              <a:t>DHCP</a:t>
            </a:r>
            <a:r>
              <a:rPr sz="950" b="1" spc="20" dirty="0">
                <a:solidFill>
                  <a:srgbClr val="333333"/>
                </a:solidFill>
                <a:latin typeface="微软雅黑"/>
                <a:cs typeface="微软雅黑"/>
              </a:rPr>
              <a:t>服务程序的参数都填写正确后，重新启动该服务程序，并将其添加到开机启动项中。这样 </a:t>
            </a:r>
            <a:r>
              <a:rPr sz="950" b="1" spc="25" dirty="0">
                <a:solidFill>
                  <a:srgbClr val="333333"/>
                </a:solidFill>
                <a:latin typeface="微软雅黑"/>
                <a:cs typeface="微软雅黑"/>
              </a:rPr>
              <a:t>在设备下一次重启之后，在无须人工干预的情况下，自动为客户端主机安装系统。</a:t>
            </a:r>
            <a:endParaRPr sz="950">
              <a:latin typeface="微软雅黑"/>
              <a:cs typeface="微软雅黑"/>
            </a:endParaRPr>
          </a:p>
          <a:p>
            <a:pPr>
              <a:lnSpc>
                <a:spcPct val="100000"/>
              </a:lnSpc>
              <a:spcBef>
                <a:spcPts val="45"/>
              </a:spcBef>
            </a:pPr>
            <a:endParaRPr sz="900">
              <a:latin typeface="微软雅黑"/>
              <a:cs typeface="微软雅黑"/>
            </a:endParaRPr>
          </a:p>
          <a:p>
            <a:pPr marL="136525" marR="2445385">
              <a:lnSpc>
                <a:spcPct val="132400"/>
              </a:lnSpc>
              <a:tabLst>
                <a:tab pos="2832100"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restart </a:t>
            </a:r>
            <a:r>
              <a:rPr sz="850" spc="25" dirty="0">
                <a:solidFill>
                  <a:srgbClr val="333333"/>
                </a:solidFill>
                <a:latin typeface="Lucida Console"/>
                <a:cs typeface="Lucida Console"/>
              </a:rPr>
              <a:t>dhcpd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a:t>
            </a:r>
            <a:r>
              <a:rPr sz="850" spc="15" dirty="0">
                <a:solidFill>
                  <a:srgbClr val="333333"/>
                </a:solidFill>
                <a:latin typeface="Lucida Console"/>
                <a:cs typeface="Lucida Console"/>
              </a:rPr>
              <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systemct</a:t>
            </a:r>
            <a:r>
              <a:rPr sz="850" spc="15" dirty="0">
                <a:solidFill>
                  <a:srgbClr val="333333"/>
                </a:solidFill>
                <a:latin typeface="Lucida Console"/>
                <a:cs typeface="Lucida Console"/>
              </a:rPr>
              <a:t>l</a:t>
            </a:r>
            <a:r>
              <a:rPr sz="850" spc="30" dirty="0">
                <a:solidFill>
                  <a:srgbClr val="333333"/>
                </a:solidFill>
                <a:latin typeface="Lucida Console"/>
                <a:cs typeface="Lucida Console"/>
              </a:rPr>
              <a:t> enabl</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dhcp</a:t>
            </a:r>
            <a:r>
              <a:rPr sz="850" spc="15" dirty="0">
                <a:solidFill>
                  <a:srgbClr val="333333"/>
                </a:solidFill>
                <a:latin typeface="Lucida Console"/>
                <a:cs typeface="Lucida Console"/>
              </a:rPr>
              <a:t>d</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Created symlink</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/etc/systemd/system/multi-user.target.wants/dhcpd.service</a:t>
            </a:r>
            <a:r>
              <a:rPr sz="850" spc="35" dirty="0">
                <a:solidFill>
                  <a:srgbClr val="333333"/>
                </a:solidFill>
                <a:latin typeface="Lucida Console"/>
                <a:cs typeface="Lucida Console"/>
              </a:rPr>
              <a:t> </a:t>
            </a:r>
            <a:r>
              <a:rPr sz="700" spc="-175" dirty="0">
                <a:solidFill>
                  <a:srgbClr val="333333"/>
                </a:solidFill>
                <a:latin typeface="Arial"/>
                <a:cs typeface="Arial"/>
              </a:rPr>
              <a:t>→</a:t>
            </a:r>
            <a:endParaRPr sz="700">
              <a:latin typeface="Arial"/>
              <a:cs typeface="Arial"/>
            </a:endParaRPr>
          </a:p>
          <a:p>
            <a:pPr marL="136525">
              <a:lnSpc>
                <a:spcPct val="100000"/>
              </a:lnSpc>
              <a:spcBef>
                <a:spcPts val="330"/>
              </a:spcBef>
            </a:pPr>
            <a:r>
              <a:rPr sz="850" spc="30" dirty="0">
                <a:solidFill>
                  <a:srgbClr val="333333"/>
                </a:solidFill>
                <a:latin typeface="Lucida Console"/>
                <a:cs typeface="Lucida Console"/>
              </a:rPr>
              <a:t>/usr/lib/systemd/system/dhcpd.service.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indent="-635" algn="just">
              <a:lnSpc>
                <a:spcPct val="131600"/>
              </a:lnSpc>
              <a:spcBef>
                <a:spcPts val="5"/>
              </a:spcBef>
            </a:pPr>
            <a:r>
              <a:rPr sz="950" b="1" spc="25" dirty="0">
                <a:solidFill>
                  <a:srgbClr val="333333"/>
                </a:solidFill>
                <a:latin typeface="微软雅黑"/>
                <a:cs typeface="微软雅黑"/>
              </a:rPr>
              <a:t>与以往的</a:t>
            </a:r>
            <a:r>
              <a:rPr sz="950" b="1" u="sng" spc="25" dirty="0">
                <a:solidFill>
                  <a:srgbClr val="4183C4"/>
                </a:solidFill>
                <a:uFill>
                  <a:solidFill>
                    <a:srgbClr val="4183C4"/>
                  </a:solidFill>
                </a:uFill>
                <a:latin typeface="微软雅黑"/>
                <a:cs typeface="微软雅黑"/>
                <a:hlinkClick r:id="rId2"/>
              </a:rPr>
              <a:t>红帽</a:t>
            </a:r>
            <a:r>
              <a:rPr sz="950" b="1" spc="25" dirty="0">
                <a:solidFill>
                  <a:srgbClr val="333333"/>
                </a:solidFill>
                <a:latin typeface="微软雅黑"/>
                <a:cs typeface="微软雅黑"/>
              </a:rPr>
              <a:t>企业版不同，</a:t>
            </a:r>
            <a:r>
              <a:rPr sz="950" b="1" spc="45" dirty="0">
                <a:solidFill>
                  <a:srgbClr val="333333"/>
                </a:solidFill>
                <a:latin typeface="Trebuchet MS"/>
                <a:cs typeface="Trebuchet MS"/>
              </a:rPr>
              <a:t>RHEL</a:t>
            </a:r>
            <a:r>
              <a:rPr sz="950" b="1" spc="-3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系统中存在一些</a:t>
            </a:r>
            <a:r>
              <a:rPr sz="950" b="1" spc="-125" dirty="0">
                <a:solidFill>
                  <a:srgbClr val="333333"/>
                </a:solidFill>
                <a:latin typeface="Trebuchet MS"/>
                <a:cs typeface="Trebuchet MS"/>
              </a:rPr>
              <a:t>“</a:t>
            </a:r>
            <a:r>
              <a:rPr sz="950" b="1" spc="25" dirty="0">
                <a:solidFill>
                  <a:srgbClr val="333333"/>
                </a:solidFill>
                <a:latin typeface="微软雅黑"/>
                <a:cs typeface="微软雅黑"/>
              </a:rPr>
              <a:t>讨厌</a:t>
            </a:r>
            <a:r>
              <a:rPr sz="950" b="1" spc="-125" dirty="0">
                <a:solidFill>
                  <a:srgbClr val="333333"/>
                </a:solidFill>
                <a:latin typeface="Trebuchet MS"/>
                <a:cs typeface="Trebuchet MS"/>
              </a:rPr>
              <a:t>”</a:t>
            </a:r>
            <a:r>
              <a:rPr sz="950" b="1" spc="20" dirty="0">
                <a:solidFill>
                  <a:srgbClr val="333333"/>
                </a:solidFill>
                <a:latin typeface="微软雅黑"/>
                <a:cs typeface="微软雅黑"/>
              </a:rPr>
              <a:t>的服务，它们的参数错误导致服务启动失败， </a:t>
            </a:r>
            <a:r>
              <a:rPr sz="950" b="1" spc="25" dirty="0">
                <a:solidFill>
                  <a:srgbClr val="333333"/>
                </a:solidFill>
                <a:latin typeface="微软雅黑"/>
                <a:cs typeface="微软雅黑"/>
              </a:rPr>
              <a:t>有时却不会在屏幕显示出给用户的提示信息。建议在启动</a:t>
            </a:r>
            <a:r>
              <a:rPr sz="950" b="1" spc="55" dirty="0">
                <a:solidFill>
                  <a:srgbClr val="333333"/>
                </a:solidFill>
                <a:latin typeface="Trebuchet MS"/>
                <a:cs typeface="Trebuchet MS"/>
              </a:rPr>
              <a:t>dhcpd</a:t>
            </a:r>
            <a:r>
              <a:rPr sz="950" b="1" spc="25" dirty="0">
                <a:solidFill>
                  <a:srgbClr val="333333"/>
                </a:solidFill>
                <a:latin typeface="微软雅黑"/>
                <a:cs typeface="微软雅黑"/>
              </a:rPr>
              <a:t>后查看下服务状态，避免后续实验中客 户端分配不到网卡信息，输出状态为</a:t>
            </a:r>
            <a:r>
              <a:rPr sz="950" b="1" spc="15" dirty="0">
                <a:solidFill>
                  <a:srgbClr val="333333"/>
                </a:solidFill>
                <a:latin typeface="Trebuchet MS"/>
                <a:cs typeface="Trebuchet MS"/>
              </a:rPr>
              <a:t>“active</a:t>
            </a:r>
            <a:r>
              <a:rPr sz="950" b="1" spc="-40" dirty="0">
                <a:solidFill>
                  <a:srgbClr val="333333"/>
                </a:solidFill>
                <a:latin typeface="Trebuchet MS"/>
                <a:cs typeface="Trebuchet MS"/>
              </a:rPr>
              <a:t> </a:t>
            </a:r>
            <a:r>
              <a:rPr sz="950" b="1" spc="45" dirty="0">
                <a:solidFill>
                  <a:srgbClr val="333333"/>
                </a:solidFill>
                <a:latin typeface="Trebuchet MS"/>
                <a:cs typeface="Trebuchet MS"/>
              </a:rPr>
              <a:t>(running)</a:t>
            </a:r>
            <a:r>
              <a:rPr sz="950" b="1" spc="-35" dirty="0">
                <a:solidFill>
                  <a:srgbClr val="333333"/>
                </a:solidFill>
                <a:latin typeface="Trebuchet MS"/>
                <a:cs typeface="Trebuchet MS"/>
              </a:rPr>
              <a:t> </a:t>
            </a:r>
            <a:r>
              <a:rPr sz="950" b="1" spc="-125" dirty="0">
                <a:solidFill>
                  <a:srgbClr val="333333"/>
                </a:solidFill>
                <a:latin typeface="Trebuchet MS"/>
                <a:cs typeface="Trebuchet MS"/>
              </a:rPr>
              <a:t>”</a:t>
            </a:r>
            <a:r>
              <a:rPr sz="950" b="1" spc="25" dirty="0">
                <a:solidFill>
                  <a:srgbClr val="333333"/>
                </a:solidFill>
                <a:latin typeface="微软雅黑"/>
                <a:cs typeface="微软雅黑"/>
              </a:rPr>
              <a:t>则代表服务已经正常运行：</a:t>
            </a:r>
            <a:endParaRPr sz="950">
              <a:latin typeface="微软雅黑"/>
              <a:cs typeface="微软雅黑"/>
            </a:endParaRPr>
          </a:p>
        </p:txBody>
      </p:sp>
      <p:sp>
        <p:nvSpPr>
          <p:cNvPr id="21" name="object 21"/>
          <p:cNvSpPr txBox="1"/>
          <p:nvPr/>
        </p:nvSpPr>
        <p:spPr>
          <a:xfrm>
            <a:off x="1032206" y="320986"/>
            <a:ext cx="5660390" cy="1054735"/>
          </a:xfrm>
          <a:prstGeom prst="rect">
            <a:avLst/>
          </a:prstGeom>
        </p:spPr>
        <p:txBody>
          <a:bodyPr vert="horz" wrap="square" lIns="0" tIns="53340" rIns="0" bIns="0" rtlCol="0">
            <a:spAutoFit/>
          </a:bodyPr>
          <a:lstStyle/>
          <a:p>
            <a:pPr marL="50800">
              <a:lnSpc>
                <a:spcPct val="100000"/>
              </a:lnSpc>
              <a:spcBef>
                <a:spcPts val="420"/>
              </a:spcBef>
            </a:pPr>
            <a:r>
              <a:rPr sz="850" spc="25" dirty="0">
                <a:solidFill>
                  <a:srgbClr val="333333"/>
                </a:solidFill>
                <a:latin typeface="Lucida Console"/>
                <a:cs typeface="Lucida Console"/>
              </a:rPr>
              <a:t>==============================================================================</a:t>
            </a:r>
            <a:r>
              <a:rPr sz="1200" spc="37" baseline="20833" dirty="0">
                <a:latin typeface="小哥哥网恋吗"/>
                <a:cs typeface="小哥哥网恋吗"/>
              </a:rPr>
              <a:t>5/20</a:t>
            </a:r>
            <a:endParaRPr sz="1200" baseline="20833">
              <a:latin typeface="小哥哥网恋吗"/>
              <a:cs typeface="小哥哥网恋吗"/>
            </a:endParaRPr>
          </a:p>
          <a:p>
            <a:pPr marL="50800">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marL="50800">
              <a:lnSpc>
                <a:spcPct val="100000"/>
              </a:lnSpc>
              <a:spcBef>
                <a:spcPts val="330"/>
              </a:spcBef>
              <a:tabLst>
                <a:tab pos="670560"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a:t>
            </a:r>
            <a:endParaRPr sz="850">
              <a:latin typeface="Lucida Console"/>
              <a:cs typeface="Lucida Console"/>
            </a:endParaRPr>
          </a:p>
          <a:p>
            <a:pPr marL="50800" marR="3861435" indent="-635">
              <a:lnSpc>
                <a:spcPct val="132400"/>
              </a:lnSpc>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Installed:</a:t>
            </a:r>
            <a:endParaRPr sz="850">
              <a:latin typeface="Lucida Console"/>
              <a:cs typeface="Lucida Console"/>
            </a:endParaRPr>
          </a:p>
          <a:p>
            <a:pPr marL="184785">
              <a:lnSpc>
                <a:spcPct val="100000"/>
              </a:lnSpc>
              <a:spcBef>
                <a:spcPts val="334"/>
              </a:spcBef>
            </a:pPr>
            <a:r>
              <a:rPr sz="850" spc="30" dirty="0">
                <a:solidFill>
                  <a:srgbClr val="333333"/>
                </a:solidFill>
                <a:latin typeface="Lucida Console"/>
                <a:cs typeface="Lucida Console"/>
              </a:rPr>
              <a:t>dhcp-server-12:4.3.6-30.el8.x86_64</a:t>
            </a:r>
            <a:endParaRPr sz="850">
              <a:latin typeface="Lucida Console"/>
              <a:cs typeface="Lucida Console"/>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09"/>
            <a:ext cx="5651500" cy="2725420"/>
            <a:chOff x="959124" y="368309"/>
            <a:chExt cx="5651500" cy="2725420"/>
          </a:xfrm>
        </p:grpSpPr>
        <p:sp>
          <p:nvSpPr>
            <p:cNvPr id="3" name="object 3"/>
            <p:cNvSpPr/>
            <p:nvPr/>
          </p:nvSpPr>
          <p:spPr>
            <a:xfrm>
              <a:off x="963889" y="373073"/>
              <a:ext cx="5641975" cy="2715895"/>
            </a:xfrm>
            <a:custGeom>
              <a:avLst/>
              <a:gdLst/>
              <a:ahLst/>
              <a:cxnLst/>
              <a:rect l="l" t="t" r="r" b="b"/>
              <a:pathLst>
                <a:path w="5641975" h="2715895">
                  <a:moveTo>
                    <a:pt x="5617597" y="2715886"/>
                  </a:moveTo>
                  <a:lnTo>
                    <a:pt x="23823" y="2715886"/>
                  </a:lnTo>
                  <a:lnTo>
                    <a:pt x="20659" y="2715591"/>
                  </a:lnTo>
                  <a:lnTo>
                    <a:pt x="0" y="2695036"/>
                  </a:lnTo>
                  <a:lnTo>
                    <a:pt x="0" y="2692063"/>
                  </a:lnTo>
                  <a:lnTo>
                    <a:pt x="0" y="20545"/>
                  </a:lnTo>
                  <a:lnTo>
                    <a:pt x="20659" y="0"/>
                  </a:lnTo>
                  <a:lnTo>
                    <a:pt x="5620751" y="0"/>
                  </a:lnTo>
                  <a:lnTo>
                    <a:pt x="5641421" y="20545"/>
                  </a:lnTo>
                  <a:lnTo>
                    <a:pt x="5641421" y="2695036"/>
                  </a:lnTo>
                  <a:lnTo>
                    <a:pt x="5620751" y="2715591"/>
                  </a:lnTo>
                  <a:lnTo>
                    <a:pt x="5617597" y="2715886"/>
                  </a:lnTo>
                  <a:close/>
                </a:path>
              </a:pathLst>
            </a:custGeom>
            <a:solidFill>
              <a:srgbClr val="F8F8F8"/>
            </a:solidFill>
          </p:spPr>
          <p:txBody>
            <a:bodyPr wrap="square" lIns="0" tIns="0" rIns="0" bIns="0" rtlCol="0"/>
            <a:lstStyle/>
            <a:p>
              <a:endParaRPr/>
            </a:p>
          </p:txBody>
        </p:sp>
        <p:sp>
          <p:nvSpPr>
            <p:cNvPr id="4" name="object 4"/>
            <p:cNvSpPr/>
            <p:nvPr/>
          </p:nvSpPr>
          <p:spPr>
            <a:xfrm>
              <a:off x="963889" y="373073"/>
              <a:ext cx="5641975" cy="2715895"/>
            </a:xfrm>
            <a:custGeom>
              <a:avLst/>
              <a:gdLst/>
              <a:ahLst/>
              <a:cxnLst/>
              <a:rect l="l" t="t" r="r" b="b"/>
              <a:pathLst>
                <a:path w="5641975" h="2715895">
                  <a:moveTo>
                    <a:pt x="0" y="2692063"/>
                  </a:moveTo>
                  <a:lnTo>
                    <a:pt x="0" y="23823"/>
                  </a:lnTo>
                  <a:lnTo>
                    <a:pt x="0" y="20545"/>
                  </a:lnTo>
                  <a:lnTo>
                    <a:pt x="600" y="17572"/>
                  </a:lnTo>
                  <a:lnTo>
                    <a:pt x="20659" y="0"/>
                  </a:lnTo>
                  <a:lnTo>
                    <a:pt x="23823" y="0"/>
                  </a:lnTo>
                  <a:lnTo>
                    <a:pt x="5617597" y="0"/>
                  </a:lnTo>
                  <a:lnTo>
                    <a:pt x="5620751" y="0"/>
                  </a:lnTo>
                  <a:lnTo>
                    <a:pt x="5623791" y="600"/>
                  </a:lnTo>
                  <a:lnTo>
                    <a:pt x="5641421" y="20545"/>
                  </a:lnTo>
                  <a:lnTo>
                    <a:pt x="5641421" y="23823"/>
                  </a:lnTo>
                  <a:lnTo>
                    <a:pt x="5641421" y="2692063"/>
                  </a:lnTo>
                  <a:lnTo>
                    <a:pt x="5641421" y="2695036"/>
                  </a:lnTo>
                  <a:lnTo>
                    <a:pt x="5640820" y="2698019"/>
                  </a:lnTo>
                  <a:lnTo>
                    <a:pt x="5639610" y="2700696"/>
                  </a:lnTo>
                  <a:lnTo>
                    <a:pt x="5638400" y="2703679"/>
                  </a:lnTo>
                  <a:lnTo>
                    <a:pt x="5617597" y="2715886"/>
                  </a:lnTo>
                  <a:lnTo>
                    <a:pt x="23823" y="2715886"/>
                  </a:lnTo>
                  <a:lnTo>
                    <a:pt x="1810" y="2700696"/>
                  </a:lnTo>
                  <a:lnTo>
                    <a:pt x="600" y="2698019"/>
                  </a:lnTo>
                  <a:lnTo>
                    <a:pt x="0" y="2695036"/>
                  </a:lnTo>
                  <a:lnTo>
                    <a:pt x="0" y="2692063"/>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80"/>
              <a:ext cx="5556250" cy="2573020"/>
            </a:xfrm>
            <a:custGeom>
              <a:avLst/>
              <a:gdLst/>
              <a:ahLst/>
              <a:cxnLst/>
              <a:rect l="l" t="t" r="r" b="b"/>
              <a:pathLst>
                <a:path w="5556250" h="2573020">
                  <a:moveTo>
                    <a:pt x="5555656" y="2572945"/>
                  </a:moveTo>
                  <a:lnTo>
                    <a:pt x="0" y="2572945"/>
                  </a:lnTo>
                  <a:lnTo>
                    <a:pt x="0" y="0"/>
                  </a:lnTo>
                  <a:lnTo>
                    <a:pt x="5555656" y="0"/>
                  </a:lnTo>
                  <a:lnTo>
                    <a:pt x="5555656" y="2572945"/>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818474"/>
            <a:ext cx="5651500" cy="4955540"/>
            <a:chOff x="959124" y="4818474"/>
            <a:chExt cx="5651500" cy="4955540"/>
          </a:xfrm>
        </p:grpSpPr>
        <p:sp>
          <p:nvSpPr>
            <p:cNvPr id="7" name="object 7"/>
            <p:cNvSpPr/>
            <p:nvPr/>
          </p:nvSpPr>
          <p:spPr>
            <a:xfrm>
              <a:off x="963889" y="4823239"/>
              <a:ext cx="5641975" cy="4946015"/>
            </a:xfrm>
            <a:custGeom>
              <a:avLst/>
              <a:gdLst/>
              <a:ahLst/>
              <a:cxnLst/>
              <a:rect l="l" t="t" r="r" b="b"/>
              <a:pathLst>
                <a:path w="5641975" h="4946015">
                  <a:moveTo>
                    <a:pt x="5617597" y="4945773"/>
                  </a:moveTo>
                  <a:lnTo>
                    <a:pt x="23823" y="4945773"/>
                  </a:lnTo>
                  <a:lnTo>
                    <a:pt x="20659" y="4945477"/>
                  </a:lnTo>
                  <a:lnTo>
                    <a:pt x="0" y="4925227"/>
                  </a:lnTo>
                  <a:lnTo>
                    <a:pt x="0" y="4921949"/>
                  </a:lnTo>
                  <a:lnTo>
                    <a:pt x="0" y="20250"/>
                  </a:lnTo>
                  <a:lnTo>
                    <a:pt x="600" y="16971"/>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40821" y="16971"/>
                  </a:lnTo>
                  <a:lnTo>
                    <a:pt x="5641421" y="20250"/>
                  </a:lnTo>
                  <a:lnTo>
                    <a:pt x="5641421" y="4925227"/>
                  </a:lnTo>
                  <a:lnTo>
                    <a:pt x="5620752" y="4945477"/>
                  </a:lnTo>
                  <a:lnTo>
                    <a:pt x="5617597" y="4945773"/>
                  </a:lnTo>
                  <a:close/>
                </a:path>
              </a:pathLst>
            </a:custGeom>
            <a:solidFill>
              <a:srgbClr val="F8F8F8"/>
            </a:solidFill>
          </p:spPr>
          <p:txBody>
            <a:bodyPr wrap="square" lIns="0" tIns="0" rIns="0" bIns="0" rtlCol="0"/>
            <a:lstStyle/>
            <a:p>
              <a:endParaRPr/>
            </a:p>
          </p:txBody>
        </p:sp>
        <p:sp>
          <p:nvSpPr>
            <p:cNvPr id="8" name="object 8"/>
            <p:cNvSpPr/>
            <p:nvPr/>
          </p:nvSpPr>
          <p:spPr>
            <a:xfrm>
              <a:off x="963889" y="4823239"/>
              <a:ext cx="5641975" cy="4946015"/>
            </a:xfrm>
            <a:custGeom>
              <a:avLst/>
              <a:gdLst/>
              <a:ahLst/>
              <a:cxnLst/>
              <a:rect l="l" t="t" r="r" b="b"/>
              <a:pathLst>
                <a:path w="5641975" h="4946015">
                  <a:moveTo>
                    <a:pt x="0" y="4921949"/>
                  </a:moveTo>
                  <a:lnTo>
                    <a:pt x="0" y="23823"/>
                  </a:lnTo>
                  <a:lnTo>
                    <a:pt x="0" y="20250"/>
                  </a:lnTo>
                  <a:lnTo>
                    <a:pt x="600" y="16971"/>
                  </a:lnTo>
                  <a:lnTo>
                    <a:pt x="1810" y="14294"/>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294"/>
                  </a:lnTo>
                  <a:lnTo>
                    <a:pt x="5640821" y="16971"/>
                  </a:lnTo>
                  <a:lnTo>
                    <a:pt x="5641421" y="20250"/>
                  </a:lnTo>
                  <a:lnTo>
                    <a:pt x="5641421" y="23823"/>
                  </a:lnTo>
                  <a:lnTo>
                    <a:pt x="5641421" y="4921949"/>
                  </a:lnTo>
                  <a:lnTo>
                    <a:pt x="5641421" y="4925227"/>
                  </a:lnTo>
                  <a:lnTo>
                    <a:pt x="5640821" y="4928201"/>
                  </a:lnTo>
                  <a:lnTo>
                    <a:pt x="5639610" y="4930878"/>
                  </a:lnTo>
                  <a:lnTo>
                    <a:pt x="5638400" y="4933861"/>
                  </a:lnTo>
                  <a:lnTo>
                    <a:pt x="5617597" y="4945773"/>
                  </a:lnTo>
                  <a:lnTo>
                    <a:pt x="23823" y="4945773"/>
                  </a:lnTo>
                  <a:lnTo>
                    <a:pt x="1810" y="4930878"/>
                  </a:lnTo>
                  <a:lnTo>
                    <a:pt x="600" y="4928201"/>
                  </a:lnTo>
                  <a:lnTo>
                    <a:pt x="0" y="4925227"/>
                  </a:lnTo>
                  <a:lnTo>
                    <a:pt x="0" y="4921949"/>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904401"/>
              <a:ext cx="5556250" cy="4803140"/>
            </a:xfrm>
            <a:custGeom>
              <a:avLst/>
              <a:gdLst/>
              <a:ahLst/>
              <a:cxnLst/>
              <a:rect l="l" t="t" r="r" b="b"/>
              <a:pathLst>
                <a:path w="5556250" h="4803140">
                  <a:moveTo>
                    <a:pt x="5555656" y="4802831"/>
                  </a:moveTo>
                  <a:lnTo>
                    <a:pt x="0" y="4802831"/>
                  </a:lnTo>
                  <a:lnTo>
                    <a:pt x="0" y="0"/>
                  </a:lnTo>
                  <a:lnTo>
                    <a:pt x="5555656" y="0"/>
                  </a:lnTo>
                  <a:lnTo>
                    <a:pt x="5555656" y="4802831"/>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3233504"/>
            <a:ext cx="5657215" cy="405066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777777"/>
                </a:solidFill>
                <a:latin typeface="Trebuchet MS"/>
                <a:cs typeface="Trebuchet MS"/>
              </a:rPr>
              <a:t>19.2.2</a:t>
            </a:r>
            <a:r>
              <a:rPr sz="950" b="1" spc="-35" dirty="0">
                <a:solidFill>
                  <a:srgbClr val="777777"/>
                </a:solidFill>
                <a:latin typeface="Trebuchet MS"/>
                <a:cs typeface="Trebuchet MS"/>
              </a:rPr>
              <a:t> </a:t>
            </a:r>
            <a:r>
              <a:rPr sz="950" b="1" spc="25" dirty="0">
                <a:solidFill>
                  <a:srgbClr val="777777"/>
                </a:solidFill>
                <a:latin typeface="微软雅黑"/>
                <a:cs typeface="微软雅黑"/>
              </a:rPr>
              <a:t>配置</a:t>
            </a:r>
            <a:r>
              <a:rPr sz="950" b="1" dirty="0">
                <a:solidFill>
                  <a:srgbClr val="777777"/>
                </a:solidFill>
                <a:latin typeface="Trebuchet MS"/>
                <a:cs typeface="Trebuchet MS"/>
              </a:rPr>
              <a:t>TFTP</a:t>
            </a:r>
            <a:r>
              <a:rPr sz="950" b="1" spc="25" dirty="0">
                <a:solidFill>
                  <a:srgbClr val="777777"/>
                </a:solidFill>
                <a:latin typeface="微软雅黑"/>
                <a:cs typeface="微软雅黑"/>
              </a:rPr>
              <a:t>服务程序</a:t>
            </a:r>
            <a:endParaRPr sz="950">
              <a:latin typeface="微软雅黑"/>
              <a:cs typeface="微软雅黑"/>
            </a:endParaRPr>
          </a:p>
          <a:p>
            <a:pPr marL="12700" marR="5080">
              <a:lnSpc>
                <a:spcPct val="131600"/>
              </a:lnSpc>
              <a:spcBef>
                <a:spcPts val="900"/>
              </a:spcBef>
            </a:pPr>
            <a:r>
              <a:rPr sz="950" b="1" spc="25" dirty="0">
                <a:solidFill>
                  <a:srgbClr val="333333"/>
                </a:solidFill>
                <a:latin typeface="微软雅黑"/>
                <a:cs typeface="微软雅黑"/>
              </a:rPr>
              <a:t>我们曾经在第</a:t>
            </a:r>
            <a:r>
              <a:rPr sz="950" b="1" dirty="0">
                <a:solidFill>
                  <a:srgbClr val="333333"/>
                </a:solidFill>
                <a:latin typeface="Trebuchet MS"/>
                <a:cs typeface="Trebuchet MS"/>
              </a:rPr>
              <a:t>11</a:t>
            </a:r>
            <a:r>
              <a:rPr sz="950" b="1" spc="25" dirty="0">
                <a:solidFill>
                  <a:srgbClr val="333333"/>
                </a:solidFill>
                <a:latin typeface="微软雅黑"/>
                <a:cs typeface="微软雅黑"/>
              </a:rPr>
              <a:t>章中学习过</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服务与</a:t>
            </a:r>
            <a:r>
              <a:rPr sz="950" b="1" dirty="0">
                <a:solidFill>
                  <a:srgbClr val="333333"/>
                </a:solidFill>
                <a:latin typeface="Trebuchet MS"/>
                <a:cs typeface="Trebuchet MS"/>
              </a:rPr>
              <a:t>TFTP</a:t>
            </a:r>
            <a:r>
              <a:rPr sz="950" b="1" spc="25" dirty="0">
                <a:solidFill>
                  <a:srgbClr val="333333"/>
                </a:solidFill>
                <a:latin typeface="微软雅黑"/>
                <a:cs typeface="微软雅黑"/>
              </a:rPr>
              <a:t>服务。</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是一款功能丰富的文件传输服务程序，允 许用户以匿名开放模式、本地用户模式、虚拟用户模式来进行访问认证。但是，当前的客户端主机还没 有安装操作系统，该如何进行登录认证呢？而</a:t>
            </a:r>
            <a:r>
              <a:rPr sz="950" b="1" dirty="0">
                <a:solidFill>
                  <a:srgbClr val="333333"/>
                </a:solidFill>
                <a:latin typeface="Trebuchet MS"/>
                <a:cs typeface="Trebuchet MS"/>
              </a:rPr>
              <a:t>TFTP</a:t>
            </a:r>
            <a:r>
              <a:rPr sz="950" b="1" spc="25" dirty="0">
                <a:solidFill>
                  <a:srgbClr val="333333"/>
                </a:solidFill>
                <a:latin typeface="微软雅黑"/>
                <a:cs typeface="微软雅黑"/>
              </a:rPr>
              <a:t>作为一种基于</a:t>
            </a:r>
            <a:r>
              <a:rPr sz="950" b="1" spc="85" dirty="0">
                <a:solidFill>
                  <a:srgbClr val="333333"/>
                </a:solidFill>
                <a:latin typeface="Trebuchet MS"/>
                <a:cs typeface="Trebuchet MS"/>
              </a:rPr>
              <a:t>UDP</a:t>
            </a:r>
            <a:r>
              <a:rPr sz="950" b="1" spc="20" dirty="0">
                <a:solidFill>
                  <a:srgbClr val="333333"/>
                </a:solidFill>
                <a:latin typeface="微软雅黑"/>
                <a:cs typeface="微软雅黑"/>
              </a:rPr>
              <a:t>协议的简单文件传输协议，不需要 </a:t>
            </a:r>
            <a:r>
              <a:rPr sz="950" b="1" spc="25" dirty="0">
                <a:solidFill>
                  <a:srgbClr val="333333"/>
                </a:solidFill>
                <a:latin typeface="微软雅黑"/>
                <a:cs typeface="微软雅黑"/>
              </a:rPr>
              <a:t>进行用户认证即可获取到所需的文件资源。因此接下来配置</a:t>
            </a:r>
            <a:r>
              <a:rPr sz="950" b="1" dirty="0">
                <a:solidFill>
                  <a:srgbClr val="333333"/>
                </a:solidFill>
                <a:latin typeface="Trebuchet MS"/>
                <a:cs typeface="Trebuchet MS"/>
              </a:rPr>
              <a:t>TFTP</a:t>
            </a:r>
            <a:r>
              <a:rPr sz="950" b="1" spc="25" dirty="0">
                <a:solidFill>
                  <a:srgbClr val="333333"/>
                </a:solidFill>
                <a:latin typeface="微软雅黑"/>
                <a:cs typeface="微软雅黑"/>
              </a:rPr>
              <a:t>服务程序，为客户端主机提供引导及驱 动文件。当客户端主机有了基本的驱动程序之后，再通过</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服务程序将完整的光盘镜像文件传输过 去。</a:t>
            </a:r>
            <a:endParaRPr sz="950">
              <a:latin typeface="微软雅黑"/>
              <a:cs typeface="微软雅黑"/>
            </a:endParaRPr>
          </a:p>
          <a:p>
            <a:pPr>
              <a:lnSpc>
                <a:spcPct val="100000"/>
              </a:lnSpc>
              <a:spcBef>
                <a:spcPts val="45"/>
              </a:spcBef>
            </a:pPr>
            <a:endParaRPr sz="900">
              <a:latin typeface="微软雅黑"/>
              <a:cs typeface="微软雅黑"/>
            </a:endParaRPr>
          </a:p>
          <a:p>
            <a:pPr marL="136525" marR="1779270">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dnf</a:t>
            </a:r>
            <a:r>
              <a:rPr sz="850" spc="30" dirty="0">
                <a:solidFill>
                  <a:srgbClr val="333333"/>
                </a:solidFill>
                <a:latin typeface="Lucida Console"/>
                <a:cs typeface="Lucida Console"/>
              </a:rPr>
              <a:t> install</a:t>
            </a:r>
            <a:r>
              <a:rPr sz="850" spc="25" dirty="0">
                <a:solidFill>
                  <a:srgbClr val="333333"/>
                </a:solidFill>
                <a:latin typeface="Lucida Console"/>
                <a:cs typeface="Lucida Console"/>
              </a:rPr>
              <a:t> </a:t>
            </a:r>
            <a:r>
              <a:rPr sz="850" spc="20" dirty="0">
                <a:solidFill>
                  <a:srgbClr val="333333"/>
                </a:solidFill>
                <a:latin typeface="Lucida Console"/>
                <a:cs typeface="Lucida Console"/>
              </a:rPr>
              <a:t>-y</a:t>
            </a:r>
            <a:r>
              <a:rPr sz="850" spc="25" dirty="0">
                <a:solidFill>
                  <a:srgbClr val="333333"/>
                </a:solidFill>
                <a:latin typeface="Lucida Console"/>
                <a:cs typeface="Lucida Console"/>
              </a:rPr>
              <a:t> </a:t>
            </a:r>
            <a:r>
              <a:rPr sz="850" spc="30" dirty="0">
                <a:solidFill>
                  <a:srgbClr val="333333"/>
                </a:solidFill>
                <a:latin typeface="Lucida Console"/>
                <a:cs typeface="Lucida Console"/>
              </a:rPr>
              <a:t>tftp-server </a:t>
            </a:r>
            <a:r>
              <a:rPr sz="850" spc="25" dirty="0">
                <a:solidFill>
                  <a:srgbClr val="333333"/>
                </a:solidFill>
                <a:latin typeface="Lucida Console"/>
                <a:cs typeface="Lucida Console"/>
              </a:rPr>
              <a:t>xinetd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Updating</a:t>
            </a:r>
            <a:r>
              <a:rPr sz="850" spc="20" dirty="0">
                <a:solidFill>
                  <a:srgbClr val="333333"/>
                </a:solidFill>
                <a:latin typeface="Lucida Console"/>
                <a:cs typeface="Lucida Console"/>
              </a:rPr>
              <a:t> </a:t>
            </a:r>
            <a:r>
              <a:rPr sz="850" spc="30" dirty="0">
                <a:solidFill>
                  <a:srgbClr val="333333"/>
                </a:solidFill>
                <a:latin typeface="Lucida Console"/>
                <a:cs typeface="Lucida Console"/>
              </a:rPr>
              <a:t>Subscription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Management</a:t>
            </a:r>
            <a:r>
              <a:rPr sz="850" spc="25" dirty="0">
                <a:solidFill>
                  <a:srgbClr val="333333"/>
                </a:solidFill>
                <a:latin typeface="Lucida Console"/>
                <a:cs typeface="Lucida Console"/>
              </a:rPr>
              <a:t> </a:t>
            </a:r>
            <a:r>
              <a:rPr sz="850" spc="30" dirty="0">
                <a:solidFill>
                  <a:srgbClr val="333333"/>
                </a:solidFill>
                <a:latin typeface="Lucida Console"/>
                <a:cs typeface="Lucida Console"/>
              </a:rPr>
              <a:t>repositories.</a:t>
            </a:r>
            <a:endParaRPr sz="850">
              <a:latin typeface="Lucida Console"/>
              <a:cs typeface="Lucida Console"/>
            </a:endParaRPr>
          </a:p>
          <a:p>
            <a:pPr marL="136525">
              <a:lnSpc>
                <a:spcPct val="100000"/>
              </a:lnSpc>
              <a:spcBef>
                <a:spcPts val="334"/>
              </a:spcBef>
            </a:pPr>
            <a:r>
              <a:rPr sz="850" spc="25" dirty="0">
                <a:solidFill>
                  <a:srgbClr val="333333"/>
                </a:solidFill>
                <a:latin typeface="Lucida Console"/>
                <a:cs typeface="Lucida Console"/>
              </a:rPr>
              <a:t>Unable</a:t>
            </a:r>
            <a:r>
              <a:rPr sz="850" spc="20" dirty="0">
                <a:solidFill>
                  <a:srgbClr val="333333"/>
                </a:solidFill>
                <a:latin typeface="Lucida Console"/>
                <a:cs typeface="Lucida Console"/>
              </a:rPr>
              <a:t> to </a:t>
            </a:r>
            <a:r>
              <a:rPr sz="850" spc="25" dirty="0">
                <a:solidFill>
                  <a:srgbClr val="333333"/>
                </a:solidFill>
                <a:latin typeface="Lucida Console"/>
                <a:cs typeface="Lucida Console"/>
              </a:rPr>
              <a:t>read</a:t>
            </a:r>
            <a:r>
              <a:rPr sz="850" spc="20" dirty="0">
                <a:solidFill>
                  <a:srgbClr val="333333"/>
                </a:solidFill>
                <a:latin typeface="Lucida Console"/>
                <a:cs typeface="Lucida Console"/>
              </a:rPr>
              <a:t> </a:t>
            </a:r>
            <a:r>
              <a:rPr sz="850" spc="30" dirty="0">
                <a:solidFill>
                  <a:srgbClr val="333333"/>
                </a:solidFill>
                <a:latin typeface="Lucida Console"/>
                <a:cs typeface="Lucida Console"/>
              </a:rPr>
              <a:t>consumer</a:t>
            </a:r>
            <a:r>
              <a:rPr sz="850" spc="20" dirty="0">
                <a:solidFill>
                  <a:srgbClr val="333333"/>
                </a:solidFill>
                <a:latin typeface="Lucida Console"/>
                <a:cs typeface="Lucida Console"/>
              </a:rPr>
              <a:t> </a:t>
            </a:r>
            <a:r>
              <a:rPr sz="850" spc="30" dirty="0">
                <a:solidFill>
                  <a:srgbClr val="333333"/>
                </a:solidFill>
                <a:latin typeface="Lucida Console"/>
                <a:cs typeface="Lucida Console"/>
              </a:rPr>
              <a:t>identity</a:t>
            </a:r>
            <a:endParaRPr sz="850">
              <a:latin typeface="Lucida Console"/>
              <a:cs typeface="Lucida Console"/>
            </a:endParaRPr>
          </a:p>
          <a:p>
            <a:pPr marL="136525" marR="195580">
              <a:lnSpc>
                <a:spcPct val="132400"/>
              </a:lnSpc>
            </a:pPr>
            <a:r>
              <a:rPr sz="850" spc="25" dirty="0">
                <a:solidFill>
                  <a:srgbClr val="333333"/>
                </a:solidFill>
                <a:latin typeface="Lucida Console"/>
                <a:cs typeface="Lucida Console"/>
              </a:rPr>
              <a:t>This</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5"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495" dirty="0">
                <a:solidFill>
                  <a:srgbClr val="333333"/>
                </a:solidFill>
                <a:latin typeface="Lucida Console"/>
                <a:cs typeface="Lucida Console"/>
              </a:rPr>
              <a:t> </a:t>
            </a:r>
            <a:r>
              <a:rPr sz="850" spc="30" dirty="0">
                <a:solidFill>
                  <a:srgbClr val="333333"/>
                </a:solidFill>
                <a:latin typeface="Lucida Console"/>
                <a:cs typeface="Lucida Console"/>
              </a:rPr>
              <a:t>subscription-manager</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a:t>
            </a:r>
            <a:endParaRPr sz="850">
              <a:latin typeface="Lucida Console"/>
              <a:cs typeface="Lucida Console"/>
            </a:endParaRPr>
          </a:p>
          <a:p>
            <a:pPr marL="136525" marR="403860">
              <a:lnSpc>
                <a:spcPct val="132400"/>
              </a:lnSpc>
            </a:pPr>
            <a:r>
              <a:rPr sz="850" spc="25" dirty="0">
                <a:solidFill>
                  <a:srgbClr val="333333"/>
                </a:solidFill>
                <a:latin typeface="Lucida Console"/>
                <a:cs typeface="Lucida Console"/>
              </a:rPr>
              <a:t>Last</a:t>
            </a:r>
            <a:r>
              <a:rPr sz="850" spc="30" dirty="0">
                <a:solidFill>
                  <a:srgbClr val="333333"/>
                </a:solidFill>
                <a:latin typeface="Lucida Console"/>
                <a:cs typeface="Lucida Console"/>
              </a:rPr>
              <a:t> metadata expiration </a:t>
            </a:r>
            <a:r>
              <a:rPr sz="850" spc="25" dirty="0">
                <a:solidFill>
                  <a:srgbClr val="333333"/>
                </a:solidFill>
                <a:latin typeface="Lucida Console"/>
                <a:cs typeface="Lucida Console"/>
              </a:rPr>
              <a:t>check:</a:t>
            </a:r>
            <a:r>
              <a:rPr sz="850" spc="35" dirty="0">
                <a:solidFill>
                  <a:srgbClr val="333333"/>
                </a:solidFill>
                <a:latin typeface="Lucida Console"/>
                <a:cs typeface="Lucida Console"/>
              </a:rPr>
              <a:t> </a:t>
            </a:r>
            <a:r>
              <a:rPr sz="850" spc="30" dirty="0">
                <a:solidFill>
                  <a:srgbClr val="333333"/>
                </a:solidFill>
                <a:latin typeface="Lucida Console"/>
                <a:cs typeface="Lucida Console"/>
              </a:rPr>
              <a:t>0:00:34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5" dirty="0">
                <a:solidFill>
                  <a:srgbClr val="333333"/>
                </a:solidFill>
                <a:latin typeface="Lucida Console"/>
                <a:cs typeface="Lucida Console"/>
              </a:rPr>
              <a:t> </a:t>
            </a:r>
            <a:r>
              <a:rPr sz="850" spc="20" dirty="0">
                <a:solidFill>
                  <a:srgbClr val="333333"/>
                </a:solidFill>
                <a:latin typeface="Lucida Console"/>
                <a:cs typeface="Lucida Console"/>
              </a:rPr>
              <a:t>30</a:t>
            </a:r>
            <a:r>
              <a:rPr sz="850" spc="30" dirty="0">
                <a:solidFill>
                  <a:srgbClr val="333333"/>
                </a:solidFill>
                <a:latin typeface="Lucida Console"/>
                <a:cs typeface="Lucida Console"/>
              </a:rPr>
              <a:t> </a:t>
            </a:r>
            <a:r>
              <a:rPr sz="850" spc="25" dirty="0">
                <a:solidFill>
                  <a:srgbClr val="333333"/>
                </a:solidFill>
                <a:latin typeface="Lucida Console"/>
                <a:cs typeface="Lucida Console"/>
              </a:rPr>
              <a:t>Apr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a:t>
            </a:r>
            <a:r>
              <a:rPr sz="850" spc="35" dirty="0">
                <a:solidFill>
                  <a:srgbClr val="333333"/>
                </a:solidFill>
                <a:latin typeface="Lucida Console"/>
                <a:cs typeface="Lucida Console"/>
              </a:rPr>
              <a:t> </a:t>
            </a:r>
            <a:r>
              <a:rPr sz="850" spc="30" dirty="0">
                <a:solidFill>
                  <a:srgbClr val="333333"/>
                </a:solidFill>
                <a:latin typeface="Lucida Console"/>
                <a:cs typeface="Lucida Console"/>
              </a:rPr>
              <a:t>01:38:09 </a:t>
            </a:r>
            <a:r>
              <a:rPr sz="850" spc="20" dirty="0">
                <a:solidFill>
                  <a:srgbClr val="333333"/>
                </a:solidFill>
                <a:latin typeface="Lucida Console"/>
                <a:cs typeface="Lucida Console"/>
              </a:rPr>
              <a:t>AM </a:t>
            </a:r>
            <a:r>
              <a:rPr sz="850" spc="-500" dirty="0">
                <a:solidFill>
                  <a:srgbClr val="333333"/>
                </a:solidFill>
                <a:latin typeface="Lucida Console"/>
                <a:cs typeface="Lucida Console"/>
              </a:rPr>
              <a:t> </a:t>
            </a:r>
            <a:r>
              <a:rPr sz="850" spc="25" dirty="0">
                <a:solidFill>
                  <a:srgbClr val="333333"/>
                </a:solidFill>
                <a:latin typeface="Lucida Console"/>
                <a:cs typeface="Lucida Console"/>
              </a:rPr>
              <a:t>CST.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Dependencies</a:t>
            </a:r>
            <a:r>
              <a:rPr sz="850" spc="-2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marL="203200">
              <a:lnSpc>
                <a:spcPct val="100000"/>
              </a:lnSpc>
              <a:spcBef>
                <a:spcPts val="330"/>
              </a:spcBef>
              <a:tabLst>
                <a:tab pos="1428750" algn="l"/>
                <a:tab pos="2110105" algn="l"/>
                <a:tab pos="3469640" algn="l"/>
                <a:tab pos="4836160" algn="l"/>
              </a:tabLst>
            </a:pPr>
            <a:r>
              <a:rPr sz="850" spc="30" dirty="0">
                <a:solidFill>
                  <a:srgbClr val="333333"/>
                </a:solidFill>
                <a:latin typeface="Lucida Console"/>
                <a:cs typeface="Lucida Console"/>
              </a:rPr>
              <a:t>Package	</a:t>
            </a:r>
            <a:r>
              <a:rPr sz="850" spc="25" dirty="0">
                <a:solidFill>
                  <a:srgbClr val="333333"/>
                </a:solidFill>
                <a:latin typeface="Lucida Console"/>
                <a:cs typeface="Lucida Console"/>
              </a:rPr>
              <a:t>Arch	</a:t>
            </a:r>
            <a:r>
              <a:rPr sz="850" spc="30" dirty="0">
                <a:solidFill>
                  <a:srgbClr val="333333"/>
                </a:solidFill>
                <a:latin typeface="Lucida Console"/>
                <a:cs typeface="Lucida Console"/>
              </a:rPr>
              <a:t>Version	Repository	</a:t>
            </a:r>
            <a:r>
              <a:rPr sz="850" spc="25" dirty="0">
                <a:solidFill>
                  <a:srgbClr val="333333"/>
                </a:solidFill>
                <a:latin typeface="Lucida Console"/>
                <a:cs typeface="Lucida Console"/>
              </a:rPr>
              <a:t>Size</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Installing:</a:t>
            </a:r>
            <a:endParaRPr sz="850">
              <a:latin typeface="Lucida Console"/>
              <a:cs typeface="Lucida Console"/>
            </a:endParaRPr>
          </a:p>
        </p:txBody>
      </p:sp>
      <p:sp>
        <p:nvSpPr>
          <p:cNvPr id="18" name="object 18"/>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345</a:t>
            </a:fld>
            <a:endParaRPr sz="800">
              <a:latin typeface="小哥哥网恋吗"/>
              <a:cs typeface="小哥哥网恋吗"/>
            </a:endParaRPr>
          </a:p>
        </p:txBody>
      </p:sp>
      <p:sp>
        <p:nvSpPr>
          <p:cNvPr id="11" name="object 11"/>
          <p:cNvSpPr txBox="1"/>
          <p:nvPr/>
        </p:nvSpPr>
        <p:spPr>
          <a:xfrm>
            <a:off x="1070306" y="406810"/>
            <a:ext cx="5259070" cy="2598420"/>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a:t>
            </a:r>
            <a:r>
              <a:rPr sz="850" spc="30" dirty="0">
                <a:solidFill>
                  <a:srgbClr val="333333"/>
                </a:solidFill>
                <a:latin typeface="Lucida Console"/>
                <a:cs typeface="Lucida Console"/>
              </a:rPr>
              <a:t>systemctl</a:t>
            </a:r>
            <a:r>
              <a:rPr sz="850" spc="25" dirty="0">
                <a:solidFill>
                  <a:srgbClr val="333333"/>
                </a:solidFill>
                <a:latin typeface="Lucida Console"/>
                <a:cs typeface="Lucida Console"/>
              </a:rPr>
              <a:t> status dhcpd</a:t>
            </a:r>
            <a:endParaRPr sz="850">
              <a:latin typeface="Lucida Console"/>
              <a:cs typeface="Lucida Console"/>
            </a:endParaRPr>
          </a:p>
          <a:p>
            <a:pPr marL="140970" indent="-128905">
              <a:lnSpc>
                <a:spcPct val="100000"/>
              </a:lnSpc>
              <a:spcBef>
                <a:spcPts val="330"/>
              </a:spcBef>
              <a:buFont typeface="Consolas"/>
              <a:buChar char="●"/>
              <a:tabLst>
                <a:tab pos="141605" algn="l"/>
              </a:tabLst>
            </a:pPr>
            <a:r>
              <a:rPr sz="850" spc="30" dirty="0">
                <a:solidFill>
                  <a:srgbClr val="333333"/>
                </a:solidFill>
                <a:latin typeface="Lucida Console"/>
                <a:cs typeface="Lucida Console"/>
              </a:rPr>
              <a:t>dhcpd.service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DHCPv4</a:t>
            </a:r>
            <a:r>
              <a:rPr sz="850" spc="30"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30" dirty="0">
                <a:solidFill>
                  <a:srgbClr val="333333"/>
                </a:solidFill>
                <a:latin typeface="Lucida Console"/>
                <a:cs typeface="Lucida Console"/>
              </a:rPr>
              <a:t> </a:t>
            </a:r>
            <a:r>
              <a:rPr sz="850" spc="25" dirty="0">
                <a:solidFill>
                  <a:srgbClr val="333333"/>
                </a:solidFill>
                <a:latin typeface="Lucida Console"/>
                <a:cs typeface="Lucida Console"/>
              </a:rPr>
              <a:t>Daemon</a:t>
            </a:r>
            <a:endParaRPr sz="850">
              <a:latin typeface="Lucida Console"/>
              <a:cs typeface="Lucida Console"/>
            </a:endParaRPr>
          </a:p>
          <a:p>
            <a:pPr marL="12700" marR="188595" indent="201295">
              <a:lnSpc>
                <a:spcPct val="132400"/>
              </a:lnSpc>
            </a:pPr>
            <a:r>
              <a:rPr sz="850" spc="30" dirty="0">
                <a:solidFill>
                  <a:srgbClr val="333333"/>
                </a:solidFill>
                <a:latin typeface="Lucida Console"/>
                <a:cs typeface="Lucida Console"/>
              </a:rPr>
              <a:t>Loaded:</a:t>
            </a:r>
            <a:r>
              <a:rPr sz="850" spc="35" dirty="0">
                <a:solidFill>
                  <a:srgbClr val="333333"/>
                </a:solidFill>
                <a:latin typeface="Lucida Console"/>
                <a:cs typeface="Lucida Console"/>
              </a:rPr>
              <a:t> </a:t>
            </a:r>
            <a:r>
              <a:rPr sz="850" spc="25" dirty="0">
                <a:solidFill>
                  <a:srgbClr val="333333"/>
                </a:solidFill>
                <a:latin typeface="Lucida Console"/>
                <a:cs typeface="Lucida Console"/>
              </a:rPr>
              <a:t>loaded</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(/usr/lib/systemd/system/dhcpd.service;</a:t>
            </a:r>
            <a:r>
              <a:rPr sz="850" spc="40" dirty="0">
                <a:solidFill>
                  <a:srgbClr val="333333"/>
                </a:solidFill>
                <a:latin typeface="Lucida Console"/>
                <a:cs typeface="Lucida Console"/>
              </a:rPr>
              <a:t> </a:t>
            </a:r>
            <a:r>
              <a:rPr sz="850" spc="30" dirty="0">
                <a:solidFill>
                  <a:srgbClr val="333333"/>
                </a:solidFill>
                <a:latin typeface="Lucida Console"/>
                <a:cs typeface="Lucida Console"/>
              </a:rPr>
              <a:t>enabled;</a:t>
            </a:r>
            <a:r>
              <a:rPr sz="850" spc="35" dirty="0">
                <a:solidFill>
                  <a:srgbClr val="333333"/>
                </a:solidFill>
                <a:latin typeface="Lucida Console"/>
                <a:cs typeface="Lucida Console"/>
              </a:rPr>
              <a:t> </a:t>
            </a:r>
            <a:r>
              <a:rPr sz="850" spc="25" dirty="0">
                <a:solidFill>
                  <a:srgbClr val="333333"/>
                </a:solidFill>
                <a:latin typeface="Lucida Console"/>
                <a:cs typeface="Lucida Console"/>
              </a:rPr>
              <a:t>vendor </a:t>
            </a:r>
            <a:r>
              <a:rPr sz="850" spc="-495" dirty="0">
                <a:solidFill>
                  <a:srgbClr val="333333"/>
                </a:solidFill>
                <a:latin typeface="Lucida Console"/>
                <a:cs typeface="Lucida Console"/>
              </a:rPr>
              <a:t> </a:t>
            </a:r>
            <a:r>
              <a:rPr sz="850" spc="30" dirty="0">
                <a:solidFill>
                  <a:srgbClr val="333333"/>
                </a:solidFill>
                <a:latin typeface="Lucida Console"/>
                <a:cs typeface="Lucida Console"/>
              </a:rPr>
              <a:t>preset:</a:t>
            </a:r>
            <a:r>
              <a:rPr sz="850" spc="25" dirty="0">
                <a:solidFill>
                  <a:srgbClr val="333333"/>
                </a:solidFill>
                <a:latin typeface="Lucida Console"/>
                <a:cs typeface="Lucida Console"/>
              </a:rPr>
              <a:t> </a:t>
            </a:r>
            <a:r>
              <a:rPr sz="850" spc="30" dirty="0">
                <a:solidFill>
                  <a:srgbClr val="333333"/>
                </a:solidFill>
                <a:latin typeface="Lucida Console"/>
                <a:cs typeface="Lucida Console"/>
              </a:rPr>
              <a:t>disabled)</a:t>
            </a:r>
            <a:endParaRPr sz="850">
              <a:latin typeface="Lucida Console"/>
              <a:cs typeface="Lucida Console"/>
            </a:endParaRPr>
          </a:p>
          <a:p>
            <a:pPr marL="348615" marR="62865" indent="-134620">
              <a:lnSpc>
                <a:spcPct val="132400"/>
              </a:lnSpc>
            </a:pPr>
            <a:r>
              <a:rPr sz="850" spc="30" dirty="0">
                <a:solidFill>
                  <a:srgbClr val="333333"/>
                </a:solidFill>
                <a:latin typeface="Lucida Console"/>
                <a:cs typeface="Lucida Console"/>
              </a:rPr>
              <a:t>Active: </a:t>
            </a:r>
            <a:r>
              <a:rPr sz="850" spc="25" dirty="0">
                <a:solidFill>
                  <a:srgbClr val="333333"/>
                </a:solidFill>
                <a:latin typeface="Lucida Console"/>
                <a:cs typeface="Lucida Console"/>
              </a:rPr>
              <a:t>active</a:t>
            </a:r>
            <a:r>
              <a:rPr sz="850" spc="30" dirty="0">
                <a:solidFill>
                  <a:srgbClr val="333333"/>
                </a:solidFill>
                <a:latin typeface="Lucida Console"/>
                <a:cs typeface="Lucida Console"/>
              </a:rPr>
              <a:t> (running) </a:t>
            </a:r>
            <a:r>
              <a:rPr sz="850" spc="25" dirty="0">
                <a:solidFill>
                  <a:srgbClr val="333333"/>
                </a:solidFill>
                <a:latin typeface="Lucida Console"/>
                <a:cs typeface="Lucida Console"/>
              </a:rPr>
              <a:t>since</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5" dirty="0">
                <a:solidFill>
                  <a:srgbClr val="333333"/>
                </a:solidFill>
                <a:latin typeface="Lucida Console"/>
                <a:cs typeface="Lucida Console"/>
              </a:rPr>
              <a:t> </a:t>
            </a:r>
            <a:r>
              <a:rPr sz="850" spc="30" dirty="0">
                <a:solidFill>
                  <a:srgbClr val="333333"/>
                </a:solidFill>
                <a:latin typeface="Lucida Console"/>
                <a:cs typeface="Lucida Console"/>
              </a:rPr>
              <a:t>2021-04-30 01:10:51 </a:t>
            </a:r>
            <a:r>
              <a:rPr sz="850" spc="25" dirty="0">
                <a:solidFill>
                  <a:srgbClr val="333333"/>
                </a:solidFill>
                <a:latin typeface="Lucida Console"/>
                <a:cs typeface="Lucida Console"/>
              </a:rPr>
              <a:t>CST;</a:t>
            </a:r>
            <a:r>
              <a:rPr sz="850" spc="30" dirty="0">
                <a:solidFill>
                  <a:srgbClr val="333333"/>
                </a:solidFill>
                <a:latin typeface="Lucida Console"/>
                <a:cs typeface="Lucida Console"/>
              </a:rPr>
              <a:t> </a:t>
            </a:r>
            <a:r>
              <a:rPr sz="850" spc="25" dirty="0">
                <a:solidFill>
                  <a:srgbClr val="333333"/>
                </a:solidFill>
                <a:latin typeface="Lucida Console"/>
                <a:cs typeface="Lucida Console"/>
              </a:rPr>
              <a:t>3min</a:t>
            </a:r>
            <a:r>
              <a:rPr sz="850" spc="35" dirty="0">
                <a:solidFill>
                  <a:srgbClr val="333333"/>
                </a:solidFill>
                <a:latin typeface="Lucida Console"/>
                <a:cs typeface="Lucida Console"/>
              </a:rPr>
              <a:t> </a:t>
            </a:r>
            <a:r>
              <a:rPr sz="850" spc="25" dirty="0">
                <a:solidFill>
                  <a:srgbClr val="333333"/>
                </a:solidFill>
                <a:latin typeface="Lucida Console"/>
                <a:cs typeface="Lucida Console"/>
              </a:rPr>
              <a:t>15s</a:t>
            </a:r>
            <a:r>
              <a:rPr sz="850" spc="30" dirty="0">
                <a:solidFill>
                  <a:srgbClr val="333333"/>
                </a:solidFill>
                <a:latin typeface="Lucida Console"/>
                <a:cs typeface="Lucida Console"/>
              </a:rPr>
              <a:t> </a:t>
            </a:r>
            <a:r>
              <a:rPr sz="850" spc="25" dirty="0">
                <a:solidFill>
                  <a:srgbClr val="333333"/>
                </a:solidFill>
                <a:latin typeface="Lucida Console"/>
                <a:cs typeface="Lucida Console"/>
              </a:rPr>
              <a:t>ago </a:t>
            </a:r>
            <a:r>
              <a:rPr sz="850" spc="-500" dirty="0">
                <a:solidFill>
                  <a:srgbClr val="333333"/>
                </a:solidFill>
                <a:latin typeface="Lucida Console"/>
                <a:cs typeface="Lucida Console"/>
              </a:rPr>
              <a:t> </a:t>
            </a:r>
            <a:r>
              <a:rPr sz="850" spc="25" dirty="0">
                <a:solidFill>
                  <a:srgbClr val="333333"/>
                </a:solidFill>
                <a:latin typeface="Lucida Console"/>
                <a:cs typeface="Lucida Console"/>
              </a:rPr>
              <a:t>Docs: </a:t>
            </a:r>
            <a:r>
              <a:rPr sz="850" spc="30" dirty="0">
                <a:solidFill>
                  <a:srgbClr val="333333"/>
                </a:solidFill>
                <a:latin typeface="Lucida Console"/>
                <a:cs typeface="Lucida Console"/>
              </a:rPr>
              <a:t>man:dhcpd(8)</a:t>
            </a:r>
            <a:endParaRPr sz="850">
              <a:latin typeface="Lucida Console"/>
              <a:cs typeface="Lucida Console"/>
            </a:endParaRPr>
          </a:p>
          <a:p>
            <a:pPr marL="79375" marR="3320415" indent="671830">
              <a:lnSpc>
                <a:spcPct val="132400"/>
              </a:lnSpc>
            </a:pPr>
            <a:r>
              <a:rPr sz="850" spc="30" dirty="0">
                <a:solidFill>
                  <a:srgbClr val="333333"/>
                </a:solidFill>
                <a:latin typeface="Lucida Console"/>
                <a:cs typeface="Lucida Console"/>
              </a:rPr>
              <a:t>man:dhcpd.conf(5</a:t>
            </a:r>
            <a:r>
              <a:rPr sz="850" spc="15" dirty="0">
                <a:solidFill>
                  <a:srgbClr val="333333"/>
                </a:solidFill>
                <a:latin typeface="Lucida Console"/>
                <a:cs typeface="Lucida Console"/>
              </a:rPr>
              <a:t>)  </a:t>
            </a:r>
            <a:r>
              <a:rPr sz="850" spc="25" dirty="0">
                <a:solidFill>
                  <a:srgbClr val="333333"/>
                </a:solidFill>
                <a:latin typeface="Lucida Console"/>
                <a:cs typeface="Lucida Console"/>
              </a:rPr>
              <a:t>Main</a:t>
            </a:r>
            <a:r>
              <a:rPr sz="850" spc="20" dirty="0">
                <a:solidFill>
                  <a:srgbClr val="333333"/>
                </a:solidFill>
                <a:latin typeface="Lucida Console"/>
                <a:cs typeface="Lucida Console"/>
              </a:rPr>
              <a:t> </a:t>
            </a:r>
            <a:r>
              <a:rPr sz="850" spc="25" dirty="0">
                <a:solidFill>
                  <a:srgbClr val="333333"/>
                </a:solidFill>
                <a:latin typeface="Lucida Console"/>
                <a:cs typeface="Lucida Console"/>
              </a:rPr>
              <a:t>PID: 30964</a:t>
            </a:r>
            <a:r>
              <a:rPr sz="850" spc="20" dirty="0">
                <a:solidFill>
                  <a:srgbClr val="333333"/>
                </a:solidFill>
                <a:latin typeface="Lucida Console"/>
                <a:cs typeface="Lucida Console"/>
              </a:rPr>
              <a:t> </a:t>
            </a:r>
            <a:r>
              <a:rPr sz="850" spc="30" dirty="0">
                <a:solidFill>
                  <a:srgbClr val="333333"/>
                </a:solidFill>
                <a:latin typeface="Lucida Console"/>
                <a:cs typeface="Lucida Console"/>
              </a:rPr>
              <a:t>(dhcpd)</a:t>
            </a:r>
            <a:endParaRPr sz="850">
              <a:latin typeface="Lucida Console"/>
              <a:cs typeface="Lucida Console"/>
            </a:endParaRPr>
          </a:p>
          <a:p>
            <a:pPr marL="281305" marR="2821940" indent="-67310">
              <a:lnSpc>
                <a:spcPct val="132400"/>
              </a:lnSpc>
            </a:pPr>
            <a:r>
              <a:rPr sz="850" spc="30" dirty="0">
                <a:solidFill>
                  <a:srgbClr val="333333"/>
                </a:solidFill>
                <a:latin typeface="Lucida Console"/>
                <a:cs typeface="Lucida Console"/>
              </a:rPr>
              <a:t>Status:</a:t>
            </a:r>
            <a:r>
              <a:rPr sz="850" spc="-10" dirty="0">
                <a:solidFill>
                  <a:srgbClr val="333333"/>
                </a:solidFill>
                <a:latin typeface="Lucida Console"/>
                <a:cs typeface="Lucida Console"/>
              </a:rPr>
              <a:t> </a:t>
            </a:r>
            <a:r>
              <a:rPr sz="850" spc="30" dirty="0">
                <a:solidFill>
                  <a:srgbClr val="333333"/>
                </a:solidFill>
                <a:latin typeface="Lucida Console"/>
                <a:cs typeface="Lucida Console"/>
              </a:rPr>
              <a:t>"Dispatching</a:t>
            </a:r>
            <a:r>
              <a:rPr sz="850" spc="-5" dirty="0">
                <a:solidFill>
                  <a:srgbClr val="333333"/>
                </a:solidFill>
                <a:latin typeface="Lucida Console"/>
                <a:cs typeface="Lucida Console"/>
              </a:rPr>
              <a:t> </a:t>
            </a:r>
            <a:r>
              <a:rPr sz="850" spc="30" dirty="0">
                <a:solidFill>
                  <a:srgbClr val="333333"/>
                </a:solidFill>
                <a:latin typeface="Lucida Console"/>
                <a:cs typeface="Lucida Console"/>
              </a:rPr>
              <a:t>packets..."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Tasks: </a:t>
            </a:r>
            <a:r>
              <a:rPr sz="850" spc="15" dirty="0">
                <a:solidFill>
                  <a:srgbClr val="333333"/>
                </a:solidFill>
                <a:latin typeface="Lucida Console"/>
                <a:cs typeface="Lucida Console"/>
              </a:rPr>
              <a:t>1</a:t>
            </a:r>
            <a:r>
              <a:rPr sz="850" spc="25" dirty="0">
                <a:solidFill>
                  <a:srgbClr val="333333"/>
                </a:solidFill>
                <a:latin typeface="Lucida Console"/>
                <a:cs typeface="Lucida Console"/>
              </a:rPr>
              <a:t> </a:t>
            </a:r>
            <a:r>
              <a:rPr sz="850" spc="30" dirty="0">
                <a:solidFill>
                  <a:srgbClr val="333333"/>
                </a:solidFill>
                <a:latin typeface="Lucida Console"/>
                <a:cs typeface="Lucida Console"/>
              </a:rPr>
              <a:t>(limit:</a:t>
            </a:r>
            <a:r>
              <a:rPr sz="850" spc="25" dirty="0">
                <a:solidFill>
                  <a:srgbClr val="333333"/>
                </a:solidFill>
                <a:latin typeface="Lucida Console"/>
                <a:cs typeface="Lucida Console"/>
              </a:rPr>
              <a:t> 12390)</a:t>
            </a:r>
            <a:endParaRPr sz="850">
              <a:latin typeface="Lucida Console"/>
              <a:cs typeface="Lucida Console"/>
            </a:endParaRPr>
          </a:p>
          <a:p>
            <a:pPr marL="213995">
              <a:lnSpc>
                <a:spcPct val="100000"/>
              </a:lnSpc>
              <a:spcBef>
                <a:spcPts val="330"/>
              </a:spcBef>
            </a:pPr>
            <a:r>
              <a:rPr sz="850" spc="30" dirty="0">
                <a:solidFill>
                  <a:srgbClr val="333333"/>
                </a:solidFill>
                <a:latin typeface="Lucida Console"/>
                <a:cs typeface="Lucida Console"/>
              </a:rPr>
              <a:t>Memory:</a:t>
            </a:r>
            <a:r>
              <a:rPr sz="850" spc="-30" dirty="0">
                <a:solidFill>
                  <a:srgbClr val="333333"/>
                </a:solidFill>
                <a:latin typeface="Lucida Console"/>
                <a:cs typeface="Lucida Console"/>
              </a:rPr>
              <a:t> </a:t>
            </a:r>
            <a:r>
              <a:rPr sz="850" spc="25" dirty="0">
                <a:solidFill>
                  <a:srgbClr val="333333"/>
                </a:solidFill>
                <a:latin typeface="Lucida Console"/>
                <a:cs typeface="Lucida Console"/>
              </a:rPr>
              <a:t>8.8M</a:t>
            </a:r>
            <a:endParaRPr sz="850">
              <a:latin typeface="Lucida Console"/>
              <a:cs typeface="Lucida Console"/>
            </a:endParaRPr>
          </a:p>
          <a:p>
            <a:pPr marL="213995">
              <a:lnSpc>
                <a:spcPct val="100000"/>
              </a:lnSpc>
              <a:spcBef>
                <a:spcPts val="334"/>
              </a:spcBef>
            </a:pPr>
            <a:r>
              <a:rPr sz="850" spc="30" dirty="0">
                <a:solidFill>
                  <a:srgbClr val="333333"/>
                </a:solidFill>
                <a:latin typeface="Lucida Console"/>
                <a:cs typeface="Lucida Console"/>
              </a:rPr>
              <a:t>CGroup:</a:t>
            </a:r>
            <a:r>
              <a:rPr sz="850" spc="-10" dirty="0">
                <a:solidFill>
                  <a:srgbClr val="333333"/>
                </a:solidFill>
                <a:latin typeface="Lucida Console"/>
                <a:cs typeface="Lucida Console"/>
              </a:rPr>
              <a:t> </a:t>
            </a:r>
            <a:r>
              <a:rPr sz="850" spc="30" dirty="0">
                <a:solidFill>
                  <a:srgbClr val="333333"/>
                </a:solidFill>
                <a:latin typeface="Lucida Console"/>
                <a:cs typeface="Lucida Console"/>
              </a:rPr>
              <a:t>/system.slice/dhcpd.service</a:t>
            </a:r>
            <a:endParaRPr sz="850">
              <a:latin typeface="Lucida Console"/>
              <a:cs typeface="Lucida Console"/>
            </a:endParaRPr>
          </a:p>
          <a:p>
            <a:pPr marL="12700" marR="5080" indent="739140">
              <a:lnSpc>
                <a:spcPct val="132400"/>
              </a:lnSpc>
            </a:pPr>
            <a:r>
              <a:rPr sz="700" spc="30" dirty="0">
                <a:solidFill>
                  <a:srgbClr val="333333"/>
                </a:solidFill>
                <a:latin typeface="Arial"/>
                <a:cs typeface="Arial"/>
              </a:rPr>
              <a:t>└─</a:t>
            </a:r>
            <a:r>
              <a:rPr sz="850" spc="30" dirty="0">
                <a:solidFill>
                  <a:srgbClr val="333333"/>
                </a:solidFill>
                <a:latin typeface="Lucida Console"/>
                <a:cs typeface="Lucida Console"/>
              </a:rPr>
              <a:t>30964 /usr/sbin/dhcpd</a:t>
            </a:r>
            <a:r>
              <a:rPr sz="850" spc="35" dirty="0">
                <a:solidFill>
                  <a:srgbClr val="333333"/>
                </a:solidFill>
                <a:latin typeface="Lucida Console"/>
                <a:cs typeface="Lucida Console"/>
              </a:rPr>
              <a:t> </a:t>
            </a:r>
            <a:r>
              <a:rPr sz="850" spc="20" dirty="0">
                <a:solidFill>
                  <a:srgbClr val="333333"/>
                </a:solidFill>
                <a:latin typeface="Lucida Console"/>
                <a:cs typeface="Lucida Console"/>
              </a:rPr>
              <a:t>-f</a:t>
            </a:r>
            <a:r>
              <a:rPr sz="850" spc="35" dirty="0">
                <a:solidFill>
                  <a:srgbClr val="333333"/>
                </a:solidFill>
                <a:latin typeface="Lucida Console"/>
                <a:cs typeface="Lucida Console"/>
              </a:rPr>
              <a:t> </a:t>
            </a:r>
            <a:r>
              <a:rPr sz="850" spc="25" dirty="0">
                <a:solidFill>
                  <a:srgbClr val="333333"/>
                </a:solidFill>
                <a:latin typeface="Lucida Console"/>
                <a:cs typeface="Lucida Console"/>
              </a:rPr>
              <a:t>-cf</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/etc/dhcp/dhcpd.conf</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-user</a:t>
            </a:r>
            <a:r>
              <a:rPr sz="850" spc="35" dirty="0">
                <a:solidFill>
                  <a:srgbClr val="333333"/>
                </a:solidFill>
                <a:latin typeface="Lucida Console"/>
                <a:cs typeface="Lucida Console"/>
              </a:rPr>
              <a:t> </a:t>
            </a:r>
            <a:r>
              <a:rPr sz="850" spc="25" dirty="0">
                <a:solidFill>
                  <a:srgbClr val="333333"/>
                </a:solidFill>
                <a:latin typeface="Lucida Console"/>
                <a:cs typeface="Lucida Console"/>
              </a:rPr>
              <a:t>dhcpd</a:t>
            </a:r>
            <a:r>
              <a:rPr sz="850" spc="35" dirty="0">
                <a:solidFill>
                  <a:srgbClr val="333333"/>
                </a:solidFill>
                <a:latin typeface="Lucida Console"/>
                <a:cs typeface="Lucida Console"/>
              </a:rPr>
              <a:t> </a:t>
            </a:r>
            <a:r>
              <a:rPr sz="850" spc="15" dirty="0">
                <a:solidFill>
                  <a:srgbClr val="333333"/>
                </a:solidFill>
                <a:latin typeface="Lucida Console"/>
                <a:cs typeface="Lucida Console"/>
              </a:rPr>
              <a:t>- </a:t>
            </a:r>
            <a:r>
              <a:rPr sz="850" spc="-495" dirty="0">
                <a:solidFill>
                  <a:srgbClr val="333333"/>
                </a:solidFill>
                <a:latin typeface="Lucida Console"/>
                <a:cs typeface="Lucida Console"/>
              </a:rPr>
              <a:t> </a:t>
            </a:r>
            <a:r>
              <a:rPr sz="850" spc="25" dirty="0">
                <a:solidFill>
                  <a:srgbClr val="333333"/>
                </a:solidFill>
                <a:latin typeface="Lucida Console"/>
                <a:cs typeface="Lucida Console"/>
              </a:rPr>
              <a:t>group dhcpd</a:t>
            </a:r>
            <a:r>
              <a:rPr sz="850" spc="30" dirty="0">
                <a:solidFill>
                  <a:srgbClr val="333333"/>
                </a:solidFill>
                <a:latin typeface="Lucida Console"/>
                <a:cs typeface="Lucida Console"/>
              </a:rPr>
              <a:t> --no-pid</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graphicFrame>
        <p:nvGraphicFramePr>
          <p:cNvPr id="12" name="object 12"/>
          <p:cNvGraphicFramePr>
            <a:graphicFrameLocks noGrp="1"/>
          </p:cNvGraphicFramePr>
          <p:nvPr/>
        </p:nvGraphicFramePr>
        <p:xfrm>
          <a:off x="1118486" y="7329782"/>
          <a:ext cx="4989195" cy="284480"/>
        </p:xfrm>
        <a:graphic>
          <a:graphicData uri="http://schemas.openxmlformats.org/drawingml/2006/table">
            <a:tbl>
              <a:tblPr firstRow="1" bandRow="1">
                <a:tableStyleId>{2D5ABB26-0587-4C30-8999-92F81FD0307C}</a:tableStyleId>
              </a:tblPr>
              <a:tblGrid>
                <a:gridCol w="1024255">
                  <a:extLst>
                    <a:ext uri="{9D8B030D-6E8A-4147-A177-3AD203B41FA5}">
                      <a16:colId xmlns:a16="http://schemas.microsoft.com/office/drawing/2014/main" val="20000"/>
                    </a:ext>
                  </a:extLst>
                </a:gridCol>
                <a:gridCol w="786765">
                  <a:extLst>
                    <a:ext uri="{9D8B030D-6E8A-4147-A177-3AD203B41FA5}">
                      <a16:colId xmlns:a16="http://schemas.microsoft.com/office/drawing/2014/main" val="20001"/>
                    </a:ext>
                  </a:extLst>
                </a:gridCol>
                <a:gridCol w="1338580">
                  <a:extLst>
                    <a:ext uri="{9D8B030D-6E8A-4147-A177-3AD203B41FA5}">
                      <a16:colId xmlns:a16="http://schemas.microsoft.com/office/drawing/2014/main" val="20002"/>
                    </a:ext>
                  </a:extLst>
                </a:gridCol>
                <a:gridCol w="1129030">
                  <a:extLst>
                    <a:ext uri="{9D8B030D-6E8A-4147-A177-3AD203B41FA5}">
                      <a16:colId xmlns:a16="http://schemas.microsoft.com/office/drawing/2014/main" val="20003"/>
                    </a:ext>
                  </a:extLst>
                </a:gridCol>
                <a:gridCol w="711835">
                  <a:extLst>
                    <a:ext uri="{9D8B030D-6E8A-4147-A177-3AD203B41FA5}">
                      <a16:colId xmlns:a16="http://schemas.microsoft.com/office/drawing/2014/main" val="20004"/>
                    </a:ext>
                  </a:extLst>
                </a:gridCol>
              </a:tblGrid>
              <a:tr h="142240">
                <a:tc>
                  <a:txBody>
                    <a:bodyPr/>
                    <a:lstStyle/>
                    <a:p>
                      <a:pPr marL="31750">
                        <a:lnSpc>
                          <a:spcPts val="880"/>
                        </a:lnSpc>
                      </a:pPr>
                      <a:r>
                        <a:rPr sz="850" spc="30" dirty="0">
                          <a:solidFill>
                            <a:srgbClr val="333333"/>
                          </a:solidFill>
                          <a:latin typeface="Lucida Console"/>
                          <a:cs typeface="Lucida Console"/>
                        </a:rPr>
                        <a:t>tftp-server</a:t>
                      </a:r>
                      <a:endParaRPr sz="850">
                        <a:latin typeface="Lucida Console"/>
                        <a:cs typeface="Lucida Console"/>
                      </a:endParaRPr>
                    </a:p>
                  </a:txBody>
                  <a:tcPr marL="0" marR="0" marT="0" marB="0">
                    <a:solidFill>
                      <a:srgbClr val="F8F8F8"/>
                    </a:solidFill>
                  </a:tcPr>
                </a:tc>
                <a:tc>
                  <a:txBody>
                    <a:bodyPr/>
                    <a:lstStyle/>
                    <a:p>
                      <a:pPr marR="121920" algn="r">
                        <a:lnSpc>
                          <a:spcPts val="880"/>
                        </a:lnSpc>
                      </a:pPr>
                      <a:r>
                        <a:rPr sz="850" spc="25" dirty="0">
                          <a:solidFill>
                            <a:srgbClr val="333333"/>
                          </a:solidFill>
                          <a:latin typeface="Lucida Console"/>
                          <a:cs typeface="Lucida Console"/>
                        </a:rPr>
                        <a:t>x86_64</a:t>
                      </a:r>
                      <a:endParaRPr sz="850">
                        <a:latin typeface="Lucida Console"/>
                        <a:cs typeface="Lucida Console"/>
                      </a:endParaRPr>
                    </a:p>
                  </a:txBody>
                  <a:tcPr marL="0" marR="0" marT="0" marB="0">
                    <a:solidFill>
                      <a:srgbClr val="F8F8F8"/>
                    </a:solidFill>
                  </a:tcPr>
                </a:tc>
                <a:tc>
                  <a:txBody>
                    <a:bodyPr/>
                    <a:lstStyle/>
                    <a:p>
                      <a:pPr marL="140970">
                        <a:lnSpc>
                          <a:spcPts val="880"/>
                        </a:lnSpc>
                      </a:pPr>
                      <a:r>
                        <a:rPr sz="850" spc="30" dirty="0">
                          <a:solidFill>
                            <a:srgbClr val="333333"/>
                          </a:solidFill>
                          <a:latin typeface="Lucida Console"/>
                          <a:cs typeface="Lucida Console"/>
                        </a:rPr>
                        <a:t>5.2-24.el8</a:t>
                      </a:r>
                      <a:endParaRPr sz="850">
                        <a:latin typeface="Lucida Console"/>
                        <a:cs typeface="Lucida Console"/>
                      </a:endParaRPr>
                    </a:p>
                  </a:txBody>
                  <a:tcPr marL="0" marR="0" marT="0" marB="0">
                    <a:solidFill>
                      <a:srgbClr val="F8F8F8"/>
                    </a:solidFill>
                  </a:tcPr>
                </a:tc>
                <a:tc>
                  <a:txBody>
                    <a:bodyPr/>
                    <a:lstStyle/>
                    <a:p>
                      <a:pPr marL="168910">
                        <a:lnSpc>
                          <a:spcPts val="880"/>
                        </a:lnSpc>
                      </a:pPr>
                      <a:r>
                        <a:rPr sz="850" spc="30" dirty="0">
                          <a:solidFill>
                            <a:srgbClr val="333333"/>
                          </a:solidFill>
                          <a:latin typeface="Lucida Console"/>
                          <a:cs typeface="Lucida Console"/>
                        </a:rPr>
                        <a:t>AppStream</a:t>
                      </a:r>
                      <a:endParaRPr sz="850">
                        <a:latin typeface="Lucida Console"/>
                        <a:cs typeface="Lucida Console"/>
                      </a:endParaRPr>
                    </a:p>
                  </a:txBody>
                  <a:tcPr marL="0" marR="0" marT="0" marB="0">
                    <a:solidFill>
                      <a:srgbClr val="F8F8F8"/>
                    </a:solidFill>
                  </a:tcPr>
                </a:tc>
                <a:tc>
                  <a:txBody>
                    <a:bodyPr/>
                    <a:lstStyle/>
                    <a:p>
                      <a:pPr marR="26034" algn="r">
                        <a:lnSpc>
                          <a:spcPts val="880"/>
                        </a:lnSpc>
                      </a:pPr>
                      <a:r>
                        <a:rPr sz="850" spc="20" dirty="0">
                          <a:solidFill>
                            <a:srgbClr val="333333"/>
                          </a:solidFill>
                          <a:latin typeface="Lucida Console"/>
                          <a:cs typeface="Lucida Console"/>
                        </a:rPr>
                        <a:t>50</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42240">
                <a:tc>
                  <a:txBody>
                    <a:bodyPr/>
                    <a:lstStyle/>
                    <a:p>
                      <a:pPr marL="31750">
                        <a:lnSpc>
                          <a:spcPts val="930"/>
                        </a:lnSpc>
                        <a:spcBef>
                          <a:spcPts val="90"/>
                        </a:spcBef>
                      </a:pPr>
                      <a:r>
                        <a:rPr sz="850" spc="25" dirty="0">
                          <a:solidFill>
                            <a:srgbClr val="333333"/>
                          </a:solidFill>
                          <a:latin typeface="Lucida Console"/>
                          <a:cs typeface="Lucida Console"/>
                        </a:rPr>
                        <a:t>xinetd</a:t>
                      </a:r>
                      <a:endParaRPr sz="850">
                        <a:latin typeface="Lucida Console"/>
                        <a:cs typeface="Lucida Console"/>
                      </a:endParaRPr>
                    </a:p>
                  </a:txBody>
                  <a:tcPr marL="0" marR="0" marT="11430" marB="0">
                    <a:solidFill>
                      <a:srgbClr val="F8F8F8"/>
                    </a:solidFill>
                  </a:tcPr>
                </a:tc>
                <a:tc>
                  <a:txBody>
                    <a:bodyPr/>
                    <a:lstStyle/>
                    <a:p>
                      <a:pPr marR="133350" algn="r">
                        <a:lnSpc>
                          <a:spcPts val="930"/>
                        </a:lnSpc>
                        <a:spcBef>
                          <a:spcPts val="90"/>
                        </a:spcBef>
                      </a:pPr>
                      <a:r>
                        <a:rPr sz="850" spc="25" dirty="0">
                          <a:solidFill>
                            <a:srgbClr val="333333"/>
                          </a:solidFill>
                          <a:latin typeface="Lucida Console"/>
                          <a:cs typeface="Lucida Console"/>
                        </a:rPr>
                        <a:t>x86_64</a:t>
                      </a:r>
                      <a:endParaRPr sz="850">
                        <a:latin typeface="Lucida Console"/>
                        <a:cs typeface="Lucida Console"/>
                      </a:endParaRPr>
                    </a:p>
                  </a:txBody>
                  <a:tcPr marL="0" marR="0" marT="11430" marB="0">
                    <a:solidFill>
                      <a:srgbClr val="F8F8F8"/>
                    </a:solidFill>
                  </a:tcPr>
                </a:tc>
                <a:tc>
                  <a:txBody>
                    <a:bodyPr/>
                    <a:lstStyle/>
                    <a:p>
                      <a:pPr marL="129539">
                        <a:lnSpc>
                          <a:spcPts val="930"/>
                        </a:lnSpc>
                        <a:spcBef>
                          <a:spcPts val="90"/>
                        </a:spcBef>
                      </a:pPr>
                      <a:r>
                        <a:rPr sz="850" spc="30" dirty="0">
                          <a:solidFill>
                            <a:srgbClr val="333333"/>
                          </a:solidFill>
                          <a:latin typeface="Lucida Console"/>
                          <a:cs typeface="Lucida Console"/>
                        </a:rPr>
                        <a:t>2:2.3.15-23.el8</a:t>
                      </a:r>
                      <a:endParaRPr sz="850">
                        <a:latin typeface="Lucida Console"/>
                        <a:cs typeface="Lucida Console"/>
                      </a:endParaRPr>
                    </a:p>
                  </a:txBody>
                  <a:tcPr marL="0" marR="0" marT="11430" marB="0">
                    <a:solidFill>
                      <a:srgbClr val="F8F8F8"/>
                    </a:solidFill>
                  </a:tcPr>
                </a:tc>
                <a:tc>
                  <a:txBody>
                    <a:bodyPr/>
                    <a:lstStyle/>
                    <a:p>
                      <a:pPr marL="168910">
                        <a:lnSpc>
                          <a:spcPts val="930"/>
                        </a:lnSpc>
                        <a:spcBef>
                          <a:spcPts val="90"/>
                        </a:spcBef>
                      </a:pPr>
                      <a:r>
                        <a:rPr sz="850" spc="30" dirty="0">
                          <a:solidFill>
                            <a:srgbClr val="333333"/>
                          </a:solidFill>
                          <a:latin typeface="Lucida Console"/>
                          <a:cs typeface="Lucida Console"/>
                        </a:rPr>
                        <a:t>AppStream</a:t>
                      </a:r>
                      <a:endParaRPr sz="850">
                        <a:latin typeface="Lucida Console"/>
                        <a:cs typeface="Lucida Console"/>
                      </a:endParaRPr>
                    </a:p>
                  </a:txBody>
                  <a:tcPr marL="0" marR="0" marT="11430" marB="0">
                    <a:solidFill>
                      <a:srgbClr val="F8F8F8"/>
                    </a:solidFill>
                  </a:tcPr>
                </a:tc>
                <a:tc>
                  <a:txBody>
                    <a:bodyPr/>
                    <a:lstStyle/>
                    <a:p>
                      <a:pPr marR="24130" algn="r">
                        <a:lnSpc>
                          <a:spcPts val="930"/>
                        </a:lnSpc>
                        <a:spcBef>
                          <a:spcPts val="90"/>
                        </a:spcBef>
                      </a:pPr>
                      <a:r>
                        <a:rPr sz="850" spc="25" dirty="0">
                          <a:solidFill>
                            <a:srgbClr val="333333"/>
                          </a:solidFill>
                          <a:latin typeface="Lucida Console"/>
                          <a:cs typeface="Lucida Console"/>
                        </a:rPr>
                        <a:t>135</a:t>
                      </a:r>
                      <a:r>
                        <a:rPr sz="850" spc="-30" dirty="0">
                          <a:solidFill>
                            <a:srgbClr val="333333"/>
                          </a:solidFill>
                          <a:latin typeface="Lucida Console"/>
                          <a:cs typeface="Lucida Console"/>
                        </a:rPr>
                        <a:t> </a:t>
                      </a:r>
                      <a:r>
                        <a:rPr sz="850" spc="15" dirty="0">
                          <a:solidFill>
                            <a:srgbClr val="333333"/>
                          </a:solidFill>
                          <a:latin typeface="Lucida Console"/>
                          <a:cs typeface="Lucida Console"/>
                        </a:rPr>
                        <a:t>k</a:t>
                      </a:r>
                      <a:endParaRPr sz="850">
                        <a:latin typeface="Lucida Console"/>
                        <a:cs typeface="Lucida Console"/>
                      </a:endParaRPr>
                    </a:p>
                  </a:txBody>
                  <a:tcPr marL="0" marR="0" marT="11430" marB="0">
                    <a:solidFill>
                      <a:srgbClr val="F8F8F8"/>
                    </a:solidFill>
                  </a:tcPr>
                </a:tc>
                <a:extLst>
                  <a:ext uri="{0D108BD9-81ED-4DB2-BD59-A6C34878D82A}">
                    <a16:rowId xmlns:a16="http://schemas.microsoft.com/office/drawing/2014/main" val="10001"/>
                  </a:ext>
                </a:extLst>
              </a:tr>
            </a:tbl>
          </a:graphicData>
        </a:graphic>
      </p:graphicFrame>
      <p:sp>
        <p:nvSpPr>
          <p:cNvPr id="13" name="object 13"/>
          <p:cNvSpPr txBox="1"/>
          <p:nvPr/>
        </p:nvSpPr>
        <p:spPr>
          <a:xfrm>
            <a:off x="1070306" y="7772869"/>
            <a:ext cx="5437505" cy="8832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Transaction</a:t>
            </a:r>
            <a:r>
              <a:rPr sz="850" spc="-30"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4"/>
              </a:spcBef>
              <a:tabLst>
                <a:tab pos="632460" algn="l"/>
              </a:tabLst>
            </a:pPr>
            <a:r>
              <a:rPr sz="850" spc="30" dirty="0">
                <a:solidFill>
                  <a:srgbClr val="333333"/>
                </a:solidFill>
                <a:latin typeface="Lucida Console"/>
                <a:cs typeface="Lucida Console"/>
              </a:rPr>
              <a:t>Install	</a:t>
            </a:r>
            <a:r>
              <a:rPr sz="850" spc="15" dirty="0">
                <a:solidFill>
                  <a:srgbClr val="333333"/>
                </a:solidFill>
                <a:latin typeface="Lucida Console"/>
                <a:cs typeface="Lucida Console"/>
              </a:rPr>
              <a:t>2</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Packages</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sp>
        <p:nvSpPr>
          <p:cNvPr id="14" name="object 14"/>
          <p:cNvSpPr txBox="1"/>
          <p:nvPr/>
        </p:nvSpPr>
        <p:spPr>
          <a:xfrm>
            <a:off x="1070344" y="8801981"/>
            <a:ext cx="2171065"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Installed:</a:t>
            </a:r>
            <a:endParaRPr sz="850">
              <a:latin typeface="Lucida Console"/>
              <a:cs typeface="Lucida Console"/>
            </a:endParaRPr>
          </a:p>
          <a:p>
            <a:pPr marL="146685">
              <a:lnSpc>
                <a:spcPct val="100000"/>
              </a:lnSpc>
              <a:spcBef>
                <a:spcPts val="330"/>
              </a:spcBef>
            </a:pPr>
            <a:r>
              <a:rPr sz="850" spc="30" dirty="0">
                <a:solidFill>
                  <a:srgbClr val="333333"/>
                </a:solidFill>
                <a:latin typeface="Lucida Console"/>
                <a:cs typeface="Lucida Console"/>
              </a:rPr>
              <a:t>tftp-server-5.2-24.el8.x86_64</a:t>
            </a:r>
            <a:endParaRPr sz="850">
              <a:latin typeface="Lucida Console"/>
              <a:cs typeface="Lucida Console"/>
            </a:endParaRPr>
          </a:p>
        </p:txBody>
      </p:sp>
      <p:sp>
        <p:nvSpPr>
          <p:cNvPr id="15" name="object 15"/>
          <p:cNvSpPr txBox="1"/>
          <p:nvPr/>
        </p:nvSpPr>
        <p:spPr>
          <a:xfrm>
            <a:off x="4293379" y="9009405"/>
            <a:ext cx="203644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xinetd-2:2.3.15-23.el8.x86_64</a:t>
            </a:r>
            <a:endParaRPr sz="850">
              <a:latin typeface="Lucida Console"/>
              <a:cs typeface="Lucida Console"/>
            </a:endParaRPr>
          </a:p>
        </p:txBody>
      </p:sp>
      <p:sp>
        <p:nvSpPr>
          <p:cNvPr id="16" name="object 16"/>
          <p:cNvSpPr txBox="1"/>
          <p:nvPr/>
        </p:nvSpPr>
        <p:spPr>
          <a:xfrm>
            <a:off x="1070344" y="9523960"/>
            <a:ext cx="64833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Complete</a:t>
            </a:r>
            <a:r>
              <a:rPr sz="850" spc="15" dirty="0">
                <a:solidFill>
                  <a:srgbClr val="333333"/>
                </a:solidFill>
                <a:latin typeface="Lucida Console"/>
                <a:cs typeface="Lucida Console"/>
              </a:rPr>
              <a:t>!</a:t>
            </a:r>
            <a:endParaRPr sz="850">
              <a:latin typeface="Lucida Console"/>
              <a:cs typeface="Lucida Console"/>
            </a:endParaRPr>
          </a:p>
        </p:txBody>
      </p:sp>
      <p:sp>
        <p:nvSpPr>
          <p:cNvPr id="17" name="object 1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273587"/>
            <a:ext cx="5651500" cy="2553970"/>
            <a:chOff x="959124" y="1273587"/>
            <a:chExt cx="5651500" cy="2553970"/>
          </a:xfrm>
        </p:grpSpPr>
        <p:sp>
          <p:nvSpPr>
            <p:cNvPr id="3" name="object 3"/>
            <p:cNvSpPr/>
            <p:nvPr/>
          </p:nvSpPr>
          <p:spPr>
            <a:xfrm>
              <a:off x="963889" y="1278351"/>
              <a:ext cx="5641975" cy="2544445"/>
            </a:xfrm>
            <a:custGeom>
              <a:avLst/>
              <a:gdLst/>
              <a:ahLst/>
              <a:cxnLst/>
              <a:rect l="l" t="t" r="r" b="b"/>
              <a:pathLst>
                <a:path w="5641975" h="2544445">
                  <a:moveTo>
                    <a:pt x="5617597" y="2544357"/>
                  </a:moveTo>
                  <a:lnTo>
                    <a:pt x="23823" y="2544357"/>
                  </a:lnTo>
                  <a:lnTo>
                    <a:pt x="20659" y="2544061"/>
                  </a:lnTo>
                  <a:lnTo>
                    <a:pt x="0" y="2523506"/>
                  </a:lnTo>
                  <a:lnTo>
                    <a:pt x="0" y="2520533"/>
                  </a:lnTo>
                  <a:lnTo>
                    <a:pt x="0" y="20545"/>
                  </a:lnTo>
                  <a:lnTo>
                    <a:pt x="20659" y="0"/>
                  </a:lnTo>
                  <a:lnTo>
                    <a:pt x="5620752" y="0"/>
                  </a:lnTo>
                  <a:lnTo>
                    <a:pt x="5641421" y="20545"/>
                  </a:lnTo>
                  <a:lnTo>
                    <a:pt x="5641421" y="2523506"/>
                  </a:lnTo>
                  <a:lnTo>
                    <a:pt x="5620752" y="2544061"/>
                  </a:lnTo>
                  <a:lnTo>
                    <a:pt x="5617597" y="2544357"/>
                  </a:lnTo>
                  <a:close/>
                </a:path>
              </a:pathLst>
            </a:custGeom>
            <a:solidFill>
              <a:srgbClr val="F8F8F8"/>
            </a:solidFill>
          </p:spPr>
          <p:txBody>
            <a:bodyPr wrap="square" lIns="0" tIns="0" rIns="0" bIns="0" rtlCol="0"/>
            <a:lstStyle/>
            <a:p>
              <a:endParaRPr/>
            </a:p>
          </p:txBody>
        </p:sp>
        <p:sp>
          <p:nvSpPr>
            <p:cNvPr id="4" name="object 4"/>
            <p:cNvSpPr/>
            <p:nvPr/>
          </p:nvSpPr>
          <p:spPr>
            <a:xfrm>
              <a:off x="963889" y="1278351"/>
              <a:ext cx="5641975" cy="2544445"/>
            </a:xfrm>
            <a:custGeom>
              <a:avLst/>
              <a:gdLst/>
              <a:ahLst/>
              <a:cxnLst/>
              <a:rect l="l" t="t" r="r" b="b"/>
              <a:pathLst>
                <a:path w="5641975" h="2544445">
                  <a:moveTo>
                    <a:pt x="0" y="2520533"/>
                  </a:moveTo>
                  <a:lnTo>
                    <a:pt x="0" y="23823"/>
                  </a:lnTo>
                  <a:lnTo>
                    <a:pt x="0" y="20545"/>
                  </a:lnTo>
                  <a:lnTo>
                    <a:pt x="600" y="17276"/>
                  </a:lnTo>
                  <a:lnTo>
                    <a:pt x="1810" y="14294"/>
                  </a:lnTo>
                  <a:lnTo>
                    <a:pt x="3020" y="11016"/>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016"/>
                  </a:lnTo>
                  <a:lnTo>
                    <a:pt x="5639610" y="14294"/>
                  </a:lnTo>
                  <a:lnTo>
                    <a:pt x="5640821" y="17276"/>
                  </a:lnTo>
                  <a:lnTo>
                    <a:pt x="5641421" y="20545"/>
                  </a:lnTo>
                  <a:lnTo>
                    <a:pt x="5641421" y="23823"/>
                  </a:lnTo>
                  <a:lnTo>
                    <a:pt x="5641421" y="2520533"/>
                  </a:lnTo>
                  <a:lnTo>
                    <a:pt x="5641421" y="2523506"/>
                  </a:lnTo>
                  <a:lnTo>
                    <a:pt x="5640821" y="2526489"/>
                  </a:lnTo>
                  <a:lnTo>
                    <a:pt x="5639610" y="2529167"/>
                  </a:lnTo>
                  <a:lnTo>
                    <a:pt x="5638400" y="2532150"/>
                  </a:lnTo>
                  <a:lnTo>
                    <a:pt x="5617597" y="2544357"/>
                  </a:lnTo>
                  <a:lnTo>
                    <a:pt x="23823" y="2544357"/>
                  </a:lnTo>
                  <a:lnTo>
                    <a:pt x="1810" y="2529167"/>
                  </a:lnTo>
                  <a:lnTo>
                    <a:pt x="600" y="2526489"/>
                  </a:lnTo>
                  <a:lnTo>
                    <a:pt x="0" y="2523506"/>
                  </a:lnTo>
                  <a:lnTo>
                    <a:pt x="0" y="2520533"/>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359514"/>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4303945"/>
            <a:ext cx="5651500" cy="495934"/>
            <a:chOff x="959124" y="4303945"/>
            <a:chExt cx="5651500" cy="495934"/>
          </a:xfrm>
        </p:grpSpPr>
        <p:sp>
          <p:nvSpPr>
            <p:cNvPr id="7" name="object 7"/>
            <p:cNvSpPr/>
            <p:nvPr/>
          </p:nvSpPr>
          <p:spPr>
            <a:xfrm>
              <a:off x="963889" y="4308710"/>
              <a:ext cx="5641975" cy="486409"/>
            </a:xfrm>
            <a:custGeom>
              <a:avLst/>
              <a:gdLst/>
              <a:ahLst/>
              <a:cxnLst/>
              <a:rect l="l" t="t" r="r" b="b"/>
              <a:pathLst>
                <a:path w="5641975" h="486410">
                  <a:moveTo>
                    <a:pt x="5617597" y="486000"/>
                  </a:moveTo>
                  <a:lnTo>
                    <a:pt x="23823" y="486000"/>
                  </a:lnTo>
                  <a:lnTo>
                    <a:pt x="20659" y="485705"/>
                  </a:lnTo>
                  <a:lnTo>
                    <a:pt x="0" y="465150"/>
                  </a:lnTo>
                  <a:lnTo>
                    <a:pt x="0" y="462177"/>
                  </a:lnTo>
                  <a:lnTo>
                    <a:pt x="0" y="20545"/>
                  </a:lnTo>
                  <a:lnTo>
                    <a:pt x="20659" y="0"/>
                  </a:lnTo>
                  <a:lnTo>
                    <a:pt x="5620752" y="0"/>
                  </a:lnTo>
                  <a:lnTo>
                    <a:pt x="5641421" y="20545"/>
                  </a:lnTo>
                  <a:lnTo>
                    <a:pt x="5641421" y="465150"/>
                  </a:lnTo>
                  <a:lnTo>
                    <a:pt x="5620752" y="485705"/>
                  </a:lnTo>
                  <a:lnTo>
                    <a:pt x="5617597" y="486000"/>
                  </a:lnTo>
                  <a:close/>
                </a:path>
              </a:pathLst>
            </a:custGeom>
            <a:solidFill>
              <a:srgbClr val="F8F8F8"/>
            </a:solidFill>
          </p:spPr>
          <p:txBody>
            <a:bodyPr wrap="square" lIns="0" tIns="0" rIns="0" bIns="0" rtlCol="0"/>
            <a:lstStyle/>
            <a:p>
              <a:endParaRPr/>
            </a:p>
          </p:txBody>
        </p:sp>
        <p:sp>
          <p:nvSpPr>
            <p:cNvPr id="8" name="object 8"/>
            <p:cNvSpPr/>
            <p:nvPr/>
          </p:nvSpPr>
          <p:spPr>
            <a:xfrm>
              <a:off x="963889" y="4308710"/>
              <a:ext cx="5641975" cy="486409"/>
            </a:xfrm>
            <a:custGeom>
              <a:avLst/>
              <a:gdLst/>
              <a:ahLst/>
              <a:cxnLst/>
              <a:rect l="l" t="t" r="r" b="b"/>
              <a:pathLst>
                <a:path w="5641975" h="486410">
                  <a:moveTo>
                    <a:pt x="0" y="462177"/>
                  </a:moveTo>
                  <a:lnTo>
                    <a:pt x="0" y="23823"/>
                  </a:lnTo>
                  <a:lnTo>
                    <a:pt x="0" y="20545"/>
                  </a:lnTo>
                  <a:lnTo>
                    <a:pt x="600" y="17267"/>
                  </a:lnTo>
                  <a:lnTo>
                    <a:pt x="1810" y="14294"/>
                  </a:lnTo>
                  <a:lnTo>
                    <a:pt x="3020" y="11311"/>
                  </a:lnTo>
                  <a:lnTo>
                    <a:pt x="4745" y="8633"/>
                  </a:lnTo>
                  <a:lnTo>
                    <a:pt x="20659" y="0"/>
                  </a:lnTo>
                  <a:lnTo>
                    <a:pt x="23823" y="0"/>
                  </a:lnTo>
                  <a:lnTo>
                    <a:pt x="5617597" y="0"/>
                  </a:lnTo>
                  <a:lnTo>
                    <a:pt x="5620752" y="0"/>
                  </a:lnTo>
                  <a:lnTo>
                    <a:pt x="5623792" y="295"/>
                  </a:lnTo>
                  <a:lnTo>
                    <a:pt x="5639610" y="14294"/>
                  </a:lnTo>
                  <a:lnTo>
                    <a:pt x="5640821" y="17267"/>
                  </a:lnTo>
                  <a:lnTo>
                    <a:pt x="5641421" y="20545"/>
                  </a:lnTo>
                  <a:lnTo>
                    <a:pt x="5641421" y="23823"/>
                  </a:lnTo>
                  <a:lnTo>
                    <a:pt x="5641421" y="462177"/>
                  </a:lnTo>
                  <a:lnTo>
                    <a:pt x="5641421" y="465150"/>
                  </a:lnTo>
                  <a:lnTo>
                    <a:pt x="5640821" y="468133"/>
                  </a:lnTo>
                  <a:lnTo>
                    <a:pt x="5639610" y="470810"/>
                  </a:lnTo>
                  <a:lnTo>
                    <a:pt x="5638400" y="473793"/>
                  </a:lnTo>
                  <a:lnTo>
                    <a:pt x="5617597" y="486000"/>
                  </a:lnTo>
                  <a:lnTo>
                    <a:pt x="23823" y="486000"/>
                  </a:lnTo>
                  <a:lnTo>
                    <a:pt x="1810" y="470810"/>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389872"/>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5952536"/>
            <a:ext cx="5651500" cy="2897505"/>
            <a:chOff x="959124" y="5952536"/>
            <a:chExt cx="5651500" cy="2897505"/>
          </a:xfrm>
        </p:grpSpPr>
        <p:sp>
          <p:nvSpPr>
            <p:cNvPr id="11" name="object 11"/>
            <p:cNvSpPr/>
            <p:nvPr/>
          </p:nvSpPr>
          <p:spPr>
            <a:xfrm>
              <a:off x="963889" y="5957300"/>
              <a:ext cx="5641975" cy="2887980"/>
            </a:xfrm>
            <a:custGeom>
              <a:avLst/>
              <a:gdLst/>
              <a:ahLst/>
              <a:cxnLst/>
              <a:rect l="l" t="t" r="r" b="b"/>
              <a:pathLst>
                <a:path w="5641975" h="2887979">
                  <a:moveTo>
                    <a:pt x="5620752" y="2887416"/>
                  </a:moveTo>
                  <a:lnTo>
                    <a:pt x="20659" y="2887416"/>
                  </a:lnTo>
                  <a:lnTo>
                    <a:pt x="17629" y="2886825"/>
                  </a:lnTo>
                  <a:lnTo>
                    <a:pt x="0" y="2866566"/>
                  </a:lnTo>
                  <a:lnTo>
                    <a:pt x="0" y="2863593"/>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276"/>
                  </a:lnTo>
                  <a:lnTo>
                    <a:pt x="5641421" y="20545"/>
                  </a:lnTo>
                  <a:lnTo>
                    <a:pt x="5641421" y="2866566"/>
                  </a:lnTo>
                  <a:lnTo>
                    <a:pt x="5623792" y="2886825"/>
                  </a:lnTo>
                  <a:lnTo>
                    <a:pt x="5620752" y="2887416"/>
                  </a:lnTo>
                  <a:close/>
                </a:path>
              </a:pathLst>
            </a:custGeom>
            <a:solidFill>
              <a:srgbClr val="F8F8F8"/>
            </a:solidFill>
          </p:spPr>
          <p:txBody>
            <a:bodyPr wrap="square" lIns="0" tIns="0" rIns="0" bIns="0" rtlCol="0"/>
            <a:lstStyle/>
            <a:p>
              <a:endParaRPr/>
            </a:p>
          </p:txBody>
        </p:sp>
        <p:sp>
          <p:nvSpPr>
            <p:cNvPr id="12" name="object 12"/>
            <p:cNvSpPr/>
            <p:nvPr/>
          </p:nvSpPr>
          <p:spPr>
            <a:xfrm>
              <a:off x="963889" y="5957300"/>
              <a:ext cx="5641975" cy="2887980"/>
            </a:xfrm>
            <a:custGeom>
              <a:avLst/>
              <a:gdLst/>
              <a:ahLst/>
              <a:cxnLst/>
              <a:rect l="l" t="t" r="r" b="b"/>
              <a:pathLst>
                <a:path w="5641975" h="2887979">
                  <a:moveTo>
                    <a:pt x="0" y="2863593"/>
                  </a:moveTo>
                  <a:lnTo>
                    <a:pt x="0" y="23823"/>
                  </a:lnTo>
                  <a:lnTo>
                    <a:pt x="0" y="20545"/>
                  </a:lnTo>
                  <a:lnTo>
                    <a:pt x="600" y="17276"/>
                  </a:lnTo>
                  <a:lnTo>
                    <a:pt x="1810" y="14589"/>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589"/>
                  </a:lnTo>
                  <a:lnTo>
                    <a:pt x="5640821" y="17276"/>
                  </a:lnTo>
                  <a:lnTo>
                    <a:pt x="5641421" y="20545"/>
                  </a:lnTo>
                  <a:lnTo>
                    <a:pt x="5641421" y="23823"/>
                  </a:lnTo>
                  <a:lnTo>
                    <a:pt x="5641421" y="2863593"/>
                  </a:lnTo>
                  <a:lnTo>
                    <a:pt x="5641421" y="2866566"/>
                  </a:lnTo>
                  <a:lnTo>
                    <a:pt x="5640821" y="2869549"/>
                  </a:lnTo>
                  <a:lnTo>
                    <a:pt x="5639610" y="2872522"/>
                  </a:lnTo>
                  <a:lnTo>
                    <a:pt x="5638400" y="2875504"/>
                  </a:lnTo>
                  <a:lnTo>
                    <a:pt x="5620752" y="2887416"/>
                  </a:lnTo>
                  <a:lnTo>
                    <a:pt x="5617597" y="2887416"/>
                  </a:lnTo>
                  <a:lnTo>
                    <a:pt x="23823" y="2887416"/>
                  </a:lnTo>
                  <a:lnTo>
                    <a:pt x="20659" y="2887416"/>
                  </a:lnTo>
                  <a:lnTo>
                    <a:pt x="17629" y="2886825"/>
                  </a:lnTo>
                  <a:lnTo>
                    <a:pt x="1810" y="2872522"/>
                  </a:lnTo>
                  <a:lnTo>
                    <a:pt x="600" y="2869549"/>
                  </a:lnTo>
                  <a:lnTo>
                    <a:pt x="0" y="2866566"/>
                  </a:lnTo>
                  <a:lnTo>
                    <a:pt x="0" y="2863593"/>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6038463"/>
              <a:ext cx="5556250" cy="2744470"/>
            </a:xfrm>
            <a:custGeom>
              <a:avLst/>
              <a:gdLst/>
              <a:ahLst/>
              <a:cxnLst/>
              <a:rect l="l" t="t" r="r" b="b"/>
              <a:pathLst>
                <a:path w="5556250" h="2744470">
                  <a:moveTo>
                    <a:pt x="5555656" y="2744475"/>
                  </a:moveTo>
                  <a:lnTo>
                    <a:pt x="0" y="2744475"/>
                  </a:lnTo>
                  <a:lnTo>
                    <a:pt x="0" y="0"/>
                  </a:lnTo>
                  <a:lnTo>
                    <a:pt x="5555656" y="0"/>
                  </a:lnTo>
                  <a:lnTo>
                    <a:pt x="5555656" y="2744475"/>
                  </a:lnTo>
                  <a:close/>
                </a:path>
              </a:pathLst>
            </a:custGeom>
            <a:solidFill>
              <a:srgbClr val="F8F8F8"/>
            </a:solidFill>
          </p:spPr>
          <p:txBody>
            <a:bodyPr wrap="square" lIns="0" tIns="0" rIns="0" bIns="0" rtlCol="0"/>
            <a:lstStyle/>
            <a:p>
              <a:endParaRPr/>
            </a:p>
          </p:txBody>
        </p:sp>
      </p:grpSp>
      <p:sp>
        <p:nvSpPr>
          <p:cNvPr id="14" name="object 14"/>
          <p:cNvSpPr txBox="1"/>
          <p:nvPr/>
        </p:nvSpPr>
        <p:spPr>
          <a:xfrm>
            <a:off x="1608144" y="1826721"/>
            <a:ext cx="786765" cy="1741170"/>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socket_typ</a:t>
            </a:r>
            <a:r>
              <a:rPr sz="850" spc="15" dirty="0">
                <a:solidFill>
                  <a:srgbClr val="333333"/>
                </a:solidFill>
                <a:latin typeface="Lucida Console"/>
                <a:cs typeface="Lucida Console"/>
              </a:rPr>
              <a:t>e  </a:t>
            </a:r>
            <a:r>
              <a:rPr sz="850" spc="30" dirty="0">
                <a:solidFill>
                  <a:srgbClr val="333333"/>
                </a:solidFill>
                <a:latin typeface="Lucida Console"/>
                <a:cs typeface="Lucida Console"/>
              </a:rPr>
              <a:t>protocol </a:t>
            </a:r>
            <a:r>
              <a:rPr sz="850" spc="35" dirty="0">
                <a:solidFill>
                  <a:srgbClr val="333333"/>
                </a:solidFill>
                <a:latin typeface="Lucida Console"/>
                <a:cs typeface="Lucida Console"/>
              </a:rPr>
              <a:t> </a:t>
            </a:r>
            <a:r>
              <a:rPr sz="850" spc="25" dirty="0">
                <a:solidFill>
                  <a:srgbClr val="333333"/>
                </a:solidFill>
                <a:latin typeface="Lucida Console"/>
                <a:cs typeface="Lucida Console"/>
              </a:rPr>
              <a:t>wait</a:t>
            </a:r>
            <a:endParaRPr sz="850">
              <a:latin typeface="Lucida Console"/>
              <a:cs typeface="Lucida Console"/>
            </a:endParaRPr>
          </a:p>
          <a:p>
            <a:pPr marL="12700" marR="351790">
              <a:lnSpc>
                <a:spcPct val="132400"/>
              </a:lnSpc>
            </a:pPr>
            <a:r>
              <a:rPr sz="850" spc="25" dirty="0">
                <a:solidFill>
                  <a:srgbClr val="333333"/>
                </a:solidFill>
                <a:latin typeface="Lucida Console"/>
                <a:cs typeface="Lucida Console"/>
              </a:rPr>
              <a:t>user </a:t>
            </a:r>
            <a:r>
              <a:rPr sz="850" spc="30" dirty="0">
                <a:solidFill>
                  <a:srgbClr val="333333"/>
                </a:solidFill>
                <a:latin typeface="Lucida Console"/>
                <a:cs typeface="Lucida Console"/>
              </a:rPr>
              <a:t> serve</a:t>
            </a:r>
            <a:r>
              <a:rPr sz="850" spc="15" dirty="0">
                <a:solidFill>
                  <a:srgbClr val="333333"/>
                </a:solidFill>
                <a:latin typeface="Lucida Console"/>
                <a:cs typeface="Lucida Console"/>
              </a:rPr>
              <a:t>r</a:t>
            </a:r>
            <a:endParaRPr sz="850">
              <a:latin typeface="Lucida Console"/>
              <a:cs typeface="Lucida Console"/>
            </a:endParaRPr>
          </a:p>
          <a:p>
            <a:pPr marL="12700" marR="5080">
              <a:lnSpc>
                <a:spcPct val="132400"/>
              </a:lnSpc>
            </a:pPr>
            <a:r>
              <a:rPr sz="850" spc="30" dirty="0">
                <a:solidFill>
                  <a:srgbClr val="333333"/>
                </a:solidFill>
                <a:latin typeface="Lucida Console"/>
                <a:cs typeface="Lucida Console"/>
              </a:rPr>
              <a:t>server_arg</a:t>
            </a:r>
            <a:r>
              <a:rPr sz="850" spc="15" dirty="0">
                <a:solidFill>
                  <a:srgbClr val="333333"/>
                </a:solidFill>
                <a:latin typeface="Lucida Console"/>
                <a:cs typeface="Lucida Console"/>
              </a:rPr>
              <a:t>s  </a:t>
            </a:r>
            <a:r>
              <a:rPr sz="850" spc="30" dirty="0">
                <a:solidFill>
                  <a:srgbClr val="333333"/>
                </a:solidFill>
                <a:latin typeface="Lucida Console"/>
                <a:cs typeface="Lucida Console"/>
              </a:rPr>
              <a:t>disable </a:t>
            </a:r>
            <a:r>
              <a:rPr sz="850" spc="35" dirty="0">
                <a:solidFill>
                  <a:srgbClr val="333333"/>
                </a:solidFill>
                <a:latin typeface="Lucida Console"/>
                <a:cs typeface="Lucida Console"/>
              </a:rPr>
              <a:t> </a:t>
            </a:r>
            <a:r>
              <a:rPr sz="850" spc="30" dirty="0">
                <a:solidFill>
                  <a:srgbClr val="333333"/>
                </a:solidFill>
                <a:latin typeface="Lucida Console"/>
                <a:cs typeface="Lucida Console"/>
              </a:rPr>
              <a:t>per_source </a:t>
            </a:r>
            <a:r>
              <a:rPr sz="850" spc="-500" dirty="0">
                <a:solidFill>
                  <a:srgbClr val="333333"/>
                </a:solidFill>
                <a:latin typeface="Lucida Console"/>
                <a:cs typeface="Lucida Console"/>
              </a:rPr>
              <a:t> </a:t>
            </a:r>
            <a:r>
              <a:rPr sz="850" spc="25" dirty="0">
                <a:solidFill>
                  <a:srgbClr val="333333"/>
                </a:solidFill>
                <a:latin typeface="Lucida Console"/>
                <a:cs typeface="Lucida Console"/>
              </a:rPr>
              <a:t>cps</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flags</a:t>
            </a:r>
            <a:endParaRPr sz="850">
              <a:latin typeface="Lucida Console"/>
              <a:cs typeface="Lucida Console"/>
            </a:endParaRPr>
          </a:p>
        </p:txBody>
      </p:sp>
      <p:sp>
        <p:nvSpPr>
          <p:cNvPr id="22" name="object 22"/>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346</a:t>
            </a:fld>
            <a:endParaRPr sz="800">
              <a:latin typeface="小哥哥网恋吗"/>
              <a:cs typeface="小哥哥网恋吗"/>
            </a:endParaRPr>
          </a:p>
        </p:txBody>
      </p:sp>
      <p:sp>
        <p:nvSpPr>
          <p:cNvPr id="15" name="object 15"/>
          <p:cNvSpPr txBox="1"/>
          <p:nvPr/>
        </p:nvSpPr>
        <p:spPr>
          <a:xfrm>
            <a:off x="3228200" y="1826721"/>
            <a:ext cx="1563370" cy="1741170"/>
          </a:xfrm>
          <a:prstGeom prst="rect">
            <a:avLst/>
          </a:prstGeom>
        </p:spPr>
        <p:txBody>
          <a:bodyPr vert="horz" wrap="square" lIns="0" tIns="53340" rIns="0" bIns="0" rtlCol="0">
            <a:spAutoFit/>
          </a:bodyPr>
          <a:lstStyle/>
          <a:p>
            <a:pPr marL="29845">
              <a:lnSpc>
                <a:spcPct val="100000"/>
              </a:lnSpc>
              <a:spcBef>
                <a:spcPts val="420"/>
              </a:spcBef>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25" dirty="0">
                <a:solidFill>
                  <a:srgbClr val="333333"/>
                </a:solidFill>
                <a:latin typeface="Lucida Console"/>
                <a:cs typeface="Lucida Console"/>
              </a:rPr>
              <a:t>dgram</a:t>
            </a:r>
            <a:endParaRPr sz="850">
              <a:latin typeface="Lucida Console"/>
              <a:cs typeface="Lucida Console"/>
            </a:endParaRPr>
          </a:p>
          <a:p>
            <a:pPr marL="23495">
              <a:lnSpc>
                <a:spcPct val="100000"/>
              </a:lnSpc>
              <a:spcBef>
                <a:spcPts val="330"/>
              </a:spcBef>
            </a:pPr>
            <a:r>
              <a:rPr sz="850" spc="15" dirty="0">
                <a:solidFill>
                  <a:srgbClr val="333333"/>
                </a:solidFill>
                <a:latin typeface="Lucida Console"/>
                <a:cs typeface="Lucida Console"/>
              </a:rPr>
              <a:t>=</a:t>
            </a:r>
            <a:r>
              <a:rPr sz="850" spc="-65" dirty="0">
                <a:solidFill>
                  <a:srgbClr val="333333"/>
                </a:solidFill>
                <a:latin typeface="Lucida Console"/>
                <a:cs typeface="Lucida Console"/>
              </a:rPr>
              <a:t> </a:t>
            </a:r>
            <a:r>
              <a:rPr sz="850" spc="25" dirty="0">
                <a:solidFill>
                  <a:srgbClr val="333333"/>
                </a:solidFill>
                <a:latin typeface="Lucida Console"/>
                <a:cs typeface="Lucida Console"/>
              </a:rPr>
              <a:t>udp</a:t>
            </a:r>
            <a:endParaRPr sz="850">
              <a:latin typeface="Lucida Console"/>
              <a:cs typeface="Lucida Console"/>
            </a:endParaRPr>
          </a:p>
          <a:p>
            <a:pPr marL="14604">
              <a:lnSpc>
                <a:spcPct val="100000"/>
              </a:lnSpc>
              <a:spcBef>
                <a:spcPts val="330"/>
              </a:spcBef>
            </a:pPr>
            <a:r>
              <a:rPr sz="850" spc="15" dirty="0">
                <a:solidFill>
                  <a:srgbClr val="333333"/>
                </a:solidFill>
                <a:latin typeface="Lucida Console"/>
                <a:cs typeface="Lucida Console"/>
              </a:rPr>
              <a:t>=</a:t>
            </a:r>
            <a:r>
              <a:rPr sz="850" spc="-65" dirty="0">
                <a:solidFill>
                  <a:srgbClr val="333333"/>
                </a:solidFill>
                <a:latin typeface="Lucida Console"/>
                <a:cs typeface="Lucida Console"/>
              </a:rPr>
              <a:t> </a:t>
            </a:r>
            <a:r>
              <a:rPr sz="850" spc="25" dirty="0">
                <a:solidFill>
                  <a:srgbClr val="333333"/>
                </a:solidFill>
                <a:latin typeface="Lucida Console"/>
                <a:cs typeface="Lucida Console"/>
              </a:rPr>
              <a:t>yes</a:t>
            </a:r>
            <a:endParaRPr sz="850">
              <a:latin typeface="Lucida Console"/>
              <a:cs typeface="Lucida Console"/>
            </a:endParaRPr>
          </a:p>
          <a:p>
            <a:pPr marL="14604">
              <a:lnSpc>
                <a:spcPct val="100000"/>
              </a:lnSpc>
              <a:spcBef>
                <a:spcPts val="334"/>
              </a:spcBef>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a:t>
            </a:r>
            <a:endParaRPr sz="850">
              <a:latin typeface="Lucida Console"/>
              <a:cs typeface="Lucida Console"/>
            </a:endParaRPr>
          </a:p>
          <a:p>
            <a:pPr marL="19050">
              <a:lnSpc>
                <a:spcPct val="100000"/>
              </a:lnSpc>
              <a:spcBef>
                <a:spcPts val="330"/>
              </a:spcBef>
            </a:pP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/usr/sbin/in.tftpd</a:t>
            </a:r>
            <a:endParaRPr sz="850">
              <a:latin typeface="Lucida Console"/>
              <a:cs typeface="Lucida Console"/>
            </a:endParaRPr>
          </a:p>
          <a:p>
            <a:pPr marL="29845">
              <a:lnSpc>
                <a:spcPct val="100000"/>
              </a:lnSpc>
              <a:spcBef>
                <a:spcPts val="330"/>
              </a:spcBef>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20" dirty="0">
                <a:solidFill>
                  <a:srgbClr val="333333"/>
                </a:solidFill>
                <a:latin typeface="Lucida Console"/>
                <a:cs typeface="Lucida Console"/>
              </a:rPr>
              <a:t>-s</a:t>
            </a:r>
            <a:r>
              <a:rPr sz="850" dirty="0">
                <a:solidFill>
                  <a:srgbClr val="333333"/>
                </a:solidFill>
                <a:latin typeface="Lucida Console"/>
                <a:cs typeface="Lucida Console"/>
              </a:rPr>
              <a:t> </a:t>
            </a:r>
            <a:r>
              <a:rPr sz="850" spc="30" dirty="0">
                <a:solidFill>
                  <a:srgbClr val="333333"/>
                </a:solidFill>
                <a:latin typeface="Lucida Console"/>
                <a:cs typeface="Lucida Console"/>
              </a:rPr>
              <a:t>/var/lib/tftpboot</a:t>
            </a:r>
            <a:endParaRPr sz="850">
              <a:latin typeface="Lucida Console"/>
              <a:cs typeface="Lucida Console"/>
            </a:endParaRPr>
          </a:p>
          <a:p>
            <a:pPr marL="20955">
              <a:lnSpc>
                <a:spcPct val="100000"/>
              </a:lnSpc>
              <a:spcBef>
                <a:spcPts val="330"/>
              </a:spcBef>
            </a:pPr>
            <a:r>
              <a:rPr sz="850" spc="15" dirty="0">
                <a:solidFill>
                  <a:srgbClr val="333333"/>
                </a:solidFill>
                <a:latin typeface="Lucida Console"/>
                <a:cs typeface="Lucida Console"/>
              </a:rPr>
              <a:t>=</a:t>
            </a:r>
            <a:r>
              <a:rPr sz="850" spc="-60" dirty="0">
                <a:solidFill>
                  <a:srgbClr val="333333"/>
                </a:solidFill>
                <a:latin typeface="Lucida Console"/>
                <a:cs typeface="Lucida Console"/>
              </a:rPr>
              <a:t> </a:t>
            </a:r>
            <a:r>
              <a:rPr sz="850" spc="20" dirty="0">
                <a:solidFill>
                  <a:srgbClr val="333333"/>
                </a:solidFill>
                <a:latin typeface="Lucida Console"/>
                <a:cs typeface="Lucida Console"/>
              </a:rPr>
              <a:t>no</a:t>
            </a:r>
            <a:endParaRPr sz="850">
              <a:latin typeface="Lucida Console"/>
              <a:cs typeface="Lucida Console"/>
            </a:endParaRPr>
          </a:p>
          <a:p>
            <a:pPr marL="27940">
              <a:lnSpc>
                <a:spcPct val="100000"/>
              </a:lnSpc>
              <a:spcBef>
                <a:spcPts val="330"/>
              </a:spcBef>
            </a:pPr>
            <a:r>
              <a:rPr sz="850" spc="15" dirty="0">
                <a:solidFill>
                  <a:srgbClr val="333333"/>
                </a:solidFill>
                <a:latin typeface="Lucida Console"/>
                <a:cs typeface="Lucida Console"/>
              </a:rPr>
              <a:t>=</a:t>
            </a:r>
            <a:r>
              <a:rPr sz="850" spc="-60" dirty="0">
                <a:solidFill>
                  <a:srgbClr val="333333"/>
                </a:solidFill>
                <a:latin typeface="Lucida Console"/>
                <a:cs typeface="Lucida Console"/>
              </a:rPr>
              <a:t> </a:t>
            </a:r>
            <a:r>
              <a:rPr sz="850" spc="20" dirty="0">
                <a:solidFill>
                  <a:srgbClr val="333333"/>
                </a:solidFill>
                <a:latin typeface="Lucida Console"/>
                <a:cs typeface="Lucida Console"/>
              </a:rPr>
              <a:t>11</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25" dirty="0">
                <a:solidFill>
                  <a:srgbClr val="333333"/>
                </a:solidFill>
                <a:latin typeface="Lucida Console"/>
                <a:cs typeface="Lucida Console"/>
              </a:rPr>
              <a:t>100</a:t>
            </a:r>
            <a:r>
              <a:rPr sz="850" spc="-5" dirty="0">
                <a:solidFill>
                  <a:srgbClr val="333333"/>
                </a:solidFill>
                <a:latin typeface="Lucida Console"/>
                <a:cs typeface="Lucida Console"/>
              </a:rPr>
              <a:t> </a:t>
            </a:r>
            <a:r>
              <a:rPr sz="850" spc="15" dirty="0">
                <a:solidFill>
                  <a:srgbClr val="333333"/>
                </a:solidFill>
                <a:latin typeface="Lucida Console"/>
                <a:cs typeface="Lucida Console"/>
              </a:rPr>
              <a:t>2</a:t>
            </a:r>
            <a:endParaRPr sz="850">
              <a:latin typeface="Lucida Console"/>
              <a:cs typeface="Lucida Console"/>
            </a:endParaRPr>
          </a:p>
          <a:p>
            <a:pPr marL="16510">
              <a:lnSpc>
                <a:spcPct val="100000"/>
              </a:lnSpc>
              <a:spcBef>
                <a:spcPts val="330"/>
              </a:spcBef>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IPv4</a:t>
            </a:r>
            <a:endParaRPr sz="850">
              <a:latin typeface="Lucida Console"/>
              <a:cs typeface="Lucida Console"/>
            </a:endParaRPr>
          </a:p>
        </p:txBody>
      </p:sp>
      <p:sp>
        <p:nvSpPr>
          <p:cNvPr id="16" name="object 16"/>
          <p:cNvSpPr txBox="1"/>
          <p:nvPr/>
        </p:nvSpPr>
        <p:spPr>
          <a:xfrm>
            <a:off x="946424" y="3577813"/>
            <a:ext cx="5596890" cy="3982720"/>
          </a:xfrm>
          <a:prstGeom prst="rect">
            <a:avLst/>
          </a:prstGeom>
        </p:spPr>
        <p:txBody>
          <a:bodyPr vert="horz" wrap="square" lIns="0" tIns="17780" rIns="0" bIns="0" rtlCol="0">
            <a:spAutoFit/>
          </a:bodyPr>
          <a:lstStyle/>
          <a:p>
            <a:pPr marL="136525">
              <a:lnSpc>
                <a:spcPct val="100000"/>
              </a:lnSpc>
              <a:spcBef>
                <a:spcPts val="140"/>
              </a:spcBef>
            </a:pP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保存配置文件并退出，然后重启</a:t>
            </a:r>
            <a:r>
              <a:rPr sz="950" b="1" spc="45" dirty="0">
                <a:solidFill>
                  <a:srgbClr val="333333"/>
                </a:solidFill>
                <a:latin typeface="Trebuchet MS"/>
                <a:cs typeface="Trebuchet MS"/>
              </a:rPr>
              <a:t>xinetd</a:t>
            </a:r>
            <a:r>
              <a:rPr sz="950" b="1" spc="25" dirty="0">
                <a:solidFill>
                  <a:srgbClr val="333333"/>
                </a:solidFill>
                <a:latin typeface="微软雅黑"/>
                <a:cs typeface="微软雅黑"/>
              </a:rPr>
              <a:t>服务程序，并将其加入到开机启动项中。</a:t>
            </a:r>
            <a:endParaRPr sz="950">
              <a:latin typeface="微软雅黑"/>
              <a:cs typeface="微软雅黑"/>
            </a:endParaRPr>
          </a:p>
          <a:p>
            <a:pPr>
              <a:lnSpc>
                <a:spcPct val="100000"/>
              </a:lnSpc>
              <a:spcBef>
                <a:spcPts val="45"/>
              </a:spcBef>
            </a:pPr>
            <a:endParaRPr sz="900">
              <a:latin typeface="微软雅黑"/>
              <a:cs typeface="微软雅黑"/>
            </a:endParaRPr>
          </a:p>
          <a:p>
            <a:pPr marL="136525" marR="2339975">
              <a:lnSpc>
                <a:spcPct val="132400"/>
              </a:lnSpc>
              <a:spcBef>
                <a:spcPts val="5"/>
              </a:spcBef>
              <a:tabLst>
                <a:tab pos="2832100"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restart </a:t>
            </a:r>
            <a:r>
              <a:rPr sz="850" spc="25" dirty="0">
                <a:solidFill>
                  <a:srgbClr val="333333"/>
                </a:solidFill>
                <a:latin typeface="Lucida Console"/>
                <a:cs typeface="Lucida Console"/>
              </a:rPr>
              <a:t>xinetd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a:t>
            </a:r>
            <a:r>
              <a:rPr sz="850" spc="15" dirty="0">
                <a:solidFill>
                  <a:srgbClr val="333333"/>
                </a:solidFill>
                <a:latin typeface="Lucida Console"/>
                <a:cs typeface="Lucida Console"/>
              </a:rPr>
              <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systemct</a:t>
            </a:r>
            <a:r>
              <a:rPr sz="850" spc="15" dirty="0">
                <a:solidFill>
                  <a:srgbClr val="333333"/>
                </a:solidFill>
                <a:latin typeface="Lucida Console"/>
                <a:cs typeface="Lucida Console"/>
              </a:rPr>
              <a:t>l</a:t>
            </a:r>
            <a:r>
              <a:rPr sz="850" spc="30" dirty="0">
                <a:solidFill>
                  <a:srgbClr val="333333"/>
                </a:solidFill>
                <a:latin typeface="Lucida Console"/>
                <a:cs typeface="Lucida Console"/>
              </a:rPr>
              <a:t> enabl</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xinet</a:t>
            </a:r>
            <a:r>
              <a:rPr sz="850" spc="15" dirty="0">
                <a:solidFill>
                  <a:srgbClr val="333333"/>
                </a:solidFill>
                <a:latin typeface="Lucida Console"/>
                <a:cs typeface="Lucida Console"/>
              </a:rPr>
              <a:t>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25" dirty="0">
                <a:solidFill>
                  <a:srgbClr val="777777"/>
                </a:solidFill>
                <a:latin typeface="Trebuchet MS"/>
                <a:cs typeface="Trebuchet MS"/>
              </a:rPr>
              <a:t>19.2.3</a:t>
            </a:r>
            <a:r>
              <a:rPr sz="950" b="1" spc="-35" dirty="0">
                <a:solidFill>
                  <a:srgbClr val="777777"/>
                </a:solidFill>
                <a:latin typeface="Trebuchet MS"/>
                <a:cs typeface="Trebuchet MS"/>
              </a:rPr>
              <a:t> </a:t>
            </a:r>
            <a:r>
              <a:rPr sz="950" b="1" spc="25" dirty="0">
                <a:solidFill>
                  <a:srgbClr val="777777"/>
                </a:solidFill>
                <a:latin typeface="微软雅黑"/>
                <a:cs typeface="微软雅黑"/>
              </a:rPr>
              <a:t>配置</a:t>
            </a:r>
            <a:r>
              <a:rPr sz="950" b="1" spc="45" dirty="0">
                <a:solidFill>
                  <a:srgbClr val="777777"/>
                </a:solidFill>
                <a:latin typeface="Trebuchet MS"/>
                <a:cs typeface="Trebuchet MS"/>
              </a:rPr>
              <a:t>SYSLinux</a:t>
            </a:r>
            <a:r>
              <a:rPr sz="950" b="1" spc="25" dirty="0">
                <a:solidFill>
                  <a:srgbClr val="777777"/>
                </a:solidFill>
                <a:latin typeface="微软雅黑"/>
                <a:cs typeface="微软雅黑"/>
              </a:rPr>
              <a:t>服务程序</a:t>
            </a:r>
            <a:endParaRPr sz="950">
              <a:latin typeface="微软雅黑"/>
              <a:cs typeface="微软雅黑"/>
            </a:endParaRPr>
          </a:p>
          <a:p>
            <a:pPr marL="12700" marR="5080">
              <a:lnSpc>
                <a:spcPct val="131600"/>
              </a:lnSpc>
              <a:spcBef>
                <a:spcPts val="900"/>
              </a:spcBef>
            </a:pPr>
            <a:r>
              <a:rPr sz="950" b="1" spc="45" dirty="0">
                <a:solidFill>
                  <a:srgbClr val="333333"/>
                </a:solidFill>
                <a:latin typeface="Trebuchet MS"/>
                <a:cs typeface="Trebuchet MS"/>
              </a:rPr>
              <a:t>SYSLinux</a:t>
            </a:r>
            <a:r>
              <a:rPr sz="950" b="1" spc="25" dirty="0">
                <a:solidFill>
                  <a:srgbClr val="333333"/>
                </a:solidFill>
                <a:latin typeface="微软雅黑"/>
                <a:cs typeface="微软雅黑"/>
              </a:rPr>
              <a:t>是一个用于提供引导加载的服务程序。与其说</a:t>
            </a:r>
            <a:r>
              <a:rPr sz="950" b="1" spc="45" dirty="0">
                <a:solidFill>
                  <a:srgbClr val="333333"/>
                </a:solidFill>
                <a:latin typeface="Trebuchet MS"/>
                <a:cs typeface="Trebuchet MS"/>
              </a:rPr>
              <a:t>SYSLinux</a:t>
            </a:r>
            <a:r>
              <a:rPr sz="950" b="1" spc="20" dirty="0">
                <a:solidFill>
                  <a:srgbClr val="333333"/>
                </a:solidFill>
                <a:latin typeface="微软雅黑"/>
                <a:cs typeface="微软雅黑"/>
              </a:rPr>
              <a:t>是一个服务程序，不如说更需要里面 </a:t>
            </a:r>
            <a:r>
              <a:rPr sz="950" b="1" spc="25" dirty="0">
                <a:solidFill>
                  <a:srgbClr val="333333"/>
                </a:solidFill>
                <a:latin typeface="微软雅黑"/>
                <a:cs typeface="微软雅黑"/>
              </a:rPr>
              <a:t>的引导文件，在安装好</a:t>
            </a:r>
            <a:r>
              <a:rPr sz="950" b="1" spc="45" dirty="0">
                <a:solidFill>
                  <a:srgbClr val="333333"/>
                </a:solidFill>
                <a:latin typeface="Trebuchet MS"/>
                <a:cs typeface="Trebuchet MS"/>
              </a:rPr>
              <a:t>SYSLinux</a:t>
            </a:r>
            <a:r>
              <a:rPr sz="950" b="1" spc="25" dirty="0">
                <a:solidFill>
                  <a:srgbClr val="333333"/>
                </a:solidFill>
                <a:latin typeface="微软雅黑"/>
                <a:cs typeface="微软雅黑"/>
              </a:rPr>
              <a:t>服务程序软件包后</a:t>
            </a:r>
            <a:r>
              <a:rPr sz="950" b="1" spc="50" dirty="0">
                <a:solidFill>
                  <a:srgbClr val="333333"/>
                </a:solidFill>
                <a:latin typeface="微软雅黑"/>
                <a:cs typeface="微软雅黑"/>
              </a:rPr>
              <a:t>，</a:t>
            </a:r>
            <a:r>
              <a:rPr sz="950" b="1" spc="50" dirty="0">
                <a:solidFill>
                  <a:srgbClr val="333333"/>
                </a:solidFill>
                <a:latin typeface="Trebuchet MS"/>
                <a:cs typeface="Trebuchet MS"/>
              </a:rPr>
              <a:t>/usr/share/syslinux</a:t>
            </a:r>
            <a:r>
              <a:rPr sz="950" b="1" spc="25" dirty="0">
                <a:solidFill>
                  <a:srgbClr val="333333"/>
                </a:solidFill>
                <a:latin typeface="微软雅黑"/>
                <a:cs typeface="微软雅黑"/>
              </a:rPr>
              <a:t>目录中会出现很多引导文 件。</a:t>
            </a:r>
            <a:endParaRPr sz="950">
              <a:latin typeface="微软雅黑"/>
              <a:cs typeface="微软雅黑"/>
            </a:endParaRPr>
          </a:p>
          <a:p>
            <a:pPr>
              <a:lnSpc>
                <a:spcPct val="100000"/>
              </a:lnSpc>
              <a:spcBef>
                <a:spcPts val="45"/>
              </a:spcBef>
            </a:pPr>
            <a:endParaRPr sz="900">
              <a:latin typeface="微软雅黑"/>
              <a:cs typeface="微软雅黑"/>
            </a:endParaRPr>
          </a:p>
          <a:p>
            <a:pPr marL="136525" marR="40640">
              <a:lnSpc>
                <a:spcPct val="1324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dnf </a:t>
            </a:r>
            <a:r>
              <a:rPr sz="850" spc="30" dirty="0">
                <a:solidFill>
                  <a:srgbClr val="333333"/>
                </a:solidFill>
                <a:latin typeface="Lucida Console"/>
                <a:cs typeface="Lucida Console"/>
              </a:rPr>
              <a:t>install </a:t>
            </a:r>
            <a:r>
              <a:rPr sz="850" spc="20" dirty="0">
                <a:solidFill>
                  <a:srgbClr val="333333"/>
                </a:solidFill>
                <a:latin typeface="Lucida Console"/>
                <a:cs typeface="Lucida Console"/>
              </a:rPr>
              <a:t>-y</a:t>
            </a:r>
            <a:r>
              <a:rPr sz="850" spc="30" dirty="0">
                <a:solidFill>
                  <a:srgbClr val="333333"/>
                </a:solidFill>
                <a:latin typeface="Lucida Console"/>
                <a:cs typeface="Lucida Console"/>
              </a:rPr>
              <a:t> syslinuxUpdating</a:t>
            </a:r>
            <a:r>
              <a:rPr sz="850" spc="25" dirty="0">
                <a:solidFill>
                  <a:srgbClr val="333333"/>
                </a:solidFill>
                <a:latin typeface="Lucida Console"/>
                <a:cs typeface="Lucida Console"/>
              </a:rPr>
              <a:t> </a:t>
            </a:r>
            <a:r>
              <a:rPr sz="850" spc="30" dirty="0">
                <a:solidFill>
                  <a:srgbClr val="333333"/>
                </a:solidFill>
                <a:latin typeface="Lucida Console"/>
                <a:cs typeface="Lucida Console"/>
              </a:rPr>
              <a:t>Subscription Management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repositories.Unable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consumer identityThis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0" dirty="0">
                <a:solidFill>
                  <a:srgbClr val="333333"/>
                </a:solidFill>
                <a:latin typeface="Lucida Console"/>
                <a:cs typeface="Lucida Console"/>
              </a:rPr>
              <a:t> registered</a:t>
            </a:r>
            <a:r>
              <a:rPr sz="850" spc="35" dirty="0">
                <a:solidFill>
                  <a:srgbClr val="333333"/>
                </a:solidFill>
                <a:latin typeface="Lucida Console"/>
                <a:cs typeface="Lucida Console"/>
              </a:rPr>
              <a:t>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Red Hat</a:t>
            </a:r>
            <a:r>
              <a:rPr sz="850" spc="30" dirty="0">
                <a:solidFill>
                  <a:srgbClr val="333333"/>
                </a:solidFill>
                <a:latin typeface="Lucida Console"/>
                <a:cs typeface="Lucida Console"/>
              </a:rPr>
              <a:t> Subscription 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subscription-manager </a:t>
            </a:r>
            <a:r>
              <a:rPr sz="850" spc="20" dirty="0">
                <a:solidFill>
                  <a:srgbClr val="333333"/>
                </a:solidFill>
                <a:latin typeface="Lucida Console"/>
                <a:cs typeface="Lucida Console"/>
              </a:rPr>
              <a:t>to </a:t>
            </a:r>
            <a:r>
              <a:rPr sz="850" spc="25" dirty="0">
                <a:solidFill>
                  <a:srgbClr val="333333"/>
                </a:solidFill>
                <a:latin typeface="Lucida Console"/>
                <a:cs typeface="Lucida Console"/>
              </a:rPr>
              <a:t> </a:t>
            </a:r>
            <a:r>
              <a:rPr sz="850" spc="30" dirty="0">
                <a:solidFill>
                  <a:srgbClr val="333333"/>
                </a:solidFill>
                <a:latin typeface="Lucida Console"/>
                <a:cs typeface="Lucida Console"/>
              </a:rPr>
              <a:t>register.Last metadata expiration </a:t>
            </a:r>
            <a:r>
              <a:rPr sz="850" spc="25" dirty="0">
                <a:solidFill>
                  <a:srgbClr val="333333"/>
                </a:solidFill>
                <a:latin typeface="Lucida Console"/>
                <a:cs typeface="Lucida Console"/>
              </a:rPr>
              <a:t>check:</a:t>
            </a:r>
            <a:r>
              <a:rPr sz="850" spc="30" dirty="0">
                <a:solidFill>
                  <a:srgbClr val="333333"/>
                </a:solidFill>
                <a:latin typeface="Lucida Console"/>
                <a:cs typeface="Lucida Console"/>
              </a:rPr>
              <a:t> 0:07:57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0" dirty="0">
                <a:solidFill>
                  <a:srgbClr val="333333"/>
                </a:solidFill>
                <a:latin typeface="Lucida Console"/>
                <a:cs typeface="Lucida Console"/>
              </a:rPr>
              <a:t> </a:t>
            </a:r>
            <a:r>
              <a:rPr sz="850" spc="20" dirty="0">
                <a:solidFill>
                  <a:srgbClr val="333333"/>
                </a:solidFill>
                <a:latin typeface="Lucida Console"/>
                <a:cs typeface="Lucida Console"/>
              </a:rPr>
              <a:t>30</a:t>
            </a:r>
            <a:r>
              <a:rPr sz="850" spc="30" dirty="0">
                <a:solidFill>
                  <a:srgbClr val="333333"/>
                </a:solidFill>
                <a:latin typeface="Lucida Console"/>
                <a:cs typeface="Lucida Console"/>
              </a:rPr>
              <a:t> </a:t>
            </a:r>
            <a:r>
              <a:rPr sz="850" spc="25" dirty="0">
                <a:solidFill>
                  <a:srgbClr val="333333"/>
                </a:solidFill>
                <a:latin typeface="Lucida Console"/>
                <a:cs typeface="Lucida Console"/>
              </a:rPr>
              <a:t>Apr</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 </a:t>
            </a:r>
            <a:r>
              <a:rPr sz="850" spc="30" dirty="0">
                <a:solidFill>
                  <a:srgbClr val="333333"/>
                </a:solidFill>
                <a:latin typeface="Lucida Console"/>
                <a:cs typeface="Lucida Console"/>
              </a:rPr>
              <a:t> 01:47:18</a:t>
            </a:r>
            <a:r>
              <a:rPr sz="850" spc="25" dirty="0">
                <a:solidFill>
                  <a:srgbClr val="333333"/>
                </a:solidFill>
                <a:latin typeface="Lucida Console"/>
                <a:cs typeface="Lucida Console"/>
              </a:rPr>
              <a:t> </a:t>
            </a:r>
            <a:r>
              <a:rPr sz="850" spc="20" dirty="0">
                <a:solidFill>
                  <a:srgbClr val="333333"/>
                </a:solidFill>
                <a:latin typeface="Lucida Console"/>
                <a:cs typeface="Lucida Console"/>
              </a:rPr>
              <a:t>AM</a:t>
            </a:r>
            <a:r>
              <a:rPr sz="850" spc="30" dirty="0">
                <a:solidFill>
                  <a:srgbClr val="333333"/>
                </a:solidFill>
                <a:latin typeface="Lucida Console"/>
                <a:cs typeface="Lucida Console"/>
              </a:rPr>
              <a:t> CST.Dependencies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a:p>
            <a:pPr marL="136525">
              <a:lnSpc>
                <a:spcPct val="100000"/>
              </a:lnSpc>
              <a:spcBef>
                <a:spcPts val="330"/>
              </a:spcBef>
              <a:tabLst>
                <a:tab pos="2864485" algn="l"/>
                <a:tab pos="3613150" algn="l"/>
                <a:tab pos="4704080" algn="l"/>
              </a:tabLst>
            </a:pPr>
            <a:r>
              <a:rPr sz="850" spc="30"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Package	</a:t>
            </a:r>
            <a:r>
              <a:rPr sz="850" spc="25" dirty="0">
                <a:solidFill>
                  <a:srgbClr val="333333"/>
                </a:solidFill>
                <a:latin typeface="Lucida Console"/>
                <a:cs typeface="Lucida Console"/>
              </a:rPr>
              <a:t>Arch	</a:t>
            </a:r>
            <a:r>
              <a:rPr sz="850" spc="30" dirty="0">
                <a:solidFill>
                  <a:srgbClr val="333333"/>
                </a:solidFill>
                <a:latin typeface="Lucida Console"/>
                <a:cs typeface="Lucida Console"/>
              </a:rPr>
              <a:t>Version	Repository</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30" dirty="0">
                <a:solidFill>
                  <a:srgbClr val="333333"/>
                </a:solidFill>
                <a:latin typeface="Lucida Console"/>
                <a:cs typeface="Lucida Console"/>
              </a:rPr>
              <a:t>Size==========================================================================</a:t>
            </a:r>
            <a:endParaRPr sz="850">
              <a:latin typeface="Lucida Console"/>
              <a:cs typeface="Lucida Console"/>
            </a:endParaRPr>
          </a:p>
        </p:txBody>
      </p:sp>
      <p:sp>
        <p:nvSpPr>
          <p:cNvPr id="17" name="object 17"/>
          <p:cNvSpPr txBox="1"/>
          <p:nvPr/>
        </p:nvSpPr>
        <p:spPr>
          <a:xfrm>
            <a:off x="1070306" y="7570686"/>
            <a:ext cx="3587115" cy="161290"/>
          </a:xfrm>
          <a:prstGeom prst="rect">
            <a:avLst/>
          </a:prstGeom>
        </p:spPr>
        <p:txBody>
          <a:bodyPr vert="horz" wrap="square" lIns="0" tIns="17780" rIns="0" bIns="0" rtlCol="0">
            <a:spAutoFit/>
          </a:bodyPr>
          <a:lstStyle/>
          <a:p>
            <a:pPr marL="12700">
              <a:lnSpc>
                <a:spcPct val="100000"/>
              </a:lnSpc>
              <a:spcBef>
                <a:spcPts val="140"/>
              </a:spcBef>
              <a:tabLst>
                <a:tab pos="3159125" algn="l"/>
              </a:tabLst>
            </a:pPr>
            <a:r>
              <a:rPr sz="850" spc="30" dirty="0">
                <a:solidFill>
                  <a:srgbClr val="333333"/>
                </a:solidFill>
                <a:latin typeface="Lucida Console"/>
                <a:cs typeface="Lucida Console"/>
              </a:rPr>
              <a:t>======Installing:</a:t>
            </a:r>
            <a:r>
              <a:rPr sz="850" spc="40" dirty="0">
                <a:solidFill>
                  <a:srgbClr val="333333"/>
                </a:solidFill>
                <a:latin typeface="Lucida Console"/>
                <a:cs typeface="Lucida Console"/>
              </a:rPr>
              <a:t> </a:t>
            </a:r>
            <a:r>
              <a:rPr sz="850" spc="30" dirty="0">
                <a:solidFill>
                  <a:srgbClr val="333333"/>
                </a:solidFill>
                <a:latin typeface="Lucida Console"/>
                <a:cs typeface="Lucida Console"/>
              </a:rPr>
              <a:t>syslinux	</a:t>
            </a:r>
            <a:r>
              <a:rPr sz="850" spc="25" dirty="0">
                <a:solidFill>
                  <a:srgbClr val="333333"/>
                </a:solidFill>
                <a:latin typeface="Lucida Console"/>
                <a:cs typeface="Lucida Console"/>
              </a:rPr>
              <a:t>x86_64</a:t>
            </a:r>
            <a:endParaRPr sz="850">
              <a:latin typeface="Lucida Console"/>
              <a:cs typeface="Lucida Console"/>
            </a:endParaRPr>
          </a:p>
        </p:txBody>
      </p:sp>
      <p:sp>
        <p:nvSpPr>
          <p:cNvPr id="18" name="object 18"/>
          <p:cNvSpPr txBox="1"/>
          <p:nvPr/>
        </p:nvSpPr>
        <p:spPr>
          <a:xfrm>
            <a:off x="1540914" y="7742204"/>
            <a:ext cx="3279140"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576</a:t>
            </a:r>
            <a:r>
              <a:rPr sz="850" spc="15" dirty="0">
                <a:solidFill>
                  <a:srgbClr val="333333"/>
                </a:solidFill>
                <a:latin typeface="Lucida Console"/>
                <a:cs typeface="Lucida Console"/>
              </a:rPr>
              <a:t> </a:t>
            </a:r>
            <a:r>
              <a:rPr sz="850" spc="30" dirty="0">
                <a:solidFill>
                  <a:srgbClr val="333333"/>
                </a:solidFill>
                <a:latin typeface="Lucida Console"/>
                <a:cs typeface="Lucida Console"/>
              </a:rPr>
              <a:t>kInstalling</a:t>
            </a:r>
            <a:r>
              <a:rPr sz="850" spc="15" dirty="0">
                <a:solidFill>
                  <a:srgbClr val="333333"/>
                </a:solidFill>
                <a:latin typeface="Lucida Console"/>
                <a:cs typeface="Lucida Console"/>
              </a:rPr>
              <a:t> </a:t>
            </a:r>
            <a:r>
              <a:rPr sz="850" spc="30" dirty="0">
                <a:solidFill>
                  <a:srgbClr val="333333"/>
                </a:solidFill>
                <a:latin typeface="Lucida Console"/>
                <a:cs typeface="Lucida Console"/>
              </a:rPr>
              <a:t>dependencies:</a:t>
            </a:r>
            <a:r>
              <a:rPr sz="850" spc="15" dirty="0">
                <a:solidFill>
                  <a:srgbClr val="333333"/>
                </a:solidFill>
                <a:latin typeface="Lucida Console"/>
                <a:cs typeface="Lucida Console"/>
              </a:rPr>
              <a:t> </a:t>
            </a:r>
            <a:r>
              <a:rPr sz="850" spc="30" dirty="0">
                <a:solidFill>
                  <a:srgbClr val="333333"/>
                </a:solidFill>
                <a:latin typeface="Lucida Console"/>
                <a:cs typeface="Lucida Console"/>
              </a:rPr>
              <a:t>syslinux-nonlinux</a:t>
            </a:r>
            <a:endParaRPr sz="850">
              <a:latin typeface="Lucida Console"/>
              <a:cs typeface="Lucida Console"/>
            </a:endParaRPr>
          </a:p>
        </p:txBody>
      </p:sp>
      <p:sp>
        <p:nvSpPr>
          <p:cNvPr id="19" name="object 19"/>
          <p:cNvSpPr txBox="1"/>
          <p:nvPr/>
        </p:nvSpPr>
        <p:spPr>
          <a:xfrm>
            <a:off x="4969999" y="7534781"/>
            <a:ext cx="1537335" cy="368935"/>
          </a:xfrm>
          <a:prstGeom prst="rect">
            <a:avLst/>
          </a:prstGeom>
        </p:spPr>
        <p:txBody>
          <a:bodyPr vert="horz" wrap="square" lIns="0" tIns="11430" rIns="0" bIns="0" rtlCol="0">
            <a:spAutoFit/>
          </a:bodyPr>
          <a:lstStyle/>
          <a:p>
            <a:pPr marL="578485" marR="5080" indent="-566420">
              <a:lnSpc>
                <a:spcPct val="132400"/>
              </a:lnSpc>
              <a:spcBef>
                <a:spcPts val="90"/>
              </a:spcBef>
              <a:tabLst>
                <a:tab pos="1109980" algn="l"/>
              </a:tabLst>
            </a:pPr>
            <a:r>
              <a:rPr sz="850" spc="30" dirty="0">
                <a:solidFill>
                  <a:srgbClr val="333333"/>
                </a:solidFill>
                <a:latin typeface="Lucida Console"/>
                <a:cs typeface="Lucida Console"/>
              </a:rPr>
              <a:t>6.04-1.el</a:t>
            </a:r>
            <a:r>
              <a:rPr sz="850" spc="15" dirty="0">
                <a:solidFill>
                  <a:srgbClr val="333333"/>
                </a:solidFill>
                <a:latin typeface="Lucida Console"/>
                <a:cs typeface="Lucida Console"/>
              </a:rPr>
              <a:t>8</a:t>
            </a:r>
            <a:r>
              <a:rPr sz="850" dirty="0">
                <a:solidFill>
                  <a:srgbClr val="333333"/>
                </a:solidFill>
                <a:latin typeface="Lucida Console"/>
                <a:cs typeface="Lucida Console"/>
              </a:rPr>
              <a:t>	</a:t>
            </a:r>
            <a:r>
              <a:rPr sz="850" spc="30" dirty="0">
                <a:solidFill>
                  <a:srgbClr val="333333"/>
                </a:solidFill>
                <a:latin typeface="Lucida Console"/>
                <a:cs typeface="Lucida Console"/>
              </a:rPr>
              <a:t>BaseO</a:t>
            </a:r>
            <a:r>
              <a:rPr sz="850" spc="15" dirty="0">
                <a:solidFill>
                  <a:srgbClr val="333333"/>
                </a:solidFill>
                <a:latin typeface="Lucida Console"/>
                <a:cs typeface="Lucida Console"/>
              </a:rPr>
              <a:t>S  </a:t>
            </a:r>
            <a:r>
              <a:rPr sz="850" spc="25" dirty="0">
                <a:solidFill>
                  <a:srgbClr val="333333"/>
                </a:solidFill>
                <a:latin typeface="Lucida Console"/>
                <a:cs typeface="Lucida Console"/>
              </a:rPr>
              <a:t>noarch</a:t>
            </a:r>
            <a:endParaRPr sz="850">
              <a:latin typeface="Lucida Console"/>
              <a:cs typeface="Lucida Console"/>
            </a:endParaRPr>
          </a:p>
        </p:txBody>
      </p:sp>
      <p:sp>
        <p:nvSpPr>
          <p:cNvPr id="20" name="object 20"/>
          <p:cNvSpPr txBox="1"/>
          <p:nvPr/>
        </p:nvSpPr>
        <p:spPr>
          <a:xfrm>
            <a:off x="946424" y="7877818"/>
            <a:ext cx="5667375" cy="1866900"/>
          </a:xfrm>
          <a:prstGeom prst="rect">
            <a:avLst/>
          </a:prstGeom>
        </p:spPr>
        <p:txBody>
          <a:bodyPr vert="horz" wrap="square" lIns="0" tIns="11430" rIns="0" bIns="0" rtlCol="0">
            <a:spAutoFit/>
          </a:bodyPr>
          <a:lstStyle/>
          <a:p>
            <a:pPr marL="136525" marR="110489">
              <a:lnSpc>
                <a:spcPct val="132400"/>
              </a:lnSpc>
              <a:spcBef>
                <a:spcPts val="90"/>
              </a:spcBef>
              <a:tabLst>
                <a:tab pos="1233805" algn="l"/>
                <a:tab pos="2188210" algn="l"/>
              </a:tabLst>
            </a:pPr>
            <a:r>
              <a:rPr sz="850" spc="30" dirty="0">
                <a:solidFill>
                  <a:srgbClr val="333333"/>
                </a:solidFill>
                <a:latin typeface="Lucida Console"/>
                <a:cs typeface="Lucida Console"/>
              </a:rPr>
              <a:t>6.04-1.el8	</a:t>
            </a:r>
            <a:r>
              <a:rPr sz="850" spc="25" dirty="0">
                <a:solidFill>
                  <a:srgbClr val="333333"/>
                </a:solidFill>
                <a:latin typeface="Lucida Console"/>
                <a:cs typeface="Lucida Console"/>
              </a:rPr>
              <a:t>BaseOS	554 </a:t>
            </a:r>
            <a:r>
              <a:rPr sz="850" spc="30" dirty="0">
                <a:solidFill>
                  <a:srgbClr val="333333"/>
                </a:solidFill>
                <a:latin typeface="Lucida Console"/>
                <a:cs typeface="Lucida Console"/>
              </a:rPr>
              <a:t>kTransaction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marL="136525" marR="392430" indent="-635">
              <a:lnSpc>
                <a:spcPct val="132400"/>
              </a:lnSpc>
              <a:tabLst>
                <a:tab pos="1381125" algn="l"/>
                <a:tab pos="2257425" algn="l"/>
                <a:tab pos="4643755" algn="l"/>
              </a:tabLst>
            </a:pPr>
            <a:r>
              <a:rPr sz="850" spc="30" dirty="0">
                <a:solidFill>
                  <a:srgbClr val="333333"/>
                </a:solidFill>
                <a:latin typeface="Lucida Console"/>
                <a:cs typeface="Lucida Console"/>
              </a:rPr>
              <a:t>=========Instal</a:t>
            </a:r>
            <a:r>
              <a:rPr sz="850" spc="15" dirty="0">
                <a:solidFill>
                  <a:srgbClr val="333333"/>
                </a:solidFill>
                <a:latin typeface="Lucida Console"/>
                <a:cs typeface="Lucida Console"/>
              </a:rPr>
              <a:t>l</a:t>
            </a:r>
            <a:r>
              <a:rPr sz="850" dirty="0">
                <a:solidFill>
                  <a:srgbClr val="333333"/>
                </a:solidFill>
                <a:latin typeface="Lucida Console"/>
                <a:cs typeface="Lucida Console"/>
              </a:rPr>
              <a:t>	</a:t>
            </a:r>
            <a:r>
              <a:rPr sz="850" spc="15" dirty="0">
                <a:solidFill>
                  <a:srgbClr val="333333"/>
                </a:solidFill>
                <a:latin typeface="Lucida Console"/>
                <a:cs typeface="Lucida Console"/>
              </a:rPr>
              <a:t>2</a:t>
            </a:r>
            <a:r>
              <a:rPr sz="850" spc="30" dirty="0">
                <a:solidFill>
                  <a:srgbClr val="333333"/>
                </a:solidFill>
                <a:latin typeface="Lucida Console"/>
                <a:cs typeface="Lucida Console"/>
              </a:rPr>
              <a:t> Packages………………</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………………Installed</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syslinux</a:t>
            </a:r>
            <a:r>
              <a:rPr sz="850" spc="15" dirty="0">
                <a:solidFill>
                  <a:srgbClr val="333333"/>
                </a:solidFill>
                <a:latin typeface="Lucida Console"/>
                <a:cs typeface="Lucida Console"/>
              </a:rPr>
              <a:t>-  </a:t>
            </a:r>
            <a:r>
              <a:rPr sz="850" spc="30" dirty="0">
                <a:solidFill>
                  <a:srgbClr val="333333"/>
                </a:solidFill>
                <a:latin typeface="Lucida Console"/>
                <a:cs typeface="Lucida Console"/>
              </a:rPr>
              <a:t>6.04-1.el8.x86_64		syslinux-nonlinux-6.04-1.el8.noarch </a:t>
            </a:r>
            <a:r>
              <a:rPr sz="850" spc="35" dirty="0">
                <a:solidFill>
                  <a:srgbClr val="333333"/>
                </a:solidFill>
                <a:latin typeface="Lucida Console"/>
                <a:cs typeface="Lucida Console"/>
              </a:rPr>
              <a:t> </a:t>
            </a: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我们首先需要把</a:t>
            </a:r>
            <a:r>
              <a:rPr sz="950" b="1" spc="45" dirty="0">
                <a:solidFill>
                  <a:srgbClr val="333333"/>
                </a:solidFill>
                <a:latin typeface="Trebuchet MS"/>
                <a:cs typeface="Trebuchet MS"/>
              </a:rPr>
              <a:t>SYSLinux</a:t>
            </a:r>
            <a:r>
              <a:rPr sz="950" b="1" spc="25" dirty="0">
                <a:solidFill>
                  <a:srgbClr val="333333"/>
                </a:solidFill>
                <a:latin typeface="微软雅黑"/>
                <a:cs typeface="微软雅黑"/>
              </a:rPr>
              <a:t>提供的引导文件复制到</a:t>
            </a:r>
            <a:r>
              <a:rPr sz="950" b="1" dirty="0">
                <a:solidFill>
                  <a:srgbClr val="333333"/>
                </a:solidFill>
                <a:latin typeface="Trebuchet MS"/>
                <a:cs typeface="Trebuchet MS"/>
              </a:rPr>
              <a:t>TFTP</a:t>
            </a:r>
            <a:r>
              <a:rPr sz="950" b="1" spc="25" dirty="0">
                <a:solidFill>
                  <a:srgbClr val="333333"/>
                </a:solidFill>
                <a:latin typeface="微软雅黑"/>
                <a:cs typeface="微软雅黑"/>
              </a:rPr>
              <a:t>服务程序的默认目录中，也就是前文提到的文件 </a:t>
            </a:r>
            <a:r>
              <a:rPr sz="950" b="1" spc="25" dirty="0">
                <a:solidFill>
                  <a:srgbClr val="333333"/>
                </a:solidFill>
                <a:latin typeface="Trebuchet MS"/>
                <a:cs typeface="Trebuchet MS"/>
              </a:rPr>
              <a:t>pxelinux.0</a:t>
            </a:r>
            <a:r>
              <a:rPr sz="950" b="1" spc="25" dirty="0">
                <a:solidFill>
                  <a:srgbClr val="333333"/>
                </a:solidFill>
                <a:latin typeface="微软雅黑"/>
                <a:cs typeface="微软雅黑"/>
              </a:rPr>
              <a:t>，这样客户端主机就能够顺利地获取到引导文件了。另外在</a:t>
            </a:r>
            <a:r>
              <a:rPr sz="950" b="1" spc="45" dirty="0">
                <a:solidFill>
                  <a:srgbClr val="333333"/>
                </a:solidFill>
                <a:latin typeface="Trebuchet MS"/>
                <a:cs typeface="Trebuchet MS"/>
              </a:rPr>
              <a:t>RHEL</a:t>
            </a:r>
            <a:r>
              <a:rPr sz="950" b="1" spc="-65"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系统光盘镜像中也有一些 需要调取的引导文件。确认光盘镜像已经被挂载到</a:t>
            </a:r>
            <a:r>
              <a:rPr sz="950" b="1" spc="60" dirty="0">
                <a:solidFill>
                  <a:srgbClr val="333333"/>
                </a:solidFill>
                <a:latin typeface="Trebuchet MS"/>
                <a:cs typeface="Trebuchet MS"/>
              </a:rPr>
              <a:t>/media/cdrom</a:t>
            </a:r>
            <a:r>
              <a:rPr sz="950" b="1" spc="25" dirty="0">
                <a:solidFill>
                  <a:srgbClr val="333333"/>
                </a:solidFill>
                <a:latin typeface="微软雅黑"/>
                <a:cs typeface="微软雅黑"/>
              </a:rPr>
              <a:t>目录后，使用复制</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将光盘镜像中 自带的一些引导文件也复制到</a:t>
            </a:r>
            <a:r>
              <a:rPr sz="950" b="1" dirty="0">
                <a:solidFill>
                  <a:srgbClr val="333333"/>
                </a:solidFill>
                <a:latin typeface="Trebuchet MS"/>
                <a:cs typeface="Trebuchet MS"/>
              </a:rPr>
              <a:t>TFTP</a:t>
            </a:r>
            <a:r>
              <a:rPr sz="950" b="1" spc="25" dirty="0">
                <a:solidFill>
                  <a:srgbClr val="333333"/>
                </a:solidFill>
                <a:latin typeface="微软雅黑"/>
                <a:cs typeface="微软雅黑"/>
              </a:rPr>
              <a:t>服务程序的默认目录中。</a:t>
            </a:r>
            <a:endParaRPr sz="950">
              <a:latin typeface="微软雅黑"/>
              <a:cs typeface="微软雅黑"/>
            </a:endParaRPr>
          </a:p>
        </p:txBody>
      </p:sp>
      <p:sp>
        <p:nvSpPr>
          <p:cNvPr id="21" name="object 21"/>
          <p:cNvSpPr txBox="1"/>
          <p:nvPr/>
        </p:nvSpPr>
        <p:spPr>
          <a:xfrm>
            <a:off x="908324" y="332809"/>
            <a:ext cx="5784215" cy="1519555"/>
          </a:xfrm>
          <a:prstGeom prst="rect">
            <a:avLst/>
          </a:prstGeom>
        </p:spPr>
        <p:txBody>
          <a:bodyPr vert="horz" wrap="square" lIns="0" tIns="12065" rIns="0" bIns="0" rtlCol="0">
            <a:spAutoFit/>
          </a:bodyPr>
          <a:lstStyle/>
          <a:p>
            <a:pPr marL="50800" marR="43180">
              <a:lnSpc>
                <a:spcPct val="131600"/>
              </a:lnSpc>
              <a:spcBef>
                <a:spcPts val="95"/>
              </a:spcBef>
            </a:pPr>
            <a:r>
              <a:rPr sz="950" b="1" dirty="0">
                <a:solidFill>
                  <a:srgbClr val="333333"/>
                </a:solidFill>
                <a:latin typeface="Trebuchet MS"/>
                <a:cs typeface="Trebuchet MS"/>
              </a:rPr>
              <a:t>TFTP</a:t>
            </a:r>
            <a:r>
              <a:rPr sz="950" b="1" spc="25" dirty="0">
                <a:solidFill>
                  <a:srgbClr val="333333"/>
                </a:solidFill>
                <a:latin typeface="微软雅黑"/>
                <a:cs typeface="微软雅黑"/>
              </a:rPr>
              <a:t>是一种非常精简的文件传输服务程序，它的运行和关闭是由</a:t>
            </a:r>
            <a:r>
              <a:rPr sz="950" b="1" spc="45" dirty="0">
                <a:solidFill>
                  <a:srgbClr val="333333"/>
                </a:solidFill>
                <a:latin typeface="Trebuchet MS"/>
                <a:cs typeface="Trebuchet MS"/>
              </a:rPr>
              <a:t>xinetd</a:t>
            </a:r>
            <a:r>
              <a:rPr sz="950" b="1" spc="25" dirty="0">
                <a:solidFill>
                  <a:srgbClr val="333333"/>
                </a:solidFill>
                <a:latin typeface="微软雅黑"/>
                <a:cs typeface="微软雅黑"/>
              </a:rPr>
              <a:t>网络守护进程服务来管理的</a:t>
            </a:r>
            <a:r>
              <a:rPr sz="950" b="1" spc="5" dirty="0">
                <a:solidFill>
                  <a:srgbClr val="333333"/>
                </a:solidFill>
                <a:latin typeface="微软雅黑"/>
                <a:cs typeface="微软雅黑"/>
              </a:rPr>
              <a:t>。</a:t>
            </a:r>
            <a:r>
              <a:rPr sz="1200" baseline="34722" dirty="0">
                <a:latin typeface="小哥哥网恋吗"/>
                <a:cs typeface="小哥哥网恋吗"/>
              </a:rPr>
              <a:t>5/20  </a:t>
            </a:r>
            <a:r>
              <a:rPr sz="950" b="1" spc="45" dirty="0">
                <a:solidFill>
                  <a:srgbClr val="333333"/>
                </a:solidFill>
                <a:latin typeface="Trebuchet MS"/>
                <a:cs typeface="Trebuchet MS"/>
              </a:rPr>
              <a:t>xinetd</a:t>
            </a:r>
            <a:r>
              <a:rPr sz="950" b="1" spc="25" dirty="0">
                <a:solidFill>
                  <a:srgbClr val="333333"/>
                </a:solidFill>
                <a:latin typeface="微软雅黑"/>
                <a:cs typeface="微软雅黑"/>
              </a:rPr>
              <a:t>服务程序会同时监听系统的多个端口，然后根据用户请求的端口号调取相应的服务程序来响应用 户的请求。需要开启</a:t>
            </a:r>
            <a:r>
              <a:rPr sz="950" b="1" dirty="0">
                <a:solidFill>
                  <a:srgbClr val="333333"/>
                </a:solidFill>
                <a:latin typeface="Trebuchet MS"/>
                <a:cs typeface="Trebuchet MS"/>
              </a:rPr>
              <a:t>TFTP</a:t>
            </a:r>
            <a:r>
              <a:rPr sz="950" b="1" spc="25" dirty="0">
                <a:solidFill>
                  <a:srgbClr val="333333"/>
                </a:solidFill>
                <a:latin typeface="微软雅黑"/>
                <a:cs typeface="微软雅黑"/>
              </a:rPr>
              <a:t>服务程序，只需在</a:t>
            </a:r>
            <a:r>
              <a:rPr sz="950" b="1" spc="45" dirty="0">
                <a:solidFill>
                  <a:srgbClr val="333333"/>
                </a:solidFill>
                <a:latin typeface="Trebuchet MS"/>
                <a:cs typeface="Trebuchet MS"/>
              </a:rPr>
              <a:t>xinetd</a:t>
            </a:r>
            <a:r>
              <a:rPr sz="950" b="1" spc="25" dirty="0">
                <a:solidFill>
                  <a:srgbClr val="333333"/>
                </a:solidFill>
                <a:latin typeface="微软雅黑"/>
                <a:cs typeface="微软雅黑"/>
              </a:rPr>
              <a:t>服务程序的配置文件中把</a:t>
            </a:r>
            <a:r>
              <a:rPr sz="950" b="1" spc="50" dirty="0">
                <a:solidFill>
                  <a:srgbClr val="333333"/>
                </a:solidFill>
                <a:latin typeface="Trebuchet MS"/>
                <a:cs typeface="Trebuchet MS"/>
              </a:rPr>
              <a:t>disable</a:t>
            </a:r>
            <a:r>
              <a:rPr sz="950" b="1" spc="25" dirty="0">
                <a:solidFill>
                  <a:srgbClr val="333333"/>
                </a:solidFill>
                <a:latin typeface="微软雅黑"/>
                <a:cs typeface="微软雅黑"/>
              </a:rPr>
              <a:t>参数改成</a:t>
            </a:r>
            <a:r>
              <a:rPr sz="950" b="1" spc="70" dirty="0">
                <a:solidFill>
                  <a:srgbClr val="333333"/>
                </a:solidFill>
                <a:latin typeface="Trebuchet MS"/>
                <a:cs typeface="Trebuchet MS"/>
              </a:rPr>
              <a:t>no</a:t>
            </a:r>
            <a:r>
              <a:rPr sz="950" b="1" spc="25" dirty="0">
                <a:solidFill>
                  <a:srgbClr val="333333"/>
                </a:solidFill>
                <a:latin typeface="微软雅黑"/>
                <a:cs typeface="微软雅黑"/>
              </a:rPr>
              <a:t>就可以 了，如果配置文件不存则复制下面内容：</a:t>
            </a:r>
            <a:endParaRPr sz="950">
              <a:latin typeface="微软雅黑"/>
              <a:cs typeface="微软雅黑"/>
            </a:endParaRPr>
          </a:p>
          <a:p>
            <a:pPr>
              <a:lnSpc>
                <a:spcPct val="100000"/>
              </a:lnSpc>
              <a:spcBef>
                <a:spcPts val="45"/>
              </a:spcBef>
            </a:pPr>
            <a:endParaRPr sz="900">
              <a:latin typeface="微软雅黑"/>
              <a:cs typeface="微软雅黑"/>
            </a:endParaRPr>
          </a:p>
          <a:p>
            <a:pPr marL="174625" marR="262572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vim </a:t>
            </a:r>
            <a:r>
              <a:rPr sz="850" spc="30" dirty="0">
                <a:solidFill>
                  <a:srgbClr val="333333"/>
                </a:solidFill>
                <a:latin typeface="Lucida Console"/>
                <a:cs typeface="Lucida Console"/>
              </a:rPr>
              <a:t>/etc/xinetd.d/tftp </a:t>
            </a:r>
            <a:r>
              <a:rPr sz="850" spc="-500" dirty="0">
                <a:solidFill>
                  <a:srgbClr val="333333"/>
                </a:solidFill>
                <a:latin typeface="Lucida Console"/>
                <a:cs typeface="Lucida Console"/>
              </a:rPr>
              <a:t> </a:t>
            </a:r>
            <a:r>
              <a:rPr sz="850" spc="30" dirty="0">
                <a:solidFill>
                  <a:srgbClr val="333333"/>
                </a:solidFill>
                <a:latin typeface="Lucida Console"/>
                <a:cs typeface="Lucida Console"/>
              </a:rPr>
              <a:t>service</a:t>
            </a:r>
            <a:r>
              <a:rPr sz="850" spc="25" dirty="0">
                <a:solidFill>
                  <a:srgbClr val="333333"/>
                </a:solidFill>
                <a:latin typeface="Lucida Console"/>
                <a:cs typeface="Lucida Console"/>
              </a:rPr>
              <a:t> tftp</a:t>
            </a:r>
            <a:endParaRPr sz="850">
              <a:latin typeface="Lucida Console"/>
              <a:cs typeface="Lucida Console"/>
            </a:endParaRPr>
          </a:p>
          <a:p>
            <a:pPr marL="174625">
              <a:lnSpc>
                <a:spcPct val="100000"/>
              </a:lnSpc>
              <a:spcBef>
                <a:spcPts val="330"/>
              </a:spcBef>
            </a:pPr>
            <a:r>
              <a:rPr sz="850" spc="15" dirty="0">
                <a:solidFill>
                  <a:srgbClr val="333333"/>
                </a:solidFill>
                <a:latin typeface="Lucida Console"/>
                <a:cs typeface="Lucida Console"/>
              </a:rPr>
              <a:t>{</a:t>
            </a:r>
            <a:endParaRPr sz="850">
              <a:latin typeface="Lucida Console"/>
              <a:cs typeface="Lucida Console"/>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428"/>
            <a:ext cx="5651500" cy="1010285"/>
            <a:chOff x="959124" y="368428"/>
            <a:chExt cx="5651500" cy="1010285"/>
          </a:xfrm>
        </p:grpSpPr>
        <p:sp>
          <p:nvSpPr>
            <p:cNvPr id="3" name="object 3"/>
            <p:cNvSpPr/>
            <p:nvPr/>
          </p:nvSpPr>
          <p:spPr>
            <a:xfrm>
              <a:off x="963889" y="373192"/>
              <a:ext cx="5641975" cy="1000760"/>
            </a:xfrm>
            <a:custGeom>
              <a:avLst/>
              <a:gdLst/>
              <a:ahLst/>
              <a:cxnLst/>
              <a:rect l="l" t="t" r="r" b="b"/>
              <a:pathLst>
                <a:path w="5641975" h="1000760">
                  <a:moveTo>
                    <a:pt x="5617597" y="1000589"/>
                  </a:moveTo>
                  <a:lnTo>
                    <a:pt x="23823" y="1000589"/>
                  </a:lnTo>
                  <a:lnTo>
                    <a:pt x="20659" y="1000294"/>
                  </a:lnTo>
                  <a:lnTo>
                    <a:pt x="0" y="979444"/>
                  </a:lnTo>
                  <a:lnTo>
                    <a:pt x="0" y="976766"/>
                  </a:lnTo>
                  <a:lnTo>
                    <a:pt x="0" y="20545"/>
                  </a:lnTo>
                  <a:lnTo>
                    <a:pt x="20659" y="0"/>
                  </a:lnTo>
                  <a:lnTo>
                    <a:pt x="5620751" y="0"/>
                  </a:lnTo>
                  <a:lnTo>
                    <a:pt x="5641421" y="20545"/>
                  </a:lnTo>
                  <a:lnTo>
                    <a:pt x="5641421" y="979444"/>
                  </a:lnTo>
                  <a:lnTo>
                    <a:pt x="5620751" y="1000294"/>
                  </a:lnTo>
                  <a:lnTo>
                    <a:pt x="5617597" y="1000589"/>
                  </a:lnTo>
                  <a:close/>
                </a:path>
              </a:pathLst>
            </a:custGeom>
            <a:solidFill>
              <a:srgbClr val="F8F8F8"/>
            </a:solidFill>
          </p:spPr>
          <p:txBody>
            <a:bodyPr wrap="square" lIns="0" tIns="0" rIns="0" bIns="0" rtlCol="0"/>
            <a:lstStyle/>
            <a:p>
              <a:endParaRPr/>
            </a:p>
          </p:txBody>
        </p:sp>
        <p:sp>
          <p:nvSpPr>
            <p:cNvPr id="4" name="object 4"/>
            <p:cNvSpPr/>
            <p:nvPr/>
          </p:nvSpPr>
          <p:spPr>
            <a:xfrm>
              <a:off x="963889" y="373192"/>
              <a:ext cx="5641975" cy="1000760"/>
            </a:xfrm>
            <a:custGeom>
              <a:avLst/>
              <a:gdLst/>
              <a:ahLst/>
              <a:cxnLst/>
              <a:rect l="l" t="t" r="r" b="b"/>
              <a:pathLst>
                <a:path w="5641975" h="1000760">
                  <a:moveTo>
                    <a:pt x="0" y="976766"/>
                  </a:moveTo>
                  <a:lnTo>
                    <a:pt x="0" y="23823"/>
                  </a:lnTo>
                  <a:lnTo>
                    <a:pt x="0" y="20545"/>
                  </a:lnTo>
                  <a:lnTo>
                    <a:pt x="600" y="17572"/>
                  </a:lnTo>
                  <a:lnTo>
                    <a:pt x="1810" y="14294"/>
                  </a:lnTo>
                  <a:lnTo>
                    <a:pt x="3020" y="11311"/>
                  </a:lnTo>
                  <a:lnTo>
                    <a:pt x="4745" y="8929"/>
                  </a:lnTo>
                  <a:lnTo>
                    <a:pt x="6975" y="6851"/>
                  </a:lnTo>
                  <a:lnTo>
                    <a:pt x="9214" y="4764"/>
                  </a:lnTo>
                  <a:lnTo>
                    <a:pt x="11787" y="2973"/>
                  </a:lnTo>
                  <a:lnTo>
                    <a:pt x="14703" y="1486"/>
                  </a:lnTo>
                  <a:lnTo>
                    <a:pt x="17629" y="590"/>
                  </a:lnTo>
                  <a:lnTo>
                    <a:pt x="20659" y="0"/>
                  </a:lnTo>
                  <a:lnTo>
                    <a:pt x="23823" y="0"/>
                  </a:lnTo>
                  <a:lnTo>
                    <a:pt x="5617597" y="0"/>
                  </a:lnTo>
                  <a:lnTo>
                    <a:pt x="5620751" y="0"/>
                  </a:lnTo>
                  <a:lnTo>
                    <a:pt x="5623791" y="590"/>
                  </a:lnTo>
                  <a:lnTo>
                    <a:pt x="5626717" y="1486"/>
                  </a:lnTo>
                  <a:lnTo>
                    <a:pt x="5629633" y="2973"/>
                  </a:lnTo>
                  <a:lnTo>
                    <a:pt x="5632206" y="4764"/>
                  </a:lnTo>
                  <a:lnTo>
                    <a:pt x="5634445" y="6851"/>
                  </a:lnTo>
                  <a:lnTo>
                    <a:pt x="5636675" y="8929"/>
                  </a:lnTo>
                  <a:lnTo>
                    <a:pt x="5638400" y="11311"/>
                  </a:lnTo>
                  <a:lnTo>
                    <a:pt x="5639610" y="14294"/>
                  </a:lnTo>
                  <a:lnTo>
                    <a:pt x="5640820" y="17572"/>
                  </a:lnTo>
                  <a:lnTo>
                    <a:pt x="5641421" y="20545"/>
                  </a:lnTo>
                  <a:lnTo>
                    <a:pt x="5641421" y="23823"/>
                  </a:lnTo>
                  <a:lnTo>
                    <a:pt x="5641421" y="976766"/>
                  </a:lnTo>
                  <a:lnTo>
                    <a:pt x="5641421" y="979444"/>
                  </a:lnTo>
                  <a:lnTo>
                    <a:pt x="5640820" y="982426"/>
                  </a:lnTo>
                  <a:lnTo>
                    <a:pt x="5639610" y="985399"/>
                  </a:lnTo>
                  <a:lnTo>
                    <a:pt x="5638400" y="988382"/>
                  </a:lnTo>
                  <a:lnTo>
                    <a:pt x="5617597" y="1000589"/>
                  </a:lnTo>
                  <a:lnTo>
                    <a:pt x="23823" y="1000589"/>
                  </a:lnTo>
                  <a:lnTo>
                    <a:pt x="1810" y="985399"/>
                  </a:lnTo>
                  <a:lnTo>
                    <a:pt x="600" y="982426"/>
                  </a:lnTo>
                  <a:lnTo>
                    <a:pt x="0" y="979444"/>
                  </a:lnTo>
                  <a:lnTo>
                    <a:pt x="0" y="97676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99"/>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6" name="object 6"/>
          <p:cNvSpPr txBox="1"/>
          <p:nvPr/>
        </p:nvSpPr>
        <p:spPr>
          <a:xfrm>
            <a:off x="946424" y="1485929"/>
            <a:ext cx="5648325" cy="1073785"/>
          </a:xfrm>
          <a:prstGeom prst="rect">
            <a:avLst/>
          </a:prstGeom>
        </p:spPr>
        <p:txBody>
          <a:bodyPr vert="horz" wrap="square" lIns="0" tIns="12065" rIns="0" bIns="0" rtlCol="0">
            <a:spAutoFit/>
          </a:bodyPr>
          <a:lstStyle/>
          <a:p>
            <a:pPr marL="12700" marR="86360" indent="-635">
              <a:lnSpc>
                <a:spcPct val="131600"/>
              </a:lnSpc>
              <a:spcBef>
                <a:spcPts val="95"/>
              </a:spcBef>
            </a:pPr>
            <a:r>
              <a:rPr sz="950" b="1" spc="35" dirty="0">
                <a:solidFill>
                  <a:srgbClr val="333333"/>
                </a:solidFill>
                <a:latin typeface="Trebuchet MS"/>
                <a:cs typeface="Trebuchet MS"/>
              </a:rPr>
              <a:t>cp</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后面接的句号（</a:t>
            </a:r>
            <a:r>
              <a:rPr sz="950" b="1" spc="-75" dirty="0">
                <a:solidFill>
                  <a:srgbClr val="333333"/>
                </a:solidFill>
                <a:latin typeface="Trebuchet MS"/>
                <a:cs typeface="Trebuchet MS"/>
              </a:rPr>
              <a:t>.</a:t>
            </a:r>
            <a:r>
              <a:rPr sz="950" b="1" spc="25" dirty="0">
                <a:solidFill>
                  <a:srgbClr val="333333"/>
                </a:solidFill>
                <a:latin typeface="微软雅黑"/>
                <a:cs typeface="微软雅黑"/>
              </a:rPr>
              <a:t>）代表当前工作目录，也就是复制到当前所在</a:t>
            </a:r>
            <a:r>
              <a:rPr sz="950" b="1" spc="45" dirty="0">
                <a:solidFill>
                  <a:srgbClr val="333333"/>
                </a:solidFill>
                <a:latin typeface="Trebuchet MS"/>
                <a:cs typeface="Trebuchet MS"/>
              </a:rPr>
              <a:t>/var/lib/tftpboot</a:t>
            </a:r>
            <a:r>
              <a:rPr sz="950" b="1" spc="20" dirty="0">
                <a:solidFill>
                  <a:srgbClr val="333333"/>
                </a:solidFill>
                <a:latin typeface="微软雅黑"/>
                <a:cs typeface="微软雅黑"/>
              </a:rPr>
              <a:t>的作用。在复 </a:t>
            </a:r>
            <a:r>
              <a:rPr sz="950" b="1" spc="25" dirty="0">
                <a:solidFill>
                  <a:srgbClr val="333333"/>
                </a:solidFill>
                <a:latin typeface="微软雅黑"/>
                <a:cs typeface="微软雅黑"/>
              </a:rPr>
              <a:t>制过程中若出现多个目录保存有相同的文件情况时，则可手动敲击</a:t>
            </a:r>
            <a:r>
              <a:rPr sz="950" b="1" spc="45" dirty="0">
                <a:solidFill>
                  <a:srgbClr val="333333"/>
                </a:solidFill>
                <a:latin typeface="Trebuchet MS"/>
                <a:cs typeface="Trebuchet MS"/>
              </a:rPr>
              <a:t>y</a:t>
            </a:r>
            <a:r>
              <a:rPr sz="950" b="1" spc="25" dirty="0">
                <a:solidFill>
                  <a:srgbClr val="333333"/>
                </a:solidFill>
                <a:latin typeface="微软雅黑"/>
                <a:cs typeface="微软雅黑"/>
              </a:rPr>
              <a:t>进行覆盖即可。</a:t>
            </a:r>
            <a:endParaRPr sz="950">
              <a:latin typeface="微软雅黑"/>
              <a:cs typeface="微软雅黑"/>
            </a:endParaRPr>
          </a:p>
          <a:p>
            <a:pPr marL="12700" marR="5080" algn="just">
              <a:lnSpc>
                <a:spcPct val="131600"/>
              </a:lnSpc>
              <a:spcBef>
                <a:spcPts val="750"/>
              </a:spcBef>
            </a:pPr>
            <a:r>
              <a:rPr sz="950" b="1" spc="25" dirty="0">
                <a:solidFill>
                  <a:srgbClr val="333333"/>
                </a:solidFill>
                <a:latin typeface="微软雅黑"/>
                <a:cs typeface="微软雅黑"/>
              </a:rPr>
              <a:t>然后在</a:t>
            </a:r>
            <a:r>
              <a:rPr sz="950" b="1" dirty="0">
                <a:solidFill>
                  <a:srgbClr val="333333"/>
                </a:solidFill>
                <a:latin typeface="Trebuchet MS"/>
                <a:cs typeface="Trebuchet MS"/>
              </a:rPr>
              <a:t>TFTP</a:t>
            </a:r>
            <a:r>
              <a:rPr sz="950" b="1" spc="25" dirty="0">
                <a:solidFill>
                  <a:srgbClr val="333333"/>
                </a:solidFill>
                <a:latin typeface="微软雅黑"/>
                <a:cs typeface="微软雅黑"/>
              </a:rPr>
              <a:t>服务程序的目录中新建</a:t>
            </a:r>
            <a:r>
              <a:rPr sz="950" b="1" spc="30" dirty="0">
                <a:solidFill>
                  <a:srgbClr val="333333"/>
                </a:solidFill>
                <a:latin typeface="Trebuchet MS"/>
                <a:cs typeface="Trebuchet MS"/>
              </a:rPr>
              <a:t>pxelinux.cfg</a:t>
            </a:r>
            <a:r>
              <a:rPr sz="950" b="1" spc="20" dirty="0">
                <a:solidFill>
                  <a:srgbClr val="333333"/>
                </a:solidFill>
                <a:latin typeface="微软雅黑"/>
                <a:cs typeface="微软雅黑"/>
              </a:rPr>
              <a:t>目录，虽然该目录的名字带有后缀，但依然也是目录， </a:t>
            </a:r>
            <a:r>
              <a:rPr sz="950" b="1" spc="25" dirty="0">
                <a:solidFill>
                  <a:srgbClr val="333333"/>
                </a:solidFill>
                <a:latin typeface="微软雅黑"/>
                <a:cs typeface="微软雅黑"/>
              </a:rPr>
              <a:t>而非文件！将系统光盘中的开机选项菜单复制到该目录中，并命名为</a:t>
            </a:r>
            <a:r>
              <a:rPr sz="950" b="1" spc="45" dirty="0">
                <a:solidFill>
                  <a:srgbClr val="333333"/>
                </a:solidFill>
                <a:latin typeface="Trebuchet MS"/>
                <a:cs typeface="Trebuchet MS"/>
              </a:rPr>
              <a:t>default</a:t>
            </a:r>
            <a:r>
              <a:rPr sz="950" b="1" spc="25" dirty="0">
                <a:solidFill>
                  <a:srgbClr val="333333"/>
                </a:solidFill>
                <a:latin typeface="微软雅黑"/>
                <a:cs typeface="微软雅黑"/>
              </a:rPr>
              <a:t>。这个</a:t>
            </a:r>
            <a:r>
              <a:rPr sz="950" b="1" spc="45" dirty="0">
                <a:solidFill>
                  <a:srgbClr val="333333"/>
                </a:solidFill>
                <a:latin typeface="Trebuchet MS"/>
                <a:cs typeface="Trebuchet MS"/>
              </a:rPr>
              <a:t>default</a:t>
            </a:r>
            <a:r>
              <a:rPr sz="950" b="1" spc="25" dirty="0">
                <a:solidFill>
                  <a:srgbClr val="333333"/>
                </a:solidFill>
                <a:latin typeface="微软雅黑"/>
                <a:cs typeface="微软雅黑"/>
              </a:rPr>
              <a:t>文件就是开 机时的选项菜单，如图</a:t>
            </a:r>
            <a:r>
              <a:rPr sz="950" b="1" spc="-10" dirty="0">
                <a:solidFill>
                  <a:srgbClr val="333333"/>
                </a:solidFill>
                <a:latin typeface="Trebuchet MS"/>
                <a:cs typeface="Trebuchet MS"/>
              </a:rPr>
              <a:t>19-4</a:t>
            </a:r>
            <a:r>
              <a:rPr sz="950" b="1" spc="25" dirty="0">
                <a:solidFill>
                  <a:srgbClr val="333333"/>
                </a:solidFill>
                <a:latin typeface="微软雅黑"/>
                <a:cs typeface="微软雅黑"/>
              </a:rPr>
              <a:t>所示。</a:t>
            </a:r>
            <a:endParaRPr sz="950">
              <a:latin typeface="微软雅黑"/>
              <a:cs typeface="微软雅黑"/>
            </a:endParaRPr>
          </a:p>
        </p:txBody>
      </p:sp>
      <p:pic>
        <p:nvPicPr>
          <p:cNvPr id="7" name="object 7"/>
          <p:cNvPicPr/>
          <p:nvPr/>
        </p:nvPicPr>
        <p:blipFill>
          <a:blip r:embed="rId3" cstate="print"/>
          <a:stretch>
            <a:fillRect/>
          </a:stretch>
        </p:blipFill>
        <p:spPr>
          <a:xfrm>
            <a:off x="959124" y="2674620"/>
            <a:ext cx="5650950" cy="4240595"/>
          </a:xfrm>
          <a:prstGeom prst="rect">
            <a:avLst/>
          </a:prstGeom>
        </p:spPr>
      </p:pic>
      <p:grpSp>
        <p:nvGrpSpPr>
          <p:cNvPr id="8" name="object 8"/>
          <p:cNvGrpSpPr/>
          <p:nvPr/>
        </p:nvGrpSpPr>
        <p:grpSpPr>
          <a:xfrm>
            <a:off x="959124" y="7343892"/>
            <a:ext cx="5651500" cy="495934"/>
            <a:chOff x="959124" y="7343892"/>
            <a:chExt cx="5651500" cy="495934"/>
          </a:xfrm>
        </p:grpSpPr>
        <p:sp>
          <p:nvSpPr>
            <p:cNvPr id="9" name="object 9"/>
            <p:cNvSpPr/>
            <p:nvPr/>
          </p:nvSpPr>
          <p:spPr>
            <a:xfrm>
              <a:off x="963889" y="7348656"/>
              <a:ext cx="5641975" cy="486409"/>
            </a:xfrm>
            <a:custGeom>
              <a:avLst/>
              <a:gdLst/>
              <a:ahLst/>
              <a:cxnLst/>
              <a:rect l="l" t="t" r="r" b="b"/>
              <a:pathLst>
                <a:path w="5641975" h="486409">
                  <a:moveTo>
                    <a:pt x="5617597" y="486000"/>
                  </a:moveTo>
                  <a:lnTo>
                    <a:pt x="23823" y="486000"/>
                  </a:lnTo>
                  <a:lnTo>
                    <a:pt x="20659" y="485705"/>
                  </a:lnTo>
                  <a:lnTo>
                    <a:pt x="17629" y="485105"/>
                  </a:lnTo>
                  <a:lnTo>
                    <a:pt x="14703" y="483618"/>
                  </a:lnTo>
                  <a:lnTo>
                    <a:pt x="11787" y="482427"/>
                  </a:lnTo>
                  <a:lnTo>
                    <a:pt x="0" y="464855"/>
                  </a:lnTo>
                  <a:lnTo>
                    <a:pt x="0" y="462177"/>
                  </a:lnTo>
                  <a:lnTo>
                    <a:pt x="0" y="20545"/>
                  </a:lnTo>
                  <a:lnTo>
                    <a:pt x="20659" y="0"/>
                  </a:lnTo>
                  <a:lnTo>
                    <a:pt x="5620752" y="0"/>
                  </a:lnTo>
                  <a:lnTo>
                    <a:pt x="5641421" y="20545"/>
                  </a:lnTo>
                  <a:lnTo>
                    <a:pt x="5641421" y="464855"/>
                  </a:lnTo>
                  <a:lnTo>
                    <a:pt x="5626717" y="483618"/>
                  </a:lnTo>
                  <a:lnTo>
                    <a:pt x="5623792" y="485105"/>
                  </a:lnTo>
                  <a:lnTo>
                    <a:pt x="5620752" y="485705"/>
                  </a:lnTo>
                  <a:lnTo>
                    <a:pt x="5617597" y="486000"/>
                  </a:lnTo>
                  <a:close/>
                </a:path>
              </a:pathLst>
            </a:custGeom>
            <a:solidFill>
              <a:srgbClr val="F8F8F8"/>
            </a:solidFill>
          </p:spPr>
          <p:txBody>
            <a:bodyPr wrap="square" lIns="0" tIns="0" rIns="0" bIns="0" rtlCol="0"/>
            <a:lstStyle/>
            <a:p>
              <a:endParaRPr/>
            </a:p>
          </p:txBody>
        </p:sp>
        <p:sp>
          <p:nvSpPr>
            <p:cNvPr id="10" name="object 10"/>
            <p:cNvSpPr/>
            <p:nvPr/>
          </p:nvSpPr>
          <p:spPr>
            <a:xfrm>
              <a:off x="963889" y="7348656"/>
              <a:ext cx="5641975" cy="486409"/>
            </a:xfrm>
            <a:custGeom>
              <a:avLst/>
              <a:gdLst/>
              <a:ahLst/>
              <a:cxnLst/>
              <a:rect l="l" t="t" r="r" b="b"/>
              <a:pathLst>
                <a:path w="5641975" h="486409">
                  <a:moveTo>
                    <a:pt x="0" y="462177"/>
                  </a:moveTo>
                  <a:lnTo>
                    <a:pt x="0" y="23823"/>
                  </a:lnTo>
                  <a:lnTo>
                    <a:pt x="0" y="20545"/>
                  </a:lnTo>
                  <a:lnTo>
                    <a:pt x="600" y="17267"/>
                  </a:lnTo>
                  <a:lnTo>
                    <a:pt x="1810" y="14294"/>
                  </a:lnTo>
                  <a:lnTo>
                    <a:pt x="3020" y="11311"/>
                  </a:lnTo>
                  <a:lnTo>
                    <a:pt x="4745" y="8633"/>
                  </a:lnTo>
                  <a:lnTo>
                    <a:pt x="20659" y="0"/>
                  </a:lnTo>
                  <a:lnTo>
                    <a:pt x="23823" y="0"/>
                  </a:lnTo>
                  <a:lnTo>
                    <a:pt x="5617597" y="0"/>
                  </a:lnTo>
                  <a:lnTo>
                    <a:pt x="5620752" y="0"/>
                  </a:lnTo>
                  <a:lnTo>
                    <a:pt x="5623792" y="590"/>
                  </a:lnTo>
                  <a:lnTo>
                    <a:pt x="5639610" y="14294"/>
                  </a:lnTo>
                  <a:lnTo>
                    <a:pt x="5640821" y="17267"/>
                  </a:lnTo>
                  <a:lnTo>
                    <a:pt x="5641421" y="20545"/>
                  </a:lnTo>
                  <a:lnTo>
                    <a:pt x="5641421" y="23823"/>
                  </a:lnTo>
                  <a:lnTo>
                    <a:pt x="5641421" y="462177"/>
                  </a:lnTo>
                  <a:lnTo>
                    <a:pt x="5641421" y="464855"/>
                  </a:lnTo>
                  <a:lnTo>
                    <a:pt x="5640821" y="467837"/>
                  </a:lnTo>
                  <a:lnTo>
                    <a:pt x="5626717" y="483618"/>
                  </a:lnTo>
                  <a:lnTo>
                    <a:pt x="5623792" y="485105"/>
                  </a:lnTo>
                  <a:lnTo>
                    <a:pt x="5620752" y="485705"/>
                  </a:lnTo>
                  <a:lnTo>
                    <a:pt x="5617597" y="486000"/>
                  </a:lnTo>
                  <a:lnTo>
                    <a:pt x="23823" y="486000"/>
                  </a:lnTo>
                  <a:lnTo>
                    <a:pt x="20659" y="485705"/>
                  </a:lnTo>
                  <a:lnTo>
                    <a:pt x="17629" y="485105"/>
                  </a:lnTo>
                  <a:lnTo>
                    <a:pt x="14703" y="483618"/>
                  </a:lnTo>
                  <a:lnTo>
                    <a:pt x="11787" y="482427"/>
                  </a:lnTo>
                  <a:lnTo>
                    <a:pt x="0" y="464855"/>
                  </a:lnTo>
                  <a:lnTo>
                    <a:pt x="0" y="462177"/>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7429819"/>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7016805"/>
            <a:ext cx="5636895" cy="219456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19-4</a:t>
            </a:r>
            <a:r>
              <a:rPr sz="950" b="1" spc="-35" dirty="0">
                <a:solidFill>
                  <a:srgbClr val="333333"/>
                </a:solidFill>
                <a:latin typeface="Trebuchet MS"/>
                <a:cs typeface="Trebuchet MS"/>
              </a:rPr>
              <a:t> </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系统的引导菜单界面</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 tftpboot]# </a:t>
            </a:r>
            <a:r>
              <a:rPr sz="850" spc="25" dirty="0">
                <a:solidFill>
                  <a:srgbClr val="333333"/>
                </a:solidFill>
                <a:latin typeface="Lucida Console"/>
                <a:cs typeface="Lucida Console"/>
              </a:rPr>
              <a:t>mkdir</a:t>
            </a:r>
            <a:r>
              <a:rPr sz="850" spc="35" dirty="0">
                <a:solidFill>
                  <a:srgbClr val="333333"/>
                </a:solidFill>
                <a:latin typeface="Lucida Console"/>
                <a:cs typeface="Lucida Console"/>
              </a:rPr>
              <a:t> </a:t>
            </a:r>
            <a:r>
              <a:rPr sz="850" spc="30" dirty="0">
                <a:solidFill>
                  <a:srgbClr val="333333"/>
                </a:solidFill>
                <a:latin typeface="Lucida Console"/>
                <a:cs typeface="Lucida Console"/>
              </a:rPr>
              <a:t>pxelinux.cfg[root@linuxprobe tftpboot]#</a:t>
            </a:r>
            <a:r>
              <a:rPr sz="850" spc="35" dirty="0">
                <a:solidFill>
                  <a:srgbClr val="333333"/>
                </a:solidFill>
                <a:latin typeface="Lucida Console"/>
                <a:cs typeface="Lucida Console"/>
              </a:rPr>
              <a:t> </a:t>
            </a:r>
            <a:r>
              <a:rPr sz="850" spc="20" dirty="0">
                <a:solidFill>
                  <a:srgbClr val="333333"/>
                </a:solidFill>
                <a:latin typeface="Lucida Console"/>
                <a:cs typeface="Lucida Console"/>
              </a:rPr>
              <a:t>cp</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/media/cdrom/isolinux/isolinux.cfg</a:t>
            </a:r>
            <a:r>
              <a:rPr sz="850" spc="20" dirty="0">
                <a:solidFill>
                  <a:srgbClr val="333333"/>
                </a:solidFill>
                <a:latin typeface="Lucida Console"/>
                <a:cs typeface="Lucida Console"/>
              </a:rPr>
              <a:t> </a:t>
            </a:r>
            <a:r>
              <a:rPr sz="850" spc="30" dirty="0">
                <a:solidFill>
                  <a:srgbClr val="333333"/>
                </a:solidFill>
                <a:latin typeface="Lucida Console"/>
                <a:cs typeface="Lucida Console"/>
              </a:rPr>
              <a:t>pxelinux.cfg/default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7780">
              <a:lnSpc>
                <a:spcPct val="131600"/>
              </a:lnSpc>
            </a:pPr>
            <a:r>
              <a:rPr sz="950" b="1" spc="25" dirty="0">
                <a:solidFill>
                  <a:srgbClr val="333333"/>
                </a:solidFill>
                <a:latin typeface="微软雅黑"/>
                <a:cs typeface="微软雅黑"/>
              </a:rPr>
              <a:t>默认的开机菜单中有三个选项，要么是安装系统，要么是对安装介质进行检验，那么是 </a:t>
            </a:r>
            <a:r>
              <a:rPr sz="950" b="1" spc="50" dirty="0">
                <a:solidFill>
                  <a:srgbClr val="333333"/>
                </a:solidFill>
                <a:latin typeface="Trebuchet MS"/>
                <a:cs typeface="Trebuchet MS"/>
              </a:rPr>
              <a:t>Troubleshooting</a:t>
            </a:r>
            <a:r>
              <a:rPr sz="950" b="1" spc="20" dirty="0">
                <a:solidFill>
                  <a:srgbClr val="333333"/>
                </a:solidFill>
                <a:latin typeface="微软雅黑"/>
                <a:cs typeface="微软雅黑"/>
              </a:rPr>
              <a:t>排错模式。既然已经确定采用无人值守的方式安装系统，还需要为每台主机手动选择 </a:t>
            </a:r>
            <a:r>
              <a:rPr sz="950" b="1" spc="25" dirty="0">
                <a:solidFill>
                  <a:srgbClr val="333333"/>
                </a:solidFill>
                <a:latin typeface="微软雅黑"/>
                <a:cs typeface="微软雅黑"/>
              </a:rPr>
              <a:t>相应的选项，未免与我们的主旨（无人值守安装）相悖。</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现在我们编辑这个</a:t>
            </a:r>
            <a:r>
              <a:rPr sz="950" b="1" spc="45" dirty="0">
                <a:solidFill>
                  <a:srgbClr val="333333"/>
                </a:solidFill>
                <a:latin typeface="Trebuchet MS"/>
                <a:cs typeface="Trebuchet MS"/>
              </a:rPr>
              <a:t>default</a:t>
            </a:r>
            <a:r>
              <a:rPr sz="950" b="1" spc="25" dirty="0">
                <a:solidFill>
                  <a:srgbClr val="333333"/>
                </a:solidFill>
                <a:latin typeface="微软雅黑"/>
                <a:cs typeface="微软雅黑"/>
              </a:rPr>
              <a:t>文件，把第</a:t>
            </a:r>
            <a:r>
              <a:rPr sz="950" b="1" dirty="0">
                <a:solidFill>
                  <a:srgbClr val="333333"/>
                </a:solidFill>
                <a:latin typeface="Trebuchet MS"/>
                <a:cs typeface="Trebuchet MS"/>
              </a:rPr>
              <a:t>1</a:t>
            </a:r>
            <a:r>
              <a:rPr sz="950" b="1" spc="25" dirty="0">
                <a:solidFill>
                  <a:srgbClr val="333333"/>
                </a:solidFill>
                <a:latin typeface="微软雅黑"/>
                <a:cs typeface="微软雅黑"/>
              </a:rPr>
              <a:t>行的</a:t>
            </a:r>
            <a:r>
              <a:rPr sz="950" b="1" spc="45" dirty="0">
                <a:solidFill>
                  <a:srgbClr val="333333"/>
                </a:solidFill>
                <a:latin typeface="Trebuchet MS"/>
                <a:cs typeface="Trebuchet MS"/>
              </a:rPr>
              <a:t>default</a:t>
            </a:r>
            <a:r>
              <a:rPr sz="950" b="1" spc="25" dirty="0">
                <a:solidFill>
                  <a:srgbClr val="333333"/>
                </a:solidFill>
                <a:latin typeface="微软雅黑"/>
                <a:cs typeface="微软雅黑"/>
              </a:rPr>
              <a:t>参数修改为</a:t>
            </a:r>
            <a:r>
              <a:rPr sz="950" b="1" spc="40" dirty="0">
                <a:solidFill>
                  <a:srgbClr val="333333"/>
                </a:solidFill>
                <a:latin typeface="Trebuchet MS"/>
                <a:cs typeface="Trebuchet MS"/>
              </a:rPr>
              <a:t>linux</a:t>
            </a:r>
            <a:r>
              <a:rPr sz="950" b="1" spc="40" dirty="0">
                <a:solidFill>
                  <a:srgbClr val="333333"/>
                </a:solidFill>
                <a:latin typeface="微软雅黑"/>
                <a:cs typeface="微软雅黑"/>
              </a:rPr>
              <a:t>，</a:t>
            </a:r>
            <a:r>
              <a:rPr sz="950" b="1" spc="25" dirty="0">
                <a:solidFill>
                  <a:srgbClr val="333333"/>
                </a:solidFill>
                <a:latin typeface="微软雅黑"/>
                <a:cs typeface="微软雅黑"/>
              </a:rPr>
              <a:t>这样系统在开机时就会默认执行 那个名称为</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的选项了。对应的</a:t>
            </a:r>
            <a:r>
              <a:rPr sz="950" b="1" spc="45" dirty="0">
                <a:solidFill>
                  <a:srgbClr val="333333"/>
                </a:solidFill>
                <a:latin typeface="Trebuchet MS"/>
                <a:cs typeface="Trebuchet MS"/>
              </a:rPr>
              <a:t>linux</a:t>
            </a:r>
            <a:r>
              <a:rPr sz="950" b="1" spc="25" dirty="0">
                <a:solidFill>
                  <a:srgbClr val="333333"/>
                </a:solidFill>
                <a:latin typeface="微软雅黑"/>
                <a:cs typeface="微软雅黑"/>
              </a:rPr>
              <a:t>选项大约在</a:t>
            </a:r>
            <a:r>
              <a:rPr sz="950" b="1" dirty="0">
                <a:solidFill>
                  <a:srgbClr val="333333"/>
                </a:solidFill>
                <a:latin typeface="Trebuchet MS"/>
                <a:cs typeface="Trebuchet MS"/>
              </a:rPr>
              <a:t>64</a:t>
            </a:r>
            <a:r>
              <a:rPr sz="950" b="1" spc="25" dirty="0">
                <a:solidFill>
                  <a:srgbClr val="333333"/>
                </a:solidFill>
                <a:latin typeface="微软雅黑"/>
                <a:cs typeface="微软雅黑"/>
              </a:rPr>
              <a:t>行，将默认的光盘镜像安装方式修改成</a:t>
            </a:r>
            <a:r>
              <a:rPr sz="950" b="1" spc="5" dirty="0">
                <a:solidFill>
                  <a:srgbClr val="333333"/>
                </a:solidFill>
                <a:latin typeface="Trebuchet MS"/>
                <a:cs typeface="Trebuchet MS"/>
              </a:rPr>
              <a:t>FTP</a:t>
            </a:r>
            <a:r>
              <a:rPr sz="950" b="1" spc="25" dirty="0">
                <a:solidFill>
                  <a:srgbClr val="333333"/>
                </a:solidFill>
                <a:latin typeface="微软雅黑"/>
                <a:cs typeface="微软雅黑"/>
              </a:rPr>
              <a:t>文件 传输方式，并指定好光盘镜像的获取网址以及</a:t>
            </a:r>
            <a:r>
              <a:rPr sz="950" b="1" spc="50" dirty="0">
                <a:solidFill>
                  <a:srgbClr val="333333"/>
                </a:solidFill>
                <a:latin typeface="Trebuchet MS"/>
                <a:cs typeface="Trebuchet MS"/>
              </a:rPr>
              <a:t>Kickstart</a:t>
            </a:r>
            <a:r>
              <a:rPr sz="950" b="1" spc="25" dirty="0">
                <a:solidFill>
                  <a:srgbClr val="333333"/>
                </a:solidFill>
                <a:latin typeface="微软雅黑"/>
                <a:cs typeface="微软雅黑"/>
              </a:rPr>
              <a:t>应答文件的获取路径：</a:t>
            </a:r>
            <a:endParaRPr sz="950">
              <a:latin typeface="微软雅黑"/>
              <a:cs typeface="微软雅黑"/>
            </a:endParaRPr>
          </a:p>
        </p:txBody>
      </p:sp>
      <p:sp>
        <p:nvSpPr>
          <p:cNvPr id="15" name="object 15"/>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347</a:t>
            </a:fld>
            <a:endParaRPr sz="800">
              <a:latin typeface="小哥哥网恋吗"/>
              <a:cs typeface="小哥哥网恋吗"/>
            </a:endParaRPr>
          </a:p>
        </p:txBody>
      </p:sp>
      <p:sp>
        <p:nvSpPr>
          <p:cNvPr id="13" name="object 13"/>
          <p:cNvSpPr txBox="1"/>
          <p:nvPr/>
        </p:nvSpPr>
        <p:spPr>
          <a:xfrm>
            <a:off x="1070306" y="406929"/>
            <a:ext cx="4940935" cy="88328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cd</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/var/lib/tftpboot[root@linuxprobe tftpboot]# </a:t>
            </a:r>
            <a:r>
              <a:rPr sz="850" spc="20" dirty="0">
                <a:solidFill>
                  <a:srgbClr val="333333"/>
                </a:solidFill>
                <a:latin typeface="Lucida Console"/>
                <a:cs typeface="Lucida Console"/>
              </a:rPr>
              <a:t>cp</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/usr/share/syslinux/pxelinux.0</a:t>
            </a:r>
            <a:r>
              <a:rPr sz="850" spc="2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tftpboot]# </a:t>
            </a:r>
            <a:r>
              <a:rPr sz="850" spc="20" dirty="0">
                <a:solidFill>
                  <a:srgbClr val="333333"/>
                </a:solidFill>
                <a:latin typeface="Lucida Console"/>
                <a:cs typeface="Lucida Console"/>
              </a:rPr>
              <a:t>cp</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/media/cdrom/images/pxeboot/*</a:t>
            </a:r>
            <a:r>
              <a:rPr sz="850" spc="2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tftpboot]#</a:t>
            </a:r>
            <a:r>
              <a:rPr sz="850" spc="25" dirty="0">
                <a:solidFill>
                  <a:srgbClr val="333333"/>
                </a:solidFill>
                <a:latin typeface="Lucida Console"/>
                <a:cs typeface="Lucida Console"/>
              </a:rPr>
              <a:t> </a:t>
            </a:r>
            <a:r>
              <a:rPr sz="850" spc="20" dirty="0">
                <a:solidFill>
                  <a:srgbClr val="333333"/>
                </a:solidFill>
                <a:latin typeface="Lucida Console"/>
                <a:cs typeface="Lucida Console"/>
              </a:rPr>
              <a:t>cp</a:t>
            </a:r>
            <a:endParaRPr sz="850">
              <a:latin typeface="Lucida Console"/>
              <a:cs typeface="Lucida Console"/>
            </a:endParaRPr>
          </a:p>
          <a:p>
            <a:pPr marL="12700" marR="143510">
              <a:lnSpc>
                <a:spcPct val="132400"/>
              </a:lnSpc>
            </a:pPr>
            <a:r>
              <a:rPr sz="850" spc="30" dirty="0">
                <a:solidFill>
                  <a:srgbClr val="333333"/>
                </a:solidFill>
                <a:latin typeface="Lucida Console"/>
                <a:cs typeface="Lucida Console"/>
              </a:rPr>
              <a:t>/media/cdrom/isolinux/*</a:t>
            </a:r>
            <a:r>
              <a:rPr sz="850" spc="25" dirty="0">
                <a:solidFill>
                  <a:srgbClr val="333333"/>
                </a:solidFill>
                <a:latin typeface="Lucida Console"/>
                <a:cs typeface="Lucida Console"/>
              </a:rPr>
              <a:t> .cp:</a:t>
            </a:r>
            <a:r>
              <a:rPr sz="850" spc="30" dirty="0">
                <a:solidFill>
                  <a:srgbClr val="333333"/>
                </a:solidFill>
                <a:latin typeface="Lucida Console"/>
                <a:cs typeface="Lucida Console"/>
              </a:rPr>
              <a:t> overwrite './initrd.img'?</a:t>
            </a:r>
            <a:r>
              <a:rPr sz="850" spc="25" dirty="0">
                <a:solidFill>
                  <a:srgbClr val="333333"/>
                </a:solidFill>
                <a:latin typeface="Lucida Console"/>
                <a:cs typeface="Lucida Console"/>
              </a:rPr>
              <a:t> ycp:</a:t>
            </a:r>
            <a:r>
              <a:rPr sz="850" spc="30" dirty="0">
                <a:solidFill>
                  <a:srgbClr val="333333"/>
                </a:solidFill>
                <a:latin typeface="Lucida Console"/>
                <a:cs typeface="Lucida Console"/>
              </a:rPr>
              <a:t> overwrite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'./TRANS.TBL'?</a:t>
            </a:r>
            <a:r>
              <a:rPr sz="850" spc="25" dirty="0">
                <a:solidFill>
                  <a:srgbClr val="333333"/>
                </a:solidFill>
                <a:latin typeface="Lucida Console"/>
                <a:cs typeface="Lucida Console"/>
              </a:rPr>
              <a:t> ycp:</a:t>
            </a:r>
            <a:r>
              <a:rPr sz="850" spc="30" dirty="0">
                <a:solidFill>
                  <a:srgbClr val="333333"/>
                </a:solidFill>
                <a:latin typeface="Lucida Console"/>
                <a:cs typeface="Lucida Console"/>
              </a:rPr>
              <a:t> overwrite</a:t>
            </a:r>
            <a:r>
              <a:rPr sz="850" spc="25" dirty="0">
                <a:solidFill>
                  <a:srgbClr val="333333"/>
                </a:solidFill>
                <a:latin typeface="Lucida Console"/>
                <a:cs typeface="Lucida Console"/>
              </a:rPr>
              <a:t> </a:t>
            </a:r>
            <a:r>
              <a:rPr sz="850" spc="30" dirty="0">
                <a:solidFill>
                  <a:srgbClr val="333333"/>
                </a:solidFill>
                <a:latin typeface="Lucida Console"/>
                <a:cs typeface="Lucida Console"/>
              </a:rPr>
              <a:t>'./vmlinuz'? </a:t>
            </a:r>
            <a:r>
              <a:rPr sz="850" spc="15" dirty="0">
                <a:solidFill>
                  <a:srgbClr val="333333"/>
                </a:solidFill>
                <a:latin typeface="Lucida Console"/>
                <a:cs typeface="Lucida Console"/>
              </a:rPr>
              <a:t>y</a:t>
            </a:r>
            <a:endParaRPr sz="850">
              <a:latin typeface="Lucida Console"/>
              <a:cs typeface="Lucida Console"/>
            </a:endParaRPr>
          </a:p>
        </p:txBody>
      </p:sp>
      <p:sp>
        <p:nvSpPr>
          <p:cNvPr id="14" name="object 1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487"/>
            <a:ext cx="5651500" cy="4612640"/>
            <a:chOff x="959124" y="368487"/>
            <a:chExt cx="5651500" cy="4612640"/>
          </a:xfrm>
        </p:grpSpPr>
        <p:sp>
          <p:nvSpPr>
            <p:cNvPr id="3" name="object 3"/>
            <p:cNvSpPr/>
            <p:nvPr/>
          </p:nvSpPr>
          <p:spPr>
            <a:xfrm>
              <a:off x="963889" y="373252"/>
              <a:ext cx="5641975" cy="4603115"/>
            </a:xfrm>
            <a:custGeom>
              <a:avLst/>
              <a:gdLst/>
              <a:ahLst/>
              <a:cxnLst/>
              <a:rect l="l" t="t" r="r" b="b"/>
              <a:pathLst>
                <a:path w="5641975" h="4603115">
                  <a:moveTo>
                    <a:pt x="5617597" y="4602713"/>
                  </a:moveTo>
                  <a:lnTo>
                    <a:pt x="23823" y="4602713"/>
                  </a:lnTo>
                  <a:lnTo>
                    <a:pt x="20659" y="4602418"/>
                  </a:lnTo>
                  <a:lnTo>
                    <a:pt x="17629" y="4601817"/>
                  </a:lnTo>
                  <a:lnTo>
                    <a:pt x="14703" y="4600331"/>
                  </a:lnTo>
                  <a:lnTo>
                    <a:pt x="11787" y="4599139"/>
                  </a:lnTo>
                  <a:lnTo>
                    <a:pt x="0" y="4581863"/>
                  </a:lnTo>
                  <a:lnTo>
                    <a:pt x="0" y="4578889"/>
                  </a:lnTo>
                  <a:lnTo>
                    <a:pt x="0" y="20545"/>
                  </a:lnTo>
                  <a:lnTo>
                    <a:pt x="600" y="17276"/>
                  </a:lnTo>
                  <a:lnTo>
                    <a:pt x="3020" y="11320"/>
                  </a:lnTo>
                  <a:lnTo>
                    <a:pt x="4745" y="8938"/>
                  </a:lnTo>
                  <a:lnTo>
                    <a:pt x="6975" y="6851"/>
                  </a:lnTo>
                  <a:lnTo>
                    <a:pt x="9214" y="4469"/>
                  </a:lnTo>
                  <a:lnTo>
                    <a:pt x="11787" y="2677"/>
                  </a:lnTo>
                  <a:lnTo>
                    <a:pt x="14703" y="1486"/>
                  </a:lnTo>
                  <a:lnTo>
                    <a:pt x="17629" y="600"/>
                  </a:lnTo>
                  <a:lnTo>
                    <a:pt x="20659" y="0"/>
                  </a:lnTo>
                  <a:lnTo>
                    <a:pt x="5620751" y="0"/>
                  </a:lnTo>
                  <a:lnTo>
                    <a:pt x="5634445" y="6851"/>
                  </a:lnTo>
                  <a:lnTo>
                    <a:pt x="5636675" y="8938"/>
                  </a:lnTo>
                  <a:lnTo>
                    <a:pt x="5638400" y="11320"/>
                  </a:lnTo>
                  <a:lnTo>
                    <a:pt x="5640820" y="17276"/>
                  </a:lnTo>
                  <a:lnTo>
                    <a:pt x="5641421" y="20545"/>
                  </a:lnTo>
                  <a:lnTo>
                    <a:pt x="5641421" y="4581863"/>
                  </a:lnTo>
                  <a:lnTo>
                    <a:pt x="5626717" y="4600331"/>
                  </a:lnTo>
                  <a:lnTo>
                    <a:pt x="5623791" y="4601817"/>
                  </a:lnTo>
                  <a:lnTo>
                    <a:pt x="5620751" y="4602418"/>
                  </a:lnTo>
                  <a:lnTo>
                    <a:pt x="5617597" y="4602713"/>
                  </a:lnTo>
                  <a:close/>
                </a:path>
              </a:pathLst>
            </a:custGeom>
            <a:solidFill>
              <a:srgbClr val="F8F8F8"/>
            </a:solidFill>
          </p:spPr>
          <p:txBody>
            <a:bodyPr wrap="square" lIns="0" tIns="0" rIns="0" bIns="0" rtlCol="0"/>
            <a:lstStyle/>
            <a:p>
              <a:endParaRPr/>
            </a:p>
          </p:txBody>
        </p:sp>
        <p:sp>
          <p:nvSpPr>
            <p:cNvPr id="4" name="object 4"/>
            <p:cNvSpPr/>
            <p:nvPr/>
          </p:nvSpPr>
          <p:spPr>
            <a:xfrm>
              <a:off x="963889" y="373252"/>
              <a:ext cx="5641975" cy="4603115"/>
            </a:xfrm>
            <a:custGeom>
              <a:avLst/>
              <a:gdLst/>
              <a:ahLst/>
              <a:cxnLst/>
              <a:rect l="l" t="t" r="r" b="b"/>
              <a:pathLst>
                <a:path w="5641975" h="4603115">
                  <a:moveTo>
                    <a:pt x="0" y="4578889"/>
                  </a:moveTo>
                  <a:lnTo>
                    <a:pt x="0" y="23823"/>
                  </a:lnTo>
                  <a:lnTo>
                    <a:pt x="0" y="20545"/>
                  </a:lnTo>
                  <a:lnTo>
                    <a:pt x="600" y="17276"/>
                  </a:lnTo>
                  <a:lnTo>
                    <a:pt x="1810" y="14294"/>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1" y="0"/>
                  </a:lnTo>
                  <a:lnTo>
                    <a:pt x="5623791" y="600"/>
                  </a:lnTo>
                  <a:lnTo>
                    <a:pt x="5626717" y="1486"/>
                  </a:lnTo>
                  <a:lnTo>
                    <a:pt x="5629633" y="2677"/>
                  </a:lnTo>
                  <a:lnTo>
                    <a:pt x="5632206" y="4469"/>
                  </a:lnTo>
                  <a:lnTo>
                    <a:pt x="5634445" y="6851"/>
                  </a:lnTo>
                  <a:lnTo>
                    <a:pt x="5636675" y="8938"/>
                  </a:lnTo>
                  <a:lnTo>
                    <a:pt x="5638400" y="11320"/>
                  </a:lnTo>
                  <a:lnTo>
                    <a:pt x="5639610" y="14294"/>
                  </a:lnTo>
                  <a:lnTo>
                    <a:pt x="5640820" y="17276"/>
                  </a:lnTo>
                  <a:lnTo>
                    <a:pt x="5641421" y="20545"/>
                  </a:lnTo>
                  <a:lnTo>
                    <a:pt x="5641421" y="23823"/>
                  </a:lnTo>
                  <a:lnTo>
                    <a:pt x="5641421" y="4578889"/>
                  </a:lnTo>
                  <a:lnTo>
                    <a:pt x="5641421" y="4581863"/>
                  </a:lnTo>
                  <a:lnTo>
                    <a:pt x="5640820" y="4584550"/>
                  </a:lnTo>
                  <a:lnTo>
                    <a:pt x="5639610" y="4587228"/>
                  </a:lnTo>
                  <a:lnTo>
                    <a:pt x="5638400" y="4590201"/>
                  </a:lnTo>
                  <a:lnTo>
                    <a:pt x="5626717" y="4600331"/>
                  </a:lnTo>
                  <a:lnTo>
                    <a:pt x="5623791" y="4601817"/>
                  </a:lnTo>
                  <a:lnTo>
                    <a:pt x="5620751" y="4602418"/>
                  </a:lnTo>
                  <a:lnTo>
                    <a:pt x="5617597" y="4602713"/>
                  </a:lnTo>
                  <a:lnTo>
                    <a:pt x="23823" y="4602713"/>
                  </a:lnTo>
                  <a:lnTo>
                    <a:pt x="20659" y="4602418"/>
                  </a:lnTo>
                  <a:lnTo>
                    <a:pt x="17629" y="4601817"/>
                  </a:lnTo>
                  <a:lnTo>
                    <a:pt x="14703" y="4600331"/>
                  </a:lnTo>
                  <a:lnTo>
                    <a:pt x="11787" y="4599139"/>
                  </a:lnTo>
                  <a:lnTo>
                    <a:pt x="1810" y="4587228"/>
                  </a:lnTo>
                  <a:lnTo>
                    <a:pt x="600" y="4584550"/>
                  </a:lnTo>
                  <a:lnTo>
                    <a:pt x="0" y="4581863"/>
                  </a:lnTo>
                  <a:lnTo>
                    <a:pt x="0" y="4578889"/>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158"/>
              <a:ext cx="5556250" cy="4460240"/>
            </a:xfrm>
            <a:custGeom>
              <a:avLst/>
              <a:gdLst/>
              <a:ahLst/>
              <a:cxnLst/>
              <a:rect l="l" t="t" r="r" b="b"/>
              <a:pathLst>
                <a:path w="5556250" h="4460240">
                  <a:moveTo>
                    <a:pt x="5555656" y="4459772"/>
                  </a:moveTo>
                  <a:lnTo>
                    <a:pt x="0" y="4459772"/>
                  </a:lnTo>
                  <a:lnTo>
                    <a:pt x="0" y="0"/>
                  </a:lnTo>
                  <a:lnTo>
                    <a:pt x="5555656" y="0"/>
                  </a:lnTo>
                  <a:lnTo>
                    <a:pt x="5555656" y="4459772"/>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6829362"/>
            <a:ext cx="5651500" cy="2553970"/>
            <a:chOff x="959124" y="6829362"/>
            <a:chExt cx="5651500" cy="2553970"/>
          </a:xfrm>
        </p:grpSpPr>
        <p:sp>
          <p:nvSpPr>
            <p:cNvPr id="7" name="object 7"/>
            <p:cNvSpPr/>
            <p:nvPr/>
          </p:nvSpPr>
          <p:spPr>
            <a:xfrm>
              <a:off x="963889" y="6834126"/>
              <a:ext cx="5641975" cy="2544445"/>
            </a:xfrm>
            <a:custGeom>
              <a:avLst/>
              <a:gdLst/>
              <a:ahLst/>
              <a:cxnLst/>
              <a:rect l="l" t="t" r="r" b="b"/>
              <a:pathLst>
                <a:path w="5641975" h="2544445">
                  <a:moveTo>
                    <a:pt x="5617597" y="2544357"/>
                  </a:moveTo>
                  <a:lnTo>
                    <a:pt x="23823" y="2544357"/>
                  </a:lnTo>
                  <a:lnTo>
                    <a:pt x="20659" y="2544061"/>
                  </a:lnTo>
                  <a:lnTo>
                    <a:pt x="0" y="2523211"/>
                  </a:lnTo>
                  <a:lnTo>
                    <a:pt x="0" y="2520533"/>
                  </a:lnTo>
                  <a:lnTo>
                    <a:pt x="0" y="20250"/>
                  </a:lnTo>
                  <a:lnTo>
                    <a:pt x="20659" y="0"/>
                  </a:lnTo>
                  <a:lnTo>
                    <a:pt x="5620752" y="0"/>
                  </a:lnTo>
                  <a:lnTo>
                    <a:pt x="5641421" y="20250"/>
                  </a:lnTo>
                  <a:lnTo>
                    <a:pt x="5641421" y="2523211"/>
                  </a:lnTo>
                  <a:lnTo>
                    <a:pt x="5620752" y="2544061"/>
                  </a:lnTo>
                  <a:lnTo>
                    <a:pt x="5617597" y="2544357"/>
                  </a:lnTo>
                  <a:close/>
                </a:path>
              </a:pathLst>
            </a:custGeom>
            <a:solidFill>
              <a:srgbClr val="F8F8F8"/>
            </a:solidFill>
          </p:spPr>
          <p:txBody>
            <a:bodyPr wrap="square" lIns="0" tIns="0" rIns="0" bIns="0" rtlCol="0"/>
            <a:lstStyle/>
            <a:p>
              <a:endParaRPr/>
            </a:p>
          </p:txBody>
        </p:sp>
        <p:sp>
          <p:nvSpPr>
            <p:cNvPr id="8" name="object 8"/>
            <p:cNvSpPr/>
            <p:nvPr/>
          </p:nvSpPr>
          <p:spPr>
            <a:xfrm>
              <a:off x="963889" y="6834126"/>
              <a:ext cx="5641975" cy="2544445"/>
            </a:xfrm>
            <a:custGeom>
              <a:avLst/>
              <a:gdLst/>
              <a:ahLst/>
              <a:cxnLst/>
              <a:rect l="l" t="t" r="r" b="b"/>
              <a:pathLst>
                <a:path w="5641975" h="2544445">
                  <a:moveTo>
                    <a:pt x="0" y="2520533"/>
                  </a:moveTo>
                  <a:lnTo>
                    <a:pt x="0" y="23823"/>
                  </a:lnTo>
                  <a:lnTo>
                    <a:pt x="0" y="20250"/>
                  </a:lnTo>
                  <a:lnTo>
                    <a:pt x="600" y="16971"/>
                  </a:lnTo>
                  <a:lnTo>
                    <a:pt x="1810" y="13998"/>
                  </a:lnTo>
                  <a:lnTo>
                    <a:pt x="3020" y="11016"/>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016"/>
                  </a:lnTo>
                  <a:lnTo>
                    <a:pt x="5639610" y="13998"/>
                  </a:lnTo>
                  <a:lnTo>
                    <a:pt x="5640821" y="16971"/>
                  </a:lnTo>
                  <a:lnTo>
                    <a:pt x="5641421" y="20250"/>
                  </a:lnTo>
                  <a:lnTo>
                    <a:pt x="5641421" y="23823"/>
                  </a:lnTo>
                  <a:lnTo>
                    <a:pt x="5641421" y="2520533"/>
                  </a:lnTo>
                  <a:lnTo>
                    <a:pt x="5641421" y="2523211"/>
                  </a:lnTo>
                  <a:lnTo>
                    <a:pt x="5640821" y="2526194"/>
                  </a:lnTo>
                  <a:lnTo>
                    <a:pt x="5617597" y="2544357"/>
                  </a:lnTo>
                  <a:lnTo>
                    <a:pt x="23823" y="2544357"/>
                  </a:lnTo>
                  <a:lnTo>
                    <a:pt x="0" y="2523211"/>
                  </a:lnTo>
                  <a:lnTo>
                    <a:pt x="0" y="2520533"/>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6915290"/>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sp>
        <p:nvSpPr>
          <p:cNvPr id="10" name="object 10"/>
          <p:cNvSpPr txBox="1"/>
          <p:nvPr/>
        </p:nvSpPr>
        <p:spPr>
          <a:xfrm>
            <a:off x="1070306" y="406989"/>
            <a:ext cx="5393690" cy="368935"/>
          </a:xfrm>
          <a:prstGeom prst="rect">
            <a:avLst/>
          </a:prstGeom>
        </p:spPr>
        <p:txBody>
          <a:bodyPr vert="horz" wrap="square" lIns="0" tIns="11430" rIns="0" bIns="0" rtlCol="0">
            <a:spAutoFit/>
          </a:bodyPr>
          <a:lstStyle/>
          <a:p>
            <a:pPr marL="12700" marR="5080">
              <a:lnSpc>
                <a:spcPct val="132400"/>
              </a:lnSpc>
              <a:spcBef>
                <a:spcPts val="90"/>
              </a:spcBef>
              <a:tabLst>
                <a:tab pos="908050" algn="l"/>
                <a:tab pos="1179195" algn="l"/>
                <a:tab pos="2558415" algn="l"/>
                <a:tab pos="2829560" algn="l"/>
                <a:tab pos="3749675" algn="l"/>
                <a:tab pos="4920615" algn="l"/>
              </a:tabLst>
            </a:pPr>
            <a:r>
              <a:rPr sz="850" spc="30" dirty="0">
                <a:solidFill>
                  <a:srgbClr val="333333"/>
                </a:solidFill>
                <a:latin typeface="Lucida Console"/>
                <a:cs typeface="Lucida Console"/>
              </a:rPr>
              <a:t>[root@linuxprobe</a:t>
            </a:r>
            <a:r>
              <a:rPr sz="850" spc="45" dirty="0">
                <a:solidFill>
                  <a:srgbClr val="333333"/>
                </a:solidFill>
                <a:latin typeface="Lucida Console"/>
                <a:cs typeface="Lucida Console"/>
              </a:rPr>
              <a:t> </a:t>
            </a:r>
            <a:r>
              <a:rPr sz="850" spc="30" dirty="0">
                <a:solidFill>
                  <a:srgbClr val="333333"/>
                </a:solidFill>
                <a:latin typeface="Lucida Console"/>
                <a:cs typeface="Lucida Console"/>
              </a:rPr>
              <a:t>tftpboot]#</a:t>
            </a:r>
            <a:r>
              <a:rPr sz="850" spc="45" dirty="0">
                <a:solidFill>
                  <a:srgbClr val="333333"/>
                </a:solidFill>
                <a:latin typeface="Lucida Console"/>
                <a:cs typeface="Lucida Console"/>
              </a:rPr>
              <a:t> </a:t>
            </a:r>
            <a:r>
              <a:rPr sz="850" spc="25" dirty="0">
                <a:solidFill>
                  <a:srgbClr val="333333"/>
                </a:solidFill>
                <a:latin typeface="Lucida Console"/>
                <a:cs typeface="Lucida Console"/>
              </a:rPr>
              <a:t>vim</a:t>
            </a:r>
            <a:r>
              <a:rPr sz="850" spc="50" dirty="0">
                <a:solidFill>
                  <a:srgbClr val="333333"/>
                </a:solidFill>
                <a:latin typeface="Lucida Console"/>
                <a:cs typeface="Lucida Console"/>
              </a:rPr>
              <a:t> </a:t>
            </a:r>
            <a:r>
              <a:rPr sz="850" spc="30" dirty="0">
                <a:solidFill>
                  <a:srgbClr val="333333"/>
                </a:solidFill>
                <a:latin typeface="Lucida Console"/>
                <a:cs typeface="Lucida Console"/>
              </a:rPr>
              <a:t>pxelinux.cfg/default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a:t>
            </a:r>
            <a:r>
              <a:rPr sz="850" spc="40" dirty="0">
                <a:solidFill>
                  <a:srgbClr val="333333"/>
                </a:solidFill>
                <a:latin typeface="Lucida Console"/>
                <a:cs typeface="Lucida Console"/>
              </a:rPr>
              <a:t> </a:t>
            </a:r>
            <a:r>
              <a:rPr sz="850" spc="25" dirty="0">
                <a:solidFill>
                  <a:srgbClr val="333333"/>
                </a:solidFill>
                <a:latin typeface="Lucida Console"/>
                <a:cs typeface="Lucida Console"/>
              </a:rPr>
              <a:t>linux	</a:t>
            </a:r>
            <a:r>
              <a:rPr sz="850" spc="15" dirty="0">
                <a:solidFill>
                  <a:srgbClr val="333333"/>
                </a:solidFill>
                <a:latin typeface="Lucida Console"/>
                <a:cs typeface="Lucida Console"/>
              </a:rPr>
              <a:t>2 </a:t>
            </a:r>
            <a:r>
              <a:rPr sz="850" spc="20" dirty="0">
                <a:solidFill>
                  <a:srgbClr val="333333"/>
                </a:solidFill>
                <a:latin typeface="Lucida Console"/>
                <a:cs typeface="Lucida Console"/>
              </a:rPr>
              <a:t> </a:t>
            </a:r>
            <a:r>
              <a:rPr sz="850" spc="30" dirty="0">
                <a:solidFill>
                  <a:srgbClr val="333333"/>
                </a:solidFill>
                <a:latin typeface="Lucida Console"/>
                <a:cs typeface="Lucida Console"/>
              </a:rPr>
              <a:t>timeout </a:t>
            </a:r>
            <a:r>
              <a:rPr sz="850" spc="25" dirty="0">
                <a:solidFill>
                  <a:srgbClr val="333333"/>
                </a:solidFill>
                <a:latin typeface="Lucida Console"/>
                <a:cs typeface="Lucida Console"/>
              </a:rPr>
              <a:t>600	</a:t>
            </a:r>
            <a:r>
              <a:rPr sz="850" spc="15" dirty="0">
                <a:solidFill>
                  <a:srgbClr val="333333"/>
                </a:solidFill>
                <a:latin typeface="Lucida Console"/>
                <a:cs typeface="Lucida Console"/>
              </a:rPr>
              <a:t>3	4</a:t>
            </a:r>
            <a:r>
              <a:rPr sz="850" spc="35" dirty="0">
                <a:solidFill>
                  <a:srgbClr val="333333"/>
                </a:solidFill>
                <a:latin typeface="Lucida Console"/>
                <a:cs typeface="Lucida Console"/>
              </a:rPr>
              <a:t> </a:t>
            </a:r>
            <a:r>
              <a:rPr sz="850" spc="30" dirty="0">
                <a:solidFill>
                  <a:srgbClr val="333333"/>
                </a:solidFill>
                <a:latin typeface="Lucida Console"/>
                <a:cs typeface="Lucida Console"/>
              </a:rPr>
              <a:t>display boot.msg	</a:t>
            </a:r>
            <a:r>
              <a:rPr sz="850" spc="15" dirty="0">
                <a:solidFill>
                  <a:srgbClr val="333333"/>
                </a:solidFill>
                <a:latin typeface="Lucida Console"/>
                <a:cs typeface="Lucida Console"/>
              </a:rPr>
              <a:t>5	6</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Clear</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screen when</a:t>
            </a:r>
            <a:r>
              <a:rPr sz="850" spc="30" dirty="0">
                <a:solidFill>
                  <a:srgbClr val="333333"/>
                </a:solidFill>
                <a:latin typeface="Lucida Console"/>
                <a:cs typeface="Lucida Console"/>
              </a:rPr>
              <a:t> exiting</a:t>
            </a:r>
            <a:r>
              <a:rPr sz="850" spc="25" dirty="0">
                <a:solidFill>
                  <a:srgbClr val="333333"/>
                </a:solidFill>
                <a:latin typeface="Lucida Console"/>
                <a:cs typeface="Lucida Console"/>
              </a:rPr>
              <a:t> the</a:t>
            </a:r>
            <a:endParaRPr sz="850">
              <a:latin typeface="Lucida Console"/>
              <a:cs typeface="Lucida Console"/>
            </a:endParaRPr>
          </a:p>
        </p:txBody>
      </p:sp>
      <p:sp>
        <p:nvSpPr>
          <p:cNvPr id="16" name="object 16"/>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348</a:t>
            </a:fld>
            <a:endParaRPr sz="800">
              <a:latin typeface="小哥哥网恋吗"/>
              <a:cs typeface="小哥哥网恋吗"/>
            </a:endParaRPr>
          </a:p>
        </p:txBody>
      </p:sp>
      <p:sp>
        <p:nvSpPr>
          <p:cNvPr id="11" name="object 11"/>
          <p:cNvSpPr txBox="1"/>
          <p:nvPr/>
        </p:nvSpPr>
        <p:spPr>
          <a:xfrm>
            <a:off x="1070306" y="750026"/>
            <a:ext cx="5407025" cy="3627754"/>
          </a:xfrm>
          <a:prstGeom prst="rect">
            <a:avLst/>
          </a:prstGeom>
        </p:spPr>
        <p:txBody>
          <a:bodyPr vert="horz" wrap="square" lIns="0" tIns="11430" rIns="0" bIns="0" rtlCol="0">
            <a:spAutoFit/>
          </a:bodyPr>
          <a:lstStyle/>
          <a:p>
            <a:pPr marL="12700" marR="5080">
              <a:lnSpc>
                <a:spcPct val="132400"/>
              </a:lnSpc>
              <a:spcBef>
                <a:spcPts val="90"/>
              </a:spcBef>
              <a:tabLst>
                <a:tab pos="3185795" algn="l"/>
                <a:tab pos="3397885" algn="l"/>
              </a:tabLst>
            </a:pPr>
            <a:r>
              <a:rPr sz="850" spc="25" dirty="0">
                <a:solidFill>
                  <a:srgbClr val="333333"/>
                </a:solidFill>
                <a:latin typeface="Lucida Console"/>
                <a:cs typeface="Lucida Console"/>
              </a:rPr>
              <a:t>menu,</a:t>
            </a:r>
            <a:r>
              <a:rPr sz="850" spc="35" dirty="0">
                <a:solidFill>
                  <a:srgbClr val="333333"/>
                </a:solidFill>
                <a:latin typeface="Lucida Console"/>
                <a:cs typeface="Lucida Console"/>
              </a:rPr>
              <a:t> </a:t>
            </a:r>
            <a:r>
              <a:rPr sz="850" spc="30" dirty="0">
                <a:solidFill>
                  <a:srgbClr val="333333"/>
                </a:solidFill>
                <a:latin typeface="Lucida Console"/>
                <a:cs typeface="Lucida Console"/>
              </a:rPr>
              <a:t>instead</a:t>
            </a:r>
            <a:r>
              <a:rPr sz="850" spc="40" dirty="0">
                <a:solidFill>
                  <a:srgbClr val="333333"/>
                </a:solidFill>
                <a:latin typeface="Lucida Console"/>
                <a:cs typeface="Lucida Console"/>
              </a:rPr>
              <a:t> </a:t>
            </a:r>
            <a:r>
              <a:rPr sz="850" spc="20" dirty="0">
                <a:solidFill>
                  <a:srgbClr val="333333"/>
                </a:solidFill>
                <a:latin typeface="Lucida Console"/>
                <a:cs typeface="Lucida Console"/>
              </a:rPr>
              <a:t>of</a:t>
            </a:r>
            <a:r>
              <a:rPr sz="850" spc="40" dirty="0">
                <a:solidFill>
                  <a:srgbClr val="333333"/>
                </a:solidFill>
                <a:latin typeface="Lucida Console"/>
                <a:cs typeface="Lucida Console"/>
              </a:rPr>
              <a:t> </a:t>
            </a:r>
            <a:r>
              <a:rPr sz="850" spc="30" dirty="0">
                <a:solidFill>
                  <a:srgbClr val="333333"/>
                </a:solidFill>
                <a:latin typeface="Lucida Console"/>
                <a:cs typeface="Lucida Console"/>
              </a:rPr>
              <a:t>leaving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40" dirty="0">
                <a:solidFill>
                  <a:srgbClr val="333333"/>
                </a:solidFill>
                <a:latin typeface="Lucida Console"/>
                <a:cs typeface="Lucida Console"/>
              </a:rPr>
              <a:t> </a:t>
            </a:r>
            <a:r>
              <a:rPr sz="850" spc="25" dirty="0">
                <a:solidFill>
                  <a:srgbClr val="333333"/>
                </a:solidFill>
                <a:latin typeface="Lucida Console"/>
                <a:cs typeface="Lucida Console"/>
              </a:rPr>
              <a:t>menu</a:t>
            </a:r>
            <a:r>
              <a:rPr sz="850" spc="40" dirty="0">
                <a:solidFill>
                  <a:srgbClr val="333333"/>
                </a:solidFill>
                <a:latin typeface="Lucida Console"/>
                <a:cs typeface="Lucida Console"/>
              </a:rPr>
              <a:t> </a:t>
            </a:r>
            <a:r>
              <a:rPr sz="850" spc="30" dirty="0">
                <a:solidFill>
                  <a:srgbClr val="333333"/>
                </a:solidFill>
                <a:latin typeface="Lucida Console"/>
                <a:cs typeface="Lucida Console"/>
              </a:rPr>
              <a:t>displayed.	</a:t>
            </a:r>
            <a:r>
              <a:rPr sz="850" spc="15" dirty="0">
                <a:solidFill>
                  <a:srgbClr val="333333"/>
                </a:solidFill>
                <a:latin typeface="Lucida Console"/>
                <a:cs typeface="Lucida Console"/>
              </a:rPr>
              <a:t>7</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For </a:t>
            </a:r>
            <a:r>
              <a:rPr sz="850" spc="30" dirty="0">
                <a:solidFill>
                  <a:srgbClr val="333333"/>
                </a:solidFill>
                <a:latin typeface="Lucida Console"/>
                <a:cs typeface="Lucida Console"/>
              </a:rPr>
              <a:t>vesamenu,</a:t>
            </a:r>
            <a:r>
              <a:rPr sz="850" spc="20" dirty="0">
                <a:solidFill>
                  <a:srgbClr val="333333"/>
                </a:solidFill>
                <a:latin typeface="Lucida Console"/>
                <a:cs typeface="Lucida Console"/>
              </a:rPr>
              <a:t> </a:t>
            </a:r>
            <a:r>
              <a:rPr sz="850" spc="25" dirty="0">
                <a:solidFill>
                  <a:srgbClr val="333333"/>
                </a:solidFill>
                <a:latin typeface="Lucida Console"/>
                <a:cs typeface="Lucida Console"/>
              </a:rPr>
              <a:t>this means the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graphical</a:t>
            </a:r>
            <a:r>
              <a:rPr sz="850" spc="35" dirty="0">
                <a:solidFill>
                  <a:srgbClr val="333333"/>
                </a:solidFill>
                <a:latin typeface="Lucida Console"/>
                <a:cs typeface="Lucida Console"/>
              </a:rPr>
              <a:t> </a:t>
            </a:r>
            <a:r>
              <a:rPr sz="850" spc="30" dirty="0">
                <a:solidFill>
                  <a:srgbClr val="333333"/>
                </a:solidFill>
                <a:latin typeface="Lucida Console"/>
                <a:cs typeface="Lucida Console"/>
              </a:rPr>
              <a:t>background</a:t>
            </a:r>
            <a:r>
              <a:rPr sz="850" spc="4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still</a:t>
            </a:r>
            <a:r>
              <a:rPr sz="850" spc="40" dirty="0">
                <a:solidFill>
                  <a:srgbClr val="333333"/>
                </a:solidFill>
                <a:latin typeface="Lucida Console"/>
                <a:cs typeface="Lucida Console"/>
              </a:rPr>
              <a:t> </a:t>
            </a:r>
            <a:r>
              <a:rPr sz="850" spc="30" dirty="0">
                <a:solidFill>
                  <a:srgbClr val="333333"/>
                </a:solidFill>
                <a:latin typeface="Lucida Console"/>
                <a:cs typeface="Lucida Console"/>
              </a:rPr>
              <a:t>displayed</a:t>
            </a:r>
            <a:r>
              <a:rPr sz="850" spc="40" dirty="0">
                <a:solidFill>
                  <a:srgbClr val="333333"/>
                </a:solidFill>
                <a:latin typeface="Lucida Console"/>
                <a:cs typeface="Lucida Console"/>
              </a:rPr>
              <a:t> </a:t>
            </a:r>
            <a:r>
              <a:rPr sz="850" spc="30" dirty="0">
                <a:solidFill>
                  <a:srgbClr val="333333"/>
                </a:solidFill>
                <a:latin typeface="Lucida Console"/>
                <a:cs typeface="Lucida Console"/>
              </a:rPr>
              <a:t>without	</a:t>
            </a:r>
            <a:r>
              <a:rPr sz="850" spc="15" dirty="0">
                <a:solidFill>
                  <a:srgbClr val="333333"/>
                </a:solidFill>
                <a:latin typeface="Lucida Console"/>
                <a:cs typeface="Lucida Console"/>
              </a:rPr>
              <a:t>8</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menu itself for</a:t>
            </a:r>
            <a:r>
              <a:rPr sz="850" spc="30" dirty="0">
                <a:solidFill>
                  <a:srgbClr val="333333"/>
                </a:solidFill>
                <a:latin typeface="Lucida Console"/>
                <a:cs typeface="Lucida Console"/>
              </a:rPr>
              <a:t> </a:t>
            </a:r>
            <a:r>
              <a:rPr sz="850" spc="20" dirty="0">
                <a:solidFill>
                  <a:srgbClr val="333333"/>
                </a:solidFill>
                <a:latin typeface="Lucida Console"/>
                <a:cs typeface="Lucida Console"/>
              </a:rPr>
              <a:t>as </a:t>
            </a:r>
            <a:r>
              <a:rPr sz="850" spc="25" dirty="0">
                <a:solidFill>
                  <a:srgbClr val="333333"/>
                </a:solidFill>
                <a:latin typeface="Lucida Console"/>
                <a:cs typeface="Lucida Console"/>
              </a:rPr>
              <a:t> long</a:t>
            </a:r>
            <a:r>
              <a:rPr sz="850" spc="40" dirty="0">
                <a:solidFill>
                  <a:srgbClr val="333333"/>
                </a:solidFill>
                <a:latin typeface="Lucida Console"/>
                <a:cs typeface="Lucida Console"/>
              </a:rPr>
              <a:t> </a:t>
            </a:r>
            <a:r>
              <a:rPr sz="850" spc="20" dirty="0">
                <a:solidFill>
                  <a:srgbClr val="333333"/>
                </a:solidFill>
                <a:latin typeface="Lucida Console"/>
                <a:cs typeface="Lucida Console"/>
              </a:rPr>
              <a:t>as</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a:t>
            </a:r>
            <a:r>
              <a:rPr sz="850" spc="45" dirty="0">
                <a:solidFill>
                  <a:srgbClr val="333333"/>
                </a:solidFill>
                <a:latin typeface="Lucida Console"/>
                <a:cs typeface="Lucida Console"/>
              </a:rPr>
              <a:t> </a:t>
            </a:r>
            <a:r>
              <a:rPr sz="850" spc="25" dirty="0">
                <a:solidFill>
                  <a:srgbClr val="333333"/>
                </a:solidFill>
                <a:latin typeface="Lucida Console"/>
                <a:cs typeface="Lucida Console"/>
              </a:rPr>
              <a:t>screen</a:t>
            </a:r>
            <a:r>
              <a:rPr sz="850" spc="40" dirty="0">
                <a:solidFill>
                  <a:srgbClr val="333333"/>
                </a:solidFill>
                <a:latin typeface="Lucida Console"/>
                <a:cs typeface="Lucida Console"/>
              </a:rPr>
              <a:t> </a:t>
            </a:r>
            <a:r>
              <a:rPr sz="850" spc="30" dirty="0">
                <a:solidFill>
                  <a:srgbClr val="333333"/>
                </a:solidFill>
                <a:latin typeface="Lucida Console"/>
                <a:cs typeface="Lucida Console"/>
              </a:rPr>
              <a:t>remains</a:t>
            </a:r>
            <a:r>
              <a:rPr sz="850" spc="40" dirty="0">
                <a:solidFill>
                  <a:srgbClr val="333333"/>
                </a:solidFill>
                <a:latin typeface="Lucida Console"/>
                <a:cs typeface="Lucida Console"/>
              </a:rPr>
              <a:t> </a:t>
            </a:r>
            <a:r>
              <a:rPr sz="850" spc="20" dirty="0">
                <a:solidFill>
                  <a:srgbClr val="333333"/>
                </a:solidFill>
                <a:latin typeface="Lucida Console"/>
                <a:cs typeface="Lucida Console"/>
              </a:rPr>
              <a:t>in</a:t>
            </a:r>
            <a:r>
              <a:rPr sz="850" spc="45" dirty="0">
                <a:solidFill>
                  <a:srgbClr val="333333"/>
                </a:solidFill>
                <a:latin typeface="Lucida Console"/>
                <a:cs typeface="Lucida Console"/>
              </a:rPr>
              <a:t> </a:t>
            </a:r>
            <a:r>
              <a:rPr sz="850" spc="30" dirty="0">
                <a:solidFill>
                  <a:srgbClr val="333333"/>
                </a:solidFill>
                <a:latin typeface="Lucida Console"/>
                <a:cs typeface="Lucida Console"/>
              </a:rPr>
              <a:t>graphics</a:t>
            </a:r>
            <a:r>
              <a:rPr sz="850" spc="40" dirty="0">
                <a:solidFill>
                  <a:srgbClr val="333333"/>
                </a:solidFill>
                <a:latin typeface="Lucida Console"/>
                <a:cs typeface="Lucida Console"/>
              </a:rPr>
              <a:t> </a:t>
            </a:r>
            <a:r>
              <a:rPr sz="850" spc="25" dirty="0">
                <a:solidFill>
                  <a:srgbClr val="333333"/>
                </a:solidFill>
                <a:latin typeface="Lucida Console"/>
                <a:cs typeface="Lucida Console"/>
              </a:rPr>
              <a:t>mode.	</a:t>
            </a:r>
            <a:r>
              <a:rPr sz="850" spc="15" dirty="0">
                <a:solidFill>
                  <a:srgbClr val="333333"/>
                </a:solidFill>
                <a:latin typeface="Lucida Console"/>
                <a:cs typeface="Lucida Console"/>
              </a:rPr>
              <a:t>9</a:t>
            </a:r>
            <a:r>
              <a:rPr sz="850" spc="25" dirty="0">
                <a:solidFill>
                  <a:srgbClr val="333333"/>
                </a:solidFill>
                <a:latin typeface="Lucida Console"/>
                <a:cs typeface="Lucida Console"/>
              </a:rPr>
              <a:t> menu clear </a:t>
            </a:r>
            <a:r>
              <a:rPr sz="850" spc="20" dirty="0">
                <a:solidFill>
                  <a:srgbClr val="333333"/>
                </a:solidFill>
                <a:latin typeface="Lucida Console"/>
                <a:cs typeface="Lucida Console"/>
              </a:rPr>
              <a:t>10</a:t>
            </a:r>
            <a:r>
              <a:rPr sz="850" spc="25" dirty="0">
                <a:solidFill>
                  <a:srgbClr val="333333"/>
                </a:solidFill>
                <a:latin typeface="Lucida Console"/>
                <a:cs typeface="Lucida Console"/>
              </a:rPr>
              <a:t> menu </a:t>
            </a:r>
            <a:r>
              <a:rPr sz="850" spc="30" dirty="0">
                <a:solidFill>
                  <a:srgbClr val="333333"/>
                </a:solidFill>
                <a:latin typeface="Lucida Console"/>
                <a:cs typeface="Lucida Console"/>
              </a:rPr>
              <a:t>background </a:t>
            </a:r>
            <a:r>
              <a:rPr sz="850" spc="35" dirty="0">
                <a:solidFill>
                  <a:srgbClr val="333333"/>
                </a:solidFill>
                <a:latin typeface="Lucida Console"/>
                <a:cs typeface="Lucida Console"/>
              </a:rPr>
              <a:t> </a:t>
            </a:r>
            <a:r>
              <a:rPr sz="850" spc="30" dirty="0">
                <a:solidFill>
                  <a:srgbClr val="333333"/>
                </a:solidFill>
                <a:latin typeface="Lucida Console"/>
                <a:cs typeface="Lucida Console"/>
              </a:rPr>
              <a:t>splash.png </a:t>
            </a:r>
            <a:r>
              <a:rPr sz="850" spc="20" dirty="0">
                <a:solidFill>
                  <a:srgbClr val="333333"/>
                </a:solidFill>
                <a:latin typeface="Lucida Console"/>
                <a:cs typeface="Lucida Console"/>
              </a:rPr>
              <a:t>11</a:t>
            </a:r>
            <a:r>
              <a:rPr sz="850" spc="3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35" dirty="0">
                <a:solidFill>
                  <a:srgbClr val="333333"/>
                </a:solidFill>
                <a:latin typeface="Lucida Console"/>
                <a:cs typeface="Lucida Console"/>
              </a:rPr>
              <a:t> </a:t>
            </a:r>
            <a:r>
              <a:rPr sz="850" spc="25" dirty="0">
                <a:solidFill>
                  <a:srgbClr val="333333"/>
                </a:solidFill>
                <a:latin typeface="Lucida Console"/>
                <a:cs typeface="Lucida Console"/>
              </a:rPr>
              <a:t>title</a:t>
            </a:r>
            <a:r>
              <a:rPr sz="850" spc="35" dirty="0">
                <a:solidFill>
                  <a:srgbClr val="333333"/>
                </a:solidFill>
                <a:latin typeface="Lucida Console"/>
                <a:cs typeface="Lucida Console"/>
              </a:rPr>
              <a:t> </a:t>
            </a:r>
            <a:r>
              <a:rPr sz="850" spc="25" dirty="0">
                <a:solidFill>
                  <a:srgbClr val="333333"/>
                </a:solidFill>
                <a:latin typeface="Lucida Console"/>
                <a:cs typeface="Lucida Console"/>
              </a:rPr>
              <a:t>Red</a:t>
            </a:r>
            <a:r>
              <a:rPr sz="850" spc="35" dirty="0">
                <a:solidFill>
                  <a:srgbClr val="333333"/>
                </a:solidFill>
                <a:latin typeface="Lucida Console"/>
                <a:cs typeface="Lucida Console"/>
              </a:rPr>
              <a:t> </a:t>
            </a:r>
            <a:r>
              <a:rPr sz="850" spc="25" dirty="0">
                <a:solidFill>
                  <a:srgbClr val="333333"/>
                </a:solidFill>
                <a:latin typeface="Lucida Console"/>
                <a:cs typeface="Lucida Console"/>
              </a:rPr>
              <a:t>Hat</a:t>
            </a:r>
            <a:r>
              <a:rPr sz="850" spc="35" dirty="0">
                <a:solidFill>
                  <a:srgbClr val="333333"/>
                </a:solidFill>
                <a:latin typeface="Lucida Console"/>
                <a:cs typeface="Lucida Console"/>
              </a:rPr>
              <a:t> </a:t>
            </a:r>
            <a:r>
              <a:rPr sz="850" spc="30" dirty="0">
                <a:solidFill>
                  <a:srgbClr val="333333"/>
                </a:solidFill>
                <a:latin typeface="Lucida Console"/>
                <a:cs typeface="Lucida Console"/>
              </a:rPr>
              <a:t>Enterprise</a:t>
            </a:r>
            <a:r>
              <a:rPr sz="850" spc="35" dirty="0">
                <a:solidFill>
                  <a:srgbClr val="333333"/>
                </a:solidFill>
                <a:latin typeface="Lucida Console"/>
                <a:cs typeface="Lucida Console"/>
              </a:rPr>
              <a:t> </a:t>
            </a:r>
            <a:r>
              <a:rPr sz="850" spc="25" dirty="0">
                <a:solidFill>
                  <a:srgbClr val="333333"/>
                </a:solidFill>
                <a:latin typeface="Lucida Console"/>
                <a:cs typeface="Lucida Console"/>
              </a:rPr>
              <a:t>Linux</a:t>
            </a:r>
            <a:r>
              <a:rPr sz="850" spc="35" dirty="0">
                <a:solidFill>
                  <a:srgbClr val="333333"/>
                </a:solidFill>
                <a:latin typeface="Lucida Console"/>
                <a:cs typeface="Lucida Console"/>
              </a:rPr>
              <a:t> </a:t>
            </a:r>
            <a:r>
              <a:rPr sz="850" spc="25" dirty="0">
                <a:solidFill>
                  <a:srgbClr val="333333"/>
                </a:solidFill>
                <a:latin typeface="Lucida Console"/>
                <a:cs typeface="Lucida Console"/>
              </a:rPr>
              <a:t>8.0.0</a:t>
            </a:r>
            <a:r>
              <a:rPr sz="850" spc="35" dirty="0">
                <a:solidFill>
                  <a:srgbClr val="333333"/>
                </a:solidFill>
                <a:latin typeface="Lucida Console"/>
                <a:cs typeface="Lucida Console"/>
              </a:rPr>
              <a:t> </a:t>
            </a:r>
            <a:r>
              <a:rPr sz="850" spc="20" dirty="0">
                <a:solidFill>
                  <a:srgbClr val="333333"/>
                </a:solidFill>
                <a:latin typeface="Lucida Console"/>
                <a:cs typeface="Lucida Console"/>
              </a:rPr>
              <a:t>12</a:t>
            </a:r>
            <a:r>
              <a:rPr sz="850" spc="3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35" dirty="0">
                <a:solidFill>
                  <a:srgbClr val="333333"/>
                </a:solidFill>
                <a:latin typeface="Lucida Console"/>
                <a:cs typeface="Lucida Console"/>
              </a:rPr>
              <a:t> </a:t>
            </a:r>
            <a:r>
              <a:rPr sz="850" spc="25" dirty="0">
                <a:solidFill>
                  <a:srgbClr val="333333"/>
                </a:solidFill>
                <a:latin typeface="Lucida Console"/>
                <a:cs typeface="Lucida Console"/>
              </a:rPr>
              <a:t>vshift</a:t>
            </a:r>
            <a:r>
              <a:rPr sz="850" spc="35" dirty="0">
                <a:solidFill>
                  <a:srgbClr val="333333"/>
                </a:solidFill>
                <a:latin typeface="Lucida Console"/>
                <a:cs typeface="Lucida Console"/>
              </a:rPr>
              <a:t> </a:t>
            </a:r>
            <a:r>
              <a:rPr sz="850" spc="15" dirty="0">
                <a:solidFill>
                  <a:srgbClr val="333333"/>
                </a:solidFill>
                <a:latin typeface="Lucida Console"/>
                <a:cs typeface="Lucida Console"/>
              </a:rPr>
              <a:t>8</a:t>
            </a:r>
            <a:r>
              <a:rPr sz="850" spc="35" dirty="0">
                <a:solidFill>
                  <a:srgbClr val="333333"/>
                </a:solidFill>
                <a:latin typeface="Lucida Console"/>
                <a:cs typeface="Lucida Console"/>
              </a:rPr>
              <a:t> </a:t>
            </a:r>
            <a:r>
              <a:rPr sz="850" spc="20" dirty="0">
                <a:solidFill>
                  <a:srgbClr val="333333"/>
                </a:solidFill>
                <a:latin typeface="Lucida Console"/>
                <a:cs typeface="Lucida Console"/>
              </a:rPr>
              <a:t>13</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menu</a:t>
            </a:r>
            <a:r>
              <a:rPr sz="850" spc="35" dirty="0">
                <a:solidFill>
                  <a:srgbClr val="333333"/>
                </a:solidFill>
                <a:latin typeface="Lucida Console"/>
                <a:cs typeface="Lucida Console"/>
              </a:rPr>
              <a:t> </a:t>
            </a:r>
            <a:r>
              <a:rPr sz="850" spc="25" dirty="0">
                <a:solidFill>
                  <a:srgbClr val="333333"/>
                </a:solidFill>
                <a:latin typeface="Lucida Console"/>
                <a:cs typeface="Lucida Console"/>
              </a:rPr>
              <a:t>rows</a:t>
            </a:r>
            <a:r>
              <a:rPr sz="850" spc="40" dirty="0">
                <a:solidFill>
                  <a:srgbClr val="333333"/>
                </a:solidFill>
                <a:latin typeface="Lucida Console"/>
                <a:cs typeface="Lucida Console"/>
              </a:rPr>
              <a:t> </a:t>
            </a:r>
            <a:r>
              <a:rPr sz="850" spc="20" dirty="0">
                <a:solidFill>
                  <a:srgbClr val="333333"/>
                </a:solidFill>
                <a:latin typeface="Lucida Console"/>
                <a:cs typeface="Lucida Console"/>
              </a:rPr>
              <a:t>18</a:t>
            </a:r>
            <a:r>
              <a:rPr sz="850" spc="35" dirty="0">
                <a:solidFill>
                  <a:srgbClr val="333333"/>
                </a:solidFill>
                <a:latin typeface="Lucida Console"/>
                <a:cs typeface="Lucida Console"/>
              </a:rPr>
              <a:t> </a:t>
            </a:r>
            <a:r>
              <a:rPr sz="850" spc="20" dirty="0">
                <a:solidFill>
                  <a:srgbClr val="333333"/>
                </a:solidFill>
                <a:latin typeface="Lucida Console"/>
                <a:cs typeface="Lucida Console"/>
              </a:rPr>
              <a:t>14</a:t>
            </a:r>
            <a:r>
              <a:rPr sz="850" spc="40" dirty="0">
                <a:solidFill>
                  <a:srgbClr val="333333"/>
                </a:solidFill>
                <a:latin typeface="Lucida Console"/>
                <a:cs typeface="Lucida Console"/>
              </a:rPr>
              <a:t> </a:t>
            </a:r>
            <a:r>
              <a:rPr sz="850" spc="25" dirty="0">
                <a:solidFill>
                  <a:srgbClr val="333333"/>
                </a:solidFill>
                <a:latin typeface="Lucida Console"/>
                <a:cs typeface="Lucida Console"/>
              </a:rPr>
              <a:t>menu</a:t>
            </a:r>
            <a:r>
              <a:rPr sz="850" spc="35" dirty="0">
                <a:solidFill>
                  <a:srgbClr val="333333"/>
                </a:solidFill>
                <a:latin typeface="Lucida Console"/>
                <a:cs typeface="Lucida Console"/>
              </a:rPr>
              <a:t> </a:t>
            </a:r>
            <a:r>
              <a:rPr sz="850" spc="25" dirty="0">
                <a:solidFill>
                  <a:srgbClr val="333333"/>
                </a:solidFill>
                <a:latin typeface="Lucida Console"/>
                <a:cs typeface="Lucida Console"/>
              </a:rPr>
              <a:t>margin</a:t>
            </a:r>
            <a:r>
              <a:rPr sz="850" spc="40" dirty="0">
                <a:solidFill>
                  <a:srgbClr val="333333"/>
                </a:solidFill>
                <a:latin typeface="Lucida Console"/>
                <a:cs typeface="Lucida Console"/>
              </a:rPr>
              <a:t> </a:t>
            </a:r>
            <a:r>
              <a:rPr sz="850" spc="15" dirty="0">
                <a:solidFill>
                  <a:srgbClr val="333333"/>
                </a:solidFill>
                <a:latin typeface="Lucida Console"/>
                <a:cs typeface="Lucida Console"/>
              </a:rPr>
              <a:t>8</a:t>
            </a:r>
            <a:r>
              <a:rPr sz="850" spc="35" dirty="0">
                <a:solidFill>
                  <a:srgbClr val="333333"/>
                </a:solidFill>
                <a:latin typeface="Lucida Console"/>
                <a:cs typeface="Lucida Console"/>
              </a:rPr>
              <a:t> </a:t>
            </a:r>
            <a:r>
              <a:rPr sz="850" spc="20" dirty="0">
                <a:solidFill>
                  <a:srgbClr val="333333"/>
                </a:solidFill>
                <a:latin typeface="Lucida Console"/>
                <a:cs typeface="Lucida Console"/>
              </a:rPr>
              <a:t>15</a:t>
            </a:r>
            <a:r>
              <a:rPr sz="850" spc="40" dirty="0">
                <a:solidFill>
                  <a:srgbClr val="333333"/>
                </a:solidFill>
                <a:latin typeface="Lucida Console"/>
                <a:cs typeface="Lucida Console"/>
              </a:rPr>
              <a:t> </a:t>
            </a:r>
            <a:r>
              <a:rPr sz="850" spc="25" dirty="0">
                <a:solidFill>
                  <a:srgbClr val="333333"/>
                </a:solidFill>
                <a:latin typeface="Lucida Console"/>
                <a:cs typeface="Lucida Console"/>
              </a:rPr>
              <a:t>#menu</a:t>
            </a:r>
            <a:r>
              <a:rPr sz="850" spc="35" dirty="0">
                <a:solidFill>
                  <a:srgbClr val="333333"/>
                </a:solidFill>
                <a:latin typeface="Lucida Console"/>
                <a:cs typeface="Lucida Console"/>
              </a:rPr>
              <a:t> </a:t>
            </a:r>
            <a:r>
              <a:rPr sz="850" spc="25" dirty="0">
                <a:solidFill>
                  <a:srgbClr val="333333"/>
                </a:solidFill>
                <a:latin typeface="Lucida Console"/>
                <a:cs typeface="Lucida Console"/>
              </a:rPr>
              <a:t>hidden</a:t>
            </a:r>
            <a:r>
              <a:rPr sz="850" spc="40" dirty="0">
                <a:solidFill>
                  <a:srgbClr val="333333"/>
                </a:solidFill>
                <a:latin typeface="Lucida Console"/>
                <a:cs typeface="Lucida Console"/>
              </a:rPr>
              <a:t> </a:t>
            </a:r>
            <a:r>
              <a:rPr sz="850" spc="20" dirty="0">
                <a:solidFill>
                  <a:srgbClr val="333333"/>
                </a:solidFill>
                <a:latin typeface="Lucida Console"/>
                <a:cs typeface="Lucida Console"/>
              </a:rPr>
              <a:t>16</a:t>
            </a:r>
            <a:r>
              <a:rPr sz="850" spc="3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40" dirty="0">
                <a:solidFill>
                  <a:srgbClr val="333333"/>
                </a:solidFill>
                <a:latin typeface="Lucida Console"/>
                <a:cs typeface="Lucida Console"/>
              </a:rPr>
              <a:t> </a:t>
            </a:r>
            <a:r>
              <a:rPr sz="850" spc="30" dirty="0">
                <a:solidFill>
                  <a:srgbClr val="333333"/>
                </a:solidFill>
                <a:latin typeface="Lucida Console"/>
                <a:cs typeface="Lucida Console"/>
              </a:rPr>
              <a:t>helpmsgrow</a:t>
            </a:r>
            <a:r>
              <a:rPr sz="850" spc="35" dirty="0">
                <a:solidFill>
                  <a:srgbClr val="333333"/>
                </a:solidFill>
                <a:latin typeface="Lucida Console"/>
                <a:cs typeface="Lucida Console"/>
              </a:rPr>
              <a:t> </a:t>
            </a:r>
            <a:r>
              <a:rPr sz="850" spc="20" dirty="0">
                <a:solidFill>
                  <a:srgbClr val="333333"/>
                </a:solidFill>
                <a:latin typeface="Lucida Console"/>
                <a:cs typeface="Lucida Console"/>
              </a:rPr>
              <a:t>15</a:t>
            </a:r>
            <a:r>
              <a:rPr sz="850" spc="40" dirty="0">
                <a:solidFill>
                  <a:srgbClr val="333333"/>
                </a:solidFill>
                <a:latin typeface="Lucida Console"/>
                <a:cs typeface="Lucida Console"/>
              </a:rPr>
              <a:t> </a:t>
            </a:r>
            <a:r>
              <a:rPr sz="850" spc="20" dirty="0">
                <a:solidFill>
                  <a:srgbClr val="333333"/>
                </a:solidFill>
                <a:latin typeface="Lucida Console"/>
                <a:cs typeface="Lucida Console"/>
              </a:rPr>
              <a:t>17</a:t>
            </a:r>
            <a:r>
              <a:rPr sz="850" spc="35" dirty="0">
                <a:solidFill>
                  <a:srgbClr val="333333"/>
                </a:solidFill>
                <a:latin typeface="Lucida Console"/>
                <a:cs typeface="Lucida Console"/>
              </a:rPr>
              <a:t> </a:t>
            </a:r>
            <a:r>
              <a:rPr sz="850" spc="25" dirty="0">
                <a:solidFill>
                  <a:srgbClr val="333333"/>
                </a:solidFill>
                <a:latin typeface="Lucida Console"/>
                <a:cs typeface="Lucida Console"/>
              </a:rPr>
              <a:t>menu</a:t>
            </a:r>
            <a:endParaRPr sz="850">
              <a:latin typeface="Lucida Console"/>
              <a:cs typeface="Lucida Console"/>
            </a:endParaRPr>
          </a:p>
          <a:p>
            <a:pPr marL="12700">
              <a:lnSpc>
                <a:spcPct val="100000"/>
              </a:lnSpc>
              <a:spcBef>
                <a:spcPts val="330"/>
              </a:spcBef>
              <a:tabLst>
                <a:tab pos="1183640" algn="l"/>
              </a:tabLst>
            </a:pPr>
            <a:r>
              <a:rPr sz="850" spc="30" dirty="0">
                <a:solidFill>
                  <a:srgbClr val="333333"/>
                </a:solidFill>
                <a:latin typeface="Lucida Console"/>
                <a:cs typeface="Lucida Console"/>
              </a:rPr>
              <a:t>tabmsgrow</a:t>
            </a:r>
            <a:r>
              <a:rPr sz="850" spc="35" dirty="0">
                <a:solidFill>
                  <a:srgbClr val="333333"/>
                </a:solidFill>
                <a:latin typeface="Lucida Console"/>
                <a:cs typeface="Lucida Console"/>
              </a:rPr>
              <a:t> </a:t>
            </a:r>
            <a:r>
              <a:rPr sz="850" spc="20" dirty="0">
                <a:solidFill>
                  <a:srgbClr val="333333"/>
                </a:solidFill>
                <a:latin typeface="Lucida Console"/>
                <a:cs typeface="Lucida Console"/>
              </a:rPr>
              <a:t>13</a:t>
            </a:r>
            <a:r>
              <a:rPr sz="850" spc="40" dirty="0">
                <a:solidFill>
                  <a:srgbClr val="333333"/>
                </a:solidFill>
                <a:latin typeface="Lucida Console"/>
                <a:cs typeface="Lucida Console"/>
              </a:rPr>
              <a:t> </a:t>
            </a:r>
            <a:r>
              <a:rPr sz="850" spc="20" dirty="0">
                <a:solidFill>
                  <a:srgbClr val="333333"/>
                </a:solidFill>
                <a:latin typeface="Lucida Console"/>
                <a:cs typeface="Lucida Console"/>
              </a:rPr>
              <a:t>18	19</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Border</a:t>
            </a:r>
            <a:r>
              <a:rPr sz="850" spc="35" dirty="0">
                <a:solidFill>
                  <a:srgbClr val="333333"/>
                </a:solidFill>
                <a:latin typeface="Lucida Console"/>
                <a:cs typeface="Lucida Console"/>
              </a:rPr>
              <a:t> </a:t>
            </a:r>
            <a:r>
              <a:rPr sz="850" spc="25" dirty="0">
                <a:solidFill>
                  <a:srgbClr val="333333"/>
                </a:solidFill>
                <a:latin typeface="Lucida Console"/>
                <a:cs typeface="Lucida Console"/>
              </a:rPr>
              <a:t>Area</a:t>
            </a:r>
            <a:r>
              <a:rPr sz="850" spc="35" dirty="0">
                <a:solidFill>
                  <a:srgbClr val="333333"/>
                </a:solidFill>
                <a:latin typeface="Lucida Console"/>
                <a:cs typeface="Lucida Console"/>
              </a:rPr>
              <a:t> </a:t>
            </a:r>
            <a:r>
              <a:rPr sz="850" spc="20" dirty="0">
                <a:solidFill>
                  <a:srgbClr val="333333"/>
                </a:solidFill>
                <a:latin typeface="Lucida Console"/>
                <a:cs typeface="Lucida Console"/>
              </a:rPr>
              <a:t>20</a:t>
            </a:r>
            <a:r>
              <a:rPr sz="850" spc="3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30"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35" dirty="0">
                <a:solidFill>
                  <a:srgbClr val="333333"/>
                </a:solidFill>
                <a:latin typeface="Lucida Console"/>
                <a:cs typeface="Lucida Console"/>
              </a:rPr>
              <a:t> </a:t>
            </a:r>
            <a:r>
              <a:rPr sz="850" spc="25" dirty="0">
                <a:solidFill>
                  <a:srgbClr val="333333"/>
                </a:solidFill>
                <a:latin typeface="Lucida Console"/>
                <a:cs typeface="Lucida Console"/>
              </a:rPr>
              <a:t>border</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#00000000</a:t>
            </a:r>
            <a:r>
              <a:rPr sz="850" spc="35" dirty="0">
                <a:solidFill>
                  <a:srgbClr val="333333"/>
                </a:solidFill>
                <a:latin typeface="Lucida Console"/>
                <a:cs typeface="Lucida Console"/>
              </a:rPr>
              <a:t> </a:t>
            </a:r>
            <a:r>
              <a:rPr sz="850" spc="30" dirty="0">
                <a:solidFill>
                  <a:srgbClr val="333333"/>
                </a:solidFill>
                <a:latin typeface="Lucida Console"/>
                <a:cs typeface="Lucida Console"/>
              </a:rPr>
              <a:t>#00000000</a:t>
            </a:r>
            <a:endParaRPr sz="850">
              <a:latin typeface="Lucida Console"/>
              <a:cs typeface="Lucida Console"/>
            </a:endParaRPr>
          </a:p>
          <a:p>
            <a:pPr marL="12700">
              <a:lnSpc>
                <a:spcPct val="100000"/>
              </a:lnSpc>
              <a:spcBef>
                <a:spcPts val="330"/>
              </a:spcBef>
              <a:tabLst>
                <a:tab pos="630555" algn="l"/>
              </a:tabLst>
            </a:pPr>
            <a:r>
              <a:rPr sz="850" spc="25" dirty="0">
                <a:solidFill>
                  <a:srgbClr val="333333"/>
                </a:solidFill>
                <a:latin typeface="Lucida Console"/>
                <a:cs typeface="Lucida Console"/>
              </a:rPr>
              <a:t>none</a:t>
            </a:r>
            <a:r>
              <a:rPr sz="850" spc="40" dirty="0">
                <a:solidFill>
                  <a:srgbClr val="333333"/>
                </a:solidFill>
                <a:latin typeface="Lucida Console"/>
                <a:cs typeface="Lucida Console"/>
              </a:rPr>
              <a:t> </a:t>
            </a:r>
            <a:r>
              <a:rPr sz="850" spc="20" dirty="0">
                <a:solidFill>
                  <a:srgbClr val="333333"/>
                </a:solidFill>
                <a:latin typeface="Lucida Console"/>
                <a:cs typeface="Lucida Console"/>
              </a:rPr>
              <a:t>21	22</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Selected </a:t>
            </a:r>
            <a:r>
              <a:rPr sz="850" spc="25" dirty="0">
                <a:solidFill>
                  <a:srgbClr val="333333"/>
                </a:solidFill>
                <a:latin typeface="Lucida Console"/>
                <a:cs typeface="Lucida Console"/>
              </a:rPr>
              <a:t>item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23</a:t>
            </a:r>
            <a:r>
              <a:rPr sz="850" spc="30" dirty="0">
                <a:solidFill>
                  <a:srgbClr val="333333"/>
                </a:solidFill>
                <a:latin typeface="Lucida Console"/>
                <a:cs typeface="Lucida Console"/>
              </a:rPr>
              <a:t> </a:t>
            </a:r>
            <a:r>
              <a:rPr sz="850" spc="25" dirty="0">
                <a:solidFill>
                  <a:srgbClr val="333333"/>
                </a:solidFill>
                <a:latin typeface="Lucida Console"/>
                <a:cs typeface="Lucida Console"/>
              </a:rPr>
              <a:t>menu</a:t>
            </a:r>
            <a:r>
              <a:rPr sz="850" spc="30"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35" dirty="0">
                <a:solidFill>
                  <a:srgbClr val="333333"/>
                </a:solidFill>
                <a:latin typeface="Lucida Console"/>
                <a:cs typeface="Lucida Console"/>
              </a:rPr>
              <a:t> </a:t>
            </a:r>
            <a:r>
              <a:rPr sz="850" spc="25" dirty="0">
                <a:solidFill>
                  <a:srgbClr val="333333"/>
                </a:solidFill>
                <a:latin typeface="Lucida Console"/>
                <a:cs typeface="Lucida Console"/>
              </a:rPr>
              <a:t>sel</a:t>
            </a:r>
            <a:r>
              <a:rPr sz="850" spc="30" dirty="0">
                <a:solidFill>
                  <a:srgbClr val="333333"/>
                </a:solidFill>
                <a:latin typeface="Lucida Console"/>
                <a:cs typeface="Lucida Console"/>
              </a:rPr>
              <a:t> </a:t>
            </a:r>
            <a:r>
              <a:rPr sz="850" spc="15" dirty="0">
                <a:solidFill>
                  <a:srgbClr val="333333"/>
                </a:solidFill>
                <a:latin typeface="Lucida Console"/>
                <a:cs typeface="Lucida Console"/>
              </a:rPr>
              <a:t>0</a:t>
            </a:r>
            <a:r>
              <a:rPr sz="850" spc="30" dirty="0">
                <a:solidFill>
                  <a:srgbClr val="333333"/>
                </a:solidFill>
                <a:latin typeface="Lucida Console"/>
                <a:cs typeface="Lucida Console"/>
              </a:rPr>
              <a:t> #ffffffff #00000000</a:t>
            </a:r>
            <a:r>
              <a:rPr sz="850" spc="35" dirty="0">
                <a:solidFill>
                  <a:srgbClr val="333333"/>
                </a:solidFill>
                <a:latin typeface="Lucida Console"/>
                <a:cs typeface="Lucida Console"/>
              </a:rPr>
              <a:t> </a:t>
            </a:r>
            <a:r>
              <a:rPr sz="850" spc="25" dirty="0">
                <a:solidFill>
                  <a:srgbClr val="333333"/>
                </a:solidFill>
                <a:latin typeface="Lucida Console"/>
                <a:cs typeface="Lucida Console"/>
              </a:rPr>
              <a:t>none</a:t>
            </a:r>
            <a:r>
              <a:rPr sz="850" spc="30" dirty="0">
                <a:solidFill>
                  <a:srgbClr val="333333"/>
                </a:solidFill>
                <a:latin typeface="Lucida Console"/>
                <a:cs typeface="Lucida Console"/>
              </a:rPr>
              <a:t> </a:t>
            </a:r>
            <a:r>
              <a:rPr sz="850" spc="20" dirty="0">
                <a:solidFill>
                  <a:srgbClr val="333333"/>
                </a:solidFill>
                <a:latin typeface="Lucida Console"/>
                <a:cs typeface="Lucida Console"/>
              </a:rPr>
              <a:t>24</a:t>
            </a:r>
            <a:endParaRPr sz="850">
              <a:latin typeface="Lucida Console"/>
              <a:cs typeface="Lucida Console"/>
            </a:endParaRPr>
          </a:p>
          <a:p>
            <a:pPr marL="12700" marR="71755">
              <a:lnSpc>
                <a:spcPct val="132400"/>
              </a:lnSpc>
              <a:tabLst>
                <a:tab pos="4150995" algn="l"/>
                <a:tab pos="4563110" algn="l"/>
                <a:tab pos="4705985" algn="l"/>
                <a:tab pos="4845050" algn="l"/>
                <a:tab pos="4981575" algn="l"/>
              </a:tabLst>
            </a:pPr>
            <a:r>
              <a:rPr sz="850" spc="20" dirty="0">
                <a:solidFill>
                  <a:srgbClr val="333333"/>
                </a:solidFill>
                <a:latin typeface="Lucida Console"/>
                <a:cs typeface="Lucida Console"/>
              </a:rPr>
              <a:t>25</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Title</a:t>
            </a:r>
            <a:r>
              <a:rPr sz="850" spc="40" dirty="0">
                <a:solidFill>
                  <a:srgbClr val="333333"/>
                </a:solidFill>
                <a:latin typeface="Lucida Console"/>
                <a:cs typeface="Lucida Console"/>
              </a:rPr>
              <a:t> </a:t>
            </a:r>
            <a:r>
              <a:rPr sz="850" spc="25" dirty="0">
                <a:solidFill>
                  <a:srgbClr val="333333"/>
                </a:solidFill>
                <a:latin typeface="Lucida Console"/>
                <a:cs typeface="Lucida Console"/>
              </a:rPr>
              <a:t>bar</a:t>
            </a:r>
            <a:r>
              <a:rPr sz="850" spc="40" dirty="0">
                <a:solidFill>
                  <a:srgbClr val="333333"/>
                </a:solidFill>
                <a:latin typeface="Lucida Console"/>
                <a:cs typeface="Lucida Console"/>
              </a:rPr>
              <a:t> </a:t>
            </a:r>
            <a:r>
              <a:rPr sz="850" spc="20" dirty="0">
                <a:solidFill>
                  <a:srgbClr val="333333"/>
                </a:solidFill>
                <a:latin typeface="Lucida Console"/>
                <a:cs typeface="Lucida Console"/>
              </a:rPr>
              <a:t>26</a:t>
            </a:r>
            <a:r>
              <a:rPr sz="850" spc="4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40"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40" dirty="0">
                <a:solidFill>
                  <a:srgbClr val="333333"/>
                </a:solidFill>
                <a:latin typeface="Lucida Console"/>
                <a:cs typeface="Lucida Console"/>
              </a:rPr>
              <a:t> </a:t>
            </a:r>
            <a:r>
              <a:rPr sz="850" spc="25" dirty="0">
                <a:solidFill>
                  <a:srgbClr val="333333"/>
                </a:solidFill>
                <a:latin typeface="Lucida Console"/>
                <a:cs typeface="Lucida Console"/>
              </a:rPr>
              <a:t>title</a:t>
            </a:r>
            <a:r>
              <a:rPr sz="850" spc="40" dirty="0">
                <a:solidFill>
                  <a:srgbClr val="333333"/>
                </a:solidFill>
                <a:latin typeface="Lucida Console"/>
                <a:cs typeface="Lucida Console"/>
              </a:rPr>
              <a:t> </a:t>
            </a:r>
            <a:r>
              <a:rPr sz="850" spc="15" dirty="0">
                <a:solidFill>
                  <a:srgbClr val="333333"/>
                </a:solidFill>
                <a:latin typeface="Lucida Console"/>
                <a:cs typeface="Lucida Console"/>
              </a:rPr>
              <a:t>0</a:t>
            </a:r>
            <a:r>
              <a:rPr sz="850" spc="40" dirty="0">
                <a:solidFill>
                  <a:srgbClr val="333333"/>
                </a:solidFill>
                <a:latin typeface="Lucida Console"/>
                <a:cs typeface="Lucida Console"/>
              </a:rPr>
              <a:t> </a:t>
            </a:r>
            <a:r>
              <a:rPr sz="850" spc="30" dirty="0">
                <a:solidFill>
                  <a:srgbClr val="333333"/>
                </a:solidFill>
                <a:latin typeface="Lucida Console"/>
                <a:cs typeface="Lucida Console"/>
              </a:rPr>
              <a:t>#ff7ba3d0</a:t>
            </a:r>
            <a:r>
              <a:rPr sz="850" spc="45" dirty="0">
                <a:solidFill>
                  <a:srgbClr val="333333"/>
                </a:solidFill>
                <a:latin typeface="Lucida Console"/>
                <a:cs typeface="Lucida Console"/>
              </a:rPr>
              <a:t> </a:t>
            </a:r>
            <a:r>
              <a:rPr sz="850" spc="30" dirty="0">
                <a:solidFill>
                  <a:srgbClr val="333333"/>
                </a:solidFill>
                <a:latin typeface="Lucida Console"/>
                <a:cs typeface="Lucida Console"/>
              </a:rPr>
              <a:t>#00000000</a:t>
            </a:r>
            <a:r>
              <a:rPr sz="850" spc="40" dirty="0">
                <a:solidFill>
                  <a:srgbClr val="333333"/>
                </a:solidFill>
                <a:latin typeface="Lucida Console"/>
                <a:cs typeface="Lucida Console"/>
              </a:rPr>
              <a:t> </a:t>
            </a:r>
            <a:r>
              <a:rPr sz="850" spc="25" dirty="0">
                <a:solidFill>
                  <a:srgbClr val="333333"/>
                </a:solidFill>
                <a:latin typeface="Lucida Console"/>
                <a:cs typeface="Lucida Console"/>
              </a:rPr>
              <a:t>none</a:t>
            </a:r>
            <a:r>
              <a:rPr sz="850" spc="40" dirty="0">
                <a:solidFill>
                  <a:srgbClr val="333333"/>
                </a:solidFill>
                <a:latin typeface="Lucida Console"/>
                <a:cs typeface="Lucida Console"/>
              </a:rPr>
              <a:t> </a:t>
            </a:r>
            <a:r>
              <a:rPr sz="850" spc="20" dirty="0">
                <a:solidFill>
                  <a:srgbClr val="333333"/>
                </a:solidFill>
                <a:latin typeface="Lucida Console"/>
                <a:cs typeface="Lucida Console"/>
              </a:rPr>
              <a:t>27	28 </a:t>
            </a:r>
            <a:r>
              <a:rPr sz="850" spc="15" dirty="0">
                <a:solidFill>
                  <a:srgbClr val="333333"/>
                </a:solidFill>
                <a:latin typeface="Lucida Console"/>
                <a:cs typeface="Lucida Console"/>
              </a:rPr>
              <a:t># </a:t>
            </a:r>
            <a:r>
              <a:rPr sz="850" spc="25" dirty="0">
                <a:solidFill>
                  <a:srgbClr val="333333"/>
                </a:solidFill>
                <a:latin typeface="Lucida Console"/>
                <a:cs typeface="Lucida Console"/>
              </a:rPr>
              <a:t>Press </a:t>
            </a:r>
            <a:r>
              <a:rPr sz="850" spc="30" dirty="0">
                <a:solidFill>
                  <a:srgbClr val="333333"/>
                </a:solidFill>
                <a:latin typeface="Lucida Console"/>
                <a:cs typeface="Lucida Console"/>
              </a:rPr>
              <a:t> </a:t>
            </a:r>
            <a:r>
              <a:rPr sz="850" spc="25" dirty="0">
                <a:solidFill>
                  <a:srgbClr val="333333"/>
                </a:solidFill>
                <a:latin typeface="Lucida Console"/>
                <a:cs typeface="Lucida Console"/>
              </a:rPr>
              <a:t>[Tab]</a:t>
            </a:r>
            <a:r>
              <a:rPr sz="850" spc="40" dirty="0">
                <a:solidFill>
                  <a:srgbClr val="333333"/>
                </a:solidFill>
                <a:latin typeface="Lucida Console"/>
                <a:cs typeface="Lucida Console"/>
              </a:rPr>
              <a:t> </a:t>
            </a:r>
            <a:r>
              <a:rPr sz="850" spc="30" dirty="0">
                <a:solidFill>
                  <a:srgbClr val="333333"/>
                </a:solidFill>
                <a:latin typeface="Lucida Console"/>
                <a:cs typeface="Lucida Console"/>
              </a:rPr>
              <a:t>message</a:t>
            </a:r>
            <a:r>
              <a:rPr sz="850" spc="40" dirty="0">
                <a:solidFill>
                  <a:srgbClr val="333333"/>
                </a:solidFill>
                <a:latin typeface="Lucida Console"/>
                <a:cs typeface="Lucida Console"/>
              </a:rPr>
              <a:t> </a:t>
            </a:r>
            <a:r>
              <a:rPr sz="850" spc="20" dirty="0">
                <a:solidFill>
                  <a:srgbClr val="333333"/>
                </a:solidFill>
                <a:latin typeface="Lucida Console"/>
                <a:cs typeface="Lucida Console"/>
              </a:rPr>
              <a:t>29</a:t>
            </a:r>
            <a:r>
              <a:rPr sz="850" spc="4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40"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40" dirty="0">
                <a:solidFill>
                  <a:srgbClr val="333333"/>
                </a:solidFill>
                <a:latin typeface="Lucida Console"/>
                <a:cs typeface="Lucida Console"/>
              </a:rPr>
              <a:t> </a:t>
            </a:r>
            <a:r>
              <a:rPr sz="850" spc="25" dirty="0">
                <a:solidFill>
                  <a:srgbClr val="333333"/>
                </a:solidFill>
                <a:latin typeface="Lucida Console"/>
                <a:cs typeface="Lucida Console"/>
              </a:rPr>
              <a:t>tabmsg</a:t>
            </a:r>
            <a:r>
              <a:rPr sz="850" spc="45" dirty="0">
                <a:solidFill>
                  <a:srgbClr val="333333"/>
                </a:solidFill>
                <a:latin typeface="Lucida Console"/>
                <a:cs typeface="Lucida Console"/>
              </a:rPr>
              <a:t> </a:t>
            </a:r>
            <a:r>
              <a:rPr sz="850" spc="15" dirty="0">
                <a:solidFill>
                  <a:srgbClr val="333333"/>
                </a:solidFill>
                <a:latin typeface="Lucida Console"/>
                <a:cs typeface="Lucida Console"/>
              </a:rPr>
              <a:t>0</a:t>
            </a:r>
            <a:r>
              <a:rPr sz="850" spc="40" dirty="0">
                <a:solidFill>
                  <a:srgbClr val="333333"/>
                </a:solidFill>
                <a:latin typeface="Lucida Console"/>
                <a:cs typeface="Lucida Console"/>
              </a:rPr>
              <a:t> </a:t>
            </a:r>
            <a:r>
              <a:rPr sz="850" spc="30" dirty="0">
                <a:solidFill>
                  <a:srgbClr val="333333"/>
                </a:solidFill>
                <a:latin typeface="Lucida Console"/>
                <a:cs typeface="Lucida Console"/>
              </a:rPr>
              <a:t>#ff3a6496</a:t>
            </a:r>
            <a:r>
              <a:rPr sz="850" spc="45" dirty="0">
                <a:solidFill>
                  <a:srgbClr val="333333"/>
                </a:solidFill>
                <a:latin typeface="Lucida Console"/>
                <a:cs typeface="Lucida Console"/>
              </a:rPr>
              <a:t> </a:t>
            </a:r>
            <a:r>
              <a:rPr sz="850" spc="30" dirty="0">
                <a:solidFill>
                  <a:srgbClr val="333333"/>
                </a:solidFill>
                <a:latin typeface="Lucida Console"/>
                <a:cs typeface="Lucida Console"/>
              </a:rPr>
              <a:t>#00000000</a:t>
            </a:r>
            <a:r>
              <a:rPr sz="850" spc="40" dirty="0">
                <a:solidFill>
                  <a:srgbClr val="333333"/>
                </a:solidFill>
                <a:latin typeface="Lucida Console"/>
                <a:cs typeface="Lucida Console"/>
              </a:rPr>
              <a:t> </a:t>
            </a:r>
            <a:r>
              <a:rPr sz="850" spc="25" dirty="0">
                <a:solidFill>
                  <a:srgbClr val="333333"/>
                </a:solidFill>
                <a:latin typeface="Lucida Console"/>
                <a:cs typeface="Lucida Console"/>
              </a:rPr>
              <a:t>none</a:t>
            </a:r>
            <a:r>
              <a:rPr sz="850" spc="40" dirty="0">
                <a:solidFill>
                  <a:srgbClr val="333333"/>
                </a:solidFill>
                <a:latin typeface="Lucida Console"/>
                <a:cs typeface="Lucida Console"/>
              </a:rPr>
              <a:t> </a:t>
            </a:r>
            <a:r>
              <a:rPr sz="850" spc="20" dirty="0">
                <a:solidFill>
                  <a:srgbClr val="333333"/>
                </a:solidFill>
                <a:latin typeface="Lucida Console"/>
                <a:cs typeface="Lucida Console"/>
              </a:rPr>
              <a:t>30	31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Unselected</a:t>
            </a:r>
            <a:r>
              <a:rPr sz="850" spc="40" dirty="0">
                <a:solidFill>
                  <a:srgbClr val="333333"/>
                </a:solidFill>
                <a:latin typeface="Lucida Console"/>
                <a:cs typeface="Lucida Console"/>
              </a:rPr>
              <a:t> </a:t>
            </a:r>
            <a:r>
              <a:rPr sz="850" spc="25" dirty="0">
                <a:solidFill>
                  <a:srgbClr val="333333"/>
                </a:solidFill>
                <a:latin typeface="Lucida Console"/>
                <a:cs typeface="Lucida Console"/>
              </a:rPr>
              <a:t>menu</a:t>
            </a:r>
            <a:r>
              <a:rPr sz="850" spc="40" dirty="0">
                <a:solidFill>
                  <a:srgbClr val="333333"/>
                </a:solidFill>
                <a:latin typeface="Lucida Console"/>
                <a:cs typeface="Lucida Console"/>
              </a:rPr>
              <a:t> </a:t>
            </a:r>
            <a:r>
              <a:rPr sz="850" spc="25" dirty="0">
                <a:solidFill>
                  <a:srgbClr val="333333"/>
                </a:solidFill>
                <a:latin typeface="Lucida Console"/>
                <a:cs typeface="Lucida Console"/>
              </a:rPr>
              <a:t>item</a:t>
            </a:r>
            <a:r>
              <a:rPr sz="850" spc="45" dirty="0">
                <a:solidFill>
                  <a:srgbClr val="333333"/>
                </a:solidFill>
                <a:latin typeface="Lucida Console"/>
                <a:cs typeface="Lucida Console"/>
              </a:rPr>
              <a:t> </a:t>
            </a:r>
            <a:r>
              <a:rPr sz="850" spc="20" dirty="0">
                <a:solidFill>
                  <a:srgbClr val="333333"/>
                </a:solidFill>
                <a:latin typeface="Lucida Console"/>
                <a:cs typeface="Lucida Console"/>
              </a:rPr>
              <a:t>32</a:t>
            </a:r>
            <a:r>
              <a:rPr sz="850" spc="40" dirty="0">
                <a:solidFill>
                  <a:srgbClr val="333333"/>
                </a:solidFill>
                <a:latin typeface="Lucida Console"/>
                <a:cs typeface="Lucida Console"/>
              </a:rPr>
              <a:t> </a:t>
            </a:r>
            <a:r>
              <a:rPr sz="850" spc="25" dirty="0">
                <a:solidFill>
                  <a:srgbClr val="333333"/>
                </a:solidFill>
                <a:latin typeface="Lucida Console"/>
                <a:cs typeface="Lucida Console"/>
              </a:rPr>
              <a:t>menu</a:t>
            </a:r>
            <a:r>
              <a:rPr sz="850" spc="45"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40" dirty="0">
                <a:solidFill>
                  <a:srgbClr val="333333"/>
                </a:solidFill>
                <a:latin typeface="Lucida Console"/>
                <a:cs typeface="Lucida Console"/>
              </a:rPr>
              <a:t> </a:t>
            </a:r>
            <a:r>
              <a:rPr sz="850" spc="25" dirty="0">
                <a:solidFill>
                  <a:srgbClr val="333333"/>
                </a:solidFill>
                <a:latin typeface="Lucida Console"/>
                <a:cs typeface="Lucida Console"/>
              </a:rPr>
              <a:t>unsel</a:t>
            </a:r>
            <a:r>
              <a:rPr sz="850" spc="40" dirty="0">
                <a:solidFill>
                  <a:srgbClr val="333333"/>
                </a:solidFill>
                <a:latin typeface="Lucida Console"/>
                <a:cs typeface="Lucida Console"/>
              </a:rPr>
              <a:t> </a:t>
            </a:r>
            <a:r>
              <a:rPr sz="850" spc="15" dirty="0">
                <a:solidFill>
                  <a:srgbClr val="333333"/>
                </a:solidFill>
                <a:latin typeface="Lucida Console"/>
                <a:cs typeface="Lucida Console"/>
              </a:rPr>
              <a:t>0</a:t>
            </a:r>
            <a:r>
              <a:rPr sz="850" spc="45" dirty="0">
                <a:solidFill>
                  <a:srgbClr val="333333"/>
                </a:solidFill>
                <a:latin typeface="Lucida Console"/>
                <a:cs typeface="Lucida Console"/>
              </a:rPr>
              <a:t> </a:t>
            </a:r>
            <a:r>
              <a:rPr sz="850" spc="30" dirty="0">
                <a:solidFill>
                  <a:srgbClr val="333333"/>
                </a:solidFill>
                <a:latin typeface="Lucida Console"/>
                <a:cs typeface="Lucida Console"/>
              </a:rPr>
              <a:t>#84b8ffff</a:t>
            </a:r>
            <a:r>
              <a:rPr sz="850" spc="40" dirty="0">
                <a:solidFill>
                  <a:srgbClr val="333333"/>
                </a:solidFill>
                <a:latin typeface="Lucida Console"/>
                <a:cs typeface="Lucida Console"/>
              </a:rPr>
              <a:t> </a:t>
            </a:r>
            <a:r>
              <a:rPr sz="850" spc="30" dirty="0">
                <a:solidFill>
                  <a:srgbClr val="333333"/>
                </a:solidFill>
                <a:latin typeface="Lucida Console"/>
                <a:cs typeface="Lucida Console"/>
              </a:rPr>
              <a:t>#00000000</a:t>
            </a:r>
            <a:r>
              <a:rPr sz="850" spc="45" dirty="0">
                <a:solidFill>
                  <a:srgbClr val="333333"/>
                </a:solidFill>
                <a:latin typeface="Lucida Console"/>
                <a:cs typeface="Lucida Console"/>
              </a:rPr>
              <a:t> </a:t>
            </a:r>
            <a:r>
              <a:rPr sz="850" spc="25" dirty="0">
                <a:solidFill>
                  <a:srgbClr val="333333"/>
                </a:solidFill>
                <a:latin typeface="Lucida Console"/>
                <a:cs typeface="Lucida Console"/>
              </a:rPr>
              <a:t>none</a:t>
            </a:r>
            <a:r>
              <a:rPr sz="850" spc="40" dirty="0">
                <a:solidFill>
                  <a:srgbClr val="333333"/>
                </a:solidFill>
                <a:latin typeface="Lucida Console"/>
                <a:cs typeface="Lucida Console"/>
              </a:rPr>
              <a:t> </a:t>
            </a:r>
            <a:r>
              <a:rPr sz="850" spc="20" dirty="0">
                <a:solidFill>
                  <a:srgbClr val="333333"/>
                </a:solidFill>
                <a:latin typeface="Lucida Console"/>
                <a:cs typeface="Lucida Console"/>
              </a:rPr>
              <a:t>33	34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Selected</a:t>
            </a:r>
            <a:r>
              <a:rPr sz="850" spc="40" dirty="0">
                <a:solidFill>
                  <a:srgbClr val="333333"/>
                </a:solidFill>
                <a:latin typeface="Lucida Console"/>
                <a:cs typeface="Lucida Console"/>
              </a:rPr>
              <a:t> </a:t>
            </a:r>
            <a:r>
              <a:rPr sz="850" spc="25" dirty="0">
                <a:solidFill>
                  <a:srgbClr val="333333"/>
                </a:solidFill>
                <a:latin typeface="Lucida Console"/>
                <a:cs typeface="Lucida Console"/>
              </a:rPr>
              <a:t>hotkey</a:t>
            </a:r>
            <a:r>
              <a:rPr sz="850" spc="45" dirty="0">
                <a:solidFill>
                  <a:srgbClr val="333333"/>
                </a:solidFill>
                <a:latin typeface="Lucida Console"/>
                <a:cs typeface="Lucida Console"/>
              </a:rPr>
              <a:t> </a:t>
            </a:r>
            <a:r>
              <a:rPr sz="850" spc="20" dirty="0">
                <a:solidFill>
                  <a:srgbClr val="333333"/>
                </a:solidFill>
                <a:latin typeface="Lucida Console"/>
                <a:cs typeface="Lucida Console"/>
              </a:rPr>
              <a:t>35</a:t>
            </a:r>
            <a:r>
              <a:rPr sz="850" spc="4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40"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45" dirty="0">
                <a:solidFill>
                  <a:srgbClr val="333333"/>
                </a:solidFill>
                <a:latin typeface="Lucida Console"/>
                <a:cs typeface="Lucida Console"/>
              </a:rPr>
              <a:t> </a:t>
            </a:r>
            <a:r>
              <a:rPr sz="850" spc="25" dirty="0">
                <a:solidFill>
                  <a:srgbClr val="333333"/>
                </a:solidFill>
                <a:latin typeface="Lucida Console"/>
                <a:cs typeface="Lucida Console"/>
              </a:rPr>
              <a:t>hotsel</a:t>
            </a:r>
            <a:r>
              <a:rPr sz="850" spc="45" dirty="0">
                <a:solidFill>
                  <a:srgbClr val="333333"/>
                </a:solidFill>
                <a:latin typeface="Lucida Console"/>
                <a:cs typeface="Lucida Console"/>
              </a:rPr>
              <a:t> </a:t>
            </a:r>
            <a:r>
              <a:rPr sz="850" spc="15" dirty="0">
                <a:solidFill>
                  <a:srgbClr val="333333"/>
                </a:solidFill>
                <a:latin typeface="Lucida Console"/>
                <a:cs typeface="Lucida Console"/>
              </a:rPr>
              <a:t>0</a:t>
            </a:r>
            <a:r>
              <a:rPr sz="850" spc="45" dirty="0">
                <a:solidFill>
                  <a:srgbClr val="333333"/>
                </a:solidFill>
                <a:latin typeface="Lucida Console"/>
                <a:cs typeface="Lucida Console"/>
              </a:rPr>
              <a:t> </a:t>
            </a:r>
            <a:r>
              <a:rPr sz="850" spc="30" dirty="0">
                <a:solidFill>
                  <a:srgbClr val="333333"/>
                </a:solidFill>
                <a:latin typeface="Lucida Console"/>
                <a:cs typeface="Lucida Console"/>
              </a:rPr>
              <a:t>#84b8ffff</a:t>
            </a:r>
            <a:r>
              <a:rPr sz="850" spc="40" dirty="0">
                <a:solidFill>
                  <a:srgbClr val="333333"/>
                </a:solidFill>
                <a:latin typeface="Lucida Console"/>
                <a:cs typeface="Lucida Console"/>
              </a:rPr>
              <a:t> </a:t>
            </a:r>
            <a:r>
              <a:rPr sz="850" spc="30" dirty="0">
                <a:solidFill>
                  <a:srgbClr val="333333"/>
                </a:solidFill>
                <a:latin typeface="Lucida Console"/>
                <a:cs typeface="Lucida Console"/>
              </a:rPr>
              <a:t>#00000000</a:t>
            </a:r>
            <a:r>
              <a:rPr sz="850" spc="45" dirty="0">
                <a:solidFill>
                  <a:srgbClr val="333333"/>
                </a:solidFill>
                <a:latin typeface="Lucida Console"/>
                <a:cs typeface="Lucida Console"/>
              </a:rPr>
              <a:t> </a:t>
            </a:r>
            <a:r>
              <a:rPr sz="850" spc="25" dirty="0">
                <a:solidFill>
                  <a:srgbClr val="333333"/>
                </a:solidFill>
                <a:latin typeface="Lucida Console"/>
                <a:cs typeface="Lucida Console"/>
              </a:rPr>
              <a:t>none</a:t>
            </a:r>
            <a:r>
              <a:rPr sz="850" spc="45" dirty="0">
                <a:solidFill>
                  <a:srgbClr val="333333"/>
                </a:solidFill>
                <a:latin typeface="Lucida Console"/>
                <a:cs typeface="Lucida Console"/>
              </a:rPr>
              <a:t> </a:t>
            </a:r>
            <a:r>
              <a:rPr sz="850" spc="20" dirty="0">
                <a:solidFill>
                  <a:srgbClr val="333333"/>
                </a:solidFill>
                <a:latin typeface="Lucida Console"/>
                <a:cs typeface="Lucida Console"/>
              </a:rPr>
              <a:t>36	37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Unselected</a:t>
            </a:r>
            <a:r>
              <a:rPr sz="850" spc="40" dirty="0">
                <a:solidFill>
                  <a:srgbClr val="333333"/>
                </a:solidFill>
                <a:latin typeface="Lucida Console"/>
                <a:cs typeface="Lucida Console"/>
              </a:rPr>
              <a:t> </a:t>
            </a:r>
            <a:r>
              <a:rPr sz="850" spc="25" dirty="0">
                <a:solidFill>
                  <a:srgbClr val="333333"/>
                </a:solidFill>
                <a:latin typeface="Lucida Console"/>
                <a:cs typeface="Lucida Console"/>
              </a:rPr>
              <a:t>hotkey</a:t>
            </a:r>
            <a:r>
              <a:rPr sz="850" spc="45" dirty="0">
                <a:solidFill>
                  <a:srgbClr val="333333"/>
                </a:solidFill>
                <a:latin typeface="Lucida Console"/>
                <a:cs typeface="Lucida Console"/>
              </a:rPr>
              <a:t> </a:t>
            </a:r>
            <a:r>
              <a:rPr sz="850" spc="20" dirty="0">
                <a:solidFill>
                  <a:srgbClr val="333333"/>
                </a:solidFill>
                <a:latin typeface="Lucida Console"/>
                <a:cs typeface="Lucida Console"/>
              </a:rPr>
              <a:t>38</a:t>
            </a:r>
            <a:r>
              <a:rPr sz="850" spc="4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45"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45" dirty="0">
                <a:solidFill>
                  <a:srgbClr val="333333"/>
                </a:solidFill>
                <a:latin typeface="Lucida Console"/>
                <a:cs typeface="Lucida Console"/>
              </a:rPr>
              <a:t> </a:t>
            </a:r>
            <a:r>
              <a:rPr sz="850" spc="25" dirty="0">
                <a:solidFill>
                  <a:srgbClr val="333333"/>
                </a:solidFill>
                <a:latin typeface="Lucida Console"/>
                <a:cs typeface="Lucida Console"/>
              </a:rPr>
              <a:t>hotkey</a:t>
            </a:r>
            <a:r>
              <a:rPr sz="850" spc="40" dirty="0">
                <a:solidFill>
                  <a:srgbClr val="333333"/>
                </a:solidFill>
                <a:latin typeface="Lucida Console"/>
                <a:cs typeface="Lucida Console"/>
              </a:rPr>
              <a:t> </a:t>
            </a:r>
            <a:r>
              <a:rPr sz="850" spc="15" dirty="0">
                <a:solidFill>
                  <a:srgbClr val="333333"/>
                </a:solidFill>
                <a:latin typeface="Lucida Console"/>
                <a:cs typeface="Lucida Console"/>
              </a:rPr>
              <a:t>0</a:t>
            </a:r>
            <a:r>
              <a:rPr sz="850" spc="45" dirty="0">
                <a:solidFill>
                  <a:srgbClr val="333333"/>
                </a:solidFill>
                <a:latin typeface="Lucida Console"/>
                <a:cs typeface="Lucida Console"/>
              </a:rPr>
              <a:t> </a:t>
            </a:r>
            <a:r>
              <a:rPr sz="850" spc="30" dirty="0">
                <a:solidFill>
                  <a:srgbClr val="333333"/>
                </a:solidFill>
                <a:latin typeface="Lucida Console"/>
                <a:cs typeface="Lucida Console"/>
              </a:rPr>
              <a:t>#ffffffff</a:t>
            </a:r>
            <a:r>
              <a:rPr sz="850" spc="45" dirty="0">
                <a:solidFill>
                  <a:srgbClr val="333333"/>
                </a:solidFill>
                <a:latin typeface="Lucida Console"/>
                <a:cs typeface="Lucida Console"/>
              </a:rPr>
              <a:t> </a:t>
            </a:r>
            <a:r>
              <a:rPr sz="850" spc="30" dirty="0">
                <a:solidFill>
                  <a:srgbClr val="333333"/>
                </a:solidFill>
                <a:latin typeface="Lucida Console"/>
                <a:cs typeface="Lucida Console"/>
              </a:rPr>
              <a:t>#00000000</a:t>
            </a:r>
            <a:r>
              <a:rPr sz="850" spc="45" dirty="0">
                <a:solidFill>
                  <a:srgbClr val="333333"/>
                </a:solidFill>
                <a:latin typeface="Lucida Console"/>
                <a:cs typeface="Lucida Console"/>
              </a:rPr>
              <a:t> </a:t>
            </a:r>
            <a:r>
              <a:rPr sz="850" spc="25" dirty="0">
                <a:solidFill>
                  <a:srgbClr val="333333"/>
                </a:solidFill>
                <a:latin typeface="Lucida Console"/>
                <a:cs typeface="Lucida Console"/>
              </a:rPr>
              <a:t>none</a:t>
            </a:r>
            <a:r>
              <a:rPr sz="850" spc="45" dirty="0">
                <a:solidFill>
                  <a:srgbClr val="333333"/>
                </a:solidFill>
                <a:latin typeface="Lucida Console"/>
                <a:cs typeface="Lucida Console"/>
              </a:rPr>
              <a:t> </a:t>
            </a:r>
            <a:r>
              <a:rPr sz="850" spc="20" dirty="0">
                <a:solidFill>
                  <a:srgbClr val="333333"/>
                </a:solidFill>
                <a:latin typeface="Lucida Console"/>
                <a:cs typeface="Lucida Console"/>
              </a:rPr>
              <a:t>39	40 </a:t>
            </a:r>
            <a:r>
              <a:rPr sz="850" spc="110"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Help</a:t>
            </a:r>
            <a:r>
              <a:rPr sz="850" spc="40" dirty="0">
                <a:solidFill>
                  <a:srgbClr val="333333"/>
                </a:solidFill>
                <a:latin typeface="Lucida Console"/>
                <a:cs typeface="Lucida Console"/>
              </a:rPr>
              <a:t> </a:t>
            </a:r>
            <a:r>
              <a:rPr sz="850" spc="25" dirty="0">
                <a:solidFill>
                  <a:srgbClr val="333333"/>
                </a:solidFill>
                <a:latin typeface="Lucida Console"/>
                <a:cs typeface="Lucida Console"/>
              </a:rPr>
              <a:t>text</a:t>
            </a:r>
            <a:r>
              <a:rPr sz="850" spc="40" dirty="0">
                <a:solidFill>
                  <a:srgbClr val="333333"/>
                </a:solidFill>
                <a:latin typeface="Lucida Console"/>
                <a:cs typeface="Lucida Console"/>
              </a:rPr>
              <a:t> </a:t>
            </a:r>
            <a:r>
              <a:rPr sz="850" spc="20" dirty="0">
                <a:solidFill>
                  <a:srgbClr val="333333"/>
                </a:solidFill>
                <a:latin typeface="Lucida Console"/>
                <a:cs typeface="Lucida Console"/>
              </a:rPr>
              <a:t>41</a:t>
            </a:r>
            <a:r>
              <a:rPr sz="850" spc="40" dirty="0">
                <a:solidFill>
                  <a:srgbClr val="333333"/>
                </a:solidFill>
                <a:latin typeface="Lucida Console"/>
                <a:cs typeface="Lucida Console"/>
              </a:rPr>
              <a:t> </a:t>
            </a:r>
            <a:r>
              <a:rPr sz="850" spc="25" dirty="0">
                <a:solidFill>
                  <a:srgbClr val="333333"/>
                </a:solidFill>
                <a:latin typeface="Lucida Console"/>
                <a:cs typeface="Lucida Console"/>
              </a:rPr>
              <a:t>menu</a:t>
            </a:r>
            <a:r>
              <a:rPr sz="850" spc="40"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45" dirty="0">
                <a:solidFill>
                  <a:srgbClr val="333333"/>
                </a:solidFill>
                <a:latin typeface="Lucida Console"/>
                <a:cs typeface="Lucida Console"/>
              </a:rPr>
              <a:t> </a:t>
            </a:r>
            <a:r>
              <a:rPr sz="850" spc="25" dirty="0">
                <a:solidFill>
                  <a:srgbClr val="333333"/>
                </a:solidFill>
                <a:latin typeface="Lucida Console"/>
                <a:cs typeface="Lucida Console"/>
              </a:rPr>
              <a:t>help</a:t>
            </a:r>
            <a:r>
              <a:rPr sz="850" spc="40" dirty="0">
                <a:solidFill>
                  <a:srgbClr val="333333"/>
                </a:solidFill>
                <a:latin typeface="Lucida Console"/>
                <a:cs typeface="Lucida Console"/>
              </a:rPr>
              <a:t> </a:t>
            </a:r>
            <a:r>
              <a:rPr sz="850" spc="15" dirty="0">
                <a:solidFill>
                  <a:srgbClr val="333333"/>
                </a:solidFill>
                <a:latin typeface="Lucida Console"/>
                <a:cs typeface="Lucida Console"/>
              </a:rPr>
              <a:t>0</a:t>
            </a:r>
            <a:r>
              <a:rPr sz="850" spc="40" dirty="0">
                <a:solidFill>
                  <a:srgbClr val="333333"/>
                </a:solidFill>
                <a:latin typeface="Lucida Console"/>
                <a:cs typeface="Lucida Console"/>
              </a:rPr>
              <a:t> </a:t>
            </a:r>
            <a:r>
              <a:rPr sz="850" spc="30" dirty="0">
                <a:solidFill>
                  <a:srgbClr val="333333"/>
                </a:solidFill>
                <a:latin typeface="Lucida Console"/>
                <a:cs typeface="Lucida Console"/>
              </a:rPr>
              <a:t>#ffffffff</a:t>
            </a:r>
            <a:r>
              <a:rPr sz="850" spc="40" dirty="0">
                <a:solidFill>
                  <a:srgbClr val="333333"/>
                </a:solidFill>
                <a:latin typeface="Lucida Console"/>
                <a:cs typeface="Lucida Console"/>
              </a:rPr>
              <a:t> </a:t>
            </a:r>
            <a:r>
              <a:rPr sz="850" spc="30" dirty="0">
                <a:solidFill>
                  <a:srgbClr val="333333"/>
                </a:solidFill>
                <a:latin typeface="Lucida Console"/>
                <a:cs typeface="Lucida Console"/>
              </a:rPr>
              <a:t>#00000000</a:t>
            </a:r>
            <a:r>
              <a:rPr sz="850" spc="45" dirty="0">
                <a:solidFill>
                  <a:srgbClr val="333333"/>
                </a:solidFill>
                <a:latin typeface="Lucida Console"/>
                <a:cs typeface="Lucida Console"/>
              </a:rPr>
              <a:t> </a:t>
            </a:r>
            <a:r>
              <a:rPr sz="850" spc="25" dirty="0">
                <a:solidFill>
                  <a:srgbClr val="333333"/>
                </a:solidFill>
                <a:latin typeface="Lucida Console"/>
                <a:cs typeface="Lucida Console"/>
              </a:rPr>
              <a:t>none</a:t>
            </a:r>
            <a:r>
              <a:rPr sz="850" spc="40" dirty="0">
                <a:solidFill>
                  <a:srgbClr val="333333"/>
                </a:solidFill>
                <a:latin typeface="Lucida Console"/>
                <a:cs typeface="Lucida Console"/>
              </a:rPr>
              <a:t> </a:t>
            </a:r>
            <a:r>
              <a:rPr sz="850" spc="20" dirty="0">
                <a:solidFill>
                  <a:srgbClr val="333333"/>
                </a:solidFill>
                <a:latin typeface="Lucida Console"/>
                <a:cs typeface="Lucida Console"/>
              </a:rPr>
              <a:t>42	43 </a:t>
            </a:r>
            <a:r>
              <a:rPr sz="850" spc="15" dirty="0">
                <a:solidFill>
                  <a:srgbClr val="333333"/>
                </a:solidFill>
                <a:latin typeface="Lucida Console"/>
                <a:cs typeface="Lucida Console"/>
              </a:rPr>
              <a:t># A </a:t>
            </a:r>
            <a:r>
              <a:rPr sz="850" spc="30" dirty="0">
                <a:solidFill>
                  <a:srgbClr val="333333"/>
                </a:solidFill>
                <a:latin typeface="Lucida Console"/>
                <a:cs typeface="Lucida Console"/>
              </a:rPr>
              <a:t>scrollbar </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some</a:t>
            </a:r>
            <a:r>
              <a:rPr sz="850" spc="35" dirty="0">
                <a:solidFill>
                  <a:srgbClr val="333333"/>
                </a:solidFill>
                <a:latin typeface="Lucida Console"/>
                <a:cs typeface="Lucida Console"/>
              </a:rPr>
              <a:t> </a:t>
            </a:r>
            <a:r>
              <a:rPr sz="850" spc="25" dirty="0">
                <a:solidFill>
                  <a:srgbClr val="333333"/>
                </a:solidFill>
                <a:latin typeface="Lucida Console"/>
                <a:cs typeface="Lucida Console"/>
              </a:rPr>
              <a:t>type?</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25" dirty="0">
                <a:solidFill>
                  <a:srgbClr val="333333"/>
                </a:solidFill>
                <a:latin typeface="Lucida Console"/>
                <a:cs typeface="Lucida Console"/>
              </a:rPr>
              <a:t>sure.</a:t>
            </a:r>
            <a:r>
              <a:rPr sz="850" spc="35" dirty="0">
                <a:solidFill>
                  <a:srgbClr val="333333"/>
                </a:solidFill>
                <a:latin typeface="Lucida Console"/>
                <a:cs typeface="Lucida Console"/>
              </a:rPr>
              <a:t> </a:t>
            </a:r>
            <a:r>
              <a:rPr sz="850" spc="20" dirty="0">
                <a:solidFill>
                  <a:srgbClr val="333333"/>
                </a:solidFill>
                <a:latin typeface="Lucida Console"/>
                <a:cs typeface="Lucida Console"/>
              </a:rPr>
              <a:t>44</a:t>
            </a:r>
            <a:r>
              <a:rPr sz="850" spc="3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30"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35" dirty="0">
                <a:solidFill>
                  <a:srgbClr val="333333"/>
                </a:solidFill>
                <a:latin typeface="Lucida Console"/>
                <a:cs typeface="Lucida Console"/>
              </a:rPr>
              <a:t> </a:t>
            </a:r>
            <a:r>
              <a:rPr sz="850" spc="30" dirty="0">
                <a:solidFill>
                  <a:srgbClr val="333333"/>
                </a:solidFill>
                <a:latin typeface="Lucida Console"/>
                <a:cs typeface="Lucida Console"/>
              </a:rPr>
              <a:t>scrollbar</a:t>
            </a:r>
            <a:r>
              <a:rPr sz="850" spc="35" dirty="0">
                <a:solidFill>
                  <a:srgbClr val="333333"/>
                </a:solidFill>
                <a:latin typeface="Lucida Console"/>
                <a:cs typeface="Lucida Console"/>
              </a:rPr>
              <a:t> </a:t>
            </a:r>
            <a:r>
              <a:rPr sz="850" spc="15" dirty="0">
                <a:solidFill>
                  <a:srgbClr val="333333"/>
                </a:solidFill>
                <a:latin typeface="Lucida Console"/>
                <a:cs typeface="Lucida Console"/>
              </a:rPr>
              <a:t>0</a:t>
            </a:r>
            <a:r>
              <a:rPr sz="850" spc="35" dirty="0">
                <a:solidFill>
                  <a:srgbClr val="333333"/>
                </a:solidFill>
                <a:latin typeface="Lucida Console"/>
                <a:cs typeface="Lucida Console"/>
              </a:rPr>
              <a:t> </a:t>
            </a:r>
            <a:r>
              <a:rPr sz="850" spc="30" dirty="0">
                <a:solidFill>
                  <a:srgbClr val="333333"/>
                </a:solidFill>
                <a:latin typeface="Lucida Console"/>
                <a:cs typeface="Lucida Console"/>
              </a:rPr>
              <a:t>#ffffffff</a:t>
            </a:r>
            <a:r>
              <a:rPr sz="850" spc="35" dirty="0">
                <a:solidFill>
                  <a:srgbClr val="333333"/>
                </a:solidFill>
                <a:latin typeface="Lucida Console"/>
                <a:cs typeface="Lucida Console"/>
              </a:rPr>
              <a:t> </a:t>
            </a:r>
            <a:r>
              <a:rPr sz="850" spc="30" dirty="0">
                <a:solidFill>
                  <a:srgbClr val="333333"/>
                </a:solidFill>
                <a:latin typeface="Lucida Console"/>
                <a:cs typeface="Lucida Console"/>
              </a:rPr>
              <a:t>#ff355594</a:t>
            </a:r>
            <a:r>
              <a:rPr sz="850" spc="35" dirty="0">
                <a:solidFill>
                  <a:srgbClr val="333333"/>
                </a:solidFill>
                <a:latin typeface="Lucida Console"/>
                <a:cs typeface="Lucida Console"/>
              </a:rPr>
              <a:t> </a:t>
            </a:r>
            <a:r>
              <a:rPr sz="850" spc="25" dirty="0">
                <a:solidFill>
                  <a:srgbClr val="333333"/>
                </a:solidFill>
                <a:latin typeface="Lucida Console"/>
                <a:cs typeface="Lucida Console"/>
              </a:rPr>
              <a:t>none</a:t>
            </a:r>
            <a:r>
              <a:rPr sz="850" spc="30" dirty="0">
                <a:solidFill>
                  <a:srgbClr val="333333"/>
                </a:solidFill>
                <a:latin typeface="Lucida Console"/>
                <a:cs typeface="Lucida Console"/>
              </a:rPr>
              <a:t> </a:t>
            </a:r>
            <a:r>
              <a:rPr sz="850" spc="20" dirty="0">
                <a:solidFill>
                  <a:srgbClr val="333333"/>
                </a:solidFill>
                <a:latin typeface="Lucida Console"/>
                <a:cs typeface="Lucida Console"/>
              </a:rPr>
              <a:t>45</a:t>
            </a:r>
            <a:endParaRPr sz="850">
              <a:latin typeface="Lucida Console"/>
              <a:cs typeface="Lucida Console"/>
            </a:endParaRPr>
          </a:p>
          <a:p>
            <a:pPr marL="12700" marR="141605">
              <a:lnSpc>
                <a:spcPct val="132400"/>
              </a:lnSpc>
              <a:tabLst>
                <a:tab pos="2014220" algn="l"/>
                <a:tab pos="3395979" algn="l"/>
                <a:tab pos="4636770" algn="l"/>
                <a:tab pos="4701540" algn="l"/>
              </a:tabLst>
            </a:pPr>
            <a:r>
              <a:rPr sz="850" spc="20" dirty="0">
                <a:solidFill>
                  <a:srgbClr val="333333"/>
                </a:solidFill>
                <a:latin typeface="Lucida Console"/>
                <a:cs typeface="Lucida Console"/>
              </a:rPr>
              <a:t>46</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Timeout </a:t>
            </a:r>
            <a:r>
              <a:rPr sz="850" spc="25" dirty="0">
                <a:solidFill>
                  <a:srgbClr val="333333"/>
                </a:solidFill>
                <a:latin typeface="Lucida Console"/>
                <a:cs typeface="Lucida Console"/>
              </a:rPr>
              <a:t>msg</a:t>
            </a:r>
            <a:r>
              <a:rPr sz="850" spc="30" dirty="0">
                <a:solidFill>
                  <a:srgbClr val="333333"/>
                </a:solidFill>
                <a:latin typeface="Lucida Console"/>
                <a:cs typeface="Lucida Console"/>
              </a:rPr>
              <a:t> </a:t>
            </a:r>
            <a:r>
              <a:rPr sz="850" spc="20" dirty="0">
                <a:solidFill>
                  <a:srgbClr val="333333"/>
                </a:solidFill>
                <a:latin typeface="Lucida Console"/>
                <a:cs typeface="Lucida Console"/>
              </a:rPr>
              <a:t>47</a:t>
            </a:r>
            <a:r>
              <a:rPr sz="850" spc="30" dirty="0">
                <a:solidFill>
                  <a:srgbClr val="333333"/>
                </a:solidFill>
                <a:latin typeface="Lucida Console"/>
                <a:cs typeface="Lucida Console"/>
              </a:rPr>
              <a:t> </a:t>
            </a:r>
            <a:r>
              <a:rPr sz="850" spc="25" dirty="0">
                <a:solidFill>
                  <a:srgbClr val="333333"/>
                </a:solidFill>
                <a:latin typeface="Lucida Console"/>
                <a:cs typeface="Lucida Console"/>
              </a:rPr>
              <a:t>menu</a:t>
            </a:r>
            <a:r>
              <a:rPr sz="850" spc="30"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timeout </a:t>
            </a:r>
            <a:r>
              <a:rPr sz="850" spc="15" dirty="0">
                <a:solidFill>
                  <a:srgbClr val="333333"/>
                </a:solidFill>
                <a:latin typeface="Lucida Console"/>
                <a:cs typeface="Lucida Console"/>
              </a:rPr>
              <a:t>0</a:t>
            </a:r>
            <a:r>
              <a:rPr sz="850" spc="30" dirty="0">
                <a:solidFill>
                  <a:srgbClr val="333333"/>
                </a:solidFill>
                <a:latin typeface="Lucida Console"/>
                <a:cs typeface="Lucida Console"/>
              </a:rPr>
              <a:t> #ffffffff #00000000 </a:t>
            </a:r>
            <a:r>
              <a:rPr sz="850" spc="25" dirty="0">
                <a:solidFill>
                  <a:srgbClr val="333333"/>
                </a:solidFill>
                <a:latin typeface="Lucida Console"/>
                <a:cs typeface="Lucida Console"/>
              </a:rPr>
              <a:t>none</a:t>
            </a:r>
            <a:r>
              <a:rPr sz="850" spc="30" dirty="0">
                <a:solidFill>
                  <a:srgbClr val="333333"/>
                </a:solidFill>
                <a:latin typeface="Lucida Console"/>
                <a:cs typeface="Lucida Console"/>
              </a:rPr>
              <a:t> </a:t>
            </a:r>
            <a:r>
              <a:rPr sz="850" spc="20" dirty="0">
                <a:solidFill>
                  <a:srgbClr val="333333"/>
                </a:solidFill>
                <a:latin typeface="Lucida Console"/>
                <a:cs typeface="Lucida Console"/>
              </a:rPr>
              <a:t>48</a:t>
            </a:r>
            <a:r>
              <a:rPr sz="850" spc="35" dirty="0">
                <a:solidFill>
                  <a:srgbClr val="333333"/>
                </a:solidFill>
                <a:latin typeface="Lucida Console"/>
                <a:cs typeface="Lucida Console"/>
              </a:rPr>
              <a:t> </a:t>
            </a:r>
            <a:r>
              <a:rPr sz="850" spc="25" dirty="0">
                <a:solidFill>
                  <a:srgbClr val="333333"/>
                </a:solidFill>
                <a:latin typeface="Lucida Console"/>
                <a:cs typeface="Lucida Console"/>
              </a:rPr>
              <a:t>menu </a:t>
            </a:r>
            <a:r>
              <a:rPr sz="850" spc="30"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timeout_msg</a:t>
            </a:r>
            <a:r>
              <a:rPr sz="850" spc="40" dirty="0">
                <a:solidFill>
                  <a:srgbClr val="333333"/>
                </a:solidFill>
                <a:latin typeface="Lucida Console"/>
                <a:cs typeface="Lucida Console"/>
              </a:rPr>
              <a:t> </a:t>
            </a:r>
            <a:r>
              <a:rPr sz="850" spc="15" dirty="0">
                <a:solidFill>
                  <a:srgbClr val="333333"/>
                </a:solidFill>
                <a:latin typeface="Lucida Console"/>
                <a:cs typeface="Lucida Console"/>
              </a:rPr>
              <a:t>0</a:t>
            </a:r>
            <a:r>
              <a:rPr sz="850" spc="40" dirty="0">
                <a:solidFill>
                  <a:srgbClr val="333333"/>
                </a:solidFill>
                <a:latin typeface="Lucida Console"/>
                <a:cs typeface="Lucida Console"/>
              </a:rPr>
              <a:t> </a:t>
            </a:r>
            <a:r>
              <a:rPr sz="850" spc="30" dirty="0">
                <a:solidFill>
                  <a:srgbClr val="333333"/>
                </a:solidFill>
                <a:latin typeface="Lucida Console"/>
                <a:cs typeface="Lucida Console"/>
              </a:rPr>
              <a:t>#ffffffff</a:t>
            </a:r>
            <a:r>
              <a:rPr sz="850" spc="40" dirty="0">
                <a:solidFill>
                  <a:srgbClr val="333333"/>
                </a:solidFill>
                <a:latin typeface="Lucida Console"/>
                <a:cs typeface="Lucida Console"/>
              </a:rPr>
              <a:t> </a:t>
            </a:r>
            <a:r>
              <a:rPr sz="850" spc="30" dirty="0">
                <a:solidFill>
                  <a:srgbClr val="333333"/>
                </a:solidFill>
                <a:latin typeface="Lucida Console"/>
                <a:cs typeface="Lucida Console"/>
              </a:rPr>
              <a:t>#00000000</a:t>
            </a:r>
            <a:r>
              <a:rPr sz="850" spc="40" dirty="0">
                <a:solidFill>
                  <a:srgbClr val="333333"/>
                </a:solidFill>
                <a:latin typeface="Lucida Console"/>
                <a:cs typeface="Lucida Console"/>
              </a:rPr>
              <a:t> </a:t>
            </a:r>
            <a:r>
              <a:rPr sz="850" spc="25" dirty="0">
                <a:solidFill>
                  <a:srgbClr val="333333"/>
                </a:solidFill>
                <a:latin typeface="Lucida Console"/>
                <a:cs typeface="Lucida Console"/>
              </a:rPr>
              <a:t>none</a:t>
            </a:r>
            <a:r>
              <a:rPr sz="850" spc="40" dirty="0">
                <a:solidFill>
                  <a:srgbClr val="333333"/>
                </a:solidFill>
                <a:latin typeface="Lucida Console"/>
                <a:cs typeface="Lucida Console"/>
              </a:rPr>
              <a:t> </a:t>
            </a:r>
            <a:r>
              <a:rPr sz="850" spc="20" dirty="0">
                <a:solidFill>
                  <a:srgbClr val="333333"/>
                </a:solidFill>
                <a:latin typeface="Lucida Console"/>
                <a:cs typeface="Lucida Console"/>
              </a:rPr>
              <a:t>49	50 </a:t>
            </a:r>
            <a:r>
              <a:rPr sz="850" spc="15" dirty="0">
                <a:solidFill>
                  <a:srgbClr val="333333"/>
                </a:solidFill>
                <a:latin typeface="Lucida Console"/>
                <a:cs typeface="Lucida Console"/>
              </a:rPr>
              <a:t># </a:t>
            </a:r>
            <a:r>
              <a:rPr sz="850" spc="30" dirty="0">
                <a:solidFill>
                  <a:srgbClr val="333333"/>
                </a:solidFill>
                <a:latin typeface="Lucida Console"/>
                <a:cs typeface="Lucida Console"/>
              </a:rPr>
              <a:t>Command </a:t>
            </a:r>
            <a:r>
              <a:rPr sz="850" spc="25" dirty="0">
                <a:solidFill>
                  <a:srgbClr val="333333"/>
                </a:solidFill>
                <a:latin typeface="Lucida Console"/>
                <a:cs typeface="Lucida Console"/>
              </a:rPr>
              <a:t>prompt text </a:t>
            </a:r>
            <a:r>
              <a:rPr sz="850" spc="20" dirty="0">
                <a:solidFill>
                  <a:srgbClr val="333333"/>
                </a:solidFill>
                <a:latin typeface="Lucida Console"/>
                <a:cs typeface="Lucida Console"/>
              </a:rPr>
              <a:t>51 </a:t>
            </a:r>
            <a:r>
              <a:rPr sz="850" spc="-49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30"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30" dirty="0">
                <a:solidFill>
                  <a:srgbClr val="333333"/>
                </a:solidFill>
                <a:latin typeface="Lucida Console"/>
                <a:cs typeface="Lucida Console"/>
              </a:rPr>
              <a:t> cmdmark </a:t>
            </a:r>
            <a:r>
              <a:rPr sz="850" spc="15" dirty="0">
                <a:solidFill>
                  <a:srgbClr val="333333"/>
                </a:solidFill>
                <a:latin typeface="Lucida Console"/>
                <a:cs typeface="Lucida Console"/>
              </a:rPr>
              <a:t>0</a:t>
            </a:r>
            <a:r>
              <a:rPr sz="850" spc="30" dirty="0">
                <a:solidFill>
                  <a:srgbClr val="333333"/>
                </a:solidFill>
                <a:latin typeface="Lucida Console"/>
                <a:cs typeface="Lucida Console"/>
              </a:rPr>
              <a:t> #84b8ffff #00000000 </a:t>
            </a:r>
            <a:r>
              <a:rPr sz="850" spc="25" dirty="0">
                <a:solidFill>
                  <a:srgbClr val="333333"/>
                </a:solidFill>
                <a:latin typeface="Lucida Console"/>
                <a:cs typeface="Lucida Console"/>
              </a:rPr>
              <a:t>none</a:t>
            </a:r>
            <a:r>
              <a:rPr sz="850" spc="30" dirty="0">
                <a:solidFill>
                  <a:srgbClr val="333333"/>
                </a:solidFill>
                <a:latin typeface="Lucida Console"/>
                <a:cs typeface="Lucida Console"/>
              </a:rPr>
              <a:t> </a:t>
            </a:r>
            <a:r>
              <a:rPr sz="850" spc="20" dirty="0">
                <a:solidFill>
                  <a:srgbClr val="333333"/>
                </a:solidFill>
                <a:latin typeface="Lucida Console"/>
                <a:cs typeface="Lucida Console"/>
              </a:rPr>
              <a:t>52</a:t>
            </a:r>
            <a:r>
              <a:rPr sz="850" spc="30" dirty="0">
                <a:solidFill>
                  <a:srgbClr val="333333"/>
                </a:solidFill>
                <a:latin typeface="Lucida Console"/>
                <a:cs typeface="Lucida Console"/>
              </a:rPr>
              <a:t> </a:t>
            </a:r>
            <a:r>
              <a:rPr sz="850" spc="25" dirty="0">
                <a:solidFill>
                  <a:srgbClr val="333333"/>
                </a:solidFill>
                <a:latin typeface="Lucida Console"/>
                <a:cs typeface="Lucida Console"/>
              </a:rPr>
              <a:t>menu</a:t>
            </a:r>
            <a:r>
              <a:rPr sz="850" spc="30" dirty="0">
                <a:solidFill>
                  <a:srgbClr val="333333"/>
                </a:solidFill>
                <a:latin typeface="Lucida Console"/>
                <a:cs typeface="Lucida Console"/>
              </a:rPr>
              <a:t> </a:t>
            </a:r>
            <a:r>
              <a:rPr sz="850" spc="25" dirty="0">
                <a:solidFill>
                  <a:srgbClr val="333333"/>
                </a:solidFill>
                <a:latin typeface="Lucida Console"/>
                <a:cs typeface="Lucida Console"/>
              </a:rPr>
              <a:t>color</a:t>
            </a:r>
            <a:r>
              <a:rPr sz="850" spc="30" dirty="0">
                <a:solidFill>
                  <a:srgbClr val="333333"/>
                </a:solidFill>
                <a:latin typeface="Lucida Console"/>
                <a:cs typeface="Lucida Console"/>
              </a:rPr>
              <a:t> cmdline </a:t>
            </a:r>
            <a:r>
              <a:rPr sz="850" spc="15" dirty="0">
                <a:solidFill>
                  <a:srgbClr val="333333"/>
                </a:solidFill>
                <a:latin typeface="Lucida Console"/>
                <a:cs typeface="Lucida Console"/>
              </a:rPr>
              <a:t>0 </a:t>
            </a:r>
            <a:r>
              <a:rPr sz="850" spc="20" dirty="0">
                <a:solidFill>
                  <a:srgbClr val="333333"/>
                </a:solidFill>
                <a:latin typeface="Lucida Console"/>
                <a:cs typeface="Lucida Console"/>
              </a:rPr>
              <a:t> </a:t>
            </a:r>
            <a:r>
              <a:rPr sz="850" spc="30" dirty="0">
                <a:solidFill>
                  <a:srgbClr val="333333"/>
                </a:solidFill>
                <a:latin typeface="Lucida Console"/>
                <a:cs typeface="Lucida Console"/>
              </a:rPr>
              <a:t>#ffffffff</a:t>
            </a:r>
            <a:r>
              <a:rPr sz="850" spc="35" dirty="0">
                <a:solidFill>
                  <a:srgbClr val="333333"/>
                </a:solidFill>
                <a:latin typeface="Lucida Console"/>
                <a:cs typeface="Lucida Console"/>
              </a:rPr>
              <a:t> </a:t>
            </a:r>
            <a:r>
              <a:rPr sz="850" spc="30" dirty="0">
                <a:solidFill>
                  <a:srgbClr val="333333"/>
                </a:solidFill>
                <a:latin typeface="Lucida Console"/>
                <a:cs typeface="Lucida Console"/>
              </a:rPr>
              <a:t>#00000000</a:t>
            </a:r>
            <a:r>
              <a:rPr sz="850" spc="40" dirty="0">
                <a:solidFill>
                  <a:srgbClr val="333333"/>
                </a:solidFill>
                <a:latin typeface="Lucida Console"/>
                <a:cs typeface="Lucida Console"/>
              </a:rPr>
              <a:t> </a:t>
            </a:r>
            <a:r>
              <a:rPr sz="850" spc="25" dirty="0">
                <a:solidFill>
                  <a:srgbClr val="333333"/>
                </a:solidFill>
                <a:latin typeface="Lucida Console"/>
                <a:cs typeface="Lucida Console"/>
              </a:rPr>
              <a:t>none</a:t>
            </a:r>
            <a:r>
              <a:rPr sz="850" spc="40" dirty="0">
                <a:solidFill>
                  <a:srgbClr val="333333"/>
                </a:solidFill>
                <a:latin typeface="Lucida Console"/>
                <a:cs typeface="Lucida Console"/>
              </a:rPr>
              <a:t> </a:t>
            </a:r>
            <a:r>
              <a:rPr sz="850" spc="20" dirty="0">
                <a:solidFill>
                  <a:srgbClr val="333333"/>
                </a:solidFill>
                <a:latin typeface="Lucida Console"/>
                <a:cs typeface="Lucida Console"/>
              </a:rPr>
              <a:t>53	54</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Do</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30" dirty="0">
                <a:solidFill>
                  <a:srgbClr val="333333"/>
                </a:solidFill>
                <a:latin typeface="Lucida Console"/>
                <a:cs typeface="Lucida Console"/>
              </a:rPr>
              <a:t>display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t>
            </a:r>
            <a:r>
              <a:rPr sz="850" spc="25" dirty="0">
                <a:solidFill>
                  <a:srgbClr val="333333"/>
                </a:solidFill>
                <a:latin typeface="Lucida Console"/>
                <a:cs typeface="Lucida Console"/>
              </a:rPr>
              <a:t>actual</a:t>
            </a:r>
            <a:r>
              <a:rPr sz="850" spc="30" dirty="0">
                <a:solidFill>
                  <a:srgbClr val="333333"/>
                </a:solidFill>
                <a:latin typeface="Lucida Console"/>
                <a:cs typeface="Lucida Console"/>
              </a:rPr>
              <a:t> </a:t>
            </a:r>
            <a:r>
              <a:rPr sz="850" spc="25" dirty="0">
                <a:solidFill>
                  <a:srgbClr val="333333"/>
                </a:solidFill>
                <a:latin typeface="Lucida Console"/>
                <a:cs typeface="Lucida Console"/>
              </a:rPr>
              <a:t>menu</a:t>
            </a:r>
            <a:r>
              <a:rPr sz="850" spc="35" dirty="0">
                <a:solidFill>
                  <a:srgbClr val="333333"/>
                </a:solidFill>
                <a:latin typeface="Lucida Console"/>
                <a:cs typeface="Lucida Console"/>
              </a:rPr>
              <a:t> </a:t>
            </a:r>
            <a:r>
              <a:rPr sz="850" spc="25" dirty="0">
                <a:solidFill>
                  <a:srgbClr val="333333"/>
                </a:solidFill>
                <a:latin typeface="Lucida Console"/>
                <a:cs typeface="Lucida Console"/>
              </a:rPr>
              <a:t>unless</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a:t>
            </a:r>
            <a:r>
              <a:rPr sz="850" spc="35" dirty="0">
                <a:solidFill>
                  <a:srgbClr val="333333"/>
                </a:solidFill>
                <a:latin typeface="Lucida Console"/>
                <a:cs typeface="Lucida Console"/>
              </a:rPr>
              <a:t> </a:t>
            </a:r>
            <a:r>
              <a:rPr sz="850" spc="30" dirty="0">
                <a:solidFill>
                  <a:srgbClr val="333333"/>
                </a:solidFill>
                <a:latin typeface="Lucida Console"/>
                <a:cs typeface="Lucida Console"/>
              </a:rPr>
              <a:t>presses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40" dirty="0">
                <a:solidFill>
                  <a:srgbClr val="333333"/>
                </a:solidFill>
                <a:latin typeface="Lucida Console"/>
                <a:cs typeface="Lucida Console"/>
              </a:rPr>
              <a:t> </a:t>
            </a:r>
            <a:r>
              <a:rPr sz="850" spc="25" dirty="0">
                <a:solidFill>
                  <a:srgbClr val="333333"/>
                </a:solidFill>
                <a:latin typeface="Lucida Console"/>
                <a:cs typeface="Lucida Console"/>
              </a:rPr>
              <a:t>key.</a:t>
            </a:r>
            <a:r>
              <a:rPr sz="850" spc="35" dirty="0">
                <a:solidFill>
                  <a:srgbClr val="333333"/>
                </a:solidFill>
                <a:latin typeface="Lucida Console"/>
                <a:cs typeface="Lucida Console"/>
              </a:rPr>
              <a:t> </a:t>
            </a:r>
            <a:r>
              <a:rPr sz="850" spc="25" dirty="0">
                <a:solidFill>
                  <a:srgbClr val="333333"/>
                </a:solidFill>
                <a:latin typeface="Lucida Console"/>
                <a:cs typeface="Lucida Console"/>
              </a:rPr>
              <a:t>All</a:t>
            </a:r>
            <a:r>
              <a:rPr sz="850" spc="35" dirty="0">
                <a:solidFill>
                  <a:srgbClr val="333333"/>
                </a:solidFill>
                <a:latin typeface="Lucida Console"/>
                <a:cs typeface="Lucida Console"/>
              </a:rPr>
              <a:t> </a:t>
            </a:r>
            <a:r>
              <a:rPr sz="850" spc="25" dirty="0">
                <a:solidFill>
                  <a:srgbClr val="333333"/>
                </a:solidFill>
                <a:latin typeface="Lucida Console"/>
                <a:cs typeface="Lucida Console"/>
              </a:rPr>
              <a:t>that</a:t>
            </a:r>
            <a:r>
              <a:rPr sz="850" spc="4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30" dirty="0">
                <a:solidFill>
                  <a:srgbClr val="333333"/>
                </a:solidFill>
                <a:latin typeface="Lucida Console"/>
                <a:cs typeface="Lucida Console"/>
              </a:rPr>
              <a:t>displayed</a:t>
            </a:r>
            <a:r>
              <a:rPr sz="850" spc="4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timeout</a:t>
            </a:r>
            <a:r>
              <a:rPr sz="850" spc="40" dirty="0">
                <a:solidFill>
                  <a:srgbClr val="333333"/>
                </a:solidFill>
                <a:latin typeface="Lucida Console"/>
                <a:cs typeface="Lucida Console"/>
              </a:rPr>
              <a:t> </a:t>
            </a:r>
            <a:r>
              <a:rPr sz="850" spc="30" dirty="0">
                <a:solidFill>
                  <a:srgbClr val="333333"/>
                </a:solidFill>
                <a:latin typeface="Lucida Console"/>
                <a:cs typeface="Lucida Console"/>
              </a:rPr>
              <a:t>message.</a:t>
            </a:r>
            <a:r>
              <a:rPr sz="850" spc="35" dirty="0">
                <a:solidFill>
                  <a:srgbClr val="333333"/>
                </a:solidFill>
                <a:latin typeface="Lucida Console"/>
                <a:cs typeface="Lucida Console"/>
              </a:rPr>
              <a:t> </a:t>
            </a:r>
            <a:r>
              <a:rPr sz="850" spc="20" dirty="0">
                <a:solidFill>
                  <a:srgbClr val="333333"/>
                </a:solidFill>
                <a:latin typeface="Lucida Console"/>
                <a:cs typeface="Lucida Console"/>
              </a:rPr>
              <a:t>55		56 </a:t>
            </a:r>
            <a:r>
              <a:rPr sz="850" spc="25" dirty="0">
                <a:solidFill>
                  <a:srgbClr val="333333"/>
                </a:solidFill>
                <a:latin typeface="Lucida Console"/>
                <a:cs typeface="Lucida Console"/>
              </a:rPr>
              <a:t>menu </a:t>
            </a:r>
            <a:r>
              <a:rPr sz="850" spc="30" dirty="0">
                <a:solidFill>
                  <a:srgbClr val="333333"/>
                </a:solidFill>
                <a:latin typeface="Lucida Console"/>
                <a:cs typeface="Lucida Console"/>
              </a:rPr>
              <a:t> </a:t>
            </a:r>
            <a:r>
              <a:rPr sz="850" spc="25" dirty="0">
                <a:solidFill>
                  <a:srgbClr val="333333"/>
                </a:solidFill>
                <a:latin typeface="Lucida Console"/>
                <a:cs typeface="Lucida Console"/>
              </a:rPr>
              <a:t>tabmsg</a:t>
            </a:r>
            <a:r>
              <a:rPr sz="850" spc="40" dirty="0">
                <a:solidFill>
                  <a:srgbClr val="333333"/>
                </a:solidFill>
                <a:latin typeface="Lucida Console"/>
                <a:cs typeface="Lucida Console"/>
              </a:rPr>
              <a:t> </a:t>
            </a:r>
            <a:r>
              <a:rPr sz="850" spc="25" dirty="0">
                <a:solidFill>
                  <a:srgbClr val="333333"/>
                </a:solidFill>
                <a:latin typeface="Lucida Console"/>
                <a:cs typeface="Lucida Console"/>
              </a:rPr>
              <a:t>Press</a:t>
            </a:r>
            <a:r>
              <a:rPr sz="850" spc="45" dirty="0">
                <a:solidFill>
                  <a:srgbClr val="333333"/>
                </a:solidFill>
                <a:latin typeface="Lucida Console"/>
                <a:cs typeface="Lucida Console"/>
              </a:rPr>
              <a:t> </a:t>
            </a:r>
            <a:r>
              <a:rPr sz="850" spc="25" dirty="0">
                <a:solidFill>
                  <a:srgbClr val="333333"/>
                </a:solidFill>
                <a:latin typeface="Lucida Console"/>
                <a:cs typeface="Lucida Console"/>
              </a:rPr>
              <a:t>Tab</a:t>
            </a:r>
            <a:r>
              <a:rPr sz="850" spc="45" dirty="0">
                <a:solidFill>
                  <a:srgbClr val="333333"/>
                </a:solidFill>
                <a:latin typeface="Lucida Console"/>
                <a:cs typeface="Lucida Console"/>
              </a:rPr>
              <a:t> </a:t>
            </a:r>
            <a:r>
              <a:rPr sz="850" spc="25" dirty="0">
                <a:solidFill>
                  <a:srgbClr val="333333"/>
                </a:solidFill>
                <a:latin typeface="Lucida Console"/>
                <a:cs typeface="Lucida Console"/>
              </a:rPr>
              <a:t>for</a:t>
            </a:r>
            <a:r>
              <a:rPr sz="850" spc="45" dirty="0">
                <a:solidFill>
                  <a:srgbClr val="333333"/>
                </a:solidFill>
                <a:latin typeface="Lucida Console"/>
                <a:cs typeface="Lucida Console"/>
              </a:rPr>
              <a:t> </a:t>
            </a:r>
            <a:r>
              <a:rPr sz="850" spc="25" dirty="0">
                <a:solidFill>
                  <a:srgbClr val="333333"/>
                </a:solidFill>
                <a:latin typeface="Lucida Console"/>
                <a:cs typeface="Lucida Console"/>
              </a:rPr>
              <a:t>full</a:t>
            </a:r>
            <a:r>
              <a:rPr sz="850" spc="45" dirty="0">
                <a:solidFill>
                  <a:srgbClr val="333333"/>
                </a:solidFill>
                <a:latin typeface="Lucida Console"/>
                <a:cs typeface="Lucida Console"/>
              </a:rPr>
              <a:t> </a:t>
            </a:r>
            <a:r>
              <a:rPr sz="850" spc="30" dirty="0">
                <a:solidFill>
                  <a:srgbClr val="333333"/>
                </a:solidFill>
                <a:latin typeface="Lucida Console"/>
                <a:cs typeface="Lucida Console"/>
              </a:rPr>
              <a:t>configuration</a:t>
            </a:r>
            <a:r>
              <a:rPr sz="850" spc="45" dirty="0">
                <a:solidFill>
                  <a:srgbClr val="333333"/>
                </a:solidFill>
                <a:latin typeface="Lucida Console"/>
                <a:cs typeface="Lucida Console"/>
              </a:rPr>
              <a:t> </a:t>
            </a:r>
            <a:r>
              <a:rPr sz="850" spc="30" dirty="0">
                <a:solidFill>
                  <a:srgbClr val="333333"/>
                </a:solidFill>
                <a:latin typeface="Lucida Console"/>
                <a:cs typeface="Lucida Console"/>
              </a:rPr>
              <a:t>options</a:t>
            </a:r>
            <a:r>
              <a:rPr sz="850" spc="40" dirty="0">
                <a:solidFill>
                  <a:srgbClr val="333333"/>
                </a:solidFill>
                <a:latin typeface="Lucida Console"/>
                <a:cs typeface="Lucida Console"/>
              </a:rPr>
              <a:t> </a:t>
            </a:r>
            <a:r>
              <a:rPr sz="850" spc="20" dirty="0">
                <a:solidFill>
                  <a:srgbClr val="333333"/>
                </a:solidFill>
                <a:latin typeface="Lucida Console"/>
                <a:cs typeface="Lucida Console"/>
              </a:rPr>
              <a:t>on</a:t>
            </a:r>
            <a:r>
              <a:rPr sz="850" spc="4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45" dirty="0">
                <a:solidFill>
                  <a:srgbClr val="333333"/>
                </a:solidFill>
                <a:latin typeface="Lucida Console"/>
                <a:cs typeface="Lucida Console"/>
              </a:rPr>
              <a:t> </a:t>
            </a:r>
            <a:r>
              <a:rPr sz="850" spc="25" dirty="0">
                <a:solidFill>
                  <a:srgbClr val="333333"/>
                </a:solidFill>
                <a:latin typeface="Lucida Console"/>
                <a:cs typeface="Lucida Console"/>
              </a:rPr>
              <a:t>items.</a:t>
            </a:r>
            <a:r>
              <a:rPr sz="850" spc="45" dirty="0">
                <a:solidFill>
                  <a:srgbClr val="333333"/>
                </a:solidFill>
                <a:latin typeface="Lucida Console"/>
                <a:cs typeface="Lucida Console"/>
              </a:rPr>
              <a:t> </a:t>
            </a:r>
            <a:r>
              <a:rPr sz="850" spc="20" dirty="0">
                <a:solidFill>
                  <a:srgbClr val="333333"/>
                </a:solidFill>
                <a:latin typeface="Lucida Console"/>
                <a:cs typeface="Lucida Console"/>
              </a:rPr>
              <a:t>57	58 </a:t>
            </a:r>
            <a:r>
              <a:rPr sz="850" spc="25" dirty="0">
                <a:solidFill>
                  <a:srgbClr val="333333"/>
                </a:solidFill>
                <a:latin typeface="Lucida Console"/>
                <a:cs typeface="Lucida Console"/>
              </a:rPr>
              <a:t>menu </a:t>
            </a:r>
            <a:r>
              <a:rPr sz="850" spc="30" dirty="0">
                <a:solidFill>
                  <a:srgbClr val="333333"/>
                </a:solidFill>
                <a:latin typeface="Lucida Console"/>
                <a:cs typeface="Lucida Console"/>
              </a:rPr>
              <a:t> separator</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insert</a:t>
            </a:r>
            <a:r>
              <a:rPr sz="850" spc="35" dirty="0">
                <a:solidFill>
                  <a:srgbClr val="333333"/>
                </a:solidFill>
                <a:latin typeface="Lucida Console"/>
                <a:cs typeface="Lucida Console"/>
              </a:rPr>
              <a:t> </a:t>
            </a:r>
            <a:r>
              <a:rPr sz="850" spc="20" dirty="0">
                <a:solidFill>
                  <a:srgbClr val="333333"/>
                </a:solidFill>
                <a:latin typeface="Lucida Console"/>
                <a:cs typeface="Lucida Console"/>
              </a:rPr>
              <a:t>an</a:t>
            </a:r>
            <a:r>
              <a:rPr sz="850" spc="40" dirty="0">
                <a:solidFill>
                  <a:srgbClr val="333333"/>
                </a:solidFill>
                <a:latin typeface="Lucida Console"/>
                <a:cs typeface="Lucida Console"/>
              </a:rPr>
              <a:t> </a:t>
            </a:r>
            <a:r>
              <a:rPr sz="850" spc="25" dirty="0">
                <a:solidFill>
                  <a:srgbClr val="333333"/>
                </a:solidFill>
                <a:latin typeface="Lucida Console"/>
                <a:cs typeface="Lucida Console"/>
              </a:rPr>
              <a:t>empty</a:t>
            </a:r>
            <a:r>
              <a:rPr sz="850" spc="35" dirty="0">
                <a:solidFill>
                  <a:srgbClr val="333333"/>
                </a:solidFill>
                <a:latin typeface="Lucida Console"/>
                <a:cs typeface="Lucida Console"/>
              </a:rPr>
              <a:t> </a:t>
            </a:r>
            <a:r>
              <a:rPr sz="850" spc="25" dirty="0">
                <a:solidFill>
                  <a:srgbClr val="333333"/>
                </a:solidFill>
                <a:latin typeface="Lucida Console"/>
                <a:cs typeface="Lucida Console"/>
              </a:rPr>
              <a:t>line</a:t>
            </a:r>
            <a:r>
              <a:rPr sz="850" spc="35" dirty="0">
                <a:solidFill>
                  <a:srgbClr val="333333"/>
                </a:solidFill>
                <a:latin typeface="Lucida Console"/>
                <a:cs typeface="Lucida Console"/>
              </a:rPr>
              <a:t> </a:t>
            </a:r>
            <a:r>
              <a:rPr sz="850" spc="20" dirty="0">
                <a:solidFill>
                  <a:srgbClr val="333333"/>
                </a:solidFill>
                <a:latin typeface="Lucida Console"/>
                <a:cs typeface="Lucida Console"/>
              </a:rPr>
              <a:t>59</a:t>
            </a:r>
            <a:r>
              <a:rPr sz="850" spc="35" dirty="0">
                <a:solidFill>
                  <a:srgbClr val="333333"/>
                </a:solidFill>
                <a:latin typeface="Lucida Console"/>
                <a:cs typeface="Lucida Console"/>
              </a:rPr>
              <a:t> </a:t>
            </a:r>
            <a:r>
              <a:rPr sz="850" spc="25" dirty="0">
                <a:solidFill>
                  <a:srgbClr val="333333"/>
                </a:solidFill>
                <a:latin typeface="Lucida Console"/>
                <a:cs typeface="Lucida Console"/>
              </a:rPr>
              <a:t>menu</a:t>
            </a:r>
            <a:r>
              <a:rPr sz="850" spc="40" dirty="0">
                <a:solidFill>
                  <a:srgbClr val="333333"/>
                </a:solidFill>
                <a:latin typeface="Lucida Console"/>
                <a:cs typeface="Lucida Console"/>
              </a:rPr>
              <a:t> </a:t>
            </a:r>
            <a:r>
              <a:rPr sz="850" spc="30" dirty="0">
                <a:solidFill>
                  <a:srgbClr val="333333"/>
                </a:solidFill>
                <a:latin typeface="Lucida Console"/>
                <a:cs typeface="Lucida Console"/>
              </a:rPr>
              <a:t>separator</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insert</a:t>
            </a:r>
            <a:r>
              <a:rPr sz="850" spc="40" dirty="0">
                <a:solidFill>
                  <a:srgbClr val="333333"/>
                </a:solidFill>
                <a:latin typeface="Lucida Console"/>
                <a:cs typeface="Lucida Console"/>
              </a:rPr>
              <a:t> </a:t>
            </a:r>
            <a:r>
              <a:rPr sz="850" spc="20" dirty="0">
                <a:solidFill>
                  <a:srgbClr val="333333"/>
                </a:solidFill>
                <a:latin typeface="Lucida Console"/>
                <a:cs typeface="Lucida Console"/>
              </a:rPr>
              <a:t>an</a:t>
            </a:r>
            <a:r>
              <a:rPr sz="850" spc="35" dirty="0">
                <a:solidFill>
                  <a:srgbClr val="333333"/>
                </a:solidFill>
                <a:latin typeface="Lucida Console"/>
                <a:cs typeface="Lucida Console"/>
              </a:rPr>
              <a:t> </a:t>
            </a:r>
            <a:r>
              <a:rPr sz="850" spc="25" dirty="0">
                <a:solidFill>
                  <a:srgbClr val="333333"/>
                </a:solidFill>
                <a:latin typeface="Lucida Console"/>
                <a:cs typeface="Lucida Console"/>
              </a:rPr>
              <a:t>empty</a:t>
            </a:r>
            <a:r>
              <a:rPr sz="850" spc="35" dirty="0">
                <a:solidFill>
                  <a:srgbClr val="333333"/>
                </a:solidFill>
                <a:latin typeface="Lucida Console"/>
                <a:cs typeface="Lucida Console"/>
              </a:rPr>
              <a:t> </a:t>
            </a:r>
            <a:r>
              <a:rPr sz="850" spc="25" dirty="0">
                <a:solidFill>
                  <a:srgbClr val="333333"/>
                </a:solidFill>
                <a:latin typeface="Lucida Console"/>
                <a:cs typeface="Lucida Console"/>
              </a:rPr>
              <a:t>line</a:t>
            </a:r>
            <a:r>
              <a:rPr sz="850" spc="35" dirty="0">
                <a:solidFill>
                  <a:srgbClr val="333333"/>
                </a:solidFill>
                <a:latin typeface="Lucida Console"/>
                <a:cs typeface="Lucida Console"/>
              </a:rPr>
              <a:t> </a:t>
            </a:r>
            <a:r>
              <a:rPr sz="850" spc="20" dirty="0">
                <a:solidFill>
                  <a:srgbClr val="333333"/>
                </a:solidFill>
                <a:latin typeface="Lucida Console"/>
                <a:cs typeface="Lucida Console"/>
              </a:rPr>
              <a:t>60</a:t>
            </a:r>
            <a:endParaRPr sz="850">
              <a:latin typeface="Lucida Console"/>
              <a:cs typeface="Lucida Console"/>
            </a:endParaRPr>
          </a:p>
        </p:txBody>
      </p:sp>
      <p:sp>
        <p:nvSpPr>
          <p:cNvPr id="12" name="object 12"/>
          <p:cNvSpPr txBox="1"/>
          <p:nvPr/>
        </p:nvSpPr>
        <p:spPr>
          <a:xfrm>
            <a:off x="1070306" y="4351916"/>
            <a:ext cx="1198880" cy="368935"/>
          </a:xfrm>
          <a:prstGeom prst="rect">
            <a:avLst/>
          </a:prstGeom>
        </p:spPr>
        <p:txBody>
          <a:bodyPr vert="horz" wrap="square" lIns="0" tIns="11430" rIns="0" bIns="0" rtlCol="0">
            <a:spAutoFit/>
          </a:bodyPr>
          <a:lstStyle/>
          <a:p>
            <a:pPr marL="12700" marR="5080">
              <a:lnSpc>
                <a:spcPct val="132400"/>
              </a:lnSpc>
              <a:spcBef>
                <a:spcPts val="90"/>
              </a:spcBef>
            </a:pPr>
            <a:r>
              <a:rPr sz="850" spc="20" dirty="0">
                <a:solidFill>
                  <a:srgbClr val="333333"/>
                </a:solidFill>
                <a:latin typeface="Lucida Console"/>
                <a:cs typeface="Lucida Console"/>
              </a:rPr>
              <a:t>61 </a:t>
            </a:r>
            <a:r>
              <a:rPr sz="850" spc="25" dirty="0">
                <a:solidFill>
                  <a:srgbClr val="333333"/>
                </a:solidFill>
                <a:latin typeface="Lucida Console"/>
                <a:cs typeface="Lucida Console"/>
              </a:rPr>
              <a:t>label linux </a:t>
            </a:r>
            <a:r>
              <a:rPr sz="850" spc="20" dirty="0">
                <a:solidFill>
                  <a:srgbClr val="333333"/>
                </a:solidFill>
                <a:latin typeface="Lucida Console"/>
                <a:cs typeface="Lucida Console"/>
              </a:rPr>
              <a:t>62 </a:t>
            </a:r>
            <a:r>
              <a:rPr sz="850" spc="-500" dirty="0">
                <a:solidFill>
                  <a:srgbClr val="333333"/>
                </a:solidFill>
                <a:latin typeface="Lucida Console"/>
                <a:cs typeface="Lucida Console"/>
              </a:rPr>
              <a:t> </a:t>
            </a:r>
            <a:r>
              <a:rPr sz="850" spc="25" dirty="0">
                <a:solidFill>
                  <a:srgbClr val="333333"/>
                </a:solidFill>
                <a:latin typeface="Lucida Console"/>
                <a:cs typeface="Lucida Console"/>
              </a:rPr>
              <a:t>kernel</a:t>
            </a:r>
            <a:r>
              <a:rPr sz="850" dirty="0">
                <a:solidFill>
                  <a:srgbClr val="333333"/>
                </a:solidFill>
                <a:latin typeface="Lucida Console"/>
                <a:cs typeface="Lucida Console"/>
              </a:rPr>
              <a:t> </a:t>
            </a:r>
            <a:r>
              <a:rPr sz="850" spc="30" dirty="0">
                <a:solidFill>
                  <a:srgbClr val="333333"/>
                </a:solidFill>
                <a:latin typeface="Lucida Console"/>
                <a:cs typeface="Lucida Console"/>
              </a:rPr>
              <a:t>vmlinuz</a:t>
            </a:r>
            <a:r>
              <a:rPr sz="850" dirty="0">
                <a:solidFill>
                  <a:srgbClr val="333333"/>
                </a:solidFill>
                <a:latin typeface="Lucida Console"/>
                <a:cs typeface="Lucida Console"/>
              </a:rPr>
              <a:t> </a:t>
            </a:r>
            <a:r>
              <a:rPr sz="850" spc="20" dirty="0">
                <a:solidFill>
                  <a:srgbClr val="333333"/>
                </a:solidFill>
                <a:latin typeface="Lucida Console"/>
                <a:cs typeface="Lucida Console"/>
              </a:rPr>
              <a:t>64</a:t>
            </a:r>
            <a:endParaRPr sz="850">
              <a:latin typeface="Lucida Console"/>
              <a:cs typeface="Lucida Console"/>
            </a:endParaRPr>
          </a:p>
        </p:txBody>
      </p:sp>
      <p:sp>
        <p:nvSpPr>
          <p:cNvPr id="13" name="object 13"/>
          <p:cNvSpPr txBox="1"/>
          <p:nvPr/>
        </p:nvSpPr>
        <p:spPr>
          <a:xfrm>
            <a:off x="2445429" y="4351916"/>
            <a:ext cx="3908425" cy="368935"/>
          </a:xfrm>
          <a:prstGeom prst="rect">
            <a:avLst/>
          </a:prstGeom>
        </p:spPr>
        <p:txBody>
          <a:bodyPr vert="horz" wrap="square" lIns="0" tIns="11430" rIns="0" bIns="0" rtlCol="0">
            <a:spAutoFit/>
          </a:bodyPr>
          <a:lstStyle/>
          <a:p>
            <a:pPr marL="14604" marR="5080" indent="-2540">
              <a:lnSpc>
                <a:spcPct val="132400"/>
              </a:lnSpc>
              <a:spcBef>
                <a:spcPts val="90"/>
              </a:spcBef>
            </a:pPr>
            <a:r>
              <a:rPr sz="850" spc="25" dirty="0">
                <a:solidFill>
                  <a:srgbClr val="333333"/>
                </a:solidFill>
                <a:latin typeface="Lucida Console"/>
                <a:cs typeface="Lucida Console"/>
              </a:rPr>
              <a:t>menu</a:t>
            </a:r>
            <a:r>
              <a:rPr sz="850" spc="30" dirty="0">
                <a:solidFill>
                  <a:srgbClr val="333333"/>
                </a:solidFill>
                <a:latin typeface="Lucida Console"/>
                <a:cs typeface="Lucida Console"/>
              </a:rPr>
              <a:t> </a:t>
            </a:r>
            <a:r>
              <a:rPr sz="850" spc="25" dirty="0">
                <a:solidFill>
                  <a:srgbClr val="333333"/>
                </a:solidFill>
                <a:latin typeface="Lucida Console"/>
                <a:cs typeface="Lucida Console"/>
              </a:rPr>
              <a:t>label</a:t>
            </a:r>
            <a:r>
              <a:rPr sz="850" spc="30" dirty="0">
                <a:solidFill>
                  <a:srgbClr val="333333"/>
                </a:solidFill>
                <a:latin typeface="Lucida Console"/>
                <a:cs typeface="Lucida Console"/>
              </a:rPr>
              <a:t> ^Install </a:t>
            </a:r>
            <a:r>
              <a:rPr sz="850" spc="25" dirty="0">
                <a:solidFill>
                  <a:srgbClr val="333333"/>
                </a:solidFill>
                <a:latin typeface="Lucida Console"/>
                <a:cs typeface="Lucida Console"/>
              </a:rPr>
              <a:t>Red</a:t>
            </a:r>
            <a:r>
              <a:rPr sz="850" spc="30"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Enterprise </a:t>
            </a:r>
            <a:r>
              <a:rPr sz="850" spc="25" dirty="0">
                <a:solidFill>
                  <a:srgbClr val="333333"/>
                </a:solidFill>
                <a:latin typeface="Lucida Console"/>
                <a:cs typeface="Lucida Console"/>
              </a:rPr>
              <a:t>Linux</a:t>
            </a:r>
            <a:r>
              <a:rPr sz="850" spc="35" dirty="0">
                <a:solidFill>
                  <a:srgbClr val="333333"/>
                </a:solidFill>
                <a:latin typeface="Lucida Console"/>
                <a:cs typeface="Lucida Console"/>
              </a:rPr>
              <a:t> </a:t>
            </a:r>
            <a:r>
              <a:rPr sz="850" spc="25" dirty="0">
                <a:solidFill>
                  <a:srgbClr val="333333"/>
                </a:solidFill>
                <a:latin typeface="Lucida Console"/>
                <a:cs typeface="Lucida Console"/>
              </a:rPr>
              <a:t>8.0.0</a:t>
            </a:r>
            <a:r>
              <a:rPr sz="850" spc="30" dirty="0">
                <a:solidFill>
                  <a:srgbClr val="333333"/>
                </a:solidFill>
                <a:latin typeface="Lucida Console"/>
                <a:cs typeface="Lucida Console"/>
              </a:rPr>
              <a:t> </a:t>
            </a:r>
            <a:r>
              <a:rPr sz="850" spc="20" dirty="0">
                <a:solidFill>
                  <a:srgbClr val="333333"/>
                </a:solidFill>
                <a:latin typeface="Lucida Console"/>
                <a:cs typeface="Lucida Console"/>
              </a:rPr>
              <a:t>63 </a:t>
            </a:r>
            <a:r>
              <a:rPr sz="850" spc="25" dirty="0">
                <a:solidFill>
                  <a:srgbClr val="333333"/>
                </a:solidFill>
                <a:latin typeface="Lucida Console"/>
                <a:cs typeface="Lucida Console"/>
              </a:rPr>
              <a:t> append</a:t>
            </a:r>
            <a:r>
              <a:rPr sz="850" spc="30" dirty="0">
                <a:solidFill>
                  <a:srgbClr val="333333"/>
                </a:solidFill>
                <a:latin typeface="Lucida Console"/>
                <a:cs typeface="Lucida Console"/>
              </a:rPr>
              <a:t> initrd=initrd.img inst.stage2=ftp://192.168.10.10</a:t>
            </a:r>
            <a:endParaRPr sz="850">
              <a:latin typeface="Lucida Console"/>
              <a:cs typeface="Lucida Console"/>
            </a:endParaRPr>
          </a:p>
        </p:txBody>
      </p:sp>
      <p:sp>
        <p:nvSpPr>
          <p:cNvPr id="14" name="object 14"/>
          <p:cNvSpPr txBox="1"/>
          <p:nvPr/>
        </p:nvSpPr>
        <p:spPr>
          <a:xfrm>
            <a:off x="946424" y="4730858"/>
            <a:ext cx="5623560" cy="4975860"/>
          </a:xfrm>
          <a:prstGeom prst="rect">
            <a:avLst/>
          </a:prstGeom>
        </p:spPr>
        <p:txBody>
          <a:bodyPr vert="horz" wrap="square" lIns="0" tIns="17780" rIns="0" bIns="0" rtlCol="0">
            <a:spAutoFit/>
          </a:bodyPr>
          <a:lstStyle/>
          <a:p>
            <a:pPr marL="136525">
              <a:lnSpc>
                <a:spcPct val="100000"/>
              </a:lnSpc>
              <a:spcBef>
                <a:spcPts val="140"/>
              </a:spcBef>
            </a:pPr>
            <a:r>
              <a:rPr sz="850" spc="30" dirty="0">
                <a:solidFill>
                  <a:srgbClr val="333333"/>
                </a:solidFill>
                <a:latin typeface="Lucida Console"/>
                <a:cs typeface="Lucida Console"/>
              </a:rPr>
              <a:t>ks=ftp://192.168.10.10/pub/ks.cfg</a:t>
            </a:r>
            <a:r>
              <a:rPr sz="850" spc="40" dirty="0">
                <a:solidFill>
                  <a:srgbClr val="333333"/>
                </a:solidFill>
                <a:latin typeface="Lucida Console"/>
                <a:cs typeface="Lucida Console"/>
              </a:rPr>
              <a:t> </a:t>
            </a:r>
            <a:r>
              <a:rPr sz="850" spc="25" dirty="0">
                <a:solidFill>
                  <a:srgbClr val="333333"/>
                </a:solidFill>
                <a:latin typeface="Lucida Console"/>
                <a:cs typeface="Lucida Console"/>
              </a:rPr>
              <a:t>quiet</a:t>
            </a:r>
            <a:r>
              <a:rPr sz="850" spc="35" dirty="0">
                <a:solidFill>
                  <a:srgbClr val="333333"/>
                </a:solidFill>
                <a:latin typeface="Lucida Console"/>
                <a:cs typeface="Lucida Console"/>
              </a:rPr>
              <a:t> </a:t>
            </a:r>
            <a:r>
              <a:rPr sz="850" spc="20" dirty="0">
                <a:solidFill>
                  <a:srgbClr val="333333"/>
                </a:solidFill>
                <a:latin typeface="Lucida Console"/>
                <a:cs typeface="Lucida Console"/>
              </a:rPr>
              <a:t>65</a:t>
            </a:r>
            <a:r>
              <a:rPr sz="850" spc="40" dirty="0">
                <a:solidFill>
                  <a:srgbClr val="333333"/>
                </a:solidFill>
                <a:latin typeface="Lucida Console"/>
                <a:cs typeface="Lucida Console"/>
              </a:rPr>
              <a:t> </a:t>
            </a: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75565">
              <a:lnSpc>
                <a:spcPct val="131600"/>
              </a:lnSpc>
            </a:pPr>
            <a:r>
              <a:rPr sz="950" b="1" spc="25" dirty="0">
                <a:solidFill>
                  <a:srgbClr val="333333"/>
                </a:solidFill>
                <a:latin typeface="微软雅黑"/>
                <a:cs typeface="微软雅黑"/>
              </a:rPr>
              <a:t>建议在安装源的后面加入</a:t>
            </a:r>
            <a:r>
              <a:rPr sz="950" b="1" spc="45" dirty="0">
                <a:solidFill>
                  <a:srgbClr val="333333"/>
                </a:solidFill>
                <a:latin typeface="Trebuchet MS"/>
                <a:cs typeface="Trebuchet MS"/>
              </a:rPr>
              <a:t>quiet</a:t>
            </a:r>
            <a:r>
              <a:rPr sz="950" b="1" spc="20" dirty="0">
                <a:solidFill>
                  <a:srgbClr val="333333"/>
                </a:solidFill>
                <a:latin typeface="微软雅黑"/>
                <a:cs typeface="微软雅黑"/>
              </a:rPr>
              <a:t>参数，意为使用静默安装方式，不需要用户再进行确认。文件修改完毕 </a:t>
            </a:r>
            <a:r>
              <a:rPr sz="950" b="1" spc="25" dirty="0">
                <a:solidFill>
                  <a:srgbClr val="333333"/>
                </a:solidFill>
                <a:latin typeface="微软雅黑"/>
                <a:cs typeface="微软雅黑"/>
              </a:rPr>
              <a:t>后保存即可，开机选项菜单是被调用的文件，因此不需要单独重启任何的服务。</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25" dirty="0">
                <a:solidFill>
                  <a:srgbClr val="777777"/>
                </a:solidFill>
                <a:latin typeface="Trebuchet MS"/>
                <a:cs typeface="Trebuchet MS"/>
              </a:rPr>
              <a:t>19.2.4</a:t>
            </a:r>
            <a:r>
              <a:rPr sz="950" b="1" spc="-35" dirty="0">
                <a:solidFill>
                  <a:srgbClr val="777777"/>
                </a:solidFill>
                <a:latin typeface="Trebuchet MS"/>
                <a:cs typeface="Trebuchet MS"/>
              </a:rPr>
              <a:t> </a:t>
            </a:r>
            <a:r>
              <a:rPr sz="950" b="1" spc="25" dirty="0">
                <a:solidFill>
                  <a:srgbClr val="777777"/>
                </a:solidFill>
                <a:latin typeface="微软雅黑"/>
                <a:cs typeface="微软雅黑"/>
              </a:rPr>
              <a:t>配置</a:t>
            </a:r>
            <a:r>
              <a:rPr sz="950" b="1" spc="40" dirty="0">
                <a:solidFill>
                  <a:srgbClr val="777777"/>
                </a:solidFill>
                <a:latin typeface="Trebuchet MS"/>
                <a:cs typeface="Trebuchet MS"/>
              </a:rPr>
              <a:t>VSFtpd</a:t>
            </a:r>
            <a:r>
              <a:rPr sz="950" b="1" spc="25" dirty="0">
                <a:solidFill>
                  <a:srgbClr val="777777"/>
                </a:solidFill>
                <a:latin typeface="微软雅黑"/>
                <a:cs typeface="微软雅黑"/>
              </a:rPr>
              <a:t>服务程序</a:t>
            </a:r>
            <a:endParaRPr sz="950">
              <a:latin typeface="微软雅黑"/>
              <a:cs typeface="微软雅黑"/>
            </a:endParaRPr>
          </a:p>
          <a:p>
            <a:pPr marL="12700" marR="5080">
              <a:lnSpc>
                <a:spcPct val="131600"/>
              </a:lnSpc>
              <a:spcBef>
                <a:spcPts val="900"/>
              </a:spcBef>
            </a:pPr>
            <a:r>
              <a:rPr sz="950" b="1" spc="25" dirty="0">
                <a:solidFill>
                  <a:srgbClr val="333333"/>
                </a:solidFill>
                <a:latin typeface="微软雅黑"/>
                <a:cs typeface="微软雅黑"/>
              </a:rPr>
              <a:t>在这套无人值守安装系统的服务中，光盘镜像是通过</a:t>
            </a:r>
            <a:r>
              <a:rPr sz="950" b="1" spc="5" dirty="0">
                <a:solidFill>
                  <a:srgbClr val="333333"/>
                </a:solidFill>
                <a:latin typeface="Trebuchet MS"/>
                <a:cs typeface="Trebuchet MS"/>
              </a:rPr>
              <a:t>FTP</a:t>
            </a:r>
            <a:r>
              <a:rPr sz="950" b="1" spc="25" dirty="0">
                <a:solidFill>
                  <a:srgbClr val="333333"/>
                </a:solidFill>
                <a:latin typeface="微软雅黑"/>
                <a:cs typeface="微软雅黑"/>
              </a:rPr>
              <a:t>协议传输的，因此势必要用到</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 </a:t>
            </a:r>
            <a:r>
              <a:rPr sz="950" b="1" spc="30" dirty="0">
                <a:solidFill>
                  <a:srgbClr val="333333"/>
                </a:solidFill>
                <a:latin typeface="微软雅黑"/>
                <a:cs typeface="微软雅黑"/>
              </a:rPr>
              <a:t> </a:t>
            </a:r>
            <a:r>
              <a:rPr sz="950" b="1" spc="25" dirty="0">
                <a:solidFill>
                  <a:srgbClr val="333333"/>
                </a:solidFill>
                <a:latin typeface="微软雅黑"/>
                <a:cs typeface="微软雅黑"/>
              </a:rPr>
              <a:t>序。当然，也可以使用</a:t>
            </a:r>
            <a:r>
              <a:rPr sz="950" b="1" spc="60" dirty="0">
                <a:solidFill>
                  <a:srgbClr val="333333"/>
                </a:solidFill>
                <a:latin typeface="Trebuchet MS"/>
                <a:cs typeface="Trebuchet MS"/>
              </a:rPr>
              <a:t>httpd</a:t>
            </a:r>
            <a:r>
              <a:rPr sz="950" b="1" spc="25" dirty="0">
                <a:solidFill>
                  <a:srgbClr val="333333"/>
                </a:solidFill>
                <a:latin typeface="微软雅黑"/>
                <a:cs typeface="微软雅黑"/>
              </a:rPr>
              <a:t>服务程序来提供</a:t>
            </a:r>
            <a:r>
              <a:rPr sz="950" b="1" spc="65" dirty="0">
                <a:solidFill>
                  <a:srgbClr val="333333"/>
                </a:solidFill>
                <a:latin typeface="Trebuchet MS"/>
                <a:cs typeface="Trebuchet MS"/>
              </a:rPr>
              <a:t>Web</a:t>
            </a:r>
            <a:r>
              <a:rPr sz="950" b="1" spc="25" dirty="0">
                <a:solidFill>
                  <a:srgbClr val="333333"/>
                </a:solidFill>
                <a:latin typeface="微软雅黑"/>
                <a:cs typeface="微软雅黑"/>
              </a:rPr>
              <a:t>网站访问的方式，只要能确保将光盘镜像顺利传输给 客户端主机即可。如果打算使用</a:t>
            </a:r>
            <a:r>
              <a:rPr sz="950" b="1" spc="65" dirty="0">
                <a:solidFill>
                  <a:srgbClr val="333333"/>
                </a:solidFill>
                <a:latin typeface="Trebuchet MS"/>
                <a:cs typeface="Trebuchet MS"/>
              </a:rPr>
              <a:t>Web</a:t>
            </a:r>
            <a:r>
              <a:rPr sz="950" b="1" spc="20" dirty="0">
                <a:solidFill>
                  <a:srgbClr val="333333"/>
                </a:solidFill>
                <a:latin typeface="微软雅黑"/>
                <a:cs typeface="微软雅黑"/>
              </a:rPr>
              <a:t>网站服务来提供光盘镜像，一定记得将上面配置文件中的光盘镜像 </a:t>
            </a:r>
            <a:r>
              <a:rPr sz="950" b="1" spc="25" dirty="0">
                <a:solidFill>
                  <a:srgbClr val="333333"/>
                </a:solidFill>
                <a:latin typeface="微软雅黑"/>
                <a:cs typeface="微软雅黑"/>
              </a:rPr>
              <a:t>获取网址和</a:t>
            </a:r>
            <a:r>
              <a:rPr sz="950" b="1" spc="50" dirty="0">
                <a:solidFill>
                  <a:srgbClr val="333333"/>
                </a:solidFill>
                <a:latin typeface="Trebuchet MS"/>
                <a:cs typeface="Trebuchet MS"/>
              </a:rPr>
              <a:t>Kickstart</a:t>
            </a:r>
            <a:r>
              <a:rPr sz="950" b="1" spc="25" dirty="0">
                <a:solidFill>
                  <a:srgbClr val="333333"/>
                </a:solidFill>
                <a:latin typeface="微软雅黑"/>
                <a:cs typeface="微软雅黑"/>
              </a:rPr>
              <a:t>应答文件获取网址修改一下。</a:t>
            </a:r>
            <a:endParaRPr sz="950">
              <a:latin typeface="微软雅黑"/>
              <a:cs typeface="微软雅黑"/>
            </a:endParaRPr>
          </a:p>
          <a:p>
            <a:pPr>
              <a:lnSpc>
                <a:spcPct val="100000"/>
              </a:lnSpc>
              <a:spcBef>
                <a:spcPts val="45"/>
              </a:spcBef>
            </a:pPr>
            <a:endParaRPr sz="900">
              <a:latin typeface="微软雅黑"/>
              <a:cs typeface="微软雅黑"/>
            </a:endParaRPr>
          </a:p>
          <a:p>
            <a:pPr marL="136525" marR="67310">
              <a:lnSpc>
                <a:spcPct val="1324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tftpboot]# </a:t>
            </a:r>
            <a:r>
              <a:rPr sz="850" spc="25" dirty="0">
                <a:solidFill>
                  <a:srgbClr val="333333"/>
                </a:solidFill>
                <a:latin typeface="Lucida Console"/>
                <a:cs typeface="Lucida Console"/>
              </a:rPr>
              <a:t>dnf </a:t>
            </a:r>
            <a:r>
              <a:rPr sz="850" spc="30" dirty="0">
                <a:solidFill>
                  <a:srgbClr val="333333"/>
                </a:solidFill>
                <a:latin typeface="Lucida Console"/>
                <a:cs typeface="Lucida Console"/>
              </a:rPr>
              <a:t>install </a:t>
            </a:r>
            <a:r>
              <a:rPr sz="850" spc="20" dirty="0">
                <a:solidFill>
                  <a:srgbClr val="333333"/>
                </a:solidFill>
                <a:latin typeface="Lucida Console"/>
                <a:cs typeface="Lucida Console"/>
              </a:rPr>
              <a:t>-y</a:t>
            </a:r>
            <a:r>
              <a:rPr sz="850" spc="30" dirty="0">
                <a:solidFill>
                  <a:srgbClr val="333333"/>
                </a:solidFill>
                <a:latin typeface="Lucida Console"/>
                <a:cs typeface="Lucida Console"/>
              </a:rPr>
              <a:t> vsftpdUpdating</a:t>
            </a:r>
            <a:r>
              <a:rPr sz="850" spc="25" dirty="0">
                <a:solidFill>
                  <a:srgbClr val="333333"/>
                </a:solidFill>
                <a:latin typeface="Lucida Console"/>
                <a:cs typeface="Lucida Console"/>
              </a:rPr>
              <a:t> </a:t>
            </a:r>
            <a:r>
              <a:rPr sz="850" spc="30" dirty="0">
                <a:solidFill>
                  <a:srgbClr val="333333"/>
                </a:solidFill>
                <a:latin typeface="Lucida Console"/>
                <a:cs typeface="Lucida Console"/>
              </a:rPr>
              <a:t>Subscription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Management repositories.Unable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5" dirty="0">
                <a:solidFill>
                  <a:srgbClr val="333333"/>
                </a:solidFill>
                <a:latin typeface="Lucida Console"/>
                <a:cs typeface="Lucida Console"/>
              </a:rPr>
              <a:t> </a:t>
            </a:r>
            <a:r>
              <a:rPr sz="850" spc="30" dirty="0">
                <a:solidFill>
                  <a:srgbClr val="333333"/>
                </a:solidFill>
                <a:latin typeface="Lucida Console"/>
                <a:cs typeface="Lucida Console"/>
              </a:rPr>
              <a:t>consumer identityThis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 </a:t>
            </a:r>
            <a:r>
              <a:rPr sz="850" spc="30" dirty="0">
                <a:solidFill>
                  <a:srgbClr val="333333"/>
                </a:solidFill>
                <a:latin typeface="Lucida Console"/>
                <a:cs typeface="Lucida Console"/>
              </a:rPr>
              <a:t> registered</a:t>
            </a:r>
            <a:r>
              <a:rPr sz="850" spc="25"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Red</a:t>
            </a:r>
            <a:r>
              <a:rPr sz="850" spc="30" dirty="0">
                <a:solidFill>
                  <a:srgbClr val="333333"/>
                </a:solidFill>
                <a:latin typeface="Lucida Console"/>
                <a:cs typeface="Lucida Console"/>
              </a:rPr>
              <a:t> </a:t>
            </a:r>
            <a:r>
              <a:rPr sz="850" spc="25" dirty="0">
                <a:solidFill>
                  <a:srgbClr val="333333"/>
                </a:solidFill>
                <a:latin typeface="Lucida Console"/>
                <a:cs typeface="Lucida Console"/>
              </a:rPr>
              <a:t>Hat</a:t>
            </a:r>
            <a:r>
              <a:rPr sz="850" spc="30" dirty="0">
                <a:solidFill>
                  <a:srgbClr val="333333"/>
                </a:solidFill>
                <a:latin typeface="Lucida Console"/>
                <a:cs typeface="Lucida Console"/>
              </a:rPr>
              <a:t> Subscription</a:t>
            </a:r>
            <a:r>
              <a:rPr sz="850" spc="25" dirty="0">
                <a:solidFill>
                  <a:srgbClr val="333333"/>
                </a:solidFill>
                <a:latin typeface="Lucida Console"/>
                <a:cs typeface="Lucida Console"/>
              </a:rPr>
              <a:t> </a:t>
            </a:r>
            <a:r>
              <a:rPr sz="850" spc="30" dirty="0">
                <a:solidFill>
                  <a:srgbClr val="333333"/>
                </a:solidFill>
                <a:latin typeface="Lucida Console"/>
                <a:cs typeface="Lucida Console"/>
              </a:rPr>
              <a:t>Management. </a:t>
            </a:r>
            <a:r>
              <a:rPr sz="850" spc="25" dirty="0">
                <a:solidFill>
                  <a:srgbClr val="333333"/>
                </a:solidFill>
                <a:latin typeface="Lucida Console"/>
                <a:cs typeface="Lucida Console"/>
              </a:rPr>
              <a:t>You</a:t>
            </a:r>
            <a:r>
              <a:rPr sz="850" spc="30" dirty="0">
                <a:solidFill>
                  <a:srgbClr val="333333"/>
                </a:solidFill>
                <a:latin typeface="Lucida Console"/>
                <a:cs typeface="Lucida Console"/>
              </a:rPr>
              <a:t> </a:t>
            </a:r>
            <a:r>
              <a:rPr sz="850" spc="25" dirty="0">
                <a:solidFill>
                  <a:srgbClr val="333333"/>
                </a:solidFill>
                <a:latin typeface="Lucida Console"/>
                <a:cs typeface="Lucida Console"/>
              </a:rPr>
              <a:t>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subscription-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manager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register.Last metadata expiration </a:t>
            </a:r>
            <a:r>
              <a:rPr sz="850" spc="25" dirty="0">
                <a:solidFill>
                  <a:srgbClr val="333333"/>
                </a:solidFill>
                <a:latin typeface="Lucida Console"/>
                <a:cs typeface="Lucida Console"/>
              </a:rPr>
              <a:t>check:</a:t>
            </a:r>
            <a:r>
              <a:rPr sz="850" spc="30" dirty="0">
                <a:solidFill>
                  <a:srgbClr val="333333"/>
                </a:solidFill>
                <a:latin typeface="Lucida Console"/>
                <a:cs typeface="Lucida Console"/>
              </a:rPr>
              <a:t> 0:28:28 </a:t>
            </a:r>
            <a:r>
              <a:rPr sz="850" spc="25" dirty="0">
                <a:solidFill>
                  <a:srgbClr val="333333"/>
                </a:solidFill>
                <a:latin typeface="Lucida Console"/>
                <a:cs typeface="Lucida Console"/>
              </a:rPr>
              <a:t>ago</a:t>
            </a:r>
            <a:r>
              <a:rPr sz="850" spc="30"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Fri</a:t>
            </a:r>
            <a:r>
              <a:rPr sz="850" spc="30" dirty="0">
                <a:solidFill>
                  <a:srgbClr val="333333"/>
                </a:solidFill>
                <a:latin typeface="Lucida Console"/>
                <a:cs typeface="Lucida Console"/>
              </a:rPr>
              <a:t> </a:t>
            </a:r>
            <a:r>
              <a:rPr sz="850" spc="20" dirty="0">
                <a:solidFill>
                  <a:srgbClr val="333333"/>
                </a:solidFill>
                <a:latin typeface="Lucida Console"/>
                <a:cs typeface="Lucida Console"/>
              </a:rPr>
              <a:t>30</a:t>
            </a:r>
            <a:r>
              <a:rPr sz="850" spc="30" dirty="0">
                <a:solidFill>
                  <a:srgbClr val="333333"/>
                </a:solidFill>
                <a:latin typeface="Lucida Console"/>
                <a:cs typeface="Lucida Console"/>
              </a:rPr>
              <a:t> </a:t>
            </a:r>
            <a:r>
              <a:rPr sz="850" spc="25" dirty="0">
                <a:solidFill>
                  <a:srgbClr val="333333"/>
                </a:solidFill>
                <a:latin typeface="Lucida Console"/>
                <a:cs typeface="Lucida Console"/>
              </a:rPr>
              <a:t>Apr </a:t>
            </a:r>
            <a:r>
              <a:rPr sz="850" spc="30" dirty="0">
                <a:solidFill>
                  <a:srgbClr val="333333"/>
                </a:solidFill>
                <a:latin typeface="Lucida Console"/>
                <a:cs typeface="Lucida Console"/>
              </a:rPr>
              <a:t> </a:t>
            </a:r>
            <a:r>
              <a:rPr sz="850" spc="25" dirty="0">
                <a:solidFill>
                  <a:srgbClr val="333333"/>
                </a:solidFill>
                <a:latin typeface="Lucida Console"/>
                <a:cs typeface="Lucida Console"/>
              </a:rPr>
              <a:t>2021 </a:t>
            </a:r>
            <a:r>
              <a:rPr sz="850" spc="30" dirty="0">
                <a:solidFill>
                  <a:srgbClr val="333333"/>
                </a:solidFill>
                <a:latin typeface="Lucida Console"/>
                <a:cs typeface="Lucida Console"/>
              </a:rPr>
              <a:t>01:47:18 </a:t>
            </a:r>
            <a:r>
              <a:rPr sz="850" spc="20" dirty="0">
                <a:solidFill>
                  <a:srgbClr val="333333"/>
                </a:solidFill>
                <a:latin typeface="Lucida Console"/>
                <a:cs typeface="Lucida Console"/>
              </a:rPr>
              <a:t>AM</a:t>
            </a:r>
            <a:r>
              <a:rPr sz="850" spc="30" dirty="0">
                <a:solidFill>
                  <a:srgbClr val="333333"/>
                </a:solidFill>
                <a:latin typeface="Lucida Console"/>
                <a:cs typeface="Lucida Console"/>
              </a:rPr>
              <a:t> CST.Dependencies </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resolved.=====================================================================</a:t>
            </a:r>
            <a:endParaRPr sz="850">
              <a:latin typeface="Lucida Console"/>
              <a:cs typeface="Lucida Console"/>
            </a:endParaRPr>
          </a:p>
          <a:p>
            <a:pPr marL="136525" marR="67310">
              <a:lnSpc>
                <a:spcPct val="132400"/>
              </a:lnSpc>
              <a:tabLst>
                <a:tab pos="1854200" algn="l"/>
                <a:tab pos="2602230" algn="l"/>
                <a:tab pos="3827779" algn="l"/>
              </a:tabLst>
            </a:pPr>
            <a:r>
              <a:rPr sz="850" spc="30" dirty="0">
                <a:solidFill>
                  <a:srgbClr val="333333"/>
                </a:solidFill>
                <a:latin typeface="Lucida Console"/>
                <a:cs typeface="Lucida Console"/>
              </a:rPr>
              <a:t>========== Package	</a:t>
            </a:r>
            <a:r>
              <a:rPr sz="850" spc="25" dirty="0">
                <a:solidFill>
                  <a:srgbClr val="333333"/>
                </a:solidFill>
                <a:latin typeface="Lucida Console"/>
                <a:cs typeface="Lucida Console"/>
              </a:rPr>
              <a:t>Arch	</a:t>
            </a:r>
            <a:r>
              <a:rPr sz="850" spc="30" dirty="0">
                <a:solidFill>
                  <a:srgbClr val="333333"/>
                </a:solidFill>
                <a:latin typeface="Lucida Console"/>
                <a:cs typeface="Lucida Console"/>
              </a:rPr>
              <a:t>Version	Repository </a:t>
            </a:r>
            <a:r>
              <a:rPr sz="850" spc="35" dirty="0">
                <a:solidFill>
                  <a:srgbClr val="333333"/>
                </a:solidFill>
                <a:latin typeface="Lucida Console"/>
                <a:cs typeface="Lucida Console"/>
              </a:rPr>
              <a:t> </a:t>
            </a:r>
            <a:r>
              <a:rPr sz="850" spc="30" dirty="0">
                <a:solidFill>
                  <a:srgbClr val="333333"/>
                </a:solidFill>
                <a:latin typeface="Lucida Console"/>
                <a:cs typeface="Lucida Console"/>
              </a:rPr>
              <a:t>Size==========================================================================</a:t>
            </a:r>
            <a:endParaRPr sz="850">
              <a:latin typeface="Lucida Console"/>
              <a:cs typeface="Lucida Console"/>
            </a:endParaRPr>
          </a:p>
          <a:p>
            <a:pPr marL="136525">
              <a:lnSpc>
                <a:spcPct val="100000"/>
              </a:lnSpc>
              <a:spcBef>
                <a:spcPts val="330"/>
              </a:spcBef>
              <a:tabLst>
                <a:tab pos="2268220" algn="l"/>
                <a:tab pos="3020695" algn="l"/>
                <a:tab pos="4257040" algn="l"/>
              </a:tabLst>
            </a:pPr>
            <a:r>
              <a:rPr sz="850" spc="30" dirty="0">
                <a:solidFill>
                  <a:srgbClr val="333333"/>
                </a:solidFill>
                <a:latin typeface="Lucida Console"/>
                <a:cs typeface="Lucida Console"/>
              </a:rPr>
              <a:t>=====Installing:</a:t>
            </a:r>
            <a:r>
              <a:rPr sz="850" spc="55" dirty="0">
                <a:solidFill>
                  <a:srgbClr val="333333"/>
                </a:solidFill>
                <a:latin typeface="Lucida Console"/>
                <a:cs typeface="Lucida Console"/>
              </a:rPr>
              <a:t> </a:t>
            </a:r>
            <a:r>
              <a:rPr sz="850" spc="25" dirty="0">
                <a:solidFill>
                  <a:srgbClr val="333333"/>
                </a:solidFill>
                <a:latin typeface="Lucida Console"/>
                <a:cs typeface="Lucida Console"/>
              </a:rPr>
              <a:t>vsftpd	x86_64	</a:t>
            </a:r>
            <a:r>
              <a:rPr sz="850" spc="30" dirty="0">
                <a:solidFill>
                  <a:srgbClr val="333333"/>
                </a:solidFill>
                <a:latin typeface="Lucida Console"/>
                <a:cs typeface="Lucida Console"/>
              </a:rPr>
              <a:t>3.0.3-28.el8	AppStream</a:t>
            </a:r>
            <a:endParaRPr sz="850">
              <a:latin typeface="Lucida Console"/>
              <a:cs typeface="Lucida Console"/>
            </a:endParaRPr>
          </a:p>
          <a:p>
            <a:pPr marL="136525" marR="67310">
              <a:lnSpc>
                <a:spcPct val="132400"/>
              </a:lnSpc>
            </a:pPr>
            <a:r>
              <a:rPr sz="850" spc="25" dirty="0">
                <a:solidFill>
                  <a:srgbClr val="333333"/>
                </a:solidFill>
                <a:latin typeface="Lucida Console"/>
                <a:cs typeface="Lucida Console"/>
              </a:rPr>
              <a:t>180 </a:t>
            </a:r>
            <a:r>
              <a:rPr sz="850" spc="30" dirty="0">
                <a:solidFill>
                  <a:srgbClr val="333333"/>
                </a:solidFill>
                <a:latin typeface="Lucida Console"/>
                <a:cs typeface="Lucida Console"/>
              </a:rPr>
              <a:t>kTransaction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Summary=======================================================================</a:t>
            </a:r>
            <a:endParaRPr sz="850">
              <a:latin typeface="Lucida Console"/>
              <a:cs typeface="Lucida Console"/>
            </a:endParaRPr>
          </a:p>
          <a:p>
            <a:pPr marL="136525" marR="210185" indent="-635">
              <a:lnSpc>
                <a:spcPct val="132400"/>
              </a:lnSpc>
              <a:tabLst>
                <a:tab pos="1311910" algn="l"/>
                <a:tab pos="4504690" algn="l"/>
              </a:tabLst>
            </a:pPr>
            <a:r>
              <a:rPr sz="850" spc="30" dirty="0">
                <a:solidFill>
                  <a:srgbClr val="333333"/>
                </a:solidFill>
                <a:latin typeface="Lucida Console"/>
                <a:cs typeface="Lucida Console"/>
              </a:rPr>
              <a:t>========Instal</a:t>
            </a:r>
            <a:r>
              <a:rPr sz="850" spc="15" dirty="0">
                <a:solidFill>
                  <a:srgbClr val="333333"/>
                </a:solidFill>
                <a:latin typeface="Lucida Console"/>
                <a:cs typeface="Lucida Console"/>
              </a:rPr>
              <a:t>l</a:t>
            </a:r>
            <a:r>
              <a:rPr sz="850"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Package………………</a:t>
            </a:r>
            <a:r>
              <a:rPr sz="800" spc="90" dirty="0">
                <a:solidFill>
                  <a:srgbClr val="333333"/>
                </a:solidFill>
                <a:latin typeface="宋体"/>
                <a:cs typeface="宋体"/>
              </a:rPr>
              <a:t>省略部分输出信息</a:t>
            </a:r>
            <a:r>
              <a:rPr sz="850" spc="30" dirty="0">
                <a:solidFill>
                  <a:srgbClr val="333333"/>
                </a:solidFill>
                <a:latin typeface="Lucida Console"/>
                <a:cs typeface="Lucida Console"/>
              </a:rPr>
              <a:t>………………Installed</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vsftpd-3.0.3</a:t>
            </a:r>
            <a:r>
              <a:rPr sz="850" spc="15" dirty="0">
                <a:solidFill>
                  <a:srgbClr val="333333"/>
                </a:solidFill>
                <a:latin typeface="Lucida Console"/>
                <a:cs typeface="Lucida Console"/>
              </a:rPr>
              <a:t>-  </a:t>
            </a:r>
            <a:r>
              <a:rPr sz="850" spc="30" dirty="0">
                <a:solidFill>
                  <a:srgbClr val="333333"/>
                </a:solidFill>
                <a:latin typeface="Lucida Console"/>
                <a:cs typeface="Lucida Console"/>
              </a:rPr>
              <a:t>28.el8.x86_64</a:t>
            </a:r>
            <a:endParaRPr sz="850">
              <a:latin typeface="Lucida Console"/>
              <a:cs typeface="Lucida Console"/>
            </a:endParaRPr>
          </a:p>
          <a:p>
            <a:pPr marL="270510">
              <a:lnSpc>
                <a:spcPct val="100000"/>
              </a:lnSpc>
              <a:spcBef>
                <a:spcPts val="330"/>
              </a:spcBef>
            </a:pP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45" dirty="0">
                <a:solidFill>
                  <a:srgbClr val="333333"/>
                </a:solidFill>
                <a:latin typeface="Trebuchet MS"/>
                <a:cs typeface="Trebuchet MS"/>
              </a:rPr>
              <a:t>RHEL</a:t>
            </a:r>
            <a:r>
              <a:rPr sz="950" b="1" spc="-70" dirty="0">
                <a:solidFill>
                  <a:srgbClr val="333333"/>
                </a:solidFill>
                <a:latin typeface="Trebuchet MS"/>
                <a:cs typeface="Trebuchet MS"/>
              </a:rPr>
              <a:t> </a:t>
            </a:r>
            <a:r>
              <a:rPr sz="950" b="1" dirty="0">
                <a:solidFill>
                  <a:srgbClr val="333333"/>
                </a:solidFill>
                <a:latin typeface="Trebuchet MS"/>
                <a:cs typeface="Trebuchet MS"/>
              </a:rPr>
              <a:t>8</a:t>
            </a:r>
            <a:r>
              <a:rPr sz="950" b="1" spc="25" dirty="0">
                <a:solidFill>
                  <a:srgbClr val="333333"/>
                </a:solidFill>
                <a:latin typeface="微软雅黑"/>
                <a:cs typeface="微软雅黑"/>
              </a:rPr>
              <a:t>系统版本的</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服务默认不允许匿名公开访问模式，因此需要手动进行开启：</a:t>
            </a:r>
            <a:endParaRPr sz="950">
              <a:latin typeface="微软雅黑"/>
              <a:cs typeface="微软雅黑"/>
            </a:endParaRPr>
          </a:p>
        </p:txBody>
      </p:sp>
      <p:sp>
        <p:nvSpPr>
          <p:cNvPr id="15" name="object 1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5638226"/>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547"/>
            <a:ext cx="5651500" cy="1525270"/>
            <a:chOff x="959124" y="368547"/>
            <a:chExt cx="5651500" cy="1525270"/>
          </a:xfrm>
        </p:grpSpPr>
        <p:sp>
          <p:nvSpPr>
            <p:cNvPr id="4" name="object 4"/>
            <p:cNvSpPr/>
            <p:nvPr/>
          </p:nvSpPr>
          <p:spPr>
            <a:xfrm>
              <a:off x="963889" y="373311"/>
              <a:ext cx="5641975" cy="1515745"/>
            </a:xfrm>
            <a:custGeom>
              <a:avLst/>
              <a:gdLst/>
              <a:ahLst/>
              <a:cxnLst/>
              <a:rect l="l" t="t" r="r" b="b"/>
              <a:pathLst>
                <a:path w="5641975" h="1515745">
                  <a:moveTo>
                    <a:pt x="5617597" y="1515178"/>
                  </a:moveTo>
                  <a:lnTo>
                    <a:pt x="23823" y="1515178"/>
                  </a:lnTo>
                  <a:lnTo>
                    <a:pt x="20659" y="1514883"/>
                  </a:lnTo>
                  <a:lnTo>
                    <a:pt x="17629" y="1514283"/>
                  </a:lnTo>
                  <a:lnTo>
                    <a:pt x="14703" y="1512796"/>
                  </a:lnTo>
                  <a:lnTo>
                    <a:pt x="11787" y="1511605"/>
                  </a:lnTo>
                  <a:lnTo>
                    <a:pt x="0" y="1494328"/>
                  </a:lnTo>
                  <a:lnTo>
                    <a:pt x="0" y="1491355"/>
                  </a:lnTo>
                  <a:lnTo>
                    <a:pt x="0" y="20545"/>
                  </a:lnTo>
                  <a:lnTo>
                    <a:pt x="600" y="17276"/>
                  </a:lnTo>
                  <a:lnTo>
                    <a:pt x="3020" y="11320"/>
                  </a:lnTo>
                  <a:lnTo>
                    <a:pt x="4745" y="8938"/>
                  </a:lnTo>
                  <a:lnTo>
                    <a:pt x="6975" y="6851"/>
                  </a:lnTo>
                  <a:lnTo>
                    <a:pt x="9214" y="4469"/>
                  </a:lnTo>
                  <a:lnTo>
                    <a:pt x="11787" y="2677"/>
                  </a:lnTo>
                  <a:lnTo>
                    <a:pt x="14703" y="1486"/>
                  </a:lnTo>
                  <a:lnTo>
                    <a:pt x="17629" y="600"/>
                  </a:lnTo>
                  <a:lnTo>
                    <a:pt x="20659" y="0"/>
                  </a:lnTo>
                  <a:lnTo>
                    <a:pt x="5620751" y="0"/>
                  </a:lnTo>
                  <a:lnTo>
                    <a:pt x="5634445" y="6851"/>
                  </a:lnTo>
                  <a:lnTo>
                    <a:pt x="5636675" y="8938"/>
                  </a:lnTo>
                  <a:lnTo>
                    <a:pt x="5638400" y="11320"/>
                  </a:lnTo>
                  <a:lnTo>
                    <a:pt x="5640820" y="17276"/>
                  </a:lnTo>
                  <a:lnTo>
                    <a:pt x="5641421" y="20545"/>
                  </a:lnTo>
                  <a:lnTo>
                    <a:pt x="5641421" y="1494328"/>
                  </a:lnTo>
                  <a:lnTo>
                    <a:pt x="5626717" y="1512796"/>
                  </a:lnTo>
                  <a:lnTo>
                    <a:pt x="5623791" y="1514283"/>
                  </a:lnTo>
                  <a:lnTo>
                    <a:pt x="5620751" y="1514883"/>
                  </a:lnTo>
                  <a:lnTo>
                    <a:pt x="5617597" y="1515178"/>
                  </a:lnTo>
                  <a:close/>
                </a:path>
              </a:pathLst>
            </a:custGeom>
            <a:solidFill>
              <a:srgbClr val="F8F8F8"/>
            </a:solidFill>
          </p:spPr>
          <p:txBody>
            <a:bodyPr wrap="square" lIns="0" tIns="0" rIns="0" bIns="0" rtlCol="0"/>
            <a:lstStyle/>
            <a:p>
              <a:endParaRPr/>
            </a:p>
          </p:txBody>
        </p:sp>
        <p:sp>
          <p:nvSpPr>
            <p:cNvPr id="5" name="object 5"/>
            <p:cNvSpPr/>
            <p:nvPr/>
          </p:nvSpPr>
          <p:spPr>
            <a:xfrm>
              <a:off x="963889" y="373311"/>
              <a:ext cx="5641975" cy="1515745"/>
            </a:xfrm>
            <a:custGeom>
              <a:avLst/>
              <a:gdLst/>
              <a:ahLst/>
              <a:cxnLst/>
              <a:rect l="l" t="t" r="r" b="b"/>
              <a:pathLst>
                <a:path w="5641975" h="1515745">
                  <a:moveTo>
                    <a:pt x="0" y="1491355"/>
                  </a:moveTo>
                  <a:lnTo>
                    <a:pt x="0" y="23823"/>
                  </a:lnTo>
                  <a:lnTo>
                    <a:pt x="0" y="20545"/>
                  </a:lnTo>
                  <a:lnTo>
                    <a:pt x="600" y="17276"/>
                  </a:lnTo>
                  <a:lnTo>
                    <a:pt x="1810" y="14294"/>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1" y="0"/>
                  </a:lnTo>
                  <a:lnTo>
                    <a:pt x="5623791" y="600"/>
                  </a:lnTo>
                  <a:lnTo>
                    <a:pt x="5626717" y="1486"/>
                  </a:lnTo>
                  <a:lnTo>
                    <a:pt x="5629633" y="2677"/>
                  </a:lnTo>
                  <a:lnTo>
                    <a:pt x="5632206" y="4469"/>
                  </a:lnTo>
                  <a:lnTo>
                    <a:pt x="5634445" y="6851"/>
                  </a:lnTo>
                  <a:lnTo>
                    <a:pt x="5636675" y="8938"/>
                  </a:lnTo>
                  <a:lnTo>
                    <a:pt x="5638400" y="11320"/>
                  </a:lnTo>
                  <a:lnTo>
                    <a:pt x="5639610" y="14294"/>
                  </a:lnTo>
                  <a:lnTo>
                    <a:pt x="5640820" y="17276"/>
                  </a:lnTo>
                  <a:lnTo>
                    <a:pt x="5641421" y="20545"/>
                  </a:lnTo>
                  <a:lnTo>
                    <a:pt x="5641421" y="23823"/>
                  </a:lnTo>
                  <a:lnTo>
                    <a:pt x="5641421" y="1491355"/>
                  </a:lnTo>
                  <a:lnTo>
                    <a:pt x="5641421" y="1494328"/>
                  </a:lnTo>
                  <a:lnTo>
                    <a:pt x="5640820" y="1497311"/>
                  </a:lnTo>
                  <a:lnTo>
                    <a:pt x="5626717" y="1512796"/>
                  </a:lnTo>
                  <a:lnTo>
                    <a:pt x="5623791" y="1514283"/>
                  </a:lnTo>
                  <a:lnTo>
                    <a:pt x="5620751" y="1514883"/>
                  </a:lnTo>
                  <a:lnTo>
                    <a:pt x="5617597" y="1515178"/>
                  </a:lnTo>
                  <a:lnTo>
                    <a:pt x="23823" y="1515178"/>
                  </a:lnTo>
                  <a:lnTo>
                    <a:pt x="20659" y="1514883"/>
                  </a:lnTo>
                  <a:lnTo>
                    <a:pt x="17629" y="1514283"/>
                  </a:lnTo>
                  <a:lnTo>
                    <a:pt x="14703" y="1512796"/>
                  </a:lnTo>
                  <a:lnTo>
                    <a:pt x="11787" y="1511605"/>
                  </a:lnTo>
                  <a:lnTo>
                    <a:pt x="0" y="1494328"/>
                  </a:lnTo>
                  <a:lnTo>
                    <a:pt x="0" y="149135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217"/>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750826"/>
            <a:ext cx="5651500" cy="667385"/>
            <a:chOff x="959124" y="2750826"/>
            <a:chExt cx="5651500" cy="667385"/>
          </a:xfrm>
        </p:grpSpPr>
        <p:sp>
          <p:nvSpPr>
            <p:cNvPr id="8" name="object 8"/>
            <p:cNvSpPr/>
            <p:nvPr/>
          </p:nvSpPr>
          <p:spPr>
            <a:xfrm>
              <a:off x="963889" y="2755591"/>
              <a:ext cx="5641975" cy="657860"/>
            </a:xfrm>
            <a:custGeom>
              <a:avLst/>
              <a:gdLst/>
              <a:ahLst/>
              <a:cxnLst/>
              <a:rect l="l" t="t" r="r" b="b"/>
              <a:pathLst>
                <a:path w="5641975" h="657860">
                  <a:moveTo>
                    <a:pt x="5617597" y="657530"/>
                  </a:moveTo>
                  <a:lnTo>
                    <a:pt x="23823" y="657530"/>
                  </a:lnTo>
                  <a:lnTo>
                    <a:pt x="20659" y="657235"/>
                  </a:lnTo>
                  <a:lnTo>
                    <a:pt x="0" y="636680"/>
                  </a:lnTo>
                  <a:lnTo>
                    <a:pt x="0" y="633706"/>
                  </a:lnTo>
                  <a:lnTo>
                    <a:pt x="0" y="20545"/>
                  </a:lnTo>
                  <a:lnTo>
                    <a:pt x="6975" y="6546"/>
                  </a:lnTo>
                  <a:lnTo>
                    <a:pt x="9214" y="4164"/>
                  </a:lnTo>
                  <a:lnTo>
                    <a:pt x="11787" y="2382"/>
                  </a:lnTo>
                  <a:lnTo>
                    <a:pt x="17629" y="590"/>
                  </a:lnTo>
                  <a:lnTo>
                    <a:pt x="20659" y="0"/>
                  </a:lnTo>
                  <a:lnTo>
                    <a:pt x="5620752" y="0"/>
                  </a:lnTo>
                  <a:lnTo>
                    <a:pt x="5623792" y="590"/>
                  </a:lnTo>
                  <a:lnTo>
                    <a:pt x="5629633" y="2382"/>
                  </a:lnTo>
                  <a:lnTo>
                    <a:pt x="5632206" y="4164"/>
                  </a:lnTo>
                  <a:lnTo>
                    <a:pt x="5634446" y="6546"/>
                  </a:lnTo>
                  <a:lnTo>
                    <a:pt x="5636675" y="8633"/>
                  </a:lnTo>
                  <a:lnTo>
                    <a:pt x="5638400" y="11311"/>
                  </a:lnTo>
                  <a:lnTo>
                    <a:pt x="5639610" y="13998"/>
                  </a:lnTo>
                  <a:lnTo>
                    <a:pt x="5640821" y="17267"/>
                  </a:lnTo>
                  <a:lnTo>
                    <a:pt x="5641421" y="20545"/>
                  </a:lnTo>
                  <a:lnTo>
                    <a:pt x="5641421" y="636680"/>
                  </a:lnTo>
                  <a:lnTo>
                    <a:pt x="5620752" y="657235"/>
                  </a:lnTo>
                  <a:lnTo>
                    <a:pt x="5617597" y="657530"/>
                  </a:lnTo>
                  <a:close/>
                </a:path>
              </a:pathLst>
            </a:custGeom>
            <a:solidFill>
              <a:srgbClr val="F8F8F8"/>
            </a:solidFill>
          </p:spPr>
          <p:txBody>
            <a:bodyPr wrap="square" lIns="0" tIns="0" rIns="0" bIns="0" rtlCol="0"/>
            <a:lstStyle/>
            <a:p>
              <a:endParaRPr/>
            </a:p>
          </p:txBody>
        </p:sp>
        <p:sp>
          <p:nvSpPr>
            <p:cNvPr id="9" name="object 9"/>
            <p:cNvSpPr/>
            <p:nvPr/>
          </p:nvSpPr>
          <p:spPr>
            <a:xfrm>
              <a:off x="963889" y="2755591"/>
              <a:ext cx="5641975" cy="657860"/>
            </a:xfrm>
            <a:custGeom>
              <a:avLst/>
              <a:gdLst/>
              <a:ahLst/>
              <a:cxnLst/>
              <a:rect l="l" t="t" r="r" b="b"/>
              <a:pathLst>
                <a:path w="5641975" h="657860">
                  <a:moveTo>
                    <a:pt x="0" y="633706"/>
                  </a:moveTo>
                  <a:lnTo>
                    <a:pt x="0" y="23823"/>
                  </a:lnTo>
                  <a:lnTo>
                    <a:pt x="0" y="20545"/>
                  </a:lnTo>
                  <a:lnTo>
                    <a:pt x="600" y="17267"/>
                  </a:lnTo>
                  <a:lnTo>
                    <a:pt x="1810" y="13998"/>
                  </a:lnTo>
                  <a:lnTo>
                    <a:pt x="3020" y="11311"/>
                  </a:lnTo>
                  <a:lnTo>
                    <a:pt x="4745" y="8633"/>
                  </a:lnTo>
                  <a:lnTo>
                    <a:pt x="6975" y="6546"/>
                  </a:lnTo>
                  <a:lnTo>
                    <a:pt x="9214" y="4164"/>
                  </a:lnTo>
                  <a:lnTo>
                    <a:pt x="11787" y="2382"/>
                  </a:lnTo>
                  <a:lnTo>
                    <a:pt x="14703" y="1486"/>
                  </a:lnTo>
                  <a:lnTo>
                    <a:pt x="17629" y="590"/>
                  </a:lnTo>
                  <a:lnTo>
                    <a:pt x="20659" y="0"/>
                  </a:lnTo>
                  <a:lnTo>
                    <a:pt x="23823" y="0"/>
                  </a:lnTo>
                  <a:lnTo>
                    <a:pt x="5617597" y="0"/>
                  </a:lnTo>
                  <a:lnTo>
                    <a:pt x="5620752" y="0"/>
                  </a:lnTo>
                  <a:lnTo>
                    <a:pt x="5623792" y="590"/>
                  </a:lnTo>
                  <a:lnTo>
                    <a:pt x="5626717" y="1486"/>
                  </a:lnTo>
                  <a:lnTo>
                    <a:pt x="5629633" y="2382"/>
                  </a:lnTo>
                  <a:lnTo>
                    <a:pt x="5632206" y="4164"/>
                  </a:lnTo>
                  <a:lnTo>
                    <a:pt x="5634446" y="6546"/>
                  </a:lnTo>
                  <a:lnTo>
                    <a:pt x="5636675" y="8633"/>
                  </a:lnTo>
                  <a:lnTo>
                    <a:pt x="5638400" y="11311"/>
                  </a:lnTo>
                  <a:lnTo>
                    <a:pt x="5639610" y="13998"/>
                  </a:lnTo>
                  <a:lnTo>
                    <a:pt x="5640821" y="17267"/>
                  </a:lnTo>
                  <a:lnTo>
                    <a:pt x="5641421" y="20545"/>
                  </a:lnTo>
                  <a:lnTo>
                    <a:pt x="5641421" y="23823"/>
                  </a:lnTo>
                  <a:lnTo>
                    <a:pt x="5641421" y="633706"/>
                  </a:lnTo>
                  <a:lnTo>
                    <a:pt x="5641421" y="636680"/>
                  </a:lnTo>
                  <a:lnTo>
                    <a:pt x="5640821" y="639662"/>
                  </a:lnTo>
                  <a:lnTo>
                    <a:pt x="5617597" y="657530"/>
                  </a:lnTo>
                  <a:lnTo>
                    <a:pt x="23823" y="657530"/>
                  </a:lnTo>
                  <a:lnTo>
                    <a:pt x="0" y="636680"/>
                  </a:lnTo>
                  <a:lnTo>
                    <a:pt x="0" y="63370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836754"/>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4084946"/>
            <a:ext cx="5651500" cy="324485"/>
            <a:chOff x="959124" y="4084946"/>
            <a:chExt cx="5651500" cy="324485"/>
          </a:xfrm>
        </p:grpSpPr>
        <p:sp>
          <p:nvSpPr>
            <p:cNvPr id="12" name="object 12"/>
            <p:cNvSpPr/>
            <p:nvPr/>
          </p:nvSpPr>
          <p:spPr>
            <a:xfrm>
              <a:off x="963889" y="4089711"/>
              <a:ext cx="5641975" cy="314960"/>
            </a:xfrm>
            <a:custGeom>
              <a:avLst/>
              <a:gdLst/>
              <a:ahLst/>
              <a:cxnLst/>
              <a:rect l="l" t="t" r="r" b="b"/>
              <a:pathLst>
                <a:path w="5641975" h="314960">
                  <a:moveTo>
                    <a:pt x="5617597" y="314471"/>
                  </a:moveTo>
                  <a:lnTo>
                    <a:pt x="23823" y="314471"/>
                  </a:lnTo>
                  <a:lnTo>
                    <a:pt x="20659" y="314175"/>
                  </a:lnTo>
                  <a:lnTo>
                    <a:pt x="0" y="293925"/>
                  </a:lnTo>
                  <a:lnTo>
                    <a:pt x="0" y="290647"/>
                  </a:lnTo>
                  <a:lnTo>
                    <a:pt x="0" y="20250"/>
                  </a:lnTo>
                  <a:lnTo>
                    <a:pt x="600" y="16971"/>
                  </a:lnTo>
                  <a:lnTo>
                    <a:pt x="3020" y="11320"/>
                  </a:lnTo>
                  <a:lnTo>
                    <a:pt x="4745" y="8633"/>
                  </a:lnTo>
                  <a:lnTo>
                    <a:pt x="6975" y="6556"/>
                  </a:lnTo>
                  <a:lnTo>
                    <a:pt x="9214" y="4173"/>
                  </a:lnTo>
                  <a:lnTo>
                    <a:pt x="11787" y="2382"/>
                  </a:lnTo>
                  <a:lnTo>
                    <a:pt x="14703" y="1191"/>
                  </a:lnTo>
                  <a:lnTo>
                    <a:pt x="17629" y="295"/>
                  </a:lnTo>
                  <a:lnTo>
                    <a:pt x="20659" y="0"/>
                  </a:lnTo>
                  <a:lnTo>
                    <a:pt x="5620752" y="0"/>
                  </a:lnTo>
                  <a:lnTo>
                    <a:pt x="5634446" y="6556"/>
                  </a:lnTo>
                  <a:lnTo>
                    <a:pt x="5636675" y="8633"/>
                  </a:lnTo>
                  <a:lnTo>
                    <a:pt x="5638400" y="11320"/>
                  </a:lnTo>
                  <a:lnTo>
                    <a:pt x="5640821" y="16971"/>
                  </a:lnTo>
                  <a:lnTo>
                    <a:pt x="5641421" y="20250"/>
                  </a:lnTo>
                  <a:lnTo>
                    <a:pt x="5641421" y="293925"/>
                  </a:lnTo>
                  <a:lnTo>
                    <a:pt x="5620752" y="314175"/>
                  </a:lnTo>
                  <a:lnTo>
                    <a:pt x="5617597" y="314471"/>
                  </a:lnTo>
                  <a:close/>
                </a:path>
              </a:pathLst>
            </a:custGeom>
            <a:solidFill>
              <a:srgbClr val="F8F8F8"/>
            </a:solidFill>
          </p:spPr>
          <p:txBody>
            <a:bodyPr wrap="square" lIns="0" tIns="0" rIns="0" bIns="0" rtlCol="0"/>
            <a:lstStyle/>
            <a:p>
              <a:endParaRPr/>
            </a:p>
          </p:txBody>
        </p:sp>
        <p:sp>
          <p:nvSpPr>
            <p:cNvPr id="13" name="object 13"/>
            <p:cNvSpPr/>
            <p:nvPr/>
          </p:nvSpPr>
          <p:spPr>
            <a:xfrm>
              <a:off x="963889" y="4089711"/>
              <a:ext cx="5641975" cy="314960"/>
            </a:xfrm>
            <a:custGeom>
              <a:avLst/>
              <a:gdLst/>
              <a:ahLst/>
              <a:cxnLst/>
              <a:rect l="l" t="t" r="r" b="b"/>
              <a:pathLst>
                <a:path w="5641975" h="314960">
                  <a:moveTo>
                    <a:pt x="0" y="290647"/>
                  </a:moveTo>
                  <a:lnTo>
                    <a:pt x="0" y="23823"/>
                  </a:lnTo>
                  <a:lnTo>
                    <a:pt x="0" y="20250"/>
                  </a:lnTo>
                  <a:lnTo>
                    <a:pt x="600" y="16971"/>
                  </a:lnTo>
                  <a:lnTo>
                    <a:pt x="1810" y="14294"/>
                  </a:lnTo>
                  <a:lnTo>
                    <a:pt x="3020" y="11320"/>
                  </a:lnTo>
                  <a:lnTo>
                    <a:pt x="4745" y="8633"/>
                  </a:lnTo>
                  <a:lnTo>
                    <a:pt x="6975" y="6556"/>
                  </a:lnTo>
                  <a:lnTo>
                    <a:pt x="9214" y="4173"/>
                  </a:lnTo>
                  <a:lnTo>
                    <a:pt x="11787" y="2382"/>
                  </a:lnTo>
                  <a:lnTo>
                    <a:pt x="14703" y="1191"/>
                  </a:lnTo>
                  <a:lnTo>
                    <a:pt x="17629" y="295"/>
                  </a:lnTo>
                  <a:lnTo>
                    <a:pt x="20659" y="0"/>
                  </a:lnTo>
                  <a:lnTo>
                    <a:pt x="23823" y="0"/>
                  </a:lnTo>
                  <a:lnTo>
                    <a:pt x="5617597" y="0"/>
                  </a:lnTo>
                  <a:lnTo>
                    <a:pt x="5620752" y="0"/>
                  </a:lnTo>
                  <a:lnTo>
                    <a:pt x="5623792" y="295"/>
                  </a:lnTo>
                  <a:lnTo>
                    <a:pt x="5626717" y="1191"/>
                  </a:lnTo>
                  <a:lnTo>
                    <a:pt x="5629633" y="2382"/>
                  </a:lnTo>
                  <a:lnTo>
                    <a:pt x="5632206" y="4173"/>
                  </a:lnTo>
                  <a:lnTo>
                    <a:pt x="5634446" y="6556"/>
                  </a:lnTo>
                  <a:lnTo>
                    <a:pt x="5636675" y="8633"/>
                  </a:lnTo>
                  <a:lnTo>
                    <a:pt x="5638400" y="11320"/>
                  </a:lnTo>
                  <a:lnTo>
                    <a:pt x="5639610" y="14294"/>
                  </a:lnTo>
                  <a:lnTo>
                    <a:pt x="5640821" y="16971"/>
                  </a:lnTo>
                  <a:lnTo>
                    <a:pt x="5641421" y="20250"/>
                  </a:lnTo>
                  <a:lnTo>
                    <a:pt x="5641421" y="23823"/>
                  </a:lnTo>
                  <a:lnTo>
                    <a:pt x="5641421" y="290647"/>
                  </a:lnTo>
                  <a:lnTo>
                    <a:pt x="5641421" y="293925"/>
                  </a:lnTo>
                  <a:lnTo>
                    <a:pt x="5640821" y="296898"/>
                  </a:lnTo>
                  <a:lnTo>
                    <a:pt x="5639610" y="299576"/>
                  </a:lnTo>
                  <a:lnTo>
                    <a:pt x="5638400" y="302559"/>
                  </a:lnTo>
                  <a:lnTo>
                    <a:pt x="5617597" y="314471"/>
                  </a:lnTo>
                  <a:lnTo>
                    <a:pt x="23823" y="314471"/>
                  </a:lnTo>
                  <a:lnTo>
                    <a:pt x="1810" y="299576"/>
                  </a:lnTo>
                  <a:lnTo>
                    <a:pt x="600" y="296898"/>
                  </a:lnTo>
                  <a:lnTo>
                    <a:pt x="0" y="293925"/>
                  </a:lnTo>
                  <a:lnTo>
                    <a:pt x="0" y="290647"/>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4170874"/>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4885418"/>
            <a:ext cx="5651500" cy="324485"/>
            <a:chOff x="959124" y="4885418"/>
            <a:chExt cx="5651500" cy="324485"/>
          </a:xfrm>
        </p:grpSpPr>
        <p:sp>
          <p:nvSpPr>
            <p:cNvPr id="16" name="object 16"/>
            <p:cNvSpPr/>
            <p:nvPr/>
          </p:nvSpPr>
          <p:spPr>
            <a:xfrm>
              <a:off x="963889" y="4890183"/>
              <a:ext cx="5641975" cy="314960"/>
            </a:xfrm>
            <a:custGeom>
              <a:avLst/>
              <a:gdLst/>
              <a:ahLst/>
              <a:cxnLst/>
              <a:rect l="l" t="t" r="r" b="b"/>
              <a:pathLst>
                <a:path w="5641975" h="314960">
                  <a:moveTo>
                    <a:pt x="5617597" y="314471"/>
                  </a:moveTo>
                  <a:lnTo>
                    <a:pt x="23823" y="314471"/>
                  </a:lnTo>
                  <a:lnTo>
                    <a:pt x="20659" y="314175"/>
                  </a:lnTo>
                  <a:lnTo>
                    <a:pt x="0" y="293325"/>
                  </a:lnTo>
                  <a:lnTo>
                    <a:pt x="0" y="290647"/>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276"/>
                  </a:lnTo>
                  <a:lnTo>
                    <a:pt x="5641421" y="20545"/>
                  </a:lnTo>
                  <a:lnTo>
                    <a:pt x="5641421" y="293325"/>
                  </a:lnTo>
                  <a:lnTo>
                    <a:pt x="5620752" y="314175"/>
                  </a:lnTo>
                  <a:lnTo>
                    <a:pt x="5617597" y="314471"/>
                  </a:lnTo>
                  <a:close/>
                </a:path>
              </a:pathLst>
            </a:custGeom>
            <a:solidFill>
              <a:srgbClr val="F8F8F8"/>
            </a:solidFill>
          </p:spPr>
          <p:txBody>
            <a:bodyPr wrap="square" lIns="0" tIns="0" rIns="0" bIns="0" rtlCol="0"/>
            <a:lstStyle/>
            <a:p>
              <a:endParaRPr/>
            </a:p>
          </p:txBody>
        </p:sp>
        <p:sp>
          <p:nvSpPr>
            <p:cNvPr id="17" name="object 17"/>
            <p:cNvSpPr/>
            <p:nvPr/>
          </p:nvSpPr>
          <p:spPr>
            <a:xfrm>
              <a:off x="963889" y="4890183"/>
              <a:ext cx="5641975" cy="314960"/>
            </a:xfrm>
            <a:custGeom>
              <a:avLst/>
              <a:gdLst/>
              <a:ahLst/>
              <a:cxnLst/>
              <a:rect l="l" t="t" r="r" b="b"/>
              <a:pathLst>
                <a:path w="5641975" h="314960">
                  <a:moveTo>
                    <a:pt x="0" y="290647"/>
                  </a:moveTo>
                  <a:lnTo>
                    <a:pt x="0" y="23823"/>
                  </a:lnTo>
                  <a:lnTo>
                    <a:pt x="0" y="20545"/>
                  </a:lnTo>
                  <a:lnTo>
                    <a:pt x="600" y="17276"/>
                  </a:lnTo>
                  <a:lnTo>
                    <a:pt x="1810" y="14294"/>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290647"/>
                  </a:lnTo>
                  <a:lnTo>
                    <a:pt x="5641421" y="293325"/>
                  </a:lnTo>
                  <a:lnTo>
                    <a:pt x="5640821" y="296308"/>
                  </a:lnTo>
                  <a:lnTo>
                    <a:pt x="5617597" y="314471"/>
                  </a:lnTo>
                  <a:lnTo>
                    <a:pt x="23823" y="314471"/>
                  </a:lnTo>
                  <a:lnTo>
                    <a:pt x="0" y="293325"/>
                  </a:lnTo>
                  <a:lnTo>
                    <a:pt x="0" y="290647"/>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4971347"/>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9" name="object 19"/>
          <p:cNvSpPr txBox="1"/>
          <p:nvPr/>
        </p:nvSpPr>
        <p:spPr>
          <a:xfrm>
            <a:off x="946424" y="2000637"/>
            <a:ext cx="5665470" cy="7973059"/>
          </a:xfrm>
          <a:prstGeom prst="rect">
            <a:avLst/>
          </a:prstGeom>
        </p:spPr>
        <p:txBody>
          <a:bodyPr vert="horz" wrap="square" lIns="0" tIns="12065" rIns="0" bIns="0" rtlCol="0">
            <a:spAutoFit/>
          </a:bodyPr>
          <a:lstStyle/>
          <a:p>
            <a:pPr marL="12700" marR="69850" algn="just">
              <a:lnSpc>
                <a:spcPct val="131600"/>
              </a:lnSpc>
              <a:spcBef>
                <a:spcPts val="95"/>
              </a:spcBef>
            </a:pPr>
            <a:r>
              <a:rPr sz="950" b="1" u="sng" spc="25" dirty="0">
                <a:solidFill>
                  <a:srgbClr val="4183C4"/>
                </a:solidFill>
                <a:uFill>
                  <a:solidFill>
                    <a:srgbClr val="4183C4"/>
                  </a:solidFill>
                </a:uFill>
                <a:latin typeface="微软雅黑"/>
                <a:cs typeface="微软雅黑"/>
                <a:hlinkClick r:id="rId2"/>
              </a:rPr>
              <a:t>刘遄</a:t>
            </a:r>
            <a:r>
              <a:rPr sz="950" b="1" spc="25" dirty="0">
                <a:solidFill>
                  <a:srgbClr val="333333"/>
                </a:solidFill>
                <a:latin typeface="微软雅黑"/>
                <a:cs typeface="微软雅黑"/>
              </a:rPr>
              <a:t>老师再啰嗦一句，在配置文件修改正确之后，一定将相应的服务程序添加到开机启动项中，这样无 论是在生产环境中还是在</a:t>
            </a:r>
            <a:r>
              <a:rPr sz="950" b="1" u="sng" spc="25" dirty="0">
                <a:solidFill>
                  <a:srgbClr val="4183C4"/>
                </a:solidFill>
                <a:uFill>
                  <a:solidFill>
                    <a:srgbClr val="4183C4"/>
                  </a:solidFill>
                </a:uFill>
                <a:latin typeface="微软雅黑"/>
                <a:cs typeface="微软雅黑"/>
                <a:hlinkClick r:id="rId2"/>
              </a:rPr>
              <a:t>红帽</a:t>
            </a:r>
            <a:r>
              <a:rPr sz="950" b="1" spc="20" dirty="0">
                <a:solidFill>
                  <a:srgbClr val="333333"/>
                </a:solidFill>
                <a:latin typeface="微软雅黑"/>
                <a:cs typeface="微软雅黑"/>
              </a:rPr>
              <a:t>认证考试中，都可以在设备重启之后依然能提供相应的服务。希望各位读 </a:t>
            </a:r>
            <a:r>
              <a:rPr sz="950" b="1" spc="25" dirty="0">
                <a:solidFill>
                  <a:srgbClr val="333333"/>
                </a:solidFill>
                <a:latin typeface="微软雅黑"/>
                <a:cs typeface="微软雅黑"/>
              </a:rPr>
              <a:t>者一定养成这个好习惯。</a:t>
            </a:r>
            <a:endParaRPr sz="950">
              <a:latin typeface="微软雅黑"/>
              <a:cs typeface="微软雅黑"/>
            </a:endParaRPr>
          </a:p>
          <a:p>
            <a:pPr>
              <a:lnSpc>
                <a:spcPct val="100000"/>
              </a:lnSpc>
              <a:spcBef>
                <a:spcPts val="45"/>
              </a:spcBef>
            </a:pPr>
            <a:endParaRPr sz="900">
              <a:latin typeface="微软雅黑"/>
              <a:cs typeface="微软雅黑"/>
            </a:endParaRPr>
          </a:p>
          <a:p>
            <a:pPr marL="136525" marR="330200">
              <a:lnSpc>
                <a:spcPct val="132400"/>
              </a:lnSpc>
              <a:tabLst>
                <a:tab pos="687070"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restart vsftpd[root@linuxprobe </a:t>
            </a:r>
            <a:r>
              <a:rPr sz="850" spc="25" dirty="0">
                <a:solidFill>
                  <a:srgbClr val="333333"/>
                </a:solidFill>
                <a:latin typeface="Lucida Console"/>
                <a:cs typeface="Lucida Console"/>
              </a:rPr>
              <a:t>~]# </a:t>
            </a:r>
            <a:r>
              <a:rPr sz="850" spc="30" dirty="0">
                <a:solidFill>
                  <a:srgbClr val="333333"/>
                </a:solidFill>
                <a:latin typeface="Lucida Console"/>
                <a:cs typeface="Lucida Console"/>
              </a:rPr>
              <a:t>systemctl </a:t>
            </a:r>
            <a:r>
              <a:rPr sz="850" spc="-500" dirty="0">
                <a:solidFill>
                  <a:srgbClr val="333333"/>
                </a:solidFill>
                <a:latin typeface="Lucida Console"/>
                <a:cs typeface="Lucida Console"/>
              </a:rPr>
              <a:t> </a:t>
            </a:r>
            <a:r>
              <a:rPr sz="850" spc="25" dirty="0">
                <a:solidFill>
                  <a:srgbClr val="333333"/>
                </a:solidFill>
                <a:latin typeface="Lucida Console"/>
                <a:cs typeface="Lucida Console"/>
              </a:rPr>
              <a:t>enable	</a:t>
            </a:r>
            <a:r>
              <a:rPr sz="850" spc="30" dirty="0">
                <a:solidFill>
                  <a:srgbClr val="333333"/>
                </a:solidFill>
                <a:latin typeface="Lucida Console"/>
                <a:cs typeface="Lucida Console"/>
              </a:rPr>
              <a:t>vsftpdCreated symlink /etc/systemd/system/multi-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user.target.wants/vsftpd.service</a:t>
            </a:r>
            <a:r>
              <a:rPr sz="850" spc="35" dirty="0">
                <a:solidFill>
                  <a:srgbClr val="333333"/>
                </a:solidFill>
                <a:latin typeface="Lucida Console"/>
                <a:cs typeface="Lucida Console"/>
              </a:rPr>
              <a:t> </a:t>
            </a:r>
            <a:r>
              <a:rPr sz="700" spc="-175" dirty="0">
                <a:solidFill>
                  <a:srgbClr val="333333"/>
                </a:solidFill>
                <a:latin typeface="Arial"/>
                <a:cs typeface="Arial"/>
              </a:rPr>
              <a:t>→</a:t>
            </a:r>
            <a:r>
              <a:rPr sz="700" spc="-160" dirty="0">
                <a:solidFill>
                  <a:srgbClr val="333333"/>
                </a:solidFill>
                <a:latin typeface="Arial"/>
                <a:cs typeface="Arial"/>
              </a:rPr>
              <a:t> </a:t>
            </a:r>
            <a:r>
              <a:rPr sz="850" spc="30" dirty="0">
                <a:solidFill>
                  <a:srgbClr val="333333"/>
                </a:solidFill>
                <a:latin typeface="Lucida Console"/>
                <a:cs typeface="Lucida Console"/>
              </a:rPr>
              <a:t>/usr/lib/systemd/system/vsftpd.service.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b="1" spc="25" dirty="0">
                <a:solidFill>
                  <a:srgbClr val="333333"/>
                </a:solidFill>
                <a:latin typeface="微软雅黑"/>
                <a:cs typeface="微软雅黑"/>
              </a:rPr>
              <a:t>在确认系统光盘镜像已经正常挂载到</a:t>
            </a:r>
            <a:r>
              <a:rPr sz="950" b="1" spc="60" dirty="0">
                <a:solidFill>
                  <a:srgbClr val="333333"/>
                </a:solidFill>
                <a:latin typeface="Trebuchet MS"/>
                <a:cs typeface="Trebuchet MS"/>
              </a:rPr>
              <a:t>/media/cdrom</a:t>
            </a:r>
            <a:r>
              <a:rPr sz="950" b="1" spc="25" dirty="0">
                <a:solidFill>
                  <a:srgbClr val="333333"/>
                </a:solidFill>
                <a:latin typeface="微软雅黑"/>
                <a:cs typeface="微软雅黑"/>
              </a:rPr>
              <a:t>目录后，把目录中的光盘镜像文件全部复制到</a:t>
            </a:r>
            <a:endParaRPr sz="950">
              <a:latin typeface="微软雅黑"/>
              <a:cs typeface="微软雅黑"/>
            </a:endParaRPr>
          </a:p>
          <a:p>
            <a:pPr marL="12700">
              <a:lnSpc>
                <a:spcPct val="100000"/>
              </a:lnSpc>
              <a:spcBef>
                <a:spcPts val="359"/>
              </a:spcBef>
            </a:pP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服务程序的工作目录中。</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20" dirty="0">
                <a:solidFill>
                  <a:srgbClr val="333333"/>
                </a:solidFill>
                <a:latin typeface="Lucida Console"/>
                <a:cs typeface="Lucida Console"/>
              </a:rPr>
              <a:t>cp</a:t>
            </a:r>
            <a:r>
              <a:rPr sz="850" spc="25" dirty="0">
                <a:solidFill>
                  <a:srgbClr val="333333"/>
                </a:solidFill>
                <a:latin typeface="Lucida Console"/>
                <a:cs typeface="Lucida Console"/>
              </a:rPr>
              <a:t> </a:t>
            </a:r>
            <a:r>
              <a:rPr sz="850" spc="20" dirty="0">
                <a:solidFill>
                  <a:srgbClr val="333333"/>
                </a:solidFill>
                <a:latin typeface="Lucida Console"/>
                <a:cs typeface="Lucida Console"/>
              </a:rPr>
              <a:t>-r </a:t>
            </a:r>
            <a:r>
              <a:rPr sz="850" spc="30" dirty="0">
                <a:solidFill>
                  <a:srgbClr val="333333"/>
                </a:solidFill>
                <a:latin typeface="Lucida Console"/>
                <a:cs typeface="Lucida Console"/>
              </a:rPr>
              <a:t>/media/cdrom/*</a:t>
            </a:r>
            <a:r>
              <a:rPr sz="850" spc="25" dirty="0">
                <a:solidFill>
                  <a:srgbClr val="333333"/>
                </a:solidFill>
                <a:latin typeface="Lucida Console"/>
                <a:cs typeface="Lucida Console"/>
              </a:rPr>
              <a:t> </a:t>
            </a:r>
            <a:r>
              <a:rPr sz="850" spc="30" dirty="0">
                <a:solidFill>
                  <a:srgbClr val="333333"/>
                </a:solidFill>
                <a:latin typeface="Lucida Console"/>
                <a:cs typeface="Lucida Console"/>
              </a:rPr>
              <a:t>/var/ftp</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这个过程大约需要</a:t>
            </a:r>
            <a:r>
              <a:rPr sz="950" b="1" dirty="0">
                <a:solidFill>
                  <a:srgbClr val="333333"/>
                </a:solidFill>
                <a:latin typeface="Trebuchet MS"/>
                <a:cs typeface="Trebuchet MS"/>
              </a:rPr>
              <a:t>3</a:t>
            </a:r>
            <a:r>
              <a:rPr sz="950" b="1" spc="25" dirty="0">
                <a:solidFill>
                  <a:srgbClr val="333333"/>
                </a:solidFill>
                <a:latin typeface="微软雅黑"/>
                <a:cs typeface="微软雅黑"/>
              </a:rPr>
              <a:t>～</a:t>
            </a:r>
            <a:r>
              <a:rPr sz="950" b="1" dirty="0">
                <a:solidFill>
                  <a:srgbClr val="333333"/>
                </a:solidFill>
                <a:latin typeface="Trebuchet MS"/>
                <a:cs typeface="Trebuchet MS"/>
              </a:rPr>
              <a:t>5</a:t>
            </a:r>
            <a:r>
              <a:rPr sz="950" b="1" spc="25" dirty="0">
                <a:solidFill>
                  <a:srgbClr val="333333"/>
                </a:solidFill>
                <a:latin typeface="微软雅黑"/>
                <a:cs typeface="微软雅黑"/>
              </a:rPr>
              <a:t>分钟。在此期间，咱们也别闲着，在</a:t>
            </a:r>
            <a:r>
              <a:rPr sz="950" b="1" spc="40" dirty="0">
                <a:solidFill>
                  <a:srgbClr val="333333"/>
                </a:solidFill>
                <a:latin typeface="Trebuchet MS"/>
                <a:cs typeface="Trebuchet MS"/>
              </a:rPr>
              <a:t>SELinux</a:t>
            </a:r>
            <a:r>
              <a:rPr sz="950" b="1" spc="25" dirty="0">
                <a:solidFill>
                  <a:srgbClr val="333333"/>
                </a:solidFill>
                <a:latin typeface="微软雅黑"/>
                <a:cs typeface="微软雅黑"/>
              </a:rPr>
              <a:t>中放行</a:t>
            </a:r>
            <a:r>
              <a:rPr sz="950" b="1" spc="5" dirty="0">
                <a:solidFill>
                  <a:srgbClr val="333333"/>
                </a:solidFill>
                <a:latin typeface="Trebuchet MS"/>
                <a:cs typeface="Trebuchet MS"/>
              </a:rPr>
              <a:t>FTP</a:t>
            </a:r>
            <a:r>
              <a:rPr sz="950" b="1" spc="25" dirty="0">
                <a:solidFill>
                  <a:srgbClr val="333333"/>
                </a:solidFill>
                <a:latin typeface="微软雅黑"/>
                <a:cs typeface="微软雅黑"/>
              </a:rPr>
              <a:t>传输连接的策略：</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setsebool </a:t>
            </a:r>
            <a:r>
              <a:rPr sz="850" spc="20" dirty="0">
                <a:solidFill>
                  <a:srgbClr val="333333"/>
                </a:solidFill>
                <a:latin typeface="Lucida Console"/>
                <a:cs typeface="Lucida Console"/>
              </a:rPr>
              <a:t>-P</a:t>
            </a:r>
            <a:r>
              <a:rPr sz="850" spc="25" dirty="0">
                <a:solidFill>
                  <a:srgbClr val="333333"/>
                </a:solidFill>
                <a:latin typeface="Lucida Console"/>
                <a:cs typeface="Lucida Console"/>
              </a:rPr>
              <a:t> </a:t>
            </a:r>
            <a:r>
              <a:rPr sz="850" spc="30" dirty="0">
                <a:solidFill>
                  <a:srgbClr val="333333"/>
                </a:solidFill>
                <a:latin typeface="Lucida Console"/>
                <a:cs typeface="Lucida Console"/>
              </a:rPr>
              <a:t>ftpd_connect_all_unreserved=on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3"/>
              </a:rPr>
              <a:t>htt</a:t>
            </a:r>
            <a:r>
              <a:rPr sz="950" b="1" spc="40" dirty="0">
                <a:solidFill>
                  <a:srgbClr val="4183C4"/>
                </a:solidFill>
                <a:latin typeface="Trebuchet MS"/>
                <a:cs typeface="Trebuchet MS"/>
                <a:hlinkClick r:id="rId3"/>
              </a:rPr>
              <a:t>p</a:t>
            </a:r>
            <a:r>
              <a:rPr sz="950" b="1" u="sng" spc="40" dirty="0">
                <a:solidFill>
                  <a:srgbClr val="4183C4"/>
                </a:solidFill>
                <a:uFill>
                  <a:solidFill>
                    <a:srgbClr val="4183C4"/>
                  </a:solidFill>
                </a:uFill>
                <a:latin typeface="Trebuchet MS"/>
                <a:cs typeface="Trebuchet MS"/>
                <a:hlinkClick r:id="rId3"/>
              </a:rPr>
              <a:t>s://www.linuxprobe.com/club</a:t>
            </a:r>
            <a:endParaRPr sz="950">
              <a:latin typeface="Trebuchet MS"/>
              <a:cs typeface="Trebuchet MS"/>
            </a:endParaRPr>
          </a:p>
          <a:p>
            <a:pPr marL="193675" marR="222250">
              <a:lnSpc>
                <a:spcPct val="131600"/>
              </a:lnSpc>
              <a:spcBef>
                <a:spcPts val="750"/>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25" dirty="0">
                <a:solidFill>
                  <a:srgbClr val="777777"/>
                </a:solidFill>
                <a:latin typeface="Trebuchet MS"/>
                <a:cs typeface="Trebuchet MS"/>
              </a:rPr>
              <a:t>19.2.5</a:t>
            </a:r>
            <a:r>
              <a:rPr sz="950" b="1" spc="-35" dirty="0">
                <a:solidFill>
                  <a:srgbClr val="777777"/>
                </a:solidFill>
                <a:latin typeface="Trebuchet MS"/>
                <a:cs typeface="Trebuchet MS"/>
              </a:rPr>
              <a:t> </a:t>
            </a:r>
            <a:r>
              <a:rPr sz="950" b="1" spc="25" dirty="0">
                <a:solidFill>
                  <a:srgbClr val="777777"/>
                </a:solidFill>
                <a:latin typeface="微软雅黑"/>
                <a:cs typeface="微软雅黑"/>
              </a:rPr>
              <a:t>创建</a:t>
            </a:r>
            <a:r>
              <a:rPr sz="950" b="1" spc="45" dirty="0">
                <a:solidFill>
                  <a:srgbClr val="777777"/>
                </a:solidFill>
                <a:latin typeface="Trebuchet MS"/>
                <a:cs typeface="Trebuchet MS"/>
              </a:rPr>
              <a:t>KickStart</a:t>
            </a:r>
            <a:r>
              <a:rPr sz="950" b="1" spc="25" dirty="0">
                <a:solidFill>
                  <a:srgbClr val="777777"/>
                </a:solidFill>
                <a:latin typeface="微软雅黑"/>
                <a:cs typeface="微软雅黑"/>
              </a:rPr>
              <a:t>应答文件</a:t>
            </a:r>
            <a:endParaRPr sz="950">
              <a:latin typeface="微软雅黑"/>
              <a:cs typeface="微软雅黑"/>
            </a:endParaRPr>
          </a:p>
          <a:p>
            <a:pPr marL="12700" marR="15240">
              <a:lnSpc>
                <a:spcPct val="131600"/>
              </a:lnSpc>
              <a:spcBef>
                <a:spcPts val="900"/>
              </a:spcBef>
            </a:pPr>
            <a:r>
              <a:rPr sz="950" b="1" spc="25" dirty="0">
                <a:solidFill>
                  <a:srgbClr val="333333"/>
                </a:solidFill>
                <a:latin typeface="微软雅黑"/>
                <a:cs typeface="微软雅黑"/>
              </a:rPr>
              <a:t>毕竟，我们使用</a:t>
            </a:r>
            <a:r>
              <a:rPr sz="950" b="1" spc="45" dirty="0">
                <a:solidFill>
                  <a:srgbClr val="333333"/>
                </a:solidFill>
                <a:latin typeface="Trebuchet MS"/>
                <a:cs typeface="Trebuchet MS"/>
              </a:rPr>
              <a:t>PXE</a:t>
            </a:r>
            <a:r>
              <a:rPr sz="950" b="1" spc="-50" dirty="0">
                <a:solidFill>
                  <a:srgbClr val="333333"/>
                </a:solidFill>
                <a:latin typeface="Trebuchet MS"/>
                <a:cs typeface="Trebuchet MS"/>
              </a:rPr>
              <a:t> </a:t>
            </a:r>
            <a:r>
              <a:rPr sz="950" b="1" dirty="0">
                <a:solidFill>
                  <a:srgbClr val="333333"/>
                </a:solidFill>
                <a:latin typeface="Trebuchet MS"/>
                <a:cs typeface="Trebuchet MS"/>
              </a:rPr>
              <a:t>+</a:t>
            </a:r>
            <a:r>
              <a:rPr sz="950" b="1" spc="-50" dirty="0">
                <a:solidFill>
                  <a:srgbClr val="333333"/>
                </a:solidFill>
                <a:latin typeface="Trebuchet MS"/>
                <a:cs typeface="Trebuchet MS"/>
              </a:rPr>
              <a:t> </a:t>
            </a:r>
            <a:r>
              <a:rPr sz="950" b="1" spc="50" dirty="0">
                <a:solidFill>
                  <a:srgbClr val="333333"/>
                </a:solidFill>
                <a:latin typeface="Trebuchet MS"/>
                <a:cs typeface="Trebuchet MS"/>
              </a:rPr>
              <a:t>Kickstart</a:t>
            </a:r>
            <a:r>
              <a:rPr sz="950" b="1" spc="25" dirty="0">
                <a:solidFill>
                  <a:srgbClr val="333333"/>
                </a:solidFill>
                <a:latin typeface="微软雅黑"/>
                <a:cs typeface="微软雅黑"/>
              </a:rPr>
              <a:t>部署的是一套</a:t>
            </a:r>
            <a:r>
              <a:rPr sz="950" b="1" spc="-125" dirty="0">
                <a:solidFill>
                  <a:srgbClr val="333333"/>
                </a:solidFill>
                <a:latin typeface="Trebuchet MS"/>
                <a:cs typeface="Trebuchet MS"/>
              </a:rPr>
              <a:t>“</a:t>
            </a:r>
            <a:r>
              <a:rPr sz="950" b="1" spc="25" dirty="0">
                <a:solidFill>
                  <a:srgbClr val="333333"/>
                </a:solidFill>
                <a:latin typeface="微软雅黑"/>
                <a:cs typeface="微软雅黑"/>
              </a:rPr>
              <a:t>无人值守安装系统服务</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而不是</a:t>
            </a:r>
            <a:r>
              <a:rPr sz="950" b="1" spc="-125" dirty="0">
                <a:solidFill>
                  <a:srgbClr val="333333"/>
                </a:solidFill>
                <a:latin typeface="Trebuchet MS"/>
                <a:cs typeface="Trebuchet MS"/>
              </a:rPr>
              <a:t>“</a:t>
            </a:r>
            <a:r>
              <a:rPr sz="950" b="1" spc="25" dirty="0">
                <a:solidFill>
                  <a:srgbClr val="333333"/>
                </a:solidFill>
                <a:latin typeface="微软雅黑"/>
                <a:cs typeface="微软雅黑"/>
              </a:rPr>
              <a:t>无人值守传输系统光 盘镜像服务</a:t>
            </a:r>
            <a:r>
              <a:rPr sz="950" b="1" spc="-125" dirty="0">
                <a:solidFill>
                  <a:srgbClr val="333333"/>
                </a:solidFill>
                <a:latin typeface="Trebuchet MS"/>
                <a:cs typeface="Trebuchet MS"/>
              </a:rPr>
              <a:t>”</a:t>
            </a:r>
            <a:r>
              <a:rPr sz="950" b="1" spc="25" dirty="0">
                <a:solidFill>
                  <a:srgbClr val="333333"/>
                </a:solidFill>
                <a:latin typeface="微软雅黑"/>
                <a:cs typeface="微软雅黑"/>
              </a:rPr>
              <a:t>，因此还需要让客户端主机能够一边获取光盘镜像，还能够一边自动帮用户填写好安装过程 中出现的选项。简单来说，如果生产环境中有</a:t>
            </a:r>
            <a:r>
              <a:rPr sz="950" b="1" dirty="0">
                <a:solidFill>
                  <a:srgbClr val="333333"/>
                </a:solidFill>
                <a:latin typeface="Trebuchet MS"/>
                <a:cs typeface="Trebuchet MS"/>
              </a:rPr>
              <a:t>100</a:t>
            </a:r>
            <a:r>
              <a:rPr sz="950" b="1" spc="25" dirty="0">
                <a:solidFill>
                  <a:srgbClr val="333333"/>
                </a:solidFill>
                <a:latin typeface="微软雅黑"/>
                <a:cs typeface="微软雅黑"/>
              </a:rPr>
              <a:t>台服务器，它们需要安装相同的系统环境，那么在安 装过程中单击的按钮和填写的信息也应该都是相同的。那么，为什么不创建一个类似于备忘录的需求清 单呢？这样，在无人值守安装系统时，会从这个需求清单中找到相应的选项值，从而免去了手动输入之 苦，更重要的是，也彻底解放了人的干预，彻底实现无人值守自动安装系统，而不是单纯地传输系统光 盘镜像。</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有了上文做铺垫，相信大家现在应该可以猜到</a:t>
            </a:r>
            <a:r>
              <a:rPr sz="950" b="1" spc="50" dirty="0">
                <a:solidFill>
                  <a:srgbClr val="333333"/>
                </a:solidFill>
                <a:latin typeface="Trebuchet MS"/>
                <a:cs typeface="Trebuchet MS"/>
              </a:rPr>
              <a:t>Kickstart</a:t>
            </a:r>
            <a:r>
              <a:rPr sz="950" b="1" spc="25" dirty="0">
                <a:solidFill>
                  <a:srgbClr val="333333"/>
                </a:solidFill>
                <a:latin typeface="微软雅黑"/>
                <a:cs typeface="微软雅黑"/>
              </a:rPr>
              <a:t>其实并不是一个服务程序，而是一个应答文件 </a:t>
            </a:r>
            <a:r>
              <a:rPr sz="950" b="1" spc="30" dirty="0">
                <a:solidFill>
                  <a:srgbClr val="333333"/>
                </a:solidFill>
                <a:latin typeface="微软雅黑"/>
                <a:cs typeface="微软雅黑"/>
              </a:rPr>
              <a:t> </a:t>
            </a:r>
            <a:r>
              <a:rPr sz="950" b="1" spc="25" dirty="0">
                <a:solidFill>
                  <a:srgbClr val="333333"/>
                </a:solidFill>
                <a:latin typeface="微软雅黑"/>
                <a:cs typeface="微软雅黑"/>
              </a:rPr>
              <a:t>了。是的！</a:t>
            </a:r>
            <a:r>
              <a:rPr sz="950" b="1" spc="50" dirty="0">
                <a:solidFill>
                  <a:srgbClr val="333333"/>
                </a:solidFill>
                <a:latin typeface="Trebuchet MS"/>
                <a:cs typeface="Trebuchet MS"/>
              </a:rPr>
              <a:t>Kickstart</a:t>
            </a:r>
            <a:r>
              <a:rPr sz="950" b="1" spc="20" dirty="0">
                <a:solidFill>
                  <a:srgbClr val="333333"/>
                </a:solidFill>
                <a:latin typeface="微软雅黑"/>
                <a:cs typeface="微软雅黑"/>
              </a:rPr>
              <a:t>应答文件中包含了系统安装过程中需要使用的选项和参数信息，系统可以自动调取 </a:t>
            </a:r>
            <a:r>
              <a:rPr sz="950" b="1" spc="25" dirty="0">
                <a:solidFill>
                  <a:srgbClr val="333333"/>
                </a:solidFill>
                <a:latin typeface="微软雅黑"/>
                <a:cs typeface="微软雅黑"/>
              </a:rPr>
              <a:t>这个应答文件的内容，从而彻底实现了无人值守安装系统。那么，既然这个文件如此重要，该去哪里找 呢？其实在</a:t>
            </a:r>
            <a:r>
              <a:rPr sz="950" b="1" spc="50" dirty="0">
                <a:solidFill>
                  <a:srgbClr val="333333"/>
                </a:solidFill>
                <a:latin typeface="Trebuchet MS"/>
                <a:cs typeface="Trebuchet MS"/>
              </a:rPr>
              <a:t>root</a:t>
            </a:r>
            <a:r>
              <a:rPr sz="950" b="1" spc="25" dirty="0">
                <a:solidFill>
                  <a:srgbClr val="333333"/>
                </a:solidFill>
                <a:latin typeface="微软雅黑"/>
                <a:cs typeface="微软雅黑"/>
              </a:rPr>
              <a:t>管理员的家目录中有一个名为</a:t>
            </a:r>
            <a:r>
              <a:rPr sz="950" b="1" spc="45" dirty="0">
                <a:solidFill>
                  <a:srgbClr val="333333"/>
                </a:solidFill>
                <a:latin typeface="Trebuchet MS"/>
                <a:cs typeface="Trebuchet MS"/>
              </a:rPr>
              <a:t>anaconda-ks.cfg</a:t>
            </a:r>
            <a:r>
              <a:rPr sz="950" b="1" spc="25" dirty="0">
                <a:solidFill>
                  <a:srgbClr val="333333"/>
                </a:solidFill>
                <a:latin typeface="微软雅黑"/>
                <a:cs typeface="微软雅黑"/>
              </a:rPr>
              <a:t>的文件，它就是应答文件。下面将这个 文件复制到</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服务程序的工作目录中（在开机选项菜单的配置文件中已经定义了该文件的获取路</a:t>
            </a:r>
            <a:endParaRPr sz="950">
              <a:latin typeface="微软雅黑"/>
              <a:cs typeface="微软雅黑"/>
            </a:endParaRPr>
          </a:p>
          <a:p>
            <a:pPr marL="12700" marR="10160">
              <a:lnSpc>
                <a:spcPct val="131600"/>
              </a:lnSpc>
            </a:pPr>
            <a:r>
              <a:rPr sz="950" b="1" spc="25" dirty="0">
                <a:solidFill>
                  <a:srgbClr val="333333"/>
                </a:solidFill>
                <a:latin typeface="微软雅黑"/>
                <a:cs typeface="微软雅黑"/>
              </a:rPr>
              <a:t>径，也就是</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服务程序数据目录中的</a:t>
            </a:r>
            <a:r>
              <a:rPr sz="950" b="1" spc="65" dirty="0">
                <a:solidFill>
                  <a:srgbClr val="333333"/>
                </a:solidFill>
                <a:latin typeface="Trebuchet MS"/>
                <a:cs typeface="Trebuchet MS"/>
              </a:rPr>
              <a:t>pub</a:t>
            </a:r>
            <a:r>
              <a:rPr sz="950" b="1" spc="25" dirty="0">
                <a:solidFill>
                  <a:srgbClr val="333333"/>
                </a:solidFill>
                <a:latin typeface="微软雅黑"/>
                <a:cs typeface="微软雅黑"/>
              </a:rPr>
              <a:t>子目录中）。使用</a:t>
            </a:r>
            <a:r>
              <a:rPr sz="950" b="1" spc="70" dirty="0">
                <a:solidFill>
                  <a:srgbClr val="333333"/>
                </a:solidFill>
                <a:latin typeface="Trebuchet MS"/>
                <a:cs typeface="Trebuchet MS"/>
              </a:rPr>
              <a:t>chmod</a:t>
            </a:r>
            <a:r>
              <a:rPr sz="950" b="1" spc="20" dirty="0">
                <a:solidFill>
                  <a:srgbClr val="333333"/>
                </a:solidFill>
                <a:latin typeface="微软雅黑"/>
                <a:cs typeface="微软雅黑"/>
              </a:rPr>
              <a:t>命令设置该文件的权限，确保所 </a:t>
            </a:r>
            <a:r>
              <a:rPr sz="950" b="1" spc="25" dirty="0">
                <a:solidFill>
                  <a:srgbClr val="333333"/>
                </a:solidFill>
                <a:latin typeface="微软雅黑"/>
                <a:cs typeface="微软雅黑"/>
              </a:rPr>
              <a:t>有人都有可读的权限，以保证客户端主机顺利获取到应答文件及里面的内容：</a:t>
            </a:r>
            <a:endParaRPr sz="950">
              <a:latin typeface="微软雅黑"/>
              <a:cs typeface="微软雅黑"/>
            </a:endParaRPr>
          </a:p>
        </p:txBody>
      </p:sp>
      <p:sp>
        <p:nvSpPr>
          <p:cNvPr id="22" name="object 22"/>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349</a:t>
            </a:fld>
            <a:endParaRPr sz="800">
              <a:latin typeface="小哥哥网恋吗"/>
              <a:cs typeface="小哥哥网恋吗"/>
            </a:endParaRPr>
          </a:p>
        </p:txBody>
      </p:sp>
      <p:sp>
        <p:nvSpPr>
          <p:cNvPr id="20" name="object 20"/>
          <p:cNvSpPr txBox="1"/>
          <p:nvPr/>
        </p:nvSpPr>
        <p:spPr>
          <a:xfrm>
            <a:off x="1070306" y="407049"/>
            <a:ext cx="5272405" cy="13976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/etc/vsftpd/vsftpd.conf# Example</a:t>
            </a:r>
            <a:r>
              <a:rPr sz="850" spc="35" dirty="0">
                <a:solidFill>
                  <a:srgbClr val="333333"/>
                </a:solidFill>
                <a:latin typeface="Lucida Console"/>
                <a:cs typeface="Lucida Console"/>
              </a:rPr>
              <a:t> </a:t>
            </a:r>
            <a:r>
              <a:rPr sz="850" spc="25" dirty="0">
                <a:solidFill>
                  <a:srgbClr val="333333"/>
                </a:solidFill>
                <a:latin typeface="Lucida Console"/>
                <a:cs typeface="Lucida Console"/>
              </a:rPr>
              <a:t>config</a:t>
            </a:r>
            <a:r>
              <a:rPr sz="850" spc="30" dirty="0">
                <a:solidFill>
                  <a:srgbClr val="333333"/>
                </a:solidFill>
                <a:latin typeface="Lucida Console"/>
                <a:cs typeface="Lucida Console"/>
              </a:rPr>
              <a:t> </a:t>
            </a:r>
            <a:r>
              <a:rPr sz="850" spc="25" dirty="0">
                <a:solidFill>
                  <a:srgbClr val="333333"/>
                </a:solidFill>
                <a:latin typeface="Lucida Console"/>
                <a:cs typeface="Lucida Console"/>
              </a:rPr>
              <a:t>file</a:t>
            </a:r>
            <a:endParaRPr sz="850">
              <a:latin typeface="Lucida Console"/>
              <a:cs typeface="Lucida Console"/>
            </a:endParaRPr>
          </a:p>
          <a:p>
            <a:pPr marL="12700" marR="5080">
              <a:lnSpc>
                <a:spcPct val="132400"/>
              </a:lnSpc>
            </a:pPr>
            <a:r>
              <a:rPr sz="850" spc="30" dirty="0">
                <a:solidFill>
                  <a:srgbClr val="333333"/>
                </a:solidFill>
                <a:latin typeface="Lucida Console"/>
                <a:cs typeface="Lucida Console"/>
              </a:rPr>
              <a:t>/etc/vsftpd/vsftpd.conf##</a:t>
            </a:r>
            <a:r>
              <a:rPr sz="850" spc="25" dirty="0">
                <a:solidFill>
                  <a:srgbClr val="333333"/>
                </a:solidFill>
                <a:latin typeface="Lucida Console"/>
                <a:cs typeface="Lucida Console"/>
              </a:rPr>
              <a:t> The</a:t>
            </a:r>
            <a:r>
              <a:rPr sz="850" spc="30" dirty="0">
                <a:solidFill>
                  <a:srgbClr val="333333"/>
                </a:solidFill>
                <a:latin typeface="Lucida Console"/>
                <a:cs typeface="Lucida Console"/>
              </a:rPr>
              <a:t> default compiled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settings </a:t>
            </a:r>
            <a:r>
              <a:rPr sz="850" spc="25" dirty="0">
                <a:solidFill>
                  <a:srgbClr val="333333"/>
                </a:solidFill>
                <a:latin typeface="Lucida Console"/>
                <a:cs typeface="Lucida Console"/>
              </a:rPr>
              <a:t>are</a:t>
            </a:r>
            <a:r>
              <a:rPr sz="850" spc="30" dirty="0">
                <a:solidFill>
                  <a:srgbClr val="333333"/>
                </a:solidFill>
                <a:latin typeface="Lucida Console"/>
                <a:cs typeface="Lucida Console"/>
              </a:rPr>
              <a:t> </a:t>
            </a:r>
            <a:r>
              <a:rPr sz="850" spc="25" dirty="0">
                <a:solidFill>
                  <a:srgbClr val="333333"/>
                </a:solidFill>
                <a:latin typeface="Lucida Console"/>
                <a:cs typeface="Lucida Console"/>
              </a:rPr>
              <a:t>fairly </a:t>
            </a:r>
            <a:r>
              <a:rPr sz="850" spc="30" dirty="0">
                <a:solidFill>
                  <a:srgbClr val="333333"/>
                </a:solidFill>
                <a:latin typeface="Lucida Console"/>
                <a:cs typeface="Lucida Console"/>
              </a:rPr>
              <a:t> paranoid.</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sample</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5" dirty="0">
                <a:solidFill>
                  <a:srgbClr val="333333"/>
                </a:solidFill>
                <a:latin typeface="Lucida Console"/>
                <a:cs typeface="Lucida Console"/>
              </a:rPr>
              <a:t> </a:t>
            </a:r>
            <a:r>
              <a:rPr sz="850" spc="30" dirty="0">
                <a:solidFill>
                  <a:srgbClr val="333333"/>
                </a:solidFill>
                <a:latin typeface="Lucida Console"/>
                <a:cs typeface="Lucida Console"/>
              </a:rPr>
              <a:t>loosens</a:t>
            </a:r>
            <a:r>
              <a:rPr sz="850" spc="40" dirty="0">
                <a:solidFill>
                  <a:srgbClr val="333333"/>
                </a:solidFill>
                <a:latin typeface="Lucida Console"/>
                <a:cs typeface="Lucida Console"/>
              </a:rPr>
              <a:t> </a:t>
            </a:r>
            <a:r>
              <a:rPr sz="850" spc="25" dirty="0">
                <a:solidFill>
                  <a:srgbClr val="333333"/>
                </a:solidFill>
                <a:latin typeface="Lucida Console"/>
                <a:cs typeface="Lucida Console"/>
              </a:rPr>
              <a:t>things</a:t>
            </a:r>
            <a:r>
              <a:rPr sz="850" spc="35" dirty="0">
                <a:solidFill>
                  <a:srgbClr val="333333"/>
                </a:solidFill>
                <a:latin typeface="Lucida Console"/>
                <a:cs typeface="Lucida Console"/>
              </a:rPr>
              <a:t> </a:t>
            </a:r>
            <a:r>
              <a:rPr sz="850" spc="20" dirty="0">
                <a:solidFill>
                  <a:srgbClr val="333333"/>
                </a:solidFill>
                <a:latin typeface="Lucida Console"/>
                <a:cs typeface="Lucida Console"/>
              </a:rPr>
              <a:t>up</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25" dirty="0">
                <a:solidFill>
                  <a:srgbClr val="333333"/>
                </a:solidFill>
                <a:latin typeface="Lucida Console"/>
                <a:cs typeface="Lucida Console"/>
              </a:rPr>
              <a:t>bit,</a:t>
            </a:r>
            <a:r>
              <a:rPr sz="850" spc="35" dirty="0">
                <a:solidFill>
                  <a:srgbClr val="333333"/>
                </a:solidFill>
                <a:latin typeface="Lucida Console"/>
                <a:cs typeface="Lucida Console"/>
              </a:rPr>
              <a:t> </a:t>
            </a:r>
            <a:r>
              <a:rPr sz="850" spc="20" dirty="0">
                <a:solidFill>
                  <a:srgbClr val="333333"/>
                </a:solidFill>
                <a:latin typeface="Lucida Console"/>
                <a:cs typeface="Lucida Console"/>
              </a:rPr>
              <a:t>to</a:t>
            </a:r>
            <a:r>
              <a:rPr sz="850" spc="40" dirty="0">
                <a:solidFill>
                  <a:srgbClr val="333333"/>
                </a:solidFill>
                <a:latin typeface="Lucida Console"/>
                <a:cs typeface="Lucida Console"/>
              </a:rPr>
              <a:t> </a:t>
            </a:r>
            <a:r>
              <a:rPr sz="850" spc="25" dirty="0">
                <a:solidFill>
                  <a:srgbClr val="333333"/>
                </a:solidFill>
                <a:latin typeface="Lucida Console"/>
                <a:cs typeface="Lucida Console"/>
              </a:rPr>
              <a:t>make</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ftp</a:t>
            </a:r>
            <a:r>
              <a:rPr sz="850" spc="35" dirty="0">
                <a:solidFill>
                  <a:srgbClr val="333333"/>
                </a:solidFill>
                <a:latin typeface="Lucida Console"/>
                <a:cs typeface="Lucida Console"/>
              </a:rPr>
              <a:t> </a:t>
            </a:r>
            <a:r>
              <a:rPr sz="850" spc="25" dirty="0">
                <a:solidFill>
                  <a:srgbClr val="333333"/>
                </a:solidFill>
                <a:latin typeface="Lucida Console"/>
                <a:cs typeface="Lucida Console"/>
              </a:rPr>
              <a:t>daemon </a:t>
            </a:r>
            <a:r>
              <a:rPr sz="850" spc="30" dirty="0">
                <a:solidFill>
                  <a:srgbClr val="333333"/>
                </a:solidFill>
                <a:latin typeface="Lucida Console"/>
                <a:cs typeface="Lucida Console"/>
              </a:rPr>
              <a:t> </a:t>
            </a:r>
            <a:r>
              <a:rPr sz="850" spc="25" dirty="0">
                <a:solidFill>
                  <a:srgbClr val="333333"/>
                </a:solidFill>
                <a:latin typeface="Lucida Console"/>
                <a:cs typeface="Lucida Console"/>
              </a:rPr>
              <a:t>more</a:t>
            </a:r>
            <a:r>
              <a:rPr sz="850" spc="30" dirty="0">
                <a:solidFill>
                  <a:srgbClr val="333333"/>
                </a:solidFill>
                <a:latin typeface="Lucida Console"/>
                <a:cs typeface="Lucida Console"/>
              </a:rPr>
              <a:t> usable.# </a:t>
            </a:r>
            <a:r>
              <a:rPr sz="850" spc="25" dirty="0">
                <a:solidFill>
                  <a:srgbClr val="333333"/>
                </a:solidFill>
                <a:latin typeface="Lucida Console"/>
                <a:cs typeface="Lucida Console"/>
              </a:rPr>
              <a:t>Please</a:t>
            </a:r>
            <a:r>
              <a:rPr sz="850" spc="30" dirty="0">
                <a:solidFill>
                  <a:srgbClr val="333333"/>
                </a:solidFill>
                <a:latin typeface="Lucida Console"/>
                <a:cs typeface="Lucida Console"/>
              </a:rPr>
              <a:t> </a:t>
            </a:r>
            <a:r>
              <a:rPr sz="850" spc="25" dirty="0">
                <a:solidFill>
                  <a:srgbClr val="333333"/>
                </a:solidFill>
                <a:latin typeface="Lucida Console"/>
                <a:cs typeface="Lucida Console"/>
              </a:rPr>
              <a:t>see</a:t>
            </a:r>
            <a:r>
              <a:rPr sz="850" spc="30" dirty="0">
                <a:solidFill>
                  <a:srgbClr val="333333"/>
                </a:solidFill>
                <a:latin typeface="Lucida Console"/>
                <a:cs typeface="Lucida Console"/>
              </a:rPr>
              <a:t> vsftpd.conf.5</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0" dirty="0">
                <a:solidFill>
                  <a:srgbClr val="333333"/>
                </a:solidFill>
                <a:latin typeface="Lucida Console"/>
                <a:cs typeface="Lucida Console"/>
              </a:rPr>
              <a:t> </a:t>
            </a:r>
            <a:r>
              <a:rPr sz="850" spc="25" dirty="0">
                <a:solidFill>
                  <a:srgbClr val="333333"/>
                </a:solidFill>
                <a:latin typeface="Lucida Console"/>
                <a:cs typeface="Lucida Console"/>
              </a:rPr>
              <a:t>all</a:t>
            </a:r>
            <a:r>
              <a:rPr sz="850" spc="30" dirty="0">
                <a:solidFill>
                  <a:srgbClr val="333333"/>
                </a:solidFill>
                <a:latin typeface="Lucida Console"/>
                <a:cs typeface="Lucida Console"/>
              </a:rPr>
              <a:t> compiled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30" dirty="0">
                <a:solidFill>
                  <a:srgbClr val="333333"/>
                </a:solidFill>
                <a:latin typeface="Lucida Console"/>
                <a:cs typeface="Lucida Console"/>
              </a:rPr>
              <a:t>defaults.## </a:t>
            </a:r>
            <a:r>
              <a:rPr sz="850" spc="25" dirty="0">
                <a:solidFill>
                  <a:srgbClr val="333333"/>
                </a:solidFill>
                <a:latin typeface="Lucida Console"/>
                <a:cs typeface="Lucida Console"/>
              </a:rPr>
              <a:t>READ </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25" dirty="0">
                <a:solidFill>
                  <a:srgbClr val="333333"/>
                </a:solidFill>
                <a:latin typeface="Lucida Console"/>
                <a:cs typeface="Lucida Console"/>
              </a:rPr>
              <a:t>This</a:t>
            </a:r>
            <a:r>
              <a:rPr sz="850" spc="35" dirty="0">
                <a:solidFill>
                  <a:srgbClr val="333333"/>
                </a:solidFill>
                <a:latin typeface="Lucida Console"/>
                <a:cs typeface="Lucida Console"/>
              </a:rPr>
              <a:t> </a:t>
            </a:r>
            <a:r>
              <a:rPr sz="850" spc="30" dirty="0">
                <a:solidFill>
                  <a:srgbClr val="333333"/>
                </a:solidFill>
                <a:latin typeface="Lucida Console"/>
                <a:cs typeface="Lucida Console"/>
              </a:rPr>
              <a:t>example</a:t>
            </a:r>
            <a:r>
              <a:rPr sz="850" spc="35" dirty="0">
                <a:solidFill>
                  <a:srgbClr val="333333"/>
                </a:solidFill>
                <a:latin typeface="Lucida Console"/>
                <a:cs typeface="Lucida Console"/>
              </a:rPr>
              <a:t> </a:t>
            </a:r>
            <a:r>
              <a:rPr sz="850" spc="25" dirty="0">
                <a:solidFill>
                  <a:srgbClr val="333333"/>
                </a:solidFill>
                <a:latin typeface="Lucida Console"/>
                <a:cs typeface="Lucida Console"/>
              </a:rPr>
              <a:t>file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25" dirty="0">
                <a:solidFill>
                  <a:srgbClr val="333333"/>
                </a:solidFill>
                <a:latin typeface="Lucida Console"/>
                <a:cs typeface="Lucida Console"/>
              </a:rPr>
              <a:t>NOT</a:t>
            </a:r>
            <a:r>
              <a:rPr sz="850" spc="35" dirty="0">
                <a:solidFill>
                  <a:srgbClr val="333333"/>
                </a:solidFill>
                <a:latin typeface="Lucida Console"/>
                <a:cs typeface="Lucida Console"/>
              </a:rPr>
              <a:t> </a:t>
            </a:r>
            <a:r>
              <a:rPr sz="850" spc="20" dirty="0">
                <a:solidFill>
                  <a:srgbClr val="333333"/>
                </a:solidFill>
                <a:latin typeface="Lucida Console"/>
                <a:cs typeface="Lucida Console"/>
              </a:rPr>
              <a:t>an</a:t>
            </a:r>
            <a:r>
              <a:rPr sz="850" spc="35" dirty="0">
                <a:solidFill>
                  <a:srgbClr val="333333"/>
                </a:solidFill>
                <a:latin typeface="Lucida Console"/>
                <a:cs typeface="Lucida Console"/>
              </a:rPr>
              <a:t> </a:t>
            </a:r>
            <a:r>
              <a:rPr sz="850" spc="30" dirty="0">
                <a:solidFill>
                  <a:srgbClr val="333333"/>
                </a:solidFill>
                <a:latin typeface="Lucida Console"/>
                <a:cs typeface="Lucida Console"/>
              </a:rPr>
              <a:t>exhaustive</a:t>
            </a:r>
            <a:r>
              <a:rPr sz="850" spc="35" dirty="0">
                <a:solidFill>
                  <a:srgbClr val="333333"/>
                </a:solidFill>
                <a:latin typeface="Lucida Console"/>
                <a:cs typeface="Lucida Console"/>
              </a:rPr>
              <a:t> </a:t>
            </a:r>
            <a:r>
              <a:rPr sz="850" spc="25" dirty="0">
                <a:solidFill>
                  <a:srgbClr val="333333"/>
                </a:solidFill>
                <a:latin typeface="Lucida Console"/>
                <a:cs typeface="Lucida Console"/>
              </a:rPr>
              <a:t>list</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vsftpd</a:t>
            </a:r>
            <a:r>
              <a:rPr sz="850" spc="35" dirty="0">
                <a:solidFill>
                  <a:srgbClr val="333333"/>
                </a:solidFill>
                <a:latin typeface="Lucida Console"/>
                <a:cs typeface="Lucida Console"/>
              </a:rPr>
              <a:t> </a:t>
            </a:r>
            <a:r>
              <a:rPr sz="850" spc="30" dirty="0">
                <a:solidFill>
                  <a:srgbClr val="333333"/>
                </a:solidFill>
                <a:latin typeface="Lucida Console"/>
                <a:cs typeface="Lucida Console"/>
              </a:rPr>
              <a:t>options.#</a:t>
            </a:r>
            <a:r>
              <a:rPr sz="850" spc="35" dirty="0">
                <a:solidFill>
                  <a:srgbClr val="333333"/>
                </a:solidFill>
                <a:latin typeface="Lucida Console"/>
                <a:cs typeface="Lucida Console"/>
              </a:rPr>
              <a:t> </a:t>
            </a:r>
            <a:r>
              <a:rPr sz="850" spc="25" dirty="0">
                <a:solidFill>
                  <a:srgbClr val="333333"/>
                </a:solidFill>
                <a:latin typeface="Lucida Console"/>
                <a:cs typeface="Lucida Console"/>
              </a:rPr>
              <a:t>Please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read</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vsftpd.conf.5</a:t>
            </a:r>
            <a:r>
              <a:rPr sz="850" spc="35" dirty="0">
                <a:solidFill>
                  <a:srgbClr val="333333"/>
                </a:solidFill>
                <a:latin typeface="Lucida Console"/>
                <a:cs typeface="Lucida Console"/>
              </a:rPr>
              <a:t> </a:t>
            </a:r>
            <a:r>
              <a:rPr sz="850" spc="25" dirty="0">
                <a:solidFill>
                  <a:srgbClr val="333333"/>
                </a:solidFill>
                <a:latin typeface="Lucida Console"/>
                <a:cs typeface="Lucida Console"/>
              </a:rPr>
              <a:t>manual</a:t>
            </a:r>
            <a:r>
              <a:rPr sz="850" spc="30" dirty="0">
                <a:solidFill>
                  <a:srgbClr val="333333"/>
                </a:solidFill>
                <a:latin typeface="Lucida Console"/>
                <a:cs typeface="Lucida Console"/>
              </a:rPr>
              <a:t> </a:t>
            </a:r>
            <a:r>
              <a:rPr sz="850" spc="25" dirty="0">
                <a:solidFill>
                  <a:srgbClr val="333333"/>
                </a:solidFill>
                <a:latin typeface="Lucida Console"/>
                <a:cs typeface="Lucida Console"/>
              </a:rPr>
              <a:t>page</a:t>
            </a:r>
            <a:r>
              <a:rPr sz="850" spc="30" dirty="0">
                <a:solidFill>
                  <a:srgbClr val="333333"/>
                </a:solidFill>
                <a:latin typeface="Lucida Console"/>
                <a:cs typeface="Lucida Console"/>
              </a:rPr>
              <a:t> </a:t>
            </a:r>
            <a:r>
              <a:rPr sz="850" spc="20" dirty="0">
                <a:solidFill>
                  <a:srgbClr val="333333"/>
                </a:solidFill>
                <a:latin typeface="Lucida Console"/>
                <a:cs typeface="Lucida Console"/>
              </a:rPr>
              <a:t>to</a:t>
            </a:r>
            <a:r>
              <a:rPr sz="850" spc="35" dirty="0">
                <a:solidFill>
                  <a:srgbClr val="333333"/>
                </a:solidFill>
                <a:latin typeface="Lucida Console"/>
                <a:cs typeface="Lucida Console"/>
              </a:rPr>
              <a:t> </a:t>
            </a:r>
            <a:r>
              <a:rPr sz="850" spc="25" dirty="0">
                <a:solidFill>
                  <a:srgbClr val="333333"/>
                </a:solidFill>
                <a:latin typeface="Lucida Console"/>
                <a:cs typeface="Lucida Console"/>
              </a:rPr>
              <a:t>get</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a:t>
            </a:r>
            <a:r>
              <a:rPr sz="850" spc="25" dirty="0">
                <a:solidFill>
                  <a:srgbClr val="333333"/>
                </a:solidFill>
                <a:latin typeface="Lucida Console"/>
                <a:cs typeface="Lucida Console"/>
              </a:rPr>
              <a:t>full</a:t>
            </a:r>
            <a:r>
              <a:rPr sz="850" spc="35" dirty="0">
                <a:solidFill>
                  <a:srgbClr val="333333"/>
                </a:solidFill>
                <a:latin typeface="Lucida Console"/>
                <a:cs typeface="Lucida Console"/>
              </a:rPr>
              <a:t> </a:t>
            </a:r>
            <a:r>
              <a:rPr sz="850" spc="25" dirty="0">
                <a:solidFill>
                  <a:srgbClr val="333333"/>
                </a:solidFill>
                <a:latin typeface="Lucida Console"/>
                <a:cs typeface="Lucida Console"/>
              </a:rPr>
              <a:t>idea</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vsftpd's# </a:t>
            </a:r>
            <a:r>
              <a:rPr sz="850" spc="35" dirty="0">
                <a:solidFill>
                  <a:srgbClr val="333333"/>
                </a:solidFill>
                <a:latin typeface="Lucida Console"/>
                <a:cs typeface="Lucida Console"/>
              </a:rPr>
              <a:t> </a:t>
            </a:r>
            <a:r>
              <a:rPr sz="850" spc="30" dirty="0">
                <a:solidFill>
                  <a:srgbClr val="333333"/>
                </a:solidFill>
                <a:latin typeface="Lucida Console"/>
                <a:cs typeface="Lucida Console"/>
              </a:rPr>
              <a:t>capabilities.##</a:t>
            </a:r>
            <a:r>
              <a:rPr sz="850" spc="25" dirty="0">
                <a:solidFill>
                  <a:srgbClr val="333333"/>
                </a:solidFill>
                <a:latin typeface="Lucida Console"/>
                <a:cs typeface="Lucida Console"/>
              </a:rPr>
              <a:t> Allow</a:t>
            </a:r>
            <a:r>
              <a:rPr sz="850" spc="30" dirty="0">
                <a:solidFill>
                  <a:srgbClr val="333333"/>
                </a:solidFill>
                <a:latin typeface="Lucida Console"/>
                <a:cs typeface="Lucida Console"/>
              </a:rPr>
              <a:t> anonymous </a:t>
            </a:r>
            <a:r>
              <a:rPr sz="850" spc="25" dirty="0">
                <a:solidFill>
                  <a:srgbClr val="333333"/>
                </a:solidFill>
                <a:latin typeface="Lucida Console"/>
                <a:cs typeface="Lucida Console"/>
              </a:rPr>
              <a:t>FTP?</a:t>
            </a:r>
            <a:r>
              <a:rPr sz="850" spc="30" dirty="0">
                <a:solidFill>
                  <a:srgbClr val="333333"/>
                </a:solidFill>
                <a:latin typeface="Lucida Console"/>
                <a:cs typeface="Lucida Console"/>
              </a:rPr>
              <a:t> (Beware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allowed </a:t>
            </a:r>
            <a:r>
              <a:rPr sz="850" spc="20" dirty="0">
                <a:solidFill>
                  <a:srgbClr val="333333"/>
                </a:solidFill>
                <a:latin typeface="Lucida Console"/>
                <a:cs typeface="Lucida Console"/>
              </a:rPr>
              <a:t>by</a:t>
            </a:r>
            <a:r>
              <a:rPr sz="850" spc="30" dirty="0">
                <a:solidFill>
                  <a:srgbClr val="333333"/>
                </a:solidFill>
                <a:latin typeface="Lucida Console"/>
                <a:cs typeface="Lucida Console"/>
              </a:rPr>
              <a:t> default </a:t>
            </a:r>
            <a:r>
              <a:rPr sz="850" spc="20" dirty="0">
                <a:solidFill>
                  <a:srgbClr val="333333"/>
                </a:solidFill>
                <a:latin typeface="Lucida Console"/>
                <a:cs typeface="Lucida Console"/>
              </a:rPr>
              <a:t>if</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 </a:t>
            </a:r>
            <a:r>
              <a:rPr sz="850" spc="30" dirty="0">
                <a:solidFill>
                  <a:srgbClr val="333333"/>
                </a:solidFill>
                <a:latin typeface="Lucida Console"/>
                <a:cs typeface="Lucida Console"/>
              </a:rPr>
              <a:t> comment </a:t>
            </a:r>
            <a:r>
              <a:rPr sz="850" spc="25" dirty="0">
                <a:solidFill>
                  <a:srgbClr val="333333"/>
                </a:solidFill>
                <a:latin typeface="Lucida Console"/>
                <a:cs typeface="Lucida Console"/>
              </a:rPr>
              <a:t>this</a:t>
            </a:r>
            <a:r>
              <a:rPr sz="850" spc="30" dirty="0">
                <a:solidFill>
                  <a:srgbClr val="333333"/>
                </a:solidFill>
                <a:latin typeface="Lucida Console"/>
                <a:cs typeface="Lucida Console"/>
              </a:rPr>
              <a:t> out).anonymous_enable=YES………………</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sp>
        <p:nvSpPr>
          <p:cNvPr id="21" name="object 2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63889" y="368308"/>
            <a:ext cx="5641975" cy="1777364"/>
          </a:xfrm>
          <a:custGeom>
            <a:avLst/>
            <a:gdLst/>
            <a:ahLst/>
            <a:cxnLst/>
            <a:rect l="l" t="t" r="r" b="b"/>
            <a:pathLst>
              <a:path w="5641975" h="1777364">
                <a:moveTo>
                  <a:pt x="5617597" y="1777237"/>
                </a:moveTo>
                <a:lnTo>
                  <a:pt x="23823" y="1777237"/>
                </a:lnTo>
                <a:lnTo>
                  <a:pt x="20659" y="1777199"/>
                </a:lnTo>
                <a:lnTo>
                  <a:pt x="17629" y="1776608"/>
                </a:lnTo>
                <a:lnTo>
                  <a:pt x="14703" y="1775379"/>
                </a:lnTo>
                <a:lnTo>
                  <a:pt x="11787" y="1774188"/>
                </a:lnTo>
                <a:lnTo>
                  <a:pt x="0" y="1756577"/>
                </a:lnTo>
                <a:lnTo>
                  <a:pt x="0" y="0"/>
                </a:lnTo>
                <a:lnTo>
                  <a:pt x="5641421" y="0"/>
                </a:lnTo>
                <a:lnTo>
                  <a:pt x="5641421" y="1756577"/>
                </a:lnTo>
                <a:lnTo>
                  <a:pt x="5626717" y="1775379"/>
                </a:lnTo>
                <a:lnTo>
                  <a:pt x="5623791" y="1776608"/>
                </a:lnTo>
                <a:lnTo>
                  <a:pt x="5620751" y="1777199"/>
                </a:lnTo>
                <a:lnTo>
                  <a:pt x="5617597" y="1777237"/>
                </a:lnTo>
                <a:close/>
              </a:path>
            </a:pathLst>
          </a:custGeom>
          <a:solidFill>
            <a:srgbClr val="F8F8F8"/>
          </a:solidFill>
        </p:spPr>
        <p:txBody>
          <a:bodyPr wrap="square" lIns="0" tIns="0" rIns="0" bIns="0" rtlCol="0"/>
          <a:lstStyle/>
          <a:p>
            <a:endParaRPr/>
          </a:p>
        </p:txBody>
      </p:sp>
      <p:graphicFrame>
        <p:nvGraphicFramePr>
          <p:cNvPr id="3" name="object 3"/>
          <p:cNvGraphicFramePr>
            <a:graphicFrameLocks noGrp="1"/>
          </p:cNvGraphicFramePr>
          <p:nvPr/>
        </p:nvGraphicFramePr>
        <p:xfrm>
          <a:off x="959915" y="340100"/>
          <a:ext cx="5652770" cy="1856104"/>
        </p:xfrm>
        <a:graphic>
          <a:graphicData uri="http://schemas.openxmlformats.org/drawingml/2006/table">
            <a:tbl>
              <a:tblPr firstRow="1" bandRow="1">
                <a:tableStyleId>{2D5ABB26-0587-4C30-8999-92F81FD0307C}</a:tableStyleId>
              </a:tblPr>
              <a:tblGrid>
                <a:gridCol w="31750">
                  <a:extLst>
                    <a:ext uri="{9D8B030D-6E8A-4147-A177-3AD203B41FA5}">
                      <a16:colId xmlns:a16="http://schemas.microsoft.com/office/drawing/2014/main" val="20000"/>
                    </a:ext>
                  </a:extLst>
                </a:gridCol>
                <a:gridCol w="380428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gridCol w="813435">
                  <a:extLst>
                    <a:ext uri="{9D8B030D-6E8A-4147-A177-3AD203B41FA5}">
                      <a16:colId xmlns:a16="http://schemas.microsoft.com/office/drawing/2014/main" val="20003"/>
                    </a:ext>
                  </a:extLst>
                </a:gridCol>
                <a:gridCol w="298450">
                  <a:extLst>
                    <a:ext uri="{9D8B030D-6E8A-4147-A177-3AD203B41FA5}">
                      <a16:colId xmlns:a16="http://schemas.microsoft.com/office/drawing/2014/main" val="20004"/>
                    </a:ext>
                  </a:extLst>
                </a:gridCol>
              </a:tblGrid>
              <a:tr h="195580">
                <a:tc rowSpan="10">
                  <a:txBody>
                    <a:bodyPr/>
                    <a:lstStyle/>
                    <a:p>
                      <a:pPr>
                        <a:lnSpc>
                          <a:spcPct val="100000"/>
                        </a:lnSpc>
                      </a:pPr>
                      <a:endParaRPr sz="900">
                        <a:latin typeface="Times New Roman"/>
                        <a:cs typeface="Times New Roman"/>
                      </a:endParaRPr>
                    </a:p>
                  </a:txBody>
                  <a:tcPr marL="0" marR="0" marT="0" marB="0">
                    <a:lnL w="38100">
                      <a:solidFill>
                        <a:srgbClr val="E7EAEC"/>
                      </a:solidFill>
                      <a:prstDash val="solid"/>
                    </a:lnL>
                    <a:solidFill>
                      <a:srgbClr val="F8F8F8"/>
                    </a:solidFill>
                  </a:tcPr>
                </a:tc>
                <a:tc>
                  <a:txBody>
                    <a:bodyPr/>
                    <a:lstStyle/>
                    <a:p>
                      <a:pPr marL="76200">
                        <a:lnSpc>
                          <a:spcPct val="100000"/>
                        </a:lnSpc>
                        <a:spcBef>
                          <a:spcPts val="270"/>
                        </a:spcBef>
                        <a:tabLst>
                          <a:tab pos="2897505" algn="l"/>
                        </a:tabLst>
                      </a:pPr>
                      <a:r>
                        <a:rPr sz="850" spc="15" dirty="0">
                          <a:solidFill>
                            <a:srgbClr val="333333"/>
                          </a:solidFill>
                          <a:latin typeface="Lucida Console"/>
                          <a:cs typeface="Lucida Console"/>
                        </a:rPr>
                        <a:t>/dev/mapper/rhel-root	/</a:t>
                      </a:r>
                      <a:endParaRPr sz="850">
                        <a:latin typeface="Lucida Console"/>
                        <a:cs typeface="Lucida Console"/>
                      </a:endParaRPr>
                    </a:p>
                  </a:txBody>
                  <a:tcPr marL="0" marR="0" marT="34290" marB="0">
                    <a:solidFill>
                      <a:srgbClr val="F8F8F8"/>
                    </a:solidFill>
                  </a:tcPr>
                </a:tc>
                <a:tc>
                  <a:txBody>
                    <a:bodyPr/>
                    <a:lstStyle/>
                    <a:p>
                      <a:pPr marL="100330">
                        <a:lnSpc>
                          <a:spcPct val="100000"/>
                        </a:lnSpc>
                        <a:spcBef>
                          <a:spcPts val="270"/>
                        </a:spcBef>
                      </a:pPr>
                      <a:r>
                        <a:rPr sz="850" spc="15" dirty="0">
                          <a:solidFill>
                            <a:srgbClr val="333333"/>
                          </a:solidFill>
                          <a:latin typeface="Lucida Console"/>
                          <a:cs typeface="Lucida Console"/>
                        </a:rPr>
                        <a:t>xfs</a:t>
                      </a:r>
                      <a:endParaRPr sz="850">
                        <a:latin typeface="Lucida Console"/>
                        <a:cs typeface="Lucida Console"/>
                      </a:endParaRPr>
                    </a:p>
                  </a:txBody>
                  <a:tcPr marL="0" marR="0" marT="34290" marB="0">
                    <a:solidFill>
                      <a:srgbClr val="F8F8F8"/>
                    </a:solidFill>
                  </a:tcPr>
                </a:tc>
                <a:tc>
                  <a:txBody>
                    <a:bodyPr/>
                    <a:lstStyle/>
                    <a:p>
                      <a:pPr marL="133985">
                        <a:lnSpc>
                          <a:spcPct val="100000"/>
                        </a:lnSpc>
                        <a:spcBef>
                          <a:spcPts val="270"/>
                        </a:spcBef>
                      </a:pPr>
                      <a:r>
                        <a:rPr sz="850" spc="15" dirty="0">
                          <a:solidFill>
                            <a:srgbClr val="333333"/>
                          </a:solidFill>
                          <a:latin typeface="Lucida Console"/>
                          <a:cs typeface="Lucida Console"/>
                        </a:rPr>
                        <a:t>defaults</a:t>
                      </a:r>
                      <a:endParaRPr sz="850">
                        <a:latin typeface="Lucida Console"/>
                        <a:cs typeface="Lucida Console"/>
                      </a:endParaRPr>
                    </a:p>
                  </a:txBody>
                  <a:tcPr marL="0" marR="0" marT="34290" marB="0">
                    <a:solidFill>
                      <a:srgbClr val="F8F8F8"/>
                    </a:solidFill>
                  </a:tcPr>
                </a:tc>
                <a:tc>
                  <a:txBody>
                    <a:bodyPr/>
                    <a:lstStyle/>
                    <a:p>
                      <a:pPr marL="142240">
                        <a:lnSpc>
                          <a:spcPct val="100000"/>
                        </a:lnSpc>
                        <a:spcBef>
                          <a:spcPts val="35"/>
                        </a:spcBef>
                      </a:pPr>
                      <a:r>
                        <a:rPr sz="800" dirty="0">
                          <a:latin typeface="小哥哥网恋吗"/>
                          <a:cs typeface="小哥哥网恋吗"/>
                        </a:rPr>
                        <a:t>5/20</a:t>
                      </a:r>
                      <a:endParaRPr sz="800">
                        <a:latin typeface="小哥哥网恋吗"/>
                        <a:cs typeface="小哥哥网恋吗"/>
                      </a:endParaRPr>
                    </a:p>
                  </a:txBody>
                  <a:tcPr marL="0" marR="0" marT="4445" marB="0">
                    <a:lnR w="38100">
                      <a:solidFill>
                        <a:srgbClr val="E7EAEC"/>
                      </a:solidFill>
                      <a:prstDash val="solid"/>
                    </a:lnR>
                    <a:solidFill>
                      <a:srgbClr val="F8F8F8"/>
                    </a:solidFill>
                  </a:tcPr>
                </a:tc>
                <a:extLst>
                  <a:ext uri="{0D108BD9-81ED-4DB2-BD59-A6C34878D82A}">
                    <a16:rowId xmlns:a16="http://schemas.microsoft.com/office/drawing/2014/main" val="10000"/>
                  </a:ext>
                </a:extLst>
              </a:tr>
              <a:tr h="171450">
                <a:tc vMerge="1">
                  <a:txBody>
                    <a:bodyPr/>
                    <a:lstStyle/>
                    <a:p>
                      <a:endParaRPr/>
                    </a:p>
                  </a:txBody>
                  <a:tcPr marL="0" marR="0" marT="0" marB="0">
                    <a:lnL w="38100">
                      <a:solidFill>
                        <a:srgbClr val="E7EAEC"/>
                      </a:solidFill>
                      <a:prstDash val="solid"/>
                    </a:lnL>
                    <a:solidFill>
                      <a:srgbClr val="F8F8F8"/>
                    </a:solidFill>
                  </a:tcPr>
                </a:tc>
                <a:tc>
                  <a:txBody>
                    <a:bodyPr/>
                    <a:lstStyle/>
                    <a:p>
                      <a:pPr marL="210185">
                        <a:lnSpc>
                          <a:spcPct val="100000"/>
                        </a:lnSpc>
                        <a:spcBef>
                          <a:spcPts val="80"/>
                        </a:spcBef>
                      </a:pPr>
                      <a:r>
                        <a:rPr sz="850" spc="15" dirty="0">
                          <a:solidFill>
                            <a:srgbClr val="333333"/>
                          </a:solidFill>
                          <a:latin typeface="Lucida Console"/>
                          <a:cs typeface="Lucida Console"/>
                        </a:rPr>
                        <a:t>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R="30480">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1"/>
                  </a:ext>
                </a:extLst>
              </a:tr>
              <a:tr h="171450">
                <a:tc vMerge="1">
                  <a:txBody>
                    <a:bodyPr/>
                    <a:lstStyle/>
                    <a:p>
                      <a:endParaRPr/>
                    </a:p>
                  </a:txBody>
                  <a:tcPr marL="0" marR="0" marT="0" marB="0">
                    <a:lnL w="38100">
                      <a:solidFill>
                        <a:srgbClr val="E7EAEC"/>
                      </a:solidFill>
                      <a:prstDash val="solid"/>
                    </a:lnL>
                    <a:solidFill>
                      <a:srgbClr val="F8F8F8"/>
                    </a:solidFill>
                  </a:tcPr>
                </a:tc>
                <a:tc>
                  <a:txBody>
                    <a:bodyPr/>
                    <a:lstStyle/>
                    <a:p>
                      <a:pPr marL="76200">
                        <a:lnSpc>
                          <a:spcPct val="100000"/>
                        </a:lnSpc>
                        <a:spcBef>
                          <a:spcPts val="80"/>
                        </a:spcBef>
                      </a:pPr>
                      <a:r>
                        <a:rPr sz="850" spc="15" dirty="0">
                          <a:solidFill>
                            <a:srgbClr val="333333"/>
                          </a:solidFill>
                          <a:latin typeface="Lucida Console"/>
                          <a:cs typeface="Lucida Console"/>
                        </a:rPr>
                        <a:t>UUID=812b1f7c-8b5b-43da-8c06-b9999e0fe48b</a:t>
                      </a:r>
                      <a:r>
                        <a:rPr sz="850" dirty="0">
                          <a:solidFill>
                            <a:srgbClr val="333333"/>
                          </a:solidFill>
                          <a:latin typeface="Lucida Console"/>
                          <a:cs typeface="Lucida Console"/>
                        </a:rPr>
                        <a:t> </a:t>
                      </a:r>
                      <a:r>
                        <a:rPr sz="850" spc="15" dirty="0">
                          <a:solidFill>
                            <a:srgbClr val="333333"/>
                          </a:solidFill>
                          <a:latin typeface="Lucida Console"/>
                          <a:cs typeface="Lucida Console"/>
                        </a:rPr>
                        <a:t>/boot</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xfs</a:t>
                      </a:r>
                      <a:endParaRPr sz="850">
                        <a:latin typeface="Lucida Console"/>
                        <a:cs typeface="Lucida Console"/>
                      </a:endParaRPr>
                    </a:p>
                  </a:txBody>
                  <a:tcPr marL="0" marR="0" marT="10160" marB="0">
                    <a:solidFill>
                      <a:srgbClr val="F8F8F8"/>
                    </a:solidFill>
                  </a:tcPr>
                </a:tc>
                <a:tc>
                  <a:txBody>
                    <a:bodyPr/>
                    <a:lstStyle/>
                    <a:p>
                      <a:pPr marL="133985">
                        <a:lnSpc>
                          <a:spcPct val="100000"/>
                        </a:lnSpc>
                        <a:spcBef>
                          <a:spcPts val="80"/>
                        </a:spcBef>
                      </a:pPr>
                      <a:r>
                        <a:rPr sz="850" spc="15" dirty="0">
                          <a:solidFill>
                            <a:srgbClr val="333333"/>
                          </a:solidFill>
                          <a:latin typeface="Lucida Console"/>
                          <a:cs typeface="Lucida Console"/>
                        </a:rPr>
                        <a:t>defaults</a:t>
                      </a:r>
                      <a:endParaRPr sz="850">
                        <a:latin typeface="Lucida Console"/>
                        <a:cs typeface="Lucida Console"/>
                      </a:endParaRPr>
                    </a:p>
                  </a:txBody>
                  <a:tcPr marL="0" marR="0" marT="10160" marB="0">
                    <a:solidFill>
                      <a:srgbClr val="F8F8F8"/>
                    </a:solidFill>
                  </a:tcPr>
                </a:tc>
                <a:tc>
                  <a:txBody>
                    <a:bodyPr/>
                    <a:lstStyle/>
                    <a:p>
                      <a:pPr marR="30480">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2"/>
                  </a:ext>
                </a:extLst>
              </a:tr>
              <a:tr h="171450">
                <a:tc vMerge="1">
                  <a:txBody>
                    <a:bodyPr/>
                    <a:lstStyle/>
                    <a:p>
                      <a:endParaRPr/>
                    </a:p>
                  </a:txBody>
                  <a:tcPr marL="0" marR="0" marT="0" marB="0">
                    <a:lnL w="38100">
                      <a:solidFill>
                        <a:srgbClr val="E7EAEC"/>
                      </a:solidFill>
                      <a:prstDash val="solid"/>
                    </a:lnL>
                    <a:solidFill>
                      <a:srgbClr val="F8F8F8"/>
                    </a:solidFill>
                  </a:tcPr>
                </a:tc>
                <a:tc>
                  <a:txBody>
                    <a:bodyPr/>
                    <a:lstStyle/>
                    <a:p>
                      <a:pPr marL="210185">
                        <a:lnSpc>
                          <a:spcPct val="100000"/>
                        </a:lnSpc>
                        <a:spcBef>
                          <a:spcPts val="80"/>
                        </a:spcBef>
                      </a:pPr>
                      <a:r>
                        <a:rPr sz="850" spc="15" dirty="0">
                          <a:solidFill>
                            <a:srgbClr val="333333"/>
                          </a:solidFill>
                          <a:latin typeface="Lucida Console"/>
                          <a:cs typeface="Lucida Console"/>
                        </a:rPr>
                        <a:t>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R="30480">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3"/>
                  </a:ext>
                </a:extLst>
              </a:tr>
              <a:tr h="171450">
                <a:tc vMerge="1">
                  <a:txBody>
                    <a:bodyPr/>
                    <a:lstStyle/>
                    <a:p>
                      <a:endParaRPr/>
                    </a:p>
                  </a:txBody>
                  <a:tcPr marL="0" marR="0" marT="0" marB="0">
                    <a:lnL w="38100">
                      <a:solidFill>
                        <a:srgbClr val="E7EAEC"/>
                      </a:solidFill>
                      <a:prstDash val="solid"/>
                    </a:lnL>
                    <a:solidFill>
                      <a:srgbClr val="F8F8F8"/>
                    </a:solidFill>
                  </a:tcPr>
                </a:tc>
                <a:tc>
                  <a:txBody>
                    <a:bodyPr/>
                    <a:lstStyle/>
                    <a:p>
                      <a:pPr marL="76200">
                        <a:lnSpc>
                          <a:spcPct val="100000"/>
                        </a:lnSpc>
                        <a:spcBef>
                          <a:spcPts val="80"/>
                        </a:spcBef>
                        <a:tabLst>
                          <a:tab pos="2897505" algn="l"/>
                        </a:tabLst>
                      </a:pPr>
                      <a:r>
                        <a:rPr sz="850" spc="15" dirty="0">
                          <a:solidFill>
                            <a:srgbClr val="333333"/>
                          </a:solidFill>
                          <a:latin typeface="Lucida Console"/>
                          <a:cs typeface="Lucida Console"/>
                        </a:rPr>
                        <a:t>/dev/mapper/rhel-swap	swap</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swap</a:t>
                      </a:r>
                      <a:endParaRPr sz="850">
                        <a:latin typeface="Lucida Console"/>
                        <a:cs typeface="Lucida Console"/>
                      </a:endParaRPr>
                    </a:p>
                  </a:txBody>
                  <a:tcPr marL="0" marR="0" marT="10160" marB="0">
                    <a:solidFill>
                      <a:srgbClr val="F8F8F8"/>
                    </a:solidFill>
                  </a:tcPr>
                </a:tc>
                <a:tc>
                  <a:txBody>
                    <a:bodyPr/>
                    <a:lstStyle/>
                    <a:p>
                      <a:pPr marL="133985">
                        <a:lnSpc>
                          <a:spcPct val="100000"/>
                        </a:lnSpc>
                        <a:spcBef>
                          <a:spcPts val="80"/>
                        </a:spcBef>
                      </a:pPr>
                      <a:r>
                        <a:rPr sz="850" spc="15" dirty="0">
                          <a:solidFill>
                            <a:srgbClr val="333333"/>
                          </a:solidFill>
                          <a:latin typeface="Lucida Console"/>
                          <a:cs typeface="Lucida Console"/>
                        </a:rPr>
                        <a:t>defaults</a:t>
                      </a:r>
                      <a:endParaRPr sz="850">
                        <a:latin typeface="Lucida Console"/>
                        <a:cs typeface="Lucida Console"/>
                      </a:endParaRPr>
                    </a:p>
                  </a:txBody>
                  <a:tcPr marL="0" marR="0" marT="10160" marB="0">
                    <a:solidFill>
                      <a:srgbClr val="F8F8F8"/>
                    </a:solidFill>
                  </a:tcPr>
                </a:tc>
                <a:tc>
                  <a:txBody>
                    <a:bodyPr/>
                    <a:lstStyle/>
                    <a:p>
                      <a:pPr marR="30480">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4"/>
                  </a:ext>
                </a:extLst>
              </a:tr>
              <a:tr h="171450">
                <a:tc vMerge="1">
                  <a:txBody>
                    <a:bodyPr/>
                    <a:lstStyle/>
                    <a:p>
                      <a:endParaRPr/>
                    </a:p>
                  </a:txBody>
                  <a:tcPr marL="0" marR="0" marT="0" marB="0">
                    <a:lnL w="38100">
                      <a:solidFill>
                        <a:srgbClr val="E7EAEC"/>
                      </a:solidFill>
                      <a:prstDash val="solid"/>
                    </a:lnL>
                    <a:solidFill>
                      <a:srgbClr val="F8F8F8"/>
                    </a:solidFill>
                  </a:tcPr>
                </a:tc>
                <a:tc>
                  <a:txBody>
                    <a:bodyPr/>
                    <a:lstStyle/>
                    <a:p>
                      <a:pPr marL="210185">
                        <a:lnSpc>
                          <a:spcPct val="100000"/>
                        </a:lnSpc>
                        <a:spcBef>
                          <a:spcPts val="80"/>
                        </a:spcBef>
                      </a:pPr>
                      <a:r>
                        <a:rPr sz="850" spc="15" dirty="0">
                          <a:solidFill>
                            <a:srgbClr val="333333"/>
                          </a:solidFill>
                          <a:latin typeface="Lucida Console"/>
                          <a:cs typeface="Lucida Console"/>
                        </a:rPr>
                        <a:t>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R="30480">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5"/>
                  </a:ext>
                </a:extLst>
              </a:tr>
              <a:tr h="171450">
                <a:tc vMerge="1">
                  <a:txBody>
                    <a:bodyPr/>
                    <a:lstStyle/>
                    <a:p>
                      <a:endParaRPr/>
                    </a:p>
                  </a:txBody>
                  <a:tcPr marL="0" marR="0" marT="0" marB="0">
                    <a:lnL w="38100">
                      <a:solidFill>
                        <a:srgbClr val="E7EAEC"/>
                      </a:solidFill>
                      <a:prstDash val="solid"/>
                    </a:lnL>
                    <a:solidFill>
                      <a:srgbClr val="F8F8F8"/>
                    </a:solidFill>
                  </a:tcPr>
                </a:tc>
                <a:tc>
                  <a:txBody>
                    <a:bodyPr/>
                    <a:lstStyle/>
                    <a:p>
                      <a:pPr marL="76200">
                        <a:lnSpc>
                          <a:spcPct val="100000"/>
                        </a:lnSpc>
                        <a:spcBef>
                          <a:spcPts val="80"/>
                        </a:spcBef>
                        <a:tabLst>
                          <a:tab pos="2897505" algn="l"/>
                        </a:tabLst>
                      </a:pPr>
                      <a:r>
                        <a:rPr sz="850" spc="15" dirty="0">
                          <a:solidFill>
                            <a:srgbClr val="333333"/>
                          </a:solidFill>
                          <a:latin typeface="Lucida Console"/>
                          <a:cs typeface="Lucida Console"/>
                        </a:rPr>
                        <a:t>/dev/sdb2	/backup</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ext4</a:t>
                      </a:r>
                      <a:endParaRPr sz="850">
                        <a:latin typeface="Lucida Console"/>
                        <a:cs typeface="Lucida Console"/>
                      </a:endParaRPr>
                    </a:p>
                  </a:txBody>
                  <a:tcPr marL="0" marR="0" marT="10160" marB="0">
                    <a:solidFill>
                      <a:srgbClr val="F8F8F8"/>
                    </a:solidFill>
                  </a:tcPr>
                </a:tc>
                <a:tc>
                  <a:txBody>
                    <a:bodyPr/>
                    <a:lstStyle/>
                    <a:p>
                      <a:pPr marL="133985">
                        <a:lnSpc>
                          <a:spcPct val="100000"/>
                        </a:lnSpc>
                        <a:spcBef>
                          <a:spcPts val="80"/>
                        </a:spcBef>
                      </a:pPr>
                      <a:r>
                        <a:rPr sz="850" spc="15" dirty="0">
                          <a:solidFill>
                            <a:srgbClr val="333333"/>
                          </a:solidFill>
                          <a:latin typeface="Lucida Console"/>
                          <a:cs typeface="Lucida Console"/>
                        </a:rPr>
                        <a:t>defaults</a:t>
                      </a:r>
                      <a:endParaRPr sz="850">
                        <a:latin typeface="Lucida Console"/>
                        <a:cs typeface="Lucida Console"/>
                      </a:endParaRPr>
                    </a:p>
                  </a:txBody>
                  <a:tcPr marL="0" marR="0" marT="10160" marB="0">
                    <a:solidFill>
                      <a:srgbClr val="F8F8F8"/>
                    </a:solidFill>
                  </a:tcPr>
                </a:tc>
                <a:tc>
                  <a:txBody>
                    <a:bodyPr/>
                    <a:lstStyle/>
                    <a:p>
                      <a:pPr marR="30480">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6"/>
                  </a:ext>
                </a:extLst>
              </a:tr>
              <a:tr h="171450">
                <a:tc vMerge="1">
                  <a:txBody>
                    <a:bodyPr/>
                    <a:lstStyle/>
                    <a:p>
                      <a:endParaRPr/>
                    </a:p>
                  </a:txBody>
                  <a:tcPr marL="0" marR="0" marT="0" marB="0">
                    <a:lnL w="38100">
                      <a:solidFill>
                        <a:srgbClr val="E7EAEC"/>
                      </a:solidFill>
                      <a:prstDash val="solid"/>
                    </a:lnL>
                    <a:solidFill>
                      <a:srgbClr val="F8F8F8"/>
                    </a:solidFill>
                  </a:tcPr>
                </a:tc>
                <a:tc>
                  <a:txBody>
                    <a:bodyPr/>
                    <a:lstStyle/>
                    <a:p>
                      <a:pPr marL="210185">
                        <a:lnSpc>
                          <a:spcPct val="100000"/>
                        </a:lnSpc>
                        <a:spcBef>
                          <a:spcPts val="80"/>
                        </a:spcBef>
                      </a:pPr>
                      <a:r>
                        <a:rPr sz="850" spc="15" dirty="0">
                          <a:solidFill>
                            <a:srgbClr val="333333"/>
                          </a:solidFill>
                          <a:latin typeface="Lucida Console"/>
                          <a:cs typeface="Lucida Console"/>
                        </a:rPr>
                        <a:t>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R="30480">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7"/>
                  </a:ext>
                </a:extLst>
              </a:tr>
              <a:tr h="171450">
                <a:tc vMerge="1">
                  <a:txBody>
                    <a:bodyPr/>
                    <a:lstStyle/>
                    <a:p>
                      <a:endParaRPr/>
                    </a:p>
                  </a:txBody>
                  <a:tcPr marL="0" marR="0" marT="0" marB="0">
                    <a:lnL w="38100">
                      <a:solidFill>
                        <a:srgbClr val="E7EAEC"/>
                      </a:solidFill>
                      <a:prstDash val="solid"/>
                    </a:lnL>
                    <a:solidFill>
                      <a:srgbClr val="F8F8F8"/>
                    </a:solidFill>
                  </a:tcPr>
                </a:tc>
                <a:tc>
                  <a:txBody>
                    <a:bodyPr/>
                    <a:lstStyle/>
                    <a:p>
                      <a:pPr marL="76200">
                        <a:lnSpc>
                          <a:spcPct val="100000"/>
                        </a:lnSpc>
                        <a:spcBef>
                          <a:spcPts val="80"/>
                        </a:spcBef>
                        <a:tabLst>
                          <a:tab pos="2897505" algn="l"/>
                        </a:tabLst>
                      </a:pPr>
                      <a:r>
                        <a:rPr sz="850" spc="15" dirty="0">
                          <a:solidFill>
                            <a:srgbClr val="333333"/>
                          </a:solidFill>
                          <a:latin typeface="Lucida Console"/>
                          <a:cs typeface="Lucida Console"/>
                        </a:rPr>
                        <a:t>/dev/cdrom	/media/cdrom</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iso9660</a:t>
                      </a:r>
                      <a:endParaRPr sz="850">
                        <a:latin typeface="Lucida Console"/>
                        <a:cs typeface="Lucida Console"/>
                      </a:endParaRPr>
                    </a:p>
                  </a:txBody>
                  <a:tcPr marL="0" marR="0" marT="10160" marB="0">
                    <a:solidFill>
                      <a:srgbClr val="F8F8F8"/>
                    </a:solidFill>
                  </a:tcPr>
                </a:tc>
                <a:tc>
                  <a:txBody>
                    <a:bodyPr/>
                    <a:lstStyle/>
                    <a:p>
                      <a:pPr marL="133985">
                        <a:lnSpc>
                          <a:spcPct val="100000"/>
                        </a:lnSpc>
                        <a:spcBef>
                          <a:spcPts val="80"/>
                        </a:spcBef>
                      </a:pPr>
                      <a:r>
                        <a:rPr sz="850" spc="15" dirty="0">
                          <a:solidFill>
                            <a:srgbClr val="333333"/>
                          </a:solidFill>
                          <a:latin typeface="Lucida Console"/>
                          <a:cs typeface="Lucida Console"/>
                        </a:rPr>
                        <a:t>defaults</a:t>
                      </a:r>
                      <a:endParaRPr sz="850">
                        <a:latin typeface="Lucida Console"/>
                        <a:cs typeface="Lucida Console"/>
                      </a:endParaRPr>
                    </a:p>
                  </a:txBody>
                  <a:tcPr marL="0" marR="0" marT="10160" marB="0">
                    <a:solidFill>
                      <a:srgbClr val="F8F8F8"/>
                    </a:solidFill>
                  </a:tcPr>
                </a:tc>
                <a:tc>
                  <a:txBody>
                    <a:bodyPr/>
                    <a:lstStyle/>
                    <a:p>
                      <a:pPr marR="30480">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8"/>
                  </a:ext>
                </a:extLst>
              </a:tr>
              <a:tr h="174625">
                <a:tc vMerge="1">
                  <a:txBody>
                    <a:bodyPr/>
                    <a:lstStyle/>
                    <a:p>
                      <a:endParaRPr/>
                    </a:p>
                  </a:txBody>
                  <a:tcPr marL="0" marR="0" marT="0" marB="0">
                    <a:lnL w="38100">
                      <a:solidFill>
                        <a:srgbClr val="E7EAEC"/>
                      </a:solidFill>
                      <a:prstDash val="solid"/>
                    </a:lnL>
                    <a:solidFill>
                      <a:srgbClr val="F8F8F8"/>
                    </a:solidFill>
                  </a:tcPr>
                </a:tc>
                <a:tc>
                  <a:txBody>
                    <a:bodyPr/>
                    <a:lstStyle/>
                    <a:p>
                      <a:pPr marL="210185">
                        <a:lnSpc>
                          <a:spcPct val="100000"/>
                        </a:lnSpc>
                        <a:spcBef>
                          <a:spcPts val="80"/>
                        </a:spcBef>
                      </a:pPr>
                      <a:r>
                        <a:rPr sz="850" spc="15" dirty="0">
                          <a:solidFill>
                            <a:srgbClr val="333333"/>
                          </a:solidFill>
                          <a:latin typeface="Lucida Console"/>
                          <a:cs typeface="Lucida Console"/>
                        </a:rPr>
                        <a:t>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R="30480">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9"/>
                  </a:ext>
                </a:extLst>
              </a:tr>
              <a:tr h="61594">
                <a:tc>
                  <a:txBody>
                    <a:bodyPr/>
                    <a:lstStyle/>
                    <a:p>
                      <a:pPr>
                        <a:lnSpc>
                          <a:spcPct val="100000"/>
                        </a:lnSpc>
                      </a:pPr>
                      <a:endParaRPr sz="200">
                        <a:latin typeface="Times New Roman"/>
                        <a:cs typeface="Times New Roman"/>
                      </a:endParaRPr>
                    </a:p>
                  </a:txBody>
                  <a:tcPr marL="0" marR="0" marT="0" marB="0">
                    <a:lnL w="38100">
                      <a:solidFill>
                        <a:srgbClr val="E7EAEC"/>
                      </a:solidFill>
                      <a:prstDash val="solid"/>
                    </a:lnL>
                    <a:lnB w="38100">
                      <a:solidFill>
                        <a:srgbClr val="E7EAEC"/>
                      </a:solidFill>
                      <a:prstDash val="solid"/>
                    </a:lnB>
                    <a:solidFill>
                      <a:srgbClr val="F8F8F8"/>
                    </a:solidFill>
                  </a:tcPr>
                </a:tc>
                <a:tc>
                  <a:txBody>
                    <a:bodyPr/>
                    <a:lstStyle/>
                    <a:p>
                      <a:pPr>
                        <a:lnSpc>
                          <a:spcPct val="100000"/>
                        </a:lnSpc>
                      </a:pPr>
                      <a:endParaRPr sz="200">
                        <a:latin typeface="Times New Roman"/>
                        <a:cs typeface="Times New Roman"/>
                      </a:endParaRPr>
                    </a:p>
                  </a:txBody>
                  <a:tcPr marL="0" marR="0" marT="0" marB="0">
                    <a:lnB w="38100">
                      <a:solidFill>
                        <a:srgbClr val="E7EAEC"/>
                      </a:solidFill>
                      <a:prstDash val="solid"/>
                    </a:lnB>
                    <a:solidFill>
                      <a:srgbClr val="F8F8F8"/>
                    </a:solidFill>
                  </a:tcPr>
                </a:tc>
                <a:tc>
                  <a:txBody>
                    <a:bodyPr/>
                    <a:lstStyle/>
                    <a:p>
                      <a:pPr>
                        <a:lnSpc>
                          <a:spcPct val="100000"/>
                        </a:lnSpc>
                      </a:pPr>
                      <a:endParaRPr sz="200">
                        <a:latin typeface="Times New Roman"/>
                        <a:cs typeface="Times New Roman"/>
                      </a:endParaRPr>
                    </a:p>
                  </a:txBody>
                  <a:tcPr marL="0" marR="0" marT="0" marB="0">
                    <a:lnB w="38100">
                      <a:solidFill>
                        <a:srgbClr val="E7EAEC"/>
                      </a:solidFill>
                      <a:prstDash val="solid"/>
                    </a:lnB>
                    <a:solidFill>
                      <a:srgbClr val="F8F8F8"/>
                    </a:solidFill>
                  </a:tcPr>
                </a:tc>
                <a:tc>
                  <a:txBody>
                    <a:bodyPr/>
                    <a:lstStyle/>
                    <a:p>
                      <a:pPr>
                        <a:lnSpc>
                          <a:spcPct val="100000"/>
                        </a:lnSpc>
                      </a:pPr>
                      <a:endParaRPr sz="200">
                        <a:latin typeface="Times New Roman"/>
                        <a:cs typeface="Times New Roman"/>
                      </a:endParaRPr>
                    </a:p>
                  </a:txBody>
                  <a:tcPr marL="0" marR="0" marT="0" marB="0">
                    <a:lnB w="38100">
                      <a:solidFill>
                        <a:srgbClr val="E7EAEC"/>
                      </a:solidFill>
                      <a:prstDash val="solid"/>
                    </a:lnB>
                    <a:solidFill>
                      <a:srgbClr val="F8F8F8"/>
                    </a:solidFill>
                  </a:tcPr>
                </a:tc>
                <a:tc>
                  <a:txBody>
                    <a:bodyPr/>
                    <a:lstStyle/>
                    <a:p>
                      <a:pPr marR="30480">
                        <a:lnSpc>
                          <a:spcPct val="100000"/>
                        </a:lnSpc>
                      </a:pPr>
                      <a:endParaRPr sz="200">
                        <a:latin typeface="Times New Roman"/>
                        <a:cs typeface="Times New Roman"/>
                      </a:endParaRPr>
                    </a:p>
                  </a:txBody>
                  <a:tcPr marL="0" marR="0" marT="0" marB="0">
                    <a:lnR w="38100">
                      <a:solidFill>
                        <a:srgbClr val="E7EAEC"/>
                      </a:solidFill>
                      <a:prstDash val="solid"/>
                    </a:lnR>
                    <a:lnB w="38100">
                      <a:solidFill>
                        <a:srgbClr val="E7EAEC"/>
                      </a:solidFill>
                      <a:prstDash val="solid"/>
                    </a:lnB>
                    <a:solidFill>
                      <a:srgbClr val="F8F8F8"/>
                    </a:solidFill>
                  </a:tcPr>
                </a:tc>
                <a:extLst>
                  <a:ext uri="{0D108BD9-81ED-4DB2-BD59-A6C34878D82A}">
                    <a16:rowId xmlns:a16="http://schemas.microsoft.com/office/drawing/2014/main" val="10010"/>
                  </a:ext>
                </a:extLst>
              </a:tr>
            </a:tbl>
          </a:graphicData>
        </a:graphic>
      </p:graphicFrame>
      <p:grpSp>
        <p:nvGrpSpPr>
          <p:cNvPr id="4" name="object 4"/>
          <p:cNvGrpSpPr/>
          <p:nvPr/>
        </p:nvGrpSpPr>
        <p:grpSpPr>
          <a:xfrm>
            <a:off x="959124" y="2626774"/>
            <a:ext cx="5651500" cy="324485"/>
            <a:chOff x="959124" y="2626774"/>
            <a:chExt cx="5651500" cy="324485"/>
          </a:xfrm>
        </p:grpSpPr>
        <p:sp>
          <p:nvSpPr>
            <p:cNvPr id="5" name="object 5"/>
            <p:cNvSpPr/>
            <p:nvPr/>
          </p:nvSpPr>
          <p:spPr>
            <a:xfrm>
              <a:off x="963889" y="2631538"/>
              <a:ext cx="5641975" cy="314960"/>
            </a:xfrm>
            <a:custGeom>
              <a:avLst/>
              <a:gdLst/>
              <a:ahLst/>
              <a:cxnLst/>
              <a:rect l="l" t="t" r="r" b="b"/>
              <a:pathLst>
                <a:path w="5641975" h="314960">
                  <a:moveTo>
                    <a:pt x="5620752" y="314471"/>
                  </a:moveTo>
                  <a:lnTo>
                    <a:pt x="20659" y="314471"/>
                  </a:lnTo>
                  <a:lnTo>
                    <a:pt x="17629" y="313842"/>
                  </a:lnTo>
                  <a:lnTo>
                    <a:pt x="0" y="293773"/>
                  </a:lnTo>
                  <a:lnTo>
                    <a:pt x="0" y="290647"/>
                  </a:lnTo>
                  <a:lnTo>
                    <a:pt x="0" y="20659"/>
                  </a:lnTo>
                  <a:lnTo>
                    <a:pt x="20659" y="0"/>
                  </a:lnTo>
                  <a:lnTo>
                    <a:pt x="5620752" y="0"/>
                  </a:lnTo>
                  <a:lnTo>
                    <a:pt x="5641421" y="20659"/>
                  </a:lnTo>
                  <a:lnTo>
                    <a:pt x="5641421" y="293773"/>
                  </a:lnTo>
                  <a:lnTo>
                    <a:pt x="5623792" y="313842"/>
                  </a:lnTo>
                  <a:lnTo>
                    <a:pt x="5620752" y="314471"/>
                  </a:lnTo>
                  <a:close/>
                </a:path>
              </a:pathLst>
            </a:custGeom>
            <a:solidFill>
              <a:srgbClr val="F8F8F8"/>
            </a:solidFill>
          </p:spPr>
          <p:txBody>
            <a:bodyPr wrap="square" lIns="0" tIns="0" rIns="0" bIns="0" rtlCol="0"/>
            <a:lstStyle/>
            <a:p>
              <a:endParaRPr/>
            </a:p>
          </p:txBody>
        </p:sp>
        <p:sp>
          <p:nvSpPr>
            <p:cNvPr id="6" name="object 6"/>
            <p:cNvSpPr/>
            <p:nvPr/>
          </p:nvSpPr>
          <p:spPr>
            <a:xfrm>
              <a:off x="963889" y="2631538"/>
              <a:ext cx="5641975" cy="314960"/>
            </a:xfrm>
            <a:custGeom>
              <a:avLst/>
              <a:gdLst/>
              <a:ahLst/>
              <a:cxnLst/>
              <a:rect l="l" t="t" r="r" b="b"/>
              <a:pathLst>
                <a:path w="5641975" h="314960">
                  <a:moveTo>
                    <a:pt x="0" y="290647"/>
                  </a:moveTo>
                  <a:lnTo>
                    <a:pt x="0" y="23823"/>
                  </a:lnTo>
                  <a:lnTo>
                    <a:pt x="0" y="20659"/>
                  </a:lnTo>
                  <a:lnTo>
                    <a:pt x="600" y="17610"/>
                  </a:lnTo>
                  <a:lnTo>
                    <a:pt x="1810" y="14665"/>
                  </a:lnTo>
                  <a:lnTo>
                    <a:pt x="3020" y="11759"/>
                  </a:lnTo>
                  <a:lnTo>
                    <a:pt x="4745" y="9195"/>
                  </a:lnTo>
                  <a:lnTo>
                    <a:pt x="6975" y="6956"/>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56"/>
                  </a:lnTo>
                  <a:lnTo>
                    <a:pt x="5636675" y="9195"/>
                  </a:lnTo>
                  <a:lnTo>
                    <a:pt x="5638400" y="11759"/>
                  </a:lnTo>
                  <a:lnTo>
                    <a:pt x="5639610" y="14665"/>
                  </a:lnTo>
                  <a:lnTo>
                    <a:pt x="5640821" y="17610"/>
                  </a:lnTo>
                  <a:lnTo>
                    <a:pt x="5641421" y="20659"/>
                  </a:lnTo>
                  <a:lnTo>
                    <a:pt x="5641421" y="23823"/>
                  </a:lnTo>
                  <a:lnTo>
                    <a:pt x="5641421" y="290647"/>
                  </a:lnTo>
                  <a:lnTo>
                    <a:pt x="5641421" y="293773"/>
                  </a:lnTo>
                  <a:lnTo>
                    <a:pt x="5640821" y="296822"/>
                  </a:lnTo>
                  <a:lnTo>
                    <a:pt x="5626717" y="312612"/>
                  </a:lnTo>
                  <a:lnTo>
                    <a:pt x="5623792" y="313842"/>
                  </a:lnTo>
                  <a:lnTo>
                    <a:pt x="5620752" y="314471"/>
                  </a:lnTo>
                  <a:lnTo>
                    <a:pt x="5617597" y="314471"/>
                  </a:lnTo>
                  <a:lnTo>
                    <a:pt x="23823" y="314471"/>
                  </a:lnTo>
                  <a:lnTo>
                    <a:pt x="20659" y="314471"/>
                  </a:lnTo>
                  <a:lnTo>
                    <a:pt x="17629" y="313842"/>
                  </a:lnTo>
                  <a:lnTo>
                    <a:pt x="14703" y="312612"/>
                  </a:lnTo>
                  <a:lnTo>
                    <a:pt x="11787" y="311421"/>
                  </a:lnTo>
                  <a:lnTo>
                    <a:pt x="0" y="293773"/>
                  </a:lnTo>
                  <a:lnTo>
                    <a:pt x="0" y="290647"/>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2712555"/>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4094305"/>
            <a:ext cx="5651500" cy="2211070"/>
            <a:chOff x="959124" y="4094305"/>
            <a:chExt cx="5651500" cy="2211070"/>
          </a:xfrm>
        </p:grpSpPr>
        <p:sp>
          <p:nvSpPr>
            <p:cNvPr id="9" name="object 9"/>
            <p:cNvSpPr/>
            <p:nvPr/>
          </p:nvSpPr>
          <p:spPr>
            <a:xfrm>
              <a:off x="963889" y="4099070"/>
              <a:ext cx="5641975" cy="2201545"/>
            </a:xfrm>
            <a:custGeom>
              <a:avLst/>
              <a:gdLst/>
              <a:ahLst/>
              <a:cxnLst/>
              <a:rect l="l" t="t" r="r" b="b"/>
              <a:pathLst>
                <a:path w="5641975" h="2201545">
                  <a:moveTo>
                    <a:pt x="5620752" y="2201259"/>
                  </a:moveTo>
                  <a:lnTo>
                    <a:pt x="20659" y="2201259"/>
                  </a:lnTo>
                  <a:lnTo>
                    <a:pt x="17629" y="2200669"/>
                  </a:lnTo>
                  <a:lnTo>
                    <a:pt x="0" y="2180600"/>
                  </a:lnTo>
                  <a:lnTo>
                    <a:pt x="0" y="2177474"/>
                  </a:lnTo>
                  <a:lnTo>
                    <a:pt x="0" y="20659"/>
                  </a:lnTo>
                  <a:lnTo>
                    <a:pt x="20659" y="0"/>
                  </a:lnTo>
                  <a:lnTo>
                    <a:pt x="5620752" y="0"/>
                  </a:lnTo>
                  <a:lnTo>
                    <a:pt x="5641421" y="20659"/>
                  </a:lnTo>
                  <a:lnTo>
                    <a:pt x="5641421" y="2180600"/>
                  </a:lnTo>
                  <a:lnTo>
                    <a:pt x="5623792" y="2200669"/>
                  </a:lnTo>
                  <a:lnTo>
                    <a:pt x="5620752" y="2201259"/>
                  </a:lnTo>
                  <a:close/>
                </a:path>
              </a:pathLst>
            </a:custGeom>
            <a:solidFill>
              <a:srgbClr val="F8F8F8"/>
            </a:solidFill>
          </p:spPr>
          <p:txBody>
            <a:bodyPr wrap="square" lIns="0" tIns="0" rIns="0" bIns="0" rtlCol="0"/>
            <a:lstStyle/>
            <a:p>
              <a:endParaRPr/>
            </a:p>
          </p:txBody>
        </p:sp>
        <p:sp>
          <p:nvSpPr>
            <p:cNvPr id="10" name="object 10"/>
            <p:cNvSpPr/>
            <p:nvPr/>
          </p:nvSpPr>
          <p:spPr>
            <a:xfrm>
              <a:off x="963889" y="4099070"/>
              <a:ext cx="5641975" cy="2201545"/>
            </a:xfrm>
            <a:custGeom>
              <a:avLst/>
              <a:gdLst/>
              <a:ahLst/>
              <a:cxnLst/>
              <a:rect l="l" t="t" r="r" b="b"/>
              <a:pathLst>
                <a:path w="5641975" h="2201545">
                  <a:moveTo>
                    <a:pt x="0" y="2177474"/>
                  </a:moveTo>
                  <a:lnTo>
                    <a:pt x="0" y="23823"/>
                  </a:lnTo>
                  <a:lnTo>
                    <a:pt x="0" y="20659"/>
                  </a:lnTo>
                  <a:lnTo>
                    <a:pt x="600" y="17610"/>
                  </a:lnTo>
                  <a:lnTo>
                    <a:pt x="1810" y="14665"/>
                  </a:lnTo>
                  <a:lnTo>
                    <a:pt x="3020" y="11721"/>
                  </a:lnTo>
                  <a:lnTo>
                    <a:pt x="4745" y="9119"/>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27"/>
                  </a:lnTo>
                  <a:lnTo>
                    <a:pt x="5636675" y="9119"/>
                  </a:lnTo>
                  <a:lnTo>
                    <a:pt x="5638400" y="11721"/>
                  </a:lnTo>
                  <a:lnTo>
                    <a:pt x="5639610" y="14665"/>
                  </a:lnTo>
                  <a:lnTo>
                    <a:pt x="5640821" y="17610"/>
                  </a:lnTo>
                  <a:lnTo>
                    <a:pt x="5641421" y="20659"/>
                  </a:lnTo>
                  <a:lnTo>
                    <a:pt x="5641421" y="23823"/>
                  </a:lnTo>
                  <a:lnTo>
                    <a:pt x="5641421" y="2177474"/>
                  </a:lnTo>
                  <a:lnTo>
                    <a:pt x="5641421" y="2180600"/>
                  </a:lnTo>
                  <a:lnTo>
                    <a:pt x="5640821" y="2183620"/>
                  </a:lnTo>
                  <a:lnTo>
                    <a:pt x="5639610" y="2186517"/>
                  </a:lnTo>
                  <a:lnTo>
                    <a:pt x="5638400" y="2189462"/>
                  </a:lnTo>
                  <a:lnTo>
                    <a:pt x="5626717" y="2199439"/>
                  </a:lnTo>
                  <a:lnTo>
                    <a:pt x="5623792" y="2200669"/>
                  </a:lnTo>
                  <a:lnTo>
                    <a:pt x="5620752" y="2201259"/>
                  </a:lnTo>
                  <a:lnTo>
                    <a:pt x="5617597" y="2201297"/>
                  </a:lnTo>
                  <a:lnTo>
                    <a:pt x="23823" y="2201297"/>
                  </a:lnTo>
                  <a:lnTo>
                    <a:pt x="20659" y="2201259"/>
                  </a:lnTo>
                  <a:lnTo>
                    <a:pt x="17629" y="2200669"/>
                  </a:lnTo>
                  <a:lnTo>
                    <a:pt x="14703" y="2199439"/>
                  </a:lnTo>
                  <a:lnTo>
                    <a:pt x="11787" y="2198248"/>
                  </a:lnTo>
                  <a:lnTo>
                    <a:pt x="1810" y="2186517"/>
                  </a:lnTo>
                  <a:lnTo>
                    <a:pt x="600" y="2183620"/>
                  </a:lnTo>
                  <a:lnTo>
                    <a:pt x="0" y="2180600"/>
                  </a:lnTo>
                  <a:lnTo>
                    <a:pt x="0" y="2177474"/>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4180087"/>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sp>
        <p:nvSpPr>
          <p:cNvPr id="12" name="object 12"/>
          <p:cNvSpPr txBox="1"/>
          <p:nvPr/>
        </p:nvSpPr>
        <p:spPr>
          <a:xfrm>
            <a:off x="946424" y="2299619"/>
            <a:ext cx="5613400" cy="203009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写入到</a:t>
            </a:r>
            <a:r>
              <a:rPr sz="950" spc="-15" dirty="0">
                <a:solidFill>
                  <a:srgbClr val="333333"/>
                </a:solidFill>
                <a:latin typeface="Trebuchet MS"/>
                <a:cs typeface="Trebuchet MS"/>
              </a:rPr>
              <a:t>/etc/fstab</a:t>
            </a:r>
            <a:r>
              <a:rPr sz="950" spc="25" dirty="0">
                <a:solidFill>
                  <a:srgbClr val="333333"/>
                </a:solidFill>
                <a:latin typeface="微软雅黑"/>
                <a:cs typeface="微软雅黑"/>
              </a:rPr>
              <a:t>文件中的设备信息并不会立即生效，需要使用</a:t>
            </a:r>
            <a:r>
              <a:rPr sz="950" spc="65" dirty="0">
                <a:solidFill>
                  <a:srgbClr val="333333"/>
                </a:solidFill>
                <a:latin typeface="Trebuchet MS"/>
                <a:cs typeface="Trebuchet MS"/>
              </a:rPr>
              <a:t>mount</a:t>
            </a:r>
            <a:r>
              <a:rPr sz="950" spc="-35" dirty="0">
                <a:solidFill>
                  <a:srgbClr val="333333"/>
                </a:solidFill>
                <a:latin typeface="Trebuchet MS"/>
                <a:cs typeface="Trebuchet MS"/>
              </a:rPr>
              <a:t> </a:t>
            </a:r>
            <a:r>
              <a:rPr sz="950" dirty="0">
                <a:solidFill>
                  <a:srgbClr val="333333"/>
                </a:solidFill>
                <a:latin typeface="Trebuchet MS"/>
                <a:cs typeface="Trebuchet MS"/>
              </a:rPr>
              <a:t>-a</a:t>
            </a:r>
            <a:r>
              <a:rPr sz="950" spc="25" dirty="0">
                <a:solidFill>
                  <a:srgbClr val="333333"/>
                </a:solidFill>
                <a:latin typeface="微软雅黑"/>
                <a:cs typeface="微软雅黑"/>
              </a:rPr>
              <a:t>参数进行自动挂载：</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mount</a:t>
            </a:r>
            <a:r>
              <a:rPr sz="850" dirty="0">
                <a:solidFill>
                  <a:srgbClr val="333333"/>
                </a:solidFill>
                <a:latin typeface="Lucida Console"/>
                <a:cs typeface="Lucida Console"/>
              </a:rPr>
              <a:t> </a:t>
            </a:r>
            <a:r>
              <a:rPr sz="850" spc="15" dirty="0">
                <a:solidFill>
                  <a:srgbClr val="333333"/>
                </a:solidFill>
                <a:latin typeface="Lucida Console"/>
                <a:cs typeface="Lucida Console"/>
              </a:rPr>
              <a:t>-a</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0" dirty="0">
                <a:solidFill>
                  <a:srgbClr val="333333"/>
                </a:solidFill>
                <a:latin typeface="Trebuchet MS"/>
                <a:cs typeface="Trebuchet MS"/>
              </a:rPr>
              <a:t>df</a:t>
            </a:r>
            <a:r>
              <a:rPr sz="950" spc="25" dirty="0">
                <a:solidFill>
                  <a:srgbClr val="333333"/>
                </a:solidFill>
                <a:latin typeface="微软雅黑"/>
                <a:cs typeface="微软雅黑"/>
              </a:rPr>
              <a:t>命令用于已挂载的磁盘空间使用情况，英文全称为</a:t>
            </a:r>
            <a:r>
              <a:rPr sz="950" dirty="0">
                <a:solidFill>
                  <a:srgbClr val="333333"/>
                </a:solidFill>
                <a:latin typeface="微软雅黑"/>
                <a:cs typeface="微软雅黑"/>
              </a:rPr>
              <a:t>：</a:t>
            </a:r>
            <a:r>
              <a:rPr sz="950" dirty="0">
                <a:solidFill>
                  <a:srgbClr val="333333"/>
                </a:solidFill>
                <a:latin typeface="Trebuchet MS"/>
                <a:cs typeface="Trebuchet MS"/>
              </a:rPr>
              <a:t>“disk</a:t>
            </a:r>
            <a:r>
              <a:rPr sz="950" spc="-40" dirty="0">
                <a:solidFill>
                  <a:srgbClr val="333333"/>
                </a:solidFill>
                <a:latin typeface="Trebuchet MS"/>
                <a:cs typeface="Trebuchet MS"/>
              </a:rPr>
              <a:t> </a:t>
            </a:r>
            <a:r>
              <a:rPr sz="950" spc="-15" dirty="0">
                <a:solidFill>
                  <a:srgbClr val="333333"/>
                </a:solidFill>
                <a:latin typeface="Trebuchet MS"/>
                <a:cs typeface="Trebuchet MS"/>
              </a:rPr>
              <a:t>free”</a:t>
            </a:r>
            <a:r>
              <a:rPr sz="950" spc="-15" dirty="0">
                <a:solidFill>
                  <a:srgbClr val="333333"/>
                </a:solidFill>
                <a:latin typeface="微软雅黑"/>
                <a:cs typeface="微软雅黑"/>
              </a:rPr>
              <a:t>，</a:t>
            </a:r>
            <a:r>
              <a:rPr sz="950" spc="25" dirty="0">
                <a:solidFill>
                  <a:srgbClr val="333333"/>
                </a:solidFill>
                <a:latin typeface="微软雅黑"/>
                <a:cs typeface="微软雅黑"/>
              </a:rPr>
              <a:t>语法格式为</a:t>
            </a:r>
            <a:r>
              <a:rPr sz="950" spc="-25" dirty="0">
                <a:solidFill>
                  <a:srgbClr val="333333"/>
                </a:solidFill>
                <a:latin typeface="微软雅黑"/>
                <a:cs typeface="微软雅黑"/>
              </a:rPr>
              <a:t>：</a:t>
            </a:r>
            <a:r>
              <a:rPr sz="950" spc="-25" dirty="0">
                <a:solidFill>
                  <a:srgbClr val="333333"/>
                </a:solidFill>
                <a:latin typeface="Trebuchet MS"/>
                <a:cs typeface="Trebuchet MS"/>
              </a:rPr>
              <a:t>“df</a:t>
            </a:r>
            <a:r>
              <a:rPr sz="950" spc="-35" dirty="0">
                <a:solidFill>
                  <a:srgbClr val="333333"/>
                </a:solidFill>
                <a:latin typeface="Trebuchet MS"/>
                <a:cs typeface="Trebuchet MS"/>
              </a:rPr>
              <a:t> </a:t>
            </a:r>
            <a:r>
              <a:rPr sz="950" spc="-40" dirty="0">
                <a:solidFill>
                  <a:srgbClr val="333333"/>
                </a:solidFill>
                <a:latin typeface="Trebuchet MS"/>
                <a:cs typeface="Trebuchet MS"/>
              </a:rPr>
              <a:t>-h”</a:t>
            </a:r>
            <a:r>
              <a:rPr sz="950" spc="25" dirty="0">
                <a:solidFill>
                  <a:srgbClr val="333333"/>
                </a:solidFill>
                <a:latin typeface="微软雅黑"/>
                <a:cs typeface="微软雅黑"/>
              </a:rPr>
              <a:t>。</a:t>
            </a:r>
            <a:endParaRPr sz="950">
              <a:latin typeface="微软雅黑"/>
              <a:cs typeface="微软雅黑"/>
            </a:endParaRPr>
          </a:p>
          <a:p>
            <a:pPr marL="12700" marR="5080" algn="just">
              <a:lnSpc>
                <a:spcPct val="131600"/>
              </a:lnSpc>
              <a:spcBef>
                <a:spcPts val="750"/>
              </a:spcBef>
            </a:pPr>
            <a:r>
              <a:rPr sz="950" spc="25" dirty="0">
                <a:solidFill>
                  <a:srgbClr val="333333"/>
                </a:solidFill>
                <a:latin typeface="微软雅黑"/>
                <a:cs typeface="微软雅黑"/>
              </a:rPr>
              <a:t>如果想查看一下当前系统中设备的挂载情况，非常推荐大家试试</a:t>
            </a:r>
            <a:r>
              <a:rPr sz="950" spc="20" dirty="0">
                <a:solidFill>
                  <a:srgbClr val="333333"/>
                </a:solidFill>
                <a:latin typeface="Trebuchet MS"/>
                <a:cs typeface="Trebuchet MS"/>
              </a:rPr>
              <a:t>df</a:t>
            </a:r>
            <a:r>
              <a:rPr sz="950" spc="25" dirty="0">
                <a:solidFill>
                  <a:srgbClr val="333333"/>
                </a:solidFill>
                <a:latin typeface="微软雅黑"/>
                <a:cs typeface="微软雅黑"/>
              </a:rPr>
              <a:t>命令，它不仅能够列出系统中正在被 使用的设备有哪些，还可以用</a:t>
            </a:r>
            <a:r>
              <a:rPr sz="950" spc="20" dirty="0">
                <a:solidFill>
                  <a:srgbClr val="333333"/>
                </a:solidFill>
                <a:latin typeface="Trebuchet MS"/>
                <a:cs typeface="Trebuchet MS"/>
              </a:rPr>
              <a:t>-h</a:t>
            </a:r>
            <a:r>
              <a:rPr sz="950" spc="25" dirty="0">
                <a:solidFill>
                  <a:srgbClr val="333333"/>
                </a:solidFill>
                <a:latin typeface="微软雅黑"/>
                <a:cs typeface="微软雅黑"/>
              </a:rPr>
              <a:t>参数便捷的对存储容量进行</a:t>
            </a:r>
            <a:r>
              <a:rPr sz="950" spc="-160" dirty="0">
                <a:solidFill>
                  <a:srgbClr val="333333"/>
                </a:solidFill>
                <a:latin typeface="Trebuchet MS"/>
                <a:cs typeface="Trebuchet MS"/>
              </a:rPr>
              <a:t>“</a:t>
            </a:r>
            <a:r>
              <a:rPr sz="950" spc="25" dirty="0">
                <a:solidFill>
                  <a:srgbClr val="333333"/>
                </a:solidFill>
                <a:latin typeface="微软雅黑"/>
                <a:cs typeface="微软雅黑"/>
              </a:rPr>
              <a:t>进位</a:t>
            </a:r>
            <a:r>
              <a:rPr sz="950" spc="-160" dirty="0">
                <a:solidFill>
                  <a:srgbClr val="333333"/>
                </a:solidFill>
                <a:latin typeface="Trebuchet MS"/>
                <a:cs typeface="Trebuchet MS"/>
              </a:rPr>
              <a:t>”</a:t>
            </a:r>
            <a:r>
              <a:rPr sz="950" spc="25" dirty="0">
                <a:solidFill>
                  <a:srgbClr val="333333"/>
                </a:solidFill>
                <a:latin typeface="微软雅黑"/>
                <a:cs typeface="微软雅黑"/>
              </a:rPr>
              <a:t>操作，例如遇到像</a:t>
            </a:r>
            <a:r>
              <a:rPr sz="950" spc="55" dirty="0">
                <a:solidFill>
                  <a:srgbClr val="333333"/>
                </a:solidFill>
                <a:latin typeface="Trebuchet MS"/>
                <a:cs typeface="Trebuchet MS"/>
              </a:rPr>
              <a:t>10240K</a:t>
            </a:r>
            <a:r>
              <a:rPr sz="950" spc="20" dirty="0">
                <a:solidFill>
                  <a:srgbClr val="333333"/>
                </a:solidFill>
                <a:latin typeface="微软雅黑"/>
                <a:cs typeface="微软雅黑"/>
              </a:rPr>
              <a:t>的时候会自 </a:t>
            </a:r>
            <a:r>
              <a:rPr sz="950" spc="25" dirty="0">
                <a:solidFill>
                  <a:srgbClr val="333333"/>
                </a:solidFill>
                <a:latin typeface="微软雅黑"/>
                <a:cs typeface="微软雅黑"/>
              </a:rPr>
              <a:t>动进位写成</a:t>
            </a:r>
            <a:r>
              <a:rPr sz="950" spc="85" dirty="0">
                <a:solidFill>
                  <a:srgbClr val="333333"/>
                </a:solidFill>
                <a:latin typeface="Trebuchet MS"/>
                <a:cs typeface="Trebuchet MS"/>
              </a:rPr>
              <a:t>10M</a:t>
            </a:r>
            <a:r>
              <a:rPr sz="950" spc="85" dirty="0">
                <a:solidFill>
                  <a:srgbClr val="333333"/>
                </a:solidFill>
                <a:latin typeface="微软雅黑"/>
                <a:cs typeface="微软雅黑"/>
              </a:rPr>
              <a:t>，</a:t>
            </a:r>
            <a:r>
              <a:rPr sz="950" spc="25" dirty="0">
                <a:solidFill>
                  <a:srgbClr val="333333"/>
                </a:solidFill>
                <a:latin typeface="微软雅黑"/>
                <a:cs typeface="微软雅黑"/>
              </a:rPr>
              <a:t>便于我们的阅读。</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df</a:t>
            </a:r>
            <a:r>
              <a:rPr sz="850" spc="-10" dirty="0">
                <a:solidFill>
                  <a:srgbClr val="333333"/>
                </a:solidFill>
                <a:latin typeface="Lucida Console"/>
                <a:cs typeface="Lucida Console"/>
              </a:rPr>
              <a:t> </a:t>
            </a:r>
            <a:r>
              <a:rPr sz="850" spc="15" dirty="0">
                <a:solidFill>
                  <a:srgbClr val="333333"/>
                </a:solidFill>
                <a:latin typeface="Lucida Console"/>
                <a:cs typeface="Lucida Console"/>
              </a:rPr>
              <a:t>-h</a:t>
            </a:r>
            <a:endParaRPr sz="850">
              <a:latin typeface="Lucida Console"/>
              <a:cs typeface="Lucida Console"/>
            </a:endParaRPr>
          </a:p>
        </p:txBody>
      </p:sp>
      <p:grpSp>
        <p:nvGrpSpPr>
          <p:cNvPr id="13" name="object 13"/>
          <p:cNvGrpSpPr/>
          <p:nvPr/>
        </p:nvGrpSpPr>
        <p:grpSpPr>
          <a:xfrm>
            <a:off x="959124" y="7267605"/>
            <a:ext cx="5651500" cy="3073400"/>
            <a:chOff x="959124" y="7267605"/>
            <a:chExt cx="5651500" cy="3073400"/>
          </a:xfrm>
        </p:grpSpPr>
        <p:sp>
          <p:nvSpPr>
            <p:cNvPr id="14" name="object 14"/>
            <p:cNvSpPr/>
            <p:nvPr/>
          </p:nvSpPr>
          <p:spPr>
            <a:xfrm>
              <a:off x="963889" y="7272369"/>
              <a:ext cx="5641975" cy="3063875"/>
            </a:xfrm>
            <a:custGeom>
              <a:avLst/>
              <a:gdLst/>
              <a:ahLst/>
              <a:cxnLst/>
              <a:rect l="l" t="t" r="r" b="b"/>
              <a:pathLst>
                <a:path w="5641975" h="3063875">
                  <a:moveTo>
                    <a:pt x="5641421" y="3063708"/>
                  </a:moveTo>
                  <a:lnTo>
                    <a:pt x="0" y="3063708"/>
                  </a:lnTo>
                  <a:lnTo>
                    <a:pt x="0" y="20659"/>
                  </a:lnTo>
                  <a:lnTo>
                    <a:pt x="20659" y="0"/>
                  </a:lnTo>
                  <a:lnTo>
                    <a:pt x="5620752" y="0"/>
                  </a:lnTo>
                  <a:lnTo>
                    <a:pt x="5641421" y="20659"/>
                  </a:lnTo>
                  <a:lnTo>
                    <a:pt x="5641421" y="3063708"/>
                  </a:lnTo>
                  <a:close/>
                </a:path>
              </a:pathLst>
            </a:custGeom>
            <a:solidFill>
              <a:srgbClr val="F8F8F8"/>
            </a:solidFill>
          </p:spPr>
          <p:txBody>
            <a:bodyPr wrap="square" lIns="0" tIns="0" rIns="0" bIns="0" rtlCol="0"/>
            <a:lstStyle/>
            <a:p>
              <a:endParaRPr/>
            </a:p>
          </p:txBody>
        </p:sp>
        <p:sp>
          <p:nvSpPr>
            <p:cNvPr id="15" name="object 15"/>
            <p:cNvSpPr/>
            <p:nvPr/>
          </p:nvSpPr>
          <p:spPr>
            <a:xfrm>
              <a:off x="963889" y="7272369"/>
              <a:ext cx="5641975" cy="3063875"/>
            </a:xfrm>
            <a:custGeom>
              <a:avLst/>
              <a:gdLst/>
              <a:ahLst/>
              <a:cxnLst/>
              <a:rect l="l" t="t" r="r" b="b"/>
              <a:pathLst>
                <a:path w="5641975" h="3063875">
                  <a:moveTo>
                    <a:pt x="0" y="3063708"/>
                  </a:moveTo>
                  <a:lnTo>
                    <a:pt x="0" y="23823"/>
                  </a:lnTo>
                  <a:lnTo>
                    <a:pt x="0" y="20659"/>
                  </a:lnTo>
                  <a:lnTo>
                    <a:pt x="600" y="17610"/>
                  </a:lnTo>
                  <a:lnTo>
                    <a:pt x="1810" y="14665"/>
                  </a:lnTo>
                  <a:lnTo>
                    <a:pt x="3020" y="11721"/>
                  </a:lnTo>
                  <a:lnTo>
                    <a:pt x="4745" y="9157"/>
                  </a:lnTo>
                  <a:lnTo>
                    <a:pt x="6975" y="6956"/>
                  </a:lnTo>
                  <a:lnTo>
                    <a:pt x="9214" y="4726"/>
                  </a:lnTo>
                  <a:lnTo>
                    <a:pt x="11787" y="3011"/>
                  </a:lnTo>
                  <a:lnTo>
                    <a:pt x="14703" y="1791"/>
                  </a:lnTo>
                  <a:lnTo>
                    <a:pt x="17629" y="600"/>
                  </a:lnTo>
                  <a:lnTo>
                    <a:pt x="20659" y="0"/>
                  </a:lnTo>
                  <a:lnTo>
                    <a:pt x="23823" y="0"/>
                  </a:lnTo>
                  <a:lnTo>
                    <a:pt x="5617597" y="0"/>
                  </a:lnTo>
                  <a:lnTo>
                    <a:pt x="5620752" y="0"/>
                  </a:lnTo>
                  <a:lnTo>
                    <a:pt x="5623792" y="600"/>
                  </a:lnTo>
                  <a:lnTo>
                    <a:pt x="5626717" y="1791"/>
                  </a:lnTo>
                  <a:lnTo>
                    <a:pt x="5629633" y="3011"/>
                  </a:lnTo>
                  <a:lnTo>
                    <a:pt x="5632206" y="4726"/>
                  </a:lnTo>
                  <a:lnTo>
                    <a:pt x="5634446" y="6956"/>
                  </a:lnTo>
                  <a:lnTo>
                    <a:pt x="5636675" y="9157"/>
                  </a:lnTo>
                  <a:lnTo>
                    <a:pt x="5638400" y="11721"/>
                  </a:lnTo>
                  <a:lnTo>
                    <a:pt x="5639610" y="14665"/>
                  </a:lnTo>
                  <a:lnTo>
                    <a:pt x="5640821" y="17610"/>
                  </a:lnTo>
                  <a:lnTo>
                    <a:pt x="5641421" y="20659"/>
                  </a:lnTo>
                  <a:lnTo>
                    <a:pt x="5641421" y="23823"/>
                  </a:lnTo>
                  <a:lnTo>
                    <a:pt x="5641421" y="3063708"/>
                  </a:lnTo>
                </a:path>
              </a:pathLst>
            </a:custGeom>
            <a:ln w="9529">
              <a:solidFill>
                <a:srgbClr val="E7EAEC"/>
              </a:solidFill>
            </a:ln>
          </p:spPr>
          <p:txBody>
            <a:bodyPr wrap="square" lIns="0" tIns="0" rIns="0" bIns="0" rtlCol="0"/>
            <a:lstStyle/>
            <a:p>
              <a:endParaRPr/>
            </a:p>
          </p:txBody>
        </p:sp>
        <p:sp>
          <p:nvSpPr>
            <p:cNvPr id="16" name="object 16"/>
            <p:cNvSpPr/>
            <p:nvPr/>
          </p:nvSpPr>
          <p:spPr>
            <a:xfrm>
              <a:off x="1006771" y="7353383"/>
              <a:ext cx="5556250" cy="2983230"/>
            </a:xfrm>
            <a:custGeom>
              <a:avLst/>
              <a:gdLst/>
              <a:ahLst/>
              <a:cxnLst/>
              <a:rect l="l" t="t" r="r" b="b"/>
              <a:pathLst>
                <a:path w="5556250" h="2983229">
                  <a:moveTo>
                    <a:pt x="0" y="0"/>
                  </a:moveTo>
                  <a:lnTo>
                    <a:pt x="5555656" y="0"/>
                  </a:lnTo>
                  <a:lnTo>
                    <a:pt x="5555656" y="2982697"/>
                  </a:lnTo>
                  <a:lnTo>
                    <a:pt x="0" y="2982697"/>
                  </a:lnTo>
                  <a:lnTo>
                    <a:pt x="0" y="0"/>
                  </a:lnTo>
                  <a:close/>
                </a:path>
              </a:pathLst>
            </a:custGeom>
            <a:solidFill>
              <a:srgbClr val="F8F8F8"/>
            </a:solidFill>
          </p:spPr>
          <p:txBody>
            <a:bodyPr wrap="square" lIns="0" tIns="0" rIns="0" bIns="0" rtlCol="0"/>
            <a:lstStyle/>
            <a:p>
              <a:endParaRPr/>
            </a:p>
          </p:txBody>
        </p:sp>
      </p:grpSp>
      <p:sp>
        <p:nvSpPr>
          <p:cNvPr id="17" name="object 17"/>
          <p:cNvSpPr txBox="1"/>
          <p:nvPr/>
        </p:nvSpPr>
        <p:spPr>
          <a:xfrm>
            <a:off x="946424" y="6454449"/>
            <a:ext cx="5556885" cy="276352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让我想想还有没有其他可能的情况呢</a:t>
            </a:r>
            <a:r>
              <a:rPr sz="950" spc="55" dirty="0">
                <a:solidFill>
                  <a:srgbClr val="333333"/>
                </a:solidFill>
                <a:latin typeface="Trebuchet MS"/>
                <a:cs typeface="Trebuchet MS"/>
              </a:rPr>
              <a:t>~</a:t>
            </a:r>
            <a:endParaRPr sz="950">
              <a:latin typeface="Trebuchet MS"/>
              <a:cs typeface="Trebuchet MS"/>
            </a:endParaRPr>
          </a:p>
          <a:p>
            <a:pPr marL="12700" marR="5715">
              <a:lnSpc>
                <a:spcPct val="131600"/>
              </a:lnSpc>
              <a:spcBef>
                <a:spcPts val="825"/>
              </a:spcBef>
            </a:pPr>
            <a:r>
              <a:rPr sz="950" spc="25" dirty="0">
                <a:solidFill>
                  <a:srgbClr val="333333"/>
                </a:solidFill>
                <a:latin typeface="微软雅黑"/>
                <a:cs typeface="微软雅黑"/>
              </a:rPr>
              <a:t>对了！说到网络存储设备，建议您加上</a:t>
            </a:r>
            <a:r>
              <a:rPr sz="950" spc="15" dirty="0">
                <a:solidFill>
                  <a:srgbClr val="333333"/>
                </a:solidFill>
                <a:latin typeface="Trebuchet MS"/>
                <a:cs typeface="Trebuchet MS"/>
              </a:rPr>
              <a:t>_netdev</a:t>
            </a:r>
            <a:r>
              <a:rPr sz="950" spc="20" dirty="0">
                <a:solidFill>
                  <a:srgbClr val="333333"/>
                </a:solidFill>
                <a:latin typeface="微软雅黑"/>
                <a:cs typeface="微软雅黑"/>
              </a:rPr>
              <a:t>参数。加上后系统会等待联网成功后再尝试挂载这块网 </a:t>
            </a:r>
            <a:r>
              <a:rPr sz="950" spc="25" dirty="0">
                <a:solidFill>
                  <a:srgbClr val="333333"/>
                </a:solidFill>
                <a:latin typeface="微软雅黑"/>
                <a:cs typeface="微软雅黑"/>
              </a:rPr>
              <a:t>络存储设备，避免了开机时间过长或失败的情况，建议第</a:t>
            </a:r>
            <a:r>
              <a:rPr sz="950" spc="55" dirty="0">
                <a:solidFill>
                  <a:srgbClr val="333333"/>
                </a:solidFill>
                <a:latin typeface="Trebuchet MS"/>
                <a:cs typeface="Trebuchet MS"/>
              </a:rPr>
              <a:t>17</a:t>
            </a:r>
            <a:r>
              <a:rPr sz="950" spc="25" dirty="0">
                <a:solidFill>
                  <a:srgbClr val="333333"/>
                </a:solidFill>
                <a:latin typeface="微软雅黑"/>
                <a:cs typeface="微软雅黑"/>
              </a:rPr>
              <a:t>章节学</a:t>
            </a:r>
            <a:r>
              <a:rPr sz="950" spc="35" dirty="0">
                <a:solidFill>
                  <a:srgbClr val="333333"/>
                </a:solidFill>
                <a:latin typeface="Trebuchet MS"/>
                <a:cs typeface="Trebuchet MS"/>
              </a:rPr>
              <a:t>iSCSI</a:t>
            </a:r>
            <a:r>
              <a:rPr sz="950" spc="25" dirty="0">
                <a:solidFill>
                  <a:srgbClr val="333333"/>
                </a:solidFill>
                <a:latin typeface="微软雅黑"/>
                <a:cs typeface="微软雅黑"/>
              </a:rPr>
              <a:t>技术时可以用上。</a:t>
            </a:r>
            <a:endParaRPr sz="950">
              <a:latin typeface="微软雅黑"/>
              <a:cs typeface="微软雅黑"/>
            </a:endParaRPr>
          </a:p>
          <a:p>
            <a:pPr>
              <a:lnSpc>
                <a:spcPct val="100000"/>
              </a:lnSpc>
              <a:spcBef>
                <a:spcPts val="45"/>
              </a:spcBef>
            </a:pPr>
            <a:endParaRPr sz="900">
              <a:latin typeface="微软雅黑"/>
              <a:cs typeface="微软雅黑"/>
            </a:endParaRPr>
          </a:p>
          <a:p>
            <a:pPr marL="136525" marR="3060700">
              <a:lnSpc>
                <a:spcPct val="1324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vim</a:t>
            </a:r>
            <a:r>
              <a:rPr sz="850" dirty="0">
                <a:solidFill>
                  <a:srgbClr val="333333"/>
                </a:solidFill>
                <a:latin typeface="Lucida Console"/>
                <a:cs typeface="Lucida Console"/>
              </a:rPr>
              <a:t> </a:t>
            </a:r>
            <a:r>
              <a:rPr sz="850" spc="15" dirty="0">
                <a:solidFill>
                  <a:srgbClr val="333333"/>
                </a:solidFill>
                <a:latin typeface="Lucida Console"/>
                <a:cs typeface="Lucida Console"/>
              </a:rPr>
              <a:t>/etc/fstab </a:t>
            </a:r>
            <a:r>
              <a:rPr sz="850" spc="-49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15" dirty="0">
                <a:solidFill>
                  <a:srgbClr val="333333"/>
                </a:solidFill>
                <a:latin typeface="Lucida Console"/>
                <a:cs typeface="Lucida Console"/>
              </a:rPr>
              <a:t>/etc/fstab</a:t>
            </a:r>
            <a:endParaRPr sz="850">
              <a:latin typeface="Lucida Console"/>
              <a:cs typeface="Lucida Console"/>
            </a:endParaRPr>
          </a:p>
          <a:p>
            <a:pPr marL="136525" marR="2120265">
              <a:lnSpc>
                <a:spcPct val="132400"/>
              </a:lnSpc>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Created</a:t>
            </a:r>
            <a:r>
              <a:rPr sz="850" spc="10" dirty="0">
                <a:solidFill>
                  <a:srgbClr val="333333"/>
                </a:solidFill>
                <a:latin typeface="Lucida Console"/>
                <a:cs typeface="Lucida Console"/>
              </a:rPr>
              <a:t> </a:t>
            </a:r>
            <a:r>
              <a:rPr sz="850" spc="15" dirty="0">
                <a:solidFill>
                  <a:srgbClr val="333333"/>
                </a:solidFill>
                <a:latin typeface="Lucida Console"/>
                <a:cs typeface="Lucida Console"/>
              </a:rPr>
              <a:t>by anaconda</a:t>
            </a:r>
            <a:r>
              <a:rPr sz="850" spc="10" dirty="0">
                <a:solidFill>
                  <a:srgbClr val="333333"/>
                </a:solidFill>
                <a:latin typeface="Lucida Console"/>
                <a:cs typeface="Lucida Console"/>
              </a:rPr>
              <a:t> </a:t>
            </a:r>
            <a:r>
              <a:rPr sz="850" spc="15" dirty="0">
                <a:solidFill>
                  <a:srgbClr val="333333"/>
                </a:solidFill>
                <a:latin typeface="Lucida Console"/>
                <a:cs typeface="Lucida Console"/>
              </a:rPr>
              <a:t>on</a:t>
            </a:r>
            <a:r>
              <a:rPr sz="850" spc="10" dirty="0">
                <a:solidFill>
                  <a:srgbClr val="333333"/>
                </a:solidFill>
                <a:latin typeface="Lucida Console"/>
                <a:cs typeface="Lucida Console"/>
              </a:rPr>
              <a:t> </a:t>
            </a:r>
            <a:r>
              <a:rPr sz="850" spc="15" dirty="0">
                <a:solidFill>
                  <a:srgbClr val="333333"/>
                </a:solidFill>
                <a:latin typeface="Lucida Console"/>
                <a:cs typeface="Lucida Console"/>
              </a:rPr>
              <a:t>Tue Jul</a:t>
            </a:r>
            <a:r>
              <a:rPr sz="850" spc="10" dirty="0">
                <a:solidFill>
                  <a:srgbClr val="333333"/>
                </a:solidFill>
                <a:latin typeface="Lucida Console"/>
                <a:cs typeface="Lucida Console"/>
              </a:rPr>
              <a:t> </a:t>
            </a:r>
            <a:r>
              <a:rPr sz="850" spc="15" dirty="0">
                <a:solidFill>
                  <a:srgbClr val="333333"/>
                </a:solidFill>
                <a:latin typeface="Lucida Console"/>
                <a:cs typeface="Lucida Console"/>
              </a:rPr>
              <a:t>21</a:t>
            </a:r>
            <a:r>
              <a:rPr sz="850" spc="10" dirty="0">
                <a:solidFill>
                  <a:srgbClr val="333333"/>
                </a:solidFill>
                <a:latin typeface="Lucida Console"/>
                <a:cs typeface="Lucida Console"/>
              </a:rPr>
              <a:t> </a:t>
            </a:r>
            <a:r>
              <a:rPr sz="850" spc="15" dirty="0">
                <a:solidFill>
                  <a:srgbClr val="333333"/>
                </a:solidFill>
                <a:latin typeface="Lucida Console"/>
                <a:cs typeface="Lucida Console"/>
              </a:rPr>
              <a:t>05:03:40 2020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4"/>
              </a:spcBef>
            </a:pPr>
            <a:r>
              <a:rPr sz="850" spc="15" dirty="0">
                <a:solidFill>
                  <a:srgbClr val="333333"/>
                </a:solidFill>
                <a:latin typeface="Lucida Console"/>
                <a:cs typeface="Lucida Console"/>
              </a:rPr>
              <a:t># Accessible filesystems,</a:t>
            </a:r>
            <a:r>
              <a:rPr sz="850" spc="20" dirty="0">
                <a:solidFill>
                  <a:srgbClr val="333333"/>
                </a:solidFill>
                <a:latin typeface="Lucida Console"/>
                <a:cs typeface="Lucida Console"/>
              </a:rPr>
              <a:t> </a:t>
            </a:r>
            <a:r>
              <a:rPr sz="850" spc="15" dirty="0">
                <a:solidFill>
                  <a:srgbClr val="333333"/>
                </a:solidFill>
                <a:latin typeface="Lucida Console"/>
                <a:cs typeface="Lucida Console"/>
              </a:rPr>
              <a:t>by reference,</a:t>
            </a:r>
            <a:r>
              <a:rPr sz="850" spc="20" dirty="0">
                <a:solidFill>
                  <a:srgbClr val="333333"/>
                </a:solidFill>
                <a:latin typeface="Lucida Console"/>
                <a:cs typeface="Lucida Console"/>
              </a:rPr>
              <a:t> </a:t>
            </a:r>
            <a:r>
              <a:rPr sz="850" spc="15" dirty="0">
                <a:solidFill>
                  <a:srgbClr val="333333"/>
                </a:solidFill>
                <a:latin typeface="Lucida Console"/>
                <a:cs typeface="Lucida Console"/>
              </a:rPr>
              <a:t>are maintained under</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'/dev/disk/'.</a:t>
            </a:r>
            <a:endParaRPr sz="850">
              <a:latin typeface="Lucida Console"/>
              <a:cs typeface="Lucida Console"/>
            </a:endParaRPr>
          </a:p>
          <a:p>
            <a:pPr marL="136525" marR="306705">
              <a:lnSpc>
                <a:spcPct val="132400"/>
              </a:lnSpc>
            </a:pPr>
            <a:r>
              <a:rPr sz="850" spc="15" dirty="0">
                <a:solidFill>
                  <a:srgbClr val="333333"/>
                </a:solidFill>
                <a:latin typeface="Lucida Console"/>
                <a:cs typeface="Lucida Console"/>
              </a:rPr>
              <a:t># See man pages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fstab(5), findfs(8), mount(8)</a:t>
            </a:r>
            <a:r>
              <a:rPr sz="850" spc="20" dirty="0">
                <a:solidFill>
                  <a:srgbClr val="333333"/>
                </a:solidFill>
                <a:latin typeface="Lucida Console"/>
                <a:cs typeface="Lucida Console"/>
              </a:rPr>
              <a:t> </a:t>
            </a:r>
            <a:r>
              <a:rPr sz="850" spc="15" dirty="0">
                <a:solidFill>
                  <a:srgbClr val="333333"/>
                </a:solidFill>
                <a:latin typeface="Lucida Console"/>
                <a:cs typeface="Lucida Console"/>
              </a:rPr>
              <a:t>and/or blkid(8) for more</a:t>
            </a:r>
            <a:r>
              <a:rPr sz="850" spc="20" dirty="0">
                <a:solidFill>
                  <a:srgbClr val="333333"/>
                </a:solidFill>
                <a:latin typeface="Lucida Console"/>
                <a:cs typeface="Lucida Console"/>
              </a:rPr>
              <a:t> </a:t>
            </a:r>
            <a:r>
              <a:rPr sz="850" spc="15" dirty="0">
                <a:solidFill>
                  <a:srgbClr val="333333"/>
                </a:solidFill>
                <a:latin typeface="Lucida Console"/>
                <a:cs typeface="Lucida Console"/>
              </a:rPr>
              <a:t>info.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marR="441325">
              <a:lnSpc>
                <a:spcPct val="132400"/>
              </a:lnSpc>
            </a:pPr>
            <a:r>
              <a:rPr sz="850" spc="15" dirty="0">
                <a:solidFill>
                  <a:srgbClr val="333333"/>
                </a:solidFill>
                <a:latin typeface="Lucida Console"/>
                <a:cs typeface="Lucida Console"/>
              </a:rPr>
              <a:t># After editing this</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 run 'systemctl daemon-reload'</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update systemd </a:t>
            </a:r>
            <a:r>
              <a:rPr sz="850" spc="-49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units generated from this</a:t>
            </a:r>
            <a:r>
              <a:rPr sz="850" spc="10" dirty="0">
                <a:solidFill>
                  <a:srgbClr val="333333"/>
                </a:solidFill>
                <a:latin typeface="Lucida Console"/>
                <a:cs typeface="Lucida Console"/>
              </a:rPr>
              <a:t> </a:t>
            </a:r>
            <a:r>
              <a:rPr sz="850" spc="15" dirty="0">
                <a:solidFill>
                  <a:srgbClr val="333333"/>
                </a:solidFill>
                <a:latin typeface="Lucida Console"/>
                <a:cs typeface="Lucida Console"/>
              </a:rPr>
              <a:t>file.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endParaRPr sz="850">
              <a:latin typeface="Lucida Console"/>
              <a:cs typeface="Lucida Console"/>
            </a:endParaRPr>
          </a:p>
        </p:txBody>
      </p:sp>
      <p:sp>
        <p:nvSpPr>
          <p:cNvPr id="21" name="object 21"/>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35</a:t>
            </a:fld>
            <a:endParaRPr sz="800">
              <a:latin typeface="小哥哥网恋吗"/>
              <a:cs typeface="小哥哥网恋吗"/>
            </a:endParaRPr>
          </a:p>
        </p:txBody>
      </p:sp>
      <p:graphicFrame>
        <p:nvGraphicFramePr>
          <p:cNvPr id="18" name="object 18"/>
          <p:cNvGraphicFramePr>
            <a:graphicFrameLocks noGrp="1"/>
          </p:cNvGraphicFramePr>
          <p:nvPr/>
        </p:nvGraphicFramePr>
        <p:xfrm>
          <a:off x="1051256" y="4377979"/>
          <a:ext cx="4023994" cy="1824990"/>
        </p:xfrm>
        <a:graphic>
          <a:graphicData uri="http://schemas.openxmlformats.org/drawingml/2006/table">
            <a:tbl>
              <a:tblPr firstRow="1" bandRow="1">
                <a:tableStyleId>{2D5ABB26-0587-4C30-8999-92F81FD0307C}</a:tableStyleId>
              </a:tblPr>
              <a:tblGrid>
                <a:gridCol w="1475740">
                  <a:extLst>
                    <a:ext uri="{9D8B030D-6E8A-4147-A177-3AD203B41FA5}">
                      <a16:colId xmlns:a16="http://schemas.microsoft.com/office/drawing/2014/main" val="20000"/>
                    </a:ext>
                  </a:extLst>
                </a:gridCol>
                <a:gridCol w="436245">
                  <a:extLst>
                    <a:ext uri="{9D8B030D-6E8A-4147-A177-3AD203B41FA5}">
                      <a16:colId xmlns:a16="http://schemas.microsoft.com/office/drawing/2014/main" val="20001"/>
                    </a:ext>
                  </a:extLst>
                </a:gridCol>
                <a:gridCol w="368935">
                  <a:extLst>
                    <a:ext uri="{9D8B030D-6E8A-4147-A177-3AD203B41FA5}">
                      <a16:colId xmlns:a16="http://schemas.microsoft.com/office/drawing/2014/main" val="20002"/>
                    </a:ext>
                  </a:extLst>
                </a:gridCol>
                <a:gridCol w="402589">
                  <a:extLst>
                    <a:ext uri="{9D8B030D-6E8A-4147-A177-3AD203B41FA5}">
                      <a16:colId xmlns:a16="http://schemas.microsoft.com/office/drawing/2014/main" val="20003"/>
                    </a:ext>
                  </a:extLst>
                </a:gridCol>
                <a:gridCol w="335280">
                  <a:extLst>
                    <a:ext uri="{9D8B030D-6E8A-4147-A177-3AD203B41FA5}">
                      <a16:colId xmlns:a16="http://schemas.microsoft.com/office/drawing/2014/main" val="20004"/>
                    </a:ext>
                  </a:extLst>
                </a:gridCol>
                <a:gridCol w="1005205">
                  <a:extLst>
                    <a:ext uri="{9D8B030D-6E8A-4147-A177-3AD203B41FA5}">
                      <a16:colId xmlns:a16="http://schemas.microsoft.com/office/drawing/2014/main" val="20005"/>
                    </a:ext>
                  </a:extLst>
                </a:gridCol>
              </a:tblGrid>
              <a:tr h="140970">
                <a:tc>
                  <a:txBody>
                    <a:bodyPr/>
                    <a:lstStyle/>
                    <a:p>
                      <a:pPr marL="31750">
                        <a:lnSpc>
                          <a:spcPts val="865"/>
                        </a:lnSpc>
                      </a:pPr>
                      <a:r>
                        <a:rPr sz="850" spc="15" dirty="0">
                          <a:solidFill>
                            <a:srgbClr val="333333"/>
                          </a:solidFill>
                          <a:latin typeface="Lucida Console"/>
                          <a:cs typeface="Lucida Console"/>
                        </a:rPr>
                        <a:t>Filesystem</a:t>
                      </a:r>
                      <a:endParaRPr sz="850">
                        <a:latin typeface="Lucida Console"/>
                        <a:cs typeface="Lucida Console"/>
                      </a:endParaRPr>
                    </a:p>
                  </a:txBody>
                  <a:tcPr marL="0" marR="0" marT="0" marB="0">
                    <a:solidFill>
                      <a:srgbClr val="F8F8F8"/>
                    </a:solidFill>
                  </a:tcPr>
                </a:tc>
                <a:tc>
                  <a:txBody>
                    <a:bodyPr/>
                    <a:lstStyle/>
                    <a:p>
                      <a:pPr marR="59055" algn="r">
                        <a:lnSpc>
                          <a:spcPts val="865"/>
                        </a:lnSpc>
                      </a:pPr>
                      <a:r>
                        <a:rPr sz="850" spc="15" dirty="0">
                          <a:solidFill>
                            <a:srgbClr val="333333"/>
                          </a:solidFill>
                          <a:latin typeface="Lucida Console"/>
                          <a:cs typeface="Lucida Console"/>
                        </a:rPr>
                        <a:t>Size</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spc="15" dirty="0">
                          <a:solidFill>
                            <a:srgbClr val="333333"/>
                          </a:solidFill>
                          <a:latin typeface="Lucida Console"/>
                          <a:cs typeface="Lucida Console"/>
                        </a:rPr>
                        <a:t>Used</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spc="15" dirty="0">
                          <a:solidFill>
                            <a:srgbClr val="333333"/>
                          </a:solidFill>
                          <a:latin typeface="Lucida Console"/>
                          <a:cs typeface="Lucida Console"/>
                        </a:rPr>
                        <a:t>Avail</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spc="15" dirty="0">
                          <a:solidFill>
                            <a:srgbClr val="333333"/>
                          </a:solidFill>
                          <a:latin typeface="Lucida Console"/>
                          <a:cs typeface="Lucida Console"/>
                        </a:rPr>
                        <a:t>Use%</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spc="15" dirty="0">
                          <a:solidFill>
                            <a:srgbClr val="333333"/>
                          </a:solidFill>
                          <a:latin typeface="Lucida Console"/>
                          <a:cs typeface="Lucida Console"/>
                        </a:rPr>
                        <a:t>Mounted</a:t>
                      </a:r>
                      <a:r>
                        <a:rPr sz="850" spc="-40" dirty="0">
                          <a:solidFill>
                            <a:srgbClr val="333333"/>
                          </a:solidFill>
                          <a:latin typeface="Lucida Console"/>
                          <a:cs typeface="Lucida Console"/>
                        </a:rPr>
                        <a:t> </a:t>
                      </a:r>
                      <a:r>
                        <a:rPr sz="850" spc="15" dirty="0">
                          <a:solidFill>
                            <a:srgbClr val="333333"/>
                          </a:solidFill>
                          <a:latin typeface="Lucida Console"/>
                          <a:cs typeface="Lucida Console"/>
                        </a:rPr>
                        <a:t>on</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969M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969M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/dev</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/dev/shm</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2"/>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18M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966M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2%</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/run</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3"/>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/sys/fs/cgroup</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4"/>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/dev/mapper/rhel-root</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17G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3.9G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14G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23%</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5"/>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/dev/sda1</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1014M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152M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863M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15%</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/boot</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6"/>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/dev/sdb2</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480M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20M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460M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4%</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/backup</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7"/>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197M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16K</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197M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/run/user/42</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8"/>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197M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3.5M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194M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2%</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/run/user/0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9"/>
                  </a:ext>
                </a:extLst>
              </a:tr>
              <a:tr h="140970">
                <a:tc>
                  <a:txBody>
                    <a:bodyPr/>
                    <a:lstStyle/>
                    <a:p>
                      <a:pPr marL="31750">
                        <a:lnSpc>
                          <a:spcPts val="935"/>
                        </a:lnSpc>
                        <a:spcBef>
                          <a:spcPts val="80"/>
                        </a:spcBef>
                      </a:pPr>
                      <a:r>
                        <a:rPr sz="850" spc="15" dirty="0">
                          <a:solidFill>
                            <a:srgbClr val="333333"/>
                          </a:solidFill>
                          <a:latin typeface="Lucida Console"/>
                          <a:cs typeface="Lucida Console"/>
                        </a:rPr>
                        <a:t>/dev/sr0</a:t>
                      </a:r>
                      <a:endParaRPr sz="850">
                        <a:latin typeface="Lucida Console"/>
                        <a:cs typeface="Lucida Console"/>
                      </a:endParaRPr>
                    </a:p>
                  </a:txBody>
                  <a:tcPr marL="0" marR="0" marT="10160" marB="0">
                    <a:solidFill>
                      <a:srgbClr val="F8F8F8"/>
                    </a:solidFill>
                  </a:tcPr>
                </a:tc>
                <a:tc>
                  <a:txBody>
                    <a:bodyPr/>
                    <a:lstStyle/>
                    <a:p>
                      <a:pPr marR="59055" algn="r">
                        <a:lnSpc>
                          <a:spcPts val="935"/>
                        </a:lnSpc>
                        <a:spcBef>
                          <a:spcPts val="80"/>
                        </a:spcBef>
                      </a:pPr>
                      <a:r>
                        <a:rPr sz="850" spc="15" dirty="0">
                          <a:solidFill>
                            <a:srgbClr val="333333"/>
                          </a:solidFill>
                          <a:latin typeface="Lucida Console"/>
                          <a:cs typeface="Lucida Console"/>
                        </a:rPr>
                        <a:t>6.7G</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spc="15" dirty="0">
                          <a:solidFill>
                            <a:srgbClr val="333333"/>
                          </a:solidFill>
                          <a:latin typeface="Lucida Console"/>
                          <a:cs typeface="Lucida Console"/>
                        </a:rPr>
                        <a:t>6.7G</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spc="15" dirty="0">
                          <a:solidFill>
                            <a:srgbClr val="333333"/>
                          </a:solidFill>
                          <a:latin typeface="Lucida Console"/>
                          <a:cs typeface="Lucida Console"/>
                        </a:rPr>
                        <a:t>100%</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/media/cdrom</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10"/>
                  </a:ext>
                </a:extLst>
              </a:tr>
            </a:tbl>
          </a:graphicData>
        </a:graphic>
      </p:graphicFrame>
      <p:sp>
        <p:nvSpPr>
          <p:cNvPr id="19" name="object 19"/>
          <p:cNvSpPr txBox="1"/>
          <p:nvPr/>
        </p:nvSpPr>
        <p:spPr>
          <a:xfrm>
            <a:off x="4038720" y="9230248"/>
            <a:ext cx="2229485" cy="845819"/>
          </a:xfrm>
          <a:prstGeom prst="rect">
            <a:avLst/>
          </a:prstGeom>
        </p:spPr>
        <p:txBody>
          <a:bodyPr vert="horz" wrap="square" lIns="0" tIns="15875" rIns="0" bIns="0" rtlCol="0">
            <a:spAutoFit/>
          </a:bodyPr>
          <a:lstStyle/>
          <a:p>
            <a:pPr>
              <a:lnSpc>
                <a:spcPct val="100000"/>
              </a:lnSpc>
              <a:spcBef>
                <a:spcPts val="125"/>
              </a:spcBef>
              <a:tabLst>
                <a:tab pos="1007110" algn="l"/>
                <a:tab pos="1678939" algn="l"/>
              </a:tabLst>
            </a:pPr>
            <a:r>
              <a:rPr sz="850" spc="15" dirty="0">
                <a:solidFill>
                  <a:srgbClr val="333333"/>
                </a:solidFill>
                <a:latin typeface="Lucida Console"/>
                <a:cs typeface="Lucida Console"/>
              </a:rPr>
              <a:t>/	xfs	defaults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780"/>
              </a:spcBef>
              <a:tabLst>
                <a:tab pos="1007110" algn="l"/>
                <a:tab pos="1678939" algn="l"/>
              </a:tabLst>
            </a:pPr>
            <a:r>
              <a:rPr sz="850" spc="15" dirty="0">
                <a:solidFill>
                  <a:srgbClr val="333333"/>
                </a:solidFill>
                <a:latin typeface="Lucida Console"/>
                <a:cs typeface="Lucida Console"/>
              </a:rPr>
              <a:t>/boot	xfs	defaults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785"/>
              </a:spcBef>
              <a:tabLst>
                <a:tab pos="1007110" algn="l"/>
                <a:tab pos="1678939" algn="l"/>
              </a:tabLst>
            </a:pPr>
            <a:r>
              <a:rPr sz="850" spc="15" dirty="0">
                <a:solidFill>
                  <a:srgbClr val="333333"/>
                </a:solidFill>
                <a:latin typeface="Lucida Console"/>
                <a:cs typeface="Lucida Console"/>
              </a:rPr>
              <a:t>swap	swap	defaults</a:t>
            </a:r>
            <a:endParaRPr sz="850">
              <a:latin typeface="Lucida Console"/>
              <a:cs typeface="Lucida Console"/>
            </a:endParaRPr>
          </a:p>
        </p:txBody>
      </p:sp>
      <p:sp>
        <p:nvSpPr>
          <p:cNvPr id="20" name="object 20"/>
          <p:cNvSpPr txBox="1"/>
          <p:nvPr/>
        </p:nvSpPr>
        <p:spPr>
          <a:xfrm>
            <a:off x="1083006" y="9192514"/>
            <a:ext cx="2767330" cy="1054735"/>
          </a:xfrm>
          <a:prstGeom prst="rect">
            <a:avLst/>
          </a:prstGeom>
        </p:spPr>
        <p:txBody>
          <a:bodyPr vert="horz" wrap="square" lIns="0" tIns="53975" rIns="0" bIns="0" rtlCol="0">
            <a:spAutoFit/>
          </a:bodyPr>
          <a:lstStyle/>
          <a:p>
            <a:pPr>
              <a:lnSpc>
                <a:spcPct val="100000"/>
              </a:lnSpc>
              <a:spcBef>
                <a:spcPts val="425"/>
              </a:spcBef>
            </a:pPr>
            <a:r>
              <a:rPr sz="850" spc="15" dirty="0">
                <a:solidFill>
                  <a:srgbClr val="333333"/>
                </a:solidFill>
                <a:latin typeface="Lucida Console"/>
                <a:cs typeface="Lucida Console"/>
              </a:rPr>
              <a:t>/dev/mapper/rhel-root</a:t>
            </a:r>
            <a:endParaRPr sz="850">
              <a:latin typeface="Lucida Console"/>
              <a:cs typeface="Lucida Console"/>
            </a:endParaRPr>
          </a:p>
          <a:p>
            <a:pPr marL="469900">
              <a:lnSpc>
                <a:spcPct val="100000"/>
              </a:lnSpc>
              <a:spcBef>
                <a:spcPts val="330"/>
              </a:spcBef>
            </a:pPr>
            <a:r>
              <a:rPr sz="850" spc="15" dirty="0">
                <a:solidFill>
                  <a:srgbClr val="333333"/>
                </a:solidFill>
                <a:latin typeface="Lucida Console"/>
                <a:cs typeface="Lucida Console"/>
              </a:rPr>
              <a:t>0</a:t>
            </a:r>
            <a:r>
              <a:rPr sz="850" spc="-85"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p>
            <a:pPr marL="469900" marR="5080" indent="-470534">
              <a:lnSpc>
                <a:spcPct val="132400"/>
              </a:lnSpc>
            </a:pPr>
            <a:r>
              <a:rPr sz="850" spc="15" dirty="0">
                <a:solidFill>
                  <a:srgbClr val="333333"/>
                </a:solidFill>
                <a:latin typeface="Lucida Console"/>
                <a:cs typeface="Lucida Console"/>
              </a:rPr>
              <a:t>UUID=812b1f7c-8b5b-43da-8c06-b9999e0fe48b  </a:t>
            </a:r>
            <a:r>
              <a:rPr sz="850" dirty="0">
                <a:solidFill>
                  <a:srgbClr val="333333"/>
                </a:solidFill>
                <a:latin typeface="Lucida Console"/>
                <a:cs typeface="Lucida Console"/>
              </a:rPr>
              <a:t> </a:t>
            </a:r>
            <a:r>
              <a:rPr sz="850" spc="15" dirty="0">
                <a:solidFill>
                  <a:srgbClr val="333333"/>
                </a:solidFill>
                <a:latin typeface="Lucida Console"/>
                <a:cs typeface="Lucida Console"/>
              </a:rPr>
              <a:t>0</a:t>
            </a:r>
            <a:r>
              <a:rPr sz="850" spc="1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p>
            <a:pPr>
              <a:lnSpc>
                <a:spcPct val="100000"/>
              </a:lnSpc>
              <a:spcBef>
                <a:spcPts val="330"/>
              </a:spcBef>
            </a:pPr>
            <a:r>
              <a:rPr sz="850" spc="15" dirty="0">
                <a:solidFill>
                  <a:srgbClr val="333333"/>
                </a:solidFill>
                <a:latin typeface="Lucida Console"/>
                <a:cs typeface="Lucida Console"/>
              </a:rPr>
              <a:t>/dev/mapper/rhel-swap</a:t>
            </a:r>
            <a:endParaRPr sz="850">
              <a:latin typeface="Lucida Console"/>
              <a:cs typeface="Lucida Console"/>
            </a:endParaRPr>
          </a:p>
          <a:p>
            <a:pPr marL="469900">
              <a:lnSpc>
                <a:spcPct val="100000"/>
              </a:lnSpc>
              <a:spcBef>
                <a:spcPts val="330"/>
              </a:spcBef>
            </a:pPr>
            <a:r>
              <a:rPr sz="850" spc="15" dirty="0">
                <a:solidFill>
                  <a:srgbClr val="333333"/>
                </a:solidFill>
                <a:latin typeface="Lucida Console"/>
                <a:cs typeface="Lucida Console"/>
              </a:rPr>
              <a:t>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606"/>
            <a:ext cx="5651500" cy="495934"/>
            <a:chOff x="959124" y="368606"/>
            <a:chExt cx="5651500" cy="495934"/>
          </a:xfrm>
        </p:grpSpPr>
        <p:sp>
          <p:nvSpPr>
            <p:cNvPr id="3" name="object 3"/>
            <p:cNvSpPr/>
            <p:nvPr/>
          </p:nvSpPr>
          <p:spPr>
            <a:xfrm>
              <a:off x="963889" y="373371"/>
              <a:ext cx="5641975" cy="486409"/>
            </a:xfrm>
            <a:custGeom>
              <a:avLst/>
              <a:gdLst/>
              <a:ahLst/>
              <a:cxnLst/>
              <a:rect l="l" t="t" r="r" b="b"/>
              <a:pathLst>
                <a:path w="5641975" h="486409">
                  <a:moveTo>
                    <a:pt x="5617597" y="486000"/>
                  </a:moveTo>
                  <a:lnTo>
                    <a:pt x="23823" y="486000"/>
                  </a:lnTo>
                  <a:lnTo>
                    <a:pt x="20659" y="485705"/>
                  </a:lnTo>
                  <a:lnTo>
                    <a:pt x="0" y="465150"/>
                  </a:lnTo>
                  <a:lnTo>
                    <a:pt x="0" y="462177"/>
                  </a:lnTo>
                  <a:lnTo>
                    <a:pt x="0" y="20545"/>
                  </a:lnTo>
                  <a:lnTo>
                    <a:pt x="20659" y="0"/>
                  </a:lnTo>
                  <a:lnTo>
                    <a:pt x="5620751" y="0"/>
                  </a:lnTo>
                  <a:lnTo>
                    <a:pt x="5641421" y="20545"/>
                  </a:lnTo>
                  <a:lnTo>
                    <a:pt x="5641421" y="465150"/>
                  </a:lnTo>
                  <a:lnTo>
                    <a:pt x="5620751" y="485705"/>
                  </a:lnTo>
                  <a:lnTo>
                    <a:pt x="5617597" y="486000"/>
                  </a:lnTo>
                  <a:close/>
                </a:path>
              </a:pathLst>
            </a:custGeom>
            <a:solidFill>
              <a:srgbClr val="F8F8F8"/>
            </a:solidFill>
          </p:spPr>
          <p:txBody>
            <a:bodyPr wrap="square" lIns="0" tIns="0" rIns="0" bIns="0" rtlCol="0"/>
            <a:lstStyle/>
            <a:p>
              <a:endParaRPr/>
            </a:p>
          </p:txBody>
        </p:sp>
        <p:sp>
          <p:nvSpPr>
            <p:cNvPr id="4" name="object 4"/>
            <p:cNvSpPr/>
            <p:nvPr/>
          </p:nvSpPr>
          <p:spPr>
            <a:xfrm>
              <a:off x="963889" y="373371"/>
              <a:ext cx="5641975" cy="486409"/>
            </a:xfrm>
            <a:custGeom>
              <a:avLst/>
              <a:gdLst/>
              <a:ahLst/>
              <a:cxnLst/>
              <a:rect l="l" t="t" r="r" b="b"/>
              <a:pathLst>
                <a:path w="5641975" h="486409">
                  <a:moveTo>
                    <a:pt x="0" y="462177"/>
                  </a:moveTo>
                  <a:lnTo>
                    <a:pt x="0" y="23823"/>
                  </a:lnTo>
                  <a:lnTo>
                    <a:pt x="0" y="20545"/>
                  </a:lnTo>
                  <a:lnTo>
                    <a:pt x="600" y="17267"/>
                  </a:lnTo>
                  <a:lnTo>
                    <a:pt x="1810" y="14294"/>
                  </a:lnTo>
                  <a:lnTo>
                    <a:pt x="3020" y="11016"/>
                  </a:lnTo>
                  <a:lnTo>
                    <a:pt x="4745" y="8633"/>
                  </a:lnTo>
                  <a:lnTo>
                    <a:pt x="20659" y="0"/>
                  </a:lnTo>
                  <a:lnTo>
                    <a:pt x="23823" y="0"/>
                  </a:lnTo>
                  <a:lnTo>
                    <a:pt x="5617597" y="0"/>
                  </a:lnTo>
                  <a:lnTo>
                    <a:pt x="5620751" y="0"/>
                  </a:lnTo>
                  <a:lnTo>
                    <a:pt x="5623791" y="590"/>
                  </a:lnTo>
                  <a:lnTo>
                    <a:pt x="5639610" y="14294"/>
                  </a:lnTo>
                  <a:lnTo>
                    <a:pt x="5640820" y="17267"/>
                  </a:lnTo>
                  <a:lnTo>
                    <a:pt x="5641421" y="20545"/>
                  </a:lnTo>
                  <a:lnTo>
                    <a:pt x="5641421" y="23823"/>
                  </a:lnTo>
                  <a:lnTo>
                    <a:pt x="5641421" y="462177"/>
                  </a:lnTo>
                  <a:lnTo>
                    <a:pt x="5641421" y="465150"/>
                  </a:lnTo>
                  <a:lnTo>
                    <a:pt x="5640820" y="468133"/>
                  </a:lnTo>
                  <a:lnTo>
                    <a:pt x="5639610" y="470810"/>
                  </a:lnTo>
                  <a:lnTo>
                    <a:pt x="5638400" y="473793"/>
                  </a:lnTo>
                  <a:lnTo>
                    <a:pt x="5617597" y="486000"/>
                  </a:lnTo>
                  <a:lnTo>
                    <a:pt x="23823" y="486000"/>
                  </a:lnTo>
                  <a:lnTo>
                    <a:pt x="1810" y="470810"/>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276"/>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874768"/>
            <a:ext cx="5651500" cy="1010285"/>
            <a:chOff x="959124" y="2874768"/>
            <a:chExt cx="5651500" cy="1010285"/>
          </a:xfrm>
        </p:grpSpPr>
        <p:sp>
          <p:nvSpPr>
            <p:cNvPr id="7" name="object 7"/>
            <p:cNvSpPr/>
            <p:nvPr/>
          </p:nvSpPr>
          <p:spPr>
            <a:xfrm>
              <a:off x="963889" y="2879533"/>
              <a:ext cx="5641975" cy="1000760"/>
            </a:xfrm>
            <a:custGeom>
              <a:avLst/>
              <a:gdLst/>
              <a:ahLst/>
              <a:cxnLst/>
              <a:rect l="l" t="t" r="r" b="b"/>
              <a:pathLst>
                <a:path w="5641975" h="1000760">
                  <a:moveTo>
                    <a:pt x="5617597" y="1000589"/>
                  </a:moveTo>
                  <a:lnTo>
                    <a:pt x="23823" y="1000589"/>
                  </a:lnTo>
                  <a:lnTo>
                    <a:pt x="20659" y="1000294"/>
                  </a:lnTo>
                  <a:lnTo>
                    <a:pt x="0" y="979739"/>
                  </a:lnTo>
                  <a:lnTo>
                    <a:pt x="0" y="976766"/>
                  </a:lnTo>
                  <a:lnTo>
                    <a:pt x="0" y="20545"/>
                  </a:lnTo>
                  <a:lnTo>
                    <a:pt x="20659" y="0"/>
                  </a:lnTo>
                  <a:lnTo>
                    <a:pt x="5620752" y="0"/>
                  </a:lnTo>
                  <a:lnTo>
                    <a:pt x="5641421" y="20545"/>
                  </a:lnTo>
                  <a:lnTo>
                    <a:pt x="5641421" y="979739"/>
                  </a:lnTo>
                  <a:lnTo>
                    <a:pt x="5620752" y="1000294"/>
                  </a:lnTo>
                  <a:lnTo>
                    <a:pt x="5617597" y="1000589"/>
                  </a:lnTo>
                  <a:close/>
                </a:path>
              </a:pathLst>
            </a:custGeom>
            <a:solidFill>
              <a:srgbClr val="F8F8F8"/>
            </a:solidFill>
          </p:spPr>
          <p:txBody>
            <a:bodyPr wrap="square" lIns="0" tIns="0" rIns="0" bIns="0" rtlCol="0"/>
            <a:lstStyle/>
            <a:p>
              <a:endParaRPr/>
            </a:p>
          </p:txBody>
        </p:sp>
        <p:sp>
          <p:nvSpPr>
            <p:cNvPr id="8" name="object 8"/>
            <p:cNvSpPr/>
            <p:nvPr/>
          </p:nvSpPr>
          <p:spPr>
            <a:xfrm>
              <a:off x="963889" y="2879533"/>
              <a:ext cx="5641975" cy="1000760"/>
            </a:xfrm>
            <a:custGeom>
              <a:avLst/>
              <a:gdLst/>
              <a:ahLst/>
              <a:cxnLst/>
              <a:rect l="l" t="t" r="r" b="b"/>
              <a:pathLst>
                <a:path w="5641975" h="1000760">
                  <a:moveTo>
                    <a:pt x="0" y="976766"/>
                  </a:moveTo>
                  <a:lnTo>
                    <a:pt x="0" y="23823"/>
                  </a:lnTo>
                  <a:lnTo>
                    <a:pt x="0" y="20545"/>
                  </a:lnTo>
                  <a:lnTo>
                    <a:pt x="600" y="17572"/>
                  </a:lnTo>
                  <a:lnTo>
                    <a:pt x="1810" y="14294"/>
                  </a:lnTo>
                  <a:lnTo>
                    <a:pt x="3020" y="11616"/>
                  </a:lnTo>
                  <a:lnTo>
                    <a:pt x="4745" y="8929"/>
                  </a:lnTo>
                  <a:lnTo>
                    <a:pt x="6975" y="6851"/>
                  </a:lnTo>
                  <a:lnTo>
                    <a:pt x="9214" y="4764"/>
                  </a:lnTo>
                  <a:lnTo>
                    <a:pt x="11787" y="2973"/>
                  </a:lnTo>
                  <a:lnTo>
                    <a:pt x="14703" y="1486"/>
                  </a:lnTo>
                  <a:lnTo>
                    <a:pt x="17629" y="590"/>
                  </a:lnTo>
                  <a:lnTo>
                    <a:pt x="20659" y="0"/>
                  </a:lnTo>
                  <a:lnTo>
                    <a:pt x="23823" y="0"/>
                  </a:lnTo>
                  <a:lnTo>
                    <a:pt x="5617597" y="0"/>
                  </a:lnTo>
                  <a:lnTo>
                    <a:pt x="5620752" y="0"/>
                  </a:lnTo>
                  <a:lnTo>
                    <a:pt x="5623792" y="590"/>
                  </a:lnTo>
                  <a:lnTo>
                    <a:pt x="5626717" y="1486"/>
                  </a:lnTo>
                  <a:lnTo>
                    <a:pt x="5629633" y="2973"/>
                  </a:lnTo>
                  <a:lnTo>
                    <a:pt x="5632206" y="4764"/>
                  </a:lnTo>
                  <a:lnTo>
                    <a:pt x="5634446" y="6851"/>
                  </a:lnTo>
                  <a:lnTo>
                    <a:pt x="5636675" y="8929"/>
                  </a:lnTo>
                  <a:lnTo>
                    <a:pt x="5638400" y="11616"/>
                  </a:lnTo>
                  <a:lnTo>
                    <a:pt x="5639610" y="14294"/>
                  </a:lnTo>
                  <a:lnTo>
                    <a:pt x="5640821" y="17572"/>
                  </a:lnTo>
                  <a:lnTo>
                    <a:pt x="5641421" y="20545"/>
                  </a:lnTo>
                  <a:lnTo>
                    <a:pt x="5641421" y="23823"/>
                  </a:lnTo>
                  <a:lnTo>
                    <a:pt x="5641421" y="976766"/>
                  </a:lnTo>
                  <a:lnTo>
                    <a:pt x="5641421" y="979739"/>
                  </a:lnTo>
                  <a:lnTo>
                    <a:pt x="5640821" y="982722"/>
                  </a:lnTo>
                  <a:lnTo>
                    <a:pt x="5639610" y="985400"/>
                  </a:lnTo>
                  <a:lnTo>
                    <a:pt x="5638400" y="988382"/>
                  </a:lnTo>
                  <a:lnTo>
                    <a:pt x="5617597" y="1000589"/>
                  </a:lnTo>
                  <a:lnTo>
                    <a:pt x="23823" y="1000589"/>
                  </a:lnTo>
                  <a:lnTo>
                    <a:pt x="1810" y="985400"/>
                  </a:lnTo>
                  <a:lnTo>
                    <a:pt x="600" y="982722"/>
                  </a:lnTo>
                  <a:lnTo>
                    <a:pt x="0" y="979739"/>
                  </a:lnTo>
                  <a:lnTo>
                    <a:pt x="0" y="97676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960697"/>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971519"/>
            <a:ext cx="5674995" cy="2825115"/>
          </a:xfrm>
          <a:prstGeom prst="rect">
            <a:avLst/>
          </a:prstGeom>
        </p:spPr>
        <p:txBody>
          <a:bodyPr vert="horz" wrap="square" lIns="0" tIns="12065" rIns="0" bIns="0" rtlCol="0">
            <a:spAutoFit/>
          </a:bodyPr>
          <a:lstStyle/>
          <a:p>
            <a:pPr marL="12700" marR="79375">
              <a:lnSpc>
                <a:spcPct val="131600"/>
              </a:lnSpc>
              <a:spcBef>
                <a:spcPts val="95"/>
              </a:spcBef>
            </a:pPr>
            <a:r>
              <a:rPr sz="950" b="1" spc="50" dirty="0">
                <a:solidFill>
                  <a:srgbClr val="333333"/>
                </a:solidFill>
                <a:latin typeface="Trebuchet MS"/>
                <a:cs typeface="Trebuchet MS"/>
              </a:rPr>
              <a:t>Kickstart</a:t>
            </a:r>
            <a:r>
              <a:rPr sz="950" b="1" spc="25" dirty="0">
                <a:solidFill>
                  <a:srgbClr val="333333"/>
                </a:solidFill>
                <a:latin typeface="微软雅黑"/>
                <a:cs typeface="微软雅黑"/>
              </a:rPr>
              <a:t>应答文件并没有想象中的那么复杂，它总共只有</a:t>
            </a:r>
            <a:r>
              <a:rPr sz="950" b="1" dirty="0">
                <a:solidFill>
                  <a:srgbClr val="333333"/>
                </a:solidFill>
                <a:latin typeface="Trebuchet MS"/>
                <a:cs typeface="Trebuchet MS"/>
              </a:rPr>
              <a:t>44</a:t>
            </a:r>
            <a:r>
              <a:rPr sz="950" b="1" spc="25" dirty="0">
                <a:solidFill>
                  <a:srgbClr val="333333"/>
                </a:solidFill>
                <a:latin typeface="微软雅黑"/>
                <a:cs typeface="微软雅黑"/>
              </a:rPr>
              <a:t>行左右的参数和注释内容，大家完全可以 通过参数的名称及介绍来快速了解每个参数的作用。刘遄老师在这里挑选几个比较有代表性的参数进行 讲解，其他参数建议大家自行修改测试。</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其中第</a:t>
            </a:r>
            <a:r>
              <a:rPr sz="950" b="1" dirty="0">
                <a:solidFill>
                  <a:srgbClr val="333333"/>
                </a:solidFill>
                <a:latin typeface="Trebuchet MS"/>
                <a:cs typeface="Trebuchet MS"/>
              </a:rPr>
              <a:t>1</a:t>
            </a:r>
            <a:r>
              <a:rPr sz="950" b="1" spc="25" dirty="0">
                <a:solidFill>
                  <a:srgbClr val="333333"/>
                </a:solidFill>
                <a:latin typeface="微软雅黑"/>
                <a:cs typeface="微软雅黑"/>
              </a:rPr>
              <a:t>至</a:t>
            </a:r>
            <a:r>
              <a:rPr sz="950" b="1" dirty="0">
                <a:solidFill>
                  <a:srgbClr val="333333"/>
                </a:solidFill>
                <a:latin typeface="Trebuchet MS"/>
                <a:cs typeface="Trebuchet MS"/>
              </a:rPr>
              <a:t>10</a:t>
            </a:r>
            <a:r>
              <a:rPr sz="950" b="1" spc="25" dirty="0">
                <a:solidFill>
                  <a:srgbClr val="333333"/>
                </a:solidFill>
                <a:latin typeface="微软雅黑"/>
                <a:cs typeface="微软雅黑"/>
              </a:rPr>
              <a:t>行，代表安装硬盘名称为</a:t>
            </a:r>
            <a:r>
              <a:rPr sz="950" b="1" spc="70" dirty="0">
                <a:solidFill>
                  <a:srgbClr val="333333"/>
                </a:solidFill>
                <a:latin typeface="Trebuchet MS"/>
                <a:cs typeface="Trebuchet MS"/>
              </a:rPr>
              <a:t>sda</a:t>
            </a:r>
            <a:r>
              <a:rPr sz="950" b="1" spc="25" dirty="0">
                <a:solidFill>
                  <a:srgbClr val="333333"/>
                </a:solidFill>
                <a:latin typeface="微软雅黑"/>
                <a:cs typeface="微软雅黑"/>
              </a:rPr>
              <a:t>及使用</a:t>
            </a:r>
            <a:r>
              <a:rPr sz="950" b="1" spc="90" dirty="0">
                <a:solidFill>
                  <a:srgbClr val="333333"/>
                </a:solidFill>
                <a:latin typeface="Trebuchet MS"/>
                <a:cs typeface="Trebuchet MS"/>
              </a:rPr>
              <a:t>LVM</a:t>
            </a:r>
            <a:r>
              <a:rPr sz="950" b="1" spc="20" dirty="0">
                <a:solidFill>
                  <a:srgbClr val="333333"/>
                </a:solidFill>
                <a:latin typeface="微软雅黑"/>
                <a:cs typeface="微软雅黑"/>
              </a:rPr>
              <a:t>逻辑卷管理期技术。这便要求我们在后续新建客户 </a:t>
            </a:r>
            <a:r>
              <a:rPr sz="950" b="1" spc="25" dirty="0">
                <a:solidFill>
                  <a:srgbClr val="333333"/>
                </a:solidFill>
                <a:latin typeface="微软雅黑"/>
                <a:cs typeface="微软雅黑"/>
              </a:rPr>
              <a:t>端虚拟机时，硬盘一定要选择</a:t>
            </a:r>
            <a:r>
              <a:rPr sz="950" b="1" spc="50" dirty="0">
                <a:solidFill>
                  <a:srgbClr val="333333"/>
                </a:solidFill>
                <a:latin typeface="Trebuchet MS"/>
                <a:cs typeface="Trebuchet MS"/>
              </a:rPr>
              <a:t>SCSI</a:t>
            </a:r>
            <a:r>
              <a:rPr sz="950" b="1" spc="25" dirty="0">
                <a:solidFill>
                  <a:srgbClr val="333333"/>
                </a:solidFill>
                <a:latin typeface="微软雅黑"/>
                <a:cs typeface="微软雅黑"/>
              </a:rPr>
              <a:t>或</a:t>
            </a:r>
            <a:r>
              <a:rPr sz="950" b="1" spc="40" dirty="0">
                <a:solidFill>
                  <a:srgbClr val="333333"/>
                </a:solidFill>
                <a:latin typeface="Trebuchet MS"/>
                <a:cs typeface="Trebuchet MS"/>
              </a:rPr>
              <a:t>SATA</a:t>
            </a:r>
            <a:r>
              <a:rPr sz="950" b="1" spc="40" dirty="0">
                <a:solidFill>
                  <a:srgbClr val="333333"/>
                </a:solidFill>
                <a:latin typeface="微软雅黑"/>
                <a:cs typeface="微软雅黑"/>
              </a:rPr>
              <a:t>，</a:t>
            </a:r>
            <a:r>
              <a:rPr sz="950" b="1" spc="25" dirty="0">
                <a:solidFill>
                  <a:srgbClr val="333333"/>
                </a:solidFill>
                <a:latin typeface="微软雅黑"/>
                <a:cs typeface="微软雅黑"/>
              </a:rPr>
              <a:t>如图</a:t>
            </a:r>
            <a:r>
              <a:rPr sz="950" b="1" spc="-10" dirty="0">
                <a:solidFill>
                  <a:srgbClr val="333333"/>
                </a:solidFill>
                <a:latin typeface="Trebuchet MS"/>
                <a:cs typeface="Trebuchet MS"/>
              </a:rPr>
              <a:t>19-5</a:t>
            </a:r>
            <a:r>
              <a:rPr sz="950" b="1" spc="25" dirty="0">
                <a:solidFill>
                  <a:srgbClr val="333333"/>
                </a:solidFill>
                <a:latin typeface="微软雅黑"/>
                <a:cs typeface="微软雅黑"/>
              </a:rPr>
              <a:t>所示，否则会变成</a:t>
            </a:r>
            <a:r>
              <a:rPr sz="950" b="1" spc="50" dirty="0">
                <a:solidFill>
                  <a:srgbClr val="333333"/>
                </a:solidFill>
                <a:latin typeface="Trebuchet MS"/>
                <a:cs typeface="Trebuchet MS"/>
              </a:rPr>
              <a:t>/dev/hd</a:t>
            </a:r>
            <a:r>
              <a:rPr sz="950" b="1" spc="25" dirty="0">
                <a:solidFill>
                  <a:srgbClr val="333333"/>
                </a:solidFill>
                <a:latin typeface="微软雅黑"/>
                <a:cs typeface="微软雅黑"/>
              </a:rPr>
              <a:t>或</a:t>
            </a:r>
            <a:r>
              <a:rPr sz="950" b="1" spc="55" dirty="0">
                <a:solidFill>
                  <a:srgbClr val="333333"/>
                </a:solidFill>
                <a:latin typeface="Trebuchet MS"/>
                <a:cs typeface="Trebuchet MS"/>
              </a:rPr>
              <a:t>/dev/nvme</a:t>
            </a:r>
            <a:r>
              <a:rPr sz="950" b="1" spc="25" dirty="0">
                <a:solidFill>
                  <a:srgbClr val="333333"/>
                </a:solidFill>
                <a:latin typeface="微软雅黑"/>
                <a:cs typeface="微软雅黑"/>
              </a:rPr>
              <a:t>开头的 名称，进而会因找不到硬盘设备而终止安装进程。</a:t>
            </a:r>
            <a:endParaRPr sz="950">
              <a:latin typeface="微软雅黑"/>
              <a:cs typeface="微软雅黑"/>
            </a:endParaRPr>
          </a:p>
          <a:p>
            <a:pPr marL="12700" marR="49530">
              <a:lnSpc>
                <a:spcPct val="131600"/>
              </a:lnSpc>
              <a:spcBef>
                <a:spcPts val="825"/>
              </a:spcBef>
            </a:pPr>
            <a:r>
              <a:rPr sz="950" b="1" spc="25" dirty="0">
                <a:solidFill>
                  <a:srgbClr val="333333"/>
                </a:solidFill>
                <a:latin typeface="微软雅黑"/>
                <a:cs typeface="微软雅黑"/>
              </a:rPr>
              <a:t>而第</a:t>
            </a:r>
            <a:r>
              <a:rPr sz="950" b="1" dirty="0">
                <a:solidFill>
                  <a:srgbClr val="333333"/>
                </a:solidFill>
                <a:latin typeface="Trebuchet MS"/>
                <a:cs typeface="Trebuchet MS"/>
              </a:rPr>
              <a:t>8</a:t>
            </a:r>
            <a:r>
              <a:rPr sz="950" b="1" spc="25" dirty="0">
                <a:solidFill>
                  <a:srgbClr val="333333"/>
                </a:solidFill>
                <a:latin typeface="微软雅黑"/>
                <a:cs typeface="微软雅黑"/>
              </a:rPr>
              <a:t>行的软件仓库，应该为由</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服务器提供的网络路径。第</a:t>
            </a:r>
            <a:r>
              <a:rPr sz="950" b="1" dirty="0">
                <a:solidFill>
                  <a:srgbClr val="333333"/>
                </a:solidFill>
                <a:latin typeface="Trebuchet MS"/>
                <a:cs typeface="Trebuchet MS"/>
              </a:rPr>
              <a:t>10</a:t>
            </a:r>
            <a:r>
              <a:rPr sz="950" b="1" spc="25" dirty="0">
                <a:solidFill>
                  <a:srgbClr val="333333"/>
                </a:solidFill>
                <a:latin typeface="微软雅黑"/>
                <a:cs typeface="微软雅黑"/>
              </a:rPr>
              <a:t>行的安装源，也需要由</a:t>
            </a:r>
            <a:r>
              <a:rPr sz="950" b="1" spc="105" dirty="0">
                <a:solidFill>
                  <a:srgbClr val="333333"/>
                </a:solidFill>
                <a:latin typeface="Trebuchet MS"/>
                <a:cs typeface="Trebuchet MS"/>
              </a:rPr>
              <a:t>CDROM</a:t>
            </a:r>
            <a:r>
              <a:rPr sz="950" b="1" spc="20" dirty="0">
                <a:solidFill>
                  <a:srgbClr val="333333"/>
                </a:solidFill>
                <a:latin typeface="微软雅黑"/>
                <a:cs typeface="微软雅黑"/>
              </a:rPr>
              <a:t>光盘改 </a:t>
            </a:r>
            <a:r>
              <a:rPr sz="950" b="1" spc="25" dirty="0">
                <a:solidFill>
                  <a:srgbClr val="333333"/>
                </a:solidFill>
                <a:latin typeface="微软雅黑"/>
                <a:cs typeface="微软雅黑"/>
              </a:rPr>
              <a:t>为网络安装源：</a:t>
            </a:r>
            <a:endParaRPr sz="950">
              <a:latin typeface="微软雅黑"/>
              <a:cs typeface="微软雅黑"/>
            </a:endParaRPr>
          </a:p>
          <a:p>
            <a:pPr>
              <a:lnSpc>
                <a:spcPct val="100000"/>
              </a:lnSpc>
              <a:spcBef>
                <a:spcPts val="45"/>
              </a:spcBef>
            </a:pPr>
            <a:endParaRPr sz="900">
              <a:latin typeface="微软雅黑"/>
              <a:cs typeface="微软雅黑"/>
            </a:endParaRPr>
          </a:p>
          <a:p>
            <a:pPr marL="136525" marR="137795" indent="133985">
              <a:lnSpc>
                <a:spcPct val="132400"/>
              </a:lnSpc>
              <a:spcBef>
                <a:spcPts val="5"/>
              </a:spcBef>
              <a:tabLst>
                <a:tab pos="1448435" algn="l"/>
                <a:tab pos="1513205" algn="l"/>
                <a:tab pos="2344420" algn="l"/>
                <a:tab pos="2839085" algn="l"/>
                <a:tab pos="3517900" algn="l"/>
                <a:tab pos="4558665" algn="l"/>
                <a:tab pos="5105400" algn="l"/>
              </a:tabLst>
            </a:pPr>
            <a:r>
              <a:rPr sz="850" spc="15" dirty="0">
                <a:solidFill>
                  <a:srgbClr val="333333"/>
                </a:solidFill>
                <a:latin typeface="Lucida Console"/>
                <a:cs typeface="Lucida Console"/>
              </a:rPr>
              <a:t>1</a:t>
            </a:r>
            <a:r>
              <a:rPr sz="850" spc="40" dirty="0">
                <a:solidFill>
                  <a:srgbClr val="333333"/>
                </a:solidFill>
                <a:latin typeface="Lucida Console"/>
                <a:cs typeface="Lucida Console"/>
              </a:rPr>
              <a:t> </a:t>
            </a:r>
            <a:r>
              <a:rPr sz="850" spc="30" dirty="0">
                <a:solidFill>
                  <a:srgbClr val="333333"/>
                </a:solidFill>
                <a:latin typeface="Lucida Console"/>
                <a:cs typeface="Lucida Console"/>
              </a:rPr>
              <a:t>#version=RHEL8		</a:t>
            </a:r>
            <a:r>
              <a:rPr sz="850" spc="15" dirty="0">
                <a:solidFill>
                  <a:srgbClr val="333333"/>
                </a:solidFill>
                <a:latin typeface="Lucida Console"/>
                <a:cs typeface="Lucida Console"/>
              </a:rPr>
              <a:t>2</a:t>
            </a:r>
            <a:r>
              <a:rPr sz="850" spc="35" dirty="0">
                <a:solidFill>
                  <a:srgbClr val="333333"/>
                </a:solidFill>
                <a:latin typeface="Lucida Console"/>
                <a:cs typeface="Lucida Console"/>
              </a:rPr>
              <a:t> </a:t>
            </a:r>
            <a:r>
              <a:rPr sz="850" spc="30" dirty="0">
                <a:solidFill>
                  <a:srgbClr val="333333"/>
                </a:solidFill>
                <a:latin typeface="Lucida Console"/>
                <a:cs typeface="Lucida Console"/>
              </a:rPr>
              <a:t>ignoredisk</a:t>
            </a:r>
            <a:r>
              <a:rPr sz="850" spc="40" dirty="0">
                <a:solidFill>
                  <a:srgbClr val="333333"/>
                </a:solidFill>
                <a:latin typeface="Lucida Console"/>
                <a:cs typeface="Lucida Console"/>
              </a:rPr>
              <a:t> </a:t>
            </a:r>
            <a:r>
              <a:rPr sz="850" spc="30" dirty="0">
                <a:solidFill>
                  <a:srgbClr val="333333"/>
                </a:solidFill>
                <a:latin typeface="Lucida Console"/>
                <a:cs typeface="Lucida Console"/>
              </a:rPr>
              <a:t>--only-use=sda	</a:t>
            </a:r>
            <a:r>
              <a:rPr sz="850" spc="15" dirty="0">
                <a:solidFill>
                  <a:srgbClr val="333333"/>
                </a:solidFill>
                <a:latin typeface="Lucida Console"/>
                <a:cs typeface="Lucida Console"/>
              </a:rPr>
              <a:t>3</a:t>
            </a:r>
            <a:r>
              <a:rPr sz="850" spc="35" dirty="0">
                <a:solidFill>
                  <a:srgbClr val="333333"/>
                </a:solidFill>
                <a:latin typeface="Lucida Console"/>
                <a:cs typeface="Lucida Console"/>
              </a:rPr>
              <a:t> </a:t>
            </a:r>
            <a:r>
              <a:rPr sz="850" spc="30" dirty="0">
                <a:solidFill>
                  <a:srgbClr val="333333"/>
                </a:solidFill>
                <a:latin typeface="Lucida Console"/>
                <a:cs typeface="Lucida Console"/>
              </a:rPr>
              <a:t>autopart</a:t>
            </a:r>
            <a:r>
              <a:rPr sz="850" spc="35" dirty="0">
                <a:solidFill>
                  <a:srgbClr val="333333"/>
                </a:solidFill>
                <a:latin typeface="Lucida Console"/>
                <a:cs typeface="Lucida Console"/>
              </a:rPr>
              <a:t> </a:t>
            </a:r>
            <a:r>
              <a:rPr sz="850" spc="30" dirty="0">
                <a:solidFill>
                  <a:srgbClr val="333333"/>
                </a:solidFill>
                <a:latin typeface="Lucida Console"/>
                <a:cs typeface="Lucida Console"/>
              </a:rPr>
              <a:t>--type=lvm	</a:t>
            </a:r>
            <a:r>
              <a:rPr sz="850" spc="15" dirty="0">
                <a:solidFill>
                  <a:srgbClr val="333333"/>
                </a:solidFill>
                <a:latin typeface="Lucida Console"/>
                <a:cs typeface="Lucida Console"/>
              </a:rPr>
              <a:t>4 # </a:t>
            </a:r>
            <a:r>
              <a:rPr sz="850" spc="20" dirty="0">
                <a:solidFill>
                  <a:srgbClr val="333333"/>
                </a:solidFill>
                <a:latin typeface="Lucida Console"/>
                <a:cs typeface="Lucida Console"/>
              </a:rPr>
              <a:t> </a:t>
            </a:r>
            <a:r>
              <a:rPr sz="850" spc="30" dirty="0">
                <a:solidFill>
                  <a:srgbClr val="333333"/>
                </a:solidFill>
                <a:latin typeface="Lucida Console"/>
                <a:cs typeface="Lucida Console"/>
              </a:rPr>
              <a:t>Partition</a:t>
            </a:r>
            <a:r>
              <a:rPr sz="850" spc="35" dirty="0">
                <a:solidFill>
                  <a:srgbClr val="333333"/>
                </a:solidFill>
                <a:latin typeface="Lucida Console"/>
                <a:cs typeface="Lucida Console"/>
              </a:rPr>
              <a:t> </a:t>
            </a:r>
            <a:r>
              <a:rPr sz="850" spc="30" dirty="0">
                <a:solidFill>
                  <a:srgbClr val="333333"/>
                </a:solidFill>
                <a:latin typeface="Lucida Console"/>
                <a:cs typeface="Lucida Console"/>
              </a:rPr>
              <a:t>clearing</a:t>
            </a:r>
            <a:r>
              <a:rPr sz="850" spc="35" dirty="0">
                <a:solidFill>
                  <a:srgbClr val="333333"/>
                </a:solidFill>
                <a:latin typeface="Lucida Console"/>
                <a:cs typeface="Lucida Console"/>
              </a:rPr>
              <a:t> </a:t>
            </a:r>
            <a:r>
              <a:rPr sz="850" spc="30" dirty="0">
                <a:solidFill>
                  <a:srgbClr val="333333"/>
                </a:solidFill>
                <a:latin typeface="Lucida Console"/>
                <a:cs typeface="Lucida Console"/>
              </a:rPr>
              <a:t>information	</a:t>
            </a:r>
            <a:r>
              <a:rPr sz="850" spc="15" dirty="0">
                <a:solidFill>
                  <a:srgbClr val="333333"/>
                </a:solidFill>
                <a:latin typeface="Lucida Console"/>
                <a:cs typeface="Lucida Console"/>
              </a:rPr>
              <a:t>5</a:t>
            </a:r>
            <a:r>
              <a:rPr sz="850" spc="40" dirty="0">
                <a:solidFill>
                  <a:srgbClr val="333333"/>
                </a:solidFill>
                <a:latin typeface="Lucida Console"/>
                <a:cs typeface="Lucida Console"/>
              </a:rPr>
              <a:t> </a:t>
            </a:r>
            <a:r>
              <a:rPr sz="850" spc="30" dirty="0">
                <a:solidFill>
                  <a:srgbClr val="333333"/>
                </a:solidFill>
                <a:latin typeface="Lucida Console"/>
                <a:cs typeface="Lucida Console"/>
              </a:rPr>
              <a:t>clearpart</a:t>
            </a:r>
            <a:r>
              <a:rPr sz="850" spc="45" dirty="0">
                <a:solidFill>
                  <a:srgbClr val="333333"/>
                </a:solidFill>
                <a:latin typeface="Lucida Console"/>
                <a:cs typeface="Lucida Console"/>
              </a:rPr>
              <a:t> </a:t>
            </a:r>
            <a:r>
              <a:rPr sz="850" spc="25" dirty="0">
                <a:solidFill>
                  <a:srgbClr val="333333"/>
                </a:solidFill>
                <a:latin typeface="Lucida Console"/>
                <a:cs typeface="Lucida Console"/>
              </a:rPr>
              <a:t>--none</a:t>
            </a:r>
            <a:r>
              <a:rPr sz="850" spc="40" dirty="0">
                <a:solidFill>
                  <a:srgbClr val="333333"/>
                </a:solidFill>
                <a:latin typeface="Lucida Console"/>
                <a:cs typeface="Lucida Console"/>
              </a:rPr>
              <a:t> </a:t>
            </a:r>
            <a:r>
              <a:rPr sz="850" spc="30" dirty="0">
                <a:solidFill>
                  <a:srgbClr val="333333"/>
                </a:solidFill>
                <a:latin typeface="Lucida Console"/>
                <a:cs typeface="Lucida Console"/>
              </a:rPr>
              <a:t>--initlabel	</a:t>
            </a:r>
            <a:r>
              <a:rPr sz="850" spc="15" dirty="0">
                <a:solidFill>
                  <a:srgbClr val="333333"/>
                </a:solidFill>
                <a:latin typeface="Lucida Console"/>
                <a:cs typeface="Lucida Console"/>
              </a:rPr>
              <a:t>6</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Use </a:t>
            </a:r>
            <a:r>
              <a:rPr sz="850" spc="30" dirty="0">
                <a:solidFill>
                  <a:srgbClr val="333333"/>
                </a:solidFill>
                <a:latin typeface="Lucida Console"/>
                <a:cs typeface="Lucida Console"/>
              </a:rPr>
              <a:t> graphical install	</a:t>
            </a:r>
            <a:r>
              <a:rPr sz="850" spc="15" dirty="0">
                <a:solidFill>
                  <a:srgbClr val="333333"/>
                </a:solidFill>
                <a:latin typeface="Lucida Console"/>
                <a:cs typeface="Lucida Console"/>
              </a:rPr>
              <a:t>7</a:t>
            </a:r>
            <a:r>
              <a:rPr sz="850" spc="35" dirty="0">
                <a:solidFill>
                  <a:srgbClr val="333333"/>
                </a:solidFill>
                <a:latin typeface="Lucida Console"/>
                <a:cs typeface="Lucida Console"/>
              </a:rPr>
              <a:t> </a:t>
            </a:r>
            <a:r>
              <a:rPr sz="850" spc="30" dirty="0">
                <a:solidFill>
                  <a:srgbClr val="333333"/>
                </a:solidFill>
                <a:latin typeface="Lucida Console"/>
                <a:cs typeface="Lucida Console"/>
              </a:rPr>
              <a:t>graphical	</a:t>
            </a:r>
            <a:r>
              <a:rPr sz="850" spc="15" dirty="0">
                <a:solidFill>
                  <a:srgbClr val="333333"/>
                </a:solidFill>
                <a:latin typeface="Lucida Console"/>
                <a:cs typeface="Lucida Console"/>
              </a:rPr>
              <a:t>8</a:t>
            </a:r>
            <a:r>
              <a:rPr sz="850" spc="25" dirty="0">
                <a:solidFill>
                  <a:srgbClr val="333333"/>
                </a:solidFill>
                <a:latin typeface="Lucida Console"/>
                <a:cs typeface="Lucida Console"/>
              </a:rPr>
              <a:t> repo</a:t>
            </a:r>
            <a:r>
              <a:rPr sz="850" spc="30" dirty="0">
                <a:solidFill>
                  <a:srgbClr val="333333"/>
                </a:solidFill>
                <a:latin typeface="Lucida Console"/>
                <a:cs typeface="Lucida Console"/>
              </a:rPr>
              <a:t> --name="AppStream"</a:t>
            </a:r>
            <a:r>
              <a:rPr sz="850" spc="2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baseurl=ftp://192.168.10.10/AppStream	</a:t>
            </a:r>
            <a:r>
              <a:rPr sz="850" spc="15" dirty="0">
                <a:solidFill>
                  <a:srgbClr val="333333"/>
                </a:solidFill>
                <a:latin typeface="Lucida Console"/>
                <a:cs typeface="Lucida Console"/>
              </a:rPr>
              <a:t>9</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Use</a:t>
            </a:r>
            <a:r>
              <a:rPr sz="850" spc="30" dirty="0">
                <a:solidFill>
                  <a:srgbClr val="333333"/>
                </a:solidFill>
                <a:latin typeface="Lucida Console"/>
                <a:cs typeface="Lucida Console"/>
              </a:rPr>
              <a:t> </a:t>
            </a:r>
            <a:r>
              <a:rPr sz="850" spc="25" dirty="0">
                <a:solidFill>
                  <a:srgbClr val="333333"/>
                </a:solidFill>
                <a:latin typeface="Lucida Console"/>
                <a:cs typeface="Lucida Console"/>
              </a:rPr>
              <a:t>CDROM </a:t>
            </a:r>
            <a:r>
              <a:rPr sz="850" spc="30" dirty="0">
                <a:solidFill>
                  <a:srgbClr val="333333"/>
                </a:solidFill>
                <a:latin typeface="Lucida Console"/>
                <a:cs typeface="Lucida Console"/>
              </a:rPr>
              <a:t>installation </a:t>
            </a:r>
            <a:r>
              <a:rPr sz="850" spc="25" dirty="0">
                <a:solidFill>
                  <a:srgbClr val="333333"/>
                </a:solidFill>
                <a:latin typeface="Lucida Console"/>
                <a:cs typeface="Lucida Console"/>
              </a:rPr>
              <a:t>media </a:t>
            </a:r>
            <a:r>
              <a:rPr sz="850" spc="20" dirty="0">
                <a:solidFill>
                  <a:srgbClr val="333333"/>
                </a:solidFill>
                <a:latin typeface="Lucida Console"/>
                <a:cs typeface="Lucida Console"/>
              </a:rPr>
              <a:t>10</a:t>
            </a:r>
            <a:r>
              <a:rPr sz="850" spc="30" dirty="0">
                <a:solidFill>
                  <a:srgbClr val="333333"/>
                </a:solidFill>
                <a:latin typeface="Lucida Console"/>
                <a:cs typeface="Lucida Console"/>
              </a:rPr>
              <a:t> </a:t>
            </a:r>
            <a:r>
              <a:rPr sz="850" spc="25" dirty="0">
                <a:solidFill>
                  <a:srgbClr val="333333"/>
                </a:solidFill>
                <a:latin typeface="Lucida Console"/>
                <a:cs typeface="Lucida Console"/>
              </a:rPr>
              <a:t>url</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--url=ftp://192.168.10.10/BaseOS</a:t>
            </a:r>
            <a:endParaRPr sz="850">
              <a:latin typeface="Lucida Console"/>
              <a:cs typeface="Lucida Console"/>
            </a:endParaRPr>
          </a:p>
        </p:txBody>
      </p:sp>
      <p:pic>
        <p:nvPicPr>
          <p:cNvPr id="11" name="object 11"/>
          <p:cNvPicPr/>
          <p:nvPr/>
        </p:nvPicPr>
        <p:blipFill>
          <a:blip r:embed="rId2" cstate="print"/>
          <a:stretch>
            <a:fillRect/>
          </a:stretch>
        </p:blipFill>
        <p:spPr>
          <a:xfrm>
            <a:off x="959124" y="4113697"/>
            <a:ext cx="4917185" cy="3802241"/>
          </a:xfrm>
          <a:prstGeom prst="rect">
            <a:avLst/>
          </a:prstGeom>
        </p:spPr>
      </p:pic>
      <p:grpSp>
        <p:nvGrpSpPr>
          <p:cNvPr id="12" name="object 12"/>
          <p:cNvGrpSpPr/>
          <p:nvPr/>
        </p:nvGrpSpPr>
        <p:grpSpPr>
          <a:xfrm>
            <a:off x="959124" y="9021249"/>
            <a:ext cx="5651500" cy="1181735"/>
            <a:chOff x="959124" y="9021249"/>
            <a:chExt cx="5651500" cy="1181735"/>
          </a:xfrm>
        </p:grpSpPr>
        <p:sp>
          <p:nvSpPr>
            <p:cNvPr id="13" name="object 13"/>
            <p:cNvSpPr/>
            <p:nvPr/>
          </p:nvSpPr>
          <p:spPr>
            <a:xfrm>
              <a:off x="963889" y="9026014"/>
              <a:ext cx="5641975" cy="1172210"/>
            </a:xfrm>
            <a:custGeom>
              <a:avLst/>
              <a:gdLst/>
              <a:ahLst/>
              <a:cxnLst/>
              <a:rect l="l" t="t" r="r" b="b"/>
              <a:pathLst>
                <a:path w="5641975" h="1172209">
                  <a:moveTo>
                    <a:pt x="5617597" y="1172119"/>
                  </a:moveTo>
                  <a:lnTo>
                    <a:pt x="23823" y="1172119"/>
                  </a:lnTo>
                  <a:lnTo>
                    <a:pt x="20659" y="1171824"/>
                  </a:lnTo>
                  <a:lnTo>
                    <a:pt x="17629" y="1171223"/>
                  </a:lnTo>
                  <a:lnTo>
                    <a:pt x="14703" y="1169737"/>
                  </a:lnTo>
                  <a:lnTo>
                    <a:pt x="11787" y="1168546"/>
                  </a:lnTo>
                  <a:lnTo>
                    <a:pt x="0" y="1150973"/>
                  </a:lnTo>
                  <a:lnTo>
                    <a:pt x="0" y="1148296"/>
                  </a:lnTo>
                  <a:lnTo>
                    <a:pt x="0" y="20545"/>
                  </a:lnTo>
                  <a:lnTo>
                    <a:pt x="600" y="17267"/>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1150973"/>
                  </a:lnTo>
                  <a:lnTo>
                    <a:pt x="5626717" y="1169737"/>
                  </a:lnTo>
                  <a:lnTo>
                    <a:pt x="5623792" y="1171223"/>
                  </a:lnTo>
                  <a:lnTo>
                    <a:pt x="5620752" y="1171824"/>
                  </a:lnTo>
                  <a:lnTo>
                    <a:pt x="5617597" y="1172119"/>
                  </a:lnTo>
                  <a:close/>
                </a:path>
              </a:pathLst>
            </a:custGeom>
            <a:solidFill>
              <a:srgbClr val="F8F8F8"/>
            </a:solidFill>
          </p:spPr>
          <p:txBody>
            <a:bodyPr wrap="square" lIns="0" tIns="0" rIns="0" bIns="0" rtlCol="0"/>
            <a:lstStyle/>
            <a:p>
              <a:endParaRPr/>
            </a:p>
          </p:txBody>
        </p:sp>
        <p:sp>
          <p:nvSpPr>
            <p:cNvPr id="14" name="object 14"/>
            <p:cNvSpPr/>
            <p:nvPr/>
          </p:nvSpPr>
          <p:spPr>
            <a:xfrm>
              <a:off x="963889" y="9026014"/>
              <a:ext cx="5641975" cy="1172210"/>
            </a:xfrm>
            <a:custGeom>
              <a:avLst/>
              <a:gdLst/>
              <a:ahLst/>
              <a:cxnLst/>
              <a:rect l="l" t="t" r="r" b="b"/>
              <a:pathLst>
                <a:path w="5641975" h="1172209">
                  <a:moveTo>
                    <a:pt x="0" y="1148296"/>
                  </a:moveTo>
                  <a:lnTo>
                    <a:pt x="0" y="23823"/>
                  </a:lnTo>
                  <a:lnTo>
                    <a:pt x="0" y="20545"/>
                  </a:lnTo>
                  <a:lnTo>
                    <a:pt x="600" y="17267"/>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1148296"/>
                  </a:lnTo>
                  <a:lnTo>
                    <a:pt x="5641421" y="1150973"/>
                  </a:lnTo>
                  <a:lnTo>
                    <a:pt x="5640821" y="1153956"/>
                  </a:lnTo>
                  <a:lnTo>
                    <a:pt x="5626717" y="1169737"/>
                  </a:lnTo>
                  <a:lnTo>
                    <a:pt x="5623792" y="1171223"/>
                  </a:lnTo>
                  <a:lnTo>
                    <a:pt x="5620752" y="1171824"/>
                  </a:lnTo>
                  <a:lnTo>
                    <a:pt x="5617597" y="1172119"/>
                  </a:lnTo>
                  <a:lnTo>
                    <a:pt x="23823" y="1172119"/>
                  </a:lnTo>
                  <a:lnTo>
                    <a:pt x="20659" y="1171824"/>
                  </a:lnTo>
                  <a:lnTo>
                    <a:pt x="17629" y="1171223"/>
                  </a:lnTo>
                  <a:lnTo>
                    <a:pt x="14703" y="1169737"/>
                  </a:lnTo>
                  <a:lnTo>
                    <a:pt x="11787" y="1168546"/>
                  </a:lnTo>
                  <a:lnTo>
                    <a:pt x="0" y="1150973"/>
                  </a:lnTo>
                  <a:lnTo>
                    <a:pt x="0" y="114829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9107178"/>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8017574"/>
            <a:ext cx="5566410" cy="209677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19-5</a:t>
            </a:r>
            <a:r>
              <a:rPr sz="950" b="1" spc="-35" dirty="0">
                <a:solidFill>
                  <a:srgbClr val="333333"/>
                </a:solidFill>
                <a:latin typeface="Trebuchet MS"/>
                <a:cs typeface="Trebuchet MS"/>
              </a:rPr>
              <a:t> </a:t>
            </a:r>
            <a:r>
              <a:rPr sz="950" b="1" spc="25" dirty="0">
                <a:solidFill>
                  <a:srgbClr val="333333"/>
                </a:solidFill>
                <a:latin typeface="微软雅黑"/>
                <a:cs typeface="微软雅黑"/>
              </a:rPr>
              <a:t>选择</a:t>
            </a:r>
            <a:r>
              <a:rPr sz="950" b="1" spc="50" dirty="0">
                <a:solidFill>
                  <a:srgbClr val="333333"/>
                </a:solidFill>
                <a:latin typeface="Trebuchet MS"/>
                <a:cs typeface="Trebuchet MS"/>
              </a:rPr>
              <a:t>SCSI</a:t>
            </a:r>
            <a:r>
              <a:rPr sz="950" b="1" spc="25" dirty="0">
                <a:solidFill>
                  <a:srgbClr val="333333"/>
                </a:solidFill>
                <a:latin typeface="微软雅黑"/>
                <a:cs typeface="微软雅黑"/>
              </a:rPr>
              <a:t>或</a:t>
            </a:r>
            <a:r>
              <a:rPr sz="950" b="1" spc="40" dirty="0">
                <a:solidFill>
                  <a:srgbClr val="333333"/>
                </a:solidFill>
                <a:latin typeface="Trebuchet MS"/>
                <a:cs typeface="Trebuchet MS"/>
              </a:rPr>
              <a:t>SATA</a:t>
            </a:r>
            <a:r>
              <a:rPr sz="950" b="1" spc="25" dirty="0">
                <a:solidFill>
                  <a:srgbClr val="333333"/>
                </a:solidFill>
                <a:latin typeface="微软雅黑"/>
                <a:cs typeface="微软雅黑"/>
              </a:rPr>
              <a:t>硬盘类型</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其中第</a:t>
            </a:r>
            <a:r>
              <a:rPr sz="950" b="1" dirty="0">
                <a:solidFill>
                  <a:srgbClr val="333333"/>
                </a:solidFill>
                <a:latin typeface="Trebuchet MS"/>
                <a:cs typeface="Trebuchet MS"/>
              </a:rPr>
              <a:t>11</a:t>
            </a:r>
            <a:r>
              <a:rPr sz="950" b="1" spc="25" dirty="0">
                <a:solidFill>
                  <a:srgbClr val="333333"/>
                </a:solidFill>
                <a:latin typeface="微软雅黑"/>
                <a:cs typeface="微软雅黑"/>
              </a:rPr>
              <a:t>至</a:t>
            </a:r>
            <a:r>
              <a:rPr sz="950" b="1" dirty="0">
                <a:solidFill>
                  <a:srgbClr val="333333"/>
                </a:solidFill>
                <a:latin typeface="Trebuchet MS"/>
                <a:cs typeface="Trebuchet MS"/>
              </a:rPr>
              <a:t>20</a:t>
            </a:r>
            <a:r>
              <a:rPr sz="950" b="1" spc="25" dirty="0">
                <a:solidFill>
                  <a:srgbClr val="333333"/>
                </a:solidFill>
                <a:latin typeface="微软雅黑"/>
                <a:cs typeface="微软雅黑"/>
              </a:rPr>
              <a:t>行中</a:t>
            </a:r>
            <a:r>
              <a:rPr sz="950" b="1" spc="55" dirty="0">
                <a:solidFill>
                  <a:srgbClr val="333333"/>
                </a:solidFill>
                <a:latin typeface="微软雅黑"/>
                <a:cs typeface="微软雅黑"/>
              </a:rPr>
              <a:t>，</a:t>
            </a:r>
            <a:r>
              <a:rPr sz="950" b="1" spc="55" dirty="0">
                <a:solidFill>
                  <a:srgbClr val="333333"/>
                </a:solidFill>
                <a:latin typeface="Trebuchet MS"/>
                <a:cs typeface="Trebuchet MS"/>
              </a:rPr>
              <a:t>keyboard</a:t>
            </a:r>
            <a:r>
              <a:rPr sz="950" b="1" spc="25" dirty="0">
                <a:solidFill>
                  <a:srgbClr val="333333"/>
                </a:solidFill>
                <a:latin typeface="微软雅黑"/>
                <a:cs typeface="微软雅黑"/>
              </a:rPr>
              <a:t>参数为硬盘类型，一般都不需要修改。但第</a:t>
            </a:r>
            <a:r>
              <a:rPr sz="950" b="1" dirty="0">
                <a:solidFill>
                  <a:srgbClr val="333333"/>
                </a:solidFill>
                <a:latin typeface="Trebuchet MS"/>
                <a:cs typeface="Trebuchet MS"/>
              </a:rPr>
              <a:t>17</a:t>
            </a:r>
            <a:r>
              <a:rPr sz="950" b="1" spc="25" dirty="0">
                <a:solidFill>
                  <a:srgbClr val="333333"/>
                </a:solidFill>
                <a:latin typeface="微软雅黑"/>
                <a:cs typeface="微软雅黑"/>
              </a:rPr>
              <a:t>行的网卡信息万一要注 意，一定要让网卡默认处于</a:t>
            </a:r>
            <a:r>
              <a:rPr sz="950" b="1" spc="75" dirty="0">
                <a:solidFill>
                  <a:srgbClr val="333333"/>
                </a:solidFill>
                <a:latin typeface="Trebuchet MS"/>
                <a:cs typeface="Trebuchet MS"/>
              </a:rPr>
              <a:t>DHCP</a:t>
            </a:r>
            <a:r>
              <a:rPr sz="950" b="1" spc="25" dirty="0">
                <a:solidFill>
                  <a:srgbClr val="333333"/>
                </a:solidFill>
                <a:latin typeface="微软雅黑"/>
                <a:cs typeface="微软雅黑"/>
              </a:rPr>
              <a:t>的模式，否则几十、上百台主机同时被创建出来，</a:t>
            </a:r>
            <a:r>
              <a:rPr sz="950" b="1" spc="55" dirty="0">
                <a:solidFill>
                  <a:srgbClr val="333333"/>
                </a:solidFill>
                <a:latin typeface="Trebuchet MS"/>
                <a:cs typeface="Trebuchet MS"/>
              </a:rPr>
              <a:t>IP</a:t>
            </a:r>
            <a:r>
              <a:rPr sz="950" b="1" spc="20" dirty="0">
                <a:solidFill>
                  <a:srgbClr val="333333"/>
                </a:solidFill>
                <a:latin typeface="微软雅黑"/>
                <a:cs typeface="微软雅黑"/>
              </a:rPr>
              <a:t>地址会相互冲突 </a:t>
            </a:r>
            <a:r>
              <a:rPr sz="950" b="1" spc="25" dirty="0">
                <a:solidFill>
                  <a:srgbClr val="333333"/>
                </a:solidFill>
                <a:latin typeface="微软雅黑"/>
                <a:cs typeface="微软雅黑"/>
              </a:rPr>
              <a:t>导致后续无法管理。</a:t>
            </a:r>
            <a:endParaRPr sz="950">
              <a:latin typeface="微软雅黑"/>
              <a:cs typeface="微软雅黑"/>
            </a:endParaRPr>
          </a:p>
          <a:p>
            <a:pPr>
              <a:lnSpc>
                <a:spcPct val="100000"/>
              </a:lnSpc>
              <a:spcBef>
                <a:spcPts val="45"/>
              </a:spcBef>
            </a:pPr>
            <a:endParaRPr sz="900">
              <a:latin typeface="微软雅黑"/>
              <a:cs typeface="微软雅黑"/>
            </a:endParaRPr>
          </a:p>
          <a:p>
            <a:pPr marL="136525" marR="161925" indent="66675">
              <a:lnSpc>
                <a:spcPct val="132400"/>
              </a:lnSpc>
              <a:tabLst>
                <a:tab pos="2413635" algn="l"/>
                <a:tab pos="4966335" algn="l"/>
              </a:tabLst>
            </a:pPr>
            <a:r>
              <a:rPr sz="850" spc="20" dirty="0">
                <a:solidFill>
                  <a:srgbClr val="333333"/>
                </a:solidFill>
                <a:latin typeface="Lucida Console"/>
                <a:cs typeface="Lucida Console"/>
              </a:rPr>
              <a:t>11</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Keyboard layouts </a:t>
            </a:r>
            <a:r>
              <a:rPr sz="850" spc="20" dirty="0">
                <a:solidFill>
                  <a:srgbClr val="333333"/>
                </a:solidFill>
                <a:latin typeface="Lucida Console"/>
                <a:cs typeface="Lucida Console"/>
              </a:rPr>
              <a:t>12</a:t>
            </a:r>
            <a:r>
              <a:rPr sz="850" spc="30" dirty="0">
                <a:solidFill>
                  <a:srgbClr val="333333"/>
                </a:solidFill>
                <a:latin typeface="Lucida Console"/>
                <a:cs typeface="Lucida Console"/>
              </a:rPr>
              <a:t> keyboard --vckeymap=us --xlayouts='us' </a:t>
            </a:r>
            <a:r>
              <a:rPr sz="850" spc="20" dirty="0">
                <a:solidFill>
                  <a:srgbClr val="333333"/>
                </a:solidFill>
                <a:latin typeface="Lucida Console"/>
                <a:cs typeface="Lucida Console"/>
              </a:rPr>
              <a:t>13</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System </a:t>
            </a:r>
            <a:r>
              <a:rPr sz="850" spc="-495" dirty="0">
                <a:solidFill>
                  <a:srgbClr val="333333"/>
                </a:solidFill>
                <a:latin typeface="Lucida Console"/>
                <a:cs typeface="Lucida Console"/>
              </a:rPr>
              <a:t> </a:t>
            </a:r>
            <a:r>
              <a:rPr sz="850" spc="30" dirty="0">
                <a:solidFill>
                  <a:srgbClr val="333333"/>
                </a:solidFill>
                <a:latin typeface="Lucida Console"/>
                <a:cs typeface="Lucida Console"/>
              </a:rPr>
              <a:t>language</a:t>
            </a:r>
            <a:r>
              <a:rPr sz="850" spc="35" dirty="0">
                <a:solidFill>
                  <a:srgbClr val="333333"/>
                </a:solidFill>
                <a:latin typeface="Lucida Console"/>
                <a:cs typeface="Lucida Console"/>
              </a:rPr>
              <a:t> </a:t>
            </a:r>
            <a:r>
              <a:rPr sz="850" spc="20" dirty="0">
                <a:solidFill>
                  <a:srgbClr val="333333"/>
                </a:solidFill>
                <a:latin typeface="Lucida Console"/>
                <a:cs typeface="Lucida Console"/>
              </a:rPr>
              <a:t>14</a:t>
            </a:r>
            <a:r>
              <a:rPr sz="850" spc="40" dirty="0">
                <a:solidFill>
                  <a:srgbClr val="333333"/>
                </a:solidFill>
                <a:latin typeface="Lucida Console"/>
                <a:cs typeface="Lucida Console"/>
              </a:rPr>
              <a:t> </a:t>
            </a:r>
            <a:r>
              <a:rPr sz="850" spc="25" dirty="0">
                <a:solidFill>
                  <a:srgbClr val="333333"/>
                </a:solidFill>
                <a:latin typeface="Lucida Console"/>
                <a:cs typeface="Lucida Console"/>
              </a:rPr>
              <a:t>lang</a:t>
            </a:r>
            <a:r>
              <a:rPr sz="850" spc="40" dirty="0">
                <a:solidFill>
                  <a:srgbClr val="333333"/>
                </a:solidFill>
                <a:latin typeface="Lucida Console"/>
                <a:cs typeface="Lucida Console"/>
              </a:rPr>
              <a:t> </a:t>
            </a:r>
            <a:r>
              <a:rPr sz="850" spc="30" dirty="0">
                <a:solidFill>
                  <a:srgbClr val="333333"/>
                </a:solidFill>
                <a:latin typeface="Lucida Console"/>
                <a:cs typeface="Lucida Console"/>
              </a:rPr>
              <a:t>en_US.UTF-8</a:t>
            </a:r>
            <a:r>
              <a:rPr sz="850" spc="40" dirty="0">
                <a:solidFill>
                  <a:srgbClr val="333333"/>
                </a:solidFill>
                <a:latin typeface="Lucida Console"/>
                <a:cs typeface="Lucida Console"/>
              </a:rPr>
              <a:t> </a:t>
            </a:r>
            <a:r>
              <a:rPr sz="850" spc="20" dirty="0">
                <a:solidFill>
                  <a:srgbClr val="333333"/>
                </a:solidFill>
                <a:latin typeface="Lucida Console"/>
                <a:cs typeface="Lucida Console"/>
              </a:rPr>
              <a:t>15	16</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30" dirty="0">
                <a:solidFill>
                  <a:srgbClr val="333333"/>
                </a:solidFill>
                <a:latin typeface="Lucida Console"/>
                <a:cs typeface="Lucida Console"/>
              </a:rPr>
              <a:t>Network</a:t>
            </a:r>
            <a:r>
              <a:rPr sz="850" spc="35" dirty="0">
                <a:solidFill>
                  <a:srgbClr val="333333"/>
                </a:solidFill>
                <a:latin typeface="Lucida Console"/>
                <a:cs typeface="Lucida Console"/>
              </a:rPr>
              <a:t> </a:t>
            </a:r>
            <a:r>
              <a:rPr sz="850" spc="30" dirty="0">
                <a:solidFill>
                  <a:srgbClr val="333333"/>
                </a:solidFill>
                <a:latin typeface="Lucida Console"/>
                <a:cs typeface="Lucida Console"/>
              </a:rPr>
              <a:t>information</a:t>
            </a:r>
            <a:r>
              <a:rPr sz="850" spc="35" dirty="0">
                <a:solidFill>
                  <a:srgbClr val="333333"/>
                </a:solidFill>
                <a:latin typeface="Lucida Console"/>
                <a:cs typeface="Lucida Console"/>
              </a:rPr>
              <a:t> </a:t>
            </a:r>
            <a:r>
              <a:rPr sz="850" spc="20" dirty="0">
                <a:solidFill>
                  <a:srgbClr val="333333"/>
                </a:solidFill>
                <a:latin typeface="Lucida Console"/>
                <a:cs typeface="Lucida Console"/>
              </a:rPr>
              <a:t>17</a:t>
            </a:r>
            <a:r>
              <a:rPr sz="850" spc="35" dirty="0">
                <a:solidFill>
                  <a:srgbClr val="333333"/>
                </a:solidFill>
                <a:latin typeface="Lucida Console"/>
                <a:cs typeface="Lucida Console"/>
              </a:rPr>
              <a:t> </a:t>
            </a:r>
            <a:r>
              <a:rPr sz="850" spc="30" dirty="0">
                <a:solidFill>
                  <a:srgbClr val="333333"/>
                </a:solidFill>
                <a:latin typeface="Lucida Console"/>
                <a:cs typeface="Lucida Console"/>
              </a:rPr>
              <a:t>network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bootproto=dhcp</a:t>
            </a:r>
            <a:r>
              <a:rPr sz="850" spc="25" dirty="0">
                <a:solidFill>
                  <a:srgbClr val="333333"/>
                </a:solidFill>
                <a:latin typeface="Lucida Console"/>
                <a:cs typeface="Lucida Console"/>
              </a:rPr>
              <a:t> </a:t>
            </a:r>
            <a:r>
              <a:rPr sz="850" spc="30" dirty="0">
                <a:solidFill>
                  <a:srgbClr val="333333"/>
                </a:solidFill>
                <a:latin typeface="Lucida Console"/>
                <a:cs typeface="Lucida Console"/>
              </a:rPr>
              <a:t>--device=ens160</a:t>
            </a:r>
            <a:r>
              <a:rPr sz="850" spc="25" dirty="0">
                <a:solidFill>
                  <a:srgbClr val="333333"/>
                </a:solidFill>
                <a:latin typeface="Lucida Console"/>
                <a:cs typeface="Lucida Console"/>
              </a:rPr>
              <a:t> </a:t>
            </a:r>
            <a:r>
              <a:rPr sz="850" spc="30" dirty="0">
                <a:solidFill>
                  <a:srgbClr val="333333"/>
                </a:solidFill>
                <a:latin typeface="Lucida Console"/>
                <a:cs typeface="Lucida Console"/>
              </a:rPr>
              <a:t>--onboot=on</a:t>
            </a:r>
            <a:r>
              <a:rPr sz="850" spc="25" dirty="0">
                <a:solidFill>
                  <a:srgbClr val="333333"/>
                </a:solidFill>
                <a:latin typeface="Lucida Console"/>
                <a:cs typeface="Lucida Console"/>
              </a:rPr>
              <a:t> </a:t>
            </a:r>
            <a:r>
              <a:rPr sz="850" spc="30" dirty="0">
                <a:solidFill>
                  <a:srgbClr val="333333"/>
                </a:solidFill>
                <a:latin typeface="Lucida Console"/>
                <a:cs typeface="Lucida Console"/>
              </a:rPr>
              <a:t>--ipv6=auto</a:t>
            </a:r>
            <a:r>
              <a:rPr sz="850" spc="25" dirty="0">
                <a:solidFill>
                  <a:srgbClr val="333333"/>
                </a:solidFill>
                <a:latin typeface="Lucida Console"/>
                <a:cs typeface="Lucida Console"/>
              </a:rPr>
              <a:t> </a:t>
            </a:r>
            <a:r>
              <a:rPr sz="850" spc="30" dirty="0">
                <a:solidFill>
                  <a:srgbClr val="333333"/>
                </a:solidFill>
                <a:latin typeface="Lucida Console"/>
                <a:cs typeface="Lucida Console"/>
              </a:rPr>
              <a:t>--activate</a:t>
            </a:r>
            <a:r>
              <a:rPr sz="850" spc="25" dirty="0">
                <a:solidFill>
                  <a:srgbClr val="333333"/>
                </a:solidFill>
                <a:latin typeface="Lucida Console"/>
                <a:cs typeface="Lucida Console"/>
              </a:rPr>
              <a:t> </a:t>
            </a:r>
            <a:r>
              <a:rPr sz="850" spc="20" dirty="0">
                <a:solidFill>
                  <a:srgbClr val="333333"/>
                </a:solidFill>
                <a:latin typeface="Lucida Console"/>
                <a:cs typeface="Lucida Console"/>
              </a:rPr>
              <a:t>18</a:t>
            </a:r>
            <a:r>
              <a:rPr sz="850" spc="25" dirty="0">
                <a:solidFill>
                  <a:srgbClr val="333333"/>
                </a:solidFill>
                <a:latin typeface="Lucida Console"/>
                <a:cs typeface="Lucida Console"/>
              </a:rPr>
              <a:t> </a:t>
            </a:r>
            <a:r>
              <a:rPr sz="850" spc="30" dirty="0">
                <a:solidFill>
                  <a:srgbClr val="333333"/>
                </a:solidFill>
                <a:latin typeface="Lucida Console"/>
                <a:cs typeface="Lucida Console"/>
              </a:rPr>
              <a:t>network</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--hostname=linuxprobe.com </a:t>
            </a:r>
            <a:r>
              <a:rPr sz="850" spc="20" dirty="0">
                <a:solidFill>
                  <a:srgbClr val="333333"/>
                </a:solidFill>
                <a:latin typeface="Lucida Console"/>
                <a:cs typeface="Lucida Console"/>
              </a:rPr>
              <a:t>19</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Root</a:t>
            </a:r>
            <a:r>
              <a:rPr sz="850" spc="30" dirty="0">
                <a:solidFill>
                  <a:srgbClr val="333333"/>
                </a:solidFill>
                <a:latin typeface="Lucida Console"/>
                <a:cs typeface="Lucida Console"/>
              </a:rPr>
              <a:t> password</a:t>
            </a:r>
            <a:r>
              <a:rPr sz="850" spc="35" dirty="0">
                <a:solidFill>
                  <a:srgbClr val="333333"/>
                </a:solidFill>
                <a:latin typeface="Lucida Console"/>
                <a:cs typeface="Lucida Console"/>
              </a:rPr>
              <a:t> </a:t>
            </a:r>
            <a:r>
              <a:rPr sz="850" spc="20" dirty="0">
                <a:solidFill>
                  <a:srgbClr val="333333"/>
                </a:solidFill>
                <a:latin typeface="Lucida Console"/>
                <a:cs typeface="Lucida Console"/>
              </a:rPr>
              <a:t>20</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rootpw</a:t>
            </a:r>
            <a:r>
              <a:rPr sz="850" spc="30" dirty="0">
                <a:solidFill>
                  <a:srgbClr val="333333"/>
                </a:solidFill>
                <a:latin typeface="Lucida Console"/>
                <a:cs typeface="Lucida Console"/>
              </a:rPr>
              <a:t> --iscrypted</a:t>
            </a:r>
            <a:endParaRPr sz="850">
              <a:latin typeface="Lucida Console"/>
              <a:cs typeface="Lucida Console"/>
            </a:endParaRPr>
          </a:p>
          <a:p>
            <a:pPr marL="136525" marR="10160">
              <a:lnSpc>
                <a:spcPct val="132400"/>
              </a:lnSpc>
              <a:spcBef>
                <a:spcPts val="5"/>
              </a:spcBef>
            </a:pPr>
            <a:r>
              <a:rPr sz="850" spc="30" dirty="0">
                <a:solidFill>
                  <a:srgbClr val="333333"/>
                </a:solidFill>
                <a:latin typeface="Lucida Console"/>
                <a:cs typeface="Lucida Console"/>
              </a:rPr>
              <a:t>$6$EzIFyouUyBvWRIXv$y3bW3JZ2vD4c8bwVyKt7J90gyjULALTMLrnZZmvVujA75EpCCn50rlYm64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MHAInbMAXAgn2Bmlgou/pYjUZzL1</a:t>
            </a:r>
            <a:endParaRPr sz="850">
              <a:latin typeface="Lucida Console"/>
              <a:cs typeface="Lucida Console"/>
            </a:endParaRPr>
          </a:p>
        </p:txBody>
      </p:sp>
      <p:sp>
        <p:nvSpPr>
          <p:cNvPr id="19" name="object 19"/>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350</a:t>
            </a:fld>
            <a:endParaRPr sz="800">
              <a:latin typeface="小哥哥网恋吗"/>
              <a:cs typeface="小哥哥网恋吗"/>
            </a:endParaRPr>
          </a:p>
        </p:txBody>
      </p:sp>
      <p:sp>
        <p:nvSpPr>
          <p:cNvPr id="17" name="object 17"/>
          <p:cNvSpPr txBox="1"/>
          <p:nvPr/>
        </p:nvSpPr>
        <p:spPr>
          <a:xfrm>
            <a:off x="1070306" y="407109"/>
            <a:ext cx="5359400" cy="3689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cp</a:t>
            </a:r>
            <a:r>
              <a:rPr sz="850" spc="35" dirty="0">
                <a:solidFill>
                  <a:srgbClr val="333333"/>
                </a:solidFill>
                <a:latin typeface="Lucida Console"/>
                <a:cs typeface="Lucida Console"/>
              </a:rPr>
              <a:t> </a:t>
            </a:r>
            <a:r>
              <a:rPr sz="850" spc="30" dirty="0">
                <a:solidFill>
                  <a:srgbClr val="333333"/>
                </a:solidFill>
                <a:latin typeface="Lucida Console"/>
                <a:cs typeface="Lucida Console"/>
              </a:rPr>
              <a:t>~/anaconda-ks.cfg</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/var/ftp/pub/ks.cfg[root@linuxprobe</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a:t>
            </a:r>
            <a:r>
              <a:rPr sz="850" spc="15" dirty="0">
                <a:solidFill>
                  <a:srgbClr val="333333"/>
                </a:solidFill>
                <a:latin typeface="Lucida Console"/>
                <a:cs typeface="Lucida Console"/>
              </a:rPr>
              <a:t> </a:t>
            </a:r>
            <a:r>
              <a:rPr sz="850" spc="25" dirty="0">
                <a:solidFill>
                  <a:srgbClr val="333333"/>
                </a:solidFill>
                <a:latin typeface="Lucida Console"/>
                <a:cs typeface="Lucida Console"/>
              </a:rPr>
              <a:t>chmod</a:t>
            </a:r>
            <a:r>
              <a:rPr sz="850" spc="20" dirty="0">
                <a:solidFill>
                  <a:srgbClr val="333333"/>
                </a:solidFill>
                <a:latin typeface="Lucida Console"/>
                <a:cs typeface="Lucida Console"/>
              </a:rPr>
              <a:t> +r </a:t>
            </a:r>
            <a:r>
              <a:rPr sz="850" spc="30" dirty="0">
                <a:solidFill>
                  <a:srgbClr val="333333"/>
                </a:solidFill>
                <a:latin typeface="Lucida Console"/>
                <a:cs typeface="Lucida Console"/>
              </a:rPr>
              <a:t>/var/ftp/pub/ks.cfg</a:t>
            </a:r>
            <a:endParaRPr sz="850">
              <a:latin typeface="Lucida Console"/>
              <a:cs typeface="Lucida Console"/>
            </a:endParaRPr>
          </a:p>
        </p:txBody>
      </p:sp>
      <p:sp>
        <p:nvSpPr>
          <p:cNvPr id="18" name="object 1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082929"/>
            <a:ext cx="5651500" cy="1181735"/>
            <a:chOff x="959124" y="1082929"/>
            <a:chExt cx="5651500" cy="1181735"/>
          </a:xfrm>
        </p:grpSpPr>
        <p:sp>
          <p:nvSpPr>
            <p:cNvPr id="3" name="object 3"/>
            <p:cNvSpPr/>
            <p:nvPr/>
          </p:nvSpPr>
          <p:spPr>
            <a:xfrm>
              <a:off x="963889" y="1087694"/>
              <a:ext cx="5641975" cy="1172210"/>
            </a:xfrm>
            <a:custGeom>
              <a:avLst/>
              <a:gdLst/>
              <a:ahLst/>
              <a:cxnLst/>
              <a:rect l="l" t="t" r="r" b="b"/>
              <a:pathLst>
                <a:path w="5641975" h="1172210">
                  <a:moveTo>
                    <a:pt x="5617597" y="1172119"/>
                  </a:moveTo>
                  <a:lnTo>
                    <a:pt x="23823" y="1172119"/>
                  </a:lnTo>
                  <a:lnTo>
                    <a:pt x="20659" y="1171824"/>
                  </a:lnTo>
                  <a:lnTo>
                    <a:pt x="0" y="1151269"/>
                  </a:lnTo>
                  <a:lnTo>
                    <a:pt x="0" y="1148296"/>
                  </a:lnTo>
                  <a:lnTo>
                    <a:pt x="0" y="20545"/>
                  </a:lnTo>
                  <a:lnTo>
                    <a:pt x="600" y="17267"/>
                  </a:lnTo>
                  <a:lnTo>
                    <a:pt x="3020" y="11616"/>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616"/>
                  </a:lnTo>
                  <a:lnTo>
                    <a:pt x="5640821" y="17267"/>
                  </a:lnTo>
                  <a:lnTo>
                    <a:pt x="5641421" y="20545"/>
                  </a:lnTo>
                  <a:lnTo>
                    <a:pt x="5641421" y="1151269"/>
                  </a:lnTo>
                  <a:lnTo>
                    <a:pt x="5620752" y="1171824"/>
                  </a:lnTo>
                  <a:lnTo>
                    <a:pt x="5617597" y="1172119"/>
                  </a:lnTo>
                  <a:close/>
                </a:path>
              </a:pathLst>
            </a:custGeom>
            <a:solidFill>
              <a:srgbClr val="F8F8F8"/>
            </a:solidFill>
          </p:spPr>
          <p:txBody>
            <a:bodyPr wrap="square" lIns="0" tIns="0" rIns="0" bIns="0" rtlCol="0"/>
            <a:lstStyle/>
            <a:p>
              <a:endParaRPr/>
            </a:p>
          </p:txBody>
        </p:sp>
        <p:sp>
          <p:nvSpPr>
            <p:cNvPr id="4" name="object 4"/>
            <p:cNvSpPr/>
            <p:nvPr/>
          </p:nvSpPr>
          <p:spPr>
            <a:xfrm>
              <a:off x="963889" y="1087694"/>
              <a:ext cx="5641975" cy="1172210"/>
            </a:xfrm>
            <a:custGeom>
              <a:avLst/>
              <a:gdLst/>
              <a:ahLst/>
              <a:cxnLst/>
              <a:rect l="l" t="t" r="r" b="b"/>
              <a:pathLst>
                <a:path w="5641975" h="1172210">
                  <a:moveTo>
                    <a:pt x="0" y="114829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1148296"/>
                  </a:lnTo>
                  <a:lnTo>
                    <a:pt x="5641421" y="1151269"/>
                  </a:lnTo>
                  <a:lnTo>
                    <a:pt x="5640821" y="1154252"/>
                  </a:lnTo>
                  <a:lnTo>
                    <a:pt x="5639610" y="1156929"/>
                  </a:lnTo>
                  <a:lnTo>
                    <a:pt x="5638400" y="1159607"/>
                  </a:lnTo>
                  <a:lnTo>
                    <a:pt x="5617597" y="1172119"/>
                  </a:lnTo>
                  <a:lnTo>
                    <a:pt x="23823" y="1172119"/>
                  </a:lnTo>
                  <a:lnTo>
                    <a:pt x="1810" y="1156929"/>
                  </a:lnTo>
                  <a:lnTo>
                    <a:pt x="600" y="1154252"/>
                  </a:lnTo>
                  <a:lnTo>
                    <a:pt x="0" y="1151269"/>
                  </a:lnTo>
                  <a:lnTo>
                    <a:pt x="0" y="114829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168858"/>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931638"/>
            <a:ext cx="5651500" cy="1181735"/>
            <a:chOff x="959124" y="2931638"/>
            <a:chExt cx="5651500" cy="1181735"/>
          </a:xfrm>
        </p:grpSpPr>
        <p:sp>
          <p:nvSpPr>
            <p:cNvPr id="7" name="object 7"/>
            <p:cNvSpPr/>
            <p:nvPr/>
          </p:nvSpPr>
          <p:spPr>
            <a:xfrm>
              <a:off x="963889" y="2936403"/>
              <a:ext cx="5641975" cy="1172210"/>
            </a:xfrm>
            <a:custGeom>
              <a:avLst/>
              <a:gdLst/>
              <a:ahLst/>
              <a:cxnLst/>
              <a:rect l="l" t="t" r="r" b="b"/>
              <a:pathLst>
                <a:path w="5641975" h="1172210">
                  <a:moveTo>
                    <a:pt x="5617597" y="1172119"/>
                  </a:moveTo>
                  <a:lnTo>
                    <a:pt x="23823" y="1172119"/>
                  </a:lnTo>
                  <a:lnTo>
                    <a:pt x="20659" y="1171824"/>
                  </a:lnTo>
                  <a:lnTo>
                    <a:pt x="0" y="1150973"/>
                  </a:lnTo>
                  <a:lnTo>
                    <a:pt x="0" y="1148296"/>
                  </a:lnTo>
                  <a:lnTo>
                    <a:pt x="0" y="20545"/>
                  </a:lnTo>
                  <a:lnTo>
                    <a:pt x="600" y="17267"/>
                  </a:lnTo>
                  <a:lnTo>
                    <a:pt x="3020" y="11616"/>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616"/>
                  </a:lnTo>
                  <a:lnTo>
                    <a:pt x="5640821" y="17267"/>
                  </a:lnTo>
                  <a:lnTo>
                    <a:pt x="5641421" y="20545"/>
                  </a:lnTo>
                  <a:lnTo>
                    <a:pt x="5641421" y="1150973"/>
                  </a:lnTo>
                  <a:lnTo>
                    <a:pt x="5620752" y="1171824"/>
                  </a:lnTo>
                  <a:lnTo>
                    <a:pt x="5617597" y="1172119"/>
                  </a:lnTo>
                  <a:close/>
                </a:path>
              </a:pathLst>
            </a:custGeom>
            <a:solidFill>
              <a:srgbClr val="F8F8F8"/>
            </a:solidFill>
          </p:spPr>
          <p:txBody>
            <a:bodyPr wrap="square" lIns="0" tIns="0" rIns="0" bIns="0" rtlCol="0"/>
            <a:lstStyle/>
            <a:p>
              <a:endParaRPr/>
            </a:p>
          </p:txBody>
        </p:sp>
        <p:sp>
          <p:nvSpPr>
            <p:cNvPr id="8" name="object 8"/>
            <p:cNvSpPr/>
            <p:nvPr/>
          </p:nvSpPr>
          <p:spPr>
            <a:xfrm>
              <a:off x="963889" y="2936403"/>
              <a:ext cx="5641975" cy="1172210"/>
            </a:xfrm>
            <a:custGeom>
              <a:avLst/>
              <a:gdLst/>
              <a:ahLst/>
              <a:cxnLst/>
              <a:rect l="l" t="t" r="r" b="b"/>
              <a:pathLst>
                <a:path w="5641975" h="1172210">
                  <a:moveTo>
                    <a:pt x="0" y="1148296"/>
                  </a:moveTo>
                  <a:lnTo>
                    <a:pt x="0" y="23823"/>
                  </a:lnTo>
                  <a:lnTo>
                    <a:pt x="0" y="20545"/>
                  </a:lnTo>
                  <a:lnTo>
                    <a:pt x="600" y="17267"/>
                  </a:lnTo>
                  <a:lnTo>
                    <a:pt x="1810" y="14294"/>
                  </a:lnTo>
                  <a:lnTo>
                    <a:pt x="3020" y="11616"/>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616"/>
                  </a:lnTo>
                  <a:lnTo>
                    <a:pt x="5639610" y="14294"/>
                  </a:lnTo>
                  <a:lnTo>
                    <a:pt x="5640821" y="17267"/>
                  </a:lnTo>
                  <a:lnTo>
                    <a:pt x="5641421" y="20545"/>
                  </a:lnTo>
                  <a:lnTo>
                    <a:pt x="5641421" y="23823"/>
                  </a:lnTo>
                  <a:lnTo>
                    <a:pt x="5641421" y="1148296"/>
                  </a:lnTo>
                  <a:lnTo>
                    <a:pt x="5641421" y="1150973"/>
                  </a:lnTo>
                  <a:lnTo>
                    <a:pt x="5640821" y="1153956"/>
                  </a:lnTo>
                  <a:lnTo>
                    <a:pt x="5639610" y="1156634"/>
                  </a:lnTo>
                  <a:lnTo>
                    <a:pt x="5638400" y="1159607"/>
                  </a:lnTo>
                  <a:lnTo>
                    <a:pt x="5617597" y="1172119"/>
                  </a:lnTo>
                  <a:lnTo>
                    <a:pt x="23823" y="1172119"/>
                  </a:lnTo>
                  <a:lnTo>
                    <a:pt x="1810" y="1156634"/>
                  </a:lnTo>
                  <a:lnTo>
                    <a:pt x="600" y="1153956"/>
                  </a:lnTo>
                  <a:lnTo>
                    <a:pt x="0" y="1150973"/>
                  </a:lnTo>
                  <a:lnTo>
                    <a:pt x="0" y="114829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017567"/>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780347"/>
            <a:ext cx="5651500" cy="3754754"/>
            <a:chOff x="959124" y="4780347"/>
            <a:chExt cx="5651500" cy="3754754"/>
          </a:xfrm>
        </p:grpSpPr>
        <p:sp>
          <p:nvSpPr>
            <p:cNvPr id="11" name="object 11"/>
            <p:cNvSpPr/>
            <p:nvPr/>
          </p:nvSpPr>
          <p:spPr>
            <a:xfrm>
              <a:off x="963889" y="4785112"/>
              <a:ext cx="5641975" cy="3745229"/>
            </a:xfrm>
            <a:custGeom>
              <a:avLst/>
              <a:gdLst/>
              <a:ahLst/>
              <a:cxnLst/>
              <a:rect l="l" t="t" r="r" b="b"/>
              <a:pathLst>
                <a:path w="5641975" h="3745229">
                  <a:moveTo>
                    <a:pt x="5617597" y="3745065"/>
                  </a:moveTo>
                  <a:lnTo>
                    <a:pt x="23823" y="3745065"/>
                  </a:lnTo>
                  <a:lnTo>
                    <a:pt x="20659" y="3744769"/>
                  </a:lnTo>
                  <a:lnTo>
                    <a:pt x="0" y="3724214"/>
                  </a:lnTo>
                  <a:lnTo>
                    <a:pt x="0" y="3721241"/>
                  </a:lnTo>
                  <a:lnTo>
                    <a:pt x="0" y="20250"/>
                  </a:lnTo>
                  <a:lnTo>
                    <a:pt x="20659" y="0"/>
                  </a:lnTo>
                  <a:lnTo>
                    <a:pt x="5620752" y="0"/>
                  </a:lnTo>
                  <a:lnTo>
                    <a:pt x="5641421" y="20250"/>
                  </a:lnTo>
                  <a:lnTo>
                    <a:pt x="5641421" y="3724214"/>
                  </a:lnTo>
                  <a:lnTo>
                    <a:pt x="5620752" y="3744769"/>
                  </a:lnTo>
                  <a:lnTo>
                    <a:pt x="5617597" y="3745065"/>
                  </a:lnTo>
                  <a:close/>
                </a:path>
              </a:pathLst>
            </a:custGeom>
            <a:solidFill>
              <a:srgbClr val="F8F8F8"/>
            </a:solidFill>
          </p:spPr>
          <p:txBody>
            <a:bodyPr wrap="square" lIns="0" tIns="0" rIns="0" bIns="0" rtlCol="0"/>
            <a:lstStyle/>
            <a:p>
              <a:endParaRPr/>
            </a:p>
          </p:txBody>
        </p:sp>
        <p:sp>
          <p:nvSpPr>
            <p:cNvPr id="12" name="object 12"/>
            <p:cNvSpPr/>
            <p:nvPr/>
          </p:nvSpPr>
          <p:spPr>
            <a:xfrm>
              <a:off x="963889" y="4785112"/>
              <a:ext cx="5641975" cy="3745229"/>
            </a:xfrm>
            <a:custGeom>
              <a:avLst/>
              <a:gdLst/>
              <a:ahLst/>
              <a:cxnLst/>
              <a:rect l="l" t="t" r="r" b="b"/>
              <a:pathLst>
                <a:path w="5641975" h="3745229">
                  <a:moveTo>
                    <a:pt x="0" y="3721241"/>
                  </a:moveTo>
                  <a:lnTo>
                    <a:pt x="0" y="23823"/>
                  </a:lnTo>
                  <a:lnTo>
                    <a:pt x="0" y="20250"/>
                  </a:lnTo>
                  <a:lnTo>
                    <a:pt x="600" y="16971"/>
                  </a:lnTo>
                  <a:lnTo>
                    <a:pt x="1810" y="13998"/>
                  </a:lnTo>
                  <a:lnTo>
                    <a:pt x="3020" y="11016"/>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016"/>
                  </a:lnTo>
                  <a:lnTo>
                    <a:pt x="5639610" y="13998"/>
                  </a:lnTo>
                  <a:lnTo>
                    <a:pt x="5640821" y="16971"/>
                  </a:lnTo>
                  <a:lnTo>
                    <a:pt x="5641421" y="20250"/>
                  </a:lnTo>
                  <a:lnTo>
                    <a:pt x="5641421" y="23823"/>
                  </a:lnTo>
                  <a:lnTo>
                    <a:pt x="5641421" y="3721241"/>
                  </a:lnTo>
                  <a:lnTo>
                    <a:pt x="5641421" y="3724214"/>
                  </a:lnTo>
                  <a:lnTo>
                    <a:pt x="5640821" y="3727197"/>
                  </a:lnTo>
                  <a:lnTo>
                    <a:pt x="5617597" y="3745065"/>
                  </a:lnTo>
                  <a:lnTo>
                    <a:pt x="23823" y="3745065"/>
                  </a:lnTo>
                  <a:lnTo>
                    <a:pt x="0" y="3724214"/>
                  </a:lnTo>
                  <a:lnTo>
                    <a:pt x="0" y="3721241"/>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4866277"/>
              <a:ext cx="5556250" cy="3602354"/>
            </a:xfrm>
            <a:custGeom>
              <a:avLst/>
              <a:gdLst/>
              <a:ahLst/>
              <a:cxnLst/>
              <a:rect l="l" t="t" r="r" b="b"/>
              <a:pathLst>
                <a:path w="5556250" h="3602354">
                  <a:moveTo>
                    <a:pt x="5555656" y="3602123"/>
                  </a:moveTo>
                  <a:lnTo>
                    <a:pt x="0" y="3602123"/>
                  </a:lnTo>
                  <a:lnTo>
                    <a:pt x="0" y="0"/>
                  </a:lnTo>
                  <a:lnTo>
                    <a:pt x="5555656" y="0"/>
                  </a:lnTo>
                  <a:lnTo>
                    <a:pt x="5555656" y="3602123"/>
                  </a:lnTo>
                  <a:close/>
                </a:path>
              </a:pathLst>
            </a:custGeom>
            <a:solidFill>
              <a:srgbClr val="F8F8F8"/>
            </a:solidFill>
          </p:spPr>
          <p:txBody>
            <a:bodyPr wrap="square" lIns="0" tIns="0" rIns="0" bIns="0" rtlCol="0"/>
            <a:lstStyle/>
            <a:p>
              <a:endParaRPr/>
            </a:p>
          </p:txBody>
        </p:sp>
      </p:grpSp>
      <p:sp>
        <p:nvSpPr>
          <p:cNvPr id="14" name="object 14"/>
          <p:cNvSpPr txBox="1"/>
          <p:nvPr/>
        </p:nvSpPr>
        <p:spPr>
          <a:xfrm>
            <a:off x="857524" y="332741"/>
            <a:ext cx="5885815" cy="7942580"/>
          </a:xfrm>
          <a:prstGeom prst="rect">
            <a:avLst/>
          </a:prstGeom>
        </p:spPr>
        <p:txBody>
          <a:bodyPr vert="horz" wrap="square" lIns="0" tIns="12065" rIns="0" bIns="0" rtlCol="0">
            <a:spAutoFit/>
          </a:bodyPr>
          <a:lstStyle/>
          <a:p>
            <a:pPr marL="101600" marR="93980">
              <a:lnSpc>
                <a:spcPct val="131600"/>
              </a:lnSpc>
              <a:spcBef>
                <a:spcPts val="95"/>
              </a:spcBef>
            </a:pPr>
            <a:r>
              <a:rPr sz="950" b="1" spc="25" dirty="0">
                <a:solidFill>
                  <a:srgbClr val="333333"/>
                </a:solidFill>
                <a:latin typeface="微软雅黑"/>
                <a:cs typeface="微软雅黑"/>
              </a:rPr>
              <a:t>其中第</a:t>
            </a:r>
            <a:r>
              <a:rPr sz="950" b="1" dirty="0">
                <a:solidFill>
                  <a:srgbClr val="333333"/>
                </a:solidFill>
                <a:latin typeface="Trebuchet MS"/>
                <a:cs typeface="Trebuchet MS"/>
              </a:rPr>
              <a:t>21</a:t>
            </a:r>
            <a:r>
              <a:rPr sz="950" b="1" spc="25" dirty="0">
                <a:solidFill>
                  <a:srgbClr val="333333"/>
                </a:solidFill>
                <a:latin typeface="微软雅黑"/>
                <a:cs typeface="微软雅黑"/>
              </a:rPr>
              <a:t>行至</a:t>
            </a:r>
            <a:r>
              <a:rPr sz="950" b="1" dirty="0">
                <a:solidFill>
                  <a:srgbClr val="333333"/>
                </a:solidFill>
                <a:latin typeface="Trebuchet MS"/>
                <a:cs typeface="Trebuchet MS"/>
              </a:rPr>
              <a:t>30</a:t>
            </a:r>
            <a:r>
              <a:rPr sz="950" b="1" spc="25" dirty="0">
                <a:solidFill>
                  <a:srgbClr val="333333"/>
                </a:solidFill>
                <a:latin typeface="微软雅黑"/>
                <a:cs typeface="微软雅黑"/>
              </a:rPr>
              <a:t>行中</a:t>
            </a:r>
            <a:r>
              <a:rPr sz="950" b="1" spc="45" dirty="0">
                <a:solidFill>
                  <a:srgbClr val="333333"/>
                </a:solidFill>
                <a:latin typeface="Trebuchet MS"/>
                <a:cs typeface="Trebuchet MS"/>
              </a:rPr>
              <a:t>timezone</a:t>
            </a:r>
            <a:r>
              <a:rPr sz="950" b="1" spc="25" dirty="0">
                <a:solidFill>
                  <a:srgbClr val="333333"/>
                </a:solidFill>
                <a:latin typeface="微软雅黑"/>
                <a:cs typeface="微软雅黑"/>
              </a:rPr>
              <a:t>参数定义了系统默认市区为上海，如果同学们服务器时间存在不准确</a:t>
            </a:r>
            <a:r>
              <a:rPr sz="950" b="1" spc="-405" dirty="0">
                <a:solidFill>
                  <a:srgbClr val="333333"/>
                </a:solidFill>
                <a:latin typeface="微软雅黑"/>
                <a:cs typeface="微软雅黑"/>
              </a:rPr>
              <a:t>的</a:t>
            </a:r>
            <a:r>
              <a:rPr sz="1200" baseline="34722" dirty="0">
                <a:latin typeface="小哥哥网恋吗"/>
                <a:cs typeface="小哥哥网恋吗"/>
              </a:rPr>
              <a:t>5/20 </a:t>
            </a:r>
            <a:r>
              <a:rPr sz="950" b="1" spc="25" dirty="0">
                <a:solidFill>
                  <a:srgbClr val="333333"/>
                </a:solidFill>
                <a:latin typeface="微软雅黑"/>
                <a:cs typeface="微软雅黑"/>
              </a:rPr>
              <a:t>情况，则如下修改即可。第</a:t>
            </a:r>
            <a:r>
              <a:rPr sz="950" b="1" dirty="0">
                <a:solidFill>
                  <a:srgbClr val="333333"/>
                </a:solidFill>
                <a:latin typeface="Trebuchet MS"/>
                <a:cs typeface="Trebuchet MS"/>
              </a:rPr>
              <a:t>29</a:t>
            </a:r>
            <a:r>
              <a:rPr sz="950" b="1" spc="25" dirty="0">
                <a:solidFill>
                  <a:srgbClr val="333333"/>
                </a:solidFill>
                <a:latin typeface="微软雅黑"/>
                <a:cs typeface="微软雅黑"/>
              </a:rPr>
              <a:t>行创建了一个普通用户，密码值可复制</a:t>
            </a:r>
            <a:r>
              <a:rPr sz="950" b="1" spc="55" dirty="0">
                <a:solidFill>
                  <a:srgbClr val="333333"/>
                </a:solidFill>
                <a:latin typeface="Trebuchet MS"/>
                <a:cs typeface="Trebuchet MS"/>
              </a:rPr>
              <a:t>/etc/shadow</a:t>
            </a:r>
            <a:r>
              <a:rPr sz="950" b="1" spc="25" dirty="0">
                <a:solidFill>
                  <a:srgbClr val="333333"/>
                </a:solidFill>
                <a:latin typeface="微软雅黑"/>
                <a:cs typeface="微软雅黑"/>
              </a:rPr>
              <a:t>文件中的加密密文， </a:t>
            </a:r>
            <a:r>
              <a:rPr sz="950" b="1" spc="30" dirty="0">
                <a:solidFill>
                  <a:srgbClr val="333333"/>
                </a:solidFill>
                <a:latin typeface="微软雅黑"/>
                <a:cs typeface="微软雅黑"/>
              </a:rPr>
              <a:t> </a:t>
            </a:r>
            <a:r>
              <a:rPr sz="950" b="1" spc="25" dirty="0">
                <a:solidFill>
                  <a:srgbClr val="333333"/>
                </a:solidFill>
                <a:latin typeface="微软雅黑"/>
                <a:cs typeface="微软雅黑"/>
              </a:rPr>
              <a:t>它会由系统自动创建出来。</a:t>
            </a:r>
            <a:endParaRPr sz="950">
              <a:latin typeface="微软雅黑"/>
              <a:cs typeface="微软雅黑"/>
            </a:endParaRPr>
          </a:p>
          <a:p>
            <a:pPr>
              <a:lnSpc>
                <a:spcPct val="100000"/>
              </a:lnSpc>
              <a:spcBef>
                <a:spcPts val="45"/>
              </a:spcBef>
            </a:pPr>
            <a:endParaRPr sz="900">
              <a:latin typeface="微软雅黑"/>
              <a:cs typeface="微软雅黑"/>
            </a:endParaRPr>
          </a:p>
          <a:p>
            <a:pPr marL="225425" marR="271145" indent="66675">
              <a:lnSpc>
                <a:spcPct val="132400"/>
              </a:lnSpc>
              <a:tabLst>
                <a:tab pos="4365625" algn="l"/>
              </a:tabLst>
            </a:pPr>
            <a:r>
              <a:rPr sz="850" spc="20" dirty="0">
                <a:solidFill>
                  <a:srgbClr val="333333"/>
                </a:solidFill>
                <a:latin typeface="Lucida Console"/>
                <a:cs typeface="Lucida Console"/>
              </a:rPr>
              <a:t>21</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15" dirty="0">
                <a:solidFill>
                  <a:srgbClr val="333333"/>
                </a:solidFill>
                <a:latin typeface="Lucida Console"/>
                <a:cs typeface="Lucida Console"/>
              </a:rPr>
              <a:t>X</a:t>
            </a:r>
            <a:r>
              <a:rPr sz="850" spc="45" dirty="0">
                <a:solidFill>
                  <a:srgbClr val="333333"/>
                </a:solidFill>
                <a:latin typeface="Lucida Console"/>
                <a:cs typeface="Lucida Console"/>
              </a:rPr>
              <a:t> </a:t>
            </a:r>
            <a:r>
              <a:rPr sz="850" spc="25" dirty="0">
                <a:solidFill>
                  <a:srgbClr val="333333"/>
                </a:solidFill>
                <a:latin typeface="Lucida Console"/>
                <a:cs typeface="Lucida Console"/>
              </a:rPr>
              <a:t>Window</a:t>
            </a:r>
            <a:r>
              <a:rPr sz="850" spc="4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40" dirty="0">
                <a:solidFill>
                  <a:srgbClr val="333333"/>
                </a:solidFill>
                <a:latin typeface="Lucida Console"/>
                <a:cs typeface="Lucida Console"/>
              </a:rPr>
              <a:t> </a:t>
            </a:r>
            <a:r>
              <a:rPr sz="850" spc="30" dirty="0">
                <a:solidFill>
                  <a:srgbClr val="333333"/>
                </a:solidFill>
                <a:latin typeface="Lucida Console"/>
                <a:cs typeface="Lucida Console"/>
              </a:rPr>
              <a:t>configuration</a:t>
            </a:r>
            <a:r>
              <a:rPr sz="850" spc="45" dirty="0">
                <a:solidFill>
                  <a:srgbClr val="333333"/>
                </a:solidFill>
                <a:latin typeface="Lucida Console"/>
                <a:cs typeface="Lucida Console"/>
              </a:rPr>
              <a:t> </a:t>
            </a:r>
            <a:r>
              <a:rPr sz="850" spc="30" dirty="0">
                <a:solidFill>
                  <a:srgbClr val="333333"/>
                </a:solidFill>
                <a:latin typeface="Lucida Console"/>
                <a:cs typeface="Lucida Console"/>
              </a:rPr>
              <a:t>information</a:t>
            </a:r>
            <a:r>
              <a:rPr sz="850" spc="40" dirty="0">
                <a:solidFill>
                  <a:srgbClr val="333333"/>
                </a:solidFill>
                <a:latin typeface="Lucida Console"/>
                <a:cs typeface="Lucida Console"/>
              </a:rPr>
              <a:t> </a:t>
            </a:r>
            <a:r>
              <a:rPr sz="850" spc="20" dirty="0">
                <a:solidFill>
                  <a:srgbClr val="333333"/>
                </a:solidFill>
                <a:latin typeface="Lucida Console"/>
                <a:cs typeface="Lucida Console"/>
              </a:rPr>
              <a:t>22</a:t>
            </a:r>
            <a:r>
              <a:rPr sz="850" spc="40" dirty="0">
                <a:solidFill>
                  <a:srgbClr val="333333"/>
                </a:solidFill>
                <a:latin typeface="Lucida Console"/>
                <a:cs typeface="Lucida Console"/>
              </a:rPr>
              <a:t> </a:t>
            </a:r>
            <a:r>
              <a:rPr sz="850" spc="30" dirty="0">
                <a:solidFill>
                  <a:srgbClr val="333333"/>
                </a:solidFill>
                <a:latin typeface="Lucida Console"/>
                <a:cs typeface="Lucida Console"/>
              </a:rPr>
              <a:t>xconfig	--startxonboot</a:t>
            </a:r>
            <a:r>
              <a:rPr sz="850" spc="90" dirty="0">
                <a:solidFill>
                  <a:srgbClr val="333333"/>
                </a:solidFill>
                <a:latin typeface="Lucida Console"/>
                <a:cs typeface="Lucida Console"/>
              </a:rPr>
              <a:t> </a:t>
            </a:r>
            <a:r>
              <a:rPr sz="850" spc="20" dirty="0">
                <a:solidFill>
                  <a:srgbClr val="333333"/>
                </a:solidFill>
                <a:latin typeface="Lucida Console"/>
                <a:cs typeface="Lucida Console"/>
              </a:rPr>
              <a:t>23 </a:t>
            </a:r>
            <a:r>
              <a:rPr sz="850" spc="-49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Run</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Setup</a:t>
            </a:r>
            <a:r>
              <a:rPr sz="850" spc="35" dirty="0">
                <a:solidFill>
                  <a:srgbClr val="333333"/>
                </a:solidFill>
                <a:latin typeface="Lucida Console"/>
                <a:cs typeface="Lucida Console"/>
              </a:rPr>
              <a:t> </a:t>
            </a:r>
            <a:r>
              <a:rPr sz="850" spc="25" dirty="0">
                <a:solidFill>
                  <a:srgbClr val="333333"/>
                </a:solidFill>
                <a:latin typeface="Lucida Console"/>
                <a:cs typeface="Lucida Console"/>
              </a:rPr>
              <a:t>Agent</a:t>
            </a:r>
            <a:r>
              <a:rPr sz="850" spc="35" dirty="0">
                <a:solidFill>
                  <a:srgbClr val="333333"/>
                </a:solidFill>
                <a:latin typeface="Lucida Console"/>
                <a:cs typeface="Lucida Console"/>
              </a:rPr>
              <a:t> </a:t>
            </a:r>
            <a:r>
              <a:rPr sz="850" spc="20" dirty="0">
                <a:solidFill>
                  <a:srgbClr val="333333"/>
                </a:solidFill>
                <a:latin typeface="Lucida Console"/>
                <a:cs typeface="Lucida Console"/>
              </a:rPr>
              <a:t>on</a:t>
            </a:r>
            <a:r>
              <a:rPr sz="850" spc="35" dirty="0">
                <a:solidFill>
                  <a:srgbClr val="333333"/>
                </a:solidFill>
                <a:latin typeface="Lucida Console"/>
                <a:cs typeface="Lucida Console"/>
              </a:rPr>
              <a:t> </a:t>
            </a:r>
            <a:r>
              <a:rPr sz="850" spc="25" dirty="0">
                <a:solidFill>
                  <a:srgbClr val="333333"/>
                </a:solidFill>
                <a:latin typeface="Lucida Console"/>
                <a:cs typeface="Lucida Console"/>
              </a:rPr>
              <a:t>first</a:t>
            </a:r>
            <a:r>
              <a:rPr sz="850" spc="35" dirty="0">
                <a:solidFill>
                  <a:srgbClr val="333333"/>
                </a:solidFill>
                <a:latin typeface="Lucida Console"/>
                <a:cs typeface="Lucida Console"/>
              </a:rPr>
              <a:t> </a:t>
            </a:r>
            <a:r>
              <a:rPr sz="850" spc="25" dirty="0">
                <a:solidFill>
                  <a:srgbClr val="333333"/>
                </a:solidFill>
                <a:latin typeface="Lucida Console"/>
                <a:cs typeface="Lucida Console"/>
              </a:rPr>
              <a:t>boot</a:t>
            </a:r>
            <a:r>
              <a:rPr sz="850" spc="30" dirty="0">
                <a:solidFill>
                  <a:srgbClr val="333333"/>
                </a:solidFill>
                <a:latin typeface="Lucida Console"/>
                <a:cs typeface="Lucida Console"/>
              </a:rPr>
              <a:t> </a:t>
            </a:r>
            <a:r>
              <a:rPr sz="850" spc="20" dirty="0">
                <a:solidFill>
                  <a:srgbClr val="333333"/>
                </a:solidFill>
                <a:latin typeface="Lucida Console"/>
                <a:cs typeface="Lucida Console"/>
              </a:rPr>
              <a:t>24</a:t>
            </a:r>
            <a:r>
              <a:rPr sz="850" spc="35" dirty="0">
                <a:solidFill>
                  <a:srgbClr val="333333"/>
                </a:solidFill>
                <a:latin typeface="Lucida Console"/>
                <a:cs typeface="Lucida Console"/>
              </a:rPr>
              <a:t> </a:t>
            </a:r>
            <a:r>
              <a:rPr sz="850" spc="30" dirty="0">
                <a:solidFill>
                  <a:srgbClr val="333333"/>
                </a:solidFill>
                <a:latin typeface="Lucida Console"/>
                <a:cs typeface="Lucida Console"/>
              </a:rPr>
              <a:t>firstboot</a:t>
            </a:r>
            <a:r>
              <a:rPr sz="850" spc="35" dirty="0">
                <a:solidFill>
                  <a:srgbClr val="333333"/>
                </a:solidFill>
                <a:latin typeface="Lucida Console"/>
                <a:cs typeface="Lucida Console"/>
              </a:rPr>
              <a:t> </a:t>
            </a:r>
            <a:r>
              <a:rPr sz="850" spc="30" dirty="0">
                <a:solidFill>
                  <a:srgbClr val="333333"/>
                </a:solidFill>
                <a:latin typeface="Lucida Console"/>
                <a:cs typeface="Lucida Console"/>
              </a:rPr>
              <a:t>--enable</a:t>
            </a:r>
            <a:r>
              <a:rPr sz="850" spc="35" dirty="0">
                <a:solidFill>
                  <a:srgbClr val="333333"/>
                </a:solidFill>
                <a:latin typeface="Lucida Console"/>
                <a:cs typeface="Lucida Console"/>
              </a:rPr>
              <a:t> </a:t>
            </a:r>
            <a:r>
              <a:rPr sz="850" spc="20" dirty="0">
                <a:solidFill>
                  <a:srgbClr val="333333"/>
                </a:solidFill>
                <a:latin typeface="Lucida Console"/>
                <a:cs typeface="Lucida Console"/>
              </a:rPr>
              <a:t>25</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0" dirty="0">
                <a:solidFill>
                  <a:srgbClr val="333333"/>
                </a:solidFill>
                <a:latin typeface="Lucida Console"/>
                <a:cs typeface="Lucida Console"/>
              </a:rPr>
              <a:t> services</a:t>
            </a:r>
            <a:endParaRPr sz="850">
              <a:latin typeface="Lucida Console"/>
              <a:cs typeface="Lucida Console"/>
            </a:endParaRPr>
          </a:p>
          <a:p>
            <a:pPr marL="225425" marR="240665">
              <a:lnSpc>
                <a:spcPct val="132400"/>
              </a:lnSpc>
            </a:pPr>
            <a:r>
              <a:rPr sz="850" spc="20" dirty="0">
                <a:solidFill>
                  <a:srgbClr val="333333"/>
                </a:solidFill>
                <a:latin typeface="Lucida Console"/>
                <a:cs typeface="Lucida Console"/>
              </a:rPr>
              <a:t>26</a:t>
            </a:r>
            <a:r>
              <a:rPr sz="850" spc="85" dirty="0">
                <a:solidFill>
                  <a:srgbClr val="333333"/>
                </a:solidFill>
                <a:latin typeface="Lucida Console"/>
                <a:cs typeface="Lucida Console"/>
              </a:rPr>
              <a:t> </a:t>
            </a:r>
            <a:r>
              <a:rPr sz="850" spc="30" dirty="0">
                <a:solidFill>
                  <a:srgbClr val="333333"/>
                </a:solidFill>
                <a:latin typeface="Lucida Console"/>
                <a:cs typeface="Lucida Console"/>
              </a:rPr>
              <a:t>services</a:t>
            </a:r>
            <a:r>
              <a:rPr sz="850" spc="90" dirty="0">
                <a:solidFill>
                  <a:srgbClr val="333333"/>
                </a:solidFill>
                <a:latin typeface="Lucida Console"/>
                <a:cs typeface="Lucida Console"/>
              </a:rPr>
              <a:t> </a:t>
            </a:r>
            <a:r>
              <a:rPr sz="850" spc="30" dirty="0">
                <a:solidFill>
                  <a:srgbClr val="333333"/>
                </a:solidFill>
                <a:latin typeface="Lucida Console"/>
                <a:cs typeface="Lucida Console"/>
              </a:rPr>
              <a:t>--disabled="chronyd"</a:t>
            </a:r>
            <a:r>
              <a:rPr sz="850" spc="90" dirty="0">
                <a:solidFill>
                  <a:srgbClr val="333333"/>
                </a:solidFill>
                <a:latin typeface="Lucida Console"/>
                <a:cs typeface="Lucida Console"/>
              </a:rPr>
              <a:t> </a:t>
            </a:r>
            <a:r>
              <a:rPr sz="850" spc="20" dirty="0">
                <a:solidFill>
                  <a:srgbClr val="333333"/>
                </a:solidFill>
                <a:latin typeface="Lucida Console"/>
                <a:cs typeface="Lucida Console"/>
              </a:rPr>
              <a:t>27</a:t>
            </a:r>
            <a:r>
              <a:rPr sz="850" spc="90" dirty="0">
                <a:solidFill>
                  <a:srgbClr val="333333"/>
                </a:solidFill>
                <a:latin typeface="Lucida Console"/>
                <a:cs typeface="Lucida Console"/>
              </a:rPr>
              <a:t> </a:t>
            </a:r>
            <a:r>
              <a:rPr sz="850" spc="15" dirty="0">
                <a:solidFill>
                  <a:srgbClr val="333333"/>
                </a:solidFill>
                <a:latin typeface="Lucida Console"/>
                <a:cs typeface="Lucida Console"/>
              </a:rPr>
              <a:t>#</a:t>
            </a:r>
            <a:r>
              <a:rPr sz="850" spc="9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90" dirty="0">
                <a:solidFill>
                  <a:srgbClr val="333333"/>
                </a:solidFill>
                <a:latin typeface="Lucida Console"/>
                <a:cs typeface="Lucida Console"/>
              </a:rPr>
              <a:t> </a:t>
            </a:r>
            <a:r>
              <a:rPr sz="850" spc="30" dirty="0">
                <a:solidFill>
                  <a:srgbClr val="333333"/>
                </a:solidFill>
                <a:latin typeface="Lucida Console"/>
                <a:cs typeface="Lucida Console"/>
              </a:rPr>
              <a:t>timezone</a:t>
            </a:r>
            <a:r>
              <a:rPr sz="850" spc="90" dirty="0">
                <a:solidFill>
                  <a:srgbClr val="333333"/>
                </a:solidFill>
                <a:latin typeface="Lucida Console"/>
                <a:cs typeface="Lucida Console"/>
              </a:rPr>
              <a:t> </a:t>
            </a:r>
            <a:r>
              <a:rPr sz="850" spc="20" dirty="0">
                <a:solidFill>
                  <a:srgbClr val="333333"/>
                </a:solidFill>
                <a:latin typeface="Lucida Console"/>
                <a:cs typeface="Lucida Console"/>
              </a:rPr>
              <a:t>28</a:t>
            </a:r>
            <a:r>
              <a:rPr sz="850" spc="90" dirty="0">
                <a:solidFill>
                  <a:srgbClr val="333333"/>
                </a:solidFill>
                <a:latin typeface="Lucida Console"/>
                <a:cs typeface="Lucida Console"/>
              </a:rPr>
              <a:t> </a:t>
            </a:r>
            <a:r>
              <a:rPr sz="850" spc="30" dirty="0">
                <a:solidFill>
                  <a:srgbClr val="333333"/>
                </a:solidFill>
                <a:latin typeface="Lucida Console"/>
                <a:cs typeface="Lucida Console"/>
              </a:rPr>
              <a:t>timezone </a:t>
            </a:r>
            <a:r>
              <a:rPr sz="850" spc="35" dirty="0">
                <a:solidFill>
                  <a:srgbClr val="333333"/>
                </a:solidFill>
                <a:latin typeface="Lucida Console"/>
                <a:cs typeface="Lucida Console"/>
              </a:rPr>
              <a:t> </a:t>
            </a:r>
            <a:r>
              <a:rPr sz="850" spc="30" dirty="0">
                <a:solidFill>
                  <a:srgbClr val="333333"/>
                </a:solidFill>
                <a:latin typeface="Lucida Console"/>
                <a:cs typeface="Lucida Console"/>
              </a:rPr>
              <a:t>Asia/Shanghai</a:t>
            </a:r>
            <a:r>
              <a:rPr sz="850" spc="25" dirty="0">
                <a:solidFill>
                  <a:srgbClr val="333333"/>
                </a:solidFill>
                <a:latin typeface="Lucida Console"/>
                <a:cs typeface="Lucida Console"/>
              </a:rPr>
              <a:t> </a:t>
            </a:r>
            <a:r>
              <a:rPr sz="850" spc="30" dirty="0">
                <a:solidFill>
                  <a:srgbClr val="333333"/>
                </a:solidFill>
                <a:latin typeface="Lucida Console"/>
                <a:cs typeface="Lucida Console"/>
              </a:rPr>
              <a:t>--isUtc --nontp </a:t>
            </a:r>
            <a:r>
              <a:rPr sz="850" spc="20" dirty="0">
                <a:solidFill>
                  <a:srgbClr val="333333"/>
                </a:solidFill>
                <a:latin typeface="Lucida Console"/>
                <a:cs typeface="Lucida Console"/>
              </a:rPr>
              <a:t>29</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 </a:t>
            </a:r>
            <a:r>
              <a:rPr sz="850" spc="30" dirty="0">
                <a:solidFill>
                  <a:srgbClr val="333333"/>
                </a:solidFill>
                <a:latin typeface="Lucida Console"/>
                <a:cs typeface="Lucida Console"/>
              </a:rPr>
              <a:t>--name=linuxprobe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password=$6$a5fEjghDXGPvEoQc$HQqzvBlGVyhsJjgKFDTpiCEavS.inAwNTLZm/I5R5ALLKaMdt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xZoKgb4/EaDyiPSSNNHGqrEkRnfJWap56m./. --iscrypted --gecos="linuxprobe"</a:t>
            </a:r>
            <a:r>
              <a:rPr sz="850" spc="35" dirty="0">
                <a:solidFill>
                  <a:srgbClr val="333333"/>
                </a:solidFill>
                <a:latin typeface="Lucida Console"/>
                <a:cs typeface="Lucida Console"/>
              </a:rPr>
              <a:t> </a:t>
            </a:r>
            <a:r>
              <a:rPr sz="850" spc="20" dirty="0">
                <a:solidFill>
                  <a:srgbClr val="333333"/>
                </a:solidFill>
                <a:latin typeface="Lucida Console"/>
                <a:cs typeface="Lucida Console"/>
              </a:rPr>
              <a:t>30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01600" marR="185420">
              <a:lnSpc>
                <a:spcPct val="131600"/>
              </a:lnSpc>
              <a:spcBef>
                <a:spcPts val="5"/>
              </a:spcBef>
            </a:pPr>
            <a:r>
              <a:rPr sz="950" b="1" spc="25" dirty="0">
                <a:solidFill>
                  <a:srgbClr val="333333"/>
                </a:solidFill>
                <a:latin typeface="微软雅黑"/>
                <a:cs typeface="微软雅黑"/>
              </a:rPr>
              <a:t>最后的第</a:t>
            </a:r>
            <a:r>
              <a:rPr sz="950" b="1" dirty="0">
                <a:solidFill>
                  <a:srgbClr val="333333"/>
                </a:solidFill>
                <a:latin typeface="Trebuchet MS"/>
                <a:cs typeface="Trebuchet MS"/>
              </a:rPr>
              <a:t>31</a:t>
            </a:r>
            <a:r>
              <a:rPr sz="950" b="1" spc="25" dirty="0">
                <a:solidFill>
                  <a:srgbClr val="333333"/>
                </a:solidFill>
                <a:latin typeface="微软雅黑"/>
                <a:cs typeface="微软雅黑"/>
              </a:rPr>
              <a:t>行至</a:t>
            </a:r>
            <a:r>
              <a:rPr sz="950" b="1" dirty="0">
                <a:solidFill>
                  <a:srgbClr val="333333"/>
                </a:solidFill>
                <a:latin typeface="Trebuchet MS"/>
                <a:cs typeface="Trebuchet MS"/>
              </a:rPr>
              <a:t>44</a:t>
            </a:r>
            <a:r>
              <a:rPr sz="950" b="1" spc="25" dirty="0">
                <a:solidFill>
                  <a:srgbClr val="333333"/>
                </a:solidFill>
                <a:latin typeface="微软雅黑"/>
                <a:cs typeface="微软雅黑"/>
              </a:rPr>
              <a:t>行代表了要安装的软件来源，</a:t>
            </a:r>
            <a:r>
              <a:rPr sz="950" b="1" spc="35" dirty="0">
                <a:solidFill>
                  <a:srgbClr val="333333"/>
                </a:solidFill>
                <a:latin typeface="Trebuchet MS"/>
                <a:cs typeface="Trebuchet MS"/>
              </a:rPr>
              <a:t>“graphical-server-environment”</a:t>
            </a:r>
            <a:r>
              <a:rPr sz="950" b="1" spc="20" dirty="0">
                <a:solidFill>
                  <a:srgbClr val="333333"/>
                </a:solidFill>
                <a:latin typeface="微软雅黑"/>
                <a:cs typeface="微软雅黑"/>
              </a:rPr>
              <a:t>即带有图形化界面 </a:t>
            </a:r>
            <a:r>
              <a:rPr sz="950" b="1" spc="25" dirty="0">
                <a:solidFill>
                  <a:srgbClr val="333333"/>
                </a:solidFill>
                <a:latin typeface="微软雅黑"/>
                <a:cs typeface="微软雅黑"/>
              </a:rPr>
              <a:t>的服务器环境，对照安装界面中的</a:t>
            </a:r>
            <a:r>
              <a:rPr sz="950" b="1" spc="15" dirty="0">
                <a:solidFill>
                  <a:srgbClr val="333333"/>
                </a:solidFill>
                <a:latin typeface="Trebuchet MS"/>
                <a:cs typeface="Trebuchet MS"/>
              </a:rPr>
              <a:t>“Server</a:t>
            </a:r>
            <a:r>
              <a:rPr sz="950" b="1" spc="-40" dirty="0">
                <a:solidFill>
                  <a:srgbClr val="333333"/>
                </a:solidFill>
                <a:latin typeface="Trebuchet MS"/>
                <a:cs typeface="Trebuchet MS"/>
              </a:rPr>
              <a:t> </a:t>
            </a:r>
            <a:r>
              <a:rPr sz="950" b="1" spc="60" dirty="0">
                <a:solidFill>
                  <a:srgbClr val="333333"/>
                </a:solidFill>
                <a:latin typeface="Trebuchet MS"/>
                <a:cs typeface="Trebuchet MS"/>
              </a:rPr>
              <a:t>With</a:t>
            </a:r>
            <a:r>
              <a:rPr sz="950" b="1" spc="-35" dirty="0">
                <a:solidFill>
                  <a:srgbClr val="333333"/>
                </a:solidFill>
                <a:latin typeface="Trebuchet MS"/>
                <a:cs typeface="Trebuchet MS"/>
              </a:rPr>
              <a:t> </a:t>
            </a:r>
            <a:r>
              <a:rPr sz="950" b="1" spc="20" dirty="0">
                <a:solidFill>
                  <a:srgbClr val="333333"/>
                </a:solidFill>
                <a:latin typeface="Trebuchet MS"/>
                <a:cs typeface="Trebuchet MS"/>
              </a:rPr>
              <a:t>GUI”</a:t>
            </a:r>
            <a:r>
              <a:rPr sz="950" b="1" spc="25" dirty="0">
                <a:solidFill>
                  <a:srgbClr val="333333"/>
                </a:solidFill>
                <a:latin typeface="微软雅黑"/>
                <a:cs typeface="微软雅黑"/>
              </a:rPr>
              <a:t>选项。</a:t>
            </a:r>
            <a:endParaRPr sz="950">
              <a:latin typeface="微软雅黑"/>
              <a:cs typeface="微软雅黑"/>
            </a:endParaRPr>
          </a:p>
          <a:p>
            <a:pPr>
              <a:lnSpc>
                <a:spcPct val="100000"/>
              </a:lnSpc>
              <a:spcBef>
                <a:spcPts val="45"/>
              </a:spcBef>
            </a:pPr>
            <a:endParaRPr sz="900">
              <a:latin typeface="微软雅黑"/>
              <a:cs typeface="微软雅黑"/>
            </a:endParaRPr>
          </a:p>
          <a:p>
            <a:pPr marL="225425" marR="264160" indent="66675">
              <a:lnSpc>
                <a:spcPct val="132400"/>
              </a:lnSpc>
              <a:tabLst>
                <a:tab pos="3754120" algn="l"/>
                <a:tab pos="3818890" algn="l"/>
                <a:tab pos="4578350" algn="l"/>
                <a:tab pos="4643120" algn="l"/>
              </a:tabLst>
            </a:pPr>
            <a:r>
              <a:rPr sz="850" spc="20" dirty="0">
                <a:solidFill>
                  <a:srgbClr val="333333"/>
                </a:solidFill>
                <a:latin typeface="Lucida Console"/>
                <a:cs typeface="Lucida Console"/>
              </a:rPr>
              <a:t>31</a:t>
            </a:r>
            <a:r>
              <a:rPr sz="850" spc="45" dirty="0">
                <a:solidFill>
                  <a:srgbClr val="333333"/>
                </a:solidFill>
                <a:latin typeface="Lucida Console"/>
                <a:cs typeface="Lucida Console"/>
              </a:rPr>
              <a:t> </a:t>
            </a:r>
            <a:r>
              <a:rPr sz="850" spc="30" dirty="0">
                <a:solidFill>
                  <a:srgbClr val="333333"/>
                </a:solidFill>
                <a:latin typeface="Lucida Console"/>
                <a:cs typeface="Lucida Console"/>
              </a:rPr>
              <a:t>%packages</a:t>
            </a:r>
            <a:r>
              <a:rPr sz="850" spc="50" dirty="0">
                <a:solidFill>
                  <a:srgbClr val="333333"/>
                </a:solidFill>
                <a:latin typeface="Lucida Console"/>
                <a:cs typeface="Lucida Console"/>
              </a:rPr>
              <a:t> </a:t>
            </a:r>
            <a:r>
              <a:rPr sz="850" spc="20" dirty="0">
                <a:solidFill>
                  <a:srgbClr val="333333"/>
                </a:solidFill>
                <a:latin typeface="Lucida Console"/>
                <a:cs typeface="Lucida Console"/>
              </a:rPr>
              <a:t>32</a:t>
            </a:r>
            <a:r>
              <a:rPr sz="850" spc="45" dirty="0">
                <a:solidFill>
                  <a:srgbClr val="333333"/>
                </a:solidFill>
                <a:latin typeface="Lucida Console"/>
                <a:cs typeface="Lucida Console"/>
              </a:rPr>
              <a:t> </a:t>
            </a:r>
            <a:r>
              <a:rPr sz="850" spc="30" dirty="0">
                <a:solidFill>
                  <a:srgbClr val="333333"/>
                </a:solidFill>
                <a:latin typeface="Lucida Console"/>
                <a:cs typeface="Lucida Console"/>
              </a:rPr>
              <a:t>@^graphical-server-environment</a:t>
            </a:r>
            <a:r>
              <a:rPr sz="850" spc="50" dirty="0">
                <a:solidFill>
                  <a:srgbClr val="333333"/>
                </a:solidFill>
                <a:latin typeface="Lucida Console"/>
                <a:cs typeface="Lucida Console"/>
              </a:rPr>
              <a:t> </a:t>
            </a:r>
            <a:r>
              <a:rPr sz="850" spc="20" dirty="0">
                <a:solidFill>
                  <a:srgbClr val="333333"/>
                </a:solidFill>
                <a:latin typeface="Lucida Console"/>
                <a:cs typeface="Lucida Console"/>
              </a:rPr>
              <a:t>33		34</a:t>
            </a:r>
            <a:r>
              <a:rPr sz="850" spc="40" dirty="0">
                <a:solidFill>
                  <a:srgbClr val="333333"/>
                </a:solidFill>
                <a:latin typeface="Lucida Console"/>
                <a:cs typeface="Lucida Console"/>
              </a:rPr>
              <a:t> </a:t>
            </a:r>
            <a:r>
              <a:rPr sz="850" spc="25" dirty="0">
                <a:solidFill>
                  <a:srgbClr val="333333"/>
                </a:solidFill>
                <a:latin typeface="Lucida Console"/>
                <a:cs typeface="Lucida Console"/>
              </a:rPr>
              <a:t>%end</a:t>
            </a:r>
            <a:r>
              <a:rPr sz="850" spc="40" dirty="0">
                <a:solidFill>
                  <a:srgbClr val="333333"/>
                </a:solidFill>
                <a:latin typeface="Lucida Console"/>
                <a:cs typeface="Lucida Console"/>
              </a:rPr>
              <a:t> </a:t>
            </a:r>
            <a:r>
              <a:rPr sz="850" spc="20" dirty="0">
                <a:solidFill>
                  <a:srgbClr val="333333"/>
                </a:solidFill>
                <a:latin typeface="Lucida Console"/>
                <a:cs typeface="Lucida Console"/>
              </a:rPr>
              <a:t>35		36 </a:t>
            </a:r>
            <a:r>
              <a:rPr sz="850" spc="25" dirty="0">
                <a:solidFill>
                  <a:srgbClr val="333333"/>
                </a:solidFill>
                <a:latin typeface="Lucida Console"/>
                <a:cs typeface="Lucida Console"/>
              </a:rPr>
              <a:t>%addon </a:t>
            </a:r>
            <a:r>
              <a:rPr sz="850" spc="30" dirty="0">
                <a:solidFill>
                  <a:srgbClr val="333333"/>
                </a:solidFill>
                <a:latin typeface="Lucida Console"/>
                <a:cs typeface="Lucida Console"/>
              </a:rPr>
              <a:t> com_redhat_kdump</a:t>
            </a:r>
            <a:r>
              <a:rPr sz="850" spc="45" dirty="0">
                <a:solidFill>
                  <a:srgbClr val="333333"/>
                </a:solidFill>
                <a:latin typeface="Lucida Console"/>
                <a:cs typeface="Lucida Console"/>
              </a:rPr>
              <a:t> </a:t>
            </a:r>
            <a:r>
              <a:rPr sz="850" spc="30" dirty="0">
                <a:solidFill>
                  <a:srgbClr val="333333"/>
                </a:solidFill>
                <a:latin typeface="Lucida Console"/>
                <a:cs typeface="Lucida Console"/>
              </a:rPr>
              <a:t>--disable</a:t>
            </a:r>
            <a:r>
              <a:rPr sz="850" spc="45" dirty="0">
                <a:solidFill>
                  <a:srgbClr val="333333"/>
                </a:solidFill>
                <a:latin typeface="Lucida Console"/>
                <a:cs typeface="Lucida Console"/>
              </a:rPr>
              <a:t> </a:t>
            </a:r>
            <a:r>
              <a:rPr sz="850" spc="30" dirty="0">
                <a:solidFill>
                  <a:srgbClr val="333333"/>
                </a:solidFill>
                <a:latin typeface="Lucida Console"/>
                <a:cs typeface="Lucida Console"/>
              </a:rPr>
              <a:t>--reserve-mb='auto'</a:t>
            </a:r>
            <a:r>
              <a:rPr sz="850" spc="45" dirty="0">
                <a:solidFill>
                  <a:srgbClr val="333333"/>
                </a:solidFill>
                <a:latin typeface="Lucida Console"/>
                <a:cs typeface="Lucida Console"/>
              </a:rPr>
              <a:t> </a:t>
            </a:r>
            <a:r>
              <a:rPr sz="850" spc="20" dirty="0">
                <a:solidFill>
                  <a:srgbClr val="333333"/>
                </a:solidFill>
                <a:latin typeface="Lucida Console"/>
                <a:cs typeface="Lucida Console"/>
              </a:rPr>
              <a:t>37	38</a:t>
            </a:r>
            <a:r>
              <a:rPr sz="850" spc="45" dirty="0">
                <a:solidFill>
                  <a:srgbClr val="333333"/>
                </a:solidFill>
                <a:latin typeface="Lucida Console"/>
                <a:cs typeface="Lucida Console"/>
              </a:rPr>
              <a:t> </a:t>
            </a:r>
            <a:r>
              <a:rPr sz="850" spc="25" dirty="0">
                <a:solidFill>
                  <a:srgbClr val="333333"/>
                </a:solidFill>
                <a:latin typeface="Lucida Console"/>
                <a:cs typeface="Lucida Console"/>
              </a:rPr>
              <a:t>%end</a:t>
            </a:r>
            <a:r>
              <a:rPr sz="850" spc="45" dirty="0">
                <a:solidFill>
                  <a:srgbClr val="333333"/>
                </a:solidFill>
                <a:latin typeface="Lucida Console"/>
                <a:cs typeface="Lucida Console"/>
              </a:rPr>
              <a:t> </a:t>
            </a:r>
            <a:r>
              <a:rPr sz="850" spc="20" dirty="0">
                <a:solidFill>
                  <a:srgbClr val="333333"/>
                </a:solidFill>
                <a:latin typeface="Lucida Console"/>
                <a:cs typeface="Lucida Console"/>
              </a:rPr>
              <a:t>39	40</a:t>
            </a:r>
            <a:r>
              <a:rPr sz="850" spc="-5" dirty="0">
                <a:solidFill>
                  <a:srgbClr val="333333"/>
                </a:solidFill>
                <a:latin typeface="Lucida Console"/>
                <a:cs typeface="Lucida Console"/>
              </a:rPr>
              <a:t> </a:t>
            </a:r>
            <a:r>
              <a:rPr sz="850" spc="30" dirty="0">
                <a:solidFill>
                  <a:srgbClr val="333333"/>
                </a:solidFill>
                <a:latin typeface="Lucida Console"/>
                <a:cs typeface="Lucida Console"/>
              </a:rPr>
              <a:t>%anaconda</a:t>
            </a:r>
            <a:r>
              <a:rPr sz="850" spc="-10" dirty="0">
                <a:solidFill>
                  <a:srgbClr val="333333"/>
                </a:solidFill>
                <a:latin typeface="Lucida Console"/>
                <a:cs typeface="Lucida Console"/>
              </a:rPr>
              <a:t> </a:t>
            </a:r>
            <a:r>
              <a:rPr sz="850" spc="20" dirty="0">
                <a:solidFill>
                  <a:srgbClr val="333333"/>
                </a:solidFill>
                <a:latin typeface="Lucida Console"/>
                <a:cs typeface="Lucida Console"/>
              </a:rPr>
              <a:t>41 </a:t>
            </a:r>
            <a:r>
              <a:rPr sz="850" spc="-495" dirty="0">
                <a:solidFill>
                  <a:srgbClr val="333333"/>
                </a:solidFill>
                <a:latin typeface="Lucida Console"/>
                <a:cs typeface="Lucida Console"/>
              </a:rPr>
              <a:t> </a:t>
            </a:r>
            <a:r>
              <a:rPr sz="850" spc="30" dirty="0">
                <a:solidFill>
                  <a:srgbClr val="333333"/>
                </a:solidFill>
                <a:latin typeface="Lucida Console"/>
                <a:cs typeface="Lucida Console"/>
              </a:rPr>
              <a:t>pwpolicy </a:t>
            </a:r>
            <a:r>
              <a:rPr sz="850" spc="25" dirty="0">
                <a:solidFill>
                  <a:srgbClr val="333333"/>
                </a:solidFill>
                <a:latin typeface="Lucida Console"/>
                <a:cs typeface="Lucida Console"/>
              </a:rPr>
              <a:t>root </a:t>
            </a:r>
            <a:r>
              <a:rPr sz="850" spc="30" dirty="0">
                <a:solidFill>
                  <a:srgbClr val="333333"/>
                </a:solidFill>
                <a:latin typeface="Lucida Console"/>
                <a:cs typeface="Lucida Console"/>
              </a:rPr>
              <a:t>--minlen=6 --minquality=1 --notstrict --nochanges --notempty </a:t>
            </a:r>
            <a:r>
              <a:rPr sz="850" spc="20" dirty="0">
                <a:solidFill>
                  <a:srgbClr val="333333"/>
                </a:solidFill>
                <a:latin typeface="Lucida Console"/>
                <a:cs typeface="Lucida Console"/>
              </a:rPr>
              <a:t>42 </a:t>
            </a:r>
            <a:r>
              <a:rPr sz="850" spc="25" dirty="0">
                <a:solidFill>
                  <a:srgbClr val="333333"/>
                </a:solidFill>
                <a:latin typeface="Lucida Console"/>
                <a:cs typeface="Lucida Console"/>
              </a:rPr>
              <a:t> </a:t>
            </a:r>
            <a:r>
              <a:rPr sz="850" spc="30" dirty="0">
                <a:solidFill>
                  <a:srgbClr val="333333"/>
                </a:solidFill>
                <a:latin typeface="Lucida Console"/>
                <a:cs typeface="Lucida Console"/>
              </a:rPr>
              <a:t>pwpolicy </a:t>
            </a:r>
            <a:r>
              <a:rPr sz="850" spc="25" dirty="0">
                <a:solidFill>
                  <a:srgbClr val="333333"/>
                </a:solidFill>
                <a:latin typeface="Lucida Console"/>
                <a:cs typeface="Lucida Console"/>
              </a:rPr>
              <a:t>user </a:t>
            </a:r>
            <a:r>
              <a:rPr sz="850" spc="30" dirty="0">
                <a:solidFill>
                  <a:srgbClr val="333333"/>
                </a:solidFill>
                <a:latin typeface="Lucida Console"/>
                <a:cs typeface="Lucida Console"/>
              </a:rPr>
              <a:t>--minlen=6 --minquality=1 --notstrict --nochanges --emptyok </a:t>
            </a:r>
            <a:r>
              <a:rPr sz="850" spc="20" dirty="0">
                <a:solidFill>
                  <a:srgbClr val="333333"/>
                </a:solidFill>
                <a:latin typeface="Lucida Console"/>
                <a:cs typeface="Lucida Console"/>
              </a:rPr>
              <a:t>43 </a:t>
            </a:r>
            <a:r>
              <a:rPr sz="850" spc="25" dirty="0">
                <a:solidFill>
                  <a:srgbClr val="333333"/>
                </a:solidFill>
                <a:latin typeface="Lucida Console"/>
                <a:cs typeface="Lucida Console"/>
              </a:rPr>
              <a:t> </a:t>
            </a:r>
            <a:r>
              <a:rPr sz="850" spc="30" dirty="0">
                <a:solidFill>
                  <a:srgbClr val="333333"/>
                </a:solidFill>
                <a:latin typeface="Lucida Console"/>
                <a:cs typeface="Lucida Console"/>
              </a:rPr>
              <a:t>pwpolicy</a:t>
            </a:r>
            <a:r>
              <a:rPr sz="850" spc="25" dirty="0">
                <a:solidFill>
                  <a:srgbClr val="333333"/>
                </a:solidFill>
                <a:latin typeface="Lucida Console"/>
                <a:cs typeface="Lucida Console"/>
              </a:rPr>
              <a:t> luks </a:t>
            </a:r>
            <a:r>
              <a:rPr sz="850" spc="30" dirty="0">
                <a:solidFill>
                  <a:srgbClr val="333333"/>
                </a:solidFill>
                <a:latin typeface="Lucida Console"/>
                <a:cs typeface="Lucida Console"/>
              </a:rPr>
              <a:t>--minlen=6 --minquality=1</a:t>
            </a:r>
            <a:r>
              <a:rPr sz="850" spc="25" dirty="0">
                <a:solidFill>
                  <a:srgbClr val="333333"/>
                </a:solidFill>
                <a:latin typeface="Lucida Console"/>
                <a:cs typeface="Lucida Console"/>
              </a:rPr>
              <a:t> </a:t>
            </a:r>
            <a:r>
              <a:rPr sz="850" spc="30" dirty="0">
                <a:solidFill>
                  <a:srgbClr val="333333"/>
                </a:solidFill>
                <a:latin typeface="Lucida Console"/>
                <a:cs typeface="Lucida Console"/>
              </a:rPr>
              <a:t>--notstrict</a:t>
            </a:r>
            <a:r>
              <a:rPr sz="850" spc="25" dirty="0">
                <a:solidFill>
                  <a:srgbClr val="333333"/>
                </a:solidFill>
                <a:latin typeface="Lucida Console"/>
                <a:cs typeface="Lucida Console"/>
              </a:rPr>
              <a:t> </a:t>
            </a:r>
            <a:r>
              <a:rPr sz="850" spc="30" dirty="0">
                <a:solidFill>
                  <a:srgbClr val="333333"/>
                </a:solidFill>
                <a:latin typeface="Lucida Console"/>
                <a:cs typeface="Lucida Console"/>
              </a:rPr>
              <a:t>--nochanges --notempty</a:t>
            </a:r>
            <a:r>
              <a:rPr sz="850" spc="25" dirty="0">
                <a:solidFill>
                  <a:srgbClr val="333333"/>
                </a:solidFill>
                <a:latin typeface="Lucida Console"/>
                <a:cs typeface="Lucida Console"/>
              </a:rPr>
              <a:t> </a:t>
            </a:r>
            <a:r>
              <a:rPr sz="850" spc="20" dirty="0">
                <a:solidFill>
                  <a:srgbClr val="333333"/>
                </a:solidFill>
                <a:latin typeface="Lucida Console"/>
                <a:cs typeface="Lucida Console"/>
              </a:rPr>
              <a:t>44</a:t>
            </a:r>
            <a:endParaRPr sz="850">
              <a:latin typeface="Lucida Console"/>
              <a:cs typeface="Lucida Console"/>
            </a:endParaRPr>
          </a:p>
          <a:p>
            <a:pPr marL="225425">
              <a:lnSpc>
                <a:spcPct val="100000"/>
              </a:lnSpc>
              <a:spcBef>
                <a:spcPts val="330"/>
              </a:spcBef>
            </a:pPr>
            <a:r>
              <a:rPr sz="850" spc="25" dirty="0">
                <a:solidFill>
                  <a:srgbClr val="333333"/>
                </a:solidFill>
                <a:latin typeface="Lucida Console"/>
                <a:cs typeface="Lucida Console"/>
              </a:rPr>
              <a:t>%end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00965" marR="217804">
              <a:lnSpc>
                <a:spcPct val="131600"/>
              </a:lnSpc>
            </a:pPr>
            <a:r>
              <a:rPr sz="950" b="1" spc="25" dirty="0">
                <a:solidFill>
                  <a:srgbClr val="333333"/>
                </a:solidFill>
                <a:latin typeface="微软雅黑"/>
                <a:cs typeface="微软雅黑"/>
              </a:rPr>
              <a:t>所以实际算下来修改的并不多，默认参数就已经非常合适了。最后预览一下</a:t>
            </a:r>
            <a:r>
              <a:rPr sz="950" b="1" spc="30" dirty="0">
                <a:solidFill>
                  <a:srgbClr val="333333"/>
                </a:solidFill>
                <a:latin typeface="Trebuchet MS"/>
                <a:cs typeface="Trebuchet MS"/>
              </a:rPr>
              <a:t>ks.cfg</a:t>
            </a:r>
            <a:r>
              <a:rPr sz="950" b="1" spc="20" dirty="0">
                <a:solidFill>
                  <a:srgbClr val="333333"/>
                </a:solidFill>
                <a:latin typeface="微软雅黑"/>
                <a:cs typeface="微软雅黑"/>
              </a:rPr>
              <a:t>文件的全貌，读者如 </a:t>
            </a:r>
            <a:r>
              <a:rPr sz="950" b="1" spc="25" dirty="0">
                <a:solidFill>
                  <a:srgbClr val="333333"/>
                </a:solidFill>
                <a:latin typeface="微软雅黑"/>
                <a:cs typeface="微软雅黑"/>
              </a:rPr>
              <a:t>果在生产环境中需要使用，可复制以下内容就能直接使用：</a:t>
            </a:r>
            <a:endParaRPr sz="950">
              <a:latin typeface="微软雅黑"/>
              <a:cs typeface="微软雅黑"/>
            </a:endParaRPr>
          </a:p>
          <a:p>
            <a:pPr>
              <a:lnSpc>
                <a:spcPct val="100000"/>
              </a:lnSpc>
              <a:spcBef>
                <a:spcPts val="50"/>
              </a:spcBef>
            </a:pPr>
            <a:endParaRPr sz="900">
              <a:latin typeface="微软雅黑"/>
              <a:cs typeface="微软雅黑"/>
            </a:endParaRPr>
          </a:p>
          <a:p>
            <a:pPr marL="225425" marR="255904">
              <a:lnSpc>
                <a:spcPct val="132400"/>
              </a:lnSpc>
              <a:tabLst>
                <a:tab pos="5348605" algn="l"/>
                <a:tab pos="5485130" algn="l"/>
              </a:tabLst>
            </a:pPr>
            <a:r>
              <a:rPr sz="850" spc="30" dirty="0">
                <a:solidFill>
                  <a:srgbClr val="333333"/>
                </a:solidFill>
                <a:latin typeface="Lucida Console"/>
                <a:cs typeface="Lucida Console"/>
              </a:rPr>
              <a:t>[root@linuxprobe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cat</a:t>
            </a:r>
            <a:r>
              <a:rPr sz="850" spc="35" dirty="0">
                <a:solidFill>
                  <a:srgbClr val="333333"/>
                </a:solidFill>
                <a:latin typeface="Lucida Console"/>
                <a:cs typeface="Lucida Console"/>
              </a:rPr>
              <a:t> </a:t>
            </a:r>
            <a:r>
              <a:rPr sz="850" spc="30" dirty="0">
                <a:solidFill>
                  <a:srgbClr val="333333"/>
                </a:solidFill>
                <a:latin typeface="Lucida Console"/>
                <a:cs typeface="Lucida Console"/>
              </a:rPr>
              <a:t>/var/ftp/pub/ks.cfg#version=RHEL8ignoredisk</a:t>
            </a:r>
            <a:r>
              <a:rPr sz="850" spc="35" dirty="0">
                <a:solidFill>
                  <a:srgbClr val="333333"/>
                </a:solidFill>
                <a:latin typeface="Lucida Console"/>
                <a:cs typeface="Lucida Console"/>
              </a:rPr>
              <a:t> </a:t>
            </a:r>
            <a:r>
              <a:rPr sz="850" spc="30" dirty="0">
                <a:solidFill>
                  <a:srgbClr val="333333"/>
                </a:solidFill>
                <a:latin typeface="Lucida Console"/>
                <a:cs typeface="Lucida Console"/>
              </a:rPr>
              <a:t>--only- </a:t>
            </a:r>
            <a:r>
              <a:rPr sz="850" spc="35" dirty="0">
                <a:solidFill>
                  <a:srgbClr val="333333"/>
                </a:solidFill>
                <a:latin typeface="Lucida Console"/>
                <a:cs typeface="Lucida Console"/>
              </a:rPr>
              <a:t> </a:t>
            </a:r>
            <a:r>
              <a:rPr sz="850" spc="30" dirty="0">
                <a:solidFill>
                  <a:srgbClr val="333333"/>
                </a:solidFill>
                <a:latin typeface="Lucida Console"/>
                <a:cs typeface="Lucida Console"/>
              </a:rPr>
              <a:t>use=sdaautopart --type=lvm# Partition clearing informationclearpart </a:t>
            </a:r>
            <a:r>
              <a:rPr sz="850" spc="25" dirty="0">
                <a:solidFill>
                  <a:srgbClr val="333333"/>
                </a:solidFill>
                <a:latin typeface="Lucida Console"/>
                <a:cs typeface="Lucida Console"/>
              </a:rPr>
              <a:t>--none</a:t>
            </a:r>
            <a:r>
              <a:rPr sz="850" spc="30"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initlabel# </a:t>
            </a:r>
            <a:r>
              <a:rPr sz="850" spc="25" dirty="0">
                <a:solidFill>
                  <a:srgbClr val="333333"/>
                </a:solidFill>
                <a:latin typeface="Lucida Console"/>
                <a:cs typeface="Lucida Console"/>
              </a:rPr>
              <a:t>Use </a:t>
            </a:r>
            <a:r>
              <a:rPr sz="850" spc="30" dirty="0">
                <a:solidFill>
                  <a:srgbClr val="333333"/>
                </a:solidFill>
                <a:latin typeface="Lucida Console"/>
                <a:cs typeface="Lucida Console"/>
              </a:rPr>
              <a:t>graphical installgraphicalrepo --name="AppStream"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baseurl=ftp://192.168.10.10/AppStream# </a:t>
            </a:r>
            <a:r>
              <a:rPr sz="850" spc="25" dirty="0">
                <a:solidFill>
                  <a:srgbClr val="333333"/>
                </a:solidFill>
                <a:latin typeface="Lucida Console"/>
                <a:cs typeface="Lucida Console"/>
              </a:rPr>
              <a:t>Use</a:t>
            </a:r>
            <a:r>
              <a:rPr sz="850" spc="30" dirty="0">
                <a:solidFill>
                  <a:srgbClr val="333333"/>
                </a:solidFill>
                <a:latin typeface="Lucida Console"/>
                <a:cs typeface="Lucida Console"/>
              </a:rPr>
              <a:t> </a:t>
            </a:r>
            <a:r>
              <a:rPr sz="850" spc="25" dirty="0">
                <a:solidFill>
                  <a:srgbClr val="333333"/>
                </a:solidFill>
                <a:latin typeface="Lucida Console"/>
                <a:cs typeface="Lucida Console"/>
              </a:rPr>
              <a:t>CDROM</a:t>
            </a:r>
            <a:r>
              <a:rPr sz="850" spc="35" dirty="0">
                <a:solidFill>
                  <a:srgbClr val="333333"/>
                </a:solidFill>
                <a:latin typeface="Lucida Console"/>
                <a:cs typeface="Lucida Console"/>
              </a:rPr>
              <a:t> </a:t>
            </a:r>
            <a:r>
              <a:rPr sz="850" spc="30" dirty="0">
                <a:solidFill>
                  <a:srgbClr val="333333"/>
                </a:solidFill>
                <a:latin typeface="Lucida Console"/>
                <a:cs typeface="Lucida Console"/>
              </a:rPr>
              <a:t>installation mediaurl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url=ftp://192.168.10.10/BaseOS# Keyboard layoutskeyboard --vckeymap=us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xlayouts='us'#</a:t>
            </a:r>
            <a:r>
              <a:rPr sz="850" spc="4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50" dirty="0">
                <a:solidFill>
                  <a:srgbClr val="333333"/>
                </a:solidFill>
                <a:latin typeface="Lucida Console"/>
                <a:cs typeface="Lucida Console"/>
              </a:rPr>
              <a:t> </a:t>
            </a:r>
            <a:r>
              <a:rPr sz="850" spc="30" dirty="0">
                <a:solidFill>
                  <a:srgbClr val="333333"/>
                </a:solidFill>
                <a:latin typeface="Lucida Console"/>
                <a:cs typeface="Lucida Console"/>
              </a:rPr>
              <a:t>languagelang</a:t>
            </a:r>
            <a:r>
              <a:rPr sz="850" spc="45" dirty="0">
                <a:solidFill>
                  <a:srgbClr val="333333"/>
                </a:solidFill>
                <a:latin typeface="Lucida Console"/>
                <a:cs typeface="Lucida Console"/>
              </a:rPr>
              <a:t> </a:t>
            </a:r>
            <a:r>
              <a:rPr sz="850" spc="30" dirty="0">
                <a:solidFill>
                  <a:srgbClr val="333333"/>
                </a:solidFill>
                <a:latin typeface="Lucida Console"/>
                <a:cs typeface="Lucida Console"/>
              </a:rPr>
              <a:t>en_US.UTF-8#</a:t>
            </a:r>
            <a:r>
              <a:rPr sz="850" spc="50" dirty="0">
                <a:solidFill>
                  <a:srgbClr val="333333"/>
                </a:solidFill>
                <a:latin typeface="Lucida Console"/>
                <a:cs typeface="Lucida Console"/>
              </a:rPr>
              <a:t> </a:t>
            </a:r>
            <a:r>
              <a:rPr sz="850" spc="30" dirty="0">
                <a:solidFill>
                  <a:srgbClr val="333333"/>
                </a:solidFill>
                <a:latin typeface="Lucida Console"/>
                <a:cs typeface="Lucida Console"/>
              </a:rPr>
              <a:t>Network</a:t>
            </a:r>
            <a:r>
              <a:rPr sz="850" spc="45" dirty="0">
                <a:solidFill>
                  <a:srgbClr val="333333"/>
                </a:solidFill>
                <a:latin typeface="Lucida Console"/>
                <a:cs typeface="Lucida Console"/>
              </a:rPr>
              <a:t> </a:t>
            </a:r>
            <a:r>
              <a:rPr sz="850" spc="30" dirty="0">
                <a:solidFill>
                  <a:srgbClr val="333333"/>
                </a:solidFill>
                <a:latin typeface="Lucida Console"/>
                <a:cs typeface="Lucida Console"/>
              </a:rPr>
              <a:t>informationnetwork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bootproto=dhcp</a:t>
            </a:r>
            <a:r>
              <a:rPr sz="850" spc="45" dirty="0">
                <a:solidFill>
                  <a:srgbClr val="333333"/>
                </a:solidFill>
                <a:latin typeface="Lucida Console"/>
                <a:cs typeface="Lucida Console"/>
              </a:rPr>
              <a:t> </a:t>
            </a:r>
            <a:r>
              <a:rPr sz="850" spc="30" dirty="0">
                <a:solidFill>
                  <a:srgbClr val="333333"/>
                </a:solidFill>
                <a:latin typeface="Lucida Console"/>
                <a:cs typeface="Lucida Console"/>
              </a:rPr>
              <a:t>--device=ens160</a:t>
            </a:r>
            <a:r>
              <a:rPr sz="850" spc="45" dirty="0">
                <a:solidFill>
                  <a:srgbClr val="333333"/>
                </a:solidFill>
                <a:latin typeface="Lucida Console"/>
                <a:cs typeface="Lucida Console"/>
              </a:rPr>
              <a:t> </a:t>
            </a:r>
            <a:r>
              <a:rPr sz="850" spc="30" dirty="0">
                <a:solidFill>
                  <a:srgbClr val="333333"/>
                </a:solidFill>
                <a:latin typeface="Lucida Console"/>
                <a:cs typeface="Lucida Console"/>
              </a:rPr>
              <a:t>--onboot=on</a:t>
            </a:r>
            <a:r>
              <a:rPr sz="850" spc="45" dirty="0">
                <a:solidFill>
                  <a:srgbClr val="333333"/>
                </a:solidFill>
                <a:latin typeface="Lucida Console"/>
                <a:cs typeface="Lucida Console"/>
              </a:rPr>
              <a:t> </a:t>
            </a:r>
            <a:r>
              <a:rPr sz="850" spc="30" dirty="0">
                <a:solidFill>
                  <a:srgbClr val="333333"/>
                </a:solidFill>
                <a:latin typeface="Lucida Console"/>
                <a:cs typeface="Lucida Console"/>
              </a:rPr>
              <a:t>--ipv6=auto</a:t>
            </a:r>
            <a:r>
              <a:rPr sz="850" spc="45" dirty="0">
                <a:solidFill>
                  <a:srgbClr val="333333"/>
                </a:solidFill>
                <a:latin typeface="Lucida Console"/>
                <a:cs typeface="Lucida Console"/>
              </a:rPr>
              <a:t> </a:t>
            </a:r>
            <a:r>
              <a:rPr sz="850" spc="30" dirty="0">
                <a:solidFill>
                  <a:srgbClr val="333333"/>
                </a:solidFill>
                <a:latin typeface="Lucida Console"/>
                <a:cs typeface="Lucida Console"/>
              </a:rPr>
              <a:t>--activatenetwork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hostname=linuxprobe.com#</a:t>
            </a:r>
            <a:r>
              <a:rPr sz="850" spc="25" dirty="0">
                <a:solidFill>
                  <a:srgbClr val="333333"/>
                </a:solidFill>
                <a:latin typeface="Lucida Console"/>
                <a:cs typeface="Lucida Console"/>
              </a:rPr>
              <a:t> Root</a:t>
            </a:r>
            <a:r>
              <a:rPr sz="850" spc="30" dirty="0">
                <a:solidFill>
                  <a:srgbClr val="333333"/>
                </a:solidFill>
                <a:latin typeface="Lucida Console"/>
                <a:cs typeface="Lucida Console"/>
              </a:rPr>
              <a:t> passwordrootpw --iscrypted</a:t>
            </a:r>
            <a:endParaRPr sz="850">
              <a:latin typeface="Lucida Console"/>
              <a:cs typeface="Lucida Console"/>
            </a:endParaRPr>
          </a:p>
          <a:p>
            <a:pPr marL="225425" marR="240665">
              <a:lnSpc>
                <a:spcPct val="132400"/>
              </a:lnSpc>
            </a:pPr>
            <a:r>
              <a:rPr sz="850" spc="30" dirty="0">
                <a:solidFill>
                  <a:srgbClr val="333333"/>
                </a:solidFill>
                <a:latin typeface="Lucida Console"/>
                <a:cs typeface="Lucida Console"/>
              </a:rPr>
              <a:t>$6$EzIFyouUyBvWRIXv$y3bW3JZ2vD4c8bwVyKt7J90gyjULALTMLrnZZmvVujA75EpCCn50rlYm64 </a:t>
            </a:r>
            <a:r>
              <a:rPr sz="850" spc="-500" dirty="0">
                <a:solidFill>
                  <a:srgbClr val="333333"/>
                </a:solidFill>
                <a:latin typeface="Lucida Console"/>
                <a:cs typeface="Lucida Console"/>
              </a:rPr>
              <a:t> </a:t>
            </a:r>
            <a:r>
              <a:rPr sz="850" spc="30" dirty="0">
                <a:solidFill>
                  <a:srgbClr val="333333"/>
                </a:solidFill>
                <a:latin typeface="Lucida Console"/>
                <a:cs typeface="Lucida Console"/>
              </a:rPr>
              <a:t>MHAInbMAXAgn2Bmlgou/pYjUZzL1#</a:t>
            </a:r>
            <a:r>
              <a:rPr sz="850" spc="35" dirty="0">
                <a:solidFill>
                  <a:srgbClr val="333333"/>
                </a:solidFill>
                <a:latin typeface="Lucida Console"/>
                <a:cs typeface="Lucida Console"/>
              </a:rPr>
              <a:t> </a:t>
            </a:r>
            <a:r>
              <a:rPr sz="850" spc="15" dirty="0">
                <a:solidFill>
                  <a:srgbClr val="333333"/>
                </a:solidFill>
                <a:latin typeface="Lucida Console"/>
                <a:cs typeface="Lucida Console"/>
              </a:rPr>
              <a:t>X</a:t>
            </a:r>
            <a:r>
              <a:rPr sz="850" spc="40" dirty="0">
                <a:solidFill>
                  <a:srgbClr val="333333"/>
                </a:solidFill>
                <a:latin typeface="Lucida Console"/>
                <a:cs typeface="Lucida Console"/>
              </a:rPr>
              <a:t> </a:t>
            </a:r>
            <a:r>
              <a:rPr sz="850" spc="25" dirty="0">
                <a:solidFill>
                  <a:srgbClr val="333333"/>
                </a:solidFill>
                <a:latin typeface="Lucida Console"/>
                <a:cs typeface="Lucida Console"/>
              </a:rPr>
              <a:t>Window</a:t>
            </a:r>
            <a:r>
              <a:rPr sz="850" spc="40"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40" dirty="0">
                <a:solidFill>
                  <a:srgbClr val="333333"/>
                </a:solidFill>
                <a:latin typeface="Lucida Console"/>
                <a:cs typeface="Lucida Console"/>
              </a:rPr>
              <a:t> </a:t>
            </a:r>
            <a:r>
              <a:rPr sz="850" spc="30" dirty="0">
                <a:solidFill>
                  <a:srgbClr val="333333"/>
                </a:solidFill>
                <a:latin typeface="Lucida Console"/>
                <a:cs typeface="Lucida Console"/>
              </a:rPr>
              <a:t>configuration</a:t>
            </a:r>
            <a:r>
              <a:rPr sz="850" spc="40" dirty="0">
                <a:solidFill>
                  <a:srgbClr val="333333"/>
                </a:solidFill>
                <a:latin typeface="Lucida Console"/>
                <a:cs typeface="Lucida Console"/>
              </a:rPr>
              <a:t> </a:t>
            </a:r>
            <a:r>
              <a:rPr sz="850" spc="30" dirty="0">
                <a:solidFill>
                  <a:srgbClr val="333333"/>
                </a:solidFill>
                <a:latin typeface="Lucida Console"/>
                <a:cs typeface="Lucida Console"/>
              </a:rPr>
              <a:t>informationxconfig</a:t>
            </a:r>
            <a:endParaRPr sz="850">
              <a:latin typeface="Lucida Console"/>
              <a:cs typeface="Lucida Console"/>
            </a:endParaRPr>
          </a:p>
          <a:p>
            <a:pPr marL="225425" marR="251460">
              <a:lnSpc>
                <a:spcPct val="132400"/>
              </a:lnSpc>
            </a:pPr>
            <a:r>
              <a:rPr sz="850" spc="30" dirty="0">
                <a:solidFill>
                  <a:srgbClr val="333333"/>
                </a:solidFill>
                <a:latin typeface="Lucida Console"/>
                <a:cs typeface="Lucida Console"/>
              </a:rPr>
              <a:t>--startxonboot# </a:t>
            </a:r>
            <a:r>
              <a:rPr sz="850" spc="25" dirty="0">
                <a:solidFill>
                  <a:srgbClr val="333333"/>
                </a:solidFill>
                <a:latin typeface="Lucida Console"/>
                <a:cs typeface="Lucida Console"/>
              </a:rPr>
              <a:t>Run</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a:t>
            </a:r>
            <a:r>
              <a:rPr sz="850" spc="35" dirty="0">
                <a:solidFill>
                  <a:srgbClr val="333333"/>
                </a:solidFill>
                <a:latin typeface="Lucida Console"/>
                <a:cs typeface="Lucida Console"/>
              </a:rPr>
              <a:t> </a:t>
            </a:r>
            <a:r>
              <a:rPr sz="850" spc="25" dirty="0">
                <a:solidFill>
                  <a:srgbClr val="333333"/>
                </a:solidFill>
                <a:latin typeface="Lucida Console"/>
                <a:cs typeface="Lucida Console"/>
              </a:rPr>
              <a:t>Setup</a:t>
            </a:r>
            <a:r>
              <a:rPr sz="850" spc="35" dirty="0">
                <a:solidFill>
                  <a:srgbClr val="333333"/>
                </a:solidFill>
                <a:latin typeface="Lucida Console"/>
                <a:cs typeface="Lucida Console"/>
              </a:rPr>
              <a:t> </a:t>
            </a:r>
            <a:r>
              <a:rPr sz="850" spc="25" dirty="0">
                <a:solidFill>
                  <a:srgbClr val="333333"/>
                </a:solidFill>
                <a:latin typeface="Lucida Console"/>
                <a:cs typeface="Lucida Console"/>
              </a:rPr>
              <a:t>Agent</a:t>
            </a:r>
            <a:r>
              <a:rPr sz="850" spc="35" dirty="0">
                <a:solidFill>
                  <a:srgbClr val="333333"/>
                </a:solidFill>
                <a:latin typeface="Lucida Console"/>
                <a:cs typeface="Lucida Console"/>
              </a:rPr>
              <a:t> </a:t>
            </a:r>
            <a:r>
              <a:rPr sz="850" spc="20" dirty="0">
                <a:solidFill>
                  <a:srgbClr val="333333"/>
                </a:solidFill>
                <a:latin typeface="Lucida Console"/>
                <a:cs typeface="Lucida Console"/>
              </a:rPr>
              <a:t>on</a:t>
            </a:r>
            <a:r>
              <a:rPr sz="850" spc="30" dirty="0">
                <a:solidFill>
                  <a:srgbClr val="333333"/>
                </a:solidFill>
                <a:latin typeface="Lucida Console"/>
                <a:cs typeface="Lucida Console"/>
              </a:rPr>
              <a:t> </a:t>
            </a:r>
            <a:r>
              <a:rPr sz="850" spc="25" dirty="0">
                <a:solidFill>
                  <a:srgbClr val="333333"/>
                </a:solidFill>
                <a:latin typeface="Lucida Console"/>
                <a:cs typeface="Lucida Console"/>
              </a:rPr>
              <a:t>first</a:t>
            </a:r>
            <a:r>
              <a:rPr sz="850" spc="35" dirty="0">
                <a:solidFill>
                  <a:srgbClr val="333333"/>
                </a:solidFill>
                <a:latin typeface="Lucida Console"/>
                <a:cs typeface="Lucida Console"/>
              </a:rPr>
              <a:t> </a:t>
            </a:r>
            <a:r>
              <a:rPr sz="850" spc="30" dirty="0">
                <a:solidFill>
                  <a:srgbClr val="333333"/>
                </a:solidFill>
                <a:latin typeface="Lucida Console"/>
                <a:cs typeface="Lucida Console"/>
              </a:rPr>
              <a:t>bootfirstboot</a:t>
            </a:r>
            <a:r>
              <a:rPr sz="850" spc="35" dirty="0">
                <a:solidFill>
                  <a:srgbClr val="333333"/>
                </a:solidFill>
                <a:latin typeface="Lucida Console"/>
                <a:cs typeface="Lucida Console"/>
              </a:rPr>
              <a:t> </a:t>
            </a:r>
            <a:r>
              <a:rPr sz="850" spc="30" dirty="0">
                <a:solidFill>
                  <a:srgbClr val="333333"/>
                </a:solidFill>
                <a:latin typeface="Lucida Console"/>
                <a:cs typeface="Lucida Console"/>
              </a:rPr>
              <a:t>--enable#</a:t>
            </a:r>
            <a:r>
              <a:rPr sz="850" spc="35" dirty="0">
                <a:solidFill>
                  <a:srgbClr val="333333"/>
                </a:solidFill>
                <a:latin typeface="Lucida Console"/>
                <a:cs typeface="Lucida Console"/>
              </a:rPr>
              <a:t> </a:t>
            </a:r>
            <a:r>
              <a:rPr sz="850" spc="25" dirty="0">
                <a:solidFill>
                  <a:srgbClr val="333333"/>
                </a:solidFill>
                <a:latin typeface="Lucida Console"/>
                <a:cs typeface="Lucida Console"/>
              </a:rPr>
              <a:t>System </a:t>
            </a:r>
            <a:r>
              <a:rPr sz="850" spc="30" dirty="0">
                <a:solidFill>
                  <a:srgbClr val="333333"/>
                </a:solidFill>
                <a:latin typeface="Lucida Console"/>
                <a:cs typeface="Lucida Console"/>
              </a:rPr>
              <a:t> servicesservices --disabled="chronyd"#</a:t>
            </a:r>
            <a:r>
              <a:rPr sz="850" spc="35" dirty="0">
                <a:solidFill>
                  <a:srgbClr val="333333"/>
                </a:solidFill>
                <a:latin typeface="Lucida Console"/>
                <a:cs typeface="Lucida Console"/>
              </a:rPr>
              <a:t> </a:t>
            </a:r>
            <a:r>
              <a:rPr sz="850" spc="25" dirty="0">
                <a:solidFill>
                  <a:srgbClr val="333333"/>
                </a:solidFill>
                <a:latin typeface="Lucida Console"/>
                <a:cs typeface="Lucida Console"/>
              </a:rPr>
              <a:t>System</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timezonetimezone Asia/Shanghai</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225425" marR="240665">
              <a:lnSpc>
                <a:spcPct val="132400"/>
              </a:lnSpc>
            </a:pPr>
            <a:r>
              <a:rPr sz="850" spc="25" dirty="0">
                <a:solidFill>
                  <a:srgbClr val="333333"/>
                </a:solidFill>
                <a:latin typeface="Lucida Console"/>
                <a:cs typeface="Lucida Console"/>
              </a:rPr>
              <a:t>-isUtc </a:t>
            </a:r>
            <a:r>
              <a:rPr sz="850" spc="30" dirty="0">
                <a:solidFill>
                  <a:srgbClr val="333333"/>
                </a:solidFill>
                <a:latin typeface="Lucida Console"/>
                <a:cs typeface="Lucida Console"/>
              </a:rPr>
              <a:t>--nontpuser --name=linuxprobe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password=$6$a5fEjghDXGPvEoQc$HQqzvBlGVyhsJjgKFDTpiCEavS.inAwNTLZm/I5R5ALLKaMdt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xZoKgb4/EaDyiPSSNNHGqrEkRnfJWap56m./. --iscrypted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gecos="linuxprobe"%packages@^graphical-server-environment%end%addon </a:t>
            </a:r>
            <a:r>
              <a:rPr sz="850" spc="35" dirty="0">
                <a:solidFill>
                  <a:srgbClr val="333333"/>
                </a:solidFill>
                <a:latin typeface="Lucida Console"/>
                <a:cs typeface="Lucida Console"/>
              </a:rPr>
              <a:t> </a:t>
            </a:r>
            <a:r>
              <a:rPr sz="850" spc="30" dirty="0">
                <a:solidFill>
                  <a:srgbClr val="333333"/>
                </a:solidFill>
                <a:latin typeface="Lucida Console"/>
                <a:cs typeface="Lucida Console"/>
              </a:rPr>
              <a:t>com_redhat_kdump --disable</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--reserve-mb='auto'%end%anacondapwpolicy </a:t>
            </a:r>
            <a:r>
              <a:rPr sz="850" spc="25" dirty="0">
                <a:solidFill>
                  <a:srgbClr val="333333"/>
                </a:solidFill>
                <a:latin typeface="Lucida Console"/>
                <a:cs typeface="Lucida Console"/>
              </a:rPr>
              <a:t>root</a:t>
            </a:r>
            <a:r>
              <a:rPr sz="850" spc="3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minlen=6 --minquality=1 --notstrict --nochanges --notemptypwpolicy </a:t>
            </a:r>
            <a:r>
              <a:rPr sz="850" spc="25" dirty="0">
                <a:solidFill>
                  <a:srgbClr val="333333"/>
                </a:solidFill>
                <a:latin typeface="Lucida Console"/>
                <a:cs typeface="Lucida Console"/>
              </a:rPr>
              <a:t>user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minlen=6 --minquality=1 --notstrict --nochanges --emptyokpwpolicy </a:t>
            </a:r>
            <a:r>
              <a:rPr sz="850" spc="25" dirty="0">
                <a:solidFill>
                  <a:srgbClr val="333333"/>
                </a:solidFill>
                <a:latin typeface="Lucida Console"/>
                <a:cs typeface="Lucida Console"/>
              </a:rPr>
              <a:t>luks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minlen=6</a:t>
            </a:r>
            <a:r>
              <a:rPr sz="850" spc="25" dirty="0">
                <a:solidFill>
                  <a:srgbClr val="333333"/>
                </a:solidFill>
                <a:latin typeface="Lucida Console"/>
                <a:cs typeface="Lucida Console"/>
              </a:rPr>
              <a:t> </a:t>
            </a:r>
            <a:r>
              <a:rPr sz="850" spc="30" dirty="0">
                <a:solidFill>
                  <a:srgbClr val="333333"/>
                </a:solidFill>
                <a:latin typeface="Lucida Console"/>
                <a:cs typeface="Lucida Console"/>
              </a:rPr>
              <a:t>--minquality=1 --notstrict</a:t>
            </a:r>
            <a:r>
              <a:rPr sz="850" spc="25" dirty="0">
                <a:solidFill>
                  <a:srgbClr val="333333"/>
                </a:solidFill>
                <a:latin typeface="Lucida Console"/>
                <a:cs typeface="Lucida Console"/>
              </a:rPr>
              <a:t> </a:t>
            </a:r>
            <a:r>
              <a:rPr sz="850" spc="30" dirty="0">
                <a:solidFill>
                  <a:srgbClr val="333333"/>
                </a:solidFill>
                <a:latin typeface="Lucida Console"/>
                <a:cs typeface="Lucida Console"/>
              </a:rPr>
              <a:t>--nochanges --notempty%end</a:t>
            </a:r>
            <a:endParaRPr sz="850">
              <a:latin typeface="Lucida Console"/>
              <a:cs typeface="Lucida Console"/>
            </a:endParaRPr>
          </a:p>
        </p:txBody>
      </p:sp>
      <p:sp>
        <p:nvSpPr>
          <p:cNvPr id="16" name="object 16"/>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351</a:t>
            </a:fld>
            <a:endParaRPr sz="800">
              <a:latin typeface="小哥哥网恋吗"/>
              <a:cs typeface="小哥哥网恋吗"/>
            </a:endParaRPr>
          </a:p>
        </p:txBody>
      </p:sp>
      <p:sp>
        <p:nvSpPr>
          <p:cNvPr id="15" name="object 15"/>
          <p:cNvSpPr txBox="1"/>
          <p:nvPr/>
        </p:nvSpPr>
        <p:spPr>
          <a:xfrm>
            <a:off x="946424" y="8684328"/>
            <a:ext cx="5658485" cy="1355725"/>
          </a:xfrm>
          <a:prstGeom prst="rect">
            <a:avLst/>
          </a:prstGeom>
        </p:spPr>
        <p:txBody>
          <a:bodyPr vert="horz" wrap="square" lIns="0" tIns="15875" rIns="0" bIns="0" rtlCol="0">
            <a:spAutoFit/>
          </a:bodyPr>
          <a:lstStyle/>
          <a:p>
            <a:pPr marL="12700">
              <a:lnSpc>
                <a:spcPct val="100000"/>
              </a:lnSpc>
              <a:spcBef>
                <a:spcPts val="125"/>
              </a:spcBef>
            </a:pPr>
            <a:r>
              <a:rPr sz="950" b="1" spc="45" dirty="0">
                <a:solidFill>
                  <a:srgbClr val="333333"/>
                </a:solidFill>
                <a:latin typeface="Trebuchet MS"/>
                <a:cs typeface="Trebuchet MS"/>
              </a:rPr>
              <a:t>KickStart</a:t>
            </a:r>
            <a:r>
              <a:rPr sz="950" b="1" spc="25" dirty="0">
                <a:solidFill>
                  <a:srgbClr val="333333"/>
                </a:solidFill>
                <a:latin typeface="微软雅黑"/>
                <a:cs typeface="微软雅黑"/>
              </a:rPr>
              <a:t>应答文件会由</a:t>
            </a:r>
            <a:r>
              <a:rPr sz="950" b="1" spc="5" dirty="0">
                <a:solidFill>
                  <a:srgbClr val="333333"/>
                </a:solidFill>
                <a:latin typeface="Trebuchet MS"/>
                <a:cs typeface="Trebuchet MS"/>
              </a:rPr>
              <a:t>FTP</a:t>
            </a:r>
            <a:r>
              <a:rPr sz="950" b="1" spc="25" dirty="0">
                <a:solidFill>
                  <a:srgbClr val="333333"/>
                </a:solidFill>
                <a:latin typeface="微软雅黑"/>
                <a:cs typeface="微软雅黑"/>
              </a:rPr>
              <a:t>服务进行传输，然后安装向导进行调用，因此也不需要重启任何的服务。</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19.3</a:t>
            </a:r>
            <a:r>
              <a:rPr sz="950" b="1" spc="-35" dirty="0">
                <a:solidFill>
                  <a:srgbClr val="333333"/>
                </a:solidFill>
                <a:latin typeface="Trebuchet MS"/>
                <a:cs typeface="Trebuchet MS"/>
              </a:rPr>
              <a:t> </a:t>
            </a:r>
            <a:r>
              <a:rPr sz="950" b="1" spc="25" dirty="0">
                <a:solidFill>
                  <a:srgbClr val="333333"/>
                </a:solidFill>
                <a:latin typeface="微软雅黑"/>
                <a:cs typeface="微软雅黑"/>
              </a:rPr>
              <a:t>自动部署客户机</a:t>
            </a:r>
            <a:endParaRPr sz="950">
              <a:latin typeface="微软雅黑"/>
              <a:cs typeface="微软雅黑"/>
            </a:endParaRPr>
          </a:p>
          <a:p>
            <a:pPr marL="12700" marR="5080">
              <a:lnSpc>
                <a:spcPct val="131600"/>
              </a:lnSpc>
              <a:spcBef>
                <a:spcPts val="900"/>
              </a:spcBef>
            </a:pPr>
            <a:r>
              <a:rPr sz="950" b="1" spc="25" dirty="0">
                <a:solidFill>
                  <a:srgbClr val="333333"/>
                </a:solidFill>
                <a:latin typeface="微软雅黑"/>
                <a:cs typeface="微软雅黑"/>
              </a:rPr>
              <a:t>在按照上文讲解的方法成功部署各个相关的服务程序后，就可以使用</a:t>
            </a:r>
            <a:r>
              <a:rPr sz="950" b="1" spc="45" dirty="0">
                <a:solidFill>
                  <a:srgbClr val="333333"/>
                </a:solidFill>
                <a:latin typeface="Trebuchet MS"/>
                <a:cs typeface="Trebuchet MS"/>
              </a:rPr>
              <a:t>PXE</a:t>
            </a:r>
            <a:r>
              <a:rPr sz="950" b="1" spc="-70" dirty="0">
                <a:solidFill>
                  <a:srgbClr val="333333"/>
                </a:solidFill>
                <a:latin typeface="Trebuchet MS"/>
                <a:cs typeface="Trebuchet MS"/>
              </a:rPr>
              <a:t> </a:t>
            </a:r>
            <a:r>
              <a:rPr sz="950" b="1" dirty="0">
                <a:solidFill>
                  <a:srgbClr val="333333"/>
                </a:solidFill>
                <a:latin typeface="Trebuchet MS"/>
                <a:cs typeface="Trebuchet MS"/>
              </a:rPr>
              <a:t>+</a:t>
            </a:r>
            <a:r>
              <a:rPr sz="950" b="1" spc="-65" dirty="0">
                <a:solidFill>
                  <a:srgbClr val="333333"/>
                </a:solidFill>
                <a:latin typeface="Trebuchet MS"/>
                <a:cs typeface="Trebuchet MS"/>
              </a:rPr>
              <a:t> </a:t>
            </a:r>
            <a:r>
              <a:rPr sz="950" b="1" spc="50" dirty="0">
                <a:solidFill>
                  <a:srgbClr val="333333"/>
                </a:solidFill>
                <a:latin typeface="Trebuchet MS"/>
                <a:cs typeface="Trebuchet MS"/>
              </a:rPr>
              <a:t>Kickstart</a:t>
            </a:r>
            <a:r>
              <a:rPr sz="950" b="1" spc="25" dirty="0">
                <a:solidFill>
                  <a:srgbClr val="333333"/>
                </a:solidFill>
                <a:latin typeface="微软雅黑"/>
                <a:cs typeface="微软雅黑"/>
              </a:rPr>
              <a:t>无人值守安装系统 了。在采用下面的步骤建立虚拟主机时，一定要把客户端的网卡模式设定成与服务端一致的</a:t>
            </a:r>
            <a:r>
              <a:rPr sz="950" b="1" spc="-125" dirty="0">
                <a:solidFill>
                  <a:srgbClr val="333333"/>
                </a:solidFill>
                <a:latin typeface="Trebuchet MS"/>
                <a:cs typeface="Trebuchet MS"/>
              </a:rPr>
              <a:t>“</a:t>
            </a:r>
            <a:r>
              <a:rPr sz="950" b="1" spc="25" dirty="0">
                <a:solidFill>
                  <a:srgbClr val="333333"/>
                </a:solidFill>
                <a:latin typeface="微软雅黑"/>
                <a:cs typeface="微软雅黑"/>
              </a:rPr>
              <a:t>仅主机模 </a:t>
            </a:r>
            <a:r>
              <a:rPr sz="950" b="1" spc="30" dirty="0">
                <a:solidFill>
                  <a:srgbClr val="333333"/>
                </a:solidFill>
                <a:latin typeface="微软雅黑"/>
                <a:cs typeface="微软雅黑"/>
              </a:rPr>
              <a:t> </a:t>
            </a:r>
            <a:r>
              <a:rPr sz="950" b="1" spc="25" dirty="0">
                <a:solidFill>
                  <a:srgbClr val="333333"/>
                </a:solidFill>
                <a:latin typeface="微软雅黑"/>
                <a:cs typeface="微软雅黑"/>
              </a:rPr>
              <a:t>式</a:t>
            </a:r>
            <a:r>
              <a:rPr sz="950" b="1" spc="-125" dirty="0">
                <a:solidFill>
                  <a:srgbClr val="333333"/>
                </a:solidFill>
                <a:latin typeface="Trebuchet MS"/>
                <a:cs typeface="Trebuchet MS"/>
              </a:rPr>
              <a:t>”</a:t>
            </a:r>
            <a:r>
              <a:rPr sz="950" b="1" spc="25" dirty="0">
                <a:solidFill>
                  <a:srgbClr val="333333"/>
                </a:solidFill>
                <a:latin typeface="微软雅黑"/>
                <a:cs typeface="微软雅黑"/>
              </a:rPr>
              <a:t>，否则两台设备无法进行通信，也就更别提自动安装系统了。其余硬件配置选项并没有强制性要求， 大家可参考这里的配置选项来设定。</a:t>
            </a:r>
            <a:endParaRPr sz="950">
              <a:latin typeface="微软雅黑"/>
              <a:cs typeface="微软雅黑"/>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1024" y="332801"/>
            <a:ext cx="5758815" cy="407034"/>
          </a:xfrm>
          <a:prstGeom prst="rect">
            <a:avLst/>
          </a:prstGeom>
        </p:spPr>
        <p:txBody>
          <a:bodyPr vert="horz" wrap="square" lIns="0" tIns="12065" rIns="0" bIns="0" rtlCol="0">
            <a:spAutoFit/>
          </a:bodyPr>
          <a:lstStyle/>
          <a:p>
            <a:pPr marL="38100" marR="304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：打开</a:t>
            </a:r>
            <a:r>
              <a:rPr sz="950" b="1" spc="-125" dirty="0">
                <a:solidFill>
                  <a:srgbClr val="333333"/>
                </a:solidFill>
                <a:latin typeface="Trebuchet MS"/>
                <a:cs typeface="Trebuchet MS"/>
              </a:rPr>
              <a:t>“</a:t>
            </a:r>
            <a:r>
              <a:rPr sz="950" b="1" spc="25" dirty="0">
                <a:solidFill>
                  <a:srgbClr val="333333"/>
                </a:solidFill>
                <a:latin typeface="微软雅黑"/>
                <a:cs typeface="微软雅黑"/>
              </a:rPr>
              <a:t>新建虚拟机向导</a:t>
            </a:r>
            <a:r>
              <a:rPr sz="950" b="1" spc="-125" dirty="0">
                <a:solidFill>
                  <a:srgbClr val="333333"/>
                </a:solidFill>
                <a:latin typeface="Trebuchet MS"/>
                <a:cs typeface="Trebuchet MS"/>
              </a:rPr>
              <a:t>”</a:t>
            </a:r>
            <a:r>
              <a:rPr sz="950" b="1" spc="25" dirty="0">
                <a:solidFill>
                  <a:srgbClr val="333333"/>
                </a:solidFill>
                <a:latin typeface="微软雅黑"/>
                <a:cs typeface="微软雅黑"/>
              </a:rPr>
              <a:t>程序，选择</a:t>
            </a:r>
            <a:r>
              <a:rPr sz="950" b="1" spc="-125" dirty="0">
                <a:solidFill>
                  <a:srgbClr val="333333"/>
                </a:solidFill>
                <a:latin typeface="Trebuchet MS"/>
                <a:cs typeface="Trebuchet MS"/>
              </a:rPr>
              <a:t>“</a:t>
            </a:r>
            <a:r>
              <a:rPr sz="950" b="1" spc="25" dirty="0">
                <a:solidFill>
                  <a:srgbClr val="333333"/>
                </a:solidFill>
                <a:latin typeface="微软雅黑"/>
                <a:cs typeface="微软雅黑"/>
              </a:rPr>
              <a:t>自定义（高级）</a:t>
            </a:r>
            <a:r>
              <a:rPr sz="950" b="1" spc="-30" dirty="0">
                <a:solidFill>
                  <a:srgbClr val="333333"/>
                </a:solidFill>
                <a:latin typeface="微软雅黑"/>
                <a:cs typeface="微软雅黑"/>
              </a:rPr>
              <a:t> </a:t>
            </a:r>
            <a:r>
              <a:rPr sz="950" b="1" spc="-125" dirty="0">
                <a:solidFill>
                  <a:srgbClr val="333333"/>
                </a:solidFill>
                <a:latin typeface="Trebuchet MS"/>
                <a:cs typeface="Trebuchet MS"/>
              </a:rPr>
              <a:t>”</a:t>
            </a:r>
            <a:r>
              <a:rPr sz="950" b="1" spc="25" dirty="0">
                <a:solidFill>
                  <a:srgbClr val="333333"/>
                </a:solidFill>
                <a:latin typeface="微软雅黑"/>
                <a:cs typeface="微软雅黑"/>
              </a:rPr>
              <a:t>配置类型，然后单击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下一步</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按钮，如</a:t>
            </a:r>
            <a:r>
              <a:rPr sz="950" b="1" spc="35" dirty="0">
                <a:solidFill>
                  <a:srgbClr val="333333"/>
                </a:solidFill>
                <a:latin typeface="微软雅黑"/>
                <a:cs typeface="微软雅黑"/>
              </a:rPr>
              <a:t>图</a:t>
            </a:r>
            <a:r>
              <a:rPr sz="1200" baseline="34722" dirty="0">
                <a:latin typeface="小哥哥网恋吗"/>
                <a:cs typeface="小哥哥网恋吗"/>
              </a:rPr>
              <a:t>5/20  </a:t>
            </a:r>
            <a:r>
              <a:rPr sz="950" b="1" spc="-10" dirty="0">
                <a:solidFill>
                  <a:srgbClr val="333333"/>
                </a:solidFill>
                <a:latin typeface="Trebuchet MS"/>
                <a:cs typeface="Trebuchet MS"/>
              </a:rPr>
              <a:t>19-6</a:t>
            </a:r>
            <a:r>
              <a:rPr sz="950" b="1" spc="25" dirty="0">
                <a:solidFill>
                  <a:srgbClr val="333333"/>
                </a:solidFill>
                <a:latin typeface="微软雅黑"/>
                <a:cs typeface="微软雅黑"/>
              </a:rPr>
              <a:t>所示。随后的虚拟机硬件兼容性选择默认的</a:t>
            </a:r>
            <a:r>
              <a:rPr sz="950" b="1" spc="45" dirty="0">
                <a:solidFill>
                  <a:srgbClr val="333333"/>
                </a:solidFill>
                <a:latin typeface="Trebuchet MS"/>
                <a:cs typeface="Trebuchet MS"/>
              </a:rPr>
              <a:t>“Workstation</a:t>
            </a:r>
            <a:r>
              <a:rPr sz="950" b="1" spc="-40" dirty="0">
                <a:solidFill>
                  <a:srgbClr val="333333"/>
                </a:solidFill>
                <a:latin typeface="Trebuchet MS"/>
                <a:cs typeface="Trebuchet MS"/>
              </a:rPr>
              <a:t> </a:t>
            </a:r>
            <a:r>
              <a:rPr sz="950" b="1" spc="-25" dirty="0">
                <a:solidFill>
                  <a:srgbClr val="333333"/>
                </a:solidFill>
                <a:latin typeface="Trebuchet MS"/>
                <a:cs typeface="Trebuchet MS"/>
              </a:rPr>
              <a:t>16.x”</a:t>
            </a:r>
            <a:r>
              <a:rPr sz="950" b="1" spc="-25" dirty="0">
                <a:solidFill>
                  <a:srgbClr val="333333"/>
                </a:solidFill>
                <a:latin typeface="微软雅黑"/>
                <a:cs typeface="微软雅黑"/>
              </a:rPr>
              <a:t>，</a:t>
            </a:r>
            <a:r>
              <a:rPr sz="950" b="1" spc="25" dirty="0">
                <a:solidFill>
                  <a:srgbClr val="333333"/>
                </a:solidFill>
                <a:latin typeface="微软雅黑"/>
                <a:cs typeface="微软雅黑"/>
              </a:rPr>
              <a:t>步骤省略。</a:t>
            </a:r>
            <a:endParaRPr sz="950">
              <a:latin typeface="微软雅黑"/>
              <a:cs typeface="微软雅黑"/>
            </a:endParaRPr>
          </a:p>
        </p:txBody>
      </p:sp>
      <p:pic>
        <p:nvPicPr>
          <p:cNvPr id="3" name="object 3"/>
          <p:cNvPicPr/>
          <p:nvPr/>
        </p:nvPicPr>
        <p:blipFill>
          <a:blip r:embed="rId2" cstate="print"/>
          <a:stretch>
            <a:fillRect/>
          </a:stretch>
        </p:blipFill>
        <p:spPr>
          <a:xfrm>
            <a:off x="959124" y="920912"/>
            <a:ext cx="4736125" cy="4030948"/>
          </a:xfrm>
          <a:prstGeom prst="rect">
            <a:avLst/>
          </a:prstGeom>
        </p:spPr>
      </p:pic>
      <p:sp>
        <p:nvSpPr>
          <p:cNvPr id="4" name="object 4"/>
          <p:cNvSpPr txBox="1"/>
          <p:nvPr/>
        </p:nvSpPr>
        <p:spPr>
          <a:xfrm>
            <a:off x="946424" y="5063205"/>
            <a:ext cx="5670550" cy="841375"/>
          </a:xfrm>
          <a:prstGeom prst="rect">
            <a:avLst/>
          </a:prstGeom>
        </p:spPr>
        <p:txBody>
          <a:bodyPr vert="horz" wrap="square" lIns="0" tIns="15875" rIns="0" bIns="0" rtlCol="0">
            <a:spAutoFit/>
          </a:bodyPr>
          <a:lstStyle/>
          <a:p>
            <a:pPr marL="12700" algn="just">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19-6</a:t>
            </a:r>
            <a:r>
              <a:rPr sz="950" b="1" spc="160" dirty="0">
                <a:solidFill>
                  <a:srgbClr val="333333"/>
                </a:solidFill>
                <a:latin typeface="Trebuchet MS"/>
                <a:cs typeface="Trebuchet MS"/>
              </a:rPr>
              <a:t> </a:t>
            </a:r>
            <a:r>
              <a:rPr sz="950" b="1" spc="25" dirty="0">
                <a:solidFill>
                  <a:srgbClr val="333333"/>
                </a:solidFill>
                <a:latin typeface="微软雅黑"/>
                <a:cs typeface="微软雅黑"/>
              </a:rPr>
              <a:t>选择虚拟机的配置类型</a:t>
            </a:r>
            <a:endParaRPr sz="950">
              <a:latin typeface="微软雅黑"/>
              <a:cs typeface="微软雅黑"/>
            </a:endParaRPr>
          </a:p>
          <a:p>
            <a:pPr marL="12700" marR="5080" algn="just">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：将虚拟机操作系统的安装来源设置为</a:t>
            </a:r>
            <a:r>
              <a:rPr sz="950" b="1" spc="-125" dirty="0">
                <a:solidFill>
                  <a:srgbClr val="333333"/>
                </a:solidFill>
                <a:latin typeface="Trebuchet MS"/>
                <a:cs typeface="Trebuchet MS"/>
              </a:rPr>
              <a:t>“</a:t>
            </a:r>
            <a:r>
              <a:rPr sz="950" b="1" spc="25" dirty="0">
                <a:solidFill>
                  <a:srgbClr val="333333"/>
                </a:solidFill>
                <a:latin typeface="微软雅黑"/>
                <a:cs typeface="微软雅黑"/>
              </a:rPr>
              <a:t>稍后安装操作系统</a:t>
            </a:r>
            <a:r>
              <a:rPr sz="950" b="1" spc="-125" dirty="0">
                <a:solidFill>
                  <a:srgbClr val="333333"/>
                </a:solidFill>
                <a:latin typeface="Trebuchet MS"/>
                <a:cs typeface="Trebuchet MS"/>
              </a:rPr>
              <a:t>”</a:t>
            </a:r>
            <a:r>
              <a:rPr sz="950" b="1" spc="25" dirty="0">
                <a:solidFill>
                  <a:srgbClr val="333333"/>
                </a:solidFill>
                <a:latin typeface="微软雅黑"/>
                <a:cs typeface="微软雅黑"/>
              </a:rPr>
              <a:t>。这样做的目的是让虚拟机真正从网络 中获取系统安装镜像，同时也可避免</a:t>
            </a:r>
            <a:r>
              <a:rPr sz="950" b="1" spc="80" dirty="0">
                <a:solidFill>
                  <a:srgbClr val="333333"/>
                </a:solidFill>
                <a:latin typeface="Trebuchet MS"/>
                <a:cs typeface="Trebuchet MS"/>
              </a:rPr>
              <a:t>VMware</a:t>
            </a:r>
            <a:r>
              <a:rPr sz="950" b="1" spc="-60" dirty="0">
                <a:solidFill>
                  <a:srgbClr val="333333"/>
                </a:solidFill>
                <a:latin typeface="Trebuchet MS"/>
                <a:cs typeface="Trebuchet MS"/>
              </a:rPr>
              <a:t> </a:t>
            </a:r>
            <a:r>
              <a:rPr sz="950" b="1" spc="60" dirty="0">
                <a:solidFill>
                  <a:srgbClr val="333333"/>
                </a:solidFill>
                <a:latin typeface="Trebuchet MS"/>
                <a:cs typeface="Trebuchet MS"/>
              </a:rPr>
              <a:t>Workstation</a:t>
            </a:r>
            <a:r>
              <a:rPr sz="950" b="1" spc="25" dirty="0">
                <a:solidFill>
                  <a:srgbClr val="333333"/>
                </a:solidFill>
                <a:latin typeface="微软雅黑"/>
                <a:cs typeface="微软雅黑"/>
              </a:rPr>
              <a:t>虚拟机软件按照内设的方法自行安装系统。 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下一步</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按钮，如图</a:t>
            </a:r>
            <a:r>
              <a:rPr sz="950" b="1" spc="-10" dirty="0">
                <a:solidFill>
                  <a:srgbClr val="333333"/>
                </a:solidFill>
                <a:latin typeface="Trebuchet MS"/>
                <a:cs typeface="Trebuchet MS"/>
              </a:rPr>
              <a:t>19-7</a:t>
            </a:r>
            <a:r>
              <a:rPr sz="950" b="1" spc="25" dirty="0">
                <a:solidFill>
                  <a:srgbClr val="333333"/>
                </a:solidFill>
                <a:latin typeface="微软雅黑"/>
                <a:cs typeface="微软雅黑"/>
              </a:rPr>
              <a:t>所示。</a:t>
            </a:r>
            <a:endParaRPr sz="950">
              <a:latin typeface="微软雅黑"/>
              <a:cs typeface="微软雅黑"/>
            </a:endParaRPr>
          </a:p>
        </p:txBody>
      </p:sp>
      <p:pic>
        <p:nvPicPr>
          <p:cNvPr id="5" name="object 5"/>
          <p:cNvPicPr/>
          <p:nvPr/>
        </p:nvPicPr>
        <p:blipFill>
          <a:blip r:embed="rId3" cstate="print"/>
          <a:stretch>
            <a:fillRect/>
          </a:stretch>
        </p:blipFill>
        <p:spPr>
          <a:xfrm>
            <a:off x="959124" y="6095653"/>
            <a:ext cx="4736125" cy="4030948"/>
          </a:xfrm>
          <a:prstGeom prst="rect">
            <a:avLst/>
          </a:prstGeom>
        </p:spPr>
      </p:pic>
      <p:sp>
        <p:nvSpPr>
          <p:cNvPr id="6" name="object 6"/>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352</a:t>
            </a:fld>
            <a:endParaRPr sz="800">
              <a:latin typeface="小哥哥网恋吗"/>
              <a:cs typeface="小哥哥网恋吗"/>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787"/>
            <a:ext cx="216789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19-7</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设置虚拟机操作系统的安装来源</a:t>
            </a:r>
            <a:endParaRPr sz="950">
              <a:latin typeface="微软雅黑"/>
              <a:cs typeface="微软雅黑"/>
            </a:endParaRPr>
          </a:p>
        </p:txBody>
      </p:sp>
      <p:sp>
        <p:nvSpPr>
          <p:cNvPr id="3" name="object 3"/>
          <p:cNvSpPr txBox="1"/>
          <p:nvPr/>
        </p:nvSpPr>
        <p:spPr>
          <a:xfrm>
            <a:off x="946424" y="618724"/>
            <a:ext cx="5584825" cy="407034"/>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：将</a:t>
            </a:r>
            <a:r>
              <a:rPr sz="950" b="1" spc="-125" dirty="0">
                <a:solidFill>
                  <a:srgbClr val="333333"/>
                </a:solidFill>
                <a:latin typeface="Trebuchet MS"/>
                <a:cs typeface="Trebuchet MS"/>
              </a:rPr>
              <a:t>“</a:t>
            </a:r>
            <a:r>
              <a:rPr sz="950" b="1" spc="25" dirty="0">
                <a:solidFill>
                  <a:srgbClr val="333333"/>
                </a:solidFill>
                <a:latin typeface="微软雅黑"/>
                <a:cs typeface="微软雅黑"/>
              </a:rPr>
              <a:t>客户机操作系统</a:t>
            </a:r>
            <a:r>
              <a:rPr sz="950" b="1" spc="-125" dirty="0">
                <a:solidFill>
                  <a:srgbClr val="333333"/>
                </a:solidFill>
                <a:latin typeface="Trebuchet MS"/>
                <a:cs typeface="Trebuchet MS"/>
              </a:rPr>
              <a:t>”</a:t>
            </a:r>
            <a:r>
              <a:rPr sz="950" b="1" spc="25" dirty="0">
                <a:solidFill>
                  <a:srgbClr val="333333"/>
                </a:solidFill>
                <a:latin typeface="微软雅黑"/>
                <a:cs typeface="微软雅黑"/>
              </a:rPr>
              <a:t>设置为</a:t>
            </a:r>
            <a:r>
              <a:rPr sz="950" b="1" spc="5" dirty="0">
                <a:solidFill>
                  <a:srgbClr val="333333"/>
                </a:solidFill>
                <a:latin typeface="Trebuchet MS"/>
                <a:cs typeface="Trebuchet MS"/>
              </a:rPr>
              <a:t>“Red</a:t>
            </a:r>
            <a:r>
              <a:rPr sz="950" b="1" spc="-40" dirty="0">
                <a:solidFill>
                  <a:srgbClr val="333333"/>
                </a:solidFill>
                <a:latin typeface="Trebuchet MS"/>
                <a:cs typeface="Trebuchet MS"/>
              </a:rPr>
              <a:t> </a:t>
            </a:r>
            <a:r>
              <a:rPr sz="950" b="1" spc="75" dirty="0">
                <a:solidFill>
                  <a:srgbClr val="333333"/>
                </a:solidFill>
                <a:latin typeface="Trebuchet MS"/>
                <a:cs typeface="Trebuchet MS"/>
              </a:rPr>
              <a:t>Hat</a:t>
            </a:r>
            <a:r>
              <a:rPr sz="950" b="1" spc="-40" dirty="0">
                <a:solidFill>
                  <a:srgbClr val="333333"/>
                </a:solidFill>
                <a:latin typeface="Trebuchet MS"/>
                <a:cs typeface="Trebuchet MS"/>
              </a:rPr>
              <a:t> </a:t>
            </a:r>
            <a:r>
              <a:rPr sz="950" b="1" spc="40" dirty="0">
                <a:solidFill>
                  <a:srgbClr val="333333"/>
                </a:solidFill>
                <a:latin typeface="Trebuchet MS"/>
                <a:cs typeface="Trebuchet MS"/>
              </a:rPr>
              <a:t>Enterprise</a:t>
            </a:r>
            <a:r>
              <a:rPr sz="950" b="1" spc="-40" dirty="0">
                <a:solidFill>
                  <a:srgbClr val="333333"/>
                </a:solidFill>
                <a:latin typeface="Trebuchet MS"/>
                <a:cs typeface="Trebuchet MS"/>
              </a:rPr>
              <a:t> </a:t>
            </a:r>
            <a:r>
              <a:rPr sz="950" b="1" spc="45" dirty="0">
                <a:solidFill>
                  <a:srgbClr val="333333"/>
                </a:solidFill>
                <a:latin typeface="Trebuchet MS"/>
                <a:cs typeface="Trebuchet MS"/>
              </a:rPr>
              <a:t>Linux</a:t>
            </a:r>
            <a:r>
              <a:rPr sz="950" b="1" spc="-40" dirty="0">
                <a:solidFill>
                  <a:srgbClr val="333333"/>
                </a:solidFill>
                <a:latin typeface="Trebuchet MS"/>
                <a:cs typeface="Trebuchet MS"/>
              </a:rPr>
              <a:t> </a:t>
            </a:r>
            <a:r>
              <a:rPr sz="950" b="1" dirty="0">
                <a:solidFill>
                  <a:srgbClr val="333333"/>
                </a:solidFill>
                <a:latin typeface="Trebuchet MS"/>
                <a:cs typeface="Trebuchet MS"/>
              </a:rPr>
              <a:t>8</a:t>
            </a:r>
            <a:r>
              <a:rPr sz="950" b="1" spc="-40" dirty="0">
                <a:solidFill>
                  <a:srgbClr val="333333"/>
                </a:solidFill>
                <a:latin typeface="Trebuchet MS"/>
                <a:cs typeface="Trebuchet MS"/>
              </a:rPr>
              <a:t> </a:t>
            </a:r>
            <a:r>
              <a:rPr sz="950" b="1" dirty="0">
                <a:solidFill>
                  <a:srgbClr val="333333"/>
                </a:solidFill>
                <a:latin typeface="Trebuchet MS"/>
                <a:cs typeface="Trebuchet MS"/>
              </a:rPr>
              <a:t>64</a:t>
            </a:r>
            <a:r>
              <a:rPr sz="950" b="1" spc="25" dirty="0">
                <a:solidFill>
                  <a:srgbClr val="333333"/>
                </a:solidFill>
                <a:latin typeface="微软雅黑"/>
                <a:cs typeface="微软雅黑"/>
              </a:rPr>
              <a:t>位</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然后单击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下一步</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按钮，如 图</a:t>
            </a:r>
            <a:r>
              <a:rPr sz="950" b="1" spc="-10" dirty="0">
                <a:solidFill>
                  <a:srgbClr val="333333"/>
                </a:solidFill>
                <a:latin typeface="Trebuchet MS"/>
                <a:cs typeface="Trebuchet MS"/>
              </a:rPr>
              <a:t>19-8</a:t>
            </a:r>
            <a:r>
              <a:rPr sz="950" b="1" spc="25" dirty="0">
                <a:solidFill>
                  <a:srgbClr val="333333"/>
                </a:solidFill>
                <a:latin typeface="微软雅黑"/>
                <a:cs typeface="微软雅黑"/>
              </a:rPr>
              <a:t>所示。</a:t>
            </a:r>
            <a:endParaRPr sz="950">
              <a:latin typeface="微软雅黑"/>
              <a:cs typeface="微软雅黑"/>
            </a:endParaRPr>
          </a:p>
        </p:txBody>
      </p:sp>
      <p:pic>
        <p:nvPicPr>
          <p:cNvPr id="4" name="object 4"/>
          <p:cNvPicPr/>
          <p:nvPr/>
        </p:nvPicPr>
        <p:blipFill>
          <a:blip r:embed="rId2" cstate="print"/>
          <a:stretch>
            <a:fillRect/>
          </a:stretch>
        </p:blipFill>
        <p:spPr>
          <a:xfrm>
            <a:off x="959124" y="1216568"/>
            <a:ext cx="4736125" cy="4030948"/>
          </a:xfrm>
          <a:prstGeom prst="rect">
            <a:avLst/>
          </a:prstGeom>
        </p:spPr>
      </p:pic>
      <p:sp>
        <p:nvSpPr>
          <p:cNvPr id="5" name="object 5"/>
          <p:cNvSpPr txBox="1"/>
          <p:nvPr/>
        </p:nvSpPr>
        <p:spPr>
          <a:xfrm>
            <a:off x="946424" y="5349147"/>
            <a:ext cx="5670550" cy="8509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19-8</a:t>
            </a:r>
            <a:r>
              <a:rPr sz="950" b="1" spc="-35" dirty="0">
                <a:solidFill>
                  <a:srgbClr val="333333"/>
                </a:solidFill>
                <a:latin typeface="Trebuchet MS"/>
                <a:cs typeface="Trebuchet MS"/>
              </a:rPr>
              <a:t> </a:t>
            </a:r>
            <a:r>
              <a:rPr sz="950" b="1" spc="25" dirty="0">
                <a:solidFill>
                  <a:srgbClr val="333333"/>
                </a:solidFill>
                <a:latin typeface="微软雅黑"/>
                <a:cs typeface="微软雅黑"/>
              </a:rPr>
              <a:t>选择客户端主机的操作系统</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：对虚拟机进行命名并设置安装位置。大家可自行定义虚拟机的名称，而安装位置则尽量选择磁盘 空间较大的分区。然后单击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下一步</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按钮，如图</a:t>
            </a:r>
            <a:r>
              <a:rPr sz="950" b="1" spc="-10" dirty="0">
                <a:solidFill>
                  <a:srgbClr val="333333"/>
                </a:solidFill>
                <a:latin typeface="Trebuchet MS"/>
                <a:cs typeface="Trebuchet MS"/>
              </a:rPr>
              <a:t>19-9</a:t>
            </a:r>
            <a:r>
              <a:rPr sz="950" b="1" spc="25" dirty="0">
                <a:solidFill>
                  <a:srgbClr val="333333"/>
                </a:solidFill>
                <a:latin typeface="微软雅黑"/>
                <a:cs typeface="微软雅黑"/>
              </a:rPr>
              <a:t>所示。随后的设置虚拟机处理器个数及核心数、内 存容量值，读者请自行根据实际情况进行选择，步骤省略。</a:t>
            </a:r>
            <a:endParaRPr sz="950">
              <a:latin typeface="微软雅黑"/>
              <a:cs typeface="微软雅黑"/>
            </a:endParaRPr>
          </a:p>
        </p:txBody>
      </p:sp>
      <p:sp>
        <p:nvSpPr>
          <p:cNvPr id="7" name="object 7"/>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353</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444662"/>
            <a:ext cx="4736125" cy="4030947"/>
          </a:xfrm>
          <a:prstGeom prst="rect">
            <a:avLst/>
          </a:prstGeom>
        </p:spPr>
      </p:pic>
      <p:sp>
        <p:nvSpPr>
          <p:cNvPr id="3" name="object 3"/>
          <p:cNvSpPr txBox="1"/>
          <p:nvPr/>
        </p:nvSpPr>
        <p:spPr>
          <a:xfrm>
            <a:off x="946424" y="4577323"/>
            <a:ext cx="5657215" cy="8509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19-9</a:t>
            </a:r>
            <a:r>
              <a:rPr sz="950" b="1" spc="-35" dirty="0">
                <a:solidFill>
                  <a:srgbClr val="333333"/>
                </a:solidFill>
                <a:latin typeface="Trebuchet MS"/>
                <a:cs typeface="Trebuchet MS"/>
              </a:rPr>
              <a:t> </a:t>
            </a:r>
            <a:r>
              <a:rPr sz="950" b="1" spc="25" dirty="0">
                <a:solidFill>
                  <a:srgbClr val="333333"/>
                </a:solidFill>
                <a:latin typeface="微软雅黑"/>
                <a:cs typeface="微软雅黑"/>
              </a:rPr>
              <a:t>命名虚拟机并设置虚拟机的安装位置</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0" dirty="0">
                <a:solidFill>
                  <a:srgbClr val="333333"/>
                </a:solidFill>
                <a:latin typeface="微软雅黑"/>
                <a:cs typeface="微软雅黑"/>
              </a:rPr>
              <a:t>步</a:t>
            </a:r>
            <a:r>
              <a:rPr sz="950" b="1" spc="25" dirty="0">
                <a:solidFill>
                  <a:srgbClr val="333333"/>
                </a:solidFill>
                <a:latin typeface="微软雅黑"/>
                <a:cs typeface="微软雅黑"/>
              </a:rPr>
              <a:t>：设置虚拟机主机的网络连接类型为</a:t>
            </a:r>
            <a:r>
              <a:rPr sz="950" b="1" spc="-125" dirty="0">
                <a:solidFill>
                  <a:srgbClr val="333333"/>
                </a:solidFill>
                <a:latin typeface="Trebuchet MS"/>
                <a:cs typeface="Trebuchet MS"/>
              </a:rPr>
              <a:t>“</a:t>
            </a:r>
            <a:r>
              <a:rPr sz="950" b="1" spc="25" dirty="0">
                <a:solidFill>
                  <a:srgbClr val="333333"/>
                </a:solidFill>
                <a:latin typeface="微软雅黑"/>
                <a:cs typeface="微软雅黑"/>
              </a:rPr>
              <a:t>仅主机模式网络</a:t>
            </a:r>
            <a:r>
              <a:rPr sz="950" b="1" spc="-125" dirty="0">
                <a:solidFill>
                  <a:srgbClr val="333333"/>
                </a:solidFill>
                <a:latin typeface="Trebuchet MS"/>
                <a:cs typeface="Trebuchet MS"/>
              </a:rPr>
              <a:t>”</a:t>
            </a:r>
            <a:r>
              <a:rPr sz="950" b="1" spc="20" dirty="0">
                <a:solidFill>
                  <a:srgbClr val="333333"/>
                </a:solidFill>
                <a:latin typeface="微软雅黑"/>
                <a:cs typeface="微软雅黑"/>
              </a:rPr>
              <a:t>，一定要确保服务器与客户端同处于相同网 </a:t>
            </a:r>
            <a:r>
              <a:rPr sz="950" b="1" spc="25" dirty="0">
                <a:solidFill>
                  <a:srgbClr val="333333"/>
                </a:solidFill>
                <a:latin typeface="微软雅黑"/>
                <a:cs typeface="微软雅黑"/>
              </a:rPr>
              <a:t>络模式，如图</a:t>
            </a:r>
            <a:r>
              <a:rPr sz="950" b="1" spc="-10" dirty="0">
                <a:solidFill>
                  <a:srgbClr val="333333"/>
                </a:solidFill>
                <a:latin typeface="Trebuchet MS"/>
                <a:cs typeface="Trebuchet MS"/>
              </a:rPr>
              <a:t>19-10</a:t>
            </a:r>
            <a:r>
              <a:rPr sz="950" b="1" spc="25" dirty="0">
                <a:solidFill>
                  <a:srgbClr val="333333"/>
                </a:solidFill>
                <a:latin typeface="微软雅黑"/>
                <a:cs typeface="微软雅黑"/>
              </a:rPr>
              <a:t>所示，否则客户端无法获得从服务器传送过来的系统镜像及应答文件。随后的</a:t>
            </a:r>
            <a:r>
              <a:rPr sz="950" b="1" spc="50" dirty="0">
                <a:solidFill>
                  <a:srgbClr val="333333"/>
                </a:solidFill>
                <a:latin typeface="Trebuchet MS"/>
                <a:cs typeface="Trebuchet MS"/>
              </a:rPr>
              <a:t>SCSI </a:t>
            </a:r>
            <a:r>
              <a:rPr sz="950" b="1" spc="55" dirty="0">
                <a:solidFill>
                  <a:srgbClr val="333333"/>
                </a:solidFill>
                <a:latin typeface="Trebuchet MS"/>
                <a:cs typeface="Trebuchet MS"/>
              </a:rPr>
              <a:t> </a:t>
            </a:r>
            <a:r>
              <a:rPr sz="950" b="1" spc="25" dirty="0">
                <a:solidFill>
                  <a:srgbClr val="333333"/>
                </a:solidFill>
                <a:latin typeface="微软雅黑"/>
                <a:cs typeface="微软雅黑"/>
              </a:rPr>
              <a:t>控制器类型选择默认</a:t>
            </a:r>
            <a:r>
              <a:rPr sz="950" b="1" dirty="0">
                <a:solidFill>
                  <a:srgbClr val="333333"/>
                </a:solidFill>
                <a:latin typeface="Trebuchet MS"/>
                <a:cs typeface="Trebuchet MS"/>
              </a:rPr>
              <a:t>“LSI</a:t>
            </a:r>
            <a:r>
              <a:rPr sz="950" b="1" spc="-40" dirty="0">
                <a:solidFill>
                  <a:srgbClr val="333333"/>
                </a:solidFill>
                <a:latin typeface="Trebuchet MS"/>
                <a:cs typeface="Trebuchet MS"/>
              </a:rPr>
              <a:t> </a:t>
            </a:r>
            <a:r>
              <a:rPr sz="950" b="1" spc="10" dirty="0">
                <a:solidFill>
                  <a:srgbClr val="333333"/>
                </a:solidFill>
                <a:latin typeface="Trebuchet MS"/>
                <a:cs typeface="Trebuchet MS"/>
              </a:rPr>
              <a:t>Logic”</a:t>
            </a:r>
            <a:r>
              <a:rPr sz="950" b="1" spc="10" dirty="0">
                <a:solidFill>
                  <a:srgbClr val="333333"/>
                </a:solidFill>
                <a:latin typeface="微软雅黑"/>
                <a:cs typeface="微软雅黑"/>
              </a:rPr>
              <a:t>，</a:t>
            </a:r>
            <a:r>
              <a:rPr sz="950" b="1" spc="25" dirty="0">
                <a:solidFill>
                  <a:srgbClr val="333333"/>
                </a:solidFill>
                <a:latin typeface="微软雅黑"/>
                <a:cs typeface="微软雅黑"/>
              </a:rPr>
              <a:t>步骤省略。</a:t>
            </a:r>
            <a:endParaRPr sz="950">
              <a:latin typeface="微软雅黑"/>
              <a:cs typeface="微软雅黑"/>
            </a:endParaRPr>
          </a:p>
        </p:txBody>
      </p:sp>
      <p:pic>
        <p:nvPicPr>
          <p:cNvPr id="4" name="object 4"/>
          <p:cNvPicPr/>
          <p:nvPr/>
        </p:nvPicPr>
        <p:blipFill>
          <a:blip r:embed="rId3" cstate="print"/>
          <a:stretch>
            <a:fillRect/>
          </a:stretch>
        </p:blipFill>
        <p:spPr>
          <a:xfrm>
            <a:off x="959124" y="5609497"/>
            <a:ext cx="4736125" cy="4030948"/>
          </a:xfrm>
          <a:prstGeom prst="rect">
            <a:avLst/>
          </a:prstGeom>
        </p:spPr>
      </p:pic>
      <p:sp>
        <p:nvSpPr>
          <p:cNvPr id="5" name="object 5"/>
          <p:cNvSpPr txBox="1"/>
          <p:nvPr/>
        </p:nvSpPr>
        <p:spPr>
          <a:xfrm>
            <a:off x="946424" y="9751802"/>
            <a:ext cx="174307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19-10</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设置客户端的网络模式</a:t>
            </a:r>
            <a:endParaRPr sz="950">
              <a:latin typeface="微软雅黑"/>
              <a:cs typeface="微软雅黑"/>
            </a:endParaRPr>
          </a:p>
        </p:txBody>
      </p:sp>
      <p:sp>
        <p:nvSpPr>
          <p:cNvPr id="7" name="object 7"/>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354</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1024" y="332978"/>
            <a:ext cx="5758815" cy="1073785"/>
          </a:xfrm>
          <a:prstGeom prst="rect">
            <a:avLst/>
          </a:prstGeom>
        </p:spPr>
        <p:txBody>
          <a:bodyPr vert="horz" wrap="square" lIns="0" tIns="12065" rIns="0" bIns="0" rtlCol="0">
            <a:spAutoFit/>
          </a:bodyPr>
          <a:lstStyle/>
          <a:p>
            <a:pPr marL="38100" marR="304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6</a:t>
            </a:r>
            <a:r>
              <a:rPr sz="950" b="1" spc="20" dirty="0">
                <a:solidFill>
                  <a:srgbClr val="333333"/>
                </a:solidFill>
                <a:latin typeface="微软雅黑"/>
                <a:cs typeface="微软雅黑"/>
              </a:rPr>
              <a:t>步</a:t>
            </a:r>
            <a:r>
              <a:rPr sz="950" b="1" spc="25" dirty="0">
                <a:solidFill>
                  <a:srgbClr val="333333"/>
                </a:solidFill>
                <a:latin typeface="微软雅黑"/>
                <a:cs typeface="微软雅黑"/>
              </a:rPr>
              <a:t>：设置硬盘类型并指定容量。设置虚拟硬盘类型为</a:t>
            </a:r>
            <a:r>
              <a:rPr sz="950" b="1" spc="50" dirty="0">
                <a:solidFill>
                  <a:srgbClr val="333333"/>
                </a:solidFill>
                <a:latin typeface="Trebuchet MS"/>
                <a:cs typeface="Trebuchet MS"/>
              </a:rPr>
              <a:t>SCSI</a:t>
            </a:r>
            <a:r>
              <a:rPr sz="950" b="1" spc="25" dirty="0">
                <a:solidFill>
                  <a:srgbClr val="333333"/>
                </a:solidFill>
                <a:latin typeface="微软雅黑"/>
                <a:cs typeface="微软雅黑"/>
              </a:rPr>
              <a:t>或</a:t>
            </a:r>
            <a:r>
              <a:rPr sz="950" b="1" spc="40" dirty="0">
                <a:solidFill>
                  <a:srgbClr val="333333"/>
                </a:solidFill>
                <a:latin typeface="Trebuchet MS"/>
                <a:cs typeface="Trebuchet MS"/>
              </a:rPr>
              <a:t>SATA</a:t>
            </a:r>
            <a:r>
              <a:rPr sz="950" b="1" spc="25" dirty="0">
                <a:solidFill>
                  <a:srgbClr val="333333"/>
                </a:solidFill>
                <a:latin typeface="微软雅黑"/>
                <a:cs typeface="微软雅黑"/>
              </a:rPr>
              <a:t>，如图</a:t>
            </a:r>
            <a:r>
              <a:rPr sz="950" b="1" spc="-10" dirty="0">
                <a:solidFill>
                  <a:srgbClr val="333333"/>
                </a:solidFill>
                <a:latin typeface="Trebuchet MS"/>
                <a:cs typeface="Trebuchet MS"/>
              </a:rPr>
              <a:t>19-11</a:t>
            </a:r>
            <a:r>
              <a:rPr sz="950" b="1" spc="25" dirty="0">
                <a:solidFill>
                  <a:srgbClr val="333333"/>
                </a:solidFill>
                <a:latin typeface="微软雅黑"/>
                <a:cs typeface="微软雅黑"/>
              </a:rPr>
              <a:t>所示。随后在硬盘</a:t>
            </a:r>
            <a:r>
              <a:rPr sz="950" b="1" spc="-210" dirty="0">
                <a:solidFill>
                  <a:srgbClr val="333333"/>
                </a:solidFill>
                <a:latin typeface="微软雅黑"/>
                <a:cs typeface="微软雅黑"/>
              </a:rPr>
              <a:t>创</a:t>
            </a:r>
            <a:r>
              <a:rPr sz="1200" baseline="34722" dirty="0">
                <a:latin typeface="小哥哥网恋吗"/>
                <a:cs typeface="小哥哥网恋吗"/>
              </a:rPr>
              <a:t>5/20 </a:t>
            </a:r>
            <a:r>
              <a:rPr sz="950" b="1" spc="25" dirty="0">
                <a:solidFill>
                  <a:srgbClr val="333333"/>
                </a:solidFill>
                <a:latin typeface="微软雅黑"/>
                <a:cs typeface="微软雅黑"/>
              </a:rPr>
              <a:t>建确认界面，选择</a:t>
            </a:r>
            <a:r>
              <a:rPr sz="950" b="1" spc="-125" dirty="0">
                <a:solidFill>
                  <a:srgbClr val="333333"/>
                </a:solidFill>
                <a:latin typeface="Trebuchet MS"/>
                <a:cs typeface="Trebuchet MS"/>
              </a:rPr>
              <a:t>“</a:t>
            </a:r>
            <a:r>
              <a:rPr sz="950" b="1" spc="25" dirty="0">
                <a:solidFill>
                  <a:srgbClr val="333333"/>
                </a:solidFill>
                <a:latin typeface="微软雅黑"/>
                <a:cs typeface="微软雅黑"/>
              </a:rPr>
              <a:t>创建新虚拟磁盘</a:t>
            </a:r>
            <a:r>
              <a:rPr sz="950" b="1" spc="-125" dirty="0">
                <a:solidFill>
                  <a:srgbClr val="333333"/>
                </a:solidFill>
                <a:latin typeface="Trebuchet MS"/>
                <a:cs typeface="Trebuchet MS"/>
              </a:rPr>
              <a:t>”</a:t>
            </a:r>
            <a:r>
              <a:rPr sz="950" b="1" spc="25" dirty="0">
                <a:solidFill>
                  <a:srgbClr val="333333"/>
                </a:solidFill>
                <a:latin typeface="微软雅黑"/>
                <a:cs typeface="微软雅黑"/>
              </a:rPr>
              <a:t>选项，步骤省略。</a:t>
            </a:r>
            <a:endParaRPr sz="950">
              <a:latin typeface="微软雅黑"/>
              <a:cs typeface="微软雅黑"/>
            </a:endParaRPr>
          </a:p>
          <a:p>
            <a:pPr marL="38100" marR="76835" algn="just">
              <a:lnSpc>
                <a:spcPct val="131600"/>
              </a:lnSpc>
              <a:spcBef>
                <a:spcPts val="750"/>
              </a:spcBef>
            </a:pPr>
            <a:r>
              <a:rPr sz="950" b="1" spc="25" dirty="0">
                <a:solidFill>
                  <a:srgbClr val="333333"/>
                </a:solidFill>
                <a:latin typeface="微软雅黑"/>
                <a:cs typeface="微软雅黑"/>
              </a:rPr>
              <a:t>这里将</a:t>
            </a:r>
            <a:r>
              <a:rPr sz="950" b="1" spc="-125" dirty="0">
                <a:solidFill>
                  <a:srgbClr val="333333"/>
                </a:solidFill>
                <a:latin typeface="Trebuchet MS"/>
                <a:cs typeface="Trebuchet MS"/>
              </a:rPr>
              <a:t>“</a:t>
            </a:r>
            <a:r>
              <a:rPr sz="950" b="1" spc="25" dirty="0">
                <a:solidFill>
                  <a:srgbClr val="333333"/>
                </a:solidFill>
                <a:latin typeface="微软雅黑"/>
                <a:cs typeface="微软雅黑"/>
              </a:rPr>
              <a:t>最大磁盘大小</a:t>
            </a:r>
            <a:r>
              <a:rPr sz="950" b="1" spc="-125" dirty="0">
                <a:solidFill>
                  <a:srgbClr val="333333"/>
                </a:solidFill>
                <a:latin typeface="Trebuchet MS"/>
                <a:cs typeface="Trebuchet MS"/>
              </a:rPr>
              <a:t>”</a:t>
            </a:r>
            <a:r>
              <a:rPr sz="950" b="1" spc="25" dirty="0">
                <a:solidFill>
                  <a:srgbClr val="333333"/>
                </a:solidFill>
                <a:latin typeface="微软雅黑"/>
                <a:cs typeface="微软雅黑"/>
              </a:rPr>
              <a:t>设置为</a:t>
            </a:r>
            <a:r>
              <a:rPr sz="950" b="1" spc="35" dirty="0">
                <a:solidFill>
                  <a:srgbClr val="333333"/>
                </a:solidFill>
                <a:latin typeface="Trebuchet MS"/>
                <a:cs typeface="Trebuchet MS"/>
              </a:rPr>
              <a:t>20GB</a:t>
            </a:r>
            <a:r>
              <a:rPr sz="950" b="1" spc="25" dirty="0">
                <a:solidFill>
                  <a:srgbClr val="333333"/>
                </a:solidFill>
                <a:latin typeface="微软雅黑"/>
                <a:cs typeface="微软雅黑"/>
              </a:rPr>
              <a:t>，指的是虚拟机系统能够使用的最大上限，而不是会被立即占满，因 此设置得稍微大一些也没有关系。然后单击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下一步</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按钮，如图</a:t>
            </a:r>
            <a:r>
              <a:rPr sz="950" b="1" spc="-10" dirty="0">
                <a:solidFill>
                  <a:srgbClr val="333333"/>
                </a:solidFill>
                <a:latin typeface="Trebuchet MS"/>
                <a:cs typeface="Trebuchet MS"/>
              </a:rPr>
              <a:t>19-12</a:t>
            </a:r>
            <a:r>
              <a:rPr sz="950" b="1" spc="20" dirty="0">
                <a:solidFill>
                  <a:srgbClr val="333333"/>
                </a:solidFill>
                <a:latin typeface="微软雅黑"/>
                <a:cs typeface="微软雅黑"/>
              </a:rPr>
              <a:t>所示。随后的确认硬盘文件名称界 </a:t>
            </a:r>
            <a:r>
              <a:rPr sz="950" b="1" spc="25" dirty="0">
                <a:solidFill>
                  <a:srgbClr val="333333"/>
                </a:solidFill>
                <a:latin typeface="微软雅黑"/>
                <a:cs typeface="微软雅黑"/>
              </a:rPr>
              <a:t>面，选择默认值即可，步骤省略。</a:t>
            </a:r>
            <a:endParaRPr sz="950">
              <a:latin typeface="微软雅黑"/>
              <a:cs typeface="微软雅黑"/>
            </a:endParaRPr>
          </a:p>
        </p:txBody>
      </p:sp>
      <p:pic>
        <p:nvPicPr>
          <p:cNvPr id="3" name="object 3"/>
          <p:cNvPicPr/>
          <p:nvPr/>
        </p:nvPicPr>
        <p:blipFill>
          <a:blip r:embed="rId2" cstate="print"/>
          <a:stretch>
            <a:fillRect/>
          </a:stretch>
        </p:blipFill>
        <p:spPr>
          <a:xfrm>
            <a:off x="959124" y="1597949"/>
            <a:ext cx="4736125" cy="4030948"/>
          </a:xfrm>
          <a:prstGeom prst="rect">
            <a:avLst/>
          </a:prstGeom>
        </p:spPr>
      </p:pic>
      <p:sp>
        <p:nvSpPr>
          <p:cNvPr id="4" name="object 4"/>
          <p:cNvSpPr txBox="1"/>
          <p:nvPr/>
        </p:nvSpPr>
        <p:spPr>
          <a:xfrm>
            <a:off x="946424" y="5730442"/>
            <a:ext cx="231076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19-11</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设置虚拟硬盘类型为</a:t>
            </a:r>
            <a:r>
              <a:rPr sz="950" b="1" spc="50" dirty="0">
                <a:solidFill>
                  <a:srgbClr val="333333"/>
                </a:solidFill>
                <a:latin typeface="Trebuchet MS"/>
                <a:cs typeface="Trebuchet MS"/>
              </a:rPr>
              <a:t>SCSI</a:t>
            </a:r>
            <a:r>
              <a:rPr sz="950" b="1" spc="25" dirty="0">
                <a:solidFill>
                  <a:srgbClr val="333333"/>
                </a:solidFill>
                <a:latin typeface="微软雅黑"/>
                <a:cs typeface="微软雅黑"/>
              </a:rPr>
              <a:t>或</a:t>
            </a:r>
            <a:r>
              <a:rPr sz="950" b="1" spc="40" dirty="0">
                <a:solidFill>
                  <a:srgbClr val="333333"/>
                </a:solidFill>
                <a:latin typeface="Trebuchet MS"/>
                <a:cs typeface="Trebuchet MS"/>
              </a:rPr>
              <a:t>SATA</a:t>
            </a:r>
            <a:endParaRPr sz="950">
              <a:latin typeface="Trebuchet MS"/>
              <a:cs typeface="Trebuchet MS"/>
            </a:endParaRPr>
          </a:p>
        </p:txBody>
      </p:sp>
      <p:pic>
        <p:nvPicPr>
          <p:cNvPr id="5" name="object 5"/>
          <p:cNvPicPr/>
          <p:nvPr/>
        </p:nvPicPr>
        <p:blipFill>
          <a:blip r:embed="rId3" cstate="print"/>
          <a:stretch>
            <a:fillRect/>
          </a:stretch>
        </p:blipFill>
        <p:spPr>
          <a:xfrm>
            <a:off x="959124" y="6095653"/>
            <a:ext cx="4736125" cy="4030948"/>
          </a:xfrm>
          <a:prstGeom prst="rect">
            <a:avLst/>
          </a:prstGeom>
        </p:spPr>
      </p:pic>
      <p:sp>
        <p:nvSpPr>
          <p:cNvPr id="6" name="object 6"/>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355</a:t>
            </a:fld>
            <a:endParaRPr sz="800">
              <a:latin typeface="小哥哥网恋吗"/>
              <a:cs typeface="小哥哥网恋吗"/>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964"/>
            <a:ext cx="180975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19-12</a:t>
            </a:r>
            <a:r>
              <a:rPr sz="950" b="1" spc="-35" dirty="0">
                <a:solidFill>
                  <a:srgbClr val="333333"/>
                </a:solidFill>
                <a:latin typeface="Trebuchet MS"/>
                <a:cs typeface="Trebuchet MS"/>
              </a:rPr>
              <a:t> </a:t>
            </a:r>
            <a:r>
              <a:rPr sz="950" b="1" spc="25" dirty="0">
                <a:solidFill>
                  <a:srgbClr val="333333"/>
                </a:solidFill>
                <a:latin typeface="微软雅黑"/>
                <a:cs typeface="微软雅黑"/>
              </a:rPr>
              <a:t>将磁盘容量指定为</a:t>
            </a:r>
            <a:r>
              <a:rPr sz="950" b="1" spc="35" dirty="0">
                <a:solidFill>
                  <a:srgbClr val="333333"/>
                </a:solidFill>
                <a:latin typeface="Trebuchet MS"/>
                <a:cs typeface="Trebuchet MS"/>
              </a:rPr>
              <a:t>20GB</a:t>
            </a:r>
            <a:endParaRPr sz="950">
              <a:latin typeface="Trebuchet MS"/>
              <a:cs typeface="Trebuchet MS"/>
            </a:endParaRPr>
          </a:p>
        </p:txBody>
      </p:sp>
      <p:sp>
        <p:nvSpPr>
          <p:cNvPr id="3" name="object 3"/>
          <p:cNvSpPr txBox="1"/>
          <p:nvPr/>
        </p:nvSpPr>
        <p:spPr>
          <a:xfrm>
            <a:off x="946424" y="618901"/>
            <a:ext cx="5662930" cy="59753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7</a:t>
            </a:r>
            <a:r>
              <a:rPr sz="950" b="1" spc="20" dirty="0">
                <a:solidFill>
                  <a:srgbClr val="333333"/>
                </a:solidFill>
                <a:latin typeface="微软雅黑"/>
                <a:cs typeface="微软雅黑"/>
              </a:rPr>
              <a:t>步</a:t>
            </a:r>
            <a:r>
              <a:rPr sz="950" b="1" spc="25" dirty="0">
                <a:solidFill>
                  <a:srgbClr val="333333"/>
                </a:solidFill>
                <a:latin typeface="微软雅黑"/>
                <a:cs typeface="微软雅黑"/>
              </a:rPr>
              <a:t>：结束</a:t>
            </a:r>
            <a:r>
              <a:rPr sz="950" b="1" spc="-125" dirty="0">
                <a:solidFill>
                  <a:srgbClr val="333333"/>
                </a:solidFill>
                <a:latin typeface="Trebuchet MS"/>
                <a:cs typeface="Trebuchet MS"/>
              </a:rPr>
              <a:t>“</a:t>
            </a:r>
            <a:r>
              <a:rPr sz="950" b="1" spc="25" dirty="0">
                <a:solidFill>
                  <a:srgbClr val="333333"/>
                </a:solidFill>
                <a:latin typeface="微软雅黑"/>
                <a:cs typeface="微软雅黑"/>
              </a:rPr>
              <a:t>新建虚拟机向导程序</a:t>
            </a:r>
            <a:r>
              <a:rPr sz="950" b="1" spc="-125" dirty="0">
                <a:solidFill>
                  <a:srgbClr val="333333"/>
                </a:solidFill>
                <a:latin typeface="Trebuchet MS"/>
                <a:cs typeface="Trebuchet MS"/>
              </a:rPr>
              <a:t>”</a:t>
            </a:r>
            <a:r>
              <a:rPr sz="950" b="1" spc="25" dirty="0">
                <a:solidFill>
                  <a:srgbClr val="333333"/>
                </a:solidFill>
                <a:latin typeface="微软雅黑"/>
                <a:cs typeface="微软雅黑"/>
              </a:rPr>
              <a:t>后，先不要着急打开虚拟机系统。大家还需要单击图</a:t>
            </a:r>
            <a:r>
              <a:rPr sz="950" b="1" spc="-10" dirty="0">
                <a:solidFill>
                  <a:srgbClr val="333333"/>
                </a:solidFill>
                <a:latin typeface="Trebuchet MS"/>
                <a:cs typeface="Trebuchet MS"/>
              </a:rPr>
              <a:t>19-13</a:t>
            </a:r>
            <a:r>
              <a:rPr sz="950" b="1" spc="25" dirty="0">
                <a:solidFill>
                  <a:srgbClr val="333333"/>
                </a:solidFill>
                <a:latin typeface="微软雅黑"/>
                <a:cs typeface="微软雅黑"/>
              </a:rPr>
              <a:t>中的</a:t>
            </a:r>
            <a:r>
              <a:rPr sz="950" b="1" spc="-125" dirty="0">
                <a:solidFill>
                  <a:srgbClr val="333333"/>
                </a:solidFill>
                <a:latin typeface="Trebuchet MS"/>
                <a:cs typeface="Trebuchet MS"/>
              </a:rPr>
              <a:t>“</a:t>
            </a:r>
            <a:r>
              <a:rPr sz="950" b="1" spc="15" dirty="0">
                <a:solidFill>
                  <a:srgbClr val="333333"/>
                </a:solidFill>
                <a:latin typeface="微软雅黑"/>
                <a:cs typeface="微软雅黑"/>
              </a:rPr>
              <a:t>自定 </a:t>
            </a:r>
            <a:r>
              <a:rPr sz="950" b="1" spc="25" dirty="0">
                <a:solidFill>
                  <a:srgbClr val="333333"/>
                </a:solidFill>
                <a:latin typeface="微软雅黑"/>
                <a:cs typeface="微软雅黑"/>
              </a:rPr>
              <a:t>义硬件</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按钮，在弹出的如图</a:t>
            </a:r>
            <a:r>
              <a:rPr sz="950" b="1" spc="-10" dirty="0">
                <a:solidFill>
                  <a:srgbClr val="333333"/>
                </a:solidFill>
                <a:latin typeface="Trebuchet MS"/>
                <a:cs typeface="Trebuchet MS"/>
              </a:rPr>
              <a:t>19-14</a:t>
            </a:r>
            <a:r>
              <a:rPr sz="950" b="1" spc="25" dirty="0">
                <a:solidFill>
                  <a:srgbClr val="333333"/>
                </a:solidFill>
                <a:latin typeface="微软雅黑"/>
                <a:cs typeface="微软雅黑"/>
              </a:rPr>
              <a:t>所示的界面中，把</a:t>
            </a:r>
            <a:r>
              <a:rPr sz="950" b="1" spc="-125" dirty="0">
                <a:solidFill>
                  <a:srgbClr val="333333"/>
                </a:solidFill>
                <a:latin typeface="Trebuchet MS"/>
                <a:cs typeface="Trebuchet MS"/>
              </a:rPr>
              <a:t>“</a:t>
            </a:r>
            <a:r>
              <a:rPr sz="950" b="1" spc="25" dirty="0">
                <a:solidFill>
                  <a:srgbClr val="333333"/>
                </a:solidFill>
                <a:latin typeface="微软雅黑"/>
                <a:cs typeface="微软雅黑"/>
              </a:rPr>
              <a:t>网络适配器</a:t>
            </a:r>
            <a:r>
              <a:rPr sz="950" b="1" spc="-125" dirty="0">
                <a:solidFill>
                  <a:srgbClr val="333333"/>
                </a:solidFill>
                <a:latin typeface="Trebuchet MS"/>
                <a:cs typeface="Trebuchet MS"/>
              </a:rPr>
              <a:t>”</a:t>
            </a:r>
            <a:r>
              <a:rPr sz="950" b="1" spc="25" dirty="0">
                <a:solidFill>
                  <a:srgbClr val="333333"/>
                </a:solidFill>
                <a:latin typeface="微软雅黑"/>
                <a:cs typeface="微软雅黑"/>
              </a:rPr>
              <a:t>设备同样也设置为</a:t>
            </a:r>
            <a:r>
              <a:rPr sz="950" b="1" spc="-125" dirty="0">
                <a:solidFill>
                  <a:srgbClr val="333333"/>
                </a:solidFill>
                <a:latin typeface="Trebuchet MS"/>
                <a:cs typeface="Trebuchet MS"/>
              </a:rPr>
              <a:t>“</a:t>
            </a:r>
            <a:r>
              <a:rPr sz="950" b="1" spc="25" dirty="0">
                <a:solidFill>
                  <a:srgbClr val="333333"/>
                </a:solidFill>
                <a:latin typeface="微软雅黑"/>
                <a:cs typeface="微软雅黑"/>
              </a:rPr>
              <a:t>仅主机模式</a:t>
            </a:r>
            <a:r>
              <a:rPr sz="950" b="1" spc="-50" dirty="0">
                <a:solidFill>
                  <a:srgbClr val="333333"/>
                </a:solidFill>
                <a:latin typeface="Trebuchet MS"/>
                <a:cs typeface="Trebuchet MS"/>
              </a:rPr>
              <a:t>”</a:t>
            </a:r>
            <a:r>
              <a:rPr sz="950" b="1" spc="-50" dirty="0">
                <a:solidFill>
                  <a:srgbClr val="333333"/>
                </a:solidFill>
                <a:latin typeface="微软雅黑"/>
                <a:cs typeface="微软雅黑"/>
              </a:rPr>
              <a:t>（</a:t>
            </a:r>
            <a:r>
              <a:rPr sz="950" b="1" spc="25" dirty="0">
                <a:solidFill>
                  <a:srgbClr val="333333"/>
                </a:solidFill>
                <a:latin typeface="微软雅黑"/>
                <a:cs typeface="微软雅黑"/>
              </a:rPr>
              <a:t>这 个步骤非常重要），移除其它不需要的硬件，然后单击</a:t>
            </a:r>
            <a:r>
              <a:rPr sz="950" b="1" spc="-125" dirty="0">
                <a:solidFill>
                  <a:srgbClr val="333333"/>
                </a:solidFill>
                <a:latin typeface="Trebuchet MS"/>
                <a:cs typeface="Trebuchet MS"/>
              </a:rPr>
              <a:t>“</a:t>
            </a:r>
            <a:r>
              <a:rPr sz="950" b="1" spc="25" dirty="0">
                <a:solidFill>
                  <a:srgbClr val="333333"/>
                </a:solidFill>
                <a:latin typeface="微软雅黑"/>
                <a:cs typeface="微软雅黑"/>
              </a:rPr>
              <a:t>确定</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a:t>
            </a:r>
            <a:endParaRPr sz="950">
              <a:latin typeface="微软雅黑"/>
              <a:cs typeface="微软雅黑"/>
            </a:endParaRPr>
          </a:p>
        </p:txBody>
      </p:sp>
      <p:pic>
        <p:nvPicPr>
          <p:cNvPr id="4" name="object 4"/>
          <p:cNvPicPr/>
          <p:nvPr/>
        </p:nvPicPr>
        <p:blipFill>
          <a:blip r:embed="rId2" cstate="print"/>
          <a:stretch>
            <a:fillRect/>
          </a:stretch>
        </p:blipFill>
        <p:spPr>
          <a:xfrm>
            <a:off x="959124" y="1407449"/>
            <a:ext cx="4736125" cy="4030948"/>
          </a:xfrm>
          <a:prstGeom prst="rect">
            <a:avLst/>
          </a:prstGeom>
        </p:spPr>
      </p:pic>
      <p:sp>
        <p:nvSpPr>
          <p:cNvPr id="5" name="object 5"/>
          <p:cNvSpPr txBox="1"/>
          <p:nvPr/>
        </p:nvSpPr>
        <p:spPr>
          <a:xfrm>
            <a:off x="946424" y="5539914"/>
            <a:ext cx="222504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19-13</a:t>
            </a:r>
            <a:r>
              <a:rPr sz="950" b="1" spc="-35" dirty="0">
                <a:solidFill>
                  <a:srgbClr val="333333"/>
                </a:solidFill>
                <a:latin typeface="Trebuchet MS"/>
                <a:cs typeface="Trebuchet MS"/>
              </a:rPr>
              <a:t> </a:t>
            </a:r>
            <a:r>
              <a:rPr sz="950" b="1" spc="25" dirty="0">
                <a:solidFill>
                  <a:srgbClr val="333333"/>
                </a:solidFill>
                <a:latin typeface="微软雅黑"/>
                <a:cs typeface="微软雅黑"/>
              </a:rPr>
              <a:t>单击虚拟机的</a:t>
            </a:r>
            <a:r>
              <a:rPr sz="950" b="1" spc="-125" dirty="0">
                <a:solidFill>
                  <a:srgbClr val="333333"/>
                </a:solidFill>
                <a:latin typeface="Trebuchet MS"/>
                <a:cs typeface="Trebuchet MS"/>
              </a:rPr>
              <a:t>“</a:t>
            </a:r>
            <a:r>
              <a:rPr sz="950" b="1" spc="25" dirty="0">
                <a:solidFill>
                  <a:srgbClr val="333333"/>
                </a:solidFill>
                <a:latin typeface="微软雅黑"/>
                <a:cs typeface="微软雅黑"/>
              </a:rPr>
              <a:t>自定义硬件</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a:t>
            </a:r>
            <a:endParaRPr sz="950">
              <a:latin typeface="微软雅黑"/>
              <a:cs typeface="微软雅黑"/>
            </a:endParaRPr>
          </a:p>
        </p:txBody>
      </p:sp>
      <p:sp>
        <p:nvSpPr>
          <p:cNvPr id="7" name="object 7"/>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356</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438186"/>
            <a:ext cx="5650950" cy="5952838"/>
          </a:xfrm>
          <a:prstGeom prst="rect">
            <a:avLst/>
          </a:prstGeom>
        </p:spPr>
      </p:pic>
      <p:sp>
        <p:nvSpPr>
          <p:cNvPr id="3" name="object 3"/>
          <p:cNvSpPr txBox="1"/>
          <p:nvPr/>
        </p:nvSpPr>
        <p:spPr>
          <a:xfrm>
            <a:off x="946424" y="6492520"/>
            <a:ext cx="5658485" cy="10414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19-14</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设置虚拟机网络适配器设备为仅主机模式</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现在，我们就同时准备好了</a:t>
            </a:r>
            <a:r>
              <a:rPr sz="950" b="1" spc="45" dirty="0">
                <a:solidFill>
                  <a:srgbClr val="333333"/>
                </a:solidFill>
                <a:latin typeface="Trebuchet MS"/>
                <a:cs typeface="Trebuchet MS"/>
              </a:rPr>
              <a:t>PXE</a:t>
            </a:r>
            <a:r>
              <a:rPr sz="950" b="1" spc="-70" dirty="0">
                <a:solidFill>
                  <a:srgbClr val="333333"/>
                </a:solidFill>
                <a:latin typeface="Trebuchet MS"/>
                <a:cs typeface="Trebuchet MS"/>
              </a:rPr>
              <a:t> </a:t>
            </a:r>
            <a:r>
              <a:rPr sz="950" b="1" dirty="0">
                <a:solidFill>
                  <a:srgbClr val="333333"/>
                </a:solidFill>
                <a:latin typeface="Trebuchet MS"/>
                <a:cs typeface="Trebuchet MS"/>
              </a:rPr>
              <a:t>+</a:t>
            </a:r>
            <a:r>
              <a:rPr sz="950" b="1" spc="-65" dirty="0">
                <a:solidFill>
                  <a:srgbClr val="333333"/>
                </a:solidFill>
                <a:latin typeface="Trebuchet MS"/>
                <a:cs typeface="Trebuchet MS"/>
              </a:rPr>
              <a:t> </a:t>
            </a:r>
            <a:r>
              <a:rPr sz="950" b="1" spc="50" dirty="0">
                <a:solidFill>
                  <a:srgbClr val="333333"/>
                </a:solidFill>
                <a:latin typeface="Trebuchet MS"/>
                <a:cs typeface="Trebuchet MS"/>
              </a:rPr>
              <a:t>Kickstart</a:t>
            </a:r>
            <a:r>
              <a:rPr sz="950" b="1" spc="25" dirty="0">
                <a:solidFill>
                  <a:srgbClr val="333333"/>
                </a:solidFill>
                <a:latin typeface="微软雅黑"/>
                <a:cs typeface="微软雅黑"/>
              </a:rPr>
              <a:t>无人值守安装系统与虚拟主机。在生产环境中，大家只需要 将配置妥当的服务器上架，接通服务器和客户端主机之间的网线，然后启动客户端主机即可。接下来就 会按照图</a:t>
            </a:r>
            <a:r>
              <a:rPr sz="950" b="1" spc="-10" dirty="0">
                <a:solidFill>
                  <a:srgbClr val="333333"/>
                </a:solidFill>
                <a:latin typeface="Trebuchet MS"/>
                <a:cs typeface="Trebuchet MS"/>
              </a:rPr>
              <a:t>19-15</a:t>
            </a:r>
            <a:r>
              <a:rPr sz="950" b="1" spc="25" dirty="0">
                <a:solidFill>
                  <a:srgbClr val="333333"/>
                </a:solidFill>
                <a:latin typeface="微软雅黑"/>
                <a:cs typeface="微软雅黑"/>
              </a:rPr>
              <a:t>、</a:t>
            </a:r>
            <a:r>
              <a:rPr sz="950" b="1" spc="-10" dirty="0">
                <a:solidFill>
                  <a:srgbClr val="333333"/>
                </a:solidFill>
                <a:latin typeface="Trebuchet MS"/>
                <a:cs typeface="Trebuchet MS"/>
              </a:rPr>
              <a:t>19-16</a:t>
            </a:r>
            <a:r>
              <a:rPr sz="950" b="1" spc="25" dirty="0">
                <a:solidFill>
                  <a:srgbClr val="333333"/>
                </a:solidFill>
                <a:latin typeface="微软雅黑"/>
                <a:cs typeface="微软雅黑"/>
              </a:rPr>
              <a:t>和图</a:t>
            </a:r>
            <a:r>
              <a:rPr sz="950" b="1" spc="-10" dirty="0">
                <a:solidFill>
                  <a:srgbClr val="333333"/>
                </a:solidFill>
                <a:latin typeface="Trebuchet MS"/>
                <a:cs typeface="Trebuchet MS"/>
              </a:rPr>
              <a:t>19-17</a:t>
            </a:r>
            <a:r>
              <a:rPr sz="950" b="1" spc="25" dirty="0">
                <a:solidFill>
                  <a:srgbClr val="333333"/>
                </a:solidFill>
                <a:latin typeface="微软雅黑"/>
                <a:cs typeface="微软雅黑"/>
              </a:rPr>
              <a:t>那样，开始传输光盘镜像文件并进行自动安装了</a:t>
            </a:r>
            <a:r>
              <a:rPr sz="950" b="1" spc="275" dirty="0">
                <a:solidFill>
                  <a:srgbClr val="333333"/>
                </a:solidFill>
                <a:latin typeface="Trebuchet MS"/>
                <a:cs typeface="Trebuchet MS"/>
              </a:rPr>
              <a:t>——</a:t>
            </a:r>
            <a:r>
              <a:rPr sz="950" b="1" spc="25" dirty="0">
                <a:solidFill>
                  <a:srgbClr val="333333"/>
                </a:solidFill>
                <a:latin typeface="微软雅黑"/>
                <a:cs typeface="微软雅黑"/>
              </a:rPr>
              <a:t>期间完全无须人 工干预，直到安装完毕时才需要运维人员进行简单的初始化工作。</a:t>
            </a:r>
            <a:endParaRPr sz="950">
              <a:latin typeface="微软雅黑"/>
              <a:cs typeface="微软雅黑"/>
            </a:endParaRPr>
          </a:p>
        </p:txBody>
      </p:sp>
      <p:sp>
        <p:nvSpPr>
          <p:cNvPr id="5" name="object 5"/>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357</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427"/>
            <a:ext cx="5650950" cy="3888006"/>
          </a:xfrm>
          <a:prstGeom prst="rect">
            <a:avLst/>
          </a:prstGeom>
        </p:spPr>
      </p:pic>
      <p:sp>
        <p:nvSpPr>
          <p:cNvPr id="3" name="object 3"/>
          <p:cNvSpPr txBox="1"/>
          <p:nvPr/>
        </p:nvSpPr>
        <p:spPr>
          <a:xfrm>
            <a:off x="946424" y="4357988"/>
            <a:ext cx="236283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19-15</a:t>
            </a:r>
            <a:r>
              <a:rPr sz="950" b="1" spc="-35" dirty="0">
                <a:solidFill>
                  <a:srgbClr val="333333"/>
                </a:solidFill>
                <a:latin typeface="Trebuchet MS"/>
                <a:cs typeface="Trebuchet MS"/>
              </a:rPr>
              <a:t> </a:t>
            </a:r>
            <a:r>
              <a:rPr sz="950" b="1" spc="25" dirty="0">
                <a:solidFill>
                  <a:srgbClr val="333333"/>
                </a:solidFill>
                <a:latin typeface="微软雅黑"/>
                <a:cs typeface="微软雅黑"/>
              </a:rPr>
              <a:t>自动传输光盘镜像文件并安装系统</a:t>
            </a:r>
            <a:endParaRPr sz="950">
              <a:latin typeface="微软雅黑"/>
              <a:cs typeface="微软雅黑"/>
            </a:endParaRPr>
          </a:p>
        </p:txBody>
      </p:sp>
      <p:pic>
        <p:nvPicPr>
          <p:cNvPr id="4" name="object 4"/>
          <p:cNvPicPr/>
          <p:nvPr/>
        </p:nvPicPr>
        <p:blipFill>
          <a:blip r:embed="rId3" cstate="print"/>
          <a:stretch>
            <a:fillRect/>
          </a:stretch>
        </p:blipFill>
        <p:spPr>
          <a:xfrm>
            <a:off x="959124" y="4637532"/>
            <a:ext cx="5650951" cy="3897535"/>
          </a:xfrm>
          <a:prstGeom prst="rect">
            <a:avLst/>
          </a:prstGeom>
        </p:spPr>
      </p:pic>
      <p:sp>
        <p:nvSpPr>
          <p:cNvPr id="5" name="object 5"/>
          <p:cNvSpPr txBox="1"/>
          <p:nvPr/>
        </p:nvSpPr>
        <p:spPr>
          <a:xfrm>
            <a:off x="946424" y="8636700"/>
            <a:ext cx="223901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19-16</a:t>
            </a:r>
            <a:r>
              <a:rPr sz="950" b="1" spc="-35" dirty="0">
                <a:solidFill>
                  <a:srgbClr val="333333"/>
                </a:solidFill>
                <a:latin typeface="Trebuchet MS"/>
                <a:cs typeface="Trebuchet MS"/>
              </a:rPr>
              <a:t> </a:t>
            </a:r>
            <a:r>
              <a:rPr sz="950" b="1" spc="25" dirty="0">
                <a:solidFill>
                  <a:srgbClr val="333333"/>
                </a:solidFill>
                <a:latin typeface="微软雅黑"/>
                <a:cs typeface="微软雅黑"/>
              </a:rPr>
              <a:t>根据应答文件自动填写安装信息</a:t>
            </a:r>
            <a:endParaRPr sz="950">
              <a:latin typeface="微软雅黑"/>
              <a:cs typeface="微软雅黑"/>
            </a:endParaRPr>
          </a:p>
        </p:txBody>
      </p:sp>
      <p:sp>
        <p:nvSpPr>
          <p:cNvPr id="7" name="object 7"/>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358</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427"/>
            <a:ext cx="5650950" cy="3888006"/>
          </a:xfrm>
          <a:prstGeom prst="rect">
            <a:avLst/>
          </a:prstGeom>
        </p:spPr>
      </p:pic>
      <p:sp>
        <p:nvSpPr>
          <p:cNvPr id="3" name="object 3"/>
          <p:cNvSpPr txBox="1"/>
          <p:nvPr/>
        </p:nvSpPr>
        <p:spPr>
          <a:xfrm>
            <a:off x="946424" y="4358047"/>
            <a:ext cx="5645785" cy="10318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19-17</a:t>
            </a:r>
            <a:r>
              <a:rPr sz="950" b="1" spc="-35" dirty="0">
                <a:solidFill>
                  <a:srgbClr val="333333"/>
                </a:solidFill>
                <a:latin typeface="Trebuchet MS"/>
                <a:cs typeface="Trebuchet MS"/>
              </a:rPr>
              <a:t> </a:t>
            </a:r>
            <a:r>
              <a:rPr sz="950" b="1" spc="25" dirty="0">
                <a:solidFill>
                  <a:srgbClr val="333333"/>
                </a:solidFill>
                <a:latin typeface="微软雅黑"/>
                <a:cs typeface="微软雅黑"/>
              </a:rPr>
              <a:t>自动安装系统，无须人工干预</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由此可见，当生产环境工作中有数百台服务器需要批量安装系统时，使用无人值守安装系统的便捷性是 不言而喻的。但为了避免法律风险，红帽公司对于许可界面还不允许用应答文件自动完成，需要人工点 击</a:t>
            </a:r>
            <a:r>
              <a:rPr sz="950" b="1" spc="-35" dirty="0">
                <a:solidFill>
                  <a:srgbClr val="333333"/>
                </a:solidFill>
                <a:latin typeface="Trebuchet MS"/>
                <a:cs typeface="Trebuchet MS"/>
              </a:rPr>
              <a:t>“I </a:t>
            </a:r>
            <a:r>
              <a:rPr sz="950" b="1" spc="40" dirty="0">
                <a:solidFill>
                  <a:srgbClr val="333333"/>
                </a:solidFill>
                <a:latin typeface="Trebuchet MS"/>
                <a:cs typeface="Trebuchet MS"/>
              </a:rPr>
              <a:t>accept</a:t>
            </a:r>
            <a:r>
              <a:rPr sz="950" b="1" spc="-30" dirty="0">
                <a:solidFill>
                  <a:srgbClr val="333333"/>
                </a:solidFill>
                <a:latin typeface="Trebuchet MS"/>
                <a:cs typeface="Trebuchet MS"/>
              </a:rPr>
              <a:t> </a:t>
            </a:r>
            <a:r>
              <a:rPr sz="950" b="1" spc="50" dirty="0">
                <a:solidFill>
                  <a:srgbClr val="333333"/>
                </a:solidFill>
                <a:latin typeface="Trebuchet MS"/>
                <a:cs typeface="Trebuchet MS"/>
              </a:rPr>
              <a:t>the</a:t>
            </a:r>
            <a:r>
              <a:rPr sz="950" b="1" spc="-30" dirty="0">
                <a:solidFill>
                  <a:srgbClr val="333333"/>
                </a:solidFill>
                <a:latin typeface="Trebuchet MS"/>
                <a:cs typeface="Trebuchet MS"/>
              </a:rPr>
              <a:t> </a:t>
            </a:r>
            <a:r>
              <a:rPr sz="950" b="1" spc="35" dirty="0">
                <a:solidFill>
                  <a:srgbClr val="333333"/>
                </a:solidFill>
                <a:latin typeface="Trebuchet MS"/>
                <a:cs typeface="Trebuchet MS"/>
              </a:rPr>
              <a:t>license</a:t>
            </a:r>
            <a:r>
              <a:rPr sz="950" b="1" spc="-30" dirty="0">
                <a:solidFill>
                  <a:srgbClr val="333333"/>
                </a:solidFill>
                <a:latin typeface="Trebuchet MS"/>
                <a:cs typeface="Trebuchet MS"/>
              </a:rPr>
              <a:t> </a:t>
            </a:r>
            <a:r>
              <a:rPr sz="950" b="1" spc="55" dirty="0">
                <a:solidFill>
                  <a:srgbClr val="333333"/>
                </a:solidFill>
                <a:latin typeface="Trebuchet MS"/>
                <a:cs typeface="Trebuchet MS"/>
              </a:rPr>
              <a:t>agreement</a:t>
            </a:r>
            <a:r>
              <a:rPr sz="950" b="1" spc="55" dirty="0">
                <a:solidFill>
                  <a:srgbClr val="333333"/>
                </a:solidFill>
                <a:latin typeface="微软雅黑"/>
                <a:cs typeface="微软雅黑"/>
              </a:rPr>
              <a:t>（</a:t>
            </a:r>
            <a:r>
              <a:rPr sz="950" b="1" spc="25" dirty="0">
                <a:solidFill>
                  <a:srgbClr val="333333"/>
                </a:solidFill>
                <a:latin typeface="微软雅黑"/>
                <a:cs typeface="微软雅黑"/>
              </a:rPr>
              <a:t>我接受这份许可协议</a:t>
            </a:r>
            <a:r>
              <a:rPr sz="950" b="1" spc="-50" dirty="0">
                <a:solidFill>
                  <a:srgbClr val="333333"/>
                </a:solidFill>
                <a:latin typeface="微软雅黑"/>
                <a:cs typeface="微软雅黑"/>
              </a:rPr>
              <a:t>）</a:t>
            </a:r>
            <a:r>
              <a:rPr sz="950" b="1" spc="-50" dirty="0">
                <a:solidFill>
                  <a:srgbClr val="333333"/>
                </a:solidFill>
                <a:latin typeface="Trebuchet MS"/>
                <a:cs typeface="Trebuchet MS"/>
              </a:rPr>
              <a:t>”</a:t>
            </a:r>
            <a:r>
              <a:rPr sz="950" b="1" spc="25" dirty="0">
                <a:solidFill>
                  <a:srgbClr val="333333"/>
                </a:solidFill>
                <a:latin typeface="微软雅黑"/>
                <a:cs typeface="微软雅黑"/>
              </a:rPr>
              <a:t>后方可继续安装，如图</a:t>
            </a:r>
            <a:r>
              <a:rPr sz="950" b="1" spc="-10" dirty="0">
                <a:solidFill>
                  <a:srgbClr val="333333"/>
                </a:solidFill>
                <a:latin typeface="Trebuchet MS"/>
                <a:cs typeface="Trebuchet MS"/>
              </a:rPr>
              <a:t>19-18</a:t>
            </a:r>
            <a:r>
              <a:rPr sz="950" b="1" spc="25" dirty="0">
                <a:solidFill>
                  <a:srgbClr val="333333"/>
                </a:solidFill>
                <a:latin typeface="微软雅黑"/>
                <a:cs typeface="微软雅黑"/>
              </a:rPr>
              <a:t>和图</a:t>
            </a:r>
            <a:r>
              <a:rPr sz="950" b="1" spc="-10" dirty="0">
                <a:solidFill>
                  <a:srgbClr val="333333"/>
                </a:solidFill>
                <a:latin typeface="Trebuchet MS"/>
                <a:cs typeface="Trebuchet MS"/>
              </a:rPr>
              <a:t>19-19 </a:t>
            </a:r>
            <a:r>
              <a:rPr sz="950" b="1" spc="-275" dirty="0">
                <a:solidFill>
                  <a:srgbClr val="333333"/>
                </a:solidFill>
                <a:latin typeface="Trebuchet MS"/>
                <a:cs typeface="Trebuchet MS"/>
              </a:rPr>
              <a:t> </a:t>
            </a:r>
            <a:r>
              <a:rPr sz="950" b="1" spc="25" dirty="0">
                <a:solidFill>
                  <a:srgbClr val="333333"/>
                </a:solidFill>
                <a:latin typeface="微软雅黑"/>
                <a:cs typeface="微软雅黑"/>
              </a:rPr>
              <a:t>所示，我们通过网络安装的客户端就搞定啦</a:t>
            </a:r>
            <a:r>
              <a:rPr sz="950" b="1" dirty="0">
                <a:solidFill>
                  <a:srgbClr val="333333"/>
                </a:solidFill>
                <a:latin typeface="Trebuchet MS"/>
                <a:cs typeface="Trebuchet MS"/>
              </a:rPr>
              <a:t>~</a:t>
            </a:r>
            <a:endParaRPr sz="950">
              <a:latin typeface="Trebuchet MS"/>
              <a:cs typeface="Trebuchet MS"/>
            </a:endParaRPr>
          </a:p>
        </p:txBody>
      </p:sp>
      <p:pic>
        <p:nvPicPr>
          <p:cNvPr id="4" name="object 4"/>
          <p:cNvPicPr/>
          <p:nvPr/>
        </p:nvPicPr>
        <p:blipFill>
          <a:blip r:embed="rId3" cstate="print"/>
          <a:stretch>
            <a:fillRect/>
          </a:stretch>
        </p:blipFill>
        <p:spPr>
          <a:xfrm>
            <a:off x="959124" y="5504688"/>
            <a:ext cx="5650951" cy="3888006"/>
          </a:xfrm>
          <a:prstGeom prst="rect">
            <a:avLst/>
          </a:prstGeom>
        </p:spPr>
      </p:pic>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6" name="object 6"/>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359</a:t>
            </a:fld>
            <a:endParaRPr sz="800">
              <a:latin typeface="小哥哥网恋吗"/>
              <a:cs typeface="小哥哥网恋吗"/>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543"/>
            <a:ext cx="5651500" cy="758190"/>
            <a:chOff x="959124" y="363543"/>
            <a:chExt cx="5651500" cy="758190"/>
          </a:xfrm>
        </p:grpSpPr>
        <p:sp>
          <p:nvSpPr>
            <p:cNvPr id="3" name="object 3"/>
            <p:cNvSpPr/>
            <p:nvPr/>
          </p:nvSpPr>
          <p:spPr>
            <a:xfrm>
              <a:off x="963889" y="368308"/>
              <a:ext cx="5641975" cy="748665"/>
            </a:xfrm>
            <a:custGeom>
              <a:avLst/>
              <a:gdLst/>
              <a:ahLst/>
              <a:cxnLst/>
              <a:rect l="l" t="t" r="r" b="b"/>
              <a:pathLst>
                <a:path w="5641975" h="748665">
                  <a:moveTo>
                    <a:pt x="5617597" y="748069"/>
                  </a:moveTo>
                  <a:lnTo>
                    <a:pt x="23823" y="748069"/>
                  </a:lnTo>
                  <a:lnTo>
                    <a:pt x="20659" y="748031"/>
                  </a:lnTo>
                  <a:lnTo>
                    <a:pt x="0" y="727410"/>
                  </a:lnTo>
                  <a:lnTo>
                    <a:pt x="0" y="0"/>
                  </a:lnTo>
                  <a:lnTo>
                    <a:pt x="5641421" y="0"/>
                  </a:lnTo>
                  <a:lnTo>
                    <a:pt x="5641421" y="727410"/>
                  </a:lnTo>
                  <a:lnTo>
                    <a:pt x="5617597" y="748069"/>
                  </a:lnTo>
                  <a:close/>
                </a:path>
              </a:pathLst>
            </a:custGeom>
            <a:solidFill>
              <a:srgbClr val="F8F8F8"/>
            </a:solidFill>
          </p:spPr>
          <p:txBody>
            <a:bodyPr wrap="square" lIns="0" tIns="0" rIns="0" bIns="0" rtlCol="0"/>
            <a:lstStyle/>
            <a:p>
              <a:endParaRPr/>
            </a:p>
          </p:txBody>
        </p:sp>
        <p:sp>
          <p:nvSpPr>
            <p:cNvPr id="4" name="object 4"/>
            <p:cNvSpPr/>
            <p:nvPr/>
          </p:nvSpPr>
          <p:spPr>
            <a:xfrm>
              <a:off x="963889" y="368308"/>
              <a:ext cx="5641975" cy="748665"/>
            </a:xfrm>
            <a:custGeom>
              <a:avLst/>
              <a:gdLst/>
              <a:ahLst/>
              <a:cxnLst/>
              <a:rect l="l" t="t" r="r" b="b"/>
              <a:pathLst>
                <a:path w="5641975" h="748665">
                  <a:moveTo>
                    <a:pt x="0" y="724246"/>
                  </a:moveTo>
                  <a:lnTo>
                    <a:pt x="0" y="0"/>
                  </a:lnTo>
                </a:path>
                <a:path w="5641975" h="748665">
                  <a:moveTo>
                    <a:pt x="5641421" y="0"/>
                  </a:moveTo>
                  <a:lnTo>
                    <a:pt x="5641421" y="724246"/>
                  </a:lnTo>
                  <a:lnTo>
                    <a:pt x="5641421" y="727410"/>
                  </a:lnTo>
                  <a:lnTo>
                    <a:pt x="5640820" y="730421"/>
                  </a:lnTo>
                  <a:lnTo>
                    <a:pt x="5639610" y="733327"/>
                  </a:lnTo>
                  <a:lnTo>
                    <a:pt x="5638400" y="736272"/>
                  </a:lnTo>
                  <a:lnTo>
                    <a:pt x="5636675" y="738835"/>
                  </a:lnTo>
                  <a:lnTo>
                    <a:pt x="5617597" y="748069"/>
                  </a:lnTo>
                  <a:lnTo>
                    <a:pt x="23823" y="748069"/>
                  </a:lnTo>
                  <a:lnTo>
                    <a:pt x="1810" y="733327"/>
                  </a:lnTo>
                  <a:lnTo>
                    <a:pt x="600" y="730421"/>
                  </a:lnTo>
                  <a:lnTo>
                    <a:pt x="0" y="727410"/>
                  </a:lnTo>
                  <a:lnTo>
                    <a:pt x="0" y="724246"/>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272"/>
              <a:ext cx="5556250" cy="686435"/>
            </a:xfrm>
            <a:custGeom>
              <a:avLst/>
              <a:gdLst/>
              <a:ahLst/>
              <a:cxnLst/>
              <a:rect l="l" t="t" r="r" b="b"/>
              <a:pathLst>
                <a:path w="5556250" h="686435">
                  <a:moveTo>
                    <a:pt x="5555656" y="686154"/>
                  </a:moveTo>
                  <a:lnTo>
                    <a:pt x="0" y="686154"/>
                  </a:lnTo>
                  <a:lnTo>
                    <a:pt x="0" y="0"/>
                  </a:lnTo>
                  <a:lnTo>
                    <a:pt x="5555656" y="0"/>
                  </a:lnTo>
                  <a:lnTo>
                    <a:pt x="5555656" y="686154"/>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455254"/>
            <a:ext cx="5651500" cy="324485"/>
            <a:chOff x="959124" y="2455254"/>
            <a:chExt cx="5651500" cy="324485"/>
          </a:xfrm>
        </p:grpSpPr>
        <p:sp>
          <p:nvSpPr>
            <p:cNvPr id="7" name="object 7"/>
            <p:cNvSpPr/>
            <p:nvPr/>
          </p:nvSpPr>
          <p:spPr>
            <a:xfrm>
              <a:off x="963889" y="2460019"/>
              <a:ext cx="5641975" cy="314960"/>
            </a:xfrm>
            <a:custGeom>
              <a:avLst/>
              <a:gdLst/>
              <a:ahLst/>
              <a:cxnLst/>
              <a:rect l="l" t="t" r="r" b="b"/>
              <a:pathLst>
                <a:path w="5641975" h="314960">
                  <a:moveTo>
                    <a:pt x="5620752" y="314433"/>
                  </a:moveTo>
                  <a:lnTo>
                    <a:pt x="20659" y="314433"/>
                  </a:lnTo>
                  <a:lnTo>
                    <a:pt x="17629" y="313842"/>
                  </a:lnTo>
                  <a:lnTo>
                    <a:pt x="0" y="293773"/>
                  </a:lnTo>
                  <a:lnTo>
                    <a:pt x="0" y="290647"/>
                  </a:lnTo>
                  <a:lnTo>
                    <a:pt x="0" y="20659"/>
                  </a:lnTo>
                  <a:lnTo>
                    <a:pt x="20659" y="0"/>
                  </a:lnTo>
                  <a:lnTo>
                    <a:pt x="5620752" y="0"/>
                  </a:lnTo>
                  <a:lnTo>
                    <a:pt x="5641421" y="20659"/>
                  </a:lnTo>
                  <a:lnTo>
                    <a:pt x="5641421" y="293773"/>
                  </a:lnTo>
                  <a:lnTo>
                    <a:pt x="5623792" y="313842"/>
                  </a:lnTo>
                  <a:lnTo>
                    <a:pt x="5620752" y="314433"/>
                  </a:lnTo>
                  <a:close/>
                </a:path>
              </a:pathLst>
            </a:custGeom>
            <a:solidFill>
              <a:srgbClr val="F8F8F8"/>
            </a:solidFill>
          </p:spPr>
          <p:txBody>
            <a:bodyPr wrap="square" lIns="0" tIns="0" rIns="0" bIns="0" rtlCol="0"/>
            <a:lstStyle/>
            <a:p>
              <a:endParaRPr/>
            </a:p>
          </p:txBody>
        </p:sp>
        <p:sp>
          <p:nvSpPr>
            <p:cNvPr id="8" name="object 8"/>
            <p:cNvSpPr/>
            <p:nvPr/>
          </p:nvSpPr>
          <p:spPr>
            <a:xfrm>
              <a:off x="963889" y="2460019"/>
              <a:ext cx="5641975" cy="314960"/>
            </a:xfrm>
            <a:custGeom>
              <a:avLst/>
              <a:gdLst/>
              <a:ahLst/>
              <a:cxnLst/>
              <a:rect l="l" t="t" r="r" b="b"/>
              <a:pathLst>
                <a:path w="5641975" h="314960">
                  <a:moveTo>
                    <a:pt x="0" y="290647"/>
                  </a:moveTo>
                  <a:lnTo>
                    <a:pt x="0" y="23823"/>
                  </a:lnTo>
                  <a:lnTo>
                    <a:pt x="0" y="20659"/>
                  </a:lnTo>
                  <a:lnTo>
                    <a:pt x="600" y="17610"/>
                  </a:lnTo>
                  <a:lnTo>
                    <a:pt x="1810" y="14703"/>
                  </a:lnTo>
                  <a:lnTo>
                    <a:pt x="3020" y="11759"/>
                  </a:lnTo>
                  <a:lnTo>
                    <a:pt x="4745" y="9195"/>
                  </a:lnTo>
                  <a:lnTo>
                    <a:pt x="6975" y="6956"/>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56"/>
                  </a:lnTo>
                  <a:lnTo>
                    <a:pt x="5636675" y="9195"/>
                  </a:lnTo>
                  <a:lnTo>
                    <a:pt x="5638400" y="11759"/>
                  </a:lnTo>
                  <a:lnTo>
                    <a:pt x="5639610" y="14703"/>
                  </a:lnTo>
                  <a:lnTo>
                    <a:pt x="5640821" y="17610"/>
                  </a:lnTo>
                  <a:lnTo>
                    <a:pt x="5641421" y="20659"/>
                  </a:lnTo>
                  <a:lnTo>
                    <a:pt x="5641421" y="23823"/>
                  </a:lnTo>
                  <a:lnTo>
                    <a:pt x="5641421" y="290647"/>
                  </a:lnTo>
                  <a:lnTo>
                    <a:pt x="5641421" y="293773"/>
                  </a:lnTo>
                  <a:lnTo>
                    <a:pt x="5640821" y="296794"/>
                  </a:lnTo>
                  <a:lnTo>
                    <a:pt x="5639610" y="299690"/>
                  </a:lnTo>
                  <a:lnTo>
                    <a:pt x="5638400" y="302635"/>
                  </a:lnTo>
                  <a:lnTo>
                    <a:pt x="5617597" y="314471"/>
                  </a:lnTo>
                  <a:lnTo>
                    <a:pt x="23823" y="314471"/>
                  </a:lnTo>
                  <a:lnTo>
                    <a:pt x="1810" y="299690"/>
                  </a:lnTo>
                  <a:lnTo>
                    <a:pt x="600" y="296794"/>
                  </a:lnTo>
                  <a:lnTo>
                    <a:pt x="0" y="293773"/>
                  </a:lnTo>
                  <a:lnTo>
                    <a:pt x="0" y="29064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541036"/>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3446315"/>
            <a:ext cx="5651500" cy="667385"/>
            <a:chOff x="959124" y="3446315"/>
            <a:chExt cx="5651500" cy="667385"/>
          </a:xfrm>
        </p:grpSpPr>
        <p:sp>
          <p:nvSpPr>
            <p:cNvPr id="11" name="object 11"/>
            <p:cNvSpPr/>
            <p:nvPr/>
          </p:nvSpPr>
          <p:spPr>
            <a:xfrm>
              <a:off x="963889" y="3451080"/>
              <a:ext cx="5641975" cy="657860"/>
            </a:xfrm>
            <a:custGeom>
              <a:avLst/>
              <a:gdLst/>
              <a:ahLst/>
              <a:cxnLst/>
              <a:rect l="l" t="t" r="r" b="b"/>
              <a:pathLst>
                <a:path w="5641975" h="657860">
                  <a:moveTo>
                    <a:pt x="5620752" y="657492"/>
                  </a:moveTo>
                  <a:lnTo>
                    <a:pt x="20659" y="657492"/>
                  </a:lnTo>
                  <a:lnTo>
                    <a:pt x="17629" y="656901"/>
                  </a:lnTo>
                  <a:lnTo>
                    <a:pt x="0" y="636870"/>
                  </a:lnTo>
                  <a:lnTo>
                    <a:pt x="0" y="633706"/>
                  </a:lnTo>
                  <a:lnTo>
                    <a:pt x="0" y="20659"/>
                  </a:lnTo>
                  <a:lnTo>
                    <a:pt x="20659" y="0"/>
                  </a:lnTo>
                  <a:lnTo>
                    <a:pt x="5620752" y="0"/>
                  </a:lnTo>
                  <a:lnTo>
                    <a:pt x="5641421" y="20659"/>
                  </a:lnTo>
                  <a:lnTo>
                    <a:pt x="5641421" y="636870"/>
                  </a:lnTo>
                  <a:lnTo>
                    <a:pt x="5623792" y="656901"/>
                  </a:lnTo>
                  <a:lnTo>
                    <a:pt x="5620752" y="657492"/>
                  </a:lnTo>
                  <a:close/>
                </a:path>
              </a:pathLst>
            </a:custGeom>
            <a:solidFill>
              <a:srgbClr val="F8F8F8"/>
            </a:solidFill>
          </p:spPr>
          <p:txBody>
            <a:bodyPr wrap="square" lIns="0" tIns="0" rIns="0" bIns="0" rtlCol="0"/>
            <a:lstStyle/>
            <a:p>
              <a:endParaRPr/>
            </a:p>
          </p:txBody>
        </p:sp>
        <p:sp>
          <p:nvSpPr>
            <p:cNvPr id="12" name="object 12"/>
            <p:cNvSpPr/>
            <p:nvPr/>
          </p:nvSpPr>
          <p:spPr>
            <a:xfrm>
              <a:off x="963889" y="3451080"/>
              <a:ext cx="5641975" cy="657860"/>
            </a:xfrm>
            <a:custGeom>
              <a:avLst/>
              <a:gdLst/>
              <a:ahLst/>
              <a:cxnLst/>
              <a:rect l="l" t="t" r="r" b="b"/>
              <a:pathLst>
                <a:path w="5641975" h="657860">
                  <a:moveTo>
                    <a:pt x="0" y="633706"/>
                  </a:moveTo>
                  <a:lnTo>
                    <a:pt x="0" y="23823"/>
                  </a:lnTo>
                  <a:lnTo>
                    <a:pt x="0" y="20659"/>
                  </a:lnTo>
                  <a:lnTo>
                    <a:pt x="600" y="17610"/>
                  </a:lnTo>
                  <a:lnTo>
                    <a:pt x="1810" y="14703"/>
                  </a:lnTo>
                  <a:lnTo>
                    <a:pt x="3020" y="11759"/>
                  </a:lnTo>
                  <a:lnTo>
                    <a:pt x="4745" y="9157"/>
                  </a:lnTo>
                  <a:lnTo>
                    <a:pt x="6975" y="6956"/>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688"/>
                  </a:lnTo>
                  <a:lnTo>
                    <a:pt x="5634446" y="6956"/>
                  </a:lnTo>
                  <a:lnTo>
                    <a:pt x="5636675" y="9157"/>
                  </a:lnTo>
                  <a:lnTo>
                    <a:pt x="5638400" y="11759"/>
                  </a:lnTo>
                  <a:lnTo>
                    <a:pt x="5639610" y="14703"/>
                  </a:lnTo>
                  <a:lnTo>
                    <a:pt x="5640821" y="17610"/>
                  </a:lnTo>
                  <a:lnTo>
                    <a:pt x="5641421" y="20659"/>
                  </a:lnTo>
                  <a:lnTo>
                    <a:pt x="5641421" y="23823"/>
                  </a:lnTo>
                  <a:lnTo>
                    <a:pt x="5641421" y="633706"/>
                  </a:lnTo>
                  <a:lnTo>
                    <a:pt x="5641421" y="636870"/>
                  </a:lnTo>
                  <a:lnTo>
                    <a:pt x="5640821" y="639882"/>
                  </a:lnTo>
                  <a:lnTo>
                    <a:pt x="5639610" y="642788"/>
                  </a:lnTo>
                  <a:lnTo>
                    <a:pt x="5638400" y="645733"/>
                  </a:lnTo>
                  <a:lnTo>
                    <a:pt x="5617597" y="657530"/>
                  </a:lnTo>
                  <a:lnTo>
                    <a:pt x="23823" y="657530"/>
                  </a:lnTo>
                  <a:lnTo>
                    <a:pt x="1810" y="642788"/>
                  </a:lnTo>
                  <a:lnTo>
                    <a:pt x="600" y="639882"/>
                  </a:lnTo>
                  <a:lnTo>
                    <a:pt x="0" y="636870"/>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3532097"/>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1228525"/>
            <a:ext cx="5608320" cy="4552315"/>
          </a:xfrm>
          <a:prstGeom prst="rect">
            <a:avLst/>
          </a:prstGeom>
        </p:spPr>
        <p:txBody>
          <a:bodyPr vert="horz" wrap="square" lIns="0" tIns="12065" rIns="0" bIns="0" rtlCol="0">
            <a:spAutoFit/>
          </a:bodyPr>
          <a:lstStyle/>
          <a:p>
            <a:pPr marL="12700" marR="12700">
              <a:lnSpc>
                <a:spcPct val="131600"/>
              </a:lnSpc>
              <a:spcBef>
                <a:spcPts val="95"/>
              </a:spcBef>
            </a:pPr>
            <a:r>
              <a:rPr sz="950" spc="25" dirty="0">
                <a:solidFill>
                  <a:srgbClr val="333333"/>
                </a:solidFill>
                <a:latin typeface="微软雅黑"/>
                <a:cs typeface="微软雅黑"/>
              </a:rPr>
              <a:t>挂载文件系统的目的是为了使用硬件资源，而卸载文件系统就意味不再使用硬件的设备资源；相对应 </a:t>
            </a:r>
            <a:r>
              <a:rPr sz="950" spc="30" dirty="0">
                <a:solidFill>
                  <a:srgbClr val="333333"/>
                </a:solidFill>
                <a:latin typeface="微软雅黑"/>
                <a:cs typeface="微软雅黑"/>
              </a:rPr>
              <a:t> </a:t>
            </a:r>
            <a:r>
              <a:rPr sz="950" spc="25" dirty="0">
                <a:solidFill>
                  <a:srgbClr val="333333"/>
                </a:solidFill>
                <a:latin typeface="微软雅黑"/>
                <a:cs typeface="微软雅黑"/>
              </a:rPr>
              <a:t>地，挂载操作就是把硬件设备与目录两者进行关联的动作，因此卸载操作只需要说明想要取消关联的设 备文件或挂载目录的其中一项即可，一般不需要加其他额外的参数。</a:t>
            </a:r>
            <a:endParaRPr sz="950">
              <a:latin typeface="微软雅黑"/>
              <a:cs typeface="微软雅黑"/>
            </a:endParaRPr>
          </a:p>
          <a:p>
            <a:pPr marL="12700">
              <a:lnSpc>
                <a:spcPct val="100000"/>
              </a:lnSpc>
              <a:spcBef>
                <a:spcPts val="1110"/>
              </a:spcBef>
            </a:pPr>
            <a:r>
              <a:rPr sz="950" spc="65" dirty="0">
                <a:solidFill>
                  <a:srgbClr val="333333"/>
                </a:solidFill>
                <a:latin typeface="Trebuchet MS"/>
                <a:cs typeface="Trebuchet MS"/>
              </a:rPr>
              <a:t>umount</a:t>
            </a:r>
            <a:r>
              <a:rPr sz="950" spc="25" dirty="0">
                <a:solidFill>
                  <a:srgbClr val="333333"/>
                </a:solidFill>
                <a:latin typeface="微软雅黑"/>
                <a:cs typeface="微软雅黑"/>
              </a:rPr>
              <a:t>命令用于卸载设备或文件系统，英文全称为</a:t>
            </a:r>
            <a:r>
              <a:rPr sz="950" spc="5" dirty="0">
                <a:solidFill>
                  <a:srgbClr val="333333"/>
                </a:solidFill>
                <a:latin typeface="微软雅黑"/>
                <a:cs typeface="微软雅黑"/>
              </a:rPr>
              <a:t>：</a:t>
            </a:r>
            <a:r>
              <a:rPr sz="950" spc="5" dirty="0">
                <a:solidFill>
                  <a:srgbClr val="333333"/>
                </a:solidFill>
                <a:latin typeface="Trebuchet MS"/>
                <a:cs typeface="Trebuchet MS"/>
              </a:rPr>
              <a:t>“un</a:t>
            </a:r>
            <a:r>
              <a:rPr sz="950" spc="-45" dirty="0">
                <a:solidFill>
                  <a:srgbClr val="333333"/>
                </a:solidFill>
                <a:latin typeface="Trebuchet MS"/>
                <a:cs typeface="Trebuchet MS"/>
              </a:rPr>
              <a:t> </a:t>
            </a:r>
            <a:r>
              <a:rPr sz="950" spc="25" dirty="0">
                <a:solidFill>
                  <a:srgbClr val="333333"/>
                </a:solidFill>
                <a:latin typeface="Trebuchet MS"/>
                <a:cs typeface="Trebuchet MS"/>
              </a:rPr>
              <a:t>mount”</a:t>
            </a:r>
            <a:r>
              <a:rPr sz="950" spc="25" dirty="0">
                <a:solidFill>
                  <a:srgbClr val="333333"/>
                </a:solidFill>
                <a:latin typeface="微软雅黑"/>
                <a:cs typeface="微软雅黑"/>
              </a:rPr>
              <a:t>，语法格式为</a:t>
            </a:r>
            <a:r>
              <a:rPr sz="950" spc="30" dirty="0">
                <a:solidFill>
                  <a:srgbClr val="333333"/>
                </a:solidFill>
                <a:latin typeface="微软雅黑"/>
                <a:cs typeface="微软雅黑"/>
              </a:rPr>
              <a:t>：</a:t>
            </a:r>
            <a:r>
              <a:rPr sz="950" spc="30" dirty="0">
                <a:solidFill>
                  <a:srgbClr val="333333"/>
                </a:solidFill>
                <a:latin typeface="Trebuchet MS"/>
                <a:cs typeface="Trebuchet MS"/>
              </a:rPr>
              <a:t>“umount</a:t>
            </a:r>
            <a:r>
              <a:rPr sz="950" spc="-40"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设备文件</a:t>
            </a:r>
            <a:r>
              <a:rPr sz="950" spc="-140" dirty="0">
                <a:solidFill>
                  <a:srgbClr val="333333"/>
                </a:solidFill>
                <a:latin typeface="Trebuchet MS"/>
                <a:cs typeface="Trebuchet MS"/>
              </a:rPr>
              <a:t>/</a:t>
            </a:r>
            <a:endParaRPr sz="950">
              <a:latin typeface="Trebuchet MS"/>
              <a:cs typeface="Trebuchet MS"/>
            </a:endParaRPr>
          </a:p>
          <a:p>
            <a:pPr marL="12700">
              <a:lnSpc>
                <a:spcPct val="100000"/>
              </a:lnSpc>
              <a:spcBef>
                <a:spcPts val="360"/>
              </a:spcBef>
            </a:pPr>
            <a:r>
              <a:rPr sz="950" spc="25" dirty="0">
                <a:solidFill>
                  <a:srgbClr val="333333"/>
                </a:solidFill>
                <a:latin typeface="微软雅黑"/>
                <a:cs typeface="微软雅黑"/>
              </a:rPr>
              <a:t>挂载目录</a:t>
            </a:r>
            <a:r>
              <a:rPr sz="950" spc="-95"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umount</a:t>
            </a:r>
            <a:r>
              <a:rPr sz="850" spc="5" dirty="0">
                <a:solidFill>
                  <a:srgbClr val="333333"/>
                </a:solidFill>
                <a:latin typeface="Lucida Console"/>
                <a:cs typeface="Lucida Console"/>
              </a:rPr>
              <a:t> </a:t>
            </a:r>
            <a:r>
              <a:rPr sz="850" spc="15" dirty="0">
                <a:solidFill>
                  <a:srgbClr val="333333"/>
                </a:solidFill>
                <a:latin typeface="Lucida Console"/>
                <a:cs typeface="Lucida Console"/>
              </a:rPr>
              <a:t>/dev/sdb2</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2700">
              <a:lnSpc>
                <a:spcPct val="131600"/>
              </a:lnSpc>
            </a:pPr>
            <a:r>
              <a:rPr sz="950" spc="25" dirty="0">
                <a:solidFill>
                  <a:srgbClr val="333333"/>
                </a:solidFill>
                <a:latin typeface="微软雅黑"/>
                <a:cs typeface="微软雅黑"/>
              </a:rPr>
              <a:t>如果当前就处在设备所挂载的目录时，系统会提示该设备繁忙，这种情况只需要退出到其他目录再尝试 一次就行了，轻松搞定。</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 cd</a:t>
            </a:r>
            <a:r>
              <a:rPr sz="850" spc="20" dirty="0">
                <a:solidFill>
                  <a:srgbClr val="333333"/>
                </a:solidFill>
                <a:latin typeface="Lucida Console"/>
                <a:cs typeface="Lucida Console"/>
              </a:rPr>
              <a:t> </a:t>
            </a:r>
            <a:r>
              <a:rPr sz="850" spc="15" dirty="0">
                <a:solidFill>
                  <a:srgbClr val="333333"/>
                </a:solidFill>
                <a:latin typeface="Lucida Console"/>
                <a:cs typeface="Lucida Console"/>
              </a:rPr>
              <a:t>/media/cdrom/[root@linuxprobe cdrom]#</a:t>
            </a:r>
            <a:r>
              <a:rPr sz="850" spc="20" dirty="0">
                <a:solidFill>
                  <a:srgbClr val="333333"/>
                </a:solidFill>
                <a:latin typeface="Lucida Console"/>
                <a:cs typeface="Lucida Console"/>
              </a:rPr>
              <a:t> </a:t>
            </a:r>
            <a:r>
              <a:rPr sz="850" spc="15" dirty="0">
                <a:solidFill>
                  <a:srgbClr val="333333"/>
                </a:solidFill>
                <a:latin typeface="Lucida Console"/>
                <a:cs typeface="Lucida Console"/>
              </a:rPr>
              <a:t>umount</a:t>
            </a:r>
            <a:endParaRPr sz="850">
              <a:latin typeface="Lucida Console"/>
              <a:cs typeface="Lucida Console"/>
            </a:endParaRPr>
          </a:p>
          <a:p>
            <a:pPr marL="136525" marR="290830">
              <a:lnSpc>
                <a:spcPct val="132400"/>
              </a:lnSpc>
              <a:tabLst>
                <a:tab pos="4502785" algn="l"/>
              </a:tabLst>
            </a:pPr>
            <a:r>
              <a:rPr sz="850" spc="15" dirty="0">
                <a:solidFill>
                  <a:srgbClr val="333333"/>
                </a:solidFill>
                <a:latin typeface="Lucida Console"/>
                <a:cs typeface="Lucida Console"/>
              </a:rPr>
              <a:t>/dev/cdromumount:</a:t>
            </a:r>
            <a:r>
              <a:rPr sz="850" spc="35" dirty="0">
                <a:solidFill>
                  <a:srgbClr val="333333"/>
                </a:solidFill>
                <a:latin typeface="Lucida Console"/>
                <a:cs typeface="Lucida Console"/>
              </a:rPr>
              <a:t> </a:t>
            </a:r>
            <a:r>
              <a:rPr sz="850" spc="15" dirty="0">
                <a:solidFill>
                  <a:srgbClr val="333333"/>
                </a:solidFill>
                <a:latin typeface="Lucida Console"/>
                <a:cs typeface="Lucida Console"/>
              </a:rPr>
              <a:t>/media/cdrom:</a:t>
            </a:r>
            <a:r>
              <a:rPr sz="850" spc="35" dirty="0">
                <a:solidFill>
                  <a:srgbClr val="333333"/>
                </a:solidFill>
                <a:latin typeface="Lucida Console"/>
                <a:cs typeface="Lucida Console"/>
              </a:rPr>
              <a:t> </a:t>
            </a:r>
            <a:r>
              <a:rPr sz="850" spc="15" dirty="0">
                <a:solidFill>
                  <a:srgbClr val="333333"/>
                </a:solidFill>
                <a:latin typeface="Lucida Console"/>
                <a:cs typeface="Lucida Console"/>
              </a:rPr>
              <a:t>target</a:t>
            </a:r>
            <a:r>
              <a:rPr sz="850" spc="40" dirty="0">
                <a:solidFill>
                  <a:srgbClr val="333333"/>
                </a:solidFill>
                <a:latin typeface="Lucida Console"/>
                <a:cs typeface="Lucida Console"/>
              </a:rPr>
              <a:t> </a:t>
            </a:r>
            <a:r>
              <a:rPr sz="850" spc="15" dirty="0">
                <a:solidFill>
                  <a:srgbClr val="333333"/>
                </a:solidFill>
                <a:latin typeface="Lucida Console"/>
                <a:cs typeface="Lucida Console"/>
              </a:rPr>
              <a:t>is</a:t>
            </a:r>
            <a:r>
              <a:rPr sz="850" spc="35" dirty="0">
                <a:solidFill>
                  <a:srgbClr val="333333"/>
                </a:solidFill>
                <a:latin typeface="Lucida Console"/>
                <a:cs typeface="Lucida Console"/>
              </a:rPr>
              <a:t> </a:t>
            </a:r>
            <a:r>
              <a:rPr sz="850" spc="15" dirty="0">
                <a:solidFill>
                  <a:srgbClr val="333333"/>
                </a:solidFill>
                <a:latin typeface="Lucida Console"/>
                <a:cs typeface="Lucida Console"/>
              </a:rPr>
              <a:t>busy.[root@linuxprobe	cdrom]#</a:t>
            </a:r>
            <a:r>
              <a:rPr sz="850" spc="-25" dirty="0">
                <a:solidFill>
                  <a:srgbClr val="333333"/>
                </a:solidFill>
                <a:latin typeface="Lucida Console"/>
                <a:cs typeface="Lucida Console"/>
              </a:rPr>
              <a:t> </a:t>
            </a:r>
            <a:r>
              <a:rPr sz="850" spc="15" dirty="0">
                <a:solidFill>
                  <a:srgbClr val="333333"/>
                </a:solidFill>
                <a:latin typeface="Lucida Console"/>
                <a:cs typeface="Lucida Console"/>
              </a:rPr>
              <a:t>cd</a:t>
            </a:r>
            <a:r>
              <a:rPr sz="850" spc="-25"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umount /dev/cdrom[root@linuxprobe ~]#</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150">
              <a:latin typeface="Lucida Console"/>
              <a:cs typeface="Lucida Console"/>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marR="12700">
              <a:lnSpc>
                <a:spcPct val="131600"/>
              </a:lnSpc>
              <a:spcBef>
                <a:spcPts val="950"/>
              </a:spcBef>
            </a:pPr>
            <a:r>
              <a:rPr sz="950" spc="25" dirty="0">
                <a:solidFill>
                  <a:srgbClr val="333333"/>
                </a:solidFill>
                <a:latin typeface="微软雅黑"/>
                <a:cs typeface="微软雅黑"/>
              </a:rPr>
              <a:t>挂载操作就像两人结为夫妻，双方同时到场，信息一旦被登记到民政局的系统中，再想重婚（重复挂载 某设备）可就不行喽</a:t>
            </a:r>
            <a:r>
              <a:rPr sz="950" spc="55" dirty="0">
                <a:solidFill>
                  <a:srgbClr val="333333"/>
                </a:solidFill>
                <a:latin typeface="Trebuchet MS"/>
                <a:cs typeface="Trebuchet MS"/>
              </a:rPr>
              <a:t>~</a:t>
            </a:r>
            <a:endParaRPr sz="950">
              <a:latin typeface="Trebuchet MS"/>
              <a:cs typeface="Trebuchet MS"/>
            </a:endParaRPr>
          </a:p>
          <a:p>
            <a:pPr marL="12700" marR="12700">
              <a:lnSpc>
                <a:spcPct val="131600"/>
              </a:lnSpc>
              <a:spcBef>
                <a:spcPts val="830"/>
              </a:spcBef>
            </a:pPr>
            <a:r>
              <a:rPr sz="950" spc="25" dirty="0">
                <a:solidFill>
                  <a:srgbClr val="333333"/>
                </a:solidFill>
                <a:latin typeface="微软雅黑"/>
                <a:cs typeface="微软雅黑"/>
              </a:rPr>
              <a:t>最后再教给同学们一个小技巧。如果系统中硬盘特别多、分区特别多，有时候真的很乱，都不知道它们 都有没有被使用，又做了什么。那就用</a:t>
            </a:r>
            <a:r>
              <a:rPr sz="950" spc="20" dirty="0">
                <a:solidFill>
                  <a:srgbClr val="333333"/>
                </a:solidFill>
                <a:latin typeface="Trebuchet MS"/>
                <a:cs typeface="Trebuchet MS"/>
              </a:rPr>
              <a:t>lsblk</a:t>
            </a:r>
            <a:r>
              <a:rPr sz="950" spc="25" dirty="0">
                <a:solidFill>
                  <a:srgbClr val="333333"/>
                </a:solidFill>
                <a:latin typeface="微软雅黑"/>
                <a:cs typeface="微软雅黑"/>
              </a:rPr>
              <a:t>命令以树状图的形式列举一下啦。</a:t>
            </a:r>
            <a:endParaRPr sz="950">
              <a:latin typeface="微软雅黑"/>
              <a:cs typeface="微软雅黑"/>
            </a:endParaRPr>
          </a:p>
          <a:p>
            <a:pPr marL="12700">
              <a:lnSpc>
                <a:spcPct val="100000"/>
              </a:lnSpc>
              <a:spcBef>
                <a:spcPts val="1110"/>
              </a:spcBef>
            </a:pPr>
            <a:r>
              <a:rPr sz="950" spc="20" dirty="0">
                <a:solidFill>
                  <a:srgbClr val="333333"/>
                </a:solidFill>
                <a:latin typeface="Trebuchet MS"/>
                <a:cs typeface="Trebuchet MS"/>
              </a:rPr>
              <a:t>lsblk</a:t>
            </a:r>
            <a:r>
              <a:rPr sz="950" spc="25" dirty="0">
                <a:solidFill>
                  <a:srgbClr val="333333"/>
                </a:solidFill>
                <a:latin typeface="微软雅黑"/>
                <a:cs typeface="微软雅黑"/>
              </a:rPr>
              <a:t>命令用于已挂载的磁盘空间使用情况，英文全称为</a:t>
            </a:r>
            <a:r>
              <a:rPr sz="950" spc="-25" dirty="0">
                <a:solidFill>
                  <a:srgbClr val="333333"/>
                </a:solidFill>
                <a:latin typeface="微软雅黑"/>
                <a:cs typeface="微软雅黑"/>
              </a:rPr>
              <a:t>：</a:t>
            </a:r>
            <a:r>
              <a:rPr sz="950" spc="-25" dirty="0">
                <a:solidFill>
                  <a:srgbClr val="333333"/>
                </a:solidFill>
                <a:latin typeface="Trebuchet MS"/>
                <a:cs typeface="Trebuchet MS"/>
              </a:rPr>
              <a:t>“list</a:t>
            </a:r>
            <a:r>
              <a:rPr sz="950" spc="-50" dirty="0">
                <a:solidFill>
                  <a:srgbClr val="333333"/>
                </a:solidFill>
                <a:latin typeface="Trebuchet MS"/>
                <a:cs typeface="Trebuchet MS"/>
              </a:rPr>
              <a:t> </a:t>
            </a:r>
            <a:r>
              <a:rPr sz="950" spc="25" dirty="0">
                <a:solidFill>
                  <a:srgbClr val="333333"/>
                </a:solidFill>
                <a:latin typeface="Trebuchet MS"/>
                <a:cs typeface="Trebuchet MS"/>
              </a:rPr>
              <a:t>block</a:t>
            </a:r>
            <a:r>
              <a:rPr sz="950" spc="-45" dirty="0">
                <a:solidFill>
                  <a:srgbClr val="333333"/>
                </a:solidFill>
                <a:latin typeface="Trebuchet MS"/>
                <a:cs typeface="Trebuchet MS"/>
              </a:rPr>
              <a:t> </a:t>
            </a:r>
            <a:r>
              <a:rPr sz="950" spc="-25" dirty="0">
                <a:solidFill>
                  <a:srgbClr val="333333"/>
                </a:solidFill>
                <a:latin typeface="Trebuchet MS"/>
                <a:cs typeface="Trebuchet MS"/>
              </a:rPr>
              <a:t>id”</a:t>
            </a:r>
            <a:r>
              <a:rPr sz="950" spc="-25" dirty="0">
                <a:solidFill>
                  <a:srgbClr val="333333"/>
                </a:solidFill>
                <a:latin typeface="微软雅黑"/>
                <a:cs typeface="微软雅黑"/>
              </a:rPr>
              <a:t>，</a:t>
            </a:r>
            <a:r>
              <a:rPr sz="950" spc="25" dirty="0">
                <a:solidFill>
                  <a:srgbClr val="333333"/>
                </a:solidFill>
                <a:latin typeface="微软雅黑"/>
                <a:cs typeface="微软雅黑"/>
              </a:rPr>
              <a:t>输入后回车执行即可。</a:t>
            </a:r>
            <a:endParaRPr sz="950">
              <a:latin typeface="微软雅黑"/>
              <a:cs typeface="微软雅黑"/>
            </a:endParaRPr>
          </a:p>
        </p:txBody>
      </p:sp>
      <p:grpSp>
        <p:nvGrpSpPr>
          <p:cNvPr id="15" name="object 15"/>
          <p:cNvGrpSpPr/>
          <p:nvPr/>
        </p:nvGrpSpPr>
        <p:grpSpPr>
          <a:xfrm>
            <a:off x="959124" y="5933495"/>
            <a:ext cx="5651500" cy="1010285"/>
            <a:chOff x="959124" y="5933495"/>
            <a:chExt cx="5651500" cy="1010285"/>
          </a:xfrm>
        </p:grpSpPr>
        <p:sp>
          <p:nvSpPr>
            <p:cNvPr id="16" name="object 16"/>
            <p:cNvSpPr/>
            <p:nvPr/>
          </p:nvSpPr>
          <p:spPr>
            <a:xfrm>
              <a:off x="963889" y="5938260"/>
              <a:ext cx="5641975" cy="1000760"/>
            </a:xfrm>
            <a:custGeom>
              <a:avLst/>
              <a:gdLst/>
              <a:ahLst/>
              <a:cxnLst/>
              <a:rect l="l" t="t" r="r" b="b"/>
              <a:pathLst>
                <a:path w="5641975" h="1000759">
                  <a:moveTo>
                    <a:pt x="5620752" y="1000551"/>
                  </a:moveTo>
                  <a:lnTo>
                    <a:pt x="20659" y="1000551"/>
                  </a:lnTo>
                  <a:lnTo>
                    <a:pt x="17629" y="999961"/>
                  </a:lnTo>
                  <a:lnTo>
                    <a:pt x="0" y="979892"/>
                  </a:lnTo>
                  <a:lnTo>
                    <a:pt x="0" y="976766"/>
                  </a:lnTo>
                  <a:lnTo>
                    <a:pt x="0" y="20659"/>
                  </a:lnTo>
                  <a:lnTo>
                    <a:pt x="20659" y="0"/>
                  </a:lnTo>
                  <a:lnTo>
                    <a:pt x="5620752" y="0"/>
                  </a:lnTo>
                  <a:lnTo>
                    <a:pt x="5641421" y="20659"/>
                  </a:lnTo>
                  <a:lnTo>
                    <a:pt x="5641421" y="979892"/>
                  </a:lnTo>
                  <a:lnTo>
                    <a:pt x="5623792" y="999961"/>
                  </a:lnTo>
                  <a:lnTo>
                    <a:pt x="5620752" y="1000551"/>
                  </a:lnTo>
                  <a:close/>
                </a:path>
              </a:pathLst>
            </a:custGeom>
            <a:solidFill>
              <a:srgbClr val="F8F8F8"/>
            </a:solidFill>
          </p:spPr>
          <p:txBody>
            <a:bodyPr wrap="square" lIns="0" tIns="0" rIns="0" bIns="0" rtlCol="0"/>
            <a:lstStyle/>
            <a:p>
              <a:endParaRPr/>
            </a:p>
          </p:txBody>
        </p:sp>
        <p:sp>
          <p:nvSpPr>
            <p:cNvPr id="17" name="object 17"/>
            <p:cNvSpPr/>
            <p:nvPr/>
          </p:nvSpPr>
          <p:spPr>
            <a:xfrm>
              <a:off x="963889" y="5938260"/>
              <a:ext cx="5641975" cy="1000760"/>
            </a:xfrm>
            <a:custGeom>
              <a:avLst/>
              <a:gdLst/>
              <a:ahLst/>
              <a:cxnLst/>
              <a:rect l="l" t="t" r="r" b="b"/>
              <a:pathLst>
                <a:path w="5641975" h="1000759">
                  <a:moveTo>
                    <a:pt x="0" y="976766"/>
                  </a:moveTo>
                  <a:lnTo>
                    <a:pt x="0" y="23823"/>
                  </a:lnTo>
                  <a:lnTo>
                    <a:pt x="0" y="20659"/>
                  </a:lnTo>
                  <a:lnTo>
                    <a:pt x="600" y="17610"/>
                  </a:lnTo>
                  <a:lnTo>
                    <a:pt x="1810" y="14665"/>
                  </a:lnTo>
                  <a:lnTo>
                    <a:pt x="3020" y="11721"/>
                  </a:lnTo>
                  <a:lnTo>
                    <a:pt x="4745" y="9157"/>
                  </a:lnTo>
                  <a:lnTo>
                    <a:pt x="6975" y="6956"/>
                  </a:lnTo>
                  <a:lnTo>
                    <a:pt x="9214" y="4726"/>
                  </a:lnTo>
                  <a:lnTo>
                    <a:pt x="11787" y="3011"/>
                  </a:lnTo>
                  <a:lnTo>
                    <a:pt x="14703" y="1782"/>
                  </a:lnTo>
                  <a:lnTo>
                    <a:pt x="17629" y="590"/>
                  </a:lnTo>
                  <a:lnTo>
                    <a:pt x="20659" y="0"/>
                  </a:lnTo>
                  <a:lnTo>
                    <a:pt x="23823" y="0"/>
                  </a:lnTo>
                  <a:lnTo>
                    <a:pt x="5617597" y="0"/>
                  </a:lnTo>
                  <a:lnTo>
                    <a:pt x="5620752" y="0"/>
                  </a:lnTo>
                  <a:lnTo>
                    <a:pt x="5623792" y="590"/>
                  </a:lnTo>
                  <a:lnTo>
                    <a:pt x="5626717" y="1782"/>
                  </a:lnTo>
                  <a:lnTo>
                    <a:pt x="5629633" y="3011"/>
                  </a:lnTo>
                  <a:lnTo>
                    <a:pt x="5632206" y="4726"/>
                  </a:lnTo>
                  <a:lnTo>
                    <a:pt x="5634446" y="6956"/>
                  </a:lnTo>
                  <a:lnTo>
                    <a:pt x="5636675" y="9157"/>
                  </a:lnTo>
                  <a:lnTo>
                    <a:pt x="5638400" y="11721"/>
                  </a:lnTo>
                  <a:lnTo>
                    <a:pt x="5639610" y="14665"/>
                  </a:lnTo>
                  <a:lnTo>
                    <a:pt x="5640821" y="17610"/>
                  </a:lnTo>
                  <a:lnTo>
                    <a:pt x="5641421" y="20659"/>
                  </a:lnTo>
                  <a:lnTo>
                    <a:pt x="5641421" y="23823"/>
                  </a:lnTo>
                  <a:lnTo>
                    <a:pt x="5641421" y="976766"/>
                  </a:lnTo>
                  <a:lnTo>
                    <a:pt x="5641421" y="979892"/>
                  </a:lnTo>
                  <a:lnTo>
                    <a:pt x="5640821" y="982912"/>
                  </a:lnTo>
                  <a:lnTo>
                    <a:pt x="5617597" y="1000589"/>
                  </a:lnTo>
                  <a:lnTo>
                    <a:pt x="23823" y="1000589"/>
                  </a:lnTo>
                  <a:lnTo>
                    <a:pt x="0" y="979892"/>
                  </a:lnTo>
                  <a:lnTo>
                    <a:pt x="0" y="976766"/>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6019277"/>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9" name="object 19"/>
          <p:cNvSpPr txBox="1"/>
          <p:nvPr/>
        </p:nvSpPr>
        <p:spPr>
          <a:xfrm>
            <a:off x="946424" y="7083401"/>
            <a:ext cx="5600065" cy="182308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Trebuchet MS"/>
                <a:cs typeface="Trebuchet MS"/>
              </a:rPr>
              <a:t>6.5</a:t>
            </a:r>
            <a:r>
              <a:rPr sz="950" b="1" spc="-35" dirty="0">
                <a:solidFill>
                  <a:srgbClr val="333333"/>
                </a:solidFill>
                <a:latin typeface="Trebuchet MS"/>
                <a:cs typeface="Trebuchet MS"/>
              </a:rPr>
              <a:t> </a:t>
            </a:r>
            <a:r>
              <a:rPr sz="950" b="1" spc="25" dirty="0">
                <a:solidFill>
                  <a:srgbClr val="333333"/>
                </a:solidFill>
                <a:latin typeface="微软雅黑"/>
                <a:cs typeface="微软雅黑"/>
              </a:rPr>
              <a:t>添加硬盘设备</a:t>
            </a:r>
            <a:endParaRPr sz="950">
              <a:latin typeface="微软雅黑"/>
              <a:cs typeface="微软雅黑"/>
            </a:endParaRPr>
          </a:p>
          <a:p>
            <a:pPr marL="12700" marR="5080" algn="just">
              <a:lnSpc>
                <a:spcPct val="131600"/>
              </a:lnSpc>
              <a:spcBef>
                <a:spcPts val="900"/>
              </a:spcBef>
            </a:pPr>
            <a:r>
              <a:rPr sz="950" spc="25" dirty="0">
                <a:solidFill>
                  <a:srgbClr val="333333"/>
                </a:solidFill>
                <a:latin typeface="微软雅黑"/>
                <a:cs typeface="微软雅黑"/>
              </a:rPr>
              <a:t>根据前文讲解的与管理硬件设备相关的理论知识，先来理清一下添加硬盘设备的操作思路：首先需要在 虚拟机中模拟添加入一块新的硬盘存储设备，然后再进行分区、格式化、挂载等操作，最后通过检查系 统的挂载状态并真实地使用硬盘来验证硬盘设备是否成功添加。</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鉴于我们不需要为了做这个实验而特意买一块真实的硬盘，而是通过虚拟机软件进行硬件模拟，因此这 再次体现出了使用虚拟机软件的好处。具体的操作步骤如下。</a:t>
            </a:r>
            <a:endParaRPr sz="950">
              <a:latin typeface="微软雅黑"/>
              <a:cs typeface="微软雅黑"/>
            </a:endParaRPr>
          </a:p>
          <a:p>
            <a:pPr marL="12700" marR="14604">
              <a:lnSpc>
                <a:spcPct val="131600"/>
              </a:lnSpc>
              <a:spcBef>
                <a:spcPts val="750"/>
              </a:spcBef>
            </a:pPr>
            <a:r>
              <a:rPr sz="950" spc="25" dirty="0">
                <a:solidFill>
                  <a:srgbClr val="333333"/>
                </a:solidFill>
                <a:latin typeface="微软雅黑"/>
                <a:cs typeface="微软雅黑"/>
              </a:rPr>
              <a:t>第</a:t>
            </a:r>
            <a:r>
              <a:rPr sz="950" spc="55" dirty="0">
                <a:solidFill>
                  <a:srgbClr val="333333"/>
                </a:solidFill>
                <a:latin typeface="Trebuchet MS"/>
                <a:cs typeface="Trebuchet MS"/>
              </a:rPr>
              <a:t>1</a:t>
            </a:r>
            <a:r>
              <a:rPr sz="950" spc="25" dirty="0">
                <a:solidFill>
                  <a:srgbClr val="333333"/>
                </a:solidFill>
                <a:latin typeface="微软雅黑"/>
                <a:cs typeface="微软雅黑"/>
              </a:rPr>
              <a:t>步：首先把虚拟机系统关机，稍等几分钟会自动返回到虚拟机管理主界面，然后单击</a:t>
            </a:r>
            <a:r>
              <a:rPr sz="950" spc="-160" dirty="0">
                <a:solidFill>
                  <a:srgbClr val="333333"/>
                </a:solidFill>
                <a:latin typeface="Trebuchet MS"/>
                <a:cs typeface="Trebuchet MS"/>
              </a:rPr>
              <a:t>“</a:t>
            </a:r>
            <a:r>
              <a:rPr sz="950" spc="20" dirty="0">
                <a:solidFill>
                  <a:srgbClr val="333333"/>
                </a:solidFill>
                <a:latin typeface="微软雅黑"/>
                <a:cs typeface="微软雅黑"/>
              </a:rPr>
              <a:t>编辑虚拟机设 </a:t>
            </a:r>
            <a:r>
              <a:rPr sz="950" spc="25" dirty="0">
                <a:solidFill>
                  <a:srgbClr val="333333"/>
                </a:solidFill>
                <a:latin typeface="微软雅黑"/>
                <a:cs typeface="微软雅黑"/>
              </a:rPr>
              <a:t>置</a:t>
            </a:r>
            <a:r>
              <a:rPr sz="950" spc="-160" dirty="0">
                <a:solidFill>
                  <a:srgbClr val="333333"/>
                </a:solidFill>
                <a:latin typeface="Trebuchet MS"/>
                <a:cs typeface="Trebuchet MS"/>
              </a:rPr>
              <a:t>”</a:t>
            </a:r>
            <a:r>
              <a:rPr sz="950" spc="25" dirty="0">
                <a:solidFill>
                  <a:srgbClr val="333333"/>
                </a:solidFill>
                <a:latin typeface="微软雅黑"/>
                <a:cs typeface="微软雅黑"/>
              </a:rPr>
              <a:t>选项，在弹出的界面中单击</a:t>
            </a:r>
            <a:r>
              <a:rPr sz="950" spc="-160" dirty="0">
                <a:solidFill>
                  <a:srgbClr val="333333"/>
                </a:solidFill>
                <a:latin typeface="Trebuchet MS"/>
                <a:cs typeface="Trebuchet MS"/>
              </a:rPr>
              <a:t>“</a:t>
            </a:r>
            <a:r>
              <a:rPr sz="950" spc="25" dirty="0">
                <a:solidFill>
                  <a:srgbClr val="333333"/>
                </a:solidFill>
                <a:latin typeface="微软雅黑"/>
                <a:cs typeface="微软雅黑"/>
              </a:rPr>
              <a:t>添加</a:t>
            </a:r>
            <a:r>
              <a:rPr sz="950" spc="-160" dirty="0">
                <a:solidFill>
                  <a:srgbClr val="333333"/>
                </a:solidFill>
                <a:latin typeface="Trebuchet MS"/>
                <a:cs typeface="Trebuchet MS"/>
              </a:rPr>
              <a:t>”</a:t>
            </a:r>
            <a:r>
              <a:rPr sz="950" spc="25" dirty="0">
                <a:solidFill>
                  <a:srgbClr val="333333"/>
                </a:solidFill>
                <a:latin typeface="微软雅黑"/>
                <a:cs typeface="微软雅黑"/>
              </a:rPr>
              <a:t>按钮，新增一块硬件设备，如图</a:t>
            </a:r>
            <a:r>
              <a:rPr sz="950" spc="25" dirty="0">
                <a:solidFill>
                  <a:srgbClr val="333333"/>
                </a:solidFill>
                <a:latin typeface="Trebuchet MS"/>
                <a:cs typeface="Trebuchet MS"/>
              </a:rPr>
              <a:t>6-7</a:t>
            </a:r>
            <a:r>
              <a:rPr sz="950" spc="25" dirty="0">
                <a:solidFill>
                  <a:srgbClr val="333333"/>
                </a:solidFill>
                <a:latin typeface="微软雅黑"/>
                <a:cs typeface="微软雅黑"/>
              </a:rPr>
              <a:t>所示。</a:t>
            </a:r>
            <a:endParaRPr sz="950">
              <a:latin typeface="微软雅黑"/>
              <a:cs typeface="微软雅黑"/>
            </a:endParaRPr>
          </a:p>
        </p:txBody>
      </p:sp>
      <p:sp>
        <p:nvSpPr>
          <p:cNvPr id="34" name="object 34"/>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36</a:t>
            </a:fld>
            <a:endParaRPr sz="800">
              <a:latin typeface="小哥哥网恋吗"/>
              <a:cs typeface="小哥哥网恋吗"/>
            </a:endParaRPr>
          </a:p>
        </p:txBody>
      </p:sp>
      <p:sp>
        <p:nvSpPr>
          <p:cNvPr id="20" name="object 20"/>
          <p:cNvSpPr txBox="1"/>
          <p:nvPr/>
        </p:nvSpPr>
        <p:spPr>
          <a:xfrm>
            <a:off x="4026020" y="358483"/>
            <a:ext cx="495934"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/backup</a:t>
            </a:r>
            <a:endParaRPr sz="850">
              <a:latin typeface="Lucida Console"/>
              <a:cs typeface="Lucida Console"/>
            </a:endParaRPr>
          </a:p>
        </p:txBody>
      </p:sp>
      <p:sp>
        <p:nvSpPr>
          <p:cNvPr id="21" name="object 21"/>
          <p:cNvSpPr txBox="1"/>
          <p:nvPr/>
        </p:nvSpPr>
        <p:spPr>
          <a:xfrm>
            <a:off x="5033650" y="358483"/>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ext4</a:t>
            </a:r>
            <a:endParaRPr sz="850">
              <a:latin typeface="Lucida Console"/>
              <a:cs typeface="Lucida Console"/>
            </a:endParaRPr>
          </a:p>
        </p:txBody>
      </p:sp>
      <p:sp>
        <p:nvSpPr>
          <p:cNvPr id="22" name="object 22"/>
          <p:cNvSpPr txBox="1"/>
          <p:nvPr/>
        </p:nvSpPr>
        <p:spPr>
          <a:xfrm>
            <a:off x="2413812" y="530002"/>
            <a:ext cx="227329"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r>
              <a:rPr sz="850" spc="-7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23" name="object 23"/>
          <p:cNvSpPr txBox="1"/>
          <p:nvPr/>
        </p:nvSpPr>
        <p:spPr>
          <a:xfrm>
            <a:off x="4026020" y="701520"/>
            <a:ext cx="83185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/media/cdrom</a:t>
            </a:r>
            <a:endParaRPr sz="850">
              <a:latin typeface="Lucida Console"/>
              <a:cs typeface="Lucida Console"/>
            </a:endParaRPr>
          </a:p>
        </p:txBody>
      </p:sp>
      <p:sp>
        <p:nvSpPr>
          <p:cNvPr id="24" name="object 24"/>
          <p:cNvSpPr txBox="1"/>
          <p:nvPr/>
        </p:nvSpPr>
        <p:spPr>
          <a:xfrm>
            <a:off x="5033650" y="701520"/>
            <a:ext cx="495934"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iso9660</a:t>
            </a:r>
            <a:endParaRPr sz="850">
              <a:latin typeface="Lucida Console"/>
              <a:cs typeface="Lucida Console"/>
            </a:endParaRPr>
          </a:p>
        </p:txBody>
      </p:sp>
      <p:sp>
        <p:nvSpPr>
          <p:cNvPr id="25" name="object 25"/>
          <p:cNvSpPr txBox="1"/>
          <p:nvPr/>
        </p:nvSpPr>
        <p:spPr>
          <a:xfrm>
            <a:off x="5705403" y="701520"/>
            <a:ext cx="56324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defaults</a:t>
            </a:r>
            <a:endParaRPr sz="850">
              <a:latin typeface="Lucida Console"/>
              <a:cs typeface="Lucida Console"/>
            </a:endParaRPr>
          </a:p>
        </p:txBody>
      </p:sp>
      <p:sp>
        <p:nvSpPr>
          <p:cNvPr id="26" name="object 26"/>
          <p:cNvSpPr txBox="1"/>
          <p:nvPr/>
        </p:nvSpPr>
        <p:spPr>
          <a:xfrm>
            <a:off x="1070306" y="320748"/>
            <a:ext cx="1100455" cy="7118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/dev/sdb2 </a:t>
            </a:r>
            <a:r>
              <a:rPr sz="850" spc="20" dirty="0">
                <a:solidFill>
                  <a:srgbClr val="333333"/>
                </a:solidFill>
                <a:latin typeface="Lucida Console"/>
                <a:cs typeface="Lucida Console"/>
              </a:rPr>
              <a:t> </a:t>
            </a:r>
            <a:r>
              <a:rPr sz="850" spc="15" dirty="0">
                <a:solidFill>
                  <a:srgbClr val="333333"/>
                </a:solidFill>
                <a:latin typeface="Lucida Console"/>
                <a:cs typeface="Lucida Console"/>
              </a:rPr>
              <a:t>defaults,_netdev</a:t>
            </a:r>
            <a:endParaRPr sz="850">
              <a:latin typeface="Lucida Console"/>
              <a:cs typeface="Lucida Console"/>
            </a:endParaRPr>
          </a:p>
          <a:p>
            <a:pPr marR="407670" algn="r">
              <a:lnSpc>
                <a:spcPct val="100000"/>
              </a:lnSpc>
              <a:spcBef>
                <a:spcPts val="330"/>
              </a:spcBef>
            </a:pPr>
            <a:r>
              <a:rPr sz="850" spc="15" dirty="0">
                <a:solidFill>
                  <a:srgbClr val="333333"/>
                </a:solidFill>
                <a:latin typeface="Lucida Console"/>
                <a:cs typeface="Lucida Console"/>
              </a:rPr>
              <a:t>/dev/cdrom</a:t>
            </a:r>
            <a:endParaRPr sz="850">
              <a:latin typeface="Lucida Console"/>
              <a:cs typeface="Lucida Console"/>
            </a:endParaRPr>
          </a:p>
          <a:p>
            <a:pPr marR="407670" algn="r">
              <a:lnSpc>
                <a:spcPct val="100000"/>
              </a:lnSpc>
              <a:spcBef>
                <a:spcPts val="330"/>
              </a:spcBef>
            </a:pPr>
            <a:r>
              <a:rPr sz="850" spc="15" dirty="0">
                <a:solidFill>
                  <a:srgbClr val="333333"/>
                </a:solidFill>
                <a:latin typeface="Lucida Console"/>
                <a:cs typeface="Lucida Console"/>
              </a:rPr>
              <a:t>0</a:t>
            </a:r>
            <a:r>
              <a:rPr sz="850" spc="-85"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27" name="object 27"/>
          <p:cNvSpPr txBox="1"/>
          <p:nvPr/>
        </p:nvSpPr>
        <p:spPr>
          <a:xfrm>
            <a:off x="1070306" y="6009435"/>
            <a:ext cx="210820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lsblk</a:t>
            </a:r>
            <a:r>
              <a:rPr sz="850" dirty="0">
                <a:solidFill>
                  <a:srgbClr val="333333"/>
                </a:solidFill>
                <a:latin typeface="Lucida Console"/>
                <a:cs typeface="Lucida Console"/>
              </a:rPr>
              <a:t> </a:t>
            </a:r>
            <a:r>
              <a:rPr sz="850" spc="15" dirty="0">
                <a:solidFill>
                  <a:srgbClr val="333333"/>
                </a:solidFill>
                <a:latin typeface="Lucida Console"/>
                <a:cs typeface="Lucida Console"/>
              </a:rPr>
              <a:t>NAME</a:t>
            </a:r>
            <a:endParaRPr sz="850">
              <a:latin typeface="Lucida Console"/>
              <a:cs typeface="Lucida Console"/>
            </a:endParaRPr>
          </a:p>
        </p:txBody>
      </p:sp>
      <p:sp>
        <p:nvSpPr>
          <p:cNvPr id="28" name="object 28"/>
          <p:cNvSpPr txBox="1"/>
          <p:nvPr/>
        </p:nvSpPr>
        <p:spPr>
          <a:xfrm>
            <a:off x="3824494" y="5971700"/>
            <a:ext cx="2578100" cy="368935"/>
          </a:xfrm>
          <a:prstGeom prst="rect">
            <a:avLst/>
          </a:prstGeom>
        </p:spPr>
        <p:txBody>
          <a:bodyPr vert="horz" wrap="square" lIns="0" tIns="53975" rIns="0" bIns="0" rtlCol="0">
            <a:spAutoFit/>
          </a:bodyPr>
          <a:lstStyle/>
          <a:p>
            <a:pPr algn="ctr">
              <a:lnSpc>
                <a:spcPct val="100000"/>
              </a:lnSpc>
              <a:spcBef>
                <a:spcPts val="425"/>
              </a:spcBef>
              <a:tabLst>
                <a:tab pos="805815" algn="l"/>
              </a:tabLst>
            </a:pPr>
            <a:r>
              <a:rPr sz="850" spc="15" dirty="0">
                <a:solidFill>
                  <a:srgbClr val="333333"/>
                </a:solidFill>
                <a:latin typeface="Lucida Console"/>
                <a:cs typeface="Lucida Console"/>
              </a:rPr>
              <a:t>MAJ:MIN</a:t>
            </a:r>
            <a:r>
              <a:rPr sz="850" spc="20" dirty="0">
                <a:solidFill>
                  <a:srgbClr val="333333"/>
                </a:solidFill>
                <a:latin typeface="Lucida Console"/>
                <a:cs typeface="Lucida Console"/>
              </a:rPr>
              <a:t> </a:t>
            </a:r>
            <a:r>
              <a:rPr sz="850" spc="15" dirty="0">
                <a:solidFill>
                  <a:srgbClr val="333333"/>
                </a:solidFill>
                <a:latin typeface="Lucida Console"/>
                <a:cs typeface="Lucida Console"/>
              </a:rPr>
              <a:t>RM	SIZE</a:t>
            </a:r>
            <a:r>
              <a:rPr sz="850" dirty="0">
                <a:solidFill>
                  <a:srgbClr val="333333"/>
                </a:solidFill>
                <a:latin typeface="Lucida Console"/>
                <a:cs typeface="Lucida Console"/>
              </a:rPr>
              <a:t> </a:t>
            </a:r>
            <a:r>
              <a:rPr sz="850" spc="15" dirty="0">
                <a:solidFill>
                  <a:srgbClr val="333333"/>
                </a:solidFill>
                <a:latin typeface="Lucida Console"/>
                <a:cs typeface="Lucida Console"/>
              </a:rPr>
              <a:t>RO</a:t>
            </a:r>
            <a:r>
              <a:rPr sz="850" spc="-5" dirty="0">
                <a:solidFill>
                  <a:srgbClr val="333333"/>
                </a:solidFill>
                <a:latin typeface="Lucida Console"/>
                <a:cs typeface="Lucida Console"/>
              </a:rPr>
              <a:t> </a:t>
            </a:r>
            <a:r>
              <a:rPr sz="850" spc="15" dirty="0">
                <a:solidFill>
                  <a:srgbClr val="333333"/>
                </a:solidFill>
                <a:latin typeface="Lucida Console"/>
                <a:cs typeface="Lucida Console"/>
              </a:rPr>
              <a:t>TYPE</a:t>
            </a:r>
            <a:r>
              <a:rPr sz="850" dirty="0">
                <a:solidFill>
                  <a:srgbClr val="333333"/>
                </a:solidFill>
                <a:latin typeface="Lucida Console"/>
                <a:cs typeface="Lucida Console"/>
              </a:rPr>
              <a:t> </a:t>
            </a:r>
            <a:r>
              <a:rPr sz="850" spc="15" dirty="0">
                <a:solidFill>
                  <a:srgbClr val="333333"/>
                </a:solidFill>
                <a:latin typeface="Lucida Console"/>
                <a:cs typeface="Lucida Console"/>
              </a:rPr>
              <a:t>MOUNTPOINTsda</a:t>
            </a:r>
            <a:endParaRPr sz="850">
              <a:latin typeface="Lucida Console"/>
              <a:cs typeface="Lucida Console"/>
            </a:endParaRPr>
          </a:p>
          <a:p>
            <a:pPr algn="ctr">
              <a:lnSpc>
                <a:spcPct val="100000"/>
              </a:lnSpc>
              <a:spcBef>
                <a:spcPts val="330"/>
              </a:spcBef>
              <a:tabLst>
                <a:tab pos="469900" algn="l"/>
                <a:tab pos="805815" algn="l"/>
                <a:tab pos="1074420" algn="l"/>
              </a:tabLst>
            </a:pPr>
            <a:r>
              <a:rPr sz="850" spc="15" dirty="0">
                <a:solidFill>
                  <a:srgbClr val="333333"/>
                </a:solidFill>
                <a:latin typeface="Lucida Console"/>
                <a:cs typeface="Lucida Console"/>
              </a:rPr>
              <a:t>8:1	0	1G	0</a:t>
            </a:r>
            <a:r>
              <a:rPr sz="850" spc="-45" dirty="0">
                <a:solidFill>
                  <a:srgbClr val="333333"/>
                </a:solidFill>
                <a:latin typeface="Lucida Console"/>
                <a:cs typeface="Lucida Console"/>
              </a:rPr>
              <a:t> </a:t>
            </a:r>
            <a:r>
              <a:rPr sz="850" spc="15" dirty="0">
                <a:solidFill>
                  <a:srgbClr val="333333"/>
                </a:solidFill>
                <a:latin typeface="Lucida Console"/>
                <a:cs typeface="Lucida Console"/>
              </a:rPr>
              <a:t>part</a:t>
            </a:r>
            <a:endParaRPr sz="850">
              <a:latin typeface="Lucida Console"/>
              <a:cs typeface="Lucida Console"/>
            </a:endParaRPr>
          </a:p>
        </p:txBody>
      </p:sp>
      <p:sp>
        <p:nvSpPr>
          <p:cNvPr id="29" name="object 29"/>
          <p:cNvSpPr txBox="1"/>
          <p:nvPr/>
        </p:nvSpPr>
        <p:spPr>
          <a:xfrm>
            <a:off x="1070306" y="6143219"/>
            <a:ext cx="2645410" cy="368935"/>
          </a:xfrm>
          <a:prstGeom prst="rect">
            <a:avLst/>
          </a:prstGeom>
        </p:spPr>
        <p:txBody>
          <a:bodyPr vert="horz" wrap="square" lIns="0" tIns="53975" rIns="0" bIns="0" rtlCol="0">
            <a:spAutoFit/>
          </a:bodyPr>
          <a:lstStyle/>
          <a:p>
            <a:pPr marL="683895">
              <a:lnSpc>
                <a:spcPct val="100000"/>
              </a:lnSpc>
              <a:spcBef>
                <a:spcPts val="425"/>
              </a:spcBef>
              <a:tabLst>
                <a:tab pos="1154430" algn="l"/>
                <a:tab pos="1423035" algn="l"/>
                <a:tab pos="1758950" algn="l"/>
              </a:tabLst>
            </a:pPr>
            <a:r>
              <a:rPr sz="850" spc="15" dirty="0">
                <a:solidFill>
                  <a:srgbClr val="333333"/>
                </a:solidFill>
                <a:latin typeface="Lucida Console"/>
                <a:cs typeface="Lucida Console"/>
              </a:rPr>
              <a:t>8:0	0	20G	0</a:t>
            </a:r>
            <a:r>
              <a:rPr sz="850" spc="-25" dirty="0">
                <a:solidFill>
                  <a:srgbClr val="333333"/>
                </a:solidFill>
                <a:latin typeface="Lucida Console"/>
                <a:cs typeface="Lucida Console"/>
              </a:rPr>
              <a:t> </a:t>
            </a:r>
            <a:r>
              <a:rPr sz="850" spc="15" dirty="0">
                <a:solidFill>
                  <a:srgbClr val="333333"/>
                </a:solidFill>
                <a:latin typeface="Lucida Console"/>
                <a:cs typeface="Lucida Console"/>
              </a:rPr>
              <a:t>disk</a:t>
            </a:r>
            <a:r>
              <a:rPr sz="850" spc="-20" dirty="0">
                <a:solidFill>
                  <a:srgbClr val="333333"/>
                </a:solidFill>
                <a:latin typeface="Lucida Console"/>
                <a:cs typeface="Lucida Console"/>
              </a:rPr>
              <a:t> </a:t>
            </a:r>
            <a:r>
              <a:rPr sz="850" spc="15" dirty="0">
                <a:solidFill>
                  <a:srgbClr val="333333"/>
                </a:solidFill>
                <a:latin typeface="Lucida Console"/>
                <a:cs typeface="Lucida Console"/>
              </a:rPr>
              <a:t>├─sda1</a:t>
            </a:r>
            <a:endParaRPr sz="850">
              <a:latin typeface="Lucida Console"/>
              <a:cs typeface="Lucida Console"/>
            </a:endParaRPr>
          </a:p>
          <a:p>
            <a:pPr marL="12700">
              <a:lnSpc>
                <a:spcPct val="100000"/>
              </a:lnSpc>
              <a:spcBef>
                <a:spcPts val="330"/>
              </a:spcBef>
              <a:tabLst>
                <a:tab pos="1423035" algn="l"/>
                <a:tab pos="1892935" algn="l"/>
              </a:tabLst>
            </a:pPr>
            <a:r>
              <a:rPr sz="850" spc="15" dirty="0">
                <a:solidFill>
                  <a:srgbClr val="333333"/>
                </a:solidFill>
                <a:latin typeface="Lucida Console"/>
                <a:cs typeface="Lucida Console"/>
              </a:rPr>
              <a:t>/boot└─sda2	8:2	0</a:t>
            </a:r>
            <a:endParaRPr sz="850">
              <a:latin typeface="Lucida Console"/>
              <a:cs typeface="Lucida Console"/>
            </a:endParaRPr>
          </a:p>
        </p:txBody>
      </p:sp>
      <p:sp>
        <p:nvSpPr>
          <p:cNvPr id="30" name="object 30"/>
          <p:cNvSpPr txBox="1"/>
          <p:nvPr/>
        </p:nvSpPr>
        <p:spPr>
          <a:xfrm>
            <a:off x="3219916" y="6352472"/>
            <a:ext cx="3317240" cy="159385"/>
          </a:xfrm>
          <a:prstGeom prst="rect">
            <a:avLst/>
          </a:prstGeom>
        </p:spPr>
        <p:txBody>
          <a:bodyPr vert="horz" wrap="square" lIns="0" tIns="15875" rIns="0" bIns="0" rtlCol="0">
            <a:spAutoFit/>
          </a:bodyPr>
          <a:lstStyle/>
          <a:p>
            <a:pPr marL="12700">
              <a:lnSpc>
                <a:spcPct val="100000"/>
              </a:lnSpc>
              <a:spcBef>
                <a:spcPts val="125"/>
              </a:spcBef>
              <a:tabLst>
                <a:tab pos="347980" algn="l"/>
                <a:tab pos="952500" algn="l"/>
                <a:tab pos="2363470" algn="l"/>
                <a:tab pos="2632075" algn="l"/>
                <a:tab pos="2967990" algn="l"/>
              </a:tabLst>
            </a:pPr>
            <a:r>
              <a:rPr sz="850" spc="15" dirty="0">
                <a:solidFill>
                  <a:srgbClr val="333333"/>
                </a:solidFill>
                <a:latin typeface="Lucida Console"/>
                <a:cs typeface="Lucida Console"/>
              </a:rPr>
              <a:t>19G	0 part	├─rhel-root</a:t>
            </a:r>
            <a:r>
              <a:rPr sz="850" spc="35" dirty="0">
                <a:solidFill>
                  <a:srgbClr val="333333"/>
                </a:solidFill>
                <a:latin typeface="Lucida Console"/>
                <a:cs typeface="Lucida Console"/>
              </a:rPr>
              <a:t> </a:t>
            </a:r>
            <a:r>
              <a:rPr sz="850" spc="15" dirty="0">
                <a:solidFill>
                  <a:srgbClr val="333333"/>
                </a:solidFill>
                <a:latin typeface="Lucida Console"/>
                <a:cs typeface="Lucida Console"/>
              </a:rPr>
              <a:t>253:0	0	17G	0</a:t>
            </a:r>
            <a:r>
              <a:rPr sz="850" spc="-65" dirty="0">
                <a:solidFill>
                  <a:srgbClr val="333333"/>
                </a:solidFill>
                <a:latin typeface="Lucida Console"/>
                <a:cs typeface="Lucida Console"/>
              </a:rPr>
              <a:t> </a:t>
            </a:r>
            <a:r>
              <a:rPr sz="850" spc="15" dirty="0">
                <a:solidFill>
                  <a:srgbClr val="333333"/>
                </a:solidFill>
                <a:latin typeface="Lucida Console"/>
                <a:cs typeface="Lucida Console"/>
              </a:rPr>
              <a:t>lvm</a:t>
            </a:r>
            <a:endParaRPr sz="850">
              <a:latin typeface="Lucida Console"/>
              <a:cs typeface="Lucida Console"/>
            </a:endParaRPr>
          </a:p>
        </p:txBody>
      </p:sp>
      <p:sp>
        <p:nvSpPr>
          <p:cNvPr id="31" name="object 31"/>
          <p:cNvSpPr txBox="1"/>
          <p:nvPr/>
        </p:nvSpPr>
        <p:spPr>
          <a:xfrm>
            <a:off x="3018390" y="6523990"/>
            <a:ext cx="3384550" cy="159385"/>
          </a:xfrm>
          <a:prstGeom prst="rect">
            <a:avLst/>
          </a:prstGeom>
        </p:spPr>
        <p:txBody>
          <a:bodyPr vert="horz" wrap="square" lIns="0" tIns="15875" rIns="0" bIns="0" rtlCol="0">
            <a:spAutoFit/>
          </a:bodyPr>
          <a:lstStyle/>
          <a:p>
            <a:pPr marL="12700">
              <a:lnSpc>
                <a:spcPct val="100000"/>
              </a:lnSpc>
              <a:spcBef>
                <a:spcPts val="125"/>
              </a:spcBef>
              <a:tabLst>
                <a:tab pos="281305" algn="l"/>
                <a:tab pos="751205" algn="l"/>
                <a:tab pos="2162175" algn="l"/>
                <a:tab pos="2699385" algn="l"/>
                <a:tab pos="2900680" algn="l"/>
                <a:tab pos="3303904" algn="l"/>
              </a:tabLst>
            </a:pPr>
            <a:r>
              <a:rPr sz="850" spc="15" dirty="0">
                <a:solidFill>
                  <a:srgbClr val="333333"/>
                </a:solidFill>
                <a:latin typeface="Lucida Console"/>
                <a:cs typeface="Lucida Console"/>
              </a:rPr>
              <a:t>2G	0 lvm</a:t>
            </a:r>
            <a:r>
              <a:rPr sz="850" dirty="0">
                <a:solidFill>
                  <a:srgbClr val="333333"/>
                </a:solidFill>
                <a:latin typeface="Lucida Console"/>
                <a:cs typeface="Lucida Console"/>
              </a:rPr>
              <a:t>	</a:t>
            </a:r>
            <a:r>
              <a:rPr sz="850" spc="15" dirty="0">
                <a:solidFill>
                  <a:srgbClr val="333333"/>
                </a:solidFill>
                <a:latin typeface="Lucida Console"/>
                <a:cs typeface="Lucida Console"/>
              </a:rPr>
              <a:t>[SWAP]sr0</a:t>
            </a:r>
            <a:r>
              <a:rPr sz="850" dirty="0">
                <a:solidFill>
                  <a:srgbClr val="333333"/>
                </a:solidFill>
                <a:latin typeface="Lucida Console"/>
                <a:cs typeface="Lucida Console"/>
              </a:rPr>
              <a:t>	</a:t>
            </a:r>
            <a:r>
              <a:rPr sz="850" spc="15" dirty="0">
                <a:solidFill>
                  <a:srgbClr val="333333"/>
                </a:solidFill>
                <a:latin typeface="Lucida Console"/>
                <a:cs typeface="Lucida Console"/>
              </a:rPr>
              <a:t>11:0</a:t>
            </a:r>
            <a:r>
              <a:rPr sz="850" dirty="0">
                <a:solidFill>
                  <a:srgbClr val="333333"/>
                </a:solidFill>
                <a:latin typeface="Lucida Console"/>
                <a:cs typeface="Lucida Console"/>
              </a:rPr>
              <a:t>	</a:t>
            </a:r>
            <a:r>
              <a:rPr sz="850" spc="15" dirty="0">
                <a:solidFill>
                  <a:srgbClr val="333333"/>
                </a:solidFill>
                <a:latin typeface="Lucida Console"/>
                <a:cs typeface="Lucida Console"/>
              </a:rPr>
              <a:t>1</a:t>
            </a:r>
            <a:r>
              <a:rPr sz="850" dirty="0">
                <a:solidFill>
                  <a:srgbClr val="333333"/>
                </a:solidFill>
                <a:latin typeface="Lucida Console"/>
                <a:cs typeface="Lucida Console"/>
              </a:rPr>
              <a:t>	</a:t>
            </a:r>
            <a:r>
              <a:rPr sz="850" spc="15" dirty="0">
                <a:solidFill>
                  <a:srgbClr val="333333"/>
                </a:solidFill>
                <a:latin typeface="Lucida Console"/>
                <a:cs typeface="Lucida Console"/>
              </a:rPr>
              <a:t>6.6G</a:t>
            </a:r>
            <a:r>
              <a:rPr sz="8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32" name="object 32"/>
          <p:cNvSpPr txBox="1"/>
          <p:nvPr/>
        </p:nvSpPr>
        <p:spPr>
          <a:xfrm>
            <a:off x="1070306" y="6486256"/>
            <a:ext cx="1704975" cy="368935"/>
          </a:xfrm>
          <a:prstGeom prst="rect">
            <a:avLst/>
          </a:prstGeom>
        </p:spPr>
        <p:txBody>
          <a:bodyPr vert="horz" wrap="square" lIns="0" tIns="12065" rIns="0" bIns="0" rtlCol="0">
            <a:spAutoFit/>
          </a:bodyPr>
          <a:lstStyle/>
          <a:p>
            <a:pPr marL="12700" marR="5080">
              <a:lnSpc>
                <a:spcPct val="132400"/>
              </a:lnSpc>
              <a:spcBef>
                <a:spcPts val="95"/>
              </a:spcBef>
              <a:tabLst>
                <a:tab pos="213995" algn="l"/>
                <a:tab pos="347980" algn="l"/>
                <a:tab pos="1624330" algn="l"/>
              </a:tabLst>
            </a:pPr>
            <a:r>
              <a:rPr sz="850" spc="15" dirty="0">
                <a:solidFill>
                  <a:srgbClr val="333333"/>
                </a:solidFill>
                <a:latin typeface="Lucida Console"/>
                <a:cs typeface="Lucida Console"/>
              </a:rPr>
              <a:t>/	└─rhel-swap 253:1</a:t>
            </a:r>
            <a:r>
              <a:rPr sz="850" dirty="0">
                <a:solidFill>
                  <a:srgbClr val="333333"/>
                </a:solidFill>
                <a:latin typeface="Lucida Console"/>
                <a:cs typeface="Lucida Console"/>
              </a:rPr>
              <a:t>	</a:t>
            </a:r>
            <a:r>
              <a:rPr sz="850" spc="15" dirty="0">
                <a:solidFill>
                  <a:srgbClr val="333333"/>
                </a:solidFill>
                <a:latin typeface="Lucida Console"/>
                <a:cs typeface="Lucida Console"/>
              </a:rPr>
              <a:t>0  rom		/media/cdrom</a:t>
            </a:r>
            <a:endParaRPr sz="850">
              <a:latin typeface="Lucida Console"/>
              <a:cs typeface="Lucida Console"/>
            </a:endParaRPr>
          </a:p>
        </p:txBody>
      </p:sp>
      <p:sp>
        <p:nvSpPr>
          <p:cNvPr id="33" name="object 3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5123526"/>
            <a:ext cx="38735" cy="1153160"/>
          </a:xfrm>
          <a:custGeom>
            <a:avLst/>
            <a:gdLst/>
            <a:ahLst/>
            <a:cxnLst/>
            <a:rect l="l" t="t" r="r" b="b"/>
            <a:pathLst>
              <a:path w="38734" h="1153160">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sp>
        <p:nvSpPr>
          <p:cNvPr id="3" name="object 3"/>
          <p:cNvSpPr txBox="1"/>
          <p:nvPr/>
        </p:nvSpPr>
        <p:spPr>
          <a:xfrm>
            <a:off x="946424" y="374807"/>
            <a:ext cx="211455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19-18</a:t>
            </a:r>
            <a:r>
              <a:rPr sz="950" b="1" spc="-35" dirty="0">
                <a:solidFill>
                  <a:srgbClr val="333333"/>
                </a:solidFill>
                <a:latin typeface="Trebuchet MS"/>
                <a:cs typeface="Trebuchet MS"/>
              </a:rPr>
              <a:t> </a:t>
            </a:r>
            <a:r>
              <a:rPr sz="950" b="1" spc="25" dirty="0">
                <a:solidFill>
                  <a:srgbClr val="333333"/>
                </a:solidFill>
                <a:latin typeface="微软雅黑"/>
                <a:cs typeface="微软雅黑"/>
              </a:rPr>
              <a:t>手动点击接受许可协议的按钮</a:t>
            </a:r>
            <a:endParaRPr sz="950">
              <a:latin typeface="微软雅黑"/>
              <a:cs typeface="微软雅黑"/>
            </a:endParaRPr>
          </a:p>
        </p:txBody>
      </p:sp>
      <p:pic>
        <p:nvPicPr>
          <p:cNvPr id="4" name="object 4"/>
          <p:cNvPicPr/>
          <p:nvPr/>
        </p:nvPicPr>
        <p:blipFill>
          <a:blip r:embed="rId2" cstate="print"/>
          <a:stretch>
            <a:fillRect/>
          </a:stretch>
        </p:blipFill>
        <p:spPr>
          <a:xfrm>
            <a:off x="959124" y="558926"/>
            <a:ext cx="5650951" cy="3888006"/>
          </a:xfrm>
          <a:prstGeom prst="rect">
            <a:avLst/>
          </a:prstGeom>
        </p:spPr>
      </p:pic>
      <p:sp>
        <p:nvSpPr>
          <p:cNvPr id="5" name="object 5"/>
          <p:cNvSpPr txBox="1"/>
          <p:nvPr/>
        </p:nvSpPr>
        <p:spPr>
          <a:xfrm>
            <a:off x="946424" y="4548695"/>
            <a:ext cx="5666740" cy="567245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19-19</a:t>
            </a:r>
            <a:r>
              <a:rPr sz="950" b="1" spc="-35" dirty="0">
                <a:solidFill>
                  <a:srgbClr val="333333"/>
                </a:solidFill>
                <a:latin typeface="Trebuchet MS"/>
                <a:cs typeface="Trebuchet MS"/>
              </a:rPr>
              <a:t> </a:t>
            </a:r>
            <a:r>
              <a:rPr sz="950" b="1" spc="25" dirty="0">
                <a:solidFill>
                  <a:srgbClr val="333333"/>
                </a:solidFill>
                <a:latin typeface="微软雅黑"/>
                <a:cs typeface="微软雅黑"/>
              </a:rPr>
              <a:t>顺利进入到新系统中</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R="138430" algn="r">
              <a:lnSpc>
                <a:spcPct val="100000"/>
              </a:lnSpc>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193675">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3"/>
              </a:rPr>
              <a:t>htt</a:t>
            </a:r>
            <a:r>
              <a:rPr sz="950" b="1" spc="40" dirty="0">
                <a:solidFill>
                  <a:srgbClr val="4183C4"/>
                </a:solidFill>
                <a:latin typeface="Trebuchet MS"/>
                <a:cs typeface="Trebuchet MS"/>
                <a:hlinkClick r:id="rId3"/>
              </a:rPr>
              <a:t>p</a:t>
            </a:r>
            <a:r>
              <a:rPr sz="950" b="1" u="sng" spc="40" dirty="0">
                <a:solidFill>
                  <a:srgbClr val="4183C4"/>
                </a:solidFill>
                <a:uFill>
                  <a:solidFill>
                    <a:srgbClr val="4183C4"/>
                  </a:solidFill>
                </a:uFill>
                <a:latin typeface="Trebuchet MS"/>
                <a:cs typeface="Trebuchet MS"/>
                <a:hlinkClick r:id="rId3"/>
              </a:rPr>
              <a:t>s://www.linuxprobe.com/club</a:t>
            </a:r>
            <a:endParaRPr sz="950">
              <a:latin typeface="Trebuchet MS"/>
              <a:cs typeface="Trebuchet MS"/>
            </a:endParaRPr>
          </a:p>
          <a:p>
            <a:pPr marL="193675" marR="223520">
              <a:lnSpc>
                <a:spcPct val="131600"/>
              </a:lnSpc>
              <a:spcBef>
                <a:spcPts val="82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marL="12700" marR="1774825">
              <a:lnSpc>
                <a:spcPct val="197400"/>
              </a:lnSpc>
              <a:spcBef>
                <a:spcPts val="5"/>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  </a:t>
            </a:r>
            <a:r>
              <a:rPr sz="950" b="1" spc="10" dirty="0">
                <a:solidFill>
                  <a:srgbClr val="333333"/>
                </a:solidFill>
                <a:latin typeface="Trebuchet MS"/>
                <a:cs typeface="Trebuchet MS"/>
              </a:rPr>
              <a:t>1</a:t>
            </a:r>
            <a:r>
              <a:rPr sz="950" b="1" spc="10" dirty="0">
                <a:solidFill>
                  <a:srgbClr val="333333"/>
                </a:solidFill>
                <a:latin typeface="微软雅黑"/>
                <a:cs typeface="微软雅黑"/>
              </a:rPr>
              <a:t>．</a:t>
            </a:r>
            <a:r>
              <a:rPr sz="950" b="1" spc="25" dirty="0">
                <a:solidFill>
                  <a:srgbClr val="333333"/>
                </a:solidFill>
                <a:latin typeface="微软雅黑"/>
                <a:cs typeface="微软雅黑"/>
              </a:rPr>
              <a:t>部署无人值守安装系统，需要用到哪些服务程序？</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答：需要用到</a:t>
            </a:r>
            <a:r>
              <a:rPr sz="950" b="1" spc="45" dirty="0">
                <a:solidFill>
                  <a:srgbClr val="333333"/>
                </a:solidFill>
                <a:latin typeface="Trebuchet MS"/>
                <a:cs typeface="Trebuchet MS"/>
              </a:rPr>
              <a:t>SYSLinux</a:t>
            </a:r>
            <a:r>
              <a:rPr sz="950" b="1" spc="25" dirty="0">
                <a:solidFill>
                  <a:srgbClr val="333333"/>
                </a:solidFill>
                <a:latin typeface="微软雅黑"/>
                <a:cs typeface="微软雅黑"/>
              </a:rPr>
              <a:t>引导服务、</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文件传输服务（或</a:t>
            </a:r>
            <a:r>
              <a:rPr sz="950" b="1" spc="60" dirty="0">
                <a:solidFill>
                  <a:srgbClr val="333333"/>
                </a:solidFill>
                <a:latin typeface="Trebuchet MS"/>
                <a:cs typeface="Trebuchet MS"/>
              </a:rPr>
              <a:t>httpd</a:t>
            </a:r>
            <a:r>
              <a:rPr sz="950" b="1" spc="25" dirty="0">
                <a:solidFill>
                  <a:srgbClr val="333333"/>
                </a:solidFill>
                <a:latin typeface="微软雅黑"/>
                <a:cs typeface="微软雅黑"/>
              </a:rPr>
              <a:t>网站服务）、</a:t>
            </a:r>
            <a:r>
              <a:rPr sz="950" b="1" dirty="0">
                <a:solidFill>
                  <a:srgbClr val="333333"/>
                </a:solidFill>
                <a:latin typeface="Trebuchet MS"/>
                <a:cs typeface="Trebuchet MS"/>
              </a:rPr>
              <a:t>TFTP</a:t>
            </a:r>
            <a:r>
              <a:rPr sz="950" b="1" spc="15" dirty="0">
                <a:solidFill>
                  <a:srgbClr val="333333"/>
                </a:solidFill>
                <a:latin typeface="微软雅黑"/>
                <a:cs typeface="微软雅黑"/>
              </a:rPr>
              <a:t>服务 </a:t>
            </a:r>
            <a:r>
              <a:rPr sz="950" b="1" spc="25" dirty="0">
                <a:solidFill>
                  <a:srgbClr val="333333"/>
                </a:solidFill>
                <a:latin typeface="微软雅黑"/>
                <a:cs typeface="微软雅黑"/>
              </a:rPr>
              <a:t>以及</a:t>
            </a:r>
            <a:r>
              <a:rPr sz="950" b="1" spc="45" dirty="0">
                <a:solidFill>
                  <a:srgbClr val="333333"/>
                </a:solidFill>
                <a:latin typeface="Trebuchet MS"/>
                <a:cs typeface="Trebuchet MS"/>
              </a:rPr>
              <a:t>KickStart</a:t>
            </a:r>
            <a:r>
              <a:rPr sz="950" b="1" spc="25" dirty="0">
                <a:solidFill>
                  <a:srgbClr val="333333"/>
                </a:solidFill>
                <a:latin typeface="微软雅黑"/>
                <a:cs typeface="微软雅黑"/>
              </a:rPr>
              <a:t>应答文件。</a:t>
            </a:r>
            <a:endParaRPr sz="950">
              <a:latin typeface="微软雅黑"/>
              <a:cs typeface="微软雅黑"/>
            </a:endParaRPr>
          </a:p>
          <a:p>
            <a:pPr marL="207645" indent="-195580">
              <a:lnSpc>
                <a:spcPct val="100000"/>
              </a:lnSpc>
              <a:spcBef>
                <a:spcPts val="1110"/>
              </a:spcBef>
              <a:buSzPct val="89473"/>
              <a:buFont typeface="Trebuchet MS"/>
              <a:buAutoNum type="arabicPeriod" startAt="2"/>
              <a:tabLst>
                <a:tab pos="208279" algn="l"/>
              </a:tabLst>
            </a:pPr>
            <a:r>
              <a:rPr sz="950" b="1" spc="25" dirty="0">
                <a:solidFill>
                  <a:srgbClr val="333333"/>
                </a:solidFill>
                <a:latin typeface="微软雅黑"/>
                <a:cs typeface="微软雅黑"/>
              </a:rPr>
              <a:t>在</a:t>
            </a:r>
            <a:r>
              <a:rPr sz="950" b="1" spc="70" dirty="0">
                <a:solidFill>
                  <a:srgbClr val="333333"/>
                </a:solidFill>
                <a:latin typeface="Trebuchet MS"/>
                <a:cs typeface="Trebuchet MS"/>
              </a:rPr>
              <a:t>Vmware</a:t>
            </a:r>
            <a:r>
              <a:rPr sz="950" b="1" spc="-70" dirty="0">
                <a:solidFill>
                  <a:srgbClr val="333333"/>
                </a:solidFill>
                <a:latin typeface="Trebuchet MS"/>
                <a:cs typeface="Trebuchet MS"/>
              </a:rPr>
              <a:t> </a:t>
            </a:r>
            <a:r>
              <a:rPr sz="950" b="1" spc="60" dirty="0">
                <a:solidFill>
                  <a:srgbClr val="333333"/>
                </a:solidFill>
                <a:latin typeface="Trebuchet MS"/>
                <a:cs typeface="Trebuchet MS"/>
              </a:rPr>
              <a:t>Workstation</a:t>
            </a:r>
            <a:r>
              <a:rPr sz="950" b="1" spc="25" dirty="0">
                <a:solidFill>
                  <a:srgbClr val="333333"/>
                </a:solidFill>
                <a:latin typeface="微软雅黑"/>
                <a:cs typeface="微软雅黑"/>
              </a:rPr>
              <a:t>虚拟机软件中</a:t>
            </a:r>
            <a:r>
              <a:rPr sz="950" b="1" spc="65" dirty="0">
                <a:solidFill>
                  <a:srgbClr val="333333"/>
                </a:solidFill>
                <a:latin typeface="微软雅黑"/>
                <a:cs typeface="微软雅黑"/>
              </a:rPr>
              <a:t>，</a:t>
            </a:r>
            <a:r>
              <a:rPr sz="950" b="1" spc="65" dirty="0">
                <a:solidFill>
                  <a:srgbClr val="333333"/>
                </a:solidFill>
                <a:latin typeface="Trebuchet MS"/>
                <a:cs typeface="Trebuchet MS"/>
              </a:rPr>
              <a:t>DHCP</a:t>
            </a:r>
            <a:r>
              <a:rPr sz="950" b="1" spc="25" dirty="0">
                <a:solidFill>
                  <a:srgbClr val="333333"/>
                </a:solidFill>
                <a:latin typeface="微软雅黑"/>
                <a:cs typeface="微软雅黑"/>
              </a:rPr>
              <a:t>服务总是分配错误</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地址的原因可能是什么？</a:t>
            </a:r>
            <a:endParaRPr sz="950">
              <a:latin typeface="微软雅黑"/>
              <a:cs typeface="微软雅黑"/>
            </a:endParaRPr>
          </a:p>
          <a:p>
            <a:pPr>
              <a:lnSpc>
                <a:spcPct val="100000"/>
              </a:lnSpc>
              <a:spcBef>
                <a:spcPts val="80"/>
              </a:spcBef>
              <a:buClr>
                <a:srgbClr val="333333"/>
              </a:buClr>
              <a:buFont typeface="Trebuchet MS"/>
              <a:buAutoNum type="arabicPeriod" startAt="2"/>
            </a:pPr>
            <a:endParaRPr sz="600">
              <a:latin typeface="微软雅黑"/>
              <a:cs typeface="微软雅黑"/>
            </a:endParaRPr>
          </a:p>
          <a:p>
            <a:pPr marR="104775" algn="r">
              <a:lnSpc>
                <a:spcPct val="100000"/>
              </a:lnSpc>
            </a:pPr>
            <a:r>
              <a:rPr sz="950" b="1" spc="25" dirty="0">
                <a:solidFill>
                  <a:srgbClr val="333333"/>
                </a:solidFill>
                <a:latin typeface="微软雅黑"/>
                <a:cs typeface="微软雅黑"/>
              </a:rPr>
              <a:t>答：虚拟机的虚拟网络编辑器中自带的</a:t>
            </a:r>
            <a:r>
              <a:rPr sz="950" b="1" spc="75" dirty="0">
                <a:solidFill>
                  <a:srgbClr val="333333"/>
                </a:solidFill>
                <a:latin typeface="Trebuchet MS"/>
                <a:cs typeface="Trebuchet MS"/>
              </a:rPr>
              <a:t>DHCP</a:t>
            </a:r>
            <a:r>
              <a:rPr sz="950" b="1" spc="25" dirty="0">
                <a:solidFill>
                  <a:srgbClr val="333333"/>
                </a:solidFill>
                <a:latin typeface="微软雅黑"/>
                <a:cs typeface="微软雅黑"/>
              </a:rPr>
              <a:t>服务可能没有关闭，由此产生了错误分配</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地址的情况。</a:t>
            </a:r>
            <a:endParaRPr sz="950">
              <a:latin typeface="微软雅黑"/>
              <a:cs typeface="微软雅黑"/>
            </a:endParaRPr>
          </a:p>
          <a:p>
            <a:pPr marL="207645" indent="-195580">
              <a:lnSpc>
                <a:spcPct val="100000"/>
              </a:lnSpc>
              <a:spcBef>
                <a:spcPts val="1110"/>
              </a:spcBef>
              <a:buSzPct val="89473"/>
              <a:buFont typeface="Trebuchet MS"/>
              <a:buAutoNum type="arabicPeriod" startAt="3"/>
              <a:tabLst>
                <a:tab pos="208279" algn="l"/>
              </a:tabLst>
            </a:pPr>
            <a:r>
              <a:rPr sz="950" b="1" spc="25" dirty="0">
                <a:solidFill>
                  <a:srgbClr val="333333"/>
                </a:solidFill>
                <a:latin typeface="微软雅黑"/>
                <a:cs typeface="微软雅黑"/>
              </a:rPr>
              <a:t>如何启用</a:t>
            </a:r>
            <a:r>
              <a:rPr sz="950" b="1" dirty="0">
                <a:solidFill>
                  <a:srgbClr val="333333"/>
                </a:solidFill>
                <a:latin typeface="Trebuchet MS"/>
                <a:cs typeface="Trebuchet MS"/>
              </a:rPr>
              <a:t>TFTP</a:t>
            </a:r>
            <a:r>
              <a:rPr sz="950" b="1" spc="25" dirty="0">
                <a:solidFill>
                  <a:srgbClr val="333333"/>
                </a:solidFill>
                <a:latin typeface="微软雅黑"/>
                <a:cs typeface="微软雅黑"/>
              </a:rPr>
              <a:t>服务？</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答：需要在</a:t>
            </a:r>
            <a:r>
              <a:rPr sz="950" b="1" spc="45" dirty="0">
                <a:solidFill>
                  <a:srgbClr val="333333"/>
                </a:solidFill>
                <a:latin typeface="Trebuchet MS"/>
                <a:cs typeface="Trebuchet MS"/>
              </a:rPr>
              <a:t>xinetd</a:t>
            </a:r>
            <a:r>
              <a:rPr sz="950" b="1" spc="25" dirty="0">
                <a:solidFill>
                  <a:srgbClr val="333333"/>
                </a:solidFill>
                <a:latin typeface="微软雅黑"/>
                <a:cs typeface="微软雅黑"/>
              </a:rPr>
              <a:t>服务程序的配置文件中把</a:t>
            </a:r>
            <a:r>
              <a:rPr sz="950" b="1" spc="50" dirty="0">
                <a:solidFill>
                  <a:srgbClr val="333333"/>
                </a:solidFill>
                <a:latin typeface="Trebuchet MS"/>
                <a:cs typeface="Trebuchet MS"/>
              </a:rPr>
              <a:t>disable</a:t>
            </a:r>
            <a:r>
              <a:rPr sz="950" b="1" spc="25" dirty="0">
                <a:solidFill>
                  <a:srgbClr val="333333"/>
                </a:solidFill>
                <a:latin typeface="微软雅黑"/>
                <a:cs typeface="微软雅黑"/>
              </a:rPr>
              <a:t>参数改成</a:t>
            </a:r>
            <a:r>
              <a:rPr sz="950" b="1" spc="70" dirty="0">
                <a:solidFill>
                  <a:srgbClr val="333333"/>
                </a:solidFill>
                <a:latin typeface="Trebuchet MS"/>
                <a:cs typeface="Trebuchet MS"/>
              </a:rPr>
              <a:t>no</a:t>
            </a:r>
            <a:r>
              <a:rPr sz="950" b="1" spc="25" dirty="0">
                <a:solidFill>
                  <a:srgbClr val="333333"/>
                </a:solidFill>
                <a:latin typeface="微软雅黑"/>
                <a:cs typeface="微软雅黑"/>
              </a:rPr>
              <a:t>。</a:t>
            </a:r>
            <a:endParaRPr sz="950">
              <a:latin typeface="微软雅黑"/>
              <a:cs typeface="微软雅黑"/>
            </a:endParaRPr>
          </a:p>
          <a:p>
            <a:pPr>
              <a:lnSpc>
                <a:spcPct val="100000"/>
              </a:lnSpc>
              <a:spcBef>
                <a:spcPts val="80"/>
              </a:spcBef>
            </a:pPr>
            <a:endParaRPr sz="600">
              <a:latin typeface="微软雅黑"/>
              <a:cs typeface="微软雅黑"/>
            </a:endParaRPr>
          </a:p>
          <a:p>
            <a:pPr marL="207645" indent="-195580">
              <a:lnSpc>
                <a:spcPct val="100000"/>
              </a:lnSpc>
              <a:buSzPct val="89473"/>
              <a:buFont typeface="Trebuchet MS"/>
              <a:buAutoNum type="arabicPeriod" startAt="4"/>
              <a:tabLst>
                <a:tab pos="208279" algn="l"/>
              </a:tabLst>
            </a:pPr>
            <a:r>
              <a:rPr sz="950" b="1" spc="25" dirty="0">
                <a:solidFill>
                  <a:srgbClr val="333333"/>
                </a:solidFill>
                <a:latin typeface="微软雅黑"/>
                <a:cs typeface="微软雅黑"/>
              </a:rPr>
              <a:t>成功安装</a:t>
            </a:r>
            <a:r>
              <a:rPr sz="950" b="1" spc="45" dirty="0">
                <a:solidFill>
                  <a:srgbClr val="333333"/>
                </a:solidFill>
                <a:latin typeface="Trebuchet MS"/>
                <a:cs typeface="Trebuchet MS"/>
              </a:rPr>
              <a:t>SYSLinux</a:t>
            </a:r>
            <a:r>
              <a:rPr sz="950" b="1" spc="25" dirty="0">
                <a:solidFill>
                  <a:srgbClr val="333333"/>
                </a:solidFill>
                <a:latin typeface="微软雅黑"/>
                <a:cs typeface="微软雅黑"/>
              </a:rPr>
              <a:t>服务程序后，可以在哪个目录中找到引导文件？</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答：在安装好</a:t>
            </a:r>
            <a:r>
              <a:rPr sz="950" b="1" spc="45" dirty="0">
                <a:solidFill>
                  <a:srgbClr val="333333"/>
                </a:solidFill>
                <a:latin typeface="Trebuchet MS"/>
                <a:cs typeface="Trebuchet MS"/>
              </a:rPr>
              <a:t>SYSLinux</a:t>
            </a:r>
            <a:r>
              <a:rPr sz="950" b="1" spc="25" dirty="0">
                <a:solidFill>
                  <a:srgbClr val="333333"/>
                </a:solidFill>
                <a:latin typeface="微软雅黑"/>
                <a:cs typeface="微软雅黑"/>
              </a:rPr>
              <a:t>服务程序软件包后，在</a:t>
            </a:r>
            <a:r>
              <a:rPr sz="950" b="1" spc="50" dirty="0">
                <a:solidFill>
                  <a:srgbClr val="333333"/>
                </a:solidFill>
                <a:latin typeface="Trebuchet MS"/>
                <a:cs typeface="Trebuchet MS"/>
              </a:rPr>
              <a:t>/usr/share/syslinux</a:t>
            </a:r>
            <a:r>
              <a:rPr sz="950" b="1" spc="25" dirty="0">
                <a:solidFill>
                  <a:srgbClr val="333333"/>
                </a:solidFill>
                <a:latin typeface="微软雅黑"/>
                <a:cs typeface="微软雅黑"/>
              </a:rPr>
              <a:t>目录中会出现很多引导文件。</a:t>
            </a:r>
            <a:endParaRPr sz="950">
              <a:latin typeface="微软雅黑"/>
              <a:cs typeface="微软雅黑"/>
            </a:endParaRPr>
          </a:p>
          <a:p>
            <a:pPr>
              <a:lnSpc>
                <a:spcPct val="100000"/>
              </a:lnSpc>
              <a:spcBef>
                <a:spcPts val="80"/>
              </a:spcBef>
            </a:pPr>
            <a:endParaRPr sz="600">
              <a:latin typeface="微软雅黑"/>
              <a:cs typeface="微软雅黑"/>
            </a:endParaRPr>
          </a:p>
          <a:p>
            <a:pPr marL="207645" indent="-195580">
              <a:lnSpc>
                <a:spcPct val="100000"/>
              </a:lnSpc>
              <a:buSzPct val="89473"/>
              <a:buFont typeface="Trebuchet MS"/>
              <a:buAutoNum type="arabicPeriod" startAt="5"/>
              <a:tabLst>
                <a:tab pos="208279" algn="l"/>
              </a:tabLst>
            </a:pPr>
            <a:r>
              <a:rPr sz="950" b="1" spc="25" dirty="0">
                <a:solidFill>
                  <a:srgbClr val="333333"/>
                </a:solidFill>
                <a:latin typeface="微软雅黑"/>
                <a:cs typeface="微软雅黑"/>
              </a:rPr>
              <a:t>在开机选项菜单文件中，把</a:t>
            </a:r>
            <a:r>
              <a:rPr sz="950" b="1" spc="45" dirty="0">
                <a:solidFill>
                  <a:srgbClr val="333333"/>
                </a:solidFill>
                <a:latin typeface="Trebuchet MS"/>
                <a:cs typeface="Trebuchet MS"/>
              </a:rPr>
              <a:t>default</a:t>
            </a:r>
            <a:r>
              <a:rPr sz="950" b="1" spc="25" dirty="0">
                <a:solidFill>
                  <a:srgbClr val="333333"/>
                </a:solidFill>
                <a:latin typeface="微软雅黑"/>
                <a:cs typeface="微软雅黑"/>
              </a:rPr>
              <a:t>参数设置成</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的作用是什么？</a:t>
            </a:r>
            <a:endParaRPr sz="950">
              <a:latin typeface="微软雅黑"/>
              <a:cs typeface="微软雅黑"/>
            </a:endParaRPr>
          </a:p>
          <a:p>
            <a:pPr marL="12700">
              <a:lnSpc>
                <a:spcPct val="100000"/>
              </a:lnSpc>
              <a:spcBef>
                <a:spcPts val="1115"/>
              </a:spcBef>
            </a:pPr>
            <a:r>
              <a:rPr sz="950" b="1" spc="25" dirty="0">
                <a:solidFill>
                  <a:srgbClr val="333333"/>
                </a:solidFill>
                <a:latin typeface="微软雅黑"/>
                <a:cs typeface="微软雅黑"/>
              </a:rPr>
              <a:t>答：目的是让系统自动开始安装过程，而不需要运维人员再去选择是安装系统还是校验镜像文件。</a:t>
            </a:r>
            <a:endParaRPr sz="950">
              <a:latin typeface="微软雅黑"/>
              <a:cs typeface="微软雅黑"/>
            </a:endParaRPr>
          </a:p>
          <a:p>
            <a:pPr marL="12700" marR="2237105">
              <a:lnSpc>
                <a:spcPts val="2330"/>
              </a:lnSpc>
              <a:spcBef>
                <a:spcPts val="20"/>
              </a:spcBef>
              <a:buSzPct val="89473"/>
              <a:buFont typeface="Trebuchet MS"/>
              <a:buAutoNum type="arabicPeriod" startAt="6"/>
              <a:tabLst>
                <a:tab pos="208279" algn="l"/>
              </a:tabLst>
            </a:pPr>
            <a:r>
              <a:rPr sz="950" b="1" spc="25" dirty="0">
                <a:solidFill>
                  <a:srgbClr val="333333"/>
                </a:solidFill>
                <a:latin typeface="微软雅黑"/>
                <a:cs typeface="微软雅黑"/>
              </a:rPr>
              <a:t>安装</a:t>
            </a:r>
            <a:r>
              <a:rPr sz="950" b="1" spc="55" dirty="0">
                <a:solidFill>
                  <a:srgbClr val="333333"/>
                </a:solidFill>
                <a:latin typeface="Trebuchet MS"/>
                <a:cs typeface="Trebuchet MS"/>
              </a:rPr>
              <a:t>vsftpd</a:t>
            </a:r>
            <a:r>
              <a:rPr sz="950" b="1" spc="25" dirty="0">
                <a:solidFill>
                  <a:srgbClr val="333333"/>
                </a:solidFill>
                <a:latin typeface="微软雅黑"/>
                <a:cs typeface="微软雅黑"/>
              </a:rPr>
              <a:t>文件传输服务或</a:t>
            </a:r>
            <a:r>
              <a:rPr sz="950" b="1" spc="60" dirty="0">
                <a:solidFill>
                  <a:srgbClr val="333333"/>
                </a:solidFill>
                <a:latin typeface="Trebuchet MS"/>
                <a:cs typeface="Trebuchet MS"/>
              </a:rPr>
              <a:t>httpd</a:t>
            </a:r>
            <a:r>
              <a:rPr sz="950" b="1" spc="20" dirty="0">
                <a:solidFill>
                  <a:srgbClr val="333333"/>
                </a:solidFill>
                <a:latin typeface="微软雅黑"/>
                <a:cs typeface="微软雅黑"/>
              </a:rPr>
              <a:t>网站服务的作用是什么？ </a:t>
            </a:r>
            <a:r>
              <a:rPr sz="950" b="1" spc="25" dirty="0">
                <a:solidFill>
                  <a:srgbClr val="333333"/>
                </a:solidFill>
                <a:latin typeface="微软雅黑"/>
                <a:cs typeface="微软雅黑"/>
              </a:rPr>
              <a:t>答：把光盘镜像文件完整、顺利地传送到客户端主机。</a:t>
            </a:r>
            <a:endParaRPr sz="950">
              <a:latin typeface="微软雅黑"/>
              <a:cs typeface="微软雅黑"/>
            </a:endParaRPr>
          </a:p>
        </p:txBody>
      </p:sp>
      <p:sp>
        <p:nvSpPr>
          <p:cNvPr id="7" name="object 7"/>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360</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8458885"/>
            <a:ext cx="38735" cy="1238885"/>
          </a:xfrm>
          <a:custGeom>
            <a:avLst/>
            <a:gdLst/>
            <a:ahLst/>
            <a:cxnLst/>
            <a:rect l="l" t="t" r="r" b="b"/>
            <a:pathLst>
              <a:path w="38734" h="1238884">
                <a:moveTo>
                  <a:pt x="38117" y="1238825"/>
                </a:moveTo>
                <a:lnTo>
                  <a:pt x="0" y="1238825"/>
                </a:lnTo>
                <a:lnTo>
                  <a:pt x="0" y="0"/>
                </a:lnTo>
                <a:lnTo>
                  <a:pt x="38117" y="0"/>
                </a:lnTo>
                <a:lnTo>
                  <a:pt x="38117" y="1238825"/>
                </a:lnTo>
                <a:close/>
              </a:path>
            </a:pathLst>
          </a:custGeom>
          <a:solidFill>
            <a:srgbClr val="DEE1E4"/>
          </a:solidFill>
        </p:spPr>
        <p:txBody>
          <a:bodyPr wrap="square" lIns="0" tIns="0" rIns="0" bIns="0" rtlCol="0"/>
          <a:lstStyle/>
          <a:p>
            <a:endParaRPr/>
          </a:p>
        </p:txBody>
      </p:sp>
      <p:sp>
        <p:nvSpPr>
          <p:cNvPr id="3" name="object 3"/>
          <p:cNvSpPr txBox="1"/>
          <p:nvPr/>
        </p:nvSpPr>
        <p:spPr>
          <a:xfrm>
            <a:off x="946424" y="374865"/>
            <a:ext cx="2143760" cy="174625"/>
          </a:xfrm>
          <a:prstGeom prst="rect">
            <a:avLst/>
          </a:prstGeom>
        </p:spPr>
        <p:txBody>
          <a:bodyPr vert="horz" wrap="square" lIns="0" tIns="15875" rIns="0" bIns="0" rtlCol="0">
            <a:spAutoFit/>
          </a:bodyPr>
          <a:lstStyle/>
          <a:p>
            <a:pPr marL="12700">
              <a:lnSpc>
                <a:spcPct val="100000"/>
              </a:lnSpc>
              <a:spcBef>
                <a:spcPts val="125"/>
              </a:spcBef>
            </a:pPr>
            <a:r>
              <a:rPr sz="950" b="1" spc="40" dirty="0">
                <a:solidFill>
                  <a:srgbClr val="333333"/>
                </a:solidFill>
                <a:latin typeface="Trebuchet MS"/>
                <a:cs typeface="Trebuchet MS"/>
              </a:rPr>
              <a:t>7</a:t>
            </a:r>
            <a:r>
              <a:rPr sz="950" b="1" spc="40" dirty="0">
                <a:solidFill>
                  <a:srgbClr val="333333"/>
                </a:solidFill>
                <a:latin typeface="微软雅黑"/>
                <a:cs typeface="微软雅黑"/>
              </a:rPr>
              <a:t>．</a:t>
            </a:r>
            <a:r>
              <a:rPr sz="950" b="1" spc="40" dirty="0">
                <a:solidFill>
                  <a:srgbClr val="333333"/>
                </a:solidFill>
                <a:latin typeface="Trebuchet MS"/>
                <a:cs typeface="Trebuchet MS"/>
              </a:rPr>
              <a:t>Kickstart</a:t>
            </a:r>
            <a:r>
              <a:rPr sz="950" b="1" spc="25" dirty="0">
                <a:solidFill>
                  <a:srgbClr val="333333"/>
                </a:solidFill>
                <a:latin typeface="微软雅黑"/>
                <a:cs typeface="微软雅黑"/>
              </a:rPr>
              <a:t>应答文件的作用是什么？</a:t>
            </a:r>
            <a:endParaRPr sz="950">
              <a:latin typeface="微软雅黑"/>
              <a:cs typeface="微软雅黑"/>
            </a:endParaRPr>
          </a:p>
        </p:txBody>
      </p:sp>
      <p:sp>
        <p:nvSpPr>
          <p:cNvPr id="4" name="object 4"/>
          <p:cNvSpPr/>
          <p:nvPr/>
        </p:nvSpPr>
        <p:spPr>
          <a:xfrm>
            <a:off x="1092536" y="3818071"/>
            <a:ext cx="48260" cy="48260"/>
          </a:xfrm>
          <a:custGeom>
            <a:avLst/>
            <a:gdLst/>
            <a:ahLst/>
            <a:cxnLst/>
            <a:rect l="l" t="t" r="r" b="b"/>
            <a:pathLst>
              <a:path w="48259" h="48260">
                <a:moveTo>
                  <a:pt x="23823" y="47647"/>
                </a:moveTo>
                <a:lnTo>
                  <a:pt x="20659" y="47351"/>
                </a:lnTo>
                <a:lnTo>
                  <a:pt x="17629" y="46751"/>
                </a:lnTo>
                <a:lnTo>
                  <a:pt x="14703" y="45264"/>
                </a:lnTo>
                <a:lnTo>
                  <a:pt x="11787" y="44073"/>
                </a:lnTo>
                <a:lnTo>
                  <a:pt x="0" y="26501"/>
                </a:lnTo>
                <a:lnTo>
                  <a:pt x="0" y="20545"/>
                </a:lnTo>
                <a:lnTo>
                  <a:pt x="600" y="17276"/>
                </a:lnTo>
                <a:lnTo>
                  <a:pt x="1810" y="14589"/>
                </a:lnTo>
                <a:lnTo>
                  <a:pt x="3020" y="11616"/>
                </a:lnTo>
                <a:lnTo>
                  <a:pt x="4745" y="8938"/>
                </a:lnTo>
                <a:lnTo>
                  <a:pt x="6975" y="6851"/>
                </a:lnTo>
                <a:lnTo>
                  <a:pt x="9214" y="4469"/>
                </a:lnTo>
                <a:lnTo>
                  <a:pt x="11787" y="2677"/>
                </a:lnTo>
                <a:lnTo>
                  <a:pt x="14703" y="1486"/>
                </a:lnTo>
                <a:lnTo>
                  <a:pt x="17629" y="590"/>
                </a:lnTo>
                <a:lnTo>
                  <a:pt x="20659" y="0"/>
                </a:lnTo>
                <a:lnTo>
                  <a:pt x="26987" y="0"/>
                </a:lnTo>
                <a:lnTo>
                  <a:pt x="40671" y="6851"/>
                </a:lnTo>
                <a:lnTo>
                  <a:pt x="42901" y="8938"/>
                </a:lnTo>
                <a:lnTo>
                  <a:pt x="44626" y="11616"/>
                </a:lnTo>
                <a:lnTo>
                  <a:pt x="45836" y="14589"/>
                </a:lnTo>
                <a:lnTo>
                  <a:pt x="47046" y="17276"/>
                </a:lnTo>
                <a:lnTo>
                  <a:pt x="47647" y="20545"/>
                </a:lnTo>
                <a:lnTo>
                  <a:pt x="47647" y="23823"/>
                </a:lnTo>
                <a:lnTo>
                  <a:pt x="47647" y="26501"/>
                </a:lnTo>
                <a:lnTo>
                  <a:pt x="32943" y="45264"/>
                </a:lnTo>
                <a:lnTo>
                  <a:pt x="30017" y="46751"/>
                </a:lnTo>
                <a:lnTo>
                  <a:pt x="26987" y="47351"/>
                </a:lnTo>
                <a:lnTo>
                  <a:pt x="23823" y="47647"/>
                </a:lnTo>
                <a:close/>
              </a:path>
            </a:pathLst>
          </a:custGeom>
          <a:solidFill>
            <a:srgbClr val="333333"/>
          </a:solidFill>
        </p:spPr>
        <p:txBody>
          <a:bodyPr wrap="square" lIns="0" tIns="0" rIns="0" bIns="0" rtlCol="0"/>
          <a:lstStyle/>
          <a:p>
            <a:endParaRPr/>
          </a:p>
        </p:txBody>
      </p:sp>
      <p:sp>
        <p:nvSpPr>
          <p:cNvPr id="5" name="object 5"/>
          <p:cNvSpPr/>
          <p:nvPr/>
        </p:nvSpPr>
        <p:spPr>
          <a:xfrm>
            <a:off x="1092536" y="4065837"/>
            <a:ext cx="48260" cy="48260"/>
          </a:xfrm>
          <a:custGeom>
            <a:avLst/>
            <a:gdLst/>
            <a:ahLst/>
            <a:cxnLst/>
            <a:rect l="l" t="t" r="r" b="b"/>
            <a:pathLst>
              <a:path w="48259" h="48260">
                <a:moveTo>
                  <a:pt x="23823" y="47647"/>
                </a:moveTo>
                <a:lnTo>
                  <a:pt x="1810" y="32161"/>
                </a:lnTo>
                <a:lnTo>
                  <a:pt x="600" y="29484"/>
                </a:lnTo>
                <a:lnTo>
                  <a:pt x="0" y="26501"/>
                </a:lnTo>
                <a:lnTo>
                  <a:pt x="0" y="20545"/>
                </a:lnTo>
                <a:lnTo>
                  <a:pt x="6975" y="6851"/>
                </a:lnTo>
                <a:lnTo>
                  <a:pt x="9214" y="4469"/>
                </a:lnTo>
                <a:lnTo>
                  <a:pt x="11787" y="2677"/>
                </a:lnTo>
                <a:lnTo>
                  <a:pt x="14703" y="1782"/>
                </a:lnTo>
                <a:lnTo>
                  <a:pt x="17629" y="590"/>
                </a:lnTo>
                <a:lnTo>
                  <a:pt x="20659" y="0"/>
                </a:lnTo>
                <a:lnTo>
                  <a:pt x="26987" y="0"/>
                </a:lnTo>
                <a:lnTo>
                  <a:pt x="30017" y="590"/>
                </a:lnTo>
                <a:lnTo>
                  <a:pt x="32943" y="1782"/>
                </a:lnTo>
                <a:lnTo>
                  <a:pt x="35859" y="2677"/>
                </a:lnTo>
                <a:lnTo>
                  <a:pt x="38432" y="4469"/>
                </a:lnTo>
                <a:lnTo>
                  <a:pt x="40671" y="6851"/>
                </a:lnTo>
                <a:lnTo>
                  <a:pt x="42901" y="8938"/>
                </a:lnTo>
                <a:lnTo>
                  <a:pt x="44626" y="11616"/>
                </a:lnTo>
                <a:lnTo>
                  <a:pt x="45836" y="14294"/>
                </a:lnTo>
                <a:lnTo>
                  <a:pt x="47046" y="17276"/>
                </a:lnTo>
                <a:lnTo>
                  <a:pt x="47647" y="20545"/>
                </a:lnTo>
                <a:lnTo>
                  <a:pt x="47647" y="23823"/>
                </a:lnTo>
                <a:lnTo>
                  <a:pt x="47647" y="26501"/>
                </a:lnTo>
                <a:lnTo>
                  <a:pt x="47046" y="29484"/>
                </a:lnTo>
                <a:lnTo>
                  <a:pt x="45836" y="32161"/>
                </a:lnTo>
                <a:lnTo>
                  <a:pt x="44626" y="35135"/>
                </a:lnTo>
                <a:lnTo>
                  <a:pt x="26987" y="47351"/>
                </a:lnTo>
                <a:lnTo>
                  <a:pt x="23823" y="47647"/>
                </a:lnTo>
                <a:close/>
              </a:path>
            </a:pathLst>
          </a:custGeom>
          <a:solidFill>
            <a:srgbClr val="333333"/>
          </a:solidFill>
        </p:spPr>
        <p:txBody>
          <a:bodyPr wrap="square" lIns="0" tIns="0" rIns="0" bIns="0" rtlCol="0"/>
          <a:lstStyle/>
          <a:p>
            <a:endParaRPr/>
          </a:p>
        </p:txBody>
      </p:sp>
      <p:sp>
        <p:nvSpPr>
          <p:cNvPr id="6" name="object 6"/>
          <p:cNvSpPr/>
          <p:nvPr/>
        </p:nvSpPr>
        <p:spPr>
          <a:xfrm>
            <a:off x="1378419" y="4323131"/>
            <a:ext cx="48260" cy="48260"/>
          </a:xfrm>
          <a:custGeom>
            <a:avLst/>
            <a:gdLst/>
            <a:ahLst/>
            <a:cxnLst/>
            <a:rect l="l" t="t" r="r" b="b"/>
            <a:pathLst>
              <a:path w="48259" h="48260">
                <a:moveTo>
                  <a:pt x="47647" y="23823"/>
                </a:moveTo>
                <a:lnTo>
                  <a:pt x="47647" y="26796"/>
                </a:lnTo>
                <a:lnTo>
                  <a:pt x="47046" y="29779"/>
                </a:lnTo>
                <a:lnTo>
                  <a:pt x="45836" y="32457"/>
                </a:lnTo>
                <a:lnTo>
                  <a:pt x="44626" y="35439"/>
                </a:lnTo>
                <a:lnTo>
                  <a:pt x="23823" y="47647"/>
                </a:lnTo>
                <a:lnTo>
                  <a:pt x="20659" y="47351"/>
                </a:lnTo>
                <a:lnTo>
                  <a:pt x="1810" y="32457"/>
                </a:lnTo>
                <a:lnTo>
                  <a:pt x="600" y="29779"/>
                </a:lnTo>
                <a:lnTo>
                  <a:pt x="0" y="26796"/>
                </a:lnTo>
                <a:lnTo>
                  <a:pt x="0" y="23823"/>
                </a:lnTo>
                <a:lnTo>
                  <a:pt x="0" y="20545"/>
                </a:lnTo>
                <a:lnTo>
                  <a:pt x="6975" y="6556"/>
                </a:lnTo>
                <a:lnTo>
                  <a:pt x="9214" y="4469"/>
                </a:lnTo>
                <a:lnTo>
                  <a:pt x="11787" y="2677"/>
                </a:lnTo>
                <a:lnTo>
                  <a:pt x="14703" y="1486"/>
                </a:lnTo>
                <a:lnTo>
                  <a:pt x="17629" y="590"/>
                </a:lnTo>
                <a:lnTo>
                  <a:pt x="20659" y="0"/>
                </a:lnTo>
                <a:lnTo>
                  <a:pt x="23823" y="0"/>
                </a:lnTo>
                <a:lnTo>
                  <a:pt x="26987" y="0"/>
                </a:lnTo>
                <a:lnTo>
                  <a:pt x="40671" y="6556"/>
                </a:lnTo>
                <a:lnTo>
                  <a:pt x="42901" y="8633"/>
                </a:lnTo>
                <a:lnTo>
                  <a:pt x="44626" y="11016"/>
                </a:lnTo>
                <a:lnTo>
                  <a:pt x="45836" y="13998"/>
                </a:lnTo>
                <a:lnTo>
                  <a:pt x="47046" y="17276"/>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7" name="object 7"/>
          <p:cNvSpPr/>
          <p:nvPr/>
        </p:nvSpPr>
        <p:spPr>
          <a:xfrm>
            <a:off x="1378419" y="4513720"/>
            <a:ext cx="48260" cy="48260"/>
          </a:xfrm>
          <a:custGeom>
            <a:avLst/>
            <a:gdLst/>
            <a:ahLst/>
            <a:cxnLst/>
            <a:rect l="l" t="t" r="r" b="b"/>
            <a:pathLst>
              <a:path w="48259" h="48260">
                <a:moveTo>
                  <a:pt x="47647" y="23823"/>
                </a:moveTo>
                <a:lnTo>
                  <a:pt x="47647" y="26796"/>
                </a:lnTo>
                <a:lnTo>
                  <a:pt x="47046" y="29779"/>
                </a:lnTo>
                <a:lnTo>
                  <a:pt x="32943" y="45264"/>
                </a:lnTo>
                <a:lnTo>
                  <a:pt x="30017" y="46751"/>
                </a:lnTo>
                <a:lnTo>
                  <a:pt x="26987" y="47351"/>
                </a:lnTo>
                <a:lnTo>
                  <a:pt x="23823" y="47647"/>
                </a:lnTo>
                <a:lnTo>
                  <a:pt x="20659" y="47351"/>
                </a:lnTo>
                <a:lnTo>
                  <a:pt x="17629" y="46751"/>
                </a:lnTo>
                <a:lnTo>
                  <a:pt x="14703" y="45264"/>
                </a:lnTo>
                <a:lnTo>
                  <a:pt x="11787" y="44073"/>
                </a:lnTo>
                <a:lnTo>
                  <a:pt x="0" y="26796"/>
                </a:lnTo>
                <a:lnTo>
                  <a:pt x="0" y="23823"/>
                </a:lnTo>
                <a:lnTo>
                  <a:pt x="0" y="20545"/>
                </a:lnTo>
                <a:lnTo>
                  <a:pt x="6975" y="6851"/>
                </a:lnTo>
                <a:lnTo>
                  <a:pt x="9214" y="4469"/>
                </a:lnTo>
                <a:lnTo>
                  <a:pt x="11787" y="2677"/>
                </a:lnTo>
                <a:lnTo>
                  <a:pt x="14703" y="1486"/>
                </a:lnTo>
                <a:lnTo>
                  <a:pt x="17629" y="590"/>
                </a:lnTo>
                <a:lnTo>
                  <a:pt x="20659" y="0"/>
                </a:lnTo>
                <a:lnTo>
                  <a:pt x="23823" y="0"/>
                </a:lnTo>
                <a:lnTo>
                  <a:pt x="26987" y="0"/>
                </a:lnTo>
                <a:lnTo>
                  <a:pt x="30017" y="590"/>
                </a:lnTo>
                <a:lnTo>
                  <a:pt x="32943" y="1782"/>
                </a:lnTo>
                <a:lnTo>
                  <a:pt x="35859" y="2677"/>
                </a:lnTo>
                <a:lnTo>
                  <a:pt x="38432" y="4469"/>
                </a:lnTo>
                <a:lnTo>
                  <a:pt x="40671" y="6851"/>
                </a:lnTo>
                <a:lnTo>
                  <a:pt x="42901" y="8938"/>
                </a:lnTo>
                <a:lnTo>
                  <a:pt x="44626" y="11616"/>
                </a:lnTo>
                <a:lnTo>
                  <a:pt x="45836" y="14294"/>
                </a:lnTo>
                <a:lnTo>
                  <a:pt x="47046" y="17572"/>
                </a:lnTo>
                <a:lnTo>
                  <a:pt x="47647" y="20545"/>
                </a:lnTo>
                <a:lnTo>
                  <a:pt x="47647" y="23823"/>
                </a:lnTo>
                <a:close/>
              </a:path>
            </a:pathLst>
          </a:custGeom>
          <a:ln w="9529">
            <a:solidFill>
              <a:srgbClr val="333333"/>
            </a:solidFill>
          </a:ln>
        </p:spPr>
        <p:txBody>
          <a:bodyPr wrap="square" lIns="0" tIns="0" rIns="0" bIns="0" rtlCol="0"/>
          <a:lstStyle/>
          <a:p>
            <a:endParaRPr/>
          </a:p>
        </p:txBody>
      </p:sp>
      <p:sp>
        <p:nvSpPr>
          <p:cNvPr id="8" name="object 8"/>
          <p:cNvSpPr/>
          <p:nvPr/>
        </p:nvSpPr>
        <p:spPr>
          <a:xfrm>
            <a:off x="1378419" y="4704308"/>
            <a:ext cx="48260" cy="48260"/>
          </a:xfrm>
          <a:custGeom>
            <a:avLst/>
            <a:gdLst/>
            <a:ahLst/>
            <a:cxnLst/>
            <a:rect l="l" t="t" r="r" b="b"/>
            <a:pathLst>
              <a:path w="48259" h="48260">
                <a:moveTo>
                  <a:pt x="47647" y="23823"/>
                </a:moveTo>
                <a:lnTo>
                  <a:pt x="47647" y="26796"/>
                </a:lnTo>
                <a:lnTo>
                  <a:pt x="47046" y="29779"/>
                </a:lnTo>
                <a:lnTo>
                  <a:pt x="45836" y="32457"/>
                </a:lnTo>
                <a:lnTo>
                  <a:pt x="44626" y="35134"/>
                </a:lnTo>
                <a:lnTo>
                  <a:pt x="23823" y="47647"/>
                </a:lnTo>
                <a:lnTo>
                  <a:pt x="20659" y="47351"/>
                </a:lnTo>
                <a:lnTo>
                  <a:pt x="0" y="26796"/>
                </a:lnTo>
                <a:lnTo>
                  <a:pt x="0" y="23823"/>
                </a:lnTo>
                <a:lnTo>
                  <a:pt x="0" y="20250"/>
                </a:lnTo>
                <a:lnTo>
                  <a:pt x="600" y="16971"/>
                </a:lnTo>
                <a:lnTo>
                  <a:pt x="1810" y="14294"/>
                </a:lnTo>
                <a:lnTo>
                  <a:pt x="3020" y="11320"/>
                </a:lnTo>
                <a:lnTo>
                  <a:pt x="4745" y="8938"/>
                </a:lnTo>
                <a:lnTo>
                  <a:pt x="6975" y="6851"/>
                </a:lnTo>
                <a:lnTo>
                  <a:pt x="9214" y="4469"/>
                </a:lnTo>
                <a:lnTo>
                  <a:pt x="11787" y="2677"/>
                </a:lnTo>
                <a:lnTo>
                  <a:pt x="14703" y="1486"/>
                </a:lnTo>
                <a:lnTo>
                  <a:pt x="17629" y="590"/>
                </a:lnTo>
                <a:lnTo>
                  <a:pt x="20659" y="0"/>
                </a:lnTo>
                <a:lnTo>
                  <a:pt x="23823" y="0"/>
                </a:lnTo>
                <a:lnTo>
                  <a:pt x="26987" y="0"/>
                </a:lnTo>
                <a:lnTo>
                  <a:pt x="30017" y="590"/>
                </a:lnTo>
                <a:lnTo>
                  <a:pt x="32943" y="1782"/>
                </a:lnTo>
                <a:lnTo>
                  <a:pt x="35859" y="2677"/>
                </a:lnTo>
                <a:lnTo>
                  <a:pt x="38432" y="4469"/>
                </a:lnTo>
                <a:lnTo>
                  <a:pt x="40671" y="6851"/>
                </a:lnTo>
                <a:lnTo>
                  <a:pt x="42901" y="8938"/>
                </a:lnTo>
                <a:lnTo>
                  <a:pt x="44626" y="11320"/>
                </a:lnTo>
                <a:lnTo>
                  <a:pt x="45836" y="14294"/>
                </a:lnTo>
                <a:lnTo>
                  <a:pt x="47046" y="16971"/>
                </a:lnTo>
                <a:lnTo>
                  <a:pt x="47647" y="20250"/>
                </a:lnTo>
                <a:lnTo>
                  <a:pt x="47647" y="23823"/>
                </a:lnTo>
                <a:close/>
              </a:path>
            </a:pathLst>
          </a:custGeom>
          <a:ln w="9529">
            <a:solidFill>
              <a:srgbClr val="333333"/>
            </a:solidFill>
          </a:ln>
        </p:spPr>
        <p:txBody>
          <a:bodyPr wrap="square" lIns="0" tIns="0" rIns="0" bIns="0" rtlCol="0"/>
          <a:lstStyle/>
          <a:p>
            <a:endParaRPr/>
          </a:p>
        </p:txBody>
      </p:sp>
      <p:sp>
        <p:nvSpPr>
          <p:cNvPr id="9" name="object 9"/>
          <p:cNvSpPr/>
          <p:nvPr/>
        </p:nvSpPr>
        <p:spPr>
          <a:xfrm>
            <a:off x="1092536" y="4894897"/>
            <a:ext cx="48260" cy="48260"/>
          </a:xfrm>
          <a:custGeom>
            <a:avLst/>
            <a:gdLst/>
            <a:ahLst/>
            <a:cxnLst/>
            <a:rect l="l" t="t" r="r" b="b"/>
            <a:pathLst>
              <a:path w="48259" h="48260">
                <a:moveTo>
                  <a:pt x="23823" y="47647"/>
                </a:moveTo>
                <a:lnTo>
                  <a:pt x="1810" y="32161"/>
                </a:lnTo>
                <a:lnTo>
                  <a:pt x="600" y="29484"/>
                </a:lnTo>
                <a:lnTo>
                  <a:pt x="0" y="26501"/>
                </a:lnTo>
                <a:lnTo>
                  <a:pt x="0" y="20545"/>
                </a:lnTo>
                <a:lnTo>
                  <a:pt x="6975" y="6851"/>
                </a:lnTo>
                <a:lnTo>
                  <a:pt x="9214" y="4469"/>
                </a:lnTo>
                <a:lnTo>
                  <a:pt x="11787" y="2677"/>
                </a:lnTo>
                <a:lnTo>
                  <a:pt x="14703" y="1486"/>
                </a:lnTo>
                <a:lnTo>
                  <a:pt x="17629" y="590"/>
                </a:lnTo>
                <a:lnTo>
                  <a:pt x="20659" y="0"/>
                </a:lnTo>
                <a:lnTo>
                  <a:pt x="26987" y="0"/>
                </a:lnTo>
                <a:lnTo>
                  <a:pt x="40671" y="6851"/>
                </a:lnTo>
                <a:lnTo>
                  <a:pt x="42901" y="8938"/>
                </a:lnTo>
                <a:lnTo>
                  <a:pt x="44626" y="11616"/>
                </a:lnTo>
                <a:lnTo>
                  <a:pt x="45836" y="14294"/>
                </a:lnTo>
                <a:lnTo>
                  <a:pt x="47046" y="17276"/>
                </a:lnTo>
                <a:lnTo>
                  <a:pt x="47647" y="20545"/>
                </a:lnTo>
                <a:lnTo>
                  <a:pt x="47647" y="23823"/>
                </a:lnTo>
                <a:lnTo>
                  <a:pt x="47647" y="26501"/>
                </a:lnTo>
                <a:lnTo>
                  <a:pt x="47046" y="29484"/>
                </a:lnTo>
                <a:lnTo>
                  <a:pt x="45836" y="32161"/>
                </a:lnTo>
                <a:lnTo>
                  <a:pt x="44626" y="35134"/>
                </a:lnTo>
                <a:lnTo>
                  <a:pt x="26987" y="47351"/>
                </a:lnTo>
                <a:lnTo>
                  <a:pt x="23823" y="47647"/>
                </a:lnTo>
                <a:close/>
              </a:path>
            </a:pathLst>
          </a:custGeom>
          <a:solidFill>
            <a:srgbClr val="333333"/>
          </a:solidFill>
        </p:spPr>
        <p:txBody>
          <a:bodyPr wrap="square" lIns="0" tIns="0" rIns="0" bIns="0" rtlCol="0"/>
          <a:lstStyle/>
          <a:p>
            <a:endParaRPr/>
          </a:p>
        </p:txBody>
      </p:sp>
      <p:sp>
        <p:nvSpPr>
          <p:cNvPr id="10" name="object 10"/>
          <p:cNvSpPr/>
          <p:nvPr/>
        </p:nvSpPr>
        <p:spPr>
          <a:xfrm>
            <a:off x="1092536" y="5142662"/>
            <a:ext cx="48260" cy="48260"/>
          </a:xfrm>
          <a:custGeom>
            <a:avLst/>
            <a:gdLst/>
            <a:ahLst/>
            <a:cxnLst/>
            <a:rect l="l" t="t" r="r" b="b"/>
            <a:pathLst>
              <a:path w="48259" h="48260">
                <a:moveTo>
                  <a:pt x="23823" y="47647"/>
                </a:moveTo>
                <a:lnTo>
                  <a:pt x="1810" y="32161"/>
                </a:lnTo>
                <a:lnTo>
                  <a:pt x="600" y="29484"/>
                </a:lnTo>
                <a:lnTo>
                  <a:pt x="0" y="26501"/>
                </a:lnTo>
                <a:lnTo>
                  <a:pt x="0" y="20250"/>
                </a:lnTo>
                <a:lnTo>
                  <a:pt x="600" y="16971"/>
                </a:lnTo>
                <a:lnTo>
                  <a:pt x="1810" y="14294"/>
                </a:lnTo>
                <a:lnTo>
                  <a:pt x="3020" y="11320"/>
                </a:lnTo>
                <a:lnTo>
                  <a:pt x="4745" y="8633"/>
                </a:lnTo>
                <a:lnTo>
                  <a:pt x="6975" y="6556"/>
                </a:lnTo>
                <a:lnTo>
                  <a:pt x="9214" y="4164"/>
                </a:lnTo>
                <a:lnTo>
                  <a:pt x="11787" y="2382"/>
                </a:lnTo>
                <a:lnTo>
                  <a:pt x="14703" y="1191"/>
                </a:lnTo>
                <a:lnTo>
                  <a:pt x="17629" y="295"/>
                </a:lnTo>
                <a:lnTo>
                  <a:pt x="20659" y="0"/>
                </a:lnTo>
                <a:lnTo>
                  <a:pt x="26987" y="0"/>
                </a:lnTo>
                <a:lnTo>
                  <a:pt x="40671" y="6556"/>
                </a:lnTo>
                <a:lnTo>
                  <a:pt x="42901" y="8633"/>
                </a:lnTo>
                <a:lnTo>
                  <a:pt x="44626" y="11320"/>
                </a:lnTo>
                <a:lnTo>
                  <a:pt x="45836" y="14294"/>
                </a:lnTo>
                <a:lnTo>
                  <a:pt x="47046" y="16971"/>
                </a:lnTo>
                <a:lnTo>
                  <a:pt x="47647" y="20250"/>
                </a:lnTo>
                <a:lnTo>
                  <a:pt x="47647" y="23823"/>
                </a:lnTo>
                <a:lnTo>
                  <a:pt x="47647" y="26501"/>
                </a:lnTo>
                <a:lnTo>
                  <a:pt x="47046" y="29484"/>
                </a:lnTo>
                <a:lnTo>
                  <a:pt x="45836" y="32161"/>
                </a:lnTo>
                <a:lnTo>
                  <a:pt x="44626" y="35134"/>
                </a:lnTo>
                <a:lnTo>
                  <a:pt x="26987" y="47351"/>
                </a:lnTo>
                <a:lnTo>
                  <a:pt x="23823" y="47647"/>
                </a:lnTo>
                <a:close/>
              </a:path>
            </a:pathLst>
          </a:custGeom>
          <a:solidFill>
            <a:srgbClr val="333333"/>
          </a:solidFill>
        </p:spPr>
        <p:txBody>
          <a:bodyPr wrap="square" lIns="0" tIns="0" rIns="0" bIns="0" rtlCol="0"/>
          <a:lstStyle/>
          <a:p>
            <a:endParaRPr/>
          </a:p>
        </p:txBody>
      </p:sp>
      <p:sp>
        <p:nvSpPr>
          <p:cNvPr id="11" name="object 11"/>
          <p:cNvSpPr txBox="1"/>
          <p:nvPr/>
        </p:nvSpPr>
        <p:spPr>
          <a:xfrm>
            <a:off x="946424" y="618803"/>
            <a:ext cx="5669915" cy="9069070"/>
          </a:xfrm>
          <a:prstGeom prst="rect">
            <a:avLst/>
          </a:prstGeom>
        </p:spPr>
        <p:txBody>
          <a:bodyPr vert="horz" wrap="square" lIns="0" tIns="12065" rIns="0" bIns="0" rtlCol="0">
            <a:spAutoFit/>
          </a:bodyPr>
          <a:lstStyle/>
          <a:p>
            <a:pPr marL="12700" marR="9525">
              <a:lnSpc>
                <a:spcPct val="131600"/>
              </a:lnSpc>
              <a:spcBef>
                <a:spcPts val="95"/>
              </a:spcBef>
            </a:pPr>
            <a:r>
              <a:rPr sz="950" b="1" spc="25" dirty="0">
                <a:solidFill>
                  <a:srgbClr val="333333"/>
                </a:solidFill>
                <a:latin typeface="微软雅黑"/>
                <a:cs typeface="微软雅黑"/>
              </a:rPr>
              <a:t>答：</a:t>
            </a:r>
            <a:r>
              <a:rPr sz="950" b="1" spc="50" dirty="0">
                <a:solidFill>
                  <a:srgbClr val="333333"/>
                </a:solidFill>
                <a:latin typeface="Trebuchet MS"/>
                <a:cs typeface="Trebuchet MS"/>
              </a:rPr>
              <a:t>Kickstart</a:t>
            </a:r>
            <a:r>
              <a:rPr sz="950" b="1" spc="20" dirty="0">
                <a:solidFill>
                  <a:srgbClr val="333333"/>
                </a:solidFill>
                <a:latin typeface="微软雅黑"/>
                <a:cs typeface="微软雅黑"/>
              </a:rPr>
              <a:t>应答文件中包含了系统安装过程中需要使用的选项和参数信息，客户端主机在安装系统的 </a:t>
            </a:r>
            <a:r>
              <a:rPr sz="950" b="1" spc="25" dirty="0">
                <a:solidFill>
                  <a:srgbClr val="333333"/>
                </a:solidFill>
                <a:latin typeface="微软雅黑"/>
                <a:cs typeface="微软雅黑"/>
              </a:rPr>
              <a:t>过程中可以自动调取这个应答文件的内容，从而彻底实现无人值守安装系统。</a:t>
            </a:r>
            <a:endParaRPr sz="950">
              <a:latin typeface="微软雅黑"/>
              <a:cs typeface="微软雅黑"/>
            </a:endParaRPr>
          </a:p>
          <a:p>
            <a:pPr marL="12700">
              <a:lnSpc>
                <a:spcPct val="100000"/>
              </a:lnSpc>
              <a:spcBef>
                <a:spcPts val="1060"/>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20</a:t>
            </a:r>
            <a:r>
              <a:rPr sz="2200" b="1" u="dbl" spc="-10" dirty="0">
                <a:solidFill>
                  <a:srgbClr val="4183C4"/>
                </a:solidFill>
                <a:uFill>
                  <a:solidFill>
                    <a:srgbClr val="4183C4"/>
                  </a:solidFill>
                </a:uFill>
                <a:latin typeface="微软雅黑"/>
                <a:cs typeface="微软雅黑"/>
                <a:hlinkClick r:id="rId2"/>
              </a:rPr>
              <a:t>章</a:t>
            </a:r>
            <a:r>
              <a:rPr sz="2200" b="1" u="dbl" spc="-105" dirty="0">
                <a:solidFill>
                  <a:srgbClr val="4183C4"/>
                </a:solidFill>
                <a:uFill>
                  <a:solidFill>
                    <a:srgbClr val="4183C4"/>
                  </a:solidFill>
                </a:uFill>
                <a:latin typeface="微软雅黑"/>
                <a:cs typeface="微软雅黑"/>
                <a:hlinkClick r:id="rId2"/>
              </a:rPr>
              <a:t> </a:t>
            </a:r>
            <a:r>
              <a:rPr sz="2200" b="1" u="dbl" spc="-10" dirty="0">
                <a:solidFill>
                  <a:srgbClr val="4183C4"/>
                </a:solidFill>
                <a:uFill>
                  <a:solidFill>
                    <a:srgbClr val="4183C4"/>
                  </a:solidFill>
                </a:uFill>
                <a:latin typeface="微软雅黑"/>
                <a:cs typeface="微软雅黑"/>
                <a:hlinkClick r:id="rId2"/>
              </a:rPr>
              <a:t>使用</a:t>
            </a:r>
            <a:r>
              <a:rPr sz="2200" b="1" u="dbl" spc="210" dirty="0">
                <a:solidFill>
                  <a:srgbClr val="4183C4"/>
                </a:solidFill>
                <a:uFill>
                  <a:solidFill>
                    <a:srgbClr val="4183C4"/>
                  </a:solidFill>
                </a:uFill>
                <a:latin typeface="Trebuchet MS"/>
                <a:cs typeface="Trebuchet MS"/>
                <a:hlinkClick r:id="rId2"/>
              </a:rPr>
              <a:t>LNMP</a:t>
            </a:r>
            <a:r>
              <a:rPr sz="2200" b="1" u="dbl" spc="-10" dirty="0">
                <a:solidFill>
                  <a:srgbClr val="4183C4"/>
                </a:solidFill>
                <a:uFill>
                  <a:solidFill>
                    <a:srgbClr val="4183C4"/>
                  </a:solidFill>
                </a:uFill>
                <a:latin typeface="微软雅黑"/>
                <a:cs typeface="微软雅黑"/>
                <a:hlinkClick r:id="rId2"/>
              </a:rPr>
              <a:t>架构部署动态网站环境</a:t>
            </a:r>
            <a:endParaRPr sz="2200">
              <a:latin typeface="微软雅黑"/>
              <a:cs typeface="微软雅黑"/>
            </a:endParaRPr>
          </a:p>
          <a:p>
            <a:pPr marL="12700">
              <a:lnSpc>
                <a:spcPct val="100000"/>
              </a:lnSpc>
              <a:spcBef>
                <a:spcPts val="1310"/>
              </a:spcBef>
            </a:pPr>
            <a:r>
              <a:rPr sz="950" b="1" spc="25" dirty="0">
                <a:solidFill>
                  <a:srgbClr val="333333"/>
                </a:solidFill>
                <a:latin typeface="微软雅黑"/>
                <a:cs typeface="微软雅黑"/>
              </a:rPr>
              <a:t>章节概述：</a:t>
            </a:r>
            <a:endParaRPr sz="950">
              <a:latin typeface="微软雅黑"/>
              <a:cs typeface="微软雅黑"/>
            </a:endParaRPr>
          </a:p>
          <a:p>
            <a:pPr marL="12700" marR="33020" indent="-635">
              <a:lnSpc>
                <a:spcPct val="131600"/>
              </a:lnSpc>
              <a:spcBef>
                <a:spcPts val="825"/>
              </a:spcBef>
            </a:pPr>
            <a:r>
              <a:rPr sz="950" b="1" spc="110" dirty="0">
                <a:solidFill>
                  <a:srgbClr val="333333"/>
                </a:solidFill>
                <a:latin typeface="Trebuchet MS"/>
                <a:cs typeface="Trebuchet MS"/>
              </a:rPr>
              <a:t>LNMP</a:t>
            </a:r>
            <a:r>
              <a:rPr sz="950" b="1" spc="25" dirty="0">
                <a:solidFill>
                  <a:srgbClr val="333333"/>
                </a:solidFill>
                <a:latin typeface="微软雅黑"/>
                <a:cs typeface="微软雅黑"/>
              </a:rPr>
              <a:t>动态网站部署架构是一套由</a:t>
            </a:r>
            <a:r>
              <a:rPr sz="950" b="1" u="sng" spc="45" dirty="0">
                <a:solidFill>
                  <a:srgbClr val="4183C4"/>
                </a:solidFill>
                <a:uFill>
                  <a:solidFill>
                    <a:srgbClr val="4183C4"/>
                  </a:solidFill>
                </a:uFill>
                <a:latin typeface="Trebuchet MS"/>
                <a:cs typeface="Trebuchet MS"/>
                <a:hlinkClick r:id="rId3"/>
              </a:rPr>
              <a:t>Linux</a:t>
            </a:r>
            <a:r>
              <a:rPr sz="950" b="1" spc="-40" dirty="0">
                <a:solidFill>
                  <a:srgbClr val="4183C4"/>
                </a:solidFill>
                <a:latin typeface="Trebuchet MS"/>
                <a:cs typeface="Trebuchet MS"/>
                <a:hlinkClick r:id="rId3"/>
              </a:rPr>
              <a:t> </a:t>
            </a:r>
            <a:r>
              <a:rPr sz="950" b="1" dirty="0">
                <a:solidFill>
                  <a:srgbClr val="333333"/>
                </a:solidFill>
                <a:latin typeface="Trebuchet MS"/>
                <a:cs typeface="Trebuchet MS"/>
              </a:rPr>
              <a:t>+</a:t>
            </a:r>
            <a:r>
              <a:rPr sz="950" b="1" spc="-40" dirty="0">
                <a:solidFill>
                  <a:srgbClr val="333333"/>
                </a:solidFill>
                <a:latin typeface="Trebuchet MS"/>
                <a:cs typeface="Trebuchet MS"/>
              </a:rPr>
              <a:t> </a:t>
            </a:r>
            <a:r>
              <a:rPr sz="950" b="1" spc="70" dirty="0">
                <a:solidFill>
                  <a:srgbClr val="333333"/>
                </a:solidFill>
                <a:latin typeface="Trebuchet MS"/>
                <a:cs typeface="Trebuchet MS"/>
              </a:rPr>
              <a:t>Nginx</a:t>
            </a:r>
            <a:r>
              <a:rPr sz="950" b="1" spc="-40" dirty="0">
                <a:solidFill>
                  <a:srgbClr val="333333"/>
                </a:solidFill>
                <a:latin typeface="Trebuchet MS"/>
                <a:cs typeface="Trebuchet MS"/>
              </a:rPr>
              <a:t> </a:t>
            </a:r>
            <a:r>
              <a:rPr sz="950" b="1" dirty="0">
                <a:solidFill>
                  <a:srgbClr val="333333"/>
                </a:solidFill>
                <a:latin typeface="Trebuchet MS"/>
                <a:cs typeface="Trebuchet MS"/>
              </a:rPr>
              <a:t>+</a:t>
            </a:r>
            <a:r>
              <a:rPr sz="950" b="1" spc="-40" dirty="0">
                <a:solidFill>
                  <a:srgbClr val="333333"/>
                </a:solidFill>
                <a:latin typeface="Trebuchet MS"/>
                <a:cs typeface="Trebuchet MS"/>
              </a:rPr>
              <a:t> </a:t>
            </a:r>
            <a:r>
              <a:rPr sz="950" b="1" spc="85" dirty="0">
                <a:solidFill>
                  <a:srgbClr val="333333"/>
                </a:solidFill>
                <a:latin typeface="Trebuchet MS"/>
                <a:cs typeface="Trebuchet MS"/>
              </a:rPr>
              <a:t>MySQL</a:t>
            </a:r>
            <a:r>
              <a:rPr sz="950" b="1" spc="-35" dirty="0">
                <a:solidFill>
                  <a:srgbClr val="333333"/>
                </a:solidFill>
                <a:latin typeface="Trebuchet MS"/>
                <a:cs typeface="Trebuchet MS"/>
              </a:rPr>
              <a:t> </a:t>
            </a:r>
            <a:r>
              <a:rPr sz="950" b="1" dirty="0">
                <a:solidFill>
                  <a:srgbClr val="333333"/>
                </a:solidFill>
                <a:latin typeface="Trebuchet MS"/>
                <a:cs typeface="Trebuchet MS"/>
              </a:rPr>
              <a:t>+</a:t>
            </a:r>
            <a:r>
              <a:rPr sz="950" b="1" spc="-40" dirty="0">
                <a:solidFill>
                  <a:srgbClr val="333333"/>
                </a:solidFill>
                <a:latin typeface="Trebuchet MS"/>
                <a:cs typeface="Trebuchet MS"/>
              </a:rPr>
              <a:t> </a:t>
            </a:r>
            <a:r>
              <a:rPr sz="950" b="1" spc="65" dirty="0">
                <a:solidFill>
                  <a:srgbClr val="333333"/>
                </a:solidFill>
                <a:latin typeface="Trebuchet MS"/>
                <a:cs typeface="Trebuchet MS"/>
              </a:rPr>
              <a:t>PHP</a:t>
            </a:r>
            <a:r>
              <a:rPr sz="950" b="1" spc="25" dirty="0">
                <a:solidFill>
                  <a:srgbClr val="333333"/>
                </a:solidFill>
                <a:latin typeface="微软雅黑"/>
                <a:cs typeface="微软雅黑"/>
              </a:rPr>
              <a:t>组成的动态网站系统解决方案，具有 免费、高效、扩展性强且资源消耗低等优良特性，目前正在被广泛使用。本章首先对比了使用源码包安 装服务程序与使用</a:t>
            </a:r>
            <a:r>
              <a:rPr sz="950" b="1" spc="110" dirty="0">
                <a:solidFill>
                  <a:srgbClr val="333333"/>
                </a:solidFill>
                <a:latin typeface="Trebuchet MS"/>
                <a:cs typeface="Trebuchet MS"/>
              </a:rPr>
              <a:t>RPM</a:t>
            </a:r>
            <a:r>
              <a:rPr sz="950" b="1" spc="20" dirty="0">
                <a:solidFill>
                  <a:srgbClr val="333333"/>
                </a:solidFill>
                <a:latin typeface="微软雅黑"/>
                <a:cs typeface="微软雅黑"/>
              </a:rPr>
              <a:t>软件包安装服务程序的区别，然后讲解了如何手工编译源码包并安装各个服务程 </a:t>
            </a:r>
            <a:r>
              <a:rPr sz="950" b="1" spc="25" dirty="0">
                <a:solidFill>
                  <a:srgbClr val="333333"/>
                </a:solidFill>
                <a:latin typeface="微软雅黑"/>
                <a:cs typeface="微软雅黑"/>
              </a:rPr>
              <a:t>序，以及使用最受欢迎的</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博客系统验证架构环境。</a:t>
            </a:r>
            <a:endParaRPr sz="950">
              <a:latin typeface="微软雅黑"/>
              <a:cs typeface="微软雅黑"/>
            </a:endParaRPr>
          </a:p>
          <a:p>
            <a:pPr marL="12700" marR="74930">
              <a:lnSpc>
                <a:spcPct val="131700"/>
              </a:lnSpc>
              <a:spcBef>
                <a:spcPts val="750"/>
              </a:spcBef>
            </a:pPr>
            <a:r>
              <a:rPr sz="950" b="1" spc="25" dirty="0">
                <a:solidFill>
                  <a:srgbClr val="333333"/>
                </a:solidFill>
                <a:latin typeface="微软雅黑"/>
                <a:cs typeface="微软雅黑"/>
              </a:rPr>
              <a:t>本章是本书的最后一章内容</a:t>
            </a:r>
            <a:r>
              <a:rPr sz="950" b="1" spc="20" dirty="0">
                <a:solidFill>
                  <a:srgbClr val="333333"/>
                </a:solidFill>
                <a:latin typeface="微软雅黑"/>
                <a:cs typeface="微软雅黑"/>
              </a:rPr>
              <a:t>，</a:t>
            </a:r>
            <a:r>
              <a:rPr sz="950" b="1" u="sng" spc="25" dirty="0">
                <a:solidFill>
                  <a:srgbClr val="4183C4"/>
                </a:solidFill>
                <a:uFill>
                  <a:solidFill>
                    <a:srgbClr val="4183C4"/>
                  </a:solidFill>
                </a:uFill>
                <a:latin typeface="微软雅黑"/>
                <a:cs typeface="微软雅黑"/>
                <a:hlinkClick r:id="rId3"/>
              </a:rPr>
              <a:t>刘遄</a:t>
            </a:r>
            <a:r>
              <a:rPr sz="950" b="1" spc="20" dirty="0">
                <a:solidFill>
                  <a:srgbClr val="333333"/>
                </a:solidFill>
                <a:latin typeface="微软雅黑"/>
                <a:cs typeface="微软雅黑"/>
              </a:rPr>
              <a:t>老师不仅希望各位读者在学完本书之后，能够顺利找到满意的高薪工 </a:t>
            </a:r>
            <a:r>
              <a:rPr sz="950" b="1" spc="25" dirty="0">
                <a:solidFill>
                  <a:srgbClr val="333333"/>
                </a:solidFill>
                <a:latin typeface="微软雅黑"/>
                <a:cs typeface="微软雅黑"/>
              </a:rPr>
              <a:t>作，也希望您能利用书中所学知识搭建自己的博客或论坛系统，并以此为平台，将自己工作中积攒的 </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经验以及技巧分享给更多人，为美好的开源世界贡献自己的力量</a:t>
            </a:r>
            <a:r>
              <a:rPr sz="950" b="1" spc="20" dirty="0">
                <a:solidFill>
                  <a:srgbClr val="333333"/>
                </a:solidFill>
                <a:latin typeface="微软雅黑"/>
                <a:cs typeface="微软雅黑"/>
              </a:rPr>
              <a:t>。</a:t>
            </a:r>
            <a:r>
              <a:rPr sz="950" b="1" spc="35" dirty="0">
                <a:solidFill>
                  <a:srgbClr val="333333"/>
                </a:solidFill>
                <a:latin typeface="Trebuchet MS"/>
                <a:cs typeface="Trebuchet MS"/>
              </a:rPr>
              <a:t>See</a:t>
            </a:r>
            <a:r>
              <a:rPr sz="950" b="1" spc="-40" dirty="0">
                <a:solidFill>
                  <a:srgbClr val="333333"/>
                </a:solidFill>
                <a:latin typeface="Trebuchet MS"/>
                <a:cs typeface="Trebuchet MS"/>
              </a:rPr>
              <a:t> </a:t>
            </a:r>
            <a:r>
              <a:rPr sz="950" b="1" spc="60" dirty="0">
                <a:solidFill>
                  <a:srgbClr val="333333"/>
                </a:solidFill>
                <a:latin typeface="Trebuchet MS"/>
                <a:cs typeface="Trebuchet MS"/>
              </a:rPr>
              <a:t>you</a:t>
            </a:r>
            <a:r>
              <a:rPr sz="950" b="1" spc="-35" dirty="0">
                <a:solidFill>
                  <a:srgbClr val="333333"/>
                </a:solidFill>
                <a:latin typeface="Trebuchet MS"/>
                <a:cs typeface="Trebuchet MS"/>
              </a:rPr>
              <a:t> </a:t>
            </a:r>
            <a:r>
              <a:rPr sz="950" b="1" spc="20" dirty="0">
                <a:solidFill>
                  <a:srgbClr val="333333"/>
                </a:solidFill>
                <a:latin typeface="Trebuchet MS"/>
                <a:cs typeface="Trebuchet MS"/>
              </a:rPr>
              <a:t>later!</a:t>
            </a:r>
            <a:endParaRPr sz="950">
              <a:latin typeface="Trebuchet MS"/>
              <a:cs typeface="Trebuchet MS"/>
            </a:endParaRPr>
          </a:p>
          <a:p>
            <a:pPr>
              <a:lnSpc>
                <a:spcPct val="100000"/>
              </a:lnSpc>
              <a:spcBef>
                <a:spcPts val="25"/>
              </a:spcBef>
            </a:pPr>
            <a:endParaRPr sz="1000">
              <a:latin typeface="Trebuchet MS"/>
              <a:cs typeface="Trebuchet MS"/>
            </a:endParaRPr>
          </a:p>
          <a:p>
            <a:pPr marL="12700">
              <a:lnSpc>
                <a:spcPct val="100000"/>
              </a:lnSpc>
            </a:pPr>
            <a:r>
              <a:rPr sz="950" b="1" spc="25" dirty="0">
                <a:solidFill>
                  <a:srgbClr val="333333"/>
                </a:solidFill>
                <a:latin typeface="微软雅黑"/>
                <a:cs typeface="微软雅黑"/>
              </a:rPr>
              <a:t>本章目录结构</a:t>
            </a:r>
            <a:endParaRPr sz="950">
              <a:latin typeface="微软雅黑"/>
              <a:cs typeface="微软雅黑"/>
            </a:endParaRPr>
          </a:p>
          <a:p>
            <a:pPr marL="577850" lvl="1" indent="-280035">
              <a:lnSpc>
                <a:spcPct val="100000"/>
              </a:lnSpc>
              <a:spcBef>
                <a:spcPts val="1115"/>
              </a:spcBef>
              <a:buFont typeface="Trebuchet MS"/>
              <a:buAutoNum type="arabicPeriod"/>
              <a:tabLst>
                <a:tab pos="578485" algn="l"/>
              </a:tabLst>
            </a:pPr>
            <a:r>
              <a:rPr sz="950" b="1" u="sng" spc="25" dirty="0">
                <a:solidFill>
                  <a:srgbClr val="4183C4"/>
                </a:solidFill>
                <a:uFill>
                  <a:solidFill>
                    <a:srgbClr val="4183C4"/>
                  </a:solidFill>
                </a:uFill>
                <a:latin typeface="微软雅黑"/>
                <a:cs typeface="微软雅黑"/>
                <a:hlinkClick r:id="rId4"/>
              </a:rPr>
              <a:t>源码包程序</a:t>
            </a:r>
            <a:endParaRPr sz="950">
              <a:latin typeface="微软雅黑"/>
              <a:cs typeface="微软雅黑"/>
            </a:endParaRPr>
          </a:p>
          <a:p>
            <a:pPr marL="577850" lvl="1" indent="-280035">
              <a:lnSpc>
                <a:spcPct val="100000"/>
              </a:lnSpc>
              <a:spcBef>
                <a:spcPts val="810"/>
              </a:spcBef>
              <a:buAutoNum type="arabicPeriod"/>
              <a:tabLst>
                <a:tab pos="578485" algn="l"/>
              </a:tabLst>
            </a:pPr>
            <a:r>
              <a:rPr sz="950" b="1" spc="110" dirty="0">
                <a:solidFill>
                  <a:srgbClr val="333333"/>
                </a:solidFill>
                <a:latin typeface="Trebuchet MS"/>
                <a:cs typeface="Trebuchet MS"/>
              </a:rPr>
              <a:t>LNMP</a:t>
            </a:r>
            <a:r>
              <a:rPr sz="950" b="1" spc="25" dirty="0">
                <a:solidFill>
                  <a:srgbClr val="333333"/>
                </a:solidFill>
                <a:latin typeface="微软雅黑"/>
                <a:cs typeface="微软雅黑"/>
              </a:rPr>
              <a:t>动态网站架构</a:t>
            </a:r>
            <a:endParaRPr sz="950">
              <a:latin typeface="微软雅黑"/>
              <a:cs typeface="微软雅黑"/>
            </a:endParaRPr>
          </a:p>
          <a:p>
            <a:pPr marL="969644" lvl="2" indent="-386080">
              <a:lnSpc>
                <a:spcPct val="100000"/>
              </a:lnSpc>
              <a:spcBef>
                <a:spcPts val="885"/>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5"/>
              </a:rPr>
              <a:t>配置</a:t>
            </a:r>
            <a:r>
              <a:rPr sz="950" b="1" u="sng" spc="155" dirty="0">
                <a:solidFill>
                  <a:srgbClr val="4183C4"/>
                </a:solidFill>
                <a:uFill>
                  <a:solidFill>
                    <a:srgbClr val="4183C4"/>
                  </a:solidFill>
                </a:uFill>
                <a:latin typeface="Trebuchet MS"/>
                <a:cs typeface="Trebuchet MS"/>
                <a:hlinkClick r:id="rId5"/>
              </a:rPr>
              <a:t>N</a:t>
            </a:r>
            <a:r>
              <a:rPr sz="950" b="1" spc="70" dirty="0">
                <a:solidFill>
                  <a:srgbClr val="4183C4"/>
                </a:solidFill>
                <a:latin typeface="Trebuchet MS"/>
                <a:cs typeface="Trebuchet MS"/>
                <a:hlinkClick r:id="rId5"/>
              </a:rPr>
              <a:t>g</a:t>
            </a:r>
            <a:r>
              <a:rPr sz="950" b="1" u="sng" spc="40" dirty="0">
                <a:solidFill>
                  <a:srgbClr val="4183C4"/>
                </a:solidFill>
                <a:uFill>
                  <a:solidFill>
                    <a:srgbClr val="4183C4"/>
                  </a:solidFill>
                </a:uFill>
                <a:latin typeface="Trebuchet MS"/>
                <a:cs typeface="Trebuchet MS"/>
                <a:hlinkClick r:id="rId5"/>
              </a:rPr>
              <a:t>inx</a:t>
            </a:r>
            <a:r>
              <a:rPr sz="950" b="1" u="sng" spc="25" dirty="0">
                <a:solidFill>
                  <a:srgbClr val="4183C4"/>
                </a:solidFill>
                <a:uFill>
                  <a:solidFill>
                    <a:srgbClr val="4183C4"/>
                  </a:solidFill>
                </a:uFill>
                <a:latin typeface="微软雅黑"/>
                <a:cs typeface="微软雅黑"/>
                <a:hlinkClick r:id="rId5"/>
              </a:rPr>
              <a:t>服务</a:t>
            </a:r>
            <a:endParaRPr sz="950">
              <a:latin typeface="微软雅黑"/>
              <a:cs typeface="微软雅黑"/>
            </a:endParaRPr>
          </a:p>
          <a:p>
            <a:pPr marL="969644" lvl="2" indent="-386080">
              <a:lnSpc>
                <a:spcPct val="100000"/>
              </a:lnSpc>
              <a:spcBef>
                <a:spcPts val="360"/>
              </a:spcBef>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6"/>
              </a:rPr>
              <a:t>配置</a:t>
            </a:r>
            <a:r>
              <a:rPr sz="950" b="1" u="sng" spc="210" dirty="0">
                <a:solidFill>
                  <a:srgbClr val="4183C4"/>
                </a:solidFill>
                <a:uFill>
                  <a:solidFill>
                    <a:srgbClr val="4183C4"/>
                  </a:solidFill>
                </a:uFill>
                <a:latin typeface="Trebuchet MS"/>
                <a:cs typeface="Trebuchet MS"/>
                <a:hlinkClick r:id="rId6"/>
              </a:rPr>
              <a:t>M</a:t>
            </a:r>
            <a:r>
              <a:rPr sz="950" b="1" spc="45" dirty="0">
                <a:solidFill>
                  <a:srgbClr val="4183C4"/>
                </a:solidFill>
                <a:latin typeface="Trebuchet MS"/>
                <a:cs typeface="Trebuchet MS"/>
                <a:hlinkClick r:id="rId6"/>
              </a:rPr>
              <a:t>y</a:t>
            </a:r>
            <a:r>
              <a:rPr sz="950" b="1" u="sng" spc="50" dirty="0">
                <a:solidFill>
                  <a:srgbClr val="4183C4"/>
                </a:solidFill>
                <a:uFill>
                  <a:solidFill>
                    <a:srgbClr val="4183C4"/>
                  </a:solidFill>
                </a:uFill>
                <a:latin typeface="Trebuchet MS"/>
                <a:cs typeface="Trebuchet MS"/>
                <a:hlinkClick r:id="rId6"/>
              </a:rPr>
              <a:t>sql</a:t>
            </a:r>
            <a:r>
              <a:rPr sz="950" b="1" u="sng" spc="25" dirty="0">
                <a:solidFill>
                  <a:srgbClr val="4183C4"/>
                </a:solidFill>
                <a:uFill>
                  <a:solidFill>
                    <a:srgbClr val="4183C4"/>
                  </a:solidFill>
                </a:uFill>
                <a:latin typeface="微软雅黑"/>
                <a:cs typeface="微软雅黑"/>
                <a:hlinkClick r:id="rId6"/>
              </a:rPr>
              <a:t>服务</a:t>
            </a:r>
            <a:endParaRPr sz="950">
              <a:latin typeface="微软雅黑"/>
              <a:cs typeface="微软雅黑"/>
            </a:endParaRPr>
          </a:p>
          <a:p>
            <a:pPr marL="298450" marR="3957954" lvl="2" indent="285750">
              <a:lnSpc>
                <a:spcPct val="131600"/>
              </a:lnSpc>
              <a:buFont typeface="Trebuchet MS"/>
              <a:buAutoNum type="arabicPeriod"/>
              <a:tabLst>
                <a:tab pos="970280" algn="l"/>
              </a:tabLst>
            </a:pPr>
            <a:r>
              <a:rPr sz="950" b="1" u="sng" spc="25" dirty="0">
                <a:solidFill>
                  <a:srgbClr val="4183C4"/>
                </a:solidFill>
                <a:uFill>
                  <a:solidFill>
                    <a:srgbClr val="4183C4"/>
                  </a:solidFill>
                </a:uFill>
                <a:latin typeface="微软雅黑"/>
                <a:cs typeface="微软雅黑"/>
                <a:hlinkClick r:id="rId7"/>
              </a:rPr>
              <a:t>配置</a:t>
            </a:r>
            <a:r>
              <a:rPr sz="950" b="1" spc="60" dirty="0">
                <a:solidFill>
                  <a:srgbClr val="4183C4"/>
                </a:solidFill>
                <a:latin typeface="Trebuchet MS"/>
                <a:cs typeface="Trebuchet MS"/>
                <a:hlinkClick r:id="rId7"/>
              </a:rPr>
              <a:t>p</a:t>
            </a:r>
            <a:r>
              <a:rPr sz="950" b="1" u="sng" spc="70" dirty="0">
                <a:solidFill>
                  <a:srgbClr val="4183C4"/>
                </a:solidFill>
                <a:uFill>
                  <a:solidFill>
                    <a:srgbClr val="4183C4"/>
                  </a:solidFill>
                </a:uFill>
                <a:latin typeface="Trebuchet MS"/>
                <a:cs typeface="Trebuchet MS"/>
                <a:hlinkClick r:id="rId7"/>
              </a:rPr>
              <a:t>hp</a:t>
            </a:r>
            <a:r>
              <a:rPr sz="950" b="1" u="sng" spc="15" dirty="0">
                <a:solidFill>
                  <a:srgbClr val="4183C4"/>
                </a:solidFill>
                <a:uFill>
                  <a:solidFill>
                    <a:srgbClr val="4183C4"/>
                  </a:solidFill>
                </a:uFill>
                <a:latin typeface="微软雅黑"/>
                <a:cs typeface="微软雅黑"/>
                <a:hlinkClick r:id="rId7"/>
              </a:rPr>
              <a:t>服务 </a:t>
            </a:r>
            <a:r>
              <a:rPr sz="950" b="1" spc="5" dirty="0">
                <a:solidFill>
                  <a:srgbClr val="4183C4"/>
                </a:solidFill>
                <a:latin typeface="微软雅黑"/>
                <a:cs typeface="微软雅黑"/>
              </a:rPr>
              <a:t> </a:t>
            </a:r>
            <a:r>
              <a:rPr sz="950" b="1" u="sng" spc="-20" dirty="0">
                <a:solidFill>
                  <a:srgbClr val="4183C4"/>
                </a:solidFill>
                <a:uFill>
                  <a:solidFill>
                    <a:srgbClr val="4183C4"/>
                  </a:solidFill>
                </a:uFill>
                <a:latin typeface="Trebuchet MS"/>
                <a:cs typeface="Trebuchet MS"/>
                <a:hlinkClick r:id="rId8"/>
              </a:rPr>
              <a:t>20.3</a:t>
            </a:r>
            <a:r>
              <a:rPr sz="950" b="1" u="sng" spc="-50" dirty="0">
                <a:solidFill>
                  <a:srgbClr val="4183C4"/>
                </a:solidFill>
                <a:uFill>
                  <a:solidFill>
                    <a:srgbClr val="4183C4"/>
                  </a:solidFill>
                </a:uFill>
                <a:latin typeface="Trebuchet MS"/>
                <a:cs typeface="Trebuchet MS"/>
                <a:hlinkClick r:id="rId8"/>
              </a:rPr>
              <a:t> </a:t>
            </a:r>
            <a:r>
              <a:rPr sz="950" b="1" u="sng" spc="25" dirty="0">
                <a:solidFill>
                  <a:srgbClr val="4183C4"/>
                </a:solidFill>
                <a:uFill>
                  <a:solidFill>
                    <a:srgbClr val="4183C4"/>
                  </a:solidFill>
                </a:uFill>
                <a:latin typeface="微软雅黑"/>
                <a:cs typeface="微软雅黑"/>
                <a:hlinkClick r:id="rId8"/>
              </a:rPr>
              <a:t>搭建</a:t>
            </a:r>
            <a:r>
              <a:rPr sz="950" b="1" u="sng" spc="45" dirty="0">
                <a:solidFill>
                  <a:srgbClr val="4183C4"/>
                </a:solidFill>
                <a:uFill>
                  <a:solidFill>
                    <a:srgbClr val="4183C4"/>
                  </a:solidFill>
                </a:uFill>
                <a:latin typeface="Trebuchet MS"/>
                <a:cs typeface="Trebuchet MS"/>
                <a:hlinkClick r:id="rId8"/>
              </a:rPr>
              <a:t>Discuz</a:t>
            </a:r>
            <a:r>
              <a:rPr sz="950" b="1" u="sng" spc="25" dirty="0">
                <a:solidFill>
                  <a:srgbClr val="4183C4"/>
                </a:solidFill>
                <a:uFill>
                  <a:solidFill>
                    <a:srgbClr val="4183C4"/>
                  </a:solidFill>
                </a:uFill>
                <a:latin typeface="微软雅黑"/>
                <a:cs typeface="微软雅黑"/>
                <a:hlinkClick r:id="rId8"/>
              </a:rPr>
              <a:t>论坛</a:t>
            </a:r>
            <a:endParaRPr sz="950">
              <a:latin typeface="微软雅黑"/>
              <a:cs typeface="微软雅黑"/>
            </a:endParaRPr>
          </a:p>
          <a:p>
            <a:pPr marL="298450">
              <a:lnSpc>
                <a:spcPct val="100000"/>
              </a:lnSpc>
              <a:spcBef>
                <a:spcPts val="810"/>
              </a:spcBef>
            </a:pPr>
            <a:r>
              <a:rPr sz="950" b="1" u="sng" spc="-25" dirty="0">
                <a:solidFill>
                  <a:srgbClr val="4183C4"/>
                </a:solidFill>
                <a:uFill>
                  <a:solidFill>
                    <a:srgbClr val="4183C4"/>
                  </a:solidFill>
                </a:uFill>
                <a:latin typeface="Trebuchet MS"/>
                <a:cs typeface="Trebuchet MS"/>
                <a:hlinkClick r:id="rId9"/>
              </a:rPr>
              <a:t>20.</a:t>
            </a:r>
            <a:r>
              <a:rPr sz="950" b="1" u="sng" dirty="0">
                <a:solidFill>
                  <a:srgbClr val="4183C4"/>
                </a:solidFill>
                <a:uFill>
                  <a:solidFill>
                    <a:srgbClr val="4183C4"/>
                  </a:solidFill>
                </a:uFill>
                <a:latin typeface="Trebuchet MS"/>
                <a:cs typeface="Trebuchet MS"/>
                <a:hlinkClick r:id="rId9"/>
              </a:rPr>
              <a:t>4</a:t>
            </a:r>
            <a:r>
              <a:rPr sz="950" b="1" u="sng" spc="-35" dirty="0">
                <a:solidFill>
                  <a:srgbClr val="4183C4"/>
                </a:solidFill>
                <a:uFill>
                  <a:solidFill>
                    <a:srgbClr val="4183C4"/>
                  </a:solidFill>
                </a:uFill>
                <a:latin typeface="Trebuchet MS"/>
                <a:cs typeface="Trebuchet MS"/>
                <a:hlinkClick r:id="rId9"/>
              </a:rPr>
              <a:t> </a:t>
            </a:r>
            <a:r>
              <a:rPr sz="950" b="1" u="sng" spc="25" dirty="0">
                <a:solidFill>
                  <a:srgbClr val="4183C4"/>
                </a:solidFill>
                <a:uFill>
                  <a:solidFill>
                    <a:srgbClr val="4183C4"/>
                  </a:solidFill>
                </a:uFill>
                <a:latin typeface="微软雅黑"/>
                <a:cs typeface="微软雅黑"/>
                <a:hlinkClick r:id="rId9"/>
              </a:rPr>
              <a:t>选购服务器主机</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20" dirty="0">
                <a:solidFill>
                  <a:srgbClr val="333333"/>
                </a:solidFill>
                <a:latin typeface="Trebuchet MS"/>
                <a:cs typeface="Trebuchet MS"/>
              </a:rPr>
              <a:t>20.1</a:t>
            </a:r>
            <a:r>
              <a:rPr sz="950" b="1" spc="-35" dirty="0">
                <a:solidFill>
                  <a:srgbClr val="333333"/>
                </a:solidFill>
                <a:latin typeface="Trebuchet MS"/>
                <a:cs typeface="Trebuchet MS"/>
              </a:rPr>
              <a:t> </a:t>
            </a:r>
            <a:r>
              <a:rPr sz="950" b="1" spc="25" dirty="0">
                <a:solidFill>
                  <a:srgbClr val="333333"/>
                </a:solidFill>
                <a:latin typeface="微软雅黑"/>
                <a:cs typeface="微软雅黑"/>
              </a:rPr>
              <a:t>源码包程序</a:t>
            </a:r>
            <a:endParaRPr sz="950">
              <a:latin typeface="微软雅黑"/>
              <a:cs typeface="微软雅黑"/>
            </a:endParaRPr>
          </a:p>
          <a:p>
            <a:pPr marL="12700" marR="5080" indent="-635">
              <a:lnSpc>
                <a:spcPct val="131600"/>
              </a:lnSpc>
              <a:spcBef>
                <a:spcPts val="900"/>
              </a:spcBef>
            </a:pPr>
            <a:r>
              <a:rPr sz="950" b="1" spc="25" dirty="0">
                <a:solidFill>
                  <a:srgbClr val="333333"/>
                </a:solidFill>
                <a:latin typeface="微软雅黑"/>
                <a:cs typeface="微软雅黑"/>
              </a:rPr>
              <a:t>本书第</a:t>
            </a:r>
            <a:r>
              <a:rPr sz="950" b="1" dirty="0">
                <a:solidFill>
                  <a:srgbClr val="333333"/>
                </a:solidFill>
                <a:latin typeface="Trebuchet MS"/>
                <a:cs typeface="Trebuchet MS"/>
              </a:rPr>
              <a:t>1</a:t>
            </a:r>
            <a:r>
              <a:rPr sz="950" b="1" spc="25" dirty="0">
                <a:solidFill>
                  <a:srgbClr val="333333"/>
                </a:solidFill>
                <a:latin typeface="微软雅黑"/>
                <a:cs typeface="微软雅黑"/>
              </a:rPr>
              <a:t>章中曾经讲到，在</a:t>
            </a:r>
            <a:r>
              <a:rPr sz="950" b="1" spc="110" dirty="0">
                <a:solidFill>
                  <a:srgbClr val="333333"/>
                </a:solidFill>
                <a:latin typeface="Trebuchet MS"/>
                <a:cs typeface="Trebuchet MS"/>
              </a:rPr>
              <a:t>RPM</a:t>
            </a:r>
            <a:r>
              <a:rPr sz="950" b="1" u="sng" spc="25" dirty="0">
                <a:solidFill>
                  <a:srgbClr val="4183C4"/>
                </a:solidFill>
                <a:uFill>
                  <a:solidFill>
                    <a:srgbClr val="4183C4"/>
                  </a:solidFill>
                </a:uFill>
                <a:latin typeface="微软雅黑"/>
                <a:cs typeface="微软雅黑"/>
                <a:hlinkClick r:id="rId3"/>
              </a:rPr>
              <a:t>红帽</a:t>
            </a:r>
            <a:r>
              <a:rPr sz="950" b="1" spc="25" dirty="0">
                <a:solidFill>
                  <a:srgbClr val="333333"/>
                </a:solidFill>
                <a:latin typeface="微软雅黑"/>
                <a:cs typeface="微软雅黑"/>
              </a:rPr>
              <a:t>软件包管理器技术出现之前，</a:t>
            </a:r>
            <a:r>
              <a:rPr sz="950" b="1" u="sng" spc="45" dirty="0">
                <a:solidFill>
                  <a:srgbClr val="4183C4"/>
                </a:solidFill>
                <a:uFill>
                  <a:solidFill>
                    <a:srgbClr val="4183C4"/>
                  </a:solidFill>
                </a:uFill>
                <a:latin typeface="Trebuchet MS"/>
                <a:cs typeface="Trebuchet MS"/>
                <a:hlinkClick r:id="rId3"/>
              </a:rPr>
              <a:t>Linux</a:t>
            </a:r>
            <a:r>
              <a:rPr sz="950" b="1" u="sng" spc="25" dirty="0">
                <a:solidFill>
                  <a:srgbClr val="4183C4"/>
                </a:solidFill>
                <a:uFill>
                  <a:solidFill>
                    <a:srgbClr val="4183C4"/>
                  </a:solidFill>
                </a:uFill>
                <a:latin typeface="微软雅黑"/>
                <a:cs typeface="微软雅黑"/>
                <a:hlinkClick r:id="rId3"/>
              </a:rPr>
              <a:t>系</a:t>
            </a:r>
            <a:r>
              <a:rPr sz="950" b="1" u="sng" spc="20" dirty="0">
                <a:solidFill>
                  <a:srgbClr val="4183C4"/>
                </a:solidFill>
                <a:uFill>
                  <a:solidFill>
                    <a:srgbClr val="4183C4"/>
                  </a:solidFill>
                </a:uFill>
                <a:latin typeface="微软雅黑"/>
                <a:cs typeface="微软雅黑"/>
                <a:hlinkClick r:id="rId3"/>
              </a:rPr>
              <a:t>统</a:t>
            </a:r>
            <a:r>
              <a:rPr sz="950" b="1" spc="20" dirty="0">
                <a:solidFill>
                  <a:srgbClr val="333333"/>
                </a:solidFill>
                <a:latin typeface="微软雅黑"/>
                <a:cs typeface="微软雅黑"/>
              </a:rPr>
              <a:t>运维人员只能通过源码包的 </a:t>
            </a:r>
            <a:r>
              <a:rPr sz="950" b="1" spc="25" dirty="0">
                <a:solidFill>
                  <a:srgbClr val="333333"/>
                </a:solidFill>
                <a:latin typeface="微软雅黑"/>
                <a:cs typeface="微软雅黑"/>
              </a:rPr>
              <a:t>方式来安装各种服务程序，这是一件非常繁琐且极易消耗时间与耐心的事情；而且在安装、升级、卸载 程序时还要考虑到与其他程序或函数库的相互依赖关系，这就要求运维人员不仅要掌握更多的</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 统理论知识以及高超的实操技能，还需要有极好的耐心才能安装好一个源码软件包。考虑到本书的读者 都是刚入门或准备入门的运维新人，因为本书在前面的章节中一直都是采用软件仓库的方式来安装服务 程序。但是，现在依然有很多软件程序只有源码包的形式，如果我们只会使用</a:t>
            </a:r>
            <a:r>
              <a:rPr sz="950" b="1" spc="55" dirty="0">
                <a:solidFill>
                  <a:srgbClr val="333333"/>
                </a:solidFill>
                <a:latin typeface="Trebuchet MS"/>
                <a:cs typeface="Trebuchet MS"/>
              </a:rPr>
              <a:t>dnf</a:t>
            </a:r>
            <a:r>
              <a:rPr sz="950" b="1" u="sng" spc="25" dirty="0">
                <a:solidFill>
                  <a:srgbClr val="4183C4"/>
                </a:solidFill>
                <a:uFill>
                  <a:solidFill>
                    <a:srgbClr val="4183C4"/>
                  </a:solidFill>
                </a:uFill>
                <a:latin typeface="微软雅黑"/>
                <a:cs typeface="微软雅黑"/>
                <a:hlinkClick r:id="rId10"/>
              </a:rPr>
              <a:t>命令</a:t>
            </a:r>
            <a:r>
              <a:rPr sz="950" b="1" spc="25" dirty="0">
                <a:solidFill>
                  <a:srgbClr val="333333"/>
                </a:solidFill>
                <a:latin typeface="微软雅黑"/>
                <a:cs typeface="微软雅黑"/>
              </a:rPr>
              <a:t>来安装程序，则 面对这些只有源码包的软件程序时，将充满无力感，要么需要等到第三方组织将这些软件程序编写成 </a:t>
            </a:r>
            <a:r>
              <a:rPr sz="950" b="1" spc="110" dirty="0">
                <a:solidFill>
                  <a:srgbClr val="333333"/>
                </a:solidFill>
                <a:latin typeface="Trebuchet MS"/>
                <a:cs typeface="Trebuchet MS"/>
              </a:rPr>
              <a:t>RPM</a:t>
            </a:r>
            <a:r>
              <a:rPr sz="950" b="1" spc="25" dirty="0">
                <a:solidFill>
                  <a:srgbClr val="333333"/>
                </a:solidFill>
                <a:latin typeface="微软雅黑"/>
                <a:cs typeface="微软雅黑"/>
              </a:rPr>
              <a:t>软件包之后再行使用，要么就只能寻找相关软件程序的替代品了（而且替代软件还必须具备</a:t>
            </a:r>
            <a:r>
              <a:rPr sz="950" b="1" spc="110" dirty="0">
                <a:solidFill>
                  <a:srgbClr val="333333"/>
                </a:solidFill>
                <a:latin typeface="Trebuchet MS"/>
                <a:cs typeface="Trebuchet MS"/>
              </a:rPr>
              <a:t>RPM</a:t>
            </a:r>
            <a:r>
              <a:rPr sz="950" b="1" spc="15" dirty="0">
                <a:solidFill>
                  <a:srgbClr val="333333"/>
                </a:solidFill>
                <a:latin typeface="微软雅黑"/>
                <a:cs typeface="微软雅黑"/>
              </a:rPr>
              <a:t>软 </a:t>
            </a:r>
            <a:r>
              <a:rPr sz="950" b="1" spc="25" dirty="0">
                <a:solidFill>
                  <a:srgbClr val="333333"/>
                </a:solidFill>
                <a:latin typeface="微软雅黑"/>
                <a:cs typeface="微软雅黑"/>
              </a:rPr>
              <a:t>件包的形式）。由此可见，如果运维人员只会使用软件仓库来安装服务程序，将会形成知识短板，对日 后的运维工作带来不利。</a:t>
            </a:r>
            <a:endParaRPr sz="950">
              <a:latin typeface="微软雅黑"/>
              <a:cs typeface="微软雅黑"/>
            </a:endParaRPr>
          </a:p>
          <a:p>
            <a:pPr marL="12700" marR="74930">
              <a:lnSpc>
                <a:spcPct val="131700"/>
              </a:lnSpc>
              <a:spcBef>
                <a:spcPts val="825"/>
              </a:spcBef>
            </a:pPr>
            <a:r>
              <a:rPr sz="950" b="1" spc="25" dirty="0">
                <a:solidFill>
                  <a:srgbClr val="333333"/>
                </a:solidFill>
                <a:latin typeface="微软雅黑"/>
                <a:cs typeface="微软雅黑"/>
              </a:rPr>
              <a:t>本着不能让自己的读者在运维工作中吃亏的想法</a:t>
            </a:r>
            <a:r>
              <a:rPr sz="950" b="1" spc="20" dirty="0">
                <a:solidFill>
                  <a:srgbClr val="333333"/>
                </a:solidFill>
                <a:latin typeface="微软雅黑"/>
                <a:cs typeface="微软雅黑"/>
              </a:rPr>
              <a:t>，</a:t>
            </a:r>
            <a:r>
              <a:rPr sz="950" b="1" u="sng" spc="25" dirty="0">
                <a:solidFill>
                  <a:srgbClr val="4183C4"/>
                </a:solidFill>
                <a:uFill>
                  <a:solidFill>
                    <a:srgbClr val="4183C4"/>
                  </a:solidFill>
                </a:uFill>
                <a:latin typeface="微软雅黑"/>
                <a:cs typeface="微软雅黑"/>
                <a:hlinkClick r:id="rId3"/>
              </a:rPr>
              <a:t>刘遄</a:t>
            </a:r>
            <a:r>
              <a:rPr sz="950" b="1" spc="20" dirty="0">
                <a:solidFill>
                  <a:srgbClr val="333333"/>
                </a:solidFill>
                <a:latin typeface="微软雅黑"/>
                <a:cs typeface="微软雅黑"/>
              </a:rPr>
              <a:t>老师接下来会详细讲解如何使用源码包的方式来 </a:t>
            </a:r>
            <a:r>
              <a:rPr sz="950" b="1" spc="25" dirty="0">
                <a:solidFill>
                  <a:srgbClr val="333333"/>
                </a:solidFill>
                <a:latin typeface="微软雅黑"/>
                <a:cs typeface="微软雅黑"/>
              </a:rPr>
              <a:t>安装服务程序。</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其实，使用源码包来安装服务程序具有两个优势。</a:t>
            </a:r>
            <a:endParaRPr sz="950">
              <a:latin typeface="微软雅黑"/>
              <a:cs typeface="微软雅黑"/>
            </a:endParaRPr>
          </a:p>
          <a:p>
            <a:pPr marL="193675" marR="142240">
              <a:lnSpc>
                <a:spcPct val="131600"/>
              </a:lnSpc>
              <a:spcBef>
                <a:spcPts val="825"/>
              </a:spcBef>
            </a:pPr>
            <a:r>
              <a:rPr sz="950" b="1" spc="25" dirty="0">
                <a:solidFill>
                  <a:srgbClr val="777777"/>
                </a:solidFill>
                <a:latin typeface="微软雅黑"/>
                <a:cs typeface="微软雅黑"/>
              </a:rPr>
              <a:t>源码包的可移植性非常好，几乎可以在任何</a:t>
            </a:r>
            <a:r>
              <a:rPr sz="950" b="1" spc="45" dirty="0">
                <a:solidFill>
                  <a:srgbClr val="777777"/>
                </a:solidFill>
                <a:latin typeface="Trebuchet MS"/>
                <a:cs typeface="Trebuchet MS"/>
              </a:rPr>
              <a:t>Linux</a:t>
            </a:r>
            <a:r>
              <a:rPr sz="950" b="1" spc="25" dirty="0">
                <a:solidFill>
                  <a:srgbClr val="777777"/>
                </a:solidFill>
                <a:latin typeface="微软雅黑"/>
                <a:cs typeface="微软雅黑"/>
              </a:rPr>
              <a:t>系统中安装使用，而</a:t>
            </a:r>
            <a:r>
              <a:rPr sz="950" b="1" spc="110" dirty="0">
                <a:solidFill>
                  <a:srgbClr val="777777"/>
                </a:solidFill>
                <a:latin typeface="Trebuchet MS"/>
                <a:cs typeface="Trebuchet MS"/>
              </a:rPr>
              <a:t>RPM</a:t>
            </a:r>
            <a:r>
              <a:rPr sz="950" b="1" spc="20" dirty="0">
                <a:solidFill>
                  <a:srgbClr val="777777"/>
                </a:solidFill>
                <a:latin typeface="微软雅黑"/>
                <a:cs typeface="微软雅黑"/>
              </a:rPr>
              <a:t>软件包是针对特定系统 </a:t>
            </a:r>
            <a:r>
              <a:rPr sz="950" b="1" spc="25" dirty="0">
                <a:solidFill>
                  <a:srgbClr val="777777"/>
                </a:solidFill>
                <a:latin typeface="微软雅黑"/>
                <a:cs typeface="微软雅黑"/>
              </a:rPr>
              <a:t>和架构编写的指令集，必须严格地符合执行环境才能顺利安装（即只会去</a:t>
            </a:r>
            <a:r>
              <a:rPr sz="950" b="1" spc="-125" dirty="0">
                <a:solidFill>
                  <a:srgbClr val="777777"/>
                </a:solidFill>
                <a:latin typeface="Trebuchet MS"/>
                <a:cs typeface="Trebuchet MS"/>
              </a:rPr>
              <a:t>“</a:t>
            </a:r>
            <a:r>
              <a:rPr sz="950" b="1" spc="25" dirty="0">
                <a:solidFill>
                  <a:srgbClr val="777777"/>
                </a:solidFill>
                <a:latin typeface="微软雅黑"/>
                <a:cs typeface="微软雅黑"/>
              </a:rPr>
              <a:t>生硬地</a:t>
            </a:r>
            <a:r>
              <a:rPr sz="950" b="1" spc="-125" dirty="0">
                <a:solidFill>
                  <a:srgbClr val="777777"/>
                </a:solidFill>
                <a:latin typeface="Trebuchet MS"/>
                <a:cs typeface="Trebuchet MS"/>
              </a:rPr>
              <a:t>”</a:t>
            </a:r>
            <a:r>
              <a:rPr sz="950" b="1" spc="25" dirty="0">
                <a:solidFill>
                  <a:srgbClr val="777777"/>
                </a:solidFill>
                <a:latin typeface="微软雅黑"/>
                <a:cs typeface="微软雅黑"/>
              </a:rPr>
              <a:t>安装服务程</a:t>
            </a:r>
            <a:endParaRPr sz="950">
              <a:latin typeface="微软雅黑"/>
              <a:cs typeface="微软雅黑"/>
            </a:endParaRPr>
          </a:p>
          <a:p>
            <a:pPr marL="193675">
              <a:lnSpc>
                <a:spcPct val="100000"/>
              </a:lnSpc>
              <a:spcBef>
                <a:spcPts val="360"/>
              </a:spcBef>
            </a:pPr>
            <a:r>
              <a:rPr sz="950" b="1" spc="25" dirty="0">
                <a:solidFill>
                  <a:srgbClr val="777777"/>
                </a:solidFill>
                <a:latin typeface="微软雅黑"/>
                <a:cs typeface="微软雅黑"/>
              </a:rPr>
              <a:t>序）。</a:t>
            </a:r>
            <a:endParaRPr sz="950">
              <a:latin typeface="微软雅黑"/>
              <a:cs typeface="微软雅黑"/>
            </a:endParaRPr>
          </a:p>
          <a:p>
            <a:pPr marL="193675" marR="141605">
              <a:lnSpc>
                <a:spcPct val="131600"/>
              </a:lnSpc>
              <a:spcBef>
                <a:spcPts val="755"/>
              </a:spcBef>
            </a:pPr>
            <a:r>
              <a:rPr sz="950" b="1" spc="25" dirty="0">
                <a:solidFill>
                  <a:srgbClr val="777777"/>
                </a:solidFill>
                <a:latin typeface="微软雅黑"/>
                <a:cs typeface="微软雅黑"/>
              </a:rPr>
              <a:t>使用源码包安装服务程序时会有一个编译过程，因此能够更好地适应安装主机的系统环境，运行效 率和优化程度都会强于使用</a:t>
            </a:r>
            <a:r>
              <a:rPr sz="950" b="1" spc="110" dirty="0">
                <a:solidFill>
                  <a:srgbClr val="777777"/>
                </a:solidFill>
                <a:latin typeface="Trebuchet MS"/>
                <a:cs typeface="Trebuchet MS"/>
              </a:rPr>
              <a:t>RPM</a:t>
            </a:r>
            <a:r>
              <a:rPr sz="950" b="1" spc="25" dirty="0">
                <a:solidFill>
                  <a:srgbClr val="777777"/>
                </a:solidFill>
                <a:latin typeface="微软雅黑"/>
                <a:cs typeface="微软雅黑"/>
              </a:rPr>
              <a:t>软件包安装的服务程序。也就是说，可以将采用源码包安装服务 程序的方式看作是针对系统的</a:t>
            </a:r>
            <a:r>
              <a:rPr sz="950" b="1" spc="-125" dirty="0">
                <a:solidFill>
                  <a:srgbClr val="777777"/>
                </a:solidFill>
                <a:latin typeface="Trebuchet MS"/>
                <a:cs typeface="Trebuchet MS"/>
              </a:rPr>
              <a:t>“</a:t>
            </a:r>
            <a:r>
              <a:rPr sz="950" b="1" spc="25" dirty="0">
                <a:solidFill>
                  <a:srgbClr val="777777"/>
                </a:solidFill>
                <a:latin typeface="微软雅黑"/>
                <a:cs typeface="微软雅黑"/>
              </a:rPr>
              <a:t>量体裁衣</a:t>
            </a:r>
            <a:r>
              <a:rPr sz="950" b="1" spc="-125" dirty="0">
                <a:solidFill>
                  <a:srgbClr val="777777"/>
                </a:solidFill>
                <a:latin typeface="Trebuchet MS"/>
                <a:cs typeface="Trebuchet MS"/>
              </a:rPr>
              <a:t>”</a:t>
            </a:r>
            <a:r>
              <a:rPr sz="950" b="1" spc="25" dirty="0">
                <a:solidFill>
                  <a:srgbClr val="777777"/>
                </a:solidFill>
                <a:latin typeface="微软雅黑"/>
                <a:cs typeface="微软雅黑"/>
              </a:rPr>
              <a:t>。</a:t>
            </a:r>
            <a:endParaRPr sz="950">
              <a:latin typeface="微软雅黑"/>
              <a:cs typeface="微软雅黑"/>
            </a:endParaRPr>
          </a:p>
        </p:txBody>
      </p:sp>
      <p:sp>
        <p:nvSpPr>
          <p:cNvPr id="13" name="object 13"/>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361</a:t>
            </a:fld>
            <a:endParaRPr sz="800">
              <a:latin typeface="小哥哥网恋吗"/>
              <a:cs typeface="小哥哥网恋吗"/>
            </a:endParaRPr>
          </a:p>
        </p:txBody>
      </p:sp>
      <p:sp>
        <p:nvSpPr>
          <p:cNvPr id="12" name="object 1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2788935"/>
            <a:ext cx="38735" cy="476884"/>
          </a:xfrm>
          <a:custGeom>
            <a:avLst/>
            <a:gdLst/>
            <a:ahLst/>
            <a:cxnLst/>
            <a:rect l="l" t="t" r="r" b="b"/>
            <a:pathLst>
              <a:path w="38734" h="476885">
                <a:moveTo>
                  <a:pt x="38117" y="476471"/>
                </a:moveTo>
                <a:lnTo>
                  <a:pt x="0" y="476471"/>
                </a:lnTo>
                <a:lnTo>
                  <a:pt x="0" y="0"/>
                </a:lnTo>
                <a:lnTo>
                  <a:pt x="38117" y="0"/>
                </a:lnTo>
                <a:lnTo>
                  <a:pt x="38117" y="476471"/>
                </a:lnTo>
                <a:close/>
              </a:path>
            </a:pathLst>
          </a:custGeom>
          <a:solidFill>
            <a:srgbClr val="DEE1E4"/>
          </a:solidFill>
        </p:spPr>
        <p:txBody>
          <a:bodyPr wrap="square" lIns="0" tIns="0" rIns="0" bIns="0" rtlCol="0"/>
          <a:lstStyle/>
          <a:p>
            <a:endParaRPr/>
          </a:p>
        </p:txBody>
      </p:sp>
      <p:sp>
        <p:nvSpPr>
          <p:cNvPr id="3" name="object 3"/>
          <p:cNvSpPr/>
          <p:nvPr/>
        </p:nvSpPr>
        <p:spPr>
          <a:xfrm>
            <a:off x="959124" y="4418467"/>
            <a:ext cx="38735" cy="191135"/>
          </a:xfrm>
          <a:custGeom>
            <a:avLst/>
            <a:gdLst/>
            <a:ahLst/>
            <a:cxnLst/>
            <a:rect l="l" t="t" r="r" b="b"/>
            <a:pathLst>
              <a:path w="38734" h="191135">
                <a:moveTo>
                  <a:pt x="38117" y="190588"/>
                </a:moveTo>
                <a:lnTo>
                  <a:pt x="0" y="190588"/>
                </a:lnTo>
                <a:lnTo>
                  <a:pt x="0" y="0"/>
                </a:lnTo>
                <a:lnTo>
                  <a:pt x="38117" y="0"/>
                </a:lnTo>
                <a:lnTo>
                  <a:pt x="38117" y="190588"/>
                </a:lnTo>
                <a:close/>
              </a:path>
            </a:pathLst>
          </a:custGeom>
          <a:solidFill>
            <a:srgbClr val="DEE1E4"/>
          </a:solidFill>
        </p:spPr>
        <p:txBody>
          <a:bodyPr wrap="square" lIns="0" tIns="0" rIns="0" bIns="0" rtlCol="0"/>
          <a:lstStyle/>
          <a:p>
            <a:endParaRPr/>
          </a:p>
        </p:txBody>
      </p:sp>
      <p:sp>
        <p:nvSpPr>
          <p:cNvPr id="4" name="object 4"/>
          <p:cNvSpPr/>
          <p:nvPr/>
        </p:nvSpPr>
        <p:spPr>
          <a:xfrm>
            <a:off x="959124" y="5380939"/>
            <a:ext cx="38735" cy="191135"/>
          </a:xfrm>
          <a:custGeom>
            <a:avLst/>
            <a:gdLst/>
            <a:ahLst/>
            <a:cxnLst/>
            <a:rect l="l" t="t" r="r" b="b"/>
            <a:pathLst>
              <a:path w="38734" h="191135">
                <a:moveTo>
                  <a:pt x="38117" y="190588"/>
                </a:moveTo>
                <a:lnTo>
                  <a:pt x="0" y="190588"/>
                </a:lnTo>
                <a:lnTo>
                  <a:pt x="0" y="0"/>
                </a:lnTo>
                <a:lnTo>
                  <a:pt x="38117" y="0"/>
                </a:lnTo>
                <a:lnTo>
                  <a:pt x="38117" y="190588"/>
                </a:lnTo>
                <a:close/>
              </a:path>
            </a:pathLst>
          </a:custGeom>
          <a:solidFill>
            <a:srgbClr val="DEE1E4"/>
          </a:solidFill>
        </p:spPr>
        <p:txBody>
          <a:bodyPr wrap="square" lIns="0" tIns="0" rIns="0" bIns="0" rtlCol="0"/>
          <a:lstStyle/>
          <a:p>
            <a:endParaRPr/>
          </a:p>
        </p:txBody>
      </p:sp>
      <p:sp>
        <p:nvSpPr>
          <p:cNvPr id="5" name="object 5"/>
          <p:cNvSpPr/>
          <p:nvPr/>
        </p:nvSpPr>
        <p:spPr>
          <a:xfrm>
            <a:off x="959124" y="6534000"/>
            <a:ext cx="38735" cy="191135"/>
          </a:xfrm>
          <a:custGeom>
            <a:avLst/>
            <a:gdLst/>
            <a:ahLst/>
            <a:cxnLst/>
            <a:rect l="l" t="t" r="r" b="b"/>
            <a:pathLst>
              <a:path w="38734" h="191134">
                <a:moveTo>
                  <a:pt x="38117" y="190588"/>
                </a:moveTo>
                <a:lnTo>
                  <a:pt x="0" y="190588"/>
                </a:lnTo>
                <a:lnTo>
                  <a:pt x="0" y="0"/>
                </a:lnTo>
                <a:lnTo>
                  <a:pt x="38117" y="0"/>
                </a:lnTo>
                <a:lnTo>
                  <a:pt x="38117" y="190588"/>
                </a:lnTo>
                <a:close/>
              </a:path>
            </a:pathLst>
          </a:custGeom>
          <a:solidFill>
            <a:srgbClr val="DEE1E4"/>
          </a:solidFill>
        </p:spPr>
        <p:txBody>
          <a:bodyPr wrap="square" lIns="0" tIns="0" rIns="0" bIns="0" rtlCol="0"/>
          <a:lstStyle/>
          <a:p>
            <a:endParaRPr/>
          </a:p>
        </p:txBody>
      </p:sp>
      <p:sp>
        <p:nvSpPr>
          <p:cNvPr id="6" name="object 6"/>
          <p:cNvSpPr/>
          <p:nvPr/>
        </p:nvSpPr>
        <p:spPr>
          <a:xfrm>
            <a:off x="959124" y="7486943"/>
            <a:ext cx="38735" cy="191135"/>
          </a:xfrm>
          <a:custGeom>
            <a:avLst/>
            <a:gdLst/>
            <a:ahLst/>
            <a:cxnLst/>
            <a:rect l="l" t="t" r="r" b="b"/>
            <a:pathLst>
              <a:path w="38734" h="191134">
                <a:moveTo>
                  <a:pt x="38117" y="190588"/>
                </a:moveTo>
                <a:lnTo>
                  <a:pt x="0" y="190588"/>
                </a:lnTo>
                <a:lnTo>
                  <a:pt x="0" y="0"/>
                </a:lnTo>
                <a:lnTo>
                  <a:pt x="38117" y="0"/>
                </a:lnTo>
                <a:lnTo>
                  <a:pt x="38117" y="190588"/>
                </a:lnTo>
                <a:close/>
              </a:path>
            </a:pathLst>
          </a:custGeom>
          <a:solidFill>
            <a:srgbClr val="DEE1E4"/>
          </a:solidFill>
        </p:spPr>
        <p:txBody>
          <a:bodyPr wrap="square" lIns="0" tIns="0" rIns="0" bIns="0" rtlCol="0"/>
          <a:lstStyle/>
          <a:p>
            <a:endParaRPr/>
          </a:p>
        </p:txBody>
      </p:sp>
      <p:sp>
        <p:nvSpPr>
          <p:cNvPr id="7" name="object 7"/>
          <p:cNvSpPr txBox="1"/>
          <p:nvPr/>
        </p:nvSpPr>
        <p:spPr>
          <a:xfrm>
            <a:off x="946424" y="374925"/>
            <a:ext cx="543623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一般来讲，在安装软件时，如果能通过软件仓库来安装，就用</a:t>
            </a:r>
            <a:r>
              <a:rPr sz="950" b="1" spc="55" dirty="0">
                <a:solidFill>
                  <a:srgbClr val="333333"/>
                </a:solidFill>
                <a:latin typeface="Trebuchet MS"/>
                <a:cs typeface="Trebuchet MS"/>
              </a:rPr>
              <a:t>dnf</a:t>
            </a:r>
            <a:r>
              <a:rPr sz="950" b="1" u="sng" spc="25" dirty="0">
                <a:solidFill>
                  <a:srgbClr val="4183C4"/>
                </a:solidFill>
                <a:uFill>
                  <a:solidFill>
                    <a:srgbClr val="4183C4"/>
                  </a:solidFill>
                </a:uFill>
                <a:latin typeface="微软雅黑"/>
                <a:cs typeface="微软雅黑"/>
                <a:hlinkClick r:id="rId2"/>
              </a:rPr>
              <a:t>命令</a:t>
            </a:r>
            <a:r>
              <a:rPr sz="950" b="1" spc="25" dirty="0">
                <a:solidFill>
                  <a:srgbClr val="333333"/>
                </a:solidFill>
                <a:latin typeface="微软雅黑"/>
                <a:cs typeface="微软雅黑"/>
              </a:rPr>
              <a:t>搞定它；反之则去寻找合适的</a:t>
            </a:r>
            <a:endParaRPr sz="950">
              <a:latin typeface="微软雅黑"/>
              <a:cs typeface="微软雅黑"/>
            </a:endParaRPr>
          </a:p>
        </p:txBody>
      </p:sp>
      <p:sp>
        <p:nvSpPr>
          <p:cNvPr id="10" name="object 10"/>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362</a:t>
            </a:fld>
            <a:endParaRPr sz="800">
              <a:latin typeface="小哥哥网恋吗"/>
              <a:cs typeface="小哥哥网恋吗"/>
            </a:endParaRPr>
          </a:p>
        </p:txBody>
      </p:sp>
      <p:sp>
        <p:nvSpPr>
          <p:cNvPr id="8" name="object 8"/>
          <p:cNvSpPr txBox="1"/>
          <p:nvPr/>
        </p:nvSpPr>
        <p:spPr>
          <a:xfrm>
            <a:off x="946653" y="523573"/>
            <a:ext cx="5673725" cy="8963660"/>
          </a:xfrm>
          <a:prstGeom prst="rect">
            <a:avLst/>
          </a:prstGeom>
        </p:spPr>
        <p:txBody>
          <a:bodyPr vert="horz" wrap="square" lIns="0" tIns="12065" rIns="0" bIns="0" rtlCol="0">
            <a:spAutoFit/>
          </a:bodyPr>
          <a:lstStyle/>
          <a:p>
            <a:pPr marL="12700" marR="49530">
              <a:lnSpc>
                <a:spcPct val="131600"/>
              </a:lnSpc>
              <a:spcBef>
                <a:spcPts val="95"/>
              </a:spcBef>
            </a:pPr>
            <a:r>
              <a:rPr sz="950" b="1" spc="110" dirty="0">
                <a:solidFill>
                  <a:srgbClr val="333333"/>
                </a:solidFill>
                <a:latin typeface="Trebuchet MS"/>
                <a:cs typeface="Trebuchet MS"/>
              </a:rPr>
              <a:t>RPM</a:t>
            </a:r>
            <a:r>
              <a:rPr sz="950" b="1" spc="25" dirty="0">
                <a:solidFill>
                  <a:srgbClr val="333333"/>
                </a:solidFill>
                <a:latin typeface="微软雅黑"/>
                <a:cs typeface="微软雅黑"/>
              </a:rPr>
              <a:t>软件包来安装；如果是在没有资源可用，那就只能使用源码包来安装了。使用源码包安装服务程序 的过程看似复杂，其实在归纳汇总后只需要</a:t>
            </a:r>
            <a:r>
              <a:rPr sz="950" b="1" spc="5" dirty="0">
                <a:solidFill>
                  <a:srgbClr val="333333"/>
                </a:solidFill>
                <a:latin typeface="Trebuchet MS"/>
                <a:cs typeface="Trebuchet MS"/>
              </a:rPr>
              <a:t>4</a:t>
            </a:r>
            <a:r>
              <a:rPr sz="950" b="1" spc="5" dirty="0">
                <a:solidFill>
                  <a:srgbClr val="333333"/>
                </a:solidFill>
                <a:latin typeface="微软雅黑"/>
                <a:cs typeface="微软雅黑"/>
              </a:rPr>
              <a:t>～</a:t>
            </a:r>
            <a:r>
              <a:rPr sz="950" b="1" spc="5" dirty="0">
                <a:solidFill>
                  <a:srgbClr val="333333"/>
                </a:solidFill>
                <a:latin typeface="Trebuchet MS"/>
                <a:cs typeface="Trebuchet MS"/>
              </a:rPr>
              <a:t>5</a:t>
            </a:r>
            <a:r>
              <a:rPr sz="950" b="1" spc="25" dirty="0">
                <a:solidFill>
                  <a:srgbClr val="333333"/>
                </a:solidFill>
                <a:latin typeface="微软雅黑"/>
                <a:cs typeface="微软雅黑"/>
              </a:rPr>
              <a:t>个步骤即可完成安装。接下来会对每一个步骤进行详 </a:t>
            </a:r>
            <a:r>
              <a:rPr sz="950" b="1" spc="30" dirty="0">
                <a:solidFill>
                  <a:srgbClr val="333333"/>
                </a:solidFill>
                <a:latin typeface="微软雅黑"/>
                <a:cs typeface="微软雅黑"/>
              </a:rPr>
              <a:t> </a:t>
            </a:r>
            <a:r>
              <a:rPr sz="950" b="1" spc="25" dirty="0">
                <a:solidFill>
                  <a:srgbClr val="333333"/>
                </a:solidFill>
                <a:latin typeface="微软雅黑"/>
                <a:cs typeface="微软雅黑"/>
              </a:rPr>
              <a:t>解。</a:t>
            </a:r>
            <a:endParaRPr sz="950">
              <a:latin typeface="微软雅黑"/>
              <a:cs typeface="微软雅黑"/>
            </a:endParaRPr>
          </a:p>
          <a:p>
            <a:pPr>
              <a:lnSpc>
                <a:spcPct val="100000"/>
              </a:lnSpc>
              <a:spcBef>
                <a:spcPts val="85"/>
              </a:spcBef>
            </a:pPr>
            <a:endParaRPr sz="650">
              <a:latin typeface="微软雅黑"/>
              <a:cs typeface="微软雅黑"/>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marR="78105">
              <a:lnSpc>
                <a:spcPct val="131600"/>
              </a:lnSpc>
              <a:spcBef>
                <a:spcPts val="955"/>
              </a:spcBef>
            </a:pPr>
            <a:r>
              <a:rPr sz="950" b="1" spc="25" dirty="0">
                <a:solidFill>
                  <a:srgbClr val="333333"/>
                </a:solidFill>
                <a:latin typeface="微软雅黑"/>
                <a:cs typeface="微软雅黑"/>
              </a:rPr>
              <a:t>需要提前说明的是，在使用源码包安装程序时，会输出大量的过程信息，这些信息的意义并不大，因此 本章会省略这部分输出信息而不作特殊备注，请大家在具体操作时以实际为准。</a:t>
            </a:r>
            <a:endParaRPr sz="950">
              <a:latin typeface="微软雅黑"/>
              <a:cs typeface="微软雅黑"/>
            </a:endParaRPr>
          </a:p>
          <a:p>
            <a:pPr marL="12700" marR="54610">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b="1" spc="25" dirty="0">
                <a:solidFill>
                  <a:srgbClr val="333333"/>
                </a:solidFill>
                <a:latin typeface="微软雅黑"/>
                <a:cs typeface="微软雅黑"/>
              </a:rPr>
              <a:t>：下载及解压源码包文件。为了方便在网络中传输，源码包文件通常会在归档后使用</a:t>
            </a:r>
            <a:r>
              <a:rPr sz="950" b="1" spc="30" dirty="0">
                <a:solidFill>
                  <a:srgbClr val="333333"/>
                </a:solidFill>
                <a:latin typeface="Trebuchet MS"/>
                <a:cs typeface="Trebuchet MS"/>
              </a:rPr>
              <a:t>gzip</a:t>
            </a:r>
            <a:r>
              <a:rPr sz="950" b="1" spc="25" dirty="0">
                <a:solidFill>
                  <a:srgbClr val="333333"/>
                </a:solidFill>
                <a:latin typeface="微软雅黑"/>
                <a:cs typeface="微软雅黑"/>
              </a:rPr>
              <a:t>或</a:t>
            </a:r>
            <a:r>
              <a:rPr sz="950" b="1" spc="20" dirty="0">
                <a:solidFill>
                  <a:srgbClr val="333333"/>
                </a:solidFill>
                <a:latin typeface="Trebuchet MS"/>
                <a:cs typeface="Trebuchet MS"/>
              </a:rPr>
              <a:t>bzip2 </a:t>
            </a:r>
            <a:r>
              <a:rPr sz="950" b="1" spc="25" dirty="0">
                <a:solidFill>
                  <a:srgbClr val="333333"/>
                </a:solidFill>
                <a:latin typeface="微软雅黑"/>
                <a:cs typeface="微软雅黑"/>
              </a:rPr>
              <a:t>等格式进行压缩，因此一般会具有</a:t>
            </a:r>
            <a:r>
              <a:rPr sz="950" b="1" spc="10" dirty="0">
                <a:solidFill>
                  <a:srgbClr val="333333"/>
                </a:solidFill>
                <a:latin typeface="Trebuchet MS"/>
                <a:cs typeface="Trebuchet MS"/>
              </a:rPr>
              <a:t>.tar.gz</a:t>
            </a:r>
            <a:r>
              <a:rPr sz="950" b="1" spc="25" dirty="0">
                <a:solidFill>
                  <a:srgbClr val="333333"/>
                </a:solidFill>
                <a:latin typeface="微软雅黑"/>
                <a:cs typeface="微软雅黑"/>
              </a:rPr>
              <a:t>与</a:t>
            </a:r>
            <a:r>
              <a:rPr sz="950" b="1" spc="5" dirty="0">
                <a:solidFill>
                  <a:srgbClr val="333333"/>
                </a:solidFill>
                <a:latin typeface="Trebuchet MS"/>
                <a:cs typeface="Trebuchet MS"/>
              </a:rPr>
              <a:t>.tar.bz2</a:t>
            </a:r>
            <a:r>
              <a:rPr sz="950" b="1" spc="25" dirty="0">
                <a:solidFill>
                  <a:srgbClr val="333333"/>
                </a:solidFill>
                <a:latin typeface="微软雅黑"/>
                <a:cs typeface="微软雅黑"/>
              </a:rPr>
              <a:t>的后缀。要想使用源码包安装服务程序，必须先把 里面的内容解压出来，然后再切换到源码包文件的目录中：</a:t>
            </a:r>
            <a:endParaRPr sz="950">
              <a:latin typeface="微软雅黑"/>
              <a:cs typeface="微软雅黑"/>
            </a:endParaRPr>
          </a:p>
          <a:p>
            <a:pPr marL="193675" marR="2654300">
              <a:lnSpc>
                <a:spcPct val="197400"/>
              </a:lnSpc>
              <a:spcBef>
                <a:spcPts val="75"/>
              </a:spcBef>
            </a:pPr>
            <a:r>
              <a:rPr sz="950" b="1" spc="45" dirty="0">
                <a:solidFill>
                  <a:srgbClr val="777777"/>
                </a:solidFill>
                <a:latin typeface="Trebuchet MS"/>
                <a:cs typeface="Trebuchet MS"/>
              </a:rPr>
              <a:t>[root@linuxprobe</a:t>
            </a:r>
            <a:r>
              <a:rPr sz="950" b="1" spc="-35" dirty="0">
                <a:solidFill>
                  <a:srgbClr val="777777"/>
                </a:solidFill>
                <a:latin typeface="Trebuchet MS"/>
                <a:cs typeface="Trebuchet MS"/>
              </a:rPr>
              <a:t> </a:t>
            </a:r>
            <a:r>
              <a:rPr sz="950" b="1" dirty="0">
                <a:solidFill>
                  <a:srgbClr val="777777"/>
                </a:solidFill>
                <a:latin typeface="Trebuchet MS"/>
                <a:cs typeface="Trebuchet MS"/>
              </a:rPr>
              <a:t>~]#</a:t>
            </a:r>
            <a:r>
              <a:rPr sz="950" b="1" spc="-35" dirty="0">
                <a:solidFill>
                  <a:srgbClr val="777777"/>
                </a:solidFill>
                <a:latin typeface="Trebuchet MS"/>
                <a:cs typeface="Trebuchet MS"/>
              </a:rPr>
              <a:t> </a:t>
            </a:r>
            <a:r>
              <a:rPr sz="950" b="1" spc="55" dirty="0">
                <a:solidFill>
                  <a:srgbClr val="777777"/>
                </a:solidFill>
                <a:latin typeface="Trebuchet MS"/>
                <a:cs typeface="Trebuchet MS"/>
              </a:rPr>
              <a:t>tar</a:t>
            </a:r>
            <a:r>
              <a:rPr sz="950" b="1" spc="-35" dirty="0">
                <a:solidFill>
                  <a:srgbClr val="777777"/>
                </a:solidFill>
                <a:latin typeface="Trebuchet MS"/>
                <a:cs typeface="Trebuchet MS"/>
              </a:rPr>
              <a:t> </a:t>
            </a:r>
            <a:r>
              <a:rPr sz="950" b="1" spc="20" dirty="0">
                <a:solidFill>
                  <a:srgbClr val="777777"/>
                </a:solidFill>
                <a:latin typeface="Trebuchet MS"/>
                <a:cs typeface="Trebuchet MS"/>
              </a:rPr>
              <a:t>xzvf</a:t>
            </a:r>
            <a:r>
              <a:rPr sz="950" b="1" spc="-35" dirty="0">
                <a:solidFill>
                  <a:srgbClr val="777777"/>
                </a:solidFill>
                <a:latin typeface="Trebuchet MS"/>
                <a:cs typeface="Trebuchet MS"/>
              </a:rPr>
              <a:t> </a:t>
            </a:r>
            <a:r>
              <a:rPr sz="950" b="1" spc="35" dirty="0">
                <a:solidFill>
                  <a:srgbClr val="777777"/>
                </a:solidFill>
                <a:latin typeface="Trebuchet MS"/>
                <a:cs typeface="Trebuchet MS"/>
              </a:rPr>
              <a:t>FileName.tar.gz </a:t>
            </a:r>
            <a:r>
              <a:rPr sz="950" b="1" spc="-270" dirty="0">
                <a:solidFill>
                  <a:srgbClr val="777777"/>
                </a:solidFill>
                <a:latin typeface="Trebuchet MS"/>
                <a:cs typeface="Trebuchet MS"/>
              </a:rPr>
              <a:t> </a:t>
            </a:r>
            <a:r>
              <a:rPr sz="950" b="1" spc="45" dirty="0">
                <a:solidFill>
                  <a:srgbClr val="777777"/>
                </a:solidFill>
                <a:latin typeface="Trebuchet MS"/>
                <a:cs typeface="Trebuchet MS"/>
              </a:rPr>
              <a:t>[root@linuxprobe</a:t>
            </a:r>
            <a:r>
              <a:rPr sz="950" b="1" spc="-35" dirty="0">
                <a:solidFill>
                  <a:srgbClr val="777777"/>
                </a:solidFill>
                <a:latin typeface="Trebuchet MS"/>
                <a:cs typeface="Trebuchet MS"/>
              </a:rPr>
              <a:t> </a:t>
            </a:r>
            <a:r>
              <a:rPr sz="950" b="1" dirty="0">
                <a:solidFill>
                  <a:srgbClr val="777777"/>
                </a:solidFill>
                <a:latin typeface="Trebuchet MS"/>
                <a:cs typeface="Trebuchet MS"/>
              </a:rPr>
              <a:t>~]#</a:t>
            </a:r>
            <a:r>
              <a:rPr sz="950" b="1" spc="-30" dirty="0">
                <a:solidFill>
                  <a:srgbClr val="777777"/>
                </a:solidFill>
                <a:latin typeface="Trebuchet MS"/>
                <a:cs typeface="Trebuchet MS"/>
              </a:rPr>
              <a:t> </a:t>
            </a:r>
            <a:r>
              <a:rPr sz="950" b="1" spc="40" dirty="0">
                <a:solidFill>
                  <a:srgbClr val="777777"/>
                </a:solidFill>
                <a:latin typeface="Trebuchet MS"/>
                <a:cs typeface="Trebuchet MS"/>
              </a:rPr>
              <a:t>cd</a:t>
            </a:r>
            <a:r>
              <a:rPr sz="950" b="1" spc="-35" dirty="0">
                <a:solidFill>
                  <a:srgbClr val="777777"/>
                </a:solidFill>
                <a:latin typeface="Trebuchet MS"/>
                <a:cs typeface="Trebuchet MS"/>
              </a:rPr>
              <a:t> </a:t>
            </a:r>
            <a:r>
              <a:rPr sz="950" b="1" spc="30" dirty="0">
                <a:solidFill>
                  <a:srgbClr val="777777"/>
                </a:solidFill>
                <a:latin typeface="Trebuchet MS"/>
                <a:cs typeface="Trebuchet MS"/>
              </a:rPr>
              <a:t>FileDirectory</a:t>
            </a:r>
            <a:endParaRPr sz="950">
              <a:latin typeface="Trebuchet MS"/>
              <a:cs typeface="Trebuchet MS"/>
            </a:endParaRPr>
          </a:p>
          <a:p>
            <a:pPr marL="12700" marR="5080" indent="-635">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b="1" spc="25" dirty="0">
                <a:solidFill>
                  <a:srgbClr val="333333"/>
                </a:solidFill>
                <a:latin typeface="微软雅黑"/>
                <a:cs typeface="微软雅黑"/>
              </a:rPr>
              <a:t>：编译源码包代码。在正式使用源码包安装服务程序之前，还需要使用编译</a:t>
            </a:r>
            <a:r>
              <a:rPr sz="950" b="1" u="sng" spc="25" dirty="0">
                <a:solidFill>
                  <a:srgbClr val="4183C4"/>
                </a:solidFill>
                <a:uFill>
                  <a:solidFill>
                    <a:srgbClr val="4183C4"/>
                  </a:solidFill>
                </a:uFill>
                <a:latin typeface="微软雅黑"/>
                <a:cs typeface="微软雅黑"/>
                <a:hlinkClick r:id="rId2"/>
              </a:rPr>
              <a:t>脚本</a:t>
            </a:r>
            <a:r>
              <a:rPr sz="950" b="1" spc="20" dirty="0">
                <a:solidFill>
                  <a:srgbClr val="333333"/>
                </a:solidFill>
                <a:latin typeface="微软雅黑"/>
                <a:cs typeface="微软雅黑"/>
              </a:rPr>
              <a:t>针对当前系统进行 </a:t>
            </a:r>
            <a:r>
              <a:rPr sz="950" b="1" spc="25" dirty="0">
                <a:solidFill>
                  <a:srgbClr val="333333"/>
                </a:solidFill>
                <a:latin typeface="微软雅黑"/>
                <a:cs typeface="微软雅黑"/>
              </a:rPr>
              <a:t>一系列的评估工作，包括对源码包文件、软件之间及函数库之间的依赖关系、编译器、汇编器及连接器 进行检查。我们还可以根据需要来追加</a:t>
            </a:r>
            <a:r>
              <a:rPr sz="950" b="1" spc="15" dirty="0">
                <a:solidFill>
                  <a:srgbClr val="333333"/>
                </a:solidFill>
                <a:latin typeface="Trebuchet MS"/>
                <a:cs typeface="Trebuchet MS"/>
              </a:rPr>
              <a:t>--prefix</a:t>
            </a:r>
            <a:r>
              <a:rPr sz="950" b="1" spc="20" dirty="0">
                <a:solidFill>
                  <a:srgbClr val="333333"/>
                </a:solidFill>
                <a:latin typeface="微软雅黑"/>
                <a:cs typeface="微软雅黑"/>
              </a:rPr>
              <a:t>参数，以指定稍后源码包程序的安装路径，从而对服务程 </a:t>
            </a:r>
            <a:r>
              <a:rPr sz="950" b="1" spc="25" dirty="0">
                <a:solidFill>
                  <a:srgbClr val="333333"/>
                </a:solidFill>
                <a:latin typeface="微软雅黑"/>
                <a:cs typeface="微软雅黑"/>
              </a:rPr>
              <a:t>序的安装过程更加可控。当编译工作结束后，如果系统环境符合安装要求，一般会自动在当前目录下生 成一个</a:t>
            </a:r>
            <a:r>
              <a:rPr sz="950" b="1" spc="60" dirty="0">
                <a:solidFill>
                  <a:srgbClr val="333333"/>
                </a:solidFill>
                <a:latin typeface="Trebuchet MS"/>
                <a:cs typeface="Trebuchet MS"/>
              </a:rPr>
              <a:t>Makefile</a:t>
            </a:r>
            <a:r>
              <a:rPr sz="950" b="1" spc="25" dirty="0">
                <a:solidFill>
                  <a:srgbClr val="333333"/>
                </a:solidFill>
                <a:latin typeface="微软雅黑"/>
                <a:cs typeface="微软雅黑"/>
              </a:rPr>
              <a:t>安装文件。</a:t>
            </a:r>
            <a:endParaRPr sz="950">
              <a:latin typeface="微软雅黑"/>
              <a:cs typeface="微软雅黑"/>
            </a:endParaRPr>
          </a:p>
          <a:p>
            <a:pPr marL="193675">
              <a:lnSpc>
                <a:spcPct val="100000"/>
              </a:lnSpc>
              <a:spcBef>
                <a:spcPts val="1110"/>
              </a:spcBef>
            </a:pPr>
            <a:r>
              <a:rPr sz="950" b="1" spc="45" dirty="0">
                <a:solidFill>
                  <a:srgbClr val="777777"/>
                </a:solidFill>
                <a:latin typeface="Trebuchet MS"/>
                <a:cs typeface="Trebuchet MS"/>
              </a:rPr>
              <a:t>[root@linuxprobe</a:t>
            </a:r>
            <a:r>
              <a:rPr sz="950" b="1" spc="-30" dirty="0">
                <a:solidFill>
                  <a:srgbClr val="777777"/>
                </a:solidFill>
                <a:latin typeface="Trebuchet MS"/>
                <a:cs typeface="Trebuchet MS"/>
              </a:rPr>
              <a:t> </a:t>
            </a:r>
            <a:r>
              <a:rPr sz="950" b="1" dirty="0">
                <a:solidFill>
                  <a:srgbClr val="777777"/>
                </a:solidFill>
                <a:latin typeface="Trebuchet MS"/>
                <a:cs typeface="Trebuchet MS"/>
              </a:rPr>
              <a:t>~]#</a:t>
            </a:r>
            <a:r>
              <a:rPr sz="950" b="1" spc="-25" dirty="0">
                <a:solidFill>
                  <a:srgbClr val="777777"/>
                </a:solidFill>
                <a:latin typeface="Trebuchet MS"/>
                <a:cs typeface="Trebuchet MS"/>
              </a:rPr>
              <a:t> </a:t>
            </a:r>
            <a:r>
              <a:rPr sz="950" b="1" spc="35" dirty="0">
                <a:solidFill>
                  <a:srgbClr val="777777"/>
                </a:solidFill>
                <a:latin typeface="Trebuchet MS"/>
                <a:cs typeface="Trebuchet MS"/>
              </a:rPr>
              <a:t>./configure</a:t>
            </a:r>
            <a:r>
              <a:rPr sz="950" b="1" spc="-25" dirty="0">
                <a:solidFill>
                  <a:srgbClr val="777777"/>
                </a:solidFill>
                <a:latin typeface="Trebuchet MS"/>
                <a:cs typeface="Trebuchet MS"/>
              </a:rPr>
              <a:t> </a:t>
            </a:r>
            <a:r>
              <a:rPr sz="950" b="1" spc="40" dirty="0">
                <a:solidFill>
                  <a:srgbClr val="777777"/>
                </a:solidFill>
                <a:latin typeface="Trebuchet MS"/>
                <a:cs typeface="Trebuchet MS"/>
              </a:rPr>
              <a:t>--prefix=/usr/local/program</a:t>
            </a:r>
            <a:endParaRPr sz="950">
              <a:latin typeface="Trebuchet MS"/>
              <a:cs typeface="Trebuchet MS"/>
            </a:endParaRPr>
          </a:p>
          <a:p>
            <a:pPr marL="12700" marR="60325" algn="just">
              <a:lnSpc>
                <a:spcPct val="131600"/>
              </a:lnSpc>
              <a:spcBef>
                <a:spcPts val="75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b="1" spc="25" dirty="0">
                <a:solidFill>
                  <a:srgbClr val="333333"/>
                </a:solidFill>
                <a:latin typeface="微软雅黑"/>
                <a:cs typeface="微软雅黑"/>
              </a:rPr>
              <a:t>：生成二进制安装程序。刚刚生成的</a:t>
            </a:r>
            <a:r>
              <a:rPr sz="950" b="1" spc="60" dirty="0">
                <a:solidFill>
                  <a:srgbClr val="333333"/>
                </a:solidFill>
                <a:latin typeface="Trebuchet MS"/>
                <a:cs typeface="Trebuchet MS"/>
              </a:rPr>
              <a:t>Makefile</a:t>
            </a:r>
            <a:r>
              <a:rPr sz="950" b="1" spc="25" dirty="0">
                <a:solidFill>
                  <a:srgbClr val="333333"/>
                </a:solidFill>
                <a:latin typeface="微软雅黑"/>
                <a:cs typeface="微软雅黑"/>
              </a:rPr>
              <a:t>文件中会保存有关系统环境、软件依赖关系和安装 规则等内容，接下来便可以使用</a:t>
            </a:r>
            <a:r>
              <a:rPr sz="950" b="1" spc="80" dirty="0">
                <a:solidFill>
                  <a:srgbClr val="333333"/>
                </a:solidFill>
                <a:latin typeface="Trebuchet MS"/>
                <a:cs typeface="Trebuchet MS"/>
              </a:rPr>
              <a:t>make</a:t>
            </a:r>
            <a:r>
              <a:rPr sz="950" b="1" spc="25" dirty="0">
                <a:solidFill>
                  <a:srgbClr val="333333"/>
                </a:solidFill>
                <a:latin typeface="微软雅黑"/>
                <a:cs typeface="微软雅黑"/>
              </a:rPr>
              <a:t>命令来根据</a:t>
            </a:r>
            <a:r>
              <a:rPr sz="950" b="1" spc="60" dirty="0">
                <a:solidFill>
                  <a:srgbClr val="333333"/>
                </a:solidFill>
                <a:latin typeface="Trebuchet MS"/>
                <a:cs typeface="Trebuchet MS"/>
              </a:rPr>
              <a:t>Makefile</a:t>
            </a:r>
            <a:r>
              <a:rPr sz="950" b="1" spc="20" dirty="0">
                <a:solidFill>
                  <a:srgbClr val="333333"/>
                </a:solidFill>
                <a:latin typeface="微软雅黑"/>
                <a:cs typeface="微软雅黑"/>
              </a:rPr>
              <a:t>文件内容提供的合适规则编译生成出真正可 </a:t>
            </a:r>
            <a:r>
              <a:rPr sz="950" b="1" spc="25" dirty="0">
                <a:solidFill>
                  <a:srgbClr val="333333"/>
                </a:solidFill>
                <a:latin typeface="微软雅黑"/>
                <a:cs typeface="微软雅黑"/>
              </a:rPr>
              <a:t>供用户安装服务程序的二进制可执行文件了。</a:t>
            </a:r>
            <a:endParaRPr sz="950">
              <a:latin typeface="微软雅黑"/>
              <a:cs typeface="微软雅黑"/>
            </a:endParaRPr>
          </a:p>
          <a:p>
            <a:pPr>
              <a:lnSpc>
                <a:spcPct val="100000"/>
              </a:lnSpc>
              <a:spcBef>
                <a:spcPts val="75"/>
              </a:spcBef>
            </a:pPr>
            <a:endParaRPr sz="600">
              <a:latin typeface="微软雅黑"/>
              <a:cs typeface="微软雅黑"/>
            </a:endParaRPr>
          </a:p>
          <a:p>
            <a:pPr marL="193675">
              <a:lnSpc>
                <a:spcPct val="100000"/>
              </a:lnSpc>
              <a:spcBef>
                <a:spcPts val="5"/>
              </a:spcBef>
            </a:pPr>
            <a:r>
              <a:rPr sz="950" b="1" spc="45" dirty="0">
                <a:solidFill>
                  <a:srgbClr val="777777"/>
                </a:solidFill>
                <a:latin typeface="Trebuchet MS"/>
                <a:cs typeface="Trebuchet MS"/>
              </a:rPr>
              <a:t>[root@linuxprobe</a:t>
            </a:r>
            <a:r>
              <a:rPr sz="950" b="1" spc="-35" dirty="0">
                <a:solidFill>
                  <a:srgbClr val="777777"/>
                </a:solidFill>
                <a:latin typeface="Trebuchet MS"/>
                <a:cs typeface="Trebuchet MS"/>
              </a:rPr>
              <a:t> </a:t>
            </a:r>
            <a:r>
              <a:rPr sz="950" b="1" dirty="0">
                <a:solidFill>
                  <a:srgbClr val="777777"/>
                </a:solidFill>
                <a:latin typeface="Trebuchet MS"/>
                <a:cs typeface="Trebuchet MS"/>
              </a:rPr>
              <a:t>~]#</a:t>
            </a:r>
            <a:r>
              <a:rPr sz="950" b="1" spc="-35" dirty="0">
                <a:solidFill>
                  <a:srgbClr val="777777"/>
                </a:solidFill>
                <a:latin typeface="Trebuchet MS"/>
                <a:cs typeface="Trebuchet MS"/>
              </a:rPr>
              <a:t> </a:t>
            </a:r>
            <a:r>
              <a:rPr sz="950" b="1" spc="80" dirty="0">
                <a:solidFill>
                  <a:srgbClr val="777777"/>
                </a:solidFill>
                <a:latin typeface="Trebuchet MS"/>
                <a:cs typeface="Trebuchet MS"/>
              </a:rPr>
              <a:t>make</a:t>
            </a:r>
            <a:endParaRPr sz="950">
              <a:latin typeface="Trebuchet MS"/>
              <a:cs typeface="Trebuchet MS"/>
            </a:endParaRPr>
          </a:p>
          <a:p>
            <a:pPr marL="12700" marR="5080" algn="just">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b="1" spc="25" dirty="0">
                <a:solidFill>
                  <a:srgbClr val="333333"/>
                </a:solidFill>
                <a:latin typeface="微软雅黑"/>
                <a:cs typeface="微软雅黑"/>
              </a:rPr>
              <a:t>：运行二进制的服务程序安装包。由于不需要再检查系统环境，也不需要再编译代码，因此运行二 进制的服务程序安装包应该是速度最快的步骤。如果在源码包编译阶段使用了</a:t>
            </a:r>
            <a:r>
              <a:rPr sz="950" b="1" spc="15" dirty="0">
                <a:solidFill>
                  <a:srgbClr val="333333"/>
                </a:solidFill>
                <a:latin typeface="Trebuchet MS"/>
                <a:cs typeface="Trebuchet MS"/>
              </a:rPr>
              <a:t>--prefix</a:t>
            </a:r>
            <a:r>
              <a:rPr sz="950" b="1" spc="20" dirty="0">
                <a:solidFill>
                  <a:srgbClr val="333333"/>
                </a:solidFill>
                <a:latin typeface="微软雅黑"/>
                <a:cs typeface="微软雅黑"/>
              </a:rPr>
              <a:t>参数，那么此时服 </a:t>
            </a:r>
            <a:r>
              <a:rPr sz="950" b="1" spc="25" dirty="0">
                <a:solidFill>
                  <a:srgbClr val="333333"/>
                </a:solidFill>
                <a:latin typeface="微软雅黑"/>
                <a:cs typeface="微软雅黑"/>
              </a:rPr>
              <a:t>务程序就会被安装到那个目录，如果没有自行使用参数定义目录的话，一般会被默认安装</a:t>
            </a:r>
            <a:endParaRPr sz="950">
              <a:latin typeface="微软雅黑"/>
              <a:cs typeface="微软雅黑"/>
            </a:endParaRPr>
          </a:p>
          <a:p>
            <a:pPr marL="12700">
              <a:lnSpc>
                <a:spcPct val="100000"/>
              </a:lnSpc>
              <a:spcBef>
                <a:spcPts val="360"/>
              </a:spcBef>
            </a:pPr>
            <a:r>
              <a:rPr sz="950" b="1" spc="25" dirty="0">
                <a:solidFill>
                  <a:srgbClr val="333333"/>
                </a:solidFill>
                <a:latin typeface="微软雅黑"/>
                <a:cs typeface="微软雅黑"/>
              </a:rPr>
              <a:t>到</a:t>
            </a:r>
            <a:r>
              <a:rPr sz="950" b="1" spc="45" dirty="0">
                <a:solidFill>
                  <a:srgbClr val="333333"/>
                </a:solidFill>
                <a:latin typeface="Trebuchet MS"/>
                <a:cs typeface="Trebuchet MS"/>
              </a:rPr>
              <a:t>/usr/local/bin</a:t>
            </a:r>
            <a:r>
              <a:rPr sz="950" b="1" spc="25" dirty="0">
                <a:solidFill>
                  <a:srgbClr val="333333"/>
                </a:solidFill>
                <a:latin typeface="微软雅黑"/>
                <a:cs typeface="微软雅黑"/>
              </a:rPr>
              <a:t>目录中。</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b="1" spc="45" dirty="0">
                <a:solidFill>
                  <a:srgbClr val="777777"/>
                </a:solidFill>
                <a:latin typeface="Trebuchet MS"/>
                <a:cs typeface="Trebuchet MS"/>
              </a:rPr>
              <a:t>[root@linuxprobe</a:t>
            </a:r>
            <a:r>
              <a:rPr sz="950" b="1" spc="-30" dirty="0">
                <a:solidFill>
                  <a:srgbClr val="777777"/>
                </a:solidFill>
                <a:latin typeface="Trebuchet MS"/>
                <a:cs typeface="Trebuchet MS"/>
              </a:rPr>
              <a:t> </a:t>
            </a:r>
            <a:r>
              <a:rPr sz="950" b="1" dirty="0">
                <a:solidFill>
                  <a:srgbClr val="777777"/>
                </a:solidFill>
                <a:latin typeface="Trebuchet MS"/>
                <a:cs typeface="Trebuchet MS"/>
              </a:rPr>
              <a:t>~]#</a:t>
            </a:r>
            <a:r>
              <a:rPr sz="950" b="1" spc="-30" dirty="0">
                <a:solidFill>
                  <a:srgbClr val="777777"/>
                </a:solidFill>
                <a:latin typeface="Trebuchet MS"/>
                <a:cs typeface="Trebuchet MS"/>
              </a:rPr>
              <a:t> </a:t>
            </a:r>
            <a:r>
              <a:rPr sz="950" b="1" spc="80" dirty="0">
                <a:solidFill>
                  <a:srgbClr val="777777"/>
                </a:solidFill>
                <a:latin typeface="Trebuchet MS"/>
                <a:cs typeface="Trebuchet MS"/>
              </a:rPr>
              <a:t>make</a:t>
            </a:r>
            <a:r>
              <a:rPr sz="950" b="1" spc="-30" dirty="0">
                <a:solidFill>
                  <a:srgbClr val="777777"/>
                </a:solidFill>
                <a:latin typeface="Trebuchet MS"/>
                <a:cs typeface="Trebuchet MS"/>
              </a:rPr>
              <a:t> </a:t>
            </a:r>
            <a:r>
              <a:rPr sz="950" b="1" spc="45" dirty="0">
                <a:solidFill>
                  <a:srgbClr val="777777"/>
                </a:solidFill>
                <a:latin typeface="Trebuchet MS"/>
                <a:cs typeface="Trebuchet MS"/>
              </a:rPr>
              <a:t>install</a:t>
            </a:r>
            <a:endParaRPr sz="950">
              <a:latin typeface="Trebuchet MS"/>
              <a:cs typeface="Trebuchet MS"/>
            </a:endParaRPr>
          </a:p>
          <a:p>
            <a:pPr marL="12700" marR="7620">
              <a:lnSpc>
                <a:spcPct val="131600"/>
              </a:lnSpc>
              <a:spcBef>
                <a:spcPts val="75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0" dirty="0">
                <a:solidFill>
                  <a:srgbClr val="333333"/>
                </a:solidFill>
                <a:latin typeface="微软雅黑"/>
                <a:cs typeface="微软雅黑"/>
              </a:rPr>
              <a:t>步</a:t>
            </a:r>
            <a:r>
              <a:rPr sz="950" b="1" spc="25" dirty="0">
                <a:solidFill>
                  <a:srgbClr val="333333"/>
                </a:solidFill>
                <a:latin typeface="微软雅黑"/>
                <a:cs typeface="微软雅黑"/>
              </a:rPr>
              <a:t>：清理源码包临时文件。由于在安装服务程序的过程中进行了代码编译的工作，因此在安装后目录 中会遗留下很多临时垃圾文件，本着尽量不要浪费磁盘存储空间的原则，可以使用</a:t>
            </a:r>
            <a:r>
              <a:rPr sz="950" b="1" spc="80" dirty="0">
                <a:solidFill>
                  <a:srgbClr val="333333"/>
                </a:solidFill>
                <a:latin typeface="Trebuchet MS"/>
                <a:cs typeface="Trebuchet MS"/>
              </a:rPr>
              <a:t>make</a:t>
            </a:r>
            <a:r>
              <a:rPr sz="950" b="1" spc="-50" dirty="0">
                <a:solidFill>
                  <a:srgbClr val="333333"/>
                </a:solidFill>
                <a:latin typeface="Trebuchet MS"/>
                <a:cs typeface="Trebuchet MS"/>
              </a:rPr>
              <a:t> </a:t>
            </a:r>
            <a:r>
              <a:rPr sz="950" b="1" spc="45" dirty="0">
                <a:solidFill>
                  <a:srgbClr val="333333"/>
                </a:solidFill>
                <a:latin typeface="Trebuchet MS"/>
                <a:cs typeface="Trebuchet MS"/>
              </a:rPr>
              <a:t>clean</a:t>
            </a:r>
            <a:r>
              <a:rPr sz="950" b="1" spc="25" dirty="0">
                <a:solidFill>
                  <a:srgbClr val="333333"/>
                </a:solidFill>
                <a:latin typeface="微软雅黑"/>
                <a:cs typeface="微软雅黑"/>
              </a:rPr>
              <a:t>命令对 临时文件进行彻底的清理工作。</a:t>
            </a:r>
            <a:endParaRPr sz="950">
              <a:latin typeface="微软雅黑"/>
              <a:cs typeface="微软雅黑"/>
            </a:endParaRPr>
          </a:p>
          <a:p>
            <a:pPr marL="193675">
              <a:lnSpc>
                <a:spcPct val="100000"/>
              </a:lnSpc>
              <a:spcBef>
                <a:spcPts val="1110"/>
              </a:spcBef>
            </a:pPr>
            <a:r>
              <a:rPr sz="950" b="1" spc="45" dirty="0">
                <a:solidFill>
                  <a:srgbClr val="777777"/>
                </a:solidFill>
                <a:latin typeface="Trebuchet MS"/>
                <a:cs typeface="Trebuchet MS"/>
              </a:rPr>
              <a:t>[root@linuxprobe</a:t>
            </a:r>
            <a:r>
              <a:rPr sz="950" b="1" spc="-35" dirty="0">
                <a:solidFill>
                  <a:srgbClr val="777777"/>
                </a:solidFill>
                <a:latin typeface="Trebuchet MS"/>
                <a:cs typeface="Trebuchet MS"/>
              </a:rPr>
              <a:t> </a:t>
            </a:r>
            <a:r>
              <a:rPr sz="950" b="1" dirty="0">
                <a:solidFill>
                  <a:srgbClr val="777777"/>
                </a:solidFill>
                <a:latin typeface="Trebuchet MS"/>
                <a:cs typeface="Trebuchet MS"/>
              </a:rPr>
              <a:t>~]#</a:t>
            </a:r>
            <a:r>
              <a:rPr sz="950" b="1" spc="-35" dirty="0">
                <a:solidFill>
                  <a:srgbClr val="777777"/>
                </a:solidFill>
                <a:latin typeface="Trebuchet MS"/>
                <a:cs typeface="Trebuchet MS"/>
              </a:rPr>
              <a:t> </a:t>
            </a:r>
            <a:r>
              <a:rPr sz="950" b="1" spc="80" dirty="0">
                <a:solidFill>
                  <a:srgbClr val="777777"/>
                </a:solidFill>
                <a:latin typeface="Trebuchet MS"/>
                <a:cs typeface="Trebuchet MS"/>
              </a:rPr>
              <a:t>make</a:t>
            </a:r>
            <a:r>
              <a:rPr sz="950" b="1" spc="-30" dirty="0">
                <a:solidFill>
                  <a:srgbClr val="777777"/>
                </a:solidFill>
                <a:latin typeface="Trebuchet MS"/>
                <a:cs typeface="Trebuchet MS"/>
              </a:rPr>
              <a:t> </a:t>
            </a:r>
            <a:r>
              <a:rPr sz="950" b="1" spc="45" dirty="0">
                <a:solidFill>
                  <a:srgbClr val="777777"/>
                </a:solidFill>
                <a:latin typeface="Trebuchet MS"/>
                <a:cs typeface="Trebuchet MS"/>
              </a:rPr>
              <a:t>clean</a:t>
            </a:r>
            <a:endParaRPr sz="950">
              <a:latin typeface="Trebuchet MS"/>
              <a:cs typeface="Trebuchet MS"/>
            </a:endParaRPr>
          </a:p>
          <a:p>
            <a:pPr marL="12700" marR="41910">
              <a:lnSpc>
                <a:spcPct val="131600"/>
              </a:lnSpc>
              <a:spcBef>
                <a:spcPts val="825"/>
              </a:spcBef>
            </a:pPr>
            <a:r>
              <a:rPr sz="950" b="1" spc="25" dirty="0">
                <a:solidFill>
                  <a:srgbClr val="333333"/>
                </a:solidFill>
                <a:latin typeface="微软雅黑"/>
                <a:cs typeface="微软雅黑"/>
              </a:rPr>
              <a:t>估计有读者会有疑问，为什么通常是安装一个服务程序，源码包的编译工作</a:t>
            </a:r>
            <a:r>
              <a:rPr sz="950" b="1" spc="40" dirty="0">
                <a:solidFill>
                  <a:srgbClr val="333333"/>
                </a:solidFill>
                <a:latin typeface="微软雅黑"/>
                <a:cs typeface="微软雅黑"/>
              </a:rPr>
              <a:t>（</a:t>
            </a:r>
            <a:r>
              <a:rPr sz="950" b="1" spc="40" dirty="0">
                <a:solidFill>
                  <a:srgbClr val="333333"/>
                </a:solidFill>
                <a:latin typeface="Trebuchet MS"/>
                <a:cs typeface="Trebuchet MS"/>
              </a:rPr>
              <a:t>configure</a:t>
            </a:r>
            <a:r>
              <a:rPr sz="950" b="1" spc="40" dirty="0">
                <a:solidFill>
                  <a:srgbClr val="333333"/>
                </a:solidFill>
                <a:latin typeface="微软雅黑"/>
                <a:cs typeface="微软雅黑"/>
              </a:rPr>
              <a:t>）</a:t>
            </a:r>
            <a:r>
              <a:rPr sz="950" b="1" spc="25" dirty="0">
                <a:solidFill>
                  <a:srgbClr val="333333"/>
                </a:solidFill>
                <a:latin typeface="微软雅黑"/>
                <a:cs typeface="微软雅黑"/>
              </a:rPr>
              <a:t>与生成二进 制文件的工作</a:t>
            </a:r>
            <a:r>
              <a:rPr sz="950" b="1" spc="65" dirty="0">
                <a:solidFill>
                  <a:srgbClr val="333333"/>
                </a:solidFill>
                <a:latin typeface="微软雅黑"/>
                <a:cs typeface="微软雅黑"/>
              </a:rPr>
              <a:t>（</a:t>
            </a:r>
            <a:r>
              <a:rPr sz="950" b="1" spc="65" dirty="0">
                <a:solidFill>
                  <a:srgbClr val="333333"/>
                </a:solidFill>
                <a:latin typeface="Trebuchet MS"/>
                <a:cs typeface="Trebuchet MS"/>
              </a:rPr>
              <a:t>make</a:t>
            </a:r>
            <a:r>
              <a:rPr sz="950" b="1" spc="65" dirty="0">
                <a:solidFill>
                  <a:srgbClr val="333333"/>
                </a:solidFill>
                <a:latin typeface="微软雅黑"/>
                <a:cs typeface="微软雅黑"/>
              </a:rPr>
              <a:t>）</a:t>
            </a:r>
            <a:r>
              <a:rPr sz="950" b="1" spc="25" dirty="0">
                <a:solidFill>
                  <a:srgbClr val="333333"/>
                </a:solidFill>
                <a:latin typeface="微软雅黑"/>
                <a:cs typeface="微软雅黑"/>
              </a:rPr>
              <a:t>会使用这么长的时间，而采用</a:t>
            </a:r>
            <a:r>
              <a:rPr sz="950" b="1" spc="110" dirty="0">
                <a:solidFill>
                  <a:srgbClr val="333333"/>
                </a:solidFill>
                <a:latin typeface="Trebuchet MS"/>
                <a:cs typeface="Trebuchet MS"/>
              </a:rPr>
              <a:t>RPM</a:t>
            </a:r>
            <a:r>
              <a:rPr sz="950" b="1" spc="25" dirty="0">
                <a:solidFill>
                  <a:srgbClr val="333333"/>
                </a:solidFill>
                <a:latin typeface="微软雅黑"/>
                <a:cs typeface="微软雅黑"/>
              </a:rPr>
              <a:t>软件包安装就特别有效率呢？其实原因很简 单，在</a:t>
            </a:r>
            <a:r>
              <a:rPr sz="950" b="1" spc="65" dirty="0">
                <a:solidFill>
                  <a:srgbClr val="333333"/>
                </a:solidFill>
                <a:latin typeface="Trebuchet MS"/>
                <a:cs typeface="Trebuchet MS"/>
              </a:rPr>
              <a:t>RHCA</a:t>
            </a:r>
            <a:r>
              <a:rPr sz="950" b="1" spc="25" dirty="0">
                <a:solidFill>
                  <a:srgbClr val="333333"/>
                </a:solidFill>
                <a:latin typeface="微软雅黑"/>
                <a:cs typeface="微软雅黑"/>
              </a:rPr>
              <a:t>认证的</a:t>
            </a:r>
            <a:r>
              <a:rPr sz="950" b="1" spc="30" dirty="0">
                <a:solidFill>
                  <a:srgbClr val="333333"/>
                </a:solidFill>
                <a:latin typeface="Trebuchet MS"/>
                <a:cs typeface="Trebuchet MS"/>
              </a:rPr>
              <a:t>RH401</a:t>
            </a:r>
            <a:r>
              <a:rPr sz="950" b="1" spc="25" dirty="0">
                <a:solidFill>
                  <a:srgbClr val="333333"/>
                </a:solidFill>
                <a:latin typeface="微软雅黑"/>
                <a:cs typeface="微软雅黑"/>
              </a:rPr>
              <a:t>考试中，会要求考生写一个</a:t>
            </a:r>
            <a:r>
              <a:rPr sz="950" b="1" spc="110" dirty="0">
                <a:solidFill>
                  <a:srgbClr val="333333"/>
                </a:solidFill>
                <a:latin typeface="Trebuchet MS"/>
                <a:cs typeface="Trebuchet MS"/>
              </a:rPr>
              <a:t>RPM</a:t>
            </a:r>
            <a:r>
              <a:rPr sz="950" b="1" spc="25" dirty="0">
                <a:solidFill>
                  <a:srgbClr val="333333"/>
                </a:solidFill>
                <a:latin typeface="微软雅黑"/>
                <a:cs typeface="微软雅黑"/>
              </a:rPr>
              <a:t>软件包。刘遄老师会在本书的进阶篇中讲 </a:t>
            </a:r>
            <a:r>
              <a:rPr sz="950" b="1" spc="30" dirty="0">
                <a:solidFill>
                  <a:srgbClr val="333333"/>
                </a:solidFill>
                <a:latin typeface="微软雅黑"/>
                <a:cs typeface="微软雅黑"/>
              </a:rPr>
              <a:t> </a:t>
            </a:r>
            <a:r>
              <a:rPr sz="950" b="1" spc="25" dirty="0">
                <a:solidFill>
                  <a:srgbClr val="333333"/>
                </a:solidFill>
                <a:latin typeface="微软雅黑"/>
                <a:cs typeface="微软雅黑"/>
              </a:rPr>
              <a:t>到，其实</a:t>
            </a:r>
            <a:r>
              <a:rPr sz="950" b="1" spc="110" dirty="0">
                <a:solidFill>
                  <a:srgbClr val="333333"/>
                </a:solidFill>
                <a:latin typeface="Trebuchet MS"/>
                <a:cs typeface="Trebuchet MS"/>
              </a:rPr>
              <a:t>RPM</a:t>
            </a:r>
            <a:r>
              <a:rPr sz="950" b="1" spc="25" dirty="0">
                <a:solidFill>
                  <a:srgbClr val="333333"/>
                </a:solidFill>
                <a:latin typeface="微软雅黑"/>
                <a:cs typeface="微软雅黑"/>
              </a:rPr>
              <a:t>软件包就是把软件的源码包和一个针对特定系统、架构、环境编写的安装规定打包成一起 的指令集，因此为了让用户都能使用这个软件包来安装程序，通常一个软件程序会发布多种格式的</a:t>
            </a:r>
            <a:r>
              <a:rPr sz="950" b="1" spc="95" dirty="0">
                <a:solidFill>
                  <a:srgbClr val="333333"/>
                </a:solidFill>
                <a:latin typeface="Trebuchet MS"/>
                <a:cs typeface="Trebuchet MS"/>
              </a:rPr>
              <a:t>RPM </a:t>
            </a:r>
            <a:r>
              <a:rPr sz="950" b="1" spc="25" dirty="0">
                <a:solidFill>
                  <a:srgbClr val="333333"/>
                </a:solidFill>
                <a:latin typeface="微软雅黑"/>
                <a:cs typeface="微软雅黑"/>
              </a:rPr>
              <a:t>软件包（例如</a:t>
            </a:r>
            <a:r>
              <a:rPr sz="950" b="1" dirty="0">
                <a:solidFill>
                  <a:srgbClr val="333333"/>
                </a:solidFill>
                <a:latin typeface="Trebuchet MS"/>
                <a:cs typeface="Trebuchet MS"/>
              </a:rPr>
              <a:t>i386</a:t>
            </a:r>
            <a:r>
              <a:rPr sz="950" b="1" spc="25" dirty="0">
                <a:solidFill>
                  <a:srgbClr val="333333"/>
                </a:solidFill>
                <a:latin typeface="微软雅黑"/>
                <a:cs typeface="微软雅黑"/>
              </a:rPr>
              <a:t>、</a:t>
            </a:r>
            <a:r>
              <a:rPr sz="950" b="1" spc="-20" dirty="0">
                <a:solidFill>
                  <a:srgbClr val="333333"/>
                </a:solidFill>
                <a:latin typeface="Trebuchet MS"/>
                <a:cs typeface="Trebuchet MS"/>
              </a:rPr>
              <a:t>x86_64</a:t>
            </a:r>
            <a:r>
              <a:rPr sz="950" b="1" spc="20" dirty="0">
                <a:solidFill>
                  <a:srgbClr val="333333"/>
                </a:solidFill>
                <a:latin typeface="微软雅黑"/>
                <a:cs typeface="微软雅黑"/>
              </a:rPr>
              <a:t>等架构）来让用户选择。而源码包的软件作者肯定希望自己的软件能够被安 </a:t>
            </a:r>
            <a:r>
              <a:rPr sz="950" b="1" spc="25" dirty="0">
                <a:solidFill>
                  <a:srgbClr val="333333"/>
                </a:solidFill>
                <a:latin typeface="微软雅黑"/>
                <a:cs typeface="微软雅黑"/>
              </a:rPr>
              <a:t>装到更多的系统上面，能够被更多的用户所了解、使用，因此便会在编译阶段</a:t>
            </a:r>
            <a:r>
              <a:rPr sz="950" b="1" spc="40" dirty="0">
                <a:solidFill>
                  <a:srgbClr val="333333"/>
                </a:solidFill>
                <a:latin typeface="微软雅黑"/>
                <a:cs typeface="微软雅黑"/>
              </a:rPr>
              <a:t>（</a:t>
            </a:r>
            <a:r>
              <a:rPr sz="950" b="1" spc="40" dirty="0">
                <a:solidFill>
                  <a:srgbClr val="333333"/>
                </a:solidFill>
                <a:latin typeface="Trebuchet MS"/>
                <a:cs typeface="Trebuchet MS"/>
              </a:rPr>
              <a:t>configure</a:t>
            </a:r>
            <a:r>
              <a:rPr sz="950" b="1" spc="40" dirty="0">
                <a:solidFill>
                  <a:srgbClr val="333333"/>
                </a:solidFill>
                <a:latin typeface="微软雅黑"/>
                <a:cs typeface="微软雅黑"/>
              </a:rPr>
              <a:t>）</a:t>
            </a:r>
            <a:r>
              <a:rPr sz="950" b="1" spc="25" dirty="0">
                <a:solidFill>
                  <a:srgbClr val="333333"/>
                </a:solidFill>
                <a:latin typeface="微软雅黑"/>
                <a:cs typeface="微软雅黑"/>
              </a:rPr>
              <a:t>来检查用 户当前系统的情况，然后制定出一份可行的安装方案，所以会占用很多的系统资源，需要更长的等待时 间。</a:t>
            </a:r>
            <a:endParaRPr sz="950">
              <a:latin typeface="微软雅黑"/>
              <a:cs typeface="微软雅黑"/>
            </a:endParaRPr>
          </a:p>
        </p:txBody>
      </p:sp>
      <p:sp>
        <p:nvSpPr>
          <p:cNvPr id="9" name="object 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65456"/>
            <a:ext cx="5410835" cy="669925"/>
          </a:xfrm>
          <a:prstGeom prst="rect">
            <a:avLst/>
          </a:prstGeom>
        </p:spPr>
        <p:txBody>
          <a:bodyPr vert="horz" wrap="square" lIns="0" tIns="15875" rIns="0" bIns="0" rtlCol="0">
            <a:spAutoFit/>
          </a:bodyPr>
          <a:lstStyle/>
          <a:p>
            <a:pPr marL="12700">
              <a:lnSpc>
                <a:spcPct val="100000"/>
              </a:lnSpc>
              <a:spcBef>
                <a:spcPts val="125"/>
              </a:spcBef>
            </a:pPr>
            <a:r>
              <a:rPr sz="950" b="1" spc="-20" dirty="0">
                <a:solidFill>
                  <a:srgbClr val="333333"/>
                </a:solidFill>
                <a:latin typeface="Trebuchet MS"/>
                <a:cs typeface="Trebuchet MS"/>
              </a:rPr>
              <a:t>20.2</a:t>
            </a:r>
            <a:r>
              <a:rPr sz="950" b="1" spc="-35" dirty="0">
                <a:solidFill>
                  <a:srgbClr val="333333"/>
                </a:solidFill>
                <a:latin typeface="Trebuchet MS"/>
                <a:cs typeface="Trebuchet MS"/>
              </a:rPr>
              <a:t> </a:t>
            </a:r>
            <a:r>
              <a:rPr sz="950" b="1" spc="110" dirty="0">
                <a:solidFill>
                  <a:srgbClr val="333333"/>
                </a:solidFill>
                <a:latin typeface="Trebuchet MS"/>
                <a:cs typeface="Trebuchet MS"/>
              </a:rPr>
              <a:t>LNMP</a:t>
            </a:r>
            <a:r>
              <a:rPr sz="950" b="1" spc="25" dirty="0">
                <a:solidFill>
                  <a:srgbClr val="333333"/>
                </a:solidFill>
                <a:latin typeface="微软雅黑"/>
                <a:cs typeface="微软雅黑"/>
              </a:rPr>
              <a:t>动态网站架构</a:t>
            </a:r>
            <a:endParaRPr sz="950">
              <a:latin typeface="微软雅黑"/>
              <a:cs typeface="微软雅黑"/>
            </a:endParaRPr>
          </a:p>
          <a:p>
            <a:pPr marL="12700" marR="5080">
              <a:lnSpc>
                <a:spcPct val="131600"/>
              </a:lnSpc>
              <a:spcBef>
                <a:spcPts val="900"/>
              </a:spcBef>
            </a:pPr>
            <a:r>
              <a:rPr sz="950" b="1" spc="110" dirty="0">
                <a:solidFill>
                  <a:srgbClr val="333333"/>
                </a:solidFill>
                <a:latin typeface="Trebuchet MS"/>
                <a:cs typeface="Trebuchet MS"/>
              </a:rPr>
              <a:t>LNMP</a:t>
            </a:r>
            <a:r>
              <a:rPr sz="950" b="1" spc="25" dirty="0">
                <a:solidFill>
                  <a:srgbClr val="333333"/>
                </a:solidFill>
                <a:latin typeface="微软雅黑"/>
                <a:cs typeface="微软雅黑"/>
              </a:rPr>
              <a:t>动态网站部署架构是一套由</a:t>
            </a:r>
            <a:r>
              <a:rPr sz="950" b="1" spc="45" dirty="0">
                <a:solidFill>
                  <a:srgbClr val="333333"/>
                </a:solidFill>
                <a:latin typeface="Trebuchet MS"/>
                <a:cs typeface="Trebuchet MS"/>
              </a:rPr>
              <a:t>Linux</a:t>
            </a:r>
            <a:r>
              <a:rPr sz="950" b="1" spc="-40" dirty="0">
                <a:solidFill>
                  <a:srgbClr val="333333"/>
                </a:solidFill>
                <a:latin typeface="Trebuchet MS"/>
                <a:cs typeface="Trebuchet MS"/>
              </a:rPr>
              <a:t> </a:t>
            </a:r>
            <a:r>
              <a:rPr sz="950" b="1" dirty="0">
                <a:solidFill>
                  <a:srgbClr val="333333"/>
                </a:solidFill>
                <a:latin typeface="Trebuchet MS"/>
                <a:cs typeface="Trebuchet MS"/>
              </a:rPr>
              <a:t>+</a:t>
            </a:r>
            <a:r>
              <a:rPr sz="950" b="1" spc="-40" dirty="0">
                <a:solidFill>
                  <a:srgbClr val="333333"/>
                </a:solidFill>
                <a:latin typeface="Trebuchet MS"/>
                <a:cs typeface="Trebuchet MS"/>
              </a:rPr>
              <a:t> </a:t>
            </a:r>
            <a:r>
              <a:rPr sz="950" b="1" spc="70" dirty="0">
                <a:solidFill>
                  <a:srgbClr val="333333"/>
                </a:solidFill>
                <a:latin typeface="Trebuchet MS"/>
                <a:cs typeface="Trebuchet MS"/>
              </a:rPr>
              <a:t>Nginx</a:t>
            </a:r>
            <a:r>
              <a:rPr sz="950" b="1" spc="-35" dirty="0">
                <a:solidFill>
                  <a:srgbClr val="333333"/>
                </a:solidFill>
                <a:latin typeface="Trebuchet MS"/>
                <a:cs typeface="Trebuchet MS"/>
              </a:rPr>
              <a:t> </a:t>
            </a:r>
            <a:r>
              <a:rPr sz="950" b="1" dirty="0">
                <a:solidFill>
                  <a:srgbClr val="333333"/>
                </a:solidFill>
                <a:latin typeface="Trebuchet MS"/>
                <a:cs typeface="Trebuchet MS"/>
              </a:rPr>
              <a:t>+</a:t>
            </a:r>
            <a:r>
              <a:rPr sz="950" b="1" spc="-40" dirty="0">
                <a:solidFill>
                  <a:srgbClr val="333333"/>
                </a:solidFill>
                <a:latin typeface="Trebuchet MS"/>
                <a:cs typeface="Trebuchet MS"/>
              </a:rPr>
              <a:t> </a:t>
            </a:r>
            <a:r>
              <a:rPr sz="950" b="1" spc="85" dirty="0">
                <a:solidFill>
                  <a:srgbClr val="333333"/>
                </a:solidFill>
                <a:latin typeface="Trebuchet MS"/>
                <a:cs typeface="Trebuchet MS"/>
              </a:rPr>
              <a:t>MySQL</a:t>
            </a:r>
            <a:r>
              <a:rPr sz="950" b="1" spc="-40" dirty="0">
                <a:solidFill>
                  <a:srgbClr val="333333"/>
                </a:solidFill>
                <a:latin typeface="Trebuchet MS"/>
                <a:cs typeface="Trebuchet MS"/>
              </a:rPr>
              <a:t> </a:t>
            </a:r>
            <a:r>
              <a:rPr sz="950" b="1" dirty="0">
                <a:solidFill>
                  <a:srgbClr val="333333"/>
                </a:solidFill>
                <a:latin typeface="Trebuchet MS"/>
                <a:cs typeface="Trebuchet MS"/>
              </a:rPr>
              <a:t>+</a:t>
            </a:r>
            <a:r>
              <a:rPr sz="950" b="1" spc="-35" dirty="0">
                <a:solidFill>
                  <a:srgbClr val="333333"/>
                </a:solidFill>
                <a:latin typeface="Trebuchet MS"/>
                <a:cs typeface="Trebuchet MS"/>
              </a:rPr>
              <a:t> </a:t>
            </a:r>
            <a:r>
              <a:rPr sz="950" b="1" spc="65" dirty="0">
                <a:solidFill>
                  <a:srgbClr val="333333"/>
                </a:solidFill>
                <a:latin typeface="Trebuchet MS"/>
                <a:cs typeface="Trebuchet MS"/>
              </a:rPr>
              <a:t>PHP</a:t>
            </a:r>
            <a:r>
              <a:rPr sz="950" b="1" spc="25" dirty="0">
                <a:solidFill>
                  <a:srgbClr val="333333"/>
                </a:solidFill>
                <a:latin typeface="微软雅黑"/>
                <a:cs typeface="微软雅黑"/>
              </a:rPr>
              <a:t>组成的动态网站系统解决方案。 </a:t>
            </a:r>
            <a:r>
              <a:rPr sz="950" b="1" spc="110" dirty="0">
                <a:solidFill>
                  <a:srgbClr val="333333"/>
                </a:solidFill>
                <a:latin typeface="Trebuchet MS"/>
                <a:cs typeface="Trebuchet MS"/>
              </a:rPr>
              <a:t>LNMP</a:t>
            </a:r>
            <a:r>
              <a:rPr sz="950" b="1" spc="25" dirty="0">
                <a:solidFill>
                  <a:srgbClr val="333333"/>
                </a:solidFill>
                <a:latin typeface="微软雅黑"/>
                <a:cs typeface="微软雅黑"/>
              </a:rPr>
              <a:t>中的字母</a:t>
            </a:r>
            <a:r>
              <a:rPr sz="950" b="1" spc="25" dirty="0">
                <a:solidFill>
                  <a:srgbClr val="333333"/>
                </a:solidFill>
                <a:latin typeface="Trebuchet MS"/>
                <a:cs typeface="Trebuchet MS"/>
              </a:rPr>
              <a:t>L</a:t>
            </a:r>
            <a:r>
              <a:rPr sz="950" b="1" spc="25" dirty="0">
                <a:solidFill>
                  <a:srgbClr val="333333"/>
                </a:solidFill>
                <a:latin typeface="微软雅黑"/>
                <a:cs typeface="微软雅黑"/>
              </a:rPr>
              <a:t>是</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系统的意思，不仅可以是</a:t>
            </a:r>
            <a:r>
              <a:rPr sz="950" b="1" spc="45" dirty="0">
                <a:solidFill>
                  <a:srgbClr val="333333"/>
                </a:solidFill>
                <a:latin typeface="Trebuchet MS"/>
                <a:cs typeface="Trebuchet MS"/>
              </a:rPr>
              <a:t>RHEL</a:t>
            </a:r>
            <a:r>
              <a:rPr sz="950" b="1" spc="25" dirty="0">
                <a:solidFill>
                  <a:srgbClr val="333333"/>
                </a:solidFill>
                <a:latin typeface="微软雅黑"/>
                <a:cs typeface="微软雅黑"/>
              </a:rPr>
              <a:t>、</a:t>
            </a:r>
            <a:r>
              <a:rPr sz="950" b="1" spc="55" dirty="0">
                <a:solidFill>
                  <a:srgbClr val="333333"/>
                </a:solidFill>
                <a:latin typeface="Trebuchet MS"/>
                <a:cs typeface="Trebuchet MS"/>
              </a:rPr>
              <a:t>CentOS</a:t>
            </a:r>
            <a:r>
              <a:rPr sz="950" b="1" spc="25" dirty="0">
                <a:solidFill>
                  <a:srgbClr val="333333"/>
                </a:solidFill>
                <a:latin typeface="微软雅黑"/>
                <a:cs typeface="微软雅黑"/>
              </a:rPr>
              <a:t>、</a:t>
            </a:r>
            <a:r>
              <a:rPr sz="950" b="1" spc="40" dirty="0">
                <a:solidFill>
                  <a:srgbClr val="333333"/>
                </a:solidFill>
                <a:latin typeface="Trebuchet MS"/>
                <a:cs typeface="Trebuchet MS"/>
              </a:rPr>
              <a:t>Fedora</a:t>
            </a:r>
            <a:r>
              <a:rPr sz="950" b="1" spc="40" dirty="0">
                <a:solidFill>
                  <a:srgbClr val="333333"/>
                </a:solidFill>
                <a:latin typeface="微软雅黑"/>
                <a:cs typeface="微软雅黑"/>
              </a:rPr>
              <a:t>，</a:t>
            </a:r>
            <a:r>
              <a:rPr sz="950" b="1" spc="25" dirty="0">
                <a:solidFill>
                  <a:srgbClr val="333333"/>
                </a:solidFill>
                <a:latin typeface="微软雅黑"/>
                <a:cs typeface="微软雅黑"/>
              </a:rPr>
              <a:t>还可以是</a:t>
            </a:r>
            <a:r>
              <a:rPr sz="950" b="1" spc="60" dirty="0">
                <a:solidFill>
                  <a:srgbClr val="333333"/>
                </a:solidFill>
                <a:latin typeface="Trebuchet MS"/>
                <a:cs typeface="Trebuchet MS"/>
              </a:rPr>
              <a:t>Debian</a:t>
            </a:r>
            <a:r>
              <a:rPr sz="950" b="1" spc="25" dirty="0">
                <a:solidFill>
                  <a:srgbClr val="333333"/>
                </a:solidFill>
                <a:latin typeface="微软雅黑"/>
                <a:cs typeface="微软雅黑"/>
              </a:rPr>
              <a:t>、</a:t>
            </a:r>
            <a:endParaRPr sz="950">
              <a:latin typeface="微软雅黑"/>
              <a:cs typeface="微软雅黑"/>
            </a:endParaRPr>
          </a:p>
        </p:txBody>
      </p:sp>
      <p:sp>
        <p:nvSpPr>
          <p:cNvPr id="3" name="object 3"/>
          <p:cNvSpPr txBox="1"/>
          <p:nvPr/>
        </p:nvSpPr>
        <p:spPr>
          <a:xfrm>
            <a:off x="946424" y="1009559"/>
            <a:ext cx="5624195" cy="407034"/>
          </a:xfrm>
          <a:prstGeom prst="rect">
            <a:avLst/>
          </a:prstGeom>
        </p:spPr>
        <p:txBody>
          <a:bodyPr vert="horz" wrap="square" lIns="0" tIns="12065" rIns="0" bIns="0" rtlCol="0">
            <a:spAutoFit/>
          </a:bodyPr>
          <a:lstStyle/>
          <a:p>
            <a:pPr marL="12700" marR="5080" indent="-635">
              <a:lnSpc>
                <a:spcPct val="131700"/>
              </a:lnSpc>
              <a:spcBef>
                <a:spcPts val="95"/>
              </a:spcBef>
            </a:pPr>
            <a:r>
              <a:rPr sz="950" b="1" spc="70" dirty="0">
                <a:solidFill>
                  <a:srgbClr val="333333"/>
                </a:solidFill>
                <a:latin typeface="Trebuchet MS"/>
                <a:cs typeface="Trebuchet MS"/>
              </a:rPr>
              <a:t>Ubuntu</a:t>
            </a:r>
            <a:r>
              <a:rPr sz="950" b="1" spc="25" dirty="0">
                <a:solidFill>
                  <a:srgbClr val="333333"/>
                </a:solidFill>
                <a:latin typeface="微软雅黑"/>
                <a:cs typeface="微软雅黑"/>
              </a:rPr>
              <a:t>等系统。本书的配套站</a:t>
            </a:r>
            <a:r>
              <a:rPr sz="950" b="1" spc="20" dirty="0">
                <a:solidFill>
                  <a:srgbClr val="333333"/>
                </a:solidFill>
                <a:latin typeface="微软雅黑"/>
                <a:cs typeface="微软雅黑"/>
              </a:rPr>
              <a:t>点</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a:t>
            </a:r>
            <a:r>
              <a:rPr sz="950" b="1" spc="25" dirty="0">
                <a:solidFill>
                  <a:srgbClr val="333333"/>
                </a:solidFill>
                <a:latin typeface="微软雅黑"/>
                <a:cs typeface="微软雅黑"/>
              </a:rPr>
              <a:t>就是基于</a:t>
            </a:r>
            <a:r>
              <a:rPr sz="950" b="1" spc="110" dirty="0">
                <a:solidFill>
                  <a:srgbClr val="333333"/>
                </a:solidFill>
                <a:latin typeface="Trebuchet MS"/>
                <a:cs typeface="Trebuchet MS"/>
              </a:rPr>
              <a:t>LNMP</a:t>
            </a:r>
            <a:r>
              <a:rPr sz="950" b="1" spc="25" dirty="0">
                <a:solidFill>
                  <a:srgbClr val="333333"/>
                </a:solidFill>
                <a:latin typeface="微软雅黑"/>
                <a:cs typeface="微软雅黑"/>
              </a:rPr>
              <a:t>部署出来的，目前的 运行一直很稳定，访问速度也很快。</a:t>
            </a:r>
            <a:endParaRPr sz="950">
              <a:latin typeface="微软雅黑"/>
              <a:cs typeface="微软雅黑"/>
            </a:endParaRPr>
          </a:p>
        </p:txBody>
      </p:sp>
      <p:pic>
        <p:nvPicPr>
          <p:cNvPr id="4" name="object 4"/>
          <p:cNvPicPr/>
          <p:nvPr/>
        </p:nvPicPr>
        <p:blipFill>
          <a:blip r:embed="rId3" cstate="print"/>
          <a:stretch>
            <a:fillRect/>
          </a:stretch>
        </p:blipFill>
        <p:spPr>
          <a:xfrm>
            <a:off x="959124" y="1521713"/>
            <a:ext cx="5517538" cy="2401415"/>
          </a:xfrm>
          <a:prstGeom prst="rect">
            <a:avLst/>
          </a:prstGeom>
        </p:spPr>
      </p:pic>
      <p:grpSp>
        <p:nvGrpSpPr>
          <p:cNvPr id="5" name="object 5"/>
          <p:cNvGrpSpPr/>
          <p:nvPr/>
        </p:nvGrpSpPr>
        <p:grpSpPr>
          <a:xfrm>
            <a:off x="959124" y="4742545"/>
            <a:ext cx="5651500" cy="5598795"/>
            <a:chOff x="959124" y="4742545"/>
            <a:chExt cx="5651500" cy="5598795"/>
          </a:xfrm>
        </p:grpSpPr>
        <p:sp>
          <p:nvSpPr>
            <p:cNvPr id="6" name="object 6"/>
            <p:cNvSpPr/>
            <p:nvPr/>
          </p:nvSpPr>
          <p:spPr>
            <a:xfrm>
              <a:off x="963889" y="4747309"/>
              <a:ext cx="5641975" cy="5589270"/>
            </a:xfrm>
            <a:custGeom>
              <a:avLst/>
              <a:gdLst/>
              <a:ahLst/>
              <a:cxnLst/>
              <a:rect l="l" t="t" r="r" b="b"/>
              <a:pathLst>
                <a:path w="5641975" h="5589270">
                  <a:moveTo>
                    <a:pt x="5641421" y="5589220"/>
                  </a:moveTo>
                  <a:lnTo>
                    <a:pt x="0" y="5589220"/>
                  </a:lnTo>
                  <a:lnTo>
                    <a:pt x="0" y="20545"/>
                  </a:lnTo>
                  <a:lnTo>
                    <a:pt x="20659" y="0"/>
                  </a:lnTo>
                  <a:lnTo>
                    <a:pt x="5620751" y="0"/>
                  </a:lnTo>
                  <a:lnTo>
                    <a:pt x="5641421" y="20545"/>
                  </a:lnTo>
                  <a:lnTo>
                    <a:pt x="5641421" y="5589220"/>
                  </a:lnTo>
                  <a:close/>
                </a:path>
              </a:pathLst>
            </a:custGeom>
            <a:solidFill>
              <a:srgbClr val="F8F8F8"/>
            </a:solidFill>
          </p:spPr>
          <p:txBody>
            <a:bodyPr wrap="square" lIns="0" tIns="0" rIns="0" bIns="0" rtlCol="0"/>
            <a:lstStyle/>
            <a:p>
              <a:endParaRPr/>
            </a:p>
          </p:txBody>
        </p:sp>
        <p:sp>
          <p:nvSpPr>
            <p:cNvPr id="7" name="object 7"/>
            <p:cNvSpPr/>
            <p:nvPr/>
          </p:nvSpPr>
          <p:spPr>
            <a:xfrm>
              <a:off x="963889" y="4747309"/>
              <a:ext cx="5641975" cy="5589270"/>
            </a:xfrm>
            <a:custGeom>
              <a:avLst/>
              <a:gdLst/>
              <a:ahLst/>
              <a:cxnLst/>
              <a:rect l="l" t="t" r="r" b="b"/>
              <a:pathLst>
                <a:path w="5641975" h="5589270">
                  <a:moveTo>
                    <a:pt x="0" y="5589220"/>
                  </a:moveTo>
                  <a:lnTo>
                    <a:pt x="0" y="23823"/>
                  </a:lnTo>
                  <a:lnTo>
                    <a:pt x="0" y="20545"/>
                  </a:lnTo>
                  <a:lnTo>
                    <a:pt x="600" y="17276"/>
                  </a:lnTo>
                  <a:lnTo>
                    <a:pt x="20659" y="0"/>
                  </a:lnTo>
                  <a:lnTo>
                    <a:pt x="23823" y="0"/>
                  </a:lnTo>
                  <a:lnTo>
                    <a:pt x="5617597" y="0"/>
                  </a:lnTo>
                  <a:lnTo>
                    <a:pt x="5620751" y="0"/>
                  </a:lnTo>
                  <a:lnTo>
                    <a:pt x="5623791" y="600"/>
                  </a:lnTo>
                  <a:lnTo>
                    <a:pt x="5641421" y="20545"/>
                  </a:lnTo>
                  <a:lnTo>
                    <a:pt x="5641421" y="23823"/>
                  </a:lnTo>
                  <a:lnTo>
                    <a:pt x="5641421" y="5589220"/>
                  </a:lnTo>
                </a:path>
              </a:pathLst>
            </a:custGeom>
            <a:ln w="9529">
              <a:solidFill>
                <a:srgbClr val="E7EAEC"/>
              </a:solidFill>
            </a:ln>
          </p:spPr>
          <p:txBody>
            <a:bodyPr wrap="square" lIns="0" tIns="0" rIns="0" bIns="0" rtlCol="0"/>
            <a:lstStyle/>
            <a:p>
              <a:endParaRPr/>
            </a:p>
          </p:txBody>
        </p:sp>
        <p:sp>
          <p:nvSpPr>
            <p:cNvPr id="8" name="object 8"/>
            <p:cNvSpPr/>
            <p:nvPr/>
          </p:nvSpPr>
          <p:spPr>
            <a:xfrm>
              <a:off x="1006771" y="4828278"/>
              <a:ext cx="5556250" cy="5508625"/>
            </a:xfrm>
            <a:custGeom>
              <a:avLst/>
              <a:gdLst/>
              <a:ahLst/>
              <a:cxnLst/>
              <a:rect l="l" t="t" r="r" b="b"/>
              <a:pathLst>
                <a:path w="5556250" h="5508625">
                  <a:moveTo>
                    <a:pt x="0" y="0"/>
                  </a:moveTo>
                  <a:lnTo>
                    <a:pt x="5555656" y="0"/>
                  </a:lnTo>
                  <a:lnTo>
                    <a:pt x="5555656" y="5508000"/>
                  </a:lnTo>
                  <a:lnTo>
                    <a:pt x="0" y="5508000"/>
                  </a:lnTo>
                  <a:lnTo>
                    <a:pt x="0" y="0"/>
                  </a:lnTo>
                  <a:close/>
                </a:path>
              </a:pathLst>
            </a:custGeom>
            <a:solidFill>
              <a:srgbClr val="F8F8F8"/>
            </a:solidFill>
          </p:spPr>
          <p:txBody>
            <a:bodyPr wrap="square" lIns="0" tIns="0" rIns="0" bIns="0" rtlCol="0"/>
            <a:lstStyle/>
            <a:p>
              <a:endParaRPr/>
            </a:p>
          </p:txBody>
        </p:sp>
      </p:grpSp>
      <p:sp>
        <p:nvSpPr>
          <p:cNvPr id="9" name="object 9"/>
          <p:cNvSpPr txBox="1"/>
          <p:nvPr/>
        </p:nvSpPr>
        <p:spPr>
          <a:xfrm>
            <a:off x="946424" y="3992359"/>
            <a:ext cx="5570220" cy="2186940"/>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在使用源码包安装服务程序之前，首先要让安装主机具备编译程序源码的环境，他需要具备</a:t>
            </a:r>
            <a:r>
              <a:rPr sz="950" b="1" spc="40" dirty="0">
                <a:solidFill>
                  <a:srgbClr val="333333"/>
                </a:solidFill>
                <a:latin typeface="Trebuchet MS"/>
                <a:cs typeface="Trebuchet MS"/>
              </a:rPr>
              <a:t>C</a:t>
            </a:r>
            <a:r>
              <a:rPr sz="950" b="1" spc="25" dirty="0">
                <a:solidFill>
                  <a:srgbClr val="333333"/>
                </a:solidFill>
                <a:latin typeface="微软雅黑"/>
                <a:cs typeface="微软雅黑"/>
              </a:rPr>
              <a:t>语言、 </a:t>
            </a:r>
            <a:r>
              <a:rPr sz="950" b="1" spc="10" dirty="0">
                <a:solidFill>
                  <a:srgbClr val="333333"/>
                </a:solidFill>
                <a:latin typeface="Trebuchet MS"/>
                <a:cs typeface="Trebuchet MS"/>
              </a:rPr>
              <a:t>C++</a:t>
            </a:r>
            <a:r>
              <a:rPr sz="950" b="1" spc="25" dirty="0">
                <a:solidFill>
                  <a:srgbClr val="333333"/>
                </a:solidFill>
                <a:latin typeface="微软雅黑"/>
                <a:cs typeface="微软雅黑"/>
              </a:rPr>
              <a:t>语言、</a:t>
            </a:r>
            <a:r>
              <a:rPr sz="950" b="1" spc="30" dirty="0">
                <a:solidFill>
                  <a:srgbClr val="333333"/>
                </a:solidFill>
                <a:latin typeface="Trebuchet MS"/>
                <a:cs typeface="Trebuchet MS"/>
              </a:rPr>
              <a:t>Perl</a:t>
            </a:r>
            <a:r>
              <a:rPr sz="950" b="1" spc="20" dirty="0">
                <a:solidFill>
                  <a:srgbClr val="333333"/>
                </a:solidFill>
                <a:latin typeface="微软雅黑"/>
                <a:cs typeface="微软雅黑"/>
              </a:rPr>
              <a:t>语言的编译器，以及各种常见的编译支持函数库程序。因此请先配置妥当软件仓库，然 </a:t>
            </a:r>
            <a:r>
              <a:rPr sz="950" b="1" spc="25" dirty="0">
                <a:solidFill>
                  <a:srgbClr val="333333"/>
                </a:solidFill>
                <a:latin typeface="微软雅黑"/>
                <a:cs typeface="微软雅黑"/>
              </a:rPr>
              <a:t>后把下面列出的这些软件包都统统安装上：</a:t>
            </a:r>
            <a:endParaRPr sz="950">
              <a:latin typeface="微软雅黑"/>
              <a:cs typeface="微软雅黑"/>
            </a:endParaRPr>
          </a:p>
          <a:p>
            <a:pPr>
              <a:lnSpc>
                <a:spcPct val="100000"/>
              </a:lnSpc>
              <a:spcBef>
                <a:spcPts val="45"/>
              </a:spcBef>
            </a:pPr>
            <a:endParaRPr sz="900">
              <a:latin typeface="微软雅黑"/>
              <a:cs typeface="微软雅黑"/>
            </a:endParaRPr>
          </a:p>
          <a:p>
            <a:pPr marL="136525" marR="93345">
              <a:lnSpc>
                <a:spcPct val="132400"/>
              </a:lnSpc>
              <a:tabLst>
                <a:tab pos="617855" algn="l"/>
                <a:tab pos="1584960"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 </a:t>
            </a:r>
            <a:r>
              <a:rPr sz="850" spc="25" dirty="0">
                <a:solidFill>
                  <a:srgbClr val="333333"/>
                </a:solidFill>
                <a:latin typeface="Lucida Console"/>
                <a:cs typeface="Lucida Console"/>
              </a:rPr>
              <a:t>dnf</a:t>
            </a:r>
            <a:r>
              <a:rPr sz="850" spc="30" dirty="0">
                <a:solidFill>
                  <a:srgbClr val="333333"/>
                </a:solidFill>
                <a:latin typeface="Lucida Console"/>
                <a:cs typeface="Lucida Console"/>
              </a:rPr>
              <a:t> </a:t>
            </a:r>
            <a:r>
              <a:rPr sz="850" spc="20" dirty="0">
                <a:solidFill>
                  <a:srgbClr val="333333"/>
                </a:solidFill>
                <a:latin typeface="Lucida Console"/>
                <a:cs typeface="Lucida Console"/>
              </a:rPr>
              <a:t>-y</a:t>
            </a:r>
            <a:r>
              <a:rPr sz="850" spc="30" dirty="0">
                <a:solidFill>
                  <a:srgbClr val="333333"/>
                </a:solidFill>
                <a:latin typeface="Lucida Console"/>
                <a:cs typeface="Lucida Console"/>
              </a:rPr>
              <a:t> install</a:t>
            </a:r>
            <a:r>
              <a:rPr sz="850" spc="25" dirty="0">
                <a:solidFill>
                  <a:srgbClr val="333333"/>
                </a:solidFill>
                <a:latin typeface="Lucida Console"/>
                <a:cs typeface="Lucida Console"/>
              </a:rPr>
              <a:t> apr*</a:t>
            </a:r>
            <a:r>
              <a:rPr sz="850" spc="30" dirty="0">
                <a:solidFill>
                  <a:srgbClr val="333333"/>
                </a:solidFill>
                <a:latin typeface="Lucida Console"/>
                <a:cs typeface="Lucida Console"/>
              </a:rPr>
              <a:t> autoconf automake numactl </a:t>
            </a:r>
            <a:r>
              <a:rPr sz="850" spc="25" dirty="0">
                <a:solidFill>
                  <a:srgbClr val="333333"/>
                </a:solidFill>
                <a:latin typeface="Lucida Console"/>
                <a:cs typeface="Lucida Console"/>
              </a:rPr>
              <a:t>bison </a:t>
            </a:r>
            <a:r>
              <a:rPr sz="850" spc="30" dirty="0">
                <a:solidFill>
                  <a:srgbClr val="333333"/>
                </a:solidFill>
                <a:latin typeface="Lucida Console"/>
                <a:cs typeface="Lucida Console"/>
              </a:rPr>
              <a:t> bzip2-devel </a:t>
            </a:r>
            <a:r>
              <a:rPr sz="850" spc="25" dirty="0">
                <a:solidFill>
                  <a:srgbClr val="333333"/>
                </a:solidFill>
                <a:latin typeface="Lucida Console"/>
                <a:cs typeface="Lucida Console"/>
              </a:rPr>
              <a:t>cpp </a:t>
            </a:r>
            <a:r>
              <a:rPr sz="850" spc="30" dirty="0">
                <a:solidFill>
                  <a:srgbClr val="333333"/>
                </a:solidFill>
                <a:latin typeface="Lucida Console"/>
                <a:cs typeface="Lucida Console"/>
              </a:rPr>
              <a:t>curl-devel fontconfig-devel freetype-devel </a:t>
            </a:r>
            <a:r>
              <a:rPr sz="850" spc="25" dirty="0">
                <a:solidFill>
                  <a:srgbClr val="333333"/>
                </a:solidFill>
                <a:latin typeface="Lucida Console"/>
                <a:cs typeface="Lucida Console"/>
              </a:rPr>
              <a:t>gcc </a:t>
            </a:r>
            <a:r>
              <a:rPr sz="850" spc="30" dirty="0">
                <a:solidFill>
                  <a:srgbClr val="333333"/>
                </a:solidFill>
                <a:latin typeface="Lucida Console"/>
                <a:cs typeface="Lucida Console"/>
              </a:rPr>
              <a:t>gcc-c++ </a:t>
            </a:r>
            <a:r>
              <a:rPr sz="850" spc="25" dirty="0">
                <a:solidFill>
                  <a:srgbClr val="333333"/>
                </a:solidFill>
                <a:latin typeface="Lucida Console"/>
                <a:cs typeface="Lucida Console"/>
              </a:rPr>
              <a:t>gd- </a:t>
            </a:r>
            <a:r>
              <a:rPr sz="850" spc="30" dirty="0">
                <a:solidFill>
                  <a:srgbClr val="333333"/>
                </a:solidFill>
                <a:latin typeface="Lucida Console"/>
                <a:cs typeface="Lucida Console"/>
              </a:rPr>
              <a:t> </a:t>
            </a:r>
            <a:r>
              <a:rPr sz="850" spc="25" dirty="0">
                <a:solidFill>
                  <a:srgbClr val="333333"/>
                </a:solidFill>
                <a:latin typeface="Lucida Console"/>
                <a:cs typeface="Lucida Console"/>
              </a:rPr>
              <a:t>devel </a:t>
            </a:r>
            <a:r>
              <a:rPr sz="850" spc="30" dirty="0">
                <a:solidFill>
                  <a:srgbClr val="333333"/>
                </a:solidFill>
                <a:latin typeface="Lucida Console"/>
                <a:cs typeface="Lucida Console"/>
              </a:rPr>
              <a:t>gettext-devel kernel-headers keyutils-libs-devel krb5-devel libcom_err- </a:t>
            </a:r>
            <a:r>
              <a:rPr sz="850" spc="-500" dirty="0">
                <a:solidFill>
                  <a:srgbClr val="333333"/>
                </a:solidFill>
                <a:latin typeface="Lucida Console"/>
                <a:cs typeface="Lucida Console"/>
              </a:rPr>
              <a:t> </a:t>
            </a:r>
            <a:r>
              <a:rPr sz="850" spc="25" dirty="0">
                <a:solidFill>
                  <a:srgbClr val="333333"/>
                </a:solidFill>
                <a:latin typeface="Lucida Console"/>
                <a:cs typeface="Lucida Console"/>
              </a:rPr>
              <a:t>devel	</a:t>
            </a:r>
            <a:r>
              <a:rPr sz="850" spc="30" dirty="0">
                <a:solidFill>
                  <a:srgbClr val="333333"/>
                </a:solidFill>
                <a:latin typeface="Lucida Console"/>
                <a:cs typeface="Lucida Console"/>
              </a:rPr>
              <a:t>libpng-devel	libjpeg*</a:t>
            </a:r>
            <a:r>
              <a:rPr sz="850" spc="15" dirty="0">
                <a:solidFill>
                  <a:srgbClr val="333333"/>
                </a:solidFill>
                <a:latin typeface="Lucida Console"/>
                <a:cs typeface="Lucida Console"/>
              </a:rPr>
              <a:t> </a:t>
            </a:r>
            <a:r>
              <a:rPr sz="850" spc="30" dirty="0">
                <a:solidFill>
                  <a:srgbClr val="333333"/>
                </a:solidFill>
                <a:latin typeface="Lucida Console"/>
                <a:cs typeface="Lucida Console"/>
              </a:rPr>
              <a:t>libsepol-devel</a:t>
            </a:r>
            <a:r>
              <a:rPr sz="850" spc="15" dirty="0">
                <a:solidFill>
                  <a:srgbClr val="333333"/>
                </a:solidFill>
                <a:latin typeface="Lucida Console"/>
                <a:cs typeface="Lucida Console"/>
              </a:rPr>
              <a:t> </a:t>
            </a:r>
            <a:r>
              <a:rPr sz="850" spc="30" dirty="0">
                <a:solidFill>
                  <a:srgbClr val="333333"/>
                </a:solidFill>
                <a:latin typeface="Lucida Console"/>
                <a:cs typeface="Lucida Console"/>
              </a:rPr>
              <a:t>libselinux-devel</a:t>
            </a:r>
            <a:r>
              <a:rPr sz="850" spc="20" dirty="0">
                <a:solidFill>
                  <a:srgbClr val="333333"/>
                </a:solidFill>
                <a:latin typeface="Lucida Console"/>
                <a:cs typeface="Lucida Console"/>
              </a:rPr>
              <a:t> </a:t>
            </a:r>
            <a:r>
              <a:rPr sz="850" spc="30" dirty="0">
                <a:solidFill>
                  <a:srgbClr val="333333"/>
                </a:solidFill>
                <a:latin typeface="Lucida Console"/>
                <a:cs typeface="Lucida Console"/>
              </a:rPr>
              <a:t>libstdc++-devel</a:t>
            </a:r>
            <a:endParaRPr sz="850">
              <a:latin typeface="Lucida Console"/>
              <a:cs typeface="Lucida Console"/>
            </a:endParaRPr>
          </a:p>
          <a:p>
            <a:pPr marL="136525" marR="28575">
              <a:lnSpc>
                <a:spcPct val="132400"/>
              </a:lnSpc>
            </a:pPr>
            <a:r>
              <a:rPr sz="850" spc="30" dirty="0">
                <a:solidFill>
                  <a:srgbClr val="333333"/>
                </a:solidFill>
                <a:latin typeface="Lucida Console"/>
                <a:cs typeface="Lucida Console"/>
              </a:rPr>
              <a:t>libtool* libxml2-devel libXpm* libxml* libXaw-devel libXmu-devel libtiff* </a:t>
            </a:r>
            <a:r>
              <a:rPr sz="850" spc="25" dirty="0">
                <a:solidFill>
                  <a:srgbClr val="333333"/>
                </a:solidFill>
                <a:latin typeface="Lucida Console"/>
                <a:cs typeface="Lucida Console"/>
              </a:rPr>
              <a:t>make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openssl-devel </a:t>
            </a:r>
            <a:r>
              <a:rPr sz="850" spc="25" dirty="0">
                <a:solidFill>
                  <a:srgbClr val="333333"/>
                </a:solidFill>
                <a:latin typeface="Lucida Console"/>
                <a:cs typeface="Lucida Console"/>
              </a:rPr>
              <a:t>patch</a:t>
            </a:r>
            <a:r>
              <a:rPr sz="850" spc="30" dirty="0">
                <a:solidFill>
                  <a:srgbClr val="333333"/>
                </a:solidFill>
                <a:latin typeface="Lucida Console"/>
                <a:cs typeface="Lucida Console"/>
              </a:rPr>
              <a:t> pcre-devel</a:t>
            </a:r>
            <a:r>
              <a:rPr sz="850" spc="35" dirty="0">
                <a:solidFill>
                  <a:srgbClr val="333333"/>
                </a:solidFill>
                <a:latin typeface="Lucida Console"/>
                <a:cs typeface="Lucida Console"/>
              </a:rPr>
              <a:t> </a:t>
            </a:r>
            <a:r>
              <a:rPr sz="850" spc="25" dirty="0">
                <a:solidFill>
                  <a:srgbClr val="333333"/>
                </a:solidFill>
                <a:latin typeface="Lucida Console"/>
                <a:cs typeface="Lucida Console"/>
              </a:rPr>
              <a:t>perl</a:t>
            </a:r>
            <a:r>
              <a:rPr sz="850" spc="30" dirty="0">
                <a:solidFill>
                  <a:srgbClr val="333333"/>
                </a:solidFill>
                <a:latin typeface="Lucida Console"/>
                <a:cs typeface="Lucida Console"/>
              </a:rPr>
              <a:t> php-common </a:t>
            </a:r>
            <a:r>
              <a:rPr sz="850" spc="25" dirty="0">
                <a:solidFill>
                  <a:srgbClr val="333333"/>
                </a:solidFill>
                <a:latin typeface="Lucida Console"/>
                <a:cs typeface="Lucida Console"/>
              </a:rPr>
              <a:t>php-gd</a:t>
            </a:r>
            <a:r>
              <a:rPr sz="850" spc="35" dirty="0">
                <a:solidFill>
                  <a:srgbClr val="333333"/>
                </a:solidFill>
                <a:latin typeface="Lucida Console"/>
                <a:cs typeface="Lucida Console"/>
              </a:rPr>
              <a:t> </a:t>
            </a:r>
            <a:r>
              <a:rPr sz="850" spc="25" dirty="0">
                <a:solidFill>
                  <a:srgbClr val="333333"/>
                </a:solidFill>
                <a:latin typeface="Lucida Console"/>
                <a:cs typeface="Lucida Console"/>
              </a:rPr>
              <a:t>telnet</a:t>
            </a:r>
            <a:r>
              <a:rPr sz="850" spc="30" dirty="0">
                <a:solidFill>
                  <a:srgbClr val="333333"/>
                </a:solidFill>
                <a:latin typeface="Lucida Console"/>
                <a:cs typeface="Lucida Console"/>
              </a:rPr>
              <a:t> zlib-devel </a:t>
            </a:r>
            <a:r>
              <a:rPr sz="850" spc="35" dirty="0">
                <a:solidFill>
                  <a:srgbClr val="333333"/>
                </a:solidFill>
                <a:latin typeface="Lucida Console"/>
                <a:cs typeface="Lucida Console"/>
              </a:rPr>
              <a:t> </a:t>
            </a:r>
            <a:r>
              <a:rPr sz="850" spc="30" dirty="0">
                <a:solidFill>
                  <a:srgbClr val="333333"/>
                </a:solidFill>
                <a:latin typeface="Lucida Console"/>
                <a:cs typeface="Lucida Console"/>
              </a:rPr>
              <a:t>libtirpc-devel </a:t>
            </a:r>
            <a:r>
              <a:rPr sz="850" spc="25" dirty="0">
                <a:solidFill>
                  <a:srgbClr val="333333"/>
                </a:solidFill>
                <a:latin typeface="Lucida Console"/>
                <a:cs typeface="Lucida Console"/>
              </a:rPr>
              <a:t>gtk*</a:t>
            </a:r>
            <a:r>
              <a:rPr sz="850" spc="35" dirty="0">
                <a:solidFill>
                  <a:srgbClr val="333333"/>
                </a:solidFill>
                <a:latin typeface="Lucida Console"/>
                <a:cs typeface="Lucida Console"/>
              </a:rPr>
              <a:t> </a:t>
            </a:r>
            <a:r>
              <a:rPr sz="850" spc="30" dirty="0">
                <a:solidFill>
                  <a:srgbClr val="333333"/>
                </a:solidFill>
                <a:latin typeface="Lucida Console"/>
                <a:cs typeface="Lucida Console"/>
              </a:rPr>
              <a:t>ntpstat</a:t>
            </a:r>
            <a:r>
              <a:rPr sz="850" spc="35" dirty="0">
                <a:solidFill>
                  <a:srgbClr val="333333"/>
                </a:solidFill>
                <a:latin typeface="Lucida Console"/>
                <a:cs typeface="Lucida Console"/>
              </a:rPr>
              <a:t> </a:t>
            </a:r>
            <a:r>
              <a:rPr sz="850" spc="25" dirty="0">
                <a:solidFill>
                  <a:srgbClr val="333333"/>
                </a:solidFill>
                <a:latin typeface="Lucida Console"/>
                <a:cs typeface="Lucida Console"/>
              </a:rPr>
              <a:t>na*</a:t>
            </a:r>
            <a:r>
              <a:rPr sz="850" spc="30" dirty="0">
                <a:solidFill>
                  <a:srgbClr val="333333"/>
                </a:solidFill>
                <a:latin typeface="Lucida Console"/>
                <a:cs typeface="Lucida Console"/>
              </a:rPr>
              <a:t> </a:t>
            </a:r>
            <a:r>
              <a:rPr sz="850" spc="25" dirty="0">
                <a:solidFill>
                  <a:srgbClr val="333333"/>
                </a:solidFill>
                <a:latin typeface="Lucida Console"/>
                <a:cs typeface="Lucida Console"/>
              </a:rPr>
              <a:t>bison*</a:t>
            </a:r>
            <a:r>
              <a:rPr sz="850" spc="35" dirty="0">
                <a:solidFill>
                  <a:srgbClr val="333333"/>
                </a:solidFill>
                <a:latin typeface="Lucida Console"/>
                <a:cs typeface="Lucida Console"/>
              </a:rPr>
              <a:t> </a:t>
            </a:r>
            <a:r>
              <a:rPr sz="850" spc="25" dirty="0">
                <a:solidFill>
                  <a:srgbClr val="333333"/>
                </a:solidFill>
                <a:latin typeface="Lucida Console"/>
                <a:cs typeface="Lucida Console"/>
              </a:rPr>
              <a:t>lrzsz</a:t>
            </a:r>
            <a:r>
              <a:rPr sz="850" spc="35" dirty="0">
                <a:solidFill>
                  <a:srgbClr val="333333"/>
                </a:solidFill>
                <a:latin typeface="Lucida Console"/>
                <a:cs typeface="Lucida Console"/>
              </a:rPr>
              <a:t> </a:t>
            </a:r>
            <a:r>
              <a:rPr sz="850" spc="25" dirty="0">
                <a:solidFill>
                  <a:srgbClr val="333333"/>
                </a:solidFill>
                <a:latin typeface="Lucida Console"/>
                <a:cs typeface="Lucida Console"/>
              </a:rPr>
              <a:t>cmake</a:t>
            </a:r>
            <a:r>
              <a:rPr sz="850" spc="30" dirty="0">
                <a:solidFill>
                  <a:srgbClr val="333333"/>
                </a:solidFill>
                <a:latin typeface="Lucida Console"/>
                <a:cs typeface="Lucida Console"/>
              </a:rPr>
              <a:t> ncurses-devel</a:t>
            </a:r>
            <a:r>
              <a:rPr sz="850" spc="35" dirty="0">
                <a:solidFill>
                  <a:srgbClr val="333333"/>
                </a:solidFill>
                <a:latin typeface="Lucida Console"/>
                <a:cs typeface="Lucida Console"/>
              </a:rPr>
              <a:t> </a:t>
            </a:r>
            <a:r>
              <a:rPr sz="850" spc="30" dirty="0">
                <a:solidFill>
                  <a:srgbClr val="333333"/>
                </a:solidFill>
                <a:latin typeface="Lucida Console"/>
                <a:cs typeface="Lucida Console"/>
              </a:rPr>
              <a:t>libzip-devel </a:t>
            </a:r>
            <a:r>
              <a:rPr sz="850" spc="35" dirty="0">
                <a:solidFill>
                  <a:srgbClr val="333333"/>
                </a:solidFill>
                <a:latin typeface="Lucida Console"/>
                <a:cs typeface="Lucida Console"/>
              </a:rPr>
              <a:t> </a:t>
            </a:r>
            <a:r>
              <a:rPr sz="850" spc="30" dirty="0">
                <a:solidFill>
                  <a:srgbClr val="333333"/>
                </a:solidFill>
                <a:latin typeface="Lucida Console"/>
                <a:cs typeface="Lucida Console"/>
              </a:rPr>
              <a:t>libxslt-devel</a:t>
            </a:r>
            <a:r>
              <a:rPr sz="850" spc="25" dirty="0">
                <a:solidFill>
                  <a:srgbClr val="333333"/>
                </a:solidFill>
                <a:latin typeface="Lucida Console"/>
                <a:cs typeface="Lucida Console"/>
              </a:rPr>
              <a:t> </a:t>
            </a:r>
            <a:r>
              <a:rPr sz="850" spc="30" dirty="0">
                <a:solidFill>
                  <a:srgbClr val="333333"/>
                </a:solidFill>
                <a:latin typeface="Lucida Console"/>
                <a:cs typeface="Lucida Console"/>
              </a:rPr>
              <a:t>gdbm-devel readline-devel</a:t>
            </a:r>
            <a:r>
              <a:rPr sz="850" spc="25" dirty="0">
                <a:solidFill>
                  <a:srgbClr val="333333"/>
                </a:solidFill>
                <a:latin typeface="Lucida Console"/>
                <a:cs typeface="Lucida Console"/>
              </a:rPr>
              <a:t> </a:t>
            </a:r>
            <a:r>
              <a:rPr sz="850" spc="30" dirty="0">
                <a:solidFill>
                  <a:srgbClr val="333333"/>
                </a:solidFill>
                <a:latin typeface="Lucida Console"/>
                <a:cs typeface="Lucida Console"/>
              </a:rPr>
              <a:t>gmp-devel</a:t>
            </a:r>
            <a:endParaRPr sz="850">
              <a:latin typeface="Lucida Console"/>
              <a:cs typeface="Lucida Console"/>
            </a:endParaRPr>
          </a:p>
        </p:txBody>
      </p:sp>
      <p:sp>
        <p:nvSpPr>
          <p:cNvPr id="23" name="object 23"/>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363</a:t>
            </a:fld>
            <a:endParaRPr sz="800">
              <a:latin typeface="小哥哥网恋吗"/>
              <a:cs typeface="小哥哥网恋吗"/>
            </a:endParaRPr>
          </a:p>
        </p:txBody>
      </p:sp>
      <p:sp>
        <p:nvSpPr>
          <p:cNvPr id="10" name="object 10"/>
          <p:cNvSpPr txBox="1"/>
          <p:nvPr/>
        </p:nvSpPr>
        <p:spPr>
          <a:xfrm>
            <a:off x="4310417" y="6667830"/>
            <a:ext cx="1201420" cy="368935"/>
          </a:xfrm>
          <a:prstGeom prst="rect">
            <a:avLst/>
          </a:prstGeom>
        </p:spPr>
        <p:txBody>
          <a:bodyPr vert="horz" wrap="square" lIns="0" tIns="53340" rIns="0" bIns="0" rtlCol="0">
            <a:spAutoFit/>
          </a:bodyPr>
          <a:lstStyle/>
          <a:p>
            <a:pPr marL="19050">
              <a:lnSpc>
                <a:spcPct val="100000"/>
              </a:lnSpc>
              <a:spcBef>
                <a:spcPts val="420"/>
              </a:spcBef>
            </a:pPr>
            <a:r>
              <a:rPr sz="850" spc="25" dirty="0">
                <a:solidFill>
                  <a:srgbClr val="333333"/>
                </a:solidFill>
                <a:latin typeface="Lucida Console"/>
                <a:cs typeface="Lucida Console"/>
              </a:rPr>
              <a:t>3.1</a:t>
            </a:r>
            <a:r>
              <a:rPr sz="850" spc="10" dirty="0">
                <a:solidFill>
                  <a:srgbClr val="333333"/>
                </a:solidFill>
                <a:latin typeface="Lucida Console"/>
                <a:cs typeface="Lucida Console"/>
              </a:rPr>
              <a:t> </a:t>
            </a:r>
            <a:r>
              <a:rPr sz="850" spc="25" dirty="0">
                <a:solidFill>
                  <a:srgbClr val="333333"/>
                </a:solidFill>
                <a:latin typeface="Lucida Console"/>
                <a:cs typeface="Lucida Console"/>
              </a:rPr>
              <a:t>MB/s</a:t>
            </a:r>
            <a:r>
              <a:rPr sz="850" spc="15" dirty="0">
                <a:solidFill>
                  <a:srgbClr val="333333"/>
                </a:solidFill>
                <a:latin typeface="Lucida Console"/>
                <a:cs typeface="Lucida Console"/>
              </a:rPr>
              <a:t> | </a:t>
            </a:r>
            <a:r>
              <a:rPr sz="850" spc="25" dirty="0">
                <a:solidFill>
                  <a:srgbClr val="333333"/>
                </a:solidFill>
                <a:latin typeface="Lucida Console"/>
                <a:cs typeface="Lucida Console"/>
              </a:rPr>
              <a:t>3.2</a:t>
            </a:r>
            <a:r>
              <a:rPr sz="850" spc="15" dirty="0">
                <a:solidFill>
                  <a:srgbClr val="333333"/>
                </a:solidFill>
                <a:latin typeface="Lucida Console"/>
                <a:cs typeface="Lucida Console"/>
              </a:rPr>
              <a:t> </a:t>
            </a:r>
            <a:r>
              <a:rPr sz="850" spc="20" dirty="0">
                <a:solidFill>
                  <a:srgbClr val="333333"/>
                </a:solidFill>
                <a:latin typeface="Lucida Console"/>
                <a:cs typeface="Lucida Console"/>
              </a:rPr>
              <a:t>kB</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2.0</a:t>
            </a:r>
            <a:r>
              <a:rPr sz="850" spc="10" dirty="0">
                <a:solidFill>
                  <a:srgbClr val="333333"/>
                </a:solidFill>
                <a:latin typeface="Lucida Console"/>
                <a:cs typeface="Lucida Console"/>
              </a:rPr>
              <a:t> </a:t>
            </a:r>
            <a:r>
              <a:rPr sz="850" spc="25" dirty="0">
                <a:solidFill>
                  <a:srgbClr val="333333"/>
                </a:solidFill>
                <a:latin typeface="Lucida Console"/>
                <a:cs typeface="Lucida Console"/>
              </a:rPr>
              <a:t>MB/s</a:t>
            </a:r>
            <a:r>
              <a:rPr sz="850" spc="15" dirty="0">
                <a:solidFill>
                  <a:srgbClr val="333333"/>
                </a:solidFill>
                <a:latin typeface="Lucida Console"/>
                <a:cs typeface="Lucida Console"/>
              </a:rPr>
              <a:t> | </a:t>
            </a:r>
            <a:r>
              <a:rPr sz="850" spc="25" dirty="0">
                <a:solidFill>
                  <a:srgbClr val="333333"/>
                </a:solidFill>
                <a:latin typeface="Lucida Console"/>
                <a:cs typeface="Lucida Console"/>
              </a:rPr>
              <a:t>2.7</a:t>
            </a:r>
            <a:r>
              <a:rPr sz="850" spc="15" dirty="0">
                <a:solidFill>
                  <a:srgbClr val="333333"/>
                </a:solidFill>
                <a:latin typeface="Lucida Console"/>
                <a:cs typeface="Lucida Console"/>
              </a:rPr>
              <a:t> </a:t>
            </a:r>
            <a:r>
              <a:rPr sz="850" spc="20" dirty="0">
                <a:solidFill>
                  <a:srgbClr val="333333"/>
                </a:solidFill>
                <a:latin typeface="Lucida Console"/>
                <a:cs typeface="Lucida Console"/>
              </a:rPr>
              <a:t>kB</a:t>
            </a:r>
            <a:endParaRPr sz="850">
              <a:latin typeface="Lucida Console"/>
              <a:cs typeface="Lucida Console"/>
            </a:endParaRPr>
          </a:p>
        </p:txBody>
      </p:sp>
      <p:sp>
        <p:nvSpPr>
          <p:cNvPr id="11" name="object 11"/>
          <p:cNvSpPr txBox="1"/>
          <p:nvPr/>
        </p:nvSpPr>
        <p:spPr>
          <a:xfrm>
            <a:off x="5817819" y="6667830"/>
            <a:ext cx="377190" cy="368935"/>
          </a:xfrm>
          <a:prstGeom prst="rect">
            <a:avLst/>
          </a:prstGeom>
        </p:spPr>
        <p:txBody>
          <a:bodyPr vert="horz" wrap="square" lIns="0" tIns="53340" rIns="0" bIns="0" rtlCol="0">
            <a:spAutoFit/>
          </a:bodyPr>
          <a:lstStyle/>
          <a:p>
            <a:pPr marL="19050">
              <a:lnSpc>
                <a:spcPct val="100000"/>
              </a:lnSpc>
              <a:spcBef>
                <a:spcPts val="420"/>
              </a:spcBef>
            </a:pPr>
            <a:r>
              <a:rPr sz="850" spc="30" dirty="0">
                <a:solidFill>
                  <a:srgbClr val="333333"/>
                </a:solidFill>
                <a:latin typeface="Lucida Console"/>
                <a:cs typeface="Lucida Console"/>
              </a:rPr>
              <a:t>00:0</a:t>
            </a:r>
            <a:r>
              <a:rPr sz="850" spc="15" dirty="0">
                <a:solidFill>
                  <a:srgbClr val="333333"/>
                </a:solidFill>
                <a:latin typeface="Lucida Console"/>
                <a:cs typeface="Lucida Console"/>
              </a:rPr>
              <a:t>0</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00:00</a:t>
            </a:r>
            <a:endParaRPr sz="850">
              <a:latin typeface="Lucida Console"/>
              <a:cs typeface="Lucida Console"/>
            </a:endParaRPr>
          </a:p>
        </p:txBody>
      </p:sp>
      <p:sp>
        <p:nvSpPr>
          <p:cNvPr id="12" name="object 12"/>
          <p:cNvSpPr txBox="1"/>
          <p:nvPr/>
        </p:nvSpPr>
        <p:spPr>
          <a:xfrm>
            <a:off x="1070306" y="6324793"/>
            <a:ext cx="3209925" cy="88328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Updating Subscription Management repositories.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Unable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read </a:t>
            </a:r>
            <a:r>
              <a:rPr sz="850" spc="30" dirty="0">
                <a:solidFill>
                  <a:srgbClr val="333333"/>
                </a:solidFill>
                <a:latin typeface="Lucida Console"/>
                <a:cs typeface="Lucida Console"/>
              </a:rPr>
              <a:t>consumer identity</a:t>
            </a:r>
            <a:endParaRPr sz="850">
              <a:latin typeface="Lucida Console"/>
              <a:cs typeface="Lucida Console"/>
            </a:endParaRPr>
          </a:p>
          <a:p>
            <a:pPr marL="12700" marR="2566670">
              <a:lnSpc>
                <a:spcPct val="132400"/>
              </a:lnSpc>
            </a:pPr>
            <a:r>
              <a:rPr sz="850" spc="30" dirty="0">
                <a:solidFill>
                  <a:srgbClr val="333333"/>
                </a:solidFill>
                <a:latin typeface="Lucida Console"/>
                <a:cs typeface="Lucida Console"/>
              </a:rPr>
              <a:t>AppStrea</a:t>
            </a:r>
            <a:r>
              <a:rPr sz="850" spc="15" dirty="0">
                <a:solidFill>
                  <a:srgbClr val="333333"/>
                </a:solidFill>
                <a:latin typeface="Lucida Console"/>
                <a:cs typeface="Lucida Console"/>
              </a:rPr>
              <a:t>m  </a:t>
            </a:r>
            <a:r>
              <a:rPr sz="850" spc="25" dirty="0">
                <a:solidFill>
                  <a:srgbClr val="333333"/>
                </a:solidFill>
                <a:latin typeface="Lucida Console"/>
                <a:cs typeface="Lucida Console"/>
              </a:rPr>
              <a:t>BaseOS</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sp>
        <p:nvSpPr>
          <p:cNvPr id="13" name="object 13"/>
          <p:cNvSpPr txBox="1"/>
          <p:nvPr/>
        </p:nvSpPr>
        <p:spPr>
          <a:xfrm>
            <a:off x="1204804" y="7218291"/>
            <a:ext cx="397573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Running</a:t>
            </a:r>
            <a:r>
              <a:rPr sz="850" spc="20" dirty="0">
                <a:solidFill>
                  <a:srgbClr val="333333"/>
                </a:solidFill>
                <a:latin typeface="Lucida Console"/>
                <a:cs typeface="Lucida Console"/>
              </a:rPr>
              <a:t> </a:t>
            </a:r>
            <a:r>
              <a:rPr sz="850" spc="30" dirty="0">
                <a:solidFill>
                  <a:srgbClr val="333333"/>
                </a:solidFill>
                <a:latin typeface="Lucida Console"/>
                <a:cs typeface="Lucida Console"/>
              </a:rPr>
              <a:t>scriptlet:</a:t>
            </a:r>
            <a:r>
              <a:rPr sz="850" spc="20" dirty="0">
                <a:solidFill>
                  <a:srgbClr val="333333"/>
                </a:solidFill>
                <a:latin typeface="Lucida Console"/>
                <a:cs typeface="Lucida Console"/>
              </a:rPr>
              <a:t> </a:t>
            </a:r>
            <a:r>
              <a:rPr sz="850" spc="30" dirty="0">
                <a:solidFill>
                  <a:srgbClr val="333333"/>
                </a:solidFill>
                <a:latin typeface="Lucida Console"/>
                <a:cs typeface="Lucida Console"/>
              </a:rPr>
              <a:t>mariadb-connector-c-3.0.7-1.el8.x86_64</a:t>
            </a:r>
            <a:endParaRPr sz="850">
              <a:latin typeface="Lucida Console"/>
              <a:cs typeface="Lucida Console"/>
            </a:endParaRPr>
          </a:p>
        </p:txBody>
      </p:sp>
      <p:sp>
        <p:nvSpPr>
          <p:cNvPr id="14" name="object 14"/>
          <p:cNvSpPr txBox="1"/>
          <p:nvPr/>
        </p:nvSpPr>
        <p:spPr>
          <a:xfrm>
            <a:off x="6136930" y="7182387"/>
            <a:ext cx="394335" cy="1226185"/>
          </a:xfrm>
          <a:prstGeom prst="rect">
            <a:avLst/>
          </a:prstGeom>
        </p:spPr>
        <p:txBody>
          <a:bodyPr vert="horz" wrap="square" lIns="0" tIns="53340" rIns="0" bIns="0" rtlCol="0">
            <a:spAutoFit/>
          </a:bodyPr>
          <a:lstStyle/>
          <a:p>
            <a:pPr marL="175260">
              <a:lnSpc>
                <a:spcPct val="100000"/>
              </a:lnSpc>
              <a:spcBef>
                <a:spcPts val="420"/>
              </a:spcBef>
            </a:pPr>
            <a:r>
              <a:rPr sz="850" spc="30" dirty="0">
                <a:solidFill>
                  <a:srgbClr val="333333"/>
                </a:solidFill>
                <a:latin typeface="Lucida Console"/>
                <a:cs typeface="Lucida Console"/>
              </a:rPr>
              <a:t>1/</a:t>
            </a:r>
            <a:r>
              <a:rPr sz="850" spc="15" dirty="0">
                <a:solidFill>
                  <a:srgbClr val="333333"/>
                </a:solidFill>
                <a:latin typeface="Lucida Console"/>
                <a:cs typeface="Lucida Console"/>
              </a:rPr>
              <a:t>1</a:t>
            </a:r>
            <a:endParaRPr sz="850">
              <a:latin typeface="Lucida Console"/>
              <a:cs typeface="Lucida Console"/>
            </a:endParaRPr>
          </a:p>
          <a:p>
            <a:pPr marL="76835">
              <a:lnSpc>
                <a:spcPct val="100000"/>
              </a:lnSpc>
              <a:spcBef>
                <a:spcPts val="330"/>
              </a:spcBef>
            </a:pPr>
            <a:r>
              <a:rPr sz="850" spc="25" dirty="0">
                <a:solidFill>
                  <a:srgbClr val="333333"/>
                </a:solidFill>
                <a:latin typeface="Lucida Console"/>
                <a:cs typeface="Lucida Console"/>
              </a:rPr>
              <a:t>1/1</a:t>
            </a:r>
            <a:endParaRPr sz="850">
              <a:latin typeface="Lucida Console"/>
              <a:cs typeface="Lucida Console"/>
            </a:endParaRPr>
          </a:p>
          <a:p>
            <a:pPr marL="31750">
              <a:lnSpc>
                <a:spcPct val="100000"/>
              </a:lnSpc>
              <a:spcBef>
                <a:spcPts val="330"/>
              </a:spcBef>
            </a:pPr>
            <a:r>
              <a:rPr sz="850" spc="25" dirty="0">
                <a:solidFill>
                  <a:srgbClr val="333333"/>
                </a:solidFill>
                <a:latin typeface="Lucida Console"/>
                <a:cs typeface="Lucida Console"/>
              </a:rPr>
              <a:t>1/261</a:t>
            </a:r>
            <a:endParaRPr sz="850">
              <a:latin typeface="Lucida Console"/>
              <a:cs typeface="Lucida Console"/>
            </a:endParaRPr>
          </a:p>
          <a:p>
            <a:pPr marL="20955">
              <a:lnSpc>
                <a:spcPct val="100000"/>
              </a:lnSpc>
              <a:spcBef>
                <a:spcPts val="334"/>
              </a:spcBef>
            </a:pPr>
            <a:r>
              <a:rPr sz="850" spc="25" dirty="0">
                <a:solidFill>
                  <a:srgbClr val="333333"/>
                </a:solidFill>
                <a:latin typeface="Lucida Console"/>
                <a:cs typeface="Lucida Console"/>
              </a:rPr>
              <a:t>2/261</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3/261</a:t>
            </a:r>
            <a:endParaRPr sz="850">
              <a:latin typeface="Lucida Console"/>
              <a:cs typeface="Lucida Console"/>
            </a:endParaRPr>
          </a:p>
          <a:p>
            <a:pPr marL="20955">
              <a:lnSpc>
                <a:spcPct val="100000"/>
              </a:lnSpc>
              <a:spcBef>
                <a:spcPts val="330"/>
              </a:spcBef>
            </a:pPr>
            <a:r>
              <a:rPr sz="850" spc="25" dirty="0">
                <a:solidFill>
                  <a:srgbClr val="333333"/>
                </a:solidFill>
                <a:latin typeface="Lucida Console"/>
                <a:cs typeface="Lucida Console"/>
              </a:rPr>
              <a:t>4/261</a:t>
            </a:r>
            <a:endParaRPr sz="850">
              <a:latin typeface="Lucida Console"/>
              <a:cs typeface="Lucida Console"/>
            </a:endParaRPr>
          </a:p>
          <a:p>
            <a:pPr marL="19050">
              <a:lnSpc>
                <a:spcPct val="100000"/>
              </a:lnSpc>
              <a:spcBef>
                <a:spcPts val="330"/>
              </a:spcBef>
            </a:pPr>
            <a:r>
              <a:rPr sz="850" spc="25" dirty="0">
                <a:solidFill>
                  <a:srgbClr val="333333"/>
                </a:solidFill>
                <a:latin typeface="Lucida Console"/>
                <a:cs typeface="Lucida Console"/>
              </a:rPr>
              <a:t>5/261</a:t>
            </a:r>
            <a:endParaRPr sz="850">
              <a:latin typeface="Lucida Console"/>
              <a:cs typeface="Lucida Console"/>
            </a:endParaRPr>
          </a:p>
        </p:txBody>
      </p:sp>
      <p:sp>
        <p:nvSpPr>
          <p:cNvPr id="15" name="object 15"/>
          <p:cNvSpPr txBox="1"/>
          <p:nvPr/>
        </p:nvSpPr>
        <p:spPr>
          <a:xfrm>
            <a:off x="2367334" y="7353905"/>
            <a:ext cx="3493770" cy="1226185"/>
          </a:xfrm>
          <a:prstGeom prst="rect">
            <a:avLst/>
          </a:prstGeom>
        </p:spPr>
        <p:txBody>
          <a:bodyPr vert="horz" wrap="square" lIns="0" tIns="53340" rIns="0" bIns="0" rtlCol="0">
            <a:spAutoFit/>
          </a:bodyPr>
          <a:lstStyle/>
          <a:p>
            <a:pPr marL="12700">
              <a:lnSpc>
                <a:spcPct val="100000"/>
              </a:lnSpc>
              <a:spcBef>
                <a:spcPts val="420"/>
              </a:spcBef>
            </a:pPr>
            <a:r>
              <a:rPr sz="850" spc="15" dirty="0">
                <a:solidFill>
                  <a:srgbClr val="333333"/>
                </a:solidFill>
                <a:latin typeface="Lucida Console"/>
                <a:cs typeface="Lucida Console"/>
              </a:rPr>
              <a:t>:</a:t>
            </a:r>
            <a:endParaRPr sz="850">
              <a:latin typeface="Lucida Console"/>
              <a:cs typeface="Lucida Console"/>
            </a:endParaRPr>
          </a:p>
          <a:p>
            <a:pPr marL="14604">
              <a:lnSpc>
                <a:spcPct val="100000"/>
              </a:lnSpc>
              <a:spcBef>
                <a:spcPts val="330"/>
              </a:spcBef>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xorg-x11-proto-devel-2018.4-1.el8.noarch</a:t>
            </a:r>
            <a:endParaRPr sz="850">
              <a:latin typeface="Lucida Console"/>
              <a:cs typeface="Lucida Console"/>
            </a:endParaRPr>
          </a:p>
          <a:p>
            <a:pPr marL="14604">
              <a:lnSpc>
                <a:spcPct val="100000"/>
              </a:lnSpc>
              <a:spcBef>
                <a:spcPts val="33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perl-version-6:0.99.24-1.el8.x86_64</a:t>
            </a:r>
            <a:endParaRPr sz="850">
              <a:latin typeface="Lucida Console"/>
              <a:cs typeface="Lucida Console"/>
            </a:endParaRPr>
          </a:p>
          <a:p>
            <a:pPr marL="14604">
              <a:lnSpc>
                <a:spcPct val="100000"/>
              </a:lnSpc>
              <a:spcBef>
                <a:spcPts val="334"/>
              </a:spcBef>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zlib-devel-1.2.11-10.el8.x86_64</a:t>
            </a:r>
            <a:endParaRPr sz="850">
              <a:latin typeface="Lucida Console"/>
              <a:cs typeface="Lucida Console"/>
            </a:endParaRPr>
          </a:p>
          <a:p>
            <a:pPr marL="14604">
              <a:lnSpc>
                <a:spcPct val="100000"/>
              </a:lnSpc>
              <a:spcBef>
                <a:spcPts val="33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perl-Time-HiRes-1.9758-1.el8.x86_64</a:t>
            </a:r>
            <a:endParaRPr sz="850">
              <a:latin typeface="Lucida Console"/>
              <a:cs typeface="Lucida Console"/>
            </a:endParaRPr>
          </a:p>
          <a:p>
            <a:pPr marL="14604">
              <a:lnSpc>
                <a:spcPct val="100000"/>
              </a:lnSpc>
              <a:spcBef>
                <a:spcPts val="33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libpng-devel-2:1.6.34-5.el8.x86_64</a:t>
            </a:r>
            <a:endParaRPr sz="850">
              <a:latin typeface="Lucida Console"/>
              <a:cs typeface="Lucida Console"/>
            </a:endParaRPr>
          </a:p>
          <a:p>
            <a:pPr marL="14604">
              <a:lnSpc>
                <a:spcPct val="100000"/>
              </a:lnSpc>
              <a:spcBef>
                <a:spcPts val="330"/>
              </a:spcBef>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perl-CPAN-Meta-Requirements-2.140-396.el8.noarch</a:t>
            </a:r>
            <a:endParaRPr sz="850">
              <a:latin typeface="Lucida Console"/>
              <a:cs typeface="Lucida Console"/>
            </a:endParaRPr>
          </a:p>
        </p:txBody>
      </p:sp>
      <p:sp>
        <p:nvSpPr>
          <p:cNvPr id="16" name="object 16"/>
          <p:cNvSpPr txBox="1"/>
          <p:nvPr/>
        </p:nvSpPr>
        <p:spPr>
          <a:xfrm>
            <a:off x="6082784" y="8726054"/>
            <a:ext cx="448945" cy="711835"/>
          </a:xfrm>
          <a:prstGeom prst="rect">
            <a:avLst/>
          </a:prstGeom>
        </p:spPr>
        <p:txBody>
          <a:bodyPr vert="horz" wrap="square" lIns="0" tIns="53340" rIns="0" bIns="0" rtlCol="0">
            <a:spAutoFit/>
          </a:bodyPr>
          <a:lstStyle/>
          <a:p>
            <a:pPr marR="6985" algn="r">
              <a:lnSpc>
                <a:spcPct val="100000"/>
              </a:lnSpc>
              <a:spcBef>
                <a:spcPts val="420"/>
              </a:spcBef>
            </a:pPr>
            <a:r>
              <a:rPr sz="850" spc="25" dirty="0">
                <a:solidFill>
                  <a:srgbClr val="333333"/>
                </a:solidFill>
                <a:latin typeface="Lucida Console"/>
                <a:cs typeface="Lucida Console"/>
              </a:rPr>
              <a:t>7/261</a:t>
            </a:r>
            <a:endParaRPr sz="850">
              <a:latin typeface="Lucida Console"/>
              <a:cs typeface="Lucida Console"/>
            </a:endParaRPr>
          </a:p>
          <a:p>
            <a:pPr marR="5080" algn="r">
              <a:lnSpc>
                <a:spcPct val="100000"/>
              </a:lnSpc>
              <a:spcBef>
                <a:spcPts val="330"/>
              </a:spcBef>
            </a:pPr>
            <a:r>
              <a:rPr sz="850" spc="25" dirty="0">
                <a:solidFill>
                  <a:srgbClr val="333333"/>
                </a:solidFill>
                <a:latin typeface="Lucida Console"/>
                <a:cs typeface="Lucida Console"/>
              </a:rPr>
              <a:t>8/261</a:t>
            </a:r>
            <a:endParaRPr sz="850">
              <a:latin typeface="Lucida Console"/>
              <a:cs typeface="Lucida Console"/>
            </a:endParaRPr>
          </a:p>
          <a:p>
            <a:pPr marR="17780" algn="r">
              <a:lnSpc>
                <a:spcPct val="100000"/>
              </a:lnSpc>
              <a:spcBef>
                <a:spcPts val="330"/>
              </a:spcBef>
            </a:pPr>
            <a:r>
              <a:rPr sz="850" spc="25" dirty="0">
                <a:solidFill>
                  <a:srgbClr val="333333"/>
                </a:solidFill>
                <a:latin typeface="Lucida Console"/>
                <a:cs typeface="Lucida Console"/>
              </a:rPr>
              <a:t>9/261</a:t>
            </a:r>
            <a:endParaRPr sz="850">
              <a:latin typeface="Lucida Console"/>
              <a:cs typeface="Lucida Console"/>
            </a:endParaRPr>
          </a:p>
          <a:p>
            <a:pPr marR="13335" algn="r">
              <a:lnSpc>
                <a:spcPct val="100000"/>
              </a:lnSpc>
              <a:spcBef>
                <a:spcPts val="334"/>
              </a:spcBef>
            </a:pPr>
            <a:r>
              <a:rPr sz="850" spc="25" dirty="0">
                <a:solidFill>
                  <a:srgbClr val="333333"/>
                </a:solidFill>
                <a:latin typeface="Lucida Console"/>
                <a:cs typeface="Lucida Console"/>
              </a:rPr>
              <a:t>10/261</a:t>
            </a:r>
            <a:endParaRPr sz="850">
              <a:latin typeface="Lucida Console"/>
              <a:cs typeface="Lucida Console"/>
            </a:endParaRPr>
          </a:p>
        </p:txBody>
      </p:sp>
      <p:sp>
        <p:nvSpPr>
          <p:cNvPr id="17" name="object 17"/>
          <p:cNvSpPr txBox="1"/>
          <p:nvPr/>
        </p:nvSpPr>
        <p:spPr>
          <a:xfrm>
            <a:off x="2369516" y="8726054"/>
            <a:ext cx="3352800" cy="883285"/>
          </a:xfrm>
          <a:prstGeom prst="rect">
            <a:avLst/>
          </a:prstGeom>
        </p:spPr>
        <p:txBody>
          <a:bodyPr vert="horz" wrap="square" lIns="0" tIns="53340" rIns="0" bIns="0" rtlCol="0">
            <a:spAutoFit/>
          </a:bodyPr>
          <a:lstStyle/>
          <a:p>
            <a:pPr marL="12700">
              <a:lnSpc>
                <a:spcPct val="100000"/>
              </a:lnSpc>
              <a:spcBef>
                <a:spcPts val="420"/>
              </a:spcBef>
            </a:pPr>
            <a:r>
              <a:rPr sz="850" spc="15" dirty="0">
                <a:solidFill>
                  <a:srgbClr val="333333"/>
                </a:solidFill>
                <a:latin typeface="Lucida Console"/>
                <a:cs typeface="Lucida Console"/>
              </a:rPr>
              <a:t>: </a:t>
            </a:r>
            <a:r>
              <a:rPr sz="850" spc="30" dirty="0">
                <a:solidFill>
                  <a:srgbClr val="333333"/>
                </a:solidFill>
                <a:latin typeface="Lucida Console"/>
                <a:cs typeface="Lucida Console"/>
              </a:rPr>
              <a:t>perl-ExtUtils-ParseXS-1:3.35-2.el8.noarch</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 </a:t>
            </a:r>
            <a:r>
              <a:rPr sz="850" spc="30" dirty="0">
                <a:solidFill>
                  <a:srgbClr val="333333"/>
                </a:solidFill>
                <a:latin typeface="Lucida Console"/>
                <a:cs typeface="Lucida Console"/>
              </a:rPr>
              <a:t>perl-ExtUtils-Manifest-1.70-395.el8.noarch</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cmake-filesystem-3.11.4-3.el8.x86_64</a:t>
            </a:r>
            <a:endParaRPr sz="850">
              <a:latin typeface="Lucida Console"/>
              <a:cs typeface="Lucida Console"/>
            </a:endParaRPr>
          </a:p>
          <a:p>
            <a:pPr marL="12700">
              <a:lnSpc>
                <a:spcPct val="100000"/>
              </a:lnSpc>
              <a:spcBef>
                <a:spcPts val="334"/>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perl-Test-Harness-1:3.42-1.el8.noarch</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30" dirty="0">
                <a:solidFill>
                  <a:srgbClr val="333333"/>
                </a:solidFill>
                <a:latin typeface="Lucida Console"/>
                <a:cs typeface="Lucida Console"/>
              </a:rPr>
              <a:t>perl-Module-CoreList-1:5.20181130-1.el8.noarch</a:t>
            </a:r>
            <a:endParaRPr sz="850">
              <a:latin typeface="Lucida Console"/>
              <a:cs typeface="Lucida Console"/>
            </a:endParaRPr>
          </a:p>
        </p:txBody>
      </p:sp>
      <p:sp>
        <p:nvSpPr>
          <p:cNvPr id="18" name="object 18"/>
          <p:cNvSpPr txBox="1"/>
          <p:nvPr/>
        </p:nvSpPr>
        <p:spPr>
          <a:xfrm>
            <a:off x="2369516" y="9791070"/>
            <a:ext cx="321437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 </a:t>
            </a:r>
            <a:r>
              <a:rPr sz="850" spc="30" dirty="0">
                <a:solidFill>
                  <a:srgbClr val="333333"/>
                </a:solidFill>
                <a:latin typeface="Lucida Console"/>
                <a:cs typeface="Lucida Console"/>
              </a:rPr>
              <a:t>perl-Module-Metadata-1.000033-395.el8.noarch</a:t>
            </a:r>
            <a:endParaRPr sz="850">
              <a:latin typeface="Lucida Console"/>
              <a:cs typeface="Lucida Console"/>
            </a:endParaRPr>
          </a:p>
        </p:txBody>
      </p:sp>
      <p:sp>
        <p:nvSpPr>
          <p:cNvPr id="19" name="object 19"/>
          <p:cNvSpPr txBox="1"/>
          <p:nvPr/>
        </p:nvSpPr>
        <p:spPr>
          <a:xfrm>
            <a:off x="1070344" y="7353905"/>
            <a:ext cx="852169" cy="2941320"/>
          </a:xfrm>
          <a:prstGeom prst="rect">
            <a:avLst/>
          </a:prstGeom>
        </p:spPr>
        <p:txBody>
          <a:bodyPr vert="horz" wrap="square" lIns="0" tIns="11430" rIns="0" bIns="0" rtlCol="0">
            <a:spAutoFit/>
          </a:bodyPr>
          <a:lstStyle/>
          <a:p>
            <a:pPr marL="146685" marR="5080">
              <a:lnSpc>
                <a:spcPct val="132400"/>
              </a:lnSpc>
              <a:spcBef>
                <a:spcPts val="90"/>
              </a:spcBef>
            </a:pPr>
            <a:r>
              <a:rPr sz="850" spc="30" dirty="0">
                <a:solidFill>
                  <a:srgbClr val="333333"/>
                </a:solidFill>
                <a:latin typeface="Lucida Console"/>
                <a:cs typeface="Lucida Console"/>
              </a:rPr>
              <a:t>Preparing </a:t>
            </a:r>
            <a:r>
              <a:rPr sz="850" spc="-500" dirty="0">
                <a:solidFill>
                  <a:srgbClr val="333333"/>
                </a:solidFill>
                <a:latin typeface="Lucida Console"/>
                <a:cs typeface="Lucida Console"/>
              </a:rPr>
              <a:t>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6/261</a:t>
            </a:r>
            <a:endParaRPr sz="850">
              <a:latin typeface="Lucida Console"/>
              <a:cs typeface="Lucida Console"/>
            </a:endParaRPr>
          </a:p>
          <a:p>
            <a:pPr marL="146685" marR="5080" algn="just">
              <a:lnSpc>
                <a:spcPct val="132400"/>
              </a:lnSpc>
            </a:pP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11/261</a:t>
            </a:r>
            <a:endParaRPr sz="850">
              <a:latin typeface="Lucida Console"/>
              <a:cs typeface="Lucida Console"/>
            </a:endParaRPr>
          </a:p>
          <a:p>
            <a:pPr marL="12700" marR="5080" indent="133985">
              <a:lnSpc>
                <a:spcPct val="132400"/>
              </a:lnSpc>
            </a:pP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25" dirty="0">
                <a:solidFill>
                  <a:srgbClr val="333333"/>
                </a:solidFill>
                <a:latin typeface="Lucida Console"/>
                <a:cs typeface="Lucida Console"/>
              </a:rPr>
              <a:t>12/261</a:t>
            </a:r>
            <a:endParaRPr sz="850">
              <a:latin typeface="Lucida Console"/>
              <a:cs typeface="Lucida Console"/>
            </a:endParaRPr>
          </a:p>
          <a:p>
            <a:pPr marL="146685">
              <a:lnSpc>
                <a:spcPct val="100000"/>
              </a:lnSpc>
              <a:spcBef>
                <a:spcPts val="330"/>
              </a:spcBef>
            </a:pP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a:t>
            </a:r>
            <a:endParaRPr sz="850">
              <a:latin typeface="Lucida Console"/>
              <a:cs typeface="Lucida Console"/>
            </a:endParaRPr>
          </a:p>
        </p:txBody>
      </p:sp>
      <p:sp>
        <p:nvSpPr>
          <p:cNvPr id="20" name="object 20"/>
          <p:cNvSpPr txBox="1"/>
          <p:nvPr/>
        </p:nvSpPr>
        <p:spPr>
          <a:xfrm>
            <a:off x="2369516" y="10134107"/>
            <a:ext cx="2589530" cy="161290"/>
          </a:xfrm>
          <a:prstGeom prst="rect">
            <a:avLst/>
          </a:prstGeom>
        </p:spPr>
        <p:txBody>
          <a:bodyPr vert="horz" wrap="square" lIns="0" tIns="17780" rIns="0" bIns="0" rtlCol="0">
            <a:spAutoFit/>
          </a:bodyPr>
          <a:lstStyle/>
          <a:p>
            <a:pPr marL="12700">
              <a:lnSpc>
                <a:spcPct val="100000"/>
              </a:lnSpc>
              <a:spcBef>
                <a:spcPts val="140"/>
              </a:spcBef>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perl-SelfLoader-1.23-416.el8.noarch</a:t>
            </a:r>
            <a:endParaRPr sz="850">
              <a:latin typeface="Lucida Console"/>
              <a:cs typeface="Lucida Console"/>
            </a:endParaRPr>
          </a:p>
        </p:txBody>
      </p:sp>
      <p:sp>
        <p:nvSpPr>
          <p:cNvPr id="21" name="object 21"/>
          <p:cNvSpPr txBox="1"/>
          <p:nvPr/>
        </p:nvSpPr>
        <p:spPr>
          <a:xfrm>
            <a:off x="6078423" y="10134107"/>
            <a:ext cx="440055" cy="161290"/>
          </a:xfrm>
          <a:prstGeom prst="rect">
            <a:avLst/>
          </a:prstGeom>
        </p:spPr>
        <p:txBody>
          <a:bodyPr vert="horz" wrap="square" lIns="0" tIns="17780" rIns="0" bIns="0" rtlCol="0">
            <a:spAutoFit/>
          </a:bodyPr>
          <a:lstStyle/>
          <a:p>
            <a:pPr marL="12700">
              <a:lnSpc>
                <a:spcPct val="100000"/>
              </a:lnSpc>
              <a:spcBef>
                <a:spcPts val="140"/>
              </a:spcBef>
            </a:pPr>
            <a:r>
              <a:rPr sz="850" spc="25" dirty="0">
                <a:solidFill>
                  <a:srgbClr val="333333"/>
                </a:solidFill>
                <a:latin typeface="Lucida Console"/>
                <a:cs typeface="Lucida Console"/>
              </a:rPr>
              <a:t>13/261</a:t>
            </a:r>
            <a:endParaRPr sz="850">
              <a:latin typeface="Lucida Console"/>
              <a:cs typeface="Lucida Console"/>
            </a:endParaRPr>
          </a:p>
        </p:txBody>
      </p:sp>
      <p:sp>
        <p:nvSpPr>
          <p:cNvPr id="22" name="object 2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4"/>
              </a:rPr>
              <a:t>5/20</a:t>
            </a:r>
            <a:endParaRPr sz="800">
              <a:latin typeface="小哥哥网恋吗"/>
              <a:cs typeface="小哥哥网恋吗"/>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663"/>
            <a:ext cx="5651500" cy="1615440"/>
            <a:chOff x="959124" y="363663"/>
            <a:chExt cx="5651500" cy="1615440"/>
          </a:xfrm>
        </p:grpSpPr>
        <p:sp>
          <p:nvSpPr>
            <p:cNvPr id="3" name="object 3"/>
            <p:cNvSpPr/>
            <p:nvPr/>
          </p:nvSpPr>
          <p:spPr>
            <a:xfrm>
              <a:off x="963889" y="368427"/>
              <a:ext cx="5641975" cy="1605915"/>
            </a:xfrm>
            <a:custGeom>
              <a:avLst/>
              <a:gdLst/>
              <a:ahLst/>
              <a:cxnLst/>
              <a:rect l="l" t="t" r="r" b="b"/>
              <a:pathLst>
                <a:path w="5641975" h="1605914">
                  <a:moveTo>
                    <a:pt x="5617597" y="1605592"/>
                  </a:moveTo>
                  <a:lnTo>
                    <a:pt x="23823" y="1605592"/>
                  </a:lnTo>
                  <a:lnTo>
                    <a:pt x="20659" y="1605297"/>
                  </a:lnTo>
                  <a:lnTo>
                    <a:pt x="0" y="1584447"/>
                  </a:lnTo>
                  <a:lnTo>
                    <a:pt x="0" y="0"/>
                  </a:lnTo>
                  <a:lnTo>
                    <a:pt x="5641421" y="0"/>
                  </a:lnTo>
                  <a:lnTo>
                    <a:pt x="5641421" y="1584447"/>
                  </a:lnTo>
                  <a:lnTo>
                    <a:pt x="5617597" y="1605592"/>
                  </a:lnTo>
                  <a:close/>
                </a:path>
              </a:pathLst>
            </a:custGeom>
            <a:solidFill>
              <a:srgbClr val="F8F8F8"/>
            </a:solidFill>
          </p:spPr>
          <p:txBody>
            <a:bodyPr wrap="square" lIns="0" tIns="0" rIns="0" bIns="0" rtlCol="0"/>
            <a:lstStyle/>
            <a:p>
              <a:endParaRPr/>
            </a:p>
          </p:txBody>
        </p:sp>
        <p:sp>
          <p:nvSpPr>
            <p:cNvPr id="4" name="object 4"/>
            <p:cNvSpPr/>
            <p:nvPr/>
          </p:nvSpPr>
          <p:spPr>
            <a:xfrm>
              <a:off x="963889" y="368427"/>
              <a:ext cx="5641975" cy="1605915"/>
            </a:xfrm>
            <a:custGeom>
              <a:avLst/>
              <a:gdLst/>
              <a:ahLst/>
              <a:cxnLst/>
              <a:rect l="l" t="t" r="r" b="b"/>
              <a:pathLst>
                <a:path w="5641975" h="1605914">
                  <a:moveTo>
                    <a:pt x="0" y="1581769"/>
                  </a:moveTo>
                  <a:lnTo>
                    <a:pt x="0" y="0"/>
                  </a:lnTo>
                </a:path>
                <a:path w="5641975" h="1605914">
                  <a:moveTo>
                    <a:pt x="5641421" y="0"/>
                  </a:moveTo>
                  <a:lnTo>
                    <a:pt x="5641421" y="1581769"/>
                  </a:lnTo>
                  <a:lnTo>
                    <a:pt x="5641421" y="1584447"/>
                  </a:lnTo>
                  <a:lnTo>
                    <a:pt x="5640820" y="1587429"/>
                  </a:lnTo>
                  <a:lnTo>
                    <a:pt x="5617597" y="1605592"/>
                  </a:lnTo>
                  <a:lnTo>
                    <a:pt x="23823" y="1605592"/>
                  </a:lnTo>
                  <a:lnTo>
                    <a:pt x="0" y="1584447"/>
                  </a:lnTo>
                  <a:lnTo>
                    <a:pt x="0" y="1581769"/>
                  </a:lnTo>
                </a:path>
              </a:pathLst>
            </a:custGeom>
            <a:ln w="9529">
              <a:solidFill>
                <a:srgbClr val="E7EAEC"/>
              </a:solidFill>
            </a:ln>
          </p:spPr>
          <p:txBody>
            <a:bodyPr wrap="square" lIns="0" tIns="0" rIns="0" bIns="0" rtlCol="0"/>
            <a:lstStyle/>
            <a:p>
              <a:endParaRPr/>
            </a:p>
          </p:txBody>
        </p:sp>
        <p:sp>
          <p:nvSpPr>
            <p:cNvPr id="5" name="object 5"/>
            <p:cNvSpPr/>
            <p:nvPr/>
          </p:nvSpPr>
          <p:spPr>
            <a:xfrm>
              <a:off x="1006771" y="368408"/>
              <a:ext cx="5556250" cy="1543685"/>
            </a:xfrm>
            <a:custGeom>
              <a:avLst/>
              <a:gdLst/>
              <a:ahLst/>
              <a:cxnLst/>
              <a:rect l="l" t="t" r="r" b="b"/>
              <a:pathLst>
                <a:path w="5556250" h="1543685">
                  <a:moveTo>
                    <a:pt x="5555656" y="1543572"/>
                  </a:moveTo>
                  <a:lnTo>
                    <a:pt x="0" y="1543572"/>
                  </a:lnTo>
                  <a:lnTo>
                    <a:pt x="0" y="0"/>
                  </a:lnTo>
                  <a:lnTo>
                    <a:pt x="5555656" y="0"/>
                  </a:lnTo>
                  <a:lnTo>
                    <a:pt x="5555656" y="1543572"/>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312824"/>
            <a:ext cx="5651500" cy="2553970"/>
            <a:chOff x="959124" y="3312824"/>
            <a:chExt cx="5651500" cy="2553970"/>
          </a:xfrm>
        </p:grpSpPr>
        <p:sp>
          <p:nvSpPr>
            <p:cNvPr id="7" name="object 7"/>
            <p:cNvSpPr/>
            <p:nvPr/>
          </p:nvSpPr>
          <p:spPr>
            <a:xfrm>
              <a:off x="963889" y="3317588"/>
              <a:ext cx="5641975" cy="2544445"/>
            </a:xfrm>
            <a:custGeom>
              <a:avLst/>
              <a:gdLst/>
              <a:ahLst/>
              <a:cxnLst/>
              <a:rect l="l" t="t" r="r" b="b"/>
              <a:pathLst>
                <a:path w="5641975" h="2544445">
                  <a:moveTo>
                    <a:pt x="5617597" y="2544357"/>
                  </a:moveTo>
                  <a:lnTo>
                    <a:pt x="23823" y="2544357"/>
                  </a:lnTo>
                  <a:lnTo>
                    <a:pt x="20659" y="2544061"/>
                  </a:lnTo>
                  <a:lnTo>
                    <a:pt x="17629" y="2543461"/>
                  </a:lnTo>
                  <a:lnTo>
                    <a:pt x="14703" y="2541975"/>
                  </a:lnTo>
                  <a:lnTo>
                    <a:pt x="11787" y="2540783"/>
                  </a:lnTo>
                  <a:lnTo>
                    <a:pt x="0" y="2523506"/>
                  </a:lnTo>
                  <a:lnTo>
                    <a:pt x="0" y="2520533"/>
                  </a:lnTo>
                  <a:lnTo>
                    <a:pt x="0" y="20545"/>
                  </a:lnTo>
                  <a:lnTo>
                    <a:pt x="600" y="17276"/>
                  </a:lnTo>
                  <a:lnTo>
                    <a:pt x="3020" y="11616"/>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616"/>
                  </a:lnTo>
                  <a:lnTo>
                    <a:pt x="5640821" y="17276"/>
                  </a:lnTo>
                  <a:lnTo>
                    <a:pt x="5641421" y="20545"/>
                  </a:lnTo>
                  <a:lnTo>
                    <a:pt x="5641421" y="2523506"/>
                  </a:lnTo>
                  <a:lnTo>
                    <a:pt x="5626717" y="2541975"/>
                  </a:lnTo>
                  <a:lnTo>
                    <a:pt x="5623792" y="2543461"/>
                  </a:lnTo>
                  <a:lnTo>
                    <a:pt x="5620752" y="2544061"/>
                  </a:lnTo>
                  <a:lnTo>
                    <a:pt x="5617597" y="2544357"/>
                  </a:lnTo>
                  <a:close/>
                </a:path>
              </a:pathLst>
            </a:custGeom>
            <a:solidFill>
              <a:srgbClr val="F8F8F8"/>
            </a:solidFill>
          </p:spPr>
          <p:txBody>
            <a:bodyPr wrap="square" lIns="0" tIns="0" rIns="0" bIns="0" rtlCol="0"/>
            <a:lstStyle/>
            <a:p>
              <a:endParaRPr/>
            </a:p>
          </p:txBody>
        </p:sp>
        <p:sp>
          <p:nvSpPr>
            <p:cNvPr id="8" name="object 8"/>
            <p:cNvSpPr/>
            <p:nvPr/>
          </p:nvSpPr>
          <p:spPr>
            <a:xfrm>
              <a:off x="963889" y="3317588"/>
              <a:ext cx="5641975" cy="2544445"/>
            </a:xfrm>
            <a:custGeom>
              <a:avLst/>
              <a:gdLst/>
              <a:ahLst/>
              <a:cxnLst/>
              <a:rect l="l" t="t" r="r" b="b"/>
              <a:pathLst>
                <a:path w="5641975" h="2544445">
                  <a:moveTo>
                    <a:pt x="0" y="2520533"/>
                  </a:moveTo>
                  <a:lnTo>
                    <a:pt x="0" y="23823"/>
                  </a:lnTo>
                  <a:lnTo>
                    <a:pt x="0" y="20545"/>
                  </a:lnTo>
                  <a:lnTo>
                    <a:pt x="600" y="17276"/>
                  </a:lnTo>
                  <a:lnTo>
                    <a:pt x="1810" y="14294"/>
                  </a:lnTo>
                  <a:lnTo>
                    <a:pt x="3020" y="11616"/>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616"/>
                  </a:lnTo>
                  <a:lnTo>
                    <a:pt x="5639610" y="14294"/>
                  </a:lnTo>
                  <a:lnTo>
                    <a:pt x="5640821" y="17276"/>
                  </a:lnTo>
                  <a:lnTo>
                    <a:pt x="5641421" y="20545"/>
                  </a:lnTo>
                  <a:lnTo>
                    <a:pt x="5641421" y="23823"/>
                  </a:lnTo>
                  <a:lnTo>
                    <a:pt x="5641421" y="2520533"/>
                  </a:lnTo>
                  <a:lnTo>
                    <a:pt x="5641421" y="2523506"/>
                  </a:lnTo>
                  <a:lnTo>
                    <a:pt x="5640821" y="2526489"/>
                  </a:lnTo>
                  <a:lnTo>
                    <a:pt x="5626717" y="2541975"/>
                  </a:lnTo>
                  <a:lnTo>
                    <a:pt x="5623792" y="2543461"/>
                  </a:lnTo>
                  <a:lnTo>
                    <a:pt x="5620752" y="2544061"/>
                  </a:lnTo>
                  <a:lnTo>
                    <a:pt x="5617597" y="2544357"/>
                  </a:lnTo>
                  <a:lnTo>
                    <a:pt x="23823" y="2544357"/>
                  </a:lnTo>
                  <a:lnTo>
                    <a:pt x="20659" y="2544061"/>
                  </a:lnTo>
                  <a:lnTo>
                    <a:pt x="17629" y="2543461"/>
                  </a:lnTo>
                  <a:lnTo>
                    <a:pt x="14703" y="2541975"/>
                  </a:lnTo>
                  <a:lnTo>
                    <a:pt x="11787" y="2540783"/>
                  </a:lnTo>
                  <a:lnTo>
                    <a:pt x="0" y="2523506"/>
                  </a:lnTo>
                  <a:lnTo>
                    <a:pt x="0" y="2520533"/>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398759"/>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pic>
        <p:nvPicPr>
          <p:cNvPr id="10" name="object 10"/>
          <p:cNvPicPr/>
          <p:nvPr/>
        </p:nvPicPr>
        <p:blipFill>
          <a:blip r:embed="rId2" cstate="print"/>
          <a:stretch>
            <a:fillRect/>
          </a:stretch>
        </p:blipFill>
        <p:spPr>
          <a:xfrm>
            <a:off x="959124" y="6009893"/>
            <a:ext cx="5650951" cy="3335299"/>
          </a:xfrm>
          <a:prstGeom prst="rect">
            <a:avLst/>
          </a:prstGeom>
        </p:spPr>
      </p:pic>
      <p:sp>
        <p:nvSpPr>
          <p:cNvPr id="11" name="object 11"/>
          <p:cNvSpPr txBox="1"/>
          <p:nvPr/>
        </p:nvSpPr>
        <p:spPr>
          <a:xfrm>
            <a:off x="946424" y="9456222"/>
            <a:ext cx="213931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20-1</a:t>
            </a:r>
            <a:r>
              <a:rPr sz="950" b="1" spc="-35" dirty="0">
                <a:solidFill>
                  <a:srgbClr val="333333"/>
                </a:solidFill>
                <a:latin typeface="Trebuchet MS"/>
                <a:cs typeface="Trebuchet MS"/>
              </a:rPr>
              <a:t> </a:t>
            </a:r>
            <a:r>
              <a:rPr sz="950" b="1" spc="25" dirty="0">
                <a:solidFill>
                  <a:srgbClr val="333333"/>
                </a:solidFill>
                <a:latin typeface="微软雅黑"/>
                <a:cs typeface="微软雅黑"/>
              </a:rPr>
              <a:t>设置网卡为</a:t>
            </a:r>
            <a:r>
              <a:rPr sz="950" b="1" spc="75" dirty="0">
                <a:solidFill>
                  <a:srgbClr val="333333"/>
                </a:solidFill>
                <a:latin typeface="Trebuchet MS"/>
                <a:cs typeface="Trebuchet MS"/>
              </a:rPr>
              <a:t>DHCP</a:t>
            </a:r>
            <a:r>
              <a:rPr sz="950" b="1" spc="25" dirty="0">
                <a:solidFill>
                  <a:srgbClr val="333333"/>
                </a:solidFill>
                <a:latin typeface="微软雅黑"/>
                <a:cs typeface="微软雅黑"/>
              </a:rPr>
              <a:t>自动获取模式</a:t>
            </a:r>
            <a:endParaRPr sz="950">
              <a:latin typeface="微软雅黑"/>
              <a:cs typeface="微软雅黑"/>
            </a:endParaRPr>
          </a:p>
        </p:txBody>
      </p:sp>
      <p:sp>
        <p:nvSpPr>
          <p:cNvPr id="17" name="object 17"/>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364</a:t>
            </a:fld>
            <a:endParaRPr sz="800">
              <a:latin typeface="小哥哥网恋吗"/>
              <a:cs typeface="小哥哥网恋吗"/>
            </a:endParaRPr>
          </a:p>
        </p:txBody>
      </p:sp>
      <p:sp>
        <p:nvSpPr>
          <p:cNvPr id="12" name="object 12"/>
          <p:cNvSpPr txBox="1"/>
          <p:nvPr/>
        </p:nvSpPr>
        <p:spPr>
          <a:xfrm>
            <a:off x="1204765" y="321049"/>
            <a:ext cx="717550" cy="1226185"/>
          </a:xfrm>
          <a:prstGeom prst="rect">
            <a:avLst/>
          </a:prstGeom>
        </p:spPr>
        <p:txBody>
          <a:bodyPr vert="horz" wrap="square" lIns="0" tIns="11430" rIns="0" bIns="0" rtlCol="0">
            <a:spAutoFit/>
          </a:bodyPr>
          <a:lstStyle/>
          <a:p>
            <a:pPr marL="12700" marR="5080" algn="just">
              <a:lnSpc>
                <a:spcPct val="132400"/>
              </a:lnSpc>
              <a:spcBef>
                <a:spcPts val="90"/>
              </a:spcBef>
            </a:pP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  </a:t>
            </a:r>
            <a:r>
              <a:rPr sz="850" spc="30" dirty="0">
                <a:solidFill>
                  <a:srgbClr val="333333"/>
                </a:solidFill>
                <a:latin typeface="Lucida Console"/>
                <a:cs typeface="Lucida Console"/>
              </a:rPr>
              <a:t>Installin</a:t>
            </a:r>
            <a:r>
              <a:rPr sz="850" spc="15" dirty="0">
                <a:solidFill>
                  <a:srgbClr val="333333"/>
                </a:solidFill>
                <a:latin typeface="Lucida Console"/>
                <a:cs typeface="Lucida Console"/>
              </a:rPr>
              <a:t>g</a:t>
            </a:r>
            <a:endParaRPr sz="850">
              <a:latin typeface="Lucida Console"/>
              <a:cs typeface="Lucida Console"/>
            </a:endParaRPr>
          </a:p>
        </p:txBody>
      </p:sp>
      <p:sp>
        <p:nvSpPr>
          <p:cNvPr id="13" name="object 13"/>
          <p:cNvSpPr txBox="1"/>
          <p:nvPr/>
        </p:nvSpPr>
        <p:spPr>
          <a:xfrm>
            <a:off x="2369477" y="321049"/>
            <a:ext cx="3006090" cy="1226185"/>
          </a:xfrm>
          <a:prstGeom prst="rect">
            <a:avLst/>
          </a:prstGeom>
        </p:spPr>
        <p:txBody>
          <a:bodyPr vert="horz" wrap="square" lIns="0" tIns="53340" rIns="0" bIns="0" rtlCol="0">
            <a:spAutoFit/>
          </a:bodyPr>
          <a:lstStyle/>
          <a:p>
            <a:pPr marL="12700">
              <a:lnSpc>
                <a:spcPct val="100000"/>
              </a:lnSpc>
              <a:spcBef>
                <a:spcPts val="42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perl-Perl-OSType-1.010-396.el8.noarch</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perl-Module-Load-1:0.32-395.el8.noarch</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30" dirty="0">
                <a:solidFill>
                  <a:srgbClr val="333333"/>
                </a:solidFill>
                <a:latin typeface="Lucida Console"/>
                <a:cs typeface="Lucida Console"/>
              </a:rPr>
              <a:t>perl-JSON-PP-1:2.97.001-3.el8.noarch</a:t>
            </a:r>
            <a:endParaRPr sz="850">
              <a:latin typeface="Lucida Console"/>
              <a:cs typeface="Lucida Console"/>
            </a:endParaRPr>
          </a:p>
          <a:p>
            <a:pPr marL="12700">
              <a:lnSpc>
                <a:spcPct val="100000"/>
              </a:lnSpc>
              <a:spcBef>
                <a:spcPts val="334"/>
              </a:spcBef>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perl-Filter-2:1.58-2.el8.x86_64</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perl-Compress-Raw-Zlib-2.081-1.el8.x86_64</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30" dirty="0">
                <a:solidFill>
                  <a:srgbClr val="333333"/>
                </a:solidFill>
                <a:latin typeface="Lucida Console"/>
                <a:cs typeface="Lucida Console"/>
              </a:rPr>
              <a:t>perl-encoding-4:2.22-3.el8.x86_64</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30" dirty="0">
                <a:solidFill>
                  <a:srgbClr val="333333"/>
                </a:solidFill>
                <a:latin typeface="Lucida Console"/>
                <a:cs typeface="Lucida Console"/>
              </a:rPr>
              <a:t>perl-Text-Balanced-2.03-395.el8.noarch</a:t>
            </a:r>
            <a:endParaRPr sz="850">
              <a:latin typeface="Lucida Console"/>
              <a:cs typeface="Lucida Console"/>
            </a:endParaRPr>
          </a:p>
        </p:txBody>
      </p:sp>
      <p:sp>
        <p:nvSpPr>
          <p:cNvPr id="14" name="object 14"/>
          <p:cNvSpPr txBox="1"/>
          <p:nvPr/>
        </p:nvSpPr>
        <p:spPr>
          <a:xfrm>
            <a:off x="6069663" y="492567"/>
            <a:ext cx="461645" cy="1054735"/>
          </a:xfrm>
          <a:prstGeom prst="rect">
            <a:avLst/>
          </a:prstGeom>
        </p:spPr>
        <p:txBody>
          <a:bodyPr vert="horz" wrap="square" lIns="0" tIns="53340" rIns="0" bIns="0" rtlCol="0">
            <a:spAutoFit/>
          </a:bodyPr>
          <a:lstStyle/>
          <a:p>
            <a:pPr marL="27940">
              <a:lnSpc>
                <a:spcPct val="100000"/>
              </a:lnSpc>
              <a:spcBef>
                <a:spcPts val="420"/>
              </a:spcBef>
            </a:pPr>
            <a:r>
              <a:rPr sz="850" spc="25" dirty="0">
                <a:solidFill>
                  <a:srgbClr val="333333"/>
                </a:solidFill>
                <a:latin typeface="Lucida Console"/>
                <a:cs typeface="Lucida Console"/>
              </a:rPr>
              <a:t>15/261</a:t>
            </a:r>
            <a:endParaRPr sz="850">
              <a:latin typeface="Lucida Console"/>
              <a:cs typeface="Lucida Console"/>
            </a:endParaRPr>
          </a:p>
          <a:p>
            <a:pPr marL="23495">
              <a:lnSpc>
                <a:spcPct val="100000"/>
              </a:lnSpc>
              <a:spcBef>
                <a:spcPts val="330"/>
              </a:spcBef>
            </a:pPr>
            <a:r>
              <a:rPr sz="850" spc="25" dirty="0">
                <a:solidFill>
                  <a:srgbClr val="333333"/>
                </a:solidFill>
                <a:latin typeface="Lucida Console"/>
                <a:cs typeface="Lucida Console"/>
              </a:rPr>
              <a:t>16/261</a:t>
            </a:r>
            <a:endParaRPr sz="850">
              <a:latin typeface="Lucida Console"/>
              <a:cs typeface="Lucida Console"/>
            </a:endParaRPr>
          </a:p>
          <a:p>
            <a:pPr marL="12700">
              <a:lnSpc>
                <a:spcPct val="100000"/>
              </a:lnSpc>
              <a:spcBef>
                <a:spcPts val="330"/>
              </a:spcBef>
            </a:pPr>
            <a:r>
              <a:rPr sz="850" spc="25" dirty="0">
                <a:solidFill>
                  <a:srgbClr val="333333"/>
                </a:solidFill>
                <a:latin typeface="Lucida Console"/>
                <a:cs typeface="Lucida Console"/>
              </a:rPr>
              <a:t>17/261</a:t>
            </a:r>
            <a:endParaRPr sz="850">
              <a:latin typeface="Lucida Console"/>
              <a:cs typeface="Lucida Console"/>
            </a:endParaRPr>
          </a:p>
          <a:p>
            <a:pPr marL="34290">
              <a:lnSpc>
                <a:spcPct val="100000"/>
              </a:lnSpc>
              <a:spcBef>
                <a:spcPts val="334"/>
              </a:spcBef>
            </a:pPr>
            <a:r>
              <a:rPr sz="850" spc="25" dirty="0">
                <a:solidFill>
                  <a:srgbClr val="333333"/>
                </a:solidFill>
                <a:latin typeface="Lucida Console"/>
                <a:cs typeface="Lucida Console"/>
              </a:rPr>
              <a:t>18/261</a:t>
            </a:r>
            <a:endParaRPr sz="850">
              <a:latin typeface="Lucida Console"/>
              <a:cs typeface="Lucida Console"/>
            </a:endParaRPr>
          </a:p>
          <a:p>
            <a:pPr marL="16510">
              <a:lnSpc>
                <a:spcPct val="100000"/>
              </a:lnSpc>
              <a:spcBef>
                <a:spcPts val="330"/>
              </a:spcBef>
            </a:pPr>
            <a:r>
              <a:rPr sz="850" spc="25" dirty="0">
                <a:solidFill>
                  <a:srgbClr val="333333"/>
                </a:solidFill>
                <a:latin typeface="Lucida Console"/>
                <a:cs typeface="Lucida Console"/>
              </a:rPr>
              <a:t>19/261</a:t>
            </a:r>
            <a:endParaRPr sz="850">
              <a:latin typeface="Lucida Console"/>
              <a:cs typeface="Lucida Console"/>
            </a:endParaRPr>
          </a:p>
          <a:p>
            <a:pPr marL="27940">
              <a:lnSpc>
                <a:spcPct val="100000"/>
              </a:lnSpc>
              <a:spcBef>
                <a:spcPts val="330"/>
              </a:spcBef>
            </a:pPr>
            <a:r>
              <a:rPr sz="850" spc="25" dirty="0">
                <a:solidFill>
                  <a:srgbClr val="333333"/>
                </a:solidFill>
                <a:latin typeface="Lucida Console"/>
                <a:cs typeface="Lucida Console"/>
              </a:rPr>
              <a:t>20/261</a:t>
            </a:r>
            <a:endParaRPr sz="850">
              <a:latin typeface="Lucida Console"/>
              <a:cs typeface="Lucida Console"/>
            </a:endParaRPr>
          </a:p>
        </p:txBody>
      </p:sp>
      <p:sp>
        <p:nvSpPr>
          <p:cNvPr id="15" name="object 15"/>
          <p:cNvSpPr txBox="1"/>
          <p:nvPr/>
        </p:nvSpPr>
        <p:spPr>
          <a:xfrm>
            <a:off x="946424" y="1521679"/>
            <a:ext cx="5604510" cy="4256405"/>
          </a:xfrm>
          <a:prstGeom prst="rect">
            <a:avLst/>
          </a:prstGeom>
        </p:spPr>
        <p:txBody>
          <a:bodyPr vert="horz" wrap="square" lIns="0" tIns="11430" rIns="0" bIns="0" rtlCol="0">
            <a:spAutoFit/>
          </a:bodyPr>
          <a:lstStyle/>
          <a:p>
            <a:pPr marL="136525" marR="3719195" indent="-635">
              <a:lnSpc>
                <a:spcPct val="132400"/>
              </a:lnSpc>
              <a:spcBef>
                <a:spcPts val="90"/>
              </a:spcBef>
            </a:pPr>
            <a:r>
              <a:rPr sz="850" spc="30"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8890">
              <a:lnSpc>
                <a:spcPct val="131600"/>
              </a:lnSpc>
              <a:spcBef>
                <a:spcPts val="5"/>
              </a:spcBef>
            </a:pPr>
            <a:r>
              <a:rPr sz="950" b="1" spc="25" dirty="0">
                <a:solidFill>
                  <a:srgbClr val="333333"/>
                </a:solidFill>
                <a:latin typeface="微软雅黑"/>
                <a:cs typeface="微软雅黑"/>
              </a:rPr>
              <a:t>如果条件允许，建议适当增加虚拟机的内存上限，让稍后的编译过程快一些。并且由于接下来还需要从 外部网络中获取</a:t>
            </a:r>
            <a:r>
              <a:rPr sz="950" b="1" spc="70" dirty="0">
                <a:solidFill>
                  <a:srgbClr val="333333"/>
                </a:solidFill>
                <a:latin typeface="Trebuchet MS"/>
                <a:cs typeface="Trebuchet MS"/>
              </a:rPr>
              <a:t>Nginx</a:t>
            </a:r>
            <a:r>
              <a:rPr sz="950" b="1" spc="25" dirty="0">
                <a:solidFill>
                  <a:srgbClr val="333333"/>
                </a:solidFill>
                <a:latin typeface="微软雅黑"/>
                <a:cs typeface="微软雅黑"/>
              </a:rPr>
              <a:t>、</a:t>
            </a:r>
            <a:r>
              <a:rPr sz="950" b="1" spc="80" dirty="0">
                <a:solidFill>
                  <a:srgbClr val="333333"/>
                </a:solidFill>
                <a:latin typeface="Trebuchet MS"/>
                <a:cs typeface="Trebuchet MS"/>
              </a:rPr>
              <a:t>Mysql</a:t>
            </a:r>
            <a:r>
              <a:rPr sz="950" b="1" spc="25" dirty="0">
                <a:solidFill>
                  <a:srgbClr val="333333"/>
                </a:solidFill>
                <a:latin typeface="微软雅黑"/>
                <a:cs typeface="微软雅黑"/>
              </a:rPr>
              <a:t>、</a:t>
            </a:r>
            <a:r>
              <a:rPr sz="950" b="1" spc="65" dirty="0">
                <a:solidFill>
                  <a:srgbClr val="333333"/>
                </a:solidFill>
                <a:latin typeface="Trebuchet MS"/>
                <a:cs typeface="Trebuchet MS"/>
              </a:rPr>
              <a:t>PHP</a:t>
            </a:r>
            <a:r>
              <a:rPr sz="950" b="1" spc="25" dirty="0">
                <a:solidFill>
                  <a:srgbClr val="333333"/>
                </a:solidFill>
                <a:latin typeface="微软雅黑"/>
                <a:cs typeface="微软雅黑"/>
              </a:rPr>
              <a:t>及</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等一系列的安装包，因此需要配置虚拟机联网。</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将已经调整为桥接模式的网卡，通过</a:t>
            </a:r>
            <a:r>
              <a:rPr sz="950" b="1" spc="70" dirty="0">
                <a:solidFill>
                  <a:srgbClr val="333333"/>
                </a:solidFill>
                <a:latin typeface="Trebuchet MS"/>
                <a:cs typeface="Trebuchet MS"/>
              </a:rPr>
              <a:t>nmtui</a:t>
            </a:r>
            <a:r>
              <a:rPr sz="950" b="1" spc="25" dirty="0">
                <a:solidFill>
                  <a:srgbClr val="333333"/>
                </a:solidFill>
                <a:latin typeface="微软雅黑"/>
                <a:cs typeface="微软雅黑"/>
              </a:rPr>
              <a:t>或</a:t>
            </a:r>
            <a:r>
              <a:rPr sz="950" b="1" spc="45" dirty="0">
                <a:solidFill>
                  <a:srgbClr val="333333"/>
                </a:solidFill>
                <a:latin typeface="Trebuchet MS"/>
                <a:cs typeface="Trebuchet MS"/>
              </a:rPr>
              <a:t>nm-connection-editor</a:t>
            </a:r>
            <a:r>
              <a:rPr sz="950" b="1" spc="25" dirty="0">
                <a:solidFill>
                  <a:srgbClr val="333333"/>
                </a:solidFill>
                <a:latin typeface="微软雅黑"/>
                <a:cs typeface="微软雅黑"/>
              </a:rPr>
              <a:t>命令修改为</a:t>
            </a:r>
            <a:r>
              <a:rPr sz="950" b="1" spc="75" dirty="0">
                <a:solidFill>
                  <a:srgbClr val="333333"/>
                </a:solidFill>
                <a:latin typeface="Trebuchet MS"/>
                <a:cs typeface="Trebuchet MS"/>
              </a:rPr>
              <a:t>DHCP</a:t>
            </a:r>
            <a:r>
              <a:rPr sz="950" b="1" spc="25" dirty="0">
                <a:solidFill>
                  <a:srgbClr val="333333"/>
                </a:solidFill>
                <a:latin typeface="微软雅黑"/>
                <a:cs typeface="微软雅黑"/>
              </a:rPr>
              <a:t>自动获取网卡 信息模式，大多数情况下就可以接入互联网了，如图</a:t>
            </a:r>
            <a:r>
              <a:rPr sz="950" b="1" spc="-10" dirty="0">
                <a:solidFill>
                  <a:srgbClr val="333333"/>
                </a:solidFill>
                <a:latin typeface="Trebuchet MS"/>
                <a:cs typeface="Trebuchet MS"/>
              </a:rPr>
              <a:t>20-1</a:t>
            </a:r>
            <a:r>
              <a:rPr sz="950" b="1" spc="20" dirty="0">
                <a:solidFill>
                  <a:srgbClr val="333333"/>
                </a:solidFill>
                <a:latin typeface="微软雅黑"/>
                <a:cs typeface="微软雅黑"/>
              </a:rPr>
              <a:t>所示。如若不可访问互联网，则优先考虑是否 </a:t>
            </a:r>
            <a:r>
              <a:rPr sz="950" b="1" spc="25" dirty="0">
                <a:solidFill>
                  <a:srgbClr val="333333"/>
                </a:solidFill>
                <a:latin typeface="微软雅黑"/>
                <a:cs typeface="微软雅黑"/>
              </a:rPr>
              <a:t>外部环境有特殊的限制，则将虚拟机内网卡配置成跟物理机一致即可。</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 ping </a:t>
            </a:r>
            <a:r>
              <a:rPr sz="850" spc="20" dirty="0">
                <a:solidFill>
                  <a:srgbClr val="333333"/>
                </a:solidFill>
                <a:latin typeface="Lucida Console"/>
                <a:cs typeface="Lucida Console"/>
              </a:rPr>
              <a:t>-c</a:t>
            </a:r>
            <a:r>
              <a:rPr sz="850" spc="25" dirty="0">
                <a:solidFill>
                  <a:srgbClr val="333333"/>
                </a:solidFill>
                <a:latin typeface="Lucida Console"/>
                <a:cs typeface="Lucida Console"/>
              </a:rPr>
              <a:t> </a:t>
            </a:r>
            <a:r>
              <a:rPr sz="850" spc="15" dirty="0">
                <a:solidFill>
                  <a:srgbClr val="333333"/>
                </a:solidFill>
                <a:latin typeface="Lucida Console"/>
                <a:cs typeface="Lucida Console"/>
              </a:rPr>
              <a:t>4</a:t>
            </a:r>
            <a:r>
              <a:rPr sz="850" spc="2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endParaRPr sz="850">
              <a:latin typeface="Lucida Console"/>
              <a:cs typeface="Lucida Console"/>
            </a:endParaRPr>
          </a:p>
          <a:p>
            <a:pPr marL="136525">
              <a:lnSpc>
                <a:spcPct val="100000"/>
              </a:lnSpc>
              <a:spcBef>
                <a:spcPts val="334"/>
              </a:spcBef>
            </a:pPr>
            <a:r>
              <a:rPr sz="850" spc="25" dirty="0">
                <a:solidFill>
                  <a:srgbClr val="333333"/>
                </a:solidFill>
                <a:latin typeface="Lucida Console"/>
                <a:cs typeface="Lucida Console"/>
              </a:rPr>
              <a:t>PING</a:t>
            </a:r>
            <a:r>
              <a:rPr sz="850" spc="40" dirty="0">
                <a:solidFill>
                  <a:srgbClr val="333333"/>
                </a:solidFill>
                <a:latin typeface="Lucida Console"/>
                <a:cs typeface="Lucida Console"/>
              </a:rPr>
              <a:t> </a:t>
            </a:r>
            <a:r>
              <a:rPr sz="850" spc="30" dirty="0">
                <a:solidFill>
                  <a:srgbClr val="333333"/>
                </a:solidFill>
                <a:latin typeface="Lucida Console"/>
                <a:cs typeface="Lucida Console"/>
                <a:hlinkClick r:id="rId4"/>
              </a:rPr>
              <a:t>www.linuxprobe.com.w.kunlunno.com</a:t>
            </a:r>
            <a:r>
              <a:rPr sz="850" spc="40" dirty="0">
                <a:solidFill>
                  <a:srgbClr val="333333"/>
                </a:solidFill>
                <a:latin typeface="Lucida Console"/>
                <a:cs typeface="Lucida Console"/>
                <a:hlinkClick r:id="rId4"/>
              </a:rPr>
              <a:t> </a:t>
            </a:r>
            <a:r>
              <a:rPr sz="850" spc="30" dirty="0">
                <a:solidFill>
                  <a:srgbClr val="333333"/>
                </a:solidFill>
                <a:latin typeface="Lucida Console"/>
                <a:cs typeface="Lucida Console"/>
              </a:rPr>
              <a:t>(202.97.231.16)</a:t>
            </a:r>
            <a:r>
              <a:rPr sz="850" spc="40" dirty="0">
                <a:solidFill>
                  <a:srgbClr val="333333"/>
                </a:solidFill>
                <a:latin typeface="Lucida Console"/>
                <a:cs typeface="Lucida Console"/>
              </a:rPr>
              <a:t> </a:t>
            </a:r>
            <a:r>
              <a:rPr sz="850" spc="25" dirty="0">
                <a:solidFill>
                  <a:srgbClr val="333333"/>
                </a:solidFill>
                <a:latin typeface="Lucida Console"/>
                <a:cs typeface="Lucida Console"/>
              </a:rPr>
              <a:t>56(84)</a:t>
            </a:r>
            <a:r>
              <a:rPr sz="850" spc="4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40" dirty="0">
                <a:solidFill>
                  <a:srgbClr val="333333"/>
                </a:solidFill>
                <a:latin typeface="Lucida Console"/>
                <a:cs typeface="Lucida Console"/>
              </a:rPr>
              <a:t> </a:t>
            </a:r>
            <a:r>
              <a:rPr sz="850" spc="20" dirty="0">
                <a:solidFill>
                  <a:srgbClr val="333333"/>
                </a:solidFill>
                <a:latin typeface="Lucida Console"/>
                <a:cs typeface="Lucida Console"/>
              </a:rPr>
              <a:t>of</a:t>
            </a:r>
            <a:r>
              <a:rPr sz="850" spc="40" dirty="0">
                <a:solidFill>
                  <a:srgbClr val="333333"/>
                </a:solidFill>
                <a:latin typeface="Lucida Console"/>
                <a:cs typeface="Lucida Console"/>
              </a:rPr>
              <a:t> </a:t>
            </a:r>
            <a:r>
              <a:rPr sz="850" spc="25" dirty="0">
                <a:solidFill>
                  <a:srgbClr val="333333"/>
                </a:solidFill>
                <a:latin typeface="Lucida Console"/>
                <a:cs typeface="Lucida Console"/>
              </a:rPr>
              <a:t>data.</a:t>
            </a:r>
            <a:endParaRPr sz="850">
              <a:latin typeface="Lucida Console"/>
              <a:cs typeface="Lucida Console"/>
            </a:endParaRPr>
          </a:p>
          <a:p>
            <a:pPr marL="136525" marR="132080">
              <a:lnSpc>
                <a:spcPct val="132400"/>
              </a:lnSpc>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r>
              <a:rPr sz="850" spc="35" dirty="0">
                <a:solidFill>
                  <a:srgbClr val="333333"/>
                </a:solidFill>
                <a:latin typeface="Lucida Console"/>
                <a:cs typeface="Lucida Console"/>
                <a:hlinkClick r:id="rId3"/>
              </a:rPr>
              <a:t> </a:t>
            </a:r>
            <a:r>
              <a:rPr sz="850" spc="30" dirty="0">
                <a:solidFill>
                  <a:srgbClr val="333333"/>
                </a:solidFill>
                <a:latin typeface="Lucida Console"/>
                <a:cs typeface="Lucida Console"/>
              </a:rPr>
              <a:t>(202.97.231.16):</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icmp_seq=1 </a:t>
            </a:r>
            <a:r>
              <a:rPr sz="850" spc="25" dirty="0">
                <a:solidFill>
                  <a:srgbClr val="333333"/>
                </a:solidFill>
                <a:latin typeface="Lucida Console"/>
                <a:cs typeface="Lucida Console"/>
              </a:rPr>
              <a:t>ttl=55</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time=27.5 </a:t>
            </a:r>
            <a:r>
              <a:rPr sz="850" spc="-495"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marL="136525" marR="62865">
              <a:lnSpc>
                <a:spcPct val="132400"/>
              </a:lnSpc>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r>
              <a:rPr sz="850" spc="35" dirty="0">
                <a:solidFill>
                  <a:srgbClr val="333333"/>
                </a:solidFill>
                <a:latin typeface="Lucida Console"/>
                <a:cs typeface="Lucida Console"/>
                <a:hlinkClick r:id="rId3"/>
              </a:rPr>
              <a:t> </a:t>
            </a:r>
            <a:r>
              <a:rPr sz="850" spc="30" dirty="0">
                <a:solidFill>
                  <a:srgbClr val="333333"/>
                </a:solidFill>
                <a:latin typeface="Lucida Console"/>
                <a:cs typeface="Lucida Console"/>
              </a:rPr>
              <a:t>(202.97.231.16):</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icmp_seq=2</a:t>
            </a:r>
            <a:r>
              <a:rPr sz="850" spc="35" dirty="0">
                <a:solidFill>
                  <a:srgbClr val="333333"/>
                </a:solidFill>
                <a:latin typeface="Lucida Console"/>
                <a:cs typeface="Lucida Console"/>
              </a:rPr>
              <a:t> </a:t>
            </a:r>
            <a:r>
              <a:rPr sz="850" spc="25" dirty="0">
                <a:solidFill>
                  <a:srgbClr val="333333"/>
                </a:solidFill>
                <a:latin typeface="Lucida Console"/>
                <a:cs typeface="Lucida Console"/>
              </a:rPr>
              <a:t>ttl=55</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time=27.10 </a:t>
            </a:r>
            <a:r>
              <a:rPr sz="850" spc="-500"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marL="136525" marR="132080">
              <a:lnSpc>
                <a:spcPct val="132400"/>
              </a:lnSpc>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r>
              <a:rPr sz="850" spc="35" dirty="0">
                <a:solidFill>
                  <a:srgbClr val="333333"/>
                </a:solidFill>
                <a:latin typeface="Lucida Console"/>
                <a:cs typeface="Lucida Console"/>
                <a:hlinkClick r:id="rId3"/>
              </a:rPr>
              <a:t> </a:t>
            </a:r>
            <a:r>
              <a:rPr sz="850" spc="30" dirty="0">
                <a:solidFill>
                  <a:srgbClr val="333333"/>
                </a:solidFill>
                <a:latin typeface="Lucida Console"/>
                <a:cs typeface="Lucida Console"/>
              </a:rPr>
              <a:t>(202.97.231.16):</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icmp_seq=3 </a:t>
            </a:r>
            <a:r>
              <a:rPr sz="850" spc="25" dirty="0">
                <a:solidFill>
                  <a:srgbClr val="333333"/>
                </a:solidFill>
                <a:latin typeface="Lucida Console"/>
                <a:cs typeface="Lucida Console"/>
              </a:rPr>
              <a:t>ttl=55</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time=27.4 </a:t>
            </a:r>
            <a:r>
              <a:rPr sz="850" spc="-495"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marL="136525" marR="132080">
              <a:lnSpc>
                <a:spcPct val="132400"/>
              </a:lnSpc>
            </a:pPr>
            <a:r>
              <a:rPr sz="850" spc="20" dirty="0">
                <a:solidFill>
                  <a:srgbClr val="333333"/>
                </a:solidFill>
                <a:latin typeface="Lucida Console"/>
                <a:cs typeface="Lucida Console"/>
              </a:rPr>
              <a:t>64</a:t>
            </a:r>
            <a:r>
              <a:rPr sz="850" spc="30" dirty="0">
                <a:solidFill>
                  <a:srgbClr val="333333"/>
                </a:solidFill>
                <a:latin typeface="Lucida Console"/>
                <a:cs typeface="Lucida Console"/>
              </a:rPr>
              <a:t> </a:t>
            </a:r>
            <a:r>
              <a:rPr sz="850" spc="25" dirty="0">
                <a:solidFill>
                  <a:srgbClr val="333333"/>
                </a:solidFill>
                <a:latin typeface="Lucida Console"/>
                <a:cs typeface="Lucida Console"/>
              </a:rPr>
              <a:t>bytes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from</a:t>
            </a:r>
            <a:r>
              <a:rPr sz="850" spc="35" dirty="0">
                <a:solidFill>
                  <a:srgbClr val="333333"/>
                </a:solidFill>
                <a:latin typeface="Lucida Console"/>
                <a:cs typeface="Lucida Console"/>
              </a:rPr>
              <a:t> </a:t>
            </a:r>
            <a:r>
              <a:rPr sz="850" spc="30" dirty="0">
                <a:solidFill>
                  <a:srgbClr val="333333"/>
                </a:solidFill>
                <a:latin typeface="Lucida Console"/>
                <a:cs typeface="Lucida Console"/>
                <a:hlinkClick r:id="rId3"/>
              </a:rPr>
              <a:t>www.linuxprobe.com</a:t>
            </a:r>
            <a:r>
              <a:rPr sz="850" spc="35" dirty="0">
                <a:solidFill>
                  <a:srgbClr val="333333"/>
                </a:solidFill>
                <a:latin typeface="Lucida Console"/>
                <a:cs typeface="Lucida Console"/>
                <a:hlinkClick r:id="rId3"/>
              </a:rPr>
              <a:t> </a:t>
            </a:r>
            <a:r>
              <a:rPr sz="850" spc="30" dirty="0">
                <a:solidFill>
                  <a:srgbClr val="333333"/>
                </a:solidFill>
                <a:latin typeface="Lucida Console"/>
                <a:cs typeface="Lucida Console"/>
              </a:rPr>
              <a:t>(202.97.231.16):</a:t>
            </a:r>
            <a:r>
              <a:rPr sz="850" spc="35" dirty="0">
                <a:solidFill>
                  <a:srgbClr val="333333"/>
                </a:solidFill>
                <a:latin typeface="Lucida Console"/>
                <a:cs typeface="Lucida Console"/>
              </a:rPr>
              <a:t> </a:t>
            </a:r>
            <a:r>
              <a:rPr sz="850" spc="30" dirty="0">
                <a:solidFill>
                  <a:srgbClr val="333333"/>
                </a:solidFill>
                <a:latin typeface="Lucida Console"/>
                <a:cs typeface="Lucida Console"/>
              </a:rPr>
              <a:t>icmp_seq=4 </a:t>
            </a:r>
            <a:r>
              <a:rPr sz="850" spc="25" dirty="0">
                <a:solidFill>
                  <a:srgbClr val="333333"/>
                </a:solidFill>
                <a:latin typeface="Lucida Console"/>
                <a:cs typeface="Lucida Console"/>
              </a:rPr>
              <a:t>ttl=55</a:t>
            </a:r>
            <a:r>
              <a:rPr sz="850" spc="35" dirty="0">
                <a:solidFill>
                  <a:srgbClr val="333333"/>
                </a:solidFill>
                <a:latin typeface="Lucida Console"/>
                <a:cs typeface="Lucida Console"/>
              </a:rPr>
              <a:t> </a:t>
            </a:r>
            <a:r>
              <a:rPr sz="850" spc="30" dirty="0">
                <a:solidFill>
                  <a:srgbClr val="333333"/>
                </a:solidFill>
                <a:latin typeface="Lucida Console"/>
                <a:cs typeface="Lucida Console"/>
              </a:rPr>
              <a:t>time=28.9 </a:t>
            </a:r>
            <a:r>
              <a:rPr sz="850" spc="-495" dirty="0">
                <a:solidFill>
                  <a:srgbClr val="333333"/>
                </a:solidFill>
                <a:latin typeface="Lucida Console"/>
                <a:cs typeface="Lucida Console"/>
              </a:rPr>
              <a:t> </a:t>
            </a:r>
            <a:r>
              <a:rPr sz="850" spc="20" dirty="0">
                <a:solidFill>
                  <a:srgbClr val="333333"/>
                </a:solidFill>
                <a:latin typeface="Lucida Console"/>
                <a:cs typeface="Lucida Console"/>
              </a:rPr>
              <a:t>ms</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25" dirty="0">
                <a:solidFill>
                  <a:srgbClr val="333333"/>
                </a:solidFill>
                <a:latin typeface="Lucida Console"/>
                <a:cs typeface="Lucida Console"/>
              </a:rPr>
              <a:t>--- </a:t>
            </a:r>
            <a:r>
              <a:rPr sz="850" spc="30" dirty="0">
                <a:solidFill>
                  <a:srgbClr val="333333"/>
                </a:solidFill>
                <a:latin typeface="Lucida Console"/>
                <a:cs typeface="Lucida Console"/>
                <a:hlinkClick r:id="rId4"/>
              </a:rPr>
              <a:t>www.linuxprobe.com.w.kunlunno.com </a:t>
            </a:r>
            <a:r>
              <a:rPr sz="850" spc="25" dirty="0">
                <a:solidFill>
                  <a:srgbClr val="333333"/>
                </a:solidFill>
                <a:latin typeface="Lucida Console"/>
                <a:cs typeface="Lucida Console"/>
              </a:rPr>
              <a:t>ping </a:t>
            </a:r>
            <a:r>
              <a:rPr sz="850" spc="30" dirty="0">
                <a:solidFill>
                  <a:srgbClr val="333333"/>
                </a:solidFill>
                <a:latin typeface="Lucida Console"/>
                <a:cs typeface="Lucida Console"/>
              </a:rPr>
              <a:t>statistics </a:t>
            </a:r>
            <a:r>
              <a:rPr sz="850" spc="25" dirty="0">
                <a:solidFill>
                  <a:srgbClr val="333333"/>
                </a:solidFill>
                <a:latin typeface="Lucida Console"/>
                <a:cs typeface="Lucida Console"/>
              </a:rPr>
              <a:t>---</a:t>
            </a:r>
            <a:endParaRPr sz="850">
              <a:latin typeface="Lucida Console"/>
              <a:cs typeface="Lucida Console"/>
            </a:endParaRPr>
          </a:p>
          <a:p>
            <a:pPr marL="136525" marR="1386205">
              <a:lnSpc>
                <a:spcPct val="132400"/>
              </a:lnSpc>
            </a:pPr>
            <a:r>
              <a:rPr sz="850" spc="15" dirty="0">
                <a:solidFill>
                  <a:srgbClr val="333333"/>
                </a:solidFill>
                <a:latin typeface="Lucida Console"/>
                <a:cs typeface="Lucida Console"/>
              </a:rPr>
              <a:t>4</a:t>
            </a:r>
            <a:r>
              <a:rPr sz="850" spc="30" dirty="0">
                <a:solidFill>
                  <a:srgbClr val="333333"/>
                </a:solidFill>
                <a:latin typeface="Lucida Console"/>
                <a:cs typeface="Lucida Console"/>
              </a:rPr>
              <a:t> packets transmitted, </a:t>
            </a:r>
            <a:r>
              <a:rPr sz="850" spc="15" dirty="0">
                <a:solidFill>
                  <a:srgbClr val="333333"/>
                </a:solidFill>
                <a:latin typeface="Lucida Console"/>
                <a:cs typeface="Lucida Console"/>
              </a:rPr>
              <a:t>4</a:t>
            </a:r>
            <a:r>
              <a:rPr sz="850" spc="30" dirty="0">
                <a:solidFill>
                  <a:srgbClr val="333333"/>
                </a:solidFill>
                <a:latin typeface="Lucida Console"/>
                <a:cs typeface="Lucida Console"/>
              </a:rPr>
              <a:t> received, </a:t>
            </a:r>
            <a:r>
              <a:rPr sz="850" spc="20" dirty="0">
                <a:solidFill>
                  <a:srgbClr val="333333"/>
                </a:solidFill>
                <a:latin typeface="Lucida Console"/>
                <a:cs typeface="Lucida Console"/>
              </a:rPr>
              <a:t>0%</a:t>
            </a:r>
            <a:r>
              <a:rPr sz="850" spc="30" dirty="0">
                <a:solidFill>
                  <a:srgbClr val="333333"/>
                </a:solidFill>
                <a:latin typeface="Lucida Console"/>
                <a:cs typeface="Lucida Console"/>
              </a:rPr>
              <a:t> </a:t>
            </a:r>
            <a:r>
              <a:rPr sz="850" spc="25" dirty="0">
                <a:solidFill>
                  <a:srgbClr val="333333"/>
                </a:solidFill>
                <a:latin typeface="Lucida Console"/>
                <a:cs typeface="Lucida Console"/>
              </a:rPr>
              <a:t>packet</a:t>
            </a:r>
            <a:r>
              <a:rPr sz="850" spc="30" dirty="0">
                <a:solidFill>
                  <a:srgbClr val="333333"/>
                </a:solidFill>
                <a:latin typeface="Lucida Console"/>
                <a:cs typeface="Lucida Console"/>
              </a:rPr>
              <a:t> </a:t>
            </a:r>
            <a:r>
              <a:rPr sz="850" spc="25" dirty="0">
                <a:solidFill>
                  <a:srgbClr val="333333"/>
                </a:solidFill>
                <a:latin typeface="Lucida Console"/>
                <a:cs typeface="Lucida Console"/>
              </a:rPr>
              <a:t>loss,</a:t>
            </a:r>
            <a:r>
              <a:rPr sz="850" spc="30" dirty="0">
                <a:solidFill>
                  <a:srgbClr val="333333"/>
                </a:solidFill>
                <a:latin typeface="Lucida Console"/>
                <a:cs typeface="Lucida Console"/>
              </a:rPr>
              <a:t> </a:t>
            </a:r>
            <a:r>
              <a:rPr sz="850" spc="25" dirty="0">
                <a:solidFill>
                  <a:srgbClr val="333333"/>
                </a:solidFill>
                <a:latin typeface="Lucida Console"/>
                <a:cs typeface="Lucida Console"/>
              </a:rPr>
              <a:t>time</a:t>
            </a:r>
            <a:r>
              <a:rPr sz="850" spc="30" dirty="0">
                <a:solidFill>
                  <a:srgbClr val="333333"/>
                </a:solidFill>
                <a:latin typeface="Lucida Console"/>
                <a:cs typeface="Lucida Console"/>
              </a:rPr>
              <a:t> </a:t>
            </a:r>
            <a:r>
              <a:rPr sz="850" spc="25" dirty="0">
                <a:solidFill>
                  <a:srgbClr val="333333"/>
                </a:solidFill>
                <a:latin typeface="Lucida Console"/>
                <a:cs typeface="Lucida Console"/>
              </a:rPr>
              <a:t>8ms </a:t>
            </a:r>
            <a:r>
              <a:rPr sz="850" spc="-500" dirty="0">
                <a:solidFill>
                  <a:srgbClr val="333333"/>
                </a:solidFill>
                <a:latin typeface="Lucida Console"/>
                <a:cs typeface="Lucida Console"/>
              </a:rPr>
              <a:t> </a:t>
            </a:r>
            <a:r>
              <a:rPr sz="850" spc="25" dirty="0">
                <a:solidFill>
                  <a:srgbClr val="333333"/>
                </a:solidFill>
                <a:latin typeface="Lucida Console"/>
                <a:cs typeface="Lucida Console"/>
              </a:rPr>
              <a:t>rtt </a:t>
            </a:r>
            <a:r>
              <a:rPr sz="850" spc="30" dirty="0">
                <a:solidFill>
                  <a:srgbClr val="333333"/>
                </a:solidFill>
                <a:latin typeface="Lucida Console"/>
                <a:cs typeface="Lucida Console"/>
              </a:rPr>
              <a:t>min/avg/max/mdev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27.354/27.913/28.864/0.593 </a:t>
            </a:r>
            <a:r>
              <a:rPr sz="850" spc="20" dirty="0">
                <a:solidFill>
                  <a:srgbClr val="333333"/>
                </a:solidFill>
                <a:latin typeface="Lucida Console"/>
                <a:cs typeface="Lucida Console"/>
              </a:rPr>
              <a:t>ms</a:t>
            </a:r>
            <a:endParaRPr sz="850">
              <a:latin typeface="Lucida Console"/>
              <a:cs typeface="Lucida Console"/>
            </a:endParaRPr>
          </a:p>
        </p:txBody>
      </p:sp>
      <p:sp>
        <p:nvSpPr>
          <p:cNvPr id="16" name="object 16"/>
          <p:cNvSpPr txBox="1"/>
          <p:nvPr/>
        </p:nvSpPr>
        <p:spPr>
          <a:xfrm>
            <a:off x="6057348" y="356954"/>
            <a:ext cx="622935" cy="161290"/>
          </a:xfrm>
          <a:prstGeom prst="rect">
            <a:avLst/>
          </a:prstGeom>
        </p:spPr>
        <p:txBody>
          <a:bodyPr vert="horz" wrap="square" lIns="0" tIns="17780" rIns="0" bIns="0" rtlCol="0">
            <a:spAutoFit/>
          </a:bodyPr>
          <a:lstStyle/>
          <a:p>
            <a:pPr marL="38100">
              <a:lnSpc>
                <a:spcPct val="100000"/>
              </a:lnSpc>
              <a:spcBef>
                <a:spcPts val="140"/>
              </a:spcBef>
            </a:pPr>
            <a:r>
              <a:rPr sz="850" spc="-15" dirty="0">
                <a:solidFill>
                  <a:srgbClr val="333333"/>
                </a:solidFill>
                <a:latin typeface="Lucida Console"/>
                <a:cs typeface="Lucida Console"/>
              </a:rPr>
              <a:t>14/261</a:t>
            </a:r>
            <a:r>
              <a:rPr sz="1200" spc="-22" baseline="20833" dirty="0">
                <a:latin typeface="小哥哥网恋吗"/>
                <a:cs typeface="小哥哥网恋吗"/>
              </a:rPr>
              <a:t>5/20</a:t>
            </a:r>
            <a:endParaRPr sz="1200" baseline="20833">
              <a:latin typeface="小哥哥网恋吗"/>
              <a:cs typeface="小哥哥网恋吗"/>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273585"/>
            <a:ext cx="5651500" cy="2725420"/>
            <a:chOff x="959124" y="1273585"/>
            <a:chExt cx="5651500" cy="2725420"/>
          </a:xfrm>
        </p:grpSpPr>
        <p:sp>
          <p:nvSpPr>
            <p:cNvPr id="3" name="object 3"/>
            <p:cNvSpPr/>
            <p:nvPr/>
          </p:nvSpPr>
          <p:spPr>
            <a:xfrm>
              <a:off x="963889" y="1278350"/>
              <a:ext cx="5641975" cy="2715895"/>
            </a:xfrm>
            <a:custGeom>
              <a:avLst/>
              <a:gdLst/>
              <a:ahLst/>
              <a:cxnLst/>
              <a:rect l="l" t="t" r="r" b="b"/>
              <a:pathLst>
                <a:path w="5641975" h="2715895">
                  <a:moveTo>
                    <a:pt x="5617597" y="2715887"/>
                  </a:moveTo>
                  <a:lnTo>
                    <a:pt x="23823" y="2715887"/>
                  </a:lnTo>
                  <a:lnTo>
                    <a:pt x="20659" y="2715591"/>
                  </a:lnTo>
                  <a:lnTo>
                    <a:pt x="0" y="2694741"/>
                  </a:lnTo>
                  <a:lnTo>
                    <a:pt x="0" y="2692063"/>
                  </a:lnTo>
                  <a:lnTo>
                    <a:pt x="0" y="20250"/>
                  </a:lnTo>
                  <a:lnTo>
                    <a:pt x="600" y="16971"/>
                  </a:lnTo>
                  <a:lnTo>
                    <a:pt x="3020" y="11320"/>
                  </a:lnTo>
                  <a:lnTo>
                    <a:pt x="4745" y="8938"/>
                  </a:lnTo>
                  <a:lnTo>
                    <a:pt x="6975" y="6851"/>
                  </a:lnTo>
                  <a:lnTo>
                    <a:pt x="9214" y="4469"/>
                  </a:lnTo>
                  <a:lnTo>
                    <a:pt x="11787" y="2677"/>
                  </a:lnTo>
                  <a:lnTo>
                    <a:pt x="14703" y="1486"/>
                  </a:lnTo>
                  <a:lnTo>
                    <a:pt x="17629" y="600"/>
                  </a:lnTo>
                  <a:lnTo>
                    <a:pt x="20659" y="0"/>
                  </a:lnTo>
                  <a:lnTo>
                    <a:pt x="5620752" y="0"/>
                  </a:lnTo>
                  <a:lnTo>
                    <a:pt x="5623792" y="600"/>
                  </a:lnTo>
                  <a:lnTo>
                    <a:pt x="5626717" y="1791"/>
                  </a:lnTo>
                  <a:lnTo>
                    <a:pt x="5629633" y="2677"/>
                  </a:lnTo>
                  <a:lnTo>
                    <a:pt x="5632206" y="4469"/>
                  </a:lnTo>
                  <a:lnTo>
                    <a:pt x="5634446" y="6851"/>
                  </a:lnTo>
                  <a:lnTo>
                    <a:pt x="5636675" y="8938"/>
                  </a:lnTo>
                  <a:lnTo>
                    <a:pt x="5638400" y="11320"/>
                  </a:lnTo>
                  <a:lnTo>
                    <a:pt x="5640821" y="16971"/>
                  </a:lnTo>
                  <a:lnTo>
                    <a:pt x="5641421" y="20250"/>
                  </a:lnTo>
                  <a:lnTo>
                    <a:pt x="5641421" y="2694741"/>
                  </a:lnTo>
                  <a:lnTo>
                    <a:pt x="5620752" y="2715591"/>
                  </a:lnTo>
                  <a:lnTo>
                    <a:pt x="5617597" y="2715887"/>
                  </a:lnTo>
                  <a:close/>
                </a:path>
              </a:pathLst>
            </a:custGeom>
            <a:solidFill>
              <a:srgbClr val="F8F8F8"/>
            </a:solidFill>
          </p:spPr>
          <p:txBody>
            <a:bodyPr wrap="square" lIns="0" tIns="0" rIns="0" bIns="0" rtlCol="0"/>
            <a:lstStyle/>
            <a:p>
              <a:endParaRPr/>
            </a:p>
          </p:txBody>
        </p:sp>
        <p:sp>
          <p:nvSpPr>
            <p:cNvPr id="4" name="object 4"/>
            <p:cNvSpPr/>
            <p:nvPr/>
          </p:nvSpPr>
          <p:spPr>
            <a:xfrm>
              <a:off x="963889" y="1278350"/>
              <a:ext cx="5641975" cy="2715895"/>
            </a:xfrm>
            <a:custGeom>
              <a:avLst/>
              <a:gdLst/>
              <a:ahLst/>
              <a:cxnLst/>
              <a:rect l="l" t="t" r="r" b="b"/>
              <a:pathLst>
                <a:path w="5641975" h="2715895">
                  <a:moveTo>
                    <a:pt x="0" y="2692063"/>
                  </a:moveTo>
                  <a:lnTo>
                    <a:pt x="0" y="23823"/>
                  </a:lnTo>
                  <a:lnTo>
                    <a:pt x="0" y="20250"/>
                  </a:lnTo>
                  <a:lnTo>
                    <a:pt x="600" y="16971"/>
                  </a:lnTo>
                  <a:lnTo>
                    <a:pt x="1810" y="14294"/>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791"/>
                  </a:lnTo>
                  <a:lnTo>
                    <a:pt x="5629633" y="2677"/>
                  </a:lnTo>
                  <a:lnTo>
                    <a:pt x="5632206" y="4469"/>
                  </a:lnTo>
                  <a:lnTo>
                    <a:pt x="5634446" y="6851"/>
                  </a:lnTo>
                  <a:lnTo>
                    <a:pt x="5636675" y="8938"/>
                  </a:lnTo>
                  <a:lnTo>
                    <a:pt x="5638400" y="11320"/>
                  </a:lnTo>
                  <a:lnTo>
                    <a:pt x="5639610" y="14294"/>
                  </a:lnTo>
                  <a:lnTo>
                    <a:pt x="5640821" y="16971"/>
                  </a:lnTo>
                  <a:lnTo>
                    <a:pt x="5641421" y="20250"/>
                  </a:lnTo>
                  <a:lnTo>
                    <a:pt x="5641421" y="23823"/>
                  </a:lnTo>
                  <a:lnTo>
                    <a:pt x="5641421" y="2692063"/>
                  </a:lnTo>
                  <a:lnTo>
                    <a:pt x="5641421" y="2694741"/>
                  </a:lnTo>
                  <a:lnTo>
                    <a:pt x="5640821" y="2697723"/>
                  </a:lnTo>
                  <a:lnTo>
                    <a:pt x="5639610" y="2700697"/>
                  </a:lnTo>
                  <a:lnTo>
                    <a:pt x="5638400" y="2703679"/>
                  </a:lnTo>
                  <a:lnTo>
                    <a:pt x="5617597" y="2715887"/>
                  </a:lnTo>
                  <a:lnTo>
                    <a:pt x="23823" y="2715887"/>
                  </a:lnTo>
                  <a:lnTo>
                    <a:pt x="1810" y="2700697"/>
                  </a:lnTo>
                  <a:lnTo>
                    <a:pt x="600" y="2697723"/>
                  </a:lnTo>
                  <a:lnTo>
                    <a:pt x="0" y="2694741"/>
                  </a:lnTo>
                  <a:lnTo>
                    <a:pt x="0" y="2692063"/>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359521"/>
              <a:ext cx="5556250" cy="2573020"/>
            </a:xfrm>
            <a:custGeom>
              <a:avLst/>
              <a:gdLst/>
              <a:ahLst/>
              <a:cxnLst/>
              <a:rect l="l" t="t" r="r" b="b"/>
              <a:pathLst>
                <a:path w="5556250" h="2573020">
                  <a:moveTo>
                    <a:pt x="5555656" y="2572945"/>
                  </a:moveTo>
                  <a:lnTo>
                    <a:pt x="0" y="2572945"/>
                  </a:lnTo>
                  <a:lnTo>
                    <a:pt x="0" y="0"/>
                  </a:lnTo>
                  <a:lnTo>
                    <a:pt x="5555656" y="0"/>
                  </a:lnTo>
                  <a:lnTo>
                    <a:pt x="5555656" y="2572945"/>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6390888"/>
            <a:ext cx="5651500" cy="1353185"/>
            <a:chOff x="959124" y="6390888"/>
            <a:chExt cx="5651500" cy="1353185"/>
          </a:xfrm>
        </p:grpSpPr>
        <p:sp>
          <p:nvSpPr>
            <p:cNvPr id="7" name="object 7"/>
            <p:cNvSpPr/>
            <p:nvPr/>
          </p:nvSpPr>
          <p:spPr>
            <a:xfrm>
              <a:off x="963889" y="6395653"/>
              <a:ext cx="5641975" cy="1343660"/>
            </a:xfrm>
            <a:custGeom>
              <a:avLst/>
              <a:gdLst/>
              <a:ahLst/>
              <a:cxnLst/>
              <a:rect l="l" t="t" r="r" b="b"/>
              <a:pathLst>
                <a:path w="5641975" h="1343659">
                  <a:moveTo>
                    <a:pt x="5620751" y="1343649"/>
                  </a:moveTo>
                  <a:lnTo>
                    <a:pt x="20659" y="1343649"/>
                  </a:lnTo>
                  <a:lnTo>
                    <a:pt x="17629" y="1343058"/>
                  </a:lnTo>
                  <a:lnTo>
                    <a:pt x="14703" y="1341562"/>
                  </a:lnTo>
                  <a:lnTo>
                    <a:pt x="11787" y="1340371"/>
                  </a:lnTo>
                  <a:lnTo>
                    <a:pt x="0" y="1322798"/>
                  </a:lnTo>
                  <a:lnTo>
                    <a:pt x="0" y="1319825"/>
                  </a:lnTo>
                  <a:lnTo>
                    <a:pt x="0" y="20250"/>
                  </a:lnTo>
                  <a:lnTo>
                    <a:pt x="600" y="16971"/>
                  </a:lnTo>
                  <a:lnTo>
                    <a:pt x="1810" y="14294"/>
                  </a:lnTo>
                  <a:lnTo>
                    <a:pt x="3020" y="11016"/>
                  </a:lnTo>
                  <a:lnTo>
                    <a:pt x="4745" y="8633"/>
                  </a:lnTo>
                  <a:lnTo>
                    <a:pt x="6975" y="6556"/>
                  </a:lnTo>
                  <a:lnTo>
                    <a:pt x="9214" y="4173"/>
                  </a:lnTo>
                  <a:lnTo>
                    <a:pt x="11787" y="2382"/>
                  </a:lnTo>
                  <a:lnTo>
                    <a:pt x="17629" y="600"/>
                  </a:lnTo>
                  <a:lnTo>
                    <a:pt x="20659" y="0"/>
                  </a:lnTo>
                  <a:lnTo>
                    <a:pt x="5620751" y="0"/>
                  </a:lnTo>
                  <a:lnTo>
                    <a:pt x="5623791" y="600"/>
                  </a:lnTo>
                  <a:lnTo>
                    <a:pt x="5626717" y="1791"/>
                  </a:lnTo>
                  <a:lnTo>
                    <a:pt x="5629633" y="2677"/>
                  </a:lnTo>
                  <a:lnTo>
                    <a:pt x="5632206" y="4173"/>
                  </a:lnTo>
                  <a:lnTo>
                    <a:pt x="5634445" y="6556"/>
                  </a:lnTo>
                  <a:lnTo>
                    <a:pt x="5636675" y="8633"/>
                  </a:lnTo>
                  <a:lnTo>
                    <a:pt x="5638400" y="11016"/>
                  </a:lnTo>
                  <a:lnTo>
                    <a:pt x="5639610" y="14294"/>
                  </a:lnTo>
                  <a:lnTo>
                    <a:pt x="5640820" y="16971"/>
                  </a:lnTo>
                  <a:lnTo>
                    <a:pt x="5641421" y="20250"/>
                  </a:lnTo>
                  <a:lnTo>
                    <a:pt x="5641421" y="1322798"/>
                  </a:lnTo>
                  <a:lnTo>
                    <a:pt x="5626717" y="1341562"/>
                  </a:lnTo>
                  <a:lnTo>
                    <a:pt x="5623791" y="1343058"/>
                  </a:lnTo>
                  <a:lnTo>
                    <a:pt x="5620751" y="1343649"/>
                  </a:lnTo>
                  <a:close/>
                </a:path>
              </a:pathLst>
            </a:custGeom>
            <a:solidFill>
              <a:srgbClr val="F8F8F8"/>
            </a:solidFill>
          </p:spPr>
          <p:txBody>
            <a:bodyPr wrap="square" lIns="0" tIns="0" rIns="0" bIns="0" rtlCol="0"/>
            <a:lstStyle/>
            <a:p>
              <a:endParaRPr/>
            </a:p>
          </p:txBody>
        </p:sp>
        <p:sp>
          <p:nvSpPr>
            <p:cNvPr id="8" name="object 8"/>
            <p:cNvSpPr/>
            <p:nvPr/>
          </p:nvSpPr>
          <p:spPr>
            <a:xfrm>
              <a:off x="963889" y="6395653"/>
              <a:ext cx="5641975" cy="1343660"/>
            </a:xfrm>
            <a:custGeom>
              <a:avLst/>
              <a:gdLst/>
              <a:ahLst/>
              <a:cxnLst/>
              <a:rect l="l" t="t" r="r" b="b"/>
              <a:pathLst>
                <a:path w="5641975" h="1343659">
                  <a:moveTo>
                    <a:pt x="0" y="1319825"/>
                  </a:moveTo>
                  <a:lnTo>
                    <a:pt x="0" y="23823"/>
                  </a:lnTo>
                  <a:lnTo>
                    <a:pt x="0" y="20250"/>
                  </a:lnTo>
                  <a:lnTo>
                    <a:pt x="600" y="16971"/>
                  </a:lnTo>
                  <a:lnTo>
                    <a:pt x="1810" y="14294"/>
                  </a:lnTo>
                  <a:lnTo>
                    <a:pt x="3020" y="11016"/>
                  </a:lnTo>
                  <a:lnTo>
                    <a:pt x="4745" y="8633"/>
                  </a:lnTo>
                  <a:lnTo>
                    <a:pt x="6975" y="6556"/>
                  </a:lnTo>
                  <a:lnTo>
                    <a:pt x="9214" y="4173"/>
                  </a:lnTo>
                  <a:lnTo>
                    <a:pt x="11787" y="2382"/>
                  </a:lnTo>
                  <a:lnTo>
                    <a:pt x="14703" y="1486"/>
                  </a:lnTo>
                  <a:lnTo>
                    <a:pt x="17629" y="600"/>
                  </a:lnTo>
                  <a:lnTo>
                    <a:pt x="20659" y="0"/>
                  </a:lnTo>
                  <a:lnTo>
                    <a:pt x="23823" y="0"/>
                  </a:lnTo>
                  <a:lnTo>
                    <a:pt x="5617597" y="0"/>
                  </a:lnTo>
                  <a:lnTo>
                    <a:pt x="5620751" y="0"/>
                  </a:lnTo>
                  <a:lnTo>
                    <a:pt x="5623791" y="600"/>
                  </a:lnTo>
                  <a:lnTo>
                    <a:pt x="5626717" y="1791"/>
                  </a:lnTo>
                  <a:lnTo>
                    <a:pt x="5629633" y="2677"/>
                  </a:lnTo>
                  <a:lnTo>
                    <a:pt x="5632206" y="4173"/>
                  </a:lnTo>
                  <a:lnTo>
                    <a:pt x="5634445" y="6556"/>
                  </a:lnTo>
                  <a:lnTo>
                    <a:pt x="5636675" y="8633"/>
                  </a:lnTo>
                  <a:lnTo>
                    <a:pt x="5638400" y="11016"/>
                  </a:lnTo>
                  <a:lnTo>
                    <a:pt x="5639610" y="14294"/>
                  </a:lnTo>
                  <a:lnTo>
                    <a:pt x="5640820" y="16971"/>
                  </a:lnTo>
                  <a:lnTo>
                    <a:pt x="5641421" y="20250"/>
                  </a:lnTo>
                  <a:lnTo>
                    <a:pt x="5641421" y="23823"/>
                  </a:lnTo>
                  <a:lnTo>
                    <a:pt x="5641421" y="1319825"/>
                  </a:lnTo>
                  <a:lnTo>
                    <a:pt x="5641421" y="1322798"/>
                  </a:lnTo>
                  <a:lnTo>
                    <a:pt x="5640820" y="1325781"/>
                  </a:lnTo>
                  <a:lnTo>
                    <a:pt x="5626717" y="1341562"/>
                  </a:lnTo>
                  <a:lnTo>
                    <a:pt x="5623791" y="1343058"/>
                  </a:lnTo>
                  <a:lnTo>
                    <a:pt x="5620751" y="1343649"/>
                  </a:lnTo>
                  <a:lnTo>
                    <a:pt x="5617597" y="1343649"/>
                  </a:lnTo>
                  <a:lnTo>
                    <a:pt x="23823" y="1343649"/>
                  </a:lnTo>
                  <a:lnTo>
                    <a:pt x="20659" y="1343649"/>
                  </a:lnTo>
                  <a:lnTo>
                    <a:pt x="17629" y="1343058"/>
                  </a:lnTo>
                  <a:lnTo>
                    <a:pt x="14703" y="1341562"/>
                  </a:lnTo>
                  <a:lnTo>
                    <a:pt x="11787" y="1340371"/>
                  </a:lnTo>
                  <a:lnTo>
                    <a:pt x="0" y="1322798"/>
                  </a:lnTo>
                  <a:lnTo>
                    <a:pt x="0" y="131982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6476612"/>
              <a:ext cx="5556250" cy="1200785"/>
            </a:xfrm>
            <a:custGeom>
              <a:avLst/>
              <a:gdLst/>
              <a:ahLst/>
              <a:cxnLst/>
              <a:rect l="l" t="t" r="r" b="b"/>
              <a:pathLst>
                <a:path w="5556250" h="1200784">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4143630"/>
            <a:ext cx="5676265" cy="6153785"/>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a:p>
            <a:pPr marL="12700" marR="5080">
              <a:lnSpc>
                <a:spcPct val="131600"/>
              </a:lnSpc>
              <a:spcBef>
                <a:spcPts val="950"/>
              </a:spcBef>
            </a:pPr>
            <a:r>
              <a:rPr sz="950" b="1" spc="25" dirty="0">
                <a:solidFill>
                  <a:srgbClr val="333333"/>
                </a:solidFill>
                <a:latin typeface="微软雅黑"/>
                <a:cs typeface="微软雅黑"/>
              </a:rPr>
              <a:t>将相关软件上传至书籍配套网站的目地是保证读者</a:t>
            </a:r>
            <a:r>
              <a:rPr sz="950" b="1" spc="55" dirty="0">
                <a:solidFill>
                  <a:srgbClr val="333333"/>
                </a:solidFill>
                <a:latin typeface="Trebuchet MS"/>
                <a:cs typeface="Trebuchet MS"/>
              </a:rPr>
              <a:t>100%</a:t>
            </a:r>
            <a:r>
              <a:rPr sz="950" b="1" spc="20" dirty="0">
                <a:solidFill>
                  <a:srgbClr val="333333"/>
                </a:solidFill>
                <a:latin typeface="微软雅黑"/>
                <a:cs typeface="微软雅黑"/>
              </a:rPr>
              <a:t>可找到它们，顺利的进行实验。但由于受到服务 </a:t>
            </a:r>
            <a:r>
              <a:rPr sz="950" b="1" spc="25" dirty="0">
                <a:solidFill>
                  <a:srgbClr val="333333"/>
                </a:solidFill>
                <a:latin typeface="微软雅黑"/>
                <a:cs typeface="微软雅黑"/>
              </a:rPr>
              <a:t>器或网络的限制，下载速度若不能达到读您的预期，亦可从互联网中下载同版本软件。</a:t>
            </a:r>
            <a:endParaRPr sz="950">
              <a:latin typeface="微软雅黑"/>
              <a:cs typeface="微软雅黑"/>
            </a:endParaRPr>
          </a:p>
          <a:p>
            <a:pPr marL="12700">
              <a:lnSpc>
                <a:spcPct val="100000"/>
              </a:lnSpc>
              <a:spcBef>
                <a:spcPts val="1115"/>
              </a:spcBef>
            </a:pPr>
            <a:r>
              <a:rPr sz="950" b="1" spc="25" dirty="0">
                <a:solidFill>
                  <a:srgbClr val="333333"/>
                </a:solidFill>
                <a:latin typeface="微软雅黑"/>
                <a:cs typeface="微软雅黑"/>
              </a:rPr>
              <a:t>百度网盘打包下载链接：</a:t>
            </a:r>
            <a:r>
              <a:rPr sz="950" b="1" u="sng" spc="25" dirty="0">
                <a:solidFill>
                  <a:srgbClr val="4183C4"/>
                </a:solidFill>
                <a:uFill>
                  <a:solidFill>
                    <a:srgbClr val="4183C4"/>
                  </a:solidFill>
                </a:uFill>
                <a:latin typeface="Trebuchet MS"/>
                <a:cs typeface="Trebuchet MS"/>
                <a:hlinkClick r:id="rId2"/>
              </a:rPr>
              <a:t>htt</a:t>
            </a:r>
            <a:r>
              <a:rPr sz="950" b="1" spc="25" dirty="0">
                <a:solidFill>
                  <a:srgbClr val="4183C4"/>
                </a:solidFill>
                <a:latin typeface="Trebuchet MS"/>
                <a:cs typeface="Trebuchet MS"/>
                <a:hlinkClick r:id="rId2"/>
              </a:rPr>
              <a:t>p</a:t>
            </a:r>
            <a:r>
              <a:rPr sz="950" b="1" u="sng" spc="25" dirty="0">
                <a:solidFill>
                  <a:srgbClr val="4183C4"/>
                </a:solidFill>
                <a:uFill>
                  <a:solidFill>
                    <a:srgbClr val="4183C4"/>
                  </a:solidFill>
                </a:uFill>
                <a:latin typeface="Trebuchet MS"/>
                <a:cs typeface="Trebuchet MS"/>
                <a:hlinkClick r:id="rId2"/>
              </a:rPr>
              <a:t>s://pan.baidu.com/s/1GRXh4E92OEi19-caz3QJ_w</a:t>
            </a:r>
            <a:r>
              <a:rPr sz="950" b="1" spc="25" dirty="0">
                <a:solidFill>
                  <a:srgbClr val="4183C4"/>
                </a:solidFill>
                <a:latin typeface="Trebuchet MS"/>
                <a:cs typeface="Trebuchet MS"/>
              </a:rPr>
              <a:t> </a:t>
            </a:r>
            <a:r>
              <a:rPr sz="950" b="1" spc="30" dirty="0">
                <a:solidFill>
                  <a:srgbClr val="4183C4"/>
                </a:solidFill>
                <a:latin typeface="Trebuchet MS"/>
                <a:cs typeface="Trebuchet MS"/>
              </a:rPr>
              <a:t> </a:t>
            </a:r>
            <a:r>
              <a:rPr sz="950" b="1" spc="25" dirty="0">
                <a:solidFill>
                  <a:srgbClr val="333333"/>
                </a:solidFill>
                <a:latin typeface="微软雅黑"/>
                <a:cs typeface="微软雅黑"/>
              </a:rPr>
              <a:t>提取码</a:t>
            </a:r>
            <a:r>
              <a:rPr sz="950" b="1" spc="35" dirty="0">
                <a:solidFill>
                  <a:srgbClr val="333333"/>
                </a:solidFill>
                <a:latin typeface="微软雅黑"/>
                <a:cs typeface="微软雅黑"/>
              </a:rPr>
              <a:t>：</a:t>
            </a:r>
            <a:r>
              <a:rPr sz="950" b="1" spc="35" dirty="0">
                <a:solidFill>
                  <a:srgbClr val="333333"/>
                </a:solidFill>
                <a:latin typeface="Trebuchet MS"/>
                <a:cs typeface="Trebuchet MS"/>
              </a:rPr>
              <a:t>ghi0</a:t>
            </a:r>
            <a:endParaRPr sz="950">
              <a:latin typeface="Trebuchet MS"/>
              <a:cs typeface="Trebuchet MS"/>
            </a:endParaRPr>
          </a:p>
          <a:p>
            <a:pPr marL="12700" marR="42545">
              <a:lnSpc>
                <a:spcPct val="131600"/>
              </a:lnSpc>
              <a:spcBef>
                <a:spcPts val="825"/>
              </a:spcBef>
            </a:pPr>
            <a:r>
              <a:rPr sz="950" b="1" spc="25" dirty="0">
                <a:solidFill>
                  <a:srgbClr val="333333"/>
                </a:solidFill>
                <a:latin typeface="微软雅黑"/>
                <a:cs typeface="微软雅黑"/>
              </a:rPr>
              <a:t>小试牛刀，</a:t>
            </a:r>
            <a:r>
              <a:rPr sz="950" b="1" spc="40" dirty="0">
                <a:solidFill>
                  <a:srgbClr val="333333"/>
                </a:solidFill>
                <a:latin typeface="Trebuchet MS"/>
                <a:cs typeface="Trebuchet MS"/>
              </a:rPr>
              <a:t>rpcsvc-proto</a:t>
            </a:r>
            <a:r>
              <a:rPr sz="950" b="1" spc="25" dirty="0">
                <a:solidFill>
                  <a:srgbClr val="333333"/>
                </a:solidFill>
                <a:latin typeface="微软雅黑"/>
                <a:cs typeface="微软雅黑"/>
              </a:rPr>
              <a:t>是一款用于包含</a:t>
            </a:r>
            <a:r>
              <a:rPr sz="950" b="1" spc="40" dirty="0">
                <a:solidFill>
                  <a:srgbClr val="333333"/>
                </a:solidFill>
                <a:latin typeface="Trebuchet MS"/>
                <a:cs typeface="Trebuchet MS"/>
              </a:rPr>
              <a:t>rcpsvc</a:t>
            </a:r>
            <a:r>
              <a:rPr sz="950" b="1" spc="25" dirty="0">
                <a:solidFill>
                  <a:srgbClr val="333333"/>
                </a:solidFill>
                <a:latin typeface="微软雅黑"/>
                <a:cs typeface="微软雅黑"/>
              </a:rPr>
              <a:t>协议文件的支持软件包名称，在后续</a:t>
            </a:r>
            <a:r>
              <a:rPr sz="950" b="1" spc="70" dirty="0">
                <a:solidFill>
                  <a:srgbClr val="333333"/>
                </a:solidFill>
                <a:latin typeface="Trebuchet MS"/>
                <a:cs typeface="Trebuchet MS"/>
              </a:rPr>
              <a:t>Nginx</a:t>
            </a:r>
            <a:r>
              <a:rPr sz="950" b="1" spc="25" dirty="0">
                <a:solidFill>
                  <a:srgbClr val="333333"/>
                </a:solidFill>
                <a:latin typeface="微软雅黑"/>
                <a:cs typeface="微软雅黑"/>
              </a:rPr>
              <a:t>与</a:t>
            </a:r>
            <a:r>
              <a:rPr sz="950" b="1" spc="80" dirty="0">
                <a:solidFill>
                  <a:srgbClr val="333333"/>
                </a:solidFill>
                <a:latin typeface="Trebuchet MS"/>
                <a:cs typeface="Trebuchet MS"/>
              </a:rPr>
              <a:t>Mysql</a:t>
            </a:r>
            <a:r>
              <a:rPr sz="950" b="1" spc="15" dirty="0">
                <a:solidFill>
                  <a:srgbClr val="333333"/>
                </a:solidFill>
                <a:latin typeface="微软雅黑"/>
                <a:cs typeface="微软雅黑"/>
              </a:rPr>
              <a:t>服 </a:t>
            </a:r>
            <a:r>
              <a:rPr sz="950" b="1" spc="25" dirty="0">
                <a:solidFill>
                  <a:srgbClr val="333333"/>
                </a:solidFill>
                <a:latin typeface="微软雅黑"/>
                <a:cs typeface="微软雅黑"/>
              </a:rPr>
              <a:t>务程序的部署过程中都需要被调用到。而要想通过源码包安装服务程序，就一定要严格遵守上面总结的 安装步骤</a:t>
            </a:r>
            <a:r>
              <a:rPr sz="950" b="1" spc="275" dirty="0">
                <a:solidFill>
                  <a:srgbClr val="333333"/>
                </a:solidFill>
                <a:latin typeface="Trebuchet MS"/>
                <a:cs typeface="Trebuchet MS"/>
              </a:rPr>
              <a:t>—</a:t>
            </a:r>
            <a:r>
              <a:rPr sz="950" b="1" spc="25" dirty="0">
                <a:solidFill>
                  <a:srgbClr val="333333"/>
                </a:solidFill>
                <a:latin typeface="微软雅黑"/>
                <a:cs typeface="微软雅黑"/>
              </a:rPr>
              <a:t>下载及解压源码包文件、编译源码包代码、生成二进制安装程序、运行二进制的服务程序安 装包。接下来在解压、编译各个软件包源码程序时，都会生成大量的输出信息，下文中将其省略，请读 者以实际操作为准。</a:t>
            </a:r>
            <a:endParaRPr sz="950">
              <a:latin typeface="微软雅黑"/>
              <a:cs typeface="微软雅黑"/>
            </a:endParaRPr>
          </a:p>
          <a:p>
            <a:pPr>
              <a:lnSpc>
                <a:spcPct val="100000"/>
              </a:lnSpc>
              <a:spcBef>
                <a:spcPts val="45"/>
              </a:spcBef>
            </a:pPr>
            <a:endParaRPr sz="900">
              <a:latin typeface="微软雅黑"/>
              <a:cs typeface="微软雅黑"/>
            </a:endParaRPr>
          </a:p>
          <a:p>
            <a:pPr marL="136525" marR="165544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lnmp]#</a:t>
            </a:r>
            <a:r>
              <a:rPr sz="850" spc="30" dirty="0">
                <a:solidFill>
                  <a:srgbClr val="333333"/>
                </a:solidFill>
                <a:latin typeface="Lucida Console"/>
                <a:cs typeface="Lucida Console"/>
              </a:rPr>
              <a:t> </a:t>
            </a:r>
            <a:r>
              <a:rPr sz="850" spc="25" dirty="0">
                <a:solidFill>
                  <a:srgbClr val="333333"/>
                </a:solidFill>
                <a:latin typeface="Lucida Console"/>
                <a:cs typeface="Lucida Console"/>
              </a:rPr>
              <a:t>tar</a:t>
            </a:r>
            <a:r>
              <a:rPr sz="850" spc="30" dirty="0">
                <a:solidFill>
                  <a:srgbClr val="333333"/>
                </a:solidFill>
                <a:latin typeface="Lucida Console"/>
                <a:cs typeface="Lucida Console"/>
              </a:rPr>
              <a:t> </a:t>
            </a:r>
            <a:r>
              <a:rPr sz="850" spc="25" dirty="0">
                <a:solidFill>
                  <a:srgbClr val="333333"/>
                </a:solidFill>
                <a:latin typeface="Lucida Console"/>
                <a:cs typeface="Lucida Console"/>
              </a:rPr>
              <a:t>xzvf</a:t>
            </a:r>
            <a:r>
              <a:rPr sz="850" spc="30" dirty="0">
                <a:solidFill>
                  <a:srgbClr val="333333"/>
                </a:solidFill>
                <a:latin typeface="Lucida Console"/>
                <a:cs typeface="Lucida Console"/>
              </a:rPr>
              <a:t> rpcsvc-proto-1.4.tar.gz </a:t>
            </a:r>
            <a:r>
              <a:rPr sz="850" spc="-49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lnmp]#</a:t>
            </a:r>
            <a:r>
              <a:rPr sz="850" spc="30" dirty="0">
                <a:solidFill>
                  <a:srgbClr val="333333"/>
                </a:solidFill>
                <a:latin typeface="Lucida Console"/>
                <a:cs typeface="Lucida Console"/>
              </a:rPr>
              <a:t> </a:t>
            </a:r>
            <a:r>
              <a:rPr sz="850" spc="20" dirty="0">
                <a:solidFill>
                  <a:srgbClr val="333333"/>
                </a:solidFill>
                <a:latin typeface="Lucida Console"/>
                <a:cs typeface="Lucida Console"/>
              </a:rPr>
              <a:t>cd</a:t>
            </a:r>
            <a:r>
              <a:rPr sz="850" spc="30" dirty="0">
                <a:solidFill>
                  <a:srgbClr val="333333"/>
                </a:solidFill>
                <a:latin typeface="Lucida Console"/>
                <a:cs typeface="Lucida Console"/>
              </a:rPr>
              <a:t> rpcsvc-proto-1.4/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 rpcsvc-proto-1.4]# ./configure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145" dirty="0">
                <a:solidFill>
                  <a:srgbClr val="333333"/>
                </a:solidFill>
                <a:latin typeface="Lucida Console"/>
                <a:cs typeface="Lucida Console"/>
              </a:rPr>
              <a:t> </a:t>
            </a:r>
            <a:r>
              <a:rPr sz="850" spc="30" dirty="0">
                <a:solidFill>
                  <a:srgbClr val="333333"/>
                </a:solidFill>
                <a:latin typeface="Lucida Console"/>
                <a:cs typeface="Lucida Console"/>
              </a:rPr>
              <a:t>rpcsvc-proto-1.4]#</a:t>
            </a:r>
            <a:r>
              <a:rPr sz="850" spc="150" dirty="0">
                <a:solidFill>
                  <a:srgbClr val="333333"/>
                </a:solidFill>
                <a:latin typeface="Lucida Console"/>
                <a:cs typeface="Lucida Console"/>
              </a:rPr>
              <a:t> </a:t>
            </a:r>
            <a:r>
              <a:rPr sz="850" spc="25" dirty="0">
                <a:solidFill>
                  <a:srgbClr val="333333"/>
                </a:solidFill>
                <a:latin typeface="Lucida Console"/>
                <a:cs typeface="Lucida Console"/>
              </a:rPr>
              <a:t>make </a:t>
            </a:r>
            <a:r>
              <a:rPr sz="850" spc="30" dirty="0">
                <a:solidFill>
                  <a:srgbClr val="333333"/>
                </a:solidFill>
                <a:latin typeface="Lucida Console"/>
                <a:cs typeface="Lucida Console"/>
              </a:rPr>
              <a:t> [root@linuxprobe rpcsvc-proto-1.4]# </a:t>
            </a:r>
            <a:r>
              <a:rPr sz="850" spc="25" dirty="0">
                <a:solidFill>
                  <a:srgbClr val="333333"/>
                </a:solidFill>
                <a:latin typeface="Lucida Console"/>
                <a:cs typeface="Lucida Console"/>
              </a:rPr>
              <a:t>make </a:t>
            </a:r>
            <a:r>
              <a:rPr sz="850" spc="30" dirty="0">
                <a:solidFill>
                  <a:srgbClr val="333333"/>
                </a:solidFill>
                <a:latin typeface="Lucida Console"/>
                <a:cs typeface="Lucida Console"/>
              </a:rPr>
              <a:t>install </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rpcsvc-proto-1.4]# </a:t>
            </a:r>
            <a:r>
              <a:rPr sz="850" spc="20" dirty="0">
                <a:solidFill>
                  <a:srgbClr val="333333"/>
                </a:solidFill>
                <a:latin typeface="Lucida Console"/>
                <a:cs typeface="Lucida Console"/>
              </a:rPr>
              <a:t>cd</a:t>
            </a:r>
            <a:r>
              <a:rPr sz="850" spc="25" dirty="0">
                <a:solidFill>
                  <a:srgbClr val="333333"/>
                </a:solidFill>
                <a:latin typeface="Lucida Console"/>
                <a:cs typeface="Lucida Console"/>
              </a:rPr>
              <a:t>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lnmp]#</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本章节内涉及软件较多，频繁切换工作目录在所难免，一方面我们会在每次操作后尽可能的返回</a:t>
            </a:r>
            <a:endParaRPr sz="950">
              <a:latin typeface="微软雅黑"/>
              <a:cs typeface="微软雅黑"/>
            </a:endParaRPr>
          </a:p>
          <a:p>
            <a:pPr marL="12700">
              <a:lnSpc>
                <a:spcPct val="100000"/>
              </a:lnSpc>
              <a:spcBef>
                <a:spcPts val="360"/>
              </a:spcBef>
            </a:pPr>
            <a:r>
              <a:rPr sz="950" b="1" spc="25" dirty="0">
                <a:solidFill>
                  <a:srgbClr val="333333"/>
                </a:solidFill>
                <a:latin typeface="微软雅黑"/>
                <a:cs typeface="微软雅黑"/>
              </a:rPr>
              <a:t>到</a:t>
            </a:r>
            <a:r>
              <a:rPr sz="950" b="1" spc="65" dirty="0">
                <a:solidFill>
                  <a:srgbClr val="333333"/>
                </a:solidFill>
                <a:latin typeface="Trebuchet MS"/>
                <a:cs typeface="Trebuchet MS"/>
              </a:rPr>
              <a:t>/lnmp</a:t>
            </a:r>
            <a:r>
              <a:rPr sz="950" b="1" spc="25" dirty="0">
                <a:solidFill>
                  <a:srgbClr val="333333"/>
                </a:solidFill>
                <a:latin typeface="微软雅黑"/>
                <a:cs typeface="微软雅黑"/>
              </a:rPr>
              <a:t>目录下待命，一方面也请读者们仔细看清所在目录路径，避免找不到文件而影响学习心情</a:t>
            </a:r>
            <a:r>
              <a:rPr sz="950" b="1" dirty="0">
                <a:solidFill>
                  <a:srgbClr val="333333"/>
                </a:solidFill>
                <a:latin typeface="Trebuchet MS"/>
                <a:cs typeface="Trebuchet MS"/>
              </a:rPr>
              <a:t>~</a:t>
            </a:r>
            <a:endParaRPr sz="950">
              <a:latin typeface="Trebuchet MS"/>
              <a:cs typeface="Trebuchet MS"/>
            </a:endParaRPr>
          </a:p>
          <a:p>
            <a:pPr>
              <a:lnSpc>
                <a:spcPct val="100000"/>
              </a:lnSpc>
              <a:spcBef>
                <a:spcPts val="40"/>
              </a:spcBef>
            </a:pPr>
            <a:endParaRPr sz="1050">
              <a:latin typeface="Trebuchet MS"/>
              <a:cs typeface="Trebuchet MS"/>
            </a:endParaRPr>
          </a:p>
          <a:p>
            <a:pPr marL="12700">
              <a:lnSpc>
                <a:spcPct val="100000"/>
              </a:lnSpc>
            </a:pPr>
            <a:r>
              <a:rPr sz="950" b="1" spc="-25" dirty="0">
                <a:solidFill>
                  <a:srgbClr val="777777"/>
                </a:solidFill>
                <a:latin typeface="Trebuchet MS"/>
                <a:cs typeface="Trebuchet MS"/>
              </a:rPr>
              <a:t>20.2.1</a:t>
            </a:r>
            <a:r>
              <a:rPr sz="950" b="1" spc="-35" dirty="0">
                <a:solidFill>
                  <a:srgbClr val="777777"/>
                </a:solidFill>
                <a:latin typeface="Trebuchet MS"/>
                <a:cs typeface="Trebuchet MS"/>
              </a:rPr>
              <a:t> </a:t>
            </a:r>
            <a:r>
              <a:rPr sz="950" b="1" spc="25" dirty="0">
                <a:solidFill>
                  <a:srgbClr val="777777"/>
                </a:solidFill>
                <a:latin typeface="微软雅黑"/>
                <a:cs typeface="微软雅黑"/>
              </a:rPr>
              <a:t>配置</a:t>
            </a:r>
            <a:r>
              <a:rPr sz="950" b="1" spc="70" dirty="0">
                <a:solidFill>
                  <a:srgbClr val="777777"/>
                </a:solidFill>
                <a:latin typeface="Trebuchet MS"/>
                <a:cs typeface="Trebuchet MS"/>
              </a:rPr>
              <a:t>Nginx</a:t>
            </a:r>
            <a:r>
              <a:rPr sz="950" b="1" spc="25" dirty="0">
                <a:solidFill>
                  <a:srgbClr val="777777"/>
                </a:solidFill>
                <a:latin typeface="微软雅黑"/>
                <a:cs typeface="微软雅黑"/>
              </a:rPr>
              <a:t>服务</a:t>
            </a:r>
            <a:endParaRPr sz="950">
              <a:latin typeface="微软雅黑"/>
              <a:cs typeface="微软雅黑"/>
            </a:endParaRPr>
          </a:p>
          <a:p>
            <a:pPr marL="12700" marR="80645" algn="just">
              <a:lnSpc>
                <a:spcPct val="131600"/>
              </a:lnSpc>
              <a:spcBef>
                <a:spcPts val="900"/>
              </a:spcBef>
            </a:pPr>
            <a:r>
              <a:rPr sz="950" b="1" spc="70" dirty="0">
                <a:solidFill>
                  <a:srgbClr val="333333"/>
                </a:solidFill>
                <a:latin typeface="Trebuchet MS"/>
                <a:cs typeface="Trebuchet MS"/>
              </a:rPr>
              <a:t>Nginx</a:t>
            </a:r>
            <a:r>
              <a:rPr sz="950" b="1" spc="25" dirty="0">
                <a:solidFill>
                  <a:srgbClr val="333333"/>
                </a:solidFill>
                <a:latin typeface="微软雅黑"/>
                <a:cs typeface="微软雅黑"/>
              </a:rPr>
              <a:t>是一款相当优秀的用于部署动态网站的轻量级服务程序，它最初是为俄罗斯门户站点而开发的， 因其稳定性、功能丰富、占用内存少且并发能力强而备受用户的信赖。目前国内诸如新浪、网易、腾讯 等门户站点均已使用了此服务。</a:t>
            </a:r>
            <a:endParaRPr sz="950">
              <a:latin typeface="微软雅黑"/>
              <a:cs typeface="微软雅黑"/>
            </a:endParaRPr>
          </a:p>
          <a:p>
            <a:pPr marL="12700" marR="88265" algn="just">
              <a:lnSpc>
                <a:spcPct val="131600"/>
              </a:lnSpc>
              <a:spcBef>
                <a:spcPts val="755"/>
              </a:spcBef>
            </a:pP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服务程序的稳定性源自于采用了分阶段的资源分配技术，降低了</a:t>
            </a:r>
            <a:r>
              <a:rPr sz="950" b="1" spc="60" dirty="0">
                <a:solidFill>
                  <a:srgbClr val="333333"/>
                </a:solidFill>
                <a:latin typeface="Trebuchet MS"/>
                <a:cs typeface="Trebuchet MS"/>
              </a:rPr>
              <a:t>CPU</a:t>
            </a:r>
            <a:r>
              <a:rPr sz="950" b="1" spc="20" dirty="0">
                <a:solidFill>
                  <a:srgbClr val="333333"/>
                </a:solidFill>
                <a:latin typeface="微软雅黑"/>
                <a:cs typeface="微软雅黑"/>
              </a:rPr>
              <a:t>与内存的占用率，所以使用  </a:t>
            </a:r>
            <a:r>
              <a:rPr sz="950" b="1" spc="70" dirty="0">
                <a:solidFill>
                  <a:srgbClr val="333333"/>
                </a:solidFill>
                <a:latin typeface="Trebuchet MS"/>
                <a:cs typeface="Trebuchet MS"/>
              </a:rPr>
              <a:t>Nginx</a:t>
            </a:r>
            <a:r>
              <a:rPr sz="950" b="1" spc="25" dirty="0">
                <a:solidFill>
                  <a:srgbClr val="333333"/>
                </a:solidFill>
                <a:latin typeface="微软雅黑"/>
                <a:cs typeface="微软雅黑"/>
              </a:rPr>
              <a:t>程序部署的动态网站环境不仅十分稳定、高效，而且消耗的系统资源也很少。此外</a:t>
            </a:r>
            <a:r>
              <a:rPr sz="950" b="1" spc="65" dirty="0">
                <a:solidFill>
                  <a:srgbClr val="333333"/>
                </a:solidFill>
                <a:latin typeface="微软雅黑"/>
                <a:cs typeface="微软雅黑"/>
              </a:rPr>
              <a:t>，</a:t>
            </a:r>
            <a:r>
              <a:rPr sz="950" b="1" spc="65" dirty="0">
                <a:solidFill>
                  <a:srgbClr val="333333"/>
                </a:solidFill>
                <a:latin typeface="Trebuchet MS"/>
                <a:cs typeface="Trebuchet MS"/>
              </a:rPr>
              <a:t>Nginx</a:t>
            </a:r>
            <a:r>
              <a:rPr sz="950" b="1" spc="25" dirty="0">
                <a:solidFill>
                  <a:srgbClr val="333333"/>
                </a:solidFill>
                <a:latin typeface="微软雅黑"/>
                <a:cs typeface="微软雅黑"/>
              </a:rPr>
              <a:t>具备 的模块数量与</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具备的模块数量几乎相同，而且现在已经完全支持</a:t>
            </a:r>
            <a:r>
              <a:rPr sz="950" b="1" spc="50" dirty="0">
                <a:solidFill>
                  <a:srgbClr val="333333"/>
                </a:solidFill>
                <a:latin typeface="Trebuchet MS"/>
                <a:cs typeface="Trebuchet MS"/>
              </a:rPr>
              <a:t>proxy</a:t>
            </a:r>
            <a:r>
              <a:rPr sz="950" b="1" spc="25" dirty="0">
                <a:solidFill>
                  <a:srgbClr val="333333"/>
                </a:solidFill>
                <a:latin typeface="微软雅黑"/>
                <a:cs typeface="微软雅黑"/>
              </a:rPr>
              <a:t>、</a:t>
            </a:r>
            <a:r>
              <a:rPr sz="950" b="1" spc="40" dirty="0">
                <a:solidFill>
                  <a:srgbClr val="333333"/>
                </a:solidFill>
                <a:latin typeface="Trebuchet MS"/>
                <a:cs typeface="Trebuchet MS"/>
              </a:rPr>
              <a:t>rewrite</a:t>
            </a:r>
            <a:r>
              <a:rPr sz="950" b="1" spc="25" dirty="0">
                <a:solidFill>
                  <a:srgbClr val="333333"/>
                </a:solidFill>
                <a:latin typeface="微软雅黑"/>
                <a:cs typeface="微软雅黑"/>
              </a:rPr>
              <a:t>、</a:t>
            </a:r>
            <a:endParaRPr sz="950">
              <a:latin typeface="微软雅黑"/>
              <a:cs typeface="微软雅黑"/>
            </a:endParaRPr>
          </a:p>
          <a:p>
            <a:pPr marL="12700" marR="57150">
              <a:lnSpc>
                <a:spcPct val="131600"/>
              </a:lnSpc>
            </a:pPr>
            <a:r>
              <a:rPr sz="950" b="1" spc="30" dirty="0">
                <a:solidFill>
                  <a:srgbClr val="333333"/>
                </a:solidFill>
                <a:latin typeface="Trebuchet MS"/>
                <a:cs typeface="Trebuchet MS"/>
              </a:rPr>
              <a:t>mod_fcgi</a:t>
            </a:r>
            <a:r>
              <a:rPr sz="950" b="1" spc="25" dirty="0">
                <a:solidFill>
                  <a:srgbClr val="333333"/>
                </a:solidFill>
                <a:latin typeface="微软雅黑"/>
                <a:cs typeface="微软雅黑"/>
              </a:rPr>
              <a:t>、</a:t>
            </a:r>
            <a:r>
              <a:rPr sz="950" b="1" spc="55" dirty="0">
                <a:solidFill>
                  <a:srgbClr val="333333"/>
                </a:solidFill>
                <a:latin typeface="Trebuchet MS"/>
                <a:cs typeface="Trebuchet MS"/>
              </a:rPr>
              <a:t>ssl</a:t>
            </a:r>
            <a:r>
              <a:rPr sz="950" b="1" spc="25" dirty="0">
                <a:solidFill>
                  <a:srgbClr val="333333"/>
                </a:solidFill>
                <a:latin typeface="微软雅黑"/>
                <a:cs typeface="微软雅黑"/>
              </a:rPr>
              <a:t>、</a:t>
            </a:r>
            <a:r>
              <a:rPr sz="950" b="1" spc="65" dirty="0">
                <a:solidFill>
                  <a:srgbClr val="333333"/>
                </a:solidFill>
                <a:latin typeface="Trebuchet MS"/>
                <a:cs typeface="Trebuchet MS"/>
              </a:rPr>
              <a:t>vhosts</a:t>
            </a:r>
            <a:r>
              <a:rPr sz="950" b="1" spc="25" dirty="0">
                <a:solidFill>
                  <a:srgbClr val="333333"/>
                </a:solidFill>
                <a:latin typeface="微软雅黑"/>
                <a:cs typeface="微软雅黑"/>
              </a:rPr>
              <a:t>等常用模块。更重要的是，</a:t>
            </a:r>
            <a:r>
              <a:rPr sz="950" b="1" spc="70" dirty="0">
                <a:solidFill>
                  <a:srgbClr val="333333"/>
                </a:solidFill>
                <a:latin typeface="Trebuchet MS"/>
                <a:cs typeface="Trebuchet MS"/>
              </a:rPr>
              <a:t>Nginx</a:t>
            </a:r>
            <a:r>
              <a:rPr sz="950" b="1" spc="25" dirty="0">
                <a:solidFill>
                  <a:srgbClr val="333333"/>
                </a:solidFill>
                <a:latin typeface="微软雅黑"/>
                <a:cs typeface="微软雅黑"/>
              </a:rPr>
              <a:t>还支持热部署技术，</a:t>
            </a:r>
            <a:r>
              <a:rPr sz="950" b="1" dirty="0">
                <a:solidFill>
                  <a:srgbClr val="333333"/>
                </a:solidFill>
                <a:latin typeface="Trebuchet MS"/>
                <a:cs typeface="Trebuchet MS"/>
              </a:rPr>
              <a:t>7×24</a:t>
            </a:r>
            <a:r>
              <a:rPr sz="950" b="1" spc="20" dirty="0">
                <a:solidFill>
                  <a:srgbClr val="333333"/>
                </a:solidFill>
                <a:latin typeface="微软雅黑"/>
                <a:cs typeface="微软雅黑"/>
              </a:rPr>
              <a:t>不间断提供服务， </a:t>
            </a:r>
            <a:r>
              <a:rPr sz="950" b="1" spc="25" dirty="0">
                <a:solidFill>
                  <a:srgbClr val="333333"/>
                </a:solidFill>
                <a:latin typeface="微软雅黑"/>
                <a:cs typeface="微软雅黑"/>
              </a:rPr>
              <a:t>还可以在不暂停服务的情况下直接对</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服务程序进行升级。</a:t>
            </a:r>
            <a:endParaRPr sz="950">
              <a:latin typeface="微软雅黑"/>
              <a:cs typeface="微软雅黑"/>
            </a:endParaRPr>
          </a:p>
        </p:txBody>
      </p:sp>
      <p:sp>
        <p:nvSpPr>
          <p:cNvPr id="14" name="object 14"/>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365</a:t>
            </a:fld>
            <a:endParaRPr sz="800">
              <a:latin typeface="小哥哥网恋吗"/>
              <a:cs typeface="小哥哥网恋吗"/>
            </a:endParaRPr>
          </a:p>
        </p:txBody>
      </p:sp>
      <p:sp>
        <p:nvSpPr>
          <p:cNvPr id="11" name="object 11"/>
          <p:cNvSpPr txBox="1"/>
          <p:nvPr/>
        </p:nvSpPr>
        <p:spPr>
          <a:xfrm>
            <a:off x="1070306" y="3541909"/>
            <a:ext cx="1619885"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rpcsvc-proto-1.4.tar.g</a:t>
            </a:r>
            <a:r>
              <a:rPr sz="850" spc="15" dirty="0">
                <a:solidFill>
                  <a:srgbClr val="333333"/>
                </a:solidFill>
                <a:latin typeface="Lucida Console"/>
                <a:cs typeface="Lucida Console"/>
              </a:rPr>
              <a:t>z  </a:t>
            </a:r>
            <a:r>
              <a:rPr sz="850" spc="30" dirty="0">
                <a:solidFill>
                  <a:srgbClr val="333333"/>
                </a:solidFill>
                <a:latin typeface="Lucida Console"/>
                <a:cs typeface="Lucida Console"/>
              </a:rPr>
              <a:t>php-7.3.5.tar.gz</a:t>
            </a:r>
            <a:endParaRPr sz="850">
              <a:latin typeface="Lucida Console"/>
              <a:cs typeface="Lucida Console"/>
            </a:endParaRPr>
          </a:p>
        </p:txBody>
      </p:sp>
      <p:sp>
        <p:nvSpPr>
          <p:cNvPr id="12" name="object 12"/>
          <p:cNvSpPr txBox="1"/>
          <p:nvPr/>
        </p:nvSpPr>
        <p:spPr>
          <a:xfrm>
            <a:off x="3122088" y="3541909"/>
            <a:ext cx="2877820" cy="368935"/>
          </a:xfrm>
          <a:prstGeom prst="rect">
            <a:avLst/>
          </a:prstGeom>
        </p:spPr>
        <p:txBody>
          <a:bodyPr vert="horz" wrap="square" lIns="0" tIns="11430" rIns="0" bIns="0" rtlCol="0">
            <a:spAutoFit/>
          </a:bodyPr>
          <a:lstStyle/>
          <a:p>
            <a:pPr marL="12700" marR="5080" indent="15240">
              <a:lnSpc>
                <a:spcPct val="132400"/>
              </a:lnSpc>
              <a:spcBef>
                <a:spcPts val="90"/>
              </a:spcBef>
              <a:tabLst>
                <a:tab pos="1548130" algn="l"/>
              </a:tabLst>
            </a:pPr>
            <a:r>
              <a:rPr sz="850" spc="30" dirty="0">
                <a:solidFill>
                  <a:srgbClr val="333333"/>
                </a:solidFill>
                <a:latin typeface="Lucida Console"/>
                <a:cs typeface="Lucida Console"/>
              </a:rPr>
              <a:t>nginx-1.16.0.tar.g</a:t>
            </a:r>
            <a:r>
              <a:rPr sz="850" spc="15" dirty="0">
                <a:solidFill>
                  <a:srgbClr val="333333"/>
                </a:solidFill>
                <a:latin typeface="Lucida Console"/>
                <a:cs typeface="Lucida Console"/>
              </a:rPr>
              <a:t>z</a:t>
            </a:r>
            <a:r>
              <a:rPr sz="850" dirty="0">
                <a:solidFill>
                  <a:srgbClr val="333333"/>
                </a:solidFill>
                <a:latin typeface="Lucida Console"/>
                <a:cs typeface="Lucida Console"/>
              </a:rPr>
              <a:t>	</a:t>
            </a:r>
            <a:r>
              <a:rPr sz="850" spc="30" dirty="0">
                <a:solidFill>
                  <a:srgbClr val="333333"/>
                </a:solidFill>
                <a:latin typeface="Lucida Console"/>
                <a:cs typeface="Lucida Console"/>
              </a:rPr>
              <a:t>mysql-8.0.18.tar.x</a:t>
            </a:r>
            <a:r>
              <a:rPr sz="850" spc="15" dirty="0">
                <a:solidFill>
                  <a:srgbClr val="333333"/>
                </a:solidFill>
                <a:latin typeface="Lucida Console"/>
                <a:cs typeface="Lucida Console"/>
              </a:rPr>
              <a:t>z  </a:t>
            </a:r>
            <a:r>
              <a:rPr sz="850" spc="30" dirty="0">
                <a:solidFill>
                  <a:srgbClr val="333333"/>
                </a:solidFill>
                <a:latin typeface="Lucida Console"/>
                <a:cs typeface="Lucida Console"/>
              </a:rPr>
              <a:t>wordpress.tar.gz</a:t>
            </a:r>
            <a:endParaRPr sz="850">
              <a:latin typeface="Lucida Console"/>
              <a:cs typeface="Lucida Console"/>
            </a:endParaRPr>
          </a:p>
        </p:txBody>
      </p:sp>
      <p:sp>
        <p:nvSpPr>
          <p:cNvPr id="13" name="object 13"/>
          <p:cNvSpPr txBox="1"/>
          <p:nvPr/>
        </p:nvSpPr>
        <p:spPr>
          <a:xfrm>
            <a:off x="908324" y="332811"/>
            <a:ext cx="5784215" cy="3234690"/>
          </a:xfrm>
          <a:prstGeom prst="rect">
            <a:avLst/>
          </a:prstGeom>
        </p:spPr>
        <p:txBody>
          <a:bodyPr vert="horz" wrap="square" lIns="0" tIns="12065" rIns="0" bIns="0" rtlCol="0">
            <a:spAutoFit/>
          </a:bodyPr>
          <a:lstStyle/>
          <a:p>
            <a:pPr marL="50800" marR="43180">
              <a:lnSpc>
                <a:spcPct val="131600"/>
              </a:lnSpc>
              <a:spcBef>
                <a:spcPts val="95"/>
              </a:spcBef>
            </a:pPr>
            <a:r>
              <a:rPr sz="950" b="1" spc="25" dirty="0">
                <a:solidFill>
                  <a:srgbClr val="333333"/>
                </a:solidFill>
                <a:latin typeface="微软雅黑"/>
                <a:cs typeface="微软雅黑"/>
              </a:rPr>
              <a:t>刘遄老师已经把安装</a:t>
            </a:r>
            <a:r>
              <a:rPr sz="950" b="1" spc="110" dirty="0">
                <a:solidFill>
                  <a:srgbClr val="333333"/>
                </a:solidFill>
                <a:latin typeface="Trebuchet MS"/>
                <a:cs typeface="Trebuchet MS"/>
              </a:rPr>
              <a:t>LNMP</a:t>
            </a:r>
            <a:r>
              <a:rPr sz="950" b="1" spc="25" dirty="0">
                <a:solidFill>
                  <a:srgbClr val="333333"/>
                </a:solidFill>
                <a:latin typeface="微软雅黑"/>
                <a:cs typeface="微软雅黑"/>
              </a:rPr>
              <a:t>动态网站部署架构所需的</a:t>
            </a:r>
            <a:r>
              <a:rPr sz="950" b="1" dirty="0">
                <a:solidFill>
                  <a:srgbClr val="333333"/>
                </a:solidFill>
                <a:latin typeface="Trebuchet MS"/>
                <a:cs typeface="Trebuchet MS"/>
              </a:rPr>
              <a:t>4</a:t>
            </a:r>
            <a:r>
              <a:rPr sz="950" b="1" spc="25" dirty="0">
                <a:solidFill>
                  <a:srgbClr val="333333"/>
                </a:solidFill>
                <a:latin typeface="微软雅黑"/>
                <a:cs typeface="微软雅黑"/>
              </a:rPr>
              <a:t>个软件源码包和</a:t>
            </a:r>
            <a:r>
              <a:rPr sz="950" b="1" dirty="0">
                <a:solidFill>
                  <a:srgbClr val="333333"/>
                </a:solidFill>
                <a:latin typeface="Trebuchet MS"/>
                <a:cs typeface="Trebuchet MS"/>
              </a:rPr>
              <a:t>1</a:t>
            </a:r>
            <a:r>
              <a:rPr sz="950" b="1" spc="25" dirty="0">
                <a:solidFill>
                  <a:srgbClr val="333333"/>
                </a:solidFill>
                <a:latin typeface="微软雅黑"/>
                <a:cs typeface="微软雅黑"/>
              </a:rPr>
              <a:t>个用于检查效果的论坛网站系</a:t>
            </a:r>
            <a:r>
              <a:rPr sz="950" b="1" spc="-540" dirty="0">
                <a:solidFill>
                  <a:srgbClr val="333333"/>
                </a:solidFill>
                <a:latin typeface="微软雅黑"/>
                <a:cs typeface="微软雅黑"/>
              </a:rPr>
              <a:t>统</a:t>
            </a:r>
            <a:r>
              <a:rPr sz="1200" baseline="34722" dirty="0">
                <a:latin typeface="小哥哥网恋吗"/>
                <a:cs typeface="小哥哥网恋吗"/>
              </a:rPr>
              <a:t>5/20 </a:t>
            </a:r>
            <a:r>
              <a:rPr sz="950" b="1" spc="25" dirty="0">
                <a:solidFill>
                  <a:srgbClr val="333333"/>
                </a:solidFill>
                <a:latin typeface="微软雅黑"/>
                <a:cs typeface="微软雅黑"/>
              </a:rPr>
              <a:t>软件包上传到与本书配套的站点服务器上。大家可以在</a:t>
            </a:r>
            <a:r>
              <a:rPr sz="950" b="1" spc="70" dirty="0">
                <a:solidFill>
                  <a:srgbClr val="333333"/>
                </a:solidFill>
                <a:latin typeface="Trebuchet MS"/>
                <a:cs typeface="Trebuchet MS"/>
              </a:rPr>
              <a:t>Windows</a:t>
            </a:r>
            <a:r>
              <a:rPr sz="950" b="1" spc="25" dirty="0">
                <a:solidFill>
                  <a:srgbClr val="333333"/>
                </a:solidFill>
                <a:latin typeface="微软雅黑"/>
                <a:cs typeface="微软雅黑"/>
              </a:rPr>
              <a:t>系统中下载后通过</a:t>
            </a:r>
            <a:r>
              <a:rPr sz="950" b="1" spc="75" dirty="0">
                <a:solidFill>
                  <a:srgbClr val="333333"/>
                </a:solidFill>
                <a:latin typeface="Trebuchet MS"/>
                <a:cs typeface="Trebuchet MS"/>
              </a:rPr>
              <a:t>ssh</a:t>
            </a:r>
            <a:r>
              <a:rPr sz="950" b="1" spc="25" dirty="0">
                <a:solidFill>
                  <a:srgbClr val="333333"/>
                </a:solidFill>
                <a:latin typeface="微软雅黑"/>
                <a:cs typeface="微软雅黑"/>
              </a:rPr>
              <a:t>服务传送到打算 部署</a:t>
            </a:r>
            <a:r>
              <a:rPr sz="950" b="1" spc="110" dirty="0">
                <a:solidFill>
                  <a:srgbClr val="333333"/>
                </a:solidFill>
                <a:latin typeface="Trebuchet MS"/>
                <a:cs typeface="Trebuchet MS"/>
              </a:rPr>
              <a:t>LNMP</a:t>
            </a:r>
            <a:r>
              <a:rPr sz="950" b="1" spc="25" dirty="0">
                <a:solidFill>
                  <a:srgbClr val="333333"/>
                </a:solidFill>
                <a:latin typeface="微软雅黑"/>
                <a:cs typeface="微软雅黑"/>
              </a:rPr>
              <a:t>动态网站架构的</a:t>
            </a:r>
            <a:r>
              <a:rPr sz="950" b="1" spc="45" dirty="0">
                <a:solidFill>
                  <a:srgbClr val="333333"/>
                </a:solidFill>
                <a:latin typeface="Trebuchet MS"/>
                <a:cs typeface="Trebuchet MS"/>
              </a:rPr>
              <a:t>Linux</a:t>
            </a:r>
            <a:r>
              <a:rPr sz="950" b="1" spc="25" dirty="0">
                <a:solidFill>
                  <a:srgbClr val="333333"/>
                </a:solidFill>
                <a:latin typeface="微软雅黑"/>
                <a:cs typeface="微软雅黑"/>
              </a:rPr>
              <a:t>服务器中，也可以直接在</a:t>
            </a:r>
            <a:r>
              <a:rPr sz="950" b="1" spc="45" dirty="0">
                <a:solidFill>
                  <a:srgbClr val="333333"/>
                </a:solidFill>
                <a:latin typeface="Trebuchet MS"/>
                <a:cs typeface="Trebuchet MS"/>
              </a:rPr>
              <a:t>Linux</a:t>
            </a:r>
            <a:r>
              <a:rPr sz="950" b="1" spc="25" dirty="0">
                <a:solidFill>
                  <a:srgbClr val="333333"/>
                </a:solidFill>
                <a:latin typeface="微软雅黑"/>
                <a:cs typeface="微软雅黑"/>
              </a:rPr>
              <a:t>服务器中使用</a:t>
            </a:r>
            <a:r>
              <a:rPr sz="950" b="1" spc="60" dirty="0">
                <a:solidFill>
                  <a:srgbClr val="333333"/>
                </a:solidFill>
                <a:latin typeface="Trebuchet MS"/>
                <a:cs typeface="Trebuchet MS"/>
              </a:rPr>
              <a:t>wget</a:t>
            </a:r>
            <a:r>
              <a:rPr sz="950" b="1" spc="25" dirty="0">
                <a:solidFill>
                  <a:srgbClr val="333333"/>
                </a:solidFill>
                <a:latin typeface="微软雅黑"/>
                <a:cs typeface="微软雅黑"/>
              </a:rPr>
              <a:t>命令下载这些源码 </a:t>
            </a:r>
            <a:r>
              <a:rPr sz="950" b="1" spc="30" dirty="0">
                <a:solidFill>
                  <a:srgbClr val="333333"/>
                </a:solidFill>
                <a:latin typeface="微软雅黑"/>
                <a:cs typeface="微软雅黑"/>
              </a:rPr>
              <a:t> </a:t>
            </a:r>
            <a:r>
              <a:rPr sz="950" b="1" spc="25" dirty="0">
                <a:solidFill>
                  <a:srgbClr val="333333"/>
                </a:solidFill>
                <a:latin typeface="微软雅黑"/>
                <a:cs typeface="微软雅黑"/>
              </a:rPr>
              <a:t>包文件。为了更好的找到它们，统一放到</a:t>
            </a:r>
            <a:r>
              <a:rPr sz="950" b="1" spc="65" dirty="0">
                <a:solidFill>
                  <a:srgbClr val="333333"/>
                </a:solidFill>
                <a:latin typeface="Trebuchet MS"/>
                <a:cs typeface="Trebuchet MS"/>
              </a:rPr>
              <a:t>/lnmp</a:t>
            </a:r>
            <a:r>
              <a:rPr sz="950" b="1" spc="25" dirty="0">
                <a:solidFill>
                  <a:srgbClr val="333333"/>
                </a:solidFill>
                <a:latin typeface="微软雅黑"/>
                <a:cs typeface="微软雅黑"/>
              </a:rPr>
              <a:t>目录下保存：</a:t>
            </a:r>
            <a:endParaRPr sz="950">
              <a:latin typeface="微软雅黑"/>
              <a:cs typeface="微软雅黑"/>
            </a:endParaRPr>
          </a:p>
          <a:p>
            <a:pPr>
              <a:lnSpc>
                <a:spcPct val="100000"/>
              </a:lnSpc>
              <a:spcBef>
                <a:spcPts val="45"/>
              </a:spcBef>
            </a:pPr>
            <a:endParaRPr sz="900">
              <a:latin typeface="微软雅黑"/>
              <a:cs typeface="微软雅黑"/>
            </a:endParaRPr>
          </a:p>
          <a:p>
            <a:pPr marL="174625" marR="345821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 mdir /lnmp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25" dirty="0">
                <a:solidFill>
                  <a:srgbClr val="333333"/>
                </a:solidFill>
                <a:latin typeface="Lucida Console"/>
                <a:cs typeface="Lucida Console"/>
              </a:rPr>
              <a:t>~]#</a:t>
            </a:r>
            <a:r>
              <a:rPr sz="850" spc="20" dirty="0">
                <a:solidFill>
                  <a:srgbClr val="333333"/>
                </a:solidFill>
                <a:latin typeface="Lucida Console"/>
                <a:cs typeface="Lucida Console"/>
              </a:rPr>
              <a:t> cd</a:t>
            </a:r>
            <a:r>
              <a:rPr sz="850" spc="25" dirty="0">
                <a:solidFill>
                  <a:srgbClr val="333333"/>
                </a:solidFill>
                <a:latin typeface="Lucida Console"/>
                <a:cs typeface="Lucida Console"/>
              </a:rPr>
              <a:t> /lnmp</a:t>
            </a:r>
            <a:endParaRPr sz="850">
              <a:latin typeface="Lucida Console"/>
              <a:cs typeface="Lucida Console"/>
            </a:endParaRPr>
          </a:p>
          <a:p>
            <a:pPr marL="174625" marR="196215">
              <a:lnSpc>
                <a:spcPct val="132400"/>
              </a:lnSpc>
            </a:pPr>
            <a:r>
              <a:rPr sz="850" spc="30" dirty="0">
                <a:solidFill>
                  <a:srgbClr val="333333"/>
                </a:solidFill>
                <a:latin typeface="Lucida Console"/>
                <a:cs typeface="Lucida Console"/>
              </a:rPr>
              <a:t>[root@linuxprobe</a:t>
            </a:r>
            <a:r>
              <a:rPr sz="850" spc="45" dirty="0">
                <a:solidFill>
                  <a:srgbClr val="333333"/>
                </a:solidFill>
                <a:latin typeface="Lucida Console"/>
                <a:cs typeface="Lucida Console"/>
              </a:rPr>
              <a:t> </a:t>
            </a:r>
            <a:r>
              <a:rPr sz="850" spc="25" dirty="0">
                <a:solidFill>
                  <a:srgbClr val="333333"/>
                </a:solidFill>
                <a:latin typeface="Lucida Console"/>
                <a:cs typeface="Lucida Console"/>
              </a:rPr>
              <a:t>lnmp]#</a:t>
            </a:r>
            <a:r>
              <a:rPr sz="850" spc="45" dirty="0">
                <a:solidFill>
                  <a:srgbClr val="333333"/>
                </a:solidFill>
                <a:latin typeface="Lucida Console"/>
                <a:cs typeface="Lucida Console"/>
              </a:rPr>
              <a:t> </a:t>
            </a:r>
            <a:r>
              <a:rPr sz="850" spc="25" dirty="0">
                <a:solidFill>
                  <a:srgbClr val="333333"/>
                </a:solidFill>
                <a:latin typeface="Lucida Console"/>
                <a:cs typeface="Lucida Console"/>
              </a:rPr>
              <a:t>wget</a:t>
            </a:r>
            <a:r>
              <a:rPr sz="850" spc="50" dirty="0">
                <a:solidFill>
                  <a:srgbClr val="333333"/>
                </a:solidFill>
                <a:latin typeface="Lucida Console"/>
                <a:cs typeface="Lucida Console"/>
              </a:rPr>
              <a:t> </a:t>
            </a:r>
            <a:r>
              <a:rPr sz="850" spc="30" dirty="0">
                <a:solidFill>
                  <a:srgbClr val="333333"/>
                </a:solidFill>
                <a:latin typeface="Lucida Console"/>
                <a:cs typeface="Lucida Console"/>
              </a:rPr>
              <a:t>https://</a:t>
            </a:r>
            <a:r>
              <a:rPr sz="850" spc="30" dirty="0">
                <a:solidFill>
                  <a:srgbClr val="333333"/>
                </a:solidFill>
                <a:latin typeface="Lucida Console"/>
                <a:cs typeface="Lucida Console"/>
                <a:hlinkClick r:id="rId3"/>
              </a:rPr>
              <a:t>www.linuxprobe.com/Software/rpcsvc-proto-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1.4.tar.gz</a:t>
            </a:r>
            <a:endParaRPr sz="850">
              <a:latin typeface="Lucida Console"/>
              <a:cs typeface="Lucida Console"/>
            </a:endParaRPr>
          </a:p>
          <a:p>
            <a:pPr marL="174625" marR="681990">
              <a:lnSpc>
                <a:spcPct val="132400"/>
              </a:lnSpc>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lnmp]#</a:t>
            </a:r>
            <a:r>
              <a:rPr sz="850" spc="40" dirty="0">
                <a:solidFill>
                  <a:srgbClr val="333333"/>
                </a:solidFill>
                <a:latin typeface="Lucida Console"/>
                <a:cs typeface="Lucida Console"/>
              </a:rPr>
              <a:t> </a:t>
            </a:r>
            <a:r>
              <a:rPr sz="850" spc="25" dirty="0">
                <a:solidFill>
                  <a:srgbClr val="333333"/>
                </a:solidFill>
                <a:latin typeface="Lucida Console"/>
                <a:cs typeface="Lucida Console"/>
              </a:rPr>
              <a:t>wget</a:t>
            </a:r>
            <a:r>
              <a:rPr sz="850" spc="45" dirty="0">
                <a:solidFill>
                  <a:srgbClr val="333333"/>
                </a:solidFill>
                <a:latin typeface="Lucida Console"/>
                <a:cs typeface="Lucida Console"/>
              </a:rPr>
              <a:t> </a:t>
            </a:r>
            <a:r>
              <a:rPr sz="850" spc="30" dirty="0">
                <a:solidFill>
                  <a:srgbClr val="333333"/>
                </a:solidFill>
                <a:latin typeface="Lucida Console"/>
                <a:cs typeface="Lucida Console"/>
              </a:rPr>
              <a:t>https://</a:t>
            </a:r>
            <a:r>
              <a:rPr sz="850" spc="30" dirty="0">
                <a:solidFill>
                  <a:srgbClr val="333333"/>
                </a:solidFill>
                <a:latin typeface="Lucida Console"/>
                <a:cs typeface="Lucida Console"/>
                <a:hlinkClick r:id="rId4"/>
              </a:rPr>
              <a:t>www.linuxprobe.com/Software/nginx- </a:t>
            </a:r>
            <a:r>
              <a:rPr sz="850" spc="-500" dirty="0">
                <a:solidFill>
                  <a:srgbClr val="333333"/>
                </a:solidFill>
                <a:latin typeface="Lucida Console"/>
                <a:cs typeface="Lucida Console"/>
              </a:rPr>
              <a:t> </a:t>
            </a:r>
            <a:r>
              <a:rPr sz="850" spc="30" dirty="0">
                <a:solidFill>
                  <a:srgbClr val="333333"/>
                </a:solidFill>
                <a:latin typeface="Lucida Console"/>
                <a:cs typeface="Lucida Console"/>
              </a:rPr>
              <a:t>1.16.0.tar.gz</a:t>
            </a:r>
            <a:endParaRPr sz="850">
              <a:latin typeface="Lucida Console"/>
              <a:cs typeface="Lucida Console"/>
            </a:endParaRPr>
          </a:p>
          <a:p>
            <a:pPr marL="174625" marR="681990">
              <a:lnSpc>
                <a:spcPct val="132400"/>
              </a:lnSpc>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lnmp]#</a:t>
            </a:r>
            <a:r>
              <a:rPr sz="850" spc="40" dirty="0">
                <a:solidFill>
                  <a:srgbClr val="333333"/>
                </a:solidFill>
                <a:latin typeface="Lucida Console"/>
                <a:cs typeface="Lucida Console"/>
              </a:rPr>
              <a:t> </a:t>
            </a:r>
            <a:r>
              <a:rPr sz="850" spc="25" dirty="0">
                <a:solidFill>
                  <a:srgbClr val="333333"/>
                </a:solidFill>
                <a:latin typeface="Lucida Console"/>
                <a:cs typeface="Lucida Console"/>
              </a:rPr>
              <a:t>wget</a:t>
            </a:r>
            <a:r>
              <a:rPr sz="850" spc="45" dirty="0">
                <a:solidFill>
                  <a:srgbClr val="333333"/>
                </a:solidFill>
                <a:latin typeface="Lucida Console"/>
                <a:cs typeface="Lucida Console"/>
              </a:rPr>
              <a:t> </a:t>
            </a:r>
            <a:r>
              <a:rPr sz="850" spc="30" dirty="0">
                <a:solidFill>
                  <a:srgbClr val="333333"/>
                </a:solidFill>
                <a:latin typeface="Lucida Console"/>
                <a:cs typeface="Lucida Console"/>
              </a:rPr>
              <a:t>https://</a:t>
            </a:r>
            <a:r>
              <a:rPr sz="850" spc="30" dirty="0">
                <a:solidFill>
                  <a:srgbClr val="333333"/>
                </a:solidFill>
                <a:latin typeface="Lucida Console"/>
                <a:cs typeface="Lucida Console"/>
                <a:hlinkClick r:id="rId5"/>
              </a:rPr>
              <a:t>www.linuxprobe.com/Software/mysql- </a:t>
            </a:r>
            <a:r>
              <a:rPr sz="850" spc="-500" dirty="0">
                <a:solidFill>
                  <a:srgbClr val="333333"/>
                </a:solidFill>
                <a:latin typeface="Lucida Console"/>
                <a:cs typeface="Lucida Console"/>
              </a:rPr>
              <a:t> </a:t>
            </a:r>
            <a:r>
              <a:rPr sz="850" spc="30" dirty="0">
                <a:solidFill>
                  <a:srgbClr val="333333"/>
                </a:solidFill>
                <a:latin typeface="Lucida Console"/>
                <a:cs typeface="Lucida Console"/>
              </a:rPr>
              <a:t>8.0.18.tar.xz</a:t>
            </a:r>
            <a:endParaRPr sz="850">
              <a:latin typeface="Lucida Console"/>
              <a:cs typeface="Lucida Console"/>
            </a:endParaRPr>
          </a:p>
          <a:p>
            <a:pPr marL="174625" marR="821055">
              <a:lnSpc>
                <a:spcPct val="132400"/>
              </a:lnSpc>
            </a:pPr>
            <a:r>
              <a:rPr sz="850" spc="30" dirty="0">
                <a:solidFill>
                  <a:srgbClr val="333333"/>
                </a:solidFill>
                <a:latin typeface="Lucida Console"/>
                <a:cs typeface="Lucida Console"/>
              </a:rPr>
              <a:t>[root@linuxprobe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lnmp]#</a:t>
            </a:r>
            <a:r>
              <a:rPr sz="850" spc="40" dirty="0">
                <a:solidFill>
                  <a:srgbClr val="333333"/>
                </a:solidFill>
                <a:latin typeface="Lucida Console"/>
                <a:cs typeface="Lucida Console"/>
              </a:rPr>
              <a:t> </a:t>
            </a:r>
            <a:r>
              <a:rPr sz="850" spc="25" dirty="0">
                <a:solidFill>
                  <a:srgbClr val="333333"/>
                </a:solidFill>
                <a:latin typeface="Lucida Console"/>
                <a:cs typeface="Lucida Console"/>
              </a:rPr>
              <a:t>wget</a:t>
            </a:r>
            <a:r>
              <a:rPr sz="850" spc="40" dirty="0">
                <a:solidFill>
                  <a:srgbClr val="333333"/>
                </a:solidFill>
                <a:latin typeface="Lucida Console"/>
                <a:cs typeface="Lucida Console"/>
              </a:rPr>
              <a:t> </a:t>
            </a:r>
            <a:r>
              <a:rPr sz="850" spc="30" dirty="0">
                <a:solidFill>
                  <a:srgbClr val="333333"/>
                </a:solidFill>
                <a:latin typeface="Lucida Console"/>
                <a:cs typeface="Lucida Console"/>
              </a:rPr>
              <a:t>https://</a:t>
            </a:r>
            <a:r>
              <a:rPr sz="850" spc="30" dirty="0">
                <a:solidFill>
                  <a:srgbClr val="333333"/>
                </a:solidFill>
                <a:latin typeface="Lucida Console"/>
                <a:cs typeface="Lucida Console"/>
                <a:hlinkClick r:id="rId6"/>
              </a:rPr>
              <a:t>www.linuxprobe.com/Software/php- </a:t>
            </a:r>
            <a:r>
              <a:rPr sz="850" spc="-495" dirty="0">
                <a:solidFill>
                  <a:srgbClr val="333333"/>
                </a:solidFill>
                <a:latin typeface="Lucida Console"/>
                <a:cs typeface="Lucida Console"/>
              </a:rPr>
              <a:t> </a:t>
            </a:r>
            <a:r>
              <a:rPr sz="850" spc="30" dirty="0">
                <a:solidFill>
                  <a:srgbClr val="333333"/>
                </a:solidFill>
                <a:latin typeface="Lucida Console"/>
                <a:cs typeface="Lucida Console"/>
              </a:rPr>
              <a:t>7.3.5.tar.gz</a:t>
            </a:r>
            <a:endParaRPr sz="850">
              <a:latin typeface="Lucida Console"/>
              <a:cs typeface="Lucida Console"/>
            </a:endParaRPr>
          </a:p>
          <a:p>
            <a:pPr marL="174625" marR="199453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lnmp]#</a:t>
            </a:r>
            <a:r>
              <a:rPr sz="850" spc="30" dirty="0">
                <a:solidFill>
                  <a:srgbClr val="333333"/>
                </a:solidFill>
                <a:latin typeface="Lucida Console"/>
                <a:cs typeface="Lucida Console"/>
              </a:rPr>
              <a:t> </a:t>
            </a:r>
            <a:r>
              <a:rPr sz="850" spc="25" dirty="0">
                <a:solidFill>
                  <a:srgbClr val="333333"/>
                </a:solidFill>
                <a:latin typeface="Lucida Console"/>
                <a:cs typeface="Lucida Console"/>
              </a:rPr>
              <a:t>wget </a:t>
            </a:r>
            <a:r>
              <a:rPr sz="850" spc="30" dirty="0">
                <a:solidFill>
                  <a:srgbClr val="333333"/>
                </a:solidFill>
                <a:latin typeface="Lucida Console"/>
                <a:cs typeface="Lucida Console"/>
              </a:rPr>
              <a:t> https://</a:t>
            </a:r>
            <a:r>
              <a:rPr sz="850" spc="30" dirty="0">
                <a:solidFill>
                  <a:srgbClr val="333333"/>
                </a:solidFill>
                <a:latin typeface="Lucida Console"/>
                <a:cs typeface="Lucida Console"/>
                <a:hlinkClick r:id="rId7"/>
              </a:rPr>
              <a:t>www.linuxprobe.com/Software/wordpress.tar.gz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lnmp]#</a:t>
            </a:r>
            <a:r>
              <a:rPr sz="850" spc="30" dirty="0">
                <a:solidFill>
                  <a:srgbClr val="333333"/>
                </a:solidFill>
                <a:latin typeface="Lucida Console"/>
                <a:cs typeface="Lucida Console"/>
              </a:rPr>
              <a:t> </a:t>
            </a:r>
            <a:r>
              <a:rPr sz="850" spc="20" dirty="0">
                <a:solidFill>
                  <a:srgbClr val="333333"/>
                </a:solidFill>
                <a:latin typeface="Lucida Console"/>
                <a:cs typeface="Lucida Console"/>
              </a:rPr>
              <a:t>ls</a:t>
            </a:r>
            <a:endParaRPr sz="850">
              <a:latin typeface="Lucida Console"/>
              <a:cs typeface="Lucida Console"/>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06771" y="368427"/>
            <a:ext cx="3973771" cy="1000589"/>
          </a:xfrm>
          <a:prstGeom prst="rect">
            <a:avLst/>
          </a:prstGeom>
        </p:spPr>
      </p:pic>
      <p:grpSp>
        <p:nvGrpSpPr>
          <p:cNvPr id="3" name="object 3"/>
          <p:cNvGrpSpPr/>
          <p:nvPr/>
        </p:nvGrpSpPr>
        <p:grpSpPr>
          <a:xfrm>
            <a:off x="959124" y="3236707"/>
            <a:ext cx="5651500" cy="667385"/>
            <a:chOff x="959124" y="3236707"/>
            <a:chExt cx="5651500" cy="667385"/>
          </a:xfrm>
        </p:grpSpPr>
        <p:sp>
          <p:nvSpPr>
            <p:cNvPr id="4" name="object 4"/>
            <p:cNvSpPr/>
            <p:nvPr/>
          </p:nvSpPr>
          <p:spPr>
            <a:xfrm>
              <a:off x="963889" y="3241472"/>
              <a:ext cx="5641975" cy="657860"/>
            </a:xfrm>
            <a:custGeom>
              <a:avLst/>
              <a:gdLst/>
              <a:ahLst/>
              <a:cxnLst/>
              <a:rect l="l" t="t" r="r" b="b"/>
              <a:pathLst>
                <a:path w="5641975" h="657860">
                  <a:moveTo>
                    <a:pt x="5617597" y="657530"/>
                  </a:moveTo>
                  <a:lnTo>
                    <a:pt x="23823" y="657530"/>
                  </a:lnTo>
                  <a:lnTo>
                    <a:pt x="20659" y="657235"/>
                  </a:lnTo>
                  <a:lnTo>
                    <a:pt x="17629" y="656634"/>
                  </a:lnTo>
                  <a:lnTo>
                    <a:pt x="14703" y="655148"/>
                  </a:lnTo>
                  <a:lnTo>
                    <a:pt x="11787" y="653957"/>
                  </a:lnTo>
                  <a:lnTo>
                    <a:pt x="0" y="636384"/>
                  </a:lnTo>
                  <a:lnTo>
                    <a:pt x="0" y="633706"/>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636384"/>
                  </a:lnTo>
                  <a:lnTo>
                    <a:pt x="5626717" y="655148"/>
                  </a:lnTo>
                  <a:lnTo>
                    <a:pt x="5623792" y="656634"/>
                  </a:lnTo>
                  <a:lnTo>
                    <a:pt x="5620752" y="657235"/>
                  </a:lnTo>
                  <a:lnTo>
                    <a:pt x="5617597" y="657530"/>
                  </a:lnTo>
                  <a:close/>
                </a:path>
              </a:pathLst>
            </a:custGeom>
            <a:solidFill>
              <a:srgbClr val="F8F8F8"/>
            </a:solidFill>
          </p:spPr>
          <p:txBody>
            <a:bodyPr wrap="square" lIns="0" tIns="0" rIns="0" bIns="0" rtlCol="0"/>
            <a:lstStyle/>
            <a:p>
              <a:endParaRPr/>
            </a:p>
          </p:txBody>
        </p:sp>
        <p:sp>
          <p:nvSpPr>
            <p:cNvPr id="5" name="object 5"/>
            <p:cNvSpPr/>
            <p:nvPr/>
          </p:nvSpPr>
          <p:spPr>
            <a:xfrm>
              <a:off x="963889" y="3241472"/>
              <a:ext cx="5641975" cy="657860"/>
            </a:xfrm>
            <a:custGeom>
              <a:avLst/>
              <a:gdLst/>
              <a:ahLst/>
              <a:cxnLst/>
              <a:rect l="l" t="t" r="r" b="b"/>
              <a:pathLst>
                <a:path w="5641975" h="657860">
                  <a:moveTo>
                    <a:pt x="0" y="633706"/>
                  </a:moveTo>
                  <a:lnTo>
                    <a:pt x="0" y="23823"/>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633706"/>
                  </a:lnTo>
                  <a:lnTo>
                    <a:pt x="5641421" y="636384"/>
                  </a:lnTo>
                  <a:lnTo>
                    <a:pt x="5640821" y="639367"/>
                  </a:lnTo>
                  <a:lnTo>
                    <a:pt x="5626717" y="655148"/>
                  </a:lnTo>
                  <a:lnTo>
                    <a:pt x="5623792" y="656634"/>
                  </a:lnTo>
                  <a:lnTo>
                    <a:pt x="5620752" y="657235"/>
                  </a:lnTo>
                  <a:lnTo>
                    <a:pt x="5617597" y="657530"/>
                  </a:lnTo>
                  <a:lnTo>
                    <a:pt x="23823" y="657530"/>
                  </a:lnTo>
                  <a:lnTo>
                    <a:pt x="20659" y="657235"/>
                  </a:lnTo>
                  <a:lnTo>
                    <a:pt x="17629" y="656634"/>
                  </a:lnTo>
                  <a:lnTo>
                    <a:pt x="14703" y="655148"/>
                  </a:lnTo>
                  <a:lnTo>
                    <a:pt x="11787" y="653957"/>
                  </a:lnTo>
                  <a:lnTo>
                    <a:pt x="0" y="636384"/>
                  </a:lnTo>
                  <a:lnTo>
                    <a:pt x="0" y="63370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3322643"/>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4952004"/>
            <a:ext cx="5651500" cy="1353185"/>
            <a:chOff x="959124" y="4952004"/>
            <a:chExt cx="5651500" cy="1353185"/>
          </a:xfrm>
        </p:grpSpPr>
        <p:sp>
          <p:nvSpPr>
            <p:cNvPr id="8" name="object 8"/>
            <p:cNvSpPr/>
            <p:nvPr/>
          </p:nvSpPr>
          <p:spPr>
            <a:xfrm>
              <a:off x="963889" y="4956769"/>
              <a:ext cx="5641975" cy="1343660"/>
            </a:xfrm>
            <a:custGeom>
              <a:avLst/>
              <a:gdLst/>
              <a:ahLst/>
              <a:cxnLst/>
              <a:rect l="l" t="t" r="r" b="b"/>
              <a:pathLst>
                <a:path w="5641975" h="1343660">
                  <a:moveTo>
                    <a:pt x="5620752" y="1343649"/>
                  </a:moveTo>
                  <a:lnTo>
                    <a:pt x="20659" y="1343649"/>
                  </a:lnTo>
                  <a:lnTo>
                    <a:pt x="17629" y="1343058"/>
                  </a:lnTo>
                  <a:lnTo>
                    <a:pt x="14703" y="1341562"/>
                  </a:lnTo>
                  <a:lnTo>
                    <a:pt x="11787" y="1340371"/>
                  </a:lnTo>
                  <a:lnTo>
                    <a:pt x="0" y="1322799"/>
                  </a:lnTo>
                  <a:lnTo>
                    <a:pt x="0" y="1319825"/>
                  </a:lnTo>
                  <a:lnTo>
                    <a:pt x="0" y="20250"/>
                  </a:lnTo>
                  <a:lnTo>
                    <a:pt x="600" y="16971"/>
                  </a:lnTo>
                  <a:lnTo>
                    <a:pt x="3020" y="11320"/>
                  </a:lnTo>
                  <a:lnTo>
                    <a:pt x="4745" y="8633"/>
                  </a:lnTo>
                  <a:lnTo>
                    <a:pt x="6975" y="6556"/>
                  </a:lnTo>
                  <a:lnTo>
                    <a:pt x="9214" y="4173"/>
                  </a:lnTo>
                  <a:lnTo>
                    <a:pt x="11787" y="2382"/>
                  </a:lnTo>
                  <a:lnTo>
                    <a:pt x="14703" y="1191"/>
                  </a:lnTo>
                  <a:lnTo>
                    <a:pt x="17629" y="295"/>
                  </a:lnTo>
                  <a:lnTo>
                    <a:pt x="20659" y="0"/>
                  </a:lnTo>
                  <a:lnTo>
                    <a:pt x="5620752" y="0"/>
                  </a:lnTo>
                  <a:lnTo>
                    <a:pt x="5634446" y="6556"/>
                  </a:lnTo>
                  <a:lnTo>
                    <a:pt x="5636675" y="8633"/>
                  </a:lnTo>
                  <a:lnTo>
                    <a:pt x="5638400" y="11320"/>
                  </a:lnTo>
                  <a:lnTo>
                    <a:pt x="5640821" y="16971"/>
                  </a:lnTo>
                  <a:lnTo>
                    <a:pt x="5641421" y="20250"/>
                  </a:lnTo>
                  <a:lnTo>
                    <a:pt x="5641421" y="1322799"/>
                  </a:lnTo>
                  <a:lnTo>
                    <a:pt x="5626717" y="1341562"/>
                  </a:lnTo>
                  <a:lnTo>
                    <a:pt x="5623792" y="1343058"/>
                  </a:lnTo>
                  <a:lnTo>
                    <a:pt x="5620752" y="1343649"/>
                  </a:lnTo>
                  <a:close/>
                </a:path>
              </a:pathLst>
            </a:custGeom>
            <a:solidFill>
              <a:srgbClr val="F8F8F8"/>
            </a:solidFill>
          </p:spPr>
          <p:txBody>
            <a:bodyPr wrap="square" lIns="0" tIns="0" rIns="0" bIns="0" rtlCol="0"/>
            <a:lstStyle/>
            <a:p>
              <a:endParaRPr/>
            </a:p>
          </p:txBody>
        </p:sp>
        <p:sp>
          <p:nvSpPr>
            <p:cNvPr id="9" name="object 9"/>
            <p:cNvSpPr/>
            <p:nvPr/>
          </p:nvSpPr>
          <p:spPr>
            <a:xfrm>
              <a:off x="963889" y="4956769"/>
              <a:ext cx="5641975" cy="1343660"/>
            </a:xfrm>
            <a:custGeom>
              <a:avLst/>
              <a:gdLst/>
              <a:ahLst/>
              <a:cxnLst/>
              <a:rect l="l" t="t" r="r" b="b"/>
              <a:pathLst>
                <a:path w="5641975" h="1343660">
                  <a:moveTo>
                    <a:pt x="0" y="1319825"/>
                  </a:moveTo>
                  <a:lnTo>
                    <a:pt x="0" y="23823"/>
                  </a:lnTo>
                  <a:lnTo>
                    <a:pt x="0" y="20250"/>
                  </a:lnTo>
                  <a:lnTo>
                    <a:pt x="600" y="16971"/>
                  </a:lnTo>
                  <a:lnTo>
                    <a:pt x="1810" y="14294"/>
                  </a:lnTo>
                  <a:lnTo>
                    <a:pt x="3020" y="11320"/>
                  </a:lnTo>
                  <a:lnTo>
                    <a:pt x="4745" y="8633"/>
                  </a:lnTo>
                  <a:lnTo>
                    <a:pt x="6975" y="6556"/>
                  </a:lnTo>
                  <a:lnTo>
                    <a:pt x="9214" y="4173"/>
                  </a:lnTo>
                  <a:lnTo>
                    <a:pt x="11787" y="2382"/>
                  </a:lnTo>
                  <a:lnTo>
                    <a:pt x="14703" y="1191"/>
                  </a:lnTo>
                  <a:lnTo>
                    <a:pt x="17629" y="295"/>
                  </a:lnTo>
                  <a:lnTo>
                    <a:pt x="20659" y="0"/>
                  </a:lnTo>
                  <a:lnTo>
                    <a:pt x="23823" y="0"/>
                  </a:lnTo>
                  <a:lnTo>
                    <a:pt x="5617597" y="0"/>
                  </a:lnTo>
                  <a:lnTo>
                    <a:pt x="5620752" y="0"/>
                  </a:lnTo>
                  <a:lnTo>
                    <a:pt x="5623792" y="295"/>
                  </a:lnTo>
                  <a:lnTo>
                    <a:pt x="5626717" y="1191"/>
                  </a:lnTo>
                  <a:lnTo>
                    <a:pt x="5629633" y="2382"/>
                  </a:lnTo>
                  <a:lnTo>
                    <a:pt x="5632206" y="4173"/>
                  </a:lnTo>
                  <a:lnTo>
                    <a:pt x="5634446" y="6556"/>
                  </a:lnTo>
                  <a:lnTo>
                    <a:pt x="5636675" y="8633"/>
                  </a:lnTo>
                  <a:lnTo>
                    <a:pt x="5638400" y="11320"/>
                  </a:lnTo>
                  <a:lnTo>
                    <a:pt x="5639610" y="14294"/>
                  </a:lnTo>
                  <a:lnTo>
                    <a:pt x="5640821" y="16971"/>
                  </a:lnTo>
                  <a:lnTo>
                    <a:pt x="5641421" y="20250"/>
                  </a:lnTo>
                  <a:lnTo>
                    <a:pt x="5641421" y="23823"/>
                  </a:lnTo>
                  <a:lnTo>
                    <a:pt x="5641421" y="1319825"/>
                  </a:lnTo>
                  <a:lnTo>
                    <a:pt x="5641421" y="1322799"/>
                  </a:lnTo>
                  <a:lnTo>
                    <a:pt x="5640821" y="1325781"/>
                  </a:lnTo>
                  <a:lnTo>
                    <a:pt x="5626717" y="1341562"/>
                  </a:lnTo>
                  <a:lnTo>
                    <a:pt x="5623792" y="1343058"/>
                  </a:lnTo>
                  <a:lnTo>
                    <a:pt x="5620752" y="1343649"/>
                  </a:lnTo>
                  <a:lnTo>
                    <a:pt x="5617597" y="1343649"/>
                  </a:lnTo>
                  <a:lnTo>
                    <a:pt x="23823" y="1343649"/>
                  </a:lnTo>
                  <a:lnTo>
                    <a:pt x="20659" y="1343649"/>
                  </a:lnTo>
                  <a:lnTo>
                    <a:pt x="17629" y="1343058"/>
                  </a:lnTo>
                  <a:lnTo>
                    <a:pt x="14703" y="1341562"/>
                  </a:lnTo>
                  <a:lnTo>
                    <a:pt x="11787" y="1340371"/>
                  </a:lnTo>
                  <a:lnTo>
                    <a:pt x="0" y="1322799"/>
                  </a:lnTo>
                  <a:lnTo>
                    <a:pt x="0" y="1319825"/>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5037940"/>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8506480"/>
            <a:ext cx="5651500" cy="667385"/>
            <a:chOff x="959124" y="8506480"/>
            <a:chExt cx="5651500" cy="667385"/>
          </a:xfrm>
        </p:grpSpPr>
        <p:sp>
          <p:nvSpPr>
            <p:cNvPr id="12" name="object 12"/>
            <p:cNvSpPr/>
            <p:nvPr/>
          </p:nvSpPr>
          <p:spPr>
            <a:xfrm>
              <a:off x="963889" y="8511245"/>
              <a:ext cx="5641975" cy="657860"/>
            </a:xfrm>
            <a:custGeom>
              <a:avLst/>
              <a:gdLst/>
              <a:ahLst/>
              <a:cxnLst/>
              <a:rect l="l" t="t" r="r" b="b"/>
              <a:pathLst>
                <a:path w="5641975" h="657859">
                  <a:moveTo>
                    <a:pt x="5617597" y="657530"/>
                  </a:moveTo>
                  <a:lnTo>
                    <a:pt x="23823" y="657530"/>
                  </a:lnTo>
                  <a:lnTo>
                    <a:pt x="20659" y="657235"/>
                  </a:lnTo>
                  <a:lnTo>
                    <a:pt x="0" y="636384"/>
                  </a:lnTo>
                  <a:lnTo>
                    <a:pt x="0" y="633706"/>
                  </a:lnTo>
                  <a:lnTo>
                    <a:pt x="0" y="20545"/>
                  </a:lnTo>
                  <a:lnTo>
                    <a:pt x="20659" y="0"/>
                  </a:lnTo>
                  <a:lnTo>
                    <a:pt x="5620752" y="0"/>
                  </a:lnTo>
                  <a:lnTo>
                    <a:pt x="5641421" y="20545"/>
                  </a:lnTo>
                  <a:lnTo>
                    <a:pt x="5641421" y="636384"/>
                  </a:lnTo>
                  <a:lnTo>
                    <a:pt x="5620752" y="657235"/>
                  </a:lnTo>
                  <a:lnTo>
                    <a:pt x="5617597" y="657530"/>
                  </a:lnTo>
                  <a:close/>
                </a:path>
              </a:pathLst>
            </a:custGeom>
            <a:solidFill>
              <a:srgbClr val="F8F8F8"/>
            </a:solidFill>
          </p:spPr>
          <p:txBody>
            <a:bodyPr wrap="square" lIns="0" tIns="0" rIns="0" bIns="0" rtlCol="0"/>
            <a:lstStyle/>
            <a:p>
              <a:endParaRPr/>
            </a:p>
          </p:txBody>
        </p:sp>
        <p:sp>
          <p:nvSpPr>
            <p:cNvPr id="13" name="object 13"/>
            <p:cNvSpPr/>
            <p:nvPr/>
          </p:nvSpPr>
          <p:spPr>
            <a:xfrm>
              <a:off x="963889" y="8511245"/>
              <a:ext cx="5641975" cy="657860"/>
            </a:xfrm>
            <a:custGeom>
              <a:avLst/>
              <a:gdLst/>
              <a:ahLst/>
              <a:cxnLst/>
              <a:rect l="l" t="t" r="r" b="b"/>
              <a:pathLst>
                <a:path w="5641975" h="657859">
                  <a:moveTo>
                    <a:pt x="0" y="633706"/>
                  </a:moveTo>
                  <a:lnTo>
                    <a:pt x="0" y="23823"/>
                  </a:lnTo>
                  <a:lnTo>
                    <a:pt x="0" y="20545"/>
                  </a:lnTo>
                  <a:lnTo>
                    <a:pt x="600" y="17267"/>
                  </a:lnTo>
                  <a:lnTo>
                    <a:pt x="1810" y="14294"/>
                  </a:lnTo>
                  <a:lnTo>
                    <a:pt x="3020" y="11016"/>
                  </a:lnTo>
                  <a:lnTo>
                    <a:pt x="4745" y="8633"/>
                  </a:lnTo>
                  <a:lnTo>
                    <a:pt x="20659" y="0"/>
                  </a:lnTo>
                  <a:lnTo>
                    <a:pt x="23823" y="0"/>
                  </a:lnTo>
                  <a:lnTo>
                    <a:pt x="5617597" y="0"/>
                  </a:lnTo>
                  <a:lnTo>
                    <a:pt x="5620752" y="0"/>
                  </a:lnTo>
                  <a:lnTo>
                    <a:pt x="5623792" y="295"/>
                  </a:lnTo>
                  <a:lnTo>
                    <a:pt x="5639610" y="14294"/>
                  </a:lnTo>
                  <a:lnTo>
                    <a:pt x="5640821" y="17267"/>
                  </a:lnTo>
                  <a:lnTo>
                    <a:pt x="5641421" y="20545"/>
                  </a:lnTo>
                  <a:lnTo>
                    <a:pt x="5641421" y="23823"/>
                  </a:lnTo>
                  <a:lnTo>
                    <a:pt x="5641421" y="633706"/>
                  </a:lnTo>
                  <a:lnTo>
                    <a:pt x="5641421" y="636384"/>
                  </a:lnTo>
                  <a:lnTo>
                    <a:pt x="5640821" y="639367"/>
                  </a:lnTo>
                  <a:lnTo>
                    <a:pt x="5639610" y="642045"/>
                  </a:lnTo>
                  <a:lnTo>
                    <a:pt x="5638400" y="645018"/>
                  </a:lnTo>
                  <a:lnTo>
                    <a:pt x="5617597" y="657530"/>
                  </a:lnTo>
                  <a:lnTo>
                    <a:pt x="23823" y="657530"/>
                  </a:lnTo>
                  <a:lnTo>
                    <a:pt x="1810" y="642045"/>
                  </a:lnTo>
                  <a:lnTo>
                    <a:pt x="600" y="639367"/>
                  </a:lnTo>
                  <a:lnTo>
                    <a:pt x="0" y="636384"/>
                  </a:lnTo>
                  <a:lnTo>
                    <a:pt x="0" y="63370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8592417"/>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1428755"/>
            <a:ext cx="5664835" cy="8258809"/>
          </a:xfrm>
          <a:prstGeom prst="rect">
            <a:avLst/>
          </a:prstGeom>
        </p:spPr>
        <p:txBody>
          <a:bodyPr vert="horz" wrap="square" lIns="0" tIns="12065" rIns="0" bIns="0" rtlCol="0">
            <a:spAutoFit/>
          </a:bodyPr>
          <a:lstStyle/>
          <a:p>
            <a:pPr marL="12700" marR="69850" algn="just">
              <a:lnSpc>
                <a:spcPct val="131600"/>
              </a:lnSpc>
              <a:spcBef>
                <a:spcPts val="95"/>
              </a:spcBef>
            </a:pPr>
            <a:r>
              <a:rPr sz="950" b="1" spc="25" dirty="0">
                <a:solidFill>
                  <a:srgbClr val="333333"/>
                </a:solidFill>
                <a:latin typeface="微软雅黑"/>
                <a:cs typeface="微软雅黑"/>
              </a:rPr>
              <a:t>坦白来讲，虽然</a:t>
            </a:r>
            <a:r>
              <a:rPr sz="950" b="1" spc="70" dirty="0">
                <a:solidFill>
                  <a:srgbClr val="333333"/>
                </a:solidFill>
                <a:latin typeface="Trebuchet MS"/>
                <a:cs typeface="Trebuchet MS"/>
              </a:rPr>
              <a:t>Nginx</a:t>
            </a:r>
            <a:r>
              <a:rPr sz="950" b="1" spc="25" dirty="0">
                <a:solidFill>
                  <a:srgbClr val="333333"/>
                </a:solidFill>
                <a:latin typeface="微软雅黑"/>
                <a:cs typeface="微软雅黑"/>
              </a:rPr>
              <a:t>程序的代码质量非常高，代码很规范，技术成熟，模块扩展也很容易，但依然存 在不少问题，比如是由俄罗斯人开发的，所以在资料文档方面还并不完善，中文资料的质量更是鱼龙混 杂。但是</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服务程序在近年来增长势头迅猛，相信会在轻量级</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服务器市场具有不错的未来。</a:t>
            </a:r>
            <a:endParaRPr sz="950">
              <a:latin typeface="微软雅黑"/>
              <a:cs typeface="微软雅黑"/>
            </a:endParaRPr>
          </a:p>
          <a:p>
            <a:pPr marL="12700" marR="28575">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5" dirty="0">
                <a:solidFill>
                  <a:srgbClr val="333333"/>
                </a:solidFill>
                <a:latin typeface="微软雅黑"/>
                <a:cs typeface="微软雅黑"/>
              </a:rPr>
              <a:t>步：创建用于管理网站服务的系统账户。这是在</a:t>
            </a:r>
            <a:r>
              <a:rPr sz="950" b="1" spc="45" dirty="0">
                <a:solidFill>
                  <a:srgbClr val="333333"/>
                </a:solidFill>
                <a:latin typeface="Trebuchet MS"/>
                <a:cs typeface="Trebuchet MS"/>
              </a:rPr>
              <a:t>Linux</a:t>
            </a:r>
            <a:r>
              <a:rPr sz="950" b="1" spc="20" dirty="0">
                <a:solidFill>
                  <a:srgbClr val="333333"/>
                </a:solidFill>
                <a:latin typeface="微软雅黑"/>
                <a:cs typeface="微软雅黑"/>
              </a:rPr>
              <a:t>系统创建之初就刻入的基因片段，为了能够让 </a:t>
            </a:r>
            <a:r>
              <a:rPr sz="950" b="1" spc="25" dirty="0">
                <a:solidFill>
                  <a:srgbClr val="333333"/>
                </a:solidFill>
                <a:latin typeface="微软雅黑"/>
                <a:cs typeface="微软雅黑"/>
              </a:rPr>
              <a:t>操作系统更加安全，让不同的系统用户管理对应的服务程序。这样即便有骇客通过网站服务侵入了服务 器，也无法提权到更高权限，或是对系统进行更大的破坏，甚至都无法登陆</a:t>
            </a:r>
            <a:r>
              <a:rPr sz="950" b="1" spc="75" dirty="0">
                <a:solidFill>
                  <a:srgbClr val="333333"/>
                </a:solidFill>
                <a:latin typeface="Trebuchet MS"/>
                <a:cs typeface="Trebuchet MS"/>
              </a:rPr>
              <a:t>ssh</a:t>
            </a:r>
            <a:r>
              <a:rPr sz="950" b="1" spc="25" dirty="0">
                <a:solidFill>
                  <a:srgbClr val="333333"/>
                </a:solidFill>
                <a:latin typeface="微软雅黑"/>
                <a:cs typeface="微软雅黑"/>
              </a:rPr>
              <a:t>协议，因为仅仅拿到的 是一个系统账号而已。不同于以往，此次新建的账户应使用</a:t>
            </a:r>
            <a:r>
              <a:rPr sz="950" b="1" spc="-20" dirty="0">
                <a:solidFill>
                  <a:srgbClr val="333333"/>
                </a:solidFill>
                <a:latin typeface="Trebuchet MS"/>
                <a:cs typeface="Trebuchet MS"/>
              </a:rPr>
              <a:t>“-M”</a:t>
            </a:r>
            <a:r>
              <a:rPr sz="950" b="1" spc="25" dirty="0">
                <a:solidFill>
                  <a:srgbClr val="333333"/>
                </a:solidFill>
                <a:latin typeface="微软雅黑"/>
                <a:cs typeface="微软雅黑"/>
              </a:rPr>
              <a:t>参数不创建对应的家目录，以及用</a:t>
            </a:r>
            <a:r>
              <a:rPr sz="950" b="1" spc="-55" dirty="0">
                <a:solidFill>
                  <a:srgbClr val="333333"/>
                </a:solidFill>
                <a:latin typeface="Trebuchet MS"/>
                <a:cs typeface="Trebuchet MS"/>
              </a:rPr>
              <a:t>“-s” </a:t>
            </a:r>
            <a:r>
              <a:rPr sz="950" b="1" spc="-50" dirty="0">
                <a:solidFill>
                  <a:srgbClr val="333333"/>
                </a:solidFill>
                <a:latin typeface="Trebuchet MS"/>
                <a:cs typeface="Trebuchet MS"/>
              </a:rPr>
              <a:t> </a:t>
            </a:r>
            <a:r>
              <a:rPr sz="950" b="1" spc="25" dirty="0">
                <a:solidFill>
                  <a:srgbClr val="333333"/>
                </a:solidFill>
                <a:latin typeface="微软雅黑"/>
                <a:cs typeface="微软雅黑"/>
              </a:rPr>
              <a:t>指定登录</a:t>
            </a:r>
            <a:r>
              <a:rPr sz="950" b="1" spc="35" dirty="0">
                <a:solidFill>
                  <a:srgbClr val="333333"/>
                </a:solidFill>
                <a:latin typeface="Trebuchet MS"/>
                <a:cs typeface="Trebuchet MS"/>
              </a:rPr>
              <a:t>Shell</a:t>
            </a:r>
            <a:r>
              <a:rPr sz="950" b="1" spc="25" dirty="0">
                <a:solidFill>
                  <a:srgbClr val="333333"/>
                </a:solidFill>
                <a:latin typeface="微软雅黑"/>
                <a:cs typeface="微软雅黑"/>
              </a:rPr>
              <a:t>解释器为</a:t>
            </a:r>
            <a:r>
              <a:rPr sz="950" b="1" spc="50" dirty="0">
                <a:solidFill>
                  <a:srgbClr val="333333"/>
                </a:solidFill>
                <a:latin typeface="Trebuchet MS"/>
                <a:cs typeface="Trebuchet MS"/>
              </a:rPr>
              <a:t>/sbin/nologin</a:t>
            </a:r>
            <a:r>
              <a:rPr sz="950" b="1" spc="50" dirty="0">
                <a:solidFill>
                  <a:srgbClr val="333333"/>
                </a:solidFill>
                <a:latin typeface="微软雅黑"/>
                <a:cs typeface="微软雅黑"/>
              </a:rPr>
              <a:t>，</a:t>
            </a:r>
            <a:r>
              <a:rPr sz="950" b="1" spc="25" dirty="0">
                <a:solidFill>
                  <a:srgbClr val="333333"/>
                </a:solidFill>
                <a:latin typeface="微软雅黑"/>
                <a:cs typeface="微软雅黑"/>
              </a:rPr>
              <a:t>让任何人都不能通过这个账号登陆到主机。</a:t>
            </a:r>
            <a:endParaRPr sz="950">
              <a:latin typeface="微软雅黑"/>
              <a:cs typeface="微软雅黑"/>
            </a:endParaRPr>
          </a:p>
          <a:p>
            <a:pPr>
              <a:lnSpc>
                <a:spcPct val="100000"/>
              </a:lnSpc>
              <a:spcBef>
                <a:spcPts val="45"/>
              </a:spcBef>
            </a:pPr>
            <a:endParaRPr sz="900">
              <a:latin typeface="微软雅黑"/>
              <a:cs typeface="微软雅黑"/>
            </a:endParaRPr>
          </a:p>
          <a:p>
            <a:pPr marL="136525" marR="157924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lnmp]#</a:t>
            </a:r>
            <a:r>
              <a:rPr sz="850" spc="30" dirty="0">
                <a:solidFill>
                  <a:srgbClr val="333333"/>
                </a:solidFill>
                <a:latin typeface="Lucida Console"/>
                <a:cs typeface="Lucida Console"/>
              </a:rPr>
              <a:t> useradd </a:t>
            </a:r>
            <a:r>
              <a:rPr sz="850" spc="25" dirty="0">
                <a:solidFill>
                  <a:srgbClr val="333333"/>
                </a:solidFill>
                <a:latin typeface="Lucida Console"/>
                <a:cs typeface="Lucida Console"/>
              </a:rPr>
              <a:t>nginx</a:t>
            </a:r>
            <a:r>
              <a:rPr sz="850" spc="30" dirty="0">
                <a:solidFill>
                  <a:srgbClr val="333333"/>
                </a:solidFill>
                <a:latin typeface="Lucida Console"/>
                <a:cs typeface="Lucida Console"/>
              </a:rPr>
              <a:t> </a:t>
            </a:r>
            <a:r>
              <a:rPr sz="850" spc="20" dirty="0">
                <a:solidFill>
                  <a:srgbClr val="333333"/>
                </a:solidFill>
                <a:latin typeface="Lucida Console"/>
                <a:cs typeface="Lucida Console"/>
              </a:rPr>
              <a:t>-M</a:t>
            </a:r>
            <a:r>
              <a:rPr sz="850" spc="30" dirty="0">
                <a:solidFill>
                  <a:srgbClr val="333333"/>
                </a:solidFill>
                <a:latin typeface="Lucida Console"/>
                <a:cs typeface="Lucida Console"/>
              </a:rPr>
              <a:t> </a:t>
            </a:r>
            <a:r>
              <a:rPr sz="850" spc="20" dirty="0">
                <a:solidFill>
                  <a:srgbClr val="333333"/>
                </a:solidFill>
                <a:latin typeface="Lucida Console"/>
                <a:cs typeface="Lucida Console"/>
              </a:rPr>
              <a:t>-s</a:t>
            </a:r>
            <a:r>
              <a:rPr sz="850" spc="30" dirty="0">
                <a:solidFill>
                  <a:srgbClr val="333333"/>
                </a:solidFill>
                <a:latin typeface="Lucida Console"/>
                <a:cs typeface="Lucida Console"/>
              </a:rPr>
              <a:t> /sbin/nologin </a:t>
            </a:r>
            <a:r>
              <a:rPr sz="850" spc="-495"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lnmp]#</a:t>
            </a:r>
            <a:r>
              <a:rPr sz="850" spc="30" dirty="0">
                <a:solidFill>
                  <a:srgbClr val="333333"/>
                </a:solidFill>
                <a:latin typeface="Lucida Console"/>
                <a:cs typeface="Lucida Console"/>
              </a:rPr>
              <a:t> </a:t>
            </a:r>
            <a:r>
              <a:rPr sz="850" spc="20" dirty="0">
                <a:solidFill>
                  <a:srgbClr val="333333"/>
                </a:solidFill>
                <a:latin typeface="Lucida Console"/>
                <a:cs typeface="Lucida Console"/>
              </a:rPr>
              <a:t>id</a:t>
            </a:r>
            <a:r>
              <a:rPr sz="850" spc="30" dirty="0">
                <a:solidFill>
                  <a:srgbClr val="333333"/>
                </a:solidFill>
                <a:latin typeface="Lucida Console"/>
                <a:cs typeface="Lucida Console"/>
              </a:rPr>
              <a:t> </a:t>
            </a:r>
            <a:r>
              <a:rPr sz="850" spc="25" dirty="0">
                <a:solidFill>
                  <a:srgbClr val="333333"/>
                </a:solidFill>
                <a:latin typeface="Lucida Console"/>
                <a:cs typeface="Lucida Console"/>
              </a:rPr>
              <a:t>nginx</a:t>
            </a:r>
            <a:endParaRPr sz="850">
              <a:latin typeface="Lucida Console"/>
              <a:cs typeface="Lucida Console"/>
            </a:endParaRPr>
          </a:p>
          <a:p>
            <a:pPr marL="136525">
              <a:lnSpc>
                <a:spcPct val="100000"/>
              </a:lnSpc>
              <a:spcBef>
                <a:spcPts val="334"/>
              </a:spcBef>
            </a:pPr>
            <a:r>
              <a:rPr sz="850" spc="30" dirty="0">
                <a:solidFill>
                  <a:srgbClr val="333333"/>
                </a:solidFill>
                <a:latin typeface="Lucida Console"/>
                <a:cs typeface="Lucida Console"/>
              </a:rPr>
              <a:t>uid=1001(nginx)</a:t>
            </a:r>
            <a:r>
              <a:rPr sz="850" spc="10" dirty="0">
                <a:solidFill>
                  <a:srgbClr val="333333"/>
                </a:solidFill>
                <a:latin typeface="Lucida Console"/>
                <a:cs typeface="Lucida Console"/>
              </a:rPr>
              <a:t> </a:t>
            </a:r>
            <a:r>
              <a:rPr sz="850" spc="30" dirty="0">
                <a:solidFill>
                  <a:srgbClr val="333333"/>
                </a:solidFill>
                <a:latin typeface="Lucida Console"/>
                <a:cs typeface="Lucida Console"/>
              </a:rPr>
              <a:t>gid=1001(nginx)</a:t>
            </a:r>
            <a:r>
              <a:rPr sz="850" spc="15" dirty="0">
                <a:solidFill>
                  <a:srgbClr val="333333"/>
                </a:solidFill>
                <a:latin typeface="Lucida Console"/>
                <a:cs typeface="Lucida Console"/>
              </a:rPr>
              <a:t> </a:t>
            </a:r>
            <a:r>
              <a:rPr sz="850" spc="30" dirty="0">
                <a:solidFill>
                  <a:srgbClr val="333333"/>
                </a:solidFill>
                <a:latin typeface="Lucida Console"/>
                <a:cs typeface="Lucida Console"/>
              </a:rPr>
              <a:t>groups=1001(nginx)</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9525">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5" dirty="0">
                <a:solidFill>
                  <a:srgbClr val="333333"/>
                </a:solidFill>
                <a:latin typeface="微软雅黑"/>
                <a:cs typeface="微软雅黑"/>
              </a:rPr>
              <a:t>步：编译安装</a:t>
            </a:r>
            <a:r>
              <a:rPr sz="950" b="1" spc="70" dirty="0">
                <a:solidFill>
                  <a:srgbClr val="333333"/>
                </a:solidFill>
                <a:latin typeface="Trebuchet MS"/>
                <a:cs typeface="Trebuchet MS"/>
              </a:rPr>
              <a:t>Nginx</a:t>
            </a:r>
            <a:r>
              <a:rPr sz="950" b="1" spc="20" dirty="0">
                <a:solidFill>
                  <a:srgbClr val="333333"/>
                </a:solidFill>
                <a:latin typeface="微软雅黑"/>
                <a:cs typeface="微软雅黑"/>
              </a:rPr>
              <a:t>网站服务程序。为了能够让网站服务支持更多的功能，我们会在编译过程中添加 </a:t>
            </a:r>
            <a:r>
              <a:rPr sz="950" b="1" spc="25" dirty="0">
                <a:solidFill>
                  <a:srgbClr val="333333"/>
                </a:solidFill>
                <a:latin typeface="微软雅黑"/>
                <a:cs typeface="微软雅黑"/>
              </a:rPr>
              <a:t>额外的参数，较为重要的是用</a:t>
            </a:r>
            <a:r>
              <a:rPr sz="950" b="1" spc="-5" dirty="0">
                <a:solidFill>
                  <a:srgbClr val="333333"/>
                </a:solidFill>
                <a:latin typeface="Trebuchet MS"/>
                <a:cs typeface="Trebuchet MS"/>
              </a:rPr>
              <a:t>“prefix”</a:t>
            </a:r>
            <a:r>
              <a:rPr sz="950" b="1" spc="25" dirty="0">
                <a:solidFill>
                  <a:srgbClr val="333333"/>
                </a:solidFill>
                <a:latin typeface="微软雅黑"/>
                <a:cs typeface="微软雅黑"/>
              </a:rPr>
              <a:t>参数指定服务将被安装到哪个目录，方便后面找到和调用它。其 次是考虑到</a:t>
            </a:r>
            <a:r>
              <a:rPr sz="950" b="1" spc="30" dirty="0">
                <a:solidFill>
                  <a:srgbClr val="333333"/>
                </a:solidFill>
                <a:latin typeface="Trebuchet MS"/>
                <a:cs typeface="Trebuchet MS"/>
              </a:rPr>
              <a:t>HTTPS</a:t>
            </a:r>
            <a:r>
              <a:rPr sz="950" b="1" spc="25" dirty="0">
                <a:solidFill>
                  <a:srgbClr val="333333"/>
                </a:solidFill>
                <a:latin typeface="微软雅黑"/>
                <a:cs typeface="微软雅黑"/>
              </a:rPr>
              <a:t>协议越来越被广泛使用，所以用</a:t>
            </a:r>
            <a:r>
              <a:rPr sz="950" b="1" spc="20" dirty="0">
                <a:solidFill>
                  <a:srgbClr val="333333"/>
                </a:solidFill>
                <a:latin typeface="Trebuchet MS"/>
                <a:cs typeface="Trebuchet MS"/>
              </a:rPr>
              <a:t>“with-http_ssl_module”</a:t>
            </a:r>
            <a:r>
              <a:rPr sz="950" b="1" spc="25" dirty="0">
                <a:solidFill>
                  <a:srgbClr val="333333"/>
                </a:solidFill>
                <a:latin typeface="微软雅黑"/>
                <a:cs typeface="微软雅黑"/>
              </a:rPr>
              <a:t>参数来开启</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服务的 </a:t>
            </a:r>
            <a:r>
              <a:rPr sz="950" b="1" spc="40" dirty="0">
                <a:solidFill>
                  <a:srgbClr val="333333"/>
                </a:solidFill>
                <a:latin typeface="Trebuchet MS"/>
                <a:cs typeface="Trebuchet MS"/>
              </a:rPr>
              <a:t>SSL</a:t>
            </a:r>
            <a:r>
              <a:rPr sz="950" b="1" spc="25" dirty="0">
                <a:solidFill>
                  <a:srgbClr val="333333"/>
                </a:solidFill>
                <a:latin typeface="微软雅黑"/>
                <a:cs typeface="微软雅黑"/>
              </a:rPr>
              <a:t>加密模块，便于日后开启</a:t>
            </a:r>
            <a:r>
              <a:rPr sz="950" b="1" spc="30" dirty="0">
                <a:solidFill>
                  <a:srgbClr val="333333"/>
                </a:solidFill>
                <a:latin typeface="Trebuchet MS"/>
                <a:cs typeface="Trebuchet MS"/>
              </a:rPr>
              <a:t>HTTPS</a:t>
            </a:r>
            <a:r>
              <a:rPr sz="950" b="1" spc="25" dirty="0">
                <a:solidFill>
                  <a:srgbClr val="333333"/>
                </a:solidFill>
                <a:latin typeface="微软雅黑"/>
                <a:cs typeface="微软雅黑"/>
              </a:rPr>
              <a:t>协议功能：</a:t>
            </a:r>
            <a:endParaRPr sz="950">
              <a:latin typeface="微软雅黑"/>
              <a:cs typeface="微软雅黑"/>
            </a:endParaRPr>
          </a:p>
          <a:p>
            <a:pPr>
              <a:lnSpc>
                <a:spcPct val="100000"/>
              </a:lnSpc>
              <a:spcBef>
                <a:spcPts val="45"/>
              </a:spcBef>
            </a:pPr>
            <a:endParaRPr sz="900">
              <a:latin typeface="微软雅黑"/>
              <a:cs typeface="微软雅黑"/>
            </a:endParaRPr>
          </a:p>
          <a:p>
            <a:pPr marL="136525" marR="1922145">
              <a:lnSpc>
                <a:spcPct val="132400"/>
              </a:lnSpc>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lnmp]#</a:t>
            </a:r>
            <a:r>
              <a:rPr sz="850" spc="30" dirty="0">
                <a:solidFill>
                  <a:srgbClr val="333333"/>
                </a:solidFill>
                <a:latin typeface="Lucida Console"/>
                <a:cs typeface="Lucida Console"/>
              </a:rPr>
              <a:t> </a:t>
            </a:r>
            <a:r>
              <a:rPr sz="850" spc="25" dirty="0">
                <a:solidFill>
                  <a:srgbClr val="333333"/>
                </a:solidFill>
                <a:latin typeface="Lucida Console"/>
                <a:cs typeface="Lucida Console"/>
              </a:rPr>
              <a:t>tar</a:t>
            </a:r>
            <a:r>
              <a:rPr sz="850" spc="30" dirty="0">
                <a:solidFill>
                  <a:srgbClr val="333333"/>
                </a:solidFill>
                <a:latin typeface="Lucida Console"/>
                <a:cs typeface="Lucida Console"/>
              </a:rPr>
              <a:t> </a:t>
            </a:r>
            <a:r>
              <a:rPr sz="850" spc="25" dirty="0">
                <a:solidFill>
                  <a:srgbClr val="333333"/>
                </a:solidFill>
                <a:latin typeface="Lucida Console"/>
                <a:cs typeface="Lucida Console"/>
              </a:rPr>
              <a:t>zxvf</a:t>
            </a:r>
            <a:r>
              <a:rPr sz="850" spc="30" dirty="0">
                <a:solidFill>
                  <a:srgbClr val="333333"/>
                </a:solidFill>
                <a:latin typeface="Lucida Console"/>
                <a:cs typeface="Lucida Console"/>
              </a:rPr>
              <a:t> nginx-1.16.0.tar.gz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lnmp]#</a:t>
            </a:r>
            <a:r>
              <a:rPr sz="850" spc="30" dirty="0">
                <a:solidFill>
                  <a:srgbClr val="333333"/>
                </a:solidFill>
                <a:latin typeface="Lucida Console"/>
                <a:cs typeface="Lucida Console"/>
              </a:rPr>
              <a:t> </a:t>
            </a:r>
            <a:r>
              <a:rPr sz="850" spc="20" dirty="0">
                <a:solidFill>
                  <a:srgbClr val="333333"/>
                </a:solidFill>
                <a:latin typeface="Lucida Console"/>
                <a:cs typeface="Lucida Console"/>
              </a:rPr>
              <a:t>cd</a:t>
            </a:r>
            <a:r>
              <a:rPr sz="850" spc="25" dirty="0">
                <a:solidFill>
                  <a:srgbClr val="333333"/>
                </a:solidFill>
                <a:latin typeface="Lucida Console"/>
                <a:cs typeface="Lucida Console"/>
              </a:rPr>
              <a:t> </a:t>
            </a:r>
            <a:r>
              <a:rPr sz="850" spc="30" dirty="0">
                <a:solidFill>
                  <a:srgbClr val="333333"/>
                </a:solidFill>
                <a:latin typeface="Lucida Console"/>
                <a:cs typeface="Lucida Console"/>
              </a:rPr>
              <a:t>nginx-1.16.0/</a:t>
            </a:r>
            <a:endParaRPr sz="850">
              <a:latin typeface="Lucida Console"/>
              <a:cs typeface="Lucida Console"/>
            </a:endParaRPr>
          </a:p>
          <a:p>
            <a:pPr marL="136525" marR="186690">
              <a:lnSpc>
                <a:spcPct val="132400"/>
              </a:lnSpc>
            </a:pPr>
            <a:r>
              <a:rPr sz="850" spc="30" dirty="0">
                <a:solidFill>
                  <a:srgbClr val="333333"/>
                </a:solidFill>
                <a:latin typeface="Lucida Console"/>
                <a:cs typeface="Lucida Console"/>
              </a:rPr>
              <a:t>[root@linuxprobe nginx-1.16.0]# ./configure --prefix=/usr/local/nginx --with- </a:t>
            </a:r>
            <a:r>
              <a:rPr sz="850" spc="-500" dirty="0">
                <a:solidFill>
                  <a:srgbClr val="333333"/>
                </a:solidFill>
                <a:latin typeface="Lucida Console"/>
                <a:cs typeface="Lucida Console"/>
              </a:rPr>
              <a:t> </a:t>
            </a:r>
            <a:r>
              <a:rPr sz="850" spc="30" dirty="0">
                <a:solidFill>
                  <a:srgbClr val="333333"/>
                </a:solidFill>
                <a:latin typeface="Lucida Console"/>
                <a:cs typeface="Lucida Console"/>
              </a:rPr>
              <a:t>http_ssl_module</a:t>
            </a:r>
            <a:endParaRPr sz="850">
              <a:latin typeface="Lucida Console"/>
              <a:cs typeface="Lucida Console"/>
            </a:endParaRPr>
          </a:p>
          <a:p>
            <a:pPr marL="136525" marR="2475230">
              <a:lnSpc>
                <a:spcPct val="132400"/>
              </a:lnSpc>
            </a:pPr>
            <a:r>
              <a:rPr sz="850" spc="30" dirty="0">
                <a:solidFill>
                  <a:srgbClr val="333333"/>
                </a:solidFill>
                <a:latin typeface="Lucida Console"/>
                <a:cs typeface="Lucida Console"/>
              </a:rPr>
              <a:t>[root@linuxprobe nginx-1.16.0]# </a:t>
            </a:r>
            <a:r>
              <a:rPr sz="850" spc="25" dirty="0">
                <a:solidFill>
                  <a:srgbClr val="333333"/>
                </a:solidFill>
                <a:latin typeface="Lucida Console"/>
                <a:cs typeface="Lucida Console"/>
              </a:rPr>
              <a:t>make </a:t>
            </a:r>
            <a:r>
              <a:rPr sz="850" spc="30" dirty="0">
                <a:solidFill>
                  <a:srgbClr val="333333"/>
                </a:solidFill>
                <a:latin typeface="Lucida Console"/>
                <a:cs typeface="Lucida Console"/>
              </a:rPr>
              <a:t> [root@linuxprobe nginx-1.16.0]# </a:t>
            </a:r>
            <a:r>
              <a:rPr sz="850" spc="25" dirty="0">
                <a:solidFill>
                  <a:srgbClr val="333333"/>
                </a:solidFill>
                <a:latin typeface="Lucida Console"/>
                <a:cs typeface="Lucida Console"/>
              </a:rPr>
              <a:t>make </a:t>
            </a:r>
            <a:r>
              <a:rPr sz="850" spc="30" dirty="0">
                <a:solidFill>
                  <a:srgbClr val="333333"/>
                </a:solidFill>
                <a:latin typeface="Lucida Console"/>
                <a:cs typeface="Lucida Console"/>
              </a:rPr>
              <a:t>install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nginx-1.16.0]#</a:t>
            </a:r>
            <a:r>
              <a:rPr sz="850" spc="25" dirty="0">
                <a:solidFill>
                  <a:srgbClr val="333333"/>
                </a:solidFill>
                <a:latin typeface="Lucida Console"/>
                <a:cs typeface="Lucida Console"/>
              </a:rPr>
              <a:t> </a:t>
            </a:r>
            <a:r>
              <a:rPr sz="850" spc="20" dirty="0">
                <a:solidFill>
                  <a:srgbClr val="333333"/>
                </a:solidFill>
                <a:latin typeface="Lucida Console"/>
                <a:cs typeface="Lucida Console"/>
              </a:rPr>
              <a:t>cd</a:t>
            </a:r>
            <a:r>
              <a:rPr sz="850" spc="25" dirty="0">
                <a:solidFill>
                  <a:srgbClr val="333333"/>
                </a:solidFill>
                <a:latin typeface="Lucida Console"/>
                <a:cs typeface="Lucida Console"/>
              </a:rPr>
              <a:t> </a:t>
            </a:r>
            <a:r>
              <a:rPr sz="850" spc="20"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9850" algn="just">
              <a:lnSpc>
                <a:spcPct val="131600"/>
              </a:lnSpc>
              <a:spcBef>
                <a:spcPts val="5"/>
              </a:spcBef>
            </a:pPr>
            <a:r>
              <a:rPr sz="950" b="1" spc="25" dirty="0">
                <a:solidFill>
                  <a:srgbClr val="333333"/>
                </a:solidFill>
                <a:latin typeface="微软雅黑"/>
                <a:cs typeface="微软雅黑"/>
              </a:rPr>
              <a:t>相对来说</a:t>
            </a:r>
            <a:r>
              <a:rPr sz="950" b="1" spc="40" dirty="0">
                <a:solidFill>
                  <a:srgbClr val="333333"/>
                </a:solidFill>
                <a:latin typeface="微软雅黑"/>
                <a:cs typeface="微软雅黑"/>
              </a:rPr>
              <a:t>，</a:t>
            </a:r>
            <a:r>
              <a:rPr sz="950" b="1" spc="40" dirty="0">
                <a:solidFill>
                  <a:srgbClr val="333333"/>
                </a:solidFill>
                <a:latin typeface="Trebuchet MS"/>
                <a:cs typeface="Trebuchet MS"/>
              </a:rPr>
              <a:t>configure</a:t>
            </a:r>
            <a:r>
              <a:rPr sz="950" b="1" spc="25" dirty="0">
                <a:solidFill>
                  <a:srgbClr val="333333"/>
                </a:solidFill>
                <a:latin typeface="微软雅黑"/>
                <a:cs typeface="微软雅黑"/>
              </a:rPr>
              <a:t>编译脚本文件比</a:t>
            </a:r>
            <a:r>
              <a:rPr sz="950" b="1" spc="80" dirty="0">
                <a:solidFill>
                  <a:srgbClr val="333333"/>
                </a:solidFill>
                <a:latin typeface="Trebuchet MS"/>
                <a:cs typeface="Trebuchet MS"/>
              </a:rPr>
              <a:t>make</a:t>
            </a:r>
            <a:r>
              <a:rPr sz="950" b="1" spc="25" dirty="0">
                <a:solidFill>
                  <a:srgbClr val="333333"/>
                </a:solidFill>
                <a:latin typeface="微软雅黑"/>
                <a:cs typeface="微软雅黑"/>
              </a:rPr>
              <a:t>生成二进制文件命令要快，而</a:t>
            </a:r>
            <a:r>
              <a:rPr sz="950" b="1" spc="80" dirty="0">
                <a:solidFill>
                  <a:srgbClr val="333333"/>
                </a:solidFill>
                <a:latin typeface="Trebuchet MS"/>
                <a:cs typeface="Trebuchet MS"/>
              </a:rPr>
              <a:t>make</a:t>
            </a:r>
            <a:r>
              <a:rPr sz="950" b="1" spc="-30" dirty="0">
                <a:solidFill>
                  <a:srgbClr val="333333"/>
                </a:solidFill>
                <a:latin typeface="Trebuchet MS"/>
                <a:cs typeface="Trebuchet MS"/>
              </a:rPr>
              <a:t> </a:t>
            </a:r>
            <a:r>
              <a:rPr sz="950" b="1" spc="45" dirty="0">
                <a:solidFill>
                  <a:srgbClr val="333333"/>
                </a:solidFill>
                <a:latin typeface="Trebuchet MS"/>
                <a:cs typeface="Trebuchet MS"/>
              </a:rPr>
              <a:t>install</a:t>
            </a:r>
            <a:r>
              <a:rPr sz="950" b="1" spc="25" dirty="0">
                <a:solidFill>
                  <a:srgbClr val="333333"/>
                </a:solidFill>
                <a:latin typeface="微软雅黑"/>
                <a:cs typeface="微软雅黑"/>
              </a:rPr>
              <a:t>安装程序则一 般是最快的，相当于双击运行二进制安装包的操作。在编译、生成、安装三阶段中，屏幕上会输出各式 各样的信息，主要包含软件包的概要情况、当前系统的软件依赖关系、及是否有条件进行安装操作。但 只要进程没有被强制终止，或是输出明显报错信息，全是正常情况。</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5" dirty="0">
                <a:solidFill>
                  <a:srgbClr val="333333"/>
                </a:solidFill>
                <a:latin typeface="微软雅黑"/>
                <a:cs typeface="微软雅黑"/>
              </a:rPr>
              <a:t>步：安装完毕后进行最终配置阶段。既然在编译环境中使用</a:t>
            </a:r>
            <a:r>
              <a:rPr sz="950" b="1" spc="-5" dirty="0">
                <a:solidFill>
                  <a:srgbClr val="333333"/>
                </a:solidFill>
                <a:latin typeface="Trebuchet MS"/>
                <a:cs typeface="Trebuchet MS"/>
              </a:rPr>
              <a:t>“prefix”</a:t>
            </a:r>
            <a:r>
              <a:rPr sz="950" b="1" spc="25" dirty="0">
                <a:solidFill>
                  <a:srgbClr val="333333"/>
                </a:solidFill>
                <a:latin typeface="微软雅黑"/>
                <a:cs typeface="微软雅黑"/>
              </a:rPr>
              <a:t>参数指定了安装路径，那么</a:t>
            </a:r>
            <a:endParaRPr sz="950">
              <a:latin typeface="微软雅黑"/>
              <a:cs typeface="微软雅黑"/>
            </a:endParaRPr>
          </a:p>
          <a:p>
            <a:pPr marL="12700">
              <a:lnSpc>
                <a:spcPct val="100000"/>
              </a:lnSpc>
              <a:spcBef>
                <a:spcPts val="360"/>
              </a:spcBef>
            </a:pP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服务程序配置文件一定会乖乖的在</a:t>
            </a:r>
            <a:r>
              <a:rPr sz="950" b="1" spc="45" dirty="0">
                <a:solidFill>
                  <a:srgbClr val="333333"/>
                </a:solidFill>
                <a:latin typeface="Trebuchet MS"/>
                <a:cs typeface="Trebuchet MS"/>
              </a:rPr>
              <a:t>/usr/local/nginx</a:t>
            </a:r>
            <a:r>
              <a:rPr sz="950" b="1" spc="25" dirty="0">
                <a:solidFill>
                  <a:srgbClr val="333333"/>
                </a:solidFill>
                <a:latin typeface="微软雅黑"/>
                <a:cs typeface="微软雅黑"/>
              </a:rPr>
              <a:t>目录中等着您的。</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我们总共要进行三处修改，首先是把第</a:t>
            </a:r>
            <a:r>
              <a:rPr sz="950" b="1" dirty="0">
                <a:solidFill>
                  <a:srgbClr val="333333"/>
                </a:solidFill>
                <a:latin typeface="Trebuchet MS"/>
                <a:cs typeface="Trebuchet MS"/>
              </a:rPr>
              <a:t>2</a:t>
            </a:r>
            <a:r>
              <a:rPr sz="950" b="1" spc="25" dirty="0">
                <a:solidFill>
                  <a:srgbClr val="333333"/>
                </a:solidFill>
                <a:latin typeface="微软雅黑"/>
                <a:cs typeface="微软雅黑"/>
              </a:rPr>
              <a:t>行的注释符</a:t>
            </a:r>
            <a:r>
              <a:rPr sz="950" b="1" spc="40" dirty="0">
                <a:solidFill>
                  <a:srgbClr val="333333"/>
                </a:solidFill>
                <a:latin typeface="微软雅黑"/>
                <a:cs typeface="微软雅黑"/>
              </a:rPr>
              <a:t>（</a:t>
            </a:r>
            <a:r>
              <a:rPr sz="950" b="1" spc="40" dirty="0">
                <a:solidFill>
                  <a:srgbClr val="333333"/>
                </a:solidFill>
                <a:latin typeface="Trebuchet MS"/>
                <a:cs typeface="Trebuchet MS"/>
              </a:rPr>
              <a:t>#</a:t>
            </a:r>
            <a:r>
              <a:rPr sz="950" b="1" spc="40" dirty="0">
                <a:solidFill>
                  <a:srgbClr val="333333"/>
                </a:solidFill>
                <a:latin typeface="微软雅黑"/>
                <a:cs typeface="微软雅黑"/>
              </a:rPr>
              <a:t>）</a:t>
            </a:r>
            <a:r>
              <a:rPr sz="950" b="1" spc="25" dirty="0">
                <a:solidFill>
                  <a:srgbClr val="333333"/>
                </a:solidFill>
                <a:latin typeface="微软雅黑"/>
                <a:cs typeface="微软雅黑"/>
              </a:rPr>
              <a:t>删除，然后在后面写上负责运行网站服务程序 的账户名称和用户组名称，设定由</a:t>
            </a:r>
            <a:r>
              <a:rPr sz="950" b="1" spc="55" dirty="0">
                <a:solidFill>
                  <a:srgbClr val="333333"/>
                </a:solidFill>
                <a:latin typeface="Trebuchet MS"/>
                <a:cs typeface="Trebuchet MS"/>
              </a:rPr>
              <a:t>nginx</a:t>
            </a:r>
            <a:r>
              <a:rPr sz="950" b="1" spc="25" dirty="0">
                <a:solidFill>
                  <a:srgbClr val="333333"/>
                </a:solidFill>
                <a:latin typeface="微软雅黑"/>
                <a:cs typeface="微软雅黑"/>
              </a:rPr>
              <a:t>用户及</a:t>
            </a:r>
            <a:r>
              <a:rPr sz="950" b="1" spc="55" dirty="0">
                <a:solidFill>
                  <a:srgbClr val="333333"/>
                </a:solidFill>
                <a:latin typeface="Trebuchet MS"/>
                <a:cs typeface="Trebuchet MS"/>
              </a:rPr>
              <a:t>nginx</a:t>
            </a:r>
            <a:r>
              <a:rPr sz="950" b="1" spc="20" dirty="0">
                <a:solidFill>
                  <a:srgbClr val="333333"/>
                </a:solidFill>
                <a:latin typeface="微软雅黑"/>
                <a:cs typeface="微软雅黑"/>
              </a:rPr>
              <a:t>用户组负责管理网站服务，让网站服务能够顺利的 </a:t>
            </a:r>
            <a:r>
              <a:rPr sz="950" b="1" spc="25" dirty="0">
                <a:solidFill>
                  <a:srgbClr val="333333"/>
                </a:solidFill>
                <a:latin typeface="微软雅黑"/>
                <a:cs typeface="微软雅黑"/>
              </a:rPr>
              <a:t>被系统所读取：</a:t>
            </a:r>
            <a:endParaRPr sz="950">
              <a:latin typeface="微软雅黑"/>
              <a:cs typeface="微软雅黑"/>
            </a:endParaRPr>
          </a:p>
          <a:p>
            <a:pPr>
              <a:lnSpc>
                <a:spcPct val="100000"/>
              </a:lnSpc>
              <a:spcBef>
                <a:spcPts val="50"/>
              </a:spcBef>
            </a:pPr>
            <a:endParaRPr sz="900">
              <a:latin typeface="微软雅黑"/>
              <a:cs typeface="微软雅黑"/>
            </a:endParaRPr>
          </a:p>
          <a:p>
            <a:pPr marL="270510" marR="1364615" indent="-134620">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lnmp]#</a:t>
            </a:r>
            <a:r>
              <a:rPr sz="850" spc="35" dirty="0">
                <a:solidFill>
                  <a:srgbClr val="333333"/>
                </a:solidFill>
                <a:latin typeface="Lucida Console"/>
                <a:cs typeface="Lucida Console"/>
              </a:rPr>
              <a:t> </a:t>
            </a:r>
            <a:r>
              <a:rPr sz="850" spc="25" dirty="0">
                <a:solidFill>
                  <a:srgbClr val="333333"/>
                </a:solidFill>
                <a:latin typeface="Lucida Console"/>
                <a:cs typeface="Lucida Console"/>
              </a:rPr>
              <a:t>vim</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/usr/local/nginx/conf/nginx.conf </a:t>
            </a:r>
            <a:r>
              <a:rPr sz="850" spc="-500" dirty="0">
                <a:solidFill>
                  <a:srgbClr val="333333"/>
                </a:solidFill>
                <a:latin typeface="Lucida Console"/>
                <a:cs typeface="Lucida Console"/>
              </a:rPr>
              <a:t> </a:t>
            </a:r>
            <a:r>
              <a:rPr sz="850" spc="15" dirty="0">
                <a:solidFill>
                  <a:srgbClr val="333333"/>
                </a:solidFill>
                <a:latin typeface="Lucida Console"/>
                <a:cs typeface="Lucida Console"/>
              </a:rPr>
              <a:t>1</a:t>
            </a:r>
            <a:endParaRPr sz="850">
              <a:latin typeface="Lucida Console"/>
              <a:cs typeface="Lucida Console"/>
            </a:endParaRPr>
          </a:p>
          <a:p>
            <a:pPr marL="270510">
              <a:lnSpc>
                <a:spcPct val="100000"/>
              </a:lnSpc>
              <a:spcBef>
                <a:spcPts val="330"/>
              </a:spcBef>
              <a:tabLst>
                <a:tab pos="819150" algn="l"/>
              </a:tabLst>
            </a:pPr>
            <a:r>
              <a:rPr sz="850" spc="15" dirty="0">
                <a:solidFill>
                  <a:srgbClr val="333333"/>
                </a:solidFill>
                <a:latin typeface="Lucida Console"/>
                <a:cs typeface="Lucida Console"/>
              </a:rPr>
              <a:t>2</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user	nginx</a:t>
            </a:r>
            <a:r>
              <a:rPr sz="850" dirty="0">
                <a:solidFill>
                  <a:srgbClr val="333333"/>
                </a:solidFill>
                <a:latin typeface="Lucida Console"/>
                <a:cs typeface="Lucida Console"/>
              </a:rPr>
              <a:t> </a:t>
            </a:r>
            <a:r>
              <a:rPr sz="850" spc="25" dirty="0">
                <a:solidFill>
                  <a:srgbClr val="333333"/>
                </a:solidFill>
                <a:latin typeface="Lucida Console"/>
                <a:cs typeface="Lucida Console"/>
              </a:rPr>
              <a:t>nginx;</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5880">
              <a:lnSpc>
                <a:spcPct val="131600"/>
              </a:lnSpc>
            </a:pPr>
            <a:r>
              <a:rPr sz="950" b="1" spc="25" dirty="0">
                <a:solidFill>
                  <a:srgbClr val="333333"/>
                </a:solidFill>
                <a:latin typeface="微软雅黑"/>
                <a:cs typeface="微软雅黑"/>
              </a:rPr>
              <a:t>其次是修改第</a:t>
            </a:r>
            <a:r>
              <a:rPr sz="950" b="1" dirty="0">
                <a:solidFill>
                  <a:srgbClr val="333333"/>
                </a:solidFill>
                <a:latin typeface="Trebuchet MS"/>
                <a:cs typeface="Trebuchet MS"/>
              </a:rPr>
              <a:t>45</a:t>
            </a:r>
            <a:r>
              <a:rPr sz="950" b="1" spc="25" dirty="0">
                <a:solidFill>
                  <a:srgbClr val="333333"/>
                </a:solidFill>
                <a:latin typeface="微软雅黑"/>
                <a:cs typeface="微软雅黑"/>
              </a:rPr>
              <a:t>行的首页文件名称，添加上</a:t>
            </a:r>
            <a:r>
              <a:rPr sz="950" b="1" spc="40" dirty="0">
                <a:solidFill>
                  <a:srgbClr val="333333"/>
                </a:solidFill>
                <a:latin typeface="Trebuchet MS"/>
                <a:cs typeface="Trebuchet MS"/>
              </a:rPr>
              <a:t>index.php</a:t>
            </a:r>
            <a:r>
              <a:rPr sz="950" b="1" spc="20" dirty="0">
                <a:solidFill>
                  <a:srgbClr val="333333"/>
                </a:solidFill>
                <a:latin typeface="微软雅黑"/>
                <a:cs typeface="微软雅黑"/>
              </a:rPr>
              <a:t>的名字，也就是让用户浏览网站时第一眼所看到 </a:t>
            </a:r>
            <a:r>
              <a:rPr sz="950" b="1" spc="25" dirty="0">
                <a:solidFill>
                  <a:srgbClr val="333333"/>
                </a:solidFill>
                <a:latin typeface="微软雅黑"/>
                <a:cs typeface="微软雅黑"/>
              </a:rPr>
              <a:t>的文件，也叫首页文件。</a:t>
            </a:r>
            <a:endParaRPr sz="950">
              <a:latin typeface="微软雅黑"/>
              <a:cs typeface="微软雅黑"/>
            </a:endParaRPr>
          </a:p>
        </p:txBody>
      </p:sp>
      <p:sp>
        <p:nvSpPr>
          <p:cNvPr id="17" name="object 17"/>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366</a:t>
            </a:fld>
            <a:endParaRPr sz="800">
              <a:latin typeface="小哥哥网恋吗"/>
              <a:cs typeface="小哥哥网恋吗"/>
            </a:endParaRPr>
          </a:p>
        </p:txBody>
      </p:sp>
      <p:sp>
        <p:nvSpPr>
          <p:cNvPr id="16" name="object 1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9221238"/>
            <a:ext cx="38735" cy="1115060"/>
          </a:xfrm>
          <a:custGeom>
            <a:avLst/>
            <a:gdLst/>
            <a:ahLst/>
            <a:cxnLst/>
            <a:rect l="l" t="t" r="r" b="b"/>
            <a:pathLst>
              <a:path w="38734" h="1115059">
                <a:moveTo>
                  <a:pt x="0" y="0"/>
                </a:moveTo>
                <a:lnTo>
                  <a:pt x="38117" y="0"/>
                </a:lnTo>
                <a:lnTo>
                  <a:pt x="38117" y="1114799"/>
                </a:lnTo>
                <a:lnTo>
                  <a:pt x="0" y="1114799"/>
                </a:lnTo>
                <a:lnTo>
                  <a:pt x="0" y="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490"/>
            <a:ext cx="5651500" cy="838835"/>
            <a:chOff x="959124" y="368490"/>
            <a:chExt cx="5651500" cy="838835"/>
          </a:xfrm>
        </p:grpSpPr>
        <p:sp>
          <p:nvSpPr>
            <p:cNvPr id="4" name="object 4"/>
            <p:cNvSpPr/>
            <p:nvPr/>
          </p:nvSpPr>
          <p:spPr>
            <a:xfrm>
              <a:off x="963889" y="373255"/>
              <a:ext cx="5641975" cy="829310"/>
            </a:xfrm>
            <a:custGeom>
              <a:avLst/>
              <a:gdLst/>
              <a:ahLst/>
              <a:cxnLst/>
              <a:rect l="l" t="t" r="r" b="b"/>
              <a:pathLst>
                <a:path w="5641975" h="829310">
                  <a:moveTo>
                    <a:pt x="5617597" y="829060"/>
                  </a:moveTo>
                  <a:lnTo>
                    <a:pt x="23823" y="829060"/>
                  </a:lnTo>
                  <a:lnTo>
                    <a:pt x="20659" y="828764"/>
                  </a:lnTo>
                  <a:lnTo>
                    <a:pt x="0" y="808514"/>
                  </a:lnTo>
                  <a:lnTo>
                    <a:pt x="0" y="805236"/>
                  </a:lnTo>
                  <a:lnTo>
                    <a:pt x="0" y="20250"/>
                  </a:lnTo>
                  <a:lnTo>
                    <a:pt x="600" y="16971"/>
                  </a:lnTo>
                  <a:lnTo>
                    <a:pt x="1810" y="14294"/>
                  </a:lnTo>
                  <a:lnTo>
                    <a:pt x="3020" y="11016"/>
                  </a:lnTo>
                  <a:lnTo>
                    <a:pt x="4745" y="8633"/>
                  </a:lnTo>
                  <a:lnTo>
                    <a:pt x="6975" y="6546"/>
                  </a:lnTo>
                  <a:lnTo>
                    <a:pt x="9214" y="4164"/>
                  </a:lnTo>
                  <a:lnTo>
                    <a:pt x="11787" y="2382"/>
                  </a:lnTo>
                  <a:lnTo>
                    <a:pt x="14703" y="1191"/>
                  </a:lnTo>
                  <a:lnTo>
                    <a:pt x="17629" y="295"/>
                  </a:lnTo>
                  <a:lnTo>
                    <a:pt x="20659" y="0"/>
                  </a:lnTo>
                  <a:lnTo>
                    <a:pt x="5620751" y="0"/>
                  </a:lnTo>
                  <a:lnTo>
                    <a:pt x="5634445" y="6546"/>
                  </a:lnTo>
                  <a:lnTo>
                    <a:pt x="5636675" y="8633"/>
                  </a:lnTo>
                  <a:lnTo>
                    <a:pt x="5638400" y="11016"/>
                  </a:lnTo>
                  <a:lnTo>
                    <a:pt x="5639610" y="14294"/>
                  </a:lnTo>
                  <a:lnTo>
                    <a:pt x="5640820" y="16971"/>
                  </a:lnTo>
                  <a:lnTo>
                    <a:pt x="5641421" y="20250"/>
                  </a:lnTo>
                  <a:lnTo>
                    <a:pt x="5641421" y="808514"/>
                  </a:lnTo>
                  <a:lnTo>
                    <a:pt x="5620751" y="828764"/>
                  </a:lnTo>
                  <a:lnTo>
                    <a:pt x="5617597" y="829060"/>
                  </a:lnTo>
                  <a:close/>
                </a:path>
              </a:pathLst>
            </a:custGeom>
            <a:solidFill>
              <a:srgbClr val="F8F8F8"/>
            </a:solidFill>
          </p:spPr>
          <p:txBody>
            <a:bodyPr wrap="square" lIns="0" tIns="0" rIns="0" bIns="0" rtlCol="0"/>
            <a:lstStyle/>
            <a:p>
              <a:endParaRPr/>
            </a:p>
          </p:txBody>
        </p:sp>
        <p:sp>
          <p:nvSpPr>
            <p:cNvPr id="5" name="object 5"/>
            <p:cNvSpPr/>
            <p:nvPr/>
          </p:nvSpPr>
          <p:spPr>
            <a:xfrm>
              <a:off x="963889" y="373255"/>
              <a:ext cx="5641975" cy="829310"/>
            </a:xfrm>
            <a:custGeom>
              <a:avLst/>
              <a:gdLst/>
              <a:ahLst/>
              <a:cxnLst/>
              <a:rect l="l" t="t" r="r" b="b"/>
              <a:pathLst>
                <a:path w="5641975" h="829310">
                  <a:moveTo>
                    <a:pt x="0" y="805236"/>
                  </a:moveTo>
                  <a:lnTo>
                    <a:pt x="0" y="23823"/>
                  </a:lnTo>
                  <a:lnTo>
                    <a:pt x="0" y="20250"/>
                  </a:lnTo>
                  <a:lnTo>
                    <a:pt x="600" y="16971"/>
                  </a:lnTo>
                  <a:lnTo>
                    <a:pt x="1810" y="14294"/>
                  </a:lnTo>
                  <a:lnTo>
                    <a:pt x="3020" y="11016"/>
                  </a:lnTo>
                  <a:lnTo>
                    <a:pt x="4745" y="8633"/>
                  </a:lnTo>
                  <a:lnTo>
                    <a:pt x="6975" y="6546"/>
                  </a:lnTo>
                  <a:lnTo>
                    <a:pt x="9214" y="4164"/>
                  </a:lnTo>
                  <a:lnTo>
                    <a:pt x="11787" y="2382"/>
                  </a:lnTo>
                  <a:lnTo>
                    <a:pt x="14703" y="1191"/>
                  </a:lnTo>
                  <a:lnTo>
                    <a:pt x="17629" y="295"/>
                  </a:lnTo>
                  <a:lnTo>
                    <a:pt x="20659" y="0"/>
                  </a:lnTo>
                  <a:lnTo>
                    <a:pt x="23823" y="0"/>
                  </a:lnTo>
                  <a:lnTo>
                    <a:pt x="5617597" y="0"/>
                  </a:lnTo>
                  <a:lnTo>
                    <a:pt x="5620751" y="0"/>
                  </a:lnTo>
                  <a:lnTo>
                    <a:pt x="5623791" y="295"/>
                  </a:lnTo>
                  <a:lnTo>
                    <a:pt x="5626717" y="1191"/>
                  </a:lnTo>
                  <a:lnTo>
                    <a:pt x="5629633" y="2382"/>
                  </a:lnTo>
                  <a:lnTo>
                    <a:pt x="5632206" y="4164"/>
                  </a:lnTo>
                  <a:lnTo>
                    <a:pt x="5634445" y="6546"/>
                  </a:lnTo>
                  <a:lnTo>
                    <a:pt x="5636675" y="8633"/>
                  </a:lnTo>
                  <a:lnTo>
                    <a:pt x="5638400" y="11016"/>
                  </a:lnTo>
                  <a:lnTo>
                    <a:pt x="5639610" y="14294"/>
                  </a:lnTo>
                  <a:lnTo>
                    <a:pt x="5640820" y="16971"/>
                  </a:lnTo>
                  <a:lnTo>
                    <a:pt x="5641421" y="20250"/>
                  </a:lnTo>
                  <a:lnTo>
                    <a:pt x="5641421" y="23823"/>
                  </a:lnTo>
                  <a:lnTo>
                    <a:pt x="5641421" y="805236"/>
                  </a:lnTo>
                  <a:lnTo>
                    <a:pt x="5641421" y="808514"/>
                  </a:lnTo>
                  <a:lnTo>
                    <a:pt x="5640820" y="811487"/>
                  </a:lnTo>
                  <a:lnTo>
                    <a:pt x="5639610" y="814165"/>
                  </a:lnTo>
                  <a:lnTo>
                    <a:pt x="5638400" y="817148"/>
                  </a:lnTo>
                  <a:lnTo>
                    <a:pt x="5617597" y="829060"/>
                  </a:lnTo>
                  <a:lnTo>
                    <a:pt x="23823" y="829060"/>
                  </a:lnTo>
                  <a:lnTo>
                    <a:pt x="1810" y="814165"/>
                  </a:lnTo>
                  <a:lnTo>
                    <a:pt x="600" y="811487"/>
                  </a:lnTo>
                  <a:lnTo>
                    <a:pt x="0" y="808514"/>
                  </a:lnTo>
                  <a:lnTo>
                    <a:pt x="0" y="80523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156"/>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064647"/>
            <a:ext cx="5651500" cy="1181735"/>
            <a:chOff x="959124" y="2064647"/>
            <a:chExt cx="5651500" cy="1181735"/>
          </a:xfrm>
        </p:grpSpPr>
        <p:sp>
          <p:nvSpPr>
            <p:cNvPr id="8" name="object 8"/>
            <p:cNvSpPr/>
            <p:nvPr/>
          </p:nvSpPr>
          <p:spPr>
            <a:xfrm>
              <a:off x="963889" y="2069411"/>
              <a:ext cx="5641975" cy="1172210"/>
            </a:xfrm>
            <a:custGeom>
              <a:avLst/>
              <a:gdLst/>
              <a:ahLst/>
              <a:cxnLst/>
              <a:rect l="l" t="t" r="r" b="b"/>
              <a:pathLst>
                <a:path w="5641975" h="1172210">
                  <a:moveTo>
                    <a:pt x="5617597" y="1172119"/>
                  </a:moveTo>
                  <a:lnTo>
                    <a:pt x="23823" y="1172119"/>
                  </a:lnTo>
                  <a:lnTo>
                    <a:pt x="20659" y="1171824"/>
                  </a:lnTo>
                  <a:lnTo>
                    <a:pt x="17629" y="1171223"/>
                  </a:lnTo>
                  <a:lnTo>
                    <a:pt x="14703" y="1169737"/>
                  </a:lnTo>
                  <a:lnTo>
                    <a:pt x="11787" y="1168546"/>
                  </a:lnTo>
                  <a:lnTo>
                    <a:pt x="0" y="1150973"/>
                  </a:lnTo>
                  <a:lnTo>
                    <a:pt x="0" y="1148296"/>
                  </a:lnTo>
                  <a:lnTo>
                    <a:pt x="0" y="20545"/>
                  </a:lnTo>
                  <a:lnTo>
                    <a:pt x="600" y="17267"/>
                  </a:lnTo>
                  <a:lnTo>
                    <a:pt x="1810" y="14589"/>
                  </a:lnTo>
                  <a:lnTo>
                    <a:pt x="3020" y="11311"/>
                  </a:lnTo>
                  <a:lnTo>
                    <a:pt x="20659" y="0"/>
                  </a:lnTo>
                  <a:lnTo>
                    <a:pt x="5620752" y="0"/>
                  </a:lnTo>
                  <a:lnTo>
                    <a:pt x="5641421" y="20545"/>
                  </a:lnTo>
                  <a:lnTo>
                    <a:pt x="5641421" y="1150973"/>
                  </a:lnTo>
                  <a:lnTo>
                    <a:pt x="5626717" y="1169737"/>
                  </a:lnTo>
                  <a:lnTo>
                    <a:pt x="5623792" y="1171223"/>
                  </a:lnTo>
                  <a:lnTo>
                    <a:pt x="5620752" y="1171824"/>
                  </a:lnTo>
                  <a:lnTo>
                    <a:pt x="5617597" y="1172119"/>
                  </a:lnTo>
                  <a:close/>
                </a:path>
              </a:pathLst>
            </a:custGeom>
            <a:solidFill>
              <a:srgbClr val="F8F8F8"/>
            </a:solidFill>
          </p:spPr>
          <p:txBody>
            <a:bodyPr wrap="square" lIns="0" tIns="0" rIns="0" bIns="0" rtlCol="0"/>
            <a:lstStyle/>
            <a:p>
              <a:endParaRPr/>
            </a:p>
          </p:txBody>
        </p:sp>
        <p:sp>
          <p:nvSpPr>
            <p:cNvPr id="9" name="object 9"/>
            <p:cNvSpPr/>
            <p:nvPr/>
          </p:nvSpPr>
          <p:spPr>
            <a:xfrm>
              <a:off x="963889" y="2069411"/>
              <a:ext cx="5641975" cy="1172210"/>
            </a:xfrm>
            <a:custGeom>
              <a:avLst/>
              <a:gdLst/>
              <a:ahLst/>
              <a:cxnLst/>
              <a:rect l="l" t="t" r="r" b="b"/>
              <a:pathLst>
                <a:path w="5641975" h="1172210">
                  <a:moveTo>
                    <a:pt x="0" y="1148296"/>
                  </a:moveTo>
                  <a:lnTo>
                    <a:pt x="0" y="23823"/>
                  </a:lnTo>
                  <a:lnTo>
                    <a:pt x="0" y="20545"/>
                  </a:lnTo>
                  <a:lnTo>
                    <a:pt x="600" y="17267"/>
                  </a:lnTo>
                  <a:lnTo>
                    <a:pt x="1810" y="14589"/>
                  </a:lnTo>
                  <a:lnTo>
                    <a:pt x="3020" y="11311"/>
                  </a:lnTo>
                  <a:lnTo>
                    <a:pt x="4745" y="8633"/>
                  </a:lnTo>
                  <a:lnTo>
                    <a:pt x="20659" y="0"/>
                  </a:lnTo>
                  <a:lnTo>
                    <a:pt x="23823" y="0"/>
                  </a:lnTo>
                  <a:lnTo>
                    <a:pt x="5617597" y="0"/>
                  </a:lnTo>
                  <a:lnTo>
                    <a:pt x="5620752" y="0"/>
                  </a:lnTo>
                  <a:lnTo>
                    <a:pt x="5623792" y="590"/>
                  </a:lnTo>
                  <a:lnTo>
                    <a:pt x="5639610" y="14294"/>
                  </a:lnTo>
                  <a:lnTo>
                    <a:pt x="5640821" y="17267"/>
                  </a:lnTo>
                  <a:lnTo>
                    <a:pt x="5641421" y="20545"/>
                  </a:lnTo>
                  <a:lnTo>
                    <a:pt x="5641421" y="23823"/>
                  </a:lnTo>
                  <a:lnTo>
                    <a:pt x="5641421" y="1148296"/>
                  </a:lnTo>
                  <a:lnTo>
                    <a:pt x="5641421" y="1150973"/>
                  </a:lnTo>
                  <a:lnTo>
                    <a:pt x="5640821" y="1153956"/>
                  </a:lnTo>
                  <a:lnTo>
                    <a:pt x="5626717" y="1169737"/>
                  </a:lnTo>
                  <a:lnTo>
                    <a:pt x="5623792" y="1171223"/>
                  </a:lnTo>
                  <a:lnTo>
                    <a:pt x="5620752" y="1171824"/>
                  </a:lnTo>
                  <a:lnTo>
                    <a:pt x="5617597" y="1172119"/>
                  </a:lnTo>
                  <a:lnTo>
                    <a:pt x="23823" y="1172119"/>
                  </a:lnTo>
                  <a:lnTo>
                    <a:pt x="20659" y="1171824"/>
                  </a:lnTo>
                  <a:lnTo>
                    <a:pt x="17629" y="1171223"/>
                  </a:lnTo>
                  <a:lnTo>
                    <a:pt x="14703" y="1169737"/>
                  </a:lnTo>
                  <a:lnTo>
                    <a:pt x="11787" y="1168546"/>
                  </a:lnTo>
                  <a:lnTo>
                    <a:pt x="0" y="1150973"/>
                  </a:lnTo>
                  <a:lnTo>
                    <a:pt x="0" y="114829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150583"/>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4485121"/>
            <a:ext cx="5651500" cy="1010285"/>
            <a:chOff x="959124" y="4485121"/>
            <a:chExt cx="5651500" cy="1010285"/>
          </a:xfrm>
        </p:grpSpPr>
        <p:sp>
          <p:nvSpPr>
            <p:cNvPr id="12" name="object 12"/>
            <p:cNvSpPr/>
            <p:nvPr/>
          </p:nvSpPr>
          <p:spPr>
            <a:xfrm>
              <a:off x="963889" y="4489886"/>
              <a:ext cx="5641975" cy="1000760"/>
            </a:xfrm>
            <a:custGeom>
              <a:avLst/>
              <a:gdLst/>
              <a:ahLst/>
              <a:cxnLst/>
              <a:rect l="l" t="t" r="r" b="b"/>
              <a:pathLst>
                <a:path w="5641975" h="1000760">
                  <a:moveTo>
                    <a:pt x="5617597" y="1000589"/>
                  </a:moveTo>
                  <a:lnTo>
                    <a:pt x="23823" y="1000589"/>
                  </a:lnTo>
                  <a:lnTo>
                    <a:pt x="20659" y="1000294"/>
                  </a:lnTo>
                  <a:lnTo>
                    <a:pt x="0" y="979739"/>
                  </a:lnTo>
                  <a:lnTo>
                    <a:pt x="0" y="976766"/>
                  </a:lnTo>
                  <a:lnTo>
                    <a:pt x="0" y="20545"/>
                  </a:lnTo>
                  <a:lnTo>
                    <a:pt x="600" y="17267"/>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979739"/>
                  </a:lnTo>
                  <a:lnTo>
                    <a:pt x="5620752" y="1000294"/>
                  </a:lnTo>
                  <a:lnTo>
                    <a:pt x="5617597" y="1000589"/>
                  </a:lnTo>
                  <a:close/>
                </a:path>
              </a:pathLst>
            </a:custGeom>
            <a:solidFill>
              <a:srgbClr val="F8F8F8"/>
            </a:solidFill>
          </p:spPr>
          <p:txBody>
            <a:bodyPr wrap="square" lIns="0" tIns="0" rIns="0" bIns="0" rtlCol="0"/>
            <a:lstStyle/>
            <a:p>
              <a:endParaRPr/>
            </a:p>
          </p:txBody>
        </p:sp>
        <p:sp>
          <p:nvSpPr>
            <p:cNvPr id="13" name="object 13"/>
            <p:cNvSpPr/>
            <p:nvPr/>
          </p:nvSpPr>
          <p:spPr>
            <a:xfrm>
              <a:off x="963889" y="4489886"/>
              <a:ext cx="5641975" cy="1000760"/>
            </a:xfrm>
            <a:custGeom>
              <a:avLst/>
              <a:gdLst/>
              <a:ahLst/>
              <a:cxnLst/>
              <a:rect l="l" t="t" r="r" b="b"/>
              <a:pathLst>
                <a:path w="5641975" h="1000760">
                  <a:moveTo>
                    <a:pt x="0" y="976766"/>
                  </a:moveTo>
                  <a:lnTo>
                    <a:pt x="0" y="23823"/>
                  </a:lnTo>
                  <a:lnTo>
                    <a:pt x="0" y="20545"/>
                  </a:lnTo>
                  <a:lnTo>
                    <a:pt x="600" y="17267"/>
                  </a:lnTo>
                  <a:lnTo>
                    <a:pt x="1810" y="14294"/>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976766"/>
                  </a:lnTo>
                  <a:lnTo>
                    <a:pt x="5641421" y="979739"/>
                  </a:lnTo>
                  <a:lnTo>
                    <a:pt x="5640821" y="982722"/>
                  </a:lnTo>
                  <a:lnTo>
                    <a:pt x="5639610" y="985400"/>
                  </a:lnTo>
                  <a:lnTo>
                    <a:pt x="5638400" y="988382"/>
                  </a:lnTo>
                  <a:lnTo>
                    <a:pt x="5617597" y="1000589"/>
                  </a:lnTo>
                  <a:lnTo>
                    <a:pt x="23823" y="1000589"/>
                  </a:lnTo>
                  <a:lnTo>
                    <a:pt x="1810" y="985400"/>
                  </a:lnTo>
                  <a:lnTo>
                    <a:pt x="600" y="982722"/>
                  </a:lnTo>
                  <a:lnTo>
                    <a:pt x="0" y="979739"/>
                  </a:lnTo>
                  <a:lnTo>
                    <a:pt x="0" y="97676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4571058"/>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1314462"/>
            <a:ext cx="5652135" cy="98615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最后再删除第</a:t>
            </a:r>
            <a:r>
              <a:rPr sz="950" b="1" dirty="0">
                <a:solidFill>
                  <a:srgbClr val="333333"/>
                </a:solidFill>
                <a:latin typeface="Trebuchet MS"/>
                <a:cs typeface="Trebuchet MS"/>
              </a:rPr>
              <a:t>65</a:t>
            </a:r>
            <a:r>
              <a:rPr sz="950" b="1" spc="25" dirty="0">
                <a:solidFill>
                  <a:srgbClr val="333333"/>
                </a:solidFill>
                <a:latin typeface="微软雅黑"/>
                <a:cs typeface="微软雅黑"/>
              </a:rPr>
              <a:t>至</a:t>
            </a:r>
            <a:r>
              <a:rPr sz="950" b="1" dirty="0">
                <a:solidFill>
                  <a:srgbClr val="333333"/>
                </a:solidFill>
                <a:latin typeface="Trebuchet MS"/>
                <a:cs typeface="Trebuchet MS"/>
              </a:rPr>
              <a:t>71</a:t>
            </a:r>
            <a:r>
              <a:rPr sz="950" b="1" spc="25" dirty="0">
                <a:solidFill>
                  <a:srgbClr val="333333"/>
                </a:solidFill>
                <a:latin typeface="微软雅黑"/>
                <a:cs typeface="微软雅黑"/>
              </a:rPr>
              <a:t>行前面的注释符</a:t>
            </a:r>
            <a:r>
              <a:rPr sz="950" b="1" spc="40" dirty="0">
                <a:solidFill>
                  <a:srgbClr val="333333"/>
                </a:solidFill>
                <a:latin typeface="微软雅黑"/>
                <a:cs typeface="微软雅黑"/>
              </a:rPr>
              <a:t>（</a:t>
            </a:r>
            <a:r>
              <a:rPr sz="950" b="1" spc="40" dirty="0">
                <a:solidFill>
                  <a:srgbClr val="333333"/>
                </a:solidFill>
                <a:latin typeface="Trebuchet MS"/>
                <a:cs typeface="Trebuchet MS"/>
              </a:rPr>
              <a:t>#</a:t>
            </a:r>
            <a:r>
              <a:rPr sz="950" b="1" spc="40" dirty="0">
                <a:solidFill>
                  <a:srgbClr val="333333"/>
                </a:solidFill>
                <a:latin typeface="微软雅黑"/>
                <a:cs typeface="微软雅黑"/>
              </a:rPr>
              <a:t>）</a:t>
            </a:r>
            <a:r>
              <a:rPr sz="950" b="1" spc="25" dirty="0">
                <a:solidFill>
                  <a:srgbClr val="333333"/>
                </a:solidFill>
                <a:latin typeface="微软雅黑"/>
                <a:cs typeface="微软雅黑"/>
              </a:rPr>
              <a:t>来启用虚拟主机功能，将第</a:t>
            </a:r>
            <a:r>
              <a:rPr sz="950" b="1" dirty="0">
                <a:solidFill>
                  <a:srgbClr val="333333"/>
                </a:solidFill>
                <a:latin typeface="Trebuchet MS"/>
                <a:cs typeface="Trebuchet MS"/>
              </a:rPr>
              <a:t>69</a:t>
            </a:r>
            <a:r>
              <a:rPr sz="950" b="1" spc="25" dirty="0">
                <a:solidFill>
                  <a:srgbClr val="333333"/>
                </a:solidFill>
                <a:latin typeface="微软雅黑"/>
                <a:cs typeface="微软雅黑"/>
              </a:rPr>
              <a:t>行后面对应的网站根目录修改 为</a:t>
            </a:r>
            <a:r>
              <a:rPr sz="950" b="1" spc="30" dirty="0">
                <a:solidFill>
                  <a:srgbClr val="333333"/>
                </a:solidFill>
                <a:latin typeface="Trebuchet MS"/>
                <a:cs typeface="Trebuchet MS"/>
              </a:rPr>
              <a:t>“/usr/local/nginx/html”</a:t>
            </a:r>
            <a:r>
              <a:rPr sz="950" b="1" spc="30" dirty="0">
                <a:solidFill>
                  <a:srgbClr val="333333"/>
                </a:solidFill>
                <a:latin typeface="微软雅黑"/>
                <a:cs typeface="微软雅黑"/>
              </a:rPr>
              <a:t>，</a:t>
            </a:r>
            <a:r>
              <a:rPr sz="950" b="1" spc="30" dirty="0">
                <a:solidFill>
                  <a:srgbClr val="333333"/>
                </a:solidFill>
                <a:latin typeface="Trebuchet MS"/>
                <a:cs typeface="Trebuchet MS"/>
              </a:rPr>
              <a:t>fastcgi_script_name</a:t>
            </a:r>
            <a:r>
              <a:rPr sz="950" b="1" spc="25" dirty="0">
                <a:solidFill>
                  <a:srgbClr val="333333"/>
                </a:solidFill>
                <a:latin typeface="微软雅黑"/>
                <a:cs typeface="微软雅黑"/>
              </a:rPr>
              <a:t>参数用于指代脚本名称，也就是用户请求的</a:t>
            </a:r>
            <a:r>
              <a:rPr sz="950" b="1" spc="60" dirty="0">
                <a:solidFill>
                  <a:srgbClr val="333333"/>
                </a:solidFill>
                <a:latin typeface="Trebuchet MS"/>
                <a:cs typeface="Trebuchet MS"/>
              </a:rPr>
              <a:t>URL</a:t>
            </a:r>
            <a:r>
              <a:rPr sz="950" b="1" spc="25" dirty="0">
                <a:solidFill>
                  <a:srgbClr val="333333"/>
                </a:solidFill>
                <a:latin typeface="微软雅黑"/>
                <a:cs typeface="微软雅黑"/>
              </a:rPr>
              <a:t>。 正确填写方能使</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服务解析用户请求，否则访问的页面都会提示</a:t>
            </a:r>
            <a:r>
              <a:rPr sz="950" b="1" dirty="0">
                <a:solidFill>
                  <a:srgbClr val="333333"/>
                </a:solidFill>
                <a:latin typeface="Trebuchet MS"/>
                <a:cs typeface="Trebuchet MS"/>
              </a:rPr>
              <a:t>404</a:t>
            </a:r>
            <a:r>
              <a:rPr sz="950" b="1" spc="25" dirty="0">
                <a:solidFill>
                  <a:srgbClr val="333333"/>
                </a:solidFill>
                <a:latin typeface="微软雅黑"/>
                <a:cs typeface="微软雅黑"/>
              </a:rPr>
              <a:t>未找到的错误。</a:t>
            </a:r>
            <a:endParaRPr sz="950">
              <a:latin typeface="微软雅黑"/>
              <a:cs typeface="微软雅黑"/>
            </a:endParaRPr>
          </a:p>
          <a:p>
            <a:pPr>
              <a:lnSpc>
                <a:spcPct val="100000"/>
              </a:lnSpc>
              <a:spcBef>
                <a:spcPts val="5"/>
              </a:spcBef>
            </a:pPr>
            <a:endParaRPr sz="1100">
              <a:latin typeface="微软雅黑"/>
              <a:cs typeface="微软雅黑"/>
            </a:endParaRPr>
          </a:p>
          <a:p>
            <a:pPr marL="203200">
              <a:lnSpc>
                <a:spcPct val="100000"/>
              </a:lnSpc>
              <a:spcBef>
                <a:spcPts val="5"/>
              </a:spcBef>
              <a:tabLst>
                <a:tab pos="947419" algn="l"/>
              </a:tabLst>
            </a:pPr>
            <a:r>
              <a:rPr sz="850" spc="20" dirty="0">
                <a:solidFill>
                  <a:srgbClr val="333333"/>
                </a:solidFill>
                <a:latin typeface="Lucida Console"/>
                <a:cs typeface="Lucida Console"/>
              </a:rPr>
              <a:t>63	</a:t>
            </a:r>
            <a:r>
              <a:rPr sz="850" spc="15" dirty="0">
                <a:solidFill>
                  <a:srgbClr val="333333"/>
                </a:solidFill>
                <a:latin typeface="Lucida Console"/>
                <a:cs typeface="Lucida Console"/>
              </a:rPr>
              <a:t>#</a:t>
            </a:r>
            <a:r>
              <a:rPr sz="850" spc="25" dirty="0">
                <a:solidFill>
                  <a:srgbClr val="333333"/>
                </a:solidFill>
                <a:latin typeface="Lucida Console"/>
                <a:cs typeface="Lucida Console"/>
              </a:rPr>
              <a:t> pass</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 PHP</a:t>
            </a:r>
            <a:r>
              <a:rPr sz="850" spc="30" dirty="0">
                <a:solidFill>
                  <a:srgbClr val="333333"/>
                </a:solidFill>
                <a:latin typeface="Lucida Console"/>
                <a:cs typeface="Lucida Console"/>
              </a:rPr>
              <a:t> scripts </a:t>
            </a:r>
            <a:r>
              <a:rPr sz="850" spc="20" dirty="0">
                <a:solidFill>
                  <a:srgbClr val="333333"/>
                </a:solidFill>
                <a:latin typeface="Lucida Console"/>
                <a:cs typeface="Lucida Console"/>
              </a:rPr>
              <a:t>to</a:t>
            </a:r>
            <a:r>
              <a:rPr sz="850" spc="25" dirty="0">
                <a:solidFill>
                  <a:srgbClr val="333333"/>
                </a:solidFill>
                <a:latin typeface="Lucida Console"/>
                <a:cs typeface="Lucida Console"/>
              </a:rPr>
              <a:t> </a:t>
            </a:r>
            <a:r>
              <a:rPr sz="850" spc="30" dirty="0">
                <a:solidFill>
                  <a:srgbClr val="333333"/>
                </a:solidFill>
                <a:latin typeface="Lucida Console"/>
                <a:cs typeface="Lucida Console"/>
              </a:rPr>
              <a:t>FastCGI </a:t>
            </a:r>
            <a:r>
              <a:rPr sz="850" spc="25" dirty="0">
                <a:solidFill>
                  <a:srgbClr val="333333"/>
                </a:solidFill>
                <a:latin typeface="Lucida Console"/>
                <a:cs typeface="Lucida Console"/>
              </a:rPr>
              <a:t>server</a:t>
            </a:r>
            <a:r>
              <a:rPr sz="850" spc="30" dirty="0">
                <a:solidFill>
                  <a:srgbClr val="333333"/>
                </a:solidFill>
                <a:latin typeface="Lucida Console"/>
                <a:cs typeface="Lucida Console"/>
              </a:rPr>
              <a:t> listening</a:t>
            </a:r>
            <a:r>
              <a:rPr sz="850" spc="25" dirty="0">
                <a:solidFill>
                  <a:srgbClr val="333333"/>
                </a:solidFill>
                <a:latin typeface="Lucida Console"/>
                <a:cs typeface="Lucida Console"/>
              </a:rPr>
              <a:t> </a:t>
            </a:r>
            <a:r>
              <a:rPr sz="850" spc="20" dirty="0">
                <a:solidFill>
                  <a:srgbClr val="333333"/>
                </a:solidFill>
                <a:latin typeface="Lucida Console"/>
                <a:cs typeface="Lucida Console"/>
              </a:rPr>
              <a:t>on</a:t>
            </a:r>
            <a:endParaRPr sz="850">
              <a:latin typeface="Lucida Console"/>
              <a:cs typeface="Lucida Console"/>
            </a:endParaRPr>
          </a:p>
        </p:txBody>
      </p:sp>
      <p:pic>
        <p:nvPicPr>
          <p:cNvPr id="16" name="object 16"/>
          <p:cNvPicPr/>
          <p:nvPr/>
        </p:nvPicPr>
        <p:blipFill>
          <a:blip r:embed="rId2" cstate="print"/>
          <a:stretch>
            <a:fillRect/>
          </a:stretch>
        </p:blipFill>
        <p:spPr>
          <a:xfrm>
            <a:off x="959124" y="6305168"/>
            <a:ext cx="5650951" cy="2018431"/>
          </a:xfrm>
          <a:prstGeom prst="rect">
            <a:avLst/>
          </a:prstGeom>
        </p:spPr>
      </p:pic>
      <p:sp>
        <p:nvSpPr>
          <p:cNvPr id="17" name="object 17"/>
          <p:cNvSpPr txBox="1"/>
          <p:nvPr/>
        </p:nvSpPr>
        <p:spPr>
          <a:xfrm>
            <a:off x="946424" y="8646400"/>
            <a:ext cx="5520690" cy="12319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20-2</a:t>
            </a:r>
            <a:r>
              <a:rPr sz="950" b="1" spc="-35" dirty="0">
                <a:solidFill>
                  <a:srgbClr val="333333"/>
                </a:solidFill>
                <a:latin typeface="Trebuchet MS"/>
                <a:cs typeface="Trebuchet MS"/>
              </a:rPr>
              <a:t> </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服务程序的默认页面</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193675">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3"/>
              </a:rPr>
              <a:t>htt</a:t>
            </a:r>
            <a:r>
              <a:rPr sz="950" b="1" spc="40" dirty="0">
                <a:solidFill>
                  <a:srgbClr val="4183C4"/>
                </a:solidFill>
                <a:latin typeface="Trebuchet MS"/>
                <a:cs typeface="Trebuchet MS"/>
                <a:hlinkClick r:id="rId3"/>
              </a:rPr>
              <a:t>p</a:t>
            </a:r>
            <a:r>
              <a:rPr sz="950" b="1" u="sng" spc="40" dirty="0">
                <a:solidFill>
                  <a:srgbClr val="4183C4"/>
                </a:solidFill>
                <a:uFill>
                  <a:solidFill>
                    <a:srgbClr val="4183C4"/>
                  </a:solidFill>
                </a:uFill>
                <a:latin typeface="Trebuchet MS"/>
                <a:cs typeface="Trebuchet MS"/>
                <a:hlinkClick r:id="rId3"/>
              </a:rPr>
              <a:t>s://www.linuxprobe.com/club</a:t>
            </a:r>
            <a:endParaRPr sz="950">
              <a:latin typeface="Trebuchet MS"/>
              <a:cs typeface="Trebuchet MS"/>
            </a:endParaRPr>
          </a:p>
        </p:txBody>
      </p:sp>
      <p:sp>
        <p:nvSpPr>
          <p:cNvPr id="25" name="object 25"/>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367</a:t>
            </a:fld>
            <a:endParaRPr sz="800">
              <a:latin typeface="小哥哥网恋吗"/>
              <a:cs typeface="小哥哥网恋吗"/>
            </a:endParaRPr>
          </a:p>
        </p:txBody>
      </p:sp>
      <p:sp>
        <p:nvSpPr>
          <p:cNvPr id="18" name="object 18"/>
          <p:cNvSpPr txBox="1"/>
          <p:nvPr/>
        </p:nvSpPr>
        <p:spPr>
          <a:xfrm>
            <a:off x="1137536" y="406991"/>
            <a:ext cx="162560" cy="7118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4</a:t>
            </a:r>
            <a:r>
              <a:rPr sz="850" spc="15" dirty="0">
                <a:solidFill>
                  <a:srgbClr val="333333"/>
                </a:solidFill>
                <a:latin typeface="Lucida Console"/>
                <a:cs typeface="Lucida Console"/>
              </a:rPr>
              <a:t>3</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4</a:t>
            </a:r>
            <a:r>
              <a:rPr sz="850" spc="15" dirty="0">
                <a:solidFill>
                  <a:srgbClr val="333333"/>
                </a:solidFill>
                <a:latin typeface="Lucida Console"/>
                <a:cs typeface="Lucida Console"/>
              </a:rPr>
              <a:t>4</a:t>
            </a:r>
            <a:endParaRPr sz="850">
              <a:latin typeface="Lucida Console"/>
              <a:cs typeface="Lucida Console"/>
            </a:endParaRPr>
          </a:p>
          <a:p>
            <a:pPr marL="12700">
              <a:lnSpc>
                <a:spcPct val="100000"/>
              </a:lnSpc>
              <a:spcBef>
                <a:spcPts val="330"/>
              </a:spcBef>
            </a:pPr>
            <a:r>
              <a:rPr sz="850" spc="30" dirty="0">
                <a:solidFill>
                  <a:srgbClr val="333333"/>
                </a:solidFill>
                <a:latin typeface="Lucida Console"/>
                <a:cs typeface="Lucida Console"/>
              </a:rPr>
              <a:t>4</a:t>
            </a:r>
            <a:r>
              <a:rPr sz="850" spc="15" dirty="0">
                <a:solidFill>
                  <a:srgbClr val="333333"/>
                </a:solidFill>
                <a:latin typeface="Lucida Console"/>
                <a:cs typeface="Lucida Console"/>
              </a:rPr>
              <a:t>5</a:t>
            </a:r>
            <a:endParaRPr sz="850">
              <a:latin typeface="Lucida Console"/>
              <a:cs typeface="Lucida Console"/>
            </a:endParaRPr>
          </a:p>
          <a:p>
            <a:pPr marL="12700">
              <a:lnSpc>
                <a:spcPct val="100000"/>
              </a:lnSpc>
              <a:spcBef>
                <a:spcPts val="334"/>
              </a:spcBef>
            </a:pPr>
            <a:r>
              <a:rPr sz="850" spc="30" dirty="0">
                <a:solidFill>
                  <a:srgbClr val="333333"/>
                </a:solidFill>
                <a:latin typeface="Lucida Console"/>
                <a:cs typeface="Lucida Console"/>
              </a:rPr>
              <a:t>4</a:t>
            </a:r>
            <a:r>
              <a:rPr sz="850" spc="15" dirty="0">
                <a:solidFill>
                  <a:srgbClr val="333333"/>
                </a:solidFill>
                <a:latin typeface="Lucida Console"/>
                <a:cs typeface="Lucida Console"/>
              </a:rPr>
              <a:t>6</a:t>
            </a:r>
            <a:endParaRPr sz="850">
              <a:latin typeface="Lucida Console"/>
              <a:cs typeface="Lucida Console"/>
            </a:endParaRPr>
          </a:p>
        </p:txBody>
      </p:sp>
      <p:sp>
        <p:nvSpPr>
          <p:cNvPr id="19" name="object 19"/>
          <p:cNvSpPr txBox="1"/>
          <p:nvPr/>
        </p:nvSpPr>
        <p:spPr>
          <a:xfrm>
            <a:off x="1881424" y="406991"/>
            <a:ext cx="2921635" cy="711835"/>
          </a:xfrm>
          <a:prstGeom prst="rect">
            <a:avLst/>
          </a:prstGeom>
        </p:spPr>
        <p:txBody>
          <a:bodyPr vert="horz" wrap="square" lIns="0" tIns="53340" rIns="0" bIns="0" rtlCol="0">
            <a:spAutoFit/>
          </a:bodyPr>
          <a:lstStyle/>
          <a:p>
            <a:pPr marL="12700">
              <a:lnSpc>
                <a:spcPct val="100000"/>
              </a:lnSpc>
              <a:spcBef>
                <a:spcPts val="420"/>
              </a:spcBef>
            </a:pPr>
            <a:r>
              <a:rPr sz="850" spc="30" dirty="0">
                <a:solidFill>
                  <a:srgbClr val="333333"/>
                </a:solidFill>
                <a:latin typeface="Lucida Console"/>
                <a:cs typeface="Lucida Console"/>
              </a:rPr>
              <a:t>location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281305">
              <a:lnSpc>
                <a:spcPct val="100000"/>
              </a:lnSpc>
              <a:spcBef>
                <a:spcPts val="330"/>
              </a:spcBef>
              <a:tabLst>
                <a:tab pos="760730" algn="l"/>
              </a:tabLst>
            </a:pPr>
            <a:r>
              <a:rPr sz="850" spc="25" dirty="0">
                <a:solidFill>
                  <a:srgbClr val="333333"/>
                </a:solidFill>
                <a:latin typeface="Lucida Console"/>
                <a:cs typeface="Lucida Console"/>
              </a:rPr>
              <a:t>root	html;</a:t>
            </a:r>
            <a:endParaRPr sz="850">
              <a:latin typeface="Lucida Console"/>
              <a:cs typeface="Lucida Console"/>
            </a:endParaRPr>
          </a:p>
          <a:p>
            <a:pPr marL="281305">
              <a:lnSpc>
                <a:spcPct val="100000"/>
              </a:lnSpc>
              <a:spcBef>
                <a:spcPts val="330"/>
              </a:spcBef>
              <a:tabLst>
                <a:tab pos="762635" algn="l"/>
              </a:tabLst>
            </a:pPr>
            <a:r>
              <a:rPr sz="850" spc="25" dirty="0">
                <a:solidFill>
                  <a:srgbClr val="333333"/>
                </a:solidFill>
                <a:latin typeface="Lucida Console"/>
                <a:cs typeface="Lucida Console"/>
              </a:rPr>
              <a:t>index	</a:t>
            </a:r>
            <a:r>
              <a:rPr sz="850" spc="30" dirty="0">
                <a:solidFill>
                  <a:srgbClr val="333333"/>
                </a:solidFill>
                <a:latin typeface="Lucida Console"/>
                <a:cs typeface="Lucida Console"/>
              </a:rPr>
              <a:t>index.php</a:t>
            </a:r>
            <a:r>
              <a:rPr sz="850" spc="-5" dirty="0">
                <a:solidFill>
                  <a:srgbClr val="333333"/>
                </a:solidFill>
                <a:latin typeface="Lucida Console"/>
                <a:cs typeface="Lucida Console"/>
              </a:rPr>
              <a:t> </a:t>
            </a:r>
            <a:r>
              <a:rPr sz="850" spc="30" dirty="0">
                <a:solidFill>
                  <a:srgbClr val="333333"/>
                </a:solidFill>
                <a:latin typeface="Lucida Console"/>
                <a:cs typeface="Lucida Console"/>
              </a:rPr>
              <a:t>index.html</a:t>
            </a:r>
            <a:r>
              <a:rPr sz="850" spc="-5" dirty="0">
                <a:solidFill>
                  <a:srgbClr val="333333"/>
                </a:solidFill>
                <a:latin typeface="Lucida Console"/>
                <a:cs typeface="Lucida Console"/>
              </a:rPr>
              <a:t> </a:t>
            </a:r>
            <a:r>
              <a:rPr sz="850" spc="30" dirty="0">
                <a:solidFill>
                  <a:srgbClr val="333333"/>
                </a:solidFill>
                <a:latin typeface="Lucida Console"/>
                <a:cs typeface="Lucida Console"/>
              </a:rPr>
              <a:t>index.htm;</a:t>
            </a:r>
            <a:endParaRPr sz="850">
              <a:latin typeface="Lucida Console"/>
              <a:cs typeface="Lucida Console"/>
            </a:endParaRPr>
          </a:p>
          <a:p>
            <a:pPr marL="12700">
              <a:lnSpc>
                <a:spcPct val="100000"/>
              </a:lnSpc>
              <a:spcBef>
                <a:spcPts val="334"/>
              </a:spcBef>
            </a:pPr>
            <a:r>
              <a:rPr sz="850" spc="15" dirty="0">
                <a:solidFill>
                  <a:srgbClr val="333333"/>
                </a:solidFill>
                <a:latin typeface="Lucida Console"/>
                <a:cs typeface="Lucida Console"/>
              </a:rPr>
              <a:t>}</a:t>
            </a:r>
            <a:endParaRPr sz="850">
              <a:latin typeface="Lucida Console"/>
              <a:cs typeface="Lucida Console"/>
            </a:endParaRPr>
          </a:p>
        </p:txBody>
      </p:sp>
      <p:sp>
        <p:nvSpPr>
          <p:cNvPr id="20" name="object 20"/>
          <p:cNvSpPr txBox="1"/>
          <p:nvPr/>
        </p:nvSpPr>
        <p:spPr>
          <a:xfrm>
            <a:off x="6125991" y="2310653"/>
            <a:ext cx="300990"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roo</a:t>
            </a:r>
            <a:r>
              <a:rPr sz="850" spc="15" dirty="0">
                <a:solidFill>
                  <a:srgbClr val="333333"/>
                </a:solidFill>
                <a:latin typeface="Lucida Console"/>
                <a:cs typeface="Lucida Console"/>
              </a:rPr>
              <a:t>t</a:t>
            </a:r>
            <a:endParaRPr sz="850">
              <a:latin typeface="Lucida Console"/>
              <a:cs typeface="Lucida Console"/>
            </a:endParaRPr>
          </a:p>
        </p:txBody>
      </p:sp>
      <p:sp>
        <p:nvSpPr>
          <p:cNvPr id="21" name="object 21"/>
          <p:cNvSpPr txBox="1"/>
          <p:nvPr/>
        </p:nvSpPr>
        <p:spPr>
          <a:xfrm>
            <a:off x="1070306" y="2274749"/>
            <a:ext cx="2082164" cy="540385"/>
          </a:xfrm>
          <a:prstGeom prst="rect">
            <a:avLst/>
          </a:prstGeom>
        </p:spPr>
        <p:txBody>
          <a:bodyPr vert="horz" wrap="square" lIns="0" tIns="53340" rIns="0" bIns="0" rtlCol="0">
            <a:spAutoFit/>
          </a:bodyPr>
          <a:lstStyle/>
          <a:p>
            <a:pPr algn="ctr">
              <a:lnSpc>
                <a:spcPct val="100000"/>
              </a:lnSpc>
              <a:spcBef>
                <a:spcPts val="420"/>
              </a:spcBef>
              <a:tabLst>
                <a:tab pos="1782445" algn="l"/>
              </a:tabLst>
            </a:pPr>
            <a:r>
              <a:rPr sz="850" spc="30" dirty="0">
                <a:solidFill>
                  <a:srgbClr val="333333"/>
                </a:solidFill>
                <a:latin typeface="Lucida Console"/>
                <a:cs typeface="Lucida Console"/>
              </a:rPr>
              <a:t>127.0.0.1:9000</a:t>
            </a:r>
            <a:r>
              <a:rPr sz="850" spc="40" dirty="0">
                <a:solidFill>
                  <a:srgbClr val="333333"/>
                </a:solidFill>
                <a:latin typeface="Lucida Console"/>
                <a:cs typeface="Lucida Console"/>
              </a:rPr>
              <a:t> </a:t>
            </a:r>
            <a:r>
              <a:rPr sz="850" spc="20" dirty="0">
                <a:solidFill>
                  <a:srgbClr val="333333"/>
                </a:solidFill>
                <a:latin typeface="Lucida Console"/>
                <a:cs typeface="Lucida Console"/>
              </a:rPr>
              <a:t>64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65</a:t>
            </a:r>
            <a:endParaRPr sz="850">
              <a:latin typeface="Lucida Console"/>
              <a:cs typeface="Lucida Console"/>
            </a:endParaRPr>
          </a:p>
          <a:p>
            <a:pPr marR="152400" algn="ctr">
              <a:lnSpc>
                <a:spcPct val="100000"/>
              </a:lnSpc>
              <a:spcBef>
                <a:spcPts val="330"/>
              </a:spcBef>
            </a:pPr>
            <a:r>
              <a:rPr sz="850" spc="25" dirty="0">
                <a:solidFill>
                  <a:srgbClr val="333333"/>
                </a:solidFill>
                <a:latin typeface="Lucida Console"/>
                <a:cs typeface="Lucida Console"/>
              </a:rPr>
              <a:t>html;</a:t>
            </a:r>
            <a:r>
              <a:rPr sz="850" spc="-20" dirty="0">
                <a:solidFill>
                  <a:srgbClr val="333333"/>
                </a:solidFill>
                <a:latin typeface="Lucida Console"/>
                <a:cs typeface="Lucida Console"/>
              </a:rPr>
              <a:t> </a:t>
            </a:r>
            <a:r>
              <a:rPr sz="850" spc="20" dirty="0">
                <a:solidFill>
                  <a:srgbClr val="333333"/>
                </a:solidFill>
                <a:latin typeface="Lucida Console"/>
                <a:cs typeface="Lucida Console"/>
              </a:rPr>
              <a:t>67</a:t>
            </a:r>
            <a:endParaRPr sz="850">
              <a:latin typeface="Lucida Console"/>
              <a:cs typeface="Lucida Console"/>
            </a:endParaRPr>
          </a:p>
          <a:p>
            <a:pPr marR="113664" algn="ctr">
              <a:lnSpc>
                <a:spcPct val="100000"/>
              </a:lnSpc>
              <a:spcBef>
                <a:spcPts val="330"/>
              </a:spcBef>
              <a:tabLst>
                <a:tab pos="1036319" algn="l"/>
              </a:tabLst>
            </a:pPr>
            <a:r>
              <a:rPr sz="850" spc="30" dirty="0">
                <a:solidFill>
                  <a:srgbClr val="333333"/>
                </a:solidFill>
                <a:latin typeface="Lucida Console"/>
                <a:cs typeface="Lucida Console"/>
              </a:rPr>
              <a:t>fastcgi_index	index.php;</a:t>
            </a:r>
            <a:r>
              <a:rPr sz="850" spc="-30" dirty="0">
                <a:solidFill>
                  <a:srgbClr val="333333"/>
                </a:solidFill>
                <a:latin typeface="Lucida Console"/>
                <a:cs typeface="Lucida Console"/>
              </a:rPr>
              <a:t> </a:t>
            </a:r>
            <a:r>
              <a:rPr sz="850" spc="20" dirty="0">
                <a:solidFill>
                  <a:srgbClr val="333333"/>
                </a:solidFill>
                <a:latin typeface="Lucida Console"/>
                <a:cs typeface="Lucida Console"/>
              </a:rPr>
              <a:t>69</a:t>
            </a:r>
            <a:endParaRPr sz="850">
              <a:latin typeface="Lucida Console"/>
              <a:cs typeface="Lucida Console"/>
            </a:endParaRPr>
          </a:p>
        </p:txBody>
      </p:sp>
      <p:sp>
        <p:nvSpPr>
          <p:cNvPr id="22" name="object 22"/>
          <p:cNvSpPr txBox="1"/>
          <p:nvPr/>
        </p:nvSpPr>
        <p:spPr>
          <a:xfrm>
            <a:off x="3169693" y="2274749"/>
            <a:ext cx="2813050" cy="540385"/>
          </a:xfrm>
          <a:prstGeom prst="rect">
            <a:avLst/>
          </a:prstGeom>
        </p:spPr>
        <p:txBody>
          <a:bodyPr vert="horz" wrap="square" lIns="0" tIns="11430" rIns="0" bIns="0" rtlCol="0">
            <a:spAutoFit/>
          </a:bodyPr>
          <a:lstStyle/>
          <a:p>
            <a:pPr marL="12700" marR="512445" indent="563880">
              <a:lnSpc>
                <a:spcPct val="132400"/>
              </a:lnSpc>
              <a:spcBef>
                <a:spcPts val="90"/>
              </a:spcBef>
              <a:tabLst>
                <a:tab pos="1047115" algn="l"/>
              </a:tabLst>
            </a:pPr>
            <a:r>
              <a:rPr sz="850" spc="30" dirty="0">
                <a:solidFill>
                  <a:srgbClr val="333333"/>
                </a:solidFill>
                <a:latin typeface="Lucida Console"/>
                <a:cs typeface="Lucida Console"/>
              </a:rPr>
              <a:t>location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25" dirty="0">
                <a:solidFill>
                  <a:srgbClr val="333333"/>
                </a:solidFill>
                <a:latin typeface="Lucida Console"/>
                <a:cs typeface="Lucida Console"/>
              </a:rPr>
              <a:t>\.php$ </a:t>
            </a:r>
            <a:r>
              <a:rPr sz="850" spc="15" dirty="0">
                <a:solidFill>
                  <a:srgbClr val="333333"/>
                </a:solidFill>
                <a:latin typeface="Lucida Console"/>
                <a:cs typeface="Lucida Console"/>
              </a:rPr>
              <a:t>{</a:t>
            </a:r>
            <a:r>
              <a:rPr sz="850" spc="20" dirty="0">
                <a:solidFill>
                  <a:srgbClr val="333333"/>
                </a:solidFill>
                <a:latin typeface="Lucida Console"/>
                <a:cs typeface="Lucida Console"/>
              </a:rPr>
              <a:t> 66 </a:t>
            </a:r>
            <a:r>
              <a:rPr sz="850" spc="25" dirty="0">
                <a:solidFill>
                  <a:srgbClr val="333333"/>
                </a:solidFill>
                <a:latin typeface="Lucida Console"/>
                <a:cs typeface="Lucida Console"/>
              </a:rPr>
              <a:t> </a:t>
            </a:r>
            <a:r>
              <a:rPr sz="850" spc="30" dirty="0">
                <a:solidFill>
                  <a:srgbClr val="333333"/>
                </a:solidFill>
                <a:latin typeface="Lucida Console"/>
                <a:cs typeface="Lucida Console"/>
              </a:rPr>
              <a:t>fastcgi_pass	127.0.0.1:9000;</a:t>
            </a:r>
            <a:r>
              <a:rPr sz="850" spc="-40" dirty="0">
                <a:solidFill>
                  <a:srgbClr val="333333"/>
                </a:solidFill>
                <a:latin typeface="Lucida Console"/>
                <a:cs typeface="Lucida Console"/>
              </a:rPr>
              <a:t> </a:t>
            </a:r>
            <a:r>
              <a:rPr sz="850" spc="20" dirty="0">
                <a:solidFill>
                  <a:srgbClr val="333333"/>
                </a:solidFill>
                <a:latin typeface="Lucida Console"/>
                <a:cs typeface="Lucida Console"/>
              </a:rPr>
              <a:t>68</a:t>
            </a:r>
            <a:endParaRPr sz="850">
              <a:latin typeface="Lucida Console"/>
              <a:cs typeface="Lucida Console"/>
            </a:endParaRPr>
          </a:p>
          <a:p>
            <a:pPr marL="723900">
              <a:lnSpc>
                <a:spcPct val="100000"/>
              </a:lnSpc>
              <a:spcBef>
                <a:spcPts val="330"/>
              </a:spcBef>
              <a:tabLst>
                <a:tab pos="1760855" algn="l"/>
              </a:tabLst>
            </a:pPr>
            <a:r>
              <a:rPr sz="850" spc="30" dirty="0">
                <a:solidFill>
                  <a:srgbClr val="333333"/>
                </a:solidFill>
                <a:latin typeface="Lucida Console"/>
                <a:cs typeface="Lucida Console"/>
              </a:rPr>
              <a:t>fastcgi_param	SCRIPT_FILENAME</a:t>
            </a:r>
            <a:endParaRPr sz="850">
              <a:latin typeface="Lucida Console"/>
              <a:cs typeface="Lucida Console"/>
            </a:endParaRPr>
          </a:p>
        </p:txBody>
      </p:sp>
      <p:sp>
        <p:nvSpPr>
          <p:cNvPr id="23" name="object 23"/>
          <p:cNvSpPr txBox="1"/>
          <p:nvPr/>
        </p:nvSpPr>
        <p:spPr>
          <a:xfrm>
            <a:off x="946424" y="2789303"/>
            <a:ext cx="5668645" cy="3410585"/>
          </a:xfrm>
          <a:prstGeom prst="rect">
            <a:avLst/>
          </a:prstGeom>
        </p:spPr>
        <p:txBody>
          <a:bodyPr vert="horz" wrap="square" lIns="0" tIns="53340" rIns="0" bIns="0" rtlCol="0">
            <a:spAutoFit/>
          </a:bodyPr>
          <a:lstStyle/>
          <a:p>
            <a:pPr marL="136525">
              <a:lnSpc>
                <a:spcPct val="100000"/>
              </a:lnSpc>
              <a:spcBef>
                <a:spcPts val="420"/>
              </a:spcBef>
              <a:tabLst>
                <a:tab pos="4131310" algn="l"/>
              </a:tabLst>
            </a:pPr>
            <a:r>
              <a:rPr sz="850" spc="30" dirty="0">
                <a:solidFill>
                  <a:srgbClr val="333333"/>
                </a:solidFill>
                <a:latin typeface="Lucida Console"/>
                <a:cs typeface="Lucida Console"/>
              </a:rPr>
              <a:t>/usr/local/nginx/html$fastcgi_script_name;</a:t>
            </a:r>
            <a:r>
              <a:rPr sz="850" spc="75" dirty="0">
                <a:solidFill>
                  <a:srgbClr val="333333"/>
                </a:solidFill>
                <a:latin typeface="Lucida Console"/>
                <a:cs typeface="Lucida Console"/>
              </a:rPr>
              <a:t> </a:t>
            </a:r>
            <a:r>
              <a:rPr sz="850" spc="20" dirty="0">
                <a:solidFill>
                  <a:srgbClr val="333333"/>
                </a:solidFill>
                <a:latin typeface="Lucida Console"/>
                <a:cs typeface="Lucida Console"/>
              </a:rPr>
              <a:t>70	</a:t>
            </a:r>
            <a:r>
              <a:rPr sz="850" spc="30" dirty="0">
                <a:solidFill>
                  <a:srgbClr val="333333"/>
                </a:solidFill>
                <a:latin typeface="Lucida Console"/>
                <a:cs typeface="Lucida Console"/>
              </a:rPr>
              <a:t>include</a:t>
            </a:r>
            <a:endParaRPr sz="850">
              <a:latin typeface="Lucida Console"/>
              <a:cs typeface="Lucida Console"/>
            </a:endParaRPr>
          </a:p>
          <a:p>
            <a:pPr marL="136525">
              <a:lnSpc>
                <a:spcPct val="100000"/>
              </a:lnSpc>
              <a:spcBef>
                <a:spcPts val="330"/>
              </a:spcBef>
              <a:tabLst>
                <a:tab pos="1988185" algn="l"/>
              </a:tabLst>
            </a:pPr>
            <a:r>
              <a:rPr sz="850" spc="30" dirty="0">
                <a:solidFill>
                  <a:srgbClr val="333333"/>
                </a:solidFill>
                <a:latin typeface="Lucida Console"/>
                <a:cs typeface="Lucida Console"/>
              </a:rPr>
              <a:t>fastcgi_params;</a:t>
            </a:r>
            <a:r>
              <a:rPr sz="850" spc="45" dirty="0">
                <a:solidFill>
                  <a:srgbClr val="333333"/>
                </a:solidFill>
                <a:latin typeface="Lucida Console"/>
                <a:cs typeface="Lucida Console"/>
              </a:rPr>
              <a:t> </a:t>
            </a:r>
            <a:r>
              <a:rPr sz="850" spc="20" dirty="0">
                <a:solidFill>
                  <a:srgbClr val="333333"/>
                </a:solidFill>
                <a:latin typeface="Lucida Console"/>
                <a:cs typeface="Lucida Console"/>
              </a:rPr>
              <a:t>71	</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5" dirty="0">
                <a:solidFill>
                  <a:srgbClr val="333333"/>
                </a:solidFill>
                <a:latin typeface="微软雅黑"/>
                <a:cs typeface="微软雅黑"/>
              </a:rPr>
              <a:t>步：通过编译源码方式安装的服务默认不能够被</a:t>
            </a:r>
            <a:r>
              <a:rPr sz="950" b="1" spc="55" dirty="0">
                <a:solidFill>
                  <a:srgbClr val="333333"/>
                </a:solidFill>
                <a:latin typeface="Trebuchet MS"/>
                <a:cs typeface="Trebuchet MS"/>
              </a:rPr>
              <a:t>systemctl</a:t>
            </a:r>
            <a:r>
              <a:rPr sz="950" b="1" spc="25" dirty="0">
                <a:solidFill>
                  <a:srgbClr val="333333"/>
                </a:solidFill>
                <a:latin typeface="微软雅黑"/>
                <a:cs typeface="微软雅黑"/>
              </a:rPr>
              <a:t>命令所管理，而要用</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服务本身的管 理工具进行操作，对应的命令目录是</a:t>
            </a:r>
            <a:r>
              <a:rPr sz="950" b="1" spc="45" dirty="0">
                <a:solidFill>
                  <a:srgbClr val="333333"/>
                </a:solidFill>
                <a:latin typeface="Trebuchet MS"/>
                <a:cs typeface="Trebuchet MS"/>
              </a:rPr>
              <a:t>/usr/local/nginx/sbin</a:t>
            </a:r>
            <a:r>
              <a:rPr sz="950" b="1" spc="25" dirty="0">
                <a:solidFill>
                  <a:srgbClr val="333333"/>
                </a:solidFill>
                <a:latin typeface="微软雅黑"/>
                <a:cs typeface="微软雅黑"/>
              </a:rPr>
              <a:t>。但使用绝对路径的形式输入命令未免会显 得麻烦，建议将</a:t>
            </a:r>
            <a:r>
              <a:rPr sz="950" b="1" spc="45" dirty="0">
                <a:solidFill>
                  <a:srgbClr val="333333"/>
                </a:solidFill>
                <a:latin typeface="Trebuchet MS"/>
                <a:cs typeface="Trebuchet MS"/>
              </a:rPr>
              <a:t>/usr/local/nginx/sbin</a:t>
            </a:r>
            <a:r>
              <a:rPr sz="950" b="1" spc="25" dirty="0">
                <a:solidFill>
                  <a:srgbClr val="333333"/>
                </a:solidFill>
                <a:latin typeface="微软雅黑"/>
                <a:cs typeface="微软雅黑"/>
              </a:rPr>
              <a:t>路径加入到</a:t>
            </a:r>
            <a:r>
              <a:rPr sz="950" b="1" spc="50" dirty="0">
                <a:solidFill>
                  <a:srgbClr val="333333"/>
                </a:solidFill>
                <a:latin typeface="Trebuchet MS"/>
                <a:cs typeface="Trebuchet MS"/>
              </a:rPr>
              <a:t>PATH</a:t>
            </a:r>
            <a:r>
              <a:rPr sz="950" b="1" spc="25" dirty="0">
                <a:solidFill>
                  <a:srgbClr val="333333"/>
                </a:solidFill>
                <a:latin typeface="微软雅黑"/>
                <a:cs typeface="微软雅黑"/>
              </a:rPr>
              <a:t>变量中，让</a:t>
            </a:r>
            <a:r>
              <a:rPr sz="950" b="1" spc="80" dirty="0">
                <a:solidFill>
                  <a:srgbClr val="333333"/>
                </a:solidFill>
                <a:latin typeface="Trebuchet MS"/>
                <a:cs typeface="Trebuchet MS"/>
              </a:rPr>
              <a:t>Bash</a:t>
            </a:r>
            <a:r>
              <a:rPr sz="950" b="1" spc="25" dirty="0">
                <a:solidFill>
                  <a:srgbClr val="333333"/>
                </a:solidFill>
                <a:latin typeface="微软雅黑"/>
                <a:cs typeface="微软雅黑"/>
              </a:rPr>
              <a:t>解释器在后续执行命令时自动 的搜索到它。</a:t>
            </a:r>
            <a:r>
              <a:rPr sz="950" b="1" spc="50" dirty="0">
                <a:solidFill>
                  <a:srgbClr val="333333"/>
                </a:solidFill>
                <a:latin typeface="Trebuchet MS"/>
                <a:cs typeface="Trebuchet MS"/>
              </a:rPr>
              <a:t>source</a:t>
            </a:r>
            <a:r>
              <a:rPr sz="950" b="1" spc="25" dirty="0">
                <a:solidFill>
                  <a:srgbClr val="333333"/>
                </a:solidFill>
                <a:latin typeface="微软雅黑"/>
                <a:cs typeface="微软雅黑"/>
              </a:rPr>
              <a:t>命令加载配置文件让参数立即生效，下次就只需要输入</a:t>
            </a:r>
            <a:r>
              <a:rPr sz="950" b="1" spc="5" dirty="0">
                <a:solidFill>
                  <a:srgbClr val="333333"/>
                </a:solidFill>
                <a:latin typeface="Trebuchet MS"/>
                <a:cs typeface="Trebuchet MS"/>
              </a:rPr>
              <a:t>“nginx”</a:t>
            </a:r>
            <a:r>
              <a:rPr sz="950" b="1" spc="25" dirty="0">
                <a:solidFill>
                  <a:srgbClr val="333333"/>
                </a:solidFill>
                <a:latin typeface="微软雅黑"/>
                <a:cs typeface="微软雅黑"/>
              </a:rPr>
              <a:t>命令即可启动网站 服务了，很方便呢</a:t>
            </a:r>
            <a:r>
              <a:rPr sz="950" b="1" dirty="0">
                <a:solidFill>
                  <a:srgbClr val="333333"/>
                </a:solidFill>
                <a:latin typeface="Trebuchet MS"/>
                <a:cs typeface="Trebuchet MS"/>
              </a:rPr>
              <a:t>~</a:t>
            </a:r>
            <a:endParaRPr sz="950">
              <a:latin typeface="Trebuchet MS"/>
              <a:cs typeface="Trebuchet MS"/>
            </a:endParaRPr>
          </a:p>
          <a:p>
            <a:pPr>
              <a:lnSpc>
                <a:spcPct val="100000"/>
              </a:lnSpc>
              <a:spcBef>
                <a:spcPts val="20"/>
              </a:spcBef>
            </a:pPr>
            <a:endParaRPr sz="1450">
              <a:latin typeface="Trebuchet MS"/>
              <a:cs typeface="Trebuchet MS"/>
            </a:endParaRPr>
          </a:p>
          <a:p>
            <a:pPr marL="136525" marR="184150">
              <a:lnSpc>
                <a:spcPct val="132400"/>
              </a:lnSpc>
              <a:tabLst>
                <a:tab pos="2894965"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lnmp]#</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~/.bash_profile# .bash_profile# </a:t>
            </a:r>
            <a:r>
              <a:rPr sz="850" spc="25" dirty="0">
                <a:solidFill>
                  <a:srgbClr val="333333"/>
                </a:solidFill>
                <a:latin typeface="Lucida Console"/>
                <a:cs typeface="Lucida Console"/>
              </a:rPr>
              <a:t>Get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aliases </a:t>
            </a:r>
            <a:r>
              <a:rPr sz="850" spc="35" dirty="0">
                <a:solidFill>
                  <a:srgbClr val="333333"/>
                </a:solidFill>
                <a:latin typeface="Lucida Console"/>
                <a:cs typeface="Lucida Console"/>
              </a:rPr>
              <a:t>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30" dirty="0">
                <a:solidFill>
                  <a:srgbClr val="333333"/>
                </a:solidFill>
                <a:latin typeface="Lucida Console"/>
                <a:cs typeface="Lucida Console"/>
              </a:rPr>
              <a:t>functionsif</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20" dirty="0">
                <a:solidFill>
                  <a:srgbClr val="333333"/>
                </a:solidFill>
                <a:latin typeface="Lucida Console"/>
                <a:cs typeface="Lucida Console"/>
              </a:rPr>
              <a:t>-f</a:t>
            </a:r>
            <a:r>
              <a:rPr sz="850" spc="40" dirty="0">
                <a:solidFill>
                  <a:srgbClr val="333333"/>
                </a:solidFill>
                <a:latin typeface="Lucida Console"/>
                <a:cs typeface="Lucida Console"/>
              </a:rPr>
              <a:t> </a:t>
            </a:r>
            <a:r>
              <a:rPr sz="850" spc="30" dirty="0">
                <a:solidFill>
                  <a:srgbClr val="333333"/>
                </a:solidFill>
                <a:latin typeface="Lucida Console"/>
                <a:cs typeface="Lucida Console"/>
              </a:rPr>
              <a:t>~/.bashrc</a:t>
            </a:r>
            <a:r>
              <a:rPr sz="850" spc="40" dirty="0">
                <a:solidFill>
                  <a:srgbClr val="333333"/>
                </a:solidFill>
                <a:latin typeface="Lucida Console"/>
                <a:cs typeface="Lucida Console"/>
              </a:rPr>
              <a:t> </a:t>
            </a:r>
            <a:r>
              <a:rPr sz="850" spc="20" dirty="0">
                <a:solidFill>
                  <a:srgbClr val="333333"/>
                </a:solidFill>
                <a:latin typeface="Lucida Console"/>
                <a:cs typeface="Lucida Console"/>
              </a:rPr>
              <a:t>];</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then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~/.bashrcfi#</a:t>
            </a:r>
            <a:r>
              <a:rPr sz="850" spc="25" dirty="0">
                <a:solidFill>
                  <a:srgbClr val="333333"/>
                </a:solidFill>
                <a:latin typeface="Lucida Console"/>
                <a:cs typeface="Lucida Console"/>
              </a:rPr>
              <a:t> User </a:t>
            </a:r>
            <a:r>
              <a:rPr sz="850" spc="30" dirty="0">
                <a:solidFill>
                  <a:srgbClr val="333333"/>
                </a:solidFill>
                <a:latin typeface="Lucida Console"/>
                <a:cs typeface="Lucida Console"/>
              </a:rPr>
              <a:t>specific </a:t>
            </a:r>
            <a:r>
              <a:rPr sz="850" spc="35" dirty="0">
                <a:solidFill>
                  <a:srgbClr val="333333"/>
                </a:solidFill>
                <a:latin typeface="Lucida Console"/>
                <a:cs typeface="Lucida Console"/>
              </a:rPr>
              <a:t> </a:t>
            </a:r>
            <a:r>
              <a:rPr sz="850" spc="30" dirty="0">
                <a:solidFill>
                  <a:srgbClr val="333333"/>
                </a:solidFill>
                <a:latin typeface="Lucida Console"/>
                <a:cs typeface="Lucida Console"/>
              </a:rPr>
              <a:t>environment</a:t>
            </a:r>
            <a:r>
              <a:rPr sz="850" spc="25" dirty="0">
                <a:solidFill>
                  <a:srgbClr val="333333"/>
                </a:solidFill>
                <a:latin typeface="Lucida Console"/>
                <a:cs typeface="Lucida Console"/>
              </a:rPr>
              <a:t> and</a:t>
            </a:r>
            <a:r>
              <a:rPr sz="850" spc="30" dirty="0">
                <a:solidFill>
                  <a:srgbClr val="333333"/>
                </a:solidFill>
                <a:latin typeface="Lucida Console"/>
                <a:cs typeface="Lucida Console"/>
              </a:rPr>
              <a:t> startup </a:t>
            </a:r>
            <a:r>
              <a:rPr sz="850" spc="35" dirty="0">
                <a:solidFill>
                  <a:srgbClr val="333333"/>
                </a:solidFill>
                <a:latin typeface="Lucida Console"/>
                <a:cs typeface="Lucida Console"/>
              </a:rPr>
              <a:t> </a:t>
            </a:r>
            <a:r>
              <a:rPr sz="850" spc="30" dirty="0">
                <a:solidFill>
                  <a:srgbClr val="333333"/>
                </a:solidFill>
                <a:latin typeface="Lucida Console"/>
                <a:cs typeface="Lucida Console"/>
              </a:rPr>
              <a:t>programsPATH=$PATH:$HOME/bin:/usr/local/nginx/sbinexport</a:t>
            </a:r>
            <a:r>
              <a:rPr sz="850" spc="55" dirty="0">
                <a:solidFill>
                  <a:srgbClr val="333333"/>
                </a:solidFill>
                <a:latin typeface="Lucida Console"/>
                <a:cs typeface="Lucida Console"/>
              </a:rPr>
              <a:t> </a:t>
            </a:r>
            <a:r>
              <a:rPr sz="850" spc="30" dirty="0">
                <a:solidFill>
                  <a:srgbClr val="333333"/>
                </a:solidFill>
                <a:latin typeface="Lucida Console"/>
                <a:cs typeface="Lucida Console"/>
              </a:rPr>
              <a:t>PATH[root@linuxprobe </a:t>
            </a:r>
            <a:r>
              <a:rPr sz="850" spc="-495" dirty="0">
                <a:solidFill>
                  <a:srgbClr val="333333"/>
                </a:solidFill>
                <a:latin typeface="Lucida Console"/>
                <a:cs typeface="Lucida Console"/>
              </a:rPr>
              <a:t> </a:t>
            </a:r>
            <a:r>
              <a:rPr sz="850" spc="25" dirty="0">
                <a:solidFill>
                  <a:srgbClr val="333333"/>
                </a:solidFill>
                <a:latin typeface="Lucida Console"/>
                <a:cs typeface="Lucida Console"/>
              </a:rPr>
              <a:t>lnmp]#</a:t>
            </a:r>
            <a:r>
              <a:rPr sz="850" spc="30" dirty="0">
                <a:solidFill>
                  <a:srgbClr val="333333"/>
                </a:solidFill>
                <a:latin typeface="Lucida Console"/>
                <a:cs typeface="Lucida Console"/>
              </a:rPr>
              <a:t> </a:t>
            </a:r>
            <a:r>
              <a:rPr sz="850" spc="25" dirty="0">
                <a:solidFill>
                  <a:srgbClr val="333333"/>
                </a:solidFill>
                <a:latin typeface="Lucida Console"/>
                <a:cs typeface="Lucida Console"/>
              </a:rPr>
              <a:t>source</a:t>
            </a:r>
            <a:r>
              <a:rPr sz="850" spc="35" dirty="0">
                <a:solidFill>
                  <a:srgbClr val="333333"/>
                </a:solidFill>
                <a:latin typeface="Lucida Console"/>
                <a:cs typeface="Lucida Console"/>
              </a:rPr>
              <a:t> </a:t>
            </a:r>
            <a:r>
              <a:rPr sz="850" spc="30" dirty="0">
                <a:solidFill>
                  <a:srgbClr val="333333"/>
                </a:solidFill>
                <a:latin typeface="Lucida Console"/>
                <a:cs typeface="Lucida Console"/>
              </a:rPr>
              <a:t>~/.bash_profile[root@linuxprobe </a:t>
            </a:r>
            <a:r>
              <a:rPr sz="850" spc="25" dirty="0">
                <a:solidFill>
                  <a:srgbClr val="333333"/>
                </a:solidFill>
                <a:latin typeface="Lucida Console"/>
                <a:cs typeface="Lucida Console"/>
              </a:rPr>
              <a:t>lnmp]#</a:t>
            </a:r>
            <a:r>
              <a:rPr sz="850" spc="35" dirty="0">
                <a:solidFill>
                  <a:srgbClr val="333333"/>
                </a:solidFill>
                <a:latin typeface="Lucida Console"/>
                <a:cs typeface="Lucida Console"/>
              </a:rPr>
              <a:t> </a:t>
            </a:r>
            <a:r>
              <a:rPr sz="850" spc="25" dirty="0">
                <a:solidFill>
                  <a:srgbClr val="333333"/>
                </a:solidFill>
                <a:latin typeface="Lucida Console"/>
                <a:cs typeface="Lucida Console"/>
              </a:rPr>
              <a:t>nginx</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18110" algn="just">
              <a:lnSpc>
                <a:spcPct val="131600"/>
              </a:lnSpc>
              <a:spcBef>
                <a:spcPts val="5"/>
              </a:spcBef>
            </a:pPr>
            <a:r>
              <a:rPr sz="950" b="1" spc="25" dirty="0">
                <a:solidFill>
                  <a:srgbClr val="333333"/>
                </a:solidFill>
                <a:latin typeface="微软雅黑"/>
                <a:cs typeface="微软雅黑"/>
              </a:rPr>
              <a:t>操作完毕！重启服务程序</a:t>
            </a:r>
            <a:r>
              <a:rPr sz="950" b="1" dirty="0">
                <a:solidFill>
                  <a:srgbClr val="333333"/>
                </a:solidFill>
                <a:latin typeface="Trebuchet MS"/>
                <a:cs typeface="Trebuchet MS"/>
              </a:rPr>
              <a:t>~</a:t>
            </a:r>
            <a:r>
              <a:rPr sz="950" b="1" spc="25" dirty="0">
                <a:solidFill>
                  <a:srgbClr val="333333"/>
                </a:solidFill>
                <a:latin typeface="微软雅黑"/>
                <a:cs typeface="微软雅黑"/>
              </a:rPr>
              <a:t>并在浏览器中输入本机的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地址，即可浏览到</a:t>
            </a:r>
            <a:r>
              <a:rPr sz="950" b="1" spc="70" dirty="0">
                <a:solidFill>
                  <a:srgbClr val="333333"/>
                </a:solidFill>
                <a:latin typeface="Trebuchet MS"/>
                <a:cs typeface="Trebuchet MS"/>
              </a:rPr>
              <a:t>Nginx</a:t>
            </a:r>
            <a:r>
              <a:rPr sz="950" b="1" spc="25" dirty="0">
                <a:solidFill>
                  <a:srgbClr val="333333"/>
                </a:solidFill>
                <a:latin typeface="微软雅黑"/>
                <a:cs typeface="微软雅黑"/>
              </a:rPr>
              <a:t>网站服务程序的默认界 面，如图</a:t>
            </a:r>
            <a:r>
              <a:rPr sz="950" b="1" spc="-10" dirty="0">
                <a:solidFill>
                  <a:srgbClr val="333333"/>
                </a:solidFill>
                <a:latin typeface="Trebuchet MS"/>
                <a:cs typeface="Trebuchet MS"/>
              </a:rPr>
              <a:t>20-2</a:t>
            </a:r>
            <a:r>
              <a:rPr sz="950" b="1" spc="25" dirty="0">
                <a:solidFill>
                  <a:srgbClr val="333333"/>
                </a:solidFill>
                <a:latin typeface="微软雅黑"/>
                <a:cs typeface="微软雅黑"/>
              </a:rPr>
              <a:t>所示。相较于</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服务程序的红色默认页面，</a:t>
            </a:r>
            <a:r>
              <a:rPr sz="950" b="1" spc="70" dirty="0">
                <a:solidFill>
                  <a:srgbClr val="333333"/>
                </a:solidFill>
                <a:latin typeface="Trebuchet MS"/>
                <a:cs typeface="Trebuchet MS"/>
              </a:rPr>
              <a:t>Nginx</a:t>
            </a:r>
            <a:r>
              <a:rPr sz="950" b="1" spc="20" dirty="0">
                <a:solidFill>
                  <a:srgbClr val="333333"/>
                </a:solidFill>
                <a:latin typeface="微软雅黑"/>
                <a:cs typeface="微软雅黑"/>
              </a:rPr>
              <a:t>服务程序的默认页面显得更加简 </a:t>
            </a:r>
            <a:r>
              <a:rPr sz="950" b="1" spc="25" dirty="0">
                <a:solidFill>
                  <a:srgbClr val="333333"/>
                </a:solidFill>
                <a:latin typeface="微软雅黑"/>
                <a:cs typeface="微软雅黑"/>
              </a:rPr>
              <a:t>洁。</a:t>
            </a:r>
            <a:endParaRPr sz="950">
              <a:latin typeface="微软雅黑"/>
              <a:cs typeface="微软雅黑"/>
            </a:endParaRPr>
          </a:p>
        </p:txBody>
      </p:sp>
      <p:sp>
        <p:nvSpPr>
          <p:cNvPr id="24" name="object 2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68362"/>
            <a:ext cx="38735" cy="381635"/>
          </a:xfrm>
          <a:custGeom>
            <a:avLst/>
            <a:gdLst/>
            <a:ahLst/>
            <a:cxnLst/>
            <a:rect l="l" t="t" r="r" b="b"/>
            <a:pathLst>
              <a:path w="38734" h="381634">
                <a:moveTo>
                  <a:pt x="38117" y="381265"/>
                </a:moveTo>
                <a:lnTo>
                  <a:pt x="0" y="381265"/>
                </a:lnTo>
                <a:lnTo>
                  <a:pt x="0" y="0"/>
                </a:lnTo>
                <a:lnTo>
                  <a:pt x="38117" y="0"/>
                </a:lnTo>
                <a:lnTo>
                  <a:pt x="38117" y="381265"/>
                </a:lnTo>
                <a:close/>
              </a:path>
            </a:pathLst>
          </a:custGeom>
          <a:solidFill>
            <a:srgbClr val="DEE1E4"/>
          </a:solidFill>
        </p:spPr>
        <p:txBody>
          <a:bodyPr wrap="square" lIns="0" tIns="0" rIns="0" bIns="0" rtlCol="0"/>
          <a:lstStyle/>
          <a:p>
            <a:endParaRPr/>
          </a:p>
        </p:txBody>
      </p:sp>
      <p:sp>
        <p:nvSpPr>
          <p:cNvPr id="3" name="object 3"/>
          <p:cNvSpPr txBox="1"/>
          <p:nvPr/>
        </p:nvSpPr>
        <p:spPr>
          <a:xfrm>
            <a:off x="1127483" y="332990"/>
            <a:ext cx="5266690" cy="407034"/>
          </a:xfrm>
          <a:prstGeom prst="rect">
            <a:avLst/>
          </a:prstGeom>
        </p:spPr>
        <p:txBody>
          <a:bodyPr vert="horz" wrap="square" lIns="0" tIns="12065" rIns="0" bIns="0" rtlCol="0">
            <a:spAutoFit/>
          </a:bodyPr>
          <a:lstStyle/>
          <a:p>
            <a:pPr marL="12700" marR="5080">
              <a:lnSpc>
                <a:spcPct val="131600"/>
              </a:lnSpc>
              <a:spcBef>
                <a:spcPts val="9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p:txBody>
      </p:sp>
      <p:sp>
        <p:nvSpPr>
          <p:cNvPr id="4" name="object 4"/>
          <p:cNvSpPr txBox="1"/>
          <p:nvPr/>
        </p:nvSpPr>
        <p:spPr>
          <a:xfrm>
            <a:off x="946435" y="870414"/>
            <a:ext cx="5652770" cy="12414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777777"/>
                </a:solidFill>
                <a:latin typeface="Trebuchet MS"/>
                <a:cs typeface="Trebuchet MS"/>
              </a:rPr>
              <a:t>20.2.2</a:t>
            </a:r>
            <a:r>
              <a:rPr sz="950" b="1" spc="-35" dirty="0">
                <a:solidFill>
                  <a:srgbClr val="777777"/>
                </a:solidFill>
                <a:latin typeface="Trebuchet MS"/>
                <a:cs typeface="Trebuchet MS"/>
              </a:rPr>
              <a:t> </a:t>
            </a:r>
            <a:r>
              <a:rPr sz="950" b="1" spc="25" dirty="0">
                <a:solidFill>
                  <a:srgbClr val="777777"/>
                </a:solidFill>
                <a:latin typeface="微软雅黑"/>
                <a:cs typeface="微软雅黑"/>
              </a:rPr>
              <a:t>配置</a:t>
            </a:r>
            <a:r>
              <a:rPr sz="950" b="1" spc="80" dirty="0">
                <a:solidFill>
                  <a:srgbClr val="777777"/>
                </a:solidFill>
                <a:latin typeface="Trebuchet MS"/>
                <a:cs typeface="Trebuchet MS"/>
              </a:rPr>
              <a:t>Mysql</a:t>
            </a:r>
            <a:r>
              <a:rPr sz="950" b="1" spc="25" dirty="0">
                <a:solidFill>
                  <a:srgbClr val="777777"/>
                </a:solidFill>
                <a:latin typeface="微软雅黑"/>
                <a:cs typeface="微软雅黑"/>
              </a:rPr>
              <a:t>服务</a:t>
            </a:r>
            <a:endParaRPr sz="950">
              <a:latin typeface="微软雅黑"/>
              <a:cs typeface="微软雅黑"/>
            </a:endParaRPr>
          </a:p>
          <a:p>
            <a:pPr marL="12700" marR="5080" algn="just">
              <a:lnSpc>
                <a:spcPct val="131600"/>
              </a:lnSpc>
              <a:spcBef>
                <a:spcPts val="900"/>
              </a:spcBef>
            </a:pPr>
            <a:r>
              <a:rPr sz="950" b="1" spc="25" dirty="0">
                <a:solidFill>
                  <a:srgbClr val="333333"/>
                </a:solidFill>
                <a:latin typeface="微软雅黑"/>
                <a:cs typeface="微软雅黑"/>
              </a:rPr>
              <a:t>本书在第</a:t>
            </a:r>
            <a:r>
              <a:rPr sz="950" b="1" dirty="0">
                <a:solidFill>
                  <a:srgbClr val="333333"/>
                </a:solidFill>
                <a:latin typeface="Trebuchet MS"/>
                <a:cs typeface="Trebuchet MS"/>
              </a:rPr>
              <a:t>18</a:t>
            </a:r>
            <a:r>
              <a:rPr sz="950" b="1" spc="25" dirty="0">
                <a:solidFill>
                  <a:srgbClr val="333333"/>
                </a:solidFill>
                <a:latin typeface="微软雅黑"/>
                <a:cs typeface="微软雅黑"/>
              </a:rPr>
              <a:t>章讲解过</a:t>
            </a:r>
            <a:r>
              <a:rPr sz="950" b="1" spc="85" dirty="0">
                <a:solidFill>
                  <a:srgbClr val="333333"/>
                </a:solidFill>
                <a:latin typeface="Trebuchet MS"/>
                <a:cs typeface="Trebuchet MS"/>
              </a:rPr>
              <a:t>MySQL</a:t>
            </a:r>
            <a:r>
              <a:rPr sz="950" b="1" spc="25" dirty="0">
                <a:solidFill>
                  <a:srgbClr val="333333"/>
                </a:solidFill>
                <a:latin typeface="微软雅黑"/>
                <a:cs typeface="微软雅黑"/>
              </a:rPr>
              <a:t>和</a:t>
            </a:r>
            <a:r>
              <a:rPr sz="950" b="1" spc="90" dirty="0">
                <a:solidFill>
                  <a:srgbClr val="333333"/>
                </a:solidFill>
                <a:latin typeface="Trebuchet MS"/>
                <a:cs typeface="Trebuchet MS"/>
              </a:rPr>
              <a:t>MariaDB</a:t>
            </a:r>
            <a:r>
              <a:rPr sz="950" b="1" spc="25" dirty="0">
                <a:solidFill>
                  <a:srgbClr val="333333"/>
                </a:solidFill>
                <a:latin typeface="微软雅黑"/>
                <a:cs typeface="微软雅黑"/>
              </a:rPr>
              <a:t>数据库管理系统之间的因缘和特性，也狠狠地夸奖了</a:t>
            </a:r>
            <a:r>
              <a:rPr sz="950" b="1" spc="90" dirty="0">
                <a:solidFill>
                  <a:srgbClr val="333333"/>
                </a:solidFill>
                <a:latin typeface="Trebuchet MS"/>
                <a:cs typeface="Trebuchet MS"/>
              </a:rPr>
              <a:t>MariaDB </a:t>
            </a:r>
            <a:r>
              <a:rPr sz="950" b="1" spc="-275" dirty="0">
                <a:solidFill>
                  <a:srgbClr val="333333"/>
                </a:solidFill>
                <a:latin typeface="Trebuchet MS"/>
                <a:cs typeface="Trebuchet MS"/>
              </a:rPr>
              <a:t> </a:t>
            </a:r>
            <a:r>
              <a:rPr sz="950" b="1" spc="25" dirty="0">
                <a:solidFill>
                  <a:srgbClr val="333333"/>
                </a:solidFill>
                <a:latin typeface="微软雅黑"/>
                <a:cs typeface="微软雅黑"/>
              </a:rPr>
              <a:t>数据库，但是</a:t>
            </a:r>
            <a:r>
              <a:rPr sz="950" b="1" spc="85" dirty="0">
                <a:solidFill>
                  <a:srgbClr val="333333"/>
                </a:solidFill>
                <a:latin typeface="Trebuchet MS"/>
                <a:cs typeface="Trebuchet MS"/>
              </a:rPr>
              <a:t>MySQL</a:t>
            </a:r>
            <a:r>
              <a:rPr sz="950" b="1" spc="20" dirty="0">
                <a:solidFill>
                  <a:srgbClr val="333333"/>
                </a:solidFill>
                <a:latin typeface="微软雅黑"/>
                <a:cs typeface="微软雅黑"/>
              </a:rPr>
              <a:t>数据库当前依然是生产环境中最常使用的关系型数据库管理系统之一，坐拥极大的 </a:t>
            </a:r>
            <a:r>
              <a:rPr sz="950" b="1" spc="25" dirty="0">
                <a:solidFill>
                  <a:srgbClr val="333333"/>
                </a:solidFill>
                <a:latin typeface="微软雅黑"/>
                <a:cs typeface="微软雅黑"/>
              </a:rPr>
              <a:t>市场份额，并且已经通过十几年不断的发展向业界证明了自身的稳定性和安全性。另外，虽然第</a:t>
            </a:r>
            <a:r>
              <a:rPr sz="950" b="1" dirty="0">
                <a:solidFill>
                  <a:srgbClr val="333333"/>
                </a:solidFill>
                <a:latin typeface="Trebuchet MS"/>
                <a:cs typeface="Trebuchet MS"/>
              </a:rPr>
              <a:t>18</a:t>
            </a:r>
            <a:r>
              <a:rPr sz="950" b="1" spc="25" dirty="0">
                <a:solidFill>
                  <a:srgbClr val="333333"/>
                </a:solidFill>
                <a:latin typeface="微软雅黑"/>
                <a:cs typeface="微软雅黑"/>
              </a:rPr>
              <a:t>章已 经讲解了基本的数据库管理知识，但是为了进一步帮助大家夯实基础，本章依然在这里整合了</a:t>
            </a:r>
            <a:r>
              <a:rPr sz="950" b="1" spc="85" dirty="0">
                <a:solidFill>
                  <a:srgbClr val="333333"/>
                </a:solidFill>
                <a:latin typeface="Trebuchet MS"/>
                <a:cs typeface="Trebuchet MS"/>
              </a:rPr>
              <a:t>MySQL</a:t>
            </a:r>
            <a:r>
              <a:rPr sz="950" b="1" spc="15" dirty="0">
                <a:solidFill>
                  <a:srgbClr val="333333"/>
                </a:solidFill>
                <a:latin typeface="微软雅黑"/>
                <a:cs typeface="微软雅黑"/>
              </a:rPr>
              <a:t>数 </a:t>
            </a:r>
            <a:r>
              <a:rPr sz="950" b="1" spc="25" dirty="0">
                <a:solidFill>
                  <a:srgbClr val="333333"/>
                </a:solidFill>
                <a:latin typeface="微软雅黑"/>
                <a:cs typeface="微软雅黑"/>
              </a:rPr>
              <a:t>据库内容，使大家在温故的同时知新。</a:t>
            </a:r>
            <a:endParaRPr sz="950">
              <a:latin typeface="微软雅黑"/>
              <a:cs typeface="微软雅黑"/>
            </a:endParaRPr>
          </a:p>
        </p:txBody>
      </p:sp>
      <p:pic>
        <p:nvPicPr>
          <p:cNvPr id="5" name="object 5"/>
          <p:cNvPicPr/>
          <p:nvPr/>
        </p:nvPicPr>
        <p:blipFill>
          <a:blip r:embed="rId2" cstate="print"/>
          <a:stretch>
            <a:fillRect/>
          </a:stretch>
        </p:blipFill>
        <p:spPr>
          <a:xfrm>
            <a:off x="959124" y="2121788"/>
            <a:ext cx="2858828" cy="1477061"/>
          </a:xfrm>
          <a:prstGeom prst="rect">
            <a:avLst/>
          </a:prstGeom>
        </p:spPr>
      </p:pic>
      <p:grpSp>
        <p:nvGrpSpPr>
          <p:cNvPr id="6" name="object 6"/>
          <p:cNvGrpSpPr/>
          <p:nvPr/>
        </p:nvGrpSpPr>
        <p:grpSpPr>
          <a:xfrm>
            <a:off x="959124" y="4599534"/>
            <a:ext cx="5651500" cy="324485"/>
            <a:chOff x="959124" y="4599534"/>
            <a:chExt cx="5651500" cy="324485"/>
          </a:xfrm>
        </p:grpSpPr>
        <p:sp>
          <p:nvSpPr>
            <p:cNvPr id="7" name="object 7"/>
            <p:cNvSpPr/>
            <p:nvPr/>
          </p:nvSpPr>
          <p:spPr>
            <a:xfrm>
              <a:off x="963889" y="4604299"/>
              <a:ext cx="5641975" cy="314960"/>
            </a:xfrm>
            <a:custGeom>
              <a:avLst/>
              <a:gdLst/>
              <a:ahLst/>
              <a:cxnLst/>
              <a:rect l="l" t="t" r="r" b="b"/>
              <a:pathLst>
                <a:path w="5641975" h="314960">
                  <a:moveTo>
                    <a:pt x="5617597" y="314471"/>
                  </a:moveTo>
                  <a:lnTo>
                    <a:pt x="23823" y="314471"/>
                  </a:lnTo>
                  <a:lnTo>
                    <a:pt x="20659" y="314175"/>
                  </a:lnTo>
                  <a:lnTo>
                    <a:pt x="0" y="293325"/>
                  </a:lnTo>
                  <a:lnTo>
                    <a:pt x="0" y="290647"/>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40821" y="17276"/>
                  </a:lnTo>
                  <a:lnTo>
                    <a:pt x="5641421" y="20545"/>
                  </a:lnTo>
                  <a:lnTo>
                    <a:pt x="5641421" y="293325"/>
                  </a:lnTo>
                  <a:lnTo>
                    <a:pt x="5620752" y="314175"/>
                  </a:lnTo>
                  <a:lnTo>
                    <a:pt x="5617597" y="314471"/>
                  </a:lnTo>
                  <a:close/>
                </a:path>
              </a:pathLst>
            </a:custGeom>
            <a:solidFill>
              <a:srgbClr val="F8F8F8"/>
            </a:solidFill>
          </p:spPr>
          <p:txBody>
            <a:bodyPr wrap="square" lIns="0" tIns="0" rIns="0" bIns="0" rtlCol="0"/>
            <a:lstStyle/>
            <a:p>
              <a:endParaRPr/>
            </a:p>
          </p:txBody>
        </p:sp>
        <p:sp>
          <p:nvSpPr>
            <p:cNvPr id="8" name="object 8"/>
            <p:cNvSpPr/>
            <p:nvPr/>
          </p:nvSpPr>
          <p:spPr>
            <a:xfrm>
              <a:off x="963889" y="4604299"/>
              <a:ext cx="5641975" cy="314960"/>
            </a:xfrm>
            <a:custGeom>
              <a:avLst/>
              <a:gdLst/>
              <a:ahLst/>
              <a:cxnLst/>
              <a:rect l="l" t="t" r="r" b="b"/>
              <a:pathLst>
                <a:path w="5641975" h="314960">
                  <a:moveTo>
                    <a:pt x="0" y="290647"/>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294"/>
                  </a:lnTo>
                  <a:lnTo>
                    <a:pt x="5640821" y="17276"/>
                  </a:lnTo>
                  <a:lnTo>
                    <a:pt x="5641421" y="20545"/>
                  </a:lnTo>
                  <a:lnTo>
                    <a:pt x="5641421" y="23823"/>
                  </a:lnTo>
                  <a:lnTo>
                    <a:pt x="5641421" y="290647"/>
                  </a:lnTo>
                  <a:lnTo>
                    <a:pt x="5641421" y="293325"/>
                  </a:lnTo>
                  <a:lnTo>
                    <a:pt x="5640821" y="296308"/>
                  </a:lnTo>
                  <a:lnTo>
                    <a:pt x="5639610" y="299281"/>
                  </a:lnTo>
                  <a:lnTo>
                    <a:pt x="5638400" y="302559"/>
                  </a:lnTo>
                  <a:lnTo>
                    <a:pt x="5617597" y="314471"/>
                  </a:lnTo>
                  <a:lnTo>
                    <a:pt x="23823" y="314471"/>
                  </a:lnTo>
                  <a:lnTo>
                    <a:pt x="0" y="293325"/>
                  </a:lnTo>
                  <a:lnTo>
                    <a:pt x="0" y="29064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685471"/>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5590594"/>
            <a:ext cx="5651500" cy="667385"/>
            <a:chOff x="959124" y="5590594"/>
            <a:chExt cx="5651500" cy="667385"/>
          </a:xfrm>
        </p:grpSpPr>
        <p:sp>
          <p:nvSpPr>
            <p:cNvPr id="11" name="object 11"/>
            <p:cNvSpPr/>
            <p:nvPr/>
          </p:nvSpPr>
          <p:spPr>
            <a:xfrm>
              <a:off x="963889" y="5595359"/>
              <a:ext cx="5641975" cy="657860"/>
            </a:xfrm>
            <a:custGeom>
              <a:avLst/>
              <a:gdLst/>
              <a:ahLst/>
              <a:cxnLst/>
              <a:rect l="l" t="t" r="r" b="b"/>
              <a:pathLst>
                <a:path w="5641975" h="657860">
                  <a:moveTo>
                    <a:pt x="5617597" y="657530"/>
                  </a:moveTo>
                  <a:lnTo>
                    <a:pt x="23823" y="657530"/>
                  </a:lnTo>
                  <a:lnTo>
                    <a:pt x="20659" y="657235"/>
                  </a:lnTo>
                  <a:lnTo>
                    <a:pt x="0" y="636680"/>
                  </a:lnTo>
                  <a:lnTo>
                    <a:pt x="0" y="633706"/>
                  </a:lnTo>
                  <a:lnTo>
                    <a:pt x="0" y="20250"/>
                  </a:lnTo>
                  <a:lnTo>
                    <a:pt x="600" y="16971"/>
                  </a:lnTo>
                  <a:lnTo>
                    <a:pt x="3020" y="11311"/>
                  </a:lnTo>
                  <a:lnTo>
                    <a:pt x="4745" y="8633"/>
                  </a:lnTo>
                  <a:lnTo>
                    <a:pt x="6975" y="6546"/>
                  </a:lnTo>
                  <a:lnTo>
                    <a:pt x="9214" y="4164"/>
                  </a:lnTo>
                  <a:lnTo>
                    <a:pt x="11787" y="2382"/>
                  </a:lnTo>
                  <a:lnTo>
                    <a:pt x="17629" y="590"/>
                  </a:lnTo>
                  <a:lnTo>
                    <a:pt x="20659" y="0"/>
                  </a:lnTo>
                  <a:lnTo>
                    <a:pt x="5620752" y="0"/>
                  </a:lnTo>
                  <a:lnTo>
                    <a:pt x="5623792" y="590"/>
                  </a:lnTo>
                  <a:lnTo>
                    <a:pt x="5626717" y="1782"/>
                  </a:lnTo>
                  <a:lnTo>
                    <a:pt x="5629633" y="2677"/>
                  </a:lnTo>
                  <a:lnTo>
                    <a:pt x="5632206" y="4164"/>
                  </a:lnTo>
                  <a:lnTo>
                    <a:pt x="5634446" y="6546"/>
                  </a:lnTo>
                  <a:lnTo>
                    <a:pt x="5636675" y="8633"/>
                  </a:lnTo>
                  <a:lnTo>
                    <a:pt x="5638400" y="11311"/>
                  </a:lnTo>
                  <a:lnTo>
                    <a:pt x="5640821" y="16971"/>
                  </a:lnTo>
                  <a:lnTo>
                    <a:pt x="5641421" y="20250"/>
                  </a:lnTo>
                  <a:lnTo>
                    <a:pt x="5641421" y="636680"/>
                  </a:lnTo>
                  <a:lnTo>
                    <a:pt x="5620752" y="657235"/>
                  </a:lnTo>
                  <a:lnTo>
                    <a:pt x="5617597" y="657530"/>
                  </a:lnTo>
                  <a:close/>
                </a:path>
              </a:pathLst>
            </a:custGeom>
            <a:solidFill>
              <a:srgbClr val="F8F8F8"/>
            </a:solidFill>
          </p:spPr>
          <p:txBody>
            <a:bodyPr wrap="square" lIns="0" tIns="0" rIns="0" bIns="0" rtlCol="0"/>
            <a:lstStyle/>
            <a:p>
              <a:endParaRPr/>
            </a:p>
          </p:txBody>
        </p:sp>
        <p:sp>
          <p:nvSpPr>
            <p:cNvPr id="12" name="object 12"/>
            <p:cNvSpPr/>
            <p:nvPr/>
          </p:nvSpPr>
          <p:spPr>
            <a:xfrm>
              <a:off x="963889" y="5595359"/>
              <a:ext cx="5641975" cy="657860"/>
            </a:xfrm>
            <a:custGeom>
              <a:avLst/>
              <a:gdLst/>
              <a:ahLst/>
              <a:cxnLst/>
              <a:rect l="l" t="t" r="r" b="b"/>
              <a:pathLst>
                <a:path w="5641975" h="657860">
                  <a:moveTo>
                    <a:pt x="0" y="633706"/>
                  </a:moveTo>
                  <a:lnTo>
                    <a:pt x="0" y="23823"/>
                  </a:lnTo>
                  <a:lnTo>
                    <a:pt x="0" y="20250"/>
                  </a:lnTo>
                  <a:lnTo>
                    <a:pt x="600" y="16971"/>
                  </a:lnTo>
                  <a:lnTo>
                    <a:pt x="1810" y="13998"/>
                  </a:lnTo>
                  <a:lnTo>
                    <a:pt x="3020" y="11311"/>
                  </a:lnTo>
                  <a:lnTo>
                    <a:pt x="4745" y="8633"/>
                  </a:lnTo>
                  <a:lnTo>
                    <a:pt x="6975" y="6546"/>
                  </a:lnTo>
                  <a:lnTo>
                    <a:pt x="9214" y="4164"/>
                  </a:lnTo>
                  <a:lnTo>
                    <a:pt x="11787" y="2382"/>
                  </a:lnTo>
                  <a:lnTo>
                    <a:pt x="14703" y="1486"/>
                  </a:lnTo>
                  <a:lnTo>
                    <a:pt x="17629" y="590"/>
                  </a:lnTo>
                  <a:lnTo>
                    <a:pt x="20659" y="0"/>
                  </a:lnTo>
                  <a:lnTo>
                    <a:pt x="23823" y="0"/>
                  </a:lnTo>
                  <a:lnTo>
                    <a:pt x="5617597" y="0"/>
                  </a:lnTo>
                  <a:lnTo>
                    <a:pt x="5620752" y="0"/>
                  </a:lnTo>
                  <a:lnTo>
                    <a:pt x="5623792" y="590"/>
                  </a:lnTo>
                  <a:lnTo>
                    <a:pt x="5626717" y="1782"/>
                  </a:lnTo>
                  <a:lnTo>
                    <a:pt x="5629633" y="2677"/>
                  </a:lnTo>
                  <a:lnTo>
                    <a:pt x="5632206" y="4164"/>
                  </a:lnTo>
                  <a:lnTo>
                    <a:pt x="5634446" y="6546"/>
                  </a:lnTo>
                  <a:lnTo>
                    <a:pt x="5636675" y="8633"/>
                  </a:lnTo>
                  <a:lnTo>
                    <a:pt x="5638400" y="11311"/>
                  </a:lnTo>
                  <a:lnTo>
                    <a:pt x="5639610" y="13998"/>
                  </a:lnTo>
                  <a:lnTo>
                    <a:pt x="5640821" y="16971"/>
                  </a:lnTo>
                  <a:lnTo>
                    <a:pt x="5641421" y="20250"/>
                  </a:lnTo>
                  <a:lnTo>
                    <a:pt x="5641421" y="23823"/>
                  </a:lnTo>
                  <a:lnTo>
                    <a:pt x="5641421" y="633706"/>
                  </a:lnTo>
                  <a:lnTo>
                    <a:pt x="5641421" y="636680"/>
                  </a:lnTo>
                  <a:lnTo>
                    <a:pt x="5640821" y="639662"/>
                  </a:lnTo>
                  <a:lnTo>
                    <a:pt x="5617597" y="657530"/>
                  </a:lnTo>
                  <a:lnTo>
                    <a:pt x="23823" y="657530"/>
                  </a:lnTo>
                  <a:lnTo>
                    <a:pt x="0" y="636680"/>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5676532"/>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7305892"/>
            <a:ext cx="5651500" cy="324485"/>
            <a:chOff x="959124" y="7305892"/>
            <a:chExt cx="5651500" cy="324485"/>
          </a:xfrm>
        </p:grpSpPr>
        <p:sp>
          <p:nvSpPr>
            <p:cNvPr id="15" name="object 15"/>
            <p:cNvSpPr/>
            <p:nvPr/>
          </p:nvSpPr>
          <p:spPr>
            <a:xfrm>
              <a:off x="963889" y="7310656"/>
              <a:ext cx="5641975" cy="314960"/>
            </a:xfrm>
            <a:custGeom>
              <a:avLst/>
              <a:gdLst/>
              <a:ahLst/>
              <a:cxnLst/>
              <a:rect l="l" t="t" r="r" b="b"/>
              <a:pathLst>
                <a:path w="5641975" h="314959">
                  <a:moveTo>
                    <a:pt x="5617597" y="314471"/>
                  </a:moveTo>
                  <a:lnTo>
                    <a:pt x="23823" y="314471"/>
                  </a:lnTo>
                  <a:lnTo>
                    <a:pt x="20659" y="314175"/>
                  </a:lnTo>
                  <a:lnTo>
                    <a:pt x="0" y="293325"/>
                  </a:lnTo>
                  <a:lnTo>
                    <a:pt x="0" y="290647"/>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39610" y="13998"/>
                  </a:lnTo>
                  <a:lnTo>
                    <a:pt x="5640821" y="17276"/>
                  </a:lnTo>
                  <a:lnTo>
                    <a:pt x="5641421" y="20545"/>
                  </a:lnTo>
                  <a:lnTo>
                    <a:pt x="5641421" y="293325"/>
                  </a:lnTo>
                  <a:lnTo>
                    <a:pt x="5620752" y="314175"/>
                  </a:lnTo>
                  <a:lnTo>
                    <a:pt x="5617597" y="314471"/>
                  </a:lnTo>
                  <a:close/>
                </a:path>
              </a:pathLst>
            </a:custGeom>
            <a:solidFill>
              <a:srgbClr val="F8F8F8"/>
            </a:solidFill>
          </p:spPr>
          <p:txBody>
            <a:bodyPr wrap="square" lIns="0" tIns="0" rIns="0" bIns="0" rtlCol="0"/>
            <a:lstStyle/>
            <a:p>
              <a:endParaRPr/>
            </a:p>
          </p:txBody>
        </p:sp>
        <p:sp>
          <p:nvSpPr>
            <p:cNvPr id="16" name="object 16"/>
            <p:cNvSpPr/>
            <p:nvPr/>
          </p:nvSpPr>
          <p:spPr>
            <a:xfrm>
              <a:off x="963889" y="7310656"/>
              <a:ext cx="5641975" cy="314960"/>
            </a:xfrm>
            <a:custGeom>
              <a:avLst/>
              <a:gdLst/>
              <a:ahLst/>
              <a:cxnLst/>
              <a:rect l="l" t="t" r="r" b="b"/>
              <a:pathLst>
                <a:path w="5641975" h="314959">
                  <a:moveTo>
                    <a:pt x="0" y="290647"/>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3998"/>
                  </a:lnTo>
                  <a:lnTo>
                    <a:pt x="5640821" y="17276"/>
                  </a:lnTo>
                  <a:lnTo>
                    <a:pt x="5641421" y="20545"/>
                  </a:lnTo>
                  <a:lnTo>
                    <a:pt x="5641421" y="23823"/>
                  </a:lnTo>
                  <a:lnTo>
                    <a:pt x="5641421" y="290647"/>
                  </a:lnTo>
                  <a:lnTo>
                    <a:pt x="5641421" y="293325"/>
                  </a:lnTo>
                  <a:lnTo>
                    <a:pt x="5640821" y="296308"/>
                  </a:lnTo>
                  <a:lnTo>
                    <a:pt x="5617597" y="314471"/>
                  </a:lnTo>
                  <a:lnTo>
                    <a:pt x="23823" y="314471"/>
                  </a:lnTo>
                  <a:lnTo>
                    <a:pt x="0" y="293325"/>
                  </a:lnTo>
                  <a:lnTo>
                    <a:pt x="0" y="290647"/>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7391829"/>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8" name="object 18"/>
          <p:cNvGrpSpPr/>
          <p:nvPr/>
        </p:nvGrpSpPr>
        <p:grpSpPr>
          <a:xfrm>
            <a:off x="959124" y="8678129"/>
            <a:ext cx="5651500" cy="1353185"/>
            <a:chOff x="959124" y="8678129"/>
            <a:chExt cx="5651500" cy="1353185"/>
          </a:xfrm>
        </p:grpSpPr>
        <p:sp>
          <p:nvSpPr>
            <p:cNvPr id="19" name="object 19"/>
            <p:cNvSpPr/>
            <p:nvPr/>
          </p:nvSpPr>
          <p:spPr>
            <a:xfrm>
              <a:off x="963889" y="8682893"/>
              <a:ext cx="5641975" cy="1343660"/>
            </a:xfrm>
            <a:custGeom>
              <a:avLst/>
              <a:gdLst/>
              <a:ahLst/>
              <a:cxnLst/>
              <a:rect l="l" t="t" r="r" b="b"/>
              <a:pathLst>
                <a:path w="5641975" h="1343659">
                  <a:moveTo>
                    <a:pt x="5620752" y="1343649"/>
                  </a:moveTo>
                  <a:lnTo>
                    <a:pt x="20659" y="1343649"/>
                  </a:lnTo>
                  <a:lnTo>
                    <a:pt x="17629" y="1343058"/>
                  </a:lnTo>
                  <a:lnTo>
                    <a:pt x="0" y="1322799"/>
                  </a:lnTo>
                  <a:lnTo>
                    <a:pt x="0" y="1319825"/>
                  </a:lnTo>
                  <a:lnTo>
                    <a:pt x="0" y="20250"/>
                  </a:lnTo>
                  <a:lnTo>
                    <a:pt x="600" y="16971"/>
                  </a:lnTo>
                  <a:lnTo>
                    <a:pt x="3020" y="11320"/>
                  </a:lnTo>
                  <a:lnTo>
                    <a:pt x="4745" y="8633"/>
                  </a:lnTo>
                  <a:lnTo>
                    <a:pt x="6975" y="6556"/>
                  </a:lnTo>
                  <a:lnTo>
                    <a:pt x="9214" y="4173"/>
                  </a:lnTo>
                  <a:lnTo>
                    <a:pt x="11787" y="2382"/>
                  </a:lnTo>
                  <a:lnTo>
                    <a:pt x="14703" y="1191"/>
                  </a:lnTo>
                  <a:lnTo>
                    <a:pt x="17629" y="295"/>
                  </a:lnTo>
                  <a:lnTo>
                    <a:pt x="20659" y="0"/>
                  </a:lnTo>
                  <a:lnTo>
                    <a:pt x="5620752" y="0"/>
                  </a:lnTo>
                  <a:lnTo>
                    <a:pt x="5634446" y="6556"/>
                  </a:lnTo>
                  <a:lnTo>
                    <a:pt x="5636675" y="8633"/>
                  </a:lnTo>
                  <a:lnTo>
                    <a:pt x="5638400" y="11320"/>
                  </a:lnTo>
                  <a:lnTo>
                    <a:pt x="5640821" y="16971"/>
                  </a:lnTo>
                  <a:lnTo>
                    <a:pt x="5641421" y="20250"/>
                  </a:lnTo>
                  <a:lnTo>
                    <a:pt x="5641421" y="1322799"/>
                  </a:lnTo>
                  <a:lnTo>
                    <a:pt x="5623792" y="1343058"/>
                  </a:lnTo>
                  <a:lnTo>
                    <a:pt x="5620752" y="1343649"/>
                  </a:lnTo>
                  <a:close/>
                </a:path>
              </a:pathLst>
            </a:custGeom>
            <a:solidFill>
              <a:srgbClr val="F8F8F8"/>
            </a:solidFill>
          </p:spPr>
          <p:txBody>
            <a:bodyPr wrap="square" lIns="0" tIns="0" rIns="0" bIns="0" rtlCol="0"/>
            <a:lstStyle/>
            <a:p>
              <a:endParaRPr/>
            </a:p>
          </p:txBody>
        </p:sp>
        <p:sp>
          <p:nvSpPr>
            <p:cNvPr id="20" name="object 20"/>
            <p:cNvSpPr/>
            <p:nvPr/>
          </p:nvSpPr>
          <p:spPr>
            <a:xfrm>
              <a:off x="963889" y="8682893"/>
              <a:ext cx="5641975" cy="1343660"/>
            </a:xfrm>
            <a:custGeom>
              <a:avLst/>
              <a:gdLst/>
              <a:ahLst/>
              <a:cxnLst/>
              <a:rect l="l" t="t" r="r" b="b"/>
              <a:pathLst>
                <a:path w="5641975" h="1343659">
                  <a:moveTo>
                    <a:pt x="0" y="1319825"/>
                  </a:moveTo>
                  <a:lnTo>
                    <a:pt x="0" y="23823"/>
                  </a:lnTo>
                  <a:lnTo>
                    <a:pt x="0" y="20250"/>
                  </a:lnTo>
                  <a:lnTo>
                    <a:pt x="600" y="16971"/>
                  </a:lnTo>
                  <a:lnTo>
                    <a:pt x="1810" y="14294"/>
                  </a:lnTo>
                  <a:lnTo>
                    <a:pt x="3020" y="11320"/>
                  </a:lnTo>
                  <a:lnTo>
                    <a:pt x="4745" y="8633"/>
                  </a:lnTo>
                  <a:lnTo>
                    <a:pt x="6975" y="6556"/>
                  </a:lnTo>
                  <a:lnTo>
                    <a:pt x="9214" y="4173"/>
                  </a:lnTo>
                  <a:lnTo>
                    <a:pt x="11787" y="2382"/>
                  </a:lnTo>
                  <a:lnTo>
                    <a:pt x="14703" y="1191"/>
                  </a:lnTo>
                  <a:lnTo>
                    <a:pt x="17629" y="295"/>
                  </a:lnTo>
                  <a:lnTo>
                    <a:pt x="20659" y="0"/>
                  </a:lnTo>
                  <a:lnTo>
                    <a:pt x="23823" y="0"/>
                  </a:lnTo>
                  <a:lnTo>
                    <a:pt x="5617597" y="0"/>
                  </a:lnTo>
                  <a:lnTo>
                    <a:pt x="5620752" y="0"/>
                  </a:lnTo>
                  <a:lnTo>
                    <a:pt x="5623792" y="295"/>
                  </a:lnTo>
                  <a:lnTo>
                    <a:pt x="5626717" y="1191"/>
                  </a:lnTo>
                  <a:lnTo>
                    <a:pt x="5629633" y="2382"/>
                  </a:lnTo>
                  <a:lnTo>
                    <a:pt x="5632206" y="4173"/>
                  </a:lnTo>
                  <a:lnTo>
                    <a:pt x="5634446" y="6556"/>
                  </a:lnTo>
                  <a:lnTo>
                    <a:pt x="5636675" y="8633"/>
                  </a:lnTo>
                  <a:lnTo>
                    <a:pt x="5638400" y="11320"/>
                  </a:lnTo>
                  <a:lnTo>
                    <a:pt x="5639610" y="14294"/>
                  </a:lnTo>
                  <a:lnTo>
                    <a:pt x="5640821" y="16971"/>
                  </a:lnTo>
                  <a:lnTo>
                    <a:pt x="5641421" y="20250"/>
                  </a:lnTo>
                  <a:lnTo>
                    <a:pt x="5641421" y="23823"/>
                  </a:lnTo>
                  <a:lnTo>
                    <a:pt x="5641421" y="1319825"/>
                  </a:lnTo>
                  <a:lnTo>
                    <a:pt x="5641421" y="1322799"/>
                  </a:lnTo>
                  <a:lnTo>
                    <a:pt x="5640821" y="1325781"/>
                  </a:lnTo>
                  <a:lnTo>
                    <a:pt x="5620752" y="1343649"/>
                  </a:lnTo>
                  <a:lnTo>
                    <a:pt x="5617597" y="1343649"/>
                  </a:lnTo>
                  <a:lnTo>
                    <a:pt x="23823" y="1343649"/>
                  </a:lnTo>
                  <a:lnTo>
                    <a:pt x="20659" y="1343649"/>
                  </a:lnTo>
                  <a:lnTo>
                    <a:pt x="17629" y="1343058"/>
                  </a:lnTo>
                  <a:lnTo>
                    <a:pt x="0" y="1322799"/>
                  </a:lnTo>
                  <a:lnTo>
                    <a:pt x="0" y="1319825"/>
                  </a:lnTo>
                  <a:close/>
                </a:path>
              </a:pathLst>
            </a:custGeom>
            <a:ln w="9529">
              <a:solidFill>
                <a:srgbClr val="E7EAEC"/>
              </a:solidFill>
            </a:ln>
          </p:spPr>
          <p:txBody>
            <a:bodyPr wrap="square" lIns="0" tIns="0" rIns="0" bIns="0" rtlCol="0"/>
            <a:lstStyle/>
            <a:p>
              <a:endParaRPr/>
            </a:p>
          </p:txBody>
        </p:sp>
        <p:sp>
          <p:nvSpPr>
            <p:cNvPr id="21" name="object 21"/>
            <p:cNvSpPr/>
            <p:nvPr/>
          </p:nvSpPr>
          <p:spPr>
            <a:xfrm>
              <a:off x="1006771" y="8764066"/>
              <a:ext cx="5556250" cy="1200785"/>
            </a:xfrm>
            <a:custGeom>
              <a:avLst/>
              <a:gdLst/>
              <a:ahLst/>
              <a:cxnLst/>
              <a:rect l="l" t="t" r="r" b="b"/>
              <a:pathLst>
                <a:path w="5556250" h="1200784">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sp>
        <p:nvSpPr>
          <p:cNvPr id="22" name="object 22"/>
          <p:cNvSpPr txBox="1"/>
          <p:nvPr/>
        </p:nvSpPr>
        <p:spPr>
          <a:xfrm>
            <a:off x="946424" y="3658760"/>
            <a:ext cx="5652770" cy="628459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在使用软件仓库安装服务程序时，系统会自动根据</a:t>
            </a:r>
            <a:r>
              <a:rPr sz="950" b="1" spc="110" dirty="0">
                <a:solidFill>
                  <a:srgbClr val="333333"/>
                </a:solidFill>
                <a:latin typeface="Trebuchet MS"/>
                <a:cs typeface="Trebuchet MS"/>
              </a:rPr>
              <a:t>RPM</a:t>
            </a:r>
            <a:r>
              <a:rPr sz="950" b="1" spc="25" dirty="0">
                <a:solidFill>
                  <a:srgbClr val="333333"/>
                </a:solidFill>
                <a:latin typeface="微软雅黑"/>
                <a:cs typeface="微软雅黑"/>
              </a:rPr>
              <a:t>软件包中的指令集完整软件配置等工作。但是一 旦选择使用源码包的方式来安装，这一切就需要自己来完成了。针对</a:t>
            </a:r>
            <a:r>
              <a:rPr sz="950" b="1" spc="85" dirty="0">
                <a:solidFill>
                  <a:srgbClr val="333333"/>
                </a:solidFill>
                <a:latin typeface="Trebuchet MS"/>
                <a:cs typeface="Trebuchet MS"/>
              </a:rPr>
              <a:t>MySQL</a:t>
            </a:r>
            <a:r>
              <a:rPr sz="950" b="1" spc="20" dirty="0">
                <a:solidFill>
                  <a:srgbClr val="333333"/>
                </a:solidFill>
                <a:latin typeface="微软雅黑"/>
                <a:cs typeface="微软雅黑"/>
              </a:rPr>
              <a:t>数据库来讲，我们需要在系 </a:t>
            </a:r>
            <a:r>
              <a:rPr sz="950" b="1" spc="25" dirty="0">
                <a:solidFill>
                  <a:srgbClr val="333333"/>
                </a:solidFill>
                <a:latin typeface="微软雅黑"/>
                <a:cs typeface="微软雅黑"/>
              </a:rPr>
              <a:t>统中创建一个名为</a:t>
            </a:r>
            <a:r>
              <a:rPr sz="950" b="1" spc="65" dirty="0">
                <a:solidFill>
                  <a:srgbClr val="333333"/>
                </a:solidFill>
                <a:latin typeface="Trebuchet MS"/>
                <a:cs typeface="Trebuchet MS"/>
              </a:rPr>
              <a:t>mysql</a:t>
            </a:r>
            <a:r>
              <a:rPr sz="950" b="1" spc="25" dirty="0">
                <a:solidFill>
                  <a:srgbClr val="333333"/>
                </a:solidFill>
                <a:latin typeface="微软雅黑"/>
                <a:cs typeface="微软雅黑"/>
              </a:rPr>
              <a:t>的用户，专门用于负责运行</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数据库。请记得要把这类账户的</a:t>
            </a:r>
            <a:r>
              <a:rPr sz="950" b="1" spc="80" dirty="0">
                <a:solidFill>
                  <a:srgbClr val="333333"/>
                </a:solidFill>
                <a:latin typeface="Trebuchet MS"/>
                <a:cs typeface="Trebuchet MS"/>
              </a:rPr>
              <a:t>Bash</a:t>
            </a:r>
            <a:r>
              <a:rPr sz="950" b="1" spc="25" dirty="0">
                <a:solidFill>
                  <a:srgbClr val="333333"/>
                </a:solidFill>
                <a:latin typeface="微软雅黑"/>
                <a:cs typeface="微软雅黑"/>
              </a:rPr>
              <a:t>终端 设置成</a:t>
            </a:r>
            <a:r>
              <a:rPr sz="950" b="1" spc="55" dirty="0">
                <a:solidFill>
                  <a:srgbClr val="333333"/>
                </a:solidFill>
                <a:latin typeface="Trebuchet MS"/>
                <a:cs typeface="Trebuchet MS"/>
              </a:rPr>
              <a:t>nologin</a:t>
            </a:r>
            <a:r>
              <a:rPr sz="950" b="1" spc="25" dirty="0">
                <a:solidFill>
                  <a:srgbClr val="333333"/>
                </a:solidFill>
                <a:latin typeface="微软雅黑"/>
                <a:cs typeface="微软雅黑"/>
              </a:rPr>
              <a:t>解释器，避免黑客通过该用户登录到服务器中，从而提高系统安全性。</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lnmp]#</a:t>
            </a:r>
            <a:r>
              <a:rPr sz="850" spc="30" dirty="0">
                <a:solidFill>
                  <a:srgbClr val="333333"/>
                </a:solidFill>
                <a:latin typeface="Lucida Console"/>
                <a:cs typeface="Lucida Console"/>
              </a:rPr>
              <a:t> useradd </a:t>
            </a:r>
            <a:r>
              <a:rPr sz="850" spc="25" dirty="0">
                <a:solidFill>
                  <a:srgbClr val="333333"/>
                </a:solidFill>
                <a:latin typeface="Lucida Console"/>
                <a:cs typeface="Lucida Console"/>
              </a:rPr>
              <a:t>mysql</a:t>
            </a:r>
            <a:r>
              <a:rPr sz="850" spc="30" dirty="0">
                <a:solidFill>
                  <a:srgbClr val="333333"/>
                </a:solidFill>
                <a:latin typeface="Lucida Console"/>
                <a:cs typeface="Lucida Console"/>
              </a:rPr>
              <a:t> </a:t>
            </a:r>
            <a:r>
              <a:rPr sz="850" spc="20" dirty="0">
                <a:solidFill>
                  <a:srgbClr val="333333"/>
                </a:solidFill>
                <a:latin typeface="Lucida Console"/>
                <a:cs typeface="Lucida Console"/>
              </a:rPr>
              <a:t>-M</a:t>
            </a:r>
            <a:r>
              <a:rPr sz="850" spc="30" dirty="0">
                <a:solidFill>
                  <a:srgbClr val="333333"/>
                </a:solidFill>
                <a:latin typeface="Lucida Console"/>
                <a:cs typeface="Lucida Console"/>
              </a:rPr>
              <a:t> </a:t>
            </a:r>
            <a:r>
              <a:rPr sz="850" spc="20" dirty="0">
                <a:solidFill>
                  <a:srgbClr val="333333"/>
                </a:solidFill>
                <a:latin typeface="Lucida Console"/>
                <a:cs typeface="Lucida Console"/>
              </a:rPr>
              <a:t>-s</a:t>
            </a:r>
            <a:r>
              <a:rPr sz="850" spc="30" dirty="0">
                <a:solidFill>
                  <a:srgbClr val="333333"/>
                </a:solidFill>
                <a:latin typeface="Lucida Console"/>
                <a:cs typeface="Lucida Console"/>
              </a:rPr>
              <a:t> /sbin/nologin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8509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5" dirty="0">
                <a:solidFill>
                  <a:srgbClr val="333333"/>
                </a:solidFill>
                <a:latin typeface="微软雅黑"/>
                <a:cs typeface="微软雅黑"/>
              </a:rPr>
              <a:t>步：解压</a:t>
            </a:r>
            <a:r>
              <a:rPr sz="950" b="1" spc="85" dirty="0">
                <a:solidFill>
                  <a:srgbClr val="333333"/>
                </a:solidFill>
                <a:latin typeface="Trebuchet MS"/>
                <a:cs typeface="Trebuchet MS"/>
              </a:rPr>
              <a:t>MySQL</a:t>
            </a:r>
            <a:r>
              <a:rPr sz="950" b="1" spc="25" dirty="0">
                <a:solidFill>
                  <a:srgbClr val="333333"/>
                </a:solidFill>
                <a:latin typeface="微软雅黑"/>
                <a:cs typeface="微软雅黑"/>
              </a:rPr>
              <a:t>安装软件包。将解压出的程序目录改名并移动到</a:t>
            </a:r>
            <a:r>
              <a:rPr sz="950" b="1" spc="45" dirty="0">
                <a:solidFill>
                  <a:srgbClr val="333333"/>
                </a:solidFill>
                <a:latin typeface="Trebuchet MS"/>
                <a:cs typeface="Trebuchet MS"/>
              </a:rPr>
              <a:t>/usr/local</a:t>
            </a:r>
            <a:r>
              <a:rPr sz="950" b="1" spc="20" dirty="0">
                <a:solidFill>
                  <a:srgbClr val="333333"/>
                </a:solidFill>
                <a:latin typeface="微软雅黑"/>
                <a:cs typeface="微软雅黑"/>
              </a:rPr>
              <a:t>目录下，对其进行初始 </a:t>
            </a:r>
            <a:r>
              <a:rPr sz="950" b="1" spc="25" dirty="0">
                <a:solidFill>
                  <a:srgbClr val="333333"/>
                </a:solidFill>
                <a:latin typeface="微软雅黑"/>
                <a:cs typeface="微软雅黑"/>
              </a:rPr>
              <a:t>化操作后便可使用。但请注意</a:t>
            </a:r>
            <a:r>
              <a:rPr sz="950" b="1" spc="5" dirty="0">
                <a:solidFill>
                  <a:srgbClr val="333333"/>
                </a:solidFill>
                <a:latin typeface="Trebuchet MS"/>
                <a:cs typeface="Trebuchet MS"/>
              </a:rPr>
              <a:t>.tar.xz</a:t>
            </a:r>
            <a:r>
              <a:rPr sz="950" b="1" spc="25" dirty="0">
                <a:solidFill>
                  <a:srgbClr val="333333"/>
                </a:solidFill>
                <a:latin typeface="微软雅黑"/>
                <a:cs typeface="微软雅黑"/>
              </a:rPr>
              <a:t>结尾的压缩包软件，不应用</a:t>
            </a:r>
            <a:r>
              <a:rPr sz="950" b="1" spc="-95" dirty="0">
                <a:solidFill>
                  <a:srgbClr val="333333"/>
                </a:solidFill>
                <a:latin typeface="Trebuchet MS"/>
                <a:cs typeface="Trebuchet MS"/>
              </a:rPr>
              <a:t>“z”</a:t>
            </a:r>
            <a:r>
              <a:rPr sz="950" b="1" spc="25" dirty="0">
                <a:solidFill>
                  <a:srgbClr val="333333"/>
                </a:solidFill>
                <a:latin typeface="微软雅黑"/>
                <a:cs typeface="微软雅黑"/>
              </a:rPr>
              <a:t>参数进行解压。</a:t>
            </a:r>
            <a:endParaRPr sz="950">
              <a:latin typeface="微软雅黑"/>
              <a:cs typeface="微软雅黑"/>
            </a:endParaRPr>
          </a:p>
          <a:p>
            <a:pPr>
              <a:lnSpc>
                <a:spcPct val="100000"/>
              </a:lnSpc>
              <a:spcBef>
                <a:spcPts val="45"/>
              </a:spcBef>
            </a:pPr>
            <a:endParaRPr sz="900">
              <a:latin typeface="微软雅黑"/>
              <a:cs typeface="微软雅黑"/>
            </a:endParaRPr>
          </a:p>
          <a:p>
            <a:pPr marL="136525" marR="178435">
              <a:lnSpc>
                <a:spcPct val="132400"/>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lnmp]#</a:t>
            </a:r>
            <a:r>
              <a:rPr sz="850" spc="40" dirty="0">
                <a:solidFill>
                  <a:srgbClr val="333333"/>
                </a:solidFill>
                <a:latin typeface="Lucida Console"/>
                <a:cs typeface="Lucida Console"/>
              </a:rPr>
              <a:t> </a:t>
            </a:r>
            <a:r>
              <a:rPr sz="850" spc="25" dirty="0">
                <a:solidFill>
                  <a:srgbClr val="333333"/>
                </a:solidFill>
                <a:latin typeface="Lucida Console"/>
                <a:cs typeface="Lucida Console"/>
              </a:rPr>
              <a:t>tar</a:t>
            </a:r>
            <a:r>
              <a:rPr sz="850" spc="40" dirty="0">
                <a:solidFill>
                  <a:srgbClr val="333333"/>
                </a:solidFill>
                <a:latin typeface="Lucida Console"/>
                <a:cs typeface="Lucida Console"/>
              </a:rPr>
              <a:t> </a:t>
            </a:r>
            <a:r>
              <a:rPr sz="850" spc="25" dirty="0">
                <a:solidFill>
                  <a:srgbClr val="333333"/>
                </a:solidFill>
                <a:latin typeface="Lucida Console"/>
                <a:cs typeface="Lucida Console"/>
              </a:rPr>
              <a:t>xvf</a:t>
            </a:r>
            <a:r>
              <a:rPr sz="850" spc="40" dirty="0">
                <a:solidFill>
                  <a:srgbClr val="333333"/>
                </a:solidFill>
                <a:latin typeface="Lucida Console"/>
                <a:cs typeface="Lucida Console"/>
              </a:rPr>
              <a:t> </a:t>
            </a:r>
            <a:r>
              <a:rPr sz="850" spc="30" dirty="0">
                <a:solidFill>
                  <a:srgbClr val="333333"/>
                </a:solidFill>
                <a:latin typeface="Lucida Console"/>
                <a:cs typeface="Lucida Console"/>
              </a:rPr>
              <a:t>mysql-8.0.18.tar.xz[root@linuxprobe</a:t>
            </a:r>
            <a:r>
              <a:rPr sz="850" spc="40" dirty="0">
                <a:solidFill>
                  <a:srgbClr val="333333"/>
                </a:solidFill>
                <a:latin typeface="Lucida Console"/>
                <a:cs typeface="Lucida Console"/>
              </a:rPr>
              <a:t> </a:t>
            </a:r>
            <a:r>
              <a:rPr sz="850" spc="25" dirty="0">
                <a:solidFill>
                  <a:srgbClr val="333333"/>
                </a:solidFill>
                <a:latin typeface="Lucida Console"/>
                <a:cs typeface="Lucida Console"/>
              </a:rPr>
              <a:t>lnmp]#</a:t>
            </a:r>
            <a:r>
              <a:rPr sz="850" spc="40" dirty="0">
                <a:solidFill>
                  <a:srgbClr val="333333"/>
                </a:solidFill>
                <a:latin typeface="Lucida Console"/>
                <a:cs typeface="Lucida Console"/>
              </a:rPr>
              <a:t> </a:t>
            </a:r>
            <a:r>
              <a:rPr sz="850" spc="20" dirty="0">
                <a:solidFill>
                  <a:srgbClr val="333333"/>
                </a:solidFill>
                <a:latin typeface="Lucida Console"/>
                <a:cs typeface="Lucida Console"/>
              </a:rPr>
              <a:t>mv </a:t>
            </a:r>
            <a:r>
              <a:rPr sz="850" spc="-495" dirty="0">
                <a:solidFill>
                  <a:srgbClr val="333333"/>
                </a:solidFill>
                <a:latin typeface="Lucida Console"/>
                <a:cs typeface="Lucida Console"/>
              </a:rPr>
              <a:t> </a:t>
            </a:r>
            <a:r>
              <a:rPr sz="850" spc="30" dirty="0">
                <a:solidFill>
                  <a:srgbClr val="333333"/>
                </a:solidFill>
                <a:latin typeface="Lucida Console"/>
                <a:cs typeface="Lucida Console"/>
              </a:rPr>
              <a:t>mysql-8.0.18-linux-glibc2.12-x86_64</a:t>
            </a:r>
            <a:r>
              <a:rPr sz="850" spc="35" dirty="0">
                <a:solidFill>
                  <a:srgbClr val="333333"/>
                </a:solidFill>
                <a:latin typeface="Lucida Console"/>
                <a:cs typeface="Lucida Console"/>
              </a:rPr>
              <a:t> </a:t>
            </a:r>
            <a:r>
              <a:rPr sz="850" spc="30" dirty="0">
                <a:solidFill>
                  <a:srgbClr val="333333"/>
                </a:solidFill>
                <a:latin typeface="Lucida Console"/>
                <a:cs typeface="Lucida Console"/>
              </a:rPr>
              <a:t>mysql[root@linuxprobe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lnmp]#</a:t>
            </a:r>
            <a:r>
              <a:rPr sz="850" spc="35" dirty="0">
                <a:solidFill>
                  <a:srgbClr val="333333"/>
                </a:solidFill>
                <a:latin typeface="Lucida Console"/>
                <a:cs typeface="Lucida Console"/>
              </a:rPr>
              <a:t> </a:t>
            </a:r>
            <a:r>
              <a:rPr sz="850" spc="20" dirty="0">
                <a:solidFill>
                  <a:srgbClr val="333333"/>
                </a:solidFill>
                <a:latin typeface="Lucida Console"/>
                <a:cs typeface="Lucida Console"/>
              </a:rPr>
              <a:t>mv</a:t>
            </a:r>
            <a:r>
              <a:rPr sz="850" spc="40" dirty="0">
                <a:solidFill>
                  <a:srgbClr val="333333"/>
                </a:solidFill>
                <a:latin typeface="Lucida Console"/>
                <a:cs typeface="Lucida Console"/>
              </a:rPr>
              <a:t> </a:t>
            </a:r>
            <a:r>
              <a:rPr sz="850" spc="25" dirty="0">
                <a:solidFill>
                  <a:srgbClr val="333333"/>
                </a:solidFill>
                <a:latin typeface="Lucida Console"/>
                <a:cs typeface="Lucida Console"/>
              </a:rPr>
              <a:t>mysql</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/usr/local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20955" algn="just">
              <a:lnSpc>
                <a:spcPct val="1316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5" dirty="0">
                <a:solidFill>
                  <a:srgbClr val="333333"/>
                </a:solidFill>
                <a:latin typeface="微软雅黑"/>
                <a:cs typeface="微软雅黑"/>
              </a:rPr>
              <a:t>步：生产环境中管理</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数据库时，有两个比较常用的目录。其一是</a:t>
            </a:r>
            <a:r>
              <a:rPr sz="950" b="1" spc="50" dirty="0">
                <a:solidFill>
                  <a:srgbClr val="333333"/>
                </a:solidFill>
                <a:latin typeface="Trebuchet MS"/>
                <a:cs typeface="Trebuchet MS"/>
              </a:rPr>
              <a:t>/usr/local/mysql</a:t>
            </a:r>
            <a:r>
              <a:rPr sz="950" b="1" spc="25" dirty="0">
                <a:solidFill>
                  <a:srgbClr val="333333"/>
                </a:solidFill>
                <a:latin typeface="微软雅黑"/>
                <a:cs typeface="微软雅黑"/>
              </a:rPr>
              <a:t>目录，这 是用于保存</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数据库程序文件的路径。还有一个是</a:t>
            </a:r>
            <a:r>
              <a:rPr sz="950" b="1" spc="50" dirty="0">
                <a:solidFill>
                  <a:srgbClr val="333333"/>
                </a:solidFill>
                <a:latin typeface="Trebuchet MS"/>
                <a:cs typeface="Trebuchet MS"/>
              </a:rPr>
              <a:t>/usr/local/mysql/data</a:t>
            </a:r>
            <a:r>
              <a:rPr sz="950" b="1" spc="25" dirty="0">
                <a:solidFill>
                  <a:srgbClr val="333333"/>
                </a:solidFill>
                <a:latin typeface="微软雅黑"/>
                <a:cs typeface="微软雅黑"/>
              </a:rPr>
              <a:t>目录，它用于存储数据 库的具体内容，每个数据库的内容会被单独存放到一个目录内。对于存放实际数据库文件的</a:t>
            </a:r>
            <a:r>
              <a:rPr sz="950" b="1" spc="65" dirty="0">
                <a:solidFill>
                  <a:srgbClr val="333333"/>
                </a:solidFill>
                <a:latin typeface="Trebuchet MS"/>
                <a:cs typeface="Trebuchet MS"/>
              </a:rPr>
              <a:t>data</a:t>
            </a:r>
            <a:r>
              <a:rPr sz="950" b="1" spc="20" dirty="0">
                <a:solidFill>
                  <a:srgbClr val="333333"/>
                </a:solidFill>
                <a:latin typeface="微软雅黑"/>
                <a:cs typeface="微软雅黑"/>
              </a:rPr>
              <a:t>目录， </a:t>
            </a:r>
            <a:r>
              <a:rPr sz="950" b="1" spc="25" dirty="0">
                <a:solidFill>
                  <a:srgbClr val="333333"/>
                </a:solidFill>
                <a:latin typeface="微软雅黑"/>
                <a:cs typeface="微软雅黑"/>
              </a:rPr>
              <a:t>用户需要先手动创建出来：</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30" dirty="0">
                <a:solidFill>
                  <a:srgbClr val="333333"/>
                </a:solidFill>
                <a:latin typeface="Lucida Console"/>
                <a:cs typeface="Lucida Console"/>
              </a:rPr>
              <a:t>[root@linuxprobe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lnmp]#</a:t>
            </a:r>
            <a:r>
              <a:rPr sz="850" spc="40" dirty="0">
                <a:solidFill>
                  <a:srgbClr val="333333"/>
                </a:solidFill>
                <a:latin typeface="Lucida Console"/>
                <a:cs typeface="Lucida Console"/>
              </a:rPr>
              <a:t> </a:t>
            </a:r>
            <a:r>
              <a:rPr sz="850" spc="20" dirty="0">
                <a:solidFill>
                  <a:srgbClr val="333333"/>
                </a:solidFill>
                <a:latin typeface="Lucida Console"/>
                <a:cs typeface="Lucida Console"/>
              </a:rPr>
              <a:t>cd</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/usr/local/mysql[root@linuxprobe</a:t>
            </a:r>
            <a:r>
              <a:rPr sz="850" spc="40" dirty="0">
                <a:solidFill>
                  <a:srgbClr val="333333"/>
                </a:solidFill>
                <a:latin typeface="Lucida Console"/>
                <a:cs typeface="Lucida Console"/>
              </a:rPr>
              <a:t> </a:t>
            </a:r>
            <a:r>
              <a:rPr sz="850" spc="30" dirty="0">
                <a:solidFill>
                  <a:srgbClr val="333333"/>
                </a:solidFill>
                <a:latin typeface="Lucida Console"/>
                <a:cs typeface="Lucida Console"/>
              </a:rPr>
              <a:t>mysql]#</a:t>
            </a:r>
            <a:r>
              <a:rPr sz="850" spc="35" dirty="0">
                <a:solidFill>
                  <a:srgbClr val="333333"/>
                </a:solidFill>
                <a:latin typeface="Lucida Console"/>
                <a:cs typeface="Lucida Console"/>
              </a:rPr>
              <a:t> </a:t>
            </a:r>
            <a:r>
              <a:rPr sz="850" spc="25" dirty="0">
                <a:solidFill>
                  <a:srgbClr val="333333"/>
                </a:solidFill>
                <a:latin typeface="Lucida Console"/>
                <a:cs typeface="Lucida Console"/>
              </a:rPr>
              <a:t>mkdir</a:t>
            </a:r>
            <a:r>
              <a:rPr sz="850" spc="40" dirty="0">
                <a:solidFill>
                  <a:srgbClr val="333333"/>
                </a:solidFill>
                <a:latin typeface="Lucida Console"/>
                <a:cs typeface="Lucida Console"/>
              </a:rPr>
              <a:t> </a:t>
            </a:r>
            <a:r>
              <a:rPr sz="850" spc="25" dirty="0">
                <a:solidFill>
                  <a:srgbClr val="333333"/>
                </a:solidFill>
                <a:latin typeface="Lucida Console"/>
                <a:cs typeface="Lucida Console"/>
              </a:rPr>
              <a:t>data</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2069" algn="just">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5" dirty="0">
                <a:solidFill>
                  <a:srgbClr val="333333"/>
                </a:solidFill>
                <a:latin typeface="微软雅黑"/>
                <a:cs typeface="微软雅黑"/>
              </a:rPr>
              <a:t>步：初始化</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服务程序，对目录进行授权，保证数据能够被</a:t>
            </a:r>
            <a:r>
              <a:rPr sz="950" b="1" spc="65" dirty="0">
                <a:solidFill>
                  <a:srgbClr val="333333"/>
                </a:solidFill>
                <a:latin typeface="Trebuchet MS"/>
                <a:cs typeface="Trebuchet MS"/>
              </a:rPr>
              <a:t>mysql</a:t>
            </a:r>
            <a:r>
              <a:rPr sz="950" b="1" spc="25" dirty="0">
                <a:solidFill>
                  <a:srgbClr val="333333"/>
                </a:solidFill>
                <a:latin typeface="微软雅黑"/>
                <a:cs typeface="微软雅黑"/>
              </a:rPr>
              <a:t>系统用户所读取。在初始化 阶段，应使用</a:t>
            </a:r>
            <a:r>
              <a:rPr sz="950" b="1" spc="65" dirty="0">
                <a:solidFill>
                  <a:srgbClr val="333333"/>
                </a:solidFill>
                <a:latin typeface="Trebuchet MS"/>
                <a:cs typeface="Trebuchet MS"/>
              </a:rPr>
              <a:t>mysqld</a:t>
            </a:r>
            <a:r>
              <a:rPr sz="950" b="1" spc="25" dirty="0">
                <a:solidFill>
                  <a:srgbClr val="333333"/>
                </a:solidFill>
                <a:latin typeface="微软雅黑"/>
                <a:cs typeface="微软雅黑"/>
              </a:rPr>
              <a:t>命令确认管理</a:t>
            </a:r>
            <a:r>
              <a:rPr sz="950" b="1" spc="85" dirty="0">
                <a:solidFill>
                  <a:srgbClr val="333333"/>
                </a:solidFill>
                <a:latin typeface="Trebuchet MS"/>
                <a:cs typeface="Trebuchet MS"/>
              </a:rPr>
              <a:t>MySQL</a:t>
            </a:r>
            <a:r>
              <a:rPr sz="950" b="1" spc="20" dirty="0">
                <a:solidFill>
                  <a:srgbClr val="333333"/>
                </a:solidFill>
                <a:latin typeface="微软雅黑"/>
                <a:cs typeface="微软雅黑"/>
              </a:rPr>
              <a:t>数据库服务的用户名称、数据保存目录及编码信息。信息确 认无误后会初始化完毕，在最后一段会给予用户初始化临时密码，一定要保存好，例如本书所分配的密 </a:t>
            </a:r>
            <a:r>
              <a:rPr sz="950" b="1" spc="25" dirty="0">
                <a:solidFill>
                  <a:srgbClr val="333333"/>
                </a:solidFill>
                <a:latin typeface="微软雅黑"/>
                <a:cs typeface="微软雅黑"/>
              </a:rPr>
              <a:t>码为</a:t>
            </a:r>
            <a:r>
              <a:rPr sz="950" b="1" spc="30" dirty="0">
                <a:solidFill>
                  <a:srgbClr val="333333"/>
                </a:solidFill>
                <a:latin typeface="Trebuchet MS"/>
                <a:cs typeface="Trebuchet MS"/>
              </a:rPr>
              <a:t>qfroRs,Ei4Ls</a:t>
            </a:r>
            <a:r>
              <a:rPr sz="950" b="1" spc="25"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136525" marR="106680">
              <a:lnSpc>
                <a:spcPct val="132400"/>
              </a:lnSpc>
            </a:pPr>
            <a:r>
              <a:rPr sz="850" spc="30" dirty="0">
                <a:solidFill>
                  <a:srgbClr val="333333"/>
                </a:solidFill>
                <a:latin typeface="Lucida Console"/>
                <a:cs typeface="Lucida Console"/>
              </a:rPr>
              <a:t>[root@linuxprobe mysql]#</a:t>
            </a:r>
            <a:r>
              <a:rPr sz="850" spc="35" dirty="0">
                <a:solidFill>
                  <a:srgbClr val="333333"/>
                </a:solidFill>
                <a:latin typeface="Lucida Console"/>
                <a:cs typeface="Lucida Console"/>
              </a:rPr>
              <a:t> </a:t>
            </a:r>
            <a:r>
              <a:rPr sz="850" spc="25" dirty="0">
                <a:solidFill>
                  <a:srgbClr val="333333"/>
                </a:solidFill>
                <a:latin typeface="Lucida Console"/>
                <a:cs typeface="Lucida Console"/>
              </a:rPr>
              <a:t>chown</a:t>
            </a:r>
            <a:r>
              <a:rPr sz="850" spc="30" dirty="0">
                <a:solidFill>
                  <a:srgbClr val="333333"/>
                </a:solidFill>
                <a:latin typeface="Lucida Console"/>
                <a:cs typeface="Lucida Console"/>
              </a:rPr>
              <a:t> </a:t>
            </a:r>
            <a:r>
              <a:rPr sz="850" spc="20" dirty="0">
                <a:solidFill>
                  <a:srgbClr val="333333"/>
                </a:solidFill>
                <a:latin typeface="Lucida Console"/>
                <a:cs typeface="Lucida Console"/>
              </a:rPr>
              <a:t>-R</a:t>
            </a:r>
            <a:r>
              <a:rPr sz="850" spc="35" dirty="0">
                <a:solidFill>
                  <a:srgbClr val="333333"/>
                </a:solidFill>
                <a:latin typeface="Lucida Console"/>
                <a:cs typeface="Lucida Console"/>
              </a:rPr>
              <a:t> </a:t>
            </a:r>
            <a:r>
              <a:rPr sz="850" spc="30" dirty="0">
                <a:solidFill>
                  <a:srgbClr val="333333"/>
                </a:solidFill>
                <a:latin typeface="Lucida Console"/>
                <a:cs typeface="Lucida Console"/>
              </a:rPr>
              <a:t>mysql:mysql</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/usr/local/mysql[root@linuxprobe </a:t>
            </a:r>
            <a:r>
              <a:rPr sz="850" spc="-500" dirty="0">
                <a:solidFill>
                  <a:srgbClr val="333333"/>
                </a:solidFill>
                <a:latin typeface="Lucida Console"/>
                <a:cs typeface="Lucida Console"/>
              </a:rPr>
              <a:t> </a:t>
            </a:r>
            <a:r>
              <a:rPr sz="850" spc="30" dirty="0">
                <a:solidFill>
                  <a:srgbClr val="333333"/>
                </a:solidFill>
                <a:latin typeface="Lucida Console"/>
                <a:cs typeface="Lucida Console"/>
              </a:rPr>
              <a:t>mysql]#</a:t>
            </a:r>
            <a:r>
              <a:rPr sz="850" spc="25" dirty="0">
                <a:solidFill>
                  <a:srgbClr val="333333"/>
                </a:solidFill>
                <a:latin typeface="Lucida Console"/>
                <a:cs typeface="Lucida Console"/>
              </a:rPr>
              <a:t> </a:t>
            </a:r>
            <a:r>
              <a:rPr sz="850" spc="20" dirty="0">
                <a:solidFill>
                  <a:srgbClr val="333333"/>
                </a:solidFill>
                <a:latin typeface="Lucida Console"/>
                <a:cs typeface="Lucida Console"/>
              </a:rPr>
              <a:t>cd</a:t>
            </a:r>
            <a:r>
              <a:rPr sz="850" spc="30" dirty="0">
                <a:solidFill>
                  <a:srgbClr val="333333"/>
                </a:solidFill>
                <a:latin typeface="Lucida Console"/>
                <a:cs typeface="Lucida Console"/>
              </a:rPr>
              <a:t> bin[root@linuxprobe </a:t>
            </a:r>
            <a:r>
              <a:rPr sz="850" spc="25" dirty="0">
                <a:solidFill>
                  <a:srgbClr val="333333"/>
                </a:solidFill>
                <a:latin typeface="Lucida Console"/>
                <a:cs typeface="Lucida Console"/>
              </a:rPr>
              <a:t>bin]#</a:t>
            </a:r>
            <a:r>
              <a:rPr sz="850" spc="30" dirty="0">
                <a:solidFill>
                  <a:srgbClr val="333333"/>
                </a:solidFill>
                <a:latin typeface="Lucida Console"/>
                <a:cs typeface="Lucida Console"/>
              </a:rPr>
              <a:t> ./mysqld --initialize --user=mysql </a:t>
            </a:r>
            <a:r>
              <a:rPr sz="850" spc="20" dirty="0">
                <a:solidFill>
                  <a:srgbClr val="333333"/>
                </a:solidFill>
                <a:latin typeface="Lucida Console"/>
                <a:cs typeface="Lucida Console"/>
              </a:rPr>
              <a:t>-- </a:t>
            </a:r>
            <a:r>
              <a:rPr sz="850" spc="25" dirty="0">
                <a:solidFill>
                  <a:srgbClr val="333333"/>
                </a:solidFill>
                <a:latin typeface="Lucida Console"/>
                <a:cs typeface="Lucida Console"/>
              </a:rPr>
              <a:t> </a:t>
            </a:r>
            <a:r>
              <a:rPr sz="850" spc="30" dirty="0">
                <a:solidFill>
                  <a:srgbClr val="333333"/>
                </a:solidFill>
                <a:latin typeface="Lucida Console"/>
                <a:cs typeface="Lucida Console"/>
              </a:rPr>
              <a:t>basedir=/usr/local/mysql --datadir=/usr/local/mysql/data2021-05- </a:t>
            </a:r>
            <a:r>
              <a:rPr sz="850" spc="35" dirty="0">
                <a:solidFill>
                  <a:srgbClr val="333333"/>
                </a:solidFill>
                <a:latin typeface="Lucida Console"/>
                <a:cs typeface="Lucida Console"/>
              </a:rPr>
              <a:t> </a:t>
            </a:r>
            <a:r>
              <a:rPr sz="850" spc="30" dirty="0">
                <a:solidFill>
                  <a:srgbClr val="333333"/>
                </a:solidFill>
                <a:latin typeface="Lucida Console"/>
                <a:cs typeface="Lucida Console"/>
              </a:rPr>
              <a:t>06T07:07:06.243270Z</a:t>
            </a:r>
            <a:r>
              <a:rPr sz="850" spc="25" dirty="0">
                <a:solidFill>
                  <a:srgbClr val="333333"/>
                </a:solidFill>
                <a:latin typeface="Lucida Console"/>
                <a:cs typeface="Lucida Console"/>
              </a:rPr>
              <a:t> </a:t>
            </a:r>
            <a:r>
              <a:rPr sz="850" spc="15" dirty="0">
                <a:solidFill>
                  <a:srgbClr val="333333"/>
                </a:solidFill>
                <a:latin typeface="Lucida Console"/>
                <a:cs typeface="Lucida Console"/>
              </a:rPr>
              <a:t>0</a:t>
            </a:r>
            <a:r>
              <a:rPr sz="850" spc="30" dirty="0">
                <a:solidFill>
                  <a:srgbClr val="333333"/>
                </a:solidFill>
                <a:latin typeface="Lucida Console"/>
                <a:cs typeface="Lucida Console"/>
              </a:rPr>
              <a:t> [System]</a:t>
            </a:r>
            <a:r>
              <a:rPr sz="850" spc="25" dirty="0">
                <a:solidFill>
                  <a:srgbClr val="333333"/>
                </a:solidFill>
                <a:latin typeface="Lucida Console"/>
                <a:cs typeface="Lucida Console"/>
              </a:rPr>
              <a:t> </a:t>
            </a:r>
            <a:r>
              <a:rPr sz="850" spc="30" dirty="0">
                <a:solidFill>
                  <a:srgbClr val="333333"/>
                </a:solidFill>
                <a:latin typeface="Lucida Console"/>
                <a:cs typeface="Lucida Console"/>
              </a:rPr>
              <a:t>[MY-013169] [Server]</a:t>
            </a:r>
            <a:endParaRPr sz="850">
              <a:latin typeface="Lucida Console"/>
              <a:cs typeface="Lucida Console"/>
            </a:endParaRPr>
          </a:p>
          <a:p>
            <a:pPr marL="136525" marR="111125">
              <a:lnSpc>
                <a:spcPct val="132400"/>
              </a:lnSpc>
            </a:pPr>
            <a:r>
              <a:rPr sz="850" spc="30" dirty="0">
                <a:solidFill>
                  <a:srgbClr val="333333"/>
                </a:solidFill>
                <a:latin typeface="Lucida Console"/>
                <a:cs typeface="Lucida Console"/>
              </a:rPr>
              <a:t>/usr/local/mysql/bin/mysqld (mysqld 8.0.18) initializing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a:t>
            </a:r>
            <a:r>
              <a:rPr sz="850" spc="25" dirty="0">
                <a:solidFill>
                  <a:srgbClr val="333333"/>
                </a:solidFill>
                <a:latin typeface="Lucida Console"/>
                <a:cs typeface="Lucida Console"/>
              </a:rPr>
              <a:t>server</a:t>
            </a:r>
            <a:r>
              <a:rPr sz="850" spc="35" dirty="0">
                <a:solidFill>
                  <a:srgbClr val="333333"/>
                </a:solidFill>
                <a:latin typeface="Lucida Console"/>
                <a:cs typeface="Lucida Console"/>
              </a:rPr>
              <a:t> </a:t>
            </a:r>
            <a:r>
              <a:rPr sz="850" spc="20" dirty="0">
                <a:solidFill>
                  <a:srgbClr val="333333"/>
                </a:solidFill>
                <a:latin typeface="Lucida Console"/>
                <a:cs typeface="Lucida Console"/>
              </a:rPr>
              <a:t>in</a:t>
            </a:r>
            <a:r>
              <a:rPr sz="850" spc="30" dirty="0">
                <a:solidFill>
                  <a:srgbClr val="333333"/>
                </a:solidFill>
                <a:latin typeface="Lucida Console"/>
                <a:cs typeface="Lucida Console"/>
              </a:rPr>
              <a:t> progress </a:t>
            </a:r>
            <a:r>
              <a:rPr sz="850" spc="-500" dirty="0">
                <a:solidFill>
                  <a:srgbClr val="333333"/>
                </a:solidFill>
                <a:latin typeface="Lucida Console"/>
                <a:cs typeface="Lucida Console"/>
              </a:rPr>
              <a:t> </a:t>
            </a:r>
            <a:r>
              <a:rPr sz="850" spc="20" dirty="0">
                <a:solidFill>
                  <a:srgbClr val="333333"/>
                </a:solidFill>
                <a:latin typeface="Lucida Console"/>
                <a:cs typeface="Lucida Console"/>
              </a:rPr>
              <a:t>as</a:t>
            </a:r>
            <a:r>
              <a:rPr sz="850" spc="30" dirty="0">
                <a:solidFill>
                  <a:srgbClr val="333333"/>
                </a:solidFill>
                <a:latin typeface="Lucida Console"/>
                <a:cs typeface="Lucida Console"/>
              </a:rPr>
              <a:t> process 76062021-05-06T07:07:08.116268Z </a:t>
            </a:r>
            <a:r>
              <a:rPr sz="850" spc="15" dirty="0">
                <a:solidFill>
                  <a:srgbClr val="333333"/>
                </a:solidFill>
                <a:latin typeface="Lucida Console"/>
                <a:cs typeface="Lucida Console"/>
              </a:rPr>
              <a:t>5</a:t>
            </a:r>
            <a:r>
              <a:rPr sz="850" spc="30" dirty="0">
                <a:solidFill>
                  <a:srgbClr val="333333"/>
                </a:solidFill>
                <a:latin typeface="Lucida Console"/>
                <a:cs typeface="Lucida Console"/>
              </a:rPr>
              <a:t> </a:t>
            </a:r>
            <a:r>
              <a:rPr sz="850" spc="25" dirty="0">
                <a:solidFill>
                  <a:srgbClr val="333333"/>
                </a:solidFill>
                <a:latin typeface="Lucida Console"/>
                <a:cs typeface="Lucida Console"/>
              </a:rPr>
              <a:t>[Note]</a:t>
            </a:r>
            <a:r>
              <a:rPr sz="850" spc="30" dirty="0">
                <a:solidFill>
                  <a:srgbClr val="333333"/>
                </a:solidFill>
                <a:latin typeface="Lucida Console"/>
                <a:cs typeface="Lucida Console"/>
              </a:rPr>
              <a:t> [MY-010454] [Server] </a:t>
            </a:r>
            <a:r>
              <a:rPr sz="850" spc="15" dirty="0">
                <a:solidFill>
                  <a:srgbClr val="333333"/>
                </a:solidFill>
                <a:latin typeface="Lucida Console"/>
                <a:cs typeface="Lucida Console"/>
              </a:rPr>
              <a:t>A</a:t>
            </a:r>
            <a:endParaRPr sz="850">
              <a:latin typeface="Lucida Console"/>
              <a:cs typeface="Lucida Console"/>
            </a:endParaRPr>
          </a:p>
          <a:p>
            <a:pPr marL="136525">
              <a:lnSpc>
                <a:spcPct val="100000"/>
              </a:lnSpc>
              <a:spcBef>
                <a:spcPts val="330"/>
              </a:spcBef>
            </a:pPr>
            <a:r>
              <a:rPr sz="850" spc="30" dirty="0">
                <a:solidFill>
                  <a:srgbClr val="333333"/>
                </a:solidFill>
                <a:latin typeface="Lucida Console"/>
                <a:cs typeface="Lucida Console"/>
              </a:rPr>
              <a:t>temporary</a:t>
            </a:r>
            <a:r>
              <a:rPr sz="850" spc="20" dirty="0">
                <a:solidFill>
                  <a:srgbClr val="333333"/>
                </a:solidFill>
                <a:latin typeface="Lucida Console"/>
                <a:cs typeface="Lucida Console"/>
              </a:rPr>
              <a:t> </a:t>
            </a:r>
            <a:r>
              <a:rPr sz="850" spc="30" dirty="0">
                <a:solidFill>
                  <a:srgbClr val="333333"/>
                </a:solidFill>
                <a:latin typeface="Lucida Console"/>
                <a:cs typeface="Lucida Console"/>
              </a:rPr>
              <a:t>password</a:t>
            </a:r>
            <a:r>
              <a:rPr sz="850" spc="25" dirty="0">
                <a:solidFill>
                  <a:srgbClr val="333333"/>
                </a:solidFill>
                <a:latin typeface="Lucida Console"/>
                <a:cs typeface="Lucida Console"/>
              </a:rPr>
              <a:t> </a:t>
            </a:r>
            <a:r>
              <a:rPr sz="850" spc="20" dirty="0">
                <a:solidFill>
                  <a:srgbClr val="333333"/>
                </a:solidFill>
                <a:latin typeface="Lucida Console"/>
                <a:cs typeface="Lucida Console"/>
              </a:rPr>
              <a:t>is</a:t>
            </a:r>
            <a:r>
              <a:rPr sz="850" spc="25" dirty="0">
                <a:solidFill>
                  <a:srgbClr val="333333"/>
                </a:solidFill>
                <a:latin typeface="Lucida Console"/>
                <a:cs typeface="Lucida Console"/>
              </a:rPr>
              <a:t> </a:t>
            </a:r>
            <a:r>
              <a:rPr sz="850" spc="30" dirty="0">
                <a:solidFill>
                  <a:srgbClr val="333333"/>
                </a:solidFill>
                <a:latin typeface="Lucida Console"/>
                <a:cs typeface="Lucida Console"/>
              </a:rPr>
              <a:t>generated</a:t>
            </a:r>
            <a:r>
              <a:rPr sz="850" spc="20" dirty="0">
                <a:solidFill>
                  <a:srgbClr val="333333"/>
                </a:solidFill>
                <a:latin typeface="Lucida Console"/>
                <a:cs typeface="Lucida Console"/>
              </a:rPr>
              <a:t> </a:t>
            </a:r>
            <a:r>
              <a:rPr sz="850" spc="25" dirty="0">
                <a:solidFill>
                  <a:srgbClr val="333333"/>
                </a:solidFill>
                <a:latin typeface="Lucida Console"/>
                <a:cs typeface="Lucida Console"/>
              </a:rPr>
              <a:t>for </a:t>
            </a:r>
            <a:r>
              <a:rPr sz="850" spc="30" dirty="0">
                <a:solidFill>
                  <a:srgbClr val="333333"/>
                </a:solidFill>
                <a:latin typeface="Lucida Console"/>
                <a:cs typeface="Lucida Console"/>
              </a:rPr>
              <a:t>root@localhost:</a:t>
            </a:r>
            <a:r>
              <a:rPr sz="850" spc="25" dirty="0">
                <a:solidFill>
                  <a:srgbClr val="333333"/>
                </a:solidFill>
                <a:latin typeface="Lucida Console"/>
                <a:cs typeface="Lucida Console"/>
              </a:rPr>
              <a:t> </a:t>
            </a:r>
            <a:r>
              <a:rPr sz="850" spc="30" dirty="0">
                <a:solidFill>
                  <a:srgbClr val="333333"/>
                </a:solidFill>
                <a:latin typeface="Lucida Console"/>
                <a:cs typeface="Lucida Console"/>
              </a:rPr>
              <a:t>qfroRs,Ei4Ls</a:t>
            </a:r>
            <a:endParaRPr sz="850">
              <a:latin typeface="Lucida Console"/>
              <a:cs typeface="Lucida Console"/>
            </a:endParaRPr>
          </a:p>
        </p:txBody>
      </p:sp>
      <p:sp>
        <p:nvSpPr>
          <p:cNvPr id="24" name="object 24"/>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368</a:t>
            </a:fld>
            <a:endParaRPr sz="800">
              <a:latin typeface="小哥哥网恋吗"/>
              <a:cs typeface="小哥哥网恋吗"/>
            </a:endParaRPr>
          </a:p>
        </p:txBody>
      </p:sp>
      <p:sp>
        <p:nvSpPr>
          <p:cNvPr id="23" name="object 2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083234"/>
            <a:ext cx="5651500" cy="1010285"/>
            <a:chOff x="959124" y="1083234"/>
            <a:chExt cx="5651500" cy="1010285"/>
          </a:xfrm>
        </p:grpSpPr>
        <p:sp>
          <p:nvSpPr>
            <p:cNvPr id="3" name="object 3"/>
            <p:cNvSpPr/>
            <p:nvPr/>
          </p:nvSpPr>
          <p:spPr>
            <a:xfrm>
              <a:off x="963889" y="1087999"/>
              <a:ext cx="5641975" cy="1000760"/>
            </a:xfrm>
            <a:custGeom>
              <a:avLst/>
              <a:gdLst/>
              <a:ahLst/>
              <a:cxnLst/>
              <a:rect l="l" t="t" r="r" b="b"/>
              <a:pathLst>
                <a:path w="5641975" h="1000760">
                  <a:moveTo>
                    <a:pt x="5617597" y="1000589"/>
                  </a:moveTo>
                  <a:lnTo>
                    <a:pt x="23823" y="1000589"/>
                  </a:lnTo>
                  <a:lnTo>
                    <a:pt x="20659" y="1000294"/>
                  </a:lnTo>
                  <a:lnTo>
                    <a:pt x="0" y="979739"/>
                  </a:lnTo>
                  <a:lnTo>
                    <a:pt x="0" y="976766"/>
                  </a:lnTo>
                  <a:lnTo>
                    <a:pt x="0" y="20545"/>
                  </a:lnTo>
                  <a:lnTo>
                    <a:pt x="20659" y="0"/>
                  </a:lnTo>
                  <a:lnTo>
                    <a:pt x="5620752" y="0"/>
                  </a:lnTo>
                  <a:lnTo>
                    <a:pt x="5641421" y="20545"/>
                  </a:lnTo>
                  <a:lnTo>
                    <a:pt x="5641421" y="979739"/>
                  </a:lnTo>
                  <a:lnTo>
                    <a:pt x="5626717" y="998207"/>
                  </a:lnTo>
                  <a:lnTo>
                    <a:pt x="5623792" y="999694"/>
                  </a:lnTo>
                  <a:lnTo>
                    <a:pt x="5620752" y="1000294"/>
                  </a:lnTo>
                  <a:lnTo>
                    <a:pt x="5617597" y="1000589"/>
                  </a:lnTo>
                  <a:close/>
                </a:path>
              </a:pathLst>
            </a:custGeom>
            <a:solidFill>
              <a:srgbClr val="F8F8F8"/>
            </a:solidFill>
          </p:spPr>
          <p:txBody>
            <a:bodyPr wrap="square" lIns="0" tIns="0" rIns="0" bIns="0" rtlCol="0"/>
            <a:lstStyle/>
            <a:p>
              <a:endParaRPr/>
            </a:p>
          </p:txBody>
        </p:sp>
        <p:sp>
          <p:nvSpPr>
            <p:cNvPr id="4" name="object 4"/>
            <p:cNvSpPr/>
            <p:nvPr/>
          </p:nvSpPr>
          <p:spPr>
            <a:xfrm>
              <a:off x="963889" y="1087999"/>
              <a:ext cx="5641975" cy="1000760"/>
            </a:xfrm>
            <a:custGeom>
              <a:avLst/>
              <a:gdLst/>
              <a:ahLst/>
              <a:cxnLst/>
              <a:rect l="l" t="t" r="r" b="b"/>
              <a:pathLst>
                <a:path w="5641975" h="1000760">
                  <a:moveTo>
                    <a:pt x="0" y="976766"/>
                  </a:moveTo>
                  <a:lnTo>
                    <a:pt x="0" y="23823"/>
                  </a:lnTo>
                  <a:lnTo>
                    <a:pt x="0" y="20545"/>
                  </a:lnTo>
                  <a:lnTo>
                    <a:pt x="600" y="17572"/>
                  </a:lnTo>
                  <a:lnTo>
                    <a:pt x="1810" y="14589"/>
                  </a:lnTo>
                  <a:lnTo>
                    <a:pt x="3020" y="11616"/>
                  </a:lnTo>
                  <a:lnTo>
                    <a:pt x="4745" y="8929"/>
                  </a:lnTo>
                  <a:lnTo>
                    <a:pt x="6975" y="6851"/>
                  </a:lnTo>
                  <a:lnTo>
                    <a:pt x="9214" y="4764"/>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764"/>
                  </a:lnTo>
                  <a:lnTo>
                    <a:pt x="5634446" y="6851"/>
                  </a:lnTo>
                  <a:lnTo>
                    <a:pt x="5636675" y="8929"/>
                  </a:lnTo>
                  <a:lnTo>
                    <a:pt x="5638400" y="11616"/>
                  </a:lnTo>
                  <a:lnTo>
                    <a:pt x="5639610" y="14294"/>
                  </a:lnTo>
                  <a:lnTo>
                    <a:pt x="5640821" y="17572"/>
                  </a:lnTo>
                  <a:lnTo>
                    <a:pt x="5641421" y="20545"/>
                  </a:lnTo>
                  <a:lnTo>
                    <a:pt x="5641421" y="23823"/>
                  </a:lnTo>
                  <a:lnTo>
                    <a:pt x="5641421" y="976766"/>
                  </a:lnTo>
                  <a:lnTo>
                    <a:pt x="5641421" y="979739"/>
                  </a:lnTo>
                  <a:lnTo>
                    <a:pt x="5640821" y="982722"/>
                  </a:lnTo>
                  <a:lnTo>
                    <a:pt x="5639610" y="985400"/>
                  </a:lnTo>
                  <a:lnTo>
                    <a:pt x="5638400" y="988382"/>
                  </a:lnTo>
                  <a:lnTo>
                    <a:pt x="5626717" y="998207"/>
                  </a:lnTo>
                  <a:lnTo>
                    <a:pt x="5623792" y="999694"/>
                  </a:lnTo>
                  <a:lnTo>
                    <a:pt x="5620752" y="1000294"/>
                  </a:lnTo>
                  <a:lnTo>
                    <a:pt x="5617597" y="1000589"/>
                  </a:lnTo>
                  <a:lnTo>
                    <a:pt x="23823" y="1000589"/>
                  </a:lnTo>
                  <a:lnTo>
                    <a:pt x="1810" y="985400"/>
                  </a:lnTo>
                  <a:lnTo>
                    <a:pt x="600" y="982722"/>
                  </a:lnTo>
                  <a:lnTo>
                    <a:pt x="0" y="979739"/>
                  </a:lnTo>
                  <a:lnTo>
                    <a:pt x="0" y="97676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169172"/>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427473"/>
            <a:ext cx="5651500" cy="838835"/>
            <a:chOff x="959124" y="3427473"/>
            <a:chExt cx="5651500" cy="838835"/>
          </a:xfrm>
        </p:grpSpPr>
        <p:sp>
          <p:nvSpPr>
            <p:cNvPr id="7" name="object 7"/>
            <p:cNvSpPr/>
            <p:nvPr/>
          </p:nvSpPr>
          <p:spPr>
            <a:xfrm>
              <a:off x="963889" y="3432238"/>
              <a:ext cx="5641975" cy="829310"/>
            </a:xfrm>
            <a:custGeom>
              <a:avLst/>
              <a:gdLst/>
              <a:ahLst/>
              <a:cxnLst/>
              <a:rect l="l" t="t" r="r" b="b"/>
              <a:pathLst>
                <a:path w="5641975" h="829310">
                  <a:moveTo>
                    <a:pt x="5617597" y="829060"/>
                  </a:moveTo>
                  <a:lnTo>
                    <a:pt x="23823" y="829060"/>
                  </a:lnTo>
                  <a:lnTo>
                    <a:pt x="20659" y="828764"/>
                  </a:lnTo>
                  <a:lnTo>
                    <a:pt x="0" y="807914"/>
                  </a:lnTo>
                  <a:lnTo>
                    <a:pt x="0" y="805236"/>
                  </a:lnTo>
                  <a:lnTo>
                    <a:pt x="0" y="20250"/>
                  </a:lnTo>
                  <a:lnTo>
                    <a:pt x="600" y="16971"/>
                  </a:lnTo>
                  <a:lnTo>
                    <a:pt x="3020" y="11016"/>
                  </a:lnTo>
                  <a:lnTo>
                    <a:pt x="4745" y="8633"/>
                  </a:lnTo>
                  <a:lnTo>
                    <a:pt x="6975" y="6546"/>
                  </a:lnTo>
                  <a:lnTo>
                    <a:pt x="9214" y="4164"/>
                  </a:lnTo>
                  <a:lnTo>
                    <a:pt x="11787" y="2382"/>
                  </a:lnTo>
                  <a:lnTo>
                    <a:pt x="17629" y="590"/>
                  </a:lnTo>
                  <a:lnTo>
                    <a:pt x="20659" y="0"/>
                  </a:lnTo>
                  <a:lnTo>
                    <a:pt x="5620752" y="0"/>
                  </a:lnTo>
                  <a:lnTo>
                    <a:pt x="5623792" y="590"/>
                  </a:lnTo>
                  <a:lnTo>
                    <a:pt x="5629633" y="2382"/>
                  </a:lnTo>
                  <a:lnTo>
                    <a:pt x="5632206" y="4164"/>
                  </a:lnTo>
                  <a:lnTo>
                    <a:pt x="5634446" y="6546"/>
                  </a:lnTo>
                  <a:lnTo>
                    <a:pt x="5636675" y="8633"/>
                  </a:lnTo>
                  <a:lnTo>
                    <a:pt x="5638400" y="11016"/>
                  </a:lnTo>
                  <a:lnTo>
                    <a:pt x="5640821" y="16971"/>
                  </a:lnTo>
                  <a:lnTo>
                    <a:pt x="5641421" y="20250"/>
                  </a:lnTo>
                  <a:lnTo>
                    <a:pt x="5641421" y="807914"/>
                  </a:lnTo>
                  <a:lnTo>
                    <a:pt x="5620752" y="828764"/>
                  </a:lnTo>
                  <a:lnTo>
                    <a:pt x="5617597" y="829060"/>
                  </a:lnTo>
                  <a:close/>
                </a:path>
              </a:pathLst>
            </a:custGeom>
            <a:solidFill>
              <a:srgbClr val="F8F8F8"/>
            </a:solidFill>
          </p:spPr>
          <p:txBody>
            <a:bodyPr wrap="square" lIns="0" tIns="0" rIns="0" bIns="0" rtlCol="0"/>
            <a:lstStyle/>
            <a:p>
              <a:endParaRPr/>
            </a:p>
          </p:txBody>
        </p:sp>
        <p:sp>
          <p:nvSpPr>
            <p:cNvPr id="8" name="object 8"/>
            <p:cNvSpPr/>
            <p:nvPr/>
          </p:nvSpPr>
          <p:spPr>
            <a:xfrm>
              <a:off x="963889" y="3432238"/>
              <a:ext cx="5641975" cy="829310"/>
            </a:xfrm>
            <a:custGeom>
              <a:avLst/>
              <a:gdLst/>
              <a:ahLst/>
              <a:cxnLst/>
              <a:rect l="l" t="t" r="r" b="b"/>
              <a:pathLst>
                <a:path w="5641975" h="829310">
                  <a:moveTo>
                    <a:pt x="0" y="805236"/>
                  </a:moveTo>
                  <a:lnTo>
                    <a:pt x="0" y="23823"/>
                  </a:lnTo>
                  <a:lnTo>
                    <a:pt x="0" y="20250"/>
                  </a:lnTo>
                  <a:lnTo>
                    <a:pt x="600" y="16971"/>
                  </a:lnTo>
                  <a:lnTo>
                    <a:pt x="1810" y="13998"/>
                  </a:lnTo>
                  <a:lnTo>
                    <a:pt x="3020" y="11016"/>
                  </a:lnTo>
                  <a:lnTo>
                    <a:pt x="4745" y="8633"/>
                  </a:lnTo>
                  <a:lnTo>
                    <a:pt x="6975" y="6546"/>
                  </a:lnTo>
                  <a:lnTo>
                    <a:pt x="9214" y="4164"/>
                  </a:lnTo>
                  <a:lnTo>
                    <a:pt x="11787" y="2382"/>
                  </a:lnTo>
                  <a:lnTo>
                    <a:pt x="14703" y="1486"/>
                  </a:lnTo>
                  <a:lnTo>
                    <a:pt x="17629" y="590"/>
                  </a:lnTo>
                  <a:lnTo>
                    <a:pt x="20659" y="0"/>
                  </a:lnTo>
                  <a:lnTo>
                    <a:pt x="23823" y="0"/>
                  </a:lnTo>
                  <a:lnTo>
                    <a:pt x="5617597" y="0"/>
                  </a:lnTo>
                  <a:lnTo>
                    <a:pt x="5620752" y="0"/>
                  </a:lnTo>
                  <a:lnTo>
                    <a:pt x="5623792" y="590"/>
                  </a:lnTo>
                  <a:lnTo>
                    <a:pt x="5626717" y="1486"/>
                  </a:lnTo>
                  <a:lnTo>
                    <a:pt x="5629633" y="2382"/>
                  </a:lnTo>
                  <a:lnTo>
                    <a:pt x="5632206" y="4164"/>
                  </a:lnTo>
                  <a:lnTo>
                    <a:pt x="5634446" y="6546"/>
                  </a:lnTo>
                  <a:lnTo>
                    <a:pt x="5636675" y="8633"/>
                  </a:lnTo>
                  <a:lnTo>
                    <a:pt x="5638400" y="11016"/>
                  </a:lnTo>
                  <a:lnTo>
                    <a:pt x="5639610" y="13998"/>
                  </a:lnTo>
                  <a:lnTo>
                    <a:pt x="5640821" y="16971"/>
                  </a:lnTo>
                  <a:lnTo>
                    <a:pt x="5641421" y="20250"/>
                  </a:lnTo>
                  <a:lnTo>
                    <a:pt x="5641421" y="23823"/>
                  </a:lnTo>
                  <a:lnTo>
                    <a:pt x="5641421" y="805236"/>
                  </a:lnTo>
                  <a:lnTo>
                    <a:pt x="5641421" y="807914"/>
                  </a:lnTo>
                  <a:lnTo>
                    <a:pt x="5640821" y="810897"/>
                  </a:lnTo>
                  <a:lnTo>
                    <a:pt x="5617597" y="829060"/>
                  </a:lnTo>
                  <a:lnTo>
                    <a:pt x="23823" y="829060"/>
                  </a:lnTo>
                  <a:lnTo>
                    <a:pt x="0" y="807914"/>
                  </a:lnTo>
                  <a:lnTo>
                    <a:pt x="0" y="80523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513411"/>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5123712"/>
            <a:ext cx="5651500" cy="1868170"/>
            <a:chOff x="959124" y="5123712"/>
            <a:chExt cx="5651500" cy="1868170"/>
          </a:xfrm>
        </p:grpSpPr>
        <p:sp>
          <p:nvSpPr>
            <p:cNvPr id="11" name="object 11"/>
            <p:cNvSpPr/>
            <p:nvPr/>
          </p:nvSpPr>
          <p:spPr>
            <a:xfrm>
              <a:off x="963889" y="5128476"/>
              <a:ext cx="5641975" cy="1858645"/>
            </a:xfrm>
            <a:custGeom>
              <a:avLst/>
              <a:gdLst/>
              <a:ahLst/>
              <a:cxnLst/>
              <a:rect l="l" t="t" r="r" b="b"/>
              <a:pathLst>
                <a:path w="5641975" h="1858645">
                  <a:moveTo>
                    <a:pt x="5617597" y="1858238"/>
                  </a:moveTo>
                  <a:lnTo>
                    <a:pt x="23823" y="1858238"/>
                  </a:lnTo>
                  <a:lnTo>
                    <a:pt x="20659" y="1857943"/>
                  </a:lnTo>
                  <a:lnTo>
                    <a:pt x="0" y="1837388"/>
                  </a:lnTo>
                  <a:lnTo>
                    <a:pt x="0" y="1834414"/>
                  </a:lnTo>
                  <a:lnTo>
                    <a:pt x="0" y="20250"/>
                  </a:lnTo>
                  <a:lnTo>
                    <a:pt x="600" y="16971"/>
                  </a:lnTo>
                  <a:lnTo>
                    <a:pt x="3020" y="11320"/>
                  </a:lnTo>
                  <a:lnTo>
                    <a:pt x="4745" y="8633"/>
                  </a:lnTo>
                  <a:lnTo>
                    <a:pt x="6975" y="6556"/>
                  </a:lnTo>
                  <a:lnTo>
                    <a:pt x="9214" y="4173"/>
                  </a:lnTo>
                  <a:lnTo>
                    <a:pt x="11787" y="2382"/>
                  </a:lnTo>
                  <a:lnTo>
                    <a:pt x="17629" y="600"/>
                  </a:lnTo>
                  <a:lnTo>
                    <a:pt x="20659" y="0"/>
                  </a:lnTo>
                  <a:lnTo>
                    <a:pt x="5620752" y="0"/>
                  </a:lnTo>
                  <a:lnTo>
                    <a:pt x="5623792" y="600"/>
                  </a:lnTo>
                  <a:lnTo>
                    <a:pt x="5626717" y="1791"/>
                  </a:lnTo>
                  <a:lnTo>
                    <a:pt x="5629633" y="2677"/>
                  </a:lnTo>
                  <a:lnTo>
                    <a:pt x="5632206" y="4173"/>
                  </a:lnTo>
                  <a:lnTo>
                    <a:pt x="5634446" y="6556"/>
                  </a:lnTo>
                  <a:lnTo>
                    <a:pt x="5636675" y="8633"/>
                  </a:lnTo>
                  <a:lnTo>
                    <a:pt x="5638400" y="11320"/>
                  </a:lnTo>
                  <a:lnTo>
                    <a:pt x="5640821" y="16971"/>
                  </a:lnTo>
                  <a:lnTo>
                    <a:pt x="5641421" y="20250"/>
                  </a:lnTo>
                  <a:lnTo>
                    <a:pt x="5641421" y="1837388"/>
                  </a:lnTo>
                  <a:lnTo>
                    <a:pt x="5626717" y="1855856"/>
                  </a:lnTo>
                  <a:lnTo>
                    <a:pt x="5623792" y="1857342"/>
                  </a:lnTo>
                  <a:lnTo>
                    <a:pt x="5620752" y="1857943"/>
                  </a:lnTo>
                  <a:lnTo>
                    <a:pt x="5617597" y="1858238"/>
                  </a:lnTo>
                  <a:close/>
                </a:path>
              </a:pathLst>
            </a:custGeom>
            <a:solidFill>
              <a:srgbClr val="F8F8F8"/>
            </a:solidFill>
          </p:spPr>
          <p:txBody>
            <a:bodyPr wrap="square" lIns="0" tIns="0" rIns="0" bIns="0" rtlCol="0"/>
            <a:lstStyle/>
            <a:p>
              <a:endParaRPr/>
            </a:p>
          </p:txBody>
        </p:sp>
        <p:sp>
          <p:nvSpPr>
            <p:cNvPr id="12" name="object 12"/>
            <p:cNvSpPr/>
            <p:nvPr/>
          </p:nvSpPr>
          <p:spPr>
            <a:xfrm>
              <a:off x="963889" y="5128476"/>
              <a:ext cx="5641975" cy="1858645"/>
            </a:xfrm>
            <a:custGeom>
              <a:avLst/>
              <a:gdLst/>
              <a:ahLst/>
              <a:cxnLst/>
              <a:rect l="l" t="t" r="r" b="b"/>
              <a:pathLst>
                <a:path w="5641975" h="1858645">
                  <a:moveTo>
                    <a:pt x="0" y="1834414"/>
                  </a:moveTo>
                  <a:lnTo>
                    <a:pt x="0" y="23823"/>
                  </a:lnTo>
                  <a:lnTo>
                    <a:pt x="0" y="20250"/>
                  </a:lnTo>
                  <a:lnTo>
                    <a:pt x="600" y="16971"/>
                  </a:lnTo>
                  <a:lnTo>
                    <a:pt x="1810" y="14294"/>
                  </a:lnTo>
                  <a:lnTo>
                    <a:pt x="3020" y="11320"/>
                  </a:lnTo>
                  <a:lnTo>
                    <a:pt x="4745" y="8633"/>
                  </a:lnTo>
                  <a:lnTo>
                    <a:pt x="6975" y="6556"/>
                  </a:lnTo>
                  <a:lnTo>
                    <a:pt x="9214" y="4173"/>
                  </a:lnTo>
                  <a:lnTo>
                    <a:pt x="11787" y="2382"/>
                  </a:lnTo>
                  <a:lnTo>
                    <a:pt x="14703" y="1486"/>
                  </a:lnTo>
                  <a:lnTo>
                    <a:pt x="17629" y="600"/>
                  </a:lnTo>
                  <a:lnTo>
                    <a:pt x="20659" y="0"/>
                  </a:lnTo>
                  <a:lnTo>
                    <a:pt x="23823" y="0"/>
                  </a:lnTo>
                  <a:lnTo>
                    <a:pt x="5617597" y="0"/>
                  </a:lnTo>
                  <a:lnTo>
                    <a:pt x="5620752" y="0"/>
                  </a:lnTo>
                  <a:lnTo>
                    <a:pt x="5623792" y="600"/>
                  </a:lnTo>
                  <a:lnTo>
                    <a:pt x="5626717" y="1791"/>
                  </a:lnTo>
                  <a:lnTo>
                    <a:pt x="5629633" y="2677"/>
                  </a:lnTo>
                  <a:lnTo>
                    <a:pt x="5632206" y="4173"/>
                  </a:lnTo>
                  <a:lnTo>
                    <a:pt x="5634446" y="6556"/>
                  </a:lnTo>
                  <a:lnTo>
                    <a:pt x="5636675" y="8633"/>
                  </a:lnTo>
                  <a:lnTo>
                    <a:pt x="5638400" y="11320"/>
                  </a:lnTo>
                  <a:lnTo>
                    <a:pt x="5639610" y="14294"/>
                  </a:lnTo>
                  <a:lnTo>
                    <a:pt x="5640821" y="16971"/>
                  </a:lnTo>
                  <a:lnTo>
                    <a:pt x="5641421" y="20250"/>
                  </a:lnTo>
                  <a:lnTo>
                    <a:pt x="5641421" y="23823"/>
                  </a:lnTo>
                  <a:lnTo>
                    <a:pt x="5641421" y="1834414"/>
                  </a:lnTo>
                  <a:lnTo>
                    <a:pt x="5641421" y="1837388"/>
                  </a:lnTo>
                  <a:lnTo>
                    <a:pt x="5640821" y="1840370"/>
                  </a:lnTo>
                  <a:lnTo>
                    <a:pt x="5639610" y="1843048"/>
                  </a:lnTo>
                  <a:lnTo>
                    <a:pt x="5638400" y="1846031"/>
                  </a:lnTo>
                  <a:lnTo>
                    <a:pt x="5626717" y="1855856"/>
                  </a:lnTo>
                  <a:lnTo>
                    <a:pt x="5623792" y="1857342"/>
                  </a:lnTo>
                  <a:lnTo>
                    <a:pt x="5620752" y="1857943"/>
                  </a:lnTo>
                  <a:lnTo>
                    <a:pt x="5617597" y="1858238"/>
                  </a:lnTo>
                  <a:lnTo>
                    <a:pt x="23823" y="1858238"/>
                  </a:lnTo>
                  <a:lnTo>
                    <a:pt x="1810" y="1843048"/>
                  </a:lnTo>
                  <a:lnTo>
                    <a:pt x="600" y="1840370"/>
                  </a:lnTo>
                  <a:lnTo>
                    <a:pt x="0" y="1837388"/>
                  </a:lnTo>
                  <a:lnTo>
                    <a:pt x="0" y="1834414"/>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5209650"/>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7849128"/>
            <a:ext cx="5651500" cy="1868170"/>
            <a:chOff x="959124" y="7849128"/>
            <a:chExt cx="5651500" cy="1868170"/>
          </a:xfrm>
        </p:grpSpPr>
        <p:sp>
          <p:nvSpPr>
            <p:cNvPr id="15" name="object 15"/>
            <p:cNvSpPr/>
            <p:nvPr/>
          </p:nvSpPr>
          <p:spPr>
            <a:xfrm>
              <a:off x="963889" y="7853893"/>
              <a:ext cx="5641975" cy="1858645"/>
            </a:xfrm>
            <a:custGeom>
              <a:avLst/>
              <a:gdLst/>
              <a:ahLst/>
              <a:cxnLst/>
              <a:rect l="l" t="t" r="r" b="b"/>
              <a:pathLst>
                <a:path w="5641975" h="1858645">
                  <a:moveTo>
                    <a:pt x="5617597" y="1858238"/>
                  </a:moveTo>
                  <a:lnTo>
                    <a:pt x="23823" y="1858238"/>
                  </a:lnTo>
                  <a:lnTo>
                    <a:pt x="20659" y="1857943"/>
                  </a:lnTo>
                  <a:lnTo>
                    <a:pt x="0" y="1837388"/>
                  </a:lnTo>
                  <a:lnTo>
                    <a:pt x="0" y="1834414"/>
                  </a:lnTo>
                  <a:lnTo>
                    <a:pt x="0" y="20250"/>
                  </a:lnTo>
                  <a:lnTo>
                    <a:pt x="600" y="16971"/>
                  </a:lnTo>
                  <a:lnTo>
                    <a:pt x="3020" y="11320"/>
                  </a:lnTo>
                  <a:lnTo>
                    <a:pt x="4745" y="8938"/>
                  </a:lnTo>
                  <a:lnTo>
                    <a:pt x="6975" y="6851"/>
                  </a:lnTo>
                  <a:lnTo>
                    <a:pt x="9214" y="4173"/>
                  </a:lnTo>
                  <a:lnTo>
                    <a:pt x="11787" y="2382"/>
                  </a:lnTo>
                  <a:lnTo>
                    <a:pt x="17629" y="600"/>
                  </a:lnTo>
                  <a:lnTo>
                    <a:pt x="20659" y="0"/>
                  </a:lnTo>
                  <a:lnTo>
                    <a:pt x="5620752" y="0"/>
                  </a:lnTo>
                  <a:lnTo>
                    <a:pt x="5623792" y="600"/>
                  </a:lnTo>
                  <a:lnTo>
                    <a:pt x="5629633" y="2382"/>
                  </a:lnTo>
                  <a:lnTo>
                    <a:pt x="5632206" y="4173"/>
                  </a:lnTo>
                  <a:lnTo>
                    <a:pt x="5634446" y="6851"/>
                  </a:lnTo>
                  <a:lnTo>
                    <a:pt x="5636675" y="8938"/>
                  </a:lnTo>
                  <a:lnTo>
                    <a:pt x="5638400" y="11320"/>
                  </a:lnTo>
                  <a:lnTo>
                    <a:pt x="5640821" y="16971"/>
                  </a:lnTo>
                  <a:lnTo>
                    <a:pt x="5641421" y="20250"/>
                  </a:lnTo>
                  <a:lnTo>
                    <a:pt x="5641421" y="1837388"/>
                  </a:lnTo>
                  <a:lnTo>
                    <a:pt x="5620752" y="1857943"/>
                  </a:lnTo>
                  <a:lnTo>
                    <a:pt x="5617597" y="1858238"/>
                  </a:lnTo>
                  <a:close/>
                </a:path>
              </a:pathLst>
            </a:custGeom>
            <a:solidFill>
              <a:srgbClr val="F8F8F8"/>
            </a:solidFill>
          </p:spPr>
          <p:txBody>
            <a:bodyPr wrap="square" lIns="0" tIns="0" rIns="0" bIns="0" rtlCol="0"/>
            <a:lstStyle/>
            <a:p>
              <a:endParaRPr/>
            </a:p>
          </p:txBody>
        </p:sp>
        <p:sp>
          <p:nvSpPr>
            <p:cNvPr id="16" name="object 16"/>
            <p:cNvSpPr/>
            <p:nvPr/>
          </p:nvSpPr>
          <p:spPr>
            <a:xfrm>
              <a:off x="963889" y="7853893"/>
              <a:ext cx="5641975" cy="1858645"/>
            </a:xfrm>
            <a:custGeom>
              <a:avLst/>
              <a:gdLst/>
              <a:ahLst/>
              <a:cxnLst/>
              <a:rect l="l" t="t" r="r" b="b"/>
              <a:pathLst>
                <a:path w="5641975" h="1858645">
                  <a:moveTo>
                    <a:pt x="0" y="1834414"/>
                  </a:moveTo>
                  <a:lnTo>
                    <a:pt x="0" y="23823"/>
                  </a:lnTo>
                  <a:lnTo>
                    <a:pt x="0" y="20250"/>
                  </a:lnTo>
                  <a:lnTo>
                    <a:pt x="600" y="16971"/>
                  </a:lnTo>
                  <a:lnTo>
                    <a:pt x="1810" y="14294"/>
                  </a:lnTo>
                  <a:lnTo>
                    <a:pt x="3020" y="11320"/>
                  </a:lnTo>
                  <a:lnTo>
                    <a:pt x="4745" y="8938"/>
                  </a:lnTo>
                  <a:lnTo>
                    <a:pt x="6975" y="6851"/>
                  </a:lnTo>
                  <a:lnTo>
                    <a:pt x="9214" y="4173"/>
                  </a:lnTo>
                  <a:lnTo>
                    <a:pt x="11787" y="2382"/>
                  </a:lnTo>
                  <a:lnTo>
                    <a:pt x="14703" y="1486"/>
                  </a:lnTo>
                  <a:lnTo>
                    <a:pt x="17629" y="600"/>
                  </a:lnTo>
                  <a:lnTo>
                    <a:pt x="20659" y="0"/>
                  </a:lnTo>
                  <a:lnTo>
                    <a:pt x="23823" y="0"/>
                  </a:lnTo>
                  <a:lnTo>
                    <a:pt x="5617597" y="0"/>
                  </a:lnTo>
                  <a:lnTo>
                    <a:pt x="5620752" y="0"/>
                  </a:lnTo>
                  <a:lnTo>
                    <a:pt x="5623792" y="600"/>
                  </a:lnTo>
                  <a:lnTo>
                    <a:pt x="5626717" y="1486"/>
                  </a:lnTo>
                  <a:lnTo>
                    <a:pt x="5629633" y="2382"/>
                  </a:lnTo>
                  <a:lnTo>
                    <a:pt x="5632206" y="4173"/>
                  </a:lnTo>
                  <a:lnTo>
                    <a:pt x="5634446" y="6851"/>
                  </a:lnTo>
                  <a:lnTo>
                    <a:pt x="5636675" y="8938"/>
                  </a:lnTo>
                  <a:lnTo>
                    <a:pt x="5638400" y="11320"/>
                  </a:lnTo>
                  <a:lnTo>
                    <a:pt x="5639610" y="14294"/>
                  </a:lnTo>
                  <a:lnTo>
                    <a:pt x="5640821" y="16971"/>
                  </a:lnTo>
                  <a:lnTo>
                    <a:pt x="5641421" y="20250"/>
                  </a:lnTo>
                  <a:lnTo>
                    <a:pt x="5641421" y="23823"/>
                  </a:lnTo>
                  <a:lnTo>
                    <a:pt x="5641421" y="1834414"/>
                  </a:lnTo>
                  <a:lnTo>
                    <a:pt x="5641421" y="1837388"/>
                  </a:lnTo>
                  <a:lnTo>
                    <a:pt x="5640821" y="1840370"/>
                  </a:lnTo>
                  <a:lnTo>
                    <a:pt x="5617597" y="1858238"/>
                  </a:lnTo>
                  <a:lnTo>
                    <a:pt x="23823" y="1858238"/>
                  </a:lnTo>
                  <a:lnTo>
                    <a:pt x="0" y="1837388"/>
                  </a:lnTo>
                  <a:lnTo>
                    <a:pt x="0" y="1834414"/>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7935066"/>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sp>
        <p:nvSpPr>
          <p:cNvPr id="18" name="object 18"/>
          <p:cNvSpPr txBox="1"/>
          <p:nvPr/>
        </p:nvSpPr>
        <p:spPr>
          <a:xfrm>
            <a:off x="1070306" y="8573785"/>
            <a:ext cx="4942840" cy="368935"/>
          </a:xfrm>
          <a:prstGeom prst="rect">
            <a:avLst/>
          </a:prstGeom>
        </p:spPr>
        <p:txBody>
          <a:bodyPr vert="horz" wrap="square" lIns="0" tIns="11430" rIns="0" bIns="0" rtlCol="0">
            <a:spAutoFit/>
          </a:bodyPr>
          <a:lstStyle/>
          <a:p>
            <a:pPr marL="12700" marR="5080" indent="806450">
              <a:lnSpc>
                <a:spcPct val="132400"/>
              </a:lnSpc>
              <a:spcBef>
                <a:spcPts val="90"/>
              </a:spcBef>
              <a:tabLst>
                <a:tab pos="1790700" algn="l"/>
                <a:tab pos="2792730" algn="l"/>
                <a:tab pos="4792345" algn="l"/>
              </a:tabLst>
            </a:pPr>
            <a:r>
              <a:rPr sz="850" spc="30" dirty="0">
                <a:solidFill>
                  <a:srgbClr val="333333"/>
                </a:solidFill>
                <a:latin typeface="Lucida Console"/>
                <a:cs typeface="Lucida Console"/>
              </a:rPr>
              <a:t>|</a:t>
            </a:r>
            <a:r>
              <a:rPr sz="850" spc="15" dirty="0">
                <a:solidFill>
                  <a:srgbClr val="333333"/>
                </a:solidFill>
                <a:latin typeface="Lucida Console"/>
                <a:cs typeface="Lucida Console"/>
              </a:rPr>
              <a:t>|</a:t>
            </a:r>
            <a:r>
              <a:rPr sz="850" spc="30" dirty="0">
                <a:solidFill>
                  <a:srgbClr val="333333"/>
                </a:solidFill>
                <a:latin typeface="Lucida Console"/>
                <a:cs typeface="Lucida Console"/>
              </a:rPr>
              <a:t> time_zon</a:t>
            </a:r>
            <a:r>
              <a:rPr sz="850" spc="15" dirty="0">
                <a:solidFill>
                  <a:srgbClr val="333333"/>
                </a:solidFill>
                <a:latin typeface="Lucida Console"/>
                <a:cs typeface="Lucida Console"/>
              </a:rPr>
              <a:t>e</a:t>
            </a:r>
            <a:r>
              <a:rPr sz="850" dirty="0">
                <a:solidFill>
                  <a:srgbClr val="333333"/>
                </a:solidFill>
                <a:latin typeface="Lucida Console"/>
                <a:cs typeface="Lucida Console"/>
              </a:rPr>
              <a:t>		</a:t>
            </a:r>
            <a:r>
              <a:rPr sz="850" spc="30" dirty="0">
                <a:solidFill>
                  <a:srgbClr val="333333"/>
                </a:solidFill>
                <a:latin typeface="Lucida Console"/>
                <a:cs typeface="Lucida Console"/>
              </a:rPr>
              <a:t>|</a:t>
            </a:r>
            <a:r>
              <a:rPr sz="850" spc="15" dirty="0">
                <a:solidFill>
                  <a:srgbClr val="333333"/>
                </a:solidFill>
                <a:latin typeface="Lucida Console"/>
                <a:cs typeface="Lucida Console"/>
              </a:rPr>
              <a:t>|</a:t>
            </a:r>
            <a:r>
              <a:rPr sz="850" spc="30" dirty="0">
                <a:solidFill>
                  <a:srgbClr val="333333"/>
                </a:solidFill>
                <a:latin typeface="Lucida Console"/>
                <a:cs typeface="Lucida Console"/>
              </a:rPr>
              <a:t> time_zone_leap_secon</a:t>
            </a:r>
            <a:r>
              <a:rPr sz="850" spc="15" dirty="0">
                <a:solidFill>
                  <a:srgbClr val="333333"/>
                </a:solidFill>
                <a:latin typeface="Lucida Console"/>
                <a:cs typeface="Lucida Console"/>
              </a:rPr>
              <a:t>d</a:t>
            </a:r>
            <a:r>
              <a:rPr sz="850" dirty="0">
                <a:solidFill>
                  <a:srgbClr val="333333"/>
                </a:solidFill>
                <a:latin typeface="Lucida Console"/>
                <a:cs typeface="Lucida Console"/>
              </a:rPr>
              <a:t>	</a:t>
            </a:r>
            <a:r>
              <a:rPr sz="850" spc="30" dirty="0">
                <a:solidFill>
                  <a:srgbClr val="333333"/>
                </a:solidFill>
                <a:latin typeface="Lucida Console"/>
                <a:cs typeface="Lucida Console"/>
              </a:rPr>
              <a:t>|</a:t>
            </a:r>
            <a:r>
              <a:rPr sz="850" spc="15" dirty="0">
                <a:solidFill>
                  <a:srgbClr val="333333"/>
                </a:solidFill>
                <a:latin typeface="Lucida Console"/>
                <a:cs typeface="Lucida Console"/>
              </a:rPr>
              <a:t>|  </a:t>
            </a:r>
            <a:r>
              <a:rPr sz="850" spc="30" dirty="0">
                <a:solidFill>
                  <a:srgbClr val="333333"/>
                </a:solidFill>
                <a:latin typeface="Lucida Console"/>
                <a:cs typeface="Lucida Console"/>
              </a:rPr>
              <a:t>time_zone_name	</a:t>
            </a:r>
            <a:r>
              <a:rPr sz="850" spc="20"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time_zone_transition</a:t>
            </a:r>
            <a:endParaRPr sz="850">
              <a:latin typeface="Lucida Console"/>
              <a:cs typeface="Lucida Console"/>
            </a:endParaRPr>
          </a:p>
        </p:txBody>
      </p:sp>
      <p:sp>
        <p:nvSpPr>
          <p:cNvPr id="23" name="object 23"/>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369</a:t>
            </a:fld>
            <a:endParaRPr sz="800">
              <a:latin typeface="小哥哥网恋吗"/>
              <a:cs typeface="小哥哥网恋吗"/>
            </a:endParaRPr>
          </a:p>
        </p:txBody>
      </p:sp>
      <p:sp>
        <p:nvSpPr>
          <p:cNvPr id="19" name="object 19"/>
          <p:cNvSpPr txBox="1"/>
          <p:nvPr/>
        </p:nvSpPr>
        <p:spPr>
          <a:xfrm>
            <a:off x="1070306" y="8952728"/>
            <a:ext cx="2309495" cy="161290"/>
          </a:xfrm>
          <a:prstGeom prst="rect">
            <a:avLst/>
          </a:prstGeom>
        </p:spPr>
        <p:txBody>
          <a:bodyPr vert="horz" wrap="square" lIns="0" tIns="17780" rIns="0" bIns="0" rtlCol="0">
            <a:spAutoFit/>
          </a:bodyPr>
          <a:lstStyle/>
          <a:p>
            <a:pPr marL="12700">
              <a:lnSpc>
                <a:spcPct val="100000"/>
              </a:lnSpc>
              <a:spcBef>
                <a:spcPts val="140"/>
              </a:spcBef>
            </a:pPr>
            <a:r>
              <a:rPr sz="850" spc="30" dirty="0">
                <a:solidFill>
                  <a:srgbClr val="333333"/>
                </a:solidFill>
                <a:latin typeface="Lucida Console"/>
                <a:cs typeface="Lucida Console"/>
              </a:rPr>
              <a:t>time_zone_transition_type</a:t>
            </a:r>
            <a:r>
              <a:rPr sz="850" spc="10" dirty="0">
                <a:solidFill>
                  <a:srgbClr val="333333"/>
                </a:solidFill>
                <a:latin typeface="Lucida Console"/>
                <a:cs typeface="Lucida Console"/>
              </a:rPr>
              <a:t> </a:t>
            </a:r>
            <a:r>
              <a:rPr sz="850" spc="20" dirty="0">
                <a:solidFill>
                  <a:srgbClr val="333333"/>
                </a:solidFill>
                <a:latin typeface="Lucida Console"/>
                <a:cs typeface="Lucida Console"/>
              </a:rPr>
              <a:t>||</a:t>
            </a:r>
            <a:r>
              <a:rPr sz="850" spc="15" dirty="0">
                <a:solidFill>
                  <a:srgbClr val="333333"/>
                </a:solidFill>
                <a:latin typeface="Lucida Console"/>
                <a:cs typeface="Lucida Console"/>
              </a:rPr>
              <a:t> </a:t>
            </a:r>
            <a:r>
              <a:rPr sz="850" spc="25" dirty="0">
                <a:solidFill>
                  <a:srgbClr val="333333"/>
                </a:solidFill>
                <a:latin typeface="Lucida Console"/>
                <a:cs typeface="Lucida Console"/>
              </a:rPr>
              <a:t>user</a:t>
            </a:r>
            <a:endParaRPr sz="850">
              <a:latin typeface="Lucida Console"/>
              <a:cs typeface="Lucida Console"/>
            </a:endParaRPr>
          </a:p>
        </p:txBody>
      </p:sp>
      <p:sp>
        <p:nvSpPr>
          <p:cNvPr id="20" name="object 20"/>
          <p:cNvSpPr txBox="1"/>
          <p:nvPr/>
        </p:nvSpPr>
        <p:spPr>
          <a:xfrm>
            <a:off x="4835541" y="8745304"/>
            <a:ext cx="1692910" cy="368935"/>
          </a:xfrm>
          <a:prstGeom prst="rect">
            <a:avLst/>
          </a:prstGeom>
        </p:spPr>
        <p:txBody>
          <a:bodyPr vert="horz" wrap="square" lIns="0" tIns="53340" rIns="0" bIns="0" rtlCol="0">
            <a:spAutoFit/>
          </a:bodyPr>
          <a:lstStyle/>
          <a:p>
            <a:pPr marL="23495">
              <a:lnSpc>
                <a:spcPct val="100000"/>
              </a:lnSpc>
              <a:spcBef>
                <a:spcPts val="420"/>
              </a:spcBef>
            </a:pPr>
            <a:r>
              <a:rPr sz="850" spc="20"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20" dirty="0">
                <a:solidFill>
                  <a:srgbClr val="333333"/>
                </a:solidFill>
                <a:latin typeface="Lucida Console"/>
                <a:cs typeface="Lucida Console"/>
              </a:rPr>
              <a:t>||</a:t>
            </a:r>
            <a:r>
              <a:rPr sz="850" spc="-10" dirty="0">
                <a:solidFill>
                  <a:srgbClr val="333333"/>
                </a:solidFill>
                <a:latin typeface="Lucida Console"/>
                <a:cs typeface="Lucida Console"/>
              </a:rPr>
              <a:t> </a:t>
            </a:r>
            <a:r>
              <a:rPr sz="850" spc="25" dirty="0">
                <a:solidFill>
                  <a:srgbClr val="333333"/>
                </a:solidFill>
                <a:latin typeface="Lucida Console"/>
                <a:cs typeface="Lucida Console"/>
              </a:rPr>
              <a:t>…………</a:t>
            </a:r>
            <a:r>
              <a:rPr sz="800" spc="90" dirty="0">
                <a:solidFill>
                  <a:srgbClr val="333333"/>
                </a:solidFill>
                <a:latin typeface="宋体"/>
                <a:cs typeface="宋体"/>
              </a:rPr>
              <a:t>省略部分输出信息</a:t>
            </a:r>
            <a:r>
              <a:rPr sz="850" spc="25" dirty="0">
                <a:solidFill>
                  <a:srgbClr val="333333"/>
                </a:solidFill>
                <a:latin typeface="Lucida Console"/>
                <a:cs typeface="Lucida Console"/>
              </a:rPr>
              <a:t>…………</a:t>
            </a:r>
            <a:endParaRPr sz="850">
              <a:latin typeface="Lucida Console"/>
              <a:cs typeface="Lucida Console"/>
            </a:endParaRPr>
          </a:p>
        </p:txBody>
      </p:sp>
      <p:sp>
        <p:nvSpPr>
          <p:cNvPr id="21" name="object 21"/>
          <p:cNvSpPr txBox="1"/>
          <p:nvPr/>
        </p:nvSpPr>
        <p:spPr>
          <a:xfrm>
            <a:off x="946424" y="9088342"/>
            <a:ext cx="5146675" cy="952500"/>
          </a:xfrm>
          <a:prstGeom prst="rect">
            <a:avLst/>
          </a:prstGeom>
        </p:spPr>
        <p:txBody>
          <a:bodyPr vert="horz" wrap="square" lIns="0" tIns="53340" rIns="0" bIns="0" rtlCol="0">
            <a:spAutoFit/>
          </a:bodyPr>
          <a:lstStyle/>
          <a:p>
            <a:pPr marL="136525">
              <a:lnSpc>
                <a:spcPct val="100000"/>
              </a:lnSpc>
              <a:spcBef>
                <a:spcPts val="420"/>
              </a:spcBef>
            </a:pPr>
            <a:r>
              <a:rPr sz="850" spc="30" dirty="0">
                <a:solidFill>
                  <a:srgbClr val="333333"/>
                </a:solidFill>
                <a:latin typeface="Lucida Console"/>
                <a:cs typeface="Lucida Console"/>
              </a:rPr>
              <a:t>|+---------------------------+33</a:t>
            </a:r>
            <a:r>
              <a:rPr sz="850" spc="35" dirty="0">
                <a:solidFill>
                  <a:srgbClr val="333333"/>
                </a:solidFill>
                <a:latin typeface="Lucida Console"/>
                <a:cs typeface="Lucida Console"/>
              </a:rPr>
              <a:t> </a:t>
            </a:r>
            <a:r>
              <a:rPr sz="850" spc="25" dirty="0">
                <a:solidFill>
                  <a:srgbClr val="333333"/>
                </a:solidFill>
                <a:latin typeface="Lucida Console"/>
                <a:cs typeface="Lucida Console"/>
              </a:rPr>
              <a:t>rows</a:t>
            </a:r>
            <a:r>
              <a:rPr sz="850" spc="35" dirty="0">
                <a:solidFill>
                  <a:srgbClr val="333333"/>
                </a:solidFill>
                <a:latin typeface="Lucida Console"/>
                <a:cs typeface="Lucida Console"/>
              </a:rPr>
              <a:t> </a:t>
            </a:r>
            <a:r>
              <a:rPr sz="850" spc="20" dirty="0">
                <a:solidFill>
                  <a:srgbClr val="333333"/>
                </a:solidFill>
                <a:latin typeface="Lucida Console"/>
                <a:cs typeface="Lucida Console"/>
              </a:rPr>
              <a:t>in</a:t>
            </a:r>
            <a:r>
              <a:rPr sz="850" spc="35" dirty="0">
                <a:solidFill>
                  <a:srgbClr val="333333"/>
                </a:solidFill>
                <a:latin typeface="Lucida Console"/>
                <a:cs typeface="Lucida Console"/>
              </a:rPr>
              <a:t> </a:t>
            </a:r>
            <a:r>
              <a:rPr sz="850" spc="25" dirty="0">
                <a:solidFill>
                  <a:srgbClr val="333333"/>
                </a:solidFill>
                <a:latin typeface="Lucida Console"/>
                <a:cs typeface="Lucida Console"/>
              </a:rPr>
              <a:t>set</a:t>
            </a:r>
            <a:r>
              <a:rPr sz="850" spc="40" dirty="0">
                <a:solidFill>
                  <a:srgbClr val="333333"/>
                </a:solidFill>
                <a:latin typeface="Lucida Console"/>
                <a:cs typeface="Lucida Console"/>
              </a:rPr>
              <a:t> </a:t>
            </a:r>
            <a:r>
              <a:rPr sz="850" spc="25" dirty="0">
                <a:solidFill>
                  <a:srgbClr val="333333"/>
                </a:solidFill>
                <a:latin typeface="Lucida Console"/>
                <a:cs typeface="Lucida Console"/>
              </a:rPr>
              <a:t>(0.00</a:t>
            </a:r>
            <a:r>
              <a:rPr sz="850" spc="35" dirty="0">
                <a:solidFill>
                  <a:srgbClr val="333333"/>
                </a:solidFill>
                <a:latin typeface="Lucida Console"/>
                <a:cs typeface="Lucida Console"/>
              </a:rPr>
              <a:t> </a:t>
            </a:r>
            <a:r>
              <a:rPr sz="850" spc="30" dirty="0">
                <a:solidFill>
                  <a:srgbClr val="333333"/>
                </a:solidFill>
                <a:latin typeface="Lucida Console"/>
                <a:cs typeface="Lucida Console"/>
              </a:rPr>
              <a:t>sec)mysql&gt;</a:t>
            </a:r>
            <a:r>
              <a:rPr sz="850" spc="35" dirty="0">
                <a:solidFill>
                  <a:srgbClr val="333333"/>
                </a:solidFill>
                <a:latin typeface="Lucida Console"/>
                <a:cs typeface="Lucida Console"/>
              </a:rPr>
              <a:t> </a:t>
            </a:r>
            <a:r>
              <a:rPr sz="850" spc="25" dirty="0">
                <a:solidFill>
                  <a:srgbClr val="333333"/>
                </a:solidFill>
                <a:latin typeface="Lucida Console"/>
                <a:cs typeface="Lucida Console"/>
              </a:rPr>
              <a:t>ALTER</a:t>
            </a:r>
            <a:r>
              <a:rPr sz="850" spc="40" dirty="0">
                <a:solidFill>
                  <a:srgbClr val="333333"/>
                </a:solidFill>
                <a:latin typeface="Lucida Console"/>
                <a:cs typeface="Lucida Console"/>
              </a:rPr>
              <a:t> </a:t>
            </a:r>
            <a:r>
              <a:rPr sz="850" spc="25" dirty="0">
                <a:solidFill>
                  <a:srgbClr val="333333"/>
                </a:solidFill>
                <a:latin typeface="Lucida Console"/>
                <a:cs typeface="Lucida Console"/>
              </a:rPr>
              <a:t>USER</a:t>
            </a:r>
            <a:endParaRPr sz="850">
              <a:latin typeface="Lucida Console"/>
              <a:cs typeface="Lucida Console"/>
            </a:endParaRPr>
          </a:p>
          <a:p>
            <a:pPr marL="136525" marR="916940">
              <a:lnSpc>
                <a:spcPct val="132400"/>
              </a:lnSpc>
            </a:pPr>
            <a:r>
              <a:rPr sz="850" spc="30" dirty="0">
                <a:solidFill>
                  <a:srgbClr val="333333"/>
                </a:solidFill>
                <a:latin typeface="Lucida Console"/>
                <a:cs typeface="Lucida Console"/>
              </a:rPr>
              <a:t>'root'@'localhost' IDENTIFIED </a:t>
            </a:r>
            <a:r>
              <a:rPr sz="850" spc="25" dirty="0">
                <a:solidFill>
                  <a:srgbClr val="333333"/>
                </a:solidFill>
                <a:latin typeface="Lucida Console"/>
                <a:cs typeface="Lucida Console"/>
              </a:rPr>
              <a:t>WITH </a:t>
            </a:r>
            <a:r>
              <a:rPr sz="850" spc="30" dirty="0">
                <a:solidFill>
                  <a:srgbClr val="333333"/>
                </a:solidFill>
                <a:latin typeface="Lucida Console"/>
                <a:cs typeface="Lucida Console"/>
              </a:rPr>
              <a:t>mysql_native_password </a:t>
            </a:r>
            <a:r>
              <a:rPr sz="850" spc="20" dirty="0">
                <a:solidFill>
                  <a:srgbClr val="333333"/>
                </a:solidFill>
                <a:latin typeface="Lucida Console"/>
                <a:cs typeface="Lucida Console"/>
              </a:rPr>
              <a:t>BY </a:t>
            </a:r>
            <a:r>
              <a:rPr sz="850" spc="-500" dirty="0">
                <a:solidFill>
                  <a:srgbClr val="333333"/>
                </a:solidFill>
                <a:latin typeface="Lucida Console"/>
                <a:cs typeface="Lucida Console"/>
              </a:rPr>
              <a:t> </a:t>
            </a:r>
            <a:r>
              <a:rPr sz="850" spc="30" dirty="0">
                <a:solidFill>
                  <a:srgbClr val="333333"/>
                </a:solidFill>
                <a:latin typeface="Lucida Console"/>
                <a:cs typeface="Lucida Console"/>
              </a:rPr>
              <a:t>'PObejCBeDzTRCncXwgBy';Query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0</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rows</a:t>
            </a:r>
            <a:r>
              <a:rPr sz="850" spc="30" dirty="0">
                <a:solidFill>
                  <a:srgbClr val="333333"/>
                </a:solidFill>
                <a:latin typeface="Lucida Console"/>
                <a:cs typeface="Lucida Console"/>
              </a:rPr>
              <a:t> affected</a:t>
            </a:r>
            <a:r>
              <a:rPr sz="850" spc="35" dirty="0">
                <a:solidFill>
                  <a:srgbClr val="333333"/>
                </a:solidFill>
                <a:latin typeface="Lucida Console"/>
                <a:cs typeface="Lucida Console"/>
              </a:rPr>
              <a:t> </a:t>
            </a:r>
            <a:r>
              <a:rPr sz="850" spc="25" dirty="0">
                <a:solidFill>
                  <a:srgbClr val="333333"/>
                </a:solidFill>
                <a:latin typeface="Lucida Console"/>
                <a:cs typeface="Lucida Console"/>
              </a:rPr>
              <a:t>(0.01</a:t>
            </a:r>
            <a:r>
              <a:rPr sz="850" spc="30" dirty="0">
                <a:solidFill>
                  <a:srgbClr val="333333"/>
                </a:solidFill>
                <a:latin typeface="Lucida Console"/>
                <a:cs typeface="Lucida Console"/>
              </a:rPr>
              <a:t> </a:t>
            </a:r>
            <a:r>
              <a:rPr sz="850" spc="25" dirty="0">
                <a:solidFill>
                  <a:srgbClr val="333333"/>
                </a:solidFill>
                <a:latin typeface="Lucida Console"/>
                <a:cs typeface="Lucida Console"/>
              </a:rPr>
              <a:t>sec)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b="1" spc="25" dirty="0">
                <a:solidFill>
                  <a:srgbClr val="333333"/>
                </a:solidFill>
                <a:latin typeface="微软雅黑"/>
                <a:cs typeface="微软雅黑"/>
              </a:rPr>
              <a:t>由于稍后将在</a:t>
            </a:r>
            <a:r>
              <a:rPr sz="950" b="1" spc="-20" dirty="0">
                <a:solidFill>
                  <a:srgbClr val="333333"/>
                </a:solidFill>
                <a:latin typeface="Trebuchet MS"/>
                <a:cs typeface="Trebuchet MS"/>
              </a:rPr>
              <a:t>20.4</a:t>
            </a:r>
            <a:r>
              <a:rPr sz="950" b="1" spc="25" dirty="0">
                <a:solidFill>
                  <a:srgbClr val="333333"/>
                </a:solidFill>
                <a:latin typeface="微软雅黑"/>
                <a:cs typeface="微软雅黑"/>
              </a:rPr>
              <a:t>小节安装部署</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网站系统，因此现在需要提前把数据库新建出来：</a:t>
            </a:r>
            <a:endParaRPr sz="950">
              <a:latin typeface="微软雅黑"/>
              <a:cs typeface="微软雅黑"/>
            </a:endParaRPr>
          </a:p>
        </p:txBody>
      </p:sp>
      <p:sp>
        <p:nvSpPr>
          <p:cNvPr id="22" name="object 22"/>
          <p:cNvSpPr txBox="1"/>
          <p:nvPr/>
        </p:nvSpPr>
        <p:spPr>
          <a:xfrm>
            <a:off x="819424" y="333049"/>
            <a:ext cx="5962015" cy="8266430"/>
          </a:xfrm>
          <a:prstGeom prst="rect">
            <a:avLst/>
          </a:prstGeom>
        </p:spPr>
        <p:txBody>
          <a:bodyPr vert="horz" wrap="square" lIns="0" tIns="12065" rIns="0" bIns="0" rtlCol="0">
            <a:spAutoFit/>
          </a:bodyPr>
          <a:lstStyle/>
          <a:p>
            <a:pPr marL="139700" marR="1320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5" dirty="0">
                <a:solidFill>
                  <a:srgbClr val="333333"/>
                </a:solidFill>
                <a:latin typeface="微软雅黑"/>
                <a:cs typeface="微软雅黑"/>
              </a:rPr>
              <a:t>步：与</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服务相似，</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数据库的二进制可执行命令也是单独存放在自身程序目录中的，</a:t>
            </a:r>
            <a:r>
              <a:rPr sz="950" b="1" spc="-365" dirty="0">
                <a:solidFill>
                  <a:srgbClr val="333333"/>
                </a:solidFill>
                <a:latin typeface="微软雅黑"/>
                <a:cs typeface="微软雅黑"/>
              </a:rPr>
              <a:t>每</a:t>
            </a:r>
            <a:r>
              <a:rPr sz="1200" baseline="34722" dirty="0">
                <a:latin typeface="小哥哥网恋吗"/>
                <a:cs typeface="小哥哥网恋吗"/>
              </a:rPr>
              <a:t>5/20 </a:t>
            </a:r>
            <a:r>
              <a:rPr sz="950" b="1" spc="25" dirty="0">
                <a:solidFill>
                  <a:srgbClr val="333333"/>
                </a:solidFill>
                <a:latin typeface="微软雅黑"/>
                <a:cs typeface="微软雅黑"/>
              </a:rPr>
              <a:t>一次都切换到</a:t>
            </a:r>
            <a:r>
              <a:rPr sz="950" b="1" spc="50" dirty="0">
                <a:solidFill>
                  <a:srgbClr val="333333"/>
                </a:solidFill>
                <a:latin typeface="Trebuchet MS"/>
                <a:cs typeface="Trebuchet MS"/>
              </a:rPr>
              <a:t>/usr/local/mysql/bin</a:t>
            </a:r>
            <a:r>
              <a:rPr sz="950" b="1" spc="25" dirty="0">
                <a:solidFill>
                  <a:srgbClr val="333333"/>
                </a:solidFill>
                <a:latin typeface="微软雅黑"/>
                <a:cs typeface="微软雅黑"/>
              </a:rPr>
              <a:t>目录中再执行着实有些麻烦，要能也加入到</a:t>
            </a:r>
            <a:r>
              <a:rPr sz="950" b="1" spc="50" dirty="0">
                <a:solidFill>
                  <a:srgbClr val="333333"/>
                </a:solidFill>
                <a:latin typeface="Trebuchet MS"/>
                <a:cs typeface="Trebuchet MS"/>
              </a:rPr>
              <a:t>PATH</a:t>
            </a:r>
            <a:r>
              <a:rPr sz="950" b="1" spc="25" dirty="0">
                <a:solidFill>
                  <a:srgbClr val="333333"/>
                </a:solidFill>
                <a:latin typeface="微软雅黑"/>
                <a:cs typeface="微软雅黑"/>
              </a:rPr>
              <a:t>变量中可就方便 </a:t>
            </a:r>
            <a:r>
              <a:rPr sz="950" b="1" spc="30" dirty="0">
                <a:solidFill>
                  <a:srgbClr val="333333"/>
                </a:solidFill>
                <a:latin typeface="微软雅黑"/>
                <a:cs typeface="微软雅黑"/>
              </a:rPr>
              <a:t> </a:t>
            </a:r>
            <a:r>
              <a:rPr sz="950" b="1" spc="25" dirty="0">
                <a:solidFill>
                  <a:srgbClr val="333333"/>
                </a:solidFill>
                <a:latin typeface="微软雅黑"/>
                <a:cs typeface="微软雅黑"/>
              </a:rPr>
              <a:t>太多了。说干就干：</a:t>
            </a:r>
            <a:endParaRPr sz="950">
              <a:latin typeface="微软雅黑"/>
              <a:cs typeface="微软雅黑"/>
            </a:endParaRPr>
          </a:p>
          <a:p>
            <a:pPr>
              <a:lnSpc>
                <a:spcPct val="100000"/>
              </a:lnSpc>
              <a:spcBef>
                <a:spcPts val="45"/>
              </a:spcBef>
            </a:pPr>
            <a:endParaRPr sz="900">
              <a:latin typeface="微软雅黑"/>
              <a:cs typeface="微软雅黑"/>
            </a:endParaRPr>
          </a:p>
          <a:p>
            <a:pPr marL="263525" marR="295910">
              <a:lnSpc>
                <a:spcPct val="132400"/>
              </a:lnSpc>
              <a:tabLst>
                <a:tab pos="3150235" algn="l"/>
              </a:tabLst>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bin]#</a:t>
            </a:r>
            <a:r>
              <a:rPr sz="850" spc="30" dirty="0">
                <a:solidFill>
                  <a:srgbClr val="333333"/>
                </a:solidFill>
                <a:latin typeface="Lucida Console"/>
                <a:cs typeface="Lucida Console"/>
              </a:rPr>
              <a:t>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~/.bash_profile# .bash_profile# </a:t>
            </a:r>
            <a:r>
              <a:rPr sz="850" spc="25" dirty="0">
                <a:solidFill>
                  <a:srgbClr val="333333"/>
                </a:solidFill>
                <a:latin typeface="Lucida Console"/>
                <a:cs typeface="Lucida Console"/>
              </a:rPr>
              <a:t>Get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the</a:t>
            </a:r>
            <a:r>
              <a:rPr sz="850" spc="30" dirty="0">
                <a:solidFill>
                  <a:srgbClr val="333333"/>
                </a:solidFill>
                <a:latin typeface="Lucida Console"/>
                <a:cs typeface="Lucida Console"/>
              </a:rPr>
              <a:t> aliases </a:t>
            </a:r>
            <a:r>
              <a:rPr sz="850" spc="25" dirty="0">
                <a:solidFill>
                  <a:srgbClr val="333333"/>
                </a:solidFill>
                <a:latin typeface="Lucida Console"/>
                <a:cs typeface="Lucida Console"/>
              </a:rPr>
              <a:t>and </a:t>
            </a:r>
            <a:r>
              <a:rPr sz="850" spc="-495" dirty="0">
                <a:solidFill>
                  <a:srgbClr val="333333"/>
                </a:solidFill>
                <a:latin typeface="Lucida Console"/>
                <a:cs typeface="Lucida Console"/>
              </a:rPr>
              <a:t> </a:t>
            </a:r>
            <a:r>
              <a:rPr sz="850" spc="30" dirty="0">
                <a:solidFill>
                  <a:srgbClr val="333333"/>
                </a:solidFill>
                <a:latin typeface="Lucida Console"/>
                <a:cs typeface="Lucida Console"/>
              </a:rPr>
              <a:t>functionsif</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20" dirty="0">
                <a:solidFill>
                  <a:srgbClr val="333333"/>
                </a:solidFill>
                <a:latin typeface="Lucida Console"/>
                <a:cs typeface="Lucida Console"/>
              </a:rPr>
              <a:t>-f</a:t>
            </a:r>
            <a:r>
              <a:rPr sz="850" spc="40" dirty="0">
                <a:solidFill>
                  <a:srgbClr val="333333"/>
                </a:solidFill>
                <a:latin typeface="Lucida Console"/>
                <a:cs typeface="Lucida Console"/>
              </a:rPr>
              <a:t> </a:t>
            </a:r>
            <a:r>
              <a:rPr sz="850" spc="30" dirty="0">
                <a:solidFill>
                  <a:srgbClr val="333333"/>
                </a:solidFill>
                <a:latin typeface="Lucida Console"/>
                <a:cs typeface="Lucida Console"/>
              </a:rPr>
              <a:t>~/.bashrc</a:t>
            </a:r>
            <a:r>
              <a:rPr sz="850" spc="35" dirty="0">
                <a:solidFill>
                  <a:srgbClr val="333333"/>
                </a:solidFill>
                <a:latin typeface="Lucida Console"/>
                <a:cs typeface="Lucida Console"/>
              </a:rPr>
              <a:t> </a:t>
            </a:r>
            <a:r>
              <a:rPr sz="850" spc="20" dirty="0">
                <a:solidFill>
                  <a:srgbClr val="333333"/>
                </a:solidFill>
                <a:latin typeface="Lucida Console"/>
                <a:cs typeface="Lucida Console"/>
              </a:rPr>
              <a:t>];</a:t>
            </a:r>
            <a:r>
              <a:rPr sz="850" spc="40" dirty="0">
                <a:solidFill>
                  <a:srgbClr val="333333"/>
                </a:solidFill>
                <a:latin typeface="Lucida Console"/>
                <a:cs typeface="Lucida Console"/>
              </a:rPr>
              <a:t> </a:t>
            </a:r>
            <a:r>
              <a:rPr sz="850" spc="25" dirty="0">
                <a:solidFill>
                  <a:srgbClr val="333333"/>
                </a:solidFill>
                <a:latin typeface="Lucida Console"/>
                <a:cs typeface="Lucida Console"/>
              </a:rPr>
              <a:t>then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~/.bashrcfi#</a:t>
            </a:r>
            <a:r>
              <a:rPr sz="850" spc="25" dirty="0">
                <a:solidFill>
                  <a:srgbClr val="333333"/>
                </a:solidFill>
                <a:latin typeface="Lucida Console"/>
                <a:cs typeface="Lucida Console"/>
              </a:rPr>
              <a:t> User</a:t>
            </a:r>
            <a:r>
              <a:rPr sz="850" spc="20" dirty="0">
                <a:solidFill>
                  <a:srgbClr val="333333"/>
                </a:solidFill>
                <a:latin typeface="Lucida Console"/>
                <a:cs typeface="Lucida Console"/>
              </a:rPr>
              <a:t> </a:t>
            </a:r>
            <a:r>
              <a:rPr sz="850" spc="30" dirty="0">
                <a:solidFill>
                  <a:srgbClr val="333333"/>
                </a:solidFill>
                <a:latin typeface="Lucida Console"/>
                <a:cs typeface="Lucida Console"/>
              </a:rPr>
              <a:t>specific </a:t>
            </a:r>
            <a:r>
              <a:rPr sz="850" spc="35" dirty="0">
                <a:solidFill>
                  <a:srgbClr val="333333"/>
                </a:solidFill>
                <a:latin typeface="Lucida Console"/>
                <a:cs typeface="Lucida Console"/>
              </a:rPr>
              <a:t> </a:t>
            </a:r>
            <a:r>
              <a:rPr sz="850" spc="30" dirty="0">
                <a:solidFill>
                  <a:srgbClr val="333333"/>
                </a:solidFill>
                <a:latin typeface="Lucida Console"/>
                <a:cs typeface="Lucida Console"/>
              </a:rPr>
              <a:t>environment</a:t>
            </a:r>
            <a:r>
              <a:rPr sz="850" spc="25" dirty="0">
                <a:solidFill>
                  <a:srgbClr val="333333"/>
                </a:solidFill>
                <a:latin typeface="Lucida Console"/>
                <a:cs typeface="Lucida Console"/>
              </a:rPr>
              <a:t> and</a:t>
            </a:r>
            <a:r>
              <a:rPr sz="850" spc="30" dirty="0">
                <a:solidFill>
                  <a:srgbClr val="333333"/>
                </a:solidFill>
                <a:latin typeface="Lucida Console"/>
                <a:cs typeface="Lucida Console"/>
              </a:rPr>
              <a:t> startup </a:t>
            </a:r>
            <a:r>
              <a:rPr sz="850" spc="35" dirty="0">
                <a:solidFill>
                  <a:srgbClr val="333333"/>
                </a:solidFill>
                <a:latin typeface="Lucida Console"/>
                <a:cs typeface="Lucida Console"/>
              </a:rPr>
              <a:t> </a:t>
            </a:r>
            <a:r>
              <a:rPr sz="850" spc="30" dirty="0">
                <a:solidFill>
                  <a:srgbClr val="333333"/>
                </a:solidFill>
                <a:latin typeface="Lucida Console"/>
                <a:cs typeface="Lucida Console"/>
              </a:rPr>
              <a:t>programsPATH=$PATH:$HOME/bin:/usr/local/nginx/sbin:/usr/local/mysql/binexport </a:t>
            </a:r>
            <a:r>
              <a:rPr sz="850" spc="35" dirty="0">
                <a:solidFill>
                  <a:srgbClr val="333333"/>
                </a:solidFill>
                <a:latin typeface="Lucida Console"/>
                <a:cs typeface="Lucida Console"/>
              </a:rPr>
              <a:t> </a:t>
            </a:r>
            <a:r>
              <a:rPr sz="850" spc="30" dirty="0">
                <a:solidFill>
                  <a:srgbClr val="333333"/>
                </a:solidFill>
                <a:latin typeface="Lucida Console"/>
                <a:cs typeface="Lucida Console"/>
              </a:rPr>
              <a:t>PATH[root@linuxprobe</a:t>
            </a:r>
            <a:r>
              <a:rPr sz="850" spc="25" dirty="0">
                <a:solidFill>
                  <a:srgbClr val="333333"/>
                </a:solidFill>
                <a:latin typeface="Lucida Console"/>
                <a:cs typeface="Lucida Console"/>
              </a:rPr>
              <a:t> bin]#</a:t>
            </a:r>
            <a:r>
              <a:rPr sz="850" spc="30" dirty="0">
                <a:solidFill>
                  <a:srgbClr val="333333"/>
                </a:solidFill>
                <a:latin typeface="Lucida Console"/>
                <a:cs typeface="Lucida Console"/>
              </a:rPr>
              <a:t> </a:t>
            </a:r>
            <a:r>
              <a:rPr sz="850" spc="25" dirty="0">
                <a:solidFill>
                  <a:srgbClr val="333333"/>
                </a:solidFill>
                <a:latin typeface="Lucida Console"/>
                <a:cs typeface="Lucida Console"/>
              </a:rPr>
              <a:t>source</a:t>
            </a:r>
            <a:r>
              <a:rPr sz="850" spc="30" dirty="0">
                <a:solidFill>
                  <a:srgbClr val="333333"/>
                </a:solidFill>
                <a:latin typeface="Lucida Console"/>
                <a:cs typeface="Lucida Console"/>
              </a:rPr>
              <a:t> ~/.bash_profile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39065" marR="187325">
              <a:lnSpc>
                <a:spcPct val="131600"/>
              </a:lnSpc>
              <a:spcBef>
                <a:spcPts val="5"/>
              </a:spcBef>
            </a:pPr>
            <a:r>
              <a:rPr sz="950" b="1" spc="25" dirty="0">
                <a:solidFill>
                  <a:srgbClr val="333333"/>
                </a:solidFill>
                <a:latin typeface="微软雅黑"/>
                <a:cs typeface="微软雅黑"/>
              </a:rPr>
              <a:t>这样设置后，即便返回到了源码目录，也可以继续执行</a:t>
            </a:r>
            <a:r>
              <a:rPr sz="950" b="1" spc="85" dirty="0">
                <a:solidFill>
                  <a:srgbClr val="333333"/>
                </a:solidFill>
                <a:latin typeface="Trebuchet MS"/>
                <a:cs typeface="Trebuchet MS"/>
              </a:rPr>
              <a:t>MySQL</a:t>
            </a:r>
            <a:r>
              <a:rPr sz="950" b="1" spc="20" dirty="0">
                <a:solidFill>
                  <a:srgbClr val="333333"/>
                </a:solidFill>
                <a:latin typeface="微软雅黑"/>
                <a:cs typeface="微软雅黑"/>
              </a:rPr>
              <a:t>数据库的管理命令。不过先别着急！既然 </a:t>
            </a:r>
            <a:r>
              <a:rPr sz="950" b="1" spc="25" dirty="0">
                <a:solidFill>
                  <a:srgbClr val="333333"/>
                </a:solidFill>
                <a:latin typeface="微软雅黑"/>
                <a:cs typeface="微软雅黑"/>
              </a:rPr>
              <a:t>是手动安装服务，那么让文件</a:t>
            </a:r>
            <a:r>
              <a:rPr sz="950" b="1" spc="-125" dirty="0">
                <a:solidFill>
                  <a:srgbClr val="333333"/>
                </a:solidFill>
                <a:latin typeface="Trebuchet MS"/>
                <a:cs typeface="Trebuchet MS"/>
              </a:rPr>
              <a:t>“</a:t>
            </a:r>
            <a:r>
              <a:rPr sz="950" b="1" spc="25" dirty="0">
                <a:solidFill>
                  <a:srgbClr val="333333"/>
                </a:solidFill>
                <a:latin typeface="微软雅黑"/>
                <a:cs typeface="微软雅黑"/>
              </a:rPr>
              <a:t>归位</a:t>
            </a:r>
            <a:r>
              <a:rPr sz="950" b="1" spc="-125" dirty="0">
                <a:solidFill>
                  <a:srgbClr val="333333"/>
                </a:solidFill>
                <a:latin typeface="Trebuchet MS"/>
                <a:cs typeface="Trebuchet MS"/>
              </a:rPr>
              <a:t>”</a:t>
            </a:r>
            <a:r>
              <a:rPr sz="950" b="1" spc="25" dirty="0">
                <a:solidFill>
                  <a:srgbClr val="333333"/>
                </a:solidFill>
                <a:latin typeface="微软雅黑"/>
                <a:cs typeface="微软雅黑"/>
              </a:rPr>
              <a:t>的重任就只得亲力亲为了</a:t>
            </a:r>
            <a:r>
              <a:rPr sz="950" b="1" spc="275" dirty="0">
                <a:solidFill>
                  <a:srgbClr val="333333"/>
                </a:solidFill>
                <a:latin typeface="Trebuchet MS"/>
                <a:cs typeface="Trebuchet MS"/>
              </a:rPr>
              <a:t>——</a:t>
            </a:r>
            <a:r>
              <a:rPr sz="950" b="1" spc="25" dirty="0">
                <a:solidFill>
                  <a:srgbClr val="333333"/>
                </a:solidFill>
                <a:latin typeface="微软雅黑"/>
                <a:cs typeface="微软雅黑"/>
              </a:rPr>
              <a:t>将启动脚本</a:t>
            </a:r>
            <a:r>
              <a:rPr sz="950" b="1" spc="40" dirty="0">
                <a:solidFill>
                  <a:srgbClr val="333333"/>
                </a:solidFill>
                <a:latin typeface="Trebuchet MS"/>
                <a:cs typeface="Trebuchet MS"/>
              </a:rPr>
              <a:t>mysql.server</a:t>
            </a:r>
            <a:r>
              <a:rPr sz="950" b="1" spc="25" dirty="0">
                <a:solidFill>
                  <a:srgbClr val="333333"/>
                </a:solidFill>
                <a:latin typeface="微软雅黑"/>
                <a:cs typeface="微软雅黑"/>
              </a:rPr>
              <a:t>放入</a:t>
            </a:r>
            <a:endParaRPr sz="950">
              <a:latin typeface="微软雅黑"/>
              <a:cs typeface="微软雅黑"/>
            </a:endParaRPr>
          </a:p>
          <a:p>
            <a:pPr marL="139065">
              <a:lnSpc>
                <a:spcPct val="100000"/>
              </a:lnSpc>
              <a:spcBef>
                <a:spcPts val="359"/>
              </a:spcBef>
            </a:pPr>
            <a:r>
              <a:rPr sz="950" b="1" spc="25" dirty="0">
                <a:solidFill>
                  <a:srgbClr val="333333"/>
                </a:solidFill>
                <a:latin typeface="微软雅黑"/>
                <a:cs typeface="微软雅黑"/>
              </a:rPr>
              <a:t>到</a:t>
            </a:r>
            <a:r>
              <a:rPr sz="950" b="1" spc="25" dirty="0">
                <a:solidFill>
                  <a:srgbClr val="333333"/>
                </a:solidFill>
                <a:latin typeface="Trebuchet MS"/>
                <a:cs typeface="Trebuchet MS"/>
              </a:rPr>
              <a:t>/etc/init.d</a:t>
            </a:r>
            <a:r>
              <a:rPr sz="950" b="1" spc="25" dirty="0">
                <a:solidFill>
                  <a:srgbClr val="333333"/>
                </a:solidFill>
                <a:latin typeface="微软雅黑"/>
                <a:cs typeface="微软雅黑"/>
              </a:rPr>
              <a:t>目录中，让服务器每次重启后都能自动启动数据库，并给予可执行权限。</a:t>
            </a:r>
            <a:endParaRPr sz="950">
              <a:latin typeface="微软雅黑"/>
              <a:cs typeface="微软雅黑"/>
            </a:endParaRPr>
          </a:p>
          <a:p>
            <a:pPr marL="139065" marR="176530">
              <a:lnSpc>
                <a:spcPct val="131600"/>
              </a:lnSpc>
              <a:spcBef>
                <a:spcPts val="750"/>
              </a:spcBef>
            </a:pPr>
            <a:r>
              <a:rPr sz="950" b="1" spc="25" dirty="0">
                <a:solidFill>
                  <a:srgbClr val="333333"/>
                </a:solidFill>
                <a:latin typeface="Trebuchet MS"/>
                <a:cs typeface="Trebuchet MS"/>
              </a:rPr>
              <a:t>libtinfo.so.5</a:t>
            </a:r>
            <a:r>
              <a:rPr sz="950" b="1" spc="25" dirty="0">
                <a:solidFill>
                  <a:srgbClr val="333333"/>
                </a:solidFill>
                <a:latin typeface="微软雅黑"/>
                <a:cs typeface="微软雅黑"/>
              </a:rPr>
              <a:t>文件是</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数据库在</a:t>
            </a:r>
            <a:r>
              <a:rPr sz="950" b="1" spc="-25" dirty="0">
                <a:solidFill>
                  <a:srgbClr val="333333"/>
                </a:solidFill>
                <a:latin typeface="Trebuchet MS"/>
                <a:cs typeface="Trebuchet MS"/>
              </a:rPr>
              <a:t>8.0</a:t>
            </a:r>
            <a:r>
              <a:rPr sz="950" b="1" spc="25" dirty="0">
                <a:solidFill>
                  <a:srgbClr val="333333"/>
                </a:solidFill>
                <a:latin typeface="微软雅黑"/>
                <a:cs typeface="微软雅黑"/>
              </a:rPr>
              <a:t>版本后重要的函数库文件，需要将</a:t>
            </a:r>
            <a:r>
              <a:rPr sz="950" b="1" spc="15" dirty="0">
                <a:solidFill>
                  <a:srgbClr val="333333"/>
                </a:solidFill>
                <a:latin typeface="Trebuchet MS"/>
                <a:cs typeface="Trebuchet MS"/>
              </a:rPr>
              <a:t>libtinfo.so.6.1</a:t>
            </a:r>
            <a:r>
              <a:rPr sz="950" b="1" spc="20" dirty="0">
                <a:solidFill>
                  <a:srgbClr val="333333"/>
                </a:solidFill>
                <a:latin typeface="微软雅黑"/>
                <a:cs typeface="微软雅黑"/>
              </a:rPr>
              <a:t>文件复制或者 </a:t>
            </a:r>
            <a:r>
              <a:rPr sz="950" b="1" spc="25" dirty="0">
                <a:solidFill>
                  <a:srgbClr val="333333"/>
                </a:solidFill>
                <a:latin typeface="微软雅黑"/>
                <a:cs typeface="微软雅黑"/>
              </a:rPr>
              <a:t>作为链接文件才能正常启动：</a:t>
            </a:r>
            <a:endParaRPr sz="950">
              <a:latin typeface="微软雅黑"/>
              <a:cs typeface="微软雅黑"/>
            </a:endParaRPr>
          </a:p>
          <a:p>
            <a:pPr>
              <a:lnSpc>
                <a:spcPct val="100000"/>
              </a:lnSpc>
              <a:spcBef>
                <a:spcPts val="45"/>
              </a:spcBef>
            </a:pPr>
            <a:endParaRPr sz="900">
              <a:latin typeface="微软雅黑"/>
              <a:cs typeface="微软雅黑"/>
            </a:endParaRPr>
          </a:p>
          <a:p>
            <a:pPr marL="263525" marR="634365">
              <a:lnSpc>
                <a:spcPct val="1324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bin]#</a:t>
            </a:r>
            <a:r>
              <a:rPr sz="850" spc="35" dirty="0">
                <a:solidFill>
                  <a:srgbClr val="333333"/>
                </a:solidFill>
                <a:latin typeface="Lucida Console"/>
                <a:cs typeface="Lucida Console"/>
              </a:rPr>
              <a:t> </a:t>
            </a:r>
            <a:r>
              <a:rPr sz="850" spc="20" dirty="0">
                <a:solidFill>
                  <a:srgbClr val="333333"/>
                </a:solidFill>
                <a:latin typeface="Lucida Console"/>
                <a:cs typeface="Lucida Console"/>
              </a:rPr>
              <a:t>cd</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/usr/local/mysql[root@linuxprobe mysql]#</a:t>
            </a:r>
            <a:r>
              <a:rPr sz="850" spc="35" dirty="0">
                <a:solidFill>
                  <a:srgbClr val="333333"/>
                </a:solidFill>
                <a:latin typeface="Lucida Console"/>
                <a:cs typeface="Lucida Console"/>
              </a:rPr>
              <a:t> </a:t>
            </a:r>
            <a:r>
              <a:rPr sz="850" spc="20" dirty="0">
                <a:solidFill>
                  <a:srgbClr val="333333"/>
                </a:solidFill>
                <a:latin typeface="Lucida Console"/>
                <a:cs typeface="Lucida Console"/>
              </a:rPr>
              <a:t>cp</a:t>
            </a:r>
            <a:r>
              <a:rPr sz="850" spc="35" dirty="0">
                <a:solidFill>
                  <a:srgbClr val="333333"/>
                </a:solidFill>
                <a:latin typeface="Lucida Console"/>
                <a:cs typeface="Lucida Console"/>
              </a:rPr>
              <a:t> </a:t>
            </a:r>
            <a:r>
              <a:rPr sz="850" spc="20" dirty="0">
                <a:solidFill>
                  <a:srgbClr val="333333"/>
                </a:solidFill>
                <a:latin typeface="Lucida Console"/>
                <a:cs typeface="Lucida Console"/>
              </a:rPr>
              <a:t>-a </a:t>
            </a:r>
            <a:r>
              <a:rPr sz="850" spc="25" dirty="0">
                <a:solidFill>
                  <a:srgbClr val="333333"/>
                </a:solidFill>
                <a:latin typeface="Lucida Console"/>
                <a:cs typeface="Lucida Console"/>
              </a:rPr>
              <a:t> </a:t>
            </a:r>
            <a:r>
              <a:rPr sz="850" spc="30" dirty="0">
                <a:solidFill>
                  <a:srgbClr val="333333"/>
                </a:solidFill>
                <a:latin typeface="Lucida Console"/>
                <a:cs typeface="Lucida Console"/>
              </a:rPr>
              <a:t>support-files/mysql.server /etc/init.d/[root@linuxprobe</a:t>
            </a:r>
            <a:r>
              <a:rPr sz="850" spc="35" dirty="0">
                <a:solidFill>
                  <a:srgbClr val="333333"/>
                </a:solidFill>
                <a:latin typeface="Lucida Console"/>
                <a:cs typeface="Lucida Console"/>
              </a:rPr>
              <a:t> </a:t>
            </a:r>
            <a:r>
              <a:rPr sz="850" spc="30" dirty="0">
                <a:solidFill>
                  <a:srgbClr val="333333"/>
                </a:solidFill>
                <a:latin typeface="Lucida Console"/>
                <a:cs typeface="Lucida Console"/>
              </a:rPr>
              <a:t>mysql]#</a:t>
            </a:r>
            <a:r>
              <a:rPr sz="850" spc="35" dirty="0">
                <a:solidFill>
                  <a:srgbClr val="333333"/>
                </a:solidFill>
                <a:latin typeface="Lucida Console"/>
                <a:cs typeface="Lucida Console"/>
              </a:rPr>
              <a:t> </a:t>
            </a:r>
            <a:r>
              <a:rPr sz="850" spc="25" dirty="0">
                <a:solidFill>
                  <a:srgbClr val="333333"/>
                </a:solidFill>
                <a:latin typeface="Lucida Console"/>
                <a:cs typeface="Lucida Console"/>
              </a:rPr>
              <a:t>chmod</a:t>
            </a:r>
            <a:r>
              <a:rPr sz="850" spc="35" dirty="0">
                <a:solidFill>
                  <a:srgbClr val="333333"/>
                </a:solidFill>
                <a:latin typeface="Lucida Console"/>
                <a:cs typeface="Lucida Console"/>
              </a:rPr>
              <a:t> </a:t>
            </a:r>
            <a:r>
              <a:rPr sz="850" spc="25" dirty="0">
                <a:solidFill>
                  <a:srgbClr val="333333"/>
                </a:solidFill>
                <a:latin typeface="Lucida Console"/>
                <a:cs typeface="Lucida Console"/>
              </a:rPr>
              <a:t>a+x</a:t>
            </a:r>
            <a:endParaRPr sz="850">
              <a:latin typeface="Lucida Console"/>
              <a:cs typeface="Lucida Console"/>
            </a:endParaRPr>
          </a:p>
          <a:p>
            <a:pPr marL="263525">
              <a:lnSpc>
                <a:spcPct val="100000"/>
              </a:lnSpc>
              <a:spcBef>
                <a:spcPts val="330"/>
              </a:spcBef>
            </a:pPr>
            <a:r>
              <a:rPr sz="850" spc="30" dirty="0">
                <a:solidFill>
                  <a:srgbClr val="333333"/>
                </a:solidFill>
                <a:latin typeface="Lucida Console"/>
                <a:cs typeface="Lucida Console"/>
              </a:rPr>
              <a:t>/etc/init.d/mysql.server[root@linuxprobe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mysql]# </a:t>
            </a:r>
            <a:r>
              <a:rPr sz="850" spc="20" dirty="0">
                <a:solidFill>
                  <a:srgbClr val="333333"/>
                </a:solidFill>
                <a:latin typeface="Lucida Console"/>
                <a:cs typeface="Lucida Console"/>
              </a:rPr>
              <a:t>ln</a:t>
            </a:r>
            <a:r>
              <a:rPr sz="850" spc="25" dirty="0">
                <a:solidFill>
                  <a:srgbClr val="333333"/>
                </a:solidFill>
                <a:latin typeface="Lucida Console"/>
                <a:cs typeface="Lucida Console"/>
              </a:rPr>
              <a:t> </a:t>
            </a:r>
            <a:r>
              <a:rPr sz="850" spc="20" dirty="0">
                <a:solidFill>
                  <a:srgbClr val="333333"/>
                </a:solidFill>
                <a:latin typeface="Lucida Console"/>
                <a:cs typeface="Lucida Console"/>
              </a:rPr>
              <a:t>-s</a:t>
            </a:r>
            <a:endParaRPr sz="850">
              <a:latin typeface="Lucida Console"/>
              <a:cs typeface="Lucida Console"/>
            </a:endParaRPr>
          </a:p>
          <a:p>
            <a:pPr marL="263525">
              <a:lnSpc>
                <a:spcPct val="100000"/>
              </a:lnSpc>
              <a:spcBef>
                <a:spcPts val="330"/>
              </a:spcBef>
            </a:pPr>
            <a:r>
              <a:rPr sz="850" spc="30" dirty="0">
                <a:solidFill>
                  <a:srgbClr val="333333"/>
                </a:solidFill>
                <a:latin typeface="Lucida Console"/>
                <a:cs typeface="Lucida Console"/>
              </a:rPr>
              <a:t>/usr/lib64/libtinfo.so.6.1</a:t>
            </a:r>
            <a:r>
              <a:rPr sz="850" spc="15" dirty="0">
                <a:solidFill>
                  <a:srgbClr val="333333"/>
                </a:solidFill>
                <a:latin typeface="Lucida Console"/>
                <a:cs typeface="Lucida Console"/>
              </a:rPr>
              <a:t> </a:t>
            </a:r>
            <a:r>
              <a:rPr sz="850" spc="30" dirty="0">
                <a:solidFill>
                  <a:srgbClr val="333333"/>
                </a:solidFill>
                <a:latin typeface="Lucida Console"/>
                <a:cs typeface="Lucida Console"/>
              </a:rPr>
              <a:t>/usr/lib64/libtinfo.so.5</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39700" marR="18796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5" dirty="0">
                <a:solidFill>
                  <a:srgbClr val="333333"/>
                </a:solidFill>
                <a:latin typeface="微软雅黑"/>
                <a:cs typeface="微软雅黑"/>
              </a:rPr>
              <a:t>步：执行</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数据库服务启动文件，并进行初始化工作。</a:t>
            </a:r>
            <a:r>
              <a:rPr sz="950" b="1" spc="-25" dirty="0">
                <a:solidFill>
                  <a:srgbClr val="333333"/>
                </a:solidFill>
                <a:latin typeface="Trebuchet MS"/>
                <a:cs typeface="Trebuchet MS"/>
              </a:rPr>
              <a:t>8.0</a:t>
            </a:r>
            <a:r>
              <a:rPr sz="950" b="1" spc="20" dirty="0">
                <a:solidFill>
                  <a:srgbClr val="333333"/>
                </a:solidFill>
                <a:latin typeface="微软雅黑"/>
                <a:cs typeface="微软雅黑"/>
              </a:rPr>
              <a:t>版本以后为了安全着想，不再允许用 </a:t>
            </a:r>
            <a:r>
              <a:rPr sz="950" b="1" spc="25" dirty="0">
                <a:solidFill>
                  <a:srgbClr val="333333"/>
                </a:solidFill>
                <a:latin typeface="微软雅黑"/>
                <a:cs typeface="微软雅黑"/>
              </a:rPr>
              <a:t>户使用临时密码管理数据库内容，也不能远程控制，用户必须修改初始化密码后才能使用。数据库作为 系统重要的组成服务，密码不建议少于</a:t>
            </a:r>
            <a:r>
              <a:rPr sz="950" b="1" dirty="0">
                <a:solidFill>
                  <a:srgbClr val="333333"/>
                </a:solidFill>
                <a:latin typeface="Trebuchet MS"/>
                <a:cs typeface="Trebuchet MS"/>
              </a:rPr>
              <a:t>20</a:t>
            </a:r>
            <a:r>
              <a:rPr sz="950" b="1" spc="25" dirty="0">
                <a:solidFill>
                  <a:srgbClr val="333333"/>
                </a:solidFill>
                <a:latin typeface="微软雅黑"/>
                <a:cs typeface="微软雅黑"/>
              </a:rPr>
              <a:t>位，例如想修改为</a:t>
            </a:r>
            <a:r>
              <a:rPr sz="950" b="1" spc="35" dirty="0">
                <a:solidFill>
                  <a:srgbClr val="333333"/>
                </a:solidFill>
                <a:latin typeface="Trebuchet MS"/>
                <a:cs typeface="Trebuchet MS"/>
              </a:rPr>
              <a:t>“PObejCBeDzTRCncXwgBy”</a:t>
            </a:r>
            <a:r>
              <a:rPr sz="950" b="1" spc="25"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263525" marR="289560">
              <a:lnSpc>
                <a:spcPct val="132400"/>
              </a:lnSpc>
              <a:tabLst>
                <a:tab pos="1367155" algn="l"/>
              </a:tabLst>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mysql]# /etc/init.d/mysql.server </a:t>
            </a:r>
            <a:r>
              <a:rPr sz="850" spc="25" dirty="0">
                <a:solidFill>
                  <a:srgbClr val="333333"/>
                </a:solidFill>
                <a:latin typeface="Lucida Console"/>
                <a:cs typeface="Lucida Console"/>
              </a:rPr>
              <a:t>start</a:t>
            </a:r>
            <a:r>
              <a:rPr sz="850" spc="30" dirty="0">
                <a:solidFill>
                  <a:srgbClr val="333333"/>
                </a:solidFill>
                <a:latin typeface="Lucida Console"/>
                <a:cs typeface="Lucida Console"/>
              </a:rPr>
              <a:t> Starting MySQL.Logging </a:t>
            </a:r>
            <a:r>
              <a:rPr sz="850" spc="-500" dirty="0">
                <a:solidFill>
                  <a:srgbClr val="333333"/>
                </a:solidFill>
                <a:latin typeface="Lucida Console"/>
                <a:cs typeface="Lucida Console"/>
              </a:rPr>
              <a:t>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'/usr/local/mysql/data/linuxprobe.com.err'.. SUCCESS!</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 </a:t>
            </a:r>
            <a:r>
              <a:rPr sz="850" spc="35" dirty="0">
                <a:solidFill>
                  <a:srgbClr val="333333"/>
                </a:solidFill>
                <a:latin typeface="Lucida Console"/>
                <a:cs typeface="Lucida Console"/>
              </a:rPr>
              <a:t> </a:t>
            </a:r>
            <a:r>
              <a:rPr sz="850" spc="30" dirty="0">
                <a:solidFill>
                  <a:srgbClr val="333333"/>
                </a:solidFill>
                <a:latin typeface="Lucida Console"/>
                <a:cs typeface="Lucida Console"/>
              </a:rPr>
              <a:t>mysql]#</a:t>
            </a:r>
            <a:r>
              <a:rPr sz="850" spc="25" dirty="0">
                <a:solidFill>
                  <a:srgbClr val="333333"/>
                </a:solidFill>
                <a:latin typeface="Lucida Console"/>
                <a:cs typeface="Lucida Console"/>
              </a:rPr>
              <a:t> mysql</a:t>
            </a:r>
            <a:r>
              <a:rPr sz="850" spc="30" dirty="0">
                <a:solidFill>
                  <a:srgbClr val="333333"/>
                </a:solidFill>
                <a:latin typeface="Lucida Console"/>
                <a:cs typeface="Lucida Console"/>
              </a:rPr>
              <a:t> </a:t>
            </a:r>
            <a:r>
              <a:rPr sz="850" spc="20" dirty="0">
                <a:solidFill>
                  <a:srgbClr val="333333"/>
                </a:solidFill>
                <a:latin typeface="Lucida Console"/>
                <a:cs typeface="Lucida Console"/>
              </a:rPr>
              <a:t>-u</a:t>
            </a:r>
            <a:r>
              <a:rPr sz="850" spc="30" dirty="0">
                <a:solidFill>
                  <a:srgbClr val="333333"/>
                </a:solidFill>
                <a:latin typeface="Lucida Console"/>
                <a:cs typeface="Lucida Console"/>
              </a:rPr>
              <a:t> </a:t>
            </a:r>
            <a:r>
              <a:rPr sz="850" spc="25" dirty="0">
                <a:solidFill>
                  <a:srgbClr val="333333"/>
                </a:solidFill>
                <a:latin typeface="Lucida Console"/>
                <a:cs typeface="Lucida Console"/>
              </a:rPr>
              <a:t>root </a:t>
            </a:r>
            <a:r>
              <a:rPr sz="850" spc="30" dirty="0">
                <a:solidFill>
                  <a:srgbClr val="333333"/>
                </a:solidFill>
                <a:latin typeface="Lucida Console"/>
                <a:cs typeface="Lucida Console"/>
              </a:rPr>
              <a:t>-pEnter password: </a:t>
            </a:r>
            <a:r>
              <a:rPr sz="800" spc="90" dirty="0">
                <a:solidFill>
                  <a:srgbClr val="333333"/>
                </a:solidFill>
                <a:latin typeface="宋体"/>
                <a:cs typeface="宋体"/>
              </a:rPr>
              <a:t>输入初始化时给的原始密码</a:t>
            </a:r>
            <a:r>
              <a:rPr sz="850" spc="30" dirty="0">
                <a:solidFill>
                  <a:srgbClr val="333333"/>
                </a:solidFill>
                <a:latin typeface="Lucida Console"/>
                <a:cs typeface="Lucida Console"/>
              </a:rPr>
              <a:t>Welcome </a:t>
            </a:r>
            <a:r>
              <a:rPr sz="850" spc="20" dirty="0">
                <a:solidFill>
                  <a:srgbClr val="333333"/>
                </a:solidFill>
                <a:latin typeface="Lucida Console"/>
                <a:cs typeface="Lucida Console"/>
              </a:rPr>
              <a:t>to</a:t>
            </a:r>
            <a:r>
              <a:rPr sz="850" spc="25" dirty="0">
                <a:solidFill>
                  <a:srgbClr val="333333"/>
                </a:solidFill>
                <a:latin typeface="Lucida Console"/>
                <a:cs typeface="Lucida Console"/>
              </a:rPr>
              <a:t> the </a:t>
            </a:r>
            <a:r>
              <a:rPr sz="850" spc="30" dirty="0">
                <a:solidFill>
                  <a:srgbClr val="333333"/>
                </a:solidFill>
                <a:latin typeface="Lucida Console"/>
                <a:cs typeface="Lucida Console"/>
              </a:rPr>
              <a:t> </a:t>
            </a:r>
            <a:r>
              <a:rPr sz="850" spc="25" dirty="0">
                <a:solidFill>
                  <a:srgbClr val="333333"/>
                </a:solidFill>
                <a:latin typeface="Lucida Console"/>
                <a:cs typeface="Lucida Console"/>
              </a:rPr>
              <a:t>MySQL</a:t>
            </a:r>
            <a:r>
              <a:rPr sz="850" spc="40" dirty="0">
                <a:solidFill>
                  <a:srgbClr val="333333"/>
                </a:solidFill>
                <a:latin typeface="Lucida Console"/>
                <a:cs typeface="Lucida Console"/>
              </a:rPr>
              <a:t> </a:t>
            </a:r>
            <a:r>
              <a:rPr sz="850" spc="30" dirty="0">
                <a:solidFill>
                  <a:srgbClr val="333333"/>
                </a:solidFill>
                <a:latin typeface="Lucida Console"/>
                <a:cs typeface="Lucida Console"/>
              </a:rPr>
              <a:t>monitor.	Commands </a:t>
            </a:r>
            <a:r>
              <a:rPr sz="850" spc="25" dirty="0">
                <a:solidFill>
                  <a:srgbClr val="333333"/>
                </a:solidFill>
                <a:latin typeface="Lucida Console"/>
                <a:cs typeface="Lucida Console"/>
              </a:rPr>
              <a:t>end</a:t>
            </a:r>
            <a:r>
              <a:rPr sz="850" spc="30" dirty="0">
                <a:solidFill>
                  <a:srgbClr val="333333"/>
                </a:solidFill>
                <a:latin typeface="Lucida Console"/>
                <a:cs typeface="Lucida Console"/>
              </a:rPr>
              <a:t> </a:t>
            </a:r>
            <a:r>
              <a:rPr sz="850" spc="25" dirty="0">
                <a:solidFill>
                  <a:srgbClr val="333333"/>
                </a:solidFill>
                <a:latin typeface="Lucida Console"/>
                <a:cs typeface="Lucida Console"/>
              </a:rPr>
              <a:t>with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0" dirty="0">
                <a:solidFill>
                  <a:srgbClr val="333333"/>
                </a:solidFill>
                <a:latin typeface="Lucida Console"/>
                <a:cs typeface="Lucida Console"/>
              </a:rPr>
              <a:t>or</a:t>
            </a:r>
            <a:r>
              <a:rPr sz="850" spc="30" dirty="0">
                <a:solidFill>
                  <a:srgbClr val="333333"/>
                </a:solidFill>
                <a:latin typeface="Lucida Console"/>
                <a:cs typeface="Lucida Console"/>
              </a:rPr>
              <a:t> \g.Your</a:t>
            </a:r>
            <a:r>
              <a:rPr sz="850" spc="25" dirty="0">
                <a:solidFill>
                  <a:srgbClr val="333333"/>
                </a:solidFill>
                <a:latin typeface="Lucida Console"/>
                <a:cs typeface="Lucida Console"/>
              </a:rPr>
              <a:t> MySQL</a:t>
            </a:r>
            <a:r>
              <a:rPr sz="850" spc="30" dirty="0">
                <a:solidFill>
                  <a:srgbClr val="333333"/>
                </a:solidFill>
                <a:latin typeface="Lucida Console"/>
                <a:cs typeface="Lucida Console"/>
              </a:rPr>
              <a:t> connection </a:t>
            </a:r>
            <a:r>
              <a:rPr sz="850" spc="20" dirty="0">
                <a:solidFill>
                  <a:srgbClr val="333333"/>
                </a:solidFill>
                <a:latin typeface="Lucida Console"/>
                <a:cs typeface="Lucida Console"/>
              </a:rPr>
              <a:t>id</a:t>
            </a:r>
            <a:r>
              <a:rPr sz="850" spc="25" dirty="0">
                <a:solidFill>
                  <a:srgbClr val="333333"/>
                </a:solidFill>
                <a:latin typeface="Lucida Console"/>
                <a:cs typeface="Lucida Console"/>
              </a:rPr>
              <a:t> </a:t>
            </a:r>
            <a:r>
              <a:rPr sz="850" spc="20" dirty="0">
                <a:solidFill>
                  <a:srgbClr val="333333"/>
                </a:solidFill>
                <a:latin typeface="Lucida Console"/>
                <a:cs typeface="Lucida Console"/>
              </a:rPr>
              <a:t>is</a:t>
            </a:r>
            <a:r>
              <a:rPr sz="850" spc="30" dirty="0">
                <a:solidFill>
                  <a:srgbClr val="333333"/>
                </a:solidFill>
                <a:latin typeface="Lucida Console"/>
                <a:cs typeface="Lucida Console"/>
              </a:rPr>
              <a:t> 8Server </a:t>
            </a:r>
            <a:r>
              <a:rPr sz="850" spc="35" dirty="0">
                <a:solidFill>
                  <a:srgbClr val="333333"/>
                </a:solidFill>
                <a:latin typeface="Lucida Console"/>
                <a:cs typeface="Lucida Console"/>
              </a:rPr>
              <a:t> </a:t>
            </a:r>
            <a:r>
              <a:rPr sz="850" spc="30" dirty="0">
                <a:solidFill>
                  <a:srgbClr val="333333"/>
                </a:solidFill>
                <a:latin typeface="Lucida Console"/>
                <a:cs typeface="Lucida Console"/>
              </a:rPr>
              <a:t>version: 8.0.18Copyright</a:t>
            </a:r>
            <a:r>
              <a:rPr sz="850" spc="35" dirty="0">
                <a:solidFill>
                  <a:srgbClr val="333333"/>
                </a:solidFill>
                <a:latin typeface="Lucida Console"/>
                <a:cs typeface="Lucida Console"/>
              </a:rPr>
              <a:t> </a:t>
            </a:r>
            <a:r>
              <a:rPr sz="850" spc="25" dirty="0">
                <a:solidFill>
                  <a:srgbClr val="333333"/>
                </a:solidFill>
                <a:latin typeface="Lucida Console"/>
                <a:cs typeface="Lucida Console"/>
              </a:rPr>
              <a:t>(c)</a:t>
            </a:r>
            <a:r>
              <a:rPr sz="850" spc="35" dirty="0">
                <a:solidFill>
                  <a:srgbClr val="333333"/>
                </a:solidFill>
                <a:latin typeface="Lucida Console"/>
                <a:cs typeface="Lucida Console"/>
              </a:rPr>
              <a:t> </a:t>
            </a:r>
            <a:r>
              <a:rPr sz="850" spc="25" dirty="0">
                <a:solidFill>
                  <a:srgbClr val="333333"/>
                </a:solidFill>
                <a:latin typeface="Lucida Console"/>
                <a:cs typeface="Lucida Console"/>
              </a:rPr>
              <a:t>2000,</a:t>
            </a:r>
            <a:r>
              <a:rPr sz="850" spc="30" dirty="0">
                <a:solidFill>
                  <a:srgbClr val="333333"/>
                </a:solidFill>
                <a:latin typeface="Lucida Console"/>
                <a:cs typeface="Lucida Console"/>
              </a:rPr>
              <a:t> </a:t>
            </a:r>
            <a:r>
              <a:rPr sz="850" spc="25" dirty="0">
                <a:solidFill>
                  <a:srgbClr val="333333"/>
                </a:solidFill>
                <a:latin typeface="Lucida Console"/>
                <a:cs typeface="Lucida Console"/>
              </a:rPr>
              <a:t>2019,</a:t>
            </a:r>
            <a:r>
              <a:rPr sz="850" spc="35" dirty="0">
                <a:solidFill>
                  <a:srgbClr val="333333"/>
                </a:solidFill>
                <a:latin typeface="Lucida Console"/>
                <a:cs typeface="Lucida Console"/>
              </a:rPr>
              <a:t> </a:t>
            </a:r>
            <a:r>
              <a:rPr sz="850" spc="25" dirty="0">
                <a:solidFill>
                  <a:srgbClr val="333333"/>
                </a:solidFill>
                <a:latin typeface="Lucida Console"/>
                <a:cs typeface="Lucida Console"/>
              </a:rPr>
              <a:t>Oracle</a:t>
            </a:r>
            <a:r>
              <a:rPr sz="850" spc="35" dirty="0">
                <a:solidFill>
                  <a:srgbClr val="333333"/>
                </a:solidFill>
                <a:latin typeface="Lucida Console"/>
                <a:cs typeface="Lucida Console"/>
              </a:rPr>
              <a:t> </a:t>
            </a:r>
            <a:r>
              <a:rPr sz="850" spc="25" dirty="0">
                <a:solidFill>
                  <a:srgbClr val="333333"/>
                </a:solidFill>
                <a:latin typeface="Lucida Console"/>
                <a:cs typeface="Lucida Console"/>
              </a:rPr>
              <a:t>and/or</a:t>
            </a:r>
            <a:r>
              <a:rPr sz="850" spc="35" dirty="0">
                <a:solidFill>
                  <a:srgbClr val="333333"/>
                </a:solidFill>
                <a:latin typeface="Lucida Console"/>
                <a:cs typeface="Lucida Console"/>
              </a:rPr>
              <a:t> </a:t>
            </a:r>
            <a:r>
              <a:rPr sz="850" spc="25" dirty="0">
                <a:solidFill>
                  <a:srgbClr val="333333"/>
                </a:solidFill>
                <a:latin typeface="Lucida Console"/>
                <a:cs typeface="Lucida Console"/>
              </a:rPr>
              <a:t>its</a:t>
            </a:r>
            <a:r>
              <a:rPr sz="850" spc="30" dirty="0">
                <a:solidFill>
                  <a:srgbClr val="333333"/>
                </a:solidFill>
                <a:latin typeface="Lucida Console"/>
                <a:cs typeface="Lucida Console"/>
              </a:rPr>
              <a:t> affiliates.</a:t>
            </a:r>
            <a:r>
              <a:rPr sz="850" spc="35" dirty="0">
                <a:solidFill>
                  <a:srgbClr val="333333"/>
                </a:solidFill>
                <a:latin typeface="Lucida Console"/>
                <a:cs typeface="Lucida Console"/>
              </a:rPr>
              <a:t> </a:t>
            </a:r>
            <a:r>
              <a:rPr sz="850" spc="25" dirty="0">
                <a:solidFill>
                  <a:srgbClr val="333333"/>
                </a:solidFill>
                <a:latin typeface="Lucida Console"/>
                <a:cs typeface="Lucida Console"/>
              </a:rPr>
              <a:t>All </a:t>
            </a:r>
            <a:r>
              <a:rPr sz="850" spc="30" dirty="0">
                <a:solidFill>
                  <a:srgbClr val="333333"/>
                </a:solidFill>
                <a:latin typeface="Lucida Console"/>
                <a:cs typeface="Lucida Console"/>
              </a:rPr>
              <a:t> </a:t>
            </a:r>
            <a:r>
              <a:rPr sz="850" spc="25" dirty="0">
                <a:solidFill>
                  <a:srgbClr val="333333"/>
                </a:solidFill>
                <a:latin typeface="Lucida Console"/>
                <a:cs typeface="Lucida Console"/>
              </a:rPr>
              <a:t>rights</a:t>
            </a:r>
            <a:r>
              <a:rPr sz="850" spc="30" dirty="0">
                <a:solidFill>
                  <a:srgbClr val="333333"/>
                </a:solidFill>
                <a:latin typeface="Lucida Console"/>
                <a:cs typeface="Lucida Console"/>
              </a:rPr>
              <a:t> reserved.Oracle</a:t>
            </a:r>
            <a:r>
              <a:rPr sz="850" spc="35" dirty="0">
                <a:solidFill>
                  <a:srgbClr val="333333"/>
                </a:solidFill>
                <a:latin typeface="Lucida Console"/>
                <a:cs typeface="Lucida Console"/>
              </a:rPr>
              <a:t> </a:t>
            </a:r>
            <a:r>
              <a:rPr sz="850" spc="20" dirty="0">
                <a:solidFill>
                  <a:srgbClr val="333333"/>
                </a:solidFill>
                <a:latin typeface="Lucida Console"/>
                <a:cs typeface="Lucida Console"/>
              </a:rPr>
              <a:t>is</a:t>
            </a:r>
            <a:r>
              <a:rPr sz="850" spc="35" dirty="0">
                <a:solidFill>
                  <a:srgbClr val="333333"/>
                </a:solidFill>
                <a:latin typeface="Lucida Console"/>
                <a:cs typeface="Lucida Console"/>
              </a:rPr>
              <a:t> </a:t>
            </a:r>
            <a:r>
              <a:rPr sz="850" spc="15" dirty="0">
                <a:solidFill>
                  <a:srgbClr val="333333"/>
                </a:solidFill>
                <a:latin typeface="Lucida Console"/>
                <a:cs typeface="Lucida Console"/>
              </a:rPr>
              <a:t>a</a:t>
            </a:r>
            <a:r>
              <a:rPr sz="850" spc="35" dirty="0">
                <a:solidFill>
                  <a:srgbClr val="333333"/>
                </a:solidFill>
                <a:latin typeface="Lucida Console"/>
                <a:cs typeface="Lucida Console"/>
              </a:rPr>
              <a:t> </a:t>
            </a:r>
            <a:r>
              <a:rPr sz="850" spc="30" dirty="0">
                <a:solidFill>
                  <a:srgbClr val="333333"/>
                </a:solidFill>
                <a:latin typeface="Lucida Console"/>
                <a:cs typeface="Lucida Console"/>
              </a:rPr>
              <a:t>registered</a:t>
            </a:r>
            <a:r>
              <a:rPr sz="850" spc="35" dirty="0">
                <a:solidFill>
                  <a:srgbClr val="333333"/>
                </a:solidFill>
                <a:latin typeface="Lucida Console"/>
                <a:cs typeface="Lucida Console"/>
              </a:rPr>
              <a:t> </a:t>
            </a:r>
            <a:r>
              <a:rPr sz="850" spc="30" dirty="0">
                <a:solidFill>
                  <a:srgbClr val="333333"/>
                </a:solidFill>
                <a:latin typeface="Lucida Console"/>
                <a:cs typeface="Lucida Console"/>
              </a:rPr>
              <a:t>trademark</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Oracle</a:t>
            </a:r>
            <a:r>
              <a:rPr sz="850" spc="30" dirty="0">
                <a:solidFill>
                  <a:srgbClr val="333333"/>
                </a:solidFill>
                <a:latin typeface="Lucida Console"/>
                <a:cs typeface="Lucida Console"/>
              </a:rPr>
              <a:t> Corporation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and/or </a:t>
            </a:r>
            <a:r>
              <a:rPr sz="850" spc="30" dirty="0">
                <a:solidFill>
                  <a:srgbClr val="333333"/>
                </a:solidFill>
                <a:latin typeface="Lucida Console"/>
                <a:cs typeface="Lucida Console"/>
              </a:rPr>
              <a:t> itsaffiliates. </a:t>
            </a:r>
            <a:r>
              <a:rPr sz="850" spc="25" dirty="0">
                <a:solidFill>
                  <a:srgbClr val="333333"/>
                </a:solidFill>
                <a:latin typeface="Lucida Console"/>
                <a:cs typeface="Lucida Console"/>
              </a:rPr>
              <a:t>Other</a:t>
            </a:r>
            <a:r>
              <a:rPr sz="850" spc="35" dirty="0">
                <a:solidFill>
                  <a:srgbClr val="333333"/>
                </a:solidFill>
                <a:latin typeface="Lucida Console"/>
                <a:cs typeface="Lucida Console"/>
              </a:rPr>
              <a:t> </a:t>
            </a:r>
            <a:r>
              <a:rPr sz="850" spc="25" dirty="0">
                <a:solidFill>
                  <a:srgbClr val="333333"/>
                </a:solidFill>
                <a:latin typeface="Lucida Console"/>
                <a:cs typeface="Lucida Console"/>
              </a:rPr>
              <a:t>names</a:t>
            </a:r>
            <a:r>
              <a:rPr sz="850" spc="35" dirty="0">
                <a:solidFill>
                  <a:srgbClr val="333333"/>
                </a:solidFill>
                <a:latin typeface="Lucida Console"/>
                <a:cs typeface="Lucida Console"/>
              </a:rPr>
              <a:t> </a:t>
            </a:r>
            <a:r>
              <a:rPr sz="850" spc="25" dirty="0">
                <a:solidFill>
                  <a:srgbClr val="333333"/>
                </a:solidFill>
                <a:latin typeface="Lucida Console"/>
                <a:cs typeface="Lucida Console"/>
              </a:rPr>
              <a:t>may</a:t>
            </a:r>
            <a:r>
              <a:rPr sz="850" spc="35" dirty="0">
                <a:solidFill>
                  <a:srgbClr val="333333"/>
                </a:solidFill>
                <a:latin typeface="Lucida Console"/>
                <a:cs typeface="Lucida Console"/>
              </a:rPr>
              <a:t> </a:t>
            </a:r>
            <a:r>
              <a:rPr sz="850" spc="20" dirty="0">
                <a:solidFill>
                  <a:srgbClr val="333333"/>
                </a:solidFill>
                <a:latin typeface="Lucida Console"/>
                <a:cs typeface="Lucida Console"/>
              </a:rPr>
              <a:t>be</a:t>
            </a:r>
            <a:r>
              <a:rPr sz="850" spc="30" dirty="0">
                <a:solidFill>
                  <a:srgbClr val="333333"/>
                </a:solidFill>
                <a:latin typeface="Lucida Console"/>
                <a:cs typeface="Lucida Console"/>
              </a:rPr>
              <a:t> trademarks</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their</a:t>
            </a:r>
            <a:r>
              <a:rPr sz="850" spc="35" dirty="0">
                <a:solidFill>
                  <a:srgbClr val="333333"/>
                </a:solidFill>
                <a:latin typeface="Lucida Console"/>
                <a:cs typeface="Lucida Console"/>
              </a:rPr>
              <a:t> </a:t>
            </a:r>
            <a:r>
              <a:rPr sz="850" spc="30" dirty="0">
                <a:solidFill>
                  <a:srgbClr val="333333"/>
                </a:solidFill>
                <a:latin typeface="Lucida Console"/>
                <a:cs typeface="Lucida Console"/>
              </a:rPr>
              <a:t>respectiveowners.Type </a:t>
            </a:r>
            <a:r>
              <a:rPr sz="850" spc="35" dirty="0">
                <a:solidFill>
                  <a:srgbClr val="333333"/>
                </a:solidFill>
                <a:latin typeface="Lucida Console"/>
                <a:cs typeface="Lucida Console"/>
              </a:rPr>
              <a:t> </a:t>
            </a:r>
            <a:r>
              <a:rPr sz="850" spc="30" dirty="0">
                <a:solidFill>
                  <a:srgbClr val="333333"/>
                </a:solidFill>
                <a:latin typeface="Lucida Console"/>
                <a:cs typeface="Lucida Console"/>
              </a:rPr>
              <a:t>'help;'</a:t>
            </a:r>
            <a:r>
              <a:rPr sz="850" spc="75" dirty="0">
                <a:solidFill>
                  <a:srgbClr val="333333"/>
                </a:solidFill>
                <a:latin typeface="Lucida Console"/>
                <a:cs typeface="Lucida Console"/>
              </a:rPr>
              <a:t> </a:t>
            </a:r>
            <a:r>
              <a:rPr sz="850" spc="20" dirty="0">
                <a:solidFill>
                  <a:srgbClr val="333333"/>
                </a:solidFill>
                <a:latin typeface="Lucida Console"/>
                <a:cs typeface="Lucida Console"/>
              </a:rPr>
              <a:t>or</a:t>
            </a:r>
            <a:r>
              <a:rPr sz="850" spc="75" dirty="0">
                <a:solidFill>
                  <a:srgbClr val="333333"/>
                </a:solidFill>
                <a:latin typeface="Lucida Console"/>
                <a:cs typeface="Lucida Console"/>
              </a:rPr>
              <a:t> </a:t>
            </a:r>
            <a:r>
              <a:rPr sz="850" spc="25" dirty="0">
                <a:solidFill>
                  <a:srgbClr val="333333"/>
                </a:solidFill>
                <a:latin typeface="Lucida Console"/>
                <a:cs typeface="Lucida Console"/>
              </a:rPr>
              <a:t>'\h'</a:t>
            </a:r>
            <a:r>
              <a:rPr sz="850" spc="75" dirty="0">
                <a:solidFill>
                  <a:srgbClr val="333333"/>
                </a:solidFill>
                <a:latin typeface="Lucida Console"/>
                <a:cs typeface="Lucida Console"/>
              </a:rPr>
              <a:t> </a:t>
            </a:r>
            <a:r>
              <a:rPr sz="850" spc="25" dirty="0">
                <a:solidFill>
                  <a:srgbClr val="333333"/>
                </a:solidFill>
                <a:latin typeface="Lucida Console"/>
                <a:cs typeface="Lucida Console"/>
              </a:rPr>
              <a:t>for</a:t>
            </a:r>
            <a:r>
              <a:rPr sz="850" spc="75" dirty="0">
                <a:solidFill>
                  <a:srgbClr val="333333"/>
                </a:solidFill>
                <a:latin typeface="Lucida Console"/>
                <a:cs typeface="Lucida Console"/>
              </a:rPr>
              <a:t> </a:t>
            </a:r>
            <a:r>
              <a:rPr sz="850" spc="25" dirty="0">
                <a:solidFill>
                  <a:srgbClr val="333333"/>
                </a:solidFill>
                <a:latin typeface="Lucida Console"/>
                <a:cs typeface="Lucida Console"/>
              </a:rPr>
              <a:t>help.</a:t>
            </a:r>
            <a:r>
              <a:rPr sz="850" spc="75" dirty="0">
                <a:solidFill>
                  <a:srgbClr val="333333"/>
                </a:solidFill>
                <a:latin typeface="Lucida Console"/>
                <a:cs typeface="Lucida Console"/>
              </a:rPr>
              <a:t> </a:t>
            </a:r>
            <a:r>
              <a:rPr sz="850" spc="25" dirty="0">
                <a:solidFill>
                  <a:srgbClr val="333333"/>
                </a:solidFill>
                <a:latin typeface="Lucida Console"/>
                <a:cs typeface="Lucida Console"/>
              </a:rPr>
              <a:t>Type</a:t>
            </a:r>
            <a:r>
              <a:rPr sz="850" spc="75" dirty="0">
                <a:solidFill>
                  <a:srgbClr val="333333"/>
                </a:solidFill>
                <a:latin typeface="Lucida Console"/>
                <a:cs typeface="Lucida Console"/>
              </a:rPr>
              <a:t> </a:t>
            </a:r>
            <a:r>
              <a:rPr sz="850" spc="25" dirty="0">
                <a:solidFill>
                  <a:srgbClr val="333333"/>
                </a:solidFill>
                <a:latin typeface="Lucida Console"/>
                <a:cs typeface="Lucida Console"/>
              </a:rPr>
              <a:t>'\c'</a:t>
            </a:r>
            <a:r>
              <a:rPr sz="850" spc="75" dirty="0">
                <a:solidFill>
                  <a:srgbClr val="333333"/>
                </a:solidFill>
                <a:latin typeface="Lucida Console"/>
                <a:cs typeface="Lucida Console"/>
              </a:rPr>
              <a:t> </a:t>
            </a:r>
            <a:r>
              <a:rPr sz="850" spc="20" dirty="0">
                <a:solidFill>
                  <a:srgbClr val="333333"/>
                </a:solidFill>
                <a:latin typeface="Lucida Console"/>
                <a:cs typeface="Lucida Console"/>
              </a:rPr>
              <a:t>to</a:t>
            </a:r>
            <a:r>
              <a:rPr sz="850" spc="75" dirty="0">
                <a:solidFill>
                  <a:srgbClr val="333333"/>
                </a:solidFill>
                <a:latin typeface="Lucida Console"/>
                <a:cs typeface="Lucida Console"/>
              </a:rPr>
              <a:t> </a:t>
            </a:r>
            <a:r>
              <a:rPr sz="850" spc="25" dirty="0">
                <a:solidFill>
                  <a:srgbClr val="333333"/>
                </a:solidFill>
                <a:latin typeface="Lucida Console"/>
                <a:cs typeface="Lucida Console"/>
              </a:rPr>
              <a:t>clear</a:t>
            </a:r>
            <a:r>
              <a:rPr sz="850" spc="80" dirty="0">
                <a:solidFill>
                  <a:srgbClr val="333333"/>
                </a:solidFill>
                <a:latin typeface="Lucida Console"/>
                <a:cs typeface="Lucida Console"/>
              </a:rPr>
              <a:t> </a:t>
            </a:r>
            <a:r>
              <a:rPr sz="850" spc="25" dirty="0">
                <a:solidFill>
                  <a:srgbClr val="333333"/>
                </a:solidFill>
                <a:latin typeface="Lucida Console"/>
                <a:cs typeface="Lucida Console"/>
              </a:rPr>
              <a:t>the</a:t>
            </a:r>
            <a:r>
              <a:rPr sz="850" spc="75" dirty="0">
                <a:solidFill>
                  <a:srgbClr val="333333"/>
                </a:solidFill>
                <a:latin typeface="Lucida Console"/>
                <a:cs typeface="Lucida Console"/>
              </a:rPr>
              <a:t> </a:t>
            </a:r>
            <a:r>
              <a:rPr sz="850" spc="30" dirty="0">
                <a:solidFill>
                  <a:srgbClr val="333333"/>
                </a:solidFill>
                <a:latin typeface="Lucida Console"/>
                <a:cs typeface="Lucida Console"/>
              </a:rPr>
              <a:t>current</a:t>
            </a:r>
            <a:r>
              <a:rPr sz="850" spc="75" dirty="0">
                <a:solidFill>
                  <a:srgbClr val="333333"/>
                </a:solidFill>
                <a:latin typeface="Lucida Console"/>
                <a:cs typeface="Lucida Console"/>
              </a:rPr>
              <a:t> </a:t>
            </a:r>
            <a:r>
              <a:rPr sz="850" spc="25" dirty="0">
                <a:solidFill>
                  <a:srgbClr val="333333"/>
                </a:solidFill>
                <a:latin typeface="Lucida Console"/>
                <a:cs typeface="Lucida Console"/>
              </a:rPr>
              <a:t>input </a:t>
            </a:r>
            <a:r>
              <a:rPr sz="850" spc="30" dirty="0">
                <a:solidFill>
                  <a:srgbClr val="333333"/>
                </a:solidFill>
                <a:latin typeface="Lucida Console"/>
                <a:cs typeface="Lucida Console"/>
              </a:rPr>
              <a:t> statement.mysql&gt;</a:t>
            </a:r>
            <a:r>
              <a:rPr sz="850" spc="25" dirty="0">
                <a:solidFill>
                  <a:srgbClr val="333333"/>
                </a:solidFill>
                <a:latin typeface="Lucida Console"/>
                <a:cs typeface="Lucida Console"/>
              </a:rPr>
              <a:t> alter</a:t>
            </a:r>
            <a:r>
              <a:rPr sz="850" spc="30" dirty="0">
                <a:solidFill>
                  <a:srgbClr val="333333"/>
                </a:solidFill>
                <a:latin typeface="Lucida Console"/>
                <a:cs typeface="Lucida Console"/>
              </a:rPr>
              <a:t> </a:t>
            </a:r>
            <a:r>
              <a:rPr sz="850" spc="25" dirty="0">
                <a:solidFill>
                  <a:srgbClr val="333333"/>
                </a:solidFill>
                <a:latin typeface="Lucida Console"/>
                <a:cs typeface="Lucida Console"/>
              </a:rPr>
              <a:t>user</a:t>
            </a:r>
            <a:r>
              <a:rPr sz="850" spc="30" dirty="0">
                <a:solidFill>
                  <a:srgbClr val="333333"/>
                </a:solidFill>
                <a:latin typeface="Lucida Console"/>
                <a:cs typeface="Lucida Console"/>
              </a:rPr>
              <a:t> 'root'@'localhost' identified </a:t>
            </a:r>
            <a:r>
              <a:rPr sz="850" spc="20" dirty="0">
                <a:solidFill>
                  <a:srgbClr val="333333"/>
                </a:solidFill>
                <a:latin typeface="Lucida Console"/>
                <a:cs typeface="Lucida Console"/>
              </a:rPr>
              <a:t>by </a:t>
            </a:r>
            <a:r>
              <a:rPr sz="850" spc="25" dirty="0">
                <a:solidFill>
                  <a:srgbClr val="333333"/>
                </a:solidFill>
                <a:latin typeface="Lucida Console"/>
                <a:cs typeface="Lucida Console"/>
              </a:rPr>
              <a:t> </a:t>
            </a:r>
            <a:r>
              <a:rPr sz="850" spc="30" dirty="0">
                <a:solidFill>
                  <a:srgbClr val="333333"/>
                </a:solidFill>
                <a:latin typeface="Lucida Console"/>
                <a:cs typeface="Lucida Console"/>
              </a:rPr>
              <a:t>'PObejCBeDzTRCncXwgBy'; </a:t>
            </a:r>
            <a:r>
              <a:rPr sz="850" spc="25" dirty="0">
                <a:solidFill>
                  <a:srgbClr val="333333"/>
                </a:solidFill>
                <a:latin typeface="Lucida Console"/>
                <a:cs typeface="Lucida Console"/>
              </a:rPr>
              <a:t>Query</a:t>
            </a:r>
            <a:r>
              <a:rPr sz="850" spc="30" dirty="0">
                <a:solidFill>
                  <a:srgbClr val="333333"/>
                </a:solidFill>
                <a:latin typeface="Lucida Console"/>
                <a:cs typeface="Lucida Console"/>
              </a:rPr>
              <a:t>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0</a:t>
            </a:r>
            <a:r>
              <a:rPr sz="850" spc="30" dirty="0">
                <a:solidFill>
                  <a:srgbClr val="333333"/>
                </a:solidFill>
                <a:latin typeface="Lucida Console"/>
                <a:cs typeface="Lucida Console"/>
              </a:rPr>
              <a:t> </a:t>
            </a:r>
            <a:r>
              <a:rPr sz="850" spc="25" dirty="0">
                <a:solidFill>
                  <a:srgbClr val="333333"/>
                </a:solidFill>
                <a:latin typeface="Lucida Console"/>
                <a:cs typeface="Lucida Console"/>
              </a:rPr>
              <a:t>rows</a:t>
            </a:r>
            <a:r>
              <a:rPr sz="850" spc="30" dirty="0">
                <a:solidFill>
                  <a:srgbClr val="333333"/>
                </a:solidFill>
                <a:latin typeface="Lucida Console"/>
                <a:cs typeface="Lucida Console"/>
              </a:rPr>
              <a:t> affected </a:t>
            </a:r>
            <a:r>
              <a:rPr sz="850" spc="25" dirty="0">
                <a:solidFill>
                  <a:srgbClr val="333333"/>
                </a:solidFill>
                <a:latin typeface="Lucida Console"/>
                <a:cs typeface="Lucida Console"/>
              </a:rPr>
              <a:t>(0.01</a:t>
            </a:r>
            <a:r>
              <a:rPr sz="850" spc="30" dirty="0">
                <a:solidFill>
                  <a:srgbClr val="333333"/>
                </a:solidFill>
                <a:latin typeface="Lucida Console"/>
                <a:cs typeface="Lucida Console"/>
              </a:rPr>
              <a:t> sec)mysql&gt;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39700" marR="272415" algn="just">
              <a:lnSpc>
                <a:spcPct val="131600"/>
              </a:lnSpc>
              <a:spcBef>
                <a:spcPts val="5"/>
              </a:spcBef>
            </a:pPr>
            <a:r>
              <a:rPr sz="950" b="1" spc="25" dirty="0">
                <a:solidFill>
                  <a:srgbClr val="333333"/>
                </a:solidFill>
                <a:latin typeface="微软雅黑"/>
                <a:cs typeface="微软雅黑"/>
              </a:rPr>
              <a:t>但这样还是不行，需要继续切换至</a:t>
            </a:r>
            <a:r>
              <a:rPr sz="950" b="1" spc="65" dirty="0">
                <a:solidFill>
                  <a:srgbClr val="333333"/>
                </a:solidFill>
                <a:latin typeface="Trebuchet MS"/>
                <a:cs typeface="Trebuchet MS"/>
              </a:rPr>
              <a:t>mysql</a:t>
            </a:r>
            <a:r>
              <a:rPr sz="950" b="1" spc="25" dirty="0">
                <a:solidFill>
                  <a:srgbClr val="333333"/>
                </a:solidFill>
                <a:latin typeface="微软雅黑"/>
                <a:cs typeface="微软雅黑"/>
              </a:rPr>
              <a:t>数据库中，修改</a:t>
            </a:r>
            <a:r>
              <a:rPr sz="950" b="1" spc="55" dirty="0">
                <a:solidFill>
                  <a:srgbClr val="333333"/>
                </a:solidFill>
                <a:latin typeface="Trebuchet MS"/>
                <a:cs typeface="Trebuchet MS"/>
              </a:rPr>
              <a:t>user</a:t>
            </a:r>
            <a:r>
              <a:rPr sz="950" b="1" spc="25" dirty="0">
                <a:solidFill>
                  <a:srgbClr val="333333"/>
                </a:solidFill>
                <a:latin typeface="微软雅黑"/>
                <a:cs typeface="微软雅黑"/>
              </a:rPr>
              <a:t>表单的密码值。这也是从</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 </a:t>
            </a:r>
            <a:r>
              <a:rPr sz="950" b="1" spc="-25" dirty="0">
                <a:solidFill>
                  <a:srgbClr val="333333"/>
                </a:solidFill>
                <a:latin typeface="Trebuchet MS"/>
                <a:cs typeface="Trebuchet MS"/>
              </a:rPr>
              <a:t>8.0</a:t>
            </a:r>
            <a:r>
              <a:rPr sz="950" b="1" spc="25" dirty="0">
                <a:solidFill>
                  <a:srgbClr val="333333"/>
                </a:solidFill>
                <a:latin typeface="微软雅黑"/>
                <a:cs typeface="微软雅黑"/>
              </a:rPr>
              <a:t>版本后才开始的新安全要求，看过《</a:t>
            </a:r>
            <a:r>
              <a:rPr sz="950" b="1" spc="45" dirty="0">
                <a:solidFill>
                  <a:srgbClr val="333333"/>
                </a:solidFill>
                <a:latin typeface="Trebuchet MS"/>
                <a:cs typeface="Trebuchet MS"/>
              </a:rPr>
              <a:t>Linux</a:t>
            </a:r>
            <a:r>
              <a:rPr sz="950" b="1" spc="25" dirty="0">
                <a:solidFill>
                  <a:srgbClr val="333333"/>
                </a:solidFill>
                <a:latin typeface="微软雅黑"/>
                <a:cs typeface="微软雅黑"/>
              </a:rPr>
              <a:t>就该这么学》</a:t>
            </a:r>
            <a:r>
              <a:rPr sz="950" b="1" spc="35" dirty="0">
                <a:solidFill>
                  <a:srgbClr val="333333"/>
                </a:solidFill>
                <a:latin typeface="Trebuchet MS"/>
                <a:cs typeface="Trebuchet MS"/>
              </a:rPr>
              <a:t>RHEL7</a:t>
            </a:r>
            <a:r>
              <a:rPr sz="950" b="1" spc="25" dirty="0">
                <a:solidFill>
                  <a:srgbClr val="333333"/>
                </a:solidFill>
                <a:latin typeface="微软雅黑"/>
                <a:cs typeface="微软雅黑"/>
              </a:rPr>
              <a:t>版本的老读者应该记得</a:t>
            </a:r>
            <a:r>
              <a:rPr sz="950" b="1" spc="-25" dirty="0">
                <a:solidFill>
                  <a:srgbClr val="333333"/>
                </a:solidFill>
                <a:latin typeface="Trebuchet MS"/>
                <a:cs typeface="Trebuchet MS"/>
              </a:rPr>
              <a:t>5.6</a:t>
            </a:r>
            <a:r>
              <a:rPr sz="950" b="1" spc="20" dirty="0">
                <a:solidFill>
                  <a:srgbClr val="333333"/>
                </a:solidFill>
                <a:latin typeface="微软雅黑"/>
                <a:cs typeface="微软雅黑"/>
              </a:rPr>
              <a:t>版本时就 </a:t>
            </a:r>
            <a:r>
              <a:rPr sz="950" b="1" spc="25" dirty="0">
                <a:solidFill>
                  <a:srgbClr val="333333"/>
                </a:solidFill>
                <a:latin typeface="微软雅黑"/>
                <a:cs typeface="微软雅黑"/>
              </a:rPr>
              <a:t>没有这么麻烦。</a:t>
            </a:r>
            <a:endParaRPr sz="950">
              <a:latin typeface="微软雅黑"/>
              <a:cs typeface="微软雅黑"/>
            </a:endParaRPr>
          </a:p>
          <a:p>
            <a:pPr>
              <a:lnSpc>
                <a:spcPct val="100000"/>
              </a:lnSpc>
              <a:spcBef>
                <a:spcPts val="45"/>
              </a:spcBef>
            </a:pPr>
            <a:endParaRPr sz="900">
              <a:latin typeface="微软雅黑"/>
              <a:cs typeface="微软雅黑"/>
            </a:endParaRPr>
          </a:p>
          <a:p>
            <a:pPr marL="263525" marR="369570">
              <a:lnSpc>
                <a:spcPct val="132400"/>
              </a:lnSpc>
            </a:pPr>
            <a:r>
              <a:rPr sz="850" spc="25" dirty="0">
                <a:solidFill>
                  <a:srgbClr val="333333"/>
                </a:solidFill>
                <a:latin typeface="Lucida Console"/>
                <a:cs typeface="Lucida Console"/>
              </a:rPr>
              <a:t>mysql&gt;</a:t>
            </a:r>
            <a:r>
              <a:rPr sz="850" spc="35" dirty="0">
                <a:solidFill>
                  <a:srgbClr val="333333"/>
                </a:solidFill>
                <a:latin typeface="Lucida Console"/>
                <a:cs typeface="Lucida Console"/>
              </a:rPr>
              <a:t> </a:t>
            </a:r>
            <a:r>
              <a:rPr sz="850" spc="25" dirty="0">
                <a:solidFill>
                  <a:srgbClr val="333333"/>
                </a:solidFill>
                <a:latin typeface="Lucida Console"/>
                <a:cs typeface="Lucida Console"/>
              </a:rPr>
              <a:t>use</a:t>
            </a:r>
            <a:r>
              <a:rPr sz="850" spc="35" dirty="0">
                <a:solidFill>
                  <a:srgbClr val="333333"/>
                </a:solidFill>
                <a:latin typeface="Lucida Console"/>
                <a:cs typeface="Lucida Console"/>
              </a:rPr>
              <a:t> </a:t>
            </a:r>
            <a:r>
              <a:rPr sz="850" spc="30" dirty="0">
                <a:solidFill>
                  <a:srgbClr val="333333"/>
                </a:solidFill>
                <a:latin typeface="Lucida Console"/>
                <a:cs typeface="Lucida Console"/>
              </a:rPr>
              <a:t>mysql;Reading</a:t>
            </a:r>
            <a:r>
              <a:rPr sz="850" spc="35" dirty="0">
                <a:solidFill>
                  <a:srgbClr val="333333"/>
                </a:solidFill>
                <a:latin typeface="Lucida Console"/>
                <a:cs typeface="Lucida Console"/>
              </a:rPr>
              <a:t> </a:t>
            </a:r>
            <a:r>
              <a:rPr sz="850" spc="25" dirty="0">
                <a:solidFill>
                  <a:srgbClr val="333333"/>
                </a:solidFill>
                <a:latin typeface="Lucida Console"/>
                <a:cs typeface="Lucida Console"/>
              </a:rPr>
              <a:t>table</a:t>
            </a:r>
            <a:r>
              <a:rPr sz="850" spc="35" dirty="0">
                <a:solidFill>
                  <a:srgbClr val="333333"/>
                </a:solidFill>
                <a:latin typeface="Lucida Console"/>
                <a:cs typeface="Lucida Console"/>
              </a:rPr>
              <a:t> </a:t>
            </a:r>
            <a:r>
              <a:rPr sz="850" spc="30" dirty="0">
                <a:solidFill>
                  <a:srgbClr val="333333"/>
                </a:solidFill>
                <a:latin typeface="Lucida Console"/>
                <a:cs typeface="Lucida Console"/>
              </a:rPr>
              <a:t>information</a:t>
            </a:r>
            <a:r>
              <a:rPr sz="850" spc="35" dirty="0">
                <a:solidFill>
                  <a:srgbClr val="333333"/>
                </a:solidFill>
                <a:latin typeface="Lucida Console"/>
                <a:cs typeface="Lucida Console"/>
              </a:rPr>
              <a:t> </a:t>
            </a:r>
            <a:r>
              <a:rPr sz="850" spc="25" dirty="0">
                <a:solidFill>
                  <a:srgbClr val="333333"/>
                </a:solidFill>
                <a:latin typeface="Lucida Console"/>
                <a:cs typeface="Lucida Console"/>
              </a:rPr>
              <a:t>for</a:t>
            </a:r>
            <a:r>
              <a:rPr sz="850" spc="35" dirty="0">
                <a:solidFill>
                  <a:srgbClr val="333333"/>
                </a:solidFill>
                <a:latin typeface="Lucida Console"/>
                <a:cs typeface="Lucida Console"/>
              </a:rPr>
              <a:t> </a:t>
            </a:r>
            <a:r>
              <a:rPr sz="850" spc="30" dirty="0">
                <a:solidFill>
                  <a:srgbClr val="333333"/>
                </a:solidFill>
                <a:latin typeface="Lucida Console"/>
                <a:cs typeface="Lucida Console"/>
              </a:rPr>
              <a:t>completion</a:t>
            </a:r>
            <a:r>
              <a:rPr sz="850" spc="35" dirty="0">
                <a:solidFill>
                  <a:srgbClr val="333333"/>
                </a:solidFill>
                <a:latin typeface="Lucida Console"/>
                <a:cs typeface="Lucida Console"/>
              </a:rPr>
              <a:t> </a:t>
            </a:r>
            <a:r>
              <a:rPr sz="850" spc="20" dirty="0">
                <a:solidFill>
                  <a:srgbClr val="333333"/>
                </a:solidFill>
                <a:latin typeface="Lucida Console"/>
                <a:cs typeface="Lucida Console"/>
              </a:rPr>
              <a:t>of</a:t>
            </a:r>
            <a:r>
              <a:rPr sz="850" spc="35" dirty="0">
                <a:solidFill>
                  <a:srgbClr val="333333"/>
                </a:solidFill>
                <a:latin typeface="Lucida Console"/>
                <a:cs typeface="Lucida Console"/>
              </a:rPr>
              <a:t> </a:t>
            </a:r>
            <a:r>
              <a:rPr sz="850" spc="25" dirty="0">
                <a:solidFill>
                  <a:srgbClr val="333333"/>
                </a:solidFill>
                <a:latin typeface="Lucida Console"/>
                <a:cs typeface="Lucida Console"/>
              </a:rPr>
              <a:t>table</a:t>
            </a:r>
            <a:r>
              <a:rPr sz="850" spc="40" dirty="0">
                <a:solidFill>
                  <a:srgbClr val="333333"/>
                </a:solidFill>
                <a:latin typeface="Lucida Console"/>
                <a:cs typeface="Lucida Console"/>
              </a:rPr>
              <a:t> </a:t>
            </a:r>
            <a:r>
              <a:rPr sz="850" spc="25" dirty="0">
                <a:solidFill>
                  <a:srgbClr val="333333"/>
                </a:solidFill>
                <a:latin typeface="Lucida Console"/>
                <a:cs typeface="Lucida Console"/>
              </a:rPr>
              <a:t>and</a:t>
            </a:r>
            <a:r>
              <a:rPr sz="850" spc="35" dirty="0">
                <a:solidFill>
                  <a:srgbClr val="333333"/>
                </a:solidFill>
                <a:latin typeface="Lucida Console"/>
                <a:cs typeface="Lucida Console"/>
              </a:rPr>
              <a:t> </a:t>
            </a:r>
            <a:r>
              <a:rPr sz="850" spc="25" dirty="0">
                <a:solidFill>
                  <a:srgbClr val="333333"/>
                </a:solidFill>
                <a:latin typeface="Lucida Console"/>
                <a:cs typeface="Lucida Console"/>
              </a:rPr>
              <a:t>column </a:t>
            </a:r>
            <a:r>
              <a:rPr sz="850" spc="-500" dirty="0">
                <a:solidFill>
                  <a:srgbClr val="333333"/>
                </a:solidFill>
                <a:latin typeface="Lucida Console"/>
                <a:cs typeface="Lucida Console"/>
              </a:rPr>
              <a:t> </a:t>
            </a:r>
            <a:r>
              <a:rPr sz="850" spc="30" dirty="0">
                <a:solidFill>
                  <a:srgbClr val="333333"/>
                </a:solidFill>
                <a:latin typeface="Lucida Console"/>
                <a:cs typeface="Lucida Console"/>
              </a:rPr>
              <a:t>namesYou</a:t>
            </a:r>
            <a:r>
              <a:rPr sz="850" spc="25" dirty="0">
                <a:solidFill>
                  <a:srgbClr val="333333"/>
                </a:solidFill>
                <a:latin typeface="Lucida Console"/>
                <a:cs typeface="Lucida Console"/>
              </a:rPr>
              <a:t> can</a:t>
            </a:r>
            <a:r>
              <a:rPr sz="850" spc="30" dirty="0">
                <a:solidFill>
                  <a:srgbClr val="333333"/>
                </a:solidFill>
                <a:latin typeface="Lucida Console"/>
                <a:cs typeface="Lucida Console"/>
              </a:rPr>
              <a:t> </a:t>
            </a:r>
            <a:r>
              <a:rPr sz="850" spc="25" dirty="0">
                <a:solidFill>
                  <a:srgbClr val="333333"/>
                </a:solidFill>
                <a:latin typeface="Lucida Console"/>
                <a:cs typeface="Lucida Console"/>
              </a:rPr>
              <a:t>turn</a:t>
            </a:r>
            <a:r>
              <a:rPr sz="850" spc="30" dirty="0">
                <a:solidFill>
                  <a:srgbClr val="333333"/>
                </a:solidFill>
                <a:latin typeface="Lucida Console"/>
                <a:cs typeface="Lucida Console"/>
              </a:rPr>
              <a:t> </a:t>
            </a:r>
            <a:r>
              <a:rPr sz="850" spc="25" dirty="0">
                <a:solidFill>
                  <a:srgbClr val="333333"/>
                </a:solidFill>
                <a:latin typeface="Lucida Console"/>
                <a:cs typeface="Lucida Console"/>
              </a:rPr>
              <a:t>off</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 </a:t>
            </a:r>
            <a:r>
              <a:rPr sz="850" spc="30" dirty="0">
                <a:solidFill>
                  <a:srgbClr val="333333"/>
                </a:solidFill>
                <a:latin typeface="Lucida Console"/>
                <a:cs typeface="Lucida Console"/>
              </a:rPr>
              <a:t>feature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a:t>
            </a:r>
            <a:r>
              <a:rPr sz="850" spc="25" dirty="0">
                <a:solidFill>
                  <a:srgbClr val="333333"/>
                </a:solidFill>
                <a:latin typeface="Lucida Console"/>
                <a:cs typeface="Lucida Console"/>
              </a:rPr>
              <a:t>get</a:t>
            </a:r>
            <a:r>
              <a:rPr sz="850" spc="30" dirty="0">
                <a:solidFill>
                  <a:srgbClr val="333333"/>
                </a:solidFill>
                <a:latin typeface="Lucida Console"/>
                <a:cs typeface="Lucida Console"/>
              </a:rPr>
              <a:t> </a:t>
            </a:r>
            <a:r>
              <a:rPr sz="850" spc="15" dirty="0">
                <a:solidFill>
                  <a:srgbClr val="333333"/>
                </a:solidFill>
                <a:latin typeface="Lucida Console"/>
                <a:cs typeface="Lucida Console"/>
              </a:rPr>
              <a:t>a</a:t>
            </a:r>
            <a:r>
              <a:rPr sz="850" spc="30" dirty="0">
                <a:solidFill>
                  <a:srgbClr val="333333"/>
                </a:solidFill>
                <a:latin typeface="Lucida Console"/>
                <a:cs typeface="Lucida Console"/>
              </a:rPr>
              <a:t> quicker</a:t>
            </a:r>
            <a:r>
              <a:rPr sz="850" spc="25" dirty="0">
                <a:solidFill>
                  <a:srgbClr val="333333"/>
                </a:solidFill>
                <a:latin typeface="Lucida Console"/>
                <a:cs typeface="Lucida Console"/>
              </a:rPr>
              <a:t> </a:t>
            </a:r>
            <a:r>
              <a:rPr sz="850" spc="30" dirty="0">
                <a:solidFill>
                  <a:srgbClr val="333333"/>
                </a:solidFill>
                <a:latin typeface="Lucida Console"/>
                <a:cs typeface="Lucida Console"/>
              </a:rPr>
              <a:t>startup </a:t>
            </a:r>
            <a:r>
              <a:rPr sz="850" spc="25" dirty="0">
                <a:solidFill>
                  <a:srgbClr val="333333"/>
                </a:solidFill>
                <a:latin typeface="Lucida Console"/>
                <a:cs typeface="Lucida Console"/>
              </a:rPr>
              <a:t>with</a:t>
            </a:r>
            <a:r>
              <a:rPr sz="850" spc="30" dirty="0">
                <a:solidFill>
                  <a:srgbClr val="333333"/>
                </a:solidFill>
                <a:latin typeface="Lucida Console"/>
                <a:cs typeface="Lucida Console"/>
              </a:rPr>
              <a:t> -ADatabase </a:t>
            </a:r>
            <a:r>
              <a:rPr sz="850" spc="35" dirty="0">
                <a:solidFill>
                  <a:srgbClr val="333333"/>
                </a:solidFill>
                <a:latin typeface="Lucida Console"/>
                <a:cs typeface="Lucida Console"/>
              </a:rPr>
              <a:t> </a:t>
            </a:r>
            <a:r>
              <a:rPr sz="850" spc="30" dirty="0">
                <a:solidFill>
                  <a:srgbClr val="333333"/>
                </a:solidFill>
                <a:latin typeface="Lucida Console"/>
                <a:cs typeface="Lucida Console"/>
              </a:rPr>
              <a:t>changedmysql&gt; </a:t>
            </a:r>
            <a:r>
              <a:rPr sz="850" spc="25" dirty="0">
                <a:solidFill>
                  <a:srgbClr val="333333"/>
                </a:solidFill>
                <a:latin typeface="Lucida Console"/>
                <a:cs typeface="Lucida Console"/>
              </a:rPr>
              <a:t>show</a:t>
            </a:r>
            <a:r>
              <a:rPr sz="850" spc="30" dirty="0">
                <a:solidFill>
                  <a:srgbClr val="333333"/>
                </a:solidFill>
                <a:latin typeface="Lucida Console"/>
                <a:cs typeface="Lucida Console"/>
              </a:rPr>
              <a:t> tables;+---------------------------+| Tables_in_mysql</a:t>
            </a:r>
            <a:endParaRPr sz="850">
              <a:latin typeface="Lucida Console"/>
              <a:cs typeface="Lucida Console"/>
            </a:endParaRPr>
          </a:p>
          <a:p>
            <a:pPr marL="532130">
              <a:lnSpc>
                <a:spcPct val="100000"/>
              </a:lnSpc>
              <a:spcBef>
                <a:spcPts val="330"/>
              </a:spcBef>
              <a:tabLst>
                <a:tab pos="4525010" algn="l"/>
              </a:tabLst>
            </a:pPr>
            <a:r>
              <a:rPr sz="850" spc="30" dirty="0">
                <a:solidFill>
                  <a:srgbClr val="333333"/>
                </a:solidFill>
                <a:latin typeface="Lucida Console"/>
                <a:cs typeface="Lucida Console"/>
              </a:rPr>
              <a:t>|+---------------------------+|</a:t>
            </a:r>
            <a:r>
              <a:rPr sz="850" spc="65" dirty="0">
                <a:solidFill>
                  <a:srgbClr val="333333"/>
                </a:solidFill>
                <a:latin typeface="Lucida Console"/>
                <a:cs typeface="Lucida Console"/>
              </a:rPr>
              <a:t> </a:t>
            </a:r>
            <a:r>
              <a:rPr sz="850" spc="30" dirty="0">
                <a:solidFill>
                  <a:srgbClr val="333333"/>
                </a:solidFill>
                <a:latin typeface="Lucida Console"/>
                <a:cs typeface="Lucida Console"/>
              </a:rPr>
              <a:t>columns_priv	</a:t>
            </a:r>
            <a:r>
              <a:rPr sz="850" spc="20" dirty="0">
                <a:solidFill>
                  <a:srgbClr val="333333"/>
                </a:solidFill>
                <a:latin typeface="Lucida Console"/>
                <a:cs typeface="Lucida Console"/>
              </a:rPr>
              <a:t>||</a:t>
            </a:r>
            <a:r>
              <a:rPr sz="850" spc="-25" dirty="0">
                <a:solidFill>
                  <a:srgbClr val="333333"/>
                </a:solidFill>
                <a:latin typeface="Lucida Console"/>
                <a:cs typeface="Lucida Console"/>
              </a:rPr>
              <a:t> </a:t>
            </a:r>
            <a:r>
              <a:rPr sz="850" spc="30" dirty="0">
                <a:solidFill>
                  <a:srgbClr val="333333"/>
                </a:solidFill>
                <a:latin typeface="Lucida Console"/>
                <a:cs typeface="Lucida Console"/>
              </a:rPr>
              <a:t>tables_priv</a:t>
            </a:r>
            <a:endParaRPr sz="850">
              <a:latin typeface="Lucida Console"/>
              <a:cs typeface="Lucida Consol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08"/>
            <a:ext cx="5650950" cy="3916594"/>
          </a:xfrm>
          <a:prstGeom prst="rect">
            <a:avLst/>
          </a:prstGeom>
        </p:spPr>
      </p:pic>
      <p:sp>
        <p:nvSpPr>
          <p:cNvPr id="3" name="object 3"/>
          <p:cNvSpPr txBox="1"/>
          <p:nvPr/>
        </p:nvSpPr>
        <p:spPr>
          <a:xfrm>
            <a:off x="946424" y="4386563"/>
            <a:ext cx="5596890" cy="6508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6-7</a:t>
            </a:r>
            <a:r>
              <a:rPr sz="950" spc="-35" dirty="0">
                <a:solidFill>
                  <a:srgbClr val="333333"/>
                </a:solidFill>
                <a:latin typeface="Trebuchet MS"/>
                <a:cs typeface="Trebuchet MS"/>
              </a:rPr>
              <a:t> </a:t>
            </a:r>
            <a:r>
              <a:rPr sz="950" spc="25" dirty="0">
                <a:solidFill>
                  <a:srgbClr val="333333"/>
                </a:solidFill>
                <a:latin typeface="微软雅黑"/>
                <a:cs typeface="微软雅黑"/>
              </a:rPr>
              <a:t>在虚拟机系统中添加硬件设备</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第</a:t>
            </a:r>
            <a:r>
              <a:rPr sz="950" spc="55" dirty="0">
                <a:solidFill>
                  <a:srgbClr val="333333"/>
                </a:solidFill>
                <a:latin typeface="Trebuchet MS"/>
                <a:cs typeface="Trebuchet MS"/>
              </a:rPr>
              <a:t>2</a:t>
            </a:r>
            <a:r>
              <a:rPr sz="950" spc="25" dirty="0">
                <a:solidFill>
                  <a:srgbClr val="333333"/>
                </a:solidFill>
                <a:latin typeface="微软雅黑"/>
                <a:cs typeface="微软雅黑"/>
              </a:rPr>
              <a:t>步：选择想要添加的硬件类型为</a:t>
            </a:r>
            <a:r>
              <a:rPr sz="950" spc="-160" dirty="0">
                <a:solidFill>
                  <a:srgbClr val="333333"/>
                </a:solidFill>
                <a:latin typeface="Trebuchet MS"/>
                <a:cs typeface="Trebuchet MS"/>
              </a:rPr>
              <a:t>“</a:t>
            </a:r>
            <a:r>
              <a:rPr sz="950" spc="25" dirty="0">
                <a:solidFill>
                  <a:srgbClr val="333333"/>
                </a:solidFill>
                <a:latin typeface="微软雅黑"/>
                <a:cs typeface="微软雅黑"/>
              </a:rPr>
              <a:t>硬盘</a:t>
            </a:r>
            <a:r>
              <a:rPr sz="950" spc="-160" dirty="0">
                <a:solidFill>
                  <a:srgbClr val="333333"/>
                </a:solidFill>
                <a:latin typeface="Trebuchet MS"/>
                <a:cs typeface="Trebuchet MS"/>
              </a:rPr>
              <a:t>”</a:t>
            </a:r>
            <a:r>
              <a:rPr sz="950" spc="25" dirty="0">
                <a:solidFill>
                  <a:srgbClr val="333333"/>
                </a:solidFill>
                <a:latin typeface="微软雅黑"/>
                <a:cs typeface="微软雅黑"/>
              </a:rPr>
              <a:t>，然后单击</a:t>
            </a:r>
            <a:r>
              <a:rPr sz="950" spc="-160" dirty="0">
                <a:solidFill>
                  <a:srgbClr val="333333"/>
                </a:solidFill>
                <a:latin typeface="Trebuchet MS"/>
                <a:cs typeface="Trebuchet MS"/>
              </a:rPr>
              <a:t>“</a:t>
            </a:r>
            <a:r>
              <a:rPr sz="950" spc="25" dirty="0">
                <a:solidFill>
                  <a:srgbClr val="333333"/>
                </a:solidFill>
                <a:latin typeface="微软雅黑"/>
                <a:cs typeface="微软雅黑"/>
              </a:rPr>
              <a:t>下一步</a:t>
            </a:r>
            <a:r>
              <a:rPr sz="950" spc="-160" dirty="0">
                <a:solidFill>
                  <a:srgbClr val="333333"/>
                </a:solidFill>
                <a:latin typeface="Trebuchet MS"/>
                <a:cs typeface="Trebuchet MS"/>
              </a:rPr>
              <a:t>”</a:t>
            </a:r>
            <a:r>
              <a:rPr sz="950" spc="20" dirty="0">
                <a:solidFill>
                  <a:srgbClr val="333333"/>
                </a:solidFill>
                <a:latin typeface="微软雅黑"/>
                <a:cs typeface="微软雅黑"/>
              </a:rPr>
              <a:t>按钮就可以了，这确实没有什么需要进一 </a:t>
            </a:r>
            <a:r>
              <a:rPr sz="950" spc="25" dirty="0">
                <a:solidFill>
                  <a:srgbClr val="333333"/>
                </a:solidFill>
                <a:latin typeface="微软雅黑"/>
                <a:cs typeface="微软雅黑"/>
              </a:rPr>
              <a:t>步解释的，如图</a:t>
            </a:r>
            <a:r>
              <a:rPr sz="950" spc="25" dirty="0">
                <a:solidFill>
                  <a:srgbClr val="333333"/>
                </a:solidFill>
                <a:latin typeface="Trebuchet MS"/>
                <a:cs typeface="Trebuchet MS"/>
              </a:rPr>
              <a:t>6-8</a:t>
            </a:r>
            <a:r>
              <a:rPr sz="950" spc="25" dirty="0">
                <a:solidFill>
                  <a:srgbClr val="333333"/>
                </a:solidFill>
                <a:latin typeface="微软雅黑"/>
                <a:cs typeface="微软雅黑"/>
              </a:rPr>
              <a:t>所示。</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37</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72"/>
            <a:ext cx="5651500" cy="495934"/>
            <a:chOff x="959124" y="368272"/>
            <a:chExt cx="5651500" cy="495934"/>
          </a:xfrm>
        </p:grpSpPr>
        <p:sp>
          <p:nvSpPr>
            <p:cNvPr id="3" name="object 3"/>
            <p:cNvSpPr/>
            <p:nvPr/>
          </p:nvSpPr>
          <p:spPr>
            <a:xfrm>
              <a:off x="963889" y="373037"/>
              <a:ext cx="5641975" cy="486409"/>
            </a:xfrm>
            <a:custGeom>
              <a:avLst/>
              <a:gdLst/>
              <a:ahLst/>
              <a:cxnLst/>
              <a:rect l="l" t="t" r="r" b="b"/>
              <a:pathLst>
                <a:path w="5641975" h="486409">
                  <a:moveTo>
                    <a:pt x="5617597" y="486000"/>
                  </a:moveTo>
                  <a:lnTo>
                    <a:pt x="23823" y="486000"/>
                  </a:lnTo>
                  <a:lnTo>
                    <a:pt x="20659" y="485705"/>
                  </a:lnTo>
                  <a:lnTo>
                    <a:pt x="0" y="465150"/>
                  </a:lnTo>
                  <a:lnTo>
                    <a:pt x="0" y="462177"/>
                  </a:lnTo>
                  <a:lnTo>
                    <a:pt x="0" y="20250"/>
                  </a:lnTo>
                  <a:lnTo>
                    <a:pt x="600" y="16971"/>
                  </a:lnTo>
                  <a:lnTo>
                    <a:pt x="3020" y="11311"/>
                  </a:lnTo>
                  <a:lnTo>
                    <a:pt x="4745" y="8929"/>
                  </a:lnTo>
                  <a:lnTo>
                    <a:pt x="6975" y="6851"/>
                  </a:lnTo>
                  <a:lnTo>
                    <a:pt x="9214" y="4164"/>
                  </a:lnTo>
                  <a:lnTo>
                    <a:pt x="11787" y="2382"/>
                  </a:lnTo>
                  <a:lnTo>
                    <a:pt x="17629" y="590"/>
                  </a:lnTo>
                  <a:lnTo>
                    <a:pt x="20659" y="0"/>
                  </a:lnTo>
                  <a:lnTo>
                    <a:pt x="5620751" y="0"/>
                  </a:lnTo>
                  <a:lnTo>
                    <a:pt x="5623791" y="590"/>
                  </a:lnTo>
                  <a:lnTo>
                    <a:pt x="5629633" y="2382"/>
                  </a:lnTo>
                  <a:lnTo>
                    <a:pt x="5632206" y="4164"/>
                  </a:lnTo>
                  <a:lnTo>
                    <a:pt x="5634445" y="6851"/>
                  </a:lnTo>
                  <a:lnTo>
                    <a:pt x="5636675" y="8929"/>
                  </a:lnTo>
                  <a:lnTo>
                    <a:pt x="5638400" y="11311"/>
                  </a:lnTo>
                  <a:lnTo>
                    <a:pt x="5640820" y="16971"/>
                  </a:lnTo>
                  <a:lnTo>
                    <a:pt x="5641421" y="20250"/>
                  </a:lnTo>
                  <a:lnTo>
                    <a:pt x="5641421" y="465150"/>
                  </a:lnTo>
                  <a:lnTo>
                    <a:pt x="5620751" y="485705"/>
                  </a:lnTo>
                  <a:lnTo>
                    <a:pt x="5617597" y="486000"/>
                  </a:lnTo>
                  <a:close/>
                </a:path>
              </a:pathLst>
            </a:custGeom>
            <a:solidFill>
              <a:srgbClr val="F8F8F8"/>
            </a:solidFill>
          </p:spPr>
          <p:txBody>
            <a:bodyPr wrap="square" lIns="0" tIns="0" rIns="0" bIns="0" rtlCol="0"/>
            <a:lstStyle/>
            <a:p>
              <a:endParaRPr/>
            </a:p>
          </p:txBody>
        </p:sp>
        <p:sp>
          <p:nvSpPr>
            <p:cNvPr id="4" name="object 4"/>
            <p:cNvSpPr/>
            <p:nvPr/>
          </p:nvSpPr>
          <p:spPr>
            <a:xfrm>
              <a:off x="963889" y="373037"/>
              <a:ext cx="5641975" cy="486409"/>
            </a:xfrm>
            <a:custGeom>
              <a:avLst/>
              <a:gdLst/>
              <a:ahLst/>
              <a:cxnLst/>
              <a:rect l="l" t="t" r="r" b="b"/>
              <a:pathLst>
                <a:path w="5641975" h="486409">
                  <a:moveTo>
                    <a:pt x="0" y="462177"/>
                  </a:moveTo>
                  <a:lnTo>
                    <a:pt x="0" y="23823"/>
                  </a:lnTo>
                  <a:lnTo>
                    <a:pt x="0" y="20250"/>
                  </a:lnTo>
                  <a:lnTo>
                    <a:pt x="600" y="16971"/>
                  </a:lnTo>
                  <a:lnTo>
                    <a:pt x="1810" y="14294"/>
                  </a:lnTo>
                  <a:lnTo>
                    <a:pt x="3020" y="11311"/>
                  </a:lnTo>
                  <a:lnTo>
                    <a:pt x="4745" y="8929"/>
                  </a:lnTo>
                  <a:lnTo>
                    <a:pt x="6975" y="6851"/>
                  </a:lnTo>
                  <a:lnTo>
                    <a:pt x="9214" y="4164"/>
                  </a:lnTo>
                  <a:lnTo>
                    <a:pt x="11787" y="2382"/>
                  </a:lnTo>
                  <a:lnTo>
                    <a:pt x="14703" y="1486"/>
                  </a:lnTo>
                  <a:lnTo>
                    <a:pt x="17629" y="590"/>
                  </a:lnTo>
                  <a:lnTo>
                    <a:pt x="20659" y="0"/>
                  </a:lnTo>
                  <a:lnTo>
                    <a:pt x="23823" y="0"/>
                  </a:lnTo>
                  <a:lnTo>
                    <a:pt x="5617597" y="0"/>
                  </a:lnTo>
                  <a:lnTo>
                    <a:pt x="5620751" y="0"/>
                  </a:lnTo>
                  <a:lnTo>
                    <a:pt x="5623791" y="590"/>
                  </a:lnTo>
                  <a:lnTo>
                    <a:pt x="5626717" y="1486"/>
                  </a:lnTo>
                  <a:lnTo>
                    <a:pt x="5629633" y="2382"/>
                  </a:lnTo>
                  <a:lnTo>
                    <a:pt x="5632206" y="4164"/>
                  </a:lnTo>
                  <a:lnTo>
                    <a:pt x="5634445" y="6851"/>
                  </a:lnTo>
                  <a:lnTo>
                    <a:pt x="5636675" y="8929"/>
                  </a:lnTo>
                  <a:lnTo>
                    <a:pt x="5638400" y="11311"/>
                  </a:lnTo>
                  <a:lnTo>
                    <a:pt x="5639610" y="14294"/>
                  </a:lnTo>
                  <a:lnTo>
                    <a:pt x="5640820" y="16971"/>
                  </a:lnTo>
                  <a:lnTo>
                    <a:pt x="5641421" y="20250"/>
                  </a:lnTo>
                  <a:lnTo>
                    <a:pt x="5641421" y="23823"/>
                  </a:lnTo>
                  <a:lnTo>
                    <a:pt x="5641421" y="462177"/>
                  </a:lnTo>
                  <a:lnTo>
                    <a:pt x="5641421" y="465150"/>
                  </a:lnTo>
                  <a:lnTo>
                    <a:pt x="5640820" y="468133"/>
                  </a:lnTo>
                  <a:lnTo>
                    <a:pt x="5639610" y="470810"/>
                  </a:lnTo>
                  <a:lnTo>
                    <a:pt x="5638400" y="473793"/>
                  </a:lnTo>
                  <a:lnTo>
                    <a:pt x="5617597" y="486000"/>
                  </a:lnTo>
                  <a:lnTo>
                    <a:pt x="23823" y="486000"/>
                  </a:lnTo>
                  <a:lnTo>
                    <a:pt x="1810" y="470810"/>
                  </a:lnTo>
                  <a:lnTo>
                    <a:pt x="600" y="468133"/>
                  </a:lnTo>
                  <a:lnTo>
                    <a:pt x="0" y="465150"/>
                  </a:lnTo>
                  <a:lnTo>
                    <a:pt x="0" y="462177"/>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3937"/>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6" name="object 6"/>
          <p:cNvSpPr txBox="1"/>
          <p:nvPr/>
        </p:nvSpPr>
        <p:spPr>
          <a:xfrm>
            <a:off x="946424" y="1003581"/>
            <a:ext cx="1144905"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777777"/>
                </a:solidFill>
                <a:latin typeface="Trebuchet MS"/>
                <a:cs typeface="Trebuchet MS"/>
              </a:rPr>
              <a:t>20.2.3</a:t>
            </a:r>
            <a:r>
              <a:rPr sz="950" b="1" spc="-35" dirty="0">
                <a:solidFill>
                  <a:srgbClr val="777777"/>
                </a:solidFill>
                <a:latin typeface="Trebuchet MS"/>
                <a:cs typeface="Trebuchet MS"/>
              </a:rPr>
              <a:t> </a:t>
            </a:r>
            <a:r>
              <a:rPr sz="950" b="1" spc="25" dirty="0">
                <a:solidFill>
                  <a:srgbClr val="777777"/>
                </a:solidFill>
                <a:latin typeface="微软雅黑"/>
                <a:cs typeface="微软雅黑"/>
              </a:rPr>
              <a:t>配置</a:t>
            </a:r>
            <a:r>
              <a:rPr sz="950" b="1" spc="65" dirty="0">
                <a:solidFill>
                  <a:srgbClr val="777777"/>
                </a:solidFill>
                <a:latin typeface="Trebuchet MS"/>
                <a:cs typeface="Trebuchet MS"/>
              </a:rPr>
              <a:t>php</a:t>
            </a:r>
            <a:r>
              <a:rPr sz="950" b="1" spc="25" dirty="0">
                <a:solidFill>
                  <a:srgbClr val="777777"/>
                </a:solidFill>
                <a:latin typeface="微软雅黑"/>
                <a:cs typeface="微软雅黑"/>
              </a:rPr>
              <a:t>服务</a:t>
            </a:r>
            <a:endParaRPr sz="950">
              <a:latin typeface="微软雅黑"/>
              <a:cs typeface="微软雅黑"/>
            </a:endParaRPr>
          </a:p>
        </p:txBody>
      </p:sp>
      <p:pic>
        <p:nvPicPr>
          <p:cNvPr id="7" name="object 7"/>
          <p:cNvPicPr/>
          <p:nvPr/>
        </p:nvPicPr>
        <p:blipFill>
          <a:blip r:embed="rId2" cstate="print"/>
          <a:stretch>
            <a:fillRect/>
          </a:stretch>
        </p:blipFill>
        <p:spPr>
          <a:xfrm>
            <a:off x="964637" y="1302257"/>
            <a:ext cx="5645437" cy="5626381"/>
          </a:xfrm>
          <a:prstGeom prst="rect">
            <a:avLst/>
          </a:prstGeom>
        </p:spPr>
      </p:pic>
      <p:grpSp>
        <p:nvGrpSpPr>
          <p:cNvPr id="8" name="object 8"/>
          <p:cNvGrpSpPr/>
          <p:nvPr/>
        </p:nvGrpSpPr>
        <p:grpSpPr>
          <a:xfrm>
            <a:off x="959124" y="8325263"/>
            <a:ext cx="5651500" cy="838835"/>
            <a:chOff x="959124" y="8325263"/>
            <a:chExt cx="5651500" cy="838835"/>
          </a:xfrm>
        </p:grpSpPr>
        <p:sp>
          <p:nvSpPr>
            <p:cNvPr id="9" name="object 9"/>
            <p:cNvSpPr/>
            <p:nvPr/>
          </p:nvSpPr>
          <p:spPr>
            <a:xfrm>
              <a:off x="963889" y="8330027"/>
              <a:ext cx="5641975" cy="829310"/>
            </a:xfrm>
            <a:custGeom>
              <a:avLst/>
              <a:gdLst/>
              <a:ahLst/>
              <a:cxnLst/>
              <a:rect l="l" t="t" r="r" b="b"/>
              <a:pathLst>
                <a:path w="5641975" h="829309">
                  <a:moveTo>
                    <a:pt x="5617597" y="829060"/>
                  </a:moveTo>
                  <a:lnTo>
                    <a:pt x="23823" y="829060"/>
                  </a:lnTo>
                  <a:lnTo>
                    <a:pt x="20659" y="828764"/>
                  </a:lnTo>
                  <a:lnTo>
                    <a:pt x="0" y="807914"/>
                  </a:lnTo>
                  <a:lnTo>
                    <a:pt x="0" y="805236"/>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807914"/>
                  </a:lnTo>
                  <a:lnTo>
                    <a:pt x="5620752" y="828764"/>
                  </a:lnTo>
                  <a:lnTo>
                    <a:pt x="5617597" y="829060"/>
                  </a:lnTo>
                  <a:close/>
                </a:path>
              </a:pathLst>
            </a:custGeom>
            <a:solidFill>
              <a:srgbClr val="F8F8F8"/>
            </a:solidFill>
          </p:spPr>
          <p:txBody>
            <a:bodyPr wrap="square" lIns="0" tIns="0" rIns="0" bIns="0" rtlCol="0"/>
            <a:lstStyle/>
            <a:p>
              <a:endParaRPr/>
            </a:p>
          </p:txBody>
        </p:sp>
        <p:sp>
          <p:nvSpPr>
            <p:cNvPr id="10" name="object 10"/>
            <p:cNvSpPr/>
            <p:nvPr/>
          </p:nvSpPr>
          <p:spPr>
            <a:xfrm>
              <a:off x="963889" y="8330027"/>
              <a:ext cx="5641975" cy="829310"/>
            </a:xfrm>
            <a:custGeom>
              <a:avLst/>
              <a:gdLst/>
              <a:ahLst/>
              <a:cxnLst/>
              <a:rect l="l" t="t" r="r" b="b"/>
              <a:pathLst>
                <a:path w="5641975" h="829309">
                  <a:moveTo>
                    <a:pt x="0" y="805236"/>
                  </a:moveTo>
                  <a:lnTo>
                    <a:pt x="0" y="23823"/>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805236"/>
                  </a:lnTo>
                  <a:lnTo>
                    <a:pt x="5641421" y="807914"/>
                  </a:lnTo>
                  <a:lnTo>
                    <a:pt x="5640821" y="810897"/>
                  </a:lnTo>
                  <a:lnTo>
                    <a:pt x="5617597" y="829060"/>
                  </a:lnTo>
                  <a:lnTo>
                    <a:pt x="23823" y="829060"/>
                  </a:lnTo>
                  <a:lnTo>
                    <a:pt x="0" y="807914"/>
                  </a:lnTo>
                  <a:lnTo>
                    <a:pt x="0" y="80523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8411201"/>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9640323"/>
            <a:ext cx="5651500" cy="324485"/>
            <a:chOff x="959124" y="9640323"/>
            <a:chExt cx="5651500" cy="324485"/>
          </a:xfrm>
        </p:grpSpPr>
        <p:sp>
          <p:nvSpPr>
            <p:cNvPr id="13" name="object 13"/>
            <p:cNvSpPr/>
            <p:nvPr/>
          </p:nvSpPr>
          <p:spPr>
            <a:xfrm>
              <a:off x="963889" y="9645088"/>
              <a:ext cx="5641975" cy="314960"/>
            </a:xfrm>
            <a:custGeom>
              <a:avLst/>
              <a:gdLst/>
              <a:ahLst/>
              <a:cxnLst/>
              <a:rect l="l" t="t" r="r" b="b"/>
              <a:pathLst>
                <a:path w="5641975" h="314959">
                  <a:moveTo>
                    <a:pt x="5617597" y="314471"/>
                  </a:moveTo>
                  <a:lnTo>
                    <a:pt x="23823" y="314471"/>
                  </a:lnTo>
                  <a:lnTo>
                    <a:pt x="20659" y="314175"/>
                  </a:lnTo>
                  <a:lnTo>
                    <a:pt x="0" y="293620"/>
                  </a:lnTo>
                  <a:lnTo>
                    <a:pt x="0" y="290647"/>
                  </a:lnTo>
                  <a:lnTo>
                    <a:pt x="0" y="20545"/>
                  </a:lnTo>
                  <a:lnTo>
                    <a:pt x="600" y="17276"/>
                  </a:lnTo>
                  <a:lnTo>
                    <a:pt x="1810" y="14589"/>
                  </a:lnTo>
                  <a:lnTo>
                    <a:pt x="3020" y="11320"/>
                  </a:lnTo>
                  <a:lnTo>
                    <a:pt x="4745" y="8633"/>
                  </a:lnTo>
                  <a:lnTo>
                    <a:pt x="6975" y="6556"/>
                  </a:lnTo>
                  <a:lnTo>
                    <a:pt x="9214" y="4173"/>
                  </a:lnTo>
                  <a:lnTo>
                    <a:pt x="11787" y="2382"/>
                  </a:lnTo>
                  <a:lnTo>
                    <a:pt x="17629" y="600"/>
                  </a:lnTo>
                  <a:lnTo>
                    <a:pt x="20659" y="0"/>
                  </a:lnTo>
                  <a:lnTo>
                    <a:pt x="5620752" y="0"/>
                  </a:lnTo>
                  <a:lnTo>
                    <a:pt x="5623792" y="600"/>
                  </a:lnTo>
                  <a:lnTo>
                    <a:pt x="5629633" y="2382"/>
                  </a:lnTo>
                  <a:lnTo>
                    <a:pt x="5632206" y="4173"/>
                  </a:lnTo>
                  <a:lnTo>
                    <a:pt x="5634446" y="6556"/>
                  </a:lnTo>
                  <a:lnTo>
                    <a:pt x="5636675" y="8633"/>
                  </a:lnTo>
                  <a:lnTo>
                    <a:pt x="5638400" y="11016"/>
                  </a:lnTo>
                  <a:lnTo>
                    <a:pt x="5640821" y="17276"/>
                  </a:lnTo>
                  <a:lnTo>
                    <a:pt x="5641421" y="20545"/>
                  </a:lnTo>
                  <a:lnTo>
                    <a:pt x="5641421" y="293620"/>
                  </a:lnTo>
                  <a:lnTo>
                    <a:pt x="5626717" y="312088"/>
                  </a:lnTo>
                  <a:lnTo>
                    <a:pt x="5623792" y="313575"/>
                  </a:lnTo>
                  <a:lnTo>
                    <a:pt x="5620752" y="314175"/>
                  </a:lnTo>
                  <a:lnTo>
                    <a:pt x="5617597" y="314471"/>
                  </a:lnTo>
                  <a:close/>
                </a:path>
              </a:pathLst>
            </a:custGeom>
            <a:solidFill>
              <a:srgbClr val="F8F8F8"/>
            </a:solidFill>
          </p:spPr>
          <p:txBody>
            <a:bodyPr wrap="square" lIns="0" tIns="0" rIns="0" bIns="0" rtlCol="0"/>
            <a:lstStyle/>
            <a:p>
              <a:endParaRPr/>
            </a:p>
          </p:txBody>
        </p:sp>
        <p:sp>
          <p:nvSpPr>
            <p:cNvPr id="14" name="object 14"/>
            <p:cNvSpPr/>
            <p:nvPr/>
          </p:nvSpPr>
          <p:spPr>
            <a:xfrm>
              <a:off x="963889" y="9645088"/>
              <a:ext cx="5641975" cy="314960"/>
            </a:xfrm>
            <a:custGeom>
              <a:avLst/>
              <a:gdLst/>
              <a:ahLst/>
              <a:cxnLst/>
              <a:rect l="l" t="t" r="r" b="b"/>
              <a:pathLst>
                <a:path w="5641975" h="314959">
                  <a:moveTo>
                    <a:pt x="0" y="290647"/>
                  </a:moveTo>
                  <a:lnTo>
                    <a:pt x="0" y="23823"/>
                  </a:lnTo>
                  <a:lnTo>
                    <a:pt x="0" y="20545"/>
                  </a:lnTo>
                  <a:lnTo>
                    <a:pt x="600" y="17276"/>
                  </a:lnTo>
                  <a:lnTo>
                    <a:pt x="1810" y="14589"/>
                  </a:lnTo>
                  <a:lnTo>
                    <a:pt x="3020" y="11320"/>
                  </a:lnTo>
                  <a:lnTo>
                    <a:pt x="4745" y="8633"/>
                  </a:lnTo>
                  <a:lnTo>
                    <a:pt x="6975" y="6556"/>
                  </a:lnTo>
                  <a:lnTo>
                    <a:pt x="9214" y="4173"/>
                  </a:lnTo>
                  <a:lnTo>
                    <a:pt x="11787" y="2382"/>
                  </a:lnTo>
                  <a:lnTo>
                    <a:pt x="14703" y="1486"/>
                  </a:lnTo>
                  <a:lnTo>
                    <a:pt x="17629" y="600"/>
                  </a:lnTo>
                  <a:lnTo>
                    <a:pt x="20659" y="0"/>
                  </a:lnTo>
                  <a:lnTo>
                    <a:pt x="23823" y="0"/>
                  </a:lnTo>
                  <a:lnTo>
                    <a:pt x="5617597" y="0"/>
                  </a:lnTo>
                  <a:lnTo>
                    <a:pt x="5620752" y="0"/>
                  </a:lnTo>
                  <a:lnTo>
                    <a:pt x="5623792" y="600"/>
                  </a:lnTo>
                  <a:lnTo>
                    <a:pt x="5626717" y="1486"/>
                  </a:lnTo>
                  <a:lnTo>
                    <a:pt x="5629633" y="2382"/>
                  </a:lnTo>
                  <a:lnTo>
                    <a:pt x="5632206" y="4173"/>
                  </a:lnTo>
                  <a:lnTo>
                    <a:pt x="5634446" y="6556"/>
                  </a:lnTo>
                  <a:lnTo>
                    <a:pt x="5636675" y="8633"/>
                  </a:lnTo>
                  <a:lnTo>
                    <a:pt x="5638400" y="11016"/>
                  </a:lnTo>
                  <a:lnTo>
                    <a:pt x="5639610" y="14294"/>
                  </a:lnTo>
                  <a:lnTo>
                    <a:pt x="5640821" y="17276"/>
                  </a:lnTo>
                  <a:lnTo>
                    <a:pt x="5641421" y="20545"/>
                  </a:lnTo>
                  <a:lnTo>
                    <a:pt x="5641421" y="23823"/>
                  </a:lnTo>
                  <a:lnTo>
                    <a:pt x="5641421" y="290647"/>
                  </a:lnTo>
                  <a:lnTo>
                    <a:pt x="5641421" y="293620"/>
                  </a:lnTo>
                  <a:lnTo>
                    <a:pt x="5640821" y="296603"/>
                  </a:lnTo>
                  <a:lnTo>
                    <a:pt x="5639610" y="299281"/>
                  </a:lnTo>
                  <a:lnTo>
                    <a:pt x="5638400" y="302263"/>
                  </a:lnTo>
                  <a:lnTo>
                    <a:pt x="5626717" y="312088"/>
                  </a:lnTo>
                  <a:lnTo>
                    <a:pt x="5623792" y="313575"/>
                  </a:lnTo>
                  <a:lnTo>
                    <a:pt x="5620752" y="314175"/>
                  </a:lnTo>
                  <a:lnTo>
                    <a:pt x="5617597" y="314471"/>
                  </a:lnTo>
                  <a:lnTo>
                    <a:pt x="23823" y="314471"/>
                  </a:lnTo>
                  <a:lnTo>
                    <a:pt x="1810" y="299281"/>
                  </a:lnTo>
                  <a:lnTo>
                    <a:pt x="600" y="296603"/>
                  </a:lnTo>
                  <a:lnTo>
                    <a:pt x="0" y="293620"/>
                  </a:lnTo>
                  <a:lnTo>
                    <a:pt x="0" y="290647"/>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9726262"/>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6898488"/>
            <a:ext cx="5671185" cy="2977515"/>
          </a:xfrm>
          <a:prstGeom prst="rect">
            <a:avLst/>
          </a:prstGeom>
        </p:spPr>
        <p:txBody>
          <a:bodyPr vert="horz" wrap="square" lIns="0" tIns="12065" rIns="0" bIns="0" rtlCol="0">
            <a:spAutoFit/>
          </a:bodyPr>
          <a:lstStyle/>
          <a:p>
            <a:pPr marL="12700" marR="5080">
              <a:lnSpc>
                <a:spcPct val="131600"/>
              </a:lnSpc>
              <a:spcBef>
                <a:spcPts val="95"/>
              </a:spcBef>
            </a:pPr>
            <a:r>
              <a:rPr sz="950" b="1" spc="50" dirty="0">
                <a:solidFill>
                  <a:srgbClr val="333333"/>
                </a:solidFill>
                <a:latin typeface="Trebuchet MS"/>
                <a:cs typeface="Trebuchet MS"/>
              </a:rPr>
              <a:t>PHP</a:t>
            </a:r>
            <a:r>
              <a:rPr sz="950" b="1" spc="50" dirty="0">
                <a:solidFill>
                  <a:srgbClr val="333333"/>
                </a:solidFill>
                <a:latin typeface="微软雅黑"/>
                <a:cs typeface="微软雅黑"/>
              </a:rPr>
              <a:t>（</a:t>
            </a:r>
            <a:r>
              <a:rPr sz="950" b="1" spc="50" dirty="0">
                <a:solidFill>
                  <a:srgbClr val="333333"/>
                </a:solidFill>
                <a:latin typeface="Trebuchet MS"/>
                <a:cs typeface="Trebuchet MS"/>
              </a:rPr>
              <a:t>Hypertxt</a:t>
            </a:r>
            <a:r>
              <a:rPr sz="950" b="1" spc="-55" dirty="0">
                <a:solidFill>
                  <a:srgbClr val="333333"/>
                </a:solidFill>
                <a:latin typeface="Trebuchet MS"/>
                <a:cs typeface="Trebuchet MS"/>
              </a:rPr>
              <a:t> </a:t>
            </a:r>
            <a:r>
              <a:rPr sz="950" b="1" spc="45" dirty="0">
                <a:solidFill>
                  <a:srgbClr val="333333"/>
                </a:solidFill>
                <a:latin typeface="Trebuchet MS"/>
                <a:cs typeface="Trebuchet MS"/>
              </a:rPr>
              <a:t>Preprocessor</a:t>
            </a:r>
            <a:r>
              <a:rPr sz="950" b="1" spc="45" dirty="0">
                <a:solidFill>
                  <a:srgbClr val="333333"/>
                </a:solidFill>
                <a:latin typeface="微软雅黑"/>
                <a:cs typeface="微软雅黑"/>
              </a:rPr>
              <a:t>，</a:t>
            </a:r>
            <a:r>
              <a:rPr sz="950" b="1" spc="25" dirty="0">
                <a:solidFill>
                  <a:srgbClr val="333333"/>
                </a:solidFill>
                <a:latin typeface="微软雅黑"/>
                <a:cs typeface="微软雅黑"/>
              </a:rPr>
              <a:t>超文本预处理器）是一种通用的开源脚本语言，发明于</a:t>
            </a:r>
            <a:r>
              <a:rPr sz="950" b="1" dirty="0">
                <a:solidFill>
                  <a:srgbClr val="333333"/>
                </a:solidFill>
                <a:latin typeface="Trebuchet MS"/>
                <a:cs typeface="Trebuchet MS"/>
              </a:rPr>
              <a:t>1995</a:t>
            </a:r>
            <a:r>
              <a:rPr sz="950" b="1" spc="25" dirty="0">
                <a:solidFill>
                  <a:srgbClr val="333333"/>
                </a:solidFill>
                <a:latin typeface="微软雅黑"/>
                <a:cs typeface="微软雅黑"/>
              </a:rPr>
              <a:t>年，它吸 取了</a:t>
            </a:r>
            <a:r>
              <a:rPr sz="950" b="1" spc="40" dirty="0">
                <a:solidFill>
                  <a:srgbClr val="333333"/>
                </a:solidFill>
                <a:latin typeface="Trebuchet MS"/>
                <a:cs typeface="Trebuchet MS"/>
              </a:rPr>
              <a:t>C</a:t>
            </a:r>
            <a:r>
              <a:rPr sz="950" b="1" spc="25" dirty="0">
                <a:solidFill>
                  <a:srgbClr val="333333"/>
                </a:solidFill>
                <a:latin typeface="微软雅黑"/>
                <a:cs typeface="微软雅黑"/>
              </a:rPr>
              <a:t>语言、</a:t>
            </a:r>
            <a:r>
              <a:rPr sz="950" b="1" spc="5" dirty="0">
                <a:solidFill>
                  <a:srgbClr val="333333"/>
                </a:solidFill>
                <a:latin typeface="Trebuchet MS"/>
                <a:cs typeface="Trebuchet MS"/>
              </a:rPr>
              <a:t>Java</a:t>
            </a:r>
            <a:r>
              <a:rPr sz="950" b="1" spc="25" dirty="0">
                <a:solidFill>
                  <a:srgbClr val="333333"/>
                </a:solidFill>
                <a:latin typeface="微软雅黑"/>
                <a:cs typeface="微软雅黑"/>
              </a:rPr>
              <a:t>语言及</a:t>
            </a:r>
            <a:r>
              <a:rPr sz="950" b="1" spc="30" dirty="0">
                <a:solidFill>
                  <a:srgbClr val="333333"/>
                </a:solidFill>
                <a:latin typeface="Trebuchet MS"/>
                <a:cs typeface="Trebuchet MS"/>
              </a:rPr>
              <a:t>Perl</a:t>
            </a:r>
            <a:r>
              <a:rPr sz="950" b="1" spc="25" dirty="0">
                <a:solidFill>
                  <a:srgbClr val="333333"/>
                </a:solidFill>
                <a:latin typeface="微软雅黑"/>
                <a:cs typeface="微软雅黑"/>
              </a:rPr>
              <a:t>语言的很多优点，具有开源、免费、快捷、跨平台性强、效率高等优良特 性，是目前</a:t>
            </a:r>
            <a:r>
              <a:rPr sz="950" b="1" spc="65" dirty="0">
                <a:solidFill>
                  <a:srgbClr val="333333"/>
                </a:solidFill>
                <a:latin typeface="Trebuchet MS"/>
                <a:cs typeface="Trebuchet MS"/>
              </a:rPr>
              <a:t>Web</a:t>
            </a:r>
            <a:r>
              <a:rPr sz="950" b="1" spc="25" dirty="0">
                <a:solidFill>
                  <a:srgbClr val="333333"/>
                </a:solidFill>
                <a:latin typeface="微软雅黑"/>
                <a:cs typeface="微软雅黑"/>
              </a:rPr>
              <a:t>开发领域最常用的语言之一。使用源码包的方式编译安装</a:t>
            </a:r>
            <a:r>
              <a:rPr sz="950" b="1" spc="65" dirty="0">
                <a:solidFill>
                  <a:srgbClr val="333333"/>
                </a:solidFill>
                <a:latin typeface="Trebuchet MS"/>
                <a:cs typeface="Trebuchet MS"/>
              </a:rPr>
              <a:t>PHP</a:t>
            </a:r>
            <a:r>
              <a:rPr sz="950" b="1" spc="25" dirty="0">
                <a:solidFill>
                  <a:srgbClr val="333333"/>
                </a:solidFill>
                <a:latin typeface="微软雅黑"/>
                <a:cs typeface="微软雅黑"/>
              </a:rPr>
              <a:t>语言环境其实并不复杂， </a:t>
            </a:r>
            <a:r>
              <a:rPr sz="950" b="1" spc="-270" dirty="0">
                <a:solidFill>
                  <a:srgbClr val="333333"/>
                </a:solidFill>
                <a:latin typeface="微软雅黑"/>
                <a:cs typeface="微软雅黑"/>
              </a:rPr>
              <a:t> </a:t>
            </a:r>
            <a:r>
              <a:rPr sz="950" b="1" spc="25" dirty="0">
                <a:solidFill>
                  <a:srgbClr val="333333"/>
                </a:solidFill>
                <a:latin typeface="微软雅黑"/>
                <a:cs typeface="微软雅黑"/>
              </a:rPr>
              <a:t>难点在于解决</a:t>
            </a:r>
            <a:r>
              <a:rPr sz="950" b="1" spc="65" dirty="0">
                <a:solidFill>
                  <a:srgbClr val="333333"/>
                </a:solidFill>
                <a:latin typeface="Trebuchet MS"/>
                <a:cs typeface="Trebuchet MS"/>
              </a:rPr>
              <a:t>PHP</a:t>
            </a:r>
            <a:r>
              <a:rPr sz="950" b="1" spc="25" dirty="0">
                <a:solidFill>
                  <a:srgbClr val="333333"/>
                </a:solidFill>
                <a:latin typeface="微软雅黑"/>
                <a:cs typeface="微软雅黑"/>
              </a:rPr>
              <a:t>的程序包和其他软件的依赖关系。</a:t>
            </a:r>
            <a:endParaRPr sz="950">
              <a:latin typeface="微软雅黑"/>
              <a:cs typeface="微软雅黑"/>
            </a:endParaRPr>
          </a:p>
          <a:p>
            <a:pPr marL="12700" marR="200660">
              <a:lnSpc>
                <a:spcPct val="131600"/>
              </a:lnSpc>
              <a:spcBef>
                <a:spcPts val="8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5" dirty="0">
                <a:solidFill>
                  <a:srgbClr val="333333"/>
                </a:solidFill>
                <a:latin typeface="微软雅黑"/>
                <a:cs typeface="微软雅黑"/>
              </a:rPr>
              <a:t>步：解压</a:t>
            </a:r>
            <a:r>
              <a:rPr sz="950" b="1" spc="65" dirty="0">
                <a:solidFill>
                  <a:srgbClr val="333333"/>
                </a:solidFill>
                <a:latin typeface="Trebuchet MS"/>
                <a:cs typeface="Trebuchet MS"/>
              </a:rPr>
              <a:t>php</a:t>
            </a:r>
            <a:r>
              <a:rPr sz="950" b="1" spc="25" dirty="0">
                <a:solidFill>
                  <a:srgbClr val="333333"/>
                </a:solidFill>
                <a:latin typeface="微软雅黑"/>
                <a:cs typeface="微软雅黑"/>
              </a:rPr>
              <a:t>安装包软件并编译安装。编译中需要使用</a:t>
            </a:r>
            <a:r>
              <a:rPr sz="950" b="1" spc="-5" dirty="0">
                <a:solidFill>
                  <a:srgbClr val="333333"/>
                </a:solidFill>
                <a:latin typeface="Trebuchet MS"/>
                <a:cs typeface="Trebuchet MS"/>
              </a:rPr>
              <a:t>“prefix”</a:t>
            </a:r>
            <a:r>
              <a:rPr sz="950" b="1" spc="25" dirty="0">
                <a:solidFill>
                  <a:srgbClr val="333333"/>
                </a:solidFill>
                <a:latin typeface="微软雅黑"/>
                <a:cs typeface="微软雅黑"/>
              </a:rPr>
              <a:t>参数指定安装路径，使用</a:t>
            </a:r>
            <a:r>
              <a:rPr sz="950" b="1" dirty="0">
                <a:solidFill>
                  <a:srgbClr val="333333"/>
                </a:solidFill>
                <a:latin typeface="Trebuchet MS"/>
                <a:cs typeface="Trebuchet MS"/>
              </a:rPr>
              <a:t>“--with-  </a:t>
            </a:r>
            <a:r>
              <a:rPr sz="950" b="1" spc="30" dirty="0">
                <a:solidFill>
                  <a:srgbClr val="333333"/>
                </a:solidFill>
                <a:latin typeface="Trebuchet MS"/>
                <a:cs typeface="Trebuchet MS"/>
              </a:rPr>
              <a:t>mysqli”</a:t>
            </a:r>
            <a:r>
              <a:rPr sz="950" b="1" spc="25" dirty="0">
                <a:solidFill>
                  <a:srgbClr val="333333"/>
                </a:solidFill>
                <a:latin typeface="微软雅黑"/>
                <a:cs typeface="微软雅黑"/>
              </a:rPr>
              <a:t>等命令开启对数据库的支持模块，为后面在线安装网站夯实基础。</a:t>
            </a:r>
            <a:endParaRPr sz="950">
              <a:latin typeface="微软雅黑"/>
              <a:cs typeface="微软雅黑"/>
            </a:endParaRPr>
          </a:p>
          <a:p>
            <a:pPr>
              <a:lnSpc>
                <a:spcPct val="100000"/>
              </a:lnSpc>
              <a:spcBef>
                <a:spcPts val="45"/>
              </a:spcBef>
            </a:pPr>
            <a:endParaRPr sz="900">
              <a:latin typeface="微软雅黑"/>
              <a:cs typeface="微软雅黑"/>
            </a:endParaRPr>
          </a:p>
          <a:p>
            <a:pPr marL="136525" marR="192405">
              <a:lnSpc>
                <a:spcPct val="132400"/>
              </a:lnSpc>
            </a:pPr>
            <a:r>
              <a:rPr sz="850" spc="30" dirty="0">
                <a:solidFill>
                  <a:srgbClr val="333333"/>
                </a:solidFill>
                <a:latin typeface="Lucida Console"/>
                <a:cs typeface="Lucida Console"/>
              </a:rPr>
              <a:t>[root@linuxprobe mysql]# </a:t>
            </a:r>
            <a:r>
              <a:rPr sz="850" spc="20" dirty="0">
                <a:solidFill>
                  <a:srgbClr val="333333"/>
                </a:solidFill>
                <a:latin typeface="Lucida Console"/>
                <a:cs typeface="Lucida Console"/>
              </a:rPr>
              <a:t>cd</a:t>
            </a:r>
            <a:r>
              <a:rPr sz="850" spc="30" dirty="0">
                <a:solidFill>
                  <a:srgbClr val="333333"/>
                </a:solidFill>
                <a:latin typeface="Lucida Console"/>
                <a:cs typeface="Lucida Console"/>
              </a:rPr>
              <a:t> /lnmp[root@linuxprobe </a:t>
            </a:r>
            <a:r>
              <a:rPr sz="850" spc="25" dirty="0">
                <a:solidFill>
                  <a:srgbClr val="333333"/>
                </a:solidFill>
                <a:latin typeface="Lucida Console"/>
                <a:cs typeface="Lucida Console"/>
              </a:rPr>
              <a:t>lnmp]#</a:t>
            </a:r>
            <a:r>
              <a:rPr sz="850" spc="35" dirty="0">
                <a:solidFill>
                  <a:srgbClr val="333333"/>
                </a:solidFill>
                <a:latin typeface="Lucida Console"/>
                <a:cs typeface="Lucida Console"/>
              </a:rPr>
              <a:t> </a:t>
            </a:r>
            <a:r>
              <a:rPr sz="850" spc="25" dirty="0">
                <a:solidFill>
                  <a:srgbClr val="333333"/>
                </a:solidFill>
                <a:latin typeface="Lucida Console"/>
                <a:cs typeface="Lucida Console"/>
              </a:rPr>
              <a:t>tar</a:t>
            </a:r>
            <a:r>
              <a:rPr sz="850" spc="30" dirty="0">
                <a:solidFill>
                  <a:srgbClr val="333333"/>
                </a:solidFill>
                <a:latin typeface="Lucida Console"/>
                <a:cs typeface="Lucida Console"/>
              </a:rPr>
              <a:t> </a:t>
            </a:r>
            <a:r>
              <a:rPr sz="850" spc="25" dirty="0">
                <a:solidFill>
                  <a:srgbClr val="333333"/>
                </a:solidFill>
                <a:latin typeface="Lucida Console"/>
                <a:cs typeface="Lucida Console"/>
              </a:rPr>
              <a:t>xvf</a:t>
            </a:r>
            <a:r>
              <a:rPr sz="850" spc="30" dirty="0">
                <a:solidFill>
                  <a:srgbClr val="333333"/>
                </a:solidFill>
                <a:latin typeface="Lucida Console"/>
                <a:cs typeface="Lucida Console"/>
              </a:rPr>
              <a:t> </a:t>
            </a:r>
            <a:r>
              <a:rPr sz="850" spc="25" dirty="0">
                <a:solidFill>
                  <a:srgbClr val="333333"/>
                </a:solidFill>
                <a:latin typeface="Lucida Console"/>
                <a:cs typeface="Lucida Console"/>
              </a:rPr>
              <a:t>php- </a:t>
            </a:r>
            <a:r>
              <a:rPr sz="850" spc="30" dirty="0">
                <a:solidFill>
                  <a:srgbClr val="333333"/>
                </a:solidFill>
                <a:latin typeface="Lucida Console"/>
                <a:cs typeface="Lucida Console"/>
              </a:rPr>
              <a:t> 7.3.5.tar.gz[root@linuxprobe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lnmp]#</a:t>
            </a:r>
            <a:r>
              <a:rPr sz="850" spc="40" dirty="0">
                <a:solidFill>
                  <a:srgbClr val="333333"/>
                </a:solidFill>
                <a:latin typeface="Lucida Console"/>
                <a:cs typeface="Lucida Console"/>
              </a:rPr>
              <a:t> </a:t>
            </a:r>
            <a:r>
              <a:rPr sz="850" spc="20" dirty="0">
                <a:solidFill>
                  <a:srgbClr val="333333"/>
                </a:solidFill>
                <a:latin typeface="Lucida Console"/>
                <a:cs typeface="Lucida Console"/>
              </a:rPr>
              <a:t>cd</a:t>
            </a:r>
            <a:r>
              <a:rPr sz="850" spc="40" dirty="0">
                <a:solidFill>
                  <a:srgbClr val="333333"/>
                </a:solidFill>
                <a:latin typeface="Lucida Console"/>
                <a:cs typeface="Lucida Console"/>
              </a:rPr>
              <a:t> </a:t>
            </a:r>
            <a:r>
              <a:rPr sz="850" spc="30" dirty="0">
                <a:solidFill>
                  <a:srgbClr val="333333"/>
                </a:solidFill>
                <a:latin typeface="Lucida Console"/>
                <a:cs typeface="Lucida Console"/>
              </a:rPr>
              <a:t>php-7.3.5/[root@linuxprobe</a:t>
            </a:r>
            <a:r>
              <a:rPr sz="850" spc="40" dirty="0">
                <a:solidFill>
                  <a:srgbClr val="333333"/>
                </a:solidFill>
                <a:latin typeface="Lucida Console"/>
                <a:cs typeface="Lucida Console"/>
              </a:rPr>
              <a:t> </a:t>
            </a:r>
            <a:r>
              <a:rPr sz="850" spc="30" dirty="0">
                <a:solidFill>
                  <a:srgbClr val="333333"/>
                </a:solidFill>
                <a:latin typeface="Lucida Console"/>
                <a:cs typeface="Lucida Console"/>
              </a:rPr>
              <a:t>php-7.3.5]#</a:t>
            </a:r>
            <a:endParaRPr sz="850">
              <a:latin typeface="Lucida Console"/>
              <a:cs typeface="Lucida Console"/>
            </a:endParaRPr>
          </a:p>
          <a:p>
            <a:pPr marL="136525" marR="192405">
              <a:lnSpc>
                <a:spcPct val="132400"/>
              </a:lnSpc>
            </a:pPr>
            <a:r>
              <a:rPr sz="850" spc="30" dirty="0">
                <a:solidFill>
                  <a:srgbClr val="333333"/>
                </a:solidFill>
                <a:latin typeface="Lucida Console"/>
                <a:cs typeface="Lucida Console"/>
              </a:rPr>
              <a:t>./configure --prefix=/usr/local/php --enable-fpm --with-mysqli --with-curl </a:t>
            </a:r>
            <a:r>
              <a:rPr sz="850" spc="20" dirty="0">
                <a:solidFill>
                  <a:srgbClr val="333333"/>
                </a:solidFill>
                <a:latin typeface="Lucida Console"/>
                <a:cs typeface="Lucida Console"/>
              </a:rPr>
              <a:t>-- </a:t>
            </a:r>
            <a:r>
              <a:rPr sz="850" spc="-500" dirty="0">
                <a:solidFill>
                  <a:srgbClr val="333333"/>
                </a:solidFill>
                <a:latin typeface="Lucida Console"/>
                <a:cs typeface="Lucida Console"/>
              </a:rPr>
              <a:t> </a:t>
            </a:r>
            <a:r>
              <a:rPr sz="850" spc="30" dirty="0">
                <a:solidFill>
                  <a:srgbClr val="333333"/>
                </a:solidFill>
                <a:latin typeface="Lucida Console"/>
                <a:cs typeface="Lucida Console"/>
              </a:rPr>
              <a:t>with-pdo_mysql</a:t>
            </a:r>
            <a:r>
              <a:rPr sz="850" spc="25" dirty="0">
                <a:solidFill>
                  <a:srgbClr val="333333"/>
                </a:solidFill>
                <a:latin typeface="Lucida Console"/>
                <a:cs typeface="Lucida Console"/>
              </a:rPr>
              <a:t> </a:t>
            </a:r>
            <a:r>
              <a:rPr sz="850" spc="30" dirty="0">
                <a:solidFill>
                  <a:srgbClr val="333333"/>
                </a:solidFill>
                <a:latin typeface="Lucida Console"/>
                <a:cs typeface="Lucida Console"/>
              </a:rPr>
              <a:t>--with-pdo_sqlite</a:t>
            </a:r>
            <a:r>
              <a:rPr sz="850" spc="25" dirty="0">
                <a:solidFill>
                  <a:srgbClr val="333333"/>
                </a:solidFill>
                <a:latin typeface="Lucida Console"/>
                <a:cs typeface="Lucida Console"/>
              </a:rPr>
              <a:t> </a:t>
            </a:r>
            <a:r>
              <a:rPr sz="850" spc="30" dirty="0">
                <a:solidFill>
                  <a:srgbClr val="333333"/>
                </a:solidFill>
                <a:latin typeface="Lucida Console"/>
                <a:cs typeface="Lucida Console"/>
              </a:rPr>
              <a:t>--enable-mysqlnd</a:t>
            </a:r>
            <a:r>
              <a:rPr sz="850" spc="25" dirty="0">
                <a:solidFill>
                  <a:srgbClr val="333333"/>
                </a:solidFill>
                <a:latin typeface="Lucida Console"/>
                <a:cs typeface="Lucida Console"/>
              </a:rPr>
              <a:t> </a:t>
            </a:r>
            <a:r>
              <a:rPr sz="850" spc="30" dirty="0">
                <a:solidFill>
                  <a:srgbClr val="333333"/>
                </a:solidFill>
                <a:latin typeface="Lucida Console"/>
                <a:cs typeface="Lucida Console"/>
              </a:rPr>
              <a:t>--enable-mbstring --with-gd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生成二进制文件和安装依然为下述命令，时间大约为</a:t>
            </a:r>
            <a:r>
              <a:rPr sz="950" b="1" dirty="0">
                <a:solidFill>
                  <a:srgbClr val="333333"/>
                </a:solidFill>
                <a:latin typeface="Trebuchet MS"/>
                <a:cs typeface="Trebuchet MS"/>
              </a:rPr>
              <a:t>10~20</a:t>
            </a:r>
            <a:r>
              <a:rPr sz="950" b="1" spc="25" dirty="0">
                <a:solidFill>
                  <a:srgbClr val="333333"/>
                </a:solidFill>
                <a:latin typeface="微软雅黑"/>
                <a:cs typeface="微软雅黑"/>
              </a:rPr>
              <a:t>分钟，耐心等待即可：</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php-7.3.5]#</a:t>
            </a:r>
            <a:r>
              <a:rPr sz="850" spc="25" dirty="0">
                <a:solidFill>
                  <a:srgbClr val="333333"/>
                </a:solidFill>
                <a:latin typeface="Lucida Console"/>
                <a:cs typeface="Lucida Console"/>
              </a:rPr>
              <a:t> </a:t>
            </a:r>
            <a:r>
              <a:rPr sz="850" spc="30" dirty="0">
                <a:solidFill>
                  <a:srgbClr val="333333"/>
                </a:solidFill>
                <a:latin typeface="Lucida Console"/>
                <a:cs typeface="Lucida Console"/>
              </a:rPr>
              <a:t>make[root@linuxprobe php-7.3.5]#</a:t>
            </a:r>
            <a:r>
              <a:rPr sz="850" spc="25" dirty="0">
                <a:solidFill>
                  <a:srgbClr val="333333"/>
                </a:solidFill>
                <a:latin typeface="Lucida Console"/>
                <a:cs typeface="Lucida Console"/>
              </a:rPr>
              <a:t> make </a:t>
            </a:r>
            <a:r>
              <a:rPr sz="850" spc="30" dirty="0">
                <a:solidFill>
                  <a:srgbClr val="333333"/>
                </a:solidFill>
                <a:latin typeface="Lucida Console"/>
                <a:cs typeface="Lucida Console"/>
              </a:rPr>
              <a:t>install</a:t>
            </a:r>
            <a:endParaRPr sz="850">
              <a:latin typeface="Lucida Console"/>
              <a:cs typeface="Lucida Console"/>
            </a:endParaRPr>
          </a:p>
        </p:txBody>
      </p:sp>
      <p:sp>
        <p:nvSpPr>
          <p:cNvPr id="19" name="object 19"/>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370</a:t>
            </a:fld>
            <a:endParaRPr sz="800">
              <a:latin typeface="小哥哥网恋吗"/>
              <a:cs typeface="小哥哥网恋吗"/>
            </a:endParaRPr>
          </a:p>
        </p:txBody>
      </p:sp>
      <p:sp>
        <p:nvSpPr>
          <p:cNvPr id="17" name="object 17"/>
          <p:cNvSpPr txBox="1"/>
          <p:nvPr/>
        </p:nvSpPr>
        <p:spPr>
          <a:xfrm>
            <a:off x="1070306" y="406774"/>
            <a:ext cx="5140325" cy="368935"/>
          </a:xfrm>
          <a:prstGeom prst="rect">
            <a:avLst/>
          </a:prstGeom>
        </p:spPr>
        <p:txBody>
          <a:bodyPr vert="horz" wrap="square" lIns="0" tIns="11430" rIns="0" bIns="0" rtlCol="0">
            <a:spAutoFit/>
          </a:bodyPr>
          <a:lstStyle/>
          <a:p>
            <a:pPr marL="12700" marR="5080">
              <a:lnSpc>
                <a:spcPct val="132400"/>
              </a:lnSpc>
              <a:spcBef>
                <a:spcPts val="90"/>
              </a:spcBef>
            </a:pPr>
            <a:r>
              <a:rPr sz="850" spc="25" dirty="0">
                <a:solidFill>
                  <a:srgbClr val="333333"/>
                </a:solidFill>
                <a:latin typeface="Lucida Console"/>
                <a:cs typeface="Lucida Console"/>
              </a:rPr>
              <a:t>mysql&gt;</a:t>
            </a:r>
            <a:r>
              <a:rPr sz="850" spc="30" dirty="0">
                <a:solidFill>
                  <a:srgbClr val="333333"/>
                </a:solidFill>
                <a:latin typeface="Lucida Console"/>
                <a:cs typeface="Lucida Console"/>
              </a:rPr>
              <a:t> </a:t>
            </a:r>
            <a:r>
              <a:rPr sz="850" spc="25" dirty="0">
                <a:solidFill>
                  <a:srgbClr val="333333"/>
                </a:solidFill>
                <a:latin typeface="Lucida Console"/>
                <a:cs typeface="Lucida Console"/>
              </a:rPr>
              <a:t>create</a:t>
            </a:r>
            <a:r>
              <a:rPr sz="850" spc="35" dirty="0">
                <a:solidFill>
                  <a:srgbClr val="333333"/>
                </a:solidFill>
                <a:latin typeface="Lucida Console"/>
                <a:cs typeface="Lucida Console"/>
              </a:rPr>
              <a:t> </a:t>
            </a:r>
            <a:r>
              <a:rPr sz="850" spc="30" dirty="0">
                <a:solidFill>
                  <a:srgbClr val="333333"/>
                </a:solidFill>
                <a:latin typeface="Lucida Console"/>
                <a:cs typeface="Lucida Console"/>
              </a:rPr>
              <a:t>database linuxcool;Query</a:t>
            </a:r>
            <a:r>
              <a:rPr sz="850" spc="35" dirty="0">
                <a:solidFill>
                  <a:srgbClr val="333333"/>
                </a:solidFill>
                <a:latin typeface="Lucida Console"/>
                <a:cs typeface="Lucida Console"/>
              </a:rPr>
              <a:t> </a:t>
            </a:r>
            <a:r>
              <a:rPr sz="850" spc="25" dirty="0">
                <a:solidFill>
                  <a:srgbClr val="333333"/>
                </a:solidFill>
                <a:latin typeface="Lucida Console"/>
                <a:cs typeface="Lucida Console"/>
              </a:rPr>
              <a:t>OK,</a:t>
            </a:r>
            <a:r>
              <a:rPr sz="850" spc="30" dirty="0">
                <a:solidFill>
                  <a:srgbClr val="333333"/>
                </a:solidFill>
                <a:latin typeface="Lucida Console"/>
                <a:cs typeface="Lucida Console"/>
              </a:rPr>
              <a:t> </a:t>
            </a:r>
            <a:r>
              <a:rPr sz="850" spc="15" dirty="0">
                <a:solidFill>
                  <a:srgbClr val="333333"/>
                </a:solidFill>
                <a:latin typeface="Lucida Console"/>
                <a:cs typeface="Lucida Console"/>
              </a:rPr>
              <a:t>1</a:t>
            </a:r>
            <a:r>
              <a:rPr sz="850" spc="35" dirty="0">
                <a:solidFill>
                  <a:srgbClr val="333333"/>
                </a:solidFill>
                <a:latin typeface="Lucida Console"/>
                <a:cs typeface="Lucida Console"/>
              </a:rPr>
              <a:t> </a:t>
            </a:r>
            <a:r>
              <a:rPr sz="850" spc="25" dirty="0">
                <a:solidFill>
                  <a:srgbClr val="333333"/>
                </a:solidFill>
                <a:latin typeface="Lucida Console"/>
                <a:cs typeface="Lucida Console"/>
              </a:rPr>
              <a:t>row</a:t>
            </a:r>
            <a:r>
              <a:rPr sz="850" spc="30" dirty="0">
                <a:solidFill>
                  <a:srgbClr val="333333"/>
                </a:solidFill>
                <a:latin typeface="Lucida Console"/>
                <a:cs typeface="Lucida Console"/>
              </a:rPr>
              <a:t> affected</a:t>
            </a:r>
            <a:r>
              <a:rPr sz="850" spc="35" dirty="0">
                <a:solidFill>
                  <a:srgbClr val="333333"/>
                </a:solidFill>
                <a:latin typeface="Lucida Console"/>
                <a:cs typeface="Lucida Console"/>
              </a:rPr>
              <a:t> </a:t>
            </a:r>
            <a:r>
              <a:rPr sz="850" spc="25" dirty="0">
                <a:solidFill>
                  <a:srgbClr val="333333"/>
                </a:solidFill>
                <a:latin typeface="Lucida Console"/>
                <a:cs typeface="Lucida Console"/>
              </a:rPr>
              <a:t>(0.00</a:t>
            </a:r>
            <a:r>
              <a:rPr sz="850" spc="30" dirty="0">
                <a:solidFill>
                  <a:srgbClr val="333333"/>
                </a:solidFill>
                <a:latin typeface="Lucida Console"/>
                <a:cs typeface="Lucida Console"/>
              </a:rPr>
              <a:t> sec)mysql&gt; </a:t>
            </a:r>
            <a:r>
              <a:rPr sz="850" spc="-495" dirty="0">
                <a:solidFill>
                  <a:srgbClr val="333333"/>
                </a:solidFill>
                <a:latin typeface="Lucida Console"/>
                <a:cs typeface="Lucida Console"/>
              </a:rPr>
              <a:t> </a:t>
            </a:r>
            <a:r>
              <a:rPr sz="850" spc="30" dirty="0">
                <a:solidFill>
                  <a:srgbClr val="333333"/>
                </a:solidFill>
                <a:latin typeface="Lucida Console"/>
                <a:cs typeface="Lucida Console"/>
              </a:rPr>
              <a:t>exitBye</a:t>
            </a:r>
            <a:endParaRPr sz="850">
              <a:latin typeface="Lucida Console"/>
              <a:cs typeface="Lucida Console"/>
            </a:endParaRPr>
          </a:p>
        </p:txBody>
      </p:sp>
      <p:sp>
        <p:nvSpPr>
          <p:cNvPr id="18" name="object 1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892368"/>
            <a:ext cx="5651500" cy="667385"/>
            <a:chOff x="959124" y="892368"/>
            <a:chExt cx="5651500" cy="667385"/>
          </a:xfrm>
        </p:grpSpPr>
        <p:sp>
          <p:nvSpPr>
            <p:cNvPr id="3" name="object 3"/>
            <p:cNvSpPr/>
            <p:nvPr/>
          </p:nvSpPr>
          <p:spPr>
            <a:xfrm>
              <a:off x="963889" y="897133"/>
              <a:ext cx="5641975" cy="657860"/>
            </a:xfrm>
            <a:custGeom>
              <a:avLst/>
              <a:gdLst/>
              <a:ahLst/>
              <a:cxnLst/>
              <a:rect l="l" t="t" r="r" b="b"/>
              <a:pathLst>
                <a:path w="5641975" h="657860">
                  <a:moveTo>
                    <a:pt x="5617597" y="657530"/>
                  </a:moveTo>
                  <a:lnTo>
                    <a:pt x="23823" y="657530"/>
                  </a:lnTo>
                  <a:lnTo>
                    <a:pt x="20659" y="657235"/>
                  </a:lnTo>
                  <a:lnTo>
                    <a:pt x="0" y="636384"/>
                  </a:lnTo>
                  <a:lnTo>
                    <a:pt x="0" y="633706"/>
                  </a:lnTo>
                  <a:lnTo>
                    <a:pt x="0" y="20545"/>
                  </a:lnTo>
                  <a:lnTo>
                    <a:pt x="600" y="17267"/>
                  </a:lnTo>
                  <a:lnTo>
                    <a:pt x="3020" y="11616"/>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616"/>
                  </a:lnTo>
                  <a:lnTo>
                    <a:pt x="5640821" y="17267"/>
                  </a:lnTo>
                  <a:lnTo>
                    <a:pt x="5641421" y="20545"/>
                  </a:lnTo>
                  <a:lnTo>
                    <a:pt x="5641421" y="636384"/>
                  </a:lnTo>
                  <a:lnTo>
                    <a:pt x="5620752" y="657235"/>
                  </a:lnTo>
                  <a:lnTo>
                    <a:pt x="5617597" y="657530"/>
                  </a:lnTo>
                  <a:close/>
                </a:path>
              </a:pathLst>
            </a:custGeom>
            <a:solidFill>
              <a:srgbClr val="F8F8F8"/>
            </a:solidFill>
          </p:spPr>
          <p:txBody>
            <a:bodyPr wrap="square" lIns="0" tIns="0" rIns="0" bIns="0" rtlCol="0"/>
            <a:lstStyle/>
            <a:p>
              <a:endParaRPr/>
            </a:p>
          </p:txBody>
        </p:sp>
        <p:sp>
          <p:nvSpPr>
            <p:cNvPr id="4" name="object 4"/>
            <p:cNvSpPr/>
            <p:nvPr/>
          </p:nvSpPr>
          <p:spPr>
            <a:xfrm>
              <a:off x="963889" y="897133"/>
              <a:ext cx="5641975" cy="657860"/>
            </a:xfrm>
            <a:custGeom>
              <a:avLst/>
              <a:gdLst/>
              <a:ahLst/>
              <a:cxnLst/>
              <a:rect l="l" t="t" r="r" b="b"/>
              <a:pathLst>
                <a:path w="5641975" h="657860">
                  <a:moveTo>
                    <a:pt x="0" y="633706"/>
                  </a:moveTo>
                  <a:lnTo>
                    <a:pt x="0" y="23823"/>
                  </a:lnTo>
                  <a:lnTo>
                    <a:pt x="0" y="20545"/>
                  </a:lnTo>
                  <a:lnTo>
                    <a:pt x="600" y="17267"/>
                  </a:lnTo>
                  <a:lnTo>
                    <a:pt x="1810" y="14589"/>
                  </a:lnTo>
                  <a:lnTo>
                    <a:pt x="3020" y="11616"/>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616"/>
                  </a:lnTo>
                  <a:lnTo>
                    <a:pt x="5639610" y="14589"/>
                  </a:lnTo>
                  <a:lnTo>
                    <a:pt x="5640821" y="17267"/>
                  </a:lnTo>
                  <a:lnTo>
                    <a:pt x="5641421" y="20545"/>
                  </a:lnTo>
                  <a:lnTo>
                    <a:pt x="5641421" y="23823"/>
                  </a:lnTo>
                  <a:lnTo>
                    <a:pt x="5641421" y="633706"/>
                  </a:lnTo>
                  <a:lnTo>
                    <a:pt x="5641421" y="636384"/>
                  </a:lnTo>
                  <a:lnTo>
                    <a:pt x="5640821" y="639367"/>
                  </a:lnTo>
                  <a:lnTo>
                    <a:pt x="5639610" y="642340"/>
                  </a:lnTo>
                  <a:lnTo>
                    <a:pt x="5638400" y="645323"/>
                  </a:lnTo>
                  <a:lnTo>
                    <a:pt x="5617597" y="657530"/>
                  </a:lnTo>
                  <a:lnTo>
                    <a:pt x="23823" y="657530"/>
                  </a:lnTo>
                  <a:lnTo>
                    <a:pt x="1810" y="642340"/>
                  </a:lnTo>
                  <a:lnTo>
                    <a:pt x="600" y="639367"/>
                  </a:lnTo>
                  <a:lnTo>
                    <a:pt x="0" y="636384"/>
                  </a:lnTo>
                  <a:lnTo>
                    <a:pt x="0" y="63370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978307"/>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035899"/>
            <a:ext cx="5651500" cy="324485"/>
            <a:chOff x="959124" y="2035899"/>
            <a:chExt cx="5651500" cy="324485"/>
          </a:xfrm>
        </p:grpSpPr>
        <p:sp>
          <p:nvSpPr>
            <p:cNvPr id="7" name="object 7"/>
            <p:cNvSpPr/>
            <p:nvPr/>
          </p:nvSpPr>
          <p:spPr>
            <a:xfrm>
              <a:off x="963889" y="2040664"/>
              <a:ext cx="5641975" cy="314960"/>
            </a:xfrm>
            <a:custGeom>
              <a:avLst/>
              <a:gdLst/>
              <a:ahLst/>
              <a:cxnLst/>
              <a:rect l="l" t="t" r="r" b="b"/>
              <a:pathLst>
                <a:path w="5641975" h="314960">
                  <a:moveTo>
                    <a:pt x="5617597" y="314471"/>
                  </a:moveTo>
                  <a:lnTo>
                    <a:pt x="23823" y="314471"/>
                  </a:lnTo>
                  <a:lnTo>
                    <a:pt x="20659" y="314175"/>
                  </a:lnTo>
                  <a:lnTo>
                    <a:pt x="0" y="293620"/>
                  </a:lnTo>
                  <a:lnTo>
                    <a:pt x="0" y="290647"/>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40821" y="17276"/>
                  </a:lnTo>
                  <a:lnTo>
                    <a:pt x="5641421" y="20545"/>
                  </a:lnTo>
                  <a:lnTo>
                    <a:pt x="5641421" y="293620"/>
                  </a:lnTo>
                  <a:lnTo>
                    <a:pt x="5626717" y="312088"/>
                  </a:lnTo>
                  <a:lnTo>
                    <a:pt x="5623792" y="313575"/>
                  </a:lnTo>
                  <a:lnTo>
                    <a:pt x="5620752" y="314175"/>
                  </a:lnTo>
                  <a:lnTo>
                    <a:pt x="5617597" y="314471"/>
                  </a:lnTo>
                  <a:close/>
                </a:path>
              </a:pathLst>
            </a:custGeom>
            <a:solidFill>
              <a:srgbClr val="F8F8F8"/>
            </a:solidFill>
          </p:spPr>
          <p:txBody>
            <a:bodyPr wrap="square" lIns="0" tIns="0" rIns="0" bIns="0" rtlCol="0"/>
            <a:lstStyle/>
            <a:p>
              <a:endParaRPr/>
            </a:p>
          </p:txBody>
        </p:sp>
        <p:sp>
          <p:nvSpPr>
            <p:cNvPr id="8" name="object 8"/>
            <p:cNvSpPr/>
            <p:nvPr/>
          </p:nvSpPr>
          <p:spPr>
            <a:xfrm>
              <a:off x="963889" y="2040664"/>
              <a:ext cx="5641975" cy="314960"/>
            </a:xfrm>
            <a:custGeom>
              <a:avLst/>
              <a:gdLst/>
              <a:ahLst/>
              <a:cxnLst/>
              <a:rect l="l" t="t" r="r" b="b"/>
              <a:pathLst>
                <a:path w="5641975" h="314960">
                  <a:moveTo>
                    <a:pt x="0" y="290647"/>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294"/>
                  </a:lnTo>
                  <a:lnTo>
                    <a:pt x="5640821" y="17276"/>
                  </a:lnTo>
                  <a:lnTo>
                    <a:pt x="5641421" y="20545"/>
                  </a:lnTo>
                  <a:lnTo>
                    <a:pt x="5641421" y="23823"/>
                  </a:lnTo>
                  <a:lnTo>
                    <a:pt x="5641421" y="290647"/>
                  </a:lnTo>
                  <a:lnTo>
                    <a:pt x="5641421" y="293620"/>
                  </a:lnTo>
                  <a:lnTo>
                    <a:pt x="5640821" y="296603"/>
                  </a:lnTo>
                  <a:lnTo>
                    <a:pt x="5639610" y="299281"/>
                  </a:lnTo>
                  <a:lnTo>
                    <a:pt x="5638400" y="302263"/>
                  </a:lnTo>
                  <a:lnTo>
                    <a:pt x="5626717" y="312088"/>
                  </a:lnTo>
                  <a:lnTo>
                    <a:pt x="5623792" y="313575"/>
                  </a:lnTo>
                  <a:lnTo>
                    <a:pt x="5620752" y="314175"/>
                  </a:lnTo>
                  <a:lnTo>
                    <a:pt x="5617597" y="314471"/>
                  </a:lnTo>
                  <a:lnTo>
                    <a:pt x="23823" y="314471"/>
                  </a:lnTo>
                  <a:lnTo>
                    <a:pt x="1810" y="299281"/>
                  </a:lnTo>
                  <a:lnTo>
                    <a:pt x="600" y="296603"/>
                  </a:lnTo>
                  <a:lnTo>
                    <a:pt x="0" y="293620"/>
                  </a:lnTo>
                  <a:lnTo>
                    <a:pt x="0" y="29064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121838"/>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2836371"/>
            <a:ext cx="5651500" cy="667385"/>
            <a:chOff x="959124" y="2836371"/>
            <a:chExt cx="5651500" cy="667385"/>
          </a:xfrm>
        </p:grpSpPr>
        <p:sp>
          <p:nvSpPr>
            <p:cNvPr id="11" name="object 11"/>
            <p:cNvSpPr/>
            <p:nvPr/>
          </p:nvSpPr>
          <p:spPr>
            <a:xfrm>
              <a:off x="963889" y="2841136"/>
              <a:ext cx="5641975" cy="657860"/>
            </a:xfrm>
            <a:custGeom>
              <a:avLst/>
              <a:gdLst/>
              <a:ahLst/>
              <a:cxnLst/>
              <a:rect l="l" t="t" r="r" b="b"/>
              <a:pathLst>
                <a:path w="5641975" h="657860">
                  <a:moveTo>
                    <a:pt x="5617597" y="657530"/>
                  </a:moveTo>
                  <a:lnTo>
                    <a:pt x="23823" y="657530"/>
                  </a:lnTo>
                  <a:lnTo>
                    <a:pt x="20659" y="657235"/>
                  </a:lnTo>
                  <a:lnTo>
                    <a:pt x="0" y="636680"/>
                  </a:lnTo>
                  <a:lnTo>
                    <a:pt x="0" y="633706"/>
                  </a:lnTo>
                  <a:lnTo>
                    <a:pt x="0" y="20545"/>
                  </a:lnTo>
                  <a:lnTo>
                    <a:pt x="20659" y="0"/>
                  </a:lnTo>
                  <a:lnTo>
                    <a:pt x="5620752" y="0"/>
                  </a:lnTo>
                  <a:lnTo>
                    <a:pt x="5641421" y="20545"/>
                  </a:lnTo>
                  <a:lnTo>
                    <a:pt x="5641421" y="636680"/>
                  </a:lnTo>
                  <a:lnTo>
                    <a:pt x="5620752" y="657235"/>
                  </a:lnTo>
                  <a:lnTo>
                    <a:pt x="5617597" y="657530"/>
                  </a:lnTo>
                  <a:close/>
                </a:path>
              </a:pathLst>
            </a:custGeom>
            <a:solidFill>
              <a:srgbClr val="F8F8F8"/>
            </a:solidFill>
          </p:spPr>
          <p:txBody>
            <a:bodyPr wrap="square" lIns="0" tIns="0" rIns="0" bIns="0" rtlCol="0"/>
            <a:lstStyle/>
            <a:p>
              <a:endParaRPr/>
            </a:p>
          </p:txBody>
        </p:sp>
        <p:sp>
          <p:nvSpPr>
            <p:cNvPr id="12" name="object 12"/>
            <p:cNvSpPr/>
            <p:nvPr/>
          </p:nvSpPr>
          <p:spPr>
            <a:xfrm>
              <a:off x="963889" y="2841136"/>
              <a:ext cx="5641975" cy="657860"/>
            </a:xfrm>
            <a:custGeom>
              <a:avLst/>
              <a:gdLst/>
              <a:ahLst/>
              <a:cxnLst/>
              <a:rect l="l" t="t" r="r" b="b"/>
              <a:pathLst>
                <a:path w="5641975" h="657860">
                  <a:moveTo>
                    <a:pt x="0" y="633706"/>
                  </a:moveTo>
                  <a:lnTo>
                    <a:pt x="0" y="23823"/>
                  </a:lnTo>
                  <a:lnTo>
                    <a:pt x="0" y="20545"/>
                  </a:lnTo>
                  <a:lnTo>
                    <a:pt x="600" y="17572"/>
                  </a:lnTo>
                  <a:lnTo>
                    <a:pt x="1810" y="14589"/>
                  </a:lnTo>
                  <a:lnTo>
                    <a:pt x="3020" y="11616"/>
                  </a:lnTo>
                  <a:lnTo>
                    <a:pt x="4745" y="8929"/>
                  </a:lnTo>
                  <a:lnTo>
                    <a:pt x="6975" y="6851"/>
                  </a:lnTo>
                  <a:lnTo>
                    <a:pt x="9214" y="4764"/>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764"/>
                  </a:lnTo>
                  <a:lnTo>
                    <a:pt x="5634446" y="6851"/>
                  </a:lnTo>
                  <a:lnTo>
                    <a:pt x="5636675" y="8929"/>
                  </a:lnTo>
                  <a:lnTo>
                    <a:pt x="5638400" y="11616"/>
                  </a:lnTo>
                  <a:lnTo>
                    <a:pt x="5639610" y="14294"/>
                  </a:lnTo>
                  <a:lnTo>
                    <a:pt x="5640821" y="17572"/>
                  </a:lnTo>
                  <a:lnTo>
                    <a:pt x="5641421" y="20545"/>
                  </a:lnTo>
                  <a:lnTo>
                    <a:pt x="5641421" y="23823"/>
                  </a:lnTo>
                  <a:lnTo>
                    <a:pt x="5641421" y="633706"/>
                  </a:lnTo>
                  <a:lnTo>
                    <a:pt x="5641421" y="636680"/>
                  </a:lnTo>
                  <a:lnTo>
                    <a:pt x="5640821" y="639662"/>
                  </a:lnTo>
                  <a:lnTo>
                    <a:pt x="5639610" y="642340"/>
                  </a:lnTo>
                  <a:lnTo>
                    <a:pt x="5638400" y="645323"/>
                  </a:lnTo>
                  <a:lnTo>
                    <a:pt x="5617597" y="657530"/>
                  </a:lnTo>
                  <a:lnTo>
                    <a:pt x="23823" y="657530"/>
                  </a:lnTo>
                  <a:lnTo>
                    <a:pt x="1810" y="642340"/>
                  </a:lnTo>
                  <a:lnTo>
                    <a:pt x="600" y="639662"/>
                  </a:lnTo>
                  <a:lnTo>
                    <a:pt x="0" y="636680"/>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2922310"/>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4742257"/>
            <a:ext cx="5651500" cy="1353185"/>
            <a:chOff x="959124" y="4742257"/>
            <a:chExt cx="5651500" cy="1353185"/>
          </a:xfrm>
        </p:grpSpPr>
        <p:sp>
          <p:nvSpPr>
            <p:cNvPr id="15" name="object 15"/>
            <p:cNvSpPr/>
            <p:nvPr/>
          </p:nvSpPr>
          <p:spPr>
            <a:xfrm>
              <a:off x="963889" y="4747021"/>
              <a:ext cx="5641975" cy="1343660"/>
            </a:xfrm>
            <a:custGeom>
              <a:avLst/>
              <a:gdLst/>
              <a:ahLst/>
              <a:cxnLst/>
              <a:rect l="l" t="t" r="r" b="b"/>
              <a:pathLst>
                <a:path w="5641975" h="1343660">
                  <a:moveTo>
                    <a:pt x="5617597" y="1343649"/>
                  </a:moveTo>
                  <a:lnTo>
                    <a:pt x="23823" y="1343649"/>
                  </a:lnTo>
                  <a:lnTo>
                    <a:pt x="20659" y="1343353"/>
                  </a:lnTo>
                  <a:lnTo>
                    <a:pt x="17629" y="1342753"/>
                  </a:lnTo>
                  <a:lnTo>
                    <a:pt x="14703" y="1341267"/>
                  </a:lnTo>
                  <a:lnTo>
                    <a:pt x="11787" y="1340371"/>
                  </a:lnTo>
                  <a:lnTo>
                    <a:pt x="0" y="1322799"/>
                  </a:lnTo>
                  <a:lnTo>
                    <a:pt x="0" y="1319825"/>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5620752" y="0"/>
                  </a:lnTo>
                  <a:lnTo>
                    <a:pt x="5634446" y="6851"/>
                  </a:lnTo>
                  <a:lnTo>
                    <a:pt x="5636675" y="8938"/>
                  </a:lnTo>
                  <a:lnTo>
                    <a:pt x="5638400" y="11320"/>
                  </a:lnTo>
                  <a:lnTo>
                    <a:pt x="5640821" y="17276"/>
                  </a:lnTo>
                  <a:lnTo>
                    <a:pt x="5641421" y="20545"/>
                  </a:lnTo>
                  <a:lnTo>
                    <a:pt x="5641421" y="1322799"/>
                  </a:lnTo>
                  <a:lnTo>
                    <a:pt x="5620752" y="1343353"/>
                  </a:lnTo>
                  <a:lnTo>
                    <a:pt x="5617597" y="1343649"/>
                  </a:lnTo>
                  <a:close/>
                </a:path>
              </a:pathLst>
            </a:custGeom>
            <a:solidFill>
              <a:srgbClr val="F8F8F8"/>
            </a:solidFill>
          </p:spPr>
          <p:txBody>
            <a:bodyPr wrap="square" lIns="0" tIns="0" rIns="0" bIns="0" rtlCol="0"/>
            <a:lstStyle/>
            <a:p>
              <a:endParaRPr/>
            </a:p>
          </p:txBody>
        </p:sp>
        <p:sp>
          <p:nvSpPr>
            <p:cNvPr id="16" name="object 16"/>
            <p:cNvSpPr/>
            <p:nvPr/>
          </p:nvSpPr>
          <p:spPr>
            <a:xfrm>
              <a:off x="963889" y="4747021"/>
              <a:ext cx="5641975" cy="1343660"/>
            </a:xfrm>
            <a:custGeom>
              <a:avLst/>
              <a:gdLst/>
              <a:ahLst/>
              <a:cxnLst/>
              <a:rect l="l" t="t" r="r" b="b"/>
              <a:pathLst>
                <a:path w="5641975" h="1343660">
                  <a:moveTo>
                    <a:pt x="0" y="1319825"/>
                  </a:moveTo>
                  <a:lnTo>
                    <a:pt x="0" y="23823"/>
                  </a:lnTo>
                  <a:lnTo>
                    <a:pt x="0" y="20545"/>
                  </a:lnTo>
                  <a:lnTo>
                    <a:pt x="600" y="17276"/>
                  </a:lnTo>
                  <a:lnTo>
                    <a:pt x="1810" y="14589"/>
                  </a:lnTo>
                  <a:lnTo>
                    <a:pt x="3020" y="11320"/>
                  </a:lnTo>
                  <a:lnTo>
                    <a:pt x="4745" y="8938"/>
                  </a:lnTo>
                  <a:lnTo>
                    <a:pt x="6975" y="6851"/>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851"/>
                  </a:lnTo>
                  <a:lnTo>
                    <a:pt x="5636675" y="8938"/>
                  </a:lnTo>
                  <a:lnTo>
                    <a:pt x="5638400" y="11320"/>
                  </a:lnTo>
                  <a:lnTo>
                    <a:pt x="5639610" y="14294"/>
                  </a:lnTo>
                  <a:lnTo>
                    <a:pt x="5640821" y="17276"/>
                  </a:lnTo>
                  <a:lnTo>
                    <a:pt x="5641421" y="20545"/>
                  </a:lnTo>
                  <a:lnTo>
                    <a:pt x="5641421" y="23823"/>
                  </a:lnTo>
                  <a:lnTo>
                    <a:pt x="5641421" y="1319825"/>
                  </a:lnTo>
                  <a:lnTo>
                    <a:pt x="5641421" y="1322799"/>
                  </a:lnTo>
                  <a:lnTo>
                    <a:pt x="5640821" y="1325781"/>
                  </a:lnTo>
                  <a:lnTo>
                    <a:pt x="5639610" y="1328754"/>
                  </a:lnTo>
                  <a:lnTo>
                    <a:pt x="5638400" y="1331737"/>
                  </a:lnTo>
                  <a:lnTo>
                    <a:pt x="5617597" y="1343649"/>
                  </a:lnTo>
                  <a:lnTo>
                    <a:pt x="23823" y="1343649"/>
                  </a:lnTo>
                  <a:lnTo>
                    <a:pt x="20659" y="1343353"/>
                  </a:lnTo>
                  <a:lnTo>
                    <a:pt x="17629" y="1342753"/>
                  </a:lnTo>
                  <a:lnTo>
                    <a:pt x="14703" y="1341267"/>
                  </a:lnTo>
                  <a:lnTo>
                    <a:pt x="11787" y="1340371"/>
                  </a:lnTo>
                  <a:lnTo>
                    <a:pt x="1810" y="1328754"/>
                  </a:lnTo>
                  <a:lnTo>
                    <a:pt x="600" y="1325781"/>
                  </a:lnTo>
                  <a:lnTo>
                    <a:pt x="0" y="1322799"/>
                  </a:lnTo>
                  <a:lnTo>
                    <a:pt x="0" y="1319825"/>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4828196"/>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18" name="object 18"/>
          <p:cNvGrpSpPr/>
          <p:nvPr/>
        </p:nvGrpSpPr>
        <p:grpSpPr>
          <a:xfrm>
            <a:off x="959124" y="6571907"/>
            <a:ext cx="5651500" cy="324485"/>
            <a:chOff x="959124" y="6571907"/>
            <a:chExt cx="5651500" cy="324485"/>
          </a:xfrm>
        </p:grpSpPr>
        <p:sp>
          <p:nvSpPr>
            <p:cNvPr id="19" name="object 19"/>
            <p:cNvSpPr/>
            <p:nvPr/>
          </p:nvSpPr>
          <p:spPr>
            <a:xfrm>
              <a:off x="963889" y="6576672"/>
              <a:ext cx="5641975" cy="314960"/>
            </a:xfrm>
            <a:custGeom>
              <a:avLst/>
              <a:gdLst/>
              <a:ahLst/>
              <a:cxnLst/>
              <a:rect l="l" t="t" r="r" b="b"/>
              <a:pathLst>
                <a:path w="5641975" h="314959">
                  <a:moveTo>
                    <a:pt x="5617597" y="314471"/>
                  </a:moveTo>
                  <a:lnTo>
                    <a:pt x="23823" y="314471"/>
                  </a:lnTo>
                  <a:lnTo>
                    <a:pt x="20659" y="314175"/>
                  </a:lnTo>
                  <a:lnTo>
                    <a:pt x="0" y="293325"/>
                  </a:lnTo>
                  <a:lnTo>
                    <a:pt x="0" y="290647"/>
                  </a:lnTo>
                  <a:lnTo>
                    <a:pt x="0" y="20545"/>
                  </a:lnTo>
                  <a:lnTo>
                    <a:pt x="600" y="17276"/>
                  </a:lnTo>
                  <a:lnTo>
                    <a:pt x="1810" y="14589"/>
                  </a:lnTo>
                  <a:lnTo>
                    <a:pt x="3020" y="11320"/>
                  </a:lnTo>
                  <a:lnTo>
                    <a:pt x="20659" y="0"/>
                  </a:lnTo>
                  <a:lnTo>
                    <a:pt x="5620752" y="0"/>
                  </a:lnTo>
                  <a:lnTo>
                    <a:pt x="5641421" y="20545"/>
                  </a:lnTo>
                  <a:lnTo>
                    <a:pt x="5641421" y="293325"/>
                  </a:lnTo>
                  <a:lnTo>
                    <a:pt x="5620752" y="314175"/>
                  </a:lnTo>
                  <a:lnTo>
                    <a:pt x="5617597" y="314471"/>
                  </a:lnTo>
                  <a:close/>
                </a:path>
              </a:pathLst>
            </a:custGeom>
            <a:solidFill>
              <a:srgbClr val="F8F8F8"/>
            </a:solidFill>
          </p:spPr>
          <p:txBody>
            <a:bodyPr wrap="square" lIns="0" tIns="0" rIns="0" bIns="0" rtlCol="0"/>
            <a:lstStyle/>
            <a:p>
              <a:endParaRPr/>
            </a:p>
          </p:txBody>
        </p:sp>
        <p:sp>
          <p:nvSpPr>
            <p:cNvPr id="20" name="object 20"/>
            <p:cNvSpPr/>
            <p:nvPr/>
          </p:nvSpPr>
          <p:spPr>
            <a:xfrm>
              <a:off x="963889" y="6576672"/>
              <a:ext cx="5641975" cy="314960"/>
            </a:xfrm>
            <a:custGeom>
              <a:avLst/>
              <a:gdLst/>
              <a:ahLst/>
              <a:cxnLst/>
              <a:rect l="l" t="t" r="r" b="b"/>
              <a:pathLst>
                <a:path w="5641975" h="314959">
                  <a:moveTo>
                    <a:pt x="0" y="290647"/>
                  </a:moveTo>
                  <a:lnTo>
                    <a:pt x="0" y="23823"/>
                  </a:lnTo>
                  <a:lnTo>
                    <a:pt x="0" y="20545"/>
                  </a:lnTo>
                  <a:lnTo>
                    <a:pt x="600" y="17276"/>
                  </a:lnTo>
                  <a:lnTo>
                    <a:pt x="1810" y="14589"/>
                  </a:lnTo>
                  <a:lnTo>
                    <a:pt x="3020" y="11320"/>
                  </a:lnTo>
                  <a:lnTo>
                    <a:pt x="4745" y="8633"/>
                  </a:lnTo>
                  <a:lnTo>
                    <a:pt x="6975" y="6556"/>
                  </a:lnTo>
                  <a:lnTo>
                    <a:pt x="9214" y="4469"/>
                  </a:lnTo>
                  <a:lnTo>
                    <a:pt x="11787" y="2677"/>
                  </a:lnTo>
                  <a:lnTo>
                    <a:pt x="14703" y="1486"/>
                  </a:lnTo>
                  <a:lnTo>
                    <a:pt x="17629" y="600"/>
                  </a:lnTo>
                  <a:lnTo>
                    <a:pt x="20659" y="0"/>
                  </a:lnTo>
                  <a:lnTo>
                    <a:pt x="23823" y="0"/>
                  </a:lnTo>
                  <a:lnTo>
                    <a:pt x="5617597" y="0"/>
                  </a:lnTo>
                  <a:lnTo>
                    <a:pt x="5620752" y="0"/>
                  </a:lnTo>
                  <a:lnTo>
                    <a:pt x="5623792" y="600"/>
                  </a:lnTo>
                  <a:lnTo>
                    <a:pt x="5626717" y="1486"/>
                  </a:lnTo>
                  <a:lnTo>
                    <a:pt x="5629633" y="2677"/>
                  </a:lnTo>
                  <a:lnTo>
                    <a:pt x="5632206" y="4469"/>
                  </a:lnTo>
                  <a:lnTo>
                    <a:pt x="5634446" y="6556"/>
                  </a:lnTo>
                  <a:lnTo>
                    <a:pt x="5636675" y="8633"/>
                  </a:lnTo>
                  <a:lnTo>
                    <a:pt x="5638400" y="11016"/>
                  </a:lnTo>
                  <a:lnTo>
                    <a:pt x="5639610" y="14294"/>
                  </a:lnTo>
                  <a:lnTo>
                    <a:pt x="5640821" y="17276"/>
                  </a:lnTo>
                  <a:lnTo>
                    <a:pt x="5641421" y="20545"/>
                  </a:lnTo>
                  <a:lnTo>
                    <a:pt x="5641421" y="23823"/>
                  </a:lnTo>
                  <a:lnTo>
                    <a:pt x="5641421" y="290647"/>
                  </a:lnTo>
                  <a:lnTo>
                    <a:pt x="5641421" y="293325"/>
                  </a:lnTo>
                  <a:lnTo>
                    <a:pt x="5640821" y="296308"/>
                  </a:lnTo>
                  <a:lnTo>
                    <a:pt x="5639610" y="299281"/>
                  </a:lnTo>
                  <a:lnTo>
                    <a:pt x="5638400" y="302263"/>
                  </a:lnTo>
                  <a:lnTo>
                    <a:pt x="5617597" y="314471"/>
                  </a:lnTo>
                  <a:lnTo>
                    <a:pt x="23823" y="314471"/>
                  </a:lnTo>
                  <a:lnTo>
                    <a:pt x="1810" y="299281"/>
                  </a:lnTo>
                  <a:lnTo>
                    <a:pt x="600" y="296308"/>
                  </a:lnTo>
                  <a:lnTo>
                    <a:pt x="0" y="293325"/>
                  </a:lnTo>
                  <a:lnTo>
                    <a:pt x="0" y="290647"/>
                  </a:lnTo>
                  <a:close/>
                </a:path>
              </a:pathLst>
            </a:custGeom>
            <a:ln w="9529">
              <a:solidFill>
                <a:srgbClr val="E7EAEC"/>
              </a:solidFill>
            </a:ln>
          </p:spPr>
          <p:txBody>
            <a:bodyPr wrap="square" lIns="0" tIns="0" rIns="0" bIns="0" rtlCol="0"/>
            <a:lstStyle/>
            <a:p>
              <a:endParaRPr/>
            </a:p>
          </p:txBody>
        </p:sp>
        <p:sp>
          <p:nvSpPr>
            <p:cNvPr id="21" name="object 21"/>
            <p:cNvSpPr/>
            <p:nvPr/>
          </p:nvSpPr>
          <p:spPr>
            <a:xfrm>
              <a:off x="1006771" y="6657846"/>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22" name="object 22"/>
          <p:cNvGrpSpPr/>
          <p:nvPr/>
        </p:nvGrpSpPr>
        <p:grpSpPr>
          <a:xfrm>
            <a:off x="959124" y="8716028"/>
            <a:ext cx="5651500" cy="667385"/>
            <a:chOff x="959124" y="8716028"/>
            <a:chExt cx="5651500" cy="667385"/>
          </a:xfrm>
        </p:grpSpPr>
        <p:sp>
          <p:nvSpPr>
            <p:cNvPr id="23" name="object 23"/>
            <p:cNvSpPr/>
            <p:nvPr/>
          </p:nvSpPr>
          <p:spPr>
            <a:xfrm>
              <a:off x="963889" y="8720793"/>
              <a:ext cx="5641975" cy="657860"/>
            </a:xfrm>
            <a:custGeom>
              <a:avLst/>
              <a:gdLst/>
              <a:ahLst/>
              <a:cxnLst/>
              <a:rect l="l" t="t" r="r" b="b"/>
              <a:pathLst>
                <a:path w="5641975" h="657859">
                  <a:moveTo>
                    <a:pt x="5617597" y="657530"/>
                  </a:moveTo>
                  <a:lnTo>
                    <a:pt x="23823" y="657530"/>
                  </a:lnTo>
                  <a:lnTo>
                    <a:pt x="20659" y="657235"/>
                  </a:lnTo>
                  <a:lnTo>
                    <a:pt x="0" y="636384"/>
                  </a:lnTo>
                  <a:lnTo>
                    <a:pt x="0" y="633706"/>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5620752" y="0"/>
                  </a:lnTo>
                  <a:lnTo>
                    <a:pt x="5634446" y="6851"/>
                  </a:lnTo>
                  <a:lnTo>
                    <a:pt x="5636675" y="8929"/>
                  </a:lnTo>
                  <a:lnTo>
                    <a:pt x="5638400" y="11311"/>
                  </a:lnTo>
                  <a:lnTo>
                    <a:pt x="5640821" y="17267"/>
                  </a:lnTo>
                  <a:lnTo>
                    <a:pt x="5641421" y="20545"/>
                  </a:lnTo>
                  <a:lnTo>
                    <a:pt x="5641421" y="636384"/>
                  </a:lnTo>
                  <a:lnTo>
                    <a:pt x="5620752" y="657235"/>
                  </a:lnTo>
                  <a:lnTo>
                    <a:pt x="5617597" y="657530"/>
                  </a:lnTo>
                  <a:close/>
                </a:path>
              </a:pathLst>
            </a:custGeom>
            <a:solidFill>
              <a:srgbClr val="F8F8F8"/>
            </a:solidFill>
          </p:spPr>
          <p:txBody>
            <a:bodyPr wrap="square" lIns="0" tIns="0" rIns="0" bIns="0" rtlCol="0"/>
            <a:lstStyle/>
            <a:p>
              <a:endParaRPr/>
            </a:p>
          </p:txBody>
        </p:sp>
        <p:sp>
          <p:nvSpPr>
            <p:cNvPr id="24" name="object 24"/>
            <p:cNvSpPr/>
            <p:nvPr/>
          </p:nvSpPr>
          <p:spPr>
            <a:xfrm>
              <a:off x="963889" y="8720793"/>
              <a:ext cx="5641975" cy="657860"/>
            </a:xfrm>
            <a:custGeom>
              <a:avLst/>
              <a:gdLst/>
              <a:ahLst/>
              <a:cxnLst/>
              <a:rect l="l" t="t" r="r" b="b"/>
              <a:pathLst>
                <a:path w="5641975" h="657859">
                  <a:moveTo>
                    <a:pt x="0" y="633706"/>
                  </a:moveTo>
                  <a:lnTo>
                    <a:pt x="0" y="23823"/>
                  </a:lnTo>
                  <a:lnTo>
                    <a:pt x="0" y="20545"/>
                  </a:lnTo>
                  <a:lnTo>
                    <a:pt x="600" y="17267"/>
                  </a:lnTo>
                  <a:lnTo>
                    <a:pt x="1810" y="14589"/>
                  </a:lnTo>
                  <a:lnTo>
                    <a:pt x="3020" y="11311"/>
                  </a:lnTo>
                  <a:lnTo>
                    <a:pt x="4745" y="8929"/>
                  </a:lnTo>
                  <a:lnTo>
                    <a:pt x="6975" y="6851"/>
                  </a:lnTo>
                  <a:lnTo>
                    <a:pt x="9214" y="4469"/>
                  </a:lnTo>
                  <a:lnTo>
                    <a:pt x="11787" y="2677"/>
                  </a:lnTo>
                  <a:lnTo>
                    <a:pt x="14703" y="1486"/>
                  </a:lnTo>
                  <a:lnTo>
                    <a:pt x="17629" y="590"/>
                  </a:lnTo>
                  <a:lnTo>
                    <a:pt x="20659" y="0"/>
                  </a:lnTo>
                  <a:lnTo>
                    <a:pt x="23823" y="0"/>
                  </a:lnTo>
                  <a:lnTo>
                    <a:pt x="5617597" y="0"/>
                  </a:lnTo>
                  <a:lnTo>
                    <a:pt x="5620752" y="0"/>
                  </a:lnTo>
                  <a:lnTo>
                    <a:pt x="5623792" y="590"/>
                  </a:lnTo>
                  <a:lnTo>
                    <a:pt x="5626717" y="1486"/>
                  </a:lnTo>
                  <a:lnTo>
                    <a:pt x="5629633" y="2677"/>
                  </a:lnTo>
                  <a:lnTo>
                    <a:pt x="5632206" y="4469"/>
                  </a:lnTo>
                  <a:lnTo>
                    <a:pt x="5634446" y="6851"/>
                  </a:lnTo>
                  <a:lnTo>
                    <a:pt x="5636675" y="8929"/>
                  </a:lnTo>
                  <a:lnTo>
                    <a:pt x="5638400" y="11311"/>
                  </a:lnTo>
                  <a:lnTo>
                    <a:pt x="5639610" y="14294"/>
                  </a:lnTo>
                  <a:lnTo>
                    <a:pt x="5640821" y="17267"/>
                  </a:lnTo>
                  <a:lnTo>
                    <a:pt x="5641421" y="20545"/>
                  </a:lnTo>
                  <a:lnTo>
                    <a:pt x="5641421" y="23823"/>
                  </a:lnTo>
                  <a:lnTo>
                    <a:pt x="5641421" y="633706"/>
                  </a:lnTo>
                  <a:lnTo>
                    <a:pt x="5641421" y="636384"/>
                  </a:lnTo>
                  <a:lnTo>
                    <a:pt x="5640821" y="639367"/>
                  </a:lnTo>
                  <a:lnTo>
                    <a:pt x="5617597" y="657530"/>
                  </a:lnTo>
                  <a:lnTo>
                    <a:pt x="23823" y="657530"/>
                  </a:lnTo>
                  <a:lnTo>
                    <a:pt x="0" y="636384"/>
                  </a:lnTo>
                  <a:lnTo>
                    <a:pt x="0" y="633706"/>
                  </a:lnTo>
                  <a:close/>
                </a:path>
              </a:pathLst>
            </a:custGeom>
            <a:ln w="9529">
              <a:solidFill>
                <a:srgbClr val="E7EAEC"/>
              </a:solidFill>
            </a:ln>
          </p:spPr>
          <p:txBody>
            <a:bodyPr wrap="square" lIns="0" tIns="0" rIns="0" bIns="0" rtlCol="0"/>
            <a:lstStyle/>
            <a:p>
              <a:endParaRPr/>
            </a:p>
          </p:txBody>
        </p:sp>
        <p:sp>
          <p:nvSpPr>
            <p:cNvPr id="25" name="object 25"/>
            <p:cNvSpPr/>
            <p:nvPr/>
          </p:nvSpPr>
          <p:spPr>
            <a:xfrm>
              <a:off x="1006771" y="8801967"/>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26" name="object 26"/>
          <p:cNvSpPr txBox="1"/>
          <p:nvPr/>
        </p:nvSpPr>
        <p:spPr>
          <a:xfrm>
            <a:off x="768624" y="332773"/>
            <a:ext cx="6063615" cy="9373870"/>
          </a:xfrm>
          <a:prstGeom prst="rect">
            <a:avLst/>
          </a:prstGeom>
        </p:spPr>
        <p:txBody>
          <a:bodyPr vert="horz" wrap="square" lIns="0" tIns="12065" rIns="0" bIns="0" rtlCol="0">
            <a:spAutoFit/>
          </a:bodyPr>
          <a:lstStyle/>
          <a:p>
            <a:pPr marL="190500" marR="1828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5" dirty="0">
                <a:solidFill>
                  <a:srgbClr val="333333"/>
                </a:solidFill>
                <a:latin typeface="微软雅黑"/>
                <a:cs typeface="微软雅黑"/>
              </a:rPr>
              <a:t>步：将生成出的</a:t>
            </a:r>
            <a:r>
              <a:rPr sz="950" b="1" spc="65" dirty="0">
                <a:solidFill>
                  <a:srgbClr val="333333"/>
                </a:solidFill>
                <a:latin typeface="Trebuchet MS"/>
                <a:cs typeface="Trebuchet MS"/>
              </a:rPr>
              <a:t>php</a:t>
            </a:r>
            <a:r>
              <a:rPr sz="950" b="1" spc="25" dirty="0">
                <a:solidFill>
                  <a:srgbClr val="333333"/>
                </a:solidFill>
                <a:latin typeface="微软雅黑"/>
                <a:cs typeface="微软雅黑"/>
              </a:rPr>
              <a:t>服务配置文件复制到安装目录中</a:t>
            </a:r>
            <a:r>
              <a:rPr sz="950" b="1" spc="40" dirty="0">
                <a:solidFill>
                  <a:srgbClr val="333333"/>
                </a:solidFill>
                <a:latin typeface="微软雅黑"/>
                <a:cs typeface="微软雅黑"/>
              </a:rPr>
              <a:t>（</a:t>
            </a:r>
            <a:r>
              <a:rPr sz="950" b="1" spc="40" dirty="0">
                <a:solidFill>
                  <a:srgbClr val="333333"/>
                </a:solidFill>
                <a:latin typeface="Trebuchet MS"/>
                <a:cs typeface="Trebuchet MS"/>
              </a:rPr>
              <a:t>/usr/local/php/</a:t>
            </a:r>
            <a:r>
              <a:rPr sz="950" b="1" spc="40" dirty="0">
                <a:solidFill>
                  <a:srgbClr val="333333"/>
                </a:solidFill>
                <a:latin typeface="微软雅黑"/>
                <a:cs typeface="微软雅黑"/>
              </a:rPr>
              <a:t>），</a:t>
            </a:r>
            <a:r>
              <a:rPr sz="950" b="1" spc="25" dirty="0">
                <a:solidFill>
                  <a:srgbClr val="333333"/>
                </a:solidFill>
                <a:latin typeface="微软雅黑"/>
                <a:cs typeface="微软雅黑"/>
              </a:rPr>
              <a:t>让其生效。主配置文</a:t>
            </a:r>
            <a:r>
              <a:rPr sz="950" b="1" spc="-475" dirty="0">
                <a:solidFill>
                  <a:srgbClr val="333333"/>
                </a:solidFill>
                <a:latin typeface="微软雅黑"/>
                <a:cs typeface="微软雅黑"/>
              </a:rPr>
              <a:t>件</a:t>
            </a:r>
            <a:r>
              <a:rPr sz="1200" baseline="34722" dirty="0">
                <a:latin typeface="小哥哥网恋吗"/>
                <a:cs typeface="小哥哥网恋吗"/>
              </a:rPr>
              <a:t>5/20 </a:t>
            </a:r>
            <a:r>
              <a:rPr sz="1200" spc="-450" baseline="34722" dirty="0">
                <a:latin typeface="小哥哥网恋吗"/>
                <a:cs typeface="小哥哥网恋吗"/>
              </a:rPr>
              <a:t> </a:t>
            </a:r>
            <a:r>
              <a:rPr sz="950" b="1" spc="25" dirty="0">
                <a:solidFill>
                  <a:srgbClr val="333333"/>
                </a:solidFill>
                <a:latin typeface="微软雅黑"/>
                <a:cs typeface="微软雅黑"/>
              </a:rPr>
              <a:t>有了，接下来还需要</a:t>
            </a:r>
            <a:r>
              <a:rPr sz="950" b="1" spc="55" dirty="0">
                <a:solidFill>
                  <a:srgbClr val="333333"/>
                </a:solidFill>
                <a:latin typeface="Trebuchet MS"/>
                <a:cs typeface="Trebuchet MS"/>
              </a:rPr>
              <a:t>php-fpm</a:t>
            </a:r>
            <a:r>
              <a:rPr sz="950" b="1" spc="25" dirty="0">
                <a:solidFill>
                  <a:srgbClr val="333333"/>
                </a:solidFill>
                <a:latin typeface="微软雅黑"/>
                <a:cs typeface="微软雅黑"/>
              </a:rPr>
              <a:t>的配置文件，好在也已经提供，只需要复制模板即可：</a:t>
            </a:r>
            <a:endParaRPr sz="950">
              <a:latin typeface="微软雅黑"/>
              <a:cs typeface="微软雅黑"/>
            </a:endParaRPr>
          </a:p>
          <a:p>
            <a:pPr>
              <a:lnSpc>
                <a:spcPct val="100000"/>
              </a:lnSpc>
              <a:spcBef>
                <a:spcPts val="5"/>
              </a:spcBef>
            </a:pPr>
            <a:endParaRPr sz="1100">
              <a:latin typeface="微软雅黑"/>
              <a:cs typeface="微软雅黑"/>
            </a:endParaRPr>
          </a:p>
          <a:p>
            <a:pPr marL="314325">
              <a:lnSpc>
                <a:spcPct val="100000"/>
              </a:lnSpc>
              <a:spcBef>
                <a:spcPts val="5"/>
              </a:spcBef>
            </a:pPr>
            <a:r>
              <a:rPr sz="850" spc="30"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30" dirty="0">
                <a:solidFill>
                  <a:srgbClr val="333333"/>
                </a:solidFill>
                <a:latin typeface="Lucida Console"/>
                <a:cs typeface="Lucida Console"/>
              </a:rPr>
              <a:t>php-7.3.5]#</a:t>
            </a:r>
            <a:r>
              <a:rPr sz="850" spc="20" dirty="0">
                <a:solidFill>
                  <a:srgbClr val="333333"/>
                </a:solidFill>
                <a:latin typeface="Lucida Console"/>
                <a:cs typeface="Lucida Console"/>
              </a:rPr>
              <a:t> cp </a:t>
            </a:r>
            <a:r>
              <a:rPr sz="850" spc="30" dirty="0">
                <a:solidFill>
                  <a:srgbClr val="333333"/>
                </a:solidFill>
                <a:latin typeface="Lucida Console"/>
                <a:cs typeface="Lucida Console"/>
              </a:rPr>
              <a:t>php.ini-development</a:t>
            </a:r>
            <a:endParaRPr sz="850">
              <a:latin typeface="Lucida Console"/>
              <a:cs typeface="Lucida Console"/>
            </a:endParaRPr>
          </a:p>
          <a:p>
            <a:pPr marL="314325">
              <a:lnSpc>
                <a:spcPct val="100000"/>
              </a:lnSpc>
              <a:spcBef>
                <a:spcPts val="330"/>
              </a:spcBef>
            </a:pPr>
            <a:r>
              <a:rPr sz="850" spc="30" dirty="0">
                <a:solidFill>
                  <a:srgbClr val="333333"/>
                </a:solidFill>
                <a:latin typeface="Lucida Console"/>
                <a:cs typeface="Lucida Console"/>
              </a:rPr>
              <a:t>/usr/local/php/lib/php.ini[root@linuxprobe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php-7.3.5]# </a:t>
            </a:r>
            <a:r>
              <a:rPr sz="850" spc="20" dirty="0">
                <a:solidFill>
                  <a:srgbClr val="333333"/>
                </a:solidFill>
                <a:latin typeface="Lucida Console"/>
                <a:cs typeface="Lucida Console"/>
              </a:rPr>
              <a:t>cd</a:t>
            </a:r>
            <a:endParaRPr sz="850">
              <a:latin typeface="Lucida Console"/>
              <a:cs typeface="Lucida Console"/>
            </a:endParaRPr>
          </a:p>
          <a:p>
            <a:pPr marL="314325">
              <a:lnSpc>
                <a:spcPct val="100000"/>
              </a:lnSpc>
              <a:spcBef>
                <a:spcPts val="330"/>
              </a:spcBef>
            </a:pPr>
            <a:r>
              <a:rPr sz="850" spc="30" dirty="0">
                <a:solidFill>
                  <a:srgbClr val="333333"/>
                </a:solidFill>
                <a:latin typeface="Lucida Console"/>
                <a:cs typeface="Lucida Console"/>
              </a:rPr>
              <a:t>/usr/local/php/etc/[root@linuxprobe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etc]#</a:t>
            </a:r>
            <a:r>
              <a:rPr sz="850" spc="35" dirty="0">
                <a:solidFill>
                  <a:srgbClr val="333333"/>
                </a:solidFill>
                <a:latin typeface="Lucida Console"/>
                <a:cs typeface="Lucida Console"/>
              </a:rPr>
              <a:t> </a:t>
            </a:r>
            <a:r>
              <a:rPr sz="850" spc="20" dirty="0">
                <a:solidFill>
                  <a:srgbClr val="333333"/>
                </a:solidFill>
                <a:latin typeface="Lucida Console"/>
                <a:cs typeface="Lucida Console"/>
              </a:rPr>
              <a:t>mv</a:t>
            </a:r>
            <a:r>
              <a:rPr sz="850" spc="40" dirty="0">
                <a:solidFill>
                  <a:srgbClr val="333333"/>
                </a:solidFill>
                <a:latin typeface="Lucida Console"/>
                <a:cs typeface="Lucida Console"/>
              </a:rPr>
              <a:t> </a:t>
            </a:r>
            <a:r>
              <a:rPr sz="850" spc="30" dirty="0">
                <a:solidFill>
                  <a:srgbClr val="333333"/>
                </a:solidFill>
                <a:latin typeface="Lucida Console"/>
                <a:cs typeface="Lucida Console"/>
              </a:rPr>
              <a:t>php-fpm.conf.default</a:t>
            </a:r>
            <a:r>
              <a:rPr sz="850" spc="35" dirty="0">
                <a:solidFill>
                  <a:srgbClr val="333333"/>
                </a:solidFill>
                <a:latin typeface="Lucida Console"/>
                <a:cs typeface="Lucida Console"/>
              </a:rPr>
              <a:t> </a:t>
            </a:r>
            <a:r>
              <a:rPr sz="850" spc="30" dirty="0">
                <a:solidFill>
                  <a:srgbClr val="333333"/>
                </a:solidFill>
                <a:latin typeface="Lucida Console"/>
                <a:cs typeface="Lucida Console"/>
              </a:rPr>
              <a:t>php-fpm.conf</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90500">
              <a:lnSpc>
                <a:spcPct val="100000"/>
              </a:lnSpc>
            </a:pPr>
            <a:r>
              <a:rPr sz="950" b="1" spc="25" dirty="0">
                <a:solidFill>
                  <a:srgbClr val="333333"/>
                </a:solidFill>
                <a:latin typeface="微软雅黑"/>
                <a:cs typeface="微软雅黑"/>
              </a:rPr>
              <a:t>复制一个模板文件到</a:t>
            </a:r>
            <a:r>
              <a:rPr sz="950" b="1" spc="40" dirty="0">
                <a:solidFill>
                  <a:srgbClr val="333333"/>
                </a:solidFill>
                <a:latin typeface="Trebuchet MS"/>
                <a:cs typeface="Trebuchet MS"/>
              </a:rPr>
              <a:t>php-fpm.d</a:t>
            </a:r>
            <a:r>
              <a:rPr sz="950" b="1" spc="25" dirty="0">
                <a:solidFill>
                  <a:srgbClr val="333333"/>
                </a:solidFill>
                <a:latin typeface="微软雅黑"/>
                <a:cs typeface="微软雅黑"/>
              </a:rPr>
              <a:t>的目录中，用于后续控制网站的连接性能：</a:t>
            </a:r>
            <a:endParaRPr sz="950">
              <a:latin typeface="微软雅黑"/>
              <a:cs typeface="微软雅黑"/>
            </a:endParaRPr>
          </a:p>
          <a:p>
            <a:pPr>
              <a:lnSpc>
                <a:spcPct val="100000"/>
              </a:lnSpc>
              <a:spcBef>
                <a:spcPts val="10"/>
              </a:spcBef>
            </a:pPr>
            <a:endParaRPr sz="1100">
              <a:latin typeface="微软雅黑"/>
              <a:cs typeface="微软雅黑"/>
            </a:endParaRPr>
          </a:p>
          <a:p>
            <a:pPr marL="314325">
              <a:lnSpc>
                <a:spcPct val="100000"/>
              </a:lnSpc>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etc]#</a:t>
            </a:r>
            <a:r>
              <a:rPr sz="850" spc="35" dirty="0">
                <a:solidFill>
                  <a:srgbClr val="333333"/>
                </a:solidFill>
                <a:latin typeface="Lucida Console"/>
                <a:cs typeface="Lucida Console"/>
              </a:rPr>
              <a:t> </a:t>
            </a:r>
            <a:r>
              <a:rPr sz="850" spc="20" dirty="0">
                <a:solidFill>
                  <a:srgbClr val="333333"/>
                </a:solidFill>
                <a:latin typeface="Lucida Console"/>
                <a:cs typeface="Lucida Console"/>
              </a:rPr>
              <a:t>mv</a:t>
            </a:r>
            <a:r>
              <a:rPr sz="850" spc="35" dirty="0">
                <a:solidFill>
                  <a:srgbClr val="333333"/>
                </a:solidFill>
                <a:latin typeface="Lucida Console"/>
                <a:cs typeface="Lucida Console"/>
              </a:rPr>
              <a:t> </a:t>
            </a:r>
            <a:r>
              <a:rPr sz="850" spc="30" dirty="0">
                <a:solidFill>
                  <a:srgbClr val="333333"/>
                </a:solidFill>
                <a:latin typeface="Lucida Console"/>
                <a:cs typeface="Lucida Console"/>
              </a:rPr>
              <a:t>php-fpm.d/</a:t>
            </a:r>
            <a:r>
              <a:rPr sz="850" spc="30" dirty="0">
                <a:solidFill>
                  <a:srgbClr val="333333"/>
                </a:solidFill>
                <a:latin typeface="Lucida Console"/>
                <a:cs typeface="Lucida Console"/>
                <a:hlinkClick r:id="rId2"/>
              </a:rPr>
              <a:t>www.conf.default</a:t>
            </a:r>
            <a:r>
              <a:rPr sz="850" spc="35" dirty="0">
                <a:solidFill>
                  <a:srgbClr val="333333"/>
                </a:solidFill>
                <a:latin typeface="Lucida Console"/>
                <a:cs typeface="Lucida Console"/>
                <a:hlinkClick r:id="rId2"/>
              </a:rPr>
              <a:t> </a:t>
            </a:r>
            <a:r>
              <a:rPr sz="850" spc="30" dirty="0">
                <a:solidFill>
                  <a:srgbClr val="333333"/>
                </a:solidFill>
                <a:latin typeface="Lucida Console"/>
                <a:cs typeface="Lucida Console"/>
              </a:rPr>
              <a:t>php-fpm.d/www.conf</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905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5" dirty="0">
                <a:solidFill>
                  <a:srgbClr val="333333"/>
                </a:solidFill>
                <a:latin typeface="微软雅黑"/>
                <a:cs typeface="微软雅黑"/>
              </a:rPr>
              <a:t>步：把</a:t>
            </a:r>
            <a:r>
              <a:rPr sz="950" b="1" spc="65" dirty="0">
                <a:solidFill>
                  <a:srgbClr val="333333"/>
                </a:solidFill>
                <a:latin typeface="Trebuchet MS"/>
                <a:cs typeface="Trebuchet MS"/>
              </a:rPr>
              <a:t>php</a:t>
            </a:r>
            <a:r>
              <a:rPr sz="950" b="1" spc="25" dirty="0">
                <a:solidFill>
                  <a:srgbClr val="333333"/>
                </a:solidFill>
                <a:latin typeface="微软雅黑"/>
                <a:cs typeface="微软雅黑"/>
              </a:rPr>
              <a:t>服务加入到启动项中，使其重启后依然生效：</a:t>
            </a:r>
            <a:endParaRPr sz="950">
              <a:latin typeface="微软雅黑"/>
              <a:cs typeface="微软雅黑"/>
            </a:endParaRPr>
          </a:p>
          <a:p>
            <a:pPr>
              <a:lnSpc>
                <a:spcPct val="100000"/>
              </a:lnSpc>
              <a:spcBef>
                <a:spcPts val="45"/>
              </a:spcBef>
            </a:pPr>
            <a:endParaRPr sz="900">
              <a:latin typeface="微软雅黑"/>
              <a:cs typeface="微软雅黑"/>
            </a:endParaRPr>
          </a:p>
          <a:p>
            <a:pPr marL="314325" marR="405130">
              <a:lnSpc>
                <a:spcPct val="132400"/>
              </a:lnSpc>
              <a:spcBef>
                <a:spcPts val="5"/>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etc]#</a:t>
            </a:r>
            <a:r>
              <a:rPr sz="850" spc="30" dirty="0">
                <a:solidFill>
                  <a:srgbClr val="333333"/>
                </a:solidFill>
                <a:latin typeface="Lucida Console"/>
                <a:cs typeface="Lucida Console"/>
              </a:rPr>
              <a:t> </a:t>
            </a:r>
            <a:r>
              <a:rPr sz="850" spc="20" dirty="0">
                <a:solidFill>
                  <a:srgbClr val="333333"/>
                </a:solidFill>
                <a:latin typeface="Lucida Console"/>
                <a:cs typeface="Lucida Console"/>
              </a:rPr>
              <a:t>cd</a:t>
            </a:r>
            <a:r>
              <a:rPr sz="850" spc="35" dirty="0">
                <a:solidFill>
                  <a:srgbClr val="333333"/>
                </a:solidFill>
                <a:latin typeface="Lucida Console"/>
                <a:cs typeface="Lucida Console"/>
              </a:rPr>
              <a:t> </a:t>
            </a:r>
            <a:r>
              <a:rPr sz="850" spc="30" dirty="0">
                <a:solidFill>
                  <a:srgbClr val="333333"/>
                </a:solidFill>
                <a:latin typeface="Lucida Console"/>
                <a:cs typeface="Lucida Console"/>
              </a:rPr>
              <a:t>/lnmp/php-7.3.5[root@linuxprobe php-7.3.5]#</a:t>
            </a:r>
            <a:r>
              <a:rPr sz="850" spc="35" dirty="0">
                <a:solidFill>
                  <a:srgbClr val="333333"/>
                </a:solidFill>
                <a:latin typeface="Lucida Console"/>
                <a:cs typeface="Lucida Console"/>
              </a:rPr>
              <a:t> </a:t>
            </a:r>
            <a:r>
              <a:rPr sz="850" spc="20" dirty="0">
                <a:solidFill>
                  <a:srgbClr val="333333"/>
                </a:solidFill>
                <a:latin typeface="Lucida Console"/>
                <a:cs typeface="Lucida Console"/>
              </a:rPr>
              <a:t>cp </a:t>
            </a:r>
            <a:r>
              <a:rPr sz="850" spc="25" dirty="0">
                <a:solidFill>
                  <a:srgbClr val="333333"/>
                </a:solidFill>
                <a:latin typeface="Lucida Console"/>
                <a:cs typeface="Lucida Console"/>
              </a:rPr>
              <a:t> </a:t>
            </a:r>
            <a:r>
              <a:rPr sz="850" spc="30" dirty="0">
                <a:solidFill>
                  <a:srgbClr val="333333"/>
                </a:solidFill>
                <a:latin typeface="Lucida Console"/>
                <a:cs typeface="Lucida Console"/>
              </a:rPr>
              <a:t>sapi/fpm/init.d.php-fpm</a:t>
            </a:r>
            <a:r>
              <a:rPr sz="850" spc="35" dirty="0">
                <a:solidFill>
                  <a:srgbClr val="333333"/>
                </a:solidFill>
                <a:latin typeface="Lucida Console"/>
                <a:cs typeface="Lucida Console"/>
              </a:rPr>
              <a:t> </a:t>
            </a:r>
            <a:r>
              <a:rPr sz="850" spc="30" dirty="0">
                <a:solidFill>
                  <a:srgbClr val="333333"/>
                </a:solidFill>
                <a:latin typeface="Lucida Console"/>
                <a:cs typeface="Lucida Console"/>
              </a:rPr>
              <a:t>/etc/init.d/php-fpm[root@linuxprobe</a:t>
            </a:r>
            <a:r>
              <a:rPr sz="850" spc="40" dirty="0">
                <a:solidFill>
                  <a:srgbClr val="333333"/>
                </a:solidFill>
                <a:latin typeface="Lucida Console"/>
                <a:cs typeface="Lucida Console"/>
              </a:rPr>
              <a:t> </a:t>
            </a:r>
            <a:r>
              <a:rPr sz="850" spc="30" dirty="0">
                <a:solidFill>
                  <a:srgbClr val="333333"/>
                </a:solidFill>
                <a:latin typeface="Lucida Console"/>
                <a:cs typeface="Lucida Console"/>
              </a:rPr>
              <a:t>php-7.3.5]#</a:t>
            </a:r>
            <a:r>
              <a:rPr sz="850" spc="40" dirty="0">
                <a:solidFill>
                  <a:srgbClr val="333333"/>
                </a:solidFill>
                <a:latin typeface="Lucida Console"/>
                <a:cs typeface="Lucida Console"/>
              </a:rPr>
              <a:t> </a:t>
            </a:r>
            <a:r>
              <a:rPr sz="850" spc="25" dirty="0">
                <a:solidFill>
                  <a:srgbClr val="333333"/>
                </a:solidFill>
                <a:latin typeface="Lucida Console"/>
                <a:cs typeface="Lucida Console"/>
              </a:rPr>
              <a:t>chmod </a:t>
            </a:r>
            <a:r>
              <a:rPr sz="850" spc="-500" dirty="0">
                <a:solidFill>
                  <a:srgbClr val="333333"/>
                </a:solidFill>
                <a:latin typeface="Lucida Console"/>
                <a:cs typeface="Lucida Console"/>
              </a:rPr>
              <a:t> </a:t>
            </a:r>
            <a:r>
              <a:rPr sz="850" spc="25" dirty="0">
                <a:solidFill>
                  <a:srgbClr val="333333"/>
                </a:solidFill>
                <a:latin typeface="Lucida Console"/>
                <a:cs typeface="Lucida Console"/>
              </a:rPr>
              <a:t>755 </a:t>
            </a:r>
            <a:r>
              <a:rPr sz="850" spc="30" dirty="0">
                <a:solidFill>
                  <a:srgbClr val="333333"/>
                </a:solidFill>
                <a:latin typeface="Lucida Console"/>
                <a:cs typeface="Lucida Console"/>
              </a:rPr>
              <a:t>/etc/init.d/php-fpm</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90500" marR="32004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5" dirty="0">
                <a:solidFill>
                  <a:srgbClr val="333333"/>
                </a:solidFill>
                <a:latin typeface="微软雅黑"/>
                <a:cs typeface="微软雅黑"/>
              </a:rPr>
              <a:t>步：由于</a:t>
            </a:r>
            <a:r>
              <a:rPr sz="950" b="1" spc="65" dirty="0">
                <a:solidFill>
                  <a:srgbClr val="333333"/>
                </a:solidFill>
                <a:latin typeface="Trebuchet MS"/>
                <a:cs typeface="Trebuchet MS"/>
              </a:rPr>
              <a:t>php</a:t>
            </a:r>
            <a:r>
              <a:rPr sz="950" b="1" spc="25" dirty="0">
                <a:solidFill>
                  <a:srgbClr val="333333"/>
                </a:solidFill>
                <a:latin typeface="微软雅黑"/>
                <a:cs typeface="微软雅黑"/>
              </a:rPr>
              <a:t>服务程序的配置参数直接会影响到</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服务服务的运行环境，如果默认开启了一些不 必要且高危的功能（如允许用户在网页中执行</a:t>
            </a:r>
            <a:r>
              <a:rPr sz="950" b="1" spc="45" dirty="0">
                <a:solidFill>
                  <a:srgbClr val="333333"/>
                </a:solidFill>
                <a:latin typeface="Trebuchet MS"/>
                <a:cs typeface="Trebuchet MS"/>
              </a:rPr>
              <a:t>Linux</a:t>
            </a:r>
            <a:r>
              <a:rPr sz="950" b="1" spc="20" dirty="0">
                <a:solidFill>
                  <a:srgbClr val="333333"/>
                </a:solidFill>
                <a:latin typeface="微软雅黑"/>
                <a:cs typeface="微软雅黑"/>
              </a:rPr>
              <a:t>命令），则会降低网站被入侵的难度，入侵人员甚 </a:t>
            </a:r>
            <a:r>
              <a:rPr sz="950" b="1" spc="25" dirty="0">
                <a:solidFill>
                  <a:srgbClr val="333333"/>
                </a:solidFill>
                <a:latin typeface="微软雅黑"/>
                <a:cs typeface="微软雅黑"/>
              </a:rPr>
              <a:t>至可以拿到整台</a:t>
            </a:r>
            <a:r>
              <a:rPr sz="950" b="1" spc="65" dirty="0">
                <a:solidFill>
                  <a:srgbClr val="333333"/>
                </a:solidFill>
                <a:latin typeface="Trebuchet MS"/>
                <a:cs typeface="Trebuchet MS"/>
              </a:rPr>
              <a:t>Web</a:t>
            </a:r>
            <a:r>
              <a:rPr sz="950" b="1" spc="25" dirty="0">
                <a:solidFill>
                  <a:srgbClr val="333333"/>
                </a:solidFill>
                <a:latin typeface="微软雅黑"/>
                <a:cs typeface="微软雅黑"/>
              </a:rPr>
              <a:t>服务器的管理权限。因此我们需要编辑</a:t>
            </a:r>
            <a:r>
              <a:rPr sz="950" b="1" spc="30" dirty="0">
                <a:solidFill>
                  <a:srgbClr val="333333"/>
                </a:solidFill>
                <a:latin typeface="Trebuchet MS"/>
                <a:cs typeface="Trebuchet MS"/>
              </a:rPr>
              <a:t>php.ini</a:t>
            </a:r>
            <a:r>
              <a:rPr sz="950" b="1" spc="25" dirty="0">
                <a:solidFill>
                  <a:srgbClr val="333333"/>
                </a:solidFill>
                <a:latin typeface="微软雅黑"/>
                <a:cs typeface="微软雅黑"/>
              </a:rPr>
              <a:t>配置文件，在</a:t>
            </a:r>
            <a:r>
              <a:rPr sz="950" b="1" dirty="0">
                <a:solidFill>
                  <a:srgbClr val="333333"/>
                </a:solidFill>
                <a:latin typeface="Trebuchet MS"/>
                <a:cs typeface="Trebuchet MS"/>
              </a:rPr>
              <a:t>310</a:t>
            </a:r>
            <a:r>
              <a:rPr sz="950" b="1" spc="25" dirty="0">
                <a:solidFill>
                  <a:srgbClr val="333333"/>
                </a:solidFill>
                <a:latin typeface="微软雅黑"/>
                <a:cs typeface="微软雅黑"/>
              </a:rPr>
              <a:t>行的 </a:t>
            </a:r>
            <a:r>
              <a:rPr sz="950" b="1" spc="40" dirty="0">
                <a:solidFill>
                  <a:srgbClr val="333333"/>
                </a:solidFill>
                <a:latin typeface="Trebuchet MS"/>
                <a:cs typeface="Trebuchet MS"/>
              </a:rPr>
              <a:t>disable_functions</a:t>
            </a:r>
            <a:r>
              <a:rPr sz="950" b="1" spc="20" dirty="0">
                <a:solidFill>
                  <a:srgbClr val="333333"/>
                </a:solidFill>
                <a:latin typeface="微软雅黑"/>
                <a:cs typeface="微软雅黑"/>
              </a:rPr>
              <a:t>参数后面追加上要禁止的功能。下面的禁用功能名单是刘遄老师依据网站运行的经 </a:t>
            </a:r>
            <a:r>
              <a:rPr sz="950" b="1" spc="25" dirty="0">
                <a:solidFill>
                  <a:srgbClr val="333333"/>
                </a:solidFill>
                <a:latin typeface="微软雅黑"/>
                <a:cs typeface="微软雅黑"/>
              </a:rPr>
              <a:t>验而定制的，不见得适合每个生产环境，建议大家在此基础上根据自身工作需求酌情删减：</a:t>
            </a:r>
            <a:endParaRPr sz="950">
              <a:latin typeface="微软雅黑"/>
              <a:cs typeface="微软雅黑"/>
            </a:endParaRPr>
          </a:p>
          <a:p>
            <a:pPr>
              <a:lnSpc>
                <a:spcPct val="100000"/>
              </a:lnSpc>
              <a:spcBef>
                <a:spcPts val="45"/>
              </a:spcBef>
            </a:pPr>
            <a:endParaRPr sz="900">
              <a:latin typeface="微软雅黑"/>
              <a:cs typeface="微软雅黑"/>
            </a:endParaRPr>
          </a:p>
          <a:p>
            <a:pPr marL="314325" marR="329565">
              <a:lnSpc>
                <a:spcPct val="132400"/>
              </a:lnSpc>
            </a:pPr>
            <a:r>
              <a:rPr sz="850" spc="30" dirty="0">
                <a:solidFill>
                  <a:srgbClr val="333333"/>
                </a:solidFill>
                <a:latin typeface="Lucida Console"/>
                <a:cs typeface="Lucida Console"/>
              </a:rPr>
              <a:t>[root@linuxprobe php-7.3.5]# </a:t>
            </a:r>
            <a:r>
              <a:rPr sz="850" spc="25" dirty="0">
                <a:solidFill>
                  <a:srgbClr val="333333"/>
                </a:solidFill>
                <a:latin typeface="Lucida Console"/>
                <a:cs typeface="Lucida Console"/>
              </a:rPr>
              <a:t>vim</a:t>
            </a:r>
            <a:r>
              <a:rPr sz="850" spc="30" dirty="0">
                <a:solidFill>
                  <a:srgbClr val="333333"/>
                </a:solidFill>
                <a:latin typeface="Lucida Console"/>
                <a:cs typeface="Lucida Console"/>
              </a:rPr>
              <a:t> /usr/local/php/lib/php.ini </a:t>
            </a:r>
            <a:r>
              <a:rPr sz="850" spc="25" dirty="0">
                <a:solidFill>
                  <a:srgbClr val="333333"/>
                </a:solidFill>
                <a:latin typeface="Lucida Console"/>
                <a:cs typeface="Lucida Console"/>
              </a:rPr>
              <a:t>307</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25" dirty="0">
                <a:solidFill>
                  <a:srgbClr val="333333"/>
                </a:solidFill>
                <a:latin typeface="Lucida Console"/>
                <a:cs typeface="Lucida Console"/>
              </a:rPr>
              <a:t>This </a:t>
            </a:r>
            <a:r>
              <a:rPr sz="850" spc="30" dirty="0">
                <a:solidFill>
                  <a:srgbClr val="333333"/>
                </a:solidFill>
                <a:latin typeface="Lucida Console"/>
                <a:cs typeface="Lucida Console"/>
              </a:rPr>
              <a:t> directive</a:t>
            </a:r>
            <a:r>
              <a:rPr sz="850" spc="25" dirty="0">
                <a:solidFill>
                  <a:srgbClr val="333333"/>
                </a:solidFill>
                <a:latin typeface="Lucida Console"/>
                <a:cs typeface="Lucida Console"/>
              </a:rPr>
              <a:t> allows</a:t>
            </a:r>
            <a:r>
              <a:rPr sz="850" spc="30" dirty="0">
                <a:solidFill>
                  <a:srgbClr val="333333"/>
                </a:solidFill>
                <a:latin typeface="Lucida Console"/>
                <a:cs typeface="Lucida Console"/>
              </a:rPr>
              <a:t> </a:t>
            </a:r>
            <a:r>
              <a:rPr sz="850" spc="25" dirty="0">
                <a:solidFill>
                  <a:srgbClr val="333333"/>
                </a:solidFill>
                <a:latin typeface="Lucida Console"/>
                <a:cs typeface="Lucida Console"/>
              </a:rPr>
              <a:t>you </a:t>
            </a:r>
            <a:r>
              <a:rPr sz="850" spc="20" dirty="0">
                <a:solidFill>
                  <a:srgbClr val="333333"/>
                </a:solidFill>
                <a:latin typeface="Lucida Console"/>
                <a:cs typeface="Lucida Console"/>
              </a:rPr>
              <a:t>to</a:t>
            </a:r>
            <a:r>
              <a:rPr sz="850" spc="30" dirty="0">
                <a:solidFill>
                  <a:srgbClr val="333333"/>
                </a:solidFill>
                <a:latin typeface="Lucida Console"/>
                <a:cs typeface="Lucida Console"/>
              </a:rPr>
              <a:t> disable certain</a:t>
            </a:r>
            <a:r>
              <a:rPr sz="850" spc="25" dirty="0">
                <a:solidFill>
                  <a:srgbClr val="333333"/>
                </a:solidFill>
                <a:latin typeface="Lucida Console"/>
                <a:cs typeface="Lucida Console"/>
              </a:rPr>
              <a:t> </a:t>
            </a:r>
            <a:r>
              <a:rPr sz="850" spc="30" dirty="0">
                <a:solidFill>
                  <a:srgbClr val="333333"/>
                </a:solidFill>
                <a:latin typeface="Lucida Console"/>
                <a:cs typeface="Lucida Console"/>
              </a:rPr>
              <a:t>functions </a:t>
            </a:r>
            <a:r>
              <a:rPr sz="850" spc="25" dirty="0">
                <a:solidFill>
                  <a:srgbClr val="333333"/>
                </a:solidFill>
                <a:latin typeface="Lucida Console"/>
                <a:cs typeface="Lucida Console"/>
              </a:rPr>
              <a:t>for </a:t>
            </a:r>
            <a:r>
              <a:rPr sz="850" spc="30" dirty="0">
                <a:solidFill>
                  <a:srgbClr val="333333"/>
                </a:solidFill>
                <a:latin typeface="Lucida Console"/>
                <a:cs typeface="Lucida Console"/>
              </a:rPr>
              <a:t>security reasons. </a:t>
            </a:r>
            <a:r>
              <a:rPr sz="850" spc="25" dirty="0">
                <a:solidFill>
                  <a:srgbClr val="333333"/>
                </a:solidFill>
                <a:latin typeface="Lucida Console"/>
                <a:cs typeface="Lucida Console"/>
              </a:rPr>
              <a:t>308 </a:t>
            </a:r>
            <a:r>
              <a:rPr sz="850" spc="15" dirty="0">
                <a:solidFill>
                  <a:srgbClr val="333333"/>
                </a:solidFill>
                <a:latin typeface="Lucida Console"/>
                <a:cs typeface="Lucida Console"/>
              </a:rPr>
              <a:t>; </a:t>
            </a:r>
            <a:r>
              <a:rPr sz="850" spc="20" dirty="0">
                <a:solidFill>
                  <a:srgbClr val="333333"/>
                </a:solidFill>
                <a:latin typeface="Lucida Console"/>
                <a:cs typeface="Lucida Console"/>
              </a:rPr>
              <a:t> It</a:t>
            </a:r>
            <a:r>
              <a:rPr sz="850" spc="25" dirty="0">
                <a:solidFill>
                  <a:srgbClr val="333333"/>
                </a:solidFill>
                <a:latin typeface="Lucida Console"/>
                <a:cs typeface="Lucida Console"/>
              </a:rPr>
              <a:t> </a:t>
            </a:r>
            <a:r>
              <a:rPr sz="850" spc="30" dirty="0">
                <a:solidFill>
                  <a:srgbClr val="333333"/>
                </a:solidFill>
                <a:latin typeface="Lucida Console"/>
                <a:cs typeface="Lucida Console"/>
              </a:rPr>
              <a:t>receives </a:t>
            </a:r>
            <a:r>
              <a:rPr sz="850" spc="15" dirty="0">
                <a:solidFill>
                  <a:srgbClr val="333333"/>
                </a:solidFill>
                <a:latin typeface="Lucida Console"/>
                <a:cs typeface="Lucida Console"/>
              </a:rPr>
              <a:t>a</a:t>
            </a:r>
            <a:r>
              <a:rPr sz="850" spc="30" dirty="0">
                <a:solidFill>
                  <a:srgbClr val="333333"/>
                </a:solidFill>
                <a:latin typeface="Lucida Console"/>
                <a:cs typeface="Lucida Console"/>
              </a:rPr>
              <a:t> comma-delimited </a:t>
            </a:r>
            <a:r>
              <a:rPr sz="850" spc="25" dirty="0">
                <a:solidFill>
                  <a:srgbClr val="333333"/>
                </a:solidFill>
                <a:latin typeface="Lucida Console"/>
                <a:cs typeface="Lucida Console"/>
              </a:rPr>
              <a:t>list</a:t>
            </a:r>
            <a:r>
              <a:rPr sz="850" spc="30" dirty="0">
                <a:solidFill>
                  <a:srgbClr val="333333"/>
                </a:solidFill>
                <a:latin typeface="Lucida Console"/>
                <a:cs typeface="Lucida Console"/>
              </a:rPr>
              <a:t> </a:t>
            </a:r>
            <a:r>
              <a:rPr sz="850" spc="20" dirty="0">
                <a:solidFill>
                  <a:srgbClr val="333333"/>
                </a:solidFill>
                <a:latin typeface="Lucida Console"/>
                <a:cs typeface="Lucida Console"/>
              </a:rPr>
              <a:t>of</a:t>
            </a:r>
            <a:r>
              <a:rPr sz="850" spc="30" dirty="0">
                <a:solidFill>
                  <a:srgbClr val="333333"/>
                </a:solidFill>
                <a:latin typeface="Lucida Console"/>
                <a:cs typeface="Lucida Console"/>
              </a:rPr>
              <a:t> function </a:t>
            </a:r>
            <a:r>
              <a:rPr sz="850" spc="25" dirty="0">
                <a:solidFill>
                  <a:srgbClr val="333333"/>
                </a:solidFill>
                <a:latin typeface="Lucida Console"/>
                <a:cs typeface="Lucida Console"/>
              </a:rPr>
              <a:t>names.</a:t>
            </a:r>
            <a:r>
              <a:rPr sz="850" spc="30" dirty="0">
                <a:solidFill>
                  <a:srgbClr val="333333"/>
                </a:solidFill>
                <a:latin typeface="Lucida Console"/>
                <a:cs typeface="Lucida Console"/>
              </a:rPr>
              <a:t> </a:t>
            </a:r>
            <a:r>
              <a:rPr sz="850" spc="25" dirty="0">
                <a:solidFill>
                  <a:srgbClr val="333333"/>
                </a:solidFill>
                <a:latin typeface="Lucida Console"/>
                <a:cs typeface="Lucida Console"/>
              </a:rPr>
              <a:t>309</a:t>
            </a:r>
            <a:r>
              <a:rPr sz="850" spc="30" dirty="0">
                <a:solidFill>
                  <a:srgbClr val="333333"/>
                </a:solidFill>
                <a:latin typeface="Lucida Console"/>
                <a:cs typeface="Lucida Console"/>
              </a:rPr>
              <a:t>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hlinkClick r:id="rId3"/>
              </a:rPr>
              <a:t>http://php.net/disable-functions</a:t>
            </a:r>
            <a:r>
              <a:rPr sz="850" spc="25" dirty="0">
                <a:solidFill>
                  <a:srgbClr val="333333"/>
                </a:solidFill>
                <a:latin typeface="Lucida Console"/>
                <a:cs typeface="Lucida Console"/>
                <a:hlinkClick r:id="rId3"/>
              </a:rPr>
              <a:t> </a:t>
            </a:r>
            <a:r>
              <a:rPr sz="850" spc="25" dirty="0">
                <a:solidFill>
                  <a:srgbClr val="333333"/>
                </a:solidFill>
                <a:latin typeface="Lucida Console"/>
                <a:cs typeface="Lucida Console"/>
              </a:rPr>
              <a:t>310</a:t>
            </a:r>
            <a:r>
              <a:rPr sz="850" spc="30" dirty="0">
                <a:solidFill>
                  <a:srgbClr val="333333"/>
                </a:solidFill>
                <a:latin typeface="Lucida Console"/>
                <a:cs typeface="Lucida Console"/>
              </a:rPr>
              <a:t> disable_functions </a:t>
            </a: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30" dirty="0">
                <a:solidFill>
                  <a:srgbClr val="333333"/>
                </a:solidFill>
                <a:latin typeface="Lucida Console"/>
                <a:cs typeface="Lucida Console"/>
              </a:rPr>
              <a:t>passthru,exec,system,chroot,chgrp,chown,shell_exec,proc_open,proc_get_status,p </a:t>
            </a:r>
            <a:r>
              <a:rPr sz="850" spc="-500" dirty="0">
                <a:solidFill>
                  <a:srgbClr val="333333"/>
                </a:solidFill>
                <a:latin typeface="Lucida Console"/>
                <a:cs typeface="Lucida Console"/>
              </a:rPr>
              <a:t> </a:t>
            </a:r>
            <a:r>
              <a:rPr sz="850" spc="30" dirty="0">
                <a:solidFill>
                  <a:srgbClr val="333333"/>
                </a:solidFill>
                <a:latin typeface="Lucida Console"/>
                <a:cs typeface="Lucida Console"/>
              </a:rPr>
              <a:t>open,ini_alter,ini_restore,dl,openlog,syslog,readlink,symlink,popepassthru,str </a:t>
            </a:r>
            <a:r>
              <a:rPr sz="850" spc="-500" dirty="0">
                <a:solidFill>
                  <a:srgbClr val="333333"/>
                </a:solidFill>
                <a:latin typeface="Lucida Console"/>
                <a:cs typeface="Lucida Console"/>
              </a:rPr>
              <a:t> </a:t>
            </a:r>
            <a:r>
              <a:rPr sz="850" spc="30" dirty="0">
                <a:solidFill>
                  <a:srgbClr val="333333"/>
                </a:solidFill>
                <a:latin typeface="Lucida Console"/>
                <a:cs typeface="Lucida Console"/>
              </a:rPr>
              <a:t>eam_socket_server</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905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5" dirty="0">
                <a:solidFill>
                  <a:srgbClr val="333333"/>
                </a:solidFill>
                <a:latin typeface="微软雅黑"/>
                <a:cs typeface="微软雅黑"/>
              </a:rPr>
              <a:t>步</a:t>
            </a:r>
            <a:r>
              <a:rPr sz="950" b="1" spc="95" dirty="0">
                <a:solidFill>
                  <a:srgbClr val="333333"/>
                </a:solidFill>
                <a:latin typeface="微软雅黑"/>
                <a:cs typeface="微软雅黑"/>
              </a:rPr>
              <a:t>：</a:t>
            </a:r>
            <a:r>
              <a:rPr sz="950" b="1" spc="95" dirty="0">
                <a:solidFill>
                  <a:srgbClr val="333333"/>
                </a:solidFill>
                <a:latin typeface="Trebuchet MS"/>
                <a:cs typeface="Trebuchet MS"/>
              </a:rPr>
              <a:t>LNMP</a:t>
            </a:r>
            <a:r>
              <a:rPr sz="950" b="1" spc="25" dirty="0">
                <a:solidFill>
                  <a:srgbClr val="333333"/>
                </a:solidFill>
                <a:latin typeface="微软雅黑"/>
                <a:cs typeface="微软雅黑"/>
              </a:rPr>
              <a:t>架构源码编译工作就此结束</a:t>
            </a:r>
            <a:r>
              <a:rPr sz="950" b="1" dirty="0">
                <a:solidFill>
                  <a:srgbClr val="333333"/>
                </a:solidFill>
                <a:latin typeface="Trebuchet MS"/>
                <a:cs typeface="Trebuchet MS"/>
              </a:rPr>
              <a:t>~</a:t>
            </a:r>
            <a:r>
              <a:rPr sz="950" b="1" spc="25" dirty="0">
                <a:solidFill>
                  <a:srgbClr val="333333"/>
                </a:solidFill>
                <a:latin typeface="微软雅黑"/>
                <a:cs typeface="微软雅黑"/>
              </a:rPr>
              <a:t>享受胜利成果吧：</a:t>
            </a:r>
            <a:endParaRPr sz="950">
              <a:latin typeface="微软雅黑"/>
              <a:cs typeface="微软雅黑"/>
            </a:endParaRPr>
          </a:p>
          <a:p>
            <a:pPr>
              <a:lnSpc>
                <a:spcPct val="100000"/>
              </a:lnSpc>
              <a:spcBef>
                <a:spcPts val="5"/>
              </a:spcBef>
            </a:pPr>
            <a:endParaRPr sz="1100">
              <a:latin typeface="微软雅黑"/>
              <a:cs typeface="微软雅黑"/>
            </a:endParaRPr>
          </a:p>
          <a:p>
            <a:pPr marL="314325">
              <a:lnSpc>
                <a:spcPct val="100000"/>
              </a:lnSpc>
              <a:spcBef>
                <a:spcPts val="5"/>
              </a:spcBef>
            </a:pPr>
            <a:r>
              <a:rPr sz="850" spc="30"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30" dirty="0">
                <a:solidFill>
                  <a:srgbClr val="333333"/>
                </a:solidFill>
                <a:latin typeface="Lucida Console"/>
                <a:cs typeface="Lucida Console"/>
              </a:rPr>
              <a:t>php-7.3.5]#</a:t>
            </a:r>
            <a:r>
              <a:rPr sz="850" spc="25" dirty="0">
                <a:solidFill>
                  <a:srgbClr val="333333"/>
                </a:solidFill>
                <a:latin typeface="Lucida Console"/>
                <a:cs typeface="Lucida Console"/>
              </a:rPr>
              <a:t> </a:t>
            </a:r>
            <a:r>
              <a:rPr sz="850" spc="30" dirty="0">
                <a:solidFill>
                  <a:srgbClr val="333333"/>
                </a:solidFill>
                <a:latin typeface="Lucida Console"/>
                <a:cs typeface="Lucida Console"/>
              </a:rPr>
              <a:t>/etc/init.d/php-fpm startStarting</a:t>
            </a:r>
            <a:r>
              <a:rPr sz="850" spc="25" dirty="0">
                <a:solidFill>
                  <a:srgbClr val="333333"/>
                </a:solidFill>
                <a:latin typeface="Lucida Console"/>
                <a:cs typeface="Lucida Console"/>
              </a:rPr>
              <a:t> </a:t>
            </a:r>
            <a:r>
              <a:rPr sz="850" spc="30" dirty="0">
                <a:solidFill>
                  <a:srgbClr val="333333"/>
                </a:solidFill>
                <a:latin typeface="Lucida Console"/>
                <a:cs typeface="Lucida Console"/>
              </a:rPr>
              <a:t>php-fpm </a:t>
            </a:r>
            <a:r>
              <a:rPr sz="850" spc="25" dirty="0">
                <a:solidFill>
                  <a:srgbClr val="333333"/>
                </a:solidFill>
                <a:latin typeface="Lucida Console"/>
                <a:cs typeface="Lucida Console"/>
              </a:rPr>
              <a:t>done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90500">
              <a:lnSpc>
                <a:spcPct val="100000"/>
              </a:lnSpc>
            </a:pPr>
            <a:r>
              <a:rPr sz="950" b="1" spc="-20" dirty="0">
                <a:solidFill>
                  <a:srgbClr val="333333"/>
                </a:solidFill>
                <a:latin typeface="Trebuchet MS"/>
                <a:cs typeface="Trebuchet MS"/>
              </a:rPr>
              <a:t>20.3</a:t>
            </a:r>
            <a:r>
              <a:rPr sz="950" b="1" spc="-35" dirty="0">
                <a:solidFill>
                  <a:srgbClr val="333333"/>
                </a:solidFill>
                <a:latin typeface="Trebuchet MS"/>
                <a:cs typeface="Trebuchet MS"/>
              </a:rPr>
              <a:t> </a:t>
            </a:r>
            <a:r>
              <a:rPr sz="950" b="1" spc="25" dirty="0">
                <a:solidFill>
                  <a:srgbClr val="333333"/>
                </a:solidFill>
                <a:latin typeface="微软雅黑"/>
                <a:cs typeface="微软雅黑"/>
              </a:rPr>
              <a:t>搭建</a:t>
            </a:r>
            <a:r>
              <a:rPr sz="950" b="1" spc="45" dirty="0">
                <a:solidFill>
                  <a:srgbClr val="333333"/>
                </a:solidFill>
                <a:latin typeface="Trebuchet MS"/>
                <a:cs typeface="Trebuchet MS"/>
              </a:rPr>
              <a:t>Discuz</a:t>
            </a:r>
            <a:r>
              <a:rPr sz="950" b="1" spc="25" dirty="0">
                <a:solidFill>
                  <a:srgbClr val="333333"/>
                </a:solidFill>
                <a:latin typeface="微软雅黑"/>
                <a:cs typeface="微软雅黑"/>
              </a:rPr>
              <a:t>论坛</a:t>
            </a:r>
            <a:endParaRPr sz="950">
              <a:latin typeface="微软雅黑"/>
              <a:cs typeface="微软雅黑"/>
            </a:endParaRPr>
          </a:p>
          <a:p>
            <a:pPr marL="190500" marR="226060">
              <a:lnSpc>
                <a:spcPct val="131600"/>
              </a:lnSpc>
              <a:spcBef>
                <a:spcPts val="900"/>
              </a:spcBef>
            </a:pPr>
            <a:r>
              <a:rPr sz="950" b="1" spc="25" dirty="0">
                <a:solidFill>
                  <a:srgbClr val="333333"/>
                </a:solidFill>
                <a:latin typeface="微软雅黑"/>
                <a:cs typeface="微软雅黑"/>
              </a:rPr>
              <a:t>为了检验</a:t>
            </a:r>
            <a:r>
              <a:rPr sz="950" b="1" spc="110" dirty="0">
                <a:solidFill>
                  <a:srgbClr val="333333"/>
                </a:solidFill>
                <a:latin typeface="Trebuchet MS"/>
                <a:cs typeface="Trebuchet MS"/>
              </a:rPr>
              <a:t>LNMP</a:t>
            </a:r>
            <a:r>
              <a:rPr sz="950" b="1" spc="25" dirty="0">
                <a:solidFill>
                  <a:srgbClr val="333333"/>
                </a:solidFill>
                <a:latin typeface="微软雅黑"/>
                <a:cs typeface="微软雅黑"/>
              </a:rPr>
              <a:t>动态网站架构环境是否配置妥当，可以在上面部署</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博客系统，然后查看效 </a:t>
            </a:r>
            <a:r>
              <a:rPr sz="950" b="1" spc="30" dirty="0">
                <a:solidFill>
                  <a:srgbClr val="333333"/>
                </a:solidFill>
                <a:latin typeface="微软雅黑"/>
                <a:cs typeface="微软雅黑"/>
              </a:rPr>
              <a:t> </a:t>
            </a:r>
            <a:r>
              <a:rPr sz="950" b="1" spc="25" dirty="0">
                <a:solidFill>
                  <a:srgbClr val="333333"/>
                </a:solidFill>
                <a:latin typeface="微软雅黑"/>
                <a:cs typeface="微软雅黑"/>
              </a:rPr>
              <a:t>果。如果能够在</a:t>
            </a:r>
            <a:r>
              <a:rPr sz="950" b="1" spc="110" dirty="0">
                <a:solidFill>
                  <a:srgbClr val="333333"/>
                </a:solidFill>
                <a:latin typeface="Trebuchet MS"/>
                <a:cs typeface="Trebuchet MS"/>
              </a:rPr>
              <a:t>LNMP</a:t>
            </a:r>
            <a:r>
              <a:rPr sz="950" b="1" spc="25" dirty="0">
                <a:solidFill>
                  <a:srgbClr val="333333"/>
                </a:solidFill>
                <a:latin typeface="微软雅黑"/>
                <a:cs typeface="微软雅黑"/>
              </a:rPr>
              <a:t>动态网站环境中成功安装使用</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网站系统，也就意味着这套架构是可用 的。</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是一个以</a:t>
            </a:r>
            <a:r>
              <a:rPr sz="950" b="1" spc="65" dirty="0">
                <a:solidFill>
                  <a:srgbClr val="333333"/>
                </a:solidFill>
                <a:latin typeface="Trebuchet MS"/>
                <a:cs typeface="Trebuchet MS"/>
              </a:rPr>
              <a:t>PHP</a:t>
            </a:r>
            <a:r>
              <a:rPr sz="950" b="1" spc="25" dirty="0">
                <a:solidFill>
                  <a:srgbClr val="333333"/>
                </a:solidFill>
                <a:latin typeface="微软雅黑"/>
                <a:cs typeface="微软雅黑"/>
              </a:rPr>
              <a:t>和</a:t>
            </a:r>
            <a:r>
              <a:rPr sz="950" b="1" spc="85" dirty="0">
                <a:solidFill>
                  <a:srgbClr val="333333"/>
                </a:solidFill>
                <a:latin typeface="Trebuchet MS"/>
                <a:cs typeface="Trebuchet MS"/>
              </a:rPr>
              <a:t>MySQL</a:t>
            </a:r>
            <a:r>
              <a:rPr sz="950" b="1" spc="25" dirty="0">
                <a:solidFill>
                  <a:srgbClr val="333333"/>
                </a:solidFill>
                <a:latin typeface="微软雅黑"/>
                <a:cs typeface="微软雅黑"/>
              </a:rPr>
              <a:t>为平台的开源博客软件，具有丰富的插件和模板系统，截止于 </a:t>
            </a:r>
            <a:r>
              <a:rPr sz="950" b="1" dirty="0">
                <a:solidFill>
                  <a:srgbClr val="333333"/>
                </a:solidFill>
                <a:latin typeface="Trebuchet MS"/>
                <a:cs typeface="Trebuchet MS"/>
              </a:rPr>
              <a:t>2021</a:t>
            </a:r>
            <a:r>
              <a:rPr sz="950" b="1" spc="25" dirty="0">
                <a:solidFill>
                  <a:srgbClr val="333333"/>
                </a:solidFill>
                <a:latin typeface="微软雅黑"/>
                <a:cs typeface="微软雅黑"/>
              </a:rPr>
              <a:t>年</a:t>
            </a:r>
            <a:r>
              <a:rPr sz="950" b="1" dirty="0">
                <a:solidFill>
                  <a:srgbClr val="333333"/>
                </a:solidFill>
                <a:latin typeface="Trebuchet MS"/>
                <a:cs typeface="Trebuchet MS"/>
              </a:rPr>
              <a:t>5</a:t>
            </a:r>
            <a:r>
              <a:rPr sz="950" b="1" spc="25" dirty="0">
                <a:solidFill>
                  <a:srgbClr val="333333"/>
                </a:solidFill>
                <a:latin typeface="微软雅黑"/>
                <a:cs typeface="微软雅黑"/>
              </a:rPr>
              <a:t>月，全球排名前</a:t>
            </a:r>
            <a:r>
              <a:rPr sz="950" b="1" dirty="0">
                <a:solidFill>
                  <a:srgbClr val="333333"/>
                </a:solidFill>
                <a:latin typeface="Trebuchet MS"/>
                <a:cs typeface="Trebuchet MS"/>
              </a:rPr>
              <a:t>1000</a:t>
            </a:r>
            <a:r>
              <a:rPr sz="950" b="1" spc="25" dirty="0">
                <a:solidFill>
                  <a:srgbClr val="333333"/>
                </a:solidFill>
                <a:latin typeface="微软雅黑"/>
                <a:cs typeface="微软雅黑"/>
              </a:rPr>
              <a:t>万的网站中已有超过</a:t>
            </a:r>
            <a:r>
              <a:rPr sz="950" b="1" spc="75" dirty="0">
                <a:solidFill>
                  <a:srgbClr val="333333"/>
                </a:solidFill>
                <a:latin typeface="Trebuchet MS"/>
                <a:cs typeface="Trebuchet MS"/>
              </a:rPr>
              <a:t>41%</a:t>
            </a:r>
            <a:r>
              <a:rPr sz="950" b="1" spc="25" dirty="0">
                <a:solidFill>
                  <a:srgbClr val="333333"/>
                </a:solidFill>
                <a:latin typeface="微软雅黑"/>
                <a:cs typeface="微软雅黑"/>
              </a:rPr>
              <a:t>使用了</a:t>
            </a:r>
            <a:r>
              <a:rPr sz="950" b="1" spc="60" dirty="0">
                <a:solidFill>
                  <a:srgbClr val="333333"/>
                </a:solidFill>
                <a:latin typeface="Trebuchet MS"/>
                <a:cs typeface="Trebuchet MS"/>
              </a:rPr>
              <a:t>WordPress</a:t>
            </a:r>
            <a:r>
              <a:rPr sz="950" b="1" spc="20" dirty="0">
                <a:solidFill>
                  <a:srgbClr val="333333"/>
                </a:solidFill>
                <a:latin typeface="微软雅黑"/>
                <a:cs typeface="微软雅黑"/>
              </a:rPr>
              <a:t>，是当前最受欢迎的网站内容 </a:t>
            </a:r>
            <a:r>
              <a:rPr sz="950" b="1" spc="25" dirty="0">
                <a:solidFill>
                  <a:srgbClr val="333333"/>
                </a:solidFill>
                <a:latin typeface="微软雅黑"/>
                <a:cs typeface="微软雅黑"/>
              </a:rPr>
              <a:t>管理系统。</a:t>
            </a:r>
            <a:endParaRPr sz="950">
              <a:latin typeface="微软雅黑"/>
              <a:cs typeface="微软雅黑"/>
            </a:endParaRPr>
          </a:p>
          <a:p>
            <a:pPr marL="190500">
              <a:lnSpc>
                <a:spcPct val="100000"/>
              </a:lnSpc>
              <a:spcBef>
                <a:spcPts val="1110"/>
              </a:spcBef>
            </a:pPr>
            <a:r>
              <a:rPr sz="950" b="1" spc="25" dirty="0">
                <a:solidFill>
                  <a:srgbClr val="333333"/>
                </a:solidFill>
                <a:latin typeface="微软雅黑"/>
                <a:cs typeface="微软雅黑"/>
              </a:rPr>
              <a:t>把</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服务程序根目录的内容清空后，将</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解压后的网站文件复制进去：</a:t>
            </a:r>
            <a:endParaRPr sz="950">
              <a:latin typeface="微软雅黑"/>
              <a:cs typeface="微软雅黑"/>
            </a:endParaRPr>
          </a:p>
          <a:p>
            <a:pPr>
              <a:lnSpc>
                <a:spcPct val="100000"/>
              </a:lnSpc>
              <a:spcBef>
                <a:spcPts val="10"/>
              </a:spcBef>
            </a:pPr>
            <a:endParaRPr sz="1100">
              <a:latin typeface="微软雅黑"/>
              <a:cs typeface="微软雅黑"/>
            </a:endParaRPr>
          </a:p>
          <a:p>
            <a:pPr marL="314325">
              <a:lnSpc>
                <a:spcPct val="100000"/>
              </a:lnSpc>
            </a:pPr>
            <a:r>
              <a:rPr sz="850" spc="30" dirty="0">
                <a:solidFill>
                  <a:srgbClr val="333333"/>
                </a:solidFill>
                <a:latin typeface="Lucida Console"/>
                <a:cs typeface="Lucida Console"/>
              </a:rPr>
              <a:t>[root@linuxprobe php-7.3.5]# </a:t>
            </a:r>
            <a:r>
              <a:rPr sz="850" spc="20" dirty="0">
                <a:solidFill>
                  <a:srgbClr val="333333"/>
                </a:solidFill>
                <a:latin typeface="Lucida Console"/>
                <a:cs typeface="Lucida Console"/>
              </a:rPr>
              <a:t>cd</a:t>
            </a:r>
            <a:r>
              <a:rPr sz="850" spc="35" dirty="0">
                <a:solidFill>
                  <a:srgbClr val="333333"/>
                </a:solidFill>
                <a:latin typeface="Lucida Console"/>
                <a:cs typeface="Lucida Console"/>
              </a:rPr>
              <a:t> </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lnmp]#</a:t>
            </a:r>
            <a:r>
              <a:rPr sz="850" spc="30" dirty="0">
                <a:solidFill>
                  <a:srgbClr val="333333"/>
                </a:solidFill>
                <a:latin typeface="Lucida Console"/>
                <a:cs typeface="Lucida Console"/>
              </a:rPr>
              <a:t> </a:t>
            </a:r>
            <a:r>
              <a:rPr sz="850" spc="20" dirty="0">
                <a:solidFill>
                  <a:srgbClr val="333333"/>
                </a:solidFill>
                <a:latin typeface="Lucida Console"/>
                <a:cs typeface="Lucida Console"/>
              </a:rPr>
              <a:t>rm</a:t>
            </a:r>
            <a:r>
              <a:rPr sz="850" spc="35" dirty="0">
                <a:solidFill>
                  <a:srgbClr val="333333"/>
                </a:solidFill>
                <a:latin typeface="Lucida Console"/>
                <a:cs typeface="Lucida Console"/>
              </a:rPr>
              <a:t> </a:t>
            </a:r>
            <a:r>
              <a:rPr sz="850" spc="20" dirty="0">
                <a:solidFill>
                  <a:srgbClr val="333333"/>
                </a:solidFill>
                <a:latin typeface="Lucida Console"/>
                <a:cs typeface="Lucida Console"/>
              </a:rPr>
              <a:t>-f</a:t>
            </a:r>
            <a:endParaRPr sz="850">
              <a:latin typeface="Lucida Console"/>
              <a:cs typeface="Lucida Console"/>
            </a:endParaRPr>
          </a:p>
          <a:p>
            <a:pPr marL="314325" marR="754380">
              <a:lnSpc>
                <a:spcPct val="132400"/>
              </a:lnSpc>
            </a:pPr>
            <a:r>
              <a:rPr sz="850" spc="30" dirty="0">
                <a:solidFill>
                  <a:srgbClr val="333333"/>
                </a:solidFill>
                <a:latin typeface="Lucida Console"/>
                <a:cs typeface="Lucida Console"/>
              </a:rPr>
              <a:t>/usr/local/nginx/html/*[root@linuxprobe</a:t>
            </a:r>
            <a:r>
              <a:rPr sz="850" spc="35" dirty="0">
                <a:solidFill>
                  <a:srgbClr val="333333"/>
                </a:solidFill>
                <a:latin typeface="Lucida Console"/>
                <a:cs typeface="Lucida Console"/>
              </a:rPr>
              <a:t> </a:t>
            </a:r>
            <a:r>
              <a:rPr sz="850" spc="25" dirty="0">
                <a:solidFill>
                  <a:srgbClr val="333333"/>
                </a:solidFill>
                <a:latin typeface="Lucida Console"/>
                <a:cs typeface="Lucida Console"/>
              </a:rPr>
              <a:t>lnmp]#</a:t>
            </a:r>
            <a:r>
              <a:rPr sz="850" spc="40" dirty="0">
                <a:solidFill>
                  <a:srgbClr val="333333"/>
                </a:solidFill>
                <a:latin typeface="Lucida Console"/>
                <a:cs typeface="Lucida Console"/>
              </a:rPr>
              <a:t> </a:t>
            </a:r>
            <a:r>
              <a:rPr sz="850" spc="25" dirty="0">
                <a:solidFill>
                  <a:srgbClr val="333333"/>
                </a:solidFill>
                <a:latin typeface="Lucida Console"/>
                <a:cs typeface="Lucida Console"/>
              </a:rPr>
              <a:t>tar</a:t>
            </a:r>
            <a:r>
              <a:rPr sz="850" spc="40" dirty="0">
                <a:solidFill>
                  <a:srgbClr val="333333"/>
                </a:solidFill>
                <a:latin typeface="Lucida Console"/>
                <a:cs typeface="Lucida Console"/>
              </a:rPr>
              <a:t> </a:t>
            </a:r>
            <a:r>
              <a:rPr sz="850" spc="25" dirty="0">
                <a:solidFill>
                  <a:srgbClr val="333333"/>
                </a:solidFill>
                <a:latin typeface="Lucida Console"/>
                <a:cs typeface="Lucida Console"/>
              </a:rPr>
              <a:t>xzvf</a:t>
            </a:r>
            <a:r>
              <a:rPr sz="850" spc="40" dirty="0">
                <a:solidFill>
                  <a:srgbClr val="333333"/>
                </a:solidFill>
                <a:latin typeface="Lucida Console"/>
                <a:cs typeface="Lucida Console"/>
              </a:rPr>
              <a:t> </a:t>
            </a:r>
            <a:r>
              <a:rPr sz="850" spc="30" dirty="0">
                <a:solidFill>
                  <a:srgbClr val="333333"/>
                </a:solidFill>
                <a:latin typeface="Lucida Console"/>
                <a:cs typeface="Lucida Console"/>
              </a:rPr>
              <a:t>wordpress.tar.gz </a:t>
            </a:r>
            <a:r>
              <a:rPr sz="850" spc="-495" dirty="0">
                <a:solidFill>
                  <a:srgbClr val="333333"/>
                </a:solidFill>
                <a:latin typeface="Lucida Console"/>
                <a:cs typeface="Lucida Console"/>
              </a:rPr>
              <a:t> </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lnmp]#</a:t>
            </a:r>
            <a:r>
              <a:rPr sz="850" spc="30" dirty="0">
                <a:solidFill>
                  <a:srgbClr val="333333"/>
                </a:solidFill>
                <a:latin typeface="Lucida Console"/>
                <a:cs typeface="Lucida Console"/>
              </a:rPr>
              <a:t> </a:t>
            </a:r>
            <a:r>
              <a:rPr sz="850" spc="20" dirty="0">
                <a:solidFill>
                  <a:srgbClr val="333333"/>
                </a:solidFill>
                <a:latin typeface="Lucida Console"/>
                <a:cs typeface="Lucida Console"/>
              </a:rPr>
              <a:t>mv</a:t>
            </a:r>
            <a:r>
              <a:rPr sz="850" spc="30" dirty="0">
                <a:solidFill>
                  <a:srgbClr val="333333"/>
                </a:solidFill>
                <a:latin typeface="Lucida Console"/>
                <a:cs typeface="Lucida Console"/>
              </a:rPr>
              <a:t> wordpress/* /usr/local/nginx/html/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90500">
              <a:lnSpc>
                <a:spcPct val="100000"/>
              </a:lnSpc>
            </a:pPr>
            <a:r>
              <a:rPr sz="950" b="1" spc="25" dirty="0">
                <a:solidFill>
                  <a:srgbClr val="333333"/>
                </a:solidFill>
                <a:latin typeface="微软雅黑"/>
                <a:cs typeface="微软雅黑"/>
              </a:rPr>
              <a:t>为了能够让网站文件被</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服务程序顺利读取，应设置目录所有身份及可读写的权限：</a:t>
            </a:r>
            <a:endParaRPr sz="950">
              <a:latin typeface="微软雅黑"/>
              <a:cs typeface="微软雅黑"/>
            </a:endParaRPr>
          </a:p>
        </p:txBody>
      </p:sp>
      <p:sp>
        <p:nvSpPr>
          <p:cNvPr id="27" name="object 27"/>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371</a:t>
            </a:fld>
            <a:endParaRPr sz="800">
              <a:latin typeface="小哥哥网恋吗"/>
              <a:cs typeface="小哥哥网恋吗"/>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91"/>
            <a:ext cx="5651500" cy="495934"/>
            <a:chOff x="959124" y="368391"/>
            <a:chExt cx="5651500" cy="495934"/>
          </a:xfrm>
        </p:grpSpPr>
        <p:sp>
          <p:nvSpPr>
            <p:cNvPr id="3" name="object 3"/>
            <p:cNvSpPr/>
            <p:nvPr/>
          </p:nvSpPr>
          <p:spPr>
            <a:xfrm>
              <a:off x="963889" y="373156"/>
              <a:ext cx="5641975" cy="486409"/>
            </a:xfrm>
            <a:custGeom>
              <a:avLst/>
              <a:gdLst/>
              <a:ahLst/>
              <a:cxnLst/>
              <a:rect l="l" t="t" r="r" b="b"/>
              <a:pathLst>
                <a:path w="5641975" h="486409">
                  <a:moveTo>
                    <a:pt x="5617597" y="486000"/>
                  </a:moveTo>
                  <a:lnTo>
                    <a:pt x="23823" y="486000"/>
                  </a:lnTo>
                  <a:lnTo>
                    <a:pt x="20659" y="485705"/>
                  </a:lnTo>
                  <a:lnTo>
                    <a:pt x="0" y="464855"/>
                  </a:lnTo>
                  <a:lnTo>
                    <a:pt x="0" y="462177"/>
                  </a:lnTo>
                  <a:lnTo>
                    <a:pt x="0" y="20250"/>
                  </a:lnTo>
                  <a:lnTo>
                    <a:pt x="600" y="16971"/>
                  </a:lnTo>
                  <a:lnTo>
                    <a:pt x="3020" y="11311"/>
                  </a:lnTo>
                  <a:lnTo>
                    <a:pt x="4745" y="8633"/>
                  </a:lnTo>
                  <a:lnTo>
                    <a:pt x="6975" y="6546"/>
                  </a:lnTo>
                  <a:lnTo>
                    <a:pt x="9214" y="4164"/>
                  </a:lnTo>
                  <a:lnTo>
                    <a:pt x="11787" y="2382"/>
                  </a:lnTo>
                  <a:lnTo>
                    <a:pt x="17629" y="590"/>
                  </a:lnTo>
                  <a:lnTo>
                    <a:pt x="20659" y="0"/>
                  </a:lnTo>
                  <a:lnTo>
                    <a:pt x="5620751" y="0"/>
                  </a:lnTo>
                  <a:lnTo>
                    <a:pt x="5623791" y="590"/>
                  </a:lnTo>
                  <a:lnTo>
                    <a:pt x="5626717" y="1782"/>
                  </a:lnTo>
                  <a:lnTo>
                    <a:pt x="5629633" y="2677"/>
                  </a:lnTo>
                  <a:lnTo>
                    <a:pt x="5632206" y="4164"/>
                  </a:lnTo>
                  <a:lnTo>
                    <a:pt x="5634445" y="6546"/>
                  </a:lnTo>
                  <a:lnTo>
                    <a:pt x="5636675" y="8633"/>
                  </a:lnTo>
                  <a:lnTo>
                    <a:pt x="5638400" y="11311"/>
                  </a:lnTo>
                  <a:lnTo>
                    <a:pt x="5640820" y="16971"/>
                  </a:lnTo>
                  <a:lnTo>
                    <a:pt x="5641421" y="20250"/>
                  </a:lnTo>
                  <a:lnTo>
                    <a:pt x="5641421" y="464855"/>
                  </a:lnTo>
                  <a:lnTo>
                    <a:pt x="5620751" y="485705"/>
                  </a:lnTo>
                  <a:lnTo>
                    <a:pt x="5617597" y="486000"/>
                  </a:lnTo>
                  <a:close/>
                </a:path>
              </a:pathLst>
            </a:custGeom>
            <a:solidFill>
              <a:srgbClr val="F8F8F8"/>
            </a:solidFill>
          </p:spPr>
          <p:txBody>
            <a:bodyPr wrap="square" lIns="0" tIns="0" rIns="0" bIns="0" rtlCol="0"/>
            <a:lstStyle/>
            <a:p>
              <a:endParaRPr/>
            </a:p>
          </p:txBody>
        </p:sp>
        <p:sp>
          <p:nvSpPr>
            <p:cNvPr id="4" name="object 4"/>
            <p:cNvSpPr/>
            <p:nvPr/>
          </p:nvSpPr>
          <p:spPr>
            <a:xfrm>
              <a:off x="963889" y="373156"/>
              <a:ext cx="5641975" cy="486409"/>
            </a:xfrm>
            <a:custGeom>
              <a:avLst/>
              <a:gdLst/>
              <a:ahLst/>
              <a:cxnLst/>
              <a:rect l="l" t="t" r="r" b="b"/>
              <a:pathLst>
                <a:path w="5641975" h="486409">
                  <a:moveTo>
                    <a:pt x="0" y="462177"/>
                  </a:moveTo>
                  <a:lnTo>
                    <a:pt x="0" y="23823"/>
                  </a:lnTo>
                  <a:lnTo>
                    <a:pt x="0" y="20250"/>
                  </a:lnTo>
                  <a:lnTo>
                    <a:pt x="600" y="16971"/>
                  </a:lnTo>
                  <a:lnTo>
                    <a:pt x="1810" y="14294"/>
                  </a:lnTo>
                  <a:lnTo>
                    <a:pt x="3020" y="11311"/>
                  </a:lnTo>
                  <a:lnTo>
                    <a:pt x="4745" y="8633"/>
                  </a:lnTo>
                  <a:lnTo>
                    <a:pt x="6975" y="6546"/>
                  </a:lnTo>
                  <a:lnTo>
                    <a:pt x="9214" y="4164"/>
                  </a:lnTo>
                  <a:lnTo>
                    <a:pt x="11787" y="2382"/>
                  </a:lnTo>
                  <a:lnTo>
                    <a:pt x="14703" y="1486"/>
                  </a:lnTo>
                  <a:lnTo>
                    <a:pt x="17629" y="590"/>
                  </a:lnTo>
                  <a:lnTo>
                    <a:pt x="20659" y="0"/>
                  </a:lnTo>
                  <a:lnTo>
                    <a:pt x="23823" y="0"/>
                  </a:lnTo>
                  <a:lnTo>
                    <a:pt x="5617597" y="0"/>
                  </a:lnTo>
                  <a:lnTo>
                    <a:pt x="5620751" y="0"/>
                  </a:lnTo>
                  <a:lnTo>
                    <a:pt x="5623791" y="590"/>
                  </a:lnTo>
                  <a:lnTo>
                    <a:pt x="5626717" y="1782"/>
                  </a:lnTo>
                  <a:lnTo>
                    <a:pt x="5629633" y="2677"/>
                  </a:lnTo>
                  <a:lnTo>
                    <a:pt x="5632206" y="4164"/>
                  </a:lnTo>
                  <a:lnTo>
                    <a:pt x="5634445" y="6546"/>
                  </a:lnTo>
                  <a:lnTo>
                    <a:pt x="5636675" y="8633"/>
                  </a:lnTo>
                  <a:lnTo>
                    <a:pt x="5638400" y="11311"/>
                  </a:lnTo>
                  <a:lnTo>
                    <a:pt x="5639610" y="14294"/>
                  </a:lnTo>
                  <a:lnTo>
                    <a:pt x="5640820" y="16971"/>
                  </a:lnTo>
                  <a:lnTo>
                    <a:pt x="5641421" y="20250"/>
                  </a:lnTo>
                  <a:lnTo>
                    <a:pt x="5641421" y="23823"/>
                  </a:lnTo>
                  <a:lnTo>
                    <a:pt x="5641421" y="462177"/>
                  </a:lnTo>
                  <a:lnTo>
                    <a:pt x="5641421" y="464855"/>
                  </a:lnTo>
                  <a:lnTo>
                    <a:pt x="5640820" y="467837"/>
                  </a:lnTo>
                  <a:lnTo>
                    <a:pt x="5639610" y="470810"/>
                  </a:lnTo>
                  <a:lnTo>
                    <a:pt x="5638400" y="473793"/>
                  </a:lnTo>
                  <a:lnTo>
                    <a:pt x="5617597" y="486000"/>
                  </a:lnTo>
                  <a:lnTo>
                    <a:pt x="23823" y="486000"/>
                  </a:lnTo>
                  <a:lnTo>
                    <a:pt x="1810" y="470810"/>
                  </a:lnTo>
                  <a:lnTo>
                    <a:pt x="600" y="467837"/>
                  </a:lnTo>
                  <a:lnTo>
                    <a:pt x="0" y="464855"/>
                  </a:lnTo>
                  <a:lnTo>
                    <a:pt x="0" y="462177"/>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56"/>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6" name="object 6"/>
          <p:cNvSpPr txBox="1"/>
          <p:nvPr/>
        </p:nvSpPr>
        <p:spPr>
          <a:xfrm>
            <a:off x="946424" y="971302"/>
            <a:ext cx="5641340" cy="407034"/>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随后输入本机</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地址访问网站首页，如图</a:t>
            </a:r>
            <a:r>
              <a:rPr sz="950" b="1" spc="-10" dirty="0">
                <a:solidFill>
                  <a:srgbClr val="333333"/>
                </a:solidFill>
                <a:latin typeface="Trebuchet MS"/>
                <a:cs typeface="Trebuchet MS"/>
              </a:rPr>
              <a:t>20-3</a:t>
            </a:r>
            <a:r>
              <a:rPr sz="950" b="1" spc="25" dirty="0">
                <a:solidFill>
                  <a:srgbClr val="333333"/>
                </a:solidFill>
                <a:latin typeface="微软雅黑"/>
                <a:cs typeface="微软雅黑"/>
              </a:rPr>
              <a:t>所示，</a:t>
            </a:r>
            <a:r>
              <a:rPr sz="950" b="1" spc="60" dirty="0">
                <a:solidFill>
                  <a:srgbClr val="333333"/>
                </a:solidFill>
                <a:latin typeface="Trebuchet MS"/>
                <a:cs typeface="Trebuchet MS"/>
              </a:rPr>
              <a:t>WordPress</a:t>
            </a:r>
            <a:r>
              <a:rPr sz="950" b="1" spc="20" dirty="0">
                <a:solidFill>
                  <a:srgbClr val="333333"/>
                </a:solidFill>
                <a:latin typeface="微软雅黑"/>
                <a:cs typeface="微软雅黑"/>
              </a:rPr>
              <a:t>网站系统的安装界面提醒了用户稍后需 </a:t>
            </a:r>
            <a:r>
              <a:rPr sz="950" b="1" spc="25" dirty="0">
                <a:solidFill>
                  <a:srgbClr val="333333"/>
                </a:solidFill>
                <a:latin typeface="微软雅黑"/>
                <a:cs typeface="微软雅黑"/>
              </a:rPr>
              <a:t>要的安装信息。</a:t>
            </a:r>
            <a:endParaRPr sz="950">
              <a:latin typeface="微软雅黑"/>
              <a:cs typeface="微软雅黑"/>
            </a:endParaRPr>
          </a:p>
        </p:txBody>
      </p:sp>
      <p:pic>
        <p:nvPicPr>
          <p:cNvPr id="7" name="object 7"/>
          <p:cNvPicPr/>
          <p:nvPr/>
        </p:nvPicPr>
        <p:blipFill>
          <a:blip r:embed="rId2" cstate="print"/>
          <a:stretch>
            <a:fillRect/>
          </a:stretch>
        </p:blipFill>
        <p:spPr>
          <a:xfrm>
            <a:off x="959124" y="1483232"/>
            <a:ext cx="5650951" cy="3449652"/>
          </a:xfrm>
          <a:prstGeom prst="rect">
            <a:avLst/>
          </a:prstGeom>
        </p:spPr>
      </p:pic>
      <p:sp>
        <p:nvSpPr>
          <p:cNvPr id="8" name="object 8"/>
          <p:cNvSpPr txBox="1"/>
          <p:nvPr/>
        </p:nvSpPr>
        <p:spPr>
          <a:xfrm>
            <a:off x="946424" y="5034649"/>
            <a:ext cx="5641975" cy="85090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20-3</a:t>
            </a:r>
            <a:r>
              <a:rPr sz="950" b="1" spc="-35" dirty="0">
                <a:solidFill>
                  <a:srgbClr val="333333"/>
                </a:solidFill>
                <a:latin typeface="Trebuchet MS"/>
                <a:cs typeface="Trebuchet MS"/>
              </a:rPr>
              <a:t> </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网站系统安装首页面</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在安装界面应依次输入刚刚建立的数据库名称、账号及重置过的密码值，</a:t>
            </a:r>
            <a:r>
              <a:rPr sz="950" b="1" spc="60" dirty="0">
                <a:solidFill>
                  <a:srgbClr val="333333"/>
                </a:solidFill>
                <a:latin typeface="Trebuchet MS"/>
                <a:cs typeface="Trebuchet MS"/>
              </a:rPr>
              <a:t>WordPress</a:t>
            </a:r>
            <a:r>
              <a:rPr sz="950" b="1" spc="20" dirty="0">
                <a:solidFill>
                  <a:srgbClr val="333333"/>
                </a:solidFill>
                <a:latin typeface="微软雅黑"/>
                <a:cs typeface="微软雅黑"/>
              </a:rPr>
              <a:t>要求用户自行创建 </a:t>
            </a:r>
            <a:r>
              <a:rPr sz="950" b="1" spc="25" dirty="0">
                <a:solidFill>
                  <a:srgbClr val="333333"/>
                </a:solidFill>
                <a:latin typeface="微软雅黑"/>
                <a:cs typeface="微软雅黑"/>
              </a:rPr>
              <a:t>好数据库，因此请确保网页中填写的数据库名称与刚刚创建的一致，如图</a:t>
            </a:r>
            <a:r>
              <a:rPr sz="950" b="1" spc="-10" dirty="0">
                <a:solidFill>
                  <a:srgbClr val="333333"/>
                </a:solidFill>
                <a:latin typeface="Trebuchet MS"/>
                <a:cs typeface="Trebuchet MS"/>
              </a:rPr>
              <a:t>20-4</a:t>
            </a:r>
            <a:r>
              <a:rPr sz="950" b="1" spc="25" dirty="0">
                <a:solidFill>
                  <a:srgbClr val="333333"/>
                </a:solidFill>
                <a:latin typeface="微软雅黑"/>
                <a:cs typeface="微软雅黑"/>
              </a:rPr>
              <a:t>所示。点击</a:t>
            </a:r>
            <a:r>
              <a:rPr sz="950" b="1" spc="-125" dirty="0">
                <a:solidFill>
                  <a:srgbClr val="333333"/>
                </a:solidFill>
                <a:latin typeface="Trebuchet MS"/>
                <a:cs typeface="Trebuchet MS"/>
              </a:rPr>
              <a:t>“</a:t>
            </a:r>
            <a:r>
              <a:rPr sz="950" b="1" spc="25" dirty="0">
                <a:solidFill>
                  <a:srgbClr val="333333"/>
                </a:solidFill>
                <a:latin typeface="微软雅黑"/>
                <a:cs typeface="微软雅黑"/>
              </a:rPr>
              <a:t>提交</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按钮进 行确认后，便可进行最终的安装阶段，如图</a:t>
            </a:r>
            <a:r>
              <a:rPr sz="950" b="1" spc="-10" dirty="0">
                <a:solidFill>
                  <a:srgbClr val="333333"/>
                </a:solidFill>
                <a:latin typeface="Trebuchet MS"/>
                <a:cs typeface="Trebuchet MS"/>
              </a:rPr>
              <a:t>20-5</a:t>
            </a:r>
            <a:r>
              <a:rPr sz="950" b="1" spc="25" dirty="0">
                <a:solidFill>
                  <a:srgbClr val="333333"/>
                </a:solidFill>
                <a:latin typeface="微软雅黑"/>
                <a:cs typeface="微软雅黑"/>
              </a:rPr>
              <a:t>所示。</a:t>
            </a:r>
            <a:endParaRPr sz="950">
              <a:latin typeface="微软雅黑"/>
              <a:cs typeface="微软雅黑"/>
            </a:endParaRPr>
          </a:p>
        </p:txBody>
      </p:sp>
      <p:pic>
        <p:nvPicPr>
          <p:cNvPr id="9" name="object 9"/>
          <p:cNvPicPr/>
          <p:nvPr/>
        </p:nvPicPr>
        <p:blipFill>
          <a:blip r:embed="rId3" cstate="print"/>
          <a:stretch>
            <a:fillRect/>
          </a:stretch>
        </p:blipFill>
        <p:spPr>
          <a:xfrm>
            <a:off x="959124" y="5990844"/>
            <a:ext cx="5650951" cy="3440123"/>
          </a:xfrm>
          <a:prstGeom prst="rect">
            <a:avLst/>
          </a:prstGeom>
        </p:spPr>
      </p:pic>
      <p:sp>
        <p:nvSpPr>
          <p:cNvPr id="10" name="object 10"/>
          <p:cNvSpPr txBox="1"/>
          <p:nvPr/>
        </p:nvSpPr>
        <p:spPr>
          <a:xfrm>
            <a:off x="946424" y="9542068"/>
            <a:ext cx="117729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20-4</a:t>
            </a:r>
            <a:r>
              <a:rPr sz="950" b="1" spc="-35" dirty="0">
                <a:solidFill>
                  <a:srgbClr val="333333"/>
                </a:solidFill>
                <a:latin typeface="Trebuchet MS"/>
                <a:cs typeface="Trebuchet MS"/>
              </a:rPr>
              <a:t> </a:t>
            </a:r>
            <a:r>
              <a:rPr sz="950" b="1" spc="25" dirty="0">
                <a:solidFill>
                  <a:srgbClr val="333333"/>
                </a:solidFill>
                <a:latin typeface="微软雅黑"/>
                <a:cs typeface="微软雅黑"/>
              </a:rPr>
              <a:t>填写安装信息</a:t>
            </a:r>
            <a:endParaRPr sz="950">
              <a:latin typeface="微软雅黑"/>
              <a:cs typeface="微软雅黑"/>
            </a:endParaRPr>
          </a:p>
        </p:txBody>
      </p:sp>
      <p:sp>
        <p:nvSpPr>
          <p:cNvPr id="13" name="object 13"/>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372</a:t>
            </a:fld>
            <a:endParaRPr sz="800">
              <a:latin typeface="小哥哥网恋吗"/>
              <a:cs typeface="小哥哥网恋吗"/>
            </a:endParaRPr>
          </a:p>
        </p:txBody>
      </p:sp>
      <p:sp>
        <p:nvSpPr>
          <p:cNvPr id="11" name="object 11"/>
          <p:cNvSpPr txBox="1"/>
          <p:nvPr/>
        </p:nvSpPr>
        <p:spPr>
          <a:xfrm>
            <a:off x="1070306" y="406894"/>
            <a:ext cx="4663440" cy="368935"/>
          </a:xfrm>
          <a:prstGeom prst="rect">
            <a:avLst/>
          </a:prstGeom>
        </p:spPr>
        <p:txBody>
          <a:bodyPr vert="horz" wrap="square" lIns="0" tIns="11430" rIns="0" bIns="0" rtlCol="0">
            <a:spAutoFit/>
          </a:bodyPr>
          <a:lstStyle/>
          <a:p>
            <a:pPr marL="12700" marR="5080">
              <a:lnSpc>
                <a:spcPct val="132400"/>
              </a:lnSpc>
              <a:spcBef>
                <a:spcPts val="90"/>
              </a:spcBef>
            </a:pP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lnmp]#</a:t>
            </a:r>
            <a:r>
              <a:rPr sz="850" spc="35" dirty="0">
                <a:solidFill>
                  <a:srgbClr val="333333"/>
                </a:solidFill>
                <a:latin typeface="Lucida Console"/>
                <a:cs typeface="Lucida Console"/>
              </a:rPr>
              <a:t> </a:t>
            </a:r>
            <a:r>
              <a:rPr sz="850" spc="25" dirty="0">
                <a:solidFill>
                  <a:srgbClr val="333333"/>
                </a:solidFill>
                <a:latin typeface="Lucida Console"/>
                <a:cs typeface="Lucida Console"/>
              </a:rPr>
              <a:t>chown</a:t>
            </a:r>
            <a:r>
              <a:rPr sz="850" spc="30" dirty="0">
                <a:solidFill>
                  <a:srgbClr val="333333"/>
                </a:solidFill>
                <a:latin typeface="Lucida Console"/>
                <a:cs typeface="Lucida Console"/>
              </a:rPr>
              <a:t> </a:t>
            </a:r>
            <a:r>
              <a:rPr sz="850" spc="25" dirty="0">
                <a:solidFill>
                  <a:srgbClr val="333333"/>
                </a:solidFill>
                <a:latin typeface="Lucida Console"/>
                <a:cs typeface="Lucida Console"/>
              </a:rPr>
              <a:t>-Rf</a:t>
            </a:r>
            <a:r>
              <a:rPr sz="850" spc="35" dirty="0">
                <a:solidFill>
                  <a:srgbClr val="333333"/>
                </a:solidFill>
                <a:latin typeface="Lucida Console"/>
                <a:cs typeface="Lucida Console"/>
              </a:rPr>
              <a:t> </a:t>
            </a:r>
            <a:r>
              <a:rPr sz="850" spc="30" dirty="0">
                <a:solidFill>
                  <a:srgbClr val="333333"/>
                </a:solidFill>
                <a:latin typeface="Lucida Console"/>
                <a:cs typeface="Lucida Console"/>
              </a:rPr>
              <a:t>nginx:nginx</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/usr/local/nginx/html </a:t>
            </a:r>
            <a:r>
              <a:rPr sz="850" spc="-500" dirty="0">
                <a:solidFill>
                  <a:srgbClr val="333333"/>
                </a:solidFill>
                <a:latin typeface="Lucida Console"/>
                <a:cs typeface="Lucida Console"/>
              </a:rPr>
              <a:t> </a:t>
            </a:r>
            <a:r>
              <a:rPr sz="850" spc="30" dirty="0">
                <a:solidFill>
                  <a:srgbClr val="333333"/>
                </a:solidFill>
                <a:latin typeface="Lucida Console"/>
                <a:cs typeface="Lucida Console"/>
              </a:rPr>
              <a:t>[root@linuxprobe </a:t>
            </a:r>
            <a:r>
              <a:rPr sz="850" spc="25" dirty="0">
                <a:solidFill>
                  <a:srgbClr val="333333"/>
                </a:solidFill>
                <a:latin typeface="Lucida Console"/>
                <a:cs typeface="Lucida Console"/>
              </a:rPr>
              <a:t>lnmp]#</a:t>
            </a:r>
            <a:r>
              <a:rPr sz="850" spc="30" dirty="0">
                <a:solidFill>
                  <a:srgbClr val="333333"/>
                </a:solidFill>
                <a:latin typeface="Lucida Console"/>
                <a:cs typeface="Lucida Console"/>
              </a:rPr>
              <a:t> </a:t>
            </a:r>
            <a:r>
              <a:rPr sz="850" spc="25" dirty="0">
                <a:solidFill>
                  <a:srgbClr val="333333"/>
                </a:solidFill>
                <a:latin typeface="Lucida Console"/>
                <a:cs typeface="Lucida Console"/>
              </a:rPr>
              <a:t>chmod</a:t>
            </a:r>
            <a:r>
              <a:rPr sz="850" spc="30" dirty="0">
                <a:solidFill>
                  <a:srgbClr val="333333"/>
                </a:solidFill>
                <a:latin typeface="Lucida Console"/>
                <a:cs typeface="Lucida Console"/>
              </a:rPr>
              <a:t> </a:t>
            </a:r>
            <a:r>
              <a:rPr sz="850" spc="25" dirty="0">
                <a:solidFill>
                  <a:srgbClr val="333333"/>
                </a:solidFill>
                <a:latin typeface="Lucida Console"/>
                <a:cs typeface="Lucida Console"/>
              </a:rPr>
              <a:t>-Rf</a:t>
            </a:r>
            <a:r>
              <a:rPr sz="850" spc="30" dirty="0">
                <a:solidFill>
                  <a:srgbClr val="333333"/>
                </a:solidFill>
                <a:latin typeface="Lucida Console"/>
                <a:cs typeface="Lucida Console"/>
              </a:rPr>
              <a:t> </a:t>
            </a:r>
            <a:r>
              <a:rPr sz="850" spc="25" dirty="0">
                <a:solidFill>
                  <a:srgbClr val="333333"/>
                </a:solidFill>
                <a:latin typeface="Lucida Console"/>
                <a:cs typeface="Lucida Console"/>
              </a:rPr>
              <a:t>777</a:t>
            </a:r>
            <a:r>
              <a:rPr sz="850" spc="35" dirty="0">
                <a:solidFill>
                  <a:srgbClr val="333333"/>
                </a:solidFill>
                <a:latin typeface="Lucida Console"/>
                <a:cs typeface="Lucida Console"/>
              </a:rPr>
              <a:t> </a:t>
            </a:r>
            <a:r>
              <a:rPr sz="850" spc="30" dirty="0">
                <a:solidFill>
                  <a:srgbClr val="333333"/>
                </a:solidFill>
                <a:latin typeface="Lucida Console"/>
                <a:cs typeface="Lucida Console"/>
              </a:rPr>
              <a:t>/usr/local/nginx/html</a:t>
            </a:r>
            <a:endParaRPr sz="850">
              <a:latin typeface="Lucida Console"/>
              <a:cs typeface="Lucida Console"/>
            </a:endParaRPr>
          </a:p>
        </p:txBody>
      </p:sp>
      <p:sp>
        <p:nvSpPr>
          <p:cNvPr id="12" name="object 1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427"/>
            <a:ext cx="5650950" cy="3440123"/>
          </a:xfrm>
          <a:prstGeom prst="rect">
            <a:avLst/>
          </a:prstGeom>
        </p:spPr>
      </p:pic>
      <p:sp>
        <p:nvSpPr>
          <p:cNvPr id="3" name="object 3"/>
          <p:cNvSpPr txBox="1"/>
          <p:nvPr/>
        </p:nvSpPr>
        <p:spPr>
          <a:xfrm>
            <a:off x="946424" y="3919766"/>
            <a:ext cx="5646420" cy="8413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20-5</a:t>
            </a:r>
            <a:r>
              <a:rPr sz="950" b="1" spc="-35" dirty="0">
                <a:solidFill>
                  <a:srgbClr val="333333"/>
                </a:solidFill>
                <a:latin typeface="Trebuchet MS"/>
                <a:cs typeface="Trebuchet MS"/>
              </a:rPr>
              <a:t> </a:t>
            </a:r>
            <a:r>
              <a:rPr sz="950" b="1" spc="25" dirty="0">
                <a:solidFill>
                  <a:srgbClr val="333333"/>
                </a:solidFill>
                <a:latin typeface="微软雅黑"/>
                <a:cs typeface="微软雅黑"/>
              </a:rPr>
              <a:t>确认安装</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网站系统</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顺利安装完毕后，</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网站系统会向用户寻求站点标题、用户名及密码等信息，如图</a:t>
            </a:r>
            <a:r>
              <a:rPr sz="950" b="1" spc="-10" dirty="0">
                <a:solidFill>
                  <a:srgbClr val="333333"/>
                </a:solidFill>
                <a:latin typeface="Trebuchet MS"/>
                <a:cs typeface="Trebuchet MS"/>
              </a:rPr>
              <a:t>20-6</a:t>
            </a:r>
            <a:r>
              <a:rPr sz="950" b="1" spc="20" dirty="0">
                <a:solidFill>
                  <a:srgbClr val="333333"/>
                </a:solidFill>
                <a:latin typeface="微软雅黑"/>
                <a:cs typeface="微软雅黑"/>
              </a:rPr>
              <a:t>所示。 </a:t>
            </a:r>
            <a:r>
              <a:rPr sz="950" b="1" spc="25" dirty="0">
                <a:solidFill>
                  <a:srgbClr val="333333"/>
                </a:solidFill>
                <a:latin typeface="微软雅黑"/>
                <a:cs typeface="微软雅黑"/>
              </a:rPr>
              <a:t>这些信息均可自行填写，密码稍微复杂一些为好，检查无误后即可点击</a:t>
            </a:r>
            <a:r>
              <a:rPr sz="950" b="1" spc="-125" dirty="0">
                <a:solidFill>
                  <a:srgbClr val="333333"/>
                </a:solidFill>
                <a:latin typeface="Trebuchet MS"/>
                <a:cs typeface="Trebuchet MS"/>
              </a:rPr>
              <a:t>“</a:t>
            </a:r>
            <a:r>
              <a:rPr sz="950" b="1" spc="25" dirty="0">
                <a:solidFill>
                  <a:srgbClr val="333333"/>
                </a:solidFill>
                <a:latin typeface="微软雅黑"/>
                <a:cs typeface="微软雅黑"/>
              </a:rPr>
              <a:t>安装</a:t>
            </a:r>
            <a:r>
              <a:rPr sz="950" b="1" spc="40" dirty="0">
                <a:solidFill>
                  <a:srgbClr val="333333"/>
                </a:solidFill>
                <a:latin typeface="Trebuchet MS"/>
                <a:cs typeface="Trebuchet MS"/>
              </a:rPr>
              <a:t>WordPress”</a:t>
            </a:r>
            <a:r>
              <a:rPr sz="950" b="1" spc="25" dirty="0">
                <a:solidFill>
                  <a:srgbClr val="333333"/>
                </a:solidFill>
                <a:latin typeface="微软雅黑"/>
                <a:cs typeface="微软雅黑"/>
              </a:rPr>
              <a:t>按钮进行确 </a:t>
            </a:r>
            <a:r>
              <a:rPr sz="950" b="1" spc="30" dirty="0">
                <a:solidFill>
                  <a:srgbClr val="333333"/>
                </a:solidFill>
                <a:latin typeface="微软雅黑"/>
                <a:cs typeface="微软雅黑"/>
              </a:rPr>
              <a:t> </a:t>
            </a:r>
            <a:r>
              <a:rPr sz="950" b="1" spc="25" dirty="0">
                <a:solidFill>
                  <a:srgbClr val="333333"/>
                </a:solidFill>
                <a:latin typeface="微软雅黑"/>
                <a:cs typeface="微软雅黑"/>
              </a:rPr>
              <a:t>认。成功的界面如图</a:t>
            </a:r>
            <a:r>
              <a:rPr sz="950" b="1" spc="-10" dirty="0">
                <a:solidFill>
                  <a:srgbClr val="333333"/>
                </a:solidFill>
                <a:latin typeface="Trebuchet MS"/>
                <a:cs typeface="Trebuchet MS"/>
              </a:rPr>
              <a:t>20-7</a:t>
            </a:r>
            <a:r>
              <a:rPr sz="950" b="1" spc="25" dirty="0">
                <a:solidFill>
                  <a:srgbClr val="333333"/>
                </a:solidFill>
                <a:latin typeface="微软雅黑"/>
                <a:cs typeface="微软雅黑"/>
              </a:rPr>
              <a:t>所示。</a:t>
            </a:r>
            <a:endParaRPr sz="950">
              <a:latin typeface="微软雅黑"/>
              <a:cs typeface="微软雅黑"/>
            </a:endParaRPr>
          </a:p>
        </p:txBody>
      </p:sp>
      <p:pic>
        <p:nvPicPr>
          <p:cNvPr id="4" name="object 4"/>
          <p:cNvPicPr/>
          <p:nvPr/>
        </p:nvPicPr>
        <p:blipFill>
          <a:blip r:embed="rId3" cstate="print"/>
          <a:stretch>
            <a:fillRect/>
          </a:stretch>
        </p:blipFill>
        <p:spPr>
          <a:xfrm>
            <a:off x="959124" y="4876038"/>
            <a:ext cx="5650951" cy="3440123"/>
          </a:xfrm>
          <a:prstGeom prst="rect">
            <a:avLst/>
          </a:prstGeom>
        </p:spPr>
      </p:pic>
      <p:sp>
        <p:nvSpPr>
          <p:cNvPr id="5" name="object 5"/>
          <p:cNvSpPr txBox="1"/>
          <p:nvPr/>
        </p:nvSpPr>
        <p:spPr>
          <a:xfrm>
            <a:off x="946424" y="8417655"/>
            <a:ext cx="1796414"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20-6</a:t>
            </a:r>
            <a:r>
              <a:rPr sz="950" b="1" spc="-35" dirty="0">
                <a:solidFill>
                  <a:srgbClr val="333333"/>
                </a:solidFill>
                <a:latin typeface="Trebuchet MS"/>
                <a:cs typeface="Trebuchet MS"/>
              </a:rPr>
              <a:t> </a:t>
            </a:r>
            <a:r>
              <a:rPr sz="950" b="1" spc="25" dirty="0">
                <a:solidFill>
                  <a:srgbClr val="333333"/>
                </a:solidFill>
                <a:latin typeface="微软雅黑"/>
                <a:cs typeface="微软雅黑"/>
              </a:rPr>
              <a:t>填网站标题及管理员名称</a:t>
            </a:r>
            <a:endParaRPr sz="950">
              <a:latin typeface="微软雅黑"/>
              <a:cs typeface="微软雅黑"/>
            </a:endParaRPr>
          </a:p>
        </p:txBody>
      </p:sp>
      <p:sp>
        <p:nvSpPr>
          <p:cNvPr id="7" name="object 7"/>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373</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9183130"/>
            <a:ext cx="38735" cy="772160"/>
          </a:xfrm>
          <a:custGeom>
            <a:avLst/>
            <a:gdLst/>
            <a:ahLst/>
            <a:cxnLst/>
            <a:rect l="l" t="t" r="r" b="b"/>
            <a:pathLst>
              <a:path w="38734" h="772159">
                <a:moveTo>
                  <a:pt x="38117" y="771883"/>
                </a:moveTo>
                <a:lnTo>
                  <a:pt x="0" y="771883"/>
                </a:lnTo>
                <a:lnTo>
                  <a:pt x="0" y="0"/>
                </a:lnTo>
                <a:lnTo>
                  <a:pt x="38117" y="0"/>
                </a:lnTo>
                <a:lnTo>
                  <a:pt x="38117" y="771883"/>
                </a:lnTo>
                <a:close/>
              </a:path>
            </a:pathLst>
          </a:custGeom>
          <a:solidFill>
            <a:srgbClr val="DEE1E4"/>
          </a:solidFill>
        </p:spPr>
        <p:txBody>
          <a:bodyPr wrap="square" lIns="0" tIns="0" rIns="0" bIns="0" rtlCol="0"/>
          <a:lstStyle/>
          <a:p>
            <a:endParaRPr/>
          </a:p>
        </p:txBody>
      </p:sp>
      <p:pic>
        <p:nvPicPr>
          <p:cNvPr id="3" name="object 3"/>
          <p:cNvPicPr/>
          <p:nvPr/>
        </p:nvPicPr>
        <p:blipFill>
          <a:blip r:embed="rId2" cstate="print"/>
          <a:stretch>
            <a:fillRect/>
          </a:stretch>
        </p:blipFill>
        <p:spPr>
          <a:xfrm>
            <a:off x="959124" y="368427"/>
            <a:ext cx="5650950" cy="3440123"/>
          </a:xfrm>
          <a:prstGeom prst="rect">
            <a:avLst/>
          </a:prstGeom>
        </p:spPr>
      </p:pic>
      <p:sp>
        <p:nvSpPr>
          <p:cNvPr id="4" name="object 4"/>
          <p:cNvSpPr txBox="1"/>
          <p:nvPr/>
        </p:nvSpPr>
        <p:spPr>
          <a:xfrm>
            <a:off x="946424" y="3919824"/>
            <a:ext cx="5522595" cy="6508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20-7</a:t>
            </a:r>
            <a:r>
              <a:rPr sz="950" b="1" spc="-35" dirty="0">
                <a:solidFill>
                  <a:srgbClr val="333333"/>
                </a:solidFill>
                <a:latin typeface="Trebuchet MS"/>
                <a:cs typeface="Trebuchet MS"/>
              </a:rPr>
              <a:t> </a:t>
            </a:r>
            <a:r>
              <a:rPr sz="950" b="1" spc="25" dirty="0">
                <a:solidFill>
                  <a:srgbClr val="333333"/>
                </a:solidFill>
                <a:latin typeface="微软雅黑"/>
                <a:cs typeface="微软雅黑"/>
              </a:rPr>
              <a:t>安装完成界面</a:t>
            </a:r>
            <a:endParaRPr sz="950">
              <a:latin typeface="微软雅黑"/>
              <a:cs typeface="微软雅黑"/>
            </a:endParaRPr>
          </a:p>
          <a:p>
            <a:pPr marL="12700" marR="5080">
              <a:lnSpc>
                <a:spcPct val="131600"/>
              </a:lnSpc>
              <a:spcBef>
                <a:spcPts val="750"/>
              </a:spcBef>
            </a:pPr>
            <a:r>
              <a:rPr sz="950" b="1" spc="60" dirty="0">
                <a:solidFill>
                  <a:srgbClr val="333333"/>
                </a:solidFill>
                <a:latin typeface="Trebuchet MS"/>
                <a:cs typeface="Trebuchet MS"/>
              </a:rPr>
              <a:t>WordPress</a:t>
            </a:r>
            <a:r>
              <a:rPr sz="950" b="1" spc="25" dirty="0">
                <a:solidFill>
                  <a:srgbClr val="333333"/>
                </a:solidFill>
                <a:latin typeface="微软雅黑"/>
                <a:cs typeface="微软雅黑"/>
              </a:rPr>
              <a:t>的登录界面将在用户点击登录后自动显现，如图</a:t>
            </a:r>
            <a:r>
              <a:rPr sz="950" b="1" spc="-10" dirty="0">
                <a:solidFill>
                  <a:srgbClr val="333333"/>
                </a:solidFill>
                <a:latin typeface="Trebuchet MS"/>
                <a:cs typeface="Trebuchet MS"/>
              </a:rPr>
              <a:t>20-8</a:t>
            </a:r>
            <a:r>
              <a:rPr sz="950" b="1" spc="20" dirty="0">
                <a:solidFill>
                  <a:srgbClr val="333333"/>
                </a:solidFill>
                <a:latin typeface="微软雅黑"/>
                <a:cs typeface="微软雅黑"/>
              </a:rPr>
              <a:t>所示以填写账号及密码吗，然后点击  </a:t>
            </a:r>
            <a:r>
              <a:rPr sz="950" b="1" spc="-125" dirty="0">
                <a:solidFill>
                  <a:srgbClr val="333333"/>
                </a:solidFill>
                <a:latin typeface="Trebuchet MS"/>
                <a:cs typeface="Trebuchet MS"/>
              </a:rPr>
              <a:t>“</a:t>
            </a:r>
            <a:r>
              <a:rPr sz="950" b="1" spc="25" dirty="0">
                <a:solidFill>
                  <a:srgbClr val="333333"/>
                </a:solidFill>
                <a:latin typeface="微软雅黑"/>
                <a:cs typeface="微软雅黑"/>
              </a:rPr>
              <a:t>登录</a:t>
            </a:r>
            <a:r>
              <a:rPr sz="950" b="1" spc="-125" dirty="0">
                <a:solidFill>
                  <a:srgbClr val="333333"/>
                </a:solidFill>
                <a:latin typeface="Trebuchet MS"/>
                <a:cs typeface="Trebuchet MS"/>
              </a:rPr>
              <a:t>”</a:t>
            </a:r>
            <a:r>
              <a:rPr sz="950" b="1" spc="25" dirty="0">
                <a:solidFill>
                  <a:srgbClr val="333333"/>
                </a:solidFill>
                <a:latin typeface="微软雅黑"/>
                <a:cs typeface="微软雅黑"/>
              </a:rPr>
              <a:t>按钮：</a:t>
            </a:r>
            <a:endParaRPr sz="950">
              <a:latin typeface="微软雅黑"/>
              <a:cs typeface="微软雅黑"/>
            </a:endParaRPr>
          </a:p>
        </p:txBody>
      </p:sp>
      <p:pic>
        <p:nvPicPr>
          <p:cNvPr id="5" name="object 5"/>
          <p:cNvPicPr/>
          <p:nvPr/>
        </p:nvPicPr>
        <p:blipFill>
          <a:blip r:embed="rId3" cstate="print"/>
          <a:stretch>
            <a:fillRect/>
          </a:stretch>
        </p:blipFill>
        <p:spPr>
          <a:xfrm>
            <a:off x="959124" y="4685156"/>
            <a:ext cx="5650951" cy="3440123"/>
          </a:xfrm>
          <a:prstGeom prst="rect">
            <a:avLst/>
          </a:prstGeom>
        </p:spPr>
      </p:pic>
      <p:sp>
        <p:nvSpPr>
          <p:cNvPr id="6" name="object 6"/>
          <p:cNvSpPr txBox="1"/>
          <p:nvPr/>
        </p:nvSpPr>
        <p:spPr>
          <a:xfrm>
            <a:off x="946424" y="8227125"/>
            <a:ext cx="5646420" cy="1718310"/>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20-8</a:t>
            </a:r>
            <a:r>
              <a:rPr sz="950" b="1" spc="-35" dirty="0">
                <a:solidFill>
                  <a:srgbClr val="333333"/>
                </a:solidFill>
                <a:latin typeface="Trebuchet MS"/>
                <a:cs typeface="Trebuchet MS"/>
              </a:rPr>
              <a:t> </a:t>
            </a:r>
            <a:r>
              <a:rPr sz="950" b="1" spc="25" dirty="0">
                <a:solidFill>
                  <a:srgbClr val="333333"/>
                </a:solidFill>
                <a:latin typeface="微软雅黑"/>
                <a:cs typeface="微软雅黑"/>
              </a:rPr>
              <a:t>填写网站账号和密码</a:t>
            </a:r>
            <a:endParaRPr sz="950">
              <a:latin typeface="微软雅黑"/>
              <a:cs typeface="微软雅黑"/>
            </a:endParaRPr>
          </a:p>
          <a:p>
            <a:pPr marL="12700" marR="5080">
              <a:lnSpc>
                <a:spcPct val="131600"/>
              </a:lnSpc>
              <a:spcBef>
                <a:spcPts val="825"/>
              </a:spcBef>
            </a:pPr>
            <a:r>
              <a:rPr sz="950" b="1" spc="25" dirty="0">
                <a:solidFill>
                  <a:srgbClr val="333333"/>
                </a:solidFill>
                <a:latin typeface="微软雅黑"/>
                <a:cs typeface="微软雅黑"/>
              </a:rPr>
              <a:t>顺利进入到管理后台中，如图</a:t>
            </a:r>
            <a:r>
              <a:rPr sz="950" b="1" spc="-10" dirty="0">
                <a:solidFill>
                  <a:srgbClr val="333333"/>
                </a:solidFill>
                <a:latin typeface="Trebuchet MS"/>
                <a:cs typeface="Trebuchet MS"/>
              </a:rPr>
              <a:t>20-9</a:t>
            </a:r>
            <a:r>
              <a:rPr sz="950" b="1" spc="25" dirty="0">
                <a:solidFill>
                  <a:srgbClr val="333333"/>
                </a:solidFill>
                <a:latin typeface="微软雅黑"/>
                <a:cs typeface="微软雅黑"/>
              </a:rPr>
              <a:t>所示。读者一定会很好奇，</a:t>
            </a:r>
            <a:r>
              <a:rPr sz="950" b="1" spc="60" dirty="0">
                <a:solidFill>
                  <a:srgbClr val="333333"/>
                </a:solidFill>
                <a:latin typeface="Trebuchet MS"/>
                <a:cs typeface="Trebuchet MS"/>
              </a:rPr>
              <a:t>WordPress</a:t>
            </a:r>
            <a:r>
              <a:rPr sz="950" b="1" spc="20" dirty="0">
                <a:solidFill>
                  <a:srgbClr val="333333"/>
                </a:solidFill>
                <a:latin typeface="微软雅黑"/>
                <a:cs typeface="微软雅黑"/>
              </a:rPr>
              <a:t>作为最热门的网站内容管理系 </a:t>
            </a:r>
            <a:r>
              <a:rPr sz="950" b="1" spc="25" dirty="0">
                <a:solidFill>
                  <a:srgbClr val="333333"/>
                </a:solidFill>
                <a:latin typeface="微软雅黑"/>
                <a:cs typeface="微软雅黑"/>
              </a:rPr>
              <a:t>统，都能做出什么样的网站呢</a:t>
            </a:r>
            <a:r>
              <a:rPr sz="950" b="1" dirty="0">
                <a:solidFill>
                  <a:srgbClr val="333333"/>
                </a:solidFill>
                <a:latin typeface="Trebuchet MS"/>
                <a:cs typeface="Trebuchet MS"/>
              </a:rPr>
              <a:t>~</a:t>
            </a:r>
            <a:r>
              <a:rPr sz="950" b="1" spc="25" dirty="0">
                <a:solidFill>
                  <a:srgbClr val="333333"/>
                </a:solidFill>
                <a:latin typeface="微软雅黑"/>
                <a:cs typeface="微软雅黑"/>
              </a:rPr>
              <a:t>感兴趣的同学可以进一步访问我们的随书配套站点，三个风格迥异的站 点，但都是基于</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搭建的呢</a:t>
            </a:r>
            <a:r>
              <a:rPr sz="950" b="1" dirty="0">
                <a:solidFill>
                  <a:srgbClr val="333333"/>
                </a:solidFill>
                <a:latin typeface="Trebuchet MS"/>
                <a:cs typeface="Trebuchet MS"/>
              </a:rPr>
              <a:t>~</a:t>
            </a:r>
            <a:endParaRPr sz="950">
              <a:latin typeface="Trebuchet MS"/>
              <a:cs typeface="Trebuchet MS"/>
            </a:endParaRPr>
          </a:p>
          <a:p>
            <a:pPr marL="193675" marR="1577340" indent="-635">
              <a:lnSpc>
                <a:spcPct val="197500"/>
              </a:lnSpc>
            </a:pPr>
            <a:r>
              <a:rPr sz="950" b="1" spc="25" dirty="0">
                <a:solidFill>
                  <a:srgbClr val="777777"/>
                </a:solidFill>
                <a:latin typeface="微软雅黑"/>
                <a:cs typeface="微软雅黑"/>
              </a:rPr>
              <a:t>《</a:t>
            </a:r>
            <a:r>
              <a:rPr sz="950" b="1" spc="45" dirty="0">
                <a:solidFill>
                  <a:srgbClr val="777777"/>
                </a:solidFill>
                <a:latin typeface="Trebuchet MS"/>
                <a:cs typeface="Trebuchet MS"/>
              </a:rPr>
              <a:t>Linux</a:t>
            </a:r>
            <a:r>
              <a:rPr sz="950" b="1" spc="25" dirty="0">
                <a:solidFill>
                  <a:srgbClr val="777777"/>
                </a:solidFill>
                <a:latin typeface="微软雅黑"/>
                <a:cs typeface="微软雅黑"/>
              </a:rPr>
              <a:t>就该这么学》最新版电子书</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4"/>
              </a:rPr>
              <a:t>htt</a:t>
            </a:r>
            <a:r>
              <a:rPr sz="950" b="1" spc="40" dirty="0">
                <a:solidFill>
                  <a:srgbClr val="4183C4"/>
                </a:solidFill>
                <a:latin typeface="Trebuchet MS"/>
                <a:cs typeface="Trebuchet MS"/>
                <a:hlinkClick r:id="rId4"/>
              </a:rPr>
              <a:t>p</a:t>
            </a:r>
            <a:r>
              <a:rPr sz="950" b="1" u="sng" spc="40" dirty="0">
                <a:solidFill>
                  <a:srgbClr val="4183C4"/>
                </a:solidFill>
                <a:uFill>
                  <a:solidFill>
                    <a:srgbClr val="4183C4"/>
                  </a:solidFill>
                </a:uFill>
                <a:latin typeface="Trebuchet MS"/>
                <a:cs typeface="Trebuchet MS"/>
                <a:hlinkClick r:id="rId4"/>
              </a:rPr>
              <a:t>s://www.linuxprobe.com </a:t>
            </a:r>
            <a:r>
              <a:rPr sz="950" b="1" spc="-275" dirty="0">
                <a:solidFill>
                  <a:srgbClr val="4183C4"/>
                </a:solidFill>
                <a:latin typeface="Trebuchet MS"/>
                <a:cs typeface="Trebuchet MS"/>
              </a:rPr>
              <a:t> </a:t>
            </a:r>
            <a:r>
              <a:rPr sz="950" b="1" spc="45" dirty="0">
                <a:solidFill>
                  <a:srgbClr val="777777"/>
                </a:solidFill>
                <a:latin typeface="Trebuchet MS"/>
                <a:cs typeface="Trebuchet MS"/>
              </a:rPr>
              <a:t>Linux</a:t>
            </a:r>
            <a:r>
              <a:rPr sz="950" b="1" spc="25" dirty="0">
                <a:solidFill>
                  <a:srgbClr val="777777"/>
                </a:solidFill>
                <a:latin typeface="微软雅黑"/>
                <a:cs typeface="微软雅黑"/>
              </a:rPr>
              <a:t>命令大全</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5"/>
              </a:rPr>
              <a:t>htt</a:t>
            </a:r>
            <a:r>
              <a:rPr sz="950" b="1" spc="40" dirty="0">
                <a:solidFill>
                  <a:srgbClr val="4183C4"/>
                </a:solidFill>
                <a:latin typeface="Trebuchet MS"/>
                <a:cs typeface="Trebuchet MS"/>
                <a:hlinkClick r:id="rId5"/>
              </a:rPr>
              <a:t>p</a:t>
            </a:r>
            <a:r>
              <a:rPr sz="950" b="1" u="sng" spc="40" dirty="0">
                <a:solidFill>
                  <a:srgbClr val="4183C4"/>
                </a:solidFill>
                <a:uFill>
                  <a:solidFill>
                    <a:srgbClr val="4183C4"/>
                  </a:solidFill>
                </a:uFill>
                <a:latin typeface="Trebuchet MS"/>
                <a:cs typeface="Trebuchet MS"/>
                <a:hlinkClick r:id="rId5"/>
              </a:rPr>
              <a:t>s://www.linuxcool.com</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b="1" spc="45" dirty="0">
                <a:solidFill>
                  <a:srgbClr val="777777"/>
                </a:solidFill>
                <a:latin typeface="Trebuchet MS"/>
                <a:cs typeface="Trebuchet MS"/>
              </a:rPr>
              <a:t>Linux</a:t>
            </a:r>
            <a:r>
              <a:rPr sz="950" b="1" spc="25" dirty="0">
                <a:solidFill>
                  <a:srgbClr val="777777"/>
                </a:solidFill>
                <a:latin typeface="微软雅黑"/>
                <a:cs typeface="微软雅黑"/>
              </a:rPr>
              <a:t>系统大全</a:t>
            </a:r>
            <a:r>
              <a:rPr sz="950" b="1" spc="45" dirty="0">
                <a:solidFill>
                  <a:srgbClr val="777777"/>
                </a:solidFill>
                <a:latin typeface="微软雅黑"/>
                <a:cs typeface="微软雅黑"/>
              </a:rPr>
              <a:t>：</a:t>
            </a:r>
            <a:r>
              <a:rPr sz="950" b="1" u="sng" spc="45" dirty="0">
                <a:solidFill>
                  <a:srgbClr val="4183C4"/>
                </a:solidFill>
                <a:uFill>
                  <a:solidFill>
                    <a:srgbClr val="4183C4"/>
                  </a:solidFill>
                </a:uFill>
                <a:latin typeface="Trebuchet MS"/>
                <a:cs typeface="Trebuchet MS"/>
                <a:hlinkClick r:id="rId6"/>
              </a:rPr>
              <a:t>htt</a:t>
            </a:r>
            <a:r>
              <a:rPr sz="950" b="1" spc="45" dirty="0">
                <a:solidFill>
                  <a:srgbClr val="4183C4"/>
                </a:solidFill>
                <a:latin typeface="Trebuchet MS"/>
                <a:cs typeface="Trebuchet MS"/>
                <a:hlinkClick r:id="rId6"/>
              </a:rPr>
              <a:t>p</a:t>
            </a:r>
            <a:r>
              <a:rPr sz="950" b="1" u="sng" spc="45" dirty="0">
                <a:solidFill>
                  <a:srgbClr val="4183C4"/>
                </a:solidFill>
                <a:uFill>
                  <a:solidFill>
                    <a:srgbClr val="4183C4"/>
                  </a:solidFill>
                </a:uFill>
                <a:latin typeface="Trebuchet MS"/>
                <a:cs typeface="Trebuchet MS"/>
                <a:hlinkClick r:id="rId6"/>
              </a:rPr>
              <a:t>s://www.linuxdown.com</a:t>
            </a:r>
            <a:endParaRPr sz="950">
              <a:latin typeface="Trebuchet MS"/>
              <a:cs typeface="Trebuchet MS"/>
            </a:endParaRPr>
          </a:p>
        </p:txBody>
      </p:sp>
      <p:sp>
        <p:nvSpPr>
          <p:cNvPr id="8" name="object 8"/>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374</a:t>
            </a:fld>
            <a:endParaRPr sz="800">
              <a:latin typeface="小哥哥网恋吗"/>
              <a:cs typeface="小哥哥网恋吗"/>
            </a:endParaRPr>
          </a:p>
        </p:txBody>
      </p:sp>
      <p:sp>
        <p:nvSpPr>
          <p:cNvPr id="7" name="object 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427"/>
            <a:ext cx="5650950" cy="3440123"/>
          </a:xfrm>
          <a:prstGeom prst="rect">
            <a:avLst/>
          </a:prstGeom>
        </p:spPr>
      </p:pic>
      <p:sp>
        <p:nvSpPr>
          <p:cNvPr id="3" name="object 3"/>
          <p:cNvSpPr txBox="1"/>
          <p:nvPr/>
        </p:nvSpPr>
        <p:spPr>
          <a:xfrm>
            <a:off x="946424" y="3815060"/>
            <a:ext cx="5676265" cy="6435090"/>
          </a:xfrm>
          <a:prstGeom prst="rect">
            <a:avLst/>
          </a:prstGeom>
        </p:spPr>
        <p:txBody>
          <a:bodyPr vert="horz" wrap="square" lIns="0" tIns="15875" rIns="0" bIns="0" rtlCol="0">
            <a:spAutoFit/>
          </a:bodyPr>
          <a:lstStyle/>
          <a:p>
            <a:pPr marL="12700" algn="just">
              <a:lnSpc>
                <a:spcPct val="100000"/>
              </a:lnSpc>
              <a:spcBef>
                <a:spcPts val="125"/>
              </a:spcBef>
            </a:pPr>
            <a:r>
              <a:rPr sz="950" b="1" spc="25" dirty="0">
                <a:solidFill>
                  <a:srgbClr val="333333"/>
                </a:solidFill>
                <a:latin typeface="微软雅黑"/>
                <a:cs typeface="微软雅黑"/>
              </a:rPr>
              <a:t>图</a:t>
            </a:r>
            <a:r>
              <a:rPr sz="950" b="1" spc="-10" dirty="0">
                <a:solidFill>
                  <a:srgbClr val="333333"/>
                </a:solidFill>
                <a:latin typeface="Trebuchet MS"/>
                <a:cs typeface="Trebuchet MS"/>
              </a:rPr>
              <a:t>20-9</a:t>
            </a:r>
            <a:r>
              <a:rPr sz="950" b="1" spc="-35" dirty="0">
                <a:solidFill>
                  <a:srgbClr val="333333"/>
                </a:solidFill>
                <a:latin typeface="Trebuchet MS"/>
                <a:cs typeface="Trebuchet MS"/>
              </a:rPr>
              <a:t> </a:t>
            </a:r>
            <a:r>
              <a:rPr sz="950" b="1" spc="60" dirty="0">
                <a:solidFill>
                  <a:srgbClr val="333333"/>
                </a:solidFill>
                <a:latin typeface="Trebuchet MS"/>
                <a:cs typeface="Trebuchet MS"/>
              </a:rPr>
              <a:t>WordPress</a:t>
            </a:r>
            <a:r>
              <a:rPr sz="950" b="1" spc="25" dirty="0">
                <a:solidFill>
                  <a:srgbClr val="333333"/>
                </a:solidFill>
                <a:latin typeface="微软雅黑"/>
                <a:cs typeface="微软雅黑"/>
              </a:rPr>
              <a:t>管理后台</a:t>
            </a:r>
            <a:endParaRPr sz="950">
              <a:latin typeface="微软雅黑"/>
              <a:cs typeface="微软雅黑"/>
            </a:endParaRPr>
          </a:p>
          <a:p>
            <a:pPr marL="12700" marR="45720" algn="just">
              <a:lnSpc>
                <a:spcPct val="131600"/>
              </a:lnSpc>
              <a:spcBef>
                <a:spcPts val="825"/>
              </a:spcBef>
            </a:pPr>
            <a:r>
              <a:rPr sz="950" b="1" spc="25" dirty="0">
                <a:solidFill>
                  <a:srgbClr val="333333"/>
                </a:solidFill>
                <a:latin typeface="微软雅黑"/>
                <a:cs typeface="微软雅黑"/>
              </a:rPr>
              <a:t>看到这个界面，刘遄老师心中真是五味杂陈，从</a:t>
            </a:r>
            <a:r>
              <a:rPr sz="950" b="1" dirty="0">
                <a:solidFill>
                  <a:srgbClr val="333333"/>
                </a:solidFill>
                <a:latin typeface="Trebuchet MS"/>
                <a:cs typeface="Trebuchet MS"/>
              </a:rPr>
              <a:t>2015</a:t>
            </a:r>
            <a:r>
              <a:rPr sz="950" b="1" spc="20" dirty="0">
                <a:solidFill>
                  <a:srgbClr val="333333"/>
                </a:solidFill>
                <a:latin typeface="微软雅黑"/>
                <a:cs typeface="微软雅黑"/>
              </a:rPr>
              <a:t>年写书创业至今，它见证了我们梦想成真。建议对 </a:t>
            </a:r>
            <a:r>
              <a:rPr sz="950" b="1" spc="25" dirty="0">
                <a:solidFill>
                  <a:srgbClr val="333333"/>
                </a:solidFill>
                <a:latin typeface="微软雅黑"/>
                <a:cs typeface="微软雅黑"/>
              </a:rPr>
              <a:t>未来有期许的同学也动手搭建出一个属于自己的网站，不仅可以让好内容帮助到更多人，也或许能够帮 助您实现梦想呢</a:t>
            </a:r>
            <a:r>
              <a:rPr sz="950" b="1" dirty="0">
                <a:solidFill>
                  <a:srgbClr val="333333"/>
                </a:solidFill>
                <a:latin typeface="Trebuchet MS"/>
                <a:cs typeface="Trebuchet MS"/>
              </a:rPr>
              <a:t>~</a:t>
            </a:r>
            <a:endParaRPr sz="950">
              <a:latin typeface="Trebuchet MS"/>
              <a:cs typeface="Trebuchet MS"/>
            </a:endParaRPr>
          </a:p>
          <a:p>
            <a:pPr>
              <a:lnSpc>
                <a:spcPct val="100000"/>
              </a:lnSpc>
              <a:spcBef>
                <a:spcPts val="40"/>
              </a:spcBef>
            </a:pPr>
            <a:endParaRPr sz="1050">
              <a:latin typeface="Trebuchet MS"/>
              <a:cs typeface="Trebuchet MS"/>
            </a:endParaRPr>
          </a:p>
          <a:p>
            <a:pPr marL="12700">
              <a:lnSpc>
                <a:spcPct val="100000"/>
              </a:lnSpc>
            </a:pPr>
            <a:r>
              <a:rPr sz="950" b="1" spc="-20" dirty="0">
                <a:solidFill>
                  <a:srgbClr val="333333"/>
                </a:solidFill>
                <a:latin typeface="Trebuchet MS"/>
                <a:cs typeface="Trebuchet MS"/>
              </a:rPr>
              <a:t>20.4</a:t>
            </a:r>
            <a:r>
              <a:rPr sz="950" b="1" spc="-35" dirty="0">
                <a:solidFill>
                  <a:srgbClr val="333333"/>
                </a:solidFill>
                <a:latin typeface="Trebuchet MS"/>
                <a:cs typeface="Trebuchet MS"/>
              </a:rPr>
              <a:t> </a:t>
            </a:r>
            <a:r>
              <a:rPr sz="950" b="1" spc="25" dirty="0">
                <a:solidFill>
                  <a:srgbClr val="333333"/>
                </a:solidFill>
                <a:latin typeface="微软雅黑"/>
                <a:cs typeface="微软雅黑"/>
              </a:rPr>
              <a:t>选购服务器主机</a:t>
            </a:r>
            <a:endParaRPr sz="950">
              <a:latin typeface="微软雅黑"/>
              <a:cs typeface="微软雅黑"/>
            </a:endParaRPr>
          </a:p>
          <a:p>
            <a:pPr marL="12700" marR="80645" algn="just">
              <a:lnSpc>
                <a:spcPct val="131600"/>
              </a:lnSpc>
              <a:spcBef>
                <a:spcPts val="900"/>
              </a:spcBef>
            </a:pPr>
            <a:r>
              <a:rPr sz="950" b="1" spc="25" dirty="0">
                <a:solidFill>
                  <a:srgbClr val="333333"/>
                </a:solidFill>
                <a:latin typeface="微软雅黑"/>
                <a:cs typeface="微软雅黑"/>
              </a:rPr>
              <a:t>我们日常访问的网站是由域名、网站源程序和主机共同组成的，其中，主机则是用于存放网页源代码并 能够把网页内容展示给用户的服务器。在本书即将结束之际，再啰嗦几句有关服务器主机的知识以及选 购技巧，这些技巧都是在近几年做网站时总结出来的，希望能对大家有所帮助。</a:t>
            </a:r>
            <a:endParaRPr sz="950">
              <a:latin typeface="微软雅黑"/>
              <a:cs typeface="微软雅黑"/>
            </a:endParaRPr>
          </a:p>
          <a:p>
            <a:pPr marL="12700" marR="80645" algn="just">
              <a:lnSpc>
                <a:spcPct val="131600"/>
              </a:lnSpc>
              <a:spcBef>
                <a:spcPts val="755"/>
              </a:spcBef>
            </a:pPr>
            <a:r>
              <a:rPr sz="950" b="1" spc="25" dirty="0">
                <a:solidFill>
                  <a:srgbClr val="333333"/>
                </a:solidFill>
                <a:latin typeface="微软雅黑"/>
                <a:cs typeface="微软雅黑"/>
              </a:rPr>
              <a:t>虚拟主机：在一台服务器中划分一定的磁盘空间供用户放置网站信息、存放数据等；仅提供基础的网站 访问、数据存放与传输功能；能够极大地降低用户费用，也几乎不需要用户来维护网站以外的服务；适 合小型网站。</a:t>
            </a:r>
            <a:endParaRPr sz="950">
              <a:latin typeface="微软雅黑"/>
              <a:cs typeface="微软雅黑"/>
            </a:endParaRPr>
          </a:p>
          <a:p>
            <a:pPr marL="12700" marR="18415">
              <a:lnSpc>
                <a:spcPct val="131600"/>
              </a:lnSpc>
              <a:spcBef>
                <a:spcPts val="825"/>
              </a:spcBef>
            </a:pPr>
            <a:r>
              <a:rPr sz="950" b="1" spc="45" dirty="0">
                <a:solidFill>
                  <a:srgbClr val="333333"/>
                </a:solidFill>
                <a:latin typeface="Trebuchet MS"/>
                <a:cs typeface="Trebuchet MS"/>
              </a:rPr>
              <a:t>VPS</a:t>
            </a:r>
            <a:r>
              <a:rPr sz="950" b="1" spc="45" dirty="0">
                <a:solidFill>
                  <a:srgbClr val="333333"/>
                </a:solidFill>
                <a:latin typeface="微软雅黑"/>
                <a:cs typeface="微软雅黑"/>
              </a:rPr>
              <a:t>（</a:t>
            </a:r>
            <a:r>
              <a:rPr sz="950" b="1" spc="45" dirty="0">
                <a:solidFill>
                  <a:srgbClr val="333333"/>
                </a:solidFill>
                <a:latin typeface="Trebuchet MS"/>
                <a:cs typeface="Trebuchet MS"/>
              </a:rPr>
              <a:t>Virtual</a:t>
            </a:r>
            <a:r>
              <a:rPr sz="950" b="1" spc="-40" dirty="0">
                <a:solidFill>
                  <a:srgbClr val="333333"/>
                </a:solidFill>
                <a:latin typeface="Trebuchet MS"/>
                <a:cs typeface="Trebuchet MS"/>
              </a:rPr>
              <a:t> </a:t>
            </a:r>
            <a:r>
              <a:rPr sz="950" b="1" spc="45" dirty="0">
                <a:solidFill>
                  <a:srgbClr val="333333"/>
                </a:solidFill>
                <a:latin typeface="Trebuchet MS"/>
                <a:cs typeface="Trebuchet MS"/>
              </a:rPr>
              <a:t>Private</a:t>
            </a:r>
            <a:r>
              <a:rPr sz="950" b="1" spc="-40" dirty="0">
                <a:solidFill>
                  <a:srgbClr val="333333"/>
                </a:solidFill>
                <a:latin typeface="Trebuchet MS"/>
                <a:cs typeface="Trebuchet MS"/>
              </a:rPr>
              <a:t> </a:t>
            </a:r>
            <a:r>
              <a:rPr sz="950" b="1" spc="35" dirty="0">
                <a:solidFill>
                  <a:srgbClr val="333333"/>
                </a:solidFill>
                <a:latin typeface="Trebuchet MS"/>
                <a:cs typeface="Trebuchet MS"/>
              </a:rPr>
              <a:t>Server</a:t>
            </a:r>
            <a:r>
              <a:rPr sz="950" b="1" spc="35" dirty="0">
                <a:solidFill>
                  <a:srgbClr val="333333"/>
                </a:solidFill>
                <a:latin typeface="微软雅黑"/>
                <a:cs typeface="微软雅黑"/>
              </a:rPr>
              <a:t>，</a:t>
            </a:r>
            <a:r>
              <a:rPr sz="950" b="1" spc="25" dirty="0">
                <a:solidFill>
                  <a:srgbClr val="333333"/>
                </a:solidFill>
                <a:latin typeface="微软雅黑"/>
                <a:cs typeface="微软雅黑"/>
              </a:rPr>
              <a:t>虚拟专用服务器</a:t>
            </a:r>
            <a:r>
              <a:rPr sz="950" b="1" spc="20" dirty="0">
                <a:solidFill>
                  <a:srgbClr val="333333"/>
                </a:solidFill>
                <a:latin typeface="微软雅黑"/>
                <a:cs typeface="微软雅黑"/>
              </a:rPr>
              <a:t>）：</a:t>
            </a:r>
            <a:r>
              <a:rPr sz="950" b="1" spc="25" dirty="0">
                <a:solidFill>
                  <a:srgbClr val="333333"/>
                </a:solidFill>
                <a:latin typeface="微软雅黑"/>
                <a:cs typeface="微软雅黑"/>
              </a:rPr>
              <a:t>在一台服务器中利用</a:t>
            </a:r>
            <a:r>
              <a:rPr sz="950" b="1" spc="55" dirty="0">
                <a:solidFill>
                  <a:srgbClr val="333333"/>
                </a:solidFill>
                <a:latin typeface="Trebuchet MS"/>
                <a:cs typeface="Trebuchet MS"/>
              </a:rPr>
              <a:t>OpenVZ</a:t>
            </a:r>
            <a:r>
              <a:rPr sz="950" b="1" spc="25" dirty="0">
                <a:solidFill>
                  <a:srgbClr val="333333"/>
                </a:solidFill>
                <a:latin typeface="微软雅黑"/>
                <a:cs typeface="微软雅黑"/>
              </a:rPr>
              <a:t>、</a:t>
            </a:r>
            <a:r>
              <a:rPr sz="950" b="1" spc="60" dirty="0">
                <a:solidFill>
                  <a:srgbClr val="333333"/>
                </a:solidFill>
                <a:latin typeface="Trebuchet MS"/>
                <a:cs typeface="Trebuchet MS"/>
              </a:rPr>
              <a:t>Xen</a:t>
            </a:r>
            <a:r>
              <a:rPr sz="950" b="1" spc="25" dirty="0">
                <a:solidFill>
                  <a:srgbClr val="333333"/>
                </a:solidFill>
                <a:latin typeface="微软雅黑"/>
                <a:cs typeface="微软雅黑"/>
              </a:rPr>
              <a:t>或</a:t>
            </a:r>
            <a:r>
              <a:rPr sz="950" b="1" spc="105" dirty="0">
                <a:solidFill>
                  <a:srgbClr val="333333"/>
                </a:solidFill>
                <a:latin typeface="Trebuchet MS"/>
                <a:cs typeface="Trebuchet MS"/>
              </a:rPr>
              <a:t>KVM</a:t>
            </a:r>
            <a:r>
              <a:rPr sz="950" b="1" spc="25" dirty="0">
                <a:solidFill>
                  <a:srgbClr val="333333"/>
                </a:solidFill>
                <a:latin typeface="微软雅黑"/>
                <a:cs typeface="微软雅黑"/>
              </a:rPr>
              <a:t>等虚 拟化技术模拟出多台</a:t>
            </a:r>
            <a:r>
              <a:rPr sz="950" b="1" spc="-125" dirty="0">
                <a:solidFill>
                  <a:srgbClr val="333333"/>
                </a:solidFill>
                <a:latin typeface="Trebuchet MS"/>
                <a:cs typeface="Trebuchet MS"/>
              </a:rPr>
              <a:t>“</a:t>
            </a:r>
            <a:r>
              <a:rPr sz="950" b="1" spc="25" dirty="0">
                <a:solidFill>
                  <a:srgbClr val="333333"/>
                </a:solidFill>
                <a:latin typeface="微软雅黑"/>
                <a:cs typeface="微软雅黑"/>
              </a:rPr>
              <a:t>主机</a:t>
            </a:r>
            <a:r>
              <a:rPr sz="950" b="1" spc="-125" dirty="0">
                <a:solidFill>
                  <a:srgbClr val="333333"/>
                </a:solidFill>
                <a:latin typeface="Trebuchet MS"/>
                <a:cs typeface="Trebuchet MS"/>
              </a:rPr>
              <a:t>”</a:t>
            </a:r>
            <a:r>
              <a:rPr sz="950" b="1" spc="25" dirty="0">
                <a:solidFill>
                  <a:srgbClr val="333333"/>
                </a:solidFill>
                <a:latin typeface="微软雅黑"/>
                <a:cs typeface="微软雅黑"/>
              </a:rPr>
              <a:t>（即</a:t>
            </a:r>
            <a:r>
              <a:rPr sz="950" b="1" spc="50" dirty="0">
                <a:solidFill>
                  <a:srgbClr val="333333"/>
                </a:solidFill>
                <a:latin typeface="Trebuchet MS"/>
                <a:cs typeface="Trebuchet MS"/>
              </a:rPr>
              <a:t>VPS</a:t>
            </a:r>
            <a:r>
              <a:rPr sz="950" b="1" spc="25" dirty="0">
                <a:solidFill>
                  <a:srgbClr val="333333"/>
                </a:solidFill>
                <a:latin typeface="微软雅黑"/>
                <a:cs typeface="微软雅黑"/>
              </a:rPr>
              <a:t>），每个主机都有独立的</a:t>
            </a:r>
            <a:r>
              <a:rPr sz="950" b="1" spc="55" dirty="0">
                <a:solidFill>
                  <a:srgbClr val="333333"/>
                </a:solidFill>
                <a:latin typeface="Trebuchet MS"/>
                <a:cs typeface="Trebuchet MS"/>
              </a:rPr>
              <a:t>IP</a:t>
            </a:r>
            <a:r>
              <a:rPr sz="950" b="1" spc="25" dirty="0">
                <a:solidFill>
                  <a:srgbClr val="333333"/>
                </a:solidFill>
                <a:latin typeface="微软雅黑"/>
                <a:cs typeface="微软雅黑"/>
              </a:rPr>
              <a:t>地址、操作系统；不同</a:t>
            </a:r>
            <a:r>
              <a:rPr sz="950" b="1" spc="50" dirty="0">
                <a:solidFill>
                  <a:srgbClr val="333333"/>
                </a:solidFill>
                <a:latin typeface="Trebuchet MS"/>
                <a:cs typeface="Trebuchet MS"/>
              </a:rPr>
              <a:t>VPS</a:t>
            </a:r>
            <a:r>
              <a:rPr sz="950" b="1" spc="20" dirty="0">
                <a:solidFill>
                  <a:srgbClr val="333333"/>
                </a:solidFill>
                <a:latin typeface="微软雅黑"/>
                <a:cs typeface="微软雅黑"/>
              </a:rPr>
              <a:t>之间的磁盘空 </a:t>
            </a:r>
            <a:r>
              <a:rPr sz="950" b="1" spc="25" dirty="0">
                <a:solidFill>
                  <a:srgbClr val="333333"/>
                </a:solidFill>
                <a:latin typeface="微软雅黑"/>
                <a:cs typeface="微软雅黑"/>
              </a:rPr>
              <a:t>间、内存、</a:t>
            </a:r>
            <a:r>
              <a:rPr sz="950" b="1" spc="60" dirty="0">
                <a:solidFill>
                  <a:srgbClr val="333333"/>
                </a:solidFill>
                <a:latin typeface="Trebuchet MS"/>
                <a:cs typeface="Trebuchet MS"/>
              </a:rPr>
              <a:t>CPU</a:t>
            </a:r>
            <a:r>
              <a:rPr sz="950" b="1" spc="25" dirty="0">
                <a:solidFill>
                  <a:srgbClr val="333333"/>
                </a:solidFill>
                <a:latin typeface="微软雅黑"/>
                <a:cs typeface="微软雅黑"/>
              </a:rPr>
              <a:t>、进程与系统配置完全隔离，用户可自由使用分配到的主机中的所有资源，为此需要具 备一定的维护系统的能力；适合小型网站。</a:t>
            </a:r>
            <a:endParaRPr sz="950">
              <a:latin typeface="微软雅黑"/>
              <a:cs typeface="微软雅黑"/>
            </a:endParaRPr>
          </a:p>
          <a:p>
            <a:pPr marL="12700" marR="5080">
              <a:lnSpc>
                <a:spcPct val="131600"/>
              </a:lnSpc>
              <a:spcBef>
                <a:spcPts val="750"/>
              </a:spcBef>
            </a:pPr>
            <a:r>
              <a:rPr sz="950" b="1" spc="30" dirty="0">
                <a:solidFill>
                  <a:srgbClr val="333333"/>
                </a:solidFill>
                <a:latin typeface="Trebuchet MS"/>
                <a:cs typeface="Trebuchet MS"/>
              </a:rPr>
              <a:t>ECS</a:t>
            </a:r>
            <a:r>
              <a:rPr sz="950" b="1" spc="30" dirty="0">
                <a:solidFill>
                  <a:srgbClr val="333333"/>
                </a:solidFill>
                <a:latin typeface="微软雅黑"/>
                <a:cs typeface="微软雅黑"/>
              </a:rPr>
              <a:t>（</a:t>
            </a:r>
            <a:r>
              <a:rPr sz="950" b="1" spc="30" dirty="0">
                <a:solidFill>
                  <a:srgbClr val="333333"/>
                </a:solidFill>
                <a:latin typeface="Trebuchet MS"/>
                <a:cs typeface="Trebuchet MS"/>
              </a:rPr>
              <a:t>Elastic</a:t>
            </a:r>
            <a:r>
              <a:rPr sz="950" b="1" spc="-35" dirty="0">
                <a:solidFill>
                  <a:srgbClr val="333333"/>
                </a:solidFill>
                <a:latin typeface="Trebuchet MS"/>
                <a:cs typeface="Trebuchet MS"/>
              </a:rPr>
              <a:t> </a:t>
            </a:r>
            <a:r>
              <a:rPr sz="950" b="1" spc="65" dirty="0">
                <a:solidFill>
                  <a:srgbClr val="333333"/>
                </a:solidFill>
                <a:latin typeface="Trebuchet MS"/>
                <a:cs typeface="Trebuchet MS"/>
              </a:rPr>
              <a:t>Compute</a:t>
            </a:r>
            <a:r>
              <a:rPr sz="950" b="1" spc="-35" dirty="0">
                <a:solidFill>
                  <a:srgbClr val="333333"/>
                </a:solidFill>
                <a:latin typeface="Trebuchet MS"/>
                <a:cs typeface="Trebuchet MS"/>
              </a:rPr>
              <a:t> </a:t>
            </a:r>
            <a:r>
              <a:rPr sz="950" b="1" spc="30" dirty="0">
                <a:solidFill>
                  <a:srgbClr val="333333"/>
                </a:solidFill>
                <a:latin typeface="Trebuchet MS"/>
                <a:cs typeface="Trebuchet MS"/>
              </a:rPr>
              <a:t>Service</a:t>
            </a:r>
            <a:r>
              <a:rPr sz="950" b="1" spc="30" dirty="0">
                <a:solidFill>
                  <a:srgbClr val="333333"/>
                </a:solidFill>
                <a:latin typeface="微软雅黑"/>
                <a:cs typeface="微软雅黑"/>
              </a:rPr>
              <a:t>，</a:t>
            </a:r>
            <a:r>
              <a:rPr sz="950" b="1" spc="25" dirty="0">
                <a:solidFill>
                  <a:srgbClr val="333333"/>
                </a:solidFill>
                <a:latin typeface="微软雅黑"/>
                <a:cs typeface="微软雅黑"/>
              </a:rPr>
              <a:t>云服务器</a:t>
            </a:r>
            <a:r>
              <a:rPr sz="950" b="1" spc="20" dirty="0">
                <a:solidFill>
                  <a:srgbClr val="333333"/>
                </a:solidFill>
                <a:latin typeface="微软雅黑"/>
                <a:cs typeface="微软雅黑"/>
              </a:rPr>
              <a:t>）：</a:t>
            </a:r>
            <a:r>
              <a:rPr sz="950" b="1" spc="25" dirty="0">
                <a:solidFill>
                  <a:srgbClr val="333333"/>
                </a:solidFill>
                <a:latin typeface="微软雅黑"/>
                <a:cs typeface="微软雅黑"/>
              </a:rPr>
              <a:t>是一种整合了计算、存储、网络，能够做到弹性伸缩的 计算服务；使用起来与</a:t>
            </a:r>
            <a:r>
              <a:rPr sz="950" b="1" spc="50" dirty="0">
                <a:solidFill>
                  <a:srgbClr val="333333"/>
                </a:solidFill>
                <a:latin typeface="Trebuchet MS"/>
                <a:cs typeface="Trebuchet MS"/>
              </a:rPr>
              <a:t>VPS</a:t>
            </a:r>
            <a:r>
              <a:rPr sz="950" b="1" spc="25" dirty="0">
                <a:solidFill>
                  <a:srgbClr val="333333"/>
                </a:solidFill>
                <a:latin typeface="微软雅黑"/>
                <a:cs typeface="微软雅黑"/>
              </a:rPr>
              <a:t>几乎一样，差别是云服务器是建立在一组集群服务器中，每个服务器都会保 存一个主机的镜像（备份），从而大大提升了安全性和稳定性；另外还具备灵活性与扩展性；用户只需 按使用量付费即可；适合大中小型网站。</a:t>
            </a:r>
            <a:endParaRPr sz="950">
              <a:latin typeface="微软雅黑"/>
              <a:cs typeface="微软雅黑"/>
            </a:endParaRPr>
          </a:p>
          <a:p>
            <a:pPr marL="12700" marR="80645" algn="just">
              <a:lnSpc>
                <a:spcPct val="131600"/>
              </a:lnSpc>
              <a:spcBef>
                <a:spcPts val="750"/>
              </a:spcBef>
            </a:pPr>
            <a:r>
              <a:rPr sz="950" b="1" spc="25" dirty="0">
                <a:solidFill>
                  <a:srgbClr val="333333"/>
                </a:solidFill>
                <a:latin typeface="微软雅黑"/>
                <a:cs typeface="微软雅黑"/>
              </a:rPr>
              <a:t>独立服务器：这台服务器仅提供给用户一个人使用，其使用方式分为租用方式与托管方式。租用方式是 用户将服务器的硬件配置要求告知</a:t>
            </a:r>
            <a:r>
              <a:rPr sz="950" b="1" spc="70" dirty="0">
                <a:solidFill>
                  <a:srgbClr val="333333"/>
                </a:solidFill>
                <a:latin typeface="Trebuchet MS"/>
                <a:cs typeface="Trebuchet MS"/>
              </a:rPr>
              <a:t>IDC</a:t>
            </a:r>
            <a:r>
              <a:rPr sz="950" b="1" spc="25" dirty="0">
                <a:solidFill>
                  <a:srgbClr val="333333"/>
                </a:solidFill>
                <a:latin typeface="微软雅黑"/>
                <a:cs typeface="微软雅黑"/>
              </a:rPr>
              <a:t>服务商，按照月、季、年为单位来租用它们的硬件设备。这些硬 件设备由</a:t>
            </a:r>
            <a:r>
              <a:rPr sz="950" b="1" spc="70" dirty="0">
                <a:solidFill>
                  <a:srgbClr val="333333"/>
                </a:solidFill>
                <a:latin typeface="Trebuchet MS"/>
                <a:cs typeface="Trebuchet MS"/>
              </a:rPr>
              <a:t>IDC</a:t>
            </a:r>
            <a:r>
              <a:rPr sz="950" b="1" spc="25" dirty="0">
                <a:solidFill>
                  <a:srgbClr val="333333"/>
                </a:solidFill>
                <a:latin typeface="微软雅黑"/>
                <a:cs typeface="微软雅黑"/>
              </a:rPr>
              <a:t>服务商的机房负责维护，用户一般需要自行安装相应的软件并部署网站服务，这减轻了用 户在硬件设备上的投入，适合大中型网站。托管方式则是用户需要自行购置服务器硬件设备，并将其交 给</a:t>
            </a:r>
            <a:r>
              <a:rPr sz="950" b="1" spc="70" dirty="0">
                <a:solidFill>
                  <a:srgbClr val="333333"/>
                </a:solidFill>
                <a:latin typeface="Trebuchet MS"/>
                <a:cs typeface="Trebuchet MS"/>
              </a:rPr>
              <a:t>IDC</a:t>
            </a:r>
            <a:r>
              <a:rPr sz="950" b="1" spc="25" dirty="0">
                <a:solidFill>
                  <a:srgbClr val="333333"/>
                </a:solidFill>
                <a:latin typeface="微软雅黑"/>
                <a:cs typeface="微软雅黑"/>
              </a:rPr>
              <a:t>服务供应商进行管理（需要缴纳管理服务费）。用户对服务器硬件配置有完全的控制权，自主性 强，但需要自行维护、修理服务器硬件设备，适合大中型网站。</a:t>
            </a:r>
            <a:endParaRPr sz="950">
              <a:latin typeface="微软雅黑"/>
              <a:cs typeface="微软雅黑"/>
            </a:endParaRPr>
          </a:p>
          <a:p>
            <a:pPr marL="12700" marR="80645" algn="just">
              <a:lnSpc>
                <a:spcPct val="131600"/>
              </a:lnSpc>
              <a:spcBef>
                <a:spcPts val="825"/>
              </a:spcBef>
            </a:pPr>
            <a:r>
              <a:rPr sz="950" b="1" spc="25" dirty="0">
                <a:solidFill>
                  <a:srgbClr val="333333"/>
                </a:solidFill>
                <a:latin typeface="微软雅黑"/>
                <a:cs typeface="微软雅黑"/>
              </a:rPr>
              <a:t>另外需要提醒读者的是，在选择服务器主机供应商时请一定要注意查看口碑，并在综合分析后再决定购 买。某些供应商会有限制功能、强制添加广告、隐藏扣费或强制扣费等恶劣行为，请各位读者一定擦亮 眼睛，不要上当</a:t>
            </a:r>
            <a:r>
              <a:rPr sz="950" b="1" spc="-70" dirty="0">
                <a:solidFill>
                  <a:srgbClr val="333333"/>
                </a:solidFill>
                <a:latin typeface="Trebuchet MS"/>
                <a:cs typeface="Trebuchet MS"/>
              </a:rPr>
              <a:t>!</a:t>
            </a:r>
            <a:endParaRPr sz="950">
              <a:latin typeface="Trebuchet MS"/>
              <a:cs typeface="Trebuchet MS"/>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p:txBody>
      </p:sp>
      <p:sp>
        <p:nvSpPr>
          <p:cNvPr id="5" name="object 5"/>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375</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68162"/>
            <a:ext cx="38735" cy="1153160"/>
          </a:xfrm>
          <a:custGeom>
            <a:avLst/>
            <a:gdLst/>
            <a:ahLst/>
            <a:cxnLst/>
            <a:rect l="l" t="t" r="r" b="b"/>
            <a:pathLst>
              <a:path w="38734" h="1153160">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sp>
        <p:nvSpPr>
          <p:cNvPr id="3" name="object 3"/>
          <p:cNvSpPr txBox="1"/>
          <p:nvPr/>
        </p:nvSpPr>
        <p:spPr>
          <a:xfrm>
            <a:off x="933880" y="358863"/>
            <a:ext cx="5771515" cy="6831965"/>
          </a:xfrm>
          <a:prstGeom prst="rect">
            <a:avLst/>
          </a:prstGeom>
        </p:spPr>
        <p:txBody>
          <a:bodyPr vert="horz" wrap="square" lIns="0" tIns="31750" rIns="0" bIns="0" rtlCol="0">
            <a:spAutoFit/>
          </a:bodyPr>
          <a:lstStyle/>
          <a:p>
            <a:pPr marL="205740">
              <a:lnSpc>
                <a:spcPct val="100000"/>
              </a:lnSpc>
              <a:spcBef>
                <a:spcPts val="250"/>
              </a:spcBef>
            </a:pPr>
            <a:r>
              <a:rPr sz="950" b="1" spc="25" dirty="0">
                <a:solidFill>
                  <a:srgbClr val="777777"/>
                </a:solidFill>
                <a:latin typeface="微软雅黑"/>
                <a:cs typeface="微软雅黑"/>
              </a:rPr>
              <a:t>因读者们硬件不同或操作错误都可能导致实验配置出错，请耐心再仔细看看操作步骤吧，不要气</a:t>
            </a:r>
            <a:r>
              <a:rPr sz="950" b="1" spc="75" dirty="0">
                <a:solidFill>
                  <a:srgbClr val="777777"/>
                </a:solidFill>
                <a:latin typeface="微软雅黑"/>
                <a:cs typeface="微软雅黑"/>
              </a:rPr>
              <a:t>馁</a:t>
            </a:r>
            <a:r>
              <a:rPr sz="1200" baseline="34722" dirty="0">
                <a:latin typeface="小哥哥网恋吗"/>
                <a:cs typeface="小哥哥网恋吗"/>
              </a:rPr>
              <a:t>5/20</a:t>
            </a:r>
            <a:endParaRPr sz="1200" baseline="34722">
              <a:latin typeface="小哥哥网恋吗"/>
              <a:cs typeface="小哥哥网恋吗"/>
            </a:endParaRPr>
          </a:p>
          <a:p>
            <a:pPr marL="205740">
              <a:lnSpc>
                <a:spcPct val="100000"/>
              </a:lnSpc>
              <a:spcBef>
                <a:spcPts val="360"/>
              </a:spcBef>
            </a:pPr>
            <a:r>
              <a:rPr sz="950" b="1" dirty="0">
                <a:solidFill>
                  <a:srgbClr val="777777"/>
                </a:solidFill>
                <a:latin typeface="Trebuchet MS"/>
                <a:cs typeface="Trebuchet MS"/>
              </a:rPr>
              <a:t>~</a:t>
            </a:r>
            <a:endParaRPr sz="950">
              <a:latin typeface="Trebuchet MS"/>
              <a:cs typeface="Trebuchet MS"/>
            </a:endParaRPr>
          </a:p>
          <a:p>
            <a:pPr marL="205740">
              <a:lnSpc>
                <a:spcPct val="100000"/>
              </a:lnSpc>
              <a:spcBef>
                <a:spcPts val="1110"/>
              </a:spcBef>
            </a:pPr>
            <a:r>
              <a:rPr sz="950" b="1" spc="45" dirty="0">
                <a:solidFill>
                  <a:srgbClr val="777777"/>
                </a:solidFill>
                <a:latin typeface="Trebuchet MS"/>
                <a:cs typeface="Trebuchet MS"/>
              </a:rPr>
              <a:t>Linux</a:t>
            </a:r>
            <a:r>
              <a:rPr sz="950" b="1" spc="25" dirty="0">
                <a:solidFill>
                  <a:srgbClr val="777777"/>
                </a:solidFill>
                <a:latin typeface="微软雅黑"/>
                <a:cs typeface="微软雅黑"/>
              </a:rPr>
              <a:t>技术交流学习请加读者群</a:t>
            </a:r>
            <a:r>
              <a:rPr sz="950" b="1" spc="20" dirty="0">
                <a:solidFill>
                  <a:srgbClr val="777777"/>
                </a:solidFill>
                <a:latin typeface="微软雅黑"/>
                <a:cs typeface="微软雅黑"/>
              </a:rPr>
              <a:t>（</a:t>
            </a:r>
            <a:r>
              <a:rPr sz="950" b="1" spc="25" dirty="0">
                <a:solidFill>
                  <a:srgbClr val="777777"/>
                </a:solidFill>
                <a:latin typeface="微软雅黑"/>
                <a:cs typeface="微软雅黑"/>
              </a:rPr>
              <a:t>推荐</a:t>
            </a:r>
            <a:r>
              <a:rPr sz="950" b="1" spc="40" dirty="0">
                <a:solidFill>
                  <a:srgbClr val="777777"/>
                </a:solidFill>
                <a:latin typeface="微软雅黑"/>
                <a:cs typeface="微软雅黑"/>
              </a:rPr>
              <a:t>）：</a:t>
            </a:r>
            <a:r>
              <a:rPr sz="950" b="1" u="sng" spc="40" dirty="0">
                <a:solidFill>
                  <a:srgbClr val="4183C4"/>
                </a:solidFill>
                <a:uFill>
                  <a:solidFill>
                    <a:srgbClr val="4183C4"/>
                  </a:solidFill>
                </a:uFill>
                <a:latin typeface="Trebuchet MS"/>
                <a:cs typeface="Trebuchet MS"/>
                <a:hlinkClick r:id="rId2"/>
              </a:rPr>
              <a:t>htt</a:t>
            </a:r>
            <a:r>
              <a:rPr sz="950" b="1" spc="40" dirty="0">
                <a:solidFill>
                  <a:srgbClr val="4183C4"/>
                </a:solidFill>
                <a:latin typeface="Trebuchet MS"/>
                <a:cs typeface="Trebuchet MS"/>
                <a:hlinkClick r:id="rId2"/>
              </a:rPr>
              <a:t>p</a:t>
            </a:r>
            <a:r>
              <a:rPr sz="950" b="1" u="sng" spc="40" dirty="0">
                <a:solidFill>
                  <a:srgbClr val="4183C4"/>
                </a:solidFill>
                <a:uFill>
                  <a:solidFill>
                    <a:srgbClr val="4183C4"/>
                  </a:solidFill>
                </a:uFill>
                <a:latin typeface="Trebuchet MS"/>
                <a:cs typeface="Trebuchet MS"/>
                <a:hlinkClick r:id="rId2"/>
              </a:rPr>
              <a:t>s://www.linuxprobe.com/club</a:t>
            </a:r>
            <a:endParaRPr sz="950">
              <a:latin typeface="Trebuchet MS"/>
              <a:cs typeface="Trebuchet MS"/>
            </a:endParaRPr>
          </a:p>
          <a:p>
            <a:pPr marL="206375" marR="316230">
              <a:lnSpc>
                <a:spcPct val="131600"/>
              </a:lnSpc>
              <a:spcBef>
                <a:spcPts val="825"/>
              </a:spcBef>
            </a:pPr>
            <a:r>
              <a:rPr sz="950" b="1" spc="120" dirty="0">
                <a:solidFill>
                  <a:srgbClr val="777777"/>
                </a:solidFill>
                <a:latin typeface="Trebuchet MS"/>
                <a:cs typeface="Trebuchet MS"/>
              </a:rPr>
              <a:t>*</a:t>
            </a:r>
            <a:r>
              <a:rPr sz="950" b="1" spc="25" dirty="0">
                <a:solidFill>
                  <a:srgbClr val="777777"/>
                </a:solidFill>
                <a:latin typeface="微软雅黑"/>
                <a:cs typeface="微软雅黑"/>
              </a:rPr>
              <a:t>本群特色：确保每一位群友都是《</a:t>
            </a:r>
            <a:r>
              <a:rPr sz="950" b="1" spc="45" dirty="0">
                <a:solidFill>
                  <a:srgbClr val="777777"/>
                </a:solidFill>
                <a:latin typeface="Trebuchet MS"/>
                <a:cs typeface="Trebuchet MS"/>
              </a:rPr>
              <a:t>Linux</a:t>
            </a:r>
            <a:r>
              <a:rPr sz="950" b="1" spc="20" dirty="0">
                <a:solidFill>
                  <a:srgbClr val="777777"/>
                </a:solidFill>
                <a:latin typeface="微软雅黑"/>
                <a:cs typeface="微软雅黑"/>
              </a:rPr>
              <a:t>就该这么学》的读者，答疑更有针对性，不定期领取定 </a:t>
            </a:r>
            <a:r>
              <a:rPr sz="950" b="1" spc="25" dirty="0">
                <a:solidFill>
                  <a:srgbClr val="777777"/>
                </a:solidFill>
                <a:latin typeface="微软雅黑"/>
                <a:cs typeface="微软雅黑"/>
              </a:rPr>
              <a:t>制礼品。</a:t>
            </a:r>
            <a:endParaRPr sz="950">
              <a:latin typeface="微软雅黑"/>
              <a:cs typeface="微软雅黑"/>
            </a:endParaRPr>
          </a:p>
          <a:p>
            <a:pPr marL="25400" marR="1866900">
              <a:lnSpc>
                <a:spcPts val="2330"/>
              </a:lnSpc>
              <a:spcBef>
                <a:spcPts val="195"/>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  </a:t>
            </a:r>
            <a:r>
              <a:rPr sz="950" b="1" spc="10" dirty="0">
                <a:solidFill>
                  <a:srgbClr val="333333"/>
                </a:solidFill>
                <a:latin typeface="Trebuchet MS"/>
                <a:cs typeface="Trebuchet MS"/>
              </a:rPr>
              <a:t>1</a:t>
            </a:r>
            <a:r>
              <a:rPr sz="950" b="1" spc="10" dirty="0">
                <a:solidFill>
                  <a:srgbClr val="333333"/>
                </a:solidFill>
                <a:latin typeface="微软雅黑"/>
                <a:cs typeface="微软雅黑"/>
              </a:rPr>
              <a:t>．</a:t>
            </a:r>
            <a:r>
              <a:rPr sz="950" b="1" spc="25" dirty="0">
                <a:solidFill>
                  <a:srgbClr val="333333"/>
                </a:solidFill>
                <a:latin typeface="微软雅黑"/>
                <a:cs typeface="微软雅黑"/>
              </a:rPr>
              <a:t>使用源码包安装服务程序的最大优点和缺点是什么？</a:t>
            </a:r>
            <a:endParaRPr sz="950">
              <a:latin typeface="微软雅黑"/>
              <a:cs typeface="微软雅黑"/>
            </a:endParaRPr>
          </a:p>
          <a:p>
            <a:pPr marL="25400" marR="163195">
              <a:lnSpc>
                <a:spcPct val="131600"/>
              </a:lnSpc>
              <a:spcBef>
                <a:spcPts val="475"/>
              </a:spcBef>
            </a:pPr>
            <a:r>
              <a:rPr sz="950" b="1" spc="25" dirty="0">
                <a:solidFill>
                  <a:srgbClr val="333333"/>
                </a:solidFill>
                <a:latin typeface="微软雅黑"/>
                <a:cs typeface="微软雅黑"/>
              </a:rPr>
              <a:t>答：使用源码包安装服务程序的最大优势是，服务程序的可移植性好，而且能更好地提升服务程序的运 行效率；缺点是源码包程序的安装、管理、卸载和维护都比较麻烦。</a:t>
            </a:r>
            <a:endParaRPr sz="950">
              <a:latin typeface="微软雅黑"/>
              <a:cs typeface="微软雅黑"/>
            </a:endParaRPr>
          </a:p>
          <a:p>
            <a:pPr marL="220345" indent="-195580">
              <a:lnSpc>
                <a:spcPct val="100000"/>
              </a:lnSpc>
              <a:spcBef>
                <a:spcPts val="1110"/>
              </a:spcBef>
              <a:buSzPct val="89473"/>
              <a:buFont typeface="Trebuchet MS"/>
              <a:buAutoNum type="arabicPeriod" startAt="2"/>
              <a:tabLst>
                <a:tab pos="220979" algn="l"/>
              </a:tabLst>
            </a:pPr>
            <a:r>
              <a:rPr sz="950" b="1" spc="25" dirty="0">
                <a:solidFill>
                  <a:srgbClr val="333333"/>
                </a:solidFill>
                <a:latin typeface="微软雅黑"/>
                <a:cs typeface="微软雅黑"/>
              </a:rPr>
              <a:t>使用源码包的方式来安装软件服务的大致步骤是什么？</a:t>
            </a:r>
            <a:endParaRPr sz="950">
              <a:latin typeface="微软雅黑"/>
              <a:cs typeface="微软雅黑"/>
            </a:endParaRPr>
          </a:p>
          <a:p>
            <a:pPr marL="25400" marR="92710">
              <a:lnSpc>
                <a:spcPct val="131600"/>
              </a:lnSpc>
              <a:spcBef>
                <a:spcPts val="825"/>
              </a:spcBef>
            </a:pPr>
            <a:r>
              <a:rPr sz="950" b="1" spc="25" dirty="0">
                <a:solidFill>
                  <a:srgbClr val="333333"/>
                </a:solidFill>
                <a:latin typeface="微软雅黑"/>
                <a:cs typeface="微软雅黑"/>
              </a:rPr>
              <a:t>答：基本分为</a:t>
            </a:r>
            <a:r>
              <a:rPr sz="950" b="1" dirty="0">
                <a:solidFill>
                  <a:srgbClr val="333333"/>
                </a:solidFill>
                <a:latin typeface="Trebuchet MS"/>
                <a:cs typeface="Trebuchet MS"/>
              </a:rPr>
              <a:t>4</a:t>
            </a:r>
            <a:r>
              <a:rPr sz="950" b="1" spc="20" dirty="0">
                <a:solidFill>
                  <a:srgbClr val="333333"/>
                </a:solidFill>
                <a:latin typeface="微软雅黑"/>
                <a:cs typeface="微软雅黑"/>
              </a:rPr>
              <a:t>个步骤，分别为下载及解压源码包文件、编译源码包代码、生成二进制安装程序、运行二 </a:t>
            </a:r>
            <a:r>
              <a:rPr sz="950" b="1" spc="25" dirty="0">
                <a:solidFill>
                  <a:srgbClr val="333333"/>
                </a:solidFill>
                <a:latin typeface="微软雅黑"/>
                <a:cs typeface="微软雅黑"/>
              </a:rPr>
              <a:t>进制的服务程序安装包。</a:t>
            </a:r>
            <a:endParaRPr sz="950">
              <a:latin typeface="微软雅黑"/>
              <a:cs typeface="微软雅黑"/>
            </a:endParaRPr>
          </a:p>
          <a:p>
            <a:pPr marL="220345" indent="-195580">
              <a:lnSpc>
                <a:spcPct val="100000"/>
              </a:lnSpc>
              <a:spcBef>
                <a:spcPts val="1110"/>
              </a:spcBef>
              <a:buSzPct val="89473"/>
              <a:buAutoNum type="arabicPeriod" startAt="3"/>
              <a:tabLst>
                <a:tab pos="220979" algn="l"/>
              </a:tabLst>
            </a:pPr>
            <a:r>
              <a:rPr sz="950" b="1" spc="110" dirty="0">
                <a:solidFill>
                  <a:srgbClr val="333333"/>
                </a:solidFill>
                <a:latin typeface="Trebuchet MS"/>
                <a:cs typeface="Trebuchet MS"/>
              </a:rPr>
              <a:t>LNMP</a:t>
            </a:r>
            <a:r>
              <a:rPr sz="950" b="1" spc="25" dirty="0">
                <a:solidFill>
                  <a:srgbClr val="333333"/>
                </a:solidFill>
                <a:latin typeface="微软雅黑"/>
                <a:cs typeface="微软雅黑"/>
              </a:rPr>
              <a:t>动态网站部署架构通常包含了哪些服务程序？</a:t>
            </a:r>
            <a:endParaRPr sz="950">
              <a:latin typeface="微软雅黑"/>
              <a:cs typeface="微软雅黑"/>
            </a:endParaRPr>
          </a:p>
          <a:p>
            <a:pPr>
              <a:lnSpc>
                <a:spcPct val="100000"/>
              </a:lnSpc>
              <a:spcBef>
                <a:spcPts val="80"/>
              </a:spcBef>
              <a:buClr>
                <a:srgbClr val="333333"/>
              </a:buClr>
              <a:buFont typeface="Trebuchet MS"/>
              <a:buAutoNum type="arabicPeriod" startAt="3"/>
            </a:pPr>
            <a:endParaRPr sz="600">
              <a:latin typeface="微软雅黑"/>
              <a:cs typeface="微软雅黑"/>
            </a:endParaRPr>
          </a:p>
          <a:p>
            <a:pPr marL="25400">
              <a:lnSpc>
                <a:spcPct val="100000"/>
              </a:lnSpc>
            </a:pPr>
            <a:r>
              <a:rPr sz="950" b="1" spc="25" dirty="0">
                <a:solidFill>
                  <a:srgbClr val="333333"/>
                </a:solidFill>
                <a:latin typeface="微软雅黑"/>
                <a:cs typeface="微软雅黑"/>
              </a:rPr>
              <a:t>答：</a:t>
            </a:r>
            <a:r>
              <a:rPr sz="950" b="1" spc="110" dirty="0">
                <a:solidFill>
                  <a:srgbClr val="333333"/>
                </a:solidFill>
                <a:latin typeface="Trebuchet MS"/>
                <a:cs typeface="Trebuchet MS"/>
              </a:rPr>
              <a:t>LNMP</a:t>
            </a:r>
            <a:r>
              <a:rPr sz="950" b="1" spc="25" dirty="0">
                <a:solidFill>
                  <a:srgbClr val="333333"/>
                </a:solidFill>
                <a:latin typeface="微软雅黑"/>
                <a:cs typeface="微软雅黑"/>
              </a:rPr>
              <a:t>动态网站部署架构通常包含</a:t>
            </a:r>
            <a:r>
              <a:rPr sz="950" b="1" spc="45" dirty="0">
                <a:solidFill>
                  <a:srgbClr val="333333"/>
                </a:solidFill>
                <a:latin typeface="Trebuchet MS"/>
                <a:cs typeface="Trebuchet MS"/>
              </a:rPr>
              <a:t>Linux</a:t>
            </a:r>
            <a:r>
              <a:rPr sz="950" b="1" spc="25" dirty="0">
                <a:solidFill>
                  <a:srgbClr val="333333"/>
                </a:solidFill>
                <a:latin typeface="微软雅黑"/>
                <a:cs typeface="微软雅黑"/>
              </a:rPr>
              <a:t>系统、</a:t>
            </a:r>
            <a:r>
              <a:rPr sz="950" b="1" spc="70" dirty="0">
                <a:solidFill>
                  <a:srgbClr val="333333"/>
                </a:solidFill>
                <a:latin typeface="Trebuchet MS"/>
                <a:cs typeface="Trebuchet MS"/>
              </a:rPr>
              <a:t>Nginx</a:t>
            </a:r>
            <a:r>
              <a:rPr sz="950" b="1" spc="25" dirty="0">
                <a:solidFill>
                  <a:srgbClr val="333333"/>
                </a:solidFill>
                <a:latin typeface="微软雅黑"/>
                <a:cs typeface="微软雅黑"/>
              </a:rPr>
              <a:t>网站服务、</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数据库管理系统，以及</a:t>
            </a:r>
            <a:endParaRPr sz="950">
              <a:latin typeface="微软雅黑"/>
              <a:cs typeface="微软雅黑"/>
            </a:endParaRPr>
          </a:p>
          <a:p>
            <a:pPr marL="25400">
              <a:lnSpc>
                <a:spcPct val="100000"/>
              </a:lnSpc>
              <a:spcBef>
                <a:spcPts val="360"/>
              </a:spcBef>
            </a:pPr>
            <a:r>
              <a:rPr sz="950" b="1" spc="65" dirty="0">
                <a:solidFill>
                  <a:srgbClr val="333333"/>
                </a:solidFill>
                <a:latin typeface="Trebuchet MS"/>
                <a:cs typeface="Trebuchet MS"/>
              </a:rPr>
              <a:t>PHP</a:t>
            </a:r>
            <a:r>
              <a:rPr sz="950" b="1" spc="25" dirty="0">
                <a:solidFill>
                  <a:srgbClr val="333333"/>
                </a:solidFill>
                <a:latin typeface="微软雅黑"/>
                <a:cs typeface="微软雅黑"/>
              </a:rPr>
              <a:t>脚本语言。</a:t>
            </a:r>
            <a:endParaRPr sz="950">
              <a:latin typeface="微软雅黑"/>
              <a:cs typeface="微软雅黑"/>
            </a:endParaRPr>
          </a:p>
          <a:p>
            <a:pPr marL="220345" indent="-195580">
              <a:lnSpc>
                <a:spcPct val="100000"/>
              </a:lnSpc>
              <a:spcBef>
                <a:spcPts val="1110"/>
              </a:spcBef>
              <a:buSzPct val="89473"/>
              <a:buFont typeface="Trebuchet MS"/>
              <a:buAutoNum type="arabicPeriod" startAt="4"/>
              <a:tabLst>
                <a:tab pos="220979" algn="l"/>
              </a:tabLst>
            </a:pPr>
            <a:r>
              <a:rPr sz="950" b="1" spc="25" dirty="0">
                <a:solidFill>
                  <a:srgbClr val="333333"/>
                </a:solidFill>
                <a:latin typeface="微软雅黑"/>
                <a:cs typeface="微软雅黑"/>
              </a:rPr>
              <a:t>在</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数据库服务程序中</a:t>
            </a:r>
            <a:r>
              <a:rPr sz="950" b="1" spc="50" dirty="0">
                <a:solidFill>
                  <a:srgbClr val="333333"/>
                </a:solidFill>
                <a:latin typeface="微软雅黑"/>
                <a:cs typeface="微软雅黑"/>
              </a:rPr>
              <a:t>，</a:t>
            </a:r>
            <a:r>
              <a:rPr sz="950" b="1" spc="50" dirty="0">
                <a:solidFill>
                  <a:srgbClr val="333333"/>
                </a:solidFill>
                <a:latin typeface="Trebuchet MS"/>
                <a:cs typeface="Trebuchet MS"/>
              </a:rPr>
              <a:t>/usr/local/mysql</a:t>
            </a:r>
            <a:r>
              <a:rPr sz="950" b="1" spc="25" dirty="0">
                <a:solidFill>
                  <a:srgbClr val="333333"/>
                </a:solidFill>
                <a:latin typeface="微软雅黑"/>
                <a:cs typeface="微软雅黑"/>
              </a:rPr>
              <a:t>与</a:t>
            </a:r>
            <a:r>
              <a:rPr sz="950" b="1" spc="50" dirty="0">
                <a:solidFill>
                  <a:srgbClr val="333333"/>
                </a:solidFill>
                <a:latin typeface="Trebuchet MS"/>
                <a:cs typeface="Trebuchet MS"/>
              </a:rPr>
              <a:t>/usr/local/mysql/data</a:t>
            </a:r>
            <a:r>
              <a:rPr sz="950" b="1" spc="25" dirty="0">
                <a:solidFill>
                  <a:srgbClr val="333333"/>
                </a:solidFill>
                <a:latin typeface="微软雅黑"/>
                <a:cs typeface="微软雅黑"/>
              </a:rPr>
              <a:t>目录的作用是什么？</a:t>
            </a:r>
            <a:endParaRPr sz="950">
              <a:latin typeface="微软雅黑"/>
              <a:cs typeface="微软雅黑"/>
            </a:endParaRPr>
          </a:p>
          <a:p>
            <a:pPr marL="25400" marR="184785">
              <a:lnSpc>
                <a:spcPct val="131600"/>
              </a:lnSpc>
              <a:spcBef>
                <a:spcPts val="755"/>
              </a:spcBef>
            </a:pPr>
            <a:r>
              <a:rPr sz="950" b="1" spc="25" dirty="0">
                <a:solidFill>
                  <a:srgbClr val="333333"/>
                </a:solidFill>
                <a:latin typeface="微软雅黑"/>
                <a:cs typeface="微软雅黑"/>
              </a:rPr>
              <a:t>答：</a:t>
            </a:r>
            <a:r>
              <a:rPr sz="950" b="1" spc="50" dirty="0">
                <a:solidFill>
                  <a:srgbClr val="333333"/>
                </a:solidFill>
                <a:latin typeface="Trebuchet MS"/>
                <a:cs typeface="Trebuchet MS"/>
              </a:rPr>
              <a:t>/usr/local/mysql</a:t>
            </a:r>
            <a:r>
              <a:rPr sz="950" b="1" spc="25" dirty="0">
                <a:solidFill>
                  <a:srgbClr val="333333"/>
                </a:solidFill>
                <a:latin typeface="微软雅黑"/>
                <a:cs typeface="微软雅黑"/>
              </a:rPr>
              <a:t>用于保存</a:t>
            </a:r>
            <a:r>
              <a:rPr sz="950" b="1" spc="85" dirty="0">
                <a:solidFill>
                  <a:srgbClr val="333333"/>
                </a:solidFill>
                <a:latin typeface="Trebuchet MS"/>
                <a:cs typeface="Trebuchet MS"/>
              </a:rPr>
              <a:t>MySQL</a:t>
            </a:r>
            <a:r>
              <a:rPr sz="950" b="1" spc="25" dirty="0">
                <a:solidFill>
                  <a:srgbClr val="333333"/>
                </a:solidFill>
                <a:latin typeface="微软雅黑"/>
                <a:cs typeface="微软雅黑"/>
              </a:rPr>
              <a:t>数据库服务程序的目录，</a:t>
            </a:r>
            <a:r>
              <a:rPr sz="950" b="1" spc="50" dirty="0">
                <a:solidFill>
                  <a:srgbClr val="333333"/>
                </a:solidFill>
                <a:latin typeface="Trebuchet MS"/>
                <a:cs typeface="Trebuchet MS"/>
              </a:rPr>
              <a:t>/usr/local/mysql/var</a:t>
            </a:r>
            <a:r>
              <a:rPr sz="950" b="1" spc="20" dirty="0">
                <a:solidFill>
                  <a:srgbClr val="333333"/>
                </a:solidFill>
                <a:latin typeface="微软雅黑"/>
                <a:cs typeface="微软雅黑"/>
              </a:rPr>
              <a:t>则用于保存真 </a:t>
            </a:r>
            <a:r>
              <a:rPr sz="950" b="1" spc="25" dirty="0">
                <a:solidFill>
                  <a:srgbClr val="333333"/>
                </a:solidFill>
                <a:latin typeface="微软雅黑"/>
                <a:cs typeface="微软雅黑"/>
              </a:rPr>
              <a:t>实数据库文件的目录。</a:t>
            </a:r>
            <a:endParaRPr sz="950">
              <a:latin typeface="微软雅黑"/>
              <a:cs typeface="微软雅黑"/>
            </a:endParaRPr>
          </a:p>
          <a:p>
            <a:pPr>
              <a:lnSpc>
                <a:spcPct val="100000"/>
              </a:lnSpc>
              <a:spcBef>
                <a:spcPts val="75"/>
              </a:spcBef>
            </a:pPr>
            <a:endParaRPr sz="600">
              <a:latin typeface="微软雅黑"/>
              <a:cs typeface="微软雅黑"/>
            </a:endParaRPr>
          </a:p>
          <a:p>
            <a:pPr marL="220345" indent="-195580">
              <a:lnSpc>
                <a:spcPct val="100000"/>
              </a:lnSpc>
              <a:spcBef>
                <a:spcPts val="5"/>
              </a:spcBef>
              <a:buSzPct val="89473"/>
              <a:buFont typeface="Trebuchet MS"/>
              <a:buAutoNum type="arabicPeriod" startAt="5"/>
              <a:tabLst>
                <a:tab pos="220979" algn="l"/>
              </a:tabLst>
            </a:pPr>
            <a:r>
              <a:rPr sz="950" b="1" spc="25" dirty="0">
                <a:solidFill>
                  <a:srgbClr val="333333"/>
                </a:solidFill>
                <a:latin typeface="微软雅黑"/>
                <a:cs typeface="微软雅黑"/>
              </a:rPr>
              <a:t>较之于</a:t>
            </a:r>
            <a:r>
              <a:rPr sz="950" b="1" spc="55" dirty="0">
                <a:solidFill>
                  <a:srgbClr val="333333"/>
                </a:solidFill>
                <a:latin typeface="Trebuchet MS"/>
                <a:cs typeface="Trebuchet MS"/>
              </a:rPr>
              <a:t>Apache</a:t>
            </a:r>
            <a:r>
              <a:rPr sz="950" b="1" spc="25" dirty="0">
                <a:solidFill>
                  <a:srgbClr val="333333"/>
                </a:solidFill>
                <a:latin typeface="微软雅黑"/>
                <a:cs typeface="微软雅黑"/>
              </a:rPr>
              <a:t>服务程序，</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最显著的优势是什么？</a:t>
            </a:r>
            <a:endParaRPr sz="950">
              <a:latin typeface="微软雅黑"/>
              <a:cs typeface="微软雅黑"/>
            </a:endParaRPr>
          </a:p>
          <a:p>
            <a:pPr marL="25400">
              <a:lnSpc>
                <a:spcPct val="100000"/>
              </a:lnSpc>
              <a:spcBef>
                <a:spcPts val="1110"/>
              </a:spcBef>
            </a:pPr>
            <a:r>
              <a:rPr sz="950" b="1" spc="25" dirty="0">
                <a:solidFill>
                  <a:srgbClr val="333333"/>
                </a:solidFill>
                <a:latin typeface="微软雅黑"/>
                <a:cs typeface="微软雅黑"/>
              </a:rPr>
              <a:t>答：</a:t>
            </a:r>
            <a:r>
              <a:rPr sz="950" b="1" spc="70" dirty="0">
                <a:solidFill>
                  <a:srgbClr val="333333"/>
                </a:solidFill>
                <a:latin typeface="Trebuchet MS"/>
                <a:cs typeface="Trebuchet MS"/>
              </a:rPr>
              <a:t>Nginx</a:t>
            </a:r>
            <a:r>
              <a:rPr sz="950" b="1" spc="25" dirty="0">
                <a:solidFill>
                  <a:srgbClr val="333333"/>
                </a:solidFill>
                <a:latin typeface="微软雅黑"/>
                <a:cs typeface="微软雅黑"/>
              </a:rPr>
              <a:t>服务程序比较稳定，原因是采用了的资源分配技术，降低了</a:t>
            </a:r>
            <a:r>
              <a:rPr sz="950" b="1" spc="60" dirty="0">
                <a:solidFill>
                  <a:srgbClr val="333333"/>
                </a:solidFill>
                <a:latin typeface="Trebuchet MS"/>
                <a:cs typeface="Trebuchet MS"/>
              </a:rPr>
              <a:t>CPU</a:t>
            </a:r>
            <a:r>
              <a:rPr sz="950" b="1" spc="25" dirty="0">
                <a:solidFill>
                  <a:srgbClr val="333333"/>
                </a:solidFill>
                <a:latin typeface="微软雅黑"/>
                <a:cs typeface="微软雅黑"/>
              </a:rPr>
              <a:t>与内存的占用率，所以使用</a:t>
            </a:r>
            <a:endParaRPr sz="950">
              <a:latin typeface="微软雅黑"/>
              <a:cs typeface="微软雅黑"/>
            </a:endParaRPr>
          </a:p>
          <a:p>
            <a:pPr marL="25400">
              <a:lnSpc>
                <a:spcPct val="100000"/>
              </a:lnSpc>
              <a:spcBef>
                <a:spcPts val="360"/>
              </a:spcBef>
            </a:pPr>
            <a:r>
              <a:rPr sz="950" b="1" spc="70" dirty="0">
                <a:solidFill>
                  <a:srgbClr val="333333"/>
                </a:solidFill>
                <a:latin typeface="Trebuchet MS"/>
                <a:cs typeface="Trebuchet MS"/>
              </a:rPr>
              <a:t>Nginx</a:t>
            </a:r>
            <a:r>
              <a:rPr sz="950" b="1" spc="25" dirty="0">
                <a:solidFill>
                  <a:srgbClr val="333333"/>
                </a:solidFill>
                <a:latin typeface="微软雅黑"/>
                <a:cs typeface="微软雅黑"/>
              </a:rPr>
              <a:t>程序部署的动态网站环境不仅十分稳定、高效，而且消耗的系统资源也很少。</a:t>
            </a:r>
            <a:endParaRPr sz="950">
              <a:latin typeface="微软雅黑"/>
              <a:cs typeface="微软雅黑"/>
            </a:endParaRPr>
          </a:p>
          <a:p>
            <a:pPr marL="220345" indent="-195580">
              <a:lnSpc>
                <a:spcPct val="100000"/>
              </a:lnSpc>
              <a:spcBef>
                <a:spcPts val="1110"/>
              </a:spcBef>
              <a:buSzPct val="89473"/>
              <a:buFont typeface="Trebuchet MS"/>
              <a:buAutoNum type="arabicPeriod" startAt="6"/>
              <a:tabLst>
                <a:tab pos="220979" algn="l"/>
              </a:tabLst>
            </a:pPr>
            <a:r>
              <a:rPr sz="950" b="1" spc="25" dirty="0">
                <a:solidFill>
                  <a:srgbClr val="333333"/>
                </a:solidFill>
                <a:latin typeface="微软雅黑"/>
                <a:cs typeface="微软雅黑"/>
              </a:rPr>
              <a:t>如何禁止</a:t>
            </a:r>
            <a:r>
              <a:rPr sz="950" b="1" spc="65" dirty="0">
                <a:solidFill>
                  <a:srgbClr val="333333"/>
                </a:solidFill>
                <a:latin typeface="Trebuchet MS"/>
                <a:cs typeface="Trebuchet MS"/>
              </a:rPr>
              <a:t>php</a:t>
            </a:r>
            <a:r>
              <a:rPr sz="950" b="1" spc="25" dirty="0">
                <a:solidFill>
                  <a:srgbClr val="333333"/>
                </a:solidFill>
                <a:latin typeface="微软雅黑"/>
                <a:cs typeface="微软雅黑"/>
              </a:rPr>
              <a:t>服务程序中不安全的功能？</a:t>
            </a:r>
            <a:endParaRPr sz="950">
              <a:latin typeface="微软雅黑"/>
              <a:cs typeface="微软雅黑"/>
            </a:endParaRPr>
          </a:p>
          <a:p>
            <a:pPr>
              <a:lnSpc>
                <a:spcPct val="100000"/>
              </a:lnSpc>
              <a:spcBef>
                <a:spcPts val="80"/>
              </a:spcBef>
              <a:buClr>
                <a:srgbClr val="333333"/>
              </a:buClr>
              <a:buFont typeface="Trebuchet MS"/>
              <a:buAutoNum type="arabicPeriod" startAt="6"/>
            </a:pPr>
            <a:endParaRPr sz="600">
              <a:latin typeface="微软雅黑"/>
              <a:cs typeface="微软雅黑"/>
            </a:endParaRPr>
          </a:p>
          <a:p>
            <a:pPr marL="25400">
              <a:lnSpc>
                <a:spcPct val="100000"/>
              </a:lnSpc>
            </a:pPr>
            <a:r>
              <a:rPr sz="950" b="1" spc="25" dirty="0">
                <a:solidFill>
                  <a:srgbClr val="333333"/>
                </a:solidFill>
                <a:latin typeface="微软雅黑"/>
                <a:cs typeface="微软雅黑"/>
              </a:rPr>
              <a:t>答：编辑</a:t>
            </a:r>
            <a:r>
              <a:rPr sz="950" b="1" spc="65" dirty="0">
                <a:solidFill>
                  <a:srgbClr val="333333"/>
                </a:solidFill>
                <a:latin typeface="Trebuchet MS"/>
                <a:cs typeface="Trebuchet MS"/>
              </a:rPr>
              <a:t>php</a:t>
            </a:r>
            <a:r>
              <a:rPr sz="950" b="1" spc="25" dirty="0">
                <a:solidFill>
                  <a:srgbClr val="333333"/>
                </a:solidFill>
                <a:latin typeface="微软雅黑"/>
                <a:cs typeface="微软雅黑"/>
              </a:rPr>
              <a:t>服务程序的配置文件（</a:t>
            </a:r>
            <a:r>
              <a:rPr sz="950" b="1" spc="40" dirty="0">
                <a:solidFill>
                  <a:srgbClr val="333333"/>
                </a:solidFill>
                <a:latin typeface="Trebuchet MS"/>
                <a:cs typeface="Trebuchet MS"/>
              </a:rPr>
              <a:t>/usr/local/php/etc/php.ini</a:t>
            </a:r>
            <a:r>
              <a:rPr sz="950" b="1" spc="25" dirty="0">
                <a:solidFill>
                  <a:srgbClr val="333333"/>
                </a:solidFill>
                <a:latin typeface="微软雅黑"/>
                <a:cs typeface="微软雅黑"/>
              </a:rPr>
              <a:t>），把要禁用的功能追加到</a:t>
            </a:r>
            <a:endParaRPr sz="950">
              <a:latin typeface="微软雅黑"/>
              <a:cs typeface="微软雅黑"/>
            </a:endParaRPr>
          </a:p>
          <a:p>
            <a:pPr marL="25400">
              <a:lnSpc>
                <a:spcPct val="100000"/>
              </a:lnSpc>
              <a:spcBef>
                <a:spcPts val="360"/>
              </a:spcBef>
            </a:pPr>
            <a:r>
              <a:rPr sz="950" b="1" spc="40" dirty="0">
                <a:solidFill>
                  <a:srgbClr val="333333"/>
                </a:solidFill>
                <a:latin typeface="Trebuchet MS"/>
                <a:cs typeface="Trebuchet MS"/>
              </a:rPr>
              <a:t>disable_functions</a:t>
            </a:r>
            <a:r>
              <a:rPr sz="950" b="1" spc="25" dirty="0">
                <a:solidFill>
                  <a:srgbClr val="333333"/>
                </a:solidFill>
                <a:latin typeface="微软雅黑"/>
                <a:cs typeface="微软雅黑"/>
              </a:rPr>
              <a:t>参数之后即可。</a:t>
            </a:r>
            <a:endParaRPr sz="950">
              <a:latin typeface="微软雅黑"/>
              <a:cs typeface="微软雅黑"/>
            </a:endParaRPr>
          </a:p>
          <a:p>
            <a:pPr marL="252095" indent="-227329">
              <a:lnSpc>
                <a:spcPct val="100000"/>
              </a:lnSpc>
              <a:spcBef>
                <a:spcPts val="1110"/>
              </a:spcBef>
              <a:buSzPct val="89473"/>
              <a:buFont typeface="Trebuchet MS"/>
              <a:buAutoNum type="arabicPeriod" startAt="7"/>
              <a:tabLst>
                <a:tab pos="252729" algn="l"/>
              </a:tabLst>
            </a:pPr>
            <a:r>
              <a:rPr sz="950" b="1" spc="25" dirty="0">
                <a:solidFill>
                  <a:srgbClr val="333333"/>
                </a:solidFill>
                <a:latin typeface="微软雅黑"/>
                <a:cs typeface="微软雅黑"/>
              </a:rPr>
              <a:t>对于处于创业阶段的小站长群体来说，适合购买哪种服务器类型呢？</a:t>
            </a:r>
            <a:endParaRPr sz="950">
              <a:latin typeface="微软雅黑"/>
              <a:cs typeface="微软雅黑"/>
            </a:endParaRPr>
          </a:p>
          <a:p>
            <a:pPr marL="25400" marR="199390">
              <a:lnSpc>
                <a:spcPct val="131600"/>
              </a:lnSpc>
              <a:spcBef>
                <a:spcPts val="825"/>
              </a:spcBef>
            </a:pPr>
            <a:r>
              <a:rPr sz="950" b="1" spc="25" dirty="0">
                <a:solidFill>
                  <a:srgbClr val="333333"/>
                </a:solidFill>
                <a:latin typeface="微软雅黑"/>
                <a:cs typeface="微软雅黑"/>
              </a:rPr>
              <a:t>答：刘遄老师建议他们选择云服务器类型，不但费用便宜（每个月费用不超过</a:t>
            </a:r>
            <a:r>
              <a:rPr sz="950" b="1" dirty="0">
                <a:solidFill>
                  <a:srgbClr val="333333"/>
                </a:solidFill>
                <a:latin typeface="Trebuchet MS"/>
                <a:cs typeface="Trebuchet MS"/>
              </a:rPr>
              <a:t>100</a:t>
            </a:r>
            <a:r>
              <a:rPr sz="950" b="1" spc="20" dirty="0">
                <a:solidFill>
                  <a:srgbClr val="333333"/>
                </a:solidFill>
                <a:latin typeface="微软雅黑"/>
                <a:cs typeface="微软雅黑"/>
              </a:rPr>
              <a:t>元人民币），而且性 </a:t>
            </a:r>
            <a:r>
              <a:rPr sz="950" b="1" spc="25" dirty="0">
                <a:solidFill>
                  <a:srgbClr val="333333"/>
                </a:solidFill>
                <a:latin typeface="微软雅黑"/>
                <a:cs typeface="微软雅黑"/>
              </a:rPr>
              <a:t>能也十分强劲。</a:t>
            </a:r>
            <a:endParaRPr sz="950">
              <a:latin typeface="微软雅黑"/>
              <a:cs typeface="微软雅黑"/>
            </a:endParaRPr>
          </a:p>
        </p:txBody>
      </p:sp>
      <p:sp>
        <p:nvSpPr>
          <p:cNvPr id="4" name="object 4"/>
          <p:cNvSpPr txBox="1"/>
          <p:nvPr/>
        </p:nvSpPr>
        <p:spPr>
          <a:xfrm>
            <a:off x="3673017" y="10217035"/>
            <a:ext cx="220979" cy="185420"/>
          </a:xfrm>
          <a:prstGeom prst="rect">
            <a:avLst/>
          </a:prstGeom>
        </p:spPr>
        <p:txBody>
          <a:bodyPr vert="horz" wrap="square" lIns="0" tIns="17145" rIns="0" bIns="0" rtlCol="0">
            <a:spAutoFit/>
          </a:bodyPr>
          <a:lstStyle/>
          <a:p>
            <a:pPr marL="40005">
              <a:lnSpc>
                <a:spcPct val="100000"/>
              </a:lnSpc>
              <a:spcBef>
                <a:spcPts val="135"/>
              </a:spcBef>
            </a:pPr>
            <a:fld id="{81D60167-4931-47E6-BA6A-407CBD079E47}" type="slidenum">
              <a:rPr sz="800" dirty="0">
                <a:latin typeface="小哥哥网恋吗"/>
                <a:cs typeface="小哥哥网恋吗"/>
              </a:rPr>
              <a:t>376</a:t>
            </a:fld>
            <a:endParaRPr sz="800">
              <a:latin typeface="小哥哥网恋吗"/>
              <a:cs typeface="小哥哥网恋吗"/>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08"/>
            <a:ext cx="5650950" cy="5793891"/>
          </a:xfrm>
          <a:prstGeom prst="rect">
            <a:avLst/>
          </a:prstGeom>
        </p:spPr>
      </p:pic>
      <p:sp>
        <p:nvSpPr>
          <p:cNvPr id="3" name="object 3"/>
          <p:cNvSpPr txBox="1"/>
          <p:nvPr/>
        </p:nvSpPr>
        <p:spPr>
          <a:xfrm>
            <a:off x="946424" y="6263870"/>
            <a:ext cx="5555615" cy="6508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6-8</a:t>
            </a:r>
            <a:r>
              <a:rPr sz="950" spc="-35" dirty="0">
                <a:solidFill>
                  <a:srgbClr val="333333"/>
                </a:solidFill>
                <a:latin typeface="Trebuchet MS"/>
                <a:cs typeface="Trebuchet MS"/>
              </a:rPr>
              <a:t> </a:t>
            </a:r>
            <a:r>
              <a:rPr sz="950" spc="25" dirty="0">
                <a:solidFill>
                  <a:srgbClr val="333333"/>
                </a:solidFill>
                <a:latin typeface="微软雅黑"/>
                <a:cs typeface="微软雅黑"/>
              </a:rPr>
              <a:t>选择添加硬件类型</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第</a:t>
            </a:r>
            <a:r>
              <a:rPr sz="950" spc="55" dirty="0">
                <a:solidFill>
                  <a:srgbClr val="333333"/>
                </a:solidFill>
                <a:latin typeface="Trebuchet MS"/>
                <a:cs typeface="Trebuchet MS"/>
              </a:rPr>
              <a:t>3</a:t>
            </a:r>
            <a:r>
              <a:rPr sz="950" spc="25" dirty="0">
                <a:solidFill>
                  <a:srgbClr val="333333"/>
                </a:solidFill>
                <a:latin typeface="微软雅黑"/>
                <a:cs typeface="微软雅黑"/>
              </a:rPr>
              <a:t>步：选择虚拟硬盘的类型为</a:t>
            </a:r>
            <a:r>
              <a:rPr sz="950" spc="45" dirty="0">
                <a:solidFill>
                  <a:srgbClr val="333333"/>
                </a:solidFill>
                <a:latin typeface="Trebuchet MS"/>
                <a:cs typeface="Trebuchet MS"/>
              </a:rPr>
              <a:t>SATA</a:t>
            </a:r>
            <a:r>
              <a:rPr sz="950" spc="25" dirty="0">
                <a:solidFill>
                  <a:srgbClr val="333333"/>
                </a:solidFill>
                <a:latin typeface="微软雅黑"/>
                <a:cs typeface="微软雅黑"/>
              </a:rPr>
              <a:t>，并单击</a:t>
            </a:r>
            <a:r>
              <a:rPr sz="950" spc="-160" dirty="0">
                <a:solidFill>
                  <a:srgbClr val="333333"/>
                </a:solidFill>
                <a:latin typeface="Trebuchet MS"/>
                <a:cs typeface="Trebuchet MS"/>
              </a:rPr>
              <a:t>“</a:t>
            </a:r>
            <a:r>
              <a:rPr sz="950" spc="25" dirty="0">
                <a:solidFill>
                  <a:srgbClr val="333333"/>
                </a:solidFill>
                <a:latin typeface="微软雅黑"/>
                <a:cs typeface="微软雅黑"/>
              </a:rPr>
              <a:t>下一步</a:t>
            </a:r>
            <a:r>
              <a:rPr sz="950" spc="-160" dirty="0">
                <a:solidFill>
                  <a:srgbClr val="333333"/>
                </a:solidFill>
                <a:latin typeface="Trebuchet MS"/>
                <a:cs typeface="Trebuchet MS"/>
              </a:rPr>
              <a:t>”</a:t>
            </a:r>
            <a:r>
              <a:rPr sz="950" spc="20" dirty="0">
                <a:solidFill>
                  <a:srgbClr val="333333"/>
                </a:solidFill>
                <a:latin typeface="微软雅黑"/>
                <a:cs typeface="微软雅黑"/>
              </a:rPr>
              <a:t>按钮，这样虚拟机中的设备名称过一会儿后应该 </a:t>
            </a:r>
            <a:r>
              <a:rPr sz="950" spc="25" dirty="0">
                <a:solidFill>
                  <a:srgbClr val="333333"/>
                </a:solidFill>
                <a:latin typeface="微软雅黑"/>
                <a:cs typeface="微软雅黑"/>
              </a:rPr>
              <a:t>为</a:t>
            </a:r>
            <a:r>
              <a:rPr sz="950" spc="5" dirty="0">
                <a:solidFill>
                  <a:srgbClr val="333333"/>
                </a:solidFill>
                <a:latin typeface="Trebuchet MS"/>
                <a:cs typeface="Trebuchet MS"/>
              </a:rPr>
              <a:t>/dev/sdb</a:t>
            </a:r>
            <a:r>
              <a:rPr sz="950" spc="5" dirty="0">
                <a:solidFill>
                  <a:srgbClr val="333333"/>
                </a:solidFill>
                <a:latin typeface="微软雅黑"/>
                <a:cs typeface="微软雅黑"/>
              </a:rPr>
              <a:t>，</a:t>
            </a:r>
            <a:r>
              <a:rPr sz="950" spc="25" dirty="0">
                <a:solidFill>
                  <a:srgbClr val="333333"/>
                </a:solidFill>
                <a:latin typeface="微软雅黑"/>
                <a:cs typeface="微软雅黑"/>
              </a:rPr>
              <a:t>如图</a:t>
            </a:r>
            <a:r>
              <a:rPr sz="950" spc="25" dirty="0">
                <a:solidFill>
                  <a:srgbClr val="333333"/>
                </a:solidFill>
                <a:latin typeface="Trebuchet MS"/>
                <a:cs typeface="Trebuchet MS"/>
              </a:rPr>
              <a:t>6-9</a:t>
            </a:r>
            <a:r>
              <a:rPr sz="950" spc="25" dirty="0">
                <a:solidFill>
                  <a:srgbClr val="333333"/>
                </a:solidFill>
                <a:latin typeface="微软雅黑"/>
                <a:cs typeface="微软雅黑"/>
              </a:rPr>
              <a:t>所示。</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38</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08"/>
            <a:ext cx="5650950" cy="5793891"/>
          </a:xfrm>
          <a:prstGeom prst="rect">
            <a:avLst/>
          </a:prstGeom>
        </p:spPr>
      </p:pic>
      <p:sp>
        <p:nvSpPr>
          <p:cNvPr id="3" name="object 3"/>
          <p:cNvSpPr txBox="1"/>
          <p:nvPr/>
        </p:nvSpPr>
        <p:spPr>
          <a:xfrm>
            <a:off x="946424" y="6263860"/>
            <a:ext cx="5477510" cy="4603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6-9</a:t>
            </a:r>
            <a:r>
              <a:rPr sz="950" spc="-35" dirty="0">
                <a:solidFill>
                  <a:srgbClr val="333333"/>
                </a:solidFill>
                <a:latin typeface="Trebuchet MS"/>
                <a:cs typeface="Trebuchet MS"/>
              </a:rPr>
              <a:t> </a:t>
            </a:r>
            <a:r>
              <a:rPr sz="950" spc="25" dirty="0">
                <a:solidFill>
                  <a:srgbClr val="333333"/>
                </a:solidFill>
                <a:latin typeface="微软雅黑"/>
                <a:cs typeface="微软雅黑"/>
              </a:rPr>
              <a:t>选择硬盘设备类型</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第</a:t>
            </a:r>
            <a:r>
              <a:rPr sz="950" spc="55" dirty="0">
                <a:solidFill>
                  <a:srgbClr val="333333"/>
                </a:solidFill>
                <a:latin typeface="Trebuchet MS"/>
                <a:cs typeface="Trebuchet MS"/>
              </a:rPr>
              <a:t>4</a:t>
            </a:r>
            <a:r>
              <a:rPr sz="950" spc="25" dirty="0">
                <a:solidFill>
                  <a:srgbClr val="333333"/>
                </a:solidFill>
                <a:latin typeface="微软雅黑"/>
                <a:cs typeface="微软雅黑"/>
              </a:rPr>
              <a:t>步：选中</a:t>
            </a:r>
            <a:r>
              <a:rPr sz="950" spc="-160" dirty="0">
                <a:solidFill>
                  <a:srgbClr val="333333"/>
                </a:solidFill>
                <a:latin typeface="Trebuchet MS"/>
                <a:cs typeface="Trebuchet MS"/>
              </a:rPr>
              <a:t>“</a:t>
            </a:r>
            <a:r>
              <a:rPr sz="950" spc="25" dirty="0">
                <a:solidFill>
                  <a:srgbClr val="333333"/>
                </a:solidFill>
                <a:latin typeface="微软雅黑"/>
                <a:cs typeface="微软雅黑"/>
              </a:rPr>
              <a:t>创建新虚拟磁盘</a:t>
            </a:r>
            <a:r>
              <a:rPr sz="950" spc="-160" dirty="0">
                <a:solidFill>
                  <a:srgbClr val="333333"/>
                </a:solidFill>
                <a:latin typeface="Trebuchet MS"/>
                <a:cs typeface="Trebuchet MS"/>
              </a:rPr>
              <a:t>”</a:t>
            </a:r>
            <a:r>
              <a:rPr sz="950" spc="25" dirty="0">
                <a:solidFill>
                  <a:srgbClr val="333333"/>
                </a:solidFill>
                <a:latin typeface="微软雅黑"/>
                <a:cs typeface="微软雅黑"/>
              </a:rPr>
              <a:t>单选按钮，而不是其他选项，再次单击</a:t>
            </a:r>
            <a:r>
              <a:rPr sz="950" spc="-160" dirty="0">
                <a:solidFill>
                  <a:srgbClr val="333333"/>
                </a:solidFill>
                <a:latin typeface="Trebuchet MS"/>
                <a:cs typeface="Trebuchet MS"/>
              </a:rPr>
              <a:t>“</a:t>
            </a:r>
            <a:r>
              <a:rPr sz="950" spc="25" dirty="0">
                <a:solidFill>
                  <a:srgbClr val="333333"/>
                </a:solidFill>
                <a:latin typeface="微软雅黑"/>
                <a:cs typeface="微软雅黑"/>
              </a:rPr>
              <a:t>下一步</a:t>
            </a:r>
            <a:r>
              <a:rPr sz="950" spc="-160" dirty="0">
                <a:solidFill>
                  <a:srgbClr val="333333"/>
                </a:solidFill>
                <a:latin typeface="Trebuchet MS"/>
                <a:cs typeface="Trebuchet MS"/>
              </a:rPr>
              <a:t>”</a:t>
            </a:r>
            <a:r>
              <a:rPr sz="950" spc="25" dirty="0">
                <a:solidFill>
                  <a:srgbClr val="333333"/>
                </a:solidFill>
                <a:latin typeface="微软雅黑"/>
                <a:cs typeface="微软雅黑"/>
              </a:rPr>
              <a:t>按钮，如图</a:t>
            </a:r>
            <a:r>
              <a:rPr sz="950" spc="35" dirty="0">
                <a:solidFill>
                  <a:srgbClr val="333333"/>
                </a:solidFill>
                <a:latin typeface="Trebuchet MS"/>
                <a:cs typeface="Trebuchet MS"/>
              </a:rPr>
              <a:t>6-10</a:t>
            </a:r>
            <a:r>
              <a:rPr sz="950" spc="25" dirty="0">
                <a:solidFill>
                  <a:srgbClr val="333333"/>
                </a:solidFill>
                <a:latin typeface="微软雅黑"/>
                <a:cs typeface="微软雅黑"/>
              </a:rPr>
              <a:t>所示。</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39</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38319" y="377523"/>
            <a:ext cx="835025" cy="159385"/>
          </a:xfrm>
          <a:prstGeom prst="rect">
            <a:avLst/>
          </a:prstGeom>
        </p:spPr>
        <p:txBody>
          <a:bodyPr vert="horz" wrap="square" lIns="0" tIns="15875" rIns="0" bIns="0" rtlCol="0">
            <a:spAutoFit/>
          </a:bodyPr>
          <a:lstStyle/>
          <a:p>
            <a:pPr marL="12700">
              <a:lnSpc>
                <a:spcPct val="100000"/>
              </a:lnSpc>
              <a:spcBef>
                <a:spcPts val="125"/>
              </a:spcBef>
            </a:pPr>
            <a:r>
              <a:rPr sz="850" b="1" spc="-15" dirty="0">
                <a:solidFill>
                  <a:srgbClr val="4183C4"/>
                </a:solidFill>
                <a:latin typeface="Trebuchet MS"/>
                <a:cs typeface="Trebuchet MS"/>
              </a:rPr>
              <a:t>20.1</a:t>
            </a:r>
            <a:r>
              <a:rPr sz="850" b="1" spc="-30" dirty="0">
                <a:solidFill>
                  <a:srgbClr val="4183C4"/>
                </a:solidFill>
                <a:latin typeface="Trebuchet MS"/>
                <a:cs typeface="Trebuchet MS"/>
              </a:rPr>
              <a:t> </a:t>
            </a:r>
            <a:r>
              <a:rPr sz="850" b="1" spc="25" dirty="0">
                <a:solidFill>
                  <a:srgbClr val="4183C4"/>
                </a:solidFill>
                <a:latin typeface="微软雅黑"/>
                <a:cs typeface="微软雅黑"/>
              </a:rPr>
              <a:t>源码包程序</a:t>
            </a:r>
            <a:endParaRPr sz="850">
              <a:latin typeface="微软雅黑"/>
              <a:cs typeface="微软雅黑"/>
            </a:endParaRPr>
          </a:p>
        </p:txBody>
      </p:sp>
      <p:sp>
        <p:nvSpPr>
          <p:cNvPr id="3" name="object 3"/>
          <p:cNvSpPr txBox="1"/>
          <p:nvPr/>
        </p:nvSpPr>
        <p:spPr>
          <a:xfrm>
            <a:off x="1392400" y="511308"/>
            <a:ext cx="1816100" cy="1397635"/>
          </a:xfrm>
          <a:prstGeom prst="rect">
            <a:avLst/>
          </a:prstGeom>
        </p:spPr>
        <p:txBody>
          <a:bodyPr vert="horz" wrap="square" lIns="0" tIns="53975" rIns="0" bIns="0" rtlCol="0">
            <a:spAutoFit/>
          </a:bodyPr>
          <a:lstStyle/>
          <a:p>
            <a:pPr marL="12700">
              <a:lnSpc>
                <a:spcPct val="100000"/>
              </a:lnSpc>
              <a:spcBef>
                <a:spcPts val="425"/>
              </a:spcBef>
            </a:pPr>
            <a:r>
              <a:rPr sz="850" b="1" spc="30" dirty="0">
                <a:solidFill>
                  <a:srgbClr val="4183C4"/>
                </a:solidFill>
                <a:latin typeface="Trebuchet MS"/>
                <a:cs typeface="Trebuchet MS"/>
              </a:rPr>
              <a:t>Tips</a:t>
            </a:r>
            <a:endParaRPr sz="850">
              <a:latin typeface="Trebuchet MS"/>
              <a:cs typeface="Trebuchet MS"/>
            </a:endParaRPr>
          </a:p>
          <a:p>
            <a:pPr marL="709930" lvl="1" indent="-252095">
              <a:lnSpc>
                <a:spcPct val="100000"/>
              </a:lnSpc>
              <a:spcBef>
                <a:spcPts val="330"/>
              </a:spcBef>
              <a:buAutoNum type="arabicPeriod" startAt="2"/>
              <a:tabLst>
                <a:tab pos="710565" algn="l"/>
              </a:tabLst>
            </a:pPr>
            <a:r>
              <a:rPr sz="850" b="1" spc="100" dirty="0">
                <a:solidFill>
                  <a:srgbClr val="4183C4"/>
                </a:solidFill>
                <a:latin typeface="Trebuchet MS"/>
                <a:cs typeface="Trebuchet MS"/>
              </a:rPr>
              <a:t>LNMP</a:t>
            </a:r>
            <a:r>
              <a:rPr sz="850" b="1" spc="25" dirty="0">
                <a:solidFill>
                  <a:srgbClr val="4183C4"/>
                </a:solidFill>
                <a:latin typeface="微软雅黑"/>
                <a:cs typeface="微软雅黑"/>
              </a:rPr>
              <a:t>动态网站架构</a:t>
            </a:r>
            <a:endParaRPr sz="850">
              <a:latin typeface="微软雅黑"/>
              <a:cs typeface="微软雅黑"/>
            </a:endParaRPr>
          </a:p>
          <a:p>
            <a:pPr marL="12700">
              <a:lnSpc>
                <a:spcPct val="100000"/>
              </a:lnSpc>
              <a:spcBef>
                <a:spcPts val="330"/>
              </a:spcBef>
            </a:pPr>
            <a:r>
              <a:rPr sz="850" b="1" spc="30" dirty="0">
                <a:solidFill>
                  <a:srgbClr val="4183C4"/>
                </a:solidFill>
                <a:latin typeface="Trebuchet MS"/>
                <a:cs typeface="Trebuchet MS"/>
              </a:rPr>
              <a:t>Tips</a:t>
            </a:r>
            <a:endParaRPr sz="850">
              <a:latin typeface="Trebuchet MS"/>
              <a:cs typeface="Trebuchet MS"/>
            </a:endParaRPr>
          </a:p>
          <a:p>
            <a:pPr marL="1028700" lvl="2" indent="-347980">
              <a:lnSpc>
                <a:spcPct val="100000"/>
              </a:lnSpc>
              <a:spcBef>
                <a:spcPts val="330"/>
              </a:spcBef>
              <a:buFont typeface="Trebuchet MS"/>
              <a:buAutoNum type="arabicPeriod"/>
              <a:tabLst>
                <a:tab pos="1029335" algn="l"/>
              </a:tabLst>
            </a:pPr>
            <a:r>
              <a:rPr sz="850" b="1" spc="25" dirty="0">
                <a:solidFill>
                  <a:srgbClr val="4183C4"/>
                </a:solidFill>
                <a:latin typeface="微软雅黑"/>
                <a:cs typeface="微软雅黑"/>
              </a:rPr>
              <a:t>配置</a:t>
            </a:r>
            <a:r>
              <a:rPr sz="850" b="1" spc="65" dirty="0">
                <a:solidFill>
                  <a:srgbClr val="4183C4"/>
                </a:solidFill>
                <a:latin typeface="Trebuchet MS"/>
                <a:cs typeface="Trebuchet MS"/>
              </a:rPr>
              <a:t>Nginx</a:t>
            </a:r>
            <a:r>
              <a:rPr sz="850" b="1" spc="25" dirty="0">
                <a:solidFill>
                  <a:srgbClr val="4183C4"/>
                </a:solidFill>
                <a:latin typeface="微软雅黑"/>
                <a:cs typeface="微软雅黑"/>
              </a:rPr>
              <a:t>服务</a:t>
            </a:r>
            <a:endParaRPr sz="850">
              <a:latin typeface="微软雅黑"/>
              <a:cs typeface="微软雅黑"/>
            </a:endParaRPr>
          </a:p>
          <a:p>
            <a:pPr marL="1028700" lvl="2" indent="-347980">
              <a:lnSpc>
                <a:spcPct val="100000"/>
              </a:lnSpc>
              <a:spcBef>
                <a:spcPts val="330"/>
              </a:spcBef>
              <a:buFont typeface="Trebuchet MS"/>
              <a:buAutoNum type="arabicPeriod"/>
              <a:tabLst>
                <a:tab pos="1029335" algn="l"/>
              </a:tabLst>
            </a:pPr>
            <a:r>
              <a:rPr sz="850" b="1" spc="25" dirty="0">
                <a:solidFill>
                  <a:srgbClr val="4183C4"/>
                </a:solidFill>
                <a:latin typeface="微软雅黑"/>
                <a:cs typeface="微软雅黑"/>
              </a:rPr>
              <a:t>配置</a:t>
            </a:r>
            <a:r>
              <a:rPr sz="850" b="1" spc="75" dirty="0">
                <a:solidFill>
                  <a:srgbClr val="4183C4"/>
                </a:solidFill>
                <a:latin typeface="Trebuchet MS"/>
                <a:cs typeface="Trebuchet MS"/>
              </a:rPr>
              <a:t>Mysql</a:t>
            </a:r>
            <a:r>
              <a:rPr sz="850" b="1" spc="25" dirty="0">
                <a:solidFill>
                  <a:srgbClr val="4183C4"/>
                </a:solidFill>
                <a:latin typeface="微软雅黑"/>
                <a:cs typeface="微软雅黑"/>
              </a:rPr>
              <a:t>服务</a:t>
            </a:r>
            <a:endParaRPr sz="850">
              <a:latin typeface="微软雅黑"/>
              <a:cs typeface="微软雅黑"/>
            </a:endParaRPr>
          </a:p>
          <a:p>
            <a:pPr marL="1028700" lvl="2" indent="-347980">
              <a:lnSpc>
                <a:spcPct val="100000"/>
              </a:lnSpc>
              <a:spcBef>
                <a:spcPts val="330"/>
              </a:spcBef>
              <a:buFont typeface="Trebuchet MS"/>
              <a:buAutoNum type="arabicPeriod"/>
              <a:tabLst>
                <a:tab pos="1029335" algn="l"/>
              </a:tabLst>
            </a:pPr>
            <a:r>
              <a:rPr sz="850" b="1" spc="25" dirty="0">
                <a:solidFill>
                  <a:srgbClr val="4183C4"/>
                </a:solidFill>
                <a:latin typeface="微软雅黑"/>
                <a:cs typeface="微软雅黑"/>
              </a:rPr>
              <a:t>配置</a:t>
            </a:r>
            <a:r>
              <a:rPr sz="850" b="1" spc="60" dirty="0">
                <a:solidFill>
                  <a:srgbClr val="4183C4"/>
                </a:solidFill>
                <a:latin typeface="Trebuchet MS"/>
                <a:cs typeface="Trebuchet MS"/>
              </a:rPr>
              <a:t>php</a:t>
            </a:r>
            <a:r>
              <a:rPr sz="850" b="1" spc="25" dirty="0">
                <a:solidFill>
                  <a:srgbClr val="4183C4"/>
                </a:solidFill>
                <a:latin typeface="微软雅黑"/>
                <a:cs typeface="微软雅黑"/>
              </a:rPr>
              <a:t>服务</a:t>
            </a:r>
            <a:endParaRPr sz="850">
              <a:latin typeface="微软雅黑"/>
              <a:cs typeface="微软雅黑"/>
            </a:endParaRPr>
          </a:p>
          <a:p>
            <a:pPr marL="709930" lvl="1" indent="-252095">
              <a:lnSpc>
                <a:spcPct val="100000"/>
              </a:lnSpc>
              <a:spcBef>
                <a:spcPts val="330"/>
              </a:spcBef>
              <a:buFont typeface="Trebuchet MS"/>
              <a:buAutoNum type="arabicPeriod" startAt="3"/>
              <a:tabLst>
                <a:tab pos="710565" algn="l"/>
              </a:tabLst>
            </a:pPr>
            <a:r>
              <a:rPr sz="850" b="1" spc="25" dirty="0">
                <a:solidFill>
                  <a:srgbClr val="4183C4"/>
                </a:solidFill>
                <a:latin typeface="微软雅黑"/>
                <a:cs typeface="微软雅黑"/>
              </a:rPr>
              <a:t>搭建</a:t>
            </a:r>
            <a:r>
              <a:rPr sz="850" b="1" spc="40" dirty="0">
                <a:solidFill>
                  <a:srgbClr val="4183C4"/>
                </a:solidFill>
                <a:latin typeface="Trebuchet MS"/>
                <a:cs typeface="Trebuchet MS"/>
              </a:rPr>
              <a:t>Discuz</a:t>
            </a:r>
            <a:r>
              <a:rPr sz="850" b="1" spc="25" dirty="0">
                <a:solidFill>
                  <a:srgbClr val="4183C4"/>
                </a:solidFill>
                <a:latin typeface="微软雅黑"/>
                <a:cs typeface="微软雅黑"/>
              </a:rPr>
              <a:t>论坛</a:t>
            </a:r>
            <a:endParaRPr sz="850">
              <a:latin typeface="微软雅黑"/>
              <a:cs typeface="微软雅黑"/>
            </a:endParaRPr>
          </a:p>
          <a:p>
            <a:pPr marL="709930" lvl="1" indent="-252095">
              <a:lnSpc>
                <a:spcPct val="100000"/>
              </a:lnSpc>
              <a:spcBef>
                <a:spcPts val="330"/>
              </a:spcBef>
              <a:buFont typeface="Trebuchet MS"/>
              <a:buAutoNum type="arabicPeriod" startAt="3"/>
              <a:tabLst>
                <a:tab pos="710565" algn="l"/>
              </a:tabLst>
            </a:pPr>
            <a:r>
              <a:rPr sz="850" b="1" spc="25" dirty="0">
                <a:solidFill>
                  <a:srgbClr val="4183C4"/>
                </a:solidFill>
                <a:latin typeface="微软雅黑"/>
                <a:cs typeface="微软雅黑"/>
              </a:rPr>
              <a:t>选购服务器主机</a:t>
            </a:r>
            <a:endParaRPr sz="850">
              <a:latin typeface="微软雅黑"/>
              <a:cs typeface="微软雅黑"/>
            </a:endParaRPr>
          </a:p>
        </p:txBody>
      </p:sp>
      <p:sp>
        <p:nvSpPr>
          <p:cNvPr id="4" name="object 4"/>
          <p:cNvSpPr/>
          <p:nvPr/>
        </p:nvSpPr>
        <p:spPr>
          <a:xfrm>
            <a:off x="1092536" y="5742895"/>
            <a:ext cx="48260" cy="48260"/>
          </a:xfrm>
          <a:custGeom>
            <a:avLst/>
            <a:gdLst/>
            <a:ahLst/>
            <a:cxnLst/>
            <a:rect l="l" t="t" r="r" b="b"/>
            <a:pathLst>
              <a:path w="48259" h="48260">
                <a:moveTo>
                  <a:pt x="26987" y="47647"/>
                </a:moveTo>
                <a:lnTo>
                  <a:pt x="20659" y="47647"/>
                </a:lnTo>
                <a:lnTo>
                  <a:pt x="17629" y="47037"/>
                </a:lnTo>
                <a:lnTo>
                  <a:pt x="0" y="26977"/>
                </a:lnTo>
                <a:lnTo>
                  <a:pt x="0" y="20659"/>
                </a:lnTo>
                <a:lnTo>
                  <a:pt x="20659" y="0"/>
                </a:lnTo>
                <a:lnTo>
                  <a:pt x="26987" y="0"/>
                </a:lnTo>
                <a:lnTo>
                  <a:pt x="47647" y="20659"/>
                </a:lnTo>
                <a:lnTo>
                  <a:pt x="47647" y="23823"/>
                </a:lnTo>
                <a:lnTo>
                  <a:pt x="47647" y="26977"/>
                </a:lnTo>
                <a:lnTo>
                  <a:pt x="30017" y="47037"/>
                </a:lnTo>
                <a:lnTo>
                  <a:pt x="26987" y="47647"/>
                </a:lnTo>
                <a:close/>
              </a:path>
            </a:pathLst>
          </a:custGeom>
          <a:solidFill>
            <a:srgbClr val="333333"/>
          </a:solidFill>
        </p:spPr>
        <p:txBody>
          <a:bodyPr wrap="square" lIns="0" tIns="0" rIns="0" bIns="0" rtlCol="0"/>
          <a:lstStyle/>
          <a:p>
            <a:endParaRPr/>
          </a:p>
        </p:txBody>
      </p:sp>
      <p:sp>
        <p:nvSpPr>
          <p:cNvPr id="5" name="object 5"/>
          <p:cNvSpPr/>
          <p:nvPr/>
        </p:nvSpPr>
        <p:spPr>
          <a:xfrm>
            <a:off x="1092536" y="5933483"/>
            <a:ext cx="48260" cy="48260"/>
          </a:xfrm>
          <a:custGeom>
            <a:avLst/>
            <a:gdLst/>
            <a:ahLst/>
            <a:cxnLst/>
            <a:rect l="l" t="t" r="r" b="b"/>
            <a:pathLst>
              <a:path w="48259" h="48260">
                <a:moveTo>
                  <a:pt x="26987" y="47647"/>
                </a:moveTo>
                <a:lnTo>
                  <a:pt x="20659" y="47647"/>
                </a:lnTo>
                <a:lnTo>
                  <a:pt x="17629" y="47037"/>
                </a:lnTo>
                <a:lnTo>
                  <a:pt x="0" y="26977"/>
                </a:lnTo>
                <a:lnTo>
                  <a:pt x="0" y="20659"/>
                </a:lnTo>
                <a:lnTo>
                  <a:pt x="20659" y="0"/>
                </a:lnTo>
                <a:lnTo>
                  <a:pt x="26987" y="0"/>
                </a:lnTo>
                <a:lnTo>
                  <a:pt x="47647" y="20659"/>
                </a:lnTo>
                <a:lnTo>
                  <a:pt x="47647" y="23823"/>
                </a:lnTo>
                <a:lnTo>
                  <a:pt x="47647" y="26977"/>
                </a:lnTo>
                <a:lnTo>
                  <a:pt x="30017" y="47037"/>
                </a:lnTo>
                <a:lnTo>
                  <a:pt x="26987" y="47647"/>
                </a:lnTo>
                <a:close/>
              </a:path>
            </a:pathLst>
          </a:custGeom>
          <a:solidFill>
            <a:srgbClr val="333333"/>
          </a:solidFill>
        </p:spPr>
        <p:txBody>
          <a:bodyPr wrap="square" lIns="0" tIns="0" rIns="0" bIns="0" rtlCol="0"/>
          <a:lstStyle/>
          <a:p>
            <a:endParaRPr/>
          </a:p>
        </p:txBody>
      </p:sp>
      <p:sp>
        <p:nvSpPr>
          <p:cNvPr id="6" name="object 6"/>
          <p:cNvSpPr/>
          <p:nvPr/>
        </p:nvSpPr>
        <p:spPr>
          <a:xfrm>
            <a:off x="1092536" y="6124072"/>
            <a:ext cx="48260" cy="48260"/>
          </a:xfrm>
          <a:custGeom>
            <a:avLst/>
            <a:gdLst/>
            <a:ahLst/>
            <a:cxnLst/>
            <a:rect l="l" t="t" r="r" b="b"/>
            <a:pathLst>
              <a:path w="48259" h="48260">
                <a:moveTo>
                  <a:pt x="26987" y="47647"/>
                </a:moveTo>
                <a:lnTo>
                  <a:pt x="20659" y="47647"/>
                </a:lnTo>
                <a:lnTo>
                  <a:pt x="17629" y="47037"/>
                </a:lnTo>
                <a:lnTo>
                  <a:pt x="0" y="26977"/>
                </a:lnTo>
                <a:lnTo>
                  <a:pt x="0" y="20659"/>
                </a:lnTo>
                <a:lnTo>
                  <a:pt x="20659" y="0"/>
                </a:lnTo>
                <a:lnTo>
                  <a:pt x="26987" y="0"/>
                </a:lnTo>
                <a:lnTo>
                  <a:pt x="47647" y="20659"/>
                </a:lnTo>
                <a:lnTo>
                  <a:pt x="47647" y="23823"/>
                </a:lnTo>
                <a:lnTo>
                  <a:pt x="47647" y="26977"/>
                </a:lnTo>
                <a:lnTo>
                  <a:pt x="30017" y="47037"/>
                </a:lnTo>
                <a:lnTo>
                  <a:pt x="26987" y="47647"/>
                </a:lnTo>
                <a:close/>
              </a:path>
            </a:pathLst>
          </a:custGeom>
          <a:solidFill>
            <a:srgbClr val="333333"/>
          </a:solidFill>
        </p:spPr>
        <p:txBody>
          <a:bodyPr wrap="square" lIns="0" tIns="0" rIns="0" bIns="0" rtlCol="0"/>
          <a:lstStyle/>
          <a:p>
            <a:endParaRPr/>
          </a:p>
        </p:txBody>
      </p:sp>
      <p:sp>
        <p:nvSpPr>
          <p:cNvPr id="7" name="object 7"/>
          <p:cNvSpPr/>
          <p:nvPr/>
        </p:nvSpPr>
        <p:spPr>
          <a:xfrm>
            <a:off x="1092536" y="6314661"/>
            <a:ext cx="48260" cy="48260"/>
          </a:xfrm>
          <a:custGeom>
            <a:avLst/>
            <a:gdLst/>
            <a:ahLst/>
            <a:cxnLst/>
            <a:rect l="l" t="t" r="r" b="b"/>
            <a:pathLst>
              <a:path w="48259" h="48260">
                <a:moveTo>
                  <a:pt x="26987" y="47647"/>
                </a:moveTo>
                <a:lnTo>
                  <a:pt x="20659" y="47647"/>
                </a:lnTo>
                <a:lnTo>
                  <a:pt x="17629" y="47037"/>
                </a:lnTo>
                <a:lnTo>
                  <a:pt x="0" y="26977"/>
                </a:lnTo>
                <a:lnTo>
                  <a:pt x="0" y="20659"/>
                </a:lnTo>
                <a:lnTo>
                  <a:pt x="20659" y="0"/>
                </a:lnTo>
                <a:lnTo>
                  <a:pt x="26987" y="0"/>
                </a:lnTo>
                <a:lnTo>
                  <a:pt x="47647" y="20659"/>
                </a:lnTo>
                <a:lnTo>
                  <a:pt x="47647" y="23823"/>
                </a:lnTo>
                <a:lnTo>
                  <a:pt x="47647" y="26977"/>
                </a:lnTo>
                <a:lnTo>
                  <a:pt x="30017" y="47037"/>
                </a:lnTo>
                <a:lnTo>
                  <a:pt x="26987" y="47647"/>
                </a:lnTo>
                <a:close/>
              </a:path>
            </a:pathLst>
          </a:custGeom>
          <a:solidFill>
            <a:srgbClr val="333333"/>
          </a:solidFill>
        </p:spPr>
        <p:txBody>
          <a:bodyPr wrap="square" lIns="0" tIns="0" rIns="0" bIns="0" rtlCol="0"/>
          <a:lstStyle/>
          <a:p>
            <a:endParaRPr/>
          </a:p>
        </p:txBody>
      </p:sp>
      <p:sp>
        <p:nvSpPr>
          <p:cNvPr id="8" name="object 8"/>
          <p:cNvSpPr/>
          <p:nvPr/>
        </p:nvSpPr>
        <p:spPr>
          <a:xfrm>
            <a:off x="1092536" y="6505249"/>
            <a:ext cx="48260" cy="48260"/>
          </a:xfrm>
          <a:custGeom>
            <a:avLst/>
            <a:gdLst/>
            <a:ahLst/>
            <a:cxnLst/>
            <a:rect l="l" t="t" r="r" b="b"/>
            <a:pathLst>
              <a:path w="48259" h="48259">
                <a:moveTo>
                  <a:pt x="26987" y="47647"/>
                </a:moveTo>
                <a:lnTo>
                  <a:pt x="20659" y="47647"/>
                </a:lnTo>
                <a:lnTo>
                  <a:pt x="17629" y="47037"/>
                </a:lnTo>
                <a:lnTo>
                  <a:pt x="0" y="26977"/>
                </a:lnTo>
                <a:lnTo>
                  <a:pt x="0" y="20659"/>
                </a:lnTo>
                <a:lnTo>
                  <a:pt x="20659" y="0"/>
                </a:lnTo>
                <a:lnTo>
                  <a:pt x="26987" y="0"/>
                </a:lnTo>
                <a:lnTo>
                  <a:pt x="47647" y="20659"/>
                </a:lnTo>
                <a:lnTo>
                  <a:pt x="47647" y="23823"/>
                </a:lnTo>
                <a:lnTo>
                  <a:pt x="47647" y="26977"/>
                </a:lnTo>
                <a:lnTo>
                  <a:pt x="30017" y="47037"/>
                </a:lnTo>
                <a:lnTo>
                  <a:pt x="26987" y="47647"/>
                </a:lnTo>
                <a:close/>
              </a:path>
            </a:pathLst>
          </a:custGeom>
          <a:solidFill>
            <a:srgbClr val="333333"/>
          </a:solidFill>
        </p:spPr>
        <p:txBody>
          <a:bodyPr wrap="square" lIns="0" tIns="0" rIns="0" bIns="0" rtlCol="0"/>
          <a:lstStyle/>
          <a:p>
            <a:endParaRPr/>
          </a:p>
        </p:txBody>
      </p:sp>
      <p:sp>
        <p:nvSpPr>
          <p:cNvPr id="9" name="object 9"/>
          <p:cNvSpPr/>
          <p:nvPr/>
        </p:nvSpPr>
        <p:spPr>
          <a:xfrm>
            <a:off x="1092536" y="6695837"/>
            <a:ext cx="48260" cy="48260"/>
          </a:xfrm>
          <a:custGeom>
            <a:avLst/>
            <a:gdLst/>
            <a:ahLst/>
            <a:cxnLst/>
            <a:rect l="l" t="t" r="r" b="b"/>
            <a:pathLst>
              <a:path w="48259" h="48259">
                <a:moveTo>
                  <a:pt x="26987" y="47647"/>
                </a:moveTo>
                <a:lnTo>
                  <a:pt x="20659" y="47647"/>
                </a:lnTo>
                <a:lnTo>
                  <a:pt x="17629" y="47037"/>
                </a:lnTo>
                <a:lnTo>
                  <a:pt x="0" y="26977"/>
                </a:lnTo>
                <a:lnTo>
                  <a:pt x="0" y="20659"/>
                </a:lnTo>
                <a:lnTo>
                  <a:pt x="20659" y="0"/>
                </a:lnTo>
                <a:lnTo>
                  <a:pt x="26987" y="0"/>
                </a:lnTo>
                <a:lnTo>
                  <a:pt x="47647" y="20659"/>
                </a:lnTo>
                <a:lnTo>
                  <a:pt x="47647" y="23823"/>
                </a:lnTo>
                <a:lnTo>
                  <a:pt x="47647" y="26977"/>
                </a:lnTo>
                <a:lnTo>
                  <a:pt x="30017" y="47037"/>
                </a:lnTo>
                <a:lnTo>
                  <a:pt x="26987" y="47647"/>
                </a:lnTo>
                <a:close/>
              </a:path>
            </a:pathLst>
          </a:custGeom>
          <a:solidFill>
            <a:srgbClr val="333333"/>
          </a:solidFill>
        </p:spPr>
        <p:txBody>
          <a:bodyPr wrap="square" lIns="0" tIns="0" rIns="0" bIns="0" rtlCol="0"/>
          <a:lstStyle/>
          <a:p>
            <a:endParaRPr/>
          </a:p>
        </p:txBody>
      </p:sp>
      <p:sp>
        <p:nvSpPr>
          <p:cNvPr id="10" name="object 10"/>
          <p:cNvSpPr txBox="1"/>
          <p:nvPr/>
        </p:nvSpPr>
        <p:spPr>
          <a:xfrm>
            <a:off x="946424" y="2583120"/>
            <a:ext cx="5674360" cy="7686040"/>
          </a:xfrm>
          <a:prstGeom prst="rect">
            <a:avLst/>
          </a:prstGeom>
        </p:spPr>
        <p:txBody>
          <a:bodyPr vert="horz" wrap="square" lIns="0" tIns="12065" rIns="0" bIns="0" rtlCol="0">
            <a:spAutoFit/>
          </a:bodyPr>
          <a:lstStyle/>
          <a:p>
            <a:pPr marL="12700">
              <a:lnSpc>
                <a:spcPct val="100000"/>
              </a:lnSpc>
              <a:spcBef>
                <a:spcPts val="95"/>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5</a:t>
            </a:r>
            <a:r>
              <a:rPr sz="2200" b="1" u="dbl" spc="-10" dirty="0">
                <a:solidFill>
                  <a:srgbClr val="4183C4"/>
                </a:solidFill>
                <a:uFill>
                  <a:solidFill>
                    <a:srgbClr val="4183C4"/>
                  </a:solidFill>
                </a:uFill>
                <a:latin typeface="微软雅黑"/>
                <a:cs typeface="微软雅黑"/>
                <a:hlinkClick r:id="rId2"/>
              </a:rPr>
              <a:t>章</a:t>
            </a:r>
            <a:r>
              <a:rPr sz="2200" b="1" u="dbl" spc="-140" dirty="0">
                <a:solidFill>
                  <a:srgbClr val="4183C4"/>
                </a:solidFill>
                <a:uFill>
                  <a:solidFill>
                    <a:srgbClr val="4183C4"/>
                  </a:solidFill>
                </a:uFill>
                <a:latin typeface="微软雅黑"/>
                <a:cs typeface="微软雅黑"/>
                <a:hlinkClick r:id="rId2"/>
              </a:rPr>
              <a:t> </a:t>
            </a:r>
            <a:r>
              <a:rPr sz="2200" b="1" u="dbl" spc="-10" dirty="0">
                <a:solidFill>
                  <a:srgbClr val="4183C4"/>
                </a:solidFill>
                <a:uFill>
                  <a:solidFill>
                    <a:srgbClr val="4183C4"/>
                  </a:solidFill>
                </a:uFill>
                <a:latin typeface="微软雅黑"/>
                <a:cs typeface="微软雅黑"/>
                <a:hlinkClick r:id="rId2"/>
              </a:rPr>
              <a:t>用户身份与文件权限</a:t>
            </a:r>
            <a:endParaRPr sz="2200">
              <a:latin typeface="微软雅黑"/>
              <a:cs typeface="微软雅黑"/>
            </a:endParaRPr>
          </a:p>
          <a:p>
            <a:pPr marL="12700">
              <a:lnSpc>
                <a:spcPct val="100000"/>
              </a:lnSpc>
              <a:spcBef>
                <a:spcPts val="1310"/>
              </a:spcBef>
            </a:pPr>
            <a:r>
              <a:rPr sz="950" b="1" spc="25" dirty="0">
                <a:solidFill>
                  <a:srgbClr val="333333"/>
                </a:solidFill>
                <a:latin typeface="微软雅黑"/>
                <a:cs typeface="微软雅黑"/>
              </a:rPr>
              <a:t>章节简述：</a:t>
            </a:r>
            <a:endParaRPr sz="950">
              <a:latin typeface="微软雅黑"/>
              <a:cs typeface="微软雅黑"/>
            </a:endParaRPr>
          </a:p>
          <a:p>
            <a:pPr marL="12700" marR="28575" indent="-635">
              <a:lnSpc>
                <a:spcPct val="131600"/>
              </a:lnSpc>
              <a:spcBef>
                <a:spcPts val="750"/>
              </a:spcBef>
            </a:pPr>
            <a:r>
              <a:rPr sz="950" u="sng" spc="35" dirty="0">
                <a:solidFill>
                  <a:srgbClr val="4183C4"/>
                </a:solidFill>
                <a:uFill>
                  <a:solidFill>
                    <a:srgbClr val="4183C4"/>
                  </a:solidFill>
                </a:uFill>
                <a:latin typeface="Trebuchet MS"/>
                <a:cs typeface="Trebuchet MS"/>
                <a:hlinkClick r:id="rId3"/>
              </a:rPr>
              <a:t>Linux</a:t>
            </a:r>
            <a:r>
              <a:rPr sz="950" spc="25" dirty="0">
                <a:solidFill>
                  <a:srgbClr val="333333"/>
                </a:solidFill>
                <a:latin typeface="微软雅黑"/>
                <a:cs typeface="微软雅黑"/>
              </a:rPr>
              <a:t>是一个多用户、多任务的操作系统，具有很好的稳定性与安全性，在幕后保障</a:t>
            </a:r>
            <a:r>
              <a:rPr sz="950" u="sng" spc="35" dirty="0">
                <a:solidFill>
                  <a:srgbClr val="4183C4"/>
                </a:solidFill>
                <a:uFill>
                  <a:solidFill>
                    <a:srgbClr val="4183C4"/>
                  </a:solidFill>
                </a:uFill>
                <a:latin typeface="Trebuchet MS"/>
                <a:cs typeface="Trebuchet MS"/>
                <a:hlinkClick r:id="rId3"/>
              </a:rPr>
              <a:t>Linux</a:t>
            </a:r>
            <a:r>
              <a:rPr sz="950" u="sng" spc="25" dirty="0">
                <a:solidFill>
                  <a:srgbClr val="4183C4"/>
                </a:solidFill>
                <a:uFill>
                  <a:solidFill>
                    <a:srgbClr val="4183C4"/>
                  </a:solidFill>
                </a:uFill>
                <a:latin typeface="微软雅黑"/>
                <a:cs typeface="微软雅黑"/>
                <a:hlinkClick r:id="rId3"/>
              </a:rPr>
              <a:t>系</a:t>
            </a:r>
            <a:r>
              <a:rPr sz="950" u="sng" spc="20" dirty="0">
                <a:solidFill>
                  <a:srgbClr val="4183C4"/>
                </a:solidFill>
                <a:uFill>
                  <a:solidFill>
                    <a:srgbClr val="4183C4"/>
                  </a:solidFill>
                </a:uFill>
                <a:latin typeface="微软雅黑"/>
                <a:cs typeface="微软雅黑"/>
                <a:hlinkClick r:id="rId3"/>
              </a:rPr>
              <a:t>统</a:t>
            </a:r>
            <a:r>
              <a:rPr sz="950" spc="25" dirty="0">
                <a:solidFill>
                  <a:srgbClr val="333333"/>
                </a:solidFill>
                <a:latin typeface="微软雅黑"/>
                <a:cs typeface="微软雅黑"/>
              </a:rPr>
              <a:t>安全的则 是一系列复杂的配置工作。本章将详细讲解文件的所有者、所属组以及其他人可对文件进行的读（</a:t>
            </a:r>
            <a:r>
              <a:rPr sz="950" spc="25" dirty="0">
                <a:solidFill>
                  <a:srgbClr val="333333"/>
                </a:solidFill>
                <a:latin typeface="Trebuchet MS"/>
                <a:cs typeface="Trebuchet MS"/>
              </a:rPr>
              <a:t>r</a:t>
            </a:r>
            <a:r>
              <a:rPr sz="950" spc="15" dirty="0">
                <a:solidFill>
                  <a:srgbClr val="333333"/>
                </a:solidFill>
                <a:latin typeface="微软雅黑"/>
                <a:cs typeface="微软雅黑"/>
              </a:rPr>
              <a:t>）、 </a:t>
            </a:r>
            <a:r>
              <a:rPr sz="950" spc="25" dirty="0">
                <a:solidFill>
                  <a:srgbClr val="333333"/>
                </a:solidFill>
                <a:latin typeface="微软雅黑"/>
                <a:cs typeface="微软雅黑"/>
              </a:rPr>
              <a:t>写</a:t>
            </a:r>
            <a:r>
              <a:rPr sz="950" spc="30" dirty="0">
                <a:solidFill>
                  <a:srgbClr val="333333"/>
                </a:solidFill>
                <a:latin typeface="微软雅黑"/>
                <a:cs typeface="微软雅黑"/>
              </a:rPr>
              <a:t>（</a:t>
            </a:r>
            <a:r>
              <a:rPr sz="950" spc="30" dirty="0">
                <a:solidFill>
                  <a:srgbClr val="333333"/>
                </a:solidFill>
                <a:latin typeface="Trebuchet MS"/>
                <a:cs typeface="Trebuchet MS"/>
              </a:rPr>
              <a:t>w</a:t>
            </a:r>
            <a:r>
              <a:rPr sz="950" spc="30" dirty="0">
                <a:solidFill>
                  <a:srgbClr val="333333"/>
                </a:solidFill>
                <a:latin typeface="微软雅黑"/>
                <a:cs typeface="微软雅黑"/>
              </a:rPr>
              <a:t>）</a:t>
            </a:r>
            <a:r>
              <a:rPr sz="950" spc="25" dirty="0">
                <a:solidFill>
                  <a:srgbClr val="333333"/>
                </a:solidFill>
                <a:latin typeface="微软雅黑"/>
                <a:cs typeface="微软雅黑"/>
              </a:rPr>
              <a:t>、执行（</a:t>
            </a:r>
            <a:r>
              <a:rPr sz="950" spc="25" dirty="0">
                <a:solidFill>
                  <a:srgbClr val="333333"/>
                </a:solidFill>
                <a:latin typeface="Trebuchet MS"/>
                <a:cs typeface="Trebuchet MS"/>
              </a:rPr>
              <a:t>x</a:t>
            </a:r>
            <a:r>
              <a:rPr sz="950" spc="25" dirty="0">
                <a:solidFill>
                  <a:srgbClr val="333333"/>
                </a:solidFill>
                <a:latin typeface="微软雅黑"/>
                <a:cs typeface="微软雅黑"/>
              </a:rPr>
              <a:t>）等操作，以及如何在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系统中添加、删除、修改用户账户信息。</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我们还可以使用</a:t>
            </a:r>
            <a:r>
              <a:rPr sz="950" spc="75" dirty="0">
                <a:solidFill>
                  <a:srgbClr val="333333"/>
                </a:solidFill>
                <a:latin typeface="Trebuchet MS"/>
                <a:cs typeface="Trebuchet MS"/>
              </a:rPr>
              <a:t>SUID</a:t>
            </a:r>
            <a:r>
              <a:rPr sz="950" spc="25" dirty="0">
                <a:solidFill>
                  <a:srgbClr val="333333"/>
                </a:solidFill>
                <a:latin typeface="微软雅黑"/>
                <a:cs typeface="微软雅黑"/>
              </a:rPr>
              <a:t>、</a:t>
            </a:r>
            <a:r>
              <a:rPr sz="950" spc="70" dirty="0">
                <a:solidFill>
                  <a:srgbClr val="333333"/>
                </a:solidFill>
                <a:latin typeface="Trebuchet MS"/>
                <a:cs typeface="Trebuchet MS"/>
              </a:rPr>
              <a:t>SGID</a:t>
            </a:r>
            <a:r>
              <a:rPr sz="950" spc="25" dirty="0">
                <a:solidFill>
                  <a:srgbClr val="333333"/>
                </a:solidFill>
                <a:latin typeface="微软雅黑"/>
                <a:cs typeface="微软雅黑"/>
              </a:rPr>
              <a:t>与</a:t>
            </a:r>
            <a:r>
              <a:rPr sz="950" spc="40" dirty="0">
                <a:solidFill>
                  <a:srgbClr val="333333"/>
                </a:solidFill>
                <a:latin typeface="Trebuchet MS"/>
                <a:cs typeface="Trebuchet MS"/>
              </a:rPr>
              <a:t>SBIT</a:t>
            </a:r>
            <a:r>
              <a:rPr sz="950" spc="20" dirty="0">
                <a:solidFill>
                  <a:srgbClr val="333333"/>
                </a:solidFill>
                <a:latin typeface="微软雅黑"/>
                <a:cs typeface="微软雅黑"/>
              </a:rPr>
              <a:t>特殊权限更加灵活地设置系统权限，来弥补对文件设置一般操作权限 </a:t>
            </a:r>
            <a:r>
              <a:rPr sz="950" spc="25" dirty="0">
                <a:solidFill>
                  <a:srgbClr val="333333"/>
                </a:solidFill>
                <a:latin typeface="微软雅黑"/>
                <a:cs typeface="微软雅黑"/>
              </a:rPr>
              <a:t>时所带来的不足。隐藏权限能够给系统增加一层隐形的防护层，让黑客最多只能查看关键日志信息，而 不能篡改或删除。而文件访问控制列表</a:t>
            </a:r>
            <a:r>
              <a:rPr sz="950" spc="35" dirty="0">
                <a:solidFill>
                  <a:srgbClr val="333333"/>
                </a:solidFill>
                <a:latin typeface="微软雅黑"/>
                <a:cs typeface="微软雅黑"/>
              </a:rPr>
              <a:t>（</a:t>
            </a:r>
            <a:r>
              <a:rPr sz="950" spc="35" dirty="0">
                <a:solidFill>
                  <a:srgbClr val="333333"/>
                </a:solidFill>
                <a:latin typeface="Trebuchet MS"/>
                <a:cs typeface="Trebuchet MS"/>
              </a:rPr>
              <a:t>Access</a:t>
            </a:r>
            <a:r>
              <a:rPr sz="950" spc="-60" dirty="0">
                <a:solidFill>
                  <a:srgbClr val="333333"/>
                </a:solidFill>
                <a:latin typeface="Trebuchet MS"/>
                <a:cs typeface="Trebuchet MS"/>
              </a:rPr>
              <a:t> </a:t>
            </a:r>
            <a:r>
              <a:rPr sz="950" spc="35" dirty="0">
                <a:solidFill>
                  <a:srgbClr val="333333"/>
                </a:solidFill>
                <a:latin typeface="Trebuchet MS"/>
                <a:cs typeface="Trebuchet MS"/>
              </a:rPr>
              <a:t>Control</a:t>
            </a:r>
            <a:r>
              <a:rPr sz="950" spc="-60" dirty="0">
                <a:solidFill>
                  <a:srgbClr val="333333"/>
                </a:solidFill>
                <a:latin typeface="Trebuchet MS"/>
                <a:cs typeface="Trebuchet MS"/>
              </a:rPr>
              <a:t> </a:t>
            </a:r>
            <a:r>
              <a:rPr sz="950" spc="25" dirty="0">
                <a:solidFill>
                  <a:srgbClr val="333333"/>
                </a:solidFill>
                <a:latin typeface="Trebuchet MS"/>
                <a:cs typeface="Trebuchet MS"/>
              </a:rPr>
              <a:t>List</a:t>
            </a:r>
            <a:r>
              <a:rPr sz="950" spc="25" dirty="0">
                <a:solidFill>
                  <a:srgbClr val="333333"/>
                </a:solidFill>
                <a:latin typeface="微软雅黑"/>
                <a:cs typeface="微软雅黑"/>
              </a:rPr>
              <a:t>，</a:t>
            </a:r>
            <a:r>
              <a:rPr sz="950" spc="25" dirty="0">
                <a:solidFill>
                  <a:srgbClr val="333333"/>
                </a:solidFill>
                <a:latin typeface="Trebuchet MS"/>
                <a:cs typeface="Trebuchet MS"/>
              </a:rPr>
              <a:t>ACL</a:t>
            </a:r>
            <a:r>
              <a:rPr sz="950" spc="25" dirty="0">
                <a:solidFill>
                  <a:srgbClr val="333333"/>
                </a:solidFill>
                <a:latin typeface="微软雅黑"/>
                <a:cs typeface="微软雅黑"/>
              </a:rPr>
              <a:t>）可以进一步让单一用户、用户组对 单一文件或目录进行特殊的权限设置，让文件具有能满足工作需求的最小权限。</a:t>
            </a:r>
            <a:endParaRPr sz="950">
              <a:latin typeface="微软雅黑"/>
              <a:cs typeface="微软雅黑"/>
            </a:endParaRPr>
          </a:p>
          <a:p>
            <a:pPr marL="12700" marR="29845">
              <a:lnSpc>
                <a:spcPct val="131700"/>
              </a:lnSpc>
              <a:spcBef>
                <a:spcPts val="750"/>
              </a:spcBef>
            </a:pPr>
            <a:r>
              <a:rPr sz="950" spc="25" dirty="0">
                <a:solidFill>
                  <a:srgbClr val="333333"/>
                </a:solidFill>
                <a:latin typeface="微软雅黑"/>
                <a:cs typeface="微软雅黑"/>
              </a:rPr>
              <a:t>最后还会讲解如何使用</a:t>
            </a:r>
            <a:r>
              <a:rPr sz="950" spc="65" dirty="0">
                <a:solidFill>
                  <a:srgbClr val="333333"/>
                </a:solidFill>
                <a:latin typeface="Trebuchet MS"/>
                <a:cs typeface="Trebuchet MS"/>
              </a:rPr>
              <a:t>s</a:t>
            </a:r>
            <a:r>
              <a:rPr sz="950" spc="85" dirty="0">
                <a:solidFill>
                  <a:srgbClr val="333333"/>
                </a:solidFill>
                <a:latin typeface="Trebuchet MS"/>
                <a:cs typeface="Trebuchet MS"/>
              </a:rPr>
              <a:t>u</a:t>
            </a:r>
            <a:r>
              <a:rPr sz="950" u="sng" spc="25" dirty="0">
                <a:solidFill>
                  <a:srgbClr val="4183C4"/>
                </a:solidFill>
                <a:uFill>
                  <a:solidFill>
                    <a:srgbClr val="4183C4"/>
                  </a:solidFill>
                </a:uFill>
                <a:latin typeface="微软雅黑"/>
                <a:cs typeface="微软雅黑"/>
                <a:hlinkClick r:id="rId4"/>
              </a:rPr>
              <a:t>命令</a:t>
            </a:r>
            <a:r>
              <a:rPr sz="950" spc="25" dirty="0">
                <a:solidFill>
                  <a:srgbClr val="333333"/>
                </a:solidFill>
                <a:latin typeface="微软雅黑"/>
                <a:cs typeface="微软雅黑"/>
              </a:rPr>
              <a:t>与</a:t>
            </a:r>
            <a:r>
              <a:rPr sz="950" spc="75" dirty="0">
                <a:solidFill>
                  <a:srgbClr val="333333"/>
                </a:solidFill>
                <a:latin typeface="Trebuchet MS"/>
                <a:cs typeface="Trebuchet MS"/>
              </a:rPr>
              <a:t>sudo</a:t>
            </a:r>
            <a:r>
              <a:rPr sz="950" spc="20" dirty="0">
                <a:solidFill>
                  <a:srgbClr val="333333"/>
                </a:solidFill>
                <a:latin typeface="微软雅黑"/>
                <a:cs typeface="微软雅黑"/>
              </a:rPr>
              <a:t>服务让普通用户具备管理员的权限，不仅能够满足日常工作需求， </a:t>
            </a:r>
            <a:r>
              <a:rPr sz="950" spc="25" dirty="0">
                <a:solidFill>
                  <a:srgbClr val="333333"/>
                </a:solidFill>
                <a:latin typeface="微软雅黑"/>
                <a:cs typeface="微软雅黑"/>
              </a:rPr>
              <a:t>还可以确保系统的安全性。</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本章目录结构</a:t>
            </a:r>
            <a:endParaRPr sz="950">
              <a:latin typeface="微软雅黑"/>
              <a:cs typeface="微软雅黑"/>
            </a:endParaRPr>
          </a:p>
          <a:p>
            <a:pPr>
              <a:lnSpc>
                <a:spcPct val="100000"/>
              </a:lnSpc>
              <a:spcBef>
                <a:spcPts val="80"/>
              </a:spcBef>
            </a:pPr>
            <a:endParaRPr sz="600">
              <a:latin typeface="微软雅黑"/>
              <a:cs typeface="微软雅黑"/>
            </a:endParaRPr>
          </a:p>
          <a:p>
            <a:pPr marL="504825" lvl="1" indent="-207010">
              <a:lnSpc>
                <a:spcPct val="100000"/>
              </a:lnSpc>
              <a:buFont typeface="Trebuchet MS"/>
              <a:buAutoNum type="arabicPeriod"/>
              <a:tabLst>
                <a:tab pos="505459" algn="l"/>
              </a:tabLst>
            </a:pPr>
            <a:r>
              <a:rPr sz="950" u="sng" spc="25" dirty="0">
                <a:solidFill>
                  <a:srgbClr val="4183C4"/>
                </a:solidFill>
                <a:uFill>
                  <a:solidFill>
                    <a:srgbClr val="4183C4"/>
                  </a:solidFill>
                </a:uFill>
                <a:latin typeface="微软雅黑"/>
                <a:cs typeface="微软雅黑"/>
                <a:hlinkClick r:id="rId5"/>
              </a:rPr>
              <a:t>用户身份与能力</a:t>
            </a:r>
            <a:endParaRPr sz="950">
              <a:latin typeface="微软雅黑"/>
              <a:cs typeface="微软雅黑"/>
            </a:endParaRPr>
          </a:p>
          <a:p>
            <a:pPr marL="504825" lvl="1" indent="-207010">
              <a:lnSpc>
                <a:spcPct val="100000"/>
              </a:lnSpc>
              <a:spcBef>
                <a:spcPts val="360"/>
              </a:spcBef>
              <a:buFont typeface="Trebuchet MS"/>
              <a:buAutoNum type="arabicPeriod"/>
              <a:tabLst>
                <a:tab pos="505459" algn="l"/>
              </a:tabLst>
            </a:pPr>
            <a:r>
              <a:rPr sz="950" u="sng" spc="25" dirty="0">
                <a:solidFill>
                  <a:srgbClr val="4183C4"/>
                </a:solidFill>
                <a:uFill>
                  <a:solidFill>
                    <a:srgbClr val="4183C4"/>
                  </a:solidFill>
                </a:uFill>
                <a:latin typeface="微软雅黑"/>
                <a:cs typeface="微软雅黑"/>
                <a:hlinkClick r:id="rId6"/>
              </a:rPr>
              <a:t>文件权限与归属</a:t>
            </a:r>
            <a:endParaRPr sz="950">
              <a:latin typeface="微软雅黑"/>
              <a:cs typeface="微软雅黑"/>
            </a:endParaRPr>
          </a:p>
          <a:p>
            <a:pPr marL="504825" lvl="1" indent="-207010">
              <a:lnSpc>
                <a:spcPct val="100000"/>
              </a:lnSpc>
              <a:spcBef>
                <a:spcPts val="365"/>
              </a:spcBef>
              <a:buFont typeface="Trebuchet MS"/>
              <a:buAutoNum type="arabicPeriod"/>
              <a:tabLst>
                <a:tab pos="505459" algn="l"/>
              </a:tabLst>
            </a:pPr>
            <a:r>
              <a:rPr sz="950" u="sng" spc="25" dirty="0">
                <a:solidFill>
                  <a:srgbClr val="4183C4"/>
                </a:solidFill>
                <a:uFill>
                  <a:solidFill>
                    <a:srgbClr val="4183C4"/>
                  </a:solidFill>
                </a:uFill>
                <a:latin typeface="微软雅黑"/>
                <a:cs typeface="微软雅黑"/>
                <a:hlinkClick r:id="rId7"/>
              </a:rPr>
              <a:t>文件的特殊权限</a:t>
            </a:r>
            <a:endParaRPr sz="950">
              <a:latin typeface="微软雅黑"/>
              <a:cs typeface="微软雅黑"/>
            </a:endParaRPr>
          </a:p>
          <a:p>
            <a:pPr marL="504825" lvl="1" indent="-207010">
              <a:lnSpc>
                <a:spcPct val="100000"/>
              </a:lnSpc>
              <a:spcBef>
                <a:spcPts val="360"/>
              </a:spcBef>
              <a:buFont typeface="Trebuchet MS"/>
              <a:buAutoNum type="arabicPeriod"/>
              <a:tabLst>
                <a:tab pos="505459" algn="l"/>
              </a:tabLst>
            </a:pPr>
            <a:r>
              <a:rPr sz="950" u="sng" spc="25" dirty="0">
                <a:solidFill>
                  <a:srgbClr val="4183C4"/>
                </a:solidFill>
                <a:uFill>
                  <a:solidFill>
                    <a:srgbClr val="4183C4"/>
                  </a:solidFill>
                </a:uFill>
                <a:latin typeface="微软雅黑"/>
                <a:cs typeface="微软雅黑"/>
                <a:hlinkClick r:id="rId8"/>
              </a:rPr>
              <a:t>文件的隐藏属性</a:t>
            </a:r>
            <a:endParaRPr sz="950">
              <a:latin typeface="微软雅黑"/>
              <a:cs typeface="微软雅黑"/>
            </a:endParaRPr>
          </a:p>
          <a:p>
            <a:pPr marL="298450" marR="4120515" lvl="1">
              <a:lnSpc>
                <a:spcPct val="131600"/>
              </a:lnSpc>
              <a:buFont typeface="Trebuchet MS"/>
              <a:buAutoNum type="arabicPeriod"/>
              <a:tabLst>
                <a:tab pos="505459" algn="l"/>
              </a:tabLst>
            </a:pPr>
            <a:r>
              <a:rPr sz="950" u="sng" spc="25" dirty="0">
                <a:solidFill>
                  <a:srgbClr val="4183C4"/>
                </a:solidFill>
                <a:uFill>
                  <a:solidFill>
                    <a:srgbClr val="4183C4"/>
                  </a:solidFill>
                </a:uFill>
                <a:latin typeface="微软雅黑"/>
                <a:cs typeface="微软雅黑"/>
                <a:hlinkClick r:id="rId9"/>
              </a:rPr>
              <a:t>文件访问控制列表 </a:t>
            </a:r>
            <a:r>
              <a:rPr sz="950" u="sng" spc="-15" dirty="0">
                <a:solidFill>
                  <a:srgbClr val="4183C4"/>
                </a:solidFill>
                <a:uFill>
                  <a:solidFill>
                    <a:srgbClr val="4183C4"/>
                  </a:solidFill>
                </a:uFill>
                <a:latin typeface="Trebuchet MS"/>
                <a:cs typeface="Trebuchet MS"/>
                <a:hlinkClick r:id="rId10"/>
              </a:rPr>
              <a:t>5.</a:t>
            </a:r>
            <a:r>
              <a:rPr sz="950" u="sng" spc="55" dirty="0">
                <a:solidFill>
                  <a:srgbClr val="4183C4"/>
                </a:solidFill>
                <a:uFill>
                  <a:solidFill>
                    <a:srgbClr val="4183C4"/>
                  </a:solidFill>
                </a:uFill>
                <a:latin typeface="Trebuchet MS"/>
                <a:cs typeface="Trebuchet MS"/>
                <a:hlinkClick r:id="rId10"/>
              </a:rPr>
              <a:t>6</a:t>
            </a:r>
            <a:r>
              <a:rPr sz="950" u="sng" spc="-35" dirty="0">
                <a:solidFill>
                  <a:srgbClr val="4183C4"/>
                </a:solidFill>
                <a:uFill>
                  <a:solidFill>
                    <a:srgbClr val="4183C4"/>
                  </a:solidFill>
                </a:uFill>
                <a:latin typeface="Trebuchet MS"/>
                <a:cs typeface="Trebuchet MS"/>
                <a:hlinkClick r:id="rId10"/>
              </a:rPr>
              <a:t> </a:t>
            </a:r>
            <a:r>
              <a:rPr sz="950" u="sng" spc="80" dirty="0">
                <a:solidFill>
                  <a:srgbClr val="4183C4"/>
                </a:solidFill>
                <a:uFill>
                  <a:solidFill>
                    <a:srgbClr val="4183C4"/>
                  </a:solidFill>
                </a:uFill>
                <a:latin typeface="Trebuchet MS"/>
                <a:cs typeface="Trebuchet MS"/>
                <a:hlinkClick r:id="rId10"/>
              </a:rPr>
              <a:t>su</a:t>
            </a:r>
            <a:r>
              <a:rPr sz="950" u="sng" spc="25" dirty="0">
                <a:solidFill>
                  <a:srgbClr val="4183C4"/>
                </a:solidFill>
                <a:uFill>
                  <a:solidFill>
                    <a:srgbClr val="4183C4"/>
                  </a:solidFill>
                </a:uFill>
                <a:latin typeface="微软雅黑"/>
                <a:cs typeface="微软雅黑"/>
                <a:hlinkClick r:id="rId10"/>
              </a:rPr>
              <a:t>命令与</a:t>
            </a:r>
            <a:r>
              <a:rPr sz="950" u="sng" spc="75" dirty="0">
                <a:solidFill>
                  <a:srgbClr val="4183C4"/>
                </a:solidFill>
                <a:uFill>
                  <a:solidFill>
                    <a:srgbClr val="4183C4"/>
                  </a:solidFill>
                </a:uFill>
                <a:latin typeface="Trebuchet MS"/>
                <a:cs typeface="Trebuchet MS"/>
                <a:hlinkClick r:id="rId10"/>
              </a:rPr>
              <a:t>sudo</a:t>
            </a:r>
            <a:r>
              <a:rPr sz="950" u="sng" spc="25" dirty="0">
                <a:solidFill>
                  <a:srgbClr val="4183C4"/>
                </a:solidFill>
                <a:uFill>
                  <a:solidFill>
                    <a:srgbClr val="4183C4"/>
                  </a:solidFill>
                </a:uFill>
                <a:latin typeface="微软雅黑"/>
                <a:cs typeface="微软雅黑"/>
                <a:hlinkClick r:id="rId10"/>
              </a:rPr>
              <a:t>服务</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333333"/>
                </a:solidFill>
                <a:latin typeface="Trebuchet MS"/>
                <a:cs typeface="Trebuchet MS"/>
              </a:rPr>
              <a:t>5.1</a:t>
            </a:r>
            <a:r>
              <a:rPr sz="950" b="1" spc="-35" dirty="0">
                <a:solidFill>
                  <a:srgbClr val="333333"/>
                </a:solidFill>
                <a:latin typeface="Trebuchet MS"/>
                <a:cs typeface="Trebuchet MS"/>
              </a:rPr>
              <a:t> </a:t>
            </a:r>
            <a:r>
              <a:rPr sz="950" b="1" spc="25" dirty="0">
                <a:solidFill>
                  <a:srgbClr val="333333"/>
                </a:solidFill>
                <a:latin typeface="微软雅黑"/>
                <a:cs typeface="微软雅黑"/>
              </a:rPr>
              <a:t>用户身份与能力</a:t>
            </a:r>
            <a:endParaRPr sz="950">
              <a:latin typeface="微软雅黑"/>
              <a:cs typeface="微软雅黑"/>
            </a:endParaRPr>
          </a:p>
          <a:p>
            <a:pPr marL="12700" marR="39370">
              <a:lnSpc>
                <a:spcPct val="131600"/>
              </a:lnSpc>
              <a:spcBef>
                <a:spcPts val="905"/>
              </a:spcBef>
            </a:pPr>
            <a:r>
              <a:rPr sz="950" spc="25" dirty="0">
                <a:solidFill>
                  <a:srgbClr val="333333"/>
                </a:solidFill>
                <a:latin typeface="微软雅黑"/>
                <a:cs typeface="微软雅黑"/>
              </a:rPr>
              <a:t>受到上世纪</a:t>
            </a:r>
            <a:r>
              <a:rPr sz="950" spc="55" dirty="0">
                <a:solidFill>
                  <a:srgbClr val="333333"/>
                </a:solidFill>
                <a:latin typeface="Trebuchet MS"/>
                <a:cs typeface="Trebuchet MS"/>
              </a:rPr>
              <a:t>70</a:t>
            </a:r>
            <a:r>
              <a:rPr sz="950" spc="25" dirty="0">
                <a:solidFill>
                  <a:srgbClr val="333333"/>
                </a:solidFill>
                <a:latin typeface="微软雅黑"/>
                <a:cs typeface="微软雅黑"/>
              </a:rPr>
              <a:t>年代计算机发展的影响</a:t>
            </a:r>
            <a:r>
              <a:rPr sz="950" spc="35" dirty="0">
                <a:solidFill>
                  <a:srgbClr val="333333"/>
                </a:solidFill>
                <a:latin typeface="微软雅黑"/>
                <a:cs typeface="微软雅黑"/>
              </a:rPr>
              <a:t>，</a:t>
            </a:r>
            <a:r>
              <a:rPr sz="950" spc="35" dirty="0">
                <a:solidFill>
                  <a:srgbClr val="333333"/>
                </a:solidFill>
                <a:latin typeface="Trebuchet MS"/>
                <a:cs typeface="Trebuchet MS"/>
              </a:rPr>
              <a:t>Linux</a:t>
            </a:r>
            <a:r>
              <a:rPr sz="950" spc="25" dirty="0">
                <a:solidFill>
                  <a:srgbClr val="333333"/>
                </a:solidFill>
                <a:latin typeface="微软雅黑"/>
                <a:cs typeface="微软雅黑"/>
              </a:rPr>
              <a:t>系统的设计初衷之一就是为了满足多个用户同时工作的需 求，因此必须具备很好的安全性，尤其是不能因为一两个服务出错而影响到整台服务器。在第一章学习 安装</a:t>
            </a:r>
            <a:r>
              <a:rPr sz="950" spc="35" dirty="0">
                <a:solidFill>
                  <a:srgbClr val="333333"/>
                </a:solidFill>
                <a:latin typeface="Trebuchet MS"/>
                <a:cs typeface="Trebuchet MS"/>
              </a:rPr>
              <a:t>Linux</a:t>
            </a:r>
            <a:r>
              <a:rPr sz="950" spc="25" dirty="0">
                <a:solidFill>
                  <a:srgbClr val="333333"/>
                </a:solidFill>
                <a:latin typeface="微软雅黑"/>
                <a:cs typeface="微软雅黑"/>
              </a:rPr>
              <a:t>操作系统时，特别要求设置</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管理员的密码，这个</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管理员就是存在于所有类</a:t>
            </a:r>
            <a:r>
              <a:rPr sz="950" spc="65" dirty="0">
                <a:solidFill>
                  <a:srgbClr val="333333"/>
                </a:solidFill>
                <a:latin typeface="Trebuchet MS"/>
                <a:cs typeface="Trebuchet MS"/>
              </a:rPr>
              <a:t>UNIX</a:t>
            </a:r>
            <a:r>
              <a:rPr sz="950" spc="25" dirty="0">
                <a:solidFill>
                  <a:srgbClr val="333333"/>
                </a:solidFill>
                <a:latin typeface="微软雅黑"/>
                <a:cs typeface="微软雅黑"/>
              </a:rPr>
              <a:t>系统 中的超级用户。它拥有最高的系统所有权，能够管理系统的各项功能，如添加</a:t>
            </a:r>
            <a:r>
              <a:rPr sz="950" spc="-140" dirty="0">
                <a:solidFill>
                  <a:srgbClr val="333333"/>
                </a:solidFill>
                <a:latin typeface="Trebuchet MS"/>
                <a:cs typeface="Trebuchet MS"/>
              </a:rPr>
              <a:t>/</a:t>
            </a:r>
            <a:r>
              <a:rPr sz="950" spc="25" dirty="0">
                <a:solidFill>
                  <a:srgbClr val="333333"/>
                </a:solidFill>
                <a:latin typeface="微软雅黑"/>
                <a:cs typeface="微软雅黑"/>
              </a:rPr>
              <a:t>删除用户、启动</a:t>
            </a:r>
            <a:r>
              <a:rPr sz="950" spc="-140" dirty="0">
                <a:solidFill>
                  <a:srgbClr val="333333"/>
                </a:solidFill>
                <a:latin typeface="Trebuchet MS"/>
                <a:cs typeface="Trebuchet MS"/>
              </a:rPr>
              <a:t>/</a:t>
            </a:r>
            <a:r>
              <a:rPr sz="950" spc="25" dirty="0">
                <a:solidFill>
                  <a:srgbClr val="333333"/>
                </a:solidFill>
                <a:latin typeface="微软雅黑"/>
                <a:cs typeface="微软雅黑"/>
              </a:rPr>
              <a:t>关闭服 务进程、开启</a:t>
            </a:r>
            <a:r>
              <a:rPr sz="950" spc="-140" dirty="0">
                <a:solidFill>
                  <a:srgbClr val="333333"/>
                </a:solidFill>
                <a:latin typeface="Trebuchet MS"/>
                <a:cs typeface="Trebuchet MS"/>
              </a:rPr>
              <a:t>/</a:t>
            </a:r>
            <a:r>
              <a:rPr sz="950" spc="25" dirty="0">
                <a:solidFill>
                  <a:srgbClr val="333333"/>
                </a:solidFill>
                <a:latin typeface="微软雅黑"/>
                <a:cs typeface="微软雅黑"/>
              </a:rPr>
              <a:t>禁用硬件设备等。虽然以</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管理员的身份工作时不会受到系统的限制，但俗语讲</a:t>
            </a:r>
            <a:r>
              <a:rPr sz="950" spc="-160" dirty="0">
                <a:solidFill>
                  <a:srgbClr val="333333"/>
                </a:solidFill>
                <a:latin typeface="Trebuchet MS"/>
                <a:cs typeface="Trebuchet MS"/>
              </a:rPr>
              <a:t>“</a:t>
            </a:r>
            <a:r>
              <a:rPr sz="950" spc="25" dirty="0">
                <a:solidFill>
                  <a:srgbClr val="333333"/>
                </a:solidFill>
                <a:latin typeface="微软雅黑"/>
                <a:cs typeface="微软雅黑"/>
              </a:rPr>
              <a:t>能力 越大，责任就越大</a:t>
            </a:r>
            <a:r>
              <a:rPr sz="950" spc="-160" dirty="0">
                <a:solidFill>
                  <a:srgbClr val="333333"/>
                </a:solidFill>
                <a:latin typeface="Trebuchet MS"/>
                <a:cs typeface="Trebuchet MS"/>
              </a:rPr>
              <a:t>”</a:t>
            </a:r>
            <a:r>
              <a:rPr sz="950" spc="25" dirty="0">
                <a:solidFill>
                  <a:srgbClr val="333333"/>
                </a:solidFill>
                <a:latin typeface="微软雅黑"/>
                <a:cs typeface="微软雅黑"/>
              </a:rPr>
              <a:t>，因此一旦使用这个高能的</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管理员权限执行了错误的</a:t>
            </a:r>
            <a:r>
              <a:rPr sz="950" u="sng" spc="25" dirty="0">
                <a:solidFill>
                  <a:srgbClr val="4183C4"/>
                </a:solidFill>
                <a:uFill>
                  <a:solidFill>
                    <a:srgbClr val="4183C4"/>
                  </a:solidFill>
                </a:uFill>
                <a:latin typeface="微软雅黑"/>
                <a:cs typeface="微软雅黑"/>
                <a:hlinkClick r:id="rId4"/>
              </a:rPr>
              <a:t>命令</a:t>
            </a:r>
            <a:r>
              <a:rPr sz="950" spc="20" dirty="0">
                <a:solidFill>
                  <a:srgbClr val="333333"/>
                </a:solidFill>
                <a:latin typeface="微软雅黑"/>
                <a:cs typeface="微软雅黑"/>
              </a:rPr>
              <a:t>可能会直接毁掉整个系 </a:t>
            </a:r>
            <a:r>
              <a:rPr sz="950" spc="25" dirty="0">
                <a:solidFill>
                  <a:srgbClr val="333333"/>
                </a:solidFill>
                <a:latin typeface="微软雅黑"/>
                <a:cs typeface="微软雅黑"/>
              </a:rPr>
              <a:t>统。使用与否，确实需要好好权衡一下。</a:t>
            </a:r>
            <a:endParaRPr sz="950">
              <a:latin typeface="微软雅黑"/>
              <a:cs typeface="微软雅黑"/>
            </a:endParaRPr>
          </a:p>
          <a:p>
            <a:pPr marL="12700" marR="82550">
              <a:lnSpc>
                <a:spcPct val="131600"/>
              </a:lnSpc>
              <a:spcBef>
                <a:spcPts val="750"/>
              </a:spcBef>
            </a:pPr>
            <a:r>
              <a:rPr sz="950" spc="25" dirty="0">
                <a:solidFill>
                  <a:srgbClr val="333333"/>
                </a:solidFill>
                <a:latin typeface="微软雅黑"/>
                <a:cs typeface="微软雅黑"/>
              </a:rPr>
              <a:t>在学习时是否要使用</a:t>
            </a:r>
            <a:r>
              <a:rPr sz="950" spc="35" dirty="0">
                <a:solidFill>
                  <a:srgbClr val="333333"/>
                </a:solidFill>
                <a:latin typeface="Trebuchet MS"/>
                <a:cs typeface="Trebuchet MS"/>
              </a:rPr>
              <a:t>root</a:t>
            </a:r>
            <a:r>
              <a:rPr sz="950" spc="20" dirty="0">
                <a:solidFill>
                  <a:srgbClr val="333333"/>
                </a:solidFill>
                <a:latin typeface="微软雅黑"/>
                <a:cs typeface="微软雅黑"/>
              </a:rPr>
              <a:t>管理员权限来控制整个系统呢？面对这个问题，网络上有很多文章建议以普通 </a:t>
            </a:r>
            <a:r>
              <a:rPr sz="950" spc="25" dirty="0">
                <a:solidFill>
                  <a:srgbClr val="333333"/>
                </a:solidFill>
                <a:latin typeface="微软雅黑"/>
                <a:cs typeface="微软雅黑"/>
              </a:rPr>
              <a:t>用户的身份来操作</a:t>
            </a:r>
            <a:r>
              <a:rPr sz="950" spc="275" dirty="0">
                <a:solidFill>
                  <a:srgbClr val="333333"/>
                </a:solidFill>
                <a:latin typeface="Trebuchet MS"/>
                <a:cs typeface="Trebuchet MS"/>
              </a:rPr>
              <a:t>—</a:t>
            </a:r>
            <a:r>
              <a:rPr sz="950" spc="25" dirty="0">
                <a:solidFill>
                  <a:srgbClr val="333333"/>
                </a:solidFill>
                <a:latin typeface="微软雅黑"/>
                <a:cs typeface="微软雅黑"/>
              </a:rPr>
              <a:t>这是一个更安全也更</a:t>
            </a:r>
            <a:r>
              <a:rPr sz="950" spc="-160" dirty="0">
                <a:solidFill>
                  <a:srgbClr val="333333"/>
                </a:solidFill>
                <a:latin typeface="Trebuchet MS"/>
                <a:cs typeface="Trebuchet MS"/>
              </a:rPr>
              <a:t>“</a:t>
            </a:r>
            <a:r>
              <a:rPr sz="950" spc="25" dirty="0">
                <a:solidFill>
                  <a:srgbClr val="333333"/>
                </a:solidFill>
                <a:latin typeface="微软雅黑"/>
                <a:cs typeface="微软雅黑"/>
              </a:rPr>
              <a:t>无责任</a:t>
            </a:r>
            <a:r>
              <a:rPr sz="950" spc="-160" dirty="0">
                <a:solidFill>
                  <a:srgbClr val="333333"/>
                </a:solidFill>
                <a:latin typeface="Trebuchet MS"/>
                <a:cs typeface="Trebuchet MS"/>
              </a:rPr>
              <a:t>”</a:t>
            </a:r>
            <a:r>
              <a:rPr sz="950" spc="25" dirty="0">
                <a:solidFill>
                  <a:srgbClr val="333333"/>
                </a:solidFill>
                <a:latin typeface="微软雅黑"/>
                <a:cs typeface="微软雅黑"/>
              </a:rPr>
              <a:t>的回答。今天，就要冒天下之大不韪给出自己的心得</a:t>
            </a:r>
            <a:endParaRPr sz="950">
              <a:latin typeface="微软雅黑"/>
              <a:cs typeface="微软雅黑"/>
            </a:endParaRPr>
          </a:p>
          <a:p>
            <a:pPr marL="12700">
              <a:lnSpc>
                <a:spcPct val="100000"/>
              </a:lnSpc>
              <a:spcBef>
                <a:spcPts val="360"/>
              </a:spcBef>
            </a:pPr>
            <a:r>
              <a:rPr sz="950" spc="275" dirty="0">
                <a:solidFill>
                  <a:srgbClr val="333333"/>
                </a:solidFill>
                <a:latin typeface="Trebuchet MS"/>
                <a:cs typeface="Trebuchet MS"/>
              </a:rPr>
              <a:t>—</a:t>
            </a:r>
            <a:r>
              <a:rPr sz="950" spc="25" dirty="0">
                <a:solidFill>
                  <a:srgbClr val="333333"/>
                </a:solidFill>
                <a:latin typeface="微软雅黑"/>
                <a:cs typeface="微软雅黑"/>
              </a:rPr>
              <a:t>强烈推荐大家在学习时使用</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管理员权限！</a:t>
            </a:r>
            <a:endParaRPr sz="950">
              <a:latin typeface="微软雅黑"/>
              <a:cs typeface="微软雅黑"/>
            </a:endParaRPr>
          </a:p>
          <a:p>
            <a:pPr marL="12700" marR="13970">
              <a:lnSpc>
                <a:spcPct val="131600"/>
              </a:lnSpc>
              <a:spcBef>
                <a:spcPts val="750"/>
              </a:spcBef>
            </a:pPr>
            <a:r>
              <a:rPr sz="950" spc="25" dirty="0">
                <a:solidFill>
                  <a:srgbClr val="333333"/>
                </a:solidFill>
                <a:latin typeface="微软雅黑"/>
                <a:cs typeface="微软雅黑"/>
              </a:rPr>
              <a:t>这种为</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管理员正名的决绝态度在网络中应该还是很少见的，我之所以力荐</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管理员权限，原因很 简单。因为在</a:t>
            </a:r>
            <a:r>
              <a:rPr sz="950" spc="35" dirty="0">
                <a:solidFill>
                  <a:srgbClr val="333333"/>
                </a:solidFill>
                <a:latin typeface="Trebuchet MS"/>
                <a:cs typeface="Trebuchet MS"/>
              </a:rPr>
              <a:t>Linux</a:t>
            </a:r>
            <a:r>
              <a:rPr sz="950" spc="20" dirty="0">
                <a:solidFill>
                  <a:srgbClr val="333333"/>
                </a:solidFill>
                <a:latin typeface="微软雅黑"/>
                <a:cs typeface="微软雅黑"/>
              </a:rPr>
              <a:t>的学习过程中如果使用普通用户身份进行操作，则在配置服务之后出现错误时很难判 </a:t>
            </a:r>
            <a:r>
              <a:rPr sz="950" spc="25" dirty="0">
                <a:solidFill>
                  <a:srgbClr val="333333"/>
                </a:solidFill>
                <a:latin typeface="微软雅黑"/>
                <a:cs typeface="微软雅黑"/>
              </a:rPr>
              <a:t>断是系统自身的问题还是因为权限不足而导致的；这无疑会给大家的学习过程徒增坎坷。更何况我们的 实验环境是使用</a:t>
            </a:r>
            <a:r>
              <a:rPr sz="950" spc="60" dirty="0">
                <a:solidFill>
                  <a:srgbClr val="333333"/>
                </a:solidFill>
                <a:latin typeface="Trebuchet MS"/>
                <a:cs typeface="Trebuchet MS"/>
              </a:rPr>
              <a:t>VMware</a:t>
            </a:r>
            <a:r>
              <a:rPr sz="950" spc="25" dirty="0">
                <a:solidFill>
                  <a:srgbClr val="333333"/>
                </a:solidFill>
                <a:latin typeface="微软雅黑"/>
                <a:cs typeface="微软雅黑"/>
              </a:rPr>
              <a:t>虚拟机软件搭建的，能够将安装好的系统设置为一次快照，这即便系统彻底崩 溃了，您也可以在</a:t>
            </a:r>
            <a:r>
              <a:rPr sz="950" spc="55" dirty="0">
                <a:solidFill>
                  <a:srgbClr val="333333"/>
                </a:solidFill>
                <a:latin typeface="Trebuchet MS"/>
                <a:cs typeface="Trebuchet MS"/>
              </a:rPr>
              <a:t>5</a:t>
            </a:r>
            <a:r>
              <a:rPr sz="950" spc="25" dirty="0">
                <a:solidFill>
                  <a:srgbClr val="333333"/>
                </a:solidFill>
                <a:latin typeface="微软雅黑"/>
                <a:cs typeface="微软雅黑"/>
              </a:rPr>
              <a:t>秒钟的时间内快速还原出一台全新的系统，而不用担心数据丢失。</a:t>
            </a:r>
            <a:endParaRPr sz="950">
              <a:latin typeface="微软雅黑"/>
              <a:cs typeface="微软雅黑"/>
            </a:endParaRPr>
          </a:p>
        </p:txBody>
      </p:sp>
      <p:sp>
        <p:nvSpPr>
          <p:cNvPr id="12" name="object 12"/>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4</a:t>
            </a:fld>
            <a:endParaRPr sz="800">
              <a:latin typeface="小哥哥网恋吗"/>
              <a:cs typeface="小哥哥网恋吗"/>
            </a:endParaRPr>
          </a:p>
        </p:txBody>
      </p:sp>
      <p:sp>
        <p:nvSpPr>
          <p:cNvPr id="11" name="object 1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08"/>
            <a:ext cx="5650950" cy="5793891"/>
          </a:xfrm>
          <a:prstGeom prst="rect">
            <a:avLst/>
          </a:prstGeom>
        </p:spPr>
      </p:pic>
      <p:sp>
        <p:nvSpPr>
          <p:cNvPr id="3" name="object 3"/>
          <p:cNvSpPr txBox="1"/>
          <p:nvPr/>
        </p:nvSpPr>
        <p:spPr>
          <a:xfrm>
            <a:off x="946424" y="6263872"/>
            <a:ext cx="5574030" cy="6508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6-10</a:t>
            </a:r>
            <a:r>
              <a:rPr sz="950" spc="-35" dirty="0">
                <a:solidFill>
                  <a:srgbClr val="333333"/>
                </a:solidFill>
                <a:latin typeface="Trebuchet MS"/>
                <a:cs typeface="Trebuchet MS"/>
              </a:rPr>
              <a:t> </a:t>
            </a:r>
            <a:r>
              <a:rPr sz="950" spc="25" dirty="0">
                <a:solidFill>
                  <a:srgbClr val="333333"/>
                </a:solidFill>
                <a:latin typeface="微软雅黑"/>
                <a:cs typeface="微软雅黑"/>
              </a:rPr>
              <a:t>选择</a:t>
            </a:r>
            <a:r>
              <a:rPr sz="950" spc="-160" dirty="0">
                <a:solidFill>
                  <a:srgbClr val="333333"/>
                </a:solidFill>
                <a:latin typeface="Trebuchet MS"/>
                <a:cs typeface="Trebuchet MS"/>
              </a:rPr>
              <a:t>“</a:t>
            </a:r>
            <a:r>
              <a:rPr sz="950" spc="25" dirty="0">
                <a:solidFill>
                  <a:srgbClr val="333333"/>
                </a:solidFill>
                <a:latin typeface="微软雅黑"/>
                <a:cs typeface="微软雅黑"/>
              </a:rPr>
              <a:t>创建新虚拟磁盘</a:t>
            </a:r>
            <a:r>
              <a:rPr sz="950" spc="-160" dirty="0">
                <a:solidFill>
                  <a:srgbClr val="333333"/>
                </a:solidFill>
                <a:latin typeface="Trebuchet MS"/>
                <a:cs typeface="Trebuchet MS"/>
              </a:rPr>
              <a:t>”</a:t>
            </a:r>
            <a:r>
              <a:rPr sz="950" spc="25" dirty="0">
                <a:solidFill>
                  <a:srgbClr val="333333"/>
                </a:solidFill>
                <a:latin typeface="微软雅黑"/>
                <a:cs typeface="微软雅黑"/>
              </a:rPr>
              <a:t>选项</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第</a:t>
            </a:r>
            <a:r>
              <a:rPr sz="950" spc="55" dirty="0">
                <a:solidFill>
                  <a:srgbClr val="333333"/>
                </a:solidFill>
                <a:latin typeface="Trebuchet MS"/>
                <a:cs typeface="Trebuchet MS"/>
              </a:rPr>
              <a:t>5</a:t>
            </a:r>
            <a:r>
              <a:rPr sz="950" spc="25" dirty="0">
                <a:solidFill>
                  <a:srgbClr val="333333"/>
                </a:solidFill>
                <a:latin typeface="微软雅黑"/>
                <a:cs typeface="微软雅黑"/>
              </a:rPr>
              <a:t>步：将</a:t>
            </a:r>
            <a:r>
              <a:rPr sz="950" spc="-160" dirty="0">
                <a:solidFill>
                  <a:srgbClr val="333333"/>
                </a:solidFill>
                <a:latin typeface="Trebuchet MS"/>
                <a:cs typeface="Trebuchet MS"/>
              </a:rPr>
              <a:t>“</a:t>
            </a:r>
            <a:r>
              <a:rPr sz="950" spc="25" dirty="0">
                <a:solidFill>
                  <a:srgbClr val="333333"/>
                </a:solidFill>
                <a:latin typeface="微软雅黑"/>
                <a:cs typeface="微软雅黑"/>
              </a:rPr>
              <a:t>最大磁盘大小</a:t>
            </a:r>
            <a:r>
              <a:rPr sz="950" spc="-160" dirty="0">
                <a:solidFill>
                  <a:srgbClr val="333333"/>
                </a:solidFill>
                <a:latin typeface="Trebuchet MS"/>
                <a:cs typeface="Trebuchet MS"/>
              </a:rPr>
              <a:t>”</a:t>
            </a:r>
            <a:r>
              <a:rPr sz="950" spc="25" dirty="0">
                <a:solidFill>
                  <a:srgbClr val="333333"/>
                </a:solidFill>
                <a:latin typeface="微软雅黑"/>
                <a:cs typeface="微软雅黑"/>
              </a:rPr>
              <a:t>设置为默认的</a:t>
            </a:r>
            <a:r>
              <a:rPr sz="950" spc="70" dirty="0">
                <a:solidFill>
                  <a:srgbClr val="333333"/>
                </a:solidFill>
                <a:latin typeface="Trebuchet MS"/>
                <a:cs typeface="Trebuchet MS"/>
              </a:rPr>
              <a:t>20GB</a:t>
            </a:r>
            <a:r>
              <a:rPr sz="950" spc="20" dirty="0">
                <a:solidFill>
                  <a:srgbClr val="333333"/>
                </a:solidFill>
                <a:latin typeface="微软雅黑"/>
                <a:cs typeface="微软雅黑"/>
              </a:rPr>
              <a:t>。这个数值是限制这台虚拟机所使用的最大硬盘空间，而 </a:t>
            </a:r>
            <a:r>
              <a:rPr sz="950" spc="25" dirty="0">
                <a:solidFill>
                  <a:srgbClr val="333333"/>
                </a:solidFill>
                <a:latin typeface="微软雅黑"/>
                <a:cs typeface="微软雅黑"/>
              </a:rPr>
              <a:t>不是立即将其填满，因此默认</a:t>
            </a:r>
            <a:r>
              <a:rPr sz="950" spc="70" dirty="0">
                <a:solidFill>
                  <a:srgbClr val="333333"/>
                </a:solidFill>
                <a:latin typeface="Trebuchet MS"/>
                <a:cs typeface="Trebuchet MS"/>
              </a:rPr>
              <a:t>20GB</a:t>
            </a:r>
            <a:r>
              <a:rPr sz="950" spc="25" dirty="0">
                <a:solidFill>
                  <a:srgbClr val="333333"/>
                </a:solidFill>
                <a:latin typeface="微软雅黑"/>
                <a:cs typeface="微软雅黑"/>
              </a:rPr>
              <a:t>就很合适了。单击</a:t>
            </a:r>
            <a:r>
              <a:rPr sz="950" spc="-160" dirty="0">
                <a:solidFill>
                  <a:srgbClr val="333333"/>
                </a:solidFill>
                <a:latin typeface="Trebuchet MS"/>
                <a:cs typeface="Trebuchet MS"/>
              </a:rPr>
              <a:t>“</a:t>
            </a:r>
            <a:r>
              <a:rPr sz="950" spc="25" dirty="0">
                <a:solidFill>
                  <a:srgbClr val="333333"/>
                </a:solidFill>
                <a:latin typeface="微软雅黑"/>
                <a:cs typeface="微软雅黑"/>
              </a:rPr>
              <a:t>下一步</a:t>
            </a:r>
            <a:r>
              <a:rPr sz="950" spc="-160" dirty="0">
                <a:solidFill>
                  <a:srgbClr val="333333"/>
                </a:solidFill>
                <a:latin typeface="Trebuchet MS"/>
                <a:cs typeface="Trebuchet MS"/>
              </a:rPr>
              <a:t>”</a:t>
            </a:r>
            <a:r>
              <a:rPr sz="950" spc="25" dirty="0">
                <a:solidFill>
                  <a:srgbClr val="333333"/>
                </a:solidFill>
                <a:latin typeface="微软雅黑"/>
                <a:cs typeface="微软雅黑"/>
              </a:rPr>
              <a:t>按钮，如图</a:t>
            </a:r>
            <a:r>
              <a:rPr sz="950" spc="35" dirty="0">
                <a:solidFill>
                  <a:srgbClr val="333333"/>
                </a:solidFill>
                <a:latin typeface="Trebuchet MS"/>
                <a:cs typeface="Trebuchet MS"/>
              </a:rPr>
              <a:t>6-11</a:t>
            </a:r>
            <a:r>
              <a:rPr sz="950" spc="25" dirty="0">
                <a:solidFill>
                  <a:srgbClr val="333333"/>
                </a:solidFill>
                <a:latin typeface="微软雅黑"/>
                <a:cs typeface="微软雅黑"/>
              </a:rPr>
              <a:t>所示。</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40</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08"/>
            <a:ext cx="5650950" cy="5793891"/>
          </a:xfrm>
          <a:prstGeom prst="rect">
            <a:avLst/>
          </a:prstGeom>
        </p:spPr>
      </p:pic>
      <p:sp>
        <p:nvSpPr>
          <p:cNvPr id="3" name="object 3"/>
          <p:cNvSpPr txBox="1"/>
          <p:nvPr/>
        </p:nvSpPr>
        <p:spPr>
          <a:xfrm>
            <a:off x="946424" y="6263860"/>
            <a:ext cx="5509895" cy="6508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6-11</a:t>
            </a:r>
            <a:r>
              <a:rPr sz="950" spc="-35" dirty="0">
                <a:solidFill>
                  <a:srgbClr val="333333"/>
                </a:solidFill>
                <a:latin typeface="Trebuchet MS"/>
                <a:cs typeface="Trebuchet MS"/>
              </a:rPr>
              <a:t> </a:t>
            </a:r>
            <a:r>
              <a:rPr sz="950" spc="25" dirty="0">
                <a:solidFill>
                  <a:srgbClr val="333333"/>
                </a:solidFill>
                <a:latin typeface="微软雅黑"/>
                <a:cs typeface="微软雅黑"/>
              </a:rPr>
              <a:t>设置硬盘的最大使用空间</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第</a:t>
            </a:r>
            <a:r>
              <a:rPr sz="950" spc="55" dirty="0">
                <a:solidFill>
                  <a:srgbClr val="333333"/>
                </a:solidFill>
                <a:latin typeface="Trebuchet MS"/>
                <a:cs typeface="Trebuchet MS"/>
              </a:rPr>
              <a:t>6</a:t>
            </a:r>
            <a:r>
              <a:rPr sz="950" spc="25" dirty="0">
                <a:solidFill>
                  <a:srgbClr val="333333"/>
                </a:solidFill>
                <a:latin typeface="微软雅黑"/>
                <a:cs typeface="微软雅黑"/>
              </a:rPr>
              <a:t>步：设置磁盘文件的文件名和保存位置（这里采用默认设置即可，无需修改），直接单击</a:t>
            </a:r>
            <a:r>
              <a:rPr sz="950" spc="-160" dirty="0">
                <a:solidFill>
                  <a:srgbClr val="333333"/>
                </a:solidFill>
                <a:latin typeface="Trebuchet MS"/>
                <a:cs typeface="Trebuchet MS"/>
              </a:rPr>
              <a:t>“</a:t>
            </a:r>
            <a:r>
              <a:rPr sz="950" spc="25" dirty="0">
                <a:solidFill>
                  <a:srgbClr val="333333"/>
                </a:solidFill>
                <a:latin typeface="微软雅黑"/>
                <a:cs typeface="微软雅黑"/>
              </a:rPr>
              <a:t>完成</a:t>
            </a:r>
            <a:r>
              <a:rPr sz="950" spc="-160" dirty="0">
                <a:solidFill>
                  <a:srgbClr val="333333"/>
                </a:solidFill>
                <a:latin typeface="Trebuchet MS"/>
                <a:cs typeface="Trebuchet MS"/>
              </a:rPr>
              <a:t>”</a:t>
            </a:r>
            <a:r>
              <a:rPr sz="950" spc="15" dirty="0">
                <a:solidFill>
                  <a:srgbClr val="333333"/>
                </a:solidFill>
                <a:latin typeface="微软雅黑"/>
                <a:cs typeface="微软雅黑"/>
              </a:rPr>
              <a:t>按 </a:t>
            </a:r>
            <a:r>
              <a:rPr sz="950" spc="25" dirty="0">
                <a:solidFill>
                  <a:srgbClr val="333333"/>
                </a:solidFill>
                <a:latin typeface="微软雅黑"/>
                <a:cs typeface="微软雅黑"/>
              </a:rPr>
              <a:t>钮，如图</a:t>
            </a:r>
            <a:r>
              <a:rPr sz="950" spc="35" dirty="0">
                <a:solidFill>
                  <a:srgbClr val="333333"/>
                </a:solidFill>
                <a:latin typeface="Trebuchet MS"/>
                <a:cs typeface="Trebuchet MS"/>
              </a:rPr>
              <a:t>6-12</a:t>
            </a:r>
            <a:r>
              <a:rPr sz="950" spc="25" dirty="0">
                <a:solidFill>
                  <a:srgbClr val="333333"/>
                </a:solidFill>
                <a:latin typeface="微软雅黑"/>
                <a:cs typeface="微软雅黑"/>
              </a:rPr>
              <a:t>所示。</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41</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5793877"/>
          </a:xfrm>
          <a:prstGeom prst="rect">
            <a:avLst/>
          </a:prstGeom>
        </p:spPr>
      </p:pic>
      <p:sp>
        <p:nvSpPr>
          <p:cNvPr id="3" name="object 3"/>
          <p:cNvSpPr txBox="1"/>
          <p:nvPr/>
        </p:nvSpPr>
        <p:spPr>
          <a:xfrm>
            <a:off x="946424" y="6263847"/>
            <a:ext cx="5633720" cy="6508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6-12</a:t>
            </a:r>
            <a:r>
              <a:rPr sz="950" spc="-35" dirty="0">
                <a:solidFill>
                  <a:srgbClr val="333333"/>
                </a:solidFill>
                <a:latin typeface="Trebuchet MS"/>
                <a:cs typeface="Trebuchet MS"/>
              </a:rPr>
              <a:t> </a:t>
            </a:r>
            <a:r>
              <a:rPr sz="950" spc="25" dirty="0">
                <a:solidFill>
                  <a:srgbClr val="333333"/>
                </a:solidFill>
                <a:latin typeface="微软雅黑"/>
                <a:cs typeface="微软雅黑"/>
              </a:rPr>
              <a:t>设置磁盘文件的文件名和保存位置</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第</a:t>
            </a:r>
            <a:r>
              <a:rPr sz="950" spc="55" dirty="0">
                <a:solidFill>
                  <a:srgbClr val="333333"/>
                </a:solidFill>
                <a:latin typeface="Trebuchet MS"/>
                <a:cs typeface="Trebuchet MS"/>
              </a:rPr>
              <a:t>7</a:t>
            </a:r>
            <a:r>
              <a:rPr sz="950" spc="25" dirty="0">
                <a:solidFill>
                  <a:srgbClr val="333333"/>
                </a:solidFill>
                <a:latin typeface="微软雅黑"/>
                <a:cs typeface="微软雅黑"/>
              </a:rPr>
              <a:t>步：将新硬盘添加好后就可以看到设备信息了。这里不需要做任何修改，直接单击</a:t>
            </a:r>
            <a:r>
              <a:rPr sz="950" spc="-160" dirty="0">
                <a:solidFill>
                  <a:srgbClr val="333333"/>
                </a:solidFill>
                <a:latin typeface="Trebuchet MS"/>
                <a:cs typeface="Trebuchet MS"/>
              </a:rPr>
              <a:t>“</a:t>
            </a:r>
            <a:r>
              <a:rPr sz="950" spc="25" dirty="0">
                <a:solidFill>
                  <a:srgbClr val="333333"/>
                </a:solidFill>
                <a:latin typeface="微软雅黑"/>
                <a:cs typeface="微软雅黑"/>
              </a:rPr>
              <a:t>确认</a:t>
            </a:r>
            <a:r>
              <a:rPr sz="950" spc="-160" dirty="0">
                <a:solidFill>
                  <a:srgbClr val="333333"/>
                </a:solidFill>
                <a:latin typeface="Trebuchet MS"/>
                <a:cs typeface="Trebuchet MS"/>
              </a:rPr>
              <a:t>”</a:t>
            </a:r>
            <a:r>
              <a:rPr sz="950" spc="20" dirty="0">
                <a:solidFill>
                  <a:srgbClr val="333333"/>
                </a:solidFill>
                <a:latin typeface="微软雅黑"/>
                <a:cs typeface="微软雅黑"/>
              </a:rPr>
              <a:t>按钮后就可 </a:t>
            </a:r>
            <a:r>
              <a:rPr sz="950" spc="25" dirty="0">
                <a:solidFill>
                  <a:srgbClr val="333333"/>
                </a:solidFill>
                <a:latin typeface="微软雅黑"/>
                <a:cs typeface="微软雅黑"/>
              </a:rPr>
              <a:t>启虚拟机了，如图</a:t>
            </a:r>
            <a:r>
              <a:rPr sz="950" spc="35" dirty="0">
                <a:solidFill>
                  <a:srgbClr val="333333"/>
                </a:solidFill>
                <a:latin typeface="Trebuchet MS"/>
                <a:cs typeface="Trebuchet MS"/>
              </a:rPr>
              <a:t>6-13</a:t>
            </a:r>
            <a:r>
              <a:rPr sz="950" spc="25" dirty="0">
                <a:solidFill>
                  <a:srgbClr val="333333"/>
                </a:solidFill>
                <a:latin typeface="微软雅黑"/>
                <a:cs typeface="微软雅黑"/>
              </a:rPr>
              <a:t>所示。</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42</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299"/>
            <a:ext cx="5650950" cy="5793877"/>
          </a:xfrm>
          <a:prstGeom prst="rect">
            <a:avLst/>
          </a:prstGeom>
        </p:spPr>
      </p:pic>
      <p:sp>
        <p:nvSpPr>
          <p:cNvPr id="3" name="object 3"/>
          <p:cNvSpPr txBox="1"/>
          <p:nvPr/>
        </p:nvSpPr>
        <p:spPr>
          <a:xfrm>
            <a:off x="946424" y="6263860"/>
            <a:ext cx="5664835" cy="2480310"/>
          </a:xfrm>
          <a:prstGeom prst="rect">
            <a:avLst/>
          </a:prstGeom>
        </p:spPr>
        <p:txBody>
          <a:bodyPr vert="horz" wrap="square" lIns="0" tIns="15875" rIns="0" bIns="0" rtlCol="0">
            <a:spAutoFit/>
          </a:bodyPr>
          <a:lstStyle/>
          <a:p>
            <a:pPr marL="12700" algn="just">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6-13</a:t>
            </a:r>
            <a:r>
              <a:rPr sz="950" spc="-35" dirty="0">
                <a:solidFill>
                  <a:srgbClr val="333333"/>
                </a:solidFill>
                <a:latin typeface="Trebuchet MS"/>
                <a:cs typeface="Trebuchet MS"/>
              </a:rPr>
              <a:t> </a:t>
            </a:r>
            <a:r>
              <a:rPr sz="950" spc="25" dirty="0">
                <a:solidFill>
                  <a:srgbClr val="333333"/>
                </a:solidFill>
                <a:latin typeface="微软雅黑"/>
                <a:cs typeface="微软雅黑"/>
              </a:rPr>
              <a:t>查看虚拟机硬件设置信息</a:t>
            </a:r>
            <a:endParaRPr sz="950">
              <a:latin typeface="微软雅黑"/>
              <a:cs typeface="微软雅黑"/>
            </a:endParaRPr>
          </a:p>
          <a:p>
            <a:pPr marL="12700" marR="10160" algn="just">
              <a:lnSpc>
                <a:spcPct val="131600"/>
              </a:lnSpc>
              <a:spcBef>
                <a:spcPts val="750"/>
              </a:spcBef>
            </a:pPr>
            <a:r>
              <a:rPr sz="950" spc="25" dirty="0">
                <a:solidFill>
                  <a:srgbClr val="333333"/>
                </a:solidFill>
                <a:latin typeface="微软雅黑"/>
                <a:cs typeface="微软雅黑"/>
              </a:rPr>
              <a:t>在虚拟机中模拟添加了硬盘设备后就应该能看到抽象成的硬盘设备文件了。按照前文讲解的</a:t>
            </a:r>
            <a:r>
              <a:rPr sz="950" spc="50" dirty="0">
                <a:solidFill>
                  <a:srgbClr val="333333"/>
                </a:solidFill>
                <a:latin typeface="Trebuchet MS"/>
                <a:cs typeface="Trebuchet MS"/>
              </a:rPr>
              <a:t>udev</a:t>
            </a:r>
            <a:r>
              <a:rPr sz="950" spc="25" dirty="0">
                <a:solidFill>
                  <a:srgbClr val="333333"/>
                </a:solidFill>
                <a:latin typeface="微软雅黑"/>
                <a:cs typeface="微软雅黑"/>
              </a:rPr>
              <a:t>服务命 名规则，第二个被识别的</a:t>
            </a:r>
            <a:r>
              <a:rPr sz="950" spc="45" dirty="0">
                <a:solidFill>
                  <a:srgbClr val="333333"/>
                </a:solidFill>
                <a:latin typeface="Trebuchet MS"/>
                <a:cs typeface="Trebuchet MS"/>
              </a:rPr>
              <a:t>SATA</a:t>
            </a:r>
            <a:r>
              <a:rPr sz="950" spc="25" dirty="0">
                <a:solidFill>
                  <a:srgbClr val="333333"/>
                </a:solidFill>
                <a:latin typeface="微软雅黑"/>
                <a:cs typeface="微软雅黑"/>
              </a:rPr>
              <a:t>设备应该会被保存为</a:t>
            </a:r>
            <a:r>
              <a:rPr sz="950" spc="5" dirty="0">
                <a:solidFill>
                  <a:srgbClr val="333333"/>
                </a:solidFill>
                <a:latin typeface="Trebuchet MS"/>
                <a:cs typeface="Trebuchet MS"/>
              </a:rPr>
              <a:t>/dev/sdb</a:t>
            </a:r>
            <a:r>
              <a:rPr sz="950" spc="20" dirty="0">
                <a:solidFill>
                  <a:srgbClr val="333333"/>
                </a:solidFill>
                <a:latin typeface="微软雅黑"/>
                <a:cs typeface="微软雅黑"/>
              </a:rPr>
              <a:t>，这个就是硬盘设备文件了。但在开始使用 </a:t>
            </a:r>
            <a:r>
              <a:rPr sz="950" spc="25" dirty="0">
                <a:solidFill>
                  <a:srgbClr val="333333"/>
                </a:solidFill>
                <a:latin typeface="微软雅黑"/>
                <a:cs typeface="微软雅黑"/>
              </a:rPr>
              <a:t>该硬盘之前还需要进行分区操作，例如从中取出一个</a:t>
            </a:r>
            <a:r>
              <a:rPr sz="950" spc="70" dirty="0">
                <a:solidFill>
                  <a:srgbClr val="333333"/>
                </a:solidFill>
                <a:latin typeface="Trebuchet MS"/>
                <a:cs typeface="Trebuchet MS"/>
              </a:rPr>
              <a:t>2GB</a:t>
            </a:r>
            <a:r>
              <a:rPr sz="950" spc="25" dirty="0">
                <a:solidFill>
                  <a:srgbClr val="333333"/>
                </a:solidFill>
                <a:latin typeface="微软雅黑"/>
                <a:cs typeface="微软雅黑"/>
              </a:rPr>
              <a:t>的分区设备以供后面的操作使用。</a:t>
            </a:r>
            <a:endParaRPr sz="950">
              <a:latin typeface="微软雅黑"/>
              <a:cs typeface="微软雅黑"/>
            </a:endParaRPr>
          </a:p>
          <a:p>
            <a:pPr marL="12700" marR="64769" algn="just">
              <a:lnSpc>
                <a:spcPct val="131600"/>
              </a:lnSpc>
              <a:spcBef>
                <a:spcPts val="825"/>
              </a:spcBef>
            </a:pPr>
            <a:r>
              <a:rPr sz="950" spc="25" dirty="0">
                <a:solidFill>
                  <a:srgbClr val="333333"/>
                </a:solidFill>
                <a:latin typeface="Trebuchet MS"/>
                <a:cs typeface="Trebuchet MS"/>
              </a:rPr>
              <a:t>fdisk</a:t>
            </a:r>
            <a:r>
              <a:rPr sz="950" spc="25" dirty="0">
                <a:solidFill>
                  <a:srgbClr val="333333"/>
                </a:solidFill>
                <a:latin typeface="微软雅黑"/>
                <a:cs typeface="微软雅黑"/>
              </a:rPr>
              <a:t>命令用新建、修改及删除磁盘的分区表信息，英文全称为</a:t>
            </a:r>
            <a:r>
              <a:rPr sz="950" spc="10" dirty="0">
                <a:solidFill>
                  <a:srgbClr val="333333"/>
                </a:solidFill>
                <a:latin typeface="微软雅黑"/>
                <a:cs typeface="微软雅黑"/>
              </a:rPr>
              <a:t>：</a:t>
            </a:r>
            <a:r>
              <a:rPr sz="950" spc="10" dirty="0">
                <a:solidFill>
                  <a:srgbClr val="333333"/>
                </a:solidFill>
                <a:latin typeface="Trebuchet MS"/>
                <a:cs typeface="Trebuchet MS"/>
              </a:rPr>
              <a:t>“format</a:t>
            </a:r>
            <a:r>
              <a:rPr sz="950" spc="-55" dirty="0">
                <a:solidFill>
                  <a:srgbClr val="333333"/>
                </a:solidFill>
                <a:latin typeface="Trebuchet MS"/>
                <a:cs typeface="Trebuchet MS"/>
              </a:rPr>
              <a:t> </a:t>
            </a:r>
            <a:r>
              <a:rPr sz="950" dirty="0">
                <a:solidFill>
                  <a:srgbClr val="333333"/>
                </a:solidFill>
                <a:latin typeface="Trebuchet MS"/>
                <a:cs typeface="Trebuchet MS"/>
              </a:rPr>
              <a:t>disk”</a:t>
            </a:r>
            <a:r>
              <a:rPr sz="950" dirty="0">
                <a:solidFill>
                  <a:srgbClr val="333333"/>
                </a:solidFill>
                <a:latin typeface="微软雅黑"/>
                <a:cs typeface="微软雅黑"/>
              </a:rPr>
              <a:t>，</a:t>
            </a:r>
            <a:r>
              <a:rPr sz="950" spc="25" dirty="0">
                <a:solidFill>
                  <a:srgbClr val="333333"/>
                </a:solidFill>
                <a:latin typeface="微软雅黑"/>
                <a:cs typeface="微软雅黑"/>
              </a:rPr>
              <a:t>语法格式为</a:t>
            </a:r>
            <a:r>
              <a:rPr sz="950" dirty="0">
                <a:solidFill>
                  <a:srgbClr val="333333"/>
                </a:solidFill>
                <a:latin typeface="微软雅黑"/>
                <a:cs typeface="微软雅黑"/>
              </a:rPr>
              <a:t>：</a:t>
            </a:r>
            <a:r>
              <a:rPr sz="950" dirty="0">
                <a:solidFill>
                  <a:srgbClr val="333333"/>
                </a:solidFill>
                <a:latin typeface="Trebuchet MS"/>
                <a:cs typeface="Trebuchet MS"/>
              </a:rPr>
              <a:t>“fdisk</a:t>
            </a:r>
            <a:r>
              <a:rPr sz="950" spc="-55" dirty="0">
                <a:solidFill>
                  <a:srgbClr val="333333"/>
                </a:solidFill>
                <a:latin typeface="Trebuchet MS"/>
                <a:cs typeface="Trebuchet MS"/>
              </a:rPr>
              <a:t> </a:t>
            </a:r>
            <a:r>
              <a:rPr sz="950" spc="25" dirty="0">
                <a:solidFill>
                  <a:srgbClr val="333333"/>
                </a:solidFill>
                <a:latin typeface="微软雅黑"/>
                <a:cs typeface="微软雅黑"/>
              </a:rPr>
              <a:t>磁 盘名称</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系统中，管理硬盘设备最常用的方法就当属</a:t>
            </a:r>
            <a:r>
              <a:rPr sz="950" spc="25" dirty="0">
                <a:solidFill>
                  <a:srgbClr val="333333"/>
                </a:solidFill>
                <a:latin typeface="Trebuchet MS"/>
                <a:cs typeface="Trebuchet MS"/>
              </a:rPr>
              <a:t>fdisk</a:t>
            </a:r>
            <a:r>
              <a:rPr sz="950" spc="25" dirty="0">
                <a:solidFill>
                  <a:srgbClr val="333333"/>
                </a:solidFill>
                <a:latin typeface="微软雅黑"/>
                <a:cs typeface="微软雅黑"/>
              </a:rPr>
              <a:t>命令了。</a:t>
            </a:r>
            <a:r>
              <a:rPr sz="950" spc="25" dirty="0">
                <a:solidFill>
                  <a:srgbClr val="333333"/>
                </a:solidFill>
                <a:latin typeface="Trebuchet MS"/>
                <a:cs typeface="Trebuchet MS"/>
              </a:rPr>
              <a:t>fdisk</a:t>
            </a:r>
            <a:r>
              <a:rPr sz="950" spc="25" dirty="0">
                <a:solidFill>
                  <a:srgbClr val="333333"/>
                </a:solidFill>
                <a:latin typeface="微软雅黑"/>
                <a:cs typeface="微软雅黑"/>
              </a:rPr>
              <a:t>命令用于管理磁盘分区，格式为 </a:t>
            </a:r>
            <a:r>
              <a:rPr sz="950" spc="-5" dirty="0">
                <a:solidFill>
                  <a:srgbClr val="333333"/>
                </a:solidFill>
                <a:latin typeface="Trebuchet MS"/>
                <a:cs typeface="Trebuchet MS"/>
              </a:rPr>
              <a:t>“fdisk</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磁盘名称</a:t>
            </a:r>
            <a:r>
              <a:rPr sz="950" spc="-95" dirty="0">
                <a:solidFill>
                  <a:srgbClr val="333333"/>
                </a:solidFill>
                <a:latin typeface="Trebuchet MS"/>
                <a:cs typeface="Trebuchet MS"/>
              </a:rPr>
              <a:t>]”</a:t>
            </a:r>
            <a:r>
              <a:rPr sz="950" spc="25" dirty="0">
                <a:solidFill>
                  <a:srgbClr val="333333"/>
                </a:solidFill>
                <a:latin typeface="微软雅黑"/>
                <a:cs typeface="微软雅黑"/>
              </a:rPr>
              <a:t>，它提供了集添加、删除、转换分区等功能于一身的</a:t>
            </a:r>
            <a:r>
              <a:rPr sz="950" spc="-160" dirty="0">
                <a:solidFill>
                  <a:srgbClr val="333333"/>
                </a:solidFill>
                <a:latin typeface="Trebuchet MS"/>
                <a:cs typeface="Trebuchet MS"/>
              </a:rPr>
              <a:t>“</a:t>
            </a:r>
            <a:r>
              <a:rPr sz="950" spc="25" dirty="0">
                <a:solidFill>
                  <a:srgbClr val="333333"/>
                </a:solidFill>
                <a:latin typeface="微软雅黑"/>
                <a:cs typeface="微软雅黑"/>
              </a:rPr>
              <a:t>一站式分区服务</a:t>
            </a:r>
            <a:r>
              <a:rPr sz="950" spc="-160" dirty="0">
                <a:solidFill>
                  <a:srgbClr val="333333"/>
                </a:solidFill>
                <a:latin typeface="Trebuchet MS"/>
                <a:cs typeface="Trebuchet MS"/>
              </a:rPr>
              <a:t>”</a:t>
            </a:r>
            <a:r>
              <a:rPr sz="950" spc="20" dirty="0">
                <a:solidFill>
                  <a:srgbClr val="333333"/>
                </a:solidFill>
                <a:latin typeface="微软雅黑"/>
                <a:cs typeface="微软雅黑"/>
              </a:rPr>
              <a:t>。不过与前面讲 解的直接写到命令后面的参数不同，这条命令的参数（见表</a:t>
            </a:r>
            <a:r>
              <a:rPr sz="950" spc="25" dirty="0">
                <a:solidFill>
                  <a:srgbClr val="333333"/>
                </a:solidFill>
                <a:latin typeface="Trebuchet MS"/>
                <a:cs typeface="Trebuchet MS"/>
              </a:rPr>
              <a:t>6-5</a:t>
            </a:r>
            <a:r>
              <a:rPr sz="950" spc="20" dirty="0">
                <a:solidFill>
                  <a:srgbClr val="333333"/>
                </a:solidFill>
                <a:latin typeface="微软雅黑"/>
                <a:cs typeface="微软雅黑"/>
              </a:rPr>
              <a:t>）是交互式的，一问一答的形式，因此在 </a:t>
            </a:r>
            <a:r>
              <a:rPr sz="950" spc="25" dirty="0">
                <a:solidFill>
                  <a:srgbClr val="333333"/>
                </a:solidFill>
                <a:latin typeface="微软雅黑"/>
                <a:cs typeface="微软雅黑"/>
              </a:rPr>
              <a:t>管理硬盘设备时特别方便，可以根据需求动态调整。</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105791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6-5	fdisk</a:t>
            </a:r>
            <a:r>
              <a:rPr sz="950" spc="25" dirty="0">
                <a:solidFill>
                  <a:srgbClr val="333333"/>
                </a:solidFill>
                <a:latin typeface="微软雅黑"/>
                <a:cs typeface="微软雅黑"/>
              </a:rPr>
              <a:t>命令中的参数以及作用</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43</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258"/>
          <a:ext cx="5678169" cy="2828925"/>
        </p:xfrm>
        <a:graphic>
          <a:graphicData uri="http://schemas.openxmlformats.org/drawingml/2006/table">
            <a:tbl>
              <a:tblPr firstRow="1" bandRow="1">
                <a:tableStyleId>{2D5ABB26-0587-4C30-8999-92F81FD0307C}</a:tableStyleId>
              </a:tblPr>
              <a:tblGrid>
                <a:gridCol w="1334135">
                  <a:extLst>
                    <a:ext uri="{9D8B030D-6E8A-4147-A177-3AD203B41FA5}">
                      <a16:colId xmlns:a16="http://schemas.microsoft.com/office/drawing/2014/main" val="20000"/>
                    </a:ext>
                  </a:extLst>
                </a:gridCol>
                <a:gridCol w="434403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查看全部可用的参数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Trebuchet MS"/>
                          <a:cs typeface="Trebuchet MS"/>
                        </a:rPr>
                        <a:t>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添加新的分区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Trebuchet MS"/>
                          <a:cs typeface="Trebuchet MS"/>
                        </a:rPr>
                        <a:t>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删除某个分区信息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Trebuchet MS"/>
                          <a:cs typeface="Trebuchet MS"/>
                        </a:rPr>
                        <a:t>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列出所有可用的分区类型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Trebuchet MS"/>
                          <a:cs typeface="Trebuchet MS"/>
                        </a:rPr>
                        <a:t>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改变某个分区的类型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dirty="0">
                          <a:solidFill>
                            <a:srgbClr val="333333"/>
                          </a:solidFill>
                          <a:latin typeface="Trebuchet MS"/>
                          <a:cs typeface="Trebuchet MS"/>
                        </a:rPr>
                        <a:t>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查看分区表信息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dirty="0">
                          <a:solidFill>
                            <a:srgbClr val="333333"/>
                          </a:solidFill>
                          <a:latin typeface="Trebuchet MS"/>
                          <a:cs typeface="Trebuchet MS"/>
                        </a:rPr>
                        <a:t>w</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保存并退出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dirty="0">
                          <a:solidFill>
                            <a:srgbClr val="333333"/>
                          </a:solidFill>
                          <a:latin typeface="Trebuchet MS"/>
                          <a:cs typeface="Trebuchet MS"/>
                        </a:rPr>
                        <a:t>q</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不保存直接退出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bl>
          </a:graphicData>
        </a:graphic>
      </p:graphicFrame>
      <p:grpSp>
        <p:nvGrpSpPr>
          <p:cNvPr id="3" name="object 3"/>
          <p:cNvGrpSpPr/>
          <p:nvPr/>
        </p:nvGrpSpPr>
        <p:grpSpPr>
          <a:xfrm>
            <a:off x="959124" y="4170502"/>
            <a:ext cx="5651500" cy="1525270"/>
            <a:chOff x="959124" y="4170502"/>
            <a:chExt cx="5651500" cy="1525270"/>
          </a:xfrm>
        </p:grpSpPr>
        <p:sp>
          <p:nvSpPr>
            <p:cNvPr id="4" name="object 4"/>
            <p:cNvSpPr/>
            <p:nvPr/>
          </p:nvSpPr>
          <p:spPr>
            <a:xfrm>
              <a:off x="963889" y="4175266"/>
              <a:ext cx="5641975" cy="1515745"/>
            </a:xfrm>
            <a:custGeom>
              <a:avLst/>
              <a:gdLst/>
              <a:ahLst/>
              <a:cxnLst/>
              <a:rect l="l" t="t" r="r" b="b"/>
              <a:pathLst>
                <a:path w="5641975" h="1515745">
                  <a:moveTo>
                    <a:pt x="5620752" y="1515140"/>
                  </a:moveTo>
                  <a:lnTo>
                    <a:pt x="20659" y="1515140"/>
                  </a:lnTo>
                  <a:lnTo>
                    <a:pt x="17629" y="1514550"/>
                  </a:lnTo>
                  <a:lnTo>
                    <a:pt x="0" y="1494519"/>
                  </a:lnTo>
                  <a:lnTo>
                    <a:pt x="0" y="1491355"/>
                  </a:lnTo>
                  <a:lnTo>
                    <a:pt x="0" y="20659"/>
                  </a:lnTo>
                  <a:lnTo>
                    <a:pt x="20659" y="0"/>
                  </a:lnTo>
                  <a:lnTo>
                    <a:pt x="5620752" y="0"/>
                  </a:lnTo>
                  <a:lnTo>
                    <a:pt x="5641421" y="20659"/>
                  </a:lnTo>
                  <a:lnTo>
                    <a:pt x="5641421" y="1494519"/>
                  </a:lnTo>
                  <a:lnTo>
                    <a:pt x="5623792" y="1514550"/>
                  </a:lnTo>
                  <a:lnTo>
                    <a:pt x="5620752" y="1515140"/>
                  </a:lnTo>
                  <a:close/>
                </a:path>
              </a:pathLst>
            </a:custGeom>
            <a:solidFill>
              <a:srgbClr val="F8F8F8"/>
            </a:solidFill>
          </p:spPr>
          <p:txBody>
            <a:bodyPr wrap="square" lIns="0" tIns="0" rIns="0" bIns="0" rtlCol="0"/>
            <a:lstStyle/>
            <a:p>
              <a:endParaRPr/>
            </a:p>
          </p:txBody>
        </p:sp>
        <p:sp>
          <p:nvSpPr>
            <p:cNvPr id="5" name="object 5"/>
            <p:cNvSpPr/>
            <p:nvPr/>
          </p:nvSpPr>
          <p:spPr>
            <a:xfrm>
              <a:off x="963889" y="4175266"/>
              <a:ext cx="5641975" cy="1515745"/>
            </a:xfrm>
            <a:custGeom>
              <a:avLst/>
              <a:gdLst/>
              <a:ahLst/>
              <a:cxnLst/>
              <a:rect l="l" t="t" r="r" b="b"/>
              <a:pathLst>
                <a:path w="5641975" h="1515745">
                  <a:moveTo>
                    <a:pt x="0" y="1491355"/>
                  </a:moveTo>
                  <a:lnTo>
                    <a:pt x="0" y="23823"/>
                  </a:lnTo>
                  <a:lnTo>
                    <a:pt x="0" y="20659"/>
                  </a:lnTo>
                  <a:lnTo>
                    <a:pt x="600" y="17610"/>
                  </a:lnTo>
                  <a:lnTo>
                    <a:pt x="1810" y="14665"/>
                  </a:lnTo>
                  <a:lnTo>
                    <a:pt x="3020" y="11721"/>
                  </a:lnTo>
                  <a:lnTo>
                    <a:pt x="4745" y="9157"/>
                  </a:lnTo>
                  <a:lnTo>
                    <a:pt x="6975" y="6927"/>
                  </a:lnTo>
                  <a:lnTo>
                    <a:pt x="9214" y="4688"/>
                  </a:lnTo>
                  <a:lnTo>
                    <a:pt x="11787" y="2982"/>
                  </a:lnTo>
                  <a:lnTo>
                    <a:pt x="14703" y="1753"/>
                  </a:lnTo>
                  <a:lnTo>
                    <a:pt x="17629" y="600"/>
                  </a:lnTo>
                  <a:lnTo>
                    <a:pt x="20659" y="0"/>
                  </a:lnTo>
                  <a:lnTo>
                    <a:pt x="23823" y="0"/>
                  </a:lnTo>
                  <a:lnTo>
                    <a:pt x="5617597" y="0"/>
                  </a:lnTo>
                  <a:lnTo>
                    <a:pt x="5620752" y="0"/>
                  </a:lnTo>
                  <a:lnTo>
                    <a:pt x="5623792" y="600"/>
                  </a:lnTo>
                  <a:lnTo>
                    <a:pt x="5639610" y="14665"/>
                  </a:lnTo>
                  <a:lnTo>
                    <a:pt x="5640821" y="17610"/>
                  </a:lnTo>
                  <a:lnTo>
                    <a:pt x="5641421" y="20659"/>
                  </a:lnTo>
                  <a:lnTo>
                    <a:pt x="5641421" y="23823"/>
                  </a:lnTo>
                  <a:lnTo>
                    <a:pt x="5641421" y="1491355"/>
                  </a:lnTo>
                  <a:lnTo>
                    <a:pt x="5641421" y="1494519"/>
                  </a:lnTo>
                  <a:lnTo>
                    <a:pt x="5640821" y="1497530"/>
                  </a:lnTo>
                  <a:lnTo>
                    <a:pt x="5639610" y="1500398"/>
                  </a:lnTo>
                  <a:lnTo>
                    <a:pt x="5638400" y="1503343"/>
                  </a:lnTo>
                  <a:lnTo>
                    <a:pt x="5626717" y="1513320"/>
                  </a:lnTo>
                  <a:lnTo>
                    <a:pt x="5623792" y="1514550"/>
                  </a:lnTo>
                  <a:lnTo>
                    <a:pt x="5620752" y="1515140"/>
                  </a:lnTo>
                  <a:lnTo>
                    <a:pt x="5617597" y="1515179"/>
                  </a:lnTo>
                  <a:lnTo>
                    <a:pt x="23823" y="1515179"/>
                  </a:lnTo>
                  <a:lnTo>
                    <a:pt x="20659" y="1515140"/>
                  </a:lnTo>
                  <a:lnTo>
                    <a:pt x="17629" y="1514550"/>
                  </a:lnTo>
                  <a:lnTo>
                    <a:pt x="14703" y="1513320"/>
                  </a:lnTo>
                  <a:lnTo>
                    <a:pt x="11787" y="1512129"/>
                  </a:lnTo>
                  <a:lnTo>
                    <a:pt x="1810" y="1500398"/>
                  </a:lnTo>
                  <a:lnTo>
                    <a:pt x="600" y="1497530"/>
                  </a:lnTo>
                  <a:lnTo>
                    <a:pt x="0" y="1494519"/>
                  </a:lnTo>
                  <a:lnTo>
                    <a:pt x="0" y="149135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256287"/>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6362270"/>
            <a:ext cx="5651500" cy="495934"/>
            <a:chOff x="959124" y="6362270"/>
            <a:chExt cx="5651500" cy="495934"/>
          </a:xfrm>
        </p:grpSpPr>
        <p:sp>
          <p:nvSpPr>
            <p:cNvPr id="8" name="object 8"/>
            <p:cNvSpPr/>
            <p:nvPr/>
          </p:nvSpPr>
          <p:spPr>
            <a:xfrm>
              <a:off x="963889" y="6367035"/>
              <a:ext cx="5641975" cy="486409"/>
            </a:xfrm>
            <a:custGeom>
              <a:avLst/>
              <a:gdLst/>
              <a:ahLst/>
              <a:cxnLst/>
              <a:rect l="l" t="t" r="r" b="b"/>
              <a:pathLst>
                <a:path w="5641975" h="486409">
                  <a:moveTo>
                    <a:pt x="5620752" y="485962"/>
                  </a:moveTo>
                  <a:lnTo>
                    <a:pt x="20659" y="485962"/>
                  </a:lnTo>
                  <a:lnTo>
                    <a:pt x="17629" y="485371"/>
                  </a:lnTo>
                  <a:lnTo>
                    <a:pt x="0" y="465302"/>
                  </a:lnTo>
                  <a:lnTo>
                    <a:pt x="0" y="462177"/>
                  </a:lnTo>
                  <a:lnTo>
                    <a:pt x="0" y="20659"/>
                  </a:lnTo>
                  <a:lnTo>
                    <a:pt x="20659" y="0"/>
                  </a:lnTo>
                  <a:lnTo>
                    <a:pt x="5620752" y="0"/>
                  </a:lnTo>
                  <a:lnTo>
                    <a:pt x="5641421" y="20659"/>
                  </a:lnTo>
                  <a:lnTo>
                    <a:pt x="5641421" y="465302"/>
                  </a:lnTo>
                  <a:lnTo>
                    <a:pt x="5623792" y="485371"/>
                  </a:lnTo>
                  <a:lnTo>
                    <a:pt x="5620752" y="485962"/>
                  </a:lnTo>
                  <a:close/>
                </a:path>
              </a:pathLst>
            </a:custGeom>
            <a:solidFill>
              <a:srgbClr val="F8F8F8"/>
            </a:solidFill>
          </p:spPr>
          <p:txBody>
            <a:bodyPr wrap="square" lIns="0" tIns="0" rIns="0" bIns="0" rtlCol="0"/>
            <a:lstStyle/>
            <a:p>
              <a:endParaRPr/>
            </a:p>
          </p:txBody>
        </p:sp>
        <p:sp>
          <p:nvSpPr>
            <p:cNvPr id="9" name="object 9"/>
            <p:cNvSpPr/>
            <p:nvPr/>
          </p:nvSpPr>
          <p:spPr>
            <a:xfrm>
              <a:off x="963889" y="6367035"/>
              <a:ext cx="5641975" cy="486409"/>
            </a:xfrm>
            <a:custGeom>
              <a:avLst/>
              <a:gdLst/>
              <a:ahLst/>
              <a:cxnLst/>
              <a:rect l="l" t="t" r="r" b="b"/>
              <a:pathLst>
                <a:path w="5641975" h="486409">
                  <a:moveTo>
                    <a:pt x="0" y="462177"/>
                  </a:moveTo>
                  <a:lnTo>
                    <a:pt x="0" y="23823"/>
                  </a:lnTo>
                  <a:lnTo>
                    <a:pt x="0" y="20659"/>
                  </a:lnTo>
                  <a:lnTo>
                    <a:pt x="600" y="17610"/>
                  </a:lnTo>
                  <a:lnTo>
                    <a:pt x="1810" y="14665"/>
                  </a:lnTo>
                  <a:lnTo>
                    <a:pt x="3020" y="11759"/>
                  </a:lnTo>
                  <a:lnTo>
                    <a:pt x="4745" y="9195"/>
                  </a:lnTo>
                  <a:lnTo>
                    <a:pt x="6975" y="6956"/>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688"/>
                  </a:lnTo>
                  <a:lnTo>
                    <a:pt x="5634446" y="6956"/>
                  </a:lnTo>
                  <a:lnTo>
                    <a:pt x="5636675" y="9195"/>
                  </a:lnTo>
                  <a:lnTo>
                    <a:pt x="5638400" y="11759"/>
                  </a:lnTo>
                  <a:lnTo>
                    <a:pt x="5639610" y="14665"/>
                  </a:lnTo>
                  <a:lnTo>
                    <a:pt x="5640821" y="17610"/>
                  </a:lnTo>
                  <a:lnTo>
                    <a:pt x="5641421" y="20659"/>
                  </a:lnTo>
                  <a:lnTo>
                    <a:pt x="5641421" y="23823"/>
                  </a:lnTo>
                  <a:lnTo>
                    <a:pt x="5641421" y="462177"/>
                  </a:lnTo>
                  <a:lnTo>
                    <a:pt x="5641421" y="465302"/>
                  </a:lnTo>
                  <a:lnTo>
                    <a:pt x="5640821" y="468323"/>
                  </a:lnTo>
                  <a:lnTo>
                    <a:pt x="5617597" y="486000"/>
                  </a:lnTo>
                  <a:lnTo>
                    <a:pt x="23823" y="486000"/>
                  </a:lnTo>
                  <a:lnTo>
                    <a:pt x="0" y="465302"/>
                  </a:lnTo>
                  <a:lnTo>
                    <a:pt x="0" y="462177"/>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6448055"/>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8096625"/>
            <a:ext cx="5651500" cy="667385"/>
            <a:chOff x="959124" y="8096625"/>
            <a:chExt cx="5651500" cy="667385"/>
          </a:xfrm>
        </p:grpSpPr>
        <p:sp>
          <p:nvSpPr>
            <p:cNvPr id="12" name="object 12"/>
            <p:cNvSpPr/>
            <p:nvPr/>
          </p:nvSpPr>
          <p:spPr>
            <a:xfrm>
              <a:off x="963889" y="8101390"/>
              <a:ext cx="5641975" cy="657860"/>
            </a:xfrm>
            <a:custGeom>
              <a:avLst/>
              <a:gdLst/>
              <a:ahLst/>
              <a:cxnLst/>
              <a:rect l="l" t="t" r="r" b="b"/>
              <a:pathLst>
                <a:path w="5641975" h="657859">
                  <a:moveTo>
                    <a:pt x="5620752" y="657530"/>
                  </a:moveTo>
                  <a:lnTo>
                    <a:pt x="20659" y="657530"/>
                  </a:lnTo>
                  <a:lnTo>
                    <a:pt x="17629" y="656901"/>
                  </a:lnTo>
                  <a:lnTo>
                    <a:pt x="0" y="636832"/>
                  </a:lnTo>
                  <a:lnTo>
                    <a:pt x="0" y="633706"/>
                  </a:lnTo>
                  <a:lnTo>
                    <a:pt x="0" y="20621"/>
                  </a:lnTo>
                  <a:lnTo>
                    <a:pt x="20659" y="0"/>
                  </a:lnTo>
                  <a:lnTo>
                    <a:pt x="5620752" y="0"/>
                  </a:lnTo>
                  <a:lnTo>
                    <a:pt x="5641421" y="20621"/>
                  </a:lnTo>
                  <a:lnTo>
                    <a:pt x="5641421" y="636832"/>
                  </a:lnTo>
                  <a:lnTo>
                    <a:pt x="5623792" y="656901"/>
                  </a:lnTo>
                  <a:lnTo>
                    <a:pt x="5620752" y="657530"/>
                  </a:lnTo>
                  <a:close/>
                </a:path>
              </a:pathLst>
            </a:custGeom>
            <a:solidFill>
              <a:srgbClr val="F8F8F8"/>
            </a:solidFill>
          </p:spPr>
          <p:txBody>
            <a:bodyPr wrap="square" lIns="0" tIns="0" rIns="0" bIns="0" rtlCol="0"/>
            <a:lstStyle/>
            <a:p>
              <a:endParaRPr/>
            </a:p>
          </p:txBody>
        </p:sp>
        <p:sp>
          <p:nvSpPr>
            <p:cNvPr id="13" name="object 13"/>
            <p:cNvSpPr/>
            <p:nvPr/>
          </p:nvSpPr>
          <p:spPr>
            <a:xfrm>
              <a:off x="963889" y="8101390"/>
              <a:ext cx="5641975" cy="657860"/>
            </a:xfrm>
            <a:custGeom>
              <a:avLst/>
              <a:gdLst/>
              <a:ahLst/>
              <a:cxnLst/>
              <a:rect l="l" t="t" r="r" b="b"/>
              <a:pathLst>
                <a:path w="5641975" h="657859">
                  <a:moveTo>
                    <a:pt x="0" y="633706"/>
                  </a:moveTo>
                  <a:lnTo>
                    <a:pt x="0" y="23823"/>
                  </a:lnTo>
                  <a:lnTo>
                    <a:pt x="0" y="20621"/>
                  </a:lnTo>
                  <a:lnTo>
                    <a:pt x="600" y="17572"/>
                  </a:lnTo>
                  <a:lnTo>
                    <a:pt x="1810" y="14627"/>
                  </a:lnTo>
                  <a:lnTo>
                    <a:pt x="3020" y="11721"/>
                  </a:lnTo>
                  <a:lnTo>
                    <a:pt x="4745" y="9157"/>
                  </a:lnTo>
                  <a:lnTo>
                    <a:pt x="6975" y="6927"/>
                  </a:lnTo>
                  <a:lnTo>
                    <a:pt x="9214" y="4688"/>
                  </a:lnTo>
                  <a:lnTo>
                    <a:pt x="11787" y="2973"/>
                  </a:lnTo>
                  <a:lnTo>
                    <a:pt x="14703" y="1753"/>
                  </a:lnTo>
                  <a:lnTo>
                    <a:pt x="17629" y="590"/>
                  </a:lnTo>
                  <a:lnTo>
                    <a:pt x="20659" y="0"/>
                  </a:lnTo>
                  <a:lnTo>
                    <a:pt x="23823" y="0"/>
                  </a:lnTo>
                  <a:lnTo>
                    <a:pt x="5617597" y="0"/>
                  </a:lnTo>
                  <a:lnTo>
                    <a:pt x="5620752" y="0"/>
                  </a:lnTo>
                  <a:lnTo>
                    <a:pt x="5623792" y="590"/>
                  </a:lnTo>
                  <a:lnTo>
                    <a:pt x="5641421" y="20621"/>
                  </a:lnTo>
                  <a:lnTo>
                    <a:pt x="5641421" y="23823"/>
                  </a:lnTo>
                  <a:lnTo>
                    <a:pt x="5641421" y="633706"/>
                  </a:lnTo>
                  <a:lnTo>
                    <a:pt x="5641421" y="636832"/>
                  </a:lnTo>
                  <a:lnTo>
                    <a:pt x="5640821" y="639882"/>
                  </a:lnTo>
                  <a:lnTo>
                    <a:pt x="5626717" y="655672"/>
                  </a:lnTo>
                  <a:lnTo>
                    <a:pt x="5623792" y="656901"/>
                  </a:lnTo>
                  <a:lnTo>
                    <a:pt x="5620752" y="657530"/>
                  </a:lnTo>
                  <a:lnTo>
                    <a:pt x="5617597" y="657530"/>
                  </a:lnTo>
                  <a:lnTo>
                    <a:pt x="23823" y="657530"/>
                  </a:lnTo>
                  <a:lnTo>
                    <a:pt x="20659" y="657530"/>
                  </a:lnTo>
                  <a:lnTo>
                    <a:pt x="17629" y="656901"/>
                  </a:lnTo>
                  <a:lnTo>
                    <a:pt x="14703" y="655672"/>
                  </a:lnTo>
                  <a:lnTo>
                    <a:pt x="11787" y="654481"/>
                  </a:lnTo>
                  <a:lnTo>
                    <a:pt x="0" y="636832"/>
                  </a:lnTo>
                  <a:lnTo>
                    <a:pt x="0" y="63370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8182411"/>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3610624"/>
            <a:ext cx="5671185" cy="5857875"/>
          </a:xfrm>
          <a:prstGeom prst="rect">
            <a:avLst/>
          </a:prstGeom>
        </p:spPr>
        <p:txBody>
          <a:bodyPr vert="horz" wrap="square" lIns="0" tIns="12065" rIns="0" bIns="0" rtlCol="0">
            <a:spAutoFit/>
          </a:bodyPr>
          <a:lstStyle/>
          <a:p>
            <a:pPr marL="12700" marR="13335">
              <a:lnSpc>
                <a:spcPct val="131600"/>
              </a:lnSpc>
              <a:spcBef>
                <a:spcPts val="95"/>
              </a:spcBef>
            </a:pPr>
            <a:r>
              <a:rPr sz="950" spc="25" dirty="0">
                <a:solidFill>
                  <a:srgbClr val="333333"/>
                </a:solidFill>
                <a:latin typeface="微软雅黑"/>
                <a:cs typeface="微软雅黑"/>
              </a:rPr>
              <a:t>第</a:t>
            </a:r>
            <a:r>
              <a:rPr sz="950" spc="55" dirty="0">
                <a:solidFill>
                  <a:srgbClr val="333333"/>
                </a:solidFill>
                <a:latin typeface="Trebuchet MS"/>
                <a:cs typeface="Trebuchet MS"/>
              </a:rPr>
              <a:t>1</a:t>
            </a:r>
            <a:r>
              <a:rPr sz="950" spc="25" dirty="0">
                <a:solidFill>
                  <a:srgbClr val="333333"/>
                </a:solidFill>
                <a:latin typeface="微软雅黑"/>
                <a:cs typeface="微软雅黑"/>
              </a:rPr>
              <a:t>步：首先使用</a:t>
            </a:r>
            <a:r>
              <a:rPr sz="950" spc="25" dirty="0">
                <a:solidFill>
                  <a:srgbClr val="333333"/>
                </a:solidFill>
                <a:latin typeface="Trebuchet MS"/>
                <a:cs typeface="Trebuchet MS"/>
              </a:rPr>
              <a:t>fdisk</a:t>
            </a:r>
            <a:r>
              <a:rPr sz="950" spc="25" dirty="0">
                <a:solidFill>
                  <a:srgbClr val="333333"/>
                </a:solidFill>
                <a:latin typeface="微软雅黑"/>
                <a:cs typeface="微软雅黑"/>
              </a:rPr>
              <a:t>命令来尝试管理</a:t>
            </a:r>
            <a:r>
              <a:rPr sz="950" spc="5" dirty="0">
                <a:solidFill>
                  <a:srgbClr val="333333"/>
                </a:solidFill>
                <a:latin typeface="Trebuchet MS"/>
                <a:cs typeface="Trebuchet MS"/>
              </a:rPr>
              <a:t>/dev/sdb</a:t>
            </a:r>
            <a:r>
              <a:rPr sz="950" spc="25" dirty="0">
                <a:solidFill>
                  <a:srgbClr val="333333"/>
                </a:solidFill>
                <a:latin typeface="微软雅黑"/>
                <a:cs typeface="微软雅黑"/>
              </a:rPr>
              <a:t>硬盘设备。在看到提示信息后输入参数</a:t>
            </a:r>
            <a:r>
              <a:rPr sz="950" spc="65" dirty="0">
                <a:solidFill>
                  <a:srgbClr val="333333"/>
                </a:solidFill>
                <a:latin typeface="Trebuchet MS"/>
                <a:cs typeface="Trebuchet MS"/>
              </a:rPr>
              <a:t>p</a:t>
            </a:r>
            <a:r>
              <a:rPr sz="950" spc="20" dirty="0">
                <a:solidFill>
                  <a:srgbClr val="333333"/>
                </a:solidFill>
                <a:latin typeface="微软雅黑"/>
                <a:cs typeface="微软雅黑"/>
              </a:rPr>
              <a:t>来查看硬盘设备 </a:t>
            </a:r>
            <a:r>
              <a:rPr sz="950" spc="25" dirty="0">
                <a:solidFill>
                  <a:srgbClr val="333333"/>
                </a:solidFill>
                <a:latin typeface="微软雅黑"/>
                <a:cs typeface="微软雅黑"/>
              </a:rPr>
              <a:t>内已有的分区信息，其中包括了硬盘的容量大小、扇区个数等信息：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151765">
              <a:lnSpc>
                <a:spcPct val="132400"/>
              </a:lnSpc>
              <a:spcBef>
                <a:spcPts val="5"/>
              </a:spcBef>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fdisk</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/dev/sdbWelcome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fdisk</a:t>
            </a:r>
            <a:r>
              <a:rPr sz="850" spc="20" dirty="0">
                <a:solidFill>
                  <a:srgbClr val="333333"/>
                </a:solidFill>
                <a:latin typeface="Lucida Console"/>
                <a:cs typeface="Lucida Console"/>
              </a:rPr>
              <a:t> </a:t>
            </a:r>
            <a:r>
              <a:rPr sz="850" spc="15" dirty="0">
                <a:solidFill>
                  <a:srgbClr val="333333"/>
                </a:solidFill>
                <a:latin typeface="Lucida Console"/>
                <a:cs typeface="Lucida Console"/>
              </a:rPr>
              <a:t>(util-linux 2.32.1).Changes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will remain in memory only, until</a:t>
            </a:r>
            <a:r>
              <a:rPr sz="850" spc="20" dirty="0">
                <a:solidFill>
                  <a:srgbClr val="333333"/>
                </a:solidFill>
                <a:latin typeface="Lucida Console"/>
                <a:cs typeface="Lucida Console"/>
              </a:rPr>
              <a:t> </a:t>
            </a:r>
            <a:r>
              <a:rPr sz="850" spc="15" dirty="0">
                <a:solidFill>
                  <a:srgbClr val="333333"/>
                </a:solidFill>
                <a:latin typeface="Lucida Console"/>
                <a:cs typeface="Lucida Console"/>
              </a:rPr>
              <a:t>you decide to write them.Be careful</a:t>
            </a:r>
            <a:r>
              <a:rPr sz="850" spc="20" dirty="0">
                <a:solidFill>
                  <a:srgbClr val="333333"/>
                </a:solidFill>
                <a:latin typeface="Lucida Console"/>
                <a:cs typeface="Lucida Console"/>
              </a:rPr>
              <a:t> </a:t>
            </a:r>
            <a:r>
              <a:rPr sz="850" spc="15" dirty="0">
                <a:solidFill>
                  <a:srgbClr val="333333"/>
                </a:solidFill>
                <a:latin typeface="Lucida Console"/>
                <a:cs typeface="Lucida Console"/>
              </a:rPr>
              <a:t>before </a:t>
            </a:r>
            <a:r>
              <a:rPr sz="850" spc="20" dirty="0">
                <a:solidFill>
                  <a:srgbClr val="333333"/>
                </a:solidFill>
                <a:latin typeface="Lucida Console"/>
                <a:cs typeface="Lucida Console"/>
              </a:rPr>
              <a:t> </a:t>
            </a:r>
            <a:r>
              <a:rPr sz="850" spc="15" dirty="0">
                <a:solidFill>
                  <a:srgbClr val="333333"/>
                </a:solidFill>
                <a:latin typeface="Lucida Console"/>
                <a:cs typeface="Lucida Console"/>
              </a:rPr>
              <a:t>using the write command.Device does not contain a recognized partition </a:t>
            </a:r>
            <a:r>
              <a:rPr sz="850" spc="20" dirty="0">
                <a:solidFill>
                  <a:srgbClr val="333333"/>
                </a:solidFill>
                <a:latin typeface="Lucida Console"/>
                <a:cs typeface="Lucida Console"/>
              </a:rPr>
              <a:t> </a:t>
            </a:r>
            <a:r>
              <a:rPr sz="850" spc="15" dirty="0">
                <a:solidFill>
                  <a:srgbClr val="333333"/>
                </a:solidFill>
                <a:latin typeface="Lucida Console"/>
                <a:cs typeface="Lucida Console"/>
              </a:rPr>
              <a:t>table.Created a new</a:t>
            </a:r>
            <a:r>
              <a:rPr sz="850" spc="20" dirty="0">
                <a:solidFill>
                  <a:srgbClr val="333333"/>
                </a:solidFill>
                <a:latin typeface="Lucida Console"/>
                <a:cs typeface="Lucida Console"/>
              </a:rPr>
              <a:t> </a:t>
            </a:r>
            <a:r>
              <a:rPr sz="850" spc="15" dirty="0">
                <a:solidFill>
                  <a:srgbClr val="333333"/>
                </a:solidFill>
                <a:latin typeface="Lucida Console"/>
                <a:cs typeface="Lucida Console"/>
              </a:rPr>
              <a:t>DOS disklabel</a:t>
            </a:r>
            <a:r>
              <a:rPr sz="850" spc="20" dirty="0">
                <a:solidFill>
                  <a:srgbClr val="333333"/>
                </a:solidFill>
                <a:latin typeface="Lucida Console"/>
                <a:cs typeface="Lucida Console"/>
              </a:rPr>
              <a:t> </a:t>
            </a:r>
            <a:r>
              <a:rPr sz="850" spc="15" dirty="0">
                <a:solidFill>
                  <a:srgbClr val="333333"/>
                </a:solidFill>
                <a:latin typeface="Lucida Console"/>
                <a:cs typeface="Lucida Console"/>
              </a:rPr>
              <a:t>with disk</a:t>
            </a:r>
            <a:r>
              <a:rPr sz="850" spc="20" dirty="0">
                <a:solidFill>
                  <a:srgbClr val="333333"/>
                </a:solidFill>
                <a:latin typeface="Lucida Console"/>
                <a:cs typeface="Lucida Console"/>
              </a:rPr>
              <a:t> </a:t>
            </a:r>
            <a:r>
              <a:rPr sz="850" spc="15" dirty="0">
                <a:solidFill>
                  <a:srgbClr val="333333"/>
                </a:solidFill>
                <a:latin typeface="Lucida Console"/>
                <a:cs typeface="Lucida Console"/>
              </a:rPr>
              <a:t>identifier 0x88b2c2b0.Command</a:t>
            </a:r>
            <a:r>
              <a:rPr sz="850" spc="20" dirty="0">
                <a:solidFill>
                  <a:srgbClr val="333333"/>
                </a:solidFill>
                <a:latin typeface="Lucida Console"/>
                <a:cs typeface="Lucida Console"/>
              </a:rPr>
              <a:t> </a:t>
            </a:r>
            <a:r>
              <a:rPr sz="850" spc="15" dirty="0">
                <a:solidFill>
                  <a:srgbClr val="333333"/>
                </a:solidFill>
                <a:latin typeface="Lucida Console"/>
                <a:cs typeface="Lucida Console"/>
              </a:rPr>
              <a:t>(m for </a:t>
            </a:r>
            <a:r>
              <a:rPr sz="850" spc="-495" dirty="0">
                <a:solidFill>
                  <a:srgbClr val="333333"/>
                </a:solidFill>
                <a:latin typeface="Lucida Console"/>
                <a:cs typeface="Lucida Console"/>
              </a:rPr>
              <a:t> </a:t>
            </a:r>
            <a:r>
              <a:rPr sz="850" spc="15" dirty="0">
                <a:solidFill>
                  <a:srgbClr val="333333"/>
                </a:solidFill>
                <a:latin typeface="Lucida Console"/>
                <a:cs typeface="Lucida Console"/>
              </a:rPr>
              <a:t>help): pDisk</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 20</a:t>
            </a:r>
            <a:r>
              <a:rPr sz="850" spc="20" dirty="0">
                <a:solidFill>
                  <a:srgbClr val="333333"/>
                </a:solidFill>
                <a:latin typeface="Lucida Console"/>
                <a:cs typeface="Lucida Console"/>
              </a:rPr>
              <a:t> </a:t>
            </a:r>
            <a:r>
              <a:rPr sz="850" spc="15" dirty="0">
                <a:solidFill>
                  <a:srgbClr val="333333"/>
                </a:solidFill>
                <a:latin typeface="Lucida Console"/>
                <a:cs typeface="Lucida Console"/>
              </a:rPr>
              <a:t>GiB, 21474836480</a:t>
            </a:r>
            <a:r>
              <a:rPr sz="850" spc="20" dirty="0">
                <a:solidFill>
                  <a:srgbClr val="333333"/>
                </a:solidFill>
                <a:latin typeface="Lucida Console"/>
                <a:cs typeface="Lucida Console"/>
              </a:rPr>
              <a:t> </a:t>
            </a:r>
            <a:r>
              <a:rPr sz="850" spc="15" dirty="0">
                <a:solidFill>
                  <a:srgbClr val="333333"/>
                </a:solidFill>
                <a:latin typeface="Lucida Console"/>
                <a:cs typeface="Lucida Console"/>
              </a:rPr>
              <a:t>bytes,</a:t>
            </a:r>
            <a:r>
              <a:rPr sz="850" spc="20" dirty="0">
                <a:solidFill>
                  <a:srgbClr val="333333"/>
                </a:solidFill>
                <a:latin typeface="Lucida Console"/>
                <a:cs typeface="Lucida Console"/>
              </a:rPr>
              <a:t> </a:t>
            </a:r>
            <a:r>
              <a:rPr sz="850" spc="15" dirty="0">
                <a:solidFill>
                  <a:srgbClr val="333333"/>
                </a:solidFill>
                <a:latin typeface="Lucida Console"/>
                <a:cs typeface="Lucida Console"/>
              </a:rPr>
              <a:t>41943040 sectorsUnits:</a:t>
            </a:r>
            <a:r>
              <a:rPr sz="850" spc="20" dirty="0">
                <a:solidFill>
                  <a:srgbClr val="333333"/>
                </a:solidFill>
                <a:latin typeface="Lucida Console"/>
                <a:cs typeface="Lucida Console"/>
              </a:rPr>
              <a:t> </a:t>
            </a:r>
            <a:r>
              <a:rPr sz="850" spc="15" dirty="0">
                <a:solidFill>
                  <a:srgbClr val="333333"/>
                </a:solidFill>
                <a:latin typeface="Lucida Console"/>
                <a:cs typeface="Lucida Console"/>
              </a:rPr>
              <a:t>sectors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of 1 * 512 =</a:t>
            </a:r>
            <a:r>
              <a:rPr sz="850" spc="20" dirty="0">
                <a:solidFill>
                  <a:srgbClr val="333333"/>
                </a:solidFill>
                <a:latin typeface="Lucida Console"/>
                <a:cs typeface="Lucida Console"/>
              </a:rPr>
              <a:t> </a:t>
            </a:r>
            <a:r>
              <a:rPr sz="850" spc="15" dirty="0">
                <a:solidFill>
                  <a:srgbClr val="333333"/>
                </a:solidFill>
                <a:latin typeface="Lucida Console"/>
                <a:cs typeface="Lucida Console"/>
              </a:rPr>
              <a:t>512 bytesSector size (logical/physical): 512</a:t>
            </a:r>
            <a:r>
              <a:rPr sz="850" spc="20" dirty="0">
                <a:solidFill>
                  <a:srgbClr val="333333"/>
                </a:solidFill>
                <a:latin typeface="Lucida Console"/>
                <a:cs typeface="Lucida Console"/>
              </a:rPr>
              <a:t> </a:t>
            </a:r>
            <a:r>
              <a:rPr sz="850" spc="15" dirty="0">
                <a:solidFill>
                  <a:srgbClr val="333333"/>
                </a:solidFill>
                <a:latin typeface="Lucida Console"/>
                <a:cs typeface="Lucida Console"/>
              </a:rPr>
              <a:t>bytes / 512 bytesI/O </a:t>
            </a:r>
            <a:r>
              <a:rPr sz="850" spc="20" dirty="0">
                <a:solidFill>
                  <a:srgbClr val="333333"/>
                </a:solidFill>
                <a:latin typeface="Lucida Console"/>
                <a:cs typeface="Lucida Console"/>
              </a:rPr>
              <a:t> </a:t>
            </a:r>
            <a:r>
              <a:rPr sz="850" spc="15" dirty="0">
                <a:solidFill>
                  <a:srgbClr val="333333"/>
                </a:solidFill>
                <a:latin typeface="Lucida Console"/>
                <a:cs typeface="Lucida Console"/>
              </a:rPr>
              <a:t>size (minimum/optimal):</a:t>
            </a:r>
            <a:r>
              <a:rPr sz="850" spc="20" dirty="0">
                <a:solidFill>
                  <a:srgbClr val="333333"/>
                </a:solidFill>
                <a:latin typeface="Lucida Console"/>
                <a:cs typeface="Lucida Console"/>
              </a:rPr>
              <a:t> </a:t>
            </a:r>
            <a:r>
              <a:rPr sz="850" spc="15" dirty="0">
                <a:solidFill>
                  <a:srgbClr val="333333"/>
                </a:solidFill>
                <a:latin typeface="Lucida Console"/>
                <a:cs typeface="Lucida Console"/>
              </a:rPr>
              <a:t>512 bytes</a:t>
            </a:r>
            <a:r>
              <a:rPr sz="850" spc="20" dirty="0">
                <a:solidFill>
                  <a:srgbClr val="333333"/>
                </a:solidFill>
                <a:latin typeface="Lucida Console"/>
                <a:cs typeface="Lucida Console"/>
              </a:rPr>
              <a:t> </a:t>
            </a:r>
            <a:r>
              <a:rPr sz="850" spc="15" dirty="0">
                <a:solidFill>
                  <a:srgbClr val="333333"/>
                </a:solidFill>
                <a:latin typeface="Lucida Console"/>
                <a:cs typeface="Lucida Console"/>
              </a:rPr>
              <a:t>/ 512</a:t>
            </a:r>
            <a:r>
              <a:rPr sz="850" spc="20" dirty="0">
                <a:solidFill>
                  <a:srgbClr val="333333"/>
                </a:solidFill>
                <a:latin typeface="Lucida Console"/>
                <a:cs typeface="Lucida Console"/>
              </a:rPr>
              <a:t> </a:t>
            </a:r>
            <a:r>
              <a:rPr sz="850" spc="15" dirty="0">
                <a:solidFill>
                  <a:srgbClr val="333333"/>
                </a:solidFill>
                <a:latin typeface="Lucida Console"/>
                <a:cs typeface="Lucida Console"/>
              </a:rPr>
              <a:t>bytesDisklabel</a:t>
            </a:r>
            <a:r>
              <a:rPr sz="850" spc="20" dirty="0">
                <a:solidFill>
                  <a:srgbClr val="333333"/>
                </a:solidFill>
                <a:latin typeface="Lucida Console"/>
                <a:cs typeface="Lucida Console"/>
              </a:rPr>
              <a:t> </a:t>
            </a:r>
            <a:r>
              <a:rPr sz="850" spc="15" dirty="0">
                <a:solidFill>
                  <a:srgbClr val="333333"/>
                </a:solidFill>
                <a:latin typeface="Lucida Console"/>
                <a:cs typeface="Lucida Console"/>
              </a:rPr>
              <a:t>type: dosDisk</a:t>
            </a:r>
            <a:r>
              <a:rPr sz="850" spc="20" dirty="0">
                <a:solidFill>
                  <a:srgbClr val="333333"/>
                </a:solidFill>
                <a:latin typeface="Lucida Console"/>
                <a:cs typeface="Lucida Console"/>
              </a:rPr>
              <a:t> </a:t>
            </a:r>
            <a:r>
              <a:rPr sz="850" spc="15" dirty="0">
                <a:solidFill>
                  <a:srgbClr val="333333"/>
                </a:solidFill>
                <a:latin typeface="Lucida Console"/>
                <a:cs typeface="Lucida Console"/>
              </a:rPr>
              <a:t>identifier: </a:t>
            </a:r>
            <a:r>
              <a:rPr sz="850" spc="-500" dirty="0">
                <a:solidFill>
                  <a:srgbClr val="333333"/>
                </a:solidFill>
                <a:latin typeface="Lucida Console"/>
                <a:cs typeface="Lucida Console"/>
              </a:rPr>
              <a:t> </a:t>
            </a:r>
            <a:r>
              <a:rPr sz="850" spc="15" dirty="0">
                <a:solidFill>
                  <a:srgbClr val="333333"/>
                </a:solidFill>
                <a:latin typeface="Lucida Console"/>
                <a:cs typeface="Lucida Console"/>
              </a:rPr>
              <a:t>0x88b2c2b0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00330">
              <a:lnSpc>
                <a:spcPct val="131600"/>
              </a:lnSpc>
            </a:pPr>
            <a:r>
              <a:rPr sz="950" spc="25" dirty="0">
                <a:solidFill>
                  <a:srgbClr val="333333"/>
                </a:solidFill>
                <a:latin typeface="微软雅黑"/>
                <a:cs typeface="微软雅黑"/>
              </a:rPr>
              <a:t>第</a:t>
            </a:r>
            <a:r>
              <a:rPr sz="950" spc="55" dirty="0">
                <a:solidFill>
                  <a:srgbClr val="333333"/>
                </a:solidFill>
                <a:latin typeface="Trebuchet MS"/>
                <a:cs typeface="Trebuchet MS"/>
              </a:rPr>
              <a:t>2</a:t>
            </a:r>
            <a:r>
              <a:rPr sz="950" spc="25" dirty="0">
                <a:solidFill>
                  <a:srgbClr val="333333"/>
                </a:solidFill>
                <a:latin typeface="微软雅黑"/>
                <a:cs typeface="微软雅黑"/>
              </a:rPr>
              <a:t>步：输入参数</a:t>
            </a:r>
            <a:r>
              <a:rPr sz="950" spc="75" dirty="0">
                <a:solidFill>
                  <a:srgbClr val="333333"/>
                </a:solidFill>
                <a:latin typeface="Trebuchet MS"/>
                <a:cs typeface="Trebuchet MS"/>
              </a:rPr>
              <a:t>n</a:t>
            </a:r>
            <a:r>
              <a:rPr sz="950" spc="25" dirty="0">
                <a:solidFill>
                  <a:srgbClr val="333333"/>
                </a:solidFill>
                <a:latin typeface="微软雅黑"/>
                <a:cs typeface="微软雅黑"/>
              </a:rPr>
              <a:t>尝试添加新的分区。系统会要求您是选择继续输入参数</a:t>
            </a:r>
            <a:r>
              <a:rPr sz="950" spc="65" dirty="0">
                <a:solidFill>
                  <a:srgbClr val="333333"/>
                </a:solidFill>
                <a:latin typeface="Trebuchet MS"/>
                <a:cs typeface="Trebuchet MS"/>
              </a:rPr>
              <a:t>p</a:t>
            </a:r>
            <a:r>
              <a:rPr sz="950" spc="20" dirty="0">
                <a:solidFill>
                  <a:srgbClr val="333333"/>
                </a:solidFill>
                <a:latin typeface="微软雅黑"/>
                <a:cs typeface="微软雅黑"/>
              </a:rPr>
              <a:t>来创建主分区，还是输入参 </a:t>
            </a:r>
            <a:r>
              <a:rPr sz="950" spc="25" dirty="0">
                <a:solidFill>
                  <a:srgbClr val="333333"/>
                </a:solidFill>
                <a:latin typeface="微软雅黑"/>
                <a:cs typeface="微软雅黑"/>
              </a:rPr>
              <a:t>数</a:t>
            </a:r>
            <a:r>
              <a:rPr sz="950" spc="25" dirty="0">
                <a:solidFill>
                  <a:srgbClr val="333333"/>
                </a:solidFill>
                <a:latin typeface="Trebuchet MS"/>
                <a:cs typeface="Trebuchet MS"/>
              </a:rPr>
              <a:t>e</a:t>
            </a:r>
            <a:r>
              <a:rPr sz="950" spc="25" dirty="0">
                <a:solidFill>
                  <a:srgbClr val="333333"/>
                </a:solidFill>
                <a:latin typeface="微软雅黑"/>
                <a:cs typeface="微软雅黑"/>
              </a:rPr>
              <a:t>来创建扩展分区。这里输入参数</a:t>
            </a:r>
            <a:r>
              <a:rPr sz="950" spc="65" dirty="0">
                <a:solidFill>
                  <a:srgbClr val="333333"/>
                </a:solidFill>
                <a:latin typeface="Trebuchet MS"/>
                <a:cs typeface="Trebuchet MS"/>
              </a:rPr>
              <a:t>p</a:t>
            </a:r>
            <a:r>
              <a:rPr sz="950" spc="25" dirty="0">
                <a:solidFill>
                  <a:srgbClr val="333333"/>
                </a:solidFill>
                <a:latin typeface="微软雅黑"/>
                <a:cs typeface="微软雅黑"/>
              </a:rPr>
              <a:t>来创建一个主分区：</a:t>
            </a:r>
            <a:endParaRPr sz="950">
              <a:latin typeface="微软雅黑"/>
              <a:cs typeface="微软雅黑"/>
            </a:endParaRPr>
          </a:p>
          <a:p>
            <a:pPr>
              <a:lnSpc>
                <a:spcPct val="100000"/>
              </a:lnSpc>
              <a:spcBef>
                <a:spcPts val="45"/>
              </a:spcBef>
            </a:pPr>
            <a:endParaRPr sz="900">
              <a:latin typeface="微软雅黑"/>
              <a:cs typeface="微软雅黑"/>
            </a:endParaRPr>
          </a:p>
          <a:p>
            <a:pPr marL="136525" marR="353695">
              <a:lnSpc>
                <a:spcPct val="132400"/>
              </a:lnSpc>
              <a:tabLst>
                <a:tab pos="673735" algn="l"/>
                <a:tab pos="942340" algn="l"/>
                <a:tab pos="2823210" algn="l"/>
                <a:tab pos="3091815" algn="l"/>
              </a:tabLst>
            </a:pPr>
            <a:r>
              <a:rPr sz="850" spc="15" dirty="0">
                <a:solidFill>
                  <a:srgbClr val="333333"/>
                </a:solidFill>
                <a:latin typeface="Lucida Console"/>
                <a:cs typeface="Lucida Console"/>
              </a:rPr>
              <a:t>Command</a:t>
            </a:r>
            <a:r>
              <a:rPr sz="850" spc="25" dirty="0">
                <a:solidFill>
                  <a:srgbClr val="333333"/>
                </a:solidFill>
                <a:latin typeface="Lucida Console"/>
                <a:cs typeface="Lucida Console"/>
              </a:rPr>
              <a:t> </a:t>
            </a:r>
            <a:r>
              <a:rPr sz="850" spc="15" dirty="0">
                <a:solidFill>
                  <a:srgbClr val="333333"/>
                </a:solidFill>
                <a:latin typeface="Lucida Console"/>
                <a:cs typeface="Lucida Console"/>
              </a:rPr>
              <a:t>(m</a:t>
            </a:r>
            <a:r>
              <a:rPr sz="850" spc="25" dirty="0">
                <a:solidFill>
                  <a:srgbClr val="333333"/>
                </a:solidFill>
                <a:latin typeface="Lucida Console"/>
                <a:cs typeface="Lucida Console"/>
              </a:rPr>
              <a:t> </a:t>
            </a:r>
            <a:r>
              <a:rPr sz="850" spc="15" dirty="0">
                <a:solidFill>
                  <a:srgbClr val="333333"/>
                </a:solidFill>
                <a:latin typeface="Lucida Console"/>
                <a:cs typeface="Lucida Console"/>
              </a:rPr>
              <a:t>for</a:t>
            </a:r>
            <a:r>
              <a:rPr sz="850" spc="25" dirty="0">
                <a:solidFill>
                  <a:srgbClr val="333333"/>
                </a:solidFill>
                <a:latin typeface="Lucida Console"/>
                <a:cs typeface="Lucida Console"/>
              </a:rPr>
              <a:t> </a:t>
            </a:r>
            <a:r>
              <a:rPr sz="850" spc="15" dirty="0">
                <a:solidFill>
                  <a:srgbClr val="333333"/>
                </a:solidFill>
                <a:latin typeface="Lucida Console"/>
                <a:cs typeface="Lucida Console"/>
              </a:rPr>
              <a:t>help):</a:t>
            </a:r>
            <a:r>
              <a:rPr sz="850" spc="30" dirty="0">
                <a:solidFill>
                  <a:srgbClr val="333333"/>
                </a:solidFill>
                <a:latin typeface="Lucida Console"/>
                <a:cs typeface="Lucida Console"/>
              </a:rPr>
              <a:t> </a:t>
            </a:r>
            <a:r>
              <a:rPr sz="850" spc="15" dirty="0">
                <a:solidFill>
                  <a:srgbClr val="333333"/>
                </a:solidFill>
                <a:latin typeface="Lucida Console"/>
                <a:cs typeface="Lucida Console"/>
              </a:rPr>
              <a:t>nPartition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type	p	primary</a:t>
            </a:r>
            <a:r>
              <a:rPr sz="850" spc="5" dirty="0">
                <a:solidFill>
                  <a:srgbClr val="333333"/>
                </a:solidFill>
                <a:latin typeface="Lucida Console"/>
                <a:cs typeface="Lucida Console"/>
              </a:rPr>
              <a:t> </a:t>
            </a:r>
            <a:r>
              <a:rPr sz="850" spc="15" dirty="0">
                <a:solidFill>
                  <a:srgbClr val="333333"/>
                </a:solidFill>
                <a:latin typeface="Lucida Console"/>
                <a:cs typeface="Lucida Console"/>
              </a:rPr>
              <a:t>(0</a:t>
            </a:r>
            <a:r>
              <a:rPr sz="850" spc="5" dirty="0">
                <a:solidFill>
                  <a:srgbClr val="333333"/>
                </a:solidFill>
                <a:latin typeface="Lucida Console"/>
                <a:cs typeface="Lucida Console"/>
              </a:rPr>
              <a:t> </a:t>
            </a:r>
            <a:r>
              <a:rPr sz="850" spc="15" dirty="0">
                <a:solidFill>
                  <a:srgbClr val="333333"/>
                </a:solidFill>
                <a:latin typeface="Lucida Console"/>
                <a:cs typeface="Lucida Console"/>
              </a:rPr>
              <a:t>primary,</a:t>
            </a:r>
            <a:r>
              <a:rPr sz="850" spc="5" dirty="0">
                <a:solidFill>
                  <a:srgbClr val="333333"/>
                </a:solidFill>
                <a:latin typeface="Lucida Console"/>
                <a:cs typeface="Lucida Console"/>
              </a:rPr>
              <a:t> </a:t>
            </a:r>
            <a:r>
              <a:rPr sz="850" spc="15" dirty="0">
                <a:solidFill>
                  <a:srgbClr val="333333"/>
                </a:solidFill>
                <a:latin typeface="Lucida Console"/>
                <a:cs typeface="Lucida Console"/>
              </a:rPr>
              <a:t>0</a:t>
            </a:r>
            <a:r>
              <a:rPr sz="850" spc="5" dirty="0">
                <a:solidFill>
                  <a:srgbClr val="333333"/>
                </a:solidFill>
                <a:latin typeface="Lucida Console"/>
                <a:cs typeface="Lucida Console"/>
              </a:rPr>
              <a:t> </a:t>
            </a:r>
            <a:r>
              <a:rPr sz="850" spc="15" dirty="0">
                <a:solidFill>
                  <a:srgbClr val="333333"/>
                </a:solidFill>
                <a:latin typeface="Lucida Console"/>
                <a:cs typeface="Lucida Console"/>
              </a:rPr>
              <a:t>extended,</a:t>
            </a:r>
            <a:r>
              <a:rPr sz="850" spc="5" dirty="0">
                <a:solidFill>
                  <a:srgbClr val="333333"/>
                </a:solidFill>
                <a:latin typeface="Lucida Console"/>
                <a:cs typeface="Lucida Console"/>
              </a:rPr>
              <a:t> </a:t>
            </a:r>
            <a:r>
              <a:rPr sz="850" spc="15" dirty="0">
                <a:solidFill>
                  <a:srgbClr val="333333"/>
                </a:solidFill>
                <a:latin typeface="Lucida Console"/>
                <a:cs typeface="Lucida Console"/>
              </a:rPr>
              <a:t>4 </a:t>
            </a:r>
            <a:r>
              <a:rPr sz="850" spc="-495" dirty="0">
                <a:solidFill>
                  <a:srgbClr val="333333"/>
                </a:solidFill>
                <a:latin typeface="Lucida Console"/>
                <a:cs typeface="Lucida Console"/>
              </a:rPr>
              <a:t> </a:t>
            </a:r>
            <a:r>
              <a:rPr sz="850" spc="15" dirty="0">
                <a:solidFill>
                  <a:srgbClr val="333333"/>
                </a:solidFill>
                <a:latin typeface="Lucida Console"/>
                <a:cs typeface="Lucida Console"/>
              </a:rPr>
              <a:t>free)	e	extended (container for logical partitions)Select (default p): p</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spc="25" dirty="0">
                <a:solidFill>
                  <a:srgbClr val="333333"/>
                </a:solidFill>
                <a:latin typeface="微软雅黑"/>
                <a:cs typeface="微软雅黑"/>
              </a:rPr>
              <a:t>第</a:t>
            </a:r>
            <a:r>
              <a:rPr sz="950" spc="55" dirty="0">
                <a:solidFill>
                  <a:srgbClr val="333333"/>
                </a:solidFill>
                <a:latin typeface="Trebuchet MS"/>
                <a:cs typeface="Trebuchet MS"/>
              </a:rPr>
              <a:t>3</a:t>
            </a:r>
            <a:r>
              <a:rPr sz="950" spc="20" dirty="0">
                <a:solidFill>
                  <a:srgbClr val="333333"/>
                </a:solidFill>
                <a:latin typeface="微软雅黑"/>
                <a:cs typeface="微软雅黑"/>
              </a:rPr>
              <a:t>步：在确认创建一个主分区后，系统要求您先输入主分区的编号。在前文得知，主分区的编号范围是  </a:t>
            </a:r>
            <a:r>
              <a:rPr sz="950" spc="40" dirty="0">
                <a:solidFill>
                  <a:srgbClr val="333333"/>
                </a:solidFill>
                <a:latin typeface="Trebuchet MS"/>
                <a:cs typeface="Trebuchet MS"/>
              </a:rPr>
              <a:t>1</a:t>
            </a:r>
            <a:r>
              <a:rPr sz="950" spc="40" dirty="0">
                <a:solidFill>
                  <a:srgbClr val="333333"/>
                </a:solidFill>
                <a:latin typeface="微软雅黑"/>
                <a:cs typeface="微软雅黑"/>
              </a:rPr>
              <a:t>～</a:t>
            </a:r>
            <a:r>
              <a:rPr sz="950" spc="40" dirty="0">
                <a:solidFill>
                  <a:srgbClr val="333333"/>
                </a:solidFill>
                <a:latin typeface="Trebuchet MS"/>
                <a:cs typeface="Trebuchet MS"/>
              </a:rPr>
              <a:t>4</a:t>
            </a:r>
            <a:r>
              <a:rPr sz="950" spc="40" dirty="0">
                <a:solidFill>
                  <a:srgbClr val="333333"/>
                </a:solidFill>
                <a:latin typeface="微软雅黑"/>
                <a:cs typeface="微软雅黑"/>
              </a:rPr>
              <a:t>，</a:t>
            </a:r>
            <a:r>
              <a:rPr sz="950" spc="25" dirty="0">
                <a:solidFill>
                  <a:srgbClr val="333333"/>
                </a:solidFill>
                <a:latin typeface="微软雅黑"/>
                <a:cs typeface="微软雅黑"/>
              </a:rPr>
              <a:t>因此这里输入默认的</a:t>
            </a:r>
            <a:r>
              <a:rPr sz="950" spc="55" dirty="0">
                <a:solidFill>
                  <a:srgbClr val="333333"/>
                </a:solidFill>
                <a:latin typeface="Trebuchet MS"/>
                <a:cs typeface="Trebuchet MS"/>
              </a:rPr>
              <a:t>1</a:t>
            </a:r>
            <a:r>
              <a:rPr sz="950" spc="25" dirty="0">
                <a:solidFill>
                  <a:srgbClr val="333333"/>
                </a:solidFill>
                <a:latin typeface="微软雅黑"/>
                <a:cs typeface="微软雅黑"/>
              </a:rPr>
              <a:t>就可以了。接下来系统会提示定义起始的扇区位置，这不需要改动，敲击 回车键保留默认设置即可，系统会自动计算出最靠前的空闲扇区的位置。最后，系统会要求定义分区的 结束扇区位置，这其实就是要去定义整个分区的大小是多少。我们不用去计算扇区的个数，只需要输入</a:t>
            </a:r>
            <a:endParaRPr sz="950">
              <a:latin typeface="微软雅黑"/>
              <a:cs typeface="微软雅黑"/>
            </a:endParaRPr>
          </a:p>
          <a:p>
            <a:pPr marL="12700">
              <a:lnSpc>
                <a:spcPct val="100000"/>
              </a:lnSpc>
              <a:spcBef>
                <a:spcPts val="359"/>
              </a:spcBef>
            </a:pPr>
            <a:r>
              <a:rPr sz="950" spc="60" dirty="0">
                <a:solidFill>
                  <a:srgbClr val="333333"/>
                </a:solidFill>
                <a:latin typeface="Trebuchet MS"/>
                <a:cs typeface="Trebuchet MS"/>
              </a:rPr>
              <a:t>+2G</a:t>
            </a:r>
            <a:r>
              <a:rPr sz="950" spc="25" dirty="0">
                <a:solidFill>
                  <a:srgbClr val="333333"/>
                </a:solidFill>
                <a:latin typeface="微软雅黑"/>
                <a:cs typeface="微软雅黑"/>
              </a:rPr>
              <a:t>即可创建出一个容量为</a:t>
            </a:r>
            <a:r>
              <a:rPr sz="950" spc="70" dirty="0">
                <a:solidFill>
                  <a:srgbClr val="333333"/>
                </a:solidFill>
                <a:latin typeface="Trebuchet MS"/>
                <a:cs typeface="Trebuchet MS"/>
              </a:rPr>
              <a:t>2GB</a:t>
            </a:r>
            <a:r>
              <a:rPr sz="950" spc="25" dirty="0">
                <a:solidFill>
                  <a:srgbClr val="333333"/>
                </a:solidFill>
                <a:latin typeface="微软雅黑"/>
                <a:cs typeface="微软雅黑"/>
              </a:rPr>
              <a:t>的硬盘分区。</a:t>
            </a:r>
            <a:endParaRPr sz="950">
              <a:latin typeface="微软雅黑"/>
              <a:cs typeface="微软雅黑"/>
            </a:endParaRPr>
          </a:p>
          <a:p>
            <a:pPr>
              <a:lnSpc>
                <a:spcPct val="100000"/>
              </a:lnSpc>
              <a:spcBef>
                <a:spcPts val="45"/>
              </a:spcBef>
            </a:pPr>
            <a:endParaRPr sz="900">
              <a:latin typeface="微软雅黑"/>
              <a:cs typeface="微软雅黑"/>
            </a:endParaRPr>
          </a:p>
          <a:p>
            <a:pPr marL="136525" marR="219075">
              <a:lnSpc>
                <a:spcPct val="132400"/>
              </a:lnSpc>
            </a:pPr>
            <a:r>
              <a:rPr sz="850" spc="15" dirty="0">
                <a:solidFill>
                  <a:srgbClr val="333333"/>
                </a:solidFill>
                <a:latin typeface="Lucida Console"/>
                <a:cs typeface="Lucida Console"/>
              </a:rPr>
              <a:t>Partition number</a:t>
            </a:r>
            <a:r>
              <a:rPr sz="850" spc="20" dirty="0">
                <a:solidFill>
                  <a:srgbClr val="333333"/>
                </a:solidFill>
                <a:latin typeface="Lucida Console"/>
                <a:cs typeface="Lucida Console"/>
              </a:rPr>
              <a:t> </a:t>
            </a:r>
            <a:r>
              <a:rPr sz="850" spc="15" dirty="0">
                <a:solidFill>
                  <a:srgbClr val="333333"/>
                </a:solidFill>
                <a:latin typeface="Lucida Console"/>
                <a:cs typeface="Lucida Console"/>
              </a:rPr>
              <a:t>(1-4, default</a:t>
            </a:r>
            <a:r>
              <a:rPr sz="850" spc="20" dirty="0">
                <a:solidFill>
                  <a:srgbClr val="333333"/>
                </a:solidFill>
                <a:latin typeface="Lucida Console"/>
                <a:cs typeface="Lucida Console"/>
              </a:rPr>
              <a:t> </a:t>
            </a:r>
            <a:r>
              <a:rPr sz="850" spc="15" dirty="0">
                <a:solidFill>
                  <a:srgbClr val="333333"/>
                </a:solidFill>
                <a:latin typeface="Lucida Console"/>
                <a:cs typeface="Lucida Console"/>
              </a:rPr>
              <a:t>1): 1First</a:t>
            </a:r>
            <a:r>
              <a:rPr sz="850" spc="20" dirty="0">
                <a:solidFill>
                  <a:srgbClr val="333333"/>
                </a:solidFill>
                <a:latin typeface="Lucida Console"/>
                <a:cs typeface="Lucida Console"/>
              </a:rPr>
              <a:t> </a:t>
            </a:r>
            <a:r>
              <a:rPr sz="850" spc="15" dirty="0">
                <a:solidFill>
                  <a:srgbClr val="333333"/>
                </a:solidFill>
                <a:latin typeface="Lucida Console"/>
                <a:cs typeface="Lucida Console"/>
              </a:rPr>
              <a:t>sector (2048-41943039,</a:t>
            </a:r>
            <a:r>
              <a:rPr sz="850" spc="20" dirty="0">
                <a:solidFill>
                  <a:srgbClr val="333333"/>
                </a:solidFill>
                <a:latin typeface="Lucida Console"/>
                <a:cs typeface="Lucida Console"/>
              </a:rPr>
              <a:t> </a:t>
            </a:r>
            <a:r>
              <a:rPr sz="850" spc="15" dirty="0">
                <a:solidFill>
                  <a:srgbClr val="333333"/>
                </a:solidFill>
                <a:latin typeface="Lucida Console"/>
                <a:cs typeface="Lucida Console"/>
              </a:rPr>
              <a:t>default 2048): </a:t>
            </a:r>
            <a:r>
              <a:rPr sz="850" spc="-495" dirty="0">
                <a:solidFill>
                  <a:srgbClr val="333333"/>
                </a:solidFill>
                <a:latin typeface="Lucida Console"/>
                <a:cs typeface="Lucida Console"/>
              </a:rPr>
              <a:t> </a:t>
            </a:r>
            <a:r>
              <a:rPr sz="850" spc="25" dirty="0">
                <a:solidFill>
                  <a:srgbClr val="333333"/>
                </a:solidFill>
                <a:latin typeface="新宋体"/>
                <a:cs typeface="新宋体"/>
              </a:rPr>
              <a:t>此处敲击回车即可</a:t>
            </a:r>
            <a:r>
              <a:rPr sz="850" spc="15" dirty="0">
                <a:solidFill>
                  <a:srgbClr val="333333"/>
                </a:solidFill>
                <a:latin typeface="Lucida Console"/>
                <a:cs typeface="Lucida Console"/>
              </a:rPr>
              <a:t>Last sector,</a:t>
            </a:r>
            <a:r>
              <a:rPr sz="850" spc="20" dirty="0">
                <a:solidFill>
                  <a:srgbClr val="333333"/>
                </a:solidFill>
                <a:latin typeface="Lucida Console"/>
                <a:cs typeface="Lucida Console"/>
              </a:rPr>
              <a:t> </a:t>
            </a:r>
            <a:r>
              <a:rPr sz="850" spc="15" dirty="0">
                <a:solidFill>
                  <a:srgbClr val="333333"/>
                </a:solidFill>
                <a:latin typeface="Lucida Console"/>
                <a:cs typeface="Lucida Console"/>
              </a:rPr>
              <a:t>+sectors</a:t>
            </a:r>
            <a:r>
              <a:rPr sz="850" spc="20" dirty="0">
                <a:solidFill>
                  <a:srgbClr val="333333"/>
                </a:solidFill>
                <a:latin typeface="Lucida Console"/>
                <a:cs typeface="Lucida Console"/>
              </a:rPr>
              <a:t> </a:t>
            </a:r>
            <a:r>
              <a:rPr sz="850" spc="15" dirty="0">
                <a:solidFill>
                  <a:srgbClr val="333333"/>
                </a:solidFill>
                <a:latin typeface="Lucida Console"/>
                <a:cs typeface="Lucida Console"/>
              </a:rPr>
              <a:t>or</a:t>
            </a:r>
            <a:r>
              <a:rPr sz="850" spc="20" dirty="0">
                <a:solidFill>
                  <a:srgbClr val="333333"/>
                </a:solidFill>
                <a:latin typeface="Lucida Console"/>
                <a:cs typeface="Lucida Console"/>
              </a:rPr>
              <a:t> </a:t>
            </a:r>
            <a:r>
              <a:rPr sz="850" spc="15" dirty="0">
                <a:solidFill>
                  <a:srgbClr val="333333"/>
                </a:solidFill>
                <a:latin typeface="Lucida Console"/>
                <a:cs typeface="Lucida Console"/>
              </a:rPr>
              <a:t>+size{K,M,G,T,P}</a:t>
            </a:r>
            <a:r>
              <a:rPr sz="850" spc="20" dirty="0">
                <a:solidFill>
                  <a:srgbClr val="333333"/>
                </a:solidFill>
                <a:latin typeface="Lucida Console"/>
                <a:cs typeface="Lucida Console"/>
              </a:rPr>
              <a:t> </a:t>
            </a:r>
            <a:r>
              <a:rPr sz="850" spc="15" dirty="0">
                <a:solidFill>
                  <a:srgbClr val="333333"/>
                </a:solidFill>
                <a:latin typeface="Lucida Console"/>
                <a:cs typeface="Lucida Console"/>
              </a:rPr>
              <a:t>(2048-41943039, default </a:t>
            </a:r>
            <a:r>
              <a:rPr sz="850" spc="-495" dirty="0">
                <a:solidFill>
                  <a:srgbClr val="333333"/>
                </a:solidFill>
                <a:latin typeface="Lucida Console"/>
                <a:cs typeface="Lucida Console"/>
              </a:rPr>
              <a:t> </a:t>
            </a:r>
            <a:r>
              <a:rPr sz="850" spc="15" dirty="0">
                <a:solidFill>
                  <a:srgbClr val="333333"/>
                </a:solidFill>
                <a:latin typeface="Lucida Console"/>
                <a:cs typeface="Lucida Console"/>
              </a:rPr>
              <a:t>41943039): +2GCreated a new partition 1 of type 'Linux' and of</a:t>
            </a:r>
            <a:r>
              <a:rPr sz="850" spc="20" dirty="0">
                <a:solidFill>
                  <a:srgbClr val="333333"/>
                </a:solidFill>
                <a:latin typeface="Lucida Console"/>
                <a:cs typeface="Lucida Console"/>
              </a:rPr>
              <a:t> </a:t>
            </a:r>
            <a:r>
              <a:rPr sz="850" spc="15" dirty="0">
                <a:solidFill>
                  <a:srgbClr val="333333"/>
                </a:solidFill>
                <a:latin typeface="Lucida Console"/>
                <a:cs typeface="Lucida Console"/>
              </a:rPr>
              <a:t>size 2 GiB.</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7310" algn="just">
              <a:lnSpc>
                <a:spcPct val="131600"/>
              </a:lnSpc>
            </a:pPr>
            <a:r>
              <a:rPr sz="950" spc="25" dirty="0">
                <a:solidFill>
                  <a:srgbClr val="333333"/>
                </a:solidFill>
                <a:latin typeface="微软雅黑"/>
                <a:cs typeface="微软雅黑"/>
              </a:rPr>
              <a:t>第</a:t>
            </a:r>
            <a:r>
              <a:rPr sz="950" spc="55" dirty="0">
                <a:solidFill>
                  <a:srgbClr val="333333"/>
                </a:solidFill>
                <a:latin typeface="Trebuchet MS"/>
                <a:cs typeface="Trebuchet MS"/>
              </a:rPr>
              <a:t>4</a:t>
            </a:r>
            <a:r>
              <a:rPr sz="950" spc="25" dirty="0">
                <a:solidFill>
                  <a:srgbClr val="333333"/>
                </a:solidFill>
                <a:latin typeface="微软雅黑"/>
                <a:cs typeface="微软雅黑"/>
              </a:rPr>
              <a:t>步：再次使用参数</a:t>
            </a:r>
            <a:r>
              <a:rPr sz="950" spc="65" dirty="0">
                <a:solidFill>
                  <a:srgbClr val="333333"/>
                </a:solidFill>
                <a:latin typeface="Trebuchet MS"/>
                <a:cs typeface="Trebuchet MS"/>
              </a:rPr>
              <a:t>p</a:t>
            </a:r>
            <a:r>
              <a:rPr sz="950" spc="25" dirty="0">
                <a:solidFill>
                  <a:srgbClr val="333333"/>
                </a:solidFill>
                <a:latin typeface="微软雅黑"/>
                <a:cs typeface="微软雅黑"/>
              </a:rPr>
              <a:t>来查看硬盘设备中的分区信息。果然就能看到一个名称为</a:t>
            </a:r>
            <a:r>
              <a:rPr sz="950" spc="10" dirty="0">
                <a:solidFill>
                  <a:srgbClr val="333333"/>
                </a:solidFill>
                <a:latin typeface="Trebuchet MS"/>
                <a:cs typeface="Trebuchet MS"/>
              </a:rPr>
              <a:t>/dev/sdb1</a:t>
            </a:r>
            <a:r>
              <a:rPr sz="950" spc="25" dirty="0">
                <a:solidFill>
                  <a:srgbClr val="333333"/>
                </a:solidFill>
                <a:latin typeface="微软雅黑"/>
                <a:cs typeface="微软雅黑"/>
              </a:rPr>
              <a:t>、起始扇区 位置为</a:t>
            </a:r>
            <a:r>
              <a:rPr sz="950" spc="55" dirty="0">
                <a:solidFill>
                  <a:srgbClr val="333333"/>
                </a:solidFill>
                <a:latin typeface="Trebuchet MS"/>
                <a:cs typeface="Trebuchet MS"/>
              </a:rPr>
              <a:t>2048</a:t>
            </a:r>
            <a:r>
              <a:rPr sz="950" spc="25" dirty="0">
                <a:solidFill>
                  <a:srgbClr val="333333"/>
                </a:solidFill>
                <a:latin typeface="微软雅黑"/>
                <a:cs typeface="微软雅黑"/>
              </a:rPr>
              <a:t>、结束扇区位置为</a:t>
            </a:r>
            <a:r>
              <a:rPr sz="950" spc="55" dirty="0">
                <a:solidFill>
                  <a:srgbClr val="333333"/>
                </a:solidFill>
                <a:latin typeface="Trebuchet MS"/>
                <a:cs typeface="Trebuchet MS"/>
              </a:rPr>
              <a:t>4196351</a:t>
            </a:r>
            <a:r>
              <a:rPr sz="950" spc="25" dirty="0">
                <a:solidFill>
                  <a:srgbClr val="333333"/>
                </a:solidFill>
                <a:latin typeface="微软雅黑"/>
                <a:cs typeface="微软雅黑"/>
              </a:rPr>
              <a:t>的主分区了。这时候千万不要直接关闭窗口，而应该敲击参数</a:t>
            </a:r>
            <a:r>
              <a:rPr sz="950" spc="35" dirty="0">
                <a:solidFill>
                  <a:srgbClr val="333333"/>
                </a:solidFill>
                <a:latin typeface="Trebuchet MS"/>
                <a:cs typeface="Trebuchet MS"/>
              </a:rPr>
              <a:t>w </a:t>
            </a:r>
            <a:r>
              <a:rPr sz="950" spc="25" dirty="0">
                <a:solidFill>
                  <a:srgbClr val="333333"/>
                </a:solidFill>
                <a:latin typeface="微软雅黑"/>
                <a:cs typeface="微软雅黑"/>
              </a:rPr>
              <a:t>后回车，这样分区信息才是真正的写入成功啦。</a:t>
            </a:r>
            <a:endParaRPr sz="950">
              <a:latin typeface="微软雅黑"/>
              <a:cs typeface="微软雅黑"/>
            </a:endParaRPr>
          </a:p>
        </p:txBody>
      </p:sp>
      <p:sp>
        <p:nvSpPr>
          <p:cNvPr id="16" name="object 16"/>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44</a:t>
            </a:fld>
            <a:endParaRPr sz="800">
              <a:latin typeface="小哥哥网恋吗"/>
              <a:cs typeface="小哥哥网恋吗"/>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84"/>
            <a:ext cx="5651500" cy="1353185"/>
            <a:chOff x="959124" y="368284"/>
            <a:chExt cx="5651500" cy="1353185"/>
          </a:xfrm>
        </p:grpSpPr>
        <p:sp>
          <p:nvSpPr>
            <p:cNvPr id="3" name="object 3"/>
            <p:cNvSpPr/>
            <p:nvPr/>
          </p:nvSpPr>
          <p:spPr>
            <a:xfrm>
              <a:off x="963889" y="373048"/>
              <a:ext cx="5641975" cy="1343660"/>
            </a:xfrm>
            <a:custGeom>
              <a:avLst/>
              <a:gdLst/>
              <a:ahLst/>
              <a:cxnLst/>
              <a:rect l="l" t="t" r="r" b="b"/>
              <a:pathLst>
                <a:path w="5641975" h="1343660">
                  <a:moveTo>
                    <a:pt x="5620751" y="1343611"/>
                  </a:moveTo>
                  <a:lnTo>
                    <a:pt x="20659" y="1343611"/>
                  </a:lnTo>
                  <a:lnTo>
                    <a:pt x="17629" y="1343020"/>
                  </a:lnTo>
                  <a:lnTo>
                    <a:pt x="0" y="1322913"/>
                  </a:lnTo>
                  <a:lnTo>
                    <a:pt x="0" y="1319825"/>
                  </a:lnTo>
                  <a:lnTo>
                    <a:pt x="0" y="20659"/>
                  </a:lnTo>
                  <a:lnTo>
                    <a:pt x="20659" y="0"/>
                  </a:lnTo>
                  <a:lnTo>
                    <a:pt x="5620751" y="0"/>
                  </a:lnTo>
                  <a:lnTo>
                    <a:pt x="5641421" y="20659"/>
                  </a:lnTo>
                  <a:lnTo>
                    <a:pt x="5641421" y="1322913"/>
                  </a:lnTo>
                  <a:lnTo>
                    <a:pt x="5623791" y="1343020"/>
                  </a:lnTo>
                  <a:lnTo>
                    <a:pt x="5620751" y="1343611"/>
                  </a:lnTo>
                  <a:close/>
                </a:path>
              </a:pathLst>
            </a:custGeom>
            <a:solidFill>
              <a:srgbClr val="F8F8F8"/>
            </a:solidFill>
          </p:spPr>
          <p:txBody>
            <a:bodyPr wrap="square" lIns="0" tIns="0" rIns="0" bIns="0" rtlCol="0"/>
            <a:lstStyle/>
            <a:p>
              <a:endParaRPr/>
            </a:p>
          </p:txBody>
        </p:sp>
        <p:sp>
          <p:nvSpPr>
            <p:cNvPr id="4" name="object 4"/>
            <p:cNvSpPr/>
            <p:nvPr/>
          </p:nvSpPr>
          <p:spPr>
            <a:xfrm>
              <a:off x="963889" y="373048"/>
              <a:ext cx="5641975" cy="1343660"/>
            </a:xfrm>
            <a:custGeom>
              <a:avLst/>
              <a:gdLst/>
              <a:ahLst/>
              <a:cxnLst/>
              <a:rect l="l" t="t" r="r" b="b"/>
              <a:pathLst>
                <a:path w="5641975" h="1343660">
                  <a:moveTo>
                    <a:pt x="0" y="1319825"/>
                  </a:moveTo>
                  <a:lnTo>
                    <a:pt x="0" y="23823"/>
                  </a:lnTo>
                  <a:lnTo>
                    <a:pt x="0" y="20659"/>
                  </a:lnTo>
                  <a:lnTo>
                    <a:pt x="600" y="17610"/>
                  </a:lnTo>
                  <a:lnTo>
                    <a:pt x="20659" y="0"/>
                  </a:lnTo>
                  <a:lnTo>
                    <a:pt x="23823" y="0"/>
                  </a:lnTo>
                  <a:lnTo>
                    <a:pt x="5617597" y="0"/>
                  </a:lnTo>
                  <a:lnTo>
                    <a:pt x="5620751" y="0"/>
                  </a:lnTo>
                  <a:lnTo>
                    <a:pt x="5623791" y="600"/>
                  </a:lnTo>
                  <a:lnTo>
                    <a:pt x="5639610" y="14665"/>
                  </a:lnTo>
                  <a:lnTo>
                    <a:pt x="5640820" y="17610"/>
                  </a:lnTo>
                  <a:lnTo>
                    <a:pt x="5641421" y="20659"/>
                  </a:lnTo>
                  <a:lnTo>
                    <a:pt x="5641421" y="23823"/>
                  </a:lnTo>
                  <a:lnTo>
                    <a:pt x="5641421" y="1319825"/>
                  </a:lnTo>
                  <a:lnTo>
                    <a:pt x="5641421" y="1322913"/>
                  </a:lnTo>
                  <a:lnTo>
                    <a:pt x="5640820" y="1325934"/>
                  </a:lnTo>
                  <a:lnTo>
                    <a:pt x="5617597" y="1343649"/>
                  </a:lnTo>
                  <a:lnTo>
                    <a:pt x="23823" y="1343649"/>
                  </a:lnTo>
                  <a:lnTo>
                    <a:pt x="0" y="1322913"/>
                  </a:lnTo>
                  <a:lnTo>
                    <a:pt x="0" y="131982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36"/>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388512"/>
            <a:ext cx="5651500" cy="4612640"/>
            <a:chOff x="959124" y="2388512"/>
            <a:chExt cx="5651500" cy="4612640"/>
          </a:xfrm>
        </p:grpSpPr>
        <p:sp>
          <p:nvSpPr>
            <p:cNvPr id="7" name="object 7"/>
            <p:cNvSpPr/>
            <p:nvPr/>
          </p:nvSpPr>
          <p:spPr>
            <a:xfrm>
              <a:off x="963889" y="2393277"/>
              <a:ext cx="5641975" cy="4603115"/>
            </a:xfrm>
            <a:custGeom>
              <a:avLst/>
              <a:gdLst/>
              <a:ahLst/>
              <a:cxnLst/>
              <a:rect l="l" t="t" r="r" b="b"/>
              <a:pathLst>
                <a:path w="5641975" h="4603115">
                  <a:moveTo>
                    <a:pt x="5620752" y="4602675"/>
                  </a:moveTo>
                  <a:lnTo>
                    <a:pt x="20659" y="4602675"/>
                  </a:lnTo>
                  <a:lnTo>
                    <a:pt x="17629" y="4602084"/>
                  </a:lnTo>
                  <a:lnTo>
                    <a:pt x="0" y="4582015"/>
                  </a:lnTo>
                  <a:lnTo>
                    <a:pt x="0" y="4578890"/>
                  </a:lnTo>
                  <a:lnTo>
                    <a:pt x="0" y="20659"/>
                  </a:lnTo>
                  <a:lnTo>
                    <a:pt x="20659" y="0"/>
                  </a:lnTo>
                  <a:lnTo>
                    <a:pt x="5620752" y="0"/>
                  </a:lnTo>
                  <a:lnTo>
                    <a:pt x="5641421" y="20659"/>
                  </a:lnTo>
                  <a:lnTo>
                    <a:pt x="5641421" y="4582015"/>
                  </a:lnTo>
                  <a:lnTo>
                    <a:pt x="5623792" y="4602084"/>
                  </a:lnTo>
                  <a:lnTo>
                    <a:pt x="5620752" y="4602675"/>
                  </a:lnTo>
                  <a:close/>
                </a:path>
              </a:pathLst>
            </a:custGeom>
            <a:solidFill>
              <a:srgbClr val="F8F8F8"/>
            </a:solidFill>
          </p:spPr>
          <p:txBody>
            <a:bodyPr wrap="square" lIns="0" tIns="0" rIns="0" bIns="0" rtlCol="0"/>
            <a:lstStyle/>
            <a:p>
              <a:endParaRPr/>
            </a:p>
          </p:txBody>
        </p:sp>
        <p:sp>
          <p:nvSpPr>
            <p:cNvPr id="8" name="object 8"/>
            <p:cNvSpPr/>
            <p:nvPr/>
          </p:nvSpPr>
          <p:spPr>
            <a:xfrm>
              <a:off x="963889" y="2393277"/>
              <a:ext cx="5641975" cy="4603115"/>
            </a:xfrm>
            <a:custGeom>
              <a:avLst/>
              <a:gdLst/>
              <a:ahLst/>
              <a:cxnLst/>
              <a:rect l="l" t="t" r="r" b="b"/>
              <a:pathLst>
                <a:path w="5641975" h="4603115">
                  <a:moveTo>
                    <a:pt x="0" y="4578890"/>
                  </a:moveTo>
                  <a:lnTo>
                    <a:pt x="0" y="23823"/>
                  </a:lnTo>
                  <a:lnTo>
                    <a:pt x="0" y="20659"/>
                  </a:lnTo>
                  <a:lnTo>
                    <a:pt x="600" y="17610"/>
                  </a:lnTo>
                  <a:lnTo>
                    <a:pt x="1810" y="14665"/>
                  </a:lnTo>
                  <a:lnTo>
                    <a:pt x="3020" y="11721"/>
                  </a:lnTo>
                  <a:lnTo>
                    <a:pt x="4745" y="9119"/>
                  </a:lnTo>
                  <a:lnTo>
                    <a:pt x="6975" y="6927"/>
                  </a:lnTo>
                  <a:lnTo>
                    <a:pt x="9214" y="4688"/>
                  </a:lnTo>
                  <a:lnTo>
                    <a:pt x="11787" y="2982"/>
                  </a:lnTo>
                  <a:lnTo>
                    <a:pt x="14703" y="1753"/>
                  </a:lnTo>
                  <a:lnTo>
                    <a:pt x="17629" y="600"/>
                  </a:lnTo>
                  <a:lnTo>
                    <a:pt x="20659" y="0"/>
                  </a:lnTo>
                  <a:lnTo>
                    <a:pt x="23823" y="0"/>
                  </a:lnTo>
                  <a:lnTo>
                    <a:pt x="5617597" y="0"/>
                  </a:lnTo>
                  <a:lnTo>
                    <a:pt x="5620752" y="0"/>
                  </a:lnTo>
                  <a:lnTo>
                    <a:pt x="5623792" y="562"/>
                  </a:lnTo>
                  <a:lnTo>
                    <a:pt x="5626717" y="1715"/>
                  </a:lnTo>
                  <a:lnTo>
                    <a:pt x="5629633" y="2944"/>
                  </a:lnTo>
                  <a:lnTo>
                    <a:pt x="5632206" y="4688"/>
                  </a:lnTo>
                  <a:lnTo>
                    <a:pt x="5634446" y="6927"/>
                  </a:lnTo>
                  <a:lnTo>
                    <a:pt x="5636675" y="9119"/>
                  </a:lnTo>
                  <a:lnTo>
                    <a:pt x="5638400" y="11721"/>
                  </a:lnTo>
                  <a:lnTo>
                    <a:pt x="5639610" y="14665"/>
                  </a:lnTo>
                  <a:lnTo>
                    <a:pt x="5640821" y="17610"/>
                  </a:lnTo>
                  <a:lnTo>
                    <a:pt x="5641421" y="20659"/>
                  </a:lnTo>
                  <a:lnTo>
                    <a:pt x="5641421" y="23823"/>
                  </a:lnTo>
                  <a:lnTo>
                    <a:pt x="5641421" y="4578890"/>
                  </a:lnTo>
                  <a:lnTo>
                    <a:pt x="5641421" y="4582015"/>
                  </a:lnTo>
                  <a:lnTo>
                    <a:pt x="5640821" y="4585036"/>
                  </a:lnTo>
                  <a:lnTo>
                    <a:pt x="5617597" y="4602713"/>
                  </a:lnTo>
                  <a:lnTo>
                    <a:pt x="23823" y="4602713"/>
                  </a:lnTo>
                  <a:lnTo>
                    <a:pt x="0" y="4582015"/>
                  </a:lnTo>
                  <a:lnTo>
                    <a:pt x="0" y="4578890"/>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474298"/>
              <a:ext cx="5556250" cy="4460240"/>
            </a:xfrm>
            <a:custGeom>
              <a:avLst/>
              <a:gdLst/>
              <a:ahLst/>
              <a:cxnLst/>
              <a:rect l="l" t="t" r="r" b="b"/>
              <a:pathLst>
                <a:path w="5556250" h="4460240">
                  <a:moveTo>
                    <a:pt x="5555656" y="4459772"/>
                  </a:moveTo>
                  <a:lnTo>
                    <a:pt x="0" y="4459772"/>
                  </a:lnTo>
                  <a:lnTo>
                    <a:pt x="0" y="0"/>
                  </a:lnTo>
                  <a:lnTo>
                    <a:pt x="5555656" y="0"/>
                  </a:lnTo>
                  <a:lnTo>
                    <a:pt x="5555656" y="4459772"/>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8239581"/>
            <a:ext cx="5651500" cy="667385"/>
            <a:chOff x="959124" y="8239581"/>
            <a:chExt cx="5651500" cy="667385"/>
          </a:xfrm>
        </p:grpSpPr>
        <p:sp>
          <p:nvSpPr>
            <p:cNvPr id="11" name="object 11"/>
            <p:cNvSpPr/>
            <p:nvPr/>
          </p:nvSpPr>
          <p:spPr>
            <a:xfrm>
              <a:off x="963889" y="8244346"/>
              <a:ext cx="5641975" cy="657860"/>
            </a:xfrm>
            <a:custGeom>
              <a:avLst/>
              <a:gdLst/>
              <a:ahLst/>
              <a:cxnLst/>
              <a:rect l="l" t="t" r="r" b="b"/>
              <a:pathLst>
                <a:path w="5641975" h="657859">
                  <a:moveTo>
                    <a:pt x="5620752" y="657492"/>
                  </a:moveTo>
                  <a:lnTo>
                    <a:pt x="20659" y="657492"/>
                  </a:lnTo>
                  <a:lnTo>
                    <a:pt x="17629" y="656901"/>
                  </a:lnTo>
                  <a:lnTo>
                    <a:pt x="0" y="636832"/>
                  </a:lnTo>
                  <a:lnTo>
                    <a:pt x="0" y="633706"/>
                  </a:lnTo>
                  <a:lnTo>
                    <a:pt x="0" y="20659"/>
                  </a:lnTo>
                  <a:lnTo>
                    <a:pt x="20659" y="0"/>
                  </a:lnTo>
                  <a:lnTo>
                    <a:pt x="5620752" y="0"/>
                  </a:lnTo>
                  <a:lnTo>
                    <a:pt x="5641421" y="20659"/>
                  </a:lnTo>
                  <a:lnTo>
                    <a:pt x="5641421" y="636832"/>
                  </a:lnTo>
                  <a:lnTo>
                    <a:pt x="5623792" y="656863"/>
                  </a:lnTo>
                  <a:lnTo>
                    <a:pt x="5620752" y="657492"/>
                  </a:lnTo>
                  <a:close/>
                </a:path>
              </a:pathLst>
            </a:custGeom>
            <a:solidFill>
              <a:srgbClr val="F8F8F8"/>
            </a:solidFill>
          </p:spPr>
          <p:txBody>
            <a:bodyPr wrap="square" lIns="0" tIns="0" rIns="0" bIns="0" rtlCol="0"/>
            <a:lstStyle/>
            <a:p>
              <a:endParaRPr/>
            </a:p>
          </p:txBody>
        </p:sp>
        <p:sp>
          <p:nvSpPr>
            <p:cNvPr id="12" name="object 12"/>
            <p:cNvSpPr/>
            <p:nvPr/>
          </p:nvSpPr>
          <p:spPr>
            <a:xfrm>
              <a:off x="963889" y="8244346"/>
              <a:ext cx="5641975" cy="657860"/>
            </a:xfrm>
            <a:custGeom>
              <a:avLst/>
              <a:gdLst/>
              <a:ahLst/>
              <a:cxnLst/>
              <a:rect l="l" t="t" r="r" b="b"/>
              <a:pathLst>
                <a:path w="5641975" h="657859">
                  <a:moveTo>
                    <a:pt x="0" y="633706"/>
                  </a:moveTo>
                  <a:lnTo>
                    <a:pt x="0" y="23823"/>
                  </a:lnTo>
                  <a:lnTo>
                    <a:pt x="0" y="20659"/>
                  </a:lnTo>
                  <a:lnTo>
                    <a:pt x="600" y="17610"/>
                  </a:lnTo>
                  <a:lnTo>
                    <a:pt x="1810" y="14665"/>
                  </a:lnTo>
                  <a:lnTo>
                    <a:pt x="3020" y="11721"/>
                  </a:lnTo>
                  <a:lnTo>
                    <a:pt x="4745" y="9157"/>
                  </a:lnTo>
                  <a:lnTo>
                    <a:pt x="6975" y="6927"/>
                  </a:lnTo>
                  <a:lnTo>
                    <a:pt x="9214" y="4688"/>
                  </a:lnTo>
                  <a:lnTo>
                    <a:pt x="11787" y="2973"/>
                  </a:lnTo>
                  <a:lnTo>
                    <a:pt x="14703" y="1753"/>
                  </a:lnTo>
                  <a:lnTo>
                    <a:pt x="17629" y="590"/>
                  </a:lnTo>
                  <a:lnTo>
                    <a:pt x="20659" y="0"/>
                  </a:lnTo>
                  <a:lnTo>
                    <a:pt x="23823" y="0"/>
                  </a:lnTo>
                  <a:lnTo>
                    <a:pt x="5617597" y="0"/>
                  </a:lnTo>
                  <a:lnTo>
                    <a:pt x="5620752" y="0"/>
                  </a:lnTo>
                  <a:lnTo>
                    <a:pt x="5623792" y="590"/>
                  </a:lnTo>
                  <a:lnTo>
                    <a:pt x="5639610" y="14665"/>
                  </a:lnTo>
                  <a:lnTo>
                    <a:pt x="5640821" y="17610"/>
                  </a:lnTo>
                  <a:lnTo>
                    <a:pt x="5641421" y="20659"/>
                  </a:lnTo>
                  <a:lnTo>
                    <a:pt x="5641421" y="23823"/>
                  </a:lnTo>
                  <a:lnTo>
                    <a:pt x="5641421" y="633706"/>
                  </a:lnTo>
                  <a:lnTo>
                    <a:pt x="5641421" y="636832"/>
                  </a:lnTo>
                  <a:lnTo>
                    <a:pt x="5640821" y="639853"/>
                  </a:lnTo>
                  <a:lnTo>
                    <a:pt x="5639610" y="642750"/>
                  </a:lnTo>
                  <a:lnTo>
                    <a:pt x="5638400" y="645695"/>
                  </a:lnTo>
                  <a:lnTo>
                    <a:pt x="5626717" y="655634"/>
                  </a:lnTo>
                  <a:lnTo>
                    <a:pt x="5623792" y="656863"/>
                  </a:lnTo>
                  <a:lnTo>
                    <a:pt x="5620752" y="657492"/>
                  </a:lnTo>
                  <a:lnTo>
                    <a:pt x="5617597" y="657530"/>
                  </a:lnTo>
                  <a:lnTo>
                    <a:pt x="23823" y="657530"/>
                  </a:lnTo>
                  <a:lnTo>
                    <a:pt x="1810" y="642750"/>
                  </a:lnTo>
                  <a:lnTo>
                    <a:pt x="600" y="639853"/>
                  </a:lnTo>
                  <a:lnTo>
                    <a:pt x="0" y="636832"/>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8325367"/>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7108147"/>
            <a:ext cx="5664835" cy="2503170"/>
          </a:xfrm>
          <a:prstGeom prst="rect">
            <a:avLst/>
          </a:prstGeom>
        </p:spPr>
        <p:txBody>
          <a:bodyPr vert="horz" wrap="square" lIns="0" tIns="12065" rIns="0" bIns="0" rtlCol="0">
            <a:spAutoFit/>
          </a:bodyPr>
          <a:lstStyle/>
          <a:p>
            <a:pPr marL="12700" marR="19050">
              <a:lnSpc>
                <a:spcPct val="131600"/>
              </a:lnSpc>
              <a:spcBef>
                <a:spcPts val="95"/>
              </a:spcBef>
            </a:pPr>
            <a:r>
              <a:rPr sz="950" spc="25" dirty="0">
                <a:solidFill>
                  <a:srgbClr val="333333"/>
                </a:solidFill>
                <a:latin typeface="微软雅黑"/>
                <a:cs typeface="微软雅黑"/>
              </a:rPr>
              <a:t>第</a:t>
            </a:r>
            <a:r>
              <a:rPr sz="950" spc="55" dirty="0">
                <a:solidFill>
                  <a:srgbClr val="333333"/>
                </a:solidFill>
                <a:latin typeface="Trebuchet MS"/>
                <a:cs typeface="Trebuchet MS"/>
              </a:rPr>
              <a:t>5</a:t>
            </a:r>
            <a:r>
              <a:rPr sz="950" spc="25" dirty="0">
                <a:solidFill>
                  <a:srgbClr val="333333"/>
                </a:solidFill>
                <a:latin typeface="微软雅黑"/>
                <a:cs typeface="微软雅黑"/>
              </a:rPr>
              <a:t>步：在上述步骤执行完毕之后</a:t>
            </a:r>
            <a:r>
              <a:rPr sz="950" spc="35" dirty="0">
                <a:solidFill>
                  <a:srgbClr val="333333"/>
                </a:solidFill>
                <a:latin typeface="微软雅黑"/>
                <a:cs typeface="微软雅黑"/>
              </a:rPr>
              <a:t>，</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系统会自动把这个硬盘主分区抽象成</a:t>
            </a:r>
            <a:r>
              <a:rPr sz="950" spc="10" dirty="0">
                <a:solidFill>
                  <a:srgbClr val="333333"/>
                </a:solidFill>
                <a:latin typeface="Trebuchet MS"/>
                <a:cs typeface="Trebuchet MS"/>
              </a:rPr>
              <a:t>/dev/sdb1</a:t>
            </a:r>
            <a:r>
              <a:rPr sz="950" spc="25" dirty="0">
                <a:solidFill>
                  <a:srgbClr val="333333"/>
                </a:solidFill>
                <a:latin typeface="微软雅黑"/>
                <a:cs typeface="微软雅黑"/>
              </a:rPr>
              <a:t>设备文件。可 以使用</a:t>
            </a:r>
            <a:r>
              <a:rPr sz="950" spc="-15" dirty="0">
                <a:solidFill>
                  <a:srgbClr val="333333"/>
                </a:solidFill>
                <a:latin typeface="Trebuchet MS"/>
                <a:cs typeface="Trebuchet MS"/>
              </a:rPr>
              <a:t>file</a:t>
            </a:r>
            <a:r>
              <a:rPr sz="950" spc="25" dirty="0">
                <a:solidFill>
                  <a:srgbClr val="333333"/>
                </a:solidFill>
                <a:latin typeface="微软雅黑"/>
                <a:cs typeface="微软雅黑"/>
              </a:rPr>
              <a:t>命令查看该文件的属性，但是在讲课和工作中发现，有些时候系统并没有自动把分区信息同步 给</a:t>
            </a:r>
            <a:r>
              <a:rPr sz="950" spc="35" dirty="0">
                <a:solidFill>
                  <a:srgbClr val="333333"/>
                </a:solidFill>
                <a:latin typeface="Trebuchet MS"/>
                <a:cs typeface="Trebuchet MS"/>
              </a:rPr>
              <a:t>Linux</a:t>
            </a:r>
            <a:r>
              <a:rPr sz="950" spc="25" dirty="0">
                <a:solidFill>
                  <a:srgbClr val="333333"/>
                </a:solidFill>
                <a:latin typeface="微软雅黑"/>
                <a:cs typeface="微软雅黑"/>
              </a:rPr>
              <a:t>内核，而且这种情况似乎还比较常见（但不能算作是严重的</a:t>
            </a:r>
            <a:r>
              <a:rPr sz="950" spc="55" dirty="0">
                <a:solidFill>
                  <a:srgbClr val="333333"/>
                </a:solidFill>
                <a:latin typeface="Trebuchet MS"/>
                <a:cs typeface="Trebuchet MS"/>
              </a:rPr>
              <a:t>bug</a:t>
            </a:r>
            <a:r>
              <a:rPr sz="950" spc="55" dirty="0">
                <a:solidFill>
                  <a:srgbClr val="333333"/>
                </a:solidFill>
                <a:latin typeface="微软雅黑"/>
                <a:cs typeface="微软雅黑"/>
              </a:rPr>
              <a:t>）</a:t>
            </a:r>
            <a:r>
              <a:rPr sz="950" spc="25" dirty="0">
                <a:solidFill>
                  <a:srgbClr val="333333"/>
                </a:solidFill>
                <a:latin typeface="微软雅黑"/>
                <a:cs typeface="微软雅黑"/>
              </a:rPr>
              <a:t>。我们可以输入</a:t>
            </a:r>
            <a:r>
              <a:rPr sz="950" spc="40" dirty="0">
                <a:solidFill>
                  <a:srgbClr val="333333"/>
                </a:solidFill>
                <a:latin typeface="Trebuchet MS"/>
                <a:cs typeface="Trebuchet MS"/>
              </a:rPr>
              <a:t>partprobe</a:t>
            </a:r>
            <a:r>
              <a:rPr sz="950" spc="25" dirty="0">
                <a:solidFill>
                  <a:srgbClr val="333333"/>
                </a:solidFill>
                <a:latin typeface="微软雅黑"/>
                <a:cs typeface="微软雅黑"/>
              </a:rPr>
              <a:t>命 令手动将分区信息同步到内核，而且一般推荐连续两次执行该命令，效果会更好。如果使用这个命令都 无法解决问题，那么就重启计算机吧，这个杀手锏百试百灵，一定会有用的。</a:t>
            </a:r>
            <a:endParaRPr sz="950">
              <a:latin typeface="微软雅黑"/>
              <a:cs typeface="微软雅黑"/>
            </a:endParaRPr>
          </a:p>
          <a:p>
            <a:pPr>
              <a:lnSpc>
                <a:spcPct val="100000"/>
              </a:lnSpc>
              <a:spcBef>
                <a:spcPts val="45"/>
              </a:spcBef>
            </a:pPr>
            <a:endParaRPr sz="900">
              <a:latin typeface="微软雅黑"/>
              <a:cs typeface="微软雅黑"/>
            </a:endParaRPr>
          </a:p>
          <a:p>
            <a:pPr marL="136525" marR="347345">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 /dev/sdb1/dev/sdb1:</a:t>
            </a:r>
            <a:r>
              <a:rPr sz="850" spc="20" dirty="0">
                <a:solidFill>
                  <a:srgbClr val="333333"/>
                </a:solidFill>
                <a:latin typeface="Lucida Console"/>
                <a:cs typeface="Lucida Console"/>
              </a:rPr>
              <a:t> </a:t>
            </a:r>
            <a:r>
              <a:rPr sz="850" spc="15" dirty="0">
                <a:solidFill>
                  <a:srgbClr val="333333"/>
                </a:solidFill>
                <a:latin typeface="Lucida Console"/>
                <a:cs typeface="Lucida Console"/>
              </a:rPr>
              <a:t>cannot open</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`/dev/sdb1'</a:t>
            </a:r>
            <a:r>
              <a:rPr sz="850" spc="20" dirty="0">
                <a:solidFill>
                  <a:srgbClr val="333333"/>
                </a:solidFill>
                <a:latin typeface="Lucida Console"/>
                <a:cs typeface="Lucida Console"/>
              </a:rPr>
              <a:t> </a:t>
            </a:r>
            <a:r>
              <a:rPr sz="850" spc="15" dirty="0">
                <a:solidFill>
                  <a:srgbClr val="333333"/>
                </a:solidFill>
                <a:latin typeface="Lucida Console"/>
                <a:cs typeface="Lucida Console"/>
              </a:rPr>
              <a:t>(No such </a:t>
            </a:r>
            <a:r>
              <a:rPr sz="850" spc="-495" dirty="0">
                <a:solidFill>
                  <a:srgbClr val="333333"/>
                </a:solidFill>
                <a:latin typeface="Lucida Console"/>
                <a:cs typeface="Lucida Console"/>
              </a:rPr>
              <a:t> </a:t>
            </a:r>
            <a:r>
              <a:rPr sz="850" spc="15" dirty="0">
                <a:solidFill>
                  <a:srgbClr val="333333"/>
                </a:solidFill>
                <a:latin typeface="Lucida Console"/>
                <a:cs typeface="Lucida Console"/>
              </a:rPr>
              <a:t>file or directory)[root@linuxprobe ]# partprobe[root@linuxprobe ]# </a:t>
            </a:r>
            <a:r>
              <a:rPr sz="850" spc="20" dirty="0">
                <a:solidFill>
                  <a:srgbClr val="333333"/>
                </a:solidFill>
                <a:latin typeface="Lucida Console"/>
                <a:cs typeface="Lucida Console"/>
              </a:rPr>
              <a:t> </a:t>
            </a:r>
            <a:r>
              <a:rPr sz="850" spc="15" dirty="0">
                <a:solidFill>
                  <a:srgbClr val="333333"/>
                </a:solidFill>
                <a:latin typeface="Lucida Console"/>
                <a:cs typeface="Lucida Console"/>
              </a:rPr>
              <a:t>partprobe[root@linuxprobe ]# file /dev/sdb1/dev/sdb1: block special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spc="25" dirty="0">
                <a:solidFill>
                  <a:srgbClr val="333333"/>
                </a:solidFill>
                <a:latin typeface="微软雅黑"/>
                <a:cs typeface="微软雅黑"/>
              </a:rPr>
              <a:t>如果硬件存储设备没有进行格式化，则</a:t>
            </a:r>
            <a:r>
              <a:rPr sz="950" spc="35" dirty="0">
                <a:solidFill>
                  <a:srgbClr val="333333"/>
                </a:solidFill>
                <a:latin typeface="Trebuchet MS"/>
                <a:cs typeface="Trebuchet MS"/>
              </a:rPr>
              <a:t>Linux</a:t>
            </a:r>
            <a:r>
              <a:rPr sz="950" spc="20" dirty="0">
                <a:solidFill>
                  <a:srgbClr val="333333"/>
                </a:solidFill>
                <a:latin typeface="微软雅黑"/>
                <a:cs typeface="微软雅黑"/>
              </a:rPr>
              <a:t>系统无法得知怎么在其上写入数据。因此，在对存储设备进 </a:t>
            </a:r>
            <a:r>
              <a:rPr sz="950" spc="25" dirty="0">
                <a:solidFill>
                  <a:srgbClr val="333333"/>
                </a:solidFill>
                <a:latin typeface="微软雅黑"/>
                <a:cs typeface="微软雅黑"/>
              </a:rPr>
              <a:t>行分区后还需要进行格式化操作。在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系统中用于格式化操作的命令是</a:t>
            </a:r>
            <a:r>
              <a:rPr sz="950" spc="50" dirty="0">
                <a:solidFill>
                  <a:srgbClr val="333333"/>
                </a:solidFill>
                <a:latin typeface="Trebuchet MS"/>
                <a:cs typeface="Trebuchet MS"/>
              </a:rPr>
              <a:t>mkfs</a:t>
            </a:r>
            <a:r>
              <a:rPr sz="950" spc="25" dirty="0">
                <a:solidFill>
                  <a:srgbClr val="333333"/>
                </a:solidFill>
                <a:latin typeface="微软雅黑"/>
                <a:cs typeface="微软雅黑"/>
              </a:rPr>
              <a:t>。这条命令很有意思， </a:t>
            </a:r>
            <a:r>
              <a:rPr sz="950" spc="30" dirty="0">
                <a:solidFill>
                  <a:srgbClr val="333333"/>
                </a:solidFill>
                <a:latin typeface="微软雅黑"/>
                <a:cs typeface="微软雅黑"/>
              </a:rPr>
              <a:t> </a:t>
            </a:r>
            <a:r>
              <a:rPr sz="950" spc="25" dirty="0">
                <a:solidFill>
                  <a:srgbClr val="333333"/>
                </a:solidFill>
                <a:latin typeface="微软雅黑"/>
                <a:cs typeface="微软雅黑"/>
              </a:rPr>
              <a:t>因为在</a:t>
            </a:r>
            <a:r>
              <a:rPr sz="950" spc="20" dirty="0">
                <a:solidFill>
                  <a:srgbClr val="333333"/>
                </a:solidFill>
                <a:latin typeface="Trebuchet MS"/>
                <a:cs typeface="Trebuchet MS"/>
              </a:rPr>
              <a:t>Shell</a:t>
            </a:r>
            <a:r>
              <a:rPr sz="950" spc="25" dirty="0">
                <a:solidFill>
                  <a:srgbClr val="333333"/>
                </a:solidFill>
                <a:latin typeface="微软雅黑"/>
                <a:cs typeface="微软雅黑"/>
              </a:rPr>
              <a:t>终端中输入</a:t>
            </a:r>
            <a:r>
              <a:rPr sz="950" spc="50" dirty="0">
                <a:solidFill>
                  <a:srgbClr val="333333"/>
                </a:solidFill>
                <a:latin typeface="Trebuchet MS"/>
                <a:cs typeface="Trebuchet MS"/>
              </a:rPr>
              <a:t>mkfs</a:t>
            </a:r>
            <a:r>
              <a:rPr sz="950" spc="25" dirty="0">
                <a:solidFill>
                  <a:srgbClr val="333333"/>
                </a:solidFill>
                <a:latin typeface="微软雅黑"/>
                <a:cs typeface="微软雅黑"/>
              </a:rPr>
              <a:t>名后再敲击两下用于补齐命令的</a:t>
            </a:r>
            <a:r>
              <a:rPr sz="950" spc="30" dirty="0">
                <a:solidFill>
                  <a:srgbClr val="333333"/>
                </a:solidFill>
                <a:latin typeface="Trebuchet MS"/>
                <a:cs typeface="Trebuchet MS"/>
              </a:rPr>
              <a:t>Tab</a:t>
            </a:r>
            <a:r>
              <a:rPr sz="950" spc="25" dirty="0">
                <a:solidFill>
                  <a:srgbClr val="333333"/>
                </a:solidFill>
                <a:latin typeface="微软雅黑"/>
                <a:cs typeface="微软雅黑"/>
              </a:rPr>
              <a:t>键，会有如下所示的效果：</a:t>
            </a:r>
            <a:endParaRPr sz="950">
              <a:latin typeface="微软雅黑"/>
              <a:cs typeface="微软雅黑"/>
            </a:endParaRPr>
          </a:p>
        </p:txBody>
      </p:sp>
      <p:sp>
        <p:nvSpPr>
          <p:cNvPr id="32" name="object 32"/>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45</a:t>
            </a:fld>
            <a:endParaRPr sz="800">
              <a:latin typeface="小哥哥网恋吗"/>
              <a:cs typeface="小哥哥网恋吗"/>
            </a:endParaRPr>
          </a:p>
        </p:txBody>
      </p:sp>
      <p:sp>
        <p:nvSpPr>
          <p:cNvPr id="15" name="object 15"/>
          <p:cNvSpPr txBox="1"/>
          <p:nvPr/>
        </p:nvSpPr>
        <p:spPr>
          <a:xfrm>
            <a:off x="1070306" y="406481"/>
            <a:ext cx="5332730" cy="3689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Command (m for help): pDisk /dev/sdb: 20</a:t>
            </a:r>
            <a:r>
              <a:rPr sz="850" spc="20" dirty="0">
                <a:solidFill>
                  <a:srgbClr val="333333"/>
                </a:solidFill>
                <a:latin typeface="Lucida Console"/>
                <a:cs typeface="Lucida Console"/>
              </a:rPr>
              <a:t> </a:t>
            </a:r>
            <a:r>
              <a:rPr sz="850" spc="15" dirty="0">
                <a:solidFill>
                  <a:srgbClr val="333333"/>
                </a:solidFill>
                <a:latin typeface="Lucida Console"/>
                <a:cs typeface="Lucida Console"/>
              </a:rPr>
              <a:t>GiB, 21474836480 bytes, 41943040 </a:t>
            </a:r>
            <a:r>
              <a:rPr sz="850" spc="20" dirty="0">
                <a:solidFill>
                  <a:srgbClr val="333333"/>
                </a:solidFill>
                <a:latin typeface="Lucida Console"/>
                <a:cs typeface="Lucida Console"/>
              </a:rPr>
              <a:t> </a:t>
            </a:r>
            <a:r>
              <a:rPr sz="850" spc="15" dirty="0">
                <a:solidFill>
                  <a:srgbClr val="333333"/>
                </a:solidFill>
                <a:latin typeface="Lucida Console"/>
                <a:cs typeface="Lucida Console"/>
              </a:rPr>
              <a:t>sectorsUnits: sectors of</a:t>
            </a:r>
            <a:r>
              <a:rPr sz="850" spc="20" dirty="0">
                <a:solidFill>
                  <a:srgbClr val="333333"/>
                </a:solidFill>
                <a:latin typeface="Lucida Console"/>
                <a:cs typeface="Lucida Console"/>
              </a:rPr>
              <a:t> </a:t>
            </a:r>
            <a:r>
              <a:rPr sz="850" spc="15" dirty="0">
                <a:solidFill>
                  <a:srgbClr val="333333"/>
                </a:solidFill>
                <a:latin typeface="Lucida Console"/>
                <a:cs typeface="Lucida Console"/>
              </a:rPr>
              <a:t>1 * 512</a:t>
            </a:r>
            <a:r>
              <a:rPr sz="850" spc="20" dirty="0">
                <a:solidFill>
                  <a:srgbClr val="333333"/>
                </a:solidFill>
                <a:latin typeface="Lucida Console"/>
                <a:cs typeface="Lucida Console"/>
              </a:rPr>
              <a:t> </a:t>
            </a:r>
            <a:r>
              <a:rPr sz="850" spc="15" dirty="0">
                <a:solidFill>
                  <a:srgbClr val="333333"/>
                </a:solidFill>
                <a:latin typeface="Lucida Console"/>
                <a:cs typeface="Lucida Console"/>
              </a:rPr>
              <a:t>= 512</a:t>
            </a:r>
            <a:r>
              <a:rPr sz="850" spc="20" dirty="0">
                <a:solidFill>
                  <a:srgbClr val="333333"/>
                </a:solidFill>
                <a:latin typeface="Lucida Console"/>
                <a:cs typeface="Lucida Console"/>
              </a:rPr>
              <a:t> </a:t>
            </a:r>
            <a:r>
              <a:rPr sz="850" spc="15" dirty="0">
                <a:solidFill>
                  <a:srgbClr val="333333"/>
                </a:solidFill>
                <a:latin typeface="Lucida Console"/>
                <a:cs typeface="Lucida Console"/>
              </a:rPr>
              <a:t>bytesSector size (logical/physical):</a:t>
            </a:r>
            <a:r>
              <a:rPr sz="850" spc="20" dirty="0">
                <a:solidFill>
                  <a:srgbClr val="333333"/>
                </a:solidFill>
                <a:latin typeface="Lucida Console"/>
                <a:cs typeface="Lucida Console"/>
              </a:rPr>
              <a:t> </a:t>
            </a:r>
            <a:r>
              <a:rPr sz="850" spc="15" dirty="0">
                <a:solidFill>
                  <a:srgbClr val="333333"/>
                </a:solidFill>
                <a:latin typeface="Lucida Console"/>
                <a:cs typeface="Lucida Console"/>
              </a:rPr>
              <a:t>512</a:t>
            </a:r>
            <a:endParaRPr sz="850">
              <a:latin typeface="Lucida Console"/>
              <a:cs typeface="Lucida Console"/>
            </a:endParaRPr>
          </a:p>
        </p:txBody>
      </p:sp>
      <p:sp>
        <p:nvSpPr>
          <p:cNvPr id="16" name="object 16"/>
          <p:cNvSpPr txBox="1"/>
          <p:nvPr/>
        </p:nvSpPr>
        <p:spPr>
          <a:xfrm>
            <a:off x="946424" y="749518"/>
            <a:ext cx="5590540" cy="1485900"/>
          </a:xfrm>
          <a:prstGeom prst="rect">
            <a:avLst/>
          </a:prstGeom>
        </p:spPr>
        <p:txBody>
          <a:bodyPr vert="horz" wrap="square" lIns="0" tIns="12065" rIns="0" bIns="0" rtlCol="0">
            <a:spAutoFit/>
          </a:bodyPr>
          <a:lstStyle/>
          <a:p>
            <a:pPr marL="136525" marR="5080">
              <a:lnSpc>
                <a:spcPct val="132400"/>
              </a:lnSpc>
              <a:spcBef>
                <a:spcPts val="95"/>
              </a:spcBef>
              <a:tabLst>
                <a:tab pos="1546860" algn="l"/>
                <a:tab pos="2890520" algn="l"/>
                <a:tab pos="3091815" algn="l"/>
                <a:tab pos="3898265" algn="l"/>
              </a:tabLst>
            </a:pPr>
            <a:r>
              <a:rPr sz="850" spc="15" dirty="0">
                <a:solidFill>
                  <a:srgbClr val="333333"/>
                </a:solidFill>
                <a:latin typeface="Lucida Console"/>
                <a:cs typeface="Lucida Console"/>
              </a:rPr>
              <a:t>bytes / 512</a:t>
            </a:r>
            <a:r>
              <a:rPr sz="850" spc="20" dirty="0">
                <a:solidFill>
                  <a:srgbClr val="333333"/>
                </a:solidFill>
                <a:latin typeface="Lucida Console"/>
                <a:cs typeface="Lucida Console"/>
              </a:rPr>
              <a:t> </a:t>
            </a:r>
            <a:r>
              <a:rPr sz="850" spc="15" dirty="0">
                <a:solidFill>
                  <a:srgbClr val="333333"/>
                </a:solidFill>
                <a:latin typeface="Lucida Console"/>
                <a:cs typeface="Lucida Console"/>
              </a:rPr>
              <a:t>bytesI/O size</a:t>
            </a:r>
            <a:r>
              <a:rPr sz="850" spc="20" dirty="0">
                <a:solidFill>
                  <a:srgbClr val="333333"/>
                </a:solidFill>
                <a:latin typeface="Lucida Console"/>
                <a:cs typeface="Lucida Console"/>
              </a:rPr>
              <a:t> </a:t>
            </a:r>
            <a:r>
              <a:rPr sz="850" spc="15" dirty="0">
                <a:solidFill>
                  <a:srgbClr val="333333"/>
                </a:solidFill>
                <a:latin typeface="Lucida Console"/>
                <a:cs typeface="Lucida Console"/>
              </a:rPr>
              <a:t>(minimum/optimal): 512</a:t>
            </a:r>
            <a:r>
              <a:rPr sz="850" spc="20" dirty="0">
                <a:solidFill>
                  <a:srgbClr val="333333"/>
                </a:solidFill>
                <a:latin typeface="Lucida Console"/>
                <a:cs typeface="Lucida Console"/>
              </a:rPr>
              <a:t> </a:t>
            </a:r>
            <a:r>
              <a:rPr sz="850" spc="15" dirty="0">
                <a:solidFill>
                  <a:srgbClr val="333333"/>
                </a:solidFill>
                <a:latin typeface="Lucida Console"/>
                <a:cs typeface="Lucida Console"/>
              </a:rPr>
              <a:t>bytes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512 bytesDisklabel type: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dosDisk</a:t>
            </a:r>
            <a:r>
              <a:rPr sz="850" spc="45" dirty="0">
                <a:solidFill>
                  <a:srgbClr val="333333"/>
                </a:solidFill>
                <a:latin typeface="Lucida Console"/>
                <a:cs typeface="Lucida Console"/>
              </a:rPr>
              <a:t> </a:t>
            </a:r>
            <a:r>
              <a:rPr sz="850" spc="15" dirty="0">
                <a:solidFill>
                  <a:srgbClr val="333333"/>
                </a:solidFill>
                <a:latin typeface="Lucida Console"/>
                <a:cs typeface="Lucida Console"/>
              </a:rPr>
              <a:t>identifier:</a:t>
            </a:r>
            <a:r>
              <a:rPr sz="850" spc="45" dirty="0">
                <a:solidFill>
                  <a:srgbClr val="333333"/>
                </a:solidFill>
                <a:latin typeface="Lucida Console"/>
                <a:cs typeface="Lucida Console"/>
              </a:rPr>
              <a:t> </a:t>
            </a:r>
            <a:r>
              <a:rPr sz="850" spc="15" dirty="0">
                <a:solidFill>
                  <a:srgbClr val="333333"/>
                </a:solidFill>
                <a:latin typeface="Lucida Console"/>
                <a:cs typeface="Lucida Console"/>
              </a:rPr>
              <a:t>0x88b2c2b0Device	Boot</a:t>
            </a:r>
            <a:r>
              <a:rPr sz="850" spc="30" dirty="0">
                <a:solidFill>
                  <a:srgbClr val="333333"/>
                </a:solidFill>
                <a:latin typeface="Lucida Console"/>
                <a:cs typeface="Lucida Console"/>
              </a:rPr>
              <a:t> </a:t>
            </a:r>
            <a:r>
              <a:rPr sz="850" spc="15" dirty="0">
                <a:solidFill>
                  <a:srgbClr val="333333"/>
                </a:solidFill>
                <a:latin typeface="Lucida Console"/>
                <a:cs typeface="Lucida Console"/>
              </a:rPr>
              <a:t>Start	End Sectors Size Id </a:t>
            </a:r>
            <a:r>
              <a:rPr sz="850" spc="20" dirty="0">
                <a:solidFill>
                  <a:srgbClr val="333333"/>
                </a:solidFill>
                <a:latin typeface="Lucida Console"/>
                <a:cs typeface="Lucida Console"/>
              </a:rPr>
              <a:t> </a:t>
            </a:r>
            <a:r>
              <a:rPr sz="850" spc="15" dirty="0">
                <a:solidFill>
                  <a:srgbClr val="333333"/>
                </a:solidFill>
                <a:latin typeface="Lucida Console"/>
                <a:cs typeface="Lucida Console"/>
              </a:rPr>
              <a:t>Type/dev/sdb1	2048</a:t>
            </a:r>
            <a:r>
              <a:rPr sz="850" spc="30" dirty="0">
                <a:solidFill>
                  <a:srgbClr val="333333"/>
                </a:solidFill>
                <a:latin typeface="Lucida Console"/>
                <a:cs typeface="Lucida Console"/>
              </a:rPr>
              <a:t> </a:t>
            </a:r>
            <a:r>
              <a:rPr sz="850" spc="15" dirty="0">
                <a:solidFill>
                  <a:srgbClr val="333333"/>
                </a:solidFill>
                <a:latin typeface="Lucida Console"/>
                <a:cs typeface="Lucida Console"/>
              </a:rPr>
              <a:t>4196351</a:t>
            </a:r>
            <a:r>
              <a:rPr sz="850" spc="30" dirty="0">
                <a:solidFill>
                  <a:srgbClr val="333333"/>
                </a:solidFill>
                <a:latin typeface="Lucida Console"/>
                <a:cs typeface="Lucida Console"/>
              </a:rPr>
              <a:t> </a:t>
            </a:r>
            <a:r>
              <a:rPr sz="850" spc="15" dirty="0">
                <a:solidFill>
                  <a:srgbClr val="333333"/>
                </a:solidFill>
                <a:latin typeface="Lucida Console"/>
                <a:cs typeface="Lucida Console"/>
              </a:rPr>
              <a:t>4194304	2G 83 LinuxCommand (m for help): wThe </a:t>
            </a:r>
            <a:r>
              <a:rPr sz="850" spc="20" dirty="0">
                <a:solidFill>
                  <a:srgbClr val="333333"/>
                </a:solidFill>
                <a:latin typeface="Lucida Console"/>
                <a:cs typeface="Lucida Console"/>
              </a:rPr>
              <a:t> </a:t>
            </a:r>
            <a:r>
              <a:rPr sz="850" spc="15" dirty="0">
                <a:solidFill>
                  <a:srgbClr val="333333"/>
                </a:solidFill>
                <a:latin typeface="Lucida Console"/>
                <a:cs typeface="Lucida Console"/>
              </a:rPr>
              <a:t>partition table has been altered.Calling ioctl() to re-read partition </a:t>
            </a:r>
            <a:r>
              <a:rPr sz="850" spc="20" dirty="0">
                <a:solidFill>
                  <a:srgbClr val="333333"/>
                </a:solidFill>
                <a:latin typeface="Lucida Console"/>
                <a:cs typeface="Lucida Console"/>
              </a:rPr>
              <a:t> </a:t>
            </a:r>
            <a:r>
              <a:rPr sz="850" spc="15" dirty="0">
                <a:solidFill>
                  <a:srgbClr val="333333"/>
                </a:solidFill>
                <a:latin typeface="Lucida Console"/>
                <a:cs typeface="Lucida Console"/>
              </a:rPr>
              <a:t>table.Syncing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disks.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8890">
              <a:lnSpc>
                <a:spcPct val="131600"/>
              </a:lnSpc>
            </a:pPr>
            <a:r>
              <a:rPr sz="950" spc="25" dirty="0">
                <a:solidFill>
                  <a:srgbClr val="333333"/>
                </a:solidFill>
                <a:latin typeface="微软雅黑"/>
                <a:cs typeface="微软雅黑"/>
              </a:rPr>
              <a:t>分区信息中第六个字段的</a:t>
            </a:r>
            <a:r>
              <a:rPr sz="950" spc="35" dirty="0">
                <a:solidFill>
                  <a:srgbClr val="333333"/>
                </a:solidFill>
                <a:latin typeface="Trebuchet MS"/>
                <a:cs typeface="Trebuchet MS"/>
              </a:rPr>
              <a:t>Id</a:t>
            </a:r>
            <a:r>
              <a:rPr sz="950" spc="20" dirty="0">
                <a:solidFill>
                  <a:srgbClr val="333333"/>
                </a:solidFill>
                <a:latin typeface="微软雅黑"/>
                <a:cs typeface="微软雅黑"/>
              </a:rPr>
              <a:t>值代表标识该分区作用的编码，帮助用户快速了解该分区的作用，一般没必 </a:t>
            </a:r>
            <a:r>
              <a:rPr sz="950" spc="25" dirty="0">
                <a:solidFill>
                  <a:srgbClr val="333333"/>
                </a:solidFill>
                <a:latin typeface="微软雅黑"/>
                <a:cs typeface="微软雅黑"/>
              </a:rPr>
              <a:t>要修改。使用</a:t>
            </a:r>
            <a:r>
              <a:rPr sz="950" spc="-35" dirty="0">
                <a:solidFill>
                  <a:srgbClr val="333333"/>
                </a:solidFill>
                <a:latin typeface="Trebuchet MS"/>
                <a:cs typeface="Trebuchet MS"/>
              </a:rPr>
              <a:t>l</a:t>
            </a:r>
            <a:r>
              <a:rPr sz="950" spc="25" dirty="0">
                <a:solidFill>
                  <a:srgbClr val="333333"/>
                </a:solidFill>
                <a:latin typeface="微软雅黑"/>
                <a:cs typeface="微软雅黑"/>
              </a:rPr>
              <a:t>参数查看都有哪些的磁盘编码，然后下一个章节做</a:t>
            </a:r>
            <a:r>
              <a:rPr sz="950" spc="70" dirty="0">
                <a:solidFill>
                  <a:srgbClr val="333333"/>
                </a:solidFill>
                <a:latin typeface="Trebuchet MS"/>
                <a:cs typeface="Trebuchet MS"/>
              </a:rPr>
              <a:t>SWAP</a:t>
            </a:r>
            <a:r>
              <a:rPr sz="950" spc="25" dirty="0">
                <a:solidFill>
                  <a:srgbClr val="333333"/>
                </a:solidFill>
                <a:latin typeface="微软雅黑"/>
                <a:cs typeface="微软雅黑"/>
              </a:rPr>
              <a:t>时再修改吧：</a:t>
            </a:r>
            <a:endParaRPr sz="950">
              <a:latin typeface="微软雅黑"/>
              <a:cs typeface="微软雅黑"/>
            </a:endParaRPr>
          </a:p>
        </p:txBody>
      </p:sp>
      <p:sp>
        <p:nvSpPr>
          <p:cNvPr id="17" name="object 17"/>
          <p:cNvSpPr txBox="1"/>
          <p:nvPr/>
        </p:nvSpPr>
        <p:spPr>
          <a:xfrm>
            <a:off x="1070306" y="2464453"/>
            <a:ext cx="2309495" cy="159385"/>
          </a:xfrm>
          <a:prstGeom prst="rect">
            <a:avLst/>
          </a:prstGeom>
        </p:spPr>
        <p:txBody>
          <a:bodyPr vert="horz" wrap="square" lIns="0" tIns="15875" rIns="0" bIns="0" rtlCol="0">
            <a:spAutoFit/>
          </a:bodyPr>
          <a:lstStyle/>
          <a:p>
            <a:pPr marL="12700">
              <a:lnSpc>
                <a:spcPct val="100000"/>
              </a:lnSpc>
              <a:spcBef>
                <a:spcPts val="125"/>
              </a:spcBef>
              <a:tabLst>
                <a:tab pos="1758950" algn="l"/>
                <a:tab pos="1960245" algn="l"/>
              </a:tabLst>
            </a:pPr>
            <a:r>
              <a:rPr sz="850" spc="15" dirty="0">
                <a:solidFill>
                  <a:srgbClr val="333333"/>
                </a:solidFill>
                <a:latin typeface="Lucida Console"/>
                <a:cs typeface="Lucida Console"/>
              </a:rPr>
              <a:t>Command (m for help): l</a:t>
            </a:r>
            <a:r>
              <a:rPr sz="850" dirty="0">
                <a:solidFill>
                  <a:srgbClr val="333333"/>
                </a:solidFill>
                <a:latin typeface="Lucida Console"/>
                <a:cs typeface="Lucida Console"/>
              </a:rPr>
              <a:t>	</a:t>
            </a:r>
            <a:r>
              <a:rPr sz="850" spc="15" dirty="0">
                <a:solidFill>
                  <a:srgbClr val="333333"/>
                </a:solidFill>
                <a:latin typeface="Lucida Console"/>
                <a:cs typeface="Lucida Console"/>
              </a:rPr>
              <a:t>0</a:t>
            </a:r>
            <a:r>
              <a:rPr sz="850" dirty="0">
                <a:solidFill>
                  <a:srgbClr val="333333"/>
                </a:solidFill>
                <a:latin typeface="Lucida Console"/>
                <a:cs typeface="Lucida Console"/>
              </a:rPr>
              <a:t>	</a:t>
            </a:r>
            <a:r>
              <a:rPr sz="850" spc="15" dirty="0">
                <a:solidFill>
                  <a:srgbClr val="333333"/>
                </a:solidFill>
                <a:latin typeface="Lucida Console"/>
                <a:cs typeface="Lucida Console"/>
              </a:rPr>
              <a:t>Empty</a:t>
            </a:r>
            <a:endParaRPr sz="850">
              <a:latin typeface="Lucida Console"/>
              <a:cs typeface="Lucida Console"/>
            </a:endParaRPr>
          </a:p>
        </p:txBody>
      </p:sp>
      <p:sp>
        <p:nvSpPr>
          <p:cNvPr id="18" name="object 18"/>
          <p:cNvSpPr txBox="1"/>
          <p:nvPr/>
        </p:nvSpPr>
        <p:spPr>
          <a:xfrm>
            <a:off x="4093195" y="2464453"/>
            <a:ext cx="2376805" cy="159385"/>
          </a:xfrm>
          <a:prstGeom prst="rect">
            <a:avLst/>
          </a:prstGeom>
        </p:spPr>
        <p:txBody>
          <a:bodyPr vert="horz" wrap="square" lIns="0" tIns="15875" rIns="0" bIns="0" rtlCol="0">
            <a:spAutoFit/>
          </a:bodyPr>
          <a:lstStyle/>
          <a:p>
            <a:pPr marL="12700">
              <a:lnSpc>
                <a:spcPct val="100000"/>
              </a:lnSpc>
              <a:spcBef>
                <a:spcPts val="125"/>
              </a:spcBef>
              <a:tabLst>
                <a:tab pos="281305" algn="l"/>
                <a:tab pos="1355725" algn="l"/>
                <a:tab pos="1624330" algn="l"/>
              </a:tabLst>
            </a:pPr>
            <a:r>
              <a:rPr sz="850" spc="15" dirty="0">
                <a:solidFill>
                  <a:srgbClr val="333333"/>
                </a:solidFill>
                <a:latin typeface="Lucida Console"/>
                <a:cs typeface="Lucida Console"/>
              </a:rPr>
              <a:t>24	NEC</a:t>
            </a:r>
            <a:r>
              <a:rPr sz="850" spc="20" dirty="0">
                <a:solidFill>
                  <a:srgbClr val="333333"/>
                </a:solidFill>
                <a:latin typeface="Lucida Console"/>
                <a:cs typeface="Lucida Console"/>
              </a:rPr>
              <a:t> </a:t>
            </a:r>
            <a:r>
              <a:rPr sz="850" spc="15" dirty="0">
                <a:solidFill>
                  <a:srgbClr val="333333"/>
                </a:solidFill>
                <a:latin typeface="Lucida Console"/>
                <a:cs typeface="Lucida Console"/>
              </a:rPr>
              <a:t>DOS	81	Minix</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old</a:t>
            </a:r>
            <a:endParaRPr sz="850">
              <a:latin typeface="Lucida Console"/>
              <a:cs typeface="Lucida Console"/>
            </a:endParaRPr>
          </a:p>
        </p:txBody>
      </p:sp>
      <p:sp>
        <p:nvSpPr>
          <p:cNvPr id="19" name="object 19"/>
          <p:cNvSpPr txBox="1"/>
          <p:nvPr/>
        </p:nvSpPr>
        <p:spPr>
          <a:xfrm>
            <a:off x="3958845" y="2635972"/>
            <a:ext cx="2444115" cy="159385"/>
          </a:xfrm>
          <a:prstGeom prst="rect">
            <a:avLst/>
          </a:prstGeom>
        </p:spPr>
        <p:txBody>
          <a:bodyPr vert="horz" wrap="square" lIns="0" tIns="15875" rIns="0" bIns="0" rtlCol="0">
            <a:spAutoFit/>
          </a:bodyPr>
          <a:lstStyle/>
          <a:p>
            <a:pPr marL="12700">
              <a:lnSpc>
                <a:spcPct val="100000"/>
              </a:lnSpc>
              <a:spcBef>
                <a:spcPts val="125"/>
              </a:spcBef>
              <a:tabLst>
                <a:tab pos="281305" algn="l"/>
                <a:tab pos="1624330" algn="l"/>
              </a:tabLst>
            </a:pPr>
            <a:r>
              <a:rPr sz="850" spc="15" dirty="0">
                <a:solidFill>
                  <a:srgbClr val="333333"/>
                </a:solidFill>
                <a:latin typeface="Lucida Console"/>
                <a:cs typeface="Lucida Console"/>
              </a:rPr>
              <a:t>27	Hidden</a:t>
            </a:r>
            <a:r>
              <a:rPr sz="850" spc="20" dirty="0">
                <a:solidFill>
                  <a:srgbClr val="333333"/>
                </a:solidFill>
                <a:latin typeface="Lucida Console"/>
                <a:cs typeface="Lucida Console"/>
              </a:rPr>
              <a:t> </a:t>
            </a:r>
            <a:r>
              <a:rPr sz="850" spc="15" dirty="0">
                <a:solidFill>
                  <a:srgbClr val="333333"/>
                </a:solidFill>
                <a:latin typeface="Lucida Console"/>
                <a:cs typeface="Lucida Console"/>
              </a:rPr>
              <a:t>NTFS</a:t>
            </a:r>
            <a:r>
              <a:rPr sz="850" spc="20" dirty="0">
                <a:solidFill>
                  <a:srgbClr val="333333"/>
                </a:solidFill>
                <a:latin typeface="Lucida Console"/>
                <a:cs typeface="Lucida Console"/>
              </a:rPr>
              <a:t> </a:t>
            </a:r>
            <a:r>
              <a:rPr sz="850" spc="15" dirty="0">
                <a:solidFill>
                  <a:srgbClr val="333333"/>
                </a:solidFill>
                <a:latin typeface="Lucida Console"/>
                <a:cs typeface="Lucida Console"/>
              </a:rPr>
              <a:t>Win</a:t>
            </a:r>
            <a:r>
              <a:rPr sz="850" spc="25" dirty="0">
                <a:solidFill>
                  <a:srgbClr val="333333"/>
                </a:solidFill>
                <a:latin typeface="Lucida Console"/>
                <a:cs typeface="Lucida Console"/>
              </a:rPr>
              <a:t> </a:t>
            </a:r>
            <a:r>
              <a:rPr sz="850" spc="15" dirty="0">
                <a:solidFill>
                  <a:srgbClr val="333333"/>
                </a:solidFill>
                <a:latin typeface="Lucida Console"/>
                <a:cs typeface="Lucida Console"/>
              </a:rPr>
              <a:t>82	Linux</a:t>
            </a:r>
            <a:r>
              <a:rPr sz="850" spc="-25" dirty="0">
                <a:solidFill>
                  <a:srgbClr val="333333"/>
                </a:solidFill>
                <a:latin typeface="Lucida Console"/>
                <a:cs typeface="Lucida Console"/>
              </a:rPr>
              <a:t> </a:t>
            </a:r>
            <a:r>
              <a:rPr sz="850" spc="15" dirty="0">
                <a:solidFill>
                  <a:srgbClr val="333333"/>
                </a:solidFill>
                <a:latin typeface="Lucida Console"/>
                <a:cs typeface="Lucida Console"/>
              </a:rPr>
              <a:t>swap</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0" name="object 20"/>
          <p:cNvSpPr txBox="1"/>
          <p:nvPr/>
        </p:nvSpPr>
        <p:spPr>
          <a:xfrm>
            <a:off x="1070306" y="2598238"/>
            <a:ext cx="2444115" cy="540385"/>
          </a:xfrm>
          <a:prstGeom prst="rect">
            <a:avLst/>
          </a:prstGeom>
        </p:spPr>
        <p:txBody>
          <a:bodyPr vert="horz" wrap="square" lIns="0" tIns="53975" rIns="0" bIns="0" rtlCol="0">
            <a:spAutoFit/>
          </a:bodyPr>
          <a:lstStyle/>
          <a:p>
            <a:pPr marL="12700">
              <a:lnSpc>
                <a:spcPct val="100000"/>
              </a:lnSpc>
              <a:spcBef>
                <a:spcPts val="425"/>
              </a:spcBef>
              <a:tabLst>
                <a:tab pos="549910" algn="l"/>
                <a:tab pos="1624330" algn="l"/>
                <a:tab pos="1826260" algn="l"/>
              </a:tabLst>
            </a:pPr>
            <a:r>
              <a:rPr sz="850" spc="15" dirty="0">
                <a:solidFill>
                  <a:srgbClr val="333333"/>
                </a:solidFill>
                <a:latin typeface="Lucida Console"/>
                <a:cs typeface="Lucida Console"/>
              </a:rPr>
              <a:t>Lin bf	Solaris	1	FAT12</a:t>
            </a:r>
            <a:endParaRPr sz="850">
              <a:latin typeface="Lucida Console"/>
              <a:cs typeface="Lucida Console"/>
            </a:endParaRPr>
          </a:p>
          <a:p>
            <a:pPr marL="12700" marR="5080">
              <a:lnSpc>
                <a:spcPct val="132400"/>
              </a:lnSpc>
              <a:tabLst>
                <a:tab pos="281305" algn="l"/>
                <a:tab pos="482600" algn="l"/>
                <a:tab pos="1557655" algn="l"/>
                <a:tab pos="1758950" algn="l"/>
              </a:tabLst>
            </a:pPr>
            <a:r>
              <a:rPr sz="850" spc="15" dirty="0">
                <a:solidFill>
                  <a:srgbClr val="333333"/>
                </a:solidFill>
                <a:latin typeface="Lucida Console"/>
                <a:cs typeface="Lucida Console"/>
              </a:rPr>
              <a:t>So</a:t>
            </a:r>
            <a:r>
              <a:rPr sz="850" spc="20" dirty="0">
                <a:solidFill>
                  <a:srgbClr val="333333"/>
                </a:solidFill>
                <a:latin typeface="Lucida Console"/>
                <a:cs typeface="Lucida Console"/>
              </a:rPr>
              <a:t> </a:t>
            </a:r>
            <a:r>
              <a:rPr sz="850" spc="15" dirty="0">
                <a:solidFill>
                  <a:srgbClr val="333333"/>
                </a:solidFill>
                <a:latin typeface="Lucida Console"/>
                <a:cs typeface="Lucida Console"/>
              </a:rPr>
              <a:t>c1	DRDOS/sec</a:t>
            </a:r>
            <a:r>
              <a:rPr sz="850" spc="30" dirty="0">
                <a:solidFill>
                  <a:srgbClr val="333333"/>
                </a:solidFill>
                <a:latin typeface="Lucida Console"/>
                <a:cs typeface="Lucida Console"/>
              </a:rPr>
              <a:t> </a:t>
            </a:r>
            <a:r>
              <a:rPr sz="850" spc="15" dirty="0">
                <a:solidFill>
                  <a:srgbClr val="333333"/>
                </a:solidFill>
                <a:latin typeface="Lucida Console"/>
                <a:cs typeface="Lucida Console"/>
              </a:rPr>
              <a:t>(FAT-</a:t>
            </a:r>
            <a:r>
              <a:rPr sz="850" spc="25" dirty="0">
                <a:solidFill>
                  <a:srgbClr val="333333"/>
                </a:solidFill>
                <a:latin typeface="Lucida Console"/>
                <a:cs typeface="Lucida Console"/>
              </a:rPr>
              <a:t> </a:t>
            </a:r>
            <a:r>
              <a:rPr sz="850" spc="15" dirty="0">
                <a:solidFill>
                  <a:srgbClr val="333333"/>
                </a:solidFill>
                <a:latin typeface="Lucida Console"/>
                <a:cs typeface="Lucida Console"/>
              </a:rPr>
              <a:t>2	XENIX</a:t>
            </a:r>
            <a:r>
              <a:rPr sz="850" spc="-65" dirty="0">
                <a:solidFill>
                  <a:srgbClr val="333333"/>
                </a:solidFill>
                <a:latin typeface="Lucida Console"/>
                <a:cs typeface="Lucida Console"/>
              </a:rPr>
              <a:t> </a:t>
            </a:r>
            <a:r>
              <a:rPr sz="850" spc="15" dirty="0">
                <a:solidFill>
                  <a:srgbClr val="333333"/>
                </a:solidFill>
                <a:latin typeface="Lucida Console"/>
                <a:cs typeface="Lucida Console"/>
              </a:rPr>
              <a:t>root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c4	DRDOS/sec</a:t>
            </a:r>
            <a:r>
              <a:rPr sz="850" spc="25" dirty="0">
                <a:solidFill>
                  <a:srgbClr val="333333"/>
                </a:solidFill>
                <a:latin typeface="Lucida Console"/>
                <a:cs typeface="Lucida Console"/>
              </a:rPr>
              <a:t> </a:t>
            </a:r>
            <a:r>
              <a:rPr sz="850" spc="15" dirty="0">
                <a:solidFill>
                  <a:srgbClr val="333333"/>
                </a:solidFill>
                <a:latin typeface="Lucida Console"/>
                <a:cs typeface="Lucida Console"/>
              </a:rPr>
              <a:t>(FAT-</a:t>
            </a:r>
            <a:r>
              <a:rPr sz="850" spc="30" dirty="0">
                <a:solidFill>
                  <a:srgbClr val="333333"/>
                </a:solidFill>
                <a:latin typeface="Lucida Console"/>
                <a:cs typeface="Lucida Console"/>
              </a:rPr>
              <a:t> </a:t>
            </a:r>
            <a:r>
              <a:rPr sz="850" spc="15" dirty="0">
                <a:solidFill>
                  <a:srgbClr val="333333"/>
                </a:solidFill>
                <a:latin typeface="Lucida Console"/>
                <a:cs typeface="Lucida Console"/>
              </a:rPr>
              <a:t>3	XENIX</a:t>
            </a:r>
            <a:r>
              <a:rPr sz="850" spc="-5" dirty="0">
                <a:solidFill>
                  <a:srgbClr val="333333"/>
                </a:solidFill>
                <a:latin typeface="Lucida Console"/>
                <a:cs typeface="Lucida Console"/>
              </a:rPr>
              <a:t> </a:t>
            </a:r>
            <a:r>
              <a:rPr sz="850" spc="15" dirty="0">
                <a:solidFill>
                  <a:srgbClr val="333333"/>
                </a:solidFill>
                <a:latin typeface="Lucida Console"/>
                <a:cs typeface="Lucida Console"/>
              </a:rPr>
              <a:t>usr</a:t>
            </a:r>
            <a:endParaRPr sz="850">
              <a:latin typeface="Lucida Console"/>
              <a:cs typeface="Lucida Console"/>
            </a:endParaRPr>
          </a:p>
        </p:txBody>
      </p:sp>
      <p:sp>
        <p:nvSpPr>
          <p:cNvPr id="21" name="object 21"/>
          <p:cNvSpPr txBox="1"/>
          <p:nvPr/>
        </p:nvSpPr>
        <p:spPr>
          <a:xfrm>
            <a:off x="3690144" y="2769756"/>
            <a:ext cx="2847340" cy="368935"/>
          </a:xfrm>
          <a:prstGeom prst="rect">
            <a:avLst/>
          </a:prstGeom>
        </p:spPr>
        <p:txBody>
          <a:bodyPr vert="horz" wrap="square" lIns="0" tIns="53975" rIns="0" bIns="0" rtlCol="0">
            <a:spAutoFit/>
          </a:bodyPr>
          <a:lstStyle/>
          <a:p>
            <a:pPr marL="213995">
              <a:lnSpc>
                <a:spcPct val="100000"/>
              </a:lnSpc>
              <a:spcBef>
                <a:spcPts val="425"/>
              </a:spcBef>
              <a:tabLst>
                <a:tab pos="482600" algn="l"/>
                <a:tab pos="1557655" algn="l"/>
                <a:tab pos="1826260" algn="l"/>
              </a:tabLst>
            </a:pPr>
            <a:r>
              <a:rPr sz="850" spc="15" dirty="0">
                <a:solidFill>
                  <a:srgbClr val="333333"/>
                </a:solidFill>
                <a:latin typeface="Lucida Console"/>
                <a:cs typeface="Lucida Console"/>
              </a:rPr>
              <a:t>39	Plan 9	83	Linux</a:t>
            </a:r>
            <a:endParaRPr sz="850">
              <a:latin typeface="Lucida Console"/>
              <a:cs typeface="Lucida Console"/>
            </a:endParaRPr>
          </a:p>
          <a:p>
            <a:pPr marL="12700">
              <a:lnSpc>
                <a:spcPct val="100000"/>
              </a:lnSpc>
              <a:spcBef>
                <a:spcPts val="330"/>
              </a:spcBef>
              <a:tabLst>
                <a:tab pos="281305" algn="l"/>
                <a:tab pos="1355725" algn="l"/>
                <a:tab pos="1624330" algn="l"/>
                <a:tab pos="2699385" algn="l"/>
              </a:tabLst>
            </a:pPr>
            <a:r>
              <a:rPr sz="850" spc="15" dirty="0">
                <a:solidFill>
                  <a:srgbClr val="333333"/>
                </a:solidFill>
                <a:latin typeface="Lucida Console"/>
                <a:cs typeface="Lucida Console"/>
              </a:rPr>
              <a:t>3c	PartitionMagic	84	OS/2 hidden or</a:t>
            </a:r>
            <a:r>
              <a:rPr sz="850" dirty="0">
                <a:solidFill>
                  <a:srgbClr val="333333"/>
                </a:solidFill>
                <a:latin typeface="Lucida Console"/>
                <a:cs typeface="Lucida Console"/>
              </a:rPr>
              <a:t>	</a:t>
            </a:r>
            <a:r>
              <a:rPr sz="850" spc="15" dirty="0">
                <a:solidFill>
                  <a:srgbClr val="333333"/>
                </a:solidFill>
                <a:latin typeface="Lucida Console"/>
                <a:cs typeface="Lucida Console"/>
              </a:rPr>
              <a:t>c6</a:t>
            </a:r>
            <a:endParaRPr sz="850">
              <a:latin typeface="Lucida Console"/>
              <a:cs typeface="Lucida Console"/>
            </a:endParaRPr>
          </a:p>
        </p:txBody>
      </p:sp>
      <p:graphicFrame>
        <p:nvGraphicFramePr>
          <p:cNvPr id="22" name="object 22"/>
          <p:cNvGraphicFramePr>
            <a:graphicFrameLocks noGrp="1"/>
          </p:cNvGraphicFramePr>
          <p:nvPr/>
        </p:nvGraphicFramePr>
        <p:xfrm>
          <a:off x="1051256" y="3186744"/>
          <a:ext cx="5259697" cy="2679065"/>
        </p:xfrm>
        <a:graphic>
          <a:graphicData uri="http://schemas.openxmlformats.org/drawingml/2006/table">
            <a:tbl>
              <a:tblPr firstRow="1" bandRow="1">
                <a:tableStyleId>{2D5ABB26-0587-4C30-8999-92F81FD0307C}</a:tableStyleId>
              </a:tblPr>
              <a:tblGrid>
                <a:gridCol w="502284">
                  <a:extLst>
                    <a:ext uri="{9D8B030D-6E8A-4147-A177-3AD203B41FA5}">
                      <a16:colId xmlns:a16="http://schemas.microsoft.com/office/drawing/2014/main" val="20000"/>
                    </a:ext>
                  </a:extLst>
                </a:gridCol>
                <a:gridCol w="436879">
                  <a:extLst>
                    <a:ext uri="{9D8B030D-6E8A-4147-A177-3AD203B41FA5}">
                      <a16:colId xmlns:a16="http://schemas.microsoft.com/office/drawing/2014/main" val="20001"/>
                    </a:ext>
                  </a:extLst>
                </a:gridCol>
                <a:gridCol w="110490">
                  <a:extLst>
                    <a:ext uri="{9D8B030D-6E8A-4147-A177-3AD203B41FA5}">
                      <a16:colId xmlns:a16="http://schemas.microsoft.com/office/drawing/2014/main" val="20002"/>
                    </a:ext>
                  </a:extLst>
                </a:gridCol>
                <a:gridCol w="201930">
                  <a:extLst>
                    <a:ext uri="{9D8B030D-6E8A-4147-A177-3AD203B41FA5}">
                      <a16:colId xmlns:a16="http://schemas.microsoft.com/office/drawing/2014/main" val="20003"/>
                    </a:ext>
                  </a:extLst>
                </a:gridCol>
                <a:gridCol w="336550">
                  <a:extLst>
                    <a:ext uri="{9D8B030D-6E8A-4147-A177-3AD203B41FA5}">
                      <a16:colId xmlns:a16="http://schemas.microsoft.com/office/drawing/2014/main" val="20004"/>
                    </a:ext>
                  </a:extLst>
                </a:gridCol>
                <a:gridCol w="168909">
                  <a:extLst>
                    <a:ext uri="{9D8B030D-6E8A-4147-A177-3AD203B41FA5}">
                      <a16:colId xmlns:a16="http://schemas.microsoft.com/office/drawing/2014/main" val="20005"/>
                    </a:ext>
                  </a:extLst>
                </a:gridCol>
                <a:gridCol w="202564">
                  <a:extLst>
                    <a:ext uri="{9D8B030D-6E8A-4147-A177-3AD203B41FA5}">
                      <a16:colId xmlns:a16="http://schemas.microsoft.com/office/drawing/2014/main" val="20006"/>
                    </a:ext>
                  </a:extLst>
                </a:gridCol>
                <a:gridCol w="405764">
                  <a:extLst>
                    <a:ext uri="{9D8B030D-6E8A-4147-A177-3AD203B41FA5}">
                      <a16:colId xmlns:a16="http://schemas.microsoft.com/office/drawing/2014/main" val="20007"/>
                    </a:ext>
                  </a:extLst>
                </a:gridCol>
                <a:gridCol w="198755">
                  <a:extLst>
                    <a:ext uri="{9D8B030D-6E8A-4147-A177-3AD203B41FA5}">
                      <a16:colId xmlns:a16="http://schemas.microsoft.com/office/drawing/2014/main" val="20008"/>
                    </a:ext>
                  </a:extLst>
                </a:gridCol>
                <a:gridCol w="574039">
                  <a:extLst>
                    <a:ext uri="{9D8B030D-6E8A-4147-A177-3AD203B41FA5}">
                      <a16:colId xmlns:a16="http://schemas.microsoft.com/office/drawing/2014/main" val="20009"/>
                    </a:ext>
                  </a:extLst>
                </a:gridCol>
                <a:gridCol w="269875">
                  <a:extLst>
                    <a:ext uri="{9D8B030D-6E8A-4147-A177-3AD203B41FA5}">
                      <a16:colId xmlns:a16="http://schemas.microsoft.com/office/drawing/2014/main" val="20010"/>
                    </a:ext>
                  </a:extLst>
                </a:gridCol>
                <a:gridCol w="303529">
                  <a:extLst>
                    <a:ext uri="{9D8B030D-6E8A-4147-A177-3AD203B41FA5}">
                      <a16:colId xmlns:a16="http://schemas.microsoft.com/office/drawing/2014/main" val="20011"/>
                    </a:ext>
                  </a:extLst>
                </a:gridCol>
                <a:gridCol w="236220">
                  <a:extLst>
                    <a:ext uri="{9D8B030D-6E8A-4147-A177-3AD203B41FA5}">
                      <a16:colId xmlns:a16="http://schemas.microsoft.com/office/drawing/2014/main" val="20012"/>
                    </a:ext>
                  </a:extLst>
                </a:gridCol>
                <a:gridCol w="504825">
                  <a:extLst>
                    <a:ext uri="{9D8B030D-6E8A-4147-A177-3AD203B41FA5}">
                      <a16:colId xmlns:a16="http://schemas.microsoft.com/office/drawing/2014/main" val="20013"/>
                    </a:ext>
                  </a:extLst>
                </a:gridCol>
                <a:gridCol w="403860">
                  <a:extLst>
                    <a:ext uri="{9D8B030D-6E8A-4147-A177-3AD203B41FA5}">
                      <a16:colId xmlns:a16="http://schemas.microsoft.com/office/drawing/2014/main" val="20014"/>
                    </a:ext>
                  </a:extLst>
                </a:gridCol>
                <a:gridCol w="202564">
                  <a:extLst>
                    <a:ext uri="{9D8B030D-6E8A-4147-A177-3AD203B41FA5}">
                      <a16:colId xmlns:a16="http://schemas.microsoft.com/office/drawing/2014/main" val="20015"/>
                    </a:ext>
                  </a:extLst>
                </a:gridCol>
                <a:gridCol w="200660">
                  <a:extLst>
                    <a:ext uri="{9D8B030D-6E8A-4147-A177-3AD203B41FA5}">
                      <a16:colId xmlns:a16="http://schemas.microsoft.com/office/drawing/2014/main" val="20016"/>
                    </a:ext>
                  </a:extLst>
                </a:gridCol>
              </a:tblGrid>
              <a:tr h="140970">
                <a:tc gridSpan="3">
                  <a:txBody>
                    <a:bodyPr/>
                    <a:lstStyle/>
                    <a:p>
                      <a:pPr marL="31750" marR="3175">
                        <a:lnSpc>
                          <a:spcPts val="865"/>
                        </a:lnSpc>
                      </a:pPr>
                      <a:r>
                        <a:rPr sz="850" spc="15" dirty="0">
                          <a:solidFill>
                            <a:srgbClr val="333333"/>
                          </a:solidFill>
                          <a:latin typeface="Lucida Console"/>
                          <a:cs typeface="Lucida Console"/>
                        </a:rPr>
                        <a:t>DRDOS/sec</a:t>
                      </a:r>
                      <a:r>
                        <a:rPr sz="850" spc="-55" dirty="0">
                          <a:solidFill>
                            <a:srgbClr val="333333"/>
                          </a:solidFill>
                          <a:latin typeface="Lucida Console"/>
                          <a:cs typeface="Lucida Console"/>
                        </a:rPr>
                        <a:t> </a:t>
                      </a:r>
                      <a:r>
                        <a:rPr sz="850" spc="15" dirty="0">
                          <a:solidFill>
                            <a:srgbClr val="333333"/>
                          </a:solidFill>
                          <a:latin typeface="Lucida Console"/>
                          <a:cs typeface="Lucida Console"/>
                        </a:rPr>
                        <a:t>(FAT-</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gn="ctr">
                        <a:lnSpc>
                          <a:spcPts val="865"/>
                        </a:lnSpc>
                      </a:pPr>
                      <a:r>
                        <a:rPr sz="850" dirty="0">
                          <a:solidFill>
                            <a:srgbClr val="333333"/>
                          </a:solidFill>
                          <a:latin typeface="Lucida Console"/>
                          <a:cs typeface="Lucida Console"/>
                        </a:rPr>
                        <a:t>4</a:t>
                      </a:r>
                      <a:endParaRPr sz="850">
                        <a:latin typeface="Lucida Console"/>
                        <a:cs typeface="Lucida Console"/>
                      </a:endParaRPr>
                    </a:p>
                  </a:txBody>
                  <a:tcPr marL="0" marR="0" marT="0" marB="0">
                    <a:solidFill>
                      <a:srgbClr val="F8F8F8"/>
                    </a:solidFill>
                  </a:tcPr>
                </a:tc>
                <a:tc gridSpan="4">
                  <a:txBody>
                    <a:bodyPr/>
                    <a:lstStyle/>
                    <a:p>
                      <a:pPr marL="66675">
                        <a:lnSpc>
                          <a:spcPts val="865"/>
                        </a:lnSpc>
                      </a:pPr>
                      <a:r>
                        <a:rPr sz="850" spc="15" dirty="0">
                          <a:solidFill>
                            <a:srgbClr val="333333"/>
                          </a:solidFill>
                          <a:latin typeface="Lucida Console"/>
                          <a:cs typeface="Lucida Console"/>
                        </a:rPr>
                        <a:t>FAT16</a:t>
                      </a:r>
                      <a:r>
                        <a:rPr sz="850" spc="-40" dirty="0">
                          <a:solidFill>
                            <a:srgbClr val="333333"/>
                          </a:solidFill>
                          <a:latin typeface="Lucida Console"/>
                          <a:cs typeface="Lucida Console"/>
                        </a:rPr>
                        <a:t> </a:t>
                      </a:r>
                      <a:r>
                        <a:rPr sz="850" spc="15" dirty="0">
                          <a:solidFill>
                            <a:srgbClr val="333333"/>
                          </a:solidFill>
                          <a:latin typeface="Lucida Console"/>
                          <a:cs typeface="Lucida Console"/>
                        </a:rPr>
                        <a:t>&lt;32M</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9">
                  <a:txBody>
                    <a:bodyPr/>
                    <a:lstStyle/>
                    <a:p>
                      <a:pPr marL="31750">
                        <a:lnSpc>
                          <a:spcPts val="865"/>
                        </a:lnSpc>
                        <a:tabLst>
                          <a:tab pos="300355" algn="l"/>
                          <a:tab pos="1374775" algn="l"/>
                          <a:tab pos="1643380" algn="l"/>
                          <a:tab pos="2718435" algn="l"/>
                        </a:tabLst>
                      </a:pPr>
                      <a:r>
                        <a:rPr sz="850" spc="15" dirty="0">
                          <a:solidFill>
                            <a:srgbClr val="333333"/>
                          </a:solidFill>
                          <a:latin typeface="Lucida Console"/>
                          <a:cs typeface="Lucida Console"/>
                        </a:rPr>
                        <a:t>40	Venix</a:t>
                      </a:r>
                      <a:r>
                        <a:rPr sz="850" spc="20" dirty="0">
                          <a:solidFill>
                            <a:srgbClr val="333333"/>
                          </a:solidFill>
                          <a:latin typeface="Lucida Console"/>
                          <a:cs typeface="Lucida Console"/>
                        </a:rPr>
                        <a:t> </a:t>
                      </a:r>
                      <a:r>
                        <a:rPr sz="850" spc="15" dirty="0">
                          <a:solidFill>
                            <a:srgbClr val="333333"/>
                          </a:solidFill>
                          <a:latin typeface="Lucida Console"/>
                          <a:cs typeface="Lucida Console"/>
                        </a:rPr>
                        <a:t>80286	85	Linux</a:t>
                      </a:r>
                      <a:r>
                        <a:rPr sz="850" spc="30" dirty="0">
                          <a:solidFill>
                            <a:srgbClr val="333333"/>
                          </a:solidFill>
                          <a:latin typeface="Lucida Console"/>
                          <a:cs typeface="Lucida Console"/>
                        </a:rPr>
                        <a:t> </a:t>
                      </a:r>
                      <a:r>
                        <a:rPr sz="850" spc="15" dirty="0">
                          <a:solidFill>
                            <a:srgbClr val="333333"/>
                          </a:solidFill>
                          <a:latin typeface="Lucida Console"/>
                          <a:cs typeface="Lucida Console"/>
                        </a:rPr>
                        <a:t>extended	c7</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40970">
                <a:tc gridSpan="3">
                  <a:txBody>
                    <a:bodyPr/>
                    <a:lstStyle/>
                    <a:p>
                      <a:pPr marL="31750" marR="3175">
                        <a:lnSpc>
                          <a:spcPts val="935"/>
                        </a:lnSpc>
                        <a:spcBef>
                          <a:spcPts val="80"/>
                        </a:spcBef>
                      </a:pPr>
                      <a:r>
                        <a:rPr sz="850" spc="15" dirty="0">
                          <a:solidFill>
                            <a:srgbClr val="333333"/>
                          </a:solidFill>
                          <a:latin typeface="Lucida Console"/>
                          <a:cs typeface="Lucida Console"/>
                        </a:rPr>
                        <a:t>Syrinx</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gn="ctr">
                        <a:lnSpc>
                          <a:spcPts val="935"/>
                        </a:lnSpc>
                        <a:spcBef>
                          <a:spcPts val="80"/>
                        </a:spcBef>
                      </a:pPr>
                      <a:r>
                        <a:rPr sz="850" dirty="0">
                          <a:solidFill>
                            <a:srgbClr val="333333"/>
                          </a:solidFill>
                          <a:latin typeface="Lucida Console"/>
                          <a:cs typeface="Lucida Console"/>
                        </a:rPr>
                        <a:t>5</a:t>
                      </a:r>
                      <a:endParaRPr sz="850">
                        <a:latin typeface="Lucida Console"/>
                        <a:cs typeface="Lucida Console"/>
                      </a:endParaRPr>
                    </a:p>
                  </a:txBody>
                  <a:tcPr marL="0" marR="0" marT="10160" marB="0">
                    <a:solidFill>
                      <a:srgbClr val="F8F8F8"/>
                    </a:solidFill>
                  </a:tcPr>
                </a:tc>
                <a:tc gridSpan="4">
                  <a:txBody>
                    <a:bodyPr/>
                    <a:lstStyle/>
                    <a:p>
                      <a:pPr marL="66675">
                        <a:lnSpc>
                          <a:spcPts val="935"/>
                        </a:lnSpc>
                        <a:spcBef>
                          <a:spcPts val="80"/>
                        </a:spcBef>
                      </a:pPr>
                      <a:r>
                        <a:rPr sz="850" spc="15" dirty="0">
                          <a:solidFill>
                            <a:srgbClr val="333333"/>
                          </a:solidFill>
                          <a:latin typeface="Lucida Console"/>
                          <a:cs typeface="Lucida Console"/>
                        </a:rPr>
                        <a:t>Extended</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9">
                  <a:txBody>
                    <a:bodyPr/>
                    <a:lstStyle/>
                    <a:p>
                      <a:pPr marL="31750">
                        <a:lnSpc>
                          <a:spcPts val="935"/>
                        </a:lnSpc>
                        <a:spcBef>
                          <a:spcPts val="80"/>
                        </a:spcBef>
                        <a:tabLst>
                          <a:tab pos="300355" algn="l"/>
                          <a:tab pos="1374775" algn="l"/>
                          <a:tab pos="1643380" algn="l"/>
                        </a:tabLst>
                      </a:pPr>
                      <a:r>
                        <a:rPr sz="850" spc="15" dirty="0">
                          <a:solidFill>
                            <a:srgbClr val="333333"/>
                          </a:solidFill>
                          <a:latin typeface="Lucida Console"/>
                          <a:cs typeface="Lucida Console"/>
                        </a:rPr>
                        <a:t>41	PPC</a:t>
                      </a:r>
                      <a:r>
                        <a:rPr sz="850" spc="20" dirty="0">
                          <a:solidFill>
                            <a:srgbClr val="333333"/>
                          </a:solidFill>
                          <a:latin typeface="Lucida Console"/>
                          <a:cs typeface="Lucida Console"/>
                        </a:rPr>
                        <a:t> </a:t>
                      </a:r>
                      <a:r>
                        <a:rPr sz="850" spc="15" dirty="0">
                          <a:solidFill>
                            <a:srgbClr val="333333"/>
                          </a:solidFill>
                          <a:latin typeface="Lucida Console"/>
                          <a:cs typeface="Lucida Console"/>
                        </a:rPr>
                        <a:t>PReP</a:t>
                      </a:r>
                      <a:r>
                        <a:rPr sz="850" spc="20" dirty="0">
                          <a:solidFill>
                            <a:srgbClr val="333333"/>
                          </a:solidFill>
                          <a:latin typeface="Lucida Console"/>
                          <a:cs typeface="Lucida Console"/>
                        </a:rPr>
                        <a:t> </a:t>
                      </a:r>
                      <a:r>
                        <a:rPr sz="850" spc="15" dirty="0">
                          <a:solidFill>
                            <a:srgbClr val="333333"/>
                          </a:solidFill>
                          <a:latin typeface="Lucida Console"/>
                          <a:cs typeface="Lucida Console"/>
                        </a:rPr>
                        <a:t>Boot	86	NTFS</a:t>
                      </a:r>
                      <a:r>
                        <a:rPr sz="850" spc="-5"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5" dirty="0">
                          <a:solidFill>
                            <a:srgbClr val="333333"/>
                          </a:solidFill>
                          <a:latin typeface="Lucida Console"/>
                          <a:cs typeface="Lucida Console"/>
                        </a:rPr>
                        <a:t> </a:t>
                      </a:r>
                      <a:r>
                        <a:rPr sz="850" spc="15" dirty="0">
                          <a:solidFill>
                            <a:srgbClr val="333333"/>
                          </a:solidFill>
                          <a:latin typeface="Lucida Console"/>
                          <a:cs typeface="Lucida Console"/>
                        </a:rPr>
                        <a:t>set</a:t>
                      </a:r>
                      <a:r>
                        <a:rPr sz="850" spc="-5" dirty="0">
                          <a:solidFill>
                            <a:srgbClr val="333333"/>
                          </a:solidFill>
                          <a:latin typeface="Lucida Console"/>
                          <a:cs typeface="Lucida Console"/>
                        </a:rPr>
                        <a:t> </a:t>
                      </a:r>
                      <a:r>
                        <a:rPr sz="850" spc="15" dirty="0">
                          <a:solidFill>
                            <a:srgbClr val="333333"/>
                          </a:solidFill>
                          <a:latin typeface="Lucida Console"/>
                          <a:cs typeface="Lucida Console"/>
                        </a:rPr>
                        <a:t>da</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01295">
                <a:tc>
                  <a:txBody>
                    <a:bodyPr/>
                    <a:lstStyle/>
                    <a:p>
                      <a:pPr marL="31750">
                        <a:lnSpc>
                          <a:spcPct val="100000"/>
                        </a:lnSpc>
                        <a:spcBef>
                          <a:spcPts val="315"/>
                        </a:spcBef>
                      </a:pPr>
                      <a:r>
                        <a:rPr sz="850" spc="15" dirty="0">
                          <a:solidFill>
                            <a:srgbClr val="333333"/>
                          </a:solidFill>
                          <a:latin typeface="Lucida Console"/>
                          <a:cs typeface="Lucida Console"/>
                        </a:rPr>
                        <a:t>Non-FS</a:t>
                      </a:r>
                      <a:endParaRPr sz="850">
                        <a:latin typeface="Lucida Console"/>
                        <a:cs typeface="Lucida Console"/>
                      </a:endParaRPr>
                    </a:p>
                  </a:txBody>
                  <a:tcPr marL="0" marR="0" marT="40005" marB="0">
                    <a:solidFill>
                      <a:srgbClr val="F8F8F8"/>
                    </a:solidFill>
                  </a:tcPr>
                </a:tc>
                <a:tc gridSpan="2">
                  <a:txBody>
                    <a:bodyPr/>
                    <a:lstStyle/>
                    <a:p>
                      <a:pPr marR="3175">
                        <a:lnSpc>
                          <a:spcPct val="100000"/>
                        </a:lnSpc>
                        <a:spcBef>
                          <a:spcPts val="315"/>
                        </a:spcBef>
                      </a:pPr>
                      <a:r>
                        <a:rPr sz="850" spc="15" dirty="0">
                          <a:solidFill>
                            <a:srgbClr val="333333"/>
                          </a:solidFill>
                          <a:latin typeface="Lucida Console"/>
                          <a:cs typeface="Lucida Console"/>
                        </a:rPr>
                        <a:t>data</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a:txBody>
                    <a:bodyPr/>
                    <a:lstStyle/>
                    <a:p>
                      <a:pPr algn="ctr">
                        <a:lnSpc>
                          <a:spcPct val="100000"/>
                        </a:lnSpc>
                        <a:spcBef>
                          <a:spcPts val="315"/>
                        </a:spcBef>
                      </a:pPr>
                      <a:r>
                        <a:rPr sz="850" dirty="0">
                          <a:solidFill>
                            <a:srgbClr val="333333"/>
                          </a:solidFill>
                          <a:latin typeface="Lucida Console"/>
                          <a:cs typeface="Lucida Console"/>
                        </a:rPr>
                        <a:t>6</a:t>
                      </a:r>
                      <a:endParaRPr sz="850">
                        <a:latin typeface="Lucida Console"/>
                        <a:cs typeface="Lucida Console"/>
                      </a:endParaRPr>
                    </a:p>
                  </a:txBody>
                  <a:tcPr marL="0" marR="0" marT="40005" marB="0">
                    <a:solidFill>
                      <a:srgbClr val="F8F8F8"/>
                    </a:solidFill>
                  </a:tcPr>
                </a:tc>
                <a:tc gridSpan="4">
                  <a:txBody>
                    <a:bodyPr/>
                    <a:lstStyle/>
                    <a:p>
                      <a:pPr marL="66675">
                        <a:lnSpc>
                          <a:spcPct val="100000"/>
                        </a:lnSpc>
                        <a:spcBef>
                          <a:spcPts val="315"/>
                        </a:spcBef>
                      </a:pPr>
                      <a:r>
                        <a:rPr sz="850" spc="15" dirty="0">
                          <a:solidFill>
                            <a:srgbClr val="333333"/>
                          </a:solidFill>
                          <a:latin typeface="Lucida Console"/>
                          <a:cs typeface="Lucida Console"/>
                        </a:rPr>
                        <a:t>FAT16</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315"/>
                        </a:spcBef>
                      </a:pPr>
                      <a:r>
                        <a:rPr sz="850" spc="15" dirty="0">
                          <a:solidFill>
                            <a:srgbClr val="333333"/>
                          </a:solidFill>
                          <a:latin typeface="Lucida Console"/>
                          <a:cs typeface="Lucida Console"/>
                        </a:rPr>
                        <a:t>42</a:t>
                      </a:r>
                      <a:endParaRPr sz="850">
                        <a:latin typeface="Lucida Console"/>
                        <a:cs typeface="Lucida Console"/>
                      </a:endParaRPr>
                    </a:p>
                  </a:txBody>
                  <a:tcPr marL="0" marR="0" marT="40005" marB="0">
                    <a:solidFill>
                      <a:srgbClr val="F8F8F8"/>
                    </a:solidFill>
                  </a:tcPr>
                </a:tc>
                <a:tc>
                  <a:txBody>
                    <a:bodyPr/>
                    <a:lstStyle/>
                    <a:p>
                      <a:pPr marL="102235">
                        <a:lnSpc>
                          <a:spcPct val="100000"/>
                        </a:lnSpc>
                        <a:spcBef>
                          <a:spcPts val="315"/>
                        </a:spcBef>
                      </a:pPr>
                      <a:r>
                        <a:rPr sz="850" spc="15" dirty="0">
                          <a:solidFill>
                            <a:srgbClr val="333333"/>
                          </a:solidFill>
                          <a:latin typeface="Lucida Console"/>
                          <a:cs typeface="Lucida Console"/>
                        </a:rPr>
                        <a:t>SFS</a:t>
                      </a:r>
                      <a:endParaRPr sz="850">
                        <a:latin typeface="Lucida Console"/>
                        <a:cs typeface="Lucida Console"/>
                      </a:endParaRPr>
                    </a:p>
                  </a:txBody>
                  <a:tcPr marL="0" marR="0" marT="40005" marB="0">
                    <a:solidFill>
                      <a:srgbClr val="F8F8F8"/>
                    </a:solidFill>
                  </a:tcPr>
                </a:tc>
                <a:tc gridSpan="3">
                  <a:txBody>
                    <a:bodyPr/>
                    <a:lstStyle/>
                    <a:p>
                      <a:pPr marR="59055" algn="r">
                        <a:lnSpc>
                          <a:spcPct val="100000"/>
                        </a:lnSpc>
                        <a:spcBef>
                          <a:spcPts val="315"/>
                        </a:spcBef>
                      </a:pPr>
                      <a:r>
                        <a:rPr sz="850" spc="15" dirty="0">
                          <a:solidFill>
                            <a:srgbClr val="333333"/>
                          </a:solidFill>
                          <a:latin typeface="Lucida Console"/>
                          <a:cs typeface="Lucida Console"/>
                        </a:rPr>
                        <a:t>87</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gridSpan="3">
                  <a:txBody>
                    <a:bodyPr/>
                    <a:lstStyle/>
                    <a:p>
                      <a:pPr marL="66675">
                        <a:lnSpc>
                          <a:spcPct val="100000"/>
                        </a:lnSpc>
                        <a:spcBef>
                          <a:spcPts val="315"/>
                        </a:spcBef>
                      </a:pPr>
                      <a:r>
                        <a:rPr sz="850" spc="15" dirty="0">
                          <a:solidFill>
                            <a:srgbClr val="333333"/>
                          </a:solidFill>
                          <a:latin typeface="Lucida Console"/>
                          <a:cs typeface="Lucida Console"/>
                        </a:rPr>
                        <a:t>NTFS</a:t>
                      </a:r>
                      <a:r>
                        <a:rPr sz="850" spc="-20"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15" dirty="0">
                          <a:solidFill>
                            <a:srgbClr val="333333"/>
                          </a:solidFill>
                          <a:latin typeface="Lucida Console"/>
                          <a:cs typeface="Lucida Console"/>
                        </a:rPr>
                        <a:t> </a:t>
                      </a:r>
                      <a:r>
                        <a:rPr sz="850" spc="15" dirty="0">
                          <a:solidFill>
                            <a:srgbClr val="333333"/>
                          </a:solidFill>
                          <a:latin typeface="Lucida Console"/>
                          <a:cs typeface="Lucida Console"/>
                        </a:rPr>
                        <a:t>set</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L="33020">
                        <a:lnSpc>
                          <a:spcPct val="100000"/>
                        </a:lnSpc>
                        <a:spcBef>
                          <a:spcPts val="315"/>
                        </a:spcBef>
                      </a:pPr>
                      <a:r>
                        <a:rPr sz="850" spc="15" dirty="0">
                          <a:solidFill>
                            <a:srgbClr val="333333"/>
                          </a:solidFill>
                          <a:latin typeface="Lucida Console"/>
                          <a:cs typeface="Lucida Console"/>
                        </a:rPr>
                        <a:t>db</a:t>
                      </a:r>
                      <a:endParaRPr sz="850">
                        <a:latin typeface="Lucida Console"/>
                        <a:cs typeface="Lucida Console"/>
                      </a:endParaRPr>
                    </a:p>
                  </a:txBody>
                  <a:tcPr marL="0" marR="0" marT="40005" marB="0">
                    <a:solidFill>
                      <a:srgbClr val="F8F8F8"/>
                    </a:solidFill>
                  </a:tcPr>
                </a:tc>
                <a:extLst>
                  <a:ext uri="{0D108BD9-81ED-4DB2-BD59-A6C34878D82A}">
                    <a16:rowId xmlns:a16="http://schemas.microsoft.com/office/drawing/2014/main" val="10002"/>
                  </a:ext>
                </a:extLst>
              </a:tr>
              <a:tr h="140970">
                <a:tc>
                  <a:txBody>
                    <a:bodyPr/>
                    <a:lstStyle/>
                    <a:p>
                      <a:pPr marL="31750">
                        <a:lnSpc>
                          <a:spcPts val="935"/>
                        </a:lnSpc>
                        <a:spcBef>
                          <a:spcPts val="80"/>
                        </a:spcBef>
                      </a:pPr>
                      <a:r>
                        <a:rPr sz="850" spc="15" dirty="0">
                          <a:solidFill>
                            <a:srgbClr val="333333"/>
                          </a:solidFill>
                          <a:latin typeface="Lucida Console"/>
                          <a:cs typeface="Lucida Console"/>
                        </a:rPr>
                        <a:t>CP/M</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gridSpan="2">
                  <a:txBody>
                    <a:bodyPr/>
                    <a:lstStyle/>
                    <a:p>
                      <a:pPr>
                        <a:lnSpc>
                          <a:spcPts val="935"/>
                        </a:lnSpc>
                        <a:spcBef>
                          <a:spcPts val="80"/>
                        </a:spcBef>
                      </a:pPr>
                      <a:r>
                        <a:rPr sz="850" spc="15" dirty="0">
                          <a:solidFill>
                            <a:srgbClr val="333333"/>
                          </a:solidFill>
                          <a:latin typeface="Lucida Console"/>
                          <a:cs typeface="Lucida Console"/>
                        </a:rPr>
                        <a:t>CTOS</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a:txBody>
                    <a:bodyPr/>
                    <a:lstStyle/>
                    <a:p>
                      <a:pPr algn="ctr">
                        <a:lnSpc>
                          <a:spcPts val="935"/>
                        </a:lnSpc>
                        <a:spcBef>
                          <a:spcPts val="80"/>
                        </a:spcBef>
                      </a:pPr>
                      <a:r>
                        <a:rPr sz="850" dirty="0">
                          <a:solidFill>
                            <a:srgbClr val="333333"/>
                          </a:solidFill>
                          <a:latin typeface="Lucida Console"/>
                          <a:cs typeface="Lucida Console"/>
                        </a:rPr>
                        <a:t>7</a:t>
                      </a:r>
                      <a:endParaRPr sz="850">
                        <a:latin typeface="Lucida Console"/>
                        <a:cs typeface="Lucida Console"/>
                      </a:endParaRPr>
                    </a:p>
                  </a:txBody>
                  <a:tcPr marL="0" marR="0" marT="10160" marB="0">
                    <a:solidFill>
                      <a:srgbClr val="F8F8F8"/>
                    </a:solidFill>
                  </a:tcPr>
                </a:tc>
                <a:tc gridSpan="4">
                  <a:txBody>
                    <a:bodyPr/>
                    <a:lstStyle/>
                    <a:p>
                      <a:pPr marL="66675">
                        <a:lnSpc>
                          <a:spcPts val="935"/>
                        </a:lnSpc>
                        <a:spcBef>
                          <a:spcPts val="80"/>
                        </a:spcBef>
                      </a:pPr>
                      <a:r>
                        <a:rPr sz="850" spc="15" dirty="0">
                          <a:solidFill>
                            <a:srgbClr val="333333"/>
                          </a:solidFill>
                          <a:latin typeface="Lucida Console"/>
                          <a:cs typeface="Lucida Console"/>
                        </a:rPr>
                        <a:t>HPFS/NTFS/exFAT</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gn="ctr">
                        <a:lnSpc>
                          <a:spcPts val="935"/>
                        </a:lnSpc>
                        <a:spcBef>
                          <a:spcPts val="80"/>
                        </a:spcBef>
                      </a:pPr>
                      <a:r>
                        <a:rPr sz="850" spc="15" dirty="0">
                          <a:solidFill>
                            <a:srgbClr val="333333"/>
                          </a:solidFill>
                          <a:latin typeface="Lucida Console"/>
                          <a:cs typeface="Lucida Console"/>
                        </a:rPr>
                        <a:t>4d</a:t>
                      </a:r>
                      <a:endParaRPr sz="850">
                        <a:latin typeface="Lucida Console"/>
                        <a:cs typeface="Lucida Console"/>
                      </a:endParaRPr>
                    </a:p>
                  </a:txBody>
                  <a:tcPr marL="0" marR="0" marT="10160" marB="0">
                    <a:solidFill>
                      <a:srgbClr val="F8F8F8"/>
                    </a:solidFill>
                  </a:tcPr>
                </a:tc>
                <a:tc>
                  <a:txBody>
                    <a:bodyPr/>
                    <a:lstStyle/>
                    <a:p>
                      <a:pPr marL="102235">
                        <a:lnSpc>
                          <a:spcPts val="935"/>
                        </a:lnSpc>
                        <a:spcBef>
                          <a:spcPts val="80"/>
                        </a:spcBef>
                      </a:pPr>
                      <a:r>
                        <a:rPr sz="850" spc="15" dirty="0">
                          <a:solidFill>
                            <a:srgbClr val="333333"/>
                          </a:solidFill>
                          <a:latin typeface="Lucida Console"/>
                          <a:cs typeface="Lucida Console"/>
                        </a:rPr>
                        <a:t>QNX4.x</a:t>
                      </a:r>
                      <a:endParaRPr sz="850">
                        <a:latin typeface="Lucida Console"/>
                        <a:cs typeface="Lucida Console"/>
                      </a:endParaRPr>
                    </a:p>
                  </a:txBody>
                  <a:tcPr marL="0" marR="0" marT="10160" marB="0">
                    <a:solidFill>
                      <a:srgbClr val="F8F8F8"/>
                    </a:solidFill>
                  </a:tcPr>
                </a:tc>
                <a:tc gridSpan="3">
                  <a:txBody>
                    <a:bodyPr/>
                    <a:lstStyle/>
                    <a:p>
                      <a:pPr marR="59055" algn="r">
                        <a:lnSpc>
                          <a:spcPts val="935"/>
                        </a:lnSpc>
                        <a:spcBef>
                          <a:spcPts val="80"/>
                        </a:spcBef>
                      </a:pPr>
                      <a:r>
                        <a:rPr sz="850" spc="15" dirty="0">
                          <a:solidFill>
                            <a:srgbClr val="333333"/>
                          </a:solidFill>
                          <a:latin typeface="Lucida Console"/>
                          <a:cs typeface="Lucida Console"/>
                        </a:rPr>
                        <a:t>88</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gridSpan="3">
                  <a:txBody>
                    <a:bodyPr/>
                    <a:lstStyle/>
                    <a:p>
                      <a:pPr marL="66675">
                        <a:lnSpc>
                          <a:spcPts val="935"/>
                        </a:lnSpc>
                        <a:spcBef>
                          <a:spcPts val="80"/>
                        </a:spcBef>
                      </a:pPr>
                      <a:r>
                        <a:rPr sz="850" spc="15" dirty="0">
                          <a:solidFill>
                            <a:srgbClr val="333333"/>
                          </a:solidFill>
                          <a:latin typeface="Lucida Console"/>
                          <a:cs typeface="Lucida Console"/>
                        </a:rPr>
                        <a:t>Linux</a:t>
                      </a:r>
                      <a:r>
                        <a:rPr sz="850" spc="-35" dirty="0">
                          <a:solidFill>
                            <a:srgbClr val="333333"/>
                          </a:solidFill>
                          <a:latin typeface="Lucida Console"/>
                          <a:cs typeface="Lucida Console"/>
                        </a:rPr>
                        <a:t> </a:t>
                      </a:r>
                      <a:r>
                        <a:rPr sz="850" spc="15" dirty="0">
                          <a:solidFill>
                            <a:srgbClr val="333333"/>
                          </a:solidFill>
                          <a:latin typeface="Lucida Console"/>
                          <a:cs typeface="Lucida Console"/>
                        </a:rPr>
                        <a:t>plaintext</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L="33020">
                        <a:lnSpc>
                          <a:spcPts val="935"/>
                        </a:lnSpc>
                        <a:spcBef>
                          <a:spcPts val="80"/>
                        </a:spcBef>
                      </a:pPr>
                      <a:r>
                        <a:rPr sz="850" spc="15" dirty="0">
                          <a:solidFill>
                            <a:srgbClr val="333333"/>
                          </a:solidFill>
                          <a:latin typeface="Lucida Console"/>
                          <a:cs typeface="Lucida Console"/>
                        </a:rPr>
                        <a:t>de</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3"/>
                  </a:ext>
                </a:extLst>
              </a:tr>
              <a:tr h="201295">
                <a:tc gridSpan="3">
                  <a:txBody>
                    <a:bodyPr/>
                    <a:lstStyle/>
                    <a:p>
                      <a:pPr marL="31750" marR="3175">
                        <a:lnSpc>
                          <a:spcPct val="100000"/>
                        </a:lnSpc>
                        <a:spcBef>
                          <a:spcPts val="315"/>
                        </a:spcBef>
                      </a:pPr>
                      <a:r>
                        <a:rPr sz="850" spc="15" dirty="0">
                          <a:solidFill>
                            <a:srgbClr val="333333"/>
                          </a:solidFill>
                          <a:latin typeface="Lucida Console"/>
                          <a:cs typeface="Lucida Console"/>
                        </a:rPr>
                        <a:t>Dell</a:t>
                      </a:r>
                      <a:r>
                        <a:rPr sz="850" spc="-40" dirty="0">
                          <a:solidFill>
                            <a:srgbClr val="333333"/>
                          </a:solidFill>
                          <a:latin typeface="Lucida Console"/>
                          <a:cs typeface="Lucida Console"/>
                        </a:rPr>
                        <a:t> </a:t>
                      </a:r>
                      <a:r>
                        <a:rPr sz="850" spc="15" dirty="0">
                          <a:solidFill>
                            <a:srgbClr val="333333"/>
                          </a:solidFill>
                          <a:latin typeface="Lucida Console"/>
                          <a:cs typeface="Lucida Console"/>
                        </a:rPr>
                        <a:t>Utility</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315"/>
                        </a:spcBef>
                      </a:pPr>
                      <a:r>
                        <a:rPr sz="850" dirty="0">
                          <a:solidFill>
                            <a:srgbClr val="333333"/>
                          </a:solidFill>
                          <a:latin typeface="Lucida Console"/>
                          <a:cs typeface="Lucida Console"/>
                        </a:rPr>
                        <a:t>8</a:t>
                      </a:r>
                      <a:endParaRPr sz="850">
                        <a:latin typeface="Lucida Console"/>
                        <a:cs typeface="Lucida Console"/>
                      </a:endParaRPr>
                    </a:p>
                  </a:txBody>
                  <a:tcPr marL="0" marR="0" marT="40005" marB="0">
                    <a:solidFill>
                      <a:srgbClr val="F8F8F8"/>
                    </a:solidFill>
                  </a:tcPr>
                </a:tc>
                <a:tc gridSpan="4">
                  <a:txBody>
                    <a:bodyPr/>
                    <a:lstStyle/>
                    <a:p>
                      <a:pPr marL="66675">
                        <a:lnSpc>
                          <a:spcPct val="100000"/>
                        </a:lnSpc>
                        <a:spcBef>
                          <a:spcPts val="315"/>
                        </a:spcBef>
                      </a:pPr>
                      <a:r>
                        <a:rPr sz="850" spc="15" dirty="0">
                          <a:solidFill>
                            <a:srgbClr val="333333"/>
                          </a:solidFill>
                          <a:latin typeface="Lucida Console"/>
                          <a:cs typeface="Lucida Console"/>
                        </a:rPr>
                        <a:t>AIX</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315"/>
                        </a:spcBef>
                      </a:pPr>
                      <a:r>
                        <a:rPr sz="850" spc="15" dirty="0">
                          <a:solidFill>
                            <a:srgbClr val="333333"/>
                          </a:solidFill>
                          <a:latin typeface="Lucida Console"/>
                          <a:cs typeface="Lucida Console"/>
                        </a:rPr>
                        <a:t>4e</a:t>
                      </a:r>
                      <a:endParaRPr sz="850">
                        <a:latin typeface="Lucida Console"/>
                        <a:cs typeface="Lucida Console"/>
                      </a:endParaRPr>
                    </a:p>
                  </a:txBody>
                  <a:tcPr marL="0" marR="0" marT="40005" marB="0">
                    <a:solidFill>
                      <a:srgbClr val="F8F8F8"/>
                    </a:solidFill>
                  </a:tcPr>
                </a:tc>
                <a:tc>
                  <a:txBody>
                    <a:bodyPr/>
                    <a:lstStyle/>
                    <a:p>
                      <a:pPr marL="102235">
                        <a:lnSpc>
                          <a:spcPct val="100000"/>
                        </a:lnSpc>
                        <a:spcBef>
                          <a:spcPts val="315"/>
                        </a:spcBef>
                      </a:pPr>
                      <a:r>
                        <a:rPr sz="850" spc="15" dirty="0">
                          <a:solidFill>
                            <a:srgbClr val="333333"/>
                          </a:solidFill>
                          <a:latin typeface="Lucida Console"/>
                          <a:cs typeface="Lucida Console"/>
                        </a:rPr>
                        <a:t>QNX4.x</a:t>
                      </a:r>
                      <a:endParaRPr sz="850">
                        <a:latin typeface="Lucida Console"/>
                        <a:cs typeface="Lucida Console"/>
                      </a:endParaRPr>
                    </a:p>
                  </a:txBody>
                  <a:tcPr marL="0" marR="0" marT="40005" marB="0">
                    <a:solidFill>
                      <a:srgbClr val="F8F8F8"/>
                    </a:solidFill>
                  </a:tcPr>
                </a:tc>
                <a:tc>
                  <a:txBody>
                    <a:bodyPr/>
                    <a:lstStyle/>
                    <a:p>
                      <a:pPr>
                        <a:lnSpc>
                          <a:spcPct val="100000"/>
                        </a:lnSpc>
                        <a:spcBef>
                          <a:spcPts val="315"/>
                        </a:spcBef>
                      </a:pPr>
                      <a:r>
                        <a:rPr sz="850" spc="15" dirty="0">
                          <a:solidFill>
                            <a:srgbClr val="333333"/>
                          </a:solidFill>
                          <a:latin typeface="Lucida Console"/>
                          <a:cs typeface="Lucida Console"/>
                        </a:rPr>
                        <a:t>2nd</a:t>
                      </a:r>
                      <a:endParaRPr sz="850">
                        <a:latin typeface="Lucida Console"/>
                        <a:cs typeface="Lucida Console"/>
                      </a:endParaRPr>
                    </a:p>
                  </a:txBody>
                  <a:tcPr marL="0" marR="0" marT="40005" marB="0">
                    <a:solidFill>
                      <a:srgbClr val="F8F8F8"/>
                    </a:solidFill>
                  </a:tcPr>
                </a:tc>
                <a:tc>
                  <a:txBody>
                    <a:bodyPr/>
                    <a:lstStyle/>
                    <a:p>
                      <a:pPr marR="25400" algn="ctr">
                        <a:lnSpc>
                          <a:spcPct val="100000"/>
                        </a:lnSpc>
                        <a:spcBef>
                          <a:spcPts val="315"/>
                        </a:spcBef>
                      </a:pPr>
                      <a:r>
                        <a:rPr sz="850" dirty="0">
                          <a:solidFill>
                            <a:srgbClr val="333333"/>
                          </a:solidFill>
                          <a:latin typeface="Lucida Console"/>
                          <a:cs typeface="Lucida Console"/>
                        </a:rPr>
                        <a:t>part</a:t>
                      </a:r>
                      <a:endParaRPr sz="850">
                        <a:latin typeface="Lucida Console"/>
                        <a:cs typeface="Lucida Console"/>
                      </a:endParaRPr>
                    </a:p>
                  </a:txBody>
                  <a:tcPr marL="0" marR="0" marT="40005" marB="0">
                    <a:solidFill>
                      <a:srgbClr val="F8F8F8"/>
                    </a:solidFill>
                  </a:tcPr>
                </a:tc>
                <a:tc>
                  <a:txBody>
                    <a:bodyPr/>
                    <a:lstStyle/>
                    <a:p>
                      <a:pPr marR="25400" algn="ctr">
                        <a:lnSpc>
                          <a:spcPct val="100000"/>
                        </a:lnSpc>
                        <a:spcBef>
                          <a:spcPts val="315"/>
                        </a:spcBef>
                      </a:pPr>
                      <a:r>
                        <a:rPr sz="850" spc="15" dirty="0">
                          <a:solidFill>
                            <a:srgbClr val="333333"/>
                          </a:solidFill>
                          <a:latin typeface="Lucida Console"/>
                          <a:cs typeface="Lucida Console"/>
                        </a:rPr>
                        <a:t>8e</a:t>
                      </a:r>
                      <a:endParaRPr sz="850">
                        <a:latin typeface="Lucida Console"/>
                        <a:cs typeface="Lucida Console"/>
                      </a:endParaRPr>
                    </a:p>
                  </a:txBody>
                  <a:tcPr marL="0" marR="0" marT="40005" marB="0">
                    <a:solidFill>
                      <a:srgbClr val="F8F8F8"/>
                    </a:solidFill>
                  </a:tcPr>
                </a:tc>
                <a:tc gridSpan="3">
                  <a:txBody>
                    <a:bodyPr/>
                    <a:lstStyle/>
                    <a:p>
                      <a:pPr marL="66675">
                        <a:lnSpc>
                          <a:spcPct val="100000"/>
                        </a:lnSpc>
                        <a:spcBef>
                          <a:spcPts val="315"/>
                        </a:spcBef>
                      </a:pPr>
                      <a:r>
                        <a:rPr sz="850" spc="15" dirty="0">
                          <a:solidFill>
                            <a:srgbClr val="333333"/>
                          </a:solidFill>
                          <a:latin typeface="Lucida Console"/>
                          <a:cs typeface="Lucida Console"/>
                        </a:rPr>
                        <a:t>Linux</a:t>
                      </a:r>
                      <a:r>
                        <a:rPr sz="850" spc="-45" dirty="0">
                          <a:solidFill>
                            <a:srgbClr val="333333"/>
                          </a:solidFill>
                          <a:latin typeface="Lucida Console"/>
                          <a:cs typeface="Lucida Console"/>
                        </a:rPr>
                        <a:t> </a:t>
                      </a:r>
                      <a:r>
                        <a:rPr sz="850" spc="15" dirty="0">
                          <a:solidFill>
                            <a:srgbClr val="333333"/>
                          </a:solidFill>
                          <a:latin typeface="Lucida Console"/>
                          <a:cs typeface="Lucida Console"/>
                        </a:rPr>
                        <a:t>LVM</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L="33020">
                        <a:lnSpc>
                          <a:spcPct val="100000"/>
                        </a:lnSpc>
                        <a:spcBef>
                          <a:spcPts val="315"/>
                        </a:spcBef>
                      </a:pPr>
                      <a:r>
                        <a:rPr sz="850" spc="15" dirty="0">
                          <a:solidFill>
                            <a:srgbClr val="333333"/>
                          </a:solidFill>
                          <a:latin typeface="Lucida Console"/>
                          <a:cs typeface="Lucida Console"/>
                        </a:rPr>
                        <a:t>df</a:t>
                      </a:r>
                      <a:endParaRPr sz="850">
                        <a:latin typeface="Lucida Console"/>
                        <a:cs typeface="Lucida Console"/>
                      </a:endParaRPr>
                    </a:p>
                  </a:txBody>
                  <a:tcPr marL="0" marR="0" marT="40005" marB="0">
                    <a:solidFill>
                      <a:srgbClr val="F8F8F8"/>
                    </a:solidFill>
                  </a:tcPr>
                </a:tc>
                <a:extLst>
                  <a:ext uri="{0D108BD9-81ED-4DB2-BD59-A6C34878D82A}">
                    <a16:rowId xmlns:a16="http://schemas.microsoft.com/office/drawing/2014/main" val="10004"/>
                  </a:ext>
                </a:extLst>
              </a:tr>
              <a:tr h="140970">
                <a:tc gridSpan="3">
                  <a:txBody>
                    <a:bodyPr/>
                    <a:lstStyle/>
                    <a:p>
                      <a:pPr marL="31750" marR="3175">
                        <a:lnSpc>
                          <a:spcPts val="935"/>
                        </a:lnSpc>
                        <a:spcBef>
                          <a:spcPts val="80"/>
                        </a:spcBef>
                      </a:pPr>
                      <a:r>
                        <a:rPr sz="850" spc="15" dirty="0">
                          <a:solidFill>
                            <a:srgbClr val="333333"/>
                          </a:solidFill>
                          <a:latin typeface="Lucida Console"/>
                          <a:cs typeface="Lucida Console"/>
                        </a:rPr>
                        <a:t>BootIt</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gn="ctr">
                        <a:lnSpc>
                          <a:spcPts val="935"/>
                        </a:lnSpc>
                        <a:spcBef>
                          <a:spcPts val="80"/>
                        </a:spcBef>
                      </a:pPr>
                      <a:r>
                        <a:rPr sz="850" dirty="0">
                          <a:solidFill>
                            <a:srgbClr val="333333"/>
                          </a:solidFill>
                          <a:latin typeface="Lucida Console"/>
                          <a:cs typeface="Lucida Console"/>
                        </a:rPr>
                        <a:t>9</a:t>
                      </a:r>
                      <a:endParaRPr sz="850">
                        <a:latin typeface="Lucida Console"/>
                        <a:cs typeface="Lucida Console"/>
                      </a:endParaRPr>
                    </a:p>
                  </a:txBody>
                  <a:tcPr marL="0" marR="0" marT="10160" marB="0">
                    <a:solidFill>
                      <a:srgbClr val="F8F8F8"/>
                    </a:solidFill>
                  </a:tcPr>
                </a:tc>
                <a:tc gridSpan="4">
                  <a:txBody>
                    <a:bodyPr/>
                    <a:lstStyle/>
                    <a:p>
                      <a:pPr marL="66675">
                        <a:lnSpc>
                          <a:spcPts val="935"/>
                        </a:lnSpc>
                        <a:spcBef>
                          <a:spcPts val="80"/>
                        </a:spcBef>
                      </a:pPr>
                      <a:r>
                        <a:rPr sz="850" spc="15" dirty="0">
                          <a:solidFill>
                            <a:srgbClr val="333333"/>
                          </a:solidFill>
                          <a:latin typeface="Lucida Console"/>
                          <a:cs typeface="Lucida Console"/>
                        </a:rPr>
                        <a:t>AIX</a:t>
                      </a:r>
                      <a:r>
                        <a:rPr sz="850" spc="-40" dirty="0">
                          <a:solidFill>
                            <a:srgbClr val="333333"/>
                          </a:solidFill>
                          <a:latin typeface="Lucida Console"/>
                          <a:cs typeface="Lucida Console"/>
                        </a:rPr>
                        <a:t> </a:t>
                      </a:r>
                      <a:r>
                        <a:rPr sz="850" spc="15" dirty="0">
                          <a:solidFill>
                            <a:srgbClr val="333333"/>
                          </a:solidFill>
                          <a:latin typeface="Lucida Console"/>
                          <a:cs typeface="Lucida Console"/>
                        </a:rPr>
                        <a:t>bootable</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gn="ctr">
                        <a:lnSpc>
                          <a:spcPts val="935"/>
                        </a:lnSpc>
                        <a:spcBef>
                          <a:spcPts val="80"/>
                        </a:spcBef>
                      </a:pPr>
                      <a:r>
                        <a:rPr sz="850" spc="15" dirty="0">
                          <a:solidFill>
                            <a:srgbClr val="333333"/>
                          </a:solidFill>
                          <a:latin typeface="Lucida Console"/>
                          <a:cs typeface="Lucida Console"/>
                        </a:rPr>
                        <a:t>4f</a:t>
                      </a:r>
                      <a:endParaRPr sz="850">
                        <a:latin typeface="Lucida Console"/>
                        <a:cs typeface="Lucida Console"/>
                      </a:endParaRPr>
                    </a:p>
                  </a:txBody>
                  <a:tcPr marL="0" marR="0" marT="10160" marB="0">
                    <a:solidFill>
                      <a:srgbClr val="F8F8F8"/>
                    </a:solidFill>
                  </a:tcPr>
                </a:tc>
                <a:tc>
                  <a:txBody>
                    <a:bodyPr/>
                    <a:lstStyle/>
                    <a:p>
                      <a:pPr marL="102235">
                        <a:lnSpc>
                          <a:spcPts val="935"/>
                        </a:lnSpc>
                        <a:spcBef>
                          <a:spcPts val="80"/>
                        </a:spcBef>
                      </a:pPr>
                      <a:r>
                        <a:rPr sz="850" spc="15" dirty="0">
                          <a:solidFill>
                            <a:srgbClr val="333333"/>
                          </a:solidFill>
                          <a:latin typeface="Lucida Console"/>
                          <a:cs typeface="Lucida Console"/>
                        </a:rPr>
                        <a:t>QNX4.x</a:t>
                      </a:r>
                      <a:endParaRPr sz="850">
                        <a:latin typeface="Lucida Console"/>
                        <a:cs typeface="Lucida Console"/>
                      </a:endParaRPr>
                    </a:p>
                  </a:txBody>
                  <a:tcPr marL="0" marR="0" marT="10160" marB="0">
                    <a:solidFill>
                      <a:srgbClr val="F8F8F8"/>
                    </a:solidFill>
                  </a:tcPr>
                </a:tc>
                <a:tc>
                  <a:txBody>
                    <a:bodyPr/>
                    <a:lstStyle/>
                    <a:p>
                      <a:pPr>
                        <a:lnSpc>
                          <a:spcPts val="935"/>
                        </a:lnSpc>
                        <a:spcBef>
                          <a:spcPts val="80"/>
                        </a:spcBef>
                      </a:pPr>
                      <a:r>
                        <a:rPr sz="850" spc="15" dirty="0">
                          <a:solidFill>
                            <a:srgbClr val="333333"/>
                          </a:solidFill>
                          <a:latin typeface="Lucida Console"/>
                          <a:cs typeface="Lucida Console"/>
                        </a:rPr>
                        <a:t>3rd</a:t>
                      </a:r>
                      <a:endParaRPr sz="850">
                        <a:latin typeface="Lucida Console"/>
                        <a:cs typeface="Lucida Console"/>
                      </a:endParaRPr>
                    </a:p>
                  </a:txBody>
                  <a:tcPr marL="0" marR="0" marT="10160" marB="0">
                    <a:solidFill>
                      <a:srgbClr val="F8F8F8"/>
                    </a:solidFill>
                  </a:tcPr>
                </a:tc>
                <a:tc>
                  <a:txBody>
                    <a:bodyPr/>
                    <a:lstStyle/>
                    <a:p>
                      <a:pPr marR="25400" algn="ctr">
                        <a:lnSpc>
                          <a:spcPts val="935"/>
                        </a:lnSpc>
                        <a:spcBef>
                          <a:spcPts val="80"/>
                        </a:spcBef>
                      </a:pPr>
                      <a:r>
                        <a:rPr sz="850" dirty="0">
                          <a:solidFill>
                            <a:srgbClr val="333333"/>
                          </a:solidFill>
                          <a:latin typeface="Lucida Console"/>
                          <a:cs typeface="Lucida Console"/>
                        </a:rPr>
                        <a:t>part</a:t>
                      </a:r>
                      <a:endParaRPr sz="850">
                        <a:latin typeface="Lucida Console"/>
                        <a:cs typeface="Lucida Console"/>
                      </a:endParaRPr>
                    </a:p>
                  </a:txBody>
                  <a:tcPr marL="0" marR="0" marT="10160" marB="0">
                    <a:solidFill>
                      <a:srgbClr val="F8F8F8"/>
                    </a:solidFill>
                  </a:tcPr>
                </a:tc>
                <a:tc>
                  <a:txBody>
                    <a:bodyPr/>
                    <a:lstStyle/>
                    <a:p>
                      <a:pPr marR="25400" algn="ctr">
                        <a:lnSpc>
                          <a:spcPts val="935"/>
                        </a:lnSpc>
                        <a:spcBef>
                          <a:spcPts val="80"/>
                        </a:spcBef>
                      </a:pPr>
                      <a:r>
                        <a:rPr sz="850" spc="15" dirty="0">
                          <a:solidFill>
                            <a:srgbClr val="333333"/>
                          </a:solidFill>
                          <a:latin typeface="Lucida Console"/>
                          <a:cs typeface="Lucida Console"/>
                        </a:rPr>
                        <a:t>93</a:t>
                      </a:r>
                      <a:endParaRPr sz="850">
                        <a:latin typeface="Lucida Console"/>
                        <a:cs typeface="Lucida Console"/>
                      </a:endParaRPr>
                    </a:p>
                  </a:txBody>
                  <a:tcPr marL="0" marR="0" marT="10160" marB="0">
                    <a:solidFill>
                      <a:srgbClr val="F8F8F8"/>
                    </a:solidFill>
                  </a:tcPr>
                </a:tc>
                <a:tc gridSpan="3">
                  <a:txBody>
                    <a:bodyPr/>
                    <a:lstStyle/>
                    <a:p>
                      <a:pPr marL="66675">
                        <a:lnSpc>
                          <a:spcPts val="935"/>
                        </a:lnSpc>
                        <a:spcBef>
                          <a:spcPts val="80"/>
                        </a:spcBef>
                      </a:pPr>
                      <a:r>
                        <a:rPr sz="850" spc="15" dirty="0">
                          <a:solidFill>
                            <a:srgbClr val="333333"/>
                          </a:solidFill>
                          <a:latin typeface="Lucida Console"/>
                          <a:cs typeface="Lucida Console"/>
                        </a:rPr>
                        <a:t>Amoeba</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L="33020">
                        <a:lnSpc>
                          <a:spcPts val="935"/>
                        </a:lnSpc>
                        <a:spcBef>
                          <a:spcPts val="80"/>
                        </a:spcBef>
                      </a:pPr>
                      <a:r>
                        <a:rPr sz="850" spc="15" dirty="0">
                          <a:solidFill>
                            <a:srgbClr val="333333"/>
                          </a:solidFill>
                          <a:latin typeface="Lucida Console"/>
                          <a:cs typeface="Lucida Console"/>
                        </a:rPr>
                        <a:t>e1</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5"/>
                  </a:ext>
                </a:extLst>
              </a:tr>
              <a:tr h="201295">
                <a:tc gridSpan="3">
                  <a:txBody>
                    <a:bodyPr/>
                    <a:lstStyle/>
                    <a:p>
                      <a:pPr marL="31750" marR="3175">
                        <a:lnSpc>
                          <a:spcPct val="100000"/>
                        </a:lnSpc>
                        <a:spcBef>
                          <a:spcPts val="315"/>
                        </a:spcBef>
                      </a:pPr>
                      <a:r>
                        <a:rPr sz="850" spc="15" dirty="0">
                          <a:solidFill>
                            <a:srgbClr val="333333"/>
                          </a:solidFill>
                          <a:latin typeface="Lucida Console"/>
                          <a:cs typeface="Lucida Console"/>
                        </a:rPr>
                        <a:t>DOS</a:t>
                      </a:r>
                      <a:r>
                        <a:rPr sz="850" spc="-40" dirty="0">
                          <a:solidFill>
                            <a:srgbClr val="333333"/>
                          </a:solidFill>
                          <a:latin typeface="Lucida Console"/>
                          <a:cs typeface="Lucida Console"/>
                        </a:rPr>
                        <a:t> </a:t>
                      </a:r>
                      <a:r>
                        <a:rPr sz="850" spc="15" dirty="0">
                          <a:solidFill>
                            <a:srgbClr val="333333"/>
                          </a:solidFill>
                          <a:latin typeface="Lucida Console"/>
                          <a:cs typeface="Lucida Console"/>
                        </a:rPr>
                        <a:t>access</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315"/>
                        </a:spcBef>
                      </a:pPr>
                      <a:r>
                        <a:rPr sz="850" dirty="0">
                          <a:solidFill>
                            <a:srgbClr val="333333"/>
                          </a:solidFill>
                          <a:latin typeface="Lucida Console"/>
                          <a:cs typeface="Lucida Console"/>
                        </a:rPr>
                        <a:t>a</a:t>
                      </a:r>
                      <a:endParaRPr sz="850">
                        <a:latin typeface="Lucida Console"/>
                        <a:cs typeface="Lucida Console"/>
                      </a:endParaRPr>
                    </a:p>
                  </a:txBody>
                  <a:tcPr marL="0" marR="0" marT="40005" marB="0">
                    <a:solidFill>
                      <a:srgbClr val="F8F8F8"/>
                    </a:solidFill>
                  </a:tcPr>
                </a:tc>
                <a:tc gridSpan="3">
                  <a:txBody>
                    <a:bodyPr/>
                    <a:lstStyle/>
                    <a:p>
                      <a:pPr marL="66675">
                        <a:lnSpc>
                          <a:spcPct val="100000"/>
                        </a:lnSpc>
                        <a:spcBef>
                          <a:spcPts val="315"/>
                        </a:spcBef>
                      </a:pPr>
                      <a:r>
                        <a:rPr sz="850" spc="15" dirty="0">
                          <a:solidFill>
                            <a:srgbClr val="333333"/>
                          </a:solidFill>
                          <a:latin typeface="Lucida Console"/>
                          <a:cs typeface="Lucida Console"/>
                        </a:rPr>
                        <a:t>OS/2</a:t>
                      </a:r>
                      <a:r>
                        <a:rPr sz="850" spc="-45" dirty="0">
                          <a:solidFill>
                            <a:srgbClr val="333333"/>
                          </a:solidFill>
                          <a:latin typeface="Lucida Console"/>
                          <a:cs typeface="Lucida Console"/>
                        </a:rPr>
                        <a:t> </a:t>
                      </a:r>
                      <a:r>
                        <a:rPr sz="850" spc="15" dirty="0">
                          <a:solidFill>
                            <a:srgbClr val="333333"/>
                          </a:solidFill>
                          <a:latin typeface="Lucida Console"/>
                          <a:cs typeface="Lucida Console"/>
                        </a:rPr>
                        <a:t>Boot</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315"/>
                        </a:spcBef>
                      </a:pPr>
                      <a:r>
                        <a:rPr sz="850" spc="15" dirty="0">
                          <a:solidFill>
                            <a:srgbClr val="333333"/>
                          </a:solidFill>
                          <a:latin typeface="Lucida Console"/>
                          <a:cs typeface="Lucida Console"/>
                        </a:rPr>
                        <a:t>Manag</a:t>
                      </a:r>
                      <a:endParaRPr sz="850">
                        <a:latin typeface="Lucida Console"/>
                        <a:cs typeface="Lucida Console"/>
                      </a:endParaRPr>
                    </a:p>
                  </a:txBody>
                  <a:tcPr marL="0" marR="0" marT="40005" marB="0">
                    <a:solidFill>
                      <a:srgbClr val="F8F8F8"/>
                    </a:solidFill>
                  </a:tcPr>
                </a:tc>
                <a:tc>
                  <a:txBody>
                    <a:bodyPr/>
                    <a:lstStyle/>
                    <a:p>
                      <a:pPr algn="ctr">
                        <a:lnSpc>
                          <a:spcPct val="100000"/>
                        </a:lnSpc>
                        <a:spcBef>
                          <a:spcPts val="315"/>
                        </a:spcBef>
                      </a:pPr>
                      <a:r>
                        <a:rPr sz="850" spc="15" dirty="0">
                          <a:solidFill>
                            <a:srgbClr val="333333"/>
                          </a:solidFill>
                          <a:latin typeface="Lucida Console"/>
                          <a:cs typeface="Lucida Console"/>
                        </a:rPr>
                        <a:t>50</a:t>
                      </a:r>
                      <a:endParaRPr sz="850">
                        <a:latin typeface="Lucida Console"/>
                        <a:cs typeface="Lucida Console"/>
                      </a:endParaRPr>
                    </a:p>
                  </a:txBody>
                  <a:tcPr marL="0" marR="0" marT="40005" marB="0">
                    <a:solidFill>
                      <a:srgbClr val="F8F8F8"/>
                    </a:solidFill>
                  </a:tcPr>
                </a:tc>
                <a:tc>
                  <a:txBody>
                    <a:bodyPr/>
                    <a:lstStyle/>
                    <a:p>
                      <a:pPr marL="102235">
                        <a:lnSpc>
                          <a:spcPct val="100000"/>
                        </a:lnSpc>
                        <a:spcBef>
                          <a:spcPts val="315"/>
                        </a:spcBef>
                      </a:pPr>
                      <a:r>
                        <a:rPr sz="850" dirty="0">
                          <a:solidFill>
                            <a:srgbClr val="333333"/>
                          </a:solidFill>
                          <a:latin typeface="Lucida Console"/>
                          <a:cs typeface="Lucida Console"/>
                        </a:rPr>
                        <a:t>OnTrack</a:t>
                      </a:r>
                      <a:endParaRPr sz="850">
                        <a:latin typeface="Lucida Console"/>
                        <a:cs typeface="Lucida Console"/>
                      </a:endParaRPr>
                    </a:p>
                  </a:txBody>
                  <a:tcPr marL="0" marR="0" marT="40005" marB="0">
                    <a:solidFill>
                      <a:srgbClr val="F8F8F8"/>
                    </a:solidFill>
                  </a:tcPr>
                </a:tc>
                <a:tc>
                  <a:txBody>
                    <a:bodyPr/>
                    <a:lstStyle/>
                    <a:p>
                      <a:pPr marL="66675">
                        <a:lnSpc>
                          <a:spcPct val="100000"/>
                        </a:lnSpc>
                        <a:spcBef>
                          <a:spcPts val="315"/>
                        </a:spcBef>
                      </a:pPr>
                      <a:r>
                        <a:rPr sz="850" spc="15" dirty="0">
                          <a:solidFill>
                            <a:srgbClr val="333333"/>
                          </a:solidFill>
                          <a:latin typeface="Lucida Console"/>
                          <a:cs typeface="Lucida Console"/>
                        </a:rPr>
                        <a:t>DM</a:t>
                      </a:r>
                      <a:endParaRPr sz="850">
                        <a:latin typeface="Lucida Console"/>
                        <a:cs typeface="Lucida Console"/>
                      </a:endParaRPr>
                    </a:p>
                  </a:txBody>
                  <a:tcPr marL="0" marR="0" marT="40005"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R="25400" algn="ctr">
                        <a:lnSpc>
                          <a:spcPct val="100000"/>
                        </a:lnSpc>
                        <a:spcBef>
                          <a:spcPts val="315"/>
                        </a:spcBef>
                      </a:pPr>
                      <a:r>
                        <a:rPr sz="850" spc="15" dirty="0">
                          <a:solidFill>
                            <a:srgbClr val="333333"/>
                          </a:solidFill>
                          <a:latin typeface="Lucida Console"/>
                          <a:cs typeface="Lucida Console"/>
                        </a:rPr>
                        <a:t>94</a:t>
                      </a:r>
                      <a:endParaRPr sz="850">
                        <a:latin typeface="Lucida Console"/>
                        <a:cs typeface="Lucida Console"/>
                      </a:endParaRPr>
                    </a:p>
                  </a:txBody>
                  <a:tcPr marL="0" marR="0" marT="40005" marB="0">
                    <a:solidFill>
                      <a:srgbClr val="F8F8F8"/>
                    </a:solidFill>
                  </a:tcPr>
                </a:tc>
                <a:tc gridSpan="2">
                  <a:txBody>
                    <a:bodyPr/>
                    <a:lstStyle/>
                    <a:p>
                      <a:pPr marL="66675">
                        <a:lnSpc>
                          <a:spcPct val="100000"/>
                        </a:lnSpc>
                        <a:spcBef>
                          <a:spcPts val="315"/>
                        </a:spcBef>
                      </a:pPr>
                      <a:r>
                        <a:rPr sz="850" spc="15" dirty="0">
                          <a:solidFill>
                            <a:srgbClr val="333333"/>
                          </a:solidFill>
                          <a:latin typeface="Lucida Console"/>
                          <a:cs typeface="Lucida Console"/>
                        </a:rPr>
                        <a:t>Amoeba</a:t>
                      </a:r>
                      <a:r>
                        <a:rPr sz="850" spc="-40" dirty="0">
                          <a:solidFill>
                            <a:srgbClr val="333333"/>
                          </a:solidFill>
                          <a:latin typeface="Lucida Console"/>
                          <a:cs typeface="Lucida Console"/>
                        </a:rPr>
                        <a:t> </a:t>
                      </a:r>
                      <a:r>
                        <a:rPr sz="850" spc="15" dirty="0">
                          <a:solidFill>
                            <a:srgbClr val="333333"/>
                          </a:solidFill>
                          <a:latin typeface="Lucida Console"/>
                          <a:cs typeface="Lucida Console"/>
                        </a:rPr>
                        <a:t>BBT</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33020">
                        <a:lnSpc>
                          <a:spcPct val="100000"/>
                        </a:lnSpc>
                        <a:spcBef>
                          <a:spcPts val="315"/>
                        </a:spcBef>
                      </a:pPr>
                      <a:r>
                        <a:rPr sz="850" spc="15" dirty="0">
                          <a:solidFill>
                            <a:srgbClr val="333333"/>
                          </a:solidFill>
                          <a:latin typeface="Lucida Console"/>
                          <a:cs typeface="Lucida Console"/>
                        </a:rPr>
                        <a:t>e3</a:t>
                      </a:r>
                      <a:endParaRPr sz="850">
                        <a:latin typeface="Lucida Console"/>
                        <a:cs typeface="Lucida Console"/>
                      </a:endParaRPr>
                    </a:p>
                  </a:txBody>
                  <a:tcPr marL="0" marR="0" marT="40005" marB="0">
                    <a:solidFill>
                      <a:srgbClr val="F8F8F8"/>
                    </a:solidFill>
                  </a:tcPr>
                </a:tc>
                <a:extLst>
                  <a:ext uri="{0D108BD9-81ED-4DB2-BD59-A6C34878D82A}">
                    <a16:rowId xmlns:a16="http://schemas.microsoft.com/office/drawing/2014/main" val="10006"/>
                  </a:ext>
                </a:extLst>
              </a:tr>
              <a:tr h="171450">
                <a:tc gridSpan="3">
                  <a:txBody>
                    <a:bodyPr/>
                    <a:lstStyle/>
                    <a:p>
                      <a:pPr marL="31750" marR="3175">
                        <a:lnSpc>
                          <a:spcPct val="100000"/>
                        </a:lnSpc>
                        <a:spcBef>
                          <a:spcPts val="80"/>
                        </a:spcBef>
                      </a:pPr>
                      <a:r>
                        <a:rPr sz="850" spc="15" dirty="0">
                          <a:solidFill>
                            <a:srgbClr val="333333"/>
                          </a:solidFill>
                          <a:latin typeface="Lucida Console"/>
                          <a:cs typeface="Lucida Console"/>
                        </a:rPr>
                        <a:t>DOS</a:t>
                      </a:r>
                      <a:r>
                        <a:rPr sz="850" spc="-45" dirty="0">
                          <a:solidFill>
                            <a:srgbClr val="333333"/>
                          </a:solidFill>
                          <a:latin typeface="Lucida Console"/>
                          <a:cs typeface="Lucida Console"/>
                        </a:rPr>
                        <a:t> </a:t>
                      </a:r>
                      <a:r>
                        <a:rPr sz="850" spc="15" dirty="0">
                          <a:solidFill>
                            <a:srgbClr val="333333"/>
                          </a:solidFill>
                          <a:latin typeface="Lucida Console"/>
                          <a:cs typeface="Lucida Console"/>
                        </a:rPr>
                        <a:t>R/O</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80"/>
                        </a:spcBef>
                      </a:pPr>
                      <a:r>
                        <a:rPr sz="850" dirty="0">
                          <a:solidFill>
                            <a:srgbClr val="333333"/>
                          </a:solidFill>
                          <a:latin typeface="Lucida Console"/>
                          <a:cs typeface="Lucida Console"/>
                        </a:rPr>
                        <a:t>b</a:t>
                      </a:r>
                      <a:endParaRPr sz="850">
                        <a:latin typeface="Lucida Console"/>
                        <a:cs typeface="Lucida Console"/>
                      </a:endParaRPr>
                    </a:p>
                  </a:txBody>
                  <a:tcPr marL="0" marR="0" marT="10160" marB="0">
                    <a:solidFill>
                      <a:srgbClr val="F8F8F8"/>
                    </a:solidFill>
                  </a:tcPr>
                </a:tc>
                <a:tc gridSpan="3">
                  <a:txBody>
                    <a:bodyPr/>
                    <a:lstStyle/>
                    <a:p>
                      <a:pPr marL="66675">
                        <a:lnSpc>
                          <a:spcPct val="100000"/>
                        </a:lnSpc>
                        <a:spcBef>
                          <a:spcPts val="80"/>
                        </a:spcBef>
                      </a:pPr>
                      <a:r>
                        <a:rPr sz="850" spc="15" dirty="0">
                          <a:solidFill>
                            <a:srgbClr val="333333"/>
                          </a:solidFill>
                          <a:latin typeface="Lucida Console"/>
                          <a:cs typeface="Lucida Console"/>
                        </a:rPr>
                        <a:t>W95</a:t>
                      </a:r>
                      <a:r>
                        <a:rPr sz="850" spc="-45" dirty="0">
                          <a:solidFill>
                            <a:srgbClr val="333333"/>
                          </a:solidFill>
                          <a:latin typeface="Lucida Console"/>
                          <a:cs typeface="Lucida Console"/>
                        </a:rPr>
                        <a:t> </a:t>
                      </a:r>
                      <a:r>
                        <a:rPr sz="850" spc="15" dirty="0">
                          <a:solidFill>
                            <a:srgbClr val="333333"/>
                          </a:solidFill>
                          <a:latin typeface="Lucida Console"/>
                          <a:cs typeface="Lucida Console"/>
                        </a:rPr>
                        <a:t>FAT32</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gn="ctr">
                        <a:lnSpc>
                          <a:spcPct val="100000"/>
                        </a:lnSpc>
                        <a:spcBef>
                          <a:spcPts val="80"/>
                        </a:spcBef>
                      </a:pPr>
                      <a:r>
                        <a:rPr sz="850" spc="15" dirty="0">
                          <a:solidFill>
                            <a:srgbClr val="333333"/>
                          </a:solidFill>
                          <a:latin typeface="Lucida Console"/>
                          <a:cs typeface="Lucida Console"/>
                        </a:rPr>
                        <a:t>51</a:t>
                      </a:r>
                      <a:endParaRPr sz="850">
                        <a:latin typeface="Lucida Console"/>
                        <a:cs typeface="Lucida Console"/>
                      </a:endParaRPr>
                    </a:p>
                  </a:txBody>
                  <a:tcPr marL="0" marR="0" marT="10160" marB="0">
                    <a:solidFill>
                      <a:srgbClr val="F8F8F8"/>
                    </a:solidFill>
                  </a:tcPr>
                </a:tc>
                <a:tc>
                  <a:txBody>
                    <a:bodyPr/>
                    <a:lstStyle/>
                    <a:p>
                      <a:pPr marL="102235">
                        <a:lnSpc>
                          <a:spcPct val="100000"/>
                        </a:lnSpc>
                        <a:spcBef>
                          <a:spcPts val="80"/>
                        </a:spcBef>
                      </a:pPr>
                      <a:r>
                        <a:rPr sz="850" dirty="0">
                          <a:solidFill>
                            <a:srgbClr val="333333"/>
                          </a:solidFill>
                          <a:latin typeface="Lucida Console"/>
                          <a:cs typeface="Lucida Console"/>
                        </a:rPr>
                        <a:t>OnTrack</a:t>
                      </a:r>
                      <a:endParaRPr sz="850">
                        <a:latin typeface="Lucida Console"/>
                        <a:cs typeface="Lucida Console"/>
                      </a:endParaRPr>
                    </a:p>
                  </a:txBody>
                  <a:tcPr marL="0" marR="0" marT="10160" marB="0">
                    <a:solidFill>
                      <a:srgbClr val="F8F8F8"/>
                    </a:solidFill>
                  </a:tcPr>
                </a:tc>
                <a:tc>
                  <a:txBody>
                    <a:bodyPr/>
                    <a:lstStyle/>
                    <a:p>
                      <a:pPr algn="r">
                        <a:lnSpc>
                          <a:spcPct val="100000"/>
                        </a:lnSpc>
                        <a:spcBef>
                          <a:spcPts val="80"/>
                        </a:spcBef>
                      </a:pPr>
                      <a:r>
                        <a:rPr sz="850" spc="15" dirty="0">
                          <a:solidFill>
                            <a:srgbClr val="333333"/>
                          </a:solidFill>
                          <a:latin typeface="Lucida Console"/>
                          <a:cs typeface="Lucida Console"/>
                        </a:rPr>
                        <a:t>DM6</a:t>
                      </a:r>
                      <a:endParaRPr sz="850">
                        <a:latin typeface="Lucida Console"/>
                        <a:cs typeface="Lucida Console"/>
                      </a:endParaRPr>
                    </a:p>
                  </a:txBody>
                  <a:tcPr marL="0" marR="0" marT="10160" marB="0">
                    <a:solidFill>
                      <a:srgbClr val="F8F8F8"/>
                    </a:solidFill>
                  </a:tcPr>
                </a:tc>
                <a:tc>
                  <a:txBody>
                    <a:bodyPr/>
                    <a:lstStyle/>
                    <a:p>
                      <a:pPr marL="33020" algn="ctr">
                        <a:lnSpc>
                          <a:spcPct val="100000"/>
                        </a:lnSpc>
                        <a:spcBef>
                          <a:spcPts val="80"/>
                        </a:spcBef>
                      </a:pPr>
                      <a:r>
                        <a:rPr sz="850" spc="15" dirty="0">
                          <a:solidFill>
                            <a:srgbClr val="333333"/>
                          </a:solidFill>
                          <a:latin typeface="Lucida Console"/>
                          <a:cs typeface="Lucida Console"/>
                        </a:rPr>
                        <a:t>Aux</a:t>
                      </a:r>
                      <a:endParaRPr sz="850">
                        <a:latin typeface="Lucida Console"/>
                        <a:cs typeface="Lucida Console"/>
                      </a:endParaRPr>
                    </a:p>
                  </a:txBody>
                  <a:tcPr marL="0" marR="0" marT="10160" marB="0">
                    <a:solidFill>
                      <a:srgbClr val="F8F8F8"/>
                    </a:solidFill>
                  </a:tcPr>
                </a:tc>
                <a:tc>
                  <a:txBody>
                    <a:bodyPr/>
                    <a:lstStyle/>
                    <a:p>
                      <a:pPr marR="25400" algn="ctr">
                        <a:lnSpc>
                          <a:spcPct val="100000"/>
                        </a:lnSpc>
                        <a:spcBef>
                          <a:spcPts val="80"/>
                        </a:spcBef>
                      </a:pPr>
                      <a:r>
                        <a:rPr sz="850" spc="15" dirty="0">
                          <a:solidFill>
                            <a:srgbClr val="333333"/>
                          </a:solidFill>
                          <a:latin typeface="Lucida Console"/>
                          <a:cs typeface="Lucida Console"/>
                        </a:rPr>
                        <a:t>9f</a:t>
                      </a:r>
                      <a:endParaRPr sz="850">
                        <a:latin typeface="Lucida Console"/>
                        <a:cs typeface="Lucida Console"/>
                      </a:endParaRPr>
                    </a:p>
                  </a:txBody>
                  <a:tcPr marL="0" marR="0" marT="10160" marB="0">
                    <a:solidFill>
                      <a:srgbClr val="F8F8F8"/>
                    </a:solidFill>
                  </a:tcPr>
                </a:tc>
                <a:tc gridSpan="2">
                  <a:txBody>
                    <a:bodyPr/>
                    <a:lstStyle/>
                    <a:p>
                      <a:pPr marL="66675">
                        <a:lnSpc>
                          <a:spcPct val="100000"/>
                        </a:lnSpc>
                        <a:spcBef>
                          <a:spcPts val="80"/>
                        </a:spcBef>
                      </a:pPr>
                      <a:r>
                        <a:rPr sz="850" spc="15" dirty="0">
                          <a:solidFill>
                            <a:srgbClr val="333333"/>
                          </a:solidFill>
                          <a:latin typeface="Lucida Console"/>
                          <a:cs typeface="Lucida Console"/>
                        </a:rPr>
                        <a:t>BSD/OS</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e4</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7"/>
                  </a:ext>
                </a:extLst>
              </a:tr>
              <a:tr h="171450">
                <a:tc gridSpan="3">
                  <a:txBody>
                    <a:bodyPr/>
                    <a:lstStyle/>
                    <a:p>
                      <a:pPr marL="31750" marR="3175">
                        <a:lnSpc>
                          <a:spcPct val="100000"/>
                        </a:lnSpc>
                        <a:spcBef>
                          <a:spcPts val="80"/>
                        </a:spcBef>
                      </a:pPr>
                      <a:r>
                        <a:rPr sz="850" spc="15" dirty="0">
                          <a:solidFill>
                            <a:srgbClr val="333333"/>
                          </a:solidFill>
                          <a:latin typeface="Lucida Console"/>
                          <a:cs typeface="Lucida Console"/>
                        </a:rPr>
                        <a:t>SpeedStor</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80"/>
                        </a:spcBef>
                      </a:pPr>
                      <a:r>
                        <a:rPr sz="850" dirty="0">
                          <a:solidFill>
                            <a:srgbClr val="333333"/>
                          </a:solidFill>
                          <a:latin typeface="Lucida Console"/>
                          <a:cs typeface="Lucida Console"/>
                        </a:rPr>
                        <a:t>c</a:t>
                      </a:r>
                      <a:endParaRPr sz="850">
                        <a:latin typeface="Lucida Console"/>
                        <a:cs typeface="Lucida Console"/>
                      </a:endParaRPr>
                    </a:p>
                  </a:txBody>
                  <a:tcPr marL="0" marR="0" marT="10160" marB="0">
                    <a:solidFill>
                      <a:srgbClr val="F8F8F8"/>
                    </a:solidFill>
                  </a:tcPr>
                </a:tc>
                <a:tc gridSpan="3">
                  <a:txBody>
                    <a:bodyPr/>
                    <a:lstStyle/>
                    <a:p>
                      <a:pPr marL="66675">
                        <a:lnSpc>
                          <a:spcPct val="100000"/>
                        </a:lnSpc>
                        <a:spcBef>
                          <a:spcPts val="80"/>
                        </a:spcBef>
                      </a:pPr>
                      <a:r>
                        <a:rPr sz="850" spc="15" dirty="0">
                          <a:solidFill>
                            <a:srgbClr val="333333"/>
                          </a:solidFill>
                          <a:latin typeface="Lucida Console"/>
                          <a:cs typeface="Lucida Console"/>
                        </a:rPr>
                        <a:t>W95</a:t>
                      </a:r>
                      <a:r>
                        <a:rPr sz="850" spc="-45" dirty="0">
                          <a:solidFill>
                            <a:srgbClr val="333333"/>
                          </a:solidFill>
                          <a:latin typeface="Lucida Console"/>
                          <a:cs typeface="Lucida Console"/>
                        </a:rPr>
                        <a:t> </a:t>
                      </a:r>
                      <a:r>
                        <a:rPr sz="850" spc="15" dirty="0">
                          <a:solidFill>
                            <a:srgbClr val="333333"/>
                          </a:solidFill>
                          <a:latin typeface="Lucida Console"/>
                          <a:cs typeface="Lucida Console"/>
                        </a:rPr>
                        <a:t>FAT32</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80"/>
                        </a:spcBef>
                      </a:pPr>
                      <a:r>
                        <a:rPr sz="850" spc="15" dirty="0">
                          <a:solidFill>
                            <a:srgbClr val="333333"/>
                          </a:solidFill>
                          <a:latin typeface="Lucida Console"/>
                          <a:cs typeface="Lucida Console"/>
                        </a:rPr>
                        <a:t>(LBA)</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spc="15" dirty="0">
                          <a:solidFill>
                            <a:srgbClr val="333333"/>
                          </a:solidFill>
                          <a:latin typeface="Lucida Console"/>
                          <a:cs typeface="Lucida Console"/>
                        </a:rPr>
                        <a:t>52</a:t>
                      </a:r>
                      <a:endParaRPr sz="850">
                        <a:latin typeface="Lucida Console"/>
                        <a:cs typeface="Lucida Console"/>
                      </a:endParaRPr>
                    </a:p>
                  </a:txBody>
                  <a:tcPr marL="0" marR="0" marT="10160" marB="0">
                    <a:solidFill>
                      <a:srgbClr val="F8F8F8"/>
                    </a:solidFill>
                  </a:tcPr>
                </a:tc>
                <a:tc>
                  <a:txBody>
                    <a:bodyPr/>
                    <a:lstStyle/>
                    <a:p>
                      <a:pPr marL="102235">
                        <a:lnSpc>
                          <a:spcPct val="100000"/>
                        </a:lnSpc>
                        <a:spcBef>
                          <a:spcPts val="80"/>
                        </a:spcBef>
                      </a:pPr>
                      <a:r>
                        <a:rPr sz="850" spc="15" dirty="0">
                          <a:solidFill>
                            <a:srgbClr val="333333"/>
                          </a:solidFill>
                          <a:latin typeface="Lucida Console"/>
                          <a:cs typeface="Lucida Console"/>
                        </a:rPr>
                        <a:t>CP/M</a:t>
                      </a:r>
                      <a:endParaRPr sz="850">
                        <a:latin typeface="Lucida Console"/>
                        <a:cs typeface="Lucida Console"/>
                      </a:endParaRPr>
                    </a:p>
                  </a:txBody>
                  <a:tcPr marL="0" marR="0" marT="1016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R="25400" algn="ctr">
                        <a:lnSpc>
                          <a:spcPct val="100000"/>
                        </a:lnSpc>
                        <a:spcBef>
                          <a:spcPts val="80"/>
                        </a:spcBef>
                      </a:pPr>
                      <a:r>
                        <a:rPr sz="850" spc="15" dirty="0">
                          <a:solidFill>
                            <a:srgbClr val="333333"/>
                          </a:solidFill>
                          <a:latin typeface="Lucida Console"/>
                          <a:cs typeface="Lucida Console"/>
                        </a:rPr>
                        <a:t>a0</a:t>
                      </a:r>
                      <a:endParaRPr sz="850">
                        <a:latin typeface="Lucida Console"/>
                        <a:cs typeface="Lucida Console"/>
                      </a:endParaRPr>
                    </a:p>
                  </a:txBody>
                  <a:tcPr marL="0" marR="0" marT="10160" marB="0">
                    <a:solidFill>
                      <a:srgbClr val="F8F8F8"/>
                    </a:solidFill>
                  </a:tcPr>
                </a:tc>
                <a:tc gridSpan="2">
                  <a:txBody>
                    <a:bodyPr/>
                    <a:lstStyle/>
                    <a:p>
                      <a:pPr marL="66675">
                        <a:lnSpc>
                          <a:spcPct val="100000"/>
                        </a:lnSpc>
                        <a:spcBef>
                          <a:spcPts val="80"/>
                        </a:spcBef>
                      </a:pPr>
                      <a:r>
                        <a:rPr sz="850" spc="15" dirty="0">
                          <a:solidFill>
                            <a:srgbClr val="333333"/>
                          </a:solidFill>
                          <a:latin typeface="Lucida Console"/>
                          <a:cs typeface="Lucida Console"/>
                        </a:rPr>
                        <a:t>IBM</a:t>
                      </a:r>
                      <a:r>
                        <a:rPr sz="850" spc="-40" dirty="0">
                          <a:solidFill>
                            <a:srgbClr val="333333"/>
                          </a:solidFill>
                          <a:latin typeface="Lucida Console"/>
                          <a:cs typeface="Lucida Console"/>
                        </a:rPr>
                        <a:t> </a:t>
                      </a:r>
                      <a:r>
                        <a:rPr sz="850" spc="15" dirty="0">
                          <a:solidFill>
                            <a:srgbClr val="333333"/>
                          </a:solidFill>
                          <a:latin typeface="Lucida Console"/>
                          <a:cs typeface="Lucida Console"/>
                        </a:rPr>
                        <a:t>Thinkpad</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a:txBody>
                    <a:bodyPr/>
                    <a:lstStyle/>
                    <a:p>
                      <a:pPr marL="33020">
                        <a:lnSpc>
                          <a:spcPct val="100000"/>
                        </a:lnSpc>
                        <a:spcBef>
                          <a:spcPts val="80"/>
                        </a:spcBef>
                      </a:pPr>
                      <a:r>
                        <a:rPr sz="850" spc="15" dirty="0">
                          <a:solidFill>
                            <a:srgbClr val="333333"/>
                          </a:solidFill>
                          <a:latin typeface="Lucida Console"/>
                          <a:cs typeface="Lucida Console"/>
                        </a:rPr>
                        <a:t>hi</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ea</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8"/>
                  </a:ext>
                </a:extLst>
              </a:tr>
              <a:tr h="140970">
                <a:tc gridSpan="3">
                  <a:txBody>
                    <a:bodyPr/>
                    <a:lstStyle/>
                    <a:p>
                      <a:pPr marL="31750" marR="3175">
                        <a:lnSpc>
                          <a:spcPts val="935"/>
                        </a:lnSpc>
                        <a:spcBef>
                          <a:spcPts val="80"/>
                        </a:spcBef>
                      </a:pPr>
                      <a:r>
                        <a:rPr sz="850" spc="15" dirty="0">
                          <a:solidFill>
                            <a:srgbClr val="333333"/>
                          </a:solidFill>
                          <a:latin typeface="Lucida Console"/>
                          <a:cs typeface="Lucida Console"/>
                        </a:rPr>
                        <a:t>Rufus</a:t>
                      </a:r>
                      <a:r>
                        <a:rPr sz="850" spc="-55" dirty="0">
                          <a:solidFill>
                            <a:srgbClr val="333333"/>
                          </a:solidFill>
                          <a:latin typeface="Lucida Console"/>
                          <a:cs typeface="Lucida Console"/>
                        </a:rPr>
                        <a:t> </a:t>
                      </a:r>
                      <a:r>
                        <a:rPr sz="850" spc="15" dirty="0">
                          <a:solidFill>
                            <a:srgbClr val="333333"/>
                          </a:solidFill>
                          <a:latin typeface="Lucida Console"/>
                          <a:cs typeface="Lucida Console"/>
                        </a:rPr>
                        <a:t>alignment</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gn="ctr">
                        <a:lnSpc>
                          <a:spcPts val="935"/>
                        </a:lnSpc>
                        <a:spcBef>
                          <a:spcPts val="80"/>
                        </a:spcBef>
                      </a:pPr>
                      <a:r>
                        <a:rPr sz="850" dirty="0">
                          <a:solidFill>
                            <a:srgbClr val="333333"/>
                          </a:solidFill>
                          <a:latin typeface="Lucida Console"/>
                          <a:cs typeface="Lucida Console"/>
                        </a:rPr>
                        <a:t>e</a:t>
                      </a:r>
                      <a:endParaRPr sz="850">
                        <a:latin typeface="Lucida Console"/>
                        <a:cs typeface="Lucida Console"/>
                      </a:endParaRPr>
                    </a:p>
                  </a:txBody>
                  <a:tcPr marL="0" marR="0" marT="10160" marB="0">
                    <a:solidFill>
                      <a:srgbClr val="F8F8F8"/>
                    </a:solidFill>
                  </a:tcPr>
                </a:tc>
                <a:tc gridSpan="3">
                  <a:txBody>
                    <a:bodyPr/>
                    <a:lstStyle/>
                    <a:p>
                      <a:pPr marL="66675">
                        <a:lnSpc>
                          <a:spcPts val="935"/>
                        </a:lnSpc>
                        <a:spcBef>
                          <a:spcPts val="80"/>
                        </a:spcBef>
                      </a:pPr>
                      <a:r>
                        <a:rPr sz="850" spc="15" dirty="0">
                          <a:solidFill>
                            <a:srgbClr val="333333"/>
                          </a:solidFill>
                          <a:latin typeface="Lucida Console"/>
                          <a:cs typeface="Lucida Console"/>
                        </a:rPr>
                        <a:t>W95</a:t>
                      </a:r>
                      <a:r>
                        <a:rPr sz="850" spc="-45" dirty="0">
                          <a:solidFill>
                            <a:srgbClr val="333333"/>
                          </a:solidFill>
                          <a:latin typeface="Lucida Console"/>
                          <a:cs typeface="Lucida Console"/>
                        </a:rPr>
                        <a:t> </a:t>
                      </a:r>
                      <a:r>
                        <a:rPr sz="850" spc="15" dirty="0">
                          <a:solidFill>
                            <a:srgbClr val="333333"/>
                          </a:solidFill>
                          <a:latin typeface="Lucida Console"/>
                          <a:cs typeface="Lucida Console"/>
                        </a:rPr>
                        <a:t>FAT16</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gn="ctr">
                        <a:lnSpc>
                          <a:spcPts val="935"/>
                        </a:lnSpc>
                        <a:spcBef>
                          <a:spcPts val="80"/>
                        </a:spcBef>
                      </a:pPr>
                      <a:r>
                        <a:rPr sz="850" spc="15" dirty="0">
                          <a:solidFill>
                            <a:srgbClr val="333333"/>
                          </a:solidFill>
                          <a:latin typeface="Lucida Console"/>
                          <a:cs typeface="Lucida Console"/>
                        </a:rPr>
                        <a:t>(LBA)</a:t>
                      </a:r>
                      <a:endParaRPr sz="850">
                        <a:latin typeface="Lucida Console"/>
                        <a:cs typeface="Lucida Console"/>
                      </a:endParaRPr>
                    </a:p>
                  </a:txBody>
                  <a:tcPr marL="0" marR="0" marT="10160" marB="0">
                    <a:solidFill>
                      <a:srgbClr val="F8F8F8"/>
                    </a:solidFill>
                  </a:tcPr>
                </a:tc>
                <a:tc>
                  <a:txBody>
                    <a:bodyPr/>
                    <a:lstStyle/>
                    <a:p>
                      <a:pPr algn="ctr">
                        <a:lnSpc>
                          <a:spcPts val="935"/>
                        </a:lnSpc>
                        <a:spcBef>
                          <a:spcPts val="80"/>
                        </a:spcBef>
                      </a:pPr>
                      <a:r>
                        <a:rPr sz="850" spc="15" dirty="0">
                          <a:solidFill>
                            <a:srgbClr val="333333"/>
                          </a:solidFill>
                          <a:latin typeface="Lucida Console"/>
                          <a:cs typeface="Lucida Console"/>
                        </a:rPr>
                        <a:t>53</a:t>
                      </a:r>
                      <a:endParaRPr sz="850">
                        <a:latin typeface="Lucida Console"/>
                        <a:cs typeface="Lucida Console"/>
                      </a:endParaRPr>
                    </a:p>
                  </a:txBody>
                  <a:tcPr marL="0" marR="0" marT="10160" marB="0">
                    <a:solidFill>
                      <a:srgbClr val="F8F8F8"/>
                    </a:solidFill>
                  </a:tcPr>
                </a:tc>
                <a:tc>
                  <a:txBody>
                    <a:bodyPr/>
                    <a:lstStyle/>
                    <a:p>
                      <a:pPr marL="102235">
                        <a:lnSpc>
                          <a:spcPts val="935"/>
                        </a:lnSpc>
                        <a:spcBef>
                          <a:spcPts val="80"/>
                        </a:spcBef>
                      </a:pPr>
                      <a:r>
                        <a:rPr sz="850" dirty="0">
                          <a:solidFill>
                            <a:srgbClr val="333333"/>
                          </a:solidFill>
                          <a:latin typeface="Lucida Console"/>
                          <a:cs typeface="Lucida Console"/>
                        </a:rPr>
                        <a:t>OnTrack</a:t>
                      </a:r>
                      <a:endParaRPr sz="850">
                        <a:latin typeface="Lucida Console"/>
                        <a:cs typeface="Lucida Console"/>
                      </a:endParaRPr>
                    </a:p>
                  </a:txBody>
                  <a:tcPr marL="0" marR="0" marT="10160" marB="0">
                    <a:solidFill>
                      <a:srgbClr val="F8F8F8"/>
                    </a:solidFill>
                  </a:tcPr>
                </a:tc>
                <a:tc>
                  <a:txBody>
                    <a:bodyPr/>
                    <a:lstStyle/>
                    <a:p>
                      <a:pPr algn="r">
                        <a:lnSpc>
                          <a:spcPts val="935"/>
                        </a:lnSpc>
                        <a:spcBef>
                          <a:spcPts val="80"/>
                        </a:spcBef>
                      </a:pPr>
                      <a:r>
                        <a:rPr sz="850" spc="15" dirty="0">
                          <a:solidFill>
                            <a:srgbClr val="333333"/>
                          </a:solidFill>
                          <a:latin typeface="Lucida Console"/>
                          <a:cs typeface="Lucida Console"/>
                        </a:rPr>
                        <a:t>DM6</a:t>
                      </a:r>
                      <a:endParaRPr sz="850">
                        <a:latin typeface="Lucida Console"/>
                        <a:cs typeface="Lucida Console"/>
                      </a:endParaRPr>
                    </a:p>
                  </a:txBody>
                  <a:tcPr marL="0" marR="0" marT="10160" marB="0">
                    <a:solidFill>
                      <a:srgbClr val="F8F8F8"/>
                    </a:solidFill>
                  </a:tcPr>
                </a:tc>
                <a:tc>
                  <a:txBody>
                    <a:bodyPr/>
                    <a:lstStyle/>
                    <a:p>
                      <a:pPr marL="33020" algn="ctr">
                        <a:lnSpc>
                          <a:spcPts val="935"/>
                        </a:lnSpc>
                        <a:spcBef>
                          <a:spcPts val="80"/>
                        </a:spcBef>
                      </a:pPr>
                      <a:r>
                        <a:rPr sz="850" spc="15" dirty="0">
                          <a:solidFill>
                            <a:srgbClr val="333333"/>
                          </a:solidFill>
                          <a:latin typeface="Lucida Console"/>
                          <a:cs typeface="Lucida Console"/>
                        </a:rPr>
                        <a:t>Aux</a:t>
                      </a:r>
                      <a:endParaRPr sz="850">
                        <a:latin typeface="Lucida Console"/>
                        <a:cs typeface="Lucida Console"/>
                      </a:endParaRPr>
                    </a:p>
                  </a:txBody>
                  <a:tcPr marL="0" marR="0" marT="10160" marB="0">
                    <a:solidFill>
                      <a:srgbClr val="F8F8F8"/>
                    </a:solidFill>
                  </a:tcPr>
                </a:tc>
                <a:tc>
                  <a:txBody>
                    <a:bodyPr/>
                    <a:lstStyle/>
                    <a:p>
                      <a:pPr marR="25400" algn="ctr">
                        <a:lnSpc>
                          <a:spcPts val="935"/>
                        </a:lnSpc>
                        <a:spcBef>
                          <a:spcPts val="80"/>
                        </a:spcBef>
                      </a:pPr>
                      <a:r>
                        <a:rPr sz="850" spc="15" dirty="0">
                          <a:solidFill>
                            <a:srgbClr val="333333"/>
                          </a:solidFill>
                          <a:latin typeface="Lucida Console"/>
                          <a:cs typeface="Lucida Console"/>
                        </a:rPr>
                        <a:t>a5</a:t>
                      </a:r>
                      <a:endParaRPr sz="850">
                        <a:latin typeface="Lucida Console"/>
                        <a:cs typeface="Lucida Console"/>
                      </a:endParaRPr>
                    </a:p>
                  </a:txBody>
                  <a:tcPr marL="0" marR="0" marT="10160" marB="0">
                    <a:solidFill>
                      <a:srgbClr val="F8F8F8"/>
                    </a:solidFill>
                  </a:tcPr>
                </a:tc>
                <a:tc gridSpan="2">
                  <a:txBody>
                    <a:bodyPr/>
                    <a:lstStyle/>
                    <a:p>
                      <a:pPr marL="66675">
                        <a:lnSpc>
                          <a:spcPts val="935"/>
                        </a:lnSpc>
                        <a:spcBef>
                          <a:spcPts val="80"/>
                        </a:spcBef>
                      </a:pPr>
                      <a:r>
                        <a:rPr sz="850" spc="15" dirty="0">
                          <a:solidFill>
                            <a:srgbClr val="333333"/>
                          </a:solidFill>
                          <a:latin typeface="Lucida Console"/>
                          <a:cs typeface="Lucida Console"/>
                        </a:rPr>
                        <a:t>FreeBSD</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eb</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9"/>
                  </a:ext>
                </a:extLst>
              </a:tr>
              <a:tr h="201295">
                <a:tc>
                  <a:txBody>
                    <a:bodyPr/>
                    <a:lstStyle/>
                    <a:p>
                      <a:pPr marL="31750">
                        <a:lnSpc>
                          <a:spcPct val="100000"/>
                        </a:lnSpc>
                        <a:spcBef>
                          <a:spcPts val="315"/>
                        </a:spcBef>
                      </a:pPr>
                      <a:r>
                        <a:rPr sz="850" spc="15" dirty="0">
                          <a:solidFill>
                            <a:srgbClr val="333333"/>
                          </a:solidFill>
                          <a:latin typeface="Lucida Console"/>
                          <a:cs typeface="Lucida Console"/>
                        </a:rPr>
                        <a:t>BeOS</a:t>
                      </a:r>
                      <a:r>
                        <a:rPr sz="850" spc="-75" dirty="0">
                          <a:solidFill>
                            <a:srgbClr val="333333"/>
                          </a:solidFill>
                          <a:latin typeface="Lucida Console"/>
                          <a:cs typeface="Lucida Console"/>
                        </a:rPr>
                        <a:t> </a:t>
                      </a:r>
                      <a:r>
                        <a:rPr sz="850" spc="15" dirty="0">
                          <a:solidFill>
                            <a:srgbClr val="333333"/>
                          </a:solidFill>
                          <a:latin typeface="Lucida Console"/>
                          <a:cs typeface="Lucida Console"/>
                        </a:rPr>
                        <a:t>fs</a:t>
                      </a:r>
                      <a:endParaRPr sz="850">
                        <a:latin typeface="Lucida Console"/>
                        <a:cs typeface="Lucida Console"/>
                      </a:endParaRPr>
                    </a:p>
                  </a:txBody>
                  <a:tcPr marL="0" marR="0" marT="40005" marB="0">
                    <a:solidFill>
                      <a:srgbClr val="F8F8F8"/>
                    </a:solidFill>
                  </a:tcPr>
                </a:tc>
                <a:tc gridSpan="3">
                  <a:txBody>
                    <a:bodyPr/>
                    <a:lstStyle/>
                    <a:p>
                      <a:pPr marR="59055" algn="r">
                        <a:lnSpc>
                          <a:spcPct val="100000"/>
                        </a:lnSpc>
                        <a:spcBef>
                          <a:spcPts val="315"/>
                        </a:spcBef>
                      </a:pPr>
                      <a:r>
                        <a:rPr sz="850" dirty="0">
                          <a:solidFill>
                            <a:srgbClr val="333333"/>
                          </a:solidFill>
                          <a:latin typeface="Lucida Console"/>
                          <a:cs typeface="Lucida Console"/>
                        </a:rPr>
                        <a:t>f</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L="66675">
                        <a:lnSpc>
                          <a:spcPct val="100000"/>
                        </a:lnSpc>
                        <a:spcBef>
                          <a:spcPts val="315"/>
                        </a:spcBef>
                      </a:pPr>
                      <a:r>
                        <a:rPr sz="850" spc="15" dirty="0">
                          <a:solidFill>
                            <a:srgbClr val="333333"/>
                          </a:solidFill>
                          <a:latin typeface="Lucida Console"/>
                          <a:cs typeface="Lucida Console"/>
                        </a:rPr>
                        <a:t>W95</a:t>
                      </a:r>
                      <a:endParaRPr sz="850">
                        <a:latin typeface="Lucida Console"/>
                        <a:cs typeface="Lucida Console"/>
                      </a:endParaRPr>
                    </a:p>
                  </a:txBody>
                  <a:tcPr marL="0" marR="0" marT="40005" marB="0">
                    <a:solidFill>
                      <a:srgbClr val="F8F8F8"/>
                    </a:solidFill>
                  </a:tcPr>
                </a:tc>
                <a:tc gridSpan="2">
                  <a:txBody>
                    <a:bodyPr/>
                    <a:lstStyle/>
                    <a:p>
                      <a:pPr>
                        <a:lnSpc>
                          <a:spcPct val="100000"/>
                        </a:lnSpc>
                        <a:spcBef>
                          <a:spcPts val="315"/>
                        </a:spcBef>
                      </a:pPr>
                      <a:r>
                        <a:rPr sz="850" spc="15" dirty="0">
                          <a:solidFill>
                            <a:srgbClr val="333333"/>
                          </a:solidFill>
                          <a:latin typeface="Lucida Console"/>
                          <a:cs typeface="Lucida Console"/>
                        </a:rPr>
                        <a:t>Ext'd</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a:txBody>
                    <a:bodyPr/>
                    <a:lstStyle/>
                    <a:p>
                      <a:pPr algn="ctr">
                        <a:lnSpc>
                          <a:spcPct val="100000"/>
                        </a:lnSpc>
                        <a:spcBef>
                          <a:spcPts val="315"/>
                        </a:spcBef>
                      </a:pPr>
                      <a:r>
                        <a:rPr sz="850" spc="15" dirty="0">
                          <a:solidFill>
                            <a:srgbClr val="333333"/>
                          </a:solidFill>
                          <a:latin typeface="Lucida Console"/>
                          <a:cs typeface="Lucida Console"/>
                        </a:rPr>
                        <a:t>(LBA)</a:t>
                      </a:r>
                      <a:endParaRPr sz="850">
                        <a:latin typeface="Lucida Console"/>
                        <a:cs typeface="Lucida Console"/>
                      </a:endParaRPr>
                    </a:p>
                  </a:txBody>
                  <a:tcPr marL="0" marR="0" marT="40005" marB="0">
                    <a:solidFill>
                      <a:srgbClr val="F8F8F8"/>
                    </a:solidFill>
                  </a:tcPr>
                </a:tc>
                <a:tc>
                  <a:txBody>
                    <a:bodyPr/>
                    <a:lstStyle/>
                    <a:p>
                      <a:pPr algn="ctr">
                        <a:lnSpc>
                          <a:spcPct val="100000"/>
                        </a:lnSpc>
                        <a:spcBef>
                          <a:spcPts val="315"/>
                        </a:spcBef>
                      </a:pPr>
                      <a:r>
                        <a:rPr sz="850" spc="15" dirty="0">
                          <a:solidFill>
                            <a:srgbClr val="333333"/>
                          </a:solidFill>
                          <a:latin typeface="Lucida Console"/>
                          <a:cs typeface="Lucida Console"/>
                        </a:rPr>
                        <a:t>54</a:t>
                      </a:r>
                      <a:endParaRPr sz="850">
                        <a:latin typeface="Lucida Console"/>
                        <a:cs typeface="Lucida Console"/>
                      </a:endParaRPr>
                    </a:p>
                  </a:txBody>
                  <a:tcPr marL="0" marR="0" marT="40005" marB="0">
                    <a:solidFill>
                      <a:srgbClr val="F8F8F8"/>
                    </a:solidFill>
                  </a:tcPr>
                </a:tc>
                <a:tc gridSpan="2">
                  <a:txBody>
                    <a:bodyPr/>
                    <a:lstStyle/>
                    <a:p>
                      <a:pPr marL="102235">
                        <a:lnSpc>
                          <a:spcPct val="100000"/>
                        </a:lnSpc>
                        <a:spcBef>
                          <a:spcPts val="315"/>
                        </a:spcBef>
                      </a:pPr>
                      <a:r>
                        <a:rPr sz="850" spc="15" dirty="0">
                          <a:solidFill>
                            <a:srgbClr val="333333"/>
                          </a:solidFill>
                          <a:latin typeface="Lucida Console"/>
                          <a:cs typeface="Lucida Console"/>
                        </a:rPr>
                        <a:t>OnTrackDM6</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marL="335280">
                        <a:lnSpc>
                          <a:spcPct val="100000"/>
                        </a:lnSpc>
                        <a:spcBef>
                          <a:spcPts val="315"/>
                        </a:spcBef>
                      </a:pPr>
                      <a:r>
                        <a:rPr sz="850" spc="15" dirty="0">
                          <a:solidFill>
                            <a:srgbClr val="333333"/>
                          </a:solidFill>
                          <a:latin typeface="Lucida Console"/>
                          <a:cs typeface="Lucida Console"/>
                        </a:rPr>
                        <a:t>a6</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marL="66675">
                        <a:lnSpc>
                          <a:spcPct val="100000"/>
                        </a:lnSpc>
                        <a:spcBef>
                          <a:spcPts val="315"/>
                        </a:spcBef>
                      </a:pPr>
                      <a:r>
                        <a:rPr sz="850" spc="15" dirty="0">
                          <a:solidFill>
                            <a:srgbClr val="333333"/>
                          </a:solidFill>
                          <a:latin typeface="Lucida Console"/>
                          <a:cs typeface="Lucida Console"/>
                        </a:rPr>
                        <a:t>OpenBSD</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marL="234950">
                        <a:lnSpc>
                          <a:spcPct val="100000"/>
                        </a:lnSpc>
                        <a:spcBef>
                          <a:spcPts val="315"/>
                        </a:spcBef>
                      </a:pPr>
                      <a:r>
                        <a:rPr sz="850" spc="15" dirty="0">
                          <a:solidFill>
                            <a:srgbClr val="333333"/>
                          </a:solidFill>
                          <a:latin typeface="Lucida Console"/>
                          <a:cs typeface="Lucida Console"/>
                        </a:rPr>
                        <a:t>ee</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extLst>
                  <a:ext uri="{0D108BD9-81ED-4DB2-BD59-A6C34878D82A}">
                    <a16:rowId xmlns:a16="http://schemas.microsoft.com/office/drawing/2014/main" val="10010"/>
                  </a:ext>
                </a:extLst>
              </a:tr>
              <a:tr h="140970">
                <a:tc>
                  <a:txBody>
                    <a:bodyPr/>
                    <a:lstStyle/>
                    <a:p>
                      <a:pPr marL="31750">
                        <a:lnSpc>
                          <a:spcPts val="935"/>
                        </a:lnSpc>
                        <a:spcBef>
                          <a:spcPts val="80"/>
                        </a:spcBef>
                      </a:pPr>
                      <a:r>
                        <a:rPr sz="850" spc="15" dirty="0">
                          <a:solidFill>
                            <a:srgbClr val="333333"/>
                          </a:solidFill>
                          <a:latin typeface="Lucida Console"/>
                          <a:cs typeface="Lucida Console"/>
                        </a:rPr>
                        <a:t>GPT</a:t>
                      </a:r>
                      <a:endParaRPr sz="850">
                        <a:latin typeface="Lucida Console"/>
                        <a:cs typeface="Lucida Console"/>
                      </a:endParaRPr>
                    </a:p>
                  </a:txBody>
                  <a:tcPr marL="0" marR="0" marT="10160" marB="0">
                    <a:solidFill>
                      <a:srgbClr val="F8F8F8"/>
                    </a:solidFill>
                  </a:tcPr>
                </a:tc>
                <a:tc gridSpan="3">
                  <a:txBody>
                    <a:bodyPr/>
                    <a:lstStyle/>
                    <a:p>
                      <a:pPr marR="59055" algn="r">
                        <a:lnSpc>
                          <a:spcPts val="935"/>
                        </a:lnSpc>
                        <a:spcBef>
                          <a:spcPts val="80"/>
                        </a:spcBef>
                      </a:pPr>
                      <a:r>
                        <a:rPr sz="850" spc="15" dirty="0">
                          <a:solidFill>
                            <a:srgbClr val="333333"/>
                          </a:solidFill>
                          <a:latin typeface="Lucida Console"/>
                          <a:cs typeface="Lucida Console"/>
                        </a:rPr>
                        <a:t>10</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L="66675">
                        <a:lnSpc>
                          <a:spcPts val="935"/>
                        </a:lnSpc>
                        <a:spcBef>
                          <a:spcPts val="80"/>
                        </a:spcBef>
                      </a:pPr>
                      <a:r>
                        <a:rPr sz="850" dirty="0">
                          <a:solidFill>
                            <a:srgbClr val="333333"/>
                          </a:solidFill>
                          <a:latin typeface="Lucida Console"/>
                          <a:cs typeface="Lucida Console"/>
                        </a:rPr>
                        <a:t>OPUS</a:t>
                      </a:r>
                      <a:endParaRPr sz="850">
                        <a:latin typeface="Lucida Console"/>
                        <a:cs typeface="Lucida Console"/>
                      </a:endParaRPr>
                    </a:p>
                  </a:txBody>
                  <a:tcPr marL="0" marR="0" marT="10160" marB="0">
                    <a:solidFill>
                      <a:srgbClr val="F8F8F8"/>
                    </a:solidFill>
                  </a:tcPr>
                </a:tc>
                <a:tc gridSpan="2">
                  <a:txBody>
                    <a:bodyPr/>
                    <a:lstStyle/>
                    <a:p>
                      <a:pPr>
                        <a:lnSpc>
                          <a:spcPct val="100000"/>
                        </a:lnSpc>
                      </a:pPr>
                      <a:endParaRPr sz="700">
                        <a:latin typeface="Times New Roman"/>
                        <a:cs typeface="Times New Roman"/>
                      </a:endParaRPr>
                    </a:p>
                  </a:txBody>
                  <a:tcPr marL="0" marR="0" marT="0" marB="0">
                    <a:solidFill>
                      <a:srgbClr val="F8F8F8"/>
                    </a:solidFill>
                  </a:tcPr>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algn="ctr">
                        <a:lnSpc>
                          <a:spcPts val="935"/>
                        </a:lnSpc>
                        <a:spcBef>
                          <a:spcPts val="80"/>
                        </a:spcBef>
                      </a:pPr>
                      <a:r>
                        <a:rPr sz="850" spc="15" dirty="0">
                          <a:solidFill>
                            <a:srgbClr val="333333"/>
                          </a:solidFill>
                          <a:latin typeface="Lucida Console"/>
                          <a:cs typeface="Lucida Console"/>
                        </a:rPr>
                        <a:t>55</a:t>
                      </a:r>
                      <a:endParaRPr sz="850">
                        <a:latin typeface="Lucida Console"/>
                        <a:cs typeface="Lucida Console"/>
                      </a:endParaRPr>
                    </a:p>
                  </a:txBody>
                  <a:tcPr marL="0" marR="0" marT="10160" marB="0">
                    <a:solidFill>
                      <a:srgbClr val="F8F8F8"/>
                    </a:solidFill>
                  </a:tcPr>
                </a:tc>
                <a:tc gridSpan="2">
                  <a:txBody>
                    <a:bodyPr/>
                    <a:lstStyle/>
                    <a:p>
                      <a:pPr marL="102235">
                        <a:lnSpc>
                          <a:spcPts val="935"/>
                        </a:lnSpc>
                        <a:spcBef>
                          <a:spcPts val="80"/>
                        </a:spcBef>
                      </a:pPr>
                      <a:r>
                        <a:rPr sz="850" spc="15" dirty="0">
                          <a:solidFill>
                            <a:srgbClr val="333333"/>
                          </a:solidFill>
                          <a:latin typeface="Lucida Console"/>
                          <a:cs typeface="Lucida Console"/>
                        </a:rPr>
                        <a:t>EZ-Drive</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gridSpan="2">
                  <a:txBody>
                    <a:bodyPr/>
                    <a:lstStyle/>
                    <a:p>
                      <a:pPr marL="335280">
                        <a:lnSpc>
                          <a:spcPts val="935"/>
                        </a:lnSpc>
                        <a:spcBef>
                          <a:spcPts val="80"/>
                        </a:spcBef>
                      </a:pPr>
                      <a:r>
                        <a:rPr sz="850" spc="15" dirty="0">
                          <a:solidFill>
                            <a:srgbClr val="333333"/>
                          </a:solidFill>
                          <a:latin typeface="Lucida Console"/>
                          <a:cs typeface="Lucida Console"/>
                        </a:rPr>
                        <a:t>a7</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gridSpan="2">
                  <a:txBody>
                    <a:bodyPr/>
                    <a:lstStyle/>
                    <a:p>
                      <a:pPr marL="66675">
                        <a:lnSpc>
                          <a:spcPts val="935"/>
                        </a:lnSpc>
                        <a:spcBef>
                          <a:spcPts val="80"/>
                        </a:spcBef>
                      </a:pPr>
                      <a:r>
                        <a:rPr sz="850" spc="15" dirty="0">
                          <a:solidFill>
                            <a:srgbClr val="333333"/>
                          </a:solidFill>
                          <a:latin typeface="Lucida Console"/>
                          <a:cs typeface="Lucida Console"/>
                        </a:rPr>
                        <a:t>NeXTSTEP</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gridSpan="2">
                  <a:txBody>
                    <a:bodyPr/>
                    <a:lstStyle/>
                    <a:p>
                      <a:pPr marL="234950">
                        <a:lnSpc>
                          <a:spcPts val="935"/>
                        </a:lnSpc>
                        <a:spcBef>
                          <a:spcPts val="80"/>
                        </a:spcBef>
                      </a:pPr>
                      <a:r>
                        <a:rPr sz="850" spc="15" dirty="0">
                          <a:solidFill>
                            <a:srgbClr val="333333"/>
                          </a:solidFill>
                          <a:latin typeface="Lucida Console"/>
                          <a:cs typeface="Lucida Console"/>
                        </a:rPr>
                        <a:t>ef</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extLst>
                  <a:ext uri="{0D108BD9-81ED-4DB2-BD59-A6C34878D82A}">
                    <a16:rowId xmlns:a16="http://schemas.microsoft.com/office/drawing/2014/main" val="10011"/>
                  </a:ext>
                </a:extLst>
              </a:tr>
              <a:tr h="171450">
                <a:tc gridSpan="4">
                  <a:txBody>
                    <a:bodyPr/>
                    <a:lstStyle/>
                    <a:p>
                      <a:pPr marL="31750">
                        <a:lnSpc>
                          <a:spcPts val="935"/>
                        </a:lnSpc>
                        <a:spcBef>
                          <a:spcPts val="315"/>
                        </a:spcBef>
                      </a:pPr>
                      <a:r>
                        <a:rPr sz="850" spc="15" dirty="0">
                          <a:solidFill>
                            <a:srgbClr val="333333"/>
                          </a:solidFill>
                          <a:latin typeface="Lucida Console"/>
                          <a:cs typeface="Lucida Console"/>
                        </a:rPr>
                        <a:t>EFI</a:t>
                      </a:r>
                      <a:r>
                        <a:rPr sz="850" spc="-35" dirty="0">
                          <a:solidFill>
                            <a:srgbClr val="333333"/>
                          </a:solidFill>
                          <a:latin typeface="Lucida Console"/>
                          <a:cs typeface="Lucida Console"/>
                        </a:rPr>
                        <a:t> </a:t>
                      </a:r>
                      <a:r>
                        <a:rPr sz="850" spc="15" dirty="0">
                          <a:solidFill>
                            <a:srgbClr val="333333"/>
                          </a:solidFill>
                          <a:latin typeface="Lucida Console"/>
                          <a:cs typeface="Lucida Console"/>
                        </a:rPr>
                        <a:t>(FAT-12/16/11</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66675">
                        <a:lnSpc>
                          <a:spcPts val="935"/>
                        </a:lnSpc>
                        <a:spcBef>
                          <a:spcPts val="315"/>
                        </a:spcBef>
                      </a:pPr>
                      <a:r>
                        <a:rPr sz="850" spc="15" dirty="0">
                          <a:solidFill>
                            <a:srgbClr val="333333"/>
                          </a:solidFill>
                          <a:latin typeface="Lucida Console"/>
                          <a:cs typeface="Lucida Console"/>
                        </a:rPr>
                        <a:t>Hidden</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marL="33020">
                        <a:lnSpc>
                          <a:spcPts val="935"/>
                        </a:lnSpc>
                        <a:spcBef>
                          <a:spcPts val="315"/>
                        </a:spcBef>
                      </a:pPr>
                      <a:r>
                        <a:rPr sz="850" spc="15" dirty="0">
                          <a:solidFill>
                            <a:srgbClr val="333333"/>
                          </a:solidFill>
                          <a:latin typeface="Lucida Console"/>
                          <a:cs typeface="Lucida Console"/>
                        </a:rPr>
                        <a:t>FAT12</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a:txBody>
                    <a:bodyPr/>
                    <a:lstStyle/>
                    <a:p>
                      <a:pPr algn="ctr">
                        <a:lnSpc>
                          <a:spcPts val="935"/>
                        </a:lnSpc>
                        <a:spcBef>
                          <a:spcPts val="315"/>
                        </a:spcBef>
                      </a:pPr>
                      <a:r>
                        <a:rPr sz="850" spc="15" dirty="0">
                          <a:solidFill>
                            <a:srgbClr val="333333"/>
                          </a:solidFill>
                          <a:latin typeface="Lucida Console"/>
                          <a:cs typeface="Lucida Console"/>
                        </a:rPr>
                        <a:t>56</a:t>
                      </a:r>
                      <a:endParaRPr sz="850">
                        <a:latin typeface="Lucida Console"/>
                        <a:cs typeface="Lucida Console"/>
                      </a:endParaRPr>
                    </a:p>
                  </a:txBody>
                  <a:tcPr marL="0" marR="0" marT="40005" marB="0">
                    <a:solidFill>
                      <a:srgbClr val="F8F8F8"/>
                    </a:solidFill>
                  </a:tcPr>
                </a:tc>
                <a:tc gridSpan="2">
                  <a:txBody>
                    <a:bodyPr/>
                    <a:lstStyle/>
                    <a:p>
                      <a:pPr marL="102235">
                        <a:lnSpc>
                          <a:spcPts val="935"/>
                        </a:lnSpc>
                        <a:spcBef>
                          <a:spcPts val="315"/>
                        </a:spcBef>
                      </a:pPr>
                      <a:r>
                        <a:rPr sz="850" spc="15" dirty="0">
                          <a:solidFill>
                            <a:srgbClr val="333333"/>
                          </a:solidFill>
                          <a:latin typeface="Lucida Console"/>
                          <a:cs typeface="Lucida Console"/>
                        </a:rPr>
                        <a:t>Golden</a:t>
                      </a:r>
                      <a:r>
                        <a:rPr sz="850" spc="-40" dirty="0">
                          <a:solidFill>
                            <a:srgbClr val="333333"/>
                          </a:solidFill>
                          <a:latin typeface="Lucida Console"/>
                          <a:cs typeface="Lucida Console"/>
                        </a:rPr>
                        <a:t> </a:t>
                      </a:r>
                      <a:r>
                        <a:rPr sz="850" spc="15" dirty="0">
                          <a:solidFill>
                            <a:srgbClr val="333333"/>
                          </a:solidFill>
                          <a:latin typeface="Lucida Console"/>
                          <a:cs typeface="Lucida Console"/>
                        </a:rPr>
                        <a:t>Bow</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marL="335280">
                        <a:lnSpc>
                          <a:spcPts val="935"/>
                        </a:lnSpc>
                        <a:spcBef>
                          <a:spcPts val="315"/>
                        </a:spcBef>
                      </a:pPr>
                      <a:r>
                        <a:rPr sz="850" spc="15" dirty="0">
                          <a:solidFill>
                            <a:srgbClr val="333333"/>
                          </a:solidFill>
                          <a:latin typeface="Lucida Console"/>
                          <a:cs typeface="Lucida Console"/>
                        </a:rPr>
                        <a:t>a8</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a:txBody>
                    <a:bodyPr/>
                    <a:lstStyle/>
                    <a:p>
                      <a:pPr marL="33020" algn="ctr">
                        <a:lnSpc>
                          <a:spcPts val="935"/>
                        </a:lnSpc>
                        <a:spcBef>
                          <a:spcPts val="315"/>
                        </a:spcBef>
                      </a:pPr>
                      <a:r>
                        <a:rPr sz="850" spc="15" dirty="0">
                          <a:solidFill>
                            <a:srgbClr val="333333"/>
                          </a:solidFill>
                          <a:latin typeface="Lucida Console"/>
                          <a:cs typeface="Lucida Console"/>
                        </a:rPr>
                        <a:t>Darwin</a:t>
                      </a:r>
                      <a:endParaRPr sz="850">
                        <a:latin typeface="Lucida Console"/>
                        <a:cs typeface="Lucida Console"/>
                      </a:endParaRPr>
                    </a:p>
                  </a:txBody>
                  <a:tcPr marL="0" marR="0" marT="40005" marB="0">
                    <a:solidFill>
                      <a:srgbClr val="F8F8F8"/>
                    </a:solidFill>
                  </a:tcPr>
                </a:tc>
                <a:tc>
                  <a:txBody>
                    <a:bodyPr/>
                    <a:lstStyle/>
                    <a:p>
                      <a:pPr marL="33020">
                        <a:lnSpc>
                          <a:spcPts val="935"/>
                        </a:lnSpc>
                        <a:spcBef>
                          <a:spcPts val="315"/>
                        </a:spcBef>
                      </a:pPr>
                      <a:r>
                        <a:rPr sz="850" spc="15" dirty="0">
                          <a:solidFill>
                            <a:srgbClr val="333333"/>
                          </a:solidFill>
                          <a:latin typeface="Lucida Console"/>
                          <a:cs typeface="Lucida Console"/>
                        </a:rPr>
                        <a:t>UFS</a:t>
                      </a:r>
                      <a:endParaRPr sz="850">
                        <a:latin typeface="Lucida Console"/>
                        <a:cs typeface="Lucida Console"/>
                      </a:endParaRPr>
                    </a:p>
                  </a:txBody>
                  <a:tcPr marL="0" marR="0" marT="40005" marB="0">
                    <a:solidFill>
                      <a:srgbClr val="F8F8F8"/>
                    </a:solidFill>
                  </a:tcPr>
                </a:tc>
                <a:tc gridSpan="2">
                  <a:txBody>
                    <a:bodyPr/>
                    <a:lstStyle/>
                    <a:p>
                      <a:pPr marL="234950">
                        <a:lnSpc>
                          <a:spcPts val="935"/>
                        </a:lnSpc>
                        <a:spcBef>
                          <a:spcPts val="315"/>
                        </a:spcBef>
                      </a:pPr>
                      <a:r>
                        <a:rPr sz="850" spc="15" dirty="0">
                          <a:solidFill>
                            <a:srgbClr val="333333"/>
                          </a:solidFill>
                          <a:latin typeface="Lucida Console"/>
                          <a:cs typeface="Lucida Console"/>
                        </a:rPr>
                        <a:t>f0</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extLst>
                  <a:ext uri="{0D108BD9-81ED-4DB2-BD59-A6C34878D82A}">
                    <a16:rowId xmlns:a16="http://schemas.microsoft.com/office/drawing/2014/main" val="10012"/>
                  </a:ext>
                </a:extLst>
              </a:tr>
              <a:tr h="201295">
                <a:tc gridSpan="2">
                  <a:txBody>
                    <a:bodyPr/>
                    <a:lstStyle/>
                    <a:p>
                      <a:pPr marL="31750">
                        <a:lnSpc>
                          <a:spcPct val="100000"/>
                        </a:lnSpc>
                        <a:spcBef>
                          <a:spcPts val="315"/>
                        </a:spcBef>
                      </a:pPr>
                      <a:r>
                        <a:rPr sz="850" spc="15" dirty="0">
                          <a:solidFill>
                            <a:srgbClr val="333333"/>
                          </a:solidFill>
                          <a:latin typeface="Lucida Console"/>
                          <a:cs typeface="Lucida Console"/>
                        </a:rPr>
                        <a:t>Linux/PA-RISC</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marL="33020">
                        <a:lnSpc>
                          <a:spcPct val="100000"/>
                        </a:lnSpc>
                        <a:spcBef>
                          <a:spcPts val="315"/>
                        </a:spcBef>
                      </a:pPr>
                      <a:r>
                        <a:rPr sz="850" spc="15" dirty="0">
                          <a:solidFill>
                            <a:srgbClr val="333333"/>
                          </a:solidFill>
                          <a:latin typeface="Lucida Console"/>
                          <a:cs typeface="Lucida Console"/>
                        </a:rPr>
                        <a:t>b12</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marL="66675">
                        <a:lnSpc>
                          <a:spcPct val="100000"/>
                        </a:lnSpc>
                        <a:spcBef>
                          <a:spcPts val="315"/>
                        </a:spcBef>
                      </a:pPr>
                      <a:r>
                        <a:rPr sz="850" spc="15" dirty="0">
                          <a:solidFill>
                            <a:srgbClr val="333333"/>
                          </a:solidFill>
                          <a:latin typeface="Lucida Console"/>
                          <a:cs typeface="Lucida Console"/>
                        </a:rPr>
                        <a:t>Compaq</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marL="33020">
                        <a:lnSpc>
                          <a:spcPct val="100000"/>
                        </a:lnSpc>
                        <a:spcBef>
                          <a:spcPts val="315"/>
                        </a:spcBef>
                      </a:pPr>
                      <a:r>
                        <a:rPr sz="850" spc="15" dirty="0">
                          <a:solidFill>
                            <a:srgbClr val="333333"/>
                          </a:solidFill>
                          <a:latin typeface="Lucida Console"/>
                          <a:cs typeface="Lucida Console"/>
                        </a:rPr>
                        <a:t>diagnost</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a:txBody>
                    <a:bodyPr/>
                    <a:lstStyle/>
                    <a:p>
                      <a:pPr algn="ctr">
                        <a:lnSpc>
                          <a:spcPct val="100000"/>
                        </a:lnSpc>
                        <a:spcBef>
                          <a:spcPts val="315"/>
                        </a:spcBef>
                      </a:pPr>
                      <a:r>
                        <a:rPr sz="850" spc="15" dirty="0">
                          <a:solidFill>
                            <a:srgbClr val="333333"/>
                          </a:solidFill>
                          <a:latin typeface="Lucida Console"/>
                          <a:cs typeface="Lucida Console"/>
                        </a:rPr>
                        <a:t>5c</a:t>
                      </a:r>
                      <a:endParaRPr sz="850">
                        <a:latin typeface="Lucida Console"/>
                        <a:cs typeface="Lucida Console"/>
                      </a:endParaRPr>
                    </a:p>
                  </a:txBody>
                  <a:tcPr marL="0" marR="0" marT="40005" marB="0">
                    <a:solidFill>
                      <a:srgbClr val="F8F8F8"/>
                    </a:solidFill>
                  </a:tcPr>
                </a:tc>
                <a:tc gridSpan="2">
                  <a:txBody>
                    <a:bodyPr/>
                    <a:lstStyle/>
                    <a:p>
                      <a:pPr marL="102235">
                        <a:lnSpc>
                          <a:spcPct val="100000"/>
                        </a:lnSpc>
                        <a:spcBef>
                          <a:spcPts val="315"/>
                        </a:spcBef>
                      </a:pPr>
                      <a:r>
                        <a:rPr sz="850" spc="15" dirty="0">
                          <a:solidFill>
                            <a:srgbClr val="333333"/>
                          </a:solidFill>
                          <a:latin typeface="Lucida Console"/>
                          <a:cs typeface="Lucida Console"/>
                        </a:rPr>
                        <a:t>Priam</a:t>
                      </a:r>
                      <a:r>
                        <a:rPr sz="850" spc="-45" dirty="0">
                          <a:solidFill>
                            <a:srgbClr val="333333"/>
                          </a:solidFill>
                          <a:latin typeface="Lucida Console"/>
                          <a:cs typeface="Lucida Console"/>
                        </a:rPr>
                        <a:t> </a:t>
                      </a:r>
                      <a:r>
                        <a:rPr sz="850" spc="15" dirty="0">
                          <a:solidFill>
                            <a:srgbClr val="333333"/>
                          </a:solidFill>
                          <a:latin typeface="Lucida Console"/>
                          <a:cs typeface="Lucida Console"/>
                        </a:rPr>
                        <a:t>Edisk</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marL="335280">
                        <a:lnSpc>
                          <a:spcPct val="100000"/>
                        </a:lnSpc>
                        <a:spcBef>
                          <a:spcPts val="315"/>
                        </a:spcBef>
                      </a:pPr>
                      <a:r>
                        <a:rPr sz="850" spc="15" dirty="0">
                          <a:solidFill>
                            <a:srgbClr val="333333"/>
                          </a:solidFill>
                          <a:latin typeface="Lucida Console"/>
                          <a:cs typeface="Lucida Console"/>
                        </a:rPr>
                        <a:t>a9</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a:txBody>
                    <a:bodyPr/>
                    <a:lstStyle/>
                    <a:p>
                      <a:pPr marL="33020" algn="ctr">
                        <a:lnSpc>
                          <a:spcPct val="100000"/>
                        </a:lnSpc>
                        <a:spcBef>
                          <a:spcPts val="315"/>
                        </a:spcBef>
                      </a:pPr>
                      <a:r>
                        <a:rPr sz="850" spc="15" dirty="0">
                          <a:solidFill>
                            <a:srgbClr val="333333"/>
                          </a:solidFill>
                          <a:latin typeface="Lucida Console"/>
                          <a:cs typeface="Lucida Console"/>
                        </a:rPr>
                        <a:t>NetBSD</a:t>
                      </a:r>
                      <a:endParaRPr sz="850">
                        <a:latin typeface="Lucida Console"/>
                        <a:cs typeface="Lucida Console"/>
                      </a:endParaRPr>
                    </a:p>
                  </a:txBody>
                  <a:tcPr marL="0" marR="0" marT="40005"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gridSpan="2">
                  <a:txBody>
                    <a:bodyPr/>
                    <a:lstStyle/>
                    <a:p>
                      <a:pPr marL="234950">
                        <a:lnSpc>
                          <a:spcPct val="100000"/>
                        </a:lnSpc>
                        <a:spcBef>
                          <a:spcPts val="315"/>
                        </a:spcBef>
                      </a:pPr>
                      <a:r>
                        <a:rPr sz="850" spc="15" dirty="0">
                          <a:solidFill>
                            <a:srgbClr val="333333"/>
                          </a:solidFill>
                          <a:latin typeface="Lucida Console"/>
                          <a:cs typeface="Lucida Console"/>
                        </a:rPr>
                        <a:t>f1</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extLst>
                  <a:ext uri="{0D108BD9-81ED-4DB2-BD59-A6C34878D82A}">
                    <a16:rowId xmlns:a16="http://schemas.microsoft.com/office/drawing/2014/main" val="10013"/>
                  </a:ext>
                </a:extLst>
              </a:tr>
              <a:tr h="140970">
                <a:tc gridSpan="2">
                  <a:txBody>
                    <a:bodyPr/>
                    <a:lstStyle/>
                    <a:p>
                      <a:pPr marL="31750">
                        <a:lnSpc>
                          <a:spcPts val="935"/>
                        </a:lnSpc>
                        <a:spcBef>
                          <a:spcPts val="80"/>
                        </a:spcBef>
                      </a:pPr>
                      <a:r>
                        <a:rPr sz="850" spc="15" dirty="0">
                          <a:solidFill>
                            <a:srgbClr val="333333"/>
                          </a:solidFill>
                          <a:latin typeface="Lucida Console"/>
                          <a:cs typeface="Lucida Console"/>
                        </a:rPr>
                        <a:t>SpeedStor</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gridSpan="2">
                  <a:txBody>
                    <a:bodyPr/>
                    <a:lstStyle/>
                    <a:p>
                      <a:pPr marL="100330">
                        <a:lnSpc>
                          <a:spcPts val="935"/>
                        </a:lnSpc>
                        <a:spcBef>
                          <a:spcPts val="80"/>
                        </a:spcBef>
                      </a:pPr>
                      <a:r>
                        <a:rPr sz="850" spc="15" dirty="0">
                          <a:solidFill>
                            <a:srgbClr val="333333"/>
                          </a:solidFill>
                          <a:latin typeface="Lucida Console"/>
                          <a:cs typeface="Lucida Console"/>
                        </a:rPr>
                        <a:t>14</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gridSpan="2">
                  <a:txBody>
                    <a:bodyPr/>
                    <a:lstStyle/>
                    <a:p>
                      <a:pPr marL="66675">
                        <a:lnSpc>
                          <a:spcPts val="935"/>
                        </a:lnSpc>
                        <a:spcBef>
                          <a:spcPts val="80"/>
                        </a:spcBef>
                      </a:pPr>
                      <a:r>
                        <a:rPr sz="850" spc="15" dirty="0">
                          <a:solidFill>
                            <a:srgbClr val="333333"/>
                          </a:solidFill>
                          <a:latin typeface="Lucida Console"/>
                          <a:cs typeface="Lucida Console"/>
                        </a:rPr>
                        <a:t>Hidden</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gridSpan="2">
                  <a:txBody>
                    <a:bodyPr/>
                    <a:lstStyle/>
                    <a:p>
                      <a:pPr marL="33020">
                        <a:lnSpc>
                          <a:spcPts val="935"/>
                        </a:lnSpc>
                        <a:spcBef>
                          <a:spcPts val="80"/>
                        </a:spcBef>
                      </a:pPr>
                      <a:r>
                        <a:rPr sz="850" spc="15" dirty="0">
                          <a:solidFill>
                            <a:srgbClr val="333333"/>
                          </a:solidFill>
                          <a:latin typeface="Lucida Console"/>
                          <a:cs typeface="Lucida Console"/>
                        </a:rPr>
                        <a:t>FAT16</a:t>
                      </a:r>
                      <a:r>
                        <a:rPr sz="850" spc="-45" dirty="0">
                          <a:solidFill>
                            <a:srgbClr val="333333"/>
                          </a:solidFill>
                          <a:latin typeface="Lucida Console"/>
                          <a:cs typeface="Lucida Console"/>
                        </a:rPr>
                        <a:t> </a:t>
                      </a:r>
                      <a:r>
                        <a:rPr sz="850" spc="15" dirty="0">
                          <a:solidFill>
                            <a:srgbClr val="333333"/>
                          </a:solidFill>
                          <a:latin typeface="Lucida Console"/>
                          <a:cs typeface="Lucida Console"/>
                        </a:rPr>
                        <a:t>&lt;3</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a:txBody>
                    <a:bodyPr/>
                    <a:lstStyle/>
                    <a:p>
                      <a:pPr algn="ctr">
                        <a:lnSpc>
                          <a:spcPts val="935"/>
                        </a:lnSpc>
                        <a:spcBef>
                          <a:spcPts val="80"/>
                        </a:spcBef>
                      </a:pPr>
                      <a:r>
                        <a:rPr sz="850" spc="15" dirty="0">
                          <a:solidFill>
                            <a:srgbClr val="333333"/>
                          </a:solidFill>
                          <a:latin typeface="Lucida Console"/>
                          <a:cs typeface="Lucida Console"/>
                        </a:rPr>
                        <a:t>61</a:t>
                      </a:r>
                      <a:endParaRPr sz="850">
                        <a:latin typeface="Lucida Console"/>
                        <a:cs typeface="Lucida Console"/>
                      </a:endParaRPr>
                    </a:p>
                  </a:txBody>
                  <a:tcPr marL="0" marR="0" marT="10160" marB="0">
                    <a:solidFill>
                      <a:srgbClr val="F8F8F8"/>
                    </a:solidFill>
                  </a:tcPr>
                </a:tc>
                <a:tc gridSpan="2">
                  <a:txBody>
                    <a:bodyPr/>
                    <a:lstStyle/>
                    <a:p>
                      <a:pPr marL="102235">
                        <a:lnSpc>
                          <a:spcPts val="935"/>
                        </a:lnSpc>
                        <a:spcBef>
                          <a:spcPts val="80"/>
                        </a:spcBef>
                      </a:pPr>
                      <a:r>
                        <a:rPr sz="850" spc="15" dirty="0">
                          <a:solidFill>
                            <a:srgbClr val="333333"/>
                          </a:solidFill>
                          <a:latin typeface="Lucida Console"/>
                          <a:cs typeface="Lucida Console"/>
                        </a:rPr>
                        <a:t>SpeedStor</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gridSpan="2">
                  <a:txBody>
                    <a:bodyPr/>
                    <a:lstStyle/>
                    <a:p>
                      <a:pPr marL="335280">
                        <a:lnSpc>
                          <a:spcPts val="935"/>
                        </a:lnSpc>
                        <a:spcBef>
                          <a:spcPts val="80"/>
                        </a:spcBef>
                      </a:pPr>
                      <a:r>
                        <a:rPr sz="850" spc="15" dirty="0">
                          <a:solidFill>
                            <a:srgbClr val="333333"/>
                          </a:solidFill>
                          <a:latin typeface="Lucida Console"/>
                          <a:cs typeface="Lucida Console"/>
                        </a:rPr>
                        <a:t>ab</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a:txBody>
                    <a:bodyPr/>
                    <a:lstStyle/>
                    <a:p>
                      <a:pPr marL="33020" algn="ctr">
                        <a:lnSpc>
                          <a:spcPts val="935"/>
                        </a:lnSpc>
                        <a:spcBef>
                          <a:spcPts val="80"/>
                        </a:spcBef>
                      </a:pPr>
                      <a:r>
                        <a:rPr sz="850" spc="15" dirty="0">
                          <a:solidFill>
                            <a:srgbClr val="333333"/>
                          </a:solidFill>
                          <a:latin typeface="Lucida Console"/>
                          <a:cs typeface="Lucida Console"/>
                        </a:rPr>
                        <a:t>Darwin</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boot</a:t>
                      </a:r>
                      <a:endParaRPr sz="850">
                        <a:latin typeface="Lucida Console"/>
                        <a:cs typeface="Lucida Console"/>
                      </a:endParaRPr>
                    </a:p>
                  </a:txBody>
                  <a:tcPr marL="0" marR="0" marT="10160" marB="0">
                    <a:solidFill>
                      <a:srgbClr val="F8F8F8"/>
                    </a:solidFill>
                  </a:tcPr>
                </a:tc>
                <a:tc gridSpan="2">
                  <a:txBody>
                    <a:bodyPr/>
                    <a:lstStyle/>
                    <a:p>
                      <a:pPr marL="234950">
                        <a:lnSpc>
                          <a:spcPts val="935"/>
                        </a:lnSpc>
                        <a:spcBef>
                          <a:spcPts val="80"/>
                        </a:spcBef>
                      </a:pPr>
                      <a:r>
                        <a:rPr sz="850" spc="15" dirty="0">
                          <a:solidFill>
                            <a:srgbClr val="333333"/>
                          </a:solidFill>
                          <a:latin typeface="Lucida Console"/>
                          <a:cs typeface="Lucida Console"/>
                        </a:rPr>
                        <a:t>f4</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extLst>
                  <a:ext uri="{0D108BD9-81ED-4DB2-BD59-A6C34878D82A}">
                    <a16:rowId xmlns:a16="http://schemas.microsoft.com/office/drawing/2014/main" val="10014"/>
                  </a:ext>
                </a:extLst>
              </a:tr>
              <a:tr h="171450">
                <a:tc gridSpan="9">
                  <a:txBody>
                    <a:bodyPr/>
                    <a:lstStyle/>
                    <a:p>
                      <a:pPr marL="31750">
                        <a:lnSpc>
                          <a:spcPts val="935"/>
                        </a:lnSpc>
                        <a:spcBef>
                          <a:spcPts val="315"/>
                        </a:spcBef>
                        <a:tabLst>
                          <a:tab pos="1038860" algn="l"/>
                          <a:tab pos="1307465" algn="l"/>
                          <a:tab pos="2382520" algn="l"/>
                        </a:tabLst>
                      </a:pPr>
                      <a:r>
                        <a:rPr sz="850" spc="15" dirty="0">
                          <a:solidFill>
                            <a:srgbClr val="333333"/>
                          </a:solidFill>
                          <a:latin typeface="Lucida Console"/>
                          <a:cs typeface="Lucida Console"/>
                        </a:rPr>
                        <a:t>SpeedStor	16	Hidden</a:t>
                      </a:r>
                      <a:r>
                        <a:rPr sz="850" spc="25" dirty="0">
                          <a:solidFill>
                            <a:srgbClr val="333333"/>
                          </a:solidFill>
                          <a:latin typeface="Lucida Console"/>
                          <a:cs typeface="Lucida Console"/>
                        </a:rPr>
                        <a:t> </a:t>
                      </a:r>
                      <a:r>
                        <a:rPr sz="850" spc="15" dirty="0">
                          <a:solidFill>
                            <a:srgbClr val="333333"/>
                          </a:solidFill>
                          <a:latin typeface="Lucida Console"/>
                          <a:cs typeface="Lucida Console"/>
                        </a:rPr>
                        <a:t>FAT16	63</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102235">
                        <a:lnSpc>
                          <a:spcPts val="935"/>
                        </a:lnSpc>
                        <a:spcBef>
                          <a:spcPts val="315"/>
                        </a:spcBef>
                      </a:pPr>
                      <a:r>
                        <a:rPr sz="850" spc="15" dirty="0">
                          <a:solidFill>
                            <a:srgbClr val="333333"/>
                          </a:solidFill>
                          <a:latin typeface="Lucida Console"/>
                          <a:cs typeface="Lucida Console"/>
                        </a:rPr>
                        <a:t>GNU</a:t>
                      </a:r>
                      <a:r>
                        <a:rPr sz="850" spc="-15" dirty="0">
                          <a:solidFill>
                            <a:srgbClr val="333333"/>
                          </a:solidFill>
                          <a:latin typeface="Lucida Console"/>
                          <a:cs typeface="Lucida Console"/>
                        </a:rPr>
                        <a:t> </a:t>
                      </a:r>
                      <a:r>
                        <a:rPr sz="850" spc="15" dirty="0">
                          <a:solidFill>
                            <a:srgbClr val="333333"/>
                          </a:solidFill>
                          <a:latin typeface="Lucida Console"/>
                          <a:cs typeface="Lucida Console"/>
                        </a:rPr>
                        <a:t>HURD</a:t>
                      </a:r>
                      <a:r>
                        <a:rPr sz="850" spc="-15" dirty="0">
                          <a:solidFill>
                            <a:srgbClr val="333333"/>
                          </a:solidFill>
                          <a:latin typeface="Lucida Console"/>
                          <a:cs typeface="Lucida Console"/>
                        </a:rPr>
                        <a:t> </a:t>
                      </a:r>
                      <a:r>
                        <a:rPr sz="850" spc="15" dirty="0">
                          <a:solidFill>
                            <a:srgbClr val="333333"/>
                          </a:solidFill>
                          <a:latin typeface="Lucida Console"/>
                          <a:cs typeface="Lucida Console"/>
                        </a:rPr>
                        <a:t>or</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a:txBody>
                    <a:bodyPr/>
                    <a:lstStyle/>
                    <a:p>
                      <a:pPr marL="33020" algn="ctr">
                        <a:lnSpc>
                          <a:spcPts val="935"/>
                        </a:lnSpc>
                        <a:spcBef>
                          <a:spcPts val="315"/>
                        </a:spcBef>
                      </a:pPr>
                      <a:r>
                        <a:rPr sz="850" spc="15" dirty="0">
                          <a:solidFill>
                            <a:srgbClr val="333333"/>
                          </a:solidFill>
                          <a:latin typeface="Lucida Console"/>
                          <a:cs typeface="Lucida Console"/>
                        </a:rPr>
                        <a:t>Sys</a:t>
                      </a:r>
                      <a:endParaRPr sz="850">
                        <a:latin typeface="Lucida Console"/>
                        <a:cs typeface="Lucida Console"/>
                      </a:endParaRPr>
                    </a:p>
                  </a:txBody>
                  <a:tcPr marL="0" marR="0" marT="40005" marB="0">
                    <a:solidFill>
                      <a:srgbClr val="F8F8F8"/>
                    </a:solidFill>
                  </a:tcPr>
                </a:tc>
                <a:tc>
                  <a:txBody>
                    <a:bodyPr/>
                    <a:lstStyle/>
                    <a:p>
                      <a:pPr marR="25400" algn="ctr">
                        <a:lnSpc>
                          <a:spcPts val="935"/>
                        </a:lnSpc>
                        <a:spcBef>
                          <a:spcPts val="315"/>
                        </a:spcBef>
                      </a:pPr>
                      <a:r>
                        <a:rPr sz="850" spc="15" dirty="0">
                          <a:solidFill>
                            <a:srgbClr val="333333"/>
                          </a:solidFill>
                          <a:latin typeface="Lucida Console"/>
                          <a:cs typeface="Lucida Console"/>
                        </a:rPr>
                        <a:t>af</a:t>
                      </a:r>
                      <a:endParaRPr sz="850">
                        <a:latin typeface="Lucida Console"/>
                        <a:cs typeface="Lucida Console"/>
                      </a:endParaRPr>
                    </a:p>
                  </a:txBody>
                  <a:tcPr marL="0" marR="0" marT="40005" marB="0">
                    <a:solidFill>
                      <a:srgbClr val="F8F8F8"/>
                    </a:solidFill>
                  </a:tcPr>
                </a:tc>
                <a:tc gridSpan="2">
                  <a:txBody>
                    <a:bodyPr/>
                    <a:lstStyle/>
                    <a:p>
                      <a:pPr marL="66675">
                        <a:lnSpc>
                          <a:spcPts val="935"/>
                        </a:lnSpc>
                        <a:spcBef>
                          <a:spcPts val="315"/>
                        </a:spcBef>
                      </a:pPr>
                      <a:r>
                        <a:rPr sz="850" spc="15" dirty="0">
                          <a:solidFill>
                            <a:srgbClr val="333333"/>
                          </a:solidFill>
                          <a:latin typeface="Lucida Console"/>
                          <a:cs typeface="Lucida Console"/>
                        </a:rPr>
                        <a:t>HFS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HFS+</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marL="234950">
                        <a:lnSpc>
                          <a:spcPts val="935"/>
                        </a:lnSpc>
                        <a:spcBef>
                          <a:spcPts val="315"/>
                        </a:spcBef>
                      </a:pPr>
                      <a:r>
                        <a:rPr sz="850" spc="15" dirty="0">
                          <a:solidFill>
                            <a:srgbClr val="333333"/>
                          </a:solidFill>
                          <a:latin typeface="Lucida Console"/>
                          <a:cs typeface="Lucida Console"/>
                        </a:rPr>
                        <a:t>f2</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extLst>
                  <a:ext uri="{0D108BD9-81ED-4DB2-BD59-A6C34878D82A}">
                    <a16:rowId xmlns:a16="http://schemas.microsoft.com/office/drawing/2014/main" val="10015"/>
                  </a:ext>
                </a:extLst>
              </a:tr>
            </a:tbl>
          </a:graphicData>
        </a:graphic>
      </p:graphicFrame>
      <p:sp>
        <p:nvSpPr>
          <p:cNvPr id="23" name="object 23"/>
          <p:cNvSpPr txBox="1"/>
          <p:nvPr/>
        </p:nvSpPr>
        <p:spPr>
          <a:xfrm>
            <a:off x="1070306" y="5894825"/>
            <a:ext cx="1167765" cy="159385"/>
          </a:xfrm>
          <a:prstGeom prst="rect">
            <a:avLst/>
          </a:prstGeom>
        </p:spPr>
        <p:txBody>
          <a:bodyPr vert="horz" wrap="square" lIns="0" tIns="15875" rIns="0" bIns="0" rtlCol="0">
            <a:spAutoFit/>
          </a:bodyPr>
          <a:lstStyle/>
          <a:p>
            <a:pPr marL="12700">
              <a:lnSpc>
                <a:spcPct val="100000"/>
              </a:lnSpc>
              <a:spcBef>
                <a:spcPts val="125"/>
              </a:spcBef>
              <a:tabLst>
                <a:tab pos="1019810" algn="l"/>
              </a:tabLst>
            </a:pPr>
            <a:r>
              <a:rPr sz="850" spc="15" dirty="0">
                <a:solidFill>
                  <a:srgbClr val="333333"/>
                </a:solidFill>
                <a:latin typeface="Lucida Console"/>
                <a:cs typeface="Lucida Console"/>
              </a:rPr>
              <a:t>DOS secondary</a:t>
            </a:r>
            <a:r>
              <a:rPr sz="850" dirty="0">
                <a:solidFill>
                  <a:srgbClr val="333333"/>
                </a:solidFill>
                <a:latin typeface="Lucida Console"/>
                <a:cs typeface="Lucida Console"/>
              </a:rPr>
              <a:t>	</a:t>
            </a:r>
            <a:r>
              <a:rPr sz="850" spc="15" dirty="0">
                <a:solidFill>
                  <a:srgbClr val="333333"/>
                </a:solidFill>
                <a:latin typeface="Lucida Console"/>
                <a:cs typeface="Lucida Console"/>
              </a:rPr>
              <a:t>17</a:t>
            </a:r>
            <a:endParaRPr sz="850">
              <a:latin typeface="Lucida Console"/>
              <a:cs typeface="Lucida Console"/>
            </a:endParaRPr>
          </a:p>
        </p:txBody>
      </p:sp>
      <p:graphicFrame>
        <p:nvGraphicFramePr>
          <p:cNvPr id="24" name="object 24"/>
          <p:cNvGraphicFramePr>
            <a:graphicFrameLocks noGrp="1"/>
          </p:cNvGraphicFramePr>
          <p:nvPr/>
        </p:nvGraphicFramePr>
        <p:xfrm>
          <a:off x="3402392" y="5931042"/>
          <a:ext cx="2884803" cy="281940"/>
        </p:xfrm>
        <a:graphic>
          <a:graphicData uri="http://schemas.openxmlformats.org/drawingml/2006/table">
            <a:tbl>
              <a:tblPr firstRow="1" bandRow="1">
                <a:tableStyleId>{2D5ABB26-0587-4C30-8999-92F81FD0307C}</a:tableStyleId>
              </a:tblPr>
              <a:tblGrid>
                <a:gridCol w="1308100">
                  <a:extLst>
                    <a:ext uri="{9D8B030D-6E8A-4147-A177-3AD203B41FA5}">
                      <a16:colId xmlns:a16="http://schemas.microsoft.com/office/drawing/2014/main" val="20000"/>
                    </a:ext>
                  </a:extLst>
                </a:gridCol>
                <a:gridCol w="268605">
                  <a:extLst>
                    <a:ext uri="{9D8B030D-6E8A-4147-A177-3AD203B41FA5}">
                      <a16:colId xmlns:a16="http://schemas.microsoft.com/office/drawing/2014/main" val="20001"/>
                    </a:ext>
                  </a:extLst>
                </a:gridCol>
                <a:gridCol w="369569">
                  <a:extLst>
                    <a:ext uri="{9D8B030D-6E8A-4147-A177-3AD203B41FA5}">
                      <a16:colId xmlns:a16="http://schemas.microsoft.com/office/drawing/2014/main" val="20002"/>
                    </a:ext>
                  </a:extLst>
                </a:gridCol>
                <a:gridCol w="537210">
                  <a:extLst>
                    <a:ext uri="{9D8B030D-6E8A-4147-A177-3AD203B41FA5}">
                      <a16:colId xmlns:a16="http://schemas.microsoft.com/office/drawing/2014/main" val="20003"/>
                    </a:ext>
                  </a:extLst>
                </a:gridCol>
                <a:gridCol w="401319">
                  <a:extLst>
                    <a:ext uri="{9D8B030D-6E8A-4147-A177-3AD203B41FA5}">
                      <a16:colId xmlns:a16="http://schemas.microsoft.com/office/drawing/2014/main" val="20004"/>
                    </a:ext>
                  </a:extLst>
                </a:gridCol>
              </a:tblGrid>
              <a:tr h="140970">
                <a:tc>
                  <a:txBody>
                    <a:bodyPr/>
                    <a:lstStyle/>
                    <a:p>
                      <a:pPr marL="31750">
                        <a:lnSpc>
                          <a:spcPts val="865"/>
                        </a:lnSpc>
                        <a:tabLst>
                          <a:tab pos="300355" algn="l"/>
                        </a:tabLst>
                      </a:pPr>
                      <a:r>
                        <a:rPr sz="850" spc="15" dirty="0">
                          <a:solidFill>
                            <a:srgbClr val="333333"/>
                          </a:solidFill>
                          <a:latin typeface="Lucida Console"/>
                          <a:cs typeface="Lucida Console"/>
                        </a:rPr>
                        <a:t>64	Novell</a:t>
                      </a:r>
                      <a:r>
                        <a:rPr sz="850" spc="-35" dirty="0">
                          <a:solidFill>
                            <a:srgbClr val="333333"/>
                          </a:solidFill>
                          <a:latin typeface="Lucida Console"/>
                          <a:cs typeface="Lucida Console"/>
                        </a:rPr>
                        <a:t> </a:t>
                      </a:r>
                      <a:r>
                        <a:rPr sz="850" spc="15" dirty="0">
                          <a:solidFill>
                            <a:srgbClr val="333333"/>
                          </a:solidFill>
                          <a:latin typeface="Lucida Console"/>
                          <a:cs typeface="Lucida Console"/>
                        </a:rPr>
                        <a:t>Netware</a:t>
                      </a:r>
                      <a:endParaRPr sz="850">
                        <a:latin typeface="Lucida Console"/>
                        <a:cs typeface="Lucida Console"/>
                      </a:endParaRPr>
                    </a:p>
                  </a:txBody>
                  <a:tcPr marL="0" marR="0" marT="0" marB="0">
                    <a:solidFill>
                      <a:srgbClr val="F8F8F8"/>
                    </a:solidFill>
                  </a:tcPr>
                </a:tc>
                <a:tc>
                  <a:txBody>
                    <a:bodyPr/>
                    <a:lstStyle/>
                    <a:p>
                      <a:pPr algn="ctr">
                        <a:lnSpc>
                          <a:spcPts val="865"/>
                        </a:lnSpc>
                      </a:pPr>
                      <a:r>
                        <a:rPr sz="850" spc="15" dirty="0">
                          <a:solidFill>
                            <a:srgbClr val="333333"/>
                          </a:solidFill>
                          <a:latin typeface="Lucida Console"/>
                          <a:cs typeface="Lucida Console"/>
                        </a:rPr>
                        <a:t>b7</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spc="15" dirty="0">
                          <a:solidFill>
                            <a:srgbClr val="333333"/>
                          </a:solidFill>
                          <a:latin typeface="Lucida Console"/>
                          <a:cs typeface="Lucida Console"/>
                        </a:rPr>
                        <a:t>BSDI</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spc="15" dirty="0">
                          <a:solidFill>
                            <a:srgbClr val="333333"/>
                          </a:solidFill>
                          <a:latin typeface="Lucida Console"/>
                          <a:cs typeface="Lucida Console"/>
                        </a:rPr>
                        <a:t>fs</a:t>
                      </a:r>
                      <a:endParaRPr sz="850">
                        <a:latin typeface="Lucida Console"/>
                        <a:cs typeface="Lucida Console"/>
                      </a:endParaRPr>
                    </a:p>
                  </a:txBody>
                  <a:tcPr marL="0" marR="0" marT="0" marB="0">
                    <a:solidFill>
                      <a:srgbClr val="F8F8F8"/>
                    </a:solidFill>
                  </a:tcPr>
                </a:tc>
                <a:tc>
                  <a:txBody>
                    <a:bodyPr/>
                    <a:lstStyle/>
                    <a:p>
                      <a:pPr marR="24130" algn="r">
                        <a:lnSpc>
                          <a:spcPts val="865"/>
                        </a:lnSpc>
                      </a:pPr>
                      <a:r>
                        <a:rPr sz="850" spc="15" dirty="0">
                          <a:solidFill>
                            <a:srgbClr val="333333"/>
                          </a:solidFill>
                          <a:latin typeface="Lucida Console"/>
                          <a:cs typeface="Lucida Console"/>
                        </a:rPr>
                        <a:t>fb</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40970">
                <a:tc>
                  <a:txBody>
                    <a:bodyPr/>
                    <a:lstStyle/>
                    <a:p>
                      <a:pPr marL="31750">
                        <a:lnSpc>
                          <a:spcPts val="935"/>
                        </a:lnSpc>
                        <a:spcBef>
                          <a:spcPts val="80"/>
                        </a:spcBef>
                        <a:tabLst>
                          <a:tab pos="300355" algn="l"/>
                        </a:tabLst>
                      </a:pPr>
                      <a:r>
                        <a:rPr sz="850" spc="15" dirty="0">
                          <a:solidFill>
                            <a:srgbClr val="333333"/>
                          </a:solidFill>
                          <a:latin typeface="Lucida Console"/>
                          <a:cs typeface="Lucida Console"/>
                        </a:rPr>
                        <a:t>65	Novell</a:t>
                      </a:r>
                      <a:r>
                        <a:rPr sz="850" spc="-35" dirty="0">
                          <a:solidFill>
                            <a:srgbClr val="333333"/>
                          </a:solidFill>
                          <a:latin typeface="Lucida Console"/>
                          <a:cs typeface="Lucida Console"/>
                        </a:rPr>
                        <a:t> </a:t>
                      </a:r>
                      <a:r>
                        <a:rPr sz="850" spc="15" dirty="0">
                          <a:solidFill>
                            <a:srgbClr val="333333"/>
                          </a:solidFill>
                          <a:latin typeface="Lucida Console"/>
                          <a:cs typeface="Lucida Console"/>
                        </a:rPr>
                        <a:t>Netware</a:t>
                      </a:r>
                      <a:endParaRPr sz="850">
                        <a:latin typeface="Lucida Console"/>
                        <a:cs typeface="Lucida Console"/>
                      </a:endParaRPr>
                    </a:p>
                  </a:txBody>
                  <a:tcPr marL="0" marR="0" marT="10160" marB="0">
                    <a:solidFill>
                      <a:srgbClr val="F8F8F8"/>
                    </a:solidFill>
                  </a:tcPr>
                </a:tc>
                <a:tc>
                  <a:txBody>
                    <a:bodyPr/>
                    <a:lstStyle/>
                    <a:p>
                      <a:pPr algn="ctr">
                        <a:lnSpc>
                          <a:spcPts val="935"/>
                        </a:lnSpc>
                        <a:spcBef>
                          <a:spcPts val="80"/>
                        </a:spcBef>
                      </a:pPr>
                      <a:r>
                        <a:rPr sz="850" spc="15" dirty="0">
                          <a:solidFill>
                            <a:srgbClr val="333333"/>
                          </a:solidFill>
                          <a:latin typeface="Lucida Console"/>
                          <a:cs typeface="Lucida Console"/>
                        </a:rPr>
                        <a:t>b8</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spc="15" dirty="0">
                          <a:solidFill>
                            <a:srgbClr val="333333"/>
                          </a:solidFill>
                          <a:latin typeface="Lucida Console"/>
                          <a:cs typeface="Lucida Console"/>
                        </a:rPr>
                        <a:t>BSDI</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swap</a:t>
                      </a:r>
                      <a:endParaRPr sz="850">
                        <a:latin typeface="Lucida Console"/>
                        <a:cs typeface="Lucida Console"/>
                      </a:endParaRPr>
                    </a:p>
                  </a:txBody>
                  <a:tcPr marL="0" marR="0" marT="10160" marB="0">
                    <a:solidFill>
                      <a:srgbClr val="F8F8F8"/>
                    </a:solidFill>
                  </a:tcPr>
                </a:tc>
                <a:tc>
                  <a:txBody>
                    <a:bodyPr/>
                    <a:lstStyle/>
                    <a:p>
                      <a:pPr marR="24130" algn="r">
                        <a:lnSpc>
                          <a:spcPts val="935"/>
                        </a:lnSpc>
                        <a:spcBef>
                          <a:spcPts val="80"/>
                        </a:spcBef>
                      </a:pPr>
                      <a:r>
                        <a:rPr sz="850" spc="15" dirty="0">
                          <a:solidFill>
                            <a:srgbClr val="333333"/>
                          </a:solidFill>
                          <a:latin typeface="Lucida Console"/>
                          <a:cs typeface="Lucida Console"/>
                        </a:rPr>
                        <a:t>fc</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bl>
          </a:graphicData>
        </a:graphic>
      </p:graphicFrame>
      <p:sp>
        <p:nvSpPr>
          <p:cNvPr id="25" name="object 25"/>
          <p:cNvSpPr txBox="1"/>
          <p:nvPr/>
        </p:nvSpPr>
        <p:spPr>
          <a:xfrm>
            <a:off x="3690144" y="6237862"/>
            <a:ext cx="123507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DiskSecure</a:t>
            </a:r>
            <a:r>
              <a:rPr sz="850" spc="-20" dirty="0">
                <a:solidFill>
                  <a:srgbClr val="333333"/>
                </a:solidFill>
                <a:latin typeface="Lucida Console"/>
                <a:cs typeface="Lucida Console"/>
              </a:rPr>
              <a:t> </a:t>
            </a:r>
            <a:r>
              <a:rPr sz="850" spc="15" dirty="0">
                <a:solidFill>
                  <a:srgbClr val="333333"/>
                </a:solidFill>
                <a:latin typeface="Lucida Console"/>
                <a:cs typeface="Lucida Console"/>
              </a:rPr>
              <a:t>Mult</a:t>
            </a:r>
            <a:r>
              <a:rPr sz="850" spc="-15" dirty="0">
                <a:solidFill>
                  <a:srgbClr val="333333"/>
                </a:solidFill>
                <a:latin typeface="Lucida Console"/>
                <a:cs typeface="Lucida Console"/>
              </a:rPr>
              <a:t> </a:t>
            </a:r>
            <a:r>
              <a:rPr sz="850" spc="15" dirty="0">
                <a:solidFill>
                  <a:srgbClr val="333333"/>
                </a:solidFill>
                <a:latin typeface="Lucida Console"/>
                <a:cs typeface="Lucida Console"/>
              </a:rPr>
              <a:t>bb</a:t>
            </a:r>
            <a:endParaRPr sz="850">
              <a:latin typeface="Lucida Console"/>
              <a:cs typeface="Lucida Console"/>
            </a:endParaRPr>
          </a:p>
        </p:txBody>
      </p:sp>
      <p:sp>
        <p:nvSpPr>
          <p:cNvPr id="26" name="object 26"/>
          <p:cNvSpPr txBox="1"/>
          <p:nvPr/>
        </p:nvSpPr>
        <p:spPr>
          <a:xfrm>
            <a:off x="1070306" y="6028609"/>
            <a:ext cx="1167765" cy="540385"/>
          </a:xfrm>
          <a:prstGeom prst="rect">
            <a:avLst/>
          </a:prstGeom>
        </p:spPr>
        <p:txBody>
          <a:bodyPr vert="horz" wrap="square" lIns="0" tIns="12065" rIns="0" bIns="0" rtlCol="0">
            <a:spAutoFit/>
          </a:bodyPr>
          <a:lstStyle/>
          <a:p>
            <a:pPr marL="12700" marR="5080" algn="just">
              <a:lnSpc>
                <a:spcPct val="132400"/>
              </a:lnSpc>
              <a:spcBef>
                <a:spcPts val="95"/>
              </a:spcBef>
            </a:pPr>
            <a:r>
              <a:rPr sz="850" spc="15" dirty="0">
                <a:solidFill>
                  <a:srgbClr val="333333"/>
                </a:solidFill>
                <a:latin typeface="Lucida Console"/>
                <a:cs typeface="Lucida Console"/>
              </a:rPr>
              <a:t>VMware VMFS</a:t>
            </a:r>
            <a:r>
              <a:rPr sz="850" spc="20" dirty="0">
                <a:solidFill>
                  <a:srgbClr val="333333"/>
                </a:solidFill>
                <a:latin typeface="Lucida Console"/>
                <a:cs typeface="Lucida Console"/>
              </a:rPr>
              <a:t> </a:t>
            </a:r>
            <a:r>
              <a:rPr sz="850" spc="15" dirty="0">
                <a:solidFill>
                  <a:srgbClr val="333333"/>
                </a:solidFill>
                <a:latin typeface="Lucida Console"/>
                <a:cs typeface="Lucida Console"/>
              </a:rPr>
              <a:t>18 </a:t>
            </a:r>
            <a:r>
              <a:rPr sz="850" spc="-500" dirty="0">
                <a:solidFill>
                  <a:srgbClr val="333333"/>
                </a:solidFill>
                <a:latin typeface="Lucida Console"/>
                <a:cs typeface="Lucida Console"/>
              </a:rPr>
              <a:t> </a:t>
            </a:r>
            <a:r>
              <a:rPr sz="850" spc="15" dirty="0">
                <a:solidFill>
                  <a:srgbClr val="333333"/>
                </a:solidFill>
                <a:latin typeface="Lucida Console"/>
                <a:cs typeface="Lucida Console"/>
              </a:rPr>
              <a:t>VMware</a:t>
            </a:r>
            <a:r>
              <a:rPr sz="850" spc="-25" dirty="0">
                <a:solidFill>
                  <a:srgbClr val="333333"/>
                </a:solidFill>
                <a:latin typeface="Lucida Console"/>
                <a:cs typeface="Lucida Console"/>
              </a:rPr>
              <a:t> </a:t>
            </a:r>
            <a:r>
              <a:rPr sz="850" spc="15" dirty="0">
                <a:solidFill>
                  <a:srgbClr val="333333"/>
                </a:solidFill>
                <a:latin typeface="Lucida Console"/>
                <a:cs typeface="Lucida Console"/>
              </a:rPr>
              <a:t>VMKCORE</a:t>
            </a:r>
            <a:r>
              <a:rPr sz="850" spc="-20" dirty="0">
                <a:solidFill>
                  <a:srgbClr val="333333"/>
                </a:solidFill>
                <a:latin typeface="Lucida Console"/>
                <a:cs typeface="Lucida Console"/>
              </a:rPr>
              <a:t> </a:t>
            </a:r>
            <a:r>
              <a:rPr sz="850" spc="15" dirty="0">
                <a:solidFill>
                  <a:srgbClr val="333333"/>
                </a:solidFill>
                <a:latin typeface="Lucida Console"/>
                <a:cs typeface="Lucida Console"/>
              </a:rPr>
              <a:t>1b </a:t>
            </a:r>
            <a:r>
              <a:rPr sz="850" spc="-500" dirty="0">
                <a:solidFill>
                  <a:srgbClr val="333333"/>
                </a:solidFill>
                <a:latin typeface="Lucida Console"/>
                <a:cs typeface="Lucida Console"/>
              </a:rPr>
              <a:t> </a:t>
            </a:r>
            <a:r>
              <a:rPr sz="850" spc="15" dirty="0">
                <a:solidFill>
                  <a:srgbClr val="333333"/>
                </a:solidFill>
                <a:latin typeface="Lucida Console"/>
                <a:cs typeface="Lucida Console"/>
              </a:rPr>
              <a:t>Linux</a:t>
            </a:r>
            <a:r>
              <a:rPr sz="850" spc="-25" dirty="0">
                <a:solidFill>
                  <a:srgbClr val="333333"/>
                </a:solidFill>
                <a:latin typeface="Lucida Console"/>
                <a:cs typeface="Lucida Console"/>
              </a:rPr>
              <a:t> </a:t>
            </a:r>
            <a:r>
              <a:rPr sz="850" spc="15" dirty="0">
                <a:solidFill>
                  <a:srgbClr val="333333"/>
                </a:solidFill>
                <a:latin typeface="Lucida Console"/>
                <a:cs typeface="Lucida Console"/>
              </a:rPr>
              <a:t>raid</a:t>
            </a:r>
            <a:r>
              <a:rPr sz="850" spc="-20" dirty="0">
                <a:solidFill>
                  <a:srgbClr val="333333"/>
                </a:solidFill>
                <a:latin typeface="Lucida Console"/>
                <a:cs typeface="Lucida Console"/>
              </a:rPr>
              <a:t> </a:t>
            </a:r>
            <a:r>
              <a:rPr sz="850" spc="15" dirty="0">
                <a:solidFill>
                  <a:srgbClr val="333333"/>
                </a:solidFill>
                <a:latin typeface="Lucida Console"/>
                <a:cs typeface="Lucida Console"/>
              </a:rPr>
              <a:t>auto1c</a:t>
            </a:r>
            <a:endParaRPr sz="850">
              <a:latin typeface="Lucida Console"/>
              <a:cs typeface="Lucida Console"/>
            </a:endParaRPr>
          </a:p>
        </p:txBody>
      </p:sp>
      <p:sp>
        <p:nvSpPr>
          <p:cNvPr id="27" name="object 27"/>
          <p:cNvSpPr txBox="1"/>
          <p:nvPr/>
        </p:nvSpPr>
        <p:spPr>
          <a:xfrm>
            <a:off x="2346637" y="5857091"/>
            <a:ext cx="1235075" cy="88328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Hidden</a:t>
            </a:r>
            <a:r>
              <a:rPr sz="850" spc="55" dirty="0">
                <a:solidFill>
                  <a:srgbClr val="333333"/>
                </a:solidFill>
                <a:latin typeface="Lucida Console"/>
                <a:cs typeface="Lucida Console"/>
              </a:rPr>
              <a:t> </a:t>
            </a:r>
            <a:r>
              <a:rPr sz="850" spc="15" dirty="0">
                <a:solidFill>
                  <a:srgbClr val="333333"/>
                </a:solidFill>
                <a:latin typeface="Lucida Console"/>
                <a:cs typeface="Lucida Console"/>
              </a:rPr>
              <a:t>HPFS/NTF </a:t>
            </a:r>
            <a:r>
              <a:rPr sz="850" spc="20" dirty="0">
                <a:solidFill>
                  <a:srgbClr val="333333"/>
                </a:solidFill>
                <a:latin typeface="Lucida Console"/>
                <a:cs typeface="Lucida Console"/>
              </a:rPr>
              <a:t> </a:t>
            </a:r>
            <a:r>
              <a:rPr sz="850" spc="15" dirty="0">
                <a:solidFill>
                  <a:srgbClr val="333333"/>
                </a:solidFill>
                <a:latin typeface="Lucida Console"/>
                <a:cs typeface="Lucida Console"/>
              </a:rPr>
              <a:t>AST SmartSleep </a:t>
            </a:r>
            <a:r>
              <a:rPr sz="850" spc="20" dirty="0">
                <a:solidFill>
                  <a:srgbClr val="333333"/>
                </a:solidFill>
                <a:latin typeface="Lucida Console"/>
                <a:cs typeface="Lucida Console"/>
              </a:rPr>
              <a:t> </a:t>
            </a:r>
            <a:r>
              <a:rPr sz="850" spc="15" dirty="0">
                <a:solidFill>
                  <a:srgbClr val="333333"/>
                </a:solidFill>
                <a:latin typeface="Lucida Console"/>
                <a:cs typeface="Lucida Console"/>
              </a:rPr>
              <a:t>Hidden</a:t>
            </a:r>
            <a:r>
              <a:rPr sz="850" spc="-10" dirty="0">
                <a:solidFill>
                  <a:srgbClr val="333333"/>
                </a:solidFill>
                <a:latin typeface="Lucida Console"/>
                <a:cs typeface="Lucida Console"/>
              </a:rPr>
              <a:t> </a:t>
            </a:r>
            <a:r>
              <a:rPr sz="850" spc="15" dirty="0">
                <a:solidFill>
                  <a:srgbClr val="333333"/>
                </a:solidFill>
                <a:latin typeface="Lucida Console"/>
                <a:cs typeface="Lucida Console"/>
              </a:rPr>
              <a:t>W95</a:t>
            </a:r>
            <a:r>
              <a:rPr sz="850" spc="-10" dirty="0">
                <a:solidFill>
                  <a:srgbClr val="333333"/>
                </a:solidFill>
                <a:latin typeface="Lucida Console"/>
                <a:cs typeface="Lucida Console"/>
              </a:rPr>
              <a:t> </a:t>
            </a:r>
            <a:r>
              <a:rPr sz="850" spc="15" dirty="0">
                <a:solidFill>
                  <a:srgbClr val="333333"/>
                </a:solidFill>
                <a:latin typeface="Lucida Console"/>
                <a:cs typeface="Lucida Console"/>
              </a:rPr>
              <a:t>FAT3</a:t>
            </a:r>
            <a:r>
              <a:rPr sz="850" spc="-10" dirty="0">
                <a:solidFill>
                  <a:srgbClr val="333333"/>
                </a:solidFill>
                <a:latin typeface="Lucida Console"/>
                <a:cs typeface="Lucida Console"/>
              </a:rPr>
              <a:t> </a:t>
            </a:r>
            <a:r>
              <a:rPr sz="850" spc="15" dirty="0">
                <a:solidFill>
                  <a:srgbClr val="333333"/>
                </a:solidFill>
                <a:latin typeface="Lucida Console"/>
                <a:cs typeface="Lucida Console"/>
              </a:rPr>
              <a:t>70 </a:t>
            </a:r>
            <a:r>
              <a:rPr sz="850" spc="-495" dirty="0">
                <a:solidFill>
                  <a:srgbClr val="333333"/>
                </a:solidFill>
                <a:latin typeface="Lucida Console"/>
                <a:cs typeface="Lucida Console"/>
              </a:rPr>
              <a:t> </a:t>
            </a:r>
            <a:r>
              <a:rPr sz="850" spc="15" dirty="0">
                <a:solidFill>
                  <a:srgbClr val="333333"/>
                </a:solidFill>
                <a:latin typeface="Lucida Console"/>
                <a:cs typeface="Lucida Console"/>
              </a:rPr>
              <a:t>Hidden</a:t>
            </a:r>
            <a:r>
              <a:rPr sz="850" spc="-10" dirty="0">
                <a:solidFill>
                  <a:srgbClr val="333333"/>
                </a:solidFill>
                <a:latin typeface="Lucida Console"/>
                <a:cs typeface="Lucida Console"/>
              </a:rPr>
              <a:t> </a:t>
            </a:r>
            <a:r>
              <a:rPr sz="850" spc="15" dirty="0">
                <a:solidFill>
                  <a:srgbClr val="333333"/>
                </a:solidFill>
                <a:latin typeface="Lucida Console"/>
                <a:cs typeface="Lucida Console"/>
              </a:rPr>
              <a:t>W95</a:t>
            </a:r>
            <a:r>
              <a:rPr sz="850" spc="-10" dirty="0">
                <a:solidFill>
                  <a:srgbClr val="333333"/>
                </a:solidFill>
                <a:latin typeface="Lucida Console"/>
                <a:cs typeface="Lucida Console"/>
              </a:rPr>
              <a:t> </a:t>
            </a:r>
            <a:r>
              <a:rPr sz="850" spc="15" dirty="0">
                <a:solidFill>
                  <a:srgbClr val="333333"/>
                </a:solidFill>
                <a:latin typeface="Lucida Console"/>
                <a:cs typeface="Lucida Console"/>
              </a:rPr>
              <a:t>FAT3</a:t>
            </a:r>
            <a:r>
              <a:rPr sz="850" spc="-10" dirty="0">
                <a:solidFill>
                  <a:srgbClr val="333333"/>
                </a:solidFill>
                <a:latin typeface="Lucida Console"/>
                <a:cs typeface="Lucida Console"/>
              </a:rPr>
              <a:t> </a:t>
            </a:r>
            <a:r>
              <a:rPr sz="850" spc="15" dirty="0">
                <a:solidFill>
                  <a:srgbClr val="333333"/>
                </a:solidFill>
                <a:latin typeface="Lucida Console"/>
                <a:cs typeface="Lucida Console"/>
              </a:rPr>
              <a:t>75 </a:t>
            </a:r>
            <a:r>
              <a:rPr sz="850" spc="-495" dirty="0">
                <a:solidFill>
                  <a:srgbClr val="333333"/>
                </a:solidFill>
                <a:latin typeface="Lucida Console"/>
                <a:cs typeface="Lucida Console"/>
              </a:rPr>
              <a:t> </a:t>
            </a:r>
            <a:r>
              <a:rPr sz="850" spc="15" dirty="0">
                <a:solidFill>
                  <a:srgbClr val="333333"/>
                </a:solidFill>
                <a:latin typeface="Lucida Console"/>
                <a:cs typeface="Lucida Console"/>
              </a:rPr>
              <a:t>Hidden</a:t>
            </a:r>
            <a:r>
              <a:rPr sz="850" spc="-10" dirty="0">
                <a:solidFill>
                  <a:srgbClr val="333333"/>
                </a:solidFill>
                <a:latin typeface="Lucida Console"/>
                <a:cs typeface="Lucida Console"/>
              </a:rPr>
              <a:t> </a:t>
            </a:r>
            <a:r>
              <a:rPr sz="850" spc="15" dirty="0">
                <a:solidFill>
                  <a:srgbClr val="333333"/>
                </a:solidFill>
                <a:latin typeface="Lucida Console"/>
                <a:cs typeface="Lucida Console"/>
              </a:rPr>
              <a:t>W95</a:t>
            </a:r>
            <a:r>
              <a:rPr sz="850" spc="-10" dirty="0">
                <a:solidFill>
                  <a:srgbClr val="333333"/>
                </a:solidFill>
                <a:latin typeface="Lucida Console"/>
                <a:cs typeface="Lucida Console"/>
              </a:rPr>
              <a:t> </a:t>
            </a:r>
            <a:r>
              <a:rPr sz="850" spc="15" dirty="0">
                <a:solidFill>
                  <a:srgbClr val="333333"/>
                </a:solidFill>
                <a:latin typeface="Lucida Console"/>
                <a:cs typeface="Lucida Console"/>
              </a:rPr>
              <a:t>FAT1</a:t>
            </a:r>
            <a:r>
              <a:rPr sz="850" spc="-10" dirty="0">
                <a:solidFill>
                  <a:srgbClr val="333333"/>
                </a:solidFill>
                <a:latin typeface="Lucida Console"/>
                <a:cs typeface="Lucida Console"/>
              </a:rPr>
              <a:t> </a:t>
            </a:r>
            <a:r>
              <a:rPr sz="850" spc="15" dirty="0">
                <a:solidFill>
                  <a:srgbClr val="333333"/>
                </a:solidFill>
                <a:latin typeface="Lucida Console"/>
                <a:cs typeface="Lucida Console"/>
              </a:rPr>
              <a:t>80</a:t>
            </a:r>
            <a:endParaRPr sz="850">
              <a:latin typeface="Lucida Console"/>
              <a:cs typeface="Lucida Console"/>
            </a:endParaRPr>
          </a:p>
        </p:txBody>
      </p:sp>
      <p:sp>
        <p:nvSpPr>
          <p:cNvPr id="28" name="object 28"/>
          <p:cNvSpPr txBox="1"/>
          <p:nvPr/>
        </p:nvSpPr>
        <p:spPr>
          <a:xfrm>
            <a:off x="3690144" y="6371647"/>
            <a:ext cx="63055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PC/IX</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Old</a:t>
            </a:r>
            <a:r>
              <a:rPr sz="850" spc="-60" dirty="0">
                <a:solidFill>
                  <a:srgbClr val="333333"/>
                </a:solidFill>
                <a:latin typeface="Lucida Console"/>
                <a:cs typeface="Lucida Console"/>
              </a:rPr>
              <a:t> </a:t>
            </a:r>
            <a:r>
              <a:rPr sz="850" spc="15" dirty="0">
                <a:solidFill>
                  <a:srgbClr val="333333"/>
                </a:solidFill>
                <a:latin typeface="Lucida Console"/>
                <a:cs typeface="Lucida Console"/>
              </a:rPr>
              <a:t>Minix</a:t>
            </a:r>
            <a:endParaRPr sz="850">
              <a:latin typeface="Lucida Console"/>
              <a:cs typeface="Lucida Console"/>
            </a:endParaRPr>
          </a:p>
        </p:txBody>
      </p:sp>
      <p:sp>
        <p:nvSpPr>
          <p:cNvPr id="29" name="object 29"/>
          <p:cNvSpPr txBox="1"/>
          <p:nvPr/>
        </p:nvSpPr>
        <p:spPr>
          <a:xfrm>
            <a:off x="4764949" y="6200128"/>
            <a:ext cx="1503680" cy="540385"/>
          </a:xfrm>
          <a:prstGeom prst="rect">
            <a:avLst/>
          </a:prstGeom>
        </p:spPr>
        <p:txBody>
          <a:bodyPr vert="horz" wrap="square" lIns="0" tIns="12065" rIns="0" bIns="0" rtlCol="0">
            <a:spAutoFit/>
          </a:bodyPr>
          <a:lstStyle/>
          <a:p>
            <a:pPr marL="12700" marR="5080" indent="268605" algn="just">
              <a:lnSpc>
                <a:spcPct val="132400"/>
              </a:lnSpc>
              <a:spcBef>
                <a:spcPts val="95"/>
              </a:spcBef>
            </a:pPr>
            <a:r>
              <a:rPr sz="850" spc="15" dirty="0">
                <a:solidFill>
                  <a:srgbClr val="333333"/>
                </a:solidFill>
                <a:latin typeface="Lucida Console"/>
                <a:cs typeface="Lucida Console"/>
              </a:rPr>
              <a:t>Boot</a:t>
            </a:r>
            <a:r>
              <a:rPr sz="850" spc="-10" dirty="0">
                <a:solidFill>
                  <a:srgbClr val="333333"/>
                </a:solidFill>
                <a:latin typeface="Lucida Console"/>
                <a:cs typeface="Lucida Console"/>
              </a:rPr>
              <a:t> </a:t>
            </a:r>
            <a:r>
              <a:rPr sz="850" spc="15" dirty="0">
                <a:solidFill>
                  <a:srgbClr val="333333"/>
                </a:solidFill>
                <a:latin typeface="Lucida Console"/>
                <a:cs typeface="Lucida Console"/>
              </a:rPr>
              <a:t>Wizard</a:t>
            </a:r>
            <a:r>
              <a:rPr sz="850" spc="-10" dirty="0">
                <a:solidFill>
                  <a:srgbClr val="333333"/>
                </a:solidFill>
                <a:latin typeface="Lucida Console"/>
                <a:cs typeface="Lucida Console"/>
              </a:rPr>
              <a:t> </a:t>
            </a:r>
            <a:r>
              <a:rPr sz="850" spc="15" dirty="0">
                <a:solidFill>
                  <a:srgbClr val="333333"/>
                </a:solidFill>
                <a:latin typeface="Lucida Console"/>
                <a:cs typeface="Lucida Console"/>
              </a:rPr>
              <a:t>hid</a:t>
            </a:r>
            <a:r>
              <a:rPr sz="850" spc="-10" dirty="0">
                <a:solidFill>
                  <a:srgbClr val="333333"/>
                </a:solidFill>
                <a:latin typeface="Lucida Console"/>
                <a:cs typeface="Lucida Console"/>
              </a:rPr>
              <a:t> </a:t>
            </a:r>
            <a:r>
              <a:rPr sz="850" spc="15" dirty="0">
                <a:solidFill>
                  <a:srgbClr val="333333"/>
                </a:solidFill>
                <a:latin typeface="Lucida Console"/>
                <a:cs typeface="Lucida Console"/>
              </a:rPr>
              <a:t>fd </a:t>
            </a:r>
            <a:r>
              <a:rPr sz="850" spc="-500" dirty="0">
                <a:solidFill>
                  <a:srgbClr val="333333"/>
                </a:solidFill>
                <a:latin typeface="Lucida Console"/>
                <a:cs typeface="Lucida Console"/>
              </a:rPr>
              <a:t> </a:t>
            </a:r>
            <a:r>
              <a:rPr sz="850" spc="15" dirty="0">
                <a:solidFill>
                  <a:srgbClr val="333333"/>
                </a:solidFill>
                <a:latin typeface="Lucida Console"/>
                <a:cs typeface="Lucida Console"/>
              </a:rPr>
              <a:t>bc</a:t>
            </a:r>
            <a:r>
              <a:rPr sz="850" spc="509" dirty="0">
                <a:solidFill>
                  <a:srgbClr val="333333"/>
                </a:solidFill>
                <a:latin typeface="Lucida Console"/>
                <a:cs typeface="Lucida Console"/>
              </a:rPr>
              <a:t> </a:t>
            </a:r>
            <a:r>
              <a:rPr sz="850" spc="15" dirty="0">
                <a:solidFill>
                  <a:srgbClr val="333333"/>
                </a:solidFill>
                <a:latin typeface="Lucida Console"/>
                <a:cs typeface="Lucida Console"/>
              </a:rPr>
              <a:t>Acronis</a:t>
            </a:r>
            <a:r>
              <a:rPr sz="850" spc="5" dirty="0">
                <a:solidFill>
                  <a:srgbClr val="333333"/>
                </a:solidFill>
                <a:latin typeface="Lucida Console"/>
                <a:cs typeface="Lucida Console"/>
              </a:rPr>
              <a:t> </a:t>
            </a:r>
            <a:r>
              <a:rPr sz="850" spc="15" dirty="0">
                <a:solidFill>
                  <a:srgbClr val="333333"/>
                </a:solidFill>
                <a:latin typeface="Lucida Console"/>
                <a:cs typeface="Lucida Console"/>
              </a:rPr>
              <a:t>FAT32</a:t>
            </a:r>
            <a:r>
              <a:rPr sz="850" dirty="0">
                <a:solidFill>
                  <a:srgbClr val="333333"/>
                </a:solidFill>
                <a:latin typeface="Lucida Console"/>
                <a:cs typeface="Lucida Console"/>
              </a:rPr>
              <a:t> </a:t>
            </a:r>
            <a:r>
              <a:rPr sz="850" spc="15" dirty="0">
                <a:solidFill>
                  <a:srgbClr val="333333"/>
                </a:solidFill>
                <a:latin typeface="Lucida Console"/>
                <a:cs typeface="Lucida Console"/>
              </a:rPr>
              <a:t>L</a:t>
            </a:r>
            <a:r>
              <a:rPr sz="850" dirty="0">
                <a:solidFill>
                  <a:srgbClr val="333333"/>
                </a:solidFill>
                <a:latin typeface="Lucida Console"/>
                <a:cs typeface="Lucida Console"/>
              </a:rPr>
              <a:t> </a:t>
            </a:r>
            <a:r>
              <a:rPr sz="850" spc="15" dirty="0">
                <a:solidFill>
                  <a:srgbClr val="333333"/>
                </a:solidFill>
                <a:latin typeface="Lucida Console"/>
                <a:cs typeface="Lucida Console"/>
              </a:rPr>
              <a:t>fe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be</a:t>
            </a:r>
            <a:r>
              <a:rPr sz="850" spc="520" dirty="0">
                <a:solidFill>
                  <a:srgbClr val="333333"/>
                </a:solidFill>
                <a:latin typeface="Lucida Console"/>
                <a:cs typeface="Lucida Console"/>
              </a:rPr>
              <a:t> </a:t>
            </a:r>
            <a:r>
              <a:rPr sz="850" spc="15" dirty="0">
                <a:solidFill>
                  <a:srgbClr val="333333"/>
                </a:solidFill>
                <a:latin typeface="Lucida Console"/>
                <a:cs typeface="Lucida Console"/>
              </a:rPr>
              <a:t>Solaris</a:t>
            </a:r>
            <a:r>
              <a:rPr sz="850" spc="5" dirty="0">
                <a:solidFill>
                  <a:srgbClr val="333333"/>
                </a:solidFill>
                <a:latin typeface="Lucida Console"/>
                <a:cs typeface="Lucida Console"/>
              </a:rPr>
              <a:t> </a:t>
            </a:r>
            <a:r>
              <a:rPr sz="850" spc="15" dirty="0">
                <a:solidFill>
                  <a:srgbClr val="333333"/>
                </a:solidFill>
                <a:latin typeface="Lucida Console"/>
                <a:cs typeface="Lucida Console"/>
              </a:rPr>
              <a:t>boot</a:t>
            </a:r>
            <a:r>
              <a:rPr sz="850" spc="509" dirty="0">
                <a:solidFill>
                  <a:srgbClr val="333333"/>
                </a:solidFill>
                <a:latin typeface="Lucida Console"/>
                <a:cs typeface="Lucida Console"/>
              </a:rPr>
              <a:t> </a:t>
            </a:r>
            <a:r>
              <a:rPr sz="850" spc="15" dirty="0">
                <a:solidFill>
                  <a:srgbClr val="333333"/>
                </a:solidFill>
                <a:latin typeface="Lucida Console"/>
                <a:cs typeface="Lucida Console"/>
              </a:rPr>
              <a:t>ff</a:t>
            </a:r>
            <a:endParaRPr sz="850">
              <a:latin typeface="Lucida Console"/>
              <a:cs typeface="Lucida Console"/>
            </a:endParaRPr>
          </a:p>
        </p:txBody>
      </p:sp>
      <p:sp>
        <p:nvSpPr>
          <p:cNvPr id="30" name="object 30"/>
          <p:cNvSpPr txBox="1"/>
          <p:nvPr/>
        </p:nvSpPr>
        <p:spPr>
          <a:xfrm>
            <a:off x="1070306" y="6543165"/>
            <a:ext cx="1167765" cy="368935"/>
          </a:xfrm>
          <a:prstGeom prst="rect">
            <a:avLst/>
          </a:prstGeom>
        </p:spPr>
        <p:txBody>
          <a:bodyPr vert="horz" wrap="square" lIns="0" tIns="12065" rIns="0" bIns="0" rtlCol="0">
            <a:spAutoFit/>
          </a:bodyPr>
          <a:lstStyle/>
          <a:p>
            <a:pPr marL="12700" marR="5080">
              <a:lnSpc>
                <a:spcPct val="132400"/>
              </a:lnSpc>
              <a:spcBef>
                <a:spcPts val="95"/>
              </a:spcBef>
              <a:tabLst>
                <a:tab pos="1019810" algn="l"/>
              </a:tabLst>
            </a:pPr>
            <a:r>
              <a:rPr sz="850" spc="15" dirty="0">
                <a:solidFill>
                  <a:srgbClr val="333333"/>
                </a:solidFill>
                <a:latin typeface="Lucida Console"/>
                <a:cs typeface="Lucida Console"/>
              </a:rPr>
              <a:t>LANstep	1e  BBT</a:t>
            </a:r>
            <a:endParaRPr sz="850">
              <a:latin typeface="Lucida Console"/>
              <a:cs typeface="Lucida Console"/>
            </a:endParaRPr>
          </a:p>
        </p:txBody>
      </p:sp>
      <p:sp>
        <p:nvSpPr>
          <p:cNvPr id="31" name="object 3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94"/>
            <a:ext cx="5651500" cy="667385"/>
            <a:chOff x="959124" y="368294"/>
            <a:chExt cx="5651500" cy="667385"/>
          </a:xfrm>
        </p:grpSpPr>
        <p:sp>
          <p:nvSpPr>
            <p:cNvPr id="3" name="object 3"/>
            <p:cNvSpPr/>
            <p:nvPr/>
          </p:nvSpPr>
          <p:spPr>
            <a:xfrm>
              <a:off x="963889" y="373059"/>
              <a:ext cx="5641975" cy="657860"/>
            </a:xfrm>
            <a:custGeom>
              <a:avLst/>
              <a:gdLst/>
              <a:ahLst/>
              <a:cxnLst/>
              <a:rect l="l" t="t" r="r" b="b"/>
              <a:pathLst>
                <a:path w="5641975" h="657860">
                  <a:moveTo>
                    <a:pt x="5620751" y="657492"/>
                  </a:moveTo>
                  <a:lnTo>
                    <a:pt x="20659" y="657492"/>
                  </a:lnTo>
                  <a:lnTo>
                    <a:pt x="17629" y="656901"/>
                  </a:lnTo>
                  <a:lnTo>
                    <a:pt x="0" y="636794"/>
                  </a:lnTo>
                  <a:lnTo>
                    <a:pt x="0" y="633706"/>
                  </a:lnTo>
                  <a:lnTo>
                    <a:pt x="0" y="20659"/>
                  </a:lnTo>
                  <a:lnTo>
                    <a:pt x="20659" y="0"/>
                  </a:lnTo>
                  <a:lnTo>
                    <a:pt x="5620751" y="0"/>
                  </a:lnTo>
                  <a:lnTo>
                    <a:pt x="5641421" y="20659"/>
                  </a:lnTo>
                  <a:lnTo>
                    <a:pt x="5641421" y="636794"/>
                  </a:lnTo>
                  <a:lnTo>
                    <a:pt x="5623791" y="656901"/>
                  </a:lnTo>
                  <a:lnTo>
                    <a:pt x="5620751" y="657492"/>
                  </a:lnTo>
                  <a:close/>
                </a:path>
              </a:pathLst>
            </a:custGeom>
            <a:solidFill>
              <a:srgbClr val="F8F8F8"/>
            </a:solidFill>
          </p:spPr>
          <p:txBody>
            <a:bodyPr wrap="square" lIns="0" tIns="0" rIns="0" bIns="0" rtlCol="0"/>
            <a:lstStyle/>
            <a:p>
              <a:endParaRPr/>
            </a:p>
          </p:txBody>
        </p:sp>
        <p:sp>
          <p:nvSpPr>
            <p:cNvPr id="4" name="object 4"/>
            <p:cNvSpPr/>
            <p:nvPr/>
          </p:nvSpPr>
          <p:spPr>
            <a:xfrm>
              <a:off x="963889" y="373059"/>
              <a:ext cx="5641975" cy="657860"/>
            </a:xfrm>
            <a:custGeom>
              <a:avLst/>
              <a:gdLst/>
              <a:ahLst/>
              <a:cxnLst/>
              <a:rect l="l" t="t" r="r" b="b"/>
              <a:pathLst>
                <a:path w="5641975" h="657860">
                  <a:moveTo>
                    <a:pt x="0" y="633706"/>
                  </a:moveTo>
                  <a:lnTo>
                    <a:pt x="0" y="23823"/>
                  </a:lnTo>
                  <a:lnTo>
                    <a:pt x="0" y="20659"/>
                  </a:lnTo>
                  <a:lnTo>
                    <a:pt x="600" y="17610"/>
                  </a:lnTo>
                  <a:lnTo>
                    <a:pt x="1810" y="14703"/>
                  </a:lnTo>
                  <a:lnTo>
                    <a:pt x="3020" y="11759"/>
                  </a:lnTo>
                  <a:lnTo>
                    <a:pt x="4745" y="9195"/>
                  </a:lnTo>
                  <a:lnTo>
                    <a:pt x="6975" y="6994"/>
                  </a:lnTo>
                  <a:lnTo>
                    <a:pt x="9214" y="4726"/>
                  </a:lnTo>
                  <a:lnTo>
                    <a:pt x="11787" y="2973"/>
                  </a:lnTo>
                  <a:lnTo>
                    <a:pt x="14703" y="1782"/>
                  </a:lnTo>
                  <a:lnTo>
                    <a:pt x="17629" y="590"/>
                  </a:lnTo>
                  <a:lnTo>
                    <a:pt x="20659" y="0"/>
                  </a:lnTo>
                  <a:lnTo>
                    <a:pt x="23823" y="0"/>
                  </a:lnTo>
                  <a:lnTo>
                    <a:pt x="5617597" y="0"/>
                  </a:lnTo>
                  <a:lnTo>
                    <a:pt x="5620751" y="0"/>
                  </a:lnTo>
                  <a:lnTo>
                    <a:pt x="5623791" y="590"/>
                  </a:lnTo>
                  <a:lnTo>
                    <a:pt x="5626717" y="1753"/>
                  </a:lnTo>
                  <a:lnTo>
                    <a:pt x="5629633" y="2973"/>
                  </a:lnTo>
                  <a:lnTo>
                    <a:pt x="5632206" y="4726"/>
                  </a:lnTo>
                  <a:lnTo>
                    <a:pt x="5634445" y="6994"/>
                  </a:lnTo>
                  <a:lnTo>
                    <a:pt x="5636675" y="9195"/>
                  </a:lnTo>
                  <a:lnTo>
                    <a:pt x="5638400" y="11759"/>
                  </a:lnTo>
                  <a:lnTo>
                    <a:pt x="5639610" y="14703"/>
                  </a:lnTo>
                  <a:lnTo>
                    <a:pt x="5640820" y="17610"/>
                  </a:lnTo>
                  <a:lnTo>
                    <a:pt x="5641421" y="20659"/>
                  </a:lnTo>
                  <a:lnTo>
                    <a:pt x="5641421" y="23823"/>
                  </a:lnTo>
                  <a:lnTo>
                    <a:pt x="5641421" y="633706"/>
                  </a:lnTo>
                  <a:lnTo>
                    <a:pt x="5641421" y="636794"/>
                  </a:lnTo>
                  <a:lnTo>
                    <a:pt x="5640820" y="639815"/>
                  </a:lnTo>
                  <a:lnTo>
                    <a:pt x="5617597" y="657530"/>
                  </a:lnTo>
                  <a:lnTo>
                    <a:pt x="23823" y="657530"/>
                  </a:lnTo>
                  <a:lnTo>
                    <a:pt x="0" y="636794"/>
                  </a:lnTo>
                  <a:lnTo>
                    <a:pt x="0" y="63370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47"/>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6" name="object 6"/>
          <p:cNvSpPr txBox="1"/>
          <p:nvPr/>
        </p:nvSpPr>
        <p:spPr>
          <a:xfrm>
            <a:off x="946424" y="1142736"/>
            <a:ext cx="5633720" cy="407034"/>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对！这个</a:t>
            </a:r>
            <a:r>
              <a:rPr sz="950" spc="50" dirty="0">
                <a:solidFill>
                  <a:srgbClr val="333333"/>
                </a:solidFill>
                <a:latin typeface="Trebuchet MS"/>
                <a:cs typeface="Trebuchet MS"/>
              </a:rPr>
              <a:t>mkfs</a:t>
            </a:r>
            <a:r>
              <a:rPr sz="950" spc="20" dirty="0">
                <a:solidFill>
                  <a:srgbClr val="333333"/>
                </a:solidFill>
                <a:latin typeface="微软雅黑"/>
                <a:cs typeface="微软雅黑"/>
              </a:rPr>
              <a:t>命令很贴心地把常用的文件系统名称用后缀的方式保存成了多个命令文件，用起来也非常 </a:t>
            </a:r>
            <a:r>
              <a:rPr sz="950" spc="25" dirty="0">
                <a:solidFill>
                  <a:srgbClr val="333333"/>
                </a:solidFill>
                <a:latin typeface="微软雅黑"/>
                <a:cs typeface="微软雅黑"/>
              </a:rPr>
              <a:t>简单</a:t>
            </a:r>
            <a:r>
              <a:rPr sz="950" spc="65" dirty="0">
                <a:solidFill>
                  <a:srgbClr val="333333"/>
                </a:solidFill>
                <a:latin typeface="Trebuchet MS"/>
                <a:cs typeface="Trebuchet MS"/>
              </a:rPr>
              <a:t>—mkfs.</a:t>
            </a:r>
            <a:r>
              <a:rPr sz="950" spc="25" dirty="0">
                <a:solidFill>
                  <a:srgbClr val="333333"/>
                </a:solidFill>
                <a:latin typeface="微软雅黑"/>
                <a:cs typeface="微软雅黑"/>
              </a:rPr>
              <a:t>文件类型名称。例如要格式分区为</a:t>
            </a:r>
            <a:r>
              <a:rPr sz="950" spc="35" dirty="0">
                <a:solidFill>
                  <a:srgbClr val="333333"/>
                </a:solidFill>
                <a:latin typeface="Trebuchet MS"/>
                <a:cs typeface="Trebuchet MS"/>
              </a:rPr>
              <a:t>XFS</a:t>
            </a:r>
            <a:r>
              <a:rPr sz="950" spc="25" dirty="0">
                <a:solidFill>
                  <a:srgbClr val="333333"/>
                </a:solidFill>
                <a:latin typeface="微软雅黑"/>
                <a:cs typeface="微软雅黑"/>
              </a:rPr>
              <a:t>的文件系统，则命令应为</a:t>
            </a:r>
            <a:r>
              <a:rPr sz="950" spc="25" dirty="0">
                <a:solidFill>
                  <a:srgbClr val="333333"/>
                </a:solidFill>
                <a:latin typeface="Trebuchet MS"/>
                <a:cs typeface="Trebuchet MS"/>
              </a:rPr>
              <a:t>mkfs.xfs</a:t>
            </a:r>
            <a:r>
              <a:rPr sz="950" spc="-40" dirty="0">
                <a:solidFill>
                  <a:srgbClr val="333333"/>
                </a:solidFill>
                <a:latin typeface="Trebuchet MS"/>
                <a:cs typeface="Trebuchet MS"/>
              </a:rPr>
              <a:t> </a:t>
            </a:r>
            <a:r>
              <a:rPr sz="950" spc="10" dirty="0">
                <a:solidFill>
                  <a:srgbClr val="333333"/>
                </a:solidFill>
                <a:latin typeface="Trebuchet MS"/>
                <a:cs typeface="Trebuchet MS"/>
              </a:rPr>
              <a:t>/dev/sdb1</a:t>
            </a:r>
            <a:r>
              <a:rPr sz="950" spc="25" dirty="0">
                <a:solidFill>
                  <a:srgbClr val="333333"/>
                </a:solidFill>
                <a:latin typeface="微软雅黑"/>
                <a:cs typeface="微软雅黑"/>
              </a:rPr>
              <a:t>。</a:t>
            </a:r>
            <a:endParaRPr sz="950">
              <a:latin typeface="微软雅黑"/>
              <a:cs typeface="微软雅黑"/>
            </a:endParaRPr>
          </a:p>
        </p:txBody>
      </p:sp>
      <p:grpSp>
        <p:nvGrpSpPr>
          <p:cNvPr id="7" name="object 7"/>
          <p:cNvGrpSpPr/>
          <p:nvPr/>
        </p:nvGrpSpPr>
        <p:grpSpPr>
          <a:xfrm>
            <a:off x="959124" y="1702404"/>
            <a:ext cx="5651500" cy="2039620"/>
            <a:chOff x="959124" y="1702404"/>
            <a:chExt cx="5651500" cy="2039620"/>
          </a:xfrm>
        </p:grpSpPr>
        <p:sp>
          <p:nvSpPr>
            <p:cNvPr id="8" name="object 8"/>
            <p:cNvSpPr/>
            <p:nvPr/>
          </p:nvSpPr>
          <p:spPr>
            <a:xfrm>
              <a:off x="963889" y="1707168"/>
              <a:ext cx="5641975" cy="2030095"/>
            </a:xfrm>
            <a:custGeom>
              <a:avLst/>
              <a:gdLst/>
              <a:ahLst/>
              <a:cxnLst/>
              <a:rect l="l" t="t" r="r" b="b"/>
              <a:pathLst>
                <a:path w="5641975" h="2030095">
                  <a:moveTo>
                    <a:pt x="5620752" y="2029730"/>
                  </a:moveTo>
                  <a:lnTo>
                    <a:pt x="20659" y="2029730"/>
                  </a:lnTo>
                  <a:lnTo>
                    <a:pt x="17629" y="2029101"/>
                  </a:lnTo>
                  <a:lnTo>
                    <a:pt x="0" y="2009108"/>
                  </a:lnTo>
                  <a:lnTo>
                    <a:pt x="0" y="2005944"/>
                  </a:lnTo>
                  <a:lnTo>
                    <a:pt x="0" y="20621"/>
                  </a:lnTo>
                  <a:lnTo>
                    <a:pt x="20659" y="0"/>
                  </a:lnTo>
                  <a:lnTo>
                    <a:pt x="5620752" y="0"/>
                  </a:lnTo>
                  <a:lnTo>
                    <a:pt x="5641421" y="20621"/>
                  </a:lnTo>
                  <a:lnTo>
                    <a:pt x="5641421" y="2009108"/>
                  </a:lnTo>
                  <a:lnTo>
                    <a:pt x="5623792" y="2029101"/>
                  </a:lnTo>
                  <a:lnTo>
                    <a:pt x="5620752" y="2029730"/>
                  </a:lnTo>
                  <a:close/>
                </a:path>
              </a:pathLst>
            </a:custGeom>
            <a:solidFill>
              <a:srgbClr val="F8F8F8"/>
            </a:solidFill>
          </p:spPr>
          <p:txBody>
            <a:bodyPr wrap="square" lIns="0" tIns="0" rIns="0" bIns="0" rtlCol="0"/>
            <a:lstStyle/>
            <a:p>
              <a:endParaRPr/>
            </a:p>
          </p:txBody>
        </p:sp>
        <p:sp>
          <p:nvSpPr>
            <p:cNvPr id="9" name="object 9"/>
            <p:cNvSpPr/>
            <p:nvPr/>
          </p:nvSpPr>
          <p:spPr>
            <a:xfrm>
              <a:off x="963889" y="1707168"/>
              <a:ext cx="5641975" cy="2030095"/>
            </a:xfrm>
            <a:custGeom>
              <a:avLst/>
              <a:gdLst/>
              <a:ahLst/>
              <a:cxnLst/>
              <a:rect l="l" t="t" r="r" b="b"/>
              <a:pathLst>
                <a:path w="5641975" h="2030095">
                  <a:moveTo>
                    <a:pt x="0" y="2005944"/>
                  </a:moveTo>
                  <a:lnTo>
                    <a:pt x="0" y="23823"/>
                  </a:lnTo>
                  <a:lnTo>
                    <a:pt x="0" y="20621"/>
                  </a:lnTo>
                  <a:lnTo>
                    <a:pt x="600" y="17572"/>
                  </a:lnTo>
                  <a:lnTo>
                    <a:pt x="1810" y="14665"/>
                  </a:lnTo>
                  <a:lnTo>
                    <a:pt x="3020" y="11721"/>
                  </a:lnTo>
                  <a:lnTo>
                    <a:pt x="4745" y="9119"/>
                  </a:lnTo>
                  <a:lnTo>
                    <a:pt x="6975" y="6927"/>
                  </a:lnTo>
                  <a:lnTo>
                    <a:pt x="9214" y="4688"/>
                  </a:lnTo>
                  <a:lnTo>
                    <a:pt x="11787" y="2982"/>
                  </a:lnTo>
                  <a:lnTo>
                    <a:pt x="14703" y="1791"/>
                  </a:lnTo>
                  <a:lnTo>
                    <a:pt x="17629" y="600"/>
                  </a:lnTo>
                  <a:lnTo>
                    <a:pt x="20659" y="0"/>
                  </a:lnTo>
                  <a:lnTo>
                    <a:pt x="23823" y="0"/>
                  </a:lnTo>
                  <a:lnTo>
                    <a:pt x="5617597" y="0"/>
                  </a:lnTo>
                  <a:lnTo>
                    <a:pt x="5620752" y="0"/>
                  </a:lnTo>
                  <a:lnTo>
                    <a:pt x="5623792" y="562"/>
                  </a:lnTo>
                  <a:lnTo>
                    <a:pt x="5626717" y="1715"/>
                  </a:lnTo>
                  <a:lnTo>
                    <a:pt x="5629633" y="2944"/>
                  </a:lnTo>
                  <a:lnTo>
                    <a:pt x="5632206" y="4688"/>
                  </a:lnTo>
                  <a:lnTo>
                    <a:pt x="5634446" y="6927"/>
                  </a:lnTo>
                  <a:lnTo>
                    <a:pt x="5636675" y="9119"/>
                  </a:lnTo>
                  <a:lnTo>
                    <a:pt x="5638400" y="11721"/>
                  </a:lnTo>
                  <a:lnTo>
                    <a:pt x="5639610" y="14665"/>
                  </a:lnTo>
                  <a:lnTo>
                    <a:pt x="5640821" y="17572"/>
                  </a:lnTo>
                  <a:lnTo>
                    <a:pt x="5641421" y="20621"/>
                  </a:lnTo>
                  <a:lnTo>
                    <a:pt x="5641421" y="23823"/>
                  </a:lnTo>
                  <a:lnTo>
                    <a:pt x="5641421" y="2005944"/>
                  </a:lnTo>
                  <a:lnTo>
                    <a:pt x="5641421" y="2009108"/>
                  </a:lnTo>
                  <a:lnTo>
                    <a:pt x="5640821" y="2012119"/>
                  </a:lnTo>
                  <a:lnTo>
                    <a:pt x="5639610" y="2015026"/>
                  </a:lnTo>
                  <a:lnTo>
                    <a:pt x="5638400" y="2017932"/>
                  </a:lnTo>
                  <a:lnTo>
                    <a:pt x="5617597" y="2029768"/>
                  </a:lnTo>
                  <a:lnTo>
                    <a:pt x="23823" y="2029768"/>
                  </a:lnTo>
                  <a:lnTo>
                    <a:pt x="1810" y="2014988"/>
                  </a:lnTo>
                  <a:lnTo>
                    <a:pt x="600" y="2012119"/>
                  </a:lnTo>
                  <a:lnTo>
                    <a:pt x="0" y="2009108"/>
                  </a:lnTo>
                  <a:lnTo>
                    <a:pt x="0" y="2005944"/>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1788190"/>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4599350"/>
            <a:ext cx="5651500" cy="2553970"/>
            <a:chOff x="959124" y="4599350"/>
            <a:chExt cx="5651500" cy="2553970"/>
          </a:xfrm>
        </p:grpSpPr>
        <p:sp>
          <p:nvSpPr>
            <p:cNvPr id="12" name="object 12"/>
            <p:cNvSpPr/>
            <p:nvPr/>
          </p:nvSpPr>
          <p:spPr>
            <a:xfrm>
              <a:off x="963889" y="4604114"/>
              <a:ext cx="5641975" cy="2544445"/>
            </a:xfrm>
            <a:custGeom>
              <a:avLst/>
              <a:gdLst/>
              <a:ahLst/>
              <a:cxnLst/>
              <a:rect l="l" t="t" r="r" b="b"/>
              <a:pathLst>
                <a:path w="5641975" h="2544445">
                  <a:moveTo>
                    <a:pt x="5620752" y="2544319"/>
                  </a:moveTo>
                  <a:lnTo>
                    <a:pt x="20659" y="2544319"/>
                  </a:lnTo>
                  <a:lnTo>
                    <a:pt x="17629" y="2543728"/>
                  </a:lnTo>
                  <a:lnTo>
                    <a:pt x="0" y="2523697"/>
                  </a:lnTo>
                  <a:lnTo>
                    <a:pt x="0" y="2520533"/>
                  </a:lnTo>
                  <a:lnTo>
                    <a:pt x="0" y="20659"/>
                  </a:lnTo>
                  <a:lnTo>
                    <a:pt x="20659" y="0"/>
                  </a:lnTo>
                  <a:lnTo>
                    <a:pt x="5620752" y="0"/>
                  </a:lnTo>
                  <a:lnTo>
                    <a:pt x="5641421" y="20659"/>
                  </a:lnTo>
                  <a:lnTo>
                    <a:pt x="5641421" y="2523697"/>
                  </a:lnTo>
                  <a:lnTo>
                    <a:pt x="5623792" y="2543728"/>
                  </a:lnTo>
                  <a:lnTo>
                    <a:pt x="5620752" y="2544319"/>
                  </a:lnTo>
                  <a:close/>
                </a:path>
              </a:pathLst>
            </a:custGeom>
            <a:solidFill>
              <a:srgbClr val="F8F8F8"/>
            </a:solidFill>
          </p:spPr>
          <p:txBody>
            <a:bodyPr wrap="square" lIns="0" tIns="0" rIns="0" bIns="0" rtlCol="0"/>
            <a:lstStyle/>
            <a:p>
              <a:endParaRPr/>
            </a:p>
          </p:txBody>
        </p:sp>
        <p:sp>
          <p:nvSpPr>
            <p:cNvPr id="13" name="object 13"/>
            <p:cNvSpPr/>
            <p:nvPr/>
          </p:nvSpPr>
          <p:spPr>
            <a:xfrm>
              <a:off x="963889" y="4604114"/>
              <a:ext cx="5641975" cy="2544445"/>
            </a:xfrm>
            <a:custGeom>
              <a:avLst/>
              <a:gdLst/>
              <a:ahLst/>
              <a:cxnLst/>
              <a:rect l="l" t="t" r="r" b="b"/>
              <a:pathLst>
                <a:path w="5641975" h="2544445">
                  <a:moveTo>
                    <a:pt x="0" y="2520533"/>
                  </a:moveTo>
                  <a:lnTo>
                    <a:pt x="0" y="23823"/>
                  </a:lnTo>
                  <a:lnTo>
                    <a:pt x="0" y="20659"/>
                  </a:lnTo>
                  <a:lnTo>
                    <a:pt x="600" y="17610"/>
                  </a:lnTo>
                  <a:lnTo>
                    <a:pt x="1810" y="14703"/>
                  </a:lnTo>
                  <a:lnTo>
                    <a:pt x="3020" y="11759"/>
                  </a:lnTo>
                  <a:lnTo>
                    <a:pt x="4745" y="9157"/>
                  </a:lnTo>
                  <a:lnTo>
                    <a:pt x="6975" y="6956"/>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56"/>
                  </a:lnTo>
                  <a:lnTo>
                    <a:pt x="5636675" y="9157"/>
                  </a:lnTo>
                  <a:lnTo>
                    <a:pt x="5638400" y="11721"/>
                  </a:lnTo>
                  <a:lnTo>
                    <a:pt x="5639610" y="14665"/>
                  </a:lnTo>
                  <a:lnTo>
                    <a:pt x="5640821" y="17610"/>
                  </a:lnTo>
                  <a:lnTo>
                    <a:pt x="5641421" y="20659"/>
                  </a:lnTo>
                  <a:lnTo>
                    <a:pt x="5641421" y="23823"/>
                  </a:lnTo>
                  <a:lnTo>
                    <a:pt x="5641421" y="2520533"/>
                  </a:lnTo>
                  <a:lnTo>
                    <a:pt x="5641421" y="2523697"/>
                  </a:lnTo>
                  <a:lnTo>
                    <a:pt x="5640821" y="2526708"/>
                  </a:lnTo>
                  <a:lnTo>
                    <a:pt x="5639610" y="2529615"/>
                  </a:lnTo>
                  <a:lnTo>
                    <a:pt x="5638400" y="2532559"/>
                  </a:lnTo>
                  <a:lnTo>
                    <a:pt x="5617597" y="2544357"/>
                  </a:lnTo>
                  <a:lnTo>
                    <a:pt x="23823" y="2544357"/>
                  </a:lnTo>
                  <a:lnTo>
                    <a:pt x="1810" y="2529577"/>
                  </a:lnTo>
                  <a:lnTo>
                    <a:pt x="600" y="2526708"/>
                  </a:lnTo>
                  <a:lnTo>
                    <a:pt x="0" y="2523697"/>
                  </a:lnTo>
                  <a:lnTo>
                    <a:pt x="0" y="2520533"/>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4685136"/>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3849093"/>
            <a:ext cx="5614035" cy="1328420"/>
          </a:xfrm>
          <a:prstGeom prst="rect">
            <a:avLst/>
          </a:prstGeom>
        </p:spPr>
        <p:txBody>
          <a:bodyPr vert="horz" wrap="square" lIns="0" tIns="12065" rIns="0" bIns="0" rtlCol="0">
            <a:spAutoFit/>
          </a:bodyPr>
          <a:lstStyle/>
          <a:p>
            <a:pPr marL="12700" marR="5080" algn="just">
              <a:lnSpc>
                <a:spcPct val="131600"/>
              </a:lnSpc>
              <a:spcBef>
                <a:spcPts val="95"/>
              </a:spcBef>
            </a:pPr>
            <a:r>
              <a:rPr sz="950" spc="25" dirty="0">
                <a:solidFill>
                  <a:srgbClr val="333333"/>
                </a:solidFill>
                <a:latin typeface="微软雅黑"/>
                <a:cs typeface="微软雅黑"/>
              </a:rPr>
              <a:t>终于完成了存储设备的分区和格式化操作，接下来就是要来挂载并使用存储设备了。与之相关的步骤也 非常简单：首先是创建一个用于挂载设备的挂载点目录；然后使用</a:t>
            </a:r>
            <a:r>
              <a:rPr sz="950" spc="65" dirty="0">
                <a:solidFill>
                  <a:srgbClr val="333333"/>
                </a:solidFill>
                <a:latin typeface="Trebuchet MS"/>
                <a:cs typeface="Trebuchet MS"/>
              </a:rPr>
              <a:t>mount</a:t>
            </a:r>
            <a:r>
              <a:rPr sz="950" spc="20" dirty="0">
                <a:solidFill>
                  <a:srgbClr val="333333"/>
                </a:solidFill>
                <a:latin typeface="微软雅黑"/>
                <a:cs typeface="微软雅黑"/>
              </a:rPr>
              <a:t>命令将存储设备与挂载点进行 </a:t>
            </a:r>
            <a:r>
              <a:rPr sz="950" spc="25" dirty="0">
                <a:solidFill>
                  <a:srgbClr val="333333"/>
                </a:solidFill>
                <a:latin typeface="微软雅黑"/>
                <a:cs typeface="微软雅黑"/>
              </a:rPr>
              <a:t>关联；最后使用</a:t>
            </a:r>
            <a:r>
              <a:rPr sz="950" spc="20" dirty="0">
                <a:solidFill>
                  <a:srgbClr val="333333"/>
                </a:solidFill>
                <a:latin typeface="Trebuchet MS"/>
                <a:cs typeface="Trebuchet MS"/>
              </a:rPr>
              <a:t>df</a:t>
            </a:r>
            <a:r>
              <a:rPr sz="950" spc="-40" dirty="0">
                <a:solidFill>
                  <a:srgbClr val="333333"/>
                </a:solidFill>
                <a:latin typeface="Trebuchet MS"/>
                <a:cs typeface="Trebuchet MS"/>
              </a:rPr>
              <a:t> </a:t>
            </a:r>
            <a:r>
              <a:rPr sz="950" spc="20" dirty="0">
                <a:solidFill>
                  <a:srgbClr val="333333"/>
                </a:solidFill>
                <a:latin typeface="Trebuchet MS"/>
                <a:cs typeface="Trebuchet MS"/>
              </a:rPr>
              <a:t>-h</a:t>
            </a:r>
            <a:r>
              <a:rPr sz="950" spc="25" dirty="0">
                <a:solidFill>
                  <a:srgbClr val="333333"/>
                </a:solidFill>
                <a:latin typeface="微软雅黑"/>
                <a:cs typeface="微软雅黑"/>
              </a:rPr>
              <a:t>命令来查看挂载状态和硬盘使用量信息。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2580640">
              <a:lnSpc>
                <a:spcPct val="132400"/>
              </a:lnSpc>
            </a:pPr>
            <a:r>
              <a:rPr sz="850" spc="15" dirty="0">
                <a:solidFill>
                  <a:srgbClr val="333333"/>
                </a:solidFill>
                <a:latin typeface="Lucida Console"/>
                <a:cs typeface="Lucida Console"/>
              </a:rPr>
              <a:t>[root@linuxprobe ~]# mkdir /newFS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mount</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/dev/sdb1</a:t>
            </a:r>
            <a:r>
              <a:rPr sz="850" spc="5" dirty="0">
                <a:solidFill>
                  <a:srgbClr val="333333"/>
                </a:solidFill>
                <a:latin typeface="Lucida Console"/>
                <a:cs typeface="Lucida Console"/>
              </a:rPr>
              <a:t> </a:t>
            </a:r>
            <a:r>
              <a:rPr sz="850" spc="15" dirty="0">
                <a:solidFill>
                  <a:srgbClr val="333333"/>
                </a:solidFill>
                <a:latin typeface="Lucida Console"/>
                <a:cs typeface="Lucida Console"/>
              </a:rPr>
              <a:t>/newFS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df -h</a:t>
            </a:r>
            <a:endParaRPr sz="850">
              <a:latin typeface="Lucida Console"/>
              <a:cs typeface="Lucida Console"/>
            </a:endParaRPr>
          </a:p>
        </p:txBody>
      </p:sp>
      <p:sp>
        <p:nvSpPr>
          <p:cNvPr id="16" name="object 16"/>
          <p:cNvSpPr txBox="1"/>
          <p:nvPr/>
        </p:nvSpPr>
        <p:spPr>
          <a:xfrm>
            <a:off x="946424" y="7260628"/>
            <a:ext cx="5674360" cy="1750695"/>
          </a:xfrm>
          <a:prstGeom prst="rect">
            <a:avLst/>
          </a:prstGeom>
        </p:spPr>
        <p:txBody>
          <a:bodyPr vert="horz" wrap="square" lIns="0" tIns="12065" rIns="0" bIns="0" rtlCol="0">
            <a:spAutoFit/>
          </a:bodyPr>
          <a:lstStyle/>
          <a:p>
            <a:pPr marL="12700" marR="11430" algn="just">
              <a:lnSpc>
                <a:spcPct val="131600"/>
              </a:lnSpc>
              <a:spcBef>
                <a:spcPts val="95"/>
              </a:spcBef>
            </a:pPr>
            <a:r>
              <a:rPr sz="950" spc="70" dirty="0">
                <a:solidFill>
                  <a:srgbClr val="333333"/>
                </a:solidFill>
                <a:latin typeface="Trebuchet MS"/>
                <a:cs typeface="Trebuchet MS"/>
              </a:rPr>
              <a:t>du</a:t>
            </a:r>
            <a:r>
              <a:rPr sz="950" spc="25" dirty="0">
                <a:solidFill>
                  <a:srgbClr val="333333"/>
                </a:solidFill>
                <a:latin typeface="微软雅黑"/>
                <a:cs typeface="微软雅黑"/>
              </a:rPr>
              <a:t>命令用查看分区或目录所占用的磁盘容量大小，英文全称为</a:t>
            </a:r>
            <a:r>
              <a:rPr sz="950" spc="10" dirty="0">
                <a:solidFill>
                  <a:srgbClr val="333333"/>
                </a:solidFill>
                <a:latin typeface="微软雅黑"/>
                <a:cs typeface="微软雅黑"/>
              </a:rPr>
              <a:t>：</a:t>
            </a:r>
            <a:r>
              <a:rPr sz="950" spc="10" dirty="0">
                <a:solidFill>
                  <a:srgbClr val="333333"/>
                </a:solidFill>
                <a:latin typeface="Trebuchet MS"/>
                <a:cs typeface="Trebuchet MS"/>
              </a:rPr>
              <a:t>“Disk</a:t>
            </a:r>
            <a:r>
              <a:rPr sz="950" spc="-35" dirty="0">
                <a:solidFill>
                  <a:srgbClr val="333333"/>
                </a:solidFill>
                <a:latin typeface="Trebuchet MS"/>
                <a:cs typeface="Trebuchet MS"/>
              </a:rPr>
              <a:t> </a:t>
            </a:r>
            <a:r>
              <a:rPr sz="950" spc="20" dirty="0">
                <a:solidFill>
                  <a:srgbClr val="333333"/>
                </a:solidFill>
                <a:latin typeface="Trebuchet MS"/>
                <a:cs typeface="Trebuchet MS"/>
              </a:rPr>
              <a:t>Usage”</a:t>
            </a:r>
            <a:r>
              <a:rPr sz="950" spc="20" dirty="0">
                <a:solidFill>
                  <a:srgbClr val="333333"/>
                </a:solidFill>
                <a:latin typeface="微软雅黑"/>
                <a:cs typeface="微软雅黑"/>
              </a:rPr>
              <a:t>，</a:t>
            </a:r>
            <a:r>
              <a:rPr sz="950" spc="25" dirty="0">
                <a:solidFill>
                  <a:srgbClr val="333333"/>
                </a:solidFill>
                <a:latin typeface="微软雅黑"/>
                <a:cs typeface="微软雅黑"/>
              </a:rPr>
              <a:t>语法格式为</a:t>
            </a:r>
            <a:r>
              <a:rPr sz="950" dirty="0">
                <a:solidFill>
                  <a:srgbClr val="333333"/>
                </a:solidFill>
                <a:latin typeface="微软雅黑"/>
                <a:cs typeface="微软雅黑"/>
              </a:rPr>
              <a:t>：</a:t>
            </a:r>
            <a:r>
              <a:rPr sz="950" dirty="0">
                <a:solidFill>
                  <a:srgbClr val="333333"/>
                </a:solidFill>
                <a:latin typeface="Trebuchet MS"/>
                <a:cs typeface="Trebuchet MS"/>
              </a:rPr>
              <a:t>“du</a:t>
            </a:r>
            <a:r>
              <a:rPr sz="950" spc="-35" dirty="0">
                <a:solidFill>
                  <a:srgbClr val="333333"/>
                </a:solidFill>
                <a:latin typeface="Trebuchet MS"/>
                <a:cs typeface="Trebuchet MS"/>
              </a:rPr>
              <a:t> </a:t>
            </a:r>
            <a:r>
              <a:rPr sz="950" spc="40" dirty="0">
                <a:solidFill>
                  <a:srgbClr val="333333"/>
                </a:solidFill>
                <a:latin typeface="Trebuchet MS"/>
                <a:cs typeface="Trebuchet MS"/>
              </a:rPr>
              <a:t>-sh</a:t>
            </a:r>
            <a:r>
              <a:rPr sz="950" spc="-35" dirty="0">
                <a:solidFill>
                  <a:srgbClr val="333333"/>
                </a:solidFill>
                <a:latin typeface="Trebuchet MS"/>
                <a:cs typeface="Trebuchet MS"/>
              </a:rPr>
              <a:t> </a:t>
            </a:r>
            <a:r>
              <a:rPr sz="950" spc="25" dirty="0">
                <a:solidFill>
                  <a:srgbClr val="333333"/>
                </a:solidFill>
                <a:latin typeface="微软雅黑"/>
                <a:cs typeface="微软雅黑"/>
              </a:rPr>
              <a:t>目 录名称</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79375" algn="just">
              <a:lnSpc>
                <a:spcPct val="131600"/>
              </a:lnSpc>
              <a:spcBef>
                <a:spcPts val="750"/>
              </a:spcBef>
            </a:pPr>
            <a:r>
              <a:rPr sz="950" spc="25" dirty="0">
                <a:solidFill>
                  <a:srgbClr val="333333"/>
                </a:solidFill>
                <a:latin typeface="微软雅黑"/>
                <a:cs typeface="微软雅黑"/>
              </a:rPr>
              <a:t>既然存储设备已经顺利挂载，接下来就可以尝试通过挂载点目录向存储设备中写入文件了。在写入文件 之前，先介绍一个用于查看文件数据占用量的</a:t>
            </a:r>
            <a:r>
              <a:rPr sz="950" spc="70" dirty="0">
                <a:solidFill>
                  <a:srgbClr val="333333"/>
                </a:solidFill>
                <a:latin typeface="Trebuchet MS"/>
                <a:cs typeface="Trebuchet MS"/>
              </a:rPr>
              <a:t>du</a:t>
            </a:r>
            <a:r>
              <a:rPr sz="950" spc="25" dirty="0">
                <a:solidFill>
                  <a:srgbClr val="333333"/>
                </a:solidFill>
                <a:latin typeface="微软雅黑"/>
                <a:cs typeface="微软雅黑"/>
              </a:rPr>
              <a:t>命令，其格式为</a:t>
            </a:r>
            <a:r>
              <a:rPr sz="950" spc="-5" dirty="0">
                <a:solidFill>
                  <a:srgbClr val="333333"/>
                </a:solidFill>
                <a:latin typeface="Trebuchet MS"/>
                <a:cs typeface="Trebuchet MS"/>
              </a:rPr>
              <a:t>“du</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选项</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文件</a:t>
            </a:r>
            <a:r>
              <a:rPr sz="950" spc="-95" dirty="0">
                <a:solidFill>
                  <a:srgbClr val="333333"/>
                </a:solidFill>
                <a:latin typeface="Trebuchet MS"/>
                <a:cs typeface="Trebuchet MS"/>
              </a:rPr>
              <a:t>]”</a:t>
            </a:r>
            <a:r>
              <a:rPr sz="950" spc="20" dirty="0">
                <a:solidFill>
                  <a:srgbClr val="333333"/>
                </a:solidFill>
                <a:latin typeface="微软雅黑"/>
                <a:cs typeface="微软雅黑"/>
              </a:rPr>
              <a:t>。简单来说，该命令 </a:t>
            </a:r>
            <a:r>
              <a:rPr sz="950" spc="25" dirty="0">
                <a:solidFill>
                  <a:srgbClr val="333333"/>
                </a:solidFill>
                <a:latin typeface="微软雅黑"/>
                <a:cs typeface="微软雅黑"/>
              </a:rPr>
              <a:t>就是用来查看一个或多个文件占用了多大的硬盘空间。</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在使用</a:t>
            </a:r>
            <a:r>
              <a:rPr sz="950" spc="55" dirty="0">
                <a:solidFill>
                  <a:srgbClr val="333333"/>
                </a:solidFill>
                <a:latin typeface="Trebuchet MS"/>
                <a:cs typeface="Trebuchet MS"/>
              </a:rPr>
              <a:t>Window</a:t>
            </a:r>
            <a:r>
              <a:rPr sz="950" spc="25" dirty="0">
                <a:solidFill>
                  <a:srgbClr val="333333"/>
                </a:solidFill>
                <a:latin typeface="微软雅黑"/>
                <a:cs typeface="微软雅黑"/>
              </a:rPr>
              <a:t>系统时，我们总会遇到</a:t>
            </a:r>
            <a:r>
              <a:rPr sz="950" spc="45" dirty="0">
                <a:solidFill>
                  <a:srgbClr val="333333"/>
                </a:solidFill>
                <a:latin typeface="Trebuchet MS"/>
                <a:cs typeface="Trebuchet MS"/>
              </a:rPr>
              <a:t>C</a:t>
            </a:r>
            <a:r>
              <a:rPr sz="950" spc="25" dirty="0">
                <a:solidFill>
                  <a:srgbClr val="333333"/>
                </a:solidFill>
                <a:latin typeface="微软雅黑"/>
                <a:cs typeface="微软雅黑"/>
              </a:rPr>
              <a:t>盘容量不足，清理垃圾后又很快被占满的情况。在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 可以使用</a:t>
            </a:r>
            <a:r>
              <a:rPr sz="950" spc="70" dirty="0">
                <a:solidFill>
                  <a:srgbClr val="333333"/>
                </a:solidFill>
                <a:latin typeface="Trebuchet MS"/>
                <a:cs typeface="Trebuchet MS"/>
              </a:rPr>
              <a:t>du</a:t>
            </a:r>
            <a:r>
              <a:rPr sz="950" spc="-60" dirty="0">
                <a:solidFill>
                  <a:srgbClr val="333333"/>
                </a:solidFill>
                <a:latin typeface="Trebuchet MS"/>
                <a:cs typeface="Trebuchet MS"/>
              </a:rPr>
              <a:t> </a:t>
            </a:r>
            <a:r>
              <a:rPr sz="950" spc="40" dirty="0">
                <a:solidFill>
                  <a:srgbClr val="333333"/>
                </a:solidFill>
                <a:latin typeface="Trebuchet MS"/>
                <a:cs typeface="Trebuchet MS"/>
              </a:rPr>
              <a:t>-sh</a:t>
            </a:r>
            <a:r>
              <a:rPr sz="950" spc="-55" dirty="0">
                <a:solidFill>
                  <a:srgbClr val="333333"/>
                </a:solidFill>
                <a:latin typeface="Trebuchet MS"/>
                <a:cs typeface="Trebuchet MS"/>
              </a:rPr>
              <a:t> </a:t>
            </a:r>
            <a:r>
              <a:rPr sz="950" spc="20" dirty="0">
                <a:solidFill>
                  <a:srgbClr val="333333"/>
                </a:solidFill>
                <a:latin typeface="Trebuchet MS"/>
                <a:cs typeface="Trebuchet MS"/>
              </a:rPr>
              <a:t>/*</a:t>
            </a:r>
            <a:r>
              <a:rPr sz="950" spc="25" dirty="0">
                <a:solidFill>
                  <a:srgbClr val="333333"/>
                </a:solidFill>
                <a:latin typeface="微软雅黑"/>
                <a:cs typeface="微软雅黑"/>
              </a:rPr>
              <a:t>命令来查看在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系统根目录下所有一级目录分别占用的空间大小，一秒钟找到是那 个小坏蛋目录占用的空间最多：</a:t>
            </a:r>
            <a:endParaRPr sz="950">
              <a:latin typeface="微软雅黑"/>
              <a:cs typeface="微软雅黑"/>
            </a:endParaRPr>
          </a:p>
        </p:txBody>
      </p:sp>
      <p:grpSp>
        <p:nvGrpSpPr>
          <p:cNvPr id="17" name="object 17"/>
          <p:cNvGrpSpPr/>
          <p:nvPr/>
        </p:nvGrpSpPr>
        <p:grpSpPr>
          <a:xfrm>
            <a:off x="959124" y="9163946"/>
            <a:ext cx="5651500" cy="667385"/>
            <a:chOff x="959124" y="9163946"/>
            <a:chExt cx="5651500" cy="667385"/>
          </a:xfrm>
        </p:grpSpPr>
        <p:sp>
          <p:nvSpPr>
            <p:cNvPr id="18" name="object 18"/>
            <p:cNvSpPr/>
            <p:nvPr/>
          </p:nvSpPr>
          <p:spPr>
            <a:xfrm>
              <a:off x="963889" y="9168710"/>
              <a:ext cx="5641975" cy="657860"/>
            </a:xfrm>
            <a:custGeom>
              <a:avLst/>
              <a:gdLst/>
              <a:ahLst/>
              <a:cxnLst/>
              <a:rect l="l" t="t" r="r" b="b"/>
              <a:pathLst>
                <a:path w="5641975" h="657859">
                  <a:moveTo>
                    <a:pt x="5620752" y="657492"/>
                  </a:moveTo>
                  <a:lnTo>
                    <a:pt x="20659" y="657492"/>
                  </a:lnTo>
                  <a:lnTo>
                    <a:pt x="17629" y="656863"/>
                  </a:lnTo>
                  <a:lnTo>
                    <a:pt x="0" y="636870"/>
                  </a:lnTo>
                  <a:lnTo>
                    <a:pt x="0" y="633706"/>
                  </a:lnTo>
                  <a:lnTo>
                    <a:pt x="0" y="20621"/>
                  </a:lnTo>
                  <a:lnTo>
                    <a:pt x="20659" y="0"/>
                  </a:lnTo>
                  <a:lnTo>
                    <a:pt x="5620752" y="0"/>
                  </a:lnTo>
                  <a:lnTo>
                    <a:pt x="5641421" y="20621"/>
                  </a:lnTo>
                  <a:lnTo>
                    <a:pt x="5641421" y="636870"/>
                  </a:lnTo>
                  <a:lnTo>
                    <a:pt x="5623792" y="656863"/>
                  </a:lnTo>
                  <a:lnTo>
                    <a:pt x="5620752" y="657492"/>
                  </a:lnTo>
                  <a:close/>
                </a:path>
              </a:pathLst>
            </a:custGeom>
            <a:solidFill>
              <a:srgbClr val="F8F8F8"/>
            </a:solidFill>
          </p:spPr>
          <p:txBody>
            <a:bodyPr wrap="square" lIns="0" tIns="0" rIns="0" bIns="0" rtlCol="0"/>
            <a:lstStyle/>
            <a:p>
              <a:endParaRPr/>
            </a:p>
          </p:txBody>
        </p:sp>
        <p:sp>
          <p:nvSpPr>
            <p:cNvPr id="19" name="object 19"/>
            <p:cNvSpPr/>
            <p:nvPr/>
          </p:nvSpPr>
          <p:spPr>
            <a:xfrm>
              <a:off x="963889" y="9168710"/>
              <a:ext cx="5641975" cy="657860"/>
            </a:xfrm>
            <a:custGeom>
              <a:avLst/>
              <a:gdLst/>
              <a:ahLst/>
              <a:cxnLst/>
              <a:rect l="l" t="t" r="r" b="b"/>
              <a:pathLst>
                <a:path w="5641975" h="657859">
                  <a:moveTo>
                    <a:pt x="0" y="633706"/>
                  </a:moveTo>
                  <a:lnTo>
                    <a:pt x="0" y="23823"/>
                  </a:lnTo>
                  <a:lnTo>
                    <a:pt x="0" y="20621"/>
                  </a:lnTo>
                  <a:lnTo>
                    <a:pt x="600" y="17572"/>
                  </a:lnTo>
                  <a:lnTo>
                    <a:pt x="1810" y="14665"/>
                  </a:lnTo>
                  <a:lnTo>
                    <a:pt x="3020" y="11721"/>
                  </a:lnTo>
                  <a:lnTo>
                    <a:pt x="4745" y="9157"/>
                  </a:lnTo>
                  <a:lnTo>
                    <a:pt x="6975" y="6956"/>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820"/>
                  </a:lnTo>
                  <a:lnTo>
                    <a:pt x="5629633" y="2973"/>
                  </a:lnTo>
                  <a:lnTo>
                    <a:pt x="5632206" y="4688"/>
                  </a:lnTo>
                  <a:lnTo>
                    <a:pt x="5634446" y="6956"/>
                  </a:lnTo>
                  <a:lnTo>
                    <a:pt x="5636675" y="9157"/>
                  </a:lnTo>
                  <a:lnTo>
                    <a:pt x="5638400" y="11721"/>
                  </a:lnTo>
                  <a:lnTo>
                    <a:pt x="5639610" y="14665"/>
                  </a:lnTo>
                  <a:lnTo>
                    <a:pt x="5640821" y="17572"/>
                  </a:lnTo>
                  <a:lnTo>
                    <a:pt x="5641421" y="20621"/>
                  </a:lnTo>
                  <a:lnTo>
                    <a:pt x="5641421" y="23823"/>
                  </a:lnTo>
                  <a:lnTo>
                    <a:pt x="5641421" y="633706"/>
                  </a:lnTo>
                  <a:lnTo>
                    <a:pt x="5641421" y="636870"/>
                  </a:lnTo>
                  <a:lnTo>
                    <a:pt x="5640821" y="639882"/>
                  </a:lnTo>
                  <a:lnTo>
                    <a:pt x="5639610" y="642788"/>
                  </a:lnTo>
                  <a:lnTo>
                    <a:pt x="5638400" y="645695"/>
                  </a:lnTo>
                  <a:lnTo>
                    <a:pt x="5617597" y="657530"/>
                  </a:lnTo>
                  <a:lnTo>
                    <a:pt x="23823" y="657530"/>
                  </a:lnTo>
                  <a:lnTo>
                    <a:pt x="1810" y="642750"/>
                  </a:lnTo>
                  <a:lnTo>
                    <a:pt x="600" y="639882"/>
                  </a:lnTo>
                  <a:lnTo>
                    <a:pt x="0" y="636870"/>
                  </a:lnTo>
                  <a:lnTo>
                    <a:pt x="0" y="633706"/>
                  </a:lnTo>
                  <a:close/>
                </a:path>
              </a:pathLst>
            </a:custGeom>
            <a:ln w="9529">
              <a:solidFill>
                <a:srgbClr val="E7EAEC"/>
              </a:solidFill>
            </a:ln>
          </p:spPr>
          <p:txBody>
            <a:bodyPr wrap="square" lIns="0" tIns="0" rIns="0" bIns="0" rtlCol="0"/>
            <a:lstStyle/>
            <a:p>
              <a:endParaRPr/>
            </a:p>
          </p:txBody>
        </p:sp>
        <p:sp>
          <p:nvSpPr>
            <p:cNvPr id="20" name="object 20"/>
            <p:cNvSpPr/>
            <p:nvPr/>
          </p:nvSpPr>
          <p:spPr>
            <a:xfrm>
              <a:off x="1006771" y="9249732"/>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21" name="object 21"/>
          <p:cNvSpPr txBox="1"/>
          <p:nvPr/>
        </p:nvSpPr>
        <p:spPr>
          <a:xfrm>
            <a:off x="946424" y="9980324"/>
            <a:ext cx="436118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先从某些目录中复制过来一批文件，然后查看这些文件总共占用了多大的容量：</a:t>
            </a:r>
            <a:endParaRPr sz="950">
              <a:latin typeface="微软雅黑"/>
              <a:cs typeface="微软雅黑"/>
            </a:endParaRPr>
          </a:p>
        </p:txBody>
      </p:sp>
      <p:sp>
        <p:nvSpPr>
          <p:cNvPr id="32" name="object 32"/>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46</a:t>
            </a:fld>
            <a:endParaRPr sz="800">
              <a:latin typeface="小哥哥网恋吗"/>
              <a:cs typeface="小哥哥网恋吗"/>
            </a:endParaRPr>
          </a:p>
        </p:txBody>
      </p:sp>
      <p:sp>
        <p:nvSpPr>
          <p:cNvPr id="22" name="object 22"/>
          <p:cNvSpPr txBox="1"/>
          <p:nvPr/>
        </p:nvSpPr>
        <p:spPr>
          <a:xfrm>
            <a:off x="1070306" y="444225"/>
            <a:ext cx="170497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[root@linuxprobe</a:t>
            </a:r>
            <a:r>
              <a:rPr sz="850" spc="-1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mkfs</a:t>
            </a:r>
            <a:endParaRPr sz="850">
              <a:latin typeface="Lucida Console"/>
              <a:cs typeface="Lucida Console"/>
            </a:endParaRPr>
          </a:p>
        </p:txBody>
      </p:sp>
      <p:graphicFrame>
        <p:nvGraphicFramePr>
          <p:cNvPr id="23" name="object 23"/>
          <p:cNvGraphicFramePr>
            <a:graphicFrameLocks noGrp="1"/>
          </p:cNvGraphicFramePr>
          <p:nvPr/>
        </p:nvGraphicFramePr>
        <p:xfrm>
          <a:off x="1051256" y="651960"/>
          <a:ext cx="4160520" cy="281940"/>
        </p:xfrm>
        <a:graphic>
          <a:graphicData uri="http://schemas.openxmlformats.org/drawingml/2006/table">
            <a:tbl>
              <a:tblPr firstRow="1" bandRow="1">
                <a:tableStyleId>{2D5ABB26-0587-4C30-8999-92F81FD0307C}</a:tableStyleId>
              </a:tblPr>
              <a:tblGrid>
                <a:gridCol w="837565">
                  <a:extLst>
                    <a:ext uri="{9D8B030D-6E8A-4147-A177-3AD203B41FA5}">
                      <a16:colId xmlns:a16="http://schemas.microsoft.com/office/drawing/2014/main" val="20000"/>
                    </a:ext>
                  </a:extLst>
                </a:gridCol>
                <a:gridCol w="805815">
                  <a:extLst>
                    <a:ext uri="{9D8B030D-6E8A-4147-A177-3AD203B41FA5}">
                      <a16:colId xmlns:a16="http://schemas.microsoft.com/office/drawing/2014/main" val="20001"/>
                    </a:ext>
                  </a:extLst>
                </a:gridCol>
                <a:gridCol w="873125">
                  <a:extLst>
                    <a:ext uri="{9D8B030D-6E8A-4147-A177-3AD203B41FA5}">
                      <a16:colId xmlns:a16="http://schemas.microsoft.com/office/drawing/2014/main" val="20002"/>
                    </a:ext>
                  </a:extLst>
                </a:gridCol>
                <a:gridCol w="906780">
                  <a:extLst>
                    <a:ext uri="{9D8B030D-6E8A-4147-A177-3AD203B41FA5}">
                      <a16:colId xmlns:a16="http://schemas.microsoft.com/office/drawing/2014/main" val="20003"/>
                    </a:ext>
                  </a:extLst>
                </a:gridCol>
                <a:gridCol w="737235">
                  <a:extLst>
                    <a:ext uri="{9D8B030D-6E8A-4147-A177-3AD203B41FA5}">
                      <a16:colId xmlns:a16="http://schemas.microsoft.com/office/drawing/2014/main" val="20004"/>
                    </a:ext>
                  </a:extLst>
                </a:gridCol>
              </a:tblGrid>
              <a:tr h="140970">
                <a:tc>
                  <a:txBody>
                    <a:bodyPr/>
                    <a:lstStyle/>
                    <a:p>
                      <a:pPr marL="31750">
                        <a:lnSpc>
                          <a:spcPts val="865"/>
                        </a:lnSpc>
                      </a:pPr>
                      <a:r>
                        <a:rPr sz="850" spc="15" dirty="0">
                          <a:solidFill>
                            <a:srgbClr val="333333"/>
                          </a:solidFill>
                          <a:latin typeface="Lucida Console"/>
                          <a:cs typeface="Lucida Console"/>
                        </a:rPr>
                        <a:t>mkfs</a:t>
                      </a:r>
                      <a:endParaRPr sz="850">
                        <a:latin typeface="Lucida Console"/>
                        <a:cs typeface="Lucida Console"/>
                      </a:endParaRPr>
                    </a:p>
                  </a:txBody>
                  <a:tcPr marL="0" marR="0" marT="0" marB="0">
                    <a:solidFill>
                      <a:srgbClr val="F8F8F8"/>
                    </a:solidFill>
                  </a:tcPr>
                </a:tc>
                <a:tc>
                  <a:txBody>
                    <a:bodyPr/>
                    <a:lstStyle/>
                    <a:p>
                      <a:pPr marL="66675">
                        <a:lnSpc>
                          <a:spcPts val="865"/>
                        </a:lnSpc>
                      </a:pPr>
                      <a:r>
                        <a:rPr sz="850" spc="15" dirty="0">
                          <a:solidFill>
                            <a:srgbClr val="333333"/>
                          </a:solidFill>
                          <a:latin typeface="Lucida Console"/>
                          <a:cs typeface="Lucida Console"/>
                        </a:rPr>
                        <a:t>mkfs.ext2</a:t>
                      </a:r>
                      <a:endParaRPr sz="850">
                        <a:latin typeface="Lucida Console"/>
                        <a:cs typeface="Lucida Console"/>
                      </a:endParaRPr>
                    </a:p>
                  </a:txBody>
                  <a:tcPr marL="0" marR="0" marT="0" marB="0">
                    <a:solidFill>
                      <a:srgbClr val="F8F8F8"/>
                    </a:solidFill>
                  </a:tcPr>
                </a:tc>
                <a:tc>
                  <a:txBody>
                    <a:bodyPr/>
                    <a:lstStyle/>
                    <a:p>
                      <a:pPr marL="133985">
                        <a:lnSpc>
                          <a:spcPts val="865"/>
                        </a:lnSpc>
                      </a:pPr>
                      <a:r>
                        <a:rPr sz="850" spc="15" dirty="0">
                          <a:solidFill>
                            <a:srgbClr val="333333"/>
                          </a:solidFill>
                          <a:latin typeface="Lucida Console"/>
                          <a:cs typeface="Lucida Console"/>
                        </a:rPr>
                        <a:t>mkfs.ext4</a:t>
                      </a:r>
                      <a:endParaRPr sz="850">
                        <a:latin typeface="Lucida Console"/>
                        <a:cs typeface="Lucida Console"/>
                      </a:endParaRPr>
                    </a:p>
                  </a:txBody>
                  <a:tcPr marL="0" marR="0" marT="0" marB="0">
                    <a:solidFill>
                      <a:srgbClr val="F8F8F8"/>
                    </a:solidFill>
                  </a:tcPr>
                </a:tc>
                <a:tc>
                  <a:txBody>
                    <a:bodyPr/>
                    <a:lstStyle/>
                    <a:p>
                      <a:pPr marR="92710" algn="r">
                        <a:lnSpc>
                          <a:spcPts val="865"/>
                        </a:lnSpc>
                      </a:pPr>
                      <a:r>
                        <a:rPr sz="850" spc="15" dirty="0">
                          <a:solidFill>
                            <a:srgbClr val="333333"/>
                          </a:solidFill>
                          <a:latin typeface="Lucida Console"/>
                          <a:cs typeface="Lucida Console"/>
                        </a:rPr>
                        <a:t>mkfs.minix</a:t>
                      </a:r>
                      <a:endParaRPr sz="850">
                        <a:latin typeface="Lucida Console"/>
                        <a:cs typeface="Lucida Console"/>
                      </a:endParaRPr>
                    </a:p>
                  </a:txBody>
                  <a:tcPr marL="0" marR="0" marT="0" marB="0">
                    <a:solidFill>
                      <a:srgbClr val="F8F8F8"/>
                    </a:solidFill>
                  </a:tcPr>
                </a:tc>
                <a:tc>
                  <a:txBody>
                    <a:bodyPr/>
                    <a:lstStyle/>
                    <a:p>
                      <a:pPr marL="100330">
                        <a:lnSpc>
                          <a:spcPts val="865"/>
                        </a:lnSpc>
                      </a:pPr>
                      <a:r>
                        <a:rPr sz="850" spc="15" dirty="0">
                          <a:solidFill>
                            <a:srgbClr val="333333"/>
                          </a:solidFill>
                          <a:latin typeface="Lucida Console"/>
                          <a:cs typeface="Lucida Console"/>
                        </a:rPr>
                        <a:t>mkfs.vfat</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40970">
                <a:tc>
                  <a:txBody>
                    <a:bodyPr/>
                    <a:lstStyle/>
                    <a:p>
                      <a:pPr marL="31750">
                        <a:lnSpc>
                          <a:spcPts val="935"/>
                        </a:lnSpc>
                        <a:spcBef>
                          <a:spcPts val="80"/>
                        </a:spcBef>
                      </a:pPr>
                      <a:r>
                        <a:rPr sz="850" spc="15" dirty="0">
                          <a:solidFill>
                            <a:srgbClr val="333333"/>
                          </a:solidFill>
                          <a:latin typeface="Lucida Console"/>
                          <a:cs typeface="Lucida Console"/>
                        </a:rPr>
                        <a:t>mkfs.cramfs</a:t>
                      </a:r>
                      <a:endParaRPr sz="850">
                        <a:latin typeface="Lucida Console"/>
                        <a:cs typeface="Lucida Console"/>
                      </a:endParaRPr>
                    </a:p>
                  </a:txBody>
                  <a:tcPr marL="0" marR="0" marT="10160" marB="0">
                    <a:solidFill>
                      <a:srgbClr val="F8F8F8"/>
                    </a:solidFill>
                  </a:tcPr>
                </a:tc>
                <a:tc>
                  <a:txBody>
                    <a:bodyPr/>
                    <a:lstStyle/>
                    <a:p>
                      <a:pPr marL="66675">
                        <a:lnSpc>
                          <a:spcPts val="935"/>
                        </a:lnSpc>
                        <a:spcBef>
                          <a:spcPts val="80"/>
                        </a:spcBef>
                      </a:pPr>
                      <a:r>
                        <a:rPr sz="850" spc="15" dirty="0">
                          <a:solidFill>
                            <a:srgbClr val="333333"/>
                          </a:solidFill>
                          <a:latin typeface="Lucida Console"/>
                          <a:cs typeface="Lucida Console"/>
                        </a:rPr>
                        <a:t>mkfs.ext3</a:t>
                      </a:r>
                      <a:endParaRPr sz="850">
                        <a:latin typeface="Lucida Console"/>
                        <a:cs typeface="Lucida Console"/>
                      </a:endParaRPr>
                    </a:p>
                  </a:txBody>
                  <a:tcPr marL="0" marR="0" marT="10160" marB="0">
                    <a:solidFill>
                      <a:srgbClr val="F8F8F8"/>
                    </a:solidFill>
                  </a:tcPr>
                </a:tc>
                <a:tc>
                  <a:txBody>
                    <a:bodyPr/>
                    <a:lstStyle/>
                    <a:p>
                      <a:pPr marL="133985">
                        <a:lnSpc>
                          <a:spcPts val="935"/>
                        </a:lnSpc>
                        <a:spcBef>
                          <a:spcPts val="80"/>
                        </a:spcBef>
                      </a:pPr>
                      <a:r>
                        <a:rPr sz="850" spc="15" dirty="0">
                          <a:solidFill>
                            <a:srgbClr val="333333"/>
                          </a:solidFill>
                          <a:latin typeface="Lucida Console"/>
                          <a:cs typeface="Lucida Console"/>
                        </a:rPr>
                        <a:t>mkfs.fat</a:t>
                      </a:r>
                      <a:endParaRPr sz="850">
                        <a:latin typeface="Lucida Console"/>
                        <a:cs typeface="Lucida Console"/>
                      </a:endParaRPr>
                    </a:p>
                  </a:txBody>
                  <a:tcPr marL="0" marR="0" marT="10160" marB="0">
                    <a:solidFill>
                      <a:srgbClr val="F8F8F8"/>
                    </a:solidFill>
                  </a:tcPr>
                </a:tc>
                <a:tc>
                  <a:txBody>
                    <a:bodyPr/>
                    <a:lstStyle/>
                    <a:p>
                      <a:pPr marR="92710" algn="r">
                        <a:lnSpc>
                          <a:spcPts val="935"/>
                        </a:lnSpc>
                        <a:spcBef>
                          <a:spcPts val="80"/>
                        </a:spcBef>
                      </a:pPr>
                      <a:r>
                        <a:rPr sz="850" spc="15" dirty="0">
                          <a:solidFill>
                            <a:srgbClr val="333333"/>
                          </a:solidFill>
                          <a:latin typeface="Lucida Console"/>
                          <a:cs typeface="Lucida Console"/>
                        </a:rPr>
                        <a:t>mkfs.msdos</a:t>
                      </a:r>
                      <a:endParaRPr sz="850">
                        <a:latin typeface="Lucida Console"/>
                        <a:cs typeface="Lucida Console"/>
                      </a:endParaRPr>
                    </a:p>
                  </a:txBody>
                  <a:tcPr marL="0" marR="0" marT="10160" marB="0">
                    <a:solidFill>
                      <a:srgbClr val="F8F8F8"/>
                    </a:solidFill>
                  </a:tcPr>
                </a:tc>
                <a:tc>
                  <a:txBody>
                    <a:bodyPr/>
                    <a:lstStyle/>
                    <a:p>
                      <a:pPr marL="100330">
                        <a:lnSpc>
                          <a:spcPts val="935"/>
                        </a:lnSpc>
                        <a:spcBef>
                          <a:spcPts val="80"/>
                        </a:spcBef>
                      </a:pPr>
                      <a:r>
                        <a:rPr sz="850" spc="15" dirty="0">
                          <a:solidFill>
                            <a:srgbClr val="333333"/>
                          </a:solidFill>
                          <a:latin typeface="Lucida Console"/>
                          <a:cs typeface="Lucida Console"/>
                        </a:rPr>
                        <a:t>mkfs.xfs</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bl>
          </a:graphicData>
        </a:graphic>
      </p:graphicFrame>
      <p:graphicFrame>
        <p:nvGraphicFramePr>
          <p:cNvPr id="24" name="object 24"/>
          <p:cNvGraphicFramePr>
            <a:graphicFrameLocks noGrp="1"/>
          </p:cNvGraphicFramePr>
          <p:nvPr/>
        </p:nvGraphicFramePr>
        <p:xfrm>
          <a:off x="1051256" y="1814561"/>
          <a:ext cx="5102224" cy="1824990"/>
        </p:xfrm>
        <a:graphic>
          <a:graphicData uri="http://schemas.openxmlformats.org/drawingml/2006/table">
            <a:tbl>
              <a:tblPr firstRow="1" bandRow="1">
                <a:tableStyleId>{2D5ABB26-0587-4C30-8999-92F81FD0307C}</a:tableStyleId>
              </a:tblPr>
              <a:tblGrid>
                <a:gridCol w="2013585">
                  <a:extLst>
                    <a:ext uri="{9D8B030D-6E8A-4147-A177-3AD203B41FA5}">
                      <a16:colId xmlns:a16="http://schemas.microsoft.com/office/drawing/2014/main" val="20000"/>
                    </a:ext>
                  </a:extLst>
                </a:gridCol>
                <a:gridCol w="1007744">
                  <a:extLst>
                    <a:ext uri="{9D8B030D-6E8A-4147-A177-3AD203B41FA5}">
                      <a16:colId xmlns:a16="http://schemas.microsoft.com/office/drawing/2014/main" val="20001"/>
                    </a:ext>
                  </a:extLst>
                </a:gridCol>
                <a:gridCol w="2080895">
                  <a:extLst>
                    <a:ext uri="{9D8B030D-6E8A-4147-A177-3AD203B41FA5}">
                      <a16:colId xmlns:a16="http://schemas.microsoft.com/office/drawing/2014/main" val="20002"/>
                    </a:ext>
                  </a:extLst>
                </a:gridCol>
              </a:tblGrid>
              <a:tr h="140970">
                <a:tc>
                  <a:txBody>
                    <a:bodyPr/>
                    <a:lstStyle/>
                    <a:p>
                      <a:pPr marL="31750">
                        <a:lnSpc>
                          <a:spcPts val="865"/>
                        </a:lnSpc>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mkfs.xfs</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spc="15" dirty="0">
                          <a:solidFill>
                            <a:srgbClr val="333333"/>
                          </a:solidFill>
                          <a:latin typeface="Lucida Console"/>
                          <a:cs typeface="Lucida Console"/>
                        </a:rPr>
                        <a:t>/dev/sdb1</a:t>
                      </a:r>
                      <a:endParaRPr sz="850">
                        <a:latin typeface="Lucida Console"/>
                        <a:cs typeface="Lucida Console"/>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80"/>
                        </a:spcBef>
                      </a:pPr>
                      <a:r>
                        <a:rPr sz="850" spc="15" dirty="0">
                          <a:solidFill>
                            <a:srgbClr val="333333"/>
                          </a:solidFill>
                          <a:latin typeface="Lucida Console"/>
                          <a:cs typeface="Lucida Console"/>
                        </a:rPr>
                        <a:t>meta-data=/dev/sdb1</a:t>
                      </a:r>
                      <a:endParaRPr sz="850">
                        <a:latin typeface="Lucida Console"/>
                        <a:cs typeface="Lucida Console"/>
                      </a:endParaRPr>
                    </a:p>
                  </a:txBody>
                  <a:tcPr marL="0" marR="0" marT="10160" marB="0">
                    <a:solidFill>
                      <a:srgbClr val="F8F8F8"/>
                    </a:solidFill>
                  </a:tcPr>
                </a:tc>
                <a:tc>
                  <a:txBody>
                    <a:bodyPr/>
                    <a:lstStyle/>
                    <a:p>
                      <a:pPr marL="234950">
                        <a:lnSpc>
                          <a:spcPct val="100000"/>
                        </a:lnSpc>
                        <a:spcBef>
                          <a:spcPts val="80"/>
                        </a:spcBef>
                      </a:pPr>
                      <a:r>
                        <a:rPr sz="850" spc="15" dirty="0">
                          <a:solidFill>
                            <a:srgbClr val="333333"/>
                          </a:solidFill>
                          <a:latin typeface="Lucida Console"/>
                          <a:cs typeface="Lucida Console"/>
                        </a:rPr>
                        <a:t>isize=512</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agcount=4,</a:t>
                      </a:r>
                      <a:r>
                        <a:rPr sz="850" spc="-10" dirty="0">
                          <a:solidFill>
                            <a:srgbClr val="333333"/>
                          </a:solidFill>
                          <a:latin typeface="Lucida Console"/>
                          <a:cs typeface="Lucida Console"/>
                        </a:rPr>
                        <a:t> </a:t>
                      </a:r>
                      <a:r>
                        <a:rPr sz="850" spc="15" dirty="0">
                          <a:solidFill>
                            <a:srgbClr val="333333"/>
                          </a:solidFill>
                          <a:latin typeface="Lucida Console"/>
                          <a:cs typeface="Lucida Console"/>
                        </a:rPr>
                        <a:t>agsize=131072</a:t>
                      </a:r>
                      <a:r>
                        <a:rPr sz="850" spc="-5" dirty="0">
                          <a:solidFill>
                            <a:srgbClr val="333333"/>
                          </a:solidFill>
                          <a:latin typeface="Lucida Console"/>
                          <a:cs typeface="Lucida Console"/>
                        </a:rPr>
                        <a:t> </a:t>
                      </a:r>
                      <a:r>
                        <a:rPr sz="850" spc="15" dirty="0">
                          <a:solidFill>
                            <a:srgbClr val="333333"/>
                          </a:solidFill>
                          <a:latin typeface="Lucida Console"/>
                          <a:cs typeface="Lucida Console"/>
                        </a:rPr>
                        <a:t>blks</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r h="171450">
                <a:tc>
                  <a:txBody>
                    <a:bodyPr/>
                    <a:lstStyle/>
                    <a:p>
                      <a:pPr marL="636270">
                        <a:lnSpc>
                          <a:spcPct val="100000"/>
                        </a:lnSpc>
                        <a:spcBef>
                          <a:spcPts val="80"/>
                        </a:spcBef>
                      </a:pPr>
                      <a:r>
                        <a:rPr sz="850"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a:txBody>
                    <a:bodyPr/>
                    <a:lstStyle/>
                    <a:p>
                      <a:pPr marR="92710" algn="r">
                        <a:lnSpc>
                          <a:spcPct val="100000"/>
                        </a:lnSpc>
                        <a:spcBef>
                          <a:spcPts val="80"/>
                        </a:spcBef>
                      </a:pPr>
                      <a:r>
                        <a:rPr sz="850" spc="15" dirty="0">
                          <a:solidFill>
                            <a:srgbClr val="333333"/>
                          </a:solidFill>
                          <a:latin typeface="Lucida Console"/>
                          <a:cs typeface="Lucida Console"/>
                        </a:rPr>
                        <a:t>sectsz=512</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attr=2,</a:t>
                      </a:r>
                      <a:r>
                        <a:rPr sz="850" spc="-30" dirty="0">
                          <a:solidFill>
                            <a:srgbClr val="333333"/>
                          </a:solidFill>
                          <a:latin typeface="Lucida Console"/>
                          <a:cs typeface="Lucida Console"/>
                        </a:rPr>
                        <a:t> </a:t>
                      </a:r>
                      <a:r>
                        <a:rPr sz="850" spc="15" dirty="0">
                          <a:solidFill>
                            <a:srgbClr val="333333"/>
                          </a:solidFill>
                          <a:latin typeface="Lucida Console"/>
                          <a:cs typeface="Lucida Console"/>
                        </a:rPr>
                        <a:t>projid32bit=1</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2"/>
                  </a:ext>
                </a:extLst>
              </a:tr>
              <a:tr h="171450">
                <a:tc>
                  <a:txBody>
                    <a:bodyPr/>
                    <a:lstStyle/>
                    <a:p>
                      <a:pPr marL="636270">
                        <a:lnSpc>
                          <a:spcPct val="100000"/>
                        </a:lnSpc>
                        <a:spcBef>
                          <a:spcPts val="80"/>
                        </a:spcBef>
                      </a:pPr>
                      <a:r>
                        <a:rPr sz="850"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a:txBody>
                    <a:bodyPr/>
                    <a:lstStyle/>
                    <a:p>
                      <a:pPr marL="234950">
                        <a:lnSpc>
                          <a:spcPct val="100000"/>
                        </a:lnSpc>
                        <a:spcBef>
                          <a:spcPts val="80"/>
                        </a:spcBef>
                      </a:pPr>
                      <a:r>
                        <a:rPr sz="850" spc="15" dirty="0">
                          <a:solidFill>
                            <a:srgbClr val="333333"/>
                          </a:solidFill>
                          <a:latin typeface="Lucida Console"/>
                          <a:cs typeface="Lucida Console"/>
                        </a:rPr>
                        <a:t>crc=1</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finobt=1,</a:t>
                      </a:r>
                      <a:r>
                        <a:rPr sz="850" spc="-10" dirty="0">
                          <a:solidFill>
                            <a:srgbClr val="333333"/>
                          </a:solidFill>
                          <a:latin typeface="Lucida Console"/>
                          <a:cs typeface="Lucida Console"/>
                        </a:rPr>
                        <a:t> </a:t>
                      </a:r>
                      <a:r>
                        <a:rPr sz="850" spc="15" dirty="0">
                          <a:solidFill>
                            <a:srgbClr val="333333"/>
                          </a:solidFill>
                          <a:latin typeface="Lucida Console"/>
                          <a:cs typeface="Lucida Console"/>
                        </a:rPr>
                        <a:t>sparse=1,</a:t>
                      </a:r>
                      <a:r>
                        <a:rPr sz="850" spc="-5" dirty="0">
                          <a:solidFill>
                            <a:srgbClr val="333333"/>
                          </a:solidFill>
                          <a:latin typeface="Lucida Console"/>
                          <a:cs typeface="Lucida Console"/>
                        </a:rPr>
                        <a:t> </a:t>
                      </a:r>
                      <a:r>
                        <a:rPr sz="850" spc="15" dirty="0">
                          <a:solidFill>
                            <a:srgbClr val="333333"/>
                          </a:solidFill>
                          <a:latin typeface="Lucida Console"/>
                          <a:cs typeface="Lucida Console"/>
                        </a:rPr>
                        <a:t>rmapbt=0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3"/>
                  </a:ext>
                </a:extLst>
              </a:tr>
              <a:tr h="171450">
                <a:tc>
                  <a:txBody>
                    <a:bodyPr/>
                    <a:lstStyle/>
                    <a:p>
                      <a:pPr marL="636270">
                        <a:lnSpc>
                          <a:spcPct val="100000"/>
                        </a:lnSpc>
                        <a:spcBef>
                          <a:spcPts val="80"/>
                        </a:spcBef>
                      </a:pPr>
                      <a:r>
                        <a:rPr sz="850"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a:txBody>
                    <a:bodyPr/>
                    <a:lstStyle/>
                    <a:p>
                      <a:pPr marL="234950">
                        <a:lnSpc>
                          <a:spcPct val="100000"/>
                        </a:lnSpc>
                        <a:spcBef>
                          <a:spcPts val="80"/>
                        </a:spcBef>
                      </a:pPr>
                      <a:r>
                        <a:rPr sz="850" spc="15" dirty="0">
                          <a:solidFill>
                            <a:srgbClr val="333333"/>
                          </a:solidFill>
                          <a:latin typeface="Lucida Console"/>
                          <a:cs typeface="Lucida Console"/>
                        </a:rPr>
                        <a:t>reflink=1</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4"/>
                  </a:ext>
                </a:extLst>
              </a:tr>
              <a:tr h="171450">
                <a:tc>
                  <a:txBody>
                    <a:bodyPr/>
                    <a:lstStyle/>
                    <a:p>
                      <a:pPr marL="31750">
                        <a:lnSpc>
                          <a:spcPct val="100000"/>
                        </a:lnSpc>
                        <a:spcBef>
                          <a:spcPts val="80"/>
                        </a:spcBef>
                        <a:tabLst>
                          <a:tab pos="636270" algn="l"/>
                        </a:tabLst>
                      </a:pPr>
                      <a:r>
                        <a:rPr sz="850" spc="15" dirty="0">
                          <a:solidFill>
                            <a:srgbClr val="333333"/>
                          </a:solidFill>
                          <a:latin typeface="Lucida Console"/>
                          <a:cs typeface="Lucida Console"/>
                        </a:rPr>
                        <a:t>data	=</a:t>
                      </a:r>
                      <a:endParaRPr sz="850">
                        <a:latin typeface="Lucida Console"/>
                        <a:cs typeface="Lucida Console"/>
                      </a:endParaRPr>
                    </a:p>
                  </a:txBody>
                  <a:tcPr marL="0" marR="0" marT="10160" marB="0">
                    <a:solidFill>
                      <a:srgbClr val="F8F8F8"/>
                    </a:solidFill>
                  </a:tcPr>
                </a:tc>
                <a:tc>
                  <a:txBody>
                    <a:bodyPr/>
                    <a:lstStyle/>
                    <a:p>
                      <a:pPr marR="92710" algn="r">
                        <a:lnSpc>
                          <a:spcPct val="100000"/>
                        </a:lnSpc>
                        <a:spcBef>
                          <a:spcPts val="80"/>
                        </a:spcBef>
                      </a:pPr>
                      <a:r>
                        <a:rPr sz="850" spc="15" dirty="0">
                          <a:solidFill>
                            <a:srgbClr val="333333"/>
                          </a:solidFill>
                          <a:latin typeface="Lucida Console"/>
                          <a:cs typeface="Lucida Console"/>
                        </a:rPr>
                        <a:t>bsize=4096</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blocks=524288,</a:t>
                      </a:r>
                      <a:r>
                        <a:rPr sz="850" spc="-25" dirty="0">
                          <a:solidFill>
                            <a:srgbClr val="333333"/>
                          </a:solidFill>
                          <a:latin typeface="Lucida Console"/>
                          <a:cs typeface="Lucida Console"/>
                        </a:rPr>
                        <a:t> </a:t>
                      </a:r>
                      <a:r>
                        <a:rPr sz="850" spc="15" dirty="0">
                          <a:solidFill>
                            <a:srgbClr val="333333"/>
                          </a:solidFill>
                          <a:latin typeface="Lucida Console"/>
                          <a:cs typeface="Lucida Console"/>
                        </a:rPr>
                        <a:t>imaxpct=25</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5"/>
                  </a:ext>
                </a:extLst>
              </a:tr>
              <a:tr h="171450">
                <a:tc>
                  <a:txBody>
                    <a:bodyPr/>
                    <a:lstStyle/>
                    <a:p>
                      <a:pPr marL="636270">
                        <a:lnSpc>
                          <a:spcPct val="100000"/>
                        </a:lnSpc>
                        <a:spcBef>
                          <a:spcPts val="80"/>
                        </a:spcBef>
                      </a:pPr>
                      <a:r>
                        <a:rPr sz="850"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a:txBody>
                    <a:bodyPr/>
                    <a:lstStyle/>
                    <a:p>
                      <a:pPr marL="234950">
                        <a:lnSpc>
                          <a:spcPct val="100000"/>
                        </a:lnSpc>
                        <a:spcBef>
                          <a:spcPts val="80"/>
                        </a:spcBef>
                      </a:pPr>
                      <a:r>
                        <a:rPr sz="850" spc="15" dirty="0">
                          <a:solidFill>
                            <a:srgbClr val="333333"/>
                          </a:solidFill>
                          <a:latin typeface="Lucida Console"/>
                          <a:cs typeface="Lucida Console"/>
                        </a:rPr>
                        <a:t>sunit=0</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swidth=0</a:t>
                      </a:r>
                      <a:r>
                        <a:rPr sz="850" spc="-40" dirty="0">
                          <a:solidFill>
                            <a:srgbClr val="333333"/>
                          </a:solidFill>
                          <a:latin typeface="Lucida Console"/>
                          <a:cs typeface="Lucida Console"/>
                        </a:rPr>
                        <a:t> </a:t>
                      </a:r>
                      <a:r>
                        <a:rPr sz="850" spc="15" dirty="0">
                          <a:solidFill>
                            <a:srgbClr val="333333"/>
                          </a:solidFill>
                          <a:latin typeface="Lucida Console"/>
                          <a:cs typeface="Lucida Console"/>
                        </a:rPr>
                        <a:t>blks</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6"/>
                  </a:ext>
                </a:extLst>
              </a:tr>
              <a:tr h="171450">
                <a:tc>
                  <a:txBody>
                    <a:bodyPr/>
                    <a:lstStyle/>
                    <a:p>
                      <a:pPr marL="31750">
                        <a:lnSpc>
                          <a:spcPct val="100000"/>
                        </a:lnSpc>
                        <a:spcBef>
                          <a:spcPts val="80"/>
                        </a:spcBef>
                        <a:tabLst>
                          <a:tab pos="636270" algn="l"/>
                        </a:tabLst>
                      </a:pPr>
                      <a:r>
                        <a:rPr sz="850" spc="15" dirty="0">
                          <a:solidFill>
                            <a:srgbClr val="333333"/>
                          </a:solidFill>
                          <a:latin typeface="Lucida Console"/>
                          <a:cs typeface="Lucida Console"/>
                        </a:rPr>
                        <a:t>naming	=version</a:t>
                      </a:r>
                      <a:r>
                        <a:rPr sz="850" spc="-40" dirty="0">
                          <a:solidFill>
                            <a:srgbClr val="333333"/>
                          </a:solidFill>
                          <a:latin typeface="Lucida Console"/>
                          <a:cs typeface="Lucida Console"/>
                        </a:rPr>
                        <a:t> </a:t>
                      </a:r>
                      <a:r>
                        <a:rPr sz="850" spc="15" dirty="0">
                          <a:solidFill>
                            <a:srgbClr val="333333"/>
                          </a:solidFill>
                          <a:latin typeface="Lucida Console"/>
                          <a:cs typeface="Lucida Console"/>
                        </a:rPr>
                        <a:t>2</a:t>
                      </a:r>
                      <a:endParaRPr sz="850">
                        <a:latin typeface="Lucida Console"/>
                        <a:cs typeface="Lucida Console"/>
                      </a:endParaRPr>
                    </a:p>
                  </a:txBody>
                  <a:tcPr marL="0" marR="0" marT="10160" marB="0">
                    <a:solidFill>
                      <a:srgbClr val="F8F8F8"/>
                    </a:solidFill>
                  </a:tcPr>
                </a:tc>
                <a:tc>
                  <a:txBody>
                    <a:bodyPr/>
                    <a:lstStyle/>
                    <a:p>
                      <a:pPr marR="92710" algn="r">
                        <a:lnSpc>
                          <a:spcPct val="100000"/>
                        </a:lnSpc>
                        <a:spcBef>
                          <a:spcPts val="80"/>
                        </a:spcBef>
                      </a:pPr>
                      <a:r>
                        <a:rPr sz="850" spc="15" dirty="0">
                          <a:solidFill>
                            <a:srgbClr val="333333"/>
                          </a:solidFill>
                          <a:latin typeface="Lucida Console"/>
                          <a:cs typeface="Lucida Console"/>
                        </a:rPr>
                        <a:t>bsize=4096</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ascii-ci=0,</a:t>
                      </a:r>
                      <a:r>
                        <a:rPr sz="850" spc="-30" dirty="0">
                          <a:solidFill>
                            <a:srgbClr val="333333"/>
                          </a:solidFill>
                          <a:latin typeface="Lucida Console"/>
                          <a:cs typeface="Lucida Console"/>
                        </a:rPr>
                        <a:t> </a:t>
                      </a:r>
                      <a:r>
                        <a:rPr sz="850" spc="15" dirty="0">
                          <a:solidFill>
                            <a:srgbClr val="333333"/>
                          </a:solidFill>
                          <a:latin typeface="Lucida Console"/>
                          <a:cs typeface="Lucida Console"/>
                        </a:rPr>
                        <a:t>ftype=1</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7"/>
                  </a:ext>
                </a:extLst>
              </a:tr>
              <a:tr h="171450">
                <a:tc>
                  <a:txBody>
                    <a:bodyPr/>
                    <a:lstStyle/>
                    <a:p>
                      <a:pPr marL="31750">
                        <a:lnSpc>
                          <a:spcPct val="100000"/>
                        </a:lnSpc>
                        <a:spcBef>
                          <a:spcPts val="80"/>
                        </a:spcBef>
                        <a:tabLst>
                          <a:tab pos="636270" algn="l"/>
                        </a:tabLst>
                      </a:pPr>
                      <a:r>
                        <a:rPr sz="850" spc="15" dirty="0">
                          <a:solidFill>
                            <a:srgbClr val="333333"/>
                          </a:solidFill>
                          <a:latin typeface="Lucida Console"/>
                          <a:cs typeface="Lucida Console"/>
                        </a:rPr>
                        <a:t>log	=internal</a:t>
                      </a:r>
                      <a:r>
                        <a:rPr sz="850" spc="-40" dirty="0">
                          <a:solidFill>
                            <a:srgbClr val="333333"/>
                          </a:solidFill>
                          <a:latin typeface="Lucida Console"/>
                          <a:cs typeface="Lucida Console"/>
                        </a:rPr>
                        <a:t> </a:t>
                      </a:r>
                      <a:r>
                        <a:rPr sz="850" spc="15" dirty="0">
                          <a:solidFill>
                            <a:srgbClr val="333333"/>
                          </a:solidFill>
                          <a:latin typeface="Lucida Console"/>
                          <a:cs typeface="Lucida Console"/>
                        </a:rPr>
                        <a:t>log</a:t>
                      </a:r>
                      <a:endParaRPr sz="850">
                        <a:latin typeface="Lucida Console"/>
                        <a:cs typeface="Lucida Console"/>
                      </a:endParaRPr>
                    </a:p>
                  </a:txBody>
                  <a:tcPr marL="0" marR="0" marT="10160" marB="0">
                    <a:solidFill>
                      <a:srgbClr val="F8F8F8"/>
                    </a:solidFill>
                  </a:tcPr>
                </a:tc>
                <a:tc>
                  <a:txBody>
                    <a:bodyPr/>
                    <a:lstStyle/>
                    <a:p>
                      <a:pPr marR="92710" algn="r">
                        <a:lnSpc>
                          <a:spcPct val="100000"/>
                        </a:lnSpc>
                        <a:spcBef>
                          <a:spcPts val="80"/>
                        </a:spcBef>
                      </a:pPr>
                      <a:r>
                        <a:rPr sz="850" spc="15" dirty="0">
                          <a:solidFill>
                            <a:srgbClr val="333333"/>
                          </a:solidFill>
                          <a:latin typeface="Lucida Console"/>
                          <a:cs typeface="Lucida Console"/>
                        </a:rPr>
                        <a:t>bsize=4096</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blocks=2560,</a:t>
                      </a:r>
                      <a:r>
                        <a:rPr sz="850" spc="-30" dirty="0">
                          <a:solidFill>
                            <a:srgbClr val="333333"/>
                          </a:solidFill>
                          <a:latin typeface="Lucida Console"/>
                          <a:cs typeface="Lucida Console"/>
                        </a:rPr>
                        <a:t> </a:t>
                      </a:r>
                      <a:r>
                        <a:rPr sz="850" spc="15" dirty="0">
                          <a:solidFill>
                            <a:srgbClr val="333333"/>
                          </a:solidFill>
                          <a:latin typeface="Lucida Console"/>
                          <a:cs typeface="Lucida Console"/>
                        </a:rPr>
                        <a:t>version=2</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8"/>
                  </a:ext>
                </a:extLst>
              </a:tr>
              <a:tr h="171450">
                <a:tc>
                  <a:txBody>
                    <a:bodyPr/>
                    <a:lstStyle/>
                    <a:p>
                      <a:pPr marL="636270">
                        <a:lnSpc>
                          <a:spcPct val="100000"/>
                        </a:lnSpc>
                        <a:spcBef>
                          <a:spcPts val="80"/>
                        </a:spcBef>
                      </a:pPr>
                      <a:r>
                        <a:rPr sz="850"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a:txBody>
                    <a:bodyPr/>
                    <a:lstStyle/>
                    <a:p>
                      <a:pPr marR="92710" algn="r">
                        <a:lnSpc>
                          <a:spcPct val="100000"/>
                        </a:lnSpc>
                        <a:spcBef>
                          <a:spcPts val="80"/>
                        </a:spcBef>
                      </a:pPr>
                      <a:r>
                        <a:rPr sz="850" spc="15" dirty="0">
                          <a:solidFill>
                            <a:srgbClr val="333333"/>
                          </a:solidFill>
                          <a:latin typeface="Lucida Console"/>
                          <a:cs typeface="Lucida Console"/>
                        </a:rPr>
                        <a:t>sectsz=512</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sunit=0</a:t>
                      </a:r>
                      <a:r>
                        <a:rPr sz="850" spc="-10" dirty="0">
                          <a:solidFill>
                            <a:srgbClr val="333333"/>
                          </a:solidFill>
                          <a:latin typeface="Lucida Console"/>
                          <a:cs typeface="Lucida Console"/>
                        </a:rPr>
                        <a:t> </a:t>
                      </a:r>
                      <a:r>
                        <a:rPr sz="850" spc="15" dirty="0">
                          <a:solidFill>
                            <a:srgbClr val="333333"/>
                          </a:solidFill>
                          <a:latin typeface="Lucida Console"/>
                          <a:cs typeface="Lucida Console"/>
                        </a:rPr>
                        <a:t>blks,</a:t>
                      </a:r>
                      <a:r>
                        <a:rPr sz="850" spc="-10" dirty="0">
                          <a:solidFill>
                            <a:srgbClr val="333333"/>
                          </a:solidFill>
                          <a:latin typeface="Lucida Console"/>
                          <a:cs typeface="Lucida Console"/>
                        </a:rPr>
                        <a:t> </a:t>
                      </a:r>
                      <a:r>
                        <a:rPr sz="850" spc="15" dirty="0">
                          <a:solidFill>
                            <a:srgbClr val="333333"/>
                          </a:solidFill>
                          <a:latin typeface="Lucida Console"/>
                          <a:cs typeface="Lucida Console"/>
                        </a:rPr>
                        <a:t>lazy-count=1</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9"/>
                  </a:ext>
                </a:extLst>
              </a:tr>
              <a:tr h="140970">
                <a:tc>
                  <a:txBody>
                    <a:bodyPr/>
                    <a:lstStyle/>
                    <a:p>
                      <a:pPr marL="31750">
                        <a:lnSpc>
                          <a:spcPts val="935"/>
                        </a:lnSpc>
                        <a:spcBef>
                          <a:spcPts val="80"/>
                        </a:spcBef>
                      </a:pPr>
                      <a:r>
                        <a:rPr sz="850" spc="15" dirty="0">
                          <a:solidFill>
                            <a:srgbClr val="333333"/>
                          </a:solidFill>
                          <a:latin typeface="Lucida Console"/>
                          <a:cs typeface="Lucida Console"/>
                        </a:rPr>
                        <a:t>realtime</a:t>
                      </a:r>
                      <a:r>
                        <a:rPr sz="850" spc="-35" dirty="0">
                          <a:solidFill>
                            <a:srgbClr val="333333"/>
                          </a:solidFill>
                          <a:latin typeface="Lucida Console"/>
                          <a:cs typeface="Lucida Console"/>
                        </a:rPr>
                        <a:t> </a:t>
                      </a:r>
                      <a:r>
                        <a:rPr sz="850" spc="15" dirty="0">
                          <a:solidFill>
                            <a:srgbClr val="333333"/>
                          </a:solidFill>
                          <a:latin typeface="Lucida Console"/>
                          <a:cs typeface="Lucida Console"/>
                        </a:rPr>
                        <a:t>=none</a:t>
                      </a:r>
                      <a:endParaRPr sz="850">
                        <a:latin typeface="Lucida Console"/>
                        <a:cs typeface="Lucida Console"/>
                      </a:endParaRPr>
                    </a:p>
                  </a:txBody>
                  <a:tcPr marL="0" marR="0" marT="10160" marB="0">
                    <a:solidFill>
                      <a:srgbClr val="F8F8F8"/>
                    </a:solidFill>
                  </a:tcPr>
                </a:tc>
                <a:tc>
                  <a:txBody>
                    <a:bodyPr/>
                    <a:lstStyle/>
                    <a:p>
                      <a:pPr marR="92710" algn="r">
                        <a:lnSpc>
                          <a:spcPts val="935"/>
                        </a:lnSpc>
                        <a:spcBef>
                          <a:spcPts val="80"/>
                        </a:spcBef>
                      </a:pPr>
                      <a:r>
                        <a:rPr sz="850" spc="15" dirty="0">
                          <a:solidFill>
                            <a:srgbClr val="333333"/>
                          </a:solidFill>
                          <a:latin typeface="Lucida Console"/>
                          <a:cs typeface="Lucida Console"/>
                        </a:rPr>
                        <a:t>extsz=4096</a:t>
                      </a:r>
                      <a:endParaRPr sz="850">
                        <a:latin typeface="Lucida Console"/>
                        <a:cs typeface="Lucida Console"/>
                      </a:endParaRPr>
                    </a:p>
                  </a:txBody>
                  <a:tcPr marL="0" marR="0" marT="10160" marB="0">
                    <a:solidFill>
                      <a:srgbClr val="F8F8F8"/>
                    </a:solidFill>
                  </a:tcPr>
                </a:tc>
                <a:tc>
                  <a:txBody>
                    <a:bodyPr/>
                    <a:lstStyle/>
                    <a:p>
                      <a:pPr marL="100330">
                        <a:lnSpc>
                          <a:spcPts val="935"/>
                        </a:lnSpc>
                        <a:spcBef>
                          <a:spcPts val="80"/>
                        </a:spcBef>
                      </a:pPr>
                      <a:r>
                        <a:rPr sz="850" spc="15" dirty="0">
                          <a:solidFill>
                            <a:srgbClr val="333333"/>
                          </a:solidFill>
                          <a:latin typeface="Lucida Console"/>
                          <a:cs typeface="Lucida Console"/>
                        </a:rPr>
                        <a:t>blocks=0,</a:t>
                      </a:r>
                      <a:r>
                        <a:rPr sz="850" spc="-30" dirty="0">
                          <a:solidFill>
                            <a:srgbClr val="333333"/>
                          </a:solidFill>
                          <a:latin typeface="Lucida Console"/>
                          <a:cs typeface="Lucida Console"/>
                        </a:rPr>
                        <a:t> </a:t>
                      </a:r>
                      <a:r>
                        <a:rPr sz="850" spc="15" dirty="0">
                          <a:solidFill>
                            <a:srgbClr val="333333"/>
                          </a:solidFill>
                          <a:latin typeface="Lucida Console"/>
                          <a:cs typeface="Lucida Console"/>
                        </a:rPr>
                        <a:t>rtextents=0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10"/>
                  </a:ext>
                </a:extLst>
              </a:tr>
            </a:tbl>
          </a:graphicData>
        </a:graphic>
      </p:graphicFrame>
      <p:graphicFrame>
        <p:nvGraphicFramePr>
          <p:cNvPr id="25" name="object 25"/>
          <p:cNvGraphicFramePr>
            <a:graphicFrameLocks noGrp="1"/>
          </p:cNvGraphicFramePr>
          <p:nvPr/>
        </p:nvGraphicFramePr>
        <p:xfrm>
          <a:off x="1051256" y="5226063"/>
          <a:ext cx="4023994" cy="1824990"/>
        </p:xfrm>
        <a:graphic>
          <a:graphicData uri="http://schemas.openxmlformats.org/drawingml/2006/table">
            <a:tbl>
              <a:tblPr firstRow="1" bandRow="1">
                <a:tableStyleId>{2D5ABB26-0587-4C30-8999-92F81FD0307C}</a:tableStyleId>
              </a:tblPr>
              <a:tblGrid>
                <a:gridCol w="1475740">
                  <a:extLst>
                    <a:ext uri="{9D8B030D-6E8A-4147-A177-3AD203B41FA5}">
                      <a16:colId xmlns:a16="http://schemas.microsoft.com/office/drawing/2014/main" val="20000"/>
                    </a:ext>
                  </a:extLst>
                </a:gridCol>
                <a:gridCol w="436245">
                  <a:extLst>
                    <a:ext uri="{9D8B030D-6E8A-4147-A177-3AD203B41FA5}">
                      <a16:colId xmlns:a16="http://schemas.microsoft.com/office/drawing/2014/main" val="20001"/>
                    </a:ext>
                  </a:extLst>
                </a:gridCol>
                <a:gridCol w="368935">
                  <a:extLst>
                    <a:ext uri="{9D8B030D-6E8A-4147-A177-3AD203B41FA5}">
                      <a16:colId xmlns:a16="http://schemas.microsoft.com/office/drawing/2014/main" val="20002"/>
                    </a:ext>
                  </a:extLst>
                </a:gridCol>
                <a:gridCol w="402589">
                  <a:extLst>
                    <a:ext uri="{9D8B030D-6E8A-4147-A177-3AD203B41FA5}">
                      <a16:colId xmlns:a16="http://schemas.microsoft.com/office/drawing/2014/main" val="20003"/>
                    </a:ext>
                  </a:extLst>
                </a:gridCol>
                <a:gridCol w="335280">
                  <a:extLst>
                    <a:ext uri="{9D8B030D-6E8A-4147-A177-3AD203B41FA5}">
                      <a16:colId xmlns:a16="http://schemas.microsoft.com/office/drawing/2014/main" val="20004"/>
                    </a:ext>
                  </a:extLst>
                </a:gridCol>
                <a:gridCol w="1005205">
                  <a:extLst>
                    <a:ext uri="{9D8B030D-6E8A-4147-A177-3AD203B41FA5}">
                      <a16:colId xmlns:a16="http://schemas.microsoft.com/office/drawing/2014/main" val="20005"/>
                    </a:ext>
                  </a:extLst>
                </a:gridCol>
              </a:tblGrid>
              <a:tr h="140970">
                <a:tc>
                  <a:txBody>
                    <a:bodyPr/>
                    <a:lstStyle/>
                    <a:p>
                      <a:pPr marL="31750">
                        <a:lnSpc>
                          <a:spcPts val="865"/>
                        </a:lnSpc>
                      </a:pPr>
                      <a:r>
                        <a:rPr sz="850" spc="15" dirty="0">
                          <a:solidFill>
                            <a:srgbClr val="333333"/>
                          </a:solidFill>
                          <a:latin typeface="Lucida Console"/>
                          <a:cs typeface="Lucida Console"/>
                        </a:rPr>
                        <a:t>Filesystem</a:t>
                      </a:r>
                      <a:endParaRPr sz="850">
                        <a:latin typeface="Lucida Console"/>
                        <a:cs typeface="Lucida Console"/>
                      </a:endParaRPr>
                    </a:p>
                  </a:txBody>
                  <a:tcPr marL="0" marR="0" marT="0" marB="0">
                    <a:solidFill>
                      <a:srgbClr val="F8F8F8"/>
                    </a:solidFill>
                  </a:tcPr>
                </a:tc>
                <a:tc>
                  <a:txBody>
                    <a:bodyPr/>
                    <a:lstStyle/>
                    <a:p>
                      <a:pPr marR="59055" algn="r">
                        <a:lnSpc>
                          <a:spcPts val="865"/>
                        </a:lnSpc>
                      </a:pPr>
                      <a:r>
                        <a:rPr sz="850" spc="15" dirty="0">
                          <a:solidFill>
                            <a:srgbClr val="333333"/>
                          </a:solidFill>
                          <a:latin typeface="Lucida Console"/>
                          <a:cs typeface="Lucida Console"/>
                        </a:rPr>
                        <a:t>Size</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spc="15" dirty="0">
                          <a:solidFill>
                            <a:srgbClr val="333333"/>
                          </a:solidFill>
                          <a:latin typeface="Lucida Console"/>
                          <a:cs typeface="Lucida Console"/>
                        </a:rPr>
                        <a:t>Used</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spc="15" dirty="0">
                          <a:solidFill>
                            <a:srgbClr val="333333"/>
                          </a:solidFill>
                          <a:latin typeface="Lucida Console"/>
                          <a:cs typeface="Lucida Console"/>
                        </a:rPr>
                        <a:t>Avail</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spc="15" dirty="0">
                          <a:solidFill>
                            <a:srgbClr val="333333"/>
                          </a:solidFill>
                          <a:latin typeface="Lucida Console"/>
                          <a:cs typeface="Lucida Console"/>
                        </a:rPr>
                        <a:t>Use%</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spc="15" dirty="0">
                          <a:solidFill>
                            <a:srgbClr val="333333"/>
                          </a:solidFill>
                          <a:latin typeface="Lucida Console"/>
                          <a:cs typeface="Lucida Console"/>
                        </a:rPr>
                        <a:t>Mounted</a:t>
                      </a:r>
                      <a:r>
                        <a:rPr sz="850" spc="-40" dirty="0">
                          <a:solidFill>
                            <a:srgbClr val="333333"/>
                          </a:solidFill>
                          <a:latin typeface="Lucida Console"/>
                          <a:cs typeface="Lucida Console"/>
                        </a:rPr>
                        <a:t> </a:t>
                      </a:r>
                      <a:r>
                        <a:rPr sz="850" spc="15" dirty="0">
                          <a:solidFill>
                            <a:srgbClr val="333333"/>
                          </a:solidFill>
                          <a:latin typeface="Lucida Console"/>
                          <a:cs typeface="Lucida Console"/>
                        </a:rPr>
                        <a:t>on</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969M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969M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/dev</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/dev/shm</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2"/>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9.6M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974M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/run</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3"/>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/sys/fs/cgroup</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4"/>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/dev/mapper/rhel-root</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17G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3.9G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14G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23%</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5"/>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/dev/sr0</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6.7G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6.7G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100%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/media/cdrom</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6"/>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/dev/sda1</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1014M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152M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863M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15%</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/boot</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7"/>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197M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16K</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197M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/run/user/42</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8"/>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197M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3.5M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194M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2%</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/run/user/0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9"/>
                  </a:ext>
                </a:extLst>
              </a:tr>
              <a:tr h="140970">
                <a:tc>
                  <a:txBody>
                    <a:bodyPr/>
                    <a:lstStyle/>
                    <a:p>
                      <a:pPr marL="31750">
                        <a:lnSpc>
                          <a:spcPts val="935"/>
                        </a:lnSpc>
                        <a:spcBef>
                          <a:spcPts val="80"/>
                        </a:spcBef>
                      </a:pPr>
                      <a:r>
                        <a:rPr sz="850" spc="15" dirty="0">
                          <a:solidFill>
                            <a:srgbClr val="333333"/>
                          </a:solidFill>
                          <a:latin typeface="Lucida Console"/>
                          <a:cs typeface="Lucida Console"/>
                        </a:rPr>
                        <a:t>/dev/sdb1</a:t>
                      </a:r>
                      <a:endParaRPr sz="850">
                        <a:latin typeface="Lucida Console"/>
                        <a:cs typeface="Lucida Console"/>
                      </a:endParaRPr>
                    </a:p>
                  </a:txBody>
                  <a:tcPr marL="0" marR="0" marT="10160" marB="0">
                    <a:solidFill>
                      <a:srgbClr val="F8F8F8"/>
                    </a:solidFill>
                  </a:tcPr>
                </a:tc>
                <a:tc>
                  <a:txBody>
                    <a:bodyPr/>
                    <a:lstStyle/>
                    <a:p>
                      <a:pPr marR="59055" algn="r">
                        <a:lnSpc>
                          <a:spcPts val="935"/>
                        </a:lnSpc>
                        <a:spcBef>
                          <a:spcPts val="80"/>
                        </a:spcBef>
                      </a:pPr>
                      <a:r>
                        <a:rPr sz="850" spc="15" dirty="0">
                          <a:solidFill>
                            <a:srgbClr val="333333"/>
                          </a:solidFill>
                          <a:latin typeface="Lucida Console"/>
                          <a:cs typeface="Lucida Console"/>
                        </a:rPr>
                        <a:t>2.0G</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spc="15" dirty="0">
                          <a:solidFill>
                            <a:srgbClr val="333333"/>
                          </a:solidFill>
                          <a:latin typeface="Lucida Console"/>
                          <a:cs typeface="Lucida Console"/>
                        </a:rPr>
                        <a:t>47M</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spc="15" dirty="0">
                          <a:solidFill>
                            <a:srgbClr val="333333"/>
                          </a:solidFill>
                          <a:latin typeface="Lucida Console"/>
                          <a:cs typeface="Lucida Console"/>
                        </a:rPr>
                        <a:t>2.0G</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spc="15" dirty="0">
                          <a:solidFill>
                            <a:srgbClr val="333333"/>
                          </a:solidFill>
                          <a:latin typeface="Lucida Console"/>
                          <a:cs typeface="Lucida Console"/>
                        </a:rPr>
                        <a:t>3%</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/newFS</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10"/>
                  </a:ext>
                </a:extLst>
              </a:tr>
            </a:tbl>
          </a:graphicData>
        </a:graphic>
      </p:graphicFrame>
      <p:sp>
        <p:nvSpPr>
          <p:cNvPr id="26" name="object 26"/>
          <p:cNvSpPr txBox="1"/>
          <p:nvPr/>
        </p:nvSpPr>
        <p:spPr>
          <a:xfrm>
            <a:off x="1070306" y="9239887"/>
            <a:ext cx="271272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du</a:t>
            </a:r>
            <a:r>
              <a:rPr sz="850" spc="5" dirty="0">
                <a:solidFill>
                  <a:srgbClr val="333333"/>
                </a:solidFill>
                <a:latin typeface="Lucida Console"/>
                <a:cs typeface="Lucida Console"/>
              </a:rPr>
              <a:t> </a:t>
            </a:r>
            <a:r>
              <a:rPr sz="850" spc="15" dirty="0">
                <a:solidFill>
                  <a:srgbClr val="333333"/>
                </a:solidFill>
                <a:latin typeface="Lucida Console"/>
                <a:cs typeface="Lucida Console"/>
              </a:rPr>
              <a:t>-sh</a:t>
            </a:r>
            <a:r>
              <a:rPr sz="850" spc="10" dirty="0">
                <a:solidFill>
                  <a:srgbClr val="333333"/>
                </a:solidFill>
                <a:latin typeface="Lucida Console"/>
                <a:cs typeface="Lucida Console"/>
              </a:rPr>
              <a:t> </a:t>
            </a:r>
            <a:r>
              <a:rPr sz="850" spc="15" dirty="0">
                <a:solidFill>
                  <a:srgbClr val="333333"/>
                </a:solidFill>
                <a:latin typeface="Lucida Console"/>
                <a:cs typeface="Lucida Console"/>
              </a:rPr>
              <a:t>/*0</a:t>
            </a:r>
            <a:r>
              <a:rPr sz="850" spc="5" dirty="0">
                <a:solidFill>
                  <a:srgbClr val="333333"/>
                </a:solidFill>
                <a:latin typeface="Lucida Console"/>
                <a:cs typeface="Lucida Console"/>
              </a:rPr>
              <a:t> </a:t>
            </a:r>
            <a:r>
              <a:rPr sz="850" spc="15" dirty="0">
                <a:solidFill>
                  <a:srgbClr val="333333"/>
                </a:solidFill>
                <a:latin typeface="Lucida Console"/>
                <a:cs typeface="Lucida Console"/>
              </a:rPr>
              <a:t>/bin113M</a:t>
            </a:r>
            <a:endParaRPr sz="850">
              <a:latin typeface="Lucida Console"/>
              <a:cs typeface="Lucida Console"/>
            </a:endParaRPr>
          </a:p>
        </p:txBody>
      </p:sp>
      <p:sp>
        <p:nvSpPr>
          <p:cNvPr id="27" name="object 27"/>
          <p:cNvSpPr txBox="1"/>
          <p:nvPr/>
        </p:nvSpPr>
        <p:spPr>
          <a:xfrm>
            <a:off x="4025524" y="9239887"/>
            <a:ext cx="2040255" cy="159385"/>
          </a:xfrm>
          <a:prstGeom prst="rect">
            <a:avLst/>
          </a:prstGeom>
        </p:spPr>
        <p:txBody>
          <a:bodyPr vert="horz" wrap="square" lIns="0" tIns="15875" rIns="0" bIns="0" rtlCol="0">
            <a:spAutoFit/>
          </a:bodyPr>
          <a:lstStyle/>
          <a:p>
            <a:pPr marL="12700">
              <a:lnSpc>
                <a:spcPct val="100000"/>
              </a:lnSpc>
              <a:spcBef>
                <a:spcPts val="125"/>
              </a:spcBef>
              <a:tabLst>
                <a:tab pos="549275" algn="l"/>
              </a:tabLst>
            </a:pPr>
            <a:r>
              <a:rPr sz="850" spc="15" dirty="0">
                <a:solidFill>
                  <a:srgbClr val="333333"/>
                </a:solidFill>
                <a:latin typeface="Lucida Console"/>
                <a:cs typeface="Lucida Console"/>
              </a:rPr>
              <a:t>/boot0	/dev29M</a:t>
            </a:r>
            <a:r>
              <a:rPr sz="850" spc="-15" dirty="0">
                <a:solidFill>
                  <a:srgbClr val="333333"/>
                </a:solidFill>
                <a:latin typeface="Lucida Console"/>
                <a:cs typeface="Lucida Console"/>
              </a:rPr>
              <a:t> </a:t>
            </a:r>
            <a:r>
              <a:rPr sz="850" spc="15" dirty="0">
                <a:solidFill>
                  <a:srgbClr val="333333"/>
                </a:solidFill>
                <a:latin typeface="Lucida Console"/>
                <a:cs typeface="Lucida Console"/>
              </a:rPr>
              <a:t>/etc12K</a:t>
            </a:r>
            <a:r>
              <a:rPr sz="850" spc="-15" dirty="0">
                <a:solidFill>
                  <a:srgbClr val="333333"/>
                </a:solidFill>
                <a:latin typeface="Lucida Console"/>
                <a:cs typeface="Lucida Console"/>
              </a:rPr>
              <a:t> </a:t>
            </a:r>
            <a:r>
              <a:rPr sz="850" spc="15" dirty="0">
                <a:solidFill>
                  <a:srgbClr val="333333"/>
                </a:solidFill>
                <a:latin typeface="Lucida Console"/>
                <a:cs typeface="Lucida Console"/>
              </a:rPr>
              <a:t>/home0</a:t>
            </a:r>
            <a:endParaRPr sz="850">
              <a:latin typeface="Lucida Console"/>
              <a:cs typeface="Lucida Console"/>
            </a:endParaRPr>
          </a:p>
        </p:txBody>
      </p:sp>
      <p:sp>
        <p:nvSpPr>
          <p:cNvPr id="28" name="object 28"/>
          <p:cNvSpPr txBox="1"/>
          <p:nvPr/>
        </p:nvSpPr>
        <p:spPr>
          <a:xfrm>
            <a:off x="3487535" y="9411406"/>
            <a:ext cx="2510155" cy="159385"/>
          </a:xfrm>
          <a:prstGeom prst="rect">
            <a:avLst/>
          </a:prstGeom>
        </p:spPr>
        <p:txBody>
          <a:bodyPr vert="horz" wrap="square" lIns="0" tIns="15875" rIns="0" bIns="0" rtlCol="0">
            <a:spAutoFit/>
          </a:bodyPr>
          <a:lstStyle/>
          <a:p>
            <a:pPr marL="12700">
              <a:lnSpc>
                <a:spcPct val="100000"/>
              </a:lnSpc>
              <a:spcBef>
                <a:spcPts val="125"/>
              </a:spcBef>
              <a:tabLst>
                <a:tab pos="1086485" algn="l"/>
                <a:tab pos="1892300" algn="l"/>
              </a:tabLst>
            </a:pPr>
            <a:r>
              <a:rPr sz="850" spc="15" dirty="0">
                <a:solidFill>
                  <a:srgbClr val="333333"/>
                </a:solidFill>
                <a:latin typeface="Lucida Console"/>
                <a:cs typeface="Lucida Console"/>
              </a:rPr>
              <a:t>/newFS0 /opt0</a:t>
            </a:r>
            <a:r>
              <a:rPr sz="850" dirty="0">
                <a:solidFill>
                  <a:srgbClr val="333333"/>
                </a:solidFill>
                <a:latin typeface="Lucida Console"/>
                <a:cs typeface="Lucida Console"/>
              </a:rPr>
              <a:t>	</a:t>
            </a:r>
            <a:r>
              <a:rPr sz="850" spc="15" dirty="0">
                <a:solidFill>
                  <a:srgbClr val="333333"/>
                </a:solidFill>
                <a:latin typeface="Lucida Console"/>
                <a:cs typeface="Lucida Console"/>
              </a:rPr>
              <a:t>/proc8.6M</a:t>
            </a:r>
            <a:r>
              <a:rPr sz="850" dirty="0">
                <a:solidFill>
                  <a:srgbClr val="333333"/>
                </a:solidFill>
                <a:latin typeface="Lucida Console"/>
                <a:cs typeface="Lucida Console"/>
              </a:rPr>
              <a:t>	</a:t>
            </a:r>
            <a:r>
              <a:rPr sz="850" spc="15" dirty="0">
                <a:solidFill>
                  <a:srgbClr val="333333"/>
                </a:solidFill>
                <a:latin typeface="Lucida Console"/>
                <a:cs typeface="Lucida Console"/>
              </a:rPr>
              <a:t>/root9.6M</a:t>
            </a:r>
            <a:endParaRPr sz="850">
              <a:latin typeface="Lucida Console"/>
              <a:cs typeface="Lucida Console"/>
            </a:endParaRPr>
          </a:p>
        </p:txBody>
      </p:sp>
      <p:sp>
        <p:nvSpPr>
          <p:cNvPr id="29" name="object 29"/>
          <p:cNvSpPr txBox="1"/>
          <p:nvPr/>
        </p:nvSpPr>
        <p:spPr>
          <a:xfrm>
            <a:off x="1070306" y="9373672"/>
            <a:ext cx="2241550" cy="368935"/>
          </a:xfrm>
          <a:prstGeom prst="rect">
            <a:avLst/>
          </a:prstGeom>
        </p:spPr>
        <p:txBody>
          <a:bodyPr vert="horz" wrap="square" lIns="0" tIns="53975" rIns="0" bIns="0" rtlCol="0">
            <a:spAutoFit/>
          </a:bodyPr>
          <a:lstStyle/>
          <a:p>
            <a:pPr marL="12700">
              <a:lnSpc>
                <a:spcPct val="100000"/>
              </a:lnSpc>
              <a:spcBef>
                <a:spcPts val="425"/>
              </a:spcBef>
              <a:tabLst>
                <a:tab pos="549275" algn="l"/>
                <a:tab pos="1355090" algn="l"/>
              </a:tabLst>
            </a:pPr>
            <a:r>
              <a:rPr sz="850" spc="15" dirty="0">
                <a:solidFill>
                  <a:srgbClr val="333333"/>
                </a:solidFill>
                <a:latin typeface="Lucida Console"/>
                <a:cs typeface="Lucida Console"/>
              </a:rPr>
              <a:t>/lib0	/lib646.7G	/media0</a:t>
            </a:r>
            <a:r>
              <a:rPr sz="850" spc="-55" dirty="0">
                <a:solidFill>
                  <a:srgbClr val="333333"/>
                </a:solidFill>
                <a:latin typeface="Lucida Console"/>
                <a:cs typeface="Lucida Console"/>
              </a:rPr>
              <a:t> </a:t>
            </a:r>
            <a:r>
              <a:rPr sz="850" spc="15" dirty="0">
                <a:solidFill>
                  <a:srgbClr val="333333"/>
                </a:solidFill>
                <a:latin typeface="Lucida Console"/>
                <a:cs typeface="Lucida Console"/>
              </a:rPr>
              <a:t>/mnt0</a:t>
            </a:r>
            <a:endParaRPr sz="850">
              <a:latin typeface="Lucida Console"/>
              <a:cs typeface="Lucida Console"/>
            </a:endParaRPr>
          </a:p>
          <a:p>
            <a:pPr marL="12700">
              <a:lnSpc>
                <a:spcPct val="100000"/>
              </a:lnSpc>
              <a:spcBef>
                <a:spcPts val="330"/>
              </a:spcBef>
              <a:tabLst>
                <a:tab pos="549275" algn="l"/>
                <a:tab pos="1086485" algn="l"/>
              </a:tabLst>
            </a:pPr>
            <a:r>
              <a:rPr sz="850" spc="15" dirty="0">
                <a:solidFill>
                  <a:srgbClr val="333333"/>
                </a:solidFill>
                <a:latin typeface="Lucida Console"/>
                <a:cs typeface="Lucida Console"/>
              </a:rPr>
              <a:t>/run0	/sbin0	/srv0</a:t>
            </a:r>
            <a:endParaRPr sz="850">
              <a:latin typeface="Lucida Console"/>
              <a:cs typeface="Lucida Console"/>
            </a:endParaRPr>
          </a:p>
        </p:txBody>
      </p:sp>
      <p:sp>
        <p:nvSpPr>
          <p:cNvPr id="30" name="object 30"/>
          <p:cNvSpPr txBox="1"/>
          <p:nvPr/>
        </p:nvSpPr>
        <p:spPr>
          <a:xfrm>
            <a:off x="2681708" y="9582924"/>
            <a:ext cx="2443480" cy="159385"/>
          </a:xfrm>
          <a:prstGeom prst="rect">
            <a:avLst/>
          </a:prstGeom>
        </p:spPr>
        <p:txBody>
          <a:bodyPr vert="horz" wrap="square" lIns="0" tIns="15875" rIns="0" bIns="0" rtlCol="0">
            <a:spAutoFit/>
          </a:bodyPr>
          <a:lstStyle/>
          <a:p>
            <a:pPr marL="12700">
              <a:lnSpc>
                <a:spcPct val="100000"/>
              </a:lnSpc>
              <a:spcBef>
                <a:spcPts val="125"/>
              </a:spcBef>
              <a:tabLst>
                <a:tab pos="1355090" algn="l"/>
                <a:tab pos="2160905" algn="l"/>
              </a:tabLst>
            </a:pPr>
            <a:r>
              <a:rPr sz="850" spc="15" dirty="0">
                <a:solidFill>
                  <a:srgbClr val="333333"/>
                </a:solidFill>
                <a:latin typeface="Lucida Console"/>
                <a:cs typeface="Lucida Console"/>
              </a:rPr>
              <a:t>/sys12K /tmp3.5G</a:t>
            </a:r>
            <a:r>
              <a:rPr sz="850" dirty="0">
                <a:solidFill>
                  <a:srgbClr val="333333"/>
                </a:solidFill>
                <a:latin typeface="Lucida Console"/>
                <a:cs typeface="Lucida Console"/>
              </a:rPr>
              <a:t>	</a:t>
            </a:r>
            <a:r>
              <a:rPr sz="850" spc="15" dirty="0">
                <a:solidFill>
                  <a:srgbClr val="333333"/>
                </a:solidFill>
                <a:latin typeface="Lucida Console"/>
                <a:cs typeface="Lucida Console"/>
              </a:rPr>
              <a:t>/usr155M</a:t>
            </a:r>
            <a:r>
              <a:rPr sz="850" dirty="0">
                <a:solidFill>
                  <a:srgbClr val="333333"/>
                </a:solidFill>
                <a:latin typeface="Lucida Console"/>
                <a:cs typeface="Lucida Console"/>
              </a:rPr>
              <a:t>	</a:t>
            </a:r>
            <a:r>
              <a:rPr sz="850" spc="15" dirty="0">
                <a:solidFill>
                  <a:srgbClr val="333333"/>
                </a:solidFill>
                <a:latin typeface="Lucida Console"/>
                <a:cs typeface="Lucida Console"/>
              </a:rPr>
              <a:t>/var</a:t>
            </a:r>
            <a:endParaRPr sz="850">
              <a:latin typeface="Lucida Console"/>
              <a:cs typeface="Lucida Console"/>
            </a:endParaRPr>
          </a:p>
        </p:txBody>
      </p:sp>
      <p:sp>
        <p:nvSpPr>
          <p:cNvPr id="31" name="object 3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4856653"/>
            <a:ext cx="38735" cy="1153160"/>
          </a:xfrm>
          <a:custGeom>
            <a:avLst/>
            <a:gdLst/>
            <a:ahLst/>
            <a:cxnLst/>
            <a:rect l="l" t="t" r="r" b="b"/>
            <a:pathLst>
              <a:path w="38734" h="1153160">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305"/>
            <a:ext cx="5651500" cy="1353185"/>
            <a:chOff x="959124" y="368305"/>
            <a:chExt cx="5651500" cy="1353185"/>
          </a:xfrm>
        </p:grpSpPr>
        <p:sp>
          <p:nvSpPr>
            <p:cNvPr id="4" name="object 4"/>
            <p:cNvSpPr/>
            <p:nvPr/>
          </p:nvSpPr>
          <p:spPr>
            <a:xfrm>
              <a:off x="963889" y="373070"/>
              <a:ext cx="5641975" cy="1343660"/>
            </a:xfrm>
            <a:custGeom>
              <a:avLst/>
              <a:gdLst/>
              <a:ahLst/>
              <a:cxnLst/>
              <a:rect l="l" t="t" r="r" b="b"/>
              <a:pathLst>
                <a:path w="5641975" h="1343660">
                  <a:moveTo>
                    <a:pt x="5620751" y="1343611"/>
                  </a:moveTo>
                  <a:lnTo>
                    <a:pt x="20659" y="1343611"/>
                  </a:lnTo>
                  <a:lnTo>
                    <a:pt x="17629" y="1342982"/>
                  </a:lnTo>
                  <a:lnTo>
                    <a:pt x="0" y="1322989"/>
                  </a:lnTo>
                  <a:lnTo>
                    <a:pt x="0" y="1319825"/>
                  </a:lnTo>
                  <a:lnTo>
                    <a:pt x="0" y="20659"/>
                  </a:lnTo>
                  <a:lnTo>
                    <a:pt x="20659" y="0"/>
                  </a:lnTo>
                  <a:lnTo>
                    <a:pt x="5620751" y="0"/>
                  </a:lnTo>
                  <a:lnTo>
                    <a:pt x="5641421" y="20659"/>
                  </a:lnTo>
                  <a:lnTo>
                    <a:pt x="5641421" y="1322989"/>
                  </a:lnTo>
                  <a:lnTo>
                    <a:pt x="5623791" y="1342982"/>
                  </a:lnTo>
                  <a:lnTo>
                    <a:pt x="5620751" y="1343611"/>
                  </a:lnTo>
                  <a:close/>
                </a:path>
              </a:pathLst>
            </a:custGeom>
            <a:solidFill>
              <a:srgbClr val="F8F8F8"/>
            </a:solidFill>
          </p:spPr>
          <p:txBody>
            <a:bodyPr wrap="square" lIns="0" tIns="0" rIns="0" bIns="0" rtlCol="0"/>
            <a:lstStyle/>
            <a:p>
              <a:endParaRPr/>
            </a:p>
          </p:txBody>
        </p:sp>
        <p:sp>
          <p:nvSpPr>
            <p:cNvPr id="5" name="object 5"/>
            <p:cNvSpPr/>
            <p:nvPr/>
          </p:nvSpPr>
          <p:spPr>
            <a:xfrm>
              <a:off x="963889" y="373070"/>
              <a:ext cx="5641975" cy="1343660"/>
            </a:xfrm>
            <a:custGeom>
              <a:avLst/>
              <a:gdLst/>
              <a:ahLst/>
              <a:cxnLst/>
              <a:rect l="l" t="t" r="r" b="b"/>
              <a:pathLst>
                <a:path w="5641975" h="1343660">
                  <a:moveTo>
                    <a:pt x="0" y="1319825"/>
                  </a:moveTo>
                  <a:lnTo>
                    <a:pt x="0" y="23823"/>
                  </a:lnTo>
                  <a:lnTo>
                    <a:pt x="0" y="20659"/>
                  </a:lnTo>
                  <a:lnTo>
                    <a:pt x="600" y="17572"/>
                  </a:lnTo>
                  <a:lnTo>
                    <a:pt x="1810" y="14627"/>
                  </a:lnTo>
                  <a:lnTo>
                    <a:pt x="3020" y="11692"/>
                  </a:lnTo>
                  <a:lnTo>
                    <a:pt x="4745" y="9119"/>
                  </a:lnTo>
                  <a:lnTo>
                    <a:pt x="6975" y="6927"/>
                  </a:lnTo>
                  <a:lnTo>
                    <a:pt x="9214" y="4688"/>
                  </a:lnTo>
                  <a:lnTo>
                    <a:pt x="11787" y="2982"/>
                  </a:lnTo>
                  <a:lnTo>
                    <a:pt x="14703" y="1791"/>
                  </a:lnTo>
                  <a:lnTo>
                    <a:pt x="17629" y="600"/>
                  </a:lnTo>
                  <a:lnTo>
                    <a:pt x="20659" y="0"/>
                  </a:lnTo>
                  <a:lnTo>
                    <a:pt x="23823" y="0"/>
                  </a:lnTo>
                  <a:lnTo>
                    <a:pt x="5617597" y="0"/>
                  </a:lnTo>
                  <a:lnTo>
                    <a:pt x="5620751" y="0"/>
                  </a:lnTo>
                  <a:lnTo>
                    <a:pt x="5623791" y="600"/>
                  </a:lnTo>
                  <a:lnTo>
                    <a:pt x="5626717" y="1791"/>
                  </a:lnTo>
                  <a:lnTo>
                    <a:pt x="5629633" y="2982"/>
                  </a:lnTo>
                  <a:lnTo>
                    <a:pt x="5632206" y="4688"/>
                  </a:lnTo>
                  <a:lnTo>
                    <a:pt x="5634445" y="6927"/>
                  </a:lnTo>
                  <a:lnTo>
                    <a:pt x="5636675" y="9119"/>
                  </a:lnTo>
                  <a:lnTo>
                    <a:pt x="5638400" y="11692"/>
                  </a:lnTo>
                  <a:lnTo>
                    <a:pt x="5639610" y="14627"/>
                  </a:lnTo>
                  <a:lnTo>
                    <a:pt x="5640820" y="17572"/>
                  </a:lnTo>
                  <a:lnTo>
                    <a:pt x="5641421" y="20659"/>
                  </a:lnTo>
                  <a:lnTo>
                    <a:pt x="5641421" y="23823"/>
                  </a:lnTo>
                  <a:lnTo>
                    <a:pt x="5641421" y="1319825"/>
                  </a:lnTo>
                  <a:lnTo>
                    <a:pt x="5641421" y="1322989"/>
                  </a:lnTo>
                  <a:lnTo>
                    <a:pt x="5640820" y="1326000"/>
                  </a:lnTo>
                  <a:lnTo>
                    <a:pt x="5617597" y="1343649"/>
                  </a:lnTo>
                  <a:lnTo>
                    <a:pt x="23823" y="1343649"/>
                  </a:lnTo>
                  <a:lnTo>
                    <a:pt x="1810" y="1328869"/>
                  </a:lnTo>
                  <a:lnTo>
                    <a:pt x="600" y="1326000"/>
                  </a:lnTo>
                  <a:lnTo>
                    <a:pt x="0" y="1322989"/>
                  </a:lnTo>
                  <a:lnTo>
                    <a:pt x="0" y="131982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57"/>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388533"/>
            <a:ext cx="5651500" cy="2039620"/>
            <a:chOff x="959124" y="2388533"/>
            <a:chExt cx="5651500" cy="2039620"/>
          </a:xfrm>
        </p:grpSpPr>
        <p:sp>
          <p:nvSpPr>
            <p:cNvPr id="8" name="object 8"/>
            <p:cNvSpPr/>
            <p:nvPr/>
          </p:nvSpPr>
          <p:spPr>
            <a:xfrm>
              <a:off x="963889" y="2393298"/>
              <a:ext cx="5641975" cy="2030095"/>
            </a:xfrm>
            <a:custGeom>
              <a:avLst/>
              <a:gdLst/>
              <a:ahLst/>
              <a:cxnLst/>
              <a:rect l="l" t="t" r="r" b="b"/>
              <a:pathLst>
                <a:path w="5641975" h="2030095">
                  <a:moveTo>
                    <a:pt x="5620752" y="2029730"/>
                  </a:moveTo>
                  <a:lnTo>
                    <a:pt x="20659" y="2029730"/>
                  </a:lnTo>
                  <a:lnTo>
                    <a:pt x="17629" y="2029139"/>
                  </a:lnTo>
                  <a:lnTo>
                    <a:pt x="0" y="2009070"/>
                  </a:lnTo>
                  <a:lnTo>
                    <a:pt x="0" y="2005944"/>
                  </a:lnTo>
                  <a:lnTo>
                    <a:pt x="0" y="20621"/>
                  </a:lnTo>
                  <a:lnTo>
                    <a:pt x="20659" y="0"/>
                  </a:lnTo>
                  <a:lnTo>
                    <a:pt x="5620752" y="0"/>
                  </a:lnTo>
                  <a:lnTo>
                    <a:pt x="5641421" y="20621"/>
                  </a:lnTo>
                  <a:lnTo>
                    <a:pt x="5641421" y="2009070"/>
                  </a:lnTo>
                  <a:lnTo>
                    <a:pt x="5623792" y="2029101"/>
                  </a:lnTo>
                  <a:lnTo>
                    <a:pt x="5620752" y="2029730"/>
                  </a:lnTo>
                  <a:close/>
                </a:path>
              </a:pathLst>
            </a:custGeom>
            <a:solidFill>
              <a:srgbClr val="F8F8F8"/>
            </a:solidFill>
          </p:spPr>
          <p:txBody>
            <a:bodyPr wrap="square" lIns="0" tIns="0" rIns="0" bIns="0" rtlCol="0"/>
            <a:lstStyle/>
            <a:p>
              <a:endParaRPr/>
            </a:p>
          </p:txBody>
        </p:sp>
        <p:sp>
          <p:nvSpPr>
            <p:cNvPr id="9" name="object 9"/>
            <p:cNvSpPr/>
            <p:nvPr/>
          </p:nvSpPr>
          <p:spPr>
            <a:xfrm>
              <a:off x="963889" y="2393298"/>
              <a:ext cx="5641975" cy="2030095"/>
            </a:xfrm>
            <a:custGeom>
              <a:avLst/>
              <a:gdLst/>
              <a:ahLst/>
              <a:cxnLst/>
              <a:rect l="l" t="t" r="r" b="b"/>
              <a:pathLst>
                <a:path w="5641975" h="2030095">
                  <a:moveTo>
                    <a:pt x="0" y="2005944"/>
                  </a:moveTo>
                  <a:lnTo>
                    <a:pt x="0" y="23823"/>
                  </a:lnTo>
                  <a:lnTo>
                    <a:pt x="0" y="20621"/>
                  </a:lnTo>
                  <a:lnTo>
                    <a:pt x="600" y="17572"/>
                  </a:lnTo>
                  <a:lnTo>
                    <a:pt x="1810" y="14627"/>
                  </a:lnTo>
                  <a:lnTo>
                    <a:pt x="3020" y="11692"/>
                  </a:lnTo>
                  <a:lnTo>
                    <a:pt x="4745" y="9119"/>
                  </a:lnTo>
                  <a:lnTo>
                    <a:pt x="6975" y="6927"/>
                  </a:lnTo>
                  <a:lnTo>
                    <a:pt x="9214" y="4650"/>
                  </a:lnTo>
                  <a:lnTo>
                    <a:pt x="11787" y="2944"/>
                  </a:lnTo>
                  <a:lnTo>
                    <a:pt x="14703" y="1791"/>
                  </a:lnTo>
                  <a:lnTo>
                    <a:pt x="17629" y="600"/>
                  </a:lnTo>
                  <a:lnTo>
                    <a:pt x="20659" y="0"/>
                  </a:lnTo>
                  <a:lnTo>
                    <a:pt x="23823" y="0"/>
                  </a:lnTo>
                  <a:lnTo>
                    <a:pt x="5617597" y="0"/>
                  </a:lnTo>
                  <a:lnTo>
                    <a:pt x="5620752" y="0"/>
                  </a:lnTo>
                  <a:lnTo>
                    <a:pt x="5623792" y="600"/>
                  </a:lnTo>
                  <a:lnTo>
                    <a:pt x="5626717" y="1791"/>
                  </a:lnTo>
                  <a:lnTo>
                    <a:pt x="5629633" y="2944"/>
                  </a:lnTo>
                  <a:lnTo>
                    <a:pt x="5632206" y="4650"/>
                  </a:lnTo>
                  <a:lnTo>
                    <a:pt x="5634446" y="6927"/>
                  </a:lnTo>
                  <a:lnTo>
                    <a:pt x="5636675" y="9119"/>
                  </a:lnTo>
                  <a:lnTo>
                    <a:pt x="5638400" y="11692"/>
                  </a:lnTo>
                  <a:lnTo>
                    <a:pt x="5639610" y="14627"/>
                  </a:lnTo>
                  <a:lnTo>
                    <a:pt x="5640821" y="17572"/>
                  </a:lnTo>
                  <a:lnTo>
                    <a:pt x="5641421" y="20621"/>
                  </a:lnTo>
                  <a:lnTo>
                    <a:pt x="5641421" y="23823"/>
                  </a:lnTo>
                  <a:lnTo>
                    <a:pt x="5641421" y="2005944"/>
                  </a:lnTo>
                  <a:lnTo>
                    <a:pt x="5641421" y="2009070"/>
                  </a:lnTo>
                  <a:lnTo>
                    <a:pt x="5640821" y="2012091"/>
                  </a:lnTo>
                  <a:lnTo>
                    <a:pt x="5639610" y="2014988"/>
                  </a:lnTo>
                  <a:lnTo>
                    <a:pt x="5638400" y="2017932"/>
                  </a:lnTo>
                  <a:lnTo>
                    <a:pt x="5626717" y="2027871"/>
                  </a:lnTo>
                  <a:lnTo>
                    <a:pt x="5623792" y="2029101"/>
                  </a:lnTo>
                  <a:lnTo>
                    <a:pt x="5620752" y="2029730"/>
                  </a:lnTo>
                  <a:lnTo>
                    <a:pt x="5617597" y="2029768"/>
                  </a:lnTo>
                  <a:lnTo>
                    <a:pt x="23823" y="2029768"/>
                  </a:lnTo>
                  <a:lnTo>
                    <a:pt x="0" y="2009070"/>
                  </a:lnTo>
                  <a:lnTo>
                    <a:pt x="0" y="2005944"/>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474320"/>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8201484"/>
            <a:ext cx="5651500" cy="1525270"/>
            <a:chOff x="959124" y="8201484"/>
            <a:chExt cx="5651500" cy="1525270"/>
          </a:xfrm>
        </p:grpSpPr>
        <p:sp>
          <p:nvSpPr>
            <p:cNvPr id="12" name="object 12"/>
            <p:cNvSpPr/>
            <p:nvPr/>
          </p:nvSpPr>
          <p:spPr>
            <a:xfrm>
              <a:off x="963889" y="8206249"/>
              <a:ext cx="5641975" cy="1515745"/>
            </a:xfrm>
            <a:custGeom>
              <a:avLst/>
              <a:gdLst/>
              <a:ahLst/>
              <a:cxnLst/>
              <a:rect l="l" t="t" r="r" b="b"/>
              <a:pathLst>
                <a:path w="5641975" h="1515745">
                  <a:moveTo>
                    <a:pt x="5620751" y="1515140"/>
                  </a:moveTo>
                  <a:lnTo>
                    <a:pt x="20659" y="1515140"/>
                  </a:lnTo>
                  <a:lnTo>
                    <a:pt x="17629" y="1514511"/>
                  </a:lnTo>
                  <a:lnTo>
                    <a:pt x="0" y="1494481"/>
                  </a:lnTo>
                  <a:lnTo>
                    <a:pt x="0" y="1491355"/>
                  </a:lnTo>
                  <a:lnTo>
                    <a:pt x="0" y="20659"/>
                  </a:lnTo>
                  <a:lnTo>
                    <a:pt x="20659" y="0"/>
                  </a:lnTo>
                  <a:lnTo>
                    <a:pt x="5620751" y="0"/>
                  </a:lnTo>
                  <a:lnTo>
                    <a:pt x="5641421" y="20659"/>
                  </a:lnTo>
                  <a:lnTo>
                    <a:pt x="5641421" y="1494481"/>
                  </a:lnTo>
                  <a:lnTo>
                    <a:pt x="5623791" y="1514511"/>
                  </a:lnTo>
                  <a:lnTo>
                    <a:pt x="5620751" y="1515140"/>
                  </a:lnTo>
                  <a:close/>
                </a:path>
              </a:pathLst>
            </a:custGeom>
            <a:solidFill>
              <a:srgbClr val="F8F8F8"/>
            </a:solidFill>
          </p:spPr>
          <p:txBody>
            <a:bodyPr wrap="square" lIns="0" tIns="0" rIns="0" bIns="0" rtlCol="0"/>
            <a:lstStyle/>
            <a:p>
              <a:endParaRPr/>
            </a:p>
          </p:txBody>
        </p:sp>
        <p:sp>
          <p:nvSpPr>
            <p:cNvPr id="13" name="object 13"/>
            <p:cNvSpPr/>
            <p:nvPr/>
          </p:nvSpPr>
          <p:spPr>
            <a:xfrm>
              <a:off x="963889" y="8206249"/>
              <a:ext cx="5641975" cy="1515745"/>
            </a:xfrm>
            <a:custGeom>
              <a:avLst/>
              <a:gdLst/>
              <a:ahLst/>
              <a:cxnLst/>
              <a:rect l="l" t="t" r="r" b="b"/>
              <a:pathLst>
                <a:path w="5641975" h="1515745">
                  <a:moveTo>
                    <a:pt x="0" y="1491355"/>
                  </a:moveTo>
                  <a:lnTo>
                    <a:pt x="0" y="23823"/>
                  </a:lnTo>
                  <a:lnTo>
                    <a:pt x="0" y="20659"/>
                  </a:lnTo>
                  <a:lnTo>
                    <a:pt x="600" y="17610"/>
                  </a:lnTo>
                  <a:lnTo>
                    <a:pt x="1810" y="14665"/>
                  </a:lnTo>
                  <a:lnTo>
                    <a:pt x="3020" y="11721"/>
                  </a:lnTo>
                  <a:lnTo>
                    <a:pt x="4745" y="9157"/>
                  </a:lnTo>
                  <a:lnTo>
                    <a:pt x="6975" y="6956"/>
                  </a:lnTo>
                  <a:lnTo>
                    <a:pt x="9214" y="4726"/>
                  </a:lnTo>
                  <a:lnTo>
                    <a:pt x="11787" y="3011"/>
                  </a:lnTo>
                  <a:lnTo>
                    <a:pt x="14703" y="1791"/>
                  </a:lnTo>
                  <a:lnTo>
                    <a:pt x="17629" y="600"/>
                  </a:lnTo>
                  <a:lnTo>
                    <a:pt x="20659" y="0"/>
                  </a:lnTo>
                  <a:lnTo>
                    <a:pt x="23823" y="0"/>
                  </a:lnTo>
                  <a:lnTo>
                    <a:pt x="5617597" y="0"/>
                  </a:lnTo>
                  <a:lnTo>
                    <a:pt x="5620751" y="0"/>
                  </a:lnTo>
                  <a:lnTo>
                    <a:pt x="5623791" y="600"/>
                  </a:lnTo>
                  <a:lnTo>
                    <a:pt x="5626717" y="1791"/>
                  </a:lnTo>
                  <a:lnTo>
                    <a:pt x="5629633" y="3011"/>
                  </a:lnTo>
                  <a:lnTo>
                    <a:pt x="5632206" y="4726"/>
                  </a:lnTo>
                  <a:lnTo>
                    <a:pt x="5634445" y="6956"/>
                  </a:lnTo>
                  <a:lnTo>
                    <a:pt x="5636675" y="9157"/>
                  </a:lnTo>
                  <a:lnTo>
                    <a:pt x="5638400" y="11721"/>
                  </a:lnTo>
                  <a:lnTo>
                    <a:pt x="5639610" y="14665"/>
                  </a:lnTo>
                  <a:lnTo>
                    <a:pt x="5640820" y="17610"/>
                  </a:lnTo>
                  <a:lnTo>
                    <a:pt x="5641421" y="20659"/>
                  </a:lnTo>
                  <a:lnTo>
                    <a:pt x="5641421" y="23823"/>
                  </a:lnTo>
                  <a:lnTo>
                    <a:pt x="5641421" y="1491355"/>
                  </a:lnTo>
                  <a:lnTo>
                    <a:pt x="5641421" y="1494481"/>
                  </a:lnTo>
                  <a:lnTo>
                    <a:pt x="5640820" y="1497501"/>
                  </a:lnTo>
                  <a:lnTo>
                    <a:pt x="5639610" y="1500398"/>
                  </a:lnTo>
                  <a:lnTo>
                    <a:pt x="5638400" y="1503305"/>
                  </a:lnTo>
                  <a:lnTo>
                    <a:pt x="5617597" y="1515178"/>
                  </a:lnTo>
                  <a:lnTo>
                    <a:pt x="23823" y="1515178"/>
                  </a:lnTo>
                  <a:lnTo>
                    <a:pt x="1810" y="1500398"/>
                  </a:lnTo>
                  <a:lnTo>
                    <a:pt x="600" y="1497501"/>
                  </a:lnTo>
                  <a:lnTo>
                    <a:pt x="0" y="1494481"/>
                  </a:lnTo>
                  <a:lnTo>
                    <a:pt x="0" y="1491355"/>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8287244"/>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4577149"/>
            <a:ext cx="5614035" cy="566356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spc="55"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spc="35" dirty="0">
                <a:solidFill>
                  <a:srgbClr val="777777"/>
                </a:solidFill>
                <a:latin typeface="Trebuchet MS"/>
                <a:cs typeface="Trebuchet MS"/>
              </a:rPr>
              <a:t>Linux</a:t>
            </a:r>
            <a:r>
              <a:rPr sz="950" spc="25" dirty="0">
                <a:solidFill>
                  <a:srgbClr val="777777"/>
                </a:solidFill>
                <a:latin typeface="微软雅黑"/>
                <a:cs typeface="微软雅黑"/>
              </a:rPr>
              <a:t>技术交流学习请加读者群</a:t>
            </a:r>
            <a:r>
              <a:rPr sz="950" spc="20" dirty="0">
                <a:solidFill>
                  <a:srgbClr val="777777"/>
                </a:solidFill>
                <a:latin typeface="微软雅黑"/>
                <a:cs typeface="微软雅黑"/>
              </a:rPr>
              <a:t>（</a:t>
            </a:r>
            <a:r>
              <a:rPr sz="950" b="1" spc="25" dirty="0">
                <a:solidFill>
                  <a:srgbClr val="777777"/>
                </a:solidFill>
                <a:latin typeface="微软雅黑"/>
                <a:cs typeface="微软雅黑"/>
              </a:rPr>
              <a:t>推荐</a:t>
            </a:r>
            <a:r>
              <a:rPr sz="950" spc="10" dirty="0">
                <a:solidFill>
                  <a:srgbClr val="777777"/>
                </a:solidFill>
                <a:latin typeface="微软雅黑"/>
                <a:cs typeface="微软雅黑"/>
              </a:rPr>
              <a:t>）：</a:t>
            </a:r>
            <a:r>
              <a:rPr sz="950" u="sng" spc="10" dirty="0">
                <a:solidFill>
                  <a:srgbClr val="4183C4"/>
                </a:solidFill>
                <a:uFill>
                  <a:solidFill>
                    <a:srgbClr val="4183C4"/>
                  </a:solidFill>
                </a:uFill>
                <a:latin typeface="Trebuchet MS"/>
                <a:cs typeface="Trebuchet MS"/>
                <a:hlinkClick r:id="rId2"/>
              </a:rPr>
              <a:t>https://www.linuxprobe.com/club</a:t>
            </a:r>
            <a:endParaRPr sz="950">
              <a:latin typeface="Trebuchet MS"/>
              <a:cs typeface="Trebuchet MS"/>
            </a:endParaRPr>
          </a:p>
          <a:p>
            <a:pPr marL="193675" marR="200025">
              <a:lnSpc>
                <a:spcPct val="131600"/>
              </a:lnSpc>
              <a:spcBef>
                <a:spcPts val="750"/>
              </a:spcBef>
            </a:pPr>
            <a:r>
              <a:rPr sz="950" spc="185" dirty="0">
                <a:solidFill>
                  <a:srgbClr val="777777"/>
                </a:solidFill>
                <a:latin typeface="Trebuchet MS"/>
                <a:cs typeface="Trebuchet MS"/>
              </a:rPr>
              <a:t>*</a:t>
            </a:r>
            <a:r>
              <a:rPr sz="950" spc="25" dirty="0">
                <a:solidFill>
                  <a:srgbClr val="777777"/>
                </a:solidFill>
                <a:latin typeface="微软雅黑"/>
                <a:cs typeface="微软雅黑"/>
              </a:rPr>
              <a:t>本群特色：确保每一位群友都是《</a:t>
            </a:r>
            <a:r>
              <a:rPr sz="950" spc="35" dirty="0">
                <a:solidFill>
                  <a:srgbClr val="777777"/>
                </a:solidFill>
                <a:latin typeface="Trebuchet MS"/>
                <a:cs typeface="Trebuchet MS"/>
              </a:rPr>
              <a:t>Linux</a:t>
            </a:r>
            <a:r>
              <a:rPr sz="950" spc="20" dirty="0">
                <a:solidFill>
                  <a:srgbClr val="777777"/>
                </a:solidFill>
                <a:latin typeface="微软雅黑"/>
                <a:cs typeface="微软雅黑"/>
              </a:rPr>
              <a:t>就该这么学》的读者，答疑更有针对性，不定期领取定 </a:t>
            </a:r>
            <a:r>
              <a:rPr sz="950" spc="25" dirty="0">
                <a:solidFill>
                  <a:srgbClr val="777777"/>
                </a:solidFill>
                <a:latin typeface="微软雅黑"/>
                <a:cs typeface="微软雅黑"/>
              </a:rPr>
              <a:t>制礼品。</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25" dirty="0">
                <a:solidFill>
                  <a:srgbClr val="333333"/>
                </a:solidFill>
                <a:latin typeface="Trebuchet MS"/>
                <a:cs typeface="Trebuchet MS"/>
              </a:rPr>
              <a:t>6.6</a:t>
            </a:r>
            <a:r>
              <a:rPr sz="950" b="1" spc="-35" dirty="0">
                <a:solidFill>
                  <a:srgbClr val="333333"/>
                </a:solidFill>
                <a:latin typeface="Trebuchet MS"/>
                <a:cs typeface="Trebuchet MS"/>
              </a:rPr>
              <a:t> </a:t>
            </a:r>
            <a:r>
              <a:rPr sz="950" b="1" spc="25" dirty="0">
                <a:solidFill>
                  <a:srgbClr val="333333"/>
                </a:solidFill>
                <a:latin typeface="微软雅黑"/>
                <a:cs typeface="微软雅黑"/>
              </a:rPr>
              <a:t>添加交换分区</a:t>
            </a:r>
            <a:endParaRPr sz="950">
              <a:latin typeface="微软雅黑"/>
              <a:cs typeface="微软雅黑"/>
            </a:endParaRPr>
          </a:p>
          <a:p>
            <a:pPr marL="12700" marR="18415" algn="just">
              <a:lnSpc>
                <a:spcPct val="131600"/>
              </a:lnSpc>
              <a:spcBef>
                <a:spcPts val="900"/>
              </a:spcBef>
            </a:pPr>
            <a:r>
              <a:rPr sz="950" spc="70" dirty="0">
                <a:solidFill>
                  <a:srgbClr val="333333"/>
                </a:solidFill>
                <a:latin typeface="Trebuchet MS"/>
                <a:cs typeface="Trebuchet MS"/>
              </a:rPr>
              <a:t>SWAP</a:t>
            </a:r>
            <a:r>
              <a:rPr sz="950" spc="25" dirty="0">
                <a:solidFill>
                  <a:srgbClr val="333333"/>
                </a:solidFill>
                <a:latin typeface="微软雅黑"/>
                <a:cs typeface="微软雅黑"/>
              </a:rPr>
              <a:t>交换分区是一种通过在硬盘中预先划分一定的空间，然后将把内存中暂时不常用的数据临时存放 到硬盘中，以便腾出物理内存空间让更活跃的程序服务来使用的技术，其设计目的是为了解决真实物理 内存不足的问题。通俗来讲就是让硬盘帮内存分担压力。但由于交换分区毕竟是通过硬盘设备读写数据 的，速度肯定要比物理内存慢，所以只有当真实的物理内存耗尽后才会调用交换分区的资源。</a:t>
            </a:r>
            <a:endParaRPr sz="950">
              <a:latin typeface="微软雅黑"/>
              <a:cs typeface="微软雅黑"/>
            </a:endParaRPr>
          </a:p>
          <a:p>
            <a:pPr marL="12700" marR="5080" algn="just">
              <a:lnSpc>
                <a:spcPct val="131600"/>
              </a:lnSpc>
              <a:spcBef>
                <a:spcPts val="825"/>
              </a:spcBef>
            </a:pPr>
            <a:r>
              <a:rPr sz="950" spc="25" dirty="0">
                <a:solidFill>
                  <a:srgbClr val="333333"/>
                </a:solidFill>
                <a:latin typeface="微软雅黑"/>
                <a:cs typeface="微软雅黑"/>
              </a:rPr>
              <a:t>交换分区的创建过程与前文讲到的挂载并使用存储设备的过程非常相似。在对</a:t>
            </a:r>
            <a:r>
              <a:rPr sz="950" spc="5" dirty="0">
                <a:solidFill>
                  <a:srgbClr val="333333"/>
                </a:solidFill>
                <a:latin typeface="Trebuchet MS"/>
                <a:cs typeface="Trebuchet MS"/>
              </a:rPr>
              <a:t>/dev/sdb</a:t>
            </a:r>
            <a:r>
              <a:rPr sz="950" spc="20" dirty="0">
                <a:solidFill>
                  <a:srgbClr val="333333"/>
                </a:solidFill>
                <a:latin typeface="微软雅黑"/>
                <a:cs typeface="微软雅黑"/>
              </a:rPr>
              <a:t>存储设备进行分 区操作前，有必要先说一下交换分区的划分建议：在生产环境中，交换分区的大小一般为真实物理内存 </a:t>
            </a:r>
            <a:r>
              <a:rPr sz="950" spc="25" dirty="0">
                <a:solidFill>
                  <a:srgbClr val="333333"/>
                </a:solidFill>
                <a:latin typeface="微软雅黑"/>
                <a:cs typeface="微软雅黑"/>
              </a:rPr>
              <a:t>的</a:t>
            </a:r>
            <a:r>
              <a:rPr sz="950" spc="20" dirty="0">
                <a:solidFill>
                  <a:srgbClr val="333333"/>
                </a:solidFill>
                <a:latin typeface="Trebuchet MS"/>
                <a:cs typeface="Trebuchet MS"/>
              </a:rPr>
              <a:t>1.5</a:t>
            </a:r>
            <a:r>
              <a:rPr sz="950" spc="20" dirty="0">
                <a:solidFill>
                  <a:srgbClr val="333333"/>
                </a:solidFill>
                <a:latin typeface="微软雅黑"/>
                <a:cs typeface="微软雅黑"/>
              </a:rPr>
              <a:t>～</a:t>
            </a:r>
            <a:r>
              <a:rPr sz="950" spc="20" dirty="0">
                <a:solidFill>
                  <a:srgbClr val="333333"/>
                </a:solidFill>
                <a:latin typeface="Trebuchet MS"/>
                <a:cs typeface="Trebuchet MS"/>
              </a:rPr>
              <a:t>2</a:t>
            </a:r>
            <a:r>
              <a:rPr sz="950" spc="25" dirty="0">
                <a:solidFill>
                  <a:srgbClr val="333333"/>
                </a:solidFill>
                <a:latin typeface="微软雅黑"/>
                <a:cs typeface="微软雅黑"/>
              </a:rPr>
              <a:t>倍，为了让大家更明显地感受交换分区空间的变化，这里取出一个大小为</a:t>
            </a:r>
            <a:r>
              <a:rPr sz="950" spc="70" dirty="0">
                <a:solidFill>
                  <a:srgbClr val="333333"/>
                </a:solidFill>
                <a:latin typeface="Trebuchet MS"/>
                <a:cs typeface="Trebuchet MS"/>
              </a:rPr>
              <a:t>5GB</a:t>
            </a:r>
            <a:r>
              <a:rPr sz="950" spc="25" dirty="0">
                <a:solidFill>
                  <a:srgbClr val="333333"/>
                </a:solidFill>
                <a:latin typeface="微软雅黑"/>
                <a:cs typeface="微软雅黑"/>
              </a:rPr>
              <a:t>的主分区作为交 换分区资源：</a:t>
            </a:r>
            <a:endParaRPr sz="950">
              <a:latin typeface="微软雅黑"/>
              <a:cs typeface="微软雅黑"/>
            </a:endParaRPr>
          </a:p>
          <a:p>
            <a:pPr>
              <a:lnSpc>
                <a:spcPct val="100000"/>
              </a:lnSpc>
              <a:spcBef>
                <a:spcPts val="50"/>
              </a:spcBef>
            </a:pPr>
            <a:endParaRPr sz="900">
              <a:latin typeface="微软雅黑"/>
              <a:cs typeface="微软雅黑"/>
            </a:endParaRPr>
          </a:p>
          <a:p>
            <a:pPr marL="136525" marR="31115">
              <a:lnSpc>
                <a:spcPct val="132400"/>
              </a:lnSpc>
              <a:tabLst>
                <a:tab pos="2218690" algn="l"/>
                <a:tab pos="2487295" algn="l"/>
                <a:tab pos="4435475" algn="l"/>
                <a:tab pos="4704080" algn="l"/>
              </a:tabLst>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fdisk /dev/sdbWelcome</a:t>
            </a:r>
            <a:r>
              <a:rPr sz="850" spc="20" dirty="0">
                <a:solidFill>
                  <a:srgbClr val="333333"/>
                </a:solidFill>
                <a:latin typeface="Lucida Console"/>
                <a:cs typeface="Lucida Console"/>
              </a:rPr>
              <a:t> </a:t>
            </a:r>
            <a:r>
              <a:rPr sz="850" spc="15" dirty="0">
                <a:solidFill>
                  <a:srgbClr val="333333"/>
                </a:solidFill>
                <a:latin typeface="Lucida Console"/>
                <a:cs typeface="Lucida Console"/>
              </a:rPr>
              <a:t>to</a:t>
            </a:r>
            <a:r>
              <a:rPr sz="850" spc="20" dirty="0">
                <a:solidFill>
                  <a:srgbClr val="333333"/>
                </a:solidFill>
                <a:latin typeface="Lucida Console"/>
                <a:cs typeface="Lucida Console"/>
              </a:rPr>
              <a:t> </a:t>
            </a:r>
            <a:r>
              <a:rPr sz="850" spc="15" dirty="0">
                <a:solidFill>
                  <a:srgbClr val="333333"/>
                </a:solidFill>
                <a:latin typeface="Lucida Console"/>
                <a:cs typeface="Lucida Console"/>
              </a:rPr>
              <a:t>fdisk (util-linux</a:t>
            </a:r>
            <a:r>
              <a:rPr sz="850" spc="20" dirty="0">
                <a:solidFill>
                  <a:srgbClr val="333333"/>
                </a:solidFill>
                <a:latin typeface="Lucida Console"/>
                <a:cs typeface="Lucida Console"/>
              </a:rPr>
              <a:t> </a:t>
            </a:r>
            <a:r>
              <a:rPr sz="850" spc="15" dirty="0">
                <a:solidFill>
                  <a:srgbClr val="333333"/>
                </a:solidFill>
                <a:latin typeface="Lucida Console"/>
                <a:cs typeface="Lucida Console"/>
              </a:rPr>
              <a:t>2.32.1).Changes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will</a:t>
            </a:r>
            <a:r>
              <a:rPr sz="850" spc="25" dirty="0">
                <a:solidFill>
                  <a:srgbClr val="333333"/>
                </a:solidFill>
                <a:latin typeface="Lucida Console"/>
                <a:cs typeface="Lucida Console"/>
              </a:rPr>
              <a:t> </a:t>
            </a:r>
            <a:r>
              <a:rPr sz="850" spc="15" dirty="0">
                <a:solidFill>
                  <a:srgbClr val="333333"/>
                </a:solidFill>
                <a:latin typeface="Lucida Console"/>
                <a:cs typeface="Lucida Console"/>
              </a:rPr>
              <a:t>remain</a:t>
            </a:r>
            <a:r>
              <a:rPr sz="850" spc="25" dirty="0">
                <a:solidFill>
                  <a:srgbClr val="333333"/>
                </a:solidFill>
                <a:latin typeface="Lucida Console"/>
                <a:cs typeface="Lucida Console"/>
              </a:rPr>
              <a:t> </a:t>
            </a:r>
            <a:r>
              <a:rPr sz="850" spc="15" dirty="0">
                <a:solidFill>
                  <a:srgbClr val="333333"/>
                </a:solidFill>
                <a:latin typeface="Lucida Console"/>
                <a:cs typeface="Lucida Console"/>
              </a:rPr>
              <a:t>in</a:t>
            </a:r>
            <a:r>
              <a:rPr sz="850" spc="25" dirty="0">
                <a:solidFill>
                  <a:srgbClr val="333333"/>
                </a:solidFill>
                <a:latin typeface="Lucida Console"/>
                <a:cs typeface="Lucida Console"/>
              </a:rPr>
              <a:t> </a:t>
            </a:r>
            <a:r>
              <a:rPr sz="850" spc="15" dirty="0">
                <a:solidFill>
                  <a:srgbClr val="333333"/>
                </a:solidFill>
                <a:latin typeface="Lucida Console"/>
                <a:cs typeface="Lucida Console"/>
              </a:rPr>
              <a:t>memory</a:t>
            </a:r>
            <a:r>
              <a:rPr sz="850" spc="25" dirty="0">
                <a:solidFill>
                  <a:srgbClr val="333333"/>
                </a:solidFill>
                <a:latin typeface="Lucida Console"/>
                <a:cs typeface="Lucida Console"/>
              </a:rPr>
              <a:t> </a:t>
            </a:r>
            <a:r>
              <a:rPr sz="850" spc="15" dirty="0">
                <a:solidFill>
                  <a:srgbClr val="333333"/>
                </a:solidFill>
                <a:latin typeface="Lucida Console"/>
                <a:cs typeface="Lucida Console"/>
              </a:rPr>
              <a:t>only,</a:t>
            </a:r>
            <a:r>
              <a:rPr sz="850" spc="25" dirty="0">
                <a:solidFill>
                  <a:srgbClr val="333333"/>
                </a:solidFill>
                <a:latin typeface="Lucida Console"/>
                <a:cs typeface="Lucida Console"/>
              </a:rPr>
              <a:t> </a:t>
            </a:r>
            <a:r>
              <a:rPr sz="850" spc="15" dirty="0">
                <a:solidFill>
                  <a:srgbClr val="333333"/>
                </a:solidFill>
                <a:latin typeface="Lucida Console"/>
                <a:cs typeface="Lucida Console"/>
              </a:rPr>
              <a:t>until</a:t>
            </a:r>
            <a:r>
              <a:rPr sz="850" spc="25" dirty="0">
                <a:solidFill>
                  <a:srgbClr val="333333"/>
                </a:solidFill>
                <a:latin typeface="Lucida Console"/>
                <a:cs typeface="Lucida Console"/>
              </a:rPr>
              <a:t> </a:t>
            </a:r>
            <a:r>
              <a:rPr sz="850" spc="15" dirty="0">
                <a:solidFill>
                  <a:srgbClr val="333333"/>
                </a:solidFill>
                <a:latin typeface="Lucida Console"/>
                <a:cs typeface="Lucida Console"/>
              </a:rPr>
              <a:t>you</a:t>
            </a:r>
            <a:r>
              <a:rPr sz="850" spc="25" dirty="0">
                <a:solidFill>
                  <a:srgbClr val="333333"/>
                </a:solidFill>
                <a:latin typeface="Lucida Console"/>
                <a:cs typeface="Lucida Console"/>
              </a:rPr>
              <a:t> </a:t>
            </a:r>
            <a:r>
              <a:rPr sz="850" spc="15" dirty="0">
                <a:solidFill>
                  <a:srgbClr val="333333"/>
                </a:solidFill>
                <a:latin typeface="Lucida Console"/>
                <a:cs typeface="Lucida Console"/>
              </a:rPr>
              <a:t>decide</a:t>
            </a:r>
            <a:r>
              <a:rPr sz="850" spc="25" dirty="0">
                <a:solidFill>
                  <a:srgbClr val="333333"/>
                </a:solidFill>
                <a:latin typeface="Lucida Console"/>
                <a:cs typeface="Lucida Console"/>
              </a:rPr>
              <a:t> </a:t>
            </a:r>
            <a:r>
              <a:rPr sz="850" spc="15" dirty="0">
                <a:solidFill>
                  <a:srgbClr val="333333"/>
                </a:solidFill>
                <a:latin typeface="Lucida Console"/>
                <a:cs typeface="Lucida Console"/>
              </a:rPr>
              <a:t>to</a:t>
            </a:r>
            <a:r>
              <a:rPr sz="850" spc="25" dirty="0">
                <a:solidFill>
                  <a:srgbClr val="333333"/>
                </a:solidFill>
                <a:latin typeface="Lucida Console"/>
                <a:cs typeface="Lucida Console"/>
              </a:rPr>
              <a:t> </a:t>
            </a:r>
            <a:r>
              <a:rPr sz="850" spc="15" dirty="0">
                <a:solidFill>
                  <a:srgbClr val="333333"/>
                </a:solidFill>
                <a:latin typeface="Lucida Console"/>
                <a:cs typeface="Lucida Console"/>
              </a:rPr>
              <a:t>write</a:t>
            </a:r>
            <a:r>
              <a:rPr sz="850" spc="30" dirty="0">
                <a:solidFill>
                  <a:srgbClr val="333333"/>
                </a:solidFill>
                <a:latin typeface="Lucida Console"/>
                <a:cs typeface="Lucida Console"/>
              </a:rPr>
              <a:t> </a:t>
            </a:r>
            <a:r>
              <a:rPr sz="850" spc="15" dirty="0">
                <a:solidFill>
                  <a:srgbClr val="333333"/>
                </a:solidFill>
                <a:latin typeface="Lucida Console"/>
                <a:cs typeface="Lucida Console"/>
              </a:rPr>
              <a:t>them.Be</a:t>
            </a:r>
            <a:r>
              <a:rPr sz="850" spc="25" dirty="0">
                <a:solidFill>
                  <a:srgbClr val="333333"/>
                </a:solidFill>
                <a:latin typeface="Lucida Console"/>
                <a:cs typeface="Lucida Console"/>
              </a:rPr>
              <a:t> </a:t>
            </a:r>
            <a:r>
              <a:rPr sz="850" spc="15" dirty="0">
                <a:solidFill>
                  <a:srgbClr val="333333"/>
                </a:solidFill>
                <a:latin typeface="Lucida Console"/>
                <a:cs typeface="Lucida Console"/>
              </a:rPr>
              <a:t>careful</a:t>
            </a:r>
            <a:r>
              <a:rPr sz="850" spc="25" dirty="0">
                <a:solidFill>
                  <a:srgbClr val="333333"/>
                </a:solidFill>
                <a:latin typeface="Lucida Console"/>
                <a:cs typeface="Lucida Console"/>
              </a:rPr>
              <a:t> </a:t>
            </a:r>
            <a:r>
              <a:rPr sz="850" spc="15" dirty="0">
                <a:solidFill>
                  <a:srgbClr val="333333"/>
                </a:solidFill>
                <a:latin typeface="Lucida Console"/>
                <a:cs typeface="Lucida Console"/>
              </a:rPr>
              <a:t>before </a:t>
            </a:r>
            <a:r>
              <a:rPr sz="850" spc="20" dirty="0">
                <a:solidFill>
                  <a:srgbClr val="333333"/>
                </a:solidFill>
                <a:latin typeface="Lucida Console"/>
                <a:cs typeface="Lucida Console"/>
              </a:rPr>
              <a:t> </a:t>
            </a:r>
            <a:r>
              <a:rPr sz="850" spc="15" dirty="0">
                <a:solidFill>
                  <a:srgbClr val="333333"/>
                </a:solidFill>
                <a:latin typeface="Lucida Console"/>
                <a:cs typeface="Lucida Console"/>
              </a:rPr>
              <a:t>using</a:t>
            </a:r>
            <a:r>
              <a:rPr sz="850" spc="25" dirty="0">
                <a:solidFill>
                  <a:srgbClr val="333333"/>
                </a:solidFill>
                <a:latin typeface="Lucida Console"/>
                <a:cs typeface="Lucida Console"/>
              </a:rPr>
              <a:t> </a:t>
            </a:r>
            <a:r>
              <a:rPr sz="850" spc="15" dirty="0">
                <a:solidFill>
                  <a:srgbClr val="333333"/>
                </a:solidFill>
                <a:latin typeface="Lucida Console"/>
                <a:cs typeface="Lucida Console"/>
              </a:rPr>
              <a:t>the</a:t>
            </a:r>
            <a:r>
              <a:rPr sz="850" spc="25" dirty="0">
                <a:solidFill>
                  <a:srgbClr val="333333"/>
                </a:solidFill>
                <a:latin typeface="Lucida Console"/>
                <a:cs typeface="Lucida Console"/>
              </a:rPr>
              <a:t> </a:t>
            </a:r>
            <a:r>
              <a:rPr sz="850" spc="15" dirty="0">
                <a:solidFill>
                  <a:srgbClr val="333333"/>
                </a:solidFill>
                <a:latin typeface="Lucida Console"/>
                <a:cs typeface="Lucida Console"/>
              </a:rPr>
              <a:t>write</a:t>
            </a:r>
            <a:r>
              <a:rPr sz="850" spc="30" dirty="0">
                <a:solidFill>
                  <a:srgbClr val="333333"/>
                </a:solidFill>
                <a:latin typeface="Lucida Console"/>
                <a:cs typeface="Lucida Console"/>
              </a:rPr>
              <a:t> </a:t>
            </a:r>
            <a:r>
              <a:rPr sz="850" spc="15" dirty="0">
                <a:solidFill>
                  <a:srgbClr val="333333"/>
                </a:solidFill>
                <a:latin typeface="Lucida Console"/>
                <a:cs typeface="Lucida Console"/>
              </a:rPr>
              <a:t>command.Command</a:t>
            </a:r>
            <a:r>
              <a:rPr sz="850" spc="25" dirty="0">
                <a:solidFill>
                  <a:srgbClr val="333333"/>
                </a:solidFill>
                <a:latin typeface="Lucida Console"/>
                <a:cs typeface="Lucida Console"/>
              </a:rPr>
              <a:t> </a:t>
            </a:r>
            <a:r>
              <a:rPr sz="850" spc="15" dirty="0">
                <a:solidFill>
                  <a:srgbClr val="333333"/>
                </a:solidFill>
                <a:latin typeface="Lucida Console"/>
                <a:cs typeface="Lucida Console"/>
              </a:rPr>
              <a:t>(m</a:t>
            </a:r>
            <a:r>
              <a:rPr sz="850" spc="25" dirty="0">
                <a:solidFill>
                  <a:srgbClr val="333333"/>
                </a:solidFill>
                <a:latin typeface="Lucida Console"/>
                <a:cs typeface="Lucida Console"/>
              </a:rPr>
              <a:t> </a:t>
            </a:r>
            <a:r>
              <a:rPr sz="850" spc="15" dirty="0">
                <a:solidFill>
                  <a:srgbClr val="333333"/>
                </a:solidFill>
                <a:latin typeface="Lucida Console"/>
                <a:cs typeface="Lucida Console"/>
              </a:rPr>
              <a:t>for</a:t>
            </a:r>
            <a:r>
              <a:rPr sz="850" spc="30" dirty="0">
                <a:solidFill>
                  <a:srgbClr val="333333"/>
                </a:solidFill>
                <a:latin typeface="Lucida Console"/>
                <a:cs typeface="Lucida Console"/>
              </a:rPr>
              <a:t> </a:t>
            </a:r>
            <a:r>
              <a:rPr sz="850" spc="15" dirty="0">
                <a:solidFill>
                  <a:srgbClr val="333333"/>
                </a:solidFill>
                <a:latin typeface="Lucida Console"/>
                <a:cs typeface="Lucida Console"/>
              </a:rPr>
              <a:t>help):</a:t>
            </a:r>
            <a:r>
              <a:rPr sz="850" spc="25" dirty="0">
                <a:solidFill>
                  <a:srgbClr val="333333"/>
                </a:solidFill>
                <a:latin typeface="Lucida Console"/>
                <a:cs typeface="Lucida Console"/>
              </a:rPr>
              <a:t> </a:t>
            </a:r>
            <a:r>
              <a:rPr sz="850" spc="15" dirty="0">
                <a:solidFill>
                  <a:srgbClr val="333333"/>
                </a:solidFill>
                <a:latin typeface="Lucida Console"/>
                <a:cs typeface="Lucida Console"/>
              </a:rPr>
              <a:t>nPartition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type	p	primary (1 </a:t>
            </a:r>
            <a:r>
              <a:rPr sz="850" spc="20" dirty="0">
                <a:solidFill>
                  <a:srgbClr val="333333"/>
                </a:solidFill>
                <a:latin typeface="Lucida Console"/>
                <a:cs typeface="Lucida Console"/>
              </a:rPr>
              <a:t> </a:t>
            </a:r>
            <a:r>
              <a:rPr sz="850" spc="15" dirty="0">
                <a:solidFill>
                  <a:srgbClr val="333333"/>
                </a:solidFill>
                <a:latin typeface="Lucida Console"/>
                <a:cs typeface="Lucida Console"/>
              </a:rPr>
              <a:t>primary,</a:t>
            </a:r>
            <a:r>
              <a:rPr sz="850" spc="20" dirty="0">
                <a:solidFill>
                  <a:srgbClr val="333333"/>
                </a:solidFill>
                <a:latin typeface="Lucida Console"/>
                <a:cs typeface="Lucida Console"/>
              </a:rPr>
              <a:t> </a:t>
            </a:r>
            <a:r>
              <a:rPr sz="850" spc="15" dirty="0">
                <a:solidFill>
                  <a:srgbClr val="333333"/>
                </a:solidFill>
                <a:latin typeface="Lucida Console"/>
                <a:cs typeface="Lucida Console"/>
              </a:rPr>
              <a:t>0</a:t>
            </a:r>
            <a:r>
              <a:rPr sz="850" spc="25" dirty="0">
                <a:solidFill>
                  <a:srgbClr val="333333"/>
                </a:solidFill>
                <a:latin typeface="Lucida Console"/>
                <a:cs typeface="Lucida Console"/>
              </a:rPr>
              <a:t> </a:t>
            </a:r>
            <a:r>
              <a:rPr sz="850" spc="15" dirty="0">
                <a:solidFill>
                  <a:srgbClr val="333333"/>
                </a:solidFill>
                <a:latin typeface="Lucida Console"/>
                <a:cs typeface="Lucida Console"/>
              </a:rPr>
              <a:t>extended,</a:t>
            </a:r>
            <a:r>
              <a:rPr sz="850" spc="25" dirty="0">
                <a:solidFill>
                  <a:srgbClr val="333333"/>
                </a:solidFill>
                <a:latin typeface="Lucida Console"/>
                <a:cs typeface="Lucida Console"/>
              </a:rPr>
              <a:t> </a:t>
            </a:r>
            <a:r>
              <a:rPr sz="850" spc="15" dirty="0">
                <a:solidFill>
                  <a:srgbClr val="333333"/>
                </a:solidFill>
                <a:latin typeface="Lucida Console"/>
                <a:cs typeface="Lucida Console"/>
              </a:rPr>
              <a:t>3</a:t>
            </a:r>
            <a:r>
              <a:rPr sz="850" spc="25" dirty="0">
                <a:solidFill>
                  <a:srgbClr val="333333"/>
                </a:solidFill>
                <a:latin typeface="Lucida Console"/>
                <a:cs typeface="Lucida Console"/>
              </a:rPr>
              <a:t> </a:t>
            </a:r>
            <a:r>
              <a:rPr sz="850" spc="15" dirty="0">
                <a:solidFill>
                  <a:srgbClr val="333333"/>
                </a:solidFill>
                <a:latin typeface="Lucida Console"/>
                <a:cs typeface="Lucida Console"/>
              </a:rPr>
              <a:t>free)	e	extended (container for logical </a:t>
            </a:r>
            <a:r>
              <a:rPr sz="850" spc="20" dirty="0">
                <a:solidFill>
                  <a:srgbClr val="333333"/>
                </a:solidFill>
                <a:latin typeface="Lucida Console"/>
                <a:cs typeface="Lucida Console"/>
              </a:rPr>
              <a:t> </a:t>
            </a:r>
            <a:r>
              <a:rPr sz="850" spc="15" dirty="0">
                <a:solidFill>
                  <a:srgbClr val="333333"/>
                </a:solidFill>
                <a:latin typeface="Lucida Console"/>
                <a:cs typeface="Lucida Console"/>
              </a:rPr>
              <a:t>partitions)Select (default p):</a:t>
            </a:r>
            <a:r>
              <a:rPr sz="850" spc="20" dirty="0">
                <a:solidFill>
                  <a:srgbClr val="333333"/>
                </a:solidFill>
                <a:latin typeface="Lucida Console"/>
                <a:cs typeface="Lucida Console"/>
              </a:rPr>
              <a:t> </a:t>
            </a:r>
            <a:r>
              <a:rPr sz="850" spc="15" dirty="0">
                <a:solidFill>
                  <a:srgbClr val="333333"/>
                </a:solidFill>
                <a:latin typeface="Lucida Console"/>
                <a:cs typeface="Lucida Console"/>
              </a:rPr>
              <a:t>pPartition number (2-4,</a:t>
            </a:r>
            <a:r>
              <a:rPr sz="850" spc="20" dirty="0">
                <a:solidFill>
                  <a:srgbClr val="333333"/>
                </a:solidFill>
                <a:latin typeface="Lucida Console"/>
                <a:cs typeface="Lucida Console"/>
              </a:rPr>
              <a:t> </a:t>
            </a:r>
            <a:r>
              <a:rPr sz="850" spc="15" dirty="0">
                <a:solidFill>
                  <a:srgbClr val="333333"/>
                </a:solidFill>
                <a:latin typeface="Lucida Console"/>
                <a:cs typeface="Lucida Console"/>
              </a:rPr>
              <a:t>default 2): </a:t>
            </a:r>
            <a:r>
              <a:rPr sz="850" spc="25" dirty="0">
                <a:solidFill>
                  <a:srgbClr val="333333"/>
                </a:solidFill>
                <a:latin typeface="新宋体"/>
                <a:cs typeface="新宋体"/>
              </a:rPr>
              <a:t>敲击回车即可 </a:t>
            </a:r>
            <a:r>
              <a:rPr sz="850" spc="15" dirty="0">
                <a:solidFill>
                  <a:srgbClr val="333333"/>
                </a:solidFill>
                <a:latin typeface="Lucida Console"/>
                <a:cs typeface="Lucida Console"/>
              </a:rPr>
              <a:t>First sector</a:t>
            </a:r>
            <a:r>
              <a:rPr sz="850" spc="20" dirty="0">
                <a:solidFill>
                  <a:srgbClr val="333333"/>
                </a:solidFill>
                <a:latin typeface="Lucida Console"/>
                <a:cs typeface="Lucida Console"/>
              </a:rPr>
              <a:t> </a:t>
            </a:r>
            <a:r>
              <a:rPr sz="850" spc="15" dirty="0">
                <a:solidFill>
                  <a:srgbClr val="333333"/>
                </a:solidFill>
                <a:latin typeface="Lucida Console"/>
                <a:cs typeface="Lucida Console"/>
              </a:rPr>
              <a:t>(4196352-41943039,</a:t>
            </a:r>
            <a:r>
              <a:rPr sz="850" spc="20" dirty="0">
                <a:solidFill>
                  <a:srgbClr val="333333"/>
                </a:solidFill>
                <a:latin typeface="Lucida Console"/>
                <a:cs typeface="Lucida Console"/>
              </a:rPr>
              <a:t> </a:t>
            </a:r>
            <a:r>
              <a:rPr sz="850" spc="15" dirty="0">
                <a:solidFill>
                  <a:srgbClr val="333333"/>
                </a:solidFill>
                <a:latin typeface="Lucida Console"/>
                <a:cs typeface="Lucida Console"/>
              </a:rPr>
              <a:t>default</a:t>
            </a:r>
            <a:r>
              <a:rPr sz="850" spc="20" dirty="0">
                <a:solidFill>
                  <a:srgbClr val="333333"/>
                </a:solidFill>
                <a:latin typeface="Lucida Console"/>
                <a:cs typeface="Lucida Console"/>
              </a:rPr>
              <a:t> </a:t>
            </a:r>
            <a:r>
              <a:rPr sz="850" spc="15" dirty="0">
                <a:solidFill>
                  <a:srgbClr val="333333"/>
                </a:solidFill>
                <a:latin typeface="Lucida Console"/>
                <a:cs typeface="Lucida Console"/>
              </a:rPr>
              <a:t>4196352):</a:t>
            </a:r>
            <a:r>
              <a:rPr sz="850" spc="20" dirty="0">
                <a:solidFill>
                  <a:srgbClr val="333333"/>
                </a:solidFill>
                <a:latin typeface="Lucida Console"/>
                <a:cs typeface="Lucida Console"/>
              </a:rPr>
              <a:t> </a:t>
            </a:r>
            <a:r>
              <a:rPr sz="850" spc="25" dirty="0">
                <a:solidFill>
                  <a:srgbClr val="333333"/>
                </a:solidFill>
                <a:latin typeface="新宋体"/>
                <a:cs typeface="新宋体"/>
              </a:rPr>
              <a:t>敲击回车即可</a:t>
            </a:r>
            <a:r>
              <a:rPr sz="850" spc="15" dirty="0">
                <a:solidFill>
                  <a:srgbClr val="333333"/>
                </a:solidFill>
                <a:latin typeface="Lucida Console"/>
                <a:cs typeface="Lucida Console"/>
              </a:rPr>
              <a:t>Last</a:t>
            </a:r>
            <a:r>
              <a:rPr sz="850" spc="20" dirty="0">
                <a:solidFill>
                  <a:srgbClr val="333333"/>
                </a:solidFill>
                <a:latin typeface="Lucida Console"/>
                <a:cs typeface="Lucida Console"/>
              </a:rPr>
              <a:t> </a:t>
            </a:r>
            <a:r>
              <a:rPr sz="850" spc="15" dirty="0">
                <a:solidFill>
                  <a:srgbClr val="333333"/>
                </a:solidFill>
                <a:latin typeface="Lucida Console"/>
                <a:cs typeface="Lucida Console"/>
              </a:rPr>
              <a:t>sector,</a:t>
            </a:r>
            <a:r>
              <a:rPr sz="850" spc="20" dirty="0">
                <a:solidFill>
                  <a:srgbClr val="333333"/>
                </a:solidFill>
                <a:latin typeface="Lucida Console"/>
                <a:cs typeface="Lucida Console"/>
              </a:rPr>
              <a:t> </a:t>
            </a:r>
            <a:r>
              <a:rPr sz="850" spc="15" dirty="0">
                <a:solidFill>
                  <a:srgbClr val="333333"/>
                </a:solidFill>
                <a:latin typeface="Lucida Console"/>
                <a:cs typeface="Lucida Console"/>
              </a:rPr>
              <a:t>+sectors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or +size{K,M,G,T,P} (4196352-41943039, default</a:t>
            </a:r>
            <a:r>
              <a:rPr sz="850" spc="20" dirty="0">
                <a:solidFill>
                  <a:srgbClr val="333333"/>
                </a:solidFill>
                <a:latin typeface="Lucida Console"/>
                <a:cs typeface="Lucida Console"/>
              </a:rPr>
              <a:t> </a:t>
            </a:r>
            <a:r>
              <a:rPr sz="850" spc="15" dirty="0">
                <a:solidFill>
                  <a:srgbClr val="333333"/>
                </a:solidFill>
                <a:latin typeface="Lucida Console"/>
                <a:cs typeface="Lucida Console"/>
              </a:rPr>
              <a:t>41943039): +5GCreated a new </a:t>
            </a:r>
            <a:r>
              <a:rPr sz="850" spc="20" dirty="0">
                <a:solidFill>
                  <a:srgbClr val="333333"/>
                </a:solidFill>
                <a:latin typeface="Lucida Console"/>
                <a:cs typeface="Lucida Console"/>
              </a:rPr>
              <a:t> </a:t>
            </a:r>
            <a:r>
              <a:rPr sz="850" spc="15" dirty="0">
                <a:solidFill>
                  <a:srgbClr val="333333"/>
                </a:solidFill>
                <a:latin typeface="Lucida Console"/>
                <a:cs typeface="Lucida Console"/>
              </a:rPr>
              <a:t>partition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2 of type 'Linux' and of</a:t>
            </a:r>
            <a:r>
              <a:rPr sz="850" spc="10" dirty="0">
                <a:solidFill>
                  <a:srgbClr val="333333"/>
                </a:solidFill>
                <a:latin typeface="Lucida Console"/>
                <a:cs typeface="Lucida Console"/>
              </a:rPr>
              <a:t> </a:t>
            </a:r>
            <a:r>
              <a:rPr sz="850" spc="15" dirty="0">
                <a:solidFill>
                  <a:srgbClr val="333333"/>
                </a:solidFill>
                <a:latin typeface="Lucida Console"/>
                <a:cs typeface="Lucida Console"/>
              </a:rPr>
              <a:t>size 5 GiB.</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63195">
              <a:lnSpc>
                <a:spcPct val="131600"/>
              </a:lnSpc>
            </a:pPr>
            <a:r>
              <a:rPr sz="950" spc="25" dirty="0">
                <a:solidFill>
                  <a:srgbClr val="333333"/>
                </a:solidFill>
                <a:latin typeface="微软雅黑"/>
                <a:cs typeface="微软雅黑"/>
              </a:rPr>
              <a:t>上面操作结束后，我们就得到了一个容量为</a:t>
            </a:r>
            <a:r>
              <a:rPr sz="950" spc="60" dirty="0">
                <a:solidFill>
                  <a:srgbClr val="333333"/>
                </a:solidFill>
                <a:latin typeface="Trebuchet MS"/>
                <a:cs typeface="Trebuchet MS"/>
              </a:rPr>
              <a:t>5G</a:t>
            </a:r>
            <a:r>
              <a:rPr sz="950" spc="25" dirty="0">
                <a:solidFill>
                  <a:srgbClr val="333333"/>
                </a:solidFill>
                <a:latin typeface="微软雅黑"/>
                <a:cs typeface="微软雅黑"/>
              </a:rPr>
              <a:t>的新分区，试试修改下硬盘的标识码吧</a:t>
            </a:r>
            <a:r>
              <a:rPr sz="950" spc="55" dirty="0">
                <a:solidFill>
                  <a:srgbClr val="333333"/>
                </a:solidFill>
                <a:latin typeface="Trebuchet MS"/>
                <a:cs typeface="Trebuchet MS"/>
              </a:rPr>
              <a:t>~</a:t>
            </a:r>
            <a:r>
              <a:rPr sz="950" spc="25" dirty="0">
                <a:solidFill>
                  <a:srgbClr val="333333"/>
                </a:solidFill>
                <a:latin typeface="微软雅黑"/>
                <a:cs typeface="微软雅黑"/>
              </a:rPr>
              <a:t>改成</a:t>
            </a:r>
            <a:r>
              <a:rPr sz="950" spc="25" dirty="0">
                <a:solidFill>
                  <a:srgbClr val="333333"/>
                </a:solidFill>
                <a:latin typeface="Trebuchet MS"/>
                <a:cs typeface="Trebuchet MS"/>
              </a:rPr>
              <a:t>82(Linux  </a:t>
            </a:r>
            <a:r>
              <a:rPr sz="950" spc="35" dirty="0">
                <a:solidFill>
                  <a:srgbClr val="333333"/>
                </a:solidFill>
                <a:latin typeface="Trebuchet MS"/>
                <a:cs typeface="Trebuchet MS"/>
              </a:rPr>
              <a:t>swap)</a:t>
            </a:r>
            <a:r>
              <a:rPr sz="950" spc="25" dirty="0">
                <a:solidFill>
                  <a:srgbClr val="333333"/>
                </a:solidFill>
                <a:latin typeface="微软雅黑"/>
                <a:cs typeface="微软雅黑"/>
              </a:rPr>
              <a:t>方便以后知道它的作用：</a:t>
            </a:r>
            <a:endParaRPr sz="950">
              <a:latin typeface="微软雅黑"/>
              <a:cs typeface="微软雅黑"/>
            </a:endParaRPr>
          </a:p>
        </p:txBody>
      </p:sp>
      <p:sp>
        <p:nvSpPr>
          <p:cNvPr id="33" name="object 33"/>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47</a:t>
            </a:fld>
            <a:endParaRPr sz="800">
              <a:latin typeface="小哥哥网恋吗"/>
              <a:cs typeface="小哥哥网恋吗"/>
            </a:endParaRPr>
          </a:p>
        </p:txBody>
      </p:sp>
      <p:sp>
        <p:nvSpPr>
          <p:cNvPr id="16" name="object 16"/>
          <p:cNvSpPr txBox="1"/>
          <p:nvPr/>
        </p:nvSpPr>
        <p:spPr>
          <a:xfrm>
            <a:off x="1070306" y="787273"/>
            <a:ext cx="2645410" cy="159385"/>
          </a:xfrm>
          <a:prstGeom prst="rect">
            <a:avLst/>
          </a:prstGeom>
        </p:spPr>
        <p:txBody>
          <a:bodyPr vert="horz" wrap="square" lIns="0" tIns="15875" rIns="0" bIns="0" rtlCol="0">
            <a:spAutoFit/>
          </a:bodyPr>
          <a:lstStyle/>
          <a:p>
            <a:pPr marL="12700">
              <a:lnSpc>
                <a:spcPct val="100000"/>
              </a:lnSpc>
              <a:spcBef>
                <a:spcPts val="125"/>
              </a:spcBef>
              <a:tabLst>
                <a:tab pos="1758950" algn="l"/>
              </a:tabLst>
            </a:pPr>
            <a:r>
              <a:rPr sz="850" spc="15" dirty="0">
                <a:solidFill>
                  <a:srgbClr val="333333"/>
                </a:solidFill>
                <a:latin typeface="Lucida Console"/>
                <a:cs typeface="Lucida Console"/>
              </a:rPr>
              <a:t>hosts	protocolsalsa</a:t>
            </a:r>
            <a:endParaRPr sz="850">
              <a:latin typeface="Lucida Console"/>
              <a:cs typeface="Lucida Console"/>
            </a:endParaRPr>
          </a:p>
        </p:txBody>
      </p:sp>
      <p:sp>
        <p:nvSpPr>
          <p:cNvPr id="17" name="object 17"/>
          <p:cNvSpPr txBox="1"/>
          <p:nvPr/>
        </p:nvSpPr>
        <p:spPr>
          <a:xfrm>
            <a:off x="3824494" y="958792"/>
            <a:ext cx="69723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hosts.deny</a:t>
            </a:r>
            <a:endParaRPr sz="850">
              <a:latin typeface="Lucida Console"/>
              <a:cs typeface="Lucida Console"/>
            </a:endParaRPr>
          </a:p>
        </p:txBody>
      </p:sp>
      <p:sp>
        <p:nvSpPr>
          <p:cNvPr id="18" name="object 18"/>
          <p:cNvSpPr txBox="1"/>
          <p:nvPr/>
        </p:nvSpPr>
        <p:spPr>
          <a:xfrm>
            <a:off x="3085566" y="1130310"/>
            <a:ext cx="16002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hp</a:t>
            </a:r>
            <a:endParaRPr sz="850">
              <a:latin typeface="Lucida Console"/>
              <a:cs typeface="Lucida Console"/>
            </a:endParaRPr>
          </a:p>
        </p:txBody>
      </p:sp>
      <p:sp>
        <p:nvSpPr>
          <p:cNvPr id="19" name="object 19"/>
          <p:cNvSpPr txBox="1"/>
          <p:nvPr/>
        </p:nvSpPr>
        <p:spPr>
          <a:xfrm>
            <a:off x="4832124" y="749539"/>
            <a:ext cx="1301750" cy="540385"/>
          </a:xfrm>
          <a:prstGeom prst="rect">
            <a:avLst/>
          </a:prstGeom>
        </p:spPr>
        <p:txBody>
          <a:bodyPr vert="horz" wrap="square" lIns="0" tIns="53975" rIns="0" bIns="0" rtlCol="0">
            <a:spAutoFit/>
          </a:bodyPr>
          <a:lstStyle/>
          <a:p>
            <a:pPr marL="482600">
              <a:lnSpc>
                <a:spcPct val="100000"/>
              </a:lnSpc>
              <a:spcBef>
                <a:spcPts val="425"/>
              </a:spcBef>
            </a:pPr>
            <a:r>
              <a:rPr sz="850" spc="15" dirty="0">
                <a:solidFill>
                  <a:srgbClr val="333333"/>
                </a:solidFill>
                <a:latin typeface="Lucida Console"/>
                <a:cs typeface="Lucida Console"/>
              </a:rPr>
              <a:t>hosts.allow</a:t>
            </a:r>
            <a:endParaRPr sz="850">
              <a:latin typeface="Lucida Console"/>
              <a:cs typeface="Lucida Console"/>
            </a:endParaRPr>
          </a:p>
          <a:p>
            <a:pPr marL="12700" marR="5080" indent="738505">
              <a:lnSpc>
                <a:spcPct val="132400"/>
              </a:lnSpc>
            </a:pPr>
            <a:r>
              <a:rPr sz="850" spc="15" dirty="0">
                <a:solidFill>
                  <a:srgbClr val="333333"/>
                </a:solidFill>
                <a:latin typeface="Lucida Console"/>
                <a:cs typeface="Lucida Console"/>
              </a:rPr>
              <a:t>qemu- </a:t>
            </a:r>
            <a:r>
              <a:rPr sz="850" spc="20" dirty="0">
                <a:solidFill>
                  <a:srgbClr val="333333"/>
                </a:solidFill>
                <a:latin typeface="Lucida Console"/>
                <a:cs typeface="Lucida Console"/>
              </a:rPr>
              <a:t> </a:t>
            </a:r>
            <a:r>
              <a:rPr sz="850" spc="15" dirty="0">
                <a:solidFill>
                  <a:srgbClr val="333333"/>
                </a:solidFill>
                <a:latin typeface="Lucida Console"/>
                <a:cs typeface="Lucida Console"/>
              </a:rPr>
              <a:t>qemu-kvmasound.conf</a:t>
            </a:r>
            <a:endParaRPr sz="850">
              <a:latin typeface="Lucida Console"/>
              <a:cs typeface="Lucida Console"/>
            </a:endParaRPr>
          </a:p>
        </p:txBody>
      </p:sp>
      <p:sp>
        <p:nvSpPr>
          <p:cNvPr id="20" name="object 20"/>
          <p:cNvSpPr txBox="1"/>
          <p:nvPr/>
        </p:nvSpPr>
        <p:spPr>
          <a:xfrm>
            <a:off x="1070306" y="921058"/>
            <a:ext cx="1704975" cy="540385"/>
          </a:xfrm>
          <a:prstGeom prst="rect">
            <a:avLst/>
          </a:prstGeom>
        </p:spPr>
        <p:txBody>
          <a:bodyPr vert="horz" wrap="square" lIns="0" tIns="12065" rIns="0" bIns="0" rtlCol="0">
            <a:spAutoFit/>
          </a:bodyPr>
          <a:lstStyle/>
          <a:p>
            <a:pPr marL="12700" marR="5080" indent="537210">
              <a:lnSpc>
                <a:spcPct val="132400"/>
              </a:lnSpc>
              <a:spcBef>
                <a:spcPts val="95"/>
              </a:spcBef>
            </a:pPr>
            <a:r>
              <a:rPr sz="850" spc="15" dirty="0">
                <a:solidFill>
                  <a:srgbClr val="333333"/>
                </a:solidFill>
                <a:latin typeface="Lucida Console"/>
                <a:cs typeface="Lucida Console"/>
              </a:rPr>
              <a:t>pulsealternatives  gaanacrontab</a:t>
            </a:r>
            <a:endParaRPr sz="850">
              <a:latin typeface="Lucida Console"/>
              <a:cs typeface="Lucida Console"/>
            </a:endParaRPr>
          </a:p>
          <a:p>
            <a:pPr marL="683895">
              <a:lnSpc>
                <a:spcPct val="100000"/>
              </a:lnSpc>
              <a:spcBef>
                <a:spcPts val="330"/>
              </a:spcBef>
            </a:pPr>
            <a:r>
              <a:rPr sz="850" spc="15" dirty="0">
                <a:solidFill>
                  <a:srgbClr val="333333"/>
                </a:solidFill>
                <a:latin typeface="Lucida Console"/>
                <a:cs typeface="Lucida Console"/>
              </a:rPr>
              <a:t>idmapd.conf</a:t>
            </a:r>
            <a:endParaRPr sz="850">
              <a:latin typeface="Lucida Console"/>
              <a:cs typeface="Lucida Console"/>
            </a:endParaRPr>
          </a:p>
        </p:txBody>
      </p:sp>
      <p:sp>
        <p:nvSpPr>
          <p:cNvPr id="21" name="object 21"/>
          <p:cNvSpPr txBox="1"/>
          <p:nvPr/>
        </p:nvSpPr>
        <p:spPr>
          <a:xfrm>
            <a:off x="3488618" y="1301829"/>
            <a:ext cx="239522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radvd.conf………………</a:t>
            </a:r>
            <a:r>
              <a:rPr sz="850" spc="25" dirty="0">
                <a:solidFill>
                  <a:srgbClr val="333333"/>
                </a:solidFill>
                <a:latin typeface="新宋体"/>
                <a:cs typeface="新宋体"/>
              </a:rPr>
              <a:t>省略部分输入信息</a:t>
            </a:r>
            <a:r>
              <a:rPr sz="850" spc="15" dirty="0">
                <a:solidFill>
                  <a:srgbClr val="333333"/>
                </a:solidFill>
                <a:latin typeface="Lucida Console"/>
                <a:cs typeface="Lucida Console"/>
              </a:rPr>
              <a:t>………………</a:t>
            </a:r>
            <a:endParaRPr sz="850">
              <a:latin typeface="Lucida Console"/>
              <a:cs typeface="Lucida Console"/>
            </a:endParaRPr>
          </a:p>
        </p:txBody>
      </p:sp>
      <p:sp>
        <p:nvSpPr>
          <p:cNvPr id="22" name="object 22"/>
          <p:cNvSpPr txBox="1"/>
          <p:nvPr/>
        </p:nvSpPr>
        <p:spPr>
          <a:xfrm>
            <a:off x="946424" y="1473347"/>
            <a:ext cx="5628640" cy="1836420"/>
          </a:xfrm>
          <a:prstGeom prst="rect">
            <a:avLst/>
          </a:prstGeom>
        </p:spPr>
        <p:txBody>
          <a:bodyPr vert="horz" wrap="square" lIns="0" tIns="15875" rIns="0" bIns="0" rtlCol="0">
            <a:spAutoFit/>
          </a:bodyPr>
          <a:lstStyle/>
          <a:p>
            <a:pPr marL="136525">
              <a:lnSpc>
                <a:spcPct val="100000"/>
              </a:lnSpc>
              <a:spcBef>
                <a:spcPts val="12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du</a:t>
            </a:r>
            <a:r>
              <a:rPr sz="850" spc="10" dirty="0">
                <a:solidFill>
                  <a:srgbClr val="333333"/>
                </a:solidFill>
                <a:latin typeface="Lucida Console"/>
                <a:cs typeface="Lucida Console"/>
              </a:rPr>
              <a:t> </a:t>
            </a:r>
            <a:r>
              <a:rPr sz="850" spc="15" dirty="0">
                <a:solidFill>
                  <a:srgbClr val="333333"/>
                </a:solidFill>
                <a:latin typeface="Lucida Console"/>
                <a:cs typeface="Lucida Console"/>
              </a:rPr>
              <a:t>-sh</a:t>
            </a:r>
            <a:r>
              <a:rPr sz="850" spc="10" dirty="0">
                <a:solidFill>
                  <a:srgbClr val="333333"/>
                </a:solidFill>
                <a:latin typeface="Lucida Console"/>
                <a:cs typeface="Lucida Console"/>
              </a:rPr>
              <a:t> </a:t>
            </a:r>
            <a:r>
              <a:rPr sz="850" spc="15" dirty="0">
                <a:solidFill>
                  <a:srgbClr val="333333"/>
                </a:solidFill>
                <a:latin typeface="Lucida Console"/>
                <a:cs typeface="Lucida Console"/>
              </a:rPr>
              <a:t>/newFS39M</a:t>
            </a:r>
            <a:r>
              <a:rPr sz="850" spc="10" dirty="0">
                <a:solidFill>
                  <a:srgbClr val="333333"/>
                </a:solidFill>
                <a:latin typeface="Lucida Console"/>
                <a:cs typeface="Lucida Console"/>
              </a:rPr>
              <a:t> </a:t>
            </a:r>
            <a:r>
              <a:rPr sz="850" spc="15" dirty="0">
                <a:solidFill>
                  <a:srgbClr val="333333"/>
                </a:solidFill>
                <a:latin typeface="Lucida Console"/>
                <a:cs typeface="Lucida Console"/>
              </a:rPr>
              <a:t>/newFS/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spc="25" dirty="0">
                <a:solidFill>
                  <a:srgbClr val="333333"/>
                </a:solidFill>
                <a:latin typeface="微软雅黑"/>
                <a:cs typeface="微软雅黑"/>
              </a:rPr>
              <a:t>细心的读者一定还记得，前面在讲解</a:t>
            </a:r>
            <a:r>
              <a:rPr sz="950" spc="65" dirty="0">
                <a:solidFill>
                  <a:srgbClr val="333333"/>
                </a:solidFill>
                <a:latin typeface="Trebuchet MS"/>
                <a:cs typeface="Trebuchet MS"/>
              </a:rPr>
              <a:t>mount</a:t>
            </a:r>
            <a:r>
              <a:rPr sz="950" spc="25" dirty="0">
                <a:solidFill>
                  <a:srgbClr val="333333"/>
                </a:solidFill>
                <a:latin typeface="微软雅黑"/>
                <a:cs typeface="微软雅黑"/>
              </a:rPr>
              <a:t>命令时提到，使用</a:t>
            </a:r>
            <a:r>
              <a:rPr sz="950" spc="65" dirty="0">
                <a:solidFill>
                  <a:srgbClr val="333333"/>
                </a:solidFill>
                <a:latin typeface="Trebuchet MS"/>
                <a:cs typeface="Trebuchet MS"/>
              </a:rPr>
              <a:t>mount</a:t>
            </a:r>
            <a:r>
              <a:rPr sz="950" spc="20" dirty="0">
                <a:solidFill>
                  <a:srgbClr val="333333"/>
                </a:solidFill>
                <a:latin typeface="微软雅黑"/>
                <a:cs typeface="微软雅黑"/>
              </a:rPr>
              <a:t>命令挂载的设备文件会在系统下一 </a:t>
            </a:r>
            <a:r>
              <a:rPr sz="950" spc="25" dirty="0">
                <a:solidFill>
                  <a:srgbClr val="333333"/>
                </a:solidFill>
                <a:latin typeface="微软雅黑"/>
                <a:cs typeface="微软雅黑"/>
              </a:rPr>
              <a:t>次重启的时候失效。如果想让这个设备文件的挂载永久有效，则需要把挂载的信息写入到配置文件中：</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 vim</a:t>
            </a:r>
            <a:r>
              <a:rPr sz="850" spc="20" dirty="0">
                <a:solidFill>
                  <a:srgbClr val="333333"/>
                </a:solidFill>
                <a:latin typeface="Lucida Console"/>
                <a:cs typeface="Lucida Console"/>
              </a:rPr>
              <a:t> </a:t>
            </a:r>
            <a:r>
              <a:rPr sz="850" spc="15" dirty="0">
                <a:solidFill>
                  <a:srgbClr val="333333"/>
                </a:solidFill>
                <a:latin typeface="Lucida Console"/>
                <a:cs typeface="Lucida Console"/>
              </a:rPr>
              <a:t>/etc/fstab## /etc/fstab#</a:t>
            </a:r>
            <a:r>
              <a:rPr sz="850" spc="20" dirty="0">
                <a:solidFill>
                  <a:srgbClr val="333333"/>
                </a:solidFill>
                <a:latin typeface="Lucida Console"/>
                <a:cs typeface="Lucida Console"/>
              </a:rPr>
              <a:t> </a:t>
            </a:r>
            <a:r>
              <a:rPr sz="850" spc="15" dirty="0">
                <a:solidFill>
                  <a:srgbClr val="333333"/>
                </a:solidFill>
                <a:latin typeface="Lucida Console"/>
                <a:cs typeface="Lucida Console"/>
              </a:rPr>
              <a:t>Created by</a:t>
            </a:r>
            <a:r>
              <a:rPr sz="850" spc="20" dirty="0">
                <a:solidFill>
                  <a:srgbClr val="333333"/>
                </a:solidFill>
                <a:latin typeface="Lucida Console"/>
                <a:cs typeface="Lucida Console"/>
              </a:rPr>
              <a:t> </a:t>
            </a:r>
            <a:r>
              <a:rPr sz="850" spc="15" dirty="0">
                <a:solidFill>
                  <a:srgbClr val="333333"/>
                </a:solidFill>
                <a:latin typeface="Lucida Console"/>
                <a:cs typeface="Lucida Console"/>
              </a:rPr>
              <a:t>anaconda on</a:t>
            </a:r>
            <a:r>
              <a:rPr sz="850" spc="20" dirty="0">
                <a:solidFill>
                  <a:srgbClr val="333333"/>
                </a:solidFill>
                <a:latin typeface="Lucida Console"/>
                <a:cs typeface="Lucida Console"/>
              </a:rPr>
              <a:t> </a:t>
            </a:r>
            <a:r>
              <a:rPr sz="850" spc="15" dirty="0">
                <a:solidFill>
                  <a:srgbClr val="333333"/>
                </a:solidFill>
                <a:latin typeface="Lucida Console"/>
                <a:cs typeface="Lucida Console"/>
              </a:rPr>
              <a:t>Tue Jul</a:t>
            </a:r>
            <a:endParaRPr sz="850">
              <a:latin typeface="Lucida Console"/>
              <a:cs typeface="Lucida Console"/>
            </a:endParaRPr>
          </a:p>
          <a:p>
            <a:pPr marL="136525" marR="243840">
              <a:lnSpc>
                <a:spcPct val="132400"/>
              </a:lnSpc>
            </a:pPr>
            <a:r>
              <a:rPr sz="850" spc="15" dirty="0">
                <a:solidFill>
                  <a:srgbClr val="333333"/>
                </a:solidFill>
                <a:latin typeface="Lucida Console"/>
                <a:cs typeface="Lucida Console"/>
              </a:rPr>
              <a:t>21 05:03:40 2020##</a:t>
            </a:r>
            <a:r>
              <a:rPr sz="850" spc="20" dirty="0">
                <a:solidFill>
                  <a:srgbClr val="333333"/>
                </a:solidFill>
                <a:latin typeface="Lucida Console"/>
                <a:cs typeface="Lucida Console"/>
              </a:rPr>
              <a:t> </a:t>
            </a:r>
            <a:r>
              <a:rPr sz="850" spc="15" dirty="0">
                <a:solidFill>
                  <a:srgbClr val="333333"/>
                </a:solidFill>
                <a:latin typeface="Lucida Console"/>
                <a:cs typeface="Lucida Console"/>
              </a:rPr>
              <a:t>Accessible filesystems,</a:t>
            </a:r>
            <a:r>
              <a:rPr sz="850" spc="20" dirty="0">
                <a:solidFill>
                  <a:srgbClr val="333333"/>
                </a:solidFill>
                <a:latin typeface="Lucida Console"/>
                <a:cs typeface="Lucida Console"/>
              </a:rPr>
              <a:t> </a:t>
            </a:r>
            <a:r>
              <a:rPr sz="850" spc="15" dirty="0">
                <a:solidFill>
                  <a:srgbClr val="333333"/>
                </a:solidFill>
                <a:latin typeface="Lucida Console"/>
                <a:cs typeface="Lucida Console"/>
              </a:rPr>
              <a:t>by reference, are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maintained under </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'/dev/disk/'.# See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man pages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fstab(5), findfs(8),</a:t>
            </a:r>
            <a:r>
              <a:rPr sz="850" spc="20" dirty="0">
                <a:solidFill>
                  <a:srgbClr val="333333"/>
                </a:solidFill>
                <a:latin typeface="Lucida Console"/>
                <a:cs typeface="Lucida Console"/>
              </a:rPr>
              <a:t> </a:t>
            </a:r>
            <a:r>
              <a:rPr sz="850" spc="15" dirty="0">
                <a:solidFill>
                  <a:srgbClr val="333333"/>
                </a:solidFill>
                <a:latin typeface="Lucida Console"/>
                <a:cs typeface="Lucida Console"/>
              </a:rPr>
              <a:t>mount(8) and/or</a:t>
            </a:r>
            <a:r>
              <a:rPr sz="850" spc="20" dirty="0">
                <a:solidFill>
                  <a:srgbClr val="333333"/>
                </a:solidFill>
                <a:latin typeface="Lucida Console"/>
                <a:cs typeface="Lucida Console"/>
              </a:rPr>
              <a:t> </a:t>
            </a:r>
            <a:r>
              <a:rPr sz="850" spc="15" dirty="0">
                <a:solidFill>
                  <a:srgbClr val="333333"/>
                </a:solidFill>
                <a:latin typeface="Lucida Console"/>
                <a:cs typeface="Lucida Console"/>
              </a:rPr>
              <a:t>blkid(8) for </a:t>
            </a:r>
            <a:r>
              <a:rPr sz="850" spc="-495" dirty="0">
                <a:solidFill>
                  <a:srgbClr val="333333"/>
                </a:solidFill>
                <a:latin typeface="Lucida Console"/>
                <a:cs typeface="Lucida Console"/>
              </a:rPr>
              <a:t> </a:t>
            </a:r>
            <a:r>
              <a:rPr sz="850" spc="15" dirty="0">
                <a:solidFill>
                  <a:srgbClr val="333333"/>
                </a:solidFill>
                <a:latin typeface="Lucida Console"/>
                <a:cs typeface="Lucida Console"/>
              </a:rPr>
              <a:t>more info.## After</a:t>
            </a:r>
            <a:r>
              <a:rPr sz="850" spc="20" dirty="0">
                <a:solidFill>
                  <a:srgbClr val="333333"/>
                </a:solidFill>
                <a:latin typeface="Lucida Console"/>
                <a:cs typeface="Lucida Console"/>
              </a:rPr>
              <a:t> </a:t>
            </a:r>
            <a:r>
              <a:rPr sz="850" spc="15" dirty="0">
                <a:solidFill>
                  <a:srgbClr val="333333"/>
                </a:solidFill>
                <a:latin typeface="Lucida Console"/>
                <a:cs typeface="Lucida Console"/>
              </a:rPr>
              <a:t>editing this file,</a:t>
            </a:r>
            <a:r>
              <a:rPr sz="850" spc="20" dirty="0">
                <a:solidFill>
                  <a:srgbClr val="333333"/>
                </a:solidFill>
                <a:latin typeface="Lucida Console"/>
                <a:cs typeface="Lucida Console"/>
              </a:rPr>
              <a:t> </a:t>
            </a:r>
            <a:r>
              <a:rPr sz="850" spc="15" dirty="0">
                <a:solidFill>
                  <a:srgbClr val="333333"/>
                </a:solidFill>
                <a:latin typeface="Lucida Console"/>
                <a:cs typeface="Lucida Console"/>
              </a:rPr>
              <a:t>run 'systemctl daemon-reload'</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update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systemd# units generated from this file.#/dev/mapper/rhel-root</a:t>
            </a:r>
            <a:endParaRPr sz="850">
              <a:latin typeface="Lucida Console"/>
              <a:cs typeface="Lucida Console"/>
            </a:endParaRPr>
          </a:p>
        </p:txBody>
      </p:sp>
      <p:sp>
        <p:nvSpPr>
          <p:cNvPr id="23" name="object 23"/>
          <p:cNvSpPr txBox="1"/>
          <p:nvPr/>
        </p:nvSpPr>
        <p:spPr>
          <a:xfrm>
            <a:off x="2749689" y="3322068"/>
            <a:ext cx="227329"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xfs</a:t>
            </a:r>
            <a:endParaRPr sz="850">
              <a:latin typeface="Lucida Console"/>
              <a:cs typeface="Lucida Console"/>
            </a:endParaRPr>
          </a:p>
        </p:txBody>
      </p:sp>
      <p:sp>
        <p:nvSpPr>
          <p:cNvPr id="24" name="object 24"/>
          <p:cNvSpPr txBox="1"/>
          <p:nvPr/>
        </p:nvSpPr>
        <p:spPr>
          <a:xfrm>
            <a:off x="4429072" y="3322068"/>
            <a:ext cx="183959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r>
              <a:rPr sz="850" spc="-30" dirty="0">
                <a:solidFill>
                  <a:srgbClr val="333333"/>
                </a:solidFill>
                <a:latin typeface="Lucida Console"/>
                <a:cs typeface="Lucida Console"/>
              </a:rPr>
              <a:t> </a:t>
            </a:r>
            <a:r>
              <a:rPr sz="850" spc="15" dirty="0">
                <a:solidFill>
                  <a:srgbClr val="333333"/>
                </a:solidFill>
                <a:latin typeface="Lucida Console"/>
                <a:cs typeface="Lucida Console"/>
              </a:rPr>
              <a:t>0UUID=812b1f7c-8b5b-43da-</a:t>
            </a:r>
            <a:endParaRPr sz="850">
              <a:latin typeface="Lucida Console"/>
              <a:cs typeface="Lucida Console"/>
            </a:endParaRPr>
          </a:p>
        </p:txBody>
      </p:sp>
      <p:sp>
        <p:nvSpPr>
          <p:cNvPr id="25" name="object 25"/>
          <p:cNvSpPr txBox="1"/>
          <p:nvPr/>
        </p:nvSpPr>
        <p:spPr>
          <a:xfrm>
            <a:off x="4429072" y="3493586"/>
            <a:ext cx="56324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defaults</a:t>
            </a:r>
            <a:endParaRPr sz="850">
              <a:latin typeface="Lucida Console"/>
              <a:cs typeface="Lucida Console"/>
            </a:endParaRPr>
          </a:p>
        </p:txBody>
      </p:sp>
      <p:sp>
        <p:nvSpPr>
          <p:cNvPr id="26" name="object 26"/>
          <p:cNvSpPr txBox="1"/>
          <p:nvPr/>
        </p:nvSpPr>
        <p:spPr>
          <a:xfrm>
            <a:off x="1070306" y="3284334"/>
            <a:ext cx="1570990" cy="540385"/>
          </a:xfrm>
          <a:prstGeom prst="rect">
            <a:avLst/>
          </a:prstGeom>
        </p:spPr>
        <p:txBody>
          <a:bodyPr vert="horz" wrap="square" lIns="0" tIns="53975" rIns="0" bIns="0" rtlCol="0">
            <a:spAutoFit/>
          </a:bodyPr>
          <a:lstStyle/>
          <a:p>
            <a:pPr marL="146685">
              <a:lnSpc>
                <a:spcPct val="100000"/>
              </a:lnSpc>
              <a:spcBef>
                <a:spcPts val="425"/>
              </a:spcBef>
            </a:pPr>
            <a:r>
              <a:rPr sz="850" spc="15" dirty="0">
                <a:solidFill>
                  <a:srgbClr val="333333"/>
                </a:solidFill>
                <a:latin typeface="Lucida Console"/>
                <a:cs typeface="Lucida Console"/>
              </a:rPr>
              <a:t>/</a:t>
            </a:r>
            <a:endParaRPr sz="850">
              <a:latin typeface="Lucida Console"/>
              <a:cs typeface="Lucida Console"/>
            </a:endParaRPr>
          </a:p>
          <a:p>
            <a:pPr marL="12700" marR="5080">
              <a:lnSpc>
                <a:spcPct val="132400"/>
              </a:lnSpc>
            </a:pPr>
            <a:r>
              <a:rPr sz="850" spc="15" dirty="0">
                <a:solidFill>
                  <a:srgbClr val="333333"/>
                </a:solidFill>
                <a:latin typeface="Lucida Console"/>
                <a:cs typeface="Lucida Console"/>
              </a:rPr>
              <a:t>8c06-b9999e0fe48b</a:t>
            </a:r>
            <a:r>
              <a:rPr sz="850" spc="-45" dirty="0">
                <a:solidFill>
                  <a:srgbClr val="333333"/>
                </a:solidFill>
                <a:latin typeface="Lucida Console"/>
                <a:cs typeface="Lucida Console"/>
              </a:rPr>
              <a:t> </a:t>
            </a:r>
            <a:r>
              <a:rPr sz="850" spc="15" dirty="0">
                <a:solidFill>
                  <a:srgbClr val="333333"/>
                </a:solidFill>
                <a:latin typeface="Lucida Console"/>
                <a:cs typeface="Lucida Console"/>
              </a:rPr>
              <a:t>/boot </a:t>
            </a:r>
            <a:r>
              <a:rPr sz="850" spc="-505" dirty="0">
                <a:solidFill>
                  <a:srgbClr val="333333"/>
                </a:solidFill>
                <a:latin typeface="Lucida Console"/>
                <a:cs typeface="Lucida Console"/>
              </a:rPr>
              <a:t> </a:t>
            </a:r>
            <a:r>
              <a:rPr sz="850" spc="15" dirty="0">
                <a:solidFill>
                  <a:srgbClr val="333333"/>
                </a:solidFill>
                <a:latin typeface="Lucida Console"/>
                <a:cs typeface="Lucida Console"/>
              </a:rPr>
              <a:t>0/dev/mapper/rhel-swap</a:t>
            </a:r>
            <a:endParaRPr sz="850">
              <a:latin typeface="Lucida Console"/>
              <a:cs typeface="Lucida Console"/>
            </a:endParaRPr>
          </a:p>
        </p:txBody>
      </p:sp>
      <p:sp>
        <p:nvSpPr>
          <p:cNvPr id="27" name="object 27"/>
          <p:cNvSpPr txBox="1"/>
          <p:nvPr/>
        </p:nvSpPr>
        <p:spPr>
          <a:xfrm>
            <a:off x="3354267" y="3284334"/>
            <a:ext cx="899160" cy="54038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defaults</a:t>
            </a:r>
            <a:endParaRPr sz="850">
              <a:latin typeface="Lucida Console"/>
              <a:cs typeface="Lucida Console"/>
            </a:endParaRPr>
          </a:p>
          <a:p>
            <a:pPr marL="482600">
              <a:lnSpc>
                <a:spcPct val="100000"/>
              </a:lnSpc>
              <a:spcBef>
                <a:spcPts val="330"/>
              </a:spcBef>
            </a:pPr>
            <a:r>
              <a:rPr sz="850" spc="15" dirty="0">
                <a:solidFill>
                  <a:srgbClr val="333333"/>
                </a:solidFill>
                <a:latin typeface="Lucida Console"/>
                <a:cs typeface="Lucida Console"/>
              </a:rPr>
              <a:t>xfs</a:t>
            </a:r>
            <a:endParaRPr sz="850">
              <a:latin typeface="Lucida Console"/>
              <a:cs typeface="Lucida Console"/>
            </a:endParaRPr>
          </a:p>
          <a:p>
            <a:pPr marL="617220">
              <a:lnSpc>
                <a:spcPct val="100000"/>
              </a:lnSpc>
              <a:spcBef>
                <a:spcPts val="330"/>
              </a:spcBef>
            </a:pPr>
            <a:r>
              <a:rPr sz="850" spc="15" dirty="0">
                <a:solidFill>
                  <a:srgbClr val="333333"/>
                </a:solidFill>
                <a:latin typeface="Lucida Console"/>
                <a:cs typeface="Lucida Console"/>
              </a:rPr>
              <a:t>swap</a:t>
            </a:r>
            <a:endParaRPr sz="850">
              <a:latin typeface="Lucida Console"/>
              <a:cs typeface="Lucida Console"/>
            </a:endParaRPr>
          </a:p>
        </p:txBody>
      </p:sp>
      <p:sp>
        <p:nvSpPr>
          <p:cNvPr id="28" name="object 28"/>
          <p:cNvSpPr txBox="1"/>
          <p:nvPr/>
        </p:nvSpPr>
        <p:spPr>
          <a:xfrm>
            <a:off x="1070306" y="3836623"/>
            <a:ext cx="1973580" cy="159385"/>
          </a:xfrm>
          <a:prstGeom prst="rect">
            <a:avLst/>
          </a:prstGeom>
        </p:spPr>
        <p:txBody>
          <a:bodyPr vert="horz" wrap="square" lIns="0" tIns="15875" rIns="0" bIns="0" rtlCol="0">
            <a:spAutoFit/>
          </a:bodyPr>
          <a:lstStyle/>
          <a:p>
            <a:pPr marL="12700">
              <a:lnSpc>
                <a:spcPct val="100000"/>
              </a:lnSpc>
              <a:spcBef>
                <a:spcPts val="125"/>
              </a:spcBef>
              <a:tabLst>
                <a:tab pos="1087120" algn="l"/>
              </a:tabLst>
            </a:pPr>
            <a:r>
              <a:rPr sz="850" spc="15" dirty="0">
                <a:solidFill>
                  <a:srgbClr val="333333"/>
                </a:solidFill>
                <a:latin typeface="Lucida Console"/>
                <a:cs typeface="Lucida Console"/>
              </a:rPr>
              <a:t>defaults	0</a:t>
            </a:r>
            <a:r>
              <a:rPr sz="850" spc="-55" dirty="0">
                <a:solidFill>
                  <a:srgbClr val="333333"/>
                </a:solidFill>
                <a:latin typeface="Lucida Console"/>
                <a:cs typeface="Lucida Console"/>
              </a:rPr>
              <a:t> </a:t>
            </a:r>
            <a:r>
              <a:rPr sz="850" spc="15" dirty="0">
                <a:solidFill>
                  <a:srgbClr val="333333"/>
                </a:solidFill>
                <a:latin typeface="Lucida Console"/>
                <a:cs typeface="Lucida Console"/>
              </a:rPr>
              <a:t>0/dev/cdrom</a:t>
            </a:r>
            <a:endParaRPr sz="850">
              <a:latin typeface="Lucida Console"/>
              <a:cs typeface="Lucida Console"/>
            </a:endParaRPr>
          </a:p>
        </p:txBody>
      </p:sp>
      <p:sp>
        <p:nvSpPr>
          <p:cNvPr id="29" name="object 29"/>
          <p:cNvSpPr txBox="1"/>
          <p:nvPr/>
        </p:nvSpPr>
        <p:spPr>
          <a:xfrm>
            <a:off x="5168001" y="3455852"/>
            <a:ext cx="831850" cy="540385"/>
          </a:xfrm>
          <a:prstGeom prst="rect">
            <a:avLst/>
          </a:prstGeom>
        </p:spPr>
        <p:txBody>
          <a:bodyPr vert="horz" wrap="square" lIns="0" tIns="53975" rIns="0" bIns="0" rtlCol="0">
            <a:spAutoFit/>
          </a:bodyPr>
          <a:lstStyle/>
          <a:p>
            <a:pPr marL="347980">
              <a:lnSpc>
                <a:spcPct val="100000"/>
              </a:lnSpc>
              <a:spcBef>
                <a:spcPts val="425"/>
              </a:spcBef>
            </a:pPr>
            <a:r>
              <a:rPr sz="850" spc="15" dirty="0">
                <a:solidFill>
                  <a:srgbClr val="333333"/>
                </a:solidFill>
                <a:latin typeface="Lucida Console"/>
                <a:cs typeface="Lucida Console"/>
              </a:rPr>
              <a:t>0</a:t>
            </a:r>
            <a:endParaRPr sz="850">
              <a:latin typeface="Lucida Console"/>
              <a:cs typeface="Lucida Console"/>
            </a:endParaRPr>
          </a:p>
          <a:p>
            <a:pPr marL="347980">
              <a:lnSpc>
                <a:spcPct val="100000"/>
              </a:lnSpc>
              <a:spcBef>
                <a:spcPts val="330"/>
              </a:spcBef>
            </a:pPr>
            <a:r>
              <a:rPr sz="850" spc="15" dirty="0">
                <a:solidFill>
                  <a:srgbClr val="333333"/>
                </a:solidFill>
                <a:latin typeface="Lucida Console"/>
                <a:cs typeface="Lucida Console"/>
              </a:rPr>
              <a:t>swap</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/media/cdrom</a:t>
            </a:r>
            <a:endParaRPr sz="850">
              <a:latin typeface="Lucida Console"/>
              <a:cs typeface="Lucida Console"/>
            </a:endParaRPr>
          </a:p>
        </p:txBody>
      </p:sp>
      <p:sp>
        <p:nvSpPr>
          <p:cNvPr id="30" name="object 30"/>
          <p:cNvSpPr txBox="1"/>
          <p:nvPr/>
        </p:nvSpPr>
        <p:spPr>
          <a:xfrm>
            <a:off x="5974105" y="4008142"/>
            <a:ext cx="42862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/newFS</a:t>
            </a:r>
            <a:endParaRPr sz="850">
              <a:latin typeface="Lucida Console"/>
              <a:cs typeface="Lucida Console"/>
            </a:endParaRPr>
          </a:p>
        </p:txBody>
      </p:sp>
      <p:sp>
        <p:nvSpPr>
          <p:cNvPr id="31" name="object 31"/>
          <p:cNvSpPr txBox="1"/>
          <p:nvPr/>
        </p:nvSpPr>
        <p:spPr>
          <a:xfrm>
            <a:off x="1204657" y="3970407"/>
            <a:ext cx="2712720" cy="368935"/>
          </a:xfrm>
          <a:prstGeom prst="rect">
            <a:avLst/>
          </a:prstGeom>
        </p:spPr>
        <p:txBody>
          <a:bodyPr vert="horz" wrap="square" lIns="0" tIns="53975" rIns="0" bIns="0" rtlCol="0">
            <a:spAutoFit/>
          </a:bodyPr>
          <a:lstStyle/>
          <a:p>
            <a:pPr marL="12700">
              <a:lnSpc>
                <a:spcPct val="100000"/>
              </a:lnSpc>
              <a:spcBef>
                <a:spcPts val="425"/>
              </a:spcBef>
              <a:tabLst>
                <a:tab pos="617220" algn="l"/>
                <a:tab pos="1691639" algn="l"/>
              </a:tabLst>
            </a:pPr>
            <a:r>
              <a:rPr sz="850" spc="15" dirty="0">
                <a:solidFill>
                  <a:srgbClr val="333333"/>
                </a:solidFill>
                <a:latin typeface="Lucida Console"/>
                <a:cs typeface="Lucida Console"/>
              </a:rPr>
              <a:t>iso9660	defaults	0</a:t>
            </a:r>
            <a:r>
              <a:rPr sz="850" spc="-20" dirty="0">
                <a:solidFill>
                  <a:srgbClr val="333333"/>
                </a:solidFill>
                <a:latin typeface="Lucida Console"/>
                <a:cs typeface="Lucida Console"/>
              </a:rPr>
              <a:t> </a:t>
            </a:r>
            <a:r>
              <a:rPr sz="850" spc="15" dirty="0">
                <a:solidFill>
                  <a:srgbClr val="333333"/>
                </a:solidFill>
                <a:latin typeface="Lucida Console"/>
                <a:cs typeface="Lucida Console"/>
              </a:rPr>
              <a:t>0</a:t>
            </a:r>
            <a:r>
              <a:rPr sz="850" spc="-15" dirty="0">
                <a:solidFill>
                  <a:srgbClr val="333333"/>
                </a:solidFill>
                <a:latin typeface="Lucida Console"/>
                <a:cs typeface="Lucida Console"/>
              </a:rPr>
              <a:t> </a:t>
            </a:r>
            <a:r>
              <a:rPr sz="850" spc="15" dirty="0">
                <a:solidFill>
                  <a:srgbClr val="333333"/>
                </a:solidFill>
                <a:latin typeface="Lucida Console"/>
                <a:cs typeface="Lucida Console"/>
              </a:rPr>
              <a:t>/dev/sdb1</a:t>
            </a:r>
            <a:endParaRPr sz="850">
              <a:latin typeface="Lucida Console"/>
              <a:cs typeface="Lucida Console"/>
            </a:endParaRPr>
          </a:p>
          <a:p>
            <a:pPr marL="818515">
              <a:lnSpc>
                <a:spcPct val="100000"/>
              </a:lnSpc>
              <a:spcBef>
                <a:spcPts val="330"/>
              </a:spcBef>
              <a:tabLst>
                <a:tab pos="1423035" algn="l"/>
                <a:tab pos="2498090" algn="l"/>
              </a:tabLst>
            </a:pPr>
            <a:r>
              <a:rPr sz="850" spc="15" dirty="0">
                <a:solidFill>
                  <a:srgbClr val="333333"/>
                </a:solidFill>
                <a:latin typeface="Lucida Console"/>
                <a:cs typeface="Lucida Console"/>
              </a:rPr>
              <a:t>xfs	defaults	0</a:t>
            </a:r>
            <a:r>
              <a:rPr sz="850" spc="-7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32" name="object 32"/>
          <p:cNvSpPr txBox="1"/>
          <p:nvPr/>
        </p:nvSpPr>
        <p:spPr>
          <a:xfrm>
            <a:off x="1070306" y="331766"/>
            <a:ext cx="5584190" cy="443230"/>
          </a:xfrm>
          <a:prstGeom prst="rect">
            <a:avLst/>
          </a:prstGeom>
        </p:spPr>
        <p:txBody>
          <a:bodyPr vert="horz" wrap="square" lIns="0" tIns="12700" rIns="0" bIns="0" rtlCol="0">
            <a:spAutoFit/>
          </a:bodyPr>
          <a:lstStyle/>
          <a:p>
            <a:pPr marR="5080" algn="r">
              <a:lnSpc>
                <a:spcPts val="935"/>
              </a:lnSpc>
              <a:spcBef>
                <a:spcPts val="100"/>
              </a:spcBef>
            </a:pPr>
            <a:r>
              <a:rPr sz="800" dirty="0">
                <a:latin typeface="小哥哥网恋吗"/>
                <a:cs typeface="小哥哥网恋吗"/>
              </a:rPr>
              <a:t>5/20</a:t>
            </a:r>
            <a:endParaRPr sz="800">
              <a:latin typeface="小哥哥网恋吗"/>
              <a:cs typeface="小哥哥网恋吗"/>
            </a:endParaRPr>
          </a:p>
          <a:p>
            <a:pPr marR="311150" algn="ctr">
              <a:lnSpc>
                <a:spcPts val="994"/>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cp -rf</a:t>
            </a:r>
            <a:r>
              <a:rPr sz="850" spc="20" dirty="0">
                <a:solidFill>
                  <a:srgbClr val="333333"/>
                </a:solidFill>
                <a:latin typeface="Lucida Console"/>
                <a:cs typeface="Lucida Console"/>
              </a:rPr>
              <a:t> </a:t>
            </a:r>
            <a:r>
              <a:rPr sz="850" spc="15" dirty="0">
                <a:solidFill>
                  <a:srgbClr val="333333"/>
                </a:solidFill>
                <a:latin typeface="Lucida Console"/>
                <a:cs typeface="Lucida Console"/>
              </a:rPr>
              <a:t>/etc/* /newFS[root@linuxprobe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ls /newFSadjtime</a:t>
            </a:r>
            <a:endParaRPr sz="850">
              <a:latin typeface="Lucida Console"/>
              <a:cs typeface="Lucida Console"/>
            </a:endParaRPr>
          </a:p>
          <a:p>
            <a:pPr marR="311150" algn="ctr">
              <a:lnSpc>
                <a:spcPct val="100000"/>
              </a:lnSpc>
              <a:spcBef>
                <a:spcPts val="330"/>
              </a:spcBef>
              <a:tabLst>
                <a:tab pos="1746250" algn="l"/>
              </a:tabLst>
            </a:pPr>
            <a:r>
              <a:rPr sz="850" spc="15" dirty="0">
                <a:solidFill>
                  <a:srgbClr val="333333"/>
                </a:solidFill>
                <a:latin typeface="Lucida Console"/>
                <a:cs typeface="Lucida Console"/>
              </a:rPr>
              <a:t>hostname	profile.daliases</a:t>
            </a:r>
            <a:endParaRPr sz="850">
              <a:latin typeface="Lucida Console"/>
              <a:cs typeface="Lucida Consol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70"/>
            <a:ext cx="5651500" cy="1525270"/>
            <a:chOff x="959124" y="368270"/>
            <a:chExt cx="5651500" cy="1525270"/>
          </a:xfrm>
        </p:grpSpPr>
        <p:sp>
          <p:nvSpPr>
            <p:cNvPr id="3" name="object 3"/>
            <p:cNvSpPr/>
            <p:nvPr/>
          </p:nvSpPr>
          <p:spPr>
            <a:xfrm>
              <a:off x="963889" y="373035"/>
              <a:ext cx="5641975" cy="1515745"/>
            </a:xfrm>
            <a:custGeom>
              <a:avLst/>
              <a:gdLst/>
              <a:ahLst/>
              <a:cxnLst/>
              <a:rect l="l" t="t" r="r" b="b"/>
              <a:pathLst>
                <a:path w="5641975" h="1515745">
                  <a:moveTo>
                    <a:pt x="5620751" y="1515140"/>
                  </a:moveTo>
                  <a:lnTo>
                    <a:pt x="20659" y="1515140"/>
                  </a:lnTo>
                  <a:lnTo>
                    <a:pt x="17629" y="1514550"/>
                  </a:lnTo>
                  <a:lnTo>
                    <a:pt x="0" y="1494442"/>
                  </a:lnTo>
                  <a:lnTo>
                    <a:pt x="0" y="1491355"/>
                  </a:lnTo>
                  <a:lnTo>
                    <a:pt x="0" y="20621"/>
                  </a:lnTo>
                  <a:lnTo>
                    <a:pt x="20659" y="0"/>
                  </a:lnTo>
                  <a:lnTo>
                    <a:pt x="5620751" y="0"/>
                  </a:lnTo>
                  <a:lnTo>
                    <a:pt x="5641421" y="20621"/>
                  </a:lnTo>
                  <a:lnTo>
                    <a:pt x="5641421" y="1494442"/>
                  </a:lnTo>
                  <a:lnTo>
                    <a:pt x="5623791" y="1514511"/>
                  </a:lnTo>
                  <a:lnTo>
                    <a:pt x="5620751" y="1515140"/>
                  </a:lnTo>
                  <a:close/>
                </a:path>
              </a:pathLst>
            </a:custGeom>
            <a:solidFill>
              <a:srgbClr val="F8F8F8"/>
            </a:solidFill>
          </p:spPr>
          <p:txBody>
            <a:bodyPr wrap="square" lIns="0" tIns="0" rIns="0" bIns="0" rtlCol="0"/>
            <a:lstStyle/>
            <a:p>
              <a:endParaRPr/>
            </a:p>
          </p:txBody>
        </p:sp>
        <p:sp>
          <p:nvSpPr>
            <p:cNvPr id="4" name="object 4"/>
            <p:cNvSpPr/>
            <p:nvPr/>
          </p:nvSpPr>
          <p:spPr>
            <a:xfrm>
              <a:off x="963889" y="373035"/>
              <a:ext cx="5641975" cy="1515745"/>
            </a:xfrm>
            <a:custGeom>
              <a:avLst/>
              <a:gdLst/>
              <a:ahLst/>
              <a:cxnLst/>
              <a:rect l="l" t="t" r="r" b="b"/>
              <a:pathLst>
                <a:path w="5641975" h="1515745">
                  <a:moveTo>
                    <a:pt x="0" y="1491355"/>
                  </a:moveTo>
                  <a:lnTo>
                    <a:pt x="0" y="23823"/>
                  </a:lnTo>
                  <a:lnTo>
                    <a:pt x="0" y="20621"/>
                  </a:lnTo>
                  <a:lnTo>
                    <a:pt x="600" y="17572"/>
                  </a:lnTo>
                  <a:lnTo>
                    <a:pt x="1810" y="14665"/>
                  </a:lnTo>
                  <a:lnTo>
                    <a:pt x="3020" y="11721"/>
                  </a:lnTo>
                  <a:lnTo>
                    <a:pt x="4745" y="9157"/>
                  </a:lnTo>
                  <a:lnTo>
                    <a:pt x="6975" y="6956"/>
                  </a:lnTo>
                  <a:lnTo>
                    <a:pt x="9214" y="4726"/>
                  </a:lnTo>
                  <a:lnTo>
                    <a:pt x="11787" y="3011"/>
                  </a:lnTo>
                  <a:lnTo>
                    <a:pt x="14703" y="1791"/>
                  </a:lnTo>
                  <a:lnTo>
                    <a:pt x="17629" y="600"/>
                  </a:lnTo>
                  <a:lnTo>
                    <a:pt x="20659" y="0"/>
                  </a:lnTo>
                  <a:lnTo>
                    <a:pt x="23823" y="0"/>
                  </a:lnTo>
                  <a:lnTo>
                    <a:pt x="5617597" y="0"/>
                  </a:lnTo>
                  <a:lnTo>
                    <a:pt x="5620751" y="0"/>
                  </a:lnTo>
                  <a:lnTo>
                    <a:pt x="5623791" y="600"/>
                  </a:lnTo>
                  <a:lnTo>
                    <a:pt x="5626717" y="1820"/>
                  </a:lnTo>
                  <a:lnTo>
                    <a:pt x="5629633" y="3011"/>
                  </a:lnTo>
                  <a:lnTo>
                    <a:pt x="5632206" y="4726"/>
                  </a:lnTo>
                  <a:lnTo>
                    <a:pt x="5634445" y="6956"/>
                  </a:lnTo>
                  <a:lnTo>
                    <a:pt x="5636675" y="9157"/>
                  </a:lnTo>
                  <a:lnTo>
                    <a:pt x="5638400" y="11721"/>
                  </a:lnTo>
                  <a:lnTo>
                    <a:pt x="5639610" y="14665"/>
                  </a:lnTo>
                  <a:lnTo>
                    <a:pt x="5640820" y="17572"/>
                  </a:lnTo>
                  <a:lnTo>
                    <a:pt x="5641421" y="20621"/>
                  </a:lnTo>
                  <a:lnTo>
                    <a:pt x="5641421" y="23823"/>
                  </a:lnTo>
                  <a:lnTo>
                    <a:pt x="5641421" y="1491355"/>
                  </a:lnTo>
                  <a:lnTo>
                    <a:pt x="5641421" y="1494442"/>
                  </a:lnTo>
                  <a:lnTo>
                    <a:pt x="5640820" y="1497463"/>
                  </a:lnTo>
                  <a:lnTo>
                    <a:pt x="5617597" y="1515178"/>
                  </a:lnTo>
                  <a:lnTo>
                    <a:pt x="23823" y="1515178"/>
                  </a:lnTo>
                  <a:lnTo>
                    <a:pt x="0" y="1494442"/>
                  </a:lnTo>
                  <a:lnTo>
                    <a:pt x="0" y="149135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22"/>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369439"/>
            <a:ext cx="5651500" cy="495934"/>
            <a:chOff x="959124" y="2369439"/>
            <a:chExt cx="5651500" cy="495934"/>
          </a:xfrm>
        </p:grpSpPr>
        <p:sp>
          <p:nvSpPr>
            <p:cNvPr id="7" name="object 7"/>
            <p:cNvSpPr/>
            <p:nvPr/>
          </p:nvSpPr>
          <p:spPr>
            <a:xfrm>
              <a:off x="963889" y="2374204"/>
              <a:ext cx="5641975" cy="486409"/>
            </a:xfrm>
            <a:custGeom>
              <a:avLst/>
              <a:gdLst/>
              <a:ahLst/>
              <a:cxnLst/>
              <a:rect l="l" t="t" r="r" b="b"/>
              <a:pathLst>
                <a:path w="5641975" h="486410">
                  <a:moveTo>
                    <a:pt x="5620752" y="485962"/>
                  </a:moveTo>
                  <a:lnTo>
                    <a:pt x="20659" y="485962"/>
                  </a:lnTo>
                  <a:lnTo>
                    <a:pt x="17629" y="485371"/>
                  </a:lnTo>
                  <a:lnTo>
                    <a:pt x="0" y="465264"/>
                  </a:lnTo>
                  <a:lnTo>
                    <a:pt x="0" y="462177"/>
                  </a:lnTo>
                  <a:lnTo>
                    <a:pt x="0" y="20621"/>
                  </a:lnTo>
                  <a:lnTo>
                    <a:pt x="20659" y="0"/>
                  </a:lnTo>
                  <a:lnTo>
                    <a:pt x="5620752" y="0"/>
                  </a:lnTo>
                  <a:lnTo>
                    <a:pt x="5641421" y="20621"/>
                  </a:lnTo>
                  <a:lnTo>
                    <a:pt x="5641421" y="465264"/>
                  </a:lnTo>
                  <a:lnTo>
                    <a:pt x="5623792" y="485371"/>
                  </a:lnTo>
                  <a:lnTo>
                    <a:pt x="5620752" y="485962"/>
                  </a:lnTo>
                  <a:close/>
                </a:path>
              </a:pathLst>
            </a:custGeom>
            <a:solidFill>
              <a:srgbClr val="F8F8F8"/>
            </a:solidFill>
          </p:spPr>
          <p:txBody>
            <a:bodyPr wrap="square" lIns="0" tIns="0" rIns="0" bIns="0" rtlCol="0"/>
            <a:lstStyle/>
            <a:p>
              <a:endParaRPr/>
            </a:p>
          </p:txBody>
        </p:sp>
        <p:sp>
          <p:nvSpPr>
            <p:cNvPr id="8" name="object 8"/>
            <p:cNvSpPr/>
            <p:nvPr/>
          </p:nvSpPr>
          <p:spPr>
            <a:xfrm>
              <a:off x="963889" y="2374204"/>
              <a:ext cx="5641975" cy="486409"/>
            </a:xfrm>
            <a:custGeom>
              <a:avLst/>
              <a:gdLst/>
              <a:ahLst/>
              <a:cxnLst/>
              <a:rect l="l" t="t" r="r" b="b"/>
              <a:pathLst>
                <a:path w="5641975" h="486410">
                  <a:moveTo>
                    <a:pt x="0" y="462177"/>
                  </a:moveTo>
                  <a:lnTo>
                    <a:pt x="0" y="23823"/>
                  </a:lnTo>
                  <a:lnTo>
                    <a:pt x="0" y="20621"/>
                  </a:lnTo>
                  <a:lnTo>
                    <a:pt x="600" y="17572"/>
                  </a:lnTo>
                  <a:lnTo>
                    <a:pt x="1810" y="14627"/>
                  </a:lnTo>
                  <a:lnTo>
                    <a:pt x="3020" y="11692"/>
                  </a:lnTo>
                  <a:lnTo>
                    <a:pt x="4745" y="9119"/>
                  </a:lnTo>
                  <a:lnTo>
                    <a:pt x="6975" y="6927"/>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688"/>
                  </a:lnTo>
                  <a:lnTo>
                    <a:pt x="5634446" y="6927"/>
                  </a:lnTo>
                  <a:lnTo>
                    <a:pt x="5636675" y="9119"/>
                  </a:lnTo>
                  <a:lnTo>
                    <a:pt x="5638400" y="11692"/>
                  </a:lnTo>
                  <a:lnTo>
                    <a:pt x="5639610" y="14627"/>
                  </a:lnTo>
                  <a:lnTo>
                    <a:pt x="5640821" y="17572"/>
                  </a:lnTo>
                  <a:lnTo>
                    <a:pt x="5641421" y="20621"/>
                  </a:lnTo>
                  <a:lnTo>
                    <a:pt x="5641421" y="23823"/>
                  </a:lnTo>
                  <a:lnTo>
                    <a:pt x="5641421" y="462177"/>
                  </a:lnTo>
                  <a:lnTo>
                    <a:pt x="5641421" y="465264"/>
                  </a:lnTo>
                  <a:lnTo>
                    <a:pt x="5640821" y="468285"/>
                  </a:lnTo>
                  <a:lnTo>
                    <a:pt x="5617597" y="486000"/>
                  </a:lnTo>
                  <a:lnTo>
                    <a:pt x="23823" y="486000"/>
                  </a:lnTo>
                  <a:lnTo>
                    <a:pt x="0" y="465264"/>
                  </a:lnTo>
                  <a:lnTo>
                    <a:pt x="0" y="46217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455226"/>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3532029"/>
            <a:ext cx="5651500" cy="495934"/>
            <a:chOff x="959124" y="3532029"/>
            <a:chExt cx="5651500" cy="495934"/>
          </a:xfrm>
        </p:grpSpPr>
        <p:sp>
          <p:nvSpPr>
            <p:cNvPr id="11" name="object 11"/>
            <p:cNvSpPr/>
            <p:nvPr/>
          </p:nvSpPr>
          <p:spPr>
            <a:xfrm>
              <a:off x="963889" y="3536794"/>
              <a:ext cx="5641975" cy="486409"/>
            </a:xfrm>
            <a:custGeom>
              <a:avLst/>
              <a:gdLst/>
              <a:ahLst/>
              <a:cxnLst/>
              <a:rect l="l" t="t" r="r" b="b"/>
              <a:pathLst>
                <a:path w="5641975" h="486410">
                  <a:moveTo>
                    <a:pt x="5620752" y="485924"/>
                  </a:moveTo>
                  <a:lnTo>
                    <a:pt x="20659" y="485924"/>
                  </a:lnTo>
                  <a:lnTo>
                    <a:pt x="17629" y="485295"/>
                  </a:lnTo>
                  <a:lnTo>
                    <a:pt x="0" y="465302"/>
                  </a:lnTo>
                  <a:lnTo>
                    <a:pt x="0" y="462177"/>
                  </a:lnTo>
                  <a:lnTo>
                    <a:pt x="0" y="20621"/>
                  </a:lnTo>
                  <a:lnTo>
                    <a:pt x="20659" y="0"/>
                  </a:lnTo>
                  <a:lnTo>
                    <a:pt x="5620752" y="0"/>
                  </a:lnTo>
                  <a:lnTo>
                    <a:pt x="5641421" y="20621"/>
                  </a:lnTo>
                  <a:lnTo>
                    <a:pt x="5641421" y="465302"/>
                  </a:lnTo>
                  <a:lnTo>
                    <a:pt x="5623792" y="485295"/>
                  </a:lnTo>
                  <a:lnTo>
                    <a:pt x="5620752" y="485924"/>
                  </a:lnTo>
                  <a:close/>
                </a:path>
              </a:pathLst>
            </a:custGeom>
            <a:solidFill>
              <a:srgbClr val="F8F8F8"/>
            </a:solidFill>
          </p:spPr>
          <p:txBody>
            <a:bodyPr wrap="square" lIns="0" tIns="0" rIns="0" bIns="0" rtlCol="0"/>
            <a:lstStyle/>
            <a:p>
              <a:endParaRPr/>
            </a:p>
          </p:txBody>
        </p:sp>
        <p:sp>
          <p:nvSpPr>
            <p:cNvPr id="12" name="object 12"/>
            <p:cNvSpPr/>
            <p:nvPr/>
          </p:nvSpPr>
          <p:spPr>
            <a:xfrm>
              <a:off x="963889" y="3536794"/>
              <a:ext cx="5641975" cy="486409"/>
            </a:xfrm>
            <a:custGeom>
              <a:avLst/>
              <a:gdLst/>
              <a:ahLst/>
              <a:cxnLst/>
              <a:rect l="l" t="t" r="r" b="b"/>
              <a:pathLst>
                <a:path w="5641975" h="486410">
                  <a:moveTo>
                    <a:pt x="0" y="462177"/>
                  </a:moveTo>
                  <a:lnTo>
                    <a:pt x="0" y="23823"/>
                  </a:lnTo>
                  <a:lnTo>
                    <a:pt x="0" y="20621"/>
                  </a:lnTo>
                  <a:lnTo>
                    <a:pt x="600" y="17572"/>
                  </a:lnTo>
                  <a:lnTo>
                    <a:pt x="1810" y="14665"/>
                  </a:lnTo>
                  <a:lnTo>
                    <a:pt x="3020" y="11721"/>
                  </a:lnTo>
                  <a:lnTo>
                    <a:pt x="4745" y="9119"/>
                  </a:lnTo>
                  <a:lnTo>
                    <a:pt x="6975" y="6927"/>
                  </a:lnTo>
                  <a:lnTo>
                    <a:pt x="9214" y="4688"/>
                  </a:lnTo>
                  <a:lnTo>
                    <a:pt x="11787" y="2973"/>
                  </a:lnTo>
                  <a:lnTo>
                    <a:pt x="14703" y="1753"/>
                  </a:lnTo>
                  <a:lnTo>
                    <a:pt x="17629" y="590"/>
                  </a:lnTo>
                  <a:lnTo>
                    <a:pt x="20659" y="0"/>
                  </a:lnTo>
                  <a:lnTo>
                    <a:pt x="23823" y="0"/>
                  </a:lnTo>
                  <a:lnTo>
                    <a:pt x="5617597" y="0"/>
                  </a:lnTo>
                  <a:lnTo>
                    <a:pt x="5620752" y="0"/>
                  </a:lnTo>
                  <a:lnTo>
                    <a:pt x="5623792" y="562"/>
                  </a:lnTo>
                  <a:lnTo>
                    <a:pt x="5626717" y="1715"/>
                  </a:lnTo>
                  <a:lnTo>
                    <a:pt x="5629633" y="2944"/>
                  </a:lnTo>
                  <a:lnTo>
                    <a:pt x="5632206" y="4688"/>
                  </a:lnTo>
                  <a:lnTo>
                    <a:pt x="5634446" y="6927"/>
                  </a:lnTo>
                  <a:lnTo>
                    <a:pt x="5636675" y="9119"/>
                  </a:lnTo>
                  <a:lnTo>
                    <a:pt x="5638400" y="11721"/>
                  </a:lnTo>
                  <a:lnTo>
                    <a:pt x="5639610" y="14665"/>
                  </a:lnTo>
                  <a:lnTo>
                    <a:pt x="5640821" y="17572"/>
                  </a:lnTo>
                  <a:lnTo>
                    <a:pt x="5641421" y="20621"/>
                  </a:lnTo>
                  <a:lnTo>
                    <a:pt x="5641421" y="23823"/>
                  </a:lnTo>
                  <a:lnTo>
                    <a:pt x="5641421" y="462177"/>
                  </a:lnTo>
                  <a:lnTo>
                    <a:pt x="5641421" y="465302"/>
                  </a:lnTo>
                  <a:lnTo>
                    <a:pt x="5640821" y="468323"/>
                  </a:lnTo>
                  <a:lnTo>
                    <a:pt x="5639610" y="471220"/>
                  </a:lnTo>
                  <a:lnTo>
                    <a:pt x="5638400" y="474127"/>
                  </a:lnTo>
                  <a:lnTo>
                    <a:pt x="5617597" y="486000"/>
                  </a:lnTo>
                  <a:lnTo>
                    <a:pt x="23823" y="486000"/>
                  </a:lnTo>
                  <a:lnTo>
                    <a:pt x="1810" y="471182"/>
                  </a:lnTo>
                  <a:lnTo>
                    <a:pt x="600" y="468323"/>
                  </a:lnTo>
                  <a:lnTo>
                    <a:pt x="0" y="465302"/>
                  </a:lnTo>
                  <a:lnTo>
                    <a:pt x="0" y="462177"/>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3617816"/>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2042286"/>
            <a:ext cx="5672455" cy="278511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搞定，敲击</a:t>
            </a:r>
            <a:r>
              <a:rPr sz="950" spc="50" dirty="0">
                <a:solidFill>
                  <a:srgbClr val="333333"/>
                </a:solidFill>
                <a:latin typeface="Trebuchet MS"/>
                <a:cs typeface="Trebuchet MS"/>
              </a:rPr>
              <a:t>w</a:t>
            </a:r>
            <a:r>
              <a:rPr sz="950" spc="25" dirty="0">
                <a:solidFill>
                  <a:srgbClr val="333333"/>
                </a:solidFill>
                <a:latin typeface="微软雅黑"/>
                <a:cs typeface="微软雅黑"/>
              </a:rPr>
              <a:t>参数退出分区表编辑工具：</a:t>
            </a:r>
            <a:endParaRPr sz="950">
              <a:latin typeface="微软雅黑"/>
              <a:cs typeface="微软雅黑"/>
            </a:endParaRPr>
          </a:p>
          <a:p>
            <a:pPr>
              <a:lnSpc>
                <a:spcPct val="100000"/>
              </a:lnSpc>
              <a:spcBef>
                <a:spcPts val="45"/>
              </a:spcBef>
            </a:pPr>
            <a:endParaRPr sz="900">
              <a:latin typeface="微软雅黑"/>
              <a:cs typeface="微软雅黑"/>
            </a:endParaRPr>
          </a:p>
          <a:p>
            <a:pPr marL="136525" marR="288290">
              <a:lnSpc>
                <a:spcPct val="132400"/>
              </a:lnSpc>
            </a:pPr>
            <a:r>
              <a:rPr sz="850" spc="15" dirty="0">
                <a:solidFill>
                  <a:srgbClr val="333333"/>
                </a:solidFill>
                <a:latin typeface="Lucida Console"/>
                <a:cs typeface="Lucida Console"/>
              </a:rPr>
              <a:t>Command (m for</a:t>
            </a:r>
            <a:r>
              <a:rPr sz="850" spc="20" dirty="0">
                <a:solidFill>
                  <a:srgbClr val="333333"/>
                </a:solidFill>
                <a:latin typeface="Lucida Console"/>
                <a:cs typeface="Lucida Console"/>
              </a:rPr>
              <a:t> </a:t>
            </a:r>
            <a:r>
              <a:rPr sz="850" spc="15" dirty="0">
                <a:solidFill>
                  <a:srgbClr val="333333"/>
                </a:solidFill>
                <a:latin typeface="Lucida Console"/>
                <a:cs typeface="Lucida Console"/>
              </a:rPr>
              <a:t>help): wThe partition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table has been</a:t>
            </a:r>
            <a:r>
              <a:rPr sz="850" spc="20" dirty="0">
                <a:solidFill>
                  <a:srgbClr val="333333"/>
                </a:solidFill>
                <a:latin typeface="Lucida Console"/>
                <a:cs typeface="Lucida Console"/>
              </a:rPr>
              <a:t> </a:t>
            </a:r>
            <a:r>
              <a:rPr sz="850" spc="15" dirty="0">
                <a:solidFill>
                  <a:srgbClr val="333333"/>
                </a:solidFill>
                <a:latin typeface="Lucida Console"/>
                <a:cs typeface="Lucida Console"/>
              </a:rPr>
              <a:t>altered.Calling ioctl() to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re-read</a:t>
            </a:r>
            <a:r>
              <a:rPr sz="850" spc="10" dirty="0">
                <a:solidFill>
                  <a:srgbClr val="333333"/>
                </a:solidFill>
                <a:latin typeface="Lucida Console"/>
                <a:cs typeface="Lucida Console"/>
              </a:rPr>
              <a:t> </a:t>
            </a:r>
            <a:r>
              <a:rPr sz="850" spc="15" dirty="0">
                <a:solidFill>
                  <a:srgbClr val="333333"/>
                </a:solidFill>
                <a:latin typeface="Lucida Console"/>
                <a:cs typeface="Lucida Console"/>
              </a:rPr>
              <a:t>partition table.Syncing disks.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36830">
              <a:lnSpc>
                <a:spcPct val="131600"/>
              </a:lnSpc>
            </a:pPr>
            <a:r>
              <a:rPr sz="950" spc="65" dirty="0">
                <a:solidFill>
                  <a:srgbClr val="333333"/>
                </a:solidFill>
                <a:latin typeface="Trebuchet MS"/>
                <a:cs typeface="Trebuchet MS"/>
              </a:rPr>
              <a:t>mkswap</a:t>
            </a:r>
            <a:r>
              <a:rPr sz="950" spc="25" dirty="0">
                <a:solidFill>
                  <a:srgbClr val="333333"/>
                </a:solidFill>
                <a:latin typeface="微软雅黑"/>
                <a:cs typeface="微软雅黑"/>
              </a:rPr>
              <a:t>命令用于对新设备做交换分区格式化，英文全称为</a:t>
            </a:r>
            <a:r>
              <a:rPr sz="950" spc="15" dirty="0">
                <a:solidFill>
                  <a:srgbClr val="333333"/>
                </a:solidFill>
                <a:latin typeface="微软雅黑"/>
                <a:cs typeface="微软雅黑"/>
              </a:rPr>
              <a:t>：</a:t>
            </a:r>
            <a:r>
              <a:rPr sz="950" spc="15" dirty="0">
                <a:solidFill>
                  <a:srgbClr val="333333"/>
                </a:solidFill>
                <a:latin typeface="Trebuchet MS"/>
                <a:cs typeface="Trebuchet MS"/>
              </a:rPr>
              <a:t>“make</a:t>
            </a:r>
            <a:r>
              <a:rPr sz="950" spc="-55" dirty="0">
                <a:solidFill>
                  <a:srgbClr val="333333"/>
                </a:solidFill>
                <a:latin typeface="Trebuchet MS"/>
                <a:cs typeface="Trebuchet MS"/>
              </a:rPr>
              <a:t> </a:t>
            </a:r>
            <a:r>
              <a:rPr sz="950" spc="15" dirty="0">
                <a:solidFill>
                  <a:srgbClr val="333333"/>
                </a:solidFill>
                <a:latin typeface="Trebuchet MS"/>
                <a:cs typeface="Trebuchet MS"/>
              </a:rPr>
              <a:t>swap”</a:t>
            </a:r>
            <a:r>
              <a:rPr sz="950" spc="15" dirty="0">
                <a:solidFill>
                  <a:srgbClr val="333333"/>
                </a:solidFill>
                <a:latin typeface="微软雅黑"/>
                <a:cs typeface="微软雅黑"/>
              </a:rPr>
              <a:t>，</a:t>
            </a:r>
            <a:r>
              <a:rPr sz="950" spc="25" dirty="0">
                <a:solidFill>
                  <a:srgbClr val="333333"/>
                </a:solidFill>
                <a:latin typeface="微软雅黑"/>
                <a:cs typeface="微软雅黑"/>
              </a:rPr>
              <a:t>语法格式为</a:t>
            </a:r>
            <a:r>
              <a:rPr sz="950" spc="30" dirty="0">
                <a:solidFill>
                  <a:srgbClr val="333333"/>
                </a:solidFill>
                <a:latin typeface="微软雅黑"/>
                <a:cs typeface="微软雅黑"/>
              </a:rPr>
              <a:t>：</a:t>
            </a:r>
            <a:r>
              <a:rPr sz="950" spc="30" dirty="0">
                <a:solidFill>
                  <a:srgbClr val="333333"/>
                </a:solidFill>
                <a:latin typeface="Trebuchet MS"/>
                <a:cs typeface="Trebuchet MS"/>
              </a:rPr>
              <a:t>“mkswap</a:t>
            </a:r>
            <a:r>
              <a:rPr sz="950" spc="-50" dirty="0">
                <a:solidFill>
                  <a:srgbClr val="333333"/>
                </a:solidFill>
                <a:latin typeface="Trebuchet MS"/>
                <a:cs typeface="Trebuchet MS"/>
              </a:rPr>
              <a:t> </a:t>
            </a:r>
            <a:r>
              <a:rPr sz="950" spc="25" dirty="0">
                <a:solidFill>
                  <a:srgbClr val="333333"/>
                </a:solidFill>
                <a:latin typeface="微软雅黑"/>
                <a:cs typeface="微软雅黑"/>
              </a:rPr>
              <a:t>设 备名称</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50"/>
              </a:spcBef>
            </a:pPr>
            <a:endParaRPr sz="900">
              <a:latin typeface="微软雅黑"/>
              <a:cs typeface="微软雅黑"/>
            </a:endParaRPr>
          </a:p>
          <a:p>
            <a:pPr marL="136525" marR="86360">
              <a:lnSpc>
                <a:spcPct val="132400"/>
              </a:lnSpc>
            </a:pPr>
            <a:r>
              <a:rPr sz="850" spc="15" dirty="0">
                <a:solidFill>
                  <a:srgbClr val="333333"/>
                </a:solidFill>
                <a:latin typeface="Lucida Console"/>
                <a:cs typeface="Lucida Console"/>
              </a:rPr>
              <a:t>[root@linuxprobe ~]# mkswap</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/dev/sdb2Setting up</a:t>
            </a:r>
            <a:r>
              <a:rPr sz="850" spc="20" dirty="0">
                <a:solidFill>
                  <a:srgbClr val="333333"/>
                </a:solidFill>
                <a:latin typeface="Lucida Console"/>
                <a:cs typeface="Lucida Console"/>
              </a:rPr>
              <a:t> </a:t>
            </a:r>
            <a:r>
              <a:rPr sz="850" spc="15" dirty="0">
                <a:solidFill>
                  <a:srgbClr val="333333"/>
                </a:solidFill>
                <a:latin typeface="Lucida Console"/>
                <a:cs typeface="Lucida Console"/>
              </a:rPr>
              <a:t>swapspace version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1, size</a:t>
            </a:r>
            <a:r>
              <a:rPr sz="850" spc="20" dirty="0">
                <a:solidFill>
                  <a:srgbClr val="333333"/>
                </a:solidFill>
                <a:latin typeface="Lucida Console"/>
                <a:cs typeface="Lucida Console"/>
              </a:rPr>
              <a:t> </a:t>
            </a:r>
            <a:r>
              <a:rPr sz="850" spc="15" dirty="0">
                <a:solidFill>
                  <a:srgbClr val="333333"/>
                </a:solidFill>
                <a:latin typeface="Lucida Console"/>
                <a:cs typeface="Lucida Console"/>
              </a:rPr>
              <a:t>= 5 GiB </a:t>
            </a:r>
            <a:r>
              <a:rPr sz="850" spc="-495" dirty="0">
                <a:solidFill>
                  <a:srgbClr val="333333"/>
                </a:solidFill>
                <a:latin typeface="Lucida Console"/>
                <a:cs typeface="Lucida Console"/>
              </a:rPr>
              <a:t> </a:t>
            </a:r>
            <a:r>
              <a:rPr sz="850" spc="15" dirty="0">
                <a:solidFill>
                  <a:srgbClr val="333333"/>
                </a:solidFill>
                <a:latin typeface="Lucida Console"/>
                <a:cs typeface="Lucida Console"/>
              </a:rPr>
              <a:t>(5368705024 bytes)no label, UUID=45a4047c-49bf-4c88-9b99-f6ac93908485</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65" dirty="0">
                <a:solidFill>
                  <a:srgbClr val="333333"/>
                </a:solidFill>
                <a:latin typeface="Trebuchet MS"/>
                <a:cs typeface="Trebuchet MS"/>
              </a:rPr>
              <a:t>swapon</a:t>
            </a:r>
            <a:r>
              <a:rPr sz="950" spc="25" dirty="0">
                <a:solidFill>
                  <a:srgbClr val="333333"/>
                </a:solidFill>
                <a:latin typeface="微软雅黑"/>
                <a:cs typeface="微软雅黑"/>
              </a:rPr>
              <a:t>命令用于激活新的交换分区设备，英文全称为</a:t>
            </a:r>
            <a:r>
              <a:rPr sz="950" spc="15" dirty="0">
                <a:solidFill>
                  <a:srgbClr val="333333"/>
                </a:solidFill>
                <a:latin typeface="微软雅黑"/>
                <a:cs typeface="微软雅黑"/>
              </a:rPr>
              <a:t>：</a:t>
            </a:r>
            <a:r>
              <a:rPr sz="950" spc="15" dirty="0">
                <a:solidFill>
                  <a:srgbClr val="333333"/>
                </a:solidFill>
                <a:latin typeface="Trebuchet MS"/>
                <a:cs typeface="Trebuchet MS"/>
              </a:rPr>
              <a:t>“swap</a:t>
            </a:r>
            <a:r>
              <a:rPr sz="950" spc="-45" dirty="0">
                <a:solidFill>
                  <a:srgbClr val="333333"/>
                </a:solidFill>
                <a:latin typeface="Trebuchet MS"/>
                <a:cs typeface="Trebuchet MS"/>
              </a:rPr>
              <a:t> </a:t>
            </a:r>
            <a:r>
              <a:rPr sz="950" spc="5" dirty="0">
                <a:solidFill>
                  <a:srgbClr val="333333"/>
                </a:solidFill>
                <a:latin typeface="Trebuchet MS"/>
                <a:cs typeface="Trebuchet MS"/>
              </a:rPr>
              <a:t>on”</a:t>
            </a:r>
            <a:r>
              <a:rPr sz="950" spc="5" dirty="0">
                <a:solidFill>
                  <a:srgbClr val="333333"/>
                </a:solidFill>
                <a:latin typeface="微软雅黑"/>
                <a:cs typeface="微软雅黑"/>
              </a:rPr>
              <a:t>，</a:t>
            </a:r>
            <a:r>
              <a:rPr sz="950" spc="25" dirty="0">
                <a:solidFill>
                  <a:srgbClr val="333333"/>
                </a:solidFill>
                <a:latin typeface="微软雅黑"/>
                <a:cs typeface="微软雅黑"/>
              </a:rPr>
              <a:t>语法格式为</a:t>
            </a:r>
            <a:r>
              <a:rPr sz="950" spc="30" dirty="0">
                <a:solidFill>
                  <a:srgbClr val="333333"/>
                </a:solidFill>
                <a:latin typeface="微软雅黑"/>
                <a:cs typeface="微软雅黑"/>
              </a:rPr>
              <a:t>：</a:t>
            </a:r>
            <a:r>
              <a:rPr sz="950" spc="30" dirty="0">
                <a:solidFill>
                  <a:srgbClr val="333333"/>
                </a:solidFill>
                <a:latin typeface="Trebuchet MS"/>
                <a:cs typeface="Trebuchet MS"/>
              </a:rPr>
              <a:t>“swapon</a:t>
            </a:r>
            <a:r>
              <a:rPr sz="950" spc="25" dirty="0">
                <a:solidFill>
                  <a:srgbClr val="333333"/>
                </a:solidFill>
                <a:latin typeface="微软雅黑"/>
                <a:cs typeface="微软雅黑"/>
              </a:rPr>
              <a:t>设备名称</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110489">
              <a:lnSpc>
                <a:spcPct val="131600"/>
              </a:lnSpc>
              <a:spcBef>
                <a:spcPts val="750"/>
              </a:spcBef>
            </a:pPr>
            <a:r>
              <a:rPr sz="950" spc="25" dirty="0">
                <a:solidFill>
                  <a:srgbClr val="333333"/>
                </a:solidFill>
                <a:latin typeface="微软雅黑"/>
                <a:cs typeface="微软雅黑"/>
              </a:rPr>
              <a:t>使用</a:t>
            </a:r>
            <a:r>
              <a:rPr sz="950" spc="65" dirty="0">
                <a:solidFill>
                  <a:srgbClr val="333333"/>
                </a:solidFill>
                <a:latin typeface="Trebuchet MS"/>
                <a:cs typeface="Trebuchet MS"/>
              </a:rPr>
              <a:t>swapon</a:t>
            </a:r>
            <a:r>
              <a:rPr sz="950" spc="25" dirty="0">
                <a:solidFill>
                  <a:srgbClr val="333333"/>
                </a:solidFill>
                <a:latin typeface="微软雅黑"/>
                <a:cs typeface="微软雅黑"/>
              </a:rPr>
              <a:t>命令把准备好的</a:t>
            </a:r>
            <a:r>
              <a:rPr sz="950" spc="70" dirty="0">
                <a:solidFill>
                  <a:srgbClr val="333333"/>
                </a:solidFill>
                <a:latin typeface="Trebuchet MS"/>
                <a:cs typeface="Trebuchet MS"/>
              </a:rPr>
              <a:t>SWAP</a:t>
            </a:r>
            <a:r>
              <a:rPr sz="950" spc="25" dirty="0">
                <a:solidFill>
                  <a:srgbClr val="333333"/>
                </a:solidFill>
                <a:latin typeface="微软雅黑"/>
                <a:cs typeface="微软雅黑"/>
              </a:rPr>
              <a:t>硬盘设备正式挂载到系统中，读者可以使用</a:t>
            </a:r>
            <a:r>
              <a:rPr sz="950" spc="15" dirty="0">
                <a:solidFill>
                  <a:srgbClr val="333333"/>
                </a:solidFill>
                <a:latin typeface="Trebuchet MS"/>
                <a:cs typeface="Trebuchet MS"/>
              </a:rPr>
              <a:t>free</a:t>
            </a:r>
            <a:r>
              <a:rPr sz="950" spc="-35" dirty="0">
                <a:solidFill>
                  <a:srgbClr val="333333"/>
                </a:solidFill>
                <a:latin typeface="Trebuchet MS"/>
                <a:cs typeface="Trebuchet MS"/>
              </a:rPr>
              <a:t> </a:t>
            </a:r>
            <a:r>
              <a:rPr sz="950" spc="40" dirty="0">
                <a:solidFill>
                  <a:srgbClr val="333333"/>
                </a:solidFill>
                <a:latin typeface="Trebuchet MS"/>
                <a:cs typeface="Trebuchet MS"/>
              </a:rPr>
              <a:t>-m</a:t>
            </a:r>
            <a:r>
              <a:rPr sz="950" spc="20" dirty="0">
                <a:solidFill>
                  <a:srgbClr val="333333"/>
                </a:solidFill>
                <a:latin typeface="微软雅黑"/>
                <a:cs typeface="微软雅黑"/>
              </a:rPr>
              <a:t>命令查看交换分 </a:t>
            </a:r>
            <a:r>
              <a:rPr sz="950" spc="25" dirty="0">
                <a:solidFill>
                  <a:srgbClr val="333333"/>
                </a:solidFill>
                <a:latin typeface="微软雅黑"/>
                <a:cs typeface="微软雅黑"/>
              </a:rPr>
              <a:t>区的大小变化（由</a:t>
            </a:r>
            <a:r>
              <a:rPr sz="950" spc="85" dirty="0">
                <a:solidFill>
                  <a:srgbClr val="333333"/>
                </a:solidFill>
                <a:latin typeface="Trebuchet MS"/>
                <a:cs typeface="Trebuchet MS"/>
              </a:rPr>
              <a:t>2047MB</a:t>
            </a:r>
            <a:r>
              <a:rPr sz="950" spc="25" dirty="0">
                <a:solidFill>
                  <a:srgbClr val="333333"/>
                </a:solidFill>
                <a:latin typeface="微软雅黑"/>
                <a:cs typeface="微软雅黑"/>
              </a:rPr>
              <a:t>增加到</a:t>
            </a:r>
            <a:r>
              <a:rPr sz="950" spc="70" dirty="0">
                <a:solidFill>
                  <a:srgbClr val="333333"/>
                </a:solidFill>
                <a:latin typeface="Trebuchet MS"/>
                <a:cs typeface="Trebuchet MS"/>
              </a:rPr>
              <a:t>7167MB</a:t>
            </a:r>
            <a:r>
              <a:rPr sz="950" spc="70" dirty="0">
                <a:solidFill>
                  <a:srgbClr val="333333"/>
                </a:solidFill>
                <a:latin typeface="微软雅黑"/>
                <a:cs typeface="微软雅黑"/>
              </a:rPr>
              <a:t>）：</a:t>
            </a:r>
            <a:endParaRPr sz="950">
              <a:latin typeface="微软雅黑"/>
              <a:cs typeface="微软雅黑"/>
            </a:endParaRPr>
          </a:p>
        </p:txBody>
      </p:sp>
      <p:grpSp>
        <p:nvGrpSpPr>
          <p:cNvPr id="15" name="object 15"/>
          <p:cNvGrpSpPr/>
          <p:nvPr/>
        </p:nvGrpSpPr>
        <p:grpSpPr>
          <a:xfrm>
            <a:off x="959124" y="4980502"/>
            <a:ext cx="5651500" cy="1353185"/>
            <a:chOff x="959124" y="4980502"/>
            <a:chExt cx="5651500" cy="1353185"/>
          </a:xfrm>
        </p:grpSpPr>
        <p:sp>
          <p:nvSpPr>
            <p:cNvPr id="16" name="object 16"/>
            <p:cNvSpPr/>
            <p:nvPr/>
          </p:nvSpPr>
          <p:spPr>
            <a:xfrm>
              <a:off x="963889" y="4985267"/>
              <a:ext cx="5641975" cy="1343660"/>
            </a:xfrm>
            <a:custGeom>
              <a:avLst/>
              <a:gdLst/>
              <a:ahLst/>
              <a:cxnLst/>
              <a:rect l="l" t="t" r="r" b="b"/>
              <a:pathLst>
                <a:path w="5641975" h="1343660">
                  <a:moveTo>
                    <a:pt x="5620752" y="1343611"/>
                  </a:moveTo>
                  <a:lnTo>
                    <a:pt x="20659" y="1343611"/>
                  </a:lnTo>
                  <a:lnTo>
                    <a:pt x="17629" y="1342982"/>
                  </a:lnTo>
                  <a:lnTo>
                    <a:pt x="0" y="1322951"/>
                  </a:lnTo>
                  <a:lnTo>
                    <a:pt x="0" y="1319825"/>
                  </a:lnTo>
                  <a:lnTo>
                    <a:pt x="0" y="20621"/>
                  </a:lnTo>
                  <a:lnTo>
                    <a:pt x="20659" y="0"/>
                  </a:lnTo>
                  <a:lnTo>
                    <a:pt x="5620752" y="0"/>
                  </a:lnTo>
                  <a:lnTo>
                    <a:pt x="5641421" y="20621"/>
                  </a:lnTo>
                  <a:lnTo>
                    <a:pt x="5641421" y="1322951"/>
                  </a:lnTo>
                  <a:lnTo>
                    <a:pt x="5623792" y="1342982"/>
                  </a:lnTo>
                  <a:lnTo>
                    <a:pt x="5620752" y="1343611"/>
                  </a:lnTo>
                  <a:close/>
                </a:path>
              </a:pathLst>
            </a:custGeom>
            <a:solidFill>
              <a:srgbClr val="F8F8F8"/>
            </a:solidFill>
          </p:spPr>
          <p:txBody>
            <a:bodyPr wrap="square" lIns="0" tIns="0" rIns="0" bIns="0" rtlCol="0"/>
            <a:lstStyle/>
            <a:p>
              <a:endParaRPr/>
            </a:p>
          </p:txBody>
        </p:sp>
        <p:sp>
          <p:nvSpPr>
            <p:cNvPr id="17" name="object 17"/>
            <p:cNvSpPr/>
            <p:nvPr/>
          </p:nvSpPr>
          <p:spPr>
            <a:xfrm>
              <a:off x="963889" y="4985267"/>
              <a:ext cx="5641975" cy="1343660"/>
            </a:xfrm>
            <a:custGeom>
              <a:avLst/>
              <a:gdLst/>
              <a:ahLst/>
              <a:cxnLst/>
              <a:rect l="l" t="t" r="r" b="b"/>
              <a:pathLst>
                <a:path w="5641975" h="1343660">
                  <a:moveTo>
                    <a:pt x="0" y="1319825"/>
                  </a:moveTo>
                  <a:lnTo>
                    <a:pt x="0" y="23823"/>
                  </a:lnTo>
                  <a:lnTo>
                    <a:pt x="0" y="20621"/>
                  </a:lnTo>
                  <a:lnTo>
                    <a:pt x="600" y="17572"/>
                  </a:lnTo>
                  <a:lnTo>
                    <a:pt x="1810" y="14627"/>
                  </a:lnTo>
                  <a:lnTo>
                    <a:pt x="3020" y="11721"/>
                  </a:lnTo>
                  <a:lnTo>
                    <a:pt x="4745" y="9157"/>
                  </a:lnTo>
                  <a:lnTo>
                    <a:pt x="6975" y="6927"/>
                  </a:lnTo>
                  <a:lnTo>
                    <a:pt x="9214" y="4650"/>
                  </a:lnTo>
                  <a:lnTo>
                    <a:pt x="11787" y="2944"/>
                  </a:lnTo>
                  <a:lnTo>
                    <a:pt x="14703" y="1753"/>
                  </a:lnTo>
                  <a:lnTo>
                    <a:pt x="17629" y="600"/>
                  </a:lnTo>
                  <a:lnTo>
                    <a:pt x="20659" y="0"/>
                  </a:lnTo>
                  <a:lnTo>
                    <a:pt x="23823" y="0"/>
                  </a:lnTo>
                  <a:lnTo>
                    <a:pt x="5617597" y="0"/>
                  </a:lnTo>
                  <a:lnTo>
                    <a:pt x="5620752" y="0"/>
                  </a:lnTo>
                  <a:lnTo>
                    <a:pt x="5623792" y="600"/>
                  </a:lnTo>
                  <a:lnTo>
                    <a:pt x="5626717" y="1753"/>
                  </a:lnTo>
                  <a:lnTo>
                    <a:pt x="5629633" y="2944"/>
                  </a:lnTo>
                  <a:lnTo>
                    <a:pt x="5632206" y="4650"/>
                  </a:lnTo>
                  <a:lnTo>
                    <a:pt x="5634446" y="6927"/>
                  </a:lnTo>
                  <a:lnTo>
                    <a:pt x="5636675" y="9157"/>
                  </a:lnTo>
                  <a:lnTo>
                    <a:pt x="5638400" y="11721"/>
                  </a:lnTo>
                  <a:lnTo>
                    <a:pt x="5639610" y="14665"/>
                  </a:lnTo>
                  <a:lnTo>
                    <a:pt x="5640821" y="17572"/>
                  </a:lnTo>
                  <a:lnTo>
                    <a:pt x="5641421" y="20621"/>
                  </a:lnTo>
                  <a:lnTo>
                    <a:pt x="5641421" y="23823"/>
                  </a:lnTo>
                  <a:lnTo>
                    <a:pt x="5641421" y="1319825"/>
                  </a:lnTo>
                  <a:lnTo>
                    <a:pt x="5641421" y="1322951"/>
                  </a:lnTo>
                  <a:lnTo>
                    <a:pt x="5640821" y="1325972"/>
                  </a:lnTo>
                  <a:lnTo>
                    <a:pt x="5639610" y="1328869"/>
                  </a:lnTo>
                  <a:lnTo>
                    <a:pt x="5638400" y="1331813"/>
                  </a:lnTo>
                  <a:lnTo>
                    <a:pt x="5617597" y="1343649"/>
                  </a:lnTo>
                  <a:lnTo>
                    <a:pt x="23823" y="1343649"/>
                  </a:lnTo>
                  <a:lnTo>
                    <a:pt x="1810" y="1328869"/>
                  </a:lnTo>
                  <a:lnTo>
                    <a:pt x="600" y="1325972"/>
                  </a:lnTo>
                  <a:lnTo>
                    <a:pt x="0" y="1322951"/>
                  </a:lnTo>
                  <a:lnTo>
                    <a:pt x="0" y="1319825"/>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5066290"/>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19" name="object 19"/>
          <p:cNvGrpSpPr/>
          <p:nvPr/>
        </p:nvGrpSpPr>
        <p:grpSpPr>
          <a:xfrm>
            <a:off x="959124" y="7000741"/>
            <a:ext cx="5651500" cy="2211070"/>
            <a:chOff x="959124" y="7000741"/>
            <a:chExt cx="5651500" cy="2211070"/>
          </a:xfrm>
        </p:grpSpPr>
        <p:sp>
          <p:nvSpPr>
            <p:cNvPr id="20" name="object 20"/>
            <p:cNvSpPr/>
            <p:nvPr/>
          </p:nvSpPr>
          <p:spPr>
            <a:xfrm>
              <a:off x="963889" y="7005506"/>
              <a:ext cx="5641975" cy="2201545"/>
            </a:xfrm>
            <a:custGeom>
              <a:avLst/>
              <a:gdLst/>
              <a:ahLst/>
              <a:cxnLst/>
              <a:rect l="l" t="t" r="r" b="b"/>
              <a:pathLst>
                <a:path w="5641975" h="2201545">
                  <a:moveTo>
                    <a:pt x="5620752" y="2201259"/>
                  </a:moveTo>
                  <a:lnTo>
                    <a:pt x="20659" y="2201259"/>
                  </a:lnTo>
                  <a:lnTo>
                    <a:pt x="17629" y="2200630"/>
                  </a:lnTo>
                  <a:lnTo>
                    <a:pt x="0" y="2180600"/>
                  </a:lnTo>
                  <a:lnTo>
                    <a:pt x="0" y="2177474"/>
                  </a:lnTo>
                  <a:lnTo>
                    <a:pt x="0" y="20621"/>
                  </a:lnTo>
                  <a:lnTo>
                    <a:pt x="20659" y="0"/>
                  </a:lnTo>
                  <a:lnTo>
                    <a:pt x="5620752" y="0"/>
                  </a:lnTo>
                  <a:lnTo>
                    <a:pt x="5641421" y="20621"/>
                  </a:lnTo>
                  <a:lnTo>
                    <a:pt x="5641421" y="2180600"/>
                  </a:lnTo>
                  <a:lnTo>
                    <a:pt x="5623792" y="2200630"/>
                  </a:lnTo>
                  <a:lnTo>
                    <a:pt x="5620752" y="2201259"/>
                  </a:lnTo>
                  <a:close/>
                </a:path>
              </a:pathLst>
            </a:custGeom>
            <a:solidFill>
              <a:srgbClr val="F8F8F8"/>
            </a:solidFill>
          </p:spPr>
          <p:txBody>
            <a:bodyPr wrap="square" lIns="0" tIns="0" rIns="0" bIns="0" rtlCol="0"/>
            <a:lstStyle/>
            <a:p>
              <a:endParaRPr/>
            </a:p>
          </p:txBody>
        </p:sp>
        <p:sp>
          <p:nvSpPr>
            <p:cNvPr id="21" name="object 21"/>
            <p:cNvSpPr/>
            <p:nvPr/>
          </p:nvSpPr>
          <p:spPr>
            <a:xfrm>
              <a:off x="963889" y="7005506"/>
              <a:ext cx="5641975" cy="2201545"/>
            </a:xfrm>
            <a:custGeom>
              <a:avLst/>
              <a:gdLst/>
              <a:ahLst/>
              <a:cxnLst/>
              <a:rect l="l" t="t" r="r" b="b"/>
              <a:pathLst>
                <a:path w="5641975" h="2201545">
                  <a:moveTo>
                    <a:pt x="0" y="2177474"/>
                  </a:moveTo>
                  <a:lnTo>
                    <a:pt x="0" y="23823"/>
                  </a:lnTo>
                  <a:lnTo>
                    <a:pt x="0" y="20621"/>
                  </a:lnTo>
                  <a:lnTo>
                    <a:pt x="600" y="17534"/>
                  </a:lnTo>
                  <a:lnTo>
                    <a:pt x="1810" y="14589"/>
                  </a:lnTo>
                  <a:lnTo>
                    <a:pt x="3020" y="11721"/>
                  </a:lnTo>
                  <a:lnTo>
                    <a:pt x="4745" y="9157"/>
                  </a:lnTo>
                  <a:lnTo>
                    <a:pt x="6975" y="6927"/>
                  </a:lnTo>
                  <a:lnTo>
                    <a:pt x="9214" y="4688"/>
                  </a:lnTo>
                  <a:lnTo>
                    <a:pt x="11787" y="2982"/>
                  </a:lnTo>
                  <a:lnTo>
                    <a:pt x="14703" y="1753"/>
                  </a:lnTo>
                  <a:lnTo>
                    <a:pt x="17629" y="600"/>
                  </a:lnTo>
                  <a:lnTo>
                    <a:pt x="20659" y="0"/>
                  </a:lnTo>
                  <a:lnTo>
                    <a:pt x="23823" y="0"/>
                  </a:lnTo>
                  <a:lnTo>
                    <a:pt x="5617597" y="0"/>
                  </a:lnTo>
                  <a:lnTo>
                    <a:pt x="5620752" y="0"/>
                  </a:lnTo>
                  <a:lnTo>
                    <a:pt x="5623792" y="600"/>
                  </a:lnTo>
                  <a:lnTo>
                    <a:pt x="5641421" y="20621"/>
                  </a:lnTo>
                  <a:lnTo>
                    <a:pt x="5641421" y="23823"/>
                  </a:lnTo>
                  <a:lnTo>
                    <a:pt x="5641421" y="2177474"/>
                  </a:lnTo>
                  <a:lnTo>
                    <a:pt x="5641421" y="2180600"/>
                  </a:lnTo>
                  <a:lnTo>
                    <a:pt x="5640821" y="2183620"/>
                  </a:lnTo>
                  <a:lnTo>
                    <a:pt x="5617597" y="2201297"/>
                  </a:lnTo>
                  <a:lnTo>
                    <a:pt x="23823" y="2201297"/>
                  </a:lnTo>
                  <a:lnTo>
                    <a:pt x="1810" y="2186517"/>
                  </a:lnTo>
                  <a:lnTo>
                    <a:pt x="600" y="2183620"/>
                  </a:lnTo>
                  <a:lnTo>
                    <a:pt x="0" y="2180600"/>
                  </a:lnTo>
                  <a:lnTo>
                    <a:pt x="0" y="2177474"/>
                  </a:lnTo>
                  <a:close/>
                </a:path>
              </a:pathLst>
            </a:custGeom>
            <a:ln w="9529">
              <a:solidFill>
                <a:srgbClr val="E7EAEC"/>
              </a:solidFill>
            </a:ln>
          </p:spPr>
          <p:txBody>
            <a:bodyPr wrap="square" lIns="0" tIns="0" rIns="0" bIns="0" rtlCol="0"/>
            <a:lstStyle/>
            <a:p>
              <a:endParaRPr/>
            </a:p>
          </p:txBody>
        </p:sp>
        <p:sp>
          <p:nvSpPr>
            <p:cNvPr id="22" name="object 22"/>
            <p:cNvSpPr/>
            <p:nvPr/>
          </p:nvSpPr>
          <p:spPr>
            <a:xfrm>
              <a:off x="1006771" y="7086529"/>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sp>
        <p:nvSpPr>
          <p:cNvPr id="23" name="object 23"/>
          <p:cNvSpPr txBox="1"/>
          <p:nvPr/>
        </p:nvSpPr>
        <p:spPr>
          <a:xfrm>
            <a:off x="946424" y="6441073"/>
            <a:ext cx="5600065" cy="148145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为了能够让新的交换分区设备在重启后依然生效，需要按照下面的格式将相关信息写入到配置文件中， 并记得保存：</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15" dirty="0">
                <a:solidFill>
                  <a:srgbClr val="333333"/>
                </a:solidFill>
                <a:latin typeface="Lucida Console"/>
                <a:cs typeface="Lucida Console"/>
              </a:rPr>
              <a:t>[root@linuxprobe ~]# vim</a:t>
            </a:r>
            <a:r>
              <a:rPr sz="850" spc="20" dirty="0">
                <a:solidFill>
                  <a:srgbClr val="333333"/>
                </a:solidFill>
                <a:latin typeface="Lucida Console"/>
                <a:cs typeface="Lucida Console"/>
              </a:rPr>
              <a:t> </a:t>
            </a:r>
            <a:r>
              <a:rPr sz="850" spc="15" dirty="0">
                <a:solidFill>
                  <a:srgbClr val="333333"/>
                </a:solidFill>
                <a:latin typeface="Lucida Console"/>
                <a:cs typeface="Lucida Console"/>
              </a:rPr>
              <a:t>/etc/fstab## /etc/fstab#</a:t>
            </a:r>
            <a:r>
              <a:rPr sz="850" spc="20" dirty="0">
                <a:solidFill>
                  <a:srgbClr val="333333"/>
                </a:solidFill>
                <a:latin typeface="Lucida Console"/>
                <a:cs typeface="Lucida Console"/>
              </a:rPr>
              <a:t> </a:t>
            </a:r>
            <a:r>
              <a:rPr sz="850" spc="15" dirty="0">
                <a:solidFill>
                  <a:srgbClr val="333333"/>
                </a:solidFill>
                <a:latin typeface="Lucida Console"/>
                <a:cs typeface="Lucida Console"/>
              </a:rPr>
              <a:t>Created by</a:t>
            </a:r>
            <a:r>
              <a:rPr sz="850" spc="20" dirty="0">
                <a:solidFill>
                  <a:srgbClr val="333333"/>
                </a:solidFill>
                <a:latin typeface="Lucida Console"/>
                <a:cs typeface="Lucida Console"/>
              </a:rPr>
              <a:t> </a:t>
            </a:r>
            <a:r>
              <a:rPr sz="850" spc="15" dirty="0">
                <a:solidFill>
                  <a:srgbClr val="333333"/>
                </a:solidFill>
                <a:latin typeface="Lucida Console"/>
                <a:cs typeface="Lucida Console"/>
              </a:rPr>
              <a:t>anaconda on</a:t>
            </a:r>
            <a:r>
              <a:rPr sz="850" spc="20" dirty="0">
                <a:solidFill>
                  <a:srgbClr val="333333"/>
                </a:solidFill>
                <a:latin typeface="Lucida Console"/>
                <a:cs typeface="Lucida Console"/>
              </a:rPr>
              <a:t> </a:t>
            </a:r>
            <a:r>
              <a:rPr sz="850" spc="15" dirty="0">
                <a:solidFill>
                  <a:srgbClr val="333333"/>
                </a:solidFill>
                <a:latin typeface="Lucida Console"/>
                <a:cs typeface="Lucida Console"/>
              </a:rPr>
              <a:t>Tue Jul</a:t>
            </a:r>
            <a:endParaRPr sz="850">
              <a:latin typeface="Lucida Console"/>
              <a:cs typeface="Lucida Console"/>
            </a:endParaRPr>
          </a:p>
          <a:p>
            <a:pPr marL="136525" marR="215265">
              <a:lnSpc>
                <a:spcPct val="132400"/>
              </a:lnSpc>
            </a:pPr>
            <a:r>
              <a:rPr sz="850" spc="15" dirty="0">
                <a:solidFill>
                  <a:srgbClr val="333333"/>
                </a:solidFill>
                <a:latin typeface="Lucida Console"/>
                <a:cs typeface="Lucida Console"/>
              </a:rPr>
              <a:t>21 05:03:40 2020##</a:t>
            </a:r>
            <a:r>
              <a:rPr sz="850" spc="20" dirty="0">
                <a:solidFill>
                  <a:srgbClr val="333333"/>
                </a:solidFill>
                <a:latin typeface="Lucida Console"/>
                <a:cs typeface="Lucida Console"/>
              </a:rPr>
              <a:t> </a:t>
            </a:r>
            <a:r>
              <a:rPr sz="850" spc="15" dirty="0">
                <a:solidFill>
                  <a:srgbClr val="333333"/>
                </a:solidFill>
                <a:latin typeface="Lucida Console"/>
                <a:cs typeface="Lucida Console"/>
              </a:rPr>
              <a:t>Accessible filesystems,</a:t>
            </a:r>
            <a:r>
              <a:rPr sz="850" spc="20" dirty="0">
                <a:solidFill>
                  <a:srgbClr val="333333"/>
                </a:solidFill>
                <a:latin typeface="Lucida Console"/>
                <a:cs typeface="Lucida Console"/>
              </a:rPr>
              <a:t> </a:t>
            </a:r>
            <a:r>
              <a:rPr sz="850" spc="15" dirty="0">
                <a:solidFill>
                  <a:srgbClr val="333333"/>
                </a:solidFill>
                <a:latin typeface="Lucida Console"/>
                <a:cs typeface="Lucida Console"/>
              </a:rPr>
              <a:t>by reference, are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maintained under </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'/dev/disk/'.# See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man pages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fstab(5), findfs(8),</a:t>
            </a:r>
            <a:r>
              <a:rPr sz="850" spc="20" dirty="0">
                <a:solidFill>
                  <a:srgbClr val="333333"/>
                </a:solidFill>
                <a:latin typeface="Lucida Console"/>
                <a:cs typeface="Lucida Console"/>
              </a:rPr>
              <a:t> </a:t>
            </a:r>
            <a:r>
              <a:rPr sz="850" spc="15" dirty="0">
                <a:solidFill>
                  <a:srgbClr val="333333"/>
                </a:solidFill>
                <a:latin typeface="Lucida Console"/>
                <a:cs typeface="Lucida Console"/>
              </a:rPr>
              <a:t>mount(8) and/or</a:t>
            </a:r>
            <a:r>
              <a:rPr sz="850" spc="20" dirty="0">
                <a:solidFill>
                  <a:srgbClr val="333333"/>
                </a:solidFill>
                <a:latin typeface="Lucida Console"/>
                <a:cs typeface="Lucida Console"/>
              </a:rPr>
              <a:t> </a:t>
            </a:r>
            <a:r>
              <a:rPr sz="850" spc="15" dirty="0">
                <a:solidFill>
                  <a:srgbClr val="333333"/>
                </a:solidFill>
                <a:latin typeface="Lucida Console"/>
                <a:cs typeface="Lucida Console"/>
              </a:rPr>
              <a:t>blkid(8) for </a:t>
            </a:r>
            <a:r>
              <a:rPr sz="850" spc="-495" dirty="0">
                <a:solidFill>
                  <a:srgbClr val="333333"/>
                </a:solidFill>
                <a:latin typeface="Lucida Console"/>
                <a:cs typeface="Lucida Console"/>
              </a:rPr>
              <a:t> </a:t>
            </a:r>
            <a:r>
              <a:rPr sz="850" spc="15" dirty="0">
                <a:solidFill>
                  <a:srgbClr val="333333"/>
                </a:solidFill>
                <a:latin typeface="Lucida Console"/>
                <a:cs typeface="Lucida Console"/>
              </a:rPr>
              <a:t>more info.## After</a:t>
            </a:r>
            <a:r>
              <a:rPr sz="850" spc="20" dirty="0">
                <a:solidFill>
                  <a:srgbClr val="333333"/>
                </a:solidFill>
                <a:latin typeface="Lucida Console"/>
                <a:cs typeface="Lucida Console"/>
              </a:rPr>
              <a:t> </a:t>
            </a:r>
            <a:r>
              <a:rPr sz="850" spc="15" dirty="0">
                <a:solidFill>
                  <a:srgbClr val="333333"/>
                </a:solidFill>
                <a:latin typeface="Lucida Console"/>
                <a:cs typeface="Lucida Console"/>
              </a:rPr>
              <a:t>editing this file,</a:t>
            </a:r>
            <a:r>
              <a:rPr sz="850" spc="20" dirty="0">
                <a:solidFill>
                  <a:srgbClr val="333333"/>
                </a:solidFill>
                <a:latin typeface="Lucida Console"/>
                <a:cs typeface="Lucida Console"/>
              </a:rPr>
              <a:t> </a:t>
            </a:r>
            <a:r>
              <a:rPr sz="850" spc="15" dirty="0">
                <a:solidFill>
                  <a:srgbClr val="333333"/>
                </a:solidFill>
                <a:latin typeface="Lucida Console"/>
                <a:cs typeface="Lucida Console"/>
              </a:rPr>
              <a:t>run 'systemctl daemon-reload'</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update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systemd# units generated from this file.#/dev/mapper/rhel-root</a:t>
            </a:r>
            <a:endParaRPr sz="850">
              <a:latin typeface="Lucida Console"/>
              <a:cs typeface="Lucida Console"/>
            </a:endParaRPr>
          </a:p>
        </p:txBody>
      </p:sp>
      <p:sp>
        <p:nvSpPr>
          <p:cNvPr id="44" name="object 44"/>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48</a:t>
            </a:fld>
            <a:endParaRPr sz="800">
              <a:latin typeface="小哥哥网恋吗"/>
              <a:cs typeface="小哥哥网恋吗"/>
            </a:endParaRPr>
          </a:p>
        </p:txBody>
      </p:sp>
      <p:sp>
        <p:nvSpPr>
          <p:cNvPr id="24" name="object 24"/>
          <p:cNvSpPr txBox="1"/>
          <p:nvPr/>
        </p:nvSpPr>
        <p:spPr>
          <a:xfrm>
            <a:off x="1070306" y="406467"/>
            <a:ext cx="5400040" cy="13976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Command (m for help): tPartition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number (1,2, default 2): 2Hex</a:t>
            </a:r>
            <a:r>
              <a:rPr sz="850" spc="20" dirty="0">
                <a:solidFill>
                  <a:srgbClr val="333333"/>
                </a:solidFill>
                <a:latin typeface="Lucida Console"/>
                <a:cs typeface="Lucida Console"/>
              </a:rPr>
              <a:t> </a:t>
            </a:r>
            <a:r>
              <a:rPr sz="850" spc="15" dirty="0">
                <a:solidFill>
                  <a:srgbClr val="333333"/>
                </a:solidFill>
                <a:latin typeface="Lucida Console"/>
                <a:cs typeface="Lucida Console"/>
              </a:rPr>
              <a:t>code (type L to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list all codes): 82Changed type of partition 'Linux' to 'Linux swap / </a:t>
            </a:r>
            <a:r>
              <a:rPr sz="850" spc="20" dirty="0">
                <a:solidFill>
                  <a:srgbClr val="333333"/>
                </a:solidFill>
                <a:latin typeface="Lucida Console"/>
                <a:cs typeface="Lucida Console"/>
              </a:rPr>
              <a:t> </a:t>
            </a:r>
            <a:r>
              <a:rPr sz="850" spc="15" dirty="0">
                <a:solidFill>
                  <a:srgbClr val="333333"/>
                </a:solidFill>
                <a:latin typeface="Lucida Console"/>
                <a:cs typeface="Lucida Console"/>
              </a:rPr>
              <a:t>Solaris'.Command (m for help): p Disk</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 20 GiB, 21474836480 bytes,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41943040 sectorsUnits: sectors of 1 * 512 = 512 bytesSector size </a:t>
            </a:r>
            <a:r>
              <a:rPr sz="850" spc="20" dirty="0">
                <a:solidFill>
                  <a:srgbClr val="333333"/>
                </a:solidFill>
                <a:latin typeface="Lucida Console"/>
                <a:cs typeface="Lucida Console"/>
              </a:rPr>
              <a:t> </a:t>
            </a:r>
            <a:r>
              <a:rPr sz="850" spc="15" dirty="0">
                <a:solidFill>
                  <a:srgbClr val="333333"/>
                </a:solidFill>
                <a:latin typeface="Lucida Console"/>
                <a:cs typeface="Lucida Console"/>
              </a:rPr>
              <a:t>(logical/physical): 512 bytes</a:t>
            </a:r>
            <a:r>
              <a:rPr sz="850" spc="20" dirty="0">
                <a:solidFill>
                  <a:srgbClr val="333333"/>
                </a:solidFill>
                <a:latin typeface="Lucida Console"/>
                <a:cs typeface="Lucida Console"/>
              </a:rPr>
              <a:t> </a:t>
            </a:r>
            <a:r>
              <a:rPr sz="850" spc="15" dirty="0">
                <a:solidFill>
                  <a:srgbClr val="333333"/>
                </a:solidFill>
                <a:latin typeface="Lucida Console"/>
                <a:cs typeface="Lucida Console"/>
              </a:rPr>
              <a:t>/ 512</a:t>
            </a:r>
            <a:r>
              <a:rPr sz="850" spc="20" dirty="0">
                <a:solidFill>
                  <a:srgbClr val="333333"/>
                </a:solidFill>
                <a:latin typeface="Lucida Console"/>
                <a:cs typeface="Lucida Console"/>
              </a:rPr>
              <a:t> </a:t>
            </a:r>
            <a:r>
              <a:rPr sz="850" spc="15" dirty="0">
                <a:solidFill>
                  <a:srgbClr val="333333"/>
                </a:solidFill>
                <a:latin typeface="Lucida Console"/>
                <a:cs typeface="Lucida Console"/>
              </a:rPr>
              <a:t>bytesI/O size</a:t>
            </a:r>
            <a:r>
              <a:rPr sz="850" spc="20" dirty="0">
                <a:solidFill>
                  <a:srgbClr val="333333"/>
                </a:solidFill>
                <a:latin typeface="Lucida Console"/>
                <a:cs typeface="Lucida Console"/>
              </a:rPr>
              <a:t> </a:t>
            </a:r>
            <a:r>
              <a:rPr sz="850" spc="15" dirty="0">
                <a:solidFill>
                  <a:srgbClr val="333333"/>
                </a:solidFill>
                <a:latin typeface="Lucida Console"/>
                <a:cs typeface="Lucida Console"/>
              </a:rPr>
              <a:t>(minimum/optimal): 512</a:t>
            </a:r>
            <a:r>
              <a:rPr sz="850" spc="20" dirty="0">
                <a:solidFill>
                  <a:srgbClr val="333333"/>
                </a:solidFill>
                <a:latin typeface="Lucida Console"/>
                <a:cs typeface="Lucida Console"/>
              </a:rPr>
              <a:t> </a:t>
            </a:r>
            <a:r>
              <a:rPr sz="850" spc="15" dirty="0">
                <a:solidFill>
                  <a:srgbClr val="333333"/>
                </a:solidFill>
                <a:latin typeface="Lucida Console"/>
                <a:cs typeface="Lucida Console"/>
              </a:rPr>
              <a:t>bytes /</a:t>
            </a:r>
            <a:endParaRPr sz="850">
              <a:latin typeface="Lucida Console"/>
              <a:cs typeface="Lucida Console"/>
            </a:endParaRPr>
          </a:p>
          <a:p>
            <a:pPr marL="213995" marR="139065" indent="-201930">
              <a:lnSpc>
                <a:spcPct val="132400"/>
              </a:lnSpc>
              <a:tabLst>
                <a:tab pos="549910" algn="l"/>
                <a:tab pos="3169285" algn="l"/>
                <a:tab pos="3572510" algn="l"/>
                <a:tab pos="4177029" algn="l"/>
                <a:tab pos="4445635" algn="l"/>
                <a:tab pos="4848860" algn="l"/>
                <a:tab pos="4916170" algn="l"/>
              </a:tabLst>
            </a:pPr>
            <a:r>
              <a:rPr sz="850" spc="15" dirty="0">
                <a:solidFill>
                  <a:srgbClr val="333333"/>
                </a:solidFill>
                <a:latin typeface="Lucida Console"/>
                <a:cs typeface="Lucida Console"/>
              </a:rPr>
              <a:t>512 bytesDisklabel type: dosDisk identifier: 0x88b2c2b0Device</a:t>
            </a:r>
            <a:r>
              <a:rPr sz="850" dirty="0">
                <a:solidFill>
                  <a:srgbClr val="333333"/>
                </a:solidFill>
                <a:latin typeface="Lucida Console"/>
                <a:cs typeface="Lucida Console"/>
              </a:rPr>
              <a:t>		</a:t>
            </a:r>
            <a:r>
              <a:rPr sz="850" spc="15" dirty="0">
                <a:solidFill>
                  <a:srgbClr val="333333"/>
                </a:solidFill>
                <a:latin typeface="Lucida Console"/>
                <a:cs typeface="Lucida Console"/>
              </a:rPr>
              <a:t>Boot</a:t>
            </a:r>
            <a:r>
              <a:rPr sz="850" dirty="0">
                <a:solidFill>
                  <a:srgbClr val="333333"/>
                </a:solidFill>
                <a:latin typeface="Lucida Console"/>
                <a:cs typeface="Lucida Console"/>
              </a:rPr>
              <a:t>		</a:t>
            </a:r>
            <a:r>
              <a:rPr sz="850" spc="15" dirty="0">
                <a:solidFill>
                  <a:srgbClr val="333333"/>
                </a:solidFill>
                <a:latin typeface="Lucida Console"/>
                <a:cs typeface="Lucida Console"/>
              </a:rPr>
              <a:t>Start  End	Sectors</a:t>
            </a:r>
            <a:r>
              <a:rPr sz="850" spc="25" dirty="0">
                <a:solidFill>
                  <a:srgbClr val="333333"/>
                </a:solidFill>
                <a:latin typeface="Lucida Console"/>
                <a:cs typeface="Lucida Console"/>
              </a:rPr>
              <a:t> </a:t>
            </a:r>
            <a:r>
              <a:rPr sz="850" spc="15" dirty="0">
                <a:solidFill>
                  <a:srgbClr val="333333"/>
                </a:solidFill>
                <a:latin typeface="Lucida Console"/>
                <a:cs typeface="Lucida Console"/>
              </a:rPr>
              <a:t>Size</a:t>
            </a:r>
            <a:r>
              <a:rPr sz="850" spc="25" dirty="0">
                <a:solidFill>
                  <a:srgbClr val="333333"/>
                </a:solidFill>
                <a:latin typeface="Lucida Console"/>
                <a:cs typeface="Lucida Console"/>
              </a:rPr>
              <a:t> </a:t>
            </a:r>
            <a:r>
              <a:rPr sz="850" spc="15" dirty="0">
                <a:solidFill>
                  <a:srgbClr val="333333"/>
                </a:solidFill>
                <a:latin typeface="Lucida Console"/>
                <a:cs typeface="Lucida Console"/>
              </a:rPr>
              <a:t>Id</a:t>
            </a:r>
            <a:r>
              <a:rPr sz="850" spc="30" dirty="0">
                <a:solidFill>
                  <a:srgbClr val="333333"/>
                </a:solidFill>
                <a:latin typeface="Lucida Console"/>
                <a:cs typeface="Lucida Console"/>
              </a:rPr>
              <a:t> </a:t>
            </a:r>
            <a:r>
              <a:rPr sz="850" spc="15" dirty="0">
                <a:solidFill>
                  <a:srgbClr val="333333"/>
                </a:solidFill>
                <a:latin typeface="Lucida Console"/>
                <a:cs typeface="Lucida Console"/>
              </a:rPr>
              <a:t>Type/dev/sdb1	2048	4196351	4194304	2G</a:t>
            </a:r>
            <a:r>
              <a:rPr sz="850" spc="-30" dirty="0">
                <a:solidFill>
                  <a:srgbClr val="333333"/>
                </a:solidFill>
                <a:latin typeface="Lucida Console"/>
                <a:cs typeface="Lucida Console"/>
              </a:rPr>
              <a:t> </a:t>
            </a:r>
            <a:r>
              <a:rPr sz="850" spc="15" dirty="0">
                <a:solidFill>
                  <a:srgbClr val="333333"/>
                </a:solidFill>
                <a:latin typeface="Lucida Console"/>
                <a:cs typeface="Lucida Console"/>
              </a:rPr>
              <a:t>83</a:t>
            </a:r>
            <a:endParaRPr sz="850">
              <a:latin typeface="Lucida Console"/>
              <a:cs typeface="Lucida Console"/>
            </a:endParaRPr>
          </a:p>
          <a:p>
            <a:pPr marL="12700">
              <a:lnSpc>
                <a:spcPct val="100000"/>
              </a:lnSpc>
              <a:spcBef>
                <a:spcPts val="330"/>
              </a:spcBef>
              <a:tabLst>
                <a:tab pos="1423035" algn="l"/>
                <a:tab pos="3303904" algn="l"/>
              </a:tabLst>
            </a:pPr>
            <a:r>
              <a:rPr sz="850" spc="15" dirty="0">
                <a:solidFill>
                  <a:srgbClr val="333333"/>
                </a:solidFill>
                <a:latin typeface="Lucida Console"/>
                <a:cs typeface="Lucida Console"/>
              </a:rPr>
              <a:t>Linux/dev/sdb2	4196352</a:t>
            </a:r>
            <a:r>
              <a:rPr sz="850" spc="25" dirty="0">
                <a:solidFill>
                  <a:srgbClr val="333333"/>
                </a:solidFill>
                <a:latin typeface="Lucida Console"/>
                <a:cs typeface="Lucida Console"/>
              </a:rPr>
              <a:t> </a:t>
            </a:r>
            <a:r>
              <a:rPr sz="850" spc="15" dirty="0">
                <a:solidFill>
                  <a:srgbClr val="333333"/>
                </a:solidFill>
                <a:latin typeface="Lucida Console"/>
                <a:cs typeface="Lucida Console"/>
              </a:rPr>
              <a:t>14682111</a:t>
            </a:r>
            <a:r>
              <a:rPr sz="850" spc="30" dirty="0">
                <a:solidFill>
                  <a:srgbClr val="333333"/>
                </a:solidFill>
                <a:latin typeface="Lucida Console"/>
                <a:cs typeface="Lucida Console"/>
              </a:rPr>
              <a:t> </a:t>
            </a:r>
            <a:r>
              <a:rPr sz="850" spc="15" dirty="0">
                <a:solidFill>
                  <a:srgbClr val="333333"/>
                </a:solidFill>
                <a:latin typeface="Lucida Console"/>
                <a:cs typeface="Lucida Console"/>
              </a:rPr>
              <a:t>10485760	5G</a:t>
            </a:r>
            <a:r>
              <a:rPr sz="850" spc="5" dirty="0">
                <a:solidFill>
                  <a:srgbClr val="333333"/>
                </a:solidFill>
                <a:latin typeface="Lucida Console"/>
                <a:cs typeface="Lucida Console"/>
              </a:rPr>
              <a:t> </a:t>
            </a:r>
            <a:r>
              <a:rPr sz="850" spc="15" dirty="0">
                <a:solidFill>
                  <a:srgbClr val="333333"/>
                </a:solidFill>
                <a:latin typeface="Lucida Console"/>
                <a:cs typeface="Lucida Console"/>
              </a:rPr>
              <a:t>82</a:t>
            </a:r>
            <a:r>
              <a:rPr sz="850" spc="5" dirty="0">
                <a:solidFill>
                  <a:srgbClr val="333333"/>
                </a:solidFill>
                <a:latin typeface="Lucida Console"/>
                <a:cs typeface="Lucida Console"/>
              </a:rPr>
              <a:t> </a:t>
            </a:r>
            <a:r>
              <a:rPr sz="850" spc="15" dirty="0">
                <a:solidFill>
                  <a:srgbClr val="333333"/>
                </a:solidFill>
                <a:latin typeface="Lucida Console"/>
                <a:cs typeface="Lucida Console"/>
              </a:rPr>
              <a:t>Linux</a:t>
            </a:r>
            <a:r>
              <a:rPr sz="850" spc="5" dirty="0">
                <a:solidFill>
                  <a:srgbClr val="333333"/>
                </a:solidFill>
                <a:latin typeface="Lucida Console"/>
                <a:cs typeface="Lucida Console"/>
              </a:rPr>
              <a:t> </a:t>
            </a:r>
            <a:r>
              <a:rPr sz="850" spc="15" dirty="0">
                <a:solidFill>
                  <a:srgbClr val="333333"/>
                </a:solidFill>
                <a:latin typeface="Lucida Console"/>
                <a:cs typeface="Lucida Console"/>
              </a:rPr>
              <a:t>swap</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Solaris</a:t>
            </a:r>
            <a:endParaRPr sz="850">
              <a:latin typeface="Lucida Console"/>
              <a:cs typeface="Lucida Console"/>
            </a:endParaRPr>
          </a:p>
        </p:txBody>
      </p:sp>
      <p:sp>
        <p:nvSpPr>
          <p:cNvPr id="25" name="object 25"/>
          <p:cNvSpPr txBox="1"/>
          <p:nvPr/>
        </p:nvSpPr>
        <p:spPr>
          <a:xfrm>
            <a:off x="1070306" y="5056443"/>
            <a:ext cx="190690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free</a:t>
            </a:r>
            <a:r>
              <a:rPr sz="850" spc="-5" dirty="0">
                <a:solidFill>
                  <a:srgbClr val="333333"/>
                </a:solidFill>
                <a:latin typeface="Lucida Console"/>
                <a:cs typeface="Lucida Console"/>
              </a:rPr>
              <a:t> </a:t>
            </a:r>
            <a:r>
              <a:rPr sz="850" spc="15" dirty="0">
                <a:solidFill>
                  <a:srgbClr val="333333"/>
                </a:solidFill>
                <a:latin typeface="Lucida Console"/>
                <a:cs typeface="Lucida Console"/>
              </a:rPr>
              <a:t>-m</a:t>
            </a:r>
            <a:endParaRPr sz="850">
              <a:latin typeface="Lucida Console"/>
              <a:cs typeface="Lucida Console"/>
            </a:endParaRPr>
          </a:p>
        </p:txBody>
      </p:sp>
      <p:sp>
        <p:nvSpPr>
          <p:cNvPr id="26" name="object 26"/>
          <p:cNvSpPr txBox="1"/>
          <p:nvPr/>
        </p:nvSpPr>
        <p:spPr>
          <a:xfrm>
            <a:off x="5571052" y="5018709"/>
            <a:ext cx="42862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free</a:t>
            </a:r>
            <a:endParaRPr sz="850">
              <a:latin typeface="Lucida Console"/>
              <a:cs typeface="Lucida Console"/>
            </a:endParaRPr>
          </a:p>
          <a:p>
            <a:pPr marL="213995">
              <a:lnSpc>
                <a:spcPct val="100000"/>
              </a:lnSpc>
              <a:spcBef>
                <a:spcPts val="330"/>
              </a:spcBef>
            </a:pPr>
            <a:r>
              <a:rPr sz="850" spc="15" dirty="0">
                <a:solidFill>
                  <a:srgbClr val="333333"/>
                </a:solidFill>
                <a:latin typeface="Lucida Console"/>
                <a:cs typeface="Lucida Console"/>
              </a:rPr>
              <a:t>105</a:t>
            </a:r>
            <a:endParaRPr sz="850">
              <a:latin typeface="Lucida Console"/>
              <a:cs typeface="Lucida Console"/>
            </a:endParaRPr>
          </a:p>
        </p:txBody>
      </p:sp>
      <p:sp>
        <p:nvSpPr>
          <p:cNvPr id="27" name="object 27"/>
          <p:cNvSpPr txBox="1"/>
          <p:nvPr/>
        </p:nvSpPr>
        <p:spPr>
          <a:xfrm>
            <a:off x="1070306" y="5190228"/>
            <a:ext cx="1235075" cy="368935"/>
          </a:xfrm>
          <a:prstGeom prst="rect">
            <a:avLst/>
          </a:prstGeom>
        </p:spPr>
        <p:txBody>
          <a:bodyPr vert="horz" wrap="square" lIns="0" tIns="12065" rIns="0" bIns="0" rtlCol="0">
            <a:spAutoFit/>
          </a:bodyPr>
          <a:lstStyle/>
          <a:p>
            <a:pPr marL="12700" marR="5080">
              <a:lnSpc>
                <a:spcPct val="132400"/>
              </a:lnSpc>
              <a:spcBef>
                <a:spcPts val="95"/>
              </a:spcBef>
              <a:tabLst>
                <a:tab pos="549910" algn="l"/>
                <a:tab pos="751205" algn="l"/>
              </a:tabLst>
            </a:pPr>
            <a:r>
              <a:rPr sz="850" spc="15" dirty="0">
                <a:solidFill>
                  <a:srgbClr val="333333"/>
                </a:solidFill>
                <a:latin typeface="Lucida Console"/>
                <a:cs typeface="Lucida Console"/>
              </a:rPr>
              <a:t>shared	buff/cache  12		469</a:t>
            </a:r>
            <a:endParaRPr sz="850">
              <a:latin typeface="Lucida Console"/>
              <a:cs typeface="Lucida Console"/>
            </a:endParaRPr>
          </a:p>
        </p:txBody>
      </p:sp>
      <p:sp>
        <p:nvSpPr>
          <p:cNvPr id="28" name="object 28"/>
          <p:cNvSpPr txBox="1"/>
          <p:nvPr/>
        </p:nvSpPr>
        <p:spPr>
          <a:xfrm>
            <a:off x="2480988" y="5190228"/>
            <a:ext cx="899160" cy="368935"/>
          </a:xfrm>
          <a:prstGeom prst="rect">
            <a:avLst/>
          </a:prstGeom>
        </p:spPr>
        <p:txBody>
          <a:bodyPr vert="horz" wrap="square" lIns="0" tIns="12065" rIns="0" bIns="0" rtlCol="0">
            <a:spAutoFit/>
          </a:bodyPr>
          <a:lstStyle/>
          <a:p>
            <a:pPr marL="146685" marR="5080" indent="-134620">
              <a:lnSpc>
                <a:spcPct val="132400"/>
              </a:lnSpc>
              <a:spcBef>
                <a:spcPts val="95"/>
              </a:spcBef>
            </a:pPr>
            <a:r>
              <a:rPr sz="850" spc="15" dirty="0">
                <a:solidFill>
                  <a:srgbClr val="333333"/>
                </a:solidFill>
                <a:latin typeface="Lucida Console"/>
                <a:cs typeface="Lucida Console"/>
              </a:rPr>
              <a:t>availableMem:  384Swap:</a:t>
            </a:r>
            <a:endParaRPr sz="850">
              <a:latin typeface="Lucida Console"/>
              <a:cs typeface="Lucida Console"/>
            </a:endParaRPr>
          </a:p>
        </p:txBody>
      </p:sp>
      <p:sp>
        <p:nvSpPr>
          <p:cNvPr id="29" name="object 29"/>
          <p:cNvSpPr txBox="1"/>
          <p:nvPr/>
        </p:nvSpPr>
        <p:spPr>
          <a:xfrm>
            <a:off x="3824494" y="5018709"/>
            <a:ext cx="563245" cy="540385"/>
          </a:xfrm>
          <a:prstGeom prst="rect">
            <a:avLst/>
          </a:prstGeom>
        </p:spPr>
        <p:txBody>
          <a:bodyPr vert="horz" wrap="square" lIns="0" tIns="53975" rIns="0" bIns="0" rtlCol="0">
            <a:spAutoFit/>
          </a:bodyPr>
          <a:lstStyle/>
          <a:p>
            <a:pPr marL="79375">
              <a:lnSpc>
                <a:spcPct val="100000"/>
              </a:lnSpc>
              <a:spcBef>
                <a:spcPts val="425"/>
              </a:spcBef>
            </a:pPr>
            <a:r>
              <a:rPr sz="850" spc="15" dirty="0">
                <a:solidFill>
                  <a:srgbClr val="333333"/>
                </a:solidFill>
                <a:latin typeface="Lucida Console"/>
                <a:cs typeface="Lucida Console"/>
              </a:rPr>
              <a:t>total</a:t>
            </a:r>
            <a:endParaRPr sz="850">
              <a:latin typeface="Lucida Console"/>
              <a:cs typeface="Lucida Console"/>
            </a:endParaRPr>
          </a:p>
          <a:p>
            <a:pPr marL="281305">
              <a:lnSpc>
                <a:spcPct val="100000"/>
              </a:lnSpc>
              <a:spcBef>
                <a:spcPts val="330"/>
              </a:spcBef>
            </a:pPr>
            <a:r>
              <a:rPr sz="850" spc="15" dirty="0">
                <a:solidFill>
                  <a:srgbClr val="333333"/>
                </a:solidFill>
                <a:latin typeface="Lucida Console"/>
                <a:cs typeface="Lucida Console"/>
              </a:rPr>
              <a:t>1966</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2047</a:t>
            </a:r>
            <a:endParaRPr sz="850">
              <a:latin typeface="Lucida Console"/>
              <a:cs typeface="Lucida Console"/>
            </a:endParaRPr>
          </a:p>
        </p:txBody>
      </p:sp>
      <p:sp>
        <p:nvSpPr>
          <p:cNvPr id="30" name="object 30"/>
          <p:cNvSpPr txBox="1"/>
          <p:nvPr/>
        </p:nvSpPr>
        <p:spPr>
          <a:xfrm>
            <a:off x="4764949" y="5018709"/>
            <a:ext cx="428625" cy="54038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used</a:t>
            </a:r>
            <a:endParaRPr sz="850">
              <a:latin typeface="Lucida Console"/>
              <a:cs typeface="Lucida Console"/>
            </a:endParaRPr>
          </a:p>
          <a:p>
            <a:pPr marL="146685">
              <a:lnSpc>
                <a:spcPct val="100000"/>
              </a:lnSpc>
              <a:spcBef>
                <a:spcPts val="330"/>
              </a:spcBef>
            </a:pPr>
            <a:r>
              <a:rPr sz="850" spc="15" dirty="0">
                <a:solidFill>
                  <a:srgbClr val="333333"/>
                </a:solidFill>
                <a:latin typeface="Lucida Console"/>
                <a:cs typeface="Lucida Console"/>
              </a:rPr>
              <a:t>1391</a:t>
            </a:r>
            <a:endParaRPr sz="850">
              <a:latin typeface="Lucida Console"/>
              <a:cs typeface="Lucida Console"/>
            </a:endParaRPr>
          </a:p>
          <a:p>
            <a:pPr marL="79375">
              <a:lnSpc>
                <a:spcPct val="100000"/>
              </a:lnSpc>
              <a:spcBef>
                <a:spcPts val="330"/>
              </a:spcBef>
            </a:pPr>
            <a:r>
              <a:rPr sz="850" spc="15" dirty="0">
                <a:solidFill>
                  <a:srgbClr val="333333"/>
                </a:solidFill>
                <a:latin typeface="Lucida Console"/>
                <a:cs typeface="Lucida Console"/>
              </a:rPr>
              <a:t>9</a:t>
            </a:r>
            <a:endParaRPr sz="850">
              <a:latin typeface="Lucida Console"/>
              <a:cs typeface="Lucida Console"/>
            </a:endParaRPr>
          </a:p>
        </p:txBody>
      </p:sp>
      <p:sp>
        <p:nvSpPr>
          <p:cNvPr id="31" name="object 31"/>
          <p:cNvSpPr txBox="1"/>
          <p:nvPr/>
        </p:nvSpPr>
        <p:spPr>
          <a:xfrm>
            <a:off x="1070306" y="5533265"/>
            <a:ext cx="4660900" cy="368935"/>
          </a:xfrm>
          <a:prstGeom prst="rect">
            <a:avLst/>
          </a:prstGeom>
        </p:spPr>
        <p:txBody>
          <a:bodyPr vert="horz" wrap="square" lIns="0" tIns="12065" rIns="0" bIns="0" rtlCol="0">
            <a:spAutoFit/>
          </a:bodyPr>
          <a:lstStyle/>
          <a:p>
            <a:pPr marL="12700" marR="5080">
              <a:lnSpc>
                <a:spcPct val="132400"/>
              </a:lnSpc>
              <a:spcBef>
                <a:spcPts val="95"/>
              </a:spcBef>
              <a:tabLst>
                <a:tab pos="885825" algn="l"/>
                <a:tab pos="1691639" algn="l"/>
                <a:tab pos="2363470" algn="l"/>
                <a:tab pos="2900680" algn="l"/>
                <a:tab pos="3774440" algn="l"/>
              </a:tabLst>
            </a:pPr>
            <a:r>
              <a:rPr sz="850" spc="15" dirty="0">
                <a:solidFill>
                  <a:srgbClr val="333333"/>
                </a:solidFill>
                <a:latin typeface="Lucida Console"/>
                <a:cs typeface="Lucida Console"/>
              </a:rPr>
              <a:t>2038[root@linuxprobe ~]# swapon</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/dev/sdb2[root@linuxprobe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free -m </a:t>
            </a:r>
            <a:r>
              <a:rPr sz="850" spc="-495" dirty="0">
                <a:solidFill>
                  <a:srgbClr val="333333"/>
                </a:solidFill>
                <a:latin typeface="Lucida Console"/>
                <a:cs typeface="Lucida Console"/>
              </a:rPr>
              <a:t> </a:t>
            </a:r>
            <a:r>
              <a:rPr sz="850" spc="15" dirty="0">
                <a:solidFill>
                  <a:srgbClr val="333333"/>
                </a:solidFill>
                <a:latin typeface="Lucida Console"/>
                <a:cs typeface="Lucida Console"/>
              </a:rPr>
              <a:t>total</a:t>
            </a:r>
            <a:r>
              <a:rPr sz="850" dirty="0">
                <a:solidFill>
                  <a:srgbClr val="333333"/>
                </a:solidFill>
                <a:latin typeface="Lucida Console"/>
                <a:cs typeface="Lucida Console"/>
              </a:rPr>
              <a:t>	</a:t>
            </a:r>
            <a:r>
              <a:rPr sz="850" spc="15" dirty="0">
                <a:solidFill>
                  <a:srgbClr val="333333"/>
                </a:solidFill>
                <a:latin typeface="Lucida Console"/>
                <a:cs typeface="Lucida Console"/>
              </a:rPr>
              <a:t>used</a:t>
            </a:r>
            <a:r>
              <a:rPr sz="850" dirty="0">
                <a:solidFill>
                  <a:srgbClr val="333333"/>
                </a:solidFill>
                <a:latin typeface="Lucida Console"/>
                <a:cs typeface="Lucida Console"/>
              </a:rPr>
              <a:t>	</a:t>
            </a:r>
            <a:r>
              <a:rPr sz="850" spc="15" dirty="0">
                <a:solidFill>
                  <a:srgbClr val="333333"/>
                </a:solidFill>
                <a:latin typeface="Lucida Console"/>
                <a:cs typeface="Lucida Console"/>
              </a:rPr>
              <a:t>free</a:t>
            </a:r>
            <a:r>
              <a:rPr sz="850" dirty="0">
                <a:solidFill>
                  <a:srgbClr val="333333"/>
                </a:solidFill>
                <a:latin typeface="Lucida Console"/>
                <a:cs typeface="Lucida Console"/>
              </a:rPr>
              <a:t>	</a:t>
            </a:r>
            <a:r>
              <a:rPr sz="850" spc="15" dirty="0">
                <a:solidFill>
                  <a:srgbClr val="333333"/>
                </a:solidFill>
                <a:latin typeface="Lucida Console"/>
                <a:cs typeface="Lucida Console"/>
              </a:rPr>
              <a:t>shared</a:t>
            </a:r>
            <a:r>
              <a:rPr sz="850" dirty="0">
                <a:solidFill>
                  <a:srgbClr val="333333"/>
                </a:solidFill>
                <a:latin typeface="Lucida Console"/>
                <a:cs typeface="Lucida Console"/>
              </a:rPr>
              <a:t>	</a:t>
            </a:r>
            <a:r>
              <a:rPr sz="850" spc="15" dirty="0">
                <a:solidFill>
                  <a:srgbClr val="333333"/>
                </a:solidFill>
                <a:latin typeface="Lucida Console"/>
                <a:cs typeface="Lucida Console"/>
              </a:rPr>
              <a:t>buff/cache</a:t>
            </a:r>
            <a:r>
              <a:rPr sz="850" dirty="0">
                <a:solidFill>
                  <a:srgbClr val="333333"/>
                </a:solidFill>
                <a:latin typeface="Lucida Console"/>
                <a:cs typeface="Lucida Console"/>
              </a:rPr>
              <a:t>	</a:t>
            </a:r>
            <a:r>
              <a:rPr sz="850" spc="15" dirty="0">
                <a:solidFill>
                  <a:srgbClr val="333333"/>
                </a:solidFill>
                <a:latin typeface="Lucida Console"/>
                <a:cs typeface="Lucida Console"/>
              </a:rPr>
              <a:t>availableMem:</a:t>
            </a:r>
            <a:endParaRPr sz="850">
              <a:latin typeface="Lucida Console"/>
              <a:cs typeface="Lucida Console"/>
            </a:endParaRPr>
          </a:p>
        </p:txBody>
      </p:sp>
      <p:graphicFrame>
        <p:nvGraphicFramePr>
          <p:cNvPr id="32" name="object 32"/>
          <p:cNvGraphicFramePr>
            <a:graphicFrameLocks noGrp="1"/>
          </p:cNvGraphicFramePr>
          <p:nvPr/>
        </p:nvGraphicFramePr>
        <p:xfrm>
          <a:off x="1051256" y="5950253"/>
          <a:ext cx="4697094" cy="281940"/>
        </p:xfrm>
        <a:graphic>
          <a:graphicData uri="http://schemas.openxmlformats.org/drawingml/2006/table">
            <a:tbl>
              <a:tblPr firstRow="1" bandRow="1">
                <a:tableStyleId>{2D5ABB26-0587-4C30-8999-92F81FD0307C}</a:tableStyleId>
              </a:tblPr>
              <a:tblGrid>
                <a:gridCol w="568960">
                  <a:extLst>
                    <a:ext uri="{9D8B030D-6E8A-4147-A177-3AD203B41FA5}">
                      <a16:colId xmlns:a16="http://schemas.microsoft.com/office/drawing/2014/main" val="20000"/>
                    </a:ext>
                  </a:extLst>
                </a:gridCol>
                <a:gridCol w="805815">
                  <a:extLst>
                    <a:ext uri="{9D8B030D-6E8A-4147-A177-3AD203B41FA5}">
                      <a16:colId xmlns:a16="http://schemas.microsoft.com/office/drawing/2014/main" val="20001"/>
                    </a:ext>
                  </a:extLst>
                </a:gridCol>
                <a:gridCol w="873125">
                  <a:extLst>
                    <a:ext uri="{9D8B030D-6E8A-4147-A177-3AD203B41FA5}">
                      <a16:colId xmlns:a16="http://schemas.microsoft.com/office/drawing/2014/main" val="20002"/>
                    </a:ext>
                  </a:extLst>
                </a:gridCol>
                <a:gridCol w="772160">
                  <a:extLst>
                    <a:ext uri="{9D8B030D-6E8A-4147-A177-3AD203B41FA5}">
                      <a16:colId xmlns:a16="http://schemas.microsoft.com/office/drawing/2014/main" val="20003"/>
                    </a:ext>
                  </a:extLst>
                </a:gridCol>
                <a:gridCol w="805814">
                  <a:extLst>
                    <a:ext uri="{9D8B030D-6E8A-4147-A177-3AD203B41FA5}">
                      <a16:colId xmlns:a16="http://schemas.microsoft.com/office/drawing/2014/main" val="20004"/>
                    </a:ext>
                  </a:extLst>
                </a:gridCol>
                <a:gridCol w="871220">
                  <a:extLst>
                    <a:ext uri="{9D8B030D-6E8A-4147-A177-3AD203B41FA5}">
                      <a16:colId xmlns:a16="http://schemas.microsoft.com/office/drawing/2014/main" val="20005"/>
                    </a:ext>
                  </a:extLst>
                </a:gridCol>
              </a:tblGrid>
              <a:tr h="140970">
                <a:tc>
                  <a:txBody>
                    <a:bodyPr/>
                    <a:lstStyle/>
                    <a:p>
                      <a:pPr marL="31750">
                        <a:lnSpc>
                          <a:spcPts val="865"/>
                        </a:lnSpc>
                      </a:pPr>
                      <a:r>
                        <a:rPr sz="850" spc="15" dirty="0">
                          <a:solidFill>
                            <a:srgbClr val="333333"/>
                          </a:solidFill>
                          <a:latin typeface="Lucida Console"/>
                          <a:cs typeface="Lucida Console"/>
                        </a:rPr>
                        <a:t>1966</a:t>
                      </a:r>
                      <a:endParaRPr sz="850">
                        <a:latin typeface="Lucida Console"/>
                        <a:cs typeface="Lucida Console"/>
                      </a:endParaRPr>
                    </a:p>
                  </a:txBody>
                  <a:tcPr marL="0" marR="0" marT="0" marB="0">
                    <a:solidFill>
                      <a:srgbClr val="F8F8F8"/>
                    </a:solidFill>
                  </a:tcPr>
                </a:tc>
                <a:tc>
                  <a:txBody>
                    <a:bodyPr/>
                    <a:lstStyle/>
                    <a:p>
                      <a:pPr marR="260985" algn="r">
                        <a:lnSpc>
                          <a:spcPts val="865"/>
                        </a:lnSpc>
                      </a:pPr>
                      <a:r>
                        <a:rPr sz="850" spc="15" dirty="0">
                          <a:solidFill>
                            <a:srgbClr val="333333"/>
                          </a:solidFill>
                          <a:latin typeface="Lucida Console"/>
                          <a:cs typeface="Lucida Console"/>
                        </a:rPr>
                        <a:t>1395</a:t>
                      </a:r>
                      <a:endParaRPr sz="850">
                        <a:latin typeface="Lucida Console"/>
                        <a:cs typeface="Lucida Console"/>
                      </a:endParaRPr>
                    </a:p>
                  </a:txBody>
                  <a:tcPr marL="0" marR="0" marT="0" marB="0">
                    <a:solidFill>
                      <a:srgbClr val="F8F8F8"/>
                    </a:solidFill>
                  </a:tcPr>
                </a:tc>
                <a:tc>
                  <a:txBody>
                    <a:bodyPr/>
                    <a:lstStyle/>
                    <a:p>
                      <a:pPr marR="327660" algn="r">
                        <a:lnSpc>
                          <a:spcPts val="865"/>
                        </a:lnSpc>
                      </a:pPr>
                      <a:r>
                        <a:rPr sz="850" spc="15" dirty="0">
                          <a:solidFill>
                            <a:srgbClr val="333333"/>
                          </a:solidFill>
                          <a:latin typeface="Lucida Console"/>
                          <a:cs typeface="Lucida Console"/>
                        </a:rPr>
                        <a:t>101</a:t>
                      </a:r>
                      <a:endParaRPr sz="850">
                        <a:latin typeface="Lucida Console"/>
                        <a:cs typeface="Lucida Console"/>
                      </a:endParaRPr>
                    </a:p>
                  </a:txBody>
                  <a:tcPr marL="0" marR="0" marT="0" marB="0">
                    <a:solidFill>
                      <a:srgbClr val="F8F8F8"/>
                    </a:solidFill>
                  </a:tcPr>
                </a:tc>
                <a:tc>
                  <a:txBody>
                    <a:bodyPr/>
                    <a:lstStyle/>
                    <a:p>
                      <a:pPr marL="33020" algn="ctr">
                        <a:lnSpc>
                          <a:spcPts val="865"/>
                        </a:lnSpc>
                      </a:pPr>
                      <a:r>
                        <a:rPr sz="850" spc="15" dirty="0">
                          <a:solidFill>
                            <a:srgbClr val="333333"/>
                          </a:solidFill>
                          <a:latin typeface="Lucida Console"/>
                          <a:cs typeface="Lucida Console"/>
                        </a:rPr>
                        <a:t>12</a:t>
                      </a:r>
                      <a:endParaRPr sz="850">
                        <a:latin typeface="Lucida Console"/>
                        <a:cs typeface="Lucida Console"/>
                      </a:endParaRPr>
                    </a:p>
                  </a:txBody>
                  <a:tcPr marL="0" marR="0" marT="0" marB="0">
                    <a:solidFill>
                      <a:srgbClr val="F8F8F8"/>
                    </a:solidFill>
                  </a:tcPr>
                </a:tc>
                <a:tc>
                  <a:txBody>
                    <a:bodyPr/>
                    <a:lstStyle/>
                    <a:p>
                      <a:pPr algn="ctr">
                        <a:lnSpc>
                          <a:spcPts val="865"/>
                        </a:lnSpc>
                      </a:pPr>
                      <a:r>
                        <a:rPr sz="850" spc="15" dirty="0">
                          <a:solidFill>
                            <a:srgbClr val="333333"/>
                          </a:solidFill>
                          <a:latin typeface="Lucida Console"/>
                          <a:cs typeface="Lucida Console"/>
                        </a:rPr>
                        <a:t>469</a:t>
                      </a:r>
                      <a:endParaRPr sz="850">
                        <a:latin typeface="Lucida Console"/>
                        <a:cs typeface="Lucida Console"/>
                      </a:endParaRPr>
                    </a:p>
                  </a:txBody>
                  <a:tcPr marL="0" marR="0" marT="0" marB="0">
                    <a:solidFill>
                      <a:srgbClr val="F8F8F8"/>
                    </a:solidFill>
                  </a:tcPr>
                </a:tc>
                <a:tc>
                  <a:txBody>
                    <a:bodyPr/>
                    <a:lstStyle/>
                    <a:p>
                      <a:pPr marL="302260">
                        <a:lnSpc>
                          <a:spcPts val="865"/>
                        </a:lnSpc>
                      </a:pPr>
                      <a:r>
                        <a:rPr sz="850" spc="15" dirty="0">
                          <a:solidFill>
                            <a:srgbClr val="333333"/>
                          </a:solidFill>
                          <a:latin typeface="Lucida Console"/>
                          <a:cs typeface="Lucida Console"/>
                        </a:rPr>
                        <a:t>380Swap:</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40970">
                <a:tc>
                  <a:txBody>
                    <a:bodyPr/>
                    <a:lstStyle/>
                    <a:p>
                      <a:pPr marL="31750">
                        <a:lnSpc>
                          <a:spcPts val="935"/>
                        </a:lnSpc>
                        <a:spcBef>
                          <a:spcPts val="80"/>
                        </a:spcBef>
                      </a:pPr>
                      <a:r>
                        <a:rPr sz="850" spc="15" dirty="0">
                          <a:solidFill>
                            <a:srgbClr val="333333"/>
                          </a:solidFill>
                          <a:latin typeface="Lucida Console"/>
                          <a:cs typeface="Lucida Console"/>
                        </a:rPr>
                        <a:t>7167</a:t>
                      </a:r>
                      <a:endParaRPr sz="850">
                        <a:latin typeface="Lucida Console"/>
                        <a:cs typeface="Lucida Console"/>
                      </a:endParaRPr>
                    </a:p>
                  </a:txBody>
                  <a:tcPr marL="0" marR="0" marT="10160" marB="0">
                    <a:solidFill>
                      <a:srgbClr val="F8F8F8"/>
                    </a:solidFill>
                  </a:tcPr>
                </a:tc>
                <a:tc>
                  <a:txBody>
                    <a:bodyPr/>
                    <a:lstStyle/>
                    <a:p>
                      <a:pPr marR="260985" algn="r">
                        <a:lnSpc>
                          <a:spcPts val="935"/>
                        </a:lnSpc>
                        <a:spcBef>
                          <a:spcPts val="80"/>
                        </a:spcBef>
                      </a:pPr>
                      <a:r>
                        <a:rPr sz="850" dirty="0">
                          <a:solidFill>
                            <a:srgbClr val="333333"/>
                          </a:solidFill>
                          <a:latin typeface="Lucida Console"/>
                          <a:cs typeface="Lucida Console"/>
                        </a:rPr>
                        <a:t>9</a:t>
                      </a:r>
                      <a:endParaRPr sz="850">
                        <a:latin typeface="Lucida Console"/>
                        <a:cs typeface="Lucida Console"/>
                      </a:endParaRPr>
                    </a:p>
                  </a:txBody>
                  <a:tcPr marL="0" marR="0" marT="10160" marB="0">
                    <a:solidFill>
                      <a:srgbClr val="F8F8F8"/>
                    </a:solidFill>
                  </a:tcPr>
                </a:tc>
                <a:tc>
                  <a:txBody>
                    <a:bodyPr/>
                    <a:lstStyle/>
                    <a:p>
                      <a:pPr marR="327660" algn="r">
                        <a:lnSpc>
                          <a:spcPts val="935"/>
                        </a:lnSpc>
                        <a:spcBef>
                          <a:spcPts val="80"/>
                        </a:spcBef>
                      </a:pPr>
                      <a:r>
                        <a:rPr sz="850" spc="15" dirty="0">
                          <a:solidFill>
                            <a:srgbClr val="333333"/>
                          </a:solidFill>
                          <a:latin typeface="Lucida Console"/>
                          <a:cs typeface="Lucida Console"/>
                        </a:rPr>
                        <a:t>7158</a:t>
                      </a:r>
                      <a:endParaRPr sz="850">
                        <a:latin typeface="Lucida Console"/>
                        <a:cs typeface="Lucida Console"/>
                      </a:endParaRPr>
                    </a:p>
                  </a:txBody>
                  <a:tcPr marL="0" marR="0" marT="1016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1070306" y="7896541"/>
            <a:ext cx="1637664" cy="368935"/>
          </a:xfrm>
          <a:prstGeom prst="rect">
            <a:avLst/>
          </a:prstGeom>
        </p:spPr>
        <p:txBody>
          <a:bodyPr vert="horz" wrap="square" lIns="0" tIns="53975" rIns="0" bIns="0" rtlCol="0">
            <a:spAutoFit/>
          </a:bodyPr>
          <a:lstStyle/>
          <a:p>
            <a:pPr marL="347980">
              <a:lnSpc>
                <a:spcPct val="100000"/>
              </a:lnSpc>
              <a:spcBef>
                <a:spcPts val="425"/>
              </a:spcBef>
              <a:tabLst>
                <a:tab pos="1423035" algn="l"/>
              </a:tabLst>
            </a:pPr>
            <a:r>
              <a:rPr sz="850" spc="15" dirty="0">
                <a:solidFill>
                  <a:srgbClr val="333333"/>
                </a:solidFill>
                <a:latin typeface="Lucida Console"/>
                <a:cs typeface="Lucida Console"/>
              </a:rPr>
              <a:t>/	xfs</a:t>
            </a:r>
            <a:endParaRPr sz="850">
              <a:latin typeface="Lucida Console"/>
              <a:cs typeface="Lucida Console"/>
            </a:endParaRPr>
          </a:p>
          <a:p>
            <a:pPr marL="12700">
              <a:lnSpc>
                <a:spcPct val="100000"/>
              </a:lnSpc>
              <a:spcBef>
                <a:spcPts val="330"/>
              </a:spcBef>
              <a:tabLst>
                <a:tab pos="1087120" algn="l"/>
              </a:tabLst>
            </a:pPr>
            <a:r>
              <a:rPr sz="850" spc="15" dirty="0">
                <a:solidFill>
                  <a:srgbClr val="333333"/>
                </a:solidFill>
                <a:latin typeface="Lucida Console"/>
                <a:cs typeface="Lucida Console"/>
              </a:rPr>
              <a:t>b9999e0fe48b	/boot</a:t>
            </a:r>
            <a:endParaRPr sz="850">
              <a:latin typeface="Lucida Console"/>
              <a:cs typeface="Lucida Console"/>
            </a:endParaRPr>
          </a:p>
        </p:txBody>
      </p:sp>
      <p:sp>
        <p:nvSpPr>
          <p:cNvPr id="34" name="object 34"/>
          <p:cNvSpPr txBox="1"/>
          <p:nvPr/>
        </p:nvSpPr>
        <p:spPr>
          <a:xfrm>
            <a:off x="3958845" y="7896541"/>
            <a:ext cx="2444115" cy="368935"/>
          </a:xfrm>
          <a:prstGeom prst="rect">
            <a:avLst/>
          </a:prstGeom>
        </p:spPr>
        <p:txBody>
          <a:bodyPr vert="horz" wrap="square" lIns="0" tIns="53975" rIns="0" bIns="0" rtlCol="0">
            <a:spAutoFit/>
          </a:bodyPr>
          <a:lstStyle/>
          <a:p>
            <a:pPr marL="79375">
              <a:lnSpc>
                <a:spcPct val="100000"/>
              </a:lnSpc>
              <a:spcBef>
                <a:spcPts val="425"/>
              </a:spcBef>
            </a:pPr>
            <a:r>
              <a:rPr sz="850" spc="15" dirty="0">
                <a:solidFill>
                  <a:srgbClr val="333333"/>
                </a:solidFill>
                <a:latin typeface="Lucida Console"/>
                <a:cs typeface="Lucida Console"/>
              </a:rPr>
              <a:t>1</a:t>
            </a:r>
            <a:r>
              <a:rPr sz="850" spc="-15" dirty="0">
                <a:solidFill>
                  <a:srgbClr val="333333"/>
                </a:solidFill>
                <a:latin typeface="Lucida Console"/>
                <a:cs typeface="Lucida Console"/>
              </a:rPr>
              <a:t> </a:t>
            </a:r>
            <a:r>
              <a:rPr sz="850" spc="15" dirty="0">
                <a:solidFill>
                  <a:srgbClr val="333333"/>
                </a:solidFill>
                <a:latin typeface="Lucida Console"/>
                <a:cs typeface="Lucida Console"/>
              </a:rPr>
              <a:t>1UUID=812b1f7c-8b5b-43da-8c06-</a:t>
            </a:r>
            <a:endParaRPr sz="850">
              <a:latin typeface="Lucida Console"/>
              <a:cs typeface="Lucida Console"/>
            </a:endParaRPr>
          </a:p>
          <a:p>
            <a:pPr marL="12700">
              <a:lnSpc>
                <a:spcPct val="100000"/>
              </a:lnSpc>
              <a:spcBef>
                <a:spcPts val="330"/>
              </a:spcBef>
              <a:tabLst>
                <a:tab pos="818515" algn="l"/>
              </a:tabLst>
            </a:pPr>
            <a:r>
              <a:rPr sz="850" spc="15" dirty="0">
                <a:solidFill>
                  <a:srgbClr val="333333"/>
                </a:solidFill>
                <a:latin typeface="Lucida Console"/>
                <a:cs typeface="Lucida Console"/>
              </a:rPr>
              <a:t>defaults	1</a:t>
            </a:r>
            <a:r>
              <a:rPr sz="850" spc="-35" dirty="0">
                <a:solidFill>
                  <a:srgbClr val="333333"/>
                </a:solidFill>
                <a:latin typeface="Lucida Console"/>
                <a:cs typeface="Lucida Console"/>
              </a:rPr>
              <a:t> </a:t>
            </a:r>
            <a:r>
              <a:rPr sz="850" spc="15" dirty="0">
                <a:solidFill>
                  <a:srgbClr val="333333"/>
                </a:solidFill>
                <a:latin typeface="Lucida Console"/>
                <a:cs typeface="Lucida Console"/>
              </a:rPr>
              <a:t>2/dev/mapper/rhel-swap</a:t>
            </a:r>
            <a:endParaRPr sz="850">
              <a:latin typeface="Lucida Console"/>
              <a:cs typeface="Lucida Console"/>
            </a:endParaRPr>
          </a:p>
        </p:txBody>
      </p:sp>
      <p:sp>
        <p:nvSpPr>
          <p:cNvPr id="35" name="object 35"/>
          <p:cNvSpPr txBox="1"/>
          <p:nvPr/>
        </p:nvSpPr>
        <p:spPr>
          <a:xfrm>
            <a:off x="2480988" y="8277312"/>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swap</a:t>
            </a:r>
            <a:endParaRPr sz="850">
              <a:latin typeface="Lucida Console"/>
              <a:cs typeface="Lucida Console"/>
            </a:endParaRPr>
          </a:p>
        </p:txBody>
      </p:sp>
      <p:sp>
        <p:nvSpPr>
          <p:cNvPr id="36" name="object 36"/>
          <p:cNvSpPr txBox="1"/>
          <p:nvPr/>
        </p:nvSpPr>
        <p:spPr>
          <a:xfrm>
            <a:off x="3891670" y="8239578"/>
            <a:ext cx="2444115" cy="368935"/>
          </a:xfrm>
          <a:prstGeom prst="rect">
            <a:avLst/>
          </a:prstGeom>
        </p:spPr>
        <p:txBody>
          <a:bodyPr vert="horz" wrap="square" lIns="0" tIns="53975" rIns="0" bIns="0" rtlCol="0">
            <a:spAutoFit/>
          </a:bodyPr>
          <a:lstStyle/>
          <a:p>
            <a:pPr marL="415290">
              <a:lnSpc>
                <a:spcPct val="100000"/>
              </a:lnSpc>
              <a:spcBef>
                <a:spcPts val="425"/>
              </a:spcBef>
              <a:tabLst>
                <a:tab pos="1221740" algn="l"/>
              </a:tabLst>
            </a:pPr>
            <a:r>
              <a:rPr sz="850" spc="15" dirty="0">
                <a:solidFill>
                  <a:srgbClr val="333333"/>
                </a:solidFill>
                <a:latin typeface="Lucida Console"/>
                <a:cs typeface="Lucida Console"/>
              </a:rPr>
              <a:t>defaults	0</a:t>
            </a:r>
            <a:r>
              <a:rPr sz="850" spc="-40" dirty="0">
                <a:solidFill>
                  <a:srgbClr val="333333"/>
                </a:solidFill>
                <a:latin typeface="Lucida Console"/>
                <a:cs typeface="Lucida Console"/>
              </a:rPr>
              <a:t> </a:t>
            </a:r>
            <a:r>
              <a:rPr sz="850" spc="15" dirty="0">
                <a:solidFill>
                  <a:srgbClr val="333333"/>
                </a:solidFill>
                <a:latin typeface="Lucida Console"/>
                <a:cs typeface="Lucida Console"/>
              </a:rPr>
              <a:t>0/dev/cdrom</a:t>
            </a:r>
            <a:endParaRPr sz="850">
              <a:latin typeface="Lucida Console"/>
              <a:cs typeface="Lucida Console"/>
            </a:endParaRPr>
          </a:p>
          <a:p>
            <a:pPr marL="12700">
              <a:lnSpc>
                <a:spcPct val="100000"/>
              </a:lnSpc>
              <a:spcBef>
                <a:spcPts val="330"/>
              </a:spcBef>
              <a:tabLst>
                <a:tab pos="751205" algn="l"/>
                <a:tab pos="1557655" algn="l"/>
              </a:tabLst>
            </a:pPr>
            <a:r>
              <a:rPr sz="850" spc="15" dirty="0">
                <a:solidFill>
                  <a:srgbClr val="333333"/>
                </a:solidFill>
                <a:latin typeface="Lucida Console"/>
                <a:cs typeface="Lucida Console"/>
              </a:rPr>
              <a:t>iso9660	defaults	0</a:t>
            </a:r>
            <a:r>
              <a:rPr sz="850" spc="-25" dirty="0">
                <a:solidFill>
                  <a:srgbClr val="333333"/>
                </a:solidFill>
                <a:latin typeface="Lucida Console"/>
                <a:cs typeface="Lucida Console"/>
              </a:rPr>
              <a:t> </a:t>
            </a:r>
            <a:r>
              <a:rPr sz="850" spc="15" dirty="0">
                <a:solidFill>
                  <a:srgbClr val="333333"/>
                </a:solidFill>
                <a:latin typeface="Lucida Console"/>
                <a:cs typeface="Lucida Console"/>
              </a:rPr>
              <a:t>0</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/dev/sdb1</a:t>
            </a:r>
            <a:endParaRPr sz="850">
              <a:latin typeface="Lucida Console"/>
              <a:cs typeface="Lucida Console"/>
            </a:endParaRPr>
          </a:p>
        </p:txBody>
      </p:sp>
      <p:sp>
        <p:nvSpPr>
          <p:cNvPr id="37" name="object 37"/>
          <p:cNvSpPr txBox="1"/>
          <p:nvPr/>
        </p:nvSpPr>
        <p:spPr>
          <a:xfrm>
            <a:off x="2816864" y="7896541"/>
            <a:ext cx="1033144" cy="883285"/>
          </a:xfrm>
          <a:prstGeom prst="rect">
            <a:avLst/>
          </a:prstGeom>
        </p:spPr>
        <p:txBody>
          <a:bodyPr vert="horz" wrap="square" lIns="0" tIns="12065" rIns="0" bIns="0" rtlCol="0">
            <a:spAutoFit/>
          </a:bodyPr>
          <a:lstStyle/>
          <a:p>
            <a:pPr marL="415290" marR="71755">
              <a:lnSpc>
                <a:spcPct val="132400"/>
              </a:lnSpc>
              <a:spcBef>
                <a:spcPts val="95"/>
              </a:spcBef>
            </a:pPr>
            <a:r>
              <a:rPr sz="850" spc="15" dirty="0">
                <a:solidFill>
                  <a:srgbClr val="333333"/>
                </a:solidFill>
                <a:latin typeface="Lucida Console"/>
                <a:cs typeface="Lucida Console"/>
              </a:rPr>
              <a:t>defaults  xfs</a:t>
            </a:r>
            <a:endParaRPr sz="850">
              <a:latin typeface="Lucida Console"/>
              <a:cs typeface="Lucida Console"/>
            </a:endParaRPr>
          </a:p>
          <a:p>
            <a:pPr marL="751205">
              <a:lnSpc>
                <a:spcPct val="100000"/>
              </a:lnSpc>
              <a:spcBef>
                <a:spcPts val="330"/>
              </a:spcBef>
            </a:pPr>
            <a:r>
              <a:rPr sz="850" spc="15" dirty="0">
                <a:solidFill>
                  <a:srgbClr val="333333"/>
                </a:solidFill>
                <a:latin typeface="Lucida Console"/>
                <a:cs typeface="Lucida Console"/>
              </a:rPr>
              <a:t>swap</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/media/cdrom</a:t>
            </a:r>
            <a:endParaRPr sz="850">
              <a:latin typeface="Lucida Console"/>
              <a:cs typeface="Lucida Console"/>
            </a:endParaRPr>
          </a:p>
          <a:p>
            <a:pPr marL="482600">
              <a:lnSpc>
                <a:spcPct val="100000"/>
              </a:lnSpc>
              <a:spcBef>
                <a:spcPts val="330"/>
              </a:spcBef>
            </a:pPr>
            <a:r>
              <a:rPr sz="850" spc="15" dirty="0">
                <a:solidFill>
                  <a:srgbClr val="333333"/>
                </a:solidFill>
                <a:latin typeface="Lucida Console"/>
                <a:cs typeface="Lucida Console"/>
              </a:rPr>
              <a:t>/newFS</a:t>
            </a:r>
            <a:endParaRPr sz="850">
              <a:latin typeface="Lucida Console"/>
              <a:cs typeface="Lucida Console"/>
            </a:endParaRPr>
          </a:p>
        </p:txBody>
      </p:sp>
      <p:sp>
        <p:nvSpPr>
          <p:cNvPr id="38" name="object 38"/>
          <p:cNvSpPr txBox="1"/>
          <p:nvPr/>
        </p:nvSpPr>
        <p:spPr>
          <a:xfrm>
            <a:off x="4361897" y="8620349"/>
            <a:ext cx="227329"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xfs</a:t>
            </a:r>
            <a:endParaRPr sz="850">
              <a:latin typeface="Lucida Console"/>
              <a:cs typeface="Lucida Console"/>
            </a:endParaRPr>
          </a:p>
        </p:txBody>
      </p:sp>
      <p:sp>
        <p:nvSpPr>
          <p:cNvPr id="39" name="object 39"/>
          <p:cNvSpPr txBox="1"/>
          <p:nvPr/>
        </p:nvSpPr>
        <p:spPr>
          <a:xfrm>
            <a:off x="4093195" y="8791868"/>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swap</a:t>
            </a:r>
            <a:endParaRPr sz="850">
              <a:latin typeface="Lucida Console"/>
              <a:cs typeface="Lucida Console"/>
            </a:endParaRPr>
          </a:p>
        </p:txBody>
      </p:sp>
      <p:sp>
        <p:nvSpPr>
          <p:cNvPr id="40" name="object 40"/>
          <p:cNvSpPr txBox="1"/>
          <p:nvPr/>
        </p:nvSpPr>
        <p:spPr>
          <a:xfrm>
            <a:off x="5100825" y="8582615"/>
            <a:ext cx="563245" cy="368935"/>
          </a:xfrm>
          <a:prstGeom prst="rect">
            <a:avLst/>
          </a:prstGeom>
        </p:spPr>
        <p:txBody>
          <a:bodyPr vert="horz" wrap="square" lIns="0" tIns="12065" rIns="0" bIns="0" rtlCol="0">
            <a:spAutoFit/>
          </a:bodyPr>
          <a:lstStyle/>
          <a:p>
            <a:pPr marL="79375" marR="5080" indent="-67310">
              <a:lnSpc>
                <a:spcPct val="132400"/>
              </a:lnSpc>
              <a:spcBef>
                <a:spcPts val="95"/>
              </a:spcBef>
            </a:pPr>
            <a:r>
              <a:rPr sz="850" spc="15" dirty="0">
                <a:solidFill>
                  <a:srgbClr val="333333"/>
                </a:solidFill>
                <a:latin typeface="Lucida Console"/>
                <a:cs typeface="Lucida Console"/>
              </a:rPr>
              <a:t>defaults  swap</a:t>
            </a:r>
            <a:endParaRPr sz="850">
              <a:latin typeface="Lucida Console"/>
              <a:cs typeface="Lucida Console"/>
            </a:endParaRPr>
          </a:p>
        </p:txBody>
      </p:sp>
      <p:sp>
        <p:nvSpPr>
          <p:cNvPr id="41" name="object 41"/>
          <p:cNvSpPr txBox="1"/>
          <p:nvPr/>
        </p:nvSpPr>
        <p:spPr>
          <a:xfrm>
            <a:off x="5906929" y="8582615"/>
            <a:ext cx="56324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defaults</a:t>
            </a:r>
            <a:endParaRPr sz="850">
              <a:latin typeface="Lucida Console"/>
              <a:cs typeface="Lucida Console"/>
            </a:endParaRPr>
          </a:p>
        </p:txBody>
      </p:sp>
      <p:sp>
        <p:nvSpPr>
          <p:cNvPr id="42" name="object 42"/>
          <p:cNvSpPr txBox="1"/>
          <p:nvPr/>
        </p:nvSpPr>
        <p:spPr>
          <a:xfrm>
            <a:off x="1070306" y="8754133"/>
            <a:ext cx="630555" cy="368935"/>
          </a:xfrm>
          <a:prstGeom prst="rect">
            <a:avLst/>
          </a:prstGeom>
        </p:spPr>
        <p:txBody>
          <a:bodyPr vert="horz" wrap="square" lIns="0" tIns="12065" rIns="0" bIns="0" rtlCol="0">
            <a:spAutoFit/>
          </a:bodyPr>
          <a:lstStyle/>
          <a:p>
            <a:pPr marL="213995" marR="5080" indent="-201930">
              <a:lnSpc>
                <a:spcPct val="132400"/>
              </a:lnSpc>
              <a:spcBef>
                <a:spcPts val="95"/>
              </a:spcBef>
            </a:pPr>
            <a:r>
              <a:rPr sz="850" spc="15" dirty="0">
                <a:solidFill>
                  <a:srgbClr val="333333"/>
                </a:solidFill>
                <a:latin typeface="Lucida Console"/>
                <a:cs typeface="Lucida Console"/>
              </a:rPr>
              <a:t>/dev/sdb2  </a:t>
            </a:r>
            <a:r>
              <a:rPr sz="850" dirty="0">
                <a:solidFill>
                  <a:srgbClr val="333333"/>
                </a:solidFill>
                <a:latin typeface="Lucida Console"/>
                <a:cs typeface="Lucida Console"/>
              </a:rPr>
              <a:t> </a:t>
            </a:r>
            <a:r>
              <a:rPr sz="850" spc="15" dirty="0">
                <a:solidFill>
                  <a:srgbClr val="333333"/>
                </a:solidFill>
                <a:latin typeface="Lucida Console"/>
                <a:cs typeface="Lucida Console"/>
              </a:rPr>
              <a:t>0</a:t>
            </a:r>
            <a:r>
              <a:rPr sz="850" spc="-1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43" name="object 4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1902509"/>
            <a:ext cx="38735" cy="486409"/>
          </a:xfrm>
          <a:custGeom>
            <a:avLst/>
            <a:gdLst/>
            <a:ahLst/>
            <a:cxnLst/>
            <a:rect l="l" t="t" r="r" b="b"/>
            <a:pathLst>
              <a:path w="38734" h="486410">
                <a:moveTo>
                  <a:pt x="38117" y="486000"/>
                </a:moveTo>
                <a:lnTo>
                  <a:pt x="0" y="486000"/>
                </a:lnTo>
                <a:lnTo>
                  <a:pt x="0" y="0"/>
                </a:lnTo>
                <a:lnTo>
                  <a:pt x="38117" y="0"/>
                </a:lnTo>
                <a:lnTo>
                  <a:pt x="38117" y="486000"/>
                </a:lnTo>
                <a:close/>
              </a:path>
            </a:pathLst>
          </a:custGeom>
          <a:solidFill>
            <a:srgbClr val="DEE1E4"/>
          </a:solidFill>
        </p:spPr>
        <p:txBody>
          <a:bodyPr wrap="square" lIns="0" tIns="0" rIns="0" bIns="0" rtlCol="0"/>
          <a:lstStyle/>
          <a:p>
            <a:endParaRPr/>
          </a:p>
        </p:txBody>
      </p:sp>
      <p:sp>
        <p:nvSpPr>
          <p:cNvPr id="3" name="object 3"/>
          <p:cNvSpPr txBox="1"/>
          <p:nvPr/>
        </p:nvSpPr>
        <p:spPr>
          <a:xfrm>
            <a:off x="946424" y="365121"/>
            <a:ext cx="977900" cy="1746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Trebuchet MS"/>
                <a:cs typeface="Trebuchet MS"/>
              </a:rPr>
              <a:t>6.7</a:t>
            </a:r>
            <a:r>
              <a:rPr sz="950" b="1" spc="-35" dirty="0">
                <a:solidFill>
                  <a:srgbClr val="333333"/>
                </a:solidFill>
                <a:latin typeface="Trebuchet MS"/>
                <a:cs typeface="Trebuchet MS"/>
              </a:rPr>
              <a:t> </a:t>
            </a:r>
            <a:r>
              <a:rPr sz="950" b="1" spc="25" dirty="0">
                <a:solidFill>
                  <a:srgbClr val="333333"/>
                </a:solidFill>
                <a:latin typeface="微软雅黑"/>
                <a:cs typeface="微软雅黑"/>
              </a:rPr>
              <a:t>磁盘容量配额</a:t>
            </a:r>
            <a:endParaRPr sz="950">
              <a:latin typeface="微软雅黑"/>
              <a:cs typeface="微软雅黑"/>
            </a:endParaRPr>
          </a:p>
        </p:txBody>
      </p:sp>
      <p:grpSp>
        <p:nvGrpSpPr>
          <p:cNvPr id="4" name="object 4"/>
          <p:cNvGrpSpPr/>
          <p:nvPr/>
        </p:nvGrpSpPr>
        <p:grpSpPr>
          <a:xfrm>
            <a:off x="959124" y="3198513"/>
            <a:ext cx="5651500" cy="2211070"/>
            <a:chOff x="959124" y="3198513"/>
            <a:chExt cx="5651500" cy="2211070"/>
          </a:xfrm>
        </p:grpSpPr>
        <p:sp>
          <p:nvSpPr>
            <p:cNvPr id="5" name="object 5"/>
            <p:cNvSpPr/>
            <p:nvPr/>
          </p:nvSpPr>
          <p:spPr>
            <a:xfrm>
              <a:off x="963889" y="3203278"/>
              <a:ext cx="5641975" cy="2201545"/>
            </a:xfrm>
            <a:custGeom>
              <a:avLst/>
              <a:gdLst/>
              <a:ahLst/>
              <a:cxnLst/>
              <a:rect l="l" t="t" r="r" b="b"/>
              <a:pathLst>
                <a:path w="5641975" h="2201545">
                  <a:moveTo>
                    <a:pt x="5620752" y="2201259"/>
                  </a:moveTo>
                  <a:lnTo>
                    <a:pt x="20659" y="2201259"/>
                  </a:lnTo>
                  <a:lnTo>
                    <a:pt x="17629" y="2200630"/>
                  </a:lnTo>
                  <a:lnTo>
                    <a:pt x="0" y="2180600"/>
                  </a:lnTo>
                  <a:lnTo>
                    <a:pt x="0" y="2177474"/>
                  </a:lnTo>
                  <a:lnTo>
                    <a:pt x="0" y="20621"/>
                  </a:lnTo>
                  <a:lnTo>
                    <a:pt x="20659" y="0"/>
                  </a:lnTo>
                  <a:lnTo>
                    <a:pt x="5620752" y="0"/>
                  </a:lnTo>
                  <a:lnTo>
                    <a:pt x="5641421" y="20621"/>
                  </a:lnTo>
                  <a:lnTo>
                    <a:pt x="5641421" y="2180600"/>
                  </a:lnTo>
                  <a:lnTo>
                    <a:pt x="5623792" y="2200630"/>
                  </a:lnTo>
                  <a:lnTo>
                    <a:pt x="5620752" y="2201259"/>
                  </a:lnTo>
                  <a:close/>
                </a:path>
              </a:pathLst>
            </a:custGeom>
            <a:solidFill>
              <a:srgbClr val="F8F8F8"/>
            </a:solidFill>
          </p:spPr>
          <p:txBody>
            <a:bodyPr wrap="square" lIns="0" tIns="0" rIns="0" bIns="0" rtlCol="0"/>
            <a:lstStyle/>
            <a:p>
              <a:endParaRPr/>
            </a:p>
          </p:txBody>
        </p:sp>
        <p:sp>
          <p:nvSpPr>
            <p:cNvPr id="6" name="object 6"/>
            <p:cNvSpPr/>
            <p:nvPr/>
          </p:nvSpPr>
          <p:spPr>
            <a:xfrm>
              <a:off x="963889" y="3203278"/>
              <a:ext cx="5641975" cy="2201545"/>
            </a:xfrm>
            <a:custGeom>
              <a:avLst/>
              <a:gdLst/>
              <a:ahLst/>
              <a:cxnLst/>
              <a:rect l="l" t="t" r="r" b="b"/>
              <a:pathLst>
                <a:path w="5641975" h="2201545">
                  <a:moveTo>
                    <a:pt x="0" y="2177474"/>
                  </a:moveTo>
                  <a:lnTo>
                    <a:pt x="0" y="23823"/>
                  </a:lnTo>
                  <a:lnTo>
                    <a:pt x="0" y="20621"/>
                  </a:lnTo>
                  <a:lnTo>
                    <a:pt x="600" y="17572"/>
                  </a:lnTo>
                  <a:lnTo>
                    <a:pt x="1810" y="14627"/>
                  </a:lnTo>
                  <a:lnTo>
                    <a:pt x="3020" y="11721"/>
                  </a:lnTo>
                  <a:lnTo>
                    <a:pt x="4745" y="9157"/>
                  </a:lnTo>
                  <a:lnTo>
                    <a:pt x="6975" y="6956"/>
                  </a:lnTo>
                  <a:lnTo>
                    <a:pt x="9214" y="4726"/>
                  </a:lnTo>
                  <a:lnTo>
                    <a:pt x="11787" y="3011"/>
                  </a:lnTo>
                  <a:lnTo>
                    <a:pt x="14703" y="1791"/>
                  </a:lnTo>
                  <a:lnTo>
                    <a:pt x="17629" y="600"/>
                  </a:lnTo>
                  <a:lnTo>
                    <a:pt x="20659" y="0"/>
                  </a:lnTo>
                  <a:lnTo>
                    <a:pt x="23823" y="0"/>
                  </a:lnTo>
                  <a:lnTo>
                    <a:pt x="5617597" y="0"/>
                  </a:lnTo>
                  <a:lnTo>
                    <a:pt x="5620752" y="0"/>
                  </a:lnTo>
                  <a:lnTo>
                    <a:pt x="5623792" y="600"/>
                  </a:lnTo>
                  <a:lnTo>
                    <a:pt x="5626717" y="1791"/>
                  </a:lnTo>
                  <a:lnTo>
                    <a:pt x="5629633" y="3011"/>
                  </a:lnTo>
                  <a:lnTo>
                    <a:pt x="5632206" y="4726"/>
                  </a:lnTo>
                  <a:lnTo>
                    <a:pt x="5634446" y="6956"/>
                  </a:lnTo>
                  <a:lnTo>
                    <a:pt x="5636675" y="9157"/>
                  </a:lnTo>
                  <a:lnTo>
                    <a:pt x="5638400" y="11721"/>
                  </a:lnTo>
                  <a:lnTo>
                    <a:pt x="5639610" y="14627"/>
                  </a:lnTo>
                  <a:lnTo>
                    <a:pt x="5640821" y="17572"/>
                  </a:lnTo>
                  <a:lnTo>
                    <a:pt x="5641421" y="20621"/>
                  </a:lnTo>
                  <a:lnTo>
                    <a:pt x="5641421" y="23823"/>
                  </a:lnTo>
                  <a:lnTo>
                    <a:pt x="5641421" y="2177474"/>
                  </a:lnTo>
                  <a:lnTo>
                    <a:pt x="5641421" y="2180600"/>
                  </a:lnTo>
                  <a:lnTo>
                    <a:pt x="5640821" y="2183620"/>
                  </a:lnTo>
                  <a:lnTo>
                    <a:pt x="5617597" y="2201297"/>
                  </a:lnTo>
                  <a:lnTo>
                    <a:pt x="23823" y="2201297"/>
                  </a:lnTo>
                  <a:lnTo>
                    <a:pt x="0" y="2180600"/>
                  </a:lnTo>
                  <a:lnTo>
                    <a:pt x="0" y="2177474"/>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3284300"/>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sp>
        <p:nvSpPr>
          <p:cNvPr id="8" name="object 8"/>
          <p:cNvSpPr txBox="1"/>
          <p:nvPr/>
        </p:nvSpPr>
        <p:spPr>
          <a:xfrm>
            <a:off x="946424" y="628117"/>
            <a:ext cx="5664835" cy="349186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本书在前面曾经讲到</a:t>
            </a:r>
            <a:r>
              <a:rPr sz="950" spc="35" dirty="0">
                <a:solidFill>
                  <a:srgbClr val="333333"/>
                </a:solidFill>
                <a:latin typeface="微软雅黑"/>
                <a:cs typeface="微软雅黑"/>
              </a:rPr>
              <a:t>，</a:t>
            </a:r>
            <a:r>
              <a:rPr sz="950" spc="35" dirty="0">
                <a:solidFill>
                  <a:srgbClr val="333333"/>
                </a:solidFill>
                <a:latin typeface="Trebuchet MS"/>
                <a:cs typeface="Trebuchet MS"/>
              </a:rPr>
              <a:t>Linux</a:t>
            </a:r>
            <a:r>
              <a:rPr sz="950" spc="25" dirty="0">
                <a:solidFill>
                  <a:srgbClr val="333333"/>
                </a:solidFill>
                <a:latin typeface="微软雅黑"/>
                <a:cs typeface="微软雅黑"/>
              </a:rPr>
              <a:t>系统的设计初衷就是让许多人一起使用并执行各自的任务，从而成为多用 </a:t>
            </a:r>
            <a:r>
              <a:rPr sz="950" spc="30" dirty="0">
                <a:solidFill>
                  <a:srgbClr val="333333"/>
                </a:solidFill>
                <a:latin typeface="微软雅黑"/>
                <a:cs typeface="微软雅黑"/>
              </a:rPr>
              <a:t> </a:t>
            </a:r>
            <a:r>
              <a:rPr sz="950" spc="25" dirty="0">
                <a:solidFill>
                  <a:srgbClr val="333333"/>
                </a:solidFill>
                <a:latin typeface="微软雅黑"/>
                <a:cs typeface="微软雅黑"/>
              </a:rPr>
              <a:t>户、多任务的操作系统。但是，硬件资源是固定且有限的，如果某些用户不断地在</a:t>
            </a:r>
            <a:r>
              <a:rPr sz="950" spc="35" dirty="0">
                <a:solidFill>
                  <a:srgbClr val="333333"/>
                </a:solidFill>
                <a:latin typeface="Trebuchet MS"/>
                <a:cs typeface="Trebuchet MS"/>
              </a:rPr>
              <a:t>Linux</a:t>
            </a:r>
            <a:r>
              <a:rPr sz="950" spc="20" dirty="0">
                <a:solidFill>
                  <a:srgbClr val="333333"/>
                </a:solidFill>
                <a:latin typeface="微软雅黑"/>
                <a:cs typeface="微软雅黑"/>
              </a:rPr>
              <a:t>系统上创建文件 </a:t>
            </a:r>
            <a:r>
              <a:rPr sz="950" spc="25" dirty="0">
                <a:solidFill>
                  <a:srgbClr val="333333"/>
                </a:solidFill>
                <a:latin typeface="微软雅黑"/>
                <a:cs typeface="微软雅黑"/>
              </a:rPr>
              <a:t>或者存放电影，硬盘空间总有一天会被占满。针对这种情况</a:t>
            </a:r>
            <a:r>
              <a:rPr sz="950" spc="35" dirty="0">
                <a:solidFill>
                  <a:srgbClr val="333333"/>
                </a:solidFill>
                <a:latin typeface="微软雅黑"/>
                <a:cs typeface="微软雅黑"/>
              </a:rPr>
              <a:t>，</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管理员就需要使用磁盘容量配额服务 来限制某位用户或某个用户组针对特定文件夹可以使用的最大硬盘空间或最大文件个数，一旦达到这个 最大值就不再允许继续使用。可以使用</a:t>
            </a:r>
            <a:r>
              <a:rPr sz="950" spc="45" dirty="0">
                <a:solidFill>
                  <a:srgbClr val="333333"/>
                </a:solidFill>
                <a:latin typeface="Trebuchet MS"/>
                <a:cs typeface="Trebuchet MS"/>
              </a:rPr>
              <a:t>quota</a:t>
            </a:r>
            <a:r>
              <a:rPr sz="950" spc="25" dirty="0">
                <a:solidFill>
                  <a:srgbClr val="333333"/>
                </a:solidFill>
                <a:latin typeface="微软雅黑"/>
                <a:cs typeface="微软雅黑"/>
              </a:rPr>
              <a:t>技术进行磁盘容量配额管理，从而限制用户的硬盘可用容 量或所能创建的最大文件个数。</a:t>
            </a:r>
            <a:r>
              <a:rPr sz="950" spc="45" dirty="0">
                <a:solidFill>
                  <a:srgbClr val="333333"/>
                </a:solidFill>
                <a:latin typeface="Trebuchet MS"/>
                <a:cs typeface="Trebuchet MS"/>
              </a:rPr>
              <a:t>quota</a:t>
            </a:r>
            <a:r>
              <a:rPr sz="950" spc="25" dirty="0">
                <a:solidFill>
                  <a:srgbClr val="333333"/>
                </a:solidFill>
                <a:latin typeface="微软雅黑"/>
                <a:cs typeface="微软雅黑"/>
              </a:rPr>
              <a:t>技术还有软限制和硬限制的功能。</a:t>
            </a:r>
            <a:endParaRPr sz="950">
              <a:latin typeface="微软雅黑"/>
              <a:cs typeface="微软雅黑"/>
            </a:endParaRPr>
          </a:p>
          <a:p>
            <a:pPr marL="193675" marR="1127125">
              <a:lnSpc>
                <a:spcPts val="2330"/>
              </a:lnSpc>
              <a:spcBef>
                <a:spcPts val="195"/>
              </a:spcBef>
            </a:pPr>
            <a:r>
              <a:rPr sz="950" spc="20" dirty="0">
                <a:solidFill>
                  <a:srgbClr val="777777"/>
                </a:solidFill>
                <a:latin typeface="微软雅黑"/>
                <a:cs typeface="微软雅黑"/>
              </a:rPr>
              <a:t>软限制：当达到软限制时会提示用户，但仍允许用户在限定的额度内继续使用。 </a:t>
            </a:r>
            <a:r>
              <a:rPr sz="950" spc="25" dirty="0">
                <a:solidFill>
                  <a:srgbClr val="777777"/>
                </a:solidFill>
                <a:latin typeface="微软雅黑"/>
                <a:cs typeface="微软雅黑"/>
              </a:rPr>
              <a:t>硬限制：当达到硬限制时会提示用户，且强制终止用户的操作。</a:t>
            </a:r>
            <a:endParaRPr sz="950">
              <a:latin typeface="微软雅黑"/>
              <a:cs typeface="微软雅黑"/>
            </a:endParaRPr>
          </a:p>
          <a:p>
            <a:pPr marL="12700" marR="34925">
              <a:lnSpc>
                <a:spcPct val="131600"/>
              </a:lnSpc>
              <a:spcBef>
                <a:spcPts val="470"/>
              </a:spcBef>
            </a:pPr>
            <a:r>
              <a:rPr sz="950" spc="50" dirty="0">
                <a:solidFill>
                  <a:srgbClr val="333333"/>
                </a:solidFill>
                <a:latin typeface="Trebuchet MS"/>
                <a:cs typeface="Trebuchet MS"/>
              </a:rPr>
              <a:t>RHEL</a:t>
            </a:r>
            <a:r>
              <a:rPr sz="950" spc="-55"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系统中已经安装了</a:t>
            </a:r>
            <a:r>
              <a:rPr sz="950" spc="45" dirty="0">
                <a:solidFill>
                  <a:srgbClr val="333333"/>
                </a:solidFill>
                <a:latin typeface="Trebuchet MS"/>
                <a:cs typeface="Trebuchet MS"/>
              </a:rPr>
              <a:t>quota</a:t>
            </a:r>
            <a:r>
              <a:rPr sz="950" spc="25" dirty="0">
                <a:solidFill>
                  <a:srgbClr val="333333"/>
                </a:solidFill>
                <a:latin typeface="微软雅黑"/>
                <a:cs typeface="微软雅黑"/>
              </a:rPr>
              <a:t>磁盘容量配额服务程序包，但存储设备却默认没有开启对</a:t>
            </a:r>
            <a:r>
              <a:rPr sz="950" spc="45" dirty="0">
                <a:solidFill>
                  <a:srgbClr val="333333"/>
                </a:solidFill>
                <a:latin typeface="Trebuchet MS"/>
                <a:cs typeface="Trebuchet MS"/>
              </a:rPr>
              <a:t>quota</a:t>
            </a:r>
            <a:r>
              <a:rPr sz="950" spc="25" dirty="0">
                <a:solidFill>
                  <a:srgbClr val="333333"/>
                </a:solidFill>
                <a:latin typeface="微软雅黑"/>
                <a:cs typeface="微软雅黑"/>
              </a:rPr>
              <a:t>技术的 支持，此时需要手动编辑配置文件再重启一次，让系统中的启动目录（</a:t>
            </a:r>
            <a:r>
              <a:rPr sz="950" spc="10" dirty="0">
                <a:solidFill>
                  <a:srgbClr val="333333"/>
                </a:solidFill>
                <a:latin typeface="Trebuchet MS"/>
                <a:cs typeface="Trebuchet MS"/>
              </a:rPr>
              <a:t>/boot</a:t>
            </a:r>
            <a:r>
              <a:rPr sz="950" spc="25" dirty="0">
                <a:solidFill>
                  <a:srgbClr val="333333"/>
                </a:solidFill>
                <a:latin typeface="微软雅黑"/>
                <a:cs typeface="微软雅黑"/>
              </a:rPr>
              <a:t>）能够支持</a:t>
            </a:r>
            <a:r>
              <a:rPr sz="950" spc="45" dirty="0">
                <a:solidFill>
                  <a:srgbClr val="333333"/>
                </a:solidFill>
                <a:latin typeface="Trebuchet MS"/>
                <a:cs typeface="Trebuchet MS"/>
              </a:rPr>
              <a:t>quota</a:t>
            </a:r>
            <a:r>
              <a:rPr sz="950" spc="20" dirty="0">
                <a:solidFill>
                  <a:srgbClr val="333333"/>
                </a:solidFill>
                <a:latin typeface="微软雅黑"/>
                <a:cs typeface="微软雅黑"/>
              </a:rPr>
              <a:t>磁盘配额 </a:t>
            </a:r>
            <a:r>
              <a:rPr sz="950" spc="25" dirty="0">
                <a:solidFill>
                  <a:srgbClr val="333333"/>
                </a:solidFill>
                <a:latin typeface="微软雅黑"/>
                <a:cs typeface="微软雅黑"/>
              </a:rPr>
              <a:t>技术。</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 vim</a:t>
            </a:r>
            <a:r>
              <a:rPr sz="850" spc="20" dirty="0">
                <a:solidFill>
                  <a:srgbClr val="333333"/>
                </a:solidFill>
                <a:latin typeface="Lucida Console"/>
                <a:cs typeface="Lucida Console"/>
              </a:rPr>
              <a:t> </a:t>
            </a:r>
            <a:r>
              <a:rPr sz="850" spc="15" dirty="0">
                <a:solidFill>
                  <a:srgbClr val="333333"/>
                </a:solidFill>
                <a:latin typeface="Lucida Console"/>
                <a:cs typeface="Lucida Console"/>
              </a:rPr>
              <a:t>/etc/fstab## /etc/fstab#</a:t>
            </a:r>
            <a:r>
              <a:rPr sz="850" spc="20" dirty="0">
                <a:solidFill>
                  <a:srgbClr val="333333"/>
                </a:solidFill>
                <a:latin typeface="Lucida Console"/>
                <a:cs typeface="Lucida Console"/>
              </a:rPr>
              <a:t> </a:t>
            </a:r>
            <a:r>
              <a:rPr sz="850" spc="15" dirty="0">
                <a:solidFill>
                  <a:srgbClr val="333333"/>
                </a:solidFill>
                <a:latin typeface="Lucida Console"/>
                <a:cs typeface="Lucida Console"/>
              </a:rPr>
              <a:t>Created by</a:t>
            </a:r>
            <a:r>
              <a:rPr sz="850" spc="20" dirty="0">
                <a:solidFill>
                  <a:srgbClr val="333333"/>
                </a:solidFill>
                <a:latin typeface="Lucida Console"/>
                <a:cs typeface="Lucida Console"/>
              </a:rPr>
              <a:t> </a:t>
            </a:r>
            <a:r>
              <a:rPr sz="850" spc="15" dirty="0">
                <a:solidFill>
                  <a:srgbClr val="333333"/>
                </a:solidFill>
                <a:latin typeface="Lucida Console"/>
                <a:cs typeface="Lucida Console"/>
              </a:rPr>
              <a:t>anaconda on</a:t>
            </a:r>
            <a:r>
              <a:rPr sz="850" spc="20" dirty="0">
                <a:solidFill>
                  <a:srgbClr val="333333"/>
                </a:solidFill>
                <a:latin typeface="Lucida Console"/>
                <a:cs typeface="Lucida Console"/>
              </a:rPr>
              <a:t> </a:t>
            </a:r>
            <a:r>
              <a:rPr sz="850" spc="15" dirty="0">
                <a:solidFill>
                  <a:srgbClr val="333333"/>
                </a:solidFill>
                <a:latin typeface="Lucida Console"/>
                <a:cs typeface="Lucida Console"/>
              </a:rPr>
              <a:t>Tue Jul</a:t>
            </a:r>
            <a:endParaRPr sz="850">
              <a:latin typeface="Lucida Console"/>
              <a:cs typeface="Lucida Console"/>
            </a:endParaRPr>
          </a:p>
          <a:p>
            <a:pPr marL="136525" marR="280670">
              <a:lnSpc>
                <a:spcPct val="132400"/>
              </a:lnSpc>
            </a:pPr>
            <a:r>
              <a:rPr sz="850" spc="15" dirty="0">
                <a:solidFill>
                  <a:srgbClr val="333333"/>
                </a:solidFill>
                <a:latin typeface="Lucida Console"/>
                <a:cs typeface="Lucida Console"/>
              </a:rPr>
              <a:t>21 05:03:40 2020##</a:t>
            </a:r>
            <a:r>
              <a:rPr sz="850" spc="20" dirty="0">
                <a:solidFill>
                  <a:srgbClr val="333333"/>
                </a:solidFill>
                <a:latin typeface="Lucida Console"/>
                <a:cs typeface="Lucida Console"/>
              </a:rPr>
              <a:t> </a:t>
            </a:r>
            <a:r>
              <a:rPr sz="850" spc="15" dirty="0">
                <a:solidFill>
                  <a:srgbClr val="333333"/>
                </a:solidFill>
                <a:latin typeface="Lucida Console"/>
                <a:cs typeface="Lucida Console"/>
              </a:rPr>
              <a:t>Accessible filesystems,</a:t>
            </a:r>
            <a:r>
              <a:rPr sz="850" spc="20" dirty="0">
                <a:solidFill>
                  <a:srgbClr val="333333"/>
                </a:solidFill>
                <a:latin typeface="Lucida Console"/>
                <a:cs typeface="Lucida Console"/>
              </a:rPr>
              <a:t> </a:t>
            </a:r>
            <a:r>
              <a:rPr sz="850" spc="15" dirty="0">
                <a:solidFill>
                  <a:srgbClr val="333333"/>
                </a:solidFill>
                <a:latin typeface="Lucida Console"/>
                <a:cs typeface="Lucida Console"/>
              </a:rPr>
              <a:t>by reference, are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maintained under </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'/dev/disk/'.# See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man pages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fstab(5), findfs(8),</a:t>
            </a:r>
            <a:r>
              <a:rPr sz="850" spc="20" dirty="0">
                <a:solidFill>
                  <a:srgbClr val="333333"/>
                </a:solidFill>
                <a:latin typeface="Lucida Console"/>
                <a:cs typeface="Lucida Console"/>
              </a:rPr>
              <a:t> </a:t>
            </a:r>
            <a:r>
              <a:rPr sz="850" spc="15" dirty="0">
                <a:solidFill>
                  <a:srgbClr val="333333"/>
                </a:solidFill>
                <a:latin typeface="Lucida Console"/>
                <a:cs typeface="Lucida Console"/>
              </a:rPr>
              <a:t>mount(8) and/or</a:t>
            </a:r>
            <a:r>
              <a:rPr sz="850" spc="20" dirty="0">
                <a:solidFill>
                  <a:srgbClr val="333333"/>
                </a:solidFill>
                <a:latin typeface="Lucida Console"/>
                <a:cs typeface="Lucida Console"/>
              </a:rPr>
              <a:t> </a:t>
            </a:r>
            <a:r>
              <a:rPr sz="850" spc="15" dirty="0">
                <a:solidFill>
                  <a:srgbClr val="333333"/>
                </a:solidFill>
                <a:latin typeface="Lucida Console"/>
                <a:cs typeface="Lucida Console"/>
              </a:rPr>
              <a:t>blkid(8) for </a:t>
            </a:r>
            <a:r>
              <a:rPr sz="850" spc="-495" dirty="0">
                <a:solidFill>
                  <a:srgbClr val="333333"/>
                </a:solidFill>
                <a:latin typeface="Lucida Console"/>
                <a:cs typeface="Lucida Console"/>
              </a:rPr>
              <a:t> </a:t>
            </a:r>
            <a:r>
              <a:rPr sz="850" spc="15" dirty="0">
                <a:solidFill>
                  <a:srgbClr val="333333"/>
                </a:solidFill>
                <a:latin typeface="Lucida Console"/>
                <a:cs typeface="Lucida Console"/>
              </a:rPr>
              <a:t>more info.## After</a:t>
            </a:r>
            <a:r>
              <a:rPr sz="850" spc="20" dirty="0">
                <a:solidFill>
                  <a:srgbClr val="333333"/>
                </a:solidFill>
                <a:latin typeface="Lucida Console"/>
                <a:cs typeface="Lucida Console"/>
              </a:rPr>
              <a:t> </a:t>
            </a:r>
            <a:r>
              <a:rPr sz="850" spc="15" dirty="0">
                <a:solidFill>
                  <a:srgbClr val="333333"/>
                </a:solidFill>
                <a:latin typeface="Lucida Console"/>
                <a:cs typeface="Lucida Console"/>
              </a:rPr>
              <a:t>editing this file,</a:t>
            </a:r>
            <a:r>
              <a:rPr sz="850" spc="20" dirty="0">
                <a:solidFill>
                  <a:srgbClr val="333333"/>
                </a:solidFill>
                <a:latin typeface="Lucida Console"/>
                <a:cs typeface="Lucida Console"/>
              </a:rPr>
              <a:t> </a:t>
            </a:r>
            <a:r>
              <a:rPr sz="850" spc="15" dirty="0">
                <a:solidFill>
                  <a:srgbClr val="333333"/>
                </a:solidFill>
                <a:latin typeface="Lucida Console"/>
                <a:cs typeface="Lucida Console"/>
              </a:rPr>
              <a:t>run 'systemctl daemon-reload'</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update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systemd# units generated from this file.#/dev/mapper/rhel-root</a:t>
            </a:r>
            <a:endParaRPr sz="850">
              <a:latin typeface="Lucida Console"/>
              <a:cs typeface="Lucida Console"/>
            </a:endParaRPr>
          </a:p>
        </p:txBody>
      </p:sp>
      <p:grpSp>
        <p:nvGrpSpPr>
          <p:cNvPr id="9" name="object 9"/>
          <p:cNvGrpSpPr/>
          <p:nvPr/>
        </p:nvGrpSpPr>
        <p:grpSpPr>
          <a:xfrm>
            <a:off x="959124" y="6457577"/>
            <a:ext cx="5651500" cy="495934"/>
            <a:chOff x="959124" y="6457577"/>
            <a:chExt cx="5651500" cy="495934"/>
          </a:xfrm>
        </p:grpSpPr>
        <p:sp>
          <p:nvSpPr>
            <p:cNvPr id="10" name="object 10"/>
            <p:cNvSpPr/>
            <p:nvPr/>
          </p:nvSpPr>
          <p:spPr>
            <a:xfrm>
              <a:off x="963889" y="6462342"/>
              <a:ext cx="5641975" cy="486409"/>
            </a:xfrm>
            <a:custGeom>
              <a:avLst/>
              <a:gdLst/>
              <a:ahLst/>
              <a:cxnLst/>
              <a:rect l="l" t="t" r="r" b="b"/>
              <a:pathLst>
                <a:path w="5641975" h="486409">
                  <a:moveTo>
                    <a:pt x="5620752" y="485962"/>
                  </a:moveTo>
                  <a:lnTo>
                    <a:pt x="20659" y="485962"/>
                  </a:lnTo>
                  <a:lnTo>
                    <a:pt x="17629" y="485333"/>
                  </a:lnTo>
                  <a:lnTo>
                    <a:pt x="0" y="465302"/>
                  </a:lnTo>
                  <a:lnTo>
                    <a:pt x="0" y="462177"/>
                  </a:lnTo>
                  <a:lnTo>
                    <a:pt x="0" y="20621"/>
                  </a:lnTo>
                  <a:lnTo>
                    <a:pt x="20659" y="0"/>
                  </a:lnTo>
                  <a:lnTo>
                    <a:pt x="5620752" y="0"/>
                  </a:lnTo>
                  <a:lnTo>
                    <a:pt x="5641421" y="20621"/>
                  </a:lnTo>
                  <a:lnTo>
                    <a:pt x="5641421" y="465302"/>
                  </a:lnTo>
                  <a:lnTo>
                    <a:pt x="5623792" y="485333"/>
                  </a:lnTo>
                  <a:lnTo>
                    <a:pt x="5620752" y="485962"/>
                  </a:lnTo>
                  <a:close/>
                </a:path>
              </a:pathLst>
            </a:custGeom>
            <a:solidFill>
              <a:srgbClr val="F8F8F8"/>
            </a:solidFill>
          </p:spPr>
          <p:txBody>
            <a:bodyPr wrap="square" lIns="0" tIns="0" rIns="0" bIns="0" rtlCol="0"/>
            <a:lstStyle/>
            <a:p>
              <a:endParaRPr/>
            </a:p>
          </p:txBody>
        </p:sp>
        <p:sp>
          <p:nvSpPr>
            <p:cNvPr id="11" name="object 11"/>
            <p:cNvSpPr/>
            <p:nvPr/>
          </p:nvSpPr>
          <p:spPr>
            <a:xfrm>
              <a:off x="963889" y="6462342"/>
              <a:ext cx="5641975" cy="486409"/>
            </a:xfrm>
            <a:custGeom>
              <a:avLst/>
              <a:gdLst/>
              <a:ahLst/>
              <a:cxnLst/>
              <a:rect l="l" t="t" r="r" b="b"/>
              <a:pathLst>
                <a:path w="5641975" h="486409">
                  <a:moveTo>
                    <a:pt x="0" y="462177"/>
                  </a:moveTo>
                  <a:lnTo>
                    <a:pt x="0" y="23823"/>
                  </a:lnTo>
                  <a:lnTo>
                    <a:pt x="0" y="20621"/>
                  </a:lnTo>
                  <a:lnTo>
                    <a:pt x="600" y="17534"/>
                  </a:lnTo>
                  <a:lnTo>
                    <a:pt x="1810" y="14589"/>
                  </a:lnTo>
                  <a:lnTo>
                    <a:pt x="3020" y="11721"/>
                  </a:lnTo>
                  <a:lnTo>
                    <a:pt x="4745" y="9157"/>
                  </a:lnTo>
                  <a:lnTo>
                    <a:pt x="6975" y="6927"/>
                  </a:lnTo>
                  <a:lnTo>
                    <a:pt x="9214" y="4650"/>
                  </a:lnTo>
                  <a:lnTo>
                    <a:pt x="11787" y="2944"/>
                  </a:lnTo>
                  <a:lnTo>
                    <a:pt x="14703" y="1753"/>
                  </a:lnTo>
                  <a:lnTo>
                    <a:pt x="17629" y="590"/>
                  </a:lnTo>
                  <a:lnTo>
                    <a:pt x="20659" y="0"/>
                  </a:lnTo>
                  <a:lnTo>
                    <a:pt x="23823" y="0"/>
                  </a:lnTo>
                  <a:lnTo>
                    <a:pt x="5617597" y="0"/>
                  </a:lnTo>
                  <a:lnTo>
                    <a:pt x="5620752" y="0"/>
                  </a:lnTo>
                  <a:lnTo>
                    <a:pt x="5623792" y="590"/>
                  </a:lnTo>
                  <a:lnTo>
                    <a:pt x="5626717" y="1753"/>
                  </a:lnTo>
                  <a:lnTo>
                    <a:pt x="5629633" y="2944"/>
                  </a:lnTo>
                  <a:lnTo>
                    <a:pt x="5632206" y="4650"/>
                  </a:lnTo>
                  <a:lnTo>
                    <a:pt x="5634446" y="6927"/>
                  </a:lnTo>
                  <a:lnTo>
                    <a:pt x="5636675" y="9157"/>
                  </a:lnTo>
                  <a:lnTo>
                    <a:pt x="5638400" y="11721"/>
                  </a:lnTo>
                  <a:lnTo>
                    <a:pt x="5639610" y="14627"/>
                  </a:lnTo>
                  <a:lnTo>
                    <a:pt x="5640821" y="17572"/>
                  </a:lnTo>
                  <a:lnTo>
                    <a:pt x="5641421" y="20621"/>
                  </a:lnTo>
                  <a:lnTo>
                    <a:pt x="5641421" y="23823"/>
                  </a:lnTo>
                  <a:lnTo>
                    <a:pt x="5641421" y="462177"/>
                  </a:lnTo>
                  <a:lnTo>
                    <a:pt x="5641421" y="465302"/>
                  </a:lnTo>
                  <a:lnTo>
                    <a:pt x="5640821" y="468323"/>
                  </a:lnTo>
                  <a:lnTo>
                    <a:pt x="5639610" y="471220"/>
                  </a:lnTo>
                  <a:lnTo>
                    <a:pt x="5638400" y="474127"/>
                  </a:lnTo>
                  <a:lnTo>
                    <a:pt x="5626717" y="484104"/>
                  </a:lnTo>
                  <a:lnTo>
                    <a:pt x="5623792" y="485333"/>
                  </a:lnTo>
                  <a:lnTo>
                    <a:pt x="5620752" y="485962"/>
                  </a:lnTo>
                  <a:lnTo>
                    <a:pt x="5617597" y="486000"/>
                  </a:lnTo>
                  <a:lnTo>
                    <a:pt x="23823" y="486000"/>
                  </a:lnTo>
                  <a:lnTo>
                    <a:pt x="20659" y="485962"/>
                  </a:lnTo>
                  <a:lnTo>
                    <a:pt x="17629" y="485333"/>
                  </a:lnTo>
                  <a:lnTo>
                    <a:pt x="14703" y="484104"/>
                  </a:lnTo>
                  <a:lnTo>
                    <a:pt x="11787" y="482913"/>
                  </a:lnTo>
                  <a:lnTo>
                    <a:pt x="1810" y="471220"/>
                  </a:lnTo>
                  <a:lnTo>
                    <a:pt x="600" y="468323"/>
                  </a:lnTo>
                  <a:lnTo>
                    <a:pt x="0" y="465302"/>
                  </a:lnTo>
                  <a:lnTo>
                    <a:pt x="0" y="462177"/>
                  </a:lnTo>
                  <a:close/>
                </a:path>
              </a:pathLst>
            </a:custGeom>
            <a:ln w="9529">
              <a:solidFill>
                <a:srgbClr val="E7EAEC"/>
              </a:solidFill>
            </a:ln>
          </p:spPr>
          <p:txBody>
            <a:bodyPr wrap="square" lIns="0" tIns="0" rIns="0" bIns="0" rtlCol="0"/>
            <a:lstStyle/>
            <a:p>
              <a:endParaRPr/>
            </a:p>
          </p:txBody>
        </p:sp>
        <p:sp>
          <p:nvSpPr>
            <p:cNvPr id="12" name="object 12"/>
            <p:cNvSpPr/>
            <p:nvPr/>
          </p:nvSpPr>
          <p:spPr>
            <a:xfrm>
              <a:off x="1006771" y="6543365"/>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3" name="object 13"/>
          <p:cNvGrpSpPr/>
          <p:nvPr/>
        </p:nvGrpSpPr>
        <p:grpSpPr>
          <a:xfrm>
            <a:off x="959124" y="7620168"/>
            <a:ext cx="5651500" cy="324485"/>
            <a:chOff x="959124" y="7620168"/>
            <a:chExt cx="5651500" cy="324485"/>
          </a:xfrm>
        </p:grpSpPr>
        <p:sp>
          <p:nvSpPr>
            <p:cNvPr id="14" name="object 14"/>
            <p:cNvSpPr/>
            <p:nvPr/>
          </p:nvSpPr>
          <p:spPr>
            <a:xfrm>
              <a:off x="963889" y="7624932"/>
              <a:ext cx="5641975" cy="314960"/>
            </a:xfrm>
            <a:custGeom>
              <a:avLst/>
              <a:gdLst/>
              <a:ahLst/>
              <a:cxnLst/>
              <a:rect l="l" t="t" r="r" b="b"/>
              <a:pathLst>
                <a:path w="5641975" h="314959">
                  <a:moveTo>
                    <a:pt x="5620752" y="314471"/>
                  </a:moveTo>
                  <a:lnTo>
                    <a:pt x="20659" y="314471"/>
                  </a:lnTo>
                  <a:lnTo>
                    <a:pt x="17629" y="313880"/>
                  </a:lnTo>
                  <a:lnTo>
                    <a:pt x="0" y="293773"/>
                  </a:lnTo>
                  <a:lnTo>
                    <a:pt x="0" y="290647"/>
                  </a:lnTo>
                  <a:lnTo>
                    <a:pt x="0" y="20659"/>
                  </a:lnTo>
                  <a:lnTo>
                    <a:pt x="20659" y="0"/>
                  </a:lnTo>
                  <a:lnTo>
                    <a:pt x="5620752" y="0"/>
                  </a:lnTo>
                  <a:lnTo>
                    <a:pt x="5641421" y="20659"/>
                  </a:lnTo>
                  <a:lnTo>
                    <a:pt x="5641421" y="293773"/>
                  </a:lnTo>
                  <a:lnTo>
                    <a:pt x="5623792" y="313880"/>
                  </a:lnTo>
                  <a:lnTo>
                    <a:pt x="5620752" y="314471"/>
                  </a:lnTo>
                  <a:close/>
                </a:path>
              </a:pathLst>
            </a:custGeom>
            <a:solidFill>
              <a:srgbClr val="F8F8F8"/>
            </a:solidFill>
          </p:spPr>
          <p:txBody>
            <a:bodyPr wrap="square" lIns="0" tIns="0" rIns="0" bIns="0" rtlCol="0"/>
            <a:lstStyle/>
            <a:p>
              <a:endParaRPr/>
            </a:p>
          </p:txBody>
        </p:sp>
        <p:sp>
          <p:nvSpPr>
            <p:cNvPr id="15" name="object 15"/>
            <p:cNvSpPr/>
            <p:nvPr/>
          </p:nvSpPr>
          <p:spPr>
            <a:xfrm>
              <a:off x="963889" y="7624932"/>
              <a:ext cx="5641975" cy="314960"/>
            </a:xfrm>
            <a:custGeom>
              <a:avLst/>
              <a:gdLst/>
              <a:ahLst/>
              <a:cxnLst/>
              <a:rect l="l" t="t" r="r" b="b"/>
              <a:pathLst>
                <a:path w="5641975" h="314959">
                  <a:moveTo>
                    <a:pt x="0" y="290647"/>
                  </a:moveTo>
                  <a:lnTo>
                    <a:pt x="0" y="23823"/>
                  </a:lnTo>
                  <a:lnTo>
                    <a:pt x="0" y="20659"/>
                  </a:lnTo>
                  <a:lnTo>
                    <a:pt x="600" y="17572"/>
                  </a:lnTo>
                  <a:lnTo>
                    <a:pt x="1810" y="14627"/>
                  </a:lnTo>
                  <a:lnTo>
                    <a:pt x="3020" y="11692"/>
                  </a:lnTo>
                  <a:lnTo>
                    <a:pt x="4745" y="9119"/>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27"/>
                  </a:lnTo>
                  <a:lnTo>
                    <a:pt x="5636675" y="9119"/>
                  </a:lnTo>
                  <a:lnTo>
                    <a:pt x="5638400" y="11692"/>
                  </a:lnTo>
                  <a:lnTo>
                    <a:pt x="5639610" y="14627"/>
                  </a:lnTo>
                  <a:lnTo>
                    <a:pt x="5640821" y="17572"/>
                  </a:lnTo>
                  <a:lnTo>
                    <a:pt x="5641421" y="20659"/>
                  </a:lnTo>
                  <a:lnTo>
                    <a:pt x="5641421" y="23823"/>
                  </a:lnTo>
                  <a:lnTo>
                    <a:pt x="5641421" y="290647"/>
                  </a:lnTo>
                  <a:lnTo>
                    <a:pt x="5641421" y="293773"/>
                  </a:lnTo>
                  <a:lnTo>
                    <a:pt x="5640821" y="296794"/>
                  </a:lnTo>
                  <a:lnTo>
                    <a:pt x="5620752" y="314471"/>
                  </a:lnTo>
                  <a:lnTo>
                    <a:pt x="5617597" y="314471"/>
                  </a:lnTo>
                  <a:lnTo>
                    <a:pt x="23823" y="314471"/>
                  </a:lnTo>
                  <a:lnTo>
                    <a:pt x="20659" y="314471"/>
                  </a:lnTo>
                  <a:lnTo>
                    <a:pt x="17629" y="313880"/>
                  </a:lnTo>
                  <a:lnTo>
                    <a:pt x="0" y="293773"/>
                  </a:lnTo>
                  <a:lnTo>
                    <a:pt x="0" y="290647"/>
                  </a:lnTo>
                  <a:close/>
                </a:path>
              </a:pathLst>
            </a:custGeom>
            <a:ln w="9529">
              <a:solidFill>
                <a:srgbClr val="E7EAEC"/>
              </a:solidFill>
            </a:ln>
          </p:spPr>
          <p:txBody>
            <a:bodyPr wrap="square" lIns="0" tIns="0" rIns="0" bIns="0" rtlCol="0"/>
            <a:lstStyle/>
            <a:p>
              <a:endParaRPr/>
            </a:p>
          </p:txBody>
        </p:sp>
        <p:sp>
          <p:nvSpPr>
            <p:cNvPr id="16" name="object 16"/>
            <p:cNvSpPr/>
            <p:nvPr/>
          </p:nvSpPr>
          <p:spPr>
            <a:xfrm>
              <a:off x="1006771" y="7705955"/>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7" name="object 17"/>
          <p:cNvSpPr txBox="1"/>
          <p:nvPr/>
        </p:nvSpPr>
        <p:spPr>
          <a:xfrm>
            <a:off x="946424" y="5516733"/>
            <a:ext cx="5672455" cy="3618229"/>
          </a:xfrm>
          <a:prstGeom prst="rect">
            <a:avLst/>
          </a:prstGeom>
        </p:spPr>
        <p:txBody>
          <a:bodyPr vert="horz" wrap="square" lIns="0" tIns="12065" rIns="0" bIns="0" rtlCol="0">
            <a:spAutoFit/>
          </a:bodyPr>
          <a:lstStyle/>
          <a:p>
            <a:pPr marL="12700" marR="85725">
              <a:lnSpc>
                <a:spcPct val="131600"/>
              </a:lnSpc>
              <a:spcBef>
                <a:spcPts val="95"/>
              </a:spcBef>
            </a:pPr>
            <a:r>
              <a:rPr sz="950" spc="25" dirty="0">
                <a:solidFill>
                  <a:srgbClr val="333333"/>
                </a:solidFill>
                <a:latin typeface="微软雅黑"/>
                <a:cs typeface="微软雅黑"/>
              </a:rPr>
              <a:t>另外，对于学习过早期的</a:t>
            </a:r>
            <a:r>
              <a:rPr sz="950" spc="35" dirty="0">
                <a:solidFill>
                  <a:srgbClr val="333333"/>
                </a:solidFill>
                <a:latin typeface="Trebuchet MS"/>
                <a:cs typeface="Trebuchet MS"/>
              </a:rPr>
              <a:t>Linux</a:t>
            </a:r>
            <a:r>
              <a:rPr sz="950" spc="25" dirty="0">
                <a:solidFill>
                  <a:srgbClr val="333333"/>
                </a:solidFill>
                <a:latin typeface="微软雅黑"/>
                <a:cs typeface="微软雅黑"/>
              </a:rPr>
              <a:t>系统，或者具有</a:t>
            </a:r>
            <a:r>
              <a:rPr sz="950" spc="50" dirty="0">
                <a:solidFill>
                  <a:srgbClr val="333333"/>
                </a:solidFill>
                <a:latin typeface="Trebuchet MS"/>
                <a:cs typeface="Trebuchet MS"/>
              </a:rPr>
              <a:t>RHEL</a:t>
            </a:r>
            <a:r>
              <a:rPr sz="950" spc="229" dirty="0">
                <a:solidFill>
                  <a:srgbClr val="333333"/>
                </a:solidFill>
                <a:latin typeface="Trebuchet MS"/>
                <a:cs typeface="Trebuchet MS"/>
              </a:rPr>
              <a:t> </a:t>
            </a:r>
            <a:r>
              <a:rPr sz="950" spc="-10" dirty="0">
                <a:solidFill>
                  <a:srgbClr val="333333"/>
                </a:solidFill>
                <a:latin typeface="Trebuchet MS"/>
                <a:cs typeface="Trebuchet MS"/>
              </a:rPr>
              <a:t>5/6</a:t>
            </a:r>
            <a:r>
              <a:rPr sz="950" spc="25" dirty="0">
                <a:solidFill>
                  <a:srgbClr val="333333"/>
                </a:solidFill>
                <a:latin typeface="微软雅黑"/>
                <a:cs typeface="微软雅黑"/>
              </a:rPr>
              <a:t>系统使用经验的读者来说，这里需要特别注 意。早期的</a:t>
            </a:r>
            <a:r>
              <a:rPr sz="950" spc="35" dirty="0">
                <a:solidFill>
                  <a:srgbClr val="333333"/>
                </a:solidFill>
                <a:latin typeface="Trebuchet MS"/>
                <a:cs typeface="Trebuchet MS"/>
              </a:rPr>
              <a:t>Linux</a:t>
            </a:r>
            <a:r>
              <a:rPr sz="950" spc="25" dirty="0">
                <a:solidFill>
                  <a:srgbClr val="333333"/>
                </a:solidFill>
                <a:latin typeface="微软雅黑"/>
                <a:cs typeface="微软雅黑"/>
              </a:rPr>
              <a:t>系统要想让硬盘设备支持</a:t>
            </a:r>
            <a:r>
              <a:rPr sz="950" spc="45" dirty="0">
                <a:solidFill>
                  <a:srgbClr val="333333"/>
                </a:solidFill>
                <a:latin typeface="Trebuchet MS"/>
                <a:cs typeface="Trebuchet MS"/>
              </a:rPr>
              <a:t>quota</a:t>
            </a:r>
            <a:r>
              <a:rPr sz="950" spc="25" dirty="0">
                <a:solidFill>
                  <a:srgbClr val="333333"/>
                </a:solidFill>
                <a:latin typeface="微软雅黑"/>
                <a:cs typeface="微软雅黑"/>
              </a:rPr>
              <a:t>磁盘容量配额服务，使用的是</a:t>
            </a:r>
            <a:r>
              <a:rPr sz="950" spc="50" dirty="0">
                <a:solidFill>
                  <a:srgbClr val="333333"/>
                </a:solidFill>
                <a:latin typeface="Trebuchet MS"/>
                <a:cs typeface="Trebuchet MS"/>
              </a:rPr>
              <a:t>usrquota</a:t>
            </a:r>
            <a:r>
              <a:rPr sz="950" spc="25" dirty="0">
                <a:solidFill>
                  <a:srgbClr val="333333"/>
                </a:solidFill>
                <a:latin typeface="微软雅黑"/>
                <a:cs typeface="微软雅黑"/>
              </a:rPr>
              <a:t>参数，而</a:t>
            </a:r>
            <a:r>
              <a:rPr sz="950" spc="40" dirty="0">
                <a:solidFill>
                  <a:srgbClr val="333333"/>
                </a:solidFill>
                <a:latin typeface="Trebuchet MS"/>
                <a:cs typeface="Trebuchet MS"/>
              </a:rPr>
              <a:t>RHEL  </a:t>
            </a:r>
            <a:r>
              <a:rPr sz="950" spc="-10" dirty="0">
                <a:solidFill>
                  <a:srgbClr val="333333"/>
                </a:solidFill>
                <a:latin typeface="Trebuchet MS"/>
                <a:cs typeface="Trebuchet MS"/>
              </a:rPr>
              <a:t>7/8</a:t>
            </a:r>
            <a:r>
              <a:rPr sz="950" spc="25" dirty="0">
                <a:solidFill>
                  <a:srgbClr val="333333"/>
                </a:solidFill>
                <a:latin typeface="微软雅黑"/>
                <a:cs typeface="微软雅黑"/>
              </a:rPr>
              <a:t>系统使用的则是</a:t>
            </a:r>
            <a:r>
              <a:rPr sz="950" spc="50" dirty="0">
                <a:solidFill>
                  <a:srgbClr val="333333"/>
                </a:solidFill>
                <a:latin typeface="Trebuchet MS"/>
                <a:cs typeface="Trebuchet MS"/>
              </a:rPr>
              <a:t>uquota</a:t>
            </a:r>
            <a:r>
              <a:rPr sz="950" spc="25" dirty="0">
                <a:solidFill>
                  <a:srgbClr val="333333"/>
                </a:solidFill>
                <a:latin typeface="微软雅黑"/>
                <a:cs typeface="微软雅黑"/>
              </a:rPr>
              <a:t>参数。在重启系统后使用</a:t>
            </a:r>
            <a:r>
              <a:rPr sz="950" spc="65" dirty="0">
                <a:solidFill>
                  <a:srgbClr val="333333"/>
                </a:solidFill>
                <a:latin typeface="Trebuchet MS"/>
                <a:cs typeface="Trebuchet MS"/>
              </a:rPr>
              <a:t>mount</a:t>
            </a:r>
            <a:r>
              <a:rPr sz="950" spc="25" dirty="0">
                <a:solidFill>
                  <a:srgbClr val="333333"/>
                </a:solidFill>
                <a:latin typeface="微软雅黑"/>
                <a:cs typeface="微软雅黑"/>
              </a:rPr>
              <a:t>命令查看，即可发现</a:t>
            </a:r>
            <a:r>
              <a:rPr sz="950" spc="10" dirty="0">
                <a:solidFill>
                  <a:srgbClr val="333333"/>
                </a:solidFill>
                <a:latin typeface="Trebuchet MS"/>
                <a:cs typeface="Trebuchet MS"/>
              </a:rPr>
              <a:t>/boot</a:t>
            </a:r>
            <a:r>
              <a:rPr sz="950" spc="25" dirty="0">
                <a:solidFill>
                  <a:srgbClr val="333333"/>
                </a:solidFill>
                <a:latin typeface="微软雅黑"/>
                <a:cs typeface="微软雅黑"/>
              </a:rPr>
              <a:t>目录已经支持 </a:t>
            </a:r>
            <a:r>
              <a:rPr sz="950" spc="45" dirty="0">
                <a:solidFill>
                  <a:srgbClr val="333333"/>
                </a:solidFill>
                <a:latin typeface="Trebuchet MS"/>
                <a:cs typeface="Trebuchet MS"/>
              </a:rPr>
              <a:t>quota</a:t>
            </a:r>
            <a:r>
              <a:rPr sz="950" spc="25" dirty="0">
                <a:solidFill>
                  <a:srgbClr val="333333"/>
                </a:solidFill>
                <a:latin typeface="微软雅黑"/>
                <a:cs typeface="微软雅黑"/>
              </a:rPr>
              <a:t>磁盘配额技术了：</a:t>
            </a:r>
            <a:endParaRPr sz="950">
              <a:latin typeface="微软雅黑"/>
              <a:cs typeface="微软雅黑"/>
            </a:endParaRPr>
          </a:p>
          <a:p>
            <a:pPr>
              <a:lnSpc>
                <a:spcPct val="100000"/>
              </a:lnSpc>
              <a:spcBef>
                <a:spcPts val="45"/>
              </a:spcBef>
            </a:pPr>
            <a:endParaRPr sz="900">
              <a:latin typeface="微软雅黑"/>
              <a:cs typeface="微软雅黑"/>
            </a:endParaRPr>
          </a:p>
          <a:p>
            <a:pPr marL="136525" marR="1161415">
              <a:lnSpc>
                <a:spcPct val="132400"/>
              </a:lnSpc>
            </a:pPr>
            <a:r>
              <a:rPr sz="850" spc="15" dirty="0">
                <a:solidFill>
                  <a:srgbClr val="333333"/>
                </a:solidFill>
                <a:latin typeface="Lucida Console"/>
                <a:cs typeface="Lucida Console"/>
              </a:rPr>
              <a:t>[root@linuxprobe ~]# mount | grep boot/dev/sda1 on /boot type xfs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(rw,relatime,seclabel,attr2,inode64,usrquota)</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6515">
              <a:lnSpc>
                <a:spcPct val="131600"/>
              </a:lnSpc>
            </a:pPr>
            <a:r>
              <a:rPr sz="950" spc="25" dirty="0">
                <a:solidFill>
                  <a:srgbClr val="333333"/>
                </a:solidFill>
                <a:latin typeface="微软雅黑"/>
                <a:cs typeface="微软雅黑"/>
              </a:rPr>
              <a:t>接下来创建一个用于检查</a:t>
            </a:r>
            <a:r>
              <a:rPr sz="950" spc="45" dirty="0">
                <a:solidFill>
                  <a:srgbClr val="333333"/>
                </a:solidFill>
                <a:latin typeface="Trebuchet MS"/>
                <a:cs typeface="Trebuchet MS"/>
              </a:rPr>
              <a:t>quota</a:t>
            </a:r>
            <a:r>
              <a:rPr sz="950" spc="25" dirty="0">
                <a:solidFill>
                  <a:srgbClr val="333333"/>
                </a:solidFill>
                <a:latin typeface="微软雅黑"/>
                <a:cs typeface="微软雅黑"/>
              </a:rPr>
              <a:t>磁盘容量配额效果的用户</a:t>
            </a:r>
            <a:r>
              <a:rPr sz="950" spc="55" dirty="0">
                <a:solidFill>
                  <a:srgbClr val="333333"/>
                </a:solidFill>
                <a:latin typeface="Trebuchet MS"/>
                <a:cs typeface="Trebuchet MS"/>
              </a:rPr>
              <a:t>tom</a:t>
            </a:r>
            <a:r>
              <a:rPr sz="950" spc="25" dirty="0">
                <a:solidFill>
                  <a:srgbClr val="333333"/>
                </a:solidFill>
                <a:latin typeface="微软雅黑"/>
                <a:cs typeface="微软雅黑"/>
              </a:rPr>
              <a:t>，并针对</a:t>
            </a:r>
            <a:r>
              <a:rPr sz="950" spc="10" dirty="0">
                <a:solidFill>
                  <a:srgbClr val="333333"/>
                </a:solidFill>
                <a:latin typeface="Trebuchet MS"/>
                <a:cs typeface="Trebuchet MS"/>
              </a:rPr>
              <a:t>/boot</a:t>
            </a:r>
            <a:r>
              <a:rPr sz="950" spc="20" dirty="0">
                <a:solidFill>
                  <a:srgbClr val="333333"/>
                </a:solidFill>
                <a:latin typeface="微软雅黑"/>
                <a:cs typeface="微软雅黑"/>
              </a:rPr>
              <a:t>目录增加其他人的写权限， </a:t>
            </a:r>
            <a:r>
              <a:rPr sz="950" spc="25" dirty="0">
                <a:solidFill>
                  <a:srgbClr val="333333"/>
                </a:solidFill>
                <a:latin typeface="微软雅黑"/>
                <a:cs typeface="微软雅黑"/>
              </a:rPr>
              <a:t>保证用户能够正常写入数据：</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 useradd tom[root@linuxprobe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 chmod -R</a:t>
            </a:r>
            <a:r>
              <a:rPr sz="850" spc="20" dirty="0">
                <a:solidFill>
                  <a:srgbClr val="333333"/>
                </a:solidFill>
                <a:latin typeface="Lucida Console"/>
                <a:cs typeface="Lucida Console"/>
              </a:rPr>
              <a:t> </a:t>
            </a:r>
            <a:r>
              <a:rPr sz="850" spc="15" dirty="0">
                <a:solidFill>
                  <a:srgbClr val="333333"/>
                </a:solidFill>
                <a:latin typeface="Lucida Console"/>
                <a:cs typeface="Lucida Console"/>
              </a:rPr>
              <a:t>o+w /boot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spc="30" dirty="0">
                <a:solidFill>
                  <a:srgbClr val="333333"/>
                </a:solidFill>
                <a:latin typeface="Trebuchet MS"/>
                <a:cs typeface="Trebuchet MS"/>
              </a:rPr>
              <a:t>xfs_quota</a:t>
            </a:r>
            <a:r>
              <a:rPr sz="950" spc="25" dirty="0">
                <a:solidFill>
                  <a:srgbClr val="333333"/>
                </a:solidFill>
                <a:latin typeface="微软雅黑"/>
                <a:cs typeface="微软雅黑"/>
              </a:rPr>
              <a:t>命令用于管理设备的磁盘容量配额，语法格式为：</a:t>
            </a:r>
            <a:r>
              <a:rPr sz="950" spc="10" dirty="0">
                <a:solidFill>
                  <a:srgbClr val="333333"/>
                </a:solidFill>
                <a:latin typeface="Trebuchet MS"/>
                <a:cs typeface="Trebuchet MS"/>
              </a:rPr>
              <a:t>“xfs_quota</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配额</a:t>
            </a:r>
            <a:r>
              <a:rPr sz="950" spc="-30" dirty="0">
                <a:solidFill>
                  <a:srgbClr val="333333"/>
                </a:solidFill>
                <a:latin typeface="微软雅黑"/>
                <a:cs typeface="微软雅黑"/>
              </a:rPr>
              <a:t> </a:t>
            </a:r>
            <a:r>
              <a:rPr sz="950" spc="25" dirty="0">
                <a:solidFill>
                  <a:srgbClr val="333333"/>
                </a:solidFill>
                <a:latin typeface="微软雅黑"/>
                <a:cs typeface="微软雅黑"/>
              </a:rPr>
              <a:t>文件系统</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这是一个专门针对</a:t>
            </a:r>
            <a:r>
              <a:rPr sz="950" spc="35" dirty="0">
                <a:solidFill>
                  <a:srgbClr val="333333"/>
                </a:solidFill>
                <a:latin typeface="Trebuchet MS"/>
                <a:cs typeface="Trebuchet MS"/>
              </a:rPr>
              <a:t>XFS</a:t>
            </a:r>
            <a:r>
              <a:rPr sz="950" spc="25" dirty="0">
                <a:solidFill>
                  <a:srgbClr val="333333"/>
                </a:solidFill>
                <a:latin typeface="微软雅黑"/>
                <a:cs typeface="微软雅黑"/>
              </a:rPr>
              <a:t>文件系统来管理</a:t>
            </a:r>
            <a:r>
              <a:rPr sz="950" spc="45" dirty="0">
                <a:solidFill>
                  <a:srgbClr val="333333"/>
                </a:solidFill>
                <a:latin typeface="Trebuchet MS"/>
                <a:cs typeface="Trebuchet MS"/>
              </a:rPr>
              <a:t>quota</a:t>
            </a:r>
            <a:r>
              <a:rPr sz="950" spc="25" dirty="0">
                <a:solidFill>
                  <a:srgbClr val="333333"/>
                </a:solidFill>
                <a:latin typeface="微软雅黑"/>
                <a:cs typeface="微软雅黑"/>
              </a:rPr>
              <a:t>磁盘容量配额服务而设计的命令，其中</a:t>
            </a:r>
            <a:r>
              <a:rPr sz="950" spc="-10" dirty="0">
                <a:solidFill>
                  <a:srgbClr val="333333"/>
                </a:solidFill>
                <a:latin typeface="微软雅黑"/>
                <a:cs typeface="微软雅黑"/>
              </a:rPr>
              <a:t>，</a:t>
            </a:r>
            <a:r>
              <a:rPr sz="950" spc="-10" dirty="0">
                <a:solidFill>
                  <a:srgbClr val="333333"/>
                </a:solidFill>
                <a:latin typeface="Trebuchet MS"/>
                <a:cs typeface="Trebuchet MS"/>
              </a:rPr>
              <a:t>-c</a:t>
            </a:r>
            <a:r>
              <a:rPr sz="950" spc="25" dirty="0">
                <a:solidFill>
                  <a:srgbClr val="333333"/>
                </a:solidFill>
                <a:latin typeface="微软雅黑"/>
                <a:cs typeface="微软雅黑"/>
              </a:rPr>
              <a:t>参数用于以参数 的形式设置要执行的命令；</a:t>
            </a:r>
            <a:r>
              <a:rPr sz="950" dirty="0">
                <a:solidFill>
                  <a:srgbClr val="333333"/>
                </a:solidFill>
                <a:latin typeface="Trebuchet MS"/>
                <a:cs typeface="Trebuchet MS"/>
              </a:rPr>
              <a:t>-x</a:t>
            </a:r>
            <a:r>
              <a:rPr sz="950" spc="25" dirty="0">
                <a:solidFill>
                  <a:srgbClr val="333333"/>
                </a:solidFill>
                <a:latin typeface="微软雅黑"/>
                <a:cs typeface="微软雅黑"/>
              </a:rPr>
              <a:t>参数是专家模式，让运维人员能够对</a:t>
            </a:r>
            <a:r>
              <a:rPr sz="950" spc="45" dirty="0">
                <a:solidFill>
                  <a:srgbClr val="333333"/>
                </a:solidFill>
                <a:latin typeface="Trebuchet MS"/>
                <a:cs typeface="Trebuchet MS"/>
              </a:rPr>
              <a:t>quota</a:t>
            </a:r>
            <a:r>
              <a:rPr sz="950" spc="20" dirty="0">
                <a:solidFill>
                  <a:srgbClr val="333333"/>
                </a:solidFill>
                <a:latin typeface="微软雅黑"/>
                <a:cs typeface="微软雅黑"/>
              </a:rPr>
              <a:t>服务进行更多复杂的配置。接下 </a:t>
            </a:r>
            <a:r>
              <a:rPr sz="950" spc="25" dirty="0">
                <a:solidFill>
                  <a:srgbClr val="333333"/>
                </a:solidFill>
                <a:latin typeface="微软雅黑"/>
                <a:cs typeface="微软雅黑"/>
              </a:rPr>
              <a:t>来使用</a:t>
            </a:r>
            <a:r>
              <a:rPr sz="950" spc="30" dirty="0">
                <a:solidFill>
                  <a:srgbClr val="333333"/>
                </a:solidFill>
                <a:latin typeface="Trebuchet MS"/>
                <a:cs typeface="Trebuchet MS"/>
              </a:rPr>
              <a:t>xfs_quota</a:t>
            </a:r>
            <a:r>
              <a:rPr sz="950" spc="25" dirty="0">
                <a:solidFill>
                  <a:srgbClr val="333333"/>
                </a:solidFill>
                <a:latin typeface="微软雅黑"/>
                <a:cs typeface="微软雅黑"/>
              </a:rPr>
              <a:t>命令来设置用户</a:t>
            </a:r>
            <a:r>
              <a:rPr sz="950" spc="55" dirty="0">
                <a:solidFill>
                  <a:srgbClr val="333333"/>
                </a:solidFill>
                <a:latin typeface="Trebuchet MS"/>
                <a:cs typeface="Trebuchet MS"/>
              </a:rPr>
              <a:t>tom</a:t>
            </a:r>
            <a:r>
              <a:rPr sz="950" spc="25" dirty="0">
                <a:solidFill>
                  <a:srgbClr val="333333"/>
                </a:solidFill>
                <a:latin typeface="微软雅黑"/>
                <a:cs typeface="微软雅黑"/>
              </a:rPr>
              <a:t>对</a:t>
            </a:r>
            <a:r>
              <a:rPr sz="950" spc="10" dirty="0">
                <a:solidFill>
                  <a:srgbClr val="333333"/>
                </a:solidFill>
                <a:latin typeface="Trebuchet MS"/>
                <a:cs typeface="Trebuchet MS"/>
              </a:rPr>
              <a:t>/boot</a:t>
            </a:r>
            <a:r>
              <a:rPr sz="950" spc="25" dirty="0">
                <a:solidFill>
                  <a:srgbClr val="333333"/>
                </a:solidFill>
                <a:latin typeface="微软雅黑"/>
                <a:cs typeface="微软雅黑"/>
              </a:rPr>
              <a:t>目录的</a:t>
            </a:r>
            <a:r>
              <a:rPr sz="950" spc="45" dirty="0">
                <a:solidFill>
                  <a:srgbClr val="333333"/>
                </a:solidFill>
                <a:latin typeface="Trebuchet MS"/>
                <a:cs typeface="Trebuchet MS"/>
              </a:rPr>
              <a:t>quota</a:t>
            </a:r>
            <a:r>
              <a:rPr sz="950" spc="25" dirty="0">
                <a:solidFill>
                  <a:srgbClr val="333333"/>
                </a:solidFill>
                <a:latin typeface="微软雅黑"/>
                <a:cs typeface="微软雅黑"/>
              </a:rPr>
              <a:t>磁盘容量配额。具体的限额控制包括：硬盘 使用量的软限制和硬限制分别为</a:t>
            </a:r>
            <a:r>
              <a:rPr sz="950" spc="120" dirty="0">
                <a:solidFill>
                  <a:srgbClr val="333333"/>
                </a:solidFill>
                <a:latin typeface="Trebuchet MS"/>
                <a:cs typeface="Trebuchet MS"/>
              </a:rPr>
              <a:t>3MB</a:t>
            </a:r>
            <a:r>
              <a:rPr sz="950" spc="25" dirty="0">
                <a:solidFill>
                  <a:srgbClr val="333333"/>
                </a:solidFill>
                <a:latin typeface="微软雅黑"/>
                <a:cs typeface="微软雅黑"/>
              </a:rPr>
              <a:t>和</a:t>
            </a:r>
            <a:r>
              <a:rPr sz="950" spc="95" dirty="0">
                <a:solidFill>
                  <a:srgbClr val="333333"/>
                </a:solidFill>
                <a:latin typeface="Trebuchet MS"/>
                <a:cs typeface="Trebuchet MS"/>
              </a:rPr>
              <a:t>6MB</a:t>
            </a:r>
            <a:r>
              <a:rPr sz="950" spc="95" dirty="0">
                <a:solidFill>
                  <a:srgbClr val="333333"/>
                </a:solidFill>
                <a:latin typeface="微软雅黑"/>
                <a:cs typeface="微软雅黑"/>
              </a:rPr>
              <a:t>；</a:t>
            </a:r>
            <a:r>
              <a:rPr sz="950" spc="25" dirty="0">
                <a:solidFill>
                  <a:srgbClr val="333333"/>
                </a:solidFill>
                <a:latin typeface="微软雅黑"/>
                <a:cs typeface="微软雅黑"/>
              </a:rPr>
              <a:t>创建文件数量的软限制和硬限制分别为</a:t>
            </a:r>
            <a:r>
              <a:rPr sz="950" spc="55" dirty="0">
                <a:solidFill>
                  <a:srgbClr val="333333"/>
                </a:solidFill>
                <a:latin typeface="Trebuchet MS"/>
                <a:cs typeface="Trebuchet MS"/>
              </a:rPr>
              <a:t>3</a:t>
            </a:r>
            <a:r>
              <a:rPr sz="950" spc="25" dirty="0">
                <a:solidFill>
                  <a:srgbClr val="333333"/>
                </a:solidFill>
                <a:latin typeface="微软雅黑"/>
                <a:cs typeface="微软雅黑"/>
              </a:rPr>
              <a:t>个和</a:t>
            </a:r>
            <a:r>
              <a:rPr sz="950" spc="55" dirty="0">
                <a:solidFill>
                  <a:srgbClr val="333333"/>
                </a:solidFill>
                <a:latin typeface="Trebuchet MS"/>
                <a:cs typeface="Trebuchet MS"/>
              </a:rPr>
              <a:t>6</a:t>
            </a:r>
            <a:r>
              <a:rPr sz="950" spc="25" dirty="0">
                <a:solidFill>
                  <a:srgbClr val="333333"/>
                </a:solidFill>
                <a:latin typeface="微软雅黑"/>
                <a:cs typeface="微软雅黑"/>
              </a:rPr>
              <a:t>个。</a:t>
            </a:r>
            <a:endParaRPr sz="950">
              <a:latin typeface="微软雅黑"/>
              <a:cs typeface="微软雅黑"/>
            </a:endParaRPr>
          </a:p>
        </p:txBody>
      </p:sp>
      <p:sp>
        <p:nvSpPr>
          <p:cNvPr id="29" name="object 29"/>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49</a:t>
            </a:fld>
            <a:endParaRPr sz="800">
              <a:latin typeface="小哥哥网恋吗"/>
              <a:cs typeface="小哥哥网恋吗"/>
            </a:endParaRPr>
          </a:p>
        </p:txBody>
      </p:sp>
      <p:sp>
        <p:nvSpPr>
          <p:cNvPr id="18" name="object 18"/>
          <p:cNvSpPr txBox="1"/>
          <p:nvPr/>
        </p:nvSpPr>
        <p:spPr>
          <a:xfrm>
            <a:off x="2145111" y="4094313"/>
            <a:ext cx="428625" cy="368935"/>
          </a:xfrm>
          <a:prstGeom prst="rect">
            <a:avLst/>
          </a:prstGeom>
        </p:spPr>
        <p:txBody>
          <a:bodyPr vert="horz" wrap="square" lIns="0" tIns="53975" rIns="0" bIns="0" rtlCol="0">
            <a:spAutoFit/>
          </a:bodyPr>
          <a:lstStyle/>
          <a:p>
            <a:pPr marL="213995">
              <a:lnSpc>
                <a:spcPct val="100000"/>
              </a:lnSpc>
              <a:spcBef>
                <a:spcPts val="425"/>
              </a:spcBef>
            </a:pPr>
            <a:r>
              <a:rPr sz="850" spc="15" dirty="0">
                <a:solidFill>
                  <a:srgbClr val="333333"/>
                </a:solidFill>
                <a:latin typeface="Lucida Console"/>
                <a:cs typeface="Lucida Console"/>
              </a:rPr>
              <a:t>xfs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/boot</a:t>
            </a:r>
            <a:endParaRPr sz="850">
              <a:latin typeface="Lucida Console"/>
              <a:cs typeface="Lucida Console"/>
            </a:endParaRPr>
          </a:p>
        </p:txBody>
      </p:sp>
      <p:sp>
        <p:nvSpPr>
          <p:cNvPr id="19" name="object 19"/>
          <p:cNvSpPr txBox="1"/>
          <p:nvPr/>
        </p:nvSpPr>
        <p:spPr>
          <a:xfrm>
            <a:off x="3824494" y="4094313"/>
            <a:ext cx="2578100" cy="368935"/>
          </a:xfrm>
          <a:prstGeom prst="rect">
            <a:avLst/>
          </a:prstGeom>
        </p:spPr>
        <p:txBody>
          <a:bodyPr vert="horz" wrap="square" lIns="0" tIns="53975" rIns="0" bIns="0" rtlCol="0">
            <a:spAutoFit/>
          </a:bodyPr>
          <a:lstStyle/>
          <a:p>
            <a:pPr marL="415290">
              <a:lnSpc>
                <a:spcPct val="100000"/>
              </a:lnSpc>
              <a:spcBef>
                <a:spcPts val="425"/>
              </a:spcBef>
            </a:pPr>
            <a:r>
              <a:rPr sz="850" spc="15" dirty="0">
                <a:solidFill>
                  <a:srgbClr val="333333"/>
                </a:solidFill>
                <a:latin typeface="Lucida Console"/>
                <a:cs typeface="Lucida Console"/>
              </a:rPr>
              <a:t>1</a:t>
            </a:r>
            <a:r>
              <a:rPr sz="850" spc="-25" dirty="0">
                <a:solidFill>
                  <a:srgbClr val="333333"/>
                </a:solidFill>
                <a:latin typeface="Lucida Console"/>
                <a:cs typeface="Lucida Console"/>
              </a:rPr>
              <a:t> </a:t>
            </a:r>
            <a:r>
              <a:rPr sz="850" spc="15" dirty="0">
                <a:solidFill>
                  <a:srgbClr val="333333"/>
                </a:solidFill>
                <a:latin typeface="Lucida Console"/>
                <a:cs typeface="Lucida Console"/>
              </a:rPr>
              <a:t>1UUID=812b1f7c-8b5b-43da-8c06-</a:t>
            </a:r>
            <a:endParaRPr sz="850">
              <a:latin typeface="Lucida Console"/>
              <a:cs typeface="Lucida Console"/>
            </a:endParaRPr>
          </a:p>
          <a:p>
            <a:pPr marL="12700">
              <a:lnSpc>
                <a:spcPct val="100000"/>
              </a:lnSpc>
              <a:spcBef>
                <a:spcPts val="330"/>
              </a:spcBef>
              <a:tabLst>
                <a:tab pos="1154430" algn="l"/>
              </a:tabLst>
            </a:pPr>
            <a:r>
              <a:rPr sz="850" spc="15" dirty="0">
                <a:solidFill>
                  <a:srgbClr val="333333"/>
                </a:solidFill>
                <a:latin typeface="Lucida Console"/>
                <a:cs typeface="Lucida Console"/>
              </a:rPr>
              <a:t>defaults,uquota	1</a:t>
            </a:r>
            <a:r>
              <a:rPr sz="850" spc="-30" dirty="0">
                <a:solidFill>
                  <a:srgbClr val="333333"/>
                </a:solidFill>
                <a:latin typeface="Lucida Console"/>
                <a:cs typeface="Lucida Console"/>
              </a:rPr>
              <a:t> </a:t>
            </a:r>
            <a:r>
              <a:rPr sz="850" spc="15" dirty="0">
                <a:solidFill>
                  <a:srgbClr val="333333"/>
                </a:solidFill>
                <a:latin typeface="Lucida Console"/>
                <a:cs typeface="Lucida Console"/>
              </a:rPr>
              <a:t>2/dev/mapper/rhel-</a:t>
            </a:r>
            <a:endParaRPr sz="850">
              <a:latin typeface="Lucida Console"/>
              <a:cs typeface="Lucida Console"/>
            </a:endParaRPr>
          </a:p>
        </p:txBody>
      </p:sp>
      <p:sp>
        <p:nvSpPr>
          <p:cNvPr id="20" name="object 20"/>
          <p:cNvSpPr txBox="1"/>
          <p:nvPr/>
        </p:nvSpPr>
        <p:spPr>
          <a:xfrm>
            <a:off x="2951215" y="4094313"/>
            <a:ext cx="697230" cy="540385"/>
          </a:xfrm>
          <a:prstGeom prst="rect">
            <a:avLst/>
          </a:prstGeom>
        </p:spPr>
        <p:txBody>
          <a:bodyPr vert="horz" wrap="square" lIns="0" tIns="12065" rIns="0" bIns="0" rtlCol="0">
            <a:spAutoFit/>
          </a:bodyPr>
          <a:lstStyle/>
          <a:p>
            <a:pPr marL="146685" marR="5080">
              <a:lnSpc>
                <a:spcPct val="132400"/>
              </a:lnSpc>
              <a:spcBef>
                <a:spcPts val="95"/>
              </a:spcBef>
            </a:pPr>
            <a:r>
              <a:rPr sz="850" spc="15" dirty="0">
                <a:solidFill>
                  <a:srgbClr val="333333"/>
                </a:solidFill>
                <a:latin typeface="Lucida Console"/>
                <a:cs typeface="Lucida Console"/>
              </a:rPr>
              <a:t>defaults  xfs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swap</a:t>
            </a:r>
            <a:endParaRPr sz="850">
              <a:latin typeface="Lucida Console"/>
              <a:cs typeface="Lucida Console"/>
            </a:endParaRPr>
          </a:p>
        </p:txBody>
      </p:sp>
      <p:sp>
        <p:nvSpPr>
          <p:cNvPr id="21" name="object 21"/>
          <p:cNvSpPr txBox="1"/>
          <p:nvPr/>
        </p:nvSpPr>
        <p:spPr>
          <a:xfrm>
            <a:off x="3891670" y="4475084"/>
            <a:ext cx="1973580" cy="159385"/>
          </a:xfrm>
          <a:prstGeom prst="rect">
            <a:avLst/>
          </a:prstGeom>
        </p:spPr>
        <p:txBody>
          <a:bodyPr vert="horz" wrap="square" lIns="0" tIns="15875" rIns="0" bIns="0" rtlCol="0">
            <a:spAutoFit/>
          </a:bodyPr>
          <a:lstStyle/>
          <a:p>
            <a:pPr marL="12700">
              <a:lnSpc>
                <a:spcPct val="100000"/>
              </a:lnSpc>
              <a:spcBef>
                <a:spcPts val="125"/>
              </a:spcBef>
              <a:tabLst>
                <a:tab pos="751205" algn="l"/>
                <a:tab pos="1892935" algn="l"/>
              </a:tabLst>
            </a:pPr>
            <a:r>
              <a:rPr sz="850" spc="15" dirty="0">
                <a:solidFill>
                  <a:srgbClr val="333333"/>
                </a:solidFill>
                <a:latin typeface="Lucida Console"/>
                <a:cs typeface="Lucida Console"/>
              </a:rPr>
              <a:t>swap	defaults	0</a:t>
            </a:r>
            <a:endParaRPr sz="850">
              <a:latin typeface="Lucida Console"/>
              <a:cs typeface="Lucida Console"/>
            </a:endParaRPr>
          </a:p>
        </p:txBody>
      </p:sp>
      <p:sp>
        <p:nvSpPr>
          <p:cNvPr id="22" name="object 22"/>
          <p:cNvSpPr txBox="1"/>
          <p:nvPr/>
        </p:nvSpPr>
        <p:spPr>
          <a:xfrm>
            <a:off x="1070306" y="4094313"/>
            <a:ext cx="831850" cy="711835"/>
          </a:xfrm>
          <a:prstGeom prst="rect">
            <a:avLst/>
          </a:prstGeom>
        </p:spPr>
        <p:txBody>
          <a:bodyPr vert="horz" wrap="square" lIns="0" tIns="12065" rIns="0" bIns="0" rtlCol="0">
            <a:spAutoFit/>
          </a:bodyPr>
          <a:lstStyle/>
          <a:p>
            <a:pPr marL="12700" marR="5080" indent="335280">
              <a:lnSpc>
                <a:spcPct val="132400"/>
              </a:lnSpc>
              <a:spcBef>
                <a:spcPts val="95"/>
              </a:spcBef>
            </a:pP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b9999e0fe48b  swap </a:t>
            </a:r>
            <a:r>
              <a:rPr sz="850" spc="20" dirty="0">
                <a:solidFill>
                  <a:srgbClr val="333333"/>
                </a:solidFill>
                <a:latin typeface="Lucida Console"/>
                <a:cs typeface="Lucida Console"/>
              </a:rPr>
              <a:t> </a:t>
            </a:r>
            <a:r>
              <a:rPr sz="850" spc="15" dirty="0">
                <a:solidFill>
                  <a:srgbClr val="333333"/>
                </a:solidFill>
                <a:latin typeface="Lucida Console"/>
                <a:cs typeface="Lucida Console"/>
              </a:rPr>
              <a:t>0/dev/cdrom</a:t>
            </a:r>
            <a:endParaRPr sz="850">
              <a:latin typeface="Lucida Console"/>
              <a:cs typeface="Lucida Console"/>
            </a:endParaRPr>
          </a:p>
        </p:txBody>
      </p:sp>
      <p:sp>
        <p:nvSpPr>
          <p:cNvPr id="23" name="object 23"/>
          <p:cNvSpPr txBox="1"/>
          <p:nvPr/>
        </p:nvSpPr>
        <p:spPr>
          <a:xfrm>
            <a:off x="1473358" y="4818121"/>
            <a:ext cx="89916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r>
              <a:rPr sz="850" spc="-25" dirty="0">
                <a:solidFill>
                  <a:srgbClr val="333333"/>
                </a:solidFill>
                <a:latin typeface="Lucida Console"/>
                <a:cs typeface="Lucida Console"/>
              </a:rPr>
              <a:t> </a:t>
            </a:r>
            <a:r>
              <a:rPr sz="850" spc="15" dirty="0">
                <a:solidFill>
                  <a:srgbClr val="333333"/>
                </a:solidFill>
                <a:latin typeface="Lucida Console"/>
                <a:cs typeface="Lucida Console"/>
              </a:rPr>
              <a:t>0</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/dev/sdb1</a:t>
            </a:r>
            <a:endParaRPr sz="850">
              <a:latin typeface="Lucida Console"/>
              <a:cs typeface="Lucida Console"/>
            </a:endParaRPr>
          </a:p>
        </p:txBody>
      </p:sp>
      <p:sp>
        <p:nvSpPr>
          <p:cNvPr id="24" name="object 24"/>
          <p:cNvSpPr txBox="1"/>
          <p:nvPr/>
        </p:nvSpPr>
        <p:spPr>
          <a:xfrm>
            <a:off x="4160371" y="4608869"/>
            <a:ext cx="1436370" cy="368935"/>
          </a:xfrm>
          <a:prstGeom prst="rect">
            <a:avLst/>
          </a:prstGeom>
        </p:spPr>
        <p:txBody>
          <a:bodyPr vert="horz" wrap="square" lIns="0" tIns="53975" rIns="0" bIns="0" rtlCol="0">
            <a:spAutoFit/>
          </a:bodyPr>
          <a:lstStyle/>
          <a:p>
            <a:pPr marL="12700">
              <a:lnSpc>
                <a:spcPct val="100000"/>
              </a:lnSpc>
              <a:spcBef>
                <a:spcPts val="425"/>
              </a:spcBef>
              <a:tabLst>
                <a:tab pos="952500" algn="l"/>
              </a:tabLst>
            </a:pPr>
            <a:r>
              <a:rPr sz="850" spc="15" dirty="0">
                <a:solidFill>
                  <a:srgbClr val="333333"/>
                </a:solidFill>
                <a:latin typeface="Lucida Console"/>
                <a:cs typeface="Lucida Console"/>
              </a:rPr>
              <a:t>/media/cdrom	iso9660</a:t>
            </a:r>
            <a:endParaRPr sz="850">
              <a:latin typeface="Lucida Console"/>
              <a:cs typeface="Lucida Console"/>
            </a:endParaRPr>
          </a:p>
          <a:p>
            <a:pPr marL="617220">
              <a:lnSpc>
                <a:spcPct val="100000"/>
              </a:lnSpc>
              <a:spcBef>
                <a:spcPts val="330"/>
              </a:spcBef>
            </a:pPr>
            <a:r>
              <a:rPr sz="850" spc="15" dirty="0">
                <a:solidFill>
                  <a:srgbClr val="333333"/>
                </a:solidFill>
                <a:latin typeface="Lucida Console"/>
                <a:cs typeface="Lucida Console"/>
              </a:rPr>
              <a:t>/newFS</a:t>
            </a:r>
            <a:endParaRPr sz="850">
              <a:latin typeface="Lucida Console"/>
              <a:cs typeface="Lucida Console"/>
            </a:endParaRPr>
          </a:p>
        </p:txBody>
      </p:sp>
      <p:sp>
        <p:nvSpPr>
          <p:cNvPr id="25" name="object 25"/>
          <p:cNvSpPr txBox="1"/>
          <p:nvPr/>
        </p:nvSpPr>
        <p:spPr>
          <a:xfrm>
            <a:off x="5705403" y="4608869"/>
            <a:ext cx="697230" cy="368935"/>
          </a:xfrm>
          <a:prstGeom prst="rect">
            <a:avLst/>
          </a:prstGeom>
        </p:spPr>
        <p:txBody>
          <a:bodyPr vert="horz" wrap="square" lIns="0" tIns="12065" rIns="0" bIns="0" rtlCol="0">
            <a:spAutoFit/>
          </a:bodyPr>
          <a:lstStyle/>
          <a:p>
            <a:pPr marL="12700" marR="5080" indent="133985">
              <a:lnSpc>
                <a:spcPct val="132400"/>
              </a:lnSpc>
              <a:spcBef>
                <a:spcPts val="95"/>
              </a:spcBef>
            </a:pPr>
            <a:r>
              <a:rPr sz="850" spc="15" dirty="0">
                <a:solidFill>
                  <a:srgbClr val="333333"/>
                </a:solidFill>
                <a:latin typeface="Lucida Console"/>
                <a:cs typeface="Lucida Console"/>
              </a:rPr>
              <a:t>defaults  xfs</a:t>
            </a:r>
            <a:endParaRPr sz="850">
              <a:latin typeface="Lucida Console"/>
              <a:cs typeface="Lucida Console"/>
            </a:endParaRPr>
          </a:p>
        </p:txBody>
      </p:sp>
      <p:sp>
        <p:nvSpPr>
          <p:cNvPr id="26" name="object 26"/>
          <p:cNvSpPr txBox="1"/>
          <p:nvPr/>
        </p:nvSpPr>
        <p:spPr>
          <a:xfrm>
            <a:off x="5503877" y="4989640"/>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swap</a:t>
            </a:r>
            <a:endParaRPr sz="850">
              <a:latin typeface="Lucida Console"/>
              <a:cs typeface="Lucida Console"/>
            </a:endParaRPr>
          </a:p>
        </p:txBody>
      </p:sp>
      <p:sp>
        <p:nvSpPr>
          <p:cNvPr id="27" name="object 27"/>
          <p:cNvSpPr txBox="1"/>
          <p:nvPr/>
        </p:nvSpPr>
        <p:spPr>
          <a:xfrm>
            <a:off x="1070306" y="4951906"/>
            <a:ext cx="3989070" cy="368935"/>
          </a:xfrm>
          <a:prstGeom prst="rect">
            <a:avLst/>
          </a:prstGeom>
        </p:spPr>
        <p:txBody>
          <a:bodyPr vert="horz" wrap="square" lIns="0" tIns="53975" rIns="0" bIns="0" rtlCol="0">
            <a:spAutoFit/>
          </a:bodyPr>
          <a:lstStyle/>
          <a:p>
            <a:pPr marL="12700">
              <a:lnSpc>
                <a:spcPct val="100000"/>
              </a:lnSpc>
              <a:spcBef>
                <a:spcPts val="425"/>
              </a:spcBef>
              <a:tabLst>
                <a:tab pos="1154430" algn="l"/>
              </a:tabLst>
            </a:pPr>
            <a:r>
              <a:rPr sz="850" spc="15" dirty="0">
                <a:solidFill>
                  <a:srgbClr val="333333"/>
                </a:solidFill>
                <a:latin typeface="Lucida Console"/>
                <a:cs typeface="Lucida Console"/>
              </a:rPr>
              <a:t>defaults	0</a:t>
            </a:r>
            <a:r>
              <a:rPr sz="850" spc="-20" dirty="0">
                <a:solidFill>
                  <a:srgbClr val="333333"/>
                </a:solidFill>
                <a:latin typeface="Lucida Console"/>
                <a:cs typeface="Lucida Console"/>
              </a:rPr>
              <a:t> </a:t>
            </a:r>
            <a:r>
              <a:rPr sz="850" spc="15" dirty="0">
                <a:solidFill>
                  <a:srgbClr val="333333"/>
                </a:solidFill>
                <a:latin typeface="Lucida Console"/>
                <a:cs typeface="Lucida Console"/>
              </a:rPr>
              <a:t>0</a:t>
            </a:r>
            <a:r>
              <a:rPr sz="850" spc="-15" dirty="0">
                <a:solidFill>
                  <a:srgbClr val="333333"/>
                </a:solidFill>
                <a:latin typeface="Lucida Console"/>
                <a:cs typeface="Lucida Console"/>
              </a:rPr>
              <a:t> </a:t>
            </a:r>
            <a:r>
              <a:rPr sz="850" spc="15" dirty="0">
                <a:solidFill>
                  <a:srgbClr val="333333"/>
                </a:solidFill>
                <a:latin typeface="Lucida Console"/>
                <a:cs typeface="Lucida Console"/>
              </a:rPr>
              <a:t>/dev/sdb2</a:t>
            </a:r>
            <a:endParaRPr sz="850">
              <a:latin typeface="Lucida Console"/>
              <a:cs typeface="Lucida Console"/>
            </a:endParaRPr>
          </a:p>
          <a:p>
            <a:pPr marL="12700">
              <a:lnSpc>
                <a:spcPct val="100000"/>
              </a:lnSpc>
              <a:spcBef>
                <a:spcPts val="330"/>
              </a:spcBef>
              <a:tabLst>
                <a:tab pos="751205" algn="l"/>
                <a:tab pos="1892935" algn="l"/>
              </a:tabLst>
            </a:pPr>
            <a:r>
              <a:rPr sz="850" spc="15" dirty="0">
                <a:solidFill>
                  <a:srgbClr val="333333"/>
                </a:solidFill>
                <a:latin typeface="Lucida Console"/>
                <a:cs typeface="Lucida Console"/>
              </a:rPr>
              <a:t>swap	defaults	0</a:t>
            </a:r>
            <a:r>
              <a:rPr sz="850" dirty="0">
                <a:solidFill>
                  <a:srgbClr val="333333"/>
                </a:solidFill>
                <a:latin typeface="Lucida Console"/>
                <a:cs typeface="Lucida Console"/>
              </a:rPr>
              <a:t> </a:t>
            </a:r>
            <a:r>
              <a:rPr sz="850" spc="15" dirty="0">
                <a:solidFill>
                  <a:srgbClr val="333333"/>
                </a:solidFill>
                <a:latin typeface="Lucida Console"/>
                <a:cs typeface="Lucida Console"/>
              </a:rPr>
              <a:t>0</a:t>
            </a:r>
            <a:r>
              <a:rPr sz="850" spc="5"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reboot</a:t>
            </a:r>
            <a:endParaRPr sz="850">
              <a:latin typeface="Lucida Console"/>
              <a:cs typeface="Lucida Console"/>
            </a:endParaRPr>
          </a:p>
        </p:txBody>
      </p:sp>
      <p:sp>
        <p:nvSpPr>
          <p:cNvPr id="28" name="object 2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2"/>
              </a:rPr>
              <a:t>5/20</a:t>
            </a:r>
            <a:endParaRPr sz="800">
              <a:latin typeface="小哥哥网恋吗"/>
              <a:cs typeface="小哥哥网恋吗"/>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1711947"/>
            <a:ext cx="38735" cy="962660"/>
          </a:xfrm>
          <a:custGeom>
            <a:avLst/>
            <a:gdLst/>
            <a:ahLst/>
            <a:cxnLst/>
            <a:rect l="l" t="t" r="r" b="b"/>
            <a:pathLst>
              <a:path w="38734" h="962660">
                <a:moveTo>
                  <a:pt x="38117" y="962472"/>
                </a:moveTo>
                <a:lnTo>
                  <a:pt x="0" y="962472"/>
                </a:lnTo>
                <a:lnTo>
                  <a:pt x="0" y="0"/>
                </a:lnTo>
                <a:lnTo>
                  <a:pt x="38117" y="0"/>
                </a:lnTo>
                <a:lnTo>
                  <a:pt x="38117" y="962472"/>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7248544"/>
            <a:ext cx="5651500" cy="495934"/>
            <a:chOff x="959124" y="7248544"/>
            <a:chExt cx="5651500" cy="495934"/>
          </a:xfrm>
        </p:grpSpPr>
        <p:sp>
          <p:nvSpPr>
            <p:cNvPr id="4" name="object 4"/>
            <p:cNvSpPr/>
            <p:nvPr/>
          </p:nvSpPr>
          <p:spPr>
            <a:xfrm>
              <a:off x="963889" y="7253309"/>
              <a:ext cx="5641975" cy="486409"/>
            </a:xfrm>
            <a:custGeom>
              <a:avLst/>
              <a:gdLst/>
              <a:ahLst/>
              <a:cxnLst/>
              <a:rect l="l" t="t" r="r" b="b"/>
              <a:pathLst>
                <a:path w="5641975" h="486409">
                  <a:moveTo>
                    <a:pt x="5620752" y="486000"/>
                  </a:moveTo>
                  <a:lnTo>
                    <a:pt x="20659" y="486000"/>
                  </a:lnTo>
                  <a:lnTo>
                    <a:pt x="17629" y="485390"/>
                  </a:lnTo>
                  <a:lnTo>
                    <a:pt x="0" y="465331"/>
                  </a:lnTo>
                  <a:lnTo>
                    <a:pt x="0" y="462177"/>
                  </a:lnTo>
                  <a:lnTo>
                    <a:pt x="0" y="20659"/>
                  </a:lnTo>
                  <a:lnTo>
                    <a:pt x="20659" y="0"/>
                  </a:lnTo>
                  <a:lnTo>
                    <a:pt x="5620752" y="0"/>
                  </a:lnTo>
                  <a:lnTo>
                    <a:pt x="5641421" y="20659"/>
                  </a:lnTo>
                  <a:lnTo>
                    <a:pt x="5641421" y="465331"/>
                  </a:lnTo>
                  <a:lnTo>
                    <a:pt x="5623792" y="485390"/>
                  </a:lnTo>
                  <a:lnTo>
                    <a:pt x="5620752" y="486000"/>
                  </a:lnTo>
                  <a:close/>
                </a:path>
              </a:pathLst>
            </a:custGeom>
            <a:solidFill>
              <a:srgbClr val="F8F8F8"/>
            </a:solidFill>
          </p:spPr>
          <p:txBody>
            <a:bodyPr wrap="square" lIns="0" tIns="0" rIns="0" bIns="0" rtlCol="0"/>
            <a:lstStyle/>
            <a:p>
              <a:endParaRPr/>
            </a:p>
          </p:txBody>
        </p:sp>
        <p:sp>
          <p:nvSpPr>
            <p:cNvPr id="5" name="object 5"/>
            <p:cNvSpPr/>
            <p:nvPr/>
          </p:nvSpPr>
          <p:spPr>
            <a:xfrm>
              <a:off x="963889" y="7253309"/>
              <a:ext cx="5641975" cy="486409"/>
            </a:xfrm>
            <a:custGeom>
              <a:avLst/>
              <a:gdLst/>
              <a:ahLst/>
              <a:cxnLst/>
              <a:rect l="l" t="t" r="r" b="b"/>
              <a:pathLst>
                <a:path w="5641975" h="486409">
                  <a:moveTo>
                    <a:pt x="0" y="462177"/>
                  </a:moveTo>
                  <a:lnTo>
                    <a:pt x="0" y="23823"/>
                  </a:lnTo>
                  <a:lnTo>
                    <a:pt x="0" y="20659"/>
                  </a:lnTo>
                  <a:lnTo>
                    <a:pt x="600" y="17619"/>
                  </a:lnTo>
                  <a:lnTo>
                    <a:pt x="1810" y="14703"/>
                  </a:lnTo>
                  <a:lnTo>
                    <a:pt x="3020" y="11787"/>
                  </a:lnTo>
                  <a:lnTo>
                    <a:pt x="4745" y="9205"/>
                  </a:lnTo>
                  <a:lnTo>
                    <a:pt x="20659" y="0"/>
                  </a:lnTo>
                  <a:lnTo>
                    <a:pt x="23823" y="0"/>
                  </a:lnTo>
                  <a:lnTo>
                    <a:pt x="5617597" y="0"/>
                  </a:lnTo>
                  <a:lnTo>
                    <a:pt x="5620752" y="0"/>
                  </a:lnTo>
                  <a:lnTo>
                    <a:pt x="5623792" y="600"/>
                  </a:lnTo>
                  <a:lnTo>
                    <a:pt x="5639610" y="14703"/>
                  </a:lnTo>
                  <a:lnTo>
                    <a:pt x="5640821" y="17619"/>
                  </a:lnTo>
                  <a:lnTo>
                    <a:pt x="5641421" y="20659"/>
                  </a:lnTo>
                  <a:lnTo>
                    <a:pt x="5641421" y="23823"/>
                  </a:lnTo>
                  <a:lnTo>
                    <a:pt x="5641421" y="462177"/>
                  </a:lnTo>
                  <a:lnTo>
                    <a:pt x="5641421" y="465331"/>
                  </a:lnTo>
                  <a:lnTo>
                    <a:pt x="5640821" y="468371"/>
                  </a:lnTo>
                  <a:lnTo>
                    <a:pt x="5639610" y="471287"/>
                  </a:lnTo>
                  <a:lnTo>
                    <a:pt x="5638400" y="474203"/>
                  </a:lnTo>
                  <a:lnTo>
                    <a:pt x="5620752" y="486000"/>
                  </a:lnTo>
                  <a:lnTo>
                    <a:pt x="5617597" y="486000"/>
                  </a:lnTo>
                  <a:lnTo>
                    <a:pt x="23823" y="486000"/>
                  </a:lnTo>
                  <a:lnTo>
                    <a:pt x="20659" y="486000"/>
                  </a:lnTo>
                  <a:lnTo>
                    <a:pt x="17629" y="485390"/>
                  </a:lnTo>
                  <a:lnTo>
                    <a:pt x="1810" y="471287"/>
                  </a:lnTo>
                  <a:lnTo>
                    <a:pt x="600" y="468371"/>
                  </a:lnTo>
                  <a:lnTo>
                    <a:pt x="0" y="465331"/>
                  </a:lnTo>
                  <a:lnTo>
                    <a:pt x="0" y="462177"/>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7334311"/>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7" name="object 7"/>
          <p:cNvSpPr txBox="1"/>
          <p:nvPr/>
        </p:nvSpPr>
        <p:spPr>
          <a:xfrm>
            <a:off x="857524" y="332739"/>
            <a:ext cx="5885815" cy="8983345"/>
          </a:xfrm>
          <a:prstGeom prst="rect">
            <a:avLst/>
          </a:prstGeom>
        </p:spPr>
        <p:txBody>
          <a:bodyPr vert="horz" wrap="square" lIns="0" tIns="12065" rIns="0" bIns="0" rtlCol="0">
            <a:spAutoFit/>
          </a:bodyPr>
          <a:lstStyle/>
          <a:p>
            <a:pPr marL="101600" marR="93980" indent="-635">
              <a:lnSpc>
                <a:spcPct val="131600"/>
              </a:lnSpc>
              <a:spcBef>
                <a:spcPts val="95"/>
              </a:spcBef>
            </a:pPr>
            <a:r>
              <a:rPr sz="950" spc="25" dirty="0">
                <a:solidFill>
                  <a:srgbClr val="333333"/>
                </a:solidFill>
                <a:latin typeface="微软雅黑"/>
                <a:cs typeface="微软雅黑"/>
              </a:rPr>
              <a:t>总之，</a:t>
            </a:r>
            <a:r>
              <a:rPr sz="950" u="sng" spc="25" dirty="0">
                <a:solidFill>
                  <a:srgbClr val="4183C4"/>
                </a:solidFill>
                <a:uFill>
                  <a:solidFill>
                    <a:srgbClr val="4183C4"/>
                  </a:solidFill>
                </a:uFill>
                <a:latin typeface="微软雅黑"/>
                <a:cs typeface="微软雅黑"/>
                <a:hlinkClick r:id="rId2"/>
              </a:rPr>
              <a:t>刘遄</a:t>
            </a:r>
            <a:r>
              <a:rPr sz="950" spc="25" dirty="0">
                <a:solidFill>
                  <a:srgbClr val="333333"/>
                </a:solidFill>
                <a:latin typeface="微软雅黑"/>
                <a:cs typeface="微软雅黑"/>
              </a:rPr>
              <a:t>老师在培训时都推荐每位学生使用</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管理员权限来学习</a:t>
            </a:r>
            <a:r>
              <a:rPr sz="950" spc="35" dirty="0">
                <a:solidFill>
                  <a:srgbClr val="333333"/>
                </a:solidFill>
                <a:latin typeface="Trebuchet MS"/>
                <a:cs typeface="Trebuchet MS"/>
              </a:rPr>
              <a:t>Linux</a:t>
            </a:r>
            <a:r>
              <a:rPr sz="950" spc="25" dirty="0">
                <a:solidFill>
                  <a:srgbClr val="333333"/>
                </a:solidFill>
                <a:latin typeface="微软雅黑"/>
                <a:cs typeface="微软雅黑"/>
              </a:rPr>
              <a:t>系统，等到工作时再根据生</a:t>
            </a:r>
            <a:r>
              <a:rPr sz="950" spc="-935" dirty="0">
                <a:solidFill>
                  <a:srgbClr val="333333"/>
                </a:solidFill>
                <a:latin typeface="微软雅黑"/>
                <a:cs typeface="微软雅黑"/>
              </a:rPr>
              <a:t>产</a:t>
            </a:r>
            <a:r>
              <a:rPr sz="1200" baseline="34722" dirty="0">
                <a:latin typeface="小哥哥网恋吗"/>
                <a:cs typeface="小哥哥网恋吗"/>
              </a:rPr>
              <a:t>5/20 </a:t>
            </a:r>
            <a:r>
              <a:rPr sz="950" spc="25" dirty="0">
                <a:solidFill>
                  <a:srgbClr val="333333"/>
                </a:solidFill>
                <a:latin typeface="微软雅黑"/>
                <a:cs typeface="微软雅黑"/>
              </a:rPr>
              <a:t>环境决定使用哪个用户权限；这些仅与选择相关，而非技术性问题。</a:t>
            </a:r>
            <a:endParaRPr sz="950">
              <a:latin typeface="微软雅黑"/>
              <a:cs typeface="微软雅黑"/>
            </a:endParaRPr>
          </a:p>
          <a:p>
            <a:pPr marL="101600" marR="193675" indent="-635">
              <a:lnSpc>
                <a:spcPct val="131600"/>
              </a:lnSpc>
              <a:spcBef>
                <a:spcPts val="750"/>
              </a:spcBef>
            </a:pPr>
            <a:r>
              <a:rPr sz="950" spc="25" dirty="0">
                <a:solidFill>
                  <a:srgbClr val="333333"/>
                </a:solidFill>
                <a:latin typeface="微软雅黑"/>
                <a:cs typeface="微软雅黑"/>
              </a:rPr>
              <a:t>另外，很多图书或培训机构的老师会讲到，</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系统中的管理员就是</a:t>
            </a:r>
            <a:r>
              <a:rPr sz="950" spc="35" dirty="0">
                <a:solidFill>
                  <a:srgbClr val="333333"/>
                </a:solidFill>
                <a:latin typeface="Trebuchet MS"/>
                <a:cs typeface="Trebuchet MS"/>
              </a:rPr>
              <a:t>root</a:t>
            </a:r>
            <a:r>
              <a:rPr sz="950" spc="25" dirty="0">
                <a:solidFill>
                  <a:srgbClr val="333333"/>
                </a:solidFill>
                <a:latin typeface="微软雅黑"/>
                <a:cs typeface="微软雅黑"/>
              </a:rPr>
              <a:t>。这其实是错误的，</a:t>
            </a:r>
            <a:r>
              <a:rPr sz="950" spc="35" dirty="0">
                <a:solidFill>
                  <a:srgbClr val="333333"/>
                </a:solidFill>
                <a:latin typeface="Trebuchet MS"/>
                <a:cs typeface="Trebuchet MS"/>
              </a:rPr>
              <a:t>Linux</a:t>
            </a:r>
            <a:r>
              <a:rPr sz="950" spc="15" dirty="0">
                <a:solidFill>
                  <a:srgbClr val="333333"/>
                </a:solidFill>
                <a:latin typeface="微软雅黑"/>
                <a:cs typeface="微软雅黑"/>
              </a:rPr>
              <a:t>系 </a:t>
            </a:r>
            <a:r>
              <a:rPr sz="950" spc="25" dirty="0">
                <a:solidFill>
                  <a:srgbClr val="333333"/>
                </a:solidFill>
                <a:latin typeface="微软雅黑"/>
                <a:cs typeface="微软雅黑"/>
              </a:rPr>
              <a:t>统的管理员之所以是</a:t>
            </a:r>
            <a:r>
              <a:rPr sz="950" spc="35" dirty="0">
                <a:solidFill>
                  <a:srgbClr val="333333"/>
                </a:solidFill>
                <a:latin typeface="Trebuchet MS"/>
                <a:cs typeface="Trebuchet MS"/>
              </a:rPr>
              <a:t>root</a:t>
            </a:r>
            <a:r>
              <a:rPr sz="950" spc="35" dirty="0">
                <a:solidFill>
                  <a:srgbClr val="333333"/>
                </a:solidFill>
                <a:latin typeface="微软雅黑"/>
                <a:cs typeface="微软雅黑"/>
              </a:rPr>
              <a:t>，</a:t>
            </a:r>
            <a:r>
              <a:rPr sz="950" spc="25" dirty="0">
                <a:solidFill>
                  <a:srgbClr val="333333"/>
                </a:solidFill>
                <a:latin typeface="微软雅黑"/>
                <a:cs typeface="微软雅黑"/>
              </a:rPr>
              <a:t>并不是因为它的名字叫</a:t>
            </a:r>
            <a:r>
              <a:rPr sz="950" spc="35" dirty="0">
                <a:solidFill>
                  <a:srgbClr val="333333"/>
                </a:solidFill>
                <a:latin typeface="Trebuchet MS"/>
                <a:cs typeface="Trebuchet MS"/>
              </a:rPr>
              <a:t>root</a:t>
            </a:r>
            <a:r>
              <a:rPr sz="950" spc="35" dirty="0">
                <a:solidFill>
                  <a:srgbClr val="333333"/>
                </a:solidFill>
                <a:latin typeface="微软雅黑"/>
                <a:cs typeface="微软雅黑"/>
              </a:rPr>
              <a:t>，</a:t>
            </a:r>
            <a:r>
              <a:rPr sz="950" spc="25" dirty="0">
                <a:solidFill>
                  <a:srgbClr val="333333"/>
                </a:solidFill>
                <a:latin typeface="微软雅黑"/>
                <a:cs typeface="微软雅黑"/>
              </a:rPr>
              <a:t>而是因为该用户的身份号码即</a:t>
            </a:r>
            <a:r>
              <a:rPr sz="950" spc="60" dirty="0">
                <a:solidFill>
                  <a:srgbClr val="333333"/>
                </a:solidFill>
                <a:latin typeface="Trebuchet MS"/>
                <a:cs typeface="Trebuchet MS"/>
              </a:rPr>
              <a:t>UID</a:t>
            </a:r>
            <a:r>
              <a:rPr sz="950" spc="60" dirty="0">
                <a:solidFill>
                  <a:srgbClr val="333333"/>
                </a:solidFill>
                <a:latin typeface="微软雅黑"/>
                <a:cs typeface="微软雅黑"/>
              </a:rPr>
              <a:t>（</a:t>
            </a:r>
            <a:r>
              <a:rPr sz="950" spc="60" dirty="0">
                <a:solidFill>
                  <a:srgbClr val="333333"/>
                </a:solidFill>
                <a:latin typeface="Trebuchet MS"/>
                <a:cs typeface="Trebuchet MS"/>
              </a:rPr>
              <a:t>User </a:t>
            </a:r>
            <a:r>
              <a:rPr sz="950" spc="65" dirty="0">
                <a:solidFill>
                  <a:srgbClr val="333333"/>
                </a:solidFill>
                <a:latin typeface="Trebuchet MS"/>
                <a:cs typeface="Trebuchet MS"/>
              </a:rPr>
              <a:t> </a:t>
            </a:r>
            <a:r>
              <a:rPr sz="950" spc="20" dirty="0">
                <a:solidFill>
                  <a:srgbClr val="333333"/>
                </a:solidFill>
                <a:latin typeface="Trebuchet MS"/>
                <a:cs typeface="Trebuchet MS"/>
              </a:rPr>
              <a:t>IDentification</a:t>
            </a:r>
            <a:r>
              <a:rPr sz="950" spc="25" dirty="0">
                <a:solidFill>
                  <a:srgbClr val="333333"/>
                </a:solidFill>
                <a:latin typeface="微软雅黑"/>
                <a:cs typeface="微软雅黑"/>
              </a:rPr>
              <a:t>）的数值为</a:t>
            </a:r>
            <a:r>
              <a:rPr sz="950" spc="55" dirty="0">
                <a:solidFill>
                  <a:srgbClr val="333333"/>
                </a:solidFill>
                <a:latin typeface="Trebuchet MS"/>
                <a:cs typeface="Trebuchet MS"/>
              </a:rPr>
              <a:t>0</a:t>
            </a:r>
            <a:r>
              <a:rPr sz="950" spc="25" dirty="0">
                <a:solidFill>
                  <a:srgbClr val="333333"/>
                </a:solidFill>
                <a:latin typeface="微软雅黑"/>
                <a:cs typeface="微软雅黑"/>
              </a:rPr>
              <a:t>。在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a:t>
            </a:r>
            <a:r>
              <a:rPr sz="950" spc="75" dirty="0">
                <a:solidFill>
                  <a:srgbClr val="333333"/>
                </a:solidFill>
                <a:latin typeface="Trebuchet MS"/>
                <a:cs typeface="Trebuchet MS"/>
              </a:rPr>
              <a:t>UID</a:t>
            </a:r>
            <a:r>
              <a:rPr sz="950" spc="20" dirty="0">
                <a:solidFill>
                  <a:srgbClr val="333333"/>
                </a:solidFill>
                <a:latin typeface="微软雅黑"/>
                <a:cs typeface="微软雅黑"/>
              </a:rPr>
              <a:t>就相当于身份证号码一样具有唯一性，因此可通过用 </a:t>
            </a:r>
            <a:r>
              <a:rPr sz="950" spc="25" dirty="0">
                <a:solidFill>
                  <a:srgbClr val="333333"/>
                </a:solidFill>
                <a:latin typeface="微软雅黑"/>
                <a:cs typeface="微软雅黑"/>
              </a:rPr>
              <a:t>户的</a:t>
            </a:r>
            <a:r>
              <a:rPr sz="950" spc="75" dirty="0">
                <a:solidFill>
                  <a:srgbClr val="333333"/>
                </a:solidFill>
                <a:latin typeface="Trebuchet MS"/>
                <a:cs typeface="Trebuchet MS"/>
              </a:rPr>
              <a:t>UID</a:t>
            </a:r>
            <a:r>
              <a:rPr sz="950" spc="25" dirty="0">
                <a:solidFill>
                  <a:srgbClr val="333333"/>
                </a:solidFill>
                <a:latin typeface="微软雅黑"/>
                <a:cs typeface="微软雅黑"/>
              </a:rPr>
              <a:t>值来判断用户身份。在</a:t>
            </a:r>
            <a:r>
              <a:rPr sz="950" spc="50" dirty="0">
                <a:solidFill>
                  <a:srgbClr val="333333"/>
                </a:solidFill>
                <a:latin typeface="Trebuchet MS"/>
                <a:cs typeface="Trebuchet MS"/>
              </a:rPr>
              <a:t>RHEL</a:t>
            </a:r>
            <a:r>
              <a:rPr sz="950" spc="-40"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系统中，用户身份有下面这些。</a:t>
            </a:r>
            <a:endParaRPr sz="950">
              <a:latin typeface="微软雅黑"/>
              <a:cs typeface="微软雅黑"/>
            </a:endParaRPr>
          </a:p>
          <a:p>
            <a:pPr>
              <a:lnSpc>
                <a:spcPct val="100000"/>
              </a:lnSpc>
              <a:spcBef>
                <a:spcPts val="80"/>
              </a:spcBef>
            </a:pPr>
            <a:endParaRPr sz="600">
              <a:latin typeface="微软雅黑"/>
              <a:cs typeface="微软雅黑"/>
            </a:endParaRPr>
          </a:p>
          <a:p>
            <a:pPr marL="282575">
              <a:lnSpc>
                <a:spcPct val="100000"/>
              </a:lnSpc>
            </a:pPr>
            <a:r>
              <a:rPr sz="950" spc="25" dirty="0">
                <a:solidFill>
                  <a:srgbClr val="777777"/>
                </a:solidFill>
                <a:latin typeface="微软雅黑"/>
                <a:cs typeface="微软雅黑"/>
              </a:rPr>
              <a:t>管理员</a:t>
            </a:r>
            <a:r>
              <a:rPr sz="950" spc="75" dirty="0">
                <a:solidFill>
                  <a:srgbClr val="777777"/>
                </a:solidFill>
                <a:latin typeface="Trebuchet MS"/>
                <a:cs typeface="Trebuchet MS"/>
              </a:rPr>
              <a:t>UID</a:t>
            </a:r>
            <a:r>
              <a:rPr sz="950" spc="25" dirty="0">
                <a:solidFill>
                  <a:srgbClr val="777777"/>
                </a:solidFill>
                <a:latin typeface="微软雅黑"/>
                <a:cs typeface="微软雅黑"/>
              </a:rPr>
              <a:t>为</a:t>
            </a:r>
            <a:r>
              <a:rPr sz="950" spc="55" dirty="0">
                <a:solidFill>
                  <a:srgbClr val="777777"/>
                </a:solidFill>
                <a:latin typeface="Trebuchet MS"/>
                <a:cs typeface="Trebuchet MS"/>
              </a:rPr>
              <a:t>0</a:t>
            </a:r>
            <a:r>
              <a:rPr sz="950" spc="25" dirty="0">
                <a:solidFill>
                  <a:srgbClr val="777777"/>
                </a:solidFill>
                <a:latin typeface="微软雅黑"/>
                <a:cs typeface="微软雅黑"/>
              </a:rPr>
              <a:t>：系统的管理员用户。</a:t>
            </a:r>
            <a:endParaRPr sz="950">
              <a:latin typeface="微软雅黑"/>
              <a:cs typeface="微软雅黑"/>
            </a:endParaRPr>
          </a:p>
          <a:p>
            <a:pPr marL="282575" marR="416559">
              <a:lnSpc>
                <a:spcPct val="131600"/>
              </a:lnSpc>
              <a:spcBef>
                <a:spcPts val="750"/>
              </a:spcBef>
            </a:pPr>
            <a:r>
              <a:rPr sz="950" spc="25" dirty="0">
                <a:solidFill>
                  <a:srgbClr val="777777"/>
                </a:solidFill>
                <a:latin typeface="微软雅黑"/>
                <a:cs typeface="微软雅黑"/>
              </a:rPr>
              <a:t>系统用户</a:t>
            </a:r>
            <a:r>
              <a:rPr sz="950" spc="75" dirty="0">
                <a:solidFill>
                  <a:srgbClr val="777777"/>
                </a:solidFill>
                <a:latin typeface="Trebuchet MS"/>
                <a:cs typeface="Trebuchet MS"/>
              </a:rPr>
              <a:t>UID</a:t>
            </a:r>
            <a:r>
              <a:rPr sz="950" spc="25" dirty="0">
                <a:solidFill>
                  <a:srgbClr val="777777"/>
                </a:solidFill>
                <a:latin typeface="微软雅黑"/>
                <a:cs typeface="微软雅黑"/>
              </a:rPr>
              <a:t>为</a:t>
            </a:r>
            <a:r>
              <a:rPr sz="950" spc="55" dirty="0">
                <a:solidFill>
                  <a:srgbClr val="777777"/>
                </a:solidFill>
                <a:latin typeface="Trebuchet MS"/>
                <a:cs typeface="Trebuchet MS"/>
              </a:rPr>
              <a:t>1</a:t>
            </a:r>
            <a:r>
              <a:rPr sz="950" spc="25" dirty="0">
                <a:solidFill>
                  <a:srgbClr val="777777"/>
                </a:solidFill>
                <a:latin typeface="微软雅黑"/>
                <a:cs typeface="微软雅黑"/>
              </a:rPr>
              <a:t>～</a:t>
            </a:r>
            <a:r>
              <a:rPr sz="950" spc="55" dirty="0">
                <a:solidFill>
                  <a:srgbClr val="777777"/>
                </a:solidFill>
                <a:latin typeface="Trebuchet MS"/>
                <a:cs typeface="Trebuchet MS"/>
              </a:rPr>
              <a:t>999</a:t>
            </a:r>
            <a:r>
              <a:rPr sz="950" spc="25" dirty="0">
                <a:solidFill>
                  <a:srgbClr val="777777"/>
                </a:solidFill>
                <a:latin typeface="微软雅黑"/>
                <a:cs typeface="微软雅黑"/>
              </a:rPr>
              <a:t>：</a:t>
            </a:r>
            <a:r>
              <a:rPr sz="950" spc="-30" dirty="0">
                <a:solidFill>
                  <a:srgbClr val="777777"/>
                </a:solidFill>
                <a:latin typeface="微软雅黑"/>
                <a:cs typeface="微软雅黑"/>
              </a:rPr>
              <a:t> </a:t>
            </a:r>
            <a:r>
              <a:rPr sz="950" spc="35" dirty="0">
                <a:solidFill>
                  <a:srgbClr val="777777"/>
                </a:solidFill>
                <a:latin typeface="Trebuchet MS"/>
                <a:cs typeface="Trebuchet MS"/>
              </a:rPr>
              <a:t>Linux</a:t>
            </a:r>
            <a:r>
              <a:rPr sz="950" spc="20" dirty="0">
                <a:solidFill>
                  <a:srgbClr val="777777"/>
                </a:solidFill>
                <a:latin typeface="微软雅黑"/>
                <a:cs typeface="微软雅黑"/>
              </a:rPr>
              <a:t>系统为了避免因某个服务程序出现漏洞而被黑客提权至整台服务 </a:t>
            </a:r>
            <a:r>
              <a:rPr sz="950" spc="25" dirty="0">
                <a:solidFill>
                  <a:srgbClr val="777777"/>
                </a:solidFill>
                <a:latin typeface="微软雅黑"/>
                <a:cs typeface="微软雅黑"/>
              </a:rPr>
              <a:t>器，默认服务程序会有独立的系统用户负责运行，进而有效控制被破坏范围。</a:t>
            </a:r>
            <a:endParaRPr sz="950">
              <a:latin typeface="微软雅黑"/>
              <a:cs typeface="微软雅黑"/>
            </a:endParaRPr>
          </a:p>
          <a:p>
            <a:pPr>
              <a:lnSpc>
                <a:spcPct val="100000"/>
              </a:lnSpc>
              <a:spcBef>
                <a:spcPts val="80"/>
              </a:spcBef>
            </a:pPr>
            <a:endParaRPr sz="600">
              <a:latin typeface="微软雅黑"/>
              <a:cs typeface="微软雅黑"/>
            </a:endParaRPr>
          </a:p>
          <a:p>
            <a:pPr marL="282575">
              <a:lnSpc>
                <a:spcPct val="100000"/>
              </a:lnSpc>
            </a:pPr>
            <a:r>
              <a:rPr sz="950" spc="25" dirty="0">
                <a:solidFill>
                  <a:srgbClr val="777777"/>
                </a:solidFill>
                <a:latin typeface="微软雅黑"/>
                <a:cs typeface="微软雅黑"/>
              </a:rPr>
              <a:t>普通用户</a:t>
            </a:r>
            <a:r>
              <a:rPr sz="950" spc="75" dirty="0">
                <a:solidFill>
                  <a:srgbClr val="777777"/>
                </a:solidFill>
                <a:latin typeface="Trebuchet MS"/>
                <a:cs typeface="Trebuchet MS"/>
              </a:rPr>
              <a:t>UID</a:t>
            </a:r>
            <a:r>
              <a:rPr sz="950" spc="25" dirty="0">
                <a:solidFill>
                  <a:srgbClr val="777777"/>
                </a:solidFill>
                <a:latin typeface="微软雅黑"/>
                <a:cs typeface="微软雅黑"/>
              </a:rPr>
              <a:t>从</a:t>
            </a:r>
            <a:r>
              <a:rPr sz="950" spc="55" dirty="0">
                <a:solidFill>
                  <a:srgbClr val="777777"/>
                </a:solidFill>
                <a:latin typeface="Trebuchet MS"/>
                <a:cs typeface="Trebuchet MS"/>
              </a:rPr>
              <a:t>1000</a:t>
            </a:r>
            <a:r>
              <a:rPr sz="950" spc="25" dirty="0">
                <a:solidFill>
                  <a:srgbClr val="777777"/>
                </a:solidFill>
                <a:latin typeface="微软雅黑"/>
                <a:cs typeface="微软雅黑"/>
              </a:rPr>
              <a:t>开始：是由管理员创建的用于日常工作的用户。</a:t>
            </a:r>
            <a:endParaRPr sz="950">
              <a:latin typeface="微软雅黑"/>
              <a:cs typeface="微软雅黑"/>
            </a:endParaRPr>
          </a:p>
          <a:p>
            <a:pPr marL="101600" marR="231775">
              <a:lnSpc>
                <a:spcPct val="131600"/>
              </a:lnSpc>
              <a:spcBef>
                <a:spcPts val="750"/>
              </a:spcBef>
            </a:pPr>
            <a:r>
              <a:rPr sz="950" spc="25" dirty="0">
                <a:solidFill>
                  <a:srgbClr val="333333"/>
                </a:solidFill>
                <a:latin typeface="微软雅黑"/>
                <a:cs typeface="微软雅黑"/>
              </a:rPr>
              <a:t>需要注意的是，</a:t>
            </a:r>
            <a:r>
              <a:rPr sz="950" spc="75" dirty="0">
                <a:solidFill>
                  <a:srgbClr val="333333"/>
                </a:solidFill>
                <a:latin typeface="Trebuchet MS"/>
                <a:cs typeface="Trebuchet MS"/>
              </a:rPr>
              <a:t>UID</a:t>
            </a:r>
            <a:r>
              <a:rPr sz="950" spc="25" dirty="0">
                <a:solidFill>
                  <a:srgbClr val="333333"/>
                </a:solidFill>
                <a:latin typeface="微软雅黑"/>
                <a:cs typeface="微软雅黑"/>
              </a:rPr>
              <a:t>是不能冲突的，而且管理员创建的普通用户的</a:t>
            </a:r>
            <a:r>
              <a:rPr sz="950" spc="75" dirty="0">
                <a:solidFill>
                  <a:srgbClr val="333333"/>
                </a:solidFill>
                <a:latin typeface="Trebuchet MS"/>
                <a:cs typeface="Trebuchet MS"/>
              </a:rPr>
              <a:t>UID</a:t>
            </a:r>
            <a:r>
              <a:rPr sz="950" spc="25" dirty="0">
                <a:solidFill>
                  <a:srgbClr val="333333"/>
                </a:solidFill>
                <a:latin typeface="微软雅黑"/>
                <a:cs typeface="微软雅黑"/>
              </a:rPr>
              <a:t>默认是从</a:t>
            </a:r>
            <a:r>
              <a:rPr sz="950" spc="55" dirty="0">
                <a:solidFill>
                  <a:srgbClr val="333333"/>
                </a:solidFill>
                <a:latin typeface="Trebuchet MS"/>
                <a:cs typeface="Trebuchet MS"/>
              </a:rPr>
              <a:t>1000</a:t>
            </a:r>
            <a:r>
              <a:rPr sz="950" spc="20" dirty="0">
                <a:solidFill>
                  <a:srgbClr val="333333"/>
                </a:solidFill>
                <a:latin typeface="微软雅黑"/>
                <a:cs typeface="微软雅黑"/>
              </a:rPr>
              <a:t>开始的（即使前面 </a:t>
            </a:r>
            <a:r>
              <a:rPr sz="950" spc="25" dirty="0">
                <a:solidFill>
                  <a:srgbClr val="333333"/>
                </a:solidFill>
                <a:latin typeface="微软雅黑"/>
                <a:cs typeface="微软雅黑"/>
              </a:rPr>
              <a:t>有闲置的号码）。</a:t>
            </a:r>
            <a:endParaRPr sz="950">
              <a:latin typeface="微软雅黑"/>
              <a:cs typeface="微软雅黑"/>
            </a:endParaRPr>
          </a:p>
          <a:p>
            <a:pPr marL="101600" marR="144145">
              <a:lnSpc>
                <a:spcPct val="131600"/>
              </a:lnSpc>
              <a:spcBef>
                <a:spcPts val="750"/>
              </a:spcBef>
            </a:pPr>
            <a:r>
              <a:rPr sz="950" spc="25" dirty="0">
                <a:solidFill>
                  <a:srgbClr val="333333"/>
                </a:solidFill>
                <a:latin typeface="微软雅黑"/>
                <a:cs typeface="微软雅黑"/>
              </a:rPr>
              <a:t>为了方便管理属于同一组的用户</a:t>
            </a:r>
            <a:r>
              <a:rPr sz="950" spc="35" dirty="0">
                <a:solidFill>
                  <a:srgbClr val="333333"/>
                </a:solidFill>
                <a:latin typeface="微软雅黑"/>
                <a:cs typeface="微软雅黑"/>
              </a:rPr>
              <a:t>，</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系统中还引入了用户组的概念。通过使用用户组号码</a:t>
            </a:r>
            <a:r>
              <a:rPr sz="950" spc="50" dirty="0">
                <a:solidFill>
                  <a:srgbClr val="333333"/>
                </a:solidFill>
                <a:latin typeface="微软雅黑"/>
                <a:cs typeface="微软雅黑"/>
              </a:rPr>
              <a:t>（</a:t>
            </a:r>
            <a:r>
              <a:rPr sz="950" spc="50" dirty="0">
                <a:solidFill>
                  <a:srgbClr val="333333"/>
                </a:solidFill>
                <a:latin typeface="Trebuchet MS"/>
                <a:cs typeface="Trebuchet MS"/>
              </a:rPr>
              <a:t>GID</a:t>
            </a:r>
            <a:r>
              <a:rPr sz="950" spc="50" dirty="0">
                <a:solidFill>
                  <a:srgbClr val="333333"/>
                </a:solidFill>
                <a:latin typeface="微软雅黑"/>
                <a:cs typeface="微软雅黑"/>
              </a:rPr>
              <a:t>， </a:t>
            </a:r>
            <a:r>
              <a:rPr sz="950" spc="55" dirty="0">
                <a:solidFill>
                  <a:srgbClr val="333333"/>
                </a:solidFill>
                <a:latin typeface="微软雅黑"/>
                <a:cs typeface="微软雅黑"/>
              </a:rPr>
              <a:t> </a:t>
            </a:r>
            <a:r>
              <a:rPr sz="950" spc="60" dirty="0">
                <a:solidFill>
                  <a:srgbClr val="333333"/>
                </a:solidFill>
                <a:latin typeface="Trebuchet MS"/>
                <a:cs typeface="Trebuchet MS"/>
              </a:rPr>
              <a:t>Group</a:t>
            </a:r>
            <a:r>
              <a:rPr sz="950" spc="-35" dirty="0">
                <a:solidFill>
                  <a:srgbClr val="333333"/>
                </a:solidFill>
                <a:latin typeface="Trebuchet MS"/>
                <a:cs typeface="Trebuchet MS"/>
              </a:rPr>
              <a:t> </a:t>
            </a:r>
            <a:r>
              <a:rPr sz="950" spc="20" dirty="0">
                <a:solidFill>
                  <a:srgbClr val="333333"/>
                </a:solidFill>
                <a:latin typeface="Trebuchet MS"/>
                <a:cs typeface="Trebuchet MS"/>
              </a:rPr>
              <a:t>IDentification</a:t>
            </a:r>
            <a:r>
              <a:rPr sz="950" spc="20" dirty="0">
                <a:solidFill>
                  <a:srgbClr val="333333"/>
                </a:solidFill>
                <a:latin typeface="微软雅黑"/>
                <a:cs typeface="微软雅黑"/>
              </a:rPr>
              <a:t>），可以把多个用户加入到同一个组中，从而方便为组中的用户统一规划权限或指 </a:t>
            </a:r>
            <a:r>
              <a:rPr sz="950" spc="25" dirty="0">
                <a:solidFill>
                  <a:srgbClr val="333333"/>
                </a:solidFill>
                <a:latin typeface="微软雅黑"/>
                <a:cs typeface="微软雅黑"/>
              </a:rPr>
              <a:t>定任务。假设有一个公司中有多个部门，每个部门中又有很多员工，如果只想让员工访问本部门内的资 源，则可以针对部门而非具体的员工来设置权限。例如，通过对技术部门设置权限，使得只有技术部门 的员工可以访问公司的数据库信息等。</a:t>
            </a:r>
            <a:endParaRPr sz="950">
              <a:latin typeface="微软雅黑"/>
              <a:cs typeface="微软雅黑"/>
            </a:endParaRPr>
          </a:p>
          <a:p>
            <a:pPr marL="101600" marR="137160">
              <a:lnSpc>
                <a:spcPct val="131600"/>
              </a:lnSpc>
              <a:spcBef>
                <a:spcPts val="825"/>
              </a:spcBef>
            </a:pPr>
            <a:r>
              <a:rPr sz="950" spc="25" dirty="0">
                <a:solidFill>
                  <a:srgbClr val="333333"/>
                </a:solidFill>
                <a:latin typeface="微软雅黑"/>
                <a:cs typeface="微软雅黑"/>
              </a:rPr>
              <a:t>另外，在</a:t>
            </a:r>
            <a:r>
              <a:rPr sz="950" spc="35" dirty="0">
                <a:solidFill>
                  <a:srgbClr val="333333"/>
                </a:solidFill>
                <a:latin typeface="Trebuchet MS"/>
                <a:cs typeface="Trebuchet MS"/>
              </a:rPr>
              <a:t>Linux</a:t>
            </a:r>
            <a:r>
              <a:rPr sz="950" spc="20" dirty="0">
                <a:solidFill>
                  <a:srgbClr val="333333"/>
                </a:solidFill>
                <a:latin typeface="微软雅黑"/>
                <a:cs typeface="微软雅黑"/>
              </a:rPr>
              <a:t>系统中创建每个用户时，将自动创建一个与其同名的基本用户组，而且这个基本用户组只 </a:t>
            </a:r>
            <a:r>
              <a:rPr sz="950" spc="25" dirty="0">
                <a:solidFill>
                  <a:srgbClr val="333333"/>
                </a:solidFill>
                <a:latin typeface="微软雅黑"/>
                <a:cs typeface="微软雅黑"/>
              </a:rPr>
              <a:t>有该用户一个人。如果该用户以后被归纳入其他用户组，则这个其他用户组称之为扩展用户组。一个用 户只有一个基本用户组，但是可以有多个扩展用户组，从而满足日常的工作需要。</a:t>
            </a:r>
            <a:endParaRPr sz="950">
              <a:latin typeface="微软雅黑"/>
              <a:cs typeface="微软雅黑"/>
            </a:endParaRPr>
          </a:p>
          <a:p>
            <a:pPr>
              <a:lnSpc>
                <a:spcPct val="100000"/>
              </a:lnSpc>
              <a:spcBef>
                <a:spcPts val="90"/>
              </a:spcBef>
            </a:pPr>
            <a:endParaRPr sz="650">
              <a:latin typeface="微软雅黑"/>
              <a:cs typeface="微软雅黑"/>
            </a:endParaRPr>
          </a:p>
          <a:p>
            <a:pPr marL="1016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01600" marR="201930">
              <a:lnSpc>
                <a:spcPct val="131600"/>
              </a:lnSpc>
              <a:spcBef>
                <a:spcPts val="950"/>
              </a:spcBef>
            </a:pPr>
            <a:r>
              <a:rPr sz="950" spc="25" dirty="0">
                <a:solidFill>
                  <a:srgbClr val="333333"/>
                </a:solidFill>
                <a:latin typeface="微软雅黑"/>
                <a:cs typeface="微软雅黑"/>
              </a:rPr>
              <a:t>基本组就像是原生家庭，这是随创建账号（出生）就自动完成的；而扩展组则像工作单位，为了完成工 作，就要加入到各个不同的群体中，这是需要手动添加的。</a:t>
            </a:r>
            <a:endParaRPr sz="950">
              <a:latin typeface="微软雅黑"/>
              <a:cs typeface="微软雅黑"/>
            </a:endParaRPr>
          </a:p>
          <a:p>
            <a:pPr marL="271780" indent="-170815">
              <a:lnSpc>
                <a:spcPct val="100000"/>
              </a:lnSpc>
              <a:spcBef>
                <a:spcPts val="1110"/>
              </a:spcBef>
              <a:buAutoNum type="arabicPeriod"/>
              <a:tabLst>
                <a:tab pos="272415" algn="l"/>
              </a:tabLst>
            </a:pPr>
            <a:r>
              <a:rPr sz="950" b="1" spc="40" dirty="0">
                <a:solidFill>
                  <a:srgbClr val="333333"/>
                </a:solidFill>
                <a:latin typeface="Trebuchet MS"/>
                <a:cs typeface="Trebuchet MS"/>
              </a:rPr>
              <a:t>id</a:t>
            </a:r>
            <a:r>
              <a:rPr sz="950" b="1" spc="25" dirty="0">
                <a:solidFill>
                  <a:srgbClr val="333333"/>
                </a:solidFill>
                <a:latin typeface="微软雅黑"/>
                <a:cs typeface="微软雅黑"/>
              </a:rPr>
              <a:t>命令</a:t>
            </a:r>
            <a:endParaRPr sz="950">
              <a:latin typeface="微软雅黑"/>
              <a:cs typeface="微软雅黑"/>
            </a:endParaRPr>
          </a:p>
          <a:p>
            <a:pPr>
              <a:lnSpc>
                <a:spcPct val="100000"/>
              </a:lnSpc>
              <a:spcBef>
                <a:spcPts val="80"/>
              </a:spcBef>
              <a:buClr>
                <a:srgbClr val="333333"/>
              </a:buClr>
              <a:buFont typeface="Trebuchet MS"/>
              <a:buAutoNum type="arabicPeriod"/>
            </a:pPr>
            <a:endParaRPr sz="600">
              <a:latin typeface="微软雅黑"/>
              <a:cs typeface="微软雅黑"/>
            </a:endParaRPr>
          </a:p>
          <a:p>
            <a:pPr marL="101600">
              <a:lnSpc>
                <a:spcPct val="100000"/>
              </a:lnSpc>
            </a:pPr>
            <a:r>
              <a:rPr sz="950" spc="20" dirty="0">
                <a:solidFill>
                  <a:srgbClr val="333333"/>
                </a:solidFill>
                <a:latin typeface="Trebuchet MS"/>
                <a:cs typeface="Trebuchet MS"/>
              </a:rPr>
              <a:t>id</a:t>
            </a:r>
            <a:r>
              <a:rPr sz="950" spc="25" dirty="0">
                <a:solidFill>
                  <a:srgbClr val="333333"/>
                </a:solidFill>
                <a:latin typeface="微软雅黑"/>
                <a:cs typeface="微软雅黑"/>
              </a:rPr>
              <a:t>命令用于显示用户详细信息，语法格式为：</a:t>
            </a:r>
            <a:r>
              <a:rPr sz="950" spc="-40" dirty="0">
                <a:solidFill>
                  <a:srgbClr val="333333"/>
                </a:solidFill>
                <a:latin typeface="Trebuchet MS"/>
                <a:cs typeface="Trebuchet MS"/>
              </a:rPr>
              <a:t>“id</a:t>
            </a:r>
            <a:r>
              <a:rPr sz="950" spc="-35" dirty="0">
                <a:solidFill>
                  <a:srgbClr val="333333"/>
                </a:solidFill>
                <a:latin typeface="Trebuchet MS"/>
                <a:cs typeface="Trebuchet MS"/>
              </a:rPr>
              <a:t> </a:t>
            </a:r>
            <a:r>
              <a:rPr sz="950" spc="25" dirty="0">
                <a:solidFill>
                  <a:srgbClr val="333333"/>
                </a:solidFill>
                <a:latin typeface="微软雅黑"/>
                <a:cs typeface="微软雅黑"/>
              </a:rPr>
              <a:t>用户名</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01600" marR="200660">
              <a:lnSpc>
                <a:spcPct val="131600"/>
              </a:lnSpc>
              <a:spcBef>
                <a:spcPts val="750"/>
              </a:spcBef>
            </a:pPr>
            <a:r>
              <a:rPr sz="950" spc="25" dirty="0">
                <a:solidFill>
                  <a:srgbClr val="333333"/>
                </a:solidFill>
                <a:latin typeface="微软雅黑"/>
                <a:cs typeface="微软雅黑"/>
              </a:rPr>
              <a:t>这是一个要在创建用户前仔细学习的命令，它能够简单轻便的查看到用户的基本信息，例如用户</a:t>
            </a:r>
            <a:r>
              <a:rPr sz="950" spc="65" dirty="0">
                <a:solidFill>
                  <a:srgbClr val="333333"/>
                </a:solidFill>
                <a:latin typeface="Trebuchet MS"/>
                <a:cs typeface="Trebuchet MS"/>
              </a:rPr>
              <a:t>ID</a:t>
            </a:r>
            <a:r>
              <a:rPr sz="950" spc="15" dirty="0">
                <a:solidFill>
                  <a:srgbClr val="333333"/>
                </a:solidFill>
                <a:latin typeface="微软雅黑"/>
                <a:cs typeface="微软雅黑"/>
              </a:rPr>
              <a:t>、基 </a:t>
            </a:r>
            <a:r>
              <a:rPr sz="950" spc="25" dirty="0">
                <a:solidFill>
                  <a:srgbClr val="333333"/>
                </a:solidFill>
                <a:latin typeface="微软雅黑"/>
                <a:cs typeface="微软雅黑"/>
              </a:rPr>
              <a:t>本组与扩展组</a:t>
            </a:r>
            <a:r>
              <a:rPr sz="950" spc="55" dirty="0">
                <a:solidFill>
                  <a:srgbClr val="333333"/>
                </a:solidFill>
                <a:latin typeface="Trebuchet MS"/>
                <a:cs typeface="Trebuchet MS"/>
              </a:rPr>
              <a:t>GID</a:t>
            </a:r>
            <a:r>
              <a:rPr sz="950" spc="55" dirty="0">
                <a:solidFill>
                  <a:srgbClr val="333333"/>
                </a:solidFill>
                <a:latin typeface="微软雅黑"/>
                <a:cs typeface="微软雅黑"/>
              </a:rPr>
              <a:t>，</a:t>
            </a:r>
            <a:r>
              <a:rPr sz="950" spc="25" dirty="0">
                <a:solidFill>
                  <a:srgbClr val="333333"/>
                </a:solidFill>
                <a:latin typeface="微软雅黑"/>
                <a:cs typeface="微软雅黑"/>
              </a:rPr>
              <a:t>便于我们判别某个用户是否已经存在，以及查看到相关信息。</a:t>
            </a:r>
            <a:endParaRPr sz="950">
              <a:latin typeface="微软雅黑"/>
              <a:cs typeface="微软雅黑"/>
            </a:endParaRPr>
          </a:p>
          <a:p>
            <a:pPr marL="101600">
              <a:lnSpc>
                <a:spcPct val="100000"/>
              </a:lnSpc>
              <a:spcBef>
                <a:spcPts val="1115"/>
              </a:spcBef>
            </a:pPr>
            <a:r>
              <a:rPr sz="950" spc="25" dirty="0">
                <a:solidFill>
                  <a:srgbClr val="333333"/>
                </a:solidFill>
                <a:latin typeface="微软雅黑"/>
                <a:cs typeface="微软雅黑"/>
              </a:rPr>
              <a:t>查看一个名称为</a:t>
            </a:r>
            <a:r>
              <a:rPr sz="950" spc="40" dirty="0">
                <a:solidFill>
                  <a:srgbClr val="333333"/>
                </a:solidFill>
                <a:latin typeface="Trebuchet MS"/>
                <a:cs typeface="Trebuchet MS"/>
              </a:rPr>
              <a:t>linuxprobe</a:t>
            </a:r>
            <a:r>
              <a:rPr sz="950" spc="25" dirty="0">
                <a:solidFill>
                  <a:srgbClr val="333333"/>
                </a:solidFill>
                <a:latin typeface="微软雅黑"/>
                <a:cs typeface="微软雅黑"/>
              </a:rPr>
              <a:t>的用户信息：</a:t>
            </a:r>
            <a:endParaRPr sz="950">
              <a:latin typeface="微软雅黑"/>
              <a:cs typeface="微软雅黑"/>
            </a:endParaRPr>
          </a:p>
          <a:p>
            <a:pPr>
              <a:lnSpc>
                <a:spcPct val="100000"/>
              </a:lnSpc>
              <a:spcBef>
                <a:spcPts val="10"/>
              </a:spcBef>
            </a:pPr>
            <a:endParaRPr sz="1100">
              <a:latin typeface="微软雅黑"/>
              <a:cs typeface="微软雅黑"/>
            </a:endParaRPr>
          </a:p>
          <a:p>
            <a:pPr marL="225425">
              <a:lnSpc>
                <a:spcPct val="1000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AA5400"/>
                </a:solidFill>
                <a:latin typeface="Lucida Console"/>
                <a:cs typeface="Lucida Console"/>
              </a:rPr>
              <a:t>#</a:t>
            </a:r>
            <a:r>
              <a:rPr sz="850" dirty="0">
                <a:solidFill>
                  <a:srgbClr val="AA5400"/>
                </a:solidFill>
                <a:latin typeface="Lucida Console"/>
                <a:cs typeface="Lucida Console"/>
              </a:rPr>
              <a:t> </a:t>
            </a:r>
            <a:r>
              <a:rPr sz="850" spc="15" dirty="0">
                <a:solidFill>
                  <a:srgbClr val="AA5400"/>
                </a:solidFill>
                <a:latin typeface="Lucida Console"/>
                <a:cs typeface="Lucida Console"/>
              </a:rPr>
              <a:t>id</a:t>
            </a:r>
            <a:r>
              <a:rPr sz="850" dirty="0">
                <a:solidFill>
                  <a:srgbClr val="AA5400"/>
                </a:solidFill>
                <a:latin typeface="Lucida Console"/>
                <a:cs typeface="Lucida Console"/>
              </a:rPr>
              <a:t> </a:t>
            </a:r>
            <a:r>
              <a:rPr sz="850" spc="15" dirty="0">
                <a:solidFill>
                  <a:srgbClr val="AA5400"/>
                </a:solidFill>
                <a:latin typeface="Lucida Console"/>
                <a:cs typeface="Lucida Console"/>
              </a:rPr>
              <a:t>linuxprobe</a:t>
            </a:r>
            <a:endParaRPr sz="850">
              <a:latin typeface="Lucida Console"/>
              <a:cs typeface="Lucida Console"/>
            </a:endParaRPr>
          </a:p>
          <a:p>
            <a:pPr marL="225425">
              <a:lnSpc>
                <a:spcPct val="100000"/>
              </a:lnSpc>
              <a:spcBef>
                <a:spcPts val="330"/>
              </a:spcBef>
            </a:pPr>
            <a:r>
              <a:rPr sz="850" spc="15" dirty="0">
                <a:solidFill>
                  <a:srgbClr val="0000FF"/>
                </a:solidFill>
                <a:latin typeface="Lucida Console"/>
                <a:cs typeface="Lucida Console"/>
              </a:rPr>
              <a:t>uid</a:t>
            </a:r>
            <a:r>
              <a:rPr sz="850" spc="15" dirty="0">
                <a:solidFill>
                  <a:srgbClr val="971A1A"/>
                </a:solidFill>
                <a:latin typeface="Lucida Console"/>
                <a:cs typeface="Lucida Console"/>
              </a:rPr>
              <a:t>=</a:t>
            </a:r>
            <a:r>
              <a:rPr sz="850" spc="15" dirty="0">
                <a:solidFill>
                  <a:srgbClr val="116644"/>
                </a:solidFill>
                <a:latin typeface="Lucida Console"/>
                <a:cs typeface="Lucida Console"/>
              </a:rPr>
              <a:t>1000</a:t>
            </a:r>
            <a:r>
              <a:rPr sz="850" spc="15" dirty="0">
                <a:solidFill>
                  <a:srgbClr val="333333"/>
                </a:solidFill>
                <a:latin typeface="Lucida Console"/>
                <a:cs typeface="Lucida Console"/>
              </a:rPr>
              <a:t>(linuxprobe)</a:t>
            </a:r>
            <a:r>
              <a:rPr sz="850" dirty="0">
                <a:solidFill>
                  <a:srgbClr val="333333"/>
                </a:solidFill>
                <a:latin typeface="Lucida Console"/>
                <a:cs typeface="Lucida Console"/>
              </a:rPr>
              <a:t> </a:t>
            </a:r>
            <a:r>
              <a:rPr sz="850" spc="15" dirty="0">
                <a:solidFill>
                  <a:srgbClr val="0000FF"/>
                </a:solidFill>
                <a:latin typeface="Lucida Console"/>
                <a:cs typeface="Lucida Console"/>
              </a:rPr>
              <a:t>gid</a:t>
            </a:r>
            <a:r>
              <a:rPr sz="850" spc="15" dirty="0">
                <a:solidFill>
                  <a:srgbClr val="971A1A"/>
                </a:solidFill>
                <a:latin typeface="Lucida Console"/>
                <a:cs typeface="Lucida Console"/>
              </a:rPr>
              <a:t>=</a:t>
            </a:r>
            <a:r>
              <a:rPr sz="850" spc="15" dirty="0">
                <a:solidFill>
                  <a:srgbClr val="116644"/>
                </a:solidFill>
                <a:latin typeface="Lucida Console"/>
                <a:cs typeface="Lucida Console"/>
              </a:rPr>
              <a:t>1000</a:t>
            </a:r>
            <a:r>
              <a:rPr sz="850" spc="15" dirty="0">
                <a:solidFill>
                  <a:srgbClr val="333333"/>
                </a:solidFill>
                <a:latin typeface="Lucida Console"/>
                <a:cs typeface="Lucida Console"/>
              </a:rPr>
              <a:t>(linuxprobe)</a:t>
            </a:r>
            <a:r>
              <a:rPr sz="850" dirty="0">
                <a:solidFill>
                  <a:srgbClr val="333333"/>
                </a:solidFill>
                <a:latin typeface="Lucida Console"/>
                <a:cs typeface="Lucida Console"/>
              </a:rPr>
              <a:t> </a:t>
            </a:r>
            <a:r>
              <a:rPr sz="850" spc="15" dirty="0">
                <a:solidFill>
                  <a:srgbClr val="0000FF"/>
                </a:solidFill>
                <a:latin typeface="Lucida Console"/>
                <a:cs typeface="Lucida Console"/>
              </a:rPr>
              <a:t>groups</a:t>
            </a:r>
            <a:r>
              <a:rPr sz="850" spc="15" dirty="0">
                <a:solidFill>
                  <a:srgbClr val="971A1A"/>
                </a:solidFill>
                <a:latin typeface="Lucida Console"/>
                <a:cs typeface="Lucida Console"/>
              </a:rPr>
              <a:t>=</a:t>
            </a:r>
            <a:r>
              <a:rPr sz="850" spc="15" dirty="0">
                <a:solidFill>
                  <a:srgbClr val="116644"/>
                </a:solidFill>
                <a:latin typeface="Lucida Console"/>
                <a:cs typeface="Lucida Console"/>
              </a:rPr>
              <a:t>1000</a:t>
            </a:r>
            <a:r>
              <a:rPr sz="850" spc="15" dirty="0">
                <a:solidFill>
                  <a:srgbClr val="333333"/>
                </a:solidFill>
                <a:latin typeface="Lucida Console"/>
                <a:cs typeface="Lucida Console"/>
              </a:rPr>
              <a:t>(linuxprobe)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271780" indent="-170815">
              <a:lnSpc>
                <a:spcPct val="100000"/>
              </a:lnSpc>
              <a:spcBef>
                <a:spcPts val="5"/>
              </a:spcBef>
              <a:buAutoNum type="arabicPeriod" startAt="2"/>
              <a:tabLst>
                <a:tab pos="272415" algn="l"/>
              </a:tabLst>
            </a:pPr>
            <a:r>
              <a:rPr sz="950" b="1" spc="60" dirty="0">
                <a:solidFill>
                  <a:srgbClr val="333333"/>
                </a:solidFill>
                <a:latin typeface="Trebuchet MS"/>
                <a:cs typeface="Trebuchet MS"/>
              </a:rPr>
              <a:t>useradd</a:t>
            </a:r>
            <a:r>
              <a:rPr sz="950" b="1" spc="25" dirty="0">
                <a:solidFill>
                  <a:srgbClr val="333333"/>
                </a:solidFill>
                <a:latin typeface="微软雅黑"/>
                <a:cs typeface="微软雅黑"/>
              </a:rPr>
              <a:t>命令</a:t>
            </a:r>
            <a:endParaRPr sz="950">
              <a:latin typeface="微软雅黑"/>
              <a:cs typeface="微软雅黑"/>
            </a:endParaRPr>
          </a:p>
          <a:p>
            <a:pPr>
              <a:lnSpc>
                <a:spcPct val="100000"/>
              </a:lnSpc>
              <a:spcBef>
                <a:spcPts val="75"/>
              </a:spcBef>
            </a:pPr>
            <a:endParaRPr sz="600">
              <a:latin typeface="微软雅黑"/>
              <a:cs typeface="微软雅黑"/>
            </a:endParaRPr>
          </a:p>
          <a:p>
            <a:pPr marL="101600">
              <a:lnSpc>
                <a:spcPct val="100000"/>
              </a:lnSpc>
              <a:spcBef>
                <a:spcPts val="5"/>
              </a:spcBef>
            </a:pPr>
            <a:r>
              <a:rPr sz="950" spc="55" dirty="0">
                <a:solidFill>
                  <a:srgbClr val="333333"/>
                </a:solidFill>
                <a:latin typeface="Trebuchet MS"/>
                <a:cs typeface="Trebuchet MS"/>
              </a:rPr>
              <a:t>useradd</a:t>
            </a:r>
            <a:r>
              <a:rPr sz="950" spc="25" dirty="0">
                <a:solidFill>
                  <a:srgbClr val="333333"/>
                </a:solidFill>
                <a:latin typeface="微软雅黑"/>
                <a:cs typeface="微软雅黑"/>
              </a:rPr>
              <a:t>命令用于创建新的用户账户，语法格式为：</a:t>
            </a:r>
            <a:r>
              <a:rPr sz="950" spc="30" dirty="0">
                <a:solidFill>
                  <a:srgbClr val="333333"/>
                </a:solidFill>
                <a:latin typeface="Trebuchet MS"/>
                <a:cs typeface="Trebuchet MS"/>
              </a:rPr>
              <a:t>“useradd</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用户名</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01600">
              <a:lnSpc>
                <a:spcPct val="100000"/>
              </a:lnSpc>
              <a:spcBef>
                <a:spcPts val="1110"/>
              </a:spcBef>
            </a:pPr>
            <a:r>
              <a:rPr sz="950" spc="25" dirty="0">
                <a:solidFill>
                  <a:srgbClr val="333333"/>
                </a:solidFill>
                <a:latin typeface="微软雅黑"/>
                <a:cs typeface="微软雅黑"/>
              </a:rPr>
              <a:t>可以使用</a:t>
            </a:r>
            <a:r>
              <a:rPr sz="950" spc="55" dirty="0">
                <a:solidFill>
                  <a:srgbClr val="333333"/>
                </a:solidFill>
                <a:latin typeface="Trebuchet MS"/>
                <a:cs typeface="Trebuchet MS"/>
              </a:rPr>
              <a:t>useradd</a:t>
            </a:r>
            <a:r>
              <a:rPr sz="950" spc="25" dirty="0">
                <a:solidFill>
                  <a:srgbClr val="333333"/>
                </a:solidFill>
                <a:latin typeface="微软雅黑"/>
                <a:cs typeface="微软雅黑"/>
              </a:rPr>
              <a:t>命令创建用户账户。使用该命令创建用户账户时，默认的用户家目录会被存放</a:t>
            </a:r>
            <a:endParaRPr sz="950">
              <a:latin typeface="微软雅黑"/>
              <a:cs typeface="微软雅黑"/>
            </a:endParaRPr>
          </a:p>
          <a:p>
            <a:pPr marL="101600" marR="229235" indent="-635">
              <a:lnSpc>
                <a:spcPct val="131700"/>
              </a:lnSpc>
            </a:pPr>
            <a:r>
              <a:rPr sz="950" spc="25" dirty="0">
                <a:solidFill>
                  <a:srgbClr val="333333"/>
                </a:solidFill>
                <a:latin typeface="微软雅黑"/>
                <a:cs typeface="微软雅黑"/>
              </a:rPr>
              <a:t>在</a:t>
            </a:r>
            <a:r>
              <a:rPr sz="950" spc="30" dirty="0">
                <a:solidFill>
                  <a:srgbClr val="333333"/>
                </a:solidFill>
                <a:latin typeface="Trebuchet MS"/>
                <a:cs typeface="Trebuchet MS"/>
              </a:rPr>
              <a:t>/home</a:t>
            </a:r>
            <a:r>
              <a:rPr sz="950" spc="25" dirty="0">
                <a:solidFill>
                  <a:srgbClr val="333333"/>
                </a:solidFill>
                <a:latin typeface="微软雅黑"/>
                <a:cs typeface="微软雅黑"/>
              </a:rPr>
              <a:t>目录中，默认的</a:t>
            </a:r>
            <a:r>
              <a:rPr sz="950" u="sng" spc="20" dirty="0">
                <a:solidFill>
                  <a:srgbClr val="4183C4"/>
                </a:solidFill>
                <a:uFill>
                  <a:solidFill>
                    <a:srgbClr val="4183C4"/>
                  </a:solidFill>
                </a:uFill>
                <a:latin typeface="Trebuchet MS"/>
                <a:cs typeface="Trebuchet MS"/>
                <a:hlinkClick r:id="rId3"/>
              </a:rPr>
              <a:t>Shell</a:t>
            </a:r>
            <a:r>
              <a:rPr sz="950" spc="25" dirty="0">
                <a:solidFill>
                  <a:srgbClr val="333333"/>
                </a:solidFill>
                <a:latin typeface="微软雅黑"/>
                <a:cs typeface="微软雅黑"/>
              </a:rPr>
              <a:t>解释器为</a:t>
            </a:r>
            <a:r>
              <a:rPr sz="950" spc="10" dirty="0">
                <a:solidFill>
                  <a:srgbClr val="333333"/>
                </a:solidFill>
                <a:latin typeface="Trebuchet MS"/>
                <a:cs typeface="Trebuchet MS"/>
              </a:rPr>
              <a:t>/bin/bash</a:t>
            </a:r>
            <a:r>
              <a:rPr sz="950" spc="10" dirty="0">
                <a:solidFill>
                  <a:srgbClr val="333333"/>
                </a:solidFill>
                <a:latin typeface="微软雅黑"/>
                <a:cs typeface="微软雅黑"/>
              </a:rPr>
              <a:t>，</a:t>
            </a:r>
            <a:r>
              <a:rPr sz="950" spc="25" dirty="0">
                <a:solidFill>
                  <a:srgbClr val="333333"/>
                </a:solidFill>
                <a:latin typeface="微软雅黑"/>
                <a:cs typeface="微软雅黑"/>
              </a:rPr>
              <a:t>而且默认会创建一个与该用户同名的基本用户组。 这些默认设置可以根据表</a:t>
            </a:r>
            <a:r>
              <a:rPr sz="950" spc="25" dirty="0">
                <a:solidFill>
                  <a:srgbClr val="333333"/>
                </a:solidFill>
                <a:latin typeface="Trebuchet MS"/>
                <a:cs typeface="Trebuchet MS"/>
              </a:rPr>
              <a:t>5-1</a:t>
            </a:r>
            <a:r>
              <a:rPr sz="950" spc="25" dirty="0">
                <a:solidFill>
                  <a:srgbClr val="333333"/>
                </a:solidFill>
                <a:latin typeface="微软雅黑"/>
                <a:cs typeface="微软雅黑"/>
              </a:rPr>
              <a:t>中的</a:t>
            </a:r>
            <a:r>
              <a:rPr sz="950" spc="55" dirty="0">
                <a:solidFill>
                  <a:srgbClr val="333333"/>
                </a:solidFill>
                <a:latin typeface="Trebuchet MS"/>
                <a:cs typeface="Trebuchet MS"/>
              </a:rPr>
              <a:t>useradd</a:t>
            </a:r>
            <a:r>
              <a:rPr sz="950" spc="25" dirty="0">
                <a:solidFill>
                  <a:srgbClr val="333333"/>
                </a:solidFill>
                <a:latin typeface="微软雅黑"/>
                <a:cs typeface="微软雅黑"/>
              </a:rPr>
              <a:t>命令参数自行修改。</a:t>
            </a:r>
            <a:endParaRPr sz="950">
              <a:latin typeface="微软雅黑"/>
              <a:cs typeface="微软雅黑"/>
            </a:endParaRPr>
          </a:p>
          <a:p>
            <a:pPr marL="101600">
              <a:lnSpc>
                <a:spcPct val="100000"/>
              </a:lnSpc>
              <a:spcBef>
                <a:spcPts val="1110"/>
              </a:spcBef>
              <a:tabLst>
                <a:tab pos="105029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5-1	</a:t>
            </a:r>
            <a:r>
              <a:rPr sz="950" spc="55" dirty="0">
                <a:solidFill>
                  <a:srgbClr val="333333"/>
                </a:solidFill>
                <a:latin typeface="Trebuchet MS"/>
                <a:cs typeface="Trebuchet MS"/>
              </a:rPr>
              <a:t>useradd</a:t>
            </a:r>
            <a:r>
              <a:rPr sz="950" spc="25" dirty="0">
                <a:solidFill>
                  <a:srgbClr val="333333"/>
                </a:solidFill>
                <a:latin typeface="微软雅黑"/>
                <a:cs typeface="微软雅黑"/>
              </a:rPr>
              <a:t>命令中的参数以及作用</a:t>
            </a:r>
            <a:endParaRPr sz="950">
              <a:latin typeface="微软雅黑"/>
              <a:cs typeface="微软雅黑"/>
            </a:endParaRPr>
          </a:p>
        </p:txBody>
      </p:sp>
      <p:sp>
        <p:nvSpPr>
          <p:cNvPr id="8" name="object 8"/>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5</a:t>
            </a:fld>
            <a:endParaRPr sz="800">
              <a:latin typeface="小哥哥网恋吗"/>
              <a:cs typeface="小哥哥网恋吗"/>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6476644"/>
          <a:ext cx="5641340" cy="1571625"/>
        </p:xfrm>
        <a:graphic>
          <a:graphicData uri="http://schemas.openxmlformats.org/drawingml/2006/table">
            <a:tbl>
              <a:tblPr firstRow="1" bandRow="1">
                <a:tableStyleId>{2D5ABB26-0587-4C30-8999-92F81FD0307C}</a:tableStyleId>
              </a:tblPr>
              <a:tblGrid>
                <a:gridCol w="1172210">
                  <a:extLst>
                    <a:ext uri="{9D8B030D-6E8A-4147-A177-3AD203B41FA5}">
                      <a16:colId xmlns:a16="http://schemas.microsoft.com/office/drawing/2014/main" val="20000"/>
                    </a:ext>
                  </a:extLst>
                </a:gridCol>
                <a:gridCol w="446913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20" dirty="0">
                          <a:solidFill>
                            <a:srgbClr val="333333"/>
                          </a:solidFill>
                          <a:latin typeface="Trebuchet MS"/>
                          <a:cs typeface="Trebuchet MS"/>
                        </a:rPr>
                        <a:t>-u</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对某个用户进行设置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10" dirty="0">
                          <a:solidFill>
                            <a:srgbClr val="333333"/>
                          </a:solidFill>
                          <a:latin typeface="Trebuchet MS"/>
                          <a:cs typeface="Trebuchet MS"/>
                        </a:rPr>
                        <a:t>-g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对某个用户组进行设置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15" dirty="0">
                          <a:solidFill>
                            <a:srgbClr val="333333"/>
                          </a:solidFill>
                          <a:latin typeface="Trebuchet MS"/>
                          <a:cs typeface="Trebuchet MS"/>
                        </a:rPr>
                        <a:t>-p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复制原有的规则到新的用户</a:t>
                      </a:r>
                      <a:r>
                        <a:rPr sz="950" dirty="0">
                          <a:solidFill>
                            <a:srgbClr val="333333"/>
                          </a:solidFill>
                          <a:latin typeface="Trebuchet MS"/>
                          <a:cs typeface="Trebuchet MS"/>
                        </a:rPr>
                        <a:t>/</a:t>
                      </a:r>
                      <a:r>
                        <a:rPr sz="950" dirty="0">
                          <a:solidFill>
                            <a:srgbClr val="333333"/>
                          </a:solidFill>
                          <a:latin typeface="微软雅黑"/>
                          <a:cs typeface="微软雅黑"/>
                        </a:rPr>
                        <a:t>组</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35" dirty="0">
                          <a:solidFill>
                            <a:srgbClr val="333333"/>
                          </a:solidFill>
                          <a:latin typeface="Trebuchet MS"/>
                          <a:cs typeface="Trebuchet MS"/>
                        </a:rPr>
                        <a:t>-t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限制宽限期限</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bl>
          </a:graphicData>
        </a:graphic>
      </p:graphicFrame>
      <p:grpSp>
        <p:nvGrpSpPr>
          <p:cNvPr id="3" name="object 3"/>
          <p:cNvGrpSpPr/>
          <p:nvPr/>
        </p:nvGrpSpPr>
        <p:grpSpPr>
          <a:xfrm>
            <a:off x="959124" y="368283"/>
            <a:ext cx="5651500" cy="1181735"/>
            <a:chOff x="959124" y="368283"/>
            <a:chExt cx="5651500" cy="1181735"/>
          </a:xfrm>
        </p:grpSpPr>
        <p:sp>
          <p:nvSpPr>
            <p:cNvPr id="4" name="object 4"/>
            <p:cNvSpPr/>
            <p:nvPr/>
          </p:nvSpPr>
          <p:spPr>
            <a:xfrm>
              <a:off x="963889" y="373048"/>
              <a:ext cx="5641975" cy="1172210"/>
            </a:xfrm>
            <a:custGeom>
              <a:avLst/>
              <a:gdLst/>
              <a:ahLst/>
              <a:cxnLst/>
              <a:rect l="l" t="t" r="r" b="b"/>
              <a:pathLst>
                <a:path w="5641975" h="1172210">
                  <a:moveTo>
                    <a:pt x="5620752" y="1172081"/>
                  </a:moveTo>
                  <a:lnTo>
                    <a:pt x="20659" y="1172081"/>
                  </a:lnTo>
                  <a:lnTo>
                    <a:pt x="17629" y="1171452"/>
                  </a:lnTo>
                  <a:lnTo>
                    <a:pt x="0" y="1151421"/>
                  </a:lnTo>
                  <a:lnTo>
                    <a:pt x="0" y="1148296"/>
                  </a:lnTo>
                  <a:lnTo>
                    <a:pt x="0" y="20621"/>
                  </a:lnTo>
                  <a:lnTo>
                    <a:pt x="20659" y="0"/>
                  </a:lnTo>
                  <a:lnTo>
                    <a:pt x="5620752" y="0"/>
                  </a:lnTo>
                  <a:lnTo>
                    <a:pt x="5641421" y="20621"/>
                  </a:lnTo>
                  <a:lnTo>
                    <a:pt x="5641421" y="1151421"/>
                  </a:lnTo>
                  <a:lnTo>
                    <a:pt x="5623792" y="1171452"/>
                  </a:lnTo>
                  <a:lnTo>
                    <a:pt x="5620752" y="1172081"/>
                  </a:lnTo>
                  <a:close/>
                </a:path>
              </a:pathLst>
            </a:custGeom>
            <a:solidFill>
              <a:srgbClr val="F8F8F8"/>
            </a:solidFill>
          </p:spPr>
          <p:txBody>
            <a:bodyPr wrap="square" lIns="0" tIns="0" rIns="0" bIns="0" rtlCol="0"/>
            <a:lstStyle/>
            <a:p>
              <a:endParaRPr/>
            </a:p>
          </p:txBody>
        </p:sp>
        <p:sp>
          <p:nvSpPr>
            <p:cNvPr id="5" name="object 5"/>
            <p:cNvSpPr/>
            <p:nvPr/>
          </p:nvSpPr>
          <p:spPr>
            <a:xfrm>
              <a:off x="963889" y="373048"/>
              <a:ext cx="5641975" cy="1172210"/>
            </a:xfrm>
            <a:custGeom>
              <a:avLst/>
              <a:gdLst/>
              <a:ahLst/>
              <a:cxnLst/>
              <a:rect l="l" t="t" r="r" b="b"/>
              <a:pathLst>
                <a:path w="5641975" h="1172210">
                  <a:moveTo>
                    <a:pt x="0" y="1148296"/>
                  </a:moveTo>
                  <a:lnTo>
                    <a:pt x="0" y="23823"/>
                  </a:lnTo>
                  <a:lnTo>
                    <a:pt x="0" y="20621"/>
                  </a:lnTo>
                  <a:lnTo>
                    <a:pt x="600" y="17572"/>
                  </a:lnTo>
                  <a:lnTo>
                    <a:pt x="1810" y="14665"/>
                  </a:lnTo>
                  <a:lnTo>
                    <a:pt x="3020" y="11721"/>
                  </a:lnTo>
                  <a:lnTo>
                    <a:pt x="4745" y="9157"/>
                  </a:lnTo>
                  <a:lnTo>
                    <a:pt x="6975" y="6956"/>
                  </a:lnTo>
                  <a:lnTo>
                    <a:pt x="9214" y="4726"/>
                  </a:lnTo>
                  <a:lnTo>
                    <a:pt x="11787" y="3011"/>
                  </a:lnTo>
                  <a:lnTo>
                    <a:pt x="14703" y="1782"/>
                  </a:lnTo>
                  <a:lnTo>
                    <a:pt x="17629" y="590"/>
                  </a:lnTo>
                  <a:lnTo>
                    <a:pt x="20659" y="0"/>
                  </a:lnTo>
                  <a:lnTo>
                    <a:pt x="23823" y="0"/>
                  </a:lnTo>
                  <a:lnTo>
                    <a:pt x="5617597" y="0"/>
                  </a:lnTo>
                  <a:lnTo>
                    <a:pt x="5620752" y="0"/>
                  </a:lnTo>
                  <a:lnTo>
                    <a:pt x="5623792" y="590"/>
                  </a:lnTo>
                  <a:lnTo>
                    <a:pt x="5626717" y="1782"/>
                  </a:lnTo>
                  <a:lnTo>
                    <a:pt x="5629633" y="3011"/>
                  </a:lnTo>
                  <a:lnTo>
                    <a:pt x="5632206" y="4726"/>
                  </a:lnTo>
                  <a:lnTo>
                    <a:pt x="5634446" y="6956"/>
                  </a:lnTo>
                  <a:lnTo>
                    <a:pt x="5636675" y="9157"/>
                  </a:lnTo>
                  <a:lnTo>
                    <a:pt x="5638400" y="11721"/>
                  </a:lnTo>
                  <a:lnTo>
                    <a:pt x="5639610" y="14665"/>
                  </a:lnTo>
                  <a:lnTo>
                    <a:pt x="5640821" y="17572"/>
                  </a:lnTo>
                  <a:lnTo>
                    <a:pt x="5641421" y="20621"/>
                  </a:lnTo>
                  <a:lnTo>
                    <a:pt x="5641421" y="23823"/>
                  </a:lnTo>
                  <a:lnTo>
                    <a:pt x="5641421" y="1148296"/>
                  </a:lnTo>
                  <a:lnTo>
                    <a:pt x="5641421" y="1151421"/>
                  </a:lnTo>
                  <a:lnTo>
                    <a:pt x="5640821" y="1154442"/>
                  </a:lnTo>
                  <a:lnTo>
                    <a:pt x="5639610" y="1157339"/>
                  </a:lnTo>
                  <a:lnTo>
                    <a:pt x="5638400" y="1160284"/>
                  </a:lnTo>
                  <a:lnTo>
                    <a:pt x="5617597" y="1172119"/>
                  </a:lnTo>
                  <a:lnTo>
                    <a:pt x="23823" y="1172119"/>
                  </a:lnTo>
                  <a:lnTo>
                    <a:pt x="1810" y="1157339"/>
                  </a:lnTo>
                  <a:lnTo>
                    <a:pt x="600" y="1154442"/>
                  </a:lnTo>
                  <a:lnTo>
                    <a:pt x="0" y="1151421"/>
                  </a:lnTo>
                  <a:lnTo>
                    <a:pt x="0" y="114829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71"/>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3560641"/>
            <a:ext cx="5651500" cy="1181735"/>
            <a:chOff x="959124" y="3560641"/>
            <a:chExt cx="5651500" cy="1181735"/>
          </a:xfrm>
        </p:grpSpPr>
        <p:sp>
          <p:nvSpPr>
            <p:cNvPr id="8" name="object 8"/>
            <p:cNvSpPr/>
            <p:nvPr/>
          </p:nvSpPr>
          <p:spPr>
            <a:xfrm>
              <a:off x="963889" y="3565406"/>
              <a:ext cx="5641975" cy="1172210"/>
            </a:xfrm>
            <a:custGeom>
              <a:avLst/>
              <a:gdLst/>
              <a:ahLst/>
              <a:cxnLst/>
              <a:rect l="l" t="t" r="r" b="b"/>
              <a:pathLst>
                <a:path w="5641975" h="1172210">
                  <a:moveTo>
                    <a:pt x="5620752" y="1172081"/>
                  </a:moveTo>
                  <a:lnTo>
                    <a:pt x="20659" y="1172081"/>
                  </a:lnTo>
                  <a:lnTo>
                    <a:pt x="17629" y="1171452"/>
                  </a:lnTo>
                  <a:lnTo>
                    <a:pt x="0" y="1151421"/>
                  </a:lnTo>
                  <a:lnTo>
                    <a:pt x="0" y="1148296"/>
                  </a:lnTo>
                  <a:lnTo>
                    <a:pt x="0" y="20583"/>
                  </a:lnTo>
                  <a:lnTo>
                    <a:pt x="20659" y="0"/>
                  </a:lnTo>
                  <a:lnTo>
                    <a:pt x="5620752" y="0"/>
                  </a:lnTo>
                  <a:lnTo>
                    <a:pt x="5641421" y="20583"/>
                  </a:lnTo>
                  <a:lnTo>
                    <a:pt x="5641421" y="1151421"/>
                  </a:lnTo>
                  <a:lnTo>
                    <a:pt x="5623792" y="1171452"/>
                  </a:lnTo>
                  <a:lnTo>
                    <a:pt x="5620752" y="1172081"/>
                  </a:lnTo>
                  <a:close/>
                </a:path>
              </a:pathLst>
            </a:custGeom>
            <a:solidFill>
              <a:srgbClr val="F8F8F8"/>
            </a:solidFill>
          </p:spPr>
          <p:txBody>
            <a:bodyPr wrap="square" lIns="0" tIns="0" rIns="0" bIns="0" rtlCol="0"/>
            <a:lstStyle/>
            <a:p>
              <a:endParaRPr/>
            </a:p>
          </p:txBody>
        </p:sp>
        <p:sp>
          <p:nvSpPr>
            <p:cNvPr id="9" name="object 9"/>
            <p:cNvSpPr/>
            <p:nvPr/>
          </p:nvSpPr>
          <p:spPr>
            <a:xfrm>
              <a:off x="963889" y="3565406"/>
              <a:ext cx="5641975" cy="1172210"/>
            </a:xfrm>
            <a:custGeom>
              <a:avLst/>
              <a:gdLst/>
              <a:ahLst/>
              <a:cxnLst/>
              <a:rect l="l" t="t" r="r" b="b"/>
              <a:pathLst>
                <a:path w="5641975" h="1172210">
                  <a:moveTo>
                    <a:pt x="0" y="1148296"/>
                  </a:moveTo>
                  <a:lnTo>
                    <a:pt x="0" y="23823"/>
                  </a:lnTo>
                  <a:lnTo>
                    <a:pt x="0" y="20583"/>
                  </a:lnTo>
                  <a:lnTo>
                    <a:pt x="600" y="17534"/>
                  </a:lnTo>
                  <a:lnTo>
                    <a:pt x="20659" y="0"/>
                  </a:lnTo>
                  <a:lnTo>
                    <a:pt x="23823" y="0"/>
                  </a:lnTo>
                  <a:lnTo>
                    <a:pt x="5617597" y="0"/>
                  </a:lnTo>
                  <a:lnTo>
                    <a:pt x="5620752" y="0"/>
                  </a:lnTo>
                  <a:lnTo>
                    <a:pt x="5623792" y="590"/>
                  </a:lnTo>
                  <a:lnTo>
                    <a:pt x="5639610" y="14627"/>
                  </a:lnTo>
                  <a:lnTo>
                    <a:pt x="5640821" y="17534"/>
                  </a:lnTo>
                  <a:lnTo>
                    <a:pt x="5641421" y="20583"/>
                  </a:lnTo>
                  <a:lnTo>
                    <a:pt x="5641421" y="23823"/>
                  </a:lnTo>
                  <a:lnTo>
                    <a:pt x="5641421" y="1148296"/>
                  </a:lnTo>
                  <a:lnTo>
                    <a:pt x="5641421" y="1151421"/>
                  </a:lnTo>
                  <a:lnTo>
                    <a:pt x="5640821" y="1154442"/>
                  </a:lnTo>
                  <a:lnTo>
                    <a:pt x="5639610" y="1157339"/>
                  </a:lnTo>
                  <a:lnTo>
                    <a:pt x="5638400" y="1160284"/>
                  </a:lnTo>
                  <a:lnTo>
                    <a:pt x="5617597" y="1172119"/>
                  </a:lnTo>
                  <a:lnTo>
                    <a:pt x="23823" y="1172119"/>
                  </a:lnTo>
                  <a:lnTo>
                    <a:pt x="1810" y="1157339"/>
                  </a:lnTo>
                  <a:lnTo>
                    <a:pt x="600" y="1154442"/>
                  </a:lnTo>
                  <a:lnTo>
                    <a:pt x="0" y="1151421"/>
                  </a:lnTo>
                  <a:lnTo>
                    <a:pt x="0" y="114829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3646430"/>
              <a:ext cx="5556250" cy="1029335"/>
            </a:xfrm>
            <a:custGeom>
              <a:avLst/>
              <a:gdLst/>
              <a:ahLst/>
              <a:cxnLst/>
              <a:rect l="l" t="t" r="r" b="b"/>
              <a:pathLst>
                <a:path w="5556250" h="1029335">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1657325"/>
            <a:ext cx="5673090" cy="4657090"/>
          </a:xfrm>
          <a:prstGeom prst="rect">
            <a:avLst/>
          </a:prstGeom>
        </p:spPr>
        <p:txBody>
          <a:bodyPr vert="horz" wrap="square" lIns="0" tIns="12065" rIns="0" bIns="0" rtlCol="0">
            <a:spAutoFit/>
          </a:bodyPr>
          <a:lstStyle/>
          <a:p>
            <a:pPr marL="12700" marR="57150">
              <a:lnSpc>
                <a:spcPct val="131600"/>
              </a:lnSpc>
              <a:spcBef>
                <a:spcPts val="95"/>
              </a:spcBef>
            </a:pPr>
            <a:r>
              <a:rPr sz="950" spc="25" dirty="0">
                <a:solidFill>
                  <a:srgbClr val="333333"/>
                </a:solidFill>
                <a:latin typeface="微软雅黑"/>
                <a:cs typeface="微软雅黑"/>
              </a:rPr>
              <a:t>上面所使用的参数分为两组，分别是</a:t>
            </a:r>
            <a:r>
              <a:rPr sz="950" spc="10" dirty="0">
                <a:solidFill>
                  <a:srgbClr val="333333"/>
                </a:solidFill>
                <a:latin typeface="Trebuchet MS"/>
                <a:cs typeface="Trebuchet MS"/>
              </a:rPr>
              <a:t>isoft/ihard</a:t>
            </a:r>
            <a:r>
              <a:rPr sz="950" spc="25" dirty="0">
                <a:solidFill>
                  <a:srgbClr val="333333"/>
                </a:solidFill>
                <a:latin typeface="微软雅黑"/>
                <a:cs typeface="微软雅黑"/>
              </a:rPr>
              <a:t>与</a:t>
            </a:r>
            <a:r>
              <a:rPr sz="950" spc="25" dirty="0">
                <a:solidFill>
                  <a:srgbClr val="333333"/>
                </a:solidFill>
                <a:latin typeface="Trebuchet MS"/>
                <a:cs typeface="Trebuchet MS"/>
              </a:rPr>
              <a:t>bsoft/bhard</a:t>
            </a:r>
            <a:r>
              <a:rPr sz="950" spc="25" dirty="0">
                <a:solidFill>
                  <a:srgbClr val="333333"/>
                </a:solidFill>
                <a:latin typeface="微软雅黑"/>
                <a:cs typeface="微软雅黑"/>
              </a:rPr>
              <a:t>，我们来深入的讲解一下。在</a:t>
            </a:r>
            <a:r>
              <a:rPr sz="950" spc="5" dirty="0">
                <a:solidFill>
                  <a:srgbClr val="333333"/>
                </a:solidFill>
                <a:latin typeface="Trebuchet MS"/>
                <a:cs typeface="Trebuchet MS"/>
              </a:rPr>
              <a:t>6.3</a:t>
            </a:r>
            <a:r>
              <a:rPr sz="950" spc="25" dirty="0">
                <a:solidFill>
                  <a:srgbClr val="333333"/>
                </a:solidFill>
                <a:latin typeface="微软雅黑"/>
                <a:cs typeface="微软雅黑"/>
              </a:rPr>
              <a:t>小节中 曾经讲过，在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系统中每个文件都会被一个独立的</a:t>
            </a:r>
            <a:r>
              <a:rPr sz="950" spc="45" dirty="0">
                <a:solidFill>
                  <a:srgbClr val="333333"/>
                </a:solidFill>
                <a:latin typeface="Trebuchet MS"/>
                <a:cs typeface="Trebuchet MS"/>
              </a:rPr>
              <a:t>inode</a:t>
            </a:r>
            <a:r>
              <a:rPr sz="950" spc="20" dirty="0">
                <a:solidFill>
                  <a:srgbClr val="333333"/>
                </a:solidFill>
                <a:latin typeface="微软雅黑"/>
                <a:cs typeface="微软雅黑"/>
              </a:rPr>
              <a:t>信息块所保存属性信息，一个文件对应一个  </a:t>
            </a:r>
            <a:r>
              <a:rPr sz="950" spc="45" dirty="0">
                <a:solidFill>
                  <a:srgbClr val="333333"/>
                </a:solidFill>
                <a:latin typeface="Trebuchet MS"/>
                <a:cs typeface="Trebuchet MS"/>
              </a:rPr>
              <a:t>inode</a:t>
            </a:r>
            <a:r>
              <a:rPr sz="950" spc="25" dirty="0">
                <a:solidFill>
                  <a:srgbClr val="333333"/>
                </a:solidFill>
                <a:latin typeface="微软雅黑"/>
                <a:cs typeface="微软雅黑"/>
              </a:rPr>
              <a:t>信息块，所有</a:t>
            </a:r>
            <a:r>
              <a:rPr sz="950" spc="15" dirty="0">
                <a:solidFill>
                  <a:srgbClr val="333333"/>
                </a:solidFill>
                <a:latin typeface="Trebuchet MS"/>
                <a:cs typeface="Trebuchet MS"/>
              </a:rPr>
              <a:t>isoft</a:t>
            </a:r>
            <a:r>
              <a:rPr sz="950" spc="25" dirty="0">
                <a:solidFill>
                  <a:srgbClr val="333333"/>
                </a:solidFill>
                <a:latin typeface="微软雅黑"/>
                <a:cs typeface="微软雅黑"/>
              </a:rPr>
              <a:t>和</a:t>
            </a:r>
            <a:r>
              <a:rPr sz="950" spc="35" dirty="0">
                <a:solidFill>
                  <a:srgbClr val="333333"/>
                </a:solidFill>
                <a:latin typeface="Trebuchet MS"/>
                <a:cs typeface="Trebuchet MS"/>
              </a:rPr>
              <a:t>ihard</a:t>
            </a:r>
            <a:r>
              <a:rPr sz="950" spc="25" dirty="0">
                <a:solidFill>
                  <a:srgbClr val="333333"/>
                </a:solidFill>
                <a:latin typeface="微软雅黑"/>
                <a:cs typeface="微软雅黑"/>
              </a:rPr>
              <a:t>就是通过限制了系统最大使用的</a:t>
            </a:r>
            <a:r>
              <a:rPr sz="950" spc="45" dirty="0">
                <a:solidFill>
                  <a:srgbClr val="333333"/>
                </a:solidFill>
                <a:latin typeface="Trebuchet MS"/>
                <a:cs typeface="Trebuchet MS"/>
              </a:rPr>
              <a:t>inode</a:t>
            </a:r>
            <a:r>
              <a:rPr sz="950" spc="25" dirty="0">
                <a:solidFill>
                  <a:srgbClr val="333333"/>
                </a:solidFill>
                <a:latin typeface="微软雅黑"/>
                <a:cs typeface="微软雅黑"/>
              </a:rPr>
              <a:t>个数来限制了文件格式。</a:t>
            </a:r>
            <a:r>
              <a:rPr sz="950" spc="35" dirty="0">
                <a:solidFill>
                  <a:srgbClr val="333333"/>
                </a:solidFill>
                <a:latin typeface="Trebuchet MS"/>
                <a:cs typeface="Trebuchet MS"/>
              </a:rPr>
              <a:t>bsoft</a:t>
            </a:r>
            <a:r>
              <a:rPr sz="950" spc="10" dirty="0">
                <a:solidFill>
                  <a:srgbClr val="333333"/>
                </a:solidFill>
                <a:latin typeface="微软雅黑"/>
                <a:cs typeface="微软雅黑"/>
              </a:rPr>
              <a:t>和  </a:t>
            </a:r>
            <a:r>
              <a:rPr sz="950" spc="55" dirty="0">
                <a:solidFill>
                  <a:srgbClr val="333333"/>
                </a:solidFill>
                <a:latin typeface="Trebuchet MS"/>
                <a:cs typeface="Trebuchet MS"/>
              </a:rPr>
              <a:t>bhard</a:t>
            </a:r>
            <a:r>
              <a:rPr sz="950" spc="25" dirty="0">
                <a:solidFill>
                  <a:srgbClr val="333333"/>
                </a:solidFill>
                <a:latin typeface="微软雅黑"/>
                <a:cs typeface="微软雅黑"/>
              </a:rPr>
              <a:t>则是代表文件所占用的</a:t>
            </a:r>
            <a:r>
              <a:rPr sz="950" spc="25" dirty="0">
                <a:solidFill>
                  <a:srgbClr val="333333"/>
                </a:solidFill>
                <a:latin typeface="Trebuchet MS"/>
                <a:cs typeface="Trebuchet MS"/>
              </a:rPr>
              <a:t>block</a:t>
            </a:r>
            <a:r>
              <a:rPr sz="950" spc="25" dirty="0">
                <a:solidFill>
                  <a:srgbClr val="333333"/>
                </a:solidFill>
                <a:latin typeface="微软雅黑"/>
                <a:cs typeface="微软雅黑"/>
              </a:rPr>
              <a:t>块大小，也就是文件最多所占用的总统计。</a:t>
            </a:r>
            <a:endParaRPr sz="950">
              <a:latin typeface="微软雅黑"/>
              <a:cs typeface="微软雅黑"/>
            </a:endParaRPr>
          </a:p>
          <a:p>
            <a:pPr marL="12700" marR="81915">
              <a:lnSpc>
                <a:spcPct val="131600"/>
              </a:lnSpc>
              <a:spcBef>
                <a:spcPts val="750"/>
              </a:spcBef>
            </a:pPr>
            <a:r>
              <a:rPr sz="950" spc="25" dirty="0">
                <a:solidFill>
                  <a:srgbClr val="333333"/>
                </a:solidFill>
                <a:latin typeface="Trebuchet MS"/>
                <a:cs typeface="Trebuchet MS"/>
              </a:rPr>
              <a:t>soft</a:t>
            </a:r>
            <a:r>
              <a:rPr sz="950" spc="25" dirty="0">
                <a:solidFill>
                  <a:srgbClr val="333333"/>
                </a:solidFill>
                <a:latin typeface="微软雅黑"/>
                <a:cs typeface="微软雅黑"/>
              </a:rPr>
              <a:t>是软限制，超过了也只是写到日志中，不对用户行为进行限制。而</a:t>
            </a:r>
            <a:r>
              <a:rPr sz="950" spc="55" dirty="0">
                <a:solidFill>
                  <a:srgbClr val="333333"/>
                </a:solidFill>
                <a:latin typeface="Trebuchet MS"/>
                <a:cs typeface="Trebuchet MS"/>
              </a:rPr>
              <a:t>hard</a:t>
            </a:r>
            <a:r>
              <a:rPr sz="950" spc="20" dirty="0">
                <a:solidFill>
                  <a:srgbClr val="333333"/>
                </a:solidFill>
                <a:latin typeface="微软雅黑"/>
                <a:cs typeface="微软雅黑"/>
              </a:rPr>
              <a:t>是硬限制，一旦超过就会马 </a:t>
            </a:r>
            <a:r>
              <a:rPr sz="950" spc="25" dirty="0">
                <a:solidFill>
                  <a:srgbClr val="333333"/>
                </a:solidFill>
                <a:latin typeface="微软雅黑"/>
                <a:cs typeface="微软雅黑"/>
              </a:rPr>
              <a:t>上进行禁止，再也不能创建或新占任何的硬盘容量。</a:t>
            </a:r>
            <a:endParaRPr sz="950">
              <a:latin typeface="微软雅黑"/>
              <a:cs typeface="微软雅黑"/>
            </a:endParaRPr>
          </a:p>
          <a:p>
            <a:pPr marL="12700" marR="47625">
              <a:lnSpc>
                <a:spcPct val="131600"/>
              </a:lnSpc>
              <a:spcBef>
                <a:spcPts val="825"/>
              </a:spcBef>
            </a:pPr>
            <a:r>
              <a:rPr sz="950" spc="25" dirty="0">
                <a:solidFill>
                  <a:srgbClr val="333333"/>
                </a:solidFill>
                <a:latin typeface="微软雅黑"/>
                <a:cs typeface="微软雅黑"/>
              </a:rPr>
              <a:t>当配置好上述的各种软硬限制后，尝试切换到这个普通用户，然后分别尝试创建一个体积为</a:t>
            </a:r>
            <a:r>
              <a:rPr sz="950" spc="120" dirty="0">
                <a:solidFill>
                  <a:srgbClr val="333333"/>
                </a:solidFill>
                <a:latin typeface="Trebuchet MS"/>
                <a:cs typeface="Trebuchet MS"/>
              </a:rPr>
              <a:t>5MB</a:t>
            </a:r>
            <a:r>
              <a:rPr sz="950" spc="25" dirty="0">
                <a:solidFill>
                  <a:srgbClr val="333333"/>
                </a:solidFill>
                <a:latin typeface="微软雅黑"/>
                <a:cs typeface="微软雅黑"/>
              </a:rPr>
              <a:t>和</a:t>
            </a:r>
            <a:r>
              <a:rPr sz="950" spc="105" dirty="0">
                <a:solidFill>
                  <a:srgbClr val="333333"/>
                </a:solidFill>
                <a:latin typeface="Trebuchet MS"/>
                <a:cs typeface="Trebuchet MS"/>
              </a:rPr>
              <a:t>8MB </a:t>
            </a:r>
            <a:r>
              <a:rPr sz="950" spc="25" dirty="0">
                <a:solidFill>
                  <a:srgbClr val="333333"/>
                </a:solidFill>
                <a:latin typeface="微软雅黑"/>
                <a:cs typeface="微软雅黑"/>
              </a:rPr>
              <a:t>的文件。可以发现，在创建</a:t>
            </a:r>
            <a:r>
              <a:rPr sz="950" spc="120" dirty="0">
                <a:solidFill>
                  <a:srgbClr val="333333"/>
                </a:solidFill>
                <a:latin typeface="Trebuchet MS"/>
                <a:cs typeface="Trebuchet MS"/>
              </a:rPr>
              <a:t>8MB</a:t>
            </a:r>
            <a:r>
              <a:rPr sz="950" spc="25" dirty="0">
                <a:solidFill>
                  <a:srgbClr val="333333"/>
                </a:solidFill>
                <a:latin typeface="微软雅黑"/>
                <a:cs typeface="微软雅黑"/>
              </a:rPr>
              <a:t>的文件时受到了系统限制：</a:t>
            </a:r>
            <a:endParaRPr sz="950">
              <a:latin typeface="微软雅黑"/>
              <a:cs typeface="微软雅黑"/>
            </a:endParaRPr>
          </a:p>
          <a:p>
            <a:pPr>
              <a:lnSpc>
                <a:spcPct val="100000"/>
              </a:lnSpc>
              <a:spcBef>
                <a:spcPts val="45"/>
              </a:spcBef>
            </a:pPr>
            <a:endParaRPr sz="900">
              <a:latin typeface="微软雅黑"/>
              <a:cs typeface="微软雅黑"/>
            </a:endParaRPr>
          </a:p>
          <a:p>
            <a:pPr marL="136525" marR="154305">
              <a:lnSpc>
                <a:spcPct val="132400"/>
              </a:lnSpc>
              <a:spcBef>
                <a:spcPts val="5"/>
              </a:spcBef>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su -</a:t>
            </a:r>
            <a:r>
              <a:rPr sz="850" spc="20" dirty="0">
                <a:solidFill>
                  <a:srgbClr val="333333"/>
                </a:solidFill>
                <a:latin typeface="Lucida Console"/>
                <a:cs typeface="Lucida Console"/>
              </a:rPr>
              <a:t> </a:t>
            </a:r>
            <a:r>
              <a:rPr sz="850" spc="15" dirty="0">
                <a:solidFill>
                  <a:srgbClr val="333333"/>
                </a:solidFill>
                <a:latin typeface="Lucida Console"/>
                <a:cs typeface="Lucida Console"/>
              </a:rPr>
              <a:t>tom[tom@linuxprobe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cd</a:t>
            </a:r>
            <a:r>
              <a:rPr sz="850" spc="20" dirty="0">
                <a:solidFill>
                  <a:srgbClr val="333333"/>
                </a:solidFill>
                <a:latin typeface="Lucida Console"/>
                <a:cs typeface="Lucida Console"/>
              </a:rPr>
              <a:t> </a:t>
            </a:r>
            <a:r>
              <a:rPr sz="850" spc="15" dirty="0">
                <a:solidFill>
                  <a:srgbClr val="333333"/>
                </a:solidFill>
                <a:latin typeface="Lucida Console"/>
                <a:cs typeface="Lucida Console"/>
              </a:rPr>
              <a:t>/boot[tom@linuxprobe boot]$ </a:t>
            </a:r>
            <a:r>
              <a:rPr sz="850" spc="20" dirty="0">
                <a:solidFill>
                  <a:srgbClr val="333333"/>
                </a:solidFill>
                <a:latin typeface="Lucida Console"/>
                <a:cs typeface="Lucida Console"/>
              </a:rPr>
              <a:t> </a:t>
            </a:r>
            <a:r>
              <a:rPr sz="850" spc="15" dirty="0">
                <a:solidFill>
                  <a:srgbClr val="333333"/>
                </a:solidFill>
                <a:latin typeface="Lucida Console"/>
                <a:cs typeface="Lucida Console"/>
              </a:rPr>
              <a:t>dd if=/dev/zero of=/boot/tom</a:t>
            </a:r>
            <a:r>
              <a:rPr sz="850" spc="20" dirty="0">
                <a:solidFill>
                  <a:srgbClr val="333333"/>
                </a:solidFill>
                <a:latin typeface="Lucida Console"/>
                <a:cs typeface="Lucida Console"/>
              </a:rPr>
              <a:t> </a:t>
            </a:r>
            <a:r>
              <a:rPr sz="850" spc="15" dirty="0">
                <a:solidFill>
                  <a:srgbClr val="333333"/>
                </a:solidFill>
                <a:latin typeface="Lucida Console"/>
                <a:cs typeface="Lucida Console"/>
              </a:rPr>
              <a:t>bs=5M count=11+0</a:t>
            </a:r>
            <a:r>
              <a:rPr sz="850" spc="20" dirty="0">
                <a:solidFill>
                  <a:srgbClr val="333333"/>
                </a:solidFill>
                <a:latin typeface="Lucida Console"/>
                <a:cs typeface="Lucida Console"/>
              </a:rPr>
              <a:t> </a:t>
            </a:r>
            <a:r>
              <a:rPr sz="850" spc="15" dirty="0">
                <a:solidFill>
                  <a:srgbClr val="333333"/>
                </a:solidFill>
                <a:latin typeface="Lucida Console"/>
                <a:cs typeface="Lucida Console"/>
              </a:rPr>
              <a:t>records in1+0</a:t>
            </a:r>
            <a:r>
              <a:rPr sz="850" spc="20" dirty="0">
                <a:solidFill>
                  <a:srgbClr val="333333"/>
                </a:solidFill>
                <a:latin typeface="Lucida Console"/>
                <a:cs typeface="Lucida Console"/>
              </a:rPr>
              <a:t> </a:t>
            </a:r>
            <a:r>
              <a:rPr sz="850" spc="15" dirty="0">
                <a:solidFill>
                  <a:srgbClr val="333333"/>
                </a:solidFill>
                <a:latin typeface="Lucida Console"/>
                <a:cs typeface="Lucida Console"/>
              </a:rPr>
              <a:t>records out5242880 </a:t>
            </a:r>
            <a:r>
              <a:rPr sz="850" spc="20" dirty="0">
                <a:solidFill>
                  <a:srgbClr val="333333"/>
                </a:solidFill>
                <a:latin typeface="Lucida Console"/>
                <a:cs typeface="Lucida Console"/>
              </a:rPr>
              <a:t> </a:t>
            </a:r>
            <a:r>
              <a:rPr sz="850" spc="15" dirty="0">
                <a:solidFill>
                  <a:srgbClr val="333333"/>
                </a:solidFill>
                <a:latin typeface="Lucida Console"/>
                <a:cs typeface="Lucida Console"/>
              </a:rPr>
              <a:t>bytes (5.2 MB,</a:t>
            </a:r>
            <a:r>
              <a:rPr sz="850" spc="20" dirty="0">
                <a:solidFill>
                  <a:srgbClr val="333333"/>
                </a:solidFill>
                <a:latin typeface="Lucida Console"/>
                <a:cs typeface="Lucida Console"/>
              </a:rPr>
              <a:t> </a:t>
            </a:r>
            <a:r>
              <a:rPr sz="850" spc="15" dirty="0">
                <a:solidFill>
                  <a:srgbClr val="333333"/>
                </a:solidFill>
                <a:latin typeface="Lucida Console"/>
                <a:cs typeface="Lucida Console"/>
              </a:rPr>
              <a:t>5.0 MiB) copied,</a:t>
            </a:r>
            <a:r>
              <a:rPr sz="850" spc="20" dirty="0">
                <a:solidFill>
                  <a:srgbClr val="333333"/>
                </a:solidFill>
                <a:latin typeface="Lucida Console"/>
                <a:cs typeface="Lucida Console"/>
              </a:rPr>
              <a:t> </a:t>
            </a:r>
            <a:r>
              <a:rPr sz="850" spc="15" dirty="0">
                <a:solidFill>
                  <a:srgbClr val="333333"/>
                </a:solidFill>
                <a:latin typeface="Lucida Console"/>
                <a:cs typeface="Lucida Console"/>
              </a:rPr>
              <a:t>0.00298178 s, 1.8</a:t>
            </a:r>
            <a:r>
              <a:rPr sz="850" spc="20" dirty="0">
                <a:solidFill>
                  <a:srgbClr val="333333"/>
                </a:solidFill>
                <a:latin typeface="Lucida Console"/>
                <a:cs typeface="Lucida Console"/>
              </a:rPr>
              <a:t> </a:t>
            </a:r>
            <a:r>
              <a:rPr sz="850" spc="15" dirty="0">
                <a:solidFill>
                  <a:srgbClr val="333333"/>
                </a:solidFill>
                <a:latin typeface="Lucida Console"/>
                <a:cs typeface="Lucida Console"/>
              </a:rPr>
              <a:t>GB/s[tom@linuxprobe boot]$ dd </a:t>
            </a:r>
            <a:r>
              <a:rPr sz="850" spc="20" dirty="0">
                <a:solidFill>
                  <a:srgbClr val="333333"/>
                </a:solidFill>
                <a:latin typeface="Lucida Console"/>
                <a:cs typeface="Lucida Console"/>
              </a:rPr>
              <a:t> </a:t>
            </a:r>
            <a:r>
              <a:rPr sz="850" spc="15" dirty="0">
                <a:solidFill>
                  <a:srgbClr val="333333"/>
                </a:solidFill>
                <a:latin typeface="Lucida Console"/>
                <a:cs typeface="Lucida Console"/>
              </a:rPr>
              <a:t>if=/dev/zero of=/boot/tom</a:t>
            </a:r>
            <a:r>
              <a:rPr sz="850" spc="20" dirty="0">
                <a:solidFill>
                  <a:srgbClr val="333333"/>
                </a:solidFill>
                <a:latin typeface="Lucida Console"/>
                <a:cs typeface="Lucida Console"/>
              </a:rPr>
              <a:t> </a:t>
            </a:r>
            <a:r>
              <a:rPr sz="850" spc="15" dirty="0">
                <a:solidFill>
                  <a:srgbClr val="333333"/>
                </a:solidFill>
                <a:latin typeface="Lucida Console"/>
                <a:cs typeface="Lucida Console"/>
              </a:rPr>
              <a:t>bs=8M</a:t>
            </a:r>
            <a:r>
              <a:rPr sz="850" spc="20" dirty="0">
                <a:solidFill>
                  <a:srgbClr val="333333"/>
                </a:solidFill>
                <a:latin typeface="Lucida Console"/>
                <a:cs typeface="Lucida Console"/>
              </a:rPr>
              <a:t> </a:t>
            </a:r>
            <a:r>
              <a:rPr sz="850" spc="15" dirty="0">
                <a:solidFill>
                  <a:srgbClr val="333333"/>
                </a:solidFill>
                <a:latin typeface="Lucida Console"/>
                <a:cs typeface="Lucida Console"/>
              </a:rPr>
              <a:t>count=1dd: error</a:t>
            </a:r>
            <a:r>
              <a:rPr sz="850" spc="20" dirty="0">
                <a:solidFill>
                  <a:srgbClr val="333333"/>
                </a:solidFill>
                <a:latin typeface="Lucida Console"/>
                <a:cs typeface="Lucida Console"/>
              </a:rPr>
              <a:t> </a:t>
            </a:r>
            <a:r>
              <a:rPr sz="850" spc="15" dirty="0">
                <a:solidFill>
                  <a:srgbClr val="333333"/>
                </a:solidFill>
                <a:latin typeface="Lucida Console"/>
                <a:cs typeface="Lucida Console"/>
              </a:rPr>
              <a:t>writing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'/boot/tom': Disk</a:t>
            </a:r>
            <a:r>
              <a:rPr sz="850" spc="20" dirty="0">
                <a:solidFill>
                  <a:srgbClr val="333333"/>
                </a:solidFill>
                <a:latin typeface="Lucida Console"/>
                <a:cs typeface="Lucida Console"/>
              </a:rPr>
              <a:t> </a:t>
            </a:r>
            <a:r>
              <a:rPr sz="850" spc="15" dirty="0">
                <a:solidFill>
                  <a:srgbClr val="333333"/>
                </a:solidFill>
                <a:latin typeface="Lucida Console"/>
                <a:cs typeface="Lucida Console"/>
              </a:rPr>
              <a:t>quota </a:t>
            </a:r>
            <a:r>
              <a:rPr sz="850" spc="-495" dirty="0">
                <a:solidFill>
                  <a:srgbClr val="333333"/>
                </a:solidFill>
                <a:latin typeface="Lucida Console"/>
                <a:cs typeface="Lucida Console"/>
              </a:rPr>
              <a:t> </a:t>
            </a:r>
            <a:r>
              <a:rPr sz="850" spc="15" dirty="0">
                <a:solidFill>
                  <a:srgbClr val="333333"/>
                </a:solidFill>
                <a:latin typeface="Lucida Console"/>
                <a:cs typeface="Lucida Console"/>
              </a:rPr>
              <a:t>exceeded1+0 records in0+0 records</a:t>
            </a:r>
            <a:r>
              <a:rPr sz="850" spc="20" dirty="0">
                <a:solidFill>
                  <a:srgbClr val="333333"/>
                </a:solidFill>
                <a:latin typeface="Lucida Console"/>
                <a:cs typeface="Lucida Console"/>
              </a:rPr>
              <a:t> </a:t>
            </a:r>
            <a:r>
              <a:rPr sz="850" spc="15" dirty="0">
                <a:solidFill>
                  <a:srgbClr val="333333"/>
                </a:solidFill>
                <a:latin typeface="Lucida Console"/>
                <a:cs typeface="Lucida Console"/>
              </a:rPr>
              <a:t>out4194304 bytes (4.2 MB,</a:t>
            </a:r>
            <a:r>
              <a:rPr sz="850" spc="20" dirty="0">
                <a:solidFill>
                  <a:srgbClr val="333333"/>
                </a:solidFill>
                <a:latin typeface="Lucida Console"/>
                <a:cs typeface="Lucida Console"/>
              </a:rPr>
              <a:t> </a:t>
            </a:r>
            <a:r>
              <a:rPr sz="850" spc="15" dirty="0">
                <a:solidFill>
                  <a:srgbClr val="333333"/>
                </a:solidFill>
                <a:latin typeface="Lucida Console"/>
                <a:cs typeface="Lucida Console"/>
              </a:rPr>
              <a:t>4.0 MiB) copied, </a:t>
            </a:r>
            <a:r>
              <a:rPr sz="850" spc="20" dirty="0">
                <a:solidFill>
                  <a:srgbClr val="333333"/>
                </a:solidFill>
                <a:latin typeface="Lucida Console"/>
                <a:cs typeface="Lucida Console"/>
              </a:rPr>
              <a:t> </a:t>
            </a:r>
            <a:r>
              <a:rPr sz="850" spc="15" dirty="0">
                <a:solidFill>
                  <a:srgbClr val="333333"/>
                </a:solidFill>
                <a:latin typeface="Lucida Console"/>
                <a:cs typeface="Lucida Console"/>
              </a:rPr>
              <a:t>0.00398607</a:t>
            </a:r>
            <a:r>
              <a:rPr sz="850" spc="10" dirty="0">
                <a:solidFill>
                  <a:srgbClr val="333333"/>
                </a:solidFill>
                <a:latin typeface="Lucida Console"/>
                <a:cs typeface="Lucida Console"/>
              </a:rPr>
              <a:t> </a:t>
            </a:r>
            <a:r>
              <a:rPr sz="850" spc="15" dirty="0">
                <a:solidFill>
                  <a:srgbClr val="333333"/>
                </a:solidFill>
                <a:latin typeface="Lucida Console"/>
                <a:cs typeface="Lucida Console"/>
              </a:rPr>
              <a:t>s, 1.1 GB/s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棒棒的！</a:t>
            </a:r>
            <a:endParaRPr sz="950">
              <a:latin typeface="微软雅黑"/>
              <a:cs typeface="微软雅黑"/>
            </a:endParaRPr>
          </a:p>
          <a:p>
            <a:pPr marL="12700" marR="98425">
              <a:lnSpc>
                <a:spcPct val="131600"/>
              </a:lnSpc>
              <a:spcBef>
                <a:spcPts val="750"/>
              </a:spcBef>
            </a:pPr>
            <a:r>
              <a:rPr sz="950" spc="45" dirty="0">
                <a:solidFill>
                  <a:srgbClr val="333333"/>
                </a:solidFill>
                <a:latin typeface="Trebuchet MS"/>
                <a:cs typeface="Trebuchet MS"/>
              </a:rPr>
              <a:t>edquota</a:t>
            </a:r>
            <a:r>
              <a:rPr sz="950" spc="25" dirty="0">
                <a:solidFill>
                  <a:srgbClr val="333333"/>
                </a:solidFill>
                <a:latin typeface="微软雅黑"/>
                <a:cs typeface="微软雅黑"/>
              </a:rPr>
              <a:t>命令用于管理系统的磁盘配额，英文全称为：</a:t>
            </a:r>
            <a:r>
              <a:rPr sz="950" spc="-25" dirty="0">
                <a:solidFill>
                  <a:srgbClr val="333333"/>
                </a:solidFill>
                <a:latin typeface="Trebuchet MS"/>
                <a:cs typeface="Trebuchet MS"/>
              </a:rPr>
              <a:t>“edit</a:t>
            </a:r>
            <a:r>
              <a:rPr sz="950" spc="-35" dirty="0">
                <a:solidFill>
                  <a:srgbClr val="333333"/>
                </a:solidFill>
                <a:latin typeface="Trebuchet MS"/>
                <a:cs typeface="Trebuchet MS"/>
              </a:rPr>
              <a:t> </a:t>
            </a:r>
            <a:r>
              <a:rPr sz="950" spc="10" dirty="0">
                <a:solidFill>
                  <a:srgbClr val="333333"/>
                </a:solidFill>
                <a:latin typeface="Trebuchet MS"/>
                <a:cs typeface="Trebuchet MS"/>
              </a:rPr>
              <a:t>quota”</a:t>
            </a:r>
            <a:r>
              <a:rPr sz="950" spc="25" dirty="0">
                <a:solidFill>
                  <a:srgbClr val="333333"/>
                </a:solidFill>
                <a:latin typeface="微软雅黑"/>
                <a:cs typeface="微软雅黑"/>
              </a:rPr>
              <a:t>，语法格式为：</a:t>
            </a:r>
            <a:r>
              <a:rPr sz="950" spc="20" dirty="0">
                <a:solidFill>
                  <a:srgbClr val="333333"/>
                </a:solidFill>
                <a:latin typeface="Trebuchet MS"/>
                <a:cs typeface="Trebuchet MS"/>
              </a:rPr>
              <a:t>“edquota</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15" dirty="0">
                <a:solidFill>
                  <a:srgbClr val="333333"/>
                </a:solidFill>
                <a:latin typeface="微软雅黑"/>
                <a:cs typeface="微软雅黑"/>
              </a:rPr>
              <a:t>用 </a:t>
            </a:r>
            <a:r>
              <a:rPr sz="950" spc="25" dirty="0">
                <a:solidFill>
                  <a:srgbClr val="333333"/>
                </a:solidFill>
                <a:latin typeface="微软雅黑"/>
                <a:cs typeface="微软雅黑"/>
              </a:rPr>
              <a:t>户名</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在为用户设置了</a:t>
            </a:r>
            <a:r>
              <a:rPr sz="950" spc="45" dirty="0">
                <a:solidFill>
                  <a:srgbClr val="333333"/>
                </a:solidFill>
                <a:latin typeface="Trebuchet MS"/>
                <a:cs typeface="Trebuchet MS"/>
              </a:rPr>
              <a:t>quota</a:t>
            </a:r>
            <a:r>
              <a:rPr sz="950" spc="25" dirty="0">
                <a:solidFill>
                  <a:srgbClr val="333333"/>
                </a:solidFill>
                <a:latin typeface="微软雅黑"/>
                <a:cs typeface="微软雅黑"/>
              </a:rPr>
              <a:t>磁盘容量配额限制后，可以使用</a:t>
            </a:r>
            <a:r>
              <a:rPr sz="950" spc="45" dirty="0">
                <a:solidFill>
                  <a:srgbClr val="333333"/>
                </a:solidFill>
                <a:latin typeface="Trebuchet MS"/>
                <a:cs typeface="Trebuchet MS"/>
              </a:rPr>
              <a:t>edquota</a:t>
            </a:r>
            <a:r>
              <a:rPr sz="950" spc="25" dirty="0">
                <a:solidFill>
                  <a:srgbClr val="333333"/>
                </a:solidFill>
                <a:latin typeface="微软雅黑"/>
                <a:cs typeface="微软雅黑"/>
              </a:rPr>
              <a:t>命令按需修改限额的数值。其中，</a:t>
            </a:r>
            <a:r>
              <a:rPr sz="950" spc="20" dirty="0">
                <a:solidFill>
                  <a:srgbClr val="333333"/>
                </a:solidFill>
                <a:latin typeface="Trebuchet MS"/>
                <a:cs typeface="Trebuchet MS"/>
              </a:rPr>
              <a:t>-u</a:t>
            </a:r>
            <a:r>
              <a:rPr sz="950" spc="15" dirty="0">
                <a:solidFill>
                  <a:srgbClr val="333333"/>
                </a:solidFill>
                <a:latin typeface="微软雅黑"/>
                <a:cs typeface="微软雅黑"/>
              </a:rPr>
              <a:t>参数 </a:t>
            </a:r>
            <a:r>
              <a:rPr sz="950" spc="25" dirty="0">
                <a:solidFill>
                  <a:srgbClr val="333333"/>
                </a:solidFill>
                <a:latin typeface="微软雅黑"/>
                <a:cs typeface="微软雅黑"/>
              </a:rPr>
              <a:t>表示要针对哪个用户进行设置</a:t>
            </a:r>
            <a:r>
              <a:rPr sz="950" spc="15" dirty="0">
                <a:solidFill>
                  <a:srgbClr val="333333"/>
                </a:solidFill>
                <a:latin typeface="微软雅黑"/>
                <a:cs typeface="微软雅黑"/>
              </a:rPr>
              <a:t>；</a:t>
            </a:r>
            <a:r>
              <a:rPr sz="950" spc="15" dirty="0">
                <a:solidFill>
                  <a:srgbClr val="333333"/>
                </a:solidFill>
                <a:latin typeface="Trebuchet MS"/>
                <a:cs typeface="Trebuchet MS"/>
              </a:rPr>
              <a:t>-g</a:t>
            </a:r>
            <a:r>
              <a:rPr sz="950" spc="25" dirty="0">
                <a:solidFill>
                  <a:srgbClr val="333333"/>
                </a:solidFill>
                <a:latin typeface="微软雅黑"/>
                <a:cs typeface="微软雅黑"/>
              </a:rPr>
              <a:t>参数表示要针对哪个用户组进行设置，如表</a:t>
            </a:r>
            <a:r>
              <a:rPr sz="950" spc="25" dirty="0">
                <a:solidFill>
                  <a:srgbClr val="333333"/>
                </a:solidFill>
                <a:latin typeface="Trebuchet MS"/>
                <a:cs typeface="Trebuchet MS"/>
              </a:rPr>
              <a:t>6-6</a:t>
            </a:r>
            <a:r>
              <a:rPr sz="950" spc="25" dirty="0">
                <a:solidFill>
                  <a:srgbClr val="333333"/>
                </a:solidFill>
                <a:latin typeface="微软雅黑"/>
                <a:cs typeface="微软雅黑"/>
              </a:rPr>
              <a:t>所示。</a:t>
            </a:r>
            <a:endParaRPr sz="950">
              <a:latin typeface="微软雅黑"/>
              <a:cs typeface="微软雅黑"/>
            </a:endParaRPr>
          </a:p>
          <a:p>
            <a:pPr marL="12700">
              <a:lnSpc>
                <a:spcPct val="100000"/>
              </a:lnSpc>
              <a:spcBef>
                <a:spcPts val="1110"/>
              </a:spcBef>
              <a:tabLst>
                <a:tab pos="105791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6-6	</a:t>
            </a:r>
            <a:r>
              <a:rPr sz="950" spc="45" dirty="0">
                <a:solidFill>
                  <a:srgbClr val="333333"/>
                </a:solidFill>
                <a:latin typeface="Trebuchet MS"/>
                <a:cs typeface="Trebuchet MS"/>
              </a:rPr>
              <a:t>edquota</a:t>
            </a:r>
            <a:r>
              <a:rPr sz="950" spc="25" dirty="0">
                <a:solidFill>
                  <a:srgbClr val="333333"/>
                </a:solidFill>
                <a:latin typeface="微软雅黑"/>
                <a:cs typeface="微软雅黑"/>
              </a:rPr>
              <a:t>命令中可用的参数以及作用</a:t>
            </a:r>
            <a:endParaRPr sz="950">
              <a:latin typeface="微软雅黑"/>
              <a:cs typeface="微软雅黑"/>
            </a:endParaRPr>
          </a:p>
        </p:txBody>
      </p:sp>
      <p:sp>
        <p:nvSpPr>
          <p:cNvPr id="21" name="object 21"/>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50</a:t>
            </a:fld>
            <a:endParaRPr sz="800">
              <a:latin typeface="小哥哥网恋吗"/>
              <a:cs typeface="小哥哥网恋吗"/>
            </a:endParaRPr>
          </a:p>
        </p:txBody>
      </p:sp>
      <p:sp>
        <p:nvSpPr>
          <p:cNvPr id="12" name="object 12"/>
          <p:cNvSpPr txBox="1"/>
          <p:nvPr/>
        </p:nvSpPr>
        <p:spPr>
          <a:xfrm>
            <a:off x="946424" y="8461102"/>
            <a:ext cx="5587365" cy="407034"/>
          </a:xfrm>
          <a:prstGeom prst="rect">
            <a:avLst/>
          </a:prstGeom>
        </p:spPr>
        <p:txBody>
          <a:bodyPr vert="horz" wrap="square" lIns="0" tIns="12065" rIns="0" bIns="0" rtlCol="0">
            <a:spAutoFit/>
          </a:bodyPr>
          <a:lstStyle/>
          <a:p>
            <a:pPr marL="12700" marR="5080">
              <a:lnSpc>
                <a:spcPct val="131600"/>
              </a:lnSpc>
              <a:spcBef>
                <a:spcPts val="95"/>
              </a:spcBef>
            </a:pPr>
            <a:r>
              <a:rPr sz="950" spc="45" dirty="0">
                <a:solidFill>
                  <a:srgbClr val="333333"/>
                </a:solidFill>
                <a:latin typeface="Trebuchet MS"/>
                <a:cs typeface="Trebuchet MS"/>
              </a:rPr>
              <a:t>edquota</a:t>
            </a:r>
            <a:r>
              <a:rPr sz="950" spc="25" dirty="0">
                <a:solidFill>
                  <a:srgbClr val="333333"/>
                </a:solidFill>
                <a:latin typeface="微软雅黑"/>
                <a:cs typeface="微软雅黑"/>
              </a:rPr>
              <a:t>命令会调用</a:t>
            </a:r>
            <a:r>
              <a:rPr sz="950" spc="-5" dirty="0">
                <a:solidFill>
                  <a:srgbClr val="333333"/>
                </a:solidFill>
                <a:latin typeface="Trebuchet MS"/>
                <a:cs typeface="Trebuchet MS"/>
              </a:rPr>
              <a:t>Vi</a:t>
            </a:r>
            <a:r>
              <a:rPr sz="950" spc="25" dirty="0">
                <a:solidFill>
                  <a:srgbClr val="333333"/>
                </a:solidFill>
                <a:latin typeface="微软雅黑"/>
                <a:cs typeface="微软雅黑"/>
              </a:rPr>
              <a:t>或</a:t>
            </a:r>
            <a:r>
              <a:rPr sz="950" spc="35" dirty="0">
                <a:solidFill>
                  <a:srgbClr val="333333"/>
                </a:solidFill>
                <a:latin typeface="Trebuchet MS"/>
                <a:cs typeface="Trebuchet MS"/>
              </a:rPr>
              <a:t>Vim</a:t>
            </a:r>
            <a:r>
              <a:rPr sz="950" spc="25" dirty="0">
                <a:solidFill>
                  <a:srgbClr val="333333"/>
                </a:solidFill>
                <a:latin typeface="微软雅黑"/>
                <a:cs typeface="微软雅黑"/>
              </a:rPr>
              <a:t>编辑器来让</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管理员修改要限制的具体细节，记得用</a:t>
            </a:r>
            <a:r>
              <a:rPr sz="950" spc="60" dirty="0">
                <a:solidFill>
                  <a:srgbClr val="333333"/>
                </a:solidFill>
                <a:latin typeface="Trebuchet MS"/>
                <a:cs typeface="Trebuchet MS"/>
              </a:rPr>
              <a:t>wq</a:t>
            </a:r>
            <a:r>
              <a:rPr sz="950" spc="20" dirty="0">
                <a:solidFill>
                  <a:srgbClr val="333333"/>
                </a:solidFill>
                <a:latin typeface="微软雅黑"/>
                <a:cs typeface="微软雅黑"/>
              </a:rPr>
              <a:t>保存退出呦。动 </a:t>
            </a:r>
            <a:r>
              <a:rPr sz="950" spc="25" dirty="0">
                <a:solidFill>
                  <a:srgbClr val="333333"/>
                </a:solidFill>
                <a:latin typeface="微软雅黑"/>
                <a:cs typeface="微软雅黑"/>
              </a:rPr>
              <a:t>手把用户</a:t>
            </a:r>
            <a:r>
              <a:rPr sz="950" spc="55" dirty="0">
                <a:solidFill>
                  <a:srgbClr val="333333"/>
                </a:solidFill>
                <a:latin typeface="Trebuchet MS"/>
                <a:cs typeface="Trebuchet MS"/>
              </a:rPr>
              <a:t>tom</a:t>
            </a:r>
            <a:r>
              <a:rPr sz="950" spc="25" dirty="0">
                <a:solidFill>
                  <a:srgbClr val="333333"/>
                </a:solidFill>
                <a:latin typeface="微软雅黑"/>
                <a:cs typeface="微软雅黑"/>
              </a:rPr>
              <a:t>的硬盘使用量的硬限额从</a:t>
            </a:r>
            <a:r>
              <a:rPr sz="950" spc="120" dirty="0">
                <a:solidFill>
                  <a:srgbClr val="333333"/>
                </a:solidFill>
                <a:latin typeface="Trebuchet MS"/>
                <a:cs typeface="Trebuchet MS"/>
              </a:rPr>
              <a:t>5MB</a:t>
            </a:r>
            <a:r>
              <a:rPr sz="950" spc="25" dirty="0">
                <a:solidFill>
                  <a:srgbClr val="333333"/>
                </a:solidFill>
                <a:latin typeface="微软雅黑"/>
                <a:cs typeface="微软雅黑"/>
              </a:rPr>
              <a:t>提升到</a:t>
            </a:r>
            <a:r>
              <a:rPr sz="950" spc="120" dirty="0">
                <a:solidFill>
                  <a:srgbClr val="333333"/>
                </a:solidFill>
                <a:latin typeface="Trebuchet MS"/>
                <a:cs typeface="Trebuchet MS"/>
              </a:rPr>
              <a:t>8MB</a:t>
            </a:r>
            <a:r>
              <a:rPr sz="950" spc="25" dirty="0">
                <a:solidFill>
                  <a:srgbClr val="333333"/>
                </a:solidFill>
                <a:latin typeface="微软雅黑"/>
                <a:cs typeface="微软雅黑"/>
              </a:rPr>
              <a:t>吧：</a:t>
            </a:r>
            <a:endParaRPr sz="950">
              <a:latin typeface="微软雅黑"/>
              <a:cs typeface="微软雅黑"/>
            </a:endParaRPr>
          </a:p>
        </p:txBody>
      </p:sp>
      <p:sp>
        <p:nvSpPr>
          <p:cNvPr id="13" name="object 13"/>
          <p:cNvSpPr txBox="1"/>
          <p:nvPr/>
        </p:nvSpPr>
        <p:spPr>
          <a:xfrm>
            <a:off x="1070306" y="406491"/>
            <a:ext cx="5265420" cy="3689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[root@linuxprobe ~]# xfs_quota</a:t>
            </a:r>
            <a:r>
              <a:rPr sz="850" spc="20" dirty="0">
                <a:solidFill>
                  <a:srgbClr val="333333"/>
                </a:solidFill>
                <a:latin typeface="Lucida Console"/>
                <a:cs typeface="Lucida Console"/>
              </a:rPr>
              <a:t> </a:t>
            </a:r>
            <a:r>
              <a:rPr sz="850" spc="15" dirty="0">
                <a:solidFill>
                  <a:srgbClr val="333333"/>
                </a:solidFill>
                <a:latin typeface="Lucida Console"/>
                <a:cs typeface="Lucida Console"/>
              </a:rPr>
              <a:t>-x -c</a:t>
            </a:r>
            <a:r>
              <a:rPr sz="850" spc="20" dirty="0">
                <a:solidFill>
                  <a:srgbClr val="333333"/>
                </a:solidFill>
                <a:latin typeface="Lucida Console"/>
                <a:cs typeface="Lucida Console"/>
              </a:rPr>
              <a:t> </a:t>
            </a:r>
            <a:r>
              <a:rPr sz="850" spc="15" dirty="0">
                <a:solidFill>
                  <a:srgbClr val="333333"/>
                </a:solidFill>
                <a:latin typeface="Lucida Console"/>
                <a:cs typeface="Lucida Console"/>
              </a:rPr>
              <a:t>'limit bsoft=3m bhard=6m</a:t>
            </a:r>
            <a:r>
              <a:rPr sz="850" spc="20" dirty="0">
                <a:solidFill>
                  <a:srgbClr val="333333"/>
                </a:solidFill>
                <a:latin typeface="Lucida Console"/>
                <a:cs typeface="Lucida Console"/>
              </a:rPr>
              <a:t> </a:t>
            </a:r>
            <a:r>
              <a:rPr sz="850" spc="15" dirty="0">
                <a:solidFill>
                  <a:srgbClr val="333333"/>
                </a:solidFill>
                <a:latin typeface="Lucida Console"/>
                <a:cs typeface="Lucida Console"/>
              </a:rPr>
              <a:t>isoft=3 ihard=6 </a:t>
            </a:r>
            <a:r>
              <a:rPr sz="850" spc="20" dirty="0">
                <a:solidFill>
                  <a:srgbClr val="333333"/>
                </a:solidFill>
                <a:latin typeface="Lucida Console"/>
                <a:cs typeface="Lucida Console"/>
              </a:rPr>
              <a:t> </a:t>
            </a:r>
            <a:r>
              <a:rPr sz="850" spc="15" dirty="0">
                <a:solidFill>
                  <a:srgbClr val="333333"/>
                </a:solidFill>
                <a:latin typeface="Lucida Console"/>
                <a:cs typeface="Lucida Console"/>
              </a:rPr>
              <a:t>tom' /boot[root@linuxprobe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xfs_quota -x</a:t>
            </a:r>
            <a:r>
              <a:rPr sz="850" spc="20" dirty="0">
                <a:solidFill>
                  <a:srgbClr val="333333"/>
                </a:solidFill>
                <a:latin typeface="Lucida Console"/>
                <a:cs typeface="Lucida Console"/>
              </a:rPr>
              <a:t> </a:t>
            </a:r>
            <a:r>
              <a:rPr sz="850" spc="15" dirty="0">
                <a:solidFill>
                  <a:srgbClr val="333333"/>
                </a:solidFill>
                <a:latin typeface="Lucida Console"/>
                <a:cs typeface="Lucida Console"/>
              </a:rPr>
              <a:t>-c report /bootUser</a:t>
            </a:r>
            <a:r>
              <a:rPr sz="850" spc="20" dirty="0">
                <a:solidFill>
                  <a:srgbClr val="333333"/>
                </a:solidFill>
                <a:latin typeface="Lucida Console"/>
                <a:cs typeface="Lucida Console"/>
              </a:rPr>
              <a:t> </a:t>
            </a:r>
            <a:r>
              <a:rPr sz="850" spc="15" dirty="0">
                <a:solidFill>
                  <a:srgbClr val="333333"/>
                </a:solidFill>
                <a:latin typeface="Lucida Console"/>
                <a:cs typeface="Lucida Console"/>
              </a:rPr>
              <a:t>quota on</a:t>
            </a:r>
            <a:r>
              <a:rPr sz="850" spc="20" dirty="0">
                <a:solidFill>
                  <a:srgbClr val="333333"/>
                </a:solidFill>
                <a:latin typeface="Lucida Console"/>
                <a:cs typeface="Lucida Console"/>
              </a:rPr>
              <a:t> </a:t>
            </a:r>
            <a:r>
              <a:rPr sz="850" spc="15" dirty="0">
                <a:solidFill>
                  <a:srgbClr val="333333"/>
                </a:solidFill>
                <a:latin typeface="Lucida Console"/>
                <a:cs typeface="Lucida Console"/>
              </a:rPr>
              <a:t>/boot</a:t>
            </a:r>
            <a:endParaRPr sz="850">
              <a:latin typeface="Lucida Console"/>
              <a:cs typeface="Lucida Console"/>
            </a:endParaRPr>
          </a:p>
        </p:txBody>
      </p:sp>
      <p:sp>
        <p:nvSpPr>
          <p:cNvPr id="14" name="object 14"/>
          <p:cNvSpPr txBox="1"/>
          <p:nvPr/>
        </p:nvSpPr>
        <p:spPr>
          <a:xfrm>
            <a:off x="3421442" y="749529"/>
            <a:ext cx="899160" cy="368935"/>
          </a:xfrm>
          <a:prstGeom prst="rect">
            <a:avLst/>
          </a:prstGeom>
        </p:spPr>
        <p:txBody>
          <a:bodyPr vert="horz" wrap="square" lIns="0" tIns="12065" rIns="0" bIns="0" rtlCol="0">
            <a:spAutoFit/>
          </a:bodyPr>
          <a:lstStyle/>
          <a:p>
            <a:pPr marL="12700" marR="5080" indent="469900">
              <a:lnSpc>
                <a:spcPct val="132400"/>
              </a:lnSpc>
              <a:spcBef>
                <a:spcPts val="95"/>
              </a:spcBef>
            </a:pPr>
            <a:r>
              <a:rPr sz="850" spc="15" dirty="0">
                <a:solidFill>
                  <a:srgbClr val="333333"/>
                </a:solidFill>
                <a:latin typeface="Lucida Console"/>
                <a:cs typeface="Lucida Console"/>
              </a:rPr>
              <a:t>Blocks  Warn/Grace</a:t>
            </a:r>
            <a:endParaRPr sz="850">
              <a:latin typeface="Lucida Console"/>
              <a:cs typeface="Lucida Console"/>
            </a:endParaRPr>
          </a:p>
        </p:txBody>
      </p:sp>
      <p:sp>
        <p:nvSpPr>
          <p:cNvPr id="15" name="object 15"/>
          <p:cNvSpPr txBox="1"/>
          <p:nvPr/>
        </p:nvSpPr>
        <p:spPr>
          <a:xfrm>
            <a:off x="4429072" y="749529"/>
            <a:ext cx="2108200" cy="368935"/>
          </a:xfrm>
          <a:prstGeom prst="rect">
            <a:avLst/>
          </a:prstGeom>
        </p:spPr>
        <p:txBody>
          <a:bodyPr vert="horz" wrap="square" lIns="0" tIns="53975" rIns="0" bIns="0" rtlCol="0">
            <a:spAutoFit/>
          </a:bodyPr>
          <a:lstStyle/>
          <a:p>
            <a:pPr marL="1288415">
              <a:lnSpc>
                <a:spcPct val="100000"/>
              </a:lnSpc>
              <a:spcBef>
                <a:spcPts val="425"/>
              </a:spcBef>
            </a:pPr>
            <a:r>
              <a:rPr sz="850" spc="15" dirty="0">
                <a:solidFill>
                  <a:srgbClr val="333333"/>
                </a:solidFill>
                <a:latin typeface="Lucida Console"/>
                <a:cs typeface="Lucida Console"/>
              </a:rPr>
              <a:t>User</a:t>
            </a:r>
            <a:r>
              <a:rPr sz="850" spc="-45" dirty="0">
                <a:solidFill>
                  <a:srgbClr val="333333"/>
                </a:solidFill>
                <a:latin typeface="Lucida Console"/>
                <a:cs typeface="Lucida Console"/>
              </a:rPr>
              <a:t> </a:t>
            </a:r>
            <a:r>
              <a:rPr sz="850" spc="15" dirty="0">
                <a:solidFill>
                  <a:srgbClr val="333333"/>
                </a:solidFill>
                <a:latin typeface="Lucida Console"/>
                <a:cs typeface="Lucida Console"/>
              </a:rPr>
              <a:t>ID</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6" name="object 16"/>
          <p:cNvSpPr txBox="1"/>
          <p:nvPr/>
        </p:nvSpPr>
        <p:spPr>
          <a:xfrm>
            <a:off x="1070306" y="749529"/>
            <a:ext cx="2376805" cy="7118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(/dev/sda1)</a:t>
            </a:r>
            <a:endParaRPr sz="850">
              <a:latin typeface="Lucida Console"/>
              <a:cs typeface="Lucida Console"/>
            </a:endParaRPr>
          </a:p>
          <a:p>
            <a:pPr marL="347980">
              <a:lnSpc>
                <a:spcPct val="100000"/>
              </a:lnSpc>
              <a:spcBef>
                <a:spcPts val="330"/>
              </a:spcBef>
              <a:tabLst>
                <a:tab pos="1087120" algn="l"/>
                <a:tab pos="1826260" algn="l"/>
              </a:tabLst>
            </a:pPr>
            <a:r>
              <a:rPr sz="850" spc="15" dirty="0">
                <a:solidFill>
                  <a:srgbClr val="333333"/>
                </a:solidFill>
                <a:latin typeface="Lucida Console"/>
                <a:cs typeface="Lucida Console"/>
              </a:rPr>
              <a:t>Used	Soft	Hard</a:t>
            </a:r>
            <a:endParaRPr sz="850">
              <a:latin typeface="Lucida Console"/>
              <a:cs typeface="Lucida Console"/>
            </a:endParaRPr>
          </a:p>
          <a:p>
            <a:pPr marL="12700" marR="5080">
              <a:lnSpc>
                <a:spcPct val="132400"/>
              </a:lnSpc>
              <a:tabLst>
                <a:tab pos="2027555" algn="l"/>
              </a:tabLst>
            </a:pP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root </a:t>
            </a:r>
            <a:r>
              <a:rPr sz="850" spc="-505" dirty="0">
                <a:solidFill>
                  <a:srgbClr val="333333"/>
                </a:solidFill>
                <a:latin typeface="Lucida Console"/>
                <a:cs typeface="Lucida Console"/>
              </a:rPr>
              <a:t> </a:t>
            </a:r>
            <a:r>
              <a:rPr sz="850" spc="15" dirty="0">
                <a:solidFill>
                  <a:srgbClr val="333333"/>
                </a:solidFill>
                <a:latin typeface="Lucida Console"/>
                <a:cs typeface="Lucida Console"/>
              </a:rPr>
              <a:t>[--------]tom	0</a:t>
            </a:r>
            <a:endParaRPr sz="850">
              <a:latin typeface="Lucida Console"/>
              <a:cs typeface="Lucida Console"/>
            </a:endParaRPr>
          </a:p>
        </p:txBody>
      </p:sp>
      <p:sp>
        <p:nvSpPr>
          <p:cNvPr id="17" name="object 17"/>
          <p:cNvSpPr txBox="1"/>
          <p:nvPr/>
        </p:nvSpPr>
        <p:spPr>
          <a:xfrm>
            <a:off x="3622968" y="1301818"/>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3072</a:t>
            </a:r>
            <a:endParaRPr sz="850">
              <a:latin typeface="Lucida Console"/>
              <a:cs typeface="Lucida Console"/>
            </a:endParaRPr>
          </a:p>
        </p:txBody>
      </p:sp>
      <p:sp>
        <p:nvSpPr>
          <p:cNvPr id="18" name="object 18"/>
          <p:cNvSpPr txBox="1"/>
          <p:nvPr/>
        </p:nvSpPr>
        <p:spPr>
          <a:xfrm>
            <a:off x="4160371" y="1092566"/>
            <a:ext cx="495934"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114964</a:t>
            </a:r>
            <a:endParaRPr sz="850">
              <a:latin typeface="Lucida Console"/>
              <a:cs typeface="Lucida Console"/>
            </a:endParaRPr>
          </a:p>
          <a:p>
            <a:pPr marL="213995">
              <a:lnSpc>
                <a:spcPct val="100000"/>
              </a:lnSpc>
              <a:spcBef>
                <a:spcPts val="330"/>
              </a:spcBef>
            </a:pPr>
            <a:r>
              <a:rPr sz="850" spc="15" dirty="0">
                <a:solidFill>
                  <a:srgbClr val="333333"/>
                </a:solidFill>
                <a:latin typeface="Lucida Console"/>
                <a:cs typeface="Lucida Console"/>
              </a:rPr>
              <a:t>6144</a:t>
            </a:r>
            <a:endParaRPr sz="850">
              <a:latin typeface="Lucida Console"/>
              <a:cs typeface="Lucida Console"/>
            </a:endParaRPr>
          </a:p>
        </p:txBody>
      </p:sp>
      <p:sp>
        <p:nvSpPr>
          <p:cNvPr id="19" name="object 19"/>
          <p:cNvSpPr txBox="1"/>
          <p:nvPr/>
        </p:nvSpPr>
        <p:spPr>
          <a:xfrm>
            <a:off x="4966475" y="1092566"/>
            <a:ext cx="1570990" cy="368935"/>
          </a:xfrm>
          <a:prstGeom prst="rect">
            <a:avLst/>
          </a:prstGeom>
        </p:spPr>
        <p:txBody>
          <a:bodyPr vert="horz" wrap="square" lIns="0" tIns="53975" rIns="0" bIns="0" rtlCol="0">
            <a:spAutoFit/>
          </a:bodyPr>
          <a:lstStyle/>
          <a:p>
            <a:pPr marL="281305">
              <a:lnSpc>
                <a:spcPct val="100000"/>
              </a:lnSpc>
              <a:spcBef>
                <a:spcPts val="425"/>
              </a:spcBef>
              <a:tabLst>
                <a:tab pos="1019810" algn="l"/>
                <a:tab pos="1423035" algn="l"/>
              </a:tabLst>
            </a:pPr>
            <a:r>
              <a:rPr sz="850" spc="15" dirty="0">
                <a:solidFill>
                  <a:srgbClr val="333333"/>
                </a:solidFill>
                <a:latin typeface="Lucida Console"/>
                <a:cs typeface="Lucida Console"/>
              </a:rPr>
              <a:t>0	0	00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00</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0" name="object 2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932297"/>
          <a:ext cx="5642609" cy="4657725"/>
        </p:xfrm>
        <a:graphic>
          <a:graphicData uri="http://schemas.openxmlformats.org/drawingml/2006/table">
            <a:tbl>
              <a:tblPr firstRow="1" bandRow="1">
                <a:tableStyleId>{2D5ABB26-0587-4C30-8999-92F81FD0307C}</a:tableStyleId>
              </a:tblPr>
              <a:tblGrid>
                <a:gridCol w="753110">
                  <a:extLst>
                    <a:ext uri="{9D8B030D-6E8A-4147-A177-3AD203B41FA5}">
                      <a16:colId xmlns:a16="http://schemas.microsoft.com/office/drawing/2014/main" val="20000"/>
                    </a:ext>
                  </a:extLst>
                </a:gridCol>
                <a:gridCol w="1791969">
                  <a:extLst>
                    <a:ext uri="{9D8B030D-6E8A-4147-A177-3AD203B41FA5}">
                      <a16:colId xmlns:a16="http://schemas.microsoft.com/office/drawing/2014/main" val="20001"/>
                    </a:ext>
                  </a:extLst>
                </a:gridCol>
                <a:gridCol w="1038860">
                  <a:extLst>
                    <a:ext uri="{9D8B030D-6E8A-4147-A177-3AD203B41FA5}">
                      <a16:colId xmlns:a16="http://schemas.microsoft.com/office/drawing/2014/main" val="20002"/>
                    </a:ext>
                  </a:extLst>
                </a:gridCol>
                <a:gridCol w="924560">
                  <a:extLst>
                    <a:ext uri="{9D8B030D-6E8A-4147-A177-3AD203B41FA5}">
                      <a16:colId xmlns:a16="http://schemas.microsoft.com/office/drawing/2014/main" val="20003"/>
                    </a:ext>
                  </a:extLst>
                </a:gridCol>
                <a:gridCol w="1134110">
                  <a:extLst>
                    <a:ext uri="{9D8B030D-6E8A-4147-A177-3AD203B41FA5}">
                      <a16:colId xmlns:a16="http://schemas.microsoft.com/office/drawing/2014/main" val="20004"/>
                    </a:ext>
                  </a:extLst>
                </a:gridCol>
              </a:tblGrid>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b="1" dirty="0">
                          <a:solidFill>
                            <a:srgbClr val="333333"/>
                          </a:solidFill>
                          <a:latin typeface="微软雅黑"/>
                          <a:cs typeface="微软雅黑"/>
                        </a:rPr>
                        <a:t>文件名</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b="1" dirty="0">
                          <a:solidFill>
                            <a:srgbClr val="333333"/>
                          </a:solidFill>
                          <a:latin typeface="微软雅黑"/>
                          <a:cs typeface="微软雅黑"/>
                        </a:rPr>
                        <a:t>描述</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b="1" dirty="0">
                          <a:solidFill>
                            <a:srgbClr val="333333"/>
                          </a:solidFill>
                          <a:latin typeface="微软雅黑"/>
                          <a:cs typeface="微软雅黑"/>
                        </a:rPr>
                        <a:t>类型</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原始大小</a:t>
                      </a:r>
                      <a:endParaRPr sz="950">
                        <a:latin typeface="微软雅黑"/>
                        <a:cs typeface="微软雅黑"/>
                      </a:endParaRPr>
                    </a:p>
                    <a:p>
                      <a:pPr marL="128270">
                        <a:lnSpc>
                          <a:spcPct val="100000"/>
                        </a:lnSpc>
                        <a:spcBef>
                          <a:spcPts val="365"/>
                        </a:spcBef>
                      </a:pPr>
                      <a:r>
                        <a:rPr sz="950" b="1" spc="50" dirty="0">
                          <a:solidFill>
                            <a:srgbClr val="333333"/>
                          </a:solidFill>
                          <a:latin typeface="微软雅黑"/>
                          <a:cs typeface="微软雅黑"/>
                        </a:rPr>
                        <a:t>（</a:t>
                      </a:r>
                      <a:r>
                        <a:rPr sz="950" b="1" spc="50" dirty="0">
                          <a:solidFill>
                            <a:srgbClr val="333333"/>
                          </a:solidFill>
                          <a:latin typeface="Trebuchet MS"/>
                          <a:cs typeface="Trebuchet MS"/>
                        </a:rPr>
                        <a:t>KB</a:t>
                      </a:r>
                      <a:r>
                        <a:rPr sz="950" b="1" spc="50" dirty="0">
                          <a:solidFill>
                            <a:srgbClr val="333333"/>
                          </a:solidFill>
                          <a:latin typeface="微软雅黑"/>
                          <a:cs typeface="微软雅黑"/>
                        </a:rPr>
                        <a:t>）</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实际占用空间</a:t>
                      </a:r>
                      <a:endParaRPr sz="950">
                        <a:latin typeface="微软雅黑"/>
                        <a:cs typeface="微软雅黑"/>
                      </a:endParaRPr>
                    </a:p>
                    <a:p>
                      <a:pPr marL="128270">
                        <a:lnSpc>
                          <a:spcPct val="100000"/>
                        </a:lnSpc>
                        <a:spcBef>
                          <a:spcPts val="365"/>
                        </a:spcBef>
                      </a:pPr>
                      <a:r>
                        <a:rPr sz="950" b="1" spc="50" dirty="0">
                          <a:solidFill>
                            <a:srgbClr val="333333"/>
                          </a:solidFill>
                          <a:latin typeface="微软雅黑"/>
                          <a:cs typeface="微软雅黑"/>
                        </a:rPr>
                        <a:t>（</a:t>
                      </a:r>
                      <a:r>
                        <a:rPr sz="950" b="1" spc="50" dirty="0">
                          <a:solidFill>
                            <a:srgbClr val="333333"/>
                          </a:solidFill>
                          <a:latin typeface="Trebuchet MS"/>
                          <a:cs typeface="Trebuchet MS"/>
                        </a:rPr>
                        <a:t>KB</a:t>
                      </a:r>
                      <a:r>
                        <a:rPr sz="950" b="1" spc="50" dirty="0">
                          <a:solidFill>
                            <a:srgbClr val="333333"/>
                          </a:solidFill>
                          <a:latin typeface="微软雅黑"/>
                          <a:cs typeface="微软雅黑"/>
                        </a:rPr>
                        <a:t>）</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5" dirty="0">
                          <a:solidFill>
                            <a:srgbClr val="333333"/>
                          </a:solidFill>
                          <a:latin typeface="Trebuchet MS"/>
                          <a:cs typeface="Trebuchet MS"/>
                        </a:rPr>
                        <a:t>dickens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狄更斯文集</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英文原文</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9953</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9948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20" dirty="0">
                          <a:solidFill>
                            <a:srgbClr val="333333"/>
                          </a:solidFill>
                          <a:latin typeface="Trebuchet MS"/>
                          <a:cs typeface="Trebuchet MS"/>
                        </a:rPr>
                        <a:t>mozilla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30" dirty="0">
                          <a:solidFill>
                            <a:srgbClr val="333333"/>
                          </a:solidFill>
                          <a:latin typeface="Trebuchet MS"/>
                          <a:cs typeface="Trebuchet MS"/>
                        </a:rPr>
                        <a:t>Mozilla</a:t>
                      </a:r>
                      <a:r>
                        <a:rPr sz="950" spc="25" dirty="0">
                          <a:solidFill>
                            <a:srgbClr val="333333"/>
                          </a:solidFill>
                          <a:latin typeface="微软雅黑"/>
                          <a:cs typeface="微软雅黑"/>
                        </a:rPr>
                        <a:t>的</a:t>
                      </a:r>
                      <a:r>
                        <a:rPr sz="950" spc="5" dirty="0">
                          <a:solidFill>
                            <a:srgbClr val="333333"/>
                          </a:solidFill>
                          <a:latin typeface="Trebuchet MS"/>
                          <a:cs typeface="Trebuchet MS"/>
                        </a:rPr>
                        <a:t>1.0</a:t>
                      </a:r>
                      <a:r>
                        <a:rPr sz="950" spc="25" dirty="0">
                          <a:solidFill>
                            <a:srgbClr val="333333"/>
                          </a:solidFill>
                          <a:latin typeface="微软雅黑"/>
                          <a:cs typeface="微软雅黑"/>
                        </a:rPr>
                        <a:t>可执行文件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执行程序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55" dirty="0">
                          <a:solidFill>
                            <a:srgbClr val="333333"/>
                          </a:solidFill>
                          <a:latin typeface="Trebuchet MS"/>
                          <a:cs typeface="Trebuchet MS"/>
                        </a:rPr>
                        <a:t>50020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635">
                        <a:lnSpc>
                          <a:spcPct val="100000"/>
                        </a:lnSpc>
                        <a:spcBef>
                          <a:spcPts val="660"/>
                        </a:spcBef>
                      </a:pPr>
                      <a:r>
                        <a:rPr sz="950" spc="55" dirty="0">
                          <a:solidFill>
                            <a:srgbClr val="333333"/>
                          </a:solidFill>
                          <a:latin typeface="Trebuchet MS"/>
                          <a:cs typeface="Trebuchet MS"/>
                        </a:rPr>
                        <a:t>33228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70" dirty="0">
                          <a:solidFill>
                            <a:srgbClr val="333333"/>
                          </a:solidFill>
                          <a:latin typeface="Trebuchet MS"/>
                          <a:cs typeface="Trebuchet MS"/>
                        </a:rPr>
                        <a:t>mr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医用</a:t>
                      </a:r>
                      <a:r>
                        <a:rPr sz="950" dirty="0">
                          <a:solidFill>
                            <a:srgbClr val="333333"/>
                          </a:solidFill>
                          <a:latin typeface="Trebuchet MS"/>
                          <a:cs typeface="Trebuchet MS"/>
                        </a:rPr>
                        <a:t>resonanse</a:t>
                      </a:r>
                      <a:r>
                        <a:rPr sz="950" dirty="0">
                          <a:solidFill>
                            <a:srgbClr val="333333"/>
                          </a:solidFill>
                          <a:latin typeface="微软雅黑"/>
                          <a:cs typeface="微软雅黑"/>
                        </a:rPr>
                        <a:t>图像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图片</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9736</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9272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5" dirty="0">
                          <a:solidFill>
                            <a:srgbClr val="333333"/>
                          </a:solidFill>
                          <a:latin typeface="Trebuchet MS"/>
                          <a:cs typeface="Trebuchet MS"/>
                        </a:rPr>
                        <a:t>nci</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结构化的化学数据库</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数据库</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55" dirty="0">
                          <a:solidFill>
                            <a:srgbClr val="333333"/>
                          </a:solidFill>
                          <a:latin typeface="Trebuchet MS"/>
                          <a:cs typeface="Trebuchet MS"/>
                        </a:rPr>
                        <a:t>32767</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635">
                        <a:lnSpc>
                          <a:spcPct val="100000"/>
                        </a:lnSpc>
                        <a:spcBef>
                          <a:spcPts val="660"/>
                        </a:spcBef>
                      </a:pPr>
                      <a:r>
                        <a:rPr sz="950" spc="55" dirty="0">
                          <a:solidFill>
                            <a:srgbClr val="333333"/>
                          </a:solidFill>
                          <a:latin typeface="Trebuchet MS"/>
                          <a:cs typeface="Trebuchet MS"/>
                        </a:rPr>
                        <a:t>10168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5" dirty="0">
                          <a:solidFill>
                            <a:srgbClr val="333333"/>
                          </a:solidFill>
                          <a:latin typeface="Trebuchet MS"/>
                          <a:cs typeface="Trebuchet MS"/>
                        </a:rPr>
                        <a:t>ooffice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70" dirty="0">
                          <a:solidFill>
                            <a:srgbClr val="333333"/>
                          </a:solidFill>
                          <a:latin typeface="Trebuchet MS"/>
                          <a:cs typeface="Trebuchet MS"/>
                        </a:rPr>
                        <a:t>Open</a:t>
                      </a:r>
                      <a:r>
                        <a:rPr sz="950" spc="-50" dirty="0">
                          <a:solidFill>
                            <a:srgbClr val="333333"/>
                          </a:solidFill>
                          <a:latin typeface="Trebuchet MS"/>
                          <a:cs typeface="Trebuchet MS"/>
                        </a:rPr>
                        <a:t> </a:t>
                      </a:r>
                      <a:r>
                        <a:rPr sz="950" spc="15" dirty="0">
                          <a:solidFill>
                            <a:srgbClr val="333333"/>
                          </a:solidFill>
                          <a:latin typeface="Trebuchet MS"/>
                          <a:cs typeface="Trebuchet MS"/>
                        </a:rPr>
                        <a:t>Office.org</a:t>
                      </a:r>
                      <a:r>
                        <a:rPr sz="950" spc="-50" dirty="0">
                          <a:solidFill>
                            <a:srgbClr val="333333"/>
                          </a:solidFill>
                          <a:latin typeface="Trebuchet MS"/>
                          <a:cs typeface="Trebuchet MS"/>
                        </a:rPr>
                        <a:t> </a:t>
                      </a:r>
                      <a:r>
                        <a:rPr sz="950" spc="20" dirty="0">
                          <a:solidFill>
                            <a:srgbClr val="333333"/>
                          </a:solidFill>
                          <a:latin typeface="Trebuchet MS"/>
                          <a:cs typeface="Trebuchet MS"/>
                        </a:rPr>
                        <a:t>1.01</a:t>
                      </a:r>
                      <a:r>
                        <a:rPr sz="950" spc="-45" dirty="0">
                          <a:solidFill>
                            <a:srgbClr val="333333"/>
                          </a:solidFill>
                          <a:latin typeface="Trebuchet MS"/>
                          <a:cs typeface="Trebuchet MS"/>
                        </a:rPr>
                        <a:t> </a:t>
                      </a:r>
                      <a:r>
                        <a:rPr sz="950" spc="55" dirty="0">
                          <a:solidFill>
                            <a:srgbClr val="333333"/>
                          </a:solidFill>
                          <a:latin typeface="Trebuchet MS"/>
                          <a:cs typeface="Trebuchet MS"/>
                        </a:rPr>
                        <a:t>DLL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可执行程序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6008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5640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70" dirty="0">
                          <a:solidFill>
                            <a:srgbClr val="333333"/>
                          </a:solidFill>
                          <a:latin typeface="Trebuchet MS"/>
                          <a:cs typeface="Trebuchet MS"/>
                        </a:rPr>
                        <a:t>osdb</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37160">
                        <a:lnSpc>
                          <a:spcPct val="131600"/>
                        </a:lnSpc>
                        <a:spcBef>
                          <a:spcPts val="300"/>
                        </a:spcBef>
                      </a:pPr>
                      <a:r>
                        <a:rPr sz="950" dirty="0">
                          <a:solidFill>
                            <a:srgbClr val="333333"/>
                          </a:solidFill>
                          <a:latin typeface="微软雅黑"/>
                          <a:cs typeface="微软雅黑"/>
                        </a:rPr>
                        <a:t>基准测试用的</a:t>
                      </a:r>
                      <a:r>
                        <a:rPr sz="950" dirty="0">
                          <a:solidFill>
                            <a:srgbClr val="333333"/>
                          </a:solidFill>
                          <a:latin typeface="Trebuchet MS"/>
                          <a:cs typeface="Trebuchet MS"/>
                        </a:rPr>
                        <a:t>MySQL</a:t>
                      </a:r>
                      <a:r>
                        <a:rPr sz="950" dirty="0">
                          <a:solidFill>
                            <a:srgbClr val="333333"/>
                          </a:solidFill>
                          <a:latin typeface="微软雅黑"/>
                          <a:cs typeface="微软雅黑"/>
                        </a:rPr>
                        <a:t>格式示 </a:t>
                      </a:r>
                      <a:r>
                        <a:rPr sz="950" spc="25" dirty="0">
                          <a:solidFill>
                            <a:srgbClr val="333333"/>
                          </a:solidFill>
                          <a:latin typeface="微软雅黑"/>
                          <a:cs typeface="微软雅黑"/>
                        </a:rPr>
                        <a:t>例数据库</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微软雅黑"/>
                          <a:cs typeface="微软雅黑"/>
                        </a:rPr>
                        <a:t>数据库</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55" dirty="0">
                          <a:solidFill>
                            <a:srgbClr val="333333"/>
                          </a:solidFill>
                          <a:latin typeface="Trebuchet MS"/>
                          <a:cs typeface="Trebuchet MS"/>
                        </a:rPr>
                        <a:t>9849</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55" dirty="0">
                          <a:solidFill>
                            <a:srgbClr val="333333"/>
                          </a:solidFill>
                          <a:latin typeface="Trebuchet MS"/>
                          <a:cs typeface="Trebuchet MS"/>
                        </a:rPr>
                        <a:t>9824</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45" dirty="0">
                          <a:solidFill>
                            <a:srgbClr val="333333"/>
                          </a:solidFill>
                          <a:latin typeface="Trebuchet MS"/>
                          <a:cs typeface="Trebuchet MS"/>
                        </a:rPr>
                        <a:t>reymont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瓦迪斯瓦夫</a:t>
                      </a:r>
                      <a:r>
                        <a:rPr sz="950" dirty="0">
                          <a:solidFill>
                            <a:srgbClr val="333333"/>
                          </a:solidFill>
                          <a:latin typeface="Trebuchet MS"/>
                          <a:cs typeface="Trebuchet MS"/>
                        </a:rPr>
                        <a:t>·</a:t>
                      </a:r>
                      <a:r>
                        <a:rPr sz="950" dirty="0">
                          <a:solidFill>
                            <a:srgbClr val="333333"/>
                          </a:solidFill>
                          <a:latin typeface="微软雅黑"/>
                          <a:cs typeface="微软雅黑"/>
                        </a:rPr>
                        <a:t>雷蒙特的书</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60" dirty="0">
                          <a:solidFill>
                            <a:srgbClr val="333333"/>
                          </a:solidFill>
                          <a:latin typeface="Trebuchet MS"/>
                          <a:cs typeface="Trebuchet MS"/>
                        </a:rPr>
                        <a:t>PDF</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6471</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6312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70" dirty="0">
                          <a:solidFill>
                            <a:srgbClr val="333333"/>
                          </a:solidFill>
                          <a:latin typeface="Trebuchet MS"/>
                          <a:cs typeface="Trebuchet MS"/>
                        </a:rPr>
                        <a:t>samba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70" dirty="0">
                          <a:solidFill>
                            <a:srgbClr val="333333"/>
                          </a:solidFill>
                          <a:latin typeface="Trebuchet MS"/>
                          <a:cs typeface="Trebuchet MS"/>
                        </a:rPr>
                        <a:t>samba</a:t>
                      </a:r>
                      <a:r>
                        <a:rPr sz="950" spc="25" dirty="0">
                          <a:solidFill>
                            <a:srgbClr val="333333"/>
                          </a:solidFill>
                          <a:latin typeface="微软雅黑"/>
                          <a:cs typeface="微软雅黑"/>
                        </a:rPr>
                        <a:t>源代码</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30" dirty="0">
                          <a:solidFill>
                            <a:srgbClr val="333333"/>
                          </a:solidFill>
                          <a:latin typeface="Trebuchet MS"/>
                          <a:cs typeface="Trebuchet MS"/>
                        </a:rPr>
                        <a:t>src</a:t>
                      </a:r>
                      <a:r>
                        <a:rPr sz="950" spc="25" dirty="0">
                          <a:solidFill>
                            <a:srgbClr val="333333"/>
                          </a:solidFill>
                          <a:latin typeface="微软雅黑"/>
                          <a:cs typeface="微软雅黑"/>
                        </a:rPr>
                        <a:t>源码</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55" dirty="0">
                          <a:solidFill>
                            <a:srgbClr val="333333"/>
                          </a:solidFill>
                          <a:latin typeface="Trebuchet MS"/>
                          <a:cs typeface="Trebuchet MS"/>
                        </a:rPr>
                        <a:t>21100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635">
                        <a:lnSpc>
                          <a:spcPct val="100000"/>
                        </a:lnSpc>
                        <a:spcBef>
                          <a:spcPts val="660"/>
                        </a:spcBef>
                      </a:pPr>
                      <a:r>
                        <a:rPr sz="950" spc="55" dirty="0">
                          <a:solidFill>
                            <a:srgbClr val="333333"/>
                          </a:solidFill>
                          <a:latin typeface="Trebuchet MS"/>
                          <a:cs typeface="Trebuchet MS"/>
                        </a:rPr>
                        <a:t>11768</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65" dirty="0">
                          <a:solidFill>
                            <a:srgbClr val="333333"/>
                          </a:solidFill>
                          <a:latin typeface="Trebuchet MS"/>
                          <a:cs typeface="Trebuchet MS"/>
                        </a:rPr>
                        <a:t>sao</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微软雅黑"/>
                          <a:cs typeface="微软雅黑"/>
                        </a:rPr>
                        <a:t>星空数据</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天文格式的</a:t>
                      </a:r>
                      <a:endParaRPr sz="950">
                        <a:latin typeface="微软雅黑"/>
                        <a:cs typeface="微软雅黑"/>
                      </a:endParaRPr>
                    </a:p>
                    <a:p>
                      <a:pPr marL="128270">
                        <a:lnSpc>
                          <a:spcPct val="100000"/>
                        </a:lnSpc>
                        <a:spcBef>
                          <a:spcPts val="360"/>
                        </a:spcBef>
                      </a:pPr>
                      <a:r>
                        <a:rPr sz="950" spc="40" dirty="0">
                          <a:solidFill>
                            <a:srgbClr val="333333"/>
                          </a:solidFill>
                          <a:latin typeface="Trebuchet MS"/>
                          <a:cs typeface="Trebuchet MS"/>
                        </a:rPr>
                        <a:t>bin</a:t>
                      </a:r>
                      <a:r>
                        <a:rPr sz="950" spc="25" dirty="0">
                          <a:solidFill>
                            <a:srgbClr val="333333"/>
                          </a:solidFill>
                          <a:latin typeface="微软雅黑"/>
                          <a:cs typeface="微软雅黑"/>
                        </a:rPr>
                        <a:t>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55" dirty="0">
                          <a:solidFill>
                            <a:srgbClr val="333333"/>
                          </a:solidFill>
                          <a:latin typeface="Trebuchet MS"/>
                          <a:cs typeface="Trebuchet MS"/>
                        </a:rPr>
                        <a:t>7081</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55" dirty="0">
                          <a:solidFill>
                            <a:srgbClr val="333333"/>
                          </a:solidFill>
                          <a:latin typeface="Trebuchet MS"/>
                          <a:cs typeface="Trebuchet MS"/>
                        </a:rPr>
                        <a:t>7036</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spc="35" dirty="0">
                          <a:solidFill>
                            <a:srgbClr val="333333"/>
                          </a:solidFill>
                          <a:latin typeface="Trebuchet MS"/>
                          <a:cs typeface="Trebuchet MS"/>
                        </a:rPr>
                        <a:t>webster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辞海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75" dirty="0">
                          <a:solidFill>
                            <a:srgbClr val="333333"/>
                          </a:solidFill>
                          <a:latin typeface="Trebuchet MS"/>
                          <a:cs typeface="Trebuchet MS"/>
                        </a:rPr>
                        <a:t>HTML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55" dirty="0">
                          <a:solidFill>
                            <a:srgbClr val="333333"/>
                          </a:solidFill>
                          <a:latin typeface="Trebuchet MS"/>
                          <a:cs typeface="Trebuchet MS"/>
                        </a:rPr>
                        <a:t>40487</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7635">
                        <a:lnSpc>
                          <a:spcPct val="100000"/>
                        </a:lnSpc>
                        <a:spcBef>
                          <a:spcPts val="660"/>
                        </a:spcBef>
                      </a:pPr>
                      <a:r>
                        <a:rPr sz="950" spc="55" dirty="0">
                          <a:solidFill>
                            <a:srgbClr val="333333"/>
                          </a:solidFill>
                          <a:latin typeface="Trebuchet MS"/>
                          <a:cs typeface="Trebuchet MS"/>
                        </a:rPr>
                        <a:t>40144</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spc="40" dirty="0">
                          <a:solidFill>
                            <a:srgbClr val="333333"/>
                          </a:solidFill>
                          <a:latin typeface="Trebuchet MS"/>
                          <a:cs typeface="Trebuchet MS"/>
                        </a:rPr>
                        <a:t>xml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85" dirty="0">
                          <a:solidFill>
                            <a:srgbClr val="333333"/>
                          </a:solidFill>
                          <a:latin typeface="Trebuchet MS"/>
                          <a:cs typeface="Trebuchet MS"/>
                        </a:rPr>
                        <a:t>XML</a:t>
                      </a:r>
                      <a:r>
                        <a:rPr sz="950" spc="25" dirty="0">
                          <a:solidFill>
                            <a:srgbClr val="333333"/>
                          </a:solidFill>
                          <a:latin typeface="微软雅黑"/>
                          <a:cs typeface="微软雅黑"/>
                        </a:rPr>
                        <a:t>文件</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75" dirty="0">
                          <a:solidFill>
                            <a:srgbClr val="333333"/>
                          </a:solidFill>
                          <a:latin typeface="Trebuchet MS"/>
                          <a:cs typeface="Trebuchet MS"/>
                        </a:rPr>
                        <a:t>HTML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5220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55" dirty="0">
                          <a:solidFill>
                            <a:srgbClr val="333333"/>
                          </a:solidFill>
                          <a:latin typeface="Trebuchet MS"/>
                          <a:cs typeface="Trebuchet MS"/>
                        </a:rPr>
                        <a:t>2180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r h="314325">
                <a:tc>
                  <a:txBody>
                    <a:bodyPr/>
                    <a:lstStyle/>
                    <a:p>
                      <a:pPr marL="128270">
                        <a:lnSpc>
                          <a:spcPct val="100000"/>
                        </a:lnSpc>
                        <a:spcBef>
                          <a:spcPts val="660"/>
                        </a:spcBef>
                      </a:pPr>
                      <a:r>
                        <a:rPr sz="950" spc="15" dirty="0">
                          <a:solidFill>
                            <a:srgbClr val="333333"/>
                          </a:solidFill>
                          <a:latin typeface="Trebuchet MS"/>
                          <a:cs typeface="Trebuchet MS"/>
                        </a:rPr>
                        <a:t>x-ray</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透视医学图片</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医院数据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55" dirty="0">
                          <a:solidFill>
                            <a:srgbClr val="333333"/>
                          </a:solidFill>
                          <a:latin typeface="Trebuchet MS"/>
                          <a:cs typeface="Trebuchet MS"/>
                        </a:rPr>
                        <a:t>8275</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55" dirty="0">
                          <a:solidFill>
                            <a:srgbClr val="333333"/>
                          </a:solidFill>
                          <a:latin typeface="Trebuchet MS"/>
                          <a:cs typeface="Trebuchet MS"/>
                        </a:rPr>
                        <a:t>8260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2"/>
                  </a:ext>
                </a:extLst>
              </a:tr>
            </a:tbl>
          </a:graphicData>
        </a:graphic>
      </p:graphicFrame>
      <p:grpSp>
        <p:nvGrpSpPr>
          <p:cNvPr id="3" name="object 3"/>
          <p:cNvGrpSpPr/>
          <p:nvPr/>
        </p:nvGrpSpPr>
        <p:grpSpPr>
          <a:xfrm>
            <a:off x="959124" y="368294"/>
            <a:ext cx="5651500" cy="1353185"/>
            <a:chOff x="959124" y="368294"/>
            <a:chExt cx="5651500" cy="1353185"/>
          </a:xfrm>
        </p:grpSpPr>
        <p:sp>
          <p:nvSpPr>
            <p:cNvPr id="4" name="object 4"/>
            <p:cNvSpPr/>
            <p:nvPr/>
          </p:nvSpPr>
          <p:spPr>
            <a:xfrm>
              <a:off x="963889" y="373059"/>
              <a:ext cx="5641975" cy="1343660"/>
            </a:xfrm>
            <a:custGeom>
              <a:avLst/>
              <a:gdLst/>
              <a:ahLst/>
              <a:cxnLst/>
              <a:rect l="l" t="t" r="r" b="b"/>
              <a:pathLst>
                <a:path w="5641975" h="1343660">
                  <a:moveTo>
                    <a:pt x="5620752" y="1343611"/>
                  </a:moveTo>
                  <a:lnTo>
                    <a:pt x="20659" y="1343611"/>
                  </a:lnTo>
                  <a:lnTo>
                    <a:pt x="17629" y="1342982"/>
                  </a:lnTo>
                  <a:lnTo>
                    <a:pt x="0" y="1322913"/>
                  </a:lnTo>
                  <a:lnTo>
                    <a:pt x="0" y="1319825"/>
                  </a:lnTo>
                  <a:lnTo>
                    <a:pt x="0" y="20621"/>
                  </a:lnTo>
                  <a:lnTo>
                    <a:pt x="20659" y="0"/>
                  </a:lnTo>
                  <a:lnTo>
                    <a:pt x="5620752" y="0"/>
                  </a:lnTo>
                  <a:lnTo>
                    <a:pt x="5641421" y="20621"/>
                  </a:lnTo>
                  <a:lnTo>
                    <a:pt x="5641421" y="1322913"/>
                  </a:lnTo>
                  <a:lnTo>
                    <a:pt x="5623792" y="1342944"/>
                  </a:lnTo>
                  <a:lnTo>
                    <a:pt x="5620752" y="1343611"/>
                  </a:lnTo>
                  <a:close/>
                </a:path>
              </a:pathLst>
            </a:custGeom>
            <a:solidFill>
              <a:srgbClr val="F8F8F8"/>
            </a:solidFill>
          </p:spPr>
          <p:txBody>
            <a:bodyPr wrap="square" lIns="0" tIns="0" rIns="0" bIns="0" rtlCol="0"/>
            <a:lstStyle/>
            <a:p>
              <a:endParaRPr/>
            </a:p>
          </p:txBody>
        </p:sp>
        <p:sp>
          <p:nvSpPr>
            <p:cNvPr id="5" name="object 5"/>
            <p:cNvSpPr/>
            <p:nvPr/>
          </p:nvSpPr>
          <p:spPr>
            <a:xfrm>
              <a:off x="963889" y="373059"/>
              <a:ext cx="5641975" cy="1343660"/>
            </a:xfrm>
            <a:custGeom>
              <a:avLst/>
              <a:gdLst/>
              <a:ahLst/>
              <a:cxnLst/>
              <a:rect l="l" t="t" r="r" b="b"/>
              <a:pathLst>
                <a:path w="5641975" h="1343660">
                  <a:moveTo>
                    <a:pt x="0" y="1319825"/>
                  </a:moveTo>
                  <a:lnTo>
                    <a:pt x="0" y="23823"/>
                  </a:lnTo>
                  <a:lnTo>
                    <a:pt x="0" y="20621"/>
                  </a:lnTo>
                  <a:lnTo>
                    <a:pt x="600" y="17572"/>
                  </a:lnTo>
                  <a:lnTo>
                    <a:pt x="1810" y="14665"/>
                  </a:lnTo>
                  <a:lnTo>
                    <a:pt x="3020" y="11721"/>
                  </a:lnTo>
                  <a:lnTo>
                    <a:pt x="4745" y="9157"/>
                  </a:lnTo>
                  <a:lnTo>
                    <a:pt x="6975" y="6956"/>
                  </a:lnTo>
                  <a:lnTo>
                    <a:pt x="9214" y="4688"/>
                  </a:lnTo>
                  <a:lnTo>
                    <a:pt x="11787" y="2982"/>
                  </a:lnTo>
                  <a:lnTo>
                    <a:pt x="14703" y="1753"/>
                  </a:lnTo>
                  <a:lnTo>
                    <a:pt x="17629" y="600"/>
                  </a:lnTo>
                  <a:lnTo>
                    <a:pt x="20659" y="0"/>
                  </a:lnTo>
                  <a:lnTo>
                    <a:pt x="23823" y="0"/>
                  </a:lnTo>
                  <a:lnTo>
                    <a:pt x="5617597" y="0"/>
                  </a:lnTo>
                  <a:lnTo>
                    <a:pt x="5620752" y="0"/>
                  </a:lnTo>
                  <a:lnTo>
                    <a:pt x="5623792" y="600"/>
                  </a:lnTo>
                  <a:lnTo>
                    <a:pt x="5626717" y="1753"/>
                  </a:lnTo>
                  <a:lnTo>
                    <a:pt x="5629633" y="2982"/>
                  </a:lnTo>
                  <a:lnTo>
                    <a:pt x="5632206" y="4688"/>
                  </a:lnTo>
                  <a:lnTo>
                    <a:pt x="5634446" y="6956"/>
                  </a:lnTo>
                  <a:lnTo>
                    <a:pt x="5636675" y="9157"/>
                  </a:lnTo>
                  <a:lnTo>
                    <a:pt x="5638400" y="11721"/>
                  </a:lnTo>
                  <a:lnTo>
                    <a:pt x="5639610" y="14665"/>
                  </a:lnTo>
                  <a:lnTo>
                    <a:pt x="5640821" y="17572"/>
                  </a:lnTo>
                  <a:lnTo>
                    <a:pt x="5641421" y="20621"/>
                  </a:lnTo>
                  <a:lnTo>
                    <a:pt x="5641421" y="23823"/>
                  </a:lnTo>
                  <a:lnTo>
                    <a:pt x="5641421" y="1319825"/>
                  </a:lnTo>
                  <a:lnTo>
                    <a:pt x="5641421" y="1322913"/>
                  </a:lnTo>
                  <a:lnTo>
                    <a:pt x="5640821" y="1325934"/>
                  </a:lnTo>
                  <a:lnTo>
                    <a:pt x="5639610" y="1328831"/>
                  </a:lnTo>
                  <a:lnTo>
                    <a:pt x="5638400" y="1331775"/>
                  </a:lnTo>
                  <a:lnTo>
                    <a:pt x="5626717" y="1341714"/>
                  </a:lnTo>
                  <a:lnTo>
                    <a:pt x="5623792" y="1342944"/>
                  </a:lnTo>
                  <a:lnTo>
                    <a:pt x="5620752" y="1343611"/>
                  </a:lnTo>
                  <a:lnTo>
                    <a:pt x="5617597" y="1343649"/>
                  </a:lnTo>
                  <a:lnTo>
                    <a:pt x="23823" y="1343649"/>
                  </a:lnTo>
                  <a:lnTo>
                    <a:pt x="1810" y="1328831"/>
                  </a:lnTo>
                  <a:lnTo>
                    <a:pt x="600" y="1325934"/>
                  </a:lnTo>
                  <a:lnTo>
                    <a:pt x="0" y="1322913"/>
                  </a:lnTo>
                  <a:lnTo>
                    <a:pt x="0" y="131982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82"/>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14" y="9004059"/>
            <a:ext cx="5572760" cy="1073785"/>
          </a:xfrm>
          <a:prstGeom prst="rect">
            <a:avLst/>
          </a:prstGeom>
        </p:spPr>
        <p:txBody>
          <a:bodyPr vert="horz" wrap="square" lIns="0" tIns="12065" rIns="0" bIns="0" rtlCol="0">
            <a:spAutoFit/>
          </a:bodyPr>
          <a:lstStyle/>
          <a:p>
            <a:pPr marL="12700" marR="5080" algn="just">
              <a:lnSpc>
                <a:spcPct val="131600"/>
              </a:lnSpc>
              <a:spcBef>
                <a:spcPts val="95"/>
              </a:spcBef>
            </a:pPr>
            <a:r>
              <a:rPr sz="950" spc="90" dirty="0">
                <a:solidFill>
                  <a:srgbClr val="333333"/>
                </a:solidFill>
                <a:latin typeface="Trebuchet MS"/>
                <a:cs typeface="Trebuchet MS"/>
              </a:rPr>
              <a:t>VDO</a:t>
            </a:r>
            <a:r>
              <a:rPr sz="950" spc="25" dirty="0">
                <a:solidFill>
                  <a:srgbClr val="333333"/>
                </a:solidFill>
                <a:latin typeface="微软雅黑"/>
                <a:cs typeface="微软雅黑"/>
              </a:rPr>
              <a:t>可以作为本地文件系统、</a:t>
            </a:r>
            <a:r>
              <a:rPr sz="950" spc="35" dirty="0">
                <a:solidFill>
                  <a:srgbClr val="333333"/>
                </a:solidFill>
                <a:latin typeface="Trebuchet MS"/>
                <a:cs typeface="Trebuchet MS"/>
              </a:rPr>
              <a:t>iSCSI</a:t>
            </a:r>
            <a:r>
              <a:rPr sz="950" spc="25" dirty="0">
                <a:solidFill>
                  <a:srgbClr val="333333"/>
                </a:solidFill>
                <a:latin typeface="微软雅黑"/>
                <a:cs typeface="微软雅黑"/>
              </a:rPr>
              <a:t>或</a:t>
            </a:r>
            <a:r>
              <a:rPr sz="950" spc="55" dirty="0">
                <a:solidFill>
                  <a:srgbClr val="333333"/>
                </a:solidFill>
                <a:latin typeface="Trebuchet MS"/>
                <a:cs typeface="Trebuchet MS"/>
              </a:rPr>
              <a:t>Ceph</a:t>
            </a:r>
            <a:r>
              <a:rPr sz="950" spc="25" dirty="0">
                <a:solidFill>
                  <a:srgbClr val="333333"/>
                </a:solidFill>
                <a:latin typeface="微软雅黑"/>
                <a:cs typeface="微软雅黑"/>
              </a:rPr>
              <a:t>存储下的附加存储层使用，支持本地和远程存储。参考红帽 公司在介绍页面的说明，专家建议做虚拟机或容器时，采用逻辑与物理</a:t>
            </a:r>
            <a:r>
              <a:rPr sz="950" spc="55" dirty="0">
                <a:solidFill>
                  <a:srgbClr val="333333"/>
                </a:solidFill>
                <a:latin typeface="Trebuchet MS"/>
                <a:cs typeface="Trebuchet MS"/>
              </a:rPr>
              <a:t>10</a:t>
            </a:r>
            <a:r>
              <a:rPr sz="950" spc="25" dirty="0">
                <a:solidFill>
                  <a:srgbClr val="333333"/>
                </a:solidFill>
                <a:latin typeface="微软雅黑"/>
                <a:cs typeface="微软雅黑"/>
              </a:rPr>
              <a:t>：</a:t>
            </a:r>
            <a:r>
              <a:rPr sz="950" spc="55" dirty="0">
                <a:solidFill>
                  <a:srgbClr val="333333"/>
                </a:solidFill>
                <a:latin typeface="Trebuchet MS"/>
                <a:cs typeface="Trebuchet MS"/>
              </a:rPr>
              <a:t>1</a:t>
            </a:r>
            <a:r>
              <a:rPr sz="950" spc="20" dirty="0">
                <a:solidFill>
                  <a:srgbClr val="333333"/>
                </a:solidFill>
                <a:latin typeface="微软雅黑"/>
                <a:cs typeface="微软雅黑"/>
              </a:rPr>
              <a:t>的比率进行配置，即使用  </a:t>
            </a:r>
            <a:r>
              <a:rPr sz="950" spc="45" dirty="0">
                <a:solidFill>
                  <a:srgbClr val="333333"/>
                </a:solidFill>
                <a:latin typeface="Trebuchet MS"/>
                <a:cs typeface="Trebuchet MS"/>
              </a:rPr>
              <a:t>1TB</a:t>
            </a:r>
            <a:r>
              <a:rPr sz="950" spc="25" dirty="0">
                <a:solidFill>
                  <a:srgbClr val="333333"/>
                </a:solidFill>
                <a:latin typeface="微软雅黑"/>
                <a:cs typeface="微软雅黑"/>
              </a:rPr>
              <a:t>物理存储对应</a:t>
            </a:r>
            <a:r>
              <a:rPr sz="950" spc="50" dirty="0">
                <a:solidFill>
                  <a:srgbClr val="333333"/>
                </a:solidFill>
                <a:latin typeface="Trebuchet MS"/>
                <a:cs typeface="Trebuchet MS"/>
              </a:rPr>
              <a:t>10TB</a:t>
            </a:r>
            <a:r>
              <a:rPr sz="950" spc="25" dirty="0">
                <a:solidFill>
                  <a:srgbClr val="333333"/>
                </a:solidFill>
                <a:latin typeface="微软雅黑"/>
                <a:cs typeface="微软雅黑"/>
              </a:rPr>
              <a:t>的逻辑存储；而做对象存储时（例如</a:t>
            </a:r>
            <a:r>
              <a:rPr sz="950" spc="45" dirty="0">
                <a:solidFill>
                  <a:srgbClr val="333333"/>
                </a:solidFill>
                <a:latin typeface="Trebuchet MS"/>
                <a:cs typeface="Trebuchet MS"/>
              </a:rPr>
              <a:t>Ceph</a:t>
            </a:r>
            <a:r>
              <a:rPr sz="950" spc="45" dirty="0">
                <a:solidFill>
                  <a:srgbClr val="333333"/>
                </a:solidFill>
                <a:latin typeface="微软雅黑"/>
                <a:cs typeface="微软雅黑"/>
              </a:rPr>
              <a:t>）</a:t>
            </a:r>
            <a:r>
              <a:rPr sz="950" spc="25" dirty="0">
                <a:solidFill>
                  <a:srgbClr val="333333"/>
                </a:solidFill>
                <a:latin typeface="微软雅黑"/>
                <a:cs typeface="微软雅黑"/>
              </a:rPr>
              <a:t>则采用</a:t>
            </a:r>
            <a:r>
              <a:rPr sz="950" spc="45" dirty="0">
                <a:solidFill>
                  <a:srgbClr val="333333"/>
                </a:solidFill>
                <a:latin typeface="Trebuchet MS"/>
                <a:cs typeface="Trebuchet MS"/>
              </a:rPr>
              <a:t>3</a:t>
            </a:r>
            <a:r>
              <a:rPr sz="950" spc="45" dirty="0">
                <a:solidFill>
                  <a:srgbClr val="333333"/>
                </a:solidFill>
                <a:latin typeface="微软雅黑"/>
                <a:cs typeface="微软雅黑"/>
              </a:rPr>
              <a:t>：</a:t>
            </a:r>
            <a:r>
              <a:rPr sz="950" spc="45" dirty="0">
                <a:solidFill>
                  <a:srgbClr val="333333"/>
                </a:solidFill>
                <a:latin typeface="Trebuchet MS"/>
                <a:cs typeface="Trebuchet MS"/>
              </a:rPr>
              <a:t>1</a:t>
            </a:r>
            <a:r>
              <a:rPr sz="950" spc="25" dirty="0">
                <a:solidFill>
                  <a:srgbClr val="333333"/>
                </a:solidFill>
                <a:latin typeface="微软雅黑"/>
                <a:cs typeface="微软雅黑"/>
              </a:rPr>
              <a:t>的比率进行配置，即使 用</a:t>
            </a:r>
            <a:r>
              <a:rPr sz="950" spc="45" dirty="0">
                <a:solidFill>
                  <a:srgbClr val="333333"/>
                </a:solidFill>
                <a:latin typeface="Trebuchet MS"/>
                <a:cs typeface="Trebuchet MS"/>
              </a:rPr>
              <a:t>1TB</a:t>
            </a:r>
            <a:r>
              <a:rPr sz="950" spc="25" dirty="0">
                <a:solidFill>
                  <a:srgbClr val="333333"/>
                </a:solidFill>
                <a:latin typeface="微软雅黑"/>
                <a:cs typeface="微软雅黑"/>
              </a:rPr>
              <a:t>物理存储对应</a:t>
            </a:r>
            <a:r>
              <a:rPr sz="950" spc="45" dirty="0">
                <a:solidFill>
                  <a:srgbClr val="333333"/>
                </a:solidFill>
                <a:latin typeface="Trebuchet MS"/>
                <a:cs typeface="Trebuchet MS"/>
              </a:rPr>
              <a:t>3TB</a:t>
            </a:r>
            <a:r>
              <a:rPr sz="950" spc="25" dirty="0">
                <a:solidFill>
                  <a:srgbClr val="333333"/>
                </a:solidFill>
                <a:latin typeface="微软雅黑"/>
                <a:cs typeface="微软雅黑"/>
              </a:rPr>
              <a:t>的逻辑存储。</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简而言之，能省空间！</a:t>
            </a:r>
            <a:endParaRPr sz="950">
              <a:latin typeface="微软雅黑"/>
              <a:cs typeface="微软雅黑"/>
            </a:endParaRPr>
          </a:p>
        </p:txBody>
      </p:sp>
      <p:sp>
        <p:nvSpPr>
          <p:cNvPr id="16" name="object 16"/>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51</a:t>
            </a:fld>
            <a:endParaRPr sz="800">
              <a:latin typeface="小哥哥网恋吗"/>
              <a:cs typeface="小哥哥网恋吗"/>
            </a:endParaRPr>
          </a:p>
        </p:txBody>
      </p:sp>
      <p:sp>
        <p:nvSpPr>
          <p:cNvPr id="8" name="object 8"/>
          <p:cNvSpPr txBox="1"/>
          <p:nvPr/>
        </p:nvSpPr>
        <p:spPr>
          <a:xfrm>
            <a:off x="1070306" y="615755"/>
            <a:ext cx="1033144"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tom</a:t>
            </a:r>
            <a:r>
              <a:rPr sz="850" spc="-20" dirty="0">
                <a:solidFill>
                  <a:srgbClr val="333333"/>
                </a:solidFill>
                <a:latin typeface="Lucida Console"/>
                <a:cs typeface="Lucida Console"/>
              </a:rPr>
              <a:t> </a:t>
            </a:r>
            <a:r>
              <a:rPr sz="850" spc="15" dirty="0">
                <a:solidFill>
                  <a:srgbClr val="333333"/>
                </a:solidFill>
                <a:latin typeface="Lucida Console"/>
                <a:cs typeface="Lucida Console"/>
              </a:rPr>
              <a:t>(uid</a:t>
            </a:r>
            <a:r>
              <a:rPr sz="850" spc="-20" dirty="0">
                <a:solidFill>
                  <a:srgbClr val="333333"/>
                </a:solidFill>
                <a:latin typeface="Lucida Console"/>
                <a:cs typeface="Lucida Console"/>
              </a:rPr>
              <a:t> </a:t>
            </a:r>
            <a:r>
              <a:rPr sz="850" spc="15" dirty="0">
                <a:solidFill>
                  <a:srgbClr val="333333"/>
                </a:solidFill>
                <a:latin typeface="Lucida Console"/>
                <a:cs typeface="Lucida Console"/>
              </a:rPr>
              <a:t>1001):</a:t>
            </a:r>
            <a:endParaRPr sz="850">
              <a:latin typeface="Lucida Console"/>
              <a:cs typeface="Lucida Console"/>
            </a:endParaRPr>
          </a:p>
        </p:txBody>
      </p:sp>
      <p:sp>
        <p:nvSpPr>
          <p:cNvPr id="9" name="object 9"/>
          <p:cNvSpPr txBox="1"/>
          <p:nvPr/>
        </p:nvSpPr>
        <p:spPr>
          <a:xfrm>
            <a:off x="2212287" y="578021"/>
            <a:ext cx="2376805" cy="368935"/>
          </a:xfrm>
          <a:prstGeom prst="rect">
            <a:avLst/>
          </a:prstGeom>
        </p:spPr>
        <p:txBody>
          <a:bodyPr vert="horz" wrap="square" lIns="0" tIns="53975" rIns="0" bIns="0" rtlCol="0">
            <a:spAutoFit/>
          </a:bodyPr>
          <a:lstStyle/>
          <a:p>
            <a:pPr marL="12700">
              <a:lnSpc>
                <a:spcPct val="100000"/>
              </a:lnSpc>
              <a:spcBef>
                <a:spcPts val="425"/>
              </a:spcBef>
              <a:tabLst>
                <a:tab pos="1960245" algn="l"/>
              </a:tabLst>
            </a:pPr>
            <a:r>
              <a:rPr sz="850" spc="15" dirty="0">
                <a:solidFill>
                  <a:srgbClr val="333333"/>
                </a:solidFill>
                <a:latin typeface="Lucida Console"/>
                <a:cs typeface="Lucida Console"/>
              </a:rPr>
              <a:t>Filesystem	blocks</a:t>
            </a:r>
            <a:endParaRPr sz="850">
              <a:latin typeface="Lucida Console"/>
              <a:cs typeface="Lucida Console"/>
            </a:endParaRPr>
          </a:p>
          <a:p>
            <a:pPr marL="213995">
              <a:lnSpc>
                <a:spcPct val="100000"/>
              </a:lnSpc>
              <a:spcBef>
                <a:spcPts val="330"/>
              </a:spcBef>
              <a:tabLst>
                <a:tab pos="617220" algn="l"/>
              </a:tabLst>
            </a:pPr>
            <a:r>
              <a:rPr sz="850" spc="15" dirty="0">
                <a:solidFill>
                  <a:srgbClr val="333333"/>
                </a:solidFill>
                <a:latin typeface="Lucida Console"/>
                <a:cs typeface="Lucida Console"/>
              </a:rPr>
              <a:t>hard	/dev/sda1</a:t>
            </a:r>
            <a:endParaRPr sz="850">
              <a:latin typeface="Lucida Console"/>
              <a:cs typeface="Lucida Console"/>
            </a:endParaRPr>
          </a:p>
        </p:txBody>
      </p:sp>
      <p:sp>
        <p:nvSpPr>
          <p:cNvPr id="10" name="object 10"/>
          <p:cNvSpPr txBox="1"/>
          <p:nvPr/>
        </p:nvSpPr>
        <p:spPr>
          <a:xfrm>
            <a:off x="4899299" y="578021"/>
            <a:ext cx="428625" cy="368935"/>
          </a:xfrm>
          <a:prstGeom prst="rect">
            <a:avLst/>
          </a:prstGeom>
        </p:spPr>
        <p:txBody>
          <a:bodyPr vert="horz" wrap="square" lIns="0" tIns="12065" rIns="0" bIns="0" rtlCol="0">
            <a:spAutoFit/>
          </a:bodyPr>
          <a:lstStyle/>
          <a:p>
            <a:pPr marL="12700" marR="5080" indent="133985">
              <a:lnSpc>
                <a:spcPct val="132400"/>
              </a:lnSpc>
              <a:spcBef>
                <a:spcPts val="95"/>
              </a:spcBef>
            </a:pPr>
            <a:r>
              <a:rPr sz="850" spc="15" dirty="0">
                <a:solidFill>
                  <a:srgbClr val="333333"/>
                </a:solidFill>
                <a:latin typeface="Lucida Console"/>
                <a:cs typeface="Lucida Console"/>
              </a:rPr>
              <a:t>soft  4096</a:t>
            </a:r>
            <a:endParaRPr sz="850">
              <a:latin typeface="Lucida Console"/>
              <a:cs typeface="Lucida Console"/>
            </a:endParaRPr>
          </a:p>
        </p:txBody>
      </p:sp>
      <p:sp>
        <p:nvSpPr>
          <p:cNvPr id="11" name="object 11"/>
          <p:cNvSpPr txBox="1"/>
          <p:nvPr/>
        </p:nvSpPr>
        <p:spPr>
          <a:xfrm>
            <a:off x="5638228" y="578021"/>
            <a:ext cx="428625" cy="368935"/>
          </a:xfrm>
          <a:prstGeom prst="rect">
            <a:avLst/>
          </a:prstGeom>
        </p:spPr>
        <p:txBody>
          <a:bodyPr vert="horz" wrap="square" lIns="0" tIns="12065" rIns="0" bIns="0" rtlCol="0">
            <a:spAutoFit/>
          </a:bodyPr>
          <a:lstStyle/>
          <a:p>
            <a:pPr marL="12700" marR="5080" indent="133985">
              <a:lnSpc>
                <a:spcPct val="132400"/>
              </a:lnSpc>
              <a:spcBef>
                <a:spcPts val="95"/>
              </a:spcBef>
            </a:pPr>
            <a:r>
              <a:rPr sz="850" spc="15" dirty="0">
                <a:solidFill>
                  <a:srgbClr val="333333"/>
                </a:solidFill>
                <a:latin typeface="Lucida Console"/>
                <a:cs typeface="Lucida Console"/>
              </a:rPr>
              <a:t>hard  3072</a:t>
            </a:r>
            <a:endParaRPr sz="850">
              <a:latin typeface="Lucida Console"/>
              <a:cs typeface="Lucida Console"/>
            </a:endParaRPr>
          </a:p>
        </p:txBody>
      </p:sp>
      <p:sp>
        <p:nvSpPr>
          <p:cNvPr id="12" name="object 12"/>
          <p:cNvSpPr txBox="1"/>
          <p:nvPr/>
        </p:nvSpPr>
        <p:spPr>
          <a:xfrm>
            <a:off x="1070306" y="749539"/>
            <a:ext cx="428625" cy="3689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inodes  8192</a:t>
            </a:r>
            <a:endParaRPr sz="850">
              <a:latin typeface="Lucida Console"/>
              <a:cs typeface="Lucida Console"/>
            </a:endParaRPr>
          </a:p>
        </p:txBody>
      </p:sp>
      <p:sp>
        <p:nvSpPr>
          <p:cNvPr id="13" name="object 13"/>
          <p:cNvSpPr txBox="1"/>
          <p:nvPr/>
        </p:nvSpPr>
        <p:spPr>
          <a:xfrm>
            <a:off x="1809235" y="749539"/>
            <a:ext cx="472821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soft</a:t>
            </a:r>
            <a:endParaRPr sz="850">
              <a:latin typeface="Lucida Console"/>
              <a:cs typeface="Lucida Console"/>
            </a:endParaRPr>
          </a:p>
          <a:p>
            <a:pPr marL="213995">
              <a:lnSpc>
                <a:spcPct val="100000"/>
              </a:lnSpc>
              <a:spcBef>
                <a:spcPts val="330"/>
              </a:spcBef>
              <a:tabLst>
                <a:tab pos="818515" algn="l"/>
                <a:tab pos="1423035" algn="l"/>
              </a:tabLst>
            </a:pPr>
            <a:r>
              <a:rPr sz="850" spc="15" dirty="0">
                <a:solidFill>
                  <a:srgbClr val="333333"/>
                </a:solidFill>
                <a:latin typeface="Lucida Console"/>
                <a:cs typeface="Lucida Console"/>
              </a:rPr>
              <a:t>1	3	6[root@linuxprobe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su</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tom[tom@linuxprobe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14" name="object 14"/>
          <p:cNvSpPr txBox="1"/>
          <p:nvPr/>
        </p:nvSpPr>
        <p:spPr>
          <a:xfrm>
            <a:off x="946414" y="1092576"/>
            <a:ext cx="5607050" cy="2677160"/>
          </a:xfrm>
          <a:prstGeom prst="rect">
            <a:avLst/>
          </a:prstGeom>
        </p:spPr>
        <p:txBody>
          <a:bodyPr vert="horz" wrap="square" lIns="0" tIns="12065" rIns="0" bIns="0" rtlCol="0">
            <a:spAutoFit/>
          </a:bodyPr>
          <a:lstStyle/>
          <a:p>
            <a:pPr marL="136525" marR="21590">
              <a:lnSpc>
                <a:spcPct val="132400"/>
              </a:lnSpc>
              <a:spcBef>
                <a:spcPts val="95"/>
              </a:spcBef>
            </a:pPr>
            <a:r>
              <a:rPr sz="850" spc="15" dirty="0">
                <a:solidFill>
                  <a:srgbClr val="333333"/>
                </a:solidFill>
                <a:latin typeface="Lucida Console"/>
                <a:cs typeface="Lucida Console"/>
              </a:rPr>
              <a:t>cd /boot[tom@linuxprobe boot]$</a:t>
            </a:r>
            <a:r>
              <a:rPr sz="850" spc="20" dirty="0">
                <a:solidFill>
                  <a:srgbClr val="333333"/>
                </a:solidFill>
                <a:latin typeface="Lucida Console"/>
                <a:cs typeface="Lucida Console"/>
              </a:rPr>
              <a:t> </a:t>
            </a:r>
            <a:r>
              <a:rPr sz="850" spc="15" dirty="0">
                <a:solidFill>
                  <a:srgbClr val="333333"/>
                </a:solidFill>
                <a:latin typeface="Lucida Console"/>
                <a:cs typeface="Lucida Console"/>
              </a:rPr>
              <a:t>dd if=/dev/zero of=/boot/tom</a:t>
            </a:r>
            <a:r>
              <a:rPr sz="850" spc="20" dirty="0">
                <a:solidFill>
                  <a:srgbClr val="333333"/>
                </a:solidFill>
                <a:latin typeface="Lucida Console"/>
                <a:cs typeface="Lucida Console"/>
              </a:rPr>
              <a:t> </a:t>
            </a:r>
            <a:r>
              <a:rPr sz="850" spc="15" dirty="0">
                <a:solidFill>
                  <a:srgbClr val="333333"/>
                </a:solidFill>
                <a:latin typeface="Lucida Console"/>
                <a:cs typeface="Lucida Console"/>
              </a:rPr>
              <a:t>bs=8M count=11+0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records in1+0 records</a:t>
            </a:r>
            <a:r>
              <a:rPr sz="850" spc="20" dirty="0">
                <a:solidFill>
                  <a:srgbClr val="333333"/>
                </a:solidFill>
                <a:latin typeface="Lucida Console"/>
                <a:cs typeface="Lucida Console"/>
              </a:rPr>
              <a:t> </a:t>
            </a:r>
            <a:r>
              <a:rPr sz="850" spc="15" dirty="0">
                <a:solidFill>
                  <a:srgbClr val="333333"/>
                </a:solidFill>
                <a:latin typeface="Lucida Console"/>
                <a:cs typeface="Lucida Console"/>
              </a:rPr>
              <a:t>out8388608 bytes (8.4</a:t>
            </a:r>
            <a:r>
              <a:rPr sz="850" spc="20" dirty="0">
                <a:solidFill>
                  <a:srgbClr val="333333"/>
                </a:solidFill>
                <a:latin typeface="Lucida Console"/>
                <a:cs typeface="Lucida Console"/>
              </a:rPr>
              <a:t> </a:t>
            </a:r>
            <a:r>
              <a:rPr sz="850" spc="15" dirty="0">
                <a:solidFill>
                  <a:srgbClr val="333333"/>
                </a:solidFill>
                <a:latin typeface="Lucida Console"/>
                <a:cs typeface="Lucida Console"/>
              </a:rPr>
              <a:t>MB, 8.0</a:t>
            </a:r>
            <a:r>
              <a:rPr sz="850" spc="20" dirty="0">
                <a:solidFill>
                  <a:srgbClr val="333333"/>
                </a:solidFill>
                <a:latin typeface="Lucida Console"/>
                <a:cs typeface="Lucida Console"/>
              </a:rPr>
              <a:t> </a:t>
            </a:r>
            <a:r>
              <a:rPr sz="850" spc="15" dirty="0">
                <a:solidFill>
                  <a:srgbClr val="333333"/>
                </a:solidFill>
                <a:latin typeface="Lucida Console"/>
                <a:cs typeface="Lucida Console"/>
              </a:rPr>
              <a:t>MiB) copied, 0.0185476</a:t>
            </a:r>
            <a:r>
              <a:rPr sz="850" spc="20" dirty="0">
                <a:solidFill>
                  <a:srgbClr val="333333"/>
                </a:solidFill>
                <a:latin typeface="Lucida Console"/>
                <a:cs typeface="Lucida Console"/>
              </a:rPr>
              <a:t> </a:t>
            </a:r>
            <a:r>
              <a:rPr sz="850" spc="15" dirty="0">
                <a:solidFill>
                  <a:srgbClr val="333333"/>
                </a:solidFill>
                <a:latin typeface="Lucida Console"/>
                <a:cs typeface="Lucida Console"/>
              </a:rPr>
              <a:t>s, 452 </a:t>
            </a:r>
            <a:r>
              <a:rPr sz="850" spc="-495" dirty="0">
                <a:solidFill>
                  <a:srgbClr val="333333"/>
                </a:solidFill>
                <a:latin typeface="Lucida Console"/>
                <a:cs typeface="Lucida Console"/>
              </a:rPr>
              <a:t> </a:t>
            </a:r>
            <a:r>
              <a:rPr sz="850" spc="15" dirty="0">
                <a:solidFill>
                  <a:srgbClr val="333333"/>
                </a:solidFill>
                <a:latin typeface="Lucida Console"/>
                <a:cs typeface="Lucida Console"/>
              </a:rPr>
              <a:t>MB/s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0"/>
              </a:spcBef>
            </a:pPr>
            <a:endParaRPr sz="1100">
              <a:latin typeface="Lucida Console"/>
              <a:cs typeface="Lucida Console"/>
            </a:endParaRPr>
          </a:p>
          <a:p>
            <a:pPr marL="12700">
              <a:lnSpc>
                <a:spcPct val="100000"/>
              </a:lnSpc>
            </a:pPr>
            <a:r>
              <a:rPr sz="950" b="1" spc="-25" dirty="0">
                <a:solidFill>
                  <a:srgbClr val="333333"/>
                </a:solidFill>
                <a:latin typeface="Trebuchet MS"/>
                <a:cs typeface="Trebuchet MS"/>
              </a:rPr>
              <a:t>6.8</a:t>
            </a:r>
            <a:r>
              <a:rPr sz="950" b="1" spc="-35" dirty="0">
                <a:solidFill>
                  <a:srgbClr val="333333"/>
                </a:solidFill>
                <a:latin typeface="Trebuchet MS"/>
                <a:cs typeface="Trebuchet MS"/>
              </a:rPr>
              <a:t> </a:t>
            </a:r>
            <a:r>
              <a:rPr sz="950" b="1" spc="85" dirty="0">
                <a:solidFill>
                  <a:srgbClr val="333333"/>
                </a:solidFill>
                <a:latin typeface="Trebuchet MS"/>
                <a:cs typeface="Trebuchet MS"/>
              </a:rPr>
              <a:t>VDO</a:t>
            </a:r>
            <a:r>
              <a:rPr sz="950" b="1" spc="25" dirty="0">
                <a:solidFill>
                  <a:srgbClr val="333333"/>
                </a:solidFill>
                <a:latin typeface="微软雅黑"/>
                <a:cs typeface="微软雅黑"/>
              </a:rPr>
              <a:t>虚拟数据优化</a:t>
            </a:r>
            <a:endParaRPr sz="950">
              <a:latin typeface="微软雅黑"/>
              <a:cs typeface="微软雅黑"/>
            </a:endParaRPr>
          </a:p>
          <a:p>
            <a:pPr marL="12700" marR="5080">
              <a:lnSpc>
                <a:spcPct val="131600"/>
              </a:lnSpc>
              <a:spcBef>
                <a:spcPts val="900"/>
              </a:spcBef>
            </a:pPr>
            <a:r>
              <a:rPr sz="950" spc="10" dirty="0">
                <a:solidFill>
                  <a:srgbClr val="333333"/>
                </a:solidFill>
                <a:latin typeface="Trebuchet MS"/>
                <a:cs typeface="Trebuchet MS"/>
              </a:rPr>
              <a:t>Virtual</a:t>
            </a:r>
            <a:r>
              <a:rPr sz="950" spc="-55" dirty="0">
                <a:solidFill>
                  <a:srgbClr val="333333"/>
                </a:solidFill>
                <a:latin typeface="Trebuchet MS"/>
                <a:cs typeface="Trebuchet MS"/>
              </a:rPr>
              <a:t> </a:t>
            </a:r>
            <a:r>
              <a:rPr sz="950" spc="45" dirty="0">
                <a:solidFill>
                  <a:srgbClr val="333333"/>
                </a:solidFill>
                <a:latin typeface="Trebuchet MS"/>
                <a:cs typeface="Trebuchet MS"/>
              </a:rPr>
              <a:t>Data</a:t>
            </a:r>
            <a:r>
              <a:rPr sz="950" spc="-50" dirty="0">
                <a:solidFill>
                  <a:srgbClr val="333333"/>
                </a:solidFill>
                <a:latin typeface="Trebuchet MS"/>
                <a:cs typeface="Trebuchet MS"/>
              </a:rPr>
              <a:t> </a:t>
            </a:r>
            <a:r>
              <a:rPr sz="950" spc="30" dirty="0">
                <a:solidFill>
                  <a:srgbClr val="333333"/>
                </a:solidFill>
                <a:latin typeface="Trebuchet MS"/>
                <a:cs typeface="Trebuchet MS"/>
              </a:rPr>
              <a:t>Optimize</a:t>
            </a:r>
            <a:r>
              <a:rPr sz="950" spc="25" dirty="0">
                <a:solidFill>
                  <a:srgbClr val="333333"/>
                </a:solidFill>
                <a:latin typeface="微软雅黑"/>
                <a:cs typeface="微软雅黑"/>
              </a:rPr>
              <a:t>是一种通过压缩或删除存储设备上的数据来优化存储空间的技术，简称</a:t>
            </a:r>
            <a:r>
              <a:rPr sz="950" spc="70" dirty="0">
                <a:solidFill>
                  <a:srgbClr val="333333"/>
                </a:solidFill>
                <a:latin typeface="Trebuchet MS"/>
                <a:cs typeface="Trebuchet MS"/>
              </a:rPr>
              <a:t>VDO</a:t>
            </a:r>
            <a:r>
              <a:rPr sz="950" spc="70" dirty="0">
                <a:solidFill>
                  <a:srgbClr val="333333"/>
                </a:solidFill>
                <a:latin typeface="微软雅黑"/>
                <a:cs typeface="微软雅黑"/>
              </a:rPr>
              <a:t>，</a:t>
            </a:r>
            <a:r>
              <a:rPr sz="950" spc="25" dirty="0">
                <a:solidFill>
                  <a:srgbClr val="333333"/>
                </a:solidFill>
                <a:latin typeface="微软雅黑"/>
                <a:cs typeface="微软雅黑"/>
              </a:rPr>
              <a:t>中 文名叫虚拟数据优化。是由红帽公司收购了</a:t>
            </a:r>
            <a:r>
              <a:rPr sz="950" spc="35" dirty="0">
                <a:solidFill>
                  <a:srgbClr val="333333"/>
                </a:solidFill>
                <a:latin typeface="Trebuchet MS"/>
                <a:cs typeface="Trebuchet MS"/>
              </a:rPr>
              <a:t>Permabit</a:t>
            </a:r>
            <a:r>
              <a:rPr sz="950" spc="25" dirty="0">
                <a:solidFill>
                  <a:srgbClr val="333333"/>
                </a:solidFill>
                <a:latin typeface="微软雅黑"/>
                <a:cs typeface="微软雅黑"/>
              </a:rPr>
              <a:t>公司后获取的新技术，在</a:t>
            </a:r>
            <a:r>
              <a:rPr sz="950" spc="55" dirty="0">
                <a:solidFill>
                  <a:srgbClr val="333333"/>
                </a:solidFill>
                <a:latin typeface="Trebuchet MS"/>
                <a:cs typeface="Trebuchet MS"/>
              </a:rPr>
              <a:t>2019</a:t>
            </a:r>
            <a:r>
              <a:rPr sz="950" spc="25" dirty="0">
                <a:solidFill>
                  <a:srgbClr val="333333"/>
                </a:solidFill>
                <a:latin typeface="微软雅黑"/>
                <a:cs typeface="微软雅黑"/>
              </a:rPr>
              <a:t>年至</a:t>
            </a:r>
            <a:r>
              <a:rPr sz="950" spc="55" dirty="0">
                <a:solidFill>
                  <a:srgbClr val="333333"/>
                </a:solidFill>
                <a:latin typeface="Trebuchet MS"/>
                <a:cs typeface="Trebuchet MS"/>
              </a:rPr>
              <a:t>2020</a:t>
            </a:r>
            <a:r>
              <a:rPr sz="950" spc="25" dirty="0">
                <a:solidFill>
                  <a:srgbClr val="333333"/>
                </a:solidFill>
                <a:latin typeface="微软雅黑"/>
                <a:cs typeface="微软雅黑"/>
              </a:rPr>
              <a:t>年前后， </a:t>
            </a:r>
            <a:r>
              <a:rPr sz="950" spc="-270" dirty="0">
                <a:solidFill>
                  <a:srgbClr val="333333"/>
                </a:solidFill>
                <a:latin typeface="微软雅黑"/>
                <a:cs typeface="微软雅黑"/>
              </a:rPr>
              <a:t> </a:t>
            </a:r>
            <a:r>
              <a:rPr sz="950" spc="25" dirty="0">
                <a:solidFill>
                  <a:srgbClr val="333333"/>
                </a:solidFill>
                <a:latin typeface="微软雅黑"/>
                <a:cs typeface="微软雅黑"/>
              </a:rPr>
              <a:t>多次在</a:t>
            </a:r>
            <a:r>
              <a:rPr sz="950" dirty="0">
                <a:solidFill>
                  <a:srgbClr val="333333"/>
                </a:solidFill>
                <a:latin typeface="Trebuchet MS"/>
                <a:cs typeface="Trebuchet MS"/>
              </a:rPr>
              <a:t>RHEL7.5/7.6/7.7</a:t>
            </a:r>
            <a:r>
              <a:rPr sz="950" spc="25" dirty="0">
                <a:solidFill>
                  <a:srgbClr val="333333"/>
                </a:solidFill>
                <a:latin typeface="微软雅黑"/>
                <a:cs typeface="微软雅黑"/>
              </a:rPr>
              <a:t>上进行测试，最终随</a:t>
            </a:r>
            <a:r>
              <a:rPr sz="950" spc="50" dirty="0">
                <a:solidFill>
                  <a:srgbClr val="333333"/>
                </a:solidFill>
                <a:latin typeface="Trebuchet MS"/>
                <a:cs typeface="Trebuchet MS"/>
              </a:rPr>
              <a:t>RHEL</a:t>
            </a:r>
            <a:r>
              <a:rPr sz="950" spc="-65"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系统正式公布。</a:t>
            </a:r>
            <a:r>
              <a:rPr sz="950" spc="90" dirty="0">
                <a:solidFill>
                  <a:srgbClr val="333333"/>
                </a:solidFill>
                <a:latin typeface="Trebuchet MS"/>
                <a:cs typeface="Trebuchet MS"/>
              </a:rPr>
              <a:t>VDO</a:t>
            </a:r>
            <a:r>
              <a:rPr sz="950" spc="25" dirty="0">
                <a:solidFill>
                  <a:srgbClr val="333333"/>
                </a:solidFill>
                <a:latin typeface="微软雅黑"/>
                <a:cs typeface="微软雅黑"/>
              </a:rPr>
              <a:t>技术的关键就是对硬盘内原有 的数据进行删重操作，理论上只用原来的一半空间就够了，有点类似于大家平时用的网盘服务，第一次 正常上传特别慢，第二次上传的文件几乎可以达到</a:t>
            </a:r>
            <a:r>
              <a:rPr sz="950" spc="-160" dirty="0">
                <a:solidFill>
                  <a:srgbClr val="333333"/>
                </a:solidFill>
                <a:latin typeface="Trebuchet MS"/>
                <a:cs typeface="Trebuchet MS"/>
              </a:rPr>
              <a:t>“</a:t>
            </a:r>
            <a:r>
              <a:rPr sz="950" spc="25" dirty="0">
                <a:solidFill>
                  <a:srgbClr val="333333"/>
                </a:solidFill>
                <a:latin typeface="微软雅黑"/>
                <a:cs typeface="微软雅黑"/>
              </a:rPr>
              <a:t>秒传</a:t>
            </a:r>
            <a:r>
              <a:rPr sz="950" spc="-160" dirty="0">
                <a:solidFill>
                  <a:srgbClr val="333333"/>
                </a:solidFill>
                <a:latin typeface="Trebuchet MS"/>
                <a:cs typeface="Trebuchet MS"/>
              </a:rPr>
              <a:t>”</a:t>
            </a:r>
            <a:r>
              <a:rPr sz="950" spc="25" dirty="0">
                <a:solidFill>
                  <a:srgbClr val="333333"/>
                </a:solidFill>
                <a:latin typeface="微软雅黑"/>
                <a:cs typeface="微软雅黑"/>
              </a:rPr>
              <a:t>的效果，无需再多占用一份空间及漫长等待。 除了删重操作，还可以对日志和数据库进行自动压缩，进一步减少存储浪费的情况，针对各种类型文件 的压缩效果如表</a:t>
            </a:r>
            <a:r>
              <a:rPr sz="950" spc="25" dirty="0">
                <a:solidFill>
                  <a:srgbClr val="333333"/>
                </a:solidFill>
                <a:latin typeface="Trebuchet MS"/>
                <a:cs typeface="Trebuchet MS"/>
              </a:rPr>
              <a:t>6-7</a:t>
            </a:r>
            <a:r>
              <a:rPr sz="950" spc="25" dirty="0">
                <a:solidFill>
                  <a:srgbClr val="333333"/>
                </a:solidFill>
                <a:latin typeface="微软雅黑"/>
                <a:cs typeface="微软雅黑"/>
              </a:rPr>
              <a:t>所示。</a:t>
            </a:r>
            <a:endParaRPr sz="950">
              <a:latin typeface="微软雅黑"/>
              <a:cs typeface="微软雅黑"/>
            </a:endParaRPr>
          </a:p>
          <a:p>
            <a:pPr marL="12700">
              <a:lnSpc>
                <a:spcPct val="100000"/>
              </a:lnSpc>
              <a:spcBef>
                <a:spcPts val="1110"/>
              </a:spcBef>
              <a:tabLst>
                <a:tab pos="1025525"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6-7	</a:t>
            </a:r>
            <a:r>
              <a:rPr sz="950" spc="25" dirty="0">
                <a:solidFill>
                  <a:srgbClr val="333333"/>
                </a:solidFill>
                <a:latin typeface="微软雅黑"/>
                <a:cs typeface="微软雅黑"/>
              </a:rPr>
              <a:t>对各种类型文件压缩效果汇总表</a:t>
            </a:r>
            <a:endParaRPr sz="950">
              <a:latin typeface="微软雅黑"/>
              <a:cs typeface="微软雅黑"/>
            </a:endParaRPr>
          </a:p>
        </p:txBody>
      </p:sp>
      <p:sp>
        <p:nvSpPr>
          <p:cNvPr id="15" name="object 15"/>
          <p:cNvSpPr txBox="1"/>
          <p:nvPr/>
        </p:nvSpPr>
        <p:spPr>
          <a:xfrm>
            <a:off x="1070306" y="331766"/>
            <a:ext cx="5584190" cy="271780"/>
          </a:xfrm>
          <a:prstGeom prst="rect">
            <a:avLst/>
          </a:prstGeom>
        </p:spPr>
        <p:txBody>
          <a:bodyPr vert="horz" wrap="square" lIns="0" tIns="12700" rIns="0" bIns="0" rtlCol="0">
            <a:spAutoFit/>
          </a:bodyPr>
          <a:lstStyle/>
          <a:p>
            <a:pPr marR="5080" algn="r">
              <a:lnSpc>
                <a:spcPts val="935"/>
              </a:lnSpc>
              <a:spcBef>
                <a:spcPts val="100"/>
              </a:spcBef>
            </a:pPr>
            <a:r>
              <a:rPr sz="800" dirty="0">
                <a:latin typeface="小哥哥网恋吗"/>
                <a:cs typeface="小哥哥网恋吗"/>
              </a:rPr>
              <a:t>5/20</a:t>
            </a:r>
            <a:endParaRPr sz="800">
              <a:latin typeface="小哥哥网恋吗"/>
              <a:cs typeface="小哥哥网恋吗"/>
            </a:endParaRPr>
          </a:p>
          <a:p>
            <a:pPr marL="12700">
              <a:lnSpc>
                <a:spcPts val="994"/>
              </a:lnSpc>
            </a:pPr>
            <a:r>
              <a:rPr sz="850" spc="15" dirty="0">
                <a:solidFill>
                  <a:srgbClr val="333333"/>
                </a:solidFill>
                <a:latin typeface="Lucida Console"/>
                <a:cs typeface="Lucida Console"/>
              </a:rPr>
              <a:t>[tom@linuxprobe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exit[root@linuxprobe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edquota -u</a:t>
            </a:r>
            <a:r>
              <a:rPr sz="850" spc="20" dirty="0">
                <a:solidFill>
                  <a:srgbClr val="333333"/>
                </a:solidFill>
                <a:latin typeface="Lucida Console"/>
                <a:cs typeface="Lucida Console"/>
              </a:rPr>
              <a:t> </a:t>
            </a:r>
            <a:r>
              <a:rPr sz="850" spc="15" dirty="0">
                <a:solidFill>
                  <a:srgbClr val="333333"/>
                </a:solidFill>
                <a:latin typeface="Lucida Console"/>
                <a:cs typeface="Lucida Console"/>
              </a:rPr>
              <a:t>tomDisk quotas</a:t>
            </a:r>
            <a:r>
              <a:rPr sz="850" spc="20" dirty="0">
                <a:solidFill>
                  <a:srgbClr val="333333"/>
                </a:solidFill>
                <a:latin typeface="Lucida Console"/>
                <a:cs typeface="Lucida Console"/>
              </a:rPr>
              <a:t> </a:t>
            </a:r>
            <a:r>
              <a:rPr sz="850" spc="15" dirty="0">
                <a:solidFill>
                  <a:srgbClr val="333333"/>
                </a:solidFill>
                <a:latin typeface="Lucida Console"/>
                <a:cs typeface="Lucida Console"/>
              </a:rPr>
              <a:t>for user</a:t>
            </a:r>
            <a:endParaRPr sz="850">
              <a:latin typeface="Lucida Console"/>
              <a:cs typeface="Lucida Consol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1024" y="332709"/>
            <a:ext cx="5758815" cy="1073785"/>
          </a:xfrm>
          <a:prstGeom prst="rect">
            <a:avLst/>
          </a:prstGeom>
        </p:spPr>
        <p:txBody>
          <a:bodyPr vert="horz" wrap="square" lIns="0" tIns="57785" rIns="0" bIns="0" rtlCol="0">
            <a:spAutoFit/>
          </a:bodyPr>
          <a:lstStyle/>
          <a:p>
            <a:pPr marL="38100">
              <a:lnSpc>
                <a:spcPct val="100000"/>
              </a:lnSpc>
              <a:spcBef>
                <a:spcPts val="455"/>
              </a:spcBef>
            </a:pPr>
            <a:r>
              <a:rPr sz="950" spc="25" dirty="0">
                <a:solidFill>
                  <a:srgbClr val="333333"/>
                </a:solidFill>
                <a:latin typeface="微软雅黑"/>
                <a:cs typeface="微软雅黑"/>
              </a:rPr>
              <a:t>有两种特殊情况我们提前讲一讲。其一，如果公司服务器上已有</a:t>
            </a:r>
            <a:r>
              <a:rPr sz="950" spc="105" dirty="0">
                <a:solidFill>
                  <a:srgbClr val="333333"/>
                </a:solidFill>
                <a:latin typeface="Tahoma"/>
                <a:cs typeface="Tahoma"/>
              </a:rPr>
              <a:t>DM</a:t>
            </a:r>
            <a:r>
              <a:rPr sz="950" spc="-45" dirty="0">
                <a:solidFill>
                  <a:srgbClr val="333333"/>
                </a:solidFill>
                <a:latin typeface="Tahoma"/>
                <a:cs typeface="Tahoma"/>
              </a:rPr>
              <a:t> </a:t>
            </a:r>
            <a:r>
              <a:rPr sz="950" spc="35" dirty="0">
                <a:solidFill>
                  <a:srgbClr val="333333"/>
                </a:solidFill>
                <a:latin typeface="Tahoma"/>
                <a:cs typeface="Tahoma"/>
              </a:rPr>
              <a:t>crypt</a:t>
            </a:r>
            <a:r>
              <a:rPr sz="950" spc="25" dirty="0">
                <a:solidFill>
                  <a:srgbClr val="333333"/>
                </a:solidFill>
                <a:latin typeface="微软雅黑"/>
                <a:cs typeface="微软雅黑"/>
              </a:rPr>
              <a:t>之类的技术是可以与</a:t>
            </a:r>
            <a:r>
              <a:rPr sz="950" spc="55" dirty="0">
                <a:solidFill>
                  <a:srgbClr val="333333"/>
                </a:solidFill>
                <a:latin typeface="Tahoma"/>
                <a:cs typeface="Tahoma"/>
              </a:rPr>
              <a:t>VDO</a:t>
            </a:r>
            <a:r>
              <a:rPr sz="950" spc="25" dirty="0">
                <a:solidFill>
                  <a:srgbClr val="333333"/>
                </a:solidFill>
                <a:latin typeface="微软雅黑"/>
                <a:cs typeface="微软雅黑"/>
              </a:rPr>
              <a:t>兼</a:t>
            </a:r>
            <a:r>
              <a:rPr sz="950" spc="-790" dirty="0">
                <a:solidFill>
                  <a:srgbClr val="333333"/>
                </a:solidFill>
                <a:latin typeface="微软雅黑"/>
                <a:cs typeface="微软雅黑"/>
              </a:rPr>
              <a:t>容</a:t>
            </a:r>
            <a:r>
              <a:rPr sz="1200" baseline="34722" dirty="0">
                <a:latin typeface="小哥哥网恋吗"/>
                <a:cs typeface="小哥哥网恋吗"/>
              </a:rPr>
              <a:t>5/20</a:t>
            </a:r>
            <a:endParaRPr sz="1200" baseline="34722">
              <a:latin typeface="小哥哥网恋吗"/>
              <a:cs typeface="小哥哥网恋吗"/>
            </a:endParaRPr>
          </a:p>
          <a:p>
            <a:pPr marL="38100" marR="249554">
              <a:lnSpc>
                <a:spcPct val="131600"/>
              </a:lnSpc>
            </a:pPr>
            <a:r>
              <a:rPr sz="950" spc="25" dirty="0">
                <a:solidFill>
                  <a:srgbClr val="333333"/>
                </a:solidFill>
                <a:latin typeface="微软雅黑"/>
                <a:cs typeface="微软雅黑"/>
              </a:rPr>
              <a:t>的，但记得要先做加密卷再使用</a:t>
            </a:r>
            <a:r>
              <a:rPr sz="950" spc="55" dirty="0">
                <a:solidFill>
                  <a:srgbClr val="333333"/>
                </a:solidFill>
                <a:latin typeface="Tahoma"/>
                <a:cs typeface="Tahoma"/>
              </a:rPr>
              <a:t>VDO</a:t>
            </a:r>
            <a:r>
              <a:rPr sz="950" spc="20" dirty="0">
                <a:solidFill>
                  <a:srgbClr val="333333"/>
                </a:solidFill>
                <a:latin typeface="微软雅黑"/>
                <a:cs typeface="微软雅黑"/>
              </a:rPr>
              <a:t>。因为加密会使重复的数据变得有所不同，因此删重操作无法实 </a:t>
            </a:r>
            <a:r>
              <a:rPr sz="950" spc="25" dirty="0">
                <a:solidFill>
                  <a:srgbClr val="333333"/>
                </a:solidFill>
                <a:latin typeface="微软雅黑"/>
                <a:cs typeface="微软雅黑"/>
              </a:rPr>
              <a:t>现，始终记得把加密层放到</a:t>
            </a:r>
            <a:r>
              <a:rPr sz="950" spc="55" dirty="0">
                <a:solidFill>
                  <a:srgbClr val="333333"/>
                </a:solidFill>
                <a:latin typeface="Tahoma"/>
                <a:cs typeface="Tahoma"/>
              </a:rPr>
              <a:t>VDO</a:t>
            </a:r>
            <a:r>
              <a:rPr sz="950" spc="25" dirty="0">
                <a:solidFill>
                  <a:srgbClr val="333333"/>
                </a:solidFill>
                <a:latin typeface="微软雅黑"/>
                <a:cs typeface="微软雅黑"/>
              </a:rPr>
              <a:t>之下，如图</a:t>
            </a:r>
            <a:r>
              <a:rPr sz="950" spc="20" dirty="0">
                <a:solidFill>
                  <a:srgbClr val="333333"/>
                </a:solidFill>
                <a:latin typeface="Tahoma"/>
                <a:cs typeface="Tahoma"/>
              </a:rPr>
              <a:t>6-14</a:t>
            </a:r>
            <a:r>
              <a:rPr sz="950" spc="25" dirty="0">
                <a:solidFill>
                  <a:srgbClr val="333333"/>
                </a:solidFill>
                <a:latin typeface="微软雅黑"/>
                <a:cs typeface="微软雅黑"/>
              </a:rPr>
              <a:t>所示。</a:t>
            </a:r>
            <a:endParaRPr sz="950">
              <a:latin typeface="微软雅黑"/>
              <a:cs typeface="微软雅黑"/>
            </a:endParaRPr>
          </a:p>
          <a:p>
            <a:pPr marL="38100" marR="151765">
              <a:lnSpc>
                <a:spcPct val="131600"/>
              </a:lnSpc>
              <a:spcBef>
                <a:spcPts val="750"/>
              </a:spcBef>
            </a:pPr>
            <a:r>
              <a:rPr sz="950" spc="25" dirty="0">
                <a:solidFill>
                  <a:srgbClr val="333333"/>
                </a:solidFill>
                <a:latin typeface="微软雅黑"/>
                <a:cs typeface="微软雅黑"/>
              </a:rPr>
              <a:t>其二，</a:t>
            </a:r>
            <a:r>
              <a:rPr sz="950" spc="55" dirty="0">
                <a:solidFill>
                  <a:srgbClr val="333333"/>
                </a:solidFill>
                <a:latin typeface="Tahoma"/>
                <a:cs typeface="Tahoma"/>
              </a:rPr>
              <a:t>VDO</a:t>
            </a:r>
            <a:r>
              <a:rPr sz="950" spc="25" dirty="0">
                <a:solidFill>
                  <a:srgbClr val="333333"/>
                </a:solidFill>
                <a:latin typeface="微软雅黑"/>
                <a:cs typeface="微软雅黑"/>
              </a:rPr>
              <a:t>技术不可叠加使用，</a:t>
            </a:r>
            <a:r>
              <a:rPr sz="950" spc="10" dirty="0">
                <a:solidFill>
                  <a:srgbClr val="333333"/>
                </a:solidFill>
                <a:latin typeface="Tahoma"/>
                <a:cs typeface="Tahoma"/>
              </a:rPr>
              <a:t>1T</a:t>
            </a:r>
            <a:r>
              <a:rPr sz="950" spc="25" dirty="0">
                <a:solidFill>
                  <a:srgbClr val="333333"/>
                </a:solidFill>
                <a:latin typeface="微软雅黑"/>
                <a:cs typeface="微软雅黑"/>
              </a:rPr>
              <a:t>物理存储提升成</a:t>
            </a:r>
            <a:r>
              <a:rPr sz="950" spc="20" dirty="0">
                <a:solidFill>
                  <a:srgbClr val="333333"/>
                </a:solidFill>
                <a:latin typeface="Tahoma"/>
                <a:cs typeface="Tahoma"/>
              </a:rPr>
              <a:t>10T</a:t>
            </a:r>
            <a:r>
              <a:rPr sz="950" spc="25" dirty="0">
                <a:solidFill>
                  <a:srgbClr val="333333"/>
                </a:solidFill>
                <a:latin typeface="微软雅黑"/>
                <a:cs typeface="微软雅黑"/>
              </a:rPr>
              <a:t>逻辑存储没问题，再用</a:t>
            </a:r>
            <a:r>
              <a:rPr sz="950" spc="20" dirty="0">
                <a:solidFill>
                  <a:srgbClr val="333333"/>
                </a:solidFill>
                <a:latin typeface="Tahoma"/>
                <a:cs typeface="Tahoma"/>
              </a:rPr>
              <a:t>10T</a:t>
            </a:r>
            <a:r>
              <a:rPr sz="950" spc="25" dirty="0">
                <a:solidFill>
                  <a:srgbClr val="333333"/>
                </a:solidFill>
                <a:latin typeface="微软雅黑"/>
                <a:cs typeface="微软雅黑"/>
              </a:rPr>
              <a:t>翻成</a:t>
            </a:r>
            <a:r>
              <a:rPr sz="950" spc="25" dirty="0">
                <a:solidFill>
                  <a:srgbClr val="333333"/>
                </a:solidFill>
                <a:latin typeface="Tahoma"/>
                <a:cs typeface="Tahoma"/>
              </a:rPr>
              <a:t>100T</a:t>
            </a:r>
            <a:r>
              <a:rPr sz="950" spc="20" dirty="0">
                <a:solidFill>
                  <a:srgbClr val="333333"/>
                </a:solidFill>
                <a:latin typeface="微软雅黑"/>
                <a:cs typeface="微软雅黑"/>
              </a:rPr>
              <a:t>就不行了。 </a:t>
            </a:r>
            <a:r>
              <a:rPr sz="950" spc="25" dirty="0">
                <a:solidFill>
                  <a:srgbClr val="333333"/>
                </a:solidFill>
                <a:latin typeface="微软雅黑"/>
                <a:cs typeface="微软雅黑"/>
              </a:rPr>
              <a:t>左脚踩右脚，真的没法飞起来。</a:t>
            </a:r>
            <a:endParaRPr sz="950">
              <a:latin typeface="微软雅黑"/>
              <a:cs typeface="微软雅黑"/>
            </a:endParaRPr>
          </a:p>
        </p:txBody>
      </p:sp>
      <p:pic>
        <p:nvPicPr>
          <p:cNvPr id="3" name="object 3"/>
          <p:cNvPicPr/>
          <p:nvPr/>
        </p:nvPicPr>
        <p:blipFill>
          <a:blip r:embed="rId2" cstate="print"/>
          <a:stretch>
            <a:fillRect/>
          </a:stretch>
        </p:blipFill>
        <p:spPr>
          <a:xfrm>
            <a:off x="2207479" y="1521332"/>
            <a:ext cx="3163770" cy="3249534"/>
          </a:xfrm>
          <a:prstGeom prst="rect">
            <a:avLst/>
          </a:prstGeom>
        </p:spPr>
      </p:pic>
      <p:grpSp>
        <p:nvGrpSpPr>
          <p:cNvPr id="4" name="object 4"/>
          <p:cNvGrpSpPr/>
          <p:nvPr/>
        </p:nvGrpSpPr>
        <p:grpSpPr>
          <a:xfrm>
            <a:off x="959124" y="5876268"/>
            <a:ext cx="5651500" cy="495934"/>
            <a:chOff x="959124" y="5876268"/>
            <a:chExt cx="5651500" cy="495934"/>
          </a:xfrm>
        </p:grpSpPr>
        <p:sp>
          <p:nvSpPr>
            <p:cNvPr id="5" name="object 5"/>
            <p:cNvSpPr/>
            <p:nvPr/>
          </p:nvSpPr>
          <p:spPr>
            <a:xfrm>
              <a:off x="963889" y="5881033"/>
              <a:ext cx="5641975" cy="486409"/>
            </a:xfrm>
            <a:custGeom>
              <a:avLst/>
              <a:gdLst/>
              <a:ahLst/>
              <a:cxnLst/>
              <a:rect l="l" t="t" r="r" b="b"/>
              <a:pathLst>
                <a:path w="5641975" h="486410">
                  <a:moveTo>
                    <a:pt x="5620752" y="485962"/>
                  </a:moveTo>
                  <a:lnTo>
                    <a:pt x="20659" y="485962"/>
                  </a:lnTo>
                  <a:lnTo>
                    <a:pt x="17629" y="485371"/>
                  </a:lnTo>
                  <a:lnTo>
                    <a:pt x="0" y="465264"/>
                  </a:lnTo>
                  <a:lnTo>
                    <a:pt x="0" y="462177"/>
                  </a:lnTo>
                  <a:lnTo>
                    <a:pt x="0" y="20621"/>
                  </a:lnTo>
                  <a:lnTo>
                    <a:pt x="20659" y="0"/>
                  </a:lnTo>
                  <a:lnTo>
                    <a:pt x="5620752" y="0"/>
                  </a:lnTo>
                  <a:lnTo>
                    <a:pt x="5641421" y="20621"/>
                  </a:lnTo>
                  <a:lnTo>
                    <a:pt x="5641421" y="465264"/>
                  </a:lnTo>
                  <a:lnTo>
                    <a:pt x="5623792" y="485333"/>
                  </a:lnTo>
                  <a:lnTo>
                    <a:pt x="5620752" y="485962"/>
                  </a:lnTo>
                  <a:close/>
                </a:path>
              </a:pathLst>
            </a:custGeom>
            <a:solidFill>
              <a:srgbClr val="F8F8F8"/>
            </a:solidFill>
          </p:spPr>
          <p:txBody>
            <a:bodyPr wrap="square" lIns="0" tIns="0" rIns="0" bIns="0" rtlCol="0"/>
            <a:lstStyle/>
            <a:p>
              <a:endParaRPr/>
            </a:p>
          </p:txBody>
        </p:sp>
        <p:sp>
          <p:nvSpPr>
            <p:cNvPr id="6" name="object 6"/>
            <p:cNvSpPr/>
            <p:nvPr/>
          </p:nvSpPr>
          <p:spPr>
            <a:xfrm>
              <a:off x="963889" y="5881033"/>
              <a:ext cx="5641975" cy="486409"/>
            </a:xfrm>
            <a:custGeom>
              <a:avLst/>
              <a:gdLst/>
              <a:ahLst/>
              <a:cxnLst/>
              <a:rect l="l" t="t" r="r" b="b"/>
              <a:pathLst>
                <a:path w="5641975" h="486410">
                  <a:moveTo>
                    <a:pt x="0" y="462177"/>
                  </a:moveTo>
                  <a:lnTo>
                    <a:pt x="0" y="23823"/>
                  </a:lnTo>
                  <a:lnTo>
                    <a:pt x="0" y="20621"/>
                  </a:lnTo>
                  <a:lnTo>
                    <a:pt x="600" y="17572"/>
                  </a:lnTo>
                  <a:lnTo>
                    <a:pt x="1810" y="14627"/>
                  </a:lnTo>
                  <a:lnTo>
                    <a:pt x="3020" y="11692"/>
                  </a:lnTo>
                  <a:lnTo>
                    <a:pt x="4745" y="9119"/>
                  </a:lnTo>
                  <a:lnTo>
                    <a:pt x="6975" y="6927"/>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688"/>
                  </a:lnTo>
                  <a:lnTo>
                    <a:pt x="5634446" y="6927"/>
                  </a:lnTo>
                  <a:lnTo>
                    <a:pt x="5636675" y="9119"/>
                  </a:lnTo>
                  <a:lnTo>
                    <a:pt x="5638400" y="11692"/>
                  </a:lnTo>
                  <a:lnTo>
                    <a:pt x="5639610" y="14627"/>
                  </a:lnTo>
                  <a:lnTo>
                    <a:pt x="5640821" y="17572"/>
                  </a:lnTo>
                  <a:lnTo>
                    <a:pt x="5641421" y="20621"/>
                  </a:lnTo>
                  <a:lnTo>
                    <a:pt x="5641421" y="23823"/>
                  </a:lnTo>
                  <a:lnTo>
                    <a:pt x="5641421" y="462177"/>
                  </a:lnTo>
                  <a:lnTo>
                    <a:pt x="5641421" y="465264"/>
                  </a:lnTo>
                  <a:lnTo>
                    <a:pt x="5640821" y="468285"/>
                  </a:lnTo>
                  <a:lnTo>
                    <a:pt x="5617597" y="486000"/>
                  </a:lnTo>
                  <a:lnTo>
                    <a:pt x="23823" y="486000"/>
                  </a:lnTo>
                  <a:lnTo>
                    <a:pt x="0" y="465264"/>
                  </a:lnTo>
                  <a:lnTo>
                    <a:pt x="0" y="462177"/>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5962057"/>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7038858"/>
            <a:ext cx="5651500" cy="1181735"/>
            <a:chOff x="959124" y="7038858"/>
            <a:chExt cx="5651500" cy="1181735"/>
          </a:xfrm>
        </p:grpSpPr>
        <p:sp>
          <p:nvSpPr>
            <p:cNvPr id="9" name="object 9"/>
            <p:cNvSpPr/>
            <p:nvPr/>
          </p:nvSpPr>
          <p:spPr>
            <a:xfrm>
              <a:off x="963889" y="7043623"/>
              <a:ext cx="5641975" cy="1172210"/>
            </a:xfrm>
            <a:custGeom>
              <a:avLst/>
              <a:gdLst/>
              <a:ahLst/>
              <a:cxnLst/>
              <a:rect l="l" t="t" r="r" b="b"/>
              <a:pathLst>
                <a:path w="5641975" h="1172209">
                  <a:moveTo>
                    <a:pt x="5620752" y="1172081"/>
                  </a:moveTo>
                  <a:lnTo>
                    <a:pt x="20659" y="1172081"/>
                  </a:lnTo>
                  <a:lnTo>
                    <a:pt x="17629" y="1171490"/>
                  </a:lnTo>
                  <a:lnTo>
                    <a:pt x="0" y="1151421"/>
                  </a:lnTo>
                  <a:lnTo>
                    <a:pt x="0" y="1148296"/>
                  </a:lnTo>
                  <a:lnTo>
                    <a:pt x="0" y="20621"/>
                  </a:lnTo>
                  <a:lnTo>
                    <a:pt x="20659" y="0"/>
                  </a:lnTo>
                  <a:lnTo>
                    <a:pt x="5620752" y="0"/>
                  </a:lnTo>
                  <a:lnTo>
                    <a:pt x="5641421" y="20621"/>
                  </a:lnTo>
                  <a:lnTo>
                    <a:pt x="5641421" y="1151421"/>
                  </a:lnTo>
                  <a:lnTo>
                    <a:pt x="5623792" y="1171490"/>
                  </a:lnTo>
                  <a:lnTo>
                    <a:pt x="5620752" y="1172081"/>
                  </a:lnTo>
                  <a:close/>
                </a:path>
              </a:pathLst>
            </a:custGeom>
            <a:solidFill>
              <a:srgbClr val="F8F8F8"/>
            </a:solidFill>
          </p:spPr>
          <p:txBody>
            <a:bodyPr wrap="square" lIns="0" tIns="0" rIns="0" bIns="0" rtlCol="0"/>
            <a:lstStyle/>
            <a:p>
              <a:endParaRPr/>
            </a:p>
          </p:txBody>
        </p:sp>
        <p:sp>
          <p:nvSpPr>
            <p:cNvPr id="10" name="object 10"/>
            <p:cNvSpPr/>
            <p:nvPr/>
          </p:nvSpPr>
          <p:spPr>
            <a:xfrm>
              <a:off x="963889" y="7043623"/>
              <a:ext cx="5641975" cy="1172210"/>
            </a:xfrm>
            <a:custGeom>
              <a:avLst/>
              <a:gdLst/>
              <a:ahLst/>
              <a:cxnLst/>
              <a:rect l="l" t="t" r="r" b="b"/>
              <a:pathLst>
                <a:path w="5641975" h="1172209">
                  <a:moveTo>
                    <a:pt x="0" y="1148296"/>
                  </a:moveTo>
                  <a:lnTo>
                    <a:pt x="0" y="23823"/>
                  </a:lnTo>
                  <a:lnTo>
                    <a:pt x="0" y="20621"/>
                  </a:lnTo>
                  <a:lnTo>
                    <a:pt x="600" y="17572"/>
                  </a:lnTo>
                  <a:lnTo>
                    <a:pt x="1810" y="14665"/>
                  </a:lnTo>
                  <a:lnTo>
                    <a:pt x="3020" y="11721"/>
                  </a:lnTo>
                  <a:lnTo>
                    <a:pt x="4745" y="9119"/>
                  </a:lnTo>
                  <a:lnTo>
                    <a:pt x="6975" y="6927"/>
                  </a:lnTo>
                  <a:lnTo>
                    <a:pt x="9214" y="4688"/>
                  </a:lnTo>
                  <a:lnTo>
                    <a:pt x="11787" y="2973"/>
                  </a:lnTo>
                  <a:lnTo>
                    <a:pt x="14703" y="1753"/>
                  </a:lnTo>
                  <a:lnTo>
                    <a:pt x="17629" y="590"/>
                  </a:lnTo>
                  <a:lnTo>
                    <a:pt x="20659" y="0"/>
                  </a:lnTo>
                  <a:lnTo>
                    <a:pt x="23823" y="0"/>
                  </a:lnTo>
                  <a:lnTo>
                    <a:pt x="5617597" y="0"/>
                  </a:lnTo>
                  <a:lnTo>
                    <a:pt x="5620752" y="0"/>
                  </a:lnTo>
                  <a:lnTo>
                    <a:pt x="5623792" y="562"/>
                  </a:lnTo>
                  <a:lnTo>
                    <a:pt x="5626717" y="1715"/>
                  </a:lnTo>
                  <a:lnTo>
                    <a:pt x="5629633" y="2944"/>
                  </a:lnTo>
                  <a:lnTo>
                    <a:pt x="5632206" y="4688"/>
                  </a:lnTo>
                  <a:lnTo>
                    <a:pt x="5634446" y="6927"/>
                  </a:lnTo>
                  <a:lnTo>
                    <a:pt x="5636675" y="9119"/>
                  </a:lnTo>
                  <a:lnTo>
                    <a:pt x="5638400" y="11721"/>
                  </a:lnTo>
                  <a:lnTo>
                    <a:pt x="5639610" y="14665"/>
                  </a:lnTo>
                  <a:lnTo>
                    <a:pt x="5640821" y="17572"/>
                  </a:lnTo>
                  <a:lnTo>
                    <a:pt x="5641421" y="20621"/>
                  </a:lnTo>
                  <a:lnTo>
                    <a:pt x="5641421" y="23823"/>
                  </a:lnTo>
                  <a:lnTo>
                    <a:pt x="5641421" y="1148296"/>
                  </a:lnTo>
                  <a:lnTo>
                    <a:pt x="5641421" y="1151421"/>
                  </a:lnTo>
                  <a:lnTo>
                    <a:pt x="5640821" y="1154442"/>
                  </a:lnTo>
                  <a:lnTo>
                    <a:pt x="5617597" y="1172119"/>
                  </a:lnTo>
                  <a:lnTo>
                    <a:pt x="23823" y="1172119"/>
                  </a:lnTo>
                  <a:lnTo>
                    <a:pt x="0" y="1151421"/>
                  </a:lnTo>
                  <a:lnTo>
                    <a:pt x="0" y="114829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7124647"/>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9173450"/>
            <a:ext cx="5651500" cy="667385"/>
            <a:chOff x="959124" y="9173450"/>
            <a:chExt cx="5651500" cy="667385"/>
          </a:xfrm>
        </p:grpSpPr>
        <p:sp>
          <p:nvSpPr>
            <p:cNvPr id="13" name="object 13"/>
            <p:cNvSpPr/>
            <p:nvPr/>
          </p:nvSpPr>
          <p:spPr>
            <a:xfrm>
              <a:off x="963889" y="9178214"/>
              <a:ext cx="5641975" cy="657860"/>
            </a:xfrm>
            <a:custGeom>
              <a:avLst/>
              <a:gdLst/>
              <a:ahLst/>
              <a:cxnLst/>
              <a:rect l="l" t="t" r="r" b="b"/>
              <a:pathLst>
                <a:path w="5641975" h="657859">
                  <a:moveTo>
                    <a:pt x="5620752" y="657492"/>
                  </a:moveTo>
                  <a:lnTo>
                    <a:pt x="20659" y="657492"/>
                  </a:lnTo>
                  <a:lnTo>
                    <a:pt x="17629" y="656863"/>
                  </a:lnTo>
                  <a:lnTo>
                    <a:pt x="0" y="636832"/>
                  </a:lnTo>
                  <a:lnTo>
                    <a:pt x="0" y="633706"/>
                  </a:lnTo>
                  <a:lnTo>
                    <a:pt x="0" y="20621"/>
                  </a:lnTo>
                  <a:lnTo>
                    <a:pt x="20659" y="0"/>
                  </a:lnTo>
                  <a:lnTo>
                    <a:pt x="5620752" y="0"/>
                  </a:lnTo>
                  <a:lnTo>
                    <a:pt x="5641421" y="20621"/>
                  </a:lnTo>
                  <a:lnTo>
                    <a:pt x="5641421" y="636832"/>
                  </a:lnTo>
                  <a:lnTo>
                    <a:pt x="5623792" y="656863"/>
                  </a:lnTo>
                  <a:lnTo>
                    <a:pt x="5620752" y="657492"/>
                  </a:lnTo>
                  <a:close/>
                </a:path>
              </a:pathLst>
            </a:custGeom>
            <a:solidFill>
              <a:srgbClr val="F8F8F8"/>
            </a:solidFill>
          </p:spPr>
          <p:txBody>
            <a:bodyPr wrap="square" lIns="0" tIns="0" rIns="0" bIns="0" rtlCol="0"/>
            <a:lstStyle/>
            <a:p>
              <a:endParaRPr/>
            </a:p>
          </p:txBody>
        </p:sp>
        <p:sp>
          <p:nvSpPr>
            <p:cNvPr id="14" name="object 14"/>
            <p:cNvSpPr/>
            <p:nvPr/>
          </p:nvSpPr>
          <p:spPr>
            <a:xfrm>
              <a:off x="963889" y="9178214"/>
              <a:ext cx="5641975" cy="657860"/>
            </a:xfrm>
            <a:custGeom>
              <a:avLst/>
              <a:gdLst/>
              <a:ahLst/>
              <a:cxnLst/>
              <a:rect l="l" t="t" r="r" b="b"/>
              <a:pathLst>
                <a:path w="5641975" h="657859">
                  <a:moveTo>
                    <a:pt x="0" y="633706"/>
                  </a:moveTo>
                  <a:lnTo>
                    <a:pt x="0" y="23823"/>
                  </a:lnTo>
                  <a:lnTo>
                    <a:pt x="0" y="20621"/>
                  </a:lnTo>
                  <a:lnTo>
                    <a:pt x="600" y="17572"/>
                  </a:lnTo>
                  <a:lnTo>
                    <a:pt x="1810" y="14627"/>
                  </a:lnTo>
                  <a:lnTo>
                    <a:pt x="3020" y="11721"/>
                  </a:lnTo>
                  <a:lnTo>
                    <a:pt x="4745" y="9157"/>
                  </a:lnTo>
                  <a:lnTo>
                    <a:pt x="6975" y="6956"/>
                  </a:lnTo>
                  <a:lnTo>
                    <a:pt x="9214" y="4726"/>
                  </a:lnTo>
                  <a:lnTo>
                    <a:pt x="11787" y="3011"/>
                  </a:lnTo>
                  <a:lnTo>
                    <a:pt x="14703" y="1782"/>
                  </a:lnTo>
                  <a:lnTo>
                    <a:pt x="17629" y="590"/>
                  </a:lnTo>
                  <a:lnTo>
                    <a:pt x="20659" y="0"/>
                  </a:lnTo>
                  <a:lnTo>
                    <a:pt x="23823" y="0"/>
                  </a:lnTo>
                  <a:lnTo>
                    <a:pt x="5617597" y="0"/>
                  </a:lnTo>
                  <a:lnTo>
                    <a:pt x="5620752" y="0"/>
                  </a:lnTo>
                  <a:lnTo>
                    <a:pt x="5623792" y="590"/>
                  </a:lnTo>
                  <a:lnTo>
                    <a:pt x="5626717" y="1782"/>
                  </a:lnTo>
                  <a:lnTo>
                    <a:pt x="5629633" y="3011"/>
                  </a:lnTo>
                  <a:lnTo>
                    <a:pt x="5632206" y="4726"/>
                  </a:lnTo>
                  <a:lnTo>
                    <a:pt x="5634446" y="6956"/>
                  </a:lnTo>
                  <a:lnTo>
                    <a:pt x="5636675" y="9157"/>
                  </a:lnTo>
                  <a:lnTo>
                    <a:pt x="5638400" y="11721"/>
                  </a:lnTo>
                  <a:lnTo>
                    <a:pt x="5639610" y="14627"/>
                  </a:lnTo>
                  <a:lnTo>
                    <a:pt x="5640821" y="17572"/>
                  </a:lnTo>
                  <a:lnTo>
                    <a:pt x="5641421" y="20621"/>
                  </a:lnTo>
                  <a:lnTo>
                    <a:pt x="5641421" y="23823"/>
                  </a:lnTo>
                  <a:lnTo>
                    <a:pt x="5641421" y="633706"/>
                  </a:lnTo>
                  <a:lnTo>
                    <a:pt x="5641421" y="636832"/>
                  </a:lnTo>
                  <a:lnTo>
                    <a:pt x="5640821" y="639853"/>
                  </a:lnTo>
                  <a:lnTo>
                    <a:pt x="5639610" y="642750"/>
                  </a:lnTo>
                  <a:lnTo>
                    <a:pt x="5638400" y="645695"/>
                  </a:lnTo>
                  <a:lnTo>
                    <a:pt x="5626717" y="655634"/>
                  </a:lnTo>
                  <a:lnTo>
                    <a:pt x="5623792" y="656863"/>
                  </a:lnTo>
                  <a:lnTo>
                    <a:pt x="5620752" y="657492"/>
                  </a:lnTo>
                  <a:lnTo>
                    <a:pt x="5617597" y="657530"/>
                  </a:lnTo>
                  <a:lnTo>
                    <a:pt x="23823" y="657530"/>
                  </a:lnTo>
                  <a:lnTo>
                    <a:pt x="20659" y="657492"/>
                  </a:lnTo>
                  <a:lnTo>
                    <a:pt x="17629" y="656863"/>
                  </a:lnTo>
                  <a:lnTo>
                    <a:pt x="14703" y="655634"/>
                  </a:lnTo>
                  <a:lnTo>
                    <a:pt x="11787" y="654443"/>
                  </a:lnTo>
                  <a:lnTo>
                    <a:pt x="1810" y="642750"/>
                  </a:lnTo>
                  <a:lnTo>
                    <a:pt x="600" y="639853"/>
                  </a:lnTo>
                  <a:lnTo>
                    <a:pt x="0" y="636832"/>
                  </a:lnTo>
                  <a:lnTo>
                    <a:pt x="0" y="63370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9259239"/>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4872527"/>
            <a:ext cx="5650865" cy="4879340"/>
          </a:xfrm>
          <a:prstGeom prst="rect">
            <a:avLst/>
          </a:prstGeom>
        </p:spPr>
        <p:txBody>
          <a:bodyPr vert="horz" wrap="square" lIns="0" tIns="15875" rIns="0" bIns="0" rtlCol="0">
            <a:spAutoFit/>
          </a:bodyPr>
          <a:lstStyle/>
          <a:p>
            <a:pPr marL="12700" algn="just">
              <a:lnSpc>
                <a:spcPct val="100000"/>
              </a:lnSpc>
              <a:spcBef>
                <a:spcPts val="125"/>
              </a:spcBef>
            </a:pPr>
            <a:r>
              <a:rPr sz="950" spc="25" dirty="0">
                <a:solidFill>
                  <a:srgbClr val="333333"/>
                </a:solidFill>
                <a:latin typeface="微软雅黑"/>
                <a:cs typeface="微软雅黑"/>
              </a:rPr>
              <a:t>图</a:t>
            </a:r>
            <a:r>
              <a:rPr sz="950" spc="20" dirty="0">
                <a:solidFill>
                  <a:srgbClr val="333333"/>
                </a:solidFill>
                <a:latin typeface="Tahoma"/>
                <a:cs typeface="Tahoma"/>
              </a:rPr>
              <a:t>6-14</a:t>
            </a:r>
            <a:r>
              <a:rPr sz="950" spc="-45" dirty="0">
                <a:solidFill>
                  <a:srgbClr val="333333"/>
                </a:solidFill>
                <a:latin typeface="Tahoma"/>
                <a:cs typeface="Tahoma"/>
              </a:rPr>
              <a:t> </a:t>
            </a:r>
            <a:r>
              <a:rPr sz="950" spc="55" dirty="0">
                <a:solidFill>
                  <a:srgbClr val="333333"/>
                </a:solidFill>
                <a:latin typeface="Tahoma"/>
                <a:cs typeface="Tahoma"/>
              </a:rPr>
              <a:t>VDO</a:t>
            </a:r>
            <a:r>
              <a:rPr sz="950" spc="25" dirty="0">
                <a:solidFill>
                  <a:srgbClr val="333333"/>
                </a:solidFill>
                <a:latin typeface="微软雅黑"/>
                <a:cs typeface="微软雅黑"/>
              </a:rPr>
              <a:t>技术拓扑图</a:t>
            </a:r>
            <a:endParaRPr sz="950">
              <a:latin typeface="微软雅黑"/>
              <a:cs typeface="微软雅黑"/>
            </a:endParaRPr>
          </a:p>
          <a:p>
            <a:pPr marL="12700" marR="5080" algn="just">
              <a:lnSpc>
                <a:spcPct val="131600"/>
              </a:lnSpc>
              <a:spcBef>
                <a:spcPts val="825"/>
              </a:spcBef>
            </a:pPr>
            <a:r>
              <a:rPr sz="950" spc="25" dirty="0">
                <a:solidFill>
                  <a:srgbClr val="333333"/>
                </a:solidFill>
                <a:latin typeface="微软雅黑"/>
                <a:cs typeface="微软雅黑"/>
              </a:rPr>
              <a:t>通过</a:t>
            </a:r>
            <a:r>
              <a:rPr sz="950" spc="15" dirty="0">
                <a:solidFill>
                  <a:srgbClr val="333333"/>
                </a:solidFill>
                <a:latin typeface="Tahoma"/>
                <a:cs typeface="Tahoma"/>
              </a:rPr>
              <a:t>6.5</a:t>
            </a:r>
            <a:r>
              <a:rPr sz="950" spc="25" dirty="0">
                <a:solidFill>
                  <a:srgbClr val="333333"/>
                </a:solidFill>
                <a:latin typeface="微软雅黑"/>
                <a:cs typeface="微软雅黑"/>
              </a:rPr>
              <a:t>小节的学习，同学们肯定已经把对硬盘进行分区、格式化、挂载操作的方法拿捏死死的了。我们 再把虚拟机关闭，添加一块容量为</a:t>
            </a:r>
            <a:r>
              <a:rPr sz="950" spc="50" dirty="0">
                <a:solidFill>
                  <a:srgbClr val="333333"/>
                </a:solidFill>
                <a:latin typeface="Tahoma"/>
                <a:cs typeface="Tahoma"/>
              </a:rPr>
              <a:t>20G</a:t>
            </a:r>
            <a:r>
              <a:rPr sz="950" spc="25" dirty="0">
                <a:solidFill>
                  <a:srgbClr val="333333"/>
                </a:solidFill>
                <a:latin typeface="微软雅黑"/>
                <a:cs typeface="微软雅黑"/>
              </a:rPr>
              <a:t>的新</a:t>
            </a:r>
            <a:r>
              <a:rPr sz="950" spc="20" dirty="0">
                <a:solidFill>
                  <a:srgbClr val="333333"/>
                </a:solidFill>
                <a:latin typeface="Tahoma"/>
                <a:cs typeface="Tahoma"/>
              </a:rPr>
              <a:t>SATA</a:t>
            </a:r>
            <a:r>
              <a:rPr sz="950" spc="25" dirty="0">
                <a:solidFill>
                  <a:srgbClr val="333333"/>
                </a:solidFill>
                <a:latin typeface="微软雅黑"/>
                <a:cs typeface="微软雅黑"/>
              </a:rPr>
              <a:t>硬盘进来，开机后就能看到这块名称为</a:t>
            </a:r>
            <a:r>
              <a:rPr sz="950" spc="30" dirty="0">
                <a:solidFill>
                  <a:srgbClr val="333333"/>
                </a:solidFill>
                <a:latin typeface="Tahoma"/>
                <a:cs typeface="Tahoma"/>
              </a:rPr>
              <a:t>/dev/sdc</a:t>
            </a:r>
            <a:r>
              <a:rPr sz="950" spc="25" dirty="0">
                <a:solidFill>
                  <a:srgbClr val="333333"/>
                </a:solidFill>
                <a:latin typeface="微软雅黑"/>
                <a:cs typeface="微软雅黑"/>
              </a:rPr>
              <a:t>的新硬 盘了：</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 ls -l /dev/sdcbrw-rw----.</a:t>
            </a:r>
            <a:r>
              <a:rPr sz="850" spc="20" dirty="0">
                <a:solidFill>
                  <a:srgbClr val="333333"/>
                </a:solidFill>
                <a:latin typeface="Lucida Console"/>
                <a:cs typeface="Lucida Console"/>
              </a:rPr>
              <a:t> </a:t>
            </a:r>
            <a:r>
              <a:rPr sz="850" spc="15" dirty="0">
                <a:solidFill>
                  <a:srgbClr val="333333"/>
                </a:solidFill>
                <a:latin typeface="Lucida Console"/>
                <a:cs typeface="Lucida Console"/>
              </a:rPr>
              <a:t>1 root disk 8,</a:t>
            </a:r>
            <a:r>
              <a:rPr sz="850" spc="20" dirty="0">
                <a:solidFill>
                  <a:srgbClr val="333333"/>
                </a:solidFill>
                <a:latin typeface="Lucida Console"/>
                <a:cs typeface="Lucida Console"/>
              </a:rPr>
              <a:t> </a:t>
            </a:r>
            <a:r>
              <a:rPr sz="850" spc="15" dirty="0">
                <a:solidFill>
                  <a:srgbClr val="333333"/>
                </a:solidFill>
                <a:latin typeface="Lucida Console"/>
                <a:cs typeface="Lucida Console"/>
              </a:rPr>
              <a:t>32 Jan 6 22:26</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/dev/sdc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28575" algn="just">
              <a:lnSpc>
                <a:spcPct val="131600"/>
              </a:lnSpc>
            </a:pPr>
            <a:r>
              <a:rPr sz="950" spc="35" dirty="0">
                <a:solidFill>
                  <a:srgbClr val="333333"/>
                </a:solidFill>
                <a:latin typeface="Tahoma"/>
                <a:cs typeface="Tahoma"/>
              </a:rPr>
              <a:t>RHEL/CentOS</a:t>
            </a:r>
            <a:r>
              <a:rPr sz="950" spc="-45" dirty="0">
                <a:solidFill>
                  <a:srgbClr val="333333"/>
                </a:solidFill>
                <a:latin typeface="Tahoma"/>
                <a:cs typeface="Tahoma"/>
              </a:rPr>
              <a:t> </a:t>
            </a:r>
            <a:r>
              <a:rPr sz="950" spc="35" dirty="0">
                <a:solidFill>
                  <a:srgbClr val="333333"/>
                </a:solidFill>
                <a:latin typeface="Tahoma"/>
                <a:cs typeface="Tahoma"/>
              </a:rPr>
              <a:t>8</a:t>
            </a:r>
            <a:r>
              <a:rPr sz="950" spc="25" dirty="0">
                <a:solidFill>
                  <a:srgbClr val="333333"/>
                </a:solidFill>
                <a:latin typeface="微软雅黑"/>
                <a:cs typeface="微软雅黑"/>
              </a:rPr>
              <a:t>系统中默认已经启用</a:t>
            </a:r>
            <a:r>
              <a:rPr sz="950" spc="55" dirty="0">
                <a:solidFill>
                  <a:srgbClr val="333333"/>
                </a:solidFill>
                <a:latin typeface="Tahoma"/>
                <a:cs typeface="Tahoma"/>
              </a:rPr>
              <a:t>VDO</a:t>
            </a:r>
            <a:r>
              <a:rPr sz="950" spc="20" dirty="0">
                <a:solidFill>
                  <a:srgbClr val="333333"/>
                </a:solidFill>
                <a:latin typeface="微软雅黑"/>
                <a:cs typeface="微软雅黑"/>
              </a:rPr>
              <a:t>技术了，既然是红帽公司自己的技术，兼容性自然没得说。如 </a:t>
            </a:r>
            <a:r>
              <a:rPr sz="950" spc="25" dirty="0">
                <a:solidFill>
                  <a:srgbClr val="333333"/>
                </a:solidFill>
                <a:latin typeface="微软雅黑"/>
                <a:cs typeface="微软雅黑"/>
              </a:rPr>
              <a:t>果您所在的系统没有安装的话不要着急，用</a:t>
            </a:r>
            <a:r>
              <a:rPr sz="950" spc="55" dirty="0">
                <a:solidFill>
                  <a:srgbClr val="333333"/>
                </a:solidFill>
                <a:latin typeface="Tahoma"/>
                <a:cs typeface="Tahoma"/>
              </a:rPr>
              <a:t>dnf</a:t>
            </a:r>
            <a:r>
              <a:rPr sz="950" spc="25" dirty="0">
                <a:solidFill>
                  <a:srgbClr val="333333"/>
                </a:solidFill>
                <a:latin typeface="微软雅黑"/>
                <a:cs typeface="微软雅黑"/>
              </a:rPr>
              <a:t>命令即可完成：</a:t>
            </a:r>
            <a:endParaRPr sz="950">
              <a:latin typeface="微软雅黑"/>
              <a:cs typeface="微软雅黑"/>
            </a:endParaRPr>
          </a:p>
          <a:p>
            <a:pPr>
              <a:lnSpc>
                <a:spcPct val="100000"/>
              </a:lnSpc>
              <a:spcBef>
                <a:spcPts val="45"/>
              </a:spcBef>
            </a:pPr>
            <a:endParaRPr sz="900">
              <a:latin typeface="微软雅黑"/>
              <a:cs typeface="微软雅黑"/>
            </a:endParaRPr>
          </a:p>
          <a:p>
            <a:pPr marL="136525" marR="64769">
              <a:lnSpc>
                <a:spcPct val="132400"/>
              </a:lnSpc>
              <a:spcBef>
                <a:spcPts val="5"/>
              </a:spcBef>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dnf install</a:t>
            </a:r>
            <a:r>
              <a:rPr sz="850" spc="20" dirty="0">
                <a:solidFill>
                  <a:srgbClr val="333333"/>
                </a:solidFill>
                <a:latin typeface="Lucida Console"/>
                <a:cs typeface="Lucida Console"/>
              </a:rPr>
              <a:t> </a:t>
            </a:r>
            <a:r>
              <a:rPr sz="850" spc="15" dirty="0">
                <a:solidFill>
                  <a:srgbClr val="333333"/>
                </a:solidFill>
                <a:latin typeface="Lucida Console"/>
                <a:cs typeface="Lucida Console"/>
              </a:rPr>
              <a:t>kmod-kvdo vdoUpdating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Subscription Management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repositories.Unable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read consumer</a:t>
            </a:r>
            <a:r>
              <a:rPr sz="850" spc="20" dirty="0">
                <a:solidFill>
                  <a:srgbClr val="333333"/>
                </a:solidFill>
                <a:latin typeface="Lucida Console"/>
                <a:cs typeface="Lucida Console"/>
              </a:rPr>
              <a:t> </a:t>
            </a:r>
            <a:r>
              <a:rPr sz="850" spc="15" dirty="0">
                <a:solidFill>
                  <a:srgbClr val="333333"/>
                </a:solidFill>
                <a:latin typeface="Lucida Console"/>
                <a:cs typeface="Lucida Console"/>
              </a:rPr>
              <a:t>identityThis system</a:t>
            </a:r>
            <a:r>
              <a:rPr sz="850" spc="20" dirty="0">
                <a:solidFill>
                  <a:srgbClr val="333333"/>
                </a:solidFill>
                <a:latin typeface="Lucida Console"/>
                <a:cs typeface="Lucida Console"/>
              </a:rPr>
              <a:t> </a:t>
            </a:r>
            <a:r>
              <a:rPr sz="850" spc="15" dirty="0">
                <a:solidFill>
                  <a:srgbClr val="333333"/>
                </a:solidFill>
                <a:latin typeface="Lucida Console"/>
                <a:cs typeface="Lucida Console"/>
              </a:rPr>
              <a:t>is not</a:t>
            </a:r>
            <a:r>
              <a:rPr sz="850" spc="20" dirty="0">
                <a:solidFill>
                  <a:srgbClr val="333333"/>
                </a:solidFill>
                <a:latin typeface="Lucida Console"/>
                <a:cs typeface="Lucida Console"/>
              </a:rPr>
              <a:t> </a:t>
            </a:r>
            <a:r>
              <a:rPr sz="850" spc="15" dirty="0">
                <a:solidFill>
                  <a:srgbClr val="333333"/>
                </a:solidFill>
                <a:latin typeface="Lucida Console"/>
                <a:cs typeface="Lucida Console"/>
              </a:rPr>
              <a:t>registered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Red </a:t>
            </a:r>
            <a:r>
              <a:rPr sz="850" spc="-500" dirty="0">
                <a:solidFill>
                  <a:srgbClr val="333333"/>
                </a:solidFill>
                <a:latin typeface="Lucida Console"/>
                <a:cs typeface="Lucida Console"/>
              </a:rPr>
              <a:t> </a:t>
            </a:r>
            <a:r>
              <a:rPr sz="850" spc="15" dirty="0">
                <a:solidFill>
                  <a:srgbClr val="333333"/>
                </a:solidFill>
                <a:latin typeface="Lucida Console"/>
                <a:cs typeface="Lucida Console"/>
              </a:rPr>
              <a:t>Hat Subscription Management.</a:t>
            </a:r>
            <a:r>
              <a:rPr sz="850" spc="20" dirty="0">
                <a:solidFill>
                  <a:srgbClr val="333333"/>
                </a:solidFill>
                <a:latin typeface="Lucida Console"/>
                <a:cs typeface="Lucida Console"/>
              </a:rPr>
              <a:t> </a:t>
            </a:r>
            <a:r>
              <a:rPr sz="850" spc="15" dirty="0">
                <a:solidFill>
                  <a:srgbClr val="333333"/>
                </a:solidFill>
                <a:latin typeface="Lucida Console"/>
                <a:cs typeface="Lucida Console"/>
              </a:rPr>
              <a:t>You can</a:t>
            </a:r>
            <a:r>
              <a:rPr sz="850" spc="20" dirty="0">
                <a:solidFill>
                  <a:srgbClr val="333333"/>
                </a:solidFill>
                <a:latin typeface="Lucida Console"/>
                <a:cs typeface="Lucida Console"/>
              </a:rPr>
              <a:t> </a:t>
            </a:r>
            <a:r>
              <a:rPr sz="850" spc="15" dirty="0">
                <a:solidFill>
                  <a:srgbClr val="333333"/>
                </a:solidFill>
                <a:latin typeface="Lucida Console"/>
                <a:cs typeface="Lucida Console"/>
              </a:rPr>
              <a:t>use subscription-manager</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register.Last </a:t>
            </a:r>
            <a:r>
              <a:rPr sz="850" spc="20" dirty="0">
                <a:solidFill>
                  <a:srgbClr val="333333"/>
                </a:solidFill>
                <a:latin typeface="Lucida Console"/>
                <a:cs typeface="Lucida Console"/>
              </a:rPr>
              <a:t> </a:t>
            </a:r>
            <a:r>
              <a:rPr sz="850" spc="15" dirty="0">
                <a:solidFill>
                  <a:srgbClr val="333333"/>
                </a:solidFill>
                <a:latin typeface="Lucida Console"/>
                <a:cs typeface="Lucida Console"/>
              </a:rPr>
              <a:t>metadata expiration check:</a:t>
            </a:r>
            <a:r>
              <a:rPr sz="850" spc="20" dirty="0">
                <a:solidFill>
                  <a:srgbClr val="333333"/>
                </a:solidFill>
                <a:latin typeface="Lucida Console"/>
                <a:cs typeface="Lucida Console"/>
              </a:rPr>
              <a:t> </a:t>
            </a:r>
            <a:r>
              <a:rPr sz="850" spc="15" dirty="0">
                <a:solidFill>
                  <a:srgbClr val="333333"/>
                </a:solidFill>
                <a:latin typeface="Lucida Console"/>
                <a:cs typeface="Lucida Console"/>
              </a:rPr>
              <a:t>0:01:56 ago on</a:t>
            </a:r>
            <a:r>
              <a:rPr sz="850" spc="20" dirty="0">
                <a:solidFill>
                  <a:srgbClr val="333333"/>
                </a:solidFill>
                <a:latin typeface="Lucida Console"/>
                <a:cs typeface="Lucida Console"/>
              </a:rPr>
              <a:t> </a:t>
            </a:r>
            <a:r>
              <a:rPr sz="850" spc="15" dirty="0">
                <a:solidFill>
                  <a:srgbClr val="333333"/>
                </a:solidFill>
                <a:latin typeface="Lucida Console"/>
                <a:cs typeface="Lucida Console"/>
              </a:rPr>
              <a:t>Wed 06</a:t>
            </a:r>
            <a:r>
              <a:rPr sz="850" spc="20" dirty="0">
                <a:solidFill>
                  <a:srgbClr val="333333"/>
                </a:solidFill>
                <a:latin typeface="Lucida Console"/>
                <a:cs typeface="Lucida Console"/>
              </a:rPr>
              <a:t> </a:t>
            </a:r>
            <a:r>
              <a:rPr sz="850" spc="15" dirty="0">
                <a:solidFill>
                  <a:srgbClr val="333333"/>
                </a:solidFill>
                <a:latin typeface="Lucida Console"/>
                <a:cs typeface="Lucida Console"/>
              </a:rPr>
              <a:t>Jan 2021 10:37:19</a:t>
            </a:r>
            <a:r>
              <a:rPr sz="850" spc="20" dirty="0">
                <a:solidFill>
                  <a:srgbClr val="333333"/>
                </a:solidFill>
                <a:latin typeface="Lucida Console"/>
                <a:cs typeface="Lucida Console"/>
              </a:rPr>
              <a:t> </a:t>
            </a:r>
            <a:r>
              <a:rPr sz="850" spc="15" dirty="0">
                <a:solidFill>
                  <a:srgbClr val="333333"/>
                </a:solidFill>
                <a:latin typeface="Lucida Console"/>
                <a:cs typeface="Lucida Console"/>
              </a:rPr>
              <a:t>PM CST.Package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kmod-kvdo-6.2.0.293-50.el8.x86_64 is</a:t>
            </a:r>
            <a:r>
              <a:rPr sz="850" spc="20" dirty="0">
                <a:solidFill>
                  <a:srgbClr val="333333"/>
                </a:solidFill>
                <a:latin typeface="Lucida Console"/>
                <a:cs typeface="Lucida Console"/>
              </a:rPr>
              <a:t> </a:t>
            </a:r>
            <a:r>
              <a:rPr sz="850" spc="15" dirty="0">
                <a:solidFill>
                  <a:srgbClr val="333333"/>
                </a:solidFill>
                <a:latin typeface="Lucida Console"/>
                <a:cs typeface="Lucida Console"/>
              </a:rPr>
              <a:t>already</a:t>
            </a:r>
            <a:r>
              <a:rPr sz="850" spc="20" dirty="0">
                <a:solidFill>
                  <a:srgbClr val="333333"/>
                </a:solidFill>
                <a:latin typeface="Lucida Console"/>
                <a:cs typeface="Lucida Console"/>
              </a:rPr>
              <a:t> </a:t>
            </a:r>
            <a:r>
              <a:rPr sz="850" spc="15" dirty="0">
                <a:solidFill>
                  <a:srgbClr val="333333"/>
                </a:solidFill>
                <a:latin typeface="Lucida Console"/>
                <a:cs typeface="Lucida Console"/>
              </a:rPr>
              <a:t>installed.Package</a:t>
            </a:r>
            <a:r>
              <a:rPr sz="850" spc="20" dirty="0">
                <a:solidFill>
                  <a:srgbClr val="333333"/>
                </a:solidFill>
                <a:latin typeface="Lucida Console"/>
                <a:cs typeface="Lucida Console"/>
              </a:rPr>
              <a:t> </a:t>
            </a:r>
            <a:r>
              <a:rPr sz="850" spc="15" dirty="0">
                <a:solidFill>
                  <a:srgbClr val="333333"/>
                </a:solidFill>
                <a:latin typeface="Lucida Console"/>
                <a:cs typeface="Lucida Console"/>
              </a:rPr>
              <a:t>vdo-6.2.0.293- </a:t>
            </a:r>
            <a:r>
              <a:rPr sz="850" spc="20" dirty="0">
                <a:solidFill>
                  <a:srgbClr val="333333"/>
                </a:solidFill>
                <a:latin typeface="Lucida Console"/>
                <a:cs typeface="Lucida Console"/>
              </a:rPr>
              <a:t> </a:t>
            </a:r>
            <a:r>
              <a:rPr sz="850" spc="15" dirty="0">
                <a:solidFill>
                  <a:srgbClr val="333333"/>
                </a:solidFill>
                <a:latin typeface="Lucida Console"/>
                <a:cs typeface="Lucida Console"/>
              </a:rPr>
              <a:t>10.el8.x86_64 is</a:t>
            </a:r>
            <a:r>
              <a:rPr sz="850" spc="20" dirty="0">
                <a:solidFill>
                  <a:srgbClr val="333333"/>
                </a:solidFill>
                <a:latin typeface="Lucida Console"/>
                <a:cs typeface="Lucida Console"/>
              </a:rPr>
              <a:t> </a:t>
            </a:r>
            <a:r>
              <a:rPr sz="850" spc="15" dirty="0">
                <a:solidFill>
                  <a:srgbClr val="333333"/>
                </a:solidFill>
                <a:latin typeface="Lucida Console"/>
                <a:cs typeface="Lucida Console"/>
              </a:rPr>
              <a:t>already</a:t>
            </a:r>
            <a:r>
              <a:rPr sz="850" spc="20" dirty="0">
                <a:solidFill>
                  <a:srgbClr val="333333"/>
                </a:solidFill>
                <a:latin typeface="Lucida Console"/>
                <a:cs typeface="Lucida Console"/>
              </a:rPr>
              <a:t> </a:t>
            </a:r>
            <a:r>
              <a:rPr sz="850" spc="15" dirty="0">
                <a:solidFill>
                  <a:srgbClr val="333333"/>
                </a:solidFill>
                <a:latin typeface="Lucida Console"/>
                <a:cs typeface="Lucida Console"/>
              </a:rPr>
              <a:t>installed.Dependencies</a:t>
            </a:r>
            <a:r>
              <a:rPr sz="850" spc="20" dirty="0">
                <a:solidFill>
                  <a:srgbClr val="333333"/>
                </a:solidFill>
                <a:latin typeface="Lucida Console"/>
                <a:cs typeface="Lucida Console"/>
              </a:rPr>
              <a:t> </a:t>
            </a:r>
            <a:r>
              <a:rPr sz="850" spc="15" dirty="0">
                <a:solidFill>
                  <a:srgbClr val="333333"/>
                </a:solidFill>
                <a:latin typeface="Lucida Console"/>
                <a:cs typeface="Lucida Console"/>
              </a:rPr>
              <a:t>resolved.Nothing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to</a:t>
            </a:r>
            <a:r>
              <a:rPr sz="850" spc="20" dirty="0">
                <a:solidFill>
                  <a:srgbClr val="333333"/>
                </a:solidFill>
                <a:latin typeface="Lucida Console"/>
                <a:cs typeface="Lucida Console"/>
              </a:rPr>
              <a:t> </a:t>
            </a:r>
            <a:r>
              <a:rPr sz="850" spc="15" dirty="0">
                <a:solidFill>
                  <a:srgbClr val="333333"/>
                </a:solidFill>
                <a:latin typeface="Lucida Console"/>
                <a:cs typeface="Lucida Console"/>
              </a:rPr>
              <a:t>do.Complete!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第</a:t>
            </a:r>
            <a:r>
              <a:rPr sz="950" spc="35" dirty="0">
                <a:solidFill>
                  <a:srgbClr val="333333"/>
                </a:solidFill>
                <a:latin typeface="Tahoma"/>
                <a:cs typeface="Tahoma"/>
              </a:rPr>
              <a:t>1</a:t>
            </a:r>
            <a:r>
              <a:rPr sz="950" spc="25" dirty="0">
                <a:solidFill>
                  <a:srgbClr val="333333"/>
                </a:solidFill>
                <a:latin typeface="微软雅黑"/>
                <a:cs typeface="微软雅黑"/>
              </a:rPr>
              <a:t>步：创建一个全新的</a:t>
            </a:r>
            <a:r>
              <a:rPr sz="950" spc="55" dirty="0">
                <a:solidFill>
                  <a:srgbClr val="333333"/>
                </a:solidFill>
                <a:latin typeface="Tahoma"/>
                <a:cs typeface="Tahoma"/>
              </a:rPr>
              <a:t>VDO</a:t>
            </a:r>
            <a:r>
              <a:rPr sz="950" spc="25" dirty="0">
                <a:solidFill>
                  <a:srgbClr val="333333"/>
                </a:solidFill>
                <a:latin typeface="微软雅黑"/>
                <a:cs typeface="微软雅黑"/>
              </a:rPr>
              <a:t>卷</a:t>
            </a:r>
            <a:endParaRPr sz="950">
              <a:latin typeface="微软雅黑"/>
              <a:cs typeface="微软雅黑"/>
            </a:endParaRPr>
          </a:p>
          <a:p>
            <a:pPr marL="12700" marR="12700">
              <a:lnSpc>
                <a:spcPct val="131600"/>
              </a:lnSpc>
              <a:spcBef>
                <a:spcPts val="750"/>
              </a:spcBef>
            </a:pPr>
            <a:r>
              <a:rPr sz="950" spc="25" dirty="0">
                <a:solidFill>
                  <a:srgbClr val="333333"/>
                </a:solidFill>
                <a:latin typeface="微软雅黑"/>
                <a:cs typeface="微软雅黑"/>
              </a:rPr>
              <a:t>管理设备用的就是</a:t>
            </a:r>
            <a:r>
              <a:rPr sz="950" spc="50" dirty="0">
                <a:solidFill>
                  <a:srgbClr val="333333"/>
                </a:solidFill>
                <a:latin typeface="Tahoma"/>
                <a:cs typeface="Tahoma"/>
              </a:rPr>
              <a:t>vdo</a:t>
            </a:r>
            <a:r>
              <a:rPr sz="950" spc="25" dirty="0">
                <a:solidFill>
                  <a:srgbClr val="333333"/>
                </a:solidFill>
                <a:latin typeface="微软雅黑"/>
                <a:cs typeface="微软雅黑"/>
              </a:rPr>
              <a:t>命令本身，</a:t>
            </a:r>
            <a:r>
              <a:rPr sz="950" spc="65" dirty="0">
                <a:solidFill>
                  <a:srgbClr val="333333"/>
                </a:solidFill>
                <a:latin typeface="Tahoma"/>
                <a:cs typeface="Tahoma"/>
              </a:rPr>
              <a:t>name</a:t>
            </a:r>
            <a:r>
              <a:rPr sz="950" spc="25" dirty="0">
                <a:solidFill>
                  <a:srgbClr val="333333"/>
                </a:solidFill>
                <a:latin typeface="微软雅黑"/>
                <a:cs typeface="微软雅黑"/>
              </a:rPr>
              <a:t>参数代表新的设备卷的名称；</a:t>
            </a:r>
            <a:r>
              <a:rPr sz="950" spc="35" dirty="0">
                <a:solidFill>
                  <a:srgbClr val="333333"/>
                </a:solidFill>
                <a:latin typeface="Tahoma"/>
                <a:cs typeface="Tahoma"/>
              </a:rPr>
              <a:t>device</a:t>
            </a:r>
            <a:r>
              <a:rPr sz="950" spc="20" dirty="0">
                <a:solidFill>
                  <a:srgbClr val="333333"/>
                </a:solidFill>
                <a:latin typeface="微软雅黑"/>
                <a:cs typeface="微软雅黑"/>
              </a:rPr>
              <a:t>参数代表由那块磁盘进行制 </a:t>
            </a:r>
            <a:r>
              <a:rPr sz="950" spc="25" dirty="0">
                <a:solidFill>
                  <a:srgbClr val="333333"/>
                </a:solidFill>
                <a:latin typeface="微软雅黑"/>
                <a:cs typeface="微软雅黑"/>
              </a:rPr>
              <a:t>作</a:t>
            </a:r>
            <a:r>
              <a:rPr sz="950" spc="35" dirty="0">
                <a:solidFill>
                  <a:srgbClr val="333333"/>
                </a:solidFill>
                <a:latin typeface="微软雅黑"/>
                <a:cs typeface="微软雅黑"/>
              </a:rPr>
              <a:t>；</a:t>
            </a:r>
            <a:r>
              <a:rPr sz="950" spc="35" dirty="0">
                <a:solidFill>
                  <a:srgbClr val="333333"/>
                </a:solidFill>
                <a:latin typeface="Tahoma"/>
                <a:cs typeface="Tahoma"/>
              </a:rPr>
              <a:t>vdoLogicalSize</a:t>
            </a:r>
            <a:r>
              <a:rPr sz="950" spc="25" dirty="0">
                <a:solidFill>
                  <a:srgbClr val="333333"/>
                </a:solidFill>
                <a:latin typeface="微软雅黑"/>
                <a:cs typeface="微软雅黑"/>
              </a:rPr>
              <a:t>参数代表制作后的逻辑卷大小，遵循红帽推荐的原则</a:t>
            </a:r>
            <a:r>
              <a:rPr sz="950" spc="40" dirty="0">
                <a:solidFill>
                  <a:srgbClr val="333333"/>
                </a:solidFill>
                <a:latin typeface="微软雅黑"/>
                <a:cs typeface="微软雅黑"/>
              </a:rPr>
              <a:t>，</a:t>
            </a:r>
            <a:r>
              <a:rPr sz="950" spc="40" dirty="0">
                <a:solidFill>
                  <a:srgbClr val="333333"/>
                </a:solidFill>
                <a:latin typeface="Tahoma"/>
                <a:cs typeface="Tahoma"/>
              </a:rPr>
              <a:t>20G</a:t>
            </a:r>
            <a:r>
              <a:rPr sz="950" spc="25" dirty="0">
                <a:solidFill>
                  <a:srgbClr val="333333"/>
                </a:solidFill>
                <a:latin typeface="微软雅黑"/>
                <a:cs typeface="微软雅黑"/>
              </a:rPr>
              <a:t>硬盘翻成</a:t>
            </a:r>
            <a:r>
              <a:rPr sz="950" spc="45" dirty="0">
                <a:solidFill>
                  <a:srgbClr val="333333"/>
                </a:solidFill>
                <a:latin typeface="Tahoma"/>
                <a:cs typeface="Tahoma"/>
              </a:rPr>
              <a:t>200G</a:t>
            </a:r>
            <a:r>
              <a:rPr sz="950" spc="25" dirty="0">
                <a:solidFill>
                  <a:srgbClr val="333333"/>
                </a:solidFill>
                <a:latin typeface="微软雅黑"/>
                <a:cs typeface="微软雅黑"/>
              </a:rPr>
              <a:t>逻辑卷：</a:t>
            </a:r>
            <a:endParaRPr sz="950">
              <a:latin typeface="微软雅黑"/>
              <a:cs typeface="微软雅黑"/>
            </a:endParaRPr>
          </a:p>
          <a:p>
            <a:pPr>
              <a:lnSpc>
                <a:spcPct val="100000"/>
              </a:lnSpc>
              <a:spcBef>
                <a:spcPts val="45"/>
              </a:spcBef>
            </a:pPr>
            <a:endParaRPr sz="900">
              <a:latin typeface="微软雅黑"/>
              <a:cs typeface="微软雅黑"/>
            </a:endParaRPr>
          </a:p>
          <a:p>
            <a:pPr marL="136525" marR="199390">
              <a:lnSpc>
                <a:spcPct val="132400"/>
              </a:lnSpc>
              <a:spcBef>
                <a:spcPts val="5"/>
              </a:spcBef>
            </a:pPr>
            <a:r>
              <a:rPr sz="850" spc="15" dirty="0">
                <a:solidFill>
                  <a:srgbClr val="333333"/>
                </a:solidFill>
                <a:latin typeface="Lucida Console"/>
                <a:cs typeface="Lucida Console"/>
              </a:rPr>
              <a:t>[root@linuxprobe ~]# vdo create --name=storage --device=/dev/sdc -- </a:t>
            </a:r>
            <a:r>
              <a:rPr sz="850" spc="20" dirty="0">
                <a:solidFill>
                  <a:srgbClr val="333333"/>
                </a:solidFill>
                <a:latin typeface="Lucida Console"/>
                <a:cs typeface="Lucida Console"/>
              </a:rPr>
              <a:t> </a:t>
            </a:r>
            <a:r>
              <a:rPr sz="850" spc="15" dirty="0">
                <a:solidFill>
                  <a:srgbClr val="333333"/>
                </a:solidFill>
                <a:latin typeface="Lucida Console"/>
                <a:cs typeface="Lucida Console"/>
              </a:rPr>
              <a:t>vdoLogicalSize=200GCreating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VDO</a:t>
            </a:r>
            <a:r>
              <a:rPr sz="850" spc="20" dirty="0">
                <a:solidFill>
                  <a:srgbClr val="333333"/>
                </a:solidFill>
                <a:latin typeface="Lucida Console"/>
                <a:cs typeface="Lucida Console"/>
              </a:rPr>
              <a:t> </a:t>
            </a:r>
            <a:r>
              <a:rPr sz="850" spc="15" dirty="0">
                <a:solidFill>
                  <a:srgbClr val="333333"/>
                </a:solidFill>
                <a:latin typeface="Lucida Console"/>
                <a:cs typeface="Lucida Console"/>
              </a:rPr>
              <a:t>storageStarting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VDO</a:t>
            </a:r>
            <a:r>
              <a:rPr sz="850" spc="25" dirty="0">
                <a:solidFill>
                  <a:srgbClr val="333333"/>
                </a:solidFill>
                <a:latin typeface="Lucida Console"/>
                <a:cs typeface="Lucida Console"/>
              </a:rPr>
              <a:t> </a:t>
            </a:r>
            <a:r>
              <a:rPr sz="850" spc="15" dirty="0">
                <a:solidFill>
                  <a:srgbClr val="333333"/>
                </a:solidFill>
                <a:latin typeface="Lucida Console"/>
                <a:cs typeface="Lucida Console"/>
              </a:rPr>
              <a:t>storageStarting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compression </a:t>
            </a:r>
            <a:r>
              <a:rPr sz="850" spc="-500" dirty="0">
                <a:solidFill>
                  <a:srgbClr val="333333"/>
                </a:solidFill>
                <a:latin typeface="Lucida Console"/>
                <a:cs typeface="Lucida Console"/>
              </a:rPr>
              <a:t> </a:t>
            </a:r>
            <a:r>
              <a:rPr sz="850" spc="15" dirty="0">
                <a:solidFill>
                  <a:srgbClr val="333333"/>
                </a:solidFill>
                <a:latin typeface="Lucida Console"/>
                <a:cs typeface="Lucida Console"/>
              </a:rPr>
              <a:t>on VDO storageVDO instance 0 volume is ready at /dev/mapper/storage</a:t>
            </a:r>
            <a:endParaRPr sz="850">
              <a:latin typeface="Lucida Console"/>
              <a:cs typeface="Lucida Console"/>
            </a:endParaRPr>
          </a:p>
        </p:txBody>
      </p:sp>
      <p:sp>
        <p:nvSpPr>
          <p:cNvPr id="17" name="object 17"/>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52</a:t>
            </a:fld>
            <a:endParaRPr sz="800">
              <a:latin typeface="小哥哥网恋吗"/>
              <a:cs typeface="小哥哥网恋吗"/>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69881"/>
            <a:ext cx="4156710" cy="846455"/>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a:p>
            <a:pPr marL="12700" marR="5080">
              <a:lnSpc>
                <a:spcPct val="197400"/>
              </a:lnSpc>
              <a:spcBef>
                <a:spcPts val="200"/>
              </a:spcBef>
            </a:pPr>
            <a:r>
              <a:rPr sz="950" spc="45" dirty="0">
                <a:solidFill>
                  <a:srgbClr val="333333"/>
                </a:solidFill>
                <a:latin typeface="Tahoma"/>
                <a:cs typeface="Tahoma"/>
              </a:rPr>
              <a:t>Linux</a:t>
            </a:r>
            <a:r>
              <a:rPr sz="950" spc="25" dirty="0">
                <a:solidFill>
                  <a:srgbClr val="333333"/>
                </a:solidFill>
                <a:latin typeface="微软雅黑"/>
                <a:cs typeface="微软雅黑"/>
              </a:rPr>
              <a:t>命令行严格区别大小写，</a:t>
            </a:r>
            <a:r>
              <a:rPr sz="950" spc="35" dirty="0">
                <a:solidFill>
                  <a:srgbClr val="333333"/>
                </a:solidFill>
                <a:latin typeface="Tahoma"/>
                <a:cs typeface="Tahoma"/>
              </a:rPr>
              <a:t>vdoLogicalSize</a:t>
            </a:r>
            <a:r>
              <a:rPr sz="950" spc="25" dirty="0">
                <a:solidFill>
                  <a:srgbClr val="333333"/>
                </a:solidFill>
                <a:latin typeface="微软雅黑"/>
                <a:cs typeface="微软雅黑"/>
              </a:rPr>
              <a:t>参数中的</a:t>
            </a:r>
            <a:r>
              <a:rPr sz="950" spc="30" dirty="0">
                <a:solidFill>
                  <a:srgbClr val="333333"/>
                </a:solidFill>
                <a:latin typeface="Tahoma"/>
                <a:cs typeface="Tahoma"/>
              </a:rPr>
              <a:t>L</a:t>
            </a:r>
            <a:r>
              <a:rPr sz="950" spc="25" dirty="0">
                <a:solidFill>
                  <a:srgbClr val="333333"/>
                </a:solidFill>
                <a:latin typeface="微软雅黑"/>
                <a:cs typeface="微软雅黑"/>
              </a:rPr>
              <a:t>与</a:t>
            </a:r>
            <a:r>
              <a:rPr sz="950" spc="5" dirty="0">
                <a:solidFill>
                  <a:srgbClr val="333333"/>
                </a:solidFill>
                <a:latin typeface="Tahoma"/>
                <a:cs typeface="Tahoma"/>
              </a:rPr>
              <a:t>S</a:t>
            </a:r>
            <a:r>
              <a:rPr sz="950" spc="20" dirty="0">
                <a:solidFill>
                  <a:srgbClr val="333333"/>
                </a:solidFill>
                <a:latin typeface="微软雅黑"/>
                <a:cs typeface="微软雅黑"/>
              </a:rPr>
              <a:t>字母需要大写。 </a:t>
            </a:r>
            <a:r>
              <a:rPr sz="950" spc="25" dirty="0">
                <a:solidFill>
                  <a:srgbClr val="333333"/>
                </a:solidFill>
                <a:latin typeface="微软雅黑"/>
                <a:cs typeface="微软雅黑"/>
              </a:rPr>
              <a:t>第</a:t>
            </a:r>
            <a:r>
              <a:rPr sz="950" spc="35" dirty="0">
                <a:solidFill>
                  <a:srgbClr val="333333"/>
                </a:solidFill>
                <a:latin typeface="Tahoma"/>
                <a:cs typeface="Tahoma"/>
              </a:rPr>
              <a:t>2</a:t>
            </a:r>
            <a:r>
              <a:rPr sz="950" spc="25" dirty="0">
                <a:solidFill>
                  <a:srgbClr val="333333"/>
                </a:solidFill>
                <a:latin typeface="微软雅黑"/>
                <a:cs typeface="微软雅黑"/>
              </a:rPr>
              <a:t>步：创建成功后，使用</a:t>
            </a:r>
            <a:r>
              <a:rPr sz="950" spc="40" dirty="0">
                <a:solidFill>
                  <a:srgbClr val="333333"/>
                </a:solidFill>
                <a:latin typeface="Tahoma"/>
                <a:cs typeface="Tahoma"/>
              </a:rPr>
              <a:t>status</a:t>
            </a:r>
            <a:r>
              <a:rPr sz="950" spc="25" dirty="0">
                <a:solidFill>
                  <a:srgbClr val="333333"/>
                </a:solidFill>
                <a:latin typeface="微软雅黑"/>
                <a:cs typeface="微软雅黑"/>
              </a:rPr>
              <a:t>参数查看新建卷的概述信息。</a:t>
            </a:r>
            <a:endParaRPr sz="950">
              <a:latin typeface="微软雅黑"/>
              <a:cs typeface="微软雅黑"/>
            </a:endParaRPr>
          </a:p>
        </p:txBody>
      </p:sp>
      <p:grpSp>
        <p:nvGrpSpPr>
          <p:cNvPr id="3" name="object 3"/>
          <p:cNvGrpSpPr/>
          <p:nvPr/>
        </p:nvGrpSpPr>
        <p:grpSpPr>
          <a:xfrm>
            <a:off x="959124" y="1368853"/>
            <a:ext cx="5651500" cy="1525270"/>
            <a:chOff x="959124" y="1368853"/>
            <a:chExt cx="5651500" cy="1525270"/>
          </a:xfrm>
        </p:grpSpPr>
        <p:sp>
          <p:nvSpPr>
            <p:cNvPr id="4" name="object 4"/>
            <p:cNvSpPr/>
            <p:nvPr/>
          </p:nvSpPr>
          <p:spPr>
            <a:xfrm>
              <a:off x="963889" y="1373618"/>
              <a:ext cx="5641975" cy="1515745"/>
            </a:xfrm>
            <a:custGeom>
              <a:avLst/>
              <a:gdLst/>
              <a:ahLst/>
              <a:cxnLst/>
              <a:rect l="l" t="t" r="r" b="b"/>
              <a:pathLst>
                <a:path w="5641975" h="1515745">
                  <a:moveTo>
                    <a:pt x="5620752" y="1515140"/>
                  </a:moveTo>
                  <a:lnTo>
                    <a:pt x="20659" y="1515140"/>
                  </a:lnTo>
                  <a:lnTo>
                    <a:pt x="17629" y="1514550"/>
                  </a:lnTo>
                  <a:lnTo>
                    <a:pt x="0" y="1494519"/>
                  </a:lnTo>
                  <a:lnTo>
                    <a:pt x="0" y="1491355"/>
                  </a:lnTo>
                  <a:lnTo>
                    <a:pt x="0" y="20583"/>
                  </a:lnTo>
                  <a:lnTo>
                    <a:pt x="20659" y="0"/>
                  </a:lnTo>
                  <a:lnTo>
                    <a:pt x="5620752" y="0"/>
                  </a:lnTo>
                  <a:lnTo>
                    <a:pt x="5641421" y="20583"/>
                  </a:lnTo>
                  <a:lnTo>
                    <a:pt x="5641421" y="1494519"/>
                  </a:lnTo>
                  <a:lnTo>
                    <a:pt x="5623792" y="1514550"/>
                  </a:lnTo>
                  <a:lnTo>
                    <a:pt x="5620752" y="1515140"/>
                  </a:lnTo>
                  <a:close/>
                </a:path>
              </a:pathLst>
            </a:custGeom>
            <a:solidFill>
              <a:srgbClr val="F8F8F8"/>
            </a:solidFill>
          </p:spPr>
          <p:txBody>
            <a:bodyPr wrap="square" lIns="0" tIns="0" rIns="0" bIns="0" rtlCol="0"/>
            <a:lstStyle/>
            <a:p>
              <a:endParaRPr/>
            </a:p>
          </p:txBody>
        </p:sp>
        <p:sp>
          <p:nvSpPr>
            <p:cNvPr id="5" name="object 5"/>
            <p:cNvSpPr/>
            <p:nvPr/>
          </p:nvSpPr>
          <p:spPr>
            <a:xfrm>
              <a:off x="963889" y="1373618"/>
              <a:ext cx="5641975" cy="1515745"/>
            </a:xfrm>
            <a:custGeom>
              <a:avLst/>
              <a:gdLst/>
              <a:ahLst/>
              <a:cxnLst/>
              <a:rect l="l" t="t" r="r" b="b"/>
              <a:pathLst>
                <a:path w="5641975" h="1515745">
                  <a:moveTo>
                    <a:pt x="0" y="1491355"/>
                  </a:moveTo>
                  <a:lnTo>
                    <a:pt x="0" y="23823"/>
                  </a:lnTo>
                  <a:lnTo>
                    <a:pt x="0" y="20583"/>
                  </a:lnTo>
                  <a:lnTo>
                    <a:pt x="600" y="17534"/>
                  </a:lnTo>
                  <a:lnTo>
                    <a:pt x="1810" y="14589"/>
                  </a:lnTo>
                  <a:lnTo>
                    <a:pt x="3020" y="11692"/>
                  </a:lnTo>
                  <a:lnTo>
                    <a:pt x="4745" y="9119"/>
                  </a:lnTo>
                  <a:lnTo>
                    <a:pt x="6975" y="6927"/>
                  </a:lnTo>
                  <a:lnTo>
                    <a:pt x="9214" y="4650"/>
                  </a:lnTo>
                  <a:lnTo>
                    <a:pt x="11787" y="2944"/>
                  </a:lnTo>
                  <a:lnTo>
                    <a:pt x="14703" y="1753"/>
                  </a:lnTo>
                  <a:lnTo>
                    <a:pt x="17629" y="600"/>
                  </a:lnTo>
                  <a:lnTo>
                    <a:pt x="20659" y="0"/>
                  </a:lnTo>
                  <a:lnTo>
                    <a:pt x="23823" y="0"/>
                  </a:lnTo>
                  <a:lnTo>
                    <a:pt x="5617597" y="0"/>
                  </a:lnTo>
                  <a:lnTo>
                    <a:pt x="5620752" y="0"/>
                  </a:lnTo>
                  <a:lnTo>
                    <a:pt x="5623792" y="600"/>
                  </a:lnTo>
                  <a:lnTo>
                    <a:pt x="5626717" y="1753"/>
                  </a:lnTo>
                  <a:lnTo>
                    <a:pt x="5629633" y="2944"/>
                  </a:lnTo>
                  <a:lnTo>
                    <a:pt x="5632206" y="4650"/>
                  </a:lnTo>
                  <a:lnTo>
                    <a:pt x="5634446" y="6927"/>
                  </a:lnTo>
                  <a:lnTo>
                    <a:pt x="5636675" y="9119"/>
                  </a:lnTo>
                  <a:lnTo>
                    <a:pt x="5638400" y="11692"/>
                  </a:lnTo>
                  <a:lnTo>
                    <a:pt x="5639610" y="14627"/>
                  </a:lnTo>
                  <a:lnTo>
                    <a:pt x="5640821" y="17534"/>
                  </a:lnTo>
                  <a:lnTo>
                    <a:pt x="5641421" y="20583"/>
                  </a:lnTo>
                  <a:lnTo>
                    <a:pt x="5641421" y="23823"/>
                  </a:lnTo>
                  <a:lnTo>
                    <a:pt x="5641421" y="1491355"/>
                  </a:lnTo>
                  <a:lnTo>
                    <a:pt x="5641421" y="1494519"/>
                  </a:lnTo>
                  <a:lnTo>
                    <a:pt x="5640821" y="1497530"/>
                  </a:lnTo>
                  <a:lnTo>
                    <a:pt x="5639610" y="1500437"/>
                  </a:lnTo>
                  <a:lnTo>
                    <a:pt x="5638400" y="1503343"/>
                  </a:lnTo>
                  <a:lnTo>
                    <a:pt x="5617597" y="1515179"/>
                  </a:lnTo>
                  <a:lnTo>
                    <a:pt x="23823" y="1515179"/>
                  </a:lnTo>
                  <a:lnTo>
                    <a:pt x="0" y="1494519"/>
                  </a:lnTo>
                  <a:lnTo>
                    <a:pt x="0" y="149135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1454642"/>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4332505"/>
            <a:ext cx="5651500" cy="2039620"/>
            <a:chOff x="959124" y="4332505"/>
            <a:chExt cx="5651500" cy="2039620"/>
          </a:xfrm>
        </p:grpSpPr>
        <p:sp>
          <p:nvSpPr>
            <p:cNvPr id="8" name="object 8"/>
            <p:cNvSpPr/>
            <p:nvPr/>
          </p:nvSpPr>
          <p:spPr>
            <a:xfrm>
              <a:off x="963889" y="4337270"/>
              <a:ext cx="5641975" cy="2030095"/>
            </a:xfrm>
            <a:custGeom>
              <a:avLst/>
              <a:gdLst/>
              <a:ahLst/>
              <a:cxnLst/>
              <a:rect l="l" t="t" r="r" b="b"/>
              <a:pathLst>
                <a:path w="5641975" h="2030095">
                  <a:moveTo>
                    <a:pt x="5620752" y="2029730"/>
                  </a:moveTo>
                  <a:lnTo>
                    <a:pt x="20659" y="2029730"/>
                  </a:lnTo>
                  <a:lnTo>
                    <a:pt x="17629" y="2029101"/>
                  </a:lnTo>
                  <a:lnTo>
                    <a:pt x="0" y="2009108"/>
                  </a:lnTo>
                  <a:lnTo>
                    <a:pt x="0" y="2005944"/>
                  </a:lnTo>
                  <a:lnTo>
                    <a:pt x="0" y="20659"/>
                  </a:lnTo>
                  <a:lnTo>
                    <a:pt x="20659" y="0"/>
                  </a:lnTo>
                  <a:lnTo>
                    <a:pt x="5620752" y="0"/>
                  </a:lnTo>
                  <a:lnTo>
                    <a:pt x="5641421" y="20659"/>
                  </a:lnTo>
                  <a:lnTo>
                    <a:pt x="5641421" y="2009108"/>
                  </a:lnTo>
                  <a:lnTo>
                    <a:pt x="5623792" y="2029101"/>
                  </a:lnTo>
                  <a:lnTo>
                    <a:pt x="5620752" y="2029730"/>
                  </a:lnTo>
                  <a:close/>
                </a:path>
              </a:pathLst>
            </a:custGeom>
            <a:solidFill>
              <a:srgbClr val="F8F8F8"/>
            </a:solidFill>
          </p:spPr>
          <p:txBody>
            <a:bodyPr wrap="square" lIns="0" tIns="0" rIns="0" bIns="0" rtlCol="0"/>
            <a:lstStyle/>
            <a:p>
              <a:endParaRPr/>
            </a:p>
          </p:txBody>
        </p:sp>
        <p:sp>
          <p:nvSpPr>
            <p:cNvPr id="9" name="object 9"/>
            <p:cNvSpPr/>
            <p:nvPr/>
          </p:nvSpPr>
          <p:spPr>
            <a:xfrm>
              <a:off x="963889" y="4337270"/>
              <a:ext cx="5641975" cy="2030095"/>
            </a:xfrm>
            <a:custGeom>
              <a:avLst/>
              <a:gdLst/>
              <a:ahLst/>
              <a:cxnLst/>
              <a:rect l="l" t="t" r="r" b="b"/>
              <a:pathLst>
                <a:path w="5641975" h="2030095">
                  <a:moveTo>
                    <a:pt x="0" y="2005944"/>
                  </a:moveTo>
                  <a:lnTo>
                    <a:pt x="0" y="23823"/>
                  </a:lnTo>
                  <a:lnTo>
                    <a:pt x="0" y="20659"/>
                  </a:lnTo>
                  <a:lnTo>
                    <a:pt x="600" y="17610"/>
                  </a:lnTo>
                  <a:lnTo>
                    <a:pt x="1810" y="14665"/>
                  </a:lnTo>
                  <a:lnTo>
                    <a:pt x="3020" y="11721"/>
                  </a:lnTo>
                  <a:lnTo>
                    <a:pt x="4745" y="9157"/>
                  </a:lnTo>
                  <a:lnTo>
                    <a:pt x="6975" y="6927"/>
                  </a:lnTo>
                  <a:lnTo>
                    <a:pt x="9214" y="4688"/>
                  </a:lnTo>
                  <a:lnTo>
                    <a:pt x="11787" y="2982"/>
                  </a:lnTo>
                  <a:lnTo>
                    <a:pt x="14703" y="1753"/>
                  </a:lnTo>
                  <a:lnTo>
                    <a:pt x="17629" y="600"/>
                  </a:lnTo>
                  <a:lnTo>
                    <a:pt x="20659" y="0"/>
                  </a:lnTo>
                  <a:lnTo>
                    <a:pt x="23823" y="0"/>
                  </a:lnTo>
                  <a:lnTo>
                    <a:pt x="5617597" y="0"/>
                  </a:lnTo>
                  <a:lnTo>
                    <a:pt x="5620752" y="0"/>
                  </a:lnTo>
                  <a:lnTo>
                    <a:pt x="5623792" y="600"/>
                  </a:lnTo>
                  <a:lnTo>
                    <a:pt x="5639610" y="14665"/>
                  </a:lnTo>
                  <a:lnTo>
                    <a:pt x="5640821" y="17610"/>
                  </a:lnTo>
                  <a:lnTo>
                    <a:pt x="5641421" y="20659"/>
                  </a:lnTo>
                  <a:lnTo>
                    <a:pt x="5641421" y="23823"/>
                  </a:lnTo>
                  <a:lnTo>
                    <a:pt x="5641421" y="2005944"/>
                  </a:lnTo>
                  <a:lnTo>
                    <a:pt x="5641421" y="2009108"/>
                  </a:lnTo>
                  <a:lnTo>
                    <a:pt x="5640821" y="2012119"/>
                  </a:lnTo>
                  <a:lnTo>
                    <a:pt x="5639610" y="2015026"/>
                  </a:lnTo>
                  <a:lnTo>
                    <a:pt x="5638400" y="2017970"/>
                  </a:lnTo>
                  <a:lnTo>
                    <a:pt x="5617597" y="2029768"/>
                  </a:lnTo>
                  <a:lnTo>
                    <a:pt x="23823" y="2029768"/>
                  </a:lnTo>
                  <a:lnTo>
                    <a:pt x="20659" y="2029730"/>
                  </a:lnTo>
                  <a:lnTo>
                    <a:pt x="17629" y="2029101"/>
                  </a:lnTo>
                  <a:lnTo>
                    <a:pt x="14703" y="2027871"/>
                  </a:lnTo>
                  <a:lnTo>
                    <a:pt x="11787" y="2026680"/>
                  </a:lnTo>
                  <a:lnTo>
                    <a:pt x="1810" y="2014988"/>
                  </a:lnTo>
                  <a:lnTo>
                    <a:pt x="600" y="2012119"/>
                  </a:lnTo>
                  <a:lnTo>
                    <a:pt x="0" y="2009108"/>
                  </a:lnTo>
                  <a:lnTo>
                    <a:pt x="0" y="2005944"/>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4418294"/>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1407062"/>
            <a:ext cx="5624195" cy="3332479"/>
          </a:xfrm>
          <a:prstGeom prst="rect">
            <a:avLst/>
          </a:prstGeom>
        </p:spPr>
        <p:txBody>
          <a:bodyPr vert="horz" wrap="square" lIns="0" tIns="12065" rIns="0" bIns="0" rtlCol="0">
            <a:spAutoFit/>
          </a:bodyPr>
          <a:lstStyle/>
          <a:p>
            <a:pPr marL="136525" marR="306705">
              <a:lnSpc>
                <a:spcPct val="132400"/>
              </a:lnSpc>
              <a:spcBef>
                <a:spcPts val="95"/>
              </a:spcBef>
              <a:tabLst>
                <a:tab pos="1278255" algn="l"/>
                <a:tab pos="1748155" algn="l"/>
                <a:tab pos="3696335" algn="l"/>
                <a:tab pos="4099560" algn="l"/>
                <a:tab pos="4368165" algn="l"/>
                <a:tab pos="4636770" algn="l"/>
              </a:tabLst>
            </a:pPr>
            <a:r>
              <a:rPr sz="850" spc="15" dirty="0">
                <a:solidFill>
                  <a:srgbClr val="333333"/>
                </a:solidFill>
                <a:latin typeface="Lucida Console"/>
                <a:cs typeface="Lucida Console"/>
              </a:rPr>
              <a:t>[root@linuxprobe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vdo</a:t>
            </a:r>
            <a:r>
              <a:rPr sz="850" spc="35" dirty="0">
                <a:solidFill>
                  <a:srgbClr val="333333"/>
                </a:solidFill>
                <a:latin typeface="Lucida Console"/>
                <a:cs typeface="Lucida Console"/>
              </a:rPr>
              <a:t> </a:t>
            </a:r>
            <a:r>
              <a:rPr sz="850" spc="15" dirty="0">
                <a:solidFill>
                  <a:srgbClr val="333333"/>
                </a:solidFill>
                <a:latin typeface="Lucida Console"/>
                <a:cs typeface="Lucida Console"/>
              </a:rPr>
              <a:t>status</a:t>
            </a:r>
            <a:r>
              <a:rPr sz="850" spc="30" dirty="0">
                <a:solidFill>
                  <a:srgbClr val="333333"/>
                </a:solidFill>
                <a:latin typeface="Lucida Console"/>
                <a:cs typeface="Lucida Console"/>
              </a:rPr>
              <a:t> </a:t>
            </a:r>
            <a:r>
              <a:rPr sz="850" spc="15" dirty="0">
                <a:solidFill>
                  <a:srgbClr val="333333"/>
                </a:solidFill>
                <a:latin typeface="Lucida Console"/>
                <a:cs typeface="Lucida Console"/>
              </a:rPr>
              <a:t>--name=storageVDO</a:t>
            </a:r>
            <a:r>
              <a:rPr sz="850" spc="35" dirty="0">
                <a:solidFill>
                  <a:srgbClr val="333333"/>
                </a:solidFill>
                <a:latin typeface="Lucida Console"/>
                <a:cs typeface="Lucida Console"/>
              </a:rPr>
              <a:t> </a:t>
            </a:r>
            <a:r>
              <a:rPr sz="850" spc="15" dirty="0">
                <a:solidFill>
                  <a:srgbClr val="333333"/>
                </a:solidFill>
                <a:latin typeface="Lucida Console"/>
                <a:cs typeface="Lucida Console"/>
              </a:rPr>
              <a:t>status:	Date: '2021-01-06 </a:t>
            </a:r>
            <a:r>
              <a:rPr sz="850" spc="-495" dirty="0">
                <a:solidFill>
                  <a:srgbClr val="333333"/>
                </a:solidFill>
                <a:latin typeface="Lucida Console"/>
                <a:cs typeface="Lucida Console"/>
              </a:rPr>
              <a:t> </a:t>
            </a:r>
            <a:r>
              <a:rPr sz="850" spc="15" dirty="0">
                <a:solidFill>
                  <a:srgbClr val="333333"/>
                </a:solidFill>
                <a:latin typeface="Lucida Console"/>
                <a:cs typeface="Lucida Console"/>
              </a:rPr>
              <a:t>22:51:33+08:00'	Node:</a:t>
            </a:r>
            <a:r>
              <a:rPr sz="850" spc="40" dirty="0">
                <a:solidFill>
                  <a:srgbClr val="333333"/>
                </a:solidFill>
                <a:latin typeface="Lucida Console"/>
                <a:cs typeface="Lucida Console"/>
              </a:rPr>
              <a:t> </a:t>
            </a:r>
            <a:r>
              <a:rPr sz="850" spc="15" dirty="0">
                <a:solidFill>
                  <a:srgbClr val="333333"/>
                </a:solidFill>
                <a:latin typeface="Lucida Console"/>
                <a:cs typeface="Lucida Console"/>
              </a:rPr>
              <a:t>linuxprobe.comKernel</a:t>
            </a:r>
            <a:r>
              <a:rPr sz="850" spc="45" dirty="0">
                <a:solidFill>
                  <a:srgbClr val="333333"/>
                </a:solidFill>
                <a:latin typeface="Lucida Console"/>
                <a:cs typeface="Lucida Console"/>
              </a:rPr>
              <a:t> </a:t>
            </a:r>
            <a:r>
              <a:rPr sz="850" spc="15" dirty="0">
                <a:solidFill>
                  <a:srgbClr val="333333"/>
                </a:solidFill>
                <a:latin typeface="Lucida Console"/>
                <a:cs typeface="Lucida Console"/>
              </a:rPr>
              <a:t>module:	Loaded:</a:t>
            </a:r>
            <a:r>
              <a:rPr sz="850" spc="35" dirty="0">
                <a:solidFill>
                  <a:srgbClr val="333333"/>
                </a:solidFill>
                <a:latin typeface="Lucida Console"/>
                <a:cs typeface="Lucida Console"/>
              </a:rPr>
              <a:t> </a:t>
            </a:r>
            <a:r>
              <a:rPr sz="850" spc="15" dirty="0">
                <a:solidFill>
                  <a:srgbClr val="333333"/>
                </a:solidFill>
                <a:latin typeface="Lucida Console"/>
                <a:cs typeface="Lucida Console"/>
              </a:rPr>
              <a:t>true	Name:</a:t>
            </a:r>
            <a:r>
              <a:rPr sz="850" spc="-65" dirty="0">
                <a:solidFill>
                  <a:srgbClr val="333333"/>
                </a:solidFill>
                <a:latin typeface="Lucida Console"/>
                <a:cs typeface="Lucida Console"/>
              </a:rPr>
              <a:t> </a:t>
            </a:r>
            <a:r>
              <a:rPr sz="850" spc="15" dirty="0">
                <a:solidFill>
                  <a:srgbClr val="333333"/>
                </a:solidFill>
                <a:latin typeface="Lucida Console"/>
                <a:cs typeface="Lucida Console"/>
              </a:rPr>
              <a:t>kvdo </a:t>
            </a:r>
            <a:r>
              <a:rPr sz="850" spc="-500" dirty="0">
                <a:solidFill>
                  <a:srgbClr val="333333"/>
                </a:solidFill>
                <a:latin typeface="Lucida Console"/>
                <a:cs typeface="Lucida Console"/>
              </a:rPr>
              <a:t> </a:t>
            </a:r>
            <a:r>
              <a:rPr sz="850" spc="15" dirty="0">
                <a:solidFill>
                  <a:srgbClr val="333333"/>
                </a:solidFill>
                <a:latin typeface="Lucida Console"/>
                <a:cs typeface="Lucida Console"/>
              </a:rPr>
              <a:t>Version</a:t>
            </a:r>
            <a:r>
              <a:rPr sz="850" spc="45" dirty="0">
                <a:solidFill>
                  <a:srgbClr val="333333"/>
                </a:solidFill>
                <a:latin typeface="Lucida Console"/>
                <a:cs typeface="Lucida Console"/>
              </a:rPr>
              <a:t> </a:t>
            </a:r>
            <a:r>
              <a:rPr sz="850" spc="15" dirty="0">
                <a:solidFill>
                  <a:srgbClr val="333333"/>
                </a:solidFill>
                <a:latin typeface="Lucida Console"/>
                <a:cs typeface="Lucida Console"/>
              </a:rPr>
              <a:t>information:	kvdo</a:t>
            </a:r>
            <a:r>
              <a:rPr sz="850" spc="50" dirty="0">
                <a:solidFill>
                  <a:srgbClr val="333333"/>
                </a:solidFill>
                <a:latin typeface="Lucida Console"/>
                <a:cs typeface="Lucida Console"/>
              </a:rPr>
              <a:t> </a:t>
            </a:r>
            <a:r>
              <a:rPr sz="850" spc="15" dirty="0">
                <a:solidFill>
                  <a:srgbClr val="333333"/>
                </a:solidFill>
                <a:latin typeface="Lucida Console"/>
                <a:cs typeface="Lucida Console"/>
              </a:rPr>
              <a:t>version:</a:t>
            </a:r>
            <a:r>
              <a:rPr sz="850" spc="45" dirty="0">
                <a:solidFill>
                  <a:srgbClr val="333333"/>
                </a:solidFill>
                <a:latin typeface="Lucida Console"/>
                <a:cs typeface="Lucida Console"/>
              </a:rPr>
              <a:t> </a:t>
            </a:r>
            <a:r>
              <a:rPr sz="850" spc="15" dirty="0">
                <a:solidFill>
                  <a:srgbClr val="333333"/>
                </a:solidFill>
                <a:latin typeface="Lucida Console"/>
                <a:cs typeface="Lucida Console"/>
              </a:rPr>
              <a:t>6.2.0.293Configuration:	File:</a:t>
            </a:r>
            <a:endParaRPr sz="850">
              <a:latin typeface="Lucida Console"/>
              <a:cs typeface="Lucida Console"/>
            </a:endParaRPr>
          </a:p>
          <a:p>
            <a:pPr marL="136525" marR="374015">
              <a:lnSpc>
                <a:spcPct val="132400"/>
              </a:lnSpc>
              <a:tabLst>
                <a:tab pos="741045" algn="l"/>
                <a:tab pos="1345565" algn="l"/>
                <a:tab pos="2084070" algn="l"/>
                <a:tab pos="2151380" algn="l"/>
                <a:tab pos="3562350" algn="l"/>
                <a:tab pos="3629025" algn="l"/>
                <a:tab pos="4099560" algn="l"/>
                <a:tab pos="4234180" algn="l"/>
              </a:tabLst>
            </a:pPr>
            <a:r>
              <a:rPr sz="850" spc="15" dirty="0">
                <a:solidFill>
                  <a:srgbClr val="333333"/>
                </a:solidFill>
                <a:latin typeface="Lucida Console"/>
                <a:cs typeface="Lucida Console"/>
              </a:rPr>
              <a:t>/etc/vdoconf.yml	Last</a:t>
            </a:r>
            <a:r>
              <a:rPr sz="850" spc="35" dirty="0">
                <a:solidFill>
                  <a:srgbClr val="333333"/>
                </a:solidFill>
                <a:latin typeface="Lucida Console"/>
                <a:cs typeface="Lucida Console"/>
              </a:rPr>
              <a:t> </a:t>
            </a:r>
            <a:r>
              <a:rPr sz="850" spc="15" dirty="0">
                <a:solidFill>
                  <a:srgbClr val="333333"/>
                </a:solidFill>
                <a:latin typeface="Lucida Console"/>
                <a:cs typeface="Lucida Console"/>
              </a:rPr>
              <a:t>modified:</a:t>
            </a:r>
            <a:r>
              <a:rPr sz="850" spc="40" dirty="0">
                <a:solidFill>
                  <a:srgbClr val="333333"/>
                </a:solidFill>
                <a:latin typeface="Lucida Console"/>
                <a:cs typeface="Lucida Console"/>
              </a:rPr>
              <a:t> </a:t>
            </a:r>
            <a:r>
              <a:rPr sz="850" spc="15" dirty="0">
                <a:solidFill>
                  <a:srgbClr val="333333"/>
                </a:solidFill>
                <a:latin typeface="Lucida Console"/>
                <a:cs typeface="Lucida Console"/>
              </a:rPr>
              <a:t>'2021-01-06</a:t>
            </a:r>
            <a:r>
              <a:rPr sz="850" spc="35" dirty="0">
                <a:solidFill>
                  <a:srgbClr val="333333"/>
                </a:solidFill>
                <a:latin typeface="Lucida Console"/>
                <a:cs typeface="Lucida Console"/>
              </a:rPr>
              <a:t> </a:t>
            </a:r>
            <a:r>
              <a:rPr sz="850" spc="15" dirty="0">
                <a:solidFill>
                  <a:srgbClr val="333333"/>
                </a:solidFill>
                <a:latin typeface="Lucida Console"/>
                <a:cs typeface="Lucida Console"/>
              </a:rPr>
              <a:t>22:49:33'VDOs:	storage: </a:t>
            </a:r>
            <a:r>
              <a:rPr sz="850" spc="20" dirty="0">
                <a:solidFill>
                  <a:srgbClr val="333333"/>
                </a:solidFill>
                <a:latin typeface="Lucida Console"/>
                <a:cs typeface="Lucida Console"/>
              </a:rPr>
              <a:t> </a:t>
            </a:r>
            <a:r>
              <a:rPr sz="850" spc="15" dirty="0">
                <a:solidFill>
                  <a:srgbClr val="333333"/>
                </a:solidFill>
                <a:latin typeface="Lucida Console"/>
                <a:cs typeface="Lucida Console"/>
              </a:rPr>
              <a:t>Acknowledgement</a:t>
            </a:r>
            <a:r>
              <a:rPr sz="850" spc="35" dirty="0">
                <a:solidFill>
                  <a:srgbClr val="333333"/>
                </a:solidFill>
                <a:latin typeface="Lucida Console"/>
                <a:cs typeface="Lucida Console"/>
              </a:rPr>
              <a:t> </a:t>
            </a:r>
            <a:r>
              <a:rPr sz="850" spc="15" dirty="0">
                <a:solidFill>
                  <a:srgbClr val="333333"/>
                </a:solidFill>
                <a:latin typeface="Lucida Console"/>
                <a:cs typeface="Lucida Console"/>
              </a:rPr>
              <a:t>threads:</a:t>
            </a:r>
            <a:r>
              <a:rPr sz="850" spc="35" dirty="0">
                <a:solidFill>
                  <a:srgbClr val="333333"/>
                </a:solidFill>
                <a:latin typeface="Lucida Console"/>
                <a:cs typeface="Lucida Console"/>
              </a:rPr>
              <a:t> </a:t>
            </a:r>
            <a:r>
              <a:rPr sz="850" spc="15" dirty="0">
                <a:solidFill>
                  <a:srgbClr val="333333"/>
                </a:solidFill>
                <a:latin typeface="Lucida Console"/>
                <a:cs typeface="Lucida Console"/>
              </a:rPr>
              <a:t>1		Activate:</a:t>
            </a:r>
            <a:r>
              <a:rPr sz="850" spc="30" dirty="0">
                <a:solidFill>
                  <a:srgbClr val="333333"/>
                </a:solidFill>
                <a:latin typeface="Lucida Console"/>
                <a:cs typeface="Lucida Console"/>
              </a:rPr>
              <a:t> </a:t>
            </a:r>
            <a:r>
              <a:rPr sz="850" spc="15" dirty="0">
                <a:solidFill>
                  <a:srgbClr val="333333"/>
                </a:solidFill>
                <a:latin typeface="Lucida Console"/>
                <a:cs typeface="Lucida Console"/>
              </a:rPr>
              <a:t>enabled	Bio</a:t>
            </a:r>
            <a:r>
              <a:rPr sz="850" spc="-5" dirty="0">
                <a:solidFill>
                  <a:srgbClr val="333333"/>
                </a:solidFill>
                <a:latin typeface="Lucida Console"/>
                <a:cs typeface="Lucida Console"/>
              </a:rPr>
              <a:t> </a:t>
            </a:r>
            <a:r>
              <a:rPr sz="850" spc="15" dirty="0">
                <a:solidFill>
                  <a:srgbClr val="333333"/>
                </a:solidFill>
                <a:latin typeface="Lucida Console"/>
                <a:cs typeface="Lucida Console"/>
              </a:rPr>
              <a:t>rotation</a:t>
            </a:r>
            <a:r>
              <a:rPr sz="850" spc="-5" dirty="0">
                <a:solidFill>
                  <a:srgbClr val="333333"/>
                </a:solidFill>
                <a:latin typeface="Lucida Console"/>
                <a:cs typeface="Lucida Console"/>
              </a:rPr>
              <a:t> </a:t>
            </a:r>
            <a:r>
              <a:rPr sz="850" spc="15" dirty="0">
                <a:solidFill>
                  <a:srgbClr val="333333"/>
                </a:solidFill>
                <a:latin typeface="Lucida Console"/>
                <a:cs typeface="Lucida Console"/>
              </a:rPr>
              <a:t>interval:</a:t>
            </a:r>
            <a:r>
              <a:rPr sz="850" spc="-5" dirty="0">
                <a:solidFill>
                  <a:srgbClr val="333333"/>
                </a:solidFill>
                <a:latin typeface="Lucida Console"/>
                <a:cs typeface="Lucida Console"/>
              </a:rPr>
              <a:t> </a:t>
            </a:r>
            <a:r>
              <a:rPr sz="850" spc="15" dirty="0">
                <a:solidFill>
                  <a:srgbClr val="333333"/>
                </a:solidFill>
                <a:latin typeface="Lucida Console"/>
                <a:cs typeface="Lucida Console"/>
              </a:rPr>
              <a:t>64 </a:t>
            </a:r>
            <a:r>
              <a:rPr sz="850" spc="-495" dirty="0">
                <a:solidFill>
                  <a:srgbClr val="333333"/>
                </a:solidFill>
                <a:latin typeface="Lucida Console"/>
                <a:cs typeface="Lucida Console"/>
              </a:rPr>
              <a:t> </a:t>
            </a:r>
            <a:r>
              <a:rPr sz="850" spc="15" dirty="0">
                <a:solidFill>
                  <a:srgbClr val="333333"/>
                </a:solidFill>
                <a:latin typeface="Lucida Console"/>
                <a:cs typeface="Lucida Console"/>
              </a:rPr>
              <a:t>Bio</a:t>
            </a:r>
            <a:r>
              <a:rPr sz="850" spc="25" dirty="0">
                <a:solidFill>
                  <a:srgbClr val="333333"/>
                </a:solidFill>
                <a:latin typeface="Lucida Console"/>
                <a:cs typeface="Lucida Console"/>
              </a:rPr>
              <a:t> </a:t>
            </a:r>
            <a:r>
              <a:rPr sz="850" spc="15" dirty="0">
                <a:solidFill>
                  <a:srgbClr val="333333"/>
                </a:solidFill>
                <a:latin typeface="Lucida Console"/>
                <a:cs typeface="Lucida Console"/>
              </a:rPr>
              <a:t>submission</a:t>
            </a:r>
            <a:r>
              <a:rPr sz="850" spc="30" dirty="0">
                <a:solidFill>
                  <a:srgbClr val="333333"/>
                </a:solidFill>
                <a:latin typeface="Lucida Console"/>
                <a:cs typeface="Lucida Console"/>
              </a:rPr>
              <a:t> </a:t>
            </a:r>
            <a:r>
              <a:rPr sz="850" spc="15" dirty="0">
                <a:solidFill>
                  <a:srgbClr val="333333"/>
                </a:solidFill>
                <a:latin typeface="Lucida Console"/>
                <a:cs typeface="Lucida Console"/>
              </a:rPr>
              <a:t>threads:</a:t>
            </a:r>
            <a:r>
              <a:rPr sz="850" spc="25" dirty="0">
                <a:solidFill>
                  <a:srgbClr val="333333"/>
                </a:solidFill>
                <a:latin typeface="Lucida Console"/>
                <a:cs typeface="Lucida Console"/>
              </a:rPr>
              <a:t> </a:t>
            </a:r>
            <a:r>
              <a:rPr sz="850" spc="15" dirty="0">
                <a:solidFill>
                  <a:srgbClr val="333333"/>
                </a:solidFill>
                <a:latin typeface="Lucida Console"/>
                <a:cs typeface="Lucida Console"/>
              </a:rPr>
              <a:t>4	Block</a:t>
            </a:r>
            <a:r>
              <a:rPr sz="850" spc="25" dirty="0">
                <a:solidFill>
                  <a:srgbClr val="333333"/>
                </a:solidFill>
                <a:latin typeface="Lucida Console"/>
                <a:cs typeface="Lucida Console"/>
              </a:rPr>
              <a:t> </a:t>
            </a:r>
            <a:r>
              <a:rPr sz="850" spc="15" dirty="0">
                <a:solidFill>
                  <a:srgbClr val="333333"/>
                </a:solidFill>
                <a:latin typeface="Lucida Console"/>
                <a:cs typeface="Lucida Console"/>
              </a:rPr>
              <a:t>map</a:t>
            </a:r>
            <a:r>
              <a:rPr sz="850" spc="25" dirty="0">
                <a:solidFill>
                  <a:srgbClr val="333333"/>
                </a:solidFill>
                <a:latin typeface="Lucida Console"/>
                <a:cs typeface="Lucida Console"/>
              </a:rPr>
              <a:t> </a:t>
            </a:r>
            <a:r>
              <a:rPr sz="850" spc="15" dirty="0">
                <a:solidFill>
                  <a:srgbClr val="333333"/>
                </a:solidFill>
                <a:latin typeface="Lucida Console"/>
                <a:cs typeface="Lucida Console"/>
              </a:rPr>
              <a:t>cache</a:t>
            </a:r>
            <a:r>
              <a:rPr sz="850" spc="25" dirty="0">
                <a:solidFill>
                  <a:srgbClr val="333333"/>
                </a:solidFill>
                <a:latin typeface="Lucida Console"/>
                <a:cs typeface="Lucida Console"/>
              </a:rPr>
              <a:t> </a:t>
            </a:r>
            <a:r>
              <a:rPr sz="850" spc="15" dirty="0">
                <a:solidFill>
                  <a:srgbClr val="333333"/>
                </a:solidFill>
                <a:latin typeface="Lucida Console"/>
                <a:cs typeface="Lucida Console"/>
              </a:rPr>
              <a:t>size:</a:t>
            </a:r>
            <a:r>
              <a:rPr sz="850" spc="25" dirty="0">
                <a:solidFill>
                  <a:srgbClr val="333333"/>
                </a:solidFill>
                <a:latin typeface="Lucida Console"/>
                <a:cs typeface="Lucida Console"/>
              </a:rPr>
              <a:t> </a:t>
            </a:r>
            <a:r>
              <a:rPr sz="850" spc="15" dirty="0">
                <a:solidFill>
                  <a:srgbClr val="333333"/>
                </a:solidFill>
                <a:latin typeface="Lucida Console"/>
                <a:cs typeface="Lucida Console"/>
              </a:rPr>
              <a:t>128M	Block</a:t>
            </a:r>
            <a:r>
              <a:rPr sz="850" spc="-20" dirty="0">
                <a:solidFill>
                  <a:srgbClr val="333333"/>
                </a:solidFill>
                <a:latin typeface="Lucida Console"/>
                <a:cs typeface="Lucida Console"/>
              </a:rPr>
              <a:t> </a:t>
            </a:r>
            <a:r>
              <a:rPr sz="850" spc="15" dirty="0">
                <a:solidFill>
                  <a:srgbClr val="333333"/>
                </a:solidFill>
                <a:latin typeface="Lucida Console"/>
                <a:cs typeface="Lucida Console"/>
              </a:rPr>
              <a:t>map</a:t>
            </a:r>
            <a:r>
              <a:rPr sz="850" spc="-20" dirty="0">
                <a:solidFill>
                  <a:srgbClr val="333333"/>
                </a:solidFill>
                <a:latin typeface="Lucida Console"/>
                <a:cs typeface="Lucida Console"/>
              </a:rPr>
              <a:t> </a:t>
            </a:r>
            <a:r>
              <a:rPr sz="850" spc="15" dirty="0">
                <a:solidFill>
                  <a:srgbClr val="333333"/>
                </a:solidFill>
                <a:latin typeface="Lucida Console"/>
                <a:cs typeface="Lucida Console"/>
              </a:rPr>
              <a:t>period: </a:t>
            </a:r>
            <a:r>
              <a:rPr sz="850" spc="-500" dirty="0">
                <a:solidFill>
                  <a:srgbClr val="333333"/>
                </a:solidFill>
                <a:latin typeface="Lucida Console"/>
                <a:cs typeface="Lucida Console"/>
              </a:rPr>
              <a:t> </a:t>
            </a:r>
            <a:r>
              <a:rPr sz="850" spc="15" dirty="0">
                <a:solidFill>
                  <a:srgbClr val="333333"/>
                </a:solidFill>
                <a:latin typeface="Lucida Console"/>
                <a:cs typeface="Lucida Console"/>
              </a:rPr>
              <a:t>16380	Block</a:t>
            </a:r>
            <a:r>
              <a:rPr sz="850" spc="25" dirty="0">
                <a:solidFill>
                  <a:srgbClr val="333333"/>
                </a:solidFill>
                <a:latin typeface="Lucida Console"/>
                <a:cs typeface="Lucida Console"/>
              </a:rPr>
              <a:t> </a:t>
            </a:r>
            <a:r>
              <a:rPr sz="850" spc="15" dirty="0">
                <a:solidFill>
                  <a:srgbClr val="333333"/>
                </a:solidFill>
                <a:latin typeface="Lucida Console"/>
                <a:cs typeface="Lucida Console"/>
              </a:rPr>
              <a:t>size:</a:t>
            </a:r>
            <a:r>
              <a:rPr sz="850" spc="30" dirty="0">
                <a:solidFill>
                  <a:srgbClr val="333333"/>
                </a:solidFill>
                <a:latin typeface="Lucida Console"/>
                <a:cs typeface="Lucida Console"/>
              </a:rPr>
              <a:t> </a:t>
            </a:r>
            <a:r>
              <a:rPr sz="850" spc="15" dirty="0">
                <a:solidFill>
                  <a:srgbClr val="333333"/>
                </a:solidFill>
                <a:latin typeface="Lucida Console"/>
                <a:cs typeface="Lucida Console"/>
              </a:rPr>
              <a:t>4096	CPU-work</a:t>
            </a:r>
            <a:r>
              <a:rPr sz="850" spc="30" dirty="0">
                <a:solidFill>
                  <a:srgbClr val="333333"/>
                </a:solidFill>
                <a:latin typeface="Lucida Console"/>
                <a:cs typeface="Lucida Console"/>
              </a:rPr>
              <a:t> </a:t>
            </a:r>
            <a:r>
              <a:rPr sz="850" spc="15" dirty="0">
                <a:solidFill>
                  <a:srgbClr val="333333"/>
                </a:solidFill>
                <a:latin typeface="Lucida Console"/>
                <a:cs typeface="Lucida Console"/>
              </a:rPr>
              <a:t>threads:</a:t>
            </a:r>
            <a:r>
              <a:rPr sz="850" spc="30" dirty="0">
                <a:solidFill>
                  <a:srgbClr val="333333"/>
                </a:solidFill>
                <a:latin typeface="Lucida Console"/>
                <a:cs typeface="Lucida Console"/>
              </a:rPr>
              <a:t> </a:t>
            </a:r>
            <a:r>
              <a:rPr sz="850" spc="15" dirty="0">
                <a:solidFill>
                  <a:srgbClr val="333333"/>
                </a:solidFill>
                <a:latin typeface="Lucida Console"/>
                <a:cs typeface="Lucida Console"/>
              </a:rPr>
              <a:t>2		Compression:</a:t>
            </a:r>
            <a:r>
              <a:rPr sz="850" dirty="0">
                <a:solidFill>
                  <a:srgbClr val="333333"/>
                </a:solidFill>
                <a:latin typeface="Lucida Console"/>
                <a:cs typeface="Lucida Console"/>
              </a:rPr>
              <a:t> </a:t>
            </a:r>
            <a:r>
              <a:rPr sz="850" spc="15" dirty="0">
                <a:solidFill>
                  <a:srgbClr val="333333"/>
                </a:solidFill>
                <a:latin typeface="Lucida Console"/>
                <a:cs typeface="Lucida Console"/>
              </a:rPr>
              <a:t>enabled</a:t>
            </a:r>
            <a:endParaRPr sz="850">
              <a:latin typeface="Lucida Console"/>
              <a:cs typeface="Lucida Console"/>
            </a:endParaRPr>
          </a:p>
          <a:p>
            <a:pPr marL="136525">
              <a:lnSpc>
                <a:spcPct val="100000"/>
              </a:lnSpc>
              <a:spcBef>
                <a:spcPts val="330"/>
              </a:spcBef>
              <a:tabLst>
                <a:tab pos="2353310" algn="l"/>
              </a:tabLst>
            </a:pPr>
            <a:r>
              <a:rPr sz="850" spc="15" dirty="0">
                <a:solidFill>
                  <a:srgbClr val="333333"/>
                </a:solidFill>
                <a:latin typeface="Lucida Console"/>
                <a:cs typeface="Lucida Console"/>
              </a:rPr>
              <a:t>Configured</a:t>
            </a:r>
            <a:r>
              <a:rPr sz="850" spc="25" dirty="0">
                <a:solidFill>
                  <a:srgbClr val="333333"/>
                </a:solidFill>
                <a:latin typeface="Lucida Console"/>
                <a:cs typeface="Lucida Console"/>
              </a:rPr>
              <a:t> </a:t>
            </a:r>
            <a:r>
              <a:rPr sz="850" spc="15" dirty="0">
                <a:solidFill>
                  <a:srgbClr val="333333"/>
                </a:solidFill>
                <a:latin typeface="Lucida Console"/>
                <a:cs typeface="Lucida Console"/>
              </a:rPr>
              <a:t>write</a:t>
            </a:r>
            <a:r>
              <a:rPr sz="850" spc="25" dirty="0">
                <a:solidFill>
                  <a:srgbClr val="333333"/>
                </a:solidFill>
                <a:latin typeface="Lucida Console"/>
                <a:cs typeface="Lucida Console"/>
              </a:rPr>
              <a:t> </a:t>
            </a:r>
            <a:r>
              <a:rPr sz="850" spc="15" dirty="0">
                <a:solidFill>
                  <a:srgbClr val="333333"/>
                </a:solidFill>
                <a:latin typeface="Lucida Console"/>
                <a:cs typeface="Lucida Console"/>
              </a:rPr>
              <a:t>policy:</a:t>
            </a:r>
            <a:r>
              <a:rPr sz="850" spc="25" dirty="0">
                <a:solidFill>
                  <a:srgbClr val="333333"/>
                </a:solidFill>
                <a:latin typeface="Lucida Console"/>
                <a:cs typeface="Lucida Console"/>
              </a:rPr>
              <a:t> </a:t>
            </a:r>
            <a:r>
              <a:rPr sz="850" spc="15" dirty="0">
                <a:solidFill>
                  <a:srgbClr val="333333"/>
                </a:solidFill>
                <a:latin typeface="Lucida Console"/>
                <a:cs typeface="Lucida Console"/>
              </a:rPr>
              <a:t>auto	Deduplication:</a:t>
            </a:r>
            <a:r>
              <a:rPr sz="850" spc="5" dirty="0">
                <a:solidFill>
                  <a:srgbClr val="333333"/>
                </a:solidFill>
                <a:latin typeface="Lucida Console"/>
                <a:cs typeface="Lucida Console"/>
              </a:rPr>
              <a:t> </a:t>
            </a:r>
            <a:r>
              <a:rPr sz="850" spc="15" dirty="0">
                <a:solidFill>
                  <a:srgbClr val="333333"/>
                </a:solidFill>
                <a:latin typeface="Lucida Console"/>
                <a:cs typeface="Lucida Console"/>
              </a:rPr>
              <a:t>enabled………………</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输出信息中包含了</a:t>
            </a:r>
            <a:r>
              <a:rPr sz="950" spc="55" dirty="0">
                <a:solidFill>
                  <a:srgbClr val="333333"/>
                </a:solidFill>
                <a:latin typeface="Tahoma"/>
                <a:cs typeface="Tahoma"/>
              </a:rPr>
              <a:t>VDO</a:t>
            </a:r>
            <a:r>
              <a:rPr sz="950" spc="25" dirty="0">
                <a:solidFill>
                  <a:srgbClr val="333333"/>
                </a:solidFill>
                <a:latin typeface="微软雅黑"/>
                <a:cs typeface="微软雅黑"/>
              </a:rPr>
              <a:t>卷创建的时间、主机名、版本、是否删重（</a:t>
            </a:r>
            <a:r>
              <a:rPr sz="950" spc="50" dirty="0">
                <a:solidFill>
                  <a:srgbClr val="333333"/>
                </a:solidFill>
                <a:latin typeface="Tahoma"/>
                <a:cs typeface="Tahoma"/>
              </a:rPr>
              <a:t>Deduplication</a:t>
            </a:r>
            <a:r>
              <a:rPr sz="950" spc="25" dirty="0">
                <a:solidFill>
                  <a:srgbClr val="333333"/>
                </a:solidFill>
                <a:latin typeface="微软雅黑"/>
                <a:cs typeface="微软雅黑"/>
              </a:rPr>
              <a:t>）及是否压缩</a:t>
            </a:r>
            <a:endParaRPr sz="950">
              <a:latin typeface="微软雅黑"/>
              <a:cs typeface="微软雅黑"/>
            </a:endParaRPr>
          </a:p>
          <a:p>
            <a:pPr marL="12700">
              <a:lnSpc>
                <a:spcPct val="100000"/>
              </a:lnSpc>
              <a:spcBef>
                <a:spcPts val="360"/>
              </a:spcBef>
            </a:pPr>
            <a:r>
              <a:rPr sz="950" spc="50" dirty="0">
                <a:solidFill>
                  <a:srgbClr val="333333"/>
                </a:solidFill>
                <a:latin typeface="微软雅黑"/>
                <a:cs typeface="微软雅黑"/>
              </a:rPr>
              <a:t>（</a:t>
            </a:r>
            <a:r>
              <a:rPr sz="950" spc="50" dirty="0">
                <a:solidFill>
                  <a:srgbClr val="333333"/>
                </a:solidFill>
                <a:latin typeface="Tahoma"/>
                <a:cs typeface="Tahoma"/>
              </a:rPr>
              <a:t>Compression</a:t>
            </a:r>
            <a:r>
              <a:rPr sz="950" spc="50" dirty="0">
                <a:solidFill>
                  <a:srgbClr val="333333"/>
                </a:solidFill>
                <a:latin typeface="微软雅黑"/>
                <a:cs typeface="微软雅黑"/>
              </a:rPr>
              <a:t>）</a:t>
            </a:r>
            <a:r>
              <a:rPr sz="950" spc="25" dirty="0">
                <a:solidFill>
                  <a:srgbClr val="333333"/>
                </a:solidFill>
                <a:latin typeface="微软雅黑"/>
                <a:cs typeface="微软雅黑"/>
              </a:rPr>
              <a:t>等关键指标。</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spc="25" dirty="0">
                <a:solidFill>
                  <a:srgbClr val="333333"/>
                </a:solidFill>
                <a:latin typeface="微软雅黑"/>
                <a:cs typeface="微软雅黑"/>
              </a:rPr>
              <a:t>第</a:t>
            </a:r>
            <a:r>
              <a:rPr sz="950" spc="35" dirty="0">
                <a:solidFill>
                  <a:srgbClr val="333333"/>
                </a:solidFill>
                <a:latin typeface="Tahoma"/>
                <a:cs typeface="Tahoma"/>
              </a:rPr>
              <a:t>3</a:t>
            </a:r>
            <a:r>
              <a:rPr sz="950" spc="25" dirty="0">
                <a:solidFill>
                  <a:srgbClr val="333333"/>
                </a:solidFill>
                <a:latin typeface="微软雅黑"/>
                <a:cs typeface="微软雅黑"/>
              </a:rPr>
              <a:t>步：对新建卷做格式化操作并挂载使用。</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新建的</a:t>
            </a:r>
            <a:r>
              <a:rPr sz="950" spc="55" dirty="0">
                <a:solidFill>
                  <a:srgbClr val="333333"/>
                </a:solidFill>
                <a:latin typeface="Tahoma"/>
                <a:cs typeface="Tahoma"/>
              </a:rPr>
              <a:t>VDO</a:t>
            </a:r>
            <a:r>
              <a:rPr sz="950" spc="25" dirty="0">
                <a:solidFill>
                  <a:srgbClr val="333333"/>
                </a:solidFill>
                <a:latin typeface="微软雅黑"/>
                <a:cs typeface="微软雅黑"/>
              </a:rPr>
              <a:t>卷设备会被乖乖的存放在</a:t>
            </a:r>
            <a:r>
              <a:rPr sz="950" spc="45" dirty="0">
                <a:solidFill>
                  <a:srgbClr val="333333"/>
                </a:solidFill>
                <a:latin typeface="Tahoma"/>
                <a:cs typeface="Tahoma"/>
              </a:rPr>
              <a:t>/dev/mapper</a:t>
            </a:r>
            <a:r>
              <a:rPr sz="950" spc="20" dirty="0">
                <a:solidFill>
                  <a:srgbClr val="333333"/>
                </a:solidFill>
                <a:latin typeface="微软雅黑"/>
                <a:cs typeface="微软雅黑"/>
              </a:rPr>
              <a:t>目录下，以设备名称命名的文件，对它操作就行。另 </a:t>
            </a:r>
            <a:r>
              <a:rPr sz="950" spc="25" dirty="0">
                <a:solidFill>
                  <a:srgbClr val="333333"/>
                </a:solidFill>
                <a:latin typeface="微软雅黑"/>
                <a:cs typeface="微软雅黑"/>
              </a:rPr>
              <a:t>外挂载前可以用</a:t>
            </a:r>
            <a:r>
              <a:rPr sz="950" spc="60" dirty="0">
                <a:solidFill>
                  <a:srgbClr val="333333"/>
                </a:solidFill>
                <a:latin typeface="Tahoma"/>
                <a:cs typeface="Tahoma"/>
              </a:rPr>
              <a:t>udevadm</a:t>
            </a:r>
            <a:r>
              <a:rPr sz="950" spc="-50" dirty="0">
                <a:solidFill>
                  <a:srgbClr val="333333"/>
                </a:solidFill>
                <a:latin typeface="Tahoma"/>
                <a:cs typeface="Tahoma"/>
              </a:rPr>
              <a:t> </a:t>
            </a:r>
            <a:r>
              <a:rPr sz="950" spc="35" dirty="0">
                <a:solidFill>
                  <a:srgbClr val="333333"/>
                </a:solidFill>
                <a:latin typeface="Tahoma"/>
                <a:cs typeface="Tahoma"/>
              </a:rPr>
              <a:t>settle</a:t>
            </a:r>
            <a:r>
              <a:rPr sz="950" spc="25" dirty="0">
                <a:solidFill>
                  <a:srgbClr val="333333"/>
                </a:solidFill>
                <a:latin typeface="微软雅黑"/>
                <a:cs typeface="微软雅黑"/>
              </a:rPr>
              <a:t>命令来对设备进行一次刷新操作，避免刚刚的配置没有生效：</a:t>
            </a:r>
            <a:endParaRPr sz="950">
              <a:latin typeface="微软雅黑"/>
              <a:cs typeface="微软雅黑"/>
            </a:endParaRPr>
          </a:p>
          <a:p>
            <a:pPr>
              <a:lnSpc>
                <a:spcPct val="100000"/>
              </a:lnSpc>
              <a:spcBef>
                <a:spcPts val="50"/>
              </a:spcBef>
            </a:pPr>
            <a:endParaRPr sz="900">
              <a:latin typeface="微软雅黑"/>
              <a:cs typeface="微软雅黑"/>
            </a:endParaRPr>
          </a:p>
          <a:p>
            <a:pPr marL="136525" marR="172085">
              <a:lnSpc>
                <a:spcPct val="132400"/>
              </a:lnSpc>
              <a:tabLst>
                <a:tab pos="1009650" algn="l"/>
                <a:tab pos="3696335" algn="l"/>
              </a:tabLst>
            </a:pPr>
            <a:r>
              <a:rPr sz="850" spc="15"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mkfs.xfs</a:t>
            </a:r>
            <a:r>
              <a:rPr sz="850" spc="25" dirty="0">
                <a:solidFill>
                  <a:srgbClr val="333333"/>
                </a:solidFill>
                <a:latin typeface="Lucida Console"/>
                <a:cs typeface="Lucida Console"/>
              </a:rPr>
              <a:t> </a:t>
            </a:r>
            <a:r>
              <a:rPr sz="850" spc="15" dirty="0">
                <a:solidFill>
                  <a:srgbClr val="333333"/>
                </a:solidFill>
                <a:latin typeface="Lucida Console"/>
                <a:cs typeface="Lucida Console"/>
              </a:rPr>
              <a:t>/dev/mapper/storage</a:t>
            </a:r>
            <a:r>
              <a:rPr sz="850" spc="20" dirty="0">
                <a:solidFill>
                  <a:srgbClr val="333333"/>
                </a:solidFill>
                <a:latin typeface="Lucida Console"/>
                <a:cs typeface="Lucida Console"/>
              </a:rPr>
              <a:t> </a:t>
            </a:r>
            <a:r>
              <a:rPr sz="850" spc="15" dirty="0">
                <a:solidFill>
                  <a:srgbClr val="333333"/>
                </a:solidFill>
                <a:latin typeface="Lucida Console"/>
                <a:cs typeface="Lucida Console"/>
              </a:rPr>
              <a:t>meta-data=/dev/mapper/storage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isize=512	agcount=4,</a:t>
            </a:r>
            <a:r>
              <a:rPr sz="850" spc="30" dirty="0">
                <a:solidFill>
                  <a:srgbClr val="333333"/>
                </a:solidFill>
                <a:latin typeface="Lucida Console"/>
                <a:cs typeface="Lucida Console"/>
              </a:rPr>
              <a:t> </a:t>
            </a:r>
            <a:r>
              <a:rPr sz="850" spc="15" dirty="0">
                <a:solidFill>
                  <a:srgbClr val="333333"/>
                </a:solidFill>
                <a:latin typeface="Lucida Console"/>
                <a:cs typeface="Lucida Console"/>
              </a:rPr>
              <a:t>agsize=13107200</a:t>
            </a:r>
            <a:r>
              <a:rPr sz="850" spc="35" dirty="0">
                <a:solidFill>
                  <a:srgbClr val="333333"/>
                </a:solidFill>
                <a:latin typeface="Lucida Console"/>
                <a:cs typeface="Lucida Console"/>
              </a:rPr>
              <a:t> </a:t>
            </a:r>
            <a:r>
              <a:rPr sz="850" spc="15" dirty="0">
                <a:solidFill>
                  <a:srgbClr val="333333"/>
                </a:solidFill>
                <a:latin typeface="Lucida Console"/>
                <a:cs typeface="Lucida Console"/>
              </a:rPr>
              <a:t>blks	=</a:t>
            </a:r>
            <a:endParaRPr sz="850">
              <a:latin typeface="Lucida Console"/>
              <a:cs typeface="Lucida Console"/>
            </a:endParaRPr>
          </a:p>
        </p:txBody>
      </p:sp>
      <p:grpSp>
        <p:nvGrpSpPr>
          <p:cNvPr id="12" name="object 12"/>
          <p:cNvGrpSpPr/>
          <p:nvPr/>
        </p:nvGrpSpPr>
        <p:grpSpPr>
          <a:xfrm>
            <a:off x="959124" y="7038863"/>
            <a:ext cx="5651500" cy="667385"/>
            <a:chOff x="959124" y="7038863"/>
            <a:chExt cx="5651500" cy="667385"/>
          </a:xfrm>
        </p:grpSpPr>
        <p:sp>
          <p:nvSpPr>
            <p:cNvPr id="13" name="object 13"/>
            <p:cNvSpPr/>
            <p:nvPr/>
          </p:nvSpPr>
          <p:spPr>
            <a:xfrm>
              <a:off x="963889" y="7043628"/>
              <a:ext cx="5641975" cy="657860"/>
            </a:xfrm>
            <a:custGeom>
              <a:avLst/>
              <a:gdLst/>
              <a:ahLst/>
              <a:cxnLst/>
              <a:rect l="l" t="t" r="r" b="b"/>
              <a:pathLst>
                <a:path w="5641975" h="657859">
                  <a:moveTo>
                    <a:pt x="5620752" y="657492"/>
                  </a:moveTo>
                  <a:lnTo>
                    <a:pt x="20659" y="657492"/>
                  </a:lnTo>
                  <a:lnTo>
                    <a:pt x="17629" y="656863"/>
                  </a:lnTo>
                  <a:lnTo>
                    <a:pt x="0" y="636832"/>
                  </a:lnTo>
                  <a:lnTo>
                    <a:pt x="0" y="633706"/>
                  </a:lnTo>
                  <a:lnTo>
                    <a:pt x="0" y="20659"/>
                  </a:lnTo>
                  <a:lnTo>
                    <a:pt x="20659" y="0"/>
                  </a:lnTo>
                  <a:lnTo>
                    <a:pt x="5620752" y="0"/>
                  </a:lnTo>
                  <a:lnTo>
                    <a:pt x="5641421" y="20659"/>
                  </a:lnTo>
                  <a:lnTo>
                    <a:pt x="5641421" y="636832"/>
                  </a:lnTo>
                  <a:lnTo>
                    <a:pt x="5623792" y="656863"/>
                  </a:lnTo>
                  <a:lnTo>
                    <a:pt x="5620752" y="657492"/>
                  </a:lnTo>
                  <a:close/>
                </a:path>
              </a:pathLst>
            </a:custGeom>
            <a:solidFill>
              <a:srgbClr val="F8F8F8"/>
            </a:solidFill>
          </p:spPr>
          <p:txBody>
            <a:bodyPr wrap="square" lIns="0" tIns="0" rIns="0" bIns="0" rtlCol="0"/>
            <a:lstStyle/>
            <a:p>
              <a:endParaRPr/>
            </a:p>
          </p:txBody>
        </p:sp>
        <p:sp>
          <p:nvSpPr>
            <p:cNvPr id="14" name="object 14"/>
            <p:cNvSpPr/>
            <p:nvPr/>
          </p:nvSpPr>
          <p:spPr>
            <a:xfrm>
              <a:off x="963889" y="7043628"/>
              <a:ext cx="5641975" cy="657860"/>
            </a:xfrm>
            <a:custGeom>
              <a:avLst/>
              <a:gdLst/>
              <a:ahLst/>
              <a:cxnLst/>
              <a:rect l="l" t="t" r="r" b="b"/>
              <a:pathLst>
                <a:path w="5641975" h="657859">
                  <a:moveTo>
                    <a:pt x="0" y="633706"/>
                  </a:moveTo>
                  <a:lnTo>
                    <a:pt x="0" y="23823"/>
                  </a:lnTo>
                  <a:lnTo>
                    <a:pt x="0" y="20659"/>
                  </a:lnTo>
                  <a:lnTo>
                    <a:pt x="600" y="17610"/>
                  </a:lnTo>
                  <a:lnTo>
                    <a:pt x="1810" y="14665"/>
                  </a:lnTo>
                  <a:lnTo>
                    <a:pt x="3020" y="11721"/>
                  </a:lnTo>
                  <a:lnTo>
                    <a:pt x="4745" y="9157"/>
                  </a:lnTo>
                  <a:lnTo>
                    <a:pt x="6975" y="6956"/>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688"/>
                  </a:lnTo>
                  <a:lnTo>
                    <a:pt x="5634446" y="6956"/>
                  </a:lnTo>
                  <a:lnTo>
                    <a:pt x="5636675" y="9157"/>
                  </a:lnTo>
                  <a:lnTo>
                    <a:pt x="5638400" y="11721"/>
                  </a:lnTo>
                  <a:lnTo>
                    <a:pt x="5639610" y="14627"/>
                  </a:lnTo>
                  <a:lnTo>
                    <a:pt x="5640821" y="17572"/>
                  </a:lnTo>
                  <a:lnTo>
                    <a:pt x="5641421" y="20659"/>
                  </a:lnTo>
                  <a:lnTo>
                    <a:pt x="5641421" y="23823"/>
                  </a:lnTo>
                  <a:lnTo>
                    <a:pt x="5641421" y="633706"/>
                  </a:lnTo>
                  <a:lnTo>
                    <a:pt x="5641421" y="636832"/>
                  </a:lnTo>
                  <a:lnTo>
                    <a:pt x="5640821" y="639853"/>
                  </a:lnTo>
                  <a:lnTo>
                    <a:pt x="5639610" y="642750"/>
                  </a:lnTo>
                  <a:lnTo>
                    <a:pt x="5638400" y="645695"/>
                  </a:lnTo>
                  <a:lnTo>
                    <a:pt x="5617597" y="657530"/>
                  </a:lnTo>
                  <a:lnTo>
                    <a:pt x="23823" y="657530"/>
                  </a:lnTo>
                  <a:lnTo>
                    <a:pt x="1810" y="642750"/>
                  </a:lnTo>
                  <a:lnTo>
                    <a:pt x="600" y="639853"/>
                  </a:lnTo>
                  <a:lnTo>
                    <a:pt x="0" y="636832"/>
                  </a:lnTo>
                  <a:lnTo>
                    <a:pt x="0" y="63370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7124653"/>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7813316"/>
            <a:ext cx="5661025" cy="407034"/>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这里显示的</a:t>
            </a:r>
            <a:r>
              <a:rPr sz="950" spc="25" dirty="0">
                <a:solidFill>
                  <a:srgbClr val="333333"/>
                </a:solidFill>
                <a:latin typeface="Tahoma"/>
                <a:cs typeface="Tahoma"/>
              </a:rPr>
              <a:t>Size</a:t>
            </a:r>
            <a:r>
              <a:rPr sz="950" spc="25" dirty="0">
                <a:solidFill>
                  <a:srgbClr val="333333"/>
                </a:solidFill>
                <a:latin typeface="微软雅黑"/>
                <a:cs typeface="微软雅黑"/>
              </a:rPr>
              <a:t>是实际物理存储空间大小，</a:t>
            </a:r>
            <a:r>
              <a:rPr sz="950" spc="30" dirty="0">
                <a:solidFill>
                  <a:srgbClr val="333333"/>
                </a:solidFill>
                <a:latin typeface="Tahoma"/>
                <a:cs typeface="Tahoma"/>
              </a:rPr>
              <a:t>20.0G</a:t>
            </a:r>
            <a:r>
              <a:rPr sz="950" spc="25" dirty="0">
                <a:solidFill>
                  <a:srgbClr val="333333"/>
                </a:solidFill>
                <a:latin typeface="微软雅黑"/>
                <a:cs typeface="微软雅黑"/>
              </a:rPr>
              <a:t>是硬盘的大小，如果想看逻辑存储空间可以用</a:t>
            </a:r>
            <a:r>
              <a:rPr sz="950" spc="50" dirty="0">
                <a:solidFill>
                  <a:srgbClr val="333333"/>
                </a:solidFill>
                <a:latin typeface="Tahoma"/>
                <a:cs typeface="Tahoma"/>
              </a:rPr>
              <a:t>df</a:t>
            </a:r>
            <a:r>
              <a:rPr sz="950" spc="20" dirty="0">
                <a:solidFill>
                  <a:srgbClr val="333333"/>
                </a:solidFill>
                <a:latin typeface="微软雅黑"/>
                <a:cs typeface="微软雅黑"/>
              </a:rPr>
              <a:t>命令进 </a:t>
            </a:r>
            <a:r>
              <a:rPr sz="950" spc="25" dirty="0">
                <a:solidFill>
                  <a:srgbClr val="333333"/>
                </a:solidFill>
                <a:latin typeface="微软雅黑"/>
                <a:cs typeface="微软雅黑"/>
              </a:rPr>
              <a:t>行查看：</a:t>
            </a:r>
            <a:endParaRPr sz="950">
              <a:latin typeface="微软雅黑"/>
              <a:cs typeface="微软雅黑"/>
            </a:endParaRPr>
          </a:p>
        </p:txBody>
      </p:sp>
      <p:grpSp>
        <p:nvGrpSpPr>
          <p:cNvPr id="17" name="object 17"/>
          <p:cNvGrpSpPr/>
          <p:nvPr/>
        </p:nvGrpSpPr>
        <p:grpSpPr>
          <a:xfrm>
            <a:off x="959124" y="8372982"/>
            <a:ext cx="5651500" cy="1696720"/>
            <a:chOff x="959124" y="8372982"/>
            <a:chExt cx="5651500" cy="1696720"/>
          </a:xfrm>
        </p:grpSpPr>
        <p:sp>
          <p:nvSpPr>
            <p:cNvPr id="18" name="object 18"/>
            <p:cNvSpPr/>
            <p:nvPr/>
          </p:nvSpPr>
          <p:spPr>
            <a:xfrm>
              <a:off x="963889" y="8377747"/>
              <a:ext cx="5641975" cy="1687195"/>
            </a:xfrm>
            <a:custGeom>
              <a:avLst/>
              <a:gdLst/>
              <a:ahLst/>
              <a:cxnLst/>
              <a:rect l="l" t="t" r="r" b="b"/>
              <a:pathLst>
                <a:path w="5641975" h="1687195">
                  <a:moveTo>
                    <a:pt x="5620752" y="1686670"/>
                  </a:moveTo>
                  <a:lnTo>
                    <a:pt x="20659" y="1686670"/>
                  </a:lnTo>
                  <a:lnTo>
                    <a:pt x="17629" y="1686079"/>
                  </a:lnTo>
                  <a:lnTo>
                    <a:pt x="0" y="1666010"/>
                  </a:lnTo>
                  <a:lnTo>
                    <a:pt x="0" y="1662885"/>
                  </a:lnTo>
                  <a:lnTo>
                    <a:pt x="0" y="20659"/>
                  </a:lnTo>
                  <a:lnTo>
                    <a:pt x="20659" y="0"/>
                  </a:lnTo>
                  <a:lnTo>
                    <a:pt x="5620752" y="0"/>
                  </a:lnTo>
                  <a:lnTo>
                    <a:pt x="5641421" y="20659"/>
                  </a:lnTo>
                  <a:lnTo>
                    <a:pt x="5641421" y="1666010"/>
                  </a:lnTo>
                  <a:lnTo>
                    <a:pt x="5623792" y="1686079"/>
                  </a:lnTo>
                  <a:lnTo>
                    <a:pt x="5620752" y="1686670"/>
                  </a:lnTo>
                  <a:close/>
                </a:path>
              </a:pathLst>
            </a:custGeom>
            <a:solidFill>
              <a:srgbClr val="F8F8F8"/>
            </a:solidFill>
          </p:spPr>
          <p:txBody>
            <a:bodyPr wrap="square" lIns="0" tIns="0" rIns="0" bIns="0" rtlCol="0"/>
            <a:lstStyle/>
            <a:p>
              <a:endParaRPr/>
            </a:p>
          </p:txBody>
        </p:sp>
        <p:sp>
          <p:nvSpPr>
            <p:cNvPr id="19" name="object 19"/>
            <p:cNvSpPr/>
            <p:nvPr/>
          </p:nvSpPr>
          <p:spPr>
            <a:xfrm>
              <a:off x="963889" y="8377747"/>
              <a:ext cx="5641975" cy="1687195"/>
            </a:xfrm>
            <a:custGeom>
              <a:avLst/>
              <a:gdLst/>
              <a:ahLst/>
              <a:cxnLst/>
              <a:rect l="l" t="t" r="r" b="b"/>
              <a:pathLst>
                <a:path w="5641975" h="1687195">
                  <a:moveTo>
                    <a:pt x="0" y="1662885"/>
                  </a:moveTo>
                  <a:lnTo>
                    <a:pt x="0" y="23823"/>
                  </a:lnTo>
                  <a:lnTo>
                    <a:pt x="0" y="20659"/>
                  </a:lnTo>
                  <a:lnTo>
                    <a:pt x="600" y="17572"/>
                  </a:lnTo>
                  <a:lnTo>
                    <a:pt x="1810" y="14627"/>
                  </a:lnTo>
                  <a:lnTo>
                    <a:pt x="3020" y="11692"/>
                  </a:lnTo>
                  <a:lnTo>
                    <a:pt x="4745" y="9119"/>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27"/>
                  </a:lnTo>
                  <a:lnTo>
                    <a:pt x="5636675" y="9119"/>
                  </a:lnTo>
                  <a:lnTo>
                    <a:pt x="5638400" y="11692"/>
                  </a:lnTo>
                  <a:lnTo>
                    <a:pt x="5639610" y="14627"/>
                  </a:lnTo>
                  <a:lnTo>
                    <a:pt x="5640821" y="17572"/>
                  </a:lnTo>
                  <a:lnTo>
                    <a:pt x="5641421" y="20659"/>
                  </a:lnTo>
                  <a:lnTo>
                    <a:pt x="5641421" y="23823"/>
                  </a:lnTo>
                  <a:lnTo>
                    <a:pt x="5641421" y="1662885"/>
                  </a:lnTo>
                  <a:lnTo>
                    <a:pt x="5641421" y="1666010"/>
                  </a:lnTo>
                  <a:lnTo>
                    <a:pt x="5640821" y="1669031"/>
                  </a:lnTo>
                  <a:lnTo>
                    <a:pt x="5617597" y="1686708"/>
                  </a:lnTo>
                  <a:lnTo>
                    <a:pt x="23823" y="1686708"/>
                  </a:lnTo>
                  <a:lnTo>
                    <a:pt x="0" y="1666010"/>
                  </a:lnTo>
                  <a:lnTo>
                    <a:pt x="0" y="1662885"/>
                  </a:lnTo>
                  <a:close/>
                </a:path>
              </a:pathLst>
            </a:custGeom>
            <a:ln w="9529">
              <a:solidFill>
                <a:srgbClr val="E7EAEC"/>
              </a:solidFill>
            </a:ln>
          </p:spPr>
          <p:txBody>
            <a:bodyPr wrap="square" lIns="0" tIns="0" rIns="0" bIns="0" rtlCol="0"/>
            <a:lstStyle/>
            <a:p>
              <a:endParaRPr/>
            </a:p>
          </p:txBody>
        </p:sp>
        <p:sp>
          <p:nvSpPr>
            <p:cNvPr id="20" name="object 20"/>
            <p:cNvSpPr/>
            <p:nvPr/>
          </p:nvSpPr>
          <p:spPr>
            <a:xfrm>
              <a:off x="1006771" y="8458772"/>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sp>
        <p:nvSpPr>
          <p:cNvPr id="21" name="object 21"/>
          <p:cNvSpPr txBox="1"/>
          <p:nvPr/>
        </p:nvSpPr>
        <p:spPr>
          <a:xfrm>
            <a:off x="3958845" y="4751485"/>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a:t>
            </a:r>
            <a:endParaRPr sz="850">
              <a:latin typeface="Lucida Console"/>
              <a:cs typeface="Lucida Console"/>
            </a:endParaRPr>
          </a:p>
        </p:txBody>
      </p:sp>
      <p:sp>
        <p:nvSpPr>
          <p:cNvPr id="54" name="object 54"/>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53</a:t>
            </a:fld>
            <a:endParaRPr sz="800">
              <a:latin typeface="小哥哥网恋吗"/>
              <a:cs typeface="小哥哥网恋吗"/>
            </a:endParaRPr>
          </a:p>
        </p:txBody>
      </p:sp>
      <p:sp>
        <p:nvSpPr>
          <p:cNvPr id="22" name="object 22"/>
          <p:cNvSpPr txBox="1"/>
          <p:nvPr/>
        </p:nvSpPr>
        <p:spPr>
          <a:xfrm>
            <a:off x="3555793" y="4923003"/>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a:t>
            </a:r>
            <a:endParaRPr sz="850">
              <a:latin typeface="Lucida Console"/>
              <a:cs typeface="Lucida Console"/>
            </a:endParaRPr>
          </a:p>
        </p:txBody>
      </p:sp>
      <p:sp>
        <p:nvSpPr>
          <p:cNvPr id="23" name="object 23"/>
          <p:cNvSpPr txBox="1"/>
          <p:nvPr/>
        </p:nvSpPr>
        <p:spPr>
          <a:xfrm>
            <a:off x="5168001" y="4713751"/>
            <a:ext cx="899160" cy="368935"/>
          </a:xfrm>
          <a:prstGeom prst="rect">
            <a:avLst/>
          </a:prstGeom>
        </p:spPr>
        <p:txBody>
          <a:bodyPr vert="horz" wrap="square" lIns="0" tIns="12065" rIns="0" bIns="0" rtlCol="0">
            <a:spAutoFit/>
          </a:bodyPr>
          <a:lstStyle/>
          <a:p>
            <a:pPr marL="12700" marR="5080" indent="402590">
              <a:lnSpc>
                <a:spcPct val="132400"/>
              </a:lnSpc>
              <a:spcBef>
                <a:spcPts val="95"/>
              </a:spcBef>
            </a:pPr>
            <a:r>
              <a:rPr sz="850" spc="15" dirty="0">
                <a:solidFill>
                  <a:srgbClr val="333333"/>
                </a:solidFill>
                <a:latin typeface="Lucida Console"/>
                <a:cs typeface="Lucida Console"/>
              </a:rPr>
              <a:t>crc=1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reflink=1data</a:t>
            </a:r>
            <a:endParaRPr sz="850">
              <a:latin typeface="Lucida Console"/>
              <a:cs typeface="Lucida Console"/>
            </a:endParaRPr>
          </a:p>
        </p:txBody>
      </p:sp>
      <p:sp>
        <p:nvSpPr>
          <p:cNvPr id="24" name="object 24"/>
          <p:cNvSpPr txBox="1"/>
          <p:nvPr/>
        </p:nvSpPr>
        <p:spPr>
          <a:xfrm>
            <a:off x="6377156" y="4923003"/>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a:t>
            </a:r>
            <a:endParaRPr sz="850">
              <a:latin typeface="Lucida Console"/>
              <a:cs typeface="Lucida Console"/>
            </a:endParaRPr>
          </a:p>
        </p:txBody>
      </p:sp>
      <p:sp>
        <p:nvSpPr>
          <p:cNvPr id="25" name="object 25"/>
          <p:cNvSpPr txBox="1"/>
          <p:nvPr/>
        </p:nvSpPr>
        <p:spPr>
          <a:xfrm>
            <a:off x="1070306" y="4713751"/>
            <a:ext cx="2309495" cy="540385"/>
          </a:xfrm>
          <a:prstGeom prst="rect">
            <a:avLst/>
          </a:prstGeom>
        </p:spPr>
        <p:txBody>
          <a:bodyPr vert="horz" wrap="square" lIns="0" tIns="12065" rIns="0" bIns="0" rtlCol="0">
            <a:spAutoFit/>
          </a:bodyPr>
          <a:lstStyle/>
          <a:p>
            <a:pPr marL="12700" marR="5080">
              <a:lnSpc>
                <a:spcPct val="132400"/>
              </a:lnSpc>
              <a:spcBef>
                <a:spcPts val="95"/>
              </a:spcBef>
              <a:tabLst>
                <a:tab pos="885825" algn="l"/>
              </a:tabLst>
            </a:pPr>
            <a:r>
              <a:rPr sz="850" spc="15" dirty="0">
                <a:solidFill>
                  <a:srgbClr val="333333"/>
                </a:solidFill>
                <a:latin typeface="Lucida Console"/>
                <a:cs typeface="Lucida Console"/>
              </a:rPr>
              <a:t>sectsz=4096	attr=2,</a:t>
            </a:r>
            <a:r>
              <a:rPr sz="850" spc="-50" dirty="0">
                <a:solidFill>
                  <a:srgbClr val="333333"/>
                </a:solidFill>
                <a:latin typeface="Lucida Console"/>
                <a:cs typeface="Lucida Console"/>
              </a:rPr>
              <a:t> </a:t>
            </a:r>
            <a:r>
              <a:rPr sz="850" spc="15" dirty="0">
                <a:solidFill>
                  <a:srgbClr val="333333"/>
                </a:solidFill>
                <a:latin typeface="Lucida Console"/>
                <a:cs typeface="Lucida Console"/>
              </a:rPr>
              <a:t>projid32bit=1 </a:t>
            </a:r>
            <a:r>
              <a:rPr sz="850" spc="-500" dirty="0">
                <a:solidFill>
                  <a:srgbClr val="333333"/>
                </a:solidFill>
                <a:latin typeface="Lucida Console"/>
                <a:cs typeface="Lucida Console"/>
              </a:rPr>
              <a:t> </a:t>
            </a:r>
            <a:r>
              <a:rPr sz="850" spc="15" dirty="0">
                <a:solidFill>
                  <a:srgbClr val="333333"/>
                </a:solidFill>
                <a:latin typeface="Lucida Console"/>
                <a:cs typeface="Lucida Console"/>
              </a:rPr>
              <a:t>finobt=1,</a:t>
            </a:r>
            <a:r>
              <a:rPr sz="850" spc="5" dirty="0">
                <a:solidFill>
                  <a:srgbClr val="333333"/>
                </a:solidFill>
                <a:latin typeface="Lucida Console"/>
                <a:cs typeface="Lucida Console"/>
              </a:rPr>
              <a:t> </a:t>
            </a:r>
            <a:r>
              <a:rPr sz="850" spc="15" dirty="0">
                <a:solidFill>
                  <a:srgbClr val="333333"/>
                </a:solidFill>
                <a:latin typeface="Lucida Console"/>
                <a:cs typeface="Lucida Console"/>
              </a:rPr>
              <a:t>sparse=1,</a:t>
            </a:r>
            <a:r>
              <a:rPr sz="850" spc="10" dirty="0">
                <a:solidFill>
                  <a:srgbClr val="333333"/>
                </a:solidFill>
                <a:latin typeface="Lucida Console"/>
                <a:cs typeface="Lucida Console"/>
              </a:rPr>
              <a:t> </a:t>
            </a:r>
            <a:r>
              <a:rPr sz="850" spc="15" dirty="0">
                <a:solidFill>
                  <a:srgbClr val="333333"/>
                </a:solidFill>
                <a:latin typeface="Lucida Console"/>
                <a:cs typeface="Lucida Console"/>
              </a:rPr>
              <a:t>rmapbt=0</a:t>
            </a:r>
            <a:endParaRPr sz="850">
              <a:latin typeface="Lucida Console"/>
              <a:cs typeface="Lucida Console"/>
            </a:endParaRPr>
          </a:p>
          <a:p>
            <a:pPr marL="1490345">
              <a:lnSpc>
                <a:spcPct val="100000"/>
              </a:lnSpc>
              <a:spcBef>
                <a:spcPts val="330"/>
              </a:spcBef>
            </a:pPr>
            <a:r>
              <a:rPr sz="850" spc="15" dirty="0">
                <a:solidFill>
                  <a:srgbClr val="333333"/>
                </a:solidFill>
                <a:latin typeface="Lucida Console"/>
                <a:cs typeface="Lucida Console"/>
              </a:rPr>
              <a:t>bsize=4096</a:t>
            </a:r>
            <a:endParaRPr sz="850">
              <a:latin typeface="Lucida Console"/>
              <a:cs typeface="Lucida Console"/>
            </a:endParaRPr>
          </a:p>
        </p:txBody>
      </p:sp>
      <p:sp>
        <p:nvSpPr>
          <p:cNvPr id="26" name="object 26"/>
          <p:cNvSpPr txBox="1"/>
          <p:nvPr/>
        </p:nvSpPr>
        <p:spPr>
          <a:xfrm>
            <a:off x="3421442" y="5094521"/>
            <a:ext cx="2511425" cy="159385"/>
          </a:xfrm>
          <a:prstGeom prst="rect">
            <a:avLst/>
          </a:prstGeom>
        </p:spPr>
        <p:txBody>
          <a:bodyPr vert="horz" wrap="square" lIns="0" tIns="15875" rIns="0" bIns="0" rtlCol="0">
            <a:spAutoFit/>
          </a:bodyPr>
          <a:lstStyle/>
          <a:p>
            <a:pPr marL="12700">
              <a:lnSpc>
                <a:spcPct val="100000"/>
              </a:lnSpc>
              <a:spcBef>
                <a:spcPts val="125"/>
              </a:spcBef>
              <a:tabLst>
                <a:tab pos="2430780" algn="l"/>
              </a:tabLst>
            </a:pPr>
            <a:r>
              <a:rPr sz="850" spc="15" dirty="0">
                <a:solidFill>
                  <a:srgbClr val="333333"/>
                </a:solidFill>
                <a:latin typeface="Lucida Console"/>
                <a:cs typeface="Lucida Console"/>
              </a:rPr>
              <a:t>blocks=52428800, imaxpct=25</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7" name="object 27"/>
          <p:cNvSpPr txBox="1"/>
          <p:nvPr/>
        </p:nvSpPr>
        <p:spPr>
          <a:xfrm>
            <a:off x="2010760" y="5266040"/>
            <a:ext cx="3048635" cy="159385"/>
          </a:xfrm>
          <a:prstGeom prst="rect">
            <a:avLst/>
          </a:prstGeom>
        </p:spPr>
        <p:txBody>
          <a:bodyPr vert="horz" wrap="square" lIns="0" tIns="15875" rIns="0" bIns="0" rtlCol="0">
            <a:spAutoFit/>
          </a:bodyPr>
          <a:lstStyle/>
          <a:p>
            <a:pPr marL="12700">
              <a:lnSpc>
                <a:spcPct val="100000"/>
              </a:lnSpc>
              <a:spcBef>
                <a:spcPts val="125"/>
              </a:spcBef>
              <a:tabLst>
                <a:tab pos="885825" algn="l"/>
                <a:tab pos="2363470" algn="l"/>
              </a:tabLst>
            </a:pPr>
            <a:r>
              <a:rPr sz="850" spc="15" dirty="0">
                <a:solidFill>
                  <a:srgbClr val="333333"/>
                </a:solidFill>
                <a:latin typeface="Lucida Console"/>
                <a:cs typeface="Lucida Console"/>
              </a:rPr>
              <a:t>sunit=0	swidth=0</a:t>
            </a:r>
            <a:r>
              <a:rPr sz="850" spc="30" dirty="0">
                <a:solidFill>
                  <a:srgbClr val="333333"/>
                </a:solidFill>
                <a:latin typeface="Lucida Console"/>
                <a:cs typeface="Lucida Console"/>
              </a:rPr>
              <a:t> </a:t>
            </a:r>
            <a:r>
              <a:rPr sz="850" spc="15" dirty="0">
                <a:solidFill>
                  <a:srgbClr val="333333"/>
                </a:solidFill>
                <a:latin typeface="Lucida Console"/>
                <a:cs typeface="Lucida Console"/>
              </a:rPr>
              <a:t>blksnaming	=version</a:t>
            </a:r>
            <a:r>
              <a:rPr sz="850" spc="-55" dirty="0">
                <a:solidFill>
                  <a:srgbClr val="333333"/>
                </a:solidFill>
                <a:latin typeface="Lucida Console"/>
                <a:cs typeface="Lucida Console"/>
              </a:rPr>
              <a:t> </a:t>
            </a:r>
            <a:r>
              <a:rPr sz="850" spc="15" dirty="0">
                <a:solidFill>
                  <a:srgbClr val="333333"/>
                </a:solidFill>
                <a:latin typeface="Lucida Console"/>
                <a:cs typeface="Lucida Console"/>
              </a:rPr>
              <a:t>2</a:t>
            </a:r>
            <a:endParaRPr sz="850">
              <a:latin typeface="Lucida Console"/>
              <a:cs typeface="Lucida Console"/>
            </a:endParaRPr>
          </a:p>
        </p:txBody>
      </p:sp>
      <p:sp>
        <p:nvSpPr>
          <p:cNvPr id="28" name="object 28"/>
          <p:cNvSpPr txBox="1"/>
          <p:nvPr/>
        </p:nvSpPr>
        <p:spPr>
          <a:xfrm>
            <a:off x="1070306" y="5437559"/>
            <a:ext cx="3653154" cy="159385"/>
          </a:xfrm>
          <a:prstGeom prst="rect">
            <a:avLst/>
          </a:prstGeom>
        </p:spPr>
        <p:txBody>
          <a:bodyPr vert="horz" wrap="square" lIns="0" tIns="15875" rIns="0" bIns="0" rtlCol="0">
            <a:spAutoFit/>
          </a:bodyPr>
          <a:lstStyle/>
          <a:p>
            <a:pPr marL="12700">
              <a:lnSpc>
                <a:spcPct val="100000"/>
              </a:lnSpc>
              <a:spcBef>
                <a:spcPts val="125"/>
              </a:spcBef>
              <a:tabLst>
                <a:tab pos="885825" algn="l"/>
                <a:tab pos="2766695" algn="l"/>
              </a:tabLst>
            </a:pPr>
            <a:r>
              <a:rPr sz="850" spc="15" dirty="0">
                <a:solidFill>
                  <a:srgbClr val="333333"/>
                </a:solidFill>
                <a:latin typeface="Lucida Console"/>
                <a:cs typeface="Lucida Console"/>
              </a:rPr>
              <a:t>bsize=4096	ascii-ci=0,</a:t>
            </a:r>
            <a:r>
              <a:rPr sz="850" spc="35" dirty="0">
                <a:solidFill>
                  <a:srgbClr val="333333"/>
                </a:solidFill>
                <a:latin typeface="Lucida Console"/>
                <a:cs typeface="Lucida Console"/>
              </a:rPr>
              <a:t> </a:t>
            </a:r>
            <a:r>
              <a:rPr sz="850" spc="15" dirty="0">
                <a:solidFill>
                  <a:srgbClr val="333333"/>
                </a:solidFill>
                <a:latin typeface="Lucida Console"/>
                <a:cs typeface="Lucida Console"/>
              </a:rPr>
              <a:t>ftype=1log	=internal</a:t>
            </a:r>
            <a:r>
              <a:rPr sz="850" spc="-50" dirty="0">
                <a:solidFill>
                  <a:srgbClr val="333333"/>
                </a:solidFill>
                <a:latin typeface="Lucida Console"/>
                <a:cs typeface="Lucida Console"/>
              </a:rPr>
              <a:t> </a:t>
            </a:r>
            <a:r>
              <a:rPr sz="850" spc="15" dirty="0">
                <a:solidFill>
                  <a:srgbClr val="333333"/>
                </a:solidFill>
                <a:latin typeface="Lucida Console"/>
                <a:cs typeface="Lucida Console"/>
              </a:rPr>
              <a:t>log</a:t>
            </a:r>
            <a:endParaRPr sz="850">
              <a:latin typeface="Lucida Console"/>
              <a:cs typeface="Lucida Console"/>
            </a:endParaRPr>
          </a:p>
        </p:txBody>
      </p:sp>
      <p:sp>
        <p:nvSpPr>
          <p:cNvPr id="29" name="object 29"/>
          <p:cNvSpPr txBox="1"/>
          <p:nvPr/>
        </p:nvSpPr>
        <p:spPr>
          <a:xfrm>
            <a:off x="4832124" y="5399825"/>
            <a:ext cx="1369060" cy="368935"/>
          </a:xfrm>
          <a:prstGeom prst="rect">
            <a:avLst/>
          </a:prstGeom>
        </p:spPr>
        <p:txBody>
          <a:bodyPr vert="horz" wrap="square" lIns="0" tIns="12065" rIns="0" bIns="0" rtlCol="0">
            <a:spAutoFit/>
          </a:bodyPr>
          <a:lstStyle/>
          <a:p>
            <a:pPr marL="12700" marR="5080" indent="604520">
              <a:lnSpc>
                <a:spcPct val="132400"/>
              </a:lnSpc>
              <a:spcBef>
                <a:spcPts val="95"/>
              </a:spcBef>
              <a:tabLst>
                <a:tab pos="885825" algn="l"/>
              </a:tabLst>
            </a:pPr>
            <a:r>
              <a:rPr sz="850" spc="15" dirty="0">
                <a:solidFill>
                  <a:srgbClr val="333333"/>
                </a:solidFill>
                <a:latin typeface="Lucida Console"/>
                <a:cs typeface="Lucida Console"/>
              </a:rPr>
              <a:t>bsize=4096 </a:t>
            </a:r>
            <a:r>
              <a:rPr sz="850" spc="-500" dirty="0">
                <a:solidFill>
                  <a:srgbClr val="333333"/>
                </a:solidFill>
                <a:latin typeface="Lucida Console"/>
                <a:cs typeface="Lucida Console"/>
              </a:rPr>
              <a:t> </a:t>
            </a:r>
            <a:r>
              <a:rPr sz="850" spc="15" dirty="0">
                <a:solidFill>
                  <a:srgbClr val="333333"/>
                </a:solidFill>
                <a:latin typeface="Lucida Console"/>
                <a:cs typeface="Lucida Console"/>
              </a:rPr>
              <a:t>sectsz=4096</a:t>
            </a:r>
            <a:r>
              <a:rPr sz="850" dirty="0">
                <a:solidFill>
                  <a:srgbClr val="333333"/>
                </a:solidFill>
                <a:latin typeface="Lucida Console"/>
                <a:cs typeface="Lucida Console"/>
              </a:rPr>
              <a:t>	</a:t>
            </a:r>
            <a:r>
              <a:rPr sz="850" spc="15" dirty="0">
                <a:solidFill>
                  <a:srgbClr val="333333"/>
                </a:solidFill>
                <a:latin typeface="Lucida Console"/>
                <a:cs typeface="Lucida Console"/>
              </a:rPr>
              <a:t>sunit=1</a:t>
            </a:r>
            <a:endParaRPr sz="850">
              <a:latin typeface="Lucida Console"/>
              <a:cs typeface="Lucida Console"/>
            </a:endParaRPr>
          </a:p>
        </p:txBody>
      </p:sp>
      <p:sp>
        <p:nvSpPr>
          <p:cNvPr id="30" name="object 30"/>
          <p:cNvSpPr txBox="1"/>
          <p:nvPr/>
        </p:nvSpPr>
        <p:spPr>
          <a:xfrm>
            <a:off x="1070306" y="5571343"/>
            <a:ext cx="4929505" cy="368935"/>
          </a:xfrm>
          <a:prstGeom prst="rect">
            <a:avLst/>
          </a:prstGeom>
        </p:spPr>
        <p:txBody>
          <a:bodyPr vert="horz" wrap="square" lIns="0" tIns="53975" rIns="0" bIns="0" rtlCol="0">
            <a:spAutoFit/>
          </a:bodyPr>
          <a:lstStyle/>
          <a:p>
            <a:pPr marL="12700">
              <a:lnSpc>
                <a:spcPct val="100000"/>
              </a:lnSpc>
              <a:spcBef>
                <a:spcPts val="425"/>
              </a:spcBef>
              <a:tabLst>
                <a:tab pos="2162175" algn="l"/>
              </a:tabLst>
            </a:pPr>
            <a:r>
              <a:rPr sz="850" spc="15" dirty="0">
                <a:solidFill>
                  <a:srgbClr val="333333"/>
                </a:solidFill>
                <a:latin typeface="Lucida Console"/>
                <a:cs typeface="Lucida Console"/>
              </a:rPr>
              <a:t>blocks=25600,</a:t>
            </a:r>
            <a:r>
              <a:rPr sz="850" spc="35" dirty="0">
                <a:solidFill>
                  <a:srgbClr val="333333"/>
                </a:solidFill>
                <a:latin typeface="Lucida Console"/>
                <a:cs typeface="Lucida Console"/>
              </a:rPr>
              <a:t> </a:t>
            </a:r>
            <a:r>
              <a:rPr sz="850" spc="15" dirty="0">
                <a:solidFill>
                  <a:srgbClr val="333333"/>
                </a:solidFill>
                <a:latin typeface="Lucida Console"/>
                <a:cs typeface="Lucida Console"/>
              </a:rPr>
              <a:t>version=2	=</a:t>
            </a:r>
            <a:endParaRPr sz="850">
              <a:latin typeface="Lucida Console"/>
              <a:cs typeface="Lucida Console"/>
            </a:endParaRPr>
          </a:p>
          <a:p>
            <a:pPr marL="12700">
              <a:lnSpc>
                <a:spcPct val="100000"/>
              </a:lnSpc>
              <a:spcBef>
                <a:spcPts val="330"/>
              </a:spcBef>
              <a:tabLst>
                <a:tab pos="3438525" algn="l"/>
                <a:tab pos="4311650" algn="l"/>
              </a:tabLst>
            </a:pPr>
            <a:r>
              <a:rPr sz="850" spc="15" dirty="0">
                <a:solidFill>
                  <a:srgbClr val="333333"/>
                </a:solidFill>
                <a:latin typeface="Lucida Console"/>
                <a:cs typeface="Lucida Console"/>
              </a:rPr>
              <a:t>blks, lazy-count=1realtime =none</a:t>
            </a:r>
            <a:r>
              <a:rPr sz="850" dirty="0">
                <a:solidFill>
                  <a:srgbClr val="333333"/>
                </a:solidFill>
                <a:latin typeface="Lucida Console"/>
                <a:cs typeface="Lucida Console"/>
              </a:rPr>
              <a:t>	</a:t>
            </a:r>
            <a:r>
              <a:rPr sz="850" spc="15" dirty="0">
                <a:solidFill>
                  <a:srgbClr val="333333"/>
                </a:solidFill>
                <a:latin typeface="Lucida Console"/>
                <a:cs typeface="Lucida Console"/>
              </a:rPr>
              <a:t>extsz=4096</a:t>
            </a:r>
            <a:r>
              <a:rPr sz="850" dirty="0">
                <a:solidFill>
                  <a:srgbClr val="333333"/>
                </a:solidFill>
                <a:latin typeface="Lucida Console"/>
                <a:cs typeface="Lucida Console"/>
              </a:rPr>
              <a:t>	</a:t>
            </a:r>
            <a:r>
              <a:rPr sz="850" spc="15" dirty="0">
                <a:solidFill>
                  <a:srgbClr val="333333"/>
                </a:solidFill>
                <a:latin typeface="Lucida Console"/>
                <a:cs typeface="Lucida Console"/>
              </a:rPr>
              <a:t>blocks=0,</a:t>
            </a:r>
            <a:endParaRPr sz="850">
              <a:latin typeface="Lucida Console"/>
              <a:cs typeface="Lucida Console"/>
            </a:endParaRPr>
          </a:p>
        </p:txBody>
      </p:sp>
      <p:sp>
        <p:nvSpPr>
          <p:cNvPr id="31" name="object 31"/>
          <p:cNvSpPr txBox="1"/>
          <p:nvPr/>
        </p:nvSpPr>
        <p:spPr>
          <a:xfrm>
            <a:off x="946424" y="5914380"/>
            <a:ext cx="5563235" cy="971550"/>
          </a:xfrm>
          <a:prstGeom prst="rect">
            <a:avLst/>
          </a:prstGeom>
        </p:spPr>
        <p:txBody>
          <a:bodyPr vert="horz" wrap="square" lIns="0" tIns="53975" rIns="0" bIns="0" rtlCol="0">
            <a:spAutoFit/>
          </a:bodyPr>
          <a:lstStyle/>
          <a:p>
            <a:pPr marL="136525">
              <a:lnSpc>
                <a:spcPct val="100000"/>
              </a:lnSpc>
              <a:spcBef>
                <a:spcPts val="425"/>
              </a:spcBef>
            </a:pPr>
            <a:r>
              <a:rPr sz="850" spc="15" dirty="0">
                <a:solidFill>
                  <a:srgbClr val="333333"/>
                </a:solidFill>
                <a:latin typeface="Lucida Console"/>
                <a:cs typeface="Lucida Console"/>
              </a:rPr>
              <a:t>rtextents=0[root@linuxprobe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udevadm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settle[root@linuxprobe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mkdir</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/storage[root@linuxprobe ~]# mount /dev/mapper/storage /storage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spc="25" dirty="0">
                <a:solidFill>
                  <a:srgbClr val="333333"/>
                </a:solidFill>
                <a:latin typeface="微软雅黑"/>
                <a:cs typeface="微软雅黑"/>
              </a:rPr>
              <a:t>如果想看下设备的实际使用情况，用</a:t>
            </a:r>
            <a:r>
              <a:rPr sz="950" spc="40" dirty="0">
                <a:solidFill>
                  <a:srgbClr val="333333"/>
                </a:solidFill>
                <a:latin typeface="Tahoma"/>
                <a:cs typeface="Tahoma"/>
              </a:rPr>
              <a:t>vdostats</a:t>
            </a:r>
            <a:r>
              <a:rPr sz="950" spc="25" dirty="0">
                <a:solidFill>
                  <a:srgbClr val="333333"/>
                </a:solidFill>
                <a:latin typeface="微软雅黑"/>
                <a:cs typeface="微软雅黑"/>
              </a:rPr>
              <a:t>命令即可，</a:t>
            </a:r>
            <a:r>
              <a:rPr sz="950" spc="50" dirty="0">
                <a:solidFill>
                  <a:srgbClr val="333333"/>
                </a:solidFill>
                <a:latin typeface="Tahoma"/>
                <a:cs typeface="Tahoma"/>
              </a:rPr>
              <a:t>human-readable</a:t>
            </a:r>
            <a:r>
              <a:rPr sz="950" spc="20" dirty="0">
                <a:solidFill>
                  <a:srgbClr val="333333"/>
                </a:solidFill>
                <a:latin typeface="微软雅黑"/>
                <a:cs typeface="微软雅黑"/>
              </a:rPr>
              <a:t>参数作用是存储容量自动进 </a:t>
            </a:r>
            <a:r>
              <a:rPr sz="950" spc="25" dirty="0">
                <a:solidFill>
                  <a:srgbClr val="333333"/>
                </a:solidFill>
                <a:latin typeface="微软雅黑"/>
                <a:cs typeface="微软雅黑"/>
              </a:rPr>
              <a:t>位，以人们更易读的单位输出（显示</a:t>
            </a:r>
            <a:r>
              <a:rPr sz="950" spc="50" dirty="0">
                <a:solidFill>
                  <a:srgbClr val="333333"/>
                </a:solidFill>
                <a:latin typeface="Tahoma"/>
                <a:cs typeface="Tahoma"/>
              </a:rPr>
              <a:t>20G</a:t>
            </a:r>
            <a:r>
              <a:rPr sz="950" spc="25" dirty="0">
                <a:solidFill>
                  <a:srgbClr val="333333"/>
                </a:solidFill>
                <a:latin typeface="微软雅黑"/>
                <a:cs typeface="微软雅黑"/>
              </a:rPr>
              <a:t>而不是</a:t>
            </a:r>
            <a:r>
              <a:rPr sz="950" spc="35" dirty="0">
                <a:solidFill>
                  <a:srgbClr val="333333"/>
                </a:solidFill>
                <a:latin typeface="Tahoma"/>
                <a:cs typeface="Tahoma"/>
              </a:rPr>
              <a:t>20971520K</a:t>
            </a:r>
            <a:r>
              <a:rPr sz="950" spc="35" dirty="0">
                <a:solidFill>
                  <a:srgbClr val="333333"/>
                </a:solidFill>
                <a:latin typeface="微软雅黑"/>
                <a:cs typeface="微软雅黑"/>
              </a:rPr>
              <a:t>）：</a:t>
            </a:r>
            <a:endParaRPr sz="950">
              <a:latin typeface="微软雅黑"/>
              <a:cs typeface="微软雅黑"/>
            </a:endParaRPr>
          </a:p>
        </p:txBody>
      </p:sp>
      <p:sp>
        <p:nvSpPr>
          <p:cNvPr id="32" name="object 32"/>
          <p:cNvSpPr txBox="1"/>
          <p:nvPr/>
        </p:nvSpPr>
        <p:spPr>
          <a:xfrm>
            <a:off x="4966475" y="7286323"/>
            <a:ext cx="36131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20.0G</a:t>
            </a:r>
            <a:endParaRPr sz="850">
              <a:latin typeface="Lucida Console"/>
              <a:cs typeface="Lucida Console"/>
            </a:endParaRPr>
          </a:p>
        </p:txBody>
      </p:sp>
      <p:sp>
        <p:nvSpPr>
          <p:cNvPr id="33" name="object 33"/>
          <p:cNvSpPr txBox="1"/>
          <p:nvPr/>
        </p:nvSpPr>
        <p:spPr>
          <a:xfrm>
            <a:off x="5705403" y="7077071"/>
            <a:ext cx="495934" cy="368935"/>
          </a:xfrm>
          <a:prstGeom prst="rect">
            <a:avLst/>
          </a:prstGeom>
        </p:spPr>
        <p:txBody>
          <a:bodyPr vert="horz" wrap="square" lIns="0" tIns="12065" rIns="0" bIns="0" rtlCol="0">
            <a:spAutoFit/>
          </a:bodyPr>
          <a:lstStyle/>
          <a:p>
            <a:pPr marL="12700" marR="5080" indent="201295">
              <a:lnSpc>
                <a:spcPct val="132400"/>
              </a:lnSpc>
              <a:spcBef>
                <a:spcPts val="95"/>
              </a:spcBef>
            </a:pPr>
            <a:r>
              <a:rPr sz="850" spc="15" dirty="0">
                <a:solidFill>
                  <a:srgbClr val="333333"/>
                </a:solidFill>
                <a:latin typeface="Lucida Console"/>
                <a:cs typeface="Lucida Console"/>
              </a:rPr>
              <a:t>Size  4.0G</a:t>
            </a:r>
            <a:endParaRPr sz="850">
              <a:latin typeface="Lucida Console"/>
              <a:cs typeface="Lucida Console"/>
            </a:endParaRPr>
          </a:p>
        </p:txBody>
      </p:sp>
      <p:sp>
        <p:nvSpPr>
          <p:cNvPr id="34" name="object 34"/>
          <p:cNvSpPr txBox="1"/>
          <p:nvPr/>
        </p:nvSpPr>
        <p:spPr>
          <a:xfrm>
            <a:off x="1070306" y="7077071"/>
            <a:ext cx="3518535" cy="540385"/>
          </a:xfrm>
          <a:prstGeom prst="rect">
            <a:avLst/>
          </a:prstGeom>
        </p:spPr>
        <p:txBody>
          <a:bodyPr vert="horz" wrap="square" lIns="0" tIns="12065" rIns="0" bIns="0" rtlCol="0">
            <a:spAutoFit/>
          </a:bodyPr>
          <a:lstStyle/>
          <a:p>
            <a:pPr marL="12700" marR="5080" algn="just">
              <a:lnSpc>
                <a:spcPct val="132400"/>
              </a:lnSpc>
              <a:spcBef>
                <a:spcPts val="95"/>
              </a:spcBef>
              <a:tabLst>
                <a:tab pos="1423035" algn="l"/>
              </a:tabLst>
            </a:pPr>
            <a:r>
              <a:rPr sz="850" spc="15" dirty="0">
                <a:solidFill>
                  <a:srgbClr val="333333"/>
                </a:solidFill>
                <a:latin typeface="Lucida Console"/>
                <a:cs typeface="Lucida Console"/>
              </a:rPr>
              <a:t>[root@linuxprobe ~]# vdostats --human-readableDevice </a:t>
            </a:r>
            <a:r>
              <a:rPr sz="850" spc="-505" dirty="0">
                <a:solidFill>
                  <a:srgbClr val="333333"/>
                </a:solidFill>
                <a:latin typeface="Lucida Console"/>
                <a:cs typeface="Lucida Console"/>
              </a:rPr>
              <a:t> </a:t>
            </a:r>
            <a:r>
              <a:rPr sz="850" spc="15" dirty="0">
                <a:solidFill>
                  <a:srgbClr val="333333"/>
                </a:solidFill>
                <a:latin typeface="Lucida Console"/>
                <a:cs typeface="Lucida Console"/>
              </a:rPr>
              <a:t>Used Available Use% Space saving%/dev/mapper/storage </a:t>
            </a:r>
            <a:r>
              <a:rPr sz="850" spc="-505" dirty="0">
                <a:solidFill>
                  <a:srgbClr val="333333"/>
                </a:solidFill>
                <a:latin typeface="Lucida Console"/>
                <a:cs typeface="Lucida Console"/>
              </a:rPr>
              <a:t> </a:t>
            </a:r>
            <a:r>
              <a:rPr sz="850" spc="15" dirty="0">
                <a:solidFill>
                  <a:srgbClr val="333333"/>
                </a:solidFill>
                <a:latin typeface="Lucida Console"/>
                <a:cs typeface="Lucida Console"/>
              </a:rPr>
              <a:t>16.0G </a:t>
            </a:r>
            <a:r>
              <a:rPr sz="850" spc="25" dirty="0">
                <a:solidFill>
                  <a:srgbClr val="333333"/>
                </a:solidFill>
                <a:latin typeface="Lucida Console"/>
                <a:cs typeface="Lucida Console"/>
              </a:rPr>
              <a:t> </a:t>
            </a:r>
            <a:r>
              <a:rPr sz="850" spc="15" dirty="0">
                <a:solidFill>
                  <a:srgbClr val="333333"/>
                </a:solidFill>
                <a:latin typeface="Lucida Console"/>
                <a:cs typeface="Lucida Console"/>
              </a:rPr>
              <a:t>20%	99%</a:t>
            </a:r>
            <a:endParaRPr sz="850">
              <a:latin typeface="Lucida Console"/>
              <a:cs typeface="Lucida Console"/>
            </a:endParaRPr>
          </a:p>
        </p:txBody>
      </p:sp>
      <p:sp>
        <p:nvSpPr>
          <p:cNvPr id="35" name="object 35"/>
          <p:cNvSpPr txBox="1"/>
          <p:nvPr/>
        </p:nvSpPr>
        <p:spPr>
          <a:xfrm>
            <a:off x="1070306" y="8448924"/>
            <a:ext cx="244411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df</a:t>
            </a:r>
            <a:r>
              <a:rPr sz="850" spc="5" dirty="0">
                <a:solidFill>
                  <a:srgbClr val="333333"/>
                </a:solidFill>
                <a:latin typeface="Lucida Console"/>
                <a:cs typeface="Lucida Console"/>
              </a:rPr>
              <a:t> </a:t>
            </a:r>
            <a:r>
              <a:rPr sz="850" spc="15" dirty="0">
                <a:solidFill>
                  <a:srgbClr val="333333"/>
                </a:solidFill>
                <a:latin typeface="Lucida Console"/>
                <a:cs typeface="Lucida Console"/>
              </a:rPr>
              <a:t>-hFilesystem</a:t>
            </a:r>
            <a:endParaRPr sz="850">
              <a:latin typeface="Lucida Console"/>
              <a:cs typeface="Lucida Console"/>
            </a:endParaRPr>
          </a:p>
        </p:txBody>
      </p:sp>
      <p:sp>
        <p:nvSpPr>
          <p:cNvPr id="36" name="object 36"/>
          <p:cNvSpPr txBox="1"/>
          <p:nvPr/>
        </p:nvSpPr>
        <p:spPr>
          <a:xfrm>
            <a:off x="4361897" y="8448924"/>
            <a:ext cx="1973580" cy="159385"/>
          </a:xfrm>
          <a:prstGeom prst="rect">
            <a:avLst/>
          </a:prstGeom>
        </p:spPr>
        <p:txBody>
          <a:bodyPr vert="horz" wrap="square" lIns="0" tIns="15875" rIns="0" bIns="0" rtlCol="0">
            <a:spAutoFit/>
          </a:bodyPr>
          <a:lstStyle/>
          <a:p>
            <a:pPr marL="12700">
              <a:lnSpc>
                <a:spcPct val="100000"/>
              </a:lnSpc>
              <a:spcBef>
                <a:spcPts val="125"/>
              </a:spcBef>
              <a:tabLst>
                <a:tab pos="415290" algn="l"/>
              </a:tabLst>
            </a:pPr>
            <a:r>
              <a:rPr sz="850" spc="15" dirty="0">
                <a:solidFill>
                  <a:srgbClr val="333333"/>
                </a:solidFill>
                <a:latin typeface="Lucida Console"/>
                <a:cs typeface="Lucida Console"/>
              </a:rPr>
              <a:t>Size	Used</a:t>
            </a:r>
            <a:r>
              <a:rPr sz="850" spc="-10" dirty="0">
                <a:solidFill>
                  <a:srgbClr val="333333"/>
                </a:solidFill>
                <a:latin typeface="Lucida Console"/>
                <a:cs typeface="Lucida Console"/>
              </a:rPr>
              <a:t> </a:t>
            </a:r>
            <a:r>
              <a:rPr sz="850" spc="15" dirty="0">
                <a:solidFill>
                  <a:srgbClr val="333333"/>
                </a:solidFill>
                <a:latin typeface="Lucida Console"/>
                <a:cs typeface="Lucida Console"/>
              </a:rPr>
              <a:t>Avail</a:t>
            </a:r>
            <a:r>
              <a:rPr sz="850" spc="-5" dirty="0">
                <a:solidFill>
                  <a:srgbClr val="333333"/>
                </a:solidFill>
                <a:latin typeface="Lucida Console"/>
                <a:cs typeface="Lucida Console"/>
              </a:rPr>
              <a:t> </a:t>
            </a:r>
            <a:r>
              <a:rPr sz="850" spc="15" dirty="0">
                <a:solidFill>
                  <a:srgbClr val="333333"/>
                </a:solidFill>
                <a:latin typeface="Lucida Console"/>
                <a:cs typeface="Lucida Console"/>
              </a:rPr>
              <a:t>Use%</a:t>
            </a:r>
            <a:r>
              <a:rPr sz="850" spc="-5" dirty="0">
                <a:solidFill>
                  <a:srgbClr val="333333"/>
                </a:solidFill>
                <a:latin typeface="Lucida Console"/>
                <a:cs typeface="Lucida Console"/>
              </a:rPr>
              <a:t> </a:t>
            </a:r>
            <a:r>
              <a:rPr sz="850" spc="15" dirty="0">
                <a:solidFill>
                  <a:srgbClr val="333333"/>
                </a:solidFill>
                <a:latin typeface="Lucida Console"/>
                <a:cs typeface="Lucida Console"/>
              </a:rPr>
              <a:t>Mounted</a:t>
            </a:r>
            <a:endParaRPr sz="850">
              <a:latin typeface="Lucida Console"/>
              <a:cs typeface="Lucida Console"/>
            </a:endParaRPr>
          </a:p>
        </p:txBody>
      </p:sp>
      <p:sp>
        <p:nvSpPr>
          <p:cNvPr id="37" name="object 37"/>
          <p:cNvSpPr txBox="1"/>
          <p:nvPr/>
        </p:nvSpPr>
        <p:spPr>
          <a:xfrm>
            <a:off x="1876410" y="8582709"/>
            <a:ext cx="1973580" cy="368935"/>
          </a:xfrm>
          <a:prstGeom prst="rect">
            <a:avLst/>
          </a:prstGeom>
        </p:spPr>
        <p:txBody>
          <a:bodyPr vert="horz" wrap="square" lIns="0" tIns="53975" rIns="0" bIns="0" rtlCol="0">
            <a:spAutoFit/>
          </a:bodyPr>
          <a:lstStyle/>
          <a:p>
            <a:pPr marL="885825">
              <a:lnSpc>
                <a:spcPct val="100000"/>
              </a:lnSpc>
              <a:spcBef>
                <a:spcPts val="425"/>
              </a:spcBef>
              <a:tabLst>
                <a:tab pos="1490345" algn="l"/>
                <a:tab pos="1691639" algn="l"/>
              </a:tabLst>
            </a:pPr>
            <a:r>
              <a:rPr sz="850" spc="15" dirty="0">
                <a:solidFill>
                  <a:srgbClr val="333333"/>
                </a:solidFill>
                <a:latin typeface="Lucida Console"/>
                <a:cs typeface="Lucida Console"/>
              </a:rPr>
              <a:t>969M	0	969M</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0%</a:t>
            </a:r>
            <a:r>
              <a:rPr sz="850" spc="-35" dirty="0">
                <a:solidFill>
                  <a:srgbClr val="333333"/>
                </a:solidFill>
                <a:latin typeface="Lucida Console"/>
                <a:cs typeface="Lucida Console"/>
              </a:rPr>
              <a:t> </a:t>
            </a:r>
            <a:r>
              <a:rPr sz="850" spc="15" dirty="0">
                <a:solidFill>
                  <a:srgbClr val="333333"/>
                </a:solidFill>
                <a:latin typeface="Lucida Console"/>
                <a:cs typeface="Lucida Console"/>
              </a:rPr>
              <a:t>/dev/shmtmpfs</a:t>
            </a:r>
            <a:endParaRPr sz="850">
              <a:latin typeface="Lucida Console"/>
              <a:cs typeface="Lucida Console"/>
            </a:endParaRPr>
          </a:p>
        </p:txBody>
      </p:sp>
      <p:sp>
        <p:nvSpPr>
          <p:cNvPr id="38" name="object 38"/>
          <p:cNvSpPr txBox="1"/>
          <p:nvPr/>
        </p:nvSpPr>
        <p:spPr>
          <a:xfrm>
            <a:off x="4026020" y="8582709"/>
            <a:ext cx="123507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0%</a:t>
            </a:r>
            <a:r>
              <a:rPr sz="850" spc="-40" dirty="0">
                <a:solidFill>
                  <a:srgbClr val="333333"/>
                </a:solidFill>
                <a:latin typeface="Lucida Console"/>
                <a:cs typeface="Lucida Console"/>
              </a:rPr>
              <a:t> </a:t>
            </a:r>
            <a:r>
              <a:rPr sz="850" spc="15" dirty="0">
                <a:solidFill>
                  <a:srgbClr val="333333"/>
                </a:solidFill>
                <a:latin typeface="Lucida Console"/>
                <a:cs typeface="Lucida Console"/>
              </a:rPr>
              <a:t>/devtmpfs</a:t>
            </a:r>
            <a:endParaRPr sz="850">
              <a:latin typeface="Lucida Console"/>
              <a:cs typeface="Lucida Console"/>
            </a:endParaRPr>
          </a:p>
          <a:p>
            <a:pPr marL="146685">
              <a:lnSpc>
                <a:spcPct val="100000"/>
              </a:lnSpc>
              <a:spcBef>
                <a:spcPts val="330"/>
              </a:spcBef>
              <a:tabLst>
                <a:tab pos="549910" algn="l"/>
                <a:tab pos="952500" algn="l"/>
              </a:tabLst>
            </a:pPr>
            <a:r>
              <a:rPr sz="850" spc="15" dirty="0">
                <a:solidFill>
                  <a:srgbClr val="333333"/>
                </a:solidFill>
                <a:latin typeface="Lucida Console"/>
                <a:cs typeface="Lucida Console"/>
              </a:rPr>
              <a:t>984M	9.6M	974M</a:t>
            </a:r>
            <a:endParaRPr sz="850">
              <a:latin typeface="Lucida Console"/>
              <a:cs typeface="Lucida Console"/>
            </a:endParaRPr>
          </a:p>
        </p:txBody>
      </p:sp>
      <p:sp>
        <p:nvSpPr>
          <p:cNvPr id="39" name="object 39"/>
          <p:cNvSpPr txBox="1"/>
          <p:nvPr/>
        </p:nvSpPr>
        <p:spPr>
          <a:xfrm>
            <a:off x="5436702" y="8582709"/>
            <a:ext cx="899160" cy="368935"/>
          </a:xfrm>
          <a:prstGeom prst="rect">
            <a:avLst/>
          </a:prstGeom>
        </p:spPr>
        <p:txBody>
          <a:bodyPr vert="horz" wrap="square" lIns="0" tIns="53975" rIns="0" bIns="0" rtlCol="0">
            <a:spAutoFit/>
          </a:bodyPr>
          <a:lstStyle/>
          <a:p>
            <a:pPr marL="617220">
              <a:lnSpc>
                <a:spcPct val="100000"/>
              </a:lnSpc>
              <a:spcBef>
                <a:spcPts val="425"/>
              </a:spcBef>
            </a:pPr>
            <a:r>
              <a:rPr sz="850" spc="15" dirty="0">
                <a:solidFill>
                  <a:srgbClr val="333333"/>
                </a:solidFill>
                <a:latin typeface="Lucida Console"/>
                <a:cs typeface="Lucida Console"/>
              </a:rPr>
              <a:t>984M</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a:t>
            </a:r>
            <a:r>
              <a:rPr sz="850" spc="-40" dirty="0">
                <a:solidFill>
                  <a:srgbClr val="333333"/>
                </a:solidFill>
                <a:latin typeface="Lucida Console"/>
                <a:cs typeface="Lucida Console"/>
              </a:rPr>
              <a:t> </a:t>
            </a:r>
            <a:r>
              <a:rPr sz="850" spc="15" dirty="0">
                <a:solidFill>
                  <a:srgbClr val="333333"/>
                </a:solidFill>
                <a:latin typeface="Lucida Console"/>
                <a:cs typeface="Lucida Console"/>
              </a:rPr>
              <a:t>/runtmpfs</a:t>
            </a:r>
            <a:endParaRPr sz="850">
              <a:latin typeface="Lucida Console"/>
              <a:cs typeface="Lucida Console"/>
            </a:endParaRPr>
          </a:p>
        </p:txBody>
      </p:sp>
      <p:sp>
        <p:nvSpPr>
          <p:cNvPr id="40" name="object 40"/>
          <p:cNvSpPr txBox="1"/>
          <p:nvPr/>
        </p:nvSpPr>
        <p:spPr>
          <a:xfrm>
            <a:off x="3219916" y="8963480"/>
            <a:ext cx="2981325" cy="159385"/>
          </a:xfrm>
          <a:prstGeom prst="rect">
            <a:avLst/>
          </a:prstGeom>
        </p:spPr>
        <p:txBody>
          <a:bodyPr vert="horz" wrap="square" lIns="0" tIns="15875" rIns="0" bIns="0" rtlCol="0">
            <a:spAutoFit/>
          </a:bodyPr>
          <a:lstStyle/>
          <a:p>
            <a:pPr marL="12700">
              <a:lnSpc>
                <a:spcPct val="100000"/>
              </a:lnSpc>
              <a:spcBef>
                <a:spcPts val="125"/>
              </a:spcBef>
              <a:tabLst>
                <a:tab pos="2766695" algn="l"/>
              </a:tabLst>
            </a:pPr>
            <a:r>
              <a:rPr sz="850" spc="15" dirty="0">
                <a:solidFill>
                  <a:srgbClr val="333333"/>
                </a:solidFill>
                <a:latin typeface="Lucida Console"/>
                <a:cs typeface="Lucida Console"/>
              </a:rPr>
              <a:t>0% /sys/fs/cgroup/dev/mapper/rhel-root</a:t>
            </a:r>
            <a:r>
              <a:rPr sz="850" dirty="0">
                <a:solidFill>
                  <a:srgbClr val="333333"/>
                </a:solidFill>
                <a:latin typeface="Lucida Console"/>
                <a:cs typeface="Lucida Console"/>
              </a:rPr>
              <a:t>	</a:t>
            </a:r>
            <a:r>
              <a:rPr sz="850" spc="15" dirty="0">
                <a:solidFill>
                  <a:srgbClr val="333333"/>
                </a:solidFill>
                <a:latin typeface="Lucida Console"/>
                <a:cs typeface="Lucida Console"/>
              </a:rPr>
              <a:t>17G</a:t>
            </a:r>
            <a:endParaRPr sz="850">
              <a:latin typeface="Lucida Console"/>
              <a:cs typeface="Lucida Console"/>
            </a:endParaRPr>
          </a:p>
        </p:txBody>
      </p:sp>
      <p:sp>
        <p:nvSpPr>
          <p:cNvPr id="41" name="object 41"/>
          <p:cNvSpPr txBox="1"/>
          <p:nvPr/>
        </p:nvSpPr>
        <p:spPr>
          <a:xfrm>
            <a:off x="1070306" y="8582709"/>
            <a:ext cx="697230" cy="711835"/>
          </a:xfrm>
          <a:prstGeom prst="rect">
            <a:avLst/>
          </a:prstGeom>
        </p:spPr>
        <p:txBody>
          <a:bodyPr vert="horz" wrap="square" lIns="0" tIns="12065" rIns="0" bIns="0" rtlCol="0">
            <a:spAutoFit/>
          </a:bodyPr>
          <a:lstStyle/>
          <a:p>
            <a:pPr marL="146685" marR="5080" indent="-134620">
              <a:lnSpc>
                <a:spcPct val="132400"/>
              </a:lnSpc>
              <a:spcBef>
                <a:spcPts val="95"/>
              </a:spcBef>
              <a:tabLst>
                <a:tab pos="347980" algn="l"/>
              </a:tabLst>
            </a:pPr>
            <a:r>
              <a:rPr sz="850" spc="15" dirty="0">
                <a:solidFill>
                  <a:srgbClr val="333333"/>
                </a:solidFill>
                <a:latin typeface="Lucida Console"/>
                <a:cs typeface="Lucida Console"/>
              </a:rPr>
              <a:t>ondevtmpfs  </a:t>
            </a:r>
            <a:r>
              <a:rPr sz="850" dirty="0">
                <a:solidFill>
                  <a:srgbClr val="333333"/>
                </a:solidFill>
                <a:latin typeface="Lucida Console"/>
                <a:cs typeface="Lucida Console"/>
              </a:rPr>
              <a:t> </a:t>
            </a:r>
            <a:r>
              <a:rPr sz="850" spc="15" dirty="0">
                <a:solidFill>
                  <a:srgbClr val="333333"/>
                </a:solidFill>
                <a:latin typeface="Lucida Console"/>
                <a:cs typeface="Lucida Console"/>
              </a:rPr>
              <a:t>0	984M</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tabLst>
                <a:tab pos="482600" algn="l"/>
              </a:tabLst>
            </a:pPr>
            <a:r>
              <a:rPr sz="850" spc="15" dirty="0">
                <a:solidFill>
                  <a:srgbClr val="333333"/>
                </a:solidFill>
                <a:latin typeface="Lucida Console"/>
                <a:cs typeface="Lucida Console"/>
              </a:rPr>
              <a:t>3.9G	14G</a:t>
            </a:r>
            <a:endParaRPr sz="850">
              <a:latin typeface="Lucida Console"/>
              <a:cs typeface="Lucida Console"/>
            </a:endParaRPr>
          </a:p>
        </p:txBody>
      </p:sp>
      <p:sp>
        <p:nvSpPr>
          <p:cNvPr id="42" name="object 42"/>
          <p:cNvSpPr txBox="1"/>
          <p:nvPr/>
        </p:nvSpPr>
        <p:spPr>
          <a:xfrm>
            <a:off x="1876410" y="8925746"/>
            <a:ext cx="1167765" cy="368935"/>
          </a:xfrm>
          <a:prstGeom prst="rect">
            <a:avLst/>
          </a:prstGeom>
        </p:spPr>
        <p:txBody>
          <a:bodyPr vert="horz" wrap="square" lIns="0" tIns="53975" rIns="0" bIns="0" rtlCol="0">
            <a:spAutoFit/>
          </a:bodyPr>
          <a:lstStyle/>
          <a:p>
            <a:pPr marL="79375">
              <a:lnSpc>
                <a:spcPct val="100000"/>
              </a:lnSpc>
              <a:spcBef>
                <a:spcPts val="425"/>
              </a:spcBef>
              <a:tabLst>
                <a:tab pos="683895" algn="l"/>
                <a:tab pos="885825" algn="l"/>
              </a:tabLst>
            </a:pPr>
            <a:r>
              <a:rPr sz="850" spc="15" dirty="0">
                <a:solidFill>
                  <a:srgbClr val="333333"/>
                </a:solidFill>
                <a:latin typeface="Lucida Console"/>
                <a:cs typeface="Lucida Console"/>
              </a:rPr>
              <a:t>984M	0	984M</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23%</a:t>
            </a:r>
            <a:r>
              <a:rPr sz="850" spc="-40" dirty="0">
                <a:solidFill>
                  <a:srgbClr val="333333"/>
                </a:solidFill>
                <a:latin typeface="Lucida Console"/>
                <a:cs typeface="Lucida Console"/>
              </a:rPr>
              <a:t> </a:t>
            </a:r>
            <a:r>
              <a:rPr sz="850" spc="15" dirty="0">
                <a:solidFill>
                  <a:srgbClr val="333333"/>
                </a:solidFill>
                <a:latin typeface="Lucida Console"/>
                <a:cs typeface="Lucida Console"/>
              </a:rPr>
              <a:t>//dev/sr0</a:t>
            </a:r>
            <a:endParaRPr sz="850">
              <a:latin typeface="Lucida Console"/>
              <a:cs typeface="Lucida Console"/>
            </a:endParaRPr>
          </a:p>
        </p:txBody>
      </p:sp>
      <p:sp>
        <p:nvSpPr>
          <p:cNvPr id="43" name="object 43"/>
          <p:cNvSpPr txBox="1"/>
          <p:nvPr/>
        </p:nvSpPr>
        <p:spPr>
          <a:xfrm>
            <a:off x="3354267" y="9097264"/>
            <a:ext cx="764540" cy="368935"/>
          </a:xfrm>
          <a:prstGeom prst="rect">
            <a:avLst/>
          </a:prstGeom>
        </p:spPr>
        <p:txBody>
          <a:bodyPr vert="horz" wrap="square" lIns="0" tIns="53975" rIns="0" bIns="0" rtlCol="0">
            <a:spAutoFit/>
          </a:bodyPr>
          <a:lstStyle/>
          <a:p>
            <a:pPr marL="415290">
              <a:lnSpc>
                <a:spcPct val="100000"/>
              </a:lnSpc>
              <a:spcBef>
                <a:spcPts val="425"/>
              </a:spcBef>
            </a:pPr>
            <a:r>
              <a:rPr sz="850" spc="15" dirty="0">
                <a:solidFill>
                  <a:srgbClr val="333333"/>
                </a:solidFill>
                <a:latin typeface="Lucida Console"/>
                <a:cs typeface="Lucida Console"/>
              </a:rPr>
              <a:t>6.7G</a:t>
            </a:r>
            <a:endParaRPr sz="850">
              <a:latin typeface="Lucida Console"/>
              <a:cs typeface="Lucida Console"/>
            </a:endParaRPr>
          </a:p>
          <a:p>
            <a:pPr marL="12700">
              <a:lnSpc>
                <a:spcPct val="100000"/>
              </a:lnSpc>
              <a:spcBef>
                <a:spcPts val="330"/>
              </a:spcBef>
              <a:tabLst>
                <a:tab pos="482600" algn="l"/>
              </a:tabLst>
            </a:pPr>
            <a:r>
              <a:rPr sz="850" spc="15" dirty="0">
                <a:solidFill>
                  <a:srgbClr val="333333"/>
                </a:solidFill>
                <a:latin typeface="Lucida Console"/>
                <a:cs typeface="Lucida Console"/>
              </a:rPr>
              <a:t>1014M	152M</a:t>
            </a:r>
            <a:endParaRPr sz="850">
              <a:latin typeface="Lucida Console"/>
              <a:cs typeface="Lucida Console"/>
            </a:endParaRPr>
          </a:p>
        </p:txBody>
      </p:sp>
      <p:sp>
        <p:nvSpPr>
          <p:cNvPr id="44" name="object 44"/>
          <p:cNvSpPr txBox="1"/>
          <p:nvPr/>
        </p:nvSpPr>
        <p:spPr>
          <a:xfrm>
            <a:off x="4160371" y="9097264"/>
            <a:ext cx="36131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6.7G</a:t>
            </a:r>
            <a:endParaRPr sz="850">
              <a:latin typeface="Lucida Console"/>
              <a:cs typeface="Lucida Console"/>
            </a:endParaRPr>
          </a:p>
          <a:p>
            <a:pPr marL="79375">
              <a:lnSpc>
                <a:spcPct val="100000"/>
              </a:lnSpc>
              <a:spcBef>
                <a:spcPts val="330"/>
              </a:spcBef>
            </a:pPr>
            <a:r>
              <a:rPr sz="850" spc="15" dirty="0">
                <a:solidFill>
                  <a:srgbClr val="333333"/>
                </a:solidFill>
                <a:latin typeface="Lucida Console"/>
                <a:cs typeface="Lucida Console"/>
              </a:rPr>
              <a:t>863M</a:t>
            </a:r>
            <a:endParaRPr sz="850">
              <a:latin typeface="Lucida Console"/>
              <a:cs typeface="Lucida Console"/>
            </a:endParaRPr>
          </a:p>
        </p:txBody>
      </p:sp>
      <p:sp>
        <p:nvSpPr>
          <p:cNvPr id="45" name="object 45"/>
          <p:cNvSpPr txBox="1"/>
          <p:nvPr/>
        </p:nvSpPr>
        <p:spPr>
          <a:xfrm>
            <a:off x="1070306" y="9268783"/>
            <a:ext cx="1436370" cy="368935"/>
          </a:xfrm>
          <a:prstGeom prst="rect">
            <a:avLst/>
          </a:prstGeom>
        </p:spPr>
        <p:txBody>
          <a:bodyPr vert="horz" wrap="square" lIns="0" tIns="12065" rIns="0" bIns="0" rtlCol="0">
            <a:spAutoFit/>
          </a:bodyPr>
          <a:lstStyle/>
          <a:p>
            <a:pPr marL="213995" marR="5080" indent="-201930">
              <a:lnSpc>
                <a:spcPct val="132400"/>
              </a:lnSpc>
              <a:spcBef>
                <a:spcPts val="95"/>
              </a:spcBef>
              <a:tabLst>
                <a:tab pos="683895" algn="l"/>
                <a:tab pos="1019810" algn="l"/>
              </a:tabLst>
            </a:pPr>
            <a:r>
              <a:rPr sz="850" spc="15" dirty="0">
                <a:solidFill>
                  <a:srgbClr val="333333"/>
                </a:solidFill>
                <a:latin typeface="Lucida Console"/>
                <a:cs typeface="Lucida Console"/>
              </a:rPr>
              <a:t>/media/cdrom/dev/sda1  197M	16K	197M</a:t>
            </a:r>
            <a:endParaRPr sz="850">
              <a:latin typeface="Lucida Console"/>
              <a:cs typeface="Lucida Console"/>
            </a:endParaRPr>
          </a:p>
        </p:txBody>
      </p:sp>
      <p:sp>
        <p:nvSpPr>
          <p:cNvPr id="46" name="object 46"/>
          <p:cNvSpPr txBox="1"/>
          <p:nvPr/>
        </p:nvSpPr>
        <p:spPr>
          <a:xfrm>
            <a:off x="4630598" y="9097264"/>
            <a:ext cx="1570990" cy="540385"/>
          </a:xfrm>
          <a:prstGeom prst="rect">
            <a:avLst/>
          </a:prstGeom>
        </p:spPr>
        <p:txBody>
          <a:bodyPr vert="horz" wrap="square" lIns="0" tIns="53975" rIns="0" bIns="0" rtlCol="0">
            <a:spAutoFit/>
          </a:bodyPr>
          <a:lstStyle/>
          <a:p>
            <a:pPr marL="146685">
              <a:lnSpc>
                <a:spcPct val="100000"/>
              </a:lnSpc>
              <a:spcBef>
                <a:spcPts val="425"/>
              </a:spcBef>
            </a:pPr>
            <a:r>
              <a:rPr sz="850" spc="15" dirty="0">
                <a:solidFill>
                  <a:srgbClr val="333333"/>
                </a:solidFill>
                <a:latin typeface="Lucida Console"/>
                <a:cs typeface="Lucida Console"/>
              </a:rPr>
              <a:t>0</a:t>
            </a:r>
            <a:r>
              <a:rPr sz="850" spc="-45" dirty="0">
                <a:solidFill>
                  <a:srgbClr val="333333"/>
                </a:solidFill>
                <a:latin typeface="Lucida Console"/>
                <a:cs typeface="Lucida Console"/>
              </a:rPr>
              <a:t> </a:t>
            </a:r>
            <a:r>
              <a:rPr sz="850" spc="15" dirty="0">
                <a:solidFill>
                  <a:srgbClr val="333333"/>
                </a:solidFill>
                <a:latin typeface="Lucida Console"/>
                <a:cs typeface="Lucida Console"/>
              </a:rPr>
              <a:t>100%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15%</a:t>
            </a:r>
            <a:r>
              <a:rPr sz="850" spc="-35" dirty="0">
                <a:solidFill>
                  <a:srgbClr val="333333"/>
                </a:solidFill>
                <a:latin typeface="Lucida Console"/>
                <a:cs typeface="Lucida Console"/>
              </a:rPr>
              <a:t> </a:t>
            </a:r>
            <a:r>
              <a:rPr sz="850" spc="15" dirty="0">
                <a:solidFill>
                  <a:srgbClr val="333333"/>
                </a:solidFill>
                <a:latin typeface="Lucida Console"/>
                <a:cs typeface="Lucida Console"/>
              </a:rPr>
              <a:t>/boottmpfs</a:t>
            </a:r>
            <a:endParaRPr sz="850">
              <a:latin typeface="Lucida Console"/>
              <a:cs typeface="Lucida Console"/>
            </a:endParaRPr>
          </a:p>
          <a:p>
            <a:pPr marL="482600">
              <a:lnSpc>
                <a:spcPct val="100000"/>
              </a:lnSpc>
              <a:spcBef>
                <a:spcPts val="330"/>
              </a:spcBef>
              <a:tabLst>
                <a:tab pos="885825" algn="l"/>
                <a:tab pos="1288415" algn="l"/>
              </a:tabLst>
            </a:pPr>
            <a:r>
              <a:rPr sz="850" spc="15" dirty="0">
                <a:solidFill>
                  <a:srgbClr val="333333"/>
                </a:solidFill>
                <a:latin typeface="Lucida Console"/>
                <a:cs typeface="Lucida Console"/>
              </a:rPr>
              <a:t>197M	3.5M	194M</a:t>
            </a:r>
            <a:endParaRPr sz="850">
              <a:latin typeface="Lucida Console"/>
              <a:cs typeface="Lucida Console"/>
            </a:endParaRPr>
          </a:p>
        </p:txBody>
      </p:sp>
      <p:sp>
        <p:nvSpPr>
          <p:cNvPr id="47" name="object 47"/>
          <p:cNvSpPr txBox="1"/>
          <p:nvPr/>
        </p:nvSpPr>
        <p:spPr>
          <a:xfrm>
            <a:off x="6377156" y="9478036"/>
            <a:ext cx="16002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2%</a:t>
            </a:r>
            <a:endParaRPr sz="850">
              <a:latin typeface="Lucida Console"/>
              <a:cs typeface="Lucida Console"/>
            </a:endParaRPr>
          </a:p>
        </p:txBody>
      </p:sp>
      <p:sp>
        <p:nvSpPr>
          <p:cNvPr id="48" name="object 48"/>
          <p:cNvSpPr txBox="1"/>
          <p:nvPr/>
        </p:nvSpPr>
        <p:spPr>
          <a:xfrm>
            <a:off x="2548163" y="9440302"/>
            <a:ext cx="150368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15" dirty="0">
                <a:solidFill>
                  <a:srgbClr val="333333"/>
                </a:solidFill>
                <a:latin typeface="Lucida Console"/>
                <a:cs typeface="Lucida Console"/>
              </a:rPr>
              <a:t>/run/user/42tmpfs</a:t>
            </a:r>
            <a:endParaRPr sz="850">
              <a:latin typeface="Lucida Console"/>
              <a:cs typeface="Lucida Console"/>
            </a:endParaRPr>
          </a:p>
          <a:p>
            <a:pPr marL="818515">
              <a:lnSpc>
                <a:spcPct val="100000"/>
              </a:lnSpc>
              <a:spcBef>
                <a:spcPts val="330"/>
              </a:spcBef>
              <a:tabLst>
                <a:tab pos="1288415" algn="l"/>
              </a:tabLst>
            </a:pPr>
            <a:r>
              <a:rPr sz="850" spc="15" dirty="0">
                <a:solidFill>
                  <a:srgbClr val="333333"/>
                </a:solidFill>
                <a:latin typeface="Lucida Console"/>
                <a:cs typeface="Lucida Console"/>
              </a:rPr>
              <a:t>2.0G	47M</a:t>
            </a:r>
            <a:endParaRPr sz="850">
              <a:latin typeface="Lucida Console"/>
              <a:cs typeface="Lucida Console"/>
            </a:endParaRPr>
          </a:p>
        </p:txBody>
      </p:sp>
      <p:sp>
        <p:nvSpPr>
          <p:cNvPr id="49" name="object 49"/>
          <p:cNvSpPr txBox="1"/>
          <p:nvPr/>
        </p:nvSpPr>
        <p:spPr>
          <a:xfrm>
            <a:off x="4160371" y="9649555"/>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2.0G</a:t>
            </a:r>
            <a:endParaRPr sz="850">
              <a:latin typeface="Lucida Console"/>
              <a:cs typeface="Lucida Console"/>
            </a:endParaRPr>
          </a:p>
        </p:txBody>
      </p:sp>
      <p:sp>
        <p:nvSpPr>
          <p:cNvPr id="50" name="object 50"/>
          <p:cNvSpPr txBox="1"/>
          <p:nvPr/>
        </p:nvSpPr>
        <p:spPr>
          <a:xfrm>
            <a:off x="4630598" y="9649555"/>
            <a:ext cx="190690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3%</a:t>
            </a:r>
            <a:r>
              <a:rPr sz="850" spc="-30" dirty="0">
                <a:solidFill>
                  <a:srgbClr val="333333"/>
                </a:solidFill>
                <a:latin typeface="Lucida Console"/>
                <a:cs typeface="Lucida Console"/>
              </a:rPr>
              <a:t> </a:t>
            </a:r>
            <a:r>
              <a:rPr sz="850" spc="15" dirty="0">
                <a:solidFill>
                  <a:srgbClr val="333333"/>
                </a:solidFill>
                <a:latin typeface="Lucida Console"/>
                <a:cs typeface="Lucida Console"/>
              </a:rPr>
              <a:t>/newFS/dev/mapper/storage</a:t>
            </a:r>
            <a:endParaRPr sz="850">
              <a:latin typeface="Lucida Console"/>
              <a:cs typeface="Lucida Console"/>
            </a:endParaRPr>
          </a:p>
        </p:txBody>
      </p:sp>
      <p:sp>
        <p:nvSpPr>
          <p:cNvPr id="51" name="object 51"/>
          <p:cNvSpPr txBox="1"/>
          <p:nvPr/>
        </p:nvSpPr>
        <p:spPr>
          <a:xfrm>
            <a:off x="1070306" y="9611821"/>
            <a:ext cx="1369060" cy="368935"/>
          </a:xfrm>
          <a:prstGeom prst="rect">
            <a:avLst/>
          </a:prstGeom>
        </p:spPr>
        <p:txBody>
          <a:bodyPr vert="horz" wrap="square" lIns="0" tIns="12065" rIns="0" bIns="0" rtlCol="0">
            <a:spAutoFit/>
          </a:bodyPr>
          <a:lstStyle/>
          <a:p>
            <a:pPr marL="213995" marR="5080" indent="-201930">
              <a:lnSpc>
                <a:spcPct val="132400"/>
              </a:lnSpc>
              <a:spcBef>
                <a:spcPts val="95"/>
              </a:spcBef>
              <a:tabLst>
                <a:tab pos="617220" algn="l"/>
                <a:tab pos="1019810" algn="l"/>
              </a:tabLst>
            </a:pPr>
            <a:r>
              <a:rPr sz="850" spc="15" dirty="0">
                <a:solidFill>
                  <a:srgbClr val="333333"/>
                </a:solidFill>
                <a:latin typeface="Lucida Console"/>
                <a:cs typeface="Lucida Console"/>
              </a:rPr>
              <a:t>/run/user/0/dev/sdb1  200G	2.4G	198G</a:t>
            </a:r>
            <a:endParaRPr sz="850">
              <a:latin typeface="Lucida Console"/>
              <a:cs typeface="Lucida Console"/>
            </a:endParaRPr>
          </a:p>
        </p:txBody>
      </p:sp>
      <p:sp>
        <p:nvSpPr>
          <p:cNvPr id="52" name="object 52"/>
          <p:cNvSpPr txBox="1"/>
          <p:nvPr/>
        </p:nvSpPr>
        <p:spPr>
          <a:xfrm>
            <a:off x="2548163" y="9821073"/>
            <a:ext cx="7645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2%</a:t>
            </a:r>
            <a:r>
              <a:rPr sz="850" spc="-55" dirty="0">
                <a:solidFill>
                  <a:srgbClr val="333333"/>
                </a:solidFill>
                <a:latin typeface="Lucida Console"/>
                <a:cs typeface="Lucida Console"/>
              </a:rPr>
              <a:t> </a:t>
            </a:r>
            <a:r>
              <a:rPr sz="850" spc="15" dirty="0">
                <a:solidFill>
                  <a:srgbClr val="333333"/>
                </a:solidFill>
                <a:latin typeface="Lucida Console"/>
                <a:cs typeface="Lucida Console"/>
              </a:rPr>
              <a:t>/storage</a:t>
            </a:r>
            <a:endParaRPr sz="850">
              <a:latin typeface="Lucida Console"/>
              <a:cs typeface="Lucida Console"/>
            </a:endParaRPr>
          </a:p>
        </p:txBody>
      </p:sp>
      <p:sp>
        <p:nvSpPr>
          <p:cNvPr id="53" name="object 5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2"/>
              </a:rPr>
              <a:t>5/20</a:t>
            </a:r>
            <a:endParaRPr sz="800">
              <a:latin typeface="小哥哥网恋吗"/>
              <a:cs typeface="小哥哥网恋吗"/>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671"/>
            <a:ext cx="529463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第</a:t>
            </a:r>
            <a:r>
              <a:rPr sz="950" spc="55" dirty="0">
                <a:solidFill>
                  <a:srgbClr val="333333"/>
                </a:solidFill>
                <a:latin typeface="Trebuchet MS"/>
                <a:cs typeface="Trebuchet MS"/>
              </a:rPr>
              <a:t>4</a:t>
            </a:r>
            <a:r>
              <a:rPr sz="950" spc="25" dirty="0">
                <a:solidFill>
                  <a:srgbClr val="333333"/>
                </a:solidFill>
                <a:latin typeface="微软雅黑"/>
                <a:cs typeface="微软雅黑"/>
              </a:rPr>
              <a:t>步：随便复制来一个大文件，看看占用了多少容量，以及空间节省率</a:t>
            </a:r>
            <a:r>
              <a:rPr sz="950" spc="40" dirty="0">
                <a:solidFill>
                  <a:srgbClr val="333333"/>
                </a:solidFill>
                <a:latin typeface="Trebuchet MS"/>
                <a:cs typeface="Trebuchet MS"/>
              </a:rPr>
              <a:t>Space</a:t>
            </a:r>
            <a:r>
              <a:rPr sz="950" spc="-70" dirty="0">
                <a:solidFill>
                  <a:srgbClr val="333333"/>
                </a:solidFill>
                <a:latin typeface="Trebuchet MS"/>
                <a:cs typeface="Trebuchet MS"/>
              </a:rPr>
              <a:t> </a:t>
            </a:r>
            <a:r>
              <a:rPr sz="950" spc="40" dirty="0">
                <a:solidFill>
                  <a:srgbClr val="333333"/>
                </a:solidFill>
                <a:latin typeface="Trebuchet MS"/>
                <a:cs typeface="Trebuchet MS"/>
              </a:rPr>
              <a:t>saving</a:t>
            </a:r>
            <a:r>
              <a:rPr sz="950" spc="25" dirty="0">
                <a:solidFill>
                  <a:srgbClr val="333333"/>
                </a:solidFill>
                <a:latin typeface="微软雅黑"/>
                <a:cs typeface="微软雅黑"/>
              </a:rPr>
              <a:t>是多少呢？</a:t>
            </a:r>
            <a:endParaRPr sz="950">
              <a:latin typeface="微软雅黑"/>
              <a:cs typeface="微软雅黑"/>
            </a:endParaRPr>
          </a:p>
        </p:txBody>
      </p:sp>
      <p:grpSp>
        <p:nvGrpSpPr>
          <p:cNvPr id="3" name="object 3"/>
          <p:cNvGrpSpPr/>
          <p:nvPr/>
        </p:nvGrpSpPr>
        <p:grpSpPr>
          <a:xfrm>
            <a:off x="959124" y="701822"/>
            <a:ext cx="5651500" cy="1353185"/>
            <a:chOff x="959124" y="701822"/>
            <a:chExt cx="5651500" cy="1353185"/>
          </a:xfrm>
        </p:grpSpPr>
        <p:sp>
          <p:nvSpPr>
            <p:cNvPr id="4" name="object 4"/>
            <p:cNvSpPr/>
            <p:nvPr/>
          </p:nvSpPr>
          <p:spPr>
            <a:xfrm>
              <a:off x="963889" y="706587"/>
              <a:ext cx="5641975" cy="1343660"/>
            </a:xfrm>
            <a:custGeom>
              <a:avLst/>
              <a:gdLst/>
              <a:ahLst/>
              <a:cxnLst/>
              <a:rect l="l" t="t" r="r" b="b"/>
              <a:pathLst>
                <a:path w="5641975" h="1343660">
                  <a:moveTo>
                    <a:pt x="5620752" y="1343611"/>
                  </a:moveTo>
                  <a:lnTo>
                    <a:pt x="20659" y="1343611"/>
                  </a:lnTo>
                  <a:lnTo>
                    <a:pt x="17629" y="1342982"/>
                  </a:lnTo>
                  <a:lnTo>
                    <a:pt x="0" y="1322951"/>
                  </a:lnTo>
                  <a:lnTo>
                    <a:pt x="0" y="1319825"/>
                  </a:lnTo>
                  <a:lnTo>
                    <a:pt x="0" y="20659"/>
                  </a:lnTo>
                  <a:lnTo>
                    <a:pt x="20659" y="0"/>
                  </a:lnTo>
                  <a:lnTo>
                    <a:pt x="5620752" y="0"/>
                  </a:lnTo>
                  <a:lnTo>
                    <a:pt x="5641421" y="20659"/>
                  </a:lnTo>
                  <a:lnTo>
                    <a:pt x="5641421" y="1322951"/>
                  </a:lnTo>
                  <a:lnTo>
                    <a:pt x="5623792" y="1342982"/>
                  </a:lnTo>
                  <a:lnTo>
                    <a:pt x="5620752" y="1343611"/>
                  </a:lnTo>
                  <a:close/>
                </a:path>
              </a:pathLst>
            </a:custGeom>
            <a:solidFill>
              <a:srgbClr val="F8F8F8"/>
            </a:solidFill>
          </p:spPr>
          <p:txBody>
            <a:bodyPr wrap="square" lIns="0" tIns="0" rIns="0" bIns="0" rtlCol="0"/>
            <a:lstStyle/>
            <a:p>
              <a:endParaRPr/>
            </a:p>
          </p:txBody>
        </p:sp>
        <p:sp>
          <p:nvSpPr>
            <p:cNvPr id="5" name="object 5"/>
            <p:cNvSpPr/>
            <p:nvPr/>
          </p:nvSpPr>
          <p:spPr>
            <a:xfrm>
              <a:off x="963889" y="706587"/>
              <a:ext cx="5641975" cy="1343660"/>
            </a:xfrm>
            <a:custGeom>
              <a:avLst/>
              <a:gdLst/>
              <a:ahLst/>
              <a:cxnLst/>
              <a:rect l="l" t="t" r="r" b="b"/>
              <a:pathLst>
                <a:path w="5641975" h="1343660">
                  <a:moveTo>
                    <a:pt x="0" y="1319825"/>
                  </a:moveTo>
                  <a:lnTo>
                    <a:pt x="0" y="23823"/>
                  </a:lnTo>
                  <a:lnTo>
                    <a:pt x="0" y="20659"/>
                  </a:lnTo>
                  <a:lnTo>
                    <a:pt x="600" y="17610"/>
                  </a:lnTo>
                  <a:lnTo>
                    <a:pt x="1810" y="14665"/>
                  </a:lnTo>
                  <a:lnTo>
                    <a:pt x="3020" y="11721"/>
                  </a:lnTo>
                  <a:lnTo>
                    <a:pt x="4745" y="9157"/>
                  </a:lnTo>
                  <a:lnTo>
                    <a:pt x="6975" y="6956"/>
                  </a:lnTo>
                  <a:lnTo>
                    <a:pt x="9214" y="4688"/>
                  </a:lnTo>
                  <a:lnTo>
                    <a:pt x="11787" y="2982"/>
                  </a:lnTo>
                  <a:lnTo>
                    <a:pt x="14703" y="1753"/>
                  </a:lnTo>
                  <a:lnTo>
                    <a:pt x="17629" y="600"/>
                  </a:lnTo>
                  <a:lnTo>
                    <a:pt x="20659" y="0"/>
                  </a:lnTo>
                  <a:lnTo>
                    <a:pt x="23823" y="0"/>
                  </a:lnTo>
                  <a:lnTo>
                    <a:pt x="5617597" y="0"/>
                  </a:lnTo>
                  <a:lnTo>
                    <a:pt x="5620752" y="0"/>
                  </a:lnTo>
                  <a:lnTo>
                    <a:pt x="5623792" y="600"/>
                  </a:lnTo>
                  <a:lnTo>
                    <a:pt x="5626717" y="1753"/>
                  </a:lnTo>
                  <a:lnTo>
                    <a:pt x="5629633" y="2982"/>
                  </a:lnTo>
                  <a:lnTo>
                    <a:pt x="5632206" y="4688"/>
                  </a:lnTo>
                  <a:lnTo>
                    <a:pt x="5634446" y="6956"/>
                  </a:lnTo>
                  <a:lnTo>
                    <a:pt x="5636675" y="9157"/>
                  </a:lnTo>
                  <a:lnTo>
                    <a:pt x="5638400" y="11721"/>
                  </a:lnTo>
                  <a:lnTo>
                    <a:pt x="5639610" y="14627"/>
                  </a:lnTo>
                  <a:lnTo>
                    <a:pt x="5640821" y="17572"/>
                  </a:lnTo>
                  <a:lnTo>
                    <a:pt x="5641421" y="20659"/>
                  </a:lnTo>
                  <a:lnTo>
                    <a:pt x="5641421" y="23823"/>
                  </a:lnTo>
                  <a:lnTo>
                    <a:pt x="5641421" y="1319825"/>
                  </a:lnTo>
                  <a:lnTo>
                    <a:pt x="5641421" y="1322951"/>
                  </a:lnTo>
                  <a:lnTo>
                    <a:pt x="5640821" y="1325972"/>
                  </a:lnTo>
                  <a:lnTo>
                    <a:pt x="5639610" y="1328869"/>
                  </a:lnTo>
                  <a:lnTo>
                    <a:pt x="5638400" y="1331813"/>
                  </a:lnTo>
                  <a:lnTo>
                    <a:pt x="5617597" y="1343649"/>
                  </a:lnTo>
                  <a:lnTo>
                    <a:pt x="23823" y="1343649"/>
                  </a:lnTo>
                  <a:lnTo>
                    <a:pt x="1810" y="1328869"/>
                  </a:lnTo>
                  <a:lnTo>
                    <a:pt x="600" y="1325972"/>
                  </a:lnTo>
                  <a:lnTo>
                    <a:pt x="0" y="1322951"/>
                  </a:lnTo>
                  <a:lnTo>
                    <a:pt x="0" y="1319825"/>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787612"/>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531472"/>
            <a:ext cx="5651500" cy="838835"/>
            <a:chOff x="959124" y="2531472"/>
            <a:chExt cx="5651500" cy="838835"/>
          </a:xfrm>
        </p:grpSpPr>
        <p:sp>
          <p:nvSpPr>
            <p:cNvPr id="8" name="object 8"/>
            <p:cNvSpPr/>
            <p:nvPr/>
          </p:nvSpPr>
          <p:spPr>
            <a:xfrm>
              <a:off x="963889" y="2536237"/>
              <a:ext cx="5641975" cy="829310"/>
            </a:xfrm>
            <a:custGeom>
              <a:avLst/>
              <a:gdLst/>
              <a:ahLst/>
              <a:cxnLst/>
              <a:rect l="l" t="t" r="r" b="b"/>
              <a:pathLst>
                <a:path w="5641975" h="829310">
                  <a:moveTo>
                    <a:pt x="5620752" y="829022"/>
                  </a:moveTo>
                  <a:lnTo>
                    <a:pt x="20659" y="829022"/>
                  </a:lnTo>
                  <a:lnTo>
                    <a:pt x="17629" y="828431"/>
                  </a:lnTo>
                  <a:lnTo>
                    <a:pt x="0" y="808324"/>
                  </a:lnTo>
                  <a:lnTo>
                    <a:pt x="0" y="805236"/>
                  </a:lnTo>
                  <a:lnTo>
                    <a:pt x="0" y="20621"/>
                  </a:lnTo>
                  <a:lnTo>
                    <a:pt x="20659" y="0"/>
                  </a:lnTo>
                  <a:lnTo>
                    <a:pt x="5620752" y="0"/>
                  </a:lnTo>
                  <a:lnTo>
                    <a:pt x="5641421" y="20621"/>
                  </a:lnTo>
                  <a:lnTo>
                    <a:pt x="5641421" y="808324"/>
                  </a:lnTo>
                  <a:lnTo>
                    <a:pt x="5623792" y="828393"/>
                  </a:lnTo>
                  <a:lnTo>
                    <a:pt x="5620752" y="829022"/>
                  </a:lnTo>
                  <a:close/>
                </a:path>
              </a:pathLst>
            </a:custGeom>
            <a:solidFill>
              <a:srgbClr val="F8F8F8"/>
            </a:solidFill>
          </p:spPr>
          <p:txBody>
            <a:bodyPr wrap="square" lIns="0" tIns="0" rIns="0" bIns="0" rtlCol="0"/>
            <a:lstStyle/>
            <a:p>
              <a:endParaRPr/>
            </a:p>
          </p:txBody>
        </p:sp>
        <p:sp>
          <p:nvSpPr>
            <p:cNvPr id="9" name="object 9"/>
            <p:cNvSpPr/>
            <p:nvPr/>
          </p:nvSpPr>
          <p:spPr>
            <a:xfrm>
              <a:off x="963889" y="2536237"/>
              <a:ext cx="5641975" cy="829310"/>
            </a:xfrm>
            <a:custGeom>
              <a:avLst/>
              <a:gdLst/>
              <a:ahLst/>
              <a:cxnLst/>
              <a:rect l="l" t="t" r="r" b="b"/>
              <a:pathLst>
                <a:path w="5641975" h="829310">
                  <a:moveTo>
                    <a:pt x="0" y="805236"/>
                  </a:moveTo>
                  <a:lnTo>
                    <a:pt x="0" y="23823"/>
                  </a:lnTo>
                  <a:lnTo>
                    <a:pt x="0" y="20621"/>
                  </a:lnTo>
                  <a:lnTo>
                    <a:pt x="600" y="17572"/>
                  </a:lnTo>
                  <a:lnTo>
                    <a:pt x="1810" y="14627"/>
                  </a:lnTo>
                  <a:lnTo>
                    <a:pt x="3020" y="11721"/>
                  </a:lnTo>
                  <a:lnTo>
                    <a:pt x="4745" y="9157"/>
                  </a:lnTo>
                  <a:lnTo>
                    <a:pt x="6975" y="6956"/>
                  </a:lnTo>
                  <a:lnTo>
                    <a:pt x="9214" y="4726"/>
                  </a:lnTo>
                  <a:lnTo>
                    <a:pt x="11787" y="3011"/>
                  </a:lnTo>
                  <a:lnTo>
                    <a:pt x="14703" y="1782"/>
                  </a:lnTo>
                  <a:lnTo>
                    <a:pt x="17629" y="590"/>
                  </a:lnTo>
                  <a:lnTo>
                    <a:pt x="20659" y="0"/>
                  </a:lnTo>
                  <a:lnTo>
                    <a:pt x="23823" y="0"/>
                  </a:lnTo>
                  <a:lnTo>
                    <a:pt x="5617597" y="0"/>
                  </a:lnTo>
                  <a:lnTo>
                    <a:pt x="5620752" y="0"/>
                  </a:lnTo>
                  <a:lnTo>
                    <a:pt x="5623792" y="590"/>
                  </a:lnTo>
                  <a:lnTo>
                    <a:pt x="5626717" y="1782"/>
                  </a:lnTo>
                  <a:lnTo>
                    <a:pt x="5629633" y="3011"/>
                  </a:lnTo>
                  <a:lnTo>
                    <a:pt x="5632206" y="4726"/>
                  </a:lnTo>
                  <a:lnTo>
                    <a:pt x="5634446" y="6956"/>
                  </a:lnTo>
                  <a:lnTo>
                    <a:pt x="5636675" y="9157"/>
                  </a:lnTo>
                  <a:lnTo>
                    <a:pt x="5638400" y="11721"/>
                  </a:lnTo>
                  <a:lnTo>
                    <a:pt x="5639610" y="14627"/>
                  </a:lnTo>
                  <a:lnTo>
                    <a:pt x="5640821" y="17572"/>
                  </a:lnTo>
                  <a:lnTo>
                    <a:pt x="5641421" y="20621"/>
                  </a:lnTo>
                  <a:lnTo>
                    <a:pt x="5641421" y="23823"/>
                  </a:lnTo>
                  <a:lnTo>
                    <a:pt x="5641421" y="805236"/>
                  </a:lnTo>
                  <a:lnTo>
                    <a:pt x="5641421" y="808324"/>
                  </a:lnTo>
                  <a:lnTo>
                    <a:pt x="5640821" y="811345"/>
                  </a:lnTo>
                  <a:lnTo>
                    <a:pt x="5617597" y="829060"/>
                  </a:lnTo>
                  <a:lnTo>
                    <a:pt x="23823" y="829060"/>
                  </a:lnTo>
                  <a:lnTo>
                    <a:pt x="0" y="808324"/>
                  </a:lnTo>
                  <a:lnTo>
                    <a:pt x="0" y="80523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617262"/>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1" name="object 11"/>
          <p:cNvSpPr txBox="1"/>
          <p:nvPr/>
        </p:nvSpPr>
        <p:spPr>
          <a:xfrm>
            <a:off x="946424" y="2204321"/>
            <a:ext cx="4784725" cy="73406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嗯？效果不明显，再复制来一份，看看这次占用了多少空间：</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cp</a:t>
            </a:r>
            <a:r>
              <a:rPr sz="850" spc="10" dirty="0">
                <a:solidFill>
                  <a:srgbClr val="333333"/>
                </a:solidFill>
                <a:latin typeface="Lucida Console"/>
                <a:cs typeface="Lucida Console"/>
              </a:rPr>
              <a:t> </a:t>
            </a:r>
            <a:r>
              <a:rPr sz="850" spc="15" dirty="0">
                <a:solidFill>
                  <a:srgbClr val="333333"/>
                </a:solidFill>
                <a:latin typeface="Lucida Console"/>
                <a:cs typeface="Lucida Console"/>
              </a:rPr>
              <a:t>/media/cdrom/images/install.img</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/storage/rhel.img[root@linuxprobe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vdostats</a:t>
            </a:r>
            <a:r>
              <a:rPr sz="850" spc="20" dirty="0">
                <a:solidFill>
                  <a:srgbClr val="333333"/>
                </a:solidFill>
                <a:latin typeface="Lucida Console"/>
                <a:cs typeface="Lucida Console"/>
              </a:rPr>
              <a:t> </a:t>
            </a:r>
            <a:r>
              <a:rPr sz="850" spc="15" dirty="0">
                <a:solidFill>
                  <a:srgbClr val="333333"/>
                </a:solidFill>
                <a:latin typeface="Lucida Console"/>
                <a:cs typeface="Lucida Console"/>
              </a:rPr>
              <a:t>--human-readableDevice</a:t>
            </a:r>
            <a:endParaRPr sz="850">
              <a:latin typeface="Lucida Console"/>
              <a:cs typeface="Lucida Console"/>
            </a:endParaRPr>
          </a:p>
        </p:txBody>
      </p:sp>
      <p:grpSp>
        <p:nvGrpSpPr>
          <p:cNvPr id="12" name="object 12"/>
          <p:cNvGrpSpPr/>
          <p:nvPr/>
        </p:nvGrpSpPr>
        <p:grpSpPr>
          <a:xfrm>
            <a:off x="959124" y="4999594"/>
            <a:ext cx="5651500" cy="495934"/>
            <a:chOff x="959124" y="4999594"/>
            <a:chExt cx="5651500" cy="495934"/>
          </a:xfrm>
        </p:grpSpPr>
        <p:sp>
          <p:nvSpPr>
            <p:cNvPr id="13" name="object 13"/>
            <p:cNvSpPr/>
            <p:nvPr/>
          </p:nvSpPr>
          <p:spPr>
            <a:xfrm>
              <a:off x="963889" y="5004359"/>
              <a:ext cx="5641975" cy="486409"/>
            </a:xfrm>
            <a:custGeom>
              <a:avLst/>
              <a:gdLst/>
              <a:ahLst/>
              <a:cxnLst/>
              <a:rect l="l" t="t" r="r" b="b"/>
              <a:pathLst>
                <a:path w="5641975" h="486410">
                  <a:moveTo>
                    <a:pt x="5620752" y="485962"/>
                  </a:moveTo>
                  <a:lnTo>
                    <a:pt x="20659" y="485962"/>
                  </a:lnTo>
                  <a:lnTo>
                    <a:pt x="17629" y="485371"/>
                  </a:lnTo>
                  <a:lnTo>
                    <a:pt x="0" y="465302"/>
                  </a:lnTo>
                  <a:lnTo>
                    <a:pt x="0" y="462177"/>
                  </a:lnTo>
                  <a:lnTo>
                    <a:pt x="0" y="20621"/>
                  </a:lnTo>
                  <a:lnTo>
                    <a:pt x="20659" y="0"/>
                  </a:lnTo>
                  <a:lnTo>
                    <a:pt x="5620752" y="0"/>
                  </a:lnTo>
                  <a:lnTo>
                    <a:pt x="5641421" y="20621"/>
                  </a:lnTo>
                  <a:lnTo>
                    <a:pt x="5641421" y="465302"/>
                  </a:lnTo>
                  <a:lnTo>
                    <a:pt x="5623792" y="485371"/>
                  </a:lnTo>
                  <a:lnTo>
                    <a:pt x="5620752" y="485962"/>
                  </a:lnTo>
                  <a:close/>
                </a:path>
              </a:pathLst>
            </a:custGeom>
            <a:solidFill>
              <a:srgbClr val="F8F8F8"/>
            </a:solidFill>
          </p:spPr>
          <p:txBody>
            <a:bodyPr wrap="square" lIns="0" tIns="0" rIns="0" bIns="0" rtlCol="0"/>
            <a:lstStyle/>
            <a:p>
              <a:endParaRPr/>
            </a:p>
          </p:txBody>
        </p:sp>
        <p:sp>
          <p:nvSpPr>
            <p:cNvPr id="14" name="object 14"/>
            <p:cNvSpPr/>
            <p:nvPr/>
          </p:nvSpPr>
          <p:spPr>
            <a:xfrm>
              <a:off x="963889" y="5004359"/>
              <a:ext cx="5641975" cy="486409"/>
            </a:xfrm>
            <a:custGeom>
              <a:avLst/>
              <a:gdLst/>
              <a:ahLst/>
              <a:cxnLst/>
              <a:rect l="l" t="t" r="r" b="b"/>
              <a:pathLst>
                <a:path w="5641975" h="486410">
                  <a:moveTo>
                    <a:pt x="0" y="462177"/>
                  </a:moveTo>
                  <a:lnTo>
                    <a:pt x="0" y="23823"/>
                  </a:lnTo>
                  <a:lnTo>
                    <a:pt x="0" y="20621"/>
                  </a:lnTo>
                  <a:lnTo>
                    <a:pt x="600" y="17572"/>
                  </a:lnTo>
                  <a:lnTo>
                    <a:pt x="1810" y="14665"/>
                  </a:lnTo>
                  <a:lnTo>
                    <a:pt x="3020" y="11721"/>
                  </a:lnTo>
                  <a:lnTo>
                    <a:pt x="4745" y="9157"/>
                  </a:lnTo>
                  <a:lnTo>
                    <a:pt x="6975" y="6956"/>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688"/>
                  </a:lnTo>
                  <a:lnTo>
                    <a:pt x="5634446" y="6956"/>
                  </a:lnTo>
                  <a:lnTo>
                    <a:pt x="5636675" y="9157"/>
                  </a:lnTo>
                  <a:lnTo>
                    <a:pt x="5638400" y="11721"/>
                  </a:lnTo>
                  <a:lnTo>
                    <a:pt x="5639610" y="14665"/>
                  </a:lnTo>
                  <a:lnTo>
                    <a:pt x="5640821" y="17572"/>
                  </a:lnTo>
                  <a:lnTo>
                    <a:pt x="5641421" y="20621"/>
                  </a:lnTo>
                  <a:lnTo>
                    <a:pt x="5641421" y="23823"/>
                  </a:lnTo>
                  <a:lnTo>
                    <a:pt x="5641421" y="462177"/>
                  </a:lnTo>
                  <a:lnTo>
                    <a:pt x="5641421" y="465302"/>
                  </a:lnTo>
                  <a:lnTo>
                    <a:pt x="5640821" y="468323"/>
                  </a:lnTo>
                  <a:lnTo>
                    <a:pt x="5617597" y="486000"/>
                  </a:lnTo>
                  <a:lnTo>
                    <a:pt x="23823" y="486000"/>
                  </a:lnTo>
                  <a:lnTo>
                    <a:pt x="1810" y="471182"/>
                  </a:lnTo>
                  <a:lnTo>
                    <a:pt x="600" y="468323"/>
                  </a:lnTo>
                  <a:lnTo>
                    <a:pt x="0" y="465302"/>
                  </a:lnTo>
                  <a:lnTo>
                    <a:pt x="0" y="462177"/>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5085384"/>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6" name="object 16"/>
          <p:cNvGrpSpPr/>
          <p:nvPr/>
        </p:nvGrpSpPr>
        <p:grpSpPr>
          <a:xfrm>
            <a:off x="959124" y="6162184"/>
            <a:ext cx="5651500" cy="2382520"/>
            <a:chOff x="959124" y="6162184"/>
            <a:chExt cx="5651500" cy="2382520"/>
          </a:xfrm>
        </p:grpSpPr>
        <p:sp>
          <p:nvSpPr>
            <p:cNvPr id="17" name="object 17"/>
            <p:cNvSpPr/>
            <p:nvPr/>
          </p:nvSpPr>
          <p:spPr>
            <a:xfrm>
              <a:off x="963889" y="6166949"/>
              <a:ext cx="5641975" cy="2372995"/>
            </a:xfrm>
            <a:custGeom>
              <a:avLst/>
              <a:gdLst/>
              <a:ahLst/>
              <a:cxnLst/>
              <a:rect l="l" t="t" r="r" b="b"/>
              <a:pathLst>
                <a:path w="5641975" h="2372995">
                  <a:moveTo>
                    <a:pt x="5620752" y="2372789"/>
                  </a:moveTo>
                  <a:lnTo>
                    <a:pt x="20659" y="2372789"/>
                  </a:lnTo>
                  <a:lnTo>
                    <a:pt x="17629" y="2372160"/>
                  </a:lnTo>
                  <a:lnTo>
                    <a:pt x="0" y="2352129"/>
                  </a:lnTo>
                  <a:lnTo>
                    <a:pt x="0" y="2349004"/>
                  </a:lnTo>
                  <a:lnTo>
                    <a:pt x="0" y="20621"/>
                  </a:lnTo>
                  <a:lnTo>
                    <a:pt x="20659" y="0"/>
                  </a:lnTo>
                  <a:lnTo>
                    <a:pt x="5620752" y="0"/>
                  </a:lnTo>
                  <a:lnTo>
                    <a:pt x="5641421" y="20621"/>
                  </a:lnTo>
                  <a:lnTo>
                    <a:pt x="5641421" y="2352129"/>
                  </a:lnTo>
                  <a:lnTo>
                    <a:pt x="5623792" y="2372160"/>
                  </a:lnTo>
                  <a:lnTo>
                    <a:pt x="5620752" y="2372789"/>
                  </a:lnTo>
                  <a:close/>
                </a:path>
              </a:pathLst>
            </a:custGeom>
            <a:solidFill>
              <a:srgbClr val="F8F8F8"/>
            </a:solidFill>
          </p:spPr>
          <p:txBody>
            <a:bodyPr wrap="square" lIns="0" tIns="0" rIns="0" bIns="0" rtlCol="0"/>
            <a:lstStyle/>
            <a:p>
              <a:endParaRPr/>
            </a:p>
          </p:txBody>
        </p:sp>
        <p:sp>
          <p:nvSpPr>
            <p:cNvPr id="18" name="object 18"/>
            <p:cNvSpPr/>
            <p:nvPr/>
          </p:nvSpPr>
          <p:spPr>
            <a:xfrm>
              <a:off x="963889" y="6166949"/>
              <a:ext cx="5641975" cy="2372995"/>
            </a:xfrm>
            <a:custGeom>
              <a:avLst/>
              <a:gdLst/>
              <a:ahLst/>
              <a:cxnLst/>
              <a:rect l="l" t="t" r="r" b="b"/>
              <a:pathLst>
                <a:path w="5641975" h="2372995">
                  <a:moveTo>
                    <a:pt x="0" y="2349004"/>
                  </a:moveTo>
                  <a:lnTo>
                    <a:pt x="0" y="23823"/>
                  </a:lnTo>
                  <a:lnTo>
                    <a:pt x="0" y="20621"/>
                  </a:lnTo>
                  <a:lnTo>
                    <a:pt x="600" y="17534"/>
                  </a:lnTo>
                  <a:lnTo>
                    <a:pt x="1810" y="14589"/>
                  </a:lnTo>
                  <a:lnTo>
                    <a:pt x="3020" y="11721"/>
                  </a:lnTo>
                  <a:lnTo>
                    <a:pt x="4745" y="9157"/>
                  </a:lnTo>
                  <a:lnTo>
                    <a:pt x="6975" y="6927"/>
                  </a:lnTo>
                  <a:lnTo>
                    <a:pt x="9214" y="4650"/>
                  </a:lnTo>
                  <a:lnTo>
                    <a:pt x="11787" y="2944"/>
                  </a:lnTo>
                  <a:lnTo>
                    <a:pt x="14703" y="1753"/>
                  </a:lnTo>
                  <a:lnTo>
                    <a:pt x="17629" y="600"/>
                  </a:lnTo>
                  <a:lnTo>
                    <a:pt x="20659" y="0"/>
                  </a:lnTo>
                  <a:lnTo>
                    <a:pt x="23823" y="0"/>
                  </a:lnTo>
                  <a:lnTo>
                    <a:pt x="5617597" y="0"/>
                  </a:lnTo>
                  <a:lnTo>
                    <a:pt x="5620752" y="0"/>
                  </a:lnTo>
                  <a:lnTo>
                    <a:pt x="5623792" y="600"/>
                  </a:lnTo>
                  <a:lnTo>
                    <a:pt x="5626717" y="1753"/>
                  </a:lnTo>
                  <a:lnTo>
                    <a:pt x="5629633" y="2944"/>
                  </a:lnTo>
                  <a:lnTo>
                    <a:pt x="5632206" y="4650"/>
                  </a:lnTo>
                  <a:lnTo>
                    <a:pt x="5634446" y="6927"/>
                  </a:lnTo>
                  <a:lnTo>
                    <a:pt x="5636675" y="9157"/>
                  </a:lnTo>
                  <a:lnTo>
                    <a:pt x="5638400" y="11721"/>
                  </a:lnTo>
                  <a:lnTo>
                    <a:pt x="5639610" y="14627"/>
                  </a:lnTo>
                  <a:lnTo>
                    <a:pt x="5640821" y="17572"/>
                  </a:lnTo>
                  <a:lnTo>
                    <a:pt x="5641421" y="20621"/>
                  </a:lnTo>
                  <a:lnTo>
                    <a:pt x="5641421" y="23823"/>
                  </a:lnTo>
                  <a:lnTo>
                    <a:pt x="5641421" y="2349004"/>
                  </a:lnTo>
                  <a:lnTo>
                    <a:pt x="5641421" y="2352129"/>
                  </a:lnTo>
                  <a:lnTo>
                    <a:pt x="5640821" y="2355150"/>
                  </a:lnTo>
                  <a:lnTo>
                    <a:pt x="5639610" y="2358047"/>
                  </a:lnTo>
                  <a:lnTo>
                    <a:pt x="5638400" y="2360992"/>
                  </a:lnTo>
                  <a:lnTo>
                    <a:pt x="5617597" y="2372827"/>
                  </a:lnTo>
                  <a:lnTo>
                    <a:pt x="23823" y="2372827"/>
                  </a:lnTo>
                  <a:lnTo>
                    <a:pt x="1810" y="2358047"/>
                  </a:lnTo>
                  <a:lnTo>
                    <a:pt x="600" y="2355150"/>
                  </a:lnTo>
                  <a:lnTo>
                    <a:pt x="0" y="2352129"/>
                  </a:lnTo>
                  <a:lnTo>
                    <a:pt x="0" y="2349004"/>
                  </a:lnTo>
                  <a:close/>
                </a:path>
              </a:pathLst>
            </a:custGeom>
            <a:ln w="9529">
              <a:solidFill>
                <a:srgbClr val="E7EAEC"/>
              </a:solidFill>
            </a:ln>
          </p:spPr>
          <p:txBody>
            <a:bodyPr wrap="square" lIns="0" tIns="0" rIns="0" bIns="0" rtlCol="0"/>
            <a:lstStyle/>
            <a:p>
              <a:endParaRPr/>
            </a:p>
          </p:txBody>
        </p:sp>
        <p:sp>
          <p:nvSpPr>
            <p:cNvPr id="19" name="object 19"/>
            <p:cNvSpPr/>
            <p:nvPr/>
          </p:nvSpPr>
          <p:spPr>
            <a:xfrm>
              <a:off x="1006771" y="6247974"/>
              <a:ext cx="5556250" cy="2230120"/>
            </a:xfrm>
            <a:custGeom>
              <a:avLst/>
              <a:gdLst/>
              <a:ahLst/>
              <a:cxnLst/>
              <a:rect l="l" t="t" r="r" b="b"/>
              <a:pathLst>
                <a:path w="5556250" h="2230120">
                  <a:moveTo>
                    <a:pt x="5555656" y="2229886"/>
                  </a:moveTo>
                  <a:lnTo>
                    <a:pt x="0" y="2229886"/>
                  </a:lnTo>
                  <a:lnTo>
                    <a:pt x="0" y="0"/>
                  </a:lnTo>
                  <a:lnTo>
                    <a:pt x="5555656" y="0"/>
                  </a:lnTo>
                  <a:lnTo>
                    <a:pt x="5555656" y="2229886"/>
                  </a:lnTo>
                  <a:close/>
                </a:path>
              </a:pathLst>
            </a:custGeom>
            <a:solidFill>
              <a:srgbClr val="F8F8F8"/>
            </a:solidFill>
          </p:spPr>
          <p:txBody>
            <a:bodyPr wrap="square" lIns="0" tIns="0" rIns="0" bIns="0" rtlCol="0"/>
            <a:lstStyle/>
            <a:p>
              <a:endParaRPr/>
            </a:p>
          </p:txBody>
        </p:sp>
      </p:grpSp>
      <p:sp>
        <p:nvSpPr>
          <p:cNvPr id="20" name="object 20"/>
          <p:cNvSpPr txBox="1"/>
          <p:nvPr/>
        </p:nvSpPr>
        <p:spPr>
          <a:xfrm>
            <a:off x="946424" y="3477455"/>
            <a:ext cx="5669915" cy="3606165"/>
          </a:xfrm>
          <a:prstGeom prst="rect">
            <a:avLst/>
          </a:prstGeom>
        </p:spPr>
        <p:txBody>
          <a:bodyPr vert="horz" wrap="square" lIns="0" tIns="57785" rIns="0" bIns="0" rtlCol="0">
            <a:spAutoFit/>
          </a:bodyPr>
          <a:lstStyle/>
          <a:p>
            <a:pPr marL="12700">
              <a:lnSpc>
                <a:spcPct val="100000"/>
              </a:lnSpc>
              <a:spcBef>
                <a:spcPts val="455"/>
              </a:spcBef>
            </a:pPr>
            <a:r>
              <a:rPr sz="950" spc="25" dirty="0">
                <a:solidFill>
                  <a:srgbClr val="333333"/>
                </a:solidFill>
                <a:latin typeface="微软雅黑"/>
                <a:cs typeface="微软雅黑"/>
              </a:rPr>
              <a:t>是不是感觉很棒，原先</a:t>
            </a:r>
            <a:r>
              <a:rPr sz="950" spc="95" dirty="0">
                <a:solidFill>
                  <a:srgbClr val="333333"/>
                </a:solidFill>
                <a:latin typeface="Trebuchet MS"/>
                <a:cs typeface="Trebuchet MS"/>
              </a:rPr>
              <a:t>448M</a:t>
            </a:r>
            <a:r>
              <a:rPr sz="950" spc="25" dirty="0">
                <a:solidFill>
                  <a:srgbClr val="333333"/>
                </a:solidFill>
                <a:latin typeface="微软雅黑"/>
                <a:cs typeface="微软雅黑"/>
              </a:rPr>
              <a:t>的文件这次只占用了不到</a:t>
            </a:r>
            <a:r>
              <a:rPr sz="950" spc="95" dirty="0">
                <a:solidFill>
                  <a:srgbClr val="333333"/>
                </a:solidFill>
                <a:latin typeface="Trebuchet MS"/>
                <a:cs typeface="Trebuchet MS"/>
              </a:rPr>
              <a:t>100M</a:t>
            </a:r>
            <a:r>
              <a:rPr sz="950" spc="25" dirty="0">
                <a:solidFill>
                  <a:srgbClr val="333333"/>
                </a:solidFill>
                <a:latin typeface="微软雅黑"/>
                <a:cs typeface="微软雅黑"/>
              </a:rPr>
              <a:t>的容量，空间节省率也从</a:t>
            </a:r>
            <a:r>
              <a:rPr sz="950" spc="114" dirty="0">
                <a:solidFill>
                  <a:srgbClr val="333333"/>
                </a:solidFill>
                <a:latin typeface="Trebuchet MS"/>
                <a:cs typeface="Trebuchet MS"/>
              </a:rPr>
              <a:t>18%</a:t>
            </a:r>
            <a:r>
              <a:rPr sz="950" spc="25" dirty="0">
                <a:solidFill>
                  <a:srgbClr val="333333"/>
                </a:solidFill>
                <a:latin typeface="微软雅黑"/>
                <a:cs typeface="微软雅黑"/>
              </a:rPr>
              <a:t>提升到了</a:t>
            </a:r>
            <a:endParaRPr sz="950">
              <a:latin typeface="微软雅黑"/>
              <a:cs typeface="微软雅黑"/>
            </a:endParaRPr>
          </a:p>
          <a:p>
            <a:pPr marL="12700">
              <a:lnSpc>
                <a:spcPct val="100000"/>
              </a:lnSpc>
              <a:spcBef>
                <a:spcPts val="360"/>
              </a:spcBef>
            </a:pPr>
            <a:r>
              <a:rPr sz="950" spc="114" dirty="0">
                <a:solidFill>
                  <a:srgbClr val="333333"/>
                </a:solidFill>
                <a:latin typeface="Trebuchet MS"/>
                <a:cs typeface="Trebuchet MS"/>
              </a:rPr>
              <a:t>55%</a:t>
            </a:r>
            <a:r>
              <a:rPr sz="950" spc="25" dirty="0">
                <a:solidFill>
                  <a:srgbClr val="333333"/>
                </a:solidFill>
                <a:latin typeface="微软雅黑"/>
                <a:cs typeface="微软雅黑"/>
              </a:rPr>
              <a:t>。当然这还仅仅是两次操作而已，好处就已经如此明显了。</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第</a:t>
            </a:r>
            <a:r>
              <a:rPr sz="950" spc="55" dirty="0">
                <a:solidFill>
                  <a:srgbClr val="333333"/>
                </a:solidFill>
                <a:latin typeface="Trebuchet MS"/>
                <a:cs typeface="Trebuchet MS"/>
              </a:rPr>
              <a:t>5</a:t>
            </a:r>
            <a:r>
              <a:rPr sz="950" spc="25" dirty="0">
                <a:solidFill>
                  <a:srgbClr val="333333"/>
                </a:solidFill>
                <a:latin typeface="微软雅黑"/>
                <a:cs typeface="微软雅黑"/>
              </a:rPr>
              <a:t>步：将设备设置成永久挂载生效，一直提供服务。</a:t>
            </a:r>
            <a:endParaRPr sz="950">
              <a:latin typeface="微软雅黑"/>
              <a:cs typeface="微软雅黑"/>
            </a:endParaRPr>
          </a:p>
          <a:p>
            <a:pPr marL="12700" marR="5080">
              <a:lnSpc>
                <a:spcPct val="131600"/>
              </a:lnSpc>
              <a:spcBef>
                <a:spcPts val="825"/>
              </a:spcBef>
            </a:pPr>
            <a:r>
              <a:rPr sz="950" spc="90" dirty="0">
                <a:solidFill>
                  <a:srgbClr val="333333"/>
                </a:solidFill>
                <a:latin typeface="Trebuchet MS"/>
                <a:cs typeface="Trebuchet MS"/>
              </a:rPr>
              <a:t>VDO</a:t>
            </a:r>
            <a:r>
              <a:rPr sz="950" spc="25" dirty="0">
                <a:solidFill>
                  <a:srgbClr val="333333"/>
                </a:solidFill>
                <a:latin typeface="微软雅黑"/>
                <a:cs typeface="微软雅黑"/>
              </a:rPr>
              <a:t>设备卷创建后就会一直存在了，但需要手动的编辑</a:t>
            </a:r>
            <a:r>
              <a:rPr sz="950" spc="-15" dirty="0">
                <a:solidFill>
                  <a:srgbClr val="333333"/>
                </a:solidFill>
                <a:latin typeface="Trebuchet MS"/>
                <a:cs typeface="Trebuchet MS"/>
              </a:rPr>
              <a:t>/etc/fstab</a:t>
            </a:r>
            <a:r>
              <a:rPr sz="950" spc="20" dirty="0">
                <a:solidFill>
                  <a:srgbClr val="333333"/>
                </a:solidFill>
                <a:latin typeface="微软雅黑"/>
                <a:cs typeface="微软雅黑"/>
              </a:rPr>
              <a:t>文件后才能在下一次重启后自动挂载生 </a:t>
            </a:r>
            <a:r>
              <a:rPr sz="950" spc="25" dirty="0">
                <a:solidFill>
                  <a:srgbClr val="333333"/>
                </a:solidFill>
                <a:latin typeface="微软雅黑"/>
                <a:cs typeface="微软雅黑"/>
              </a:rPr>
              <a:t>效，为我们所用。对于这种逻辑存储设备，其实不太建议用</a:t>
            </a:r>
            <a:r>
              <a:rPr sz="950" spc="15" dirty="0">
                <a:solidFill>
                  <a:srgbClr val="333333"/>
                </a:solidFill>
                <a:latin typeface="Trebuchet MS"/>
                <a:cs typeface="Trebuchet MS"/>
              </a:rPr>
              <a:t>/dev/mapper/storage</a:t>
            </a:r>
            <a:r>
              <a:rPr sz="950" spc="25" dirty="0">
                <a:solidFill>
                  <a:srgbClr val="333333"/>
                </a:solidFill>
                <a:latin typeface="微软雅黑"/>
                <a:cs typeface="微软雅黑"/>
              </a:rPr>
              <a:t>作为设备名进行挂</a:t>
            </a:r>
            <a:endParaRPr sz="950">
              <a:latin typeface="微软雅黑"/>
              <a:cs typeface="微软雅黑"/>
            </a:endParaRPr>
          </a:p>
          <a:p>
            <a:pPr marL="12700">
              <a:lnSpc>
                <a:spcPct val="100000"/>
              </a:lnSpc>
              <a:spcBef>
                <a:spcPts val="360"/>
              </a:spcBef>
            </a:pPr>
            <a:r>
              <a:rPr sz="950" spc="25" dirty="0">
                <a:solidFill>
                  <a:srgbClr val="333333"/>
                </a:solidFill>
                <a:latin typeface="微软雅黑"/>
                <a:cs typeface="微软雅黑"/>
              </a:rPr>
              <a:t>载，不如试试前面所说的</a:t>
            </a:r>
            <a:r>
              <a:rPr sz="950" spc="80" dirty="0">
                <a:solidFill>
                  <a:srgbClr val="333333"/>
                </a:solidFill>
                <a:latin typeface="Trebuchet MS"/>
                <a:cs typeface="Trebuchet MS"/>
              </a:rPr>
              <a:t>UUID</a:t>
            </a:r>
            <a:r>
              <a:rPr sz="950" spc="25" dirty="0">
                <a:solidFill>
                  <a:srgbClr val="333333"/>
                </a:solidFill>
                <a:latin typeface="微软雅黑"/>
                <a:cs typeface="微软雅黑"/>
              </a:rPr>
              <a:t>唯一标识符吧？</a:t>
            </a:r>
            <a:endParaRPr sz="950">
              <a:latin typeface="微软雅黑"/>
              <a:cs typeface="微软雅黑"/>
            </a:endParaRPr>
          </a:p>
          <a:p>
            <a:pPr>
              <a:lnSpc>
                <a:spcPct val="100000"/>
              </a:lnSpc>
              <a:spcBef>
                <a:spcPts val="50"/>
              </a:spcBef>
            </a:pPr>
            <a:endParaRPr sz="900">
              <a:latin typeface="微软雅黑"/>
              <a:cs typeface="微软雅黑"/>
            </a:endParaRPr>
          </a:p>
          <a:p>
            <a:pPr marL="136525" marR="1024255">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blkid /dev/mapper/storage</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/dev/mapper/storage: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UUID="cd4e9f12-e16a-415c-ae76-8de069076713"</a:t>
            </a:r>
            <a:r>
              <a:rPr sz="850" spc="10" dirty="0">
                <a:solidFill>
                  <a:srgbClr val="333333"/>
                </a:solidFill>
                <a:latin typeface="Lucida Console"/>
                <a:cs typeface="Lucida Console"/>
              </a:rPr>
              <a:t> </a:t>
            </a:r>
            <a:r>
              <a:rPr sz="850" spc="15" dirty="0">
                <a:solidFill>
                  <a:srgbClr val="333333"/>
                </a:solidFill>
                <a:latin typeface="Lucida Console"/>
                <a:cs typeface="Lucida Console"/>
              </a:rPr>
              <a:t>TYPE="xfs"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0960">
              <a:lnSpc>
                <a:spcPct val="131600"/>
              </a:lnSpc>
            </a:pPr>
            <a:r>
              <a:rPr sz="950" spc="25" dirty="0">
                <a:solidFill>
                  <a:srgbClr val="333333"/>
                </a:solidFill>
                <a:latin typeface="微软雅黑"/>
                <a:cs typeface="微软雅黑"/>
              </a:rPr>
              <a:t>高高兴兴的打开</a:t>
            </a:r>
            <a:r>
              <a:rPr sz="950" spc="-15" dirty="0">
                <a:solidFill>
                  <a:srgbClr val="333333"/>
                </a:solidFill>
                <a:latin typeface="Trebuchet MS"/>
                <a:cs typeface="Trebuchet MS"/>
              </a:rPr>
              <a:t>/etc/fstab</a:t>
            </a:r>
            <a:r>
              <a:rPr sz="950" spc="25" dirty="0">
                <a:solidFill>
                  <a:srgbClr val="333333"/>
                </a:solidFill>
                <a:latin typeface="微软雅黑"/>
                <a:cs typeface="微软雅黑"/>
              </a:rPr>
              <a:t>文件，把对应的字段填写完整即可。建议再加上</a:t>
            </a:r>
            <a:r>
              <a:rPr sz="950" spc="15" dirty="0">
                <a:solidFill>
                  <a:srgbClr val="333333"/>
                </a:solidFill>
                <a:latin typeface="Trebuchet MS"/>
                <a:cs typeface="Trebuchet MS"/>
              </a:rPr>
              <a:t>_netdev</a:t>
            </a:r>
            <a:r>
              <a:rPr sz="950" spc="20" dirty="0">
                <a:solidFill>
                  <a:srgbClr val="333333"/>
                </a:solidFill>
                <a:latin typeface="微软雅黑"/>
                <a:cs typeface="微软雅黑"/>
              </a:rPr>
              <a:t>参数，代表等系统及 </a:t>
            </a:r>
            <a:r>
              <a:rPr sz="950" spc="25" dirty="0">
                <a:solidFill>
                  <a:srgbClr val="333333"/>
                </a:solidFill>
                <a:latin typeface="微软雅黑"/>
                <a:cs typeface="微软雅黑"/>
              </a:rPr>
              <a:t>网络都启动后再挂载</a:t>
            </a:r>
            <a:r>
              <a:rPr sz="950" spc="90" dirty="0">
                <a:solidFill>
                  <a:srgbClr val="333333"/>
                </a:solidFill>
                <a:latin typeface="Trebuchet MS"/>
                <a:cs typeface="Trebuchet MS"/>
              </a:rPr>
              <a:t>VDO</a:t>
            </a:r>
            <a:r>
              <a:rPr sz="950" spc="25" dirty="0">
                <a:solidFill>
                  <a:srgbClr val="333333"/>
                </a:solidFill>
                <a:latin typeface="微软雅黑"/>
                <a:cs typeface="微软雅黑"/>
              </a:rPr>
              <a:t>设备卷，保证万无一失。</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 vim</a:t>
            </a:r>
            <a:r>
              <a:rPr sz="850" spc="20" dirty="0">
                <a:solidFill>
                  <a:srgbClr val="333333"/>
                </a:solidFill>
                <a:latin typeface="Lucida Console"/>
                <a:cs typeface="Lucida Console"/>
              </a:rPr>
              <a:t> </a:t>
            </a:r>
            <a:r>
              <a:rPr sz="850" spc="15" dirty="0">
                <a:solidFill>
                  <a:srgbClr val="333333"/>
                </a:solidFill>
                <a:latin typeface="Lucida Console"/>
                <a:cs typeface="Lucida Console"/>
              </a:rPr>
              <a:t>/etc/fstab## /etc/fstab#</a:t>
            </a:r>
            <a:r>
              <a:rPr sz="850" spc="20" dirty="0">
                <a:solidFill>
                  <a:srgbClr val="333333"/>
                </a:solidFill>
                <a:latin typeface="Lucida Console"/>
                <a:cs typeface="Lucida Console"/>
              </a:rPr>
              <a:t> </a:t>
            </a:r>
            <a:r>
              <a:rPr sz="850" spc="15" dirty="0">
                <a:solidFill>
                  <a:srgbClr val="333333"/>
                </a:solidFill>
                <a:latin typeface="Lucida Console"/>
                <a:cs typeface="Lucida Console"/>
              </a:rPr>
              <a:t>Created by</a:t>
            </a:r>
            <a:r>
              <a:rPr sz="850" spc="20" dirty="0">
                <a:solidFill>
                  <a:srgbClr val="333333"/>
                </a:solidFill>
                <a:latin typeface="Lucida Console"/>
                <a:cs typeface="Lucida Console"/>
              </a:rPr>
              <a:t> </a:t>
            </a:r>
            <a:r>
              <a:rPr sz="850" spc="15" dirty="0">
                <a:solidFill>
                  <a:srgbClr val="333333"/>
                </a:solidFill>
                <a:latin typeface="Lucida Console"/>
                <a:cs typeface="Lucida Console"/>
              </a:rPr>
              <a:t>anaconda on</a:t>
            </a:r>
            <a:r>
              <a:rPr sz="850" spc="20" dirty="0">
                <a:solidFill>
                  <a:srgbClr val="333333"/>
                </a:solidFill>
                <a:latin typeface="Lucida Console"/>
                <a:cs typeface="Lucida Console"/>
              </a:rPr>
              <a:t> </a:t>
            </a:r>
            <a:r>
              <a:rPr sz="850" spc="15" dirty="0">
                <a:solidFill>
                  <a:srgbClr val="333333"/>
                </a:solidFill>
                <a:latin typeface="Lucida Console"/>
                <a:cs typeface="Lucida Console"/>
              </a:rPr>
              <a:t>Tue Jul</a:t>
            </a:r>
            <a:endParaRPr sz="850">
              <a:latin typeface="Lucida Console"/>
              <a:cs typeface="Lucida Console"/>
            </a:endParaRPr>
          </a:p>
          <a:p>
            <a:pPr marL="136525" marR="285750">
              <a:lnSpc>
                <a:spcPct val="132400"/>
              </a:lnSpc>
            </a:pPr>
            <a:r>
              <a:rPr sz="850" spc="15" dirty="0">
                <a:solidFill>
                  <a:srgbClr val="333333"/>
                </a:solidFill>
                <a:latin typeface="Lucida Console"/>
                <a:cs typeface="Lucida Console"/>
              </a:rPr>
              <a:t>21 05:03:40 2020##</a:t>
            </a:r>
            <a:r>
              <a:rPr sz="850" spc="20" dirty="0">
                <a:solidFill>
                  <a:srgbClr val="333333"/>
                </a:solidFill>
                <a:latin typeface="Lucida Console"/>
                <a:cs typeface="Lucida Console"/>
              </a:rPr>
              <a:t> </a:t>
            </a:r>
            <a:r>
              <a:rPr sz="850" spc="15" dirty="0">
                <a:solidFill>
                  <a:srgbClr val="333333"/>
                </a:solidFill>
                <a:latin typeface="Lucida Console"/>
                <a:cs typeface="Lucida Console"/>
              </a:rPr>
              <a:t>Accessible filesystems,</a:t>
            </a:r>
            <a:r>
              <a:rPr sz="850" spc="20" dirty="0">
                <a:solidFill>
                  <a:srgbClr val="333333"/>
                </a:solidFill>
                <a:latin typeface="Lucida Console"/>
                <a:cs typeface="Lucida Console"/>
              </a:rPr>
              <a:t> </a:t>
            </a:r>
            <a:r>
              <a:rPr sz="850" spc="15" dirty="0">
                <a:solidFill>
                  <a:srgbClr val="333333"/>
                </a:solidFill>
                <a:latin typeface="Lucida Console"/>
                <a:cs typeface="Lucida Console"/>
              </a:rPr>
              <a:t>by reference, are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maintained under </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'/dev/disk/'.# See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man pages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fstab(5), findfs(8),</a:t>
            </a:r>
            <a:r>
              <a:rPr sz="850" spc="20" dirty="0">
                <a:solidFill>
                  <a:srgbClr val="333333"/>
                </a:solidFill>
                <a:latin typeface="Lucida Console"/>
                <a:cs typeface="Lucida Console"/>
              </a:rPr>
              <a:t> </a:t>
            </a:r>
            <a:r>
              <a:rPr sz="850" spc="15" dirty="0">
                <a:solidFill>
                  <a:srgbClr val="333333"/>
                </a:solidFill>
                <a:latin typeface="Lucida Console"/>
                <a:cs typeface="Lucida Console"/>
              </a:rPr>
              <a:t>mount(8) and/or</a:t>
            </a:r>
            <a:r>
              <a:rPr sz="850" spc="20" dirty="0">
                <a:solidFill>
                  <a:srgbClr val="333333"/>
                </a:solidFill>
                <a:latin typeface="Lucida Console"/>
                <a:cs typeface="Lucida Console"/>
              </a:rPr>
              <a:t> </a:t>
            </a:r>
            <a:r>
              <a:rPr sz="850" spc="15" dirty="0">
                <a:solidFill>
                  <a:srgbClr val="333333"/>
                </a:solidFill>
                <a:latin typeface="Lucida Console"/>
                <a:cs typeface="Lucida Console"/>
              </a:rPr>
              <a:t>blkid(8) for </a:t>
            </a:r>
            <a:r>
              <a:rPr sz="850" spc="-495" dirty="0">
                <a:solidFill>
                  <a:srgbClr val="333333"/>
                </a:solidFill>
                <a:latin typeface="Lucida Console"/>
                <a:cs typeface="Lucida Console"/>
              </a:rPr>
              <a:t> </a:t>
            </a:r>
            <a:r>
              <a:rPr sz="850" spc="15" dirty="0">
                <a:solidFill>
                  <a:srgbClr val="333333"/>
                </a:solidFill>
                <a:latin typeface="Lucida Console"/>
                <a:cs typeface="Lucida Console"/>
              </a:rPr>
              <a:t>more info.## After</a:t>
            </a:r>
            <a:r>
              <a:rPr sz="850" spc="20" dirty="0">
                <a:solidFill>
                  <a:srgbClr val="333333"/>
                </a:solidFill>
                <a:latin typeface="Lucida Console"/>
                <a:cs typeface="Lucida Console"/>
              </a:rPr>
              <a:t> </a:t>
            </a:r>
            <a:r>
              <a:rPr sz="850" spc="15" dirty="0">
                <a:solidFill>
                  <a:srgbClr val="333333"/>
                </a:solidFill>
                <a:latin typeface="Lucida Console"/>
                <a:cs typeface="Lucida Console"/>
              </a:rPr>
              <a:t>editing this file,</a:t>
            </a:r>
            <a:r>
              <a:rPr sz="850" spc="20" dirty="0">
                <a:solidFill>
                  <a:srgbClr val="333333"/>
                </a:solidFill>
                <a:latin typeface="Lucida Console"/>
                <a:cs typeface="Lucida Console"/>
              </a:rPr>
              <a:t> </a:t>
            </a:r>
            <a:r>
              <a:rPr sz="850" spc="15" dirty="0">
                <a:solidFill>
                  <a:srgbClr val="333333"/>
                </a:solidFill>
                <a:latin typeface="Lucida Console"/>
                <a:cs typeface="Lucida Console"/>
              </a:rPr>
              <a:t>run 'systemctl daemon-reload'</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update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systemd# units generated from this file.#/dev/mapper/rhel-root</a:t>
            </a:r>
            <a:endParaRPr sz="850">
              <a:latin typeface="Lucida Console"/>
              <a:cs typeface="Lucida Console"/>
            </a:endParaRPr>
          </a:p>
        </p:txBody>
      </p:sp>
      <p:sp>
        <p:nvSpPr>
          <p:cNvPr id="39" name="object 39"/>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54</a:t>
            </a:fld>
            <a:endParaRPr sz="800">
              <a:latin typeface="小哥哥网恋吗"/>
              <a:cs typeface="小哥哥网恋吗"/>
            </a:endParaRPr>
          </a:p>
        </p:txBody>
      </p:sp>
      <p:sp>
        <p:nvSpPr>
          <p:cNvPr id="21" name="object 21"/>
          <p:cNvSpPr txBox="1"/>
          <p:nvPr/>
        </p:nvSpPr>
        <p:spPr>
          <a:xfrm>
            <a:off x="946424" y="8684331"/>
            <a:ext cx="5633085" cy="133667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Trebuchet MS"/>
                <a:cs typeface="Trebuchet MS"/>
              </a:rPr>
              <a:t>6.9</a:t>
            </a:r>
            <a:r>
              <a:rPr sz="950" b="1" spc="-35" dirty="0">
                <a:solidFill>
                  <a:srgbClr val="333333"/>
                </a:solidFill>
                <a:latin typeface="Trebuchet MS"/>
                <a:cs typeface="Trebuchet MS"/>
              </a:rPr>
              <a:t> </a:t>
            </a:r>
            <a:r>
              <a:rPr sz="950" b="1" spc="25" dirty="0">
                <a:solidFill>
                  <a:srgbClr val="333333"/>
                </a:solidFill>
                <a:latin typeface="微软雅黑"/>
                <a:cs typeface="微软雅黑"/>
              </a:rPr>
              <a:t>软硬方式链接</a:t>
            </a:r>
            <a:endParaRPr sz="950">
              <a:latin typeface="微软雅黑"/>
              <a:cs typeface="微软雅黑"/>
            </a:endParaRPr>
          </a:p>
          <a:p>
            <a:pPr marL="12700" marR="5080">
              <a:lnSpc>
                <a:spcPct val="131600"/>
              </a:lnSpc>
              <a:spcBef>
                <a:spcPts val="900"/>
              </a:spcBef>
            </a:pPr>
            <a:r>
              <a:rPr sz="950" spc="25" dirty="0">
                <a:solidFill>
                  <a:srgbClr val="333333"/>
                </a:solidFill>
                <a:latin typeface="微软雅黑"/>
                <a:cs typeface="微软雅黑"/>
              </a:rPr>
              <a:t>当引领大家学习完本章所有的硬盘管理知识之后，终于可以放心大胆地讲解</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系统中的</a:t>
            </a:r>
            <a:r>
              <a:rPr sz="950" spc="-160" dirty="0">
                <a:solidFill>
                  <a:srgbClr val="333333"/>
                </a:solidFill>
                <a:latin typeface="Trebuchet MS"/>
                <a:cs typeface="Trebuchet MS"/>
              </a:rPr>
              <a:t>“</a:t>
            </a:r>
            <a:r>
              <a:rPr sz="950" spc="25" dirty="0">
                <a:solidFill>
                  <a:srgbClr val="333333"/>
                </a:solidFill>
                <a:latin typeface="微软雅黑"/>
                <a:cs typeface="微软雅黑"/>
              </a:rPr>
              <a:t>快捷方式</a:t>
            </a:r>
            <a:r>
              <a:rPr sz="950" spc="-160" dirty="0">
                <a:solidFill>
                  <a:srgbClr val="333333"/>
                </a:solidFill>
                <a:latin typeface="Trebuchet MS"/>
                <a:cs typeface="Trebuchet MS"/>
              </a:rPr>
              <a:t>” </a:t>
            </a:r>
            <a:r>
              <a:rPr sz="950" spc="-155" dirty="0">
                <a:solidFill>
                  <a:srgbClr val="333333"/>
                </a:solidFill>
                <a:latin typeface="Trebuchet MS"/>
                <a:cs typeface="Trebuchet MS"/>
              </a:rPr>
              <a:t> </a:t>
            </a:r>
            <a:r>
              <a:rPr sz="950" spc="25" dirty="0">
                <a:solidFill>
                  <a:srgbClr val="333333"/>
                </a:solidFill>
                <a:latin typeface="微软雅黑"/>
                <a:cs typeface="微软雅黑"/>
              </a:rPr>
              <a:t>了。在</a:t>
            </a:r>
            <a:r>
              <a:rPr sz="950" spc="60" dirty="0">
                <a:solidFill>
                  <a:srgbClr val="333333"/>
                </a:solidFill>
                <a:latin typeface="Trebuchet MS"/>
                <a:cs typeface="Trebuchet MS"/>
              </a:rPr>
              <a:t>Windows</a:t>
            </a:r>
            <a:r>
              <a:rPr sz="950" spc="20" dirty="0">
                <a:solidFill>
                  <a:srgbClr val="333333"/>
                </a:solidFill>
                <a:latin typeface="微软雅黑"/>
                <a:cs typeface="微软雅黑"/>
              </a:rPr>
              <a:t>系统中，快捷方式就是指向原始文件的一个链接文件，可以让用户从不同的位置来访问 </a:t>
            </a:r>
            <a:r>
              <a:rPr sz="950" spc="25" dirty="0">
                <a:solidFill>
                  <a:srgbClr val="333333"/>
                </a:solidFill>
                <a:latin typeface="微软雅黑"/>
                <a:cs typeface="微软雅黑"/>
              </a:rPr>
              <a:t>原始的文件；原文件一旦被删除或剪切到其他地方后，会导致链接文件失效。但是，这个看似简单的东 西在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系统中可不太一样。</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系统中存在软链接和硬链接两种不同类型。</a:t>
            </a:r>
            <a:endParaRPr sz="950">
              <a:latin typeface="微软雅黑"/>
              <a:cs typeface="微软雅黑"/>
            </a:endParaRPr>
          </a:p>
        </p:txBody>
      </p:sp>
      <p:sp>
        <p:nvSpPr>
          <p:cNvPr id="22" name="object 22"/>
          <p:cNvSpPr txBox="1"/>
          <p:nvPr/>
        </p:nvSpPr>
        <p:spPr>
          <a:xfrm>
            <a:off x="1070306" y="740031"/>
            <a:ext cx="5265420" cy="88328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ls</a:t>
            </a:r>
            <a:r>
              <a:rPr sz="850" spc="20" dirty="0">
                <a:solidFill>
                  <a:srgbClr val="333333"/>
                </a:solidFill>
                <a:latin typeface="Lucida Console"/>
                <a:cs typeface="Lucida Console"/>
              </a:rPr>
              <a:t> </a:t>
            </a:r>
            <a:r>
              <a:rPr sz="850" spc="15" dirty="0">
                <a:solidFill>
                  <a:srgbClr val="333333"/>
                </a:solidFill>
                <a:latin typeface="Lucida Console"/>
                <a:cs typeface="Lucida Console"/>
              </a:rPr>
              <a:t>-lh</a:t>
            </a:r>
            <a:r>
              <a:rPr sz="850" spc="20" dirty="0">
                <a:solidFill>
                  <a:srgbClr val="333333"/>
                </a:solidFill>
                <a:latin typeface="Lucida Console"/>
                <a:cs typeface="Lucida Console"/>
              </a:rPr>
              <a:t> </a:t>
            </a:r>
            <a:r>
              <a:rPr sz="850" spc="15" dirty="0">
                <a:solidFill>
                  <a:srgbClr val="333333"/>
                </a:solidFill>
                <a:latin typeface="Lucida Console"/>
                <a:cs typeface="Lucida Console"/>
              </a:rPr>
              <a:t>/media/cdrom/images/install.img -r--r--r--.</a:t>
            </a:r>
            <a:r>
              <a:rPr sz="850" spc="20" dirty="0">
                <a:solidFill>
                  <a:srgbClr val="333333"/>
                </a:solidFill>
                <a:latin typeface="Lucida Console"/>
                <a:cs typeface="Lucida Console"/>
              </a:rPr>
              <a:t> </a:t>
            </a:r>
            <a:r>
              <a:rPr sz="850" spc="15" dirty="0">
                <a:solidFill>
                  <a:srgbClr val="333333"/>
                </a:solidFill>
                <a:latin typeface="Lucida Console"/>
                <a:cs typeface="Lucida Console"/>
              </a:rPr>
              <a:t>1</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 448M Apr</a:t>
            </a:r>
            <a:r>
              <a:rPr sz="850" spc="20" dirty="0">
                <a:solidFill>
                  <a:srgbClr val="333333"/>
                </a:solidFill>
                <a:latin typeface="Lucida Console"/>
                <a:cs typeface="Lucida Console"/>
              </a:rPr>
              <a:t> </a:t>
            </a:r>
            <a:r>
              <a:rPr sz="850" spc="15" dirty="0">
                <a:solidFill>
                  <a:srgbClr val="333333"/>
                </a:solidFill>
                <a:latin typeface="Lucida Console"/>
                <a:cs typeface="Lucida Console"/>
              </a:rPr>
              <a:t>4 2019</a:t>
            </a:r>
            <a:r>
              <a:rPr sz="850" spc="20" dirty="0">
                <a:solidFill>
                  <a:srgbClr val="333333"/>
                </a:solidFill>
                <a:latin typeface="Lucida Console"/>
                <a:cs typeface="Lucida Console"/>
              </a:rPr>
              <a:t> </a:t>
            </a:r>
            <a:r>
              <a:rPr sz="850" spc="15" dirty="0">
                <a:solidFill>
                  <a:srgbClr val="333333"/>
                </a:solidFill>
                <a:latin typeface="Lucida Console"/>
                <a:cs typeface="Lucida Console"/>
              </a:rPr>
              <a:t>/media/cdrom/images/install.img[root@linuxprobe ~]# cp</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/media/cdrom/images/install.img /storage/[root@linuxprobe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 ls</a:t>
            </a:r>
            <a:r>
              <a:rPr sz="850" spc="20" dirty="0">
                <a:solidFill>
                  <a:srgbClr val="333333"/>
                </a:solidFill>
                <a:latin typeface="Lucida Console"/>
                <a:cs typeface="Lucida Console"/>
              </a:rPr>
              <a:t> </a:t>
            </a:r>
            <a:r>
              <a:rPr sz="850" spc="15" dirty="0">
                <a:solidFill>
                  <a:srgbClr val="333333"/>
                </a:solidFill>
                <a:latin typeface="Lucida Console"/>
                <a:cs typeface="Lucida Console"/>
              </a:rPr>
              <a:t>-lh</a:t>
            </a:r>
            <a:endParaRPr sz="850">
              <a:latin typeface="Lucida Console"/>
              <a:cs typeface="Lucida Console"/>
            </a:endParaRPr>
          </a:p>
          <a:p>
            <a:pPr marL="12700">
              <a:lnSpc>
                <a:spcPct val="100000"/>
              </a:lnSpc>
              <a:spcBef>
                <a:spcPts val="330"/>
              </a:spcBef>
              <a:tabLst>
                <a:tab pos="3707129" algn="l"/>
              </a:tabLst>
            </a:pPr>
            <a:r>
              <a:rPr sz="850" spc="15" dirty="0">
                <a:solidFill>
                  <a:srgbClr val="333333"/>
                </a:solidFill>
                <a:latin typeface="Lucida Console"/>
                <a:cs typeface="Lucida Console"/>
              </a:rPr>
              <a:t>/storage/install.img</a:t>
            </a:r>
            <a:r>
              <a:rPr sz="850" spc="25" dirty="0">
                <a:solidFill>
                  <a:srgbClr val="333333"/>
                </a:solidFill>
                <a:latin typeface="Lucida Console"/>
                <a:cs typeface="Lucida Console"/>
              </a:rPr>
              <a:t> </a:t>
            </a:r>
            <a:r>
              <a:rPr sz="850" spc="15" dirty="0">
                <a:solidFill>
                  <a:srgbClr val="333333"/>
                </a:solidFill>
                <a:latin typeface="Lucida Console"/>
                <a:cs typeface="Lucida Console"/>
              </a:rPr>
              <a:t>-r--r--r--.</a:t>
            </a:r>
            <a:r>
              <a:rPr sz="850" spc="25" dirty="0">
                <a:solidFill>
                  <a:srgbClr val="333333"/>
                </a:solidFill>
                <a:latin typeface="Lucida Console"/>
                <a:cs typeface="Lucida Console"/>
              </a:rPr>
              <a:t> </a:t>
            </a: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15" dirty="0">
                <a:solidFill>
                  <a:srgbClr val="333333"/>
                </a:solidFill>
                <a:latin typeface="Lucida Console"/>
                <a:cs typeface="Lucida Console"/>
              </a:rPr>
              <a:t>root</a:t>
            </a:r>
            <a:r>
              <a:rPr sz="850" spc="25" dirty="0">
                <a:solidFill>
                  <a:srgbClr val="333333"/>
                </a:solidFill>
                <a:latin typeface="Lucida Console"/>
                <a:cs typeface="Lucida Console"/>
              </a:rPr>
              <a:t> </a:t>
            </a:r>
            <a:r>
              <a:rPr sz="850" spc="15" dirty="0">
                <a:solidFill>
                  <a:srgbClr val="333333"/>
                </a:solidFill>
                <a:latin typeface="Lucida Console"/>
                <a:cs typeface="Lucida Console"/>
              </a:rPr>
              <a:t>root</a:t>
            </a:r>
            <a:r>
              <a:rPr sz="850" spc="30" dirty="0">
                <a:solidFill>
                  <a:srgbClr val="333333"/>
                </a:solidFill>
                <a:latin typeface="Lucida Console"/>
                <a:cs typeface="Lucida Console"/>
              </a:rPr>
              <a:t> </a:t>
            </a:r>
            <a:r>
              <a:rPr sz="850" spc="15" dirty="0">
                <a:solidFill>
                  <a:srgbClr val="333333"/>
                </a:solidFill>
                <a:latin typeface="Lucida Console"/>
                <a:cs typeface="Lucida Console"/>
              </a:rPr>
              <a:t>448M</a:t>
            </a:r>
            <a:r>
              <a:rPr sz="850" spc="25" dirty="0">
                <a:solidFill>
                  <a:srgbClr val="333333"/>
                </a:solidFill>
                <a:latin typeface="Lucida Console"/>
                <a:cs typeface="Lucida Console"/>
              </a:rPr>
              <a:t> </a:t>
            </a:r>
            <a:r>
              <a:rPr sz="850" spc="15" dirty="0">
                <a:solidFill>
                  <a:srgbClr val="333333"/>
                </a:solidFill>
                <a:latin typeface="Lucida Console"/>
                <a:cs typeface="Lucida Console"/>
              </a:rPr>
              <a:t>Jan	6</a:t>
            </a:r>
            <a:r>
              <a:rPr sz="850" spc="-40" dirty="0">
                <a:solidFill>
                  <a:srgbClr val="333333"/>
                </a:solidFill>
                <a:latin typeface="Lucida Console"/>
                <a:cs typeface="Lucida Console"/>
              </a:rPr>
              <a:t> </a:t>
            </a:r>
            <a:r>
              <a:rPr sz="850" spc="15" dirty="0">
                <a:solidFill>
                  <a:srgbClr val="333333"/>
                </a:solidFill>
                <a:latin typeface="Lucida Console"/>
                <a:cs typeface="Lucida Console"/>
              </a:rPr>
              <a:t>23:06</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/storage/install.img[root@linuxprobe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vdostats</a:t>
            </a:r>
            <a:r>
              <a:rPr sz="850" spc="20" dirty="0">
                <a:solidFill>
                  <a:srgbClr val="333333"/>
                </a:solidFill>
                <a:latin typeface="Lucida Console"/>
                <a:cs typeface="Lucida Console"/>
              </a:rPr>
              <a:t> </a:t>
            </a:r>
            <a:r>
              <a:rPr sz="850" spc="15" dirty="0">
                <a:solidFill>
                  <a:srgbClr val="333333"/>
                </a:solidFill>
                <a:latin typeface="Lucida Console"/>
                <a:cs typeface="Lucida Console"/>
              </a:rPr>
              <a:t>--human-readableDevice</a:t>
            </a:r>
            <a:endParaRPr sz="850">
              <a:latin typeface="Lucida Console"/>
              <a:cs typeface="Lucida Console"/>
            </a:endParaRPr>
          </a:p>
        </p:txBody>
      </p:sp>
      <p:sp>
        <p:nvSpPr>
          <p:cNvPr id="23" name="object 23"/>
          <p:cNvSpPr txBox="1"/>
          <p:nvPr/>
        </p:nvSpPr>
        <p:spPr>
          <a:xfrm>
            <a:off x="1070306" y="1806877"/>
            <a:ext cx="36131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20.0G</a:t>
            </a:r>
            <a:endParaRPr sz="850">
              <a:latin typeface="Lucida Console"/>
              <a:cs typeface="Lucida Console"/>
            </a:endParaRPr>
          </a:p>
        </p:txBody>
      </p:sp>
      <p:sp>
        <p:nvSpPr>
          <p:cNvPr id="24" name="object 24"/>
          <p:cNvSpPr txBox="1"/>
          <p:nvPr/>
        </p:nvSpPr>
        <p:spPr>
          <a:xfrm>
            <a:off x="1809235" y="1597623"/>
            <a:ext cx="4190365" cy="368935"/>
          </a:xfrm>
          <a:prstGeom prst="rect">
            <a:avLst/>
          </a:prstGeom>
        </p:spPr>
        <p:txBody>
          <a:bodyPr vert="horz" wrap="square" lIns="0" tIns="12065" rIns="0" bIns="0" rtlCol="0">
            <a:spAutoFit/>
          </a:bodyPr>
          <a:lstStyle/>
          <a:p>
            <a:pPr marL="12700" marR="5080">
              <a:lnSpc>
                <a:spcPct val="132400"/>
              </a:lnSpc>
              <a:spcBef>
                <a:spcPts val="95"/>
              </a:spcBef>
              <a:tabLst>
                <a:tab pos="617220" algn="l"/>
                <a:tab pos="683895" algn="l"/>
                <a:tab pos="1087120" algn="l"/>
                <a:tab pos="2027555" algn="l"/>
              </a:tabLst>
            </a:pPr>
            <a:r>
              <a:rPr sz="850" spc="15" dirty="0">
                <a:solidFill>
                  <a:srgbClr val="333333"/>
                </a:solidFill>
                <a:latin typeface="Lucida Console"/>
                <a:cs typeface="Lucida Console"/>
              </a:rPr>
              <a:t>Size		Used</a:t>
            </a:r>
            <a:r>
              <a:rPr sz="850" spc="10" dirty="0">
                <a:solidFill>
                  <a:srgbClr val="333333"/>
                </a:solidFill>
                <a:latin typeface="Lucida Console"/>
                <a:cs typeface="Lucida Console"/>
              </a:rPr>
              <a:t> </a:t>
            </a:r>
            <a:r>
              <a:rPr sz="850" spc="15" dirty="0">
                <a:solidFill>
                  <a:srgbClr val="333333"/>
                </a:solidFill>
                <a:latin typeface="Lucida Console"/>
                <a:cs typeface="Lucida Console"/>
              </a:rPr>
              <a:t>Available</a:t>
            </a:r>
            <a:r>
              <a:rPr sz="850" spc="10" dirty="0">
                <a:solidFill>
                  <a:srgbClr val="333333"/>
                </a:solidFill>
                <a:latin typeface="Lucida Console"/>
                <a:cs typeface="Lucida Console"/>
              </a:rPr>
              <a:t> </a:t>
            </a:r>
            <a:r>
              <a:rPr sz="850" spc="15" dirty="0">
                <a:solidFill>
                  <a:srgbClr val="333333"/>
                </a:solidFill>
                <a:latin typeface="Lucida Console"/>
                <a:cs typeface="Lucida Console"/>
              </a:rPr>
              <a:t>Use%</a:t>
            </a:r>
            <a:r>
              <a:rPr sz="850" spc="10" dirty="0">
                <a:solidFill>
                  <a:srgbClr val="333333"/>
                </a:solidFill>
                <a:latin typeface="Lucida Console"/>
                <a:cs typeface="Lucida Console"/>
              </a:rPr>
              <a:t> </a:t>
            </a:r>
            <a:r>
              <a:rPr sz="850" spc="15" dirty="0">
                <a:solidFill>
                  <a:srgbClr val="333333"/>
                </a:solidFill>
                <a:latin typeface="Lucida Console"/>
                <a:cs typeface="Lucida Console"/>
              </a:rPr>
              <a:t>Space saving%/dev/mapper/storage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4.4G	15.6G	22%	18%</a:t>
            </a:r>
            <a:endParaRPr sz="850">
              <a:latin typeface="Lucida Console"/>
              <a:cs typeface="Lucida Console"/>
            </a:endParaRPr>
          </a:p>
        </p:txBody>
      </p:sp>
      <p:sp>
        <p:nvSpPr>
          <p:cNvPr id="25" name="object 25"/>
          <p:cNvSpPr txBox="1"/>
          <p:nvPr/>
        </p:nvSpPr>
        <p:spPr>
          <a:xfrm>
            <a:off x="6108455" y="2950452"/>
            <a:ext cx="36131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20.0G</a:t>
            </a:r>
            <a:endParaRPr sz="850">
              <a:latin typeface="Lucida Console"/>
              <a:cs typeface="Lucida Console"/>
            </a:endParaRPr>
          </a:p>
        </p:txBody>
      </p:sp>
      <p:sp>
        <p:nvSpPr>
          <p:cNvPr id="26" name="object 26"/>
          <p:cNvSpPr txBox="1"/>
          <p:nvPr/>
        </p:nvSpPr>
        <p:spPr>
          <a:xfrm>
            <a:off x="1406183" y="2912718"/>
            <a:ext cx="4324985" cy="368935"/>
          </a:xfrm>
          <a:prstGeom prst="rect">
            <a:avLst/>
          </a:prstGeom>
        </p:spPr>
        <p:txBody>
          <a:bodyPr vert="horz" wrap="square" lIns="0" tIns="12065" rIns="0" bIns="0" rtlCol="0">
            <a:spAutoFit/>
          </a:bodyPr>
          <a:lstStyle/>
          <a:p>
            <a:pPr marL="12700" marR="5080" indent="133985">
              <a:lnSpc>
                <a:spcPct val="132400"/>
              </a:lnSpc>
              <a:spcBef>
                <a:spcPts val="95"/>
              </a:spcBef>
              <a:tabLst>
                <a:tab pos="617220" algn="l"/>
                <a:tab pos="818515" algn="l"/>
                <a:tab pos="1087120" algn="l"/>
                <a:tab pos="2027555" algn="l"/>
              </a:tabLst>
            </a:pPr>
            <a:r>
              <a:rPr sz="850" spc="15" dirty="0">
                <a:solidFill>
                  <a:srgbClr val="333333"/>
                </a:solidFill>
                <a:latin typeface="Lucida Console"/>
                <a:cs typeface="Lucida Console"/>
              </a:rPr>
              <a:t>Size		Used</a:t>
            </a:r>
            <a:r>
              <a:rPr sz="850" spc="10" dirty="0">
                <a:solidFill>
                  <a:srgbClr val="333333"/>
                </a:solidFill>
                <a:latin typeface="Lucida Console"/>
                <a:cs typeface="Lucida Console"/>
              </a:rPr>
              <a:t> </a:t>
            </a:r>
            <a:r>
              <a:rPr sz="850" spc="15" dirty="0">
                <a:solidFill>
                  <a:srgbClr val="333333"/>
                </a:solidFill>
                <a:latin typeface="Lucida Console"/>
                <a:cs typeface="Lucida Console"/>
              </a:rPr>
              <a:t>Available</a:t>
            </a:r>
            <a:r>
              <a:rPr sz="850" spc="10" dirty="0">
                <a:solidFill>
                  <a:srgbClr val="333333"/>
                </a:solidFill>
                <a:latin typeface="Lucida Console"/>
                <a:cs typeface="Lucida Console"/>
              </a:rPr>
              <a:t> </a:t>
            </a:r>
            <a:r>
              <a:rPr sz="850" spc="15" dirty="0">
                <a:solidFill>
                  <a:srgbClr val="333333"/>
                </a:solidFill>
                <a:latin typeface="Lucida Console"/>
                <a:cs typeface="Lucida Console"/>
              </a:rPr>
              <a:t>Use%</a:t>
            </a:r>
            <a:r>
              <a:rPr sz="850" spc="10" dirty="0">
                <a:solidFill>
                  <a:srgbClr val="333333"/>
                </a:solidFill>
                <a:latin typeface="Lucida Console"/>
                <a:cs typeface="Lucida Console"/>
              </a:rPr>
              <a:t> </a:t>
            </a:r>
            <a:r>
              <a:rPr sz="850" spc="15" dirty="0">
                <a:solidFill>
                  <a:srgbClr val="333333"/>
                </a:solidFill>
                <a:latin typeface="Lucida Console"/>
                <a:cs typeface="Lucida Console"/>
              </a:rPr>
              <a:t>Space saving%/dev/mapper/storage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4.5G	15.5G	22%	55%</a:t>
            </a:r>
            <a:endParaRPr sz="850">
              <a:latin typeface="Lucida Console"/>
              <a:cs typeface="Lucida Console"/>
            </a:endParaRPr>
          </a:p>
        </p:txBody>
      </p:sp>
      <p:sp>
        <p:nvSpPr>
          <p:cNvPr id="27" name="object 27"/>
          <p:cNvSpPr txBox="1"/>
          <p:nvPr/>
        </p:nvSpPr>
        <p:spPr>
          <a:xfrm>
            <a:off x="4361897" y="7095719"/>
            <a:ext cx="21755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1</a:t>
            </a:r>
            <a:r>
              <a:rPr sz="850" spc="-25" dirty="0">
                <a:solidFill>
                  <a:srgbClr val="333333"/>
                </a:solidFill>
                <a:latin typeface="Lucida Console"/>
                <a:cs typeface="Lucida Console"/>
              </a:rPr>
              <a:t> </a:t>
            </a:r>
            <a:r>
              <a:rPr sz="850" spc="15" dirty="0">
                <a:solidFill>
                  <a:srgbClr val="333333"/>
                </a:solidFill>
                <a:latin typeface="Lucida Console"/>
                <a:cs typeface="Lucida Console"/>
              </a:rPr>
              <a:t>1UUID=812b1f7c-8b5b-43da-8c06-</a:t>
            </a:r>
            <a:endParaRPr sz="850">
              <a:latin typeface="Lucida Console"/>
              <a:cs typeface="Lucida Console"/>
            </a:endParaRPr>
          </a:p>
        </p:txBody>
      </p:sp>
      <p:sp>
        <p:nvSpPr>
          <p:cNvPr id="28" name="object 28"/>
          <p:cNvSpPr txBox="1"/>
          <p:nvPr/>
        </p:nvSpPr>
        <p:spPr>
          <a:xfrm>
            <a:off x="2145111" y="7057985"/>
            <a:ext cx="428625" cy="368935"/>
          </a:xfrm>
          <a:prstGeom prst="rect">
            <a:avLst/>
          </a:prstGeom>
        </p:spPr>
        <p:txBody>
          <a:bodyPr vert="horz" wrap="square" lIns="0" tIns="53975" rIns="0" bIns="0" rtlCol="0">
            <a:spAutoFit/>
          </a:bodyPr>
          <a:lstStyle/>
          <a:p>
            <a:pPr marL="213995">
              <a:lnSpc>
                <a:spcPct val="100000"/>
              </a:lnSpc>
              <a:spcBef>
                <a:spcPts val="425"/>
              </a:spcBef>
            </a:pPr>
            <a:r>
              <a:rPr sz="850" spc="15" dirty="0">
                <a:solidFill>
                  <a:srgbClr val="333333"/>
                </a:solidFill>
                <a:latin typeface="Lucida Console"/>
                <a:cs typeface="Lucida Console"/>
              </a:rPr>
              <a:t>xfs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/boot</a:t>
            </a:r>
            <a:endParaRPr sz="850">
              <a:latin typeface="Lucida Console"/>
              <a:cs typeface="Lucida Console"/>
            </a:endParaRPr>
          </a:p>
        </p:txBody>
      </p:sp>
      <p:sp>
        <p:nvSpPr>
          <p:cNvPr id="29" name="object 29"/>
          <p:cNvSpPr txBox="1"/>
          <p:nvPr/>
        </p:nvSpPr>
        <p:spPr>
          <a:xfrm>
            <a:off x="3824494" y="7267237"/>
            <a:ext cx="2645410" cy="159385"/>
          </a:xfrm>
          <a:prstGeom prst="rect">
            <a:avLst/>
          </a:prstGeom>
        </p:spPr>
        <p:txBody>
          <a:bodyPr vert="horz" wrap="square" lIns="0" tIns="15875" rIns="0" bIns="0" rtlCol="0">
            <a:spAutoFit/>
          </a:bodyPr>
          <a:lstStyle/>
          <a:p>
            <a:pPr marL="12700">
              <a:lnSpc>
                <a:spcPct val="100000"/>
              </a:lnSpc>
              <a:spcBef>
                <a:spcPts val="125"/>
              </a:spcBef>
              <a:tabLst>
                <a:tab pos="1288415" algn="l"/>
              </a:tabLst>
            </a:pPr>
            <a:r>
              <a:rPr sz="850" spc="15" dirty="0">
                <a:solidFill>
                  <a:srgbClr val="333333"/>
                </a:solidFill>
                <a:latin typeface="Lucida Console"/>
                <a:cs typeface="Lucida Console"/>
              </a:rPr>
              <a:t>defaults,uquota	1</a:t>
            </a:r>
            <a:r>
              <a:rPr sz="850" spc="-40" dirty="0">
                <a:solidFill>
                  <a:srgbClr val="333333"/>
                </a:solidFill>
                <a:latin typeface="Lucida Console"/>
                <a:cs typeface="Lucida Console"/>
              </a:rPr>
              <a:t> </a:t>
            </a:r>
            <a:r>
              <a:rPr sz="850" spc="15" dirty="0">
                <a:solidFill>
                  <a:srgbClr val="333333"/>
                </a:solidFill>
                <a:latin typeface="Lucida Console"/>
                <a:cs typeface="Lucida Console"/>
              </a:rPr>
              <a:t>2/dev/mapper/rhel-</a:t>
            </a:r>
            <a:endParaRPr sz="850">
              <a:latin typeface="Lucida Console"/>
              <a:cs typeface="Lucida Console"/>
            </a:endParaRPr>
          </a:p>
        </p:txBody>
      </p:sp>
      <p:sp>
        <p:nvSpPr>
          <p:cNvPr id="30" name="object 30"/>
          <p:cNvSpPr txBox="1"/>
          <p:nvPr/>
        </p:nvSpPr>
        <p:spPr>
          <a:xfrm>
            <a:off x="2951215" y="7057985"/>
            <a:ext cx="697230" cy="540385"/>
          </a:xfrm>
          <a:prstGeom prst="rect">
            <a:avLst/>
          </a:prstGeom>
        </p:spPr>
        <p:txBody>
          <a:bodyPr vert="horz" wrap="square" lIns="0" tIns="12065" rIns="0" bIns="0" rtlCol="0">
            <a:spAutoFit/>
          </a:bodyPr>
          <a:lstStyle/>
          <a:p>
            <a:pPr marL="146685" marR="5080">
              <a:lnSpc>
                <a:spcPct val="132400"/>
              </a:lnSpc>
              <a:spcBef>
                <a:spcPts val="95"/>
              </a:spcBef>
            </a:pPr>
            <a:r>
              <a:rPr sz="850" spc="15" dirty="0">
                <a:solidFill>
                  <a:srgbClr val="333333"/>
                </a:solidFill>
                <a:latin typeface="Lucida Console"/>
                <a:cs typeface="Lucida Console"/>
              </a:rPr>
              <a:t>defaults  xfs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swap</a:t>
            </a:r>
            <a:endParaRPr sz="850">
              <a:latin typeface="Lucida Console"/>
              <a:cs typeface="Lucida Console"/>
            </a:endParaRPr>
          </a:p>
        </p:txBody>
      </p:sp>
      <p:sp>
        <p:nvSpPr>
          <p:cNvPr id="31" name="object 31"/>
          <p:cNvSpPr txBox="1"/>
          <p:nvPr/>
        </p:nvSpPr>
        <p:spPr>
          <a:xfrm>
            <a:off x="3891670" y="7438756"/>
            <a:ext cx="1301750" cy="159385"/>
          </a:xfrm>
          <a:prstGeom prst="rect">
            <a:avLst/>
          </a:prstGeom>
        </p:spPr>
        <p:txBody>
          <a:bodyPr vert="horz" wrap="square" lIns="0" tIns="15875" rIns="0" bIns="0" rtlCol="0">
            <a:spAutoFit/>
          </a:bodyPr>
          <a:lstStyle/>
          <a:p>
            <a:pPr marL="12700">
              <a:lnSpc>
                <a:spcPct val="100000"/>
              </a:lnSpc>
              <a:spcBef>
                <a:spcPts val="125"/>
              </a:spcBef>
              <a:tabLst>
                <a:tab pos="751205" algn="l"/>
              </a:tabLst>
            </a:pPr>
            <a:r>
              <a:rPr sz="850" spc="15" dirty="0">
                <a:solidFill>
                  <a:srgbClr val="333333"/>
                </a:solidFill>
                <a:latin typeface="Lucida Console"/>
                <a:cs typeface="Lucida Console"/>
              </a:rPr>
              <a:t>swap	defaults</a:t>
            </a:r>
            <a:endParaRPr sz="850">
              <a:latin typeface="Lucida Console"/>
              <a:cs typeface="Lucida Console"/>
            </a:endParaRPr>
          </a:p>
        </p:txBody>
      </p:sp>
      <p:sp>
        <p:nvSpPr>
          <p:cNvPr id="32" name="object 32"/>
          <p:cNvSpPr txBox="1"/>
          <p:nvPr/>
        </p:nvSpPr>
        <p:spPr>
          <a:xfrm>
            <a:off x="1070306" y="7057985"/>
            <a:ext cx="831850" cy="711835"/>
          </a:xfrm>
          <a:prstGeom prst="rect">
            <a:avLst/>
          </a:prstGeom>
        </p:spPr>
        <p:txBody>
          <a:bodyPr vert="horz" wrap="square" lIns="0" tIns="12065" rIns="0" bIns="0" rtlCol="0">
            <a:spAutoFit/>
          </a:bodyPr>
          <a:lstStyle/>
          <a:p>
            <a:pPr marL="12700" marR="5080" indent="335280">
              <a:lnSpc>
                <a:spcPct val="132400"/>
              </a:lnSpc>
              <a:spcBef>
                <a:spcPts val="95"/>
              </a:spcBef>
            </a:pP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b9999e0fe48b  swap </a:t>
            </a:r>
            <a:r>
              <a:rPr sz="850" spc="20" dirty="0">
                <a:solidFill>
                  <a:srgbClr val="333333"/>
                </a:solidFill>
                <a:latin typeface="Lucida Console"/>
                <a:cs typeface="Lucida Console"/>
              </a:rPr>
              <a:t> </a:t>
            </a:r>
            <a:r>
              <a:rPr sz="850" spc="15" dirty="0">
                <a:solidFill>
                  <a:srgbClr val="333333"/>
                </a:solidFill>
                <a:latin typeface="Lucida Console"/>
                <a:cs typeface="Lucida Console"/>
              </a:rPr>
              <a:t>0/dev/cdrom</a:t>
            </a:r>
            <a:endParaRPr sz="850">
              <a:latin typeface="Lucida Console"/>
              <a:cs typeface="Lucida Console"/>
            </a:endParaRPr>
          </a:p>
        </p:txBody>
      </p:sp>
      <p:sp>
        <p:nvSpPr>
          <p:cNvPr id="33" name="object 33"/>
          <p:cNvSpPr txBox="1"/>
          <p:nvPr/>
        </p:nvSpPr>
        <p:spPr>
          <a:xfrm>
            <a:off x="4160371" y="7572540"/>
            <a:ext cx="1436370" cy="368935"/>
          </a:xfrm>
          <a:prstGeom prst="rect">
            <a:avLst/>
          </a:prstGeom>
        </p:spPr>
        <p:txBody>
          <a:bodyPr vert="horz" wrap="square" lIns="0" tIns="53975" rIns="0" bIns="0" rtlCol="0">
            <a:spAutoFit/>
          </a:bodyPr>
          <a:lstStyle/>
          <a:p>
            <a:pPr marL="12700">
              <a:lnSpc>
                <a:spcPct val="100000"/>
              </a:lnSpc>
              <a:spcBef>
                <a:spcPts val="425"/>
              </a:spcBef>
              <a:tabLst>
                <a:tab pos="952500" algn="l"/>
              </a:tabLst>
            </a:pPr>
            <a:r>
              <a:rPr sz="850" spc="15" dirty="0">
                <a:solidFill>
                  <a:srgbClr val="333333"/>
                </a:solidFill>
                <a:latin typeface="Lucida Console"/>
                <a:cs typeface="Lucida Console"/>
              </a:rPr>
              <a:t>/media/cdrom	iso9660</a:t>
            </a:r>
            <a:endParaRPr sz="850">
              <a:latin typeface="Lucida Console"/>
              <a:cs typeface="Lucida Console"/>
            </a:endParaRPr>
          </a:p>
          <a:p>
            <a:pPr marL="751205">
              <a:lnSpc>
                <a:spcPct val="100000"/>
              </a:lnSpc>
              <a:spcBef>
                <a:spcPts val="330"/>
              </a:spcBef>
            </a:pPr>
            <a:r>
              <a:rPr sz="850" spc="15" dirty="0">
                <a:solidFill>
                  <a:srgbClr val="333333"/>
                </a:solidFill>
                <a:latin typeface="Lucida Console"/>
                <a:cs typeface="Lucida Console"/>
              </a:rPr>
              <a:t>/newFS</a:t>
            </a:r>
            <a:endParaRPr sz="850">
              <a:latin typeface="Lucida Console"/>
              <a:cs typeface="Lucida Console"/>
            </a:endParaRPr>
          </a:p>
        </p:txBody>
      </p:sp>
      <p:sp>
        <p:nvSpPr>
          <p:cNvPr id="34" name="object 34"/>
          <p:cNvSpPr txBox="1"/>
          <p:nvPr/>
        </p:nvSpPr>
        <p:spPr>
          <a:xfrm>
            <a:off x="1070306" y="7953312"/>
            <a:ext cx="56324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defaults</a:t>
            </a:r>
            <a:endParaRPr sz="850">
              <a:latin typeface="Lucida Console"/>
              <a:cs typeface="Lucida Console"/>
            </a:endParaRPr>
          </a:p>
        </p:txBody>
      </p:sp>
      <p:sp>
        <p:nvSpPr>
          <p:cNvPr id="35" name="object 35"/>
          <p:cNvSpPr txBox="1"/>
          <p:nvPr/>
        </p:nvSpPr>
        <p:spPr>
          <a:xfrm>
            <a:off x="1607709" y="7744059"/>
            <a:ext cx="1637664"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0</a:t>
            </a:r>
            <a:r>
              <a:rPr sz="850" spc="-20" dirty="0">
                <a:solidFill>
                  <a:srgbClr val="333333"/>
                </a:solidFill>
                <a:latin typeface="Lucida Console"/>
                <a:cs typeface="Lucida Console"/>
              </a:rPr>
              <a:t> </a:t>
            </a:r>
            <a:r>
              <a:rPr sz="850" spc="15" dirty="0">
                <a:solidFill>
                  <a:srgbClr val="333333"/>
                </a:solidFill>
                <a:latin typeface="Lucida Console"/>
                <a:cs typeface="Lucida Console"/>
              </a:rPr>
              <a:t>0</a:t>
            </a:r>
            <a:r>
              <a:rPr sz="850" spc="-15" dirty="0">
                <a:solidFill>
                  <a:srgbClr val="333333"/>
                </a:solidFill>
                <a:latin typeface="Lucida Console"/>
                <a:cs typeface="Lucida Console"/>
              </a:rPr>
              <a:t> </a:t>
            </a:r>
            <a:r>
              <a:rPr sz="850" spc="15" dirty="0">
                <a:solidFill>
                  <a:srgbClr val="333333"/>
                </a:solidFill>
                <a:latin typeface="Lucida Console"/>
                <a:cs typeface="Lucida Console"/>
              </a:rPr>
              <a:t>/dev/sdb1</a:t>
            </a:r>
            <a:endParaRPr sz="850">
              <a:latin typeface="Lucida Console"/>
              <a:cs typeface="Lucida Console"/>
            </a:endParaRPr>
          </a:p>
          <a:p>
            <a:pPr marL="751205">
              <a:lnSpc>
                <a:spcPct val="100000"/>
              </a:lnSpc>
              <a:spcBef>
                <a:spcPts val="330"/>
              </a:spcBef>
            </a:pPr>
            <a:r>
              <a:rPr sz="850" spc="15" dirty="0">
                <a:solidFill>
                  <a:srgbClr val="333333"/>
                </a:solidFill>
                <a:latin typeface="Lucida Console"/>
                <a:cs typeface="Lucida Console"/>
              </a:rPr>
              <a:t>0</a:t>
            </a:r>
            <a:r>
              <a:rPr sz="850" spc="-25" dirty="0">
                <a:solidFill>
                  <a:srgbClr val="333333"/>
                </a:solidFill>
                <a:latin typeface="Lucida Console"/>
                <a:cs typeface="Lucida Console"/>
              </a:rPr>
              <a:t> </a:t>
            </a:r>
            <a:r>
              <a:rPr sz="850" spc="15" dirty="0">
                <a:solidFill>
                  <a:srgbClr val="333333"/>
                </a:solidFill>
                <a:latin typeface="Lucida Console"/>
                <a:cs typeface="Lucida Console"/>
              </a:rPr>
              <a:t>0</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/dev/sdb2</a:t>
            </a:r>
            <a:endParaRPr sz="850">
              <a:latin typeface="Lucida Console"/>
              <a:cs typeface="Lucida Console"/>
            </a:endParaRPr>
          </a:p>
        </p:txBody>
      </p:sp>
      <p:sp>
        <p:nvSpPr>
          <p:cNvPr id="36" name="object 36"/>
          <p:cNvSpPr txBox="1"/>
          <p:nvPr/>
        </p:nvSpPr>
        <p:spPr>
          <a:xfrm>
            <a:off x="5638228" y="7401022"/>
            <a:ext cx="764540" cy="711835"/>
          </a:xfrm>
          <a:prstGeom prst="rect">
            <a:avLst/>
          </a:prstGeom>
        </p:spPr>
        <p:txBody>
          <a:bodyPr vert="horz" wrap="square" lIns="0" tIns="53975" rIns="0" bIns="0" rtlCol="0">
            <a:spAutoFit/>
          </a:bodyPr>
          <a:lstStyle/>
          <a:p>
            <a:pPr marL="281305">
              <a:lnSpc>
                <a:spcPct val="100000"/>
              </a:lnSpc>
              <a:spcBef>
                <a:spcPts val="425"/>
              </a:spcBef>
            </a:pPr>
            <a:r>
              <a:rPr sz="850" spc="15" dirty="0">
                <a:solidFill>
                  <a:srgbClr val="333333"/>
                </a:solidFill>
                <a:latin typeface="Lucida Console"/>
                <a:cs typeface="Lucida Console"/>
              </a:rPr>
              <a:t>0</a:t>
            </a:r>
            <a:endParaRPr sz="850">
              <a:latin typeface="Lucida Console"/>
              <a:cs typeface="Lucida Console"/>
            </a:endParaRPr>
          </a:p>
          <a:p>
            <a:pPr marL="213995" marR="5080">
              <a:lnSpc>
                <a:spcPct val="132400"/>
              </a:lnSpc>
            </a:pPr>
            <a:r>
              <a:rPr sz="850" spc="15" dirty="0">
                <a:solidFill>
                  <a:srgbClr val="333333"/>
                </a:solidFill>
                <a:latin typeface="Lucida Console"/>
                <a:cs typeface="Lucida Console"/>
              </a:rPr>
              <a:t>defaults  xfs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swap</a:t>
            </a:r>
            <a:endParaRPr sz="850">
              <a:latin typeface="Lucida Console"/>
              <a:cs typeface="Lucida Console"/>
            </a:endParaRPr>
          </a:p>
        </p:txBody>
      </p:sp>
      <p:graphicFrame>
        <p:nvGraphicFramePr>
          <p:cNvPr id="37" name="object 37"/>
          <p:cNvGraphicFramePr>
            <a:graphicFrameLocks noGrp="1"/>
          </p:cNvGraphicFramePr>
          <p:nvPr/>
        </p:nvGraphicFramePr>
        <p:xfrm>
          <a:off x="1051256" y="8161047"/>
          <a:ext cx="5100953" cy="281940"/>
        </p:xfrm>
        <a:graphic>
          <a:graphicData uri="http://schemas.openxmlformats.org/drawingml/2006/table">
            <a:tbl>
              <a:tblPr firstRow="1" bandRow="1">
                <a:tableStyleId>{2D5ABB26-0587-4C30-8999-92F81FD0307C}</a:tableStyleId>
              </a:tblPr>
              <a:tblGrid>
                <a:gridCol w="669925">
                  <a:extLst>
                    <a:ext uri="{9D8B030D-6E8A-4147-A177-3AD203B41FA5}">
                      <a16:colId xmlns:a16="http://schemas.microsoft.com/office/drawing/2014/main" val="20000"/>
                    </a:ext>
                  </a:extLst>
                </a:gridCol>
                <a:gridCol w="839469">
                  <a:extLst>
                    <a:ext uri="{9D8B030D-6E8A-4147-A177-3AD203B41FA5}">
                      <a16:colId xmlns:a16="http://schemas.microsoft.com/office/drawing/2014/main" val="20001"/>
                    </a:ext>
                  </a:extLst>
                </a:gridCol>
                <a:gridCol w="3591559">
                  <a:extLst>
                    <a:ext uri="{9D8B030D-6E8A-4147-A177-3AD203B41FA5}">
                      <a16:colId xmlns:a16="http://schemas.microsoft.com/office/drawing/2014/main" val="20002"/>
                    </a:ext>
                  </a:extLst>
                </a:gridCol>
              </a:tblGrid>
              <a:tr h="140970">
                <a:tc>
                  <a:txBody>
                    <a:bodyPr/>
                    <a:lstStyle/>
                    <a:p>
                      <a:pPr marL="31750">
                        <a:lnSpc>
                          <a:spcPts val="865"/>
                        </a:lnSpc>
                      </a:pPr>
                      <a:r>
                        <a:rPr sz="850" spc="15" dirty="0">
                          <a:solidFill>
                            <a:srgbClr val="333333"/>
                          </a:solidFill>
                          <a:latin typeface="Lucida Console"/>
                          <a:cs typeface="Lucida Console"/>
                        </a:rPr>
                        <a:t>swap</a:t>
                      </a:r>
                      <a:endParaRPr sz="850">
                        <a:latin typeface="Lucida Console"/>
                        <a:cs typeface="Lucida Console"/>
                      </a:endParaRPr>
                    </a:p>
                  </a:txBody>
                  <a:tcPr marL="0" marR="0" marT="0" marB="0">
                    <a:solidFill>
                      <a:srgbClr val="F8F8F8"/>
                    </a:solidFill>
                  </a:tcPr>
                </a:tc>
                <a:tc>
                  <a:txBody>
                    <a:bodyPr/>
                    <a:lstStyle/>
                    <a:p>
                      <a:pPr marR="92710" algn="ctr">
                        <a:lnSpc>
                          <a:spcPts val="865"/>
                        </a:lnSpc>
                      </a:pPr>
                      <a:r>
                        <a:rPr sz="850" spc="15" dirty="0">
                          <a:solidFill>
                            <a:srgbClr val="333333"/>
                          </a:solidFill>
                          <a:latin typeface="Lucida Console"/>
                          <a:cs typeface="Lucida Console"/>
                        </a:rPr>
                        <a:t>defaults</a:t>
                      </a:r>
                      <a:endParaRPr sz="850">
                        <a:latin typeface="Lucida Console"/>
                        <a:cs typeface="Lucida Console"/>
                      </a:endParaRPr>
                    </a:p>
                  </a:txBody>
                  <a:tcPr marL="0" marR="0" marT="0" marB="0">
                    <a:solidFill>
                      <a:srgbClr val="F8F8F8"/>
                    </a:solidFill>
                  </a:tcPr>
                </a:tc>
                <a:tc>
                  <a:txBody>
                    <a:bodyPr/>
                    <a:lstStyle/>
                    <a:p>
                      <a:pPr marL="537210">
                        <a:lnSpc>
                          <a:spcPts val="865"/>
                        </a:lnSpc>
                      </a:pPr>
                      <a:r>
                        <a:rPr sz="850" spc="15" dirty="0">
                          <a:solidFill>
                            <a:srgbClr val="333333"/>
                          </a:solidFill>
                          <a:latin typeface="Lucida Console"/>
                          <a:cs typeface="Lucida Console"/>
                        </a:rPr>
                        <a:t>0</a:t>
                      </a:r>
                      <a:r>
                        <a:rPr sz="850" spc="5" dirty="0">
                          <a:solidFill>
                            <a:srgbClr val="333333"/>
                          </a:solidFill>
                          <a:latin typeface="Lucida Console"/>
                          <a:cs typeface="Lucida Console"/>
                        </a:rPr>
                        <a:t> </a:t>
                      </a:r>
                      <a:r>
                        <a:rPr sz="850" spc="15" dirty="0">
                          <a:solidFill>
                            <a:srgbClr val="333333"/>
                          </a:solidFill>
                          <a:latin typeface="Lucida Console"/>
                          <a:cs typeface="Lucida Console"/>
                        </a:rPr>
                        <a:t>0</a:t>
                      </a:r>
                      <a:r>
                        <a:rPr sz="850" spc="5" dirty="0">
                          <a:solidFill>
                            <a:srgbClr val="333333"/>
                          </a:solidFill>
                          <a:latin typeface="Lucida Console"/>
                          <a:cs typeface="Lucida Console"/>
                        </a:rPr>
                        <a:t> </a:t>
                      </a:r>
                      <a:r>
                        <a:rPr sz="850" spc="15" dirty="0">
                          <a:solidFill>
                            <a:srgbClr val="333333"/>
                          </a:solidFill>
                          <a:latin typeface="Lucida Console"/>
                          <a:cs typeface="Lucida Console"/>
                        </a:rPr>
                        <a:t>UUID=cd4e9f12-e16a-415c-ae76-8de069076713</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40970">
                <a:tc>
                  <a:txBody>
                    <a:bodyPr/>
                    <a:lstStyle/>
                    <a:p>
                      <a:pPr marL="31750">
                        <a:lnSpc>
                          <a:spcPts val="935"/>
                        </a:lnSpc>
                        <a:spcBef>
                          <a:spcPts val="80"/>
                        </a:spcBef>
                      </a:pPr>
                      <a:r>
                        <a:rPr sz="850" spc="15" dirty="0">
                          <a:solidFill>
                            <a:srgbClr val="333333"/>
                          </a:solidFill>
                          <a:latin typeface="Lucida Console"/>
                          <a:cs typeface="Lucida Console"/>
                        </a:rPr>
                        <a:t>/storage</a:t>
                      </a:r>
                      <a:endParaRPr sz="850">
                        <a:latin typeface="Lucida Console"/>
                        <a:cs typeface="Lucida Console"/>
                      </a:endParaRPr>
                    </a:p>
                  </a:txBody>
                  <a:tcPr marL="0" marR="0" marT="10160" marB="0">
                    <a:solidFill>
                      <a:srgbClr val="F8F8F8"/>
                    </a:solidFill>
                  </a:tcPr>
                </a:tc>
                <a:tc>
                  <a:txBody>
                    <a:bodyPr/>
                    <a:lstStyle/>
                    <a:p>
                      <a:pPr marR="25400" algn="ctr">
                        <a:lnSpc>
                          <a:spcPts val="935"/>
                        </a:lnSpc>
                        <a:spcBef>
                          <a:spcPts val="80"/>
                        </a:spcBef>
                      </a:pPr>
                      <a:r>
                        <a:rPr sz="850" spc="15" dirty="0">
                          <a:solidFill>
                            <a:srgbClr val="333333"/>
                          </a:solidFill>
                          <a:latin typeface="Lucida Console"/>
                          <a:cs typeface="Lucida Console"/>
                        </a:rPr>
                        <a:t>xfs</a:t>
                      </a:r>
                      <a:endParaRPr sz="850">
                        <a:latin typeface="Lucida Console"/>
                        <a:cs typeface="Lucida Console"/>
                      </a:endParaRPr>
                    </a:p>
                  </a:txBody>
                  <a:tcPr marL="0" marR="0" marT="10160" marB="0">
                    <a:solidFill>
                      <a:srgbClr val="F8F8F8"/>
                    </a:solidFill>
                  </a:tcPr>
                </a:tc>
                <a:tc>
                  <a:txBody>
                    <a:bodyPr/>
                    <a:lstStyle/>
                    <a:p>
                      <a:pPr marL="201295">
                        <a:lnSpc>
                          <a:spcPts val="935"/>
                        </a:lnSpc>
                        <a:spcBef>
                          <a:spcPts val="80"/>
                        </a:spcBef>
                        <a:tabLst>
                          <a:tab pos="1477645" algn="l"/>
                        </a:tabLst>
                      </a:pPr>
                      <a:r>
                        <a:rPr sz="850" spc="15" dirty="0">
                          <a:solidFill>
                            <a:srgbClr val="333333"/>
                          </a:solidFill>
                          <a:latin typeface="Lucida Console"/>
                          <a:cs typeface="Lucida Console"/>
                        </a:rPr>
                        <a:t>defaults,_netdev	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bl>
          </a:graphicData>
        </a:graphic>
      </p:graphicFrame>
      <p:sp>
        <p:nvSpPr>
          <p:cNvPr id="38" name="object 3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1024" y="332743"/>
            <a:ext cx="5758815" cy="788035"/>
          </a:xfrm>
          <a:prstGeom prst="rect">
            <a:avLst/>
          </a:prstGeom>
        </p:spPr>
        <p:txBody>
          <a:bodyPr vert="horz" wrap="square" lIns="0" tIns="12065" rIns="0" bIns="0" rtlCol="0">
            <a:spAutoFit/>
          </a:bodyPr>
          <a:lstStyle/>
          <a:p>
            <a:pPr marL="38100" marR="30480">
              <a:lnSpc>
                <a:spcPct val="131600"/>
              </a:lnSpc>
              <a:spcBef>
                <a:spcPts val="95"/>
              </a:spcBef>
            </a:pPr>
            <a:r>
              <a:rPr sz="950" b="1" spc="25" dirty="0">
                <a:solidFill>
                  <a:srgbClr val="333333"/>
                </a:solidFill>
                <a:latin typeface="微软雅黑"/>
                <a:cs typeface="微软雅黑"/>
              </a:rPr>
              <a:t>软链接（</a:t>
            </a:r>
            <a:r>
              <a:rPr sz="950" b="1" spc="55" dirty="0">
                <a:solidFill>
                  <a:srgbClr val="333333"/>
                </a:solidFill>
                <a:latin typeface="Trebuchet MS"/>
                <a:cs typeface="Trebuchet MS"/>
              </a:rPr>
              <a:t>symbolic</a:t>
            </a:r>
            <a:r>
              <a:rPr sz="950" b="1" spc="-35" dirty="0">
                <a:solidFill>
                  <a:srgbClr val="333333"/>
                </a:solidFill>
                <a:latin typeface="Trebuchet MS"/>
                <a:cs typeface="Trebuchet MS"/>
              </a:rPr>
              <a:t> </a:t>
            </a:r>
            <a:r>
              <a:rPr sz="950" b="1" spc="45" dirty="0">
                <a:solidFill>
                  <a:srgbClr val="333333"/>
                </a:solidFill>
                <a:latin typeface="Trebuchet MS"/>
                <a:cs typeface="Trebuchet MS"/>
              </a:rPr>
              <a:t>link</a:t>
            </a:r>
            <a:r>
              <a:rPr sz="950" b="1" spc="25" dirty="0">
                <a:solidFill>
                  <a:srgbClr val="333333"/>
                </a:solidFill>
                <a:latin typeface="微软雅黑"/>
                <a:cs typeface="微软雅黑"/>
              </a:rPr>
              <a:t>）</a:t>
            </a:r>
            <a:r>
              <a:rPr sz="950" b="1" spc="20" dirty="0">
                <a:solidFill>
                  <a:srgbClr val="333333"/>
                </a:solidFill>
                <a:latin typeface="微软雅黑"/>
                <a:cs typeface="微软雅黑"/>
              </a:rPr>
              <a:t>：</a:t>
            </a:r>
            <a:r>
              <a:rPr sz="950" spc="25" dirty="0">
                <a:solidFill>
                  <a:srgbClr val="333333"/>
                </a:solidFill>
                <a:latin typeface="微软雅黑"/>
                <a:cs typeface="微软雅黑"/>
              </a:rPr>
              <a:t>也叫符号链接，仅仅包含所链接文件的名称和路径，像个记录地址的标</a:t>
            </a:r>
            <a:r>
              <a:rPr sz="950" spc="-35" dirty="0">
                <a:solidFill>
                  <a:srgbClr val="333333"/>
                </a:solidFill>
                <a:latin typeface="微软雅黑"/>
                <a:cs typeface="微软雅黑"/>
              </a:rPr>
              <a:t>签</a:t>
            </a:r>
            <a:r>
              <a:rPr sz="1200" spc="-465" baseline="34722" dirty="0">
                <a:latin typeface="小哥哥网恋吗"/>
                <a:cs typeface="小哥哥网恋吗"/>
              </a:rPr>
              <a:t>5</a:t>
            </a:r>
            <a:r>
              <a:rPr sz="950" spc="-645" dirty="0">
                <a:solidFill>
                  <a:srgbClr val="333333"/>
                </a:solidFill>
                <a:latin typeface="微软雅黑"/>
                <a:cs typeface="微软雅黑"/>
              </a:rPr>
              <a:t>。</a:t>
            </a:r>
            <a:r>
              <a:rPr sz="1200" baseline="34722" dirty="0">
                <a:latin typeface="小哥哥网恋吗"/>
                <a:cs typeface="小哥哥网恋吗"/>
              </a:rPr>
              <a:t>/20 </a:t>
            </a:r>
            <a:r>
              <a:rPr sz="950" spc="25" dirty="0">
                <a:solidFill>
                  <a:srgbClr val="333333"/>
                </a:solidFill>
                <a:latin typeface="微软雅黑"/>
                <a:cs typeface="微软雅黑"/>
              </a:rPr>
              <a:t>当原始文件被删除或移动后，新的链接文件也会随之失效，不能被访问，可以对文件、目录做软链接， </a:t>
            </a:r>
            <a:r>
              <a:rPr sz="950" spc="30" dirty="0">
                <a:solidFill>
                  <a:srgbClr val="333333"/>
                </a:solidFill>
                <a:latin typeface="微软雅黑"/>
                <a:cs typeface="微软雅黑"/>
              </a:rPr>
              <a:t> </a:t>
            </a:r>
            <a:r>
              <a:rPr sz="950" spc="25" dirty="0">
                <a:solidFill>
                  <a:srgbClr val="333333"/>
                </a:solidFill>
                <a:latin typeface="微软雅黑"/>
                <a:cs typeface="微软雅黑"/>
              </a:rPr>
              <a:t>跨文件系统也不是问题，从这一点来看与</a:t>
            </a:r>
            <a:r>
              <a:rPr sz="950" spc="60" dirty="0">
                <a:solidFill>
                  <a:srgbClr val="333333"/>
                </a:solidFill>
                <a:latin typeface="Trebuchet MS"/>
                <a:cs typeface="Trebuchet MS"/>
              </a:rPr>
              <a:t>Windows</a:t>
            </a:r>
            <a:r>
              <a:rPr sz="950" spc="25" dirty="0">
                <a:solidFill>
                  <a:srgbClr val="333333"/>
                </a:solidFill>
                <a:latin typeface="微软雅黑"/>
                <a:cs typeface="微软雅黑"/>
              </a:rPr>
              <a:t>系统的</a:t>
            </a:r>
            <a:r>
              <a:rPr sz="950" spc="-160" dirty="0">
                <a:solidFill>
                  <a:srgbClr val="333333"/>
                </a:solidFill>
                <a:latin typeface="Trebuchet MS"/>
                <a:cs typeface="Trebuchet MS"/>
              </a:rPr>
              <a:t>“</a:t>
            </a:r>
            <a:r>
              <a:rPr sz="950" spc="25" dirty="0">
                <a:solidFill>
                  <a:srgbClr val="333333"/>
                </a:solidFill>
                <a:latin typeface="微软雅黑"/>
                <a:cs typeface="微软雅黑"/>
              </a:rPr>
              <a:t>快捷方式</a:t>
            </a:r>
            <a:r>
              <a:rPr sz="950" spc="-160" dirty="0">
                <a:solidFill>
                  <a:srgbClr val="333333"/>
                </a:solidFill>
                <a:latin typeface="Trebuchet MS"/>
                <a:cs typeface="Trebuchet MS"/>
              </a:rPr>
              <a:t>”</a:t>
            </a:r>
            <a:r>
              <a:rPr sz="950" spc="25" dirty="0">
                <a:solidFill>
                  <a:srgbClr val="333333"/>
                </a:solidFill>
                <a:latin typeface="微软雅黑"/>
                <a:cs typeface="微软雅黑"/>
              </a:rPr>
              <a:t>具有一样的性质。用户访问起来的 效果如图</a:t>
            </a:r>
            <a:r>
              <a:rPr sz="950" spc="35" dirty="0">
                <a:solidFill>
                  <a:srgbClr val="333333"/>
                </a:solidFill>
                <a:latin typeface="Trebuchet MS"/>
                <a:cs typeface="Trebuchet MS"/>
              </a:rPr>
              <a:t>6-15</a:t>
            </a:r>
            <a:r>
              <a:rPr sz="950" spc="25" dirty="0">
                <a:solidFill>
                  <a:srgbClr val="333333"/>
                </a:solidFill>
                <a:latin typeface="微软雅黑"/>
                <a:cs typeface="微软雅黑"/>
              </a:rPr>
              <a:t>所示。</a:t>
            </a:r>
            <a:endParaRPr sz="950">
              <a:latin typeface="微软雅黑"/>
              <a:cs typeface="微软雅黑"/>
            </a:endParaRPr>
          </a:p>
        </p:txBody>
      </p:sp>
      <p:pic>
        <p:nvPicPr>
          <p:cNvPr id="3" name="object 3"/>
          <p:cNvPicPr/>
          <p:nvPr/>
        </p:nvPicPr>
        <p:blipFill>
          <a:blip r:embed="rId2" cstate="print"/>
          <a:stretch>
            <a:fillRect/>
          </a:stretch>
        </p:blipFill>
        <p:spPr>
          <a:xfrm>
            <a:off x="976619" y="1225962"/>
            <a:ext cx="5633455" cy="2229886"/>
          </a:xfrm>
          <a:prstGeom prst="rect">
            <a:avLst/>
          </a:prstGeom>
        </p:spPr>
      </p:pic>
      <p:sp>
        <p:nvSpPr>
          <p:cNvPr id="4" name="object 4"/>
          <p:cNvSpPr txBox="1"/>
          <p:nvPr/>
        </p:nvSpPr>
        <p:spPr>
          <a:xfrm>
            <a:off x="946424" y="3557498"/>
            <a:ext cx="5658485" cy="12223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6-15</a:t>
            </a:r>
            <a:r>
              <a:rPr sz="950" spc="-35" dirty="0">
                <a:solidFill>
                  <a:srgbClr val="333333"/>
                </a:solidFill>
                <a:latin typeface="Trebuchet MS"/>
                <a:cs typeface="Trebuchet MS"/>
              </a:rPr>
              <a:t> </a:t>
            </a:r>
            <a:r>
              <a:rPr sz="950" spc="25" dirty="0">
                <a:solidFill>
                  <a:srgbClr val="333333"/>
                </a:solidFill>
                <a:latin typeface="微软雅黑"/>
                <a:cs typeface="微软雅黑"/>
              </a:rPr>
              <a:t>软链接原理示意图</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硬链接</a:t>
            </a:r>
            <a:r>
              <a:rPr sz="950" b="1" spc="55" dirty="0">
                <a:solidFill>
                  <a:srgbClr val="333333"/>
                </a:solidFill>
                <a:latin typeface="微软雅黑"/>
                <a:cs typeface="微软雅黑"/>
              </a:rPr>
              <a:t>（</a:t>
            </a:r>
            <a:r>
              <a:rPr sz="950" b="1" spc="55" dirty="0">
                <a:solidFill>
                  <a:srgbClr val="333333"/>
                </a:solidFill>
                <a:latin typeface="Trebuchet MS"/>
                <a:cs typeface="Trebuchet MS"/>
              </a:rPr>
              <a:t>hard</a:t>
            </a:r>
            <a:r>
              <a:rPr sz="950" b="1" spc="-45" dirty="0">
                <a:solidFill>
                  <a:srgbClr val="333333"/>
                </a:solidFill>
                <a:latin typeface="Trebuchet MS"/>
                <a:cs typeface="Trebuchet MS"/>
              </a:rPr>
              <a:t> </a:t>
            </a:r>
            <a:r>
              <a:rPr sz="950" b="1" spc="40" dirty="0">
                <a:solidFill>
                  <a:srgbClr val="333333"/>
                </a:solidFill>
                <a:latin typeface="Trebuchet MS"/>
                <a:cs typeface="Trebuchet MS"/>
              </a:rPr>
              <a:t>link</a:t>
            </a:r>
            <a:r>
              <a:rPr sz="950" b="1" spc="40" dirty="0">
                <a:solidFill>
                  <a:srgbClr val="333333"/>
                </a:solidFill>
                <a:latin typeface="微软雅黑"/>
                <a:cs typeface="微软雅黑"/>
              </a:rPr>
              <a:t>）：</a:t>
            </a:r>
            <a:r>
              <a:rPr sz="950" spc="25" dirty="0">
                <a:solidFill>
                  <a:srgbClr val="333333"/>
                </a:solidFill>
                <a:latin typeface="微软雅黑"/>
                <a:cs typeface="微软雅黑"/>
              </a:rPr>
              <a:t>可以将它理解为一个</a:t>
            </a:r>
            <a:r>
              <a:rPr sz="950" spc="-160" dirty="0">
                <a:solidFill>
                  <a:srgbClr val="333333"/>
                </a:solidFill>
                <a:latin typeface="Trebuchet MS"/>
                <a:cs typeface="Trebuchet MS"/>
              </a:rPr>
              <a:t>“</a:t>
            </a:r>
            <a:r>
              <a:rPr sz="950" spc="25" dirty="0">
                <a:solidFill>
                  <a:srgbClr val="333333"/>
                </a:solidFill>
                <a:latin typeface="微软雅黑"/>
                <a:cs typeface="微软雅黑"/>
              </a:rPr>
              <a:t>指向原始文件</a:t>
            </a:r>
            <a:r>
              <a:rPr sz="950" spc="25" dirty="0">
                <a:solidFill>
                  <a:srgbClr val="333333"/>
                </a:solidFill>
                <a:latin typeface="Trebuchet MS"/>
                <a:cs typeface="Trebuchet MS"/>
              </a:rPr>
              <a:t>block</a:t>
            </a:r>
            <a:r>
              <a:rPr sz="950" spc="25" dirty="0">
                <a:solidFill>
                  <a:srgbClr val="333333"/>
                </a:solidFill>
                <a:latin typeface="微软雅黑"/>
                <a:cs typeface="微软雅黑"/>
              </a:rPr>
              <a:t>的指针</a:t>
            </a:r>
            <a:r>
              <a:rPr sz="950" spc="-70" dirty="0">
                <a:solidFill>
                  <a:srgbClr val="333333"/>
                </a:solidFill>
                <a:latin typeface="Trebuchet MS"/>
                <a:cs typeface="Trebuchet MS"/>
              </a:rPr>
              <a:t>”</a:t>
            </a:r>
            <a:r>
              <a:rPr sz="950" spc="-70" dirty="0">
                <a:solidFill>
                  <a:srgbClr val="333333"/>
                </a:solidFill>
                <a:latin typeface="微软雅黑"/>
                <a:cs typeface="微软雅黑"/>
              </a:rPr>
              <a:t>，</a:t>
            </a:r>
            <a:r>
              <a:rPr sz="950" spc="25" dirty="0">
                <a:solidFill>
                  <a:srgbClr val="333333"/>
                </a:solidFill>
                <a:latin typeface="微软雅黑"/>
                <a:cs typeface="微软雅黑"/>
              </a:rPr>
              <a:t>系统会创建出一个与原来一 摸一样的</a:t>
            </a:r>
            <a:r>
              <a:rPr sz="950" spc="45" dirty="0">
                <a:solidFill>
                  <a:srgbClr val="333333"/>
                </a:solidFill>
                <a:latin typeface="Trebuchet MS"/>
                <a:cs typeface="Trebuchet MS"/>
              </a:rPr>
              <a:t>inode</a:t>
            </a:r>
            <a:r>
              <a:rPr sz="950" spc="25" dirty="0">
                <a:solidFill>
                  <a:srgbClr val="333333"/>
                </a:solidFill>
                <a:latin typeface="微软雅黑"/>
                <a:cs typeface="微软雅黑"/>
              </a:rPr>
              <a:t>信息块。所以，硬链接文件与原始文件其实是一摸一样的，只是名字不同。每添加一个 硬链接，该文件的</a:t>
            </a:r>
            <a:r>
              <a:rPr sz="950" spc="45" dirty="0">
                <a:solidFill>
                  <a:srgbClr val="333333"/>
                </a:solidFill>
                <a:latin typeface="Trebuchet MS"/>
                <a:cs typeface="Trebuchet MS"/>
              </a:rPr>
              <a:t>inode</a:t>
            </a:r>
            <a:r>
              <a:rPr sz="950" spc="25" dirty="0">
                <a:solidFill>
                  <a:srgbClr val="333333"/>
                </a:solidFill>
                <a:latin typeface="微软雅黑"/>
                <a:cs typeface="微软雅黑"/>
              </a:rPr>
              <a:t>个数就会增加</a:t>
            </a:r>
            <a:r>
              <a:rPr sz="950" spc="55" dirty="0">
                <a:solidFill>
                  <a:srgbClr val="333333"/>
                </a:solidFill>
                <a:latin typeface="Trebuchet MS"/>
                <a:cs typeface="Trebuchet MS"/>
              </a:rPr>
              <a:t>1</a:t>
            </a:r>
            <a:r>
              <a:rPr sz="950" spc="25" dirty="0">
                <a:solidFill>
                  <a:srgbClr val="333333"/>
                </a:solidFill>
                <a:latin typeface="微软雅黑"/>
                <a:cs typeface="微软雅黑"/>
              </a:rPr>
              <a:t>；而且只有当该文件的</a:t>
            </a:r>
            <a:r>
              <a:rPr sz="950" spc="45" dirty="0">
                <a:solidFill>
                  <a:srgbClr val="333333"/>
                </a:solidFill>
                <a:latin typeface="Trebuchet MS"/>
                <a:cs typeface="Trebuchet MS"/>
              </a:rPr>
              <a:t>inode</a:t>
            </a:r>
            <a:r>
              <a:rPr sz="950" spc="25" dirty="0">
                <a:solidFill>
                  <a:srgbClr val="333333"/>
                </a:solidFill>
                <a:latin typeface="微软雅黑"/>
                <a:cs typeface="微软雅黑"/>
              </a:rPr>
              <a:t>个数为</a:t>
            </a:r>
            <a:r>
              <a:rPr sz="950" spc="55" dirty="0">
                <a:solidFill>
                  <a:srgbClr val="333333"/>
                </a:solidFill>
                <a:latin typeface="Trebuchet MS"/>
                <a:cs typeface="Trebuchet MS"/>
              </a:rPr>
              <a:t>0</a:t>
            </a:r>
            <a:r>
              <a:rPr sz="950" spc="20" dirty="0">
                <a:solidFill>
                  <a:srgbClr val="333333"/>
                </a:solidFill>
                <a:latin typeface="微软雅黑"/>
                <a:cs typeface="微软雅黑"/>
              </a:rPr>
              <a:t>时，才算彻底将它删除。换 言之，由于硬链接实际上是指向原文件</a:t>
            </a:r>
            <a:r>
              <a:rPr sz="950" spc="25" dirty="0">
                <a:solidFill>
                  <a:srgbClr val="333333"/>
                </a:solidFill>
                <a:latin typeface="Trebuchet MS"/>
                <a:cs typeface="Trebuchet MS"/>
              </a:rPr>
              <a:t>block</a:t>
            </a:r>
            <a:r>
              <a:rPr sz="950" spc="20" dirty="0">
                <a:solidFill>
                  <a:srgbClr val="333333"/>
                </a:solidFill>
                <a:latin typeface="微软雅黑"/>
                <a:cs typeface="微软雅黑"/>
              </a:rPr>
              <a:t>的指针，因此即便原始文件被删除，依然可以通过硬链接文 </a:t>
            </a:r>
            <a:r>
              <a:rPr sz="950" spc="25" dirty="0">
                <a:solidFill>
                  <a:srgbClr val="333333"/>
                </a:solidFill>
                <a:latin typeface="微软雅黑"/>
                <a:cs typeface="微软雅黑"/>
              </a:rPr>
              <a:t>件来访问。需要注意的是，由于技术的局限性，不能跨分区对目录文件进行硬链接。</a:t>
            </a:r>
            <a:endParaRPr sz="950">
              <a:latin typeface="微软雅黑"/>
              <a:cs typeface="微软雅黑"/>
            </a:endParaRPr>
          </a:p>
        </p:txBody>
      </p:sp>
      <p:pic>
        <p:nvPicPr>
          <p:cNvPr id="5" name="object 5"/>
          <p:cNvPicPr/>
          <p:nvPr/>
        </p:nvPicPr>
        <p:blipFill>
          <a:blip r:embed="rId3" cstate="print"/>
          <a:stretch>
            <a:fillRect/>
          </a:stretch>
        </p:blipFill>
        <p:spPr>
          <a:xfrm>
            <a:off x="959124" y="4894802"/>
            <a:ext cx="5650951" cy="2277533"/>
          </a:xfrm>
          <a:prstGeom prst="rect">
            <a:avLst/>
          </a:prstGeom>
        </p:spPr>
      </p:pic>
      <p:sp>
        <p:nvSpPr>
          <p:cNvPr id="6" name="object 6"/>
          <p:cNvSpPr txBox="1"/>
          <p:nvPr/>
        </p:nvSpPr>
        <p:spPr>
          <a:xfrm>
            <a:off x="946424" y="7273975"/>
            <a:ext cx="5661660" cy="249936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6-16</a:t>
            </a:r>
            <a:r>
              <a:rPr sz="950" spc="-35" dirty="0">
                <a:solidFill>
                  <a:srgbClr val="333333"/>
                </a:solidFill>
                <a:latin typeface="Trebuchet MS"/>
                <a:cs typeface="Trebuchet MS"/>
              </a:rPr>
              <a:t> </a:t>
            </a:r>
            <a:r>
              <a:rPr sz="950" spc="25" dirty="0">
                <a:solidFill>
                  <a:srgbClr val="333333"/>
                </a:solidFill>
                <a:latin typeface="微软雅黑"/>
                <a:cs typeface="微软雅黑"/>
              </a:rPr>
              <a:t>硬链接原理示意图</a:t>
            </a:r>
            <a:endParaRPr sz="950">
              <a:latin typeface="微软雅黑"/>
              <a:cs typeface="微软雅黑"/>
            </a:endParaRPr>
          </a:p>
          <a:p>
            <a:pPr>
              <a:lnSpc>
                <a:spcPct val="100000"/>
              </a:lnSpc>
              <a:spcBef>
                <a:spcPts val="85"/>
              </a:spcBef>
            </a:pPr>
            <a:endParaRPr sz="650">
              <a:latin typeface="微软雅黑"/>
              <a:cs typeface="微软雅黑"/>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marR="66675">
              <a:lnSpc>
                <a:spcPct val="131600"/>
              </a:lnSpc>
              <a:spcBef>
                <a:spcPts val="955"/>
              </a:spcBef>
            </a:pPr>
            <a:r>
              <a:rPr sz="950" spc="25" dirty="0">
                <a:solidFill>
                  <a:srgbClr val="333333"/>
                </a:solidFill>
                <a:latin typeface="微软雅黑"/>
                <a:cs typeface="微软雅黑"/>
              </a:rPr>
              <a:t>翻开书的目录页，看到标题和对应的页码就应该能够理解了，链接文件就是指向实际内容所在位置的一 个标签，通过这个标签，我们就可以找到对应的数据了。</a:t>
            </a:r>
            <a:endParaRPr sz="950">
              <a:latin typeface="微软雅黑"/>
              <a:cs typeface="微软雅黑"/>
            </a:endParaRPr>
          </a:p>
          <a:p>
            <a:pPr marL="12700" marR="207010">
              <a:lnSpc>
                <a:spcPct val="131600"/>
              </a:lnSpc>
              <a:spcBef>
                <a:spcPts val="825"/>
              </a:spcBef>
            </a:pPr>
            <a:r>
              <a:rPr sz="950" spc="20" dirty="0">
                <a:solidFill>
                  <a:srgbClr val="333333"/>
                </a:solidFill>
                <a:latin typeface="Trebuchet MS"/>
                <a:cs typeface="Trebuchet MS"/>
              </a:rPr>
              <a:t>ln</a:t>
            </a:r>
            <a:r>
              <a:rPr sz="950" spc="25" dirty="0">
                <a:solidFill>
                  <a:srgbClr val="333333"/>
                </a:solidFill>
                <a:latin typeface="微软雅黑"/>
                <a:cs typeface="微软雅黑"/>
              </a:rPr>
              <a:t>命令用于创建文件的软硬链接，英文全称为：</a:t>
            </a:r>
            <a:r>
              <a:rPr sz="950" spc="-45" dirty="0">
                <a:solidFill>
                  <a:srgbClr val="333333"/>
                </a:solidFill>
                <a:latin typeface="Trebuchet MS"/>
                <a:cs typeface="Trebuchet MS"/>
              </a:rPr>
              <a:t>“link”</a:t>
            </a:r>
            <a:r>
              <a:rPr sz="950" spc="25" dirty="0">
                <a:solidFill>
                  <a:srgbClr val="333333"/>
                </a:solidFill>
                <a:latin typeface="微软雅黑"/>
                <a:cs typeface="微软雅黑"/>
              </a:rPr>
              <a:t>，语法格式为：</a:t>
            </a:r>
            <a:r>
              <a:rPr sz="950" spc="-40" dirty="0">
                <a:solidFill>
                  <a:srgbClr val="333333"/>
                </a:solidFill>
                <a:latin typeface="Trebuchet MS"/>
                <a:cs typeface="Trebuchet MS"/>
              </a:rPr>
              <a:t>“ln</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原始文件名</a:t>
            </a:r>
            <a:r>
              <a:rPr sz="950" spc="-30" dirty="0">
                <a:solidFill>
                  <a:srgbClr val="333333"/>
                </a:solidFill>
                <a:latin typeface="微软雅黑"/>
                <a:cs typeface="微软雅黑"/>
              </a:rPr>
              <a:t> </a:t>
            </a:r>
            <a:r>
              <a:rPr sz="950" spc="20" dirty="0">
                <a:solidFill>
                  <a:srgbClr val="333333"/>
                </a:solidFill>
                <a:latin typeface="微软雅黑"/>
                <a:cs typeface="微软雅黑"/>
              </a:rPr>
              <a:t>链接文件 </a:t>
            </a:r>
            <a:r>
              <a:rPr sz="950" spc="25" dirty="0">
                <a:solidFill>
                  <a:srgbClr val="333333"/>
                </a:solidFill>
                <a:latin typeface="微软雅黑"/>
                <a:cs typeface="微软雅黑"/>
              </a:rPr>
              <a:t>名</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5080">
              <a:lnSpc>
                <a:spcPct val="131600"/>
              </a:lnSpc>
              <a:spcBef>
                <a:spcPts val="750"/>
              </a:spcBef>
            </a:pPr>
            <a:r>
              <a:rPr sz="950" spc="20" dirty="0">
                <a:solidFill>
                  <a:srgbClr val="333333"/>
                </a:solidFill>
                <a:latin typeface="Trebuchet MS"/>
                <a:cs typeface="Trebuchet MS"/>
              </a:rPr>
              <a:t>ln</a:t>
            </a:r>
            <a:r>
              <a:rPr sz="950" spc="25" dirty="0">
                <a:solidFill>
                  <a:srgbClr val="333333"/>
                </a:solidFill>
                <a:latin typeface="微软雅黑"/>
                <a:cs typeface="微软雅黑"/>
              </a:rPr>
              <a:t>命令用于创建链接文件，格式为</a:t>
            </a:r>
            <a:r>
              <a:rPr sz="950" spc="-40" dirty="0">
                <a:solidFill>
                  <a:srgbClr val="333333"/>
                </a:solidFill>
                <a:latin typeface="Trebuchet MS"/>
                <a:cs typeface="Trebuchet MS"/>
              </a:rPr>
              <a:t>“ln</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选项</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目标</a:t>
            </a:r>
            <a:r>
              <a:rPr sz="950" spc="-160" dirty="0">
                <a:solidFill>
                  <a:srgbClr val="333333"/>
                </a:solidFill>
                <a:latin typeface="Trebuchet MS"/>
                <a:cs typeface="Trebuchet MS"/>
              </a:rPr>
              <a:t>”</a:t>
            </a:r>
            <a:r>
              <a:rPr sz="950" spc="25" dirty="0">
                <a:solidFill>
                  <a:srgbClr val="333333"/>
                </a:solidFill>
                <a:latin typeface="微软雅黑"/>
                <a:cs typeface="微软雅黑"/>
              </a:rPr>
              <a:t>，其可用的参数以及作用如表</a:t>
            </a:r>
            <a:r>
              <a:rPr sz="950" spc="25" dirty="0">
                <a:solidFill>
                  <a:srgbClr val="333333"/>
                </a:solidFill>
                <a:latin typeface="Trebuchet MS"/>
                <a:cs typeface="Trebuchet MS"/>
              </a:rPr>
              <a:t>6-8</a:t>
            </a:r>
            <a:r>
              <a:rPr sz="950" spc="25" dirty="0">
                <a:solidFill>
                  <a:srgbClr val="333333"/>
                </a:solidFill>
                <a:latin typeface="微软雅黑"/>
                <a:cs typeface="微软雅黑"/>
              </a:rPr>
              <a:t>所示。在使用</a:t>
            </a:r>
            <a:r>
              <a:rPr sz="950" spc="20" dirty="0">
                <a:solidFill>
                  <a:srgbClr val="333333"/>
                </a:solidFill>
                <a:latin typeface="Trebuchet MS"/>
                <a:cs typeface="Trebuchet MS"/>
              </a:rPr>
              <a:t>ln</a:t>
            </a:r>
            <a:r>
              <a:rPr sz="950" spc="20" dirty="0">
                <a:solidFill>
                  <a:srgbClr val="333333"/>
                </a:solidFill>
                <a:latin typeface="微软雅黑"/>
                <a:cs typeface="微软雅黑"/>
              </a:rPr>
              <a:t>命令 时，是否添加</a:t>
            </a:r>
            <a:r>
              <a:rPr sz="950" spc="20" dirty="0">
                <a:solidFill>
                  <a:srgbClr val="333333"/>
                </a:solidFill>
                <a:latin typeface="Trebuchet MS"/>
                <a:cs typeface="Trebuchet MS"/>
              </a:rPr>
              <a:t>-s</a:t>
            </a:r>
            <a:r>
              <a:rPr sz="950" spc="25" dirty="0">
                <a:solidFill>
                  <a:srgbClr val="333333"/>
                </a:solidFill>
                <a:latin typeface="微软雅黑"/>
                <a:cs typeface="微软雅黑"/>
              </a:rPr>
              <a:t>参数，将创建出性质不同的两种</a:t>
            </a:r>
            <a:r>
              <a:rPr sz="950" spc="-160" dirty="0">
                <a:solidFill>
                  <a:srgbClr val="333333"/>
                </a:solidFill>
                <a:latin typeface="Trebuchet MS"/>
                <a:cs typeface="Trebuchet MS"/>
              </a:rPr>
              <a:t>“</a:t>
            </a:r>
            <a:r>
              <a:rPr sz="950" spc="25" dirty="0">
                <a:solidFill>
                  <a:srgbClr val="333333"/>
                </a:solidFill>
                <a:latin typeface="微软雅黑"/>
                <a:cs typeface="微软雅黑"/>
              </a:rPr>
              <a:t>快捷方式</a:t>
            </a:r>
            <a:r>
              <a:rPr sz="950" spc="-160" dirty="0">
                <a:solidFill>
                  <a:srgbClr val="333333"/>
                </a:solidFill>
                <a:latin typeface="Trebuchet MS"/>
                <a:cs typeface="Trebuchet MS"/>
              </a:rPr>
              <a:t>”</a:t>
            </a:r>
            <a:r>
              <a:rPr sz="950" spc="20" dirty="0">
                <a:solidFill>
                  <a:srgbClr val="333333"/>
                </a:solidFill>
                <a:latin typeface="微软雅黑"/>
                <a:cs typeface="微软雅黑"/>
              </a:rPr>
              <a:t>。因此如果没有扎实的理论知识和实践经验做 </a:t>
            </a:r>
            <a:r>
              <a:rPr sz="950" spc="25" dirty="0">
                <a:solidFill>
                  <a:srgbClr val="333333"/>
                </a:solidFill>
                <a:latin typeface="微软雅黑"/>
                <a:cs typeface="微软雅黑"/>
              </a:rPr>
              <a:t>铺垫，尽管能够成功完成实验，但永远不会明白为什么会成功。</a:t>
            </a:r>
            <a:endParaRPr sz="950">
              <a:latin typeface="微软雅黑"/>
              <a:cs typeface="微软雅黑"/>
            </a:endParaRPr>
          </a:p>
          <a:p>
            <a:pPr marL="12700">
              <a:lnSpc>
                <a:spcPct val="100000"/>
              </a:lnSpc>
              <a:spcBef>
                <a:spcPts val="1110"/>
              </a:spcBef>
              <a:tabLst>
                <a:tab pos="105791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6-8	</a:t>
            </a:r>
            <a:r>
              <a:rPr sz="950" spc="20" dirty="0">
                <a:solidFill>
                  <a:srgbClr val="333333"/>
                </a:solidFill>
                <a:latin typeface="Trebuchet MS"/>
                <a:cs typeface="Trebuchet MS"/>
              </a:rPr>
              <a:t>ln</a:t>
            </a:r>
            <a:r>
              <a:rPr sz="950" spc="25" dirty="0">
                <a:solidFill>
                  <a:srgbClr val="333333"/>
                </a:solidFill>
                <a:latin typeface="微软雅黑"/>
                <a:cs typeface="微软雅黑"/>
              </a:rPr>
              <a:t>命令中可用的参数以及作用</a:t>
            </a:r>
            <a:endParaRPr sz="950">
              <a:latin typeface="微软雅黑"/>
              <a:cs typeface="微软雅黑"/>
            </a:endParaRPr>
          </a:p>
        </p:txBody>
      </p:sp>
      <p:sp>
        <p:nvSpPr>
          <p:cNvPr id="7" name="object 7"/>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55</a:t>
            </a:fld>
            <a:endParaRPr sz="800">
              <a:latin typeface="小哥哥网恋吗"/>
              <a:cs typeface="小哥哥网恋吗"/>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256"/>
          <a:ext cx="5678805" cy="1571625"/>
        </p:xfrm>
        <a:graphic>
          <a:graphicData uri="http://schemas.openxmlformats.org/drawingml/2006/table">
            <a:tbl>
              <a:tblPr firstRow="1" bandRow="1">
                <a:tableStyleId>{2D5ABB26-0587-4C30-8999-92F81FD0307C}</a:tableStyleId>
              </a:tblPr>
              <a:tblGrid>
                <a:gridCol w="743585">
                  <a:extLst>
                    <a:ext uri="{9D8B030D-6E8A-4147-A177-3AD203B41FA5}">
                      <a16:colId xmlns:a16="http://schemas.microsoft.com/office/drawing/2014/main" val="20000"/>
                    </a:ext>
                  </a:extLst>
                </a:gridCol>
                <a:gridCol w="493522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20" dirty="0">
                          <a:solidFill>
                            <a:srgbClr val="333333"/>
                          </a:solidFill>
                          <a:latin typeface="Trebuchet MS"/>
                          <a:cs typeface="Trebuchet MS"/>
                        </a:rPr>
                        <a:t>-s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创建</a:t>
                      </a:r>
                      <a:r>
                        <a:rPr sz="950" dirty="0">
                          <a:solidFill>
                            <a:srgbClr val="333333"/>
                          </a:solidFill>
                          <a:latin typeface="Trebuchet MS"/>
                          <a:cs typeface="Trebuchet MS"/>
                        </a:rPr>
                        <a:t>“</a:t>
                      </a:r>
                      <a:r>
                        <a:rPr sz="950" dirty="0">
                          <a:solidFill>
                            <a:srgbClr val="333333"/>
                          </a:solidFill>
                          <a:latin typeface="微软雅黑"/>
                          <a:cs typeface="微软雅黑"/>
                        </a:rPr>
                        <a:t>符号链接</a:t>
                      </a:r>
                      <a:r>
                        <a:rPr sz="950" dirty="0">
                          <a:solidFill>
                            <a:srgbClr val="333333"/>
                          </a:solidFill>
                          <a:latin typeface="Trebuchet MS"/>
                          <a:cs typeface="Trebuchet MS"/>
                        </a:rPr>
                        <a:t>”</a:t>
                      </a:r>
                      <a:r>
                        <a:rPr sz="950" dirty="0">
                          <a:solidFill>
                            <a:srgbClr val="333333"/>
                          </a:solidFill>
                          <a:latin typeface="微软雅黑"/>
                          <a:cs typeface="微软雅黑"/>
                        </a:rPr>
                        <a:t>（如果不带</a:t>
                      </a:r>
                      <a:r>
                        <a:rPr sz="950" dirty="0">
                          <a:solidFill>
                            <a:srgbClr val="333333"/>
                          </a:solidFill>
                          <a:latin typeface="Trebuchet MS"/>
                          <a:cs typeface="Trebuchet MS"/>
                        </a:rPr>
                        <a:t>-s</a:t>
                      </a:r>
                      <a:r>
                        <a:rPr sz="950" dirty="0">
                          <a:solidFill>
                            <a:srgbClr val="333333"/>
                          </a:solidFill>
                          <a:latin typeface="微软雅黑"/>
                          <a:cs typeface="微软雅黑"/>
                        </a:rPr>
                        <a:t>参数，则默认创建硬链接）</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30" dirty="0">
                          <a:solidFill>
                            <a:srgbClr val="333333"/>
                          </a:solidFill>
                          <a:latin typeface="Trebuchet MS"/>
                          <a:cs typeface="Trebuchet MS"/>
                        </a:rPr>
                        <a:t>-f</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强制创建文件或目录的链接</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30" dirty="0">
                          <a:solidFill>
                            <a:srgbClr val="333333"/>
                          </a:solidFill>
                          <a:latin typeface="Trebuchet MS"/>
                          <a:cs typeface="Trebuchet MS"/>
                        </a:rPr>
                        <a:t>-i</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覆盖前先询问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0" dirty="0">
                          <a:solidFill>
                            <a:srgbClr val="333333"/>
                          </a:solidFill>
                          <a:latin typeface="Trebuchet MS"/>
                          <a:cs typeface="Trebuchet MS"/>
                        </a:rPr>
                        <a:t>-v</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显示创建链接的过程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bl>
          </a:graphicData>
        </a:graphic>
      </p:graphicFrame>
      <p:sp>
        <p:nvSpPr>
          <p:cNvPr id="3" name="object 3"/>
          <p:cNvSpPr/>
          <p:nvPr/>
        </p:nvSpPr>
        <p:spPr>
          <a:xfrm>
            <a:off x="959124" y="8353916"/>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grpSp>
        <p:nvGrpSpPr>
          <p:cNvPr id="4" name="object 4"/>
          <p:cNvGrpSpPr/>
          <p:nvPr/>
        </p:nvGrpSpPr>
        <p:grpSpPr>
          <a:xfrm>
            <a:off x="959124" y="2722027"/>
            <a:ext cx="5651500" cy="1010285"/>
            <a:chOff x="959124" y="2722027"/>
            <a:chExt cx="5651500" cy="1010285"/>
          </a:xfrm>
        </p:grpSpPr>
        <p:sp>
          <p:nvSpPr>
            <p:cNvPr id="5" name="object 5"/>
            <p:cNvSpPr/>
            <p:nvPr/>
          </p:nvSpPr>
          <p:spPr>
            <a:xfrm>
              <a:off x="963889" y="2726791"/>
              <a:ext cx="5641975" cy="1000760"/>
            </a:xfrm>
            <a:custGeom>
              <a:avLst/>
              <a:gdLst/>
              <a:ahLst/>
              <a:cxnLst/>
              <a:rect l="l" t="t" r="r" b="b"/>
              <a:pathLst>
                <a:path w="5641975" h="1000760">
                  <a:moveTo>
                    <a:pt x="5620752" y="1000551"/>
                  </a:moveTo>
                  <a:lnTo>
                    <a:pt x="20659" y="1000551"/>
                  </a:lnTo>
                  <a:lnTo>
                    <a:pt x="17629" y="999922"/>
                  </a:lnTo>
                  <a:lnTo>
                    <a:pt x="0" y="979892"/>
                  </a:lnTo>
                  <a:lnTo>
                    <a:pt x="0" y="976766"/>
                  </a:lnTo>
                  <a:lnTo>
                    <a:pt x="0" y="20621"/>
                  </a:lnTo>
                  <a:lnTo>
                    <a:pt x="20659" y="0"/>
                  </a:lnTo>
                  <a:lnTo>
                    <a:pt x="5620752" y="0"/>
                  </a:lnTo>
                  <a:lnTo>
                    <a:pt x="5641421" y="20621"/>
                  </a:lnTo>
                  <a:lnTo>
                    <a:pt x="5641421" y="979892"/>
                  </a:lnTo>
                  <a:lnTo>
                    <a:pt x="5623792" y="999922"/>
                  </a:lnTo>
                  <a:lnTo>
                    <a:pt x="5620752" y="1000551"/>
                  </a:lnTo>
                  <a:close/>
                </a:path>
              </a:pathLst>
            </a:custGeom>
            <a:solidFill>
              <a:srgbClr val="F8F8F8"/>
            </a:solidFill>
          </p:spPr>
          <p:txBody>
            <a:bodyPr wrap="square" lIns="0" tIns="0" rIns="0" bIns="0" rtlCol="0"/>
            <a:lstStyle/>
            <a:p>
              <a:endParaRPr/>
            </a:p>
          </p:txBody>
        </p:sp>
        <p:sp>
          <p:nvSpPr>
            <p:cNvPr id="6" name="object 6"/>
            <p:cNvSpPr/>
            <p:nvPr/>
          </p:nvSpPr>
          <p:spPr>
            <a:xfrm>
              <a:off x="963889" y="2726791"/>
              <a:ext cx="5641975" cy="1000760"/>
            </a:xfrm>
            <a:custGeom>
              <a:avLst/>
              <a:gdLst/>
              <a:ahLst/>
              <a:cxnLst/>
              <a:rect l="l" t="t" r="r" b="b"/>
              <a:pathLst>
                <a:path w="5641975" h="1000760">
                  <a:moveTo>
                    <a:pt x="0" y="976766"/>
                  </a:moveTo>
                  <a:lnTo>
                    <a:pt x="0" y="23823"/>
                  </a:lnTo>
                  <a:lnTo>
                    <a:pt x="0" y="20621"/>
                  </a:lnTo>
                  <a:lnTo>
                    <a:pt x="600" y="17534"/>
                  </a:lnTo>
                  <a:lnTo>
                    <a:pt x="20659" y="0"/>
                  </a:lnTo>
                  <a:lnTo>
                    <a:pt x="23823" y="0"/>
                  </a:lnTo>
                  <a:lnTo>
                    <a:pt x="5617597" y="0"/>
                  </a:lnTo>
                  <a:lnTo>
                    <a:pt x="5620752" y="0"/>
                  </a:lnTo>
                  <a:lnTo>
                    <a:pt x="5623792" y="590"/>
                  </a:lnTo>
                  <a:lnTo>
                    <a:pt x="5641421" y="20621"/>
                  </a:lnTo>
                  <a:lnTo>
                    <a:pt x="5641421" y="23823"/>
                  </a:lnTo>
                  <a:lnTo>
                    <a:pt x="5641421" y="976766"/>
                  </a:lnTo>
                  <a:lnTo>
                    <a:pt x="5641421" y="979892"/>
                  </a:lnTo>
                  <a:lnTo>
                    <a:pt x="5640821" y="982912"/>
                  </a:lnTo>
                  <a:lnTo>
                    <a:pt x="5639610" y="985809"/>
                  </a:lnTo>
                  <a:lnTo>
                    <a:pt x="5638400" y="988754"/>
                  </a:lnTo>
                  <a:lnTo>
                    <a:pt x="5617597" y="1000589"/>
                  </a:lnTo>
                  <a:lnTo>
                    <a:pt x="23823" y="1000589"/>
                  </a:lnTo>
                  <a:lnTo>
                    <a:pt x="1810" y="985809"/>
                  </a:lnTo>
                  <a:lnTo>
                    <a:pt x="600" y="982912"/>
                  </a:lnTo>
                  <a:lnTo>
                    <a:pt x="0" y="979892"/>
                  </a:lnTo>
                  <a:lnTo>
                    <a:pt x="0" y="976766"/>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2807818"/>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4208617"/>
            <a:ext cx="5651500" cy="495934"/>
            <a:chOff x="959124" y="4208617"/>
            <a:chExt cx="5651500" cy="495934"/>
          </a:xfrm>
        </p:grpSpPr>
        <p:sp>
          <p:nvSpPr>
            <p:cNvPr id="9" name="object 9"/>
            <p:cNvSpPr/>
            <p:nvPr/>
          </p:nvSpPr>
          <p:spPr>
            <a:xfrm>
              <a:off x="963889" y="4213382"/>
              <a:ext cx="5641975" cy="486409"/>
            </a:xfrm>
            <a:custGeom>
              <a:avLst/>
              <a:gdLst/>
              <a:ahLst/>
              <a:cxnLst/>
              <a:rect l="l" t="t" r="r" b="b"/>
              <a:pathLst>
                <a:path w="5641975" h="486410">
                  <a:moveTo>
                    <a:pt x="5620752" y="485962"/>
                  </a:moveTo>
                  <a:lnTo>
                    <a:pt x="20659" y="485962"/>
                  </a:lnTo>
                  <a:lnTo>
                    <a:pt x="17629" y="485333"/>
                  </a:lnTo>
                  <a:lnTo>
                    <a:pt x="0" y="465302"/>
                  </a:lnTo>
                  <a:lnTo>
                    <a:pt x="0" y="462177"/>
                  </a:lnTo>
                  <a:lnTo>
                    <a:pt x="0" y="20621"/>
                  </a:lnTo>
                  <a:lnTo>
                    <a:pt x="20659" y="0"/>
                  </a:lnTo>
                  <a:lnTo>
                    <a:pt x="5620752" y="0"/>
                  </a:lnTo>
                  <a:lnTo>
                    <a:pt x="5641421" y="20621"/>
                  </a:lnTo>
                  <a:lnTo>
                    <a:pt x="5641421" y="465302"/>
                  </a:lnTo>
                  <a:lnTo>
                    <a:pt x="5623792" y="485333"/>
                  </a:lnTo>
                  <a:lnTo>
                    <a:pt x="5620752" y="485962"/>
                  </a:lnTo>
                  <a:close/>
                </a:path>
              </a:pathLst>
            </a:custGeom>
            <a:solidFill>
              <a:srgbClr val="F8F8F8"/>
            </a:solidFill>
          </p:spPr>
          <p:txBody>
            <a:bodyPr wrap="square" lIns="0" tIns="0" rIns="0" bIns="0" rtlCol="0"/>
            <a:lstStyle/>
            <a:p>
              <a:endParaRPr/>
            </a:p>
          </p:txBody>
        </p:sp>
        <p:sp>
          <p:nvSpPr>
            <p:cNvPr id="10" name="object 10"/>
            <p:cNvSpPr/>
            <p:nvPr/>
          </p:nvSpPr>
          <p:spPr>
            <a:xfrm>
              <a:off x="963889" y="4213382"/>
              <a:ext cx="5641975" cy="486409"/>
            </a:xfrm>
            <a:custGeom>
              <a:avLst/>
              <a:gdLst/>
              <a:ahLst/>
              <a:cxnLst/>
              <a:rect l="l" t="t" r="r" b="b"/>
              <a:pathLst>
                <a:path w="5641975" h="486410">
                  <a:moveTo>
                    <a:pt x="0" y="462177"/>
                  </a:moveTo>
                  <a:lnTo>
                    <a:pt x="0" y="23823"/>
                  </a:lnTo>
                  <a:lnTo>
                    <a:pt x="0" y="20621"/>
                  </a:lnTo>
                  <a:lnTo>
                    <a:pt x="600" y="17572"/>
                  </a:lnTo>
                  <a:lnTo>
                    <a:pt x="1810" y="14627"/>
                  </a:lnTo>
                  <a:lnTo>
                    <a:pt x="3020" y="11721"/>
                  </a:lnTo>
                  <a:lnTo>
                    <a:pt x="4745" y="9157"/>
                  </a:lnTo>
                  <a:lnTo>
                    <a:pt x="6975" y="6956"/>
                  </a:lnTo>
                  <a:lnTo>
                    <a:pt x="9214" y="4726"/>
                  </a:lnTo>
                  <a:lnTo>
                    <a:pt x="11787" y="3011"/>
                  </a:lnTo>
                  <a:lnTo>
                    <a:pt x="14703" y="1782"/>
                  </a:lnTo>
                  <a:lnTo>
                    <a:pt x="17629" y="590"/>
                  </a:lnTo>
                  <a:lnTo>
                    <a:pt x="20659" y="0"/>
                  </a:lnTo>
                  <a:lnTo>
                    <a:pt x="23823" y="0"/>
                  </a:lnTo>
                  <a:lnTo>
                    <a:pt x="5617597" y="0"/>
                  </a:lnTo>
                  <a:lnTo>
                    <a:pt x="5620752" y="0"/>
                  </a:lnTo>
                  <a:lnTo>
                    <a:pt x="5623792" y="590"/>
                  </a:lnTo>
                  <a:lnTo>
                    <a:pt x="5626717" y="1782"/>
                  </a:lnTo>
                  <a:lnTo>
                    <a:pt x="5629633" y="3011"/>
                  </a:lnTo>
                  <a:lnTo>
                    <a:pt x="5632206" y="4726"/>
                  </a:lnTo>
                  <a:lnTo>
                    <a:pt x="5634446" y="6956"/>
                  </a:lnTo>
                  <a:lnTo>
                    <a:pt x="5636675" y="9157"/>
                  </a:lnTo>
                  <a:lnTo>
                    <a:pt x="5638400" y="11721"/>
                  </a:lnTo>
                  <a:lnTo>
                    <a:pt x="5639610" y="14627"/>
                  </a:lnTo>
                  <a:lnTo>
                    <a:pt x="5640821" y="17572"/>
                  </a:lnTo>
                  <a:lnTo>
                    <a:pt x="5641421" y="20621"/>
                  </a:lnTo>
                  <a:lnTo>
                    <a:pt x="5641421" y="23823"/>
                  </a:lnTo>
                  <a:lnTo>
                    <a:pt x="5641421" y="462177"/>
                  </a:lnTo>
                  <a:lnTo>
                    <a:pt x="5641421" y="465302"/>
                  </a:lnTo>
                  <a:lnTo>
                    <a:pt x="5640821" y="468323"/>
                  </a:lnTo>
                  <a:lnTo>
                    <a:pt x="5639610" y="471220"/>
                  </a:lnTo>
                  <a:lnTo>
                    <a:pt x="5638400" y="474127"/>
                  </a:lnTo>
                  <a:lnTo>
                    <a:pt x="5617597" y="486000"/>
                  </a:lnTo>
                  <a:lnTo>
                    <a:pt x="23823" y="486000"/>
                  </a:lnTo>
                  <a:lnTo>
                    <a:pt x="1810" y="471220"/>
                  </a:lnTo>
                  <a:lnTo>
                    <a:pt x="600" y="468323"/>
                  </a:lnTo>
                  <a:lnTo>
                    <a:pt x="0" y="465302"/>
                  </a:lnTo>
                  <a:lnTo>
                    <a:pt x="0" y="462177"/>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4294408"/>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5561796"/>
            <a:ext cx="5651500" cy="1010285"/>
            <a:chOff x="959124" y="5561796"/>
            <a:chExt cx="5651500" cy="1010285"/>
          </a:xfrm>
        </p:grpSpPr>
        <p:sp>
          <p:nvSpPr>
            <p:cNvPr id="13" name="object 13"/>
            <p:cNvSpPr/>
            <p:nvPr/>
          </p:nvSpPr>
          <p:spPr>
            <a:xfrm>
              <a:off x="963889" y="5566561"/>
              <a:ext cx="5641975" cy="1000760"/>
            </a:xfrm>
            <a:custGeom>
              <a:avLst/>
              <a:gdLst/>
              <a:ahLst/>
              <a:cxnLst/>
              <a:rect l="l" t="t" r="r" b="b"/>
              <a:pathLst>
                <a:path w="5641975" h="1000759">
                  <a:moveTo>
                    <a:pt x="5620752" y="1000551"/>
                  </a:moveTo>
                  <a:lnTo>
                    <a:pt x="20659" y="1000551"/>
                  </a:lnTo>
                  <a:lnTo>
                    <a:pt x="17629" y="999922"/>
                  </a:lnTo>
                  <a:lnTo>
                    <a:pt x="0" y="979892"/>
                  </a:lnTo>
                  <a:lnTo>
                    <a:pt x="0" y="976766"/>
                  </a:lnTo>
                  <a:lnTo>
                    <a:pt x="0" y="20621"/>
                  </a:lnTo>
                  <a:lnTo>
                    <a:pt x="20659" y="0"/>
                  </a:lnTo>
                  <a:lnTo>
                    <a:pt x="5620752" y="0"/>
                  </a:lnTo>
                  <a:lnTo>
                    <a:pt x="5641421" y="20621"/>
                  </a:lnTo>
                  <a:lnTo>
                    <a:pt x="5641421" y="979892"/>
                  </a:lnTo>
                  <a:lnTo>
                    <a:pt x="5623792" y="999922"/>
                  </a:lnTo>
                  <a:lnTo>
                    <a:pt x="5620752" y="1000551"/>
                  </a:lnTo>
                  <a:close/>
                </a:path>
              </a:pathLst>
            </a:custGeom>
            <a:solidFill>
              <a:srgbClr val="F8F8F8"/>
            </a:solidFill>
          </p:spPr>
          <p:txBody>
            <a:bodyPr wrap="square" lIns="0" tIns="0" rIns="0" bIns="0" rtlCol="0"/>
            <a:lstStyle/>
            <a:p>
              <a:endParaRPr/>
            </a:p>
          </p:txBody>
        </p:sp>
        <p:sp>
          <p:nvSpPr>
            <p:cNvPr id="14" name="object 14"/>
            <p:cNvSpPr/>
            <p:nvPr/>
          </p:nvSpPr>
          <p:spPr>
            <a:xfrm>
              <a:off x="963889" y="5566561"/>
              <a:ext cx="5641975" cy="1000760"/>
            </a:xfrm>
            <a:custGeom>
              <a:avLst/>
              <a:gdLst/>
              <a:ahLst/>
              <a:cxnLst/>
              <a:rect l="l" t="t" r="r" b="b"/>
              <a:pathLst>
                <a:path w="5641975" h="1000759">
                  <a:moveTo>
                    <a:pt x="0" y="976766"/>
                  </a:moveTo>
                  <a:lnTo>
                    <a:pt x="0" y="23823"/>
                  </a:lnTo>
                  <a:lnTo>
                    <a:pt x="0" y="20621"/>
                  </a:lnTo>
                  <a:lnTo>
                    <a:pt x="600" y="17572"/>
                  </a:lnTo>
                  <a:lnTo>
                    <a:pt x="1810" y="14665"/>
                  </a:lnTo>
                  <a:lnTo>
                    <a:pt x="3020" y="11721"/>
                  </a:lnTo>
                  <a:lnTo>
                    <a:pt x="4745" y="9119"/>
                  </a:lnTo>
                  <a:lnTo>
                    <a:pt x="6975" y="6927"/>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753"/>
                  </a:lnTo>
                  <a:lnTo>
                    <a:pt x="5629633" y="2973"/>
                  </a:lnTo>
                  <a:lnTo>
                    <a:pt x="5632206" y="4688"/>
                  </a:lnTo>
                  <a:lnTo>
                    <a:pt x="5634446" y="6927"/>
                  </a:lnTo>
                  <a:lnTo>
                    <a:pt x="5636675" y="9119"/>
                  </a:lnTo>
                  <a:lnTo>
                    <a:pt x="5638400" y="11721"/>
                  </a:lnTo>
                  <a:lnTo>
                    <a:pt x="5639610" y="14665"/>
                  </a:lnTo>
                  <a:lnTo>
                    <a:pt x="5640821" y="17572"/>
                  </a:lnTo>
                  <a:lnTo>
                    <a:pt x="5641421" y="20621"/>
                  </a:lnTo>
                  <a:lnTo>
                    <a:pt x="5641421" y="23823"/>
                  </a:lnTo>
                  <a:lnTo>
                    <a:pt x="5641421" y="976766"/>
                  </a:lnTo>
                  <a:lnTo>
                    <a:pt x="5641421" y="979892"/>
                  </a:lnTo>
                  <a:lnTo>
                    <a:pt x="5640821" y="982912"/>
                  </a:lnTo>
                  <a:lnTo>
                    <a:pt x="5617597" y="1000589"/>
                  </a:lnTo>
                  <a:lnTo>
                    <a:pt x="23823" y="1000589"/>
                  </a:lnTo>
                  <a:lnTo>
                    <a:pt x="0" y="979892"/>
                  </a:lnTo>
                  <a:lnTo>
                    <a:pt x="0" y="97676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5647587"/>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6" name="object 16"/>
          <p:cNvGrpSpPr/>
          <p:nvPr/>
        </p:nvGrpSpPr>
        <p:grpSpPr>
          <a:xfrm>
            <a:off x="959124" y="7429564"/>
            <a:ext cx="5651500" cy="495934"/>
            <a:chOff x="959124" y="7429564"/>
            <a:chExt cx="5651500" cy="495934"/>
          </a:xfrm>
        </p:grpSpPr>
        <p:sp>
          <p:nvSpPr>
            <p:cNvPr id="17" name="object 17"/>
            <p:cNvSpPr/>
            <p:nvPr/>
          </p:nvSpPr>
          <p:spPr>
            <a:xfrm>
              <a:off x="963889" y="7434329"/>
              <a:ext cx="5641975" cy="486409"/>
            </a:xfrm>
            <a:custGeom>
              <a:avLst/>
              <a:gdLst/>
              <a:ahLst/>
              <a:cxnLst/>
              <a:rect l="l" t="t" r="r" b="b"/>
              <a:pathLst>
                <a:path w="5641975" h="486409">
                  <a:moveTo>
                    <a:pt x="5620752" y="485962"/>
                  </a:moveTo>
                  <a:lnTo>
                    <a:pt x="20659" y="485962"/>
                  </a:lnTo>
                  <a:lnTo>
                    <a:pt x="17629" y="485333"/>
                  </a:lnTo>
                  <a:lnTo>
                    <a:pt x="0" y="465302"/>
                  </a:lnTo>
                  <a:lnTo>
                    <a:pt x="0" y="462177"/>
                  </a:lnTo>
                  <a:lnTo>
                    <a:pt x="0" y="20659"/>
                  </a:lnTo>
                  <a:lnTo>
                    <a:pt x="20659" y="0"/>
                  </a:lnTo>
                  <a:lnTo>
                    <a:pt x="5620752" y="0"/>
                  </a:lnTo>
                  <a:lnTo>
                    <a:pt x="5641421" y="20659"/>
                  </a:lnTo>
                  <a:lnTo>
                    <a:pt x="5641421" y="465302"/>
                  </a:lnTo>
                  <a:lnTo>
                    <a:pt x="5623792" y="485333"/>
                  </a:lnTo>
                  <a:lnTo>
                    <a:pt x="5620752" y="485962"/>
                  </a:lnTo>
                  <a:close/>
                </a:path>
              </a:pathLst>
            </a:custGeom>
            <a:solidFill>
              <a:srgbClr val="F8F8F8"/>
            </a:solidFill>
          </p:spPr>
          <p:txBody>
            <a:bodyPr wrap="square" lIns="0" tIns="0" rIns="0" bIns="0" rtlCol="0"/>
            <a:lstStyle/>
            <a:p>
              <a:endParaRPr/>
            </a:p>
          </p:txBody>
        </p:sp>
        <p:sp>
          <p:nvSpPr>
            <p:cNvPr id="18" name="object 18"/>
            <p:cNvSpPr/>
            <p:nvPr/>
          </p:nvSpPr>
          <p:spPr>
            <a:xfrm>
              <a:off x="963889" y="7434329"/>
              <a:ext cx="5641975" cy="486409"/>
            </a:xfrm>
            <a:custGeom>
              <a:avLst/>
              <a:gdLst/>
              <a:ahLst/>
              <a:cxnLst/>
              <a:rect l="l" t="t" r="r" b="b"/>
              <a:pathLst>
                <a:path w="5641975" h="486409">
                  <a:moveTo>
                    <a:pt x="0" y="462177"/>
                  </a:moveTo>
                  <a:lnTo>
                    <a:pt x="0" y="23823"/>
                  </a:lnTo>
                  <a:lnTo>
                    <a:pt x="0" y="20659"/>
                  </a:lnTo>
                  <a:lnTo>
                    <a:pt x="600" y="17572"/>
                  </a:lnTo>
                  <a:lnTo>
                    <a:pt x="1810" y="14627"/>
                  </a:lnTo>
                  <a:lnTo>
                    <a:pt x="3020" y="11692"/>
                  </a:lnTo>
                  <a:lnTo>
                    <a:pt x="4745" y="9119"/>
                  </a:lnTo>
                  <a:lnTo>
                    <a:pt x="6975" y="6927"/>
                  </a:lnTo>
                  <a:lnTo>
                    <a:pt x="9214" y="4688"/>
                  </a:lnTo>
                  <a:lnTo>
                    <a:pt x="11787" y="2973"/>
                  </a:lnTo>
                  <a:lnTo>
                    <a:pt x="14703" y="1753"/>
                  </a:lnTo>
                  <a:lnTo>
                    <a:pt x="17629" y="590"/>
                  </a:lnTo>
                  <a:lnTo>
                    <a:pt x="20659" y="0"/>
                  </a:lnTo>
                  <a:lnTo>
                    <a:pt x="23823" y="0"/>
                  </a:lnTo>
                  <a:lnTo>
                    <a:pt x="5617597" y="0"/>
                  </a:lnTo>
                  <a:lnTo>
                    <a:pt x="5620752" y="0"/>
                  </a:lnTo>
                  <a:lnTo>
                    <a:pt x="5623792" y="562"/>
                  </a:lnTo>
                  <a:lnTo>
                    <a:pt x="5626717" y="1715"/>
                  </a:lnTo>
                  <a:lnTo>
                    <a:pt x="5629633" y="2944"/>
                  </a:lnTo>
                  <a:lnTo>
                    <a:pt x="5632206" y="4688"/>
                  </a:lnTo>
                  <a:lnTo>
                    <a:pt x="5634446" y="6927"/>
                  </a:lnTo>
                  <a:lnTo>
                    <a:pt x="5636675" y="9119"/>
                  </a:lnTo>
                  <a:lnTo>
                    <a:pt x="5638400" y="11692"/>
                  </a:lnTo>
                  <a:lnTo>
                    <a:pt x="5639610" y="14627"/>
                  </a:lnTo>
                  <a:lnTo>
                    <a:pt x="5640821" y="17572"/>
                  </a:lnTo>
                  <a:lnTo>
                    <a:pt x="5641421" y="20659"/>
                  </a:lnTo>
                  <a:lnTo>
                    <a:pt x="5641421" y="23823"/>
                  </a:lnTo>
                  <a:lnTo>
                    <a:pt x="5641421" y="462177"/>
                  </a:lnTo>
                  <a:lnTo>
                    <a:pt x="5641421" y="465302"/>
                  </a:lnTo>
                  <a:lnTo>
                    <a:pt x="5640821" y="468323"/>
                  </a:lnTo>
                  <a:lnTo>
                    <a:pt x="5639610" y="471220"/>
                  </a:lnTo>
                  <a:lnTo>
                    <a:pt x="5638400" y="474165"/>
                  </a:lnTo>
                  <a:lnTo>
                    <a:pt x="5626717" y="484104"/>
                  </a:lnTo>
                  <a:lnTo>
                    <a:pt x="5623792" y="485333"/>
                  </a:lnTo>
                  <a:lnTo>
                    <a:pt x="5620752" y="485962"/>
                  </a:lnTo>
                  <a:lnTo>
                    <a:pt x="5617597" y="486000"/>
                  </a:lnTo>
                  <a:lnTo>
                    <a:pt x="23823" y="486000"/>
                  </a:lnTo>
                  <a:lnTo>
                    <a:pt x="20659" y="485962"/>
                  </a:lnTo>
                  <a:lnTo>
                    <a:pt x="17629" y="485333"/>
                  </a:lnTo>
                  <a:lnTo>
                    <a:pt x="14703" y="484104"/>
                  </a:lnTo>
                  <a:lnTo>
                    <a:pt x="11787" y="482913"/>
                  </a:lnTo>
                  <a:lnTo>
                    <a:pt x="1810" y="471220"/>
                  </a:lnTo>
                  <a:lnTo>
                    <a:pt x="600" y="468323"/>
                  </a:lnTo>
                  <a:lnTo>
                    <a:pt x="0" y="465302"/>
                  </a:lnTo>
                  <a:lnTo>
                    <a:pt x="0" y="462177"/>
                  </a:lnTo>
                  <a:close/>
                </a:path>
              </a:pathLst>
            </a:custGeom>
            <a:ln w="9529">
              <a:solidFill>
                <a:srgbClr val="E7EAEC"/>
              </a:solidFill>
            </a:ln>
          </p:spPr>
          <p:txBody>
            <a:bodyPr wrap="square" lIns="0" tIns="0" rIns="0" bIns="0" rtlCol="0"/>
            <a:lstStyle/>
            <a:p>
              <a:endParaRPr/>
            </a:p>
          </p:txBody>
        </p:sp>
        <p:sp>
          <p:nvSpPr>
            <p:cNvPr id="19" name="object 19"/>
            <p:cNvSpPr/>
            <p:nvPr/>
          </p:nvSpPr>
          <p:spPr>
            <a:xfrm>
              <a:off x="1006771" y="7515355"/>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20" name="object 20"/>
          <p:cNvSpPr txBox="1"/>
          <p:nvPr/>
        </p:nvSpPr>
        <p:spPr>
          <a:xfrm>
            <a:off x="946424" y="2394749"/>
            <a:ext cx="5600065" cy="768350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为了更好地理解软链接、硬链接的不同性质，我们先创建出一个文件，做个软链接：</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echo</a:t>
            </a:r>
            <a:r>
              <a:rPr sz="850" spc="20" dirty="0">
                <a:solidFill>
                  <a:srgbClr val="333333"/>
                </a:solidFill>
                <a:latin typeface="Lucida Console"/>
                <a:cs typeface="Lucida Console"/>
              </a:rPr>
              <a:t> </a:t>
            </a:r>
            <a:r>
              <a:rPr sz="850" spc="15" dirty="0">
                <a:solidFill>
                  <a:srgbClr val="333333"/>
                </a:solidFill>
                <a:latin typeface="Lucida Console"/>
                <a:cs typeface="Lucida Console"/>
              </a:rPr>
              <a:t>"Welcome</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linuxprobe.com"</a:t>
            </a:r>
            <a:r>
              <a:rPr sz="850" spc="20" dirty="0">
                <a:solidFill>
                  <a:srgbClr val="333333"/>
                </a:solidFill>
                <a:latin typeface="Lucida Console"/>
                <a:cs typeface="Lucida Console"/>
              </a:rPr>
              <a:t> </a:t>
            </a:r>
            <a:r>
              <a:rPr sz="850" spc="15" dirty="0">
                <a:solidFill>
                  <a:srgbClr val="333333"/>
                </a:solidFill>
                <a:latin typeface="Lucida Console"/>
                <a:cs typeface="Lucida Console"/>
              </a:rPr>
              <a:t>&gt;</a:t>
            </a:r>
            <a:r>
              <a:rPr sz="850" spc="20" dirty="0">
                <a:solidFill>
                  <a:srgbClr val="333333"/>
                </a:solidFill>
                <a:latin typeface="Lucida Console"/>
                <a:cs typeface="Lucida Console"/>
              </a:rPr>
              <a:t> </a:t>
            </a:r>
            <a:r>
              <a:rPr sz="850" spc="15" dirty="0">
                <a:solidFill>
                  <a:srgbClr val="333333"/>
                </a:solidFill>
                <a:latin typeface="Lucida Console"/>
                <a:cs typeface="Lucida Console"/>
              </a:rPr>
              <a:t>old.txt[root@linuxprobe</a:t>
            </a:r>
            <a:endParaRPr sz="850">
              <a:latin typeface="Lucida Console"/>
              <a:cs typeface="Lucida Console"/>
            </a:endParaRPr>
          </a:p>
          <a:p>
            <a:pPr marL="136525" marR="13970">
              <a:lnSpc>
                <a:spcPct val="132400"/>
              </a:lnSpc>
            </a:pPr>
            <a:r>
              <a:rPr sz="850" spc="15" dirty="0">
                <a:solidFill>
                  <a:srgbClr val="333333"/>
                </a:solidFill>
                <a:latin typeface="Lucida Console"/>
                <a:cs typeface="Lucida Console"/>
              </a:rPr>
              <a:t>~]# ln -s old.txt new.txt[root@linuxprobe ~]# cat old.txt Welcome to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linuxprobe.com[root@linuxprobe ~]# cat new.txt Welcome to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linuxprobe.com[root@linuxprobe ~]# ls</a:t>
            </a:r>
            <a:r>
              <a:rPr sz="850" spc="20" dirty="0">
                <a:solidFill>
                  <a:srgbClr val="333333"/>
                </a:solidFill>
                <a:latin typeface="Lucida Console"/>
                <a:cs typeface="Lucida Console"/>
              </a:rPr>
              <a:t> </a:t>
            </a:r>
            <a:r>
              <a:rPr sz="850" spc="15" dirty="0">
                <a:solidFill>
                  <a:srgbClr val="333333"/>
                </a:solidFill>
                <a:latin typeface="Lucida Console"/>
                <a:cs typeface="Lucida Console"/>
              </a:rPr>
              <a:t>-l old.txt</a:t>
            </a:r>
            <a:r>
              <a:rPr sz="850" spc="20" dirty="0">
                <a:solidFill>
                  <a:srgbClr val="333333"/>
                </a:solidFill>
                <a:latin typeface="Lucida Console"/>
                <a:cs typeface="Lucida Console"/>
              </a:rPr>
              <a:t> </a:t>
            </a:r>
            <a:r>
              <a:rPr sz="850" spc="15" dirty="0">
                <a:solidFill>
                  <a:srgbClr val="333333"/>
                </a:solidFill>
                <a:latin typeface="Lucida Console"/>
                <a:cs typeface="Lucida Console"/>
              </a:rPr>
              <a:t>-rw-r--r-- 1</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 root</a:t>
            </a:r>
            <a:r>
              <a:rPr sz="850" spc="20" dirty="0">
                <a:solidFill>
                  <a:srgbClr val="333333"/>
                </a:solidFill>
                <a:latin typeface="Lucida Console"/>
                <a:cs typeface="Lucida Console"/>
              </a:rPr>
              <a:t> </a:t>
            </a:r>
            <a:r>
              <a:rPr sz="850" spc="15" dirty="0">
                <a:solidFill>
                  <a:srgbClr val="333333"/>
                </a:solidFill>
                <a:latin typeface="Lucida Console"/>
                <a:cs typeface="Lucida Console"/>
              </a:rPr>
              <a:t>26 Jan 11 </a:t>
            </a:r>
            <a:r>
              <a:rPr sz="850" spc="-495" dirty="0">
                <a:solidFill>
                  <a:srgbClr val="333333"/>
                </a:solidFill>
                <a:latin typeface="Lucida Console"/>
                <a:cs typeface="Lucida Console"/>
              </a:rPr>
              <a:t> </a:t>
            </a:r>
            <a:r>
              <a:rPr sz="850" spc="15" dirty="0">
                <a:solidFill>
                  <a:srgbClr val="333333"/>
                </a:solidFill>
                <a:latin typeface="Lucida Console"/>
                <a:cs typeface="Lucida Console"/>
              </a:rPr>
              <a:t>00:08</a:t>
            </a:r>
            <a:r>
              <a:rPr sz="850" spc="10" dirty="0">
                <a:solidFill>
                  <a:srgbClr val="333333"/>
                </a:solidFill>
                <a:latin typeface="Lucida Console"/>
                <a:cs typeface="Lucida Console"/>
              </a:rPr>
              <a:t> </a:t>
            </a:r>
            <a:r>
              <a:rPr sz="850" spc="15" dirty="0">
                <a:solidFill>
                  <a:srgbClr val="333333"/>
                </a:solidFill>
                <a:latin typeface="Lucida Console"/>
                <a:cs typeface="Lucida Console"/>
              </a:rPr>
              <a:t>old.txt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原始文件叫</a:t>
            </a:r>
            <a:r>
              <a:rPr sz="950" spc="35" dirty="0">
                <a:solidFill>
                  <a:srgbClr val="333333"/>
                </a:solidFill>
                <a:latin typeface="Trebuchet MS"/>
                <a:cs typeface="Trebuchet MS"/>
              </a:rPr>
              <a:t>old</a:t>
            </a:r>
            <a:r>
              <a:rPr sz="950" spc="25" dirty="0">
                <a:solidFill>
                  <a:srgbClr val="333333"/>
                </a:solidFill>
                <a:latin typeface="微软雅黑"/>
                <a:cs typeface="微软雅黑"/>
              </a:rPr>
              <a:t>，新的软链接文件叫</a:t>
            </a:r>
            <a:r>
              <a:rPr sz="950" spc="50" dirty="0">
                <a:solidFill>
                  <a:srgbClr val="333333"/>
                </a:solidFill>
                <a:latin typeface="Trebuchet MS"/>
                <a:cs typeface="Trebuchet MS"/>
              </a:rPr>
              <a:t>new</a:t>
            </a:r>
            <a:r>
              <a:rPr sz="950" spc="25" dirty="0">
                <a:solidFill>
                  <a:srgbClr val="333333"/>
                </a:solidFill>
                <a:latin typeface="微软雅黑"/>
                <a:cs typeface="微软雅黑"/>
              </a:rPr>
              <a:t>。删掉原始文件后，软链接立刻就无法读取了：</a:t>
            </a:r>
            <a:endParaRPr sz="950">
              <a:latin typeface="微软雅黑"/>
              <a:cs typeface="微软雅黑"/>
            </a:endParaRPr>
          </a:p>
          <a:p>
            <a:pPr>
              <a:lnSpc>
                <a:spcPct val="100000"/>
              </a:lnSpc>
              <a:spcBef>
                <a:spcPts val="45"/>
              </a:spcBef>
            </a:pPr>
            <a:endParaRPr sz="900">
              <a:latin typeface="微软雅黑"/>
              <a:cs typeface="微软雅黑"/>
            </a:endParaRPr>
          </a:p>
          <a:p>
            <a:pPr marL="136525" marR="618490">
              <a:lnSpc>
                <a:spcPct val="132400"/>
              </a:lnSpc>
              <a:spcBef>
                <a:spcPts val="5"/>
              </a:spcBef>
            </a:pPr>
            <a:r>
              <a:rPr sz="850" spc="15" dirty="0">
                <a:solidFill>
                  <a:srgbClr val="333333"/>
                </a:solidFill>
                <a:latin typeface="Lucida Console"/>
                <a:cs typeface="Lucida Console"/>
              </a:rPr>
              <a:t>[root@linuxprobe ~]# rm -f</a:t>
            </a:r>
            <a:r>
              <a:rPr sz="850" spc="20" dirty="0">
                <a:solidFill>
                  <a:srgbClr val="333333"/>
                </a:solidFill>
                <a:latin typeface="Lucida Console"/>
                <a:cs typeface="Lucida Console"/>
              </a:rPr>
              <a:t> </a:t>
            </a:r>
            <a:r>
              <a:rPr sz="850" spc="15" dirty="0">
                <a:solidFill>
                  <a:srgbClr val="333333"/>
                </a:solidFill>
                <a:latin typeface="Lucida Console"/>
                <a:cs typeface="Lucida Console"/>
              </a:rPr>
              <a:t>old.txt [root@linuxprobe ~]# cat</a:t>
            </a:r>
            <a:r>
              <a:rPr sz="850" spc="20" dirty="0">
                <a:solidFill>
                  <a:srgbClr val="333333"/>
                </a:solidFill>
                <a:latin typeface="Lucida Console"/>
                <a:cs typeface="Lucida Console"/>
              </a:rPr>
              <a:t> </a:t>
            </a:r>
            <a:r>
              <a:rPr sz="850" spc="15" dirty="0">
                <a:solidFill>
                  <a:srgbClr val="333333"/>
                </a:solidFill>
                <a:latin typeface="Lucida Console"/>
                <a:cs typeface="Lucida Console"/>
              </a:rPr>
              <a:t>new.txt cat: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readit.txt:</a:t>
            </a:r>
            <a:r>
              <a:rPr sz="850" spc="10" dirty="0">
                <a:solidFill>
                  <a:srgbClr val="333333"/>
                </a:solidFill>
                <a:latin typeface="Lucida Console"/>
                <a:cs typeface="Lucida Console"/>
              </a:rPr>
              <a:t> </a:t>
            </a:r>
            <a:r>
              <a:rPr sz="850" spc="15" dirty="0">
                <a:solidFill>
                  <a:srgbClr val="333333"/>
                </a:solidFill>
                <a:latin typeface="Lucida Console"/>
                <a:cs typeface="Lucida Console"/>
              </a:rPr>
              <a:t>No such file or</a:t>
            </a:r>
            <a:r>
              <a:rPr sz="850" spc="10" dirty="0">
                <a:solidFill>
                  <a:srgbClr val="333333"/>
                </a:solidFill>
                <a:latin typeface="Lucida Console"/>
                <a:cs typeface="Lucida Console"/>
              </a:rPr>
              <a:t> </a:t>
            </a:r>
            <a:r>
              <a:rPr sz="850" spc="15" dirty="0">
                <a:solidFill>
                  <a:srgbClr val="333333"/>
                </a:solidFill>
                <a:latin typeface="Lucida Console"/>
                <a:cs typeface="Lucida Console"/>
              </a:rPr>
              <a:t>directory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gn="just">
              <a:lnSpc>
                <a:spcPct val="131600"/>
              </a:lnSpc>
            </a:pPr>
            <a:r>
              <a:rPr sz="950" spc="25" dirty="0">
                <a:solidFill>
                  <a:srgbClr val="333333"/>
                </a:solidFill>
                <a:latin typeface="微软雅黑"/>
                <a:cs typeface="微软雅黑"/>
              </a:rPr>
              <a:t>接下来还是针对原始文件创建一个硬链接，即相当于针对原始文件的硬盘存储位置创建了一个指针，这 样一来，新创建的这个硬链接就不再依赖于原始文件的名称等信息，也不会因为原始文件的删除而导致 无法读取。同时可以看到创建硬链接后，原始文件的硬盘链接数量增加到了</a:t>
            </a:r>
            <a:r>
              <a:rPr sz="950" spc="55" dirty="0">
                <a:solidFill>
                  <a:srgbClr val="333333"/>
                </a:solidFill>
                <a:latin typeface="Trebuchet MS"/>
                <a:cs typeface="Trebuchet MS"/>
              </a:rPr>
              <a:t>2</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echo</a:t>
            </a:r>
            <a:r>
              <a:rPr sz="850" spc="20" dirty="0">
                <a:solidFill>
                  <a:srgbClr val="333333"/>
                </a:solidFill>
                <a:latin typeface="Lucida Console"/>
                <a:cs typeface="Lucida Console"/>
              </a:rPr>
              <a:t> </a:t>
            </a:r>
            <a:r>
              <a:rPr sz="850" spc="15" dirty="0">
                <a:solidFill>
                  <a:srgbClr val="333333"/>
                </a:solidFill>
                <a:latin typeface="Lucida Console"/>
                <a:cs typeface="Lucida Console"/>
              </a:rPr>
              <a:t>"Welcome</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linuxprobe.com"</a:t>
            </a:r>
            <a:r>
              <a:rPr sz="850" spc="20" dirty="0">
                <a:solidFill>
                  <a:srgbClr val="333333"/>
                </a:solidFill>
                <a:latin typeface="Lucida Console"/>
                <a:cs typeface="Lucida Console"/>
              </a:rPr>
              <a:t> </a:t>
            </a:r>
            <a:r>
              <a:rPr sz="850" spc="15" dirty="0">
                <a:solidFill>
                  <a:srgbClr val="333333"/>
                </a:solidFill>
                <a:latin typeface="Lucida Console"/>
                <a:cs typeface="Lucida Console"/>
              </a:rPr>
              <a:t>&gt;</a:t>
            </a:r>
            <a:r>
              <a:rPr sz="850" spc="20" dirty="0">
                <a:solidFill>
                  <a:srgbClr val="333333"/>
                </a:solidFill>
                <a:latin typeface="Lucida Console"/>
                <a:cs typeface="Lucida Console"/>
              </a:rPr>
              <a:t> </a:t>
            </a:r>
            <a:r>
              <a:rPr sz="850" spc="15" dirty="0">
                <a:solidFill>
                  <a:srgbClr val="333333"/>
                </a:solidFill>
                <a:latin typeface="Lucida Console"/>
                <a:cs typeface="Lucida Console"/>
              </a:rPr>
              <a:t>old.txt[root@linuxprobe</a:t>
            </a:r>
            <a:endParaRPr sz="850">
              <a:latin typeface="Lucida Console"/>
              <a:cs typeface="Lucida Console"/>
            </a:endParaRPr>
          </a:p>
          <a:p>
            <a:pPr marL="136525" marR="13970">
              <a:lnSpc>
                <a:spcPct val="132400"/>
              </a:lnSpc>
            </a:pPr>
            <a:r>
              <a:rPr sz="850" spc="15" dirty="0">
                <a:solidFill>
                  <a:srgbClr val="333333"/>
                </a:solidFill>
                <a:latin typeface="Lucida Console"/>
                <a:cs typeface="Lucida Console"/>
              </a:rPr>
              <a:t>~]# ln old.txt new.txt[root@linuxprobe ~]# cat old.txt Welcome to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linuxprobe.com[root@linuxprobe ~]# cat new.txt Welcome to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linuxprobe.com[root@linuxprobe ~]# ls</a:t>
            </a:r>
            <a:r>
              <a:rPr sz="850" spc="20" dirty="0">
                <a:solidFill>
                  <a:srgbClr val="333333"/>
                </a:solidFill>
                <a:latin typeface="Lucida Console"/>
                <a:cs typeface="Lucida Console"/>
              </a:rPr>
              <a:t> </a:t>
            </a:r>
            <a:r>
              <a:rPr sz="850" spc="15" dirty="0">
                <a:solidFill>
                  <a:srgbClr val="333333"/>
                </a:solidFill>
                <a:latin typeface="Lucida Console"/>
                <a:cs typeface="Lucida Console"/>
              </a:rPr>
              <a:t>-l old.txt</a:t>
            </a:r>
            <a:r>
              <a:rPr sz="850" spc="20" dirty="0">
                <a:solidFill>
                  <a:srgbClr val="333333"/>
                </a:solidFill>
                <a:latin typeface="Lucida Console"/>
                <a:cs typeface="Lucida Console"/>
              </a:rPr>
              <a:t> </a:t>
            </a:r>
            <a:r>
              <a:rPr sz="850" spc="15" dirty="0">
                <a:solidFill>
                  <a:srgbClr val="333333"/>
                </a:solidFill>
                <a:latin typeface="Lucida Console"/>
                <a:cs typeface="Lucida Console"/>
              </a:rPr>
              <a:t>-rw-r--r-- 2</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 root</a:t>
            </a:r>
            <a:r>
              <a:rPr sz="850" spc="20" dirty="0">
                <a:solidFill>
                  <a:srgbClr val="333333"/>
                </a:solidFill>
                <a:latin typeface="Lucida Console"/>
                <a:cs typeface="Lucida Console"/>
              </a:rPr>
              <a:t> </a:t>
            </a:r>
            <a:r>
              <a:rPr sz="850" spc="15" dirty="0">
                <a:solidFill>
                  <a:srgbClr val="333333"/>
                </a:solidFill>
                <a:latin typeface="Lucida Console"/>
                <a:cs typeface="Lucida Console"/>
              </a:rPr>
              <a:t>26 Jan 11 </a:t>
            </a:r>
            <a:r>
              <a:rPr sz="850" spc="-495" dirty="0">
                <a:solidFill>
                  <a:srgbClr val="333333"/>
                </a:solidFill>
                <a:latin typeface="Lucida Console"/>
                <a:cs typeface="Lucida Console"/>
              </a:rPr>
              <a:t> </a:t>
            </a:r>
            <a:r>
              <a:rPr sz="850" spc="15" dirty="0">
                <a:solidFill>
                  <a:srgbClr val="333333"/>
                </a:solidFill>
                <a:latin typeface="Lucida Console"/>
                <a:cs typeface="Lucida Console"/>
              </a:rPr>
              <a:t>00:13</a:t>
            </a:r>
            <a:r>
              <a:rPr sz="850" spc="10" dirty="0">
                <a:solidFill>
                  <a:srgbClr val="333333"/>
                </a:solidFill>
                <a:latin typeface="Lucida Console"/>
                <a:cs typeface="Lucida Console"/>
              </a:rPr>
              <a:t> </a:t>
            </a:r>
            <a:r>
              <a:rPr sz="850" spc="15" dirty="0">
                <a:solidFill>
                  <a:srgbClr val="333333"/>
                </a:solidFill>
                <a:latin typeface="Lucida Console"/>
                <a:cs typeface="Lucida Console"/>
              </a:rPr>
              <a:t>old.txt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48895" algn="just">
              <a:lnSpc>
                <a:spcPct val="131600"/>
              </a:lnSpc>
            </a:pPr>
            <a:r>
              <a:rPr sz="950" spc="25" dirty="0">
                <a:solidFill>
                  <a:srgbClr val="333333"/>
                </a:solidFill>
                <a:latin typeface="微软雅黑"/>
                <a:cs typeface="微软雅黑"/>
              </a:rPr>
              <a:t>非常有意思的现象，创建的硬链接文件竟然会让文件属性第二列的数字变成了</a:t>
            </a:r>
            <a:r>
              <a:rPr sz="950" spc="55" dirty="0">
                <a:solidFill>
                  <a:srgbClr val="333333"/>
                </a:solidFill>
                <a:latin typeface="Trebuchet MS"/>
                <a:cs typeface="Trebuchet MS"/>
              </a:rPr>
              <a:t>2</a:t>
            </a:r>
            <a:r>
              <a:rPr sz="950" spc="20" dirty="0">
                <a:solidFill>
                  <a:srgbClr val="333333"/>
                </a:solidFill>
                <a:latin typeface="微软雅黑"/>
                <a:cs typeface="微软雅黑"/>
              </a:rPr>
              <a:t>，这个数字就是文件的  </a:t>
            </a:r>
            <a:r>
              <a:rPr sz="950" spc="45" dirty="0">
                <a:solidFill>
                  <a:srgbClr val="333333"/>
                </a:solidFill>
                <a:latin typeface="Trebuchet MS"/>
                <a:cs typeface="Trebuchet MS"/>
              </a:rPr>
              <a:t>inode</a:t>
            </a:r>
            <a:r>
              <a:rPr sz="950" spc="25" dirty="0">
                <a:solidFill>
                  <a:srgbClr val="333333"/>
                </a:solidFill>
                <a:latin typeface="微软雅黑"/>
                <a:cs typeface="微软雅黑"/>
              </a:rPr>
              <a:t>信息块数量。相信同学们已经非常肯定的知道，即便删除了原始文件，新的文件也会一如既往的 可以读取，因为只有当文件</a:t>
            </a:r>
            <a:r>
              <a:rPr sz="950" spc="45" dirty="0">
                <a:solidFill>
                  <a:srgbClr val="333333"/>
                </a:solidFill>
                <a:latin typeface="Trebuchet MS"/>
                <a:cs typeface="Trebuchet MS"/>
              </a:rPr>
              <a:t>inode</a:t>
            </a:r>
            <a:r>
              <a:rPr sz="950" spc="25" dirty="0">
                <a:solidFill>
                  <a:srgbClr val="333333"/>
                </a:solidFill>
                <a:latin typeface="微软雅黑"/>
                <a:cs typeface="微软雅黑"/>
              </a:rPr>
              <a:t>数量被</a:t>
            </a:r>
            <a:r>
              <a:rPr sz="950" spc="-160" dirty="0">
                <a:solidFill>
                  <a:srgbClr val="333333"/>
                </a:solidFill>
                <a:latin typeface="Trebuchet MS"/>
                <a:cs typeface="Trebuchet MS"/>
              </a:rPr>
              <a:t>“</a:t>
            </a:r>
            <a:r>
              <a:rPr sz="950" spc="25" dirty="0">
                <a:solidFill>
                  <a:srgbClr val="333333"/>
                </a:solidFill>
                <a:latin typeface="微软雅黑"/>
                <a:cs typeface="微软雅黑"/>
              </a:rPr>
              <a:t>清零</a:t>
            </a:r>
            <a:r>
              <a:rPr sz="950" spc="-160" dirty="0">
                <a:solidFill>
                  <a:srgbClr val="333333"/>
                </a:solidFill>
                <a:latin typeface="Trebuchet MS"/>
                <a:cs typeface="Trebuchet MS"/>
              </a:rPr>
              <a:t>”</a:t>
            </a:r>
            <a:r>
              <a:rPr sz="950" spc="25" dirty="0">
                <a:solidFill>
                  <a:srgbClr val="333333"/>
                </a:solidFill>
                <a:latin typeface="微软雅黑"/>
                <a:cs typeface="微软雅黑"/>
              </a:rPr>
              <a:t>时，才真正代表这个文件被删除了。</a:t>
            </a:r>
            <a:endParaRPr sz="950">
              <a:latin typeface="微软雅黑"/>
              <a:cs typeface="微软雅黑"/>
            </a:endParaRPr>
          </a:p>
          <a:p>
            <a:pPr>
              <a:lnSpc>
                <a:spcPct val="100000"/>
              </a:lnSpc>
              <a:spcBef>
                <a:spcPts val="45"/>
              </a:spcBef>
            </a:pPr>
            <a:endParaRPr sz="900">
              <a:latin typeface="微软雅黑"/>
              <a:cs typeface="微软雅黑"/>
            </a:endParaRPr>
          </a:p>
          <a:p>
            <a:pPr marL="136525" marR="215265">
              <a:lnSpc>
                <a:spcPct val="132400"/>
              </a:lnSpc>
            </a:pPr>
            <a:r>
              <a:rPr sz="850" spc="15" dirty="0">
                <a:solidFill>
                  <a:srgbClr val="333333"/>
                </a:solidFill>
                <a:latin typeface="Lucida Console"/>
                <a:cs typeface="Lucida Console"/>
              </a:rPr>
              <a:t>[root@linuxprobe ~]# rm</a:t>
            </a:r>
            <a:r>
              <a:rPr sz="850" spc="20" dirty="0">
                <a:solidFill>
                  <a:srgbClr val="333333"/>
                </a:solidFill>
                <a:latin typeface="Lucida Console"/>
                <a:cs typeface="Lucida Console"/>
              </a:rPr>
              <a:t> </a:t>
            </a:r>
            <a:r>
              <a:rPr sz="850" spc="15" dirty="0">
                <a:solidFill>
                  <a:srgbClr val="333333"/>
                </a:solidFill>
                <a:latin typeface="Lucida Console"/>
                <a:cs typeface="Lucida Console"/>
              </a:rPr>
              <a:t>-f old.txt</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 ~]# cat</a:t>
            </a:r>
            <a:r>
              <a:rPr sz="850" spc="20" dirty="0">
                <a:solidFill>
                  <a:srgbClr val="333333"/>
                </a:solidFill>
                <a:latin typeface="Lucida Console"/>
                <a:cs typeface="Lucida Console"/>
              </a:rPr>
              <a:t> </a:t>
            </a:r>
            <a:r>
              <a:rPr sz="850" spc="15" dirty="0">
                <a:solidFill>
                  <a:srgbClr val="333333"/>
                </a:solidFill>
                <a:latin typeface="Lucida Console"/>
                <a:cs typeface="Lucida Console"/>
              </a:rPr>
              <a:t>new.txt Welcome</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a:t>
            </a:r>
            <a:r>
              <a:rPr sz="850" spc="-500" dirty="0">
                <a:solidFill>
                  <a:srgbClr val="333333"/>
                </a:solidFill>
                <a:latin typeface="Lucida Console"/>
                <a:cs typeface="Lucida Console"/>
              </a:rPr>
              <a:t> </a:t>
            </a:r>
            <a:r>
              <a:rPr sz="850" spc="15" dirty="0">
                <a:solidFill>
                  <a:srgbClr val="333333"/>
                </a:solidFill>
                <a:latin typeface="Lucida Console"/>
                <a:cs typeface="Lucida Console"/>
              </a:rPr>
              <a:t>linuxprobe.com</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spc="55"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spc="35" dirty="0">
                <a:solidFill>
                  <a:srgbClr val="777777"/>
                </a:solidFill>
                <a:latin typeface="Trebuchet MS"/>
                <a:cs typeface="Trebuchet MS"/>
              </a:rPr>
              <a:t>Linux</a:t>
            </a:r>
            <a:r>
              <a:rPr sz="950" spc="25" dirty="0">
                <a:solidFill>
                  <a:srgbClr val="777777"/>
                </a:solidFill>
                <a:latin typeface="微软雅黑"/>
                <a:cs typeface="微软雅黑"/>
              </a:rPr>
              <a:t>技术交流学习请加读者群</a:t>
            </a:r>
            <a:r>
              <a:rPr sz="950" spc="20" dirty="0">
                <a:solidFill>
                  <a:srgbClr val="777777"/>
                </a:solidFill>
                <a:latin typeface="微软雅黑"/>
                <a:cs typeface="微软雅黑"/>
              </a:rPr>
              <a:t>（</a:t>
            </a:r>
            <a:r>
              <a:rPr sz="950" b="1" spc="25" dirty="0">
                <a:solidFill>
                  <a:srgbClr val="777777"/>
                </a:solidFill>
                <a:latin typeface="微软雅黑"/>
                <a:cs typeface="微软雅黑"/>
              </a:rPr>
              <a:t>推荐</a:t>
            </a:r>
            <a:r>
              <a:rPr sz="950" spc="10" dirty="0">
                <a:solidFill>
                  <a:srgbClr val="777777"/>
                </a:solidFill>
                <a:latin typeface="微软雅黑"/>
                <a:cs typeface="微软雅黑"/>
              </a:rPr>
              <a:t>）：</a:t>
            </a:r>
            <a:r>
              <a:rPr sz="950" u="sng" spc="10" dirty="0">
                <a:solidFill>
                  <a:srgbClr val="4183C4"/>
                </a:solidFill>
                <a:uFill>
                  <a:solidFill>
                    <a:srgbClr val="4183C4"/>
                  </a:solidFill>
                </a:uFill>
                <a:latin typeface="Trebuchet MS"/>
                <a:cs typeface="Trebuchet MS"/>
                <a:hlinkClick r:id="rId2"/>
              </a:rPr>
              <a:t>https://www.linuxprobe.com/club</a:t>
            </a:r>
            <a:endParaRPr sz="950">
              <a:latin typeface="Trebuchet MS"/>
              <a:cs typeface="Trebuchet MS"/>
            </a:endParaRPr>
          </a:p>
          <a:p>
            <a:pPr marL="193675" marR="186055">
              <a:lnSpc>
                <a:spcPct val="131600"/>
              </a:lnSpc>
              <a:spcBef>
                <a:spcPts val="750"/>
              </a:spcBef>
            </a:pPr>
            <a:r>
              <a:rPr sz="950" spc="185" dirty="0">
                <a:solidFill>
                  <a:srgbClr val="777777"/>
                </a:solidFill>
                <a:latin typeface="Trebuchet MS"/>
                <a:cs typeface="Trebuchet MS"/>
              </a:rPr>
              <a:t>*</a:t>
            </a:r>
            <a:r>
              <a:rPr sz="950" spc="25" dirty="0">
                <a:solidFill>
                  <a:srgbClr val="777777"/>
                </a:solidFill>
                <a:latin typeface="微软雅黑"/>
                <a:cs typeface="微软雅黑"/>
              </a:rPr>
              <a:t>本群特色：确保每一位群友都是《</a:t>
            </a:r>
            <a:r>
              <a:rPr sz="950" spc="35" dirty="0">
                <a:solidFill>
                  <a:srgbClr val="777777"/>
                </a:solidFill>
                <a:latin typeface="Trebuchet MS"/>
                <a:cs typeface="Trebuchet MS"/>
              </a:rPr>
              <a:t>Linux</a:t>
            </a:r>
            <a:r>
              <a:rPr sz="950" spc="20" dirty="0">
                <a:solidFill>
                  <a:srgbClr val="777777"/>
                </a:solidFill>
                <a:latin typeface="微软雅黑"/>
                <a:cs typeface="微软雅黑"/>
              </a:rPr>
              <a:t>就该这么学》的读者，答疑更有针对性，不定期领取定 </a:t>
            </a:r>
            <a:r>
              <a:rPr sz="950" spc="25" dirty="0">
                <a:solidFill>
                  <a:srgbClr val="777777"/>
                </a:solidFill>
                <a:latin typeface="微软雅黑"/>
                <a:cs typeface="微软雅黑"/>
              </a:rPr>
              <a:t>制礼品。</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a:t>
            </a:r>
            <a:endParaRPr sz="950">
              <a:latin typeface="Trebuchet MS"/>
              <a:cs typeface="Trebuchet MS"/>
            </a:endParaRPr>
          </a:p>
          <a:p>
            <a:pPr marL="12700">
              <a:lnSpc>
                <a:spcPct val="100000"/>
              </a:lnSpc>
              <a:spcBef>
                <a:spcPts val="1110"/>
              </a:spcBef>
            </a:pPr>
            <a:r>
              <a:rPr sz="950" spc="35" dirty="0">
                <a:solidFill>
                  <a:srgbClr val="333333"/>
                </a:solidFill>
                <a:latin typeface="Trebuchet MS"/>
                <a:cs typeface="Trebuchet MS"/>
              </a:rPr>
              <a:t>1</a:t>
            </a:r>
            <a:r>
              <a:rPr sz="950" spc="35" dirty="0">
                <a:solidFill>
                  <a:srgbClr val="333333"/>
                </a:solidFill>
                <a:latin typeface="微软雅黑"/>
                <a:cs typeface="微软雅黑"/>
              </a:rPr>
              <a:t>．</a:t>
            </a:r>
            <a:r>
              <a:rPr sz="950" spc="35" dirty="0">
                <a:solidFill>
                  <a:srgbClr val="333333"/>
                </a:solidFill>
                <a:latin typeface="Trebuchet MS"/>
                <a:cs typeface="Trebuchet MS"/>
              </a:rPr>
              <a:t>/home</a:t>
            </a:r>
            <a:r>
              <a:rPr sz="950" spc="25" dirty="0">
                <a:solidFill>
                  <a:srgbClr val="333333"/>
                </a:solidFill>
                <a:latin typeface="微软雅黑"/>
                <a:cs typeface="微软雅黑"/>
              </a:rPr>
              <a:t>目录与</a:t>
            </a:r>
            <a:r>
              <a:rPr sz="950" dirty="0">
                <a:solidFill>
                  <a:srgbClr val="333333"/>
                </a:solidFill>
                <a:latin typeface="Trebuchet MS"/>
                <a:cs typeface="Trebuchet MS"/>
              </a:rPr>
              <a:t>/root</a:t>
            </a:r>
            <a:r>
              <a:rPr sz="950" spc="25" dirty="0">
                <a:solidFill>
                  <a:srgbClr val="333333"/>
                </a:solidFill>
                <a:latin typeface="微软雅黑"/>
                <a:cs typeface="微软雅黑"/>
              </a:rPr>
              <a:t>目录内存放的文件有何相同点以及不同点？</a:t>
            </a:r>
            <a:endParaRPr sz="950">
              <a:latin typeface="微软雅黑"/>
              <a:cs typeface="微软雅黑"/>
            </a:endParaRPr>
          </a:p>
        </p:txBody>
      </p:sp>
      <p:sp>
        <p:nvSpPr>
          <p:cNvPr id="21" name="object 21"/>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56</a:t>
            </a:fld>
            <a:endParaRPr sz="800">
              <a:latin typeface="小哥哥网恋吗"/>
              <a:cs typeface="小哥哥网恋吗"/>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2536" y="8249093"/>
            <a:ext cx="48260" cy="47625"/>
          </a:xfrm>
          <a:custGeom>
            <a:avLst/>
            <a:gdLst/>
            <a:ahLst/>
            <a:cxnLst/>
            <a:rect l="l" t="t" r="r" b="b"/>
            <a:pathLst>
              <a:path w="48259" h="47625">
                <a:moveTo>
                  <a:pt x="26987" y="47609"/>
                </a:moveTo>
                <a:lnTo>
                  <a:pt x="20659" y="47609"/>
                </a:lnTo>
                <a:lnTo>
                  <a:pt x="17629" y="46980"/>
                </a:lnTo>
                <a:lnTo>
                  <a:pt x="0" y="26949"/>
                </a:lnTo>
                <a:lnTo>
                  <a:pt x="0" y="20621"/>
                </a:lnTo>
                <a:lnTo>
                  <a:pt x="20659" y="0"/>
                </a:lnTo>
                <a:lnTo>
                  <a:pt x="26987" y="0"/>
                </a:lnTo>
                <a:lnTo>
                  <a:pt x="47647" y="20621"/>
                </a:lnTo>
                <a:lnTo>
                  <a:pt x="47647" y="23823"/>
                </a:lnTo>
                <a:lnTo>
                  <a:pt x="47647" y="26949"/>
                </a:lnTo>
                <a:lnTo>
                  <a:pt x="30017" y="46980"/>
                </a:lnTo>
                <a:lnTo>
                  <a:pt x="26987" y="47609"/>
                </a:lnTo>
                <a:close/>
              </a:path>
            </a:pathLst>
          </a:custGeom>
          <a:solidFill>
            <a:srgbClr val="333333"/>
          </a:solidFill>
        </p:spPr>
        <p:txBody>
          <a:bodyPr wrap="square" lIns="0" tIns="0" rIns="0" bIns="0" rtlCol="0"/>
          <a:lstStyle/>
          <a:p>
            <a:endParaRPr/>
          </a:p>
        </p:txBody>
      </p:sp>
      <p:sp>
        <p:nvSpPr>
          <p:cNvPr id="3" name="object 3"/>
          <p:cNvSpPr/>
          <p:nvPr/>
        </p:nvSpPr>
        <p:spPr>
          <a:xfrm>
            <a:off x="1378419" y="8506388"/>
            <a:ext cx="48260" cy="48260"/>
          </a:xfrm>
          <a:custGeom>
            <a:avLst/>
            <a:gdLst/>
            <a:ahLst/>
            <a:cxnLst/>
            <a:rect l="l" t="t" r="r" b="b"/>
            <a:pathLst>
              <a:path w="48259" h="48259">
                <a:moveTo>
                  <a:pt x="47647" y="23823"/>
                </a:moveTo>
                <a:lnTo>
                  <a:pt x="47647" y="26911"/>
                </a:lnTo>
                <a:lnTo>
                  <a:pt x="47046" y="29931"/>
                </a:lnTo>
                <a:lnTo>
                  <a:pt x="23823" y="47647"/>
                </a:lnTo>
                <a:lnTo>
                  <a:pt x="20659" y="47609"/>
                </a:lnTo>
                <a:lnTo>
                  <a:pt x="0" y="26911"/>
                </a:lnTo>
                <a:lnTo>
                  <a:pt x="0" y="23823"/>
                </a:lnTo>
                <a:lnTo>
                  <a:pt x="0" y="20659"/>
                </a:lnTo>
                <a:lnTo>
                  <a:pt x="6975" y="6956"/>
                </a:lnTo>
                <a:lnTo>
                  <a:pt x="9214" y="4688"/>
                </a:lnTo>
                <a:lnTo>
                  <a:pt x="11787" y="2973"/>
                </a:lnTo>
                <a:lnTo>
                  <a:pt x="14703" y="1782"/>
                </a:lnTo>
                <a:lnTo>
                  <a:pt x="17629" y="590"/>
                </a:lnTo>
                <a:lnTo>
                  <a:pt x="20659" y="0"/>
                </a:lnTo>
                <a:lnTo>
                  <a:pt x="23823" y="0"/>
                </a:lnTo>
                <a:lnTo>
                  <a:pt x="26987" y="0"/>
                </a:lnTo>
                <a:lnTo>
                  <a:pt x="40671" y="6956"/>
                </a:lnTo>
                <a:lnTo>
                  <a:pt x="42901" y="9157"/>
                </a:lnTo>
                <a:lnTo>
                  <a:pt x="44626" y="11721"/>
                </a:lnTo>
                <a:lnTo>
                  <a:pt x="45836" y="14627"/>
                </a:lnTo>
                <a:lnTo>
                  <a:pt x="47046" y="17572"/>
                </a:lnTo>
                <a:lnTo>
                  <a:pt x="47647" y="20659"/>
                </a:lnTo>
                <a:lnTo>
                  <a:pt x="47647" y="23823"/>
                </a:lnTo>
                <a:close/>
              </a:path>
            </a:pathLst>
          </a:custGeom>
          <a:ln w="9529">
            <a:solidFill>
              <a:srgbClr val="333333"/>
            </a:solidFill>
          </a:ln>
        </p:spPr>
        <p:txBody>
          <a:bodyPr wrap="square" lIns="0" tIns="0" rIns="0" bIns="0" rtlCol="0"/>
          <a:lstStyle/>
          <a:p>
            <a:endParaRPr/>
          </a:p>
        </p:txBody>
      </p:sp>
      <p:sp>
        <p:nvSpPr>
          <p:cNvPr id="4" name="object 4"/>
          <p:cNvSpPr/>
          <p:nvPr/>
        </p:nvSpPr>
        <p:spPr>
          <a:xfrm>
            <a:off x="1378419" y="8696976"/>
            <a:ext cx="48260" cy="48260"/>
          </a:xfrm>
          <a:custGeom>
            <a:avLst/>
            <a:gdLst/>
            <a:ahLst/>
            <a:cxnLst/>
            <a:rect l="l" t="t" r="r" b="b"/>
            <a:pathLst>
              <a:path w="48259" h="48259">
                <a:moveTo>
                  <a:pt x="47647" y="23823"/>
                </a:moveTo>
                <a:lnTo>
                  <a:pt x="47647" y="26949"/>
                </a:lnTo>
                <a:lnTo>
                  <a:pt x="47046" y="29970"/>
                </a:lnTo>
                <a:lnTo>
                  <a:pt x="23823" y="47647"/>
                </a:lnTo>
                <a:lnTo>
                  <a:pt x="20659" y="47609"/>
                </a:lnTo>
                <a:lnTo>
                  <a:pt x="1810" y="32866"/>
                </a:lnTo>
                <a:lnTo>
                  <a:pt x="600" y="29970"/>
                </a:lnTo>
                <a:lnTo>
                  <a:pt x="0" y="26949"/>
                </a:lnTo>
                <a:lnTo>
                  <a:pt x="0" y="23823"/>
                </a:lnTo>
                <a:lnTo>
                  <a:pt x="0" y="20583"/>
                </a:lnTo>
                <a:lnTo>
                  <a:pt x="6975" y="6956"/>
                </a:lnTo>
                <a:lnTo>
                  <a:pt x="9214" y="4726"/>
                </a:lnTo>
                <a:lnTo>
                  <a:pt x="11787" y="3011"/>
                </a:lnTo>
                <a:lnTo>
                  <a:pt x="14703" y="1782"/>
                </a:lnTo>
                <a:lnTo>
                  <a:pt x="17629" y="590"/>
                </a:lnTo>
                <a:lnTo>
                  <a:pt x="20659" y="0"/>
                </a:lnTo>
                <a:lnTo>
                  <a:pt x="23823" y="0"/>
                </a:lnTo>
                <a:lnTo>
                  <a:pt x="26987" y="0"/>
                </a:lnTo>
                <a:lnTo>
                  <a:pt x="40671" y="6956"/>
                </a:lnTo>
                <a:lnTo>
                  <a:pt x="42901" y="9157"/>
                </a:lnTo>
                <a:lnTo>
                  <a:pt x="44626" y="11721"/>
                </a:lnTo>
                <a:lnTo>
                  <a:pt x="45836" y="14627"/>
                </a:lnTo>
                <a:lnTo>
                  <a:pt x="47046" y="17534"/>
                </a:lnTo>
                <a:lnTo>
                  <a:pt x="47647" y="20583"/>
                </a:lnTo>
                <a:lnTo>
                  <a:pt x="47647" y="23823"/>
                </a:lnTo>
                <a:close/>
              </a:path>
            </a:pathLst>
          </a:custGeom>
          <a:ln w="9529">
            <a:solidFill>
              <a:srgbClr val="333333"/>
            </a:solidFill>
          </a:ln>
        </p:spPr>
        <p:txBody>
          <a:bodyPr wrap="square" lIns="0" tIns="0" rIns="0" bIns="0" rtlCol="0"/>
          <a:lstStyle/>
          <a:p>
            <a:endParaRPr/>
          </a:p>
        </p:txBody>
      </p:sp>
      <p:sp>
        <p:nvSpPr>
          <p:cNvPr id="5" name="object 5"/>
          <p:cNvSpPr/>
          <p:nvPr/>
        </p:nvSpPr>
        <p:spPr>
          <a:xfrm>
            <a:off x="1378419" y="8887565"/>
            <a:ext cx="48260" cy="48260"/>
          </a:xfrm>
          <a:custGeom>
            <a:avLst/>
            <a:gdLst/>
            <a:ahLst/>
            <a:cxnLst/>
            <a:rect l="l" t="t" r="r" b="b"/>
            <a:pathLst>
              <a:path w="48259" h="48259">
                <a:moveTo>
                  <a:pt x="47647" y="23823"/>
                </a:moveTo>
                <a:lnTo>
                  <a:pt x="47647" y="26911"/>
                </a:lnTo>
                <a:lnTo>
                  <a:pt x="47046" y="29931"/>
                </a:lnTo>
                <a:lnTo>
                  <a:pt x="23823" y="47647"/>
                </a:lnTo>
                <a:lnTo>
                  <a:pt x="20659" y="47609"/>
                </a:lnTo>
                <a:lnTo>
                  <a:pt x="0" y="26911"/>
                </a:lnTo>
                <a:lnTo>
                  <a:pt x="0" y="23823"/>
                </a:lnTo>
                <a:lnTo>
                  <a:pt x="0" y="20621"/>
                </a:lnTo>
                <a:lnTo>
                  <a:pt x="600" y="17572"/>
                </a:lnTo>
                <a:lnTo>
                  <a:pt x="1810" y="14665"/>
                </a:lnTo>
                <a:lnTo>
                  <a:pt x="3020" y="11721"/>
                </a:lnTo>
                <a:lnTo>
                  <a:pt x="4745" y="9157"/>
                </a:lnTo>
                <a:lnTo>
                  <a:pt x="6975" y="6956"/>
                </a:lnTo>
                <a:lnTo>
                  <a:pt x="9214" y="4688"/>
                </a:lnTo>
                <a:lnTo>
                  <a:pt x="11787" y="2973"/>
                </a:lnTo>
                <a:lnTo>
                  <a:pt x="14703" y="1782"/>
                </a:lnTo>
                <a:lnTo>
                  <a:pt x="17629" y="590"/>
                </a:lnTo>
                <a:lnTo>
                  <a:pt x="20659" y="0"/>
                </a:lnTo>
                <a:lnTo>
                  <a:pt x="23823" y="0"/>
                </a:lnTo>
                <a:lnTo>
                  <a:pt x="26987" y="0"/>
                </a:lnTo>
                <a:lnTo>
                  <a:pt x="40671" y="6956"/>
                </a:lnTo>
                <a:lnTo>
                  <a:pt x="42901" y="9157"/>
                </a:lnTo>
                <a:lnTo>
                  <a:pt x="44626" y="11721"/>
                </a:lnTo>
                <a:lnTo>
                  <a:pt x="45836" y="14665"/>
                </a:lnTo>
                <a:lnTo>
                  <a:pt x="47046" y="17572"/>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6" name="object 6"/>
          <p:cNvSpPr/>
          <p:nvPr/>
        </p:nvSpPr>
        <p:spPr>
          <a:xfrm>
            <a:off x="1378419" y="9078153"/>
            <a:ext cx="48260" cy="48260"/>
          </a:xfrm>
          <a:custGeom>
            <a:avLst/>
            <a:gdLst/>
            <a:ahLst/>
            <a:cxnLst/>
            <a:rect l="l" t="t" r="r" b="b"/>
            <a:pathLst>
              <a:path w="48259" h="48259">
                <a:moveTo>
                  <a:pt x="47647" y="23823"/>
                </a:moveTo>
                <a:lnTo>
                  <a:pt x="47647" y="26949"/>
                </a:lnTo>
                <a:lnTo>
                  <a:pt x="47046" y="29970"/>
                </a:lnTo>
                <a:lnTo>
                  <a:pt x="45836" y="32866"/>
                </a:lnTo>
                <a:lnTo>
                  <a:pt x="44626" y="35773"/>
                </a:lnTo>
                <a:lnTo>
                  <a:pt x="23823" y="47647"/>
                </a:lnTo>
                <a:lnTo>
                  <a:pt x="20659" y="47570"/>
                </a:lnTo>
                <a:lnTo>
                  <a:pt x="1810" y="32828"/>
                </a:lnTo>
                <a:lnTo>
                  <a:pt x="600" y="29970"/>
                </a:lnTo>
                <a:lnTo>
                  <a:pt x="0" y="26949"/>
                </a:lnTo>
                <a:lnTo>
                  <a:pt x="0" y="23823"/>
                </a:lnTo>
                <a:lnTo>
                  <a:pt x="0" y="20621"/>
                </a:lnTo>
                <a:lnTo>
                  <a:pt x="600" y="17572"/>
                </a:lnTo>
                <a:lnTo>
                  <a:pt x="1810" y="14665"/>
                </a:lnTo>
                <a:lnTo>
                  <a:pt x="3020" y="11721"/>
                </a:lnTo>
                <a:lnTo>
                  <a:pt x="4745" y="9119"/>
                </a:lnTo>
                <a:lnTo>
                  <a:pt x="6975" y="6927"/>
                </a:lnTo>
                <a:lnTo>
                  <a:pt x="9214" y="4650"/>
                </a:lnTo>
                <a:lnTo>
                  <a:pt x="11787" y="2944"/>
                </a:lnTo>
                <a:lnTo>
                  <a:pt x="14703" y="1753"/>
                </a:lnTo>
                <a:lnTo>
                  <a:pt x="17629" y="590"/>
                </a:lnTo>
                <a:lnTo>
                  <a:pt x="20659" y="0"/>
                </a:lnTo>
                <a:lnTo>
                  <a:pt x="23823" y="0"/>
                </a:lnTo>
                <a:lnTo>
                  <a:pt x="26987" y="0"/>
                </a:lnTo>
                <a:lnTo>
                  <a:pt x="40671" y="6927"/>
                </a:lnTo>
                <a:lnTo>
                  <a:pt x="42901" y="9119"/>
                </a:lnTo>
                <a:lnTo>
                  <a:pt x="44626" y="11721"/>
                </a:lnTo>
                <a:lnTo>
                  <a:pt x="45836" y="14665"/>
                </a:lnTo>
                <a:lnTo>
                  <a:pt x="47046" y="17572"/>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7" name="object 7"/>
          <p:cNvSpPr/>
          <p:nvPr/>
        </p:nvSpPr>
        <p:spPr>
          <a:xfrm>
            <a:off x="1092536" y="9268742"/>
            <a:ext cx="48260" cy="47625"/>
          </a:xfrm>
          <a:custGeom>
            <a:avLst/>
            <a:gdLst/>
            <a:ahLst/>
            <a:cxnLst/>
            <a:rect l="l" t="t" r="r" b="b"/>
            <a:pathLst>
              <a:path w="48259" h="47625">
                <a:moveTo>
                  <a:pt x="26987" y="47609"/>
                </a:moveTo>
                <a:lnTo>
                  <a:pt x="20659" y="47609"/>
                </a:lnTo>
                <a:lnTo>
                  <a:pt x="17629" y="46980"/>
                </a:lnTo>
                <a:lnTo>
                  <a:pt x="0" y="26949"/>
                </a:lnTo>
                <a:lnTo>
                  <a:pt x="0" y="20621"/>
                </a:lnTo>
                <a:lnTo>
                  <a:pt x="20659" y="0"/>
                </a:lnTo>
                <a:lnTo>
                  <a:pt x="26987" y="0"/>
                </a:lnTo>
                <a:lnTo>
                  <a:pt x="47647" y="20621"/>
                </a:lnTo>
                <a:lnTo>
                  <a:pt x="47647" y="23823"/>
                </a:lnTo>
                <a:lnTo>
                  <a:pt x="47647" y="26949"/>
                </a:lnTo>
                <a:lnTo>
                  <a:pt x="30017" y="46980"/>
                </a:lnTo>
                <a:lnTo>
                  <a:pt x="26987" y="47609"/>
                </a:lnTo>
                <a:close/>
              </a:path>
            </a:pathLst>
          </a:custGeom>
          <a:solidFill>
            <a:srgbClr val="333333"/>
          </a:solidFill>
        </p:spPr>
        <p:txBody>
          <a:bodyPr wrap="square" lIns="0" tIns="0" rIns="0" bIns="0" rtlCol="0"/>
          <a:lstStyle/>
          <a:p>
            <a:endParaRPr/>
          </a:p>
        </p:txBody>
      </p:sp>
      <p:sp>
        <p:nvSpPr>
          <p:cNvPr id="8" name="object 8"/>
          <p:cNvSpPr/>
          <p:nvPr/>
        </p:nvSpPr>
        <p:spPr>
          <a:xfrm>
            <a:off x="1378419" y="9516507"/>
            <a:ext cx="48260" cy="48260"/>
          </a:xfrm>
          <a:custGeom>
            <a:avLst/>
            <a:gdLst/>
            <a:ahLst/>
            <a:cxnLst/>
            <a:rect l="l" t="t" r="r" b="b"/>
            <a:pathLst>
              <a:path w="48259" h="48259">
                <a:moveTo>
                  <a:pt x="47647" y="23823"/>
                </a:moveTo>
                <a:lnTo>
                  <a:pt x="47647" y="26949"/>
                </a:lnTo>
                <a:lnTo>
                  <a:pt x="47046" y="29970"/>
                </a:lnTo>
                <a:lnTo>
                  <a:pt x="23823" y="47647"/>
                </a:lnTo>
                <a:lnTo>
                  <a:pt x="20659" y="47609"/>
                </a:lnTo>
                <a:lnTo>
                  <a:pt x="1810" y="32866"/>
                </a:lnTo>
                <a:lnTo>
                  <a:pt x="600" y="29970"/>
                </a:lnTo>
                <a:lnTo>
                  <a:pt x="0" y="26949"/>
                </a:lnTo>
                <a:lnTo>
                  <a:pt x="0" y="23823"/>
                </a:lnTo>
                <a:lnTo>
                  <a:pt x="0" y="20621"/>
                </a:lnTo>
                <a:lnTo>
                  <a:pt x="600" y="17572"/>
                </a:lnTo>
                <a:lnTo>
                  <a:pt x="1810" y="14665"/>
                </a:lnTo>
                <a:lnTo>
                  <a:pt x="3020" y="11721"/>
                </a:lnTo>
                <a:lnTo>
                  <a:pt x="4745" y="9157"/>
                </a:lnTo>
                <a:lnTo>
                  <a:pt x="6975" y="6956"/>
                </a:lnTo>
                <a:lnTo>
                  <a:pt x="9214" y="4726"/>
                </a:lnTo>
                <a:lnTo>
                  <a:pt x="11787" y="3011"/>
                </a:lnTo>
                <a:lnTo>
                  <a:pt x="14703" y="1782"/>
                </a:lnTo>
                <a:lnTo>
                  <a:pt x="17629" y="590"/>
                </a:lnTo>
                <a:lnTo>
                  <a:pt x="20659" y="0"/>
                </a:lnTo>
                <a:lnTo>
                  <a:pt x="23823" y="0"/>
                </a:lnTo>
                <a:lnTo>
                  <a:pt x="26987" y="0"/>
                </a:lnTo>
                <a:lnTo>
                  <a:pt x="40671" y="6956"/>
                </a:lnTo>
                <a:lnTo>
                  <a:pt x="42901" y="9157"/>
                </a:lnTo>
                <a:lnTo>
                  <a:pt x="44626" y="11721"/>
                </a:lnTo>
                <a:lnTo>
                  <a:pt x="45836" y="14665"/>
                </a:lnTo>
                <a:lnTo>
                  <a:pt x="47046" y="17572"/>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9" name="object 9"/>
          <p:cNvSpPr/>
          <p:nvPr/>
        </p:nvSpPr>
        <p:spPr>
          <a:xfrm>
            <a:off x="1378419" y="9707095"/>
            <a:ext cx="48260" cy="48260"/>
          </a:xfrm>
          <a:custGeom>
            <a:avLst/>
            <a:gdLst/>
            <a:ahLst/>
            <a:cxnLst/>
            <a:rect l="l" t="t" r="r" b="b"/>
            <a:pathLst>
              <a:path w="48259" h="48259">
                <a:moveTo>
                  <a:pt x="47647" y="23823"/>
                </a:moveTo>
                <a:lnTo>
                  <a:pt x="47647" y="26911"/>
                </a:lnTo>
                <a:lnTo>
                  <a:pt x="47046" y="29931"/>
                </a:lnTo>
                <a:lnTo>
                  <a:pt x="45836" y="32828"/>
                </a:lnTo>
                <a:lnTo>
                  <a:pt x="44626" y="35773"/>
                </a:lnTo>
                <a:lnTo>
                  <a:pt x="23823" y="47647"/>
                </a:lnTo>
                <a:lnTo>
                  <a:pt x="20659" y="47609"/>
                </a:lnTo>
                <a:lnTo>
                  <a:pt x="1810" y="32828"/>
                </a:lnTo>
                <a:lnTo>
                  <a:pt x="600" y="29931"/>
                </a:lnTo>
                <a:lnTo>
                  <a:pt x="0" y="26911"/>
                </a:lnTo>
                <a:lnTo>
                  <a:pt x="0" y="23823"/>
                </a:lnTo>
                <a:lnTo>
                  <a:pt x="0" y="20621"/>
                </a:lnTo>
                <a:lnTo>
                  <a:pt x="600" y="17572"/>
                </a:lnTo>
                <a:lnTo>
                  <a:pt x="1810" y="14665"/>
                </a:lnTo>
                <a:lnTo>
                  <a:pt x="3020" y="11721"/>
                </a:lnTo>
                <a:lnTo>
                  <a:pt x="4745" y="9157"/>
                </a:lnTo>
                <a:lnTo>
                  <a:pt x="6975" y="6956"/>
                </a:lnTo>
                <a:lnTo>
                  <a:pt x="9214" y="4688"/>
                </a:lnTo>
                <a:lnTo>
                  <a:pt x="11787" y="2944"/>
                </a:lnTo>
                <a:lnTo>
                  <a:pt x="14703" y="1782"/>
                </a:lnTo>
                <a:lnTo>
                  <a:pt x="17629" y="590"/>
                </a:lnTo>
                <a:lnTo>
                  <a:pt x="20659" y="0"/>
                </a:lnTo>
                <a:lnTo>
                  <a:pt x="23823" y="0"/>
                </a:lnTo>
                <a:lnTo>
                  <a:pt x="26987" y="0"/>
                </a:lnTo>
                <a:lnTo>
                  <a:pt x="30017" y="590"/>
                </a:lnTo>
                <a:lnTo>
                  <a:pt x="32943" y="1782"/>
                </a:lnTo>
                <a:lnTo>
                  <a:pt x="35859" y="2944"/>
                </a:lnTo>
                <a:lnTo>
                  <a:pt x="38432" y="4688"/>
                </a:lnTo>
                <a:lnTo>
                  <a:pt x="40671" y="6956"/>
                </a:lnTo>
                <a:lnTo>
                  <a:pt x="42901" y="9157"/>
                </a:lnTo>
                <a:lnTo>
                  <a:pt x="44626" y="11721"/>
                </a:lnTo>
                <a:lnTo>
                  <a:pt x="45836" y="14665"/>
                </a:lnTo>
                <a:lnTo>
                  <a:pt x="47046" y="17572"/>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10" name="object 10"/>
          <p:cNvSpPr/>
          <p:nvPr/>
        </p:nvSpPr>
        <p:spPr>
          <a:xfrm>
            <a:off x="1378419" y="9897685"/>
            <a:ext cx="48260" cy="48260"/>
          </a:xfrm>
          <a:custGeom>
            <a:avLst/>
            <a:gdLst/>
            <a:ahLst/>
            <a:cxnLst/>
            <a:rect l="l" t="t" r="r" b="b"/>
            <a:pathLst>
              <a:path w="48259" h="48259">
                <a:moveTo>
                  <a:pt x="47647" y="23823"/>
                </a:moveTo>
                <a:lnTo>
                  <a:pt x="47647" y="26949"/>
                </a:lnTo>
                <a:lnTo>
                  <a:pt x="47046" y="29970"/>
                </a:lnTo>
                <a:lnTo>
                  <a:pt x="45836" y="32866"/>
                </a:lnTo>
                <a:lnTo>
                  <a:pt x="44626" y="35811"/>
                </a:lnTo>
                <a:lnTo>
                  <a:pt x="32943" y="45712"/>
                </a:lnTo>
                <a:lnTo>
                  <a:pt x="30017" y="46941"/>
                </a:lnTo>
                <a:lnTo>
                  <a:pt x="26987" y="47570"/>
                </a:lnTo>
                <a:lnTo>
                  <a:pt x="23823" y="47647"/>
                </a:lnTo>
                <a:lnTo>
                  <a:pt x="20659" y="47570"/>
                </a:lnTo>
                <a:lnTo>
                  <a:pt x="17629" y="46941"/>
                </a:lnTo>
                <a:lnTo>
                  <a:pt x="14703" y="45712"/>
                </a:lnTo>
                <a:lnTo>
                  <a:pt x="11787" y="44521"/>
                </a:lnTo>
                <a:lnTo>
                  <a:pt x="1810" y="32866"/>
                </a:lnTo>
                <a:lnTo>
                  <a:pt x="600" y="29970"/>
                </a:lnTo>
                <a:lnTo>
                  <a:pt x="0" y="26949"/>
                </a:lnTo>
                <a:lnTo>
                  <a:pt x="0" y="23823"/>
                </a:lnTo>
                <a:lnTo>
                  <a:pt x="0" y="20621"/>
                </a:lnTo>
                <a:lnTo>
                  <a:pt x="600" y="17572"/>
                </a:lnTo>
                <a:lnTo>
                  <a:pt x="1810" y="14665"/>
                </a:lnTo>
                <a:lnTo>
                  <a:pt x="3020" y="11721"/>
                </a:lnTo>
                <a:lnTo>
                  <a:pt x="4745" y="9157"/>
                </a:lnTo>
                <a:lnTo>
                  <a:pt x="6975" y="6956"/>
                </a:lnTo>
                <a:lnTo>
                  <a:pt x="9214" y="4688"/>
                </a:lnTo>
                <a:lnTo>
                  <a:pt x="11787" y="2973"/>
                </a:lnTo>
                <a:lnTo>
                  <a:pt x="14703" y="1782"/>
                </a:lnTo>
                <a:lnTo>
                  <a:pt x="17629" y="590"/>
                </a:lnTo>
                <a:lnTo>
                  <a:pt x="20659" y="0"/>
                </a:lnTo>
                <a:lnTo>
                  <a:pt x="23823" y="0"/>
                </a:lnTo>
                <a:lnTo>
                  <a:pt x="26987" y="0"/>
                </a:lnTo>
                <a:lnTo>
                  <a:pt x="40671" y="6956"/>
                </a:lnTo>
                <a:lnTo>
                  <a:pt x="42901" y="9157"/>
                </a:lnTo>
                <a:lnTo>
                  <a:pt x="44626" y="11721"/>
                </a:lnTo>
                <a:lnTo>
                  <a:pt x="45836" y="14665"/>
                </a:lnTo>
                <a:lnTo>
                  <a:pt x="47046" y="17572"/>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11" name="object 11"/>
          <p:cNvSpPr/>
          <p:nvPr/>
        </p:nvSpPr>
        <p:spPr>
          <a:xfrm>
            <a:off x="1378419" y="10088273"/>
            <a:ext cx="48260" cy="48260"/>
          </a:xfrm>
          <a:custGeom>
            <a:avLst/>
            <a:gdLst/>
            <a:ahLst/>
            <a:cxnLst/>
            <a:rect l="l" t="t" r="r" b="b"/>
            <a:pathLst>
              <a:path w="48259" h="48259">
                <a:moveTo>
                  <a:pt x="47647" y="23823"/>
                </a:moveTo>
                <a:lnTo>
                  <a:pt x="47647" y="26911"/>
                </a:lnTo>
                <a:lnTo>
                  <a:pt x="47046" y="29931"/>
                </a:lnTo>
                <a:lnTo>
                  <a:pt x="45836" y="32828"/>
                </a:lnTo>
                <a:lnTo>
                  <a:pt x="44626" y="35773"/>
                </a:lnTo>
                <a:lnTo>
                  <a:pt x="23823" y="47647"/>
                </a:lnTo>
                <a:lnTo>
                  <a:pt x="20659" y="47609"/>
                </a:lnTo>
                <a:lnTo>
                  <a:pt x="1810" y="32828"/>
                </a:lnTo>
                <a:lnTo>
                  <a:pt x="600" y="29931"/>
                </a:lnTo>
                <a:lnTo>
                  <a:pt x="0" y="26911"/>
                </a:lnTo>
                <a:lnTo>
                  <a:pt x="0" y="23823"/>
                </a:lnTo>
                <a:lnTo>
                  <a:pt x="0" y="20621"/>
                </a:lnTo>
                <a:lnTo>
                  <a:pt x="6975" y="6927"/>
                </a:lnTo>
                <a:lnTo>
                  <a:pt x="9214" y="4650"/>
                </a:lnTo>
                <a:lnTo>
                  <a:pt x="11787" y="2944"/>
                </a:lnTo>
                <a:lnTo>
                  <a:pt x="14703" y="1753"/>
                </a:lnTo>
                <a:lnTo>
                  <a:pt x="17629" y="590"/>
                </a:lnTo>
                <a:lnTo>
                  <a:pt x="20659" y="0"/>
                </a:lnTo>
                <a:lnTo>
                  <a:pt x="23823" y="0"/>
                </a:lnTo>
                <a:lnTo>
                  <a:pt x="26987" y="0"/>
                </a:lnTo>
                <a:lnTo>
                  <a:pt x="40671" y="6927"/>
                </a:lnTo>
                <a:lnTo>
                  <a:pt x="42901" y="9119"/>
                </a:lnTo>
                <a:lnTo>
                  <a:pt x="44626" y="11692"/>
                </a:lnTo>
                <a:lnTo>
                  <a:pt x="45836" y="14627"/>
                </a:lnTo>
                <a:lnTo>
                  <a:pt x="47046" y="17572"/>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12" name="object 12"/>
          <p:cNvSpPr txBox="1"/>
          <p:nvPr/>
        </p:nvSpPr>
        <p:spPr>
          <a:xfrm>
            <a:off x="921014" y="374636"/>
            <a:ext cx="5758815" cy="9818370"/>
          </a:xfrm>
          <a:prstGeom prst="rect">
            <a:avLst/>
          </a:prstGeom>
        </p:spPr>
        <p:txBody>
          <a:bodyPr vert="horz" wrap="square" lIns="0" tIns="15875" rIns="0" bIns="0" rtlCol="0">
            <a:spAutoFit/>
          </a:bodyPr>
          <a:lstStyle/>
          <a:p>
            <a:pPr marL="38100">
              <a:lnSpc>
                <a:spcPct val="100000"/>
              </a:lnSpc>
              <a:spcBef>
                <a:spcPts val="12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这两个目录都是用来存放用户家目录数据的，但是，</a:t>
            </a:r>
            <a:r>
              <a:rPr sz="950" dirty="0">
                <a:solidFill>
                  <a:srgbClr val="333333"/>
                </a:solidFill>
                <a:latin typeface="Trebuchet MS"/>
                <a:cs typeface="Trebuchet MS"/>
              </a:rPr>
              <a:t>/root</a:t>
            </a:r>
            <a:r>
              <a:rPr sz="950" spc="25" dirty="0">
                <a:solidFill>
                  <a:srgbClr val="333333"/>
                </a:solidFill>
                <a:latin typeface="微软雅黑"/>
                <a:cs typeface="微软雅黑"/>
              </a:rPr>
              <a:t>目录存放的是</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管理员的家目录数据</a:t>
            </a:r>
            <a:r>
              <a:rPr sz="950" spc="-750" dirty="0">
                <a:solidFill>
                  <a:srgbClr val="333333"/>
                </a:solidFill>
                <a:latin typeface="微软雅黑"/>
                <a:cs typeface="微软雅黑"/>
              </a:rPr>
              <a:t>。</a:t>
            </a:r>
            <a:r>
              <a:rPr sz="1200" baseline="34722" dirty="0">
                <a:latin typeface="小哥哥网恋吗"/>
                <a:cs typeface="小哥哥网恋吗"/>
              </a:rPr>
              <a:t>5/20</a:t>
            </a:r>
            <a:endParaRPr sz="1200" baseline="34722">
              <a:latin typeface="小哥哥网恋吗"/>
              <a:cs typeface="小哥哥网恋吗"/>
            </a:endParaRPr>
          </a:p>
          <a:p>
            <a:pPr marL="233045" indent="-195580">
              <a:lnSpc>
                <a:spcPct val="100000"/>
              </a:lnSpc>
              <a:spcBef>
                <a:spcPts val="1110"/>
              </a:spcBef>
              <a:buSzPct val="89473"/>
              <a:buFont typeface="Trebuchet MS"/>
              <a:buAutoNum type="arabicPeriod" startAt="2"/>
              <a:tabLst>
                <a:tab pos="233679" algn="l"/>
              </a:tabLst>
            </a:pPr>
            <a:r>
              <a:rPr sz="950" spc="25" dirty="0">
                <a:solidFill>
                  <a:srgbClr val="333333"/>
                </a:solidFill>
                <a:latin typeface="微软雅黑"/>
                <a:cs typeface="微软雅黑"/>
              </a:rPr>
              <a:t>假如一个设备的文件名称为</a:t>
            </a:r>
            <a:r>
              <a:rPr sz="950" spc="5" dirty="0">
                <a:solidFill>
                  <a:srgbClr val="333333"/>
                </a:solidFill>
                <a:latin typeface="Trebuchet MS"/>
                <a:cs typeface="Trebuchet MS"/>
              </a:rPr>
              <a:t>/dev/sdb</a:t>
            </a:r>
            <a:r>
              <a:rPr sz="950" spc="25" dirty="0">
                <a:solidFill>
                  <a:srgbClr val="333333"/>
                </a:solidFill>
                <a:latin typeface="微软雅黑"/>
                <a:cs typeface="微软雅黑"/>
              </a:rPr>
              <a:t>，可以确认它是主板第二个插槽上的设备吗？</a:t>
            </a:r>
            <a:endParaRPr sz="950">
              <a:latin typeface="微软雅黑"/>
              <a:cs typeface="微软雅黑"/>
            </a:endParaRPr>
          </a:p>
          <a:p>
            <a:pPr>
              <a:lnSpc>
                <a:spcPct val="100000"/>
              </a:lnSpc>
              <a:spcBef>
                <a:spcPts val="80"/>
              </a:spcBef>
              <a:buClr>
                <a:srgbClr val="333333"/>
              </a:buClr>
              <a:buFont typeface="Trebuchet MS"/>
              <a:buAutoNum type="arabicPeriod" startAt="2"/>
            </a:pPr>
            <a:endParaRPr sz="600">
              <a:latin typeface="微软雅黑"/>
              <a:cs typeface="微软雅黑"/>
            </a:endParaRPr>
          </a:p>
          <a:p>
            <a:pPr marL="38100">
              <a:lnSpc>
                <a:spcPct val="100000"/>
              </a:lnSpc>
            </a:pPr>
            <a:r>
              <a:rPr sz="950" b="1" spc="25" dirty="0">
                <a:solidFill>
                  <a:srgbClr val="333333"/>
                </a:solidFill>
                <a:latin typeface="微软雅黑"/>
                <a:cs typeface="微软雅黑"/>
              </a:rPr>
              <a:t>答：</a:t>
            </a:r>
            <a:r>
              <a:rPr sz="950" spc="25" dirty="0">
                <a:solidFill>
                  <a:srgbClr val="333333"/>
                </a:solidFill>
                <a:latin typeface="微软雅黑"/>
                <a:cs typeface="微软雅黑"/>
              </a:rPr>
              <a:t>不一定，因为设备的文件名称是由系统的识别顺序来决定的。</a:t>
            </a:r>
            <a:endParaRPr sz="950">
              <a:latin typeface="微软雅黑"/>
              <a:cs typeface="微软雅黑"/>
            </a:endParaRPr>
          </a:p>
          <a:p>
            <a:pPr marL="233045" indent="-195580">
              <a:lnSpc>
                <a:spcPct val="100000"/>
              </a:lnSpc>
              <a:spcBef>
                <a:spcPts val="1110"/>
              </a:spcBef>
              <a:buSzPct val="89473"/>
              <a:buFont typeface="Trebuchet MS"/>
              <a:buAutoNum type="arabicPeriod" startAt="3"/>
              <a:tabLst>
                <a:tab pos="233679" algn="l"/>
              </a:tabLst>
            </a:pPr>
            <a:r>
              <a:rPr sz="950" spc="25" dirty="0">
                <a:solidFill>
                  <a:srgbClr val="333333"/>
                </a:solidFill>
                <a:latin typeface="微软雅黑"/>
                <a:cs typeface="微软雅黑"/>
              </a:rPr>
              <a:t>如果硬盘中需要</a:t>
            </a:r>
            <a:r>
              <a:rPr sz="950" spc="55" dirty="0">
                <a:solidFill>
                  <a:srgbClr val="333333"/>
                </a:solidFill>
                <a:latin typeface="Trebuchet MS"/>
                <a:cs typeface="Trebuchet MS"/>
              </a:rPr>
              <a:t>5</a:t>
            </a:r>
            <a:r>
              <a:rPr sz="950" spc="25" dirty="0">
                <a:solidFill>
                  <a:srgbClr val="333333"/>
                </a:solidFill>
                <a:latin typeface="微软雅黑"/>
                <a:cs typeface="微软雅黑"/>
              </a:rPr>
              <a:t>个分区，至少需要几个逻辑分区？</a:t>
            </a:r>
            <a:endParaRPr sz="950">
              <a:latin typeface="微软雅黑"/>
              <a:cs typeface="微软雅黑"/>
            </a:endParaRPr>
          </a:p>
          <a:p>
            <a:pPr marL="38100" marR="155575">
              <a:lnSpc>
                <a:spcPct val="131600"/>
              </a:lnSpc>
              <a:spcBef>
                <a:spcPts val="82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可以选用创建</a:t>
            </a:r>
            <a:r>
              <a:rPr sz="950" spc="55" dirty="0">
                <a:solidFill>
                  <a:srgbClr val="333333"/>
                </a:solidFill>
                <a:latin typeface="Trebuchet MS"/>
                <a:cs typeface="Trebuchet MS"/>
              </a:rPr>
              <a:t>3</a:t>
            </a:r>
            <a:r>
              <a:rPr sz="950" spc="25" dirty="0">
                <a:solidFill>
                  <a:srgbClr val="333333"/>
                </a:solidFill>
                <a:latin typeface="微软雅黑"/>
                <a:cs typeface="微软雅黑"/>
              </a:rPr>
              <a:t>个主分区</a:t>
            </a:r>
            <a:r>
              <a:rPr sz="950" spc="55" dirty="0">
                <a:solidFill>
                  <a:srgbClr val="333333"/>
                </a:solidFill>
                <a:latin typeface="Trebuchet MS"/>
                <a:cs typeface="Trebuchet MS"/>
              </a:rPr>
              <a:t>+1</a:t>
            </a:r>
            <a:r>
              <a:rPr sz="950" spc="25" dirty="0">
                <a:solidFill>
                  <a:srgbClr val="333333"/>
                </a:solidFill>
                <a:latin typeface="微软雅黑"/>
                <a:cs typeface="微软雅黑"/>
              </a:rPr>
              <a:t>个扩展分区的方法，然后把扩展分区再分成</a:t>
            </a:r>
            <a:r>
              <a:rPr sz="950" spc="55" dirty="0">
                <a:solidFill>
                  <a:srgbClr val="333333"/>
                </a:solidFill>
                <a:latin typeface="Trebuchet MS"/>
                <a:cs typeface="Trebuchet MS"/>
              </a:rPr>
              <a:t>2</a:t>
            </a:r>
            <a:r>
              <a:rPr sz="950" spc="25" dirty="0">
                <a:solidFill>
                  <a:srgbClr val="333333"/>
                </a:solidFill>
                <a:latin typeface="微软雅黑"/>
                <a:cs typeface="微软雅黑"/>
              </a:rPr>
              <a:t>个逻辑分区，即有了</a:t>
            </a:r>
            <a:r>
              <a:rPr sz="950" spc="55" dirty="0">
                <a:solidFill>
                  <a:srgbClr val="333333"/>
                </a:solidFill>
                <a:latin typeface="Trebuchet MS"/>
                <a:cs typeface="Trebuchet MS"/>
              </a:rPr>
              <a:t>5</a:t>
            </a:r>
            <a:r>
              <a:rPr sz="950" spc="15" dirty="0">
                <a:solidFill>
                  <a:srgbClr val="333333"/>
                </a:solidFill>
                <a:latin typeface="微软雅黑"/>
                <a:cs typeface="微软雅黑"/>
              </a:rPr>
              <a:t>个分 </a:t>
            </a:r>
            <a:r>
              <a:rPr sz="950" spc="25" dirty="0">
                <a:solidFill>
                  <a:srgbClr val="333333"/>
                </a:solidFill>
                <a:latin typeface="微软雅黑"/>
                <a:cs typeface="微软雅黑"/>
              </a:rPr>
              <a:t>区。</a:t>
            </a:r>
            <a:endParaRPr sz="950">
              <a:latin typeface="微软雅黑"/>
              <a:cs typeface="微软雅黑"/>
            </a:endParaRPr>
          </a:p>
          <a:p>
            <a:pPr marL="233045" indent="-195580">
              <a:lnSpc>
                <a:spcPct val="100000"/>
              </a:lnSpc>
              <a:spcBef>
                <a:spcPts val="1110"/>
              </a:spcBef>
              <a:buSzPct val="89473"/>
              <a:buAutoNum type="arabicPeriod" startAt="4"/>
              <a:tabLst>
                <a:tab pos="233679" algn="l"/>
              </a:tabLst>
            </a:pPr>
            <a:r>
              <a:rPr sz="950" spc="10" dirty="0">
                <a:solidFill>
                  <a:srgbClr val="333333"/>
                </a:solidFill>
                <a:latin typeface="Trebuchet MS"/>
                <a:cs typeface="Trebuchet MS"/>
              </a:rPr>
              <a:t>/dev/sda5</a:t>
            </a:r>
            <a:r>
              <a:rPr sz="950" spc="25" dirty="0">
                <a:solidFill>
                  <a:srgbClr val="333333"/>
                </a:solidFill>
                <a:latin typeface="微软雅黑"/>
                <a:cs typeface="微软雅黑"/>
              </a:rPr>
              <a:t>是主分区还是逻辑分区？</a:t>
            </a:r>
            <a:endParaRPr sz="950">
              <a:latin typeface="微软雅黑"/>
              <a:cs typeface="微软雅黑"/>
            </a:endParaRPr>
          </a:p>
          <a:p>
            <a:pPr marL="38100">
              <a:lnSpc>
                <a:spcPct val="100000"/>
              </a:lnSpc>
              <a:spcBef>
                <a:spcPts val="111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逻辑分区。</a:t>
            </a:r>
            <a:endParaRPr sz="950">
              <a:latin typeface="微软雅黑"/>
              <a:cs typeface="微软雅黑"/>
            </a:endParaRPr>
          </a:p>
          <a:p>
            <a:pPr marL="38100" marR="3159125">
              <a:lnSpc>
                <a:spcPct val="200700"/>
              </a:lnSpc>
              <a:spcBef>
                <a:spcPts val="35"/>
              </a:spcBef>
              <a:buSzPct val="89473"/>
              <a:buFont typeface="Trebuchet MS"/>
              <a:buAutoNum type="arabicPeriod" startAt="5"/>
              <a:tabLst>
                <a:tab pos="233679" algn="l"/>
              </a:tabLst>
            </a:pPr>
            <a:r>
              <a:rPr sz="950" spc="25" dirty="0">
                <a:solidFill>
                  <a:srgbClr val="333333"/>
                </a:solidFill>
                <a:latin typeface="微软雅黑"/>
                <a:cs typeface="微软雅黑"/>
              </a:rPr>
              <a:t>哪个服务决定了设备在</a:t>
            </a:r>
            <a:r>
              <a:rPr sz="950" spc="-5" dirty="0">
                <a:solidFill>
                  <a:srgbClr val="333333"/>
                </a:solidFill>
                <a:latin typeface="Trebuchet MS"/>
                <a:cs typeface="Trebuchet MS"/>
              </a:rPr>
              <a:t>/dev</a:t>
            </a:r>
            <a:r>
              <a:rPr sz="950" spc="20" dirty="0">
                <a:solidFill>
                  <a:srgbClr val="333333"/>
                </a:solidFill>
                <a:latin typeface="微软雅黑"/>
                <a:cs typeface="微软雅黑"/>
              </a:rPr>
              <a:t>目录中的名称？ </a:t>
            </a:r>
            <a:r>
              <a:rPr sz="950" b="1" spc="25" dirty="0">
                <a:solidFill>
                  <a:srgbClr val="333333"/>
                </a:solidFill>
                <a:latin typeface="微软雅黑"/>
                <a:cs typeface="微软雅黑"/>
              </a:rPr>
              <a:t>答</a:t>
            </a:r>
            <a:r>
              <a:rPr sz="950" b="1" spc="45" dirty="0">
                <a:solidFill>
                  <a:srgbClr val="333333"/>
                </a:solidFill>
                <a:latin typeface="微软雅黑"/>
                <a:cs typeface="微软雅黑"/>
              </a:rPr>
              <a:t>：</a:t>
            </a:r>
            <a:r>
              <a:rPr sz="950" spc="45" dirty="0">
                <a:solidFill>
                  <a:srgbClr val="333333"/>
                </a:solidFill>
                <a:latin typeface="Trebuchet MS"/>
                <a:cs typeface="Trebuchet MS"/>
              </a:rPr>
              <a:t>udev</a:t>
            </a:r>
            <a:r>
              <a:rPr sz="950" spc="25" dirty="0">
                <a:solidFill>
                  <a:srgbClr val="333333"/>
                </a:solidFill>
                <a:latin typeface="微软雅黑"/>
                <a:cs typeface="微软雅黑"/>
              </a:rPr>
              <a:t>设备管理器服务。                     </a:t>
            </a:r>
            <a:r>
              <a:rPr sz="950" spc="185" dirty="0">
                <a:solidFill>
                  <a:srgbClr val="333333"/>
                </a:solidFill>
                <a:latin typeface="微软雅黑"/>
                <a:cs typeface="微软雅黑"/>
              </a:rPr>
              <a:t> </a:t>
            </a:r>
            <a:r>
              <a:rPr sz="950" spc="40" dirty="0">
                <a:solidFill>
                  <a:srgbClr val="333333"/>
                </a:solidFill>
                <a:latin typeface="Trebuchet MS"/>
                <a:cs typeface="Trebuchet MS"/>
              </a:rPr>
              <a:t>6</a:t>
            </a:r>
            <a:r>
              <a:rPr sz="950" spc="40" dirty="0">
                <a:solidFill>
                  <a:srgbClr val="333333"/>
                </a:solidFill>
                <a:latin typeface="微软雅黑"/>
                <a:cs typeface="微软雅黑"/>
              </a:rPr>
              <a:t>．</a:t>
            </a:r>
            <a:r>
              <a:rPr sz="950" spc="25" dirty="0">
                <a:solidFill>
                  <a:srgbClr val="333333"/>
                </a:solidFill>
                <a:latin typeface="微软雅黑"/>
                <a:cs typeface="微软雅黑"/>
              </a:rPr>
              <a:t>用一句话来描述挂载操作。</a:t>
            </a:r>
            <a:endParaRPr sz="950">
              <a:latin typeface="微软雅黑"/>
              <a:cs typeface="微软雅黑"/>
            </a:endParaRPr>
          </a:p>
          <a:p>
            <a:pPr marL="38100" marR="138430">
              <a:lnSpc>
                <a:spcPct val="131600"/>
              </a:lnSpc>
              <a:spcBef>
                <a:spcPts val="750"/>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当用户需要使用硬盘设备或分区中的数据时，需要先将其与一个已存在的目录文件进行关联，而这 个关联动作就是</a:t>
            </a:r>
            <a:r>
              <a:rPr sz="950" spc="-160" dirty="0">
                <a:solidFill>
                  <a:srgbClr val="333333"/>
                </a:solidFill>
                <a:latin typeface="Trebuchet MS"/>
                <a:cs typeface="Trebuchet MS"/>
              </a:rPr>
              <a:t>“</a:t>
            </a:r>
            <a:r>
              <a:rPr sz="950" spc="25" dirty="0">
                <a:solidFill>
                  <a:srgbClr val="333333"/>
                </a:solidFill>
                <a:latin typeface="微软雅黑"/>
                <a:cs typeface="微软雅黑"/>
              </a:rPr>
              <a:t>挂载</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233045" indent="-195580">
              <a:lnSpc>
                <a:spcPct val="100000"/>
              </a:lnSpc>
              <a:spcBef>
                <a:spcPts val="1115"/>
              </a:spcBef>
              <a:buSzPct val="89473"/>
              <a:buFont typeface="Trebuchet MS"/>
              <a:buAutoNum type="arabicPeriod" startAt="7"/>
              <a:tabLst>
                <a:tab pos="233679" algn="l"/>
              </a:tabLst>
            </a:pPr>
            <a:r>
              <a:rPr sz="950" spc="25" dirty="0">
                <a:solidFill>
                  <a:srgbClr val="333333"/>
                </a:solidFill>
                <a:latin typeface="微软雅黑"/>
                <a:cs typeface="微软雅黑"/>
              </a:rPr>
              <a:t>在配置</a:t>
            </a:r>
            <a:r>
              <a:rPr sz="950" spc="45" dirty="0">
                <a:solidFill>
                  <a:srgbClr val="333333"/>
                </a:solidFill>
                <a:latin typeface="Trebuchet MS"/>
                <a:cs typeface="Trebuchet MS"/>
              </a:rPr>
              <a:t>quota</a:t>
            </a:r>
            <a:r>
              <a:rPr sz="950" spc="25" dirty="0">
                <a:solidFill>
                  <a:srgbClr val="333333"/>
                </a:solidFill>
                <a:latin typeface="微软雅黑"/>
                <a:cs typeface="微软雅黑"/>
              </a:rPr>
              <a:t>磁盘容量配额服务时，软限制数值必须小于硬限制数值么？</a:t>
            </a:r>
            <a:endParaRPr sz="950">
              <a:latin typeface="微软雅黑"/>
              <a:cs typeface="微软雅黑"/>
            </a:endParaRPr>
          </a:p>
          <a:p>
            <a:pPr>
              <a:lnSpc>
                <a:spcPct val="100000"/>
              </a:lnSpc>
              <a:spcBef>
                <a:spcPts val="75"/>
              </a:spcBef>
              <a:buClr>
                <a:srgbClr val="333333"/>
              </a:buClr>
              <a:buFont typeface="Trebuchet MS"/>
              <a:buAutoNum type="arabicPeriod" startAt="7"/>
            </a:pPr>
            <a:endParaRPr sz="600">
              <a:latin typeface="微软雅黑"/>
              <a:cs typeface="微软雅黑"/>
            </a:endParaRPr>
          </a:p>
          <a:p>
            <a:pPr marL="38100">
              <a:lnSpc>
                <a:spcPct val="100000"/>
              </a:lnSpc>
              <a:spcBef>
                <a:spcPts val="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不一定，软限制数值可以小于等于硬限制数值。</a:t>
            </a:r>
            <a:endParaRPr sz="950">
              <a:latin typeface="微软雅黑"/>
              <a:cs typeface="微软雅黑"/>
            </a:endParaRPr>
          </a:p>
          <a:p>
            <a:pPr marL="233045" indent="-195580">
              <a:lnSpc>
                <a:spcPct val="100000"/>
              </a:lnSpc>
              <a:spcBef>
                <a:spcPts val="1110"/>
              </a:spcBef>
              <a:buSzPct val="89473"/>
              <a:buAutoNum type="arabicPeriod" startAt="8"/>
              <a:tabLst>
                <a:tab pos="233679" algn="l"/>
              </a:tabLst>
            </a:pPr>
            <a:r>
              <a:rPr sz="950" spc="90" dirty="0">
                <a:solidFill>
                  <a:srgbClr val="333333"/>
                </a:solidFill>
                <a:latin typeface="Trebuchet MS"/>
                <a:cs typeface="Trebuchet MS"/>
              </a:rPr>
              <a:t>VDO</a:t>
            </a:r>
            <a:r>
              <a:rPr sz="950" spc="25" dirty="0">
                <a:solidFill>
                  <a:srgbClr val="333333"/>
                </a:solidFill>
                <a:latin typeface="微软雅黑"/>
                <a:cs typeface="微软雅黑"/>
              </a:rPr>
              <a:t>虚拟数据优化技术能够提升硬盘的物理存储空间？</a:t>
            </a:r>
            <a:endParaRPr sz="950">
              <a:latin typeface="微软雅黑"/>
              <a:cs typeface="微软雅黑"/>
            </a:endParaRPr>
          </a:p>
          <a:p>
            <a:pPr marL="38100">
              <a:lnSpc>
                <a:spcPct val="100000"/>
              </a:lnSpc>
              <a:spcBef>
                <a:spcPts val="1110"/>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不可以，</a:t>
            </a:r>
            <a:r>
              <a:rPr sz="950" spc="90" dirty="0">
                <a:solidFill>
                  <a:srgbClr val="333333"/>
                </a:solidFill>
                <a:latin typeface="Trebuchet MS"/>
                <a:cs typeface="Trebuchet MS"/>
              </a:rPr>
              <a:t>VDO</a:t>
            </a:r>
            <a:r>
              <a:rPr sz="950" spc="25" dirty="0">
                <a:solidFill>
                  <a:srgbClr val="333333"/>
                </a:solidFill>
                <a:latin typeface="微软雅黑"/>
                <a:cs typeface="微软雅黑"/>
              </a:rPr>
              <a:t>指通过压缩或删重操作，提高硬盘的逻辑空间大小。</a:t>
            </a:r>
            <a:endParaRPr sz="950">
              <a:latin typeface="微软雅黑"/>
              <a:cs typeface="微软雅黑"/>
            </a:endParaRPr>
          </a:p>
          <a:p>
            <a:pPr>
              <a:lnSpc>
                <a:spcPct val="100000"/>
              </a:lnSpc>
              <a:spcBef>
                <a:spcPts val="80"/>
              </a:spcBef>
            </a:pPr>
            <a:endParaRPr sz="600">
              <a:latin typeface="微软雅黑"/>
              <a:cs typeface="微软雅黑"/>
            </a:endParaRPr>
          </a:p>
          <a:p>
            <a:pPr marL="233045" indent="-195580">
              <a:lnSpc>
                <a:spcPct val="100000"/>
              </a:lnSpc>
              <a:buSzPct val="89473"/>
              <a:buFont typeface="Trebuchet MS"/>
              <a:buAutoNum type="arabicPeriod" startAt="9"/>
              <a:tabLst>
                <a:tab pos="233679" algn="l"/>
              </a:tabLst>
            </a:pPr>
            <a:r>
              <a:rPr sz="950" spc="25" dirty="0">
                <a:solidFill>
                  <a:srgbClr val="333333"/>
                </a:solidFill>
                <a:latin typeface="微软雅黑"/>
                <a:cs typeface="微软雅黑"/>
              </a:rPr>
              <a:t>若原始文件被改名，那么之前创建的硬链接还能访问到这个原始文件么？</a:t>
            </a:r>
            <a:endParaRPr sz="950">
              <a:latin typeface="微软雅黑"/>
              <a:cs typeface="微软雅黑"/>
            </a:endParaRPr>
          </a:p>
          <a:p>
            <a:pPr marL="38100">
              <a:lnSpc>
                <a:spcPct val="100000"/>
              </a:lnSpc>
              <a:spcBef>
                <a:spcPts val="1110"/>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可以。</a:t>
            </a:r>
            <a:endParaRPr sz="950">
              <a:latin typeface="微软雅黑"/>
              <a:cs typeface="微软雅黑"/>
            </a:endParaRPr>
          </a:p>
          <a:p>
            <a:pPr marL="38100">
              <a:lnSpc>
                <a:spcPct val="100000"/>
              </a:lnSpc>
              <a:spcBef>
                <a:spcPts val="1065"/>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7</a:t>
            </a:r>
            <a:r>
              <a:rPr sz="2200" b="1" u="dbl" spc="-10" dirty="0">
                <a:solidFill>
                  <a:srgbClr val="4183C4"/>
                </a:solidFill>
                <a:uFill>
                  <a:solidFill>
                    <a:srgbClr val="4183C4"/>
                  </a:solidFill>
                </a:uFill>
                <a:latin typeface="微软雅黑"/>
                <a:cs typeface="微软雅黑"/>
                <a:hlinkClick r:id="rId2"/>
              </a:rPr>
              <a:t>章</a:t>
            </a:r>
            <a:r>
              <a:rPr sz="2200" b="1" u="dbl" spc="-125" dirty="0">
                <a:solidFill>
                  <a:srgbClr val="4183C4"/>
                </a:solidFill>
                <a:uFill>
                  <a:solidFill>
                    <a:srgbClr val="4183C4"/>
                  </a:solidFill>
                </a:uFill>
                <a:latin typeface="微软雅黑"/>
                <a:cs typeface="微软雅黑"/>
                <a:hlinkClick r:id="rId2"/>
              </a:rPr>
              <a:t> </a:t>
            </a:r>
            <a:r>
              <a:rPr sz="2200" b="1" u="dbl" spc="-10" dirty="0">
                <a:solidFill>
                  <a:srgbClr val="4183C4"/>
                </a:solidFill>
                <a:uFill>
                  <a:solidFill>
                    <a:srgbClr val="4183C4"/>
                  </a:solidFill>
                </a:uFill>
                <a:latin typeface="微软雅黑"/>
                <a:cs typeface="微软雅黑"/>
                <a:hlinkClick r:id="rId2"/>
              </a:rPr>
              <a:t>使用</a:t>
            </a:r>
            <a:r>
              <a:rPr sz="2200" b="1" u="dbl" spc="135" dirty="0">
                <a:solidFill>
                  <a:srgbClr val="4183C4"/>
                </a:solidFill>
                <a:uFill>
                  <a:solidFill>
                    <a:srgbClr val="4183C4"/>
                  </a:solidFill>
                </a:uFill>
                <a:latin typeface="Trebuchet MS"/>
                <a:cs typeface="Trebuchet MS"/>
                <a:hlinkClick r:id="rId2"/>
              </a:rPr>
              <a:t>RAID</a:t>
            </a:r>
            <a:r>
              <a:rPr sz="2200" b="1" u="dbl" spc="-10" dirty="0">
                <a:solidFill>
                  <a:srgbClr val="4183C4"/>
                </a:solidFill>
                <a:uFill>
                  <a:solidFill>
                    <a:srgbClr val="4183C4"/>
                  </a:solidFill>
                </a:uFill>
                <a:latin typeface="微软雅黑"/>
                <a:cs typeface="微软雅黑"/>
                <a:hlinkClick r:id="rId2"/>
              </a:rPr>
              <a:t>与</a:t>
            </a:r>
            <a:r>
              <a:rPr sz="2200" b="1" u="dbl" spc="170" dirty="0">
                <a:solidFill>
                  <a:srgbClr val="4183C4"/>
                </a:solidFill>
                <a:uFill>
                  <a:solidFill>
                    <a:srgbClr val="4183C4"/>
                  </a:solidFill>
                </a:uFill>
                <a:latin typeface="Trebuchet MS"/>
                <a:cs typeface="Trebuchet MS"/>
                <a:hlinkClick r:id="rId2"/>
              </a:rPr>
              <a:t>LVM</a:t>
            </a:r>
            <a:r>
              <a:rPr sz="2200" b="1" u="dbl" spc="-10" dirty="0">
                <a:solidFill>
                  <a:srgbClr val="4183C4"/>
                </a:solidFill>
                <a:uFill>
                  <a:solidFill>
                    <a:srgbClr val="4183C4"/>
                  </a:solidFill>
                </a:uFill>
                <a:latin typeface="微软雅黑"/>
                <a:cs typeface="微软雅黑"/>
                <a:hlinkClick r:id="rId2"/>
              </a:rPr>
              <a:t>磁盘阵列技术</a:t>
            </a:r>
            <a:endParaRPr sz="2200">
              <a:latin typeface="微软雅黑"/>
              <a:cs typeface="微软雅黑"/>
            </a:endParaRPr>
          </a:p>
          <a:p>
            <a:pPr marL="38100">
              <a:lnSpc>
                <a:spcPct val="100000"/>
              </a:lnSpc>
              <a:spcBef>
                <a:spcPts val="1310"/>
              </a:spcBef>
            </a:pPr>
            <a:r>
              <a:rPr sz="950" b="1" spc="25" dirty="0">
                <a:solidFill>
                  <a:srgbClr val="333333"/>
                </a:solidFill>
                <a:latin typeface="微软雅黑"/>
                <a:cs typeface="微软雅黑"/>
              </a:rPr>
              <a:t>章节简述：</a:t>
            </a:r>
            <a:endParaRPr sz="950">
              <a:latin typeface="微软雅黑"/>
              <a:cs typeface="微软雅黑"/>
            </a:endParaRPr>
          </a:p>
          <a:p>
            <a:pPr marL="38100" marR="66040">
              <a:lnSpc>
                <a:spcPct val="131600"/>
              </a:lnSpc>
              <a:spcBef>
                <a:spcPts val="825"/>
              </a:spcBef>
            </a:pPr>
            <a:r>
              <a:rPr sz="950" spc="25" dirty="0">
                <a:solidFill>
                  <a:srgbClr val="333333"/>
                </a:solidFill>
                <a:latin typeface="微软雅黑"/>
                <a:cs typeface="微软雅黑"/>
              </a:rPr>
              <a:t>在学习了第</a:t>
            </a:r>
            <a:r>
              <a:rPr sz="950" spc="55" dirty="0">
                <a:solidFill>
                  <a:srgbClr val="333333"/>
                </a:solidFill>
                <a:latin typeface="Trebuchet MS"/>
                <a:cs typeface="Trebuchet MS"/>
              </a:rPr>
              <a:t>6</a:t>
            </a:r>
            <a:r>
              <a:rPr sz="950" spc="25" dirty="0">
                <a:solidFill>
                  <a:srgbClr val="333333"/>
                </a:solidFill>
                <a:latin typeface="微软雅黑"/>
                <a:cs typeface="微软雅黑"/>
              </a:rPr>
              <a:t>章讲解的硬盘设备分区、格式化、挂载等知识后，本章将深入讲解各个常用 </a:t>
            </a:r>
            <a:r>
              <a:rPr sz="950" spc="50" dirty="0">
                <a:solidFill>
                  <a:srgbClr val="333333"/>
                </a:solidFill>
                <a:latin typeface="Trebuchet MS"/>
                <a:cs typeface="Trebuchet MS"/>
              </a:rPr>
              <a:t>RAID</a:t>
            </a:r>
            <a:r>
              <a:rPr sz="950" spc="50" dirty="0">
                <a:solidFill>
                  <a:srgbClr val="333333"/>
                </a:solidFill>
                <a:latin typeface="微软雅黑"/>
                <a:cs typeface="微软雅黑"/>
              </a:rPr>
              <a:t>（</a:t>
            </a:r>
            <a:r>
              <a:rPr sz="950" spc="50" dirty="0">
                <a:solidFill>
                  <a:srgbClr val="333333"/>
                </a:solidFill>
                <a:latin typeface="Trebuchet MS"/>
                <a:cs typeface="Trebuchet MS"/>
              </a:rPr>
              <a:t>Redundant</a:t>
            </a:r>
            <a:r>
              <a:rPr sz="950" spc="-40" dirty="0">
                <a:solidFill>
                  <a:srgbClr val="333333"/>
                </a:solidFill>
                <a:latin typeface="Trebuchet MS"/>
                <a:cs typeface="Trebuchet MS"/>
              </a:rPr>
              <a:t> </a:t>
            </a:r>
            <a:r>
              <a:rPr sz="950" spc="35" dirty="0">
                <a:solidFill>
                  <a:srgbClr val="333333"/>
                </a:solidFill>
                <a:latin typeface="Trebuchet MS"/>
                <a:cs typeface="Trebuchet MS"/>
              </a:rPr>
              <a:t>Array</a:t>
            </a:r>
            <a:r>
              <a:rPr sz="950" spc="-35" dirty="0">
                <a:solidFill>
                  <a:srgbClr val="333333"/>
                </a:solidFill>
                <a:latin typeface="Trebuchet MS"/>
                <a:cs typeface="Trebuchet MS"/>
              </a:rPr>
              <a:t> </a:t>
            </a:r>
            <a:r>
              <a:rPr sz="950" spc="25" dirty="0">
                <a:solidFill>
                  <a:srgbClr val="333333"/>
                </a:solidFill>
                <a:latin typeface="Trebuchet MS"/>
                <a:cs typeface="Trebuchet MS"/>
              </a:rPr>
              <a:t>of</a:t>
            </a:r>
            <a:r>
              <a:rPr sz="950" spc="-35" dirty="0">
                <a:solidFill>
                  <a:srgbClr val="333333"/>
                </a:solidFill>
                <a:latin typeface="Trebuchet MS"/>
                <a:cs typeface="Trebuchet MS"/>
              </a:rPr>
              <a:t> </a:t>
            </a:r>
            <a:r>
              <a:rPr sz="950" spc="45" dirty="0">
                <a:solidFill>
                  <a:srgbClr val="333333"/>
                </a:solidFill>
                <a:latin typeface="Trebuchet MS"/>
                <a:cs typeface="Trebuchet MS"/>
              </a:rPr>
              <a:t>Independent</a:t>
            </a:r>
            <a:r>
              <a:rPr sz="950" spc="-40" dirty="0">
                <a:solidFill>
                  <a:srgbClr val="333333"/>
                </a:solidFill>
                <a:latin typeface="Trebuchet MS"/>
                <a:cs typeface="Trebuchet MS"/>
              </a:rPr>
              <a:t> </a:t>
            </a:r>
            <a:r>
              <a:rPr sz="950" spc="50" dirty="0">
                <a:solidFill>
                  <a:srgbClr val="333333"/>
                </a:solidFill>
                <a:latin typeface="Trebuchet MS"/>
                <a:cs typeface="Trebuchet MS"/>
              </a:rPr>
              <a:t>Disks</a:t>
            </a:r>
            <a:r>
              <a:rPr sz="950" spc="50" dirty="0">
                <a:solidFill>
                  <a:srgbClr val="333333"/>
                </a:solidFill>
                <a:latin typeface="微软雅黑"/>
                <a:cs typeface="微软雅黑"/>
              </a:rPr>
              <a:t>，</a:t>
            </a:r>
            <a:r>
              <a:rPr sz="950" spc="25" dirty="0">
                <a:solidFill>
                  <a:srgbClr val="333333"/>
                </a:solidFill>
                <a:latin typeface="微软雅黑"/>
                <a:cs typeface="微软雅黑"/>
              </a:rPr>
              <a:t>独立冗余磁盘阵列）技术方案的特性，并通过实际部 署</a:t>
            </a:r>
            <a:r>
              <a:rPr sz="950" spc="60" dirty="0">
                <a:solidFill>
                  <a:srgbClr val="333333"/>
                </a:solidFill>
                <a:latin typeface="Trebuchet MS"/>
                <a:cs typeface="Trebuchet MS"/>
              </a:rPr>
              <a:t>RAID</a:t>
            </a:r>
            <a:r>
              <a:rPr sz="950" spc="-6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a:t>
            </a:r>
            <a:r>
              <a:rPr sz="950" spc="60" dirty="0">
                <a:solidFill>
                  <a:srgbClr val="333333"/>
                </a:solidFill>
                <a:latin typeface="Trebuchet MS"/>
                <a:cs typeface="Trebuchet MS"/>
              </a:rPr>
              <a:t>RAID</a:t>
            </a:r>
            <a:r>
              <a:rPr sz="950" spc="-6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备份盘等方案来更直观地查看</a:t>
            </a:r>
            <a:r>
              <a:rPr sz="950" spc="60" dirty="0">
                <a:solidFill>
                  <a:srgbClr val="333333"/>
                </a:solidFill>
                <a:latin typeface="Trebuchet MS"/>
                <a:cs typeface="Trebuchet MS"/>
              </a:rPr>
              <a:t>RAID</a:t>
            </a:r>
            <a:r>
              <a:rPr sz="950" spc="25" dirty="0">
                <a:solidFill>
                  <a:srgbClr val="333333"/>
                </a:solidFill>
                <a:latin typeface="微软雅黑"/>
                <a:cs typeface="微软雅黑"/>
              </a:rPr>
              <a:t>的强大效果，以便进一步满足生产环境对硬盘设 备的</a:t>
            </a:r>
            <a:r>
              <a:rPr sz="950" spc="60" dirty="0">
                <a:solidFill>
                  <a:srgbClr val="333333"/>
                </a:solidFill>
                <a:latin typeface="Trebuchet MS"/>
                <a:cs typeface="Trebuchet MS"/>
              </a:rPr>
              <a:t>IO</a:t>
            </a:r>
            <a:r>
              <a:rPr sz="950" spc="25" dirty="0">
                <a:solidFill>
                  <a:srgbClr val="333333"/>
                </a:solidFill>
                <a:latin typeface="微软雅黑"/>
                <a:cs typeface="微软雅黑"/>
              </a:rPr>
              <a:t>读写速度和数据冗余备份机制的需求。同时，考虑到用户可能会动态调整存储资源，本章还将介 绍</a:t>
            </a:r>
            <a:r>
              <a:rPr sz="950" spc="35" dirty="0">
                <a:solidFill>
                  <a:srgbClr val="333333"/>
                </a:solidFill>
                <a:latin typeface="Trebuchet MS"/>
                <a:cs typeface="Trebuchet MS"/>
              </a:rPr>
              <a:t>LVM</a:t>
            </a:r>
            <a:r>
              <a:rPr sz="950" spc="35" dirty="0">
                <a:solidFill>
                  <a:srgbClr val="333333"/>
                </a:solidFill>
                <a:latin typeface="微软雅黑"/>
                <a:cs typeface="微软雅黑"/>
              </a:rPr>
              <a:t>（</a:t>
            </a:r>
            <a:r>
              <a:rPr sz="950" spc="35" dirty="0">
                <a:solidFill>
                  <a:srgbClr val="333333"/>
                </a:solidFill>
                <a:latin typeface="Trebuchet MS"/>
                <a:cs typeface="Trebuchet MS"/>
              </a:rPr>
              <a:t>Logical</a:t>
            </a:r>
            <a:r>
              <a:rPr sz="950" spc="-35" dirty="0">
                <a:solidFill>
                  <a:srgbClr val="333333"/>
                </a:solidFill>
                <a:latin typeface="Trebuchet MS"/>
                <a:cs typeface="Trebuchet MS"/>
              </a:rPr>
              <a:t> </a:t>
            </a:r>
            <a:r>
              <a:rPr sz="950" spc="45" dirty="0">
                <a:solidFill>
                  <a:srgbClr val="333333"/>
                </a:solidFill>
                <a:latin typeface="Trebuchet MS"/>
                <a:cs typeface="Trebuchet MS"/>
              </a:rPr>
              <a:t>Volume</a:t>
            </a:r>
            <a:r>
              <a:rPr sz="950" spc="-30" dirty="0">
                <a:solidFill>
                  <a:srgbClr val="333333"/>
                </a:solidFill>
                <a:latin typeface="Trebuchet MS"/>
                <a:cs typeface="Trebuchet MS"/>
              </a:rPr>
              <a:t> </a:t>
            </a:r>
            <a:r>
              <a:rPr sz="950" spc="60" dirty="0">
                <a:solidFill>
                  <a:srgbClr val="333333"/>
                </a:solidFill>
                <a:latin typeface="Trebuchet MS"/>
                <a:cs typeface="Trebuchet MS"/>
              </a:rPr>
              <a:t>Manager</a:t>
            </a:r>
            <a:r>
              <a:rPr sz="950" spc="60" dirty="0">
                <a:solidFill>
                  <a:srgbClr val="333333"/>
                </a:solidFill>
                <a:latin typeface="微软雅黑"/>
                <a:cs typeface="微软雅黑"/>
              </a:rPr>
              <a:t>，</a:t>
            </a:r>
            <a:r>
              <a:rPr sz="950" spc="25" dirty="0">
                <a:solidFill>
                  <a:srgbClr val="333333"/>
                </a:solidFill>
                <a:latin typeface="微软雅黑"/>
                <a:cs typeface="微软雅黑"/>
              </a:rPr>
              <a:t>逻辑卷管理器）的部署、扩容、缩小、快照以及卸载删除的相关知 识。相信读者在学完本章内容后，便可以在企业级生产环境中灵活运用</a:t>
            </a:r>
            <a:r>
              <a:rPr sz="950" spc="60" dirty="0">
                <a:solidFill>
                  <a:srgbClr val="333333"/>
                </a:solidFill>
                <a:latin typeface="Trebuchet MS"/>
                <a:cs typeface="Trebuchet MS"/>
              </a:rPr>
              <a:t>RAID</a:t>
            </a:r>
            <a:r>
              <a:rPr sz="950" spc="25" dirty="0">
                <a:solidFill>
                  <a:srgbClr val="333333"/>
                </a:solidFill>
                <a:latin typeface="微软雅黑"/>
                <a:cs typeface="微软雅黑"/>
              </a:rPr>
              <a:t>和</a:t>
            </a:r>
            <a:r>
              <a:rPr sz="950" spc="80" dirty="0">
                <a:solidFill>
                  <a:srgbClr val="333333"/>
                </a:solidFill>
                <a:latin typeface="Trebuchet MS"/>
                <a:cs typeface="Trebuchet MS"/>
              </a:rPr>
              <a:t>LVM</a:t>
            </a:r>
            <a:r>
              <a:rPr sz="950" spc="25" dirty="0">
                <a:solidFill>
                  <a:srgbClr val="333333"/>
                </a:solidFill>
                <a:latin typeface="微软雅黑"/>
                <a:cs typeface="微软雅黑"/>
              </a:rPr>
              <a:t>来满足对存储资源的 高级管理需求。</a:t>
            </a:r>
            <a:endParaRPr sz="950">
              <a:latin typeface="微软雅黑"/>
              <a:cs typeface="微软雅黑"/>
            </a:endParaRPr>
          </a:p>
          <a:p>
            <a:pPr marL="38100">
              <a:lnSpc>
                <a:spcPct val="100000"/>
              </a:lnSpc>
              <a:spcBef>
                <a:spcPts val="1110"/>
              </a:spcBef>
            </a:pPr>
            <a:r>
              <a:rPr sz="950" spc="25" dirty="0">
                <a:solidFill>
                  <a:srgbClr val="333333"/>
                </a:solidFill>
                <a:latin typeface="微软雅黑"/>
                <a:cs typeface="微软雅黑"/>
              </a:rPr>
              <a:t>本章目录结构</a:t>
            </a:r>
            <a:endParaRPr sz="950">
              <a:latin typeface="微软雅黑"/>
              <a:cs typeface="微软雅黑"/>
            </a:endParaRPr>
          </a:p>
          <a:p>
            <a:pPr marL="609600" marR="4086860" lvl="1" indent="-286385">
              <a:lnSpc>
                <a:spcPct val="177700"/>
              </a:lnSpc>
              <a:spcBef>
                <a:spcPts val="229"/>
              </a:spcBef>
              <a:buAutoNum type="arabicPeriod"/>
              <a:tabLst>
                <a:tab pos="530860" algn="l"/>
              </a:tabLst>
            </a:pPr>
            <a:r>
              <a:rPr sz="950" spc="60" dirty="0">
                <a:solidFill>
                  <a:srgbClr val="333333"/>
                </a:solidFill>
                <a:latin typeface="Trebuchet MS"/>
                <a:cs typeface="Trebuchet MS"/>
              </a:rPr>
              <a:t>RAID</a:t>
            </a:r>
            <a:r>
              <a:rPr sz="950" spc="25" dirty="0">
                <a:solidFill>
                  <a:srgbClr val="333333"/>
                </a:solidFill>
                <a:latin typeface="微软雅黑"/>
                <a:cs typeface="微软雅黑"/>
              </a:rPr>
              <a:t>磁盘冗余阵列 </a:t>
            </a:r>
            <a:r>
              <a:rPr sz="950" u="sng" spc="-15" dirty="0">
                <a:solidFill>
                  <a:srgbClr val="4183C4"/>
                </a:solidFill>
                <a:uFill>
                  <a:solidFill>
                    <a:srgbClr val="4183C4"/>
                  </a:solidFill>
                </a:uFill>
                <a:latin typeface="Trebuchet MS"/>
                <a:cs typeface="Trebuchet MS"/>
                <a:hlinkClick r:id="rId3"/>
              </a:rPr>
              <a:t>7.1.</a:t>
            </a:r>
            <a:r>
              <a:rPr sz="950" u="sng" spc="55" dirty="0">
                <a:solidFill>
                  <a:srgbClr val="4183C4"/>
                </a:solidFill>
                <a:uFill>
                  <a:solidFill>
                    <a:srgbClr val="4183C4"/>
                  </a:solidFill>
                </a:uFill>
                <a:latin typeface="Trebuchet MS"/>
                <a:cs typeface="Trebuchet MS"/>
                <a:hlinkClick r:id="rId3"/>
              </a:rPr>
              <a:t>1</a:t>
            </a:r>
            <a:r>
              <a:rPr sz="950" u="sng" spc="-35" dirty="0">
                <a:solidFill>
                  <a:srgbClr val="4183C4"/>
                </a:solidFill>
                <a:uFill>
                  <a:solidFill>
                    <a:srgbClr val="4183C4"/>
                  </a:solidFill>
                </a:uFill>
                <a:latin typeface="Trebuchet MS"/>
                <a:cs typeface="Trebuchet MS"/>
                <a:hlinkClick r:id="rId3"/>
              </a:rPr>
              <a:t> </a:t>
            </a:r>
            <a:r>
              <a:rPr sz="950" u="sng" spc="25" dirty="0">
                <a:solidFill>
                  <a:srgbClr val="4183C4"/>
                </a:solidFill>
                <a:uFill>
                  <a:solidFill>
                    <a:srgbClr val="4183C4"/>
                  </a:solidFill>
                </a:uFill>
                <a:latin typeface="微软雅黑"/>
                <a:cs typeface="微软雅黑"/>
                <a:hlinkClick r:id="rId3"/>
              </a:rPr>
              <a:t>部署磁盘阵列</a:t>
            </a:r>
            <a:endParaRPr sz="950">
              <a:latin typeface="微软雅黑"/>
              <a:cs typeface="微软雅黑"/>
            </a:endParaRPr>
          </a:p>
          <a:p>
            <a:pPr marL="920115" lvl="2" indent="-311150">
              <a:lnSpc>
                <a:spcPct val="100000"/>
              </a:lnSpc>
              <a:spcBef>
                <a:spcPts val="360"/>
              </a:spcBef>
              <a:buFont typeface="Trebuchet MS"/>
              <a:buAutoNum type="arabicPeriod" startAt="2"/>
              <a:tabLst>
                <a:tab pos="920750" algn="l"/>
              </a:tabLst>
            </a:pPr>
            <a:r>
              <a:rPr sz="950" u="sng" spc="25" dirty="0">
                <a:solidFill>
                  <a:srgbClr val="4183C4"/>
                </a:solidFill>
                <a:uFill>
                  <a:solidFill>
                    <a:srgbClr val="4183C4"/>
                  </a:solidFill>
                </a:uFill>
                <a:latin typeface="微软雅黑"/>
                <a:cs typeface="微软雅黑"/>
                <a:hlinkClick r:id="rId4"/>
              </a:rPr>
              <a:t>损坏磁盘阵列及修复</a:t>
            </a:r>
            <a:endParaRPr sz="950">
              <a:latin typeface="微软雅黑"/>
              <a:cs typeface="微软雅黑"/>
            </a:endParaRPr>
          </a:p>
          <a:p>
            <a:pPr marL="920115" lvl="2" indent="-311150">
              <a:lnSpc>
                <a:spcPct val="100000"/>
              </a:lnSpc>
              <a:spcBef>
                <a:spcPts val="360"/>
              </a:spcBef>
              <a:buFont typeface="Trebuchet MS"/>
              <a:buAutoNum type="arabicPeriod" startAt="2"/>
              <a:tabLst>
                <a:tab pos="920750" algn="l"/>
              </a:tabLst>
            </a:pPr>
            <a:r>
              <a:rPr sz="950" u="sng" spc="25" dirty="0">
                <a:solidFill>
                  <a:srgbClr val="4183C4"/>
                </a:solidFill>
                <a:uFill>
                  <a:solidFill>
                    <a:srgbClr val="4183C4"/>
                  </a:solidFill>
                </a:uFill>
                <a:latin typeface="微软雅黑"/>
                <a:cs typeface="微软雅黑"/>
                <a:hlinkClick r:id="rId5"/>
              </a:rPr>
              <a:t>磁盘阵列</a:t>
            </a:r>
            <a:r>
              <a:rPr sz="950" u="sng" spc="55" dirty="0">
                <a:solidFill>
                  <a:srgbClr val="4183C4"/>
                </a:solidFill>
                <a:uFill>
                  <a:solidFill>
                    <a:srgbClr val="4183C4"/>
                  </a:solidFill>
                </a:uFill>
                <a:latin typeface="Trebuchet MS"/>
                <a:cs typeface="Trebuchet MS"/>
                <a:hlinkClick r:id="rId5"/>
              </a:rPr>
              <a:t>+</a:t>
            </a:r>
            <a:r>
              <a:rPr sz="950" u="sng" spc="25" dirty="0">
                <a:solidFill>
                  <a:srgbClr val="4183C4"/>
                </a:solidFill>
                <a:uFill>
                  <a:solidFill>
                    <a:srgbClr val="4183C4"/>
                  </a:solidFill>
                </a:uFill>
                <a:latin typeface="微软雅黑"/>
                <a:cs typeface="微软雅黑"/>
                <a:hlinkClick r:id="rId5"/>
              </a:rPr>
              <a:t>备份盘</a:t>
            </a:r>
            <a:endParaRPr sz="950">
              <a:latin typeface="微软雅黑"/>
              <a:cs typeface="微软雅黑"/>
            </a:endParaRPr>
          </a:p>
          <a:p>
            <a:pPr marL="920115" lvl="2" indent="-311150">
              <a:lnSpc>
                <a:spcPct val="100000"/>
              </a:lnSpc>
              <a:spcBef>
                <a:spcPts val="360"/>
              </a:spcBef>
              <a:buFont typeface="Trebuchet MS"/>
              <a:buAutoNum type="arabicPeriod" startAt="2"/>
              <a:tabLst>
                <a:tab pos="920750" algn="l"/>
              </a:tabLst>
            </a:pPr>
            <a:r>
              <a:rPr sz="950" u="sng" spc="25" dirty="0">
                <a:solidFill>
                  <a:srgbClr val="4183C4"/>
                </a:solidFill>
                <a:uFill>
                  <a:solidFill>
                    <a:srgbClr val="4183C4"/>
                  </a:solidFill>
                </a:uFill>
                <a:latin typeface="微软雅黑"/>
                <a:cs typeface="微软雅黑"/>
                <a:hlinkClick r:id="rId6"/>
              </a:rPr>
              <a:t>删除磁盘阵列</a:t>
            </a:r>
            <a:endParaRPr sz="950">
              <a:latin typeface="微软雅黑"/>
              <a:cs typeface="微软雅黑"/>
            </a:endParaRPr>
          </a:p>
          <a:p>
            <a:pPr marL="530225" lvl="1" indent="-207010">
              <a:lnSpc>
                <a:spcPct val="100000"/>
              </a:lnSpc>
              <a:spcBef>
                <a:spcPts val="360"/>
              </a:spcBef>
              <a:buAutoNum type="arabicPeriod"/>
              <a:tabLst>
                <a:tab pos="530860" algn="l"/>
              </a:tabLst>
            </a:pPr>
            <a:r>
              <a:rPr sz="950" spc="80" dirty="0">
                <a:solidFill>
                  <a:srgbClr val="333333"/>
                </a:solidFill>
                <a:latin typeface="Trebuchet MS"/>
                <a:cs typeface="Trebuchet MS"/>
              </a:rPr>
              <a:t>LVM</a:t>
            </a:r>
            <a:r>
              <a:rPr sz="950" spc="25" dirty="0">
                <a:solidFill>
                  <a:srgbClr val="333333"/>
                </a:solidFill>
                <a:latin typeface="微软雅黑"/>
                <a:cs typeface="微软雅黑"/>
              </a:rPr>
              <a:t>逻辑卷管理器</a:t>
            </a:r>
            <a:endParaRPr sz="950">
              <a:latin typeface="微软雅黑"/>
              <a:cs typeface="微软雅黑"/>
            </a:endParaRPr>
          </a:p>
          <a:p>
            <a:pPr marL="920115" lvl="2" indent="-311150">
              <a:lnSpc>
                <a:spcPct val="100000"/>
              </a:lnSpc>
              <a:spcBef>
                <a:spcPts val="810"/>
              </a:spcBef>
              <a:buFont typeface="Trebuchet MS"/>
              <a:buAutoNum type="arabicPeriod"/>
              <a:tabLst>
                <a:tab pos="920750" algn="l"/>
              </a:tabLst>
            </a:pPr>
            <a:r>
              <a:rPr sz="950" u="sng" spc="25" dirty="0">
                <a:solidFill>
                  <a:srgbClr val="4183C4"/>
                </a:solidFill>
                <a:uFill>
                  <a:solidFill>
                    <a:srgbClr val="4183C4"/>
                  </a:solidFill>
                </a:uFill>
                <a:latin typeface="微软雅黑"/>
                <a:cs typeface="微软雅黑"/>
                <a:hlinkClick r:id="rId7"/>
              </a:rPr>
              <a:t>部署逻辑卷</a:t>
            </a:r>
            <a:endParaRPr sz="950">
              <a:latin typeface="微软雅黑"/>
              <a:cs typeface="微软雅黑"/>
            </a:endParaRPr>
          </a:p>
          <a:p>
            <a:pPr marL="920115" lvl="2" indent="-311150">
              <a:lnSpc>
                <a:spcPct val="100000"/>
              </a:lnSpc>
              <a:spcBef>
                <a:spcPts val="365"/>
              </a:spcBef>
              <a:buFont typeface="Trebuchet MS"/>
              <a:buAutoNum type="arabicPeriod"/>
              <a:tabLst>
                <a:tab pos="920750" algn="l"/>
              </a:tabLst>
            </a:pPr>
            <a:r>
              <a:rPr sz="950" u="sng" spc="25" dirty="0">
                <a:solidFill>
                  <a:srgbClr val="4183C4"/>
                </a:solidFill>
                <a:uFill>
                  <a:solidFill>
                    <a:srgbClr val="4183C4"/>
                  </a:solidFill>
                </a:uFill>
                <a:latin typeface="微软雅黑"/>
                <a:cs typeface="微软雅黑"/>
                <a:hlinkClick r:id="rId8"/>
              </a:rPr>
              <a:t>扩容逻辑卷</a:t>
            </a:r>
            <a:endParaRPr sz="950">
              <a:latin typeface="微软雅黑"/>
              <a:cs typeface="微软雅黑"/>
            </a:endParaRPr>
          </a:p>
          <a:p>
            <a:pPr marL="920115" lvl="2" indent="-311150">
              <a:lnSpc>
                <a:spcPct val="100000"/>
              </a:lnSpc>
              <a:spcBef>
                <a:spcPts val="360"/>
              </a:spcBef>
              <a:buFont typeface="Trebuchet MS"/>
              <a:buAutoNum type="arabicPeriod"/>
              <a:tabLst>
                <a:tab pos="920750" algn="l"/>
              </a:tabLst>
            </a:pPr>
            <a:r>
              <a:rPr sz="950" u="sng" spc="25" dirty="0">
                <a:solidFill>
                  <a:srgbClr val="4183C4"/>
                </a:solidFill>
                <a:uFill>
                  <a:solidFill>
                    <a:srgbClr val="4183C4"/>
                  </a:solidFill>
                </a:uFill>
                <a:latin typeface="微软雅黑"/>
                <a:cs typeface="微软雅黑"/>
                <a:hlinkClick r:id="rId9"/>
              </a:rPr>
              <a:t>缩小逻辑卷</a:t>
            </a:r>
            <a:endParaRPr sz="950">
              <a:latin typeface="微软雅黑"/>
              <a:cs typeface="微软雅黑"/>
            </a:endParaRPr>
          </a:p>
          <a:p>
            <a:pPr marL="920115" lvl="2" indent="-311150">
              <a:lnSpc>
                <a:spcPct val="100000"/>
              </a:lnSpc>
              <a:spcBef>
                <a:spcPts val="360"/>
              </a:spcBef>
              <a:buFont typeface="Trebuchet MS"/>
              <a:buAutoNum type="arabicPeriod"/>
              <a:tabLst>
                <a:tab pos="920750" algn="l"/>
              </a:tabLst>
            </a:pPr>
            <a:r>
              <a:rPr sz="950" u="sng" spc="25" dirty="0">
                <a:solidFill>
                  <a:srgbClr val="4183C4"/>
                </a:solidFill>
                <a:uFill>
                  <a:solidFill>
                    <a:srgbClr val="4183C4"/>
                  </a:solidFill>
                </a:uFill>
                <a:latin typeface="微软雅黑"/>
                <a:cs typeface="微软雅黑"/>
                <a:hlinkClick r:id="rId10"/>
              </a:rPr>
              <a:t>逻辑卷快照</a:t>
            </a:r>
            <a:endParaRPr sz="950">
              <a:latin typeface="微软雅黑"/>
              <a:cs typeface="微软雅黑"/>
            </a:endParaRPr>
          </a:p>
        </p:txBody>
      </p:sp>
      <p:sp>
        <p:nvSpPr>
          <p:cNvPr id="13" name="object 13"/>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57</a:t>
            </a:fld>
            <a:endParaRPr sz="800">
              <a:latin typeface="小哥哥网恋吗"/>
              <a:cs typeface="小哥哥网恋吗"/>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6390881"/>
          <a:ext cx="5640070" cy="2714625"/>
        </p:xfrm>
        <a:graphic>
          <a:graphicData uri="http://schemas.openxmlformats.org/drawingml/2006/table">
            <a:tbl>
              <a:tblPr firstRow="1" bandRow="1">
                <a:tableStyleId>{2D5ABB26-0587-4C30-8999-92F81FD0307C}</a:tableStyleId>
              </a:tblPr>
              <a:tblGrid>
                <a:gridCol w="561975">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363595">
                  <a:extLst>
                    <a:ext uri="{9D8B030D-6E8A-4147-A177-3AD203B41FA5}">
                      <a16:colId xmlns:a16="http://schemas.microsoft.com/office/drawing/2014/main" val="20005"/>
                    </a:ext>
                  </a:extLst>
                </a:gridCol>
              </a:tblGrid>
              <a:tr h="885825">
                <a:tc>
                  <a:txBody>
                    <a:bodyPr/>
                    <a:lstStyle/>
                    <a:p>
                      <a:pPr>
                        <a:lnSpc>
                          <a:spcPct val="100000"/>
                        </a:lnSpc>
                        <a:spcBef>
                          <a:spcPts val="35"/>
                        </a:spcBef>
                      </a:pPr>
                      <a:endParaRPr sz="1850">
                        <a:latin typeface="Times New Roman"/>
                        <a:cs typeface="Times New Roman"/>
                      </a:endParaRPr>
                    </a:p>
                    <a:p>
                      <a:pPr marL="128270">
                        <a:lnSpc>
                          <a:spcPct val="100000"/>
                        </a:lnSpc>
                      </a:pPr>
                      <a:r>
                        <a:rPr sz="950" b="1" spc="75" dirty="0">
                          <a:solidFill>
                            <a:srgbClr val="333333"/>
                          </a:solidFill>
                          <a:latin typeface="Trebuchet MS"/>
                          <a:cs typeface="Trebuchet MS"/>
                        </a:rPr>
                        <a:t>RAID</a:t>
                      </a:r>
                      <a:endParaRPr sz="950">
                        <a:latin typeface="Trebuchet MS"/>
                        <a:cs typeface="Trebuchet MS"/>
                      </a:endParaRPr>
                    </a:p>
                    <a:p>
                      <a:pPr marL="128270">
                        <a:lnSpc>
                          <a:spcPct val="100000"/>
                        </a:lnSpc>
                        <a:spcBef>
                          <a:spcPts val="360"/>
                        </a:spcBef>
                      </a:pPr>
                      <a:r>
                        <a:rPr sz="950" b="1" dirty="0">
                          <a:solidFill>
                            <a:srgbClr val="333333"/>
                          </a:solidFill>
                          <a:latin typeface="微软雅黑"/>
                          <a:cs typeface="微软雅黑"/>
                        </a:rPr>
                        <a:t>级别</a:t>
                      </a:r>
                      <a:endParaRPr sz="950">
                        <a:latin typeface="微软雅黑"/>
                        <a:cs typeface="微软雅黑"/>
                      </a:endParaRPr>
                    </a:p>
                  </a:txBody>
                  <a:tcPr marL="0" marR="0" marT="4445"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58750" algn="just">
                        <a:lnSpc>
                          <a:spcPct val="131600"/>
                        </a:lnSpc>
                        <a:spcBef>
                          <a:spcPts val="300"/>
                        </a:spcBef>
                      </a:pPr>
                      <a:r>
                        <a:rPr sz="950" b="1" dirty="0">
                          <a:solidFill>
                            <a:srgbClr val="333333"/>
                          </a:solidFill>
                          <a:latin typeface="微软雅黑"/>
                          <a:cs typeface="微软雅黑"/>
                        </a:rPr>
                        <a:t>最 少 硬 盘</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96850" algn="just">
                        <a:lnSpc>
                          <a:spcPct val="131600"/>
                        </a:lnSpc>
                        <a:spcBef>
                          <a:spcPts val="300"/>
                        </a:spcBef>
                      </a:pPr>
                      <a:r>
                        <a:rPr sz="950" b="1" dirty="0">
                          <a:solidFill>
                            <a:srgbClr val="333333"/>
                          </a:solidFill>
                          <a:latin typeface="微软雅黑"/>
                          <a:cs typeface="微软雅黑"/>
                        </a:rPr>
                        <a:t>可 用 容 量</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96850" algn="just">
                        <a:lnSpc>
                          <a:spcPct val="131600"/>
                        </a:lnSpc>
                        <a:spcBef>
                          <a:spcPts val="300"/>
                        </a:spcBef>
                      </a:pPr>
                      <a:r>
                        <a:rPr sz="950" b="1" dirty="0">
                          <a:solidFill>
                            <a:srgbClr val="333333"/>
                          </a:solidFill>
                          <a:latin typeface="微软雅黑"/>
                          <a:cs typeface="微软雅黑"/>
                        </a:rPr>
                        <a:t>读 写 性 能</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20650" algn="just">
                        <a:lnSpc>
                          <a:spcPct val="131600"/>
                        </a:lnSpc>
                        <a:spcBef>
                          <a:spcPts val="1050"/>
                        </a:spcBef>
                      </a:pPr>
                      <a:r>
                        <a:rPr sz="950" b="1" dirty="0">
                          <a:solidFill>
                            <a:srgbClr val="333333"/>
                          </a:solidFill>
                          <a:latin typeface="微软雅黑"/>
                          <a:cs typeface="微软雅黑"/>
                        </a:rPr>
                        <a:t>安 全 性</a:t>
                      </a:r>
                      <a:endParaRPr sz="950">
                        <a:latin typeface="微软雅黑"/>
                        <a:cs typeface="微软雅黑"/>
                      </a:endParaRPr>
                    </a:p>
                  </a:txBody>
                  <a:tcPr marL="0" marR="0" marT="13335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1300">
                        <a:latin typeface="Times New Roman"/>
                        <a:cs typeface="Times New Roman"/>
                      </a:endParaRPr>
                    </a:p>
                    <a:p>
                      <a:pPr>
                        <a:lnSpc>
                          <a:spcPct val="100000"/>
                        </a:lnSpc>
                        <a:spcBef>
                          <a:spcPts val="35"/>
                        </a:spcBef>
                      </a:pPr>
                      <a:endParaRPr sz="1200">
                        <a:latin typeface="Times New Roman"/>
                        <a:cs typeface="Times New Roman"/>
                      </a:endParaRPr>
                    </a:p>
                    <a:p>
                      <a:pPr marL="128270">
                        <a:lnSpc>
                          <a:spcPct val="100000"/>
                        </a:lnSpc>
                        <a:spcBef>
                          <a:spcPts val="5"/>
                        </a:spcBef>
                      </a:pPr>
                      <a:r>
                        <a:rPr sz="950" b="1" dirty="0">
                          <a:solidFill>
                            <a:srgbClr val="333333"/>
                          </a:solidFill>
                          <a:latin typeface="微软雅黑"/>
                          <a:cs typeface="微软雅黑"/>
                        </a:rPr>
                        <a:t>特点</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0</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2</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Trebuchet MS"/>
                          <a:cs typeface="Trebuchet MS"/>
                        </a:rPr>
                        <a:t>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gn="ctr">
                        <a:lnSpc>
                          <a:spcPct val="100000"/>
                        </a:lnSpc>
                        <a:spcBef>
                          <a:spcPts val="660"/>
                        </a:spcBef>
                      </a:pPr>
                      <a:r>
                        <a:rPr sz="950" dirty="0">
                          <a:solidFill>
                            <a:srgbClr val="333333"/>
                          </a:solidFill>
                          <a:latin typeface="微软雅黑"/>
                          <a:cs typeface="微软雅黑"/>
                        </a:rPr>
                        <a:t>低</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追求最大容量和速度，任何一块盘损坏，数据全部异常。</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rebuchet MS"/>
                          <a:cs typeface="Trebuchet MS"/>
                        </a:rPr>
                        <a:t>1</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rebuchet MS"/>
                          <a:cs typeface="Trebuchet MS"/>
                        </a:rPr>
                        <a:t>2</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5" dirty="0">
                          <a:solidFill>
                            <a:srgbClr val="333333"/>
                          </a:solidFill>
                          <a:latin typeface="Trebuchet MS"/>
                          <a:cs typeface="Trebuchet MS"/>
                        </a:rPr>
                        <a:t>n/2</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rebuchet MS"/>
                          <a:cs typeface="Trebuchet MS"/>
                        </a:rPr>
                        <a:t>n</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algn="ctr">
                        <a:lnSpc>
                          <a:spcPct val="100000"/>
                        </a:lnSpc>
                      </a:pPr>
                      <a:r>
                        <a:rPr sz="950" dirty="0">
                          <a:solidFill>
                            <a:srgbClr val="333333"/>
                          </a:solidFill>
                          <a:latin typeface="微软雅黑"/>
                          <a:cs typeface="微软雅黑"/>
                        </a:rPr>
                        <a:t>高</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30810">
                        <a:lnSpc>
                          <a:spcPct val="131600"/>
                        </a:lnSpc>
                        <a:spcBef>
                          <a:spcPts val="300"/>
                        </a:spcBef>
                      </a:pPr>
                      <a:r>
                        <a:rPr sz="950" dirty="0">
                          <a:solidFill>
                            <a:srgbClr val="333333"/>
                          </a:solidFill>
                          <a:latin typeface="微软雅黑"/>
                          <a:cs typeface="微软雅黑"/>
                        </a:rPr>
                        <a:t>追求最大安全性，只要阵列组中有一块硬盘可用，数据不 </a:t>
                      </a:r>
                      <a:r>
                        <a:rPr sz="950" spc="25" dirty="0">
                          <a:solidFill>
                            <a:srgbClr val="333333"/>
                          </a:solidFill>
                          <a:latin typeface="微软雅黑"/>
                          <a:cs typeface="微软雅黑"/>
                        </a:rPr>
                        <a:t>受影响。</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rebuchet MS"/>
                          <a:cs typeface="Trebuchet MS"/>
                        </a:rPr>
                        <a:t>5</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rebuchet MS"/>
                          <a:cs typeface="Trebuchet MS"/>
                        </a:rPr>
                        <a:t>3</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30" dirty="0">
                          <a:solidFill>
                            <a:srgbClr val="333333"/>
                          </a:solidFill>
                          <a:latin typeface="Trebuchet MS"/>
                          <a:cs typeface="Trebuchet MS"/>
                        </a:rPr>
                        <a:t>n-1</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30" dirty="0">
                          <a:solidFill>
                            <a:srgbClr val="333333"/>
                          </a:solidFill>
                          <a:latin typeface="Trebuchet MS"/>
                          <a:cs typeface="Trebuchet MS"/>
                        </a:rPr>
                        <a:t>n-1</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spcBef>
                          <a:spcPts val="30"/>
                        </a:spcBef>
                      </a:pPr>
                      <a:endParaRPr sz="1200">
                        <a:latin typeface="Times New Roman"/>
                        <a:cs typeface="Times New Roman"/>
                      </a:endParaRPr>
                    </a:p>
                    <a:p>
                      <a:pPr algn="ctr">
                        <a:lnSpc>
                          <a:spcPct val="100000"/>
                        </a:lnSpc>
                      </a:pPr>
                      <a:r>
                        <a:rPr sz="950" dirty="0">
                          <a:solidFill>
                            <a:srgbClr val="333333"/>
                          </a:solidFill>
                          <a:latin typeface="微软雅黑"/>
                          <a:cs typeface="微软雅黑"/>
                        </a:rPr>
                        <a:t>中</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130810">
                        <a:lnSpc>
                          <a:spcPct val="131600"/>
                        </a:lnSpc>
                        <a:spcBef>
                          <a:spcPts val="300"/>
                        </a:spcBef>
                      </a:pPr>
                      <a:r>
                        <a:rPr sz="950" dirty="0">
                          <a:solidFill>
                            <a:srgbClr val="333333"/>
                          </a:solidFill>
                          <a:latin typeface="微软雅黑"/>
                          <a:cs typeface="微软雅黑"/>
                        </a:rPr>
                        <a:t>在控制成本的前提下，追求硬盘的最大容量、速度及安全 </a:t>
                      </a:r>
                      <a:r>
                        <a:rPr sz="950" spc="25" dirty="0">
                          <a:solidFill>
                            <a:srgbClr val="333333"/>
                          </a:solidFill>
                          <a:latin typeface="微软雅黑"/>
                          <a:cs typeface="微软雅黑"/>
                        </a:rPr>
                        <a:t>性，允许有一块硬盘异常，数据不受影响。</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55" dirty="0">
                          <a:solidFill>
                            <a:srgbClr val="333333"/>
                          </a:solidFill>
                          <a:latin typeface="Trebuchet MS"/>
                          <a:cs typeface="Trebuchet MS"/>
                        </a:rPr>
                        <a:t>10</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dirty="0">
                          <a:solidFill>
                            <a:srgbClr val="333333"/>
                          </a:solidFill>
                          <a:latin typeface="Trebuchet MS"/>
                          <a:cs typeface="Trebuchet MS"/>
                        </a:rPr>
                        <a:t>4</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5" dirty="0">
                          <a:solidFill>
                            <a:srgbClr val="333333"/>
                          </a:solidFill>
                          <a:latin typeface="Trebuchet MS"/>
                          <a:cs typeface="Trebuchet MS"/>
                        </a:rPr>
                        <a:t>n/2</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marL="128270">
                        <a:lnSpc>
                          <a:spcPct val="100000"/>
                        </a:lnSpc>
                      </a:pPr>
                      <a:r>
                        <a:rPr sz="950" spc="-5" dirty="0">
                          <a:solidFill>
                            <a:srgbClr val="333333"/>
                          </a:solidFill>
                          <a:latin typeface="Trebuchet MS"/>
                          <a:cs typeface="Trebuchet MS"/>
                        </a:rPr>
                        <a:t>n/2</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spcBef>
                          <a:spcPts val="30"/>
                        </a:spcBef>
                      </a:pPr>
                      <a:endParaRPr sz="1200">
                        <a:latin typeface="Times New Roman"/>
                        <a:cs typeface="Times New Roman"/>
                      </a:endParaRPr>
                    </a:p>
                    <a:p>
                      <a:pPr algn="ctr">
                        <a:lnSpc>
                          <a:spcPct val="100000"/>
                        </a:lnSpc>
                      </a:pPr>
                      <a:r>
                        <a:rPr sz="950" dirty="0">
                          <a:solidFill>
                            <a:srgbClr val="333333"/>
                          </a:solidFill>
                          <a:latin typeface="微软雅黑"/>
                          <a:cs typeface="微软雅黑"/>
                        </a:rPr>
                        <a:t>高</a:t>
                      </a:r>
                      <a:endParaRPr sz="950">
                        <a:latin typeface="微软雅黑"/>
                        <a:cs typeface="微软雅黑"/>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172720">
                        <a:lnSpc>
                          <a:spcPct val="131600"/>
                        </a:lnSpc>
                        <a:spcBef>
                          <a:spcPts val="300"/>
                        </a:spcBef>
                      </a:pPr>
                      <a:r>
                        <a:rPr sz="950" dirty="0">
                          <a:solidFill>
                            <a:srgbClr val="333333"/>
                          </a:solidFill>
                          <a:latin typeface="微软雅黑"/>
                          <a:cs typeface="微软雅黑"/>
                        </a:rPr>
                        <a:t>综合</a:t>
                      </a:r>
                      <a:r>
                        <a:rPr sz="950" dirty="0">
                          <a:solidFill>
                            <a:srgbClr val="333333"/>
                          </a:solidFill>
                          <a:latin typeface="Trebuchet MS"/>
                          <a:cs typeface="Trebuchet MS"/>
                        </a:rPr>
                        <a:t>RAID1</a:t>
                      </a:r>
                      <a:r>
                        <a:rPr sz="950" dirty="0">
                          <a:solidFill>
                            <a:srgbClr val="333333"/>
                          </a:solidFill>
                          <a:latin typeface="微软雅黑"/>
                          <a:cs typeface="微软雅黑"/>
                        </a:rPr>
                        <a:t>和</a:t>
                      </a:r>
                      <a:r>
                        <a:rPr sz="950" dirty="0">
                          <a:solidFill>
                            <a:srgbClr val="333333"/>
                          </a:solidFill>
                          <a:latin typeface="Trebuchet MS"/>
                          <a:cs typeface="Trebuchet MS"/>
                        </a:rPr>
                        <a:t>RAID0</a:t>
                      </a:r>
                      <a:r>
                        <a:rPr sz="950" dirty="0">
                          <a:solidFill>
                            <a:srgbClr val="333333"/>
                          </a:solidFill>
                          <a:latin typeface="微软雅黑"/>
                          <a:cs typeface="微软雅黑"/>
                        </a:rPr>
                        <a:t>的优点，追求硬盘的速度和安全性， </a:t>
                      </a:r>
                      <a:r>
                        <a:rPr sz="950" spc="25" dirty="0">
                          <a:solidFill>
                            <a:srgbClr val="333333"/>
                          </a:solidFill>
                          <a:latin typeface="微软雅黑"/>
                          <a:cs typeface="微软雅黑"/>
                        </a:rPr>
                        <a:t>允许有一半硬盘异常（不可同组），数据不受影响</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bl>
          </a:graphicData>
        </a:graphic>
      </p:graphicFrame>
      <p:sp>
        <p:nvSpPr>
          <p:cNvPr id="3" name="object 3"/>
          <p:cNvSpPr/>
          <p:nvPr/>
        </p:nvSpPr>
        <p:spPr>
          <a:xfrm>
            <a:off x="1378419" y="444521"/>
            <a:ext cx="48260" cy="48260"/>
          </a:xfrm>
          <a:custGeom>
            <a:avLst/>
            <a:gdLst/>
            <a:ahLst/>
            <a:cxnLst/>
            <a:rect l="l" t="t" r="r" b="b"/>
            <a:pathLst>
              <a:path w="48259" h="48259">
                <a:moveTo>
                  <a:pt x="47647" y="23823"/>
                </a:moveTo>
                <a:lnTo>
                  <a:pt x="47647" y="26949"/>
                </a:lnTo>
                <a:lnTo>
                  <a:pt x="47046" y="29970"/>
                </a:lnTo>
                <a:lnTo>
                  <a:pt x="45836" y="32866"/>
                </a:lnTo>
                <a:lnTo>
                  <a:pt x="44626" y="35811"/>
                </a:lnTo>
                <a:lnTo>
                  <a:pt x="23823" y="47647"/>
                </a:lnTo>
                <a:lnTo>
                  <a:pt x="20659" y="47609"/>
                </a:lnTo>
                <a:lnTo>
                  <a:pt x="1810" y="32828"/>
                </a:lnTo>
                <a:lnTo>
                  <a:pt x="600" y="29970"/>
                </a:lnTo>
                <a:lnTo>
                  <a:pt x="0" y="26949"/>
                </a:lnTo>
                <a:lnTo>
                  <a:pt x="0" y="23823"/>
                </a:lnTo>
                <a:lnTo>
                  <a:pt x="0" y="20659"/>
                </a:lnTo>
                <a:lnTo>
                  <a:pt x="600" y="17610"/>
                </a:lnTo>
                <a:lnTo>
                  <a:pt x="1810" y="14703"/>
                </a:lnTo>
                <a:lnTo>
                  <a:pt x="3020" y="11759"/>
                </a:lnTo>
                <a:lnTo>
                  <a:pt x="4745" y="9157"/>
                </a:lnTo>
                <a:lnTo>
                  <a:pt x="6975" y="6956"/>
                </a:lnTo>
                <a:lnTo>
                  <a:pt x="9214" y="4726"/>
                </a:lnTo>
                <a:lnTo>
                  <a:pt x="11787" y="3011"/>
                </a:lnTo>
                <a:lnTo>
                  <a:pt x="14703" y="1782"/>
                </a:lnTo>
                <a:lnTo>
                  <a:pt x="17629" y="590"/>
                </a:lnTo>
                <a:lnTo>
                  <a:pt x="20659" y="0"/>
                </a:lnTo>
                <a:lnTo>
                  <a:pt x="23823" y="0"/>
                </a:lnTo>
                <a:lnTo>
                  <a:pt x="26987" y="0"/>
                </a:lnTo>
                <a:lnTo>
                  <a:pt x="40671" y="6956"/>
                </a:lnTo>
                <a:lnTo>
                  <a:pt x="42901" y="9157"/>
                </a:lnTo>
                <a:lnTo>
                  <a:pt x="44626" y="11721"/>
                </a:lnTo>
                <a:lnTo>
                  <a:pt x="45836" y="14665"/>
                </a:lnTo>
                <a:lnTo>
                  <a:pt x="47046" y="17610"/>
                </a:lnTo>
                <a:lnTo>
                  <a:pt x="47647" y="20659"/>
                </a:lnTo>
                <a:lnTo>
                  <a:pt x="47647" y="23823"/>
                </a:lnTo>
                <a:close/>
              </a:path>
            </a:pathLst>
          </a:custGeom>
          <a:ln w="9529">
            <a:solidFill>
              <a:srgbClr val="333333"/>
            </a:solidFill>
          </a:ln>
        </p:spPr>
        <p:txBody>
          <a:bodyPr wrap="square" lIns="0" tIns="0" rIns="0" bIns="0" rtlCol="0"/>
          <a:lstStyle/>
          <a:p>
            <a:endParaRPr/>
          </a:p>
        </p:txBody>
      </p:sp>
      <p:sp>
        <p:nvSpPr>
          <p:cNvPr id="4" name="object 4"/>
          <p:cNvSpPr txBox="1"/>
          <p:nvPr/>
        </p:nvSpPr>
        <p:spPr>
          <a:xfrm>
            <a:off x="946461" y="374664"/>
            <a:ext cx="5520055" cy="784225"/>
          </a:xfrm>
          <a:prstGeom prst="rect">
            <a:avLst/>
          </a:prstGeom>
        </p:spPr>
        <p:txBody>
          <a:bodyPr vert="horz" wrap="square" lIns="0" tIns="15875" rIns="0" bIns="0" rtlCol="0">
            <a:spAutoFit/>
          </a:bodyPr>
          <a:lstStyle/>
          <a:p>
            <a:pPr marL="584200">
              <a:lnSpc>
                <a:spcPct val="100000"/>
              </a:lnSpc>
              <a:spcBef>
                <a:spcPts val="125"/>
              </a:spcBef>
            </a:pPr>
            <a:r>
              <a:rPr sz="950" u="sng" spc="-15" dirty="0">
                <a:solidFill>
                  <a:srgbClr val="4183C4"/>
                </a:solidFill>
                <a:uFill>
                  <a:solidFill>
                    <a:srgbClr val="4183C4"/>
                  </a:solidFill>
                </a:uFill>
                <a:latin typeface="Trebuchet MS"/>
                <a:cs typeface="Trebuchet MS"/>
                <a:hlinkClick r:id="rId2"/>
              </a:rPr>
              <a:t>7.2.</a:t>
            </a:r>
            <a:r>
              <a:rPr sz="950" u="sng" spc="55" dirty="0">
                <a:solidFill>
                  <a:srgbClr val="4183C4"/>
                </a:solidFill>
                <a:uFill>
                  <a:solidFill>
                    <a:srgbClr val="4183C4"/>
                  </a:solidFill>
                </a:uFill>
                <a:latin typeface="Trebuchet MS"/>
                <a:cs typeface="Trebuchet MS"/>
                <a:hlinkClick r:id="rId2"/>
              </a:rPr>
              <a:t>5</a:t>
            </a:r>
            <a:r>
              <a:rPr sz="950" u="sng" spc="-35" dirty="0">
                <a:solidFill>
                  <a:srgbClr val="4183C4"/>
                </a:solidFill>
                <a:uFill>
                  <a:solidFill>
                    <a:srgbClr val="4183C4"/>
                  </a:solidFill>
                </a:uFill>
                <a:latin typeface="Trebuchet MS"/>
                <a:cs typeface="Trebuchet MS"/>
                <a:hlinkClick r:id="rId2"/>
              </a:rPr>
              <a:t> </a:t>
            </a:r>
            <a:r>
              <a:rPr sz="950" u="sng" spc="25" dirty="0">
                <a:solidFill>
                  <a:srgbClr val="4183C4"/>
                </a:solidFill>
                <a:uFill>
                  <a:solidFill>
                    <a:srgbClr val="4183C4"/>
                  </a:solidFill>
                </a:uFill>
                <a:latin typeface="微软雅黑"/>
                <a:cs typeface="微软雅黑"/>
                <a:hlinkClick r:id="rId2"/>
              </a:rPr>
              <a:t>删除逻辑卷</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333333"/>
                </a:solidFill>
                <a:latin typeface="Trebuchet MS"/>
                <a:cs typeface="Trebuchet MS"/>
              </a:rPr>
              <a:t>7.1</a:t>
            </a:r>
            <a:r>
              <a:rPr sz="950" b="1" spc="-35" dirty="0">
                <a:solidFill>
                  <a:srgbClr val="333333"/>
                </a:solidFill>
                <a:latin typeface="Trebuchet MS"/>
                <a:cs typeface="Trebuchet MS"/>
              </a:rPr>
              <a:t> </a:t>
            </a:r>
            <a:r>
              <a:rPr sz="950" b="1" spc="75" dirty="0">
                <a:solidFill>
                  <a:srgbClr val="333333"/>
                </a:solidFill>
                <a:latin typeface="Trebuchet MS"/>
                <a:cs typeface="Trebuchet MS"/>
              </a:rPr>
              <a:t>RAID</a:t>
            </a:r>
            <a:r>
              <a:rPr sz="950" b="1" spc="25" dirty="0">
                <a:solidFill>
                  <a:srgbClr val="333333"/>
                </a:solidFill>
                <a:latin typeface="微软雅黑"/>
                <a:cs typeface="微软雅黑"/>
              </a:rPr>
              <a:t>磁盘冗余阵列</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spc="25" dirty="0">
                <a:solidFill>
                  <a:srgbClr val="333333"/>
                </a:solidFill>
                <a:latin typeface="微软雅黑"/>
                <a:cs typeface="微软雅黑"/>
              </a:rPr>
              <a:t>近年来，</a:t>
            </a:r>
            <a:r>
              <a:rPr sz="950" spc="-30" dirty="0">
                <a:solidFill>
                  <a:srgbClr val="333333"/>
                </a:solidFill>
                <a:latin typeface="微软雅黑"/>
                <a:cs typeface="微软雅黑"/>
              </a:rPr>
              <a:t> </a:t>
            </a:r>
            <a:r>
              <a:rPr sz="950" spc="65" dirty="0">
                <a:solidFill>
                  <a:srgbClr val="333333"/>
                </a:solidFill>
                <a:latin typeface="Trebuchet MS"/>
                <a:cs typeface="Trebuchet MS"/>
              </a:rPr>
              <a:t>CPU</a:t>
            </a:r>
            <a:r>
              <a:rPr sz="950" spc="25" dirty="0">
                <a:solidFill>
                  <a:srgbClr val="333333"/>
                </a:solidFill>
                <a:latin typeface="微软雅黑"/>
                <a:cs typeface="微软雅黑"/>
              </a:rPr>
              <a:t>的处理性能保持着高速增长，即便是被称为</a:t>
            </a:r>
            <a:r>
              <a:rPr sz="950" spc="-160" dirty="0">
                <a:solidFill>
                  <a:srgbClr val="333333"/>
                </a:solidFill>
                <a:latin typeface="Trebuchet MS"/>
                <a:cs typeface="Trebuchet MS"/>
              </a:rPr>
              <a:t>“</a:t>
            </a:r>
            <a:r>
              <a:rPr sz="950" spc="25" dirty="0">
                <a:solidFill>
                  <a:srgbClr val="333333"/>
                </a:solidFill>
                <a:latin typeface="微软雅黑"/>
                <a:cs typeface="微软雅黑"/>
              </a:rPr>
              <a:t>牙膏厂</a:t>
            </a:r>
            <a:r>
              <a:rPr sz="950" spc="-160" dirty="0">
                <a:solidFill>
                  <a:srgbClr val="333333"/>
                </a:solidFill>
                <a:latin typeface="Trebuchet MS"/>
                <a:cs typeface="Trebuchet MS"/>
              </a:rPr>
              <a:t>”</a:t>
            </a:r>
            <a:r>
              <a:rPr sz="950" spc="25" dirty="0">
                <a:solidFill>
                  <a:srgbClr val="333333"/>
                </a:solidFill>
                <a:latin typeface="微软雅黑"/>
                <a:cs typeface="微软雅黑"/>
              </a:rPr>
              <a:t>的英特尔公司也在</a:t>
            </a:r>
            <a:r>
              <a:rPr sz="950" spc="55" dirty="0">
                <a:solidFill>
                  <a:srgbClr val="333333"/>
                </a:solidFill>
                <a:latin typeface="Trebuchet MS"/>
                <a:cs typeface="Trebuchet MS"/>
              </a:rPr>
              <a:t>2017</a:t>
            </a:r>
            <a:r>
              <a:rPr sz="950" spc="25" dirty="0">
                <a:solidFill>
                  <a:srgbClr val="333333"/>
                </a:solidFill>
                <a:latin typeface="微软雅黑"/>
                <a:cs typeface="微软雅黑"/>
              </a:rPr>
              <a:t>年发布了</a:t>
            </a:r>
            <a:r>
              <a:rPr sz="950" dirty="0">
                <a:solidFill>
                  <a:srgbClr val="333333"/>
                </a:solidFill>
                <a:latin typeface="Trebuchet MS"/>
                <a:cs typeface="Trebuchet MS"/>
              </a:rPr>
              <a:t>i9-</a:t>
            </a:r>
            <a:endParaRPr sz="950">
              <a:latin typeface="Trebuchet MS"/>
              <a:cs typeface="Trebuchet MS"/>
            </a:endParaRPr>
          </a:p>
        </p:txBody>
      </p:sp>
      <p:sp>
        <p:nvSpPr>
          <p:cNvPr id="8" name="object 8"/>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58</a:t>
            </a:fld>
            <a:endParaRPr sz="800">
              <a:latin typeface="小哥哥网恋吗"/>
              <a:cs typeface="小哥哥网恋吗"/>
            </a:endParaRPr>
          </a:p>
        </p:txBody>
      </p:sp>
      <p:sp>
        <p:nvSpPr>
          <p:cNvPr id="5" name="object 5"/>
          <p:cNvSpPr txBox="1"/>
          <p:nvPr/>
        </p:nvSpPr>
        <p:spPr>
          <a:xfrm>
            <a:off x="946451" y="1133158"/>
            <a:ext cx="5668010" cy="5095240"/>
          </a:xfrm>
          <a:prstGeom prst="rect">
            <a:avLst/>
          </a:prstGeom>
        </p:spPr>
        <p:txBody>
          <a:bodyPr vert="horz" wrap="square" lIns="0" tIns="12065" rIns="0" bIns="0" rtlCol="0">
            <a:spAutoFit/>
          </a:bodyPr>
          <a:lstStyle/>
          <a:p>
            <a:pPr marL="12700" marR="40640">
              <a:lnSpc>
                <a:spcPct val="131600"/>
              </a:lnSpc>
              <a:spcBef>
                <a:spcPts val="95"/>
              </a:spcBef>
            </a:pPr>
            <a:r>
              <a:rPr sz="950" spc="50" dirty="0">
                <a:solidFill>
                  <a:srgbClr val="333333"/>
                </a:solidFill>
                <a:latin typeface="Trebuchet MS"/>
                <a:cs typeface="Trebuchet MS"/>
              </a:rPr>
              <a:t>7980XE</a:t>
            </a:r>
            <a:r>
              <a:rPr sz="950" spc="25" dirty="0">
                <a:solidFill>
                  <a:srgbClr val="333333"/>
                </a:solidFill>
                <a:latin typeface="微软雅黑"/>
                <a:cs typeface="微软雅黑"/>
              </a:rPr>
              <a:t>处理器芯片，率先让家用电脑达到了</a:t>
            </a:r>
            <a:r>
              <a:rPr sz="950" spc="55" dirty="0">
                <a:solidFill>
                  <a:srgbClr val="333333"/>
                </a:solidFill>
                <a:latin typeface="Trebuchet MS"/>
                <a:cs typeface="Trebuchet MS"/>
              </a:rPr>
              <a:t>18</a:t>
            </a:r>
            <a:r>
              <a:rPr sz="950" spc="25" dirty="0">
                <a:solidFill>
                  <a:srgbClr val="333333"/>
                </a:solidFill>
                <a:latin typeface="微软雅黑"/>
                <a:cs typeface="微软雅黑"/>
              </a:rPr>
              <a:t>核心</a:t>
            </a:r>
            <a:r>
              <a:rPr sz="950" spc="55" dirty="0">
                <a:solidFill>
                  <a:srgbClr val="333333"/>
                </a:solidFill>
                <a:latin typeface="Trebuchet MS"/>
                <a:cs typeface="Trebuchet MS"/>
              </a:rPr>
              <a:t>36</a:t>
            </a:r>
            <a:r>
              <a:rPr sz="950" spc="25" dirty="0">
                <a:solidFill>
                  <a:srgbClr val="333333"/>
                </a:solidFill>
                <a:latin typeface="微软雅黑"/>
                <a:cs typeface="微软雅黑"/>
              </a:rPr>
              <a:t>线程。</a:t>
            </a:r>
            <a:r>
              <a:rPr sz="950" spc="55" dirty="0">
                <a:solidFill>
                  <a:srgbClr val="333333"/>
                </a:solidFill>
                <a:latin typeface="Trebuchet MS"/>
                <a:cs typeface="Trebuchet MS"/>
              </a:rPr>
              <a:t>2020</a:t>
            </a:r>
            <a:r>
              <a:rPr sz="950" spc="25" dirty="0">
                <a:solidFill>
                  <a:srgbClr val="333333"/>
                </a:solidFill>
                <a:latin typeface="微软雅黑"/>
                <a:cs typeface="微软雅黑"/>
              </a:rPr>
              <a:t>年末，</a:t>
            </a:r>
            <a:r>
              <a:rPr sz="950" spc="130" dirty="0">
                <a:solidFill>
                  <a:srgbClr val="333333"/>
                </a:solidFill>
                <a:latin typeface="Trebuchet MS"/>
                <a:cs typeface="Trebuchet MS"/>
              </a:rPr>
              <a:t>AMD</a:t>
            </a:r>
            <a:r>
              <a:rPr sz="950" spc="20" dirty="0">
                <a:solidFill>
                  <a:srgbClr val="333333"/>
                </a:solidFill>
                <a:latin typeface="微软雅黑"/>
                <a:cs typeface="微软雅黑"/>
              </a:rPr>
              <a:t>公司又推出了线程撕裂者 </a:t>
            </a:r>
            <a:r>
              <a:rPr sz="950" spc="25" dirty="0">
                <a:solidFill>
                  <a:srgbClr val="333333"/>
                </a:solidFill>
                <a:latin typeface="微软雅黑"/>
                <a:cs typeface="微软雅黑"/>
              </a:rPr>
              <a:t>系统处理器</a:t>
            </a:r>
            <a:r>
              <a:rPr sz="950" spc="45" dirty="0">
                <a:solidFill>
                  <a:srgbClr val="333333"/>
                </a:solidFill>
                <a:latin typeface="Trebuchet MS"/>
                <a:cs typeface="Trebuchet MS"/>
              </a:rPr>
              <a:t>3990X</a:t>
            </a:r>
            <a:r>
              <a:rPr sz="950" spc="45" dirty="0">
                <a:solidFill>
                  <a:srgbClr val="333333"/>
                </a:solidFill>
                <a:latin typeface="微软雅黑"/>
                <a:cs typeface="微软雅黑"/>
              </a:rPr>
              <a:t>，</a:t>
            </a:r>
            <a:r>
              <a:rPr sz="950" spc="25" dirty="0">
                <a:solidFill>
                  <a:srgbClr val="333333"/>
                </a:solidFill>
                <a:latin typeface="微软雅黑"/>
                <a:cs typeface="微软雅黑"/>
              </a:rPr>
              <a:t>让家用电脑也可以驾驭的了</a:t>
            </a:r>
            <a:r>
              <a:rPr sz="950" spc="55" dirty="0">
                <a:solidFill>
                  <a:srgbClr val="333333"/>
                </a:solidFill>
                <a:latin typeface="Trebuchet MS"/>
                <a:cs typeface="Trebuchet MS"/>
              </a:rPr>
              <a:t>64</a:t>
            </a:r>
            <a:r>
              <a:rPr sz="950" spc="25" dirty="0">
                <a:solidFill>
                  <a:srgbClr val="333333"/>
                </a:solidFill>
                <a:latin typeface="微软雅黑"/>
                <a:cs typeface="微软雅黑"/>
              </a:rPr>
              <a:t>核心</a:t>
            </a:r>
            <a:r>
              <a:rPr sz="950" spc="55" dirty="0">
                <a:solidFill>
                  <a:srgbClr val="333333"/>
                </a:solidFill>
                <a:latin typeface="Trebuchet MS"/>
                <a:cs typeface="Trebuchet MS"/>
              </a:rPr>
              <a:t>128</a:t>
            </a:r>
            <a:r>
              <a:rPr sz="950" spc="25" dirty="0">
                <a:solidFill>
                  <a:srgbClr val="333333"/>
                </a:solidFill>
                <a:latin typeface="微软雅黑"/>
                <a:cs typeface="微软雅黑"/>
              </a:rPr>
              <a:t>线程的处理器小怪兽了。但与此同时，硬盘 设备的性能提升却不是很大，逐渐成为当代计算机整体性能的瓶颈。而且，由于硬盘设备需要进行持 </a:t>
            </a:r>
            <a:r>
              <a:rPr sz="950" spc="30" dirty="0">
                <a:solidFill>
                  <a:srgbClr val="333333"/>
                </a:solidFill>
                <a:latin typeface="微软雅黑"/>
                <a:cs typeface="微软雅黑"/>
              </a:rPr>
              <a:t> </a:t>
            </a:r>
            <a:r>
              <a:rPr sz="950" spc="25" dirty="0">
                <a:solidFill>
                  <a:srgbClr val="333333"/>
                </a:solidFill>
                <a:latin typeface="微软雅黑"/>
                <a:cs typeface="微软雅黑"/>
              </a:rPr>
              <a:t>续、频繁、大量的</a:t>
            </a:r>
            <a:r>
              <a:rPr sz="950" spc="60" dirty="0">
                <a:solidFill>
                  <a:srgbClr val="333333"/>
                </a:solidFill>
                <a:latin typeface="Trebuchet MS"/>
                <a:cs typeface="Trebuchet MS"/>
              </a:rPr>
              <a:t>IO</a:t>
            </a:r>
            <a:r>
              <a:rPr sz="950" spc="25" dirty="0">
                <a:solidFill>
                  <a:srgbClr val="333333"/>
                </a:solidFill>
                <a:latin typeface="微软雅黑"/>
                <a:cs typeface="微软雅黑"/>
              </a:rPr>
              <a:t>操作，相较于其他设备，其损坏几率也大幅增加，导致重要数据丢失的几率也随之 增加。</a:t>
            </a:r>
            <a:endParaRPr sz="950">
              <a:latin typeface="微软雅黑"/>
              <a:cs typeface="微软雅黑"/>
            </a:endParaRPr>
          </a:p>
          <a:p>
            <a:pPr marL="12700" marR="72390" algn="just">
              <a:lnSpc>
                <a:spcPct val="131600"/>
              </a:lnSpc>
              <a:spcBef>
                <a:spcPts val="750"/>
              </a:spcBef>
            </a:pPr>
            <a:r>
              <a:rPr sz="950" spc="25" dirty="0">
                <a:solidFill>
                  <a:srgbClr val="333333"/>
                </a:solidFill>
                <a:latin typeface="微软雅黑"/>
                <a:cs typeface="微软雅黑"/>
              </a:rPr>
              <a:t>硬盘设备是计算机中较容易故障的元器件之一，加之由于其需要存储数据的特殊性质，不能像</a:t>
            </a:r>
            <a:r>
              <a:rPr sz="950" spc="65" dirty="0">
                <a:solidFill>
                  <a:srgbClr val="333333"/>
                </a:solidFill>
                <a:latin typeface="Trebuchet MS"/>
                <a:cs typeface="Trebuchet MS"/>
              </a:rPr>
              <a:t>CPU</a:t>
            </a:r>
            <a:r>
              <a:rPr sz="950" spc="20" dirty="0">
                <a:solidFill>
                  <a:srgbClr val="333333"/>
                </a:solidFill>
                <a:latin typeface="微软雅黑"/>
                <a:cs typeface="微软雅黑"/>
              </a:rPr>
              <a:t>、内 存、电源甚至主板故障后更换新的就好，所以生产环境中一定要未雨绸缪，提前做好数据的冗余及异地 </a:t>
            </a:r>
            <a:r>
              <a:rPr sz="950" spc="25" dirty="0">
                <a:solidFill>
                  <a:srgbClr val="333333"/>
                </a:solidFill>
                <a:latin typeface="微软雅黑"/>
                <a:cs typeface="微软雅黑"/>
              </a:rPr>
              <a:t>备份等工作。</a:t>
            </a:r>
            <a:endParaRPr sz="950">
              <a:latin typeface="微软雅黑"/>
              <a:cs typeface="微软雅黑"/>
            </a:endParaRPr>
          </a:p>
          <a:p>
            <a:pPr marL="12700" marR="5080">
              <a:lnSpc>
                <a:spcPct val="131600"/>
              </a:lnSpc>
              <a:spcBef>
                <a:spcPts val="825"/>
              </a:spcBef>
            </a:pPr>
            <a:r>
              <a:rPr sz="950" spc="55" dirty="0">
                <a:solidFill>
                  <a:srgbClr val="333333"/>
                </a:solidFill>
                <a:latin typeface="Trebuchet MS"/>
                <a:cs typeface="Trebuchet MS"/>
              </a:rPr>
              <a:t>1988</a:t>
            </a:r>
            <a:r>
              <a:rPr sz="950" spc="25" dirty="0">
                <a:solidFill>
                  <a:srgbClr val="333333"/>
                </a:solidFill>
                <a:latin typeface="微软雅黑"/>
                <a:cs typeface="微软雅黑"/>
              </a:rPr>
              <a:t>年，美国加利福尼亚大学伯克利分校首次提出并定义</a:t>
            </a:r>
            <a:r>
              <a:rPr sz="950" spc="20" dirty="0">
                <a:solidFill>
                  <a:srgbClr val="333333"/>
                </a:solidFill>
                <a:latin typeface="微软雅黑"/>
                <a:cs typeface="微软雅黑"/>
              </a:rPr>
              <a:t>了</a:t>
            </a:r>
            <a:r>
              <a:rPr sz="950" b="1" spc="50" dirty="0">
                <a:solidFill>
                  <a:srgbClr val="333333"/>
                </a:solidFill>
                <a:latin typeface="Trebuchet MS"/>
                <a:cs typeface="Trebuchet MS"/>
              </a:rPr>
              <a:t>R</a:t>
            </a:r>
            <a:r>
              <a:rPr sz="950" spc="50" dirty="0">
                <a:solidFill>
                  <a:srgbClr val="333333"/>
                </a:solidFill>
                <a:latin typeface="Trebuchet MS"/>
                <a:cs typeface="Trebuchet MS"/>
              </a:rPr>
              <a:t>edundant</a:t>
            </a:r>
            <a:r>
              <a:rPr sz="950" spc="-40" dirty="0">
                <a:solidFill>
                  <a:srgbClr val="333333"/>
                </a:solidFill>
                <a:latin typeface="Trebuchet MS"/>
                <a:cs typeface="Trebuchet MS"/>
              </a:rPr>
              <a:t> </a:t>
            </a:r>
            <a:r>
              <a:rPr sz="950" b="1" spc="35" dirty="0">
                <a:solidFill>
                  <a:srgbClr val="333333"/>
                </a:solidFill>
                <a:latin typeface="Trebuchet MS"/>
                <a:cs typeface="Trebuchet MS"/>
              </a:rPr>
              <a:t>A</a:t>
            </a:r>
            <a:r>
              <a:rPr sz="950" spc="35" dirty="0">
                <a:solidFill>
                  <a:srgbClr val="333333"/>
                </a:solidFill>
                <a:latin typeface="Trebuchet MS"/>
                <a:cs typeface="Trebuchet MS"/>
              </a:rPr>
              <a:t>rray</a:t>
            </a:r>
            <a:r>
              <a:rPr sz="950" spc="-35" dirty="0">
                <a:solidFill>
                  <a:srgbClr val="333333"/>
                </a:solidFill>
                <a:latin typeface="Trebuchet MS"/>
                <a:cs typeface="Trebuchet MS"/>
              </a:rPr>
              <a:t> </a:t>
            </a:r>
            <a:r>
              <a:rPr sz="950" spc="25" dirty="0">
                <a:solidFill>
                  <a:srgbClr val="333333"/>
                </a:solidFill>
                <a:latin typeface="Trebuchet MS"/>
                <a:cs typeface="Trebuchet MS"/>
              </a:rPr>
              <a:t>of</a:t>
            </a:r>
            <a:r>
              <a:rPr sz="950" spc="-35" dirty="0">
                <a:solidFill>
                  <a:srgbClr val="333333"/>
                </a:solidFill>
                <a:latin typeface="Trebuchet MS"/>
                <a:cs typeface="Trebuchet MS"/>
              </a:rPr>
              <a:t> </a:t>
            </a:r>
            <a:r>
              <a:rPr sz="950" b="1" spc="50" dirty="0">
                <a:solidFill>
                  <a:srgbClr val="333333"/>
                </a:solidFill>
                <a:latin typeface="Trebuchet MS"/>
                <a:cs typeface="Trebuchet MS"/>
              </a:rPr>
              <a:t>I</a:t>
            </a:r>
            <a:r>
              <a:rPr sz="950" spc="50" dirty="0">
                <a:solidFill>
                  <a:srgbClr val="333333"/>
                </a:solidFill>
                <a:latin typeface="Trebuchet MS"/>
                <a:cs typeface="Trebuchet MS"/>
              </a:rPr>
              <a:t>ndependent</a:t>
            </a:r>
            <a:r>
              <a:rPr sz="950" spc="-35" dirty="0">
                <a:solidFill>
                  <a:srgbClr val="333333"/>
                </a:solidFill>
                <a:latin typeface="Trebuchet MS"/>
                <a:cs typeface="Trebuchet MS"/>
              </a:rPr>
              <a:t> </a:t>
            </a:r>
            <a:r>
              <a:rPr sz="950" b="1" spc="55" dirty="0">
                <a:solidFill>
                  <a:srgbClr val="333333"/>
                </a:solidFill>
                <a:latin typeface="Trebuchet MS"/>
                <a:cs typeface="Trebuchet MS"/>
              </a:rPr>
              <a:t>D</a:t>
            </a:r>
            <a:r>
              <a:rPr sz="950" spc="55" dirty="0">
                <a:solidFill>
                  <a:srgbClr val="333333"/>
                </a:solidFill>
                <a:latin typeface="Trebuchet MS"/>
                <a:cs typeface="Trebuchet MS"/>
              </a:rPr>
              <a:t>isks</a:t>
            </a:r>
            <a:r>
              <a:rPr sz="950" spc="25" dirty="0">
                <a:solidFill>
                  <a:srgbClr val="333333"/>
                </a:solidFill>
                <a:latin typeface="微软雅黑"/>
                <a:cs typeface="微软雅黑"/>
              </a:rPr>
              <a:t>技 术的概念，中文名是磁盘冗余阵列，简称</a:t>
            </a:r>
            <a:r>
              <a:rPr sz="950" spc="60" dirty="0">
                <a:solidFill>
                  <a:srgbClr val="333333"/>
                </a:solidFill>
                <a:latin typeface="Trebuchet MS"/>
                <a:cs typeface="Trebuchet MS"/>
              </a:rPr>
              <a:t>RAID</a:t>
            </a:r>
            <a:r>
              <a:rPr sz="950" spc="25" dirty="0">
                <a:solidFill>
                  <a:srgbClr val="333333"/>
                </a:solidFill>
                <a:latin typeface="微软雅黑"/>
                <a:cs typeface="微软雅黑"/>
              </a:rPr>
              <a:t>。</a:t>
            </a:r>
            <a:r>
              <a:rPr sz="950" spc="60" dirty="0">
                <a:solidFill>
                  <a:srgbClr val="333333"/>
                </a:solidFill>
                <a:latin typeface="Trebuchet MS"/>
                <a:cs typeface="Trebuchet MS"/>
              </a:rPr>
              <a:t>RAID</a:t>
            </a:r>
            <a:r>
              <a:rPr sz="950" spc="20" dirty="0">
                <a:solidFill>
                  <a:srgbClr val="333333"/>
                </a:solidFill>
                <a:latin typeface="微软雅黑"/>
                <a:cs typeface="微软雅黑"/>
              </a:rPr>
              <a:t>技术通过把多个硬盘设备组合成一个容量更大、安 </a:t>
            </a:r>
            <a:r>
              <a:rPr sz="950" spc="25" dirty="0">
                <a:solidFill>
                  <a:srgbClr val="333333"/>
                </a:solidFill>
                <a:latin typeface="微软雅黑"/>
                <a:cs typeface="微软雅黑"/>
              </a:rPr>
              <a:t>全性更好的磁盘阵列，并把数据切割成多个区段后分别存放在各个不同的物理硬盘设备上，然后利用分 散读写技术来提升磁盘阵列整体的性能，同时把多个重要数据的副本同步到不同的物理硬盘设备上，从 而起到了非常好的数据冗余备份效果。</a:t>
            </a:r>
            <a:endParaRPr sz="950">
              <a:latin typeface="微软雅黑"/>
              <a:cs typeface="微软雅黑"/>
            </a:endParaRPr>
          </a:p>
          <a:p>
            <a:pPr marL="12700" marR="40640" algn="just">
              <a:lnSpc>
                <a:spcPct val="131600"/>
              </a:lnSpc>
              <a:spcBef>
                <a:spcPts val="750"/>
              </a:spcBef>
            </a:pPr>
            <a:r>
              <a:rPr sz="950" spc="25" dirty="0">
                <a:solidFill>
                  <a:srgbClr val="333333"/>
                </a:solidFill>
                <a:latin typeface="微软雅黑"/>
                <a:cs typeface="微软雅黑"/>
              </a:rPr>
              <a:t>任何事物都有它的两面性。</a:t>
            </a:r>
            <a:r>
              <a:rPr sz="950" spc="60" dirty="0">
                <a:solidFill>
                  <a:srgbClr val="333333"/>
                </a:solidFill>
                <a:latin typeface="Trebuchet MS"/>
                <a:cs typeface="Trebuchet MS"/>
              </a:rPr>
              <a:t>RAID</a:t>
            </a:r>
            <a:r>
              <a:rPr sz="950" spc="20" dirty="0">
                <a:solidFill>
                  <a:srgbClr val="333333"/>
                </a:solidFill>
                <a:latin typeface="微软雅黑"/>
                <a:cs typeface="微软雅黑"/>
              </a:rPr>
              <a:t>技术确实具有非常好的数据冗余备份功能，但是它也相应地提高了成本 </a:t>
            </a:r>
            <a:r>
              <a:rPr sz="950" spc="25" dirty="0">
                <a:solidFill>
                  <a:srgbClr val="333333"/>
                </a:solidFill>
                <a:latin typeface="微软雅黑"/>
                <a:cs typeface="微软雅黑"/>
              </a:rPr>
              <a:t>支出。就像原本我们只有一个电话本，但是为了避免遗失，把联系人号码信息写成了两份，自然要为此 多买一个电话本，这也就相应地提升了成本支出。</a:t>
            </a:r>
            <a:r>
              <a:rPr sz="950" spc="60" dirty="0">
                <a:solidFill>
                  <a:srgbClr val="333333"/>
                </a:solidFill>
                <a:latin typeface="Trebuchet MS"/>
                <a:cs typeface="Trebuchet MS"/>
              </a:rPr>
              <a:t>RAID</a:t>
            </a:r>
            <a:r>
              <a:rPr sz="950" spc="25" dirty="0">
                <a:solidFill>
                  <a:srgbClr val="333333"/>
                </a:solidFill>
                <a:latin typeface="微软雅黑"/>
                <a:cs typeface="微软雅黑"/>
              </a:rPr>
              <a:t>技术的设计初衷是减少因为采购硬盘设备带来的 费用支出，但是与数据本身的价值相比较，现代企业更看重的则是</a:t>
            </a:r>
            <a:r>
              <a:rPr sz="950" spc="60" dirty="0">
                <a:solidFill>
                  <a:srgbClr val="333333"/>
                </a:solidFill>
                <a:latin typeface="Trebuchet MS"/>
                <a:cs typeface="Trebuchet MS"/>
              </a:rPr>
              <a:t>RAID</a:t>
            </a:r>
            <a:r>
              <a:rPr sz="950" spc="20" dirty="0">
                <a:solidFill>
                  <a:srgbClr val="333333"/>
                </a:solidFill>
                <a:latin typeface="微软雅黑"/>
                <a:cs typeface="微软雅黑"/>
              </a:rPr>
              <a:t>技术所具备的冗余备份机制以及 带来的硬盘吞吐量的提升。也就是说，</a:t>
            </a:r>
            <a:r>
              <a:rPr sz="950" spc="60" dirty="0">
                <a:solidFill>
                  <a:srgbClr val="333333"/>
                </a:solidFill>
                <a:latin typeface="Trebuchet MS"/>
                <a:cs typeface="Trebuchet MS"/>
              </a:rPr>
              <a:t>RAID</a:t>
            </a:r>
            <a:r>
              <a:rPr sz="950" spc="20" dirty="0">
                <a:solidFill>
                  <a:srgbClr val="333333"/>
                </a:solidFill>
                <a:latin typeface="微软雅黑"/>
                <a:cs typeface="微软雅黑"/>
              </a:rPr>
              <a:t>不仅降低了硬盘设备损坏后丢失数据的几率，还提升了硬盘 </a:t>
            </a:r>
            <a:r>
              <a:rPr sz="950" spc="25" dirty="0">
                <a:solidFill>
                  <a:srgbClr val="333333"/>
                </a:solidFill>
                <a:latin typeface="微软雅黑"/>
                <a:cs typeface="微软雅黑"/>
              </a:rPr>
              <a:t>设备的读写速度，所以它在绝大多数运营商或大中型企业中得以广泛部署和应用。</a:t>
            </a:r>
            <a:endParaRPr sz="950">
              <a:latin typeface="微软雅黑"/>
              <a:cs typeface="微软雅黑"/>
            </a:endParaRPr>
          </a:p>
          <a:p>
            <a:pPr marL="12700" marR="8255">
              <a:lnSpc>
                <a:spcPct val="131700"/>
              </a:lnSpc>
              <a:spcBef>
                <a:spcPts val="825"/>
              </a:spcBef>
            </a:pPr>
            <a:r>
              <a:rPr sz="950" spc="25" dirty="0">
                <a:solidFill>
                  <a:srgbClr val="333333"/>
                </a:solidFill>
                <a:latin typeface="微软雅黑"/>
                <a:cs typeface="微软雅黑"/>
              </a:rPr>
              <a:t>出于成本和技术方面的考虑，需要针对不同的需求在数据可靠性及读写性能上作出权衡，制定出满足各 自需求的不同方案。目前已有的</a:t>
            </a:r>
            <a:r>
              <a:rPr sz="950" spc="60" dirty="0">
                <a:solidFill>
                  <a:srgbClr val="333333"/>
                </a:solidFill>
                <a:latin typeface="Trebuchet MS"/>
                <a:cs typeface="Trebuchet MS"/>
              </a:rPr>
              <a:t>RAID</a:t>
            </a:r>
            <a:r>
              <a:rPr sz="950" spc="25" dirty="0">
                <a:solidFill>
                  <a:srgbClr val="333333"/>
                </a:solidFill>
                <a:latin typeface="微软雅黑"/>
                <a:cs typeface="微软雅黑"/>
              </a:rPr>
              <a:t>磁盘阵列的方案至少有十几种，而</a:t>
            </a:r>
            <a:r>
              <a:rPr sz="950" u="sng" spc="25" dirty="0">
                <a:solidFill>
                  <a:srgbClr val="4183C4"/>
                </a:solidFill>
                <a:uFill>
                  <a:solidFill>
                    <a:srgbClr val="4183C4"/>
                  </a:solidFill>
                </a:uFill>
                <a:latin typeface="微软雅黑"/>
                <a:cs typeface="微软雅黑"/>
                <a:hlinkClick r:id="rId3"/>
              </a:rPr>
              <a:t>刘遄</a:t>
            </a:r>
            <a:r>
              <a:rPr sz="950" spc="25" dirty="0">
                <a:solidFill>
                  <a:srgbClr val="333333"/>
                </a:solidFill>
                <a:latin typeface="微软雅黑"/>
                <a:cs typeface="微软雅黑"/>
              </a:rPr>
              <a:t>老师接下来会详细讲解</a:t>
            </a:r>
            <a:r>
              <a:rPr sz="950" spc="50" dirty="0">
                <a:solidFill>
                  <a:srgbClr val="333333"/>
                </a:solidFill>
                <a:latin typeface="Trebuchet MS"/>
                <a:cs typeface="Trebuchet MS"/>
              </a:rPr>
              <a:t>RAID  </a:t>
            </a:r>
            <a:r>
              <a:rPr sz="950" spc="55" dirty="0">
                <a:solidFill>
                  <a:srgbClr val="333333"/>
                </a:solidFill>
                <a:latin typeface="Trebuchet MS"/>
                <a:cs typeface="Trebuchet MS"/>
              </a:rPr>
              <a:t>0</a:t>
            </a:r>
            <a:r>
              <a:rPr sz="950" spc="25" dirty="0">
                <a:solidFill>
                  <a:srgbClr val="333333"/>
                </a:solidFill>
                <a:latin typeface="微软雅黑"/>
                <a:cs typeface="微软雅黑"/>
              </a:rPr>
              <a:t>、</a:t>
            </a:r>
            <a:r>
              <a:rPr sz="950" spc="60" dirty="0">
                <a:solidFill>
                  <a:srgbClr val="333333"/>
                </a:solidFill>
                <a:latin typeface="Trebuchet MS"/>
                <a:cs typeface="Trebuchet MS"/>
              </a:rPr>
              <a:t>RAID</a:t>
            </a:r>
            <a:r>
              <a:rPr sz="950" spc="-45"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a:t>
            </a:r>
            <a:r>
              <a:rPr sz="950" spc="60" dirty="0">
                <a:solidFill>
                  <a:srgbClr val="333333"/>
                </a:solidFill>
                <a:latin typeface="Trebuchet MS"/>
                <a:cs typeface="Trebuchet MS"/>
              </a:rPr>
              <a:t>RAID</a:t>
            </a:r>
            <a:r>
              <a:rPr sz="950" spc="-4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与</a:t>
            </a:r>
            <a:r>
              <a:rPr sz="950" spc="60" dirty="0">
                <a:solidFill>
                  <a:srgbClr val="333333"/>
                </a:solidFill>
                <a:latin typeface="Trebuchet MS"/>
                <a:cs typeface="Trebuchet MS"/>
              </a:rPr>
              <a:t>RAID</a:t>
            </a:r>
            <a:r>
              <a:rPr sz="950" spc="-40"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这</a:t>
            </a:r>
            <a:r>
              <a:rPr sz="950" spc="55" dirty="0">
                <a:solidFill>
                  <a:srgbClr val="333333"/>
                </a:solidFill>
                <a:latin typeface="Trebuchet MS"/>
                <a:cs typeface="Trebuchet MS"/>
              </a:rPr>
              <a:t>4</a:t>
            </a:r>
            <a:r>
              <a:rPr sz="950" spc="25" dirty="0">
                <a:solidFill>
                  <a:srgbClr val="333333"/>
                </a:solidFill>
                <a:latin typeface="微软雅黑"/>
                <a:cs typeface="微软雅黑"/>
              </a:rPr>
              <a:t>种最常见的方案，这四种方案的对比如表</a:t>
            </a:r>
            <a:r>
              <a:rPr sz="950" spc="25" dirty="0">
                <a:solidFill>
                  <a:srgbClr val="333333"/>
                </a:solidFill>
                <a:latin typeface="Trebuchet MS"/>
                <a:cs typeface="Trebuchet MS"/>
              </a:rPr>
              <a:t>7-1</a:t>
            </a:r>
            <a:r>
              <a:rPr sz="950" spc="25" dirty="0">
                <a:solidFill>
                  <a:srgbClr val="333333"/>
                </a:solidFill>
                <a:latin typeface="微软雅黑"/>
                <a:cs typeface="微软雅黑"/>
              </a:rPr>
              <a:t>所示，其中</a:t>
            </a:r>
            <a:r>
              <a:rPr sz="950" spc="75" dirty="0">
                <a:solidFill>
                  <a:srgbClr val="333333"/>
                </a:solidFill>
                <a:latin typeface="Trebuchet MS"/>
                <a:cs typeface="Trebuchet MS"/>
              </a:rPr>
              <a:t>n</a:t>
            </a:r>
            <a:r>
              <a:rPr sz="950" spc="25" dirty="0">
                <a:solidFill>
                  <a:srgbClr val="333333"/>
                </a:solidFill>
                <a:latin typeface="微软雅黑"/>
                <a:cs typeface="微软雅黑"/>
              </a:rPr>
              <a:t>代表硬盘总 数。</a:t>
            </a:r>
            <a:endParaRPr sz="950">
              <a:latin typeface="微软雅黑"/>
              <a:cs typeface="微软雅黑"/>
            </a:endParaRPr>
          </a:p>
          <a:p>
            <a:pPr marL="12700" algn="just">
              <a:lnSpc>
                <a:spcPct val="100000"/>
              </a:lnSpc>
              <a:spcBef>
                <a:spcPts val="1110"/>
              </a:spcBef>
              <a:tabLst>
                <a:tab pos="115443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7-3	</a:t>
            </a:r>
            <a:r>
              <a:rPr sz="950" spc="60" dirty="0">
                <a:solidFill>
                  <a:srgbClr val="333333"/>
                </a:solidFill>
                <a:latin typeface="Trebuchet MS"/>
                <a:cs typeface="Trebuchet MS"/>
              </a:rPr>
              <a:t>RAID</a:t>
            </a:r>
            <a:r>
              <a:rPr sz="950" spc="-70"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a:t>
            </a:r>
            <a:r>
              <a:rPr sz="950" spc="55" dirty="0">
                <a:solidFill>
                  <a:srgbClr val="333333"/>
                </a:solidFill>
                <a:latin typeface="Trebuchet MS"/>
                <a:cs typeface="Trebuchet MS"/>
              </a:rPr>
              <a:t>1</a:t>
            </a:r>
            <a:r>
              <a:rPr sz="950" spc="25" dirty="0">
                <a:solidFill>
                  <a:srgbClr val="333333"/>
                </a:solidFill>
                <a:latin typeface="微软雅黑"/>
                <a:cs typeface="微软雅黑"/>
              </a:rPr>
              <a:t>、</a:t>
            </a:r>
            <a:r>
              <a:rPr sz="950" spc="55" dirty="0">
                <a:solidFill>
                  <a:srgbClr val="333333"/>
                </a:solidFill>
                <a:latin typeface="Trebuchet MS"/>
                <a:cs typeface="Trebuchet MS"/>
              </a:rPr>
              <a:t>5</a:t>
            </a:r>
            <a:r>
              <a:rPr sz="950" spc="25" dirty="0">
                <a:solidFill>
                  <a:srgbClr val="333333"/>
                </a:solidFill>
                <a:latin typeface="微软雅黑"/>
                <a:cs typeface="微软雅黑"/>
              </a:rPr>
              <a:t>、</a:t>
            </a:r>
            <a:r>
              <a:rPr sz="950" spc="55" dirty="0">
                <a:solidFill>
                  <a:srgbClr val="333333"/>
                </a:solidFill>
                <a:latin typeface="Trebuchet MS"/>
                <a:cs typeface="Trebuchet MS"/>
              </a:rPr>
              <a:t>10</a:t>
            </a:r>
            <a:r>
              <a:rPr sz="950" spc="25" dirty="0">
                <a:solidFill>
                  <a:srgbClr val="333333"/>
                </a:solidFill>
                <a:latin typeface="微软雅黑"/>
                <a:cs typeface="微软雅黑"/>
              </a:rPr>
              <a:t>方案技术对比</a:t>
            </a:r>
            <a:endParaRPr sz="950">
              <a:latin typeface="微软雅黑"/>
              <a:cs typeface="微软雅黑"/>
            </a:endParaRPr>
          </a:p>
        </p:txBody>
      </p:sp>
      <p:sp>
        <p:nvSpPr>
          <p:cNvPr id="6" name="object 6"/>
          <p:cNvSpPr txBox="1"/>
          <p:nvPr/>
        </p:nvSpPr>
        <p:spPr>
          <a:xfrm>
            <a:off x="946659" y="9560762"/>
            <a:ext cx="567055" cy="174625"/>
          </a:xfrm>
          <a:prstGeom prst="rect">
            <a:avLst/>
          </a:prstGeom>
        </p:spPr>
        <p:txBody>
          <a:bodyPr vert="horz" wrap="square" lIns="0" tIns="15875" rIns="0" bIns="0" rtlCol="0">
            <a:spAutoFit/>
          </a:bodyPr>
          <a:lstStyle/>
          <a:p>
            <a:pPr marL="12700">
              <a:lnSpc>
                <a:spcPct val="100000"/>
              </a:lnSpc>
              <a:spcBef>
                <a:spcPts val="125"/>
              </a:spcBef>
            </a:pPr>
            <a:r>
              <a:rPr sz="950" b="1" spc="-40" dirty="0">
                <a:solidFill>
                  <a:srgbClr val="333333"/>
                </a:solidFill>
                <a:latin typeface="Trebuchet MS"/>
                <a:cs typeface="Trebuchet MS"/>
              </a:rPr>
              <a:t>1.</a:t>
            </a:r>
            <a:r>
              <a:rPr sz="950" b="1" spc="-35" dirty="0">
                <a:solidFill>
                  <a:srgbClr val="333333"/>
                </a:solidFill>
                <a:latin typeface="Trebuchet MS"/>
                <a:cs typeface="Trebuchet MS"/>
              </a:rPr>
              <a:t> </a:t>
            </a:r>
            <a:r>
              <a:rPr sz="950" b="1" spc="75" dirty="0">
                <a:solidFill>
                  <a:srgbClr val="333333"/>
                </a:solidFill>
                <a:latin typeface="Trebuchet MS"/>
                <a:cs typeface="Trebuchet MS"/>
              </a:rPr>
              <a:t>RAID</a:t>
            </a:r>
            <a:r>
              <a:rPr sz="950" b="1" spc="-35" dirty="0">
                <a:solidFill>
                  <a:srgbClr val="333333"/>
                </a:solidFill>
                <a:latin typeface="Trebuchet MS"/>
                <a:cs typeface="Trebuchet MS"/>
              </a:rPr>
              <a:t> </a:t>
            </a:r>
            <a:r>
              <a:rPr sz="950" b="1" dirty="0">
                <a:solidFill>
                  <a:srgbClr val="333333"/>
                </a:solidFill>
                <a:latin typeface="Trebuchet MS"/>
                <a:cs typeface="Trebuchet MS"/>
              </a:rPr>
              <a:t>0</a:t>
            </a:r>
            <a:endParaRPr sz="950">
              <a:latin typeface="Trebuchet MS"/>
              <a:cs typeface="Trebuchet MS"/>
            </a:endParaRPr>
          </a:p>
        </p:txBody>
      </p:sp>
      <p:sp>
        <p:nvSpPr>
          <p:cNvPr id="7" name="object 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1024" y="332737"/>
            <a:ext cx="5758815" cy="978535"/>
          </a:xfrm>
          <a:prstGeom prst="rect">
            <a:avLst/>
          </a:prstGeom>
        </p:spPr>
        <p:txBody>
          <a:bodyPr vert="horz" wrap="square" lIns="0" tIns="57785" rIns="0" bIns="0" rtlCol="0">
            <a:spAutoFit/>
          </a:bodyPr>
          <a:lstStyle/>
          <a:p>
            <a:pPr marL="38100">
              <a:lnSpc>
                <a:spcPct val="100000"/>
              </a:lnSpc>
              <a:spcBef>
                <a:spcPts val="455"/>
              </a:spcBef>
            </a:pPr>
            <a:r>
              <a:rPr sz="950" spc="60" dirty="0">
                <a:solidFill>
                  <a:srgbClr val="333333"/>
                </a:solidFill>
                <a:latin typeface="Trebuchet MS"/>
                <a:cs typeface="Trebuchet MS"/>
              </a:rPr>
              <a:t>RAID</a:t>
            </a:r>
            <a:r>
              <a:rPr sz="950" spc="-65"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技术把多块物理硬盘设备（至少两块）通过硬件或软件的方式串联在一起，组成一个大的卷组</a:t>
            </a:r>
            <a:r>
              <a:rPr sz="950" spc="-110" dirty="0">
                <a:solidFill>
                  <a:srgbClr val="333333"/>
                </a:solidFill>
                <a:latin typeface="微软雅黑"/>
                <a:cs typeface="微软雅黑"/>
              </a:rPr>
              <a:t>，</a:t>
            </a:r>
            <a:r>
              <a:rPr sz="1200" spc="-165" baseline="34722" dirty="0">
                <a:latin typeface="小哥哥网恋吗"/>
                <a:cs typeface="小哥哥网恋吗"/>
              </a:rPr>
              <a:t>5/20</a:t>
            </a:r>
            <a:endParaRPr sz="1200" baseline="34722">
              <a:latin typeface="小哥哥网恋吗"/>
              <a:cs typeface="小哥哥网恋吗"/>
            </a:endParaRPr>
          </a:p>
          <a:p>
            <a:pPr marL="38100" marR="127000">
              <a:lnSpc>
                <a:spcPct val="131600"/>
              </a:lnSpc>
            </a:pPr>
            <a:r>
              <a:rPr sz="950" spc="25" dirty="0">
                <a:solidFill>
                  <a:srgbClr val="333333"/>
                </a:solidFill>
                <a:latin typeface="微软雅黑"/>
                <a:cs typeface="微软雅黑"/>
              </a:rPr>
              <a:t>并将数据依次写入到各个物理硬盘中。这样一来，在最理想的状态下，硬盘设备的读写性能会提升数 </a:t>
            </a:r>
            <a:r>
              <a:rPr sz="950" spc="30" dirty="0">
                <a:solidFill>
                  <a:srgbClr val="333333"/>
                </a:solidFill>
                <a:latin typeface="微软雅黑"/>
                <a:cs typeface="微软雅黑"/>
              </a:rPr>
              <a:t> </a:t>
            </a:r>
            <a:r>
              <a:rPr sz="950" spc="25" dirty="0">
                <a:solidFill>
                  <a:srgbClr val="333333"/>
                </a:solidFill>
                <a:latin typeface="微软雅黑"/>
                <a:cs typeface="微软雅黑"/>
              </a:rPr>
              <a:t>倍，但是若任意一块硬盘发生故障将导致整个系统的数据都受到破坏。通俗来说，</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技术能够有效</a:t>
            </a:r>
            <a:endParaRPr sz="950">
              <a:latin typeface="微软雅黑"/>
              <a:cs typeface="微软雅黑"/>
            </a:endParaRPr>
          </a:p>
          <a:p>
            <a:pPr marL="38100" marR="80645">
              <a:lnSpc>
                <a:spcPct val="131600"/>
              </a:lnSpc>
            </a:pPr>
            <a:r>
              <a:rPr sz="950" spc="25" dirty="0">
                <a:solidFill>
                  <a:srgbClr val="333333"/>
                </a:solidFill>
                <a:latin typeface="微软雅黑"/>
                <a:cs typeface="微软雅黑"/>
              </a:rPr>
              <a:t>地提升硬盘数据的吞吐速度，但是不具备数据备份和错误修复能力。如图</a:t>
            </a:r>
            <a:r>
              <a:rPr sz="950" spc="25" dirty="0">
                <a:solidFill>
                  <a:srgbClr val="333333"/>
                </a:solidFill>
                <a:latin typeface="Trebuchet MS"/>
                <a:cs typeface="Trebuchet MS"/>
              </a:rPr>
              <a:t>7-1</a:t>
            </a:r>
            <a:r>
              <a:rPr sz="950" spc="20" dirty="0">
                <a:solidFill>
                  <a:srgbClr val="333333"/>
                </a:solidFill>
                <a:latin typeface="微软雅黑"/>
                <a:cs typeface="微软雅黑"/>
              </a:rPr>
              <a:t>所示，数据被分别写入到不 </a:t>
            </a:r>
            <a:r>
              <a:rPr sz="950" spc="25" dirty="0">
                <a:solidFill>
                  <a:srgbClr val="333333"/>
                </a:solidFill>
                <a:latin typeface="微软雅黑"/>
                <a:cs typeface="微软雅黑"/>
              </a:rPr>
              <a:t>同的硬盘设备中，即硬盘</a:t>
            </a:r>
            <a:r>
              <a:rPr sz="950" spc="55" dirty="0">
                <a:solidFill>
                  <a:srgbClr val="333333"/>
                </a:solidFill>
                <a:latin typeface="Trebuchet MS"/>
                <a:cs typeface="Trebuchet MS"/>
              </a:rPr>
              <a:t>A</a:t>
            </a:r>
            <a:r>
              <a:rPr sz="950" spc="25" dirty="0">
                <a:solidFill>
                  <a:srgbClr val="333333"/>
                </a:solidFill>
                <a:latin typeface="微软雅黑"/>
                <a:cs typeface="微软雅黑"/>
              </a:rPr>
              <a:t>和硬盘</a:t>
            </a:r>
            <a:r>
              <a:rPr sz="950" spc="90" dirty="0">
                <a:solidFill>
                  <a:srgbClr val="333333"/>
                </a:solidFill>
                <a:latin typeface="Trebuchet MS"/>
                <a:cs typeface="Trebuchet MS"/>
              </a:rPr>
              <a:t>B</a:t>
            </a:r>
            <a:r>
              <a:rPr sz="950" spc="25" dirty="0">
                <a:solidFill>
                  <a:srgbClr val="333333"/>
                </a:solidFill>
                <a:latin typeface="微软雅黑"/>
                <a:cs typeface="微软雅黑"/>
              </a:rPr>
              <a:t>设备会分别保存数据资料，最终实现提升读取、写入速度的效果。</a:t>
            </a:r>
            <a:endParaRPr sz="950">
              <a:latin typeface="微软雅黑"/>
              <a:cs typeface="微软雅黑"/>
            </a:endParaRPr>
          </a:p>
        </p:txBody>
      </p:sp>
      <p:pic>
        <p:nvPicPr>
          <p:cNvPr id="3" name="object 3"/>
          <p:cNvPicPr/>
          <p:nvPr/>
        </p:nvPicPr>
        <p:blipFill>
          <a:blip r:embed="rId2" cstate="print"/>
          <a:stretch>
            <a:fillRect/>
          </a:stretch>
        </p:blipFill>
        <p:spPr>
          <a:xfrm>
            <a:off x="2140773" y="1416557"/>
            <a:ext cx="3297182" cy="3506829"/>
          </a:xfrm>
          <a:prstGeom prst="rect">
            <a:avLst/>
          </a:prstGeom>
        </p:spPr>
      </p:pic>
      <p:sp>
        <p:nvSpPr>
          <p:cNvPr id="4" name="object 4"/>
          <p:cNvSpPr txBox="1"/>
          <p:nvPr/>
        </p:nvSpPr>
        <p:spPr>
          <a:xfrm>
            <a:off x="946414" y="5034553"/>
            <a:ext cx="5668645" cy="1804035"/>
          </a:xfrm>
          <a:prstGeom prst="rect">
            <a:avLst/>
          </a:prstGeom>
        </p:spPr>
        <p:txBody>
          <a:bodyPr vert="horz" wrap="square" lIns="0" tIns="15875" rIns="0" bIns="0" rtlCol="0">
            <a:spAutoFit/>
          </a:bodyPr>
          <a:lstStyle/>
          <a:p>
            <a:pPr marL="12700" algn="just">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7-1</a:t>
            </a:r>
            <a:r>
              <a:rPr sz="950" spc="-60" dirty="0">
                <a:solidFill>
                  <a:srgbClr val="333333"/>
                </a:solidFill>
                <a:latin typeface="Trebuchet MS"/>
                <a:cs typeface="Trebuchet MS"/>
              </a:rPr>
              <a:t> </a:t>
            </a:r>
            <a:r>
              <a:rPr sz="950" spc="60" dirty="0">
                <a:solidFill>
                  <a:srgbClr val="333333"/>
                </a:solidFill>
                <a:latin typeface="Trebuchet MS"/>
                <a:cs typeface="Trebuchet MS"/>
              </a:rPr>
              <a:t>RAID</a:t>
            </a:r>
            <a:r>
              <a:rPr sz="950" spc="-60"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技术示意图</a:t>
            </a:r>
            <a:endParaRPr sz="950">
              <a:latin typeface="微软雅黑"/>
              <a:cs typeface="微软雅黑"/>
            </a:endParaRPr>
          </a:p>
          <a:p>
            <a:pPr marL="12700">
              <a:lnSpc>
                <a:spcPct val="100000"/>
              </a:lnSpc>
              <a:spcBef>
                <a:spcPts val="1110"/>
              </a:spcBef>
            </a:pPr>
            <a:r>
              <a:rPr sz="950" b="1" spc="-40" dirty="0">
                <a:solidFill>
                  <a:srgbClr val="333333"/>
                </a:solidFill>
                <a:latin typeface="Trebuchet MS"/>
                <a:cs typeface="Trebuchet MS"/>
              </a:rPr>
              <a:t>2.</a:t>
            </a:r>
            <a:r>
              <a:rPr sz="950" b="1" spc="-35" dirty="0">
                <a:solidFill>
                  <a:srgbClr val="333333"/>
                </a:solidFill>
                <a:latin typeface="Trebuchet MS"/>
                <a:cs typeface="Trebuchet MS"/>
              </a:rPr>
              <a:t> </a:t>
            </a:r>
            <a:r>
              <a:rPr sz="950" b="1" spc="75" dirty="0">
                <a:solidFill>
                  <a:srgbClr val="333333"/>
                </a:solidFill>
                <a:latin typeface="Trebuchet MS"/>
                <a:cs typeface="Trebuchet MS"/>
              </a:rPr>
              <a:t>RAID</a:t>
            </a:r>
            <a:r>
              <a:rPr sz="950" b="1" spc="-35" dirty="0">
                <a:solidFill>
                  <a:srgbClr val="333333"/>
                </a:solidFill>
                <a:latin typeface="Trebuchet MS"/>
                <a:cs typeface="Trebuchet MS"/>
              </a:rPr>
              <a:t> </a:t>
            </a:r>
            <a:r>
              <a:rPr sz="950" b="1" dirty="0">
                <a:solidFill>
                  <a:srgbClr val="333333"/>
                </a:solidFill>
                <a:latin typeface="Trebuchet MS"/>
                <a:cs typeface="Trebuchet MS"/>
              </a:rPr>
              <a:t>1</a:t>
            </a:r>
            <a:endParaRPr sz="950">
              <a:latin typeface="Trebuchet MS"/>
              <a:cs typeface="Trebuchet MS"/>
            </a:endParaRPr>
          </a:p>
          <a:p>
            <a:pPr marL="12700" marR="62230" algn="just">
              <a:lnSpc>
                <a:spcPct val="131600"/>
              </a:lnSpc>
              <a:spcBef>
                <a:spcPts val="825"/>
              </a:spcBef>
            </a:pPr>
            <a:r>
              <a:rPr sz="950" spc="25" dirty="0">
                <a:solidFill>
                  <a:srgbClr val="333333"/>
                </a:solidFill>
                <a:latin typeface="微软雅黑"/>
                <a:cs typeface="微软雅黑"/>
              </a:rPr>
              <a:t>尽管</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技术提升了硬盘设备的读写速度，但是它是将数据依次写入到各个物理硬盘中，也就是说， 它的数据是分开存放的，其中任何一块硬盘发生故障都会损坏整个系统的数据。因此，如果生产环境对 硬盘设备的读写速度没有要求，而是希望增加数据的安全性时，就需要用到</a:t>
            </a:r>
            <a:r>
              <a:rPr sz="950" spc="60" dirty="0">
                <a:solidFill>
                  <a:srgbClr val="333333"/>
                </a:solidFill>
                <a:latin typeface="Trebuchet MS"/>
                <a:cs typeface="Trebuchet MS"/>
              </a:rPr>
              <a:t>RAID</a:t>
            </a:r>
            <a:r>
              <a:rPr sz="950" spc="-40"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技术了。</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在图</a:t>
            </a:r>
            <a:r>
              <a:rPr sz="950" spc="25" dirty="0">
                <a:solidFill>
                  <a:srgbClr val="333333"/>
                </a:solidFill>
                <a:latin typeface="Trebuchet MS"/>
                <a:cs typeface="Trebuchet MS"/>
              </a:rPr>
              <a:t>7-2</a:t>
            </a:r>
            <a:r>
              <a:rPr sz="950" spc="25" dirty="0">
                <a:solidFill>
                  <a:srgbClr val="333333"/>
                </a:solidFill>
                <a:latin typeface="微软雅黑"/>
                <a:cs typeface="微软雅黑"/>
              </a:rPr>
              <a:t>所示的</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1</a:t>
            </a:r>
            <a:r>
              <a:rPr sz="950" spc="20" dirty="0">
                <a:solidFill>
                  <a:srgbClr val="333333"/>
                </a:solidFill>
                <a:latin typeface="微软雅黑"/>
                <a:cs typeface="微软雅黑"/>
              </a:rPr>
              <a:t>技术示意图中可以看到，它是把两块以上的硬盘设备进行绑定，在写入数据时，是 </a:t>
            </a:r>
            <a:r>
              <a:rPr sz="950" spc="25" dirty="0">
                <a:solidFill>
                  <a:srgbClr val="333333"/>
                </a:solidFill>
                <a:latin typeface="微软雅黑"/>
                <a:cs typeface="微软雅黑"/>
              </a:rPr>
              <a:t>将数据同时写入到多块硬盘设备上（可以将其视为数据的镜像或备份）。当其中某一块硬盘发生故障</a:t>
            </a:r>
            <a:endParaRPr sz="950">
              <a:latin typeface="微软雅黑"/>
              <a:cs typeface="微软雅黑"/>
            </a:endParaRPr>
          </a:p>
          <a:p>
            <a:pPr marL="12700">
              <a:lnSpc>
                <a:spcPct val="100000"/>
              </a:lnSpc>
              <a:spcBef>
                <a:spcPts val="360"/>
              </a:spcBef>
            </a:pPr>
            <a:r>
              <a:rPr sz="950" spc="25" dirty="0">
                <a:solidFill>
                  <a:srgbClr val="333333"/>
                </a:solidFill>
                <a:latin typeface="微软雅黑"/>
                <a:cs typeface="微软雅黑"/>
              </a:rPr>
              <a:t>后，一般会立即自动以热交换的方式来恢复数据的正常使用。</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59</a:t>
            </a:fld>
            <a:endParaRPr sz="800">
              <a:latin typeface="小哥哥网恋吗"/>
              <a:cs typeface="小哥哥网恋吗"/>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297"/>
          <a:ext cx="5678805" cy="2514600"/>
        </p:xfrm>
        <a:graphic>
          <a:graphicData uri="http://schemas.openxmlformats.org/drawingml/2006/table">
            <a:tbl>
              <a:tblPr firstRow="1" bandRow="1">
                <a:tableStyleId>{2D5ABB26-0587-4C30-8999-92F81FD0307C}</a:tableStyleId>
              </a:tblPr>
              <a:tblGrid>
                <a:gridCol w="838835">
                  <a:extLst>
                    <a:ext uri="{9D8B030D-6E8A-4147-A177-3AD203B41FA5}">
                      <a16:colId xmlns:a16="http://schemas.microsoft.com/office/drawing/2014/main" val="20000"/>
                    </a:ext>
                  </a:extLst>
                </a:gridCol>
                <a:gridCol w="483997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15" dirty="0">
                          <a:solidFill>
                            <a:srgbClr val="333333"/>
                          </a:solidFill>
                          <a:latin typeface="Trebuchet MS"/>
                          <a:cs typeface="Trebuchet MS"/>
                        </a:rPr>
                        <a:t>-d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指定用户的家目录（默认为</a:t>
                      </a:r>
                      <a:r>
                        <a:rPr sz="950" dirty="0">
                          <a:solidFill>
                            <a:srgbClr val="333333"/>
                          </a:solidFill>
                          <a:latin typeface="Trebuchet MS"/>
                          <a:cs typeface="Trebuchet MS"/>
                        </a:rPr>
                        <a:t>/home/username</a:t>
                      </a:r>
                      <a:r>
                        <a:rPr sz="950" dirty="0">
                          <a:solidFill>
                            <a:srgbClr val="333333"/>
                          </a:solidFill>
                          <a:latin typeface="微软雅黑"/>
                          <a:cs typeface="微软雅黑"/>
                        </a:rPr>
                        <a:t>）</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 dirty="0">
                          <a:solidFill>
                            <a:srgbClr val="333333"/>
                          </a:solidFill>
                          <a:latin typeface="Trebuchet MS"/>
                          <a:cs typeface="Trebuchet MS"/>
                        </a:rPr>
                        <a:t>-e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账户的到期时间，格式为</a:t>
                      </a:r>
                      <a:r>
                        <a:rPr sz="950" dirty="0">
                          <a:solidFill>
                            <a:srgbClr val="333333"/>
                          </a:solidFill>
                          <a:latin typeface="Trebuchet MS"/>
                          <a:cs typeface="Trebuchet MS"/>
                        </a:rPr>
                        <a:t>YYYY-MM-DD.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20" dirty="0">
                          <a:solidFill>
                            <a:srgbClr val="333333"/>
                          </a:solidFill>
                          <a:latin typeface="Trebuchet MS"/>
                          <a:cs typeface="Trebuchet MS"/>
                        </a:rPr>
                        <a:t>-u</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指定该用户的默认</a:t>
                      </a:r>
                      <a:r>
                        <a:rPr sz="950" dirty="0">
                          <a:solidFill>
                            <a:srgbClr val="333333"/>
                          </a:solidFill>
                          <a:latin typeface="Trebuchet MS"/>
                          <a:cs typeface="Trebuchet MS"/>
                        </a:rPr>
                        <a:t>UID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0" dirty="0">
                          <a:solidFill>
                            <a:srgbClr val="333333"/>
                          </a:solidFill>
                          <a:latin typeface="Trebuchet MS"/>
                          <a:cs typeface="Trebuchet MS"/>
                        </a:rPr>
                        <a:t>-g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指定一个初始的用户基本组（必须已存在）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5" dirty="0">
                          <a:solidFill>
                            <a:srgbClr val="333333"/>
                          </a:solidFill>
                          <a:latin typeface="Trebuchet MS"/>
                          <a:cs typeface="Trebuchet MS"/>
                        </a:rPr>
                        <a:t>-G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指定一个或多个扩展用户组</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45" dirty="0">
                          <a:solidFill>
                            <a:srgbClr val="333333"/>
                          </a:solidFill>
                          <a:latin typeface="Trebuchet MS"/>
                          <a:cs typeface="Trebuchet MS"/>
                        </a:rPr>
                        <a:t>-N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不创建与用户同名的基本用户组</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20" dirty="0">
                          <a:solidFill>
                            <a:srgbClr val="333333"/>
                          </a:solidFill>
                          <a:latin typeface="Trebuchet MS"/>
                          <a:cs typeface="Trebuchet MS"/>
                        </a:rPr>
                        <a:t>-s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指定该用户的默认</a:t>
                      </a:r>
                      <a:r>
                        <a:rPr sz="950" dirty="0">
                          <a:solidFill>
                            <a:srgbClr val="333333"/>
                          </a:solidFill>
                          <a:latin typeface="Trebuchet MS"/>
                          <a:cs typeface="Trebuchet MS"/>
                        </a:rPr>
                        <a:t>Shell</a:t>
                      </a:r>
                      <a:r>
                        <a:rPr sz="950" dirty="0">
                          <a:solidFill>
                            <a:srgbClr val="333333"/>
                          </a:solidFill>
                          <a:latin typeface="微软雅黑"/>
                          <a:cs typeface="微软雅黑"/>
                        </a:rPr>
                        <a:t>解释器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bl>
          </a:graphicData>
        </a:graphic>
      </p:graphicFrame>
      <p:grpSp>
        <p:nvGrpSpPr>
          <p:cNvPr id="3" name="object 3"/>
          <p:cNvGrpSpPr/>
          <p:nvPr/>
        </p:nvGrpSpPr>
        <p:grpSpPr>
          <a:xfrm>
            <a:off x="959124" y="3665479"/>
            <a:ext cx="5651500" cy="667385"/>
            <a:chOff x="959124" y="3665479"/>
            <a:chExt cx="5651500" cy="667385"/>
          </a:xfrm>
        </p:grpSpPr>
        <p:sp>
          <p:nvSpPr>
            <p:cNvPr id="4" name="object 4"/>
            <p:cNvSpPr/>
            <p:nvPr/>
          </p:nvSpPr>
          <p:spPr>
            <a:xfrm>
              <a:off x="963889" y="3670244"/>
              <a:ext cx="5641975" cy="657860"/>
            </a:xfrm>
            <a:custGeom>
              <a:avLst/>
              <a:gdLst/>
              <a:ahLst/>
              <a:cxnLst/>
              <a:rect l="l" t="t" r="r" b="b"/>
              <a:pathLst>
                <a:path w="5641975" h="657860">
                  <a:moveTo>
                    <a:pt x="5620752" y="657530"/>
                  </a:moveTo>
                  <a:lnTo>
                    <a:pt x="20659" y="657530"/>
                  </a:lnTo>
                  <a:lnTo>
                    <a:pt x="17629" y="656920"/>
                  </a:lnTo>
                  <a:lnTo>
                    <a:pt x="0" y="636861"/>
                  </a:lnTo>
                  <a:lnTo>
                    <a:pt x="0" y="633706"/>
                  </a:lnTo>
                  <a:lnTo>
                    <a:pt x="0" y="20659"/>
                  </a:lnTo>
                  <a:lnTo>
                    <a:pt x="20659" y="0"/>
                  </a:lnTo>
                  <a:lnTo>
                    <a:pt x="5620752" y="0"/>
                  </a:lnTo>
                  <a:lnTo>
                    <a:pt x="5641421" y="20659"/>
                  </a:lnTo>
                  <a:lnTo>
                    <a:pt x="5641421" y="636861"/>
                  </a:lnTo>
                  <a:lnTo>
                    <a:pt x="5623792" y="656920"/>
                  </a:lnTo>
                  <a:lnTo>
                    <a:pt x="5620752" y="657530"/>
                  </a:lnTo>
                  <a:close/>
                </a:path>
              </a:pathLst>
            </a:custGeom>
            <a:solidFill>
              <a:srgbClr val="F8F8F8"/>
            </a:solidFill>
          </p:spPr>
          <p:txBody>
            <a:bodyPr wrap="square" lIns="0" tIns="0" rIns="0" bIns="0" rtlCol="0"/>
            <a:lstStyle/>
            <a:p>
              <a:endParaRPr/>
            </a:p>
          </p:txBody>
        </p:sp>
        <p:sp>
          <p:nvSpPr>
            <p:cNvPr id="5" name="object 5"/>
            <p:cNvSpPr/>
            <p:nvPr/>
          </p:nvSpPr>
          <p:spPr>
            <a:xfrm>
              <a:off x="963889" y="3670244"/>
              <a:ext cx="5641975" cy="657860"/>
            </a:xfrm>
            <a:custGeom>
              <a:avLst/>
              <a:gdLst/>
              <a:ahLst/>
              <a:cxnLst/>
              <a:rect l="l" t="t" r="r" b="b"/>
              <a:pathLst>
                <a:path w="5641975" h="657860">
                  <a:moveTo>
                    <a:pt x="0" y="633706"/>
                  </a:moveTo>
                  <a:lnTo>
                    <a:pt x="0" y="23823"/>
                  </a:lnTo>
                  <a:lnTo>
                    <a:pt x="0" y="20659"/>
                  </a:lnTo>
                  <a:lnTo>
                    <a:pt x="600" y="17619"/>
                  </a:lnTo>
                  <a:lnTo>
                    <a:pt x="1810" y="14694"/>
                  </a:lnTo>
                  <a:lnTo>
                    <a:pt x="3020" y="11778"/>
                  </a:lnTo>
                  <a:lnTo>
                    <a:pt x="4745" y="9205"/>
                  </a:lnTo>
                  <a:lnTo>
                    <a:pt x="6975" y="6975"/>
                  </a:lnTo>
                  <a:lnTo>
                    <a:pt x="9214" y="4736"/>
                  </a:lnTo>
                  <a:lnTo>
                    <a:pt x="11787" y="3011"/>
                  </a:lnTo>
                  <a:lnTo>
                    <a:pt x="14703" y="1801"/>
                  </a:lnTo>
                  <a:lnTo>
                    <a:pt x="17629" y="600"/>
                  </a:lnTo>
                  <a:lnTo>
                    <a:pt x="20659" y="0"/>
                  </a:lnTo>
                  <a:lnTo>
                    <a:pt x="23823" y="0"/>
                  </a:lnTo>
                  <a:lnTo>
                    <a:pt x="5617597" y="0"/>
                  </a:lnTo>
                  <a:lnTo>
                    <a:pt x="5620752" y="0"/>
                  </a:lnTo>
                  <a:lnTo>
                    <a:pt x="5623792" y="600"/>
                  </a:lnTo>
                  <a:lnTo>
                    <a:pt x="5641421" y="20659"/>
                  </a:lnTo>
                  <a:lnTo>
                    <a:pt x="5641421" y="23823"/>
                  </a:lnTo>
                  <a:lnTo>
                    <a:pt x="5641421" y="633706"/>
                  </a:lnTo>
                  <a:lnTo>
                    <a:pt x="5641421" y="636861"/>
                  </a:lnTo>
                  <a:lnTo>
                    <a:pt x="5640821" y="639891"/>
                  </a:lnTo>
                  <a:lnTo>
                    <a:pt x="5620752" y="657530"/>
                  </a:lnTo>
                  <a:lnTo>
                    <a:pt x="5617597" y="657530"/>
                  </a:lnTo>
                  <a:lnTo>
                    <a:pt x="23823" y="657530"/>
                  </a:lnTo>
                  <a:lnTo>
                    <a:pt x="20659" y="657530"/>
                  </a:lnTo>
                  <a:lnTo>
                    <a:pt x="17629" y="656920"/>
                  </a:lnTo>
                  <a:lnTo>
                    <a:pt x="0" y="636861"/>
                  </a:lnTo>
                  <a:lnTo>
                    <a:pt x="0" y="63370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3751247"/>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5190188"/>
            <a:ext cx="5651500" cy="667385"/>
            <a:chOff x="959124" y="5190188"/>
            <a:chExt cx="5651500" cy="667385"/>
          </a:xfrm>
        </p:grpSpPr>
        <p:sp>
          <p:nvSpPr>
            <p:cNvPr id="8" name="object 8"/>
            <p:cNvSpPr/>
            <p:nvPr/>
          </p:nvSpPr>
          <p:spPr>
            <a:xfrm>
              <a:off x="963889" y="5194952"/>
              <a:ext cx="5641975" cy="657860"/>
            </a:xfrm>
            <a:custGeom>
              <a:avLst/>
              <a:gdLst/>
              <a:ahLst/>
              <a:cxnLst/>
              <a:rect l="l" t="t" r="r" b="b"/>
              <a:pathLst>
                <a:path w="5641975" h="657860">
                  <a:moveTo>
                    <a:pt x="5620752" y="657530"/>
                  </a:moveTo>
                  <a:lnTo>
                    <a:pt x="20659" y="657530"/>
                  </a:lnTo>
                  <a:lnTo>
                    <a:pt x="17629" y="656920"/>
                  </a:lnTo>
                  <a:lnTo>
                    <a:pt x="0" y="636861"/>
                  </a:lnTo>
                  <a:lnTo>
                    <a:pt x="0" y="633706"/>
                  </a:lnTo>
                  <a:lnTo>
                    <a:pt x="0" y="20659"/>
                  </a:lnTo>
                  <a:lnTo>
                    <a:pt x="20659" y="0"/>
                  </a:lnTo>
                  <a:lnTo>
                    <a:pt x="5620752" y="0"/>
                  </a:lnTo>
                  <a:lnTo>
                    <a:pt x="5641421" y="20659"/>
                  </a:lnTo>
                  <a:lnTo>
                    <a:pt x="5641421" y="636861"/>
                  </a:lnTo>
                  <a:lnTo>
                    <a:pt x="5623792" y="656920"/>
                  </a:lnTo>
                  <a:lnTo>
                    <a:pt x="5620752" y="657530"/>
                  </a:lnTo>
                  <a:close/>
                </a:path>
              </a:pathLst>
            </a:custGeom>
            <a:solidFill>
              <a:srgbClr val="F8F8F8"/>
            </a:solidFill>
          </p:spPr>
          <p:txBody>
            <a:bodyPr wrap="square" lIns="0" tIns="0" rIns="0" bIns="0" rtlCol="0"/>
            <a:lstStyle/>
            <a:p>
              <a:endParaRPr/>
            </a:p>
          </p:txBody>
        </p:sp>
        <p:sp>
          <p:nvSpPr>
            <p:cNvPr id="9" name="object 9"/>
            <p:cNvSpPr/>
            <p:nvPr/>
          </p:nvSpPr>
          <p:spPr>
            <a:xfrm>
              <a:off x="963889" y="5194952"/>
              <a:ext cx="5641975" cy="657860"/>
            </a:xfrm>
            <a:custGeom>
              <a:avLst/>
              <a:gdLst/>
              <a:ahLst/>
              <a:cxnLst/>
              <a:rect l="l" t="t" r="r" b="b"/>
              <a:pathLst>
                <a:path w="5641975" h="657860">
                  <a:moveTo>
                    <a:pt x="0" y="633706"/>
                  </a:moveTo>
                  <a:lnTo>
                    <a:pt x="0" y="23823"/>
                  </a:lnTo>
                  <a:lnTo>
                    <a:pt x="0" y="20659"/>
                  </a:lnTo>
                  <a:lnTo>
                    <a:pt x="600" y="17619"/>
                  </a:lnTo>
                  <a:lnTo>
                    <a:pt x="1810" y="14694"/>
                  </a:lnTo>
                  <a:lnTo>
                    <a:pt x="3020" y="11778"/>
                  </a:lnTo>
                  <a:lnTo>
                    <a:pt x="4745" y="9205"/>
                  </a:lnTo>
                  <a:lnTo>
                    <a:pt x="6975" y="6975"/>
                  </a:lnTo>
                  <a:lnTo>
                    <a:pt x="9214" y="4736"/>
                  </a:lnTo>
                  <a:lnTo>
                    <a:pt x="11787" y="3011"/>
                  </a:lnTo>
                  <a:lnTo>
                    <a:pt x="14703" y="1810"/>
                  </a:lnTo>
                  <a:lnTo>
                    <a:pt x="17629" y="600"/>
                  </a:lnTo>
                  <a:lnTo>
                    <a:pt x="20659" y="0"/>
                  </a:lnTo>
                  <a:lnTo>
                    <a:pt x="23823" y="0"/>
                  </a:lnTo>
                  <a:lnTo>
                    <a:pt x="5617597" y="0"/>
                  </a:lnTo>
                  <a:lnTo>
                    <a:pt x="5620752" y="0"/>
                  </a:lnTo>
                  <a:lnTo>
                    <a:pt x="5623792" y="600"/>
                  </a:lnTo>
                  <a:lnTo>
                    <a:pt x="5626717" y="1810"/>
                  </a:lnTo>
                  <a:lnTo>
                    <a:pt x="5629633" y="3011"/>
                  </a:lnTo>
                  <a:lnTo>
                    <a:pt x="5641421" y="20659"/>
                  </a:lnTo>
                  <a:lnTo>
                    <a:pt x="5641421" y="23823"/>
                  </a:lnTo>
                  <a:lnTo>
                    <a:pt x="5641421" y="633706"/>
                  </a:lnTo>
                  <a:lnTo>
                    <a:pt x="5641421" y="636861"/>
                  </a:lnTo>
                  <a:lnTo>
                    <a:pt x="5640821" y="639901"/>
                  </a:lnTo>
                  <a:lnTo>
                    <a:pt x="5639610" y="642817"/>
                  </a:lnTo>
                  <a:lnTo>
                    <a:pt x="5638400" y="645733"/>
                  </a:lnTo>
                  <a:lnTo>
                    <a:pt x="5620752" y="657530"/>
                  </a:lnTo>
                  <a:lnTo>
                    <a:pt x="5617597" y="657530"/>
                  </a:lnTo>
                  <a:lnTo>
                    <a:pt x="23823" y="657530"/>
                  </a:lnTo>
                  <a:lnTo>
                    <a:pt x="20659" y="657530"/>
                  </a:lnTo>
                  <a:lnTo>
                    <a:pt x="17629" y="656920"/>
                  </a:lnTo>
                  <a:lnTo>
                    <a:pt x="1810" y="642817"/>
                  </a:lnTo>
                  <a:lnTo>
                    <a:pt x="600" y="639901"/>
                  </a:lnTo>
                  <a:lnTo>
                    <a:pt x="0" y="636861"/>
                  </a:lnTo>
                  <a:lnTo>
                    <a:pt x="0" y="63370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5275955"/>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7582074"/>
            <a:ext cx="5651500" cy="324485"/>
            <a:chOff x="959124" y="7582074"/>
            <a:chExt cx="5651500" cy="324485"/>
          </a:xfrm>
        </p:grpSpPr>
        <p:sp>
          <p:nvSpPr>
            <p:cNvPr id="12" name="object 12"/>
            <p:cNvSpPr/>
            <p:nvPr/>
          </p:nvSpPr>
          <p:spPr>
            <a:xfrm>
              <a:off x="963889" y="7586839"/>
              <a:ext cx="5641975" cy="314960"/>
            </a:xfrm>
            <a:custGeom>
              <a:avLst/>
              <a:gdLst/>
              <a:ahLst/>
              <a:cxnLst/>
              <a:rect l="l" t="t" r="r" b="b"/>
              <a:pathLst>
                <a:path w="5641975" h="314959">
                  <a:moveTo>
                    <a:pt x="5620752" y="314471"/>
                  </a:moveTo>
                  <a:lnTo>
                    <a:pt x="20659" y="314471"/>
                  </a:lnTo>
                  <a:lnTo>
                    <a:pt x="17629" y="313861"/>
                  </a:lnTo>
                  <a:lnTo>
                    <a:pt x="0" y="293801"/>
                  </a:lnTo>
                  <a:lnTo>
                    <a:pt x="0" y="290647"/>
                  </a:lnTo>
                  <a:lnTo>
                    <a:pt x="0" y="20659"/>
                  </a:lnTo>
                  <a:lnTo>
                    <a:pt x="20659" y="0"/>
                  </a:lnTo>
                  <a:lnTo>
                    <a:pt x="5620752" y="0"/>
                  </a:lnTo>
                  <a:lnTo>
                    <a:pt x="5641421" y="20659"/>
                  </a:lnTo>
                  <a:lnTo>
                    <a:pt x="5641421" y="293801"/>
                  </a:lnTo>
                  <a:lnTo>
                    <a:pt x="5623792" y="313861"/>
                  </a:lnTo>
                  <a:lnTo>
                    <a:pt x="5620752" y="314471"/>
                  </a:lnTo>
                  <a:close/>
                </a:path>
              </a:pathLst>
            </a:custGeom>
            <a:solidFill>
              <a:srgbClr val="F8F8F8"/>
            </a:solidFill>
          </p:spPr>
          <p:txBody>
            <a:bodyPr wrap="square" lIns="0" tIns="0" rIns="0" bIns="0" rtlCol="0"/>
            <a:lstStyle/>
            <a:p>
              <a:endParaRPr/>
            </a:p>
          </p:txBody>
        </p:sp>
        <p:sp>
          <p:nvSpPr>
            <p:cNvPr id="13" name="object 13"/>
            <p:cNvSpPr/>
            <p:nvPr/>
          </p:nvSpPr>
          <p:spPr>
            <a:xfrm>
              <a:off x="963889" y="7586839"/>
              <a:ext cx="5641975" cy="314960"/>
            </a:xfrm>
            <a:custGeom>
              <a:avLst/>
              <a:gdLst/>
              <a:ahLst/>
              <a:cxnLst/>
              <a:rect l="l" t="t" r="r" b="b"/>
              <a:pathLst>
                <a:path w="5641975" h="314959">
                  <a:moveTo>
                    <a:pt x="0" y="290647"/>
                  </a:moveTo>
                  <a:lnTo>
                    <a:pt x="0" y="23823"/>
                  </a:lnTo>
                  <a:lnTo>
                    <a:pt x="0" y="20659"/>
                  </a:lnTo>
                  <a:lnTo>
                    <a:pt x="600" y="17619"/>
                  </a:lnTo>
                  <a:lnTo>
                    <a:pt x="1810" y="14703"/>
                  </a:lnTo>
                  <a:lnTo>
                    <a:pt x="3020" y="11778"/>
                  </a:lnTo>
                  <a:lnTo>
                    <a:pt x="4745" y="9205"/>
                  </a:lnTo>
                  <a:lnTo>
                    <a:pt x="6975" y="6975"/>
                  </a:lnTo>
                  <a:lnTo>
                    <a:pt x="9214" y="4736"/>
                  </a:lnTo>
                  <a:lnTo>
                    <a:pt x="11787" y="3011"/>
                  </a:lnTo>
                  <a:lnTo>
                    <a:pt x="14703" y="1810"/>
                  </a:lnTo>
                  <a:lnTo>
                    <a:pt x="17629" y="600"/>
                  </a:lnTo>
                  <a:lnTo>
                    <a:pt x="20659" y="0"/>
                  </a:lnTo>
                  <a:lnTo>
                    <a:pt x="23823" y="0"/>
                  </a:lnTo>
                  <a:lnTo>
                    <a:pt x="5617597" y="0"/>
                  </a:lnTo>
                  <a:lnTo>
                    <a:pt x="5620752" y="0"/>
                  </a:lnTo>
                  <a:lnTo>
                    <a:pt x="5623792" y="600"/>
                  </a:lnTo>
                  <a:lnTo>
                    <a:pt x="5626717" y="1810"/>
                  </a:lnTo>
                  <a:lnTo>
                    <a:pt x="5629633" y="3011"/>
                  </a:lnTo>
                  <a:lnTo>
                    <a:pt x="5641421" y="20659"/>
                  </a:lnTo>
                  <a:lnTo>
                    <a:pt x="5641421" y="23823"/>
                  </a:lnTo>
                  <a:lnTo>
                    <a:pt x="5641421" y="290647"/>
                  </a:lnTo>
                  <a:lnTo>
                    <a:pt x="5641421" y="293801"/>
                  </a:lnTo>
                  <a:lnTo>
                    <a:pt x="5640821" y="296841"/>
                  </a:lnTo>
                  <a:lnTo>
                    <a:pt x="5639610" y="299757"/>
                  </a:lnTo>
                  <a:lnTo>
                    <a:pt x="5638400" y="302673"/>
                  </a:lnTo>
                  <a:lnTo>
                    <a:pt x="5620752" y="314471"/>
                  </a:lnTo>
                  <a:lnTo>
                    <a:pt x="5617597" y="314471"/>
                  </a:lnTo>
                  <a:lnTo>
                    <a:pt x="23823" y="314471"/>
                  </a:lnTo>
                  <a:lnTo>
                    <a:pt x="20659" y="314471"/>
                  </a:lnTo>
                  <a:lnTo>
                    <a:pt x="17629" y="313861"/>
                  </a:lnTo>
                  <a:lnTo>
                    <a:pt x="0" y="293801"/>
                  </a:lnTo>
                  <a:lnTo>
                    <a:pt x="0" y="290647"/>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7667841"/>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3338129"/>
            <a:ext cx="5664835" cy="652081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创建一个名称为</a:t>
            </a:r>
            <a:r>
              <a:rPr sz="950" spc="25" dirty="0">
                <a:solidFill>
                  <a:srgbClr val="333333"/>
                </a:solidFill>
                <a:latin typeface="Trebuchet MS"/>
                <a:cs typeface="Trebuchet MS"/>
              </a:rPr>
              <a:t>linuxcool</a:t>
            </a:r>
            <a:r>
              <a:rPr sz="950" spc="25" dirty="0">
                <a:solidFill>
                  <a:srgbClr val="333333"/>
                </a:solidFill>
                <a:latin typeface="微软雅黑"/>
                <a:cs typeface="微软雅黑"/>
              </a:rPr>
              <a:t>的用户，并使用</a:t>
            </a:r>
            <a:r>
              <a:rPr sz="950" spc="20" dirty="0">
                <a:solidFill>
                  <a:srgbClr val="333333"/>
                </a:solidFill>
                <a:latin typeface="Trebuchet MS"/>
                <a:cs typeface="Trebuchet MS"/>
              </a:rPr>
              <a:t>id</a:t>
            </a:r>
            <a:r>
              <a:rPr sz="950" spc="25" dirty="0">
                <a:solidFill>
                  <a:srgbClr val="333333"/>
                </a:solidFill>
                <a:latin typeface="微软雅黑"/>
                <a:cs typeface="微软雅黑"/>
              </a:rPr>
              <a:t>命令确认信息：</a:t>
            </a:r>
            <a:endParaRPr sz="950">
              <a:latin typeface="微软雅黑"/>
              <a:cs typeface="微软雅黑"/>
            </a:endParaRPr>
          </a:p>
          <a:p>
            <a:pPr>
              <a:lnSpc>
                <a:spcPct val="100000"/>
              </a:lnSpc>
              <a:spcBef>
                <a:spcPts val="45"/>
              </a:spcBef>
            </a:pPr>
            <a:endParaRPr sz="900">
              <a:latin typeface="微软雅黑"/>
              <a:cs typeface="微软雅黑"/>
            </a:endParaRPr>
          </a:p>
          <a:p>
            <a:pPr marL="136525" marR="2967355">
              <a:lnSpc>
                <a:spcPct val="1324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AA5400"/>
                </a:solidFill>
                <a:latin typeface="Lucida Console"/>
                <a:cs typeface="Lucida Console"/>
              </a:rPr>
              <a:t>#</a:t>
            </a:r>
            <a:r>
              <a:rPr sz="850" dirty="0">
                <a:solidFill>
                  <a:srgbClr val="AA5400"/>
                </a:solidFill>
                <a:latin typeface="Lucida Console"/>
                <a:cs typeface="Lucida Console"/>
              </a:rPr>
              <a:t> </a:t>
            </a:r>
            <a:r>
              <a:rPr sz="850" spc="15" dirty="0">
                <a:solidFill>
                  <a:srgbClr val="AA5400"/>
                </a:solidFill>
                <a:latin typeface="Lucida Console"/>
                <a:cs typeface="Lucida Console"/>
              </a:rPr>
              <a:t>useradd</a:t>
            </a:r>
            <a:r>
              <a:rPr sz="850" dirty="0">
                <a:solidFill>
                  <a:srgbClr val="AA5400"/>
                </a:solidFill>
                <a:latin typeface="Lucida Console"/>
                <a:cs typeface="Lucida Console"/>
              </a:rPr>
              <a:t> </a:t>
            </a:r>
            <a:r>
              <a:rPr sz="850" spc="15" dirty="0">
                <a:solidFill>
                  <a:srgbClr val="AA5400"/>
                </a:solidFill>
                <a:latin typeface="Lucida Console"/>
                <a:cs typeface="Lucida Console"/>
              </a:rPr>
              <a:t>linuxcool </a:t>
            </a:r>
            <a:r>
              <a:rPr sz="850" spc="-495" dirty="0">
                <a:solidFill>
                  <a:srgbClr val="AA5400"/>
                </a:solidFill>
                <a:latin typeface="Lucida Console"/>
                <a:cs typeface="Lucida Console"/>
              </a:rPr>
              <a:t> </a:t>
            </a: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AA5400"/>
                </a:solidFill>
                <a:latin typeface="Lucida Console"/>
                <a:cs typeface="Lucida Console"/>
              </a:rPr>
              <a:t>#</a:t>
            </a:r>
            <a:r>
              <a:rPr sz="850" spc="10" dirty="0">
                <a:solidFill>
                  <a:srgbClr val="AA5400"/>
                </a:solidFill>
                <a:latin typeface="Lucida Console"/>
                <a:cs typeface="Lucida Console"/>
              </a:rPr>
              <a:t> </a:t>
            </a:r>
            <a:r>
              <a:rPr sz="850" spc="15" dirty="0">
                <a:solidFill>
                  <a:srgbClr val="AA5400"/>
                </a:solidFill>
                <a:latin typeface="Lucida Console"/>
                <a:cs typeface="Lucida Console"/>
              </a:rPr>
              <a:t>id</a:t>
            </a:r>
            <a:r>
              <a:rPr sz="850" spc="10" dirty="0">
                <a:solidFill>
                  <a:srgbClr val="AA5400"/>
                </a:solidFill>
                <a:latin typeface="Lucida Console"/>
                <a:cs typeface="Lucida Console"/>
              </a:rPr>
              <a:t> </a:t>
            </a:r>
            <a:r>
              <a:rPr sz="850" spc="15" dirty="0">
                <a:solidFill>
                  <a:srgbClr val="AA5400"/>
                </a:solidFill>
                <a:latin typeface="Lucida Console"/>
                <a:cs typeface="Lucida Console"/>
              </a:rPr>
              <a:t>linuxcool</a:t>
            </a:r>
            <a:endParaRPr sz="850">
              <a:latin typeface="Lucida Console"/>
              <a:cs typeface="Lucida Console"/>
            </a:endParaRPr>
          </a:p>
          <a:p>
            <a:pPr marL="136525">
              <a:lnSpc>
                <a:spcPct val="100000"/>
              </a:lnSpc>
              <a:spcBef>
                <a:spcPts val="334"/>
              </a:spcBef>
            </a:pPr>
            <a:r>
              <a:rPr sz="850" spc="15" dirty="0">
                <a:solidFill>
                  <a:srgbClr val="0000FF"/>
                </a:solidFill>
                <a:latin typeface="Lucida Console"/>
                <a:cs typeface="Lucida Console"/>
              </a:rPr>
              <a:t>uid</a:t>
            </a:r>
            <a:r>
              <a:rPr sz="850" spc="15" dirty="0">
                <a:solidFill>
                  <a:srgbClr val="971A1A"/>
                </a:solidFill>
                <a:latin typeface="Lucida Console"/>
                <a:cs typeface="Lucida Console"/>
              </a:rPr>
              <a:t>=</a:t>
            </a:r>
            <a:r>
              <a:rPr sz="850" spc="15" dirty="0">
                <a:solidFill>
                  <a:srgbClr val="116644"/>
                </a:solidFill>
                <a:latin typeface="Lucida Console"/>
                <a:cs typeface="Lucida Console"/>
              </a:rPr>
              <a:t>1001</a:t>
            </a:r>
            <a:r>
              <a:rPr sz="850" spc="15" dirty="0">
                <a:solidFill>
                  <a:srgbClr val="333333"/>
                </a:solidFill>
                <a:latin typeface="Lucida Console"/>
                <a:cs typeface="Lucida Console"/>
              </a:rPr>
              <a:t>(linuxcool)</a:t>
            </a:r>
            <a:r>
              <a:rPr sz="850" dirty="0">
                <a:solidFill>
                  <a:srgbClr val="333333"/>
                </a:solidFill>
                <a:latin typeface="Lucida Console"/>
                <a:cs typeface="Lucida Console"/>
              </a:rPr>
              <a:t> </a:t>
            </a:r>
            <a:r>
              <a:rPr sz="850" spc="15" dirty="0">
                <a:solidFill>
                  <a:srgbClr val="0000FF"/>
                </a:solidFill>
                <a:latin typeface="Lucida Console"/>
                <a:cs typeface="Lucida Console"/>
              </a:rPr>
              <a:t>gid</a:t>
            </a:r>
            <a:r>
              <a:rPr sz="850" spc="15" dirty="0">
                <a:solidFill>
                  <a:srgbClr val="971A1A"/>
                </a:solidFill>
                <a:latin typeface="Lucida Console"/>
                <a:cs typeface="Lucida Console"/>
              </a:rPr>
              <a:t>=</a:t>
            </a:r>
            <a:r>
              <a:rPr sz="850" spc="15" dirty="0">
                <a:solidFill>
                  <a:srgbClr val="116644"/>
                </a:solidFill>
                <a:latin typeface="Lucida Console"/>
                <a:cs typeface="Lucida Console"/>
              </a:rPr>
              <a:t>1001</a:t>
            </a:r>
            <a:r>
              <a:rPr sz="850" spc="15" dirty="0">
                <a:solidFill>
                  <a:srgbClr val="333333"/>
                </a:solidFill>
                <a:latin typeface="Lucida Console"/>
                <a:cs typeface="Lucida Console"/>
              </a:rPr>
              <a:t>(linuxcool)</a:t>
            </a:r>
            <a:r>
              <a:rPr sz="850" dirty="0">
                <a:solidFill>
                  <a:srgbClr val="333333"/>
                </a:solidFill>
                <a:latin typeface="Lucida Console"/>
                <a:cs typeface="Lucida Console"/>
              </a:rPr>
              <a:t> </a:t>
            </a:r>
            <a:r>
              <a:rPr sz="850" spc="15" dirty="0">
                <a:solidFill>
                  <a:srgbClr val="0000FF"/>
                </a:solidFill>
                <a:latin typeface="Lucida Console"/>
                <a:cs typeface="Lucida Console"/>
              </a:rPr>
              <a:t>groups</a:t>
            </a:r>
            <a:r>
              <a:rPr sz="850" spc="15" dirty="0">
                <a:solidFill>
                  <a:srgbClr val="971A1A"/>
                </a:solidFill>
                <a:latin typeface="Lucida Console"/>
                <a:cs typeface="Lucida Console"/>
              </a:rPr>
              <a:t>=</a:t>
            </a:r>
            <a:r>
              <a:rPr sz="850" spc="15" dirty="0">
                <a:solidFill>
                  <a:srgbClr val="116644"/>
                </a:solidFill>
                <a:latin typeface="Lucida Console"/>
                <a:cs typeface="Lucida Console"/>
              </a:rPr>
              <a:t>1001</a:t>
            </a:r>
            <a:r>
              <a:rPr sz="850" spc="15" dirty="0">
                <a:solidFill>
                  <a:srgbClr val="333333"/>
                </a:solidFill>
                <a:latin typeface="Lucida Console"/>
                <a:cs typeface="Lucida Console"/>
              </a:rPr>
              <a:t>(linuxcool)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0795">
              <a:lnSpc>
                <a:spcPct val="131600"/>
              </a:lnSpc>
            </a:pPr>
            <a:r>
              <a:rPr sz="950" spc="25" dirty="0">
                <a:solidFill>
                  <a:srgbClr val="333333"/>
                </a:solidFill>
                <a:latin typeface="微软雅黑"/>
                <a:cs typeface="微软雅黑"/>
              </a:rPr>
              <a:t>下面我们提高难度再创建一个普通用户并指定家目录的路径、用户的</a:t>
            </a:r>
            <a:r>
              <a:rPr sz="950" spc="75" dirty="0">
                <a:solidFill>
                  <a:srgbClr val="333333"/>
                </a:solidFill>
                <a:latin typeface="Trebuchet MS"/>
                <a:cs typeface="Trebuchet MS"/>
              </a:rPr>
              <a:t>UID</a:t>
            </a:r>
            <a:r>
              <a:rPr sz="950" spc="25" dirty="0">
                <a:solidFill>
                  <a:srgbClr val="333333"/>
                </a:solidFill>
                <a:latin typeface="微软雅黑"/>
                <a:cs typeface="微软雅黑"/>
              </a:rPr>
              <a:t>以及</a:t>
            </a:r>
            <a:r>
              <a:rPr sz="950" spc="20" dirty="0">
                <a:solidFill>
                  <a:srgbClr val="333333"/>
                </a:solidFill>
                <a:latin typeface="Trebuchet MS"/>
                <a:cs typeface="Trebuchet MS"/>
              </a:rPr>
              <a:t>Shell</a:t>
            </a:r>
            <a:r>
              <a:rPr sz="950" spc="25" dirty="0">
                <a:solidFill>
                  <a:srgbClr val="333333"/>
                </a:solidFill>
                <a:latin typeface="微软雅黑"/>
                <a:cs typeface="微软雅黑"/>
              </a:rPr>
              <a:t>解释器。在下面的命 令中，请注意</a:t>
            </a:r>
            <a:r>
              <a:rPr sz="950" spc="15" dirty="0">
                <a:solidFill>
                  <a:srgbClr val="333333"/>
                </a:solidFill>
                <a:latin typeface="Trebuchet MS"/>
                <a:cs typeface="Trebuchet MS"/>
              </a:rPr>
              <a:t>/sbin/nologin</a:t>
            </a:r>
            <a:r>
              <a:rPr sz="950" spc="25" dirty="0">
                <a:solidFill>
                  <a:srgbClr val="333333"/>
                </a:solidFill>
                <a:latin typeface="微软雅黑"/>
                <a:cs typeface="微软雅黑"/>
              </a:rPr>
              <a:t>，它是终端解释器中的一员，与</a:t>
            </a:r>
            <a:r>
              <a:rPr sz="950" spc="70" dirty="0">
                <a:solidFill>
                  <a:srgbClr val="333333"/>
                </a:solidFill>
                <a:latin typeface="Trebuchet MS"/>
                <a:cs typeface="Trebuchet MS"/>
              </a:rPr>
              <a:t>Bash</a:t>
            </a:r>
            <a:r>
              <a:rPr sz="950" spc="20" dirty="0">
                <a:solidFill>
                  <a:srgbClr val="333333"/>
                </a:solidFill>
                <a:latin typeface="微软雅黑"/>
                <a:cs typeface="微软雅黑"/>
              </a:rPr>
              <a:t>解释器有着天壤之别。一旦用户的解释 </a:t>
            </a:r>
            <a:r>
              <a:rPr sz="950" spc="25" dirty="0">
                <a:solidFill>
                  <a:srgbClr val="333333"/>
                </a:solidFill>
                <a:latin typeface="微软雅黑"/>
                <a:cs typeface="微软雅黑"/>
              </a:rPr>
              <a:t>器被设置为</a:t>
            </a:r>
            <a:r>
              <a:rPr sz="950" spc="40" dirty="0">
                <a:solidFill>
                  <a:srgbClr val="333333"/>
                </a:solidFill>
                <a:latin typeface="Trebuchet MS"/>
                <a:cs typeface="Trebuchet MS"/>
              </a:rPr>
              <a:t>nologin</a:t>
            </a:r>
            <a:r>
              <a:rPr sz="950" spc="40" dirty="0">
                <a:solidFill>
                  <a:srgbClr val="333333"/>
                </a:solidFill>
                <a:latin typeface="微软雅黑"/>
                <a:cs typeface="微软雅黑"/>
              </a:rPr>
              <a:t>，</a:t>
            </a:r>
            <a:r>
              <a:rPr sz="950" spc="25" dirty="0">
                <a:solidFill>
                  <a:srgbClr val="333333"/>
                </a:solidFill>
                <a:latin typeface="微软雅黑"/>
                <a:cs typeface="微软雅黑"/>
              </a:rPr>
              <a:t>则代表该用户不能登录到系统中：</a:t>
            </a:r>
            <a:endParaRPr sz="950">
              <a:latin typeface="微软雅黑"/>
              <a:cs typeface="微软雅黑"/>
            </a:endParaRPr>
          </a:p>
          <a:p>
            <a:pPr>
              <a:lnSpc>
                <a:spcPct val="100000"/>
              </a:lnSpc>
              <a:spcBef>
                <a:spcPts val="45"/>
              </a:spcBef>
            </a:pPr>
            <a:endParaRPr sz="900">
              <a:latin typeface="微软雅黑"/>
              <a:cs typeface="微软雅黑"/>
            </a:endParaRPr>
          </a:p>
          <a:p>
            <a:pPr marL="136525" marR="280670">
              <a:lnSpc>
                <a:spcPct val="132400"/>
              </a:lnSpc>
            </a:pPr>
            <a:r>
              <a:rPr sz="850" spc="15" dirty="0">
                <a:solidFill>
                  <a:srgbClr val="333333"/>
                </a:solidFill>
                <a:latin typeface="Lucida Console"/>
                <a:cs typeface="Lucida Console"/>
              </a:rPr>
              <a:t>[root@linuxprobe ~]</a:t>
            </a:r>
            <a:r>
              <a:rPr sz="850" spc="15" dirty="0">
                <a:solidFill>
                  <a:srgbClr val="AA5400"/>
                </a:solidFill>
                <a:latin typeface="Lucida Console"/>
                <a:cs typeface="Lucida Console"/>
              </a:rPr>
              <a:t># useradd</a:t>
            </a:r>
            <a:r>
              <a:rPr sz="850" spc="20" dirty="0">
                <a:solidFill>
                  <a:srgbClr val="AA5400"/>
                </a:solidFill>
                <a:latin typeface="Lucida Console"/>
                <a:cs typeface="Lucida Console"/>
              </a:rPr>
              <a:t> </a:t>
            </a:r>
            <a:r>
              <a:rPr sz="850" spc="15" dirty="0">
                <a:solidFill>
                  <a:srgbClr val="AA5400"/>
                </a:solidFill>
                <a:latin typeface="Lucida Console"/>
                <a:cs typeface="Lucida Console"/>
              </a:rPr>
              <a:t>-d /home/linux</a:t>
            </a:r>
            <a:r>
              <a:rPr sz="850" spc="20" dirty="0">
                <a:solidFill>
                  <a:srgbClr val="AA5400"/>
                </a:solidFill>
                <a:latin typeface="Lucida Console"/>
                <a:cs typeface="Lucida Console"/>
              </a:rPr>
              <a:t> </a:t>
            </a:r>
            <a:r>
              <a:rPr sz="850" spc="15" dirty="0">
                <a:solidFill>
                  <a:srgbClr val="AA5400"/>
                </a:solidFill>
                <a:latin typeface="Lucida Console"/>
                <a:cs typeface="Lucida Console"/>
              </a:rPr>
              <a:t>-u 8888 -s</a:t>
            </a:r>
            <a:r>
              <a:rPr sz="850" spc="20" dirty="0">
                <a:solidFill>
                  <a:srgbClr val="AA5400"/>
                </a:solidFill>
                <a:latin typeface="Lucida Console"/>
                <a:cs typeface="Lucida Console"/>
              </a:rPr>
              <a:t> </a:t>
            </a:r>
            <a:r>
              <a:rPr sz="850" spc="15" dirty="0">
                <a:solidFill>
                  <a:srgbClr val="AA5400"/>
                </a:solidFill>
                <a:latin typeface="Lucida Console"/>
                <a:cs typeface="Lucida Console"/>
              </a:rPr>
              <a:t>/sbin/nologin linuxdown </a:t>
            </a:r>
            <a:r>
              <a:rPr sz="850" spc="-495" dirty="0">
                <a:solidFill>
                  <a:srgbClr val="AA5400"/>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AA5400"/>
                </a:solidFill>
                <a:latin typeface="Lucida Console"/>
                <a:cs typeface="Lucida Console"/>
              </a:rPr>
              <a:t># id linuxdown</a:t>
            </a:r>
            <a:endParaRPr sz="850">
              <a:latin typeface="Lucida Console"/>
              <a:cs typeface="Lucida Console"/>
            </a:endParaRPr>
          </a:p>
          <a:p>
            <a:pPr marL="136525">
              <a:lnSpc>
                <a:spcPct val="100000"/>
              </a:lnSpc>
              <a:spcBef>
                <a:spcPts val="330"/>
              </a:spcBef>
            </a:pPr>
            <a:r>
              <a:rPr sz="850" spc="15" dirty="0">
                <a:solidFill>
                  <a:srgbClr val="0000FF"/>
                </a:solidFill>
                <a:latin typeface="Lucida Console"/>
                <a:cs typeface="Lucida Console"/>
              </a:rPr>
              <a:t>uid</a:t>
            </a:r>
            <a:r>
              <a:rPr sz="850" spc="15" dirty="0">
                <a:solidFill>
                  <a:srgbClr val="971A1A"/>
                </a:solidFill>
                <a:latin typeface="Lucida Console"/>
                <a:cs typeface="Lucida Console"/>
              </a:rPr>
              <a:t>=</a:t>
            </a:r>
            <a:r>
              <a:rPr sz="850" spc="15" dirty="0">
                <a:solidFill>
                  <a:srgbClr val="116644"/>
                </a:solidFill>
                <a:latin typeface="Lucida Console"/>
                <a:cs typeface="Lucida Console"/>
              </a:rPr>
              <a:t>8888</a:t>
            </a:r>
            <a:r>
              <a:rPr sz="850" spc="15" dirty="0">
                <a:solidFill>
                  <a:srgbClr val="333333"/>
                </a:solidFill>
                <a:latin typeface="Lucida Console"/>
                <a:cs typeface="Lucida Console"/>
              </a:rPr>
              <a:t>(linuxdown)</a:t>
            </a:r>
            <a:r>
              <a:rPr sz="850" dirty="0">
                <a:solidFill>
                  <a:srgbClr val="333333"/>
                </a:solidFill>
                <a:latin typeface="Lucida Console"/>
                <a:cs typeface="Lucida Console"/>
              </a:rPr>
              <a:t> </a:t>
            </a:r>
            <a:r>
              <a:rPr sz="850" spc="15" dirty="0">
                <a:solidFill>
                  <a:srgbClr val="0000FF"/>
                </a:solidFill>
                <a:latin typeface="Lucida Console"/>
                <a:cs typeface="Lucida Console"/>
              </a:rPr>
              <a:t>gid</a:t>
            </a:r>
            <a:r>
              <a:rPr sz="850" spc="15" dirty="0">
                <a:solidFill>
                  <a:srgbClr val="971A1A"/>
                </a:solidFill>
                <a:latin typeface="Lucida Console"/>
                <a:cs typeface="Lucida Console"/>
              </a:rPr>
              <a:t>=</a:t>
            </a:r>
            <a:r>
              <a:rPr sz="850" spc="15" dirty="0">
                <a:solidFill>
                  <a:srgbClr val="116644"/>
                </a:solidFill>
                <a:latin typeface="Lucida Console"/>
                <a:cs typeface="Lucida Console"/>
              </a:rPr>
              <a:t>8888</a:t>
            </a:r>
            <a:r>
              <a:rPr sz="850" spc="15" dirty="0">
                <a:solidFill>
                  <a:srgbClr val="333333"/>
                </a:solidFill>
                <a:latin typeface="Lucida Console"/>
                <a:cs typeface="Lucida Console"/>
              </a:rPr>
              <a:t>(linuxdown)</a:t>
            </a:r>
            <a:r>
              <a:rPr sz="850" dirty="0">
                <a:solidFill>
                  <a:srgbClr val="333333"/>
                </a:solidFill>
                <a:latin typeface="Lucida Console"/>
                <a:cs typeface="Lucida Console"/>
              </a:rPr>
              <a:t> </a:t>
            </a:r>
            <a:r>
              <a:rPr sz="850" spc="15" dirty="0">
                <a:solidFill>
                  <a:srgbClr val="0000FF"/>
                </a:solidFill>
                <a:latin typeface="Lucida Console"/>
                <a:cs typeface="Lucida Console"/>
              </a:rPr>
              <a:t>groups</a:t>
            </a:r>
            <a:r>
              <a:rPr sz="850" spc="15" dirty="0">
                <a:solidFill>
                  <a:srgbClr val="971A1A"/>
                </a:solidFill>
                <a:latin typeface="Lucida Console"/>
                <a:cs typeface="Lucida Console"/>
              </a:rPr>
              <a:t>=</a:t>
            </a:r>
            <a:r>
              <a:rPr sz="850" spc="15" dirty="0">
                <a:solidFill>
                  <a:srgbClr val="116644"/>
                </a:solidFill>
                <a:latin typeface="Lucida Console"/>
                <a:cs typeface="Lucida Console"/>
              </a:rPr>
              <a:t>8888</a:t>
            </a:r>
            <a:r>
              <a:rPr sz="850" spc="15" dirty="0">
                <a:solidFill>
                  <a:srgbClr val="333333"/>
                </a:solidFill>
                <a:latin typeface="Lucida Console"/>
                <a:cs typeface="Lucida Console"/>
              </a:rPr>
              <a:t>(linuxdown)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82880" indent="-170815">
              <a:lnSpc>
                <a:spcPct val="100000"/>
              </a:lnSpc>
              <a:buAutoNum type="arabicPeriod" startAt="3"/>
              <a:tabLst>
                <a:tab pos="183515" algn="l"/>
              </a:tabLst>
            </a:pPr>
            <a:r>
              <a:rPr sz="950" b="1" spc="65" dirty="0">
                <a:solidFill>
                  <a:srgbClr val="333333"/>
                </a:solidFill>
                <a:latin typeface="Trebuchet MS"/>
                <a:cs typeface="Trebuchet MS"/>
              </a:rPr>
              <a:t>groupadd</a:t>
            </a:r>
            <a:r>
              <a:rPr sz="950" b="1" spc="25" dirty="0">
                <a:solidFill>
                  <a:srgbClr val="333333"/>
                </a:solidFill>
                <a:latin typeface="微软雅黑"/>
                <a:cs typeface="微软雅黑"/>
              </a:rPr>
              <a:t>命令</a:t>
            </a:r>
            <a:endParaRPr sz="950">
              <a:latin typeface="微软雅黑"/>
              <a:cs typeface="微软雅黑"/>
            </a:endParaRPr>
          </a:p>
          <a:p>
            <a:pPr marL="12700">
              <a:lnSpc>
                <a:spcPct val="100000"/>
              </a:lnSpc>
              <a:spcBef>
                <a:spcPts val="1110"/>
              </a:spcBef>
            </a:pPr>
            <a:r>
              <a:rPr sz="950" spc="60" dirty="0">
                <a:solidFill>
                  <a:srgbClr val="333333"/>
                </a:solidFill>
                <a:latin typeface="Trebuchet MS"/>
                <a:cs typeface="Trebuchet MS"/>
              </a:rPr>
              <a:t>groupadd</a:t>
            </a:r>
            <a:r>
              <a:rPr sz="950" spc="25" dirty="0">
                <a:solidFill>
                  <a:srgbClr val="333333"/>
                </a:solidFill>
                <a:latin typeface="微软雅黑"/>
                <a:cs typeface="微软雅黑"/>
              </a:rPr>
              <a:t>命令用于创建新的用户组，语法格式为：</a:t>
            </a:r>
            <a:r>
              <a:rPr sz="950" spc="35" dirty="0">
                <a:solidFill>
                  <a:srgbClr val="333333"/>
                </a:solidFill>
                <a:latin typeface="Trebuchet MS"/>
                <a:cs typeface="Trebuchet MS"/>
              </a:rPr>
              <a:t>“groupadd</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群组名</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69850" algn="just">
              <a:lnSpc>
                <a:spcPct val="131600"/>
              </a:lnSpc>
              <a:spcBef>
                <a:spcPts val="825"/>
              </a:spcBef>
            </a:pPr>
            <a:r>
              <a:rPr sz="950" spc="25" dirty="0">
                <a:solidFill>
                  <a:srgbClr val="333333"/>
                </a:solidFill>
                <a:latin typeface="微软雅黑"/>
                <a:cs typeface="微软雅黑"/>
              </a:rPr>
              <a:t>为了能够更加高效地指派系统中各个用户的权限，在工作中常常会把几个用户加入到同一个组里面，这 样便可以针对一类用户统一安排权限。例如工作中成立一个部门组，有新的同事加入时就把他的账号添 加到部门组中，权限自动就跟其他人一模一样了，省去了一系列繁琐的操作。</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创建用户组的步骤非常简单，例如使用如下命令创建一个用户组</a:t>
            </a:r>
            <a:r>
              <a:rPr sz="950" spc="55" dirty="0">
                <a:solidFill>
                  <a:srgbClr val="333333"/>
                </a:solidFill>
                <a:latin typeface="Trebuchet MS"/>
                <a:cs typeface="Trebuchet MS"/>
              </a:rPr>
              <a:t>ronny</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AA5400"/>
                </a:solidFill>
                <a:latin typeface="Lucida Console"/>
                <a:cs typeface="Lucida Console"/>
              </a:rPr>
              <a:t>#</a:t>
            </a:r>
            <a:r>
              <a:rPr sz="850" dirty="0">
                <a:solidFill>
                  <a:srgbClr val="AA5400"/>
                </a:solidFill>
                <a:latin typeface="Lucida Console"/>
                <a:cs typeface="Lucida Console"/>
              </a:rPr>
              <a:t> </a:t>
            </a:r>
            <a:r>
              <a:rPr sz="850" spc="15" dirty="0">
                <a:solidFill>
                  <a:srgbClr val="AA5400"/>
                </a:solidFill>
                <a:latin typeface="Lucida Console"/>
                <a:cs typeface="Lucida Console"/>
              </a:rPr>
              <a:t>groupadd</a:t>
            </a:r>
            <a:r>
              <a:rPr sz="850" dirty="0">
                <a:solidFill>
                  <a:srgbClr val="AA5400"/>
                </a:solidFill>
                <a:latin typeface="Lucida Console"/>
                <a:cs typeface="Lucida Console"/>
              </a:rPr>
              <a:t> </a:t>
            </a:r>
            <a:r>
              <a:rPr sz="850" spc="15" dirty="0">
                <a:solidFill>
                  <a:srgbClr val="AA5400"/>
                </a:solidFill>
                <a:latin typeface="Lucida Console"/>
                <a:cs typeface="Lucida Console"/>
              </a:rPr>
              <a:t>ronny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82880" indent="-170815">
              <a:lnSpc>
                <a:spcPct val="100000"/>
              </a:lnSpc>
              <a:buAutoNum type="arabicPeriod" startAt="4"/>
              <a:tabLst>
                <a:tab pos="183515" algn="l"/>
              </a:tabLst>
            </a:pPr>
            <a:r>
              <a:rPr sz="950" b="1" spc="70" dirty="0">
                <a:solidFill>
                  <a:srgbClr val="333333"/>
                </a:solidFill>
                <a:latin typeface="Trebuchet MS"/>
                <a:cs typeface="Trebuchet MS"/>
              </a:rPr>
              <a:t>usermod</a:t>
            </a:r>
            <a:r>
              <a:rPr sz="950" b="1" spc="25" dirty="0">
                <a:solidFill>
                  <a:srgbClr val="333333"/>
                </a:solidFill>
                <a:latin typeface="微软雅黑"/>
                <a:cs typeface="微软雅黑"/>
              </a:rPr>
              <a:t>命令</a:t>
            </a:r>
            <a:endParaRPr sz="950">
              <a:latin typeface="微软雅黑"/>
              <a:cs typeface="微软雅黑"/>
            </a:endParaRPr>
          </a:p>
          <a:p>
            <a:pPr marL="12700" marR="12065" algn="just">
              <a:lnSpc>
                <a:spcPct val="131600"/>
              </a:lnSpc>
              <a:spcBef>
                <a:spcPts val="830"/>
              </a:spcBef>
            </a:pPr>
            <a:r>
              <a:rPr sz="950" spc="65" dirty="0">
                <a:solidFill>
                  <a:srgbClr val="333333"/>
                </a:solidFill>
                <a:latin typeface="Trebuchet MS"/>
                <a:cs typeface="Trebuchet MS"/>
              </a:rPr>
              <a:t>usermod</a:t>
            </a:r>
            <a:r>
              <a:rPr sz="950" spc="25" dirty="0">
                <a:solidFill>
                  <a:srgbClr val="333333"/>
                </a:solidFill>
                <a:latin typeface="微软雅黑"/>
                <a:cs typeface="微软雅黑"/>
              </a:rPr>
              <a:t>命令用于修改用户的属性，英文全称为</a:t>
            </a:r>
            <a:r>
              <a:rPr sz="950" spc="10" dirty="0">
                <a:solidFill>
                  <a:srgbClr val="333333"/>
                </a:solidFill>
                <a:latin typeface="微软雅黑"/>
                <a:cs typeface="微软雅黑"/>
              </a:rPr>
              <a:t>：</a:t>
            </a:r>
            <a:r>
              <a:rPr sz="950" spc="10" dirty="0">
                <a:solidFill>
                  <a:srgbClr val="333333"/>
                </a:solidFill>
                <a:latin typeface="Trebuchet MS"/>
                <a:cs typeface="Trebuchet MS"/>
              </a:rPr>
              <a:t>“user</a:t>
            </a:r>
            <a:r>
              <a:rPr sz="950" spc="-25" dirty="0">
                <a:solidFill>
                  <a:srgbClr val="333333"/>
                </a:solidFill>
                <a:latin typeface="Trebuchet MS"/>
                <a:cs typeface="Trebuchet MS"/>
              </a:rPr>
              <a:t> </a:t>
            </a:r>
            <a:r>
              <a:rPr sz="950" spc="10" dirty="0">
                <a:solidFill>
                  <a:srgbClr val="333333"/>
                </a:solidFill>
                <a:latin typeface="Trebuchet MS"/>
                <a:cs typeface="Trebuchet MS"/>
              </a:rPr>
              <a:t>modify”</a:t>
            </a:r>
            <a:r>
              <a:rPr sz="950" spc="10" dirty="0">
                <a:solidFill>
                  <a:srgbClr val="333333"/>
                </a:solidFill>
                <a:latin typeface="微软雅黑"/>
                <a:cs typeface="微软雅黑"/>
              </a:rPr>
              <a:t>，</a:t>
            </a:r>
            <a:r>
              <a:rPr sz="950" spc="25" dirty="0">
                <a:solidFill>
                  <a:srgbClr val="333333"/>
                </a:solidFill>
                <a:latin typeface="微软雅黑"/>
                <a:cs typeface="微软雅黑"/>
              </a:rPr>
              <a:t>语法格式为</a:t>
            </a:r>
            <a:r>
              <a:rPr sz="950" spc="-70" dirty="0">
                <a:solidFill>
                  <a:srgbClr val="333333"/>
                </a:solidFill>
                <a:latin typeface="微软雅黑"/>
                <a:cs typeface="微软雅黑"/>
              </a:rPr>
              <a:t>：</a:t>
            </a:r>
            <a:r>
              <a:rPr sz="950" spc="-70" dirty="0">
                <a:solidFill>
                  <a:srgbClr val="333333"/>
                </a:solidFill>
                <a:latin typeface="Trebuchet MS"/>
                <a:cs typeface="Trebuchet MS"/>
              </a:rPr>
              <a:t>“</a:t>
            </a:r>
            <a:r>
              <a:rPr sz="950" spc="-25" dirty="0">
                <a:solidFill>
                  <a:srgbClr val="333333"/>
                </a:solidFill>
                <a:latin typeface="Trebuchet MS"/>
                <a:cs typeface="Trebuchet MS"/>
              </a:rPr>
              <a:t> </a:t>
            </a:r>
            <a:r>
              <a:rPr sz="950" spc="65" dirty="0">
                <a:solidFill>
                  <a:srgbClr val="333333"/>
                </a:solidFill>
                <a:latin typeface="Trebuchet MS"/>
                <a:cs typeface="Trebuchet MS"/>
              </a:rPr>
              <a:t>usermod</a:t>
            </a:r>
            <a:r>
              <a:rPr sz="950" spc="-2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25" dirty="0">
                <a:solidFill>
                  <a:srgbClr val="333333"/>
                </a:solidFill>
                <a:latin typeface="Trebuchet MS"/>
                <a:cs typeface="Trebuchet MS"/>
              </a:rPr>
              <a:t> </a:t>
            </a:r>
            <a:r>
              <a:rPr sz="950" spc="25" dirty="0">
                <a:solidFill>
                  <a:srgbClr val="333333"/>
                </a:solidFill>
                <a:latin typeface="微软雅黑"/>
                <a:cs typeface="微软雅黑"/>
              </a:rPr>
              <a:t>用户 名</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前文曾反复强调，</a:t>
            </a:r>
            <a:r>
              <a:rPr sz="950" spc="35" dirty="0">
                <a:solidFill>
                  <a:srgbClr val="333333"/>
                </a:solidFill>
                <a:latin typeface="Trebuchet MS"/>
                <a:cs typeface="Trebuchet MS"/>
              </a:rPr>
              <a:t>Linux</a:t>
            </a:r>
            <a:r>
              <a:rPr sz="950" spc="20" dirty="0">
                <a:solidFill>
                  <a:srgbClr val="333333"/>
                </a:solidFill>
                <a:latin typeface="微软雅黑"/>
                <a:cs typeface="微软雅黑"/>
              </a:rPr>
              <a:t>系统中的一切都是文件，因此在系统中创建用户也就是修改配置文件的过程。用 </a:t>
            </a:r>
            <a:r>
              <a:rPr sz="950" spc="25" dirty="0">
                <a:solidFill>
                  <a:srgbClr val="333333"/>
                </a:solidFill>
                <a:latin typeface="微软雅黑"/>
                <a:cs typeface="微软雅黑"/>
              </a:rPr>
              <a:t>户的信息保存在</a:t>
            </a:r>
            <a:r>
              <a:rPr sz="950" spc="5" dirty="0">
                <a:solidFill>
                  <a:srgbClr val="333333"/>
                </a:solidFill>
                <a:latin typeface="Trebuchet MS"/>
                <a:cs typeface="Trebuchet MS"/>
              </a:rPr>
              <a:t>/etc/passwd</a:t>
            </a:r>
            <a:r>
              <a:rPr sz="950" spc="25" dirty="0">
                <a:solidFill>
                  <a:srgbClr val="333333"/>
                </a:solidFill>
                <a:latin typeface="微软雅黑"/>
                <a:cs typeface="微软雅黑"/>
              </a:rPr>
              <a:t>文件中，可以直接用文本编辑器来修改其中的用户参数项目，也可以用 </a:t>
            </a:r>
            <a:r>
              <a:rPr sz="950" spc="65" dirty="0">
                <a:solidFill>
                  <a:srgbClr val="333333"/>
                </a:solidFill>
                <a:latin typeface="Trebuchet MS"/>
                <a:cs typeface="Trebuchet MS"/>
              </a:rPr>
              <a:t>usermod</a:t>
            </a:r>
            <a:r>
              <a:rPr sz="950" spc="25" dirty="0">
                <a:solidFill>
                  <a:srgbClr val="333333"/>
                </a:solidFill>
                <a:latin typeface="微软雅黑"/>
                <a:cs typeface="微软雅黑"/>
              </a:rPr>
              <a:t>命令修改已经创建的用户信息，诸如用户的</a:t>
            </a:r>
            <a:r>
              <a:rPr sz="950" spc="75" dirty="0">
                <a:solidFill>
                  <a:srgbClr val="333333"/>
                </a:solidFill>
                <a:latin typeface="Trebuchet MS"/>
                <a:cs typeface="Trebuchet MS"/>
              </a:rPr>
              <a:t>UID</a:t>
            </a:r>
            <a:r>
              <a:rPr sz="950" spc="25" dirty="0">
                <a:solidFill>
                  <a:srgbClr val="333333"/>
                </a:solidFill>
                <a:latin typeface="微软雅黑"/>
                <a:cs typeface="微软雅黑"/>
              </a:rPr>
              <a:t>、基本</a:t>
            </a:r>
            <a:r>
              <a:rPr sz="950" spc="-140" dirty="0">
                <a:solidFill>
                  <a:srgbClr val="333333"/>
                </a:solidFill>
                <a:latin typeface="Trebuchet MS"/>
                <a:cs typeface="Trebuchet MS"/>
              </a:rPr>
              <a:t>/</a:t>
            </a:r>
            <a:r>
              <a:rPr sz="950" spc="25" dirty="0">
                <a:solidFill>
                  <a:srgbClr val="333333"/>
                </a:solidFill>
                <a:latin typeface="微软雅黑"/>
                <a:cs typeface="微软雅黑"/>
              </a:rPr>
              <a:t>扩展用户组、默认终端等。</a:t>
            </a:r>
            <a:r>
              <a:rPr sz="950" spc="65" dirty="0">
                <a:solidFill>
                  <a:srgbClr val="333333"/>
                </a:solidFill>
                <a:latin typeface="Trebuchet MS"/>
                <a:cs typeface="Trebuchet MS"/>
              </a:rPr>
              <a:t>usermod</a:t>
            </a:r>
            <a:r>
              <a:rPr sz="950" spc="15" dirty="0">
                <a:solidFill>
                  <a:srgbClr val="333333"/>
                </a:solidFill>
                <a:latin typeface="微软雅黑"/>
                <a:cs typeface="微软雅黑"/>
              </a:rPr>
              <a:t>命 </a:t>
            </a:r>
            <a:r>
              <a:rPr sz="950" spc="25" dirty="0">
                <a:solidFill>
                  <a:srgbClr val="333333"/>
                </a:solidFill>
                <a:latin typeface="微软雅黑"/>
                <a:cs typeface="微软雅黑"/>
              </a:rPr>
              <a:t>令的参数以及作用如表</a:t>
            </a:r>
            <a:r>
              <a:rPr sz="950" spc="25" dirty="0">
                <a:solidFill>
                  <a:srgbClr val="333333"/>
                </a:solidFill>
                <a:latin typeface="Trebuchet MS"/>
                <a:cs typeface="Trebuchet MS"/>
              </a:rPr>
              <a:t>5-2</a:t>
            </a:r>
            <a:r>
              <a:rPr sz="950" spc="25" dirty="0">
                <a:solidFill>
                  <a:srgbClr val="333333"/>
                </a:solidFill>
                <a:latin typeface="微软雅黑"/>
                <a:cs typeface="微软雅黑"/>
              </a:rPr>
              <a:t>所示。</a:t>
            </a:r>
            <a:endParaRPr sz="950">
              <a:latin typeface="微软雅黑"/>
              <a:cs typeface="微软雅黑"/>
            </a:endParaRPr>
          </a:p>
          <a:p>
            <a:pPr marL="12700">
              <a:lnSpc>
                <a:spcPct val="100000"/>
              </a:lnSpc>
              <a:spcBef>
                <a:spcPts val="1110"/>
              </a:spcBef>
              <a:tabLst>
                <a:tab pos="1025525"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5-2	</a:t>
            </a:r>
            <a:r>
              <a:rPr sz="950" spc="65" dirty="0">
                <a:solidFill>
                  <a:srgbClr val="333333"/>
                </a:solidFill>
                <a:latin typeface="Trebuchet MS"/>
                <a:cs typeface="Trebuchet MS"/>
              </a:rPr>
              <a:t>usermod</a:t>
            </a:r>
            <a:r>
              <a:rPr sz="950" spc="25" dirty="0">
                <a:solidFill>
                  <a:srgbClr val="333333"/>
                </a:solidFill>
                <a:latin typeface="微软雅黑"/>
                <a:cs typeface="微软雅黑"/>
              </a:rPr>
              <a:t>命令中的参数以及作用</a:t>
            </a:r>
            <a:endParaRPr sz="950">
              <a:latin typeface="微软雅黑"/>
              <a:cs typeface="微软雅黑"/>
            </a:endParaRPr>
          </a:p>
        </p:txBody>
      </p:sp>
      <p:sp>
        <p:nvSpPr>
          <p:cNvPr id="16" name="object 16"/>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6</a:t>
            </a:fld>
            <a:endParaRPr sz="800">
              <a:latin typeface="小哥哥网恋吗"/>
              <a:cs typeface="小哥哥网恋吗"/>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31244" y="368299"/>
            <a:ext cx="3316240" cy="3516343"/>
          </a:xfrm>
          <a:prstGeom prst="rect">
            <a:avLst/>
          </a:prstGeom>
        </p:spPr>
      </p:pic>
      <p:sp>
        <p:nvSpPr>
          <p:cNvPr id="3" name="object 3"/>
          <p:cNvSpPr txBox="1"/>
          <p:nvPr/>
        </p:nvSpPr>
        <p:spPr>
          <a:xfrm>
            <a:off x="946424" y="3986284"/>
            <a:ext cx="5653405" cy="4100195"/>
          </a:xfrm>
          <a:prstGeom prst="rect">
            <a:avLst/>
          </a:prstGeom>
        </p:spPr>
        <p:txBody>
          <a:bodyPr vert="horz" wrap="square" lIns="0" tIns="15875" rIns="0" bIns="0" rtlCol="0">
            <a:spAutoFit/>
          </a:bodyPr>
          <a:lstStyle/>
          <a:p>
            <a:pPr marL="12700" algn="just">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7-2</a:t>
            </a:r>
            <a:r>
              <a:rPr sz="950" spc="-60" dirty="0">
                <a:solidFill>
                  <a:srgbClr val="333333"/>
                </a:solidFill>
                <a:latin typeface="Trebuchet MS"/>
                <a:cs typeface="Trebuchet MS"/>
              </a:rPr>
              <a:t> </a:t>
            </a:r>
            <a:r>
              <a:rPr sz="950" spc="60" dirty="0">
                <a:solidFill>
                  <a:srgbClr val="333333"/>
                </a:solidFill>
                <a:latin typeface="Trebuchet MS"/>
                <a:cs typeface="Trebuchet MS"/>
              </a:rPr>
              <a:t>RAID</a:t>
            </a:r>
            <a:r>
              <a:rPr sz="950" spc="-60"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技术示意图</a:t>
            </a:r>
            <a:endParaRPr sz="950">
              <a:latin typeface="微软雅黑"/>
              <a:cs typeface="微软雅黑"/>
            </a:endParaRPr>
          </a:p>
          <a:p>
            <a:pPr marL="12700" marR="52069" algn="just">
              <a:lnSpc>
                <a:spcPct val="131600"/>
              </a:lnSpc>
              <a:spcBef>
                <a:spcPts val="825"/>
              </a:spcBef>
            </a:pPr>
            <a:r>
              <a:rPr sz="950" spc="25" dirty="0">
                <a:solidFill>
                  <a:srgbClr val="333333"/>
                </a:solidFill>
                <a:latin typeface="微软雅黑"/>
                <a:cs typeface="微软雅黑"/>
              </a:rPr>
              <a:t>考虑到写入操作时</a:t>
            </a:r>
            <a:r>
              <a:rPr sz="950" spc="65" dirty="0">
                <a:solidFill>
                  <a:srgbClr val="333333"/>
                </a:solidFill>
                <a:latin typeface="Trebuchet MS"/>
                <a:cs typeface="Trebuchet MS"/>
              </a:rPr>
              <a:t>CPU</a:t>
            </a:r>
            <a:r>
              <a:rPr sz="950" spc="25" dirty="0">
                <a:solidFill>
                  <a:srgbClr val="333333"/>
                </a:solidFill>
                <a:latin typeface="微软雅黑"/>
                <a:cs typeface="微软雅黑"/>
              </a:rPr>
              <a:t>切换硬盘的开销，速度会比</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0</a:t>
            </a:r>
            <a:r>
              <a:rPr sz="950" spc="20" dirty="0">
                <a:solidFill>
                  <a:srgbClr val="333333"/>
                </a:solidFill>
                <a:latin typeface="微软雅黑"/>
                <a:cs typeface="微软雅黑"/>
              </a:rPr>
              <a:t>有微弱的降低，但在读取数据的时候，操作系 统可以分别从两块硬盘中读取信息，理论读取速度的峰值可以是硬盘数量的倍数。另外平时只要保证有 </a:t>
            </a:r>
            <a:r>
              <a:rPr sz="950" spc="25" dirty="0">
                <a:solidFill>
                  <a:srgbClr val="333333"/>
                </a:solidFill>
                <a:latin typeface="微软雅黑"/>
                <a:cs typeface="微软雅黑"/>
              </a:rPr>
              <a:t>一块硬盘稳定运行，数据就不会出现损坏的情况，可靠性较高。</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另外</a:t>
            </a:r>
            <a:r>
              <a:rPr sz="950" spc="60" dirty="0">
                <a:solidFill>
                  <a:srgbClr val="333333"/>
                </a:solidFill>
                <a:latin typeface="Trebuchet MS"/>
                <a:cs typeface="Trebuchet MS"/>
              </a:rPr>
              <a:t>RAID</a:t>
            </a:r>
            <a:r>
              <a:rPr sz="950" spc="-70"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技术虽然十分注重数据的安全性，但是因为是在多块硬盘设备中写入了相同的数据，因此硬 盘设备的利用率得以下降，从理论上来说，图</a:t>
            </a:r>
            <a:r>
              <a:rPr sz="950" spc="25" dirty="0">
                <a:solidFill>
                  <a:srgbClr val="333333"/>
                </a:solidFill>
                <a:latin typeface="Trebuchet MS"/>
                <a:cs typeface="Trebuchet MS"/>
              </a:rPr>
              <a:t>7-2</a:t>
            </a:r>
            <a:r>
              <a:rPr sz="950" spc="25" dirty="0">
                <a:solidFill>
                  <a:srgbClr val="333333"/>
                </a:solidFill>
                <a:latin typeface="微软雅黑"/>
                <a:cs typeface="微软雅黑"/>
              </a:rPr>
              <a:t>所示的硬盘空间的真实可用率只有</a:t>
            </a:r>
            <a:r>
              <a:rPr sz="950" spc="114" dirty="0">
                <a:solidFill>
                  <a:srgbClr val="333333"/>
                </a:solidFill>
                <a:latin typeface="Trebuchet MS"/>
                <a:cs typeface="Trebuchet MS"/>
              </a:rPr>
              <a:t>50%</a:t>
            </a:r>
            <a:r>
              <a:rPr sz="950" spc="20" dirty="0">
                <a:solidFill>
                  <a:srgbClr val="333333"/>
                </a:solidFill>
                <a:latin typeface="微软雅黑"/>
                <a:cs typeface="微软雅黑"/>
              </a:rPr>
              <a:t>，由三块硬盘设 </a:t>
            </a:r>
            <a:r>
              <a:rPr sz="950" spc="25" dirty="0">
                <a:solidFill>
                  <a:srgbClr val="333333"/>
                </a:solidFill>
                <a:latin typeface="微软雅黑"/>
                <a:cs typeface="微软雅黑"/>
              </a:rPr>
              <a:t>备组成的</a:t>
            </a:r>
            <a:r>
              <a:rPr sz="950" spc="60" dirty="0">
                <a:solidFill>
                  <a:srgbClr val="333333"/>
                </a:solidFill>
                <a:latin typeface="Trebuchet MS"/>
                <a:cs typeface="Trebuchet MS"/>
              </a:rPr>
              <a:t>RAID</a:t>
            </a:r>
            <a:r>
              <a:rPr sz="950" spc="-65"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磁盘阵列的可用率只有</a:t>
            </a:r>
            <a:r>
              <a:rPr sz="950" spc="114" dirty="0">
                <a:solidFill>
                  <a:srgbClr val="333333"/>
                </a:solidFill>
                <a:latin typeface="Trebuchet MS"/>
                <a:cs typeface="Trebuchet MS"/>
              </a:rPr>
              <a:t>33%</a:t>
            </a:r>
            <a:r>
              <a:rPr sz="950" spc="25" dirty="0">
                <a:solidFill>
                  <a:srgbClr val="333333"/>
                </a:solidFill>
                <a:latin typeface="微软雅黑"/>
                <a:cs typeface="微软雅黑"/>
              </a:rPr>
              <a:t>左右，以此类推。而且，由于需要把数据同时写入到两块以 上的硬盘设备，这无疑也在一定程度上增大了系统计算功能的负载。</a:t>
            </a:r>
            <a:endParaRPr sz="950">
              <a:latin typeface="微软雅黑"/>
              <a:cs typeface="微软雅黑"/>
            </a:endParaRPr>
          </a:p>
          <a:p>
            <a:pPr marL="12700" marR="26034" algn="just">
              <a:lnSpc>
                <a:spcPct val="131700"/>
              </a:lnSpc>
              <a:spcBef>
                <a:spcPts val="825"/>
              </a:spcBef>
            </a:pPr>
            <a:r>
              <a:rPr sz="950" spc="25" dirty="0">
                <a:solidFill>
                  <a:srgbClr val="333333"/>
                </a:solidFill>
                <a:latin typeface="微软雅黑"/>
                <a:cs typeface="微软雅黑"/>
              </a:rPr>
              <a:t>那么，有没有一种</a:t>
            </a:r>
            <a:r>
              <a:rPr sz="950" spc="60" dirty="0">
                <a:solidFill>
                  <a:srgbClr val="333333"/>
                </a:solidFill>
                <a:latin typeface="Trebuchet MS"/>
                <a:cs typeface="Trebuchet MS"/>
              </a:rPr>
              <a:t>RAID</a:t>
            </a:r>
            <a:r>
              <a:rPr sz="950" spc="20" dirty="0">
                <a:solidFill>
                  <a:srgbClr val="333333"/>
                </a:solidFill>
                <a:latin typeface="微软雅黑"/>
                <a:cs typeface="微软雅黑"/>
              </a:rPr>
              <a:t>方案既考虑到了硬盘设备的读写速度和数据安全性，还兼顾了成本问题呢？实际 </a:t>
            </a:r>
            <a:r>
              <a:rPr sz="950" spc="25" dirty="0">
                <a:solidFill>
                  <a:srgbClr val="333333"/>
                </a:solidFill>
                <a:latin typeface="微软雅黑"/>
                <a:cs typeface="微软雅黑"/>
              </a:rPr>
              <a:t>上，单从数据安全和成本问题上来讲，就不可能在保持原有硬盘设备的利用率且还不增加新设备的情况 下，能大幅提升数据的安全性。</a:t>
            </a:r>
            <a:r>
              <a:rPr sz="950" u="sng" spc="25" dirty="0">
                <a:solidFill>
                  <a:srgbClr val="4183C4"/>
                </a:solidFill>
                <a:uFill>
                  <a:solidFill>
                    <a:srgbClr val="4183C4"/>
                  </a:solidFill>
                </a:uFill>
                <a:latin typeface="微软雅黑"/>
                <a:cs typeface="微软雅黑"/>
                <a:hlinkClick r:id="rId3"/>
              </a:rPr>
              <a:t>刘遄</a:t>
            </a:r>
            <a:r>
              <a:rPr sz="950" spc="25" dirty="0">
                <a:solidFill>
                  <a:srgbClr val="333333"/>
                </a:solidFill>
                <a:latin typeface="微软雅黑"/>
                <a:cs typeface="微软雅黑"/>
              </a:rPr>
              <a:t>老师也没有必要忽悠各位读者，下面将要讲解的</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5</a:t>
            </a:r>
            <a:r>
              <a:rPr sz="950" spc="20" dirty="0">
                <a:solidFill>
                  <a:srgbClr val="333333"/>
                </a:solidFill>
                <a:latin typeface="微软雅黑"/>
                <a:cs typeface="微软雅黑"/>
              </a:rPr>
              <a:t>技术虽然在 </a:t>
            </a:r>
            <a:r>
              <a:rPr sz="950" spc="25" dirty="0">
                <a:solidFill>
                  <a:srgbClr val="333333"/>
                </a:solidFill>
                <a:latin typeface="微软雅黑"/>
                <a:cs typeface="微软雅黑"/>
              </a:rPr>
              <a:t>理论上兼顾了三者（读写速度、数据安全性、成本），但实际上更像是对这三者的</a:t>
            </a:r>
            <a:r>
              <a:rPr sz="950" spc="-160" dirty="0">
                <a:solidFill>
                  <a:srgbClr val="333333"/>
                </a:solidFill>
                <a:latin typeface="Trebuchet MS"/>
                <a:cs typeface="Trebuchet MS"/>
              </a:rPr>
              <a:t>“</a:t>
            </a:r>
            <a:r>
              <a:rPr sz="950" spc="25" dirty="0">
                <a:solidFill>
                  <a:srgbClr val="333333"/>
                </a:solidFill>
                <a:latin typeface="微软雅黑"/>
                <a:cs typeface="微软雅黑"/>
              </a:rPr>
              <a:t>相互妥协</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a:lnSpc>
                <a:spcPct val="100000"/>
              </a:lnSpc>
              <a:spcBef>
                <a:spcPts val="1110"/>
              </a:spcBef>
            </a:pPr>
            <a:r>
              <a:rPr sz="950" b="1" spc="-40" dirty="0">
                <a:solidFill>
                  <a:srgbClr val="333333"/>
                </a:solidFill>
                <a:latin typeface="Trebuchet MS"/>
                <a:cs typeface="Trebuchet MS"/>
              </a:rPr>
              <a:t>3.</a:t>
            </a:r>
            <a:r>
              <a:rPr sz="950" b="1" spc="-35" dirty="0">
                <a:solidFill>
                  <a:srgbClr val="333333"/>
                </a:solidFill>
                <a:latin typeface="Trebuchet MS"/>
                <a:cs typeface="Trebuchet MS"/>
              </a:rPr>
              <a:t> </a:t>
            </a:r>
            <a:r>
              <a:rPr sz="950" b="1" spc="75" dirty="0">
                <a:solidFill>
                  <a:srgbClr val="333333"/>
                </a:solidFill>
                <a:latin typeface="Trebuchet MS"/>
                <a:cs typeface="Trebuchet MS"/>
              </a:rPr>
              <a:t>RAID</a:t>
            </a:r>
            <a:r>
              <a:rPr sz="950" b="1" spc="-35" dirty="0">
                <a:solidFill>
                  <a:srgbClr val="333333"/>
                </a:solidFill>
                <a:latin typeface="Trebuchet MS"/>
                <a:cs typeface="Trebuchet MS"/>
              </a:rPr>
              <a:t> </a:t>
            </a:r>
            <a:r>
              <a:rPr sz="950" b="1" dirty="0">
                <a:solidFill>
                  <a:srgbClr val="333333"/>
                </a:solidFill>
                <a:latin typeface="Trebuchet MS"/>
                <a:cs typeface="Trebuchet MS"/>
              </a:rPr>
              <a:t>5</a:t>
            </a:r>
            <a:endParaRPr sz="950">
              <a:latin typeface="Trebuchet MS"/>
              <a:cs typeface="Trebuchet MS"/>
            </a:endParaRPr>
          </a:p>
          <a:p>
            <a:pPr marL="12700" marR="10160">
              <a:lnSpc>
                <a:spcPct val="131600"/>
              </a:lnSpc>
              <a:spcBef>
                <a:spcPts val="750"/>
              </a:spcBef>
            </a:pPr>
            <a:r>
              <a:rPr sz="950" spc="25" dirty="0">
                <a:solidFill>
                  <a:srgbClr val="333333"/>
                </a:solidFill>
                <a:latin typeface="微软雅黑"/>
                <a:cs typeface="微软雅黑"/>
              </a:rPr>
              <a:t>如图</a:t>
            </a:r>
            <a:r>
              <a:rPr sz="950" spc="25" dirty="0">
                <a:solidFill>
                  <a:srgbClr val="333333"/>
                </a:solidFill>
                <a:latin typeface="Trebuchet MS"/>
                <a:cs typeface="Trebuchet MS"/>
              </a:rPr>
              <a:t>7-3</a:t>
            </a:r>
            <a:r>
              <a:rPr sz="950" spc="25" dirty="0">
                <a:solidFill>
                  <a:srgbClr val="333333"/>
                </a:solidFill>
                <a:latin typeface="微软雅黑"/>
                <a:cs typeface="微软雅黑"/>
              </a:rPr>
              <a:t>所示，</a:t>
            </a:r>
            <a:r>
              <a:rPr sz="950" spc="60" dirty="0">
                <a:solidFill>
                  <a:srgbClr val="333333"/>
                </a:solidFill>
                <a:latin typeface="Trebuchet MS"/>
                <a:cs typeface="Trebuchet MS"/>
              </a:rPr>
              <a:t>RAID5</a:t>
            </a:r>
            <a:r>
              <a:rPr sz="950" spc="25" dirty="0">
                <a:solidFill>
                  <a:srgbClr val="333333"/>
                </a:solidFill>
                <a:latin typeface="微软雅黑"/>
                <a:cs typeface="微软雅黑"/>
              </a:rPr>
              <a:t>技术是把硬盘设备的数据奇偶校验信息保存到其他硬盘设备中。</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5</a:t>
            </a:r>
            <a:r>
              <a:rPr sz="950" spc="20" dirty="0">
                <a:solidFill>
                  <a:srgbClr val="333333"/>
                </a:solidFill>
                <a:latin typeface="微软雅黑"/>
                <a:cs typeface="微软雅黑"/>
              </a:rPr>
              <a:t>磁盘阵列组 </a:t>
            </a:r>
            <a:r>
              <a:rPr sz="950" spc="25" dirty="0">
                <a:solidFill>
                  <a:srgbClr val="333333"/>
                </a:solidFill>
                <a:latin typeface="微软雅黑"/>
                <a:cs typeface="微软雅黑"/>
              </a:rPr>
              <a:t>中数据的奇偶校验信息并不是单独保存到某一块硬盘设备中，而是存储到除自身以外的其他每一块硬盘 设备上，这样的好处是其中任何一设备损坏后不至于出现致命缺陷；图</a:t>
            </a:r>
            <a:r>
              <a:rPr sz="950" spc="25" dirty="0">
                <a:solidFill>
                  <a:srgbClr val="333333"/>
                </a:solidFill>
                <a:latin typeface="Trebuchet MS"/>
                <a:cs typeface="Trebuchet MS"/>
              </a:rPr>
              <a:t>7-3</a:t>
            </a:r>
            <a:r>
              <a:rPr sz="950" spc="25" dirty="0">
                <a:solidFill>
                  <a:srgbClr val="333333"/>
                </a:solidFill>
                <a:latin typeface="微软雅黑"/>
                <a:cs typeface="微软雅黑"/>
              </a:rPr>
              <a:t>中</a:t>
            </a:r>
            <a:r>
              <a:rPr sz="950" spc="15" dirty="0">
                <a:solidFill>
                  <a:srgbClr val="333333"/>
                </a:solidFill>
                <a:latin typeface="Trebuchet MS"/>
                <a:cs typeface="Trebuchet MS"/>
              </a:rPr>
              <a:t>parity</a:t>
            </a:r>
            <a:r>
              <a:rPr sz="950" spc="25" dirty="0">
                <a:solidFill>
                  <a:srgbClr val="333333"/>
                </a:solidFill>
                <a:latin typeface="微软雅黑"/>
                <a:cs typeface="微软雅黑"/>
              </a:rPr>
              <a:t>部分存放的就是数据 的奇偶校验信息，换句话说，就是</a:t>
            </a:r>
            <a:r>
              <a:rPr sz="950" spc="60" dirty="0">
                <a:solidFill>
                  <a:srgbClr val="333333"/>
                </a:solidFill>
                <a:latin typeface="Trebuchet MS"/>
                <a:cs typeface="Trebuchet MS"/>
              </a:rPr>
              <a:t>RAID</a:t>
            </a:r>
            <a:r>
              <a:rPr sz="950" spc="-70"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技术实际上没有备份硬盘中的真实数据信息，而是当硬盘设备 出现问题后通过奇偶校验信息来尝试重建损坏的数据。</a:t>
            </a:r>
            <a:r>
              <a:rPr sz="950" spc="60" dirty="0">
                <a:solidFill>
                  <a:srgbClr val="333333"/>
                </a:solidFill>
                <a:latin typeface="Trebuchet MS"/>
                <a:cs typeface="Trebuchet MS"/>
              </a:rPr>
              <a:t>RAID</a:t>
            </a:r>
            <a:r>
              <a:rPr sz="950" spc="25" dirty="0">
                <a:solidFill>
                  <a:srgbClr val="333333"/>
                </a:solidFill>
                <a:latin typeface="微软雅黑"/>
                <a:cs typeface="微软雅黑"/>
              </a:rPr>
              <a:t>这样的技术特性</a:t>
            </a:r>
            <a:r>
              <a:rPr sz="950" spc="-160" dirty="0">
                <a:solidFill>
                  <a:srgbClr val="333333"/>
                </a:solidFill>
                <a:latin typeface="Trebuchet MS"/>
                <a:cs typeface="Trebuchet MS"/>
              </a:rPr>
              <a:t>“</a:t>
            </a:r>
            <a:r>
              <a:rPr sz="950" spc="25" dirty="0">
                <a:solidFill>
                  <a:srgbClr val="333333"/>
                </a:solidFill>
                <a:latin typeface="微软雅黑"/>
                <a:cs typeface="微软雅黑"/>
              </a:rPr>
              <a:t>妥协</a:t>
            </a:r>
            <a:r>
              <a:rPr sz="950" spc="-160" dirty="0">
                <a:solidFill>
                  <a:srgbClr val="333333"/>
                </a:solidFill>
                <a:latin typeface="Trebuchet MS"/>
                <a:cs typeface="Trebuchet MS"/>
              </a:rPr>
              <a:t>”</a:t>
            </a:r>
            <a:r>
              <a:rPr sz="950" spc="25" dirty="0">
                <a:solidFill>
                  <a:srgbClr val="333333"/>
                </a:solidFill>
                <a:latin typeface="微软雅黑"/>
                <a:cs typeface="微软雅黑"/>
              </a:rPr>
              <a:t>地兼顾了硬盘设备的 读写速度、数据安全性与存储成本问题。</a:t>
            </a:r>
            <a:endParaRPr sz="950">
              <a:latin typeface="微软雅黑"/>
              <a:cs typeface="微软雅黑"/>
            </a:endParaRPr>
          </a:p>
        </p:txBody>
      </p:sp>
      <p:sp>
        <p:nvSpPr>
          <p:cNvPr id="5" name="object 5"/>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60</a:t>
            </a:fld>
            <a:endParaRPr sz="800">
              <a:latin typeface="小哥哥网恋吗"/>
              <a:cs typeface="小哥哥网恋吗"/>
            </a:endParaRPr>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06889" y="368299"/>
            <a:ext cx="5164949" cy="2992225"/>
          </a:xfrm>
          <a:prstGeom prst="rect">
            <a:avLst/>
          </a:prstGeom>
        </p:spPr>
      </p:pic>
      <p:sp>
        <p:nvSpPr>
          <p:cNvPr id="3" name="object 3"/>
          <p:cNvSpPr txBox="1"/>
          <p:nvPr/>
        </p:nvSpPr>
        <p:spPr>
          <a:xfrm>
            <a:off x="946405" y="3462194"/>
            <a:ext cx="5622290" cy="2861310"/>
          </a:xfrm>
          <a:prstGeom prst="rect">
            <a:avLst/>
          </a:prstGeom>
        </p:spPr>
        <p:txBody>
          <a:bodyPr vert="horz" wrap="square" lIns="0" tIns="15875" rIns="0" bIns="0" rtlCol="0">
            <a:spAutoFit/>
          </a:bodyPr>
          <a:lstStyle/>
          <a:p>
            <a:pPr marL="12700" algn="just">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7-3</a:t>
            </a:r>
            <a:r>
              <a:rPr sz="950" spc="-35" dirty="0">
                <a:solidFill>
                  <a:srgbClr val="333333"/>
                </a:solidFill>
                <a:latin typeface="Trebuchet MS"/>
                <a:cs typeface="Trebuchet MS"/>
              </a:rPr>
              <a:t> </a:t>
            </a:r>
            <a:r>
              <a:rPr sz="950" spc="60" dirty="0">
                <a:solidFill>
                  <a:srgbClr val="333333"/>
                </a:solidFill>
                <a:latin typeface="Trebuchet MS"/>
                <a:cs typeface="Trebuchet MS"/>
              </a:rPr>
              <a:t>RAID5</a:t>
            </a:r>
            <a:r>
              <a:rPr sz="950" spc="25" dirty="0">
                <a:solidFill>
                  <a:srgbClr val="333333"/>
                </a:solidFill>
                <a:latin typeface="微软雅黑"/>
                <a:cs typeface="微软雅黑"/>
              </a:rPr>
              <a:t>技术示意图</a:t>
            </a:r>
            <a:endParaRPr sz="950">
              <a:latin typeface="微软雅黑"/>
              <a:cs typeface="微软雅黑"/>
            </a:endParaRPr>
          </a:p>
          <a:p>
            <a:pPr marL="12700" marR="15875" algn="just">
              <a:lnSpc>
                <a:spcPct val="131600"/>
              </a:lnSpc>
              <a:spcBef>
                <a:spcPts val="825"/>
              </a:spcBef>
            </a:pPr>
            <a:r>
              <a:rPr sz="950" spc="60" dirty="0">
                <a:solidFill>
                  <a:srgbClr val="333333"/>
                </a:solidFill>
                <a:latin typeface="Trebuchet MS"/>
                <a:cs typeface="Trebuchet MS"/>
              </a:rPr>
              <a:t>RAID</a:t>
            </a:r>
            <a:r>
              <a:rPr sz="950" spc="-4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最少由三块硬盘组成，使用的是</a:t>
            </a:r>
            <a:r>
              <a:rPr sz="950" spc="50" dirty="0">
                <a:solidFill>
                  <a:srgbClr val="333333"/>
                </a:solidFill>
                <a:latin typeface="Trebuchet MS"/>
                <a:cs typeface="Trebuchet MS"/>
              </a:rPr>
              <a:t>Disk</a:t>
            </a:r>
            <a:r>
              <a:rPr sz="950" spc="-40" dirty="0">
                <a:solidFill>
                  <a:srgbClr val="333333"/>
                </a:solidFill>
                <a:latin typeface="Trebuchet MS"/>
                <a:cs typeface="Trebuchet MS"/>
              </a:rPr>
              <a:t> </a:t>
            </a:r>
            <a:r>
              <a:rPr sz="950" spc="25" dirty="0">
                <a:solidFill>
                  <a:srgbClr val="333333"/>
                </a:solidFill>
                <a:latin typeface="Trebuchet MS"/>
                <a:cs typeface="Trebuchet MS"/>
              </a:rPr>
              <a:t>Striping</a:t>
            </a:r>
            <a:r>
              <a:rPr sz="950" spc="25" dirty="0">
                <a:solidFill>
                  <a:srgbClr val="333333"/>
                </a:solidFill>
                <a:latin typeface="微软雅黑"/>
                <a:cs typeface="微软雅黑"/>
              </a:rPr>
              <a:t>硬盘切割技术。比</a:t>
            </a:r>
            <a:r>
              <a:rPr sz="950" spc="60" dirty="0">
                <a:solidFill>
                  <a:srgbClr val="333333"/>
                </a:solidFill>
                <a:latin typeface="Trebuchet MS"/>
                <a:cs typeface="Trebuchet MS"/>
              </a:rPr>
              <a:t>RAID</a:t>
            </a:r>
            <a:r>
              <a:rPr sz="950" spc="-40"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级别好处就在于保存的是 奇偶校验信息而不是一模一样的文件内容，所以当重复写入某个文件时，</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5</a:t>
            </a:r>
            <a:r>
              <a:rPr sz="950" spc="20" dirty="0">
                <a:solidFill>
                  <a:srgbClr val="333333"/>
                </a:solidFill>
                <a:latin typeface="微软雅黑"/>
                <a:cs typeface="微软雅黑"/>
              </a:rPr>
              <a:t>级别的磁盘阵列组只需 </a:t>
            </a:r>
            <a:r>
              <a:rPr sz="950" spc="25" dirty="0">
                <a:solidFill>
                  <a:srgbClr val="333333"/>
                </a:solidFill>
                <a:latin typeface="微软雅黑"/>
                <a:cs typeface="微软雅黑"/>
              </a:rPr>
              <a:t>要对应一个奇偶校验信息就可以，效率更高，存储成本也会随之降低。</a:t>
            </a:r>
            <a:endParaRPr sz="950">
              <a:latin typeface="微软雅黑"/>
              <a:cs typeface="微软雅黑"/>
            </a:endParaRPr>
          </a:p>
          <a:p>
            <a:pPr marL="12700">
              <a:lnSpc>
                <a:spcPct val="100000"/>
              </a:lnSpc>
              <a:spcBef>
                <a:spcPts val="1110"/>
              </a:spcBef>
            </a:pPr>
            <a:r>
              <a:rPr sz="950" b="1" spc="-40" dirty="0">
                <a:solidFill>
                  <a:srgbClr val="333333"/>
                </a:solidFill>
                <a:latin typeface="Trebuchet MS"/>
                <a:cs typeface="Trebuchet MS"/>
              </a:rPr>
              <a:t>4.</a:t>
            </a:r>
            <a:r>
              <a:rPr sz="950" b="1" spc="175" dirty="0">
                <a:solidFill>
                  <a:srgbClr val="333333"/>
                </a:solidFill>
                <a:latin typeface="Trebuchet MS"/>
                <a:cs typeface="Trebuchet MS"/>
              </a:rPr>
              <a:t> </a:t>
            </a:r>
            <a:r>
              <a:rPr sz="950" b="1" spc="75" dirty="0">
                <a:solidFill>
                  <a:srgbClr val="333333"/>
                </a:solidFill>
                <a:latin typeface="Trebuchet MS"/>
                <a:cs typeface="Trebuchet MS"/>
              </a:rPr>
              <a:t>RAID</a:t>
            </a:r>
            <a:r>
              <a:rPr sz="950" b="1" spc="-55" dirty="0">
                <a:solidFill>
                  <a:srgbClr val="333333"/>
                </a:solidFill>
                <a:latin typeface="Trebuchet MS"/>
                <a:cs typeface="Trebuchet MS"/>
              </a:rPr>
              <a:t> </a:t>
            </a:r>
            <a:r>
              <a:rPr sz="950" b="1" dirty="0">
                <a:solidFill>
                  <a:srgbClr val="333333"/>
                </a:solidFill>
                <a:latin typeface="Trebuchet MS"/>
                <a:cs typeface="Trebuchet MS"/>
              </a:rPr>
              <a:t>10</a:t>
            </a:r>
            <a:endParaRPr sz="950">
              <a:latin typeface="Trebuchet MS"/>
              <a:cs typeface="Trebuchet MS"/>
            </a:endParaRPr>
          </a:p>
          <a:p>
            <a:pPr marL="12700" marR="15875" algn="just">
              <a:lnSpc>
                <a:spcPct val="131600"/>
              </a:lnSpc>
              <a:spcBef>
                <a:spcPts val="825"/>
              </a:spcBef>
            </a:pPr>
            <a:r>
              <a:rPr sz="950" spc="25" dirty="0">
                <a:solidFill>
                  <a:srgbClr val="333333"/>
                </a:solidFill>
                <a:latin typeface="微软雅黑"/>
                <a:cs typeface="微软雅黑"/>
              </a:rPr>
              <a:t>鉴于</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技术是因为硬盘设备的成本问题对读写速度和数据的安全性能而有了一定的妥协，但是大部 分企业更在乎的是数据本身的价值而非硬盘价格，因此生产环境中主要使用</a:t>
            </a:r>
            <a:r>
              <a:rPr sz="950" spc="60" dirty="0">
                <a:solidFill>
                  <a:srgbClr val="333333"/>
                </a:solidFill>
                <a:latin typeface="Trebuchet MS"/>
                <a:cs typeface="Trebuchet MS"/>
              </a:rPr>
              <a:t>RAID</a:t>
            </a:r>
            <a:r>
              <a:rPr sz="950" spc="-40"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技术。</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顾名思义</a:t>
            </a:r>
            <a:r>
              <a:rPr sz="950" spc="50" dirty="0">
                <a:solidFill>
                  <a:srgbClr val="333333"/>
                </a:solidFill>
                <a:latin typeface="微软雅黑"/>
                <a:cs typeface="微软雅黑"/>
              </a:rPr>
              <a:t>，</a:t>
            </a:r>
            <a:r>
              <a:rPr sz="950" spc="50" dirty="0">
                <a:solidFill>
                  <a:srgbClr val="333333"/>
                </a:solidFill>
                <a:latin typeface="Trebuchet MS"/>
                <a:cs typeface="Trebuchet MS"/>
              </a:rPr>
              <a:t>RAID</a:t>
            </a:r>
            <a:r>
              <a:rPr sz="950" spc="-40"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技术是</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60" dirty="0">
                <a:solidFill>
                  <a:srgbClr val="333333"/>
                </a:solidFill>
                <a:latin typeface="Trebuchet MS"/>
                <a:cs typeface="Trebuchet MS"/>
              </a:rPr>
              <a:t>1+RAID</a:t>
            </a:r>
            <a:r>
              <a:rPr sz="950" spc="-35"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技术的一个</a:t>
            </a:r>
            <a:r>
              <a:rPr sz="950" spc="-160" dirty="0">
                <a:solidFill>
                  <a:srgbClr val="333333"/>
                </a:solidFill>
                <a:latin typeface="Trebuchet MS"/>
                <a:cs typeface="Trebuchet MS"/>
              </a:rPr>
              <a:t>“</a:t>
            </a:r>
            <a:r>
              <a:rPr sz="950" spc="25" dirty="0">
                <a:solidFill>
                  <a:srgbClr val="333333"/>
                </a:solidFill>
                <a:latin typeface="微软雅黑"/>
                <a:cs typeface="微软雅黑"/>
              </a:rPr>
              <a:t>组合体</a:t>
            </a:r>
            <a:r>
              <a:rPr sz="950" spc="-160" dirty="0">
                <a:solidFill>
                  <a:srgbClr val="333333"/>
                </a:solidFill>
                <a:latin typeface="Trebuchet MS"/>
                <a:cs typeface="Trebuchet MS"/>
              </a:rPr>
              <a:t>”</a:t>
            </a:r>
            <a:r>
              <a:rPr sz="950" spc="25" dirty="0">
                <a:solidFill>
                  <a:srgbClr val="333333"/>
                </a:solidFill>
                <a:latin typeface="微软雅黑"/>
                <a:cs typeface="微软雅黑"/>
              </a:rPr>
              <a:t>。如图</a:t>
            </a:r>
            <a:r>
              <a:rPr sz="950" spc="25" dirty="0">
                <a:solidFill>
                  <a:srgbClr val="333333"/>
                </a:solidFill>
                <a:latin typeface="Trebuchet MS"/>
                <a:cs typeface="Trebuchet MS"/>
              </a:rPr>
              <a:t>7-4</a:t>
            </a:r>
            <a:r>
              <a:rPr sz="950" spc="25" dirty="0">
                <a:solidFill>
                  <a:srgbClr val="333333"/>
                </a:solidFill>
                <a:latin typeface="微软雅黑"/>
                <a:cs typeface="微软雅黑"/>
              </a:rPr>
              <a:t>所示</a:t>
            </a:r>
            <a:r>
              <a:rPr sz="950" spc="50" dirty="0">
                <a:solidFill>
                  <a:srgbClr val="333333"/>
                </a:solidFill>
                <a:latin typeface="微软雅黑"/>
                <a:cs typeface="微软雅黑"/>
              </a:rPr>
              <a:t>，</a:t>
            </a:r>
            <a:r>
              <a:rPr sz="950" spc="5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技术需要至少</a:t>
            </a:r>
            <a:r>
              <a:rPr sz="950" spc="55" dirty="0">
                <a:solidFill>
                  <a:srgbClr val="333333"/>
                </a:solidFill>
                <a:latin typeface="Trebuchet MS"/>
                <a:cs typeface="Trebuchet MS"/>
              </a:rPr>
              <a:t>4 </a:t>
            </a:r>
            <a:r>
              <a:rPr sz="950" spc="60" dirty="0">
                <a:solidFill>
                  <a:srgbClr val="333333"/>
                </a:solidFill>
                <a:latin typeface="Trebuchet MS"/>
                <a:cs typeface="Trebuchet MS"/>
              </a:rPr>
              <a:t> </a:t>
            </a:r>
            <a:r>
              <a:rPr sz="950" spc="25" dirty="0">
                <a:solidFill>
                  <a:srgbClr val="333333"/>
                </a:solidFill>
                <a:latin typeface="微软雅黑"/>
                <a:cs typeface="微软雅黑"/>
              </a:rPr>
              <a:t>块硬盘来组建，其中先分别两两制作成</a:t>
            </a:r>
            <a:r>
              <a:rPr sz="950" spc="60" dirty="0">
                <a:solidFill>
                  <a:srgbClr val="333333"/>
                </a:solidFill>
                <a:latin typeface="Trebuchet MS"/>
                <a:cs typeface="Trebuchet MS"/>
              </a:rPr>
              <a:t>RAID</a:t>
            </a:r>
            <a:r>
              <a:rPr sz="950" spc="-70"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磁盘阵列，以保证数据的安全性；然后再对两个</a:t>
            </a:r>
            <a:r>
              <a:rPr sz="950" spc="60" dirty="0">
                <a:solidFill>
                  <a:srgbClr val="333333"/>
                </a:solidFill>
                <a:latin typeface="Trebuchet MS"/>
                <a:cs typeface="Trebuchet MS"/>
              </a:rPr>
              <a:t>RAID</a:t>
            </a:r>
            <a:r>
              <a:rPr sz="950" spc="-70"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磁 盘阵列实施</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0</a:t>
            </a:r>
            <a:r>
              <a:rPr sz="950" spc="20" dirty="0">
                <a:solidFill>
                  <a:srgbClr val="333333"/>
                </a:solidFill>
                <a:latin typeface="微软雅黑"/>
                <a:cs typeface="微软雅黑"/>
              </a:rPr>
              <a:t>技术，进一步提高硬盘设备的读写速度。这样从理论上来讲，只要坏的不是同一组中 </a:t>
            </a:r>
            <a:r>
              <a:rPr sz="950" spc="25" dirty="0">
                <a:solidFill>
                  <a:srgbClr val="333333"/>
                </a:solidFill>
                <a:latin typeface="微软雅黑"/>
                <a:cs typeface="微软雅黑"/>
              </a:rPr>
              <a:t>的所有硬盘，那么最多可以损坏</a:t>
            </a:r>
            <a:r>
              <a:rPr sz="950" spc="114" dirty="0">
                <a:solidFill>
                  <a:srgbClr val="333333"/>
                </a:solidFill>
                <a:latin typeface="Trebuchet MS"/>
                <a:cs typeface="Trebuchet MS"/>
              </a:rPr>
              <a:t>50%</a:t>
            </a:r>
            <a:r>
              <a:rPr sz="950" spc="25" dirty="0">
                <a:solidFill>
                  <a:srgbClr val="333333"/>
                </a:solidFill>
                <a:latin typeface="微软雅黑"/>
                <a:cs typeface="微软雅黑"/>
              </a:rPr>
              <a:t>的硬盘设备而不丢失数据。由于</a:t>
            </a:r>
            <a:r>
              <a:rPr sz="950" spc="60" dirty="0">
                <a:solidFill>
                  <a:srgbClr val="333333"/>
                </a:solidFill>
                <a:latin typeface="Trebuchet MS"/>
                <a:cs typeface="Trebuchet MS"/>
              </a:rPr>
              <a:t>RAID</a:t>
            </a:r>
            <a:r>
              <a:rPr sz="950" spc="-5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技术继承了</a:t>
            </a:r>
            <a:r>
              <a:rPr sz="950" spc="60" dirty="0">
                <a:solidFill>
                  <a:srgbClr val="333333"/>
                </a:solidFill>
                <a:latin typeface="Trebuchet MS"/>
                <a:cs typeface="Trebuchet MS"/>
              </a:rPr>
              <a:t>RAID</a:t>
            </a:r>
            <a:r>
              <a:rPr sz="950" spc="-50"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的高读 写速度和</a:t>
            </a:r>
            <a:r>
              <a:rPr sz="950" spc="60" dirty="0">
                <a:solidFill>
                  <a:srgbClr val="333333"/>
                </a:solidFill>
                <a:latin typeface="Trebuchet MS"/>
                <a:cs typeface="Trebuchet MS"/>
              </a:rPr>
              <a:t>RAID</a:t>
            </a:r>
            <a:r>
              <a:rPr sz="950" spc="-50"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的数据安全性，在不考虑成本的情况下</a:t>
            </a:r>
            <a:r>
              <a:rPr sz="950" spc="60" dirty="0">
                <a:solidFill>
                  <a:srgbClr val="333333"/>
                </a:solidFill>
                <a:latin typeface="Trebuchet MS"/>
                <a:cs typeface="Trebuchet MS"/>
              </a:rPr>
              <a:t>RAID</a:t>
            </a:r>
            <a:r>
              <a:rPr sz="950" spc="-50"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的性能都超过了</a:t>
            </a:r>
            <a:r>
              <a:rPr sz="950" spc="60" dirty="0">
                <a:solidFill>
                  <a:srgbClr val="333333"/>
                </a:solidFill>
                <a:latin typeface="Trebuchet MS"/>
                <a:cs typeface="Trebuchet MS"/>
              </a:rPr>
              <a:t>RAID</a:t>
            </a:r>
            <a:r>
              <a:rPr sz="950" spc="-50" dirty="0">
                <a:solidFill>
                  <a:srgbClr val="333333"/>
                </a:solidFill>
                <a:latin typeface="Trebuchet MS"/>
                <a:cs typeface="Trebuchet MS"/>
              </a:rPr>
              <a:t> </a:t>
            </a:r>
            <a:r>
              <a:rPr sz="950" spc="40" dirty="0">
                <a:solidFill>
                  <a:srgbClr val="333333"/>
                </a:solidFill>
                <a:latin typeface="Trebuchet MS"/>
                <a:cs typeface="Trebuchet MS"/>
              </a:rPr>
              <a:t>5</a:t>
            </a:r>
            <a:r>
              <a:rPr sz="950" spc="40" dirty="0">
                <a:solidFill>
                  <a:srgbClr val="333333"/>
                </a:solidFill>
                <a:latin typeface="微软雅黑"/>
                <a:cs typeface="微软雅黑"/>
              </a:rPr>
              <a:t>，</a:t>
            </a:r>
            <a:r>
              <a:rPr sz="950" spc="25" dirty="0">
                <a:solidFill>
                  <a:srgbClr val="333333"/>
                </a:solidFill>
                <a:latin typeface="微软雅黑"/>
                <a:cs typeface="微软雅黑"/>
              </a:rPr>
              <a:t>因此当前成为 广泛使用的一种存储技术。</a:t>
            </a:r>
            <a:endParaRPr sz="950">
              <a:latin typeface="微软雅黑"/>
              <a:cs typeface="微软雅黑"/>
            </a:endParaRPr>
          </a:p>
        </p:txBody>
      </p:sp>
      <p:pic>
        <p:nvPicPr>
          <p:cNvPr id="4" name="object 4"/>
          <p:cNvPicPr/>
          <p:nvPr/>
        </p:nvPicPr>
        <p:blipFill>
          <a:blip r:embed="rId3" cstate="print"/>
          <a:stretch>
            <a:fillRect/>
          </a:stretch>
        </p:blipFill>
        <p:spPr>
          <a:xfrm>
            <a:off x="959124" y="6428993"/>
            <a:ext cx="5627503" cy="3382947"/>
          </a:xfrm>
          <a:prstGeom prst="rect">
            <a:avLst/>
          </a:prstGeom>
        </p:spPr>
      </p:pic>
      <p:sp>
        <p:nvSpPr>
          <p:cNvPr id="5" name="object 5"/>
          <p:cNvSpPr txBox="1"/>
          <p:nvPr/>
        </p:nvSpPr>
        <p:spPr>
          <a:xfrm>
            <a:off x="946424" y="9913618"/>
            <a:ext cx="143637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7-4</a:t>
            </a:r>
            <a:r>
              <a:rPr sz="950" spc="-70" dirty="0">
                <a:solidFill>
                  <a:srgbClr val="333333"/>
                </a:solidFill>
                <a:latin typeface="Trebuchet MS"/>
                <a:cs typeface="Trebuchet MS"/>
              </a:rPr>
              <a:t> </a:t>
            </a:r>
            <a:r>
              <a:rPr sz="950" spc="60" dirty="0">
                <a:solidFill>
                  <a:srgbClr val="333333"/>
                </a:solidFill>
                <a:latin typeface="Trebuchet MS"/>
                <a:cs typeface="Trebuchet MS"/>
              </a:rPr>
              <a:t>RAID</a:t>
            </a:r>
            <a:r>
              <a:rPr sz="950" spc="-6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技术示意图</a:t>
            </a:r>
            <a:endParaRPr sz="950">
              <a:latin typeface="微软雅黑"/>
              <a:cs typeface="微软雅黑"/>
            </a:endParaRPr>
          </a:p>
        </p:txBody>
      </p:sp>
      <p:sp>
        <p:nvSpPr>
          <p:cNvPr id="7" name="object 7"/>
          <p:cNvSpPr txBox="1"/>
          <p:nvPr/>
        </p:nvSpPr>
        <p:spPr>
          <a:xfrm>
            <a:off x="3691673" y="10217035"/>
            <a:ext cx="182880" cy="185420"/>
          </a:xfrm>
          <a:prstGeom prst="rect">
            <a:avLst/>
          </a:prstGeom>
        </p:spPr>
        <p:txBody>
          <a:bodyPr vert="horz" wrap="square" lIns="0" tIns="17145" rIns="0" bIns="0" rtlCol="0">
            <a:spAutoFit/>
          </a:bodyPr>
          <a:lstStyle/>
          <a:p>
            <a:pPr marL="40640">
              <a:lnSpc>
                <a:spcPct val="100000"/>
              </a:lnSpc>
              <a:spcBef>
                <a:spcPts val="135"/>
              </a:spcBef>
            </a:pPr>
            <a:fld id="{81D60167-4931-47E6-BA6A-407CBD079E47}" type="slidenum">
              <a:rPr sz="800" dirty="0">
                <a:latin typeface="小哥哥网恋吗"/>
                <a:cs typeface="小哥哥网恋吗"/>
              </a:rPr>
              <a:t>61</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69899"/>
            <a:ext cx="5015230" cy="560070"/>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a:p>
            <a:pPr marL="12700">
              <a:lnSpc>
                <a:spcPct val="100000"/>
              </a:lnSpc>
              <a:spcBef>
                <a:spcPts val="1315"/>
              </a:spcBef>
            </a:pPr>
            <a:r>
              <a:rPr sz="950" spc="25" dirty="0">
                <a:solidFill>
                  <a:srgbClr val="333333"/>
                </a:solidFill>
                <a:latin typeface="微软雅黑"/>
                <a:cs typeface="微软雅黑"/>
              </a:rPr>
              <a:t>由于</a:t>
            </a:r>
            <a:r>
              <a:rPr sz="950" spc="60" dirty="0">
                <a:solidFill>
                  <a:srgbClr val="333333"/>
                </a:solidFill>
                <a:latin typeface="Trebuchet MS"/>
                <a:cs typeface="Trebuchet MS"/>
              </a:rPr>
              <a:t>RAID</a:t>
            </a:r>
            <a:r>
              <a:rPr sz="950" spc="-4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是由</a:t>
            </a:r>
            <a:r>
              <a:rPr sz="950" spc="60" dirty="0">
                <a:solidFill>
                  <a:srgbClr val="333333"/>
                </a:solidFill>
                <a:latin typeface="Trebuchet MS"/>
                <a:cs typeface="Trebuchet MS"/>
              </a:rPr>
              <a:t>RAID</a:t>
            </a:r>
            <a:r>
              <a:rPr sz="950" spc="-40"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和</a:t>
            </a:r>
            <a:r>
              <a:rPr sz="950" spc="60" dirty="0">
                <a:solidFill>
                  <a:srgbClr val="333333"/>
                </a:solidFill>
                <a:latin typeface="Trebuchet MS"/>
                <a:cs typeface="Trebuchet MS"/>
              </a:rPr>
              <a:t>RAID</a:t>
            </a:r>
            <a:r>
              <a:rPr sz="950" spc="-40"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组成的，因此正确叫法是</a:t>
            </a:r>
            <a:r>
              <a:rPr sz="950" spc="15" dirty="0">
                <a:solidFill>
                  <a:srgbClr val="333333"/>
                </a:solidFill>
                <a:latin typeface="Trebuchet MS"/>
                <a:cs typeface="Trebuchet MS"/>
              </a:rPr>
              <a:t>“RAID</a:t>
            </a:r>
            <a:r>
              <a:rPr sz="950" spc="-40" dirty="0">
                <a:solidFill>
                  <a:srgbClr val="333333"/>
                </a:solidFill>
                <a:latin typeface="Trebuchet MS"/>
                <a:cs typeface="Trebuchet MS"/>
              </a:rPr>
              <a:t> </a:t>
            </a:r>
            <a:r>
              <a:rPr sz="950" spc="25" dirty="0">
                <a:solidFill>
                  <a:srgbClr val="333333"/>
                </a:solidFill>
                <a:latin typeface="微软雅黑"/>
                <a:cs typeface="微软雅黑"/>
              </a:rPr>
              <a:t>一零</a:t>
            </a:r>
            <a:r>
              <a:rPr sz="950" spc="-70" dirty="0">
                <a:solidFill>
                  <a:srgbClr val="333333"/>
                </a:solidFill>
                <a:latin typeface="Trebuchet MS"/>
                <a:cs typeface="Trebuchet MS"/>
              </a:rPr>
              <a:t>”</a:t>
            </a:r>
            <a:r>
              <a:rPr sz="950" spc="-70" dirty="0">
                <a:solidFill>
                  <a:srgbClr val="333333"/>
                </a:solidFill>
                <a:latin typeface="微软雅黑"/>
                <a:cs typeface="微软雅黑"/>
              </a:rPr>
              <a:t>，</a:t>
            </a:r>
            <a:r>
              <a:rPr sz="950" spc="25" dirty="0">
                <a:solidFill>
                  <a:srgbClr val="333333"/>
                </a:solidFill>
                <a:latin typeface="微软雅黑"/>
                <a:cs typeface="微软雅黑"/>
              </a:rPr>
              <a:t>而不是</a:t>
            </a:r>
            <a:r>
              <a:rPr sz="950" spc="15" dirty="0">
                <a:solidFill>
                  <a:srgbClr val="333333"/>
                </a:solidFill>
                <a:latin typeface="Trebuchet MS"/>
                <a:cs typeface="Trebuchet MS"/>
              </a:rPr>
              <a:t>“RAID</a:t>
            </a:r>
            <a:r>
              <a:rPr sz="950" spc="-40" dirty="0">
                <a:solidFill>
                  <a:srgbClr val="333333"/>
                </a:solidFill>
                <a:latin typeface="Trebuchet MS"/>
                <a:cs typeface="Trebuchet MS"/>
              </a:rPr>
              <a:t> </a:t>
            </a:r>
            <a:r>
              <a:rPr sz="950" spc="25" dirty="0">
                <a:solidFill>
                  <a:srgbClr val="333333"/>
                </a:solidFill>
                <a:latin typeface="微软雅黑"/>
                <a:cs typeface="微软雅黑"/>
              </a:rPr>
              <a:t>十</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p:txBody>
      </p:sp>
      <p:sp>
        <p:nvSpPr>
          <p:cNvPr id="3" name="object 3"/>
          <p:cNvSpPr txBox="1"/>
          <p:nvPr/>
        </p:nvSpPr>
        <p:spPr>
          <a:xfrm>
            <a:off x="946376" y="999754"/>
            <a:ext cx="5655945" cy="2265045"/>
          </a:xfrm>
          <a:prstGeom prst="rect">
            <a:avLst/>
          </a:prstGeom>
        </p:spPr>
        <p:txBody>
          <a:bodyPr vert="horz" wrap="square" lIns="0" tIns="12065" rIns="0" bIns="0" rtlCol="0">
            <a:spAutoFit/>
          </a:bodyPr>
          <a:lstStyle/>
          <a:p>
            <a:pPr marL="12700" marR="5080" algn="just">
              <a:lnSpc>
                <a:spcPct val="131600"/>
              </a:lnSpc>
              <a:spcBef>
                <a:spcPts val="95"/>
              </a:spcBef>
            </a:pPr>
            <a:r>
              <a:rPr sz="950" spc="25" dirty="0">
                <a:solidFill>
                  <a:srgbClr val="333333"/>
                </a:solidFill>
                <a:latin typeface="微软雅黑"/>
                <a:cs typeface="微软雅黑"/>
              </a:rPr>
              <a:t>细看上图</a:t>
            </a:r>
            <a:r>
              <a:rPr sz="950" spc="25" dirty="0">
                <a:solidFill>
                  <a:srgbClr val="333333"/>
                </a:solidFill>
                <a:latin typeface="Trebuchet MS"/>
                <a:cs typeface="Trebuchet MS"/>
              </a:rPr>
              <a:t>7-4</a:t>
            </a:r>
            <a:r>
              <a:rPr sz="950" spc="25" dirty="0">
                <a:solidFill>
                  <a:srgbClr val="333333"/>
                </a:solidFill>
                <a:latin typeface="微软雅黑"/>
                <a:cs typeface="微软雅黑"/>
              </a:rPr>
              <a:t>可以分析出</a:t>
            </a:r>
            <a:r>
              <a:rPr sz="950" spc="50" dirty="0">
                <a:solidFill>
                  <a:srgbClr val="333333"/>
                </a:solidFill>
                <a:latin typeface="微软雅黑"/>
                <a:cs typeface="微软雅黑"/>
              </a:rPr>
              <a:t>，</a:t>
            </a:r>
            <a:r>
              <a:rPr sz="950" spc="50" dirty="0">
                <a:solidFill>
                  <a:srgbClr val="333333"/>
                </a:solidFill>
                <a:latin typeface="Trebuchet MS"/>
                <a:cs typeface="Trebuchet MS"/>
              </a:rPr>
              <a:t>RAID</a:t>
            </a:r>
            <a:r>
              <a:rPr sz="950" spc="-50"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是先对信息进行分割，然后再两两一组做的镜像。也就是将</a:t>
            </a:r>
            <a:r>
              <a:rPr sz="950" spc="60" dirty="0">
                <a:solidFill>
                  <a:srgbClr val="333333"/>
                </a:solidFill>
                <a:latin typeface="Trebuchet MS"/>
                <a:cs typeface="Trebuchet MS"/>
              </a:rPr>
              <a:t>RAID</a:t>
            </a:r>
            <a:r>
              <a:rPr sz="950" spc="-50"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作 为最低级别的组合，再使用</a:t>
            </a:r>
            <a:r>
              <a:rPr sz="950" spc="60" dirty="0">
                <a:solidFill>
                  <a:srgbClr val="333333"/>
                </a:solidFill>
                <a:latin typeface="Trebuchet MS"/>
                <a:cs typeface="Trebuchet MS"/>
              </a:rPr>
              <a:t>RAID</a:t>
            </a:r>
            <a:r>
              <a:rPr sz="950" spc="-65"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技术组合到一起，将它们视为</a:t>
            </a:r>
            <a:r>
              <a:rPr sz="950" spc="-160" dirty="0">
                <a:solidFill>
                  <a:srgbClr val="333333"/>
                </a:solidFill>
                <a:latin typeface="Trebuchet MS"/>
                <a:cs typeface="Trebuchet MS"/>
              </a:rPr>
              <a:t>“</a:t>
            </a:r>
            <a:r>
              <a:rPr sz="950" spc="25" dirty="0">
                <a:solidFill>
                  <a:srgbClr val="333333"/>
                </a:solidFill>
                <a:latin typeface="微软雅黑"/>
                <a:cs typeface="微软雅黑"/>
              </a:rPr>
              <a:t>一整块</a:t>
            </a:r>
            <a:r>
              <a:rPr sz="950" spc="-160" dirty="0">
                <a:solidFill>
                  <a:srgbClr val="333333"/>
                </a:solidFill>
                <a:latin typeface="Trebuchet MS"/>
                <a:cs typeface="Trebuchet MS"/>
              </a:rPr>
              <a:t>”</a:t>
            </a:r>
            <a:r>
              <a:rPr sz="950" spc="25" dirty="0">
                <a:solidFill>
                  <a:srgbClr val="333333"/>
                </a:solidFill>
                <a:latin typeface="微软雅黑"/>
                <a:cs typeface="微软雅黑"/>
              </a:rPr>
              <a:t>硬盘。而</a:t>
            </a:r>
            <a:r>
              <a:rPr sz="950" spc="60" dirty="0">
                <a:solidFill>
                  <a:srgbClr val="333333"/>
                </a:solidFill>
                <a:latin typeface="Trebuchet MS"/>
                <a:cs typeface="Trebuchet MS"/>
              </a:rPr>
              <a:t>RAID</a:t>
            </a:r>
            <a:r>
              <a:rPr sz="950" spc="-65" dirty="0">
                <a:solidFill>
                  <a:srgbClr val="333333"/>
                </a:solidFill>
                <a:latin typeface="Trebuchet MS"/>
                <a:cs typeface="Trebuchet MS"/>
              </a:rPr>
              <a:t> </a:t>
            </a:r>
            <a:r>
              <a:rPr sz="950" spc="55" dirty="0">
                <a:solidFill>
                  <a:srgbClr val="333333"/>
                </a:solidFill>
                <a:latin typeface="Trebuchet MS"/>
                <a:cs typeface="Trebuchet MS"/>
              </a:rPr>
              <a:t>01</a:t>
            </a:r>
            <a:r>
              <a:rPr sz="950" spc="25" dirty="0">
                <a:solidFill>
                  <a:srgbClr val="333333"/>
                </a:solidFill>
                <a:latin typeface="微软雅黑"/>
                <a:cs typeface="微软雅黑"/>
              </a:rPr>
              <a:t>则是相反的， </a:t>
            </a:r>
            <a:r>
              <a:rPr sz="950" spc="-270" dirty="0">
                <a:solidFill>
                  <a:srgbClr val="333333"/>
                </a:solidFill>
                <a:latin typeface="微软雅黑"/>
                <a:cs typeface="微软雅黑"/>
              </a:rPr>
              <a:t> </a:t>
            </a:r>
            <a:r>
              <a:rPr sz="950" spc="25" dirty="0">
                <a:solidFill>
                  <a:srgbClr val="333333"/>
                </a:solidFill>
                <a:latin typeface="微软雅黑"/>
                <a:cs typeface="微软雅黑"/>
              </a:rPr>
              <a:t>它回先将硬盘分为两组，使用</a:t>
            </a:r>
            <a:r>
              <a:rPr sz="950" spc="60" dirty="0">
                <a:solidFill>
                  <a:srgbClr val="333333"/>
                </a:solidFill>
                <a:latin typeface="Trebuchet MS"/>
                <a:cs typeface="Trebuchet MS"/>
              </a:rPr>
              <a:t>RAID</a:t>
            </a:r>
            <a:r>
              <a:rPr sz="950" spc="-60"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作为最低级别的组合，再将两组硬盘通过</a:t>
            </a:r>
            <a:r>
              <a:rPr sz="950" spc="60" dirty="0">
                <a:solidFill>
                  <a:srgbClr val="333333"/>
                </a:solidFill>
                <a:latin typeface="Trebuchet MS"/>
                <a:cs typeface="Trebuchet MS"/>
              </a:rPr>
              <a:t>RAID</a:t>
            </a:r>
            <a:r>
              <a:rPr sz="950" spc="-55"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技术组合到一起。</a:t>
            </a:r>
            <a:endParaRPr sz="950">
              <a:latin typeface="微软雅黑"/>
              <a:cs typeface="微软雅黑"/>
            </a:endParaRPr>
          </a:p>
          <a:p>
            <a:pPr marL="12700" marR="215265" algn="just">
              <a:lnSpc>
                <a:spcPct val="131600"/>
              </a:lnSpc>
              <a:spcBef>
                <a:spcPts val="825"/>
              </a:spcBef>
            </a:pPr>
            <a:r>
              <a:rPr sz="950" spc="25" dirty="0">
                <a:solidFill>
                  <a:srgbClr val="333333"/>
                </a:solidFill>
                <a:latin typeface="微软雅黑"/>
                <a:cs typeface="微软雅黑"/>
              </a:rPr>
              <a:t>但区别非常明显，</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10</a:t>
            </a:r>
            <a:r>
              <a:rPr sz="950" spc="20" dirty="0">
                <a:solidFill>
                  <a:srgbClr val="333333"/>
                </a:solidFill>
                <a:latin typeface="微软雅黑"/>
                <a:cs typeface="微软雅黑"/>
              </a:rPr>
              <a:t>级别中任何一块硬盘损坏都不会影响到数据安全性，其余硬盘均会正常运 </a:t>
            </a:r>
            <a:r>
              <a:rPr sz="950" spc="25" dirty="0">
                <a:solidFill>
                  <a:srgbClr val="333333"/>
                </a:solidFill>
                <a:latin typeface="微软雅黑"/>
                <a:cs typeface="微软雅黑"/>
              </a:rPr>
              <a:t>作。但</a:t>
            </a:r>
            <a:r>
              <a:rPr sz="950" spc="60" dirty="0">
                <a:solidFill>
                  <a:srgbClr val="333333"/>
                </a:solidFill>
                <a:latin typeface="Trebuchet MS"/>
                <a:cs typeface="Trebuchet MS"/>
              </a:rPr>
              <a:t>RAID</a:t>
            </a:r>
            <a:r>
              <a:rPr sz="950" spc="-70" dirty="0">
                <a:solidFill>
                  <a:srgbClr val="333333"/>
                </a:solidFill>
                <a:latin typeface="Trebuchet MS"/>
                <a:cs typeface="Trebuchet MS"/>
              </a:rPr>
              <a:t> </a:t>
            </a:r>
            <a:r>
              <a:rPr sz="950" spc="55" dirty="0">
                <a:solidFill>
                  <a:srgbClr val="333333"/>
                </a:solidFill>
                <a:latin typeface="Trebuchet MS"/>
                <a:cs typeface="Trebuchet MS"/>
              </a:rPr>
              <a:t>01</a:t>
            </a:r>
            <a:r>
              <a:rPr sz="950" spc="25" dirty="0">
                <a:solidFill>
                  <a:srgbClr val="333333"/>
                </a:solidFill>
                <a:latin typeface="微软雅黑"/>
                <a:cs typeface="微软雅黑"/>
              </a:rPr>
              <a:t>只要有任何一块盘损坏，最低级别的</a:t>
            </a:r>
            <a:r>
              <a:rPr sz="950" spc="60" dirty="0">
                <a:solidFill>
                  <a:srgbClr val="333333"/>
                </a:solidFill>
                <a:latin typeface="Trebuchet MS"/>
                <a:cs typeface="Trebuchet MS"/>
              </a:rPr>
              <a:t>RAID</a:t>
            </a:r>
            <a:r>
              <a:rPr sz="950" spc="-65"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硬盘组马上会停止运作，可能造成严重隐 患。所以</a:t>
            </a:r>
            <a:r>
              <a:rPr sz="950" spc="60" dirty="0">
                <a:solidFill>
                  <a:srgbClr val="333333"/>
                </a:solidFill>
                <a:latin typeface="Trebuchet MS"/>
                <a:cs typeface="Trebuchet MS"/>
              </a:rPr>
              <a:t>RAID</a:t>
            </a:r>
            <a:r>
              <a:rPr sz="950" spc="-40"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远比</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01</a:t>
            </a:r>
            <a:r>
              <a:rPr sz="950" spc="25" dirty="0">
                <a:solidFill>
                  <a:srgbClr val="333333"/>
                </a:solidFill>
                <a:latin typeface="微软雅黑"/>
                <a:cs typeface="微软雅黑"/>
              </a:rPr>
              <a:t>常见，很多主板甚至不支持</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01</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30" dirty="0">
                <a:solidFill>
                  <a:srgbClr val="777777"/>
                </a:solidFill>
                <a:latin typeface="Trebuchet MS"/>
                <a:cs typeface="Trebuchet MS"/>
              </a:rPr>
              <a:t>7.1.1</a:t>
            </a:r>
            <a:r>
              <a:rPr sz="950" b="1" spc="-35" dirty="0">
                <a:solidFill>
                  <a:srgbClr val="777777"/>
                </a:solidFill>
                <a:latin typeface="Trebuchet MS"/>
                <a:cs typeface="Trebuchet MS"/>
              </a:rPr>
              <a:t> </a:t>
            </a:r>
            <a:r>
              <a:rPr sz="950" b="1" spc="25" dirty="0">
                <a:solidFill>
                  <a:srgbClr val="777777"/>
                </a:solidFill>
                <a:latin typeface="微软雅黑"/>
                <a:cs typeface="微软雅黑"/>
              </a:rPr>
              <a:t>部署磁盘阵列</a:t>
            </a:r>
            <a:endParaRPr sz="950">
              <a:latin typeface="微软雅黑"/>
              <a:cs typeface="微软雅黑"/>
            </a:endParaRPr>
          </a:p>
          <a:p>
            <a:pPr marL="12700" marR="26670">
              <a:lnSpc>
                <a:spcPct val="131600"/>
              </a:lnSpc>
              <a:spcBef>
                <a:spcPts val="905"/>
              </a:spcBef>
            </a:pPr>
            <a:r>
              <a:rPr sz="950" spc="25" dirty="0">
                <a:solidFill>
                  <a:srgbClr val="333333"/>
                </a:solidFill>
                <a:latin typeface="微软雅黑"/>
                <a:cs typeface="微软雅黑"/>
              </a:rPr>
              <a:t>在具备了第六章中管理硬盘设备的基础知识后，再来部署</a:t>
            </a:r>
            <a:r>
              <a:rPr sz="950" spc="60" dirty="0">
                <a:solidFill>
                  <a:srgbClr val="333333"/>
                </a:solidFill>
                <a:latin typeface="Trebuchet MS"/>
                <a:cs typeface="Trebuchet MS"/>
              </a:rPr>
              <a:t>RAID</a:t>
            </a:r>
            <a:r>
              <a:rPr sz="950" spc="25" dirty="0">
                <a:solidFill>
                  <a:srgbClr val="333333"/>
                </a:solidFill>
                <a:latin typeface="微软雅黑"/>
                <a:cs typeface="微软雅黑"/>
              </a:rPr>
              <a:t>和</a:t>
            </a:r>
            <a:r>
              <a:rPr sz="950" spc="80" dirty="0">
                <a:solidFill>
                  <a:srgbClr val="333333"/>
                </a:solidFill>
                <a:latin typeface="Trebuchet MS"/>
                <a:cs typeface="Trebuchet MS"/>
              </a:rPr>
              <a:t>LVM</a:t>
            </a:r>
            <a:r>
              <a:rPr sz="950" spc="20" dirty="0">
                <a:solidFill>
                  <a:srgbClr val="333333"/>
                </a:solidFill>
                <a:latin typeface="微软雅黑"/>
                <a:cs typeface="微软雅黑"/>
              </a:rPr>
              <a:t>就变得十分轻松了。首先，需要在 </a:t>
            </a:r>
            <a:r>
              <a:rPr sz="950" spc="25" dirty="0">
                <a:solidFill>
                  <a:srgbClr val="333333"/>
                </a:solidFill>
                <a:latin typeface="微软雅黑"/>
                <a:cs typeface="微软雅黑"/>
              </a:rPr>
              <a:t>虚拟机中添加</a:t>
            </a:r>
            <a:r>
              <a:rPr sz="950" spc="55" dirty="0">
                <a:solidFill>
                  <a:srgbClr val="333333"/>
                </a:solidFill>
                <a:latin typeface="Trebuchet MS"/>
                <a:cs typeface="Trebuchet MS"/>
              </a:rPr>
              <a:t>4</a:t>
            </a:r>
            <a:r>
              <a:rPr sz="950" spc="25" dirty="0">
                <a:solidFill>
                  <a:srgbClr val="333333"/>
                </a:solidFill>
                <a:latin typeface="微软雅黑"/>
                <a:cs typeface="微软雅黑"/>
              </a:rPr>
              <a:t>块硬盘设备来制作一个</a:t>
            </a:r>
            <a:r>
              <a:rPr sz="950" spc="60" dirty="0">
                <a:solidFill>
                  <a:srgbClr val="333333"/>
                </a:solidFill>
                <a:latin typeface="Trebuchet MS"/>
                <a:cs typeface="Trebuchet MS"/>
              </a:rPr>
              <a:t>RAID</a:t>
            </a:r>
            <a:r>
              <a:rPr sz="950" spc="-5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磁盘阵列，如图</a:t>
            </a:r>
            <a:r>
              <a:rPr sz="950" spc="25" dirty="0">
                <a:solidFill>
                  <a:srgbClr val="333333"/>
                </a:solidFill>
                <a:latin typeface="Trebuchet MS"/>
                <a:cs typeface="Trebuchet MS"/>
              </a:rPr>
              <a:t>7-5</a:t>
            </a:r>
            <a:r>
              <a:rPr sz="950" spc="25" dirty="0">
                <a:solidFill>
                  <a:srgbClr val="333333"/>
                </a:solidFill>
                <a:latin typeface="微软雅黑"/>
                <a:cs typeface="微软雅黑"/>
              </a:rPr>
              <a:t>所示。添加硬盘的步骤省略大家自己 操作就行，记得要用</a:t>
            </a:r>
            <a:r>
              <a:rPr sz="950" spc="50" dirty="0">
                <a:solidFill>
                  <a:srgbClr val="333333"/>
                </a:solidFill>
                <a:latin typeface="Trebuchet MS"/>
                <a:cs typeface="Trebuchet MS"/>
              </a:rPr>
              <a:t>SCSI</a:t>
            </a:r>
            <a:r>
              <a:rPr sz="950" spc="25" dirty="0">
                <a:solidFill>
                  <a:srgbClr val="333333"/>
                </a:solidFill>
                <a:latin typeface="微软雅黑"/>
                <a:cs typeface="微软雅黑"/>
              </a:rPr>
              <a:t>或</a:t>
            </a:r>
            <a:r>
              <a:rPr sz="950" spc="45" dirty="0">
                <a:solidFill>
                  <a:srgbClr val="333333"/>
                </a:solidFill>
                <a:latin typeface="Trebuchet MS"/>
                <a:cs typeface="Trebuchet MS"/>
              </a:rPr>
              <a:t>SATA</a:t>
            </a:r>
            <a:r>
              <a:rPr sz="950" spc="25" dirty="0">
                <a:solidFill>
                  <a:srgbClr val="333333"/>
                </a:solidFill>
                <a:latin typeface="微软雅黑"/>
                <a:cs typeface="微软雅黑"/>
              </a:rPr>
              <a:t>接口类型，大小默认</a:t>
            </a:r>
            <a:r>
              <a:rPr sz="950" spc="70" dirty="0">
                <a:solidFill>
                  <a:srgbClr val="333333"/>
                </a:solidFill>
                <a:latin typeface="Trebuchet MS"/>
                <a:cs typeface="Trebuchet MS"/>
              </a:rPr>
              <a:t>20GB</a:t>
            </a:r>
            <a:r>
              <a:rPr sz="950" spc="25" dirty="0">
                <a:solidFill>
                  <a:srgbClr val="333333"/>
                </a:solidFill>
                <a:latin typeface="微软雅黑"/>
                <a:cs typeface="微软雅黑"/>
              </a:rPr>
              <a:t>就可以。</a:t>
            </a:r>
            <a:endParaRPr sz="950">
              <a:latin typeface="微软雅黑"/>
              <a:cs typeface="微软雅黑"/>
            </a:endParaRPr>
          </a:p>
        </p:txBody>
      </p:sp>
      <p:pic>
        <p:nvPicPr>
          <p:cNvPr id="4" name="object 4"/>
          <p:cNvPicPr/>
          <p:nvPr/>
        </p:nvPicPr>
        <p:blipFill>
          <a:blip r:embed="rId2" cstate="print"/>
          <a:stretch>
            <a:fillRect/>
          </a:stretch>
        </p:blipFill>
        <p:spPr>
          <a:xfrm>
            <a:off x="959124" y="3440054"/>
            <a:ext cx="5650950" cy="5733407"/>
          </a:xfrm>
          <a:prstGeom prst="rect">
            <a:avLst/>
          </a:prstGeom>
        </p:spPr>
      </p:pic>
      <p:sp>
        <p:nvSpPr>
          <p:cNvPr id="5" name="object 5"/>
          <p:cNvSpPr txBox="1"/>
          <p:nvPr/>
        </p:nvSpPr>
        <p:spPr>
          <a:xfrm>
            <a:off x="946424" y="9275144"/>
            <a:ext cx="5600065" cy="6508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7-5</a:t>
            </a:r>
            <a:r>
              <a:rPr sz="950" spc="-35" dirty="0">
                <a:solidFill>
                  <a:srgbClr val="333333"/>
                </a:solidFill>
                <a:latin typeface="Trebuchet MS"/>
                <a:cs typeface="Trebuchet MS"/>
              </a:rPr>
              <a:t> </a:t>
            </a:r>
            <a:r>
              <a:rPr sz="950" spc="25" dirty="0">
                <a:solidFill>
                  <a:srgbClr val="333333"/>
                </a:solidFill>
                <a:latin typeface="微软雅黑"/>
                <a:cs typeface="微软雅黑"/>
              </a:rPr>
              <a:t>添加四块硬盘设备</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这几块硬盘设备是模拟出来的，不需要特意去买几块真实的物理硬盘插到电脑上。需要注意的是，一定 要记得在关闭系统之后，再在虚拟机中添加硬盘设备，否则可能会因为计算机架构的不同而导致虚拟机</a:t>
            </a:r>
            <a:endParaRPr sz="950">
              <a:latin typeface="微软雅黑"/>
              <a:cs typeface="微软雅黑"/>
            </a:endParaRPr>
          </a:p>
        </p:txBody>
      </p:sp>
      <p:sp>
        <p:nvSpPr>
          <p:cNvPr id="7" name="object 7"/>
          <p:cNvSpPr txBox="1"/>
          <p:nvPr/>
        </p:nvSpPr>
        <p:spPr>
          <a:xfrm>
            <a:off x="946424" y="9934964"/>
            <a:ext cx="1884045" cy="189230"/>
          </a:xfrm>
          <a:prstGeom prst="rect">
            <a:avLst/>
          </a:prstGeom>
        </p:spPr>
        <p:txBody>
          <a:bodyPr vert="horz" wrap="square" lIns="0" tIns="22860" rIns="0" bIns="0" rtlCol="0">
            <a:spAutoFit/>
          </a:bodyPr>
          <a:lstStyle/>
          <a:p>
            <a:pPr marL="12700">
              <a:lnSpc>
                <a:spcPct val="100000"/>
              </a:lnSpc>
              <a:spcBef>
                <a:spcPts val="180"/>
              </a:spcBef>
            </a:pPr>
            <a:r>
              <a:rPr sz="950" spc="25" dirty="0">
                <a:solidFill>
                  <a:srgbClr val="333333"/>
                </a:solidFill>
                <a:latin typeface="微软雅黑"/>
                <a:cs typeface="微软雅黑"/>
              </a:rPr>
              <a:t>系统无法识别新添加的硬盘设备。</a:t>
            </a:r>
            <a:endParaRPr sz="950">
              <a:latin typeface="微软雅黑"/>
              <a:cs typeface="微软雅黑"/>
            </a:endParaRPr>
          </a:p>
        </p:txBody>
      </p:sp>
      <p:sp>
        <p:nvSpPr>
          <p:cNvPr id="8" name="object 8"/>
          <p:cNvSpPr txBox="1"/>
          <p:nvPr/>
        </p:nvSpPr>
        <p:spPr>
          <a:xfrm>
            <a:off x="3695642" y="10217035"/>
            <a:ext cx="17780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62</a:t>
            </a:fld>
            <a:endParaRPr sz="800">
              <a:latin typeface="小哥哥网恋吗"/>
              <a:cs typeface="小哥哥网恋吗"/>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3"/>
              </a:rPr>
              <a:t>5/20</a:t>
            </a:r>
            <a:endParaRPr sz="800">
              <a:latin typeface="小哥哥网恋吗"/>
              <a:cs typeface="小哥哥网恋吗"/>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2045453"/>
          <a:ext cx="5641339" cy="3457575"/>
        </p:xfrm>
        <a:graphic>
          <a:graphicData uri="http://schemas.openxmlformats.org/drawingml/2006/table">
            <a:tbl>
              <a:tblPr firstRow="1" bandRow="1">
                <a:tableStyleId>{2D5ABB26-0587-4C30-8999-92F81FD0307C}</a:tableStyleId>
              </a:tblPr>
              <a:tblGrid>
                <a:gridCol w="1581785">
                  <a:extLst>
                    <a:ext uri="{9D8B030D-6E8A-4147-A177-3AD203B41FA5}">
                      <a16:colId xmlns:a16="http://schemas.microsoft.com/office/drawing/2014/main" val="20000"/>
                    </a:ext>
                  </a:extLst>
                </a:gridCol>
                <a:gridCol w="4059554">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Trebuchet MS"/>
                          <a:cs typeface="Trebuchet MS"/>
                        </a:rPr>
                        <a:t>-a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检测设备名称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20" dirty="0">
                          <a:solidFill>
                            <a:srgbClr val="333333"/>
                          </a:solidFill>
                          <a:latin typeface="Trebuchet MS"/>
                          <a:cs typeface="Trebuchet MS"/>
                        </a:rPr>
                        <a:t>-n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指定设备数量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35" dirty="0">
                          <a:solidFill>
                            <a:srgbClr val="333333"/>
                          </a:solidFill>
                          <a:latin typeface="Trebuchet MS"/>
                          <a:cs typeface="Trebuchet MS"/>
                        </a:rPr>
                        <a:t>-l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指定</a:t>
                      </a:r>
                      <a:r>
                        <a:rPr sz="950" dirty="0">
                          <a:solidFill>
                            <a:srgbClr val="333333"/>
                          </a:solidFill>
                          <a:latin typeface="Trebuchet MS"/>
                          <a:cs typeface="Trebuchet MS"/>
                        </a:rPr>
                        <a:t>RAID</a:t>
                      </a:r>
                      <a:r>
                        <a:rPr sz="950" dirty="0">
                          <a:solidFill>
                            <a:srgbClr val="333333"/>
                          </a:solidFill>
                          <a:latin typeface="微软雅黑"/>
                          <a:cs typeface="微软雅黑"/>
                        </a:rPr>
                        <a:t>级别</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5" dirty="0">
                          <a:solidFill>
                            <a:srgbClr val="333333"/>
                          </a:solidFill>
                          <a:latin typeface="Trebuchet MS"/>
                          <a:cs typeface="Trebuchet MS"/>
                        </a:rPr>
                        <a:t>-C</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创建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0" dirty="0">
                          <a:solidFill>
                            <a:srgbClr val="333333"/>
                          </a:solidFill>
                          <a:latin typeface="Trebuchet MS"/>
                          <a:cs typeface="Trebuchet MS"/>
                        </a:rPr>
                        <a:t>-v</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显示过程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30" dirty="0">
                          <a:solidFill>
                            <a:srgbClr val="333333"/>
                          </a:solidFill>
                          <a:latin typeface="Trebuchet MS"/>
                          <a:cs typeface="Trebuchet MS"/>
                        </a:rPr>
                        <a:t>-f</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模拟设备损坏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5" dirty="0">
                          <a:solidFill>
                            <a:srgbClr val="333333"/>
                          </a:solidFill>
                          <a:latin typeface="Trebuchet MS"/>
                          <a:cs typeface="Trebuchet MS"/>
                        </a:rPr>
                        <a:t>-r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移除设备</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40" dirty="0">
                          <a:solidFill>
                            <a:srgbClr val="333333"/>
                          </a:solidFill>
                          <a:latin typeface="Trebuchet MS"/>
                          <a:cs typeface="Trebuchet MS"/>
                        </a:rPr>
                        <a:t>-Q</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查看摘要信息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45" dirty="0">
                          <a:solidFill>
                            <a:srgbClr val="333333"/>
                          </a:solidFill>
                          <a:latin typeface="Trebuchet MS"/>
                          <a:cs typeface="Trebuchet MS"/>
                        </a:rPr>
                        <a:t>-D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查看详细信息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spc="20" dirty="0">
                          <a:solidFill>
                            <a:srgbClr val="333333"/>
                          </a:solidFill>
                          <a:latin typeface="Trebuchet MS"/>
                          <a:cs typeface="Trebuchet MS"/>
                        </a:rPr>
                        <a:t>-S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停止</a:t>
                      </a:r>
                      <a:r>
                        <a:rPr sz="950" dirty="0">
                          <a:solidFill>
                            <a:srgbClr val="333333"/>
                          </a:solidFill>
                          <a:latin typeface="Trebuchet MS"/>
                          <a:cs typeface="Trebuchet MS"/>
                        </a:rPr>
                        <a:t>RAID</a:t>
                      </a:r>
                      <a:r>
                        <a:rPr sz="950" dirty="0">
                          <a:solidFill>
                            <a:srgbClr val="333333"/>
                          </a:solidFill>
                          <a:latin typeface="微软雅黑"/>
                          <a:cs typeface="微软雅黑"/>
                        </a:rPr>
                        <a:t>磁盘阵列</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bl>
          </a:graphicData>
        </a:graphic>
      </p:graphicFrame>
      <p:sp>
        <p:nvSpPr>
          <p:cNvPr id="3" name="object 3"/>
          <p:cNvSpPr txBox="1"/>
          <p:nvPr/>
        </p:nvSpPr>
        <p:spPr>
          <a:xfrm>
            <a:off x="908333" y="332845"/>
            <a:ext cx="5784215" cy="1559560"/>
          </a:xfrm>
          <a:prstGeom prst="rect">
            <a:avLst/>
          </a:prstGeom>
        </p:spPr>
        <p:txBody>
          <a:bodyPr vert="horz" wrap="square" lIns="0" tIns="12065" rIns="0" bIns="0" rtlCol="0">
            <a:spAutoFit/>
          </a:bodyPr>
          <a:lstStyle/>
          <a:p>
            <a:pPr marL="50800" marR="43180">
              <a:lnSpc>
                <a:spcPct val="131600"/>
              </a:lnSpc>
              <a:spcBef>
                <a:spcPts val="95"/>
              </a:spcBef>
            </a:pPr>
            <a:r>
              <a:rPr sz="950" spc="25" dirty="0">
                <a:solidFill>
                  <a:srgbClr val="333333"/>
                </a:solidFill>
                <a:latin typeface="微软雅黑"/>
                <a:cs typeface="微软雅黑"/>
              </a:rPr>
              <a:t>当前，生产环境中用到的服务器一般都配备</a:t>
            </a:r>
            <a:r>
              <a:rPr sz="950" spc="60" dirty="0">
                <a:solidFill>
                  <a:srgbClr val="333333"/>
                </a:solidFill>
                <a:latin typeface="Trebuchet MS"/>
                <a:cs typeface="Trebuchet MS"/>
              </a:rPr>
              <a:t>RAID</a:t>
            </a:r>
            <a:r>
              <a:rPr sz="950" spc="25" dirty="0">
                <a:solidFill>
                  <a:srgbClr val="333333"/>
                </a:solidFill>
                <a:latin typeface="微软雅黑"/>
                <a:cs typeface="微软雅黑"/>
              </a:rPr>
              <a:t>阵列卡，尽管服务器的价格越来越便宜，但是我们没</a:t>
            </a:r>
            <a:r>
              <a:rPr sz="950" spc="-705" dirty="0">
                <a:solidFill>
                  <a:srgbClr val="333333"/>
                </a:solidFill>
                <a:latin typeface="微软雅黑"/>
                <a:cs typeface="微软雅黑"/>
              </a:rPr>
              <a:t>有</a:t>
            </a:r>
            <a:r>
              <a:rPr sz="1200" baseline="34722" dirty="0">
                <a:latin typeface="小哥哥网恋吗"/>
                <a:cs typeface="小哥哥网恋吗"/>
              </a:rPr>
              <a:t>5/20 </a:t>
            </a:r>
            <a:r>
              <a:rPr sz="950" spc="25" dirty="0">
                <a:solidFill>
                  <a:srgbClr val="333333"/>
                </a:solidFill>
                <a:latin typeface="微软雅黑"/>
                <a:cs typeface="微软雅黑"/>
              </a:rPr>
              <a:t>必要为了做一个实验而去单独购买一台服务器，而是可以学会用</a:t>
            </a:r>
            <a:r>
              <a:rPr sz="950" spc="80" dirty="0">
                <a:solidFill>
                  <a:srgbClr val="333333"/>
                </a:solidFill>
                <a:latin typeface="Trebuchet MS"/>
                <a:cs typeface="Trebuchet MS"/>
              </a:rPr>
              <a:t>mdadm</a:t>
            </a:r>
            <a:r>
              <a:rPr sz="950" u="sng" spc="25" dirty="0">
                <a:solidFill>
                  <a:srgbClr val="4183C4"/>
                </a:solidFill>
                <a:uFill>
                  <a:solidFill>
                    <a:srgbClr val="4183C4"/>
                  </a:solidFill>
                </a:uFill>
                <a:latin typeface="微软雅黑"/>
                <a:cs typeface="微软雅黑"/>
                <a:hlinkClick r:id="rId2"/>
              </a:rPr>
              <a:t>命令</a:t>
            </a:r>
            <a:r>
              <a:rPr sz="950" spc="25" dirty="0">
                <a:solidFill>
                  <a:srgbClr val="333333"/>
                </a:solidFill>
                <a:latin typeface="微软雅黑"/>
                <a:cs typeface="微软雅黑"/>
              </a:rPr>
              <a:t>在</a:t>
            </a:r>
            <a:r>
              <a:rPr sz="950" u="sng" spc="35" dirty="0">
                <a:solidFill>
                  <a:srgbClr val="4183C4"/>
                </a:solidFill>
                <a:uFill>
                  <a:solidFill>
                    <a:srgbClr val="4183C4"/>
                  </a:solidFill>
                </a:uFill>
                <a:latin typeface="Trebuchet MS"/>
                <a:cs typeface="Trebuchet MS"/>
                <a:hlinkClick r:id="rId3"/>
              </a:rPr>
              <a:t>Linux</a:t>
            </a:r>
            <a:r>
              <a:rPr sz="950" u="sng" spc="25" dirty="0">
                <a:solidFill>
                  <a:srgbClr val="4183C4"/>
                </a:solidFill>
                <a:uFill>
                  <a:solidFill>
                    <a:srgbClr val="4183C4"/>
                  </a:solidFill>
                </a:uFill>
                <a:latin typeface="微软雅黑"/>
                <a:cs typeface="微软雅黑"/>
                <a:hlinkClick r:id="rId3"/>
              </a:rPr>
              <a:t>系</a:t>
            </a:r>
            <a:r>
              <a:rPr sz="950" u="sng" spc="20" dirty="0">
                <a:solidFill>
                  <a:srgbClr val="4183C4"/>
                </a:solidFill>
                <a:uFill>
                  <a:solidFill>
                    <a:srgbClr val="4183C4"/>
                  </a:solidFill>
                </a:uFill>
                <a:latin typeface="微软雅黑"/>
                <a:cs typeface="微软雅黑"/>
                <a:hlinkClick r:id="rId3"/>
              </a:rPr>
              <a:t>统</a:t>
            </a:r>
            <a:r>
              <a:rPr sz="950" spc="25" dirty="0">
                <a:solidFill>
                  <a:srgbClr val="333333"/>
                </a:solidFill>
                <a:latin typeface="微软雅黑"/>
                <a:cs typeface="微软雅黑"/>
              </a:rPr>
              <a:t>中创建和管理 软件</a:t>
            </a:r>
            <a:r>
              <a:rPr sz="950" spc="60" dirty="0">
                <a:solidFill>
                  <a:srgbClr val="333333"/>
                </a:solidFill>
                <a:latin typeface="Trebuchet MS"/>
                <a:cs typeface="Trebuchet MS"/>
              </a:rPr>
              <a:t>RAID</a:t>
            </a:r>
            <a:r>
              <a:rPr sz="950" spc="25" dirty="0">
                <a:solidFill>
                  <a:srgbClr val="333333"/>
                </a:solidFill>
                <a:latin typeface="微软雅黑"/>
                <a:cs typeface="微软雅黑"/>
              </a:rPr>
              <a:t>磁盘阵列，而且它涉及的理论知识的操作过程与生产环境中的完全一致。</a:t>
            </a:r>
            <a:r>
              <a:rPr sz="950" spc="80" dirty="0">
                <a:solidFill>
                  <a:srgbClr val="333333"/>
                </a:solidFill>
                <a:latin typeface="Trebuchet MS"/>
                <a:cs typeface="Trebuchet MS"/>
              </a:rPr>
              <a:t>mdadm</a:t>
            </a:r>
            <a:r>
              <a:rPr sz="950" u="sng" spc="25" dirty="0">
                <a:solidFill>
                  <a:srgbClr val="4183C4"/>
                </a:solidFill>
                <a:uFill>
                  <a:solidFill>
                    <a:srgbClr val="4183C4"/>
                  </a:solidFill>
                </a:uFill>
                <a:latin typeface="微软雅黑"/>
                <a:cs typeface="微软雅黑"/>
                <a:hlinkClick r:id="rId2"/>
              </a:rPr>
              <a:t>命令</a:t>
            </a:r>
            <a:r>
              <a:rPr sz="950" spc="25" dirty="0">
                <a:solidFill>
                  <a:srgbClr val="333333"/>
                </a:solidFill>
                <a:latin typeface="微软雅黑"/>
                <a:cs typeface="微软雅黑"/>
              </a:rPr>
              <a:t>的常用 </a:t>
            </a:r>
            <a:r>
              <a:rPr sz="950" spc="30" dirty="0">
                <a:solidFill>
                  <a:srgbClr val="333333"/>
                </a:solidFill>
                <a:latin typeface="微软雅黑"/>
                <a:cs typeface="微软雅黑"/>
              </a:rPr>
              <a:t> </a:t>
            </a:r>
            <a:r>
              <a:rPr sz="950" spc="25" dirty="0">
                <a:solidFill>
                  <a:srgbClr val="333333"/>
                </a:solidFill>
                <a:latin typeface="微软雅黑"/>
                <a:cs typeface="微软雅黑"/>
              </a:rPr>
              <a:t>参数以及作用如表</a:t>
            </a:r>
            <a:r>
              <a:rPr sz="950" spc="25" dirty="0">
                <a:solidFill>
                  <a:srgbClr val="333333"/>
                </a:solidFill>
                <a:latin typeface="Trebuchet MS"/>
                <a:cs typeface="Trebuchet MS"/>
              </a:rPr>
              <a:t>7-2</a:t>
            </a:r>
            <a:r>
              <a:rPr sz="950" spc="25" dirty="0">
                <a:solidFill>
                  <a:srgbClr val="333333"/>
                </a:solidFill>
                <a:latin typeface="微软雅黑"/>
                <a:cs typeface="微软雅黑"/>
              </a:rPr>
              <a:t>所示。</a:t>
            </a:r>
            <a:endParaRPr sz="950">
              <a:latin typeface="微软雅黑"/>
              <a:cs typeface="微软雅黑"/>
            </a:endParaRPr>
          </a:p>
          <a:p>
            <a:pPr marL="50800" marR="106045">
              <a:lnSpc>
                <a:spcPct val="131600"/>
              </a:lnSpc>
              <a:spcBef>
                <a:spcPts val="750"/>
              </a:spcBef>
            </a:pPr>
            <a:r>
              <a:rPr sz="950" spc="80" dirty="0">
                <a:solidFill>
                  <a:srgbClr val="333333"/>
                </a:solidFill>
                <a:latin typeface="Trebuchet MS"/>
                <a:cs typeface="Trebuchet MS"/>
              </a:rPr>
              <a:t>mdadm</a:t>
            </a:r>
            <a:r>
              <a:rPr sz="950" spc="25" dirty="0">
                <a:solidFill>
                  <a:srgbClr val="333333"/>
                </a:solidFill>
                <a:latin typeface="微软雅黑"/>
                <a:cs typeface="微软雅黑"/>
              </a:rPr>
              <a:t>命令用于创建、调整、监控和管理</a:t>
            </a:r>
            <a:r>
              <a:rPr sz="950" spc="60" dirty="0">
                <a:solidFill>
                  <a:srgbClr val="333333"/>
                </a:solidFill>
                <a:latin typeface="Trebuchet MS"/>
                <a:cs typeface="Trebuchet MS"/>
              </a:rPr>
              <a:t>RAID</a:t>
            </a:r>
            <a:r>
              <a:rPr sz="950" spc="25" dirty="0">
                <a:solidFill>
                  <a:srgbClr val="333333"/>
                </a:solidFill>
                <a:latin typeface="微软雅黑"/>
                <a:cs typeface="微软雅黑"/>
              </a:rPr>
              <a:t>设备，英文全称为</a:t>
            </a:r>
            <a:r>
              <a:rPr sz="950" dirty="0">
                <a:solidFill>
                  <a:srgbClr val="333333"/>
                </a:solidFill>
                <a:latin typeface="微软雅黑"/>
                <a:cs typeface="微软雅黑"/>
              </a:rPr>
              <a:t>：</a:t>
            </a:r>
            <a:r>
              <a:rPr sz="950" dirty="0">
                <a:solidFill>
                  <a:srgbClr val="333333"/>
                </a:solidFill>
                <a:latin typeface="Trebuchet MS"/>
                <a:cs typeface="Trebuchet MS"/>
              </a:rPr>
              <a:t>“multiple</a:t>
            </a:r>
            <a:r>
              <a:rPr sz="950" spc="-30" dirty="0">
                <a:solidFill>
                  <a:srgbClr val="333333"/>
                </a:solidFill>
                <a:latin typeface="Trebuchet MS"/>
                <a:cs typeface="Trebuchet MS"/>
              </a:rPr>
              <a:t> </a:t>
            </a:r>
            <a:r>
              <a:rPr sz="950" spc="25" dirty="0">
                <a:solidFill>
                  <a:srgbClr val="333333"/>
                </a:solidFill>
                <a:latin typeface="Trebuchet MS"/>
                <a:cs typeface="Trebuchet MS"/>
              </a:rPr>
              <a:t>devices</a:t>
            </a:r>
            <a:r>
              <a:rPr sz="950" spc="-30" dirty="0">
                <a:solidFill>
                  <a:srgbClr val="333333"/>
                </a:solidFill>
                <a:latin typeface="Trebuchet MS"/>
                <a:cs typeface="Trebuchet MS"/>
              </a:rPr>
              <a:t> </a:t>
            </a:r>
            <a:r>
              <a:rPr sz="950" spc="20" dirty="0">
                <a:solidFill>
                  <a:srgbClr val="333333"/>
                </a:solidFill>
                <a:latin typeface="Trebuchet MS"/>
                <a:cs typeface="Trebuchet MS"/>
              </a:rPr>
              <a:t>admin”</a:t>
            </a:r>
            <a:r>
              <a:rPr sz="950" spc="20" dirty="0">
                <a:solidFill>
                  <a:srgbClr val="333333"/>
                </a:solidFill>
                <a:latin typeface="微软雅黑"/>
                <a:cs typeface="微软雅黑"/>
              </a:rPr>
              <a:t>，</a:t>
            </a:r>
            <a:r>
              <a:rPr sz="950" spc="25" dirty="0">
                <a:solidFill>
                  <a:srgbClr val="333333"/>
                </a:solidFill>
                <a:latin typeface="微软雅黑"/>
                <a:cs typeface="微软雅黑"/>
              </a:rPr>
              <a:t>语法格 式为</a:t>
            </a:r>
            <a:r>
              <a:rPr sz="950" spc="40" dirty="0">
                <a:solidFill>
                  <a:srgbClr val="333333"/>
                </a:solidFill>
                <a:latin typeface="微软雅黑"/>
                <a:cs typeface="微软雅黑"/>
              </a:rPr>
              <a:t>：</a:t>
            </a:r>
            <a:r>
              <a:rPr sz="950" spc="40" dirty="0">
                <a:solidFill>
                  <a:srgbClr val="333333"/>
                </a:solidFill>
                <a:latin typeface="Trebuchet MS"/>
                <a:cs typeface="Trebuchet MS"/>
              </a:rPr>
              <a:t>“mdadm</a:t>
            </a:r>
            <a:r>
              <a:rPr sz="950" spc="-40" dirty="0">
                <a:solidFill>
                  <a:srgbClr val="333333"/>
                </a:solidFill>
                <a:latin typeface="Trebuchet MS"/>
                <a:cs typeface="Trebuchet MS"/>
              </a:rPr>
              <a:t> </a:t>
            </a:r>
            <a:r>
              <a:rPr sz="950" spc="25" dirty="0">
                <a:solidFill>
                  <a:srgbClr val="333333"/>
                </a:solidFill>
                <a:latin typeface="微软雅黑"/>
                <a:cs typeface="微软雅黑"/>
              </a:rPr>
              <a:t>参数</a:t>
            </a:r>
            <a:r>
              <a:rPr sz="950" spc="-30" dirty="0">
                <a:solidFill>
                  <a:srgbClr val="333333"/>
                </a:solidFill>
                <a:latin typeface="微软雅黑"/>
                <a:cs typeface="微软雅黑"/>
              </a:rPr>
              <a:t> </a:t>
            </a:r>
            <a:r>
              <a:rPr sz="950" spc="25" dirty="0">
                <a:solidFill>
                  <a:srgbClr val="333333"/>
                </a:solidFill>
                <a:latin typeface="微软雅黑"/>
                <a:cs typeface="微软雅黑"/>
              </a:rPr>
              <a:t>硬盘名称</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80"/>
              </a:spcBef>
            </a:pPr>
            <a:endParaRPr sz="600">
              <a:latin typeface="微软雅黑"/>
              <a:cs typeface="微软雅黑"/>
            </a:endParaRPr>
          </a:p>
          <a:p>
            <a:pPr marL="50800">
              <a:lnSpc>
                <a:spcPct val="100000"/>
              </a:lnSpc>
              <a:tabLst>
                <a:tab pos="106426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7-2	</a:t>
            </a:r>
            <a:r>
              <a:rPr sz="950" spc="80" dirty="0">
                <a:solidFill>
                  <a:srgbClr val="333333"/>
                </a:solidFill>
                <a:latin typeface="Trebuchet MS"/>
                <a:cs typeface="Trebuchet MS"/>
              </a:rPr>
              <a:t>mdadm</a:t>
            </a:r>
            <a:r>
              <a:rPr sz="950" spc="25" dirty="0">
                <a:solidFill>
                  <a:srgbClr val="333333"/>
                </a:solidFill>
                <a:latin typeface="微软雅黑"/>
                <a:cs typeface="微软雅黑"/>
              </a:rPr>
              <a:t>命令的常用参数和作用</a:t>
            </a:r>
            <a:endParaRPr sz="950">
              <a:latin typeface="微软雅黑"/>
              <a:cs typeface="微软雅黑"/>
            </a:endParaRPr>
          </a:p>
        </p:txBody>
      </p:sp>
      <p:grpSp>
        <p:nvGrpSpPr>
          <p:cNvPr id="4" name="object 4"/>
          <p:cNvGrpSpPr/>
          <p:nvPr/>
        </p:nvGrpSpPr>
        <p:grpSpPr>
          <a:xfrm>
            <a:off x="959124" y="8201466"/>
            <a:ext cx="5651500" cy="1525270"/>
            <a:chOff x="959124" y="8201466"/>
            <a:chExt cx="5651500" cy="1525270"/>
          </a:xfrm>
        </p:grpSpPr>
        <p:sp>
          <p:nvSpPr>
            <p:cNvPr id="5" name="object 5"/>
            <p:cNvSpPr/>
            <p:nvPr/>
          </p:nvSpPr>
          <p:spPr>
            <a:xfrm>
              <a:off x="963889" y="8206231"/>
              <a:ext cx="5641975" cy="1515110"/>
            </a:xfrm>
            <a:custGeom>
              <a:avLst/>
              <a:gdLst/>
              <a:ahLst/>
              <a:cxnLst/>
              <a:rect l="l" t="t" r="r" b="b"/>
              <a:pathLst>
                <a:path w="5641975" h="1515109">
                  <a:moveTo>
                    <a:pt x="5620752" y="1515102"/>
                  </a:moveTo>
                  <a:lnTo>
                    <a:pt x="20659" y="1515102"/>
                  </a:lnTo>
                  <a:lnTo>
                    <a:pt x="17629" y="1514512"/>
                  </a:lnTo>
                  <a:lnTo>
                    <a:pt x="0" y="1494481"/>
                  </a:lnTo>
                  <a:lnTo>
                    <a:pt x="0" y="1491355"/>
                  </a:lnTo>
                  <a:lnTo>
                    <a:pt x="0" y="20621"/>
                  </a:lnTo>
                  <a:lnTo>
                    <a:pt x="20659" y="0"/>
                  </a:lnTo>
                  <a:lnTo>
                    <a:pt x="5620752" y="0"/>
                  </a:lnTo>
                  <a:lnTo>
                    <a:pt x="5641421" y="20621"/>
                  </a:lnTo>
                  <a:lnTo>
                    <a:pt x="5641421" y="1494481"/>
                  </a:lnTo>
                  <a:lnTo>
                    <a:pt x="5623792" y="1514512"/>
                  </a:lnTo>
                  <a:lnTo>
                    <a:pt x="5620752" y="1515102"/>
                  </a:lnTo>
                  <a:close/>
                </a:path>
              </a:pathLst>
            </a:custGeom>
            <a:solidFill>
              <a:srgbClr val="F8F8F8"/>
            </a:solidFill>
          </p:spPr>
          <p:txBody>
            <a:bodyPr wrap="square" lIns="0" tIns="0" rIns="0" bIns="0" rtlCol="0"/>
            <a:lstStyle/>
            <a:p>
              <a:endParaRPr/>
            </a:p>
          </p:txBody>
        </p:sp>
        <p:sp>
          <p:nvSpPr>
            <p:cNvPr id="6" name="object 6"/>
            <p:cNvSpPr/>
            <p:nvPr/>
          </p:nvSpPr>
          <p:spPr>
            <a:xfrm>
              <a:off x="963889" y="8206231"/>
              <a:ext cx="5641975" cy="1515745"/>
            </a:xfrm>
            <a:custGeom>
              <a:avLst/>
              <a:gdLst/>
              <a:ahLst/>
              <a:cxnLst/>
              <a:rect l="l" t="t" r="r" b="b"/>
              <a:pathLst>
                <a:path w="5641975" h="1515745">
                  <a:moveTo>
                    <a:pt x="0" y="1491355"/>
                  </a:moveTo>
                  <a:lnTo>
                    <a:pt x="0" y="23823"/>
                  </a:lnTo>
                  <a:lnTo>
                    <a:pt x="0" y="20621"/>
                  </a:lnTo>
                  <a:lnTo>
                    <a:pt x="600" y="17572"/>
                  </a:lnTo>
                  <a:lnTo>
                    <a:pt x="1810" y="14665"/>
                  </a:lnTo>
                  <a:lnTo>
                    <a:pt x="3020" y="11759"/>
                  </a:lnTo>
                  <a:lnTo>
                    <a:pt x="4745" y="9157"/>
                  </a:lnTo>
                  <a:lnTo>
                    <a:pt x="6975" y="6927"/>
                  </a:lnTo>
                  <a:lnTo>
                    <a:pt x="9214" y="4688"/>
                  </a:lnTo>
                  <a:lnTo>
                    <a:pt x="11787" y="2982"/>
                  </a:lnTo>
                  <a:lnTo>
                    <a:pt x="14703" y="1715"/>
                  </a:lnTo>
                  <a:lnTo>
                    <a:pt x="17629" y="600"/>
                  </a:lnTo>
                  <a:lnTo>
                    <a:pt x="20659" y="0"/>
                  </a:lnTo>
                  <a:lnTo>
                    <a:pt x="23823" y="0"/>
                  </a:lnTo>
                  <a:lnTo>
                    <a:pt x="5617597" y="0"/>
                  </a:lnTo>
                  <a:lnTo>
                    <a:pt x="5620752" y="0"/>
                  </a:lnTo>
                  <a:lnTo>
                    <a:pt x="5623792" y="600"/>
                  </a:lnTo>
                  <a:lnTo>
                    <a:pt x="5639610" y="14665"/>
                  </a:lnTo>
                  <a:lnTo>
                    <a:pt x="5640821" y="17572"/>
                  </a:lnTo>
                  <a:lnTo>
                    <a:pt x="5641421" y="20621"/>
                  </a:lnTo>
                  <a:lnTo>
                    <a:pt x="5641421" y="23823"/>
                  </a:lnTo>
                  <a:lnTo>
                    <a:pt x="5641421" y="1491355"/>
                  </a:lnTo>
                  <a:lnTo>
                    <a:pt x="5641421" y="1494481"/>
                  </a:lnTo>
                  <a:lnTo>
                    <a:pt x="5640821" y="1497463"/>
                  </a:lnTo>
                  <a:lnTo>
                    <a:pt x="5639610" y="1500360"/>
                  </a:lnTo>
                  <a:lnTo>
                    <a:pt x="5638400" y="1503267"/>
                  </a:lnTo>
                  <a:lnTo>
                    <a:pt x="5617597" y="1515179"/>
                  </a:lnTo>
                  <a:lnTo>
                    <a:pt x="23823" y="1515179"/>
                  </a:lnTo>
                  <a:lnTo>
                    <a:pt x="1810" y="1500360"/>
                  </a:lnTo>
                  <a:lnTo>
                    <a:pt x="600" y="1497463"/>
                  </a:lnTo>
                  <a:lnTo>
                    <a:pt x="0" y="1494481"/>
                  </a:lnTo>
                  <a:lnTo>
                    <a:pt x="0" y="1491355"/>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8287261"/>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8" name="object 8"/>
          <p:cNvSpPr txBox="1"/>
          <p:nvPr/>
        </p:nvSpPr>
        <p:spPr>
          <a:xfrm>
            <a:off x="946424" y="5958565"/>
            <a:ext cx="5647690" cy="4091304"/>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接下来，使用</a:t>
            </a:r>
            <a:r>
              <a:rPr sz="950" spc="80" dirty="0">
                <a:solidFill>
                  <a:srgbClr val="333333"/>
                </a:solidFill>
                <a:latin typeface="Trebuchet MS"/>
                <a:cs typeface="Trebuchet MS"/>
              </a:rPr>
              <a:t>mdadm</a:t>
            </a:r>
            <a:r>
              <a:rPr sz="950" spc="25" dirty="0">
                <a:solidFill>
                  <a:srgbClr val="333333"/>
                </a:solidFill>
                <a:latin typeface="微软雅黑"/>
                <a:cs typeface="微软雅黑"/>
              </a:rPr>
              <a:t>命令创建</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，名称为</a:t>
            </a:r>
            <a:r>
              <a:rPr sz="950" spc="-25" dirty="0">
                <a:solidFill>
                  <a:srgbClr val="333333"/>
                </a:solidFill>
                <a:latin typeface="Trebuchet MS"/>
                <a:cs typeface="Trebuchet MS"/>
              </a:rPr>
              <a:t>“/dev/md0”</a:t>
            </a:r>
            <a:r>
              <a:rPr sz="950" spc="25" dirty="0">
                <a:solidFill>
                  <a:srgbClr val="333333"/>
                </a:solidFill>
                <a:latin typeface="微软雅黑"/>
                <a:cs typeface="微软雅黑"/>
              </a:rPr>
              <a:t>。</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第</a:t>
            </a:r>
            <a:r>
              <a:rPr sz="950" spc="55" dirty="0">
                <a:solidFill>
                  <a:srgbClr val="333333"/>
                </a:solidFill>
                <a:latin typeface="Trebuchet MS"/>
                <a:cs typeface="Trebuchet MS"/>
              </a:rPr>
              <a:t>6</a:t>
            </a:r>
            <a:r>
              <a:rPr sz="950" spc="25" dirty="0">
                <a:solidFill>
                  <a:srgbClr val="333333"/>
                </a:solidFill>
                <a:latin typeface="微软雅黑"/>
                <a:cs typeface="微软雅黑"/>
              </a:rPr>
              <a:t>章中讲到，</a:t>
            </a:r>
            <a:r>
              <a:rPr sz="950" spc="50" dirty="0">
                <a:solidFill>
                  <a:srgbClr val="333333"/>
                </a:solidFill>
                <a:latin typeface="Trebuchet MS"/>
                <a:cs typeface="Trebuchet MS"/>
              </a:rPr>
              <a:t>udev</a:t>
            </a:r>
            <a:r>
              <a:rPr sz="950" spc="20" dirty="0">
                <a:solidFill>
                  <a:srgbClr val="333333"/>
                </a:solidFill>
                <a:latin typeface="微软雅黑"/>
                <a:cs typeface="微软雅黑"/>
              </a:rPr>
              <a:t>是</a:t>
            </a:r>
            <a:r>
              <a:rPr sz="950" u="sng" spc="35" dirty="0">
                <a:solidFill>
                  <a:srgbClr val="4183C4"/>
                </a:solidFill>
                <a:uFill>
                  <a:solidFill>
                    <a:srgbClr val="4183C4"/>
                  </a:solidFill>
                </a:uFill>
                <a:latin typeface="Trebuchet MS"/>
                <a:cs typeface="Trebuchet MS"/>
                <a:hlinkClick r:id="rId3"/>
              </a:rPr>
              <a:t>Linux</a:t>
            </a:r>
            <a:r>
              <a:rPr sz="950" spc="25" dirty="0">
                <a:solidFill>
                  <a:srgbClr val="333333"/>
                </a:solidFill>
                <a:latin typeface="微软雅黑"/>
                <a:cs typeface="微软雅黑"/>
              </a:rPr>
              <a:t>系统内核中用来给硬件命名的服务，其命名规则也非常简单。我们可以通过 命名规则猜测到第二个</a:t>
            </a:r>
            <a:r>
              <a:rPr sz="950" spc="50" dirty="0">
                <a:solidFill>
                  <a:srgbClr val="333333"/>
                </a:solidFill>
                <a:latin typeface="Trebuchet MS"/>
                <a:cs typeface="Trebuchet MS"/>
              </a:rPr>
              <a:t>SCSI</a:t>
            </a:r>
            <a:r>
              <a:rPr sz="950" spc="25" dirty="0">
                <a:solidFill>
                  <a:srgbClr val="333333"/>
                </a:solidFill>
                <a:latin typeface="微软雅黑"/>
                <a:cs typeface="微软雅黑"/>
              </a:rPr>
              <a:t>存储设备的名称会是</a:t>
            </a:r>
            <a:r>
              <a:rPr sz="950" spc="5" dirty="0">
                <a:solidFill>
                  <a:srgbClr val="333333"/>
                </a:solidFill>
                <a:latin typeface="Trebuchet MS"/>
                <a:cs typeface="Trebuchet MS"/>
              </a:rPr>
              <a:t>/dev/sdb</a:t>
            </a:r>
            <a:r>
              <a:rPr sz="950" spc="25" dirty="0">
                <a:solidFill>
                  <a:srgbClr val="333333"/>
                </a:solidFill>
                <a:latin typeface="微软雅黑"/>
                <a:cs typeface="微软雅黑"/>
              </a:rPr>
              <a:t>，然后依此类推。使用硬盘设备来部署</a:t>
            </a:r>
            <a:r>
              <a:rPr sz="950" spc="60" dirty="0">
                <a:solidFill>
                  <a:srgbClr val="333333"/>
                </a:solidFill>
                <a:latin typeface="Trebuchet MS"/>
                <a:cs typeface="Trebuchet MS"/>
              </a:rPr>
              <a:t>RAID</a:t>
            </a:r>
            <a:r>
              <a:rPr sz="950" spc="15" dirty="0">
                <a:solidFill>
                  <a:srgbClr val="333333"/>
                </a:solidFill>
                <a:latin typeface="微软雅黑"/>
                <a:cs typeface="微软雅黑"/>
              </a:rPr>
              <a:t>磁 </a:t>
            </a:r>
            <a:r>
              <a:rPr sz="950" spc="25" dirty="0">
                <a:solidFill>
                  <a:srgbClr val="333333"/>
                </a:solidFill>
                <a:latin typeface="微软雅黑"/>
                <a:cs typeface="微软雅黑"/>
              </a:rPr>
              <a:t>盘阵列很像是将几位同学组成一个班级，但总不能将班级命名为</a:t>
            </a:r>
            <a:r>
              <a:rPr sz="950" spc="10" dirty="0">
                <a:solidFill>
                  <a:srgbClr val="333333"/>
                </a:solidFill>
                <a:latin typeface="Trebuchet MS"/>
                <a:cs typeface="Trebuchet MS"/>
              </a:rPr>
              <a:t>/dev/sdbcde</a:t>
            </a:r>
            <a:r>
              <a:rPr sz="950" spc="25" dirty="0">
                <a:solidFill>
                  <a:srgbClr val="333333"/>
                </a:solidFill>
                <a:latin typeface="微软雅黑"/>
                <a:cs typeface="微软雅黑"/>
              </a:rPr>
              <a:t>吧。尽管这样可以一眼看 出它是由哪些元素组成的，但是并不利于记忆和阅读。更何况如果是使用</a:t>
            </a:r>
            <a:r>
              <a:rPr sz="950" spc="55" dirty="0">
                <a:solidFill>
                  <a:srgbClr val="333333"/>
                </a:solidFill>
                <a:latin typeface="Trebuchet MS"/>
                <a:cs typeface="Trebuchet MS"/>
              </a:rPr>
              <a:t>10</a:t>
            </a:r>
            <a:r>
              <a:rPr sz="950" spc="25" dirty="0">
                <a:solidFill>
                  <a:srgbClr val="333333"/>
                </a:solidFill>
                <a:latin typeface="微软雅黑"/>
                <a:cs typeface="微软雅黑"/>
              </a:rPr>
              <a:t>、</a:t>
            </a:r>
            <a:r>
              <a:rPr sz="950" spc="55" dirty="0">
                <a:solidFill>
                  <a:srgbClr val="333333"/>
                </a:solidFill>
                <a:latin typeface="Trebuchet MS"/>
                <a:cs typeface="Trebuchet MS"/>
              </a:rPr>
              <a:t>50</a:t>
            </a:r>
            <a:r>
              <a:rPr sz="950" spc="25" dirty="0">
                <a:solidFill>
                  <a:srgbClr val="333333"/>
                </a:solidFill>
                <a:latin typeface="微软雅黑"/>
                <a:cs typeface="微软雅黑"/>
              </a:rPr>
              <a:t>、</a:t>
            </a:r>
            <a:r>
              <a:rPr sz="950" spc="55" dirty="0">
                <a:solidFill>
                  <a:srgbClr val="333333"/>
                </a:solidFill>
                <a:latin typeface="Trebuchet MS"/>
                <a:cs typeface="Trebuchet MS"/>
              </a:rPr>
              <a:t>100</a:t>
            </a:r>
            <a:r>
              <a:rPr sz="950" spc="25" dirty="0">
                <a:solidFill>
                  <a:srgbClr val="333333"/>
                </a:solidFill>
                <a:latin typeface="微软雅黑"/>
                <a:cs typeface="微软雅黑"/>
              </a:rPr>
              <a:t>个硬盘来部署 </a:t>
            </a:r>
            <a:r>
              <a:rPr sz="950" spc="60" dirty="0">
                <a:solidFill>
                  <a:srgbClr val="333333"/>
                </a:solidFill>
                <a:latin typeface="Trebuchet MS"/>
                <a:cs typeface="Trebuchet MS"/>
              </a:rPr>
              <a:t>RAID</a:t>
            </a:r>
            <a:r>
              <a:rPr sz="950" spc="25" dirty="0">
                <a:solidFill>
                  <a:srgbClr val="333333"/>
                </a:solidFill>
                <a:latin typeface="微软雅黑"/>
                <a:cs typeface="微软雅黑"/>
              </a:rPr>
              <a:t>磁盘阵列呢？</a:t>
            </a:r>
            <a:endParaRPr sz="950">
              <a:latin typeface="微软雅黑"/>
              <a:cs typeface="微软雅黑"/>
            </a:endParaRPr>
          </a:p>
          <a:p>
            <a:pPr marL="12700" marR="43180">
              <a:lnSpc>
                <a:spcPct val="131600"/>
              </a:lnSpc>
              <a:spcBef>
                <a:spcPts val="755"/>
              </a:spcBef>
            </a:pPr>
            <a:r>
              <a:rPr sz="950" spc="25" dirty="0">
                <a:solidFill>
                  <a:srgbClr val="333333"/>
                </a:solidFill>
                <a:latin typeface="微软雅黑"/>
                <a:cs typeface="微软雅黑"/>
              </a:rPr>
              <a:t>此时，就需要使用</a:t>
            </a:r>
            <a:r>
              <a:rPr sz="950" spc="80" dirty="0">
                <a:solidFill>
                  <a:srgbClr val="333333"/>
                </a:solidFill>
                <a:latin typeface="Trebuchet MS"/>
                <a:cs typeface="Trebuchet MS"/>
              </a:rPr>
              <a:t>mdadm</a:t>
            </a:r>
            <a:r>
              <a:rPr sz="950" spc="25" dirty="0">
                <a:solidFill>
                  <a:srgbClr val="333333"/>
                </a:solidFill>
                <a:latin typeface="微软雅黑"/>
                <a:cs typeface="微软雅黑"/>
              </a:rPr>
              <a:t>中的参数了。其中</a:t>
            </a:r>
            <a:r>
              <a:rPr sz="950" spc="10" dirty="0">
                <a:solidFill>
                  <a:srgbClr val="333333"/>
                </a:solidFill>
                <a:latin typeface="微软雅黑"/>
                <a:cs typeface="微软雅黑"/>
              </a:rPr>
              <a:t>，</a:t>
            </a:r>
            <a:r>
              <a:rPr sz="950" spc="10" dirty="0">
                <a:solidFill>
                  <a:srgbClr val="333333"/>
                </a:solidFill>
                <a:latin typeface="Trebuchet MS"/>
                <a:cs typeface="Trebuchet MS"/>
              </a:rPr>
              <a:t>-C</a:t>
            </a:r>
            <a:r>
              <a:rPr sz="950" spc="25" dirty="0">
                <a:solidFill>
                  <a:srgbClr val="333333"/>
                </a:solidFill>
                <a:latin typeface="微软雅黑"/>
                <a:cs typeface="微软雅黑"/>
              </a:rPr>
              <a:t>参数代表创建一个</a:t>
            </a:r>
            <a:r>
              <a:rPr sz="950" spc="60" dirty="0">
                <a:solidFill>
                  <a:srgbClr val="333333"/>
                </a:solidFill>
                <a:latin typeface="Trebuchet MS"/>
                <a:cs typeface="Trebuchet MS"/>
              </a:rPr>
              <a:t>RAID</a:t>
            </a:r>
            <a:r>
              <a:rPr sz="950" spc="25" dirty="0">
                <a:solidFill>
                  <a:srgbClr val="333333"/>
                </a:solidFill>
                <a:latin typeface="微软雅黑"/>
                <a:cs typeface="微软雅黑"/>
              </a:rPr>
              <a:t>阵列卡</a:t>
            </a:r>
            <a:r>
              <a:rPr sz="950" dirty="0">
                <a:solidFill>
                  <a:srgbClr val="333333"/>
                </a:solidFill>
                <a:latin typeface="微软雅黑"/>
                <a:cs typeface="微软雅黑"/>
              </a:rPr>
              <a:t>；</a:t>
            </a:r>
            <a:r>
              <a:rPr sz="950" dirty="0">
                <a:solidFill>
                  <a:srgbClr val="333333"/>
                </a:solidFill>
                <a:latin typeface="Trebuchet MS"/>
                <a:cs typeface="Trebuchet MS"/>
              </a:rPr>
              <a:t>-v</a:t>
            </a:r>
            <a:r>
              <a:rPr sz="950" spc="25" dirty="0">
                <a:solidFill>
                  <a:srgbClr val="333333"/>
                </a:solidFill>
                <a:latin typeface="微软雅黑"/>
                <a:cs typeface="微软雅黑"/>
              </a:rPr>
              <a:t>参数显示创建的过 程，同时在后面追加一个设备名称</a:t>
            </a:r>
            <a:r>
              <a:rPr sz="950" spc="10" dirty="0">
                <a:solidFill>
                  <a:srgbClr val="333333"/>
                </a:solidFill>
                <a:latin typeface="Trebuchet MS"/>
                <a:cs typeface="Trebuchet MS"/>
              </a:rPr>
              <a:t>/dev/md0</a:t>
            </a:r>
            <a:r>
              <a:rPr sz="950" spc="25" dirty="0">
                <a:solidFill>
                  <a:srgbClr val="333333"/>
                </a:solidFill>
                <a:latin typeface="微软雅黑"/>
                <a:cs typeface="微软雅黑"/>
              </a:rPr>
              <a:t>，这样</a:t>
            </a:r>
            <a:r>
              <a:rPr sz="950" spc="10" dirty="0">
                <a:solidFill>
                  <a:srgbClr val="333333"/>
                </a:solidFill>
                <a:latin typeface="Trebuchet MS"/>
                <a:cs typeface="Trebuchet MS"/>
              </a:rPr>
              <a:t>/dev/md0</a:t>
            </a:r>
            <a:r>
              <a:rPr sz="950" spc="25" dirty="0">
                <a:solidFill>
                  <a:srgbClr val="333333"/>
                </a:solidFill>
                <a:latin typeface="微软雅黑"/>
                <a:cs typeface="微软雅黑"/>
              </a:rPr>
              <a:t>就是创建后的</a:t>
            </a:r>
            <a:r>
              <a:rPr sz="950" spc="60" dirty="0">
                <a:solidFill>
                  <a:srgbClr val="333333"/>
                </a:solidFill>
                <a:latin typeface="Trebuchet MS"/>
                <a:cs typeface="Trebuchet MS"/>
              </a:rPr>
              <a:t>RAID</a:t>
            </a:r>
            <a:r>
              <a:rPr sz="950" spc="25" dirty="0">
                <a:solidFill>
                  <a:srgbClr val="333333"/>
                </a:solidFill>
                <a:latin typeface="微软雅黑"/>
                <a:cs typeface="微软雅黑"/>
              </a:rPr>
              <a:t>磁盘阵列的名称；</a:t>
            </a:r>
            <a:r>
              <a:rPr sz="950" spc="20" dirty="0">
                <a:solidFill>
                  <a:srgbClr val="333333"/>
                </a:solidFill>
                <a:latin typeface="Trebuchet MS"/>
                <a:cs typeface="Trebuchet MS"/>
              </a:rPr>
              <a:t>-n</a:t>
            </a:r>
            <a:r>
              <a:rPr sz="950" spc="-35" dirty="0">
                <a:solidFill>
                  <a:srgbClr val="333333"/>
                </a:solidFill>
                <a:latin typeface="Trebuchet MS"/>
                <a:cs typeface="Trebuchet MS"/>
              </a:rPr>
              <a:t> </a:t>
            </a:r>
            <a:r>
              <a:rPr sz="950" spc="45" dirty="0">
                <a:solidFill>
                  <a:srgbClr val="333333"/>
                </a:solidFill>
                <a:latin typeface="Trebuchet MS"/>
                <a:cs typeface="Trebuchet MS"/>
              </a:rPr>
              <a:t>4 </a:t>
            </a:r>
            <a:r>
              <a:rPr sz="950" spc="25" dirty="0">
                <a:solidFill>
                  <a:srgbClr val="333333"/>
                </a:solidFill>
                <a:latin typeface="微软雅黑"/>
                <a:cs typeface="微软雅黑"/>
              </a:rPr>
              <a:t>参数代表使用</a:t>
            </a:r>
            <a:r>
              <a:rPr sz="950" spc="55" dirty="0">
                <a:solidFill>
                  <a:srgbClr val="333333"/>
                </a:solidFill>
                <a:latin typeface="Trebuchet MS"/>
                <a:cs typeface="Trebuchet MS"/>
              </a:rPr>
              <a:t>4</a:t>
            </a:r>
            <a:r>
              <a:rPr sz="950" spc="25" dirty="0">
                <a:solidFill>
                  <a:srgbClr val="333333"/>
                </a:solidFill>
                <a:latin typeface="微软雅黑"/>
                <a:cs typeface="微软雅黑"/>
              </a:rPr>
              <a:t>块硬盘来部署这个</a:t>
            </a:r>
            <a:r>
              <a:rPr sz="950" spc="60" dirty="0">
                <a:solidFill>
                  <a:srgbClr val="333333"/>
                </a:solidFill>
                <a:latin typeface="Trebuchet MS"/>
                <a:cs typeface="Trebuchet MS"/>
              </a:rPr>
              <a:t>RAID</a:t>
            </a:r>
            <a:r>
              <a:rPr sz="950" spc="25" dirty="0">
                <a:solidFill>
                  <a:srgbClr val="333333"/>
                </a:solidFill>
                <a:latin typeface="微软雅黑"/>
                <a:cs typeface="微软雅黑"/>
              </a:rPr>
              <a:t>磁盘阵列；而</a:t>
            </a:r>
            <a:r>
              <a:rPr sz="950" spc="-35" dirty="0">
                <a:solidFill>
                  <a:srgbClr val="333333"/>
                </a:solidFill>
                <a:latin typeface="Trebuchet MS"/>
                <a:cs typeface="Trebuchet MS"/>
              </a:rPr>
              <a:t>-l </a:t>
            </a:r>
            <a:r>
              <a:rPr sz="950" spc="55" dirty="0">
                <a:solidFill>
                  <a:srgbClr val="333333"/>
                </a:solidFill>
                <a:latin typeface="Trebuchet MS"/>
                <a:cs typeface="Trebuchet MS"/>
              </a:rPr>
              <a:t>10</a:t>
            </a:r>
            <a:r>
              <a:rPr sz="950" spc="25" dirty="0">
                <a:solidFill>
                  <a:srgbClr val="333333"/>
                </a:solidFill>
                <a:latin typeface="微软雅黑"/>
                <a:cs typeface="微软雅黑"/>
              </a:rPr>
              <a:t>参数则代表</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方案；最后再加上</a:t>
            </a:r>
            <a:r>
              <a:rPr sz="950" spc="55" dirty="0">
                <a:solidFill>
                  <a:srgbClr val="333333"/>
                </a:solidFill>
                <a:latin typeface="Trebuchet MS"/>
                <a:cs typeface="Trebuchet MS"/>
              </a:rPr>
              <a:t>4</a:t>
            </a:r>
            <a:r>
              <a:rPr sz="950" spc="20" dirty="0">
                <a:solidFill>
                  <a:srgbClr val="333333"/>
                </a:solidFill>
                <a:latin typeface="微软雅黑"/>
                <a:cs typeface="微软雅黑"/>
              </a:rPr>
              <a:t>块硬盘 </a:t>
            </a:r>
            <a:r>
              <a:rPr sz="950" spc="25" dirty="0">
                <a:solidFill>
                  <a:srgbClr val="333333"/>
                </a:solidFill>
                <a:latin typeface="微软雅黑"/>
                <a:cs typeface="微软雅黑"/>
              </a:rPr>
              <a:t>设备的名称就搞定了。</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15" dirty="0">
                <a:solidFill>
                  <a:srgbClr val="333333"/>
                </a:solidFill>
                <a:latin typeface="Lucida Console"/>
                <a:cs typeface="Lucida Console"/>
              </a:rPr>
              <a:t>[root@linuxprobe ~]# mdadm -Cv</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/dev/md0 -n 4</a:t>
            </a:r>
            <a:r>
              <a:rPr sz="850" spc="20" dirty="0">
                <a:solidFill>
                  <a:srgbClr val="333333"/>
                </a:solidFill>
                <a:latin typeface="Lucida Console"/>
                <a:cs typeface="Lucida Console"/>
              </a:rPr>
              <a:t> </a:t>
            </a:r>
            <a:r>
              <a:rPr sz="850" spc="15" dirty="0">
                <a:solidFill>
                  <a:srgbClr val="333333"/>
                </a:solidFill>
                <a:latin typeface="Lucida Console"/>
                <a:cs typeface="Lucida Console"/>
              </a:rPr>
              <a:t>-l 10 /dev/sdb</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/dev/sdc /dev/sdd</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/dev/sde</a:t>
            </a:r>
            <a:endParaRPr sz="850">
              <a:latin typeface="Lucida Console"/>
              <a:cs typeface="Lucida Console"/>
            </a:endParaRPr>
          </a:p>
          <a:p>
            <a:pPr marL="136525" marR="3218815">
              <a:lnSpc>
                <a:spcPct val="132400"/>
              </a:lnSpc>
            </a:pPr>
            <a:r>
              <a:rPr sz="850" spc="15" dirty="0">
                <a:solidFill>
                  <a:srgbClr val="333333"/>
                </a:solidFill>
                <a:latin typeface="Lucida Console"/>
                <a:cs typeface="Lucida Console"/>
              </a:rPr>
              <a:t>mdadm:</a:t>
            </a:r>
            <a:r>
              <a:rPr sz="850" spc="30" dirty="0">
                <a:solidFill>
                  <a:srgbClr val="333333"/>
                </a:solidFill>
                <a:latin typeface="Lucida Console"/>
                <a:cs typeface="Lucida Console"/>
              </a:rPr>
              <a:t> </a:t>
            </a:r>
            <a:r>
              <a:rPr sz="850" spc="15" dirty="0">
                <a:solidFill>
                  <a:srgbClr val="333333"/>
                </a:solidFill>
                <a:latin typeface="Lucida Console"/>
                <a:cs typeface="Lucida Console"/>
              </a:rPr>
              <a:t>layout</a:t>
            </a:r>
            <a:r>
              <a:rPr sz="850" spc="30" dirty="0">
                <a:solidFill>
                  <a:srgbClr val="333333"/>
                </a:solidFill>
                <a:latin typeface="Lucida Console"/>
                <a:cs typeface="Lucida Console"/>
              </a:rPr>
              <a:t> </a:t>
            </a:r>
            <a:r>
              <a:rPr sz="850" spc="15" dirty="0">
                <a:solidFill>
                  <a:srgbClr val="333333"/>
                </a:solidFill>
                <a:latin typeface="Lucida Console"/>
                <a:cs typeface="Lucida Console"/>
              </a:rPr>
              <a:t>defaults</a:t>
            </a:r>
            <a:r>
              <a:rPr sz="850" spc="30" dirty="0">
                <a:solidFill>
                  <a:srgbClr val="333333"/>
                </a:solidFill>
                <a:latin typeface="Lucida Console"/>
                <a:cs typeface="Lucida Console"/>
              </a:rPr>
              <a:t> </a:t>
            </a:r>
            <a:r>
              <a:rPr sz="850" spc="15" dirty="0">
                <a:solidFill>
                  <a:srgbClr val="333333"/>
                </a:solidFill>
                <a:latin typeface="Lucida Console"/>
                <a:cs typeface="Lucida Console"/>
              </a:rPr>
              <a:t>to</a:t>
            </a:r>
            <a:r>
              <a:rPr sz="850" spc="35" dirty="0">
                <a:solidFill>
                  <a:srgbClr val="333333"/>
                </a:solidFill>
                <a:latin typeface="Lucida Console"/>
                <a:cs typeface="Lucida Console"/>
              </a:rPr>
              <a:t> </a:t>
            </a:r>
            <a:r>
              <a:rPr sz="850" spc="15" dirty="0">
                <a:solidFill>
                  <a:srgbClr val="333333"/>
                </a:solidFill>
                <a:latin typeface="Lucida Console"/>
                <a:cs typeface="Lucida Console"/>
              </a:rPr>
              <a:t>n2 </a:t>
            </a:r>
            <a:r>
              <a:rPr sz="850" spc="20"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30" dirty="0">
                <a:solidFill>
                  <a:srgbClr val="333333"/>
                </a:solidFill>
                <a:latin typeface="Lucida Console"/>
                <a:cs typeface="Lucida Console"/>
              </a:rPr>
              <a:t> </a:t>
            </a:r>
            <a:r>
              <a:rPr sz="850" spc="15" dirty="0">
                <a:solidFill>
                  <a:srgbClr val="333333"/>
                </a:solidFill>
                <a:latin typeface="Lucida Console"/>
                <a:cs typeface="Lucida Console"/>
              </a:rPr>
              <a:t>layout</a:t>
            </a:r>
            <a:r>
              <a:rPr sz="850" spc="30" dirty="0">
                <a:solidFill>
                  <a:srgbClr val="333333"/>
                </a:solidFill>
                <a:latin typeface="Lucida Console"/>
                <a:cs typeface="Lucida Console"/>
              </a:rPr>
              <a:t> </a:t>
            </a:r>
            <a:r>
              <a:rPr sz="850" spc="15" dirty="0">
                <a:solidFill>
                  <a:srgbClr val="333333"/>
                </a:solidFill>
                <a:latin typeface="Lucida Console"/>
                <a:cs typeface="Lucida Console"/>
              </a:rPr>
              <a:t>defaults</a:t>
            </a:r>
            <a:r>
              <a:rPr sz="850" spc="30" dirty="0">
                <a:solidFill>
                  <a:srgbClr val="333333"/>
                </a:solidFill>
                <a:latin typeface="Lucida Console"/>
                <a:cs typeface="Lucida Console"/>
              </a:rPr>
              <a:t> </a:t>
            </a:r>
            <a:r>
              <a:rPr sz="850" spc="15" dirty="0">
                <a:solidFill>
                  <a:srgbClr val="333333"/>
                </a:solidFill>
                <a:latin typeface="Lucida Console"/>
                <a:cs typeface="Lucida Console"/>
              </a:rPr>
              <a:t>to</a:t>
            </a:r>
            <a:r>
              <a:rPr sz="850" spc="35" dirty="0">
                <a:solidFill>
                  <a:srgbClr val="333333"/>
                </a:solidFill>
                <a:latin typeface="Lucida Console"/>
                <a:cs typeface="Lucida Console"/>
              </a:rPr>
              <a:t> </a:t>
            </a:r>
            <a:r>
              <a:rPr sz="850" spc="15" dirty="0">
                <a:solidFill>
                  <a:srgbClr val="333333"/>
                </a:solidFill>
                <a:latin typeface="Lucida Console"/>
                <a:cs typeface="Lucida Console"/>
              </a:rPr>
              <a:t>n2 </a:t>
            </a:r>
            <a:r>
              <a:rPr sz="850" spc="20"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5" dirty="0">
                <a:solidFill>
                  <a:srgbClr val="333333"/>
                </a:solidFill>
                <a:latin typeface="Lucida Console"/>
                <a:cs typeface="Lucida Console"/>
              </a:rPr>
              <a:t> </a:t>
            </a:r>
            <a:r>
              <a:rPr sz="850" spc="15" dirty="0">
                <a:solidFill>
                  <a:srgbClr val="333333"/>
                </a:solidFill>
                <a:latin typeface="Lucida Console"/>
                <a:cs typeface="Lucida Console"/>
              </a:rPr>
              <a:t>chunk</a:t>
            </a:r>
            <a:r>
              <a:rPr sz="850" spc="5" dirty="0">
                <a:solidFill>
                  <a:srgbClr val="333333"/>
                </a:solidFill>
                <a:latin typeface="Lucida Console"/>
                <a:cs typeface="Lucida Console"/>
              </a:rPr>
              <a:t> </a:t>
            </a:r>
            <a:r>
              <a:rPr sz="850" spc="15" dirty="0">
                <a:solidFill>
                  <a:srgbClr val="333333"/>
                </a:solidFill>
                <a:latin typeface="Lucida Console"/>
                <a:cs typeface="Lucida Console"/>
              </a:rPr>
              <a:t>size</a:t>
            </a:r>
            <a:r>
              <a:rPr sz="850" spc="5" dirty="0">
                <a:solidFill>
                  <a:srgbClr val="333333"/>
                </a:solidFill>
                <a:latin typeface="Lucida Console"/>
                <a:cs typeface="Lucida Console"/>
              </a:rPr>
              <a:t> </a:t>
            </a:r>
            <a:r>
              <a:rPr sz="850" spc="15" dirty="0">
                <a:solidFill>
                  <a:srgbClr val="333333"/>
                </a:solidFill>
                <a:latin typeface="Lucida Console"/>
                <a:cs typeface="Lucida Console"/>
              </a:rPr>
              <a:t>defaults</a:t>
            </a:r>
            <a:r>
              <a:rPr sz="850" spc="5" dirty="0">
                <a:solidFill>
                  <a:srgbClr val="333333"/>
                </a:solidFill>
                <a:latin typeface="Lucida Console"/>
                <a:cs typeface="Lucida Console"/>
              </a:rPr>
              <a:t> </a:t>
            </a:r>
            <a:r>
              <a:rPr sz="850" spc="15" dirty="0">
                <a:solidFill>
                  <a:srgbClr val="333333"/>
                </a:solidFill>
                <a:latin typeface="Lucida Console"/>
                <a:cs typeface="Lucida Console"/>
              </a:rPr>
              <a:t>to</a:t>
            </a:r>
            <a:r>
              <a:rPr sz="850" spc="5" dirty="0">
                <a:solidFill>
                  <a:srgbClr val="333333"/>
                </a:solidFill>
                <a:latin typeface="Lucida Console"/>
                <a:cs typeface="Lucida Console"/>
              </a:rPr>
              <a:t> </a:t>
            </a:r>
            <a:r>
              <a:rPr sz="850" spc="15" dirty="0">
                <a:solidFill>
                  <a:srgbClr val="333333"/>
                </a:solidFill>
                <a:latin typeface="Lucida Console"/>
                <a:cs typeface="Lucida Console"/>
              </a:rPr>
              <a:t>512K </a:t>
            </a:r>
            <a:r>
              <a:rPr sz="850" spc="-495"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5" dirty="0">
                <a:solidFill>
                  <a:srgbClr val="333333"/>
                </a:solidFill>
                <a:latin typeface="Lucida Console"/>
                <a:cs typeface="Lucida Console"/>
              </a:rPr>
              <a:t> </a:t>
            </a:r>
            <a:r>
              <a:rPr sz="850" spc="15" dirty="0">
                <a:solidFill>
                  <a:srgbClr val="333333"/>
                </a:solidFill>
                <a:latin typeface="Lucida Console"/>
                <a:cs typeface="Lucida Console"/>
              </a:rPr>
              <a:t>size</a:t>
            </a:r>
            <a:r>
              <a:rPr sz="850" spc="10" dirty="0">
                <a:solidFill>
                  <a:srgbClr val="333333"/>
                </a:solidFill>
                <a:latin typeface="Lucida Console"/>
                <a:cs typeface="Lucida Console"/>
              </a:rPr>
              <a:t> </a:t>
            </a:r>
            <a:r>
              <a:rPr sz="850" spc="15" dirty="0">
                <a:solidFill>
                  <a:srgbClr val="333333"/>
                </a:solidFill>
                <a:latin typeface="Lucida Console"/>
                <a:cs typeface="Lucida Console"/>
              </a:rPr>
              <a:t>set</a:t>
            </a:r>
            <a:r>
              <a:rPr sz="850" spc="10" dirty="0">
                <a:solidFill>
                  <a:srgbClr val="333333"/>
                </a:solidFill>
                <a:latin typeface="Lucida Console"/>
                <a:cs typeface="Lucida Console"/>
              </a:rPr>
              <a:t> </a:t>
            </a:r>
            <a:r>
              <a:rPr sz="850" spc="15" dirty="0">
                <a:solidFill>
                  <a:srgbClr val="333333"/>
                </a:solidFill>
                <a:latin typeface="Lucida Console"/>
                <a:cs typeface="Lucida Console"/>
              </a:rPr>
              <a:t>to</a:t>
            </a:r>
            <a:r>
              <a:rPr sz="850" spc="10" dirty="0">
                <a:solidFill>
                  <a:srgbClr val="333333"/>
                </a:solidFill>
                <a:latin typeface="Lucida Console"/>
                <a:cs typeface="Lucida Console"/>
              </a:rPr>
              <a:t> </a:t>
            </a:r>
            <a:r>
              <a:rPr sz="850" spc="15" dirty="0">
                <a:solidFill>
                  <a:srgbClr val="333333"/>
                </a:solidFill>
                <a:latin typeface="Lucida Console"/>
                <a:cs typeface="Lucida Console"/>
              </a:rPr>
              <a:t>20954112K</a:t>
            </a:r>
            <a:endParaRPr sz="850">
              <a:latin typeface="Lucida Console"/>
              <a:cs typeface="Lucida Console"/>
            </a:endParaRPr>
          </a:p>
          <a:p>
            <a:pPr marL="136525" marR="2748280">
              <a:lnSpc>
                <a:spcPct val="132400"/>
              </a:lnSpc>
            </a:pPr>
            <a:r>
              <a:rPr sz="850" spc="15" dirty="0">
                <a:solidFill>
                  <a:srgbClr val="333333"/>
                </a:solidFill>
                <a:latin typeface="Lucida Console"/>
                <a:cs typeface="Lucida Console"/>
              </a:rPr>
              <a:t>mdadm:</a:t>
            </a:r>
            <a:r>
              <a:rPr sz="850" spc="5" dirty="0">
                <a:solidFill>
                  <a:srgbClr val="333333"/>
                </a:solidFill>
                <a:latin typeface="Lucida Console"/>
                <a:cs typeface="Lucida Console"/>
              </a:rPr>
              <a:t> </a:t>
            </a:r>
            <a:r>
              <a:rPr sz="850" spc="15" dirty="0">
                <a:solidFill>
                  <a:srgbClr val="333333"/>
                </a:solidFill>
                <a:latin typeface="Lucida Console"/>
                <a:cs typeface="Lucida Console"/>
              </a:rPr>
              <a:t>Defaulting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to</a:t>
            </a:r>
            <a:r>
              <a:rPr sz="850" spc="5" dirty="0">
                <a:solidFill>
                  <a:srgbClr val="333333"/>
                </a:solidFill>
                <a:latin typeface="Lucida Console"/>
                <a:cs typeface="Lucida Console"/>
              </a:rPr>
              <a:t> </a:t>
            </a:r>
            <a:r>
              <a:rPr sz="850" spc="15" dirty="0">
                <a:solidFill>
                  <a:srgbClr val="333333"/>
                </a:solidFill>
                <a:latin typeface="Lucida Console"/>
                <a:cs typeface="Lucida Console"/>
              </a:rPr>
              <a:t>version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1.2</a:t>
            </a:r>
            <a:r>
              <a:rPr sz="850" spc="5" dirty="0">
                <a:solidFill>
                  <a:srgbClr val="333333"/>
                </a:solidFill>
                <a:latin typeface="Lucida Console"/>
                <a:cs typeface="Lucida Console"/>
              </a:rPr>
              <a:t> </a:t>
            </a:r>
            <a:r>
              <a:rPr sz="850" spc="15" dirty="0">
                <a:solidFill>
                  <a:srgbClr val="333333"/>
                </a:solidFill>
                <a:latin typeface="Lucida Console"/>
                <a:cs typeface="Lucida Console"/>
              </a:rPr>
              <a:t>metadata </a:t>
            </a:r>
            <a:r>
              <a:rPr sz="850" spc="-495"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10" dirty="0">
                <a:solidFill>
                  <a:srgbClr val="333333"/>
                </a:solidFill>
                <a:latin typeface="Lucida Console"/>
                <a:cs typeface="Lucida Console"/>
              </a:rPr>
              <a:t> </a:t>
            </a:r>
            <a:r>
              <a:rPr sz="850" spc="15" dirty="0">
                <a:solidFill>
                  <a:srgbClr val="333333"/>
                </a:solidFill>
                <a:latin typeface="Lucida Console"/>
                <a:cs typeface="Lucida Console"/>
              </a:rPr>
              <a:t>array</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/dev/md0</a:t>
            </a:r>
            <a:r>
              <a:rPr sz="850" spc="10" dirty="0">
                <a:solidFill>
                  <a:srgbClr val="333333"/>
                </a:solidFill>
                <a:latin typeface="Lucida Console"/>
                <a:cs typeface="Lucida Console"/>
              </a:rPr>
              <a:t> </a:t>
            </a:r>
            <a:r>
              <a:rPr sz="850" spc="15" dirty="0">
                <a:solidFill>
                  <a:srgbClr val="333333"/>
                </a:solidFill>
                <a:latin typeface="Lucida Console"/>
                <a:cs typeface="Lucida Console"/>
              </a:rPr>
              <a:t>started.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初始化过程可以用</a:t>
            </a:r>
            <a:r>
              <a:rPr sz="950" spc="45" dirty="0">
                <a:solidFill>
                  <a:srgbClr val="333333"/>
                </a:solidFill>
                <a:latin typeface="Trebuchet MS"/>
                <a:cs typeface="Trebuchet MS"/>
              </a:rPr>
              <a:t>-D</a:t>
            </a:r>
            <a:r>
              <a:rPr sz="950" spc="25" dirty="0">
                <a:solidFill>
                  <a:srgbClr val="333333"/>
                </a:solidFill>
                <a:latin typeface="微软雅黑"/>
                <a:cs typeface="微软雅黑"/>
              </a:rPr>
              <a:t>参数进行查看，大约需要</a:t>
            </a:r>
            <a:r>
              <a:rPr sz="950" spc="55" dirty="0">
                <a:solidFill>
                  <a:srgbClr val="333333"/>
                </a:solidFill>
                <a:latin typeface="Trebuchet MS"/>
                <a:cs typeface="Trebuchet MS"/>
              </a:rPr>
              <a:t>1</a:t>
            </a:r>
            <a:r>
              <a:rPr sz="950" spc="25" dirty="0">
                <a:solidFill>
                  <a:srgbClr val="333333"/>
                </a:solidFill>
                <a:latin typeface="微软雅黑"/>
                <a:cs typeface="微软雅黑"/>
              </a:rPr>
              <a:t>分钟左右，也可以用</a:t>
            </a:r>
            <a:r>
              <a:rPr sz="950" spc="40" dirty="0">
                <a:solidFill>
                  <a:srgbClr val="333333"/>
                </a:solidFill>
                <a:latin typeface="Trebuchet MS"/>
                <a:cs typeface="Trebuchet MS"/>
              </a:rPr>
              <a:t>-Q</a:t>
            </a:r>
            <a:r>
              <a:rPr sz="950" spc="25" dirty="0">
                <a:solidFill>
                  <a:srgbClr val="333333"/>
                </a:solidFill>
                <a:latin typeface="微软雅黑"/>
                <a:cs typeface="微软雅黑"/>
              </a:rPr>
              <a:t>参数查看简要信息：</a:t>
            </a:r>
            <a:endParaRPr sz="950">
              <a:latin typeface="微软雅黑"/>
              <a:cs typeface="微软雅黑"/>
            </a:endParaRPr>
          </a:p>
        </p:txBody>
      </p:sp>
      <p:sp>
        <p:nvSpPr>
          <p:cNvPr id="9" name="object 9"/>
          <p:cNvSpPr txBox="1"/>
          <p:nvPr/>
        </p:nvSpPr>
        <p:spPr>
          <a:xfrm>
            <a:off x="3698417" y="10217035"/>
            <a:ext cx="172085"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dirty="0">
                <a:latin typeface="小哥哥网恋吗"/>
                <a:cs typeface="小哥哥网恋吗"/>
              </a:rPr>
              <a:t>63</a:t>
            </a:fld>
            <a:endParaRPr sz="800">
              <a:latin typeface="小哥哥网恋吗"/>
              <a:cs typeface="小哥哥网恋吗"/>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59"/>
            <a:ext cx="5651500" cy="667385"/>
            <a:chOff x="959124" y="368259"/>
            <a:chExt cx="5651500" cy="667385"/>
          </a:xfrm>
        </p:grpSpPr>
        <p:sp>
          <p:nvSpPr>
            <p:cNvPr id="3" name="object 3"/>
            <p:cNvSpPr/>
            <p:nvPr/>
          </p:nvSpPr>
          <p:spPr>
            <a:xfrm>
              <a:off x="963889" y="373024"/>
              <a:ext cx="5641975" cy="657860"/>
            </a:xfrm>
            <a:custGeom>
              <a:avLst/>
              <a:gdLst/>
              <a:ahLst/>
              <a:cxnLst/>
              <a:rect l="l" t="t" r="r" b="b"/>
              <a:pathLst>
                <a:path w="5641975" h="657860">
                  <a:moveTo>
                    <a:pt x="5620751" y="657454"/>
                  </a:moveTo>
                  <a:lnTo>
                    <a:pt x="20659" y="657454"/>
                  </a:lnTo>
                  <a:lnTo>
                    <a:pt x="17629" y="656863"/>
                  </a:lnTo>
                  <a:lnTo>
                    <a:pt x="0" y="636832"/>
                  </a:lnTo>
                  <a:lnTo>
                    <a:pt x="0" y="633706"/>
                  </a:lnTo>
                  <a:lnTo>
                    <a:pt x="0" y="20621"/>
                  </a:lnTo>
                  <a:lnTo>
                    <a:pt x="20659" y="0"/>
                  </a:lnTo>
                  <a:lnTo>
                    <a:pt x="5620751" y="0"/>
                  </a:lnTo>
                  <a:lnTo>
                    <a:pt x="5641421" y="20621"/>
                  </a:lnTo>
                  <a:lnTo>
                    <a:pt x="5641421" y="636832"/>
                  </a:lnTo>
                  <a:lnTo>
                    <a:pt x="5623791" y="656863"/>
                  </a:lnTo>
                  <a:lnTo>
                    <a:pt x="5620751" y="657454"/>
                  </a:lnTo>
                  <a:close/>
                </a:path>
              </a:pathLst>
            </a:custGeom>
            <a:solidFill>
              <a:srgbClr val="F8F8F8"/>
            </a:solidFill>
          </p:spPr>
          <p:txBody>
            <a:bodyPr wrap="square" lIns="0" tIns="0" rIns="0" bIns="0" rtlCol="0"/>
            <a:lstStyle/>
            <a:p>
              <a:endParaRPr/>
            </a:p>
          </p:txBody>
        </p:sp>
        <p:sp>
          <p:nvSpPr>
            <p:cNvPr id="4" name="object 4"/>
            <p:cNvSpPr/>
            <p:nvPr/>
          </p:nvSpPr>
          <p:spPr>
            <a:xfrm>
              <a:off x="963889" y="373024"/>
              <a:ext cx="5641975" cy="657860"/>
            </a:xfrm>
            <a:custGeom>
              <a:avLst/>
              <a:gdLst/>
              <a:ahLst/>
              <a:cxnLst/>
              <a:rect l="l" t="t" r="r" b="b"/>
              <a:pathLst>
                <a:path w="5641975" h="657860">
                  <a:moveTo>
                    <a:pt x="0" y="633706"/>
                  </a:moveTo>
                  <a:lnTo>
                    <a:pt x="0" y="23823"/>
                  </a:lnTo>
                  <a:lnTo>
                    <a:pt x="0" y="20621"/>
                  </a:lnTo>
                  <a:lnTo>
                    <a:pt x="600" y="17572"/>
                  </a:lnTo>
                  <a:lnTo>
                    <a:pt x="1810" y="14665"/>
                  </a:lnTo>
                  <a:lnTo>
                    <a:pt x="3020" y="11759"/>
                  </a:lnTo>
                  <a:lnTo>
                    <a:pt x="4745" y="9157"/>
                  </a:lnTo>
                  <a:lnTo>
                    <a:pt x="6975" y="6994"/>
                  </a:lnTo>
                  <a:lnTo>
                    <a:pt x="9214" y="4764"/>
                  </a:lnTo>
                  <a:lnTo>
                    <a:pt x="11787" y="3049"/>
                  </a:lnTo>
                  <a:lnTo>
                    <a:pt x="14703" y="1782"/>
                  </a:lnTo>
                  <a:lnTo>
                    <a:pt x="17629" y="590"/>
                  </a:lnTo>
                  <a:lnTo>
                    <a:pt x="20659" y="0"/>
                  </a:lnTo>
                  <a:lnTo>
                    <a:pt x="23823" y="0"/>
                  </a:lnTo>
                  <a:lnTo>
                    <a:pt x="5617597" y="0"/>
                  </a:lnTo>
                  <a:lnTo>
                    <a:pt x="5620751" y="0"/>
                  </a:lnTo>
                  <a:lnTo>
                    <a:pt x="5623791" y="590"/>
                  </a:lnTo>
                  <a:lnTo>
                    <a:pt x="5626717" y="1782"/>
                  </a:lnTo>
                  <a:lnTo>
                    <a:pt x="5629633" y="3049"/>
                  </a:lnTo>
                  <a:lnTo>
                    <a:pt x="5632206" y="4764"/>
                  </a:lnTo>
                  <a:lnTo>
                    <a:pt x="5634445" y="6994"/>
                  </a:lnTo>
                  <a:lnTo>
                    <a:pt x="5636675" y="9157"/>
                  </a:lnTo>
                  <a:lnTo>
                    <a:pt x="5638400" y="11759"/>
                  </a:lnTo>
                  <a:lnTo>
                    <a:pt x="5639610" y="14665"/>
                  </a:lnTo>
                  <a:lnTo>
                    <a:pt x="5640820" y="17572"/>
                  </a:lnTo>
                  <a:lnTo>
                    <a:pt x="5641421" y="20621"/>
                  </a:lnTo>
                  <a:lnTo>
                    <a:pt x="5641421" y="23823"/>
                  </a:lnTo>
                  <a:lnTo>
                    <a:pt x="5641421" y="633706"/>
                  </a:lnTo>
                  <a:lnTo>
                    <a:pt x="5641421" y="636832"/>
                  </a:lnTo>
                  <a:lnTo>
                    <a:pt x="5640820" y="639815"/>
                  </a:lnTo>
                  <a:lnTo>
                    <a:pt x="5639610" y="642712"/>
                  </a:lnTo>
                  <a:lnTo>
                    <a:pt x="5638400" y="645618"/>
                  </a:lnTo>
                  <a:lnTo>
                    <a:pt x="5626717" y="655596"/>
                  </a:lnTo>
                  <a:lnTo>
                    <a:pt x="5623791" y="656863"/>
                  </a:lnTo>
                  <a:lnTo>
                    <a:pt x="5620751" y="657454"/>
                  </a:lnTo>
                  <a:lnTo>
                    <a:pt x="5617597" y="657530"/>
                  </a:lnTo>
                  <a:lnTo>
                    <a:pt x="23823" y="657530"/>
                  </a:lnTo>
                  <a:lnTo>
                    <a:pt x="20659" y="657454"/>
                  </a:lnTo>
                  <a:lnTo>
                    <a:pt x="17629" y="656863"/>
                  </a:lnTo>
                  <a:lnTo>
                    <a:pt x="14703" y="655596"/>
                  </a:lnTo>
                  <a:lnTo>
                    <a:pt x="11787" y="654404"/>
                  </a:lnTo>
                  <a:lnTo>
                    <a:pt x="1810" y="642712"/>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07"/>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283660"/>
            <a:ext cx="5651500" cy="2211070"/>
            <a:chOff x="959124" y="2283660"/>
            <a:chExt cx="5651500" cy="2211070"/>
          </a:xfrm>
        </p:grpSpPr>
        <p:sp>
          <p:nvSpPr>
            <p:cNvPr id="7" name="object 7"/>
            <p:cNvSpPr/>
            <p:nvPr/>
          </p:nvSpPr>
          <p:spPr>
            <a:xfrm>
              <a:off x="963889" y="2288424"/>
              <a:ext cx="5641975" cy="2201545"/>
            </a:xfrm>
            <a:custGeom>
              <a:avLst/>
              <a:gdLst/>
              <a:ahLst/>
              <a:cxnLst/>
              <a:rect l="l" t="t" r="r" b="b"/>
              <a:pathLst>
                <a:path w="5641975" h="2201545">
                  <a:moveTo>
                    <a:pt x="5620752" y="2201221"/>
                  </a:moveTo>
                  <a:lnTo>
                    <a:pt x="20659" y="2201221"/>
                  </a:lnTo>
                  <a:lnTo>
                    <a:pt x="17629" y="2200630"/>
                  </a:lnTo>
                  <a:lnTo>
                    <a:pt x="0" y="2180523"/>
                  </a:lnTo>
                  <a:lnTo>
                    <a:pt x="0" y="2177474"/>
                  </a:lnTo>
                  <a:lnTo>
                    <a:pt x="0" y="20621"/>
                  </a:lnTo>
                  <a:lnTo>
                    <a:pt x="20659" y="0"/>
                  </a:lnTo>
                  <a:lnTo>
                    <a:pt x="5620752" y="0"/>
                  </a:lnTo>
                  <a:lnTo>
                    <a:pt x="5641421" y="20621"/>
                  </a:lnTo>
                  <a:lnTo>
                    <a:pt x="5641421" y="2180523"/>
                  </a:lnTo>
                  <a:lnTo>
                    <a:pt x="5623792" y="2200630"/>
                  </a:lnTo>
                  <a:lnTo>
                    <a:pt x="5620752" y="2201221"/>
                  </a:lnTo>
                  <a:close/>
                </a:path>
              </a:pathLst>
            </a:custGeom>
            <a:solidFill>
              <a:srgbClr val="F8F8F8"/>
            </a:solidFill>
          </p:spPr>
          <p:txBody>
            <a:bodyPr wrap="square" lIns="0" tIns="0" rIns="0" bIns="0" rtlCol="0"/>
            <a:lstStyle/>
            <a:p>
              <a:endParaRPr/>
            </a:p>
          </p:txBody>
        </p:sp>
        <p:sp>
          <p:nvSpPr>
            <p:cNvPr id="8" name="object 8"/>
            <p:cNvSpPr/>
            <p:nvPr/>
          </p:nvSpPr>
          <p:spPr>
            <a:xfrm>
              <a:off x="963889" y="2288424"/>
              <a:ext cx="5641975" cy="2201545"/>
            </a:xfrm>
            <a:custGeom>
              <a:avLst/>
              <a:gdLst/>
              <a:ahLst/>
              <a:cxnLst/>
              <a:rect l="l" t="t" r="r" b="b"/>
              <a:pathLst>
                <a:path w="5641975" h="2201545">
                  <a:moveTo>
                    <a:pt x="0" y="2177474"/>
                  </a:moveTo>
                  <a:lnTo>
                    <a:pt x="0" y="23823"/>
                  </a:lnTo>
                  <a:lnTo>
                    <a:pt x="0" y="20621"/>
                  </a:lnTo>
                  <a:lnTo>
                    <a:pt x="600" y="17572"/>
                  </a:lnTo>
                  <a:lnTo>
                    <a:pt x="1810" y="14589"/>
                  </a:lnTo>
                  <a:lnTo>
                    <a:pt x="3020" y="11692"/>
                  </a:lnTo>
                  <a:lnTo>
                    <a:pt x="4745" y="9157"/>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41421" y="20621"/>
                  </a:lnTo>
                  <a:lnTo>
                    <a:pt x="5641421" y="23823"/>
                  </a:lnTo>
                  <a:lnTo>
                    <a:pt x="5641421" y="2177474"/>
                  </a:lnTo>
                  <a:lnTo>
                    <a:pt x="5641421" y="2180523"/>
                  </a:lnTo>
                  <a:lnTo>
                    <a:pt x="5640821" y="2183582"/>
                  </a:lnTo>
                  <a:lnTo>
                    <a:pt x="5639610" y="2186479"/>
                  </a:lnTo>
                  <a:lnTo>
                    <a:pt x="5638400" y="2189386"/>
                  </a:lnTo>
                  <a:lnTo>
                    <a:pt x="5617597" y="2201297"/>
                  </a:lnTo>
                  <a:lnTo>
                    <a:pt x="23823" y="2201297"/>
                  </a:lnTo>
                  <a:lnTo>
                    <a:pt x="0" y="2180523"/>
                  </a:lnTo>
                  <a:lnTo>
                    <a:pt x="0" y="2177474"/>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369454"/>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970958"/>
            <a:ext cx="5651500" cy="2553970"/>
            <a:chOff x="959124" y="4970958"/>
            <a:chExt cx="5651500" cy="2553970"/>
          </a:xfrm>
        </p:grpSpPr>
        <p:sp>
          <p:nvSpPr>
            <p:cNvPr id="11" name="object 11"/>
            <p:cNvSpPr/>
            <p:nvPr/>
          </p:nvSpPr>
          <p:spPr>
            <a:xfrm>
              <a:off x="963889" y="4975723"/>
              <a:ext cx="5641975" cy="2544445"/>
            </a:xfrm>
            <a:custGeom>
              <a:avLst/>
              <a:gdLst/>
              <a:ahLst/>
              <a:cxnLst/>
              <a:rect l="l" t="t" r="r" b="b"/>
              <a:pathLst>
                <a:path w="5641975" h="2544445">
                  <a:moveTo>
                    <a:pt x="5620752" y="2544281"/>
                  </a:moveTo>
                  <a:lnTo>
                    <a:pt x="20659" y="2544281"/>
                  </a:lnTo>
                  <a:lnTo>
                    <a:pt x="17629" y="2543690"/>
                  </a:lnTo>
                  <a:lnTo>
                    <a:pt x="0" y="2523659"/>
                  </a:lnTo>
                  <a:lnTo>
                    <a:pt x="0" y="2520533"/>
                  </a:lnTo>
                  <a:lnTo>
                    <a:pt x="0" y="20621"/>
                  </a:lnTo>
                  <a:lnTo>
                    <a:pt x="20659" y="0"/>
                  </a:lnTo>
                  <a:lnTo>
                    <a:pt x="5620752" y="0"/>
                  </a:lnTo>
                  <a:lnTo>
                    <a:pt x="5641421" y="20621"/>
                  </a:lnTo>
                  <a:lnTo>
                    <a:pt x="5641421" y="2523659"/>
                  </a:lnTo>
                  <a:lnTo>
                    <a:pt x="5623792" y="2543690"/>
                  </a:lnTo>
                  <a:lnTo>
                    <a:pt x="5620752" y="2544281"/>
                  </a:lnTo>
                  <a:close/>
                </a:path>
              </a:pathLst>
            </a:custGeom>
            <a:solidFill>
              <a:srgbClr val="F8F8F8"/>
            </a:solidFill>
          </p:spPr>
          <p:txBody>
            <a:bodyPr wrap="square" lIns="0" tIns="0" rIns="0" bIns="0" rtlCol="0"/>
            <a:lstStyle/>
            <a:p>
              <a:endParaRPr/>
            </a:p>
          </p:txBody>
        </p:sp>
        <p:sp>
          <p:nvSpPr>
            <p:cNvPr id="12" name="object 12"/>
            <p:cNvSpPr/>
            <p:nvPr/>
          </p:nvSpPr>
          <p:spPr>
            <a:xfrm>
              <a:off x="963889" y="4975723"/>
              <a:ext cx="5641975" cy="2544445"/>
            </a:xfrm>
            <a:custGeom>
              <a:avLst/>
              <a:gdLst/>
              <a:ahLst/>
              <a:cxnLst/>
              <a:rect l="l" t="t" r="r" b="b"/>
              <a:pathLst>
                <a:path w="5641975" h="2544445">
                  <a:moveTo>
                    <a:pt x="0" y="2520533"/>
                  </a:moveTo>
                  <a:lnTo>
                    <a:pt x="0" y="23823"/>
                  </a:lnTo>
                  <a:lnTo>
                    <a:pt x="0" y="20621"/>
                  </a:lnTo>
                  <a:lnTo>
                    <a:pt x="600" y="17496"/>
                  </a:lnTo>
                  <a:lnTo>
                    <a:pt x="1810" y="14589"/>
                  </a:lnTo>
                  <a:lnTo>
                    <a:pt x="3020" y="11692"/>
                  </a:lnTo>
                  <a:lnTo>
                    <a:pt x="4745" y="9081"/>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27"/>
                  </a:lnTo>
                  <a:lnTo>
                    <a:pt x="5636675" y="9081"/>
                  </a:lnTo>
                  <a:lnTo>
                    <a:pt x="5638400" y="11692"/>
                  </a:lnTo>
                  <a:lnTo>
                    <a:pt x="5639610" y="14589"/>
                  </a:lnTo>
                  <a:lnTo>
                    <a:pt x="5640821" y="17496"/>
                  </a:lnTo>
                  <a:lnTo>
                    <a:pt x="5641421" y="20621"/>
                  </a:lnTo>
                  <a:lnTo>
                    <a:pt x="5641421" y="23823"/>
                  </a:lnTo>
                  <a:lnTo>
                    <a:pt x="5641421" y="2520533"/>
                  </a:lnTo>
                  <a:lnTo>
                    <a:pt x="5641421" y="2523659"/>
                  </a:lnTo>
                  <a:lnTo>
                    <a:pt x="5640821" y="2526642"/>
                  </a:lnTo>
                  <a:lnTo>
                    <a:pt x="5639610" y="2529539"/>
                  </a:lnTo>
                  <a:lnTo>
                    <a:pt x="5638400" y="2532445"/>
                  </a:lnTo>
                  <a:lnTo>
                    <a:pt x="5617597" y="2544357"/>
                  </a:lnTo>
                  <a:lnTo>
                    <a:pt x="23823" y="2544357"/>
                  </a:lnTo>
                  <a:lnTo>
                    <a:pt x="1810" y="2529615"/>
                  </a:lnTo>
                  <a:lnTo>
                    <a:pt x="600" y="2526708"/>
                  </a:lnTo>
                  <a:lnTo>
                    <a:pt x="0" y="2523659"/>
                  </a:lnTo>
                  <a:lnTo>
                    <a:pt x="0" y="2520533"/>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5056753"/>
              <a:ext cx="5556250" cy="2401570"/>
            </a:xfrm>
            <a:custGeom>
              <a:avLst/>
              <a:gdLst/>
              <a:ahLst/>
              <a:cxnLst/>
              <a:rect l="l" t="t" r="r" b="b"/>
              <a:pathLst>
                <a:path w="5556250" h="2401570">
                  <a:moveTo>
                    <a:pt x="5555656" y="2401415"/>
                  </a:moveTo>
                  <a:lnTo>
                    <a:pt x="0" y="2401415"/>
                  </a:lnTo>
                  <a:lnTo>
                    <a:pt x="0" y="0"/>
                  </a:lnTo>
                  <a:lnTo>
                    <a:pt x="5555656" y="0"/>
                  </a:lnTo>
                  <a:lnTo>
                    <a:pt x="5555656" y="2401415"/>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14" y="1184627"/>
            <a:ext cx="5569585" cy="436499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同学们会好奇，为什么四块</a:t>
            </a:r>
            <a:r>
              <a:rPr sz="950" spc="50" dirty="0">
                <a:solidFill>
                  <a:srgbClr val="333333"/>
                </a:solidFill>
                <a:latin typeface="Tahoma"/>
                <a:cs typeface="Tahoma"/>
              </a:rPr>
              <a:t>20G</a:t>
            </a:r>
            <a:r>
              <a:rPr sz="950" spc="25" dirty="0">
                <a:solidFill>
                  <a:srgbClr val="333333"/>
                </a:solidFill>
                <a:latin typeface="微软雅黑"/>
                <a:cs typeface="微软雅黑"/>
              </a:rPr>
              <a:t>大小的硬盘组成的磁盘阵列组，可用空间只有</a:t>
            </a:r>
            <a:r>
              <a:rPr sz="950" spc="30" dirty="0">
                <a:solidFill>
                  <a:srgbClr val="333333"/>
                </a:solidFill>
                <a:latin typeface="Tahoma"/>
                <a:cs typeface="Tahoma"/>
              </a:rPr>
              <a:t>39.97G</a:t>
            </a:r>
            <a:r>
              <a:rPr sz="950" spc="25" dirty="0">
                <a:solidFill>
                  <a:srgbClr val="333333"/>
                </a:solidFill>
                <a:latin typeface="微软雅黑"/>
                <a:cs typeface="微软雅黑"/>
              </a:rPr>
              <a:t>呢？</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这还是不得不要提到</a:t>
            </a:r>
            <a:r>
              <a:rPr sz="950" spc="10" dirty="0">
                <a:solidFill>
                  <a:srgbClr val="333333"/>
                </a:solidFill>
                <a:latin typeface="Tahoma"/>
                <a:cs typeface="Tahoma"/>
              </a:rPr>
              <a:t>RAID</a:t>
            </a:r>
            <a:r>
              <a:rPr sz="950" spc="-45" dirty="0">
                <a:solidFill>
                  <a:srgbClr val="333333"/>
                </a:solidFill>
                <a:latin typeface="Tahoma"/>
                <a:cs typeface="Tahoma"/>
              </a:rPr>
              <a:t> </a:t>
            </a:r>
            <a:r>
              <a:rPr sz="950" spc="35" dirty="0">
                <a:solidFill>
                  <a:srgbClr val="333333"/>
                </a:solidFill>
                <a:latin typeface="Tahoma"/>
                <a:cs typeface="Tahoma"/>
              </a:rPr>
              <a:t>10</a:t>
            </a:r>
            <a:r>
              <a:rPr sz="950" spc="25" dirty="0">
                <a:solidFill>
                  <a:srgbClr val="333333"/>
                </a:solidFill>
                <a:latin typeface="微软雅黑"/>
                <a:cs typeface="微软雅黑"/>
              </a:rPr>
              <a:t>级别的原理，通过两两一组硬盘组成的</a:t>
            </a:r>
            <a:r>
              <a:rPr sz="950" spc="10" dirty="0">
                <a:solidFill>
                  <a:srgbClr val="333333"/>
                </a:solidFill>
                <a:latin typeface="Tahoma"/>
                <a:cs typeface="Tahoma"/>
              </a:rPr>
              <a:t>RAID</a:t>
            </a:r>
            <a:r>
              <a:rPr sz="950" spc="-45" dirty="0">
                <a:solidFill>
                  <a:srgbClr val="333333"/>
                </a:solidFill>
                <a:latin typeface="Tahoma"/>
                <a:cs typeface="Tahoma"/>
              </a:rPr>
              <a:t> </a:t>
            </a:r>
            <a:r>
              <a:rPr sz="950" spc="35" dirty="0">
                <a:solidFill>
                  <a:srgbClr val="333333"/>
                </a:solidFill>
                <a:latin typeface="Tahoma"/>
                <a:cs typeface="Tahoma"/>
              </a:rPr>
              <a:t>1</a:t>
            </a:r>
            <a:r>
              <a:rPr sz="950" spc="20" dirty="0">
                <a:solidFill>
                  <a:srgbClr val="333333"/>
                </a:solidFill>
                <a:latin typeface="微软雅黑"/>
                <a:cs typeface="微软雅黑"/>
              </a:rPr>
              <a:t>保证了数据的可靠性，每一 </a:t>
            </a:r>
            <a:r>
              <a:rPr sz="950" spc="25" dirty="0">
                <a:solidFill>
                  <a:srgbClr val="333333"/>
                </a:solidFill>
                <a:latin typeface="微软雅黑"/>
                <a:cs typeface="微软雅黑"/>
              </a:rPr>
              <a:t>份数据都会被保存两次</a:t>
            </a:r>
            <a:r>
              <a:rPr sz="950" spc="-10" dirty="0">
                <a:solidFill>
                  <a:srgbClr val="333333"/>
                </a:solidFill>
                <a:latin typeface="微软雅黑"/>
                <a:cs typeface="微软雅黑"/>
              </a:rPr>
              <a:t>，</a:t>
            </a:r>
            <a:r>
              <a:rPr sz="950" spc="-10" dirty="0">
                <a:solidFill>
                  <a:srgbClr val="333333"/>
                </a:solidFill>
                <a:latin typeface="Tahoma"/>
                <a:cs typeface="Tahoma"/>
              </a:rPr>
              <a:t>50%</a:t>
            </a:r>
            <a:r>
              <a:rPr sz="950" spc="25" dirty="0">
                <a:solidFill>
                  <a:srgbClr val="333333"/>
                </a:solidFill>
                <a:latin typeface="微软雅黑"/>
                <a:cs typeface="微软雅黑"/>
              </a:rPr>
              <a:t>的使用率</a:t>
            </a:r>
            <a:r>
              <a:rPr sz="950" spc="-10" dirty="0">
                <a:solidFill>
                  <a:srgbClr val="333333"/>
                </a:solidFill>
                <a:latin typeface="微软雅黑"/>
                <a:cs typeface="微软雅黑"/>
              </a:rPr>
              <a:t>，</a:t>
            </a:r>
            <a:r>
              <a:rPr sz="950" spc="-10" dirty="0">
                <a:solidFill>
                  <a:srgbClr val="333333"/>
                </a:solidFill>
                <a:latin typeface="Tahoma"/>
                <a:cs typeface="Tahoma"/>
              </a:rPr>
              <a:t>50%</a:t>
            </a:r>
            <a:r>
              <a:rPr sz="950" spc="25" dirty="0">
                <a:solidFill>
                  <a:srgbClr val="333333"/>
                </a:solidFill>
                <a:latin typeface="微软雅黑"/>
                <a:cs typeface="微软雅黑"/>
              </a:rPr>
              <a:t>的冗余率，因此</a:t>
            </a:r>
            <a:r>
              <a:rPr sz="950" spc="50" dirty="0">
                <a:solidFill>
                  <a:srgbClr val="333333"/>
                </a:solidFill>
                <a:latin typeface="Tahoma"/>
                <a:cs typeface="Tahoma"/>
              </a:rPr>
              <a:t>80G</a:t>
            </a:r>
            <a:r>
              <a:rPr sz="950" spc="25" dirty="0">
                <a:solidFill>
                  <a:srgbClr val="333333"/>
                </a:solidFill>
                <a:latin typeface="微软雅黑"/>
                <a:cs typeface="微软雅黑"/>
              </a:rPr>
              <a:t>的容量显示也就是只有一半了。</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spc="25" dirty="0">
                <a:solidFill>
                  <a:srgbClr val="333333"/>
                </a:solidFill>
                <a:latin typeface="微软雅黑"/>
                <a:cs typeface="微软雅黑"/>
              </a:rPr>
              <a:t>等两三分钟后，把制作好的</a:t>
            </a:r>
            <a:r>
              <a:rPr sz="950" spc="10" dirty="0">
                <a:solidFill>
                  <a:srgbClr val="333333"/>
                </a:solidFill>
                <a:latin typeface="Tahoma"/>
                <a:cs typeface="Tahoma"/>
              </a:rPr>
              <a:t>RAID</a:t>
            </a:r>
            <a:r>
              <a:rPr sz="950" spc="25" dirty="0">
                <a:solidFill>
                  <a:srgbClr val="333333"/>
                </a:solidFill>
                <a:latin typeface="微软雅黑"/>
                <a:cs typeface="微软雅黑"/>
              </a:rPr>
              <a:t>磁盘阵列格式化为</a:t>
            </a:r>
            <a:r>
              <a:rPr sz="950" spc="35" dirty="0">
                <a:solidFill>
                  <a:srgbClr val="333333"/>
                </a:solidFill>
                <a:latin typeface="Tahoma"/>
                <a:cs typeface="Tahoma"/>
              </a:rPr>
              <a:t>ext4</a:t>
            </a:r>
            <a:r>
              <a:rPr sz="950" spc="25" dirty="0">
                <a:solidFill>
                  <a:srgbClr val="333333"/>
                </a:solidFill>
                <a:latin typeface="微软雅黑"/>
                <a:cs typeface="微软雅黑"/>
              </a:rPr>
              <a:t>格式：</a:t>
            </a:r>
            <a:endParaRPr sz="950">
              <a:latin typeface="微软雅黑"/>
              <a:cs typeface="微软雅黑"/>
            </a:endParaRPr>
          </a:p>
          <a:p>
            <a:pPr>
              <a:lnSpc>
                <a:spcPct val="100000"/>
              </a:lnSpc>
              <a:spcBef>
                <a:spcPts val="45"/>
              </a:spcBef>
            </a:pPr>
            <a:endParaRPr sz="900">
              <a:latin typeface="微软雅黑"/>
              <a:cs typeface="微软雅黑"/>
            </a:endParaRPr>
          </a:p>
          <a:p>
            <a:pPr marL="136525" marR="2804795">
              <a:lnSpc>
                <a:spcPct val="1324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mkfs.ext4</a:t>
            </a:r>
            <a:r>
              <a:rPr sz="850" dirty="0">
                <a:solidFill>
                  <a:srgbClr val="333333"/>
                </a:solidFill>
                <a:latin typeface="Lucida Console"/>
                <a:cs typeface="Lucida Console"/>
              </a:rPr>
              <a:t> </a:t>
            </a:r>
            <a:r>
              <a:rPr sz="850" spc="15" dirty="0">
                <a:solidFill>
                  <a:srgbClr val="333333"/>
                </a:solidFill>
                <a:latin typeface="Lucida Console"/>
                <a:cs typeface="Lucida Console"/>
              </a:rPr>
              <a:t>/dev/md0 </a:t>
            </a:r>
            <a:r>
              <a:rPr sz="850" spc="-495" dirty="0">
                <a:solidFill>
                  <a:srgbClr val="333333"/>
                </a:solidFill>
                <a:latin typeface="Lucida Console"/>
                <a:cs typeface="Lucida Console"/>
              </a:rPr>
              <a:t> </a:t>
            </a:r>
            <a:r>
              <a:rPr sz="850" spc="15" dirty="0">
                <a:solidFill>
                  <a:srgbClr val="333333"/>
                </a:solidFill>
                <a:latin typeface="Lucida Console"/>
                <a:cs typeface="Lucida Console"/>
              </a:rPr>
              <a:t>mke2fs</a:t>
            </a:r>
            <a:r>
              <a:rPr sz="850" spc="10" dirty="0">
                <a:solidFill>
                  <a:srgbClr val="333333"/>
                </a:solidFill>
                <a:latin typeface="Lucida Console"/>
                <a:cs typeface="Lucida Console"/>
              </a:rPr>
              <a:t> </a:t>
            </a:r>
            <a:r>
              <a:rPr sz="850" spc="15" dirty="0">
                <a:solidFill>
                  <a:srgbClr val="333333"/>
                </a:solidFill>
                <a:latin typeface="Lucida Console"/>
                <a:cs typeface="Lucida Console"/>
              </a:rPr>
              <a:t>1.44.3</a:t>
            </a:r>
            <a:r>
              <a:rPr sz="850" spc="10" dirty="0">
                <a:solidFill>
                  <a:srgbClr val="333333"/>
                </a:solidFill>
                <a:latin typeface="Lucida Console"/>
                <a:cs typeface="Lucida Console"/>
              </a:rPr>
              <a:t> </a:t>
            </a:r>
            <a:r>
              <a:rPr sz="850" spc="15" dirty="0">
                <a:solidFill>
                  <a:srgbClr val="333333"/>
                </a:solidFill>
                <a:latin typeface="Lucida Console"/>
                <a:cs typeface="Lucida Console"/>
              </a:rPr>
              <a:t>(10-July-2018)</a:t>
            </a:r>
            <a:endParaRPr sz="850">
              <a:latin typeface="Lucida Console"/>
              <a:cs typeface="Lucida Console"/>
            </a:endParaRPr>
          </a:p>
          <a:p>
            <a:pPr marL="136525" marR="1259840">
              <a:lnSpc>
                <a:spcPct val="132400"/>
              </a:lnSpc>
            </a:pPr>
            <a:r>
              <a:rPr sz="850" spc="15" dirty="0">
                <a:solidFill>
                  <a:srgbClr val="333333"/>
                </a:solidFill>
                <a:latin typeface="Lucida Console"/>
                <a:cs typeface="Lucida Console"/>
              </a:rPr>
              <a:t>Creating filesystem with 10477056 4k blocks and 2621440 inodes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Filesystem UUID: d1c68318-a919-4211-b4dc-c4437bcfe9da </a:t>
            </a:r>
            <a:r>
              <a:rPr sz="850" spc="20" dirty="0">
                <a:solidFill>
                  <a:srgbClr val="333333"/>
                </a:solidFill>
                <a:latin typeface="Lucida Console"/>
                <a:cs typeface="Lucida Console"/>
              </a:rPr>
              <a:t> </a:t>
            </a:r>
            <a:r>
              <a:rPr sz="850" spc="15" dirty="0">
                <a:solidFill>
                  <a:srgbClr val="333333"/>
                </a:solidFill>
                <a:latin typeface="Lucida Console"/>
                <a:cs typeface="Lucida Console"/>
              </a:rPr>
              <a:t>Superblock</a:t>
            </a:r>
            <a:r>
              <a:rPr sz="850" spc="10" dirty="0">
                <a:solidFill>
                  <a:srgbClr val="333333"/>
                </a:solidFill>
                <a:latin typeface="Lucida Console"/>
                <a:cs typeface="Lucida Console"/>
              </a:rPr>
              <a:t> </a:t>
            </a:r>
            <a:r>
              <a:rPr sz="850" spc="15" dirty="0">
                <a:solidFill>
                  <a:srgbClr val="333333"/>
                </a:solidFill>
                <a:latin typeface="Lucida Console"/>
                <a:cs typeface="Lucida Console"/>
              </a:rPr>
              <a:t>backups stored on</a:t>
            </a:r>
            <a:r>
              <a:rPr sz="850" spc="10" dirty="0">
                <a:solidFill>
                  <a:srgbClr val="333333"/>
                </a:solidFill>
                <a:latin typeface="Lucida Console"/>
                <a:cs typeface="Lucida Console"/>
              </a:rPr>
              <a:t> </a:t>
            </a:r>
            <a:r>
              <a:rPr sz="850" spc="15" dirty="0">
                <a:solidFill>
                  <a:srgbClr val="333333"/>
                </a:solidFill>
                <a:latin typeface="Lucida Console"/>
                <a:cs typeface="Lucida Console"/>
              </a:rPr>
              <a:t>blocks:</a:t>
            </a:r>
            <a:endParaRPr sz="850">
              <a:latin typeface="Lucida Console"/>
              <a:cs typeface="Lucida Console"/>
            </a:endParaRPr>
          </a:p>
          <a:p>
            <a:pPr marL="405130">
              <a:lnSpc>
                <a:spcPct val="100000"/>
              </a:lnSpc>
              <a:spcBef>
                <a:spcPts val="334"/>
              </a:spcBef>
            </a:pPr>
            <a:r>
              <a:rPr sz="850" spc="15" dirty="0">
                <a:solidFill>
                  <a:srgbClr val="333333"/>
                </a:solidFill>
                <a:latin typeface="Lucida Console"/>
                <a:cs typeface="Lucida Console"/>
              </a:rPr>
              <a:t>32768, 98304, 163840, 229376,</a:t>
            </a:r>
            <a:r>
              <a:rPr sz="850" spc="20" dirty="0">
                <a:solidFill>
                  <a:srgbClr val="333333"/>
                </a:solidFill>
                <a:latin typeface="Lucida Console"/>
                <a:cs typeface="Lucida Console"/>
              </a:rPr>
              <a:t> </a:t>
            </a:r>
            <a:r>
              <a:rPr sz="850" spc="15" dirty="0">
                <a:solidFill>
                  <a:srgbClr val="333333"/>
                </a:solidFill>
                <a:latin typeface="Lucida Console"/>
                <a:cs typeface="Lucida Console"/>
              </a:rPr>
              <a:t>294912, 819200, 884736,</a:t>
            </a:r>
            <a:r>
              <a:rPr sz="850" spc="20" dirty="0">
                <a:solidFill>
                  <a:srgbClr val="333333"/>
                </a:solidFill>
                <a:latin typeface="Lucida Console"/>
                <a:cs typeface="Lucida Console"/>
              </a:rPr>
              <a:t> </a:t>
            </a:r>
            <a:r>
              <a:rPr sz="850" spc="15" dirty="0">
                <a:solidFill>
                  <a:srgbClr val="333333"/>
                </a:solidFill>
                <a:latin typeface="Lucida Console"/>
                <a:cs typeface="Lucida Console"/>
              </a:rPr>
              <a:t>1605632, 2654208,</a:t>
            </a:r>
            <a:endParaRPr sz="850">
              <a:latin typeface="Lucida Console"/>
              <a:cs typeface="Lucida Console"/>
            </a:endParaRPr>
          </a:p>
          <a:p>
            <a:pPr marL="405130">
              <a:lnSpc>
                <a:spcPct val="100000"/>
              </a:lnSpc>
              <a:spcBef>
                <a:spcPts val="330"/>
              </a:spcBef>
            </a:pPr>
            <a:r>
              <a:rPr sz="850" spc="15" dirty="0">
                <a:solidFill>
                  <a:srgbClr val="333333"/>
                </a:solidFill>
                <a:latin typeface="Lucida Console"/>
                <a:cs typeface="Lucida Console"/>
              </a:rPr>
              <a:t>4096000,</a:t>
            </a:r>
            <a:r>
              <a:rPr sz="850" spc="-35" dirty="0">
                <a:solidFill>
                  <a:srgbClr val="333333"/>
                </a:solidFill>
                <a:latin typeface="Lucida Console"/>
                <a:cs typeface="Lucida Console"/>
              </a:rPr>
              <a:t> </a:t>
            </a:r>
            <a:r>
              <a:rPr sz="850" spc="15" dirty="0">
                <a:solidFill>
                  <a:srgbClr val="333333"/>
                </a:solidFill>
                <a:latin typeface="Lucida Console"/>
                <a:cs typeface="Lucida Console"/>
              </a:rPr>
              <a:t>7962624</a:t>
            </a:r>
            <a:endParaRPr sz="850">
              <a:latin typeface="Lucida Console"/>
              <a:cs typeface="Lucida Console"/>
            </a:endParaRPr>
          </a:p>
          <a:p>
            <a:pPr>
              <a:lnSpc>
                <a:spcPct val="100000"/>
              </a:lnSpc>
            </a:pPr>
            <a:endParaRPr sz="900">
              <a:latin typeface="Lucida Console"/>
              <a:cs typeface="Lucida Console"/>
            </a:endParaRPr>
          </a:p>
          <a:p>
            <a:pPr marL="136525" marR="3476625">
              <a:lnSpc>
                <a:spcPct val="132400"/>
              </a:lnSpc>
              <a:spcBef>
                <a:spcPts val="450"/>
              </a:spcBef>
            </a:pPr>
            <a:r>
              <a:rPr sz="850" spc="15" dirty="0">
                <a:solidFill>
                  <a:srgbClr val="333333"/>
                </a:solidFill>
                <a:latin typeface="Lucida Console"/>
                <a:cs typeface="Lucida Console"/>
              </a:rPr>
              <a:t>Allocating</a:t>
            </a:r>
            <a:r>
              <a:rPr sz="850" spc="-5" dirty="0">
                <a:solidFill>
                  <a:srgbClr val="333333"/>
                </a:solidFill>
                <a:latin typeface="Lucida Console"/>
                <a:cs typeface="Lucida Console"/>
              </a:rPr>
              <a:t> </a:t>
            </a:r>
            <a:r>
              <a:rPr sz="850" spc="15" dirty="0">
                <a:solidFill>
                  <a:srgbClr val="333333"/>
                </a:solidFill>
                <a:latin typeface="Lucida Console"/>
                <a:cs typeface="Lucida Console"/>
              </a:rPr>
              <a:t>group</a:t>
            </a:r>
            <a:r>
              <a:rPr sz="850" spc="-5" dirty="0">
                <a:solidFill>
                  <a:srgbClr val="333333"/>
                </a:solidFill>
                <a:latin typeface="Lucida Console"/>
                <a:cs typeface="Lucida Console"/>
              </a:rPr>
              <a:t> </a:t>
            </a:r>
            <a:r>
              <a:rPr sz="850" spc="15" dirty="0">
                <a:solidFill>
                  <a:srgbClr val="333333"/>
                </a:solidFill>
                <a:latin typeface="Lucida Console"/>
                <a:cs typeface="Lucida Console"/>
              </a:rPr>
              <a:t>tables:</a:t>
            </a:r>
            <a:r>
              <a:rPr sz="850" dirty="0">
                <a:solidFill>
                  <a:srgbClr val="333333"/>
                </a:solidFill>
                <a:latin typeface="Lucida Console"/>
                <a:cs typeface="Lucida Console"/>
              </a:rPr>
              <a:t> </a:t>
            </a:r>
            <a:r>
              <a:rPr sz="850" spc="15" dirty="0">
                <a:solidFill>
                  <a:srgbClr val="333333"/>
                </a:solidFill>
                <a:latin typeface="Lucida Console"/>
                <a:cs typeface="Lucida Console"/>
              </a:rPr>
              <a:t>done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Writing</a:t>
            </a:r>
            <a:r>
              <a:rPr sz="850" spc="5" dirty="0">
                <a:solidFill>
                  <a:srgbClr val="333333"/>
                </a:solidFill>
                <a:latin typeface="Lucida Console"/>
                <a:cs typeface="Lucida Console"/>
              </a:rPr>
              <a:t> </a:t>
            </a:r>
            <a:r>
              <a:rPr sz="850" spc="15" dirty="0">
                <a:solidFill>
                  <a:srgbClr val="333333"/>
                </a:solidFill>
                <a:latin typeface="Lucida Console"/>
                <a:cs typeface="Lucida Console"/>
              </a:rPr>
              <a:t>inode</a:t>
            </a:r>
            <a:r>
              <a:rPr sz="850" spc="5" dirty="0">
                <a:solidFill>
                  <a:srgbClr val="333333"/>
                </a:solidFill>
                <a:latin typeface="Lucida Console"/>
                <a:cs typeface="Lucida Console"/>
              </a:rPr>
              <a:t> </a:t>
            </a:r>
            <a:r>
              <a:rPr sz="850" spc="15" dirty="0">
                <a:solidFill>
                  <a:srgbClr val="333333"/>
                </a:solidFill>
                <a:latin typeface="Lucida Console"/>
                <a:cs typeface="Lucida Console"/>
              </a:rPr>
              <a:t>tables:</a:t>
            </a:r>
            <a:r>
              <a:rPr sz="850" spc="5" dirty="0">
                <a:solidFill>
                  <a:srgbClr val="333333"/>
                </a:solidFill>
                <a:latin typeface="Lucida Console"/>
                <a:cs typeface="Lucida Console"/>
              </a:rPr>
              <a:t> </a:t>
            </a:r>
            <a:r>
              <a:rPr sz="850" spc="15" dirty="0">
                <a:solidFill>
                  <a:srgbClr val="333333"/>
                </a:solidFill>
                <a:latin typeface="Lucida Console"/>
                <a:cs typeface="Lucida Console"/>
              </a:rPr>
              <a:t>done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Creating</a:t>
            </a:r>
            <a:r>
              <a:rPr sz="850" spc="5" dirty="0">
                <a:solidFill>
                  <a:srgbClr val="333333"/>
                </a:solidFill>
                <a:latin typeface="Lucida Console"/>
                <a:cs typeface="Lucida Console"/>
              </a:rPr>
              <a:t> </a:t>
            </a:r>
            <a:r>
              <a:rPr sz="850" spc="15" dirty="0">
                <a:solidFill>
                  <a:srgbClr val="333333"/>
                </a:solidFill>
                <a:latin typeface="Lucida Console"/>
                <a:cs typeface="Lucida Console"/>
              </a:rPr>
              <a:t>journal</a:t>
            </a:r>
            <a:r>
              <a:rPr sz="850" spc="5" dirty="0">
                <a:solidFill>
                  <a:srgbClr val="333333"/>
                </a:solidFill>
                <a:latin typeface="Lucida Console"/>
                <a:cs typeface="Lucida Console"/>
              </a:rPr>
              <a:t> </a:t>
            </a:r>
            <a:r>
              <a:rPr sz="850" spc="15" dirty="0">
                <a:solidFill>
                  <a:srgbClr val="333333"/>
                </a:solidFill>
                <a:latin typeface="Lucida Console"/>
                <a:cs typeface="Lucida Console"/>
              </a:rPr>
              <a:t>(65536</a:t>
            </a:r>
            <a:r>
              <a:rPr sz="850" spc="5" dirty="0">
                <a:solidFill>
                  <a:srgbClr val="333333"/>
                </a:solidFill>
                <a:latin typeface="Lucida Console"/>
                <a:cs typeface="Lucida Console"/>
              </a:rPr>
              <a:t> </a:t>
            </a:r>
            <a:r>
              <a:rPr sz="850" spc="15" dirty="0">
                <a:solidFill>
                  <a:srgbClr val="333333"/>
                </a:solidFill>
                <a:latin typeface="Lucida Console"/>
                <a:cs typeface="Lucida Console"/>
              </a:rPr>
              <a:t>blocks):</a:t>
            </a:r>
            <a:r>
              <a:rPr sz="850" spc="5" dirty="0">
                <a:solidFill>
                  <a:srgbClr val="333333"/>
                </a:solidFill>
                <a:latin typeface="Lucida Console"/>
                <a:cs typeface="Lucida Console"/>
              </a:rPr>
              <a:t> </a:t>
            </a:r>
            <a:r>
              <a:rPr sz="850" spc="15" dirty="0">
                <a:solidFill>
                  <a:srgbClr val="333333"/>
                </a:solidFill>
                <a:latin typeface="Lucida Console"/>
                <a:cs typeface="Lucida Console"/>
              </a:rPr>
              <a:t>done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Writing superblocks and filesystem accounting information: done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随后，创建挂载点后把硬盘设备进行挂载操作。</a:t>
            </a:r>
            <a:endParaRPr sz="950">
              <a:latin typeface="微软雅黑"/>
              <a:cs typeface="微软雅黑"/>
            </a:endParaRPr>
          </a:p>
          <a:p>
            <a:pPr>
              <a:lnSpc>
                <a:spcPct val="100000"/>
              </a:lnSpc>
              <a:spcBef>
                <a:spcPts val="50"/>
              </a:spcBef>
            </a:pPr>
            <a:endParaRPr sz="900">
              <a:latin typeface="微软雅黑"/>
              <a:cs typeface="微软雅黑"/>
            </a:endParaRPr>
          </a:p>
          <a:p>
            <a:pPr marL="136525" marR="2670175">
              <a:lnSpc>
                <a:spcPct val="132400"/>
              </a:lnSpc>
            </a:pPr>
            <a:r>
              <a:rPr sz="850" spc="15" dirty="0">
                <a:solidFill>
                  <a:srgbClr val="333333"/>
                </a:solidFill>
                <a:latin typeface="Lucida Console"/>
                <a:cs typeface="Lucida Console"/>
              </a:rPr>
              <a:t>[root@linuxprobe ~]# mkdir /RAID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mount</a:t>
            </a:r>
            <a:r>
              <a:rPr sz="850" spc="5" dirty="0">
                <a:solidFill>
                  <a:srgbClr val="333333"/>
                </a:solidFill>
                <a:latin typeface="Lucida Console"/>
                <a:cs typeface="Lucida Console"/>
              </a:rPr>
              <a:t> </a:t>
            </a:r>
            <a:r>
              <a:rPr sz="850" spc="15" dirty="0">
                <a:solidFill>
                  <a:srgbClr val="333333"/>
                </a:solidFill>
                <a:latin typeface="Lucida Console"/>
                <a:cs typeface="Lucida Console"/>
              </a:rPr>
              <a:t>/dev/md0</a:t>
            </a:r>
            <a:r>
              <a:rPr sz="850" spc="10" dirty="0">
                <a:solidFill>
                  <a:srgbClr val="333333"/>
                </a:solidFill>
                <a:latin typeface="Lucida Console"/>
                <a:cs typeface="Lucida Console"/>
              </a:rPr>
              <a:t> </a:t>
            </a:r>
            <a:r>
              <a:rPr sz="850" spc="15" dirty="0">
                <a:solidFill>
                  <a:srgbClr val="333333"/>
                </a:solidFill>
                <a:latin typeface="Lucida Console"/>
                <a:cs typeface="Lucida Console"/>
              </a:rPr>
              <a:t>/RAID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df -h</a:t>
            </a:r>
            <a:endParaRPr sz="850">
              <a:latin typeface="Lucida Console"/>
              <a:cs typeface="Lucida Console"/>
            </a:endParaRPr>
          </a:p>
        </p:txBody>
      </p:sp>
      <p:grpSp>
        <p:nvGrpSpPr>
          <p:cNvPr id="15" name="object 15"/>
          <p:cNvGrpSpPr/>
          <p:nvPr/>
        </p:nvGrpSpPr>
        <p:grpSpPr>
          <a:xfrm>
            <a:off x="959124" y="8191905"/>
            <a:ext cx="5651500" cy="2149475"/>
            <a:chOff x="959124" y="8191905"/>
            <a:chExt cx="5651500" cy="2149475"/>
          </a:xfrm>
        </p:grpSpPr>
        <p:sp>
          <p:nvSpPr>
            <p:cNvPr id="16" name="object 16"/>
            <p:cNvSpPr/>
            <p:nvPr/>
          </p:nvSpPr>
          <p:spPr>
            <a:xfrm>
              <a:off x="963889" y="8196670"/>
              <a:ext cx="5641975" cy="2139950"/>
            </a:xfrm>
            <a:custGeom>
              <a:avLst/>
              <a:gdLst/>
              <a:ahLst/>
              <a:cxnLst/>
              <a:rect l="l" t="t" r="r" b="b"/>
              <a:pathLst>
                <a:path w="5641975" h="2139950">
                  <a:moveTo>
                    <a:pt x="5641421" y="2139381"/>
                  </a:moveTo>
                  <a:lnTo>
                    <a:pt x="0" y="2139381"/>
                  </a:lnTo>
                  <a:lnTo>
                    <a:pt x="0" y="20621"/>
                  </a:lnTo>
                  <a:lnTo>
                    <a:pt x="20659" y="0"/>
                  </a:lnTo>
                  <a:lnTo>
                    <a:pt x="5620752" y="0"/>
                  </a:lnTo>
                  <a:lnTo>
                    <a:pt x="5641421" y="20621"/>
                  </a:lnTo>
                  <a:lnTo>
                    <a:pt x="5641421" y="2139381"/>
                  </a:lnTo>
                  <a:close/>
                </a:path>
              </a:pathLst>
            </a:custGeom>
            <a:solidFill>
              <a:srgbClr val="F8F8F8"/>
            </a:solidFill>
          </p:spPr>
          <p:txBody>
            <a:bodyPr wrap="square" lIns="0" tIns="0" rIns="0" bIns="0" rtlCol="0"/>
            <a:lstStyle/>
            <a:p>
              <a:endParaRPr/>
            </a:p>
          </p:txBody>
        </p:sp>
        <p:sp>
          <p:nvSpPr>
            <p:cNvPr id="17" name="object 17"/>
            <p:cNvSpPr/>
            <p:nvPr/>
          </p:nvSpPr>
          <p:spPr>
            <a:xfrm>
              <a:off x="963889" y="8196670"/>
              <a:ext cx="5641975" cy="2139950"/>
            </a:xfrm>
            <a:custGeom>
              <a:avLst/>
              <a:gdLst/>
              <a:ahLst/>
              <a:cxnLst/>
              <a:rect l="l" t="t" r="r" b="b"/>
              <a:pathLst>
                <a:path w="5641975" h="2139950">
                  <a:moveTo>
                    <a:pt x="0" y="2139381"/>
                  </a:moveTo>
                  <a:lnTo>
                    <a:pt x="0" y="23823"/>
                  </a:lnTo>
                  <a:lnTo>
                    <a:pt x="0" y="20621"/>
                  </a:lnTo>
                  <a:lnTo>
                    <a:pt x="600" y="17572"/>
                  </a:lnTo>
                  <a:lnTo>
                    <a:pt x="1810" y="14665"/>
                  </a:lnTo>
                  <a:lnTo>
                    <a:pt x="3020" y="11759"/>
                  </a:lnTo>
                  <a:lnTo>
                    <a:pt x="4745" y="9157"/>
                  </a:lnTo>
                  <a:lnTo>
                    <a:pt x="6975" y="6927"/>
                  </a:lnTo>
                  <a:lnTo>
                    <a:pt x="9214" y="4688"/>
                  </a:lnTo>
                  <a:lnTo>
                    <a:pt x="11787" y="2982"/>
                  </a:lnTo>
                  <a:lnTo>
                    <a:pt x="14703" y="1715"/>
                  </a:lnTo>
                  <a:lnTo>
                    <a:pt x="17629" y="600"/>
                  </a:lnTo>
                  <a:lnTo>
                    <a:pt x="20659" y="0"/>
                  </a:lnTo>
                  <a:lnTo>
                    <a:pt x="23823" y="0"/>
                  </a:lnTo>
                  <a:lnTo>
                    <a:pt x="5617597" y="0"/>
                  </a:lnTo>
                  <a:lnTo>
                    <a:pt x="5620752" y="0"/>
                  </a:lnTo>
                  <a:lnTo>
                    <a:pt x="5623792" y="600"/>
                  </a:lnTo>
                  <a:lnTo>
                    <a:pt x="5639610" y="14665"/>
                  </a:lnTo>
                  <a:lnTo>
                    <a:pt x="5640821" y="17572"/>
                  </a:lnTo>
                  <a:lnTo>
                    <a:pt x="5641421" y="20621"/>
                  </a:lnTo>
                  <a:lnTo>
                    <a:pt x="5641421" y="23823"/>
                  </a:lnTo>
                  <a:lnTo>
                    <a:pt x="5641421" y="2139381"/>
                  </a:lnTo>
                </a:path>
              </a:pathLst>
            </a:custGeom>
            <a:ln w="9529">
              <a:solidFill>
                <a:srgbClr val="E7EAEC"/>
              </a:solidFill>
            </a:ln>
          </p:spPr>
          <p:txBody>
            <a:bodyPr wrap="square" lIns="0" tIns="0" rIns="0" bIns="0" rtlCol="0"/>
            <a:lstStyle/>
            <a:p>
              <a:endParaRPr/>
            </a:p>
          </p:txBody>
        </p:sp>
        <p:sp>
          <p:nvSpPr>
            <p:cNvPr id="18" name="object 18"/>
            <p:cNvSpPr/>
            <p:nvPr/>
          </p:nvSpPr>
          <p:spPr>
            <a:xfrm>
              <a:off x="1006771" y="8277695"/>
              <a:ext cx="5556250" cy="2058670"/>
            </a:xfrm>
            <a:custGeom>
              <a:avLst/>
              <a:gdLst/>
              <a:ahLst/>
              <a:cxnLst/>
              <a:rect l="l" t="t" r="r" b="b"/>
              <a:pathLst>
                <a:path w="5556250" h="2058670">
                  <a:moveTo>
                    <a:pt x="0" y="0"/>
                  </a:moveTo>
                  <a:lnTo>
                    <a:pt x="5555656" y="0"/>
                  </a:lnTo>
                  <a:lnTo>
                    <a:pt x="5555656" y="2058346"/>
                  </a:lnTo>
                  <a:lnTo>
                    <a:pt x="0" y="2058346"/>
                  </a:lnTo>
                  <a:lnTo>
                    <a:pt x="0" y="0"/>
                  </a:lnTo>
                  <a:close/>
                </a:path>
              </a:pathLst>
            </a:custGeom>
            <a:solidFill>
              <a:srgbClr val="F8F8F8"/>
            </a:solidFill>
          </p:spPr>
          <p:txBody>
            <a:bodyPr wrap="square" lIns="0" tIns="0" rIns="0" bIns="0" rtlCol="0"/>
            <a:lstStyle/>
            <a:p>
              <a:endParaRPr/>
            </a:p>
          </p:txBody>
        </p:sp>
      </p:grpSp>
      <p:sp>
        <p:nvSpPr>
          <p:cNvPr id="19" name="object 19"/>
          <p:cNvSpPr txBox="1"/>
          <p:nvPr/>
        </p:nvSpPr>
        <p:spPr>
          <a:xfrm>
            <a:off x="933724" y="7632241"/>
            <a:ext cx="5634990" cy="2681605"/>
          </a:xfrm>
          <a:prstGeom prst="rect">
            <a:avLst/>
          </a:prstGeom>
        </p:spPr>
        <p:txBody>
          <a:bodyPr vert="horz" wrap="square" lIns="0" tIns="12065" rIns="0" bIns="0" rtlCol="0">
            <a:spAutoFit/>
          </a:bodyPr>
          <a:lstStyle/>
          <a:p>
            <a:pPr marL="25400" marR="17780">
              <a:lnSpc>
                <a:spcPct val="131600"/>
              </a:lnSpc>
              <a:spcBef>
                <a:spcPts val="95"/>
              </a:spcBef>
            </a:pPr>
            <a:r>
              <a:rPr sz="950" spc="25" dirty="0">
                <a:solidFill>
                  <a:srgbClr val="333333"/>
                </a:solidFill>
                <a:latin typeface="微软雅黑"/>
                <a:cs typeface="微软雅黑"/>
              </a:rPr>
              <a:t>再来查看</a:t>
            </a:r>
            <a:r>
              <a:rPr sz="950" spc="40" dirty="0">
                <a:solidFill>
                  <a:srgbClr val="333333"/>
                </a:solidFill>
                <a:latin typeface="Tahoma"/>
                <a:cs typeface="Tahoma"/>
              </a:rPr>
              <a:t>/dev/md0</a:t>
            </a:r>
            <a:r>
              <a:rPr sz="950" spc="25" dirty="0">
                <a:solidFill>
                  <a:srgbClr val="333333"/>
                </a:solidFill>
                <a:latin typeface="微软雅黑"/>
                <a:cs typeface="微软雅黑"/>
              </a:rPr>
              <a:t>磁盘阵列组设备的详细信息，确认下</a:t>
            </a:r>
            <a:r>
              <a:rPr sz="950" spc="10" dirty="0">
                <a:solidFill>
                  <a:srgbClr val="333333"/>
                </a:solidFill>
                <a:latin typeface="Tahoma"/>
                <a:cs typeface="Tahoma"/>
              </a:rPr>
              <a:t>RAID</a:t>
            </a:r>
            <a:r>
              <a:rPr sz="950" spc="25" dirty="0">
                <a:solidFill>
                  <a:srgbClr val="333333"/>
                </a:solidFill>
                <a:latin typeface="微软雅黑"/>
                <a:cs typeface="微软雅黑"/>
              </a:rPr>
              <a:t>级别</a:t>
            </a:r>
            <a:r>
              <a:rPr sz="950" spc="35" dirty="0">
                <a:solidFill>
                  <a:srgbClr val="333333"/>
                </a:solidFill>
                <a:latin typeface="微软雅黑"/>
                <a:cs typeface="微软雅黑"/>
              </a:rPr>
              <a:t>（</a:t>
            </a:r>
            <a:r>
              <a:rPr sz="950" spc="35" dirty="0">
                <a:solidFill>
                  <a:srgbClr val="333333"/>
                </a:solidFill>
                <a:latin typeface="Tahoma"/>
                <a:cs typeface="Tahoma"/>
              </a:rPr>
              <a:t>Raid</a:t>
            </a:r>
            <a:r>
              <a:rPr sz="950" spc="-50" dirty="0">
                <a:solidFill>
                  <a:srgbClr val="333333"/>
                </a:solidFill>
                <a:latin typeface="Tahoma"/>
                <a:cs typeface="Tahoma"/>
              </a:rPr>
              <a:t> </a:t>
            </a:r>
            <a:r>
              <a:rPr sz="950" spc="30" dirty="0">
                <a:solidFill>
                  <a:srgbClr val="333333"/>
                </a:solidFill>
                <a:latin typeface="Tahoma"/>
                <a:cs typeface="Tahoma"/>
              </a:rPr>
              <a:t>Level</a:t>
            </a:r>
            <a:r>
              <a:rPr sz="950" spc="30" dirty="0">
                <a:solidFill>
                  <a:srgbClr val="333333"/>
                </a:solidFill>
                <a:latin typeface="微软雅黑"/>
                <a:cs typeface="微软雅黑"/>
              </a:rPr>
              <a:t>）</a:t>
            </a:r>
            <a:r>
              <a:rPr sz="950" spc="25" dirty="0">
                <a:solidFill>
                  <a:srgbClr val="333333"/>
                </a:solidFill>
                <a:latin typeface="微软雅黑"/>
                <a:cs typeface="微软雅黑"/>
              </a:rPr>
              <a:t>、大小</a:t>
            </a:r>
            <a:r>
              <a:rPr sz="950" spc="40" dirty="0">
                <a:solidFill>
                  <a:srgbClr val="333333"/>
                </a:solidFill>
                <a:latin typeface="微软雅黑"/>
                <a:cs typeface="微软雅黑"/>
              </a:rPr>
              <a:t>（</a:t>
            </a:r>
            <a:r>
              <a:rPr sz="950" spc="40" dirty="0">
                <a:solidFill>
                  <a:srgbClr val="333333"/>
                </a:solidFill>
                <a:latin typeface="Tahoma"/>
                <a:cs typeface="Tahoma"/>
              </a:rPr>
              <a:t>Array</a:t>
            </a:r>
            <a:r>
              <a:rPr sz="950" spc="-50" dirty="0">
                <a:solidFill>
                  <a:srgbClr val="333333"/>
                </a:solidFill>
                <a:latin typeface="Tahoma"/>
                <a:cs typeface="Tahoma"/>
              </a:rPr>
              <a:t> </a:t>
            </a:r>
            <a:r>
              <a:rPr sz="950" spc="25" dirty="0">
                <a:solidFill>
                  <a:srgbClr val="333333"/>
                </a:solidFill>
                <a:latin typeface="Tahoma"/>
                <a:cs typeface="Tahoma"/>
              </a:rPr>
              <a:t>Size</a:t>
            </a:r>
            <a:r>
              <a:rPr sz="950" spc="25" dirty="0">
                <a:solidFill>
                  <a:srgbClr val="333333"/>
                </a:solidFill>
                <a:latin typeface="微软雅黑"/>
                <a:cs typeface="微软雅黑"/>
              </a:rPr>
              <a:t>） </a:t>
            </a:r>
            <a:r>
              <a:rPr sz="950" spc="-270" dirty="0">
                <a:solidFill>
                  <a:srgbClr val="333333"/>
                </a:solidFill>
                <a:latin typeface="微软雅黑"/>
                <a:cs typeface="微软雅黑"/>
              </a:rPr>
              <a:t> </a:t>
            </a:r>
            <a:r>
              <a:rPr sz="950" spc="25" dirty="0">
                <a:solidFill>
                  <a:srgbClr val="333333"/>
                </a:solidFill>
                <a:latin typeface="微软雅黑"/>
                <a:cs typeface="微软雅黑"/>
              </a:rPr>
              <a:t>和总硬盘数</a:t>
            </a:r>
            <a:r>
              <a:rPr sz="950" spc="30" dirty="0">
                <a:solidFill>
                  <a:srgbClr val="333333"/>
                </a:solidFill>
                <a:latin typeface="微软雅黑"/>
                <a:cs typeface="微软雅黑"/>
              </a:rPr>
              <a:t>（</a:t>
            </a:r>
            <a:r>
              <a:rPr sz="950" spc="30" dirty="0">
                <a:solidFill>
                  <a:srgbClr val="333333"/>
                </a:solidFill>
                <a:latin typeface="Tahoma"/>
                <a:cs typeface="Tahoma"/>
              </a:rPr>
              <a:t>Total</a:t>
            </a:r>
            <a:r>
              <a:rPr sz="950" spc="-50" dirty="0">
                <a:solidFill>
                  <a:srgbClr val="333333"/>
                </a:solidFill>
                <a:latin typeface="Tahoma"/>
                <a:cs typeface="Tahoma"/>
              </a:rPr>
              <a:t> </a:t>
            </a:r>
            <a:r>
              <a:rPr sz="950" spc="35" dirty="0">
                <a:solidFill>
                  <a:srgbClr val="333333"/>
                </a:solidFill>
                <a:latin typeface="Tahoma"/>
                <a:cs typeface="Tahoma"/>
              </a:rPr>
              <a:t>Devices</a:t>
            </a:r>
            <a:r>
              <a:rPr sz="950" spc="35" dirty="0">
                <a:solidFill>
                  <a:srgbClr val="333333"/>
                </a:solidFill>
                <a:latin typeface="微软雅黑"/>
                <a:cs typeface="微软雅黑"/>
              </a:rPr>
              <a:t>）</a:t>
            </a:r>
            <a:r>
              <a:rPr sz="950" spc="25" dirty="0">
                <a:solidFill>
                  <a:srgbClr val="333333"/>
                </a:solidFill>
                <a:latin typeface="微软雅黑"/>
                <a:cs typeface="微软雅黑"/>
              </a:rPr>
              <a:t>都是否正确：</a:t>
            </a:r>
            <a:endParaRPr sz="950">
              <a:latin typeface="微软雅黑"/>
              <a:cs typeface="微软雅黑"/>
            </a:endParaRPr>
          </a:p>
          <a:p>
            <a:pPr>
              <a:lnSpc>
                <a:spcPct val="100000"/>
              </a:lnSpc>
              <a:spcBef>
                <a:spcPts val="5"/>
              </a:spcBef>
            </a:pPr>
            <a:endParaRPr sz="1100">
              <a:latin typeface="微软雅黑"/>
              <a:cs typeface="微软雅黑"/>
            </a:endParaRPr>
          </a:p>
          <a:p>
            <a:pPr marL="149225">
              <a:lnSpc>
                <a:spcPct val="100000"/>
              </a:lnSpc>
              <a:spcBef>
                <a:spcPts val="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5" dirty="0">
                <a:solidFill>
                  <a:srgbClr val="333333"/>
                </a:solidFill>
                <a:latin typeface="Lucida Console"/>
                <a:cs typeface="Lucida Console"/>
              </a:rPr>
              <a:t> </a:t>
            </a:r>
            <a:r>
              <a:rPr sz="850" spc="15" dirty="0">
                <a:solidFill>
                  <a:srgbClr val="333333"/>
                </a:solidFill>
                <a:latin typeface="Lucida Console"/>
                <a:cs typeface="Lucida Console"/>
              </a:rPr>
              <a:t>-D</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/dev/md0</a:t>
            </a:r>
            <a:endParaRPr sz="850">
              <a:latin typeface="Lucida Console"/>
              <a:cs typeface="Lucida Console"/>
            </a:endParaRPr>
          </a:p>
          <a:p>
            <a:pPr marL="149225">
              <a:lnSpc>
                <a:spcPct val="100000"/>
              </a:lnSpc>
              <a:spcBef>
                <a:spcPts val="330"/>
              </a:spcBef>
            </a:pPr>
            <a:r>
              <a:rPr sz="850" spc="15" dirty="0">
                <a:solidFill>
                  <a:srgbClr val="333333"/>
                </a:solidFill>
                <a:latin typeface="Lucida Console"/>
                <a:cs typeface="Lucida Console"/>
              </a:rPr>
              <a:t>/dev/md0:</a:t>
            </a:r>
            <a:endParaRPr sz="850">
              <a:latin typeface="Lucida Console"/>
              <a:cs typeface="Lucida Console"/>
            </a:endParaRPr>
          </a:p>
          <a:p>
            <a:pPr marL="887730">
              <a:lnSpc>
                <a:spcPct val="100000"/>
              </a:lnSpc>
              <a:spcBef>
                <a:spcPts val="330"/>
              </a:spcBef>
            </a:pPr>
            <a:r>
              <a:rPr sz="850" spc="15" dirty="0">
                <a:solidFill>
                  <a:srgbClr val="333333"/>
                </a:solidFill>
                <a:latin typeface="Lucida Console"/>
                <a:cs typeface="Lucida Console"/>
              </a:rPr>
              <a:t>Version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15" dirty="0">
                <a:solidFill>
                  <a:srgbClr val="333333"/>
                </a:solidFill>
                <a:latin typeface="Lucida Console"/>
                <a:cs typeface="Lucida Console"/>
              </a:rPr>
              <a:t>1.2</a:t>
            </a:r>
            <a:endParaRPr sz="850">
              <a:latin typeface="Lucida Console"/>
              <a:cs typeface="Lucida Console"/>
            </a:endParaRPr>
          </a:p>
          <a:p>
            <a:pPr marL="686435" marR="2454910" indent="-201930">
              <a:lnSpc>
                <a:spcPct val="132400"/>
              </a:lnSpc>
            </a:pPr>
            <a:r>
              <a:rPr sz="850" spc="15" dirty="0">
                <a:solidFill>
                  <a:srgbClr val="333333"/>
                </a:solidFill>
                <a:latin typeface="Lucida Console"/>
                <a:cs typeface="Lucida Console"/>
              </a:rPr>
              <a:t>Creation</a:t>
            </a:r>
            <a:r>
              <a:rPr sz="850" spc="5" dirty="0">
                <a:solidFill>
                  <a:srgbClr val="333333"/>
                </a:solidFill>
                <a:latin typeface="Lucida Console"/>
                <a:cs typeface="Lucida Console"/>
              </a:rPr>
              <a:t> </a:t>
            </a:r>
            <a:r>
              <a:rPr sz="850" spc="15" dirty="0">
                <a:solidFill>
                  <a:srgbClr val="333333"/>
                </a:solidFill>
                <a:latin typeface="Lucida Console"/>
                <a:cs typeface="Lucida Console"/>
              </a:rPr>
              <a:t>Time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Wed</a:t>
            </a:r>
            <a:r>
              <a:rPr sz="850" spc="10" dirty="0">
                <a:solidFill>
                  <a:srgbClr val="333333"/>
                </a:solidFill>
                <a:latin typeface="Lucida Console"/>
                <a:cs typeface="Lucida Console"/>
              </a:rPr>
              <a:t> </a:t>
            </a:r>
            <a:r>
              <a:rPr sz="850" spc="15" dirty="0">
                <a:solidFill>
                  <a:srgbClr val="333333"/>
                </a:solidFill>
                <a:latin typeface="Lucida Console"/>
                <a:cs typeface="Lucida Console"/>
              </a:rPr>
              <a:t>Jan</a:t>
            </a:r>
            <a:r>
              <a:rPr sz="850" spc="10" dirty="0">
                <a:solidFill>
                  <a:srgbClr val="333333"/>
                </a:solidFill>
                <a:latin typeface="Lucida Console"/>
                <a:cs typeface="Lucida Console"/>
              </a:rPr>
              <a:t> </a:t>
            </a:r>
            <a:r>
              <a:rPr sz="850" spc="15" dirty="0">
                <a:solidFill>
                  <a:srgbClr val="333333"/>
                </a:solidFill>
                <a:latin typeface="Lucida Console"/>
                <a:cs typeface="Lucida Console"/>
              </a:rPr>
              <a:t>13</a:t>
            </a:r>
            <a:r>
              <a:rPr sz="850" spc="10" dirty="0">
                <a:solidFill>
                  <a:srgbClr val="333333"/>
                </a:solidFill>
                <a:latin typeface="Lucida Console"/>
                <a:cs typeface="Lucida Console"/>
              </a:rPr>
              <a:t> </a:t>
            </a:r>
            <a:r>
              <a:rPr sz="850" spc="15" dirty="0">
                <a:solidFill>
                  <a:srgbClr val="333333"/>
                </a:solidFill>
                <a:latin typeface="Lucida Console"/>
                <a:cs typeface="Lucida Console"/>
              </a:rPr>
              <a:t>08:24:58</a:t>
            </a:r>
            <a:r>
              <a:rPr sz="850" spc="5" dirty="0">
                <a:solidFill>
                  <a:srgbClr val="333333"/>
                </a:solidFill>
                <a:latin typeface="Lucida Console"/>
                <a:cs typeface="Lucida Console"/>
              </a:rPr>
              <a:t> </a:t>
            </a:r>
            <a:r>
              <a:rPr sz="850" spc="15" dirty="0">
                <a:solidFill>
                  <a:srgbClr val="333333"/>
                </a:solidFill>
                <a:latin typeface="Lucida Console"/>
                <a:cs typeface="Lucida Console"/>
              </a:rPr>
              <a:t>2021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Raid</a:t>
            </a:r>
            <a:r>
              <a:rPr sz="850" spc="10" dirty="0">
                <a:solidFill>
                  <a:srgbClr val="333333"/>
                </a:solidFill>
                <a:latin typeface="Lucida Console"/>
                <a:cs typeface="Lucida Console"/>
              </a:rPr>
              <a:t> </a:t>
            </a:r>
            <a:r>
              <a:rPr sz="850" spc="15" dirty="0">
                <a:solidFill>
                  <a:srgbClr val="333333"/>
                </a:solidFill>
                <a:latin typeface="Lucida Console"/>
                <a:cs typeface="Lucida Console"/>
              </a:rPr>
              <a:t>Level</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raid10</a:t>
            </a:r>
            <a:endParaRPr sz="850">
              <a:latin typeface="Lucida Console"/>
              <a:cs typeface="Lucida Console"/>
            </a:endParaRPr>
          </a:p>
          <a:p>
            <a:pPr marR="2118995" algn="r">
              <a:lnSpc>
                <a:spcPct val="100000"/>
              </a:lnSpc>
              <a:spcBef>
                <a:spcPts val="330"/>
              </a:spcBef>
            </a:pPr>
            <a:r>
              <a:rPr sz="850" spc="15" dirty="0">
                <a:solidFill>
                  <a:srgbClr val="333333"/>
                </a:solidFill>
                <a:latin typeface="Lucida Console"/>
                <a:cs typeface="Lucida Console"/>
              </a:rPr>
              <a:t>Array</a:t>
            </a:r>
            <a:r>
              <a:rPr sz="850" spc="5" dirty="0">
                <a:solidFill>
                  <a:srgbClr val="333333"/>
                </a:solidFill>
                <a:latin typeface="Lucida Console"/>
                <a:cs typeface="Lucida Console"/>
              </a:rPr>
              <a:t> </a:t>
            </a:r>
            <a:r>
              <a:rPr sz="850" spc="15" dirty="0">
                <a:solidFill>
                  <a:srgbClr val="333333"/>
                </a:solidFill>
                <a:latin typeface="Lucida Console"/>
                <a:cs typeface="Lucida Console"/>
              </a:rPr>
              <a:t>Size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41908224</a:t>
            </a:r>
            <a:r>
              <a:rPr sz="850" spc="10" dirty="0">
                <a:solidFill>
                  <a:srgbClr val="333333"/>
                </a:solidFill>
                <a:latin typeface="Lucida Console"/>
                <a:cs typeface="Lucida Console"/>
              </a:rPr>
              <a:t> </a:t>
            </a:r>
            <a:r>
              <a:rPr sz="850" spc="15" dirty="0">
                <a:solidFill>
                  <a:srgbClr val="333333"/>
                </a:solidFill>
                <a:latin typeface="Lucida Console"/>
                <a:cs typeface="Lucida Console"/>
              </a:rPr>
              <a:t>(39.97</a:t>
            </a:r>
            <a:r>
              <a:rPr sz="850" spc="10" dirty="0">
                <a:solidFill>
                  <a:srgbClr val="333333"/>
                </a:solidFill>
                <a:latin typeface="Lucida Console"/>
                <a:cs typeface="Lucida Console"/>
              </a:rPr>
              <a:t> </a:t>
            </a:r>
            <a:r>
              <a:rPr sz="850" spc="15" dirty="0">
                <a:solidFill>
                  <a:srgbClr val="333333"/>
                </a:solidFill>
                <a:latin typeface="Lucida Console"/>
                <a:cs typeface="Lucida Console"/>
              </a:rPr>
              <a:t>GiB</a:t>
            </a:r>
            <a:r>
              <a:rPr sz="850" spc="10" dirty="0">
                <a:solidFill>
                  <a:srgbClr val="333333"/>
                </a:solidFill>
                <a:latin typeface="Lucida Console"/>
                <a:cs typeface="Lucida Console"/>
              </a:rPr>
              <a:t> </a:t>
            </a:r>
            <a:r>
              <a:rPr sz="850" spc="15" dirty="0">
                <a:solidFill>
                  <a:srgbClr val="333333"/>
                </a:solidFill>
                <a:latin typeface="Lucida Console"/>
                <a:cs typeface="Lucida Console"/>
              </a:rPr>
              <a:t>42.91</a:t>
            </a:r>
            <a:r>
              <a:rPr sz="850" spc="10" dirty="0">
                <a:solidFill>
                  <a:srgbClr val="333333"/>
                </a:solidFill>
                <a:latin typeface="Lucida Console"/>
                <a:cs typeface="Lucida Console"/>
              </a:rPr>
              <a:t> </a:t>
            </a:r>
            <a:r>
              <a:rPr sz="850" spc="15" dirty="0">
                <a:solidFill>
                  <a:srgbClr val="333333"/>
                </a:solidFill>
                <a:latin typeface="Lucida Console"/>
                <a:cs typeface="Lucida Console"/>
              </a:rPr>
              <a:t>GB)</a:t>
            </a:r>
            <a:endParaRPr sz="850">
              <a:latin typeface="Lucida Console"/>
              <a:cs typeface="Lucida Console"/>
            </a:endParaRPr>
          </a:p>
          <a:p>
            <a:pPr marR="2118995" algn="r">
              <a:lnSpc>
                <a:spcPct val="100000"/>
              </a:lnSpc>
              <a:spcBef>
                <a:spcPts val="330"/>
              </a:spcBef>
            </a:pPr>
            <a:r>
              <a:rPr sz="850" spc="15" dirty="0">
                <a:solidFill>
                  <a:srgbClr val="333333"/>
                </a:solidFill>
                <a:latin typeface="Lucida Console"/>
                <a:cs typeface="Lucida Console"/>
              </a:rPr>
              <a:t>Used</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a:t>
            </a:r>
            <a:r>
              <a:rPr sz="850" spc="10" dirty="0">
                <a:solidFill>
                  <a:srgbClr val="333333"/>
                </a:solidFill>
                <a:latin typeface="Lucida Console"/>
                <a:cs typeface="Lucida Console"/>
              </a:rPr>
              <a:t> </a:t>
            </a:r>
            <a:r>
              <a:rPr sz="850" spc="15" dirty="0">
                <a:solidFill>
                  <a:srgbClr val="333333"/>
                </a:solidFill>
                <a:latin typeface="Lucida Console"/>
                <a:cs typeface="Lucida Console"/>
              </a:rPr>
              <a:t>Size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20954112</a:t>
            </a:r>
            <a:r>
              <a:rPr sz="850" spc="10" dirty="0">
                <a:solidFill>
                  <a:srgbClr val="333333"/>
                </a:solidFill>
                <a:latin typeface="Lucida Console"/>
                <a:cs typeface="Lucida Console"/>
              </a:rPr>
              <a:t> </a:t>
            </a:r>
            <a:r>
              <a:rPr sz="850" spc="15" dirty="0">
                <a:solidFill>
                  <a:srgbClr val="333333"/>
                </a:solidFill>
                <a:latin typeface="Lucida Console"/>
                <a:cs typeface="Lucida Console"/>
              </a:rPr>
              <a:t>(19.98</a:t>
            </a:r>
            <a:r>
              <a:rPr sz="850" spc="10" dirty="0">
                <a:solidFill>
                  <a:srgbClr val="333333"/>
                </a:solidFill>
                <a:latin typeface="Lucida Console"/>
                <a:cs typeface="Lucida Console"/>
              </a:rPr>
              <a:t> </a:t>
            </a:r>
            <a:r>
              <a:rPr sz="850" spc="15" dirty="0">
                <a:solidFill>
                  <a:srgbClr val="333333"/>
                </a:solidFill>
                <a:latin typeface="Lucida Console"/>
                <a:cs typeface="Lucida Console"/>
              </a:rPr>
              <a:t>GiB 21.46</a:t>
            </a:r>
            <a:r>
              <a:rPr sz="850" spc="10" dirty="0">
                <a:solidFill>
                  <a:srgbClr val="333333"/>
                </a:solidFill>
                <a:latin typeface="Lucida Console"/>
                <a:cs typeface="Lucida Console"/>
              </a:rPr>
              <a:t> </a:t>
            </a:r>
            <a:r>
              <a:rPr sz="850" spc="15" dirty="0">
                <a:solidFill>
                  <a:srgbClr val="333333"/>
                </a:solidFill>
                <a:latin typeface="Lucida Console"/>
                <a:cs typeface="Lucida Console"/>
              </a:rPr>
              <a:t>GB)</a:t>
            </a:r>
            <a:endParaRPr sz="850">
              <a:latin typeface="Lucida Console"/>
              <a:cs typeface="Lucida Console"/>
            </a:endParaRPr>
          </a:p>
          <a:p>
            <a:pPr marL="485140" marR="3999865" indent="66675">
              <a:lnSpc>
                <a:spcPct val="132400"/>
              </a:lnSpc>
            </a:pPr>
            <a:r>
              <a:rPr sz="850" spc="15" dirty="0">
                <a:solidFill>
                  <a:srgbClr val="333333"/>
                </a:solidFill>
                <a:latin typeface="Lucida Console"/>
                <a:cs typeface="Lucida Console"/>
              </a:rPr>
              <a:t>Raid</a:t>
            </a:r>
            <a:r>
              <a:rPr sz="850" spc="-15"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4 </a:t>
            </a:r>
            <a:r>
              <a:rPr sz="850" spc="-495" dirty="0">
                <a:solidFill>
                  <a:srgbClr val="333333"/>
                </a:solidFill>
                <a:latin typeface="Lucida Console"/>
                <a:cs typeface="Lucida Console"/>
              </a:rPr>
              <a:t> </a:t>
            </a:r>
            <a:r>
              <a:rPr sz="850" spc="15" dirty="0">
                <a:solidFill>
                  <a:srgbClr val="333333"/>
                </a:solidFill>
                <a:latin typeface="Lucida Console"/>
                <a:cs typeface="Lucida Console"/>
              </a:rPr>
              <a:t>Total</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4</a:t>
            </a:r>
            <a:endParaRPr sz="850">
              <a:latin typeface="Lucida Console"/>
              <a:cs typeface="Lucida Console"/>
            </a:endParaRPr>
          </a:p>
          <a:p>
            <a:pPr marL="619125">
              <a:lnSpc>
                <a:spcPct val="100000"/>
              </a:lnSpc>
              <a:spcBef>
                <a:spcPts val="330"/>
              </a:spcBef>
            </a:pPr>
            <a:r>
              <a:rPr sz="850" spc="15" dirty="0">
                <a:solidFill>
                  <a:srgbClr val="333333"/>
                </a:solidFill>
                <a:latin typeface="Lucida Console"/>
                <a:cs typeface="Lucida Console"/>
              </a:rPr>
              <a:t>Persistence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Superblock</a:t>
            </a:r>
            <a:r>
              <a:rPr sz="850" spc="5" dirty="0">
                <a:solidFill>
                  <a:srgbClr val="333333"/>
                </a:solidFill>
                <a:latin typeface="Lucida Console"/>
                <a:cs typeface="Lucida Console"/>
              </a:rPr>
              <a:t> </a:t>
            </a:r>
            <a:r>
              <a:rPr sz="850" spc="15" dirty="0">
                <a:solidFill>
                  <a:srgbClr val="333333"/>
                </a:solidFill>
                <a:latin typeface="Lucida Console"/>
                <a:cs typeface="Lucida Console"/>
              </a:rPr>
              <a:t>is</a:t>
            </a:r>
            <a:r>
              <a:rPr sz="850" spc="5" dirty="0">
                <a:solidFill>
                  <a:srgbClr val="333333"/>
                </a:solidFill>
                <a:latin typeface="Lucida Console"/>
                <a:cs typeface="Lucida Console"/>
              </a:rPr>
              <a:t> </a:t>
            </a:r>
            <a:r>
              <a:rPr sz="850" spc="15" dirty="0">
                <a:solidFill>
                  <a:srgbClr val="333333"/>
                </a:solidFill>
                <a:latin typeface="Lucida Console"/>
                <a:cs typeface="Lucida Console"/>
              </a:rPr>
              <a:t>persistent</a:t>
            </a:r>
            <a:endParaRPr sz="850">
              <a:latin typeface="Lucida Console"/>
              <a:cs typeface="Lucida Console"/>
            </a:endParaRPr>
          </a:p>
          <a:p>
            <a:pPr>
              <a:lnSpc>
                <a:spcPct val="100000"/>
              </a:lnSpc>
            </a:pPr>
            <a:endParaRPr sz="900">
              <a:latin typeface="Lucida Console"/>
              <a:cs typeface="Lucida Console"/>
            </a:endParaRPr>
          </a:p>
          <a:p>
            <a:pPr marL="619125">
              <a:lnSpc>
                <a:spcPct val="100000"/>
              </a:lnSpc>
              <a:spcBef>
                <a:spcPts val="780"/>
              </a:spcBef>
            </a:pPr>
            <a:r>
              <a:rPr sz="850" spc="15" dirty="0">
                <a:solidFill>
                  <a:srgbClr val="333333"/>
                </a:solidFill>
                <a:latin typeface="Lucida Console"/>
                <a:cs typeface="Lucida Console"/>
              </a:rPr>
              <a:t>Update Time : Thu Jan 14 04:49:5</a:t>
            </a:r>
            <a:r>
              <a:rPr sz="850" spc="-270" dirty="0">
                <a:solidFill>
                  <a:srgbClr val="333333"/>
                </a:solidFill>
                <a:latin typeface="Lucida Console"/>
                <a:cs typeface="Lucida Console"/>
              </a:rPr>
              <a:t>7</a:t>
            </a:r>
            <a:r>
              <a:rPr sz="1200" baseline="-31250" dirty="0">
                <a:latin typeface="小哥哥网恋吗"/>
                <a:cs typeface="小哥哥网恋吗"/>
              </a:rPr>
              <a:t>64</a:t>
            </a:r>
            <a:r>
              <a:rPr sz="1200" spc="-292" baseline="-31250" dirty="0">
                <a:latin typeface="小哥哥网恋吗"/>
                <a:cs typeface="小哥哥网恋吗"/>
              </a:rPr>
              <a:t> </a:t>
            </a:r>
            <a:r>
              <a:rPr sz="850" spc="15" dirty="0">
                <a:solidFill>
                  <a:srgbClr val="333333"/>
                </a:solidFill>
                <a:latin typeface="Lucida Console"/>
                <a:cs typeface="Lucida Console"/>
              </a:rPr>
              <a:t>2021</a:t>
            </a:r>
            <a:endParaRPr sz="850">
              <a:latin typeface="Lucida Console"/>
              <a:cs typeface="Lucida Console"/>
            </a:endParaRPr>
          </a:p>
        </p:txBody>
      </p:sp>
      <p:sp>
        <p:nvSpPr>
          <p:cNvPr id="20" name="object 20"/>
          <p:cNvSpPr txBox="1"/>
          <p:nvPr/>
        </p:nvSpPr>
        <p:spPr>
          <a:xfrm>
            <a:off x="1070306" y="406456"/>
            <a:ext cx="4996815" cy="54038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5" dirty="0">
                <a:solidFill>
                  <a:srgbClr val="333333"/>
                </a:solidFill>
                <a:latin typeface="Lucida Console"/>
                <a:cs typeface="Lucida Console"/>
              </a:rPr>
              <a:t> </a:t>
            </a:r>
            <a:r>
              <a:rPr sz="850" spc="15" dirty="0">
                <a:solidFill>
                  <a:srgbClr val="333333"/>
                </a:solidFill>
                <a:latin typeface="Lucida Console"/>
                <a:cs typeface="Lucida Console"/>
              </a:rPr>
              <a:t>-Q</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/dev/md0</a:t>
            </a:r>
            <a:endParaRPr sz="850">
              <a:latin typeface="Lucida Console"/>
              <a:cs typeface="Lucida Console"/>
            </a:endParaRPr>
          </a:p>
          <a:p>
            <a:pPr marL="12700" marR="5080">
              <a:lnSpc>
                <a:spcPct val="132400"/>
              </a:lnSpc>
            </a:pPr>
            <a:r>
              <a:rPr sz="850" spc="15" dirty="0">
                <a:solidFill>
                  <a:srgbClr val="333333"/>
                </a:solidFill>
                <a:latin typeface="Lucida Console"/>
                <a:cs typeface="Lucida Console"/>
              </a:rPr>
              <a:t>/dev/md0: 39.97GiB raid10 4 devices,</a:t>
            </a:r>
            <a:r>
              <a:rPr sz="850" spc="20" dirty="0">
                <a:solidFill>
                  <a:srgbClr val="333333"/>
                </a:solidFill>
                <a:latin typeface="Lucida Console"/>
                <a:cs typeface="Lucida Console"/>
              </a:rPr>
              <a:t> </a:t>
            </a:r>
            <a:r>
              <a:rPr sz="850" spc="15" dirty="0">
                <a:solidFill>
                  <a:srgbClr val="333333"/>
                </a:solidFill>
                <a:latin typeface="Lucida Console"/>
                <a:cs typeface="Lucida Console"/>
              </a:rPr>
              <a:t>0 spares. Use 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--detail for more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detail.</a:t>
            </a:r>
            <a:endParaRPr sz="850">
              <a:latin typeface="Lucida Console"/>
              <a:cs typeface="Lucida Console"/>
            </a:endParaRPr>
          </a:p>
        </p:txBody>
      </p:sp>
      <p:graphicFrame>
        <p:nvGraphicFramePr>
          <p:cNvPr id="21" name="object 21"/>
          <p:cNvGraphicFramePr>
            <a:graphicFrameLocks noGrp="1"/>
          </p:cNvGraphicFramePr>
          <p:nvPr/>
        </p:nvGraphicFramePr>
        <p:xfrm>
          <a:off x="1051256" y="5597676"/>
          <a:ext cx="4023994" cy="1824990"/>
        </p:xfrm>
        <a:graphic>
          <a:graphicData uri="http://schemas.openxmlformats.org/drawingml/2006/table">
            <a:tbl>
              <a:tblPr firstRow="1" bandRow="1">
                <a:tableStyleId>{2D5ABB26-0587-4C30-8999-92F81FD0307C}</a:tableStyleId>
              </a:tblPr>
              <a:tblGrid>
                <a:gridCol w="1475740">
                  <a:extLst>
                    <a:ext uri="{9D8B030D-6E8A-4147-A177-3AD203B41FA5}">
                      <a16:colId xmlns:a16="http://schemas.microsoft.com/office/drawing/2014/main" val="20000"/>
                    </a:ext>
                  </a:extLst>
                </a:gridCol>
                <a:gridCol w="436245">
                  <a:extLst>
                    <a:ext uri="{9D8B030D-6E8A-4147-A177-3AD203B41FA5}">
                      <a16:colId xmlns:a16="http://schemas.microsoft.com/office/drawing/2014/main" val="20001"/>
                    </a:ext>
                  </a:extLst>
                </a:gridCol>
                <a:gridCol w="368935">
                  <a:extLst>
                    <a:ext uri="{9D8B030D-6E8A-4147-A177-3AD203B41FA5}">
                      <a16:colId xmlns:a16="http://schemas.microsoft.com/office/drawing/2014/main" val="20002"/>
                    </a:ext>
                  </a:extLst>
                </a:gridCol>
                <a:gridCol w="402589">
                  <a:extLst>
                    <a:ext uri="{9D8B030D-6E8A-4147-A177-3AD203B41FA5}">
                      <a16:colId xmlns:a16="http://schemas.microsoft.com/office/drawing/2014/main" val="20003"/>
                    </a:ext>
                  </a:extLst>
                </a:gridCol>
                <a:gridCol w="335280">
                  <a:extLst>
                    <a:ext uri="{9D8B030D-6E8A-4147-A177-3AD203B41FA5}">
                      <a16:colId xmlns:a16="http://schemas.microsoft.com/office/drawing/2014/main" val="20004"/>
                    </a:ext>
                  </a:extLst>
                </a:gridCol>
                <a:gridCol w="1005205">
                  <a:extLst>
                    <a:ext uri="{9D8B030D-6E8A-4147-A177-3AD203B41FA5}">
                      <a16:colId xmlns:a16="http://schemas.microsoft.com/office/drawing/2014/main" val="20005"/>
                    </a:ext>
                  </a:extLst>
                </a:gridCol>
              </a:tblGrid>
              <a:tr h="140970">
                <a:tc>
                  <a:txBody>
                    <a:bodyPr/>
                    <a:lstStyle/>
                    <a:p>
                      <a:pPr marL="31750">
                        <a:lnSpc>
                          <a:spcPts val="865"/>
                        </a:lnSpc>
                      </a:pPr>
                      <a:r>
                        <a:rPr sz="850" spc="15" dirty="0">
                          <a:solidFill>
                            <a:srgbClr val="333333"/>
                          </a:solidFill>
                          <a:latin typeface="Lucida Console"/>
                          <a:cs typeface="Lucida Console"/>
                        </a:rPr>
                        <a:t>Filesystem</a:t>
                      </a:r>
                      <a:endParaRPr sz="850">
                        <a:latin typeface="Lucida Console"/>
                        <a:cs typeface="Lucida Console"/>
                      </a:endParaRPr>
                    </a:p>
                  </a:txBody>
                  <a:tcPr marL="0" marR="0" marT="0" marB="0">
                    <a:solidFill>
                      <a:srgbClr val="F8F8F8"/>
                    </a:solidFill>
                  </a:tcPr>
                </a:tc>
                <a:tc>
                  <a:txBody>
                    <a:bodyPr/>
                    <a:lstStyle/>
                    <a:p>
                      <a:pPr marR="59055" algn="r">
                        <a:lnSpc>
                          <a:spcPts val="865"/>
                        </a:lnSpc>
                      </a:pPr>
                      <a:r>
                        <a:rPr sz="850" spc="15" dirty="0">
                          <a:solidFill>
                            <a:srgbClr val="333333"/>
                          </a:solidFill>
                          <a:latin typeface="Lucida Console"/>
                          <a:cs typeface="Lucida Console"/>
                        </a:rPr>
                        <a:t>Size</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spc="15" dirty="0">
                          <a:solidFill>
                            <a:srgbClr val="333333"/>
                          </a:solidFill>
                          <a:latin typeface="Lucida Console"/>
                          <a:cs typeface="Lucida Console"/>
                        </a:rPr>
                        <a:t>Used</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spc="15" dirty="0">
                          <a:solidFill>
                            <a:srgbClr val="333333"/>
                          </a:solidFill>
                          <a:latin typeface="Lucida Console"/>
                          <a:cs typeface="Lucida Console"/>
                        </a:rPr>
                        <a:t>Avail</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spc="15" dirty="0">
                          <a:solidFill>
                            <a:srgbClr val="333333"/>
                          </a:solidFill>
                          <a:latin typeface="Lucida Console"/>
                          <a:cs typeface="Lucida Console"/>
                        </a:rPr>
                        <a:t>Use%</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spc="15" dirty="0">
                          <a:solidFill>
                            <a:srgbClr val="333333"/>
                          </a:solidFill>
                          <a:latin typeface="Lucida Console"/>
                          <a:cs typeface="Lucida Console"/>
                        </a:rPr>
                        <a:t>Mounted</a:t>
                      </a:r>
                      <a:r>
                        <a:rPr sz="850" spc="-40" dirty="0">
                          <a:solidFill>
                            <a:srgbClr val="333333"/>
                          </a:solidFill>
                          <a:latin typeface="Lucida Console"/>
                          <a:cs typeface="Lucida Console"/>
                        </a:rPr>
                        <a:t> </a:t>
                      </a:r>
                      <a:r>
                        <a:rPr sz="850" spc="15" dirty="0">
                          <a:solidFill>
                            <a:srgbClr val="333333"/>
                          </a:solidFill>
                          <a:latin typeface="Lucida Console"/>
                          <a:cs typeface="Lucida Console"/>
                        </a:rPr>
                        <a:t>on</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969M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969M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/dev</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/dev/shm</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2"/>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9.6M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975M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/run</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3"/>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984M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/sys/fs/cgroup</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4"/>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/dev/mapper/rhel-root</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17G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3.9G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14G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23%</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5"/>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/dev/sr0</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6.7G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6.7G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100%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/media/cdrom</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6"/>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/dev/sda1</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1014M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152M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863M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15%</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/boot</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7"/>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197M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16K</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197M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/run/user/42</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8"/>
                  </a:ext>
                </a:extLst>
              </a:tr>
              <a:tr h="171450">
                <a:tc>
                  <a:txBody>
                    <a:bodyPr/>
                    <a:lstStyle/>
                    <a:p>
                      <a:pPr marL="31750">
                        <a:lnSpc>
                          <a:spcPct val="100000"/>
                        </a:lnSpc>
                        <a:spcBef>
                          <a:spcPts val="80"/>
                        </a:spcBef>
                      </a:pPr>
                      <a:r>
                        <a:rPr sz="850" spc="15" dirty="0">
                          <a:solidFill>
                            <a:srgbClr val="333333"/>
                          </a:solidFill>
                          <a:latin typeface="Lucida Console"/>
                          <a:cs typeface="Lucida Console"/>
                        </a:rPr>
                        <a:t>tmpfs</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197M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3.5M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194M</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2%</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/run/user/0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9"/>
                  </a:ext>
                </a:extLst>
              </a:tr>
              <a:tr h="140970">
                <a:tc>
                  <a:txBody>
                    <a:bodyPr/>
                    <a:lstStyle/>
                    <a:p>
                      <a:pPr marL="31750">
                        <a:lnSpc>
                          <a:spcPts val="935"/>
                        </a:lnSpc>
                        <a:spcBef>
                          <a:spcPts val="80"/>
                        </a:spcBef>
                      </a:pPr>
                      <a:r>
                        <a:rPr sz="850" spc="15" dirty="0">
                          <a:solidFill>
                            <a:srgbClr val="333333"/>
                          </a:solidFill>
                          <a:latin typeface="Lucida Console"/>
                          <a:cs typeface="Lucida Console"/>
                        </a:rPr>
                        <a:t>/dev/md0</a:t>
                      </a:r>
                      <a:endParaRPr sz="850">
                        <a:latin typeface="Lucida Console"/>
                        <a:cs typeface="Lucida Console"/>
                      </a:endParaRPr>
                    </a:p>
                  </a:txBody>
                  <a:tcPr marL="0" marR="0" marT="10160" marB="0">
                    <a:solidFill>
                      <a:srgbClr val="F8F8F8"/>
                    </a:solidFill>
                  </a:tcPr>
                </a:tc>
                <a:tc>
                  <a:txBody>
                    <a:bodyPr/>
                    <a:lstStyle/>
                    <a:p>
                      <a:pPr marR="59055" algn="r">
                        <a:lnSpc>
                          <a:spcPts val="935"/>
                        </a:lnSpc>
                        <a:spcBef>
                          <a:spcPts val="80"/>
                        </a:spcBef>
                      </a:pPr>
                      <a:r>
                        <a:rPr sz="850" spc="15" dirty="0">
                          <a:solidFill>
                            <a:srgbClr val="333333"/>
                          </a:solidFill>
                          <a:latin typeface="Lucida Console"/>
                          <a:cs typeface="Lucida Console"/>
                        </a:rPr>
                        <a:t>40G</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spc="15" dirty="0">
                          <a:solidFill>
                            <a:srgbClr val="333333"/>
                          </a:solidFill>
                          <a:latin typeface="Lucida Console"/>
                          <a:cs typeface="Lucida Console"/>
                        </a:rPr>
                        <a:t>49M</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spc="15" dirty="0">
                          <a:solidFill>
                            <a:srgbClr val="333333"/>
                          </a:solidFill>
                          <a:latin typeface="Lucida Console"/>
                          <a:cs typeface="Lucida Console"/>
                        </a:rPr>
                        <a:t>38G</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spc="15" dirty="0">
                          <a:solidFill>
                            <a:srgbClr val="333333"/>
                          </a:solidFill>
                          <a:latin typeface="Lucida Console"/>
                          <a:cs typeface="Lucida Console"/>
                        </a:rPr>
                        <a:t>1%</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/RAID</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10"/>
                  </a:ext>
                </a:extLst>
              </a:tr>
            </a:tbl>
          </a:graphicData>
        </a:graphic>
      </p:graphicFrame>
      <p:sp>
        <p:nvSpPr>
          <p:cNvPr id="22" name="object 22"/>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3535"/>
            <a:ext cx="5651500" cy="3502660"/>
            <a:chOff x="959124" y="363535"/>
            <a:chExt cx="5651500" cy="3502660"/>
          </a:xfrm>
        </p:grpSpPr>
        <p:sp>
          <p:nvSpPr>
            <p:cNvPr id="3" name="object 3"/>
            <p:cNvSpPr/>
            <p:nvPr/>
          </p:nvSpPr>
          <p:spPr>
            <a:xfrm>
              <a:off x="963889" y="368299"/>
              <a:ext cx="5641975" cy="3493135"/>
            </a:xfrm>
            <a:custGeom>
              <a:avLst/>
              <a:gdLst/>
              <a:ahLst/>
              <a:cxnLst/>
              <a:rect l="l" t="t" r="r" b="b"/>
              <a:pathLst>
                <a:path w="5641975" h="3493135">
                  <a:moveTo>
                    <a:pt x="5617597" y="3492523"/>
                  </a:moveTo>
                  <a:lnTo>
                    <a:pt x="23823" y="3492523"/>
                  </a:lnTo>
                  <a:lnTo>
                    <a:pt x="20659" y="3492447"/>
                  </a:lnTo>
                  <a:lnTo>
                    <a:pt x="0" y="3471825"/>
                  </a:lnTo>
                  <a:lnTo>
                    <a:pt x="0" y="0"/>
                  </a:lnTo>
                  <a:lnTo>
                    <a:pt x="5641421" y="0"/>
                  </a:lnTo>
                  <a:lnTo>
                    <a:pt x="5641421" y="3471825"/>
                  </a:lnTo>
                  <a:lnTo>
                    <a:pt x="5617597" y="3492523"/>
                  </a:lnTo>
                  <a:close/>
                </a:path>
              </a:pathLst>
            </a:custGeom>
            <a:solidFill>
              <a:srgbClr val="F8F8F8"/>
            </a:solidFill>
          </p:spPr>
          <p:txBody>
            <a:bodyPr wrap="square" lIns="0" tIns="0" rIns="0" bIns="0" rtlCol="0"/>
            <a:lstStyle/>
            <a:p>
              <a:endParaRPr/>
            </a:p>
          </p:txBody>
        </p:sp>
        <p:sp>
          <p:nvSpPr>
            <p:cNvPr id="4" name="object 4"/>
            <p:cNvSpPr/>
            <p:nvPr/>
          </p:nvSpPr>
          <p:spPr>
            <a:xfrm>
              <a:off x="963889" y="368299"/>
              <a:ext cx="5641975" cy="3493135"/>
            </a:xfrm>
            <a:custGeom>
              <a:avLst/>
              <a:gdLst/>
              <a:ahLst/>
              <a:cxnLst/>
              <a:rect l="l" t="t" r="r" b="b"/>
              <a:pathLst>
                <a:path w="5641975" h="3493135">
                  <a:moveTo>
                    <a:pt x="5641421" y="0"/>
                  </a:moveTo>
                  <a:lnTo>
                    <a:pt x="5641421" y="3468700"/>
                  </a:lnTo>
                  <a:lnTo>
                    <a:pt x="5641421" y="3471825"/>
                  </a:lnTo>
                  <a:lnTo>
                    <a:pt x="5640820" y="3474808"/>
                  </a:lnTo>
                  <a:lnTo>
                    <a:pt x="5639610" y="3477705"/>
                  </a:lnTo>
                  <a:lnTo>
                    <a:pt x="5638400" y="3480612"/>
                  </a:lnTo>
                  <a:lnTo>
                    <a:pt x="5636675" y="3483213"/>
                  </a:lnTo>
                  <a:lnTo>
                    <a:pt x="5617597" y="3492523"/>
                  </a:lnTo>
                  <a:lnTo>
                    <a:pt x="23823" y="3492523"/>
                  </a:lnTo>
                  <a:lnTo>
                    <a:pt x="1810" y="3477705"/>
                  </a:lnTo>
                  <a:lnTo>
                    <a:pt x="600" y="3474808"/>
                  </a:lnTo>
                  <a:lnTo>
                    <a:pt x="0" y="3471825"/>
                  </a:lnTo>
                  <a:lnTo>
                    <a:pt x="0" y="3468700"/>
                  </a:lnTo>
                </a:path>
              </a:pathLst>
            </a:custGeom>
            <a:ln w="9529">
              <a:solidFill>
                <a:srgbClr val="E7EAEC"/>
              </a:solidFill>
            </a:ln>
          </p:spPr>
          <p:txBody>
            <a:bodyPr wrap="square" lIns="0" tIns="0" rIns="0" bIns="0" rtlCol="0"/>
            <a:lstStyle/>
            <a:p>
              <a:endParaRPr/>
            </a:p>
          </p:txBody>
        </p:sp>
      </p:grpSp>
      <p:graphicFrame>
        <p:nvGraphicFramePr>
          <p:cNvPr id="5" name="object 5"/>
          <p:cNvGraphicFramePr>
            <a:graphicFrameLocks noGrp="1"/>
          </p:cNvGraphicFramePr>
          <p:nvPr/>
        </p:nvGraphicFramePr>
        <p:xfrm>
          <a:off x="948794" y="368288"/>
          <a:ext cx="5680706" cy="3429000"/>
        </p:xfrm>
        <a:graphic>
          <a:graphicData uri="http://schemas.openxmlformats.org/drawingml/2006/table">
            <a:tbl>
              <a:tblPr firstRow="1" bandRow="1">
                <a:tableStyleId>{2D5ABB26-0587-4C30-8999-92F81FD0307C}</a:tableStyleId>
              </a:tblPr>
              <a:tblGrid>
                <a:gridCol w="43180">
                  <a:extLst>
                    <a:ext uri="{9D8B030D-6E8A-4147-A177-3AD203B41FA5}">
                      <a16:colId xmlns:a16="http://schemas.microsoft.com/office/drawing/2014/main" val="20000"/>
                    </a:ext>
                  </a:extLst>
                </a:gridCol>
                <a:gridCol w="781685">
                  <a:extLst>
                    <a:ext uri="{9D8B030D-6E8A-4147-A177-3AD203B41FA5}">
                      <a16:colId xmlns:a16="http://schemas.microsoft.com/office/drawing/2014/main" val="20001"/>
                    </a:ext>
                  </a:extLst>
                </a:gridCol>
                <a:gridCol w="671829">
                  <a:extLst>
                    <a:ext uri="{9D8B030D-6E8A-4147-A177-3AD203B41FA5}">
                      <a16:colId xmlns:a16="http://schemas.microsoft.com/office/drawing/2014/main" val="20002"/>
                    </a:ext>
                  </a:extLst>
                </a:gridCol>
                <a:gridCol w="470534">
                  <a:extLst>
                    <a:ext uri="{9D8B030D-6E8A-4147-A177-3AD203B41FA5}">
                      <a16:colId xmlns:a16="http://schemas.microsoft.com/office/drawing/2014/main" val="20003"/>
                    </a:ext>
                  </a:extLst>
                </a:gridCol>
                <a:gridCol w="806450">
                  <a:extLst>
                    <a:ext uri="{9D8B030D-6E8A-4147-A177-3AD203B41FA5}">
                      <a16:colId xmlns:a16="http://schemas.microsoft.com/office/drawing/2014/main" val="20004"/>
                    </a:ext>
                  </a:extLst>
                </a:gridCol>
                <a:gridCol w="470535">
                  <a:extLst>
                    <a:ext uri="{9D8B030D-6E8A-4147-A177-3AD203B41FA5}">
                      <a16:colId xmlns:a16="http://schemas.microsoft.com/office/drawing/2014/main" val="20005"/>
                    </a:ext>
                  </a:extLst>
                </a:gridCol>
                <a:gridCol w="335914">
                  <a:extLst>
                    <a:ext uri="{9D8B030D-6E8A-4147-A177-3AD203B41FA5}">
                      <a16:colId xmlns:a16="http://schemas.microsoft.com/office/drawing/2014/main" val="20006"/>
                    </a:ext>
                  </a:extLst>
                </a:gridCol>
                <a:gridCol w="470535">
                  <a:extLst>
                    <a:ext uri="{9D8B030D-6E8A-4147-A177-3AD203B41FA5}">
                      <a16:colId xmlns:a16="http://schemas.microsoft.com/office/drawing/2014/main" val="20007"/>
                    </a:ext>
                  </a:extLst>
                </a:gridCol>
                <a:gridCol w="1586865">
                  <a:extLst>
                    <a:ext uri="{9D8B030D-6E8A-4147-A177-3AD203B41FA5}">
                      <a16:colId xmlns:a16="http://schemas.microsoft.com/office/drawing/2014/main" val="20008"/>
                    </a:ext>
                  </a:extLst>
                </a:gridCol>
                <a:gridCol w="43179">
                  <a:extLst>
                    <a:ext uri="{9D8B030D-6E8A-4147-A177-3AD203B41FA5}">
                      <a16:colId xmlns:a16="http://schemas.microsoft.com/office/drawing/2014/main" val="20009"/>
                    </a:ext>
                  </a:extLst>
                </a:gridCol>
              </a:tblGrid>
              <a:tr h="167640">
                <a:tc rowSpan="5">
                  <a:txBody>
                    <a:bodyPr/>
                    <a:lstStyle/>
                    <a:p>
                      <a:pPr>
                        <a:lnSpc>
                          <a:spcPct val="100000"/>
                        </a:lnSpc>
                      </a:pPr>
                      <a:endParaRPr sz="900">
                        <a:latin typeface="Times New Roman"/>
                        <a:cs typeface="Times New Roman"/>
                      </a:endParaRPr>
                    </a:p>
                  </a:txBody>
                  <a:tcPr marL="0" marR="0" marT="0" marB="0">
                    <a:lnL w="38100">
                      <a:solidFill>
                        <a:srgbClr val="E7EAEC"/>
                      </a:solidFill>
                      <a:prstDash val="solid"/>
                    </a:lnL>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R="25400" algn="r">
                        <a:lnSpc>
                          <a:spcPct val="100000"/>
                        </a:lnSpc>
                        <a:spcBef>
                          <a:spcPts val="50"/>
                        </a:spcBef>
                      </a:pPr>
                      <a:r>
                        <a:rPr sz="850" spc="15" dirty="0">
                          <a:solidFill>
                            <a:srgbClr val="333333"/>
                          </a:solidFill>
                          <a:latin typeface="Lucida Console"/>
                          <a:cs typeface="Lucida Console"/>
                        </a:rPr>
                        <a:t>State</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txBody>
                  <a:tcPr marL="0" marR="0" marT="6350" marB="0">
                    <a:solidFill>
                      <a:srgbClr val="F8F8F8"/>
                    </a:solidFill>
                  </a:tcPr>
                </a:tc>
                <a:tc gridSpan="6">
                  <a:txBody>
                    <a:bodyPr/>
                    <a:lstStyle/>
                    <a:p>
                      <a:pPr marL="33020">
                        <a:lnSpc>
                          <a:spcPct val="100000"/>
                        </a:lnSpc>
                        <a:spcBef>
                          <a:spcPts val="50"/>
                        </a:spcBef>
                        <a:tabLst>
                          <a:tab pos="4012565" algn="l"/>
                        </a:tabLst>
                      </a:pPr>
                      <a:r>
                        <a:rPr sz="850" dirty="0">
                          <a:solidFill>
                            <a:srgbClr val="333333"/>
                          </a:solidFill>
                          <a:latin typeface="Lucida Console"/>
                          <a:cs typeface="Lucida Console"/>
                        </a:rPr>
                        <a:t>clean	</a:t>
                      </a:r>
                      <a:r>
                        <a:rPr sz="1200" baseline="20833" dirty="0">
                          <a:latin typeface="小哥哥网恋吗"/>
                          <a:cs typeface="小哥哥网恋吗"/>
                        </a:rPr>
                        <a:t>5/2</a:t>
                      </a:r>
                      <a:endParaRPr sz="1200" baseline="20833">
                        <a:latin typeface="小哥哥网恋吗"/>
                        <a:cs typeface="小哥哥网恋吗"/>
                      </a:endParaRPr>
                    </a:p>
                  </a:txBody>
                  <a:tcPr marL="0" marR="0" marT="635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0"/>
                  </a:ext>
                </a:extLst>
              </a:tr>
              <a:tr h="171450">
                <a:tc vMerge="1">
                  <a:txBody>
                    <a:bodyPr/>
                    <a:lstStyle/>
                    <a:p>
                      <a:endParaRPr/>
                    </a:p>
                  </a:txBody>
                  <a:tcPr marL="0" marR="0" marT="0" marB="0">
                    <a:lnL w="38100">
                      <a:solidFill>
                        <a:srgbClr val="E7EAEC"/>
                      </a:solidFill>
                      <a:prstDash val="solid"/>
                    </a:lnL>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Active</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Devices</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gridSpan="6">
                  <a:txBody>
                    <a:bodyPr/>
                    <a:lstStyle/>
                    <a:p>
                      <a:pPr marL="33020" marR="30480">
                        <a:lnSpc>
                          <a:spcPct val="100000"/>
                        </a:lnSpc>
                        <a:spcBef>
                          <a:spcPts val="80"/>
                        </a:spcBef>
                      </a:pPr>
                      <a:r>
                        <a:rPr sz="850" dirty="0">
                          <a:solidFill>
                            <a:srgbClr val="333333"/>
                          </a:solidFill>
                          <a:latin typeface="Lucida Console"/>
                          <a:cs typeface="Lucida Console"/>
                        </a:rPr>
                        <a:t>4</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1"/>
                  </a:ext>
                </a:extLst>
              </a:tr>
              <a:tr h="171450">
                <a:tc vMerge="1">
                  <a:txBody>
                    <a:bodyPr/>
                    <a:lstStyle/>
                    <a:p>
                      <a:endParaRPr/>
                    </a:p>
                  </a:txBody>
                  <a:tcPr marL="0" marR="0" marT="0" marB="0">
                    <a:lnL w="38100">
                      <a:solidFill>
                        <a:srgbClr val="E7EAEC"/>
                      </a:solidFill>
                      <a:prstDash val="solid"/>
                    </a:lnL>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Working</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Devices</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gridSpan="6">
                  <a:txBody>
                    <a:bodyPr/>
                    <a:lstStyle/>
                    <a:p>
                      <a:pPr marL="33020" marR="30480">
                        <a:lnSpc>
                          <a:spcPct val="100000"/>
                        </a:lnSpc>
                        <a:spcBef>
                          <a:spcPts val="80"/>
                        </a:spcBef>
                      </a:pPr>
                      <a:r>
                        <a:rPr sz="850" dirty="0">
                          <a:solidFill>
                            <a:srgbClr val="333333"/>
                          </a:solidFill>
                          <a:latin typeface="Lucida Console"/>
                          <a:cs typeface="Lucida Console"/>
                        </a:rPr>
                        <a:t>4</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2"/>
                  </a:ext>
                </a:extLst>
              </a:tr>
              <a:tr h="171450">
                <a:tc vMerge="1">
                  <a:txBody>
                    <a:bodyPr/>
                    <a:lstStyle/>
                    <a:p>
                      <a:endParaRPr/>
                    </a:p>
                  </a:txBody>
                  <a:tcPr marL="0" marR="0" marT="0" marB="0">
                    <a:lnL w="38100">
                      <a:solidFill>
                        <a:srgbClr val="E7EAEC"/>
                      </a:solidFill>
                      <a:prstDash val="solid"/>
                    </a:lnL>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Failed</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Devices</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gridSpan="6">
                  <a:txBody>
                    <a:bodyPr/>
                    <a:lstStyle/>
                    <a:p>
                      <a:pPr marL="33020" marR="30480">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3"/>
                  </a:ext>
                </a:extLst>
              </a:tr>
              <a:tr h="257175">
                <a:tc vMerge="1">
                  <a:txBody>
                    <a:bodyPr/>
                    <a:lstStyle/>
                    <a:p>
                      <a:endParaRPr/>
                    </a:p>
                  </a:txBody>
                  <a:tcPr marL="0" marR="0" marT="0" marB="0">
                    <a:lnL w="38100">
                      <a:solidFill>
                        <a:srgbClr val="E7EAEC"/>
                      </a:solidFill>
                      <a:prstDash val="solid"/>
                    </a:lnL>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Spare</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Devices</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gridSpan="6">
                  <a:txBody>
                    <a:bodyPr/>
                    <a:lstStyle/>
                    <a:p>
                      <a:pPr marL="33020" marR="30480">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4"/>
                  </a:ext>
                </a:extLst>
              </a:tr>
              <a:tr h="1659255">
                <a:tc gridSpan="9">
                  <a:txBody>
                    <a:bodyPr/>
                    <a:lstStyle/>
                    <a:p>
                      <a:pPr marL="655955" marR="3694429" indent="268605">
                        <a:lnSpc>
                          <a:spcPct val="132400"/>
                        </a:lnSpc>
                        <a:spcBef>
                          <a:spcPts val="420"/>
                        </a:spcBef>
                      </a:pPr>
                      <a:r>
                        <a:rPr sz="850" spc="15" dirty="0">
                          <a:solidFill>
                            <a:srgbClr val="333333"/>
                          </a:solidFill>
                          <a:latin typeface="Lucida Console"/>
                          <a:cs typeface="Lucida Console"/>
                        </a:rPr>
                        <a:t>Layout</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near=2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Chunk</a:t>
                      </a:r>
                      <a:r>
                        <a:rPr sz="850" dirty="0">
                          <a:solidFill>
                            <a:srgbClr val="333333"/>
                          </a:solidFill>
                          <a:latin typeface="Lucida Console"/>
                          <a:cs typeface="Lucida Console"/>
                        </a:rPr>
                        <a:t> </a:t>
                      </a:r>
                      <a:r>
                        <a:rPr sz="850" spc="15" dirty="0">
                          <a:solidFill>
                            <a:srgbClr val="333333"/>
                          </a:solidFill>
                          <a:latin typeface="Lucida Console"/>
                          <a:cs typeface="Lucida Console"/>
                        </a:rPr>
                        <a:t>Size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512K</a:t>
                      </a:r>
                      <a:endParaRPr sz="850">
                        <a:latin typeface="Lucida Console"/>
                        <a:cs typeface="Lucida Console"/>
                      </a:endParaRPr>
                    </a:p>
                    <a:p>
                      <a:pPr marR="30480">
                        <a:lnSpc>
                          <a:spcPct val="100000"/>
                        </a:lnSpc>
                      </a:pPr>
                      <a:endParaRPr sz="900">
                        <a:latin typeface="Times New Roman"/>
                        <a:cs typeface="Times New Roman"/>
                      </a:endParaRPr>
                    </a:p>
                    <a:p>
                      <a:pPr marL="118745" marR="30480">
                        <a:lnSpc>
                          <a:spcPct val="100000"/>
                        </a:lnSpc>
                        <a:spcBef>
                          <a:spcPts val="650"/>
                        </a:spcBef>
                      </a:pPr>
                      <a:r>
                        <a:rPr sz="850" spc="15" dirty="0">
                          <a:solidFill>
                            <a:srgbClr val="333333"/>
                          </a:solidFill>
                          <a:latin typeface="Lucida Console"/>
                          <a:cs typeface="Lucida Console"/>
                        </a:rPr>
                        <a:t>Consistency</a:t>
                      </a:r>
                      <a:r>
                        <a:rPr sz="850" spc="-5"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resync</a:t>
                      </a:r>
                      <a:endParaRPr sz="850">
                        <a:latin typeface="Lucida Console"/>
                        <a:cs typeface="Lucida Console"/>
                      </a:endParaRPr>
                    </a:p>
                    <a:p>
                      <a:pPr marR="30480">
                        <a:lnSpc>
                          <a:spcPct val="100000"/>
                        </a:lnSpc>
                        <a:spcBef>
                          <a:spcPts val="25"/>
                        </a:spcBef>
                      </a:pPr>
                      <a:endParaRPr sz="1150">
                        <a:latin typeface="Times New Roman"/>
                        <a:cs typeface="Times New Roman"/>
                      </a:endParaRPr>
                    </a:p>
                    <a:p>
                      <a:pPr marL="1059180" marR="403225">
                        <a:lnSpc>
                          <a:spcPct val="132400"/>
                        </a:lnSpc>
                        <a:tabLst>
                          <a:tab pos="3208655" algn="l"/>
                        </a:tabLst>
                      </a:pPr>
                      <a:r>
                        <a:rPr sz="850" spc="15" dirty="0">
                          <a:solidFill>
                            <a:srgbClr val="333333"/>
                          </a:solidFill>
                          <a:latin typeface="Lucida Console"/>
                          <a:cs typeface="Lucida Console"/>
                        </a:rPr>
                        <a:t>Name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localhost.localdomain:0	(local</a:t>
                      </a:r>
                      <a:r>
                        <a:rPr sz="850" spc="-5" dirty="0">
                          <a:solidFill>
                            <a:srgbClr val="333333"/>
                          </a:solidFill>
                          <a:latin typeface="Lucida Console"/>
                          <a:cs typeface="Lucida Console"/>
                        </a:rPr>
                        <a:t> </a:t>
                      </a:r>
                      <a:r>
                        <a:rPr sz="850" spc="15" dirty="0">
                          <a:solidFill>
                            <a:srgbClr val="333333"/>
                          </a:solidFill>
                          <a:latin typeface="Lucida Console"/>
                          <a:cs typeface="Lucida Console"/>
                        </a:rPr>
                        <a:t>to</a:t>
                      </a:r>
                      <a:r>
                        <a:rPr sz="850" dirty="0">
                          <a:solidFill>
                            <a:srgbClr val="333333"/>
                          </a:solidFill>
                          <a:latin typeface="Lucida Console"/>
                          <a:cs typeface="Lucida Console"/>
                        </a:rPr>
                        <a:t> </a:t>
                      </a:r>
                      <a:r>
                        <a:rPr sz="850" spc="15" dirty="0">
                          <a:solidFill>
                            <a:srgbClr val="333333"/>
                          </a:solidFill>
                          <a:latin typeface="Lucida Console"/>
                          <a:cs typeface="Lucida Console"/>
                        </a:rPr>
                        <a:t>host</a:t>
                      </a:r>
                      <a:r>
                        <a:rPr sz="850" spc="-5" dirty="0">
                          <a:solidFill>
                            <a:srgbClr val="333333"/>
                          </a:solidFill>
                          <a:latin typeface="Lucida Console"/>
                          <a:cs typeface="Lucida Console"/>
                        </a:rPr>
                        <a:t> </a:t>
                      </a:r>
                      <a:r>
                        <a:rPr sz="850" spc="15" dirty="0">
                          <a:solidFill>
                            <a:srgbClr val="333333"/>
                          </a:solidFill>
                          <a:latin typeface="Lucida Console"/>
                          <a:cs typeface="Lucida Console"/>
                        </a:rPr>
                        <a:t>linuxprobe.com) </a:t>
                      </a:r>
                      <a:r>
                        <a:rPr sz="850" spc="-495" dirty="0">
                          <a:solidFill>
                            <a:srgbClr val="333333"/>
                          </a:solidFill>
                          <a:latin typeface="Lucida Console"/>
                          <a:cs typeface="Lucida Console"/>
                        </a:rPr>
                        <a:t> </a:t>
                      </a:r>
                      <a:r>
                        <a:rPr sz="850" spc="15" dirty="0">
                          <a:solidFill>
                            <a:srgbClr val="333333"/>
                          </a:solidFill>
                          <a:latin typeface="Lucida Console"/>
                          <a:cs typeface="Lucida Console"/>
                        </a:rPr>
                        <a:t>UUID</a:t>
                      </a:r>
                      <a:r>
                        <a:rPr sz="850" spc="10" dirty="0">
                          <a:solidFill>
                            <a:srgbClr val="333333"/>
                          </a:solidFill>
                          <a:latin typeface="Lucida Console"/>
                          <a:cs typeface="Lucida Console"/>
                        </a:rPr>
                        <a:t> </a:t>
                      </a:r>
                      <a:r>
                        <a:rPr sz="850" spc="15" dirty="0">
                          <a:solidFill>
                            <a:srgbClr val="333333"/>
                          </a:solidFill>
                          <a:latin typeface="Lucida Console"/>
                          <a:cs typeface="Lucida Console"/>
                        </a:rPr>
                        <a:t>: 289f501b:3f5f70f9:79189d77:f51ca11a</a:t>
                      </a:r>
                      <a:endParaRPr sz="850">
                        <a:latin typeface="Lucida Console"/>
                        <a:cs typeface="Lucida Console"/>
                      </a:endParaRPr>
                    </a:p>
                    <a:p>
                      <a:pPr marL="925194" marR="30480">
                        <a:lnSpc>
                          <a:spcPct val="100000"/>
                        </a:lnSpc>
                        <a:spcBef>
                          <a:spcPts val="330"/>
                        </a:spcBef>
                      </a:pPr>
                      <a:r>
                        <a:rPr sz="850" spc="15" dirty="0">
                          <a:solidFill>
                            <a:srgbClr val="333333"/>
                          </a:solidFill>
                          <a:latin typeface="Lucida Console"/>
                          <a:cs typeface="Lucida Console"/>
                        </a:rPr>
                        <a:t>Events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17</a:t>
                      </a:r>
                      <a:endParaRPr sz="850">
                        <a:latin typeface="Lucida Console"/>
                        <a:cs typeface="Lucida Console"/>
                      </a:endParaRPr>
                    </a:p>
                  </a:txBody>
                  <a:tcPr marL="0" marR="0" marT="53340" marB="0">
                    <a:lnL w="38100">
                      <a:solidFill>
                        <a:srgbClr val="E7EAEC"/>
                      </a:solidFill>
                      <a:prstDash val="solid"/>
                    </a:lnL>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5"/>
                  </a:ext>
                </a:extLst>
              </a:tr>
              <a:tr h="140970">
                <a:tc gridSpan="2">
                  <a:txBody>
                    <a:bodyPr/>
                    <a:lstStyle/>
                    <a:p>
                      <a:pPr marL="387350">
                        <a:lnSpc>
                          <a:spcPts val="865"/>
                        </a:lnSpc>
                      </a:pPr>
                      <a:r>
                        <a:rPr sz="850" spc="15" dirty="0">
                          <a:solidFill>
                            <a:srgbClr val="333333"/>
                          </a:solidFill>
                          <a:latin typeface="Lucida Console"/>
                          <a:cs typeface="Lucida Console"/>
                        </a:rPr>
                        <a:t>Number</a:t>
                      </a:r>
                      <a:endParaRPr sz="850">
                        <a:latin typeface="Lucida Console"/>
                        <a:cs typeface="Lucida Console"/>
                      </a:endParaRPr>
                    </a:p>
                  </a:txBody>
                  <a:tcPr marL="0" marR="0" marT="0" marB="0">
                    <a:lnL w="38100">
                      <a:solidFill>
                        <a:srgbClr val="E7EAEC"/>
                      </a:solidFill>
                      <a:prstDash val="solid"/>
                    </a:lnL>
                    <a:solidFill>
                      <a:srgbClr val="F8F8F8"/>
                    </a:solidFill>
                  </a:tcPr>
                </a:tc>
                <a:tc hMerge="1">
                  <a:txBody>
                    <a:bodyPr/>
                    <a:lstStyle/>
                    <a:p>
                      <a:endParaRPr/>
                    </a:p>
                  </a:txBody>
                  <a:tcPr marL="0" marR="0" marT="0" marB="0"/>
                </a:tc>
                <a:tc>
                  <a:txBody>
                    <a:bodyPr/>
                    <a:lstStyle/>
                    <a:p>
                      <a:pPr marL="167640">
                        <a:lnSpc>
                          <a:spcPts val="865"/>
                        </a:lnSpc>
                      </a:pPr>
                      <a:r>
                        <a:rPr sz="850" spc="15" dirty="0">
                          <a:solidFill>
                            <a:srgbClr val="333333"/>
                          </a:solidFill>
                          <a:latin typeface="Lucida Console"/>
                          <a:cs typeface="Lucida Console"/>
                        </a:rPr>
                        <a:t>Major</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spc="15" dirty="0">
                          <a:solidFill>
                            <a:srgbClr val="333333"/>
                          </a:solidFill>
                          <a:latin typeface="Lucida Console"/>
                          <a:cs typeface="Lucida Console"/>
                        </a:rPr>
                        <a:t>Minor</a:t>
                      </a:r>
                      <a:endParaRPr sz="850">
                        <a:latin typeface="Lucida Console"/>
                        <a:cs typeface="Lucida Console"/>
                      </a:endParaRPr>
                    </a:p>
                  </a:txBody>
                  <a:tcPr marL="0" marR="0" marT="0" marB="0">
                    <a:solidFill>
                      <a:srgbClr val="F8F8F8"/>
                    </a:solidFill>
                  </a:tcPr>
                </a:tc>
                <a:tc>
                  <a:txBody>
                    <a:bodyPr/>
                    <a:lstStyle/>
                    <a:p>
                      <a:pPr marL="66675" algn="ctr">
                        <a:lnSpc>
                          <a:spcPts val="865"/>
                        </a:lnSpc>
                      </a:pPr>
                      <a:r>
                        <a:rPr sz="850" spc="15" dirty="0">
                          <a:solidFill>
                            <a:srgbClr val="333333"/>
                          </a:solidFill>
                          <a:latin typeface="Lucida Console"/>
                          <a:cs typeface="Lucida Console"/>
                        </a:rPr>
                        <a:t>RaidDevice</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spc="15" dirty="0">
                          <a:solidFill>
                            <a:srgbClr val="333333"/>
                          </a:solidFill>
                          <a:latin typeface="Lucida Console"/>
                          <a:cs typeface="Lucida Console"/>
                        </a:rPr>
                        <a:t>State</a:t>
                      </a:r>
                      <a:endParaRPr sz="850">
                        <a:latin typeface="Lucida Console"/>
                        <a:cs typeface="Lucida Console"/>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marR="30480">
                        <a:lnSpc>
                          <a:spcPct val="100000"/>
                        </a:lnSpc>
                      </a:pPr>
                      <a:endParaRPr sz="700">
                        <a:latin typeface="Times New Roman"/>
                        <a:cs typeface="Times New Roman"/>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6"/>
                  </a:ext>
                </a:extLst>
              </a:tr>
              <a:tr h="171450">
                <a:tc gridSpan="2">
                  <a:txBody>
                    <a:bodyPr/>
                    <a:lstStyle/>
                    <a:p>
                      <a:pPr marR="160020" algn="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lnL w="38100">
                      <a:solidFill>
                        <a:srgbClr val="E7EAEC"/>
                      </a:solidFill>
                      <a:prstDash val="solid"/>
                    </a:lnL>
                    <a:solidFill>
                      <a:srgbClr val="F8F8F8"/>
                    </a:solidFill>
                  </a:tcPr>
                </a:tc>
                <a:tc hMerge="1">
                  <a:txBody>
                    <a:bodyPr/>
                    <a:lstStyle/>
                    <a:p>
                      <a:endParaRPr/>
                    </a:p>
                  </a:txBody>
                  <a:tcPr marL="0" marR="0" marT="0" marB="0"/>
                </a:tc>
                <a:tc>
                  <a:txBody>
                    <a:bodyPr/>
                    <a:lstStyle/>
                    <a:p>
                      <a:pPr algn="ctr">
                        <a:lnSpc>
                          <a:spcPct val="100000"/>
                        </a:lnSpc>
                        <a:spcBef>
                          <a:spcPts val="80"/>
                        </a:spcBef>
                      </a:pPr>
                      <a:r>
                        <a:rPr sz="850" dirty="0">
                          <a:solidFill>
                            <a:srgbClr val="333333"/>
                          </a:solidFill>
                          <a:latin typeface="Lucida Console"/>
                          <a:cs typeface="Lucida Console"/>
                        </a:rPr>
                        <a:t>8</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spc="15" dirty="0">
                          <a:solidFill>
                            <a:srgbClr val="333333"/>
                          </a:solidFill>
                          <a:latin typeface="Lucida Console"/>
                          <a:cs typeface="Lucida Console"/>
                        </a:rPr>
                        <a:t>16</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active</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spc="15" dirty="0">
                          <a:solidFill>
                            <a:srgbClr val="333333"/>
                          </a:solidFill>
                          <a:latin typeface="Lucida Console"/>
                          <a:cs typeface="Lucida Console"/>
                        </a:rPr>
                        <a:t>sync</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set-A</a:t>
                      </a:r>
                      <a:endParaRPr sz="850">
                        <a:latin typeface="Lucida Console"/>
                        <a:cs typeface="Lucida Console"/>
                      </a:endParaRPr>
                    </a:p>
                  </a:txBody>
                  <a:tcPr marL="0" marR="0" marT="10160" marB="0">
                    <a:solidFill>
                      <a:srgbClr val="F8F8F8"/>
                    </a:solidFill>
                  </a:tcPr>
                </a:tc>
                <a:tc>
                  <a:txBody>
                    <a:bodyPr/>
                    <a:lstStyle/>
                    <a:p>
                      <a:pPr marL="100330" marR="30480">
                        <a:lnSpc>
                          <a:spcPct val="100000"/>
                        </a:lnSpc>
                        <a:spcBef>
                          <a:spcPts val="80"/>
                        </a:spcBef>
                      </a:pPr>
                      <a:r>
                        <a:rPr sz="850" spc="15" dirty="0">
                          <a:solidFill>
                            <a:srgbClr val="333333"/>
                          </a:solidFill>
                          <a:latin typeface="Lucida Console"/>
                          <a:cs typeface="Lucida Console"/>
                        </a:rPr>
                        <a:t>/dev/sdb</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7"/>
                  </a:ext>
                </a:extLst>
              </a:tr>
              <a:tr h="171450">
                <a:tc gridSpan="2">
                  <a:txBody>
                    <a:bodyPr/>
                    <a:lstStyle/>
                    <a:p>
                      <a:pPr marR="160020" algn="r">
                        <a:lnSpc>
                          <a:spcPct val="100000"/>
                        </a:lnSpc>
                        <a:spcBef>
                          <a:spcPts val="80"/>
                        </a:spcBef>
                      </a:pPr>
                      <a:r>
                        <a:rPr sz="850" dirty="0">
                          <a:solidFill>
                            <a:srgbClr val="333333"/>
                          </a:solidFill>
                          <a:latin typeface="Lucida Console"/>
                          <a:cs typeface="Lucida Console"/>
                        </a:rPr>
                        <a:t>1</a:t>
                      </a:r>
                      <a:endParaRPr sz="850">
                        <a:latin typeface="Lucida Console"/>
                        <a:cs typeface="Lucida Console"/>
                      </a:endParaRPr>
                    </a:p>
                  </a:txBody>
                  <a:tcPr marL="0" marR="0" marT="10160" marB="0">
                    <a:lnL w="38100">
                      <a:solidFill>
                        <a:srgbClr val="E7EAEC"/>
                      </a:solidFill>
                      <a:prstDash val="solid"/>
                    </a:lnL>
                    <a:solidFill>
                      <a:srgbClr val="F8F8F8"/>
                    </a:solidFill>
                  </a:tcPr>
                </a:tc>
                <a:tc hMerge="1">
                  <a:txBody>
                    <a:bodyPr/>
                    <a:lstStyle/>
                    <a:p>
                      <a:endParaRPr/>
                    </a:p>
                  </a:txBody>
                  <a:tcPr marL="0" marR="0" marT="0" marB="0"/>
                </a:tc>
                <a:tc>
                  <a:txBody>
                    <a:bodyPr/>
                    <a:lstStyle/>
                    <a:p>
                      <a:pPr algn="ctr">
                        <a:lnSpc>
                          <a:spcPct val="100000"/>
                        </a:lnSpc>
                        <a:spcBef>
                          <a:spcPts val="80"/>
                        </a:spcBef>
                      </a:pPr>
                      <a:r>
                        <a:rPr sz="850" dirty="0">
                          <a:solidFill>
                            <a:srgbClr val="333333"/>
                          </a:solidFill>
                          <a:latin typeface="Lucida Console"/>
                          <a:cs typeface="Lucida Console"/>
                        </a:rPr>
                        <a:t>8</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spc="15" dirty="0">
                          <a:solidFill>
                            <a:srgbClr val="333333"/>
                          </a:solidFill>
                          <a:latin typeface="Lucida Console"/>
                          <a:cs typeface="Lucida Console"/>
                        </a:rPr>
                        <a:t>32</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dirty="0">
                          <a:solidFill>
                            <a:srgbClr val="333333"/>
                          </a:solidFill>
                          <a:latin typeface="Lucida Console"/>
                          <a:cs typeface="Lucida Console"/>
                        </a:rPr>
                        <a:t>1</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active</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spc="15" dirty="0">
                          <a:solidFill>
                            <a:srgbClr val="333333"/>
                          </a:solidFill>
                          <a:latin typeface="Lucida Console"/>
                          <a:cs typeface="Lucida Console"/>
                        </a:rPr>
                        <a:t>sync</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set-B</a:t>
                      </a:r>
                      <a:endParaRPr sz="850">
                        <a:latin typeface="Lucida Console"/>
                        <a:cs typeface="Lucida Console"/>
                      </a:endParaRPr>
                    </a:p>
                  </a:txBody>
                  <a:tcPr marL="0" marR="0" marT="10160" marB="0">
                    <a:solidFill>
                      <a:srgbClr val="F8F8F8"/>
                    </a:solidFill>
                  </a:tcPr>
                </a:tc>
                <a:tc>
                  <a:txBody>
                    <a:bodyPr/>
                    <a:lstStyle/>
                    <a:p>
                      <a:pPr marL="100330" marR="30480">
                        <a:lnSpc>
                          <a:spcPct val="100000"/>
                        </a:lnSpc>
                        <a:spcBef>
                          <a:spcPts val="80"/>
                        </a:spcBef>
                      </a:pPr>
                      <a:r>
                        <a:rPr sz="850" spc="15" dirty="0">
                          <a:solidFill>
                            <a:srgbClr val="333333"/>
                          </a:solidFill>
                          <a:latin typeface="Lucida Console"/>
                          <a:cs typeface="Lucida Console"/>
                        </a:rPr>
                        <a:t>/dev/sdc</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8"/>
                  </a:ext>
                </a:extLst>
              </a:tr>
              <a:tr h="171450">
                <a:tc gridSpan="2">
                  <a:txBody>
                    <a:bodyPr/>
                    <a:lstStyle/>
                    <a:p>
                      <a:pPr marR="160020" algn="r">
                        <a:lnSpc>
                          <a:spcPct val="100000"/>
                        </a:lnSpc>
                        <a:spcBef>
                          <a:spcPts val="80"/>
                        </a:spcBef>
                      </a:pPr>
                      <a:r>
                        <a:rPr sz="850" dirty="0">
                          <a:solidFill>
                            <a:srgbClr val="333333"/>
                          </a:solidFill>
                          <a:latin typeface="Lucida Console"/>
                          <a:cs typeface="Lucida Console"/>
                        </a:rPr>
                        <a:t>2</a:t>
                      </a:r>
                      <a:endParaRPr sz="850">
                        <a:latin typeface="Lucida Console"/>
                        <a:cs typeface="Lucida Console"/>
                      </a:endParaRPr>
                    </a:p>
                  </a:txBody>
                  <a:tcPr marL="0" marR="0" marT="10160" marB="0">
                    <a:lnL w="38100">
                      <a:solidFill>
                        <a:srgbClr val="E7EAEC"/>
                      </a:solidFill>
                      <a:prstDash val="solid"/>
                    </a:lnL>
                    <a:solidFill>
                      <a:srgbClr val="F8F8F8"/>
                    </a:solidFill>
                  </a:tcPr>
                </a:tc>
                <a:tc hMerge="1">
                  <a:txBody>
                    <a:bodyPr/>
                    <a:lstStyle/>
                    <a:p>
                      <a:endParaRPr/>
                    </a:p>
                  </a:txBody>
                  <a:tcPr marL="0" marR="0" marT="0" marB="0"/>
                </a:tc>
                <a:tc>
                  <a:txBody>
                    <a:bodyPr/>
                    <a:lstStyle/>
                    <a:p>
                      <a:pPr algn="ctr">
                        <a:lnSpc>
                          <a:spcPct val="100000"/>
                        </a:lnSpc>
                        <a:spcBef>
                          <a:spcPts val="80"/>
                        </a:spcBef>
                      </a:pPr>
                      <a:r>
                        <a:rPr sz="850" dirty="0">
                          <a:solidFill>
                            <a:srgbClr val="333333"/>
                          </a:solidFill>
                          <a:latin typeface="Lucida Console"/>
                          <a:cs typeface="Lucida Console"/>
                        </a:rPr>
                        <a:t>8</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spc="15" dirty="0">
                          <a:solidFill>
                            <a:srgbClr val="333333"/>
                          </a:solidFill>
                          <a:latin typeface="Lucida Console"/>
                          <a:cs typeface="Lucida Console"/>
                        </a:rPr>
                        <a:t>48</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dirty="0">
                          <a:solidFill>
                            <a:srgbClr val="333333"/>
                          </a:solidFill>
                          <a:latin typeface="Lucida Console"/>
                          <a:cs typeface="Lucida Console"/>
                        </a:rPr>
                        <a:t>2</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active</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spc="15" dirty="0">
                          <a:solidFill>
                            <a:srgbClr val="333333"/>
                          </a:solidFill>
                          <a:latin typeface="Lucida Console"/>
                          <a:cs typeface="Lucida Console"/>
                        </a:rPr>
                        <a:t>sync</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set-A</a:t>
                      </a:r>
                      <a:endParaRPr sz="850">
                        <a:latin typeface="Lucida Console"/>
                        <a:cs typeface="Lucida Console"/>
                      </a:endParaRPr>
                    </a:p>
                  </a:txBody>
                  <a:tcPr marL="0" marR="0" marT="10160" marB="0">
                    <a:solidFill>
                      <a:srgbClr val="F8F8F8"/>
                    </a:solidFill>
                  </a:tcPr>
                </a:tc>
                <a:tc>
                  <a:txBody>
                    <a:bodyPr/>
                    <a:lstStyle/>
                    <a:p>
                      <a:pPr marL="100330" marR="30480">
                        <a:lnSpc>
                          <a:spcPct val="100000"/>
                        </a:lnSpc>
                        <a:spcBef>
                          <a:spcPts val="80"/>
                        </a:spcBef>
                      </a:pPr>
                      <a:r>
                        <a:rPr sz="850" spc="15" dirty="0">
                          <a:solidFill>
                            <a:srgbClr val="333333"/>
                          </a:solidFill>
                          <a:latin typeface="Lucida Console"/>
                          <a:cs typeface="Lucida Console"/>
                        </a:rPr>
                        <a:t>/dev/sdd</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09"/>
                  </a:ext>
                </a:extLst>
              </a:tr>
              <a:tr h="175260">
                <a:tc gridSpan="2">
                  <a:txBody>
                    <a:bodyPr/>
                    <a:lstStyle/>
                    <a:p>
                      <a:pPr marR="160020" algn="r">
                        <a:lnSpc>
                          <a:spcPct val="100000"/>
                        </a:lnSpc>
                        <a:spcBef>
                          <a:spcPts val="80"/>
                        </a:spcBef>
                      </a:pPr>
                      <a:r>
                        <a:rPr sz="850" dirty="0">
                          <a:solidFill>
                            <a:srgbClr val="333333"/>
                          </a:solidFill>
                          <a:latin typeface="Lucida Console"/>
                          <a:cs typeface="Lucida Console"/>
                        </a:rPr>
                        <a:t>3</a:t>
                      </a:r>
                      <a:endParaRPr sz="850">
                        <a:latin typeface="Lucida Console"/>
                        <a:cs typeface="Lucida Console"/>
                      </a:endParaRPr>
                    </a:p>
                  </a:txBody>
                  <a:tcPr marL="0" marR="0" marT="10160" marB="0">
                    <a:lnL w="38100">
                      <a:solidFill>
                        <a:srgbClr val="E7EAEC"/>
                      </a:solidFill>
                      <a:prstDash val="solid"/>
                    </a:lnL>
                    <a:solidFill>
                      <a:srgbClr val="F8F8F8"/>
                    </a:solidFill>
                  </a:tcPr>
                </a:tc>
                <a:tc hMerge="1">
                  <a:txBody>
                    <a:bodyPr/>
                    <a:lstStyle/>
                    <a:p>
                      <a:endParaRPr/>
                    </a:p>
                  </a:txBody>
                  <a:tcPr marL="0" marR="0" marT="0" marB="0"/>
                </a:tc>
                <a:tc>
                  <a:txBody>
                    <a:bodyPr/>
                    <a:lstStyle/>
                    <a:p>
                      <a:pPr algn="ctr">
                        <a:lnSpc>
                          <a:spcPct val="100000"/>
                        </a:lnSpc>
                        <a:spcBef>
                          <a:spcPts val="80"/>
                        </a:spcBef>
                      </a:pPr>
                      <a:r>
                        <a:rPr sz="850" dirty="0">
                          <a:solidFill>
                            <a:srgbClr val="333333"/>
                          </a:solidFill>
                          <a:latin typeface="Lucida Console"/>
                          <a:cs typeface="Lucida Console"/>
                        </a:rPr>
                        <a:t>8</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spc="15" dirty="0">
                          <a:solidFill>
                            <a:srgbClr val="333333"/>
                          </a:solidFill>
                          <a:latin typeface="Lucida Console"/>
                          <a:cs typeface="Lucida Console"/>
                        </a:rPr>
                        <a:t>64</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dirty="0">
                          <a:solidFill>
                            <a:srgbClr val="333333"/>
                          </a:solidFill>
                          <a:latin typeface="Lucida Console"/>
                          <a:cs typeface="Lucida Console"/>
                        </a:rPr>
                        <a:t>3</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active</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spc="15" dirty="0">
                          <a:solidFill>
                            <a:srgbClr val="333333"/>
                          </a:solidFill>
                          <a:latin typeface="Lucida Console"/>
                          <a:cs typeface="Lucida Console"/>
                        </a:rPr>
                        <a:t>sync</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set-B</a:t>
                      </a:r>
                      <a:endParaRPr sz="850">
                        <a:latin typeface="Lucida Console"/>
                        <a:cs typeface="Lucida Console"/>
                      </a:endParaRPr>
                    </a:p>
                  </a:txBody>
                  <a:tcPr marL="0" marR="0" marT="10160" marB="0">
                    <a:solidFill>
                      <a:srgbClr val="F8F8F8"/>
                    </a:solidFill>
                  </a:tcPr>
                </a:tc>
                <a:tc>
                  <a:txBody>
                    <a:bodyPr/>
                    <a:lstStyle/>
                    <a:p>
                      <a:pPr marL="100330" marR="30480">
                        <a:lnSpc>
                          <a:spcPct val="100000"/>
                        </a:lnSpc>
                        <a:spcBef>
                          <a:spcPts val="80"/>
                        </a:spcBef>
                      </a:pPr>
                      <a:r>
                        <a:rPr sz="850" spc="15" dirty="0">
                          <a:solidFill>
                            <a:srgbClr val="333333"/>
                          </a:solidFill>
                          <a:latin typeface="Lucida Console"/>
                          <a:cs typeface="Lucida Console"/>
                        </a:rPr>
                        <a:t>/dev/sde</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lnR w="38100">
                      <a:solidFill>
                        <a:srgbClr val="E7EAEC"/>
                      </a:solidFill>
                      <a:prstDash val="solid"/>
                    </a:lnR>
                    <a:solidFill>
                      <a:srgbClr val="F8F8F8"/>
                    </a:solidFill>
                  </a:tcPr>
                </a:tc>
                <a:extLst>
                  <a:ext uri="{0D108BD9-81ED-4DB2-BD59-A6C34878D82A}">
                    <a16:rowId xmlns:a16="http://schemas.microsoft.com/office/drawing/2014/main" val="10010"/>
                  </a:ext>
                </a:extLst>
              </a:tr>
            </a:tbl>
          </a:graphicData>
        </a:graphic>
      </p:graphicFrame>
      <p:grpSp>
        <p:nvGrpSpPr>
          <p:cNvPr id="6" name="object 6"/>
          <p:cNvGrpSpPr/>
          <p:nvPr/>
        </p:nvGrpSpPr>
        <p:grpSpPr>
          <a:xfrm>
            <a:off x="959124" y="4532633"/>
            <a:ext cx="5651500" cy="3926204"/>
            <a:chOff x="959124" y="4532633"/>
            <a:chExt cx="5651500" cy="3926204"/>
          </a:xfrm>
        </p:grpSpPr>
        <p:sp>
          <p:nvSpPr>
            <p:cNvPr id="7" name="object 7"/>
            <p:cNvSpPr/>
            <p:nvPr/>
          </p:nvSpPr>
          <p:spPr>
            <a:xfrm>
              <a:off x="963889" y="4537398"/>
              <a:ext cx="5641975" cy="3916679"/>
            </a:xfrm>
            <a:custGeom>
              <a:avLst/>
              <a:gdLst/>
              <a:ahLst/>
              <a:cxnLst/>
              <a:rect l="l" t="t" r="r" b="b"/>
              <a:pathLst>
                <a:path w="5641975" h="3916679">
                  <a:moveTo>
                    <a:pt x="5620752" y="3916518"/>
                  </a:moveTo>
                  <a:lnTo>
                    <a:pt x="20659" y="3916518"/>
                  </a:lnTo>
                  <a:lnTo>
                    <a:pt x="17629" y="3915927"/>
                  </a:lnTo>
                  <a:lnTo>
                    <a:pt x="0" y="3895897"/>
                  </a:lnTo>
                  <a:lnTo>
                    <a:pt x="0" y="3892771"/>
                  </a:lnTo>
                  <a:lnTo>
                    <a:pt x="0" y="20621"/>
                  </a:lnTo>
                  <a:lnTo>
                    <a:pt x="20659" y="0"/>
                  </a:lnTo>
                  <a:lnTo>
                    <a:pt x="5620752" y="0"/>
                  </a:lnTo>
                  <a:lnTo>
                    <a:pt x="5641421" y="20621"/>
                  </a:lnTo>
                  <a:lnTo>
                    <a:pt x="5641421" y="3895897"/>
                  </a:lnTo>
                  <a:lnTo>
                    <a:pt x="5623792" y="3915927"/>
                  </a:lnTo>
                  <a:lnTo>
                    <a:pt x="5620752" y="3916518"/>
                  </a:lnTo>
                  <a:close/>
                </a:path>
              </a:pathLst>
            </a:custGeom>
            <a:solidFill>
              <a:srgbClr val="F8F8F8"/>
            </a:solidFill>
          </p:spPr>
          <p:txBody>
            <a:bodyPr wrap="square" lIns="0" tIns="0" rIns="0" bIns="0" rtlCol="0"/>
            <a:lstStyle/>
            <a:p>
              <a:endParaRPr/>
            </a:p>
          </p:txBody>
        </p:sp>
        <p:sp>
          <p:nvSpPr>
            <p:cNvPr id="8" name="object 8"/>
            <p:cNvSpPr/>
            <p:nvPr/>
          </p:nvSpPr>
          <p:spPr>
            <a:xfrm>
              <a:off x="963889" y="4537398"/>
              <a:ext cx="5641975" cy="3916679"/>
            </a:xfrm>
            <a:custGeom>
              <a:avLst/>
              <a:gdLst/>
              <a:ahLst/>
              <a:cxnLst/>
              <a:rect l="l" t="t" r="r" b="b"/>
              <a:pathLst>
                <a:path w="5641975" h="3916679">
                  <a:moveTo>
                    <a:pt x="0" y="3892771"/>
                  </a:moveTo>
                  <a:lnTo>
                    <a:pt x="0" y="23823"/>
                  </a:lnTo>
                  <a:lnTo>
                    <a:pt x="0" y="20621"/>
                  </a:lnTo>
                  <a:lnTo>
                    <a:pt x="600" y="17572"/>
                  </a:lnTo>
                  <a:lnTo>
                    <a:pt x="20659" y="0"/>
                  </a:lnTo>
                  <a:lnTo>
                    <a:pt x="23823" y="0"/>
                  </a:lnTo>
                  <a:lnTo>
                    <a:pt x="5617597" y="0"/>
                  </a:lnTo>
                  <a:lnTo>
                    <a:pt x="5620752" y="0"/>
                  </a:lnTo>
                  <a:lnTo>
                    <a:pt x="5623792" y="600"/>
                  </a:lnTo>
                  <a:lnTo>
                    <a:pt x="5639610" y="14665"/>
                  </a:lnTo>
                  <a:lnTo>
                    <a:pt x="5640821" y="17572"/>
                  </a:lnTo>
                  <a:lnTo>
                    <a:pt x="5641421" y="20621"/>
                  </a:lnTo>
                  <a:lnTo>
                    <a:pt x="5641421" y="23823"/>
                  </a:lnTo>
                  <a:lnTo>
                    <a:pt x="5641421" y="3892771"/>
                  </a:lnTo>
                  <a:lnTo>
                    <a:pt x="5641421" y="3895897"/>
                  </a:lnTo>
                  <a:lnTo>
                    <a:pt x="5640821" y="3898879"/>
                  </a:lnTo>
                  <a:lnTo>
                    <a:pt x="5639610" y="3901776"/>
                  </a:lnTo>
                  <a:lnTo>
                    <a:pt x="5638400" y="3904683"/>
                  </a:lnTo>
                  <a:lnTo>
                    <a:pt x="5626717" y="3914660"/>
                  </a:lnTo>
                  <a:lnTo>
                    <a:pt x="5623792" y="3915927"/>
                  </a:lnTo>
                  <a:lnTo>
                    <a:pt x="5620752" y="3916518"/>
                  </a:lnTo>
                  <a:lnTo>
                    <a:pt x="5617597" y="3916595"/>
                  </a:lnTo>
                  <a:lnTo>
                    <a:pt x="23823" y="3916595"/>
                  </a:lnTo>
                  <a:lnTo>
                    <a:pt x="20659" y="3916518"/>
                  </a:lnTo>
                  <a:lnTo>
                    <a:pt x="17629" y="3915927"/>
                  </a:lnTo>
                  <a:lnTo>
                    <a:pt x="14703" y="3914660"/>
                  </a:lnTo>
                  <a:lnTo>
                    <a:pt x="11787" y="3913469"/>
                  </a:lnTo>
                  <a:lnTo>
                    <a:pt x="1810" y="3901776"/>
                  </a:lnTo>
                  <a:lnTo>
                    <a:pt x="600" y="3898879"/>
                  </a:lnTo>
                  <a:lnTo>
                    <a:pt x="0" y="3895897"/>
                  </a:lnTo>
                  <a:lnTo>
                    <a:pt x="0" y="3892771"/>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4618429"/>
              <a:ext cx="5556250" cy="3773804"/>
            </a:xfrm>
            <a:custGeom>
              <a:avLst/>
              <a:gdLst/>
              <a:ahLst/>
              <a:cxnLst/>
              <a:rect l="l" t="t" r="r" b="b"/>
              <a:pathLst>
                <a:path w="5556250" h="3773804">
                  <a:moveTo>
                    <a:pt x="5555656" y="3773653"/>
                  </a:moveTo>
                  <a:lnTo>
                    <a:pt x="0" y="3773653"/>
                  </a:lnTo>
                  <a:lnTo>
                    <a:pt x="0" y="0"/>
                  </a:lnTo>
                  <a:lnTo>
                    <a:pt x="5555656" y="0"/>
                  </a:lnTo>
                  <a:lnTo>
                    <a:pt x="5555656" y="3773653"/>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24" y="3972970"/>
            <a:ext cx="5631815" cy="268160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如果想让创建好的</a:t>
            </a:r>
            <a:r>
              <a:rPr sz="950" spc="60" dirty="0">
                <a:solidFill>
                  <a:srgbClr val="333333"/>
                </a:solidFill>
                <a:latin typeface="Trebuchet MS"/>
                <a:cs typeface="Trebuchet MS"/>
              </a:rPr>
              <a:t>RAID</a:t>
            </a:r>
            <a:r>
              <a:rPr sz="950" spc="20" dirty="0">
                <a:solidFill>
                  <a:srgbClr val="333333"/>
                </a:solidFill>
                <a:latin typeface="微软雅黑"/>
                <a:cs typeface="微软雅黑"/>
              </a:rPr>
              <a:t>磁盘阵列组能够一直为我们服务，不会因每次的重启操作而取消，那么一定要记 </a:t>
            </a:r>
            <a:r>
              <a:rPr sz="950" spc="25" dirty="0">
                <a:solidFill>
                  <a:srgbClr val="333333"/>
                </a:solidFill>
                <a:latin typeface="微软雅黑"/>
                <a:cs typeface="微软雅黑"/>
              </a:rPr>
              <a:t>得将信息添加到</a:t>
            </a:r>
            <a:r>
              <a:rPr sz="950" spc="-15" dirty="0">
                <a:solidFill>
                  <a:srgbClr val="333333"/>
                </a:solidFill>
                <a:latin typeface="Trebuchet MS"/>
                <a:cs typeface="Trebuchet MS"/>
              </a:rPr>
              <a:t>/etc/fstab</a:t>
            </a:r>
            <a:r>
              <a:rPr sz="950" spc="25" dirty="0">
                <a:solidFill>
                  <a:srgbClr val="333333"/>
                </a:solidFill>
                <a:latin typeface="微软雅黑"/>
                <a:cs typeface="微软雅黑"/>
              </a:rPr>
              <a:t>文件中，这样每次重启后还都是有效的。</a:t>
            </a:r>
            <a:endParaRPr sz="950">
              <a:latin typeface="微软雅黑"/>
              <a:cs typeface="微软雅黑"/>
            </a:endParaRPr>
          </a:p>
          <a:p>
            <a:pPr>
              <a:lnSpc>
                <a:spcPct val="100000"/>
              </a:lnSpc>
              <a:spcBef>
                <a:spcPts val="45"/>
              </a:spcBef>
            </a:pPr>
            <a:endParaRPr sz="900">
              <a:latin typeface="微软雅黑"/>
              <a:cs typeface="微软雅黑"/>
            </a:endParaRPr>
          </a:p>
          <a:p>
            <a:pPr marL="136525" marR="516255">
              <a:lnSpc>
                <a:spcPct val="132400"/>
              </a:lnSpc>
            </a:pPr>
            <a:r>
              <a:rPr sz="850" spc="15" dirty="0">
                <a:solidFill>
                  <a:srgbClr val="333333"/>
                </a:solidFill>
                <a:latin typeface="Lucida Console"/>
                <a:cs typeface="Lucida Console"/>
              </a:rPr>
              <a:t>[root@linuxprobe ~]# echo "/dev/md0</a:t>
            </a:r>
            <a:r>
              <a:rPr sz="850" spc="20" dirty="0">
                <a:solidFill>
                  <a:srgbClr val="333333"/>
                </a:solidFill>
                <a:latin typeface="Lucida Console"/>
                <a:cs typeface="Lucida Console"/>
              </a:rPr>
              <a:t> </a:t>
            </a:r>
            <a:r>
              <a:rPr sz="850" spc="15" dirty="0">
                <a:solidFill>
                  <a:srgbClr val="333333"/>
                </a:solidFill>
                <a:latin typeface="Lucida Console"/>
                <a:cs typeface="Lucida Console"/>
              </a:rPr>
              <a:t>/RAID ext4 defaults 0</a:t>
            </a:r>
            <a:r>
              <a:rPr sz="850" spc="20" dirty="0">
                <a:solidFill>
                  <a:srgbClr val="333333"/>
                </a:solidFill>
                <a:latin typeface="Lucida Console"/>
                <a:cs typeface="Lucida Console"/>
              </a:rPr>
              <a:t> </a:t>
            </a:r>
            <a:r>
              <a:rPr sz="850" spc="15" dirty="0">
                <a:solidFill>
                  <a:srgbClr val="333333"/>
                </a:solidFill>
                <a:latin typeface="Lucida Console"/>
                <a:cs typeface="Lucida Console"/>
              </a:rPr>
              <a:t>0" &gt;&gt; /etc/fstab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cat /etc/fstab</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15" dirty="0">
                <a:solidFill>
                  <a:srgbClr val="333333"/>
                </a:solidFill>
                <a:latin typeface="Lucida Console"/>
                <a:cs typeface="Lucida Console"/>
              </a:rPr>
              <a:t>/etc/fstab</a:t>
            </a:r>
            <a:endParaRPr sz="850">
              <a:latin typeface="Lucida Console"/>
              <a:cs typeface="Lucida Console"/>
            </a:endParaRPr>
          </a:p>
          <a:p>
            <a:pPr marL="136525" marR="2195830">
              <a:lnSpc>
                <a:spcPct val="132400"/>
              </a:lnSpc>
            </a:pP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Created</a:t>
            </a:r>
            <a:r>
              <a:rPr sz="850" spc="10" dirty="0">
                <a:solidFill>
                  <a:srgbClr val="333333"/>
                </a:solidFill>
                <a:latin typeface="Lucida Console"/>
                <a:cs typeface="Lucida Console"/>
              </a:rPr>
              <a:t> </a:t>
            </a:r>
            <a:r>
              <a:rPr sz="850" spc="15" dirty="0">
                <a:solidFill>
                  <a:srgbClr val="333333"/>
                </a:solidFill>
                <a:latin typeface="Lucida Console"/>
                <a:cs typeface="Lucida Console"/>
              </a:rPr>
              <a:t>by anaconda</a:t>
            </a:r>
            <a:r>
              <a:rPr sz="850" spc="10" dirty="0">
                <a:solidFill>
                  <a:srgbClr val="333333"/>
                </a:solidFill>
                <a:latin typeface="Lucida Console"/>
                <a:cs typeface="Lucida Console"/>
              </a:rPr>
              <a:t> </a:t>
            </a:r>
            <a:r>
              <a:rPr sz="850" spc="15" dirty="0">
                <a:solidFill>
                  <a:srgbClr val="333333"/>
                </a:solidFill>
                <a:latin typeface="Lucida Console"/>
                <a:cs typeface="Lucida Console"/>
              </a:rPr>
              <a:t>on</a:t>
            </a:r>
            <a:r>
              <a:rPr sz="850" spc="10" dirty="0">
                <a:solidFill>
                  <a:srgbClr val="333333"/>
                </a:solidFill>
                <a:latin typeface="Lucida Console"/>
                <a:cs typeface="Lucida Console"/>
              </a:rPr>
              <a:t> </a:t>
            </a:r>
            <a:r>
              <a:rPr sz="850" spc="15" dirty="0">
                <a:solidFill>
                  <a:srgbClr val="333333"/>
                </a:solidFill>
                <a:latin typeface="Lucida Console"/>
                <a:cs typeface="Lucida Console"/>
              </a:rPr>
              <a:t>Tue Jul</a:t>
            </a:r>
            <a:r>
              <a:rPr sz="850" spc="10" dirty="0">
                <a:solidFill>
                  <a:srgbClr val="333333"/>
                </a:solidFill>
                <a:latin typeface="Lucida Console"/>
                <a:cs typeface="Lucida Console"/>
              </a:rPr>
              <a:t> </a:t>
            </a:r>
            <a:r>
              <a:rPr sz="850" spc="15" dirty="0">
                <a:solidFill>
                  <a:srgbClr val="333333"/>
                </a:solidFill>
                <a:latin typeface="Lucida Console"/>
                <a:cs typeface="Lucida Console"/>
              </a:rPr>
              <a:t>21</a:t>
            </a:r>
            <a:r>
              <a:rPr sz="850" spc="10" dirty="0">
                <a:solidFill>
                  <a:srgbClr val="333333"/>
                </a:solidFill>
                <a:latin typeface="Lucida Console"/>
                <a:cs typeface="Lucida Console"/>
              </a:rPr>
              <a:t> </a:t>
            </a:r>
            <a:r>
              <a:rPr sz="850" spc="15" dirty="0">
                <a:solidFill>
                  <a:srgbClr val="333333"/>
                </a:solidFill>
                <a:latin typeface="Lucida Console"/>
                <a:cs typeface="Lucida Console"/>
              </a:rPr>
              <a:t>05:03:40 2020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a:lnSpc>
                <a:spcPct val="100000"/>
              </a:lnSpc>
              <a:spcBef>
                <a:spcPts val="334"/>
              </a:spcBef>
            </a:pPr>
            <a:r>
              <a:rPr sz="850" spc="15" dirty="0">
                <a:solidFill>
                  <a:srgbClr val="333333"/>
                </a:solidFill>
                <a:latin typeface="Lucida Console"/>
                <a:cs typeface="Lucida Console"/>
              </a:rPr>
              <a:t># Accessible filesystems,</a:t>
            </a:r>
            <a:r>
              <a:rPr sz="850" spc="20" dirty="0">
                <a:solidFill>
                  <a:srgbClr val="333333"/>
                </a:solidFill>
                <a:latin typeface="Lucida Console"/>
                <a:cs typeface="Lucida Console"/>
              </a:rPr>
              <a:t> </a:t>
            </a:r>
            <a:r>
              <a:rPr sz="850" spc="15" dirty="0">
                <a:solidFill>
                  <a:srgbClr val="333333"/>
                </a:solidFill>
                <a:latin typeface="Lucida Console"/>
                <a:cs typeface="Lucida Console"/>
              </a:rPr>
              <a:t>by reference,</a:t>
            </a:r>
            <a:r>
              <a:rPr sz="850" spc="20" dirty="0">
                <a:solidFill>
                  <a:srgbClr val="333333"/>
                </a:solidFill>
                <a:latin typeface="Lucida Console"/>
                <a:cs typeface="Lucida Console"/>
              </a:rPr>
              <a:t> </a:t>
            </a:r>
            <a:r>
              <a:rPr sz="850" spc="15" dirty="0">
                <a:solidFill>
                  <a:srgbClr val="333333"/>
                </a:solidFill>
                <a:latin typeface="Lucida Console"/>
                <a:cs typeface="Lucida Console"/>
              </a:rPr>
              <a:t>are maintained under</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'/dev/disk/'.</a:t>
            </a:r>
            <a:endParaRPr sz="850">
              <a:latin typeface="Lucida Console"/>
              <a:cs typeface="Lucida Console"/>
            </a:endParaRPr>
          </a:p>
          <a:p>
            <a:pPr marL="136525" marR="382270">
              <a:lnSpc>
                <a:spcPct val="132400"/>
              </a:lnSpc>
            </a:pPr>
            <a:r>
              <a:rPr sz="850" spc="15" dirty="0">
                <a:solidFill>
                  <a:srgbClr val="333333"/>
                </a:solidFill>
                <a:latin typeface="Lucida Console"/>
                <a:cs typeface="Lucida Console"/>
              </a:rPr>
              <a:t># See man pages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fstab(5), findfs(8), mount(8)</a:t>
            </a:r>
            <a:r>
              <a:rPr sz="850" spc="20" dirty="0">
                <a:solidFill>
                  <a:srgbClr val="333333"/>
                </a:solidFill>
                <a:latin typeface="Lucida Console"/>
                <a:cs typeface="Lucida Console"/>
              </a:rPr>
              <a:t> </a:t>
            </a:r>
            <a:r>
              <a:rPr sz="850" spc="15" dirty="0">
                <a:solidFill>
                  <a:srgbClr val="333333"/>
                </a:solidFill>
                <a:latin typeface="Lucida Console"/>
                <a:cs typeface="Lucida Console"/>
              </a:rPr>
              <a:t>and/or blkid(8) for more</a:t>
            </a:r>
            <a:r>
              <a:rPr sz="850" spc="20" dirty="0">
                <a:solidFill>
                  <a:srgbClr val="333333"/>
                </a:solidFill>
                <a:latin typeface="Lucida Console"/>
                <a:cs typeface="Lucida Console"/>
              </a:rPr>
              <a:t> </a:t>
            </a:r>
            <a:r>
              <a:rPr sz="850" spc="15" dirty="0">
                <a:solidFill>
                  <a:srgbClr val="333333"/>
                </a:solidFill>
                <a:latin typeface="Lucida Console"/>
                <a:cs typeface="Lucida Console"/>
              </a:rPr>
              <a:t>info.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marR="516255">
              <a:lnSpc>
                <a:spcPct val="132400"/>
              </a:lnSpc>
            </a:pPr>
            <a:r>
              <a:rPr sz="850" spc="15" dirty="0">
                <a:solidFill>
                  <a:srgbClr val="333333"/>
                </a:solidFill>
                <a:latin typeface="Lucida Console"/>
                <a:cs typeface="Lucida Console"/>
              </a:rPr>
              <a:t># After editing this</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 run 'systemctl daemon-reload'</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update systemd </a:t>
            </a:r>
            <a:r>
              <a:rPr sz="850" spc="-495"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units generated from this</a:t>
            </a:r>
            <a:r>
              <a:rPr sz="850" spc="10" dirty="0">
                <a:solidFill>
                  <a:srgbClr val="333333"/>
                </a:solidFill>
                <a:latin typeface="Lucida Console"/>
                <a:cs typeface="Lucida Console"/>
              </a:rPr>
              <a:t> </a:t>
            </a:r>
            <a:r>
              <a:rPr sz="850" spc="15" dirty="0">
                <a:solidFill>
                  <a:srgbClr val="333333"/>
                </a:solidFill>
                <a:latin typeface="Lucida Console"/>
                <a:cs typeface="Lucida Console"/>
              </a:rPr>
              <a:t>file.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endParaRPr sz="850">
              <a:latin typeface="Lucida Console"/>
              <a:cs typeface="Lucida Console"/>
            </a:endParaRPr>
          </a:p>
        </p:txBody>
      </p:sp>
      <p:sp>
        <p:nvSpPr>
          <p:cNvPr id="11" name="object 11"/>
          <p:cNvSpPr txBox="1"/>
          <p:nvPr/>
        </p:nvSpPr>
        <p:spPr>
          <a:xfrm>
            <a:off x="921024" y="8598551"/>
            <a:ext cx="5682615" cy="1718310"/>
          </a:xfrm>
          <a:prstGeom prst="rect">
            <a:avLst/>
          </a:prstGeom>
        </p:spPr>
        <p:txBody>
          <a:bodyPr vert="horz" wrap="square" lIns="0" tIns="15875" rIns="0" bIns="0" rtlCol="0">
            <a:spAutoFit/>
          </a:bodyPr>
          <a:lstStyle/>
          <a:p>
            <a:pPr marL="38100">
              <a:lnSpc>
                <a:spcPct val="100000"/>
              </a:lnSpc>
              <a:spcBef>
                <a:spcPts val="125"/>
              </a:spcBef>
            </a:pPr>
            <a:r>
              <a:rPr sz="950" b="1" spc="-30" dirty="0">
                <a:solidFill>
                  <a:srgbClr val="777777"/>
                </a:solidFill>
                <a:latin typeface="Trebuchet MS"/>
                <a:cs typeface="Trebuchet MS"/>
              </a:rPr>
              <a:t>7.1.2</a:t>
            </a:r>
            <a:r>
              <a:rPr sz="950" b="1" spc="-35" dirty="0">
                <a:solidFill>
                  <a:srgbClr val="777777"/>
                </a:solidFill>
                <a:latin typeface="Trebuchet MS"/>
                <a:cs typeface="Trebuchet MS"/>
              </a:rPr>
              <a:t> </a:t>
            </a:r>
            <a:r>
              <a:rPr sz="950" b="1" spc="25" dirty="0">
                <a:solidFill>
                  <a:srgbClr val="777777"/>
                </a:solidFill>
                <a:latin typeface="微软雅黑"/>
                <a:cs typeface="微软雅黑"/>
              </a:rPr>
              <a:t>损坏磁盘阵列及修复</a:t>
            </a:r>
            <a:endParaRPr sz="950">
              <a:latin typeface="微软雅黑"/>
              <a:cs typeface="微软雅黑"/>
            </a:endParaRPr>
          </a:p>
          <a:p>
            <a:pPr marL="38100" marR="30480">
              <a:lnSpc>
                <a:spcPct val="131600"/>
              </a:lnSpc>
              <a:spcBef>
                <a:spcPts val="900"/>
              </a:spcBef>
            </a:pPr>
            <a:r>
              <a:rPr sz="950" spc="25" dirty="0">
                <a:solidFill>
                  <a:srgbClr val="333333"/>
                </a:solidFill>
                <a:latin typeface="微软雅黑"/>
                <a:cs typeface="微软雅黑"/>
              </a:rPr>
              <a:t>咱们在生产环境中部署</a:t>
            </a:r>
            <a:r>
              <a:rPr sz="950" spc="60" dirty="0">
                <a:solidFill>
                  <a:srgbClr val="333333"/>
                </a:solidFill>
                <a:latin typeface="Trebuchet MS"/>
                <a:cs typeface="Trebuchet MS"/>
              </a:rPr>
              <a:t>RAID</a:t>
            </a:r>
            <a:r>
              <a:rPr sz="950" spc="-60"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磁盘阵列组目的就是为了提高存储设备的</a:t>
            </a:r>
            <a:r>
              <a:rPr sz="950" spc="60" dirty="0">
                <a:solidFill>
                  <a:srgbClr val="333333"/>
                </a:solidFill>
                <a:latin typeface="Trebuchet MS"/>
                <a:cs typeface="Trebuchet MS"/>
              </a:rPr>
              <a:t>IO</a:t>
            </a:r>
            <a:r>
              <a:rPr sz="950" spc="25" dirty="0">
                <a:solidFill>
                  <a:srgbClr val="333333"/>
                </a:solidFill>
                <a:latin typeface="微软雅黑"/>
                <a:cs typeface="微软雅黑"/>
              </a:rPr>
              <a:t>读写速度及数据的安全性， </a:t>
            </a:r>
            <a:r>
              <a:rPr sz="950" spc="30" dirty="0">
                <a:solidFill>
                  <a:srgbClr val="333333"/>
                </a:solidFill>
                <a:latin typeface="微软雅黑"/>
                <a:cs typeface="微软雅黑"/>
              </a:rPr>
              <a:t> </a:t>
            </a:r>
            <a:r>
              <a:rPr sz="950" spc="25" dirty="0">
                <a:solidFill>
                  <a:srgbClr val="333333"/>
                </a:solidFill>
                <a:latin typeface="微软雅黑"/>
                <a:cs typeface="微软雅黑"/>
              </a:rPr>
              <a:t>但因为这次是在本机电脑上模拟出来的硬盘设备所以对于读写速度的改善可能并不直观，因此决定给同 学们讲解下</a:t>
            </a:r>
            <a:r>
              <a:rPr sz="950" spc="60" dirty="0">
                <a:solidFill>
                  <a:srgbClr val="333333"/>
                </a:solidFill>
                <a:latin typeface="Trebuchet MS"/>
                <a:cs typeface="Trebuchet MS"/>
              </a:rPr>
              <a:t>RAID</a:t>
            </a:r>
            <a:r>
              <a:rPr sz="950" spc="20" dirty="0">
                <a:solidFill>
                  <a:srgbClr val="333333"/>
                </a:solidFill>
                <a:latin typeface="微软雅黑"/>
                <a:cs typeface="微软雅黑"/>
              </a:rPr>
              <a:t>磁盘阵列组损坏后的处理方法，这样以后步入了运维岗位后不会因为突发事件而手忙脚 </a:t>
            </a:r>
            <a:r>
              <a:rPr sz="950" spc="25" dirty="0">
                <a:solidFill>
                  <a:srgbClr val="333333"/>
                </a:solidFill>
                <a:latin typeface="微软雅黑"/>
                <a:cs typeface="微软雅黑"/>
              </a:rPr>
              <a:t>乱。首先确认有一块物理硬盘设备出现损坏不能再继续正常使用后，应该使用</a:t>
            </a:r>
            <a:r>
              <a:rPr sz="950" spc="80" dirty="0">
                <a:solidFill>
                  <a:srgbClr val="333333"/>
                </a:solidFill>
                <a:latin typeface="Trebuchet MS"/>
                <a:cs typeface="Trebuchet MS"/>
              </a:rPr>
              <a:t>mdadm</a:t>
            </a:r>
            <a:r>
              <a:rPr sz="950" spc="25" dirty="0">
                <a:solidFill>
                  <a:srgbClr val="333333"/>
                </a:solidFill>
                <a:latin typeface="微软雅黑"/>
                <a:cs typeface="微软雅黑"/>
              </a:rPr>
              <a:t>命令来予以移除 之后查看下</a:t>
            </a:r>
            <a:r>
              <a:rPr sz="950" spc="60" dirty="0">
                <a:solidFill>
                  <a:srgbClr val="333333"/>
                </a:solidFill>
                <a:latin typeface="Trebuchet MS"/>
                <a:cs typeface="Trebuchet MS"/>
              </a:rPr>
              <a:t>RAID</a:t>
            </a:r>
            <a:r>
              <a:rPr sz="950" spc="25" dirty="0">
                <a:solidFill>
                  <a:srgbClr val="333333"/>
                </a:solidFill>
                <a:latin typeface="微软雅黑"/>
                <a:cs typeface="微软雅黑"/>
              </a:rPr>
              <a:t>磁盘阵列组的状态已经被改变。</a:t>
            </a:r>
            <a:endParaRPr sz="950">
              <a:latin typeface="微软雅黑"/>
              <a:cs typeface="微软雅黑"/>
            </a:endParaRPr>
          </a:p>
          <a:p>
            <a:pPr marL="38100" marR="106680">
              <a:lnSpc>
                <a:spcPct val="131600"/>
              </a:lnSpc>
              <a:spcBef>
                <a:spcPts val="750"/>
              </a:spcBef>
            </a:pPr>
            <a:r>
              <a:rPr sz="950" spc="25" dirty="0">
                <a:solidFill>
                  <a:srgbClr val="333333"/>
                </a:solidFill>
                <a:latin typeface="微软雅黑"/>
                <a:cs typeface="微软雅黑"/>
              </a:rPr>
              <a:t>在确认有一块物理硬盘设备出现损坏而不能继续正常使用后，应该使用</a:t>
            </a:r>
            <a:r>
              <a:rPr sz="950" spc="80" dirty="0">
                <a:solidFill>
                  <a:srgbClr val="333333"/>
                </a:solidFill>
                <a:latin typeface="Trebuchet MS"/>
                <a:cs typeface="Trebuchet MS"/>
              </a:rPr>
              <a:t>mdadm</a:t>
            </a:r>
            <a:r>
              <a:rPr sz="950" spc="20" dirty="0">
                <a:solidFill>
                  <a:srgbClr val="333333"/>
                </a:solidFill>
                <a:latin typeface="微软雅黑"/>
                <a:cs typeface="微软雅黑"/>
              </a:rPr>
              <a:t>命令将其移除，然后查 </a:t>
            </a:r>
            <a:r>
              <a:rPr sz="950" spc="25" dirty="0">
                <a:solidFill>
                  <a:srgbClr val="333333"/>
                </a:solidFill>
                <a:latin typeface="微软雅黑"/>
                <a:cs typeface="微软雅黑"/>
              </a:rPr>
              <a:t>看</a:t>
            </a:r>
            <a:r>
              <a:rPr sz="950" spc="60" dirty="0">
                <a:solidFill>
                  <a:srgbClr val="333333"/>
                </a:solidFill>
                <a:latin typeface="Trebuchet MS"/>
                <a:cs typeface="Trebuchet MS"/>
              </a:rPr>
              <a:t>RAID</a:t>
            </a:r>
            <a:r>
              <a:rPr sz="950" spc="25" dirty="0">
                <a:solidFill>
                  <a:srgbClr val="333333"/>
                </a:solidFill>
                <a:latin typeface="微软雅黑"/>
                <a:cs typeface="微软雅黑"/>
              </a:rPr>
              <a:t>磁盘阵列的状态，可以发现状态已经改变</a:t>
            </a:r>
            <a:r>
              <a:rPr sz="950" spc="165" dirty="0">
                <a:solidFill>
                  <a:srgbClr val="333333"/>
                </a:solidFill>
                <a:latin typeface="微软雅黑"/>
                <a:cs typeface="微软雅黑"/>
              </a:rPr>
              <a:t>。</a:t>
            </a:r>
            <a:r>
              <a:rPr sz="1200" baseline="-31250" dirty="0">
                <a:latin typeface="小哥哥网恋吗"/>
                <a:cs typeface="小哥哥网恋吗"/>
              </a:rPr>
              <a:t>65</a:t>
            </a:r>
            <a:endParaRPr sz="1200" baseline="-31250">
              <a:latin typeface="小哥哥网恋吗"/>
              <a:cs typeface="小哥哥网恋吗"/>
            </a:endParaRPr>
          </a:p>
        </p:txBody>
      </p:sp>
      <p:graphicFrame>
        <p:nvGraphicFramePr>
          <p:cNvPr id="12" name="object 12"/>
          <p:cNvGraphicFramePr>
            <a:graphicFrameLocks noGrp="1"/>
          </p:cNvGraphicFramePr>
          <p:nvPr/>
        </p:nvGraphicFramePr>
        <p:xfrm>
          <a:off x="1051256" y="6703019"/>
          <a:ext cx="4698999" cy="1653540"/>
        </p:xfrm>
        <a:graphic>
          <a:graphicData uri="http://schemas.openxmlformats.org/drawingml/2006/table">
            <a:tbl>
              <a:tblPr firstRow="1" bandRow="1">
                <a:tableStyleId>{2D5ABB26-0587-4C30-8999-92F81FD0307C}</a:tableStyleId>
              </a:tblPr>
              <a:tblGrid>
                <a:gridCol w="2886710">
                  <a:extLst>
                    <a:ext uri="{9D8B030D-6E8A-4147-A177-3AD203B41FA5}">
                      <a16:colId xmlns:a16="http://schemas.microsoft.com/office/drawing/2014/main" val="20000"/>
                    </a:ext>
                  </a:extLst>
                </a:gridCol>
                <a:gridCol w="1108710">
                  <a:extLst>
                    <a:ext uri="{9D8B030D-6E8A-4147-A177-3AD203B41FA5}">
                      <a16:colId xmlns:a16="http://schemas.microsoft.com/office/drawing/2014/main" val="20001"/>
                    </a:ext>
                  </a:extLst>
                </a:gridCol>
                <a:gridCol w="703579">
                  <a:extLst>
                    <a:ext uri="{9D8B030D-6E8A-4147-A177-3AD203B41FA5}">
                      <a16:colId xmlns:a16="http://schemas.microsoft.com/office/drawing/2014/main" val="20002"/>
                    </a:ext>
                  </a:extLst>
                </a:gridCol>
              </a:tblGrid>
              <a:tr h="312420">
                <a:tc>
                  <a:txBody>
                    <a:bodyPr/>
                    <a:lstStyle/>
                    <a:p>
                      <a:pPr marL="31750">
                        <a:lnSpc>
                          <a:spcPts val="865"/>
                        </a:lnSpc>
                      </a:pPr>
                      <a:r>
                        <a:rPr sz="850" spc="15" dirty="0">
                          <a:solidFill>
                            <a:srgbClr val="333333"/>
                          </a:solidFill>
                          <a:latin typeface="Lucida Console"/>
                          <a:cs typeface="Lucida Console"/>
                        </a:rPr>
                        <a:t>/dev/mapper/rhel-root</a:t>
                      </a:r>
                      <a:endParaRPr sz="850">
                        <a:latin typeface="Lucida Console"/>
                        <a:cs typeface="Lucida Console"/>
                      </a:endParaRPr>
                    </a:p>
                    <a:p>
                      <a:pPr marL="31750">
                        <a:lnSpc>
                          <a:spcPct val="100000"/>
                        </a:lnSpc>
                        <a:spcBef>
                          <a:spcPts val="330"/>
                        </a:spcBef>
                        <a:tabLst>
                          <a:tab pos="971550" algn="l"/>
                        </a:tabLst>
                      </a:pPr>
                      <a:r>
                        <a:rPr sz="850" spc="15" dirty="0">
                          <a:solidFill>
                            <a:srgbClr val="333333"/>
                          </a:solidFill>
                          <a:latin typeface="Lucida Console"/>
                          <a:cs typeface="Lucida Console"/>
                        </a:rPr>
                        <a:t>defaults	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txBody>
                  <a:tcPr marL="0" marR="0" marT="0" marB="0">
                    <a:solidFill>
                      <a:srgbClr val="F8F8F8"/>
                    </a:solidFill>
                  </a:tcPr>
                </a:tc>
                <a:tc>
                  <a:txBody>
                    <a:bodyPr/>
                    <a:lstStyle/>
                    <a:p>
                      <a:pPr marL="100330">
                        <a:lnSpc>
                          <a:spcPts val="865"/>
                        </a:lnSpc>
                      </a:pPr>
                      <a:r>
                        <a:rPr sz="850" dirty="0">
                          <a:solidFill>
                            <a:srgbClr val="333333"/>
                          </a:solidFill>
                          <a:latin typeface="Lucida Console"/>
                          <a:cs typeface="Lucida Console"/>
                        </a:rPr>
                        <a:t>/</a:t>
                      </a:r>
                      <a:endParaRPr sz="850">
                        <a:latin typeface="Lucida Console"/>
                        <a:cs typeface="Lucida Console"/>
                      </a:endParaRPr>
                    </a:p>
                  </a:txBody>
                  <a:tcPr marL="0" marR="0" marT="0" marB="0">
                    <a:solidFill>
                      <a:srgbClr val="F8F8F8"/>
                    </a:solidFill>
                  </a:tcPr>
                </a:tc>
                <a:tc>
                  <a:txBody>
                    <a:bodyPr/>
                    <a:lstStyle/>
                    <a:p>
                      <a:pPr marL="201295">
                        <a:lnSpc>
                          <a:spcPts val="865"/>
                        </a:lnSpc>
                      </a:pPr>
                      <a:r>
                        <a:rPr sz="850" spc="15" dirty="0">
                          <a:solidFill>
                            <a:srgbClr val="333333"/>
                          </a:solidFill>
                          <a:latin typeface="Lucida Console"/>
                          <a:cs typeface="Lucida Console"/>
                        </a:rPr>
                        <a:t>xfs</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80"/>
                        </a:spcBef>
                      </a:pPr>
                      <a:r>
                        <a:rPr sz="850" spc="15" dirty="0">
                          <a:solidFill>
                            <a:srgbClr val="333333"/>
                          </a:solidFill>
                          <a:latin typeface="Lucida Console"/>
                          <a:cs typeface="Lucida Console"/>
                        </a:rPr>
                        <a:t>UUID=2db66eb4-d9c1-4522-8fab-ac074cd3ea0b</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/boot</a:t>
                      </a:r>
                      <a:endParaRPr sz="850">
                        <a:latin typeface="Lucida Console"/>
                        <a:cs typeface="Lucida Console"/>
                      </a:endParaRPr>
                    </a:p>
                  </a:txBody>
                  <a:tcPr marL="0" marR="0" marT="10160" marB="0">
                    <a:solidFill>
                      <a:srgbClr val="F8F8F8"/>
                    </a:solidFill>
                  </a:tcPr>
                </a:tc>
                <a:tc>
                  <a:txBody>
                    <a:bodyPr/>
                    <a:lstStyle/>
                    <a:p>
                      <a:pPr marL="201295">
                        <a:lnSpc>
                          <a:spcPct val="100000"/>
                        </a:lnSpc>
                        <a:spcBef>
                          <a:spcPts val="80"/>
                        </a:spcBef>
                      </a:pPr>
                      <a:r>
                        <a:rPr sz="850" spc="15" dirty="0">
                          <a:solidFill>
                            <a:srgbClr val="333333"/>
                          </a:solidFill>
                          <a:latin typeface="Lucida Console"/>
                          <a:cs typeface="Lucida Console"/>
                        </a:rPr>
                        <a:t>xfs</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r h="171450">
                <a:tc>
                  <a:txBody>
                    <a:bodyPr/>
                    <a:lstStyle/>
                    <a:p>
                      <a:pPr marL="31750">
                        <a:lnSpc>
                          <a:spcPct val="100000"/>
                        </a:lnSpc>
                        <a:spcBef>
                          <a:spcPts val="80"/>
                        </a:spcBef>
                        <a:tabLst>
                          <a:tab pos="971550" algn="l"/>
                        </a:tabLst>
                      </a:pPr>
                      <a:r>
                        <a:rPr sz="850" spc="15" dirty="0">
                          <a:solidFill>
                            <a:srgbClr val="333333"/>
                          </a:solidFill>
                          <a:latin typeface="Lucida Console"/>
                          <a:cs typeface="Lucida Console"/>
                        </a:rPr>
                        <a:t>defaults	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2"/>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/dev/mapper/rhel-swap</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swap</a:t>
                      </a:r>
                      <a:endParaRPr sz="850">
                        <a:latin typeface="Lucida Console"/>
                        <a:cs typeface="Lucida Console"/>
                      </a:endParaRPr>
                    </a:p>
                  </a:txBody>
                  <a:tcPr marL="0" marR="0" marT="10160" marB="0">
                    <a:solidFill>
                      <a:srgbClr val="F8F8F8"/>
                    </a:solidFill>
                  </a:tcPr>
                </a:tc>
                <a:tc>
                  <a:txBody>
                    <a:bodyPr/>
                    <a:lstStyle/>
                    <a:p>
                      <a:pPr marL="201295">
                        <a:lnSpc>
                          <a:spcPct val="100000"/>
                        </a:lnSpc>
                        <a:spcBef>
                          <a:spcPts val="80"/>
                        </a:spcBef>
                      </a:pPr>
                      <a:r>
                        <a:rPr sz="850" spc="15" dirty="0">
                          <a:solidFill>
                            <a:srgbClr val="333333"/>
                          </a:solidFill>
                          <a:latin typeface="Lucida Console"/>
                          <a:cs typeface="Lucida Console"/>
                        </a:rPr>
                        <a:t>swap</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3"/>
                  </a:ext>
                </a:extLst>
              </a:tr>
              <a:tr h="171450">
                <a:tc>
                  <a:txBody>
                    <a:bodyPr/>
                    <a:lstStyle/>
                    <a:p>
                      <a:pPr marL="31750">
                        <a:lnSpc>
                          <a:spcPct val="100000"/>
                        </a:lnSpc>
                        <a:spcBef>
                          <a:spcPts val="80"/>
                        </a:spcBef>
                        <a:tabLst>
                          <a:tab pos="971550" algn="l"/>
                        </a:tabLst>
                      </a:pPr>
                      <a:r>
                        <a:rPr sz="850" spc="15" dirty="0">
                          <a:solidFill>
                            <a:srgbClr val="333333"/>
                          </a:solidFill>
                          <a:latin typeface="Lucida Console"/>
                          <a:cs typeface="Lucida Console"/>
                        </a:rPr>
                        <a:t>defaults	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4"/>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/dev/cdrom</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/media/cdrom</a:t>
                      </a:r>
                      <a:endParaRPr sz="850">
                        <a:latin typeface="Lucida Console"/>
                        <a:cs typeface="Lucida Console"/>
                      </a:endParaRPr>
                    </a:p>
                  </a:txBody>
                  <a:tcPr marL="0" marR="0" marT="10160" marB="0">
                    <a:solidFill>
                      <a:srgbClr val="F8F8F8"/>
                    </a:solidFill>
                  </a:tcPr>
                </a:tc>
                <a:tc>
                  <a:txBody>
                    <a:bodyPr/>
                    <a:lstStyle/>
                    <a:p>
                      <a:pPr marL="201295">
                        <a:lnSpc>
                          <a:spcPct val="100000"/>
                        </a:lnSpc>
                        <a:spcBef>
                          <a:spcPts val="80"/>
                        </a:spcBef>
                      </a:pPr>
                      <a:r>
                        <a:rPr sz="850" spc="15" dirty="0">
                          <a:solidFill>
                            <a:srgbClr val="333333"/>
                          </a:solidFill>
                          <a:latin typeface="Lucida Console"/>
                          <a:cs typeface="Lucida Console"/>
                        </a:rPr>
                        <a:t>iso9660</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5"/>
                  </a:ext>
                </a:extLst>
              </a:tr>
              <a:tr h="171450">
                <a:tc>
                  <a:txBody>
                    <a:bodyPr/>
                    <a:lstStyle/>
                    <a:p>
                      <a:pPr marL="31750">
                        <a:lnSpc>
                          <a:spcPct val="100000"/>
                        </a:lnSpc>
                        <a:spcBef>
                          <a:spcPts val="80"/>
                        </a:spcBef>
                        <a:tabLst>
                          <a:tab pos="971550" algn="l"/>
                        </a:tabLst>
                      </a:pPr>
                      <a:r>
                        <a:rPr sz="850" spc="15" dirty="0">
                          <a:solidFill>
                            <a:srgbClr val="333333"/>
                          </a:solidFill>
                          <a:latin typeface="Lucida Console"/>
                          <a:cs typeface="Lucida Console"/>
                        </a:rPr>
                        <a:t>defaults	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6"/>
                  </a:ext>
                </a:extLst>
              </a:tr>
              <a:tr h="171450">
                <a:tc>
                  <a:txBody>
                    <a:bodyPr/>
                    <a:lstStyle/>
                    <a:p>
                      <a:pPr marL="31750">
                        <a:lnSpc>
                          <a:spcPct val="100000"/>
                        </a:lnSpc>
                        <a:spcBef>
                          <a:spcPts val="80"/>
                        </a:spcBef>
                      </a:pPr>
                      <a:r>
                        <a:rPr sz="850" spc="15" dirty="0">
                          <a:solidFill>
                            <a:srgbClr val="333333"/>
                          </a:solidFill>
                          <a:latin typeface="Lucida Console"/>
                          <a:cs typeface="Lucida Console"/>
                        </a:rPr>
                        <a:t>/dev/md0</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/RAID</a:t>
                      </a:r>
                      <a:endParaRPr sz="850">
                        <a:latin typeface="Lucida Console"/>
                        <a:cs typeface="Lucida Console"/>
                      </a:endParaRPr>
                    </a:p>
                  </a:txBody>
                  <a:tcPr marL="0" marR="0" marT="10160" marB="0">
                    <a:solidFill>
                      <a:srgbClr val="F8F8F8"/>
                    </a:solidFill>
                  </a:tcPr>
                </a:tc>
                <a:tc>
                  <a:txBody>
                    <a:bodyPr/>
                    <a:lstStyle/>
                    <a:p>
                      <a:pPr marL="201295">
                        <a:lnSpc>
                          <a:spcPct val="100000"/>
                        </a:lnSpc>
                        <a:spcBef>
                          <a:spcPts val="80"/>
                        </a:spcBef>
                      </a:pPr>
                      <a:r>
                        <a:rPr sz="850" spc="15" dirty="0">
                          <a:solidFill>
                            <a:srgbClr val="333333"/>
                          </a:solidFill>
                          <a:latin typeface="Lucida Console"/>
                          <a:cs typeface="Lucida Console"/>
                        </a:rPr>
                        <a:t>ext4</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7"/>
                  </a:ext>
                </a:extLst>
              </a:tr>
              <a:tr h="140970">
                <a:tc>
                  <a:txBody>
                    <a:bodyPr/>
                    <a:lstStyle/>
                    <a:p>
                      <a:pPr marL="31750">
                        <a:lnSpc>
                          <a:spcPts val="935"/>
                        </a:lnSpc>
                        <a:spcBef>
                          <a:spcPts val="80"/>
                        </a:spcBef>
                        <a:tabLst>
                          <a:tab pos="971550" algn="l"/>
                        </a:tabLst>
                      </a:pPr>
                      <a:r>
                        <a:rPr sz="850" spc="15" dirty="0">
                          <a:solidFill>
                            <a:srgbClr val="333333"/>
                          </a:solidFill>
                          <a:latin typeface="Lucida Console"/>
                          <a:cs typeface="Lucida Console"/>
                        </a:rPr>
                        <a:t>defaults	0</a:t>
                      </a:r>
                      <a:r>
                        <a:rPr sz="850" spc="-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8"/>
                  </a:ext>
                </a:extLst>
              </a:tr>
            </a:tbl>
          </a:graphicData>
        </a:graphic>
      </p:graphicFrame>
      <p:sp>
        <p:nvSpPr>
          <p:cNvPr id="13" name="object 13"/>
          <p:cNvSpPr txBox="1"/>
          <p:nvPr/>
        </p:nvSpPr>
        <p:spPr>
          <a:xfrm>
            <a:off x="6582838" y="331766"/>
            <a:ext cx="7175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小哥哥网恋吗"/>
                <a:cs typeface="小哥哥网恋吗"/>
              </a:rPr>
              <a:t>0</a:t>
            </a:r>
            <a:endParaRPr sz="800">
              <a:latin typeface="小哥哥网恋吗"/>
              <a:cs typeface="小哥哥网恋吗"/>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87"/>
            <a:ext cx="5651500" cy="6499225"/>
            <a:chOff x="959124" y="368287"/>
            <a:chExt cx="5651500" cy="6499225"/>
          </a:xfrm>
        </p:grpSpPr>
        <p:sp>
          <p:nvSpPr>
            <p:cNvPr id="3" name="object 3"/>
            <p:cNvSpPr/>
            <p:nvPr/>
          </p:nvSpPr>
          <p:spPr>
            <a:xfrm>
              <a:off x="963889" y="373051"/>
              <a:ext cx="5641975" cy="6489700"/>
            </a:xfrm>
            <a:custGeom>
              <a:avLst/>
              <a:gdLst/>
              <a:ahLst/>
              <a:cxnLst/>
              <a:rect l="l" t="t" r="r" b="b"/>
              <a:pathLst>
                <a:path w="5641975" h="6489700">
                  <a:moveTo>
                    <a:pt x="5620751" y="6489463"/>
                  </a:moveTo>
                  <a:lnTo>
                    <a:pt x="20659" y="6489463"/>
                  </a:lnTo>
                  <a:lnTo>
                    <a:pt x="17629" y="6488873"/>
                  </a:lnTo>
                  <a:lnTo>
                    <a:pt x="0" y="6468842"/>
                  </a:lnTo>
                  <a:lnTo>
                    <a:pt x="0" y="6465716"/>
                  </a:lnTo>
                  <a:lnTo>
                    <a:pt x="0" y="20621"/>
                  </a:lnTo>
                  <a:lnTo>
                    <a:pt x="20659" y="0"/>
                  </a:lnTo>
                  <a:lnTo>
                    <a:pt x="5620751" y="0"/>
                  </a:lnTo>
                  <a:lnTo>
                    <a:pt x="5641421" y="20621"/>
                  </a:lnTo>
                  <a:lnTo>
                    <a:pt x="5641421" y="6468842"/>
                  </a:lnTo>
                  <a:lnTo>
                    <a:pt x="5623791" y="6488873"/>
                  </a:lnTo>
                  <a:lnTo>
                    <a:pt x="5620751" y="6489463"/>
                  </a:lnTo>
                  <a:close/>
                </a:path>
              </a:pathLst>
            </a:custGeom>
            <a:solidFill>
              <a:srgbClr val="F8F8F8"/>
            </a:solidFill>
          </p:spPr>
          <p:txBody>
            <a:bodyPr wrap="square" lIns="0" tIns="0" rIns="0" bIns="0" rtlCol="0"/>
            <a:lstStyle/>
            <a:p>
              <a:endParaRPr/>
            </a:p>
          </p:txBody>
        </p:sp>
        <p:sp>
          <p:nvSpPr>
            <p:cNvPr id="4" name="object 4"/>
            <p:cNvSpPr/>
            <p:nvPr/>
          </p:nvSpPr>
          <p:spPr>
            <a:xfrm>
              <a:off x="963889" y="373051"/>
              <a:ext cx="5641975" cy="6489700"/>
            </a:xfrm>
            <a:custGeom>
              <a:avLst/>
              <a:gdLst/>
              <a:ahLst/>
              <a:cxnLst/>
              <a:rect l="l" t="t" r="r" b="b"/>
              <a:pathLst>
                <a:path w="5641975" h="6489700">
                  <a:moveTo>
                    <a:pt x="0" y="6465716"/>
                  </a:moveTo>
                  <a:lnTo>
                    <a:pt x="0" y="23823"/>
                  </a:lnTo>
                  <a:lnTo>
                    <a:pt x="0" y="20621"/>
                  </a:lnTo>
                  <a:lnTo>
                    <a:pt x="600" y="17572"/>
                  </a:lnTo>
                  <a:lnTo>
                    <a:pt x="20659" y="0"/>
                  </a:lnTo>
                  <a:lnTo>
                    <a:pt x="23823" y="0"/>
                  </a:lnTo>
                  <a:lnTo>
                    <a:pt x="5617597" y="0"/>
                  </a:lnTo>
                  <a:lnTo>
                    <a:pt x="5620751" y="0"/>
                  </a:lnTo>
                  <a:lnTo>
                    <a:pt x="5623791" y="600"/>
                  </a:lnTo>
                  <a:lnTo>
                    <a:pt x="5639610" y="14665"/>
                  </a:lnTo>
                  <a:lnTo>
                    <a:pt x="5640820" y="17572"/>
                  </a:lnTo>
                  <a:lnTo>
                    <a:pt x="5641421" y="20621"/>
                  </a:lnTo>
                  <a:lnTo>
                    <a:pt x="5641421" y="23823"/>
                  </a:lnTo>
                  <a:lnTo>
                    <a:pt x="5641421" y="6465716"/>
                  </a:lnTo>
                  <a:lnTo>
                    <a:pt x="5641421" y="6468842"/>
                  </a:lnTo>
                  <a:lnTo>
                    <a:pt x="5640820" y="6471824"/>
                  </a:lnTo>
                  <a:lnTo>
                    <a:pt x="5639610" y="6474721"/>
                  </a:lnTo>
                  <a:lnTo>
                    <a:pt x="5638400" y="6477628"/>
                  </a:lnTo>
                  <a:lnTo>
                    <a:pt x="5617597" y="6489540"/>
                  </a:lnTo>
                  <a:lnTo>
                    <a:pt x="23823" y="6489540"/>
                  </a:lnTo>
                  <a:lnTo>
                    <a:pt x="1810" y="6474721"/>
                  </a:lnTo>
                  <a:lnTo>
                    <a:pt x="600" y="6471824"/>
                  </a:lnTo>
                  <a:lnTo>
                    <a:pt x="0" y="6468842"/>
                  </a:lnTo>
                  <a:lnTo>
                    <a:pt x="0" y="646571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34"/>
              <a:ext cx="5556250" cy="6346825"/>
            </a:xfrm>
            <a:custGeom>
              <a:avLst/>
              <a:gdLst/>
              <a:ahLst/>
              <a:cxnLst/>
              <a:rect l="l" t="t" r="r" b="b"/>
              <a:pathLst>
                <a:path w="5556250" h="6346825">
                  <a:moveTo>
                    <a:pt x="5555656" y="6346598"/>
                  </a:moveTo>
                  <a:lnTo>
                    <a:pt x="0" y="6346598"/>
                  </a:lnTo>
                  <a:lnTo>
                    <a:pt x="0" y="0"/>
                  </a:lnTo>
                  <a:lnTo>
                    <a:pt x="5555656" y="0"/>
                  </a:lnTo>
                  <a:lnTo>
                    <a:pt x="5555656" y="634659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7343813"/>
            <a:ext cx="5651500" cy="495934"/>
            <a:chOff x="959124" y="7343813"/>
            <a:chExt cx="5651500" cy="495934"/>
          </a:xfrm>
        </p:grpSpPr>
        <p:sp>
          <p:nvSpPr>
            <p:cNvPr id="7" name="object 7"/>
            <p:cNvSpPr/>
            <p:nvPr/>
          </p:nvSpPr>
          <p:spPr>
            <a:xfrm>
              <a:off x="963889" y="7348578"/>
              <a:ext cx="5641975" cy="486409"/>
            </a:xfrm>
            <a:custGeom>
              <a:avLst/>
              <a:gdLst/>
              <a:ahLst/>
              <a:cxnLst/>
              <a:rect l="l" t="t" r="r" b="b"/>
              <a:pathLst>
                <a:path w="5641975" h="486409">
                  <a:moveTo>
                    <a:pt x="5620752" y="485924"/>
                  </a:moveTo>
                  <a:lnTo>
                    <a:pt x="20659" y="485924"/>
                  </a:lnTo>
                  <a:lnTo>
                    <a:pt x="17629" y="485333"/>
                  </a:lnTo>
                  <a:lnTo>
                    <a:pt x="0" y="465302"/>
                  </a:lnTo>
                  <a:lnTo>
                    <a:pt x="0" y="462177"/>
                  </a:lnTo>
                  <a:lnTo>
                    <a:pt x="0" y="20621"/>
                  </a:lnTo>
                  <a:lnTo>
                    <a:pt x="20659" y="0"/>
                  </a:lnTo>
                  <a:lnTo>
                    <a:pt x="5620752" y="0"/>
                  </a:lnTo>
                  <a:lnTo>
                    <a:pt x="5641421" y="20621"/>
                  </a:lnTo>
                  <a:lnTo>
                    <a:pt x="5641421" y="465302"/>
                  </a:lnTo>
                  <a:lnTo>
                    <a:pt x="5623792" y="485333"/>
                  </a:lnTo>
                  <a:lnTo>
                    <a:pt x="5620752" y="485924"/>
                  </a:lnTo>
                  <a:close/>
                </a:path>
              </a:pathLst>
            </a:custGeom>
            <a:solidFill>
              <a:srgbClr val="F8F8F8"/>
            </a:solidFill>
          </p:spPr>
          <p:txBody>
            <a:bodyPr wrap="square" lIns="0" tIns="0" rIns="0" bIns="0" rtlCol="0"/>
            <a:lstStyle/>
            <a:p>
              <a:endParaRPr/>
            </a:p>
          </p:txBody>
        </p:sp>
        <p:sp>
          <p:nvSpPr>
            <p:cNvPr id="8" name="object 8"/>
            <p:cNvSpPr/>
            <p:nvPr/>
          </p:nvSpPr>
          <p:spPr>
            <a:xfrm>
              <a:off x="963889" y="7348578"/>
              <a:ext cx="5641975" cy="486409"/>
            </a:xfrm>
            <a:custGeom>
              <a:avLst/>
              <a:gdLst/>
              <a:ahLst/>
              <a:cxnLst/>
              <a:rect l="l" t="t" r="r" b="b"/>
              <a:pathLst>
                <a:path w="5641975" h="486409">
                  <a:moveTo>
                    <a:pt x="0" y="462177"/>
                  </a:moveTo>
                  <a:lnTo>
                    <a:pt x="0" y="23823"/>
                  </a:lnTo>
                  <a:lnTo>
                    <a:pt x="0" y="20621"/>
                  </a:lnTo>
                  <a:lnTo>
                    <a:pt x="600" y="17572"/>
                  </a:lnTo>
                  <a:lnTo>
                    <a:pt x="1810" y="14665"/>
                  </a:lnTo>
                  <a:lnTo>
                    <a:pt x="3020" y="11759"/>
                  </a:lnTo>
                  <a:lnTo>
                    <a:pt x="4745" y="9157"/>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157"/>
                  </a:lnTo>
                  <a:lnTo>
                    <a:pt x="5638400" y="11759"/>
                  </a:lnTo>
                  <a:lnTo>
                    <a:pt x="5639610" y="14665"/>
                  </a:lnTo>
                  <a:lnTo>
                    <a:pt x="5640821" y="17572"/>
                  </a:lnTo>
                  <a:lnTo>
                    <a:pt x="5641421" y="20621"/>
                  </a:lnTo>
                  <a:lnTo>
                    <a:pt x="5641421" y="23823"/>
                  </a:lnTo>
                  <a:lnTo>
                    <a:pt x="5641421" y="462177"/>
                  </a:lnTo>
                  <a:lnTo>
                    <a:pt x="5641421" y="465302"/>
                  </a:lnTo>
                  <a:lnTo>
                    <a:pt x="5640821" y="468285"/>
                  </a:lnTo>
                  <a:lnTo>
                    <a:pt x="5639610" y="471182"/>
                  </a:lnTo>
                  <a:lnTo>
                    <a:pt x="5638400" y="474089"/>
                  </a:lnTo>
                  <a:lnTo>
                    <a:pt x="5617597" y="486000"/>
                  </a:lnTo>
                  <a:lnTo>
                    <a:pt x="23823" y="486000"/>
                  </a:lnTo>
                  <a:lnTo>
                    <a:pt x="20659" y="485924"/>
                  </a:lnTo>
                  <a:lnTo>
                    <a:pt x="17629" y="485333"/>
                  </a:lnTo>
                  <a:lnTo>
                    <a:pt x="14703" y="484066"/>
                  </a:lnTo>
                  <a:lnTo>
                    <a:pt x="11787" y="482875"/>
                  </a:lnTo>
                  <a:lnTo>
                    <a:pt x="1810" y="471182"/>
                  </a:lnTo>
                  <a:lnTo>
                    <a:pt x="600" y="468285"/>
                  </a:lnTo>
                  <a:lnTo>
                    <a:pt x="0" y="465302"/>
                  </a:lnTo>
                  <a:lnTo>
                    <a:pt x="0" y="46217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7429609"/>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0" name="object 10"/>
          <p:cNvSpPr txBox="1"/>
          <p:nvPr/>
        </p:nvSpPr>
        <p:spPr>
          <a:xfrm>
            <a:off x="946414" y="7016664"/>
            <a:ext cx="5633085" cy="219456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刚刚使用的</a:t>
            </a:r>
            <a:r>
              <a:rPr sz="950" spc="-30" dirty="0">
                <a:solidFill>
                  <a:srgbClr val="333333"/>
                </a:solidFill>
                <a:latin typeface="Trebuchet MS"/>
                <a:cs typeface="Trebuchet MS"/>
              </a:rPr>
              <a:t>-f</a:t>
            </a:r>
            <a:r>
              <a:rPr sz="950" spc="25" dirty="0">
                <a:solidFill>
                  <a:srgbClr val="333333"/>
                </a:solidFill>
                <a:latin typeface="微软雅黑"/>
                <a:cs typeface="微软雅黑"/>
              </a:rPr>
              <a:t>参数是让硬盘模拟损坏，为了能够彻底的将故障盘移除，还要再来一步操作：</a:t>
            </a:r>
            <a:endParaRPr sz="950">
              <a:latin typeface="微软雅黑"/>
              <a:cs typeface="微软雅黑"/>
            </a:endParaRPr>
          </a:p>
          <a:p>
            <a:pPr>
              <a:lnSpc>
                <a:spcPct val="100000"/>
              </a:lnSpc>
              <a:spcBef>
                <a:spcPts val="45"/>
              </a:spcBef>
            </a:pPr>
            <a:endParaRPr sz="900">
              <a:latin typeface="微软雅黑"/>
              <a:cs typeface="微软雅黑"/>
            </a:endParaRPr>
          </a:p>
          <a:p>
            <a:pPr marL="136525" marR="2331085">
              <a:lnSpc>
                <a:spcPct val="132400"/>
              </a:lnSpc>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/dev/md0</a:t>
            </a:r>
            <a:r>
              <a:rPr sz="850" spc="10" dirty="0">
                <a:solidFill>
                  <a:srgbClr val="333333"/>
                </a:solidFill>
                <a:latin typeface="Lucida Console"/>
                <a:cs typeface="Lucida Console"/>
              </a:rPr>
              <a:t> </a:t>
            </a:r>
            <a:r>
              <a:rPr sz="850" spc="15" dirty="0">
                <a:solidFill>
                  <a:srgbClr val="333333"/>
                </a:solidFill>
                <a:latin typeface="Lucida Console"/>
                <a:cs typeface="Lucida Console"/>
              </a:rPr>
              <a:t>-r</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/dev/sdb </a:t>
            </a:r>
            <a:r>
              <a:rPr sz="850" spc="-500"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10" dirty="0">
                <a:solidFill>
                  <a:srgbClr val="333333"/>
                </a:solidFill>
                <a:latin typeface="Lucida Console"/>
                <a:cs typeface="Lucida Console"/>
              </a:rPr>
              <a:t> </a:t>
            </a:r>
            <a:r>
              <a:rPr sz="850" spc="15" dirty="0">
                <a:solidFill>
                  <a:srgbClr val="333333"/>
                </a:solidFill>
                <a:latin typeface="Lucida Console"/>
                <a:cs typeface="Lucida Console"/>
              </a:rPr>
              <a:t>hot</a:t>
            </a:r>
            <a:r>
              <a:rPr sz="850" spc="10" dirty="0">
                <a:solidFill>
                  <a:srgbClr val="333333"/>
                </a:solidFill>
                <a:latin typeface="Lucida Console"/>
                <a:cs typeface="Lucida Console"/>
              </a:rPr>
              <a:t> </a:t>
            </a:r>
            <a:r>
              <a:rPr sz="850" spc="15" dirty="0">
                <a:solidFill>
                  <a:srgbClr val="333333"/>
                </a:solidFill>
                <a:latin typeface="Lucida Console"/>
                <a:cs typeface="Lucida Console"/>
              </a:rPr>
              <a:t>removed /dev/sdb</a:t>
            </a:r>
            <a:r>
              <a:rPr sz="850" spc="10" dirty="0">
                <a:solidFill>
                  <a:srgbClr val="333333"/>
                </a:solidFill>
                <a:latin typeface="Lucida Console"/>
                <a:cs typeface="Lucida Console"/>
              </a:rPr>
              <a:t> </a:t>
            </a:r>
            <a:r>
              <a:rPr sz="850" spc="15" dirty="0">
                <a:solidFill>
                  <a:srgbClr val="333333"/>
                </a:solidFill>
                <a:latin typeface="Lucida Console"/>
                <a:cs typeface="Lucida Console"/>
              </a:rPr>
              <a:t>from</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/dev/md0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spc="25" dirty="0">
                <a:solidFill>
                  <a:srgbClr val="333333"/>
                </a:solidFill>
                <a:latin typeface="微软雅黑"/>
                <a:cs typeface="微软雅黑"/>
              </a:rPr>
              <a:t>在</a:t>
            </a:r>
            <a:r>
              <a:rPr sz="950" spc="60" dirty="0">
                <a:solidFill>
                  <a:srgbClr val="333333"/>
                </a:solidFill>
                <a:latin typeface="Trebuchet MS"/>
                <a:cs typeface="Trebuchet MS"/>
              </a:rPr>
              <a:t>RAID</a:t>
            </a:r>
            <a:r>
              <a:rPr sz="950" spc="-4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级别的磁盘阵列中，当</a:t>
            </a:r>
            <a:r>
              <a:rPr sz="950" spc="60" dirty="0">
                <a:solidFill>
                  <a:srgbClr val="333333"/>
                </a:solidFill>
                <a:latin typeface="Trebuchet MS"/>
                <a:cs typeface="Trebuchet MS"/>
              </a:rPr>
              <a:t>RAID</a:t>
            </a:r>
            <a:r>
              <a:rPr sz="950" spc="-45"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磁盘阵列中存在一个故障盘时并不影响</a:t>
            </a:r>
            <a:r>
              <a:rPr sz="950" spc="60" dirty="0">
                <a:solidFill>
                  <a:srgbClr val="333333"/>
                </a:solidFill>
                <a:latin typeface="Trebuchet MS"/>
                <a:cs typeface="Trebuchet MS"/>
              </a:rPr>
              <a:t>RAID</a:t>
            </a:r>
            <a:r>
              <a:rPr sz="950" spc="-4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磁盘阵列的使 用。当购买了新的硬盘设备后再使用</a:t>
            </a:r>
            <a:r>
              <a:rPr sz="950" spc="80" dirty="0">
                <a:solidFill>
                  <a:srgbClr val="333333"/>
                </a:solidFill>
                <a:latin typeface="Trebuchet MS"/>
                <a:cs typeface="Trebuchet MS"/>
              </a:rPr>
              <a:t>mdadm</a:t>
            </a:r>
            <a:r>
              <a:rPr sz="950" spc="25" dirty="0">
                <a:solidFill>
                  <a:srgbClr val="333333"/>
                </a:solidFill>
                <a:latin typeface="微软雅黑"/>
                <a:cs typeface="微软雅黑"/>
              </a:rPr>
              <a:t>命令来予以替换即可，在此期间可以在</a:t>
            </a:r>
            <a:r>
              <a:rPr sz="950" spc="20" dirty="0">
                <a:solidFill>
                  <a:srgbClr val="333333"/>
                </a:solidFill>
                <a:latin typeface="Trebuchet MS"/>
                <a:cs typeface="Trebuchet MS"/>
              </a:rPr>
              <a:t>/RAID</a:t>
            </a:r>
            <a:r>
              <a:rPr sz="950" spc="25" dirty="0">
                <a:solidFill>
                  <a:srgbClr val="333333"/>
                </a:solidFill>
                <a:latin typeface="微软雅黑"/>
                <a:cs typeface="微软雅黑"/>
              </a:rPr>
              <a:t>目录中正常地 创建或删除文件。由于我们是在虚拟机中模拟硬盘，所以先重启系统，然后再把新的硬盘添加到</a:t>
            </a:r>
            <a:r>
              <a:rPr sz="950" spc="60" dirty="0">
                <a:solidFill>
                  <a:srgbClr val="333333"/>
                </a:solidFill>
                <a:latin typeface="Trebuchet MS"/>
                <a:cs typeface="Trebuchet MS"/>
              </a:rPr>
              <a:t>RAID</a:t>
            </a:r>
            <a:r>
              <a:rPr sz="950" spc="15" dirty="0">
                <a:solidFill>
                  <a:srgbClr val="333333"/>
                </a:solidFill>
                <a:latin typeface="微软雅黑"/>
                <a:cs typeface="微软雅黑"/>
              </a:rPr>
              <a:t>磁 </a:t>
            </a:r>
            <a:r>
              <a:rPr sz="950" spc="25" dirty="0">
                <a:solidFill>
                  <a:srgbClr val="333333"/>
                </a:solidFill>
                <a:latin typeface="微软雅黑"/>
                <a:cs typeface="微软雅黑"/>
              </a:rPr>
              <a:t>盘阵列中。</a:t>
            </a:r>
            <a:endParaRPr sz="950">
              <a:latin typeface="微软雅黑"/>
              <a:cs typeface="微软雅黑"/>
            </a:endParaRPr>
          </a:p>
          <a:p>
            <a:pPr marL="12700" marR="46990">
              <a:lnSpc>
                <a:spcPct val="131600"/>
              </a:lnSpc>
              <a:spcBef>
                <a:spcPts val="755"/>
              </a:spcBef>
            </a:pPr>
            <a:r>
              <a:rPr sz="950" spc="25" dirty="0">
                <a:solidFill>
                  <a:srgbClr val="333333"/>
                </a:solidFill>
                <a:latin typeface="微软雅黑"/>
                <a:cs typeface="微软雅黑"/>
              </a:rPr>
              <a:t>更换硬盘后再次使用</a:t>
            </a:r>
            <a:r>
              <a:rPr sz="950" dirty="0">
                <a:solidFill>
                  <a:srgbClr val="333333"/>
                </a:solidFill>
                <a:latin typeface="Trebuchet MS"/>
                <a:cs typeface="Trebuchet MS"/>
              </a:rPr>
              <a:t>-a</a:t>
            </a:r>
            <a:r>
              <a:rPr sz="950" spc="25" dirty="0">
                <a:solidFill>
                  <a:srgbClr val="333333"/>
                </a:solidFill>
                <a:latin typeface="微软雅黑"/>
                <a:cs typeface="微软雅黑"/>
              </a:rPr>
              <a:t>参数进行添加操作，默认会自动开始数据的同步工作，使用</a:t>
            </a:r>
            <a:r>
              <a:rPr sz="950" spc="45" dirty="0">
                <a:solidFill>
                  <a:srgbClr val="333333"/>
                </a:solidFill>
                <a:latin typeface="Trebuchet MS"/>
                <a:cs typeface="Trebuchet MS"/>
              </a:rPr>
              <a:t>-D</a:t>
            </a:r>
            <a:r>
              <a:rPr sz="950" spc="20" dirty="0">
                <a:solidFill>
                  <a:srgbClr val="333333"/>
                </a:solidFill>
                <a:latin typeface="微软雅黑"/>
                <a:cs typeface="微软雅黑"/>
              </a:rPr>
              <a:t>参数即可看到整个 </a:t>
            </a:r>
            <a:r>
              <a:rPr sz="950" spc="25" dirty="0">
                <a:solidFill>
                  <a:srgbClr val="333333"/>
                </a:solidFill>
                <a:latin typeface="微软雅黑"/>
                <a:cs typeface="微软雅黑"/>
              </a:rPr>
              <a:t>过程和百分比进度：</a:t>
            </a:r>
            <a:endParaRPr sz="950">
              <a:latin typeface="微软雅黑"/>
              <a:cs typeface="微软雅黑"/>
            </a:endParaRPr>
          </a:p>
        </p:txBody>
      </p:sp>
      <p:sp>
        <p:nvSpPr>
          <p:cNvPr id="21" name="object 21"/>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66</a:t>
            </a:fld>
            <a:endParaRPr spc="-5" dirty="0"/>
          </a:p>
        </p:txBody>
      </p:sp>
      <p:sp>
        <p:nvSpPr>
          <p:cNvPr id="11" name="object 11"/>
          <p:cNvSpPr txBox="1"/>
          <p:nvPr/>
        </p:nvSpPr>
        <p:spPr>
          <a:xfrm>
            <a:off x="1070306" y="406484"/>
            <a:ext cx="3384550" cy="2084070"/>
          </a:xfrm>
          <a:prstGeom prst="rect">
            <a:avLst/>
          </a:prstGeom>
        </p:spPr>
        <p:txBody>
          <a:bodyPr vert="horz" wrap="square" lIns="0" tIns="12065" rIns="0" bIns="0" rtlCol="0">
            <a:spAutoFit/>
          </a:bodyPr>
          <a:lstStyle/>
          <a:p>
            <a:pPr marL="12700" marR="206375">
              <a:lnSpc>
                <a:spcPct val="132400"/>
              </a:lnSpc>
              <a:spcBef>
                <a:spcPts val="95"/>
              </a:spcBef>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/dev/md0</a:t>
            </a:r>
            <a:r>
              <a:rPr sz="850" spc="10" dirty="0">
                <a:solidFill>
                  <a:srgbClr val="333333"/>
                </a:solidFill>
                <a:latin typeface="Lucida Console"/>
                <a:cs typeface="Lucida Console"/>
              </a:rPr>
              <a:t> </a:t>
            </a:r>
            <a:r>
              <a:rPr sz="850" spc="15" dirty="0">
                <a:solidFill>
                  <a:srgbClr val="333333"/>
                </a:solidFill>
                <a:latin typeface="Lucida Console"/>
                <a:cs typeface="Lucida Console"/>
              </a:rPr>
              <a:t>-f</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/dev/sdb </a:t>
            </a:r>
            <a:r>
              <a:rPr sz="850" spc="-500" dirty="0">
                <a:solidFill>
                  <a:srgbClr val="333333"/>
                </a:solidFill>
                <a:latin typeface="Lucida Console"/>
                <a:cs typeface="Lucida Console"/>
              </a:rPr>
              <a:t> </a:t>
            </a:r>
            <a:r>
              <a:rPr sz="850" spc="15" dirty="0">
                <a:solidFill>
                  <a:srgbClr val="333333"/>
                </a:solidFill>
                <a:latin typeface="Lucida Console"/>
                <a:cs typeface="Lucida Console"/>
              </a:rPr>
              <a:t>mdadm: set /dev/sdb faulty in /dev/md0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mdadm -D</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/dev/md0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/dev/md0:</a:t>
            </a:r>
            <a:endParaRPr sz="850">
              <a:latin typeface="Lucida Console"/>
              <a:cs typeface="Lucida Console"/>
            </a:endParaRPr>
          </a:p>
          <a:p>
            <a:pPr marL="751205">
              <a:lnSpc>
                <a:spcPct val="100000"/>
              </a:lnSpc>
              <a:spcBef>
                <a:spcPts val="330"/>
              </a:spcBef>
            </a:pPr>
            <a:r>
              <a:rPr sz="850" spc="15" dirty="0">
                <a:solidFill>
                  <a:srgbClr val="333333"/>
                </a:solidFill>
                <a:latin typeface="Lucida Console"/>
                <a:cs typeface="Lucida Console"/>
              </a:rPr>
              <a:t>Version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15" dirty="0">
                <a:solidFill>
                  <a:srgbClr val="333333"/>
                </a:solidFill>
                <a:latin typeface="Lucida Console"/>
                <a:cs typeface="Lucida Console"/>
              </a:rPr>
              <a:t>1.2</a:t>
            </a:r>
            <a:endParaRPr sz="850">
              <a:latin typeface="Lucida Console"/>
              <a:cs typeface="Lucida Console"/>
            </a:endParaRPr>
          </a:p>
          <a:p>
            <a:pPr marL="549910" marR="340360" indent="-201930">
              <a:lnSpc>
                <a:spcPct val="132400"/>
              </a:lnSpc>
            </a:pPr>
            <a:r>
              <a:rPr sz="850" spc="15" dirty="0">
                <a:solidFill>
                  <a:srgbClr val="333333"/>
                </a:solidFill>
                <a:latin typeface="Lucida Console"/>
                <a:cs typeface="Lucida Console"/>
              </a:rPr>
              <a:t>Creation</a:t>
            </a:r>
            <a:r>
              <a:rPr sz="850" spc="5" dirty="0">
                <a:solidFill>
                  <a:srgbClr val="333333"/>
                </a:solidFill>
                <a:latin typeface="Lucida Console"/>
                <a:cs typeface="Lucida Console"/>
              </a:rPr>
              <a:t> </a:t>
            </a:r>
            <a:r>
              <a:rPr sz="850" spc="15" dirty="0">
                <a:solidFill>
                  <a:srgbClr val="333333"/>
                </a:solidFill>
                <a:latin typeface="Lucida Console"/>
                <a:cs typeface="Lucida Console"/>
              </a:rPr>
              <a:t>Time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Thu</a:t>
            </a:r>
            <a:r>
              <a:rPr sz="850" spc="10" dirty="0">
                <a:solidFill>
                  <a:srgbClr val="333333"/>
                </a:solidFill>
                <a:latin typeface="Lucida Console"/>
                <a:cs typeface="Lucida Console"/>
              </a:rPr>
              <a:t> </a:t>
            </a:r>
            <a:r>
              <a:rPr sz="850" spc="15" dirty="0">
                <a:solidFill>
                  <a:srgbClr val="333333"/>
                </a:solidFill>
                <a:latin typeface="Lucida Console"/>
                <a:cs typeface="Lucida Console"/>
              </a:rPr>
              <a:t>Jan</a:t>
            </a:r>
            <a:r>
              <a:rPr sz="850" spc="10" dirty="0">
                <a:solidFill>
                  <a:srgbClr val="333333"/>
                </a:solidFill>
                <a:latin typeface="Lucida Console"/>
                <a:cs typeface="Lucida Console"/>
              </a:rPr>
              <a:t> </a:t>
            </a:r>
            <a:r>
              <a:rPr sz="850" spc="15" dirty="0">
                <a:solidFill>
                  <a:srgbClr val="333333"/>
                </a:solidFill>
                <a:latin typeface="Lucida Console"/>
                <a:cs typeface="Lucida Console"/>
              </a:rPr>
              <a:t>14</a:t>
            </a:r>
            <a:r>
              <a:rPr sz="850" spc="10" dirty="0">
                <a:solidFill>
                  <a:srgbClr val="333333"/>
                </a:solidFill>
                <a:latin typeface="Lucida Console"/>
                <a:cs typeface="Lucida Console"/>
              </a:rPr>
              <a:t> </a:t>
            </a:r>
            <a:r>
              <a:rPr sz="850" spc="15" dirty="0">
                <a:solidFill>
                  <a:srgbClr val="333333"/>
                </a:solidFill>
                <a:latin typeface="Lucida Console"/>
                <a:cs typeface="Lucida Console"/>
              </a:rPr>
              <a:t>05:12:20</a:t>
            </a:r>
            <a:r>
              <a:rPr sz="850" spc="5" dirty="0">
                <a:solidFill>
                  <a:srgbClr val="333333"/>
                </a:solidFill>
                <a:latin typeface="Lucida Console"/>
                <a:cs typeface="Lucida Console"/>
              </a:rPr>
              <a:t> </a:t>
            </a:r>
            <a:r>
              <a:rPr sz="850" spc="15" dirty="0">
                <a:solidFill>
                  <a:srgbClr val="333333"/>
                </a:solidFill>
                <a:latin typeface="Lucida Console"/>
                <a:cs typeface="Lucida Console"/>
              </a:rPr>
              <a:t>2021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Raid</a:t>
            </a:r>
            <a:r>
              <a:rPr sz="850" spc="10" dirty="0">
                <a:solidFill>
                  <a:srgbClr val="333333"/>
                </a:solidFill>
                <a:latin typeface="Lucida Console"/>
                <a:cs typeface="Lucida Console"/>
              </a:rPr>
              <a:t> </a:t>
            </a:r>
            <a:r>
              <a:rPr sz="850" spc="15" dirty="0">
                <a:solidFill>
                  <a:srgbClr val="333333"/>
                </a:solidFill>
                <a:latin typeface="Lucida Console"/>
                <a:cs typeface="Lucida Console"/>
              </a:rPr>
              <a:t>Level</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raid10</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Array</a:t>
            </a:r>
            <a:r>
              <a:rPr sz="850" spc="5" dirty="0">
                <a:solidFill>
                  <a:srgbClr val="333333"/>
                </a:solidFill>
                <a:latin typeface="Lucida Console"/>
                <a:cs typeface="Lucida Console"/>
              </a:rPr>
              <a:t> </a:t>
            </a:r>
            <a:r>
              <a:rPr sz="850" spc="15" dirty="0">
                <a:solidFill>
                  <a:srgbClr val="333333"/>
                </a:solidFill>
                <a:latin typeface="Lucida Console"/>
                <a:cs typeface="Lucida Console"/>
              </a:rPr>
              <a:t>Size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41908224</a:t>
            </a:r>
            <a:r>
              <a:rPr sz="850" spc="10" dirty="0">
                <a:solidFill>
                  <a:srgbClr val="333333"/>
                </a:solidFill>
                <a:latin typeface="Lucida Console"/>
                <a:cs typeface="Lucida Console"/>
              </a:rPr>
              <a:t> </a:t>
            </a:r>
            <a:r>
              <a:rPr sz="850" spc="15" dirty="0">
                <a:solidFill>
                  <a:srgbClr val="333333"/>
                </a:solidFill>
                <a:latin typeface="Lucida Console"/>
                <a:cs typeface="Lucida Console"/>
              </a:rPr>
              <a:t>(39.97</a:t>
            </a:r>
            <a:r>
              <a:rPr sz="850" spc="10" dirty="0">
                <a:solidFill>
                  <a:srgbClr val="333333"/>
                </a:solidFill>
                <a:latin typeface="Lucida Console"/>
                <a:cs typeface="Lucida Console"/>
              </a:rPr>
              <a:t> </a:t>
            </a:r>
            <a:r>
              <a:rPr sz="850" spc="15" dirty="0">
                <a:solidFill>
                  <a:srgbClr val="333333"/>
                </a:solidFill>
                <a:latin typeface="Lucida Console"/>
                <a:cs typeface="Lucida Console"/>
              </a:rPr>
              <a:t>GiB</a:t>
            </a:r>
            <a:r>
              <a:rPr sz="850" spc="10" dirty="0">
                <a:solidFill>
                  <a:srgbClr val="333333"/>
                </a:solidFill>
                <a:latin typeface="Lucida Console"/>
                <a:cs typeface="Lucida Console"/>
              </a:rPr>
              <a:t> </a:t>
            </a:r>
            <a:r>
              <a:rPr sz="850" spc="15" dirty="0">
                <a:solidFill>
                  <a:srgbClr val="333333"/>
                </a:solidFill>
                <a:latin typeface="Lucida Console"/>
                <a:cs typeface="Lucida Console"/>
              </a:rPr>
              <a:t>42.91</a:t>
            </a:r>
            <a:r>
              <a:rPr sz="850" spc="10" dirty="0">
                <a:solidFill>
                  <a:srgbClr val="333333"/>
                </a:solidFill>
                <a:latin typeface="Lucida Console"/>
                <a:cs typeface="Lucida Console"/>
              </a:rPr>
              <a:t> </a:t>
            </a:r>
            <a:r>
              <a:rPr sz="850" spc="15" dirty="0">
                <a:solidFill>
                  <a:srgbClr val="333333"/>
                </a:solidFill>
                <a:latin typeface="Lucida Console"/>
                <a:cs typeface="Lucida Console"/>
              </a:rPr>
              <a:t>GB)</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Used</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a:t>
            </a:r>
            <a:r>
              <a:rPr sz="850" spc="10" dirty="0">
                <a:solidFill>
                  <a:srgbClr val="333333"/>
                </a:solidFill>
                <a:latin typeface="Lucida Console"/>
                <a:cs typeface="Lucida Console"/>
              </a:rPr>
              <a:t> </a:t>
            </a:r>
            <a:r>
              <a:rPr sz="850" spc="15" dirty="0">
                <a:solidFill>
                  <a:srgbClr val="333333"/>
                </a:solidFill>
                <a:latin typeface="Lucida Console"/>
                <a:cs typeface="Lucida Console"/>
              </a:rPr>
              <a:t>Size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20954112</a:t>
            </a:r>
            <a:r>
              <a:rPr sz="850" spc="10" dirty="0">
                <a:solidFill>
                  <a:srgbClr val="333333"/>
                </a:solidFill>
                <a:latin typeface="Lucida Console"/>
                <a:cs typeface="Lucida Console"/>
              </a:rPr>
              <a:t> </a:t>
            </a:r>
            <a:r>
              <a:rPr sz="850" spc="15" dirty="0">
                <a:solidFill>
                  <a:srgbClr val="333333"/>
                </a:solidFill>
                <a:latin typeface="Lucida Console"/>
                <a:cs typeface="Lucida Console"/>
              </a:rPr>
              <a:t>(19.98</a:t>
            </a:r>
            <a:r>
              <a:rPr sz="850" spc="10" dirty="0">
                <a:solidFill>
                  <a:srgbClr val="333333"/>
                </a:solidFill>
                <a:latin typeface="Lucida Console"/>
                <a:cs typeface="Lucida Console"/>
              </a:rPr>
              <a:t> </a:t>
            </a:r>
            <a:r>
              <a:rPr sz="850" spc="15" dirty="0">
                <a:solidFill>
                  <a:srgbClr val="333333"/>
                </a:solidFill>
                <a:latin typeface="Lucida Console"/>
                <a:cs typeface="Lucida Console"/>
              </a:rPr>
              <a:t>GiB 21.46</a:t>
            </a:r>
            <a:r>
              <a:rPr sz="850" spc="10" dirty="0">
                <a:solidFill>
                  <a:srgbClr val="333333"/>
                </a:solidFill>
                <a:latin typeface="Lucida Console"/>
                <a:cs typeface="Lucida Console"/>
              </a:rPr>
              <a:t> </a:t>
            </a:r>
            <a:r>
              <a:rPr sz="850" spc="15" dirty="0">
                <a:solidFill>
                  <a:srgbClr val="333333"/>
                </a:solidFill>
                <a:latin typeface="Lucida Console"/>
                <a:cs typeface="Lucida Console"/>
              </a:rPr>
              <a:t>GB)</a:t>
            </a:r>
            <a:endParaRPr sz="850">
              <a:latin typeface="Lucida Console"/>
              <a:cs typeface="Lucida Console"/>
            </a:endParaRPr>
          </a:p>
          <a:p>
            <a:pPr marL="347980" marR="1885950" indent="66675">
              <a:lnSpc>
                <a:spcPct val="132400"/>
              </a:lnSpc>
            </a:pPr>
            <a:r>
              <a:rPr sz="850" spc="15" dirty="0">
                <a:solidFill>
                  <a:srgbClr val="333333"/>
                </a:solidFill>
                <a:latin typeface="Lucida Console"/>
                <a:cs typeface="Lucida Console"/>
              </a:rPr>
              <a:t>Raid</a:t>
            </a:r>
            <a:r>
              <a:rPr sz="850" spc="-15"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4 </a:t>
            </a:r>
            <a:r>
              <a:rPr sz="850" spc="-495" dirty="0">
                <a:solidFill>
                  <a:srgbClr val="333333"/>
                </a:solidFill>
                <a:latin typeface="Lucida Console"/>
                <a:cs typeface="Lucida Console"/>
              </a:rPr>
              <a:t> </a:t>
            </a:r>
            <a:r>
              <a:rPr sz="850" spc="15" dirty="0">
                <a:solidFill>
                  <a:srgbClr val="333333"/>
                </a:solidFill>
                <a:latin typeface="Lucida Console"/>
                <a:cs typeface="Lucida Console"/>
              </a:rPr>
              <a:t>Total</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4</a:t>
            </a:r>
            <a:endParaRPr sz="850">
              <a:latin typeface="Lucida Console"/>
              <a:cs typeface="Lucida Console"/>
            </a:endParaRPr>
          </a:p>
          <a:p>
            <a:pPr marL="482600">
              <a:lnSpc>
                <a:spcPct val="100000"/>
              </a:lnSpc>
              <a:spcBef>
                <a:spcPts val="330"/>
              </a:spcBef>
            </a:pPr>
            <a:r>
              <a:rPr sz="850" spc="15" dirty="0">
                <a:solidFill>
                  <a:srgbClr val="333333"/>
                </a:solidFill>
                <a:latin typeface="Lucida Console"/>
                <a:cs typeface="Lucida Console"/>
              </a:rPr>
              <a:t>Persistence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Superblock</a:t>
            </a:r>
            <a:r>
              <a:rPr sz="850" spc="5" dirty="0">
                <a:solidFill>
                  <a:srgbClr val="333333"/>
                </a:solidFill>
                <a:latin typeface="Lucida Console"/>
                <a:cs typeface="Lucida Console"/>
              </a:rPr>
              <a:t> </a:t>
            </a:r>
            <a:r>
              <a:rPr sz="850" spc="15" dirty="0">
                <a:solidFill>
                  <a:srgbClr val="333333"/>
                </a:solidFill>
                <a:latin typeface="Lucida Console"/>
                <a:cs typeface="Lucida Console"/>
              </a:rPr>
              <a:t>is</a:t>
            </a:r>
            <a:r>
              <a:rPr sz="850" spc="10" dirty="0">
                <a:solidFill>
                  <a:srgbClr val="333333"/>
                </a:solidFill>
                <a:latin typeface="Lucida Console"/>
                <a:cs typeface="Lucida Console"/>
              </a:rPr>
              <a:t> </a:t>
            </a:r>
            <a:r>
              <a:rPr sz="850" spc="15" dirty="0">
                <a:solidFill>
                  <a:srgbClr val="333333"/>
                </a:solidFill>
                <a:latin typeface="Lucida Console"/>
                <a:cs typeface="Lucida Console"/>
              </a:rPr>
              <a:t>persistent</a:t>
            </a:r>
            <a:endParaRPr sz="850">
              <a:latin typeface="Lucida Console"/>
              <a:cs typeface="Lucida Console"/>
            </a:endParaRPr>
          </a:p>
        </p:txBody>
      </p:sp>
      <p:sp>
        <p:nvSpPr>
          <p:cNvPr id="12" name="object 12"/>
          <p:cNvSpPr txBox="1"/>
          <p:nvPr/>
        </p:nvSpPr>
        <p:spPr>
          <a:xfrm>
            <a:off x="1070306" y="2636225"/>
            <a:ext cx="4056379" cy="2769870"/>
          </a:xfrm>
          <a:prstGeom prst="rect">
            <a:avLst/>
          </a:prstGeom>
        </p:spPr>
        <p:txBody>
          <a:bodyPr vert="horz" wrap="square" lIns="0" tIns="12065" rIns="0" bIns="0" rtlCol="0">
            <a:spAutoFit/>
          </a:bodyPr>
          <a:lstStyle/>
          <a:p>
            <a:pPr marL="885825" marR="1012190" indent="-403225">
              <a:lnSpc>
                <a:spcPct val="132400"/>
              </a:lnSpc>
              <a:spcBef>
                <a:spcPts val="95"/>
              </a:spcBef>
            </a:pPr>
            <a:r>
              <a:rPr sz="850" spc="15" dirty="0">
                <a:solidFill>
                  <a:srgbClr val="333333"/>
                </a:solidFill>
                <a:latin typeface="Lucida Console"/>
                <a:cs typeface="Lucida Console"/>
              </a:rPr>
              <a:t>Update</a:t>
            </a:r>
            <a:r>
              <a:rPr sz="850" spc="5" dirty="0">
                <a:solidFill>
                  <a:srgbClr val="333333"/>
                </a:solidFill>
                <a:latin typeface="Lucida Console"/>
                <a:cs typeface="Lucida Console"/>
              </a:rPr>
              <a:t> </a:t>
            </a:r>
            <a:r>
              <a:rPr sz="850" spc="15" dirty="0">
                <a:solidFill>
                  <a:srgbClr val="333333"/>
                </a:solidFill>
                <a:latin typeface="Lucida Console"/>
                <a:cs typeface="Lucida Console"/>
              </a:rPr>
              <a:t>Time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Thu</a:t>
            </a:r>
            <a:r>
              <a:rPr sz="850" spc="5" dirty="0">
                <a:solidFill>
                  <a:srgbClr val="333333"/>
                </a:solidFill>
                <a:latin typeface="Lucida Console"/>
                <a:cs typeface="Lucida Console"/>
              </a:rPr>
              <a:t> </a:t>
            </a:r>
            <a:r>
              <a:rPr sz="850" spc="15" dirty="0">
                <a:solidFill>
                  <a:srgbClr val="333333"/>
                </a:solidFill>
                <a:latin typeface="Lucida Console"/>
                <a:cs typeface="Lucida Console"/>
              </a:rPr>
              <a:t>Jan</a:t>
            </a:r>
            <a:r>
              <a:rPr sz="850" spc="10" dirty="0">
                <a:solidFill>
                  <a:srgbClr val="333333"/>
                </a:solidFill>
                <a:latin typeface="Lucida Console"/>
                <a:cs typeface="Lucida Console"/>
              </a:rPr>
              <a:t> </a:t>
            </a:r>
            <a:r>
              <a:rPr sz="850" spc="15" dirty="0">
                <a:solidFill>
                  <a:srgbClr val="333333"/>
                </a:solidFill>
                <a:latin typeface="Lucida Console"/>
                <a:cs typeface="Lucida Console"/>
              </a:rPr>
              <a:t>14</a:t>
            </a:r>
            <a:r>
              <a:rPr sz="850" spc="10" dirty="0">
                <a:solidFill>
                  <a:srgbClr val="333333"/>
                </a:solidFill>
                <a:latin typeface="Lucida Console"/>
                <a:cs typeface="Lucida Console"/>
              </a:rPr>
              <a:t> </a:t>
            </a:r>
            <a:r>
              <a:rPr sz="850" spc="15" dirty="0">
                <a:solidFill>
                  <a:srgbClr val="333333"/>
                </a:solidFill>
                <a:latin typeface="Lucida Console"/>
                <a:cs typeface="Lucida Console"/>
              </a:rPr>
              <a:t>05:33:06</a:t>
            </a:r>
            <a:r>
              <a:rPr sz="850" spc="10" dirty="0">
                <a:solidFill>
                  <a:srgbClr val="333333"/>
                </a:solidFill>
                <a:latin typeface="Lucida Console"/>
                <a:cs typeface="Lucida Console"/>
              </a:rPr>
              <a:t> </a:t>
            </a:r>
            <a:r>
              <a:rPr sz="850" spc="15" dirty="0">
                <a:solidFill>
                  <a:srgbClr val="333333"/>
                </a:solidFill>
                <a:latin typeface="Lucida Console"/>
                <a:cs typeface="Lucida Console"/>
              </a:rPr>
              <a:t>2021 </a:t>
            </a:r>
            <a:r>
              <a:rPr sz="850" spc="-500" dirty="0">
                <a:solidFill>
                  <a:srgbClr val="333333"/>
                </a:solidFill>
                <a:latin typeface="Lucida Console"/>
                <a:cs typeface="Lucida Console"/>
              </a:rPr>
              <a:t> </a:t>
            </a:r>
            <a:r>
              <a:rPr sz="850" spc="15" dirty="0">
                <a:solidFill>
                  <a:srgbClr val="333333"/>
                </a:solidFill>
                <a:latin typeface="Lucida Console"/>
                <a:cs typeface="Lucida Console"/>
              </a:rPr>
              <a:t>State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clean,</a:t>
            </a:r>
            <a:r>
              <a:rPr sz="850" spc="10" dirty="0">
                <a:solidFill>
                  <a:srgbClr val="333333"/>
                </a:solidFill>
                <a:latin typeface="Lucida Console"/>
                <a:cs typeface="Lucida Console"/>
              </a:rPr>
              <a:t> </a:t>
            </a:r>
            <a:r>
              <a:rPr sz="850" spc="15" dirty="0">
                <a:solidFill>
                  <a:srgbClr val="333333"/>
                </a:solidFill>
                <a:latin typeface="Lucida Console"/>
                <a:cs typeface="Lucida Console"/>
              </a:rPr>
              <a:t>degraded</a:t>
            </a:r>
            <a:endParaRPr sz="850">
              <a:latin typeface="Lucida Console"/>
              <a:cs typeface="Lucida Console"/>
            </a:endParaRPr>
          </a:p>
          <a:p>
            <a:pPr marL="213995" marR="2557145" indent="66675" algn="r">
              <a:lnSpc>
                <a:spcPct val="132400"/>
              </a:lnSpc>
            </a:pPr>
            <a:r>
              <a:rPr sz="850" spc="15" dirty="0">
                <a:solidFill>
                  <a:srgbClr val="333333"/>
                </a:solidFill>
                <a:latin typeface="Lucida Console"/>
                <a:cs typeface="Lucida Console"/>
              </a:rPr>
              <a:t>Active</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3 </a:t>
            </a:r>
            <a:r>
              <a:rPr sz="850" spc="-495" dirty="0">
                <a:solidFill>
                  <a:srgbClr val="333333"/>
                </a:solidFill>
                <a:latin typeface="Lucida Console"/>
                <a:cs typeface="Lucida Console"/>
              </a:rPr>
              <a:t> </a:t>
            </a:r>
            <a:r>
              <a:rPr sz="850" spc="15" dirty="0">
                <a:solidFill>
                  <a:srgbClr val="333333"/>
                </a:solidFill>
                <a:latin typeface="Lucida Console"/>
                <a:cs typeface="Lucida Console"/>
              </a:rPr>
              <a:t>Working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3 </a:t>
            </a:r>
            <a:r>
              <a:rPr sz="850" spc="-495" dirty="0">
                <a:solidFill>
                  <a:srgbClr val="333333"/>
                </a:solidFill>
                <a:latin typeface="Lucida Console"/>
                <a:cs typeface="Lucida Console"/>
              </a:rPr>
              <a:t> </a:t>
            </a:r>
            <a:r>
              <a:rPr sz="850" spc="15" dirty="0">
                <a:solidFill>
                  <a:srgbClr val="333333"/>
                </a:solidFill>
                <a:latin typeface="Lucida Console"/>
                <a:cs typeface="Lucida Console"/>
              </a:rPr>
              <a:t>Failed Devices : 1 </a:t>
            </a:r>
            <a:r>
              <a:rPr sz="850" spc="-500" dirty="0">
                <a:solidFill>
                  <a:srgbClr val="333333"/>
                </a:solidFill>
                <a:latin typeface="Lucida Console"/>
                <a:cs typeface="Lucida Console"/>
              </a:rPr>
              <a:t> </a:t>
            </a:r>
            <a:r>
              <a:rPr sz="850" spc="15" dirty="0">
                <a:solidFill>
                  <a:srgbClr val="333333"/>
                </a:solidFill>
                <a:latin typeface="Lucida Console"/>
                <a:cs typeface="Lucida Console"/>
              </a:rPr>
              <a:t>Spare</a:t>
            </a:r>
            <a:r>
              <a:rPr sz="85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a:p>
            <a:pPr>
              <a:lnSpc>
                <a:spcPct val="100000"/>
              </a:lnSpc>
            </a:pPr>
            <a:endParaRPr sz="900">
              <a:latin typeface="Lucida Console"/>
              <a:cs typeface="Lucida Console"/>
            </a:endParaRPr>
          </a:p>
          <a:p>
            <a:pPr marL="549910" marR="2221865" indent="268605">
              <a:lnSpc>
                <a:spcPct val="132400"/>
              </a:lnSpc>
              <a:spcBef>
                <a:spcPts val="450"/>
              </a:spcBef>
            </a:pPr>
            <a:r>
              <a:rPr sz="850" spc="15" dirty="0">
                <a:solidFill>
                  <a:srgbClr val="333333"/>
                </a:solidFill>
                <a:latin typeface="Lucida Console"/>
                <a:cs typeface="Lucida Console"/>
              </a:rPr>
              <a:t>Layout</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near=2 </a:t>
            </a:r>
            <a:r>
              <a:rPr sz="850" spc="-495" dirty="0">
                <a:solidFill>
                  <a:srgbClr val="333333"/>
                </a:solidFill>
                <a:latin typeface="Lucida Console"/>
                <a:cs typeface="Lucida Console"/>
              </a:rPr>
              <a:t> </a:t>
            </a:r>
            <a:r>
              <a:rPr sz="850" spc="15" dirty="0">
                <a:solidFill>
                  <a:srgbClr val="333333"/>
                </a:solidFill>
                <a:latin typeface="Lucida Console"/>
                <a:cs typeface="Lucida Console"/>
              </a:rPr>
              <a:t>Chunk</a:t>
            </a:r>
            <a:r>
              <a:rPr sz="850" dirty="0">
                <a:solidFill>
                  <a:srgbClr val="333333"/>
                </a:solidFill>
                <a:latin typeface="Lucida Console"/>
                <a:cs typeface="Lucida Console"/>
              </a:rPr>
              <a:t> </a:t>
            </a:r>
            <a:r>
              <a:rPr sz="850" spc="15" dirty="0">
                <a:solidFill>
                  <a:srgbClr val="333333"/>
                </a:solidFill>
                <a:latin typeface="Lucida Console"/>
                <a:cs typeface="Lucida Console"/>
              </a:rPr>
              <a:t>Size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512K</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15" dirty="0">
                <a:solidFill>
                  <a:srgbClr val="333333"/>
                </a:solidFill>
                <a:latin typeface="Lucida Console"/>
                <a:cs typeface="Lucida Console"/>
              </a:rPr>
              <a:t>Consistency</a:t>
            </a:r>
            <a:r>
              <a:rPr sz="850" spc="-5"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resync</a:t>
            </a:r>
            <a:endParaRPr sz="850">
              <a:latin typeface="Lucida Console"/>
              <a:cs typeface="Lucida Console"/>
            </a:endParaRPr>
          </a:p>
          <a:p>
            <a:pPr>
              <a:lnSpc>
                <a:spcPct val="100000"/>
              </a:lnSpc>
            </a:pPr>
            <a:endParaRPr sz="900">
              <a:latin typeface="Lucida Console"/>
              <a:cs typeface="Lucida Console"/>
            </a:endParaRPr>
          </a:p>
          <a:p>
            <a:pPr marL="12700" marR="5080" indent="940435">
              <a:lnSpc>
                <a:spcPct val="132400"/>
              </a:lnSpc>
              <a:spcBef>
                <a:spcPts val="450"/>
              </a:spcBef>
              <a:tabLst>
                <a:tab pos="3102610" algn="l"/>
              </a:tabLst>
            </a:pPr>
            <a:r>
              <a:rPr sz="850" spc="15" dirty="0">
                <a:solidFill>
                  <a:srgbClr val="333333"/>
                </a:solidFill>
                <a:latin typeface="Lucida Console"/>
                <a:cs typeface="Lucida Console"/>
              </a:rPr>
              <a:t>Name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localhost.localdomain:0	(local</a:t>
            </a:r>
            <a:r>
              <a:rPr sz="850" spc="-25" dirty="0">
                <a:solidFill>
                  <a:srgbClr val="333333"/>
                </a:solidFill>
                <a:latin typeface="Lucida Console"/>
                <a:cs typeface="Lucida Console"/>
              </a:rPr>
              <a:t> </a:t>
            </a:r>
            <a:r>
              <a:rPr sz="850" spc="15" dirty="0">
                <a:solidFill>
                  <a:srgbClr val="333333"/>
                </a:solidFill>
                <a:latin typeface="Lucida Console"/>
                <a:cs typeface="Lucida Console"/>
              </a:rPr>
              <a:t>to</a:t>
            </a:r>
            <a:r>
              <a:rPr sz="850" spc="-25" dirty="0">
                <a:solidFill>
                  <a:srgbClr val="333333"/>
                </a:solidFill>
                <a:latin typeface="Lucida Console"/>
                <a:cs typeface="Lucida Console"/>
              </a:rPr>
              <a:t> </a:t>
            </a:r>
            <a:r>
              <a:rPr sz="850" spc="15" dirty="0">
                <a:solidFill>
                  <a:srgbClr val="333333"/>
                </a:solidFill>
                <a:latin typeface="Lucida Console"/>
                <a:cs typeface="Lucida Console"/>
              </a:rPr>
              <a:t>host </a:t>
            </a:r>
            <a:r>
              <a:rPr sz="850" spc="-495" dirty="0">
                <a:solidFill>
                  <a:srgbClr val="333333"/>
                </a:solidFill>
                <a:latin typeface="Lucida Console"/>
                <a:cs typeface="Lucida Console"/>
              </a:rPr>
              <a:t> </a:t>
            </a:r>
            <a:r>
              <a:rPr sz="850" spc="15" dirty="0">
                <a:solidFill>
                  <a:srgbClr val="333333"/>
                </a:solidFill>
                <a:latin typeface="Lucida Console"/>
                <a:cs typeface="Lucida Console"/>
              </a:rPr>
              <a:t>localhost.localdomain)</a:t>
            </a:r>
            <a:endParaRPr sz="850">
              <a:latin typeface="Lucida Console"/>
              <a:cs typeface="Lucida Console"/>
            </a:endParaRPr>
          </a:p>
          <a:p>
            <a:pPr marL="953135">
              <a:lnSpc>
                <a:spcPct val="100000"/>
              </a:lnSpc>
              <a:spcBef>
                <a:spcPts val="330"/>
              </a:spcBef>
            </a:pPr>
            <a:r>
              <a:rPr sz="850" spc="15" dirty="0">
                <a:solidFill>
                  <a:srgbClr val="333333"/>
                </a:solidFill>
                <a:latin typeface="Lucida Console"/>
                <a:cs typeface="Lucida Console"/>
              </a:rPr>
              <a:t>UUID</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81ee0668:7627c733:0b170c41:cd12f376</a:t>
            </a:r>
            <a:endParaRPr sz="850">
              <a:latin typeface="Lucida Console"/>
              <a:cs typeface="Lucida Console"/>
            </a:endParaRPr>
          </a:p>
          <a:p>
            <a:pPr marL="818515">
              <a:lnSpc>
                <a:spcPct val="100000"/>
              </a:lnSpc>
              <a:spcBef>
                <a:spcPts val="330"/>
              </a:spcBef>
            </a:pPr>
            <a:r>
              <a:rPr sz="850" spc="15" dirty="0">
                <a:solidFill>
                  <a:srgbClr val="333333"/>
                </a:solidFill>
                <a:latin typeface="Lucida Console"/>
                <a:cs typeface="Lucida Console"/>
              </a:rPr>
              <a:t>Events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19</a:t>
            </a:r>
            <a:endParaRPr sz="850">
              <a:latin typeface="Lucida Console"/>
              <a:cs typeface="Lucida Console"/>
            </a:endParaRPr>
          </a:p>
        </p:txBody>
      </p:sp>
      <p:graphicFrame>
        <p:nvGraphicFramePr>
          <p:cNvPr id="13" name="object 13"/>
          <p:cNvGraphicFramePr>
            <a:graphicFrameLocks noGrp="1"/>
          </p:cNvGraphicFramePr>
          <p:nvPr/>
        </p:nvGraphicFramePr>
        <p:xfrm>
          <a:off x="1319957" y="5625991"/>
          <a:ext cx="4360542" cy="796290"/>
        </p:xfrm>
        <a:graphic>
          <a:graphicData uri="http://schemas.openxmlformats.org/drawingml/2006/table">
            <a:tbl>
              <a:tblPr firstRow="1" bandRow="1">
                <a:tableStyleId>{2D5ABB26-0587-4C30-8999-92F81FD0307C}</a:tableStyleId>
              </a:tblPr>
              <a:tblGrid>
                <a:gridCol w="535305">
                  <a:extLst>
                    <a:ext uri="{9D8B030D-6E8A-4147-A177-3AD203B41FA5}">
                      <a16:colId xmlns:a16="http://schemas.microsoft.com/office/drawing/2014/main" val="20000"/>
                    </a:ext>
                  </a:extLst>
                </a:gridCol>
                <a:gridCol w="537209">
                  <a:extLst>
                    <a:ext uri="{9D8B030D-6E8A-4147-A177-3AD203B41FA5}">
                      <a16:colId xmlns:a16="http://schemas.microsoft.com/office/drawing/2014/main" val="20001"/>
                    </a:ext>
                  </a:extLst>
                </a:gridCol>
                <a:gridCol w="537210">
                  <a:extLst>
                    <a:ext uri="{9D8B030D-6E8A-4147-A177-3AD203B41FA5}">
                      <a16:colId xmlns:a16="http://schemas.microsoft.com/office/drawing/2014/main" val="20002"/>
                    </a:ext>
                  </a:extLst>
                </a:gridCol>
                <a:gridCol w="805815">
                  <a:extLst>
                    <a:ext uri="{9D8B030D-6E8A-4147-A177-3AD203B41FA5}">
                      <a16:colId xmlns:a16="http://schemas.microsoft.com/office/drawing/2014/main" val="20003"/>
                    </a:ext>
                  </a:extLst>
                </a:gridCol>
                <a:gridCol w="503555">
                  <a:extLst>
                    <a:ext uri="{9D8B030D-6E8A-4147-A177-3AD203B41FA5}">
                      <a16:colId xmlns:a16="http://schemas.microsoft.com/office/drawing/2014/main" val="20004"/>
                    </a:ext>
                  </a:extLst>
                </a:gridCol>
                <a:gridCol w="302260">
                  <a:extLst>
                    <a:ext uri="{9D8B030D-6E8A-4147-A177-3AD203B41FA5}">
                      <a16:colId xmlns:a16="http://schemas.microsoft.com/office/drawing/2014/main" val="20005"/>
                    </a:ext>
                  </a:extLst>
                </a:gridCol>
                <a:gridCol w="469899">
                  <a:extLst>
                    <a:ext uri="{9D8B030D-6E8A-4147-A177-3AD203B41FA5}">
                      <a16:colId xmlns:a16="http://schemas.microsoft.com/office/drawing/2014/main" val="20006"/>
                    </a:ext>
                  </a:extLst>
                </a:gridCol>
                <a:gridCol w="669289">
                  <a:extLst>
                    <a:ext uri="{9D8B030D-6E8A-4147-A177-3AD203B41FA5}">
                      <a16:colId xmlns:a16="http://schemas.microsoft.com/office/drawing/2014/main" val="20007"/>
                    </a:ext>
                  </a:extLst>
                </a:gridCol>
              </a:tblGrid>
              <a:tr h="140970">
                <a:tc>
                  <a:txBody>
                    <a:bodyPr/>
                    <a:lstStyle/>
                    <a:p>
                      <a:pPr marR="60960" algn="ctr">
                        <a:lnSpc>
                          <a:spcPts val="865"/>
                        </a:lnSpc>
                      </a:pPr>
                      <a:r>
                        <a:rPr sz="850" spc="15" dirty="0">
                          <a:solidFill>
                            <a:srgbClr val="333333"/>
                          </a:solidFill>
                          <a:latin typeface="Lucida Console"/>
                          <a:cs typeface="Lucida Console"/>
                        </a:rPr>
                        <a:t>Number</a:t>
                      </a:r>
                      <a:endParaRPr sz="850">
                        <a:latin typeface="Lucida Console"/>
                        <a:cs typeface="Lucida Console"/>
                      </a:endParaRPr>
                    </a:p>
                  </a:txBody>
                  <a:tcPr marL="0" marR="0" marT="0" marB="0">
                    <a:solidFill>
                      <a:srgbClr val="F8F8F8"/>
                    </a:solidFill>
                  </a:tcPr>
                </a:tc>
                <a:tc>
                  <a:txBody>
                    <a:bodyPr/>
                    <a:lstStyle/>
                    <a:p>
                      <a:pPr algn="ctr">
                        <a:lnSpc>
                          <a:spcPts val="865"/>
                        </a:lnSpc>
                      </a:pPr>
                      <a:r>
                        <a:rPr sz="850" spc="15" dirty="0">
                          <a:solidFill>
                            <a:srgbClr val="333333"/>
                          </a:solidFill>
                          <a:latin typeface="Lucida Console"/>
                          <a:cs typeface="Lucida Console"/>
                        </a:rPr>
                        <a:t>Major</a:t>
                      </a:r>
                      <a:endParaRPr sz="850">
                        <a:latin typeface="Lucida Console"/>
                        <a:cs typeface="Lucida Console"/>
                      </a:endParaRPr>
                    </a:p>
                  </a:txBody>
                  <a:tcPr marL="0" marR="0" marT="0" marB="0">
                    <a:solidFill>
                      <a:srgbClr val="F8F8F8"/>
                    </a:solidFill>
                  </a:tcPr>
                </a:tc>
                <a:tc>
                  <a:txBody>
                    <a:bodyPr/>
                    <a:lstStyle/>
                    <a:p>
                      <a:pPr marL="100330">
                        <a:lnSpc>
                          <a:spcPts val="865"/>
                        </a:lnSpc>
                      </a:pPr>
                      <a:r>
                        <a:rPr sz="850" spc="15" dirty="0">
                          <a:solidFill>
                            <a:srgbClr val="333333"/>
                          </a:solidFill>
                          <a:latin typeface="Lucida Console"/>
                          <a:cs typeface="Lucida Console"/>
                        </a:rPr>
                        <a:t>Minor</a:t>
                      </a:r>
                      <a:endParaRPr sz="850">
                        <a:latin typeface="Lucida Console"/>
                        <a:cs typeface="Lucida Console"/>
                      </a:endParaRPr>
                    </a:p>
                  </a:txBody>
                  <a:tcPr marL="0" marR="0" marT="0" marB="0">
                    <a:solidFill>
                      <a:srgbClr val="F8F8F8"/>
                    </a:solidFill>
                  </a:tcPr>
                </a:tc>
                <a:tc>
                  <a:txBody>
                    <a:bodyPr/>
                    <a:lstStyle/>
                    <a:p>
                      <a:pPr marL="66675" algn="ctr">
                        <a:lnSpc>
                          <a:spcPts val="865"/>
                        </a:lnSpc>
                      </a:pPr>
                      <a:r>
                        <a:rPr sz="850" spc="15" dirty="0">
                          <a:solidFill>
                            <a:srgbClr val="333333"/>
                          </a:solidFill>
                          <a:latin typeface="Lucida Console"/>
                          <a:cs typeface="Lucida Console"/>
                        </a:rPr>
                        <a:t>RaidDevice</a:t>
                      </a:r>
                      <a:endParaRPr sz="850">
                        <a:latin typeface="Lucida Console"/>
                        <a:cs typeface="Lucida Console"/>
                      </a:endParaRPr>
                    </a:p>
                  </a:txBody>
                  <a:tcPr marL="0" marR="0" marT="0" marB="0">
                    <a:solidFill>
                      <a:srgbClr val="F8F8F8"/>
                    </a:solidFill>
                  </a:tcPr>
                </a:tc>
                <a:tc>
                  <a:txBody>
                    <a:bodyPr/>
                    <a:lstStyle/>
                    <a:p>
                      <a:pPr marR="92710" algn="ctr">
                        <a:lnSpc>
                          <a:spcPts val="865"/>
                        </a:lnSpc>
                      </a:pPr>
                      <a:r>
                        <a:rPr sz="850" spc="15" dirty="0">
                          <a:solidFill>
                            <a:srgbClr val="333333"/>
                          </a:solidFill>
                          <a:latin typeface="Lucida Console"/>
                          <a:cs typeface="Lucida Console"/>
                        </a:rPr>
                        <a:t>State</a:t>
                      </a:r>
                      <a:endParaRPr sz="850">
                        <a:latin typeface="Lucida Console"/>
                        <a:cs typeface="Lucida Console"/>
                      </a:endParaRPr>
                    </a:p>
                  </a:txBody>
                  <a:tcPr marL="0" marR="0" marT="0" marB="0">
                    <a:solidFill>
                      <a:srgbClr val="F8F8F8"/>
                    </a:solidFill>
                  </a:tcPr>
                </a:tc>
                <a:tc rowSpan="2" gridSpan="3">
                  <a:txBody>
                    <a:bodyPr/>
                    <a:lstStyle/>
                    <a:p>
                      <a:pPr>
                        <a:lnSpc>
                          <a:spcPct val="100000"/>
                        </a:lnSpc>
                      </a:pPr>
                      <a:endParaRPr sz="900">
                        <a:latin typeface="Times New Roman"/>
                        <a:cs typeface="Times New Roman"/>
                      </a:endParaRPr>
                    </a:p>
                  </a:txBody>
                  <a:tcPr marL="0" marR="0" marT="0" marB="0">
                    <a:solidFill>
                      <a:srgbClr val="F8F8F8"/>
                    </a:solidFill>
                  </a:tcPr>
                </a:tc>
                <a:tc rowSpan="2" hMerge="1">
                  <a:txBody>
                    <a:bodyPr/>
                    <a:lstStyle/>
                    <a:p>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0"/>
                  </a:ext>
                </a:extLst>
              </a:tr>
              <a:tr h="171450">
                <a:tc>
                  <a:txBody>
                    <a:bodyPr/>
                    <a:lstStyle/>
                    <a:p>
                      <a:pPr algn="ctr">
                        <a:lnSpc>
                          <a:spcPct val="100000"/>
                        </a:lnSpc>
                        <a:spcBef>
                          <a:spcPts val="80"/>
                        </a:spcBef>
                      </a:pPr>
                      <a:r>
                        <a:rPr sz="850"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02260">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a:txBody>
                    <a:bodyPr/>
                    <a:lstStyle/>
                    <a:p>
                      <a:pPr marL="33020" algn="ctr">
                        <a:lnSpc>
                          <a:spcPct val="100000"/>
                        </a:lnSpc>
                        <a:spcBef>
                          <a:spcPts val="80"/>
                        </a:spcBef>
                      </a:pPr>
                      <a:r>
                        <a:rPr sz="850" dirty="0">
                          <a:solidFill>
                            <a:srgbClr val="333333"/>
                          </a:solidFill>
                          <a:latin typeface="Lucida Console"/>
                          <a:cs typeface="Lucida Console"/>
                        </a:rPr>
                        <a:t>removed</a:t>
                      </a:r>
                      <a:endParaRPr sz="850">
                        <a:latin typeface="Lucida Console"/>
                        <a:cs typeface="Lucida Console"/>
                      </a:endParaRPr>
                    </a:p>
                  </a:txBody>
                  <a:tcPr marL="0" marR="0" marT="10160" marB="0">
                    <a:solidFill>
                      <a:srgbClr val="F8F8F8"/>
                    </a:solidFill>
                  </a:tcPr>
                </a:tc>
                <a:tc gridSpan="3" vMerge="1">
                  <a:txBody>
                    <a:bodyPr/>
                    <a:lstStyle/>
                    <a:p>
                      <a:endParaRPr/>
                    </a:p>
                  </a:txBody>
                  <a:tcPr marL="0" marR="0" marT="0" marB="0">
                    <a:solidFill>
                      <a:srgbClr val="F8F8F8"/>
                    </a:solidFill>
                  </a:tcPr>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1"/>
                  </a:ext>
                </a:extLst>
              </a:tr>
              <a:tr h="171450">
                <a:tc>
                  <a:txBody>
                    <a:bodyPr/>
                    <a:lstStyle/>
                    <a:p>
                      <a:pPr algn="ctr">
                        <a:lnSpc>
                          <a:spcPct val="100000"/>
                        </a:lnSpc>
                        <a:spcBef>
                          <a:spcPts val="80"/>
                        </a:spcBef>
                      </a:pPr>
                      <a:r>
                        <a:rPr sz="850" dirty="0">
                          <a:solidFill>
                            <a:srgbClr val="333333"/>
                          </a:solidFill>
                          <a:latin typeface="Lucida Console"/>
                          <a:cs typeface="Lucida Console"/>
                        </a:rPr>
                        <a:t>1</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dirty="0">
                          <a:solidFill>
                            <a:srgbClr val="333333"/>
                          </a:solidFill>
                          <a:latin typeface="Lucida Console"/>
                          <a:cs typeface="Lucida Console"/>
                        </a:rPr>
                        <a:t>8</a:t>
                      </a:r>
                      <a:endParaRPr sz="850">
                        <a:latin typeface="Lucida Console"/>
                        <a:cs typeface="Lucida Console"/>
                      </a:endParaRPr>
                    </a:p>
                  </a:txBody>
                  <a:tcPr marL="0" marR="0" marT="10160" marB="0">
                    <a:solidFill>
                      <a:srgbClr val="F8F8F8"/>
                    </a:solidFill>
                  </a:tcPr>
                </a:tc>
                <a:tc>
                  <a:txBody>
                    <a:bodyPr/>
                    <a:lstStyle/>
                    <a:p>
                      <a:pPr marL="234950">
                        <a:lnSpc>
                          <a:spcPct val="100000"/>
                        </a:lnSpc>
                        <a:spcBef>
                          <a:spcPts val="80"/>
                        </a:spcBef>
                      </a:pPr>
                      <a:r>
                        <a:rPr sz="850" spc="15" dirty="0">
                          <a:solidFill>
                            <a:srgbClr val="333333"/>
                          </a:solidFill>
                          <a:latin typeface="Lucida Console"/>
                          <a:cs typeface="Lucida Console"/>
                        </a:rPr>
                        <a:t>32</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dirty="0">
                          <a:solidFill>
                            <a:srgbClr val="333333"/>
                          </a:solidFill>
                          <a:latin typeface="Lucida Console"/>
                          <a:cs typeface="Lucida Console"/>
                        </a:rPr>
                        <a:t>1</a:t>
                      </a:r>
                      <a:endParaRPr sz="850">
                        <a:latin typeface="Lucida Console"/>
                        <a:cs typeface="Lucida Console"/>
                      </a:endParaRPr>
                    </a:p>
                  </a:txBody>
                  <a:tcPr marL="0" marR="0" marT="10160" marB="0">
                    <a:solidFill>
                      <a:srgbClr val="F8F8F8"/>
                    </a:solidFill>
                  </a:tcPr>
                </a:tc>
                <a:tc>
                  <a:txBody>
                    <a:bodyPr/>
                    <a:lstStyle/>
                    <a:p>
                      <a:pPr marR="25400" algn="ctr">
                        <a:lnSpc>
                          <a:spcPct val="100000"/>
                        </a:lnSpc>
                        <a:spcBef>
                          <a:spcPts val="80"/>
                        </a:spcBef>
                      </a:pPr>
                      <a:r>
                        <a:rPr sz="850" spc="15" dirty="0">
                          <a:solidFill>
                            <a:srgbClr val="333333"/>
                          </a:solidFill>
                          <a:latin typeface="Lucida Console"/>
                          <a:cs typeface="Lucida Console"/>
                        </a:rPr>
                        <a:t>active</a:t>
                      </a:r>
                      <a:endParaRPr sz="850">
                        <a:latin typeface="Lucida Console"/>
                        <a:cs typeface="Lucida Console"/>
                      </a:endParaRPr>
                    </a:p>
                  </a:txBody>
                  <a:tcPr marL="0" marR="0" marT="10160" marB="0">
                    <a:solidFill>
                      <a:srgbClr val="F8F8F8"/>
                    </a:solidFill>
                  </a:tcPr>
                </a:tc>
                <a:tc>
                  <a:txBody>
                    <a:bodyPr/>
                    <a:lstStyle/>
                    <a:p>
                      <a:pPr marR="25400" algn="ctr">
                        <a:lnSpc>
                          <a:spcPct val="100000"/>
                        </a:lnSpc>
                        <a:spcBef>
                          <a:spcPts val="80"/>
                        </a:spcBef>
                      </a:pPr>
                      <a:r>
                        <a:rPr sz="850" dirty="0">
                          <a:solidFill>
                            <a:srgbClr val="333333"/>
                          </a:solidFill>
                          <a:latin typeface="Lucida Console"/>
                          <a:cs typeface="Lucida Console"/>
                        </a:rPr>
                        <a:t>sync</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set-B</a:t>
                      </a:r>
                      <a:endParaRPr sz="850">
                        <a:latin typeface="Lucida Console"/>
                        <a:cs typeface="Lucida Console"/>
                      </a:endParaRPr>
                    </a:p>
                  </a:txBody>
                  <a:tcPr marL="0" marR="0" marT="10160" marB="0">
                    <a:solidFill>
                      <a:srgbClr val="F8F8F8"/>
                    </a:solidFill>
                  </a:tcPr>
                </a:tc>
                <a:tc>
                  <a:txBody>
                    <a:bodyPr/>
                    <a:lstStyle/>
                    <a:p>
                      <a:pPr marR="24130" algn="r">
                        <a:lnSpc>
                          <a:spcPct val="100000"/>
                        </a:lnSpc>
                        <a:spcBef>
                          <a:spcPts val="80"/>
                        </a:spcBef>
                      </a:pPr>
                      <a:r>
                        <a:rPr sz="850" spc="15" dirty="0">
                          <a:solidFill>
                            <a:srgbClr val="333333"/>
                          </a:solidFill>
                          <a:latin typeface="Lucida Console"/>
                          <a:cs typeface="Lucida Console"/>
                        </a:rPr>
                        <a:t>/dev/sdc</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2"/>
                  </a:ext>
                </a:extLst>
              </a:tr>
              <a:tr h="171450">
                <a:tc>
                  <a:txBody>
                    <a:bodyPr/>
                    <a:lstStyle/>
                    <a:p>
                      <a:pPr algn="ctr">
                        <a:lnSpc>
                          <a:spcPct val="100000"/>
                        </a:lnSpc>
                        <a:spcBef>
                          <a:spcPts val="80"/>
                        </a:spcBef>
                      </a:pPr>
                      <a:r>
                        <a:rPr sz="850" dirty="0">
                          <a:solidFill>
                            <a:srgbClr val="333333"/>
                          </a:solidFill>
                          <a:latin typeface="Lucida Console"/>
                          <a:cs typeface="Lucida Console"/>
                        </a:rPr>
                        <a:t>2</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dirty="0">
                          <a:solidFill>
                            <a:srgbClr val="333333"/>
                          </a:solidFill>
                          <a:latin typeface="Lucida Console"/>
                          <a:cs typeface="Lucida Console"/>
                        </a:rPr>
                        <a:t>8</a:t>
                      </a:r>
                      <a:endParaRPr sz="850">
                        <a:latin typeface="Lucida Console"/>
                        <a:cs typeface="Lucida Console"/>
                      </a:endParaRPr>
                    </a:p>
                  </a:txBody>
                  <a:tcPr marL="0" marR="0" marT="10160" marB="0">
                    <a:solidFill>
                      <a:srgbClr val="F8F8F8"/>
                    </a:solidFill>
                  </a:tcPr>
                </a:tc>
                <a:tc>
                  <a:txBody>
                    <a:bodyPr/>
                    <a:lstStyle/>
                    <a:p>
                      <a:pPr marL="234950">
                        <a:lnSpc>
                          <a:spcPct val="100000"/>
                        </a:lnSpc>
                        <a:spcBef>
                          <a:spcPts val="80"/>
                        </a:spcBef>
                      </a:pPr>
                      <a:r>
                        <a:rPr sz="850" spc="15" dirty="0">
                          <a:solidFill>
                            <a:srgbClr val="333333"/>
                          </a:solidFill>
                          <a:latin typeface="Lucida Console"/>
                          <a:cs typeface="Lucida Console"/>
                        </a:rPr>
                        <a:t>48</a:t>
                      </a:r>
                      <a:endParaRPr sz="850">
                        <a:latin typeface="Lucida Console"/>
                        <a:cs typeface="Lucida Console"/>
                      </a:endParaRPr>
                    </a:p>
                  </a:txBody>
                  <a:tcPr marL="0" marR="0" marT="10160" marB="0">
                    <a:solidFill>
                      <a:srgbClr val="F8F8F8"/>
                    </a:solidFill>
                  </a:tcPr>
                </a:tc>
                <a:tc>
                  <a:txBody>
                    <a:bodyPr/>
                    <a:lstStyle/>
                    <a:p>
                      <a:pPr algn="ctr">
                        <a:lnSpc>
                          <a:spcPct val="100000"/>
                        </a:lnSpc>
                        <a:spcBef>
                          <a:spcPts val="80"/>
                        </a:spcBef>
                      </a:pPr>
                      <a:r>
                        <a:rPr sz="850" dirty="0">
                          <a:solidFill>
                            <a:srgbClr val="333333"/>
                          </a:solidFill>
                          <a:latin typeface="Lucida Console"/>
                          <a:cs typeface="Lucida Console"/>
                        </a:rPr>
                        <a:t>2</a:t>
                      </a:r>
                      <a:endParaRPr sz="850">
                        <a:latin typeface="Lucida Console"/>
                        <a:cs typeface="Lucida Console"/>
                      </a:endParaRPr>
                    </a:p>
                  </a:txBody>
                  <a:tcPr marL="0" marR="0" marT="10160" marB="0">
                    <a:solidFill>
                      <a:srgbClr val="F8F8F8"/>
                    </a:solidFill>
                  </a:tcPr>
                </a:tc>
                <a:tc>
                  <a:txBody>
                    <a:bodyPr/>
                    <a:lstStyle/>
                    <a:p>
                      <a:pPr marR="25400" algn="ctr">
                        <a:lnSpc>
                          <a:spcPct val="100000"/>
                        </a:lnSpc>
                        <a:spcBef>
                          <a:spcPts val="80"/>
                        </a:spcBef>
                      </a:pPr>
                      <a:r>
                        <a:rPr sz="850" spc="15" dirty="0">
                          <a:solidFill>
                            <a:srgbClr val="333333"/>
                          </a:solidFill>
                          <a:latin typeface="Lucida Console"/>
                          <a:cs typeface="Lucida Console"/>
                        </a:rPr>
                        <a:t>active</a:t>
                      </a:r>
                      <a:endParaRPr sz="850">
                        <a:latin typeface="Lucida Console"/>
                        <a:cs typeface="Lucida Console"/>
                      </a:endParaRPr>
                    </a:p>
                  </a:txBody>
                  <a:tcPr marL="0" marR="0" marT="10160" marB="0">
                    <a:solidFill>
                      <a:srgbClr val="F8F8F8"/>
                    </a:solidFill>
                  </a:tcPr>
                </a:tc>
                <a:tc>
                  <a:txBody>
                    <a:bodyPr/>
                    <a:lstStyle/>
                    <a:p>
                      <a:pPr marR="25400" algn="ctr">
                        <a:lnSpc>
                          <a:spcPct val="100000"/>
                        </a:lnSpc>
                        <a:spcBef>
                          <a:spcPts val="80"/>
                        </a:spcBef>
                      </a:pPr>
                      <a:r>
                        <a:rPr sz="850" dirty="0">
                          <a:solidFill>
                            <a:srgbClr val="333333"/>
                          </a:solidFill>
                          <a:latin typeface="Lucida Console"/>
                          <a:cs typeface="Lucida Console"/>
                        </a:rPr>
                        <a:t>sync</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set-A</a:t>
                      </a:r>
                      <a:endParaRPr sz="850">
                        <a:latin typeface="Lucida Console"/>
                        <a:cs typeface="Lucida Console"/>
                      </a:endParaRPr>
                    </a:p>
                  </a:txBody>
                  <a:tcPr marL="0" marR="0" marT="10160" marB="0">
                    <a:solidFill>
                      <a:srgbClr val="F8F8F8"/>
                    </a:solidFill>
                  </a:tcPr>
                </a:tc>
                <a:tc>
                  <a:txBody>
                    <a:bodyPr/>
                    <a:lstStyle/>
                    <a:p>
                      <a:pPr marR="24130" algn="r">
                        <a:lnSpc>
                          <a:spcPct val="100000"/>
                        </a:lnSpc>
                        <a:spcBef>
                          <a:spcPts val="80"/>
                        </a:spcBef>
                      </a:pPr>
                      <a:r>
                        <a:rPr sz="850" spc="15" dirty="0">
                          <a:solidFill>
                            <a:srgbClr val="333333"/>
                          </a:solidFill>
                          <a:latin typeface="Lucida Console"/>
                          <a:cs typeface="Lucida Console"/>
                        </a:rPr>
                        <a:t>/dev/sdd</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3"/>
                  </a:ext>
                </a:extLst>
              </a:tr>
              <a:tr h="140970">
                <a:tc>
                  <a:txBody>
                    <a:bodyPr/>
                    <a:lstStyle/>
                    <a:p>
                      <a:pPr algn="ctr">
                        <a:lnSpc>
                          <a:spcPts val="935"/>
                        </a:lnSpc>
                        <a:spcBef>
                          <a:spcPts val="80"/>
                        </a:spcBef>
                      </a:pPr>
                      <a:r>
                        <a:rPr sz="850" dirty="0">
                          <a:solidFill>
                            <a:srgbClr val="333333"/>
                          </a:solidFill>
                          <a:latin typeface="Lucida Console"/>
                          <a:cs typeface="Lucida Console"/>
                        </a:rPr>
                        <a:t>3</a:t>
                      </a:r>
                      <a:endParaRPr sz="850">
                        <a:latin typeface="Lucida Console"/>
                        <a:cs typeface="Lucida Console"/>
                      </a:endParaRPr>
                    </a:p>
                  </a:txBody>
                  <a:tcPr marL="0" marR="0" marT="10160" marB="0">
                    <a:solidFill>
                      <a:srgbClr val="F8F8F8"/>
                    </a:solidFill>
                  </a:tcPr>
                </a:tc>
                <a:tc>
                  <a:txBody>
                    <a:bodyPr/>
                    <a:lstStyle/>
                    <a:p>
                      <a:pPr algn="ctr">
                        <a:lnSpc>
                          <a:spcPts val="935"/>
                        </a:lnSpc>
                        <a:spcBef>
                          <a:spcPts val="80"/>
                        </a:spcBef>
                      </a:pPr>
                      <a:r>
                        <a:rPr sz="850" dirty="0">
                          <a:solidFill>
                            <a:srgbClr val="333333"/>
                          </a:solidFill>
                          <a:latin typeface="Lucida Console"/>
                          <a:cs typeface="Lucida Console"/>
                        </a:rPr>
                        <a:t>8</a:t>
                      </a:r>
                      <a:endParaRPr sz="850">
                        <a:latin typeface="Lucida Console"/>
                        <a:cs typeface="Lucida Console"/>
                      </a:endParaRPr>
                    </a:p>
                  </a:txBody>
                  <a:tcPr marL="0" marR="0" marT="10160" marB="0">
                    <a:solidFill>
                      <a:srgbClr val="F8F8F8"/>
                    </a:solidFill>
                  </a:tcPr>
                </a:tc>
                <a:tc>
                  <a:txBody>
                    <a:bodyPr/>
                    <a:lstStyle/>
                    <a:p>
                      <a:pPr marL="234950">
                        <a:lnSpc>
                          <a:spcPts val="935"/>
                        </a:lnSpc>
                        <a:spcBef>
                          <a:spcPts val="80"/>
                        </a:spcBef>
                      </a:pPr>
                      <a:r>
                        <a:rPr sz="850" spc="15" dirty="0">
                          <a:solidFill>
                            <a:srgbClr val="333333"/>
                          </a:solidFill>
                          <a:latin typeface="Lucida Console"/>
                          <a:cs typeface="Lucida Console"/>
                        </a:rPr>
                        <a:t>64</a:t>
                      </a:r>
                      <a:endParaRPr sz="850">
                        <a:latin typeface="Lucida Console"/>
                        <a:cs typeface="Lucida Console"/>
                      </a:endParaRPr>
                    </a:p>
                  </a:txBody>
                  <a:tcPr marL="0" marR="0" marT="10160" marB="0">
                    <a:solidFill>
                      <a:srgbClr val="F8F8F8"/>
                    </a:solidFill>
                  </a:tcPr>
                </a:tc>
                <a:tc>
                  <a:txBody>
                    <a:bodyPr/>
                    <a:lstStyle/>
                    <a:p>
                      <a:pPr algn="ctr">
                        <a:lnSpc>
                          <a:spcPts val="935"/>
                        </a:lnSpc>
                        <a:spcBef>
                          <a:spcPts val="80"/>
                        </a:spcBef>
                      </a:pPr>
                      <a:r>
                        <a:rPr sz="850" dirty="0">
                          <a:solidFill>
                            <a:srgbClr val="333333"/>
                          </a:solidFill>
                          <a:latin typeface="Lucida Console"/>
                          <a:cs typeface="Lucida Console"/>
                        </a:rPr>
                        <a:t>3</a:t>
                      </a:r>
                      <a:endParaRPr sz="850">
                        <a:latin typeface="Lucida Console"/>
                        <a:cs typeface="Lucida Console"/>
                      </a:endParaRPr>
                    </a:p>
                  </a:txBody>
                  <a:tcPr marL="0" marR="0" marT="10160" marB="0">
                    <a:solidFill>
                      <a:srgbClr val="F8F8F8"/>
                    </a:solidFill>
                  </a:tcPr>
                </a:tc>
                <a:tc>
                  <a:txBody>
                    <a:bodyPr/>
                    <a:lstStyle/>
                    <a:p>
                      <a:pPr marR="25400" algn="ctr">
                        <a:lnSpc>
                          <a:spcPts val="935"/>
                        </a:lnSpc>
                        <a:spcBef>
                          <a:spcPts val="80"/>
                        </a:spcBef>
                      </a:pPr>
                      <a:r>
                        <a:rPr sz="850" spc="15" dirty="0">
                          <a:solidFill>
                            <a:srgbClr val="333333"/>
                          </a:solidFill>
                          <a:latin typeface="Lucida Console"/>
                          <a:cs typeface="Lucida Console"/>
                        </a:rPr>
                        <a:t>active</a:t>
                      </a:r>
                      <a:endParaRPr sz="850">
                        <a:latin typeface="Lucida Console"/>
                        <a:cs typeface="Lucida Console"/>
                      </a:endParaRPr>
                    </a:p>
                  </a:txBody>
                  <a:tcPr marL="0" marR="0" marT="10160" marB="0">
                    <a:solidFill>
                      <a:srgbClr val="F8F8F8"/>
                    </a:solidFill>
                  </a:tcPr>
                </a:tc>
                <a:tc>
                  <a:txBody>
                    <a:bodyPr/>
                    <a:lstStyle/>
                    <a:p>
                      <a:pPr marR="25400" algn="ctr">
                        <a:lnSpc>
                          <a:spcPts val="935"/>
                        </a:lnSpc>
                        <a:spcBef>
                          <a:spcPts val="80"/>
                        </a:spcBef>
                      </a:pPr>
                      <a:r>
                        <a:rPr sz="850" dirty="0">
                          <a:solidFill>
                            <a:srgbClr val="333333"/>
                          </a:solidFill>
                          <a:latin typeface="Lucida Console"/>
                          <a:cs typeface="Lucida Console"/>
                        </a:rPr>
                        <a:t>sync</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set-B</a:t>
                      </a:r>
                      <a:endParaRPr sz="850">
                        <a:latin typeface="Lucida Console"/>
                        <a:cs typeface="Lucida Console"/>
                      </a:endParaRPr>
                    </a:p>
                  </a:txBody>
                  <a:tcPr marL="0" marR="0" marT="10160" marB="0">
                    <a:solidFill>
                      <a:srgbClr val="F8F8F8"/>
                    </a:solidFill>
                  </a:tcPr>
                </a:tc>
                <a:tc>
                  <a:txBody>
                    <a:bodyPr/>
                    <a:lstStyle/>
                    <a:p>
                      <a:pPr marR="24130" algn="r">
                        <a:lnSpc>
                          <a:spcPts val="935"/>
                        </a:lnSpc>
                        <a:spcBef>
                          <a:spcPts val="80"/>
                        </a:spcBef>
                      </a:pPr>
                      <a:r>
                        <a:rPr sz="850" spc="15" dirty="0">
                          <a:solidFill>
                            <a:srgbClr val="333333"/>
                          </a:solidFill>
                          <a:latin typeface="Lucida Console"/>
                          <a:cs typeface="Lucida Console"/>
                        </a:rPr>
                        <a:t>/dev/sde</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4"/>
                  </a:ext>
                </a:extLst>
              </a:tr>
            </a:tbl>
          </a:graphicData>
        </a:graphic>
      </p:graphicFrame>
      <p:sp>
        <p:nvSpPr>
          <p:cNvPr id="14" name="object 14"/>
          <p:cNvSpPr txBox="1"/>
          <p:nvPr/>
        </p:nvSpPr>
        <p:spPr>
          <a:xfrm>
            <a:off x="1540533" y="6618886"/>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endParaRPr sz="850">
              <a:latin typeface="Lucida Console"/>
              <a:cs typeface="Lucida Console"/>
            </a:endParaRPr>
          </a:p>
        </p:txBody>
      </p:sp>
      <p:sp>
        <p:nvSpPr>
          <p:cNvPr id="15" name="object 15"/>
          <p:cNvSpPr txBox="1"/>
          <p:nvPr/>
        </p:nvSpPr>
        <p:spPr>
          <a:xfrm>
            <a:off x="2077936" y="6618886"/>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8</a:t>
            </a:r>
            <a:endParaRPr sz="850">
              <a:latin typeface="Lucida Console"/>
              <a:cs typeface="Lucida Console"/>
            </a:endParaRPr>
          </a:p>
        </p:txBody>
      </p:sp>
      <p:sp>
        <p:nvSpPr>
          <p:cNvPr id="16" name="object 16"/>
          <p:cNvSpPr txBox="1"/>
          <p:nvPr/>
        </p:nvSpPr>
        <p:spPr>
          <a:xfrm>
            <a:off x="2615338" y="6618886"/>
            <a:ext cx="16002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16</a:t>
            </a:r>
            <a:endParaRPr sz="850">
              <a:latin typeface="Lucida Console"/>
              <a:cs typeface="Lucida Console"/>
            </a:endParaRPr>
          </a:p>
        </p:txBody>
      </p:sp>
      <p:sp>
        <p:nvSpPr>
          <p:cNvPr id="17" name="object 17"/>
          <p:cNvSpPr txBox="1"/>
          <p:nvPr/>
        </p:nvSpPr>
        <p:spPr>
          <a:xfrm>
            <a:off x="3287091" y="6618886"/>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a:t>
            </a:r>
            <a:endParaRPr sz="850">
              <a:latin typeface="Lucida Console"/>
              <a:cs typeface="Lucida Console"/>
            </a:endParaRPr>
          </a:p>
        </p:txBody>
      </p:sp>
      <p:sp>
        <p:nvSpPr>
          <p:cNvPr id="18" name="object 18"/>
          <p:cNvSpPr txBox="1"/>
          <p:nvPr/>
        </p:nvSpPr>
        <p:spPr>
          <a:xfrm>
            <a:off x="3757319" y="6618886"/>
            <a:ext cx="42862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faulty</a:t>
            </a:r>
            <a:endParaRPr sz="850">
              <a:latin typeface="Lucida Console"/>
              <a:cs typeface="Lucida Console"/>
            </a:endParaRPr>
          </a:p>
        </p:txBody>
      </p:sp>
      <p:sp>
        <p:nvSpPr>
          <p:cNvPr id="19" name="object 19"/>
          <p:cNvSpPr txBox="1"/>
          <p:nvPr/>
        </p:nvSpPr>
        <p:spPr>
          <a:xfrm>
            <a:off x="4361897" y="6618886"/>
            <a:ext cx="56324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/dev/sdb</a:t>
            </a:r>
            <a:endParaRPr sz="850">
              <a:latin typeface="Lucida Console"/>
              <a:cs typeface="Lucida Console"/>
            </a:endParaRPr>
          </a:p>
        </p:txBody>
      </p:sp>
      <p:sp>
        <p:nvSpPr>
          <p:cNvPr id="20" name="object 2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16"/>
            <a:ext cx="5651500" cy="2725420"/>
            <a:chOff x="959124" y="368316"/>
            <a:chExt cx="5651500" cy="2725420"/>
          </a:xfrm>
        </p:grpSpPr>
        <p:sp>
          <p:nvSpPr>
            <p:cNvPr id="3" name="object 3"/>
            <p:cNvSpPr/>
            <p:nvPr/>
          </p:nvSpPr>
          <p:spPr>
            <a:xfrm>
              <a:off x="963889" y="373080"/>
              <a:ext cx="5641975" cy="2715895"/>
            </a:xfrm>
            <a:custGeom>
              <a:avLst/>
              <a:gdLst/>
              <a:ahLst/>
              <a:cxnLst/>
              <a:rect l="l" t="t" r="r" b="b"/>
              <a:pathLst>
                <a:path w="5641975" h="2715895">
                  <a:moveTo>
                    <a:pt x="5620751" y="2715810"/>
                  </a:moveTo>
                  <a:lnTo>
                    <a:pt x="20659" y="2715810"/>
                  </a:lnTo>
                  <a:lnTo>
                    <a:pt x="17629" y="2715219"/>
                  </a:lnTo>
                  <a:lnTo>
                    <a:pt x="0" y="2695188"/>
                  </a:lnTo>
                  <a:lnTo>
                    <a:pt x="0" y="2692063"/>
                  </a:lnTo>
                  <a:lnTo>
                    <a:pt x="0" y="20621"/>
                  </a:lnTo>
                  <a:lnTo>
                    <a:pt x="20659" y="0"/>
                  </a:lnTo>
                  <a:lnTo>
                    <a:pt x="5620751" y="0"/>
                  </a:lnTo>
                  <a:lnTo>
                    <a:pt x="5641421" y="20621"/>
                  </a:lnTo>
                  <a:lnTo>
                    <a:pt x="5641421" y="2695188"/>
                  </a:lnTo>
                  <a:lnTo>
                    <a:pt x="5623791" y="2715219"/>
                  </a:lnTo>
                  <a:lnTo>
                    <a:pt x="5620751" y="2715810"/>
                  </a:lnTo>
                  <a:close/>
                </a:path>
              </a:pathLst>
            </a:custGeom>
            <a:solidFill>
              <a:srgbClr val="F8F8F8"/>
            </a:solidFill>
          </p:spPr>
          <p:txBody>
            <a:bodyPr wrap="square" lIns="0" tIns="0" rIns="0" bIns="0" rtlCol="0"/>
            <a:lstStyle/>
            <a:p>
              <a:endParaRPr/>
            </a:p>
          </p:txBody>
        </p:sp>
        <p:sp>
          <p:nvSpPr>
            <p:cNvPr id="4" name="object 4"/>
            <p:cNvSpPr/>
            <p:nvPr/>
          </p:nvSpPr>
          <p:spPr>
            <a:xfrm>
              <a:off x="963889" y="373080"/>
              <a:ext cx="5641975" cy="2715895"/>
            </a:xfrm>
            <a:custGeom>
              <a:avLst/>
              <a:gdLst/>
              <a:ahLst/>
              <a:cxnLst/>
              <a:rect l="l" t="t" r="r" b="b"/>
              <a:pathLst>
                <a:path w="5641975" h="2715895">
                  <a:moveTo>
                    <a:pt x="0" y="2692063"/>
                  </a:moveTo>
                  <a:lnTo>
                    <a:pt x="0" y="23823"/>
                  </a:lnTo>
                  <a:lnTo>
                    <a:pt x="0" y="20621"/>
                  </a:lnTo>
                  <a:lnTo>
                    <a:pt x="600" y="17572"/>
                  </a:lnTo>
                  <a:lnTo>
                    <a:pt x="1810" y="14665"/>
                  </a:lnTo>
                  <a:lnTo>
                    <a:pt x="3020" y="11692"/>
                  </a:lnTo>
                  <a:lnTo>
                    <a:pt x="4745" y="9081"/>
                  </a:lnTo>
                  <a:lnTo>
                    <a:pt x="6975" y="6927"/>
                  </a:lnTo>
                  <a:lnTo>
                    <a:pt x="9214" y="4688"/>
                  </a:lnTo>
                  <a:lnTo>
                    <a:pt x="11787" y="2982"/>
                  </a:lnTo>
                  <a:lnTo>
                    <a:pt x="14703" y="1791"/>
                  </a:lnTo>
                  <a:lnTo>
                    <a:pt x="17629" y="600"/>
                  </a:lnTo>
                  <a:lnTo>
                    <a:pt x="20659" y="0"/>
                  </a:lnTo>
                  <a:lnTo>
                    <a:pt x="23823" y="0"/>
                  </a:lnTo>
                  <a:lnTo>
                    <a:pt x="5617597" y="0"/>
                  </a:lnTo>
                  <a:lnTo>
                    <a:pt x="5620751" y="0"/>
                  </a:lnTo>
                  <a:lnTo>
                    <a:pt x="5623791" y="600"/>
                  </a:lnTo>
                  <a:lnTo>
                    <a:pt x="5626717" y="1715"/>
                  </a:lnTo>
                  <a:lnTo>
                    <a:pt x="5629633" y="2982"/>
                  </a:lnTo>
                  <a:lnTo>
                    <a:pt x="5632206" y="4688"/>
                  </a:lnTo>
                  <a:lnTo>
                    <a:pt x="5634445" y="6927"/>
                  </a:lnTo>
                  <a:lnTo>
                    <a:pt x="5636675" y="9081"/>
                  </a:lnTo>
                  <a:lnTo>
                    <a:pt x="5638400" y="11692"/>
                  </a:lnTo>
                  <a:lnTo>
                    <a:pt x="5639610" y="14665"/>
                  </a:lnTo>
                  <a:lnTo>
                    <a:pt x="5640820" y="17572"/>
                  </a:lnTo>
                  <a:lnTo>
                    <a:pt x="5641421" y="20621"/>
                  </a:lnTo>
                  <a:lnTo>
                    <a:pt x="5641421" y="23823"/>
                  </a:lnTo>
                  <a:lnTo>
                    <a:pt x="5641421" y="2692063"/>
                  </a:lnTo>
                  <a:lnTo>
                    <a:pt x="5641421" y="2695188"/>
                  </a:lnTo>
                  <a:lnTo>
                    <a:pt x="5640820" y="2698238"/>
                  </a:lnTo>
                  <a:lnTo>
                    <a:pt x="5639610" y="2701144"/>
                  </a:lnTo>
                  <a:lnTo>
                    <a:pt x="5638400" y="2704051"/>
                  </a:lnTo>
                  <a:lnTo>
                    <a:pt x="5617597" y="2715886"/>
                  </a:lnTo>
                  <a:lnTo>
                    <a:pt x="23823" y="2715886"/>
                  </a:lnTo>
                  <a:lnTo>
                    <a:pt x="0" y="2695188"/>
                  </a:lnTo>
                  <a:lnTo>
                    <a:pt x="0" y="2692063"/>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63"/>
              <a:ext cx="5556250" cy="2573020"/>
            </a:xfrm>
            <a:custGeom>
              <a:avLst/>
              <a:gdLst/>
              <a:ahLst/>
              <a:cxnLst/>
              <a:rect l="l" t="t" r="r" b="b"/>
              <a:pathLst>
                <a:path w="5556250" h="2573020">
                  <a:moveTo>
                    <a:pt x="5555656" y="2572945"/>
                  </a:moveTo>
                  <a:lnTo>
                    <a:pt x="0" y="2572945"/>
                  </a:lnTo>
                  <a:lnTo>
                    <a:pt x="0" y="0"/>
                  </a:lnTo>
                  <a:lnTo>
                    <a:pt x="5555656" y="0"/>
                  </a:lnTo>
                  <a:lnTo>
                    <a:pt x="5555656" y="2572945"/>
                  </a:lnTo>
                  <a:close/>
                </a:path>
              </a:pathLst>
            </a:custGeom>
            <a:solidFill>
              <a:srgbClr val="F8F8F8"/>
            </a:solidFill>
          </p:spPr>
          <p:txBody>
            <a:bodyPr wrap="square" lIns="0" tIns="0" rIns="0" bIns="0" rtlCol="0"/>
            <a:lstStyle/>
            <a:p>
              <a:endParaRPr/>
            </a:p>
          </p:txBody>
        </p:sp>
      </p:grpSp>
      <p:sp>
        <p:nvSpPr>
          <p:cNvPr id="6" name="object 6"/>
          <p:cNvSpPr txBox="1"/>
          <p:nvPr/>
        </p:nvSpPr>
        <p:spPr>
          <a:xfrm>
            <a:off x="946424" y="3201113"/>
            <a:ext cx="5657215" cy="59753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这时候会有小可爱学生举手提问了</a:t>
            </a:r>
            <a:r>
              <a:rPr sz="950" spc="-70" dirty="0">
                <a:solidFill>
                  <a:srgbClr val="333333"/>
                </a:solidFill>
                <a:latin typeface="微软雅黑"/>
                <a:cs typeface="微软雅黑"/>
              </a:rPr>
              <a:t>：</a:t>
            </a:r>
            <a:r>
              <a:rPr sz="950" spc="-70" dirty="0">
                <a:solidFill>
                  <a:srgbClr val="333333"/>
                </a:solidFill>
                <a:latin typeface="Trebuchet MS"/>
                <a:cs typeface="Trebuchet MS"/>
              </a:rPr>
              <a:t>“</a:t>
            </a:r>
            <a:r>
              <a:rPr sz="950" spc="25" dirty="0">
                <a:solidFill>
                  <a:srgbClr val="333333"/>
                </a:solidFill>
                <a:latin typeface="微软雅黑"/>
                <a:cs typeface="微软雅黑"/>
              </a:rPr>
              <a:t>老师，我们公司机房的阵列卡上带了三十几块硬盘呢，就算看到 </a:t>
            </a:r>
            <a:r>
              <a:rPr sz="950" spc="30" dirty="0">
                <a:solidFill>
                  <a:srgbClr val="333333"/>
                </a:solidFill>
                <a:latin typeface="微软雅黑"/>
                <a:cs typeface="微软雅黑"/>
              </a:rPr>
              <a:t> </a:t>
            </a:r>
            <a:r>
              <a:rPr sz="950" spc="25" dirty="0">
                <a:solidFill>
                  <a:srgbClr val="333333"/>
                </a:solidFill>
                <a:latin typeface="微软雅黑"/>
                <a:cs typeface="微软雅黑"/>
              </a:rPr>
              <a:t>了</a:t>
            </a:r>
            <a:r>
              <a:rPr sz="950" spc="5" dirty="0">
                <a:solidFill>
                  <a:srgbClr val="333333"/>
                </a:solidFill>
                <a:latin typeface="Trebuchet MS"/>
                <a:cs typeface="Trebuchet MS"/>
              </a:rPr>
              <a:t>/dev/sdb</a:t>
            </a:r>
            <a:r>
              <a:rPr sz="950" spc="25" dirty="0">
                <a:solidFill>
                  <a:srgbClr val="333333"/>
                </a:solidFill>
                <a:latin typeface="微软雅黑"/>
                <a:cs typeface="微软雅黑"/>
              </a:rPr>
              <a:t>硬盘故障了，我也不知道该替换那一块啊，怕错拔了好设备</a:t>
            </a:r>
            <a:r>
              <a:rPr sz="950" spc="-160" dirty="0">
                <a:solidFill>
                  <a:srgbClr val="333333"/>
                </a:solidFill>
                <a:latin typeface="Trebuchet MS"/>
                <a:cs typeface="Trebuchet MS"/>
              </a:rPr>
              <a:t>”</a:t>
            </a:r>
            <a:r>
              <a:rPr sz="950" spc="20" dirty="0">
                <a:solidFill>
                  <a:srgbClr val="333333"/>
                </a:solidFill>
                <a:latin typeface="微软雅黑"/>
                <a:cs typeface="微软雅黑"/>
              </a:rPr>
              <a:t>。其实这到不用担心，因为一旦 </a:t>
            </a:r>
            <a:r>
              <a:rPr sz="950" spc="25" dirty="0">
                <a:solidFill>
                  <a:srgbClr val="333333"/>
                </a:solidFill>
                <a:latin typeface="微软雅黑"/>
                <a:cs typeface="微软雅黑"/>
              </a:rPr>
              <a:t>硬盘故障了，服务器上指示灯也会转成红灯（或者闪烁黄灯），如图</a:t>
            </a:r>
            <a:r>
              <a:rPr sz="950" spc="25" dirty="0">
                <a:solidFill>
                  <a:srgbClr val="333333"/>
                </a:solidFill>
                <a:latin typeface="Trebuchet MS"/>
                <a:cs typeface="Trebuchet MS"/>
              </a:rPr>
              <a:t>7-6</a:t>
            </a:r>
            <a:r>
              <a:rPr sz="950" spc="25" dirty="0">
                <a:solidFill>
                  <a:srgbClr val="333333"/>
                </a:solidFill>
                <a:latin typeface="微软雅黑"/>
                <a:cs typeface="微软雅黑"/>
              </a:rPr>
              <a:t>所示，对照着处理即可。</a:t>
            </a:r>
            <a:endParaRPr sz="950">
              <a:latin typeface="微软雅黑"/>
              <a:cs typeface="微软雅黑"/>
            </a:endParaRPr>
          </a:p>
        </p:txBody>
      </p:sp>
      <p:pic>
        <p:nvPicPr>
          <p:cNvPr id="7" name="object 7"/>
          <p:cNvPicPr/>
          <p:nvPr/>
        </p:nvPicPr>
        <p:blipFill>
          <a:blip r:embed="rId2" cstate="print"/>
          <a:stretch>
            <a:fillRect/>
          </a:stretch>
        </p:blipFill>
        <p:spPr>
          <a:xfrm>
            <a:off x="959124" y="3903725"/>
            <a:ext cx="5650950" cy="5488950"/>
          </a:xfrm>
          <a:prstGeom prst="rect">
            <a:avLst/>
          </a:prstGeom>
        </p:spPr>
      </p:pic>
      <p:sp>
        <p:nvSpPr>
          <p:cNvPr id="8" name="object 8"/>
          <p:cNvSpPr txBox="1"/>
          <p:nvPr/>
        </p:nvSpPr>
        <p:spPr>
          <a:xfrm>
            <a:off x="1070306" y="406513"/>
            <a:ext cx="533273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mdadm /dev/md0 -a /dev/sdbmdadm: added</a:t>
            </a:r>
            <a:endParaRPr sz="850">
              <a:latin typeface="Lucida Console"/>
              <a:cs typeface="Lucida Console"/>
            </a:endParaRPr>
          </a:p>
          <a:p>
            <a:pPr marL="12700">
              <a:lnSpc>
                <a:spcPct val="100000"/>
              </a:lnSpc>
              <a:spcBef>
                <a:spcPts val="330"/>
              </a:spcBef>
              <a:tabLst>
                <a:tab pos="4445635" algn="l"/>
              </a:tabLst>
            </a:pPr>
            <a:r>
              <a:rPr sz="850" spc="15" dirty="0">
                <a:solidFill>
                  <a:srgbClr val="333333"/>
                </a:solidFill>
                <a:latin typeface="Lucida Console"/>
                <a:cs typeface="Lucida Console"/>
              </a:rPr>
              <a:t>/dev/sdb[root@linuxprobe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35" dirty="0">
                <a:solidFill>
                  <a:srgbClr val="333333"/>
                </a:solidFill>
                <a:latin typeface="Lucida Console"/>
                <a:cs typeface="Lucida Console"/>
              </a:rPr>
              <a:t> </a:t>
            </a:r>
            <a:r>
              <a:rPr sz="850" spc="15" dirty="0">
                <a:solidFill>
                  <a:srgbClr val="333333"/>
                </a:solidFill>
                <a:latin typeface="Lucida Console"/>
                <a:cs typeface="Lucida Console"/>
              </a:rPr>
              <a:t>-D</a:t>
            </a:r>
            <a:r>
              <a:rPr sz="850" spc="35" dirty="0">
                <a:solidFill>
                  <a:srgbClr val="333333"/>
                </a:solidFill>
                <a:latin typeface="Lucida Console"/>
                <a:cs typeface="Lucida Console"/>
              </a:rPr>
              <a:t> </a:t>
            </a:r>
            <a:r>
              <a:rPr sz="850" spc="15" dirty="0">
                <a:solidFill>
                  <a:srgbClr val="333333"/>
                </a:solidFill>
                <a:latin typeface="Lucida Console"/>
                <a:cs typeface="Lucida Console"/>
              </a:rPr>
              <a:t>/dev/md0/dev/md0:	Version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1.2</a:t>
            </a:r>
            <a:endParaRPr sz="850">
              <a:latin typeface="Lucida Console"/>
              <a:cs typeface="Lucida Console"/>
            </a:endParaRPr>
          </a:p>
        </p:txBody>
      </p:sp>
      <p:sp>
        <p:nvSpPr>
          <p:cNvPr id="18" name="object 18"/>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67</a:t>
            </a:fld>
            <a:endParaRPr spc="-5" dirty="0"/>
          </a:p>
        </p:txBody>
      </p:sp>
      <p:sp>
        <p:nvSpPr>
          <p:cNvPr id="9" name="object 9"/>
          <p:cNvSpPr txBox="1"/>
          <p:nvPr/>
        </p:nvSpPr>
        <p:spPr>
          <a:xfrm>
            <a:off x="1070306" y="749549"/>
            <a:ext cx="2847340" cy="368935"/>
          </a:xfrm>
          <a:prstGeom prst="rect">
            <a:avLst/>
          </a:prstGeom>
        </p:spPr>
        <p:txBody>
          <a:bodyPr vert="horz" wrap="square" lIns="0" tIns="53975" rIns="0" bIns="0" rtlCol="0">
            <a:spAutoFit/>
          </a:bodyPr>
          <a:lstStyle/>
          <a:p>
            <a:pPr marR="5080" algn="r">
              <a:lnSpc>
                <a:spcPct val="100000"/>
              </a:lnSpc>
              <a:spcBef>
                <a:spcPts val="425"/>
              </a:spcBef>
            </a:pPr>
            <a:r>
              <a:rPr sz="850" spc="15" dirty="0">
                <a:solidFill>
                  <a:srgbClr val="333333"/>
                </a:solidFill>
                <a:latin typeface="Lucida Console"/>
                <a:cs typeface="Lucida Console"/>
              </a:rPr>
              <a:t>Creation</a:t>
            </a:r>
            <a:r>
              <a:rPr sz="850" spc="5" dirty="0">
                <a:solidFill>
                  <a:srgbClr val="333333"/>
                </a:solidFill>
                <a:latin typeface="Lucida Console"/>
                <a:cs typeface="Lucida Console"/>
              </a:rPr>
              <a:t> </a:t>
            </a:r>
            <a:r>
              <a:rPr sz="850" spc="15" dirty="0">
                <a:solidFill>
                  <a:srgbClr val="333333"/>
                </a:solidFill>
                <a:latin typeface="Lucida Console"/>
                <a:cs typeface="Lucida Console"/>
              </a:rPr>
              <a:t>Time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Thu</a:t>
            </a:r>
            <a:r>
              <a:rPr sz="850" spc="10" dirty="0">
                <a:solidFill>
                  <a:srgbClr val="333333"/>
                </a:solidFill>
                <a:latin typeface="Lucida Console"/>
                <a:cs typeface="Lucida Console"/>
              </a:rPr>
              <a:t> </a:t>
            </a:r>
            <a:r>
              <a:rPr sz="850" spc="15" dirty="0">
                <a:solidFill>
                  <a:srgbClr val="333333"/>
                </a:solidFill>
                <a:latin typeface="Lucida Console"/>
                <a:cs typeface="Lucida Console"/>
              </a:rPr>
              <a:t>Jan</a:t>
            </a:r>
            <a:r>
              <a:rPr sz="850" spc="10" dirty="0">
                <a:solidFill>
                  <a:srgbClr val="333333"/>
                </a:solidFill>
                <a:latin typeface="Lucida Console"/>
                <a:cs typeface="Lucida Console"/>
              </a:rPr>
              <a:t> </a:t>
            </a:r>
            <a:r>
              <a:rPr sz="850" spc="15" dirty="0">
                <a:solidFill>
                  <a:srgbClr val="333333"/>
                </a:solidFill>
                <a:latin typeface="Lucida Console"/>
                <a:cs typeface="Lucida Console"/>
              </a:rPr>
              <a:t>14</a:t>
            </a:r>
            <a:r>
              <a:rPr sz="850" spc="5" dirty="0">
                <a:solidFill>
                  <a:srgbClr val="333333"/>
                </a:solidFill>
                <a:latin typeface="Lucida Console"/>
                <a:cs typeface="Lucida Console"/>
              </a:rPr>
              <a:t> </a:t>
            </a:r>
            <a:r>
              <a:rPr sz="850" spc="15" dirty="0">
                <a:solidFill>
                  <a:srgbClr val="333333"/>
                </a:solidFill>
                <a:latin typeface="Lucida Console"/>
                <a:cs typeface="Lucida Console"/>
              </a:rPr>
              <a:t>05:12:20</a:t>
            </a:r>
            <a:r>
              <a:rPr sz="850" spc="10" dirty="0">
                <a:solidFill>
                  <a:srgbClr val="333333"/>
                </a:solidFill>
                <a:latin typeface="Lucida Console"/>
                <a:cs typeface="Lucida Console"/>
              </a:rPr>
              <a:t> </a:t>
            </a:r>
            <a:r>
              <a:rPr sz="850" spc="15" dirty="0">
                <a:solidFill>
                  <a:srgbClr val="333333"/>
                </a:solidFill>
                <a:latin typeface="Lucida Console"/>
                <a:cs typeface="Lucida Console"/>
              </a:rPr>
              <a:t>2021</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Array</a:t>
            </a:r>
            <a:r>
              <a:rPr sz="850" spc="5" dirty="0">
                <a:solidFill>
                  <a:srgbClr val="333333"/>
                </a:solidFill>
                <a:latin typeface="Lucida Console"/>
                <a:cs typeface="Lucida Console"/>
              </a:rPr>
              <a:t> </a:t>
            </a:r>
            <a:r>
              <a:rPr sz="850" spc="15" dirty="0">
                <a:solidFill>
                  <a:srgbClr val="333333"/>
                </a:solidFill>
                <a:latin typeface="Lucida Console"/>
                <a:cs typeface="Lucida Console"/>
              </a:rPr>
              <a:t>Size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41908224</a:t>
            </a:r>
            <a:r>
              <a:rPr sz="850" spc="10" dirty="0">
                <a:solidFill>
                  <a:srgbClr val="333333"/>
                </a:solidFill>
                <a:latin typeface="Lucida Console"/>
                <a:cs typeface="Lucida Console"/>
              </a:rPr>
              <a:t> </a:t>
            </a:r>
            <a:r>
              <a:rPr sz="850" spc="15" dirty="0">
                <a:solidFill>
                  <a:srgbClr val="333333"/>
                </a:solidFill>
                <a:latin typeface="Lucida Console"/>
                <a:cs typeface="Lucida Console"/>
              </a:rPr>
              <a:t>(39.97</a:t>
            </a:r>
            <a:r>
              <a:rPr sz="850" spc="10" dirty="0">
                <a:solidFill>
                  <a:srgbClr val="333333"/>
                </a:solidFill>
                <a:latin typeface="Lucida Console"/>
                <a:cs typeface="Lucida Console"/>
              </a:rPr>
              <a:t> </a:t>
            </a:r>
            <a:r>
              <a:rPr sz="850" spc="15" dirty="0">
                <a:solidFill>
                  <a:srgbClr val="333333"/>
                </a:solidFill>
                <a:latin typeface="Lucida Console"/>
                <a:cs typeface="Lucida Console"/>
              </a:rPr>
              <a:t>GiB</a:t>
            </a:r>
            <a:r>
              <a:rPr sz="850" spc="10" dirty="0">
                <a:solidFill>
                  <a:srgbClr val="333333"/>
                </a:solidFill>
                <a:latin typeface="Lucida Console"/>
                <a:cs typeface="Lucida Console"/>
              </a:rPr>
              <a:t> </a:t>
            </a:r>
            <a:r>
              <a:rPr sz="850" spc="15" dirty="0">
                <a:solidFill>
                  <a:srgbClr val="333333"/>
                </a:solidFill>
                <a:latin typeface="Lucida Console"/>
                <a:cs typeface="Lucida Console"/>
              </a:rPr>
              <a:t>42.91</a:t>
            </a:r>
            <a:r>
              <a:rPr sz="850" spc="10" dirty="0">
                <a:solidFill>
                  <a:srgbClr val="333333"/>
                </a:solidFill>
                <a:latin typeface="Lucida Console"/>
                <a:cs typeface="Lucida Console"/>
              </a:rPr>
              <a:t> </a:t>
            </a:r>
            <a:r>
              <a:rPr sz="850" spc="15" dirty="0">
                <a:solidFill>
                  <a:srgbClr val="333333"/>
                </a:solidFill>
                <a:latin typeface="Lucida Console"/>
                <a:cs typeface="Lucida Console"/>
              </a:rPr>
              <a:t>GB)</a:t>
            </a:r>
            <a:endParaRPr sz="850">
              <a:latin typeface="Lucida Console"/>
              <a:cs typeface="Lucida Console"/>
            </a:endParaRPr>
          </a:p>
        </p:txBody>
      </p:sp>
      <p:sp>
        <p:nvSpPr>
          <p:cNvPr id="10" name="object 10"/>
          <p:cNvSpPr txBox="1"/>
          <p:nvPr/>
        </p:nvSpPr>
        <p:spPr>
          <a:xfrm>
            <a:off x="4227546" y="749549"/>
            <a:ext cx="2108200" cy="368935"/>
          </a:xfrm>
          <a:prstGeom prst="rect">
            <a:avLst/>
          </a:prstGeom>
        </p:spPr>
        <p:txBody>
          <a:bodyPr vert="horz" wrap="square" lIns="0" tIns="53975" rIns="0" bIns="0" rtlCol="0">
            <a:spAutoFit/>
          </a:bodyPr>
          <a:lstStyle/>
          <a:p>
            <a:pPr marL="213995">
              <a:lnSpc>
                <a:spcPct val="100000"/>
              </a:lnSpc>
              <a:spcBef>
                <a:spcPts val="425"/>
              </a:spcBef>
            </a:pPr>
            <a:r>
              <a:rPr sz="850" spc="15" dirty="0">
                <a:solidFill>
                  <a:srgbClr val="333333"/>
                </a:solidFill>
                <a:latin typeface="Lucida Console"/>
                <a:cs typeface="Lucida Console"/>
              </a:rPr>
              <a:t>Raid</a:t>
            </a:r>
            <a:r>
              <a:rPr sz="850" spc="-10" dirty="0">
                <a:solidFill>
                  <a:srgbClr val="333333"/>
                </a:solidFill>
                <a:latin typeface="Lucida Console"/>
                <a:cs typeface="Lucida Console"/>
              </a:rPr>
              <a:t> </a:t>
            </a:r>
            <a:r>
              <a:rPr sz="850" spc="15" dirty="0">
                <a:solidFill>
                  <a:srgbClr val="333333"/>
                </a:solidFill>
                <a:latin typeface="Lucida Console"/>
                <a:cs typeface="Lucida Console"/>
              </a:rPr>
              <a:t>Level</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raid10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Used</a:t>
            </a:r>
            <a:r>
              <a:rPr sz="850" dirty="0">
                <a:solidFill>
                  <a:srgbClr val="333333"/>
                </a:solidFill>
                <a:latin typeface="Lucida Console"/>
                <a:cs typeface="Lucida Console"/>
              </a:rPr>
              <a:t> </a:t>
            </a:r>
            <a:r>
              <a:rPr sz="850" spc="15" dirty="0">
                <a:solidFill>
                  <a:srgbClr val="333333"/>
                </a:solidFill>
                <a:latin typeface="Lucida Console"/>
                <a:cs typeface="Lucida Console"/>
              </a:rPr>
              <a:t>Dev</a:t>
            </a:r>
            <a:r>
              <a:rPr sz="850" spc="5" dirty="0">
                <a:solidFill>
                  <a:srgbClr val="333333"/>
                </a:solidFill>
                <a:latin typeface="Lucida Console"/>
                <a:cs typeface="Lucida Console"/>
              </a:rPr>
              <a:t> </a:t>
            </a:r>
            <a:r>
              <a:rPr sz="850" spc="15" dirty="0">
                <a:solidFill>
                  <a:srgbClr val="333333"/>
                </a:solidFill>
                <a:latin typeface="Lucida Console"/>
                <a:cs typeface="Lucida Console"/>
              </a:rPr>
              <a:t>Size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20954112</a:t>
            </a:r>
            <a:r>
              <a:rPr sz="850" spc="5" dirty="0">
                <a:solidFill>
                  <a:srgbClr val="333333"/>
                </a:solidFill>
                <a:latin typeface="Lucida Console"/>
                <a:cs typeface="Lucida Console"/>
              </a:rPr>
              <a:t> </a:t>
            </a:r>
            <a:r>
              <a:rPr sz="850" spc="15" dirty="0">
                <a:solidFill>
                  <a:srgbClr val="333333"/>
                </a:solidFill>
                <a:latin typeface="Lucida Console"/>
                <a:cs typeface="Lucida Console"/>
              </a:rPr>
              <a:t>(19.98</a:t>
            </a:r>
            <a:endParaRPr sz="850">
              <a:latin typeface="Lucida Console"/>
              <a:cs typeface="Lucida Console"/>
            </a:endParaRPr>
          </a:p>
        </p:txBody>
      </p:sp>
      <p:sp>
        <p:nvSpPr>
          <p:cNvPr id="11" name="object 11"/>
          <p:cNvSpPr txBox="1"/>
          <p:nvPr/>
        </p:nvSpPr>
        <p:spPr>
          <a:xfrm>
            <a:off x="1070306" y="1092586"/>
            <a:ext cx="5400040" cy="540385"/>
          </a:xfrm>
          <a:prstGeom prst="rect">
            <a:avLst/>
          </a:prstGeom>
        </p:spPr>
        <p:txBody>
          <a:bodyPr vert="horz" wrap="square" lIns="0" tIns="12065" rIns="0" bIns="0" rtlCol="0">
            <a:spAutoFit/>
          </a:bodyPr>
          <a:lstStyle/>
          <a:p>
            <a:pPr marL="12700" marR="206375">
              <a:lnSpc>
                <a:spcPct val="132400"/>
              </a:lnSpc>
              <a:spcBef>
                <a:spcPts val="95"/>
              </a:spcBef>
              <a:tabLst>
                <a:tab pos="1288415" algn="l"/>
                <a:tab pos="2094864" algn="l"/>
                <a:tab pos="2699385" algn="l"/>
                <a:tab pos="4311650" algn="l"/>
              </a:tabLst>
            </a:pPr>
            <a:r>
              <a:rPr sz="850" spc="15" dirty="0">
                <a:solidFill>
                  <a:srgbClr val="333333"/>
                </a:solidFill>
                <a:latin typeface="Lucida Console"/>
                <a:cs typeface="Lucida Console"/>
              </a:rPr>
              <a:t>GiB</a:t>
            </a:r>
            <a:r>
              <a:rPr sz="850" spc="20" dirty="0">
                <a:solidFill>
                  <a:srgbClr val="333333"/>
                </a:solidFill>
                <a:latin typeface="Lucida Console"/>
                <a:cs typeface="Lucida Console"/>
              </a:rPr>
              <a:t> </a:t>
            </a:r>
            <a:r>
              <a:rPr sz="850" spc="15" dirty="0">
                <a:solidFill>
                  <a:srgbClr val="333333"/>
                </a:solidFill>
                <a:latin typeface="Lucida Console"/>
                <a:cs typeface="Lucida Console"/>
              </a:rPr>
              <a:t>21.46</a:t>
            </a:r>
            <a:r>
              <a:rPr sz="850" spc="20" dirty="0">
                <a:solidFill>
                  <a:srgbClr val="333333"/>
                </a:solidFill>
                <a:latin typeface="Lucida Console"/>
                <a:cs typeface="Lucida Console"/>
              </a:rPr>
              <a:t> </a:t>
            </a:r>
            <a:r>
              <a:rPr sz="850" spc="15" dirty="0">
                <a:solidFill>
                  <a:srgbClr val="333333"/>
                </a:solidFill>
                <a:latin typeface="Lucida Console"/>
                <a:cs typeface="Lucida Console"/>
              </a:rPr>
              <a:t>GB)	Raid</a:t>
            </a:r>
            <a:r>
              <a:rPr sz="850" spc="25"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4	Total</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4	Persistence</a:t>
            </a:r>
            <a:r>
              <a:rPr sz="850" spc="-60"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Superblock</a:t>
            </a:r>
            <a:r>
              <a:rPr sz="850" spc="30" dirty="0">
                <a:solidFill>
                  <a:srgbClr val="333333"/>
                </a:solidFill>
                <a:latin typeface="Lucida Console"/>
                <a:cs typeface="Lucida Console"/>
              </a:rPr>
              <a:t> </a:t>
            </a:r>
            <a:r>
              <a:rPr sz="850" spc="15" dirty="0">
                <a:solidFill>
                  <a:srgbClr val="333333"/>
                </a:solidFill>
                <a:latin typeface="Lucida Console"/>
                <a:cs typeface="Lucida Console"/>
              </a:rPr>
              <a:t>is</a:t>
            </a:r>
            <a:r>
              <a:rPr sz="850" spc="35" dirty="0">
                <a:solidFill>
                  <a:srgbClr val="333333"/>
                </a:solidFill>
                <a:latin typeface="Lucida Console"/>
                <a:cs typeface="Lucida Console"/>
              </a:rPr>
              <a:t> </a:t>
            </a:r>
            <a:r>
              <a:rPr sz="850" spc="15" dirty="0">
                <a:solidFill>
                  <a:srgbClr val="333333"/>
                </a:solidFill>
                <a:latin typeface="Lucida Console"/>
                <a:cs typeface="Lucida Console"/>
              </a:rPr>
              <a:t>persistent	Update Time</a:t>
            </a:r>
            <a:r>
              <a:rPr sz="850" spc="10" dirty="0">
                <a:solidFill>
                  <a:srgbClr val="333333"/>
                </a:solidFill>
                <a:latin typeface="Lucida Console"/>
                <a:cs typeface="Lucida Console"/>
              </a:rPr>
              <a:t> </a:t>
            </a:r>
            <a:r>
              <a:rPr sz="850" spc="15" dirty="0">
                <a:solidFill>
                  <a:srgbClr val="333333"/>
                </a:solidFill>
                <a:latin typeface="Lucida Console"/>
                <a:cs typeface="Lucida Console"/>
              </a:rPr>
              <a:t>: Thu</a:t>
            </a:r>
            <a:r>
              <a:rPr sz="850" spc="10" dirty="0">
                <a:solidFill>
                  <a:srgbClr val="333333"/>
                </a:solidFill>
                <a:latin typeface="Lucida Console"/>
                <a:cs typeface="Lucida Console"/>
              </a:rPr>
              <a:t> </a:t>
            </a:r>
            <a:r>
              <a:rPr sz="850" spc="15" dirty="0">
                <a:solidFill>
                  <a:srgbClr val="333333"/>
                </a:solidFill>
                <a:latin typeface="Lucida Console"/>
                <a:cs typeface="Lucida Console"/>
              </a:rPr>
              <a:t>Jan</a:t>
            </a:r>
            <a:r>
              <a:rPr sz="850" spc="10" dirty="0">
                <a:solidFill>
                  <a:srgbClr val="333333"/>
                </a:solidFill>
                <a:latin typeface="Lucida Console"/>
                <a:cs typeface="Lucida Console"/>
              </a:rPr>
              <a:t> </a:t>
            </a:r>
            <a:r>
              <a:rPr sz="850" spc="15" dirty="0">
                <a:solidFill>
                  <a:srgbClr val="333333"/>
                </a:solidFill>
                <a:latin typeface="Lucida Console"/>
                <a:cs typeface="Lucida Console"/>
              </a:rPr>
              <a:t>14 05:37:32</a:t>
            </a:r>
            <a:r>
              <a:rPr sz="850" spc="10" dirty="0">
                <a:solidFill>
                  <a:srgbClr val="333333"/>
                </a:solidFill>
                <a:latin typeface="Lucida Console"/>
                <a:cs typeface="Lucida Console"/>
              </a:rPr>
              <a:t> </a:t>
            </a:r>
            <a:r>
              <a:rPr sz="850" spc="15" dirty="0">
                <a:solidFill>
                  <a:srgbClr val="333333"/>
                </a:solidFill>
                <a:latin typeface="Lucida Console"/>
                <a:cs typeface="Lucida Console"/>
              </a:rPr>
              <a:t>2021</a:t>
            </a:r>
            <a:endParaRPr sz="850">
              <a:latin typeface="Lucida Console"/>
              <a:cs typeface="Lucida Console"/>
            </a:endParaRPr>
          </a:p>
          <a:p>
            <a:pPr marL="12700">
              <a:lnSpc>
                <a:spcPct val="100000"/>
              </a:lnSpc>
              <a:spcBef>
                <a:spcPts val="330"/>
              </a:spcBef>
              <a:tabLst>
                <a:tab pos="2699385" algn="l"/>
                <a:tab pos="4109720" algn="l"/>
              </a:tabLst>
            </a:pPr>
            <a:r>
              <a:rPr sz="850" spc="15" dirty="0">
                <a:solidFill>
                  <a:srgbClr val="333333"/>
                </a:solidFill>
                <a:latin typeface="Lucida Console"/>
                <a:cs typeface="Lucida Console"/>
              </a:rPr>
              <a:t>State</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clean,</a:t>
            </a:r>
            <a:r>
              <a:rPr sz="850" spc="25" dirty="0">
                <a:solidFill>
                  <a:srgbClr val="333333"/>
                </a:solidFill>
                <a:latin typeface="Lucida Console"/>
                <a:cs typeface="Lucida Console"/>
              </a:rPr>
              <a:t> </a:t>
            </a:r>
            <a:r>
              <a:rPr sz="850" spc="15" dirty="0">
                <a:solidFill>
                  <a:srgbClr val="333333"/>
                </a:solidFill>
                <a:latin typeface="Lucida Console"/>
                <a:cs typeface="Lucida Console"/>
              </a:rPr>
              <a:t>degraded,</a:t>
            </a:r>
            <a:r>
              <a:rPr sz="850" spc="30" dirty="0">
                <a:solidFill>
                  <a:srgbClr val="333333"/>
                </a:solidFill>
                <a:latin typeface="Lucida Console"/>
                <a:cs typeface="Lucida Console"/>
              </a:rPr>
              <a:t> </a:t>
            </a:r>
            <a:r>
              <a:rPr sz="850" spc="15" dirty="0">
                <a:solidFill>
                  <a:srgbClr val="333333"/>
                </a:solidFill>
                <a:latin typeface="Lucida Console"/>
                <a:cs typeface="Lucida Console"/>
              </a:rPr>
              <a:t>recovering	Active</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3	Working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4</a:t>
            </a:r>
            <a:endParaRPr sz="850">
              <a:latin typeface="Lucida Console"/>
              <a:cs typeface="Lucida Console"/>
            </a:endParaRPr>
          </a:p>
        </p:txBody>
      </p:sp>
      <p:sp>
        <p:nvSpPr>
          <p:cNvPr id="12" name="object 12"/>
          <p:cNvSpPr txBox="1"/>
          <p:nvPr/>
        </p:nvSpPr>
        <p:spPr>
          <a:xfrm>
            <a:off x="1070306" y="1607143"/>
            <a:ext cx="2981325" cy="368935"/>
          </a:xfrm>
          <a:prstGeom prst="rect">
            <a:avLst/>
          </a:prstGeom>
        </p:spPr>
        <p:txBody>
          <a:bodyPr vert="horz" wrap="square" lIns="0" tIns="12065" rIns="0" bIns="0" rtlCol="0">
            <a:spAutoFit/>
          </a:bodyPr>
          <a:lstStyle/>
          <a:p>
            <a:pPr marL="12700" marR="5080" indent="201295">
              <a:lnSpc>
                <a:spcPct val="132400"/>
              </a:lnSpc>
              <a:spcBef>
                <a:spcPts val="95"/>
              </a:spcBef>
              <a:tabLst>
                <a:tab pos="1758950" algn="l"/>
              </a:tabLst>
            </a:pPr>
            <a:r>
              <a:rPr sz="850" spc="15" dirty="0">
                <a:solidFill>
                  <a:srgbClr val="333333"/>
                </a:solidFill>
                <a:latin typeface="Lucida Console"/>
                <a:cs typeface="Lucida Console"/>
              </a:rPr>
              <a:t>Failed</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0	Spare Devices : 1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Chunk</a:t>
            </a:r>
            <a:r>
              <a:rPr sz="850" spc="5" dirty="0">
                <a:solidFill>
                  <a:srgbClr val="333333"/>
                </a:solidFill>
                <a:latin typeface="Lucida Console"/>
                <a:cs typeface="Lucida Console"/>
              </a:rPr>
              <a:t> </a:t>
            </a:r>
            <a:r>
              <a:rPr sz="850" spc="15" dirty="0">
                <a:solidFill>
                  <a:srgbClr val="333333"/>
                </a:solidFill>
                <a:latin typeface="Lucida Console"/>
                <a:cs typeface="Lucida Console"/>
              </a:rPr>
              <a:t>Size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512KConsistency</a:t>
            </a:r>
            <a:r>
              <a:rPr sz="850" spc="10" dirty="0">
                <a:solidFill>
                  <a:srgbClr val="333333"/>
                </a:solidFill>
                <a:latin typeface="Lucida Console"/>
                <a:cs typeface="Lucida Console"/>
              </a:rPr>
              <a:t> </a:t>
            </a:r>
            <a:r>
              <a:rPr sz="850" spc="15" dirty="0">
                <a:solidFill>
                  <a:srgbClr val="333333"/>
                </a:solidFill>
                <a:latin typeface="Lucida Console"/>
                <a:cs typeface="Lucida Console"/>
              </a:rPr>
              <a:t>Policy</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resync</a:t>
            </a:r>
            <a:endParaRPr sz="850">
              <a:latin typeface="Lucida Console"/>
              <a:cs typeface="Lucida Console"/>
            </a:endParaRPr>
          </a:p>
        </p:txBody>
      </p:sp>
      <p:sp>
        <p:nvSpPr>
          <p:cNvPr id="13" name="object 13"/>
          <p:cNvSpPr txBox="1"/>
          <p:nvPr/>
        </p:nvSpPr>
        <p:spPr>
          <a:xfrm>
            <a:off x="4294721" y="1607143"/>
            <a:ext cx="1973580" cy="368935"/>
          </a:xfrm>
          <a:prstGeom prst="rect">
            <a:avLst/>
          </a:prstGeom>
        </p:spPr>
        <p:txBody>
          <a:bodyPr vert="horz" wrap="square" lIns="0" tIns="12065" rIns="0" bIns="0" rtlCol="0">
            <a:spAutoFit/>
          </a:bodyPr>
          <a:lstStyle/>
          <a:p>
            <a:pPr marL="12700" marR="5080" indent="469900">
              <a:lnSpc>
                <a:spcPct val="132400"/>
              </a:lnSpc>
              <a:spcBef>
                <a:spcPts val="95"/>
              </a:spcBef>
            </a:pPr>
            <a:r>
              <a:rPr sz="850" spc="15" dirty="0">
                <a:solidFill>
                  <a:srgbClr val="333333"/>
                </a:solidFill>
                <a:latin typeface="Lucida Console"/>
                <a:cs typeface="Lucida Console"/>
              </a:rPr>
              <a:t>Layout</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near=2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Rebuild</a:t>
            </a:r>
            <a:r>
              <a:rPr sz="850" dirty="0">
                <a:solidFill>
                  <a:srgbClr val="333333"/>
                </a:solidFill>
                <a:latin typeface="Lucida Console"/>
                <a:cs typeface="Lucida Console"/>
              </a:rPr>
              <a:t> </a:t>
            </a:r>
            <a:r>
              <a:rPr sz="850" spc="15" dirty="0">
                <a:solidFill>
                  <a:srgbClr val="333333"/>
                </a:solidFill>
                <a:latin typeface="Lucida Console"/>
                <a:cs typeface="Lucida Console"/>
              </a:rPr>
              <a:t>Status</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77%</a:t>
            </a:r>
            <a:r>
              <a:rPr sz="850" spc="5" dirty="0">
                <a:solidFill>
                  <a:srgbClr val="333333"/>
                </a:solidFill>
                <a:latin typeface="Lucida Console"/>
                <a:cs typeface="Lucida Console"/>
              </a:rPr>
              <a:t> </a:t>
            </a:r>
            <a:r>
              <a:rPr sz="850" spc="15" dirty="0">
                <a:solidFill>
                  <a:srgbClr val="333333"/>
                </a:solidFill>
                <a:latin typeface="Lucida Console"/>
                <a:cs typeface="Lucida Console"/>
              </a:rPr>
              <a:t>complete</a:t>
            </a:r>
            <a:endParaRPr sz="850">
              <a:latin typeface="Lucida Console"/>
              <a:cs typeface="Lucida Console"/>
            </a:endParaRPr>
          </a:p>
        </p:txBody>
      </p:sp>
      <p:sp>
        <p:nvSpPr>
          <p:cNvPr id="14" name="object 14"/>
          <p:cNvSpPr txBox="1"/>
          <p:nvPr/>
        </p:nvSpPr>
        <p:spPr>
          <a:xfrm>
            <a:off x="1070306" y="2330951"/>
            <a:ext cx="42862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Number</a:t>
            </a:r>
            <a:endParaRPr sz="850">
              <a:latin typeface="Lucida Console"/>
              <a:cs typeface="Lucida Console"/>
            </a:endParaRPr>
          </a:p>
        </p:txBody>
      </p:sp>
      <p:sp>
        <p:nvSpPr>
          <p:cNvPr id="15" name="object 15"/>
          <p:cNvSpPr txBox="1"/>
          <p:nvPr/>
        </p:nvSpPr>
        <p:spPr>
          <a:xfrm>
            <a:off x="1674884" y="1950180"/>
            <a:ext cx="4660900" cy="540385"/>
          </a:xfrm>
          <a:prstGeom prst="rect">
            <a:avLst/>
          </a:prstGeom>
        </p:spPr>
        <p:txBody>
          <a:bodyPr vert="horz" wrap="square" lIns="0" tIns="12065" rIns="0" bIns="0" rtlCol="0">
            <a:spAutoFit/>
          </a:bodyPr>
          <a:lstStyle/>
          <a:p>
            <a:pPr marL="146685" marR="5080" indent="-134620">
              <a:lnSpc>
                <a:spcPct val="132400"/>
              </a:lnSpc>
              <a:spcBef>
                <a:spcPts val="95"/>
              </a:spcBef>
              <a:tabLst>
                <a:tab pos="2162175" algn="l"/>
                <a:tab pos="3774440" algn="l"/>
              </a:tabLst>
            </a:pPr>
            <a:r>
              <a:rPr sz="850" spc="15" dirty="0">
                <a:solidFill>
                  <a:srgbClr val="333333"/>
                </a:solidFill>
                <a:latin typeface="Lucida Console"/>
                <a:cs typeface="Lucida Console"/>
              </a:rPr>
              <a:t>Name</a:t>
            </a:r>
            <a:r>
              <a:rPr sz="850" spc="4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localhost.localdomain:0	(local</a:t>
            </a:r>
            <a:r>
              <a:rPr sz="850" spc="5" dirty="0">
                <a:solidFill>
                  <a:srgbClr val="333333"/>
                </a:solidFill>
                <a:latin typeface="Lucida Console"/>
                <a:cs typeface="Lucida Console"/>
              </a:rPr>
              <a:t> </a:t>
            </a:r>
            <a:r>
              <a:rPr sz="850" spc="15" dirty="0">
                <a:solidFill>
                  <a:srgbClr val="333333"/>
                </a:solidFill>
                <a:latin typeface="Lucida Console"/>
                <a:cs typeface="Lucida Console"/>
              </a:rPr>
              <a:t>to</a:t>
            </a:r>
            <a:r>
              <a:rPr sz="850" dirty="0">
                <a:solidFill>
                  <a:srgbClr val="333333"/>
                </a:solidFill>
                <a:latin typeface="Lucida Console"/>
                <a:cs typeface="Lucida Console"/>
              </a:rPr>
              <a:t> </a:t>
            </a:r>
            <a:r>
              <a:rPr sz="850" spc="15" dirty="0">
                <a:solidFill>
                  <a:srgbClr val="333333"/>
                </a:solidFill>
                <a:latin typeface="Lucida Console"/>
                <a:cs typeface="Lucida Console"/>
              </a:rPr>
              <a:t>host</a:t>
            </a:r>
            <a:r>
              <a:rPr sz="850" spc="5" dirty="0">
                <a:solidFill>
                  <a:srgbClr val="333333"/>
                </a:solidFill>
                <a:latin typeface="Lucida Console"/>
                <a:cs typeface="Lucida Console"/>
              </a:rPr>
              <a:t> </a:t>
            </a:r>
            <a:r>
              <a:rPr sz="850" spc="15" dirty="0">
                <a:solidFill>
                  <a:srgbClr val="333333"/>
                </a:solidFill>
                <a:latin typeface="Lucida Console"/>
                <a:cs typeface="Lucida Console"/>
              </a:rPr>
              <a:t>localhost.localdomain) </a:t>
            </a:r>
            <a:r>
              <a:rPr sz="850" spc="-500" dirty="0">
                <a:solidFill>
                  <a:srgbClr val="333333"/>
                </a:solidFill>
                <a:latin typeface="Lucida Console"/>
                <a:cs typeface="Lucida Console"/>
              </a:rPr>
              <a:t> </a:t>
            </a:r>
            <a:r>
              <a:rPr sz="850" spc="15" dirty="0">
                <a:solidFill>
                  <a:srgbClr val="333333"/>
                </a:solidFill>
                <a:latin typeface="Lucida Console"/>
                <a:cs typeface="Lucida Console"/>
              </a:rPr>
              <a:t>UUID</a:t>
            </a:r>
            <a:r>
              <a:rPr sz="850" spc="50" dirty="0">
                <a:solidFill>
                  <a:srgbClr val="333333"/>
                </a:solidFill>
                <a:latin typeface="Lucida Console"/>
                <a:cs typeface="Lucida Console"/>
              </a:rPr>
              <a:t> </a:t>
            </a:r>
            <a:r>
              <a:rPr sz="850" spc="15" dirty="0">
                <a:solidFill>
                  <a:srgbClr val="333333"/>
                </a:solidFill>
                <a:latin typeface="Lucida Console"/>
                <a:cs typeface="Lucida Console"/>
              </a:rPr>
              <a:t>:</a:t>
            </a:r>
            <a:r>
              <a:rPr sz="850" spc="50" dirty="0">
                <a:solidFill>
                  <a:srgbClr val="333333"/>
                </a:solidFill>
                <a:latin typeface="Lucida Console"/>
                <a:cs typeface="Lucida Console"/>
              </a:rPr>
              <a:t> </a:t>
            </a:r>
            <a:r>
              <a:rPr sz="850" spc="15" dirty="0">
                <a:solidFill>
                  <a:srgbClr val="333333"/>
                </a:solidFill>
                <a:latin typeface="Lucida Console"/>
                <a:cs typeface="Lucida Console"/>
              </a:rPr>
              <a:t>81ee0668:7627c733:0b170c41:cd12f376	Events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34</a:t>
            </a:r>
            <a:endParaRPr sz="850">
              <a:latin typeface="Lucida Console"/>
              <a:cs typeface="Lucida Console"/>
            </a:endParaRPr>
          </a:p>
          <a:p>
            <a:pPr marL="12700">
              <a:lnSpc>
                <a:spcPct val="100000"/>
              </a:lnSpc>
              <a:spcBef>
                <a:spcPts val="330"/>
              </a:spcBef>
              <a:tabLst>
                <a:tab pos="549910" algn="l"/>
                <a:tab pos="1087120" algn="l"/>
                <a:tab pos="2632075" algn="l"/>
                <a:tab pos="3169285" algn="l"/>
                <a:tab pos="3707129" algn="l"/>
                <a:tab pos="4378960" algn="l"/>
              </a:tabLst>
            </a:pPr>
            <a:r>
              <a:rPr sz="850" spc="15" dirty="0">
                <a:solidFill>
                  <a:srgbClr val="333333"/>
                </a:solidFill>
                <a:latin typeface="Lucida Console"/>
                <a:cs typeface="Lucida Console"/>
              </a:rPr>
              <a:t>Major	Minor	RaidDevice</a:t>
            </a:r>
            <a:r>
              <a:rPr sz="850" spc="25" dirty="0">
                <a:solidFill>
                  <a:srgbClr val="333333"/>
                </a:solidFill>
                <a:latin typeface="Lucida Console"/>
                <a:cs typeface="Lucida Console"/>
              </a:rPr>
              <a:t> </a:t>
            </a:r>
            <a:r>
              <a:rPr sz="850" spc="15" dirty="0">
                <a:solidFill>
                  <a:srgbClr val="333333"/>
                </a:solidFill>
                <a:latin typeface="Lucida Console"/>
                <a:cs typeface="Lucida Console"/>
              </a:rPr>
              <a:t>State	4	8	16	0</a:t>
            </a:r>
            <a:endParaRPr sz="850">
              <a:latin typeface="Lucida Console"/>
              <a:cs typeface="Lucida Console"/>
            </a:endParaRPr>
          </a:p>
        </p:txBody>
      </p:sp>
      <p:graphicFrame>
        <p:nvGraphicFramePr>
          <p:cNvPr id="16" name="object 16"/>
          <p:cNvGraphicFramePr>
            <a:graphicFrameLocks noGrp="1"/>
          </p:cNvGraphicFramePr>
          <p:nvPr/>
        </p:nvGraphicFramePr>
        <p:xfrm>
          <a:off x="1051256" y="2538686"/>
          <a:ext cx="5363205" cy="453390"/>
        </p:xfrm>
        <a:graphic>
          <a:graphicData uri="http://schemas.openxmlformats.org/drawingml/2006/table">
            <a:tbl>
              <a:tblPr firstRow="1" bandRow="1">
                <a:tableStyleId>{2D5ABB26-0587-4C30-8999-92F81FD0307C}</a:tableStyleId>
              </a:tblPr>
              <a:tblGrid>
                <a:gridCol w="1240790">
                  <a:extLst>
                    <a:ext uri="{9D8B030D-6E8A-4147-A177-3AD203B41FA5}">
                      <a16:colId xmlns:a16="http://schemas.microsoft.com/office/drawing/2014/main" val="20000"/>
                    </a:ext>
                  </a:extLst>
                </a:gridCol>
                <a:gridCol w="772160">
                  <a:extLst>
                    <a:ext uri="{9D8B030D-6E8A-4147-A177-3AD203B41FA5}">
                      <a16:colId xmlns:a16="http://schemas.microsoft.com/office/drawing/2014/main" val="20001"/>
                    </a:ext>
                  </a:extLst>
                </a:gridCol>
                <a:gridCol w="301625">
                  <a:extLst>
                    <a:ext uri="{9D8B030D-6E8A-4147-A177-3AD203B41FA5}">
                      <a16:colId xmlns:a16="http://schemas.microsoft.com/office/drawing/2014/main" val="20002"/>
                    </a:ext>
                  </a:extLst>
                </a:gridCol>
                <a:gridCol w="234314">
                  <a:extLst>
                    <a:ext uri="{9D8B030D-6E8A-4147-A177-3AD203B41FA5}">
                      <a16:colId xmlns:a16="http://schemas.microsoft.com/office/drawing/2014/main" val="20003"/>
                    </a:ext>
                  </a:extLst>
                </a:gridCol>
                <a:gridCol w="234314">
                  <a:extLst>
                    <a:ext uri="{9D8B030D-6E8A-4147-A177-3AD203B41FA5}">
                      <a16:colId xmlns:a16="http://schemas.microsoft.com/office/drawing/2014/main" val="20004"/>
                    </a:ext>
                  </a:extLst>
                </a:gridCol>
                <a:gridCol w="99694">
                  <a:extLst>
                    <a:ext uri="{9D8B030D-6E8A-4147-A177-3AD203B41FA5}">
                      <a16:colId xmlns:a16="http://schemas.microsoft.com/office/drawing/2014/main" val="20005"/>
                    </a:ext>
                  </a:extLst>
                </a:gridCol>
                <a:gridCol w="234314">
                  <a:extLst>
                    <a:ext uri="{9D8B030D-6E8A-4147-A177-3AD203B41FA5}">
                      <a16:colId xmlns:a16="http://schemas.microsoft.com/office/drawing/2014/main" val="20006"/>
                    </a:ext>
                  </a:extLst>
                </a:gridCol>
                <a:gridCol w="570230">
                  <a:extLst>
                    <a:ext uri="{9D8B030D-6E8A-4147-A177-3AD203B41FA5}">
                      <a16:colId xmlns:a16="http://schemas.microsoft.com/office/drawing/2014/main" val="20007"/>
                    </a:ext>
                  </a:extLst>
                </a:gridCol>
                <a:gridCol w="872489">
                  <a:extLst>
                    <a:ext uri="{9D8B030D-6E8A-4147-A177-3AD203B41FA5}">
                      <a16:colId xmlns:a16="http://schemas.microsoft.com/office/drawing/2014/main" val="20008"/>
                    </a:ext>
                  </a:extLst>
                </a:gridCol>
                <a:gridCol w="803275">
                  <a:extLst>
                    <a:ext uri="{9D8B030D-6E8A-4147-A177-3AD203B41FA5}">
                      <a16:colId xmlns:a16="http://schemas.microsoft.com/office/drawing/2014/main" val="20009"/>
                    </a:ext>
                  </a:extLst>
                </a:gridCol>
              </a:tblGrid>
              <a:tr h="140970">
                <a:tc>
                  <a:txBody>
                    <a:bodyPr/>
                    <a:lstStyle/>
                    <a:p>
                      <a:pPr marL="31750">
                        <a:lnSpc>
                          <a:spcPts val="865"/>
                        </a:lnSpc>
                      </a:pPr>
                      <a:r>
                        <a:rPr sz="850" spc="15" dirty="0">
                          <a:solidFill>
                            <a:srgbClr val="333333"/>
                          </a:solidFill>
                          <a:latin typeface="Lucida Console"/>
                          <a:cs typeface="Lucida Console"/>
                        </a:rPr>
                        <a:t>spare</a:t>
                      </a:r>
                      <a:r>
                        <a:rPr sz="850" spc="-35" dirty="0">
                          <a:solidFill>
                            <a:srgbClr val="333333"/>
                          </a:solidFill>
                          <a:latin typeface="Lucida Console"/>
                          <a:cs typeface="Lucida Console"/>
                        </a:rPr>
                        <a:t> </a:t>
                      </a:r>
                      <a:r>
                        <a:rPr sz="850" spc="15" dirty="0">
                          <a:solidFill>
                            <a:srgbClr val="333333"/>
                          </a:solidFill>
                          <a:latin typeface="Lucida Console"/>
                          <a:cs typeface="Lucida Console"/>
                        </a:rPr>
                        <a:t>rebuilding</a:t>
                      </a:r>
                      <a:endParaRPr sz="850">
                        <a:latin typeface="Lucida Console"/>
                        <a:cs typeface="Lucida Console"/>
                      </a:endParaRPr>
                    </a:p>
                  </a:txBody>
                  <a:tcPr marL="0" marR="0" marT="0" marB="0">
                    <a:solidFill>
                      <a:srgbClr val="F8F8F8"/>
                    </a:solidFill>
                  </a:tcPr>
                </a:tc>
                <a:tc>
                  <a:txBody>
                    <a:bodyPr/>
                    <a:lstStyle/>
                    <a:p>
                      <a:pPr marL="133985">
                        <a:lnSpc>
                          <a:spcPts val="865"/>
                        </a:lnSpc>
                      </a:pPr>
                      <a:r>
                        <a:rPr sz="850" spc="15" dirty="0">
                          <a:solidFill>
                            <a:srgbClr val="333333"/>
                          </a:solidFill>
                          <a:latin typeface="Lucida Console"/>
                          <a:cs typeface="Lucida Console"/>
                        </a:rPr>
                        <a:t>/dev/sdb</a:t>
                      </a:r>
                      <a:endParaRPr sz="850">
                        <a:latin typeface="Lucida Console"/>
                        <a:cs typeface="Lucida Console"/>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marL="66675">
                        <a:lnSpc>
                          <a:spcPts val="865"/>
                        </a:lnSpc>
                      </a:pPr>
                      <a:r>
                        <a:rPr sz="850" dirty="0">
                          <a:solidFill>
                            <a:srgbClr val="333333"/>
                          </a:solidFill>
                          <a:latin typeface="Lucida Console"/>
                          <a:cs typeface="Lucida Console"/>
                        </a:rPr>
                        <a:t>1</a:t>
                      </a:r>
                      <a:endParaRPr sz="850">
                        <a:latin typeface="Lucida Console"/>
                        <a:cs typeface="Lucida Console"/>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marL="33020">
                        <a:lnSpc>
                          <a:spcPts val="865"/>
                        </a:lnSpc>
                      </a:pPr>
                      <a:r>
                        <a:rPr sz="850" dirty="0">
                          <a:solidFill>
                            <a:srgbClr val="333333"/>
                          </a:solidFill>
                          <a:latin typeface="Lucida Console"/>
                          <a:cs typeface="Lucida Console"/>
                        </a:rPr>
                        <a:t>8</a:t>
                      </a:r>
                      <a:endParaRPr sz="850">
                        <a:latin typeface="Lucida Console"/>
                        <a:cs typeface="Lucida Console"/>
                      </a:endParaRPr>
                    </a:p>
                  </a:txBody>
                  <a:tcPr marL="0" marR="0" marT="0" marB="0">
                    <a:solidFill>
                      <a:srgbClr val="F8F8F8"/>
                    </a:solidFill>
                  </a:tcPr>
                </a:tc>
                <a:tc>
                  <a:txBody>
                    <a:bodyPr/>
                    <a:lstStyle/>
                    <a:p>
                      <a:pPr marL="335280">
                        <a:lnSpc>
                          <a:spcPts val="865"/>
                        </a:lnSpc>
                      </a:pPr>
                      <a:r>
                        <a:rPr sz="850" spc="15" dirty="0">
                          <a:solidFill>
                            <a:srgbClr val="333333"/>
                          </a:solidFill>
                          <a:latin typeface="Lucida Console"/>
                          <a:cs typeface="Lucida Console"/>
                        </a:rPr>
                        <a:t>32</a:t>
                      </a:r>
                      <a:endParaRPr sz="850">
                        <a:latin typeface="Lucida Console"/>
                        <a:cs typeface="Lucida Console"/>
                      </a:endParaRPr>
                    </a:p>
                  </a:txBody>
                  <a:tcPr marL="0" marR="0" marT="0" marB="0">
                    <a:solidFill>
                      <a:srgbClr val="F8F8F8"/>
                    </a:solidFill>
                  </a:tcPr>
                </a:tc>
                <a:tc>
                  <a:txBody>
                    <a:bodyPr/>
                    <a:lstStyle/>
                    <a:p>
                      <a:pPr marL="66675" algn="ctr">
                        <a:lnSpc>
                          <a:spcPts val="865"/>
                        </a:lnSpc>
                      </a:pPr>
                      <a:r>
                        <a:rPr sz="850" dirty="0">
                          <a:solidFill>
                            <a:srgbClr val="333333"/>
                          </a:solidFill>
                          <a:latin typeface="Lucida Console"/>
                          <a:cs typeface="Lucida Console"/>
                        </a:rPr>
                        <a:t>1</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spc="15" dirty="0">
                          <a:solidFill>
                            <a:srgbClr val="333333"/>
                          </a:solidFill>
                          <a:latin typeface="Lucida Console"/>
                          <a:cs typeface="Lucida Console"/>
                        </a:rPr>
                        <a:t>active</a:t>
                      </a:r>
                      <a:r>
                        <a:rPr sz="850" spc="-45" dirty="0">
                          <a:solidFill>
                            <a:srgbClr val="333333"/>
                          </a:solidFill>
                          <a:latin typeface="Lucida Console"/>
                          <a:cs typeface="Lucida Console"/>
                        </a:rPr>
                        <a:t> </a:t>
                      </a:r>
                      <a:r>
                        <a:rPr sz="850" spc="15" dirty="0">
                          <a:solidFill>
                            <a:srgbClr val="333333"/>
                          </a:solidFill>
                          <a:latin typeface="Lucida Console"/>
                          <a:cs typeface="Lucida Console"/>
                        </a:rPr>
                        <a:t>sync</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71450">
                <a:tc>
                  <a:txBody>
                    <a:bodyPr/>
                    <a:lstStyle/>
                    <a:p>
                      <a:pPr marL="31750">
                        <a:lnSpc>
                          <a:spcPct val="100000"/>
                        </a:lnSpc>
                        <a:spcBef>
                          <a:spcPts val="80"/>
                        </a:spcBef>
                        <a:tabLst>
                          <a:tab pos="568960" algn="l"/>
                        </a:tabLst>
                      </a:pPr>
                      <a:r>
                        <a:rPr sz="850" spc="15" dirty="0">
                          <a:solidFill>
                            <a:srgbClr val="333333"/>
                          </a:solidFill>
                          <a:latin typeface="Lucida Console"/>
                          <a:cs typeface="Lucida Console"/>
                        </a:rPr>
                        <a:t>set-B	/dev/sdc</a:t>
                      </a:r>
                      <a:endParaRPr sz="850">
                        <a:latin typeface="Lucida Console"/>
                        <a:cs typeface="Lucida Console"/>
                      </a:endParaRPr>
                    </a:p>
                  </a:txBody>
                  <a:tcPr marL="0" marR="0" marT="10160" marB="0">
                    <a:solidFill>
                      <a:srgbClr val="F8F8F8"/>
                    </a:solidFill>
                  </a:tcPr>
                </a:tc>
                <a:tc>
                  <a:txBody>
                    <a:bodyPr/>
                    <a:lstStyle/>
                    <a:p>
                      <a:pPr marR="25400" algn="ctr">
                        <a:lnSpc>
                          <a:spcPct val="100000"/>
                        </a:lnSpc>
                        <a:spcBef>
                          <a:spcPts val="80"/>
                        </a:spcBef>
                      </a:pPr>
                      <a:r>
                        <a:rPr sz="850" dirty="0">
                          <a:solidFill>
                            <a:srgbClr val="333333"/>
                          </a:solidFill>
                          <a:latin typeface="Lucida Console"/>
                          <a:cs typeface="Lucida Console"/>
                        </a:rPr>
                        <a:t>2</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dirty="0">
                          <a:solidFill>
                            <a:srgbClr val="333333"/>
                          </a:solidFill>
                          <a:latin typeface="Lucida Console"/>
                          <a:cs typeface="Lucida Console"/>
                        </a:rPr>
                        <a:t>8</a:t>
                      </a:r>
                      <a:endParaRPr sz="850">
                        <a:latin typeface="Lucida Console"/>
                        <a:cs typeface="Lucida Console"/>
                      </a:endParaRPr>
                    </a:p>
                  </a:txBody>
                  <a:tcPr marL="0" marR="0" marT="1016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100330">
                        <a:lnSpc>
                          <a:spcPct val="100000"/>
                        </a:lnSpc>
                        <a:spcBef>
                          <a:spcPts val="80"/>
                        </a:spcBef>
                      </a:pPr>
                      <a:r>
                        <a:rPr sz="850" dirty="0">
                          <a:solidFill>
                            <a:srgbClr val="333333"/>
                          </a:solidFill>
                          <a:latin typeface="Lucida Console"/>
                          <a:cs typeface="Lucida Console"/>
                        </a:rPr>
                        <a:t>48</a:t>
                      </a:r>
                      <a:endParaRPr sz="850">
                        <a:latin typeface="Lucida Console"/>
                        <a:cs typeface="Lucida Console"/>
                      </a:endParaRPr>
                    </a:p>
                  </a:txBody>
                  <a:tcPr marL="0" marR="0" marT="1016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R="92710" algn="ctr">
                        <a:lnSpc>
                          <a:spcPct val="100000"/>
                        </a:lnSpc>
                        <a:spcBef>
                          <a:spcPts val="80"/>
                        </a:spcBef>
                      </a:pPr>
                      <a:r>
                        <a:rPr sz="850" dirty="0">
                          <a:solidFill>
                            <a:srgbClr val="333333"/>
                          </a:solidFill>
                          <a:latin typeface="Lucida Console"/>
                          <a:cs typeface="Lucida Console"/>
                        </a:rPr>
                        <a:t>2</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active</a:t>
                      </a:r>
                      <a:r>
                        <a:rPr sz="850" spc="-40" dirty="0">
                          <a:solidFill>
                            <a:srgbClr val="333333"/>
                          </a:solidFill>
                          <a:latin typeface="Lucida Console"/>
                          <a:cs typeface="Lucida Console"/>
                        </a:rPr>
                        <a:t> </a:t>
                      </a:r>
                      <a:r>
                        <a:rPr sz="850" spc="15" dirty="0">
                          <a:solidFill>
                            <a:srgbClr val="333333"/>
                          </a:solidFill>
                          <a:latin typeface="Lucida Console"/>
                          <a:cs typeface="Lucida Console"/>
                        </a:rPr>
                        <a:t>sync</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set-A</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r h="140970">
                <a:tc>
                  <a:txBody>
                    <a:bodyPr/>
                    <a:lstStyle/>
                    <a:p>
                      <a:pPr marL="31750">
                        <a:lnSpc>
                          <a:spcPts val="935"/>
                        </a:lnSpc>
                        <a:spcBef>
                          <a:spcPts val="80"/>
                        </a:spcBef>
                        <a:tabLst>
                          <a:tab pos="1038860" algn="l"/>
                        </a:tabLst>
                      </a:pPr>
                      <a:r>
                        <a:rPr sz="850" spc="15" dirty="0">
                          <a:solidFill>
                            <a:srgbClr val="333333"/>
                          </a:solidFill>
                          <a:latin typeface="Lucida Console"/>
                          <a:cs typeface="Lucida Console"/>
                        </a:rPr>
                        <a:t>/dev/sdd	3</a:t>
                      </a:r>
                      <a:endParaRPr sz="850">
                        <a:latin typeface="Lucida Console"/>
                        <a:cs typeface="Lucida Console"/>
                      </a:endParaRPr>
                    </a:p>
                  </a:txBody>
                  <a:tcPr marL="0" marR="0" marT="10160" marB="0">
                    <a:solidFill>
                      <a:srgbClr val="F8F8F8"/>
                    </a:solidFill>
                  </a:tcPr>
                </a:tc>
                <a:tc>
                  <a:txBody>
                    <a:bodyPr/>
                    <a:lstStyle/>
                    <a:p>
                      <a:pPr marR="25400" algn="ctr">
                        <a:lnSpc>
                          <a:spcPts val="935"/>
                        </a:lnSpc>
                        <a:spcBef>
                          <a:spcPts val="80"/>
                        </a:spcBef>
                      </a:pPr>
                      <a:r>
                        <a:rPr sz="850" dirty="0">
                          <a:solidFill>
                            <a:srgbClr val="333333"/>
                          </a:solidFill>
                          <a:latin typeface="Lucida Console"/>
                          <a:cs typeface="Lucida Console"/>
                        </a:rPr>
                        <a:t>8</a:t>
                      </a:r>
                      <a:endParaRPr sz="850">
                        <a:latin typeface="Lucida Console"/>
                        <a:cs typeface="Lucida Console"/>
                      </a:endParaRPr>
                    </a:p>
                  </a:txBody>
                  <a:tcPr marL="0" marR="0" marT="10160" marB="0">
                    <a:solidFill>
                      <a:srgbClr val="F8F8F8"/>
                    </a:solidFill>
                  </a:tcPr>
                </a:tc>
                <a:tc>
                  <a:txBody>
                    <a:bodyPr/>
                    <a:lstStyle/>
                    <a:p>
                      <a:pPr marL="100330">
                        <a:lnSpc>
                          <a:spcPts val="935"/>
                        </a:lnSpc>
                        <a:spcBef>
                          <a:spcPts val="80"/>
                        </a:spcBef>
                      </a:pPr>
                      <a:r>
                        <a:rPr sz="850" spc="15" dirty="0">
                          <a:solidFill>
                            <a:srgbClr val="333333"/>
                          </a:solidFill>
                          <a:latin typeface="Lucida Console"/>
                          <a:cs typeface="Lucida Console"/>
                        </a:rPr>
                        <a:t>64</a:t>
                      </a:r>
                      <a:endParaRPr sz="850">
                        <a:latin typeface="Lucida Console"/>
                        <a:cs typeface="Lucida Console"/>
                      </a:endParaRPr>
                    </a:p>
                  </a:txBody>
                  <a:tcPr marL="0" marR="0" marT="1016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a:lnSpc>
                          <a:spcPts val="935"/>
                        </a:lnSpc>
                        <a:spcBef>
                          <a:spcPts val="80"/>
                        </a:spcBef>
                      </a:pPr>
                      <a:r>
                        <a:rPr sz="850" dirty="0">
                          <a:solidFill>
                            <a:srgbClr val="333333"/>
                          </a:solidFill>
                          <a:latin typeface="Lucida Console"/>
                          <a:cs typeface="Lucida Console"/>
                        </a:rPr>
                        <a:t>3</a:t>
                      </a:r>
                      <a:endParaRPr sz="850">
                        <a:latin typeface="Lucida Console"/>
                        <a:cs typeface="Lucida Console"/>
                      </a:endParaRPr>
                    </a:p>
                  </a:txBody>
                  <a:tcPr marL="0" marR="0" marT="1016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marL="133985">
                        <a:lnSpc>
                          <a:spcPts val="935"/>
                        </a:lnSpc>
                        <a:spcBef>
                          <a:spcPts val="80"/>
                        </a:spcBef>
                      </a:pPr>
                      <a:r>
                        <a:rPr sz="850" spc="15" dirty="0">
                          <a:solidFill>
                            <a:srgbClr val="333333"/>
                          </a:solidFill>
                          <a:latin typeface="Lucida Console"/>
                          <a:cs typeface="Lucida Console"/>
                        </a:rPr>
                        <a:t>active</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sync</a:t>
                      </a:r>
                      <a:r>
                        <a:rPr sz="850" spc="-40" dirty="0">
                          <a:solidFill>
                            <a:srgbClr val="333333"/>
                          </a:solidFill>
                          <a:latin typeface="Lucida Console"/>
                          <a:cs typeface="Lucida Console"/>
                        </a:rPr>
                        <a:t> </a:t>
                      </a:r>
                      <a:r>
                        <a:rPr sz="850" spc="15" dirty="0">
                          <a:solidFill>
                            <a:srgbClr val="333333"/>
                          </a:solidFill>
                          <a:latin typeface="Lucida Console"/>
                          <a:cs typeface="Lucida Console"/>
                        </a:rPr>
                        <a:t>set-B</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/dev/sde</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2"/>
                  </a:ext>
                </a:extLst>
              </a:tr>
            </a:tbl>
          </a:graphicData>
        </a:graphic>
      </p:graphicFrame>
      <p:sp>
        <p:nvSpPr>
          <p:cNvPr id="17" name="object 1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65121"/>
            <a:ext cx="1278255" cy="174625"/>
          </a:xfrm>
          <a:prstGeom prst="rect">
            <a:avLst/>
          </a:prstGeom>
        </p:spPr>
        <p:txBody>
          <a:bodyPr vert="horz" wrap="square" lIns="0" tIns="15875" rIns="0" bIns="0" rtlCol="0">
            <a:spAutoFit/>
          </a:bodyPr>
          <a:lstStyle/>
          <a:p>
            <a:pPr marL="12700">
              <a:lnSpc>
                <a:spcPct val="100000"/>
              </a:lnSpc>
              <a:spcBef>
                <a:spcPts val="125"/>
              </a:spcBef>
            </a:pPr>
            <a:r>
              <a:rPr sz="950" b="1" spc="-30" dirty="0">
                <a:solidFill>
                  <a:srgbClr val="777777"/>
                </a:solidFill>
                <a:latin typeface="Trebuchet MS"/>
                <a:cs typeface="Trebuchet MS"/>
              </a:rPr>
              <a:t>7.1.3</a:t>
            </a:r>
            <a:r>
              <a:rPr sz="950" b="1" spc="-35" dirty="0">
                <a:solidFill>
                  <a:srgbClr val="777777"/>
                </a:solidFill>
                <a:latin typeface="Trebuchet MS"/>
                <a:cs typeface="Trebuchet MS"/>
              </a:rPr>
              <a:t> </a:t>
            </a:r>
            <a:r>
              <a:rPr sz="950" b="1" spc="25" dirty="0">
                <a:solidFill>
                  <a:srgbClr val="777777"/>
                </a:solidFill>
                <a:latin typeface="微软雅黑"/>
                <a:cs typeface="微软雅黑"/>
              </a:rPr>
              <a:t>磁盘阵列</a:t>
            </a:r>
            <a:r>
              <a:rPr sz="950" b="1" dirty="0">
                <a:solidFill>
                  <a:srgbClr val="777777"/>
                </a:solidFill>
                <a:latin typeface="Trebuchet MS"/>
                <a:cs typeface="Trebuchet MS"/>
              </a:rPr>
              <a:t>+</a:t>
            </a:r>
            <a:r>
              <a:rPr sz="950" b="1" spc="25" dirty="0">
                <a:solidFill>
                  <a:srgbClr val="777777"/>
                </a:solidFill>
                <a:latin typeface="微软雅黑"/>
                <a:cs typeface="微软雅黑"/>
              </a:rPr>
              <a:t>备份盘</a:t>
            </a:r>
            <a:endParaRPr sz="950">
              <a:latin typeface="微软雅黑"/>
              <a:cs typeface="微软雅黑"/>
            </a:endParaRPr>
          </a:p>
        </p:txBody>
      </p:sp>
      <p:sp>
        <p:nvSpPr>
          <p:cNvPr id="3" name="object 3"/>
          <p:cNvSpPr txBox="1"/>
          <p:nvPr/>
        </p:nvSpPr>
        <p:spPr>
          <a:xfrm>
            <a:off x="946414" y="628116"/>
            <a:ext cx="5631815" cy="2512695"/>
          </a:xfrm>
          <a:prstGeom prst="rect">
            <a:avLst/>
          </a:prstGeom>
        </p:spPr>
        <p:txBody>
          <a:bodyPr vert="horz" wrap="square" lIns="0" tIns="12065" rIns="0" bIns="0" rtlCol="0">
            <a:spAutoFit/>
          </a:bodyPr>
          <a:lstStyle/>
          <a:p>
            <a:pPr marL="12700" marR="25400" algn="just">
              <a:lnSpc>
                <a:spcPct val="131600"/>
              </a:lnSpc>
              <a:spcBef>
                <a:spcPts val="95"/>
              </a:spcBef>
            </a:pPr>
            <a:r>
              <a:rPr sz="950" spc="60" dirty="0">
                <a:solidFill>
                  <a:srgbClr val="333333"/>
                </a:solidFill>
                <a:latin typeface="Trebuchet MS"/>
                <a:cs typeface="Trebuchet MS"/>
              </a:rPr>
              <a:t>RAID</a:t>
            </a:r>
            <a:r>
              <a:rPr sz="950" spc="-5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磁盘阵列中最多允许</a:t>
            </a:r>
            <a:r>
              <a:rPr sz="950" spc="114" dirty="0">
                <a:solidFill>
                  <a:srgbClr val="333333"/>
                </a:solidFill>
                <a:latin typeface="Trebuchet MS"/>
                <a:cs typeface="Trebuchet MS"/>
              </a:rPr>
              <a:t>50%</a:t>
            </a:r>
            <a:r>
              <a:rPr sz="950" spc="25" dirty="0">
                <a:solidFill>
                  <a:srgbClr val="333333"/>
                </a:solidFill>
                <a:latin typeface="微软雅黑"/>
                <a:cs typeface="微软雅黑"/>
              </a:rPr>
              <a:t>的硬盘设备发生故障，但是存在这样一种极端情况，即同一</a:t>
            </a:r>
            <a:r>
              <a:rPr sz="950" spc="60" dirty="0">
                <a:solidFill>
                  <a:srgbClr val="333333"/>
                </a:solidFill>
                <a:latin typeface="Trebuchet MS"/>
                <a:cs typeface="Trebuchet MS"/>
              </a:rPr>
              <a:t>RAID</a:t>
            </a:r>
            <a:r>
              <a:rPr sz="950" spc="-50"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磁 盘阵列中的硬盘设备若全部损坏，也会导致数据丢失。换句话说，在</a:t>
            </a:r>
            <a:r>
              <a:rPr sz="950" spc="60" dirty="0">
                <a:solidFill>
                  <a:srgbClr val="333333"/>
                </a:solidFill>
                <a:latin typeface="Trebuchet MS"/>
                <a:cs typeface="Trebuchet MS"/>
              </a:rPr>
              <a:t>RAID</a:t>
            </a:r>
            <a:r>
              <a:rPr sz="950" spc="-5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磁盘阵列中，如果</a:t>
            </a:r>
            <a:r>
              <a:rPr sz="950" spc="60" dirty="0">
                <a:solidFill>
                  <a:srgbClr val="333333"/>
                </a:solidFill>
                <a:latin typeface="Trebuchet MS"/>
                <a:cs typeface="Trebuchet MS"/>
              </a:rPr>
              <a:t>RAID </a:t>
            </a:r>
            <a:r>
              <a:rPr sz="950" spc="55" dirty="0">
                <a:solidFill>
                  <a:srgbClr val="333333"/>
                </a:solidFill>
                <a:latin typeface="Trebuchet MS"/>
                <a:cs typeface="Trebuchet MS"/>
              </a:rPr>
              <a:t>1 </a:t>
            </a:r>
            <a:r>
              <a:rPr sz="950" spc="-275" dirty="0">
                <a:solidFill>
                  <a:srgbClr val="333333"/>
                </a:solidFill>
                <a:latin typeface="Trebuchet MS"/>
                <a:cs typeface="Trebuchet MS"/>
              </a:rPr>
              <a:t> </a:t>
            </a:r>
            <a:r>
              <a:rPr sz="950" spc="25" dirty="0">
                <a:solidFill>
                  <a:srgbClr val="333333"/>
                </a:solidFill>
                <a:latin typeface="微软雅黑"/>
                <a:cs typeface="微软雅黑"/>
              </a:rPr>
              <a:t>中的某一块硬盘出现了故障，而我们正在前往修复的路上，恰巧该</a:t>
            </a:r>
            <a:r>
              <a:rPr sz="950" spc="60" dirty="0">
                <a:solidFill>
                  <a:srgbClr val="333333"/>
                </a:solidFill>
                <a:latin typeface="Trebuchet MS"/>
                <a:cs typeface="Trebuchet MS"/>
              </a:rPr>
              <a:t>RAID1</a:t>
            </a:r>
            <a:r>
              <a:rPr sz="950" spc="25" dirty="0">
                <a:solidFill>
                  <a:srgbClr val="333333"/>
                </a:solidFill>
                <a:latin typeface="微软雅黑"/>
                <a:cs typeface="微软雅黑"/>
              </a:rPr>
              <a:t>磁盘阵列中的另一块硬盘设备 也出现故障，那么数据就被彻底丢失了。刘遄老师可真不是乌鸦嘴，这种</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1</a:t>
            </a:r>
            <a:r>
              <a:rPr sz="950" spc="20" dirty="0">
                <a:solidFill>
                  <a:srgbClr val="333333"/>
                </a:solidFill>
                <a:latin typeface="微软雅黑"/>
                <a:cs typeface="微软雅黑"/>
              </a:rPr>
              <a:t>磁盘阵列中的硬盘设备 </a:t>
            </a:r>
            <a:r>
              <a:rPr sz="950" spc="25" dirty="0">
                <a:solidFill>
                  <a:srgbClr val="333333"/>
                </a:solidFill>
                <a:latin typeface="微软雅黑"/>
                <a:cs typeface="微软雅黑"/>
              </a:rPr>
              <a:t>同时损坏的情况还真被我的学生遇到过。</a:t>
            </a:r>
            <a:endParaRPr sz="950">
              <a:latin typeface="微软雅黑"/>
              <a:cs typeface="微软雅黑"/>
            </a:endParaRPr>
          </a:p>
          <a:p>
            <a:pPr marL="12700" marR="5080" algn="just">
              <a:lnSpc>
                <a:spcPct val="131600"/>
              </a:lnSpc>
              <a:spcBef>
                <a:spcPts val="750"/>
              </a:spcBef>
            </a:pPr>
            <a:r>
              <a:rPr sz="950" spc="25" dirty="0">
                <a:solidFill>
                  <a:srgbClr val="333333"/>
                </a:solidFill>
                <a:latin typeface="微软雅黑"/>
                <a:cs typeface="微软雅黑"/>
              </a:rPr>
              <a:t>在这样的情况下，该怎么办呢？其实，完全可以使用</a:t>
            </a:r>
            <a:r>
              <a:rPr sz="950" spc="60" dirty="0">
                <a:solidFill>
                  <a:srgbClr val="333333"/>
                </a:solidFill>
                <a:latin typeface="Trebuchet MS"/>
                <a:cs typeface="Trebuchet MS"/>
              </a:rPr>
              <a:t>RAID</a:t>
            </a:r>
            <a:r>
              <a:rPr sz="950" spc="25" dirty="0">
                <a:solidFill>
                  <a:srgbClr val="333333"/>
                </a:solidFill>
                <a:latin typeface="微软雅黑"/>
                <a:cs typeface="微软雅黑"/>
              </a:rPr>
              <a:t>备份盘技术来预防这类事故。该技术的核心理 念就是准备一块足够大的硬盘，这块硬盘平时处于闲置状态，一旦</a:t>
            </a:r>
            <a:r>
              <a:rPr sz="950" spc="60" dirty="0">
                <a:solidFill>
                  <a:srgbClr val="333333"/>
                </a:solidFill>
                <a:latin typeface="Trebuchet MS"/>
                <a:cs typeface="Trebuchet MS"/>
              </a:rPr>
              <a:t>RAID</a:t>
            </a:r>
            <a:r>
              <a:rPr sz="950" spc="20" dirty="0">
                <a:solidFill>
                  <a:srgbClr val="333333"/>
                </a:solidFill>
                <a:latin typeface="微软雅黑"/>
                <a:cs typeface="微软雅黑"/>
              </a:rPr>
              <a:t>磁盘阵列中有硬盘出现故障后则 </a:t>
            </a:r>
            <a:r>
              <a:rPr sz="950" spc="25" dirty="0">
                <a:solidFill>
                  <a:srgbClr val="333333"/>
                </a:solidFill>
                <a:latin typeface="微软雅黑"/>
                <a:cs typeface="微软雅黑"/>
              </a:rPr>
              <a:t>会马上自动顶替上去。这样很棒吧！</a:t>
            </a:r>
            <a:endParaRPr sz="950">
              <a:latin typeface="微软雅黑"/>
              <a:cs typeface="微软雅黑"/>
            </a:endParaRPr>
          </a:p>
          <a:p>
            <a:pPr marL="12700" marR="36830" algn="just">
              <a:lnSpc>
                <a:spcPct val="131600"/>
              </a:lnSpc>
              <a:spcBef>
                <a:spcPts val="825"/>
              </a:spcBef>
            </a:pPr>
            <a:r>
              <a:rPr sz="950" spc="25" dirty="0">
                <a:solidFill>
                  <a:srgbClr val="333333"/>
                </a:solidFill>
                <a:latin typeface="微软雅黑"/>
                <a:cs typeface="微软雅黑"/>
              </a:rPr>
              <a:t>为了避免多个实验之间相互发生冲突，我们需要保证每个实验的相对独立性，为此需要大家自行将虚拟 机还原到初始状态。另外，由于刚才已经演示了</a:t>
            </a:r>
            <a:r>
              <a:rPr sz="950" spc="60" dirty="0">
                <a:solidFill>
                  <a:srgbClr val="333333"/>
                </a:solidFill>
                <a:latin typeface="Trebuchet MS"/>
                <a:cs typeface="Trebuchet MS"/>
              </a:rPr>
              <a:t>RAID</a:t>
            </a:r>
            <a:r>
              <a:rPr sz="950" spc="-60"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磁盘阵列的部署方法，现在来看一下</a:t>
            </a:r>
            <a:r>
              <a:rPr sz="950" spc="60" dirty="0">
                <a:solidFill>
                  <a:srgbClr val="333333"/>
                </a:solidFill>
                <a:latin typeface="Trebuchet MS"/>
                <a:cs typeface="Trebuchet MS"/>
              </a:rPr>
              <a:t>RAID</a:t>
            </a:r>
            <a:r>
              <a:rPr sz="950" spc="-5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的 部署效果吧。部署</a:t>
            </a:r>
            <a:r>
              <a:rPr sz="950" spc="60" dirty="0">
                <a:solidFill>
                  <a:srgbClr val="333333"/>
                </a:solidFill>
                <a:latin typeface="Trebuchet MS"/>
                <a:cs typeface="Trebuchet MS"/>
              </a:rPr>
              <a:t>RAID</a:t>
            </a:r>
            <a:r>
              <a:rPr sz="950" spc="-50"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磁盘阵列时，至少需要用到</a:t>
            </a:r>
            <a:r>
              <a:rPr sz="950" spc="55" dirty="0">
                <a:solidFill>
                  <a:srgbClr val="333333"/>
                </a:solidFill>
                <a:latin typeface="Trebuchet MS"/>
                <a:cs typeface="Trebuchet MS"/>
              </a:rPr>
              <a:t>3</a:t>
            </a:r>
            <a:r>
              <a:rPr sz="950" spc="25" dirty="0">
                <a:solidFill>
                  <a:srgbClr val="333333"/>
                </a:solidFill>
                <a:latin typeface="微软雅黑"/>
                <a:cs typeface="微软雅黑"/>
              </a:rPr>
              <a:t>块硬盘，还需要再加一块备份硬盘（也叫热备</a:t>
            </a:r>
            <a:endParaRPr sz="950">
              <a:latin typeface="微软雅黑"/>
              <a:cs typeface="微软雅黑"/>
            </a:endParaRPr>
          </a:p>
          <a:p>
            <a:pPr marL="12700">
              <a:lnSpc>
                <a:spcPct val="100000"/>
              </a:lnSpc>
              <a:spcBef>
                <a:spcPts val="360"/>
              </a:spcBef>
            </a:pPr>
            <a:r>
              <a:rPr sz="950" spc="25" dirty="0">
                <a:solidFill>
                  <a:srgbClr val="333333"/>
                </a:solidFill>
                <a:latin typeface="微软雅黑"/>
                <a:cs typeface="微软雅黑"/>
              </a:rPr>
              <a:t>盘），所以总计需要在虚拟机中模拟</a:t>
            </a:r>
            <a:r>
              <a:rPr sz="950" spc="55" dirty="0">
                <a:solidFill>
                  <a:srgbClr val="333333"/>
                </a:solidFill>
                <a:latin typeface="Trebuchet MS"/>
                <a:cs typeface="Trebuchet MS"/>
              </a:rPr>
              <a:t>4</a:t>
            </a:r>
            <a:r>
              <a:rPr sz="950" spc="25" dirty="0">
                <a:solidFill>
                  <a:srgbClr val="333333"/>
                </a:solidFill>
                <a:latin typeface="微软雅黑"/>
                <a:cs typeface="微软雅黑"/>
              </a:rPr>
              <a:t>块硬盘设备，如图</a:t>
            </a:r>
            <a:r>
              <a:rPr sz="950" spc="25" dirty="0">
                <a:solidFill>
                  <a:srgbClr val="333333"/>
                </a:solidFill>
                <a:latin typeface="Trebuchet MS"/>
                <a:cs typeface="Trebuchet MS"/>
              </a:rPr>
              <a:t>7-7</a:t>
            </a:r>
            <a:r>
              <a:rPr sz="950" spc="25" dirty="0">
                <a:solidFill>
                  <a:srgbClr val="333333"/>
                </a:solidFill>
                <a:latin typeface="微软雅黑"/>
                <a:cs typeface="微软雅黑"/>
              </a:rPr>
              <a:t>所示。</a:t>
            </a:r>
            <a:endParaRPr sz="950">
              <a:latin typeface="微软雅黑"/>
              <a:cs typeface="微软雅黑"/>
            </a:endParaRPr>
          </a:p>
        </p:txBody>
      </p:sp>
      <p:pic>
        <p:nvPicPr>
          <p:cNvPr id="4" name="object 4"/>
          <p:cNvPicPr/>
          <p:nvPr/>
        </p:nvPicPr>
        <p:blipFill>
          <a:blip r:embed="rId2" cstate="print"/>
          <a:stretch>
            <a:fillRect/>
          </a:stretch>
        </p:blipFill>
        <p:spPr>
          <a:xfrm>
            <a:off x="959124" y="3316181"/>
            <a:ext cx="5650950" cy="5733407"/>
          </a:xfrm>
          <a:prstGeom prst="rect">
            <a:avLst/>
          </a:prstGeom>
        </p:spPr>
      </p:pic>
      <p:sp>
        <p:nvSpPr>
          <p:cNvPr id="5" name="object 5"/>
          <p:cNvSpPr txBox="1"/>
          <p:nvPr/>
        </p:nvSpPr>
        <p:spPr>
          <a:xfrm>
            <a:off x="946405" y="9151253"/>
            <a:ext cx="5664200" cy="8413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7-7</a:t>
            </a:r>
            <a:r>
              <a:rPr sz="950" spc="-35" dirty="0">
                <a:solidFill>
                  <a:srgbClr val="333333"/>
                </a:solidFill>
                <a:latin typeface="Trebuchet MS"/>
                <a:cs typeface="Trebuchet MS"/>
              </a:rPr>
              <a:t> </a:t>
            </a:r>
            <a:r>
              <a:rPr sz="950" spc="25" dirty="0">
                <a:solidFill>
                  <a:srgbClr val="333333"/>
                </a:solidFill>
                <a:latin typeface="微软雅黑"/>
                <a:cs typeface="微软雅黑"/>
              </a:rPr>
              <a:t>重置虚拟机后，再添加四块硬盘设备</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现在创建一个</a:t>
            </a:r>
            <a:r>
              <a:rPr sz="950" spc="60" dirty="0">
                <a:solidFill>
                  <a:srgbClr val="333333"/>
                </a:solidFill>
                <a:latin typeface="Trebuchet MS"/>
                <a:cs typeface="Trebuchet MS"/>
              </a:rPr>
              <a:t>RAID</a:t>
            </a:r>
            <a:r>
              <a:rPr sz="950" spc="-5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磁盘阵列</a:t>
            </a:r>
            <a:r>
              <a:rPr sz="950" spc="55" dirty="0">
                <a:solidFill>
                  <a:srgbClr val="333333"/>
                </a:solidFill>
                <a:latin typeface="Trebuchet MS"/>
                <a:cs typeface="Trebuchet MS"/>
              </a:rPr>
              <a:t>+</a:t>
            </a:r>
            <a:r>
              <a:rPr sz="950" spc="25" dirty="0">
                <a:solidFill>
                  <a:srgbClr val="333333"/>
                </a:solidFill>
                <a:latin typeface="微软雅黑"/>
                <a:cs typeface="微软雅黑"/>
              </a:rPr>
              <a:t>备份盘。在下面的命令中，参数</a:t>
            </a:r>
            <a:r>
              <a:rPr sz="950" spc="20" dirty="0">
                <a:solidFill>
                  <a:srgbClr val="333333"/>
                </a:solidFill>
                <a:latin typeface="Trebuchet MS"/>
                <a:cs typeface="Trebuchet MS"/>
              </a:rPr>
              <a:t>-n</a:t>
            </a:r>
            <a:r>
              <a:rPr sz="950" spc="-55" dirty="0">
                <a:solidFill>
                  <a:srgbClr val="333333"/>
                </a:solidFill>
                <a:latin typeface="Trebuchet MS"/>
                <a:cs typeface="Trebuchet MS"/>
              </a:rPr>
              <a:t> </a:t>
            </a:r>
            <a:r>
              <a:rPr sz="950" spc="55" dirty="0">
                <a:solidFill>
                  <a:srgbClr val="333333"/>
                </a:solidFill>
                <a:latin typeface="Trebuchet MS"/>
                <a:cs typeface="Trebuchet MS"/>
              </a:rPr>
              <a:t>3</a:t>
            </a:r>
            <a:r>
              <a:rPr sz="950" spc="25" dirty="0">
                <a:solidFill>
                  <a:srgbClr val="333333"/>
                </a:solidFill>
                <a:latin typeface="微软雅黑"/>
                <a:cs typeface="微软雅黑"/>
              </a:rPr>
              <a:t>代表创建这个</a:t>
            </a:r>
            <a:r>
              <a:rPr sz="950" spc="60" dirty="0">
                <a:solidFill>
                  <a:srgbClr val="333333"/>
                </a:solidFill>
                <a:latin typeface="Trebuchet MS"/>
                <a:cs typeface="Trebuchet MS"/>
              </a:rPr>
              <a:t>RAID</a:t>
            </a:r>
            <a:r>
              <a:rPr sz="950" spc="-5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磁盘阵列所需的 硬盘数，参数</a:t>
            </a:r>
            <a:r>
              <a:rPr sz="950" spc="-35" dirty="0">
                <a:solidFill>
                  <a:srgbClr val="333333"/>
                </a:solidFill>
                <a:latin typeface="Trebuchet MS"/>
                <a:cs typeface="Trebuchet MS"/>
              </a:rPr>
              <a:t>-l </a:t>
            </a:r>
            <a:r>
              <a:rPr sz="950" spc="55" dirty="0">
                <a:solidFill>
                  <a:srgbClr val="333333"/>
                </a:solidFill>
                <a:latin typeface="Trebuchet MS"/>
                <a:cs typeface="Trebuchet MS"/>
              </a:rPr>
              <a:t>5</a:t>
            </a:r>
            <a:r>
              <a:rPr sz="950" spc="25" dirty="0">
                <a:solidFill>
                  <a:srgbClr val="333333"/>
                </a:solidFill>
                <a:latin typeface="微软雅黑"/>
                <a:cs typeface="微软雅黑"/>
              </a:rPr>
              <a:t>代表</a:t>
            </a:r>
            <a:r>
              <a:rPr sz="950" spc="60" dirty="0">
                <a:solidFill>
                  <a:srgbClr val="333333"/>
                </a:solidFill>
                <a:latin typeface="Trebuchet MS"/>
                <a:cs typeface="Trebuchet MS"/>
              </a:rPr>
              <a:t>RAID</a:t>
            </a:r>
            <a:r>
              <a:rPr sz="950" spc="25" dirty="0">
                <a:solidFill>
                  <a:srgbClr val="333333"/>
                </a:solidFill>
                <a:latin typeface="微软雅黑"/>
                <a:cs typeface="微软雅黑"/>
              </a:rPr>
              <a:t>的级别，而参数</a:t>
            </a:r>
            <a:r>
              <a:rPr sz="950" dirty="0">
                <a:solidFill>
                  <a:srgbClr val="333333"/>
                </a:solidFill>
                <a:latin typeface="Trebuchet MS"/>
                <a:cs typeface="Trebuchet MS"/>
              </a:rPr>
              <a:t>-x</a:t>
            </a:r>
            <a:r>
              <a:rPr sz="950" spc="-35" dirty="0">
                <a:solidFill>
                  <a:srgbClr val="333333"/>
                </a:solidFill>
                <a:latin typeface="Trebuchet MS"/>
                <a:cs typeface="Trebuchet MS"/>
              </a:rPr>
              <a:t> </a:t>
            </a:r>
            <a:r>
              <a:rPr sz="950" spc="55" dirty="0">
                <a:solidFill>
                  <a:srgbClr val="333333"/>
                </a:solidFill>
                <a:latin typeface="Trebuchet MS"/>
                <a:cs typeface="Trebuchet MS"/>
              </a:rPr>
              <a:t>1</a:t>
            </a:r>
            <a:r>
              <a:rPr sz="950" spc="25" dirty="0">
                <a:solidFill>
                  <a:srgbClr val="333333"/>
                </a:solidFill>
                <a:latin typeface="微软雅黑"/>
                <a:cs typeface="微软雅黑"/>
              </a:rPr>
              <a:t>则代表有一块备份盘。当查看</a:t>
            </a:r>
            <a:r>
              <a:rPr sz="950" spc="10" dirty="0">
                <a:solidFill>
                  <a:srgbClr val="333333"/>
                </a:solidFill>
                <a:latin typeface="Trebuchet MS"/>
                <a:cs typeface="Trebuchet MS"/>
              </a:rPr>
              <a:t>/dev/md0</a:t>
            </a:r>
            <a:r>
              <a:rPr sz="950" spc="25" dirty="0">
                <a:solidFill>
                  <a:srgbClr val="333333"/>
                </a:solidFill>
                <a:latin typeface="微软雅黑"/>
                <a:cs typeface="微软雅黑"/>
              </a:rPr>
              <a:t>（即</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5</a:t>
            </a:r>
            <a:r>
              <a:rPr sz="950" spc="15" dirty="0">
                <a:solidFill>
                  <a:srgbClr val="333333"/>
                </a:solidFill>
                <a:latin typeface="微软雅黑"/>
                <a:cs typeface="微软雅黑"/>
              </a:rPr>
              <a:t>磁盘 </a:t>
            </a:r>
            <a:r>
              <a:rPr sz="950" spc="25" dirty="0">
                <a:solidFill>
                  <a:srgbClr val="333333"/>
                </a:solidFill>
                <a:latin typeface="微软雅黑"/>
                <a:cs typeface="微软雅黑"/>
              </a:rPr>
              <a:t>阵列的名称）磁盘阵列的时候就能看到有一块备份盘在等待中了。</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68</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3"/>
              </a:rPr>
              <a:t>5/20</a:t>
            </a:r>
            <a:endParaRPr sz="800">
              <a:latin typeface="小哥哥网恋吗"/>
              <a:cs typeface="小哥哥网恋吗"/>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82"/>
            <a:ext cx="5651500" cy="3068955"/>
            <a:chOff x="959124" y="368282"/>
            <a:chExt cx="5651500" cy="3068955"/>
          </a:xfrm>
        </p:grpSpPr>
        <p:sp>
          <p:nvSpPr>
            <p:cNvPr id="3" name="object 3"/>
            <p:cNvSpPr/>
            <p:nvPr/>
          </p:nvSpPr>
          <p:spPr>
            <a:xfrm>
              <a:off x="963889" y="373047"/>
              <a:ext cx="5641975" cy="3059430"/>
            </a:xfrm>
            <a:custGeom>
              <a:avLst/>
              <a:gdLst/>
              <a:ahLst/>
              <a:cxnLst/>
              <a:rect l="l" t="t" r="r" b="b"/>
              <a:pathLst>
                <a:path w="5641975" h="3059429">
                  <a:moveTo>
                    <a:pt x="5620751" y="3058870"/>
                  </a:moveTo>
                  <a:lnTo>
                    <a:pt x="20659" y="3058870"/>
                  </a:lnTo>
                  <a:lnTo>
                    <a:pt x="17629" y="3058202"/>
                  </a:lnTo>
                  <a:lnTo>
                    <a:pt x="0" y="3038248"/>
                  </a:lnTo>
                  <a:lnTo>
                    <a:pt x="0" y="3035122"/>
                  </a:lnTo>
                  <a:lnTo>
                    <a:pt x="0" y="20621"/>
                  </a:lnTo>
                  <a:lnTo>
                    <a:pt x="20659" y="0"/>
                  </a:lnTo>
                  <a:lnTo>
                    <a:pt x="5620751" y="0"/>
                  </a:lnTo>
                  <a:lnTo>
                    <a:pt x="5641421" y="20621"/>
                  </a:lnTo>
                  <a:lnTo>
                    <a:pt x="5641421" y="3038248"/>
                  </a:lnTo>
                  <a:lnTo>
                    <a:pt x="5623791" y="3058202"/>
                  </a:lnTo>
                  <a:lnTo>
                    <a:pt x="5620751" y="3058870"/>
                  </a:lnTo>
                  <a:close/>
                </a:path>
              </a:pathLst>
            </a:custGeom>
            <a:solidFill>
              <a:srgbClr val="F8F8F8"/>
            </a:solidFill>
          </p:spPr>
          <p:txBody>
            <a:bodyPr wrap="square" lIns="0" tIns="0" rIns="0" bIns="0" rtlCol="0"/>
            <a:lstStyle/>
            <a:p>
              <a:endParaRPr/>
            </a:p>
          </p:txBody>
        </p:sp>
        <p:sp>
          <p:nvSpPr>
            <p:cNvPr id="4" name="object 4"/>
            <p:cNvSpPr/>
            <p:nvPr/>
          </p:nvSpPr>
          <p:spPr>
            <a:xfrm>
              <a:off x="963889" y="373047"/>
              <a:ext cx="5641975" cy="3059430"/>
            </a:xfrm>
            <a:custGeom>
              <a:avLst/>
              <a:gdLst/>
              <a:ahLst/>
              <a:cxnLst/>
              <a:rect l="l" t="t" r="r" b="b"/>
              <a:pathLst>
                <a:path w="5641975" h="3059429">
                  <a:moveTo>
                    <a:pt x="0" y="3035122"/>
                  </a:moveTo>
                  <a:lnTo>
                    <a:pt x="0" y="23823"/>
                  </a:lnTo>
                  <a:lnTo>
                    <a:pt x="0" y="20621"/>
                  </a:lnTo>
                  <a:lnTo>
                    <a:pt x="600" y="17496"/>
                  </a:lnTo>
                  <a:lnTo>
                    <a:pt x="1810" y="14589"/>
                  </a:lnTo>
                  <a:lnTo>
                    <a:pt x="3020" y="11692"/>
                  </a:lnTo>
                  <a:lnTo>
                    <a:pt x="4745" y="9157"/>
                  </a:lnTo>
                  <a:lnTo>
                    <a:pt x="6975" y="6927"/>
                  </a:lnTo>
                  <a:lnTo>
                    <a:pt x="9214" y="4612"/>
                  </a:lnTo>
                  <a:lnTo>
                    <a:pt x="11787" y="2906"/>
                  </a:lnTo>
                  <a:lnTo>
                    <a:pt x="14703" y="1791"/>
                  </a:lnTo>
                  <a:lnTo>
                    <a:pt x="17629" y="600"/>
                  </a:lnTo>
                  <a:lnTo>
                    <a:pt x="20659" y="0"/>
                  </a:lnTo>
                  <a:lnTo>
                    <a:pt x="23823" y="0"/>
                  </a:lnTo>
                  <a:lnTo>
                    <a:pt x="5617597" y="0"/>
                  </a:lnTo>
                  <a:lnTo>
                    <a:pt x="5620751" y="0"/>
                  </a:lnTo>
                  <a:lnTo>
                    <a:pt x="5623791" y="600"/>
                  </a:lnTo>
                  <a:lnTo>
                    <a:pt x="5626717" y="1791"/>
                  </a:lnTo>
                  <a:lnTo>
                    <a:pt x="5629633" y="2906"/>
                  </a:lnTo>
                  <a:lnTo>
                    <a:pt x="5632206" y="4612"/>
                  </a:lnTo>
                  <a:lnTo>
                    <a:pt x="5634445" y="6927"/>
                  </a:lnTo>
                  <a:lnTo>
                    <a:pt x="5636675" y="9157"/>
                  </a:lnTo>
                  <a:lnTo>
                    <a:pt x="5638400" y="11692"/>
                  </a:lnTo>
                  <a:lnTo>
                    <a:pt x="5639610" y="14589"/>
                  </a:lnTo>
                  <a:lnTo>
                    <a:pt x="5640820" y="17496"/>
                  </a:lnTo>
                  <a:lnTo>
                    <a:pt x="5641421" y="20621"/>
                  </a:lnTo>
                  <a:lnTo>
                    <a:pt x="5641421" y="23823"/>
                  </a:lnTo>
                  <a:lnTo>
                    <a:pt x="5641421" y="3035122"/>
                  </a:lnTo>
                  <a:lnTo>
                    <a:pt x="5641421" y="3038248"/>
                  </a:lnTo>
                  <a:lnTo>
                    <a:pt x="5640820" y="3041231"/>
                  </a:lnTo>
                  <a:lnTo>
                    <a:pt x="5639610" y="3044127"/>
                  </a:lnTo>
                  <a:lnTo>
                    <a:pt x="5638400" y="3047034"/>
                  </a:lnTo>
                  <a:lnTo>
                    <a:pt x="5617597" y="3058946"/>
                  </a:lnTo>
                  <a:lnTo>
                    <a:pt x="23823" y="3058946"/>
                  </a:lnTo>
                  <a:lnTo>
                    <a:pt x="1810" y="3044127"/>
                  </a:lnTo>
                  <a:lnTo>
                    <a:pt x="600" y="3041231"/>
                  </a:lnTo>
                  <a:lnTo>
                    <a:pt x="0" y="3038248"/>
                  </a:lnTo>
                  <a:lnTo>
                    <a:pt x="0" y="3035122"/>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29"/>
              <a:ext cx="5556250" cy="2916555"/>
            </a:xfrm>
            <a:custGeom>
              <a:avLst/>
              <a:gdLst/>
              <a:ahLst/>
              <a:cxnLst/>
              <a:rect l="l" t="t" r="r" b="b"/>
              <a:pathLst>
                <a:path w="5556250" h="2916554">
                  <a:moveTo>
                    <a:pt x="5555656" y="2916004"/>
                  </a:moveTo>
                  <a:lnTo>
                    <a:pt x="0" y="2916004"/>
                  </a:lnTo>
                  <a:lnTo>
                    <a:pt x="0" y="0"/>
                  </a:lnTo>
                  <a:lnTo>
                    <a:pt x="5555656" y="0"/>
                  </a:lnTo>
                  <a:lnTo>
                    <a:pt x="5555656" y="2916004"/>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913214"/>
            <a:ext cx="5651500" cy="1696720"/>
            <a:chOff x="959124" y="3913214"/>
            <a:chExt cx="5651500" cy="1696720"/>
          </a:xfrm>
        </p:grpSpPr>
        <p:sp>
          <p:nvSpPr>
            <p:cNvPr id="7" name="object 7"/>
            <p:cNvSpPr/>
            <p:nvPr/>
          </p:nvSpPr>
          <p:spPr>
            <a:xfrm>
              <a:off x="963889" y="3917978"/>
              <a:ext cx="5641975" cy="1687195"/>
            </a:xfrm>
            <a:custGeom>
              <a:avLst/>
              <a:gdLst/>
              <a:ahLst/>
              <a:cxnLst/>
              <a:rect l="l" t="t" r="r" b="b"/>
              <a:pathLst>
                <a:path w="5641975" h="1687195">
                  <a:moveTo>
                    <a:pt x="5620752" y="1686632"/>
                  </a:moveTo>
                  <a:lnTo>
                    <a:pt x="20659" y="1686632"/>
                  </a:lnTo>
                  <a:lnTo>
                    <a:pt x="17629" y="1686041"/>
                  </a:lnTo>
                  <a:lnTo>
                    <a:pt x="0" y="1666010"/>
                  </a:lnTo>
                  <a:lnTo>
                    <a:pt x="0" y="1662885"/>
                  </a:lnTo>
                  <a:lnTo>
                    <a:pt x="0" y="20621"/>
                  </a:lnTo>
                  <a:lnTo>
                    <a:pt x="20659" y="0"/>
                  </a:lnTo>
                  <a:lnTo>
                    <a:pt x="5620752" y="0"/>
                  </a:lnTo>
                  <a:lnTo>
                    <a:pt x="5641421" y="20621"/>
                  </a:lnTo>
                  <a:lnTo>
                    <a:pt x="5641421" y="1666010"/>
                  </a:lnTo>
                  <a:lnTo>
                    <a:pt x="5623792" y="1686041"/>
                  </a:lnTo>
                  <a:lnTo>
                    <a:pt x="5620752" y="1686632"/>
                  </a:lnTo>
                  <a:close/>
                </a:path>
              </a:pathLst>
            </a:custGeom>
            <a:solidFill>
              <a:srgbClr val="F8F8F8"/>
            </a:solidFill>
          </p:spPr>
          <p:txBody>
            <a:bodyPr wrap="square" lIns="0" tIns="0" rIns="0" bIns="0" rtlCol="0"/>
            <a:lstStyle/>
            <a:p>
              <a:endParaRPr/>
            </a:p>
          </p:txBody>
        </p:sp>
        <p:sp>
          <p:nvSpPr>
            <p:cNvPr id="8" name="object 8"/>
            <p:cNvSpPr/>
            <p:nvPr/>
          </p:nvSpPr>
          <p:spPr>
            <a:xfrm>
              <a:off x="963889" y="3917978"/>
              <a:ext cx="5641975" cy="1687195"/>
            </a:xfrm>
            <a:custGeom>
              <a:avLst/>
              <a:gdLst/>
              <a:ahLst/>
              <a:cxnLst/>
              <a:rect l="l" t="t" r="r" b="b"/>
              <a:pathLst>
                <a:path w="5641975" h="1687195">
                  <a:moveTo>
                    <a:pt x="0" y="1662885"/>
                  </a:moveTo>
                  <a:lnTo>
                    <a:pt x="0" y="23823"/>
                  </a:lnTo>
                  <a:lnTo>
                    <a:pt x="0" y="20621"/>
                  </a:lnTo>
                  <a:lnTo>
                    <a:pt x="600" y="17572"/>
                  </a:lnTo>
                  <a:lnTo>
                    <a:pt x="1810" y="14589"/>
                  </a:lnTo>
                  <a:lnTo>
                    <a:pt x="3020" y="11692"/>
                  </a:lnTo>
                  <a:lnTo>
                    <a:pt x="4745" y="9157"/>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41421" y="20621"/>
                  </a:lnTo>
                  <a:lnTo>
                    <a:pt x="5641421" y="23823"/>
                  </a:lnTo>
                  <a:lnTo>
                    <a:pt x="5641421" y="1662885"/>
                  </a:lnTo>
                  <a:lnTo>
                    <a:pt x="5641421" y="1666010"/>
                  </a:lnTo>
                  <a:lnTo>
                    <a:pt x="5640821" y="1669060"/>
                  </a:lnTo>
                  <a:lnTo>
                    <a:pt x="5639610" y="1671966"/>
                  </a:lnTo>
                  <a:lnTo>
                    <a:pt x="5638400" y="1674873"/>
                  </a:lnTo>
                  <a:lnTo>
                    <a:pt x="5617597" y="1686708"/>
                  </a:lnTo>
                  <a:lnTo>
                    <a:pt x="23823" y="1686708"/>
                  </a:lnTo>
                  <a:lnTo>
                    <a:pt x="1810" y="1671966"/>
                  </a:lnTo>
                  <a:lnTo>
                    <a:pt x="600" y="1669060"/>
                  </a:lnTo>
                  <a:lnTo>
                    <a:pt x="0" y="1666010"/>
                  </a:lnTo>
                  <a:lnTo>
                    <a:pt x="0" y="166288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999011"/>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6276512"/>
            <a:ext cx="5651500" cy="1696720"/>
            <a:chOff x="959124" y="6276512"/>
            <a:chExt cx="5651500" cy="1696720"/>
          </a:xfrm>
        </p:grpSpPr>
        <p:sp>
          <p:nvSpPr>
            <p:cNvPr id="11" name="object 11"/>
            <p:cNvSpPr/>
            <p:nvPr/>
          </p:nvSpPr>
          <p:spPr>
            <a:xfrm>
              <a:off x="963889" y="6281277"/>
              <a:ext cx="5641975" cy="1687195"/>
            </a:xfrm>
            <a:custGeom>
              <a:avLst/>
              <a:gdLst/>
              <a:ahLst/>
              <a:cxnLst/>
              <a:rect l="l" t="t" r="r" b="b"/>
              <a:pathLst>
                <a:path w="5641975" h="1687195">
                  <a:moveTo>
                    <a:pt x="5620752" y="1686632"/>
                  </a:moveTo>
                  <a:lnTo>
                    <a:pt x="20659" y="1686632"/>
                  </a:lnTo>
                  <a:lnTo>
                    <a:pt x="17629" y="1686041"/>
                  </a:lnTo>
                  <a:lnTo>
                    <a:pt x="0" y="1666010"/>
                  </a:lnTo>
                  <a:lnTo>
                    <a:pt x="0" y="1662885"/>
                  </a:lnTo>
                  <a:lnTo>
                    <a:pt x="0" y="20621"/>
                  </a:lnTo>
                  <a:lnTo>
                    <a:pt x="20659" y="0"/>
                  </a:lnTo>
                  <a:lnTo>
                    <a:pt x="5620752" y="0"/>
                  </a:lnTo>
                  <a:lnTo>
                    <a:pt x="5641421" y="20621"/>
                  </a:lnTo>
                  <a:lnTo>
                    <a:pt x="5641421" y="1666010"/>
                  </a:lnTo>
                  <a:lnTo>
                    <a:pt x="5623792" y="1686041"/>
                  </a:lnTo>
                  <a:lnTo>
                    <a:pt x="5620752" y="1686632"/>
                  </a:lnTo>
                  <a:close/>
                </a:path>
              </a:pathLst>
            </a:custGeom>
            <a:solidFill>
              <a:srgbClr val="F8F8F8"/>
            </a:solidFill>
          </p:spPr>
          <p:txBody>
            <a:bodyPr wrap="square" lIns="0" tIns="0" rIns="0" bIns="0" rtlCol="0"/>
            <a:lstStyle/>
            <a:p>
              <a:endParaRPr/>
            </a:p>
          </p:txBody>
        </p:sp>
        <p:sp>
          <p:nvSpPr>
            <p:cNvPr id="12" name="object 12"/>
            <p:cNvSpPr/>
            <p:nvPr/>
          </p:nvSpPr>
          <p:spPr>
            <a:xfrm>
              <a:off x="963889" y="6281277"/>
              <a:ext cx="5641975" cy="1687195"/>
            </a:xfrm>
            <a:custGeom>
              <a:avLst/>
              <a:gdLst/>
              <a:ahLst/>
              <a:cxnLst/>
              <a:rect l="l" t="t" r="r" b="b"/>
              <a:pathLst>
                <a:path w="5641975" h="1687195">
                  <a:moveTo>
                    <a:pt x="0" y="1662885"/>
                  </a:moveTo>
                  <a:lnTo>
                    <a:pt x="0" y="23823"/>
                  </a:lnTo>
                  <a:lnTo>
                    <a:pt x="0" y="20621"/>
                  </a:lnTo>
                  <a:lnTo>
                    <a:pt x="600" y="17572"/>
                  </a:lnTo>
                  <a:lnTo>
                    <a:pt x="1810" y="14665"/>
                  </a:lnTo>
                  <a:lnTo>
                    <a:pt x="3020" y="11692"/>
                  </a:lnTo>
                  <a:lnTo>
                    <a:pt x="4745" y="9081"/>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27"/>
                  </a:lnTo>
                  <a:lnTo>
                    <a:pt x="5636675" y="9081"/>
                  </a:lnTo>
                  <a:lnTo>
                    <a:pt x="5638400" y="11692"/>
                  </a:lnTo>
                  <a:lnTo>
                    <a:pt x="5639610" y="14665"/>
                  </a:lnTo>
                  <a:lnTo>
                    <a:pt x="5640821" y="17572"/>
                  </a:lnTo>
                  <a:lnTo>
                    <a:pt x="5641421" y="20621"/>
                  </a:lnTo>
                  <a:lnTo>
                    <a:pt x="5641421" y="23823"/>
                  </a:lnTo>
                  <a:lnTo>
                    <a:pt x="5641421" y="1662885"/>
                  </a:lnTo>
                  <a:lnTo>
                    <a:pt x="5641421" y="1666010"/>
                  </a:lnTo>
                  <a:lnTo>
                    <a:pt x="5640821" y="1669060"/>
                  </a:lnTo>
                  <a:lnTo>
                    <a:pt x="5639610" y="1671966"/>
                  </a:lnTo>
                  <a:lnTo>
                    <a:pt x="5638400" y="1674873"/>
                  </a:lnTo>
                  <a:lnTo>
                    <a:pt x="5617597" y="1686708"/>
                  </a:lnTo>
                  <a:lnTo>
                    <a:pt x="23823" y="1686708"/>
                  </a:lnTo>
                  <a:lnTo>
                    <a:pt x="1810" y="1671966"/>
                  </a:lnTo>
                  <a:lnTo>
                    <a:pt x="600" y="1669060"/>
                  </a:lnTo>
                  <a:lnTo>
                    <a:pt x="0" y="1666010"/>
                  </a:lnTo>
                  <a:lnTo>
                    <a:pt x="0" y="166288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6362309"/>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3586067"/>
            <a:ext cx="5456555" cy="90551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现在将部署好的</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磁盘阵列格式化为</a:t>
            </a:r>
            <a:r>
              <a:rPr sz="950" spc="20" dirty="0">
                <a:solidFill>
                  <a:srgbClr val="333333"/>
                </a:solidFill>
                <a:latin typeface="Trebuchet MS"/>
                <a:cs typeface="Trebuchet MS"/>
              </a:rPr>
              <a:t>ext4</a:t>
            </a:r>
            <a:r>
              <a:rPr sz="950" spc="25" dirty="0">
                <a:solidFill>
                  <a:srgbClr val="333333"/>
                </a:solidFill>
                <a:latin typeface="微软雅黑"/>
                <a:cs typeface="微软雅黑"/>
              </a:rPr>
              <a:t>文件格式，然后挂载到目录上，之后就能够使用了：</a:t>
            </a:r>
            <a:endParaRPr sz="950">
              <a:latin typeface="微软雅黑"/>
              <a:cs typeface="微软雅黑"/>
            </a:endParaRPr>
          </a:p>
          <a:p>
            <a:pPr>
              <a:lnSpc>
                <a:spcPct val="100000"/>
              </a:lnSpc>
              <a:spcBef>
                <a:spcPts val="45"/>
              </a:spcBef>
            </a:pPr>
            <a:endParaRPr sz="900">
              <a:latin typeface="微软雅黑"/>
              <a:cs typeface="微软雅黑"/>
            </a:endParaRPr>
          </a:p>
          <a:p>
            <a:pPr marL="136525" marR="5080">
              <a:lnSpc>
                <a:spcPct val="132400"/>
              </a:lnSpc>
              <a:tabLst>
                <a:tab pos="4502150" algn="l"/>
              </a:tabLst>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mkfs.ext4 /dev/md0mke2fs</a:t>
            </a:r>
            <a:r>
              <a:rPr sz="850" spc="20" dirty="0">
                <a:solidFill>
                  <a:srgbClr val="333333"/>
                </a:solidFill>
                <a:latin typeface="Lucida Console"/>
                <a:cs typeface="Lucida Console"/>
              </a:rPr>
              <a:t> </a:t>
            </a:r>
            <a:r>
              <a:rPr sz="850" spc="15" dirty="0">
                <a:solidFill>
                  <a:srgbClr val="333333"/>
                </a:solidFill>
                <a:latin typeface="Lucida Console"/>
                <a:cs typeface="Lucida Console"/>
              </a:rPr>
              <a:t>1.44.3 (10-July-2018)Creating </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filesystem with</a:t>
            </a:r>
            <a:r>
              <a:rPr sz="850" spc="20" dirty="0">
                <a:solidFill>
                  <a:srgbClr val="333333"/>
                </a:solidFill>
                <a:latin typeface="Lucida Console"/>
                <a:cs typeface="Lucida Console"/>
              </a:rPr>
              <a:t> </a:t>
            </a:r>
            <a:r>
              <a:rPr sz="850" spc="15" dirty="0">
                <a:solidFill>
                  <a:srgbClr val="333333"/>
                </a:solidFill>
                <a:latin typeface="Lucida Console"/>
                <a:cs typeface="Lucida Console"/>
              </a:rPr>
              <a:t>10477056 4k</a:t>
            </a:r>
            <a:r>
              <a:rPr sz="850" spc="20" dirty="0">
                <a:solidFill>
                  <a:srgbClr val="333333"/>
                </a:solidFill>
                <a:latin typeface="Lucida Console"/>
                <a:cs typeface="Lucida Console"/>
              </a:rPr>
              <a:t> </a:t>
            </a:r>
            <a:r>
              <a:rPr sz="850" spc="15" dirty="0">
                <a:solidFill>
                  <a:srgbClr val="333333"/>
                </a:solidFill>
                <a:latin typeface="Lucida Console"/>
                <a:cs typeface="Lucida Console"/>
              </a:rPr>
              <a:t>blocks and</a:t>
            </a:r>
            <a:r>
              <a:rPr sz="850" spc="20" dirty="0">
                <a:solidFill>
                  <a:srgbClr val="333333"/>
                </a:solidFill>
                <a:latin typeface="Lucida Console"/>
                <a:cs typeface="Lucida Console"/>
              </a:rPr>
              <a:t> </a:t>
            </a:r>
            <a:r>
              <a:rPr sz="850" spc="15" dirty="0">
                <a:solidFill>
                  <a:srgbClr val="333333"/>
                </a:solidFill>
                <a:latin typeface="Lucida Console"/>
                <a:cs typeface="Lucida Console"/>
              </a:rPr>
              <a:t>2621440 inodesFilesystem</a:t>
            </a:r>
            <a:r>
              <a:rPr sz="850" spc="20" dirty="0">
                <a:solidFill>
                  <a:srgbClr val="333333"/>
                </a:solidFill>
                <a:latin typeface="Lucida Console"/>
                <a:cs typeface="Lucida Console"/>
              </a:rPr>
              <a:t> </a:t>
            </a:r>
            <a:r>
              <a:rPr sz="850" spc="15" dirty="0">
                <a:solidFill>
                  <a:srgbClr val="333333"/>
                </a:solidFill>
                <a:latin typeface="Lucida Console"/>
                <a:cs typeface="Lucida Console"/>
              </a:rPr>
              <a:t>UUID: ff016386- </a:t>
            </a:r>
            <a:r>
              <a:rPr sz="850" spc="-495" dirty="0">
                <a:solidFill>
                  <a:srgbClr val="333333"/>
                </a:solidFill>
                <a:latin typeface="Lucida Console"/>
                <a:cs typeface="Lucida Console"/>
              </a:rPr>
              <a:t> </a:t>
            </a:r>
            <a:r>
              <a:rPr sz="850" spc="15" dirty="0">
                <a:solidFill>
                  <a:srgbClr val="333333"/>
                </a:solidFill>
                <a:latin typeface="Lucida Console"/>
                <a:cs typeface="Lucida Console"/>
              </a:rPr>
              <a:t>1126-4799-8a5b-d716242276ecSuperblock</a:t>
            </a:r>
            <a:r>
              <a:rPr sz="850" spc="35" dirty="0">
                <a:solidFill>
                  <a:srgbClr val="333333"/>
                </a:solidFill>
                <a:latin typeface="Lucida Console"/>
                <a:cs typeface="Lucida Console"/>
              </a:rPr>
              <a:t> </a:t>
            </a:r>
            <a:r>
              <a:rPr sz="850" spc="15" dirty="0">
                <a:solidFill>
                  <a:srgbClr val="333333"/>
                </a:solidFill>
                <a:latin typeface="Lucida Console"/>
                <a:cs typeface="Lucida Console"/>
              </a:rPr>
              <a:t>backups</a:t>
            </a:r>
            <a:r>
              <a:rPr sz="850" spc="35" dirty="0">
                <a:solidFill>
                  <a:srgbClr val="333333"/>
                </a:solidFill>
                <a:latin typeface="Lucida Console"/>
                <a:cs typeface="Lucida Console"/>
              </a:rPr>
              <a:t> </a:t>
            </a:r>
            <a:r>
              <a:rPr sz="850" spc="15" dirty="0">
                <a:solidFill>
                  <a:srgbClr val="333333"/>
                </a:solidFill>
                <a:latin typeface="Lucida Console"/>
                <a:cs typeface="Lucida Console"/>
              </a:rPr>
              <a:t>stored</a:t>
            </a:r>
            <a:r>
              <a:rPr sz="850" spc="40" dirty="0">
                <a:solidFill>
                  <a:srgbClr val="333333"/>
                </a:solidFill>
                <a:latin typeface="Lucida Console"/>
                <a:cs typeface="Lucida Console"/>
              </a:rPr>
              <a:t> </a:t>
            </a:r>
            <a:r>
              <a:rPr sz="850" spc="15" dirty="0">
                <a:solidFill>
                  <a:srgbClr val="333333"/>
                </a:solidFill>
                <a:latin typeface="Lucida Console"/>
                <a:cs typeface="Lucida Console"/>
              </a:rPr>
              <a:t>on</a:t>
            </a:r>
            <a:r>
              <a:rPr sz="850" spc="35" dirty="0">
                <a:solidFill>
                  <a:srgbClr val="333333"/>
                </a:solidFill>
                <a:latin typeface="Lucida Console"/>
                <a:cs typeface="Lucida Console"/>
              </a:rPr>
              <a:t> </a:t>
            </a:r>
            <a:r>
              <a:rPr sz="850" spc="15" dirty="0">
                <a:solidFill>
                  <a:srgbClr val="333333"/>
                </a:solidFill>
                <a:latin typeface="Lucida Console"/>
                <a:cs typeface="Lucida Console"/>
              </a:rPr>
              <a:t>blocks:	32768,</a:t>
            </a:r>
            <a:r>
              <a:rPr sz="850" spc="-25" dirty="0">
                <a:solidFill>
                  <a:srgbClr val="333333"/>
                </a:solidFill>
                <a:latin typeface="Lucida Console"/>
                <a:cs typeface="Lucida Console"/>
              </a:rPr>
              <a:t> </a:t>
            </a:r>
            <a:r>
              <a:rPr sz="850" spc="15" dirty="0">
                <a:solidFill>
                  <a:srgbClr val="333333"/>
                </a:solidFill>
                <a:latin typeface="Lucida Console"/>
                <a:cs typeface="Lucida Console"/>
              </a:rPr>
              <a:t>98304,</a:t>
            </a:r>
            <a:endParaRPr sz="850">
              <a:latin typeface="Lucida Console"/>
              <a:cs typeface="Lucida Console"/>
            </a:endParaRPr>
          </a:p>
        </p:txBody>
      </p:sp>
      <p:sp>
        <p:nvSpPr>
          <p:cNvPr id="26" name="object 26"/>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69</a:t>
            </a:fld>
            <a:endParaRPr spc="-5" dirty="0"/>
          </a:p>
        </p:txBody>
      </p:sp>
      <p:sp>
        <p:nvSpPr>
          <p:cNvPr id="15" name="object 15"/>
          <p:cNvSpPr txBox="1"/>
          <p:nvPr/>
        </p:nvSpPr>
        <p:spPr>
          <a:xfrm>
            <a:off x="946424" y="8080147"/>
            <a:ext cx="5631815" cy="78803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最后是见证奇迹的时刻！我们再次把硬盘设备</a:t>
            </a:r>
            <a:r>
              <a:rPr sz="950" spc="5" dirty="0">
                <a:solidFill>
                  <a:srgbClr val="333333"/>
                </a:solidFill>
                <a:latin typeface="Trebuchet MS"/>
                <a:cs typeface="Trebuchet MS"/>
              </a:rPr>
              <a:t>/dev/sdb</a:t>
            </a:r>
            <a:r>
              <a:rPr sz="950" spc="25" dirty="0">
                <a:solidFill>
                  <a:srgbClr val="333333"/>
                </a:solidFill>
                <a:latin typeface="微软雅黑"/>
                <a:cs typeface="微软雅黑"/>
              </a:rPr>
              <a:t>移出磁盘阵列，然后迅速查看</a:t>
            </a:r>
            <a:r>
              <a:rPr sz="950" spc="10" dirty="0">
                <a:solidFill>
                  <a:srgbClr val="333333"/>
                </a:solidFill>
                <a:latin typeface="Trebuchet MS"/>
                <a:cs typeface="Trebuchet MS"/>
              </a:rPr>
              <a:t>/dev/md0</a:t>
            </a:r>
            <a:r>
              <a:rPr sz="950" spc="25" dirty="0">
                <a:solidFill>
                  <a:srgbClr val="333333"/>
                </a:solidFill>
                <a:latin typeface="微软雅黑"/>
                <a:cs typeface="微软雅黑"/>
              </a:rPr>
              <a:t>磁盘阵 列的状态，就会发现备份盘已经被自动顶替上去并开始了数据同步。</a:t>
            </a:r>
            <a:r>
              <a:rPr sz="950" spc="60" dirty="0">
                <a:solidFill>
                  <a:srgbClr val="333333"/>
                </a:solidFill>
                <a:latin typeface="Trebuchet MS"/>
                <a:cs typeface="Trebuchet MS"/>
              </a:rPr>
              <a:t>RAID</a:t>
            </a:r>
            <a:r>
              <a:rPr sz="950" spc="25" dirty="0">
                <a:solidFill>
                  <a:srgbClr val="333333"/>
                </a:solidFill>
                <a:latin typeface="微软雅黑"/>
                <a:cs typeface="微软雅黑"/>
              </a:rPr>
              <a:t>中的这种备份盘技术非常实 </a:t>
            </a:r>
            <a:r>
              <a:rPr sz="950" spc="30" dirty="0">
                <a:solidFill>
                  <a:srgbClr val="333333"/>
                </a:solidFill>
                <a:latin typeface="微软雅黑"/>
                <a:cs typeface="微软雅黑"/>
              </a:rPr>
              <a:t> </a:t>
            </a:r>
            <a:r>
              <a:rPr sz="950" spc="25" dirty="0">
                <a:solidFill>
                  <a:srgbClr val="333333"/>
                </a:solidFill>
                <a:latin typeface="微软雅黑"/>
                <a:cs typeface="微软雅黑"/>
              </a:rPr>
              <a:t>用，可以在保证</a:t>
            </a:r>
            <a:r>
              <a:rPr sz="950" spc="60" dirty="0">
                <a:solidFill>
                  <a:srgbClr val="333333"/>
                </a:solidFill>
                <a:latin typeface="Trebuchet MS"/>
                <a:cs typeface="Trebuchet MS"/>
              </a:rPr>
              <a:t>RAID</a:t>
            </a:r>
            <a:r>
              <a:rPr sz="950" spc="20" dirty="0">
                <a:solidFill>
                  <a:srgbClr val="333333"/>
                </a:solidFill>
                <a:latin typeface="微软雅黑"/>
                <a:cs typeface="微软雅黑"/>
              </a:rPr>
              <a:t>磁盘阵列数据安全性的基础上进一步提高数据可靠性，所以，如果公司不差钱的话 </a:t>
            </a:r>
            <a:r>
              <a:rPr sz="950" spc="25" dirty="0">
                <a:solidFill>
                  <a:srgbClr val="333333"/>
                </a:solidFill>
                <a:latin typeface="微软雅黑"/>
                <a:cs typeface="微软雅黑"/>
              </a:rPr>
              <a:t>还是再买上一块备份盘以防万一。</a:t>
            </a:r>
            <a:endParaRPr sz="950">
              <a:latin typeface="微软雅黑"/>
              <a:cs typeface="微软雅黑"/>
            </a:endParaRPr>
          </a:p>
        </p:txBody>
      </p:sp>
      <p:sp>
        <p:nvSpPr>
          <p:cNvPr id="16" name="object 16"/>
          <p:cNvSpPr txBox="1"/>
          <p:nvPr/>
        </p:nvSpPr>
        <p:spPr>
          <a:xfrm>
            <a:off x="1070306" y="406480"/>
            <a:ext cx="5466715" cy="7118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[root@linuxprobe ~]# mdadm -Cv</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/dev/md0 -n 3</a:t>
            </a:r>
            <a:r>
              <a:rPr sz="850" spc="20" dirty="0">
                <a:solidFill>
                  <a:srgbClr val="333333"/>
                </a:solidFill>
                <a:latin typeface="Lucida Console"/>
                <a:cs typeface="Lucida Console"/>
              </a:rPr>
              <a:t> </a:t>
            </a:r>
            <a:r>
              <a:rPr sz="850" spc="15" dirty="0">
                <a:solidFill>
                  <a:srgbClr val="333333"/>
                </a:solidFill>
                <a:latin typeface="Lucida Console"/>
                <a:cs typeface="Lucida Console"/>
              </a:rPr>
              <a:t>-l 5 -x</a:t>
            </a:r>
            <a:r>
              <a:rPr sz="850" spc="20" dirty="0">
                <a:solidFill>
                  <a:srgbClr val="333333"/>
                </a:solidFill>
                <a:latin typeface="Lucida Console"/>
                <a:cs typeface="Lucida Console"/>
              </a:rPr>
              <a:t> </a:t>
            </a:r>
            <a:r>
              <a:rPr sz="850" spc="15" dirty="0">
                <a:solidFill>
                  <a:srgbClr val="333333"/>
                </a:solidFill>
                <a:latin typeface="Lucida Console"/>
                <a:cs typeface="Lucida Console"/>
              </a:rPr>
              <a:t>1 /dev/sdb /dev/sdc</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/dev/sdd</a:t>
            </a:r>
            <a:endParaRPr sz="850">
              <a:latin typeface="Lucida Console"/>
              <a:cs typeface="Lucida Console"/>
            </a:endParaRPr>
          </a:p>
          <a:p>
            <a:pPr marL="12700" marR="71755">
              <a:lnSpc>
                <a:spcPct val="132400"/>
              </a:lnSpc>
            </a:pPr>
            <a:r>
              <a:rPr sz="850" spc="15" dirty="0">
                <a:solidFill>
                  <a:srgbClr val="333333"/>
                </a:solidFill>
                <a:latin typeface="Lucida Console"/>
                <a:cs typeface="Lucida Console"/>
              </a:rPr>
              <a:t>/dev/sdemdadm: layout</a:t>
            </a:r>
            <a:r>
              <a:rPr sz="850" spc="20" dirty="0">
                <a:solidFill>
                  <a:srgbClr val="333333"/>
                </a:solidFill>
                <a:latin typeface="Lucida Console"/>
                <a:cs typeface="Lucida Console"/>
              </a:rPr>
              <a:t> </a:t>
            </a:r>
            <a:r>
              <a:rPr sz="850" spc="15" dirty="0">
                <a:solidFill>
                  <a:srgbClr val="333333"/>
                </a:solidFill>
                <a:latin typeface="Lucida Console"/>
                <a:cs typeface="Lucida Console"/>
              </a:rPr>
              <a:t>defaults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left-symmetricmdadm: layout</a:t>
            </a:r>
            <a:r>
              <a:rPr sz="850" spc="20" dirty="0">
                <a:solidFill>
                  <a:srgbClr val="333333"/>
                </a:solidFill>
                <a:latin typeface="Lucida Console"/>
                <a:cs typeface="Lucida Console"/>
              </a:rPr>
              <a:t> </a:t>
            </a:r>
            <a:r>
              <a:rPr sz="850" spc="15" dirty="0">
                <a:solidFill>
                  <a:srgbClr val="333333"/>
                </a:solidFill>
                <a:latin typeface="Lucida Console"/>
                <a:cs typeface="Lucida Console"/>
              </a:rPr>
              <a:t>defaults</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left- </a:t>
            </a:r>
            <a:r>
              <a:rPr sz="850" spc="20" dirty="0">
                <a:solidFill>
                  <a:srgbClr val="333333"/>
                </a:solidFill>
                <a:latin typeface="Lucida Console"/>
                <a:cs typeface="Lucida Console"/>
              </a:rPr>
              <a:t> </a:t>
            </a:r>
            <a:r>
              <a:rPr sz="850" spc="15" dirty="0">
                <a:solidFill>
                  <a:srgbClr val="333333"/>
                </a:solidFill>
                <a:latin typeface="Lucida Console"/>
                <a:cs typeface="Lucida Console"/>
              </a:rPr>
              <a:t>symmetricmdadm: chunk size</a:t>
            </a:r>
            <a:r>
              <a:rPr sz="850" spc="20" dirty="0">
                <a:solidFill>
                  <a:srgbClr val="333333"/>
                </a:solidFill>
                <a:latin typeface="Lucida Console"/>
                <a:cs typeface="Lucida Console"/>
              </a:rPr>
              <a:t> </a:t>
            </a:r>
            <a:r>
              <a:rPr sz="850" spc="15" dirty="0">
                <a:solidFill>
                  <a:srgbClr val="333333"/>
                </a:solidFill>
                <a:latin typeface="Lucida Console"/>
                <a:cs typeface="Lucida Console"/>
              </a:rPr>
              <a:t>defaults to 512Kmdadm: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size set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20954112Kmdadm: </a:t>
            </a:r>
            <a:r>
              <a:rPr sz="850" spc="20" dirty="0">
                <a:solidFill>
                  <a:srgbClr val="333333"/>
                </a:solidFill>
                <a:latin typeface="Lucida Console"/>
                <a:cs typeface="Lucida Console"/>
              </a:rPr>
              <a:t> </a:t>
            </a:r>
            <a:r>
              <a:rPr sz="850" spc="15" dirty="0">
                <a:solidFill>
                  <a:srgbClr val="333333"/>
                </a:solidFill>
                <a:latin typeface="Lucida Console"/>
                <a:cs typeface="Lucida Console"/>
              </a:rPr>
              <a:t>Defaulting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version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1.2</a:t>
            </a:r>
            <a:r>
              <a:rPr sz="850" spc="20" dirty="0">
                <a:solidFill>
                  <a:srgbClr val="333333"/>
                </a:solidFill>
                <a:latin typeface="Lucida Console"/>
                <a:cs typeface="Lucida Console"/>
              </a:rPr>
              <a:t> </a:t>
            </a:r>
            <a:r>
              <a:rPr sz="850" spc="15" dirty="0">
                <a:solidFill>
                  <a:srgbClr val="333333"/>
                </a:solidFill>
                <a:latin typeface="Lucida Console"/>
                <a:cs typeface="Lucida Console"/>
              </a:rPr>
              <a:t>metadatamdadm: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array</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a:t>
            </a:r>
            <a:r>
              <a:rPr sz="850" spc="20" dirty="0">
                <a:solidFill>
                  <a:srgbClr val="333333"/>
                </a:solidFill>
                <a:latin typeface="Lucida Console"/>
                <a:cs typeface="Lucida Console"/>
              </a:rPr>
              <a:t> </a:t>
            </a:r>
            <a:r>
              <a:rPr sz="850" spc="15" dirty="0">
                <a:solidFill>
                  <a:srgbClr val="333333"/>
                </a:solidFill>
                <a:latin typeface="Lucida Console"/>
                <a:cs typeface="Lucida Console"/>
              </a:rPr>
              <a:t>started.[root@linuxprobe</a:t>
            </a:r>
            <a:endParaRPr sz="850">
              <a:latin typeface="Lucida Console"/>
              <a:cs typeface="Lucida Console"/>
            </a:endParaRPr>
          </a:p>
        </p:txBody>
      </p:sp>
      <p:sp>
        <p:nvSpPr>
          <p:cNvPr id="17" name="object 17"/>
          <p:cNvSpPr txBox="1"/>
          <p:nvPr/>
        </p:nvSpPr>
        <p:spPr>
          <a:xfrm>
            <a:off x="1070306" y="1092554"/>
            <a:ext cx="5400040" cy="1397635"/>
          </a:xfrm>
          <a:prstGeom prst="rect">
            <a:avLst/>
          </a:prstGeom>
        </p:spPr>
        <p:txBody>
          <a:bodyPr vert="horz" wrap="square" lIns="0" tIns="12065" rIns="0" bIns="0" rtlCol="0">
            <a:spAutoFit/>
          </a:bodyPr>
          <a:lstStyle/>
          <a:p>
            <a:pPr marL="12700" marR="139065">
              <a:lnSpc>
                <a:spcPct val="132400"/>
              </a:lnSpc>
              <a:spcBef>
                <a:spcPts val="95"/>
              </a:spcBef>
              <a:tabLst>
                <a:tab pos="1892935" algn="l"/>
                <a:tab pos="2766695" algn="l"/>
                <a:tab pos="3639820" algn="l"/>
                <a:tab pos="3975735"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30" dirty="0">
                <a:solidFill>
                  <a:srgbClr val="333333"/>
                </a:solidFill>
                <a:latin typeface="Lucida Console"/>
                <a:cs typeface="Lucida Console"/>
              </a:rPr>
              <a:t> </a:t>
            </a:r>
            <a:r>
              <a:rPr sz="850" spc="15" dirty="0">
                <a:solidFill>
                  <a:srgbClr val="333333"/>
                </a:solidFill>
                <a:latin typeface="Lucida Console"/>
                <a:cs typeface="Lucida Console"/>
              </a:rPr>
              <a:t>-D</a:t>
            </a:r>
            <a:r>
              <a:rPr sz="850" spc="30" dirty="0">
                <a:solidFill>
                  <a:srgbClr val="333333"/>
                </a:solidFill>
                <a:latin typeface="Lucida Console"/>
                <a:cs typeface="Lucida Console"/>
              </a:rPr>
              <a:t> </a:t>
            </a:r>
            <a:r>
              <a:rPr sz="850" spc="15" dirty="0">
                <a:solidFill>
                  <a:srgbClr val="333333"/>
                </a:solidFill>
                <a:latin typeface="Lucida Console"/>
                <a:cs typeface="Lucida Console"/>
              </a:rPr>
              <a:t>/dev/md0/dev/md0:	Version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1.2	Creation  Time  :  Thu </a:t>
            </a:r>
            <a:r>
              <a:rPr sz="850" spc="20" dirty="0">
                <a:solidFill>
                  <a:srgbClr val="333333"/>
                </a:solidFill>
                <a:latin typeface="Lucida Console"/>
                <a:cs typeface="Lucida Console"/>
              </a:rPr>
              <a:t> </a:t>
            </a:r>
            <a:r>
              <a:rPr sz="850" spc="15" dirty="0">
                <a:solidFill>
                  <a:srgbClr val="333333"/>
                </a:solidFill>
                <a:latin typeface="Lucida Console"/>
                <a:cs typeface="Lucida Console"/>
              </a:rPr>
              <a:t>Jan</a:t>
            </a:r>
            <a:r>
              <a:rPr sz="850" spc="20" dirty="0">
                <a:solidFill>
                  <a:srgbClr val="333333"/>
                </a:solidFill>
                <a:latin typeface="Lucida Console"/>
                <a:cs typeface="Lucida Console"/>
              </a:rPr>
              <a:t> </a:t>
            </a:r>
            <a:r>
              <a:rPr sz="850" spc="15" dirty="0">
                <a:solidFill>
                  <a:srgbClr val="333333"/>
                </a:solidFill>
                <a:latin typeface="Lucida Console"/>
                <a:cs typeface="Lucida Console"/>
              </a:rPr>
              <a:t>14</a:t>
            </a:r>
            <a:r>
              <a:rPr sz="850" spc="25" dirty="0">
                <a:solidFill>
                  <a:srgbClr val="333333"/>
                </a:solidFill>
                <a:latin typeface="Lucida Console"/>
                <a:cs typeface="Lucida Console"/>
              </a:rPr>
              <a:t> </a:t>
            </a:r>
            <a:r>
              <a:rPr sz="850" spc="15" dirty="0">
                <a:solidFill>
                  <a:srgbClr val="333333"/>
                </a:solidFill>
                <a:latin typeface="Lucida Console"/>
                <a:cs typeface="Lucida Console"/>
              </a:rPr>
              <a:t>06:12:32</a:t>
            </a:r>
            <a:r>
              <a:rPr sz="850" spc="20" dirty="0">
                <a:solidFill>
                  <a:srgbClr val="333333"/>
                </a:solidFill>
                <a:latin typeface="Lucida Console"/>
                <a:cs typeface="Lucida Console"/>
              </a:rPr>
              <a:t> </a:t>
            </a:r>
            <a:r>
              <a:rPr sz="850" spc="15" dirty="0">
                <a:solidFill>
                  <a:srgbClr val="333333"/>
                </a:solidFill>
                <a:latin typeface="Lucida Console"/>
                <a:cs typeface="Lucida Console"/>
              </a:rPr>
              <a:t>2021	Raid</a:t>
            </a:r>
            <a:r>
              <a:rPr sz="850" spc="25" dirty="0">
                <a:solidFill>
                  <a:srgbClr val="333333"/>
                </a:solidFill>
                <a:latin typeface="Lucida Console"/>
                <a:cs typeface="Lucida Console"/>
              </a:rPr>
              <a:t> </a:t>
            </a:r>
            <a:r>
              <a:rPr sz="850" spc="15" dirty="0">
                <a:solidFill>
                  <a:srgbClr val="333333"/>
                </a:solidFill>
                <a:latin typeface="Lucida Console"/>
                <a:cs typeface="Lucida Console"/>
              </a:rPr>
              <a:t>Level</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raid5	Array</a:t>
            </a:r>
            <a:r>
              <a:rPr sz="850" dirty="0">
                <a:solidFill>
                  <a:srgbClr val="333333"/>
                </a:solidFill>
                <a:latin typeface="Lucida Console"/>
                <a:cs typeface="Lucida Console"/>
              </a:rPr>
              <a:t> </a:t>
            </a:r>
            <a:r>
              <a:rPr sz="850" spc="15" dirty="0">
                <a:solidFill>
                  <a:srgbClr val="333333"/>
                </a:solidFill>
                <a:latin typeface="Lucida Console"/>
                <a:cs typeface="Lucida Console"/>
              </a:rPr>
              <a:t>Size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41908224</a:t>
            </a:r>
            <a:endParaRPr sz="850">
              <a:latin typeface="Lucida Console"/>
              <a:cs typeface="Lucida Console"/>
            </a:endParaRPr>
          </a:p>
          <a:p>
            <a:pPr marL="12700">
              <a:lnSpc>
                <a:spcPct val="100000"/>
              </a:lnSpc>
              <a:spcBef>
                <a:spcPts val="330"/>
              </a:spcBef>
              <a:tabLst>
                <a:tab pos="1691639" algn="l"/>
                <a:tab pos="5117465" algn="l"/>
              </a:tabLst>
            </a:pPr>
            <a:r>
              <a:rPr sz="850" spc="15" dirty="0">
                <a:solidFill>
                  <a:srgbClr val="333333"/>
                </a:solidFill>
                <a:latin typeface="Lucida Console"/>
                <a:cs typeface="Lucida Console"/>
              </a:rPr>
              <a:t>(39.97 GiB 42.91 GB)</a:t>
            </a:r>
            <a:r>
              <a:rPr sz="850" dirty="0">
                <a:solidFill>
                  <a:srgbClr val="333333"/>
                </a:solidFill>
                <a:latin typeface="Lucida Console"/>
                <a:cs typeface="Lucida Console"/>
              </a:rPr>
              <a:t>	</a:t>
            </a:r>
            <a:r>
              <a:rPr sz="850" spc="15" dirty="0">
                <a:solidFill>
                  <a:srgbClr val="333333"/>
                </a:solidFill>
                <a:latin typeface="Lucida Console"/>
                <a:cs typeface="Lucida Console"/>
              </a:rPr>
              <a:t>Used Dev Size : 20954112 (19.98 GiB 21.46 GB)</a:t>
            </a:r>
            <a:r>
              <a:rPr sz="850" dirty="0">
                <a:solidFill>
                  <a:srgbClr val="333333"/>
                </a:solidFill>
                <a:latin typeface="Lucida Console"/>
                <a:cs typeface="Lucida Console"/>
              </a:rPr>
              <a:t>	</a:t>
            </a:r>
            <a:r>
              <a:rPr sz="850" spc="15" dirty="0">
                <a:solidFill>
                  <a:srgbClr val="333333"/>
                </a:solidFill>
                <a:latin typeface="Lucida Console"/>
                <a:cs typeface="Lucida Console"/>
              </a:rPr>
              <a:t>Raid</a:t>
            </a:r>
            <a:endParaRPr sz="850">
              <a:latin typeface="Lucida Console"/>
              <a:cs typeface="Lucida Console"/>
            </a:endParaRPr>
          </a:p>
          <a:p>
            <a:pPr marL="281305" marR="71755" indent="-269240">
              <a:lnSpc>
                <a:spcPct val="132400"/>
              </a:lnSpc>
              <a:tabLst>
                <a:tab pos="1087120" algn="l"/>
                <a:tab pos="2699385" algn="l"/>
                <a:tab pos="3707129" algn="l"/>
                <a:tab pos="4916170" algn="l"/>
              </a:tabLst>
            </a:pPr>
            <a:r>
              <a:rPr sz="850" spc="15" dirty="0">
                <a:solidFill>
                  <a:srgbClr val="333333"/>
                </a:solidFill>
                <a:latin typeface="Lucida Console"/>
                <a:cs typeface="Lucida Console"/>
              </a:rPr>
              <a:t>Devices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3	Total</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4	Persistence : Superblock is persistent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Update Time : Thu Jan 14 06:14:16 2021</a:t>
            </a:r>
            <a:r>
              <a:rPr sz="850" dirty="0">
                <a:solidFill>
                  <a:srgbClr val="333333"/>
                </a:solidFill>
                <a:latin typeface="Lucida Console"/>
                <a:cs typeface="Lucida Console"/>
              </a:rPr>
              <a:t>	</a:t>
            </a:r>
            <a:r>
              <a:rPr sz="850" spc="15" dirty="0">
                <a:solidFill>
                  <a:srgbClr val="333333"/>
                </a:solidFill>
                <a:latin typeface="Lucida Console"/>
                <a:cs typeface="Lucida Console"/>
              </a:rPr>
              <a:t>State : clean</a:t>
            </a:r>
            <a:r>
              <a:rPr sz="850" dirty="0">
                <a:solidFill>
                  <a:srgbClr val="333333"/>
                </a:solidFill>
                <a:latin typeface="Lucida Console"/>
                <a:cs typeface="Lucida Console"/>
              </a:rPr>
              <a:t>	</a:t>
            </a:r>
            <a:r>
              <a:rPr sz="850" spc="15" dirty="0">
                <a:solidFill>
                  <a:srgbClr val="333333"/>
                </a:solidFill>
                <a:latin typeface="Lucida Console"/>
                <a:cs typeface="Lucida Console"/>
              </a:rPr>
              <a:t>Active</a:t>
            </a:r>
            <a:endParaRPr sz="850">
              <a:latin typeface="Lucida Console"/>
              <a:cs typeface="Lucida Console"/>
            </a:endParaRPr>
          </a:p>
          <a:p>
            <a:pPr marL="482600" marR="206375" indent="-470534">
              <a:lnSpc>
                <a:spcPct val="132400"/>
              </a:lnSpc>
              <a:tabLst>
                <a:tab pos="952500" algn="l"/>
                <a:tab pos="2498090" algn="l"/>
                <a:tab pos="2564765" algn="l"/>
                <a:tab pos="4043045" algn="l"/>
              </a:tabLst>
            </a:pPr>
            <a:r>
              <a:rPr sz="850" spc="15" dirty="0">
                <a:solidFill>
                  <a:srgbClr val="333333"/>
                </a:solidFill>
                <a:latin typeface="Lucida Console"/>
                <a:cs typeface="Lucida Console"/>
              </a:rPr>
              <a:t>Devices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3	Working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4	Failed</a:t>
            </a:r>
            <a:r>
              <a:rPr sz="850" spc="25"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0	Spare</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1 </a:t>
            </a:r>
            <a:r>
              <a:rPr sz="850" spc="-500" dirty="0">
                <a:solidFill>
                  <a:srgbClr val="333333"/>
                </a:solidFill>
                <a:latin typeface="Lucida Console"/>
                <a:cs typeface="Lucida Console"/>
              </a:rPr>
              <a:t> </a:t>
            </a:r>
            <a:r>
              <a:rPr sz="850" spc="15" dirty="0">
                <a:solidFill>
                  <a:srgbClr val="333333"/>
                </a:solidFill>
                <a:latin typeface="Lucida Console"/>
                <a:cs typeface="Lucida Console"/>
              </a:rPr>
              <a:t>Layout</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left-symmetric		Chunk</a:t>
            </a:r>
            <a:r>
              <a:rPr sz="850" spc="10" dirty="0">
                <a:solidFill>
                  <a:srgbClr val="333333"/>
                </a:solidFill>
                <a:latin typeface="Lucida Console"/>
                <a:cs typeface="Lucida Console"/>
              </a:rPr>
              <a:t> </a:t>
            </a:r>
            <a:r>
              <a:rPr sz="850" spc="15" dirty="0">
                <a:solidFill>
                  <a:srgbClr val="333333"/>
                </a:solidFill>
                <a:latin typeface="Lucida Console"/>
                <a:cs typeface="Lucida Console"/>
              </a:rPr>
              <a:t>Size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512KConsistency</a:t>
            </a:r>
            <a:r>
              <a:rPr sz="850" spc="10" dirty="0">
                <a:solidFill>
                  <a:srgbClr val="333333"/>
                </a:solidFill>
                <a:latin typeface="Lucida Console"/>
                <a:cs typeface="Lucida Console"/>
              </a:rPr>
              <a:t> </a:t>
            </a:r>
            <a:r>
              <a:rPr sz="850" spc="15" dirty="0">
                <a:solidFill>
                  <a:srgbClr val="333333"/>
                </a:solidFill>
                <a:latin typeface="Lucida Console"/>
                <a:cs typeface="Lucida Console"/>
              </a:rPr>
              <a:t>Policy</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tabLst>
                <a:tab pos="1355725" algn="l"/>
                <a:tab pos="3505200" algn="l"/>
              </a:tabLst>
            </a:pPr>
            <a:r>
              <a:rPr sz="850" spc="15" dirty="0">
                <a:solidFill>
                  <a:srgbClr val="333333"/>
                </a:solidFill>
                <a:latin typeface="Lucida Console"/>
                <a:cs typeface="Lucida Console"/>
              </a:rPr>
              <a:t>resync	Name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localhost.localdomain:0	(local</a:t>
            </a:r>
            <a:r>
              <a:rPr sz="850" spc="-20" dirty="0">
                <a:solidFill>
                  <a:srgbClr val="333333"/>
                </a:solidFill>
                <a:latin typeface="Lucida Console"/>
                <a:cs typeface="Lucida Console"/>
              </a:rPr>
              <a:t> </a:t>
            </a:r>
            <a:r>
              <a:rPr sz="850" spc="15" dirty="0">
                <a:solidFill>
                  <a:srgbClr val="333333"/>
                </a:solidFill>
                <a:latin typeface="Lucida Console"/>
                <a:cs typeface="Lucida Console"/>
              </a:rPr>
              <a:t>to</a:t>
            </a:r>
            <a:r>
              <a:rPr sz="850" spc="-15" dirty="0">
                <a:solidFill>
                  <a:srgbClr val="333333"/>
                </a:solidFill>
                <a:latin typeface="Lucida Console"/>
                <a:cs typeface="Lucida Console"/>
              </a:rPr>
              <a:t> </a:t>
            </a:r>
            <a:r>
              <a:rPr sz="850" spc="15" dirty="0">
                <a:solidFill>
                  <a:srgbClr val="333333"/>
                </a:solidFill>
                <a:latin typeface="Lucida Console"/>
                <a:cs typeface="Lucida Console"/>
              </a:rPr>
              <a:t>host</a:t>
            </a:r>
            <a:endParaRPr sz="850">
              <a:latin typeface="Lucida Console"/>
              <a:cs typeface="Lucida Console"/>
            </a:endParaRPr>
          </a:p>
        </p:txBody>
      </p:sp>
      <p:sp>
        <p:nvSpPr>
          <p:cNvPr id="18" name="object 18"/>
          <p:cNvSpPr txBox="1"/>
          <p:nvPr/>
        </p:nvSpPr>
        <p:spPr>
          <a:xfrm>
            <a:off x="1070306" y="2464703"/>
            <a:ext cx="5265420" cy="368935"/>
          </a:xfrm>
          <a:prstGeom prst="rect">
            <a:avLst/>
          </a:prstGeom>
        </p:spPr>
        <p:txBody>
          <a:bodyPr vert="horz" wrap="square" lIns="0" tIns="12065" rIns="0" bIns="0" rtlCol="0">
            <a:spAutoFit/>
          </a:bodyPr>
          <a:lstStyle/>
          <a:p>
            <a:pPr marL="617220" marR="5080" indent="-605155">
              <a:lnSpc>
                <a:spcPct val="132400"/>
              </a:lnSpc>
              <a:spcBef>
                <a:spcPts val="95"/>
              </a:spcBef>
              <a:tabLst>
                <a:tab pos="1624330" algn="l"/>
                <a:tab pos="2228850" algn="l"/>
                <a:tab pos="2430780" algn="l"/>
                <a:tab pos="2766695" algn="l"/>
                <a:tab pos="3303904" algn="l"/>
                <a:tab pos="4848860" algn="l"/>
              </a:tabLst>
            </a:pPr>
            <a:r>
              <a:rPr sz="850" spc="15" dirty="0">
                <a:solidFill>
                  <a:srgbClr val="333333"/>
                </a:solidFill>
                <a:latin typeface="Lucida Console"/>
                <a:cs typeface="Lucida Console"/>
              </a:rPr>
              <a:t>localhost.localdomain)			UUID</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cf0c34b6:3b08edfb:85dfa14f:e2bffc1e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Events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18	Number	Major	Minor	RaidDevice</a:t>
            </a:r>
            <a:r>
              <a:rPr sz="850" spc="30" dirty="0">
                <a:solidFill>
                  <a:srgbClr val="333333"/>
                </a:solidFill>
                <a:latin typeface="Lucida Console"/>
                <a:cs typeface="Lucida Console"/>
              </a:rPr>
              <a:t> </a:t>
            </a:r>
            <a:r>
              <a:rPr sz="850" spc="15" dirty="0">
                <a:solidFill>
                  <a:srgbClr val="333333"/>
                </a:solidFill>
                <a:latin typeface="Lucida Console"/>
                <a:cs typeface="Lucida Console"/>
              </a:rPr>
              <a:t>State	0</a:t>
            </a:r>
            <a:endParaRPr sz="850">
              <a:latin typeface="Lucida Console"/>
              <a:cs typeface="Lucida Console"/>
            </a:endParaRPr>
          </a:p>
        </p:txBody>
      </p:sp>
      <p:sp>
        <p:nvSpPr>
          <p:cNvPr id="19" name="object 19"/>
          <p:cNvSpPr txBox="1"/>
          <p:nvPr/>
        </p:nvSpPr>
        <p:spPr>
          <a:xfrm>
            <a:off x="6444332" y="2673955"/>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8</a:t>
            </a:r>
            <a:endParaRPr sz="850">
              <a:latin typeface="Lucida Console"/>
              <a:cs typeface="Lucida Console"/>
            </a:endParaRPr>
          </a:p>
        </p:txBody>
      </p:sp>
      <p:graphicFrame>
        <p:nvGraphicFramePr>
          <p:cNvPr id="20" name="object 20"/>
          <p:cNvGraphicFramePr>
            <a:graphicFrameLocks noGrp="1"/>
          </p:cNvGraphicFramePr>
          <p:nvPr/>
        </p:nvGraphicFramePr>
        <p:xfrm>
          <a:off x="1051256" y="2881690"/>
          <a:ext cx="5370827" cy="453390"/>
        </p:xfrm>
        <a:graphic>
          <a:graphicData uri="http://schemas.openxmlformats.org/drawingml/2006/table">
            <a:tbl>
              <a:tblPr firstRow="1" bandRow="1">
                <a:tableStyleId>{2D5ABB26-0587-4C30-8999-92F81FD0307C}</a:tableStyleId>
              </a:tblPr>
              <a:tblGrid>
                <a:gridCol w="669925">
                  <a:extLst>
                    <a:ext uri="{9D8B030D-6E8A-4147-A177-3AD203B41FA5}">
                      <a16:colId xmlns:a16="http://schemas.microsoft.com/office/drawing/2014/main" val="20000"/>
                    </a:ext>
                  </a:extLst>
                </a:gridCol>
                <a:gridCol w="335915">
                  <a:extLst>
                    <a:ext uri="{9D8B030D-6E8A-4147-A177-3AD203B41FA5}">
                      <a16:colId xmlns:a16="http://schemas.microsoft.com/office/drawing/2014/main" val="20001"/>
                    </a:ext>
                  </a:extLst>
                </a:gridCol>
                <a:gridCol w="100965">
                  <a:extLst>
                    <a:ext uri="{9D8B030D-6E8A-4147-A177-3AD203B41FA5}">
                      <a16:colId xmlns:a16="http://schemas.microsoft.com/office/drawing/2014/main" val="20002"/>
                    </a:ext>
                  </a:extLst>
                </a:gridCol>
                <a:gridCol w="67309">
                  <a:extLst>
                    <a:ext uri="{9D8B030D-6E8A-4147-A177-3AD203B41FA5}">
                      <a16:colId xmlns:a16="http://schemas.microsoft.com/office/drawing/2014/main" val="20003"/>
                    </a:ext>
                  </a:extLst>
                </a:gridCol>
                <a:gridCol w="840105">
                  <a:extLst>
                    <a:ext uri="{9D8B030D-6E8A-4147-A177-3AD203B41FA5}">
                      <a16:colId xmlns:a16="http://schemas.microsoft.com/office/drawing/2014/main" val="20004"/>
                    </a:ext>
                  </a:extLst>
                </a:gridCol>
                <a:gridCol w="403225">
                  <a:extLst>
                    <a:ext uri="{9D8B030D-6E8A-4147-A177-3AD203B41FA5}">
                      <a16:colId xmlns:a16="http://schemas.microsoft.com/office/drawing/2014/main" val="20005"/>
                    </a:ext>
                  </a:extLst>
                </a:gridCol>
                <a:gridCol w="739139">
                  <a:extLst>
                    <a:ext uri="{9D8B030D-6E8A-4147-A177-3AD203B41FA5}">
                      <a16:colId xmlns:a16="http://schemas.microsoft.com/office/drawing/2014/main" val="20006"/>
                    </a:ext>
                  </a:extLst>
                </a:gridCol>
                <a:gridCol w="302260">
                  <a:extLst>
                    <a:ext uri="{9D8B030D-6E8A-4147-A177-3AD203B41FA5}">
                      <a16:colId xmlns:a16="http://schemas.microsoft.com/office/drawing/2014/main" val="20007"/>
                    </a:ext>
                  </a:extLst>
                </a:gridCol>
                <a:gridCol w="234950">
                  <a:extLst>
                    <a:ext uri="{9D8B030D-6E8A-4147-A177-3AD203B41FA5}">
                      <a16:colId xmlns:a16="http://schemas.microsoft.com/office/drawing/2014/main" val="20008"/>
                    </a:ext>
                  </a:extLst>
                </a:gridCol>
                <a:gridCol w="335914">
                  <a:extLst>
                    <a:ext uri="{9D8B030D-6E8A-4147-A177-3AD203B41FA5}">
                      <a16:colId xmlns:a16="http://schemas.microsoft.com/office/drawing/2014/main" val="20009"/>
                    </a:ext>
                  </a:extLst>
                </a:gridCol>
                <a:gridCol w="334010">
                  <a:extLst>
                    <a:ext uri="{9D8B030D-6E8A-4147-A177-3AD203B41FA5}">
                      <a16:colId xmlns:a16="http://schemas.microsoft.com/office/drawing/2014/main" val="20010"/>
                    </a:ext>
                  </a:extLst>
                </a:gridCol>
                <a:gridCol w="841375">
                  <a:extLst>
                    <a:ext uri="{9D8B030D-6E8A-4147-A177-3AD203B41FA5}">
                      <a16:colId xmlns:a16="http://schemas.microsoft.com/office/drawing/2014/main" val="20011"/>
                    </a:ext>
                  </a:extLst>
                </a:gridCol>
                <a:gridCol w="165735">
                  <a:extLst>
                    <a:ext uri="{9D8B030D-6E8A-4147-A177-3AD203B41FA5}">
                      <a16:colId xmlns:a16="http://schemas.microsoft.com/office/drawing/2014/main" val="20012"/>
                    </a:ext>
                  </a:extLst>
                </a:gridCol>
              </a:tblGrid>
              <a:tr h="140970">
                <a:tc>
                  <a:txBody>
                    <a:bodyPr/>
                    <a:lstStyle/>
                    <a:p>
                      <a:pPr marR="92710" algn="r">
                        <a:lnSpc>
                          <a:spcPts val="865"/>
                        </a:lnSpc>
                      </a:pPr>
                      <a:r>
                        <a:rPr sz="850" spc="15" dirty="0">
                          <a:solidFill>
                            <a:srgbClr val="333333"/>
                          </a:solidFill>
                          <a:latin typeface="Lucida Console"/>
                          <a:cs typeface="Lucida Console"/>
                        </a:rPr>
                        <a:t>16</a:t>
                      </a:r>
                      <a:endParaRPr sz="850">
                        <a:latin typeface="Lucida Console"/>
                        <a:cs typeface="Lucida Console"/>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gridSpan="2">
                  <a:txBody>
                    <a:bodyPr/>
                    <a:lstStyle/>
                    <a:p>
                      <a:pPr marL="100330">
                        <a:lnSpc>
                          <a:spcPts val="865"/>
                        </a:lnSpc>
                      </a:pPr>
                      <a:r>
                        <a:rPr sz="850" dirty="0">
                          <a:solidFill>
                            <a:srgbClr val="333333"/>
                          </a:solidFill>
                          <a:latin typeface="Lucida Console"/>
                          <a:cs typeface="Lucida Console"/>
                        </a:rPr>
                        <a:t>0</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a:txBody>
                    <a:bodyPr/>
                    <a:lstStyle/>
                    <a:p>
                      <a:pPr marL="402590">
                        <a:lnSpc>
                          <a:spcPts val="865"/>
                        </a:lnSpc>
                      </a:pPr>
                      <a:r>
                        <a:rPr sz="850" spc="15" dirty="0">
                          <a:solidFill>
                            <a:srgbClr val="333333"/>
                          </a:solidFill>
                          <a:latin typeface="Lucida Console"/>
                          <a:cs typeface="Lucida Console"/>
                        </a:rPr>
                        <a:t>active</a:t>
                      </a:r>
                      <a:endParaRPr sz="850">
                        <a:latin typeface="Lucida Console"/>
                        <a:cs typeface="Lucida Console"/>
                      </a:endParaRPr>
                    </a:p>
                  </a:txBody>
                  <a:tcPr marL="0" marR="0" marT="0" marB="0">
                    <a:solidFill>
                      <a:srgbClr val="F8F8F8"/>
                    </a:solidFill>
                  </a:tcPr>
                </a:tc>
                <a:tc>
                  <a:txBody>
                    <a:bodyPr/>
                    <a:lstStyle/>
                    <a:p>
                      <a:pPr marR="59055" algn="ctr">
                        <a:lnSpc>
                          <a:spcPts val="865"/>
                        </a:lnSpc>
                      </a:pPr>
                      <a:r>
                        <a:rPr sz="850" spc="15" dirty="0">
                          <a:solidFill>
                            <a:srgbClr val="333333"/>
                          </a:solidFill>
                          <a:latin typeface="Lucida Console"/>
                          <a:cs typeface="Lucida Console"/>
                        </a:rPr>
                        <a:t>sync</a:t>
                      </a:r>
                      <a:endParaRPr sz="850">
                        <a:latin typeface="Lucida Console"/>
                        <a:cs typeface="Lucida Console"/>
                      </a:endParaRPr>
                    </a:p>
                  </a:txBody>
                  <a:tcPr marL="0" marR="0" marT="0" marB="0">
                    <a:solidFill>
                      <a:srgbClr val="F8F8F8"/>
                    </a:solidFill>
                  </a:tcPr>
                </a:tc>
                <a:tc>
                  <a:txBody>
                    <a:bodyPr/>
                    <a:lstStyle/>
                    <a:p>
                      <a:pPr marL="100330">
                        <a:lnSpc>
                          <a:spcPts val="865"/>
                        </a:lnSpc>
                      </a:pPr>
                      <a:r>
                        <a:rPr sz="850" spc="15" dirty="0">
                          <a:solidFill>
                            <a:srgbClr val="333333"/>
                          </a:solidFill>
                          <a:latin typeface="Lucida Console"/>
                          <a:cs typeface="Lucida Console"/>
                        </a:rPr>
                        <a:t>/dev/sdb</a:t>
                      </a:r>
                      <a:endParaRPr sz="850">
                        <a:latin typeface="Lucida Console"/>
                        <a:cs typeface="Lucida Console"/>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marL="66675">
                        <a:lnSpc>
                          <a:spcPts val="865"/>
                        </a:lnSpc>
                      </a:pPr>
                      <a:r>
                        <a:rPr sz="850" dirty="0">
                          <a:solidFill>
                            <a:srgbClr val="333333"/>
                          </a:solidFill>
                          <a:latin typeface="Lucida Console"/>
                          <a:cs typeface="Lucida Console"/>
                        </a:rPr>
                        <a:t>1</a:t>
                      </a:r>
                      <a:endParaRPr sz="850">
                        <a:latin typeface="Lucida Console"/>
                        <a:cs typeface="Lucida Console"/>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marL="33020">
                        <a:lnSpc>
                          <a:spcPts val="865"/>
                        </a:lnSpc>
                      </a:pPr>
                      <a:r>
                        <a:rPr sz="850" dirty="0">
                          <a:solidFill>
                            <a:srgbClr val="333333"/>
                          </a:solidFill>
                          <a:latin typeface="Lucida Console"/>
                          <a:cs typeface="Lucida Console"/>
                        </a:rPr>
                        <a:t>8</a:t>
                      </a:r>
                      <a:endParaRPr sz="850">
                        <a:latin typeface="Lucida Console"/>
                        <a:cs typeface="Lucida Console"/>
                      </a:endParaRPr>
                    </a:p>
                  </a:txBody>
                  <a:tcPr marL="0" marR="0" marT="0" marB="0">
                    <a:solidFill>
                      <a:srgbClr val="F8F8F8"/>
                    </a:solidFill>
                  </a:tcPr>
                </a:tc>
                <a:tc>
                  <a:txBody>
                    <a:bodyPr/>
                    <a:lstStyle/>
                    <a:p>
                      <a:pPr marL="236854">
                        <a:lnSpc>
                          <a:spcPts val="865"/>
                        </a:lnSpc>
                      </a:pPr>
                      <a:r>
                        <a:rPr sz="850" spc="15" dirty="0">
                          <a:solidFill>
                            <a:srgbClr val="333333"/>
                          </a:solidFill>
                          <a:latin typeface="Lucida Console"/>
                          <a:cs typeface="Lucida Console"/>
                        </a:rPr>
                        <a:t>32</a:t>
                      </a:r>
                      <a:endParaRPr sz="850">
                        <a:latin typeface="Lucida Console"/>
                        <a:cs typeface="Lucida Console"/>
                      </a:endParaRPr>
                    </a:p>
                  </a:txBody>
                  <a:tcPr marL="0" marR="0" marT="0" marB="0">
                    <a:solidFill>
                      <a:srgbClr val="F8F8F8"/>
                    </a:solidFill>
                  </a:tcPr>
                </a:tc>
                <a:tc>
                  <a:txBody>
                    <a:bodyPr/>
                    <a:lstStyle/>
                    <a:p>
                      <a:pPr marL="66675">
                        <a:lnSpc>
                          <a:spcPts val="865"/>
                        </a:lnSpc>
                      </a:pPr>
                      <a:r>
                        <a:rPr sz="850" dirty="0">
                          <a:solidFill>
                            <a:srgbClr val="333333"/>
                          </a:solidFill>
                          <a:latin typeface="Lucida Console"/>
                          <a:cs typeface="Lucida Console"/>
                        </a:rPr>
                        <a:t>1</a:t>
                      </a:r>
                      <a:endParaRPr sz="850">
                        <a:latin typeface="Lucida Console"/>
                        <a:cs typeface="Lucida Console"/>
                      </a:endParaRPr>
                    </a:p>
                  </a:txBody>
                  <a:tcPr marL="0" marR="0" marT="0" marB="0">
                    <a:solidFill>
                      <a:srgbClr val="F8F8F8"/>
                    </a:solidFill>
                  </a:tcPr>
                </a:tc>
                <a:extLst>
                  <a:ext uri="{0D108BD9-81ED-4DB2-BD59-A6C34878D82A}">
                    <a16:rowId xmlns:a16="http://schemas.microsoft.com/office/drawing/2014/main" val="10000"/>
                  </a:ext>
                </a:extLst>
              </a:tr>
              <a:tr h="140970">
                <a:tc>
                  <a:txBody>
                    <a:bodyPr/>
                    <a:lstStyle/>
                    <a:p>
                      <a:pPr marR="25400" algn="r">
                        <a:lnSpc>
                          <a:spcPts val="935"/>
                        </a:lnSpc>
                        <a:spcBef>
                          <a:spcPts val="80"/>
                        </a:spcBef>
                      </a:pPr>
                      <a:r>
                        <a:rPr sz="850" spc="15" dirty="0">
                          <a:solidFill>
                            <a:srgbClr val="333333"/>
                          </a:solidFill>
                          <a:latin typeface="Lucida Console"/>
                          <a:cs typeface="Lucida Console"/>
                        </a:rPr>
                        <a:t>active</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sync</a:t>
                      </a:r>
                      <a:endParaRPr sz="850">
                        <a:latin typeface="Lucida Console"/>
                        <a:cs typeface="Lucida Console"/>
                      </a:endParaRPr>
                    </a:p>
                  </a:txBody>
                  <a:tcPr marL="0" marR="0" marT="10160" marB="0">
                    <a:solidFill>
                      <a:srgbClr val="F8F8F8"/>
                    </a:solidFill>
                  </a:tcPr>
                </a:tc>
                <a:tc gridSpan="2">
                  <a:txBody>
                    <a:bodyPr/>
                    <a:lstStyle/>
                    <a:p>
                      <a:pPr>
                        <a:lnSpc>
                          <a:spcPct val="100000"/>
                        </a:lnSpc>
                      </a:pPr>
                      <a:endParaRPr sz="700">
                        <a:latin typeface="Times New Roman"/>
                        <a:cs typeface="Times New Roman"/>
                      </a:endParaRPr>
                    </a:p>
                  </a:txBody>
                  <a:tcPr marL="0" marR="0" marT="0" marB="0">
                    <a:solidFill>
                      <a:srgbClr val="F8F8F8"/>
                    </a:solidFill>
                  </a:tcPr>
                </a:tc>
                <a:tc hMerge="1">
                  <a:txBody>
                    <a:bodyPr/>
                    <a:lstStyle/>
                    <a:p>
                      <a:endParaRPr/>
                    </a:p>
                  </a:txBody>
                  <a:tcPr marL="0" marR="0" marT="0" marB="0"/>
                </a:tc>
                <a:tc>
                  <a:txBody>
                    <a:bodyPr/>
                    <a:lstStyle/>
                    <a:p>
                      <a:pPr>
                        <a:lnSpc>
                          <a:spcPts val="935"/>
                        </a:lnSpc>
                        <a:spcBef>
                          <a:spcPts val="80"/>
                        </a:spcBef>
                      </a:pPr>
                      <a:r>
                        <a:rPr sz="850" spc="15" dirty="0">
                          <a:solidFill>
                            <a:srgbClr val="333333"/>
                          </a:solidFill>
                          <a:latin typeface="Lucida Console"/>
                          <a:cs typeface="Lucida Console"/>
                        </a:rPr>
                        <a:t>/dev/sdc</a:t>
                      </a:r>
                      <a:endParaRPr sz="850">
                        <a:latin typeface="Lucida Console"/>
                        <a:cs typeface="Lucida Console"/>
                      </a:endParaRPr>
                    </a:p>
                  </a:txBody>
                  <a:tcPr marL="0" marR="0" marT="10160" marB="0">
                    <a:solidFill>
                      <a:srgbClr val="F8F8F8"/>
                    </a:solidFill>
                  </a:tcPr>
                </a:tc>
                <a:tc>
                  <a:txBody>
                    <a:bodyPr/>
                    <a:lstStyle/>
                    <a:p>
                      <a:pPr algn="ctr">
                        <a:lnSpc>
                          <a:spcPts val="935"/>
                        </a:lnSpc>
                        <a:spcBef>
                          <a:spcPts val="80"/>
                        </a:spcBef>
                      </a:pPr>
                      <a:r>
                        <a:rPr sz="850" dirty="0">
                          <a:solidFill>
                            <a:srgbClr val="333333"/>
                          </a:solidFill>
                          <a:latin typeface="Lucida Console"/>
                          <a:cs typeface="Lucida Console"/>
                        </a:rPr>
                        <a:t>4</a:t>
                      </a:r>
                      <a:endParaRPr sz="850">
                        <a:latin typeface="Lucida Console"/>
                        <a:cs typeface="Lucida Console"/>
                      </a:endParaRPr>
                    </a:p>
                  </a:txBody>
                  <a:tcPr marL="0" marR="0" marT="10160" marB="0">
                    <a:solidFill>
                      <a:srgbClr val="F8F8F8"/>
                    </a:solidFill>
                  </a:tcPr>
                </a:tc>
                <a:tc>
                  <a:txBody>
                    <a:bodyPr/>
                    <a:lstStyle/>
                    <a:p>
                      <a:pPr marR="59055" algn="ctr">
                        <a:lnSpc>
                          <a:spcPts val="935"/>
                        </a:lnSpc>
                        <a:spcBef>
                          <a:spcPts val="80"/>
                        </a:spcBef>
                      </a:pPr>
                      <a:r>
                        <a:rPr sz="850" dirty="0">
                          <a:solidFill>
                            <a:srgbClr val="333333"/>
                          </a:solidFill>
                          <a:latin typeface="Lucida Console"/>
                          <a:cs typeface="Lucida Console"/>
                        </a:rPr>
                        <a:t>8</a:t>
                      </a:r>
                      <a:endParaRPr sz="850">
                        <a:latin typeface="Lucida Console"/>
                        <a:cs typeface="Lucida Console"/>
                      </a:endParaRPr>
                    </a:p>
                  </a:txBody>
                  <a:tcPr marL="0" marR="0" marT="10160" marB="0">
                    <a:solidFill>
                      <a:srgbClr val="F8F8F8"/>
                    </a:solidFill>
                  </a:tcPr>
                </a:tc>
                <a:tc>
                  <a:txBody>
                    <a:bodyPr/>
                    <a:lstStyle/>
                    <a:p>
                      <a:pPr marL="100330">
                        <a:lnSpc>
                          <a:spcPts val="935"/>
                        </a:lnSpc>
                        <a:spcBef>
                          <a:spcPts val="80"/>
                        </a:spcBef>
                      </a:pPr>
                      <a:r>
                        <a:rPr sz="850" spc="15" dirty="0">
                          <a:solidFill>
                            <a:srgbClr val="333333"/>
                          </a:solidFill>
                          <a:latin typeface="Lucida Console"/>
                          <a:cs typeface="Lucida Console"/>
                        </a:rPr>
                        <a:t>48</a:t>
                      </a:r>
                      <a:endParaRPr sz="850">
                        <a:latin typeface="Lucida Console"/>
                        <a:cs typeface="Lucida Console"/>
                      </a:endParaRPr>
                    </a:p>
                  </a:txBody>
                  <a:tcPr marL="0" marR="0" marT="1016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marR="25400" algn="r">
                        <a:lnSpc>
                          <a:spcPts val="935"/>
                        </a:lnSpc>
                        <a:spcBef>
                          <a:spcPts val="80"/>
                        </a:spcBef>
                      </a:pPr>
                      <a:r>
                        <a:rPr sz="850" dirty="0">
                          <a:solidFill>
                            <a:srgbClr val="333333"/>
                          </a:solidFill>
                          <a:latin typeface="Lucida Console"/>
                          <a:cs typeface="Lucida Console"/>
                        </a:rPr>
                        <a:t>2</a:t>
                      </a:r>
                      <a:endParaRPr sz="850">
                        <a:latin typeface="Lucida Console"/>
                        <a:cs typeface="Lucida Console"/>
                      </a:endParaRPr>
                    </a:p>
                  </a:txBody>
                  <a:tcPr marL="0" marR="0" marT="1016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marL="34925">
                        <a:lnSpc>
                          <a:spcPts val="935"/>
                        </a:lnSpc>
                        <a:spcBef>
                          <a:spcPts val="80"/>
                        </a:spcBef>
                      </a:pPr>
                      <a:r>
                        <a:rPr sz="850" spc="15" dirty="0">
                          <a:solidFill>
                            <a:srgbClr val="333333"/>
                          </a:solidFill>
                          <a:latin typeface="Lucida Console"/>
                          <a:cs typeface="Lucida Console"/>
                        </a:rPr>
                        <a:t>active</a:t>
                      </a:r>
                      <a:r>
                        <a:rPr sz="850" spc="-40" dirty="0">
                          <a:solidFill>
                            <a:srgbClr val="333333"/>
                          </a:solidFill>
                          <a:latin typeface="Lucida Console"/>
                          <a:cs typeface="Lucida Console"/>
                        </a:rPr>
                        <a:t> </a:t>
                      </a:r>
                      <a:r>
                        <a:rPr sz="850" spc="15" dirty="0">
                          <a:solidFill>
                            <a:srgbClr val="333333"/>
                          </a:solidFill>
                          <a:latin typeface="Lucida Console"/>
                          <a:cs typeface="Lucida Console"/>
                        </a:rPr>
                        <a:t>sync</a:t>
                      </a:r>
                      <a:endParaRPr sz="850">
                        <a:latin typeface="Lucida Console"/>
                        <a:cs typeface="Lucida Console"/>
                      </a:endParaRPr>
                    </a:p>
                  </a:txBody>
                  <a:tcPr marL="0" marR="0" marT="1016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1"/>
                  </a:ext>
                </a:extLst>
              </a:tr>
              <a:tr h="171450">
                <a:tc>
                  <a:txBody>
                    <a:bodyPr/>
                    <a:lstStyle/>
                    <a:p>
                      <a:pPr marL="31750">
                        <a:lnSpc>
                          <a:spcPts val="935"/>
                        </a:lnSpc>
                        <a:spcBef>
                          <a:spcPts val="315"/>
                        </a:spcBef>
                      </a:pPr>
                      <a:r>
                        <a:rPr sz="850" spc="15" dirty="0">
                          <a:solidFill>
                            <a:srgbClr val="333333"/>
                          </a:solidFill>
                          <a:latin typeface="Lucida Console"/>
                          <a:cs typeface="Lucida Console"/>
                        </a:rPr>
                        <a:t>/dev/sdd</a:t>
                      </a:r>
                      <a:endParaRPr sz="850">
                        <a:latin typeface="Lucida Console"/>
                        <a:cs typeface="Lucida Console"/>
                      </a:endParaRPr>
                    </a:p>
                  </a:txBody>
                  <a:tcPr marL="0" marR="0" marT="40005" marB="0">
                    <a:solidFill>
                      <a:srgbClr val="F8F8F8"/>
                    </a:solidFill>
                  </a:tcPr>
                </a:tc>
                <a:tc gridSpan="2">
                  <a:txBody>
                    <a:bodyPr/>
                    <a:lstStyle/>
                    <a:p>
                      <a:pPr algn="r">
                        <a:lnSpc>
                          <a:spcPts val="935"/>
                        </a:lnSpc>
                        <a:spcBef>
                          <a:spcPts val="315"/>
                        </a:spcBef>
                      </a:pPr>
                      <a:r>
                        <a:rPr sz="850" dirty="0">
                          <a:solidFill>
                            <a:srgbClr val="333333"/>
                          </a:solidFill>
                          <a:latin typeface="Lucida Console"/>
                          <a:cs typeface="Lucida Console"/>
                        </a:rPr>
                        <a:t>3</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marL="100330" algn="ctr">
                        <a:lnSpc>
                          <a:spcPts val="935"/>
                        </a:lnSpc>
                        <a:spcBef>
                          <a:spcPts val="315"/>
                        </a:spcBef>
                      </a:pPr>
                      <a:r>
                        <a:rPr sz="850" dirty="0">
                          <a:solidFill>
                            <a:srgbClr val="333333"/>
                          </a:solidFill>
                          <a:latin typeface="Lucida Console"/>
                          <a:cs typeface="Lucida Console"/>
                        </a:rPr>
                        <a:t>8</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a:txBody>
                    <a:bodyPr/>
                    <a:lstStyle/>
                    <a:p>
                      <a:pPr marR="59055" algn="ctr">
                        <a:lnSpc>
                          <a:spcPts val="935"/>
                        </a:lnSpc>
                        <a:spcBef>
                          <a:spcPts val="315"/>
                        </a:spcBef>
                      </a:pPr>
                      <a:r>
                        <a:rPr sz="850" spc="15" dirty="0">
                          <a:solidFill>
                            <a:srgbClr val="333333"/>
                          </a:solidFill>
                          <a:latin typeface="Lucida Console"/>
                          <a:cs typeface="Lucida Console"/>
                        </a:rPr>
                        <a:t>64</a:t>
                      </a:r>
                      <a:endParaRPr sz="850">
                        <a:latin typeface="Lucida Console"/>
                        <a:cs typeface="Lucida Console"/>
                      </a:endParaRPr>
                    </a:p>
                  </a:txBody>
                  <a:tcPr marL="0" marR="0" marT="40005" marB="0">
                    <a:solidFill>
                      <a:srgbClr val="F8F8F8"/>
                    </a:solidFill>
                  </a:tcPr>
                </a:tc>
                <a:tc>
                  <a:txBody>
                    <a:bodyPr/>
                    <a:lstStyle/>
                    <a:p>
                      <a:pPr marL="66675" algn="ctr">
                        <a:lnSpc>
                          <a:spcPts val="935"/>
                        </a:lnSpc>
                        <a:spcBef>
                          <a:spcPts val="315"/>
                        </a:spcBef>
                      </a:pPr>
                      <a:r>
                        <a:rPr sz="850" dirty="0">
                          <a:solidFill>
                            <a:srgbClr val="333333"/>
                          </a:solidFill>
                          <a:latin typeface="Lucida Console"/>
                          <a:cs typeface="Lucida Console"/>
                        </a:rPr>
                        <a:t>-</a:t>
                      </a:r>
                      <a:endParaRPr sz="850">
                        <a:latin typeface="Lucida Console"/>
                        <a:cs typeface="Lucida Console"/>
                      </a:endParaRPr>
                    </a:p>
                  </a:txBody>
                  <a:tcPr marL="0" marR="0" marT="40005" marB="0">
                    <a:solidFill>
                      <a:srgbClr val="F8F8F8"/>
                    </a:solidFill>
                  </a:tcPr>
                </a:tc>
                <a:tc gridSpan="2">
                  <a:txBody>
                    <a:bodyPr/>
                    <a:lstStyle/>
                    <a:p>
                      <a:pPr marL="100330">
                        <a:lnSpc>
                          <a:spcPts val="935"/>
                        </a:lnSpc>
                        <a:spcBef>
                          <a:spcPts val="315"/>
                        </a:spcBef>
                      </a:pPr>
                      <a:r>
                        <a:rPr sz="850" spc="15" dirty="0">
                          <a:solidFill>
                            <a:srgbClr val="333333"/>
                          </a:solidFill>
                          <a:latin typeface="Lucida Console"/>
                          <a:cs typeface="Lucida Console"/>
                        </a:rPr>
                        <a:t>spare</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4">
                  <a:txBody>
                    <a:bodyPr/>
                    <a:lstStyle/>
                    <a:p>
                      <a:pPr marL="100330">
                        <a:lnSpc>
                          <a:spcPts val="935"/>
                        </a:lnSpc>
                        <a:spcBef>
                          <a:spcPts val="315"/>
                        </a:spcBef>
                      </a:pPr>
                      <a:r>
                        <a:rPr sz="850" spc="15" dirty="0">
                          <a:solidFill>
                            <a:srgbClr val="333333"/>
                          </a:solidFill>
                          <a:latin typeface="Lucida Console"/>
                          <a:cs typeface="Lucida Console"/>
                        </a:rPr>
                        <a:t>/dev/sde</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21" name="object 21"/>
          <p:cNvSpPr txBox="1"/>
          <p:nvPr/>
        </p:nvSpPr>
        <p:spPr>
          <a:xfrm>
            <a:off x="1070306" y="4465982"/>
            <a:ext cx="385445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163840,</a:t>
            </a:r>
            <a:r>
              <a:rPr sz="850" spc="10" dirty="0">
                <a:solidFill>
                  <a:srgbClr val="333333"/>
                </a:solidFill>
                <a:latin typeface="Lucida Console"/>
                <a:cs typeface="Lucida Console"/>
              </a:rPr>
              <a:t> </a:t>
            </a:r>
            <a:r>
              <a:rPr sz="850" spc="15" dirty="0">
                <a:solidFill>
                  <a:srgbClr val="333333"/>
                </a:solidFill>
                <a:latin typeface="Lucida Console"/>
                <a:cs typeface="Lucida Console"/>
              </a:rPr>
              <a:t>229376, 294912, 819200,</a:t>
            </a:r>
            <a:r>
              <a:rPr sz="850" spc="10" dirty="0">
                <a:solidFill>
                  <a:srgbClr val="333333"/>
                </a:solidFill>
                <a:latin typeface="Lucida Console"/>
                <a:cs typeface="Lucida Console"/>
              </a:rPr>
              <a:t> </a:t>
            </a:r>
            <a:r>
              <a:rPr sz="850" spc="15" dirty="0">
                <a:solidFill>
                  <a:srgbClr val="333333"/>
                </a:solidFill>
                <a:latin typeface="Lucida Console"/>
                <a:cs typeface="Lucida Console"/>
              </a:rPr>
              <a:t>884736, 1605632, 2654208,</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7962624Allocating</a:t>
            </a:r>
            <a:r>
              <a:rPr sz="850" dirty="0">
                <a:solidFill>
                  <a:srgbClr val="333333"/>
                </a:solidFill>
                <a:latin typeface="Lucida Console"/>
                <a:cs typeface="Lucida Console"/>
              </a:rPr>
              <a:t> </a:t>
            </a:r>
            <a:r>
              <a:rPr sz="850" spc="15" dirty="0">
                <a:solidFill>
                  <a:srgbClr val="333333"/>
                </a:solidFill>
                <a:latin typeface="Lucida Console"/>
                <a:cs typeface="Lucida Console"/>
              </a:rPr>
              <a:t>group</a:t>
            </a:r>
            <a:r>
              <a:rPr sz="850" spc="5" dirty="0">
                <a:solidFill>
                  <a:srgbClr val="333333"/>
                </a:solidFill>
                <a:latin typeface="Lucida Console"/>
                <a:cs typeface="Lucida Console"/>
              </a:rPr>
              <a:t> </a:t>
            </a:r>
            <a:r>
              <a:rPr sz="850" spc="15" dirty="0">
                <a:solidFill>
                  <a:srgbClr val="333333"/>
                </a:solidFill>
                <a:latin typeface="Lucida Console"/>
                <a:cs typeface="Lucida Console"/>
              </a:rPr>
              <a:t>tables:</a:t>
            </a:r>
            <a:r>
              <a:rPr sz="850" spc="5" dirty="0">
                <a:solidFill>
                  <a:srgbClr val="333333"/>
                </a:solidFill>
                <a:latin typeface="Lucida Console"/>
                <a:cs typeface="Lucida Console"/>
              </a:rPr>
              <a:t> </a:t>
            </a:r>
            <a:r>
              <a:rPr sz="850" spc="15" dirty="0">
                <a:solidFill>
                  <a:srgbClr val="333333"/>
                </a:solidFill>
                <a:latin typeface="Lucida Console"/>
                <a:cs typeface="Lucida Console"/>
              </a:rPr>
              <a:t>done</a:t>
            </a:r>
            <a:endParaRPr sz="850">
              <a:latin typeface="Lucida Console"/>
              <a:cs typeface="Lucida Console"/>
            </a:endParaRPr>
          </a:p>
        </p:txBody>
      </p:sp>
      <p:sp>
        <p:nvSpPr>
          <p:cNvPr id="22" name="object 22"/>
          <p:cNvSpPr txBox="1"/>
          <p:nvPr/>
        </p:nvSpPr>
        <p:spPr>
          <a:xfrm>
            <a:off x="5234897" y="4465982"/>
            <a:ext cx="103378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4096000,</a:t>
            </a:r>
            <a:endParaRPr sz="850">
              <a:latin typeface="Lucida Console"/>
              <a:cs typeface="Lucida Console"/>
            </a:endParaRPr>
          </a:p>
          <a:p>
            <a:pPr marL="147320">
              <a:lnSpc>
                <a:spcPct val="100000"/>
              </a:lnSpc>
              <a:spcBef>
                <a:spcPts val="330"/>
              </a:spcBef>
            </a:pPr>
            <a:r>
              <a:rPr sz="850" spc="15" dirty="0">
                <a:solidFill>
                  <a:srgbClr val="333333"/>
                </a:solidFill>
                <a:latin typeface="Lucida Console"/>
                <a:cs typeface="Lucida Console"/>
              </a:rPr>
              <a:t>Writing</a:t>
            </a:r>
            <a:r>
              <a:rPr sz="850" spc="-55" dirty="0">
                <a:solidFill>
                  <a:srgbClr val="333333"/>
                </a:solidFill>
                <a:latin typeface="Lucida Console"/>
                <a:cs typeface="Lucida Console"/>
              </a:rPr>
              <a:t> </a:t>
            </a:r>
            <a:r>
              <a:rPr sz="850" spc="15" dirty="0">
                <a:solidFill>
                  <a:srgbClr val="333333"/>
                </a:solidFill>
                <a:latin typeface="Lucida Console"/>
                <a:cs typeface="Lucida Console"/>
              </a:rPr>
              <a:t>inode</a:t>
            </a:r>
            <a:endParaRPr sz="850">
              <a:latin typeface="Lucida Console"/>
              <a:cs typeface="Lucida Console"/>
            </a:endParaRPr>
          </a:p>
        </p:txBody>
      </p:sp>
      <p:sp>
        <p:nvSpPr>
          <p:cNvPr id="23" name="object 23"/>
          <p:cNvSpPr txBox="1"/>
          <p:nvPr/>
        </p:nvSpPr>
        <p:spPr>
          <a:xfrm>
            <a:off x="946414" y="4809020"/>
            <a:ext cx="5658485" cy="1703070"/>
          </a:xfrm>
          <a:prstGeom prst="rect">
            <a:avLst/>
          </a:prstGeom>
        </p:spPr>
        <p:txBody>
          <a:bodyPr vert="horz" wrap="square" lIns="0" tIns="12065" rIns="0" bIns="0" rtlCol="0">
            <a:spAutoFit/>
          </a:bodyPr>
          <a:lstStyle/>
          <a:p>
            <a:pPr marL="136525" marR="273685">
              <a:lnSpc>
                <a:spcPct val="132400"/>
              </a:lnSpc>
              <a:spcBef>
                <a:spcPts val="95"/>
              </a:spcBef>
              <a:tabLst>
                <a:tab pos="2823210" algn="l"/>
              </a:tabLst>
            </a:pPr>
            <a:r>
              <a:rPr sz="850" spc="15" dirty="0">
                <a:solidFill>
                  <a:srgbClr val="333333"/>
                </a:solidFill>
                <a:latin typeface="Lucida Console"/>
                <a:cs typeface="Lucida Console"/>
              </a:rPr>
              <a:t>tables:</a:t>
            </a:r>
            <a:r>
              <a:rPr sz="850" spc="25" dirty="0">
                <a:solidFill>
                  <a:srgbClr val="333333"/>
                </a:solidFill>
                <a:latin typeface="Lucida Console"/>
                <a:cs typeface="Lucida Console"/>
              </a:rPr>
              <a:t> </a:t>
            </a:r>
            <a:r>
              <a:rPr sz="850" spc="15" dirty="0">
                <a:solidFill>
                  <a:srgbClr val="333333"/>
                </a:solidFill>
                <a:latin typeface="Lucida Console"/>
                <a:cs typeface="Lucida Console"/>
              </a:rPr>
              <a:t>done	Creating journal (65536 blocks): </a:t>
            </a:r>
            <a:r>
              <a:rPr sz="850" spc="20" dirty="0">
                <a:solidFill>
                  <a:srgbClr val="333333"/>
                </a:solidFill>
                <a:latin typeface="Lucida Console"/>
                <a:cs typeface="Lucida Console"/>
              </a:rPr>
              <a:t> </a:t>
            </a:r>
            <a:r>
              <a:rPr sz="850" spc="15" dirty="0">
                <a:solidFill>
                  <a:srgbClr val="333333"/>
                </a:solidFill>
                <a:latin typeface="Lucida Console"/>
                <a:cs typeface="Lucida Console"/>
              </a:rPr>
              <a:t>doneWriting superblocks and filesystem accounting information: done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mkdir /RAID[root@linuxprobe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echo "/dev/md0</a:t>
            </a:r>
            <a:r>
              <a:rPr sz="850" spc="20" dirty="0">
                <a:solidFill>
                  <a:srgbClr val="333333"/>
                </a:solidFill>
                <a:latin typeface="Lucida Console"/>
                <a:cs typeface="Lucida Console"/>
              </a:rPr>
              <a:t> </a:t>
            </a:r>
            <a:r>
              <a:rPr sz="850" spc="15" dirty="0">
                <a:solidFill>
                  <a:srgbClr val="333333"/>
                </a:solidFill>
                <a:latin typeface="Lucida Console"/>
                <a:cs typeface="Lucida Console"/>
              </a:rPr>
              <a:t>/RAID ext4 </a:t>
            </a:r>
            <a:r>
              <a:rPr sz="850" spc="-495" dirty="0">
                <a:solidFill>
                  <a:srgbClr val="333333"/>
                </a:solidFill>
                <a:latin typeface="Lucida Console"/>
                <a:cs typeface="Lucida Console"/>
              </a:rPr>
              <a:t> </a:t>
            </a:r>
            <a:r>
              <a:rPr sz="850" spc="15" dirty="0">
                <a:solidFill>
                  <a:srgbClr val="333333"/>
                </a:solidFill>
                <a:latin typeface="Lucida Console"/>
                <a:cs typeface="Lucida Console"/>
              </a:rPr>
              <a:t>defaults</a:t>
            </a:r>
            <a:r>
              <a:rPr sz="850" spc="10" dirty="0">
                <a:solidFill>
                  <a:srgbClr val="333333"/>
                </a:solidFill>
                <a:latin typeface="Lucida Console"/>
                <a:cs typeface="Lucida Console"/>
              </a:rPr>
              <a:t> </a:t>
            </a:r>
            <a:r>
              <a:rPr sz="850" spc="15" dirty="0">
                <a:solidFill>
                  <a:srgbClr val="333333"/>
                </a:solidFill>
                <a:latin typeface="Lucida Console"/>
                <a:cs typeface="Lucida Console"/>
              </a:rPr>
              <a:t>0 0" &gt;&gt; /etc/fstab</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spc="25" dirty="0">
                <a:solidFill>
                  <a:srgbClr val="333333"/>
                </a:solidFill>
                <a:latin typeface="微软雅黑"/>
                <a:cs typeface="微软雅黑"/>
              </a:rPr>
              <a:t>由三块硬盘组成的</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级别磁盘阵列，它对应的可用空间是</a:t>
            </a:r>
            <a:r>
              <a:rPr sz="950" spc="30" dirty="0">
                <a:solidFill>
                  <a:srgbClr val="333333"/>
                </a:solidFill>
                <a:latin typeface="Trebuchet MS"/>
                <a:cs typeface="Trebuchet MS"/>
              </a:rPr>
              <a:t>n-1</a:t>
            </a:r>
            <a:r>
              <a:rPr sz="950" spc="25" dirty="0">
                <a:solidFill>
                  <a:srgbClr val="333333"/>
                </a:solidFill>
                <a:latin typeface="微软雅黑"/>
                <a:cs typeface="微软雅黑"/>
              </a:rPr>
              <a:t>，也就是</a:t>
            </a:r>
            <a:r>
              <a:rPr sz="950" spc="60" dirty="0">
                <a:solidFill>
                  <a:srgbClr val="333333"/>
                </a:solidFill>
                <a:latin typeface="Trebuchet MS"/>
                <a:cs typeface="Trebuchet MS"/>
              </a:rPr>
              <a:t>40G</a:t>
            </a:r>
            <a:r>
              <a:rPr sz="950" spc="20" dirty="0">
                <a:solidFill>
                  <a:srgbClr val="333333"/>
                </a:solidFill>
                <a:latin typeface="微软雅黑"/>
                <a:cs typeface="微软雅黑"/>
              </a:rPr>
              <a:t>。热备盘的空间是不算入 </a:t>
            </a:r>
            <a:r>
              <a:rPr sz="950" spc="25" dirty="0">
                <a:solidFill>
                  <a:srgbClr val="333333"/>
                </a:solidFill>
                <a:latin typeface="微软雅黑"/>
                <a:cs typeface="微软雅黑"/>
              </a:rPr>
              <a:t>内的，平时完全就是在</a:t>
            </a:r>
            <a:r>
              <a:rPr sz="950" spc="-160" dirty="0">
                <a:solidFill>
                  <a:srgbClr val="333333"/>
                </a:solidFill>
                <a:latin typeface="Trebuchet MS"/>
                <a:cs typeface="Trebuchet MS"/>
              </a:rPr>
              <a:t>“</a:t>
            </a:r>
            <a:r>
              <a:rPr sz="950" spc="25" dirty="0">
                <a:solidFill>
                  <a:srgbClr val="333333"/>
                </a:solidFill>
                <a:latin typeface="微软雅黑"/>
                <a:cs typeface="微软雅黑"/>
              </a:rPr>
              <a:t>睡觉</a:t>
            </a:r>
            <a:r>
              <a:rPr sz="950" spc="-160" dirty="0">
                <a:solidFill>
                  <a:srgbClr val="333333"/>
                </a:solidFill>
                <a:latin typeface="Trebuchet MS"/>
                <a:cs typeface="Trebuchet MS"/>
              </a:rPr>
              <a:t>”</a:t>
            </a:r>
            <a:r>
              <a:rPr sz="950" spc="25" dirty="0">
                <a:solidFill>
                  <a:srgbClr val="333333"/>
                </a:solidFill>
                <a:latin typeface="微软雅黑"/>
                <a:cs typeface="微软雅黑"/>
              </a:rPr>
              <a:t>中，只有意外出现时才会开始工作。</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 mount -a[root@linuxprobe ~]# df -hFilesystem</a:t>
            </a:r>
            <a:endParaRPr sz="850">
              <a:latin typeface="Lucida Console"/>
              <a:cs typeface="Lucida Console"/>
            </a:endParaRPr>
          </a:p>
        </p:txBody>
      </p:sp>
      <p:graphicFrame>
        <p:nvGraphicFramePr>
          <p:cNvPr id="24" name="object 24"/>
          <p:cNvGraphicFramePr>
            <a:graphicFrameLocks noGrp="1"/>
          </p:cNvGraphicFramePr>
          <p:nvPr/>
        </p:nvGraphicFramePr>
        <p:xfrm>
          <a:off x="1051256" y="6560193"/>
          <a:ext cx="5432423" cy="1309370"/>
        </p:xfrm>
        <a:graphic>
          <a:graphicData uri="http://schemas.openxmlformats.org/drawingml/2006/table">
            <a:tbl>
              <a:tblPr firstRow="1" bandRow="1">
                <a:tableStyleId>{2D5ABB26-0587-4C30-8999-92F81FD0307C}</a:tableStyleId>
              </a:tblPr>
              <a:tblGrid>
                <a:gridCol w="737235">
                  <a:extLst>
                    <a:ext uri="{9D8B030D-6E8A-4147-A177-3AD203B41FA5}">
                      <a16:colId xmlns:a16="http://schemas.microsoft.com/office/drawing/2014/main" val="20000"/>
                    </a:ext>
                  </a:extLst>
                </a:gridCol>
                <a:gridCol w="234950">
                  <a:extLst>
                    <a:ext uri="{9D8B030D-6E8A-4147-A177-3AD203B41FA5}">
                      <a16:colId xmlns:a16="http://schemas.microsoft.com/office/drawing/2014/main" val="20001"/>
                    </a:ext>
                  </a:extLst>
                </a:gridCol>
                <a:gridCol w="167640">
                  <a:extLst>
                    <a:ext uri="{9D8B030D-6E8A-4147-A177-3AD203B41FA5}">
                      <a16:colId xmlns:a16="http://schemas.microsoft.com/office/drawing/2014/main" val="20002"/>
                    </a:ext>
                  </a:extLst>
                </a:gridCol>
                <a:gridCol w="335280">
                  <a:extLst>
                    <a:ext uri="{9D8B030D-6E8A-4147-A177-3AD203B41FA5}">
                      <a16:colId xmlns:a16="http://schemas.microsoft.com/office/drawing/2014/main" val="20003"/>
                    </a:ext>
                  </a:extLst>
                </a:gridCol>
                <a:gridCol w="1577975">
                  <a:extLst>
                    <a:ext uri="{9D8B030D-6E8A-4147-A177-3AD203B41FA5}">
                      <a16:colId xmlns:a16="http://schemas.microsoft.com/office/drawing/2014/main" val="20004"/>
                    </a:ext>
                  </a:extLst>
                </a:gridCol>
                <a:gridCol w="234315">
                  <a:extLst>
                    <a:ext uri="{9D8B030D-6E8A-4147-A177-3AD203B41FA5}">
                      <a16:colId xmlns:a16="http://schemas.microsoft.com/office/drawing/2014/main" val="20005"/>
                    </a:ext>
                  </a:extLst>
                </a:gridCol>
                <a:gridCol w="368935">
                  <a:extLst>
                    <a:ext uri="{9D8B030D-6E8A-4147-A177-3AD203B41FA5}">
                      <a16:colId xmlns:a16="http://schemas.microsoft.com/office/drawing/2014/main" val="20006"/>
                    </a:ext>
                  </a:extLst>
                </a:gridCol>
                <a:gridCol w="1174750">
                  <a:extLst>
                    <a:ext uri="{9D8B030D-6E8A-4147-A177-3AD203B41FA5}">
                      <a16:colId xmlns:a16="http://schemas.microsoft.com/office/drawing/2014/main" val="20007"/>
                    </a:ext>
                  </a:extLst>
                </a:gridCol>
                <a:gridCol w="335279">
                  <a:extLst>
                    <a:ext uri="{9D8B030D-6E8A-4147-A177-3AD203B41FA5}">
                      <a16:colId xmlns:a16="http://schemas.microsoft.com/office/drawing/2014/main" val="20008"/>
                    </a:ext>
                  </a:extLst>
                </a:gridCol>
                <a:gridCol w="266064">
                  <a:extLst>
                    <a:ext uri="{9D8B030D-6E8A-4147-A177-3AD203B41FA5}">
                      <a16:colId xmlns:a16="http://schemas.microsoft.com/office/drawing/2014/main" val="20009"/>
                    </a:ext>
                  </a:extLst>
                </a:gridCol>
              </a:tblGrid>
              <a:tr h="140970">
                <a:tc>
                  <a:txBody>
                    <a:bodyPr/>
                    <a:lstStyle/>
                    <a:p>
                      <a:pPr algn="ctr">
                        <a:lnSpc>
                          <a:spcPts val="865"/>
                        </a:lnSpc>
                        <a:tabLst>
                          <a:tab pos="402590" algn="l"/>
                        </a:tabLst>
                      </a:pPr>
                      <a:r>
                        <a:rPr sz="850" spc="15" dirty="0">
                          <a:solidFill>
                            <a:srgbClr val="333333"/>
                          </a:solidFill>
                          <a:latin typeface="Lucida Console"/>
                          <a:cs typeface="Lucida Console"/>
                        </a:rPr>
                        <a:t>Size	Used</a:t>
                      </a:r>
                      <a:endParaRPr sz="850">
                        <a:latin typeface="Lucida Console"/>
                        <a:cs typeface="Lucida Console"/>
                      </a:endParaRPr>
                    </a:p>
                  </a:txBody>
                  <a:tcPr marL="0" marR="0" marT="0" marB="0">
                    <a:solidFill>
                      <a:srgbClr val="F8F8F8"/>
                    </a:solidFill>
                  </a:tcPr>
                </a:tc>
                <a:tc gridSpan="2">
                  <a:txBody>
                    <a:bodyPr/>
                    <a:lstStyle/>
                    <a:p>
                      <a:pPr marL="33020">
                        <a:lnSpc>
                          <a:spcPts val="865"/>
                        </a:lnSpc>
                      </a:pPr>
                      <a:r>
                        <a:rPr sz="850" spc="15" dirty="0">
                          <a:solidFill>
                            <a:srgbClr val="333333"/>
                          </a:solidFill>
                          <a:latin typeface="Lucida Console"/>
                          <a:cs typeface="Lucida Console"/>
                        </a:rPr>
                        <a:t>Avail</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a:txBody>
                    <a:bodyPr/>
                    <a:lstStyle/>
                    <a:p>
                      <a:pPr marR="25400" algn="r">
                        <a:lnSpc>
                          <a:spcPts val="865"/>
                        </a:lnSpc>
                      </a:pPr>
                      <a:r>
                        <a:rPr sz="850" spc="15" dirty="0">
                          <a:solidFill>
                            <a:srgbClr val="333333"/>
                          </a:solidFill>
                          <a:latin typeface="Lucida Console"/>
                          <a:cs typeface="Lucida Console"/>
                        </a:rPr>
                        <a:t>Use%</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spc="15" dirty="0">
                          <a:solidFill>
                            <a:srgbClr val="333333"/>
                          </a:solidFill>
                          <a:latin typeface="Lucida Console"/>
                          <a:cs typeface="Lucida Console"/>
                        </a:rPr>
                        <a:t>Mounted</a:t>
                      </a:r>
                      <a:r>
                        <a:rPr sz="850" spc="-35" dirty="0">
                          <a:solidFill>
                            <a:srgbClr val="333333"/>
                          </a:solidFill>
                          <a:latin typeface="Lucida Console"/>
                          <a:cs typeface="Lucida Console"/>
                        </a:rPr>
                        <a:t> </a:t>
                      </a:r>
                      <a:r>
                        <a:rPr sz="850" spc="15" dirty="0">
                          <a:solidFill>
                            <a:srgbClr val="333333"/>
                          </a:solidFill>
                          <a:latin typeface="Lucida Console"/>
                          <a:cs typeface="Lucida Console"/>
                        </a:rPr>
                        <a:t>ondevtmpfs</a:t>
                      </a:r>
                      <a:endParaRPr sz="850">
                        <a:latin typeface="Lucida Console"/>
                        <a:cs typeface="Lucida Console"/>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gridSpan="2">
                  <a:txBody>
                    <a:bodyPr/>
                    <a:lstStyle/>
                    <a:p>
                      <a:pPr marL="436245">
                        <a:lnSpc>
                          <a:spcPts val="865"/>
                        </a:lnSpc>
                        <a:tabLst>
                          <a:tab pos="1040765" algn="l"/>
                          <a:tab pos="1242060" algn="l"/>
                        </a:tabLst>
                      </a:pPr>
                      <a:r>
                        <a:rPr sz="850" spc="15" dirty="0">
                          <a:solidFill>
                            <a:srgbClr val="333333"/>
                          </a:solidFill>
                          <a:latin typeface="Lucida Console"/>
                          <a:cs typeface="Lucida Console"/>
                        </a:rPr>
                        <a:t>969M	0	969M</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gridSpan="2">
                  <a:txBody>
                    <a:bodyPr/>
                    <a:lstStyle/>
                    <a:p>
                      <a:pPr marL="167640">
                        <a:lnSpc>
                          <a:spcPts val="865"/>
                        </a:lnSpc>
                      </a:pPr>
                      <a:r>
                        <a:rPr sz="850" spc="15" dirty="0">
                          <a:solidFill>
                            <a:srgbClr val="333333"/>
                          </a:solidFill>
                          <a:latin typeface="Lucida Console"/>
                          <a:cs typeface="Lucida Console"/>
                        </a:rPr>
                        <a:t>0%</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extLst>
                  <a:ext uri="{0D108BD9-81ED-4DB2-BD59-A6C34878D82A}">
                    <a16:rowId xmlns:a16="http://schemas.microsoft.com/office/drawing/2014/main" val="10000"/>
                  </a:ext>
                </a:extLst>
              </a:tr>
              <a:tr h="171450">
                <a:tc>
                  <a:txBody>
                    <a:bodyPr/>
                    <a:lstStyle/>
                    <a:p>
                      <a:pPr marR="60960" algn="ctr">
                        <a:lnSpc>
                          <a:spcPct val="100000"/>
                        </a:lnSpc>
                        <a:spcBef>
                          <a:spcPts val="80"/>
                        </a:spcBef>
                      </a:pPr>
                      <a:r>
                        <a:rPr sz="850" spc="15" dirty="0">
                          <a:solidFill>
                            <a:srgbClr val="333333"/>
                          </a:solidFill>
                          <a:latin typeface="Lucida Console"/>
                          <a:cs typeface="Lucida Console"/>
                        </a:rPr>
                        <a:t>/devtmpfs</a:t>
                      </a:r>
                      <a:endParaRPr sz="850">
                        <a:latin typeface="Lucida Console"/>
                        <a:cs typeface="Lucida Console"/>
                      </a:endParaRPr>
                    </a:p>
                  </a:txBody>
                  <a:tcPr marL="0" marR="0" marT="10160" marB="0">
                    <a:solidFill>
                      <a:srgbClr val="F8F8F8"/>
                    </a:solidFill>
                  </a:tcPr>
                </a:tc>
                <a:tc gridSpan="2">
                  <a:txBody>
                    <a:bodyPr/>
                    <a:lstStyle/>
                    <a:p>
                      <a:pPr>
                        <a:lnSpc>
                          <a:spcPct val="100000"/>
                        </a:lnSpc>
                      </a:pPr>
                      <a:endParaRPr sz="800">
                        <a:latin typeface="Times New Roman"/>
                        <a:cs typeface="Times New Roman"/>
                      </a:endParaRPr>
                    </a:p>
                  </a:txBody>
                  <a:tcPr marL="0" marR="0" marT="0" marB="0">
                    <a:solidFill>
                      <a:srgbClr val="F8F8F8"/>
                    </a:solidFill>
                  </a:tcPr>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marL="368935">
                        <a:lnSpc>
                          <a:spcPct val="100000"/>
                        </a:lnSpc>
                        <a:spcBef>
                          <a:spcPts val="80"/>
                        </a:spcBef>
                        <a:tabLst>
                          <a:tab pos="973455" algn="l"/>
                          <a:tab pos="1175385" algn="l"/>
                        </a:tabLst>
                      </a:pPr>
                      <a:r>
                        <a:rPr sz="850" spc="15" dirty="0">
                          <a:solidFill>
                            <a:srgbClr val="333333"/>
                          </a:solidFill>
                          <a:latin typeface="Lucida Console"/>
                          <a:cs typeface="Lucida Console"/>
                        </a:rPr>
                        <a:t>984M	0	984M</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0%</a:t>
                      </a:r>
                      <a:endParaRPr sz="850">
                        <a:latin typeface="Lucida Console"/>
                        <a:cs typeface="Lucida Console"/>
                      </a:endParaRPr>
                    </a:p>
                  </a:txBody>
                  <a:tcPr marL="0" marR="0" marT="10160" marB="0">
                    <a:solidFill>
                      <a:srgbClr val="F8F8F8"/>
                    </a:solidFill>
                  </a:tcPr>
                </a:tc>
                <a:tc gridSpan="2">
                  <a:txBody>
                    <a:bodyPr/>
                    <a:lstStyle/>
                    <a:p>
                      <a:pPr marL="33020">
                        <a:lnSpc>
                          <a:spcPct val="100000"/>
                        </a:lnSpc>
                        <a:spcBef>
                          <a:spcPts val="80"/>
                        </a:spcBef>
                      </a:pPr>
                      <a:r>
                        <a:rPr sz="850" spc="15" dirty="0">
                          <a:solidFill>
                            <a:srgbClr val="333333"/>
                          </a:solidFill>
                          <a:latin typeface="Lucida Console"/>
                          <a:cs typeface="Lucida Console"/>
                        </a:rPr>
                        <a:t>/dev/shmtmpfs</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gridSpan="2">
                  <a:txBody>
                    <a:bodyPr/>
                    <a:lstStyle/>
                    <a:p>
                      <a:pPr>
                        <a:lnSpc>
                          <a:spcPct val="100000"/>
                        </a:lnSpc>
                      </a:pPr>
                      <a:endParaRPr sz="800">
                        <a:latin typeface="Times New Roman"/>
                        <a:cs typeface="Times New Roman"/>
                      </a:endParaRPr>
                    </a:p>
                  </a:txBody>
                  <a:tcPr marL="0" marR="0" marT="0" marB="0">
                    <a:solidFill>
                      <a:srgbClr val="F8F8F8"/>
                    </a:solidFill>
                  </a:tcPr>
                </a:tc>
                <a:tc hMerge="1">
                  <a:txBody>
                    <a:bodyPr/>
                    <a:lstStyle/>
                    <a:p>
                      <a:endParaRPr/>
                    </a:p>
                  </a:txBody>
                  <a:tcPr marL="0" marR="0" marT="0" marB="0"/>
                </a:tc>
                <a:extLst>
                  <a:ext uri="{0D108BD9-81ED-4DB2-BD59-A6C34878D82A}">
                    <a16:rowId xmlns:a16="http://schemas.microsoft.com/office/drawing/2014/main" val="10001"/>
                  </a:ext>
                </a:extLst>
              </a:tr>
              <a:tr h="140970">
                <a:tc>
                  <a:txBody>
                    <a:bodyPr/>
                    <a:lstStyle/>
                    <a:p>
                      <a:pPr algn="ctr">
                        <a:lnSpc>
                          <a:spcPts val="935"/>
                        </a:lnSpc>
                        <a:spcBef>
                          <a:spcPts val="80"/>
                        </a:spcBef>
                        <a:tabLst>
                          <a:tab pos="402590" algn="l"/>
                        </a:tabLst>
                      </a:pPr>
                      <a:r>
                        <a:rPr sz="850" spc="15" dirty="0">
                          <a:solidFill>
                            <a:srgbClr val="333333"/>
                          </a:solidFill>
                          <a:latin typeface="Lucida Console"/>
                          <a:cs typeface="Lucida Console"/>
                        </a:rPr>
                        <a:t>984M	9.6M</a:t>
                      </a:r>
                      <a:endParaRPr sz="850">
                        <a:latin typeface="Lucida Console"/>
                        <a:cs typeface="Lucida Console"/>
                      </a:endParaRPr>
                    </a:p>
                  </a:txBody>
                  <a:tcPr marL="0" marR="0" marT="10160" marB="0">
                    <a:solidFill>
                      <a:srgbClr val="F8F8F8"/>
                    </a:solidFill>
                  </a:tcPr>
                </a:tc>
                <a:tc gridSpan="2">
                  <a:txBody>
                    <a:bodyPr/>
                    <a:lstStyle/>
                    <a:p>
                      <a:pPr marL="100330">
                        <a:lnSpc>
                          <a:spcPts val="935"/>
                        </a:lnSpc>
                        <a:spcBef>
                          <a:spcPts val="80"/>
                        </a:spcBef>
                      </a:pPr>
                      <a:r>
                        <a:rPr sz="850" spc="15" dirty="0">
                          <a:solidFill>
                            <a:srgbClr val="333333"/>
                          </a:solidFill>
                          <a:latin typeface="Lucida Console"/>
                          <a:cs typeface="Lucida Console"/>
                        </a:rPr>
                        <a:t>974M</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a:txBody>
                    <a:bodyPr/>
                    <a:lstStyle/>
                    <a:p>
                      <a:pPr marR="25400" algn="r">
                        <a:lnSpc>
                          <a:spcPts val="935"/>
                        </a:lnSpc>
                        <a:spcBef>
                          <a:spcPts val="80"/>
                        </a:spcBef>
                      </a:pPr>
                      <a:r>
                        <a:rPr sz="850" spc="15" dirty="0">
                          <a:solidFill>
                            <a:srgbClr val="333333"/>
                          </a:solidFill>
                          <a:latin typeface="Lucida Console"/>
                          <a:cs typeface="Lucida Console"/>
                        </a:rPr>
                        <a:t>1%</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/runtmpfs</a:t>
                      </a:r>
                      <a:endParaRPr sz="850">
                        <a:latin typeface="Lucida Console"/>
                        <a:cs typeface="Lucida Console"/>
                      </a:endParaRPr>
                    </a:p>
                  </a:txBody>
                  <a:tcPr marL="0" marR="0" marT="1016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gridSpan="2">
                  <a:txBody>
                    <a:bodyPr/>
                    <a:lstStyle/>
                    <a:p>
                      <a:pPr marL="33020">
                        <a:lnSpc>
                          <a:spcPts val="935"/>
                        </a:lnSpc>
                        <a:spcBef>
                          <a:spcPts val="80"/>
                        </a:spcBef>
                        <a:tabLst>
                          <a:tab pos="637540" algn="l"/>
                          <a:tab pos="839469" algn="l"/>
                          <a:tab pos="1309370" algn="l"/>
                        </a:tabLst>
                      </a:pPr>
                      <a:r>
                        <a:rPr sz="850" spc="15" dirty="0">
                          <a:solidFill>
                            <a:srgbClr val="333333"/>
                          </a:solidFill>
                          <a:latin typeface="Lucida Console"/>
                          <a:cs typeface="Lucida Console"/>
                        </a:rPr>
                        <a:t>984M	0	984M	0%</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gridSpan="2">
                  <a:txBody>
                    <a:bodyPr/>
                    <a:lstStyle/>
                    <a:p>
                      <a:pPr>
                        <a:lnSpc>
                          <a:spcPct val="100000"/>
                        </a:lnSpc>
                      </a:pPr>
                      <a:endParaRPr sz="700">
                        <a:latin typeface="Times New Roman"/>
                        <a:cs typeface="Times New Roman"/>
                      </a:endParaRPr>
                    </a:p>
                  </a:txBody>
                  <a:tcPr marL="0" marR="0" marT="0" marB="0">
                    <a:solidFill>
                      <a:srgbClr val="F8F8F8"/>
                    </a:solidFill>
                  </a:tcPr>
                </a:tc>
                <a:tc hMerge="1">
                  <a:txBody>
                    <a:bodyPr/>
                    <a:lstStyle/>
                    <a:p>
                      <a:endParaRPr/>
                    </a:p>
                  </a:txBody>
                  <a:tcPr marL="0" marR="0" marT="0" marB="0"/>
                </a:tc>
                <a:extLst>
                  <a:ext uri="{0D108BD9-81ED-4DB2-BD59-A6C34878D82A}">
                    <a16:rowId xmlns:a16="http://schemas.microsoft.com/office/drawing/2014/main" val="10002"/>
                  </a:ext>
                </a:extLst>
              </a:tr>
              <a:tr h="201295">
                <a:tc gridSpan="6">
                  <a:txBody>
                    <a:bodyPr/>
                    <a:lstStyle/>
                    <a:p>
                      <a:pPr marL="31750">
                        <a:lnSpc>
                          <a:spcPct val="100000"/>
                        </a:lnSpc>
                        <a:spcBef>
                          <a:spcPts val="315"/>
                        </a:spcBef>
                        <a:tabLst>
                          <a:tab pos="2583815" algn="l"/>
                          <a:tab pos="2919730" algn="l"/>
                        </a:tabLst>
                      </a:pPr>
                      <a:r>
                        <a:rPr sz="850" spc="15" dirty="0">
                          <a:solidFill>
                            <a:srgbClr val="333333"/>
                          </a:solidFill>
                          <a:latin typeface="Lucida Console"/>
                          <a:cs typeface="Lucida Console"/>
                        </a:rPr>
                        <a:t>/sys/fs/cgroup/dev/mapper/rhel-root	17G	3.9G</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100330">
                        <a:lnSpc>
                          <a:spcPct val="100000"/>
                        </a:lnSpc>
                        <a:spcBef>
                          <a:spcPts val="315"/>
                        </a:spcBef>
                      </a:pPr>
                      <a:r>
                        <a:rPr sz="850" spc="15" dirty="0">
                          <a:solidFill>
                            <a:srgbClr val="333333"/>
                          </a:solidFill>
                          <a:latin typeface="Lucida Console"/>
                          <a:cs typeface="Lucida Console"/>
                        </a:rPr>
                        <a:t>14G</a:t>
                      </a:r>
                      <a:endParaRPr sz="850">
                        <a:latin typeface="Lucida Console"/>
                        <a:cs typeface="Lucida Console"/>
                      </a:endParaRPr>
                    </a:p>
                  </a:txBody>
                  <a:tcPr marL="0" marR="0" marT="40005" marB="0">
                    <a:solidFill>
                      <a:srgbClr val="F8F8F8"/>
                    </a:solidFill>
                  </a:tcPr>
                </a:tc>
                <a:tc gridSpan="3">
                  <a:txBody>
                    <a:bodyPr/>
                    <a:lstStyle/>
                    <a:p>
                      <a:pPr marL="66675">
                        <a:lnSpc>
                          <a:spcPct val="100000"/>
                        </a:lnSpc>
                        <a:spcBef>
                          <a:spcPts val="315"/>
                        </a:spcBef>
                      </a:pPr>
                      <a:r>
                        <a:rPr sz="850" spc="15" dirty="0">
                          <a:solidFill>
                            <a:srgbClr val="333333"/>
                          </a:solidFill>
                          <a:latin typeface="Lucida Console"/>
                          <a:cs typeface="Lucida Console"/>
                        </a:rPr>
                        <a:t>23%</a:t>
                      </a:r>
                      <a:r>
                        <a:rPr sz="850" spc="-40" dirty="0">
                          <a:solidFill>
                            <a:srgbClr val="333333"/>
                          </a:solidFill>
                          <a:latin typeface="Lucida Console"/>
                          <a:cs typeface="Lucida Console"/>
                        </a:rPr>
                        <a:t> </a:t>
                      </a:r>
                      <a:r>
                        <a:rPr sz="850" spc="15" dirty="0">
                          <a:solidFill>
                            <a:srgbClr val="333333"/>
                          </a:solidFill>
                          <a:latin typeface="Lucida Console"/>
                          <a:cs typeface="Lucida Console"/>
                        </a:rPr>
                        <a:t>//dev/sr0</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140970">
                <a:tc gridSpan="6">
                  <a:txBody>
                    <a:bodyPr/>
                    <a:lstStyle/>
                    <a:p>
                      <a:pPr marL="165735">
                        <a:lnSpc>
                          <a:spcPts val="935"/>
                        </a:lnSpc>
                        <a:spcBef>
                          <a:spcPts val="80"/>
                        </a:spcBef>
                        <a:tabLst>
                          <a:tab pos="568960" algn="l"/>
                          <a:tab pos="1173480" algn="l"/>
                        </a:tabLst>
                      </a:pPr>
                      <a:r>
                        <a:rPr sz="850" spc="15" dirty="0">
                          <a:solidFill>
                            <a:srgbClr val="333333"/>
                          </a:solidFill>
                          <a:latin typeface="Lucida Console"/>
                          <a:cs typeface="Lucida Console"/>
                        </a:rPr>
                        <a:t>6.7G	6.7G	0</a:t>
                      </a:r>
                      <a:r>
                        <a:rPr sz="850" spc="-10" dirty="0">
                          <a:solidFill>
                            <a:srgbClr val="333333"/>
                          </a:solidFill>
                          <a:latin typeface="Lucida Console"/>
                          <a:cs typeface="Lucida Console"/>
                        </a:rPr>
                        <a:t> </a:t>
                      </a:r>
                      <a:r>
                        <a:rPr sz="850" spc="15" dirty="0">
                          <a:solidFill>
                            <a:srgbClr val="333333"/>
                          </a:solidFill>
                          <a:latin typeface="Lucida Console"/>
                          <a:cs typeface="Lucida Console"/>
                        </a:rPr>
                        <a:t>100%</a:t>
                      </a:r>
                      <a:r>
                        <a:rPr sz="850" spc="-5" dirty="0">
                          <a:solidFill>
                            <a:srgbClr val="333333"/>
                          </a:solidFill>
                          <a:latin typeface="Lucida Console"/>
                          <a:cs typeface="Lucida Console"/>
                        </a:rPr>
                        <a:t> </a:t>
                      </a:r>
                      <a:r>
                        <a:rPr sz="850" spc="15" dirty="0">
                          <a:solidFill>
                            <a:srgbClr val="333333"/>
                          </a:solidFill>
                          <a:latin typeface="Lucida Console"/>
                          <a:cs typeface="Lucida Console"/>
                        </a:rPr>
                        <a:t>/media/cdrom/dev/sda1</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solidFill>
                      <a:srgbClr val="F8F8F8"/>
                    </a:solidFill>
                  </a:tcPr>
                </a:tc>
                <a:tc gridSpan="3">
                  <a:txBody>
                    <a:bodyPr/>
                    <a:lstStyle/>
                    <a:p>
                      <a:pPr marL="268605">
                        <a:lnSpc>
                          <a:spcPts val="935"/>
                        </a:lnSpc>
                        <a:spcBef>
                          <a:spcPts val="80"/>
                        </a:spcBef>
                        <a:tabLst>
                          <a:tab pos="738505" algn="l"/>
                          <a:tab pos="1141730" algn="l"/>
                          <a:tab pos="1544955" algn="l"/>
                        </a:tabLst>
                      </a:pPr>
                      <a:r>
                        <a:rPr sz="850" spc="15" dirty="0">
                          <a:solidFill>
                            <a:srgbClr val="333333"/>
                          </a:solidFill>
                          <a:latin typeface="Lucida Console"/>
                          <a:cs typeface="Lucida Console"/>
                        </a:rPr>
                        <a:t>1014M	152M	863M	15%</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201295">
                <a:tc gridSpan="2">
                  <a:txBody>
                    <a:bodyPr/>
                    <a:lstStyle/>
                    <a:p>
                      <a:pPr marL="31750">
                        <a:lnSpc>
                          <a:spcPct val="100000"/>
                        </a:lnSpc>
                        <a:spcBef>
                          <a:spcPts val="315"/>
                        </a:spcBef>
                      </a:pPr>
                      <a:r>
                        <a:rPr sz="850" spc="15" dirty="0">
                          <a:solidFill>
                            <a:srgbClr val="333333"/>
                          </a:solidFill>
                          <a:latin typeface="Lucida Console"/>
                          <a:cs typeface="Lucida Console"/>
                        </a:rPr>
                        <a:t>/boottmpfs</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gridSpan="2">
                  <a:txBody>
                    <a:bodyPr/>
                    <a:lstStyle/>
                    <a:p>
                      <a:pPr>
                        <a:lnSpc>
                          <a:spcPct val="100000"/>
                        </a:lnSpc>
                      </a:pPr>
                      <a:endParaRPr sz="800">
                        <a:latin typeface="Times New Roman"/>
                        <a:cs typeface="Times New Roman"/>
                      </a:endParaRPr>
                    </a:p>
                  </a:txBody>
                  <a:tcPr marL="0" marR="0" marT="0" marB="0">
                    <a:solidFill>
                      <a:srgbClr val="F8F8F8"/>
                    </a:solidFill>
                  </a:tcPr>
                </a:tc>
                <a:tc hMerge="1">
                  <a:txBody>
                    <a:bodyPr/>
                    <a:lstStyle/>
                    <a:p>
                      <a:endParaRPr/>
                    </a:p>
                  </a:txBody>
                  <a:tcPr marL="0" marR="0" marT="0" marB="0"/>
                </a:tc>
                <a:tc>
                  <a:txBody>
                    <a:bodyPr/>
                    <a:lstStyle/>
                    <a:p>
                      <a:pPr marL="436245">
                        <a:lnSpc>
                          <a:spcPct val="100000"/>
                        </a:lnSpc>
                        <a:spcBef>
                          <a:spcPts val="315"/>
                        </a:spcBef>
                        <a:tabLst>
                          <a:tab pos="906780" algn="l"/>
                          <a:tab pos="1242060" algn="l"/>
                        </a:tabLst>
                      </a:pPr>
                      <a:r>
                        <a:rPr sz="850" spc="15" dirty="0">
                          <a:solidFill>
                            <a:srgbClr val="333333"/>
                          </a:solidFill>
                          <a:latin typeface="Lucida Console"/>
                          <a:cs typeface="Lucida Console"/>
                        </a:rPr>
                        <a:t>197M	16K	197M</a:t>
                      </a:r>
                      <a:endParaRPr sz="850">
                        <a:latin typeface="Lucida Console"/>
                        <a:cs typeface="Lucida Console"/>
                      </a:endParaRPr>
                    </a:p>
                  </a:txBody>
                  <a:tcPr marL="0" marR="0" marT="40005" marB="0">
                    <a:solidFill>
                      <a:srgbClr val="F8F8F8"/>
                    </a:solidFill>
                  </a:tcPr>
                </a:tc>
                <a:tc gridSpan="3">
                  <a:txBody>
                    <a:bodyPr/>
                    <a:lstStyle/>
                    <a:p>
                      <a:pPr marL="133985">
                        <a:lnSpc>
                          <a:spcPct val="100000"/>
                        </a:lnSpc>
                        <a:spcBef>
                          <a:spcPts val="315"/>
                        </a:spcBef>
                      </a:pPr>
                      <a:r>
                        <a:rPr sz="850" spc="15" dirty="0">
                          <a:solidFill>
                            <a:srgbClr val="333333"/>
                          </a:solidFill>
                          <a:latin typeface="Lucida Console"/>
                          <a:cs typeface="Lucida Console"/>
                        </a:rPr>
                        <a:t>1%</a:t>
                      </a:r>
                      <a:r>
                        <a:rPr sz="850" spc="-30" dirty="0">
                          <a:solidFill>
                            <a:srgbClr val="333333"/>
                          </a:solidFill>
                          <a:latin typeface="Lucida Console"/>
                          <a:cs typeface="Lucida Console"/>
                        </a:rPr>
                        <a:t> </a:t>
                      </a:r>
                      <a:r>
                        <a:rPr sz="850" spc="15" dirty="0">
                          <a:solidFill>
                            <a:srgbClr val="333333"/>
                          </a:solidFill>
                          <a:latin typeface="Lucida Console"/>
                          <a:cs typeface="Lucida Console"/>
                        </a:rPr>
                        <a:t>/run/user/42tmpfs</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solidFill>
                      <a:srgbClr val="F8F8F8"/>
                    </a:solidFill>
                  </a:tcPr>
                </a:tc>
                <a:tc>
                  <a:txBody>
                    <a:bodyPr/>
                    <a:lstStyle/>
                    <a:p>
                      <a:pPr>
                        <a:lnSpc>
                          <a:spcPct val="100000"/>
                        </a:lnSpc>
                      </a:pPr>
                      <a:endParaRPr sz="8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5"/>
                  </a:ext>
                </a:extLst>
              </a:tr>
              <a:tr h="171450">
                <a:tc gridSpan="2">
                  <a:txBody>
                    <a:bodyPr/>
                    <a:lstStyle/>
                    <a:p>
                      <a:pPr marL="233045">
                        <a:lnSpc>
                          <a:spcPct val="100000"/>
                        </a:lnSpc>
                        <a:spcBef>
                          <a:spcPts val="80"/>
                        </a:spcBef>
                        <a:tabLst>
                          <a:tab pos="636270" algn="l"/>
                        </a:tabLst>
                      </a:pPr>
                      <a:r>
                        <a:rPr sz="850" spc="15" dirty="0">
                          <a:solidFill>
                            <a:srgbClr val="333333"/>
                          </a:solidFill>
                          <a:latin typeface="Lucida Console"/>
                          <a:cs typeface="Lucida Console"/>
                        </a:rPr>
                        <a:t>197M	3.5M</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gridSpan="2">
                  <a:txBody>
                    <a:bodyPr/>
                    <a:lstStyle/>
                    <a:p>
                      <a:pPr marL="66675">
                        <a:lnSpc>
                          <a:spcPct val="100000"/>
                        </a:lnSpc>
                        <a:spcBef>
                          <a:spcPts val="80"/>
                        </a:spcBef>
                      </a:pPr>
                      <a:r>
                        <a:rPr sz="850" spc="15" dirty="0">
                          <a:solidFill>
                            <a:srgbClr val="333333"/>
                          </a:solidFill>
                          <a:latin typeface="Lucida Console"/>
                          <a:cs typeface="Lucida Console"/>
                        </a:rPr>
                        <a:t>194M</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a:txBody>
                    <a:bodyPr/>
                    <a:lstStyle/>
                    <a:p>
                      <a:pPr marL="33020">
                        <a:lnSpc>
                          <a:spcPct val="100000"/>
                        </a:lnSpc>
                        <a:spcBef>
                          <a:spcPts val="80"/>
                        </a:spcBef>
                      </a:pPr>
                      <a:r>
                        <a:rPr sz="850" spc="15" dirty="0">
                          <a:solidFill>
                            <a:srgbClr val="333333"/>
                          </a:solidFill>
                          <a:latin typeface="Lucida Console"/>
                          <a:cs typeface="Lucida Console"/>
                        </a:rPr>
                        <a:t>2%</a:t>
                      </a:r>
                      <a:r>
                        <a:rPr sz="850" spc="-30" dirty="0">
                          <a:solidFill>
                            <a:srgbClr val="333333"/>
                          </a:solidFill>
                          <a:latin typeface="Lucida Console"/>
                          <a:cs typeface="Lucida Console"/>
                        </a:rPr>
                        <a:t> </a:t>
                      </a:r>
                      <a:r>
                        <a:rPr sz="850" spc="15" dirty="0">
                          <a:solidFill>
                            <a:srgbClr val="333333"/>
                          </a:solidFill>
                          <a:latin typeface="Lucida Console"/>
                          <a:cs typeface="Lucida Console"/>
                        </a:rPr>
                        <a:t>/run/user/0/dev/md0</a:t>
                      </a:r>
                      <a:endParaRPr sz="850">
                        <a:latin typeface="Lucida Console"/>
                        <a:cs typeface="Lucida Console"/>
                      </a:endParaRPr>
                    </a:p>
                  </a:txBody>
                  <a:tcPr marL="0" marR="0" marT="10160" marB="0">
                    <a:solidFill>
                      <a:srgbClr val="F8F8F8"/>
                    </a:solidFill>
                  </a:tcPr>
                </a:tc>
                <a:tc gridSpan="3">
                  <a:txBody>
                    <a:bodyPr/>
                    <a:lstStyle/>
                    <a:p>
                      <a:pPr marL="1007110">
                        <a:lnSpc>
                          <a:spcPct val="100000"/>
                        </a:lnSpc>
                        <a:spcBef>
                          <a:spcPts val="80"/>
                        </a:spcBef>
                        <a:tabLst>
                          <a:tab pos="1410335" algn="l"/>
                        </a:tabLst>
                      </a:pPr>
                      <a:r>
                        <a:rPr sz="850" spc="15" dirty="0">
                          <a:solidFill>
                            <a:srgbClr val="333333"/>
                          </a:solidFill>
                          <a:latin typeface="Lucida Console"/>
                          <a:cs typeface="Lucida Console"/>
                        </a:rPr>
                        <a:t>40G	49M</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marL="33020">
                        <a:lnSpc>
                          <a:spcPct val="100000"/>
                        </a:lnSpc>
                        <a:spcBef>
                          <a:spcPts val="80"/>
                        </a:spcBef>
                      </a:pPr>
                      <a:r>
                        <a:rPr sz="850" spc="15" dirty="0">
                          <a:solidFill>
                            <a:srgbClr val="333333"/>
                          </a:solidFill>
                          <a:latin typeface="Lucida Console"/>
                          <a:cs typeface="Lucida Console"/>
                        </a:rPr>
                        <a:t>38G</a:t>
                      </a:r>
                      <a:endParaRPr sz="850">
                        <a:latin typeface="Lucida Console"/>
                        <a:cs typeface="Lucida Console"/>
                      </a:endParaRPr>
                    </a:p>
                  </a:txBody>
                  <a:tcPr marL="0" marR="0" marT="10160" marB="0">
                    <a:solidFill>
                      <a:srgbClr val="F8F8F8"/>
                    </a:solidFill>
                  </a:tcPr>
                </a:tc>
                <a:tc>
                  <a:txBody>
                    <a:bodyPr/>
                    <a:lstStyle/>
                    <a:p>
                      <a:pPr marL="100330">
                        <a:lnSpc>
                          <a:spcPct val="100000"/>
                        </a:lnSpc>
                        <a:spcBef>
                          <a:spcPts val="80"/>
                        </a:spcBef>
                      </a:pPr>
                      <a:r>
                        <a:rPr sz="850" spc="15" dirty="0">
                          <a:solidFill>
                            <a:srgbClr val="333333"/>
                          </a:solidFill>
                          <a:latin typeface="Lucida Console"/>
                          <a:cs typeface="Lucida Console"/>
                        </a:rPr>
                        <a:t>1%</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6"/>
                  </a:ext>
                </a:extLst>
              </a:tr>
              <a:tr h="140970">
                <a:tc gridSpan="2">
                  <a:txBody>
                    <a:bodyPr/>
                    <a:lstStyle/>
                    <a:p>
                      <a:pPr marL="31750">
                        <a:lnSpc>
                          <a:spcPts val="935"/>
                        </a:lnSpc>
                        <a:spcBef>
                          <a:spcPts val="80"/>
                        </a:spcBef>
                      </a:pPr>
                      <a:r>
                        <a:rPr sz="850" spc="15" dirty="0">
                          <a:solidFill>
                            <a:srgbClr val="333333"/>
                          </a:solidFill>
                          <a:latin typeface="Lucida Console"/>
                          <a:cs typeface="Lucida Console"/>
                        </a:rPr>
                        <a:t>/RAID</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gridSpan="2">
                  <a:txBody>
                    <a:bodyPr/>
                    <a:lstStyle/>
                    <a:p>
                      <a:pPr>
                        <a:lnSpc>
                          <a:spcPct val="100000"/>
                        </a:lnSpc>
                      </a:pPr>
                      <a:endParaRPr sz="700">
                        <a:latin typeface="Times New Roman"/>
                        <a:cs typeface="Times New Roman"/>
                      </a:endParaRPr>
                    </a:p>
                  </a:txBody>
                  <a:tcPr marL="0" marR="0" marT="0" marB="0">
                    <a:solidFill>
                      <a:srgbClr val="F8F8F8"/>
                    </a:solidFill>
                  </a:tcPr>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solidFill>
                      <a:srgbClr val="F8F8F8"/>
                    </a:solidFill>
                  </a:tcPr>
                </a:tc>
                <a:tc gridSpan="3">
                  <a:txBody>
                    <a:bodyPr/>
                    <a:lstStyle/>
                    <a:p>
                      <a:pPr>
                        <a:lnSpc>
                          <a:spcPct val="100000"/>
                        </a:lnSpc>
                      </a:pPr>
                      <a:endParaRPr sz="700">
                        <a:latin typeface="Times New Roman"/>
                        <a:cs typeface="Times New Roman"/>
                      </a:endParaRPr>
                    </a:p>
                  </a:txBody>
                  <a:tcPr marL="0" marR="0" marT="0" marB="0">
                    <a:solidFill>
                      <a:srgbClr val="F8F8F8"/>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7"/>
                  </a:ext>
                </a:extLst>
              </a:tr>
            </a:tbl>
          </a:graphicData>
        </a:graphic>
      </p:graphicFrame>
      <p:sp>
        <p:nvSpPr>
          <p:cNvPr id="25" name="object 2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300"/>
          <a:ext cx="5677534" cy="3143250"/>
        </p:xfrm>
        <a:graphic>
          <a:graphicData uri="http://schemas.openxmlformats.org/drawingml/2006/table">
            <a:tbl>
              <a:tblPr firstRow="1" bandRow="1">
                <a:tableStyleId>{2D5ABB26-0587-4C30-8999-92F81FD0307C}</a:tableStyleId>
              </a:tblPr>
              <a:tblGrid>
                <a:gridCol w="638175">
                  <a:extLst>
                    <a:ext uri="{9D8B030D-6E8A-4147-A177-3AD203B41FA5}">
                      <a16:colId xmlns:a16="http://schemas.microsoft.com/office/drawing/2014/main" val="20000"/>
                    </a:ext>
                  </a:extLst>
                </a:gridCol>
                <a:gridCol w="5039359">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25" dirty="0">
                          <a:solidFill>
                            <a:srgbClr val="333333"/>
                          </a:solidFill>
                          <a:latin typeface="Trebuchet MS"/>
                          <a:cs typeface="Trebuchet MS"/>
                        </a:rPr>
                        <a:t>-c</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填写用户账户的备注信息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Trebuchet MS"/>
                          <a:cs typeface="Trebuchet MS"/>
                        </a:rPr>
                        <a:t>-d</a:t>
                      </a:r>
                      <a:r>
                        <a:rPr sz="950" spc="-35" dirty="0">
                          <a:solidFill>
                            <a:srgbClr val="333333"/>
                          </a:solidFill>
                          <a:latin typeface="Trebuchet MS"/>
                          <a:cs typeface="Trebuchet MS"/>
                        </a:rPr>
                        <a:t> </a:t>
                      </a:r>
                      <a:r>
                        <a:rPr sz="950" dirty="0">
                          <a:solidFill>
                            <a:srgbClr val="333333"/>
                          </a:solidFill>
                          <a:latin typeface="Trebuchet MS"/>
                          <a:cs typeface="Trebuchet MS"/>
                        </a:rPr>
                        <a:t>-m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参数</a:t>
                      </a:r>
                      <a:r>
                        <a:rPr sz="950" dirty="0">
                          <a:solidFill>
                            <a:srgbClr val="333333"/>
                          </a:solidFill>
                          <a:latin typeface="Trebuchet MS"/>
                          <a:cs typeface="Trebuchet MS"/>
                        </a:rPr>
                        <a:t>-m</a:t>
                      </a:r>
                      <a:r>
                        <a:rPr sz="950" dirty="0">
                          <a:solidFill>
                            <a:srgbClr val="333333"/>
                          </a:solidFill>
                          <a:latin typeface="微软雅黑"/>
                          <a:cs typeface="微软雅黑"/>
                        </a:rPr>
                        <a:t>与参数</a:t>
                      </a:r>
                      <a:r>
                        <a:rPr sz="950" dirty="0">
                          <a:solidFill>
                            <a:srgbClr val="333333"/>
                          </a:solidFill>
                          <a:latin typeface="Trebuchet MS"/>
                          <a:cs typeface="Trebuchet MS"/>
                        </a:rPr>
                        <a:t>-d</a:t>
                      </a:r>
                      <a:r>
                        <a:rPr sz="950" dirty="0">
                          <a:solidFill>
                            <a:srgbClr val="333333"/>
                          </a:solidFill>
                          <a:latin typeface="微软雅黑"/>
                          <a:cs typeface="微软雅黑"/>
                        </a:rPr>
                        <a:t>连用，可重新指定用户的家目录并自动把旧的数据转移过去</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 dirty="0">
                          <a:solidFill>
                            <a:srgbClr val="333333"/>
                          </a:solidFill>
                          <a:latin typeface="Trebuchet MS"/>
                          <a:cs typeface="Trebuchet MS"/>
                        </a:rPr>
                        <a:t>-e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账户的到期时间，格式为</a:t>
                      </a:r>
                      <a:r>
                        <a:rPr sz="950" dirty="0">
                          <a:solidFill>
                            <a:srgbClr val="333333"/>
                          </a:solidFill>
                          <a:latin typeface="Trebuchet MS"/>
                          <a:cs typeface="Trebuchet MS"/>
                        </a:rPr>
                        <a:t>YYYY-MM-DD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0" dirty="0">
                          <a:solidFill>
                            <a:srgbClr val="333333"/>
                          </a:solidFill>
                          <a:latin typeface="Trebuchet MS"/>
                          <a:cs typeface="Trebuchet MS"/>
                        </a:rPr>
                        <a:t>-g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变更所属用户组</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5" dirty="0">
                          <a:solidFill>
                            <a:srgbClr val="333333"/>
                          </a:solidFill>
                          <a:latin typeface="Trebuchet MS"/>
                          <a:cs typeface="Trebuchet MS"/>
                        </a:rPr>
                        <a:t>-G</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变更扩展用户组</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5" dirty="0">
                          <a:solidFill>
                            <a:srgbClr val="333333"/>
                          </a:solidFill>
                          <a:latin typeface="Trebuchet MS"/>
                          <a:cs typeface="Trebuchet MS"/>
                        </a:rPr>
                        <a:t>-L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锁定用户禁止其登录系统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25" dirty="0">
                          <a:solidFill>
                            <a:srgbClr val="333333"/>
                          </a:solidFill>
                          <a:latin typeface="Trebuchet MS"/>
                          <a:cs typeface="Trebuchet MS"/>
                        </a:rPr>
                        <a:t>-U</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解锁用户，允许其登录系统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20" dirty="0">
                          <a:solidFill>
                            <a:srgbClr val="333333"/>
                          </a:solidFill>
                          <a:latin typeface="Trebuchet MS"/>
                          <a:cs typeface="Trebuchet MS"/>
                        </a:rPr>
                        <a:t>-s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变更默认终端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20" dirty="0">
                          <a:solidFill>
                            <a:srgbClr val="333333"/>
                          </a:solidFill>
                          <a:latin typeface="Trebuchet MS"/>
                          <a:cs typeface="Trebuchet MS"/>
                        </a:rPr>
                        <a:t>-u</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修改用户的</a:t>
                      </a:r>
                      <a:r>
                        <a:rPr sz="950" dirty="0">
                          <a:solidFill>
                            <a:srgbClr val="333333"/>
                          </a:solidFill>
                          <a:latin typeface="Trebuchet MS"/>
                          <a:cs typeface="Trebuchet MS"/>
                        </a:rPr>
                        <a:t>UID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bl>
          </a:graphicData>
        </a:graphic>
      </p:graphicFrame>
      <p:grpSp>
        <p:nvGrpSpPr>
          <p:cNvPr id="3" name="object 3"/>
          <p:cNvGrpSpPr/>
          <p:nvPr/>
        </p:nvGrpSpPr>
        <p:grpSpPr>
          <a:xfrm>
            <a:off x="959124" y="4294425"/>
            <a:ext cx="5651500" cy="495934"/>
            <a:chOff x="959124" y="4294425"/>
            <a:chExt cx="5651500" cy="495934"/>
          </a:xfrm>
        </p:grpSpPr>
        <p:sp>
          <p:nvSpPr>
            <p:cNvPr id="4" name="object 4"/>
            <p:cNvSpPr/>
            <p:nvPr/>
          </p:nvSpPr>
          <p:spPr>
            <a:xfrm>
              <a:off x="963889" y="4299189"/>
              <a:ext cx="5641975" cy="486409"/>
            </a:xfrm>
            <a:custGeom>
              <a:avLst/>
              <a:gdLst/>
              <a:ahLst/>
              <a:cxnLst/>
              <a:rect l="l" t="t" r="r" b="b"/>
              <a:pathLst>
                <a:path w="5641975" h="486410">
                  <a:moveTo>
                    <a:pt x="5620752" y="486000"/>
                  </a:moveTo>
                  <a:lnTo>
                    <a:pt x="20659" y="486000"/>
                  </a:lnTo>
                  <a:lnTo>
                    <a:pt x="17629" y="485390"/>
                  </a:lnTo>
                  <a:lnTo>
                    <a:pt x="0" y="465331"/>
                  </a:lnTo>
                  <a:lnTo>
                    <a:pt x="0" y="462177"/>
                  </a:lnTo>
                  <a:lnTo>
                    <a:pt x="0" y="20659"/>
                  </a:lnTo>
                  <a:lnTo>
                    <a:pt x="20659" y="0"/>
                  </a:lnTo>
                  <a:lnTo>
                    <a:pt x="5620752" y="0"/>
                  </a:lnTo>
                  <a:lnTo>
                    <a:pt x="5641421" y="20659"/>
                  </a:lnTo>
                  <a:lnTo>
                    <a:pt x="5641421" y="465331"/>
                  </a:lnTo>
                  <a:lnTo>
                    <a:pt x="5623792" y="485390"/>
                  </a:lnTo>
                  <a:lnTo>
                    <a:pt x="5620752" y="486000"/>
                  </a:lnTo>
                  <a:close/>
                </a:path>
              </a:pathLst>
            </a:custGeom>
            <a:solidFill>
              <a:srgbClr val="F8F8F8"/>
            </a:solidFill>
          </p:spPr>
          <p:txBody>
            <a:bodyPr wrap="square" lIns="0" tIns="0" rIns="0" bIns="0" rtlCol="0"/>
            <a:lstStyle/>
            <a:p>
              <a:endParaRPr/>
            </a:p>
          </p:txBody>
        </p:sp>
        <p:sp>
          <p:nvSpPr>
            <p:cNvPr id="5" name="object 5"/>
            <p:cNvSpPr/>
            <p:nvPr/>
          </p:nvSpPr>
          <p:spPr>
            <a:xfrm>
              <a:off x="963889" y="4299189"/>
              <a:ext cx="5641975" cy="486409"/>
            </a:xfrm>
            <a:custGeom>
              <a:avLst/>
              <a:gdLst/>
              <a:ahLst/>
              <a:cxnLst/>
              <a:rect l="l" t="t" r="r" b="b"/>
              <a:pathLst>
                <a:path w="5641975" h="486410">
                  <a:moveTo>
                    <a:pt x="0" y="462177"/>
                  </a:moveTo>
                  <a:lnTo>
                    <a:pt x="0" y="23823"/>
                  </a:lnTo>
                  <a:lnTo>
                    <a:pt x="0" y="20659"/>
                  </a:lnTo>
                  <a:lnTo>
                    <a:pt x="600" y="17619"/>
                  </a:lnTo>
                  <a:lnTo>
                    <a:pt x="14703" y="1810"/>
                  </a:lnTo>
                  <a:lnTo>
                    <a:pt x="17629" y="600"/>
                  </a:lnTo>
                  <a:lnTo>
                    <a:pt x="20659" y="0"/>
                  </a:lnTo>
                  <a:lnTo>
                    <a:pt x="23823" y="0"/>
                  </a:lnTo>
                  <a:lnTo>
                    <a:pt x="5617597" y="0"/>
                  </a:lnTo>
                  <a:lnTo>
                    <a:pt x="5620752" y="0"/>
                  </a:lnTo>
                  <a:lnTo>
                    <a:pt x="5623792" y="600"/>
                  </a:lnTo>
                  <a:lnTo>
                    <a:pt x="5626717" y="1810"/>
                  </a:lnTo>
                  <a:lnTo>
                    <a:pt x="5629633" y="3011"/>
                  </a:lnTo>
                  <a:lnTo>
                    <a:pt x="5641421" y="20659"/>
                  </a:lnTo>
                  <a:lnTo>
                    <a:pt x="5641421" y="23823"/>
                  </a:lnTo>
                  <a:lnTo>
                    <a:pt x="5641421" y="462177"/>
                  </a:lnTo>
                  <a:lnTo>
                    <a:pt x="5641421" y="465331"/>
                  </a:lnTo>
                  <a:lnTo>
                    <a:pt x="5640821" y="468371"/>
                  </a:lnTo>
                  <a:lnTo>
                    <a:pt x="5639610" y="471287"/>
                  </a:lnTo>
                  <a:lnTo>
                    <a:pt x="5638400" y="474203"/>
                  </a:lnTo>
                  <a:lnTo>
                    <a:pt x="5620752" y="486000"/>
                  </a:lnTo>
                  <a:lnTo>
                    <a:pt x="5617597" y="486000"/>
                  </a:lnTo>
                  <a:lnTo>
                    <a:pt x="23823" y="486000"/>
                  </a:lnTo>
                  <a:lnTo>
                    <a:pt x="20659" y="486000"/>
                  </a:lnTo>
                  <a:lnTo>
                    <a:pt x="17629" y="485390"/>
                  </a:lnTo>
                  <a:lnTo>
                    <a:pt x="1810" y="471287"/>
                  </a:lnTo>
                  <a:lnTo>
                    <a:pt x="600" y="468371"/>
                  </a:lnTo>
                  <a:lnTo>
                    <a:pt x="0" y="465331"/>
                  </a:lnTo>
                  <a:lnTo>
                    <a:pt x="0" y="462177"/>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380192"/>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5457015"/>
            <a:ext cx="5651500" cy="667385"/>
            <a:chOff x="959124" y="5457015"/>
            <a:chExt cx="5651500" cy="667385"/>
          </a:xfrm>
        </p:grpSpPr>
        <p:sp>
          <p:nvSpPr>
            <p:cNvPr id="8" name="object 8"/>
            <p:cNvSpPr/>
            <p:nvPr/>
          </p:nvSpPr>
          <p:spPr>
            <a:xfrm>
              <a:off x="963889" y="5461780"/>
              <a:ext cx="5641975" cy="657860"/>
            </a:xfrm>
            <a:custGeom>
              <a:avLst/>
              <a:gdLst/>
              <a:ahLst/>
              <a:cxnLst/>
              <a:rect l="l" t="t" r="r" b="b"/>
              <a:pathLst>
                <a:path w="5641975" h="657860">
                  <a:moveTo>
                    <a:pt x="5620752" y="657530"/>
                  </a:moveTo>
                  <a:lnTo>
                    <a:pt x="20659" y="657530"/>
                  </a:lnTo>
                  <a:lnTo>
                    <a:pt x="17629" y="656920"/>
                  </a:lnTo>
                  <a:lnTo>
                    <a:pt x="0" y="636870"/>
                  </a:lnTo>
                  <a:lnTo>
                    <a:pt x="0" y="633706"/>
                  </a:lnTo>
                  <a:lnTo>
                    <a:pt x="0" y="20650"/>
                  </a:lnTo>
                  <a:lnTo>
                    <a:pt x="20659" y="0"/>
                  </a:lnTo>
                  <a:lnTo>
                    <a:pt x="5620752" y="0"/>
                  </a:lnTo>
                  <a:lnTo>
                    <a:pt x="5641421" y="20650"/>
                  </a:lnTo>
                  <a:lnTo>
                    <a:pt x="5641421" y="636870"/>
                  </a:lnTo>
                  <a:lnTo>
                    <a:pt x="5623792" y="656920"/>
                  </a:lnTo>
                  <a:lnTo>
                    <a:pt x="5620752" y="657530"/>
                  </a:lnTo>
                  <a:close/>
                </a:path>
              </a:pathLst>
            </a:custGeom>
            <a:solidFill>
              <a:srgbClr val="F8F8F8"/>
            </a:solidFill>
          </p:spPr>
          <p:txBody>
            <a:bodyPr wrap="square" lIns="0" tIns="0" rIns="0" bIns="0" rtlCol="0"/>
            <a:lstStyle/>
            <a:p>
              <a:endParaRPr/>
            </a:p>
          </p:txBody>
        </p:sp>
        <p:sp>
          <p:nvSpPr>
            <p:cNvPr id="9" name="object 9"/>
            <p:cNvSpPr/>
            <p:nvPr/>
          </p:nvSpPr>
          <p:spPr>
            <a:xfrm>
              <a:off x="963889" y="5461780"/>
              <a:ext cx="5641975" cy="657860"/>
            </a:xfrm>
            <a:custGeom>
              <a:avLst/>
              <a:gdLst/>
              <a:ahLst/>
              <a:cxnLst/>
              <a:rect l="l" t="t" r="r" b="b"/>
              <a:pathLst>
                <a:path w="5641975" h="657860">
                  <a:moveTo>
                    <a:pt x="0" y="633706"/>
                  </a:moveTo>
                  <a:lnTo>
                    <a:pt x="0" y="23823"/>
                  </a:lnTo>
                  <a:lnTo>
                    <a:pt x="0" y="20650"/>
                  </a:lnTo>
                  <a:lnTo>
                    <a:pt x="600" y="17610"/>
                  </a:lnTo>
                  <a:lnTo>
                    <a:pt x="1810" y="14694"/>
                  </a:lnTo>
                  <a:lnTo>
                    <a:pt x="3020" y="11778"/>
                  </a:lnTo>
                  <a:lnTo>
                    <a:pt x="4745" y="9205"/>
                  </a:lnTo>
                  <a:lnTo>
                    <a:pt x="20659" y="0"/>
                  </a:lnTo>
                  <a:lnTo>
                    <a:pt x="23823" y="0"/>
                  </a:lnTo>
                  <a:lnTo>
                    <a:pt x="5617597" y="0"/>
                  </a:lnTo>
                  <a:lnTo>
                    <a:pt x="5620752" y="0"/>
                  </a:lnTo>
                  <a:lnTo>
                    <a:pt x="5623792" y="600"/>
                  </a:lnTo>
                  <a:lnTo>
                    <a:pt x="5641421" y="20650"/>
                  </a:lnTo>
                  <a:lnTo>
                    <a:pt x="5641421" y="23823"/>
                  </a:lnTo>
                  <a:lnTo>
                    <a:pt x="5641421" y="633706"/>
                  </a:lnTo>
                  <a:lnTo>
                    <a:pt x="5641421" y="636870"/>
                  </a:lnTo>
                  <a:lnTo>
                    <a:pt x="5640821" y="639901"/>
                  </a:lnTo>
                  <a:lnTo>
                    <a:pt x="5639610" y="642817"/>
                  </a:lnTo>
                  <a:lnTo>
                    <a:pt x="5638400" y="645733"/>
                  </a:lnTo>
                  <a:lnTo>
                    <a:pt x="5620752" y="657530"/>
                  </a:lnTo>
                  <a:lnTo>
                    <a:pt x="5617597" y="657530"/>
                  </a:lnTo>
                  <a:lnTo>
                    <a:pt x="23823" y="657530"/>
                  </a:lnTo>
                  <a:lnTo>
                    <a:pt x="20659" y="657530"/>
                  </a:lnTo>
                  <a:lnTo>
                    <a:pt x="17629" y="656920"/>
                  </a:lnTo>
                  <a:lnTo>
                    <a:pt x="1810" y="642817"/>
                  </a:lnTo>
                  <a:lnTo>
                    <a:pt x="600" y="639901"/>
                  </a:lnTo>
                  <a:lnTo>
                    <a:pt x="0" y="636870"/>
                  </a:lnTo>
                  <a:lnTo>
                    <a:pt x="0" y="63370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5542783"/>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6600546"/>
            <a:ext cx="5651500" cy="667385"/>
            <a:chOff x="959124" y="6600546"/>
            <a:chExt cx="5651500" cy="667385"/>
          </a:xfrm>
        </p:grpSpPr>
        <p:sp>
          <p:nvSpPr>
            <p:cNvPr id="12" name="object 12"/>
            <p:cNvSpPr/>
            <p:nvPr/>
          </p:nvSpPr>
          <p:spPr>
            <a:xfrm>
              <a:off x="963889" y="6605311"/>
              <a:ext cx="5641975" cy="657860"/>
            </a:xfrm>
            <a:custGeom>
              <a:avLst/>
              <a:gdLst/>
              <a:ahLst/>
              <a:cxnLst/>
              <a:rect l="l" t="t" r="r" b="b"/>
              <a:pathLst>
                <a:path w="5641975" h="657859">
                  <a:moveTo>
                    <a:pt x="5620752" y="657530"/>
                  </a:moveTo>
                  <a:lnTo>
                    <a:pt x="20659" y="657530"/>
                  </a:lnTo>
                  <a:lnTo>
                    <a:pt x="17629" y="656920"/>
                  </a:lnTo>
                  <a:lnTo>
                    <a:pt x="0" y="636861"/>
                  </a:lnTo>
                  <a:lnTo>
                    <a:pt x="0" y="633706"/>
                  </a:lnTo>
                  <a:lnTo>
                    <a:pt x="0" y="20659"/>
                  </a:lnTo>
                  <a:lnTo>
                    <a:pt x="20659" y="0"/>
                  </a:lnTo>
                  <a:lnTo>
                    <a:pt x="5620752" y="0"/>
                  </a:lnTo>
                  <a:lnTo>
                    <a:pt x="5641421" y="20659"/>
                  </a:lnTo>
                  <a:lnTo>
                    <a:pt x="5641421" y="636861"/>
                  </a:lnTo>
                  <a:lnTo>
                    <a:pt x="5623792" y="656920"/>
                  </a:lnTo>
                  <a:lnTo>
                    <a:pt x="5620752" y="657530"/>
                  </a:lnTo>
                  <a:close/>
                </a:path>
              </a:pathLst>
            </a:custGeom>
            <a:solidFill>
              <a:srgbClr val="F8F8F8"/>
            </a:solidFill>
          </p:spPr>
          <p:txBody>
            <a:bodyPr wrap="square" lIns="0" tIns="0" rIns="0" bIns="0" rtlCol="0"/>
            <a:lstStyle/>
            <a:p>
              <a:endParaRPr/>
            </a:p>
          </p:txBody>
        </p:sp>
        <p:sp>
          <p:nvSpPr>
            <p:cNvPr id="13" name="object 13"/>
            <p:cNvSpPr/>
            <p:nvPr/>
          </p:nvSpPr>
          <p:spPr>
            <a:xfrm>
              <a:off x="963889" y="6605311"/>
              <a:ext cx="5641975" cy="657860"/>
            </a:xfrm>
            <a:custGeom>
              <a:avLst/>
              <a:gdLst/>
              <a:ahLst/>
              <a:cxnLst/>
              <a:rect l="l" t="t" r="r" b="b"/>
              <a:pathLst>
                <a:path w="5641975" h="657859">
                  <a:moveTo>
                    <a:pt x="0" y="633706"/>
                  </a:moveTo>
                  <a:lnTo>
                    <a:pt x="0" y="23823"/>
                  </a:lnTo>
                  <a:lnTo>
                    <a:pt x="0" y="20659"/>
                  </a:lnTo>
                  <a:lnTo>
                    <a:pt x="600" y="17619"/>
                  </a:lnTo>
                  <a:lnTo>
                    <a:pt x="20659" y="0"/>
                  </a:lnTo>
                  <a:lnTo>
                    <a:pt x="23823" y="0"/>
                  </a:lnTo>
                  <a:lnTo>
                    <a:pt x="5617597" y="0"/>
                  </a:lnTo>
                  <a:lnTo>
                    <a:pt x="5620752" y="0"/>
                  </a:lnTo>
                  <a:lnTo>
                    <a:pt x="5623792" y="600"/>
                  </a:lnTo>
                  <a:lnTo>
                    <a:pt x="5641421" y="20659"/>
                  </a:lnTo>
                  <a:lnTo>
                    <a:pt x="5641421" y="23823"/>
                  </a:lnTo>
                  <a:lnTo>
                    <a:pt x="5641421" y="633706"/>
                  </a:lnTo>
                  <a:lnTo>
                    <a:pt x="5641421" y="636861"/>
                  </a:lnTo>
                  <a:lnTo>
                    <a:pt x="5640821" y="639901"/>
                  </a:lnTo>
                  <a:lnTo>
                    <a:pt x="5639610" y="642817"/>
                  </a:lnTo>
                  <a:lnTo>
                    <a:pt x="5638400" y="645733"/>
                  </a:lnTo>
                  <a:lnTo>
                    <a:pt x="5620752" y="657530"/>
                  </a:lnTo>
                  <a:lnTo>
                    <a:pt x="5617597" y="657530"/>
                  </a:lnTo>
                  <a:lnTo>
                    <a:pt x="23823" y="657530"/>
                  </a:lnTo>
                  <a:lnTo>
                    <a:pt x="20659" y="657530"/>
                  </a:lnTo>
                  <a:lnTo>
                    <a:pt x="17629" y="656920"/>
                  </a:lnTo>
                  <a:lnTo>
                    <a:pt x="14703" y="655710"/>
                  </a:lnTo>
                  <a:lnTo>
                    <a:pt x="11787" y="654509"/>
                  </a:lnTo>
                  <a:lnTo>
                    <a:pt x="0" y="636861"/>
                  </a:lnTo>
                  <a:lnTo>
                    <a:pt x="0" y="63370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6686314"/>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7934666"/>
            <a:ext cx="5651500" cy="667385"/>
            <a:chOff x="959124" y="7934666"/>
            <a:chExt cx="5651500" cy="667385"/>
          </a:xfrm>
        </p:grpSpPr>
        <p:sp>
          <p:nvSpPr>
            <p:cNvPr id="16" name="object 16"/>
            <p:cNvSpPr/>
            <p:nvPr/>
          </p:nvSpPr>
          <p:spPr>
            <a:xfrm>
              <a:off x="963889" y="7939431"/>
              <a:ext cx="5641975" cy="657860"/>
            </a:xfrm>
            <a:custGeom>
              <a:avLst/>
              <a:gdLst/>
              <a:ahLst/>
              <a:cxnLst/>
              <a:rect l="l" t="t" r="r" b="b"/>
              <a:pathLst>
                <a:path w="5641975" h="657859">
                  <a:moveTo>
                    <a:pt x="5620752" y="657530"/>
                  </a:moveTo>
                  <a:lnTo>
                    <a:pt x="20659" y="657530"/>
                  </a:lnTo>
                  <a:lnTo>
                    <a:pt x="17629" y="656920"/>
                  </a:lnTo>
                  <a:lnTo>
                    <a:pt x="0" y="636861"/>
                  </a:lnTo>
                  <a:lnTo>
                    <a:pt x="0" y="633706"/>
                  </a:lnTo>
                  <a:lnTo>
                    <a:pt x="0" y="20659"/>
                  </a:lnTo>
                  <a:lnTo>
                    <a:pt x="20659" y="0"/>
                  </a:lnTo>
                  <a:lnTo>
                    <a:pt x="5620752" y="0"/>
                  </a:lnTo>
                  <a:lnTo>
                    <a:pt x="5641421" y="20659"/>
                  </a:lnTo>
                  <a:lnTo>
                    <a:pt x="5641421" y="636861"/>
                  </a:lnTo>
                  <a:lnTo>
                    <a:pt x="5623792" y="656920"/>
                  </a:lnTo>
                  <a:lnTo>
                    <a:pt x="5620752" y="657530"/>
                  </a:lnTo>
                  <a:close/>
                </a:path>
              </a:pathLst>
            </a:custGeom>
            <a:solidFill>
              <a:srgbClr val="F8F8F8"/>
            </a:solidFill>
          </p:spPr>
          <p:txBody>
            <a:bodyPr wrap="square" lIns="0" tIns="0" rIns="0" bIns="0" rtlCol="0"/>
            <a:lstStyle/>
            <a:p>
              <a:endParaRPr/>
            </a:p>
          </p:txBody>
        </p:sp>
        <p:sp>
          <p:nvSpPr>
            <p:cNvPr id="17" name="object 17"/>
            <p:cNvSpPr/>
            <p:nvPr/>
          </p:nvSpPr>
          <p:spPr>
            <a:xfrm>
              <a:off x="963889" y="7939431"/>
              <a:ext cx="5641975" cy="657860"/>
            </a:xfrm>
            <a:custGeom>
              <a:avLst/>
              <a:gdLst/>
              <a:ahLst/>
              <a:cxnLst/>
              <a:rect l="l" t="t" r="r" b="b"/>
              <a:pathLst>
                <a:path w="5641975" h="657859">
                  <a:moveTo>
                    <a:pt x="0" y="633706"/>
                  </a:moveTo>
                  <a:lnTo>
                    <a:pt x="0" y="23823"/>
                  </a:lnTo>
                  <a:lnTo>
                    <a:pt x="0" y="20659"/>
                  </a:lnTo>
                  <a:lnTo>
                    <a:pt x="600" y="17619"/>
                  </a:lnTo>
                  <a:lnTo>
                    <a:pt x="1810" y="14703"/>
                  </a:lnTo>
                  <a:lnTo>
                    <a:pt x="3020" y="11778"/>
                  </a:lnTo>
                  <a:lnTo>
                    <a:pt x="4745" y="9205"/>
                  </a:lnTo>
                  <a:lnTo>
                    <a:pt x="6975" y="6975"/>
                  </a:lnTo>
                  <a:lnTo>
                    <a:pt x="9214" y="4736"/>
                  </a:lnTo>
                  <a:lnTo>
                    <a:pt x="11787" y="3011"/>
                  </a:lnTo>
                  <a:lnTo>
                    <a:pt x="14703" y="1801"/>
                  </a:lnTo>
                  <a:lnTo>
                    <a:pt x="17629" y="600"/>
                  </a:lnTo>
                  <a:lnTo>
                    <a:pt x="20659" y="0"/>
                  </a:lnTo>
                  <a:lnTo>
                    <a:pt x="23823" y="0"/>
                  </a:lnTo>
                  <a:lnTo>
                    <a:pt x="5617597" y="0"/>
                  </a:lnTo>
                  <a:lnTo>
                    <a:pt x="5620752" y="0"/>
                  </a:lnTo>
                  <a:lnTo>
                    <a:pt x="5623792" y="600"/>
                  </a:lnTo>
                  <a:lnTo>
                    <a:pt x="5626717" y="1810"/>
                  </a:lnTo>
                  <a:lnTo>
                    <a:pt x="5629633" y="3011"/>
                  </a:lnTo>
                  <a:lnTo>
                    <a:pt x="5639610" y="14703"/>
                  </a:lnTo>
                  <a:lnTo>
                    <a:pt x="5640821" y="17619"/>
                  </a:lnTo>
                  <a:lnTo>
                    <a:pt x="5641421" y="20659"/>
                  </a:lnTo>
                  <a:lnTo>
                    <a:pt x="5641421" y="23823"/>
                  </a:lnTo>
                  <a:lnTo>
                    <a:pt x="5641421" y="633706"/>
                  </a:lnTo>
                  <a:lnTo>
                    <a:pt x="5641421" y="636861"/>
                  </a:lnTo>
                  <a:lnTo>
                    <a:pt x="5640821" y="639901"/>
                  </a:lnTo>
                  <a:lnTo>
                    <a:pt x="5639610" y="642817"/>
                  </a:lnTo>
                  <a:lnTo>
                    <a:pt x="5638400" y="645733"/>
                  </a:lnTo>
                  <a:lnTo>
                    <a:pt x="5620752" y="657530"/>
                  </a:lnTo>
                  <a:lnTo>
                    <a:pt x="5617597" y="657530"/>
                  </a:lnTo>
                  <a:lnTo>
                    <a:pt x="23823" y="657530"/>
                  </a:lnTo>
                  <a:lnTo>
                    <a:pt x="20659" y="657530"/>
                  </a:lnTo>
                  <a:lnTo>
                    <a:pt x="17629" y="656920"/>
                  </a:lnTo>
                  <a:lnTo>
                    <a:pt x="1810" y="642817"/>
                  </a:lnTo>
                  <a:lnTo>
                    <a:pt x="600" y="639901"/>
                  </a:lnTo>
                  <a:lnTo>
                    <a:pt x="0" y="636861"/>
                  </a:lnTo>
                  <a:lnTo>
                    <a:pt x="0" y="633706"/>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8020434"/>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9" name="object 19"/>
          <p:cNvSpPr txBox="1"/>
          <p:nvPr/>
        </p:nvSpPr>
        <p:spPr>
          <a:xfrm>
            <a:off x="946424" y="3967035"/>
            <a:ext cx="5622290" cy="630174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大家不要被这么多参数吓坏了，再来看一下账户</a:t>
            </a:r>
            <a:r>
              <a:rPr sz="950" spc="40" dirty="0">
                <a:solidFill>
                  <a:srgbClr val="333333"/>
                </a:solidFill>
                <a:latin typeface="Trebuchet MS"/>
                <a:cs typeface="Trebuchet MS"/>
              </a:rPr>
              <a:t>linuxprobe</a:t>
            </a:r>
            <a:r>
              <a:rPr sz="950" spc="25" dirty="0">
                <a:solidFill>
                  <a:srgbClr val="333333"/>
                </a:solidFill>
                <a:latin typeface="微软雅黑"/>
                <a:cs typeface="微软雅黑"/>
              </a:rPr>
              <a:t>的默认信息：</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AA5400"/>
                </a:solidFill>
                <a:latin typeface="Lucida Console"/>
                <a:cs typeface="Lucida Console"/>
              </a:rPr>
              <a:t>#</a:t>
            </a:r>
            <a:r>
              <a:rPr sz="850" dirty="0">
                <a:solidFill>
                  <a:srgbClr val="AA5400"/>
                </a:solidFill>
                <a:latin typeface="Lucida Console"/>
                <a:cs typeface="Lucida Console"/>
              </a:rPr>
              <a:t> </a:t>
            </a:r>
            <a:r>
              <a:rPr sz="850" spc="15" dirty="0">
                <a:solidFill>
                  <a:srgbClr val="AA5400"/>
                </a:solidFill>
                <a:latin typeface="Lucida Console"/>
                <a:cs typeface="Lucida Console"/>
              </a:rPr>
              <a:t>id</a:t>
            </a:r>
            <a:r>
              <a:rPr sz="850" dirty="0">
                <a:solidFill>
                  <a:srgbClr val="AA5400"/>
                </a:solidFill>
                <a:latin typeface="Lucida Console"/>
                <a:cs typeface="Lucida Console"/>
              </a:rPr>
              <a:t> </a:t>
            </a:r>
            <a:r>
              <a:rPr sz="850" spc="15" dirty="0">
                <a:solidFill>
                  <a:srgbClr val="AA5400"/>
                </a:solidFill>
                <a:latin typeface="Lucida Console"/>
                <a:cs typeface="Lucida Console"/>
              </a:rPr>
              <a:t>linuxprobe</a:t>
            </a:r>
            <a:endParaRPr sz="850">
              <a:latin typeface="Lucida Console"/>
              <a:cs typeface="Lucida Console"/>
            </a:endParaRPr>
          </a:p>
          <a:p>
            <a:pPr marL="136525">
              <a:lnSpc>
                <a:spcPct val="100000"/>
              </a:lnSpc>
              <a:spcBef>
                <a:spcPts val="330"/>
              </a:spcBef>
            </a:pPr>
            <a:r>
              <a:rPr sz="850" spc="15" dirty="0">
                <a:solidFill>
                  <a:srgbClr val="0000FF"/>
                </a:solidFill>
                <a:latin typeface="Lucida Console"/>
                <a:cs typeface="Lucida Console"/>
              </a:rPr>
              <a:t>uid</a:t>
            </a:r>
            <a:r>
              <a:rPr sz="850" spc="15" dirty="0">
                <a:solidFill>
                  <a:srgbClr val="971A1A"/>
                </a:solidFill>
                <a:latin typeface="Lucida Console"/>
                <a:cs typeface="Lucida Console"/>
              </a:rPr>
              <a:t>=</a:t>
            </a:r>
            <a:r>
              <a:rPr sz="850" spc="15" dirty="0">
                <a:solidFill>
                  <a:srgbClr val="116644"/>
                </a:solidFill>
                <a:latin typeface="Lucida Console"/>
                <a:cs typeface="Lucida Console"/>
              </a:rPr>
              <a:t>1000</a:t>
            </a:r>
            <a:r>
              <a:rPr sz="850" spc="15" dirty="0">
                <a:solidFill>
                  <a:srgbClr val="333333"/>
                </a:solidFill>
                <a:latin typeface="Lucida Console"/>
                <a:cs typeface="Lucida Console"/>
              </a:rPr>
              <a:t>(linuxprobe)</a:t>
            </a:r>
            <a:r>
              <a:rPr sz="850" dirty="0">
                <a:solidFill>
                  <a:srgbClr val="333333"/>
                </a:solidFill>
                <a:latin typeface="Lucida Console"/>
                <a:cs typeface="Lucida Console"/>
              </a:rPr>
              <a:t> </a:t>
            </a:r>
            <a:r>
              <a:rPr sz="850" spc="15" dirty="0">
                <a:solidFill>
                  <a:srgbClr val="0000FF"/>
                </a:solidFill>
                <a:latin typeface="Lucida Console"/>
                <a:cs typeface="Lucida Console"/>
              </a:rPr>
              <a:t>gid</a:t>
            </a:r>
            <a:r>
              <a:rPr sz="850" spc="15" dirty="0">
                <a:solidFill>
                  <a:srgbClr val="971A1A"/>
                </a:solidFill>
                <a:latin typeface="Lucida Console"/>
                <a:cs typeface="Lucida Console"/>
              </a:rPr>
              <a:t>=</a:t>
            </a:r>
            <a:r>
              <a:rPr sz="850" spc="15" dirty="0">
                <a:solidFill>
                  <a:srgbClr val="116644"/>
                </a:solidFill>
                <a:latin typeface="Lucida Console"/>
                <a:cs typeface="Lucida Console"/>
              </a:rPr>
              <a:t>1000</a:t>
            </a:r>
            <a:r>
              <a:rPr sz="850" spc="15" dirty="0">
                <a:solidFill>
                  <a:srgbClr val="333333"/>
                </a:solidFill>
                <a:latin typeface="Lucida Console"/>
                <a:cs typeface="Lucida Console"/>
              </a:rPr>
              <a:t>(linuxprobe)</a:t>
            </a:r>
            <a:r>
              <a:rPr sz="850" dirty="0">
                <a:solidFill>
                  <a:srgbClr val="333333"/>
                </a:solidFill>
                <a:latin typeface="Lucida Console"/>
                <a:cs typeface="Lucida Console"/>
              </a:rPr>
              <a:t> </a:t>
            </a:r>
            <a:r>
              <a:rPr sz="850" spc="15" dirty="0">
                <a:solidFill>
                  <a:srgbClr val="0000FF"/>
                </a:solidFill>
                <a:latin typeface="Lucida Console"/>
                <a:cs typeface="Lucida Console"/>
              </a:rPr>
              <a:t>groups</a:t>
            </a:r>
            <a:r>
              <a:rPr sz="850" spc="15" dirty="0">
                <a:solidFill>
                  <a:srgbClr val="971A1A"/>
                </a:solidFill>
                <a:latin typeface="Lucida Console"/>
                <a:cs typeface="Lucida Console"/>
              </a:rPr>
              <a:t>=</a:t>
            </a:r>
            <a:r>
              <a:rPr sz="850" spc="15" dirty="0">
                <a:solidFill>
                  <a:srgbClr val="116644"/>
                </a:solidFill>
                <a:latin typeface="Lucida Console"/>
                <a:cs typeface="Lucida Console"/>
              </a:rPr>
              <a:t>1000</a:t>
            </a:r>
            <a:r>
              <a:rPr sz="850" spc="15" dirty="0">
                <a:solidFill>
                  <a:srgbClr val="333333"/>
                </a:solidFill>
                <a:latin typeface="Lucida Console"/>
                <a:cs typeface="Lucida Console"/>
              </a:rPr>
              <a:t>(linuxprobe)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27940">
              <a:lnSpc>
                <a:spcPct val="131600"/>
              </a:lnSpc>
            </a:pPr>
            <a:r>
              <a:rPr sz="950" spc="25" dirty="0">
                <a:solidFill>
                  <a:srgbClr val="333333"/>
                </a:solidFill>
                <a:latin typeface="微软雅黑"/>
                <a:cs typeface="微软雅黑"/>
              </a:rPr>
              <a:t>然后将用户</a:t>
            </a:r>
            <a:r>
              <a:rPr sz="950" spc="40" dirty="0">
                <a:solidFill>
                  <a:srgbClr val="333333"/>
                </a:solidFill>
                <a:latin typeface="Trebuchet MS"/>
                <a:cs typeface="Trebuchet MS"/>
              </a:rPr>
              <a:t>linuxprobe</a:t>
            </a:r>
            <a:r>
              <a:rPr sz="950" spc="25" dirty="0">
                <a:solidFill>
                  <a:srgbClr val="333333"/>
                </a:solidFill>
                <a:latin typeface="微软雅黑"/>
                <a:cs typeface="微软雅黑"/>
              </a:rPr>
              <a:t>加入到</a:t>
            </a:r>
            <a:r>
              <a:rPr sz="950" spc="35" dirty="0">
                <a:solidFill>
                  <a:srgbClr val="333333"/>
                </a:solidFill>
                <a:latin typeface="Trebuchet MS"/>
                <a:cs typeface="Trebuchet MS"/>
              </a:rPr>
              <a:t>root</a:t>
            </a:r>
            <a:r>
              <a:rPr sz="950" spc="25" dirty="0">
                <a:solidFill>
                  <a:srgbClr val="333333"/>
                </a:solidFill>
                <a:latin typeface="微软雅黑"/>
                <a:cs typeface="微软雅黑"/>
              </a:rPr>
              <a:t>用户组中，这样扩展组列表中则会出现</a:t>
            </a:r>
            <a:r>
              <a:rPr sz="950" spc="35" dirty="0">
                <a:solidFill>
                  <a:srgbClr val="333333"/>
                </a:solidFill>
                <a:latin typeface="Trebuchet MS"/>
                <a:cs typeface="Trebuchet MS"/>
              </a:rPr>
              <a:t>root</a:t>
            </a:r>
            <a:r>
              <a:rPr sz="950" spc="20" dirty="0">
                <a:solidFill>
                  <a:srgbClr val="333333"/>
                </a:solidFill>
                <a:latin typeface="微软雅黑"/>
                <a:cs typeface="微软雅黑"/>
              </a:rPr>
              <a:t>用户组的字样，而基本组 </a:t>
            </a:r>
            <a:r>
              <a:rPr sz="950" spc="25" dirty="0">
                <a:solidFill>
                  <a:srgbClr val="333333"/>
                </a:solidFill>
                <a:latin typeface="微软雅黑"/>
                <a:cs typeface="微软雅黑"/>
              </a:rPr>
              <a:t>不会受到影响：</a:t>
            </a:r>
            <a:endParaRPr sz="950">
              <a:latin typeface="微软雅黑"/>
              <a:cs typeface="微软雅黑"/>
            </a:endParaRPr>
          </a:p>
          <a:p>
            <a:pPr>
              <a:lnSpc>
                <a:spcPct val="100000"/>
              </a:lnSpc>
              <a:spcBef>
                <a:spcPts val="50"/>
              </a:spcBef>
            </a:pPr>
            <a:endParaRPr sz="900">
              <a:latin typeface="微软雅黑"/>
              <a:cs typeface="微软雅黑"/>
            </a:endParaRPr>
          </a:p>
          <a:p>
            <a:pPr marL="136525" marR="2320290">
              <a:lnSpc>
                <a:spcPct val="1324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AA5400"/>
                </a:solidFill>
                <a:latin typeface="Lucida Console"/>
                <a:cs typeface="Lucida Console"/>
              </a:rPr>
              <a:t>#</a:t>
            </a:r>
            <a:r>
              <a:rPr sz="850" spc="10" dirty="0">
                <a:solidFill>
                  <a:srgbClr val="AA5400"/>
                </a:solidFill>
                <a:latin typeface="Lucida Console"/>
                <a:cs typeface="Lucida Console"/>
              </a:rPr>
              <a:t> </a:t>
            </a:r>
            <a:r>
              <a:rPr sz="850" spc="15" dirty="0">
                <a:solidFill>
                  <a:srgbClr val="AA5400"/>
                </a:solidFill>
                <a:latin typeface="Lucida Console"/>
                <a:cs typeface="Lucida Console"/>
              </a:rPr>
              <a:t>usermod</a:t>
            </a:r>
            <a:r>
              <a:rPr sz="850" spc="10" dirty="0">
                <a:solidFill>
                  <a:srgbClr val="AA5400"/>
                </a:solidFill>
                <a:latin typeface="Lucida Console"/>
                <a:cs typeface="Lucida Console"/>
              </a:rPr>
              <a:t> </a:t>
            </a:r>
            <a:r>
              <a:rPr sz="850" spc="15" dirty="0">
                <a:solidFill>
                  <a:srgbClr val="AA5400"/>
                </a:solidFill>
                <a:latin typeface="Lucida Console"/>
                <a:cs typeface="Lucida Console"/>
              </a:rPr>
              <a:t>-G</a:t>
            </a:r>
            <a:r>
              <a:rPr sz="850" spc="10" dirty="0">
                <a:solidFill>
                  <a:srgbClr val="AA5400"/>
                </a:solidFill>
                <a:latin typeface="Lucida Console"/>
                <a:cs typeface="Lucida Console"/>
              </a:rPr>
              <a:t> </a:t>
            </a:r>
            <a:r>
              <a:rPr sz="850" spc="15" dirty="0">
                <a:solidFill>
                  <a:srgbClr val="AA5400"/>
                </a:solidFill>
                <a:latin typeface="Lucida Console"/>
                <a:cs typeface="Lucida Console"/>
              </a:rPr>
              <a:t>root</a:t>
            </a:r>
            <a:r>
              <a:rPr sz="850" spc="10" dirty="0">
                <a:solidFill>
                  <a:srgbClr val="AA5400"/>
                </a:solidFill>
                <a:latin typeface="Lucida Console"/>
                <a:cs typeface="Lucida Console"/>
              </a:rPr>
              <a:t> </a:t>
            </a:r>
            <a:r>
              <a:rPr sz="850" spc="15" dirty="0">
                <a:solidFill>
                  <a:srgbClr val="AA5400"/>
                </a:solidFill>
                <a:latin typeface="Lucida Console"/>
                <a:cs typeface="Lucida Console"/>
              </a:rPr>
              <a:t>linuxprobe </a:t>
            </a:r>
            <a:r>
              <a:rPr sz="850" spc="-500" dirty="0">
                <a:solidFill>
                  <a:srgbClr val="AA5400"/>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AA5400"/>
                </a:solidFill>
                <a:latin typeface="Lucida Console"/>
                <a:cs typeface="Lucida Console"/>
              </a:rPr>
              <a:t>#</a:t>
            </a:r>
            <a:r>
              <a:rPr sz="850" spc="10" dirty="0">
                <a:solidFill>
                  <a:srgbClr val="AA5400"/>
                </a:solidFill>
                <a:latin typeface="Lucida Console"/>
                <a:cs typeface="Lucida Console"/>
              </a:rPr>
              <a:t> </a:t>
            </a:r>
            <a:r>
              <a:rPr sz="850" spc="15" dirty="0">
                <a:solidFill>
                  <a:srgbClr val="AA5400"/>
                </a:solidFill>
                <a:latin typeface="Lucida Console"/>
                <a:cs typeface="Lucida Console"/>
              </a:rPr>
              <a:t>id linuxprobe</a:t>
            </a:r>
            <a:endParaRPr sz="850">
              <a:latin typeface="Lucida Console"/>
              <a:cs typeface="Lucida Console"/>
            </a:endParaRPr>
          </a:p>
          <a:p>
            <a:pPr marL="136525">
              <a:lnSpc>
                <a:spcPct val="100000"/>
              </a:lnSpc>
              <a:spcBef>
                <a:spcPts val="330"/>
              </a:spcBef>
            </a:pPr>
            <a:r>
              <a:rPr sz="850" spc="15" dirty="0">
                <a:solidFill>
                  <a:srgbClr val="0000FF"/>
                </a:solidFill>
                <a:latin typeface="Lucida Console"/>
                <a:cs typeface="Lucida Console"/>
              </a:rPr>
              <a:t>uid</a:t>
            </a:r>
            <a:r>
              <a:rPr sz="850" spc="15" dirty="0">
                <a:solidFill>
                  <a:srgbClr val="971A1A"/>
                </a:solidFill>
                <a:latin typeface="Lucida Console"/>
                <a:cs typeface="Lucida Console"/>
              </a:rPr>
              <a:t>=</a:t>
            </a:r>
            <a:r>
              <a:rPr sz="850" spc="15" dirty="0">
                <a:solidFill>
                  <a:srgbClr val="116644"/>
                </a:solidFill>
                <a:latin typeface="Lucida Console"/>
                <a:cs typeface="Lucida Console"/>
              </a:rPr>
              <a:t>1000</a:t>
            </a:r>
            <a:r>
              <a:rPr sz="850" spc="15" dirty="0">
                <a:solidFill>
                  <a:srgbClr val="333333"/>
                </a:solidFill>
                <a:latin typeface="Lucida Console"/>
                <a:cs typeface="Lucida Console"/>
              </a:rPr>
              <a:t>(linuxprobe)</a:t>
            </a:r>
            <a:r>
              <a:rPr sz="850" spc="5" dirty="0">
                <a:solidFill>
                  <a:srgbClr val="333333"/>
                </a:solidFill>
                <a:latin typeface="Lucida Console"/>
                <a:cs typeface="Lucida Console"/>
              </a:rPr>
              <a:t> </a:t>
            </a:r>
            <a:r>
              <a:rPr sz="850" spc="15" dirty="0">
                <a:solidFill>
                  <a:srgbClr val="0000FF"/>
                </a:solidFill>
                <a:latin typeface="Lucida Console"/>
                <a:cs typeface="Lucida Console"/>
              </a:rPr>
              <a:t>gid</a:t>
            </a:r>
            <a:r>
              <a:rPr sz="850" spc="15" dirty="0">
                <a:solidFill>
                  <a:srgbClr val="971A1A"/>
                </a:solidFill>
                <a:latin typeface="Lucida Console"/>
                <a:cs typeface="Lucida Console"/>
              </a:rPr>
              <a:t>=</a:t>
            </a:r>
            <a:r>
              <a:rPr sz="850" spc="15" dirty="0">
                <a:solidFill>
                  <a:srgbClr val="116644"/>
                </a:solidFill>
                <a:latin typeface="Lucida Console"/>
                <a:cs typeface="Lucida Console"/>
              </a:rPr>
              <a:t>1000</a:t>
            </a:r>
            <a:r>
              <a:rPr sz="850" spc="15" dirty="0">
                <a:solidFill>
                  <a:srgbClr val="333333"/>
                </a:solidFill>
                <a:latin typeface="Lucida Console"/>
                <a:cs typeface="Lucida Console"/>
              </a:rPr>
              <a:t>(linuxprobe)</a:t>
            </a:r>
            <a:r>
              <a:rPr sz="850" spc="10" dirty="0">
                <a:solidFill>
                  <a:srgbClr val="333333"/>
                </a:solidFill>
                <a:latin typeface="Lucida Console"/>
                <a:cs typeface="Lucida Console"/>
              </a:rPr>
              <a:t> </a:t>
            </a:r>
            <a:r>
              <a:rPr sz="850" spc="15" dirty="0">
                <a:solidFill>
                  <a:srgbClr val="0000FF"/>
                </a:solidFill>
                <a:latin typeface="Lucida Console"/>
                <a:cs typeface="Lucida Console"/>
              </a:rPr>
              <a:t>groups</a:t>
            </a:r>
            <a:r>
              <a:rPr sz="850" spc="15" dirty="0">
                <a:solidFill>
                  <a:srgbClr val="971A1A"/>
                </a:solidFill>
                <a:latin typeface="Lucida Console"/>
                <a:cs typeface="Lucida Console"/>
              </a:rPr>
              <a:t>=</a:t>
            </a:r>
            <a:r>
              <a:rPr sz="850" spc="15" dirty="0">
                <a:solidFill>
                  <a:srgbClr val="116644"/>
                </a:solidFill>
                <a:latin typeface="Lucida Console"/>
                <a:cs typeface="Lucida Console"/>
              </a:rPr>
              <a:t>1000</a:t>
            </a:r>
            <a:r>
              <a:rPr sz="850" spc="15" dirty="0">
                <a:solidFill>
                  <a:srgbClr val="333333"/>
                </a:solidFill>
                <a:latin typeface="Lucida Console"/>
                <a:cs typeface="Lucida Console"/>
              </a:rPr>
              <a:t>(linuxprobe),0(root)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再来试试用</a:t>
            </a:r>
            <a:r>
              <a:rPr sz="950" spc="20" dirty="0">
                <a:solidFill>
                  <a:srgbClr val="333333"/>
                </a:solidFill>
                <a:latin typeface="Trebuchet MS"/>
                <a:cs typeface="Trebuchet MS"/>
              </a:rPr>
              <a:t>-u</a:t>
            </a:r>
            <a:r>
              <a:rPr sz="950" spc="25" dirty="0">
                <a:solidFill>
                  <a:srgbClr val="333333"/>
                </a:solidFill>
                <a:latin typeface="微软雅黑"/>
                <a:cs typeface="微软雅黑"/>
              </a:rPr>
              <a:t>参数修改</a:t>
            </a:r>
            <a:r>
              <a:rPr sz="950" spc="40" dirty="0">
                <a:solidFill>
                  <a:srgbClr val="333333"/>
                </a:solidFill>
                <a:latin typeface="Trebuchet MS"/>
                <a:cs typeface="Trebuchet MS"/>
              </a:rPr>
              <a:t>linuxprobe</a:t>
            </a:r>
            <a:r>
              <a:rPr sz="950" spc="25" dirty="0">
                <a:solidFill>
                  <a:srgbClr val="333333"/>
                </a:solidFill>
                <a:latin typeface="微软雅黑"/>
                <a:cs typeface="微软雅黑"/>
              </a:rPr>
              <a:t>用户的</a:t>
            </a:r>
            <a:r>
              <a:rPr sz="950" spc="75" dirty="0">
                <a:solidFill>
                  <a:srgbClr val="333333"/>
                </a:solidFill>
                <a:latin typeface="Trebuchet MS"/>
                <a:cs typeface="Trebuchet MS"/>
              </a:rPr>
              <a:t>UID</a:t>
            </a:r>
            <a:r>
              <a:rPr sz="950" spc="25" dirty="0">
                <a:solidFill>
                  <a:srgbClr val="333333"/>
                </a:solidFill>
                <a:latin typeface="微软雅黑"/>
                <a:cs typeface="微软雅黑"/>
              </a:rPr>
              <a:t>号码值：</a:t>
            </a:r>
            <a:endParaRPr sz="950">
              <a:latin typeface="微软雅黑"/>
              <a:cs typeface="微软雅黑"/>
            </a:endParaRPr>
          </a:p>
          <a:p>
            <a:pPr>
              <a:lnSpc>
                <a:spcPct val="100000"/>
              </a:lnSpc>
              <a:spcBef>
                <a:spcPts val="45"/>
              </a:spcBef>
            </a:pPr>
            <a:endParaRPr sz="900">
              <a:latin typeface="微软雅黑"/>
              <a:cs typeface="微软雅黑"/>
            </a:endParaRPr>
          </a:p>
          <a:p>
            <a:pPr marL="136525" marR="2320290">
              <a:lnSpc>
                <a:spcPct val="132400"/>
              </a:lnSpc>
              <a:spcBef>
                <a:spcPts val="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AA5400"/>
                </a:solidFill>
                <a:latin typeface="Lucida Console"/>
                <a:cs typeface="Lucida Console"/>
              </a:rPr>
              <a:t>#</a:t>
            </a:r>
            <a:r>
              <a:rPr sz="850" spc="10" dirty="0">
                <a:solidFill>
                  <a:srgbClr val="AA5400"/>
                </a:solidFill>
                <a:latin typeface="Lucida Console"/>
                <a:cs typeface="Lucida Console"/>
              </a:rPr>
              <a:t> </a:t>
            </a:r>
            <a:r>
              <a:rPr sz="850" spc="15" dirty="0">
                <a:solidFill>
                  <a:srgbClr val="AA5400"/>
                </a:solidFill>
                <a:latin typeface="Lucida Console"/>
                <a:cs typeface="Lucida Console"/>
              </a:rPr>
              <a:t>usermod</a:t>
            </a:r>
            <a:r>
              <a:rPr sz="850" spc="10" dirty="0">
                <a:solidFill>
                  <a:srgbClr val="AA5400"/>
                </a:solidFill>
                <a:latin typeface="Lucida Console"/>
                <a:cs typeface="Lucida Console"/>
              </a:rPr>
              <a:t> </a:t>
            </a:r>
            <a:r>
              <a:rPr sz="850" spc="15" dirty="0">
                <a:solidFill>
                  <a:srgbClr val="AA5400"/>
                </a:solidFill>
                <a:latin typeface="Lucida Console"/>
                <a:cs typeface="Lucida Console"/>
              </a:rPr>
              <a:t>-u</a:t>
            </a:r>
            <a:r>
              <a:rPr sz="850" spc="10" dirty="0">
                <a:solidFill>
                  <a:srgbClr val="AA5400"/>
                </a:solidFill>
                <a:latin typeface="Lucida Console"/>
                <a:cs typeface="Lucida Console"/>
              </a:rPr>
              <a:t> </a:t>
            </a:r>
            <a:r>
              <a:rPr sz="850" spc="15" dirty="0">
                <a:solidFill>
                  <a:srgbClr val="AA5400"/>
                </a:solidFill>
                <a:latin typeface="Lucida Console"/>
                <a:cs typeface="Lucida Console"/>
              </a:rPr>
              <a:t>8888</a:t>
            </a:r>
            <a:r>
              <a:rPr sz="850" spc="10" dirty="0">
                <a:solidFill>
                  <a:srgbClr val="AA5400"/>
                </a:solidFill>
                <a:latin typeface="Lucida Console"/>
                <a:cs typeface="Lucida Console"/>
              </a:rPr>
              <a:t> </a:t>
            </a:r>
            <a:r>
              <a:rPr sz="850" spc="15" dirty="0">
                <a:solidFill>
                  <a:srgbClr val="AA5400"/>
                </a:solidFill>
                <a:latin typeface="Lucida Console"/>
                <a:cs typeface="Lucida Console"/>
              </a:rPr>
              <a:t>linuxprobe </a:t>
            </a:r>
            <a:r>
              <a:rPr sz="850" spc="-500" dirty="0">
                <a:solidFill>
                  <a:srgbClr val="AA5400"/>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AA5400"/>
                </a:solidFill>
                <a:latin typeface="Lucida Console"/>
                <a:cs typeface="Lucida Console"/>
              </a:rPr>
              <a:t>#</a:t>
            </a:r>
            <a:r>
              <a:rPr sz="850" spc="10" dirty="0">
                <a:solidFill>
                  <a:srgbClr val="AA5400"/>
                </a:solidFill>
                <a:latin typeface="Lucida Console"/>
                <a:cs typeface="Lucida Console"/>
              </a:rPr>
              <a:t> </a:t>
            </a:r>
            <a:r>
              <a:rPr sz="850" spc="15" dirty="0">
                <a:solidFill>
                  <a:srgbClr val="AA5400"/>
                </a:solidFill>
                <a:latin typeface="Lucida Console"/>
                <a:cs typeface="Lucida Console"/>
              </a:rPr>
              <a:t>id linuxprobe</a:t>
            </a:r>
            <a:endParaRPr sz="850">
              <a:latin typeface="Lucida Console"/>
              <a:cs typeface="Lucida Console"/>
            </a:endParaRPr>
          </a:p>
          <a:p>
            <a:pPr marL="136525">
              <a:lnSpc>
                <a:spcPct val="100000"/>
              </a:lnSpc>
              <a:spcBef>
                <a:spcPts val="330"/>
              </a:spcBef>
            </a:pPr>
            <a:r>
              <a:rPr sz="850" spc="15" dirty="0">
                <a:solidFill>
                  <a:srgbClr val="0000FF"/>
                </a:solidFill>
                <a:latin typeface="Lucida Console"/>
                <a:cs typeface="Lucida Console"/>
              </a:rPr>
              <a:t>uid</a:t>
            </a:r>
            <a:r>
              <a:rPr sz="850" spc="15" dirty="0">
                <a:solidFill>
                  <a:srgbClr val="971A1A"/>
                </a:solidFill>
                <a:latin typeface="Lucida Console"/>
                <a:cs typeface="Lucida Console"/>
              </a:rPr>
              <a:t>=</a:t>
            </a:r>
            <a:r>
              <a:rPr sz="850" spc="15" dirty="0">
                <a:solidFill>
                  <a:srgbClr val="116644"/>
                </a:solidFill>
                <a:latin typeface="Lucida Console"/>
                <a:cs typeface="Lucida Console"/>
              </a:rPr>
              <a:t>8888</a:t>
            </a:r>
            <a:r>
              <a:rPr sz="850" spc="15" dirty="0">
                <a:solidFill>
                  <a:srgbClr val="333333"/>
                </a:solidFill>
                <a:latin typeface="Lucida Console"/>
                <a:cs typeface="Lucida Console"/>
              </a:rPr>
              <a:t>(linuxprobe)</a:t>
            </a:r>
            <a:r>
              <a:rPr sz="850" spc="5" dirty="0">
                <a:solidFill>
                  <a:srgbClr val="333333"/>
                </a:solidFill>
                <a:latin typeface="Lucida Console"/>
                <a:cs typeface="Lucida Console"/>
              </a:rPr>
              <a:t> </a:t>
            </a:r>
            <a:r>
              <a:rPr sz="850" spc="15" dirty="0">
                <a:solidFill>
                  <a:srgbClr val="0000FF"/>
                </a:solidFill>
                <a:latin typeface="Lucida Console"/>
                <a:cs typeface="Lucida Console"/>
              </a:rPr>
              <a:t>gid</a:t>
            </a:r>
            <a:r>
              <a:rPr sz="850" spc="15" dirty="0">
                <a:solidFill>
                  <a:srgbClr val="971A1A"/>
                </a:solidFill>
                <a:latin typeface="Lucida Console"/>
                <a:cs typeface="Lucida Console"/>
              </a:rPr>
              <a:t>=</a:t>
            </a:r>
            <a:r>
              <a:rPr sz="850" spc="15" dirty="0">
                <a:solidFill>
                  <a:srgbClr val="116644"/>
                </a:solidFill>
                <a:latin typeface="Lucida Console"/>
                <a:cs typeface="Lucida Console"/>
              </a:rPr>
              <a:t>1000</a:t>
            </a:r>
            <a:r>
              <a:rPr sz="850" spc="15" dirty="0">
                <a:solidFill>
                  <a:srgbClr val="333333"/>
                </a:solidFill>
                <a:latin typeface="Lucida Console"/>
                <a:cs typeface="Lucida Console"/>
              </a:rPr>
              <a:t>(linuxprobe)</a:t>
            </a:r>
            <a:r>
              <a:rPr sz="850" spc="10" dirty="0">
                <a:solidFill>
                  <a:srgbClr val="333333"/>
                </a:solidFill>
                <a:latin typeface="Lucida Console"/>
                <a:cs typeface="Lucida Console"/>
              </a:rPr>
              <a:t> </a:t>
            </a:r>
            <a:r>
              <a:rPr sz="850" spc="15" dirty="0">
                <a:solidFill>
                  <a:srgbClr val="0000FF"/>
                </a:solidFill>
                <a:latin typeface="Lucida Console"/>
                <a:cs typeface="Lucida Console"/>
              </a:rPr>
              <a:t>groups</a:t>
            </a:r>
            <a:r>
              <a:rPr sz="850" spc="15" dirty="0">
                <a:solidFill>
                  <a:srgbClr val="971A1A"/>
                </a:solidFill>
                <a:latin typeface="Lucida Console"/>
                <a:cs typeface="Lucida Console"/>
              </a:rPr>
              <a:t>=</a:t>
            </a:r>
            <a:r>
              <a:rPr sz="850" spc="15" dirty="0">
                <a:solidFill>
                  <a:srgbClr val="116644"/>
                </a:solidFill>
                <a:latin typeface="Lucida Console"/>
                <a:cs typeface="Lucida Console"/>
              </a:rPr>
              <a:t>1000</a:t>
            </a:r>
            <a:r>
              <a:rPr sz="850" spc="15" dirty="0">
                <a:solidFill>
                  <a:srgbClr val="333333"/>
                </a:solidFill>
                <a:latin typeface="Lucida Console"/>
                <a:cs typeface="Lucida Console"/>
              </a:rPr>
              <a:t>(linuxprobe),0(root)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9850">
              <a:lnSpc>
                <a:spcPct val="131600"/>
              </a:lnSpc>
            </a:pPr>
            <a:r>
              <a:rPr sz="950" spc="25" dirty="0">
                <a:solidFill>
                  <a:srgbClr val="333333"/>
                </a:solidFill>
                <a:latin typeface="微软雅黑"/>
                <a:cs typeface="微软雅黑"/>
              </a:rPr>
              <a:t>除此之外，同学们最关心的肯定是如果把用户的解释器终端由默认的</a:t>
            </a:r>
            <a:r>
              <a:rPr sz="950" spc="10" dirty="0">
                <a:solidFill>
                  <a:srgbClr val="333333"/>
                </a:solidFill>
                <a:latin typeface="Trebuchet MS"/>
                <a:cs typeface="Trebuchet MS"/>
              </a:rPr>
              <a:t>/bin/bash</a:t>
            </a:r>
            <a:r>
              <a:rPr sz="950" spc="25" dirty="0">
                <a:solidFill>
                  <a:srgbClr val="333333"/>
                </a:solidFill>
                <a:latin typeface="微软雅黑"/>
                <a:cs typeface="微软雅黑"/>
              </a:rPr>
              <a:t>修改为</a:t>
            </a:r>
            <a:r>
              <a:rPr sz="950" spc="15" dirty="0">
                <a:solidFill>
                  <a:srgbClr val="333333"/>
                </a:solidFill>
                <a:latin typeface="Trebuchet MS"/>
                <a:cs typeface="Trebuchet MS"/>
              </a:rPr>
              <a:t>/sbin/nologin</a:t>
            </a:r>
            <a:r>
              <a:rPr sz="950" spc="15" dirty="0">
                <a:solidFill>
                  <a:srgbClr val="333333"/>
                </a:solidFill>
                <a:latin typeface="微软雅黑"/>
                <a:cs typeface="微软雅黑"/>
              </a:rPr>
              <a:t>后 </a:t>
            </a:r>
            <a:r>
              <a:rPr sz="950" spc="25" dirty="0">
                <a:solidFill>
                  <a:srgbClr val="333333"/>
                </a:solidFill>
                <a:latin typeface="微软雅黑"/>
                <a:cs typeface="微软雅黑"/>
              </a:rPr>
              <a:t>会有什么样的效果呢？那来试试吧：</a:t>
            </a:r>
            <a:endParaRPr sz="950">
              <a:latin typeface="微软雅黑"/>
              <a:cs typeface="微软雅黑"/>
            </a:endParaRPr>
          </a:p>
          <a:p>
            <a:pPr>
              <a:lnSpc>
                <a:spcPct val="100000"/>
              </a:lnSpc>
              <a:spcBef>
                <a:spcPts val="45"/>
              </a:spcBef>
            </a:pPr>
            <a:endParaRPr sz="900">
              <a:latin typeface="微软雅黑"/>
              <a:cs typeface="微软雅黑"/>
            </a:endParaRPr>
          </a:p>
          <a:p>
            <a:pPr marL="136525" marR="1715770">
              <a:lnSpc>
                <a:spcPct val="132400"/>
              </a:lnSpc>
            </a:pPr>
            <a:r>
              <a:rPr sz="850" spc="15" dirty="0">
                <a:solidFill>
                  <a:srgbClr val="333333"/>
                </a:solidFill>
                <a:latin typeface="Lucida Console"/>
                <a:cs typeface="Lucida Console"/>
              </a:rPr>
              <a:t>[root@linuxprobe ~]</a:t>
            </a:r>
            <a:r>
              <a:rPr sz="850" spc="15" dirty="0">
                <a:solidFill>
                  <a:srgbClr val="AA5400"/>
                </a:solidFill>
                <a:latin typeface="Lucida Console"/>
                <a:cs typeface="Lucida Console"/>
              </a:rPr>
              <a:t># usermod -s /sbin/nologin linuxprobe </a:t>
            </a:r>
            <a:r>
              <a:rPr sz="850" spc="-505" dirty="0">
                <a:solidFill>
                  <a:srgbClr val="AA5400"/>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AA5400"/>
                </a:solidFill>
                <a:latin typeface="Lucida Console"/>
                <a:cs typeface="Lucida Console"/>
              </a:rPr>
              <a:t># su</a:t>
            </a:r>
            <a:r>
              <a:rPr sz="850" spc="10" dirty="0">
                <a:solidFill>
                  <a:srgbClr val="AA5400"/>
                </a:solidFill>
                <a:latin typeface="Lucida Console"/>
                <a:cs typeface="Lucida Console"/>
              </a:rPr>
              <a:t> </a:t>
            </a:r>
            <a:r>
              <a:rPr sz="850" spc="15" dirty="0">
                <a:solidFill>
                  <a:srgbClr val="AA5400"/>
                </a:solidFill>
                <a:latin typeface="Lucida Console"/>
                <a:cs typeface="Lucida Console"/>
              </a:rPr>
              <a:t>- linuxprobe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This</a:t>
            </a:r>
            <a:r>
              <a:rPr sz="850" spc="5" dirty="0">
                <a:solidFill>
                  <a:srgbClr val="333333"/>
                </a:solidFill>
                <a:latin typeface="Lucida Console"/>
                <a:cs typeface="Lucida Console"/>
              </a:rPr>
              <a:t> </a:t>
            </a:r>
            <a:r>
              <a:rPr sz="850" spc="15" dirty="0">
                <a:solidFill>
                  <a:srgbClr val="333333"/>
                </a:solidFill>
                <a:latin typeface="Lucida Console"/>
                <a:cs typeface="Lucida Console"/>
              </a:rPr>
              <a:t>account</a:t>
            </a:r>
            <a:r>
              <a:rPr sz="850" spc="10" dirty="0">
                <a:solidFill>
                  <a:srgbClr val="333333"/>
                </a:solidFill>
                <a:latin typeface="Lucida Console"/>
                <a:cs typeface="Lucida Console"/>
              </a:rPr>
              <a:t> </a:t>
            </a:r>
            <a:r>
              <a:rPr sz="850" spc="15" dirty="0">
                <a:solidFill>
                  <a:srgbClr val="333333"/>
                </a:solidFill>
                <a:latin typeface="Lucida Console"/>
                <a:cs typeface="Lucida Console"/>
              </a:rPr>
              <a:t>is</a:t>
            </a:r>
            <a:r>
              <a:rPr sz="850" spc="5" dirty="0">
                <a:solidFill>
                  <a:srgbClr val="333333"/>
                </a:solidFill>
                <a:latin typeface="Lucida Console"/>
                <a:cs typeface="Lucida Console"/>
              </a:rPr>
              <a:t> </a:t>
            </a:r>
            <a:r>
              <a:rPr sz="850" spc="15" dirty="0">
                <a:solidFill>
                  <a:srgbClr val="333333"/>
                </a:solidFill>
                <a:latin typeface="Lucida Console"/>
                <a:cs typeface="Lucida Console"/>
              </a:rPr>
              <a:t>currently</a:t>
            </a:r>
            <a:r>
              <a:rPr sz="850" spc="10" dirty="0">
                <a:solidFill>
                  <a:srgbClr val="333333"/>
                </a:solidFill>
                <a:latin typeface="Lucida Console"/>
                <a:cs typeface="Lucida Console"/>
              </a:rPr>
              <a:t> </a:t>
            </a:r>
            <a:r>
              <a:rPr sz="850" spc="15" dirty="0">
                <a:solidFill>
                  <a:srgbClr val="333333"/>
                </a:solidFill>
                <a:latin typeface="Lucida Console"/>
                <a:cs typeface="Lucida Console"/>
              </a:rPr>
              <a:t>not</a:t>
            </a:r>
            <a:r>
              <a:rPr sz="850" spc="10" dirty="0">
                <a:solidFill>
                  <a:srgbClr val="333333"/>
                </a:solidFill>
                <a:latin typeface="Lucida Console"/>
                <a:cs typeface="Lucida Console"/>
              </a:rPr>
              <a:t> </a:t>
            </a:r>
            <a:r>
              <a:rPr sz="850" spc="15" dirty="0">
                <a:solidFill>
                  <a:srgbClr val="333333"/>
                </a:solidFill>
                <a:latin typeface="Lucida Console"/>
                <a:cs typeface="Lucida Console"/>
              </a:rPr>
              <a:t>available.</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080" algn="just">
              <a:lnSpc>
                <a:spcPct val="131600"/>
              </a:lnSpc>
            </a:pPr>
            <a:r>
              <a:rPr sz="950" spc="25" dirty="0">
                <a:solidFill>
                  <a:srgbClr val="333333"/>
                </a:solidFill>
                <a:latin typeface="微软雅黑"/>
                <a:cs typeface="微软雅黑"/>
              </a:rPr>
              <a:t>效果很直观吧，将用户的终端设置成</a:t>
            </a:r>
            <a:r>
              <a:rPr sz="950" spc="15" dirty="0">
                <a:solidFill>
                  <a:srgbClr val="333333"/>
                </a:solidFill>
                <a:latin typeface="Trebuchet MS"/>
                <a:cs typeface="Trebuchet MS"/>
              </a:rPr>
              <a:t>/sbin/nologin</a:t>
            </a:r>
            <a:r>
              <a:rPr sz="950" spc="20" dirty="0">
                <a:solidFill>
                  <a:srgbClr val="333333"/>
                </a:solidFill>
                <a:latin typeface="微软雅黑"/>
                <a:cs typeface="微软雅黑"/>
              </a:rPr>
              <a:t>后马上就不能被登录了（切换身份也不行），但这个 </a:t>
            </a:r>
            <a:r>
              <a:rPr sz="950" spc="25" dirty="0">
                <a:solidFill>
                  <a:srgbClr val="333333"/>
                </a:solidFill>
                <a:latin typeface="微软雅黑"/>
                <a:cs typeface="微软雅黑"/>
              </a:rPr>
              <a:t>用户依然可以被某个服务所调用，管理某个具体的服务。这样的好处是当骇客通过这个服务入侵成功， </a:t>
            </a:r>
            <a:r>
              <a:rPr sz="950" spc="-270" dirty="0">
                <a:solidFill>
                  <a:srgbClr val="333333"/>
                </a:solidFill>
                <a:latin typeface="微软雅黑"/>
                <a:cs typeface="微软雅黑"/>
              </a:rPr>
              <a:t> </a:t>
            </a:r>
            <a:r>
              <a:rPr sz="950" spc="25" dirty="0">
                <a:solidFill>
                  <a:srgbClr val="333333"/>
                </a:solidFill>
                <a:latin typeface="微软雅黑"/>
                <a:cs typeface="微软雅黑"/>
              </a:rPr>
              <a:t>破坏的范围也仅仅局限于这个特定的服务，不能使用这个用户身份登录到整台服务器上，尽可能的把损 失最小化。</a:t>
            </a:r>
            <a:endParaRPr sz="950">
              <a:latin typeface="微软雅黑"/>
              <a:cs typeface="微软雅黑"/>
            </a:endParaRPr>
          </a:p>
          <a:p>
            <a:pPr marL="12700">
              <a:lnSpc>
                <a:spcPct val="100000"/>
              </a:lnSpc>
              <a:spcBef>
                <a:spcPts val="1110"/>
              </a:spcBef>
            </a:pPr>
            <a:r>
              <a:rPr sz="950" b="1" spc="-40" dirty="0">
                <a:solidFill>
                  <a:srgbClr val="333333"/>
                </a:solidFill>
                <a:latin typeface="Trebuchet MS"/>
                <a:cs typeface="Trebuchet MS"/>
              </a:rPr>
              <a:t>5.</a:t>
            </a:r>
            <a:r>
              <a:rPr sz="950" b="1" spc="160" dirty="0">
                <a:solidFill>
                  <a:srgbClr val="333333"/>
                </a:solidFill>
                <a:latin typeface="Trebuchet MS"/>
                <a:cs typeface="Trebuchet MS"/>
              </a:rPr>
              <a:t> </a:t>
            </a:r>
            <a:r>
              <a:rPr sz="950" b="1" spc="75" dirty="0">
                <a:solidFill>
                  <a:srgbClr val="333333"/>
                </a:solidFill>
                <a:latin typeface="Trebuchet MS"/>
                <a:cs typeface="Trebuchet MS"/>
              </a:rPr>
              <a:t>passwd</a:t>
            </a:r>
            <a:r>
              <a:rPr sz="950" b="1" spc="25" dirty="0">
                <a:solidFill>
                  <a:srgbClr val="333333"/>
                </a:solidFill>
                <a:latin typeface="微软雅黑"/>
                <a:cs typeface="微软雅黑"/>
              </a:rPr>
              <a:t>命令</a:t>
            </a:r>
            <a:endParaRPr sz="950">
              <a:latin typeface="微软雅黑"/>
              <a:cs typeface="微软雅黑"/>
            </a:endParaRPr>
          </a:p>
          <a:p>
            <a:pPr marL="12700" marR="387350">
              <a:lnSpc>
                <a:spcPct val="131600"/>
              </a:lnSpc>
              <a:spcBef>
                <a:spcPts val="825"/>
              </a:spcBef>
            </a:pPr>
            <a:r>
              <a:rPr sz="950" spc="65" dirty="0">
                <a:solidFill>
                  <a:srgbClr val="333333"/>
                </a:solidFill>
                <a:latin typeface="Trebuchet MS"/>
                <a:cs typeface="Trebuchet MS"/>
              </a:rPr>
              <a:t>passwd</a:t>
            </a:r>
            <a:r>
              <a:rPr sz="950" spc="25" dirty="0">
                <a:solidFill>
                  <a:srgbClr val="333333"/>
                </a:solidFill>
                <a:latin typeface="微软雅黑"/>
                <a:cs typeface="微软雅黑"/>
              </a:rPr>
              <a:t>命令用于修改用户的密码、过期时间等信息，英文全称为：</a:t>
            </a:r>
            <a:r>
              <a:rPr sz="950" spc="15" dirty="0">
                <a:solidFill>
                  <a:srgbClr val="333333"/>
                </a:solidFill>
                <a:latin typeface="Trebuchet MS"/>
                <a:cs typeface="Trebuchet MS"/>
              </a:rPr>
              <a:t>“password”</a:t>
            </a:r>
            <a:r>
              <a:rPr sz="950" spc="25" dirty="0">
                <a:solidFill>
                  <a:srgbClr val="333333"/>
                </a:solidFill>
                <a:latin typeface="微软雅黑"/>
                <a:cs typeface="微软雅黑"/>
              </a:rPr>
              <a:t>，语法格式为：</a:t>
            </a:r>
            <a:r>
              <a:rPr sz="950" spc="-114" dirty="0">
                <a:solidFill>
                  <a:srgbClr val="333333"/>
                </a:solidFill>
                <a:latin typeface="Trebuchet MS"/>
                <a:cs typeface="Trebuchet MS"/>
              </a:rPr>
              <a:t>“  </a:t>
            </a:r>
            <a:r>
              <a:rPr sz="950" spc="65" dirty="0">
                <a:solidFill>
                  <a:srgbClr val="333333"/>
                </a:solidFill>
                <a:latin typeface="Trebuchet MS"/>
                <a:cs typeface="Trebuchet MS"/>
              </a:rPr>
              <a:t>passwd</a:t>
            </a:r>
            <a:r>
              <a:rPr sz="950" spc="-40"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用户名</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p:txBody>
      </p:sp>
      <p:sp>
        <p:nvSpPr>
          <p:cNvPr id="20" name="object 20"/>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7</a:t>
            </a:fld>
            <a:endParaRPr sz="800">
              <a:latin typeface="小哥哥网恋吗"/>
              <a:cs typeface="小哥哥网恋吗"/>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81"/>
            <a:ext cx="5651500" cy="2725420"/>
            <a:chOff x="959124" y="368281"/>
            <a:chExt cx="5651500" cy="2725420"/>
          </a:xfrm>
        </p:grpSpPr>
        <p:sp>
          <p:nvSpPr>
            <p:cNvPr id="3" name="object 3"/>
            <p:cNvSpPr/>
            <p:nvPr/>
          </p:nvSpPr>
          <p:spPr>
            <a:xfrm>
              <a:off x="963889" y="373046"/>
              <a:ext cx="5641975" cy="2715895"/>
            </a:xfrm>
            <a:custGeom>
              <a:avLst/>
              <a:gdLst/>
              <a:ahLst/>
              <a:cxnLst/>
              <a:rect l="l" t="t" r="r" b="b"/>
              <a:pathLst>
                <a:path w="5641975" h="2715895">
                  <a:moveTo>
                    <a:pt x="5620751" y="2715810"/>
                  </a:moveTo>
                  <a:lnTo>
                    <a:pt x="20659" y="2715810"/>
                  </a:lnTo>
                  <a:lnTo>
                    <a:pt x="17629" y="2715219"/>
                  </a:lnTo>
                  <a:lnTo>
                    <a:pt x="0" y="2695188"/>
                  </a:lnTo>
                  <a:lnTo>
                    <a:pt x="0" y="2692063"/>
                  </a:lnTo>
                  <a:lnTo>
                    <a:pt x="0" y="20621"/>
                  </a:lnTo>
                  <a:lnTo>
                    <a:pt x="20659" y="0"/>
                  </a:lnTo>
                  <a:lnTo>
                    <a:pt x="5620751" y="0"/>
                  </a:lnTo>
                  <a:lnTo>
                    <a:pt x="5641421" y="20621"/>
                  </a:lnTo>
                  <a:lnTo>
                    <a:pt x="5641421" y="2695188"/>
                  </a:lnTo>
                  <a:lnTo>
                    <a:pt x="5623791" y="2715219"/>
                  </a:lnTo>
                  <a:lnTo>
                    <a:pt x="5620751" y="2715810"/>
                  </a:lnTo>
                  <a:close/>
                </a:path>
              </a:pathLst>
            </a:custGeom>
            <a:solidFill>
              <a:srgbClr val="F8F8F8"/>
            </a:solidFill>
          </p:spPr>
          <p:txBody>
            <a:bodyPr wrap="square" lIns="0" tIns="0" rIns="0" bIns="0" rtlCol="0"/>
            <a:lstStyle/>
            <a:p>
              <a:endParaRPr/>
            </a:p>
          </p:txBody>
        </p:sp>
        <p:sp>
          <p:nvSpPr>
            <p:cNvPr id="4" name="object 4"/>
            <p:cNvSpPr/>
            <p:nvPr/>
          </p:nvSpPr>
          <p:spPr>
            <a:xfrm>
              <a:off x="963889" y="373046"/>
              <a:ext cx="5641975" cy="2715895"/>
            </a:xfrm>
            <a:custGeom>
              <a:avLst/>
              <a:gdLst/>
              <a:ahLst/>
              <a:cxnLst/>
              <a:rect l="l" t="t" r="r" b="b"/>
              <a:pathLst>
                <a:path w="5641975" h="2715895">
                  <a:moveTo>
                    <a:pt x="0" y="2692063"/>
                  </a:moveTo>
                  <a:lnTo>
                    <a:pt x="0" y="23823"/>
                  </a:lnTo>
                  <a:lnTo>
                    <a:pt x="0" y="20621"/>
                  </a:lnTo>
                  <a:lnTo>
                    <a:pt x="600" y="17572"/>
                  </a:lnTo>
                  <a:lnTo>
                    <a:pt x="20659" y="0"/>
                  </a:lnTo>
                  <a:lnTo>
                    <a:pt x="23823" y="0"/>
                  </a:lnTo>
                  <a:lnTo>
                    <a:pt x="5617597" y="0"/>
                  </a:lnTo>
                  <a:lnTo>
                    <a:pt x="5620751" y="0"/>
                  </a:lnTo>
                  <a:lnTo>
                    <a:pt x="5623791" y="600"/>
                  </a:lnTo>
                  <a:lnTo>
                    <a:pt x="5639610" y="14665"/>
                  </a:lnTo>
                  <a:lnTo>
                    <a:pt x="5640820" y="17572"/>
                  </a:lnTo>
                  <a:lnTo>
                    <a:pt x="5641421" y="20621"/>
                  </a:lnTo>
                  <a:lnTo>
                    <a:pt x="5641421" y="23823"/>
                  </a:lnTo>
                  <a:lnTo>
                    <a:pt x="5641421" y="2692063"/>
                  </a:lnTo>
                  <a:lnTo>
                    <a:pt x="5641421" y="2695188"/>
                  </a:lnTo>
                  <a:lnTo>
                    <a:pt x="5640820" y="2698171"/>
                  </a:lnTo>
                  <a:lnTo>
                    <a:pt x="5639610" y="2701068"/>
                  </a:lnTo>
                  <a:lnTo>
                    <a:pt x="5638400" y="2703975"/>
                  </a:lnTo>
                  <a:lnTo>
                    <a:pt x="5626717" y="2713952"/>
                  </a:lnTo>
                  <a:lnTo>
                    <a:pt x="5623791" y="2715219"/>
                  </a:lnTo>
                  <a:lnTo>
                    <a:pt x="5620751" y="2715810"/>
                  </a:lnTo>
                  <a:lnTo>
                    <a:pt x="5617597" y="2715886"/>
                  </a:lnTo>
                  <a:lnTo>
                    <a:pt x="23823" y="2715886"/>
                  </a:lnTo>
                  <a:lnTo>
                    <a:pt x="20659" y="2715810"/>
                  </a:lnTo>
                  <a:lnTo>
                    <a:pt x="17629" y="2715219"/>
                  </a:lnTo>
                  <a:lnTo>
                    <a:pt x="14703" y="2713952"/>
                  </a:lnTo>
                  <a:lnTo>
                    <a:pt x="11787" y="2712761"/>
                  </a:lnTo>
                  <a:lnTo>
                    <a:pt x="1810" y="2701068"/>
                  </a:lnTo>
                  <a:lnTo>
                    <a:pt x="600" y="2698171"/>
                  </a:lnTo>
                  <a:lnTo>
                    <a:pt x="0" y="2695188"/>
                  </a:lnTo>
                  <a:lnTo>
                    <a:pt x="0" y="2692063"/>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27"/>
              <a:ext cx="5556250" cy="2573020"/>
            </a:xfrm>
            <a:custGeom>
              <a:avLst/>
              <a:gdLst/>
              <a:ahLst/>
              <a:cxnLst/>
              <a:rect l="l" t="t" r="r" b="b"/>
              <a:pathLst>
                <a:path w="5556250" h="2573020">
                  <a:moveTo>
                    <a:pt x="5555656" y="2572945"/>
                  </a:moveTo>
                  <a:lnTo>
                    <a:pt x="0" y="2572945"/>
                  </a:lnTo>
                  <a:lnTo>
                    <a:pt x="0" y="0"/>
                  </a:lnTo>
                  <a:lnTo>
                    <a:pt x="5555656" y="0"/>
                  </a:lnTo>
                  <a:lnTo>
                    <a:pt x="5555656" y="2572945"/>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5037685"/>
            <a:ext cx="5651500" cy="838835"/>
            <a:chOff x="959124" y="5037685"/>
            <a:chExt cx="5651500" cy="838835"/>
          </a:xfrm>
        </p:grpSpPr>
        <p:sp>
          <p:nvSpPr>
            <p:cNvPr id="7" name="object 7"/>
            <p:cNvSpPr/>
            <p:nvPr/>
          </p:nvSpPr>
          <p:spPr>
            <a:xfrm>
              <a:off x="963889" y="5042449"/>
              <a:ext cx="5641975" cy="829310"/>
            </a:xfrm>
            <a:custGeom>
              <a:avLst/>
              <a:gdLst/>
              <a:ahLst/>
              <a:cxnLst/>
              <a:rect l="l" t="t" r="r" b="b"/>
              <a:pathLst>
                <a:path w="5641975" h="829310">
                  <a:moveTo>
                    <a:pt x="5620752" y="828984"/>
                  </a:moveTo>
                  <a:lnTo>
                    <a:pt x="20659" y="828984"/>
                  </a:lnTo>
                  <a:lnTo>
                    <a:pt x="17629" y="828393"/>
                  </a:lnTo>
                  <a:lnTo>
                    <a:pt x="0" y="808362"/>
                  </a:lnTo>
                  <a:lnTo>
                    <a:pt x="0" y="805236"/>
                  </a:lnTo>
                  <a:lnTo>
                    <a:pt x="0" y="20621"/>
                  </a:lnTo>
                  <a:lnTo>
                    <a:pt x="20659" y="0"/>
                  </a:lnTo>
                  <a:lnTo>
                    <a:pt x="5620752" y="0"/>
                  </a:lnTo>
                  <a:lnTo>
                    <a:pt x="5641421" y="20621"/>
                  </a:lnTo>
                  <a:lnTo>
                    <a:pt x="5641421" y="808362"/>
                  </a:lnTo>
                  <a:lnTo>
                    <a:pt x="5623792" y="828393"/>
                  </a:lnTo>
                  <a:lnTo>
                    <a:pt x="5620752" y="828984"/>
                  </a:lnTo>
                  <a:close/>
                </a:path>
              </a:pathLst>
            </a:custGeom>
            <a:solidFill>
              <a:srgbClr val="F8F8F8"/>
            </a:solidFill>
          </p:spPr>
          <p:txBody>
            <a:bodyPr wrap="square" lIns="0" tIns="0" rIns="0" bIns="0" rtlCol="0"/>
            <a:lstStyle/>
            <a:p>
              <a:endParaRPr/>
            </a:p>
          </p:txBody>
        </p:sp>
        <p:sp>
          <p:nvSpPr>
            <p:cNvPr id="8" name="object 8"/>
            <p:cNvSpPr/>
            <p:nvPr/>
          </p:nvSpPr>
          <p:spPr>
            <a:xfrm>
              <a:off x="963889" y="5042449"/>
              <a:ext cx="5641975" cy="829310"/>
            </a:xfrm>
            <a:custGeom>
              <a:avLst/>
              <a:gdLst/>
              <a:ahLst/>
              <a:cxnLst/>
              <a:rect l="l" t="t" r="r" b="b"/>
              <a:pathLst>
                <a:path w="5641975" h="829310">
                  <a:moveTo>
                    <a:pt x="0" y="805236"/>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805236"/>
                  </a:lnTo>
                  <a:lnTo>
                    <a:pt x="5641421" y="808362"/>
                  </a:lnTo>
                  <a:lnTo>
                    <a:pt x="5640821" y="811411"/>
                  </a:lnTo>
                  <a:lnTo>
                    <a:pt x="5639610" y="814318"/>
                  </a:lnTo>
                  <a:lnTo>
                    <a:pt x="5638400" y="817224"/>
                  </a:lnTo>
                  <a:lnTo>
                    <a:pt x="5626717" y="827125"/>
                  </a:lnTo>
                  <a:lnTo>
                    <a:pt x="5623792" y="828393"/>
                  </a:lnTo>
                  <a:lnTo>
                    <a:pt x="5620752" y="828984"/>
                  </a:lnTo>
                  <a:lnTo>
                    <a:pt x="5617597" y="829060"/>
                  </a:lnTo>
                  <a:lnTo>
                    <a:pt x="23823" y="829060"/>
                  </a:lnTo>
                  <a:lnTo>
                    <a:pt x="20659" y="828984"/>
                  </a:lnTo>
                  <a:lnTo>
                    <a:pt x="17629" y="828393"/>
                  </a:lnTo>
                  <a:lnTo>
                    <a:pt x="14703" y="827125"/>
                  </a:lnTo>
                  <a:lnTo>
                    <a:pt x="11787" y="825934"/>
                  </a:lnTo>
                  <a:lnTo>
                    <a:pt x="0" y="808362"/>
                  </a:lnTo>
                  <a:lnTo>
                    <a:pt x="0" y="80523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5123482"/>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6352746"/>
            <a:ext cx="5651500" cy="1010285"/>
            <a:chOff x="959124" y="6352746"/>
            <a:chExt cx="5651500" cy="1010285"/>
          </a:xfrm>
        </p:grpSpPr>
        <p:sp>
          <p:nvSpPr>
            <p:cNvPr id="11" name="object 11"/>
            <p:cNvSpPr/>
            <p:nvPr/>
          </p:nvSpPr>
          <p:spPr>
            <a:xfrm>
              <a:off x="963889" y="6357511"/>
              <a:ext cx="5641975" cy="1000760"/>
            </a:xfrm>
            <a:custGeom>
              <a:avLst/>
              <a:gdLst/>
              <a:ahLst/>
              <a:cxnLst/>
              <a:rect l="l" t="t" r="r" b="b"/>
              <a:pathLst>
                <a:path w="5641975" h="1000759">
                  <a:moveTo>
                    <a:pt x="5620752" y="1000513"/>
                  </a:moveTo>
                  <a:lnTo>
                    <a:pt x="20659" y="1000513"/>
                  </a:lnTo>
                  <a:lnTo>
                    <a:pt x="17629" y="999922"/>
                  </a:lnTo>
                  <a:lnTo>
                    <a:pt x="0" y="979892"/>
                  </a:lnTo>
                  <a:lnTo>
                    <a:pt x="0" y="976766"/>
                  </a:lnTo>
                  <a:lnTo>
                    <a:pt x="0" y="20621"/>
                  </a:lnTo>
                  <a:lnTo>
                    <a:pt x="20659" y="0"/>
                  </a:lnTo>
                  <a:lnTo>
                    <a:pt x="5620752" y="0"/>
                  </a:lnTo>
                  <a:lnTo>
                    <a:pt x="5641421" y="20621"/>
                  </a:lnTo>
                  <a:lnTo>
                    <a:pt x="5641421" y="979892"/>
                  </a:lnTo>
                  <a:lnTo>
                    <a:pt x="5623792" y="999922"/>
                  </a:lnTo>
                  <a:lnTo>
                    <a:pt x="5620752" y="1000513"/>
                  </a:lnTo>
                  <a:close/>
                </a:path>
              </a:pathLst>
            </a:custGeom>
            <a:solidFill>
              <a:srgbClr val="F8F8F8"/>
            </a:solidFill>
          </p:spPr>
          <p:txBody>
            <a:bodyPr wrap="square" lIns="0" tIns="0" rIns="0" bIns="0" rtlCol="0"/>
            <a:lstStyle/>
            <a:p>
              <a:endParaRPr/>
            </a:p>
          </p:txBody>
        </p:sp>
        <p:sp>
          <p:nvSpPr>
            <p:cNvPr id="12" name="object 12"/>
            <p:cNvSpPr/>
            <p:nvPr/>
          </p:nvSpPr>
          <p:spPr>
            <a:xfrm>
              <a:off x="963889" y="6357511"/>
              <a:ext cx="5641975" cy="1000760"/>
            </a:xfrm>
            <a:custGeom>
              <a:avLst/>
              <a:gdLst/>
              <a:ahLst/>
              <a:cxnLst/>
              <a:rect l="l" t="t" r="r" b="b"/>
              <a:pathLst>
                <a:path w="5641975" h="1000759">
                  <a:moveTo>
                    <a:pt x="0" y="976766"/>
                  </a:moveTo>
                  <a:lnTo>
                    <a:pt x="0" y="23823"/>
                  </a:lnTo>
                  <a:lnTo>
                    <a:pt x="0" y="20621"/>
                  </a:lnTo>
                  <a:lnTo>
                    <a:pt x="600" y="17572"/>
                  </a:lnTo>
                  <a:lnTo>
                    <a:pt x="1810" y="14589"/>
                  </a:lnTo>
                  <a:lnTo>
                    <a:pt x="3020" y="11692"/>
                  </a:lnTo>
                  <a:lnTo>
                    <a:pt x="4745" y="9081"/>
                  </a:lnTo>
                  <a:lnTo>
                    <a:pt x="6975" y="6927"/>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688"/>
                  </a:lnTo>
                  <a:lnTo>
                    <a:pt x="5634446" y="6927"/>
                  </a:lnTo>
                  <a:lnTo>
                    <a:pt x="5636675" y="9081"/>
                  </a:lnTo>
                  <a:lnTo>
                    <a:pt x="5638400" y="11692"/>
                  </a:lnTo>
                  <a:lnTo>
                    <a:pt x="5639610" y="14589"/>
                  </a:lnTo>
                  <a:lnTo>
                    <a:pt x="5640821" y="17572"/>
                  </a:lnTo>
                  <a:lnTo>
                    <a:pt x="5641421" y="20621"/>
                  </a:lnTo>
                  <a:lnTo>
                    <a:pt x="5641421" y="23823"/>
                  </a:lnTo>
                  <a:lnTo>
                    <a:pt x="5641421" y="976766"/>
                  </a:lnTo>
                  <a:lnTo>
                    <a:pt x="5641421" y="979892"/>
                  </a:lnTo>
                  <a:lnTo>
                    <a:pt x="5640821" y="982941"/>
                  </a:lnTo>
                  <a:lnTo>
                    <a:pt x="5639610" y="985847"/>
                  </a:lnTo>
                  <a:lnTo>
                    <a:pt x="5638400" y="988754"/>
                  </a:lnTo>
                  <a:lnTo>
                    <a:pt x="5626717" y="998655"/>
                  </a:lnTo>
                  <a:lnTo>
                    <a:pt x="5623792" y="999922"/>
                  </a:lnTo>
                  <a:lnTo>
                    <a:pt x="5620752" y="1000513"/>
                  </a:lnTo>
                  <a:lnTo>
                    <a:pt x="5617597" y="1000589"/>
                  </a:lnTo>
                  <a:lnTo>
                    <a:pt x="23823" y="1000589"/>
                  </a:lnTo>
                  <a:lnTo>
                    <a:pt x="20659" y="1000513"/>
                  </a:lnTo>
                  <a:lnTo>
                    <a:pt x="17629" y="999922"/>
                  </a:lnTo>
                  <a:lnTo>
                    <a:pt x="14703" y="998655"/>
                  </a:lnTo>
                  <a:lnTo>
                    <a:pt x="11787" y="997540"/>
                  </a:lnTo>
                  <a:lnTo>
                    <a:pt x="0" y="979892"/>
                  </a:lnTo>
                  <a:lnTo>
                    <a:pt x="0" y="97676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6438543"/>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4" name="object 14"/>
          <p:cNvSpPr txBox="1"/>
          <p:nvPr/>
        </p:nvSpPr>
        <p:spPr>
          <a:xfrm>
            <a:off x="946424" y="3201079"/>
            <a:ext cx="5631815" cy="4971415"/>
          </a:xfrm>
          <a:prstGeom prst="rect">
            <a:avLst/>
          </a:prstGeom>
        </p:spPr>
        <p:txBody>
          <a:bodyPr vert="horz" wrap="square" lIns="0" tIns="12065" rIns="0" bIns="0" rtlCol="0">
            <a:spAutoFit/>
          </a:bodyPr>
          <a:lstStyle/>
          <a:p>
            <a:pPr marL="12700" marR="36830">
              <a:lnSpc>
                <a:spcPct val="131600"/>
              </a:lnSpc>
              <a:spcBef>
                <a:spcPts val="95"/>
              </a:spcBef>
            </a:pPr>
            <a:r>
              <a:rPr sz="950" spc="25" dirty="0">
                <a:solidFill>
                  <a:srgbClr val="333333"/>
                </a:solidFill>
                <a:latin typeface="微软雅黑"/>
                <a:cs typeface="微软雅黑"/>
              </a:rPr>
              <a:t>是不是感觉很有意思呢，另外考虑到不想让篇幅过长，所以我们刚刚一直没有复制粘贴</a:t>
            </a:r>
            <a:r>
              <a:rPr sz="950" spc="20" dirty="0">
                <a:solidFill>
                  <a:srgbClr val="333333"/>
                </a:solidFill>
                <a:latin typeface="Trebuchet MS"/>
                <a:cs typeface="Trebuchet MS"/>
              </a:rPr>
              <a:t>/RAID</a:t>
            </a:r>
            <a:r>
              <a:rPr sz="950" spc="25" dirty="0">
                <a:solidFill>
                  <a:srgbClr val="333333"/>
                </a:solidFill>
                <a:latin typeface="微软雅黑"/>
                <a:cs typeface="微软雅黑"/>
              </a:rPr>
              <a:t>目录中文 件的信息，有兴趣的同学可以自己动手试一下，里面的文件内容非常安全，不会出现丢失的情况。如果 后面像再添加进去一块热备盘，使用</a:t>
            </a:r>
            <a:r>
              <a:rPr sz="950" dirty="0">
                <a:solidFill>
                  <a:srgbClr val="333333"/>
                </a:solidFill>
                <a:latin typeface="Trebuchet MS"/>
                <a:cs typeface="Trebuchet MS"/>
              </a:rPr>
              <a:t>-a</a:t>
            </a:r>
            <a:r>
              <a:rPr sz="950" spc="25" dirty="0">
                <a:solidFill>
                  <a:srgbClr val="333333"/>
                </a:solidFill>
                <a:latin typeface="微软雅黑"/>
                <a:cs typeface="微软雅黑"/>
              </a:rPr>
              <a:t>参数就可以啦。</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30" dirty="0">
                <a:solidFill>
                  <a:srgbClr val="777777"/>
                </a:solidFill>
                <a:latin typeface="Trebuchet MS"/>
                <a:cs typeface="Trebuchet MS"/>
              </a:rPr>
              <a:t>7.1.4</a:t>
            </a:r>
            <a:r>
              <a:rPr sz="950" b="1" spc="-35" dirty="0">
                <a:solidFill>
                  <a:srgbClr val="777777"/>
                </a:solidFill>
                <a:latin typeface="Trebuchet MS"/>
                <a:cs typeface="Trebuchet MS"/>
              </a:rPr>
              <a:t> </a:t>
            </a:r>
            <a:r>
              <a:rPr sz="950" b="1" spc="25" dirty="0">
                <a:solidFill>
                  <a:srgbClr val="777777"/>
                </a:solidFill>
                <a:latin typeface="微软雅黑"/>
                <a:cs typeface="微软雅黑"/>
              </a:rPr>
              <a:t>删除磁盘阵列</a:t>
            </a:r>
            <a:endParaRPr sz="950">
              <a:latin typeface="微软雅黑"/>
              <a:cs typeface="微软雅黑"/>
            </a:endParaRPr>
          </a:p>
          <a:p>
            <a:pPr marL="12700" marR="5080">
              <a:lnSpc>
                <a:spcPct val="131600"/>
              </a:lnSpc>
              <a:spcBef>
                <a:spcPts val="900"/>
              </a:spcBef>
            </a:pPr>
            <a:r>
              <a:rPr sz="950" spc="25" dirty="0">
                <a:solidFill>
                  <a:srgbClr val="333333"/>
                </a:solidFill>
                <a:latin typeface="微软雅黑"/>
                <a:cs typeface="微软雅黑"/>
              </a:rPr>
              <a:t>生产环境中，</a:t>
            </a:r>
            <a:r>
              <a:rPr sz="950" spc="60" dirty="0">
                <a:solidFill>
                  <a:srgbClr val="333333"/>
                </a:solidFill>
                <a:latin typeface="Trebuchet MS"/>
                <a:cs typeface="Trebuchet MS"/>
              </a:rPr>
              <a:t>RAID</a:t>
            </a:r>
            <a:r>
              <a:rPr sz="950" spc="20" dirty="0">
                <a:solidFill>
                  <a:srgbClr val="333333"/>
                </a:solidFill>
                <a:latin typeface="微软雅黑"/>
                <a:cs typeface="微软雅黑"/>
              </a:rPr>
              <a:t>磁盘阵列组部署后一般就不会轻易被停用了，但万一赶上了，还是要知道怎么样删除 </a:t>
            </a:r>
            <a:r>
              <a:rPr sz="950" spc="25" dirty="0">
                <a:solidFill>
                  <a:srgbClr val="333333"/>
                </a:solidFill>
                <a:latin typeface="微软雅黑"/>
                <a:cs typeface="微软雅黑"/>
              </a:rPr>
              <a:t>的。上面这种</a:t>
            </a:r>
            <a:r>
              <a:rPr sz="950" spc="60" dirty="0">
                <a:solidFill>
                  <a:srgbClr val="333333"/>
                </a:solidFill>
                <a:latin typeface="Trebuchet MS"/>
                <a:cs typeface="Trebuchet MS"/>
              </a:rPr>
              <a:t>RAID</a:t>
            </a:r>
            <a:r>
              <a:rPr sz="950" spc="-4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热备盘损坏的情况是比较复杂的，就以这种情形来进行讲解是再好不过的了。</a:t>
            </a:r>
            <a:endParaRPr sz="950">
              <a:latin typeface="微软雅黑"/>
              <a:cs typeface="微软雅黑"/>
            </a:endParaRPr>
          </a:p>
          <a:p>
            <a:pPr marL="12700">
              <a:lnSpc>
                <a:spcPct val="100000"/>
              </a:lnSpc>
              <a:spcBef>
                <a:spcPts val="1115"/>
              </a:spcBef>
            </a:pPr>
            <a:r>
              <a:rPr sz="950" spc="25" dirty="0">
                <a:solidFill>
                  <a:srgbClr val="333333"/>
                </a:solidFill>
                <a:latin typeface="微软雅黑"/>
                <a:cs typeface="微软雅黑"/>
              </a:rPr>
              <a:t>首先需要将所有的磁盘都设置成停用状态：</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15" dirty="0">
                <a:solidFill>
                  <a:srgbClr val="333333"/>
                </a:solidFill>
                <a:latin typeface="Lucida Console"/>
                <a:cs typeface="Lucida Console"/>
              </a:rPr>
              <a:t>[root@linuxprobe ~]# umount</a:t>
            </a:r>
            <a:r>
              <a:rPr sz="850" spc="20" dirty="0">
                <a:solidFill>
                  <a:srgbClr val="333333"/>
                </a:solidFill>
                <a:latin typeface="Lucida Console"/>
                <a:cs typeface="Lucida Console"/>
              </a:rPr>
              <a:t> </a:t>
            </a:r>
            <a:r>
              <a:rPr sz="850" spc="15" dirty="0">
                <a:solidFill>
                  <a:srgbClr val="333333"/>
                </a:solidFill>
                <a:latin typeface="Lucida Console"/>
                <a:cs typeface="Lucida Console"/>
              </a:rPr>
              <a:t>/RAID[root@linuxprobe ~]# 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/dev/md0 -f</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/dev/sdcmdadm: set</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/dev/sdc</a:t>
            </a:r>
            <a:r>
              <a:rPr sz="850" spc="20" dirty="0">
                <a:solidFill>
                  <a:srgbClr val="333333"/>
                </a:solidFill>
                <a:latin typeface="Lucida Console"/>
                <a:cs typeface="Lucida Console"/>
              </a:rPr>
              <a:t> </a:t>
            </a:r>
            <a:r>
              <a:rPr sz="850" spc="15" dirty="0">
                <a:solidFill>
                  <a:srgbClr val="333333"/>
                </a:solidFill>
                <a:latin typeface="Lucida Console"/>
                <a:cs typeface="Lucida Console"/>
              </a:rPr>
              <a:t>faulty in</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 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-f /dev/sddmdadm: set</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/dev/sdd faulty</a:t>
            </a:r>
            <a:r>
              <a:rPr sz="850" spc="20" dirty="0">
                <a:solidFill>
                  <a:srgbClr val="333333"/>
                </a:solidFill>
                <a:latin typeface="Lucida Console"/>
                <a:cs typeface="Lucida Console"/>
              </a:rPr>
              <a:t> </a:t>
            </a:r>
            <a:r>
              <a:rPr sz="850" spc="15" dirty="0">
                <a:solidFill>
                  <a:srgbClr val="333333"/>
                </a:solidFill>
                <a:latin typeface="Lucida Console"/>
                <a:cs typeface="Lucida Console"/>
              </a:rPr>
              <a:t>in /dev/md0[root@linuxprobe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 mdadm</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/dev/md0</a:t>
            </a:r>
            <a:r>
              <a:rPr sz="850" spc="10" dirty="0">
                <a:solidFill>
                  <a:srgbClr val="333333"/>
                </a:solidFill>
                <a:latin typeface="Lucida Console"/>
                <a:cs typeface="Lucida Console"/>
              </a:rPr>
              <a:t> </a:t>
            </a:r>
            <a:r>
              <a:rPr sz="850" spc="15" dirty="0">
                <a:solidFill>
                  <a:srgbClr val="333333"/>
                </a:solidFill>
                <a:latin typeface="Lucida Console"/>
                <a:cs typeface="Lucida Console"/>
              </a:rPr>
              <a:t>-f /dev/sdemdadm: set /dev/sde</a:t>
            </a:r>
            <a:r>
              <a:rPr sz="850" spc="10" dirty="0">
                <a:solidFill>
                  <a:srgbClr val="333333"/>
                </a:solidFill>
                <a:latin typeface="Lucida Console"/>
                <a:cs typeface="Lucida Console"/>
              </a:rPr>
              <a:t> </a:t>
            </a:r>
            <a:r>
              <a:rPr sz="850" spc="15" dirty="0">
                <a:solidFill>
                  <a:srgbClr val="333333"/>
                </a:solidFill>
                <a:latin typeface="Lucida Console"/>
                <a:cs typeface="Lucida Console"/>
              </a:rPr>
              <a:t>faulty in /dev/md0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然后再逐一的移除出去：</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mdadm /dev/md0</a:t>
            </a:r>
            <a:r>
              <a:rPr sz="850" spc="20" dirty="0">
                <a:solidFill>
                  <a:srgbClr val="333333"/>
                </a:solidFill>
                <a:latin typeface="Lucida Console"/>
                <a:cs typeface="Lucida Console"/>
              </a:rPr>
              <a:t> </a:t>
            </a:r>
            <a:r>
              <a:rPr sz="850" spc="15" dirty="0">
                <a:solidFill>
                  <a:srgbClr val="333333"/>
                </a:solidFill>
                <a:latin typeface="Lucida Console"/>
                <a:cs typeface="Lucida Console"/>
              </a:rPr>
              <a:t>-r /dev/sdbmdadm: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hot removed</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 from</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/dev/md0[root@linuxprobe ~]# 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/dev/md0 -r</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/dev/sdcmdadm: hot</a:t>
            </a:r>
            <a:r>
              <a:rPr sz="850" spc="20" dirty="0">
                <a:solidFill>
                  <a:srgbClr val="333333"/>
                </a:solidFill>
                <a:latin typeface="Lucida Console"/>
                <a:cs typeface="Lucida Console"/>
              </a:rPr>
              <a:t> </a:t>
            </a:r>
            <a:r>
              <a:rPr sz="850" spc="15" dirty="0">
                <a:solidFill>
                  <a:srgbClr val="333333"/>
                </a:solidFill>
                <a:latin typeface="Lucida Console"/>
                <a:cs typeface="Lucida Console"/>
              </a:rPr>
              <a:t>removed</a:t>
            </a:r>
            <a:endParaRPr sz="850">
              <a:latin typeface="Lucida Console"/>
              <a:cs typeface="Lucida Console"/>
            </a:endParaRPr>
          </a:p>
          <a:p>
            <a:pPr marL="136525" marR="180340">
              <a:lnSpc>
                <a:spcPct val="132400"/>
              </a:lnSpc>
            </a:pPr>
            <a:r>
              <a:rPr sz="850" spc="15" dirty="0">
                <a:solidFill>
                  <a:srgbClr val="333333"/>
                </a:solidFill>
                <a:latin typeface="Lucida Console"/>
                <a:cs typeface="Lucida Console"/>
              </a:rPr>
              <a:t>/dev/sdc from</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/dev/md0 -r</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/dev/sddmdadm: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hot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removed /dev/sdd from /dev/md0[root@linuxprobe ~]# mdadm /dev/md0 -r</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/dev/sdemdadm:</a:t>
            </a:r>
            <a:r>
              <a:rPr sz="850" spc="10" dirty="0">
                <a:solidFill>
                  <a:srgbClr val="333333"/>
                </a:solidFill>
                <a:latin typeface="Lucida Console"/>
                <a:cs typeface="Lucida Console"/>
              </a:rPr>
              <a:t> </a:t>
            </a:r>
            <a:r>
              <a:rPr sz="850" spc="15" dirty="0">
                <a:solidFill>
                  <a:srgbClr val="333333"/>
                </a:solidFill>
                <a:latin typeface="Lucida Console"/>
                <a:cs typeface="Lucida Console"/>
              </a:rPr>
              <a:t>hot</a:t>
            </a:r>
            <a:r>
              <a:rPr sz="850" spc="10" dirty="0">
                <a:solidFill>
                  <a:srgbClr val="333333"/>
                </a:solidFill>
                <a:latin typeface="Lucida Console"/>
                <a:cs typeface="Lucida Console"/>
              </a:rPr>
              <a:t> </a:t>
            </a:r>
            <a:r>
              <a:rPr sz="850" spc="15" dirty="0">
                <a:solidFill>
                  <a:srgbClr val="333333"/>
                </a:solidFill>
                <a:latin typeface="Lucida Console"/>
                <a:cs typeface="Lucida Console"/>
              </a:rPr>
              <a:t>removed</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/dev/sde</a:t>
            </a:r>
            <a:r>
              <a:rPr sz="850" spc="10" dirty="0">
                <a:solidFill>
                  <a:srgbClr val="333333"/>
                </a:solidFill>
                <a:latin typeface="Lucida Console"/>
                <a:cs typeface="Lucida Console"/>
              </a:rPr>
              <a:t> </a:t>
            </a:r>
            <a:r>
              <a:rPr sz="850" spc="15" dirty="0">
                <a:solidFill>
                  <a:srgbClr val="333333"/>
                </a:solidFill>
                <a:latin typeface="Lucida Console"/>
                <a:cs typeface="Lucida Console"/>
              </a:rPr>
              <a:t>from /dev/md0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4135">
              <a:lnSpc>
                <a:spcPct val="131600"/>
              </a:lnSpc>
              <a:spcBef>
                <a:spcPts val="5"/>
              </a:spcBef>
            </a:pPr>
            <a:r>
              <a:rPr sz="950" spc="25" dirty="0">
                <a:solidFill>
                  <a:srgbClr val="333333"/>
                </a:solidFill>
                <a:latin typeface="微软雅黑"/>
                <a:cs typeface="微软雅黑"/>
              </a:rPr>
              <a:t>如果着急的同学也可以用</a:t>
            </a:r>
            <a:r>
              <a:rPr sz="950" spc="40" dirty="0">
                <a:solidFill>
                  <a:srgbClr val="333333"/>
                </a:solidFill>
                <a:latin typeface="Trebuchet MS"/>
                <a:cs typeface="Trebuchet MS"/>
              </a:rPr>
              <a:t>“mdadm</a:t>
            </a:r>
            <a:r>
              <a:rPr sz="950" spc="-35" dirty="0">
                <a:solidFill>
                  <a:srgbClr val="333333"/>
                </a:solidFill>
                <a:latin typeface="Trebuchet MS"/>
                <a:cs typeface="Trebuchet MS"/>
              </a:rPr>
              <a:t> </a:t>
            </a:r>
            <a:r>
              <a:rPr sz="950" spc="10" dirty="0">
                <a:solidFill>
                  <a:srgbClr val="333333"/>
                </a:solidFill>
                <a:latin typeface="Trebuchet MS"/>
                <a:cs typeface="Trebuchet MS"/>
              </a:rPr>
              <a:t>/dev/md0</a:t>
            </a:r>
            <a:r>
              <a:rPr sz="950" spc="-35" dirty="0">
                <a:solidFill>
                  <a:srgbClr val="333333"/>
                </a:solidFill>
                <a:latin typeface="Trebuchet MS"/>
                <a:cs typeface="Trebuchet MS"/>
              </a:rPr>
              <a:t> </a:t>
            </a:r>
            <a:r>
              <a:rPr sz="950" spc="-30" dirty="0">
                <a:solidFill>
                  <a:srgbClr val="333333"/>
                </a:solidFill>
                <a:latin typeface="Trebuchet MS"/>
                <a:cs typeface="Trebuchet MS"/>
              </a:rPr>
              <a:t>-f</a:t>
            </a:r>
            <a:r>
              <a:rPr sz="950" spc="-35" dirty="0">
                <a:solidFill>
                  <a:srgbClr val="333333"/>
                </a:solidFill>
                <a:latin typeface="Trebuchet MS"/>
                <a:cs typeface="Trebuchet MS"/>
              </a:rPr>
              <a:t> </a:t>
            </a:r>
            <a:r>
              <a:rPr sz="950" spc="5" dirty="0">
                <a:solidFill>
                  <a:srgbClr val="333333"/>
                </a:solidFill>
                <a:latin typeface="Trebuchet MS"/>
                <a:cs typeface="Trebuchet MS"/>
              </a:rPr>
              <a:t>/dev/sdb</a:t>
            </a:r>
            <a:r>
              <a:rPr sz="950" spc="-35" dirty="0">
                <a:solidFill>
                  <a:srgbClr val="333333"/>
                </a:solidFill>
                <a:latin typeface="Trebuchet MS"/>
                <a:cs typeface="Trebuchet MS"/>
              </a:rPr>
              <a:t> </a:t>
            </a:r>
            <a:r>
              <a:rPr sz="950" spc="-5" dirty="0">
                <a:solidFill>
                  <a:srgbClr val="333333"/>
                </a:solidFill>
                <a:latin typeface="Trebuchet MS"/>
                <a:cs typeface="Trebuchet MS"/>
              </a:rPr>
              <a:t>-r</a:t>
            </a:r>
            <a:r>
              <a:rPr sz="950" spc="-35" dirty="0">
                <a:solidFill>
                  <a:srgbClr val="333333"/>
                </a:solidFill>
                <a:latin typeface="Trebuchet MS"/>
                <a:cs typeface="Trebuchet MS"/>
              </a:rPr>
              <a:t> </a:t>
            </a:r>
            <a:r>
              <a:rPr sz="950" spc="-15" dirty="0">
                <a:solidFill>
                  <a:srgbClr val="333333"/>
                </a:solidFill>
                <a:latin typeface="Trebuchet MS"/>
                <a:cs typeface="Trebuchet MS"/>
              </a:rPr>
              <a:t>/dev/sdb”</a:t>
            </a:r>
            <a:r>
              <a:rPr sz="950" spc="25" dirty="0">
                <a:solidFill>
                  <a:srgbClr val="333333"/>
                </a:solidFill>
                <a:latin typeface="微软雅黑"/>
                <a:cs typeface="微软雅黑"/>
              </a:rPr>
              <a:t>一条命令搞定。但由于这个命令 在早期版本的服务器中不能一起使用，因此还是保守起见一步步的操作吧。</a:t>
            </a:r>
            <a:endParaRPr sz="950">
              <a:latin typeface="微软雅黑"/>
              <a:cs typeface="微软雅黑"/>
            </a:endParaRPr>
          </a:p>
          <a:p>
            <a:pPr>
              <a:lnSpc>
                <a:spcPct val="100000"/>
              </a:lnSpc>
              <a:spcBef>
                <a:spcPts val="75"/>
              </a:spcBef>
            </a:pPr>
            <a:endParaRPr sz="600">
              <a:latin typeface="微软雅黑"/>
              <a:cs typeface="微软雅黑"/>
            </a:endParaRPr>
          </a:p>
          <a:p>
            <a:pPr marL="12700">
              <a:lnSpc>
                <a:spcPct val="100000"/>
              </a:lnSpc>
              <a:spcBef>
                <a:spcPts val="5"/>
              </a:spcBef>
            </a:pPr>
            <a:r>
              <a:rPr sz="950" spc="25" dirty="0">
                <a:solidFill>
                  <a:srgbClr val="333333"/>
                </a:solidFill>
                <a:latin typeface="微软雅黑"/>
                <a:cs typeface="微软雅黑"/>
              </a:rPr>
              <a:t>将所有的硬盘都移除后，再来看下磁盘阵列组的状态：</a:t>
            </a:r>
            <a:endParaRPr sz="950">
              <a:latin typeface="微软雅黑"/>
              <a:cs typeface="微软雅黑"/>
            </a:endParaRPr>
          </a:p>
        </p:txBody>
      </p:sp>
      <p:grpSp>
        <p:nvGrpSpPr>
          <p:cNvPr id="15" name="object 15"/>
          <p:cNvGrpSpPr/>
          <p:nvPr/>
        </p:nvGrpSpPr>
        <p:grpSpPr>
          <a:xfrm>
            <a:off x="959124" y="8325337"/>
            <a:ext cx="5651500" cy="1868170"/>
            <a:chOff x="959124" y="8325337"/>
            <a:chExt cx="5651500" cy="1868170"/>
          </a:xfrm>
        </p:grpSpPr>
        <p:sp>
          <p:nvSpPr>
            <p:cNvPr id="16" name="object 16"/>
            <p:cNvSpPr/>
            <p:nvPr/>
          </p:nvSpPr>
          <p:spPr>
            <a:xfrm>
              <a:off x="963889" y="8330102"/>
              <a:ext cx="5641975" cy="1858645"/>
            </a:xfrm>
            <a:custGeom>
              <a:avLst/>
              <a:gdLst/>
              <a:ahLst/>
              <a:cxnLst/>
              <a:rect l="l" t="t" r="r" b="b"/>
              <a:pathLst>
                <a:path w="5641975" h="1858645">
                  <a:moveTo>
                    <a:pt x="5620752" y="1858162"/>
                  </a:moveTo>
                  <a:lnTo>
                    <a:pt x="20659" y="1858162"/>
                  </a:lnTo>
                  <a:lnTo>
                    <a:pt x="17629" y="1857495"/>
                  </a:lnTo>
                  <a:lnTo>
                    <a:pt x="0" y="1837540"/>
                  </a:lnTo>
                  <a:lnTo>
                    <a:pt x="0" y="1834414"/>
                  </a:lnTo>
                  <a:lnTo>
                    <a:pt x="0" y="20621"/>
                  </a:lnTo>
                  <a:lnTo>
                    <a:pt x="20659" y="0"/>
                  </a:lnTo>
                  <a:lnTo>
                    <a:pt x="5620752" y="0"/>
                  </a:lnTo>
                  <a:lnTo>
                    <a:pt x="5641421" y="20621"/>
                  </a:lnTo>
                  <a:lnTo>
                    <a:pt x="5641421" y="1837540"/>
                  </a:lnTo>
                  <a:lnTo>
                    <a:pt x="5623792" y="1857495"/>
                  </a:lnTo>
                  <a:lnTo>
                    <a:pt x="5620752" y="1858162"/>
                  </a:lnTo>
                  <a:close/>
                </a:path>
              </a:pathLst>
            </a:custGeom>
            <a:solidFill>
              <a:srgbClr val="F8F8F8"/>
            </a:solidFill>
          </p:spPr>
          <p:txBody>
            <a:bodyPr wrap="square" lIns="0" tIns="0" rIns="0" bIns="0" rtlCol="0"/>
            <a:lstStyle/>
            <a:p>
              <a:endParaRPr/>
            </a:p>
          </p:txBody>
        </p:sp>
        <p:sp>
          <p:nvSpPr>
            <p:cNvPr id="17" name="object 17"/>
            <p:cNvSpPr/>
            <p:nvPr/>
          </p:nvSpPr>
          <p:spPr>
            <a:xfrm>
              <a:off x="963889" y="8330102"/>
              <a:ext cx="5641975" cy="1858645"/>
            </a:xfrm>
            <a:custGeom>
              <a:avLst/>
              <a:gdLst/>
              <a:ahLst/>
              <a:cxnLst/>
              <a:rect l="l" t="t" r="r" b="b"/>
              <a:pathLst>
                <a:path w="5641975" h="1858645">
                  <a:moveTo>
                    <a:pt x="0" y="1834414"/>
                  </a:moveTo>
                  <a:lnTo>
                    <a:pt x="0" y="23823"/>
                  </a:lnTo>
                  <a:lnTo>
                    <a:pt x="0" y="20621"/>
                  </a:lnTo>
                  <a:lnTo>
                    <a:pt x="600" y="17572"/>
                  </a:lnTo>
                  <a:lnTo>
                    <a:pt x="1810" y="14665"/>
                  </a:lnTo>
                  <a:lnTo>
                    <a:pt x="3020" y="11759"/>
                  </a:lnTo>
                  <a:lnTo>
                    <a:pt x="4745" y="9157"/>
                  </a:lnTo>
                  <a:lnTo>
                    <a:pt x="6975" y="6927"/>
                  </a:lnTo>
                  <a:lnTo>
                    <a:pt x="9214" y="4688"/>
                  </a:lnTo>
                  <a:lnTo>
                    <a:pt x="11787" y="2982"/>
                  </a:lnTo>
                  <a:lnTo>
                    <a:pt x="14703" y="1715"/>
                  </a:lnTo>
                  <a:lnTo>
                    <a:pt x="17629" y="600"/>
                  </a:lnTo>
                  <a:lnTo>
                    <a:pt x="20659" y="0"/>
                  </a:lnTo>
                  <a:lnTo>
                    <a:pt x="23823" y="0"/>
                  </a:lnTo>
                  <a:lnTo>
                    <a:pt x="5617597" y="0"/>
                  </a:lnTo>
                  <a:lnTo>
                    <a:pt x="5620752" y="0"/>
                  </a:lnTo>
                  <a:lnTo>
                    <a:pt x="5623792" y="600"/>
                  </a:lnTo>
                  <a:lnTo>
                    <a:pt x="5639610" y="14665"/>
                  </a:lnTo>
                  <a:lnTo>
                    <a:pt x="5640821" y="17572"/>
                  </a:lnTo>
                  <a:lnTo>
                    <a:pt x="5641421" y="20621"/>
                  </a:lnTo>
                  <a:lnTo>
                    <a:pt x="5641421" y="23823"/>
                  </a:lnTo>
                  <a:lnTo>
                    <a:pt x="5641421" y="1834414"/>
                  </a:lnTo>
                  <a:lnTo>
                    <a:pt x="5641421" y="1837540"/>
                  </a:lnTo>
                  <a:lnTo>
                    <a:pt x="5640821" y="1840523"/>
                  </a:lnTo>
                  <a:lnTo>
                    <a:pt x="5639610" y="1843420"/>
                  </a:lnTo>
                  <a:lnTo>
                    <a:pt x="5638400" y="1846326"/>
                  </a:lnTo>
                  <a:lnTo>
                    <a:pt x="5617597" y="1858238"/>
                  </a:lnTo>
                  <a:lnTo>
                    <a:pt x="23823" y="1858238"/>
                  </a:lnTo>
                  <a:lnTo>
                    <a:pt x="1810" y="1843420"/>
                  </a:lnTo>
                  <a:lnTo>
                    <a:pt x="600" y="1840523"/>
                  </a:lnTo>
                  <a:lnTo>
                    <a:pt x="0" y="1837540"/>
                  </a:lnTo>
                  <a:lnTo>
                    <a:pt x="0" y="1834414"/>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8411135"/>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sp>
        <p:nvSpPr>
          <p:cNvPr id="19" name="object 19"/>
          <p:cNvSpPr txBox="1"/>
          <p:nvPr/>
        </p:nvSpPr>
        <p:spPr>
          <a:xfrm>
            <a:off x="1070306" y="406477"/>
            <a:ext cx="533273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[root@linuxprobe ~]# 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/dev/md0 -f</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/dev/sdbmdadm: set /dev/sdb</a:t>
            </a:r>
            <a:r>
              <a:rPr sz="850" spc="20" dirty="0">
                <a:solidFill>
                  <a:srgbClr val="333333"/>
                </a:solidFill>
                <a:latin typeface="Lucida Console"/>
                <a:cs typeface="Lucida Console"/>
              </a:rPr>
              <a:t> </a:t>
            </a:r>
            <a:r>
              <a:rPr sz="850" spc="15" dirty="0">
                <a:solidFill>
                  <a:srgbClr val="333333"/>
                </a:solidFill>
                <a:latin typeface="Lucida Console"/>
                <a:cs typeface="Lucida Console"/>
              </a:rPr>
              <a:t>faulty in</a:t>
            </a:r>
            <a:endParaRPr sz="850">
              <a:latin typeface="Lucida Console"/>
              <a:cs typeface="Lucida Console"/>
            </a:endParaRPr>
          </a:p>
          <a:p>
            <a:pPr marL="12700">
              <a:lnSpc>
                <a:spcPct val="100000"/>
              </a:lnSpc>
              <a:spcBef>
                <a:spcPts val="330"/>
              </a:spcBef>
              <a:tabLst>
                <a:tab pos="4445635" algn="l"/>
              </a:tabLst>
            </a:pPr>
            <a:r>
              <a:rPr sz="850" spc="15" dirty="0">
                <a:solidFill>
                  <a:srgbClr val="333333"/>
                </a:solidFill>
                <a:latin typeface="Lucida Console"/>
                <a:cs typeface="Lucida Console"/>
              </a:rPr>
              <a:t>/dev/md0[root@linuxprobe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35" dirty="0">
                <a:solidFill>
                  <a:srgbClr val="333333"/>
                </a:solidFill>
                <a:latin typeface="Lucida Console"/>
                <a:cs typeface="Lucida Console"/>
              </a:rPr>
              <a:t> </a:t>
            </a:r>
            <a:r>
              <a:rPr sz="850" spc="15" dirty="0">
                <a:solidFill>
                  <a:srgbClr val="333333"/>
                </a:solidFill>
                <a:latin typeface="Lucida Console"/>
                <a:cs typeface="Lucida Console"/>
              </a:rPr>
              <a:t>-D</a:t>
            </a:r>
            <a:r>
              <a:rPr sz="850" spc="35" dirty="0">
                <a:solidFill>
                  <a:srgbClr val="333333"/>
                </a:solidFill>
                <a:latin typeface="Lucida Console"/>
                <a:cs typeface="Lucida Console"/>
              </a:rPr>
              <a:t> </a:t>
            </a:r>
            <a:r>
              <a:rPr sz="850" spc="15" dirty="0">
                <a:solidFill>
                  <a:srgbClr val="333333"/>
                </a:solidFill>
                <a:latin typeface="Lucida Console"/>
                <a:cs typeface="Lucida Console"/>
              </a:rPr>
              <a:t>/dev/md0/dev/md0:	Version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1.2</a:t>
            </a:r>
            <a:endParaRPr sz="850">
              <a:latin typeface="Lucida Console"/>
              <a:cs typeface="Lucida Console"/>
            </a:endParaRPr>
          </a:p>
        </p:txBody>
      </p:sp>
      <p:sp>
        <p:nvSpPr>
          <p:cNvPr id="52" name="object 52"/>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70</a:t>
            </a:fld>
            <a:endParaRPr spc="-5" dirty="0"/>
          </a:p>
        </p:txBody>
      </p:sp>
      <p:sp>
        <p:nvSpPr>
          <p:cNvPr id="20" name="object 20"/>
          <p:cNvSpPr txBox="1"/>
          <p:nvPr/>
        </p:nvSpPr>
        <p:spPr>
          <a:xfrm>
            <a:off x="1070306" y="749515"/>
            <a:ext cx="5466715" cy="711835"/>
          </a:xfrm>
          <a:prstGeom prst="rect">
            <a:avLst/>
          </a:prstGeom>
        </p:spPr>
        <p:txBody>
          <a:bodyPr vert="horz" wrap="square" lIns="0" tIns="12065" rIns="0" bIns="0" rtlCol="0">
            <a:spAutoFit/>
          </a:bodyPr>
          <a:lstStyle/>
          <a:p>
            <a:pPr marL="12700" marR="5080" indent="133985">
              <a:lnSpc>
                <a:spcPct val="132400"/>
              </a:lnSpc>
              <a:spcBef>
                <a:spcPts val="95"/>
              </a:spcBef>
              <a:tabLst>
                <a:tab pos="2766695" algn="l"/>
                <a:tab pos="3371215" algn="l"/>
                <a:tab pos="5117465" algn="l"/>
              </a:tabLst>
            </a:pPr>
            <a:r>
              <a:rPr sz="850" spc="15" dirty="0">
                <a:solidFill>
                  <a:srgbClr val="333333"/>
                </a:solidFill>
                <a:latin typeface="Lucida Console"/>
                <a:cs typeface="Lucida Console"/>
              </a:rPr>
              <a:t>Creation Time : Thu Jan 14 06:12:32 2021</a:t>
            </a:r>
            <a:r>
              <a:rPr sz="850" dirty="0">
                <a:solidFill>
                  <a:srgbClr val="333333"/>
                </a:solidFill>
                <a:latin typeface="Lucida Console"/>
                <a:cs typeface="Lucida Console"/>
              </a:rPr>
              <a:t>	</a:t>
            </a:r>
            <a:r>
              <a:rPr sz="850" spc="15" dirty="0">
                <a:solidFill>
                  <a:srgbClr val="333333"/>
                </a:solidFill>
                <a:latin typeface="Lucida Console"/>
                <a:cs typeface="Lucida Console"/>
              </a:rPr>
              <a:t>Raid Level : raid5</a:t>
            </a:r>
            <a:r>
              <a:rPr sz="850" dirty="0">
                <a:solidFill>
                  <a:srgbClr val="333333"/>
                </a:solidFill>
                <a:latin typeface="Lucida Console"/>
                <a:cs typeface="Lucida Console"/>
              </a:rPr>
              <a:t>	</a:t>
            </a:r>
            <a:r>
              <a:rPr sz="850" spc="15" dirty="0">
                <a:solidFill>
                  <a:srgbClr val="333333"/>
                </a:solidFill>
                <a:latin typeface="Lucida Console"/>
                <a:cs typeface="Lucida Console"/>
              </a:rPr>
              <a:t>Array  Size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41908224</a:t>
            </a:r>
            <a:r>
              <a:rPr sz="850" spc="20" dirty="0">
                <a:solidFill>
                  <a:srgbClr val="333333"/>
                </a:solidFill>
                <a:latin typeface="Lucida Console"/>
                <a:cs typeface="Lucida Console"/>
              </a:rPr>
              <a:t> </a:t>
            </a:r>
            <a:r>
              <a:rPr sz="850" spc="15" dirty="0">
                <a:solidFill>
                  <a:srgbClr val="333333"/>
                </a:solidFill>
                <a:latin typeface="Lucida Console"/>
                <a:cs typeface="Lucida Console"/>
              </a:rPr>
              <a:t>(39.97</a:t>
            </a:r>
            <a:r>
              <a:rPr sz="850" spc="25" dirty="0">
                <a:solidFill>
                  <a:srgbClr val="333333"/>
                </a:solidFill>
                <a:latin typeface="Lucida Console"/>
                <a:cs typeface="Lucida Console"/>
              </a:rPr>
              <a:t> </a:t>
            </a:r>
            <a:r>
              <a:rPr sz="850" spc="15" dirty="0">
                <a:solidFill>
                  <a:srgbClr val="333333"/>
                </a:solidFill>
                <a:latin typeface="Lucida Console"/>
                <a:cs typeface="Lucida Console"/>
              </a:rPr>
              <a:t>GiB</a:t>
            </a:r>
            <a:r>
              <a:rPr sz="850" spc="20" dirty="0">
                <a:solidFill>
                  <a:srgbClr val="333333"/>
                </a:solidFill>
                <a:latin typeface="Lucida Console"/>
                <a:cs typeface="Lucida Console"/>
              </a:rPr>
              <a:t> </a:t>
            </a:r>
            <a:r>
              <a:rPr sz="850" spc="15" dirty="0">
                <a:solidFill>
                  <a:srgbClr val="333333"/>
                </a:solidFill>
                <a:latin typeface="Lucida Console"/>
                <a:cs typeface="Lucida Console"/>
              </a:rPr>
              <a:t>42.91</a:t>
            </a:r>
            <a:r>
              <a:rPr sz="850" spc="25" dirty="0">
                <a:solidFill>
                  <a:srgbClr val="333333"/>
                </a:solidFill>
                <a:latin typeface="Lucida Console"/>
                <a:cs typeface="Lucida Console"/>
              </a:rPr>
              <a:t> </a:t>
            </a:r>
            <a:r>
              <a:rPr sz="850" spc="15" dirty="0">
                <a:solidFill>
                  <a:srgbClr val="333333"/>
                </a:solidFill>
                <a:latin typeface="Lucida Console"/>
                <a:cs typeface="Lucida Console"/>
              </a:rPr>
              <a:t>GB)	Used</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a:t>
            </a:r>
            <a:r>
              <a:rPr sz="850" spc="10" dirty="0">
                <a:solidFill>
                  <a:srgbClr val="333333"/>
                </a:solidFill>
                <a:latin typeface="Lucida Console"/>
                <a:cs typeface="Lucida Console"/>
              </a:rPr>
              <a:t> </a:t>
            </a:r>
            <a:r>
              <a:rPr sz="850" spc="15" dirty="0">
                <a:solidFill>
                  <a:srgbClr val="333333"/>
                </a:solidFill>
                <a:latin typeface="Lucida Console"/>
                <a:cs typeface="Lucida Console"/>
              </a:rPr>
              <a:t>Size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20954112 (19.98</a:t>
            </a:r>
            <a:r>
              <a:rPr sz="850" spc="10" dirty="0">
                <a:solidFill>
                  <a:srgbClr val="333333"/>
                </a:solidFill>
                <a:latin typeface="Lucida Console"/>
                <a:cs typeface="Lucida Console"/>
              </a:rPr>
              <a:t> </a:t>
            </a:r>
            <a:r>
              <a:rPr sz="850" spc="15" dirty="0">
                <a:solidFill>
                  <a:srgbClr val="333333"/>
                </a:solidFill>
                <a:latin typeface="Lucida Console"/>
                <a:cs typeface="Lucida Console"/>
              </a:rPr>
              <a:t>GiB</a:t>
            </a:r>
            <a:endParaRPr sz="850">
              <a:latin typeface="Lucida Console"/>
              <a:cs typeface="Lucida Console"/>
            </a:endParaRPr>
          </a:p>
          <a:p>
            <a:pPr marL="12700" marR="542290">
              <a:lnSpc>
                <a:spcPct val="132400"/>
              </a:lnSpc>
              <a:tabLst>
                <a:tab pos="1019810" algn="l"/>
                <a:tab pos="2094864" algn="l"/>
                <a:tab pos="2430780" algn="l"/>
                <a:tab pos="4043045" algn="l"/>
              </a:tabLst>
            </a:pPr>
            <a:r>
              <a:rPr sz="850" spc="15" dirty="0">
                <a:solidFill>
                  <a:srgbClr val="333333"/>
                </a:solidFill>
                <a:latin typeface="Lucida Console"/>
                <a:cs typeface="Lucida Console"/>
              </a:rPr>
              <a:t>21.46</a:t>
            </a:r>
            <a:r>
              <a:rPr sz="850" spc="20" dirty="0">
                <a:solidFill>
                  <a:srgbClr val="333333"/>
                </a:solidFill>
                <a:latin typeface="Lucida Console"/>
                <a:cs typeface="Lucida Console"/>
              </a:rPr>
              <a:t> </a:t>
            </a:r>
            <a:r>
              <a:rPr sz="850" spc="15" dirty="0">
                <a:solidFill>
                  <a:srgbClr val="333333"/>
                </a:solidFill>
                <a:latin typeface="Lucida Console"/>
                <a:cs typeface="Lucida Console"/>
              </a:rPr>
              <a:t>GB)	Raid</a:t>
            </a:r>
            <a:r>
              <a:rPr sz="850" spc="25"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3	Total</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4	Persistence</a:t>
            </a:r>
            <a:r>
              <a:rPr sz="850" spc="-65"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Superblock</a:t>
            </a:r>
            <a:r>
              <a:rPr sz="850" spc="30" dirty="0">
                <a:solidFill>
                  <a:srgbClr val="333333"/>
                </a:solidFill>
                <a:latin typeface="Lucida Console"/>
                <a:cs typeface="Lucida Console"/>
              </a:rPr>
              <a:t> </a:t>
            </a:r>
            <a:r>
              <a:rPr sz="850" spc="15" dirty="0">
                <a:solidFill>
                  <a:srgbClr val="333333"/>
                </a:solidFill>
                <a:latin typeface="Lucida Console"/>
                <a:cs typeface="Lucida Console"/>
              </a:rPr>
              <a:t>is</a:t>
            </a:r>
            <a:r>
              <a:rPr sz="850" spc="35" dirty="0">
                <a:solidFill>
                  <a:srgbClr val="333333"/>
                </a:solidFill>
                <a:latin typeface="Lucida Console"/>
                <a:cs typeface="Lucida Console"/>
              </a:rPr>
              <a:t> </a:t>
            </a:r>
            <a:r>
              <a:rPr sz="850" spc="15" dirty="0">
                <a:solidFill>
                  <a:srgbClr val="333333"/>
                </a:solidFill>
                <a:latin typeface="Lucida Console"/>
                <a:cs typeface="Lucida Console"/>
              </a:rPr>
              <a:t>persistent	Update Time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Thu</a:t>
            </a:r>
            <a:r>
              <a:rPr sz="850" spc="10" dirty="0">
                <a:solidFill>
                  <a:srgbClr val="333333"/>
                </a:solidFill>
                <a:latin typeface="Lucida Console"/>
                <a:cs typeface="Lucida Console"/>
              </a:rPr>
              <a:t> </a:t>
            </a:r>
            <a:r>
              <a:rPr sz="850" spc="15" dirty="0">
                <a:solidFill>
                  <a:srgbClr val="333333"/>
                </a:solidFill>
                <a:latin typeface="Lucida Console"/>
                <a:cs typeface="Lucida Console"/>
              </a:rPr>
              <a:t>Jan</a:t>
            </a:r>
            <a:r>
              <a:rPr sz="850" spc="10" dirty="0">
                <a:solidFill>
                  <a:srgbClr val="333333"/>
                </a:solidFill>
                <a:latin typeface="Lucida Console"/>
                <a:cs typeface="Lucida Console"/>
              </a:rPr>
              <a:t> </a:t>
            </a:r>
            <a:r>
              <a:rPr sz="850" spc="15" dirty="0">
                <a:solidFill>
                  <a:srgbClr val="333333"/>
                </a:solidFill>
                <a:latin typeface="Lucida Console"/>
                <a:cs typeface="Lucida Console"/>
              </a:rPr>
              <a:t>14 06:24:38</a:t>
            </a:r>
            <a:r>
              <a:rPr sz="850" spc="10" dirty="0">
                <a:solidFill>
                  <a:srgbClr val="333333"/>
                </a:solidFill>
                <a:latin typeface="Lucida Console"/>
                <a:cs typeface="Lucida Console"/>
              </a:rPr>
              <a:t> </a:t>
            </a:r>
            <a:r>
              <a:rPr sz="850" spc="15" dirty="0">
                <a:solidFill>
                  <a:srgbClr val="333333"/>
                </a:solidFill>
                <a:latin typeface="Lucida Console"/>
                <a:cs typeface="Lucida Console"/>
              </a:rPr>
              <a:t>2021</a:t>
            </a:r>
            <a:endParaRPr sz="850">
              <a:latin typeface="Lucida Console"/>
              <a:cs typeface="Lucida Console"/>
            </a:endParaRPr>
          </a:p>
        </p:txBody>
      </p:sp>
      <p:sp>
        <p:nvSpPr>
          <p:cNvPr id="21" name="object 21"/>
          <p:cNvSpPr txBox="1"/>
          <p:nvPr/>
        </p:nvSpPr>
        <p:spPr>
          <a:xfrm>
            <a:off x="1070306" y="1473323"/>
            <a:ext cx="3921760" cy="159385"/>
          </a:xfrm>
          <a:prstGeom prst="rect">
            <a:avLst/>
          </a:prstGeom>
        </p:spPr>
        <p:txBody>
          <a:bodyPr vert="horz" wrap="square" lIns="0" tIns="15875" rIns="0" bIns="0" rtlCol="0">
            <a:spAutoFit/>
          </a:bodyPr>
          <a:lstStyle/>
          <a:p>
            <a:pPr marL="12700">
              <a:lnSpc>
                <a:spcPct val="100000"/>
              </a:lnSpc>
              <a:spcBef>
                <a:spcPts val="125"/>
              </a:spcBef>
              <a:tabLst>
                <a:tab pos="1221740" algn="l"/>
                <a:tab pos="2632075" algn="l"/>
              </a:tabLst>
            </a:pPr>
            <a:r>
              <a:rPr sz="850" spc="15" dirty="0">
                <a:solidFill>
                  <a:srgbClr val="333333"/>
                </a:solidFill>
                <a:latin typeface="Lucida Console"/>
                <a:cs typeface="Lucida Console"/>
              </a:rPr>
              <a:t>State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clean	Active</a:t>
            </a:r>
            <a:r>
              <a:rPr sz="850" spc="25"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3	Working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3</a:t>
            </a:r>
            <a:endParaRPr sz="850">
              <a:latin typeface="Lucida Console"/>
              <a:cs typeface="Lucida Console"/>
            </a:endParaRPr>
          </a:p>
        </p:txBody>
      </p:sp>
      <p:sp>
        <p:nvSpPr>
          <p:cNvPr id="22" name="object 22"/>
          <p:cNvSpPr txBox="1"/>
          <p:nvPr/>
        </p:nvSpPr>
        <p:spPr>
          <a:xfrm>
            <a:off x="5235176" y="1435589"/>
            <a:ext cx="1235075" cy="368935"/>
          </a:xfrm>
          <a:prstGeom prst="rect">
            <a:avLst/>
          </a:prstGeom>
        </p:spPr>
        <p:txBody>
          <a:bodyPr vert="horz" wrap="square" lIns="0" tIns="12065" rIns="0" bIns="0" rtlCol="0">
            <a:spAutoFit/>
          </a:bodyPr>
          <a:lstStyle/>
          <a:p>
            <a:pPr marL="146685" marR="5080" indent="-134620">
              <a:lnSpc>
                <a:spcPct val="132400"/>
              </a:lnSpc>
              <a:spcBef>
                <a:spcPts val="95"/>
              </a:spcBef>
            </a:pPr>
            <a:r>
              <a:rPr sz="850" spc="15" dirty="0">
                <a:solidFill>
                  <a:srgbClr val="333333"/>
                </a:solidFill>
                <a:latin typeface="Lucida Console"/>
                <a:cs typeface="Lucida Console"/>
              </a:rPr>
              <a:t>Failed</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1 </a:t>
            </a:r>
            <a:r>
              <a:rPr sz="850" spc="-495" dirty="0">
                <a:solidFill>
                  <a:srgbClr val="333333"/>
                </a:solidFill>
                <a:latin typeface="Lucida Console"/>
                <a:cs typeface="Lucida Console"/>
              </a:rPr>
              <a:t> </a:t>
            </a:r>
            <a:r>
              <a:rPr sz="850" spc="15" dirty="0">
                <a:solidFill>
                  <a:srgbClr val="333333"/>
                </a:solidFill>
                <a:latin typeface="Lucida Console"/>
                <a:cs typeface="Lucida Console"/>
              </a:rPr>
              <a:t>Chunk</a:t>
            </a:r>
            <a:r>
              <a:rPr sz="850" dirty="0">
                <a:solidFill>
                  <a:srgbClr val="333333"/>
                </a:solidFill>
                <a:latin typeface="Lucida Console"/>
                <a:cs typeface="Lucida Console"/>
              </a:rPr>
              <a:t> </a:t>
            </a:r>
            <a:r>
              <a:rPr sz="850" spc="15" dirty="0">
                <a:solidFill>
                  <a:srgbClr val="333333"/>
                </a:solidFill>
                <a:latin typeface="Lucida Console"/>
                <a:cs typeface="Lucida Console"/>
              </a:rPr>
              <a:t>Size</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3" name="object 23"/>
          <p:cNvSpPr txBox="1"/>
          <p:nvPr/>
        </p:nvSpPr>
        <p:spPr>
          <a:xfrm>
            <a:off x="1070306" y="1607109"/>
            <a:ext cx="3787775" cy="368935"/>
          </a:xfrm>
          <a:prstGeom prst="rect">
            <a:avLst/>
          </a:prstGeom>
        </p:spPr>
        <p:txBody>
          <a:bodyPr vert="horz" wrap="square" lIns="0" tIns="12065" rIns="0" bIns="0" rtlCol="0">
            <a:spAutoFit/>
          </a:bodyPr>
          <a:lstStyle/>
          <a:p>
            <a:pPr marL="12700" marR="5080" indent="268605">
              <a:lnSpc>
                <a:spcPct val="132400"/>
              </a:lnSpc>
              <a:spcBef>
                <a:spcPts val="95"/>
              </a:spcBef>
              <a:tabLst>
                <a:tab pos="2228850" algn="l"/>
              </a:tabLst>
            </a:pPr>
            <a:r>
              <a:rPr sz="850" spc="15" dirty="0">
                <a:solidFill>
                  <a:srgbClr val="333333"/>
                </a:solidFill>
                <a:latin typeface="Lucida Console"/>
                <a:cs typeface="Lucida Console"/>
              </a:rPr>
              <a:t>Spare</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0	Layout</a:t>
            </a:r>
            <a:r>
              <a:rPr sz="850" spc="-15"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15" dirty="0">
                <a:solidFill>
                  <a:srgbClr val="333333"/>
                </a:solidFill>
                <a:latin typeface="Lucida Console"/>
                <a:cs typeface="Lucida Console"/>
              </a:rPr>
              <a:t>left-symmetric </a:t>
            </a:r>
            <a:r>
              <a:rPr sz="850" spc="-495" dirty="0">
                <a:solidFill>
                  <a:srgbClr val="333333"/>
                </a:solidFill>
                <a:latin typeface="Lucida Console"/>
                <a:cs typeface="Lucida Console"/>
              </a:rPr>
              <a:t> </a:t>
            </a:r>
            <a:r>
              <a:rPr sz="850" spc="15" dirty="0">
                <a:solidFill>
                  <a:srgbClr val="333333"/>
                </a:solidFill>
                <a:latin typeface="Lucida Console"/>
                <a:cs typeface="Lucida Console"/>
              </a:rPr>
              <a:t>512KConsistency</a:t>
            </a:r>
            <a:r>
              <a:rPr sz="850" spc="10" dirty="0">
                <a:solidFill>
                  <a:srgbClr val="333333"/>
                </a:solidFill>
                <a:latin typeface="Lucida Console"/>
                <a:cs typeface="Lucida Console"/>
              </a:rPr>
              <a:t> </a:t>
            </a:r>
            <a:r>
              <a:rPr sz="850" spc="15" dirty="0">
                <a:solidFill>
                  <a:srgbClr val="333333"/>
                </a:solidFill>
                <a:latin typeface="Lucida Console"/>
                <a:cs typeface="Lucida Console"/>
              </a:rPr>
              <a:t>Policy :</a:t>
            </a:r>
            <a:r>
              <a:rPr sz="850" spc="10" dirty="0">
                <a:solidFill>
                  <a:srgbClr val="333333"/>
                </a:solidFill>
                <a:latin typeface="Lucida Console"/>
                <a:cs typeface="Lucida Console"/>
              </a:rPr>
              <a:t> </a:t>
            </a:r>
            <a:r>
              <a:rPr sz="850" spc="15" dirty="0">
                <a:solidFill>
                  <a:srgbClr val="333333"/>
                </a:solidFill>
                <a:latin typeface="Lucida Console"/>
                <a:cs typeface="Lucida Console"/>
              </a:rPr>
              <a:t>resync</a:t>
            </a:r>
            <a:endParaRPr sz="850">
              <a:latin typeface="Lucida Console"/>
              <a:cs typeface="Lucida Console"/>
            </a:endParaRPr>
          </a:p>
        </p:txBody>
      </p:sp>
      <p:sp>
        <p:nvSpPr>
          <p:cNvPr id="24" name="object 24"/>
          <p:cNvSpPr txBox="1"/>
          <p:nvPr/>
        </p:nvSpPr>
        <p:spPr>
          <a:xfrm>
            <a:off x="4093195" y="1816361"/>
            <a:ext cx="2040889"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Name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localhost.localdomain:0</a:t>
            </a:r>
            <a:endParaRPr sz="850">
              <a:latin typeface="Lucida Console"/>
              <a:cs typeface="Lucida Console"/>
            </a:endParaRPr>
          </a:p>
        </p:txBody>
      </p:sp>
      <p:graphicFrame>
        <p:nvGraphicFramePr>
          <p:cNvPr id="25" name="object 25"/>
          <p:cNvGraphicFramePr>
            <a:graphicFrameLocks noGrp="1"/>
          </p:cNvGraphicFramePr>
          <p:nvPr/>
        </p:nvGraphicFramePr>
        <p:xfrm>
          <a:off x="1051256" y="2024096"/>
          <a:ext cx="5168899" cy="281940"/>
        </p:xfrm>
        <a:graphic>
          <a:graphicData uri="http://schemas.openxmlformats.org/drawingml/2006/table">
            <a:tbl>
              <a:tblPr firstRow="1" bandRow="1">
                <a:tableStyleId>{2D5ABB26-0587-4C30-8999-92F81FD0307C}</a:tableStyleId>
              </a:tblPr>
              <a:tblGrid>
                <a:gridCol w="2853055">
                  <a:extLst>
                    <a:ext uri="{9D8B030D-6E8A-4147-A177-3AD203B41FA5}">
                      <a16:colId xmlns:a16="http://schemas.microsoft.com/office/drawing/2014/main" val="20000"/>
                    </a:ext>
                  </a:extLst>
                </a:gridCol>
                <a:gridCol w="906780">
                  <a:extLst>
                    <a:ext uri="{9D8B030D-6E8A-4147-A177-3AD203B41FA5}">
                      <a16:colId xmlns:a16="http://schemas.microsoft.com/office/drawing/2014/main" val="20001"/>
                    </a:ext>
                  </a:extLst>
                </a:gridCol>
                <a:gridCol w="302260">
                  <a:extLst>
                    <a:ext uri="{9D8B030D-6E8A-4147-A177-3AD203B41FA5}">
                      <a16:colId xmlns:a16="http://schemas.microsoft.com/office/drawing/2014/main" val="20002"/>
                    </a:ext>
                  </a:extLst>
                </a:gridCol>
                <a:gridCol w="638175">
                  <a:extLst>
                    <a:ext uri="{9D8B030D-6E8A-4147-A177-3AD203B41FA5}">
                      <a16:colId xmlns:a16="http://schemas.microsoft.com/office/drawing/2014/main" val="20003"/>
                    </a:ext>
                  </a:extLst>
                </a:gridCol>
                <a:gridCol w="468629">
                  <a:extLst>
                    <a:ext uri="{9D8B030D-6E8A-4147-A177-3AD203B41FA5}">
                      <a16:colId xmlns:a16="http://schemas.microsoft.com/office/drawing/2014/main" val="20004"/>
                    </a:ext>
                  </a:extLst>
                </a:gridCol>
              </a:tblGrid>
              <a:tr h="140970">
                <a:tc>
                  <a:txBody>
                    <a:bodyPr/>
                    <a:lstStyle/>
                    <a:p>
                      <a:pPr marL="31750">
                        <a:lnSpc>
                          <a:spcPts val="865"/>
                        </a:lnSpc>
                      </a:pPr>
                      <a:r>
                        <a:rPr sz="850" spc="15" dirty="0">
                          <a:solidFill>
                            <a:srgbClr val="333333"/>
                          </a:solidFill>
                          <a:latin typeface="Lucida Console"/>
                          <a:cs typeface="Lucida Console"/>
                        </a:rPr>
                        <a:t>(local</a:t>
                      </a:r>
                      <a:r>
                        <a:rPr sz="850" dirty="0">
                          <a:solidFill>
                            <a:srgbClr val="333333"/>
                          </a:solidFill>
                          <a:latin typeface="Lucida Console"/>
                          <a:cs typeface="Lucida Console"/>
                        </a:rPr>
                        <a:t> </a:t>
                      </a:r>
                      <a:r>
                        <a:rPr sz="850" spc="15" dirty="0">
                          <a:solidFill>
                            <a:srgbClr val="333333"/>
                          </a:solidFill>
                          <a:latin typeface="Lucida Console"/>
                          <a:cs typeface="Lucida Console"/>
                        </a:rPr>
                        <a:t>to</a:t>
                      </a:r>
                      <a:r>
                        <a:rPr sz="850" spc="5" dirty="0">
                          <a:solidFill>
                            <a:srgbClr val="333333"/>
                          </a:solidFill>
                          <a:latin typeface="Lucida Console"/>
                          <a:cs typeface="Lucida Console"/>
                        </a:rPr>
                        <a:t> </a:t>
                      </a:r>
                      <a:r>
                        <a:rPr sz="850" spc="15" dirty="0">
                          <a:solidFill>
                            <a:srgbClr val="333333"/>
                          </a:solidFill>
                          <a:latin typeface="Lucida Console"/>
                          <a:cs typeface="Lucida Console"/>
                        </a:rPr>
                        <a:t>host</a:t>
                      </a:r>
                      <a:r>
                        <a:rPr sz="850" spc="5" dirty="0">
                          <a:solidFill>
                            <a:srgbClr val="333333"/>
                          </a:solidFill>
                          <a:latin typeface="Lucida Console"/>
                          <a:cs typeface="Lucida Console"/>
                        </a:rPr>
                        <a:t> </a:t>
                      </a:r>
                      <a:r>
                        <a:rPr sz="850" spc="15" dirty="0">
                          <a:solidFill>
                            <a:srgbClr val="333333"/>
                          </a:solidFill>
                          <a:latin typeface="Lucida Console"/>
                          <a:cs typeface="Lucida Console"/>
                        </a:rPr>
                        <a:t>localhost.localdomain)</a:t>
                      </a:r>
                      <a:endParaRPr sz="850">
                        <a:latin typeface="Lucida Console"/>
                        <a:cs typeface="Lucida Console"/>
                      </a:endParaRPr>
                    </a:p>
                  </a:txBody>
                  <a:tcPr marL="0" marR="0" marT="0" marB="0">
                    <a:solidFill>
                      <a:srgbClr val="F8F8F8"/>
                    </a:solidFill>
                  </a:tcPr>
                </a:tc>
                <a:tc>
                  <a:txBody>
                    <a:bodyPr/>
                    <a:lstStyle/>
                    <a:p>
                      <a:pPr marR="25400" algn="r">
                        <a:lnSpc>
                          <a:spcPts val="865"/>
                        </a:lnSpc>
                      </a:pPr>
                      <a:r>
                        <a:rPr sz="850" spc="15" dirty="0">
                          <a:solidFill>
                            <a:srgbClr val="333333"/>
                          </a:solidFill>
                          <a:latin typeface="Lucida Console"/>
                          <a:cs typeface="Lucida Console"/>
                        </a:rPr>
                        <a:t>UUID</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dirty="0">
                          <a:solidFill>
                            <a:srgbClr val="333333"/>
                          </a:solidFill>
                          <a:latin typeface="Lucida Console"/>
                          <a:cs typeface="Lucida Console"/>
                        </a:rPr>
                        <a:t>:</a:t>
                      </a:r>
                      <a:endParaRPr sz="850">
                        <a:latin typeface="Lucida Console"/>
                        <a:cs typeface="Lucida Console"/>
                      </a:endParaRPr>
                    </a:p>
                  </a:txBody>
                  <a:tcPr marL="0" marR="0" marT="0" marB="0">
                    <a:solidFill>
                      <a:srgbClr val="F8F8F8"/>
                    </a:solidFill>
                  </a:tcPr>
                </a:tc>
                <a:tc gridSpan="2">
                  <a:txBody>
                    <a:bodyPr/>
                    <a:lstStyle/>
                    <a:p>
                      <a:pPr>
                        <a:lnSpc>
                          <a:spcPct val="100000"/>
                        </a:lnSpc>
                      </a:pPr>
                      <a:endParaRPr sz="700">
                        <a:latin typeface="Times New Roman"/>
                        <a:cs typeface="Times New Roman"/>
                      </a:endParaRPr>
                    </a:p>
                  </a:txBody>
                  <a:tcPr marL="0" marR="0" marT="0" marB="0">
                    <a:solidFill>
                      <a:srgbClr val="F8F8F8"/>
                    </a:solidFill>
                  </a:tcPr>
                </a:tc>
                <a:tc hMerge="1">
                  <a:txBody>
                    <a:bodyPr/>
                    <a:lstStyle/>
                    <a:p>
                      <a:endParaRPr/>
                    </a:p>
                  </a:txBody>
                  <a:tcPr marL="0" marR="0" marT="0" marB="0"/>
                </a:tc>
                <a:extLst>
                  <a:ext uri="{0D108BD9-81ED-4DB2-BD59-A6C34878D82A}">
                    <a16:rowId xmlns:a16="http://schemas.microsoft.com/office/drawing/2014/main" val="10000"/>
                  </a:ext>
                </a:extLst>
              </a:tr>
              <a:tr h="140970">
                <a:tc>
                  <a:txBody>
                    <a:bodyPr/>
                    <a:lstStyle/>
                    <a:p>
                      <a:pPr marL="31750">
                        <a:lnSpc>
                          <a:spcPts val="935"/>
                        </a:lnSpc>
                        <a:spcBef>
                          <a:spcPts val="80"/>
                        </a:spcBef>
                      </a:pPr>
                      <a:r>
                        <a:rPr sz="850" spc="15" dirty="0">
                          <a:solidFill>
                            <a:srgbClr val="333333"/>
                          </a:solidFill>
                          <a:latin typeface="Lucida Console"/>
                          <a:cs typeface="Lucida Console"/>
                        </a:rPr>
                        <a:t>cf0c34b6:3b08edfb:85dfa14f:e2bffc1e</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spc="15" dirty="0">
                          <a:solidFill>
                            <a:srgbClr val="333333"/>
                          </a:solidFill>
                          <a:latin typeface="Lucida Console"/>
                          <a:cs typeface="Lucida Console"/>
                        </a:rPr>
                        <a:t>Events</a:t>
                      </a:r>
                      <a:r>
                        <a:rPr sz="850" spc="-4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37</a:t>
                      </a:r>
                      <a:endParaRPr sz="850">
                        <a:latin typeface="Lucida Console"/>
                        <a:cs typeface="Lucida Console"/>
                      </a:endParaRPr>
                    </a:p>
                  </a:txBody>
                  <a:tcPr marL="0" marR="0" marT="10160" marB="0">
                    <a:solidFill>
                      <a:srgbClr val="F8F8F8"/>
                    </a:solidFill>
                  </a:tcPr>
                </a:tc>
                <a:tc>
                  <a:txBody>
                    <a:bodyPr/>
                    <a:lstStyle/>
                    <a:p>
                      <a:pPr marL="133985">
                        <a:lnSpc>
                          <a:spcPts val="935"/>
                        </a:lnSpc>
                        <a:spcBef>
                          <a:spcPts val="80"/>
                        </a:spcBef>
                      </a:pPr>
                      <a:r>
                        <a:rPr sz="850" spc="15" dirty="0">
                          <a:solidFill>
                            <a:srgbClr val="333333"/>
                          </a:solidFill>
                          <a:latin typeface="Lucida Console"/>
                          <a:cs typeface="Lucida Console"/>
                        </a:rPr>
                        <a:t>Number</a:t>
                      </a:r>
                      <a:endParaRPr sz="850">
                        <a:latin typeface="Lucida Console"/>
                        <a:cs typeface="Lucida Console"/>
                      </a:endParaRPr>
                    </a:p>
                  </a:txBody>
                  <a:tcPr marL="0" marR="0" marT="10160" marB="0">
                    <a:solidFill>
                      <a:srgbClr val="F8F8F8"/>
                    </a:solidFill>
                  </a:tcPr>
                </a:tc>
                <a:tc>
                  <a:txBody>
                    <a:bodyPr/>
                    <a:lstStyle/>
                    <a:p>
                      <a:pPr marL="100330">
                        <a:lnSpc>
                          <a:spcPts val="935"/>
                        </a:lnSpc>
                        <a:spcBef>
                          <a:spcPts val="80"/>
                        </a:spcBef>
                      </a:pPr>
                      <a:r>
                        <a:rPr sz="850" spc="15" dirty="0">
                          <a:solidFill>
                            <a:srgbClr val="333333"/>
                          </a:solidFill>
                          <a:latin typeface="Lucida Console"/>
                          <a:cs typeface="Lucida Console"/>
                        </a:rPr>
                        <a:t>Major</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bl>
          </a:graphicData>
        </a:graphic>
      </p:graphicFrame>
      <p:sp>
        <p:nvSpPr>
          <p:cNvPr id="26" name="object 26"/>
          <p:cNvSpPr txBox="1"/>
          <p:nvPr/>
        </p:nvSpPr>
        <p:spPr>
          <a:xfrm>
            <a:off x="1607709" y="2330917"/>
            <a:ext cx="110045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RaidDevice</a:t>
            </a:r>
            <a:r>
              <a:rPr sz="850" spc="-50" dirty="0">
                <a:solidFill>
                  <a:srgbClr val="333333"/>
                </a:solidFill>
                <a:latin typeface="Lucida Console"/>
                <a:cs typeface="Lucida Console"/>
              </a:rPr>
              <a:t> </a:t>
            </a:r>
            <a:r>
              <a:rPr sz="850" spc="15" dirty="0">
                <a:solidFill>
                  <a:srgbClr val="333333"/>
                </a:solidFill>
                <a:latin typeface="Lucida Console"/>
                <a:cs typeface="Lucida Console"/>
              </a:rPr>
              <a:t>State</a:t>
            </a:r>
            <a:endParaRPr sz="850">
              <a:latin typeface="Lucida Console"/>
              <a:cs typeface="Lucida Console"/>
            </a:endParaRPr>
          </a:p>
        </p:txBody>
      </p:sp>
      <p:sp>
        <p:nvSpPr>
          <p:cNvPr id="27" name="object 27"/>
          <p:cNvSpPr txBox="1"/>
          <p:nvPr/>
        </p:nvSpPr>
        <p:spPr>
          <a:xfrm>
            <a:off x="2077936" y="2502435"/>
            <a:ext cx="630555" cy="159385"/>
          </a:xfrm>
          <a:prstGeom prst="rect">
            <a:avLst/>
          </a:prstGeom>
        </p:spPr>
        <p:txBody>
          <a:bodyPr vert="horz" wrap="square" lIns="0" tIns="15875" rIns="0" bIns="0" rtlCol="0">
            <a:spAutoFit/>
          </a:bodyPr>
          <a:lstStyle/>
          <a:p>
            <a:pPr marL="12700">
              <a:lnSpc>
                <a:spcPct val="100000"/>
              </a:lnSpc>
              <a:spcBef>
                <a:spcPts val="125"/>
              </a:spcBef>
              <a:tabLst>
                <a:tab pos="549910" algn="l"/>
              </a:tabLst>
            </a:pPr>
            <a:r>
              <a:rPr sz="850" spc="15" dirty="0">
                <a:solidFill>
                  <a:srgbClr val="333333"/>
                </a:solidFill>
                <a:latin typeface="Lucida Console"/>
                <a:cs typeface="Lucida Console"/>
              </a:rPr>
              <a:t>1	8</a:t>
            </a:r>
            <a:endParaRPr sz="850">
              <a:latin typeface="Lucida Console"/>
              <a:cs typeface="Lucida Console"/>
            </a:endParaRPr>
          </a:p>
        </p:txBody>
      </p:sp>
      <p:sp>
        <p:nvSpPr>
          <p:cNvPr id="28" name="object 28"/>
          <p:cNvSpPr txBox="1"/>
          <p:nvPr/>
        </p:nvSpPr>
        <p:spPr>
          <a:xfrm>
            <a:off x="3824494" y="2502435"/>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1</a:t>
            </a:r>
            <a:endParaRPr sz="850">
              <a:latin typeface="Lucida Console"/>
              <a:cs typeface="Lucida Console"/>
            </a:endParaRPr>
          </a:p>
        </p:txBody>
      </p:sp>
      <p:sp>
        <p:nvSpPr>
          <p:cNvPr id="29" name="object 29"/>
          <p:cNvSpPr txBox="1"/>
          <p:nvPr/>
        </p:nvSpPr>
        <p:spPr>
          <a:xfrm>
            <a:off x="6242806" y="2502435"/>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4</a:t>
            </a:r>
            <a:endParaRPr sz="850">
              <a:latin typeface="Lucida Console"/>
              <a:cs typeface="Lucida Console"/>
            </a:endParaRPr>
          </a:p>
        </p:txBody>
      </p:sp>
      <p:sp>
        <p:nvSpPr>
          <p:cNvPr id="30" name="object 30"/>
          <p:cNvSpPr txBox="1"/>
          <p:nvPr/>
        </p:nvSpPr>
        <p:spPr>
          <a:xfrm>
            <a:off x="1083006" y="2293183"/>
            <a:ext cx="537845" cy="540385"/>
          </a:xfrm>
          <a:prstGeom prst="rect">
            <a:avLst/>
          </a:prstGeom>
        </p:spPr>
        <p:txBody>
          <a:bodyPr vert="horz" wrap="square" lIns="0" tIns="53975" rIns="0" bIns="0" rtlCol="0">
            <a:spAutoFit/>
          </a:bodyPr>
          <a:lstStyle/>
          <a:p>
            <a:pPr>
              <a:lnSpc>
                <a:spcPct val="100000"/>
              </a:lnSpc>
              <a:spcBef>
                <a:spcPts val="425"/>
              </a:spcBef>
            </a:pPr>
            <a:r>
              <a:rPr sz="850" spc="15" dirty="0">
                <a:solidFill>
                  <a:srgbClr val="333333"/>
                </a:solidFill>
                <a:latin typeface="Lucida Console"/>
                <a:cs typeface="Lucida Console"/>
              </a:rPr>
              <a:t>Minor</a:t>
            </a:r>
            <a:endParaRPr sz="850">
              <a:latin typeface="Lucida Console"/>
              <a:cs typeface="Lucida Console"/>
            </a:endParaRPr>
          </a:p>
          <a:p>
            <a:pPr marL="268605" indent="-269240">
              <a:lnSpc>
                <a:spcPct val="132400"/>
              </a:lnSpc>
            </a:pPr>
            <a:r>
              <a:rPr sz="850" spc="15" dirty="0">
                <a:solidFill>
                  <a:srgbClr val="333333"/>
                </a:solidFill>
                <a:latin typeface="Lucida Console"/>
                <a:cs typeface="Lucida Console"/>
              </a:rPr>
              <a:t>/dev/sde  </a:t>
            </a:r>
            <a:r>
              <a:rPr sz="850" dirty="0">
                <a:solidFill>
                  <a:srgbClr val="333333"/>
                </a:solidFill>
                <a:latin typeface="Lucida Console"/>
                <a:cs typeface="Lucida Console"/>
              </a:rPr>
              <a:t> </a:t>
            </a:r>
            <a:r>
              <a:rPr sz="850" spc="15" dirty="0">
                <a:solidFill>
                  <a:srgbClr val="333333"/>
                </a:solidFill>
                <a:latin typeface="Lucida Console"/>
                <a:cs typeface="Lucida Console"/>
              </a:rPr>
              <a:t>8</a:t>
            </a:r>
            <a:endParaRPr sz="850">
              <a:latin typeface="Lucida Console"/>
              <a:cs typeface="Lucida Console"/>
            </a:endParaRPr>
          </a:p>
        </p:txBody>
      </p:sp>
      <p:sp>
        <p:nvSpPr>
          <p:cNvPr id="31" name="object 31"/>
          <p:cNvSpPr txBox="1"/>
          <p:nvPr/>
        </p:nvSpPr>
        <p:spPr>
          <a:xfrm>
            <a:off x="3018390" y="2293183"/>
            <a:ext cx="764540" cy="540385"/>
          </a:xfrm>
          <a:prstGeom prst="rect">
            <a:avLst/>
          </a:prstGeom>
        </p:spPr>
        <p:txBody>
          <a:bodyPr vert="horz" wrap="square" lIns="0" tIns="53975" rIns="0" bIns="0" rtlCol="0">
            <a:spAutoFit/>
          </a:bodyPr>
          <a:lstStyle/>
          <a:p>
            <a:pPr marL="146685">
              <a:lnSpc>
                <a:spcPct val="100000"/>
              </a:lnSpc>
              <a:spcBef>
                <a:spcPts val="425"/>
              </a:spcBef>
              <a:tabLst>
                <a:tab pos="683895" algn="l"/>
              </a:tabLst>
            </a:pPr>
            <a:r>
              <a:rPr sz="850" spc="15" dirty="0">
                <a:solidFill>
                  <a:srgbClr val="333333"/>
                </a:solidFill>
                <a:latin typeface="Lucida Console"/>
                <a:cs typeface="Lucida Console"/>
              </a:rPr>
              <a:t>3	8</a:t>
            </a:r>
            <a:endParaRPr sz="850">
              <a:latin typeface="Lucida Console"/>
              <a:cs typeface="Lucida Console"/>
            </a:endParaRPr>
          </a:p>
          <a:p>
            <a:pPr marL="146685">
              <a:lnSpc>
                <a:spcPct val="100000"/>
              </a:lnSpc>
              <a:spcBef>
                <a:spcPts val="330"/>
              </a:spcBef>
            </a:pPr>
            <a:r>
              <a:rPr sz="850" spc="15" dirty="0">
                <a:solidFill>
                  <a:srgbClr val="333333"/>
                </a:solidFill>
                <a:latin typeface="Lucida Console"/>
                <a:cs typeface="Lucida Console"/>
              </a:rPr>
              <a:t>32</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active</a:t>
            </a:r>
            <a:r>
              <a:rPr sz="850" spc="-55" dirty="0">
                <a:solidFill>
                  <a:srgbClr val="333333"/>
                </a:solidFill>
                <a:latin typeface="Lucida Console"/>
                <a:cs typeface="Lucida Console"/>
              </a:rPr>
              <a:t> </a:t>
            </a:r>
            <a:r>
              <a:rPr sz="850" spc="15" dirty="0">
                <a:solidFill>
                  <a:srgbClr val="333333"/>
                </a:solidFill>
                <a:latin typeface="Lucida Console"/>
                <a:cs typeface="Lucida Console"/>
              </a:rPr>
              <a:t>sync</a:t>
            </a:r>
            <a:endParaRPr sz="850">
              <a:latin typeface="Lucida Console"/>
              <a:cs typeface="Lucida Console"/>
            </a:endParaRPr>
          </a:p>
        </p:txBody>
      </p:sp>
      <p:sp>
        <p:nvSpPr>
          <p:cNvPr id="32" name="object 32"/>
          <p:cNvSpPr txBox="1"/>
          <p:nvPr/>
        </p:nvSpPr>
        <p:spPr>
          <a:xfrm>
            <a:off x="3958845" y="2293183"/>
            <a:ext cx="1100455" cy="540385"/>
          </a:xfrm>
          <a:prstGeom prst="rect">
            <a:avLst/>
          </a:prstGeom>
        </p:spPr>
        <p:txBody>
          <a:bodyPr vert="horz" wrap="square" lIns="0" tIns="53975" rIns="0" bIns="0" rtlCol="0">
            <a:spAutoFit/>
          </a:bodyPr>
          <a:lstStyle/>
          <a:p>
            <a:pPr marL="281305">
              <a:lnSpc>
                <a:spcPct val="100000"/>
              </a:lnSpc>
              <a:spcBef>
                <a:spcPts val="425"/>
              </a:spcBef>
              <a:tabLst>
                <a:tab pos="952500" algn="l"/>
              </a:tabLst>
            </a:pPr>
            <a:r>
              <a:rPr sz="850" spc="15" dirty="0">
                <a:solidFill>
                  <a:srgbClr val="333333"/>
                </a:solidFill>
                <a:latin typeface="Lucida Console"/>
                <a:cs typeface="Lucida Console"/>
              </a:rPr>
              <a:t>64	0</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active</a:t>
            </a:r>
            <a:r>
              <a:rPr sz="850" spc="-70" dirty="0">
                <a:solidFill>
                  <a:srgbClr val="333333"/>
                </a:solidFill>
                <a:latin typeface="Lucida Console"/>
                <a:cs typeface="Lucida Console"/>
              </a:rPr>
              <a:t> </a:t>
            </a:r>
            <a:r>
              <a:rPr sz="850" spc="15" dirty="0">
                <a:solidFill>
                  <a:srgbClr val="333333"/>
                </a:solidFill>
                <a:latin typeface="Lucida Console"/>
                <a:cs typeface="Lucida Console"/>
              </a:rPr>
              <a:t>sync</a:t>
            </a:r>
            <a:endParaRPr sz="850">
              <a:latin typeface="Lucida Console"/>
              <a:cs typeface="Lucida Console"/>
            </a:endParaRPr>
          </a:p>
          <a:p>
            <a:pPr marR="5080" algn="r">
              <a:lnSpc>
                <a:spcPct val="100000"/>
              </a:lnSpc>
              <a:spcBef>
                <a:spcPts val="330"/>
              </a:spcBef>
              <a:tabLst>
                <a:tab pos="1007110" algn="l"/>
              </a:tabLst>
            </a:pPr>
            <a:r>
              <a:rPr sz="850" spc="15" dirty="0">
                <a:solidFill>
                  <a:srgbClr val="333333"/>
                </a:solidFill>
                <a:latin typeface="Lucida Console"/>
                <a:cs typeface="Lucida Console"/>
              </a:rPr>
              <a:t>/dev/sdd	0</a:t>
            </a:r>
            <a:endParaRPr sz="850">
              <a:latin typeface="Lucida Console"/>
              <a:cs typeface="Lucida Console"/>
            </a:endParaRPr>
          </a:p>
        </p:txBody>
      </p:sp>
      <p:sp>
        <p:nvSpPr>
          <p:cNvPr id="33" name="object 33"/>
          <p:cNvSpPr txBox="1"/>
          <p:nvPr/>
        </p:nvSpPr>
        <p:spPr>
          <a:xfrm>
            <a:off x="5235176" y="2293183"/>
            <a:ext cx="966469" cy="540385"/>
          </a:xfrm>
          <a:prstGeom prst="rect">
            <a:avLst/>
          </a:prstGeom>
        </p:spPr>
        <p:txBody>
          <a:bodyPr vert="horz" wrap="square" lIns="0" tIns="53975" rIns="0" bIns="0" rtlCol="0">
            <a:spAutoFit/>
          </a:bodyPr>
          <a:lstStyle/>
          <a:p>
            <a:pPr marL="146685">
              <a:lnSpc>
                <a:spcPct val="100000"/>
              </a:lnSpc>
              <a:spcBef>
                <a:spcPts val="425"/>
              </a:spcBef>
            </a:pPr>
            <a:r>
              <a:rPr sz="850" spc="15" dirty="0">
                <a:solidFill>
                  <a:srgbClr val="333333"/>
                </a:solidFill>
                <a:latin typeface="Lucida Console"/>
                <a:cs typeface="Lucida Console"/>
              </a:rPr>
              <a:t>active</a:t>
            </a:r>
            <a:r>
              <a:rPr sz="850" spc="-40" dirty="0">
                <a:solidFill>
                  <a:srgbClr val="333333"/>
                </a:solidFill>
                <a:latin typeface="Lucida Console"/>
                <a:cs typeface="Lucida Console"/>
              </a:rPr>
              <a:t> </a:t>
            </a:r>
            <a:r>
              <a:rPr sz="850" spc="15" dirty="0">
                <a:solidFill>
                  <a:srgbClr val="333333"/>
                </a:solidFill>
                <a:latin typeface="Lucida Console"/>
                <a:cs typeface="Lucida Console"/>
              </a:rPr>
              <a:t>sync</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/dev/sdc</a:t>
            </a:r>
            <a:endParaRPr sz="850">
              <a:latin typeface="Lucida Console"/>
              <a:cs typeface="Lucida Console"/>
            </a:endParaRPr>
          </a:p>
          <a:p>
            <a:pPr marL="281305">
              <a:lnSpc>
                <a:spcPct val="100000"/>
              </a:lnSpc>
              <a:spcBef>
                <a:spcPts val="330"/>
              </a:spcBef>
              <a:tabLst>
                <a:tab pos="818515" algn="l"/>
              </a:tabLst>
            </a:pPr>
            <a:r>
              <a:rPr sz="850" spc="15" dirty="0">
                <a:solidFill>
                  <a:srgbClr val="333333"/>
                </a:solidFill>
                <a:latin typeface="Lucida Console"/>
                <a:cs typeface="Lucida Console"/>
              </a:rPr>
              <a:t>8	16</a:t>
            </a:r>
            <a:endParaRPr sz="850">
              <a:latin typeface="Lucida Console"/>
              <a:cs typeface="Lucida Console"/>
            </a:endParaRPr>
          </a:p>
        </p:txBody>
      </p:sp>
      <p:sp>
        <p:nvSpPr>
          <p:cNvPr id="34" name="object 34"/>
          <p:cNvSpPr txBox="1"/>
          <p:nvPr/>
        </p:nvSpPr>
        <p:spPr>
          <a:xfrm>
            <a:off x="1284532" y="2845472"/>
            <a:ext cx="67310" cy="159385"/>
          </a:xfrm>
          <a:prstGeom prst="rect">
            <a:avLst/>
          </a:prstGeom>
        </p:spPr>
        <p:txBody>
          <a:bodyPr vert="horz" wrap="square" lIns="0" tIns="15875" rIns="0" bIns="0" rtlCol="0">
            <a:spAutoFit/>
          </a:bodyPr>
          <a:lstStyle/>
          <a:p>
            <a:pPr>
              <a:lnSpc>
                <a:spcPct val="100000"/>
              </a:lnSpc>
              <a:spcBef>
                <a:spcPts val="125"/>
              </a:spcBef>
            </a:pPr>
            <a:r>
              <a:rPr sz="850" spc="15" dirty="0">
                <a:solidFill>
                  <a:srgbClr val="333333"/>
                </a:solidFill>
                <a:latin typeface="Lucida Console"/>
                <a:cs typeface="Lucida Console"/>
              </a:rPr>
              <a:t>-</a:t>
            </a:r>
            <a:endParaRPr sz="850">
              <a:latin typeface="Lucida Console"/>
              <a:cs typeface="Lucida Console"/>
            </a:endParaRPr>
          </a:p>
        </p:txBody>
      </p:sp>
      <p:sp>
        <p:nvSpPr>
          <p:cNvPr id="35" name="object 35"/>
          <p:cNvSpPr txBox="1"/>
          <p:nvPr/>
        </p:nvSpPr>
        <p:spPr>
          <a:xfrm>
            <a:off x="1742059" y="2636219"/>
            <a:ext cx="428625" cy="368935"/>
          </a:xfrm>
          <a:prstGeom prst="rect">
            <a:avLst/>
          </a:prstGeom>
        </p:spPr>
        <p:txBody>
          <a:bodyPr vert="horz" wrap="square" lIns="0" tIns="53975" rIns="0" bIns="0" rtlCol="0">
            <a:spAutoFit/>
          </a:bodyPr>
          <a:lstStyle/>
          <a:p>
            <a:pPr algn="ctr">
              <a:lnSpc>
                <a:spcPct val="100000"/>
              </a:lnSpc>
              <a:spcBef>
                <a:spcPts val="425"/>
              </a:spcBef>
            </a:pPr>
            <a:r>
              <a:rPr sz="850" spc="15" dirty="0">
                <a:solidFill>
                  <a:srgbClr val="333333"/>
                </a:solidFill>
                <a:latin typeface="Lucida Console"/>
                <a:cs typeface="Lucida Console"/>
              </a:rPr>
              <a:t>48</a:t>
            </a:r>
            <a:endParaRPr sz="850">
              <a:latin typeface="Lucida Console"/>
              <a:cs typeface="Lucida Console"/>
            </a:endParaRPr>
          </a:p>
          <a:p>
            <a:pPr algn="ctr">
              <a:lnSpc>
                <a:spcPct val="100000"/>
              </a:lnSpc>
              <a:spcBef>
                <a:spcPts val="330"/>
              </a:spcBef>
            </a:pPr>
            <a:r>
              <a:rPr sz="850" spc="15" dirty="0">
                <a:solidFill>
                  <a:srgbClr val="333333"/>
                </a:solidFill>
                <a:latin typeface="Lucida Console"/>
                <a:cs typeface="Lucida Console"/>
              </a:rPr>
              <a:t>faulty</a:t>
            </a:r>
            <a:endParaRPr sz="850">
              <a:latin typeface="Lucida Console"/>
              <a:cs typeface="Lucida Console"/>
            </a:endParaRPr>
          </a:p>
        </p:txBody>
      </p:sp>
      <p:sp>
        <p:nvSpPr>
          <p:cNvPr id="36" name="object 36"/>
          <p:cNvSpPr txBox="1"/>
          <p:nvPr/>
        </p:nvSpPr>
        <p:spPr>
          <a:xfrm>
            <a:off x="2346637" y="2636219"/>
            <a:ext cx="563245" cy="368935"/>
          </a:xfrm>
          <a:prstGeom prst="rect">
            <a:avLst/>
          </a:prstGeom>
        </p:spPr>
        <p:txBody>
          <a:bodyPr vert="horz" wrap="square" lIns="0" tIns="53975" rIns="0" bIns="0" rtlCol="0">
            <a:spAutoFit/>
          </a:bodyPr>
          <a:lstStyle/>
          <a:p>
            <a:pPr marR="59055" algn="ctr">
              <a:lnSpc>
                <a:spcPct val="100000"/>
              </a:lnSpc>
              <a:spcBef>
                <a:spcPts val="425"/>
              </a:spcBef>
            </a:pPr>
            <a:r>
              <a:rPr sz="850" spc="15" dirty="0">
                <a:solidFill>
                  <a:srgbClr val="333333"/>
                </a:solidFill>
                <a:latin typeface="Lucida Console"/>
                <a:cs typeface="Lucida Console"/>
              </a:rPr>
              <a:t>2</a:t>
            </a:r>
            <a:endParaRPr sz="850">
              <a:latin typeface="Lucida Console"/>
              <a:cs typeface="Lucida Console"/>
            </a:endParaRPr>
          </a:p>
          <a:p>
            <a:pPr algn="ctr">
              <a:lnSpc>
                <a:spcPct val="100000"/>
              </a:lnSpc>
              <a:spcBef>
                <a:spcPts val="330"/>
              </a:spcBef>
            </a:pPr>
            <a:r>
              <a:rPr sz="850" spc="15" dirty="0">
                <a:solidFill>
                  <a:srgbClr val="333333"/>
                </a:solidFill>
                <a:latin typeface="Lucida Console"/>
                <a:cs typeface="Lucida Console"/>
              </a:rPr>
              <a:t>/dev/sdb</a:t>
            </a:r>
            <a:endParaRPr sz="850">
              <a:latin typeface="Lucida Console"/>
              <a:cs typeface="Lucida Console"/>
            </a:endParaRPr>
          </a:p>
        </p:txBody>
      </p:sp>
      <p:sp>
        <p:nvSpPr>
          <p:cNvPr id="37" name="object 37"/>
          <p:cNvSpPr txBox="1"/>
          <p:nvPr/>
        </p:nvSpPr>
        <p:spPr>
          <a:xfrm>
            <a:off x="1070306" y="8363550"/>
            <a:ext cx="3183255" cy="3689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10" dirty="0">
                <a:solidFill>
                  <a:srgbClr val="333333"/>
                </a:solidFill>
                <a:latin typeface="Lucida Console"/>
                <a:cs typeface="Lucida Console"/>
              </a:rPr>
              <a:t> </a:t>
            </a:r>
            <a:r>
              <a:rPr sz="850" spc="15" dirty="0">
                <a:solidFill>
                  <a:srgbClr val="333333"/>
                </a:solidFill>
                <a:latin typeface="Lucida Console"/>
                <a:cs typeface="Lucida Console"/>
              </a:rPr>
              <a:t>-D</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/dev/md0/dev/md0: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Creation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Time</a:t>
            </a:r>
            <a:r>
              <a:rPr sz="850" spc="10" dirty="0">
                <a:solidFill>
                  <a:srgbClr val="333333"/>
                </a:solidFill>
                <a:latin typeface="Lucida Console"/>
                <a:cs typeface="Lucida Console"/>
              </a:rPr>
              <a:t> </a:t>
            </a:r>
            <a:r>
              <a:rPr sz="850" spc="15" dirty="0">
                <a:solidFill>
                  <a:srgbClr val="333333"/>
                </a:solidFill>
                <a:latin typeface="Lucida Console"/>
                <a:cs typeface="Lucida Console"/>
              </a:rPr>
              <a:t>: Fri</a:t>
            </a:r>
            <a:r>
              <a:rPr sz="850" spc="10" dirty="0">
                <a:solidFill>
                  <a:srgbClr val="333333"/>
                </a:solidFill>
                <a:latin typeface="Lucida Console"/>
                <a:cs typeface="Lucida Console"/>
              </a:rPr>
              <a:t> </a:t>
            </a:r>
            <a:r>
              <a:rPr sz="850" spc="15" dirty="0">
                <a:solidFill>
                  <a:srgbClr val="333333"/>
                </a:solidFill>
                <a:latin typeface="Lucida Console"/>
                <a:cs typeface="Lucida Console"/>
              </a:rPr>
              <a:t>Jan 15</a:t>
            </a:r>
            <a:r>
              <a:rPr sz="850" spc="10" dirty="0">
                <a:solidFill>
                  <a:srgbClr val="333333"/>
                </a:solidFill>
                <a:latin typeface="Lucida Console"/>
                <a:cs typeface="Lucida Console"/>
              </a:rPr>
              <a:t> </a:t>
            </a:r>
            <a:r>
              <a:rPr sz="850" spc="15" dirty="0">
                <a:solidFill>
                  <a:srgbClr val="333333"/>
                </a:solidFill>
                <a:latin typeface="Lucida Console"/>
                <a:cs typeface="Lucida Console"/>
              </a:rPr>
              <a:t>08:53:41</a:t>
            </a:r>
            <a:r>
              <a:rPr sz="850" spc="10" dirty="0">
                <a:solidFill>
                  <a:srgbClr val="333333"/>
                </a:solidFill>
                <a:latin typeface="Lucida Console"/>
                <a:cs typeface="Lucida Console"/>
              </a:rPr>
              <a:t> </a:t>
            </a:r>
            <a:r>
              <a:rPr sz="850" spc="15" dirty="0">
                <a:solidFill>
                  <a:srgbClr val="333333"/>
                </a:solidFill>
                <a:latin typeface="Lucida Console"/>
                <a:cs typeface="Lucida Console"/>
              </a:rPr>
              <a:t>2021</a:t>
            </a:r>
            <a:endParaRPr sz="850">
              <a:latin typeface="Lucida Console"/>
              <a:cs typeface="Lucida Console"/>
            </a:endParaRPr>
          </a:p>
        </p:txBody>
      </p:sp>
      <p:sp>
        <p:nvSpPr>
          <p:cNvPr id="38" name="object 38"/>
          <p:cNvSpPr txBox="1"/>
          <p:nvPr/>
        </p:nvSpPr>
        <p:spPr>
          <a:xfrm>
            <a:off x="4294721" y="8363550"/>
            <a:ext cx="2108200" cy="368935"/>
          </a:xfrm>
          <a:prstGeom prst="rect">
            <a:avLst/>
          </a:prstGeom>
        </p:spPr>
        <p:txBody>
          <a:bodyPr vert="horz" wrap="square" lIns="0" tIns="53975" rIns="0" bIns="0" rtlCol="0">
            <a:spAutoFit/>
          </a:bodyPr>
          <a:lstStyle/>
          <a:p>
            <a:pPr marL="683895">
              <a:lnSpc>
                <a:spcPct val="100000"/>
              </a:lnSpc>
              <a:spcBef>
                <a:spcPts val="425"/>
              </a:spcBef>
            </a:pPr>
            <a:r>
              <a:rPr sz="850" spc="15" dirty="0">
                <a:solidFill>
                  <a:srgbClr val="333333"/>
                </a:solidFill>
                <a:latin typeface="Lucida Console"/>
                <a:cs typeface="Lucida Console"/>
              </a:rPr>
              <a:t>Version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15" dirty="0">
                <a:solidFill>
                  <a:srgbClr val="333333"/>
                </a:solidFill>
                <a:latin typeface="Lucida Console"/>
                <a:cs typeface="Lucida Console"/>
              </a:rPr>
              <a:t>1.2</a:t>
            </a:r>
            <a:endParaRPr sz="850">
              <a:latin typeface="Lucida Console"/>
              <a:cs typeface="Lucida Console"/>
            </a:endParaRPr>
          </a:p>
          <a:p>
            <a:pPr marL="12700">
              <a:lnSpc>
                <a:spcPct val="100000"/>
              </a:lnSpc>
              <a:spcBef>
                <a:spcPts val="330"/>
              </a:spcBef>
              <a:tabLst>
                <a:tab pos="1758950" algn="l"/>
              </a:tabLst>
            </a:pPr>
            <a:r>
              <a:rPr sz="850" spc="15" dirty="0">
                <a:solidFill>
                  <a:srgbClr val="333333"/>
                </a:solidFill>
                <a:latin typeface="Lucida Console"/>
                <a:cs typeface="Lucida Console"/>
              </a:rPr>
              <a:t>Raid Level : raid5</a:t>
            </a:r>
            <a:r>
              <a:rPr sz="850" dirty="0">
                <a:solidFill>
                  <a:srgbClr val="333333"/>
                </a:solidFill>
                <a:latin typeface="Lucida Console"/>
                <a:cs typeface="Lucida Console"/>
              </a:rPr>
              <a:t>	</a:t>
            </a:r>
            <a:r>
              <a:rPr sz="850" spc="15" dirty="0">
                <a:solidFill>
                  <a:srgbClr val="333333"/>
                </a:solidFill>
                <a:latin typeface="Lucida Console"/>
                <a:cs typeface="Lucida Console"/>
              </a:rPr>
              <a:t>Array</a:t>
            </a:r>
            <a:endParaRPr sz="850">
              <a:latin typeface="Lucida Console"/>
              <a:cs typeface="Lucida Console"/>
            </a:endParaRPr>
          </a:p>
        </p:txBody>
      </p:sp>
      <p:sp>
        <p:nvSpPr>
          <p:cNvPr id="39" name="object 39"/>
          <p:cNvSpPr txBox="1"/>
          <p:nvPr/>
        </p:nvSpPr>
        <p:spPr>
          <a:xfrm>
            <a:off x="1070306" y="8744322"/>
            <a:ext cx="5130800" cy="159385"/>
          </a:xfrm>
          <a:prstGeom prst="rect">
            <a:avLst/>
          </a:prstGeom>
        </p:spPr>
        <p:txBody>
          <a:bodyPr vert="horz" wrap="square" lIns="0" tIns="15875" rIns="0" bIns="0" rtlCol="0">
            <a:spAutoFit/>
          </a:bodyPr>
          <a:lstStyle/>
          <a:p>
            <a:pPr marL="12700">
              <a:lnSpc>
                <a:spcPct val="100000"/>
              </a:lnSpc>
              <a:spcBef>
                <a:spcPts val="125"/>
              </a:spcBef>
              <a:tabLst>
                <a:tab pos="2766695" algn="l"/>
              </a:tabLst>
            </a:pPr>
            <a:r>
              <a:rPr sz="850" spc="15" dirty="0">
                <a:solidFill>
                  <a:srgbClr val="333333"/>
                </a:solidFill>
                <a:latin typeface="Lucida Console"/>
                <a:cs typeface="Lucida Console"/>
              </a:rPr>
              <a:t>Size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41908224</a:t>
            </a:r>
            <a:r>
              <a:rPr sz="850" spc="20" dirty="0">
                <a:solidFill>
                  <a:srgbClr val="333333"/>
                </a:solidFill>
                <a:latin typeface="Lucida Console"/>
                <a:cs typeface="Lucida Console"/>
              </a:rPr>
              <a:t> </a:t>
            </a:r>
            <a:r>
              <a:rPr sz="850" spc="15" dirty="0">
                <a:solidFill>
                  <a:srgbClr val="333333"/>
                </a:solidFill>
                <a:latin typeface="Lucida Console"/>
                <a:cs typeface="Lucida Console"/>
              </a:rPr>
              <a:t>(39.97</a:t>
            </a:r>
            <a:r>
              <a:rPr sz="850" spc="25" dirty="0">
                <a:solidFill>
                  <a:srgbClr val="333333"/>
                </a:solidFill>
                <a:latin typeface="Lucida Console"/>
                <a:cs typeface="Lucida Console"/>
              </a:rPr>
              <a:t> </a:t>
            </a:r>
            <a:r>
              <a:rPr sz="850" spc="15" dirty="0">
                <a:solidFill>
                  <a:srgbClr val="333333"/>
                </a:solidFill>
                <a:latin typeface="Lucida Console"/>
                <a:cs typeface="Lucida Console"/>
              </a:rPr>
              <a:t>GiB</a:t>
            </a:r>
            <a:r>
              <a:rPr sz="850" spc="20" dirty="0">
                <a:solidFill>
                  <a:srgbClr val="333333"/>
                </a:solidFill>
                <a:latin typeface="Lucida Console"/>
                <a:cs typeface="Lucida Console"/>
              </a:rPr>
              <a:t> </a:t>
            </a:r>
            <a:r>
              <a:rPr sz="850" spc="15" dirty="0">
                <a:solidFill>
                  <a:srgbClr val="333333"/>
                </a:solidFill>
                <a:latin typeface="Lucida Console"/>
                <a:cs typeface="Lucida Console"/>
              </a:rPr>
              <a:t>42.91</a:t>
            </a:r>
            <a:r>
              <a:rPr sz="850" spc="25" dirty="0">
                <a:solidFill>
                  <a:srgbClr val="333333"/>
                </a:solidFill>
                <a:latin typeface="Lucida Console"/>
                <a:cs typeface="Lucida Console"/>
              </a:rPr>
              <a:t> </a:t>
            </a:r>
            <a:r>
              <a:rPr sz="850" spc="15" dirty="0">
                <a:solidFill>
                  <a:srgbClr val="333333"/>
                </a:solidFill>
                <a:latin typeface="Lucida Console"/>
                <a:cs typeface="Lucida Console"/>
              </a:rPr>
              <a:t>GB)	Used</a:t>
            </a:r>
            <a:r>
              <a:rPr sz="850" spc="5" dirty="0">
                <a:solidFill>
                  <a:srgbClr val="333333"/>
                </a:solidFill>
                <a:latin typeface="Lucida Console"/>
                <a:cs typeface="Lucida Console"/>
              </a:rPr>
              <a:t> </a:t>
            </a:r>
            <a:r>
              <a:rPr sz="850" spc="15" dirty="0">
                <a:solidFill>
                  <a:srgbClr val="333333"/>
                </a:solidFill>
                <a:latin typeface="Lucida Console"/>
                <a:cs typeface="Lucida Console"/>
              </a:rPr>
              <a:t>Dev</a:t>
            </a:r>
            <a:r>
              <a:rPr sz="850" spc="10" dirty="0">
                <a:solidFill>
                  <a:srgbClr val="333333"/>
                </a:solidFill>
                <a:latin typeface="Lucida Console"/>
                <a:cs typeface="Lucida Console"/>
              </a:rPr>
              <a:t> </a:t>
            </a:r>
            <a:r>
              <a:rPr sz="850" spc="15" dirty="0">
                <a:solidFill>
                  <a:srgbClr val="333333"/>
                </a:solidFill>
                <a:latin typeface="Lucida Console"/>
                <a:cs typeface="Lucida Console"/>
              </a:rPr>
              <a:t>Size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20954112</a:t>
            </a:r>
            <a:r>
              <a:rPr sz="850" spc="5" dirty="0">
                <a:solidFill>
                  <a:srgbClr val="333333"/>
                </a:solidFill>
                <a:latin typeface="Lucida Console"/>
                <a:cs typeface="Lucida Console"/>
              </a:rPr>
              <a:t> </a:t>
            </a:r>
            <a:r>
              <a:rPr sz="850" spc="15" dirty="0">
                <a:solidFill>
                  <a:srgbClr val="333333"/>
                </a:solidFill>
                <a:latin typeface="Lucida Console"/>
                <a:cs typeface="Lucida Console"/>
              </a:rPr>
              <a:t>(19.98</a:t>
            </a:r>
            <a:r>
              <a:rPr sz="850" spc="10" dirty="0">
                <a:solidFill>
                  <a:srgbClr val="333333"/>
                </a:solidFill>
                <a:latin typeface="Lucida Console"/>
                <a:cs typeface="Lucida Console"/>
              </a:rPr>
              <a:t> </a:t>
            </a:r>
            <a:r>
              <a:rPr sz="850" spc="15" dirty="0">
                <a:solidFill>
                  <a:srgbClr val="333333"/>
                </a:solidFill>
                <a:latin typeface="Lucida Console"/>
                <a:cs typeface="Lucida Console"/>
              </a:rPr>
              <a:t>GiB</a:t>
            </a:r>
            <a:endParaRPr sz="850">
              <a:latin typeface="Lucida Console"/>
              <a:cs typeface="Lucida Console"/>
            </a:endParaRPr>
          </a:p>
        </p:txBody>
      </p:sp>
      <p:sp>
        <p:nvSpPr>
          <p:cNvPr id="40" name="object 40"/>
          <p:cNvSpPr txBox="1"/>
          <p:nvPr/>
        </p:nvSpPr>
        <p:spPr>
          <a:xfrm>
            <a:off x="1070306" y="8915840"/>
            <a:ext cx="3585845" cy="159385"/>
          </a:xfrm>
          <a:prstGeom prst="rect">
            <a:avLst/>
          </a:prstGeom>
        </p:spPr>
        <p:txBody>
          <a:bodyPr vert="horz" wrap="square" lIns="0" tIns="15875" rIns="0" bIns="0" rtlCol="0">
            <a:spAutoFit/>
          </a:bodyPr>
          <a:lstStyle/>
          <a:p>
            <a:pPr marL="12700">
              <a:lnSpc>
                <a:spcPct val="100000"/>
              </a:lnSpc>
              <a:spcBef>
                <a:spcPts val="125"/>
              </a:spcBef>
              <a:tabLst>
                <a:tab pos="1019810" algn="l"/>
                <a:tab pos="2430780" algn="l"/>
              </a:tabLst>
            </a:pPr>
            <a:r>
              <a:rPr sz="850" spc="15" dirty="0">
                <a:solidFill>
                  <a:srgbClr val="333333"/>
                </a:solidFill>
                <a:latin typeface="Lucida Console"/>
                <a:cs typeface="Lucida Console"/>
              </a:rPr>
              <a:t>21.46</a:t>
            </a:r>
            <a:r>
              <a:rPr sz="850" spc="20" dirty="0">
                <a:solidFill>
                  <a:srgbClr val="333333"/>
                </a:solidFill>
                <a:latin typeface="Lucida Console"/>
                <a:cs typeface="Lucida Console"/>
              </a:rPr>
              <a:t> </a:t>
            </a:r>
            <a:r>
              <a:rPr sz="850" spc="15" dirty="0">
                <a:solidFill>
                  <a:srgbClr val="333333"/>
                </a:solidFill>
                <a:latin typeface="Lucida Console"/>
                <a:cs typeface="Lucida Console"/>
              </a:rPr>
              <a:t>GB)	Raid</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3	Total</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Devices</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41" name="object 41"/>
          <p:cNvSpPr txBox="1"/>
          <p:nvPr/>
        </p:nvSpPr>
        <p:spPr>
          <a:xfrm>
            <a:off x="5100825" y="8915840"/>
            <a:ext cx="89916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Persistence</a:t>
            </a:r>
            <a:r>
              <a:rPr sz="850" spc="-5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42" name="object 42"/>
          <p:cNvSpPr txBox="1"/>
          <p:nvPr/>
        </p:nvSpPr>
        <p:spPr>
          <a:xfrm>
            <a:off x="1070306" y="9049625"/>
            <a:ext cx="1637664" cy="3689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Superblock</a:t>
            </a:r>
            <a:r>
              <a:rPr sz="850" spc="-15" dirty="0">
                <a:solidFill>
                  <a:srgbClr val="333333"/>
                </a:solidFill>
                <a:latin typeface="Lucida Console"/>
                <a:cs typeface="Lucida Console"/>
              </a:rPr>
              <a:t> </a:t>
            </a:r>
            <a:r>
              <a:rPr sz="850" spc="15" dirty="0">
                <a:solidFill>
                  <a:srgbClr val="333333"/>
                </a:solidFill>
                <a:latin typeface="Lucida Console"/>
                <a:cs typeface="Lucida Console"/>
              </a:rPr>
              <a:t>is</a:t>
            </a:r>
            <a:r>
              <a:rPr sz="850" spc="-15" dirty="0">
                <a:solidFill>
                  <a:srgbClr val="333333"/>
                </a:solidFill>
                <a:latin typeface="Lucida Console"/>
                <a:cs typeface="Lucida Console"/>
              </a:rPr>
              <a:t> </a:t>
            </a:r>
            <a:r>
              <a:rPr sz="850" spc="15" dirty="0">
                <a:solidFill>
                  <a:srgbClr val="333333"/>
                </a:solidFill>
                <a:latin typeface="Lucida Console"/>
                <a:cs typeface="Lucida Console"/>
              </a:rPr>
              <a:t>persistent </a:t>
            </a:r>
            <a:r>
              <a:rPr sz="850" spc="-505" dirty="0">
                <a:solidFill>
                  <a:srgbClr val="333333"/>
                </a:solidFill>
                <a:latin typeface="Lucida Console"/>
                <a:cs typeface="Lucida Console"/>
              </a:rPr>
              <a:t> </a:t>
            </a:r>
            <a:r>
              <a:rPr sz="850" spc="15" dirty="0">
                <a:solidFill>
                  <a:srgbClr val="333333"/>
                </a:solidFill>
                <a:latin typeface="Lucida Console"/>
                <a:cs typeface="Lucida Console"/>
              </a:rPr>
              <a:t>State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clean,</a:t>
            </a:r>
            <a:r>
              <a:rPr sz="850" spc="5" dirty="0">
                <a:solidFill>
                  <a:srgbClr val="333333"/>
                </a:solidFill>
                <a:latin typeface="Lucida Console"/>
                <a:cs typeface="Lucida Console"/>
              </a:rPr>
              <a:t> </a:t>
            </a:r>
            <a:r>
              <a:rPr sz="850" spc="15" dirty="0">
                <a:solidFill>
                  <a:srgbClr val="333333"/>
                </a:solidFill>
                <a:latin typeface="Lucida Console"/>
                <a:cs typeface="Lucida Console"/>
              </a:rPr>
              <a:t>FAILED</a:t>
            </a:r>
            <a:endParaRPr sz="850">
              <a:latin typeface="Lucida Console"/>
              <a:cs typeface="Lucida Console"/>
            </a:endParaRPr>
          </a:p>
        </p:txBody>
      </p:sp>
      <p:sp>
        <p:nvSpPr>
          <p:cNvPr id="43" name="object 43"/>
          <p:cNvSpPr txBox="1"/>
          <p:nvPr/>
        </p:nvSpPr>
        <p:spPr>
          <a:xfrm>
            <a:off x="2816864" y="9049625"/>
            <a:ext cx="3384550" cy="368935"/>
          </a:xfrm>
          <a:prstGeom prst="rect">
            <a:avLst/>
          </a:prstGeom>
        </p:spPr>
        <p:txBody>
          <a:bodyPr vert="horz" wrap="square" lIns="0" tIns="53975" rIns="0" bIns="0" rtlCol="0">
            <a:spAutoFit/>
          </a:bodyPr>
          <a:lstStyle/>
          <a:p>
            <a:pPr marL="347980">
              <a:lnSpc>
                <a:spcPct val="100000"/>
              </a:lnSpc>
              <a:spcBef>
                <a:spcPts val="425"/>
              </a:spcBef>
            </a:pPr>
            <a:r>
              <a:rPr sz="850" spc="15" dirty="0">
                <a:solidFill>
                  <a:srgbClr val="333333"/>
                </a:solidFill>
                <a:latin typeface="Lucida Console"/>
                <a:cs typeface="Lucida Console"/>
              </a:rPr>
              <a:t>Update</a:t>
            </a:r>
            <a:r>
              <a:rPr sz="850" spc="5" dirty="0">
                <a:solidFill>
                  <a:srgbClr val="333333"/>
                </a:solidFill>
                <a:latin typeface="Lucida Console"/>
                <a:cs typeface="Lucida Console"/>
              </a:rPr>
              <a:t> </a:t>
            </a:r>
            <a:r>
              <a:rPr sz="850" spc="15" dirty="0">
                <a:solidFill>
                  <a:srgbClr val="333333"/>
                </a:solidFill>
                <a:latin typeface="Lucida Console"/>
                <a:cs typeface="Lucida Console"/>
              </a:rPr>
              <a:t>Time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Fri</a:t>
            </a:r>
            <a:r>
              <a:rPr sz="850" spc="10" dirty="0">
                <a:solidFill>
                  <a:srgbClr val="333333"/>
                </a:solidFill>
                <a:latin typeface="Lucida Console"/>
                <a:cs typeface="Lucida Console"/>
              </a:rPr>
              <a:t> </a:t>
            </a:r>
            <a:r>
              <a:rPr sz="850" spc="15" dirty="0">
                <a:solidFill>
                  <a:srgbClr val="333333"/>
                </a:solidFill>
                <a:latin typeface="Lucida Console"/>
                <a:cs typeface="Lucida Console"/>
              </a:rPr>
              <a:t>Jan</a:t>
            </a:r>
            <a:r>
              <a:rPr sz="850" spc="10" dirty="0">
                <a:solidFill>
                  <a:srgbClr val="333333"/>
                </a:solidFill>
                <a:latin typeface="Lucida Console"/>
                <a:cs typeface="Lucida Console"/>
              </a:rPr>
              <a:t> </a:t>
            </a:r>
            <a:r>
              <a:rPr sz="850" spc="15" dirty="0">
                <a:solidFill>
                  <a:srgbClr val="333333"/>
                </a:solidFill>
                <a:latin typeface="Lucida Console"/>
                <a:cs typeface="Lucida Console"/>
              </a:rPr>
              <a:t>15</a:t>
            </a:r>
            <a:r>
              <a:rPr sz="850" spc="5" dirty="0">
                <a:solidFill>
                  <a:srgbClr val="333333"/>
                </a:solidFill>
                <a:latin typeface="Lucida Console"/>
                <a:cs typeface="Lucida Console"/>
              </a:rPr>
              <a:t> </a:t>
            </a:r>
            <a:r>
              <a:rPr sz="850" spc="15" dirty="0">
                <a:solidFill>
                  <a:srgbClr val="333333"/>
                </a:solidFill>
                <a:latin typeface="Lucida Console"/>
                <a:cs typeface="Lucida Console"/>
              </a:rPr>
              <a:t>09:00:57</a:t>
            </a:r>
            <a:r>
              <a:rPr sz="850" spc="10" dirty="0">
                <a:solidFill>
                  <a:srgbClr val="333333"/>
                </a:solidFill>
                <a:latin typeface="Lucida Console"/>
                <a:cs typeface="Lucida Console"/>
              </a:rPr>
              <a:t> </a:t>
            </a:r>
            <a:r>
              <a:rPr sz="850" spc="15" dirty="0">
                <a:solidFill>
                  <a:srgbClr val="333333"/>
                </a:solidFill>
                <a:latin typeface="Lucida Console"/>
                <a:cs typeface="Lucida Console"/>
              </a:rPr>
              <a:t>2021</a:t>
            </a:r>
            <a:endParaRPr sz="850">
              <a:latin typeface="Lucida Console"/>
              <a:cs typeface="Lucida Console"/>
            </a:endParaRPr>
          </a:p>
          <a:p>
            <a:pPr marL="12700">
              <a:lnSpc>
                <a:spcPct val="100000"/>
              </a:lnSpc>
              <a:spcBef>
                <a:spcPts val="330"/>
              </a:spcBef>
              <a:tabLst>
                <a:tab pos="1490345" algn="l"/>
                <a:tab pos="3035300" algn="l"/>
              </a:tabLst>
            </a:pPr>
            <a:r>
              <a:rPr sz="850" spc="15" dirty="0">
                <a:solidFill>
                  <a:srgbClr val="333333"/>
                </a:solidFill>
                <a:latin typeface="Lucida Console"/>
                <a:cs typeface="Lucida Console"/>
              </a:rPr>
              <a:t>Active Devices : 0</a:t>
            </a:r>
            <a:r>
              <a:rPr sz="850" dirty="0">
                <a:solidFill>
                  <a:srgbClr val="333333"/>
                </a:solidFill>
                <a:latin typeface="Lucida Console"/>
                <a:cs typeface="Lucida Console"/>
              </a:rPr>
              <a:t>	</a:t>
            </a:r>
            <a:r>
              <a:rPr sz="850" spc="15" dirty="0">
                <a:solidFill>
                  <a:srgbClr val="333333"/>
                </a:solidFill>
                <a:latin typeface="Lucida Console"/>
                <a:cs typeface="Lucida Console"/>
              </a:rPr>
              <a:t>Failed Devices : 0</a:t>
            </a:r>
            <a:r>
              <a:rPr sz="850" dirty="0">
                <a:solidFill>
                  <a:srgbClr val="333333"/>
                </a:solidFill>
                <a:latin typeface="Lucida Console"/>
                <a:cs typeface="Lucida Console"/>
              </a:rPr>
              <a:t>	</a:t>
            </a:r>
            <a:r>
              <a:rPr sz="850" spc="15" dirty="0">
                <a:solidFill>
                  <a:srgbClr val="333333"/>
                </a:solidFill>
                <a:latin typeface="Lucida Console"/>
                <a:cs typeface="Lucida Console"/>
              </a:rPr>
              <a:t>Spare</a:t>
            </a:r>
            <a:endParaRPr sz="850">
              <a:latin typeface="Lucida Console"/>
              <a:cs typeface="Lucida Console"/>
            </a:endParaRPr>
          </a:p>
        </p:txBody>
      </p:sp>
      <p:sp>
        <p:nvSpPr>
          <p:cNvPr id="44" name="object 44"/>
          <p:cNvSpPr txBox="1"/>
          <p:nvPr/>
        </p:nvSpPr>
        <p:spPr>
          <a:xfrm>
            <a:off x="1070306" y="9430396"/>
            <a:ext cx="3115945" cy="159385"/>
          </a:xfrm>
          <a:prstGeom prst="rect">
            <a:avLst/>
          </a:prstGeom>
        </p:spPr>
        <p:txBody>
          <a:bodyPr vert="horz" wrap="square" lIns="0" tIns="15875" rIns="0" bIns="0" rtlCol="0">
            <a:spAutoFit/>
          </a:bodyPr>
          <a:lstStyle/>
          <a:p>
            <a:pPr marL="12700">
              <a:lnSpc>
                <a:spcPct val="100000"/>
              </a:lnSpc>
              <a:spcBef>
                <a:spcPts val="125"/>
              </a:spcBef>
              <a:tabLst>
                <a:tab pos="1557655" algn="l"/>
              </a:tabLst>
            </a:pPr>
            <a:r>
              <a:rPr sz="850" spc="15" dirty="0">
                <a:solidFill>
                  <a:srgbClr val="333333"/>
                </a:solidFill>
                <a:latin typeface="Lucida Console"/>
                <a:cs typeface="Lucida Console"/>
              </a:rPr>
              <a:t>Devices</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0	Layout</a:t>
            </a:r>
            <a:r>
              <a:rPr sz="850" spc="-15" dirty="0">
                <a:solidFill>
                  <a:srgbClr val="333333"/>
                </a:solidFill>
                <a:latin typeface="Lucida Console"/>
                <a:cs typeface="Lucida Console"/>
              </a:rPr>
              <a:t> </a:t>
            </a:r>
            <a:r>
              <a:rPr sz="850" spc="15" dirty="0">
                <a:solidFill>
                  <a:srgbClr val="333333"/>
                </a:solidFill>
                <a:latin typeface="Lucida Console"/>
                <a:cs typeface="Lucida Console"/>
              </a:rPr>
              <a:t>:</a:t>
            </a:r>
            <a:r>
              <a:rPr sz="850" spc="-15" dirty="0">
                <a:solidFill>
                  <a:srgbClr val="333333"/>
                </a:solidFill>
                <a:latin typeface="Lucida Console"/>
                <a:cs typeface="Lucida Console"/>
              </a:rPr>
              <a:t> </a:t>
            </a:r>
            <a:r>
              <a:rPr sz="850" spc="15" dirty="0">
                <a:solidFill>
                  <a:srgbClr val="333333"/>
                </a:solidFill>
                <a:latin typeface="Lucida Console"/>
                <a:cs typeface="Lucida Console"/>
              </a:rPr>
              <a:t>left-symmetric</a:t>
            </a:r>
            <a:endParaRPr sz="850">
              <a:latin typeface="Lucida Console"/>
              <a:cs typeface="Lucida Console"/>
            </a:endParaRPr>
          </a:p>
        </p:txBody>
      </p:sp>
      <p:sp>
        <p:nvSpPr>
          <p:cNvPr id="45" name="object 45"/>
          <p:cNvSpPr txBox="1"/>
          <p:nvPr/>
        </p:nvSpPr>
        <p:spPr>
          <a:xfrm>
            <a:off x="4697773" y="9430396"/>
            <a:ext cx="83185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Chunk</a:t>
            </a:r>
            <a:r>
              <a:rPr sz="850" spc="-25" dirty="0">
                <a:solidFill>
                  <a:srgbClr val="333333"/>
                </a:solidFill>
                <a:latin typeface="Lucida Console"/>
                <a:cs typeface="Lucida Console"/>
              </a:rPr>
              <a:t> </a:t>
            </a:r>
            <a:r>
              <a:rPr sz="850" spc="15" dirty="0">
                <a:solidFill>
                  <a:srgbClr val="333333"/>
                </a:solidFill>
                <a:latin typeface="Lucida Console"/>
                <a:cs typeface="Lucida Console"/>
              </a:rPr>
              <a:t>Size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46" name="object 46"/>
          <p:cNvSpPr txBox="1"/>
          <p:nvPr/>
        </p:nvSpPr>
        <p:spPr>
          <a:xfrm>
            <a:off x="1070306" y="9601914"/>
            <a:ext cx="210820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512KConsistency</a:t>
            </a:r>
            <a:r>
              <a:rPr sz="850" spc="-5"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resync</a:t>
            </a:r>
            <a:endParaRPr sz="850">
              <a:latin typeface="Lucida Console"/>
              <a:cs typeface="Lucida Console"/>
            </a:endParaRPr>
          </a:p>
        </p:txBody>
      </p:sp>
      <p:sp>
        <p:nvSpPr>
          <p:cNvPr id="47" name="object 47"/>
          <p:cNvSpPr txBox="1"/>
          <p:nvPr/>
        </p:nvSpPr>
        <p:spPr>
          <a:xfrm>
            <a:off x="1083006" y="9735699"/>
            <a:ext cx="1960880" cy="368935"/>
          </a:xfrm>
          <a:prstGeom prst="rect">
            <a:avLst/>
          </a:prstGeom>
        </p:spPr>
        <p:txBody>
          <a:bodyPr vert="horz" wrap="square" lIns="0" tIns="53975" rIns="0" bIns="0" rtlCol="0">
            <a:spAutoFit/>
          </a:bodyPr>
          <a:lstStyle/>
          <a:p>
            <a:pPr marL="133985">
              <a:lnSpc>
                <a:spcPct val="100000"/>
              </a:lnSpc>
              <a:spcBef>
                <a:spcPts val="425"/>
              </a:spcBef>
              <a:tabLst>
                <a:tab pos="671195" algn="l"/>
                <a:tab pos="1275715" algn="l"/>
                <a:tab pos="1880235" algn="l"/>
              </a:tabLst>
            </a:pPr>
            <a:r>
              <a:rPr sz="850" spc="15" dirty="0">
                <a:solidFill>
                  <a:srgbClr val="333333"/>
                </a:solidFill>
                <a:latin typeface="Lucida Console"/>
                <a:cs typeface="Lucida Console"/>
              </a:rPr>
              <a:t>-	0	0	0</a:t>
            </a:r>
            <a:endParaRPr sz="850">
              <a:latin typeface="Lucida Console"/>
              <a:cs typeface="Lucida Console"/>
            </a:endParaRPr>
          </a:p>
          <a:p>
            <a:pPr>
              <a:lnSpc>
                <a:spcPct val="100000"/>
              </a:lnSpc>
              <a:spcBef>
                <a:spcPts val="330"/>
              </a:spcBef>
              <a:tabLst>
                <a:tab pos="939800" algn="l"/>
                <a:tab pos="1477645" algn="l"/>
              </a:tabLst>
            </a:pPr>
            <a:r>
              <a:rPr sz="850" spc="15" dirty="0">
                <a:solidFill>
                  <a:srgbClr val="333333"/>
                </a:solidFill>
                <a:latin typeface="Lucida Console"/>
                <a:cs typeface="Lucida Console"/>
              </a:rPr>
              <a:t>removed	-	0</a:t>
            </a:r>
            <a:endParaRPr sz="850">
              <a:latin typeface="Lucida Console"/>
              <a:cs typeface="Lucida Console"/>
            </a:endParaRPr>
          </a:p>
        </p:txBody>
      </p:sp>
      <p:sp>
        <p:nvSpPr>
          <p:cNvPr id="48" name="object 48"/>
          <p:cNvSpPr txBox="1"/>
          <p:nvPr/>
        </p:nvSpPr>
        <p:spPr>
          <a:xfrm>
            <a:off x="3152741" y="9944951"/>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endParaRPr sz="850">
              <a:latin typeface="Lucida Console"/>
              <a:cs typeface="Lucida Console"/>
            </a:endParaRPr>
          </a:p>
        </p:txBody>
      </p:sp>
      <p:sp>
        <p:nvSpPr>
          <p:cNvPr id="49" name="object 49"/>
          <p:cNvSpPr txBox="1"/>
          <p:nvPr/>
        </p:nvSpPr>
        <p:spPr>
          <a:xfrm>
            <a:off x="3421442" y="9564180"/>
            <a:ext cx="495934" cy="54038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Number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removed</a:t>
            </a:r>
            <a:endParaRPr sz="850">
              <a:latin typeface="Lucida Console"/>
              <a:cs typeface="Lucida Console"/>
            </a:endParaRPr>
          </a:p>
          <a:p>
            <a:pPr marL="347980">
              <a:lnSpc>
                <a:spcPct val="100000"/>
              </a:lnSpc>
              <a:spcBef>
                <a:spcPts val="330"/>
              </a:spcBef>
            </a:pPr>
            <a:r>
              <a:rPr sz="850" spc="15" dirty="0">
                <a:solidFill>
                  <a:srgbClr val="333333"/>
                </a:solidFill>
                <a:latin typeface="Lucida Console"/>
                <a:cs typeface="Lucida Console"/>
              </a:rPr>
              <a:t>2</a:t>
            </a:r>
            <a:endParaRPr sz="850">
              <a:latin typeface="Lucida Console"/>
              <a:cs typeface="Lucida Console"/>
            </a:endParaRPr>
          </a:p>
        </p:txBody>
      </p:sp>
      <p:sp>
        <p:nvSpPr>
          <p:cNvPr id="50" name="object 50"/>
          <p:cNvSpPr txBox="1"/>
          <p:nvPr/>
        </p:nvSpPr>
        <p:spPr>
          <a:xfrm>
            <a:off x="4026020" y="9564180"/>
            <a:ext cx="2175510" cy="540385"/>
          </a:xfrm>
          <a:prstGeom prst="rect">
            <a:avLst/>
          </a:prstGeom>
        </p:spPr>
        <p:txBody>
          <a:bodyPr vert="horz" wrap="square" lIns="0" tIns="53975" rIns="0" bIns="0" rtlCol="0">
            <a:spAutoFit/>
          </a:bodyPr>
          <a:lstStyle/>
          <a:p>
            <a:pPr marR="5080" algn="r">
              <a:lnSpc>
                <a:spcPct val="100000"/>
              </a:lnSpc>
              <a:spcBef>
                <a:spcPts val="425"/>
              </a:spcBef>
              <a:tabLst>
                <a:tab pos="537210" algn="l"/>
                <a:tab pos="1074420" algn="l"/>
              </a:tabLst>
            </a:pPr>
            <a:r>
              <a:rPr sz="850" spc="15" dirty="0">
                <a:solidFill>
                  <a:srgbClr val="333333"/>
                </a:solidFill>
                <a:latin typeface="Lucida Console"/>
                <a:cs typeface="Lucida Console"/>
              </a:rPr>
              <a:t>Major	Minor	RaidDevice</a:t>
            </a:r>
            <a:r>
              <a:rPr sz="850" spc="-60" dirty="0">
                <a:solidFill>
                  <a:srgbClr val="333333"/>
                </a:solidFill>
                <a:latin typeface="Lucida Console"/>
                <a:cs typeface="Lucida Console"/>
              </a:rPr>
              <a:t> </a:t>
            </a:r>
            <a:r>
              <a:rPr sz="850" spc="15" dirty="0">
                <a:solidFill>
                  <a:srgbClr val="333333"/>
                </a:solidFill>
                <a:latin typeface="Lucida Console"/>
                <a:cs typeface="Lucida Console"/>
              </a:rPr>
              <a:t>State</a:t>
            </a:r>
            <a:endParaRPr sz="850">
              <a:latin typeface="Lucida Console"/>
              <a:cs typeface="Lucida Console"/>
            </a:endParaRPr>
          </a:p>
          <a:p>
            <a:pPr marR="5080" algn="r">
              <a:lnSpc>
                <a:spcPct val="100000"/>
              </a:lnSpc>
              <a:spcBef>
                <a:spcPts val="330"/>
              </a:spcBef>
              <a:tabLst>
                <a:tab pos="537210" algn="l"/>
                <a:tab pos="1141730" algn="l"/>
                <a:tab pos="1746250" algn="l"/>
              </a:tabLst>
            </a:pPr>
            <a:r>
              <a:rPr sz="850" spc="15" dirty="0">
                <a:solidFill>
                  <a:srgbClr val="333333"/>
                </a:solidFill>
                <a:latin typeface="Lucida Console"/>
                <a:cs typeface="Lucida Console"/>
              </a:rPr>
              <a:t>-	0	0	1</a:t>
            </a:r>
            <a:endParaRPr sz="850">
              <a:latin typeface="Lucida Console"/>
              <a:cs typeface="Lucida Console"/>
            </a:endParaRPr>
          </a:p>
          <a:p>
            <a:pPr marL="213995">
              <a:lnSpc>
                <a:spcPct val="100000"/>
              </a:lnSpc>
              <a:spcBef>
                <a:spcPts val="330"/>
              </a:spcBef>
            </a:pPr>
            <a:r>
              <a:rPr sz="850" spc="15" dirty="0">
                <a:solidFill>
                  <a:srgbClr val="333333"/>
                </a:solidFill>
                <a:latin typeface="Lucida Console"/>
                <a:cs typeface="Lucida Console"/>
              </a:rPr>
              <a:t>removed</a:t>
            </a:r>
            <a:endParaRPr sz="850">
              <a:latin typeface="Lucida Console"/>
              <a:cs typeface="Lucida Console"/>
            </a:endParaRPr>
          </a:p>
        </p:txBody>
      </p:sp>
      <p:sp>
        <p:nvSpPr>
          <p:cNvPr id="51" name="object 5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2112176"/>
            <a:ext cx="38735" cy="1153160"/>
          </a:xfrm>
          <a:custGeom>
            <a:avLst/>
            <a:gdLst/>
            <a:ahLst/>
            <a:cxnLst/>
            <a:rect l="l" t="t" r="r" b="b"/>
            <a:pathLst>
              <a:path w="38734" h="1153160">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sp>
        <p:nvSpPr>
          <p:cNvPr id="3" name="object 3"/>
          <p:cNvSpPr txBox="1"/>
          <p:nvPr/>
        </p:nvSpPr>
        <p:spPr>
          <a:xfrm>
            <a:off x="946424" y="374677"/>
            <a:ext cx="3649979"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很棒，继续再停用整个</a:t>
            </a:r>
            <a:r>
              <a:rPr sz="950" spc="60" dirty="0">
                <a:solidFill>
                  <a:srgbClr val="333333"/>
                </a:solidFill>
                <a:latin typeface="Trebuchet MS"/>
                <a:cs typeface="Trebuchet MS"/>
              </a:rPr>
              <a:t>RAID</a:t>
            </a:r>
            <a:r>
              <a:rPr sz="950" spc="25" dirty="0">
                <a:solidFill>
                  <a:srgbClr val="333333"/>
                </a:solidFill>
                <a:latin typeface="微软雅黑"/>
                <a:cs typeface="微软雅黑"/>
              </a:rPr>
              <a:t>磁盘组，咱们的工作就彻底的完成了：</a:t>
            </a:r>
            <a:endParaRPr sz="950">
              <a:latin typeface="微软雅黑"/>
              <a:cs typeface="微软雅黑"/>
            </a:endParaRPr>
          </a:p>
        </p:txBody>
      </p:sp>
      <p:grpSp>
        <p:nvGrpSpPr>
          <p:cNvPr id="4" name="object 4"/>
          <p:cNvGrpSpPr/>
          <p:nvPr/>
        </p:nvGrpSpPr>
        <p:grpSpPr>
          <a:xfrm>
            <a:off x="959124" y="701824"/>
            <a:ext cx="5651500" cy="495934"/>
            <a:chOff x="959124" y="701824"/>
            <a:chExt cx="5651500" cy="495934"/>
          </a:xfrm>
        </p:grpSpPr>
        <p:sp>
          <p:nvSpPr>
            <p:cNvPr id="5" name="object 5"/>
            <p:cNvSpPr/>
            <p:nvPr/>
          </p:nvSpPr>
          <p:spPr>
            <a:xfrm>
              <a:off x="963889" y="706589"/>
              <a:ext cx="5641975" cy="486409"/>
            </a:xfrm>
            <a:custGeom>
              <a:avLst/>
              <a:gdLst/>
              <a:ahLst/>
              <a:cxnLst/>
              <a:rect l="l" t="t" r="r" b="b"/>
              <a:pathLst>
                <a:path w="5641975" h="486409">
                  <a:moveTo>
                    <a:pt x="5620752" y="485924"/>
                  </a:moveTo>
                  <a:lnTo>
                    <a:pt x="20659" y="485924"/>
                  </a:lnTo>
                  <a:lnTo>
                    <a:pt x="17629" y="485333"/>
                  </a:lnTo>
                  <a:lnTo>
                    <a:pt x="0" y="465302"/>
                  </a:lnTo>
                  <a:lnTo>
                    <a:pt x="0" y="462177"/>
                  </a:lnTo>
                  <a:lnTo>
                    <a:pt x="0" y="20621"/>
                  </a:lnTo>
                  <a:lnTo>
                    <a:pt x="20659" y="0"/>
                  </a:lnTo>
                  <a:lnTo>
                    <a:pt x="5620752" y="0"/>
                  </a:lnTo>
                  <a:lnTo>
                    <a:pt x="5641421" y="20621"/>
                  </a:lnTo>
                  <a:lnTo>
                    <a:pt x="5641421" y="465302"/>
                  </a:lnTo>
                  <a:lnTo>
                    <a:pt x="5623792" y="485333"/>
                  </a:lnTo>
                  <a:lnTo>
                    <a:pt x="5620752" y="485924"/>
                  </a:lnTo>
                  <a:close/>
                </a:path>
              </a:pathLst>
            </a:custGeom>
            <a:solidFill>
              <a:srgbClr val="F8F8F8"/>
            </a:solidFill>
          </p:spPr>
          <p:txBody>
            <a:bodyPr wrap="square" lIns="0" tIns="0" rIns="0" bIns="0" rtlCol="0"/>
            <a:lstStyle/>
            <a:p>
              <a:endParaRPr/>
            </a:p>
          </p:txBody>
        </p:sp>
        <p:sp>
          <p:nvSpPr>
            <p:cNvPr id="6" name="object 6"/>
            <p:cNvSpPr/>
            <p:nvPr/>
          </p:nvSpPr>
          <p:spPr>
            <a:xfrm>
              <a:off x="963889" y="706589"/>
              <a:ext cx="5641975" cy="486409"/>
            </a:xfrm>
            <a:custGeom>
              <a:avLst/>
              <a:gdLst/>
              <a:ahLst/>
              <a:cxnLst/>
              <a:rect l="l" t="t" r="r" b="b"/>
              <a:pathLst>
                <a:path w="5641975" h="486409">
                  <a:moveTo>
                    <a:pt x="0" y="462177"/>
                  </a:moveTo>
                  <a:lnTo>
                    <a:pt x="0" y="23823"/>
                  </a:lnTo>
                  <a:lnTo>
                    <a:pt x="0" y="20621"/>
                  </a:lnTo>
                  <a:lnTo>
                    <a:pt x="600" y="17496"/>
                  </a:lnTo>
                  <a:lnTo>
                    <a:pt x="1810" y="14589"/>
                  </a:lnTo>
                  <a:lnTo>
                    <a:pt x="3020" y="11692"/>
                  </a:lnTo>
                  <a:lnTo>
                    <a:pt x="4745" y="9157"/>
                  </a:lnTo>
                  <a:lnTo>
                    <a:pt x="6975" y="6927"/>
                  </a:lnTo>
                  <a:lnTo>
                    <a:pt x="9214" y="4688"/>
                  </a:lnTo>
                  <a:lnTo>
                    <a:pt x="11787" y="2973"/>
                  </a:lnTo>
                  <a:lnTo>
                    <a:pt x="14703" y="1782"/>
                  </a:lnTo>
                  <a:lnTo>
                    <a:pt x="17629" y="590"/>
                  </a:lnTo>
                  <a:lnTo>
                    <a:pt x="20659" y="0"/>
                  </a:lnTo>
                  <a:lnTo>
                    <a:pt x="23823" y="0"/>
                  </a:lnTo>
                  <a:lnTo>
                    <a:pt x="5617597" y="0"/>
                  </a:lnTo>
                  <a:lnTo>
                    <a:pt x="5620752" y="0"/>
                  </a:lnTo>
                  <a:lnTo>
                    <a:pt x="5623792" y="590"/>
                  </a:lnTo>
                  <a:lnTo>
                    <a:pt x="5641421" y="20621"/>
                  </a:lnTo>
                  <a:lnTo>
                    <a:pt x="5641421" y="23823"/>
                  </a:lnTo>
                  <a:lnTo>
                    <a:pt x="5641421" y="462177"/>
                  </a:lnTo>
                  <a:lnTo>
                    <a:pt x="5641421" y="465302"/>
                  </a:lnTo>
                  <a:lnTo>
                    <a:pt x="5640821" y="468352"/>
                  </a:lnTo>
                  <a:lnTo>
                    <a:pt x="5639610" y="471258"/>
                  </a:lnTo>
                  <a:lnTo>
                    <a:pt x="5638400" y="474165"/>
                  </a:lnTo>
                  <a:lnTo>
                    <a:pt x="5617597" y="486000"/>
                  </a:lnTo>
                  <a:lnTo>
                    <a:pt x="23823" y="486000"/>
                  </a:lnTo>
                  <a:lnTo>
                    <a:pt x="1810" y="471258"/>
                  </a:lnTo>
                  <a:lnTo>
                    <a:pt x="600" y="468352"/>
                  </a:lnTo>
                  <a:lnTo>
                    <a:pt x="0" y="465302"/>
                  </a:lnTo>
                  <a:lnTo>
                    <a:pt x="0" y="462177"/>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787622"/>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8" name="object 8"/>
          <p:cNvSpPr txBox="1"/>
          <p:nvPr/>
        </p:nvSpPr>
        <p:spPr>
          <a:xfrm>
            <a:off x="946424" y="740035"/>
            <a:ext cx="5664835" cy="4935855"/>
          </a:xfrm>
          <a:prstGeom prst="rect">
            <a:avLst/>
          </a:prstGeom>
        </p:spPr>
        <p:txBody>
          <a:bodyPr vert="horz" wrap="square" lIns="0" tIns="53975" rIns="0" bIns="0" rtlCol="0">
            <a:spAutoFit/>
          </a:bodyPr>
          <a:lstStyle/>
          <a:p>
            <a:pPr marL="136525">
              <a:lnSpc>
                <a:spcPct val="100000"/>
              </a:lnSpc>
              <a:spcBef>
                <a:spcPts val="425"/>
              </a:spcBef>
            </a:pPr>
            <a:r>
              <a:rPr sz="850" spc="15"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--stop</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/dev/md0mdadm:</a:t>
            </a:r>
            <a:r>
              <a:rPr sz="850" spc="20" dirty="0">
                <a:solidFill>
                  <a:srgbClr val="333333"/>
                </a:solidFill>
                <a:latin typeface="Lucida Console"/>
                <a:cs typeface="Lucida Console"/>
              </a:rPr>
              <a:t> </a:t>
            </a:r>
            <a:r>
              <a:rPr sz="850" spc="15" dirty="0">
                <a:solidFill>
                  <a:srgbClr val="333333"/>
                </a:solidFill>
                <a:latin typeface="Lucida Console"/>
                <a:cs typeface="Lucida Console"/>
              </a:rPr>
              <a:t>stopped</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/dev/md0[root@linuxprobe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 ls /dev/md0ls: cannot access '/dev/md0': No such</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 or directory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07950">
              <a:lnSpc>
                <a:spcPct val="131600"/>
              </a:lnSpc>
            </a:pPr>
            <a:r>
              <a:rPr sz="950" spc="25" dirty="0">
                <a:solidFill>
                  <a:srgbClr val="333333"/>
                </a:solidFill>
                <a:latin typeface="微软雅黑"/>
                <a:cs typeface="微软雅黑"/>
              </a:rPr>
              <a:t>有一些老版本的服务器，使用完</a:t>
            </a:r>
            <a:r>
              <a:rPr sz="950" spc="20" dirty="0">
                <a:solidFill>
                  <a:srgbClr val="333333"/>
                </a:solidFill>
                <a:latin typeface="Trebuchet MS"/>
                <a:cs typeface="Trebuchet MS"/>
              </a:rPr>
              <a:t>--stop</a:t>
            </a:r>
            <a:r>
              <a:rPr sz="950" spc="20" dirty="0">
                <a:solidFill>
                  <a:srgbClr val="333333"/>
                </a:solidFill>
                <a:latin typeface="微软雅黑"/>
                <a:cs typeface="微软雅黑"/>
              </a:rPr>
              <a:t>参数后依然会保留设备文件，很明显是没有处理干净，这时再执 </a:t>
            </a:r>
            <a:r>
              <a:rPr sz="950" spc="25" dirty="0">
                <a:solidFill>
                  <a:srgbClr val="333333"/>
                </a:solidFill>
                <a:latin typeface="微软雅黑"/>
                <a:cs typeface="微软雅黑"/>
              </a:rPr>
              <a:t>行一下</a:t>
            </a:r>
            <a:r>
              <a:rPr sz="950" spc="40" dirty="0">
                <a:solidFill>
                  <a:srgbClr val="333333"/>
                </a:solidFill>
                <a:latin typeface="微软雅黑"/>
                <a:cs typeface="微软雅黑"/>
              </a:rPr>
              <a:t>：</a:t>
            </a:r>
            <a:r>
              <a:rPr sz="950" spc="40" dirty="0">
                <a:solidFill>
                  <a:srgbClr val="333333"/>
                </a:solidFill>
                <a:latin typeface="Trebuchet MS"/>
                <a:cs typeface="Trebuchet MS"/>
              </a:rPr>
              <a:t>“mdadm</a:t>
            </a:r>
            <a:r>
              <a:rPr sz="950" spc="-40" dirty="0">
                <a:solidFill>
                  <a:srgbClr val="333333"/>
                </a:solidFill>
                <a:latin typeface="Trebuchet MS"/>
                <a:cs typeface="Trebuchet MS"/>
              </a:rPr>
              <a:t> </a:t>
            </a:r>
            <a:r>
              <a:rPr sz="950" spc="25" dirty="0">
                <a:solidFill>
                  <a:srgbClr val="333333"/>
                </a:solidFill>
                <a:latin typeface="Trebuchet MS"/>
                <a:cs typeface="Trebuchet MS"/>
              </a:rPr>
              <a:t>--remove</a:t>
            </a:r>
            <a:r>
              <a:rPr sz="950" spc="-35" dirty="0">
                <a:solidFill>
                  <a:srgbClr val="333333"/>
                </a:solidFill>
                <a:latin typeface="Trebuchet MS"/>
                <a:cs typeface="Trebuchet MS"/>
              </a:rPr>
              <a:t> </a:t>
            </a:r>
            <a:r>
              <a:rPr sz="950" spc="-10" dirty="0">
                <a:solidFill>
                  <a:srgbClr val="333333"/>
                </a:solidFill>
                <a:latin typeface="Trebuchet MS"/>
                <a:cs typeface="Trebuchet MS"/>
              </a:rPr>
              <a:t>/dev/md0”</a:t>
            </a:r>
            <a:r>
              <a:rPr sz="950" spc="25" dirty="0">
                <a:solidFill>
                  <a:srgbClr val="333333"/>
                </a:solidFill>
                <a:latin typeface="微软雅黑"/>
                <a:cs typeface="微软雅黑"/>
              </a:rPr>
              <a:t>命令即可，同学们可以记一下，以备不时之需。</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spc="55" dirty="0">
                <a:solidFill>
                  <a:srgbClr val="777777"/>
                </a:solidFill>
                <a:latin typeface="Trebuchet MS"/>
                <a:cs typeface="Trebuchet MS"/>
              </a:rPr>
              <a:t>~</a:t>
            </a:r>
            <a:endParaRPr sz="950">
              <a:latin typeface="Trebuchet MS"/>
              <a:cs typeface="Trebuchet MS"/>
            </a:endParaRPr>
          </a:p>
          <a:p>
            <a:pPr marL="193675">
              <a:lnSpc>
                <a:spcPct val="100000"/>
              </a:lnSpc>
              <a:spcBef>
                <a:spcPts val="1115"/>
              </a:spcBef>
            </a:pPr>
            <a:r>
              <a:rPr sz="950" spc="35" dirty="0">
                <a:solidFill>
                  <a:srgbClr val="777777"/>
                </a:solidFill>
                <a:latin typeface="Trebuchet MS"/>
                <a:cs typeface="Trebuchet MS"/>
              </a:rPr>
              <a:t>Linux</a:t>
            </a:r>
            <a:r>
              <a:rPr sz="950" spc="25" dirty="0">
                <a:solidFill>
                  <a:srgbClr val="777777"/>
                </a:solidFill>
                <a:latin typeface="微软雅黑"/>
                <a:cs typeface="微软雅黑"/>
              </a:rPr>
              <a:t>技术交流学习请加读者群</a:t>
            </a:r>
            <a:r>
              <a:rPr sz="950" spc="20" dirty="0">
                <a:solidFill>
                  <a:srgbClr val="777777"/>
                </a:solidFill>
                <a:latin typeface="微软雅黑"/>
                <a:cs typeface="微软雅黑"/>
              </a:rPr>
              <a:t>（</a:t>
            </a:r>
            <a:r>
              <a:rPr sz="950" b="1" spc="25" dirty="0">
                <a:solidFill>
                  <a:srgbClr val="777777"/>
                </a:solidFill>
                <a:latin typeface="微软雅黑"/>
                <a:cs typeface="微软雅黑"/>
              </a:rPr>
              <a:t>推荐</a:t>
            </a:r>
            <a:r>
              <a:rPr sz="950" spc="10" dirty="0">
                <a:solidFill>
                  <a:srgbClr val="777777"/>
                </a:solidFill>
                <a:latin typeface="微软雅黑"/>
                <a:cs typeface="微软雅黑"/>
              </a:rPr>
              <a:t>）：</a:t>
            </a:r>
            <a:r>
              <a:rPr sz="950" u="sng" spc="10" dirty="0">
                <a:solidFill>
                  <a:srgbClr val="4183C4"/>
                </a:solidFill>
                <a:uFill>
                  <a:solidFill>
                    <a:srgbClr val="4183C4"/>
                  </a:solidFill>
                </a:uFill>
                <a:latin typeface="Trebuchet MS"/>
                <a:cs typeface="Trebuchet MS"/>
                <a:hlinkClick r:id="rId2"/>
              </a:rPr>
              <a:t>https://www.linuxprobe.com/club</a:t>
            </a:r>
            <a:endParaRPr sz="950">
              <a:latin typeface="Trebuchet MS"/>
              <a:cs typeface="Trebuchet MS"/>
            </a:endParaRPr>
          </a:p>
          <a:p>
            <a:pPr marL="193675" marR="250825">
              <a:lnSpc>
                <a:spcPct val="131600"/>
              </a:lnSpc>
              <a:spcBef>
                <a:spcPts val="825"/>
              </a:spcBef>
            </a:pPr>
            <a:r>
              <a:rPr sz="950" spc="185" dirty="0">
                <a:solidFill>
                  <a:srgbClr val="777777"/>
                </a:solidFill>
                <a:latin typeface="Trebuchet MS"/>
                <a:cs typeface="Trebuchet MS"/>
              </a:rPr>
              <a:t>*</a:t>
            </a:r>
            <a:r>
              <a:rPr sz="950" spc="25" dirty="0">
                <a:solidFill>
                  <a:srgbClr val="777777"/>
                </a:solidFill>
                <a:latin typeface="微软雅黑"/>
                <a:cs typeface="微软雅黑"/>
              </a:rPr>
              <a:t>本群特色：确保每一位群友都是《</a:t>
            </a:r>
            <a:r>
              <a:rPr sz="950" spc="35" dirty="0">
                <a:solidFill>
                  <a:srgbClr val="777777"/>
                </a:solidFill>
                <a:latin typeface="Trebuchet MS"/>
                <a:cs typeface="Trebuchet MS"/>
              </a:rPr>
              <a:t>Linux</a:t>
            </a:r>
            <a:r>
              <a:rPr sz="950" spc="20" dirty="0">
                <a:solidFill>
                  <a:srgbClr val="777777"/>
                </a:solidFill>
                <a:latin typeface="微软雅黑"/>
                <a:cs typeface="微软雅黑"/>
              </a:rPr>
              <a:t>就该这么学》的读者，答疑更有针对性，不定期领取定 </a:t>
            </a:r>
            <a:r>
              <a:rPr sz="950" spc="25" dirty="0">
                <a:solidFill>
                  <a:srgbClr val="777777"/>
                </a:solidFill>
                <a:latin typeface="微软雅黑"/>
                <a:cs typeface="微软雅黑"/>
              </a:rPr>
              <a:t>制礼品。</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333333"/>
                </a:solidFill>
                <a:latin typeface="Trebuchet MS"/>
                <a:cs typeface="Trebuchet MS"/>
              </a:rPr>
              <a:t>7.2</a:t>
            </a:r>
            <a:r>
              <a:rPr sz="950" b="1" spc="-35" dirty="0">
                <a:solidFill>
                  <a:srgbClr val="333333"/>
                </a:solidFill>
                <a:latin typeface="Trebuchet MS"/>
                <a:cs typeface="Trebuchet MS"/>
              </a:rPr>
              <a:t> </a:t>
            </a:r>
            <a:r>
              <a:rPr sz="950" b="1" spc="90" dirty="0">
                <a:solidFill>
                  <a:srgbClr val="333333"/>
                </a:solidFill>
                <a:latin typeface="Trebuchet MS"/>
                <a:cs typeface="Trebuchet MS"/>
              </a:rPr>
              <a:t>LVM</a:t>
            </a:r>
            <a:r>
              <a:rPr sz="950" b="1" spc="25" dirty="0">
                <a:solidFill>
                  <a:srgbClr val="333333"/>
                </a:solidFill>
                <a:latin typeface="微软雅黑"/>
                <a:cs typeface="微软雅黑"/>
              </a:rPr>
              <a:t>逻辑卷管理器</a:t>
            </a:r>
            <a:endParaRPr sz="950">
              <a:latin typeface="微软雅黑"/>
              <a:cs typeface="微软雅黑"/>
            </a:endParaRPr>
          </a:p>
          <a:p>
            <a:pPr marL="12700" marR="37465">
              <a:lnSpc>
                <a:spcPct val="131600"/>
              </a:lnSpc>
              <a:spcBef>
                <a:spcPts val="900"/>
              </a:spcBef>
            </a:pPr>
            <a:r>
              <a:rPr sz="950" spc="25" dirty="0">
                <a:solidFill>
                  <a:srgbClr val="333333"/>
                </a:solidFill>
                <a:latin typeface="微软雅黑"/>
                <a:cs typeface="微软雅黑"/>
              </a:rPr>
              <a:t>前面学习的硬盘设备管理技术虽然能够有效地提高硬盘设备的读写速度以及数据的安全性，但是在硬盘 分好区或者部署为</a:t>
            </a:r>
            <a:r>
              <a:rPr sz="950" spc="60" dirty="0">
                <a:solidFill>
                  <a:srgbClr val="333333"/>
                </a:solidFill>
                <a:latin typeface="Trebuchet MS"/>
                <a:cs typeface="Trebuchet MS"/>
              </a:rPr>
              <a:t>RAID</a:t>
            </a:r>
            <a:r>
              <a:rPr sz="950" spc="20" dirty="0">
                <a:solidFill>
                  <a:srgbClr val="333333"/>
                </a:solidFill>
                <a:latin typeface="微软雅黑"/>
                <a:cs typeface="微软雅黑"/>
              </a:rPr>
              <a:t>磁盘阵列之后，再想修改硬盘分区大小就不容易了。换句话说，当用户想要随着 </a:t>
            </a:r>
            <a:r>
              <a:rPr sz="950" spc="25" dirty="0">
                <a:solidFill>
                  <a:srgbClr val="333333"/>
                </a:solidFill>
                <a:latin typeface="微软雅黑"/>
                <a:cs typeface="微软雅黑"/>
              </a:rPr>
              <a:t>实际需求的变化调整硬盘分区的大小时，会受到硬盘</a:t>
            </a:r>
            <a:r>
              <a:rPr sz="950" spc="-160" dirty="0">
                <a:solidFill>
                  <a:srgbClr val="333333"/>
                </a:solidFill>
                <a:latin typeface="Trebuchet MS"/>
                <a:cs typeface="Trebuchet MS"/>
              </a:rPr>
              <a:t>“</a:t>
            </a:r>
            <a:r>
              <a:rPr sz="950" spc="25" dirty="0">
                <a:solidFill>
                  <a:srgbClr val="333333"/>
                </a:solidFill>
                <a:latin typeface="微软雅黑"/>
                <a:cs typeface="微软雅黑"/>
              </a:rPr>
              <a:t>灵活性</a:t>
            </a:r>
            <a:r>
              <a:rPr sz="950" spc="-160" dirty="0">
                <a:solidFill>
                  <a:srgbClr val="333333"/>
                </a:solidFill>
                <a:latin typeface="Trebuchet MS"/>
                <a:cs typeface="Trebuchet MS"/>
              </a:rPr>
              <a:t>”</a:t>
            </a:r>
            <a:r>
              <a:rPr sz="950" spc="25" dirty="0">
                <a:solidFill>
                  <a:srgbClr val="333333"/>
                </a:solidFill>
                <a:latin typeface="微软雅黑"/>
                <a:cs typeface="微软雅黑"/>
              </a:rPr>
              <a:t>的限制。这时就需要用到另外一项非常普 及的硬盘设备资源管理技术了</a:t>
            </a:r>
            <a:r>
              <a:rPr sz="950" spc="275" dirty="0">
                <a:solidFill>
                  <a:srgbClr val="333333"/>
                </a:solidFill>
                <a:latin typeface="Trebuchet MS"/>
                <a:cs typeface="Trebuchet MS"/>
              </a:rPr>
              <a:t>—</a:t>
            </a:r>
            <a:r>
              <a:rPr sz="950" spc="-35" dirty="0">
                <a:solidFill>
                  <a:srgbClr val="333333"/>
                </a:solidFill>
                <a:latin typeface="Trebuchet MS"/>
                <a:cs typeface="Trebuchet MS"/>
              </a:rPr>
              <a:t> </a:t>
            </a:r>
            <a:r>
              <a:rPr sz="950" spc="20" dirty="0">
                <a:solidFill>
                  <a:srgbClr val="333333"/>
                </a:solidFill>
                <a:latin typeface="Trebuchet MS"/>
                <a:cs typeface="Trebuchet MS"/>
              </a:rPr>
              <a:t>Logical</a:t>
            </a:r>
            <a:r>
              <a:rPr sz="950" spc="-35" dirty="0">
                <a:solidFill>
                  <a:srgbClr val="333333"/>
                </a:solidFill>
                <a:latin typeface="Trebuchet MS"/>
                <a:cs typeface="Trebuchet MS"/>
              </a:rPr>
              <a:t> </a:t>
            </a:r>
            <a:r>
              <a:rPr sz="950" spc="45" dirty="0">
                <a:solidFill>
                  <a:srgbClr val="333333"/>
                </a:solidFill>
                <a:latin typeface="Trebuchet MS"/>
                <a:cs typeface="Trebuchet MS"/>
              </a:rPr>
              <a:t>Volume</a:t>
            </a:r>
            <a:r>
              <a:rPr sz="950" spc="-30" dirty="0">
                <a:solidFill>
                  <a:srgbClr val="333333"/>
                </a:solidFill>
                <a:latin typeface="Trebuchet MS"/>
                <a:cs typeface="Trebuchet MS"/>
              </a:rPr>
              <a:t> </a:t>
            </a:r>
            <a:r>
              <a:rPr sz="950" spc="60" dirty="0">
                <a:solidFill>
                  <a:srgbClr val="333333"/>
                </a:solidFill>
                <a:latin typeface="Trebuchet MS"/>
                <a:cs typeface="Trebuchet MS"/>
              </a:rPr>
              <a:t>Manager</a:t>
            </a:r>
            <a:r>
              <a:rPr sz="950" spc="60" dirty="0">
                <a:solidFill>
                  <a:srgbClr val="333333"/>
                </a:solidFill>
                <a:latin typeface="微软雅黑"/>
                <a:cs typeface="微软雅黑"/>
              </a:rPr>
              <a:t>（</a:t>
            </a:r>
            <a:r>
              <a:rPr sz="950" spc="25" dirty="0">
                <a:solidFill>
                  <a:srgbClr val="333333"/>
                </a:solidFill>
                <a:latin typeface="微软雅黑"/>
                <a:cs typeface="微软雅黑"/>
              </a:rPr>
              <a:t>逻辑卷管理器，简称</a:t>
            </a:r>
            <a:r>
              <a:rPr sz="950" spc="65" dirty="0">
                <a:solidFill>
                  <a:srgbClr val="333333"/>
                </a:solidFill>
                <a:latin typeface="Trebuchet MS"/>
                <a:cs typeface="Trebuchet MS"/>
              </a:rPr>
              <a:t>LVM</a:t>
            </a:r>
            <a:r>
              <a:rPr sz="950" spc="65" dirty="0">
                <a:solidFill>
                  <a:srgbClr val="333333"/>
                </a:solidFill>
                <a:latin typeface="微软雅黑"/>
                <a:cs typeface="微软雅黑"/>
              </a:rPr>
              <a:t>）</a:t>
            </a:r>
            <a:r>
              <a:rPr sz="950" spc="25" dirty="0">
                <a:solidFill>
                  <a:srgbClr val="333333"/>
                </a:solidFill>
                <a:latin typeface="微软雅黑"/>
                <a:cs typeface="微软雅黑"/>
              </a:rPr>
              <a:t>。</a:t>
            </a:r>
            <a:r>
              <a:rPr sz="950" spc="80" dirty="0">
                <a:solidFill>
                  <a:srgbClr val="333333"/>
                </a:solidFill>
                <a:latin typeface="Trebuchet MS"/>
                <a:cs typeface="Trebuchet MS"/>
              </a:rPr>
              <a:t>LVM</a:t>
            </a:r>
            <a:r>
              <a:rPr sz="950" spc="25" dirty="0">
                <a:solidFill>
                  <a:srgbClr val="333333"/>
                </a:solidFill>
                <a:latin typeface="微软雅黑"/>
                <a:cs typeface="微软雅黑"/>
              </a:rPr>
              <a:t>允许用 户对硬盘资源进行动态调整。</a:t>
            </a:r>
            <a:endParaRPr sz="950">
              <a:latin typeface="微软雅黑"/>
              <a:cs typeface="微软雅黑"/>
            </a:endParaRPr>
          </a:p>
          <a:p>
            <a:pPr marL="12700" marR="5080">
              <a:lnSpc>
                <a:spcPct val="131600"/>
              </a:lnSpc>
              <a:spcBef>
                <a:spcPts val="755"/>
              </a:spcBef>
            </a:pPr>
            <a:r>
              <a:rPr sz="950" spc="25" dirty="0">
                <a:solidFill>
                  <a:srgbClr val="333333"/>
                </a:solidFill>
                <a:latin typeface="微软雅黑"/>
                <a:cs typeface="微软雅黑"/>
              </a:rPr>
              <a:t>逻辑卷管理器是</a:t>
            </a:r>
            <a:r>
              <a:rPr sz="950" spc="35" dirty="0">
                <a:solidFill>
                  <a:srgbClr val="333333"/>
                </a:solidFill>
                <a:latin typeface="Trebuchet MS"/>
                <a:cs typeface="Trebuchet MS"/>
              </a:rPr>
              <a:t>Linux</a:t>
            </a:r>
            <a:r>
              <a:rPr sz="950" spc="20" dirty="0">
                <a:solidFill>
                  <a:srgbClr val="333333"/>
                </a:solidFill>
                <a:latin typeface="微软雅黑"/>
                <a:cs typeface="微软雅黑"/>
              </a:rPr>
              <a:t>系统用于对硬盘分区进行管理的一种机制，理论性较强，其创建初衷是为了解决硬 </a:t>
            </a:r>
            <a:r>
              <a:rPr sz="950" spc="25" dirty="0">
                <a:solidFill>
                  <a:srgbClr val="333333"/>
                </a:solidFill>
                <a:latin typeface="微软雅黑"/>
                <a:cs typeface="微软雅黑"/>
              </a:rPr>
              <a:t>盘设备在创建分区后不易修改分区大小的缺陷。尽管对传统的硬盘分区进行强制扩容或缩容从理论上来 讲是可行的，但是却可能造成数据的丢失。而</a:t>
            </a:r>
            <a:r>
              <a:rPr sz="950" spc="80" dirty="0">
                <a:solidFill>
                  <a:srgbClr val="333333"/>
                </a:solidFill>
                <a:latin typeface="Trebuchet MS"/>
                <a:cs typeface="Trebuchet MS"/>
              </a:rPr>
              <a:t>LVM</a:t>
            </a:r>
            <a:r>
              <a:rPr sz="950" spc="25" dirty="0">
                <a:solidFill>
                  <a:srgbClr val="333333"/>
                </a:solidFill>
                <a:latin typeface="微软雅黑"/>
                <a:cs typeface="微软雅黑"/>
              </a:rPr>
              <a:t>技术是在硬盘分区和文件系统之间添加了一个逻辑</a:t>
            </a:r>
            <a:endParaRPr sz="950">
              <a:latin typeface="微软雅黑"/>
              <a:cs typeface="微软雅黑"/>
            </a:endParaRPr>
          </a:p>
          <a:p>
            <a:pPr marL="12700" marR="69850">
              <a:lnSpc>
                <a:spcPct val="131600"/>
              </a:lnSpc>
            </a:pPr>
            <a:r>
              <a:rPr sz="950" spc="25" dirty="0">
                <a:solidFill>
                  <a:srgbClr val="333333"/>
                </a:solidFill>
                <a:latin typeface="微软雅黑"/>
                <a:cs typeface="微软雅黑"/>
              </a:rPr>
              <a:t>层，它提供了一个抽象的卷组，可以把多块硬盘进行卷组合并。这样一来，用户不必关心物理硬盘设备 的底层架构和布局，就可以实现对硬盘分区的动态调整。</a:t>
            </a:r>
            <a:r>
              <a:rPr sz="950" spc="80" dirty="0">
                <a:solidFill>
                  <a:srgbClr val="333333"/>
                </a:solidFill>
                <a:latin typeface="Trebuchet MS"/>
                <a:cs typeface="Trebuchet MS"/>
              </a:rPr>
              <a:t>LVM</a:t>
            </a:r>
            <a:r>
              <a:rPr sz="950" spc="25" dirty="0">
                <a:solidFill>
                  <a:srgbClr val="333333"/>
                </a:solidFill>
                <a:latin typeface="微软雅黑"/>
                <a:cs typeface="微软雅黑"/>
              </a:rPr>
              <a:t>的技术架构如图</a:t>
            </a:r>
            <a:r>
              <a:rPr sz="950" spc="25" dirty="0">
                <a:solidFill>
                  <a:srgbClr val="333333"/>
                </a:solidFill>
                <a:latin typeface="Trebuchet MS"/>
                <a:cs typeface="Trebuchet MS"/>
              </a:rPr>
              <a:t>7-8</a:t>
            </a:r>
            <a:r>
              <a:rPr sz="950" spc="25" dirty="0">
                <a:solidFill>
                  <a:srgbClr val="333333"/>
                </a:solidFill>
                <a:latin typeface="微软雅黑"/>
                <a:cs typeface="微软雅黑"/>
              </a:rPr>
              <a:t>所示。</a:t>
            </a:r>
            <a:endParaRPr sz="950">
              <a:latin typeface="微软雅黑"/>
              <a:cs typeface="微软雅黑"/>
            </a:endParaRPr>
          </a:p>
        </p:txBody>
      </p:sp>
      <p:pic>
        <p:nvPicPr>
          <p:cNvPr id="9" name="object 9"/>
          <p:cNvPicPr/>
          <p:nvPr/>
        </p:nvPicPr>
        <p:blipFill>
          <a:blip r:embed="rId3" cstate="print"/>
          <a:stretch>
            <a:fillRect/>
          </a:stretch>
        </p:blipFill>
        <p:spPr>
          <a:xfrm>
            <a:off x="988944" y="5781008"/>
            <a:ext cx="5621129" cy="1611292"/>
          </a:xfrm>
          <a:prstGeom prst="rect">
            <a:avLst/>
          </a:prstGeom>
        </p:spPr>
      </p:pic>
      <p:sp>
        <p:nvSpPr>
          <p:cNvPr id="10" name="object 10"/>
          <p:cNvSpPr txBox="1"/>
          <p:nvPr/>
        </p:nvSpPr>
        <p:spPr>
          <a:xfrm>
            <a:off x="946424" y="7540806"/>
            <a:ext cx="5600065" cy="169926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7-8</a:t>
            </a:r>
            <a:r>
              <a:rPr sz="950" spc="-35" dirty="0">
                <a:solidFill>
                  <a:srgbClr val="333333"/>
                </a:solidFill>
                <a:latin typeface="Trebuchet MS"/>
                <a:cs typeface="Trebuchet MS"/>
              </a:rPr>
              <a:t> </a:t>
            </a:r>
            <a:r>
              <a:rPr sz="950" spc="25" dirty="0">
                <a:solidFill>
                  <a:srgbClr val="333333"/>
                </a:solidFill>
                <a:latin typeface="微软雅黑"/>
                <a:cs typeface="微软雅黑"/>
              </a:rPr>
              <a:t>逻辑卷管理器的技术结构</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为了帮助大家理解，来举一个吃货的例子吧。比如小明家里想吃馒头但是面粉不够了，于是妈妈从隔壁 老王家、老李家、老张家分别借来一些面粉，准备蒸馒头吃。首先需要把这些面粉（物理卷</a:t>
            </a:r>
            <a:r>
              <a:rPr sz="950" spc="15" dirty="0">
                <a:solidFill>
                  <a:srgbClr val="333333"/>
                </a:solidFill>
                <a:latin typeface="Trebuchet MS"/>
                <a:cs typeface="Trebuchet MS"/>
              </a:rPr>
              <a:t>[PV</a:t>
            </a:r>
            <a:r>
              <a:rPr sz="950" spc="15" dirty="0">
                <a:solidFill>
                  <a:srgbClr val="333333"/>
                </a:solidFill>
                <a:latin typeface="微软雅黑"/>
                <a:cs typeface="微软雅黑"/>
              </a:rPr>
              <a:t>， </a:t>
            </a:r>
            <a:r>
              <a:rPr sz="950" spc="20" dirty="0">
                <a:solidFill>
                  <a:srgbClr val="333333"/>
                </a:solidFill>
                <a:latin typeface="微软雅黑"/>
                <a:cs typeface="微软雅黑"/>
              </a:rPr>
              <a:t> </a:t>
            </a:r>
            <a:r>
              <a:rPr sz="950" spc="25" dirty="0">
                <a:solidFill>
                  <a:srgbClr val="333333"/>
                </a:solidFill>
                <a:latin typeface="Trebuchet MS"/>
                <a:cs typeface="Trebuchet MS"/>
              </a:rPr>
              <a:t>Physical</a:t>
            </a:r>
            <a:r>
              <a:rPr sz="950" spc="-35" dirty="0">
                <a:solidFill>
                  <a:srgbClr val="333333"/>
                </a:solidFill>
                <a:latin typeface="Trebuchet MS"/>
                <a:cs typeface="Trebuchet MS"/>
              </a:rPr>
              <a:t> </a:t>
            </a:r>
            <a:r>
              <a:rPr sz="950" spc="35" dirty="0">
                <a:solidFill>
                  <a:srgbClr val="333333"/>
                </a:solidFill>
                <a:latin typeface="Trebuchet MS"/>
                <a:cs typeface="Trebuchet MS"/>
              </a:rPr>
              <a:t>Volume]</a:t>
            </a:r>
            <a:r>
              <a:rPr sz="950" spc="35" dirty="0">
                <a:solidFill>
                  <a:srgbClr val="333333"/>
                </a:solidFill>
                <a:latin typeface="微软雅黑"/>
                <a:cs typeface="微软雅黑"/>
              </a:rPr>
              <a:t>）</a:t>
            </a:r>
            <a:r>
              <a:rPr sz="950" spc="25" dirty="0">
                <a:solidFill>
                  <a:srgbClr val="333333"/>
                </a:solidFill>
                <a:latin typeface="微软雅黑"/>
                <a:cs typeface="微软雅黑"/>
              </a:rPr>
              <a:t>揉成一个大面团（卷组</a:t>
            </a:r>
            <a:r>
              <a:rPr sz="950" spc="35" dirty="0">
                <a:solidFill>
                  <a:srgbClr val="333333"/>
                </a:solidFill>
                <a:latin typeface="Trebuchet MS"/>
                <a:cs typeface="Trebuchet MS"/>
              </a:rPr>
              <a:t>[VG</a:t>
            </a:r>
            <a:r>
              <a:rPr sz="950" spc="35" dirty="0">
                <a:solidFill>
                  <a:srgbClr val="333333"/>
                </a:solidFill>
                <a:latin typeface="微软雅黑"/>
                <a:cs typeface="微软雅黑"/>
              </a:rPr>
              <a:t>，</a:t>
            </a:r>
            <a:r>
              <a:rPr sz="950" spc="35" dirty="0">
                <a:solidFill>
                  <a:srgbClr val="333333"/>
                </a:solidFill>
                <a:latin typeface="Trebuchet MS"/>
                <a:cs typeface="Trebuchet MS"/>
              </a:rPr>
              <a:t>Volume</a:t>
            </a:r>
            <a:r>
              <a:rPr sz="950" spc="-35" dirty="0">
                <a:solidFill>
                  <a:srgbClr val="333333"/>
                </a:solidFill>
                <a:latin typeface="Trebuchet MS"/>
                <a:cs typeface="Trebuchet MS"/>
              </a:rPr>
              <a:t> </a:t>
            </a:r>
            <a:r>
              <a:rPr sz="950" spc="40" dirty="0">
                <a:solidFill>
                  <a:srgbClr val="333333"/>
                </a:solidFill>
                <a:latin typeface="Trebuchet MS"/>
                <a:cs typeface="Trebuchet MS"/>
              </a:rPr>
              <a:t>Group]</a:t>
            </a:r>
            <a:r>
              <a:rPr sz="950" spc="40" dirty="0">
                <a:solidFill>
                  <a:srgbClr val="333333"/>
                </a:solidFill>
                <a:latin typeface="微软雅黑"/>
                <a:cs typeface="微软雅黑"/>
              </a:rPr>
              <a:t>），</a:t>
            </a:r>
            <a:r>
              <a:rPr sz="950" spc="25" dirty="0">
                <a:solidFill>
                  <a:srgbClr val="333333"/>
                </a:solidFill>
                <a:latin typeface="微软雅黑"/>
                <a:cs typeface="微软雅黑"/>
              </a:rPr>
              <a:t>然后再把这个大面团分割成一个 个小馒头（逻辑卷</a:t>
            </a:r>
            <a:r>
              <a:rPr sz="950" spc="15" dirty="0">
                <a:solidFill>
                  <a:srgbClr val="333333"/>
                </a:solidFill>
                <a:latin typeface="Trebuchet MS"/>
                <a:cs typeface="Trebuchet MS"/>
              </a:rPr>
              <a:t>[LV</a:t>
            </a:r>
            <a:r>
              <a:rPr sz="950" spc="15" dirty="0">
                <a:solidFill>
                  <a:srgbClr val="333333"/>
                </a:solidFill>
                <a:latin typeface="微软雅黑"/>
                <a:cs typeface="微软雅黑"/>
              </a:rPr>
              <a:t>，</a:t>
            </a:r>
            <a:r>
              <a:rPr sz="950" spc="15" dirty="0">
                <a:solidFill>
                  <a:srgbClr val="333333"/>
                </a:solidFill>
                <a:latin typeface="Trebuchet MS"/>
                <a:cs typeface="Trebuchet MS"/>
              </a:rPr>
              <a:t>Logical</a:t>
            </a:r>
            <a:r>
              <a:rPr sz="950" spc="-50" dirty="0">
                <a:solidFill>
                  <a:srgbClr val="333333"/>
                </a:solidFill>
                <a:latin typeface="Trebuchet MS"/>
                <a:cs typeface="Trebuchet MS"/>
              </a:rPr>
              <a:t> </a:t>
            </a:r>
            <a:r>
              <a:rPr sz="950" spc="35" dirty="0">
                <a:solidFill>
                  <a:srgbClr val="333333"/>
                </a:solidFill>
                <a:latin typeface="Trebuchet MS"/>
                <a:cs typeface="Trebuchet MS"/>
              </a:rPr>
              <a:t>Volume]</a:t>
            </a:r>
            <a:r>
              <a:rPr sz="950" spc="35" dirty="0">
                <a:solidFill>
                  <a:srgbClr val="333333"/>
                </a:solidFill>
                <a:latin typeface="微软雅黑"/>
                <a:cs typeface="微软雅黑"/>
              </a:rPr>
              <a:t>），</a:t>
            </a:r>
            <a:r>
              <a:rPr sz="950" spc="25" dirty="0">
                <a:solidFill>
                  <a:srgbClr val="333333"/>
                </a:solidFill>
                <a:latin typeface="微软雅黑"/>
                <a:cs typeface="微软雅黑"/>
              </a:rPr>
              <a:t>而且每个小馒头的重量必须是每勺面粉（基本单元</a:t>
            </a:r>
            <a:r>
              <a:rPr sz="950" spc="20" dirty="0">
                <a:solidFill>
                  <a:srgbClr val="333333"/>
                </a:solidFill>
                <a:latin typeface="Trebuchet MS"/>
                <a:cs typeface="Trebuchet MS"/>
              </a:rPr>
              <a:t>[PE</a:t>
            </a:r>
            <a:r>
              <a:rPr sz="950" spc="20" dirty="0">
                <a:solidFill>
                  <a:srgbClr val="333333"/>
                </a:solidFill>
                <a:latin typeface="微软雅黑"/>
                <a:cs typeface="微软雅黑"/>
              </a:rPr>
              <a:t>， </a:t>
            </a:r>
            <a:r>
              <a:rPr sz="950" spc="25" dirty="0">
                <a:solidFill>
                  <a:srgbClr val="333333"/>
                </a:solidFill>
                <a:latin typeface="微软雅黑"/>
                <a:cs typeface="微软雅黑"/>
              </a:rPr>
              <a:t> </a:t>
            </a:r>
            <a:r>
              <a:rPr sz="950" spc="25" dirty="0">
                <a:solidFill>
                  <a:srgbClr val="333333"/>
                </a:solidFill>
                <a:latin typeface="Trebuchet MS"/>
                <a:cs typeface="Trebuchet MS"/>
              </a:rPr>
              <a:t>Physical</a:t>
            </a:r>
            <a:r>
              <a:rPr sz="950" spc="-40" dirty="0">
                <a:solidFill>
                  <a:srgbClr val="333333"/>
                </a:solidFill>
                <a:latin typeface="Trebuchet MS"/>
                <a:cs typeface="Trebuchet MS"/>
              </a:rPr>
              <a:t> </a:t>
            </a:r>
            <a:r>
              <a:rPr sz="950" spc="10" dirty="0">
                <a:solidFill>
                  <a:srgbClr val="333333"/>
                </a:solidFill>
                <a:latin typeface="Trebuchet MS"/>
                <a:cs typeface="Trebuchet MS"/>
              </a:rPr>
              <a:t>Extent]</a:t>
            </a:r>
            <a:r>
              <a:rPr sz="950" spc="10" dirty="0">
                <a:solidFill>
                  <a:srgbClr val="333333"/>
                </a:solidFill>
                <a:latin typeface="微软雅黑"/>
                <a:cs typeface="微软雅黑"/>
              </a:rPr>
              <a:t>）</a:t>
            </a:r>
            <a:r>
              <a:rPr sz="950" spc="25" dirty="0">
                <a:solidFill>
                  <a:srgbClr val="333333"/>
                </a:solidFill>
                <a:latin typeface="微软雅黑"/>
                <a:cs typeface="微软雅黑"/>
              </a:rPr>
              <a:t>的倍数。</a:t>
            </a:r>
            <a:endParaRPr sz="950">
              <a:latin typeface="微软雅黑"/>
              <a:cs typeface="微软雅黑"/>
            </a:endParaRPr>
          </a:p>
          <a:p>
            <a:pPr marL="12700" marR="64135">
              <a:lnSpc>
                <a:spcPct val="131600"/>
              </a:lnSpc>
              <a:spcBef>
                <a:spcPts val="750"/>
              </a:spcBef>
            </a:pPr>
            <a:r>
              <a:rPr sz="950" spc="25" dirty="0">
                <a:solidFill>
                  <a:srgbClr val="333333"/>
                </a:solidFill>
                <a:latin typeface="微软雅黑"/>
                <a:cs typeface="微软雅黑"/>
              </a:rPr>
              <a:t>在日常的使用中，如果</a:t>
            </a:r>
            <a:r>
              <a:rPr sz="950" spc="45" dirty="0">
                <a:solidFill>
                  <a:srgbClr val="333333"/>
                </a:solidFill>
                <a:latin typeface="Trebuchet MS"/>
                <a:cs typeface="Trebuchet MS"/>
              </a:rPr>
              <a:t>VG</a:t>
            </a:r>
            <a:r>
              <a:rPr sz="950" spc="25" dirty="0">
                <a:solidFill>
                  <a:srgbClr val="333333"/>
                </a:solidFill>
                <a:latin typeface="微软雅黑"/>
                <a:cs typeface="微软雅黑"/>
              </a:rPr>
              <a:t>卷组的剩余容量不足了，可以随时将新的</a:t>
            </a:r>
            <a:r>
              <a:rPr sz="950" spc="40" dirty="0">
                <a:solidFill>
                  <a:srgbClr val="333333"/>
                </a:solidFill>
                <a:latin typeface="Trebuchet MS"/>
                <a:cs typeface="Trebuchet MS"/>
              </a:rPr>
              <a:t>PV</a:t>
            </a:r>
            <a:r>
              <a:rPr sz="950" spc="20" dirty="0">
                <a:solidFill>
                  <a:srgbClr val="333333"/>
                </a:solidFill>
                <a:latin typeface="微软雅黑"/>
                <a:cs typeface="微软雅黑"/>
              </a:rPr>
              <a:t>物理卷加入到里面去，不断的扩 </a:t>
            </a:r>
            <a:r>
              <a:rPr sz="950" spc="25" dirty="0">
                <a:solidFill>
                  <a:srgbClr val="333333"/>
                </a:solidFill>
                <a:latin typeface="微软雅黑"/>
                <a:cs typeface="微软雅黑"/>
              </a:rPr>
              <a:t>容。怕同学们还是不好理解，又准备了一张逻辑卷管理器的使用流程示意图，如图</a:t>
            </a:r>
            <a:r>
              <a:rPr sz="950" spc="25" dirty="0">
                <a:solidFill>
                  <a:srgbClr val="333333"/>
                </a:solidFill>
                <a:latin typeface="Trebuchet MS"/>
                <a:cs typeface="Trebuchet MS"/>
              </a:rPr>
              <a:t>7-9</a:t>
            </a:r>
            <a:r>
              <a:rPr sz="950" spc="25" dirty="0">
                <a:solidFill>
                  <a:srgbClr val="333333"/>
                </a:solidFill>
                <a:latin typeface="微软雅黑"/>
                <a:cs typeface="微软雅黑"/>
              </a:rPr>
              <a:t>所示。</a:t>
            </a:r>
            <a:endParaRPr sz="950">
              <a:latin typeface="微软雅黑"/>
              <a:cs typeface="微软雅黑"/>
            </a:endParaRPr>
          </a:p>
        </p:txBody>
      </p:sp>
      <p:sp>
        <p:nvSpPr>
          <p:cNvPr id="12" name="object 12"/>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71</a:t>
            </a:fld>
            <a:endParaRPr spc="-5" dirty="0"/>
          </a:p>
        </p:txBody>
      </p:sp>
      <p:sp>
        <p:nvSpPr>
          <p:cNvPr id="11" name="object 11"/>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5007" y="368299"/>
            <a:ext cx="5088714" cy="5107758"/>
          </a:xfrm>
          <a:prstGeom prst="rect">
            <a:avLst/>
          </a:prstGeom>
        </p:spPr>
      </p:pic>
      <p:sp>
        <p:nvSpPr>
          <p:cNvPr id="3" name="object 3"/>
          <p:cNvSpPr txBox="1"/>
          <p:nvPr/>
        </p:nvSpPr>
        <p:spPr>
          <a:xfrm>
            <a:off x="946424" y="5644418"/>
            <a:ext cx="5634355" cy="2994660"/>
          </a:xfrm>
          <a:prstGeom prst="rect">
            <a:avLst/>
          </a:prstGeom>
        </p:spPr>
        <p:txBody>
          <a:bodyPr vert="horz" wrap="square" lIns="0" tIns="15875" rIns="0" bIns="0" rtlCol="0">
            <a:spAutoFit/>
          </a:bodyPr>
          <a:lstStyle/>
          <a:p>
            <a:pPr marL="12700" algn="just">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7-9</a:t>
            </a:r>
            <a:r>
              <a:rPr sz="950" spc="-35" dirty="0">
                <a:solidFill>
                  <a:srgbClr val="333333"/>
                </a:solidFill>
                <a:latin typeface="Trebuchet MS"/>
                <a:cs typeface="Trebuchet MS"/>
              </a:rPr>
              <a:t> </a:t>
            </a:r>
            <a:r>
              <a:rPr sz="950" spc="25" dirty="0">
                <a:solidFill>
                  <a:srgbClr val="333333"/>
                </a:solidFill>
                <a:latin typeface="微软雅黑"/>
                <a:cs typeface="微软雅黑"/>
              </a:rPr>
              <a:t>逻辑卷管理器使用流程图</a:t>
            </a:r>
            <a:endParaRPr sz="950">
              <a:latin typeface="微软雅黑"/>
              <a:cs typeface="微软雅黑"/>
            </a:endParaRPr>
          </a:p>
          <a:p>
            <a:pPr marL="12700" marR="5080" algn="just">
              <a:lnSpc>
                <a:spcPct val="131600"/>
              </a:lnSpc>
              <a:spcBef>
                <a:spcPts val="825"/>
              </a:spcBef>
            </a:pPr>
            <a:r>
              <a:rPr sz="950" spc="25" dirty="0">
                <a:solidFill>
                  <a:srgbClr val="333333"/>
                </a:solidFill>
                <a:latin typeface="微软雅黑"/>
                <a:cs typeface="微软雅黑"/>
              </a:rPr>
              <a:t>物理卷处于</a:t>
            </a:r>
            <a:r>
              <a:rPr sz="950" spc="80" dirty="0">
                <a:solidFill>
                  <a:srgbClr val="333333"/>
                </a:solidFill>
                <a:latin typeface="Trebuchet MS"/>
                <a:cs typeface="Trebuchet MS"/>
              </a:rPr>
              <a:t>LVM</a:t>
            </a:r>
            <a:r>
              <a:rPr sz="950" spc="25" dirty="0">
                <a:solidFill>
                  <a:srgbClr val="333333"/>
                </a:solidFill>
                <a:latin typeface="微软雅黑"/>
                <a:cs typeface="微软雅黑"/>
              </a:rPr>
              <a:t>中的最底层，可以将其理解为物理硬盘、硬盘分区或者</a:t>
            </a:r>
            <a:r>
              <a:rPr sz="950" spc="60" dirty="0">
                <a:solidFill>
                  <a:srgbClr val="333333"/>
                </a:solidFill>
                <a:latin typeface="Trebuchet MS"/>
                <a:cs typeface="Trebuchet MS"/>
              </a:rPr>
              <a:t>RAID</a:t>
            </a:r>
            <a:r>
              <a:rPr sz="950" spc="20" dirty="0">
                <a:solidFill>
                  <a:srgbClr val="333333"/>
                </a:solidFill>
                <a:latin typeface="微软雅黑"/>
                <a:cs typeface="微软雅黑"/>
              </a:rPr>
              <a:t>磁盘阵列。卷组建立在物理 </a:t>
            </a:r>
            <a:r>
              <a:rPr sz="950" spc="25" dirty="0">
                <a:solidFill>
                  <a:srgbClr val="333333"/>
                </a:solidFill>
                <a:latin typeface="微软雅黑"/>
                <a:cs typeface="微软雅黑"/>
              </a:rPr>
              <a:t>卷之上，一个卷组能够包含多个物理卷，而且在卷组创建之后也可以继续向其中添加新的物理卷。逻辑 卷是用卷组中空闲的资源建立的，并且逻辑卷在建立后可以动态地扩展或缩小空间。这就是</a:t>
            </a:r>
            <a:r>
              <a:rPr sz="950" spc="80" dirty="0">
                <a:solidFill>
                  <a:srgbClr val="333333"/>
                </a:solidFill>
                <a:latin typeface="Trebuchet MS"/>
                <a:cs typeface="Trebuchet MS"/>
              </a:rPr>
              <a:t>LVM</a:t>
            </a:r>
            <a:r>
              <a:rPr sz="950" spc="25" dirty="0">
                <a:solidFill>
                  <a:srgbClr val="333333"/>
                </a:solidFill>
                <a:latin typeface="微软雅黑"/>
                <a:cs typeface="微软雅黑"/>
              </a:rPr>
              <a:t>的核心 理念。</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30" dirty="0">
                <a:solidFill>
                  <a:srgbClr val="777777"/>
                </a:solidFill>
                <a:latin typeface="Trebuchet MS"/>
                <a:cs typeface="Trebuchet MS"/>
              </a:rPr>
              <a:t>7.2.1</a:t>
            </a:r>
            <a:r>
              <a:rPr sz="950" b="1" spc="-35" dirty="0">
                <a:solidFill>
                  <a:srgbClr val="777777"/>
                </a:solidFill>
                <a:latin typeface="Trebuchet MS"/>
                <a:cs typeface="Trebuchet MS"/>
              </a:rPr>
              <a:t> </a:t>
            </a:r>
            <a:r>
              <a:rPr sz="950" b="1" spc="25" dirty="0">
                <a:solidFill>
                  <a:srgbClr val="777777"/>
                </a:solidFill>
                <a:latin typeface="微软雅黑"/>
                <a:cs typeface="微软雅黑"/>
              </a:rPr>
              <a:t>部署逻辑卷</a:t>
            </a:r>
            <a:endParaRPr sz="950">
              <a:latin typeface="微软雅黑"/>
              <a:cs typeface="微软雅黑"/>
            </a:endParaRPr>
          </a:p>
          <a:p>
            <a:pPr marL="12700" marR="38735" algn="just">
              <a:lnSpc>
                <a:spcPct val="131600"/>
              </a:lnSpc>
              <a:spcBef>
                <a:spcPts val="905"/>
              </a:spcBef>
            </a:pPr>
            <a:r>
              <a:rPr sz="950" spc="25" dirty="0">
                <a:solidFill>
                  <a:srgbClr val="333333"/>
                </a:solidFill>
                <a:latin typeface="微软雅黑"/>
                <a:cs typeface="微软雅黑"/>
              </a:rPr>
              <a:t>一般而言，在生产环境中无法在最初时就精确地评估每个硬盘分区在日后的使用情况，因此会导致原先 分配的硬盘分区不够用。比如，伴随着业务量的增加，用于存放交易记录的数据库目录的体积也随之增 加；因为分析并记录用户的行为从而导致日志目录的体积不断变大，这些都会导致原有的硬盘分区在使 用上捉襟见肘。而且，还存在对较大的硬盘分区进行精简缩容的情况。</a:t>
            </a:r>
            <a:endParaRPr sz="950">
              <a:latin typeface="微软雅黑"/>
              <a:cs typeface="微软雅黑"/>
            </a:endParaRPr>
          </a:p>
          <a:p>
            <a:pPr marL="12700" marR="36830">
              <a:lnSpc>
                <a:spcPct val="131600"/>
              </a:lnSpc>
              <a:spcBef>
                <a:spcPts val="750"/>
              </a:spcBef>
            </a:pPr>
            <a:r>
              <a:rPr sz="950" spc="25" dirty="0">
                <a:solidFill>
                  <a:srgbClr val="333333"/>
                </a:solidFill>
                <a:latin typeface="微软雅黑"/>
                <a:cs typeface="微软雅黑"/>
              </a:rPr>
              <a:t>我们可以通过部署</a:t>
            </a:r>
            <a:r>
              <a:rPr sz="950" spc="80" dirty="0">
                <a:solidFill>
                  <a:srgbClr val="333333"/>
                </a:solidFill>
                <a:latin typeface="Trebuchet MS"/>
                <a:cs typeface="Trebuchet MS"/>
              </a:rPr>
              <a:t>LVM</a:t>
            </a:r>
            <a:r>
              <a:rPr sz="950" spc="20" dirty="0">
                <a:solidFill>
                  <a:srgbClr val="333333"/>
                </a:solidFill>
                <a:latin typeface="微软雅黑"/>
                <a:cs typeface="微软雅黑"/>
              </a:rPr>
              <a:t>来解决上述问题。部署时需要逐个配置物理卷、卷组和逻辑卷，常用的部署命令 </a:t>
            </a:r>
            <a:r>
              <a:rPr sz="950" spc="25" dirty="0">
                <a:solidFill>
                  <a:srgbClr val="333333"/>
                </a:solidFill>
                <a:latin typeface="微软雅黑"/>
                <a:cs typeface="微软雅黑"/>
              </a:rPr>
              <a:t>如表</a:t>
            </a:r>
            <a:r>
              <a:rPr sz="950" spc="25" dirty="0">
                <a:solidFill>
                  <a:srgbClr val="333333"/>
                </a:solidFill>
                <a:latin typeface="Trebuchet MS"/>
                <a:cs typeface="Trebuchet MS"/>
              </a:rPr>
              <a:t>7-3</a:t>
            </a:r>
            <a:r>
              <a:rPr sz="950"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115443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7-3	</a:t>
            </a:r>
            <a:r>
              <a:rPr sz="950" spc="25" dirty="0">
                <a:solidFill>
                  <a:srgbClr val="333333"/>
                </a:solidFill>
                <a:latin typeface="微软雅黑"/>
                <a:cs typeface="微软雅黑"/>
              </a:rPr>
              <a:t>常用的</a:t>
            </a:r>
            <a:r>
              <a:rPr sz="950" spc="80" dirty="0">
                <a:solidFill>
                  <a:srgbClr val="333333"/>
                </a:solidFill>
                <a:latin typeface="Trebuchet MS"/>
                <a:cs typeface="Trebuchet MS"/>
              </a:rPr>
              <a:t>LVM</a:t>
            </a:r>
            <a:r>
              <a:rPr sz="950" spc="25" dirty="0">
                <a:solidFill>
                  <a:srgbClr val="333333"/>
                </a:solidFill>
                <a:latin typeface="微软雅黑"/>
                <a:cs typeface="微软雅黑"/>
              </a:rPr>
              <a:t>部署命令</a:t>
            </a:r>
            <a:endParaRPr sz="950">
              <a:latin typeface="微软雅黑"/>
              <a:cs typeface="微软雅黑"/>
            </a:endParaRPr>
          </a:p>
        </p:txBody>
      </p:sp>
      <p:sp>
        <p:nvSpPr>
          <p:cNvPr id="5" name="object 5"/>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72</a:t>
            </a:fld>
            <a:endParaRPr spc="-5" dirty="0"/>
          </a:p>
        </p:txBody>
      </p:sp>
      <p:sp>
        <p:nvSpPr>
          <p:cNvPr id="4" name="object 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68257"/>
          <a:ext cx="5678169" cy="2200275"/>
        </p:xfrm>
        <a:graphic>
          <a:graphicData uri="http://schemas.openxmlformats.org/drawingml/2006/table">
            <a:tbl>
              <a:tblPr firstRow="1" bandRow="1">
                <a:tableStyleId>{2D5ABB26-0587-4C30-8999-92F81FD0307C}</a:tableStyleId>
              </a:tblPr>
              <a:tblGrid>
                <a:gridCol w="1343660">
                  <a:extLst>
                    <a:ext uri="{9D8B030D-6E8A-4147-A177-3AD203B41FA5}">
                      <a16:colId xmlns:a16="http://schemas.microsoft.com/office/drawing/2014/main" val="20000"/>
                    </a:ext>
                  </a:extLst>
                </a:gridCol>
                <a:gridCol w="1457960">
                  <a:extLst>
                    <a:ext uri="{9D8B030D-6E8A-4147-A177-3AD203B41FA5}">
                      <a16:colId xmlns:a16="http://schemas.microsoft.com/office/drawing/2014/main" val="20001"/>
                    </a:ext>
                  </a:extLst>
                </a:gridCol>
                <a:gridCol w="1372234">
                  <a:extLst>
                    <a:ext uri="{9D8B030D-6E8A-4147-A177-3AD203B41FA5}">
                      <a16:colId xmlns:a16="http://schemas.microsoft.com/office/drawing/2014/main" val="20002"/>
                    </a:ext>
                  </a:extLst>
                </a:gridCol>
                <a:gridCol w="1504315">
                  <a:extLst>
                    <a:ext uri="{9D8B030D-6E8A-4147-A177-3AD203B41FA5}">
                      <a16:colId xmlns:a16="http://schemas.microsoft.com/office/drawing/2014/main" val="20003"/>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功能</a:t>
                      </a:r>
                      <a:r>
                        <a:rPr sz="950" b="1" dirty="0">
                          <a:solidFill>
                            <a:srgbClr val="333333"/>
                          </a:solidFill>
                          <a:latin typeface="Trebuchet MS"/>
                          <a:cs typeface="Trebuchet MS"/>
                        </a:rPr>
                        <a:t>/</a:t>
                      </a:r>
                      <a:r>
                        <a:rPr sz="950" b="1" dirty="0">
                          <a:solidFill>
                            <a:srgbClr val="333333"/>
                          </a:solidFill>
                          <a:latin typeface="微软雅黑"/>
                          <a:cs typeface="微软雅黑"/>
                        </a:rPr>
                        <a:t>命令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物理卷管理</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卷组管理</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逻辑卷管理</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dirty="0">
                          <a:solidFill>
                            <a:srgbClr val="333333"/>
                          </a:solidFill>
                          <a:latin typeface="微软雅黑"/>
                          <a:cs typeface="微软雅黑"/>
                        </a:rPr>
                        <a:t>扫描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45" dirty="0">
                          <a:solidFill>
                            <a:srgbClr val="333333"/>
                          </a:solidFill>
                          <a:latin typeface="Trebuchet MS"/>
                          <a:cs typeface="Trebuchet MS"/>
                        </a:rPr>
                        <a:t>pvscan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45" dirty="0">
                          <a:solidFill>
                            <a:srgbClr val="333333"/>
                          </a:solidFill>
                          <a:latin typeface="Trebuchet MS"/>
                          <a:cs typeface="Trebuchet MS"/>
                        </a:rPr>
                        <a:t>vgscan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30" dirty="0">
                          <a:solidFill>
                            <a:srgbClr val="333333"/>
                          </a:solidFill>
                          <a:latin typeface="Trebuchet MS"/>
                          <a:cs typeface="Trebuchet MS"/>
                        </a:rPr>
                        <a:t>lvscan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dirty="0">
                          <a:solidFill>
                            <a:srgbClr val="333333"/>
                          </a:solidFill>
                          <a:latin typeface="微软雅黑"/>
                          <a:cs typeface="微软雅黑"/>
                        </a:rPr>
                        <a:t>建立</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0" dirty="0">
                          <a:solidFill>
                            <a:srgbClr val="333333"/>
                          </a:solidFill>
                          <a:latin typeface="Trebuchet MS"/>
                          <a:cs typeface="Trebuchet MS"/>
                        </a:rPr>
                        <a:t>pvcreate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20" dirty="0">
                          <a:solidFill>
                            <a:srgbClr val="333333"/>
                          </a:solidFill>
                          <a:latin typeface="Trebuchet MS"/>
                          <a:cs typeface="Trebuchet MS"/>
                        </a:rPr>
                        <a:t>vgcreate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10" dirty="0">
                          <a:solidFill>
                            <a:srgbClr val="333333"/>
                          </a:solidFill>
                          <a:latin typeface="Trebuchet MS"/>
                          <a:cs typeface="Trebuchet MS"/>
                        </a:rPr>
                        <a:t>lvcreate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dirty="0">
                          <a:solidFill>
                            <a:srgbClr val="333333"/>
                          </a:solidFill>
                          <a:latin typeface="微软雅黑"/>
                          <a:cs typeface="微软雅黑"/>
                        </a:rPr>
                        <a:t>显示</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5" dirty="0">
                          <a:solidFill>
                            <a:srgbClr val="333333"/>
                          </a:solidFill>
                          <a:latin typeface="Trebuchet MS"/>
                          <a:cs typeface="Trebuchet MS"/>
                        </a:rPr>
                        <a:t>pvdisplay</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0" dirty="0">
                          <a:solidFill>
                            <a:srgbClr val="333333"/>
                          </a:solidFill>
                          <a:latin typeface="Trebuchet MS"/>
                          <a:cs typeface="Trebuchet MS"/>
                        </a:rPr>
                        <a:t>vgdisplay</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20" dirty="0">
                          <a:solidFill>
                            <a:srgbClr val="333333"/>
                          </a:solidFill>
                          <a:latin typeface="Trebuchet MS"/>
                          <a:cs typeface="Trebuchet MS"/>
                        </a:rPr>
                        <a:t>lvdisplay</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dirty="0">
                          <a:solidFill>
                            <a:srgbClr val="333333"/>
                          </a:solidFill>
                          <a:latin typeface="微软雅黑"/>
                          <a:cs typeface="微软雅黑"/>
                        </a:rPr>
                        <a:t>删除</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50" dirty="0">
                          <a:solidFill>
                            <a:srgbClr val="333333"/>
                          </a:solidFill>
                          <a:latin typeface="Trebuchet MS"/>
                          <a:cs typeface="Trebuchet MS"/>
                        </a:rPr>
                        <a:t>pvremove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45" dirty="0">
                          <a:solidFill>
                            <a:srgbClr val="333333"/>
                          </a:solidFill>
                          <a:latin typeface="Trebuchet MS"/>
                          <a:cs typeface="Trebuchet MS"/>
                        </a:rPr>
                        <a:t>vgremove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35" dirty="0">
                          <a:solidFill>
                            <a:srgbClr val="333333"/>
                          </a:solidFill>
                          <a:latin typeface="Trebuchet MS"/>
                          <a:cs typeface="Trebuchet MS"/>
                        </a:rPr>
                        <a:t>lvremove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微软雅黑"/>
                          <a:cs typeface="微软雅黑"/>
                        </a:rPr>
                        <a:t>扩展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spc="35" dirty="0">
                          <a:solidFill>
                            <a:srgbClr val="333333"/>
                          </a:solidFill>
                          <a:latin typeface="Trebuchet MS"/>
                          <a:cs typeface="Trebuchet MS"/>
                        </a:rPr>
                        <a:t>vgextend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spc="20" dirty="0">
                          <a:solidFill>
                            <a:srgbClr val="333333"/>
                          </a:solidFill>
                          <a:latin typeface="Trebuchet MS"/>
                          <a:cs typeface="Trebuchet MS"/>
                        </a:rPr>
                        <a:t>lvextend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dirty="0">
                          <a:solidFill>
                            <a:srgbClr val="333333"/>
                          </a:solidFill>
                          <a:latin typeface="微软雅黑"/>
                          <a:cs typeface="微软雅黑"/>
                        </a:rPr>
                        <a:t>缩小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nSpc>
                          <a:spcPct val="100000"/>
                        </a:lnSpc>
                      </a:pPr>
                      <a:endParaRPr sz="900">
                        <a:latin typeface="Times New Roman"/>
                        <a:cs typeface="Times New Roman"/>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spc="35" dirty="0">
                          <a:solidFill>
                            <a:srgbClr val="333333"/>
                          </a:solidFill>
                          <a:latin typeface="Trebuchet MS"/>
                          <a:cs typeface="Trebuchet MS"/>
                        </a:rPr>
                        <a:t>vgreduce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25" dirty="0">
                          <a:solidFill>
                            <a:srgbClr val="333333"/>
                          </a:solidFill>
                          <a:latin typeface="Trebuchet MS"/>
                          <a:cs typeface="Trebuchet MS"/>
                        </a:rPr>
                        <a:t>lvreduce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bl>
          </a:graphicData>
        </a:graphic>
      </p:graphicFrame>
      <p:sp>
        <p:nvSpPr>
          <p:cNvPr id="3" name="object 3"/>
          <p:cNvSpPr txBox="1"/>
          <p:nvPr/>
        </p:nvSpPr>
        <p:spPr>
          <a:xfrm>
            <a:off x="946433" y="2981730"/>
            <a:ext cx="5600065" cy="407034"/>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为了避免实验之间相互发生冲突，请大家自行将虚拟机还原到初始状态，并重新添加两块新硬盘设备， 如图</a:t>
            </a:r>
            <a:r>
              <a:rPr sz="950" spc="35" dirty="0">
                <a:solidFill>
                  <a:srgbClr val="333333"/>
                </a:solidFill>
                <a:latin typeface="Trebuchet MS"/>
                <a:cs typeface="Trebuchet MS"/>
              </a:rPr>
              <a:t>7-10</a:t>
            </a:r>
            <a:r>
              <a:rPr sz="950" spc="25" dirty="0">
                <a:solidFill>
                  <a:srgbClr val="333333"/>
                </a:solidFill>
                <a:latin typeface="微软雅黑"/>
                <a:cs typeface="微软雅黑"/>
              </a:rPr>
              <a:t>所示，然后开机。</a:t>
            </a:r>
            <a:endParaRPr sz="950">
              <a:latin typeface="微软雅黑"/>
              <a:cs typeface="微软雅黑"/>
            </a:endParaRPr>
          </a:p>
        </p:txBody>
      </p:sp>
      <p:pic>
        <p:nvPicPr>
          <p:cNvPr id="4" name="object 4"/>
          <p:cNvPicPr/>
          <p:nvPr/>
        </p:nvPicPr>
        <p:blipFill>
          <a:blip r:embed="rId2" cstate="print"/>
          <a:stretch>
            <a:fillRect/>
          </a:stretch>
        </p:blipFill>
        <p:spPr>
          <a:xfrm>
            <a:off x="959124" y="3493913"/>
            <a:ext cx="5650951" cy="5793892"/>
          </a:xfrm>
          <a:prstGeom prst="rect">
            <a:avLst/>
          </a:prstGeom>
        </p:spPr>
      </p:pic>
      <p:sp>
        <p:nvSpPr>
          <p:cNvPr id="5" name="object 5"/>
          <p:cNvSpPr txBox="1"/>
          <p:nvPr/>
        </p:nvSpPr>
        <p:spPr>
          <a:xfrm>
            <a:off x="946424" y="9389481"/>
            <a:ext cx="229235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7-10</a:t>
            </a:r>
            <a:r>
              <a:rPr sz="950" spc="-35" dirty="0">
                <a:solidFill>
                  <a:srgbClr val="333333"/>
                </a:solidFill>
                <a:latin typeface="Trebuchet MS"/>
                <a:cs typeface="Trebuchet MS"/>
              </a:rPr>
              <a:t> </a:t>
            </a:r>
            <a:r>
              <a:rPr sz="950" spc="25" dirty="0">
                <a:solidFill>
                  <a:srgbClr val="333333"/>
                </a:solidFill>
                <a:latin typeface="微软雅黑"/>
                <a:cs typeface="微软雅黑"/>
              </a:rPr>
              <a:t>在虚拟机中添加两块新的硬盘设备</a:t>
            </a:r>
            <a:endParaRPr sz="950">
              <a:latin typeface="微软雅黑"/>
              <a:cs typeface="微软雅黑"/>
            </a:endParaRPr>
          </a:p>
        </p:txBody>
      </p:sp>
      <p:sp>
        <p:nvSpPr>
          <p:cNvPr id="6" name="object 6"/>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73</a:t>
            </a:fld>
            <a:endParaRPr spc="-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940644"/>
            <a:ext cx="5651500" cy="495934"/>
            <a:chOff x="959124" y="1940644"/>
            <a:chExt cx="5651500" cy="495934"/>
          </a:xfrm>
        </p:grpSpPr>
        <p:sp>
          <p:nvSpPr>
            <p:cNvPr id="3" name="object 3"/>
            <p:cNvSpPr/>
            <p:nvPr/>
          </p:nvSpPr>
          <p:spPr>
            <a:xfrm>
              <a:off x="963889" y="1945409"/>
              <a:ext cx="5641975" cy="486409"/>
            </a:xfrm>
            <a:custGeom>
              <a:avLst/>
              <a:gdLst/>
              <a:ahLst/>
              <a:cxnLst/>
              <a:rect l="l" t="t" r="r" b="b"/>
              <a:pathLst>
                <a:path w="5641975" h="486410">
                  <a:moveTo>
                    <a:pt x="5620752" y="485924"/>
                  </a:moveTo>
                  <a:lnTo>
                    <a:pt x="20659" y="485924"/>
                  </a:lnTo>
                  <a:lnTo>
                    <a:pt x="17629" y="485333"/>
                  </a:lnTo>
                  <a:lnTo>
                    <a:pt x="0" y="465226"/>
                  </a:lnTo>
                  <a:lnTo>
                    <a:pt x="0" y="462177"/>
                  </a:lnTo>
                  <a:lnTo>
                    <a:pt x="0" y="20621"/>
                  </a:lnTo>
                  <a:lnTo>
                    <a:pt x="20659" y="0"/>
                  </a:lnTo>
                  <a:lnTo>
                    <a:pt x="5620752" y="0"/>
                  </a:lnTo>
                  <a:lnTo>
                    <a:pt x="5641421" y="20621"/>
                  </a:lnTo>
                  <a:lnTo>
                    <a:pt x="5641421" y="465226"/>
                  </a:lnTo>
                  <a:lnTo>
                    <a:pt x="5623792" y="485333"/>
                  </a:lnTo>
                  <a:lnTo>
                    <a:pt x="5620752" y="485924"/>
                  </a:lnTo>
                  <a:close/>
                </a:path>
              </a:pathLst>
            </a:custGeom>
            <a:solidFill>
              <a:srgbClr val="F8F8F8"/>
            </a:solidFill>
          </p:spPr>
          <p:txBody>
            <a:bodyPr wrap="square" lIns="0" tIns="0" rIns="0" bIns="0" rtlCol="0"/>
            <a:lstStyle/>
            <a:p>
              <a:endParaRPr/>
            </a:p>
          </p:txBody>
        </p:sp>
        <p:sp>
          <p:nvSpPr>
            <p:cNvPr id="4" name="object 4"/>
            <p:cNvSpPr/>
            <p:nvPr/>
          </p:nvSpPr>
          <p:spPr>
            <a:xfrm>
              <a:off x="963889" y="1945409"/>
              <a:ext cx="5641975" cy="486409"/>
            </a:xfrm>
            <a:custGeom>
              <a:avLst/>
              <a:gdLst/>
              <a:ahLst/>
              <a:cxnLst/>
              <a:rect l="l" t="t" r="r" b="b"/>
              <a:pathLst>
                <a:path w="5641975" h="486410">
                  <a:moveTo>
                    <a:pt x="0" y="462177"/>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462177"/>
                  </a:lnTo>
                  <a:lnTo>
                    <a:pt x="5641421" y="465226"/>
                  </a:lnTo>
                  <a:lnTo>
                    <a:pt x="5640821" y="468285"/>
                  </a:lnTo>
                  <a:lnTo>
                    <a:pt x="5639610" y="471182"/>
                  </a:lnTo>
                  <a:lnTo>
                    <a:pt x="5638400" y="474089"/>
                  </a:lnTo>
                  <a:lnTo>
                    <a:pt x="5626717" y="484066"/>
                  </a:lnTo>
                  <a:lnTo>
                    <a:pt x="5623792" y="485333"/>
                  </a:lnTo>
                  <a:lnTo>
                    <a:pt x="5620752" y="485924"/>
                  </a:lnTo>
                  <a:lnTo>
                    <a:pt x="5617597" y="486000"/>
                  </a:lnTo>
                  <a:lnTo>
                    <a:pt x="23823" y="486000"/>
                  </a:lnTo>
                  <a:lnTo>
                    <a:pt x="20659" y="485924"/>
                  </a:lnTo>
                  <a:lnTo>
                    <a:pt x="17629" y="485333"/>
                  </a:lnTo>
                  <a:lnTo>
                    <a:pt x="14703" y="484066"/>
                  </a:lnTo>
                  <a:lnTo>
                    <a:pt x="11787" y="482875"/>
                  </a:lnTo>
                  <a:lnTo>
                    <a:pt x="1810" y="471182"/>
                  </a:lnTo>
                  <a:lnTo>
                    <a:pt x="600" y="468285"/>
                  </a:lnTo>
                  <a:lnTo>
                    <a:pt x="0" y="465226"/>
                  </a:lnTo>
                  <a:lnTo>
                    <a:pt x="0" y="462177"/>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2026444"/>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912646"/>
            <a:ext cx="5651500" cy="1868170"/>
            <a:chOff x="959124" y="2912646"/>
            <a:chExt cx="5651500" cy="1868170"/>
          </a:xfrm>
        </p:grpSpPr>
        <p:sp>
          <p:nvSpPr>
            <p:cNvPr id="7" name="object 7"/>
            <p:cNvSpPr/>
            <p:nvPr/>
          </p:nvSpPr>
          <p:spPr>
            <a:xfrm>
              <a:off x="963889" y="2917411"/>
              <a:ext cx="5641975" cy="1858645"/>
            </a:xfrm>
            <a:custGeom>
              <a:avLst/>
              <a:gdLst/>
              <a:ahLst/>
              <a:cxnLst/>
              <a:rect l="l" t="t" r="r" b="b"/>
              <a:pathLst>
                <a:path w="5641975" h="1858645">
                  <a:moveTo>
                    <a:pt x="5620752" y="1858162"/>
                  </a:moveTo>
                  <a:lnTo>
                    <a:pt x="20659" y="1858162"/>
                  </a:lnTo>
                  <a:lnTo>
                    <a:pt x="17629" y="1857495"/>
                  </a:lnTo>
                  <a:lnTo>
                    <a:pt x="0" y="1837540"/>
                  </a:lnTo>
                  <a:lnTo>
                    <a:pt x="0" y="1834414"/>
                  </a:lnTo>
                  <a:lnTo>
                    <a:pt x="0" y="20621"/>
                  </a:lnTo>
                  <a:lnTo>
                    <a:pt x="20659" y="0"/>
                  </a:lnTo>
                  <a:lnTo>
                    <a:pt x="5620752" y="0"/>
                  </a:lnTo>
                  <a:lnTo>
                    <a:pt x="5641421" y="20621"/>
                  </a:lnTo>
                  <a:lnTo>
                    <a:pt x="5641421" y="1837540"/>
                  </a:lnTo>
                  <a:lnTo>
                    <a:pt x="5623792" y="1857495"/>
                  </a:lnTo>
                  <a:lnTo>
                    <a:pt x="5620752" y="1858162"/>
                  </a:lnTo>
                  <a:close/>
                </a:path>
              </a:pathLst>
            </a:custGeom>
            <a:solidFill>
              <a:srgbClr val="F8F8F8"/>
            </a:solidFill>
          </p:spPr>
          <p:txBody>
            <a:bodyPr wrap="square" lIns="0" tIns="0" rIns="0" bIns="0" rtlCol="0"/>
            <a:lstStyle/>
            <a:p>
              <a:endParaRPr/>
            </a:p>
          </p:txBody>
        </p:sp>
        <p:sp>
          <p:nvSpPr>
            <p:cNvPr id="8" name="object 8"/>
            <p:cNvSpPr/>
            <p:nvPr/>
          </p:nvSpPr>
          <p:spPr>
            <a:xfrm>
              <a:off x="963889" y="2917411"/>
              <a:ext cx="5641975" cy="1858645"/>
            </a:xfrm>
            <a:custGeom>
              <a:avLst/>
              <a:gdLst/>
              <a:ahLst/>
              <a:cxnLst/>
              <a:rect l="l" t="t" r="r" b="b"/>
              <a:pathLst>
                <a:path w="5641975" h="1858645">
                  <a:moveTo>
                    <a:pt x="0" y="1834414"/>
                  </a:moveTo>
                  <a:lnTo>
                    <a:pt x="0" y="23823"/>
                  </a:lnTo>
                  <a:lnTo>
                    <a:pt x="0" y="20621"/>
                  </a:lnTo>
                  <a:lnTo>
                    <a:pt x="600" y="17572"/>
                  </a:lnTo>
                  <a:lnTo>
                    <a:pt x="1810" y="14665"/>
                  </a:lnTo>
                  <a:lnTo>
                    <a:pt x="3020" y="11759"/>
                  </a:lnTo>
                  <a:lnTo>
                    <a:pt x="4745" y="9157"/>
                  </a:lnTo>
                  <a:lnTo>
                    <a:pt x="6975" y="6927"/>
                  </a:lnTo>
                  <a:lnTo>
                    <a:pt x="9214" y="4688"/>
                  </a:lnTo>
                  <a:lnTo>
                    <a:pt x="11787" y="2982"/>
                  </a:lnTo>
                  <a:lnTo>
                    <a:pt x="14703" y="1715"/>
                  </a:lnTo>
                  <a:lnTo>
                    <a:pt x="17629" y="600"/>
                  </a:lnTo>
                  <a:lnTo>
                    <a:pt x="20659" y="0"/>
                  </a:lnTo>
                  <a:lnTo>
                    <a:pt x="23823" y="0"/>
                  </a:lnTo>
                  <a:lnTo>
                    <a:pt x="5617597" y="0"/>
                  </a:lnTo>
                  <a:lnTo>
                    <a:pt x="5620752" y="0"/>
                  </a:lnTo>
                  <a:lnTo>
                    <a:pt x="5623792" y="600"/>
                  </a:lnTo>
                  <a:lnTo>
                    <a:pt x="5639610" y="14665"/>
                  </a:lnTo>
                  <a:lnTo>
                    <a:pt x="5640821" y="17572"/>
                  </a:lnTo>
                  <a:lnTo>
                    <a:pt x="5641421" y="20621"/>
                  </a:lnTo>
                  <a:lnTo>
                    <a:pt x="5641421" y="23823"/>
                  </a:lnTo>
                  <a:lnTo>
                    <a:pt x="5641421" y="1834414"/>
                  </a:lnTo>
                  <a:lnTo>
                    <a:pt x="5641421" y="1837540"/>
                  </a:lnTo>
                  <a:lnTo>
                    <a:pt x="5640821" y="1840523"/>
                  </a:lnTo>
                  <a:lnTo>
                    <a:pt x="5639610" y="1843420"/>
                  </a:lnTo>
                  <a:lnTo>
                    <a:pt x="5638400" y="1846326"/>
                  </a:lnTo>
                  <a:lnTo>
                    <a:pt x="5617597" y="1858238"/>
                  </a:lnTo>
                  <a:lnTo>
                    <a:pt x="23823" y="1858238"/>
                  </a:lnTo>
                  <a:lnTo>
                    <a:pt x="1810" y="1843420"/>
                  </a:lnTo>
                  <a:lnTo>
                    <a:pt x="600" y="1840523"/>
                  </a:lnTo>
                  <a:lnTo>
                    <a:pt x="0" y="1837540"/>
                  </a:lnTo>
                  <a:lnTo>
                    <a:pt x="0" y="1834414"/>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998445"/>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6124063"/>
            <a:ext cx="5651500" cy="1696720"/>
            <a:chOff x="959124" y="6124063"/>
            <a:chExt cx="5651500" cy="1696720"/>
          </a:xfrm>
        </p:grpSpPr>
        <p:sp>
          <p:nvSpPr>
            <p:cNvPr id="11" name="object 11"/>
            <p:cNvSpPr/>
            <p:nvPr/>
          </p:nvSpPr>
          <p:spPr>
            <a:xfrm>
              <a:off x="963889" y="6128828"/>
              <a:ext cx="5641975" cy="1687195"/>
            </a:xfrm>
            <a:custGeom>
              <a:avLst/>
              <a:gdLst/>
              <a:ahLst/>
              <a:cxnLst/>
              <a:rect l="l" t="t" r="r" b="b"/>
              <a:pathLst>
                <a:path w="5641975" h="1687195">
                  <a:moveTo>
                    <a:pt x="5620752" y="1686632"/>
                  </a:moveTo>
                  <a:lnTo>
                    <a:pt x="20659" y="1686632"/>
                  </a:lnTo>
                  <a:lnTo>
                    <a:pt x="17629" y="1685965"/>
                  </a:lnTo>
                  <a:lnTo>
                    <a:pt x="0" y="1666010"/>
                  </a:lnTo>
                  <a:lnTo>
                    <a:pt x="0" y="1662885"/>
                  </a:lnTo>
                  <a:lnTo>
                    <a:pt x="0" y="20621"/>
                  </a:lnTo>
                  <a:lnTo>
                    <a:pt x="20659" y="0"/>
                  </a:lnTo>
                  <a:lnTo>
                    <a:pt x="5620752" y="0"/>
                  </a:lnTo>
                  <a:lnTo>
                    <a:pt x="5641421" y="20621"/>
                  </a:lnTo>
                  <a:lnTo>
                    <a:pt x="5641421" y="1666010"/>
                  </a:lnTo>
                  <a:lnTo>
                    <a:pt x="5623792" y="1685965"/>
                  </a:lnTo>
                  <a:lnTo>
                    <a:pt x="5620752" y="1686632"/>
                  </a:lnTo>
                  <a:close/>
                </a:path>
              </a:pathLst>
            </a:custGeom>
            <a:solidFill>
              <a:srgbClr val="F8F8F8"/>
            </a:solidFill>
          </p:spPr>
          <p:txBody>
            <a:bodyPr wrap="square" lIns="0" tIns="0" rIns="0" bIns="0" rtlCol="0"/>
            <a:lstStyle/>
            <a:p>
              <a:endParaRPr/>
            </a:p>
          </p:txBody>
        </p:sp>
        <p:sp>
          <p:nvSpPr>
            <p:cNvPr id="12" name="object 12"/>
            <p:cNvSpPr/>
            <p:nvPr/>
          </p:nvSpPr>
          <p:spPr>
            <a:xfrm>
              <a:off x="963889" y="6128828"/>
              <a:ext cx="5641975" cy="1687195"/>
            </a:xfrm>
            <a:custGeom>
              <a:avLst/>
              <a:gdLst/>
              <a:ahLst/>
              <a:cxnLst/>
              <a:rect l="l" t="t" r="r" b="b"/>
              <a:pathLst>
                <a:path w="5641975" h="1687195">
                  <a:moveTo>
                    <a:pt x="0" y="1662885"/>
                  </a:moveTo>
                  <a:lnTo>
                    <a:pt x="0" y="23823"/>
                  </a:lnTo>
                  <a:lnTo>
                    <a:pt x="0" y="20621"/>
                  </a:lnTo>
                  <a:lnTo>
                    <a:pt x="600" y="17572"/>
                  </a:lnTo>
                  <a:lnTo>
                    <a:pt x="1810" y="14665"/>
                  </a:lnTo>
                  <a:lnTo>
                    <a:pt x="3020" y="11692"/>
                  </a:lnTo>
                  <a:lnTo>
                    <a:pt x="4745" y="9081"/>
                  </a:lnTo>
                  <a:lnTo>
                    <a:pt x="6975" y="6927"/>
                  </a:lnTo>
                  <a:lnTo>
                    <a:pt x="9214" y="4688"/>
                  </a:lnTo>
                  <a:lnTo>
                    <a:pt x="11787" y="2982"/>
                  </a:lnTo>
                  <a:lnTo>
                    <a:pt x="14703" y="1715"/>
                  </a:lnTo>
                  <a:lnTo>
                    <a:pt x="17629" y="600"/>
                  </a:lnTo>
                  <a:lnTo>
                    <a:pt x="20659" y="0"/>
                  </a:lnTo>
                  <a:lnTo>
                    <a:pt x="23823" y="0"/>
                  </a:lnTo>
                  <a:lnTo>
                    <a:pt x="5617597" y="0"/>
                  </a:lnTo>
                  <a:lnTo>
                    <a:pt x="5620752" y="0"/>
                  </a:lnTo>
                  <a:lnTo>
                    <a:pt x="5623792" y="600"/>
                  </a:lnTo>
                  <a:lnTo>
                    <a:pt x="5626717" y="1715"/>
                  </a:lnTo>
                  <a:lnTo>
                    <a:pt x="5629633" y="2982"/>
                  </a:lnTo>
                  <a:lnTo>
                    <a:pt x="5632206" y="4688"/>
                  </a:lnTo>
                  <a:lnTo>
                    <a:pt x="5634446" y="6927"/>
                  </a:lnTo>
                  <a:lnTo>
                    <a:pt x="5636675" y="9081"/>
                  </a:lnTo>
                  <a:lnTo>
                    <a:pt x="5638400" y="11692"/>
                  </a:lnTo>
                  <a:lnTo>
                    <a:pt x="5639610" y="14665"/>
                  </a:lnTo>
                  <a:lnTo>
                    <a:pt x="5640821" y="17572"/>
                  </a:lnTo>
                  <a:lnTo>
                    <a:pt x="5641421" y="20621"/>
                  </a:lnTo>
                  <a:lnTo>
                    <a:pt x="5641421" y="23823"/>
                  </a:lnTo>
                  <a:lnTo>
                    <a:pt x="5641421" y="1662885"/>
                  </a:lnTo>
                  <a:lnTo>
                    <a:pt x="5641421" y="1666010"/>
                  </a:lnTo>
                  <a:lnTo>
                    <a:pt x="5640821" y="1668993"/>
                  </a:lnTo>
                  <a:lnTo>
                    <a:pt x="5639610" y="1671890"/>
                  </a:lnTo>
                  <a:lnTo>
                    <a:pt x="5638400" y="1674797"/>
                  </a:lnTo>
                  <a:lnTo>
                    <a:pt x="5617597" y="1686708"/>
                  </a:lnTo>
                  <a:lnTo>
                    <a:pt x="23823" y="1686708"/>
                  </a:lnTo>
                  <a:lnTo>
                    <a:pt x="1810" y="1671890"/>
                  </a:lnTo>
                  <a:lnTo>
                    <a:pt x="600" y="1668993"/>
                  </a:lnTo>
                  <a:lnTo>
                    <a:pt x="0" y="1666010"/>
                  </a:lnTo>
                  <a:lnTo>
                    <a:pt x="0" y="166288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6209863"/>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8773245"/>
            <a:ext cx="5651500" cy="1525270"/>
            <a:chOff x="959124" y="8773245"/>
            <a:chExt cx="5651500" cy="1525270"/>
          </a:xfrm>
        </p:grpSpPr>
        <p:sp>
          <p:nvSpPr>
            <p:cNvPr id="15" name="object 15"/>
            <p:cNvSpPr/>
            <p:nvPr/>
          </p:nvSpPr>
          <p:spPr>
            <a:xfrm>
              <a:off x="963889" y="8778009"/>
              <a:ext cx="5641975" cy="1515110"/>
            </a:xfrm>
            <a:custGeom>
              <a:avLst/>
              <a:gdLst/>
              <a:ahLst/>
              <a:cxnLst/>
              <a:rect l="l" t="t" r="r" b="b"/>
              <a:pathLst>
                <a:path w="5641975" h="1515109">
                  <a:moveTo>
                    <a:pt x="5620752" y="1515102"/>
                  </a:moveTo>
                  <a:lnTo>
                    <a:pt x="20659" y="1515102"/>
                  </a:lnTo>
                  <a:lnTo>
                    <a:pt x="17629" y="1514512"/>
                  </a:lnTo>
                  <a:lnTo>
                    <a:pt x="0" y="1494481"/>
                  </a:lnTo>
                  <a:lnTo>
                    <a:pt x="0" y="1491355"/>
                  </a:lnTo>
                  <a:lnTo>
                    <a:pt x="0" y="20621"/>
                  </a:lnTo>
                  <a:lnTo>
                    <a:pt x="20659" y="0"/>
                  </a:lnTo>
                  <a:lnTo>
                    <a:pt x="5620752" y="0"/>
                  </a:lnTo>
                  <a:lnTo>
                    <a:pt x="5641421" y="20621"/>
                  </a:lnTo>
                  <a:lnTo>
                    <a:pt x="5641421" y="1494481"/>
                  </a:lnTo>
                  <a:lnTo>
                    <a:pt x="5623792" y="1514512"/>
                  </a:lnTo>
                  <a:lnTo>
                    <a:pt x="5620752" y="1515102"/>
                  </a:lnTo>
                  <a:close/>
                </a:path>
              </a:pathLst>
            </a:custGeom>
            <a:solidFill>
              <a:srgbClr val="F8F8F8"/>
            </a:solidFill>
          </p:spPr>
          <p:txBody>
            <a:bodyPr wrap="square" lIns="0" tIns="0" rIns="0" bIns="0" rtlCol="0"/>
            <a:lstStyle/>
            <a:p>
              <a:endParaRPr/>
            </a:p>
          </p:txBody>
        </p:sp>
        <p:sp>
          <p:nvSpPr>
            <p:cNvPr id="16" name="object 16"/>
            <p:cNvSpPr/>
            <p:nvPr/>
          </p:nvSpPr>
          <p:spPr>
            <a:xfrm>
              <a:off x="963889" y="8778009"/>
              <a:ext cx="5641975" cy="1515745"/>
            </a:xfrm>
            <a:custGeom>
              <a:avLst/>
              <a:gdLst/>
              <a:ahLst/>
              <a:cxnLst/>
              <a:rect l="l" t="t" r="r" b="b"/>
              <a:pathLst>
                <a:path w="5641975" h="1515745">
                  <a:moveTo>
                    <a:pt x="0" y="1491355"/>
                  </a:moveTo>
                  <a:lnTo>
                    <a:pt x="0" y="23823"/>
                  </a:lnTo>
                  <a:lnTo>
                    <a:pt x="0" y="20621"/>
                  </a:lnTo>
                  <a:lnTo>
                    <a:pt x="600" y="17496"/>
                  </a:lnTo>
                  <a:lnTo>
                    <a:pt x="1810" y="14589"/>
                  </a:lnTo>
                  <a:lnTo>
                    <a:pt x="3020" y="11692"/>
                  </a:lnTo>
                  <a:lnTo>
                    <a:pt x="4745" y="9157"/>
                  </a:lnTo>
                  <a:lnTo>
                    <a:pt x="6975" y="6927"/>
                  </a:lnTo>
                  <a:lnTo>
                    <a:pt x="9214" y="4688"/>
                  </a:lnTo>
                  <a:lnTo>
                    <a:pt x="11787" y="2982"/>
                  </a:lnTo>
                  <a:lnTo>
                    <a:pt x="14703" y="1715"/>
                  </a:lnTo>
                  <a:lnTo>
                    <a:pt x="17629" y="600"/>
                  </a:lnTo>
                  <a:lnTo>
                    <a:pt x="20659" y="0"/>
                  </a:lnTo>
                  <a:lnTo>
                    <a:pt x="23823" y="0"/>
                  </a:lnTo>
                  <a:lnTo>
                    <a:pt x="5617597" y="0"/>
                  </a:lnTo>
                  <a:lnTo>
                    <a:pt x="5620752" y="0"/>
                  </a:lnTo>
                  <a:lnTo>
                    <a:pt x="5623792" y="600"/>
                  </a:lnTo>
                  <a:lnTo>
                    <a:pt x="5641421" y="20621"/>
                  </a:lnTo>
                  <a:lnTo>
                    <a:pt x="5641421" y="23823"/>
                  </a:lnTo>
                  <a:lnTo>
                    <a:pt x="5641421" y="1491355"/>
                  </a:lnTo>
                  <a:lnTo>
                    <a:pt x="5641421" y="1494481"/>
                  </a:lnTo>
                  <a:lnTo>
                    <a:pt x="5640821" y="1497530"/>
                  </a:lnTo>
                  <a:lnTo>
                    <a:pt x="5639610" y="1500437"/>
                  </a:lnTo>
                  <a:lnTo>
                    <a:pt x="5638400" y="1503343"/>
                  </a:lnTo>
                  <a:lnTo>
                    <a:pt x="5626717" y="1513244"/>
                  </a:lnTo>
                  <a:lnTo>
                    <a:pt x="5623792" y="1514512"/>
                  </a:lnTo>
                  <a:lnTo>
                    <a:pt x="5620752" y="1515102"/>
                  </a:lnTo>
                  <a:lnTo>
                    <a:pt x="5617597" y="1515179"/>
                  </a:lnTo>
                  <a:lnTo>
                    <a:pt x="23823" y="1515179"/>
                  </a:lnTo>
                  <a:lnTo>
                    <a:pt x="20659" y="1515102"/>
                  </a:lnTo>
                  <a:lnTo>
                    <a:pt x="17629" y="1514512"/>
                  </a:lnTo>
                  <a:lnTo>
                    <a:pt x="14703" y="1513244"/>
                  </a:lnTo>
                  <a:lnTo>
                    <a:pt x="11787" y="1512053"/>
                  </a:lnTo>
                  <a:lnTo>
                    <a:pt x="0" y="1494481"/>
                  </a:lnTo>
                  <a:lnTo>
                    <a:pt x="0" y="1491355"/>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8859044"/>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sp>
        <p:nvSpPr>
          <p:cNvPr id="18" name="object 18"/>
          <p:cNvSpPr txBox="1"/>
          <p:nvPr/>
        </p:nvSpPr>
        <p:spPr>
          <a:xfrm>
            <a:off x="946424" y="7969626"/>
            <a:ext cx="5672455" cy="223964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第</a:t>
            </a:r>
            <a:r>
              <a:rPr sz="950" b="1" spc="-15" dirty="0">
                <a:solidFill>
                  <a:srgbClr val="333333"/>
                </a:solidFill>
                <a:latin typeface="Courier New"/>
                <a:cs typeface="Courier New"/>
              </a:rPr>
              <a:t>4</a:t>
            </a:r>
            <a:r>
              <a:rPr sz="950" b="1" spc="20" dirty="0">
                <a:solidFill>
                  <a:srgbClr val="333333"/>
                </a:solidFill>
                <a:latin typeface="微软雅黑"/>
                <a:cs typeface="微软雅黑"/>
              </a:rPr>
              <a:t>步</a:t>
            </a:r>
            <a:r>
              <a:rPr sz="950" spc="25" dirty="0">
                <a:solidFill>
                  <a:srgbClr val="333333"/>
                </a:solidFill>
                <a:latin typeface="微软雅黑"/>
                <a:cs typeface="微软雅黑"/>
              </a:rPr>
              <a:t>：把生成好的逻辑卷进行格式化，然后挂载使用。</a:t>
            </a:r>
            <a:endParaRPr sz="950">
              <a:latin typeface="微软雅黑"/>
              <a:cs typeface="微软雅黑"/>
            </a:endParaRPr>
          </a:p>
          <a:p>
            <a:pPr marL="12700" marR="5080">
              <a:lnSpc>
                <a:spcPct val="131600"/>
              </a:lnSpc>
              <a:spcBef>
                <a:spcPts val="750"/>
              </a:spcBef>
            </a:pPr>
            <a:r>
              <a:rPr sz="950" spc="35" dirty="0">
                <a:solidFill>
                  <a:srgbClr val="333333"/>
                </a:solidFill>
                <a:latin typeface="Trebuchet MS"/>
                <a:cs typeface="Trebuchet MS"/>
              </a:rPr>
              <a:t>Linux</a:t>
            </a:r>
            <a:r>
              <a:rPr sz="950" spc="25" dirty="0">
                <a:solidFill>
                  <a:srgbClr val="333333"/>
                </a:solidFill>
                <a:latin typeface="微软雅黑"/>
                <a:cs typeface="微软雅黑"/>
              </a:rPr>
              <a:t>系统会把</a:t>
            </a:r>
            <a:r>
              <a:rPr sz="950" spc="80" dirty="0">
                <a:solidFill>
                  <a:srgbClr val="333333"/>
                </a:solidFill>
                <a:latin typeface="Trebuchet MS"/>
                <a:cs typeface="Trebuchet MS"/>
              </a:rPr>
              <a:t>LVM</a:t>
            </a:r>
            <a:r>
              <a:rPr sz="950" spc="25" dirty="0">
                <a:solidFill>
                  <a:srgbClr val="333333"/>
                </a:solidFill>
                <a:latin typeface="微软雅黑"/>
                <a:cs typeface="微软雅黑"/>
              </a:rPr>
              <a:t>中的逻辑卷设备存放在</a:t>
            </a:r>
            <a:r>
              <a:rPr sz="950" spc="-5" dirty="0">
                <a:solidFill>
                  <a:srgbClr val="333333"/>
                </a:solidFill>
                <a:latin typeface="Trebuchet MS"/>
                <a:cs typeface="Trebuchet MS"/>
              </a:rPr>
              <a:t>/dev</a:t>
            </a:r>
            <a:r>
              <a:rPr sz="950" spc="20" dirty="0">
                <a:solidFill>
                  <a:srgbClr val="333333"/>
                </a:solidFill>
                <a:latin typeface="微软雅黑"/>
                <a:cs typeface="微软雅黑"/>
              </a:rPr>
              <a:t>设备目录中，实际上就是个快捷方式，同时会以卷组的名 </a:t>
            </a:r>
            <a:r>
              <a:rPr sz="950" spc="25" dirty="0">
                <a:solidFill>
                  <a:srgbClr val="333333"/>
                </a:solidFill>
                <a:latin typeface="微软雅黑"/>
                <a:cs typeface="微软雅黑"/>
              </a:rPr>
              <a:t>称来建立一个目录，其中保存了逻辑卷的设备映射文件，即</a:t>
            </a:r>
            <a:r>
              <a:rPr sz="950" spc="-35" dirty="0">
                <a:solidFill>
                  <a:srgbClr val="333333"/>
                </a:solidFill>
                <a:latin typeface="Trebuchet MS"/>
                <a:cs typeface="Trebuchet MS"/>
              </a:rPr>
              <a:t>/dev/</a:t>
            </a:r>
            <a:r>
              <a:rPr sz="950" spc="25" dirty="0">
                <a:solidFill>
                  <a:srgbClr val="333333"/>
                </a:solidFill>
                <a:latin typeface="微软雅黑"/>
                <a:cs typeface="微软雅黑"/>
              </a:rPr>
              <a:t>卷组名称</a:t>
            </a:r>
            <a:r>
              <a:rPr sz="950" spc="-140" dirty="0">
                <a:solidFill>
                  <a:srgbClr val="333333"/>
                </a:solidFill>
                <a:latin typeface="Trebuchet MS"/>
                <a:cs typeface="Trebuchet MS"/>
              </a:rPr>
              <a:t>/</a:t>
            </a:r>
            <a:r>
              <a:rPr sz="950" spc="25" dirty="0">
                <a:solidFill>
                  <a:srgbClr val="333333"/>
                </a:solidFill>
                <a:latin typeface="微软雅黑"/>
                <a:cs typeface="微软雅黑"/>
              </a:rPr>
              <a:t>逻辑卷名称。</a:t>
            </a:r>
            <a:endParaRPr sz="950">
              <a:latin typeface="微软雅黑"/>
              <a:cs typeface="微软雅黑"/>
            </a:endParaRPr>
          </a:p>
          <a:p>
            <a:pPr>
              <a:lnSpc>
                <a:spcPct val="100000"/>
              </a:lnSpc>
              <a:spcBef>
                <a:spcPts val="45"/>
              </a:spcBef>
            </a:pPr>
            <a:endParaRPr sz="900">
              <a:latin typeface="微软雅黑"/>
              <a:cs typeface="微软雅黑"/>
            </a:endParaRPr>
          </a:p>
          <a:p>
            <a:pPr marL="136525" marR="220345">
              <a:lnSpc>
                <a:spcPct val="132400"/>
              </a:lnSpc>
              <a:tabLst>
                <a:tab pos="5107305" algn="l"/>
              </a:tabLst>
            </a:pPr>
            <a:r>
              <a:rPr sz="850" spc="15" dirty="0">
                <a:solidFill>
                  <a:srgbClr val="333333"/>
                </a:solidFill>
                <a:latin typeface="Lucida Console"/>
                <a:cs typeface="Lucida Console"/>
              </a:rPr>
              <a:t>[root@linuxprobe ~]# mkfs.ext4 /dev/storage/vo mke2fs 1.44.3</a:t>
            </a:r>
            <a:r>
              <a:rPr sz="850" spc="20" dirty="0">
                <a:solidFill>
                  <a:srgbClr val="333333"/>
                </a:solidFill>
                <a:latin typeface="Lucida Console"/>
                <a:cs typeface="Lucida Console"/>
              </a:rPr>
              <a:t> </a:t>
            </a:r>
            <a:r>
              <a:rPr sz="850" spc="15" dirty="0">
                <a:solidFill>
                  <a:srgbClr val="333333"/>
                </a:solidFill>
                <a:latin typeface="Lucida Console"/>
                <a:cs typeface="Lucida Console"/>
              </a:rPr>
              <a:t>(10-July- </a:t>
            </a:r>
            <a:r>
              <a:rPr sz="850" spc="20" dirty="0">
                <a:solidFill>
                  <a:srgbClr val="333333"/>
                </a:solidFill>
                <a:latin typeface="Lucida Console"/>
                <a:cs typeface="Lucida Console"/>
              </a:rPr>
              <a:t> </a:t>
            </a:r>
            <a:r>
              <a:rPr sz="850" spc="15" dirty="0">
                <a:solidFill>
                  <a:srgbClr val="333333"/>
                </a:solidFill>
                <a:latin typeface="Lucida Console"/>
                <a:cs typeface="Lucida Console"/>
              </a:rPr>
              <a:t>2018)Creating filesystem</a:t>
            </a:r>
            <a:r>
              <a:rPr sz="850" spc="20" dirty="0">
                <a:solidFill>
                  <a:srgbClr val="333333"/>
                </a:solidFill>
                <a:latin typeface="Lucida Console"/>
                <a:cs typeface="Lucida Console"/>
              </a:rPr>
              <a:t> </a:t>
            </a:r>
            <a:r>
              <a:rPr sz="850" spc="15" dirty="0">
                <a:solidFill>
                  <a:srgbClr val="333333"/>
                </a:solidFill>
                <a:latin typeface="Lucida Console"/>
                <a:cs typeface="Lucida Console"/>
              </a:rPr>
              <a:t>with 151552</a:t>
            </a:r>
            <a:r>
              <a:rPr sz="850" spc="20" dirty="0">
                <a:solidFill>
                  <a:srgbClr val="333333"/>
                </a:solidFill>
                <a:latin typeface="Lucida Console"/>
                <a:cs typeface="Lucida Console"/>
              </a:rPr>
              <a:t> </a:t>
            </a:r>
            <a:r>
              <a:rPr sz="850" spc="15" dirty="0">
                <a:solidFill>
                  <a:srgbClr val="333333"/>
                </a:solidFill>
                <a:latin typeface="Lucida Console"/>
                <a:cs typeface="Lucida Console"/>
              </a:rPr>
              <a:t>1k blocks</a:t>
            </a:r>
            <a:r>
              <a:rPr sz="850" spc="20" dirty="0">
                <a:solidFill>
                  <a:srgbClr val="333333"/>
                </a:solidFill>
                <a:latin typeface="Lucida Console"/>
                <a:cs typeface="Lucida Console"/>
              </a:rPr>
              <a:t> </a:t>
            </a:r>
            <a:r>
              <a:rPr sz="850" spc="15" dirty="0">
                <a:solidFill>
                  <a:srgbClr val="333333"/>
                </a:solidFill>
                <a:latin typeface="Lucida Console"/>
                <a:cs typeface="Lucida Console"/>
              </a:rPr>
              <a:t>and 38000</a:t>
            </a:r>
            <a:r>
              <a:rPr sz="850" spc="20" dirty="0">
                <a:solidFill>
                  <a:srgbClr val="333333"/>
                </a:solidFill>
                <a:latin typeface="Lucida Console"/>
                <a:cs typeface="Lucida Console"/>
              </a:rPr>
              <a:t> </a:t>
            </a:r>
            <a:r>
              <a:rPr sz="850" spc="15" dirty="0">
                <a:solidFill>
                  <a:srgbClr val="333333"/>
                </a:solidFill>
                <a:latin typeface="Lucida Console"/>
                <a:cs typeface="Lucida Console"/>
              </a:rPr>
              <a:t>inodesFilesystem UUID: </a:t>
            </a:r>
            <a:r>
              <a:rPr sz="850" spc="-495" dirty="0">
                <a:solidFill>
                  <a:srgbClr val="333333"/>
                </a:solidFill>
                <a:latin typeface="Lucida Console"/>
                <a:cs typeface="Lucida Console"/>
              </a:rPr>
              <a:t> </a:t>
            </a:r>
            <a:r>
              <a:rPr sz="850" spc="15" dirty="0">
                <a:solidFill>
                  <a:srgbClr val="333333"/>
                </a:solidFill>
                <a:latin typeface="Lucida Console"/>
                <a:cs typeface="Lucida Console"/>
              </a:rPr>
              <a:t>429cbc28-4463-4a1b-b601-02a7cf81a1b2Superblock backups stored on blocks:</a:t>
            </a:r>
            <a:r>
              <a:rPr sz="850" dirty="0">
                <a:solidFill>
                  <a:srgbClr val="333333"/>
                </a:solidFill>
                <a:latin typeface="Lucida Console"/>
                <a:cs typeface="Lucida Console"/>
              </a:rPr>
              <a:t>	</a:t>
            </a:r>
            <a:r>
              <a:rPr sz="850" spc="15" dirty="0">
                <a:solidFill>
                  <a:srgbClr val="333333"/>
                </a:solidFill>
                <a:latin typeface="Lucida Console"/>
                <a:cs typeface="Lucida Console"/>
              </a:rPr>
              <a:t>8193,  24577,</a:t>
            </a:r>
            <a:r>
              <a:rPr sz="850" spc="10" dirty="0">
                <a:solidFill>
                  <a:srgbClr val="333333"/>
                </a:solidFill>
                <a:latin typeface="Lucida Console"/>
                <a:cs typeface="Lucida Console"/>
              </a:rPr>
              <a:t> </a:t>
            </a:r>
            <a:r>
              <a:rPr sz="850" spc="15" dirty="0">
                <a:solidFill>
                  <a:srgbClr val="333333"/>
                </a:solidFill>
                <a:latin typeface="Lucida Console"/>
                <a:cs typeface="Lucida Console"/>
              </a:rPr>
              <a:t>40961, 57345, 73729Allocating group tables: done</a:t>
            </a:r>
            <a:endParaRPr sz="850">
              <a:latin typeface="Lucida Console"/>
              <a:cs typeface="Lucida Console"/>
            </a:endParaRPr>
          </a:p>
          <a:p>
            <a:pPr marL="136525" marR="153670">
              <a:lnSpc>
                <a:spcPct val="132400"/>
              </a:lnSpc>
              <a:tabLst>
                <a:tab pos="3763645" algn="l"/>
              </a:tabLst>
            </a:pPr>
            <a:r>
              <a:rPr sz="850" spc="15" dirty="0">
                <a:solidFill>
                  <a:srgbClr val="333333"/>
                </a:solidFill>
                <a:latin typeface="Lucida Console"/>
                <a:cs typeface="Lucida Console"/>
              </a:rPr>
              <a:t>Writing</a:t>
            </a:r>
            <a:r>
              <a:rPr sz="850" spc="25" dirty="0">
                <a:solidFill>
                  <a:srgbClr val="333333"/>
                </a:solidFill>
                <a:latin typeface="Lucida Console"/>
                <a:cs typeface="Lucida Console"/>
              </a:rPr>
              <a:t> </a:t>
            </a:r>
            <a:r>
              <a:rPr sz="850" spc="15" dirty="0">
                <a:solidFill>
                  <a:srgbClr val="333333"/>
                </a:solidFill>
                <a:latin typeface="Lucida Console"/>
                <a:cs typeface="Lucida Console"/>
              </a:rPr>
              <a:t>inode</a:t>
            </a:r>
            <a:r>
              <a:rPr sz="850" spc="25" dirty="0">
                <a:solidFill>
                  <a:srgbClr val="333333"/>
                </a:solidFill>
                <a:latin typeface="Lucida Console"/>
                <a:cs typeface="Lucida Console"/>
              </a:rPr>
              <a:t> </a:t>
            </a:r>
            <a:r>
              <a:rPr sz="850" spc="15" dirty="0">
                <a:solidFill>
                  <a:srgbClr val="333333"/>
                </a:solidFill>
                <a:latin typeface="Lucida Console"/>
                <a:cs typeface="Lucida Console"/>
              </a:rPr>
              <a:t>tables:</a:t>
            </a:r>
            <a:r>
              <a:rPr sz="850" spc="25" dirty="0">
                <a:solidFill>
                  <a:srgbClr val="333333"/>
                </a:solidFill>
                <a:latin typeface="Lucida Console"/>
                <a:cs typeface="Lucida Console"/>
              </a:rPr>
              <a:t> </a:t>
            </a:r>
            <a:r>
              <a:rPr sz="850" spc="15" dirty="0">
                <a:solidFill>
                  <a:srgbClr val="333333"/>
                </a:solidFill>
                <a:latin typeface="Lucida Console"/>
                <a:cs typeface="Lucida Console"/>
              </a:rPr>
              <a:t>done	Creating journal (4096 </a:t>
            </a:r>
            <a:r>
              <a:rPr sz="850" spc="20" dirty="0">
                <a:solidFill>
                  <a:srgbClr val="333333"/>
                </a:solidFill>
                <a:latin typeface="Lucida Console"/>
                <a:cs typeface="Lucida Console"/>
              </a:rPr>
              <a:t> </a:t>
            </a:r>
            <a:r>
              <a:rPr sz="850" spc="15" dirty="0">
                <a:solidFill>
                  <a:srgbClr val="333333"/>
                </a:solidFill>
                <a:latin typeface="Lucida Console"/>
                <a:cs typeface="Lucida Console"/>
              </a:rPr>
              <a:t>blocks): doneWriting superblocks</a:t>
            </a:r>
            <a:r>
              <a:rPr sz="850" spc="20" dirty="0">
                <a:solidFill>
                  <a:srgbClr val="333333"/>
                </a:solidFill>
                <a:latin typeface="Lucida Console"/>
                <a:cs typeface="Lucida Console"/>
              </a:rPr>
              <a:t> </a:t>
            </a:r>
            <a:r>
              <a:rPr sz="850" spc="15" dirty="0">
                <a:solidFill>
                  <a:srgbClr val="333333"/>
                </a:solidFill>
                <a:latin typeface="Lucida Console"/>
                <a:cs typeface="Lucida Console"/>
              </a:rPr>
              <a:t>and filesystem</a:t>
            </a:r>
            <a:r>
              <a:rPr sz="850" spc="20" dirty="0">
                <a:solidFill>
                  <a:srgbClr val="333333"/>
                </a:solidFill>
                <a:latin typeface="Lucida Console"/>
                <a:cs typeface="Lucida Console"/>
              </a:rPr>
              <a:t> </a:t>
            </a:r>
            <a:r>
              <a:rPr sz="850" spc="15" dirty="0">
                <a:solidFill>
                  <a:srgbClr val="333333"/>
                </a:solidFill>
                <a:latin typeface="Lucida Console"/>
                <a:cs typeface="Lucida Console"/>
              </a:rPr>
              <a:t>accounting information: done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mkdir</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mount</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/dev/storage/vo</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/linuxprobe</a:t>
            </a:r>
            <a:endParaRPr sz="850">
              <a:latin typeface="Lucida Console"/>
              <a:cs typeface="Lucida Console"/>
            </a:endParaRPr>
          </a:p>
        </p:txBody>
      </p:sp>
      <p:sp>
        <p:nvSpPr>
          <p:cNvPr id="33" name="object 33"/>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74</a:t>
            </a:fld>
            <a:endParaRPr spc="-5" dirty="0"/>
          </a:p>
        </p:txBody>
      </p:sp>
      <p:sp>
        <p:nvSpPr>
          <p:cNvPr id="19" name="object 19"/>
          <p:cNvSpPr txBox="1"/>
          <p:nvPr/>
        </p:nvSpPr>
        <p:spPr>
          <a:xfrm>
            <a:off x="2548163" y="3465415"/>
            <a:ext cx="2511425" cy="540385"/>
          </a:xfrm>
          <a:prstGeom prst="rect">
            <a:avLst/>
          </a:prstGeom>
        </p:spPr>
        <p:txBody>
          <a:bodyPr vert="horz" wrap="square" lIns="0" tIns="53975" rIns="0" bIns="0" rtlCol="0">
            <a:spAutoFit/>
          </a:bodyPr>
          <a:lstStyle/>
          <a:p>
            <a:pPr marL="12700">
              <a:lnSpc>
                <a:spcPct val="100000"/>
              </a:lnSpc>
              <a:spcBef>
                <a:spcPts val="425"/>
              </a:spcBef>
              <a:tabLst>
                <a:tab pos="213995" algn="l"/>
                <a:tab pos="1691639" algn="l"/>
                <a:tab pos="1892935" algn="l"/>
              </a:tabLst>
            </a:pPr>
            <a:r>
              <a:rPr sz="850" spc="15" dirty="0">
                <a:solidFill>
                  <a:srgbClr val="333333"/>
                </a:solidFill>
                <a:latin typeface="Lucida Console"/>
                <a:cs typeface="Lucida Console"/>
              </a:rPr>
              <a:t>2	Metadata</a:t>
            </a:r>
            <a:r>
              <a:rPr sz="850" spc="25" dirty="0">
                <a:solidFill>
                  <a:srgbClr val="333333"/>
                </a:solidFill>
                <a:latin typeface="Lucida Console"/>
                <a:cs typeface="Lucida Console"/>
              </a:rPr>
              <a:t> </a:t>
            </a:r>
            <a:r>
              <a:rPr sz="850" spc="15" dirty="0">
                <a:solidFill>
                  <a:srgbClr val="333333"/>
                </a:solidFill>
                <a:latin typeface="Lucida Console"/>
                <a:cs typeface="Lucida Console"/>
              </a:rPr>
              <a:t>Sequence</a:t>
            </a:r>
            <a:r>
              <a:rPr sz="850" spc="25" dirty="0">
                <a:solidFill>
                  <a:srgbClr val="333333"/>
                </a:solidFill>
                <a:latin typeface="Lucida Console"/>
                <a:cs typeface="Lucida Console"/>
              </a:rPr>
              <a:t> </a:t>
            </a:r>
            <a:r>
              <a:rPr sz="850" spc="15" dirty="0">
                <a:solidFill>
                  <a:srgbClr val="333333"/>
                </a:solidFill>
                <a:latin typeface="Lucida Console"/>
                <a:cs typeface="Lucida Console"/>
              </a:rPr>
              <a:t>No	1	VG</a:t>
            </a:r>
            <a:r>
              <a:rPr sz="850" spc="-55" dirty="0">
                <a:solidFill>
                  <a:srgbClr val="333333"/>
                </a:solidFill>
                <a:latin typeface="Lucida Console"/>
                <a:cs typeface="Lucida Console"/>
              </a:rPr>
              <a:t> </a:t>
            </a:r>
            <a:r>
              <a:rPr sz="850" spc="15" dirty="0">
                <a:solidFill>
                  <a:srgbClr val="333333"/>
                </a:solidFill>
                <a:latin typeface="Lucida Console"/>
                <a:cs typeface="Lucida Console"/>
              </a:rPr>
              <a:t>Access</a:t>
            </a:r>
            <a:endParaRPr sz="850">
              <a:latin typeface="Lucida Console"/>
              <a:cs typeface="Lucida Console"/>
            </a:endParaRPr>
          </a:p>
          <a:p>
            <a:pPr marL="818515">
              <a:lnSpc>
                <a:spcPct val="100000"/>
              </a:lnSpc>
              <a:spcBef>
                <a:spcPts val="330"/>
              </a:spcBef>
              <a:tabLst>
                <a:tab pos="1557655" algn="l"/>
              </a:tabLst>
            </a:pPr>
            <a:r>
              <a:rPr sz="850" spc="15" dirty="0">
                <a:solidFill>
                  <a:srgbClr val="333333"/>
                </a:solidFill>
                <a:latin typeface="Lucida Console"/>
                <a:cs typeface="Lucida Console"/>
              </a:rPr>
              <a:t>resizable	MAX</a:t>
            </a:r>
            <a:r>
              <a:rPr sz="850" spc="-45" dirty="0">
                <a:solidFill>
                  <a:srgbClr val="333333"/>
                </a:solidFill>
                <a:latin typeface="Lucida Console"/>
                <a:cs typeface="Lucida Console"/>
              </a:rPr>
              <a:t> </a:t>
            </a:r>
            <a:r>
              <a:rPr sz="850" spc="15" dirty="0">
                <a:solidFill>
                  <a:srgbClr val="333333"/>
                </a:solidFill>
                <a:latin typeface="Lucida Console"/>
                <a:cs typeface="Lucida Console"/>
              </a:rPr>
              <a:t>LV</a:t>
            </a:r>
            <a:endParaRPr sz="850">
              <a:latin typeface="Lucida Console"/>
              <a:cs typeface="Lucida Console"/>
            </a:endParaRPr>
          </a:p>
          <a:p>
            <a:pPr marL="953135">
              <a:lnSpc>
                <a:spcPct val="100000"/>
              </a:lnSpc>
              <a:spcBef>
                <a:spcPts val="330"/>
              </a:spcBef>
              <a:tabLst>
                <a:tab pos="1154430" algn="l"/>
              </a:tabLst>
            </a:pPr>
            <a:r>
              <a:rPr sz="850" spc="15" dirty="0">
                <a:solidFill>
                  <a:srgbClr val="333333"/>
                </a:solidFill>
                <a:latin typeface="Lucida Console"/>
                <a:cs typeface="Lucida Console"/>
              </a:rPr>
              <a:t>0	Max</a:t>
            </a:r>
            <a:r>
              <a:rPr sz="850" spc="-45" dirty="0">
                <a:solidFill>
                  <a:srgbClr val="333333"/>
                </a:solidFill>
                <a:latin typeface="Lucida Console"/>
                <a:cs typeface="Lucida Console"/>
              </a:rPr>
              <a:t> </a:t>
            </a:r>
            <a:r>
              <a:rPr sz="850" spc="15" dirty="0">
                <a:solidFill>
                  <a:srgbClr val="333333"/>
                </a:solidFill>
                <a:latin typeface="Lucida Console"/>
                <a:cs typeface="Lucida Console"/>
              </a:rPr>
              <a:t>PV</a:t>
            </a:r>
            <a:endParaRPr sz="850">
              <a:latin typeface="Lucida Console"/>
              <a:cs typeface="Lucida Console"/>
            </a:endParaRPr>
          </a:p>
        </p:txBody>
      </p:sp>
      <p:sp>
        <p:nvSpPr>
          <p:cNvPr id="20" name="object 20"/>
          <p:cNvSpPr txBox="1"/>
          <p:nvPr/>
        </p:nvSpPr>
        <p:spPr>
          <a:xfrm>
            <a:off x="5168001" y="3636934"/>
            <a:ext cx="1033144" cy="368935"/>
          </a:xfrm>
          <a:prstGeom prst="rect">
            <a:avLst/>
          </a:prstGeom>
        </p:spPr>
        <p:txBody>
          <a:bodyPr vert="horz" wrap="square" lIns="0" tIns="53975" rIns="0" bIns="0" rtlCol="0">
            <a:spAutoFit/>
          </a:bodyPr>
          <a:lstStyle/>
          <a:p>
            <a:pPr marL="415290">
              <a:lnSpc>
                <a:spcPct val="100000"/>
              </a:lnSpc>
              <a:spcBef>
                <a:spcPts val="425"/>
              </a:spcBef>
              <a:tabLst>
                <a:tab pos="617220" algn="l"/>
              </a:tabLst>
            </a:pPr>
            <a:r>
              <a:rPr sz="850" spc="15" dirty="0">
                <a:solidFill>
                  <a:srgbClr val="333333"/>
                </a:solidFill>
                <a:latin typeface="Lucida Console"/>
                <a:cs typeface="Lucida Console"/>
              </a:rPr>
              <a:t>0	Cur</a:t>
            </a:r>
            <a:r>
              <a:rPr sz="850" spc="-65" dirty="0">
                <a:solidFill>
                  <a:srgbClr val="333333"/>
                </a:solidFill>
                <a:latin typeface="Lucida Console"/>
                <a:cs typeface="Lucida Console"/>
              </a:rPr>
              <a:t> </a:t>
            </a:r>
            <a:r>
              <a:rPr sz="850" spc="15" dirty="0">
                <a:solidFill>
                  <a:srgbClr val="333333"/>
                </a:solidFill>
                <a:latin typeface="Lucida Console"/>
                <a:cs typeface="Lucida Console"/>
              </a:rPr>
              <a:t>LV</a:t>
            </a:r>
            <a:endParaRPr sz="850">
              <a:latin typeface="Lucida Console"/>
              <a:cs typeface="Lucida Console"/>
            </a:endParaRPr>
          </a:p>
          <a:p>
            <a:pPr marL="12700">
              <a:lnSpc>
                <a:spcPct val="100000"/>
              </a:lnSpc>
              <a:spcBef>
                <a:spcPts val="330"/>
              </a:spcBef>
              <a:tabLst>
                <a:tab pos="213995" algn="l"/>
              </a:tabLst>
            </a:pPr>
            <a:r>
              <a:rPr sz="850" spc="15" dirty="0">
                <a:solidFill>
                  <a:srgbClr val="333333"/>
                </a:solidFill>
                <a:latin typeface="Lucida Console"/>
                <a:cs typeface="Lucida Console"/>
              </a:rPr>
              <a:t>0	Cur</a:t>
            </a:r>
            <a:r>
              <a:rPr sz="850" spc="-45" dirty="0">
                <a:solidFill>
                  <a:srgbClr val="333333"/>
                </a:solidFill>
                <a:latin typeface="Lucida Console"/>
                <a:cs typeface="Lucida Console"/>
              </a:rPr>
              <a:t> </a:t>
            </a:r>
            <a:r>
              <a:rPr sz="850" spc="15" dirty="0">
                <a:solidFill>
                  <a:srgbClr val="333333"/>
                </a:solidFill>
                <a:latin typeface="Lucida Console"/>
                <a:cs typeface="Lucida Console"/>
              </a:rPr>
              <a:t>PV</a:t>
            </a:r>
            <a:endParaRPr sz="850">
              <a:latin typeface="Lucida Console"/>
              <a:cs typeface="Lucida Console"/>
            </a:endParaRPr>
          </a:p>
        </p:txBody>
      </p:sp>
      <p:sp>
        <p:nvSpPr>
          <p:cNvPr id="21" name="object 21"/>
          <p:cNvSpPr txBox="1"/>
          <p:nvPr/>
        </p:nvSpPr>
        <p:spPr>
          <a:xfrm>
            <a:off x="1070306" y="3465415"/>
            <a:ext cx="1436370" cy="711835"/>
          </a:xfrm>
          <a:prstGeom prst="rect">
            <a:avLst/>
          </a:prstGeom>
        </p:spPr>
        <p:txBody>
          <a:bodyPr vert="horz" wrap="square" lIns="0" tIns="12065" rIns="0" bIns="0" rtlCol="0">
            <a:spAutoFit/>
          </a:bodyPr>
          <a:lstStyle/>
          <a:p>
            <a:pPr marL="12700" marR="5080">
              <a:lnSpc>
                <a:spcPct val="132400"/>
              </a:lnSpc>
              <a:spcBef>
                <a:spcPts val="95"/>
              </a:spcBef>
              <a:tabLst>
                <a:tab pos="818515" algn="l"/>
              </a:tabLst>
            </a:pPr>
            <a:r>
              <a:rPr sz="850" spc="15" dirty="0">
                <a:solidFill>
                  <a:srgbClr val="333333"/>
                </a:solidFill>
                <a:latin typeface="Lucida Console"/>
                <a:cs typeface="Lucida Console"/>
              </a:rPr>
              <a:t>Metadata Areas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read/write	VG</a:t>
            </a:r>
            <a:r>
              <a:rPr sz="850" spc="-75" dirty="0">
                <a:solidFill>
                  <a:srgbClr val="333333"/>
                </a:solidFill>
                <a:latin typeface="Lucida Console"/>
                <a:cs typeface="Lucida Console"/>
              </a:rPr>
              <a:t> </a:t>
            </a:r>
            <a:r>
              <a:rPr sz="850" spc="15" dirty="0">
                <a:solidFill>
                  <a:srgbClr val="333333"/>
                </a:solidFill>
                <a:latin typeface="Lucida Console"/>
                <a:cs typeface="Lucida Console"/>
              </a:rPr>
              <a:t>Status</a:t>
            </a:r>
            <a:endParaRPr sz="850">
              <a:latin typeface="Lucida Console"/>
              <a:cs typeface="Lucida Console"/>
            </a:endParaRPr>
          </a:p>
          <a:p>
            <a:pPr marL="751205">
              <a:lnSpc>
                <a:spcPct val="100000"/>
              </a:lnSpc>
              <a:spcBef>
                <a:spcPts val="330"/>
              </a:spcBef>
              <a:tabLst>
                <a:tab pos="952500" algn="l"/>
              </a:tabLst>
            </a:pPr>
            <a:r>
              <a:rPr sz="850" spc="15" dirty="0">
                <a:solidFill>
                  <a:srgbClr val="333333"/>
                </a:solidFill>
                <a:latin typeface="Lucida Console"/>
                <a:cs typeface="Lucida Console"/>
              </a:rPr>
              <a:t>0	Open</a:t>
            </a:r>
            <a:r>
              <a:rPr sz="850" spc="-75" dirty="0">
                <a:solidFill>
                  <a:srgbClr val="333333"/>
                </a:solidFill>
                <a:latin typeface="Lucida Console"/>
                <a:cs typeface="Lucida Console"/>
              </a:rPr>
              <a:t> </a:t>
            </a:r>
            <a:r>
              <a:rPr sz="850" spc="15" dirty="0">
                <a:solidFill>
                  <a:srgbClr val="333333"/>
                </a:solidFill>
                <a:latin typeface="Lucida Console"/>
                <a:cs typeface="Lucida Console"/>
              </a:rPr>
              <a:t>LV</a:t>
            </a:r>
            <a:endParaRPr sz="850">
              <a:latin typeface="Lucida Console"/>
              <a:cs typeface="Lucida Console"/>
            </a:endParaRPr>
          </a:p>
          <a:p>
            <a:pPr marL="347980">
              <a:lnSpc>
                <a:spcPct val="100000"/>
              </a:lnSpc>
              <a:spcBef>
                <a:spcPts val="330"/>
              </a:spcBef>
              <a:tabLst>
                <a:tab pos="549910" algn="l"/>
              </a:tabLst>
            </a:pPr>
            <a:r>
              <a:rPr sz="850" spc="15" dirty="0">
                <a:solidFill>
                  <a:srgbClr val="333333"/>
                </a:solidFill>
                <a:latin typeface="Lucida Console"/>
                <a:cs typeface="Lucida Console"/>
              </a:rPr>
              <a:t>2	Act</a:t>
            </a:r>
            <a:r>
              <a:rPr sz="850" spc="-45" dirty="0">
                <a:solidFill>
                  <a:srgbClr val="333333"/>
                </a:solidFill>
                <a:latin typeface="Lucida Console"/>
                <a:cs typeface="Lucida Console"/>
              </a:rPr>
              <a:t> </a:t>
            </a:r>
            <a:r>
              <a:rPr sz="850" spc="15" dirty="0">
                <a:solidFill>
                  <a:srgbClr val="333333"/>
                </a:solidFill>
                <a:latin typeface="Lucida Console"/>
                <a:cs typeface="Lucida Console"/>
              </a:rPr>
              <a:t>PV</a:t>
            </a:r>
            <a:endParaRPr sz="850">
              <a:latin typeface="Lucida Console"/>
              <a:cs typeface="Lucida Console"/>
            </a:endParaRPr>
          </a:p>
        </p:txBody>
      </p:sp>
      <p:sp>
        <p:nvSpPr>
          <p:cNvPr id="22" name="object 22"/>
          <p:cNvSpPr txBox="1"/>
          <p:nvPr/>
        </p:nvSpPr>
        <p:spPr>
          <a:xfrm>
            <a:off x="1070306" y="4151490"/>
            <a:ext cx="2847340" cy="368935"/>
          </a:xfrm>
          <a:prstGeom prst="rect">
            <a:avLst/>
          </a:prstGeom>
        </p:spPr>
        <p:txBody>
          <a:bodyPr vert="horz" wrap="square" lIns="0" tIns="53975" rIns="0" bIns="0" rtlCol="0">
            <a:spAutoFit/>
          </a:bodyPr>
          <a:lstStyle/>
          <a:p>
            <a:pPr marL="415290">
              <a:lnSpc>
                <a:spcPct val="100000"/>
              </a:lnSpc>
              <a:spcBef>
                <a:spcPts val="425"/>
              </a:spcBef>
              <a:tabLst>
                <a:tab pos="1087120" algn="l"/>
              </a:tabLst>
            </a:pPr>
            <a:r>
              <a:rPr sz="850" spc="15" dirty="0">
                <a:solidFill>
                  <a:srgbClr val="333333"/>
                </a:solidFill>
                <a:latin typeface="Lucida Console"/>
                <a:cs typeface="Lucida Console"/>
              </a:rPr>
              <a:t>4.00</a:t>
            </a:r>
            <a:r>
              <a:rPr sz="850" spc="20" dirty="0">
                <a:solidFill>
                  <a:srgbClr val="333333"/>
                </a:solidFill>
                <a:latin typeface="Lucida Console"/>
                <a:cs typeface="Lucida Console"/>
              </a:rPr>
              <a:t> </a:t>
            </a:r>
            <a:r>
              <a:rPr sz="850" spc="15" dirty="0">
                <a:solidFill>
                  <a:srgbClr val="333333"/>
                </a:solidFill>
                <a:latin typeface="Lucida Console"/>
                <a:cs typeface="Lucida Console"/>
              </a:rPr>
              <a:t>MiB	Total</a:t>
            </a:r>
            <a:r>
              <a:rPr sz="850" spc="-40" dirty="0">
                <a:solidFill>
                  <a:srgbClr val="333333"/>
                </a:solidFill>
                <a:latin typeface="Lucida Console"/>
                <a:cs typeface="Lucida Console"/>
              </a:rPr>
              <a:t> </a:t>
            </a:r>
            <a:r>
              <a:rPr sz="850" spc="15" dirty="0">
                <a:solidFill>
                  <a:srgbClr val="333333"/>
                </a:solidFill>
                <a:latin typeface="Lucida Console"/>
                <a:cs typeface="Lucida Console"/>
              </a:rPr>
              <a:t>PE</a:t>
            </a:r>
            <a:endParaRPr sz="850">
              <a:latin typeface="Lucida Console"/>
              <a:cs typeface="Lucida Console"/>
            </a:endParaRPr>
          </a:p>
          <a:p>
            <a:pPr marL="12700">
              <a:lnSpc>
                <a:spcPct val="100000"/>
              </a:lnSpc>
              <a:spcBef>
                <a:spcPts val="330"/>
              </a:spcBef>
              <a:tabLst>
                <a:tab pos="1087120" algn="l"/>
                <a:tab pos="2363470" algn="l"/>
              </a:tabLst>
            </a:pPr>
            <a:r>
              <a:rPr sz="850" spc="15" dirty="0">
                <a:solidFill>
                  <a:srgbClr val="333333"/>
                </a:solidFill>
                <a:latin typeface="Lucida Console"/>
                <a:cs typeface="Lucida Console"/>
              </a:rPr>
              <a:t>PE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Size	10238</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39.99</a:t>
            </a:r>
            <a:r>
              <a:rPr sz="850" spc="20" dirty="0">
                <a:solidFill>
                  <a:srgbClr val="333333"/>
                </a:solidFill>
                <a:latin typeface="Lucida Console"/>
                <a:cs typeface="Lucida Console"/>
              </a:rPr>
              <a:t> </a:t>
            </a:r>
            <a:r>
              <a:rPr sz="850" spc="15" dirty="0">
                <a:solidFill>
                  <a:srgbClr val="333333"/>
                </a:solidFill>
                <a:latin typeface="Lucida Console"/>
                <a:cs typeface="Lucida Console"/>
              </a:rPr>
              <a:t>GiB	VG</a:t>
            </a:r>
            <a:r>
              <a:rPr sz="850" spc="-60" dirty="0">
                <a:solidFill>
                  <a:srgbClr val="333333"/>
                </a:solidFill>
                <a:latin typeface="Lucida Console"/>
                <a:cs typeface="Lucida Console"/>
              </a:rPr>
              <a:t> </a:t>
            </a:r>
            <a:r>
              <a:rPr sz="850" spc="15" dirty="0">
                <a:solidFill>
                  <a:srgbClr val="333333"/>
                </a:solidFill>
                <a:latin typeface="Lucida Console"/>
                <a:cs typeface="Lucida Console"/>
              </a:rPr>
              <a:t>UUID</a:t>
            </a:r>
            <a:endParaRPr sz="850">
              <a:latin typeface="Lucida Console"/>
              <a:cs typeface="Lucida Console"/>
            </a:endParaRPr>
          </a:p>
        </p:txBody>
      </p:sp>
      <p:sp>
        <p:nvSpPr>
          <p:cNvPr id="23" name="object 23"/>
          <p:cNvSpPr txBox="1"/>
          <p:nvPr/>
        </p:nvSpPr>
        <p:spPr>
          <a:xfrm>
            <a:off x="3085566" y="3979972"/>
            <a:ext cx="3451860" cy="540385"/>
          </a:xfrm>
          <a:prstGeom prst="rect">
            <a:avLst/>
          </a:prstGeom>
        </p:spPr>
        <p:txBody>
          <a:bodyPr vert="horz" wrap="square" lIns="0" tIns="53975" rIns="0" bIns="0" rtlCol="0">
            <a:spAutoFit/>
          </a:bodyPr>
          <a:lstStyle/>
          <a:p>
            <a:pPr marL="12700">
              <a:lnSpc>
                <a:spcPct val="100000"/>
              </a:lnSpc>
              <a:spcBef>
                <a:spcPts val="425"/>
              </a:spcBef>
              <a:tabLst>
                <a:tab pos="213995" algn="l"/>
                <a:tab pos="1691639" algn="l"/>
                <a:tab pos="2430780" algn="l"/>
              </a:tabLst>
            </a:pPr>
            <a:r>
              <a:rPr sz="850" spc="15" dirty="0">
                <a:solidFill>
                  <a:srgbClr val="333333"/>
                </a:solidFill>
                <a:latin typeface="Lucida Console"/>
                <a:cs typeface="Lucida Console"/>
              </a:rPr>
              <a:t>2	VG</a:t>
            </a:r>
            <a:r>
              <a:rPr sz="850" spc="20" dirty="0">
                <a:solidFill>
                  <a:srgbClr val="333333"/>
                </a:solidFill>
                <a:latin typeface="Lucida Console"/>
                <a:cs typeface="Lucida Console"/>
              </a:rPr>
              <a:t> </a:t>
            </a:r>
            <a:r>
              <a:rPr sz="850" spc="15" dirty="0">
                <a:solidFill>
                  <a:srgbClr val="333333"/>
                </a:solidFill>
                <a:latin typeface="Lucida Console"/>
                <a:cs typeface="Lucida Console"/>
              </a:rPr>
              <a:t>Size	39.99</a:t>
            </a:r>
            <a:r>
              <a:rPr sz="850" spc="20" dirty="0">
                <a:solidFill>
                  <a:srgbClr val="333333"/>
                </a:solidFill>
                <a:latin typeface="Lucida Console"/>
                <a:cs typeface="Lucida Console"/>
              </a:rPr>
              <a:t> </a:t>
            </a:r>
            <a:r>
              <a:rPr sz="850" spc="15" dirty="0">
                <a:solidFill>
                  <a:srgbClr val="333333"/>
                </a:solidFill>
                <a:latin typeface="Lucida Console"/>
                <a:cs typeface="Lucida Console"/>
              </a:rPr>
              <a:t>GiB	PE</a:t>
            </a:r>
            <a:r>
              <a:rPr sz="850" spc="-40" dirty="0">
                <a:solidFill>
                  <a:srgbClr val="333333"/>
                </a:solidFill>
                <a:latin typeface="Lucida Console"/>
                <a:cs typeface="Lucida Console"/>
              </a:rPr>
              <a:t> </a:t>
            </a:r>
            <a:r>
              <a:rPr sz="850" spc="15" dirty="0">
                <a:solidFill>
                  <a:srgbClr val="333333"/>
                </a:solidFill>
                <a:latin typeface="Lucida Console"/>
                <a:cs typeface="Lucida Console"/>
              </a:rPr>
              <a:t>Size</a:t>
            </a:r>
            <a:endParaRPr sz="850">
              <a:latin typeface="Lucida Console"/>
              <a:cs typeface="Lucida Console"/>
            </a:endParaRPr>
          </a:p>
          <a:p>
            <a:pPr marL="549910">
              <a:lnSpc>
                <a:spcPct val="100000"/>
              </a:lnSpc>
              <a:spcBef>
                <a:spcPts val="330"/>
              </a:spcBef>
              <a:tabLst>
                <a:tab pos="1019810" algn="l"/>
                <a:tab pos="2498090" algn="l"/>
                <a:tab pos="3169285" algn="l"/>
              </a:tabLst>
            </a:pPr>
            <a:r>
              <a:rPr sz="850" spc="15" dirty="0">
                <a:solidFill>
                  <a:srgbClr val="333333"/>
                </a:solidFill>
                <a:latin typeface="Lucida Console"/>
                <a:cs typeface="Lucida Console"/>
              </a:rPr>
              <a:t>10238	Alloc PE / Size</a:t>
            </a:r>
            <a:r>
              <a:rPr sz="850" dirty="0">
                <a:solidFill>
                  <a:srgbClr val="333333"/>
                </a:solidFill>
                <a:latin typeface="Lucida Console"/>
                <a:cs typeface="Lucida Console"/>
              </a:rPr>
              <a:t>	</a:t>
            </a:r>
            <a:r>
              <a:rPr sz="850" spc="15" dirty="0">
                <a:solidFill>
                  <a:srgbClr val="333333"/>
                </a:solidFill>
                <a:latin typeface="Lucida Console"/>
                <a:cs typeface="Lucida Console"/>
              </a:rPr>
              <a:t>0 / 0</a:t>
            </a:r>
            <a:r>
              <a:rPr sz="850" dirty="0">
                <a:solidFill>
                  <a:srgbClr val="333333"/>
                </a:solidFill>
                <a:latin typeface="Lucida Console"/>
                <a:cs typeface="Lucida Console"/>
              </a:rPr>
              <a:t>	</a:t>
            </a:r>
            <a:r>
              <a:rPr sz="850" spc="15" dirty="0">
                <a:solidFill>
                  <a:srgbClr val="333333"/>
                </a:solidFill>
                <a:latin typeface="Lucida Console"/>
                <a:cs typeface="Lucida Console"/>
              </a:rPr>
              <a:t>Free</a:t>
            </a:r>
            <a:endParaRPr sz="850">
              <a:latin typeface="Lucida Console"/>
              <a:cs typeface="Lucida Console"/>
            </a:endParaRPr>
          </a:p>
          <a:p>
            <a:pPr marL="1826260">
              <a:lnSpc>
                <a:spcPct val="100000"/>
              </a:lnSpc>
              <a:spcBef>
                <a:spcPts val="330"/>
              </a:spcBef>
            </a:pPr>
            <a:r>
              <a:rPr sz="850" spc="15" dirty="0">
                <a:solidFill>
                  <a:srgbClr val="333333"/>
                </a:solidFill>
                <a:latin typeface="Lucida Console"/>
                <a:cs typeface="Lucida Console"/>
              </a:rPr>
              <a:t>HPwsm4-lOvI-8O0Q-TG54-</a:t>
            </a:r>
            <a:endParaRPr sz="850">
              <a:latin typeface="Lucida Console"/>
              <a:cs typeface="Lucida Console"/>
            </a:endParaRPr>
          </a:p>
        </p:txBody>
      </p:sp>
      <p:sp>
        <p:nvSpPr>
          <p:cNvPr id="24" name="object 24"/>
          <p:cNvSpPr txBox="1"/>
          <p:nvPr/>
        </p:nvSpPr>
        <p:spPr>
          <a:xfrm>
            <a:off x="946405" y="4532261"/>
            <a:ext cx="5600065" cy="1827530"/>
          </a:xfrm>
          <a:prstGeom prst="rect">
            <a:avLst/>
          </a:prstGeom>
        </p:spPr>
        <p:txBody>
          <a:bodyPr vert="horz" wrap="square" lIns="0" tIns="15875" rIns="0" bIns="0" rtlCol="0">
            <a:spAutoFit/>
          </a:bodyPr>
          <a:lstStyle/>
          <a:p>
            <a:pPr marL="136525">
              <a:lnSpc>
                <a:spcPct val="100000"/>
              </a:lnSpc>
              <a:spcBef>
                <a:spcPts val="125"/>
              </a:spcBef>
            </a:pPr>
            <a:r>
              <a:rPr sz="850" spc="15" dirty="0">
                <a:solidFill>
                  <a:srgbClr val="333333"/>
                </a:solidFill>
                <a:latin typeface="Lucida Console"/>
                <a:cs typeface="Lucida Console"/>
              </a:rPr>
              <a:t>BkyI-ONYE-owlGLd………………</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spc="-15" dirty="0">
                <a:solidFill>
                  <a:srgbClr val="333333"/>
                </a:solidFill>
                <a:latin typeface="Courier New"/>
                <a:cs typeface="Courier New"/>
              </a:rPr>
              <a:t>3</a:t>
            </a:r>
            <a:r>
              <a:rPr sz="950" b="1" spc="20" dirty="0">
                <a:solidFill>
                  <a:srgbClr val="333333"/>
                </a:solidFill>
                <a:latin typeface="微软雅黑"/>
                <a:cs typeface="微软雅黑"/>
              </a:rPr>
              <a:t>步</a:t>
            </a:r>
            <a:r>
              <a:rPr sz="950" spc="25" dirty="0">
                <a:solidFill>
                  <a:srgbClr val="333333"/>
                </a:solidFill>
                <a:latin typeface="微软雅黑"/>
                <a:cs typeface="微软雅黑"/>
              </a:rPr>
              <a:t>：再切割出一个约为</a:t>
            </a:r>
            <a:r>
              <a:rPr sz="950" spc="95" dirty="0">
                <a:solidFill>
                  <a:srgbClr val="333333"/>
                </a:solidFill>
                <a:latin typeface="Trebuchet MS"/>
                <a:cs typeface="Trebuchet MS"/>
              </a:rPr>
              <a:t>150MB</a:t>
            </a:r>
            <a:r>
              <a:rPr sz="950" spc="25" dirty="0">
                <a:solidFill>
                  <a:srgbClr val="333333"/>
                </a:solidFill>
                <a:latin typeface="微软雅黑"/>
                <a:cs typeface="微软雅黑"/>
              </a:rPr>
              <a:t>的逻辑卷设备。</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这里需要注意切割单位的问题。在对逻辑卷进行切割时有两种计量单位。第一种是以容量为单位，所使 用的参数为</a:t>
            </a:r>
            <a:r>
              <a:rPr sz="950" spc="-5" dirty="0">
                <a:solidFill>
                  <a:srgbClr val="333333"/>
                </a:solidFill>
                <a:latin typeface="Trebuchet MS"/>
                <a:cs typeface="Trebuchet MS"/>
              </a:rPr>
              <a:t>-L</a:t>
            </a:r>
            <a:r>
              <a:rPr sz="950" spc="25" dirty="0">
                <a:solidFill>
                  <a:srgbClr val="333333"/>
                </a:solidFill>
                <a:latin typeface="微软雅黑"/>
                <a:cs typeface="微软雅黑"/>
              </a:rPr>
              <a:t>。例如，使用</a:t>
            </a:r>
            <a:r>
              <a:rPr sz="950" spc="-5" dirty="0">
                <a:solidFill>
                  <a:srgbClr val="333333"/>
                </a:solidFill>
                <a:latin typeface="Trebuchet MS"/>
                <a:cs typeface="Trebuchet MS"/>
              </a:rPr>
              <a:t>-L</a:t>
            </a:r>
            <a:r>
              <a:rPr sz="950" spc="-35" dirty="0">
                <a:solidFill>
                  <a:srgbClr val="333333"/>
                </a:solidFill>
                <a:latin typeface="Trebuchet MS"/>
                <a:cs typeface="Trebuchet MS"/>
              </a:rPr>
              <a:t> </a:t>
            </a:r>
            <a:r>
              <a:rPr sz="950" spc="95" dirty="0">
                <a:solidFill>
                  <a:srgbClr val="333333"/>
                </a:solidFill>
                <a:latin typeface="Trebuchet MS"/>
                <a:cs typeface="Trebuchet MS"/>
              </a:rPr>
              <a:t>150M</a:t>
            </a:r>
            <a:r>
              <a:rPr sz="950" spc="25" dirty="0">
                <a:solidFill>
                  <a:srgbClr val="333333"/>
                </a:solidFill>
                <a:latin typeface="微软雅黑"/>
                <a:cs typeface="微软雅黑"/>
              </a:rPr>
              <a:t>生成一个大小为</a:t>
            </a:r>
            <a:r>
              <a:rPr sz="950" spc="95" dirty="0">
                <a:solidFill>
                  <a:srgbClr val="333333"/>
                </a:solidFill>
                <a:latin typeface="Trebuchet MS"/>
                <a:cs typeface="Trebuchet MS"/>
              </a:rPr>
              <a:t>150MB</a:t>
            </a:r>
            <a:r>
              <a:rPr sz="950" spc="20" dirty="0">
                <a:solidFill>
                  <a:srgbClr val="333333"/>
                </a:solidFill>
                <a:latin typeface="微软雅黑"/>
                <a:cs typeface="微软雅黑"/>
              </a:rPr>
              <a:t>的逻辑卷。另外一种是以基本单元的个数为 单位，所使用的参数为</a:t>
            </a:r>
            <a:r>
              <a:rPr sz="950" spc="-35" dirty="0">
                <a:solidFill>
                  <a:srgbClr val="333333"/>
                </a:solidFill>
                <a:latin typeface="Trebuchet MS"/>
                <a:cs typeface="Trebuchet MS"/>
              </a:rPr>
              <a:t>-l</a:t>
            </a:r>
            <a:r>
              <a:rPr sz="950" spc="25" dirty="0">
                <a:solidFill>
                  <a:srgbClr val="333333"/>
                </a:solidFill>
                <a:latin typeface="微软雅黑"/>
                <a:cs typeface="微软雅黑"/>
              </a:rPr>
              <a:t>。每个基本单元的大小默认为</a:t>
            </a:r>
            <a:r>
              <a:rPr sz="950" spc="120" dirty="0">
                <a:solidFill>
                  <a:srgbClr val="333333"/>
                </a:solidFill>
                <a:latin typeface="Trebuchet MS"/>
                <a:cs typeface="Trebuchet MS"/>
              </a:rPr>
              <a:t>4MB</a:t>
            </a:r>
            <a:r>
              <a:rPr sz="950" spc="25" dirty="0">
                <a:solidFill>
                  <a:srgbClr val="333333"/>
                </a:solidFill>
                <a:latin typeface="微软雅黑"/>
                <a:cs typeface="微软雅黑"/>
              </a:rPr>
              <a:t>。例如，使用</a:t>
            </a:r>
            <a:r>
              <a:rPr sz="950" spc="-35" dirty="0">
                <a:solidFill>
                  <a:srgbClr val="333333"/>
                </a:solidFill>
                <a:latin typeface="Trebuchet MS"/>
                <a:cs typeface="Trebuchet MS"/>
              </a:rPr>
              <a:t>-l </a:t>
            </a:r>
            <a:r>
              <a:rPr sz="950" spc="55" dirty="0">
                <a:solidFill>
                  <a:srgbClr val="333333"/>
                </a:solidFill>
                <a:latin typeface="Trebuchet MS"/>
                <a:cs typeface="Trebuchet MS"/>
              </a:rPr>
              <a:t>37</a:t>
            </a:r>
            <a:r>
              <a:rPr sz="950" spc="20" dirty="0">
                <a:solidFill>
                  <a:srgbClr val="333333"/>
                </a:solidFill>
                <a:latin typeface="微软雅黑"/>
                <a:cs typeface="微软雅黑"/>
              </a:rPr>
              <a:t>可以生成一个大小为  </a:t>
            </a:r>
            <a:r>
              <a:rPr sz="950" spc="85" dirty="0">
                <a:solidFill>
                  <a:srgbClr val="333333"/>
                </a:solidFill>
                <a:latin typeface="Trebuchet MS"/>
                <a:cs typeface="Trebuchet MS"/>
              </a:rPr>
              <a:t>37×4MB=148MB</a:t>
            </a:r>
            <a:r>
              <a:rPr sz="950" spc="25" dirty="0">
                <a:solidFill>
                  <a:srgbClr val="333333"/>
                </a:solidFill>
                <a:latin typeface="微软雅黑"/>
                <a:cs typeface="微软雅黑"/>
              </a:rPr>
              <a:t>的逻辑卷。</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 lvcreate</a:t>
            </a:r>
            <a:r>
              <a:rPr sz="850" spc="20" dirty="0">
                <a:solidFill>
                  <a:srgbClr val="333333"/>
                </a:solidFill>
                <a:latin typeface="Lucida Console"/>
                <a:cs typeface="Lucida Console"/>
              </a:rPr>
              <a:t> </a:t>
            </a:r>
            <a:r>
              <a:rPr sz="850" spc="15" dirty="0">
                <a:solidFill>
                  <a:srgbClr val="333333"/>
                </a:solidFill>
                <a:latin typeface="Lucida Console"/>
                <a:cs typeface="Lucida Console"/>
              </a:rPr>
              <a:t>-n vo -l</a:t>
            </a:r>
            <a:r>
              <a:rPr sz="850" spc="20" dirty="0">
                <a:solidFill>
                  <a:srgbClr val="333333"/>
                </a:solidFill>
                <a:latin typeface="Lucida Console"/>
                <a:cs typeface="Lucida Console"/>
              </a:rPr>
              <a:t> </a:t>
            </a:r>
            <a:r>
              <a:rPr sz="850" spc="15" dirty="0">
                <a:solidFill>
                  <a:srgbClr val="333333"/>
                </a:solidFill>
                <a:latin typeface="Lucida Console"/>
                <a:cs typeface="Lucida Console"/>
              </a:rPr>
              <a:t>37 storage Logical</a:t>
            </a:r>
            <a:r>
              <a:rPr sz="850" spc="20" dirty="0">
                <a:solidFill>
                  <a:srgbClr val="333333"/>
                </a:solidFill>
                <a:latin typeface="Lucida Console"/>
                <a:cs typeface="Lucida Console"/>
              </a:rPr>
              <a:t> </a:t>
            </a:r>
            <a:r>
              <a:rPr sz="850" spc="15" dirty="0">
                <a:solidFill>
                  <a:srgbClr val="333333"/>
                </a:solidFill>
                <a:latin typeface="Lucida Console"/>
                <a:cs typeface="Lucida Console"/>
              </a:rPr>
              <a:t>volume "vo" created.</a:t>
            </a:r>
            <a:endParaRPr sz="850">
              <a:latin typeface="Lucida Console"/>
              <a:cs typeface="Lucida Console"/>
            </a:endParaRPr>
          </a:p>
        </p:txBody>
      </p:sp>
      <p:sp>
        <p:nvSpPr>
          <p:cNvPr id="25" name="object 25"/>
          <p:cNvSpPr txBox="1"/>
          <p:nvPr/>
        </p:nvSpPr>
        <p:spPr>
          <a:xfrm>
            <a:off x="1070306" y="6333795"/>
            <a:ext cx="2040889"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lvdisplay</a:t>
            </a:r>
            <a:endParaRPr sz="850">
              <a:latin typeface="Lucida Console"/>
              <a:cs typeface="Lucida Console"/>
            </a:endParaRPr>
          </a:p>
          <a:p>
            <a:pPr marL="12700">
              <a:lnSpc>
                <a:spcPct val="100000"/>
              </a:lnSpc>
              <a:spcBef>
                <a:spcPts val="330"/>
              </a:spcBef>
              <a:tabLst>
                <a:tab pos="1154430" algn="l"/>
              </a:tabLst>
            </a:pPr>
            <a:r>
              <a:rPr sz="850" spc="15" dirty="0">
                <a:solidFill>
                  <a:srgbClr val="333333"/>
                </a:solidFill>
                <a:latin typeface="Lucida Console"/>
                <a:cs typeface="Lucida Console"/>
              </a:rPr>
              <a:t>/dev/storage/vo	LV</a:t>
            </a:r>
            <a:r>
              <a:rPr sz="850" spc="-45" dirty="0">
                <a:solidFill>
                  <a:srgbClr val="333333"/>
                </a:solidFill>
                <a:latin typeface="Lucida Console"/>
                <a:cs typeface="Lucida Console"/>
              </a:rPr>
              <a:t> </a:t>
            </a:r>
            <a:r>
              <a:rPr sz="850" spc="15" dirty="0">
                <a:solidFill>
                  <a:srgbClr val="333333"/>
                </a:solidFill>
                <a:latin typeface="Lucida Console"/>
                <a:cs typeface="Lucida Console"/>
              </a:rPr>
              <a:t>Name</a:t>
            </a:r>
            <a:endParaRPr sz="850">
              <a:latin typeface="Lucida Console"/>
              <a:cs typeface="Lucida Console"/>
            </a:endParaRPr>
          </a:p>
        </p:txBody>
      </p:sp>
      <p:sp>
        <p:nvSpPr>
          <p:cNvPr id="26" name="object 26"/>
          <p:cNvSpPr txBox="1"/>
          <p:nvPr/>
        </p:nvSpPr>
        <p:spPr>
          <a:xfrm>
            <a:off x="3287091" y="6333795"/>
            <a:ext cx="3048635" cy="368935"/>
          </a:xfrm>
          <a:prstGeom prst="rect">
            <a:avLst/>
          </a:prstGeom>
        </p:spPr>
        <p:txBody>
          <a:bodyPr vert="horz" wrap="square" lIns="0" tIns="53975" rIns="0" bIns="0" rtlCol="0">
            <a:spAutoFit/>
          </a:bodyPr>
          <a:lstStyle/>
          <a:p>
            <a:pPr marL="12700">
              <a:lnSpc>
                <a:spcPct val="100000"/>
              </a:lnSpc>
              <a:spcBef>
                <a:spcPts val="425"/>
              </a:spcBef>
              <a:tabLst>
                <a:tab pos="1624330" algn="l"/>
              </a:tabLst>
            </a:pP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Logical</a:t>
            </a:r>
            <a:r>
              <a:rPr sz="850" spc="25"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25" dirty="0">
                <a:solidFill>
                  <a:srgbClr val="333333"/>
                </a:solidFill>
                <a:latin typeface="Lucida Console"/>
                <a:cs typeface="Lucida Console"/>
              </a:rPr>
              <a:t> </a:t>
            </a:r>
            <a:r>
              <a:rPr sz="850" spc="15" dirty="0">
                <a:solidFill>
                  <a:srgbClr val="333333"/>
                </a:solidFill>
                <a:latin typeface="Lucida Console"/>
                <a:cs typeface="Lucida Console"/>
              </a:rPr>
              <a:t>---	LV</a:t>
            </a:r>
            <a:r>
              <a:rPr sz="850" spc="-45" dirty="0">
                <a:solidFill>
                  <a:srgbClr val="333333"/>
                </a:solidFill>
                <a:latin typeface="Lucida Console"/>
                <a:cs typeface="Lucida Console"/>
              </a:rPr>
              <a:t> </a:t>
            </a:r>
            <a:r>
              <a:rPr sz="850" spc="15" dirty="0">
                <a:solidFill>
                  <a:srgbClr val="333333"/>
                </a:solidFill>
                <a:latin typeface="Lucida Console"/>
                <a:cs typeface="Lucida Console"/>
              </a:rPr>
              <a:t>Path</a:t>
            </a:r>
            <a:endParaRPr sz="850">
              <a:latin typeface="Lucida Console"/>
              <a:cs typeface="Lucida Console"/>
            </a:endParaRPr>
          </a:p>
          <a:p>
            <a:pPr marL="482600">
              <a:lnSpc>
                <a:spcPct val="100000"/>
              </a:lnSpc>
              <a:spcBef>
                <a:spcPts val="330"/>
              </a:spcBef>
              <a:tabLst>
                <a:tab pos="751205" algn="l"/>
                <a:tab pos="2296160" algn="l"/>
                <a:tab pos="2900680" algn="l"/>
              </a:tabLst>
            </a:pPr>
            <a:r>
              <a:rPr sz="850" spc="15" dirty="0">
                <a:solidFill>
                  <a:srgbClr val="333333"/>
                </a:solidFill>
                <a:latin typeface="Lucida Console"/>
                <a:cs typeface="Lucida Console"/>
              </a:rPr>
              <a:t>vo	VG Name</a:t>
            </a:r>
            <a:r>
              <a:rPr sz="850" dirty="0">
                <a:solidFill>
                  <a:srgbClr val="333333"/>
                </a:solidFill>
                <a:latin typeface="Lucida Console"/>
                <a:cs typeface="Lucida Console"/>
              </a:rPr>
              <a:t>	</a:t>
            </a:r>
            <a:r>
              <a:rPr sz="850" spc="15" dirty="0">
                <a:solidFill>
                  <a:srgbClr val="333333"/>
                </a:solidFill>
                <a:latin typeface="Lucida Console"/>
                <a:cs typeface="Lucida Console"/>
              </a:rPr>
              <a:t>storage</a:t>
            </a:r>
            <a:r>
              <a:rPr sz="850" dirty="0">
                <a:solidFill>
                  <a:srgbClr val="333333"/>
                </a:solidFill>
                <a:latin typeface="Lucida Console"/>
                <a:cs typeface="Lucida Console"/>
              </a:rPr>
              <a:t>	</a:t>
            </a:r>
            <a:r>
              <a:rPr sz="850" spc="15" dirty="0">
                <a:solidFill>
                  <a:srgbClr val="333333"/>
                </a:solidFill>
                <a:latin typeface="Lucida Console"/>
                <a:cs typeface="Lucida Console"/>
              </a:rPr>
              <a:t>LV</a:t>
            </a:r>
            <a:endParaRPr sz="850">
              <a:latin typeface="Lucida Console"/>
              <a:cs typeface="Lucida Console"/>
            </a:endParaRPr>
          </a:p>
        </p:txBody>
      </p:sp>
      <p:sp>
        <p:nvSpPr>
          <p:cNvPr id="27" name="object 27"/>
          <p:cNvSpPr txBox="1"/>
          <p:nvPr/>
        </p:nvSpPr>
        <p:spPr>
          <a:xfrm>
            <a:off x="1070306" y="6676832"/>
            <a:ext cx="5198110" cy="368935"/>
          </a:xfrm>
          <a:prstGeom prst="rect">
            <a:avLst/>
          </a:prstGeom>
        </p:spPr>
        <p:txBody>
          <a:bodyPr vert="horz" wrap="square" lIns="0" tIns="12065" rIns="0" bIns="0" rtlCol="0">
            <a:spAutoFit/>
          </a:bodyPr>
          <a:lstStyle/>
          <a:p>
            <a:pPr marL="12700" marR="5080">
              <a:lnSpc>
                <a:spcPct val="132400"/>
              </a:lnSpc>
              <a:spcBef>
                <a:spcPts val="95"/>
              </a:spcBef>
              <a:tabLst>
                <a:tab pos="818515" algn="l"/>
                <a:tab pos="1355725" algn="l"/>
                <a:tab pos="4043045" algn="l"/>
              </a:tabLst>
            </a:pPr>
            <a:r>
              <a:rPr sz="850" spc="15" dirty="0">
                <a:solidFill>
                  <a:srgbClr val="333333"/>
                </a:solidFill>
                <a:latin typeface="Lucida Console"/>
                <a:cs typeface="Lucida Console"/>
              </a:rPr>
              <a:t>UUID		AsDGJj-G6Uo-HG4q-auD6-lmyn-aLY0-o36HEj	LV Write Access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read/write	LV Creation host, time localhost.localdomain, 2021-01-15</a:t>
            </a:r>
            <a:r>
              <a:rPr sz="850" spc="20" dirty="0">
                <a:solidFill>
                  <a:srgbClr val="333333"/>
                </a:solidFill>
                <a:latin typeface="Lucida Console"/>
                <a:cs typeface="Lucida Console"/>
              </a:rPr>
              <a:t> </a:t>
            </a:r>
            <a:r>
              <a:rPr sz="850" spc="15" dirty="0">
                <a:solidFill>
                  <a:srgbClr val="333333"/>
                </a:solidFill>
                <a:latin typeface="Lucida Console"/>
                <a:cs typeface="Lucida Console"/>
              </a:rPr>
              <a:t>00:47:35</a:t>
            </a:r>
            <a:endParaRPr sz="850">
              <a:latin typeface="Lucida Console"/>
              <a:cs typeface="Lucida Console"/>
            </a:endParaRPr>
          </a:p>
        </p:txBody>
      </p:sp>
      <p:sp>
        <p:nvSpPr>
          <p:cNvPr id="28" name="object 28"/>
          <p:cNvSpPr txBox="1"/>
          <p:nvPr/>
        </p:nvSpPr>
        <p:spPr>
          <a:xfrm>
            <a:off x="2480988" y="7019869"/>
            <a:ext cx="2376805" cy="368935"/>
          </a:xfrm>
          <a:prstGeom prst="rect">
            <a:avLst/>
          </a:prstGeom>
        </p:spPr>
        <p:txBody>
          <a:bodyPr vert="horz" wrap="square" lIns="0" tIns="53975" rIns="0" bIns="0" rtlCol="0">
            <a:spAutoFit/>
          </a:bodyPr>
          <a:lstStyle/>
          <a:p>
            <a:pPr algn="ctr">
              <a:lnSpc>
                <a:spcPct val="100000"/>
              </a:lnSpc>
              <a:spcBef>
                <a:spcPts val="425"/>
              </a:spcBef>
              <a:tabLst>
                <a:tab pos="738505" algn="l"/>
              </a:tabLst>
            </a:pPr>
            <a:r>
              <a:rPr sz="850" spc="15" dirty="0">
                <a:solidFill>
                  <a:srgbClr val="333333"/>
                </a:solidFill>
                <a:latin typeface="Lucida Console"/>
                <a:cs typeface="Lucida Console"/>
              </a:rPr>
              <a:t>available	#</a:t>
            </a:r>
            <a:r>
              <a:rPr sz="850" spc="-45" dirty="0">
                <a:solidFill>
                  <a:srgbClr val="333333"/>
                </a:solidFill>
                <a:latin typeface="Lucida Console"/>
                <a:cs typeface="Lucida Console"/>
              </a:rPr>
              <a:t> </a:t>
            </a:r>
            <a:r>
              <a:rPr sz="850" spc="15" dirty="0">
                <a:solidFill>
                  <a:srgbClr val="333333"/>
                </a:solidFill>
                <a:latin typeface="Lucida Console"/>
                <a:cs typeface="Lucida Console"/>
              </a:rPr>
              <a:t>open</a:t>
            </a:r>
            <a:endParaRPr sz="850">
              <a:latin typeface="Lucida Console"/>
              <a:cs typeface="Lucida Console"/>
            </a:endParaRPr>
          </a:p>
          <a:p>
            <a:pPr algn="ctr">
              <a:lnSpc>
                <a:spcPct val="100000"/>
              </a:lnSpc>
              <a:spcBef>
                <a:spcPts val="330"/>
              </a:spcBef>
              <a:tabLst>
                <a:tab pos="1544955" algn="l"/>
                <a:tab pos="1813560" algn="l"/>
              </a:tabLst>
            </a:pPr>
            <a:r>
              <a:rPr sz="850" spc="15" dirty="0">
                <a:solidFill>
                  <a:srgbClr val="333333"/>
                </a:solidFill>
                <a:latin typeface="Lucida Console"/>
                <a:cs typeface="Lucida Console"/>
              </a:rPr>
              <a:t>Current</a:t>
            </a:r>
            <a:r>
              <a:rPr sz="850" spc="20" dirty="0">
                <a:solidFill>
                  <a:srgbClr val="333333"/>
                </a:solidFill>
                <a:latin typeface="Lucida Console"/>
                <a:cs typeface="Lucida Console"/>
              </a:rPr>
              <a:t> </a:t>
            </a:r>
            <a:r>
              <a:rPr sz="850" spc="15" dirty="0">
                <a:solidFill>
                  <a:srgbClr val="333333"/>
                </a:solidFill>
                <a:latin typeface="Lucida Console"/>
                <a:cs typeface="Lucida Console"/>
              </a:rPr>
              <a:t>LE	37	Segments</a:t>
            </a:r>
            <a:endParaRPr sz="850">
              <a:latin typeface="Lucida Console"/>
              <a:cs typeface="Lucida Console"/>
            </a:endParaRPr>
          </a:p>
        </p:txBody>
      </p:sp>
      <p:sp>
        <p:nvSpPr>
          <p:cNvPr id="29" name="object 29"/>
          <p:cNvSpPr txBox="1"/>
          <p:nvPr/>
        </p:nvSpPr>
        <p:spPr>
          <a:xfrm>
            <a:off x="5369527" y="7019869"/>
            <a:ext cx="697230" cy="368935"/>
          </a:xfrm>
          <a:prstGeom prst="rect">
            <a:avLst/>
          </a:prstGeom>
        </p:spPr>
        <p:txBody>
          <a:bodyPr vert="horz" wrap="square" lIns="0" tIns="12065" rIns="0" bIns="0" rtlCol="0">
            <a:spAutoFit/>
          </a:bodyPr>
          <a:lstStyle/>
          <a:p>
            <a:pPr marL="482600" marR="5080" indent="-470534">
              <a:lnSpc>
                <a:spcPct val="132400"/>
              </a:lnSpc>
              <a:spcBef>
                <a:spcPts val="95"/>
              </a:spcBef>
              <a:tabLst>
                <a:tab pos="213995" algn="l"/>
              </a:tabLst>
            </a:pPr>
            <a:r>
              <a:rPr sz="850" spc="15" dirty="0">
                <a:solidFill>
                  <a:srgbClr val="333333"/>
                </a:solidFill>
                <a:latin typeface="Lucida Console"/>
                <a:cs typeface="Lucida Console"/>
              </a:rPr>
              <a:t>0	LV</a:t>
            </a:r>
            <a:r>
              <a:rPr sz="850" spc="-75" dirty="0">
                <a:solidFill>
                  <a:srgbClr val="333333"/>
                </a:solidFill>
                <a:latin typeface="Lucida Console"/>
                <a:cs typeface="Lucida Console"/>
              </a:rPr>
              <a:t> </a:t>
            </a:r>
            <a:r>
              <a:rPr sz="850" spc="15" dirty="0">
                <a:solidFill>
                  <a:srgbClr val="333333"/>
                </a:solidFill>
                <a:latin typeface="Lucida Console"/>
                <a:cs typeface="Lucida Console"/>
              </a:rPr>
              <a:t>Size </a:t>
            </a:r>
            <a:r>
              <a:rPr sz="850" spc="-500" dirty="0">
                <a:solidFill>
                  <a:srgbClr val="333333"/>
                </a:solidFill>
                <a:latin typeface="Lucida Console"/>
                <a:cs typeface="Lucida Console"/>
              </a:rPr>
              <a:t> </a:t>
            </a:r>
            <a:r>
              <a:rPr sz="850" dirty="0">
                <a:solidFill>
                  <a:srgbClr val="333333"/>
                </a:solidFill>
                <a:latin typeface="Lucida Console"/>
                <a:cs typeface="Lucida Console"/>
              </a:rPr>
              <a:t> </a:t>
            </a:r>
            <a:r>
              <a:rPr sz="850" spc="15" dirty="0">
                <a:solidFill>
                  <a:srgbClr val="333333"/>
                </a:solidFill>
                <a:latin typeface="Lucida Console"/>
                <a:cs typeface="Lucida Console"/>
              </a:rPr>
              <a:t>1</a:t>
            </a:r>
            <a:endParaRPr sz="850">
              <a:latin typeface="Lucida Console"/>
              <a:cs typeface="Lucida Console"/>
            </a:endParaRPr>
          </a:p>
        </p:txBody>
      </p:sp>
      <p:sp>
        <p:nvSpPr>
          <p:cNvPr id="30" name="object 30"/>
          <p:cNvSpPr txBox="1"/>
          <p:nvPr/>
        </p:nvSpPr>
        <p:spPr>
          <a:xfrm>
            <a:off x="1070306" y="7019869"/>
            <a:ext cx="1369060" cy="711835"/>
          </a:xfrm>
          <a:prstGeom prst="rect">
            <a:avLst/>
          </a:prstGeom>
        </p:spPr>
        <p:txBody>
          <a:bodyPr vert="horz" wrap="square" lIns="0" tIns="53975" rIns="0" bIns="0" rtlCol="0">
            <a:spAutoFit/>
          </a:bodyPr>
          <a:lstStyle/>
          <a:p>
            <a:pPr marL="12700">
              <a:lnSpc>
                <a:spcPct val="100000"/>
              </a:lnSpc>
              <a:spcBef>
                <a:spcPts val="425"/>
              </a:spcBef>
              <a:tabLst>
                <a:tab pos="482600" algn="l"/>
              </a:tabLst>
            </a:pPr>
            <a:r>
              <a:rPr sz="850" spc="15" dirty="0">
                <a:solidFill>
                  <a:srgbClr val="333333"/>
                </a:solidFill>
                <a:latin typeface="Lucida Console"/>
                <a:cs typeface="Lucida Console"/>
              </a:rPr>
              <a:t>+0800	LV</a:t>
            </a:r>
            <a:r>
              <a:rPr sz="850" spc="-45" dirty="0">
                <a:solidFill>
                  <a:srgbClr val="333333"/>
                </a:solidFill>
                <a:latin typeface="Lucida Console"/>
                <a:cs typeface="Lucida Console"/>
              </a:rPr>
              <a:t> </a:t>
            </a:r>
            <a:r>
              <a:rPr sz="850" spc="15" dirty="0">
                <a:solidFill>
                  <a:srgbClr val="333333"/>
                </a:solidFill>
                <a:latin typeface="Lucida Console"/>
                <a:cs typeface="Lucida Console"/>
              </a:rPr>
              <a:t>Status</a:t>
            </a:r>
            <a:endParaRPr sz="850">
              <a:latin typeface="Lucida Console"/>
              <a:cs typeface="Lucida Console"/>
            </a:endParaRPr>
          </a:p>
          <a:p>
            <a:pPr marL="12700" marR="71755" indent="604520">
              <a:lnSpc>
                <a:spcPct val="132400"/>
              </a:lnSpc>
            </a:pPr>
            <a:r>
              <a:rPr sz="850" spc="15" dirty="0">
                <a:solidFill>
                  <a:srgbClr val="333333"/>
                </a:solidFill>
                <a:latin typeface="Lucida Console"/>
                <a:cs typeface="Lucida Console"/>
              </a:rPr>
              <a:t>148.00</a:t>
            </a:r>
            <a:r>
              <a:rPr sz="850" spc="-70" dirty="0">
                <a:solidFill>
                  <a:srgbClr val="333333"/>
                </a:solidFill>
                <a:latin typeface="Lucida Console"/>
                <a:cs typeface="Lucida Console"/>
              </a:rPr>
              <a:t> </a:t>
            </a:r>
            <a:r>
              <a:rPr sz="850" spc="15" dirty="0">
                <a:solidFill>
                  <a:srgbClr val="333333"/>
                </a:solidFill>
                <a:latin typeface="Lucida Console"/>
                <a:cs typeface="Lucida Console"/>
              </a:rPr>
              <a:t>MiB </a:t>
            </a:r>
            <a:r>
              <a:rPr sz="850" spc="-500" dirty="0">
                <a:solidFill>
                  <a:srgbClr val="333333"/>
                </a:solidFill>
                <a:latin typeface="Lucida Console"/>
                <a:cs typeface="Lucida Console"/>
              </a:rPr>
              <a:t> </a:t>
            </a:r>
            <a:r>
              <a:rPr sz="850" spc="15" dirty="0">
                <a:solidFill>
                  <a:srgbClr val="333333"/>
                </a:solidFill>
                <a:latin typeface="Lucida Console"/>
                <a:cs typeface="Lucida Console"/>
              </a:rPr>
              <a:t>Allocation</a:t>
            </a:r>
            <a:endParaRPr sz="850">
              <a:latin typeface="Lucida Console"/>
              <a:cs typeface="Lucida Console"/>
            </a:endParaRPr>
          </a:p>
          <a:p>
            <a:pPr marL="146685">
              <a:lnSpc>
                <a:spcPct val="100000"/>
              </a:lnSpc>
              <a:spcBef>
                <a:spcPts val="330"/>
              </a:spcBef>
              <a:tabLst>
                <a:tab pos="549910" algn="l"/>
              </a:tabLst>
            </a:pPr>
            <a:r>
              <a:rPr sz="850" spc="15" dirty="0">
                <a:solidFill>
                  <a:srgbClr val="333333"/>
                </a:solidFill>
                <a:latin typeface="Lucida Console"/>
                <a:cs typeface="Lucida Console"/>
              </a:rPr>
              <a:t>8192	Block</a:t>
            </a:r>
            <a:r>
              <a:rPr sz="850" spc="-55" dirty="0">
                <a:solidFill>
                  <a:srgbClr val="333333"/>
                </a:solidFill>
                <a:latin typeface="Lucida Console"/>
                <a:cs typeface="Lucida Console"/>
              </a:rPr>
              <a:t> </a:t>
            </a:r>
            <a:r>
              <a:rPr sz="850" spc="15" dirty="0">
                <a:solidFill>
                  <a:srgbClr val="333333"/>
                </a:solidFill>
                <a:latin typeface="Lucida Console"/>
                <a:cs typeface="Lucida Console"/>
              </a:rPr>
              <a:t>device</a:t>
            </a:r>
            <a:endParaRPr sz="850">
              <a:latin typeface="Lucida Console"/>
              <a:cs typeface="Lucida Console"/>
            </a:endParaRPr>
          </a:p>
        </p:txBody>
      </p:sp>
      <p:sp>
        <p:nvSpPr>
          <p:cNvPr id="31" name="object 31"/>
          <p:cNvSpPr txBox="1"/>
          <p:nvPr/>
        </p:nvSpPr>
        <p:spPr>
          <a:xfrm>
            <a:off x="2615338" y="7362907"/>
            <a:ext cx="3787775" cy="368935"/>
          </a:xfrm>
          <a:prstGeom prst="rect">
            <a:avLst/>
          </a:prstGeom>
        </p:spPr>
        <p:txBody>
          <a:bodyPr vert="horz" wrap="square" lIns="0" tIns="12065" rIns="0" bIns="0" rtlCol="0">
            <a:spAutoFit/>
          </a:bodyPr>
          <a:lstStyle/>
          <a:p>
            <a:pPr marL="549910" marR="5080" indent="-537845">
              <a:lnSpc>
                <a:spcPct val="132400"/>
              </a:lnSpc>
              <a:spcBef>
                <a:spcPts val="95"/>
              </a:spcBef>
              <a:tabLst>
                <a:tab pos="617220" algn="l"/>
                <a:tab pos="2162175" algn="l"/>
                <a:tab pos="2564765" algn="l"/>
              </a:tabLst>
            </a:pPr>
            <a:r>
              <a:rPr sz="850" spc="15" dirty="0">
                <a:solidFill>
                  <a:srgbClr val="333333"/>
                </a:solidFill>
                <a:latin typeface="Lucida Console"/>
                <a:cs typeface="Lucida Console"/>
              </a:rPr>
              <a:t>inherit		Read</a:t>
            </a:r>
            <a:r>
              <a:rPr sz="850" spc="25" dirty="0">
                <a:solidFill>
                  <a:srgbClr val="333333"/>
                </a:solidFill>
                <a:latin typeface="Lucida Console"/>
                <a:cs typeface="Lucida Console"/>
              </a:rPr>
              <a:t> </a:t>
            </a:r>
            <a:r>
              <a:rPr sz="850" spc="15" dirty="0">
                <a:solidFill>
                  <a:srgbClr val="333333"/>
                </a:solidFill>
                <a:latin typeface="Lucida Console"/>
                <a:cs typeface="Lucida Console"/>
              </a:rPr>
              <a:t>ahead</a:t>
            </a:r>
            <a:r>
              <a:rPr sz="850" spc="25" dirty="0">
                <a:solidFill>
                  <a:srgbClr val="333333"/>
                </a:solidFill>
                <a:latin typeface="Lucida Console"/>
                <a:cs typeface="Lucida Console"/>
              </a:rPr>
              <a:t> </a:t>
            </a:r>
            <a:r>
              <a:rPr sz="850" spc="15" dirty="0">
                <a:solidFill>
                  <a:srgbClr val="333333"/>
                </a:solidFill>
                <a:latin typeface="Lucida Console"/>
                <a:cs typeface="Lucida Console"/>
              </a:rPr>
              <a:t>sectors	auto	-</a:t>
            </a:r>
            <a:r>
              <a:rPr sz="850" spc="-10" dirty="0">
                <a:solidFill>
                  <a:srgbClr val="333333"/>
                </a:solidFill>
                <a:latin typeface="Lucida Console"/>
                <a:cs typeface="Lucida Console"/>
              </a:rPr>
              <a:t> </a:t>
            </a:r>
            <a:r>
              <a:rPr sz="850" spc="15" dirty="0">
                <a:solidFill>
                  <a:srgbClr val="333333"/>
                </a:solidFill>
                <a:latin typeface="Lucida Console"/>
                <a:cs typeface="Lucida Console"/>
              </a:rPr>
              <a:t>currently</a:t>
            </a:r>
            <a:r>
              <a:rPr sz="850" spc="-10" dirty="0">
                <a:solidFill>
                  <a:srgbClr val="333333"/>
                </a:solidFill>
                <a:latin typeface="Lucida Console"/>
                <a:cs typeface="Lucida Console"/>
              </a:rPr>
              <a:t> </a:t>
            </a:r>
            <a:r>
              <a:rPr sz="850" spc="15" dirty="0">
                <a:solidFill>
                  <a:srgbClr val="333333"/>
                </a:solidFill>
                <a:latin typeface="Lucida Console"/>
                <a:cs typeface="Lucida Console"/>
              </a:rPr>
              <a:t>set</a:t>
            </a:r>
            <a:r>
              <a:rPr sz="850" spc="-10" dirty="0">
                <a:solidFill>
                  <a:srgbClr val="333333"/>
                </a:solidFill>
                <a:latin typeface="Lucida Console"/>
                <a:cs typeface="Lucida Console"/>
              </a:rPr>
              <a:t> </a:t>
            </a:r>
            <a:r>
              <a:rPr sz="850" spc="15" dirty="0">
                <a:solidFill>
                  <a:srgbClr val="333333"/>
                </a:solidFill>
                <a:latin typeface="Lucida Console"/>
                <a:cs typeface="Lucida Console"/>
              </a:rPr>
              <a:t>to </a:t>
            </a:r>
            <a:r>
              <a:rPr sz="850" spc="-495" dirty="0">
                <a:solidFill>
                  <a:srgbClr val="333333"/>
                </a:solidFill>
                <a:latin typeface="Lucida Console"/>
                <a:cs typeface="Lucida Console"/>
              </a:rPr>
              <a:t> </a:t>
            </a:r>
            <a:r>
              <a:rPr sz="850" spc="15" dirty="0">
                <a:solidFill>
                  <a:srgbClr val="333333"/>
                </a:solidFill>
                <a:latin typeface="Lucida Console"/>
                <a:cs typeface="Lucida Console"/>
              </a:rPr>
              <a:t>253:2………………</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p:txBody>
      </p:sp>
      <p:sp>
        <p:nvSpPr>
          <p:cNvPr id="32" name="object 32"/>
          <p:cNvSpPr txBox="1"/>
          <p:nvPr/>
        </p:nvSpPr>
        <p:spPr>
          <a:xfrm>
            <a:off x="870224" y="332746"/>
            <a:ext cx="5860415" cy="3158490"/>
          </a:xfrm>
          <a:prstGeom prst="rect">
            <a:avLst/>
          </a:prstGeom>
        </p:spPr>
        <p:txBody>
          <a:bodyPr vert="horz" wrap="square" lIns="0" tIns="12065" rIns="0" bIns="0" rtlCol="0">
            <a:spAutoFit/>
          </a:bodyPr>
          <a:lstStyle/>
          <a:p>
            <a:pPr marL="88900" marR="81280">
              <a:lnSpc>
                <a:spcPct val="131600"/>
              </a:lnSpc>
              <a:spcBef>
                <a:spcPts val="95"/>
              </a:spcBef>
            </a:pPr>
            <a:r>
              <a:rPr sz="950" spc="25" dirty="0">
                <a:solidFill>
                  <a:srgbClr val="333333"/>
                </a:solidFill>
                <a:latin typeface="微软雅黑"/>
                <a:cs typeface="微软雅黑"/>
              </a:rPr>
              <a:t>在虚拟机中添加两块新硬盘设备的目的，是为了更好地演示</a:t>
            </a:r>
            <a:r>
              <a:rPr sz="950" spc="80" dirty="0">
                <a:solidFill>
                  <a:srgbClr val="333333"/>
                </a:solidFill>
                <a:latin typeface="Trebuchet MS"/>
                <a:cs typeface="Trebuchet MS"/>
              </a:rPr>
              <a:t>LVM</a:t>
            </a:r>
            <a:r>
              <a:rPr sz="950" spc="25" dirty="0">
                <a:solidFill>
                  <a:srgbClr val="333333"/>
                </a:solidFill>
                <a:latin typeface="微软雅黑"/>
                <a:cs typeface="微软雅黑"/>
              </a:rPr>
              <a:t>理念中用户无需关心底层物理硬盘设</a:t>
            </a:r>
            <a:r>
              <a:rPr sz="950" spc="-470" dirty="0">
                <a:solidFill>
                  <a:srgbClr val="333333"/>
                </a:solidFill>
                <a:latin typeface="微软雅黑"/>
                <a:cs typeface="微软雅黑"/>
              </a:rPr>
              <a:t>备</a:t>
            </a:r>
            <a:r>
              <a:rPr sz="1200" baseline="34722" dirty="0">
                <a:latin typeface="小哥哥网恋吗"/>
                <a:cs typeface="小哥哥网恋吗"/>
              </a:rPr>
              <a:t>5/20 </a:t>
            </a:r>
            <a:r>
              <a:rPr sz="950" spc="25" dirty="0">
                <a:solidFill>
                  <a:srgbClr val="333333"/>
                </a:solidFill>
                <a:latin typeface="微软雅黑"/>
                <a:cs typeface="微软雅黑"/>
              </a:rPr>
              <a:t>的特性。我们先对这两块新硬盘进行创建物理卷的操作，可以将该操作简单理解成让硬盘设备支持</a:t>
            </a:r>
            <a:r>
              <a:rPr sz="950" spc="80" dirty="0">
                <a:solidFill>
                  <a:srgbClr val="333333"/>
                </a:solidFill>
                <a:latin typeface="Trebuchet MS"/>
                <a:cs typeface="Trebuchet MS"/>
              </a:rPr>
              <a:t>LVM </a:t>
            </a:r>
            <a:r>
              <a:rPr sz="950" spc="85" dirty="0">
                <a:solidFill>
                  <a:srgbClr val="333333"/>
                </a:solidFill>
                <a:latin typeface="Trebuchet MS"/>
                <a:cs typeface="Trebuchet MS"/>
              </a:rPr>
              <a:t> </a:t>
            </a:r>
            <a:r>
              <a:rPr sz="950" spc="25" dirty="0">
                <a:solidFill>
                  <a:srgbClr val="333333"/>
                </a:solidFill>
                <a:latin typeface="微软雅黑"/>
                <a:cs typeface="微软雅黑"/>
              </a:rPr>
              <a:t>技术，或者理解成是把硬盘设备加入到</a:t>
            </a:r>
            <a:r>
              <a:rPr sz="950" spc="80" dirty="0">
                <a:solidFill>
                  <a:srgbClr val="333333"/>
                </a:solidFill>
                <a:latin typeface="Trebuchet MS"/>
                <a:cs typeface="Trebuchet MS"/>
              </a:rPr>
              <a:t>LVM</a:t>
            </a:r>
            <a:r>
              <a:rPr sz="950" spc="25" dirty="0">
                <a:solidFill>
                  <a:srgbClr val="333333"/>
                </a:solidFill>
                <a:latin typeface="微软雅黑"/>
                <a:cs typeface="微软雅黑"/>
              </a:rPr>
              <a:t>技术可用的硬件资源池中，然后对这两块硬盘进行卷组合</a:t>
            </a:r>
            <a:endParaRPr sz="950">
              <a:latin typeface="微软雅黑"/>
              <a:cs typeface="微软雅黑"/>
            </a:endParaRPr>
          </a:p>
          <a:p>
            <a:pPr marL="88900" marR="156210" algn="just">
              <a:lnSpc>
                <a:spcPct val="131600"/>
              </a:lnSpc>
            </a:pPr>
            <a:r>
              <a:rPr sz="950" spc="25" dirty="0">
                <a:solidFill>
                  <a:srgbClr val="333333"/>
                </a:solidFill>
                <a:latin typeface="微软雅黑"/>
                <a:cs typeface="微软雅黑"/>
              </a:rPr>
              <a:t>并，卷组的名称允许由用户来自定义。接下来，根据需求把合并后的卷组切割出一个约为</a:t>
            </a:r>
            <a:r>
              <a:rPr sz="950" spc="95" dirty="0">
                <a:solidFill>
                  <a:srgbClr val="333333"/>
                </a:solidFill>
                <a:latin typeface="Trebuchet MS"/>
                <a:cs typeface="Trebuchet MS"/>
              </a:rPr>
              <a:t>150MB</a:t>
            </a:r>
            <a:r>
              <a:rPr sz="950" spc="20" dirty="0">
                <a:solidFill>
                  <a:srgbClr val="333333"/>
                </a:solidFill>
                <a:latin typeface="微软雅黑"/>
                <a:cs typeface="微软雅黑"/>
              </a:rPr>
              <a:t>的逻辑 卷设备，最后把这个逻辑卷设备格式化成</a:t>
            </a:r>
            <a:r>
              <a:rPr sz="950" spc="25" dirty="0">
                <a:solidFill>
                  <a:srgbClr val="333333"/>
                </a:solidFill>
                <a:latin typeface="Trebuchet MS"/>
                <a:cs typeface="Trebuchet MS"/>
              </a:rPr>
              <a:t>EXT4</a:t>
            </a:r>
            <a:r>
              <a:rPr sz="950" spc="20" dirty="0">
                <a:solidFill>
                  <a:srgbClr val="333333"/>
                </a:solidFill>
                <a:latin typeface="微软雅黑"/>
                <a:cs typeface="微软雅黑"/>
              </a:rPr>
              <a:t>文件系统后挂载使用。在下文中，将对每一个步骤再作一 </a:t>
            </a:r>
            <a:r>
              <a:rPr sz="950" spc="25" dirty="0">
                <a:solidFill>
                  <a:srgbClr val="333333"/>
                </a:solidFill>
                <a:latin typeface="微软雅黑"/>
                <a:cs typeface="微软雅黑"/>
              </a:rPr>
              <a:t>些简单的描述。</a:t>
            </a:r>
            <a:endParaRPr sz="950">
              <a:latin typeface="微软雅黑"/>
              <a:cs typeface="微软雅黑"/>
            </a:endParaRPr>
          </a:p>
          <a:p>
            <a:pPr marL="88900">
              <a:lnSpc>
                <a:spcPct val="100000"/>
              </a:lnSpc>
              <a:spcBef>
                <a:spcPts val="1110"/>
              </a:spcBef>
            </a:pPr>
            <a:r>
              <a:rPr sz="950" b="1" spc="25" dirty="0">
                <a:solidFill>
                  <a:srgbClr val="333333"/>
                </a:solidFill>
                <a:latin typeface="微软雅黑"/>
                <a:cs typeface="微软雅黑"/>
              </a:rPr>
              <a:t>第</a:t>
            </a:r>
            <a:r>
              <a:rPr sz="950" b="1" spc="-15" dirty="0">
                <a:solidFill>
                  <a:srgbClr val="333333"/>
                </a:solidFill>
                <a:latin typeface="Courier New"/>
                <a:cs typeface="Courier New"/>
              </a:rPr>
              <a:t>1</a:t>
            </a:r>
            <a:r>
              <a:rPr sz="950" b="1" spc="20" dirty="0">
                <a:solidFill>
                  <a:srgbClr val="333333"/>
                </a:solidFill>
                <a:latin typeface="微软雅黑"/>
                <a:cs typeface="微软雅黑"/>
              </a:rPr>
              <a:t>步</a:t>
            </a:r>
            <a:r>
              <a:rPr sz="950" spc="25" dirty="0">
                <a:solidFill>
                  <a:srgbClr val="333333"/>
                </a:solidFill>
                <a:latin typeface="微软雅黑"/>
                <a:cs typeface="微软雅黑"/>
              </a:rPr>
              <a:t>：让新添加的两块硬盘设备支持</a:t>
            </a:r>
            <a:r>
              <a:rPr sz="950" spc="80" dirty="0">
                <a:solidFill>
                  <a:srgbClr val="333333"/>
                </a:solidFill>
                <a:latin typeface="Trebuchet MS"/>
                <a:cs typeface="Trebuchet MS"/>
              </a:rPr>
              <a:t>LVM</a:t>
            </a:r>
            <a:r>
              <a:rPr sz="950" spc="25" dirty="0">
                <a:solidFill>
                  <a:srgbClr val="333333"/>
                </a:solidFill>
                <a:latin typeface="微软雅黑"/>
                <a:cs typeface="微软雅黑"/>
              </a:rPr>
              <a:t>技术。</a:t>
            </a:r>
            <a:endParaRPr sz="950">
              <a:latin typeface="微软雅黑"/>
              <a:cs typeface="微软雅黑"/>
            </a:endParaRPr>
          </a:p>
          <a:p>
            <a:pPr>
              <a:lnSpc>
                <a:spcPct val="100000"/>
              </a:lnSpc>
              <a:spcBef>
                <a:spcPts val="45"/>
              </a:spcBef>
            </a:pPr>
            <a:endParaRPr sz="900">
              <a:latin typeface="微软雅黑"/>
              <a:cs typeface="微软雅黑"/>
            </a:endParaRPr>
          </a:p>
          <a:p>
            <a:pPr marL="212725" marR="601345">
              <a:lnSpc>
                <a:spcPct val="132400"/>
              </a:lnSpc>
              <a:spcBef>
                <a:spcPts val="5"/>
              </a:spcBef>
              <a:tabLst>
                <a:tab pos="1757680" algn="l"/>
                <a:tab pos="3503929" algn="l"/>
              </a:tabLst>
            </a:pPr>
            <a:r>
              <a:rPr sz="850" spc="15" dirty="0">
                <a:solidFill>
                  <a:srgbClr val="333333"/>
                </a:solidFill>
                <a:latin typeface="Lucida Console"/>
                <a:cs typeface="Lucida Console"/>
              </a:rPr>
              <a:t>[root@linuxprobe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pvcreate</a:t>
            </a:r>
            <a:r>
              <a:rPr sz="850" spc="35" dirty="0">
                <a:solidFill>
                  <a:srgbClr val="333333"/>
                </a:solidFill>
                <a:latin typeface="Lucida Console"/>
                <a:cs typeface="Lucida Console"/>
              </a:rPr>
              <a:t> </a:t>
            </a:r>
            <a:r>
              <a:rPr sz="850" spc="15" dirty="0">
                <a:solidFill>
                  <a:srgbClr val="333333"/>
                </a:solidFill>
                <a:latin typeface="Lucida Console"/>
                <a:cs typeface="Lucida Console"/>
              </a:rPr>
              <a:t>/dev/sdb</a:t>
            </a:r>
            <a:r>
              <a:rPr sz="850" spc="35" dirty="0">
                <a:solidFill>
                  <a:srgbClr val="333333"/>
                </a:solidFill>
                <a:latin typeface="Lucida Console"/>
                <a:cs typeface="Lucida Console"/>
              </a:rPr>
              <a:t> </a:t>
            </a:r>
            <a:r>
              <a:rPr sz="850" spc="15" dirty="0">
                <a:solidFill>
                  <a:srgbClr val="333333"/>
                </a:solidFill>
                <a:latin typeface="Lucida Console"/>
                <a:cs typeface="Lucida Console"/>
              </a:rPr>
              <a:t>/dev/sdc	Physical</a:t>
            </a:r>
            <a:r>
              <a:rPr sz="850" spc="-15"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"/dev/sdb" </a:t>
            </a:r>
            <a:r>
              <a:rPr sz="850" spc="-500" dirty="0">
                <a:solidFill>
                  <a:srgbClr val="333333"/>
                </a:solidFill>
                <a:latin typeface="Lucida Console"/>
                <a:cs typeface="Lucida Console"/>
              </a:rPr>
              <a:t> </a:t>
            </a:r>
            <a:r>
              <a:rPr sz="850" spc="15" dirty="0">
                <a:solidFill>
                  <a:srgbClr val="333333"/>
                </a:solidFill>
                <a:latin typeface="Lucida Console"/>
                <a:cs typeface="Lucida Console"/>
              </a:rPr>
              <a:t>successfully</a:t>
            </a:r>
            <a:r>
              <a:rPr sz="850" spc="30" dirty="0">
                <a:solidFill>
                  <a:srgbClr val="333333"/>
                </a:solidFill>
                <a:latin typeface="Lucida Console"/>
                <a:cs typeface="Lucida Console"/>
              </a:rPr>
              <a:t> </a:t>
            </a:r>
            <a:r>
              <a:rPr sz="850" spc="15" dirty="0">
                <a:solidFill>
                  <a:srgbClr val="333333"/>
                </a:solidFill>
                <a:latin typeface="Lucida Console"/>
                <a:cs typeface="Lucida Console"/>
              </a:rPr>
              <a:t>created.	Physical volume</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"/dev/sdc" successfully</a:t>
            </a:r>
            <a:r>
              <a:rPr sz="850" spc="10" dirty="0">
                <a:solidFill>
                  <a:srgbClr val="333333"/>
                </a:solidFill>
                <a:latin typeface="Lucida Console"/>
                <a:cs typeface="Lucida Console"/>
              </a:rPr>
              <a:t> </a:t>
            </a:r>
            <a:r>
              <a:rPr sz="850" spc="15" dirty="0">
                <a:solidFill>
                  <a:srgbClr val="333333"/>
                </a:solidFill>
                <a:latin typeface="Lucida Console"/>
                <a:cs typeface="Lucida Console"/>
              </a:rPr>
              <a:t>created.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88900">
              <a:lnSpc>
                <a:spcPct val="100000"/>
              </a:lnSpc>
            </a:pPr>
            <a:r>
              <a:rPr sz="950" b="1" spc="25" dirty="0">
                <a:solidFill>
                  <a:srgbClr val="333333"/>
                </a:solidFill>
                <a:latin typeface="微软雅黑"/>
                <a:cs typeface="微软雅黑"/>
              </a:rPr>
              <a:t>第</a:t>
            </a:r>
            <a:r>
              <a:rPr sz="950" b="1" spc="-15" dirty="0">
                <a:solidFill>
                  <a:srgbClr val="333333"/>
                </a:solidFill>
                <a:latin typeface="Courier New"/>
                <a:cs typeface="Courier New"/>
              </a:rPr>
              <a:t>2</a:t>
            </a:r>
            <a:r>
              <a:rPr sz="950" b="1" spc="20" dirty="0">
                <a:solidFill>
                  <a:srgbClr val="333333"/>
                </a:solidFill>
                <a:latin typeface="微软雅黑"/>
                <a:cs typeface="微软雅黑"/>
              </a:rPr>
              <a:t>步</a:t>
            </a:r>
            <a:r>
              <a:rPr sz="950" spc="25" dirty="0">
                <a:solidFill>
                  <a:srgbClr val="333333"/>
                </a:solidFill>
                <a:latin typeface="微软雅黑"/>
                <a:cs typeface="微软雅黑"/>
              </a:rPr>
              <a:t>：把两块硬盘设备加入到</a:t>
            </a:r>
            <a:r>
              <a:rPr sz="950" spc="40" dirty="0">
                <a:solidFill>
                  <a:srgbClr val="333333"/>
                </a:solidFill>
                <a:latin typeface="Trebuchet MS"/>
                <a:cs typeface="Trebuchet MS"/>
              </a:rPr>
              <a:t>storage</a:t>
            </a:r>
            <a:r>
              <a:rPr sz="950" spc="25" dirty="0">
                <a:solidFill>
                  <a:srgbClr val="333333"/>
                </a:solidFill>
                <a:latin typeface="微软雅黑"/>
                <a:cs typeface="微软雅黑"/>
              </a:rPr>
              <a:t>卷组中，然后查看卷组的状态。</a:t>
            </a:r>
            <a:endParaRPr sz="950">
              <a:latin typeface="微软雅黑"/>
              <a:cs typeface="微软雅黑"/>
            </a:endParaRPr>
          </a:p>
          <a:p>
            <a:pPr>
              <a:lnSpc>
                <a:spcPct val="100000"/>
              </a:lnSpc>
              <a:spcBef>
                <a:spcPts val="45"/>
              </a:spcBef>
            </a:pPr>
            <a:endParaRPr sz="900">
              <a:latin typeface="微软雅黑"/>
              <a:cs typeface="微软雅黑"/>
            </a:endParaRPr>
          </a:p>
          <a:p>
            <a:pPr marL="212725" marR="198120">
              <a:lnSpc>
                <a:spcPct val="132400"/>
              </a:lnSpc>
              <a:tabLst>
                <a:tab pos="3705225" algn="l"/>
                <a:tab pos="5183505" algn="l"/>
              </a:tabLst>
            </a:pPr>
            <a:r>
              <a:rPr sz="850" spc="15" dirty="0">
                <a:solidFill>
                  <a:srgbClr val="333333"/>
                </a:solidFill>
                <a:latin typeface="Lucida Console"/>
                <a:cs typeface="Lucida Console"/>
              </a:rPr>
              <a:t>[root@linuxprobe ~]# vgcreate</a:t>
            </a:r>
            <a:r>
              <a:rPr sz="850" spc="20" dirty="0">
                <a:solidFill>
                  <a:srgbClr val="333333"/>
                </a:solidFill>
                <a:latin typeface="Lucida Console"/>
                <a:cs typeface="Lucida Console"/>
              </a:rPr>
              <a:t> </a:t>
            </a:r>
            <a:r>
              <a:rPr sz="850" spc="15" dirty="0">
                <a:solidFill>
                  <a:srgbClr val="333333"/>
                </a:solidFill>
                <a:latin typeface="Lucida Console"/>
                <a:cs typeface="Lucida Console"/>
              </a:rPr>
              <a:t>storage /dev/sdb</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/dev/sdc Volume</a:t>
            </a:r>
            <a:r>
              <a:rPr sz="850" spc="20" dirty="0">
                <a:solidFill>
                  <a:srgbClr val="333333"/>
                </a:solidFill>
                <a:latin typeface="Lucida Console"/>
                <a:cs typeface="Lucida Console"/>
              </a:rPr>
              <a:t> </a:t>
            </a:r>
            <a:r>
              <a:rPr sz="850" spc="15" dirty="0">
                <a:solidFill>
                  <a:srgbClr val="333333"/>
                </a:solidFill>
                <a:latin typeface="Lucida Console"/>
                <a:cs typeface="Lucida Console"/>
              </a:rPr>
              <a:t>group "storage"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successfully</a:t>
            </a:r>
            <a:r>
              <a:rPr sz="850" spc="35" dirty="0">
                <a:solidFill>
                  <a:srgbClr val="333333"/>
                </a:solidFill>
                <a:latin typeface="Lucida Console"/>
                <a:cs typeface="Lucida Console"/>
              </a:rPr>
              <a:t> </a:t>
            </a:r>
            <a:r>
              <a:rPr sz="850" spc="15" dirty="0">
                <a:solidFill>
                  <a:srgbClr val="333333"/>
                </a:solidFill>
                <a:latin typeface="Lucida Console"/>
                <a:cs typeface="Lucida Console"/>
              </a:rPr>
              <a:t>created[root@linuxprobe</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40" dirty="0">
                <a:solidFill>
                  <a:srgbClr val="333333"/>
                </a:solidFill>
                <a:latin typeface="Lucida Console"/>
                <a:cs typeface="Lucida Console"/>
              </a:rPr>
              <a:t> </a:t>
            </a:r>
            <a:r>
              <a:rPr sz="850" spc="15" dirty="0">
                <a:solidFill>
                  <a:srgbClr val="333333"/>
                </a:solidFill>
                <a:latin typeface="Lucida Console"/>
                <a:cs typeface="Lucida Console"/>
              </a:rPr>
              <a:t>vgdisplay	---</a:t>
            </a:r>
            <a:r>
              <a:rPr sz="850" spc="20"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25" dirty="0">
                <a:solidFill>
                  <a:srgbClr val="333333"/>
                </a:solidFill>
                <a:latin typeface="Lucida Console"/>
                <a:cs typeface="Lucida Console"/>
              </a:rPr>
              <a:t> </a:t>
            </a:r>
            <a:r>
              <a:rPr sz="850" spc="15" dirty="0">
                <a:solidFill>
                  <a:srgbClr val="333333"/>
                </a:solidFill>
                <a:latin typeface="Lucida Console"/>
                <a:cs typeface="Lucida Console"/>
              </a:rPr>
              <a:t>group</a:t>
            </a:r>
            <a:r>
              <a:rPr sz="850" spc="25" dirty="0">
                <a:solidFill>
                  <a:srgbClr val="333333"/>
                </a:solidFill>
                <a:latin typeface="Lucida Console"/>
                <a:cs typeface="Lucida Console"/>
              </a:rPr>
              <a:t> </a:t>
            </a:r>
            <a:r>
              <a:rPr sz="850" spc="15" dirty="0">
                <a:solidFill>
                  <a:srgbClr val="333333"/>
                </a:solidFill>
                <a:latin typeface="Lucida Console"/>
                <a:cs typeface="Lucida Console"/>
              </a:rPr>
              <a:t>---	VG</a:t>
            </a:r>
            <a:r>
              <a:rPr sz="850" spc="-75" dirty="0">
                <a:solidFill>
                  <a:srgbClr val="333333"/>
                </a:solidFill>
                <a:latin typeface="Lucida Console"/>
                <a:cs typeface="Lucida Console"/>
              </a:rPr>
              <a:t> </a:t>
            </a:r>
            <a:r>
              <a:rPr sz="850" spc="15" dirty="0">
                <a:solidFill>
                  <a:srgbClr val="333333"/>
                </a:solidFill>
                <a:latin typeface="Lucida Console"/>
                <a:cs typeface="Lucida Console"/>
              </a:rPr>
              <a:t>Name</a:t>
            </a:r>
            <a:endParaRPr sz="850">
              <a:latin typeface="Lucida Console"/>
              <a:cs typeface="Lucida Console"/>
            </a:endParaRPr>
          </a:p>
          <a:p>
            <a:pPr marL="1153160">
              <a:lnSpc>
                <a:spcPct val="100000"/>
              </a:lnSpc>
              <a:spcBef>
                <a:spcPts val="330"/>
              </a:spcBef>
              <a:tabLst>
                <a:tab pos="1757680" algn="l"/>
                <a:tab pos="3369945" algn="l"/>
                <a:tab pos="4847590" algn="l"/>
              </a:tabLst>
            </a:pPr>
            <a:r>
              <a:rPr sz="850" spc="15" dirty="0">
                <a:solidFill>
                  <a:srgbClr val="333333"/>
                </a:solidFill>
                <a:latin typeface="Lucida Console"/>
                <a:cs typeface="Lucida Console"/>
              </a:rPr>
              <a:t>storage	System</a:t>
            </a:r>
            <a:r>
              <a:rPr sz="850" spc="20" dirty="0">
                <a:solidFill>
                  <a:srgbClr val="333333"/>
                </a:solidFill>
                <a:latin typeface="Lucida Console"/>
                <a:cs typeface="Lucida Console"/>
              </a:rPr>
              <a:t> </a:t>
            </a:r>
            <a:r>
              <a:rPr sz="850" spc="15" dirty="0">
                <a:solidFill>
                  <a:srgbClr val="333333"/>
                </a:solidFill>
                <a:latin typeface="Lucida Console"/>
                <a:cs typeface="Lucida Console"/>
              </a:rPr>
              <a:t>ID	Format	lvm2</a:t>
            </a:r>
            <a:endParaRPr sz="850">
              <a:latin typeface="Lucida Console"/>
              <a:cs typeface="Lucida Console"/>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671"/>
            <a:ext cx="5389880"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对了，如果用了</a:t>
            </a:r>
            <a:r>
              <a:rPr sz="950" spc="80" dirty="0">
                <a:solidFill>
                  <a:srgbClr val="333333"/>
                </a:solidFill>
                <a:latin typeface="Trebuchet MS"/>
                <a:cs typeface="Trebuchet MS"/>
              </a:rPr>
              <a:t>LVM</a:t>
            </a:r>
            <a:r>
              <a:rPr sz="950" spc="25" dirty="0">
                <a:solidFill>
                  <a:srgbClr val="333333"/>
                </a:solidFill>
                <a:latin typeface="微软雅黑"/>
                <a:cs typeface="微软雅黑"/>
              </a:rPr>
              <a:t>逻辑卷管理器的话，不建议用</a:t>
            </a:r>
            <a:r>
              <a:rPr sz="950" spc="35" dirty="0">
                <a:solidFill>
                  <a:srgbClr val="333333"/>
                </a:solidFill>
                <a:latin typeface="Trebuchet MS"/>
                <a:cs typeface="Trebuchet MS"/>
              </a:rPr>
              <a:t>XFS</a:t>
            </a:r>
            <a:r>
              <a:rPr sz="950" spc="25" dirty="0">
                <a:solidFill>
                  <a:srgbClr val="333333"/>
                </a:solidFill>
                <a:latin typeface="微软雅黑"/>
                <a:cs typeface="微软雅黑"/>
              </a:rPr>
              <a:t>文件系统。因为</a:t>
            </a:r>
            <a:r>
              <a:rPr sz="950" spc="35" dirty="0">
                <a:solidFill>
                  <a:srgbClr val="333333"/>
                </a:solidFill>
                <a:latin typeface="Trebuchet MS"/>
                <a:cs typeface="Trebuchet MS"/>
              </a:rPr>
              <a:t>XFS</a:t>
            </a:r>
            <a:r>
              <a:rPr sz="950" spc="25" dirty="0">
                <a:solidFill>
                  <a:srgbClr val="333333"/>
                </a:solidFill>
                <a:latin typeface="微软雅黑"/>
                <a:cs typeface="微软雅黑"/>
              </a:rPr>
              <a:t>文件系统自身就可以使用</a:t>
            </a:r>
            <a:endParaRPr sz="950">
              <a:latin typeface="微软雅黑"/>
              <a:cs typeface="微软雅黑"/>
            </a:endParaRPr>
          </a:p>
        </p:txBody>
      </p:sp>
      <p:sp>
        <p:nvSpPr>
          <p:cNvPr id="3" name="object 3"/>
          <p:cNvSpPr txBox="1"/>
          <p:nvPr/>
        </p:nvSpPr>
        <p:spPr>
          <a:xfrm>
            <a:off x="946424" y="523321"/>
            <a:ext cx="5594985" cy="692785"/>
          </a:xfrm>
          <a:prstGeom prst="rect">
            <a:avLst/>
          </a:prstGeom>
        </p:spPr>
        <p:txBody>
          <a:bodyPr vert="horz" wrap="square" lIns="0" tIns="12065" rIns="0" bIns="0" rtlCol="0">
            <a:spAutoFit/>
          </a:bodyPr>
          <a:lstStyle/>
          <a:p>
            <a:pPr marL="12700" marR="5080">
              <a:lnSpc>
                <a:spcPct val="131600"/>
              </a:lnSpc>
              <a:spcBef>
                <a:spcPts val="95"/>
              </a:spcBef>
            </a:pPr>
            <a:r>
              <a:rPr sz="950" spc="30" dirty="0">
                <a:solidFill>
                  <a:srgbClr val="333333"/>
                </a:solidFill>
                <a:latin typeface="Trebuchet MS"/>
                <a:cs typeface="Trebuchet MS"/>
              </a:rPr>
              <a:t>xfs_growfs</a:t>
            </a:r>
            <a:r>
              <a:rPr sz="950" spc="25" dirty="0">
                <a:solidFill>
                  <a:srgbClr val="333333"/>
                </a:solidFill>
                <a:latin typeface="微软雅黑"/>
                <a:cs typeface="微软雅黑"/>
              </a:rPr>
              <a:t>命令进行磁盘扩容，虽然不比</a:t>
            </a:r>
            <a:r>
              <a:rPr sz="950" spc="80" dirty="0">
                <a:solidFill>
                  <a:srgbClr val="333333"/>
                </a:solidFill>
                <a:latin typeface="Trebuchet MS"/>
                <a:cs typeface="Trebuchet MS"/>
              </a:rPr>
              <a:t>LVM</a:t>
            </a:r>
            <a:r>
              <a:rPr sz="950" spc="20" dirty="0">
                <a:solidFill>
                  <a:srgbClr val="333333"/>
                </a:solidFill>
                <a:latin typeface="微软雅黑"/>
                <a:cs typeface="微软雅黑"/>
              </a:rPr>
              <a:t>灵活，但起码也是够用的。在实测阶段我们发现，有一些 </a:t>
            </a:r>
            <a:r>
              <a:rPr sz="950" spc="25" dirty="0">
                <a:solidFill>
                  <a:srgbClr val="333333"/>
                </a:solidFill>
                <a:latin typeface="微软雅黑"/>
                <a:cs typeface="微软雅黑"/>
              </a:rPr>
              <a:t>服务器上</a:t>
            </a:r>
            <a:r>
              <a:rPr sz="950" spc="35" dirty="0">
                <a:solidFill>
                  <a:srgbClr val="333333"/>
                </a:solidFill>
                <a:latin typeface="Trebuchet MS"/>
                <a:cs typeface="Trebuchet MS"/>
              </a:rPr>
              <a:t>XFS</a:t>
            </a:r>
            <a:r>
              <a:rPr sz="950" spc="25" dirty="0">
                <a:solidFill>
                  <a:srgbClr val="333333"/>
                </a:solidFill>
                <a:latin typeface="微软雅黑"/>
                <a:cs typeface="微软雅黑"/>
              </a:rPr>
              <a:t>与</a:t>
            </a:r>
            <a:r>
              <a:rPr sz="950" spc="80" dirty="0">
                <a:solidFill>
                  <a:srgbClr val="333333"/>
                </a:solidFill>
                <a:latin typeface="Trebuchet MS"/>
                <a:cs typeface="Trebuchet MS"/>
              </a:rPr>
              <a:t>LVM</a:t>
            </a:r>
            <a:r>
              <a:rPr sz="950" spc="25" dirty="0">
                <a:solidFill>
                  <a:srgbClr val="333333"/>
                </a:solidFill>
                <a:latin typeface="微软雅黑"/>
                <a:cs typeface="微软雅黑"/>
              </a:rPr>
              <a:t>兼容性并不好。</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5</a:t>
            </a:r>
            <a:r>
              <a:rPr sz="950" b="1" spc="20" dirty="0">
                <a:solidFill>
                  <a:srgbClr val="333333"/>
                </a:solidFill>
                <a:latin typeface="微软雅黑"/>
                <a:cs typeface="微软雅黑"/>
              </a:rPr>
              <a:t>步</a:t>
            </a:r>
            <a:r>
              <a:rPr sz="950" spc="25" dirty="0">
                <a:solidFill>
                  <a:srgbClr val="333333"/>
                </a:solidFill>
                <a:latin typeface="微软雅黑"/>
                <a:cs typeface="微软雅黑"/>
              </a:rPr>
              <a:t>：查看挂载状态，并写入到配置文件，使其永久生效。</a:t>
            </a:r>
            <a:endParaRPr sz="950">
              <a:latin typeface="微软雅黑"/>
              <a:cs typeface="微软雅黑"/>
            </a:endParaRPr>
          </a:p>
        </p:txBody>
      </p:sp>
      <p:grpSp>
        <p:nvGrpSpPr>
          <p:cNvPr id="4" name="object 4"/>
          <p:cNvGrpSpPr/>
          <p:nvPr/>
        </p:nvGrpSpPr>
        <p:grpSpPr>
          <a:xfrm>
            <a:off x="959124" y="1368877"/>
            <a:ext cx="5651500" cy="3583304"/>
            <a:chOff x="959124" y="1368877"/>
            <a:chExt cx="5651500" cy="3583304"/>
          </a:xfrm>
        </p:grpSpPr>
        <p:sp>
          <p:nvSpPr>
            <p:cNvPr id="5" name="object 5"/>
            <p:cNvSpPr/>
            <p:nvPr/>
          </p:nvSpPr>
          <p:spPr>
            <a:xfrm>
              <a:off x="963889" y="1373642"/>
              <a:ext cx="5641975" cy="3573779"/>
            </a:xfrm>
            <a:custGeom>
              <a:avLst/>
              <a:gdLst/>
              <a:ahLst/>
              <a:cxnLst/>
              <a:rect l="l" t="t" r="r" b="b"/>
              <a:pathLst>
                <a:path w="5641975" h="3573779">
                  <a:moveTo>
                    <a:pt x="5620752" y="3573459"/>
                  </a:moveTo>
                  <a:lnTo>
                    <a:pt x="20659" y="3573459"/>
                  </a:lnTo>
                  <a:lnTo>
                    <a:pt x="17629" y="3572868"/>
                  </a:lnTo>
                  <a:lnTo>
                    <a:pt x="0" y="3552761"/>
                  </a:lnTo>
                  <a:lnTo>
                    <a:pt x="0" y="3549712"/>
                  </a:lnTo>
                  <a:lnTo>
                    <a:pt x="0" y="20621"/>
                  </a:lnTo>
                  <a:lnTo>
                    <a:pt x="20659" y="0"/>
                  </a:lnTo>
                  <a:lnTo>
                    <a:pt x="5620752" y="0"/>
                  </a:lnTo>
                  <a:lnTo>
                    <a:pt x="5641421" y="20621"/>
                  </a:lnTo>
                  <a:lnTo>
                    <a:pt x="5641421" y="3552761"/>
                  </a:lnTo>
                  <a:lnTo>
                    <a:pt x="5623792" y="3572868"/>
                  </a:lnTo>
                  <a:lnTo>
                    <a:pt x="5620752" y="3573459"/>
                  </a:lnTo>
                  <a:close/>
                </a:path>
              </a:pathLst>
            </a:custGeom>
            <a:solidFill>
              <a:srgbClr val="F8F8F8"/>
            </a:solidFill>
          </p:spPr>
          <p:txBody>
            <a:bodyPr wrap="square" lIns="0" tIns="0" rIns="0" bIns="0" rtlCol="0"/>
            <a:lstStyle/>
            <a:p>
              <a:endParaRPr/>
            </a:p>
          </p:txBody>
        </p:sp>
        <p:sp>
          <p:nvSpPr>
            <p:cNvPr id="6" name="object 6"/>
            <p:cNvSpPr/>
            <p:nvPr/>
          </p:nvSpPr>
          <p:spPr>
            <a:xfrm>
              <a:off x="963889" y="1373642"/>
              <a:ext cx="5641975" cy="3573779"/>
            </a:xfrm>
            <a:custGeom>
              <a:avLst/>
              <a:gdLst/>
              <a:ahLst/>
              <a:cxnLst/>
              <a:rect l="l" t="t" r="r" b="b"/>
              <a:pathLst>
                <a:path w="5641975" h="3573779">
                  <a:moveTo>
                    <a:pt x="0" y="3549712"/>
                  </a:moveTo>
                  <a:lnTo>
                    <a:pt x="0" y="23823"/>
                  </a:lnTo>
                  <a:lnTo>
                    <a:pt x="0" y="20621"/>
                  </a:lnTo>
                  <a:lnTo>
                    <a:pt x="600" y="17496"/>
                  </a:lnTo>
                  <a:lnTo>
                    <a:pt x="1810" y="14589"/>
                  </a:lnTo>
                  <a:lnTo>
                    <a:pt x="3020" y="11692"/>
                  </a:lnTo>
                  <a:lnTo>
                    <a:pt x="4745" y="9157"/>
                  </a:lnTo>
                  <a:lnTo>
                    <a:pt x="6975" y="6994"/>
                  </a:lnTo>
                  <a:lnTo>
                    <a:pt x="9214" y="4764"/>
                  </a:lnTo>
                  <a:lnTo>
                    <a:pt x="11787" y="3049"/>
                  </a:lnTo>
                  <a:lnTo>
                    <a:pt x="14703" y="1791"/>
                  </a:lnTo>
                  <a:lnTo>
                    <a:pt x="17629" y="600"/>
                  </a:lnTo>
                  <a:lnTo>
                    <a:pt x="20659" y="0"/>
                  </a:lnTo>
                  <a:lnTo>
                    <a:pt x="23823" y="0"/>
                  </a:lnTo>
                  <a:lnTo>
                    <a:pt x="5617597" y="0"/>
                  </a:lnTo>
                  <a:lnTo>
                    <a:pt x="5620752" y="0"/>
                  </a:lnTo>
                  <a:lnTo>
                    <a:pt x="5623792" y="600"/>
                  </a:lnTo>
                  <a:lnTo>
                    <a:pt x="5626717" y="1791"/>
                  </a:lnTo>
                  <a:lnTo>
                    <a:pt x="5629633" y="3049"/>
                  </a:lnTo>
                  <a:lnTo>
                    <a:pt x="5632206" y="4764"/>
                  </a:lnTo>
                  <a:lnTo>
                    <a:pt x="5634446" y="6994"/>
                  </a:lnTo>
                  <a:lnTo>
                    <a:pt x="5636675" y="9157"/>
                  </a:lnTo>
                  <a:lnTo>
                    <a:pt x="5638400" y="11692"/>
                  </a:lnTo>
                  <a:lnTo>
                    <a:pt x="5639610" y="14589"/>
                  </a:lnTo>
                  <a:lnTo>
                    <a:pt x="5640821" y="17496"/>
                  </a:lnTo>
                  <a:lnTo>
                    <a:pt x="5641421" y="20621"/>
                  </a:lnTo>
                  <a:lnTo>
                    <a:pt x="5641421" y="23823"/>
                  </a:lnTo>
                  <a:lnTo>
                    <a:pt x="5641421" y="3549712"/>
                  </a:lnTo>
                  <a:lnTo>
                    <a:pt x="5641421" y="3552761"/>
                  </a:lnTo>
                  <a:lnTo>
                    <a:pt x="5640821" y="3555820"/>
                  </a:lnTo>
                  <a:lnTo>
                    <a:pt x="5639610" y="3558717"/>
                  </a:lnTo>
                  <a:lnTo>
                    <a:pt x="5638400" y="3561700"/>
                  </a:lnTo>
                  <a:lnTo>
                    <a:pt x="5617597" y="3573535"/>
                  </a:lnTo>
                  <a:lnTo>
                    <a:pt x="23823" y="3573535"/>
                  </a:lnTo>
                  <a:lnTo>
                    <a:pt x="1810" y="3558717"/>
                  </a:lnTo>
                  <a:lnTo>
                    <a:pt x="600" y="3555820"/>
                  </a:lnTo>
                  <a:lnTo>
                    <a:pt x="0" y="3552761"/>
                  </a:lnTo>
                  <a:lnTo>
                    <a:pt x="0" y="3549712"/>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1454677"/>
              <a:ext cx="5556250" cy="3430904"/>
            </a:xfrm>
            <a:custGeom>
              <a:avLst/>
              <a:gdLst/>
              <a:ahLst/>
              <a:cxnLst/>
              <a:rect l="l" t="t" r="r" b="b"/>
              <a:pathLst>
                <a:path w="5556250" h="3430904">
                  <a:moveTo>
                    <a:pt x="5555656" y="3430594"/>
                  </a:moveTo>
                  <a:lnTo>
                    <a:pt x="0" y="3430594"/>
                  </a:lnTo>
                  <a:lnTo>
                    <a:pt x="0" y="0"/>
                  </a:lnTo>
                  <a:lnTo>
                    <a:pt x="5555656" y="0"/>
                  </a:lnTo>
                  <a:lnTo>
                    <a:pt x="5555656" y="3430594"/>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7181828"/>
            <a:ext cx="5651500" cy="324485"/>
            <a:chOff x="959124" y="7181828"/>
            <a:chExt cx="5651500" cy="324485"/>
          </a:xfrm>
        </p:grpSpPr>
        <p:sp>
          <p:nvSpPr>
            <p:cNvPr id="9" name="object 9"/>
            <p:cNvSpPr/>
            <p:nvPr/>
          </p:nvSpPr>
          <p:spPr>
            <a:xfrm>
              <a:off x="963889" y="7186593"/>
              <a:ext cx="5641975" cy="314960"/>
            </a:xfrm>
            <a:custGeom>
              <a:avLst/>
              <a:gdLst/>
              <a:ahLst/>
              <a:cxnLst/>
              <a:rect l="l" t="t" r="r" b="b"/>
              <a:pathLst>
                <a:path w="5641975" h="314959">
                  <a:moveTo>
                    <a:pt x="5620752" y="314394"/>
                  </a:moveTo>
                  <a:lnTo>
                    <a:pt x="20659" y="314394"/>
                  </a:lnTo>
                  <a:lnTo>
                    <a:pt x="17629" y="313804"/>
                  </a:lnTo>
                  <a:lnTo>
                    <a:pt x="0" y="293696"/>
                  </a:lnTo>
                  <a:lnTo>
                    <a:pt x="0" y="290647"/>
                  </a:lnTo>
                  <a:lnTo>
                    <a:pt x="0" y="20621"/>
                  </a:lnTo>
                  <a:lnTo>
                    <a:pt x="20659" y="0"/>
                  </a:lnTo>
                  <a:lnTo>
                    <a:pt x="5620752" y="0"/>
                  </a:lnTo>
                  <a:lnTo>
                    <a:pt x="5641421" y="20621"/>
                  </a:lnTo>
                  <a:lnTo>
                    <a:pt x="5641421" y="293696"/>
                  </a:lnTo>
                  <a:lnTo>
                    <a:pt x="5623792" y="313804"/>
                  </a:lnTo>
                  <a:lnTo>
                    <a:pt x="5620752" y="314394"/>
                  </a:lnTo>
                  <a:close/>
                </a:path>
              </a:pathLst>
            </a:custGeom>
            <a:solidFill>
              <a:srgbClr val="F8F8F8"/>
            </a:solidFill>
          </p:spPr>
          <p:txBody>
            <a:bodyPr wrap="square" lIns="0" tIns="0" rIns="0" bIns="0" rtlCol="0"/>
            <a:lstStyle/>
            <a:p>
              <a:endParaRPr/>
            </a:p>
          </p:txBody>
        </p:sp>
        <p:sp>
          <p:nvSpPr>
            <p:cNvPr id="10" name="object 10"/>
            <p:cNvSpPr/>
            <p:nvPr/>
          </p:nvSpPr>
          <p:spPr>
            <a:xfrm>
              <a:off x="963889" y="7186593"/>
              <a:ext cx="5641975" cy="314960"/>
            </a:xfrm>
            <a:custGeom>
              <a:avLst/>
              <a:gdLst/>
              <a:ahLst/>
              <a:cxnLst/>
              <a:rect l="l" t="t" r="r" b="b"/>
              <a:pathLst>
                <a:path w="5641975" h="314959">
                  <a:moveTo>
                    <a:pt x="0" y="290647"/>
                  </a:moveTo>
                  <a:lnTo>
                    <a:pt x="0" y="23823"/>
                  </a:lnTo>
                  <a:lnTo>
                    <a:pt x="0" y="20621"/>
                  </a:lnTo>
                  <a:lnTo>
                    <a:pt x="600" y="17496"/>
                  </a:lnTo>
                  <a:lnTo>
                    <a:pt x="20659" y="0"/>
                  </a:lnTo>
                  <a:lnTo>
                    <a:pt x="23823" y="0"/>
                  </a:lnTo>
                  <a:lnTo>
                    <a:pt x="5617597" y="0"/>
                  </a:lnTo>
                  <a:lnTo>
                    <a:pt x="5620752" y="0"/>
                  </a:lnTo>
                  <a:lnTo>
                    <a:pt x="5623792" y="600"/>
                  </a:lnTo>
                  <a:lnTo>
                    <a:pt x="5641421" y="20621"/>
                  </a:lnTo>
                  <a:lnTo>
                    <a:pt x="5641421" y="23823"/>
                  </a:lnTo>
                  <a:lnTo>
                    <a:pt x="5641421" y="290647"/>
                  </a:lnTo>
                  <a:lnTo>
                    <a:pt x="5641421" y="293696"/>
                  </a:lnTo>
                  <a:lnTo>
                    <a:pt x="5640821" y="296755"/>
                  </a:lnTo>
                  <a:lnTo>
                    <a:pt x="5639610" y="299652"/>
                  </a:lnTo>
                  <a:lnTo>
                    <a:pt x="5638400" y="302559"/>
                  </a:lnTo>
                  <a:lnTo>
                    <a:pt x="5617597" y="314471"/>
                  </a:lnTo>
                  <a:lnTo>
                    <a:pt x="23823" y="314471"/>
                  </a:lnTo>
                  <a:lnTo>
                    <a:pt x="1810" y="299652"/>
                  </a:lnTo>
                  <a:lnTo>
                    <a:pt x="600" y="296755"/>
                  </a:lnTo>
                  <a:lnTo>
                    <a:pt x="0" y="293696"/>
                  </a:lnTo>
                  <a:lnTo>
                    <a:pt x="0" y="290647"/>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7267628"/>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7982300"/>
            <a:ext cx="5651500" cy="838835"/>
            <a:chOff x="959124" y="7982300"/>
            <a:chExt cx="5651500" cy="838835"/>
          </a:xfrm>
        </p:grpSpPr>
        <p:sp>
          <p:nvSpPr>
            <p:cNvPr id="13" name="object 13"/>
            <p:cNvSpPr/>
            <p:nvPr/>
          </p:nvSpPr>
          <p:spPr>
            <a:xfrm>
              <a:off x="963889" y="7987065"/>
              <a:ext cx="5641975" cy="829310"/>
            </a:xfrm>
            <a:custGeom>
              <a:avLst/>
              <a:gdLst/>
              <a:ahLst/>
              <a:cxnLst/>
              <a:rect l="l" t="t" r="r" b="b"/>
              <a:pathLst>
                <a:path w="5641975" h="829309">
                  <a:moveTo>
                    <a:pt x="5620752" y="829060"/>
                  </a:moveTo>
                  <a:lnTo>
                    <a:pt x="20659" y="829060"/>
                  </a:lnTo>
                  <a:lnTo>
                    <a:pt x="17629" y="828469"/>
                  </a:lnTo>
                  <a:lnTo>
                    <a:pt x="0" y="808286"/>
                  </a:lnTo>
                  <a:lnTo>
                    <a:pt x="0" y="805236"/>
                  </a:lnTo>
                  <a:lnTo>
                    <a:pt x="0" y="20621"/>
                  </a:lnTo>
                  <a:lnTo>
                    <a:pt x="20659" y="0"/>
                  </a:lnTo>
                  <a:lnTo>
                    <a:pt x="5620752" y="0"/>
                  </a:lnTo>
                  <a:lnTo>
                    <a:pt x="5641421" y="20621"/>
                  </a:lnTo>
                  <a:lnTo>
                    <a:pt x="5641421" y="808286"/>
                  </a:lnTo>
                  <a:lnTo>
                    <a:pt x="5623792" y="828469"/>
                  </a:lnTo>
                  <a:lnTo>
                    <a:pt x="5620752" y="829060"/>
                  </a:lnTo>
                  <a:close/>
                </a:path>
              </a:pathLst>
            </a:custGeom>
            <a:solidFill>
              <a:srgbClr val="F8F8F8"/>
            </a:solidFill>
          </p:spPr>
          <p:txBody>
            <a:bodyPr wrap="square" lIns="0" tIns="0" rIns="0" bIns="0" rtlCol="0"/>
            <a:lstStyle/>
            <a:p>
              <a:endParaRPr/>
            </a:p>
          </p:txBody>
        </p:sp>
        <p:sp>
          <p:nvSpPr>
            <p:cNvPr id="14" name="object 14"/>
            <p:cNvSpPr/>
            <p:nvPr/>
          </p:nvSpPr>
          <p:spPr>
            <a:xfrm>
              <a:off x="963889" y="7987065"/>
              <a:ext cx="5641975" cy="829310"/>
            </a:xfrm>
            <a:custGeom>
              <a:avLst/>
              <a:gdLst/>
              <a:ahLst/>
              <a:cxnLst/>
              <a:rect l="l" t="t" r="r" b="b"/>
              <a:pathLst>
                <a:path w="5641975" h="829309">
                  <a:moveTo>
                    <a:pt x="0" y="805236"/>
                  </a:moveTo>
                  <a:lnTo>
                    <a:pt x="0" y="23823"/>
                  </a:lnTo>
                  <a:lnTo>
                    <a:pt x="0" y="20621"/>
                  </a:lnTo>
                  <a:lnTo>
                    <a:pt x="600" y="17572"/>
                  </a:lnTo>
                  <a:lnTo>
                    <a:pt x="1810" y="14589"/>
                  </a:lnTo>
                  <a:lnTo>
                    <a:pt x="3020" y="11692"/>
                  </a:lnTo>
                  <a:lnTo>
                    <a:pt x="4745" y="9081"/>
                  </a:lnTo>
                  <a:lnTo>
                    <a:pt x="6975" y="6927"/>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688"/>
                  </a:lnTo>
                  <a:lnTo>
                    <a:pt x="5634446" y="6927"/>
                  </a:lnTo>
                  <a:lnTo>
                    <a:pt x="5636675" y="9081"/>
                  </a:lnTo>
                  <a:lnTo>
                    <a:pt x="5638400" y="11692"/>
                  </a:lnTo>
                  <a:lnTo>
                    <a:pt x="5639610" y="14589"/>
                  </a:lnTo>
                  <a:lnTo>
                    <a:pt x="5640821" y="17572"/>
                  </a:lnTo>
                  <a:lnTo>
                    <a:pt x="5641421" y="20621"/>
                  </a:lnTo>
                  <a:lnTo>
                    <a:pt x="5641421" y="23823"/>
                  </a:lnTo>
                  <a:lnTo>
                    <a:pt x="5641421" y="805236"/>
                  </a:lnTo>
                  <a:lnTo>
                    <a:pt x="5641421" y="808286"/>
                  </a:lnTo>
                  <a:lnTo>
                    <a:pt x="5640821" y="811345"/>
                  </a:lnTo>
                  <a:lnTo>
                    <a:pt x="5639610" y="814242"/>
                  </a:lnTo>
                  <a:lnTo>
                    <a:pt x="5638400" y="817148"/>
                  </a:lnTo>
                  <a:lnTo>
                    <a:pt x="5620752" y="829060"/>
                  </a:lnTo>
                  <a:lnTo>
                    <a:pt x="5617597" y="829060"/>
                  </a:lnTo>
                  <a:lnTo>
                    <a:pt x="23823" y="829060"/>
                  </a:lnTo>
                  <a:lnTo>
                    <a:pt x="20659" y="829060"/>
                  </a:lnTo>
                  <a:lnTo>
                    <a:pt x="17629" y="828469"/>
                  </a:lnTo>
                  <a:lnTo>
                    <a:pt x="1810" y="814242"/>
                  </a:lnTo>
                  <a:lnTo>
                    <a:pt x="600" y="811345"/>
                  </a:lnTo>
                  <a:lnTo>
                    <a:pt x="0" y="808286"/>
                  </a:lnTo>
                  <a:lnTo>
                    <a:pt x="0" y="80523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8068100"/>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5096506"/>
            <a:ext cx="5670550" cy="4238625"/>
          </a:xfrm>
          <a:prstGeom prst="rect">
            <a:avLst/>
          </a:prstGeom>
        </p:spPr>
        <p:txBody>
          <a:bodyPr vert="horz" wrap="square" lIns="0" tIns="13970" rIns="0" bIns="0" rtlCol="0">
            <a:spAutoFit/>
          </a:bodyPr>
          <a:lstStyle/>
          <a:p>
            <a:pPr marL="12700">
              <a:lnSpc>
                <a:spcPct val="100000"/>
              </a:lnSpc>
              <a:spcBef>
                <a:spcPts val="110"/>
              </a:spcBef>
            </a:pPr>
            <a:r>
              <a:rPr sz="1450" b="1" spc="35" dirty="0">
                <a:solidFill>
                  <a:srgbClr val="333333"/>
                </a:solidFill>
                <a:latin typeface="Trebuchet MS"/>
                <a:cs typeface="Trebuchet MS"/>
              </a:rPr>
              <a:t>Tips</a:t>
            </a:r>
            <a:endParaRPr sz="1450">
              <a:latin typeface="Trebuchet MS"/>
              <a:cs typeface="Trebuchet MS"/>
            </a:endParaRPr>
          </a:p>
          <a:p>
            <a:pPr marL="12700" marR="46355">
              <a:lnSpc>
                <a:spcPct val="131600"/>
              </a:lnSpc>
              <a:spcBef>
                <a:spcPts val="950"/>
              </a:spcBef>
            </a:pPr>
            <a:r>
              <a:rPr sz="950" spc="25" dirty="0">
                <a:solidFill>
                  <a:srgbClr val="333333"/>
                </a:solidFill>
                <a:latin typeface="微软雅黑"/>
                <a:cs typeface="微软雅黑"/>
              </a:rPr>
              <a:t>细心的同学又发现了个小问题，刚刚明明写的是</a:t>
            </a:r>
            <a:r>
              <a:rPr sz="950" spc="95" dirty="0">
                <a:solidFill>
                  <a:srgbClr val="333333"/>
                </a:solidFill>
                <a:latin typeface="Trebuchet MS"/>
                <a:cs typeface="Trebuchet MS"/>
              </a:rPr>
              <a:t>148M</a:t>
            </a:r>
            <a:r>
              <a:rPr sz="950" spc="25" dirty="0">
                <a:solidFill>
                  <a:srgbClr val="333333"/>
                </a:solidFill>
                <a:latin typeface="微软雅黑"/>
                <a:cs typeface="微软雅黑"/>
              </a:rPr>
              <a:t>，怎么查看到只有</a:t>
            </a:r>
            <a:r>
              <a:rPr sz="950" spc="95" dirty="0">
                <a:solidFill>
                  <a:srgbClr val="333333"/>
                </a:solidFill>
                <a:latin typeface="Trebuchet MS"/>
                <a:cs typeface="Trebuchet MS"/>
              </a:rPr>
              <a:t>140M</a:t>
            </a:r>
            <a:r>
              <a:rPr sz="950" spc="20" dirty="0">
                <a:solidFill>
                  <a:srgbClr val="333333"/>
                </a:solidFill>
                <a:latin typeface="微软雅黑"/>
                <a:cs typeface="微软雅黑"/>
              </a:rPr>
              <a:t>了呢？这是因为硬件厂商 </a:t>
            </a:r>
            <a:r>
              <a:rPr sz="950" spc="25" dirty="0">
                <a:solidFill>
                  <a:srgbClr val="333333"/>
                </a:solidFill>
                <a:latin typeface="微软雅黑"/>
                <a:cs typeface="微软雅黑"/>
              </a:rPr>
              <a:t>制造标准是</a:t>
            </a:r>
            <a:r>
              <a:rPr sz="950" spc="60" dirty="0">
                <a:solidFill>
                  <a:srgbClr val="333333"/>
                </a:solidFill>
                <a:latin typeface="Trebuchet MS"/>
                <a:cs typeface="Trebuchet MS"/>
              </a:rPr>
              <a:t>1GB=1,000MB</a:t>
            </a:r>
            <a:r>
              <a:rPr sz="950" spc="25" dirty="0">
                <a:solidFill>
                  <a:srgbClr val="333333"/>
                </a:solidFill>
                <a:latin typeface="微软雅黑"/>
                <a:cs typeface="微软雅黑"/>
              </a:rPr>
              <a:t>、</a:t>
            </a:r>
            <a:r>
              <a:rPr sz="950" spc="60" dirty="0">
                <a:solidFill>
                  <a:srgbClr val="333333"/>
                </a:solidFill>
                <a:latin typeface="Trebuchet MS"/>
                <a:cs typeface="Trebuchet MS"/>
              </a:rPr>
              <a:t>1MB</a:t>
            </a:r>
            <a:r>
              <a:rPr sz="950" spc="60" dirty="0">
                <a:solidFill>
                  <a:srgbClr val="333333"/>
                </a:solidFill>
                <a:latin typeface="微软雅黑"/>
                <a:cs typeface="微软雅黑"/>
              </a:rPr>
              <a:t>＝</a:t>
            </a:r>
            <a:r>
              <a:rPr sz="950" spc="60" dirty="0">
                <a:solidFill>
                  <a:srgbClr val="333333"/>
                </a:solidFill>
                <a:latin typeface="Trebuchet MS"/>
                <a:cs typeface="Trebuchet MS"/>
              </a:rPr>
              <a:t>1,000KB</a:t>
            </a:r>
            <a:r>
              <a:rPr sz="950" spc="25" dirty="0">
                <a:solidFill>
                  <a:srgbClr val="333333"/>
                </a:solidFill>
                <a:latin typeface="微软雅黑"/>
                <a:cs typeface="微软雅黑"/>
              </a:rPr>
              <a:t>、</a:t>
            </a:r>
            <a:r>
              <a:rPr sz="950" spc="30" dirty="0">
                <a:solidFill>
                  <a:srgbClr val="333333"/>
                </a:solidFill>
                <a:latin typeface="Trebuchet MS"/>
                <a:cs typeface="Trebuchet MS"/>
              </a:rPr>
              <a:t>1KB</a:t>
            </a:r>
            <a:r>
              <a:rPr sz="950" spc="30" dirty="0">
                <a:solidFill>
                  <a:srgbClr val="333333"/>
                </a:solidFill>
                <a:latin typeface="微软雅黑"/>
                <a:cs typeface="微软雅黑"/>
              </a:rPr>
              <a:t>＝</a:t>
            </a:r>
            <a:r>
              <a:rPr sz="950" spc="30" dirty="0">
                <a:solidFill>
                  <a:srgbClr val="333333"/>
                </a:solidFill>
                <a:latin typeface="Trebuchet MS"/>
                <a:cs typeface="Trebuchet MS"/>
              </a:rPr>
              <a:t>1,000byte</a:t>
            </a:r>
            <a:r>
              <a:rPr sz="950" spc="30" dirty="0">
                <a:solidFill>
                  <a:srgbClr val="333333"/>
                </a:solidFill>
                <a:latin typeface="微软雅黑"/>
                <a:cs typeface="微软雅黑"/>
              </a:rPr>
              <a:t>，</a:t>
            </a:r>
            <a:r>
              <a:rPr sz="950" spc="25" dirty="0">
                <a:solidFill>
                  <a:srgbClr val="333333"/>
                </a:solidFill>
                <a:latin typeface="微软雅黑"/>
                <a:cs typeface="微软雅黑"/>
              </a:rPr>
              <a:t>而计算机系统的算法是 </a:t>
            </a:r>
            <a:r>
              <a:rPr sz="950" spc="60" dirty="0">
                <a:solidFill>
                  <a:srgbClr val="333333"/>
                </a:solidFill>
                <a:latin typeface="Trebuchet MS"/>
                <a:cs typeface="Trebuchet MS"/>
              </a:rPr>
              <a:t>1GB=1,024MB</a:t>
            </a:r>
            <a:r>
              <a:rPr sz="950" spc="25" dirty="0">
                <a:solidFill>
                  <a:srgbClr val="333333"/>
                </a:solidFill>
                <a:latin typeface="微软雅黑"/>
                <a:cs typeface="微软雅黑"/>
              </a:rPr>
              <a:t>、</a:t>
            </a:r>
            <a:r>
              <a:rPr sz="950" spc="60" dirty="0">
                <a:solidFill>
                  <a:srgbClr val="333333"/>
                </a:solidFill>
                <a:latin typeface="Trebuchet MS"/>
                <a:cs typeface="Trebuchet MS"/>
              </a:rPr>
              <a:t>1MB</a:t>
            </a:r>
            <a:r>
              <a:rPr sz="950" spc="60" dirty="0">
                <a:solidFill>
                  <a:srgbClr val="333333"/>
                </a:solidFill>
                <a:latin typeface="微软雅黑"/>
                <a:cs typeface="微软雅黑"/>
              </a:rPr>
              <a:t>＝</a:t>
            </a:r>
            <a:r>
              <a:rPr sz="950" spc="60" dirty="0">
                <a:solidFill>
                  <a:srgbClr val="333333"/>
                </a:solidFill>
                <a:latin typeface="Trebuchet MS"/>
                <a:cs typeface="Trebuchet MS"/>
              </a:rPr>
              <a:t>1,024KB</a:t>
            </a:r>
            <a:r>
              <a:rPr sz="950" spc="25" dirty="0">
                <a:solidFill>
                  <a:srgbClr val="333333"/>
                </a:solidFill>
                <a:latin typeface="微软雅黑"/>
                <a:cs typeface="微软雅黑"/>
              </a:rPr>
              <a:t>、</a:t>
            </a:r>
            <a:r>
              <a:rPr sz="950" spc="30" dirty="0">
                <a:solidFill>
                  <a:srgbClr val="333333"/>
                </a:solidFill>
                <a:latin typeface="Trebuchet MS"/>
                <a:cs typeface="Trebuchet MS"/>
              </a:rPr>
              <a:t>1KB</a:t>
            </a:r>
            <a:r>
              <a:rPr sz="950" spc="30" dirty="0">
                <a:solidFill>
                  <a:srgbClr val="333333"/>
                </a:solidFill>
                <a:latin typeface="微软雅黑"/>
                <a:cs typeface="微软雅黑"/>
              </a:rPr>
              <a:t>＝</a:t>
            </a:r>
            <a:r>
              <a:rPr sz="950" spc="30" dirty="0">
                <a:solidFill>
                  <a:srgbClr val="333333"/>
                </a:solidFill>
                <a:latin typeface="Trebuchet MS"/>
                <a:cs typeface="Trebuchet MS"/>
              </a:rPr>
              <a:t>1,024byte</a:t>
            </a:r>
            <a:r>
              <a:rPr sz="950" spc="30" dirty="0">
                <a:solidFill>
                  <a:srgbClr val="333333"/>
                </a:solidFill>
                <a:latin typeface="微软雅黑"/>
                <a:cs typeface="微软雅黑"/>
              </a:rPr>
              <a:t>，</a:t>
            </a:r>
            <a:r>
              <a:rPr sz="950" spc="25" dirty="0">
                <a:solidFill>
                  <a:srgbClr val="333333"/>
                </a:solidFill>
                <a:latin typeface="微软雅黑"/>
                <a:cs typeface="微软雅黑"/>
              </a:rPr>
              <a:t>会有</a:t>
            </a:r>
            <a:r>
              <a:rPr sz="950" spc="145" dirty="0">
                <a:solidFill>
                  <a:srgbClr val="333333"/>
                </a:solidFill>
                <a:latin typeface="Trebuchet MS"/>
                <a:cs typeface="Trebuchet MS"/>
              </a:rPr>
              <a:t>3%</a:t>
            </a:r>
            <a:r>
              <a:rPr sz="950" spc="25" dirty="0">
                <a:solidFill>
                  <a:srgbClr val="333333"/>
                </a:solidFill>
                <a:latin typeface="微软雅黑"/>
                <a:cs typeface="微软雅黑"/>
              </a:rPr>
              <a:t>左右的</a:t>
            </a:r>
            <a:r>
              <a:rPr sz="950" spc="-160" dirty="0">
                <a:solidFill>
                  <a:srgbClr val="333333"/>
                </a:solidFill>
                <a:latin typeface="Trebuchet MS"/>
                <a:cs typeface="Trebuchet MS"/>
              </a:rPr>
              <a:t>“</a:t>
            </a:r>
            <a:r>
              <a:rPr sz="950" spc="25" dirty="0">
                <a:solidFill>
                  <a:srgbClr val="333333"/>
                </a:solidFill>
                <a:latin typeface="微软雅黑"/>
                <a:cs typeface="微软雅黑"/>
              </a:rPr>
              <a:t>缩水</a:t>
            </a:r>
            <a:r>
              <a:rPr sz="950" spc="-160" dirty="0">
                <a:solidFill>
                  <a:srgbClr val="333333"/>
                </a:solidFill>
                <a:latin typeface="Trebuchet MS"/>
                <a:cs typeface="Trebuchet MS"/>
              </a:rPr>
              <a:t>”</a:t>
            </a:r>
            <a:r>
              <a:rPr sz="950" spc="25" dirty="0">
                <a:solidFill>
                  <a:srgbClr val="333333"/>
                </a:solidFill>
                <a:latin typeface="微软雅黑"/>
                <a:cs typeface="微软雅黑"/>
              </a:rPr>
              <a:t>是正常情况。</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30" dirty="0">
                <a:solidFill>
                  <a:srgbClr val="777777"/>
                </a:solidFill>
                <a:latin typeface="Trebuchet MS"/>
                <a:cs typeface="Trebuchet MS"/>
              </a:rPr>
              <a:t>7.2.2</a:t>
            </a:r>
            <a:r>
              <a:rPr sz="950" b="1" spc="-35" dirty="0">
                <a:solidFill>
                  <a:srgbClr val="777777"/>
                </a:solidFill>
                <a:latin typeface="Trebuchet MS"/>
                <a:cs typeface="Trebuchet MS"/>
              </a:rPr>
              <a:t> </a:t>
            </a:r>
            <a:r>
              <a:rPr sz="950" b="1" spc="25" dirty="0">
                <a:solidFill>
                  <a:srgbClr val="777777"/>
                </a:solidFill>
                <a:latin typeface="微软雅黑"/>
                <a:cs typeface="微软雅黑"/>
              </a:rPr>
              <a:t>扩容逻辑卷</a:t>
            </a:r>
            <a:endParaRPr sz="950">
              <a:latin typeface="微软雅黑"/>
              <a:cs typeface="微软雅黑"/>
            </a:endParaRPr>
          </a:p>
          <a:p>
            <a:pPr marL="12700" marR="75565">
              <a:lnSpc>
                <a:spcPct val="131600"/>
              </a:lnSpc>
              <a:spcBef>
                <a:spcPts val="900"/>
              </a:spcBef>
            </a:pPr>
            <a:r>
              <a:rPr sz="950" spc="25" dirty="0">
                <a:solidFill>
                  <a:srgbClr val="333333"/>
                </a:solidFill>
                <a:latin typeface="微软雅黑"/>
                <a:cs typeface="微软雅黑"/>
              </a:rPr>
              <a:t>在前面的实验中，卷组是由两块硬盘设备共同组成的。用户在使用存储设备时感知不到设备底层的架构 和布局，更不用关心底层是由多少块硬盘组成的，只要卷组中有足够的资源，就可以一直为逻辑卷扩 </a:t>
            </a:r>
            <a:r>
              <a:rPr sz="950" spc="30" dirty="0">
                <a:solidFill>
                  <a:srgbClr val="333333"/>
                </a:solidFill>
                <a:latin typeface="微软雅黑"/>
                <a:cs typeface="微软雅黑"/>
              </a:rPr>
              <a:t> </a:t>
            </a:r>
            <a:r>
              <a:rPr sz="950" spc="25" dirty="0">
                <a:solidFill>
                  <a:srgbClr val="333333"/>
                </a:solidFill>
                <a:latin typeface="微软雅黑"/>
                <a:cs typeface="微软雅黑"/>
              </a:rPr>
              <a:t>容。扩展前请一定要记得卸载设备和挂载点的关联。</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umount</a:t>
            </a:r>
            <a:r>
              <a:rPr sz="850"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spc="25" dirty="0">
                <a:solidFill>
                  <a:srgbClr val="333333"/>
                </a:solidFill>
                <a:latin typeface="微软雅黑"/>
                <a:cs typeface="微软雅黑"/>
              </a:rPr>
              <a:t>：把上一个实验中的逻辑卷</a:t>
            </a:r>
            <a:r>
              <a:rPr sz="950" spc="50" dirty="0">
                <a:solidFill>
                  <a:srgbClr val="333333"/>
                </a:solidFill>
                <a:latin typeface="Trebuchet MS"/>
                <a:cs typeface="Trebuchet MS"/>
              </a:rPr>
              <a:t>vo</a:t>
            </a:r>
            <a:r>
              <a:rPr sz="950" spc="25" dirty="0">
                <a:solidFill>
                  <a:srgbClr val="333333"/>
                </a:solidFill>
                <a:latin typeface="微软雅黑"/>
                <a:cs typeface="微软雅黑"/>
              </a:rPr>
              <a:t>扩展至</a:t>
            </a:r>
            <a:r>
              <a:rPr sz="950" spc="95" dirty="0">
                <a:solidFill>
                  <a:srgbClr val="333333"/>
                </a:solidFill>
                <a:latin typeface="Trebuchet MS"/>
                <a:cs typeface="Trebuchet MS"/>
              </a:rPr>
              <a:t>290M</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50"/>
              </a:spcBef>
            </a:pPr>
            <a:endParaRPr sz="900">
              <a:latin typeface="微软雅黑"/>
              <a:cs typeface="微软雅黑"/>
            </a:endParaRPr>
          </a:p>
          <a:p>
            <a:pPr marL="136525" marR="286385">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lvextend -L</a:t>
            </a:r>
            <a:r>
              <a:rPr sz="850" spc="20" dirty="0">
                <a:solidFill>
                  <a:srgbClr val="333333"/>
                </a:solidFill>
                <a:latin typeface="Lucida Console"/>
                <a:cs typeface="Lucida Console"/>
              </a:rPr>
              <a:t> </a:t>
            </a:r>
            <a:r>
              <a:rPr sz="850" spc="15" dirty="0">
                <a:solidFill>
                  <a:srgbClr val="333333"/>
                </a:solidFill>
                <a:latin typeface="Lucida Console"/>
                <a:cs typeface="Lucida Console"/>
              </a:rPr>
              <a:t>290M</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/dev/storage/voRounding size</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boundary </a:t>
            </a:r>
            <a:r>
              <a:rPr sz="850" spc="-495" dirty="0">
                <a:solidFill>
                  <a:srgbClr val="333333"/>
                </a:solidFill>
                <a:latin typeface="Lucida Console"/>
                <a:cs typeface="Lucida Console"/>
              </a:rPr>
              <a:t> </a:t>
            </a:r>
            <a:r>
              <a:rPr sz="850" spc="15" dirty="0">
                <a:solidFill>
                  <a:srgbClr val="333333"/>
                </a:solidFill>
                <a:latin typeface="Lucida Console"/>
                <a:cs typeface="Lucida Console"/>
              </a:rPr>
              <a:t>between physical</a:t>
            </a:r>
            <a:r>
              <a:rPr sz="850" spc="20" dirty="0">
                <a:solidFill>
                  <a:srgbClr val="333333"/>
                </a:solidFill>
                <a:latin typeface="Lucida Console"/>
                <a:cs typeface="Lucida Console"/>
              </a:rPr>
              <a:t> </a:t>
            </a:r>
            <a:r>
              <a:rPr sz="850" spc="15" dirty="0">
                <a:solidFill>
                  <a:srgbClr val="333333"/>
                </a:solidFill>
                <a:latin typeface="Lucida Console"/>
                <a:cs typeface="Lucida Console"/>
              </a:rPr>
              <a:t>extents: 292.00</a:t>
            </a:r>
            <a:r>
              <a:rPr sz="850" spc="20" dirty="0">
                <a:solidFill>
                  <a:srgbClr val="333333"/>
                </a:solidFill>
                <a:latin typeface="Lucida Console"/>
                <a:cs typeface="Lucida Console"/>
              </a:rPr>
              <a:t> </a:t>
            </a:r>
            <a:r>
              <a:rPr sz="850" spc="15" dirty="0">
                <a:solidFill>
                  <a:srgbClr val="333333"/>
                </a:solidFill>
                <a:latin typeface="Lucida Console"/>
                <a:cs typeface="Lucida Console"/>
              </a:rPr>
              <a:t>MiB.Size of</a:t>
            </a:r>
            <a:r>
              <a:rPr sz="850" spc="20" dirty="0">
                <a:solidFill>
                  <a:srgbClr val="333333"/>
                </a:solidFill>
                <a:latin typeface="Lucida Console"/>
                <a:cs typeface="Lucida Console"/>
              </a:rPr>
              <a:t> </a:t>
            </a:r>
            <a:r>
              <a:rPr sz="850" spc="15" dirty="0">
                <a:solidFill>
                  <a:srgbClr val="333333"/>
                </a:solidFill>
                <a:latin typeface="Lucida Console"/>
                <a:cs typeface="Lucida Console"/>
              </a:rPr>
              <a:t>logical volume</a:t>
            </a:r>
            <a:r>
              <a:rPr sz="850" spc="20" dirty="0">
                <a:solidFill>
                  <a:srgbClr val="333333"/>
                </a:solidFill>
                <a:latin typeface="Lucida Console"/>
                <a:cs typeface="Lucida Console"/>
              </a:rPr>
              <a:t> </a:t>
            </a:r>
            <a:r>
              <a:rPr sz="850" spc="15" dirty="0">
                <a:solidFill>
                  <a:srgbClr val="333333"/>
                </a:solidFill>
                <a:latin typeface="Lucida Console"/>
                <a:cs typeface="Lucida Console"/>
              </a:rPr>
              <a:t>storage/vo changed </a:t>
            </a:r>
            <a:r>
              <a:rPr sz="850" spc="-495" dirty="0">
                <a:solidFill>
                  <a:srgbClr val="333333"/>
                </a:solidFill>
                <a:latin typeface="Lucida Console"/>
                <a:cs typeface="Lucida Console"/>
              </a:rPr>
              <a:t> </a:t>
            </a:r>
            <a:r>
              <a:rPr sz="850" spc="15" dirty="0">
                <a:solidFill>
                  <a:srgbClr val="333333"/>
                </a:solidFill>
                <a:latin typeface="Lucida Console"/>
                <a:cs typeface="Lucida Console"/>
              </a:rPr>
              <a:t>from 148 MiB (37 extents)</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292 MiB (73 extents).Logical</a:t>
            </a:r>
            <a:r>
              <a:rPr sz="850" spc="20" dirty="0">
                <a:solidFill>
                  <a:srgbClr val="333333"/>
                </a:solidFill>
                <a:latin typeface="Lucida Console"/>
                <a:cs typeface="Lucida Console"/>
              </a:rPr>
              <a:t> </a:t>
            </a:r>
            <a:r>
              <a:rPr sz="850" spc="15" dirty="0">
                <a:solidFill>
                  <a:srgbClr val="333333"/>
                </a:solidFill>
                <a:latin typeface="Lucida Console"/>
                <a:cs typeface="Lucida Console"/>
              </a:rPr>
              <a:t>volume storage/vo </a:t>
            </a:r>
            <a:r>
              <a:rPr sz="850" spc="20" dirty="0">
                <a:solidFill>
                  <a:srgbClr val="333333"/>
                </a:solidFill>
                <a:latin typeface="Lucida Console"/>
                <a:cs typeface="Lucida Console"/>
              </a:rPr>
              <a:t> </a:t>
            </a:r>
            <a:r>
              <a:rPr sz="850" spc="15" dirty="0">
                <a:solidFill>
                  <a:srgbClr val="333333"/>
                </a:solidFill>
                <a:latin typeface="Lucida Console"/>
                <a:cs typeface="Lucida Console"/>
              </a:rPr>
              <a:t>successfully</a:t>
            </a:r>
            <a:r>
              <a:rPr sz="850" spc="10" dirty="0">
                <a:solidFill>
                  <a:srgbClr val="333333"/>
                </a:solidFill>
                <a:latin typeface="Lucida Console"/>
                <a:cs typeface="Lucida Console"/>
              </a:rPr>
              <a:t> </a:t>
            </a:r>
            <a:r>
              <a:rPr sz="850" spc="15" dirty="0">
                <a:solidFill>
                  <a:srgbClr val="333333"/>
                </a:solidFill>
                <a:latin typeface="Lucida Console"/>
                <a:cs typeface="Lucida Console"/>
              </a:rPr>
              <a:t>resized.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spc="25" dirty="0">
                <a:solidFill>
                  <a:srgbClr val="333333"/>
                </a:solidFill>
                <a:latin typeface="微软雅黑"/>
                <a:cs typeface="微软雅黑"/>
              </a:rPr>
              <a:t>：检查硬盘的完整性，确认目录结构、内容和文件内容没有丢失，一般情况下是要没有报错，均为 正常情况。</a:t>
            </a:r>
            <a:endParaRPr sz="950">
              <a:latin typeface="微软雅黑"/>
              <a:cs typeface="微软雅黑"/>
            </a:endParaRPr>
          </a:p>
        </p:txBody>
      </p:sp>
      <p:sp>
        <p:nvSpPr>
          <p:cNvPr id="38" name="object 38"/>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75</a:t>
            </a:fld>
            <a:endParaRPr spc="-5" dirty="0"/>
          </a:p>
        </p:txBody>
      </p:sp>
      <p:sp>
        <p:nvSpPr>
          <p:cNvPr id="17" name="object 17"/>
          <p:cNvSpPr txBox="1"/>
          <p:nvPr/>
        </p:nvSpPr>
        <p:spPr>
          <a:xfrm>
            <a:off x="1070306" y="1444824"/>
            <a:ext cx="244411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df</a:t>
            </a:r>
            <a:r>
              <a:rPr sz="850" spc="5" dirty="0">
                <a:solidFill>
                  <a:srgbClr val="333333"/>
                </a:solidFill>
                <a:latin typeface="Lucida Console"/>
                <a:cs typeface="Lucida Console"/>
              </a:rPr>
              <a:t> </a:t>
            </a:r>
            <a:r>
              <a:rPr sz="850" spc="15" dirty="0">
                <a:solidFill>
                  <a:srgbClr val="333333"/>
                </a:solidFill>
                <a:latin typeface="Lucida Console"/>
                <a:cs typeface="Lucida Console"/>
              </a:rPr>
              <a:t>-hFilesystem</a:t>
            </a:r>
            <a:endParaRPr sz="850">
              <a:latin typeface="Lucida Console"/>
              <a:cs typeface="Lucida Console"/>
            </a:endParaRPr>
          </a:p>
        </p:txBody>
      </p:sp>
      <p:sp>
        <p:nvSpPr>
          <p:cNvPr id="18" name="object 18"/>
          <p:cNvSpPr txBox="1"/>
          <p:nvPr/>
        </p:nvSpPr>
        <p:spPr>
          <a:xfrm>
            <a:off x="4429072" y="1444824"/>
            <a:ext cx="1973580" cy="159385"/>
          </a:xfrm>
          <a:prstGeom prst="rect">
            <a:avLst/>
          </a:prstGeom>
        </p:spPr>
        <p:txBody>
          <a:bodyPr vert="horz" wrap="square" lIns="0" tIns="15875" rIns="0" bIns="0" rtlCol="0">
            <a:spAutoFit/>
          </a:bodyPr>
          <a:lstStyle/>
          <a:p>
            <a:pPr marL="12700">
              <a:lnSpc>
                <a:spcPct val="100000"/>
              </a:lnSpc>
              <a:spcBef>
                <a:spcPts val="125"/>
              </a:spcBef>
              <a:tabLst>
                <a:tab pos="415290" algn="l"/>
              </a:tabLst>
            </a:pPr>
            <a:r>
              <a:rPr sz="850" spc="15" dirty="0">
                <a:solidFill>
                  <a:srgbClr val="333333"/>
                </a:solidFill>
                <a:latin typeface="Lucida Console"/>
                <a:cs typeface="Lucida Console"/>
              </a:rPr>
              <a:t>Size	Used</a:t>
            </a:r>
            <a:r>
              <a:rPr sz="850" spc="-10" dirty="0">
                <a:solidFill>
                  <a:srgbClr val="333333"/>
                </a:solidFill>
                <a:latin typeface="Lucida Console"/>
                <a:cs typeface="Lucida Console"/>
              </a:rPr>
              <a:t> </a:t>
            </a:r>
            <a:r>
              <a:rPr sz="850" spc="15" dirty="0">
                <a:solidFill>
                  <a:srgbClr val="333333"/>
                </a:solidFill>
                <a:latin typeface="Lucida Console"/>
                <a:cs typeface="Lucida Console"/>
              </a:rPr>
              <a:t>Avail</a:t>
            </a:r>
            <a:r>
              <a:rPr sz="850" spc="-5" dirty="0">
                <a:solidFill>
                  <a:srgbClr val="333333"/>
                </a:solidFill>
                <a:latin typeface="Lucida Console"/>
                <a:cs typeface="Lucida Console"/>
              </a:rPr>
              <a:t> </a:t>
            </a:r>
            <a:r>
              <a:rPr sz="850" spc="15" dirty="0">
                <a:solidFill>
                  <a:srgbClr val="333333"/>
                </a:solidFill>
                <a:latin typeface="Lucida Console"/>
                <a:cs typeface="Lucida Console"/>
              </a:rPr>
              <a:t>Use%</a:t>
            </a:r>
            <a:r>
              <a:rPr sz="850" spc="-5" dirty="0">
                <a:solidFill>
                  <a:srgbClr val="333333"/>
                </a:solidFill>
                <a:latin typeface="Lucida Console"/>
                <a:cs typeface="Lucida Console"/>
              </a:rPr>
              <a:t> </a:t>
            </a:r>
            <a:r>
              <a:rPr sz="850" spc="15" dirty="0">
                <a:solidFill>
                  <a:srgbClr val="333333"/>
                </a:solidFill>
                <a:latin typeface="Lucida Console"/>
                <a:cs typeface="Lucida Console"/>
              </a:rPr>
              <a:t>Mounted</a:t>
            </a:r>
            <a:endParaRPr sz="850">
              <a:latin typeface="Lucida Console"/>
              <a:cs typeface="Lucida Console"/>
            </a:endParaRPr>
          </a:p>
        </p:txBody>
      </p:sp>
      <p:sp>
        <p:nvSpPr>
          <p:cNvPr id="19" name="object 19"/>
          <p:cNvSpPr txBox="1"/>
          <p:nvPr/>
        </p:nvSpPr>
        <p:spPr>
          <a:xfrm>
            <a:off x="3622968" y="1616343"/>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969M</a:t>
            </a:r>
            <a:endParaRPr sz="850">
              <a:latin typeface="Lucida Console"/>
              <a:cs typeface="Lucida Console"/>
            </a:endParaRPr>
          </a:p>
        </p:txBody>
      </p:sp>
      <p:sp>
        <p:nvSpPr>
          <p:cNvPr id="20" name="object 20"/>
          <p:cNvSpPr txBox="1"/>
          <p:nvPr/>
        </p:nvSpPr>
        <p:spPr>
          <a:xfrm>
            <a:off x="1070306" y="1578610"/>
            <a:ext cx="76454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ondevtmpfs</a:t>
            </a:r>
            <a:endParaRPr sz="850">
              <a:latin typeface="Lucida Console"/>
              <a:cs typeface="Lucida Console"/>
            </a:endParaRPr>
          </a:p>
          <a:p>
            <a:pPr marL="281305">
              <a:lnSpc>
                <a:spcPct val="100000"/>
              </a:lnSpc>
              <a:spcBef>
                <a:spcPts val="330"/>
              </a:spcBef>
              <a:tabLst>
                <a:tab pos="482600" algn="l"/>
              </a:tabLst>
            </a:pPr>
            <a:r>
              <a:rPr sz="850" spc="15" dirty="0">
                <a:solidFill>
                  <a:srgbClr val="333333"/>
                </a:solidFill>
                <a:latin typeface="Lucida Console"/>
                <a:cs typeface="Lucida Console"/>
              </a:rPr>
              <a:t>0	984M</a:t>
            </a:r>
            <a:endParaRPr sz="850">
              <a:latin typeface="Lucida Console"/>
              <a:cs typeface="Lucida Console"/>
            </a:endParaRPr>
          </a:p>
        </p:txBody>
      </p:sp>
      <p:sp>
        <p:nvSpPr>
          <p:cNvPr id="21" name="object 21"/>
          <p:cNvSpPr txBox="1"/>
          <p:nvPr/>
        </p:nvSpPr>
        <p:spPr>
          <a:xfrm>
            <a:off x="4093195" y="1578610"/>
            <a:ext cx="136906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0%</a:t>
            </a:r>
            <a:r>
              <a:rPr sz="850" spc="-40" dirty="0">
                <a:solidFill>
                  <a:srgbClr val="333333"/>
                </a:solidFill>
                <a:latin typeface="Lucida Console"/>
                <a:cs typeface="Lucida Console"/>
              </a:rPr>
              <a:t> </a:t>
            </a:r>
            <a:r>
              <a:rPr sz="850" spc="15" dirty="0">
                <a:solidFill>
                  <a:srgbClr val="333333"/>
                </a:solidFill>
                <a:latin typeface="Lucida Console"/>
                <a:cs typeface="Lucida Console"/>
              </a:rPr>
              <a:t>/devtmpfs</a:t>
            </a:r>
            <a:endParaRPr sz="850">
              <a:latin typeface="Lucida Console"/>
              <a:cs typeface="Lucida Console"/>
            </a:endParaRPr>
          </a:p>
          <a:p>
            <a:pPr marL="281305">
              <a:lnSpc>
                <a:spcPct val="100000"/>
              </a:lnSpc>
              <a:spcBef>
                <a:spcPts val="330"/>
              </a:spcBef>
              <a:tabLst>
                <a:tab pos="683895" algn="l"/>
                <a:tab pos="1087120" algn="l"/>
              </a:tabLst>
            </a:pPr>
            <a:r>
              <a:rPr sz="850" spc="15" dirty="0">
                <a:solidFill>
                  <a:srgbClr val="333333"/>
                </a:solidFill>
                <a:latin typeface="Lucida Console"/>
                <a:cs typeface="Lucida Console"/>
              </a:rPr>
              <a:t>984M	9.6M	974M</a:t>
            </a:r>
            <a:endParaRPr sz="850">
              <a:latin typeface="Lucida Console"/>
              <a:cs typeface="Lucida Console"/>
            </a:endParaRPr>
          </a:p>
        </p:txBody>
      </p:sp>
      <p:sp>
        <p:nvSpPr>
          <p:cNvPr id="22" name="object 22"/>
          <p:cNvSpPr txBox="1"/>
          <p:nvPr/>
        </p:nvSpPr>
        <p:spPr>
          <a:xfrm>
            <a:off x="5638228" y="1578610"/>
            <a:ext cx="831850" cy="368935"/>
          </a:xfrm>
          <a:prstGeom prst="rect">
            <a:avLst/>
          </a:prstGeom>
        </p:spPr>
        <p:txBody>
          <a:bodyPr vert="horz" wrap="square" lIns="0" tIns="53975" rIns="0" bIns="0" rtlCol="0">
            <a:spAutoFit/>
          </a:bodyPr>
          <a:lstStyle/>
          <a:p>
            <a:pPr marR="5080" algn="r">
              <a:lnSpc>
                <a:spcPct val="100000"/>
              </a:lnSpc>
              <a:spcBef>
                <a:spcPts val="425"/>
              </a:spcBef>
            </a:pPr>
            <a:r>
              <a:rPr sz="850" spc="15" dirty="0">
                <a:solidFill>
                  <a:srgbClr val="333333"/>
                </a:solidFill>
                <a:latin typeface="Lucida Console"/>
                <a:cs typeface="Lucida Console"/>
              </a:rPr>
              <a:t>984M</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1%</a:t>
            </a:r>
            <a:r>
              <a:rPr sz="850" spc="-70" dirty="0">
                <a:solidFill>
                  <a:srgbClr val="333333"/>
                </a:solidFill>
                <a:latin typeface="Lucida Console"/>
                <a:cs typeface="Lucida Console"/>
              </a:rPr>
              <a:t> </a:t>
            </a:r>
            <a:r>
              <a:rPr sz="850" spc="15" dirty="0">
                <a:solidFill>
                  <a:srgbClr val="333333"/>
                </a:solidFill>
                <a:latin typeface="Lucida Console"/>
                <a:cs typeface="Lucida Console"/>
              </a:rPr>
              <a:t>/runtmpfs</a:t>
            </a:r>
            <a:endParaRPr sz="850">
              <a:latin typeface="Lucida Console"/>
              <a:cs typeface="Lucida Console"/>
            </a:endParaRPr>
          </a:p>
        </p:txBody>
      </p:sp>
      <p:sp>
        <p:nvSpPr>
          <p:cNvPr id="23" name="object 23"/>
          <p:cNvSpPr txBox="1"/>
          <p:nvPr/>
        </p:nvSpPr>
        <p:spPr>
          <a:xfrm>
            <a:off x="1070306" y="2130899"/>
            <a:ext cx="630555" cy="159385"/>
          </a:xfrm>
          <a:prstGeom prst="rect">
            <a:avLst/>
          </a:prstGeom>
        </p:spPr>
        <p:txBody>
          <a:bodyPr vert="horz" wrap="square" lIns="0" tIns="15875" rIns="0" bIns="0" rtlCol="0">
            <a:spAutoFit/>
          </a:bodyPr>
          <a:lstStyle/>
          <a:p>
            <a:pPr marL="12700">
              <a:lnSpc>
                <a:spcPct val="100000"/>
              </a:lnSpc>
              <a:spcBef>
                <a:spcPts val="125"/>
              </a:spcBef>
              <a:tabLst>
                <a:tab pos="347980" algn="l"/>
              </a:tabLst>
            </a:pPr>
            <a:r>
              <a:rPr sz="850" spc="15" dirty="0">
                <a:solidFill>
                  <a:srgbClr val="333333"/>
                </a:solidFill>
                <a:latin typeface="Lucida Console"/>
                <a:cs typeface="Lucida Console"/>
              </a:rPr>
              <a:t>17G	3.9G</a:t>
            </a:r>
            <a:endParaRPr sz="850">
              <a:latin typeface="Lucida Console"/>
              <a:cs typeface="Lucida Console"/>
            </a:endParaRPr>
          </a:p>
        </p:txBody>
      </p:sp>
      <p:sp>
        <p:nvSpPr>
          <p:cNvPr id="24" name="object 24"/>
          <p:cNvSpPr txBox="1"/>
          <p:nvPr/>
        </p:nvSpPr>
        <p:spPr>
          <a:xfrm>
            <a:off x="1876410" y="1578610"/>
            <a:ext cx="1637664" cy="711835"/>
          </a:xfrm>
          <a:prstGeom prst="rect">
            <a:avLst/>
          </a:prstGeom>
        </p:spPr>
        <p:txBody>
          <a:bodyPr vert="horz" wrap="square" lIns="0" tIns="53975" rIns="0" bIns="0" rtlCol="0">
            <a:spAutoFit/>
          </a:bodyPr>
          <a:lstStyle/>
          <a:p>
            <a:pPr marL="953135">
              <a:lnSpc>
                <a:spcPct val="100000"/>
              </a:lnSpc>
              <a:spcBef>
                <a:spcPts val="425"/>
              </a:spcBef>
              <a:tabLst>
                <a:tab pos="1557655" algn="l"/>
              </a:tabLst>
            </a:pPr>
            <a:r>
              <a:rPr sz="850" spc="15" dirty="0">
                <a:solidFill>
                  <a:srgbClr val="333333"/>
                </a:solidFill>
                <a:latin typeface="Lucida Console"/>
                <a:cs typeface="Lucida Console"/>
              </a:rPr>
              <a:t>969M	0</a:t>
            </a:r>
            <a:endParaRPr sz="850">
              <a:latin typeface="Lucida Console"/>
              <a:cs typeface="Lucida Console"/>
            </a:endParaRPr>
          </a:p>
          <a:p>
            <a:pPr marL="146685">
              <a:lnSpc>
                <a:spcPct val="100000"/>
              </a:lnSpc>
              <a:spcBef>
                <a:spcPts val="330"/>
              </a:spcBef>
            </a:pPr>
            <a:r>
              <a:rPr sz="850" spc="15" dirty="0">
                <a:solidFill>
                  <a:srgbClr val="333333"/>
                </a:solidFill>
                <a:latin typeface="Lucida Console"/>
                <a:cs typeface="Lucida Console"/>
              </a:rPr>
              <a:t>0%</a:t>
            </a:r>
            <a:r>
              <a:rPr sz="850" spc="-35" dirty="0">
                <a:solidFill>
                  <a:srgbClr val="333333"/>
                </a:solidFill>
                <a:latin typeface="Lucida Console"/>
                <a:cs typeface="Lucida Console"/>
              </a:rPr>
              <a:t> </a:t>
            </a:r>
            <a:r>
              <a:rPr sz="850" spc="15" dirty="0">
                <a:solidFill>
                  <a:srgbClr val="333333"/>
                </a:solidFill>
                <a:latin typeface="Lucida Console"/>
                <a:cs typeface="Lucida Console"/>
              </a:rPr>
              <a:t>/dev/shmtmpfs</a:t>
            </a:r>
            <a:endParaRPr sz="850">
              <a:latin typeface="Lucida Console"/>
              <a:cs typeface="Lucida Console"/>
            </a:endParaRPr>
          </a:p>
          <a:p>
            <a:pPr marL="415290">
              <a:lnSpc>
                <a:spcPct val="100000"/>
              </a:lnSpc>
              <a:spcBef>
                <a:spcPts val="330"/>
              </a:spcBef>
              <a:tabLst>
                <a:tab pos="1019810" algn="l"/>
                <a:tab pos="1221740" algn="l"/>
              </a:tabLst>
            </a:pPr>
            <a:r>
              <a:rPr sz="850" spc="15" dirty="0">
                <a:solidFill>
                  <a:srgbClr val="333333"/>
                </a:solidFill>
                <a:latin typeface="Lucida Console"/>
                <a:cs typeface="Lucida Console"/>
              </a:rPr>
              <a:t>984M	0	984M</a:t>
            </a:r>
            <a:endParaRPr sz="850">
              <a:latin typeface="Lucida Console"/>
              <a:cs typeface="Lucida Console"/>
            </a:endParaRPr>
          </a:p>
          <a:p>
            <a:pPr marL="12700">
              <a:lnSpc>
                <a:spcPct val="100000"/>
              </a:lnSpc>
              <a:spcBef>
                <a:spcPts val="330"/>
              </a:spcBef>
              <a:tabLst>
                <a:tab pos="347980" algn="l"/>
              </a:tabLst>
            </a:pPr>
            <a:r>
              <a:rPr sz="850" spc="15" dirty="0">
                <a:solidFill>
                  <a:srgbClr val="333333"/>
                </a:solidFill>
                <a:latin typeface="Lucida Console"/>
                <a:cs typeface="Lucida Console"/>
              </a:rPr>
              <a:t>14G	23%</a:t>
            </a:r>
            <a:r>
              <a:rPr sz="850" spc="-40" dirty="0">
                <a:solidFill>
                  <a:srgbClr val="333333"/>
                </a:solidFill>
                <a:latin typeface="Lucida Console"/>
                <a:cs typeface="Lucida Console"/>
              </a:rPr>
              <a:t> </a:t>
            </a:r>
            <a:r>
              <a:rPr sz="850" spc="15" dirty="0">
                <a:solidFill>
                  <a:srgbClr val="333333"/>
                </a:solidFill>
                <a:latin typeface="Lucida Console"/>
                <a:cs typeface="Lucida Console"/>
              </a:rPr>
              <a:t>//dev/sr0</a:t>
            </a:r>
            <a:endParaRPr sz="850">
              <a:latin typeface="Lucida Console"/>
              <a:cs typeface="Lucida Console"/>
            </a:endParaRPr>
          </a:p>
        </p:txBody>
      </p:sp>
      <p:sp>
        <p:nvSpPr>
          <p:cNvPr id="25" name="object 25"/>
          <p:cNvSpPr txBox="1"/>
          <p:nvPr/>
        </p:nvSpPr>
        <p:spPr>
          <a:xfrm>
            <a:off x="3555793" y="1921647"/>
            <a:ext cx="257810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0%</a:t>
            </a:r>
            <a:r>
              <a:rPr sz="850" spc="-15" dirty="0">
                <a:solidFill>
                  <a:srgbClr val="333333"/>
                </a:solidFill>
                <a:latin typeface="Lucida Console"/>
                <a:cs typeface="Lucida Console"/>
              </a:rPr>
              <a:t> </a:t>
            </a:r>
            <a:r>
              <a:rPr sz="850" spc="15" dirty="0">
                <a:solidFill>
                  <a:srgbClr val="333333"/>
                </a:solidFill>
                <a:latin typeface="Lucida Console"/>
                <a:cs typeface="Lucida Console"/>
              </a:rPr>
              <a:t>/sys/fs/cgroup/dev/mapper/rhel-root</a:t>
            </a:r>
            <a:endParaRPr sz="850">
              <a:latin typeface="Lucida Console"/>
              <a:cs typeface="Lucida Console"/>
            </a:endParaRPr>
          </a:p>
          <a:p>
            <a:pPr marL="617220">
              <a:lnSpc>
                <a:spcPct val="100000"/>
              </a:lnSpc>
              <a:spcBef>
                <a:spcPts val="330"/>
              </a:spcBef>
              <a:tabLst>
                <a:tab pos="1019810" algn="l"/>
                <a:tab pos="1624330" algn="l"/>
              </a:tabLst>
            </a:pPr>
            <a:r>
              <a:rPr sz="850" spc="15" dirty="0">
                <a:solidFill>
                  <a:srgbClr val="333333"/>
                </a:solidFill>
                <a:latin typeface="Lucida Console"/>
                <a:cs typeface="Lucida Console"/>
              </a:rPr>
              <a:t>6.7G	6.7G	0</a:t>
            </a:r>
            <a:r>
              <a:rPr sz="850" spc="-45" dirty="0">
                <a:solidFill>
                  <a:srgbClr val="333333"/>
                </a:solidFill>
                <a:latin typeface="Lucida Console"/>
                <a:cs typeface="Lucida Console"/>
              </a:rPr>
              <a:t> </a:t>
            </a:r>
            <a:r>
              <a:rPr sz="850" spc="15" dirty="0">
                <a:solidFill>
                  <a:srgbClr val="333333"/>
                </a:solidFill>
                <a:latin typeface="Lucida Console"/>
                <a:cs typeface="Lucida Console"/>
              </a:rPr>
              <a:t>100%</a:t>
            </a:r>
            <a:endParaRPr sz="850">
              <a:latin typeface="Lucida Console"/>
              <a:cs typeface="Lucida Console"/>
            </a:endParaRPr>
          </a:p>
        </p:txBody>
      </p:sp>
      <p:sp>
        <p:nvSpPr>
          <p:cNvPr id="26" name="object 26"/>
          <p:cNvSpPr txBox="1"/>
          <p:nvPr/>
        </p:nvSpPr>
        <p:spPr>
          <a:xfrm>
            <a:off x="1070306" y="2264684"/>
            <a:ext cx="5466715" cy="1569085"/>
          </a:xfrm>
          <a:prstGeom prst="rect">
            <a:avLst/>
          </a:prstGeom>
        </p:spPr>
        <p:txBody>
          <a:bodyPr vert="horz" wrap="square" lIns="0" tIns="53975" rIns="0" bIns="0" rtlCol="0">
            <a:spAutoFit/>
          </a:bodyPr>
          <a:lstStyle/>
          <a:p>
            <a:pPr marL="12700">
              <a:lnSpc>
                <a:spcPct val="100000"/>
              </a:lnSpc>
              <a:spcBef>
                <a:spcPts val="425"/>
              </a:spcBef>
              <a:tabLst>
                <a:tab pos="2363470" algn="l"/>
                <a:tab pos="2834005" algn="l"/>
                <a:tab pos="3236595" algn="l"/>
                <a:tab pos="3639820" algn="l"/>
              </a:tabLst>
            </a:pPr>
            <a:r>
              <a:rPr sz="850" spc="15" dirty="0">
                <a:solidFill>
                  <a:srgbClr val="333333"/>
                </a:solidFill>
                <a:latin typeface="Lucida Console"/>
                <a:cs typeface="Lucida Console"/>
              </a:rPr>
              <a:t>/media/cdrom/dev/sda1	1014M	152M	863M	15%</a:t>
            </a:r>
            <a:r>
              <a:rPr sz="850" spc="-35" dirty="0">
                <a:solidFill>
                  <a:srgbClr val="333333"/>
                </a:solidFill>
                <a:latin typeface="Lucida Console"/>
                <a:cs typeface="Lucida Console"/>
              </a:rPr>
              <a:t> </a:t>
            </a:r>
            <a:r>
              <a:rPr sz="850" spc="15" dirty="0">
                <a:solidFill>
                  <a:srgbClr val="333333"/>
                </a:solidFill>
                <a:latin typeface="Lucida Console"/>
                <a:cs typeface="Lucida Console"/>
              </a:rPr>
              <a:t>/boottmpfs</a:t>
            </a:r>
            <a:endParaRPr sz="850">
              <a:latin typeface="Lucida Console"/>
              <a:cs typeface="Lucida Console"/>
            </a:endParaRPr>
          </a:p>
          <a:p>
            <a:pPr marL="146685" marR="71755" indent="268605">
              <a:lnSpc>
                <a:spcPct val="132400"/>
              </a:lnSpc>
              <a:tabLst>
                <a:tab pos="885825" algn="l"/>
                <a:tab pos="1221740" algn="l"/>
                <a:tab pos="1691639" algn="l"/>
                <a:tab pos="2699385" algn="l"/>
                <a:tab pos="3102610" algn="l"/>
                <a:tab pos="3505200" algn="l"/>
                <a:tab pos="3975735" algn="l"/>
                <a:tab pos="4311650" algn="l"/>
                <a:tab pos="4714875" algn="l"/>
                <a:tab pos="5117465" algn="l"/>
              </a:tabLst>
            </a:pPr>
            <a:r>
              <a:rPr sz="850" spc="15" dirty="0">
                <a:solidFill>
                  <a:srgbClr val="333333"/>
                </a:solidFill>
                <a:latin typeface="Lucida Console"/>
                <a:cs typeface="Lucida Console"/>
              </a:rPr>
              <a:t>197M	16K	197M	1% /run/user/42tmpfs</a:t>
            </a:r>
            <a:r>
              <a:rPr sz="850" dirty="0">
                <a:solidFill>
                  <a:srgbClr val="333333"/>
                </a:solidFill>
                <a:latin typeface="Lucida Console"/>
                <a:cs typeface="Lucida Console"/>
              </a:rPr>
              <a:t>				</a:t>
            </a:r>
            <a:r>
              <a:rPr sz="850" spc="15" dirty="0">
                <a:solidFill>
                  <a:srgbClr val="333333"/>
                </a:solidFill>
                <a:latin typeface="Lucida Console"/>
                <a:cs typeface="Lucida Console"/>
              </a:rPr>
              <a:t>197M</a:t>
            </a:r>
            <a:r>
              <a:rPr sz="850" dirty="0">
                <a:solidFill>
                  <a:srgbClr val="333333"/>
                </a:solidFill>
                <a:latin typeface="Lucida Console"/>
                <a:cs typeface="Lucida Console"/>
              </a:rPr>
              <a:t>	</a:t>
            </a:r>
            <a:r>
              <a:rPr sz="850" spc="15" dirty="0">
                <a:solidFill>
                  <a:srgbClr val="333333"/>
                </a:solidFill>
                <a:latin typeface="Lucida Console"/>
                <a:cs typeface="Lucida Console"/>
              </a:rPr>
              <a:t>3.4M</a:t>
            </a:r>
            <a:r>
              <a:rPr sz="850" dirty="0">
                <a:solidFill>
                  <a:srgbClr val="333333"/>
                </a:solidFill>
                <a:latin typeface="Lucida Console"/>
                <a:cs typeface="Lucida Console"/>
              </a:rPr>
              <a:t>	</a:t>
            </a:r>
            <a:r>
              <a:rPr sz="850" spc="15" dirty="0">
                <a:solidFill>
                  <a:srgbClr val="333333"/>
                </a:solidFill>
                <a:latin typeface="Lucida Console"/>
                <a:cs typeface="Lucida Console"/>
              </a:rPr>
              <a:t>194M  2%</a:t>
            </a:r>
            <a:r>
              <a:rPr sz="850" spc="75" dirty="0">
                <a:solidFill>
                  <a:srgbClr val="333333"/>
                </a:solidFill>
                <a:latin typeface="Lucida Console"/>
                <a:cs typeface="Lucida Console"/>
              </a:rPr>
              <a:t> </a:t>
            </a:r>
            <a:r>
              <a:rPr sz="850" spc="15" dirty="0">
                <a:solidFill>
                  <a:srgbClr val="333333"/>
                </a:solidFill>
                <a:latin typeface="Lucida Console"/>
                <a:cs typeface="Lucida Console"/>
              </a:rPr>
              <a:t>/run/user/0/dev/mapper/storage-vo	140M	1.6M	128M	2%</a:t>
            </a:r>
            <a:endParaRPr sz="850">
              <a:latin typeface="Lucida Console"/>
              <a:cs typeface="Lucida Console"/>
            </a:endParaRPr>
          </a:p>
          <a:p>
            <a:pPr marL="12700" marR="5080">
              <a:lnSpc>
                <a:spcPct val="132400"/>
              </a:lnSpc>
            </a:pPr>
            <a:r>
              <a:rPr sz="850" spc="15" dirty="0">
                <a:solidFill>
                  <a:srgbClr val="333333"/>
                </a:solidFill>
                <a:latin typeface="Lucida Console"/>
                <a:cs typeface="Lucida Console"/>
              </a:rPr>
              <a:t>/linuxprobe[root@linuxprobe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echo</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"/dev/storage/vo</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ext4</a:t>
            </a:r>
            <a:r>
              <a:rPr sz="850" spc="20" dirty="0">
                <a:solidFill>
                  <a:srgbClr val="333333"/>
                </a:solidFill>
                <a:latin typeface="Lucida Console"/>
                <a:cs typeface="Lucida Console"/>
              </a:rPr>
              <a:t> </a:t>
            </a:r>
            <a:r>
              <a:rPr sz="850" spc="15" dirty="0">
                <a:solidFill>
                  <a:srgbClr val="333333"/>
                </a:solidFill>
                <a:latin typeface="Lucida Console"/>
                <a:cs typeface="Lucida Console"/>
              </a:rPr>
              <a:t>defaults</a:t>
            </a:r>
            <a:r>
              <a:rPr sz="850" spc="20" dirty="0">
                <a:solidFill>
                  <a:srgbClr val="333333"/>
                </a:solidFill>
                <a:latin typeface="Lucida Console"/>
                <a:cs typeface="Lucida Console"/>
              </a:rPr>
              <a:t> </a:t>
            </a:r>
            <a:r>
              <a:rPr sz="850" spc="15" dirty="0">
                <a:solidFill>
                  <a:srgbClr val="333333"/>
                </a:solidFill>
                <a:latin typeface="Lucida Console"/>
                <a:cs typeface="Lucida Console"/>
              </a:rPr>
              <a:t>0 </a:t>
            </a:r>
            <a:r>
              <a:rPr sz="850" spc="-500" dirty="0">
                <a:solidFill>
                  <a:srgbClr val="333333"/>
                </a:solidFill>
                <a:latin typeface="Lucida Console"/>
                <a:cs typeface="Lucida Console"/>
              </a:rPr>
              <a:t> </a:t>
            </a:r>
            <a:r>
              <a:rPr sz="850" spc="15" dirty="0">
                <a:solidFill>
                  <a:srgbClr val="333333"/>
                </a:solidFill>
                <a:latin typeface="Lucida Console"/>
                <a:cs typeface="Lucida Console"/>
              </a:rPr>
              <a:t>0" &gt;&gt; /etc/fstab[root@linuxprobe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cat /etc/fstab## /etc/fstab#</a:t>
            </a:r>
            <a:r>
              <a:rPr sz="850" spc="20" dirty="0">
                <a:solidFill>
                  <a:srgbClr val="333333"/>
                </a:solidFill>
                <a:latin typeface="Lucida Console"/>
                <a:cs typeface="Lucida Console"/>
              </a:rPr>
              <a:t> </a:t>
            </a:r>
            <a:r>
              <a:rPr sz="850" spc="15" dirty="0">
                <a:solidFill>
                  <a:srgbClr val="333333"/>
                </a:solidFill>
                <a:latin typeface="Lucida Console"/>
                <a:cs typeface="Lucida Console"/>
              </a:rPr>
              <a:t>Created by </a:t>
            </a:r>
            <a:r>
              <a:rPr sz="850" spc="20" dirty="0">
                <a:solidFill>
                  <a:srgbClr val="333333"/>
                </a:solidFill>
                <a:latin typeface="Lucida Console"/>
                <a:cs typeface="Lucida Console"/>
              </a:rPr>
              <a:t> </a:t>
            </a:r>
            <a:r>
              <a:rPr sz="850" spc="15" dirty="0">
                <a:solidFill>
                  <a:srgbClr val="333333"/>
                </a:solidFill>
                <a:latin typeface="Lucida Console"/>
                <a:cs typeface="Lucida Console"/>
              </a:rPr>
              <a:t>anaconda on Tue</a:t>
            </a:r>
            <a:r>
              <a:rPr sz="850" spc="20" dirty="0">
                <a:solidFill>
                  <a:srgbClr val="333333"/>
                </a:solidFill>
                <a:latin typeface="Lucida Console"/>
                <a:cs typeface="Lucida Console"/>
              </a:rPr>
              <a:t> </a:t>
            </a:r>
            <a:r>
              <a:rPr sz="850" spc="15" dirty="0">
                <a:solidFill>
                  <a:srgbClr val="333333"/>
                </a:solidFill>
                <a:latin typeface="Lucida Console"/>
                <a:cs typeface="Lucida Console"/>
              </a:rPr>
              <a:t>Jul 21 05:03:40</a:t>
            </a:r>
            <a:r>
              <a:rPr sz="850" spc="20" dirty="0">
                <a:solidFill>
                  <a:srgbClr val="333333"/>
                </a:solidFill>
                <a:latin typeface="Lucida Console"/>
                <a:cs typeface="Lucida Console"/>
              </a:rPr>
              <a:t> </a:t>
            </a:r>
            <a:r>
              <a:rPr sz="850" spc="15" dirty="0">
                <a:solidFill>
                  <a:srgbClr val="333333"/>
                </a:solidFill>
                <a:latin typeface="Lucida Console"/>
                <a:cs typeface="Lucida Console"/>
              </a:rPr>
              <a:t>2020## Accessible</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filesystems, by reference,</a:t>
            </a:r>
            <a:r>
              <a:rPr sz="850" spc="20" dirty="0">
                <a:solidFill>
                  <a:srgbClr val="333333"/>
                </a:solidFill>
                <a:latin typeface="Lucida Console"/>
                <a:cs typeface="Lucida Console"/>
              </a:rPr>
              <a:t> </a:t>
            </a:r>
            <a:r>
              <a:rPr sz="850" spc="15" dirty="0">
                <a:solidFill>
                  <a:srgbClr val="333333"/>
                </a:solidFill>
                <a:latin typeface="Lucida Console"/>
                <a:cs typeface="Lucida Console"/>
              </a:rPr>
              <a:t>are </a:t>
            </a:r>
            <a:r>
              <a:rPr sz="850" spc="20" dirty="0">
                <a:solidFill>
                  <a:srgbClr val="333333"/>
                </a:solidFill>
                <a:latin typeface="Lucida Console"/>
                <a:cs typeface="Lucida Console"/>
              </a:rPr>
              <a:t> </a:t>
            </a:r>
            <a:r>
              <a:rPr sz="850" spc="15" dirty="0">
                <a:solidFill>
                  <a:srgbClr val="333333"/>
                </a:solidFill>
                <a:latin typeface="Lucida Console"/>
                <a:cs typeface="Lucida Console"/>
              </a:rPr>
              <a:t>maintained</a:t>
            </a:r>
            <a:r>
              <a:rPr sz="850" spc="30" dirty="0">
                <a:solidFill>
                  <a:srgbClr val="333333"/>
                </a:solidFill>
                <a:latin typeface="Lucida Console"/>
                <a:cs typeface="Lucida Console"/>
              </a:rPr>
              <a:t> </a:t>
            </a:r>
            <a:r>
              <a:rPr sz="850" spc="15" dirty="0">
                <a:solidFill>
                  <a:srgbClr val="333333"/>
                </a:solidFill>
                <a:latin typeface="Lucida Console"/>
                <a:cs typeface="Lucida Console"/>
              </a:rPr>
              <a:t>under</a:t>
            </a:r>
            <a:r>
              <a:rPr sz="850" spc="35" dirty="0">
                <a:solidFill>
                  <a:srgbClr val="333333"/>
                </a:solidFill>
                <a:latin typeface="Lucida Console"/>
                <a:cs typeface="Lucida Console"/>
              </a:rPr>
              <a:t> </a:t>
            </a:r>
            <a:r>
              <a:rPr sz="850" spc="15" dirty="0">
                <a:solidFill>
                  <a:srgbClr val="333333"/>
                </a:solidFill>
                <a:latin typeface="Lucida Console"/>
                <a:cs typeface="Lucida Console"/>
              </a:rPr>
              <a:t>'/dev/disk/'.#</a:t>
            </a:r>
            <a:r>
              <a:rPr sz="850" spc="30" dirty="0">
                <a:solidFill>
                  <a:srgbClr val="333333"/>
                </a:solidFill>
                <a:latin typeface="Lucida Console"/>
                <a:cs typeface="Lucida Console"/>
              </a:rPr>
              <a:t> </a:t>
            </a:r>
            <a:r>
              <a:rPr sz="850" spc="15" dirty="0">
                <a:solidFill>
                  <a:srgbClr val="333333"/>
                </a:solidFill>
                <a:latin typeface="Lucida Console"/>
                <a:cs typeface="Lucida Console"/>
              </a:rPr>
              <a:t>See</a:t>
            </a:r>
            <a:r>
              <a:rPr sz="850" spc="35" dirty="0">
                <a:solidFill>
                  <a:srgbClr val="333333"/>
                </a:solidFill>
                <a:latin typeface="Lucida Console"/>
                <a:cs typeface="Lucida Console"/>
              </a:rPr>
              <a:t> </a:t>
            </a:r>
            <a:r>
              <a:rPr sz="850" spc="15" dirty="0">
                <a:solidFill>
                  <a:srgbClr val="333333"/>
                </a:solidFill>
                <a:latin typeface="Lucida Console"/>
                <a:cs typeface="Lucida Console"/>
              </a:rPr>
              <a:t>man</a:t>
            </a:r>
            <a:r>
              <a:rPr sz="850" spc="35" dirty="0">
                <a:solidFill>
                  <a:srgbClr val="333333"/>
                </a:solidFill>
                <a:latin typeface="Lucida Console"/>
                <a:cs typeface="Lucida Console"/>
              </a:rPr>
              <a:t> </a:t>
            </a:r>
            <a:r>
              <a:rPr sz="850" spc="15" dirty="0">
                <a:solidFill>
                  <a:srgbClr val="333333"/>
                </a:solidFill>
                <a:latin typeface="Lucida Console"/>
                <a:cs typeface="Lucida Console"/>
              </a:rPr>
              <a:t>pages</a:t>
            </a:r>
            <a:r>
              <a:rPr sz="850" spc="30" dirty="0">
                <a:solidFill>
                  <a:srgbClr val="333333"/>
                </a:solidFill>
                <a:latin typeface="Lucida Console"/>
                <a:cs typeface="Lucida Console"/>
              </a:rPr>
              <a:t> </a:t>
            </a:r>
            <a:r>
              <a:rPr sz="850" spc="15" dirty="0">
                <a:solidFill>
                  <a:srgbClr val="333333"/>
                </a:solidFill>
                <a:latin typeface="Lucida Console"/>
                <a:cs typeface="Lucida Console"/>
              </a:rPr>
              <a:t>fstab(5),</a:t>
            </a:r>
            <a:r>
              <a:rPr sz="850" spc="35" dirty="0">
                <a:solidFill>
                  <a:srgbClr val="333333"/>
                </a:solidFill>
                <a:latin typeface="Lucida Console"/>
                <a:cs typeface="Lucida Console"/>
              </a:rPr>
              <a:t> </a:t>
            </a:r>
            <a:r>
              <a:rPr sz="850" spc="15" dirty="0">
                <a:solidFill>
                  <a:srgbClr val="333333"/>
                </a:solidFill>
                <a:latin typeface="Lucida Console"/>
                <a:cs typeface="Lucida Console"/>
              </a:rPr>
              <a:t>findfs(8),</a:t>
            </a:r>
            <a:r>
              <a:rPr sz="850" spc="30" dirty="0">
                <a:solidFill>
                  <a:srgbClr val="333333"/>
                </a:solidFill>
                <a:latin typeface="Lucida Console"/>
                <a:cs typeface="Lucida Console"/>
              </a:rPr>
              <a:t> </a:t>
            </a:r>
            <a:r>
              <a:rPr sz="850" spc="15" dirty="0">
                <a:solidFill>
                  <a:srgbClr val="333333"/>
                </a:solidFill>
                <a:latin typeface="Lucida Console"/>
                <a:cs typeface="Lucida Console"/>
              </a:rPr>
              <a:t>mount(8) </a:t>
            </a:r>
            <a:r>
              <a:rPr sz="850" spc="20" dirty="0">
                <a:solidFill>
                  <a:srgbClr val="333333"/>
                </a:solidFill>
                <a:latin typeface="Lucida Console"/>
                <a:cs typeface="Lucida Console"/>
              </a:rPr>
              <a:t> </a:t>
            </a:r>
            <a:r>
              <a:rPr sz="850" spc="15" dirty="0">
                <a:solidFill>
                  <a:srgbClr val="333333"/>
                </a:solidFill>
                <a:latin typeface="Lucida Console"/>
                <a:cs typeface="Lucida Console"/>
              </a:rPr>
              <a:t>and/or blkid(8) for</a:t>
            </a:r>
            <a:r>
              <a:rPr sz="850" spc="20" dirty="0">
                <a:solidFill>
                  <a:srgbClr val="333333"/>
                </a:solidFill>
                <a:latin typeface="Lucida Console"/>
                <a:cs typeface="Lucida Console"/>
              </a:rPr>
              <a:t> </a:t>
            </a:r>
            <a:r>
              <a:rPr sz="850" spc="15" dirty="0">
                <a:solidFill>
                  <a:srgbClr val="333333"/>
                </a:solidFill>
                <a:latin typeface="Lucida Console"/>
                <a:cs typeface="Lucida Console"/>
              </a:rPr>
              <a:t>more info.## After</a:t>
            </a:r>
            <a:r>
              <a:rPr sz="850" spc="20" dirty="0">
                <a:solidFill>
                  <a:srgbClr val="333333"/>
                </a:solidFill>
                <a:latin typeface="Lucida Console"/>
                <a:cs typeface="Lucida Console"/>
              </a:rPr>
              <a:t> </a:t>
            </a:r>
            <a:r>
              <a:rPr sz="850" spc="15" dirty="0">
                <a:solidFill>
                  <a:srgbClr val="333333"/>
                </a:solidFill>
                <a:latin typeface="Lucida Console"/>
                <a:cs typeface="Lucida Console"/>
              </a:rPr>
              <a:t>editing this</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 run 'systemctl</a:t>
            </a:r>
            <a:r>
              <a:rPr sz="850" spc="20" dirty="0">
                <a:solidFill>
                  <a:srgbClr val="333333"/>
                </a:solidFill>
                <a:latin typeface="Lucida Console"/>
                <a:cs typeface="Lucida Console"/>
              </a:rPr>
              <a:t> </a:t>
            </a:r>
            <a:r>
              <a:rPr sz="850" spc="15" dirty="0">
                <a:solidFill>
                  <a:srgbClr val="333333"/>
                </a:solidFill>
                <a:latin typeface="Lucida Console"/>
                <a:cs typeface="Lucida Console"/>
              </a:rPr>
              <a:t>daemon-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reload'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update systemd#</a:t>
            </a:r>
            <a:r>
              <a:rPr sz="850" spc="20" dirty="0">
                <a:solidFill>
                  <a:srgbClr val="333333"/>
                </a:solidFill>
                <a:latin typeface="Lucida Console"/>
                <a:cs typeface="Lucida Console"/>
              </a:rPr>
              <a:t> </a:t>
            </a:r>
            <a:r>
              <a:rPr sz="850" spc="15" dirty="0">
                <a:solidFill>
                  <a:srgbClr val="333333"/>
                </a:solidFill>
                <a:latin typeface="Lucida Console"/>
                <a:cs typeface="Lucida Console"/>
              </a:rPr>
              <a:t>units</a:t>
            </a:r>
            <a:r>
              <a:rPr sz="850" spc="20" dirty="0">
                <a:solidFill>
                  <a:srgbClr val="333333"/>
                </a:solidFill>
                <a:latin typeface="Lucida Console"/>
                <a:cs typeface="Lucida Console"/>
              </a:rPr>
              <a:t> </a:t>
            </a:r>
            <a:r>
              <a:rPr sz="850" spc="15" dirty="0">
                <a:solidFill>
                  <a:srgbClr val="333333"/>
                </a:solidFill>
                <a:latin typeface="Lucida Console"/>
                <a:cs typeface="Lucida Console"/>
              </a:rPr>
              <a:t>generated from</a:t>
            </a:r>
            <a:r>
              <a:rPr sz="850" spc="20" dirty="0">
                <a:solidFill>
                  <a:srgbClr val="333333"/>
                </a:solidFill>
                <a:latin typeface="Lucida Console"/>
                <a:cs typeface="Lucida Console"/>
              </a:rPr>
              <a:t> </a:t>
            </a:r>
            <a:r>
              <a:rPr sz="850" spc="15" dirty="0">
                <a:solidFill>
                  <a:srgbClr val="333333"/>
                </a:solidFill>
                <a:latin typeface="Lucida Console"/>
                <a:cs typeface="Lucida Console"/>
              </a:rPr>
              <a:t>this</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file.#/dev/mapper/rhel-root</a:t>
            </a:r>
            <a:endParaRPr sz="850">
              <a:latin typeface="Lucida Console"/>
              <a:cs typeface="Lucida Console"/>
            </a:endParaRPr>
          </a:p>
        </p:txBody>
      </p:sp>
      <p:sp>
        <p:nvSpPr>
          <p:cNvPr id="27" name="object 27"/>
          <p:cNvSpPr txBox="1"/>
          <p:nvPr/>
        </p:nvSpPr>
        <p:spPr>
          <a:xfrm>
            <a:off x="1070306" y="3808350"/>
            <a:ext cx="2847340" cy="368935"/>
          </a:xfrm>
          <a:prstGeom prst="rect">
            <a:avLst/>
          </a:prstGeom>
        </p:spPr>
        <p:txBody>
          <a:bodyPr vert="horz" wrap="square" lIns="0" tIns="53975" rIns="0" bIns="0" rtlCol="0">
            <a:spAutoFit/>
          </a:bodyPr>
          <a:lstStyle/>
          <a:p>
            <a:pPr marL="201295" algn="ctr">
              <a:lnSpc>
                <a:spcPct val="100000"/>
              </a:lnSpc>
              <a:spcBef>
                <a:spcPts val="425"/>
              </a:spcBef>
            </a:pPr>
            <a:r>
              <a:rPr sz="850" spc="15" dirty="0">
                <a:solidFill>
                  <a:srgbClr val="333333"/>
                </a:solidFill>
                <a:latin typeface="Lucida Console"/>
                <a:cs typeface="Lucida Console"/>
              </a:rPr>
              <a:t>/</a:t>
            </a:r>
            <a:endParaRPr sz="850">
              <a:latin typeface="Lucida Console"/>
              <a:cs typeface="Lucida Console"/>
            </a:endParaRPr>
          </a:p>
          <a:p>
            <a:pPr algn="ctr">
              <a:lnSpc>
                <a:spcPct val="100000"/>
              </a:lnSpc>
              <a:spcBef>
                <a:spcPts val="330"/>
              </a:spcBef>
            </a:pPr>
            <a:r>
              <a:rPr sz="850" spc="15" dirty="0">
                <a:solidFill>
                  <a:srgbClr val="333333"/>
                </a:solidFill>
                <a:latin typeface="Lucida Console"/>
                <a:cs typeface="Lucida Console"/>
              </a:rPr>
              <a:t>0UUID=2db66eb4-d9c1-4522-8fab-ac074cd3ea0b</a:t>
            </a:r>
            <a:endParaRPr sz="850">
              <a:latin typeface="Lucida Console"/>
              <a:cs typeface="Lucida Console"/>
            </a:endParaRPr>
          </a:p>
        </p:txBody>
      </p:sp>
      <p:sp>
        <p:nvSpPr>
          <p:cNvPr id="28" name="object 28"/>
          <p:cNvSpPr txBox="1"/>
          <p:nvPr/>
        </p:nvSpPr>
        <p:spPr>
          <a:xfrm>
            <a:off x="4093195" y="3808350"/>
            <a:ext cx="1235075" cy="368935"/>
          </a:xfrm>
          <a:prstGeom prst="rect">
            <a:avLst/>
          </a:prstGeom>
        </p:spPr>
        <p:txBody>
          <a:bodyPr vert="horz" wrap="square" lIns="0" tIns="53975" rIns="0" bIns="0" rtlCol="0">
            <a:spAutoFit/>
          </a:bodyPr>
          <a:lstStyle/>
          <a:p>
            <a:pPr marL="79375">
              <a:lnSpc>
                <a:spcPct val="100000"/>
              </a:lnSpc>
              <a:spcBef>
                <a:spcPts val="425"/>
              </a:spcBef>
              <a:tabLst>
                <a:tab pos="683895" algn="l"/>
              </a:tabLst>
            </a:pPr>
            <a:r>
              <a:rPr sz="850" spc="15" dirty="0">
                <a:solidFill>
                  <a:srgbClr val="333333"/>
                </a:solidFill>
                <a:latin typeface="Lucida Console"/>
                <a:cs typeface="Lucida Console"/>
              </a:rPr>
              <a:t>xfs	defaults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/boot</a:t>
            </a:r>
            <a:endParaRPr sz="850">
              <a:latin typeface="Lucida Console"/>
              <a:cs typeface="Lucida Console"/>
            </a:endParaRPr>
          </a:p>
        </p:txBody>
      </p:sp>
      <p:sp>
        <p:nvSpPr>
          <p:cNvPr id="29" name="object 29"/>
          <p:cNvSpPr txBox="1"/>
          <p:nvPr/>
        </p:nvSpPr>
        <p:spPr>
          <a:xfrm>
            <a:off x="5705403" y="3808350"/>
            <a:ext cx="227329" cy="368935"/>
          </a:xfrm>
          <a:prstGeom prst="rect">
            <a:avLst/>
          </a:prstGeom>
        </p:spPr>
        <p:txBody>
          <a:bodyPr vert="horz" wrap="square" lIns="0" tIns="53975" rIns="0" bIns="0" rtlCol="0">
            <a:spAutoFit/>
          </a:bodyPr>
          <a:lstStyle/>
          <a:p>
            <a:pPr marR="5080" algn="r">
              <a:lnSpc>
                <a:spcPct val="100000"/>
              </a:lnSpc>
              <a:spcBef>
                <a:spcPts val="425"/>
              </a:spcBef>
            </a:pPr>
            <a:r>
              <a:rPr sz="850" spc="15" dirty="0">
                <a:solidFill>
                  <a:srgbClr val="333333"/>
                </a:solidFill>
                <a:latin typeface="Lucida Console"/>
                <a:cs typeface="Lucida Console"/>
              </a:rPr>
              <a:t>0</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xfs</a:t>
            </a:r>
            <a:endParaRPr sz="850">
              <a:latin typeface="Lucida Console"/>
              <a:cs typeface="Lucida Console"/>
            </a:endParaRPr>
          </a:p>
        </p:txBody>
      </p:sp>
      <p:sp>
        <p:nvSpPr>
          <p:cNvPr id="30" name="object 30"/>
          <p:cNvSpPr txBox="1"/>
          <p:nvPr/>
        </p:nvSpPr>
        <p:spPr>
          <a:xfrm>
            <a:off x="2145111" y="4189122"/>
            <a:ext cx="1637664"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r>
              <a:rPr sz="850" spc="-35" dirty="0">
                <a:solidFill>
                  <a:srgbClr val="333333"/>
                </a:solidFill>
                <a:latin typeface="Lucida Console"/>
                <a:cs typeface="Lucida Console"/>
              </a:rPr>
              <a:t> </a:t>
            </a:r>
            <a:r>
              <a:rPr sz="850" spc="15" dirty="0">
                <a:solidFill>
                  <a:srgbClr val="333333"/>
                </a:solidFill>
                <a:latin typeface="Lucida Console"/>
                <a:cs typeface="Lucida Console"/>
              </a:rPr>
              <a:t>0/dev/mapper/rhel-swap</a:t>
            </a:r>
            <a:endParaRPr sz="850">
              <a:latin typeface="Lucida Console"/>
              <a:cs typeface="Lucida Console"/>
            </a:endParaRPr>
          </a:p>
        </p:txBody>
      </p:sp>
      <p:sp>
        <p:nvSpPr>
          <p:cNvPr id="31" name="object 31"/>
          <p:cNvSpPr txBox="1"/>
          <p:nvPr/>
        </p:nvSpPr>
        <p:spPr>
          <a:xfrm>
            <a:off x="5302351" y="4189122"/>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swap</a:t>
            </a:r>
            <a:endParaRPr sz="850">
              <a:latin typeface="Lucida Console"/>
              <a:cs typeface="Lucida Console"/>
            </a:endParaRPr>
          </a:p>
        </p:txBody>
      </p:sp>
      <p:sp>
        <p:nvSpPr>
          <p:cNvPr id="32" name="object 32"/>
          <p:cNvSpPr txBox="1"/>
          <p:nvPr/>
        </p:nvSpPr>
        <p:spPr>
          <a:xfrm>
            <a:off x="2010760" y="4360641"/>
            <a:ext cx="56324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defaults</a:t>
            </a:r>
            <a:endParaRPr sz="850">
              <a:latin typeface="Lucida Console"/>
              <a:cs typeface="Lucida Console"/>
            </a:endParaRPr>
          </a:p>
        </p:txBody>
      </p:sp>
      <p:sp>
        <p:nvSpPr>
          <p:cNvPr id="33" name="object 33"/>
          <p:cNvSpPr txBox="1"/>
          <p:nvPr/>
        </p:nvSpPr>
        <p:spPr>
          <a:xfrm>
            <a:off x="1070306" y="4151388"/>
            <a:ext cx="831850" cy="54038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defaults</a:t>
            </a:r>
            <a:endParaRPr sz="850">
              <a:latin typeface="Lucida Console"/>
              <a:cs typeface="Lucida Console"/>
            </a:endParaRPr>
          </a:p>
          <a:p>
            <a:pPr marL="347980">
              <a:lnSpc>
                <a:spcPct val="100000"/>
              </a:lnSpc>
              <a:spcBef>
                <a:spcPts val="330"/>
              </a:spcBef>
            </a:pPr>
            <a:r>
              <a:rPr sz="850" spc="15" dirty="0">
                <a:solidFill>
                  <a:srgbClr val="333333"/>
                </a:solidFill>
                <a:latin typeface="Lucida Console"/>
                <a:cs typeface="Lucida Console"/>
              </a:rPr>
              <a:t>swap</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/media/cdrom</a:t>
            </a:r>
            <a:endParaRPr sz="850">
              <a:latin typeface="Lucida Console"/>
              <a:cs typeface="Lucida Console"/>
            </a:endParaRPr>
          </a:p>
        </p:txBody>
      </p:sp>
      <p:sp>
        <p:nvSpPr>
          <p:cNvPr id="34" name="object 34"/>
          <p:cNvSpPr txBox="1"/>
          <p:nvPr/>
        </p:nvSpPr>
        <p:spPr>
          <a:xfrm>
            <a:off x="2682514" y="4322907"/>
            <a:ext cx="1301750" cy="368935"/>
          </a:xfrm>
          <a:prstGeom prst="rect">
            <a:avLst/>
          </a:prstGeom>
        </p:spPr>
        <p:txBody>
          <a:bodyPr vert="horz" wrap="square" lIns="0" tIns="12065" rIns="0" bIns="0" rtlCol="0">
            <a:spAutoFit/>
          </a:bodyPr>
          <a:lstStyle/>
          <a:p>
            <a:pPr marL="12700" marR="5080" indent="402590">
              <a:lnSpc>
                <a:spcPct val="132400"/>
              </a:lnSpc>
              <a:spcBef>
                <a:spcPts val="95"/>
              </a:spcBef>
              <a:tabLst>
                <a:tab pos="617220" algn="l"/>
              </a:tabLst>
            </a:pPr>
            <a:r>
              <a:rPr sz="850" spc="15" dirty="0">
                <a:solidFill>
                  <a:srgbClr val="333333"/>
                </a:solidFill>
                <a:latin typeface="Lucida Console"/>
                <a:cs typeface="Lucida Console"/>
              </a:rPr>
              <a:t>0</a:t>
            </a:r>
            <a:r>
              <a:rPr sz="850" spc="-65" dirty="0">
                <a:solidFill>
                  <a:srgbClr val="333333"/>
                </a:solidFill>
                <a:latin typeface="Lucida Console"/>
                <a:cs typeface="Lucida Console"/>
              </a:rPr>
              <a:t> </a:t>
            </a:r>
            <a:r>
              <a:rPr sz="850" spc="15" dirty="0">
                <a:solidFill>
                  <a:srgbClr val="333333"/>
                </a:solidFill>
                <a:latin typeface="Lucida Console"/>
                <a:cs typeface="Lucida Console"/>
              </a:rPr>
              <a:t>0/dev/cdrom </a:t>
            </a:r>
            <a:r>
              <a:rPr sz="850" spc="-500" dirty="0">
                <a:solidFill>
                  <a:srgbClr val="333333"/>
                </a:solidFill>
                <a:latin typeface="Lucida Console"/>
                <a:cs typeface="Lucida Console"/>
              </a:rPr>
              <a:t> </a:t>
            </a:r>
            <a:r>
              <a:rPr sz="850" spc="15" dirty="0">
                <a:solidFill>
                  <a:srgbClr val="333333"/>
                </a:solidFill>
                <a:latin typeface="Lucida Console"/>
                <a:cs typeface="Lucida Console"/>
              </a:rPr>
              <a:t>iso9660	defaults</a:t>
            </a:r>
            <a:endParaRPr sz="850">
              <a:latin typeface="Lucida Console"/>
              <a:cs typeface="Lucida Console"/>
            </a:endParaRPr>
          </a:p>
        </p:txBody>
      </p:sp>
      <p:sp>
        <p:nvSpPr>
          <p:cNvPr id="35" name="object 35"/>
          <p:cNvSpPr txBox="1"/>
          <p:nvPr/>
        </p:nvSpPr>
        <p:spPr>
          <a:xfrm>
            <a:off x="2145111" y="4703678"/>
            <a:ext cx="1906905" cy="159385"/>
          </a:xfrm>
          <a:prstGeom prst="rect">
            <a:avLst/>
          </a:prstGeom>
        </p:spPr>
        <p:txBody>
          <a:bodyPr vert="horz" wrap="square" lIns="0" tIns="15875" rIns="0" bIns="0" rtlCol="0">
            <a:spAutoFit/>
          </a:bodyPr>
          <a:lstStyle/>
          <a:p>
            <a:pPr marL="12700">
              <a:lnSpc>
                <a:spcPct val="100000"/>
              </a:lnSpc>
              <a:spcBef>
                <a:spcPts val="125"/>
              </a:spcBef>
              <a:tabLst>
                <a:tab pos="1624330" algn="l"/>
              </a:tabLst>
            </a:pPr>
            <a:r>
              <a:rPr sz="850" spc="15" dirty="0">
                <a:solidFill>
                  <a:srgbClr val="333333"/>
                </a:solidFill>
                <a:latin typeface="Lucida Console"/>
                <a:cs typeface="Lucida Console"/>
              </a:rPr>
              <a:t>/linuxprobe	ext4</a:t>
            </a:r>
            <a:endParaRPr sz="850">
              <a:latin typeface="Lucida Console"/>
              <a:cs typeface="Lucida Console"/>
            </a:endParaRPr>
          </a:p>
        </p:txBody>
      </p:sp>
      <p:sp>
        <p:nvSpPr>
          <p:cNvPr id="36" name="object 36"/>
          <p:cNvSpPr txBox="1"/>
          <p:nvPr/>
        </p:nvSpPr>
        <p:spPr>
          <a:xfrm>
            <a:off x="4361897" y="4494425"/>
            <a:ext cx="1301750" cy="368935"/>
          </a:xfrm>
          <a:prstGeom prst="rect">
            <a:avLst/>
          </a:prstGeom>
        </p:spPr>
        <p:txBody>
          <a:bodyPr vert="horz" wrap="square" lIns="0" tIns="12065" rIns="0" bIns="0" rtlCol="0">
            <a:spAutoFit/>
          </a:bodyPr>
          <a:lstStyle/>
          <a:p>
            <a:pPr marL="12700" marR="5080">
              <a:lnSpc>
                <a:spcPct val="132400"/>
              </a:lnSpc>
              <a:spcBef>
                <a:spcPts val="95"/>
              </a:spcBef>
              <a:tabLst>
                <a:tab pos="1087120" algn="l"/>
              </a:tabLst>
            </a:pPr>
            <a:r>
              <a:rPr sz="850" spc="15" dirty="0">
                <a:solidFill>
                  <a:srgbClr val="333333"/>
                </a:solidFill>
                <a:latin typeface="Lucida Console"/>
                <a:cs typeface="Lucida Console"/>
              </a:rPr>
              <a:t>0</a:t>
            </a:r>
            <a:r>
              <a:rPr sz="850" spc="-20" dirty="0">
                <a:solidFill>
                  <a:srgbClr val="333333"/>
                </a:solidFill>
                <a:latin typeface="Lucida Console"/>
                <a:cs typeface="Lucida Console"/>
              </a:rPr>
              <a:t> </a:t>
            </a:r>
            <a:r>
              <a:rPr sz="850" spc="15" dirty="0">
                <a:solidFill>
                  <a:srgbClr val="333333"/>
                </a:solidFill>
                <a:latin typeface="Lucida Console"/>
                <a:cs typeface="Lucida Console"/>
              </a:rPr>
              <a:t>0</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/dev/storage/vo </a:t>
            </a:r>
            <a:r>
              <a:rPr sz="850" spc="-505" dirty="0">
                <a:solidFill>
                  <a:srgbClr val="333333"/>
                </a:solidFill>
                <a:latin typeface="Lucida Console"/>
                <a:cs typeface="Lucida Console"/>
              </a:rPr>
              <a:t> </a:t>
            </a:r>
            <a:r>
              <a:rPr sz="850" spc="15" dirty="0">
                <a:solidFill>
                  <a:srgbClr val="333333"/>
                </a:solidFill>
                <a:latin typeface="Lucida Console"/>
                <a:cs typeface="Lucida Console"/>
              </a:rPr>
              <a:t>defaults	0</a:t>
            </a:r>
            <a:r>
              <a:rPr sz="850" spc="-8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37" name="object 3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272"/>
            <a:ext cx="5651500" cy="1010285"/>
            <a:chOff x="959124" y="368272"/>
            <a:chExt cx="5651500" cy="1010285"/>
          </a:xfrm>
        </p:grpSpPr>
        <p:sp>
          <p:nvSpPr>
            <p:cNvPr id="3" name="object 3"/>
            <p:cNvSpPr/>
            <p:nvPr/>
          </p:nvSpPr>
          <p:spPr>
            <a:xfrm>
              <a:off x="963889" y="373037"/>
              <a:ext cx="5641975" cy="1000760"/>
            </a:xfrm>
            <a:custGeom>
              <a:avLst/>
              <a:gdLst/>
              <a:ahLst/>
              <a:cxnLst/>
              <a:rect l="l" t="t" r="r" b="b"/>
              <a:pathLst>
                <a:path w="5641975" h="1000760">
                  <a:moveTo>
                    <a:pt x="5620751" y="1000513"/>
                  </a:moveTo>
                  <a:lnTo>
                    <a:pt x="20659" y="1000513"/>
                  </a:lnTo>
                  <a:lnTo>
                    <a:pt x="17629" y="999922"/>
                  </a:lnTo>
                  <a:lnTo>
                    <a:pt x="0" y="979891"/>
                  </a:lnTo>
                  <a:lnTo>
                    <a:pt x="0" y="976766"/>
                  </a:lnTo>
                  <a:lnTo>
                    <a:pt x="0" y="20621"/>
                  </a:lnTo>
                  <a:lnTo>
                    <a:pt x="20659" y="0"/>
                  </a:lnTo>
                  <a:lnTo>
                    <a:pt x="5620751" y="0"/>
                  </a:lnTo>
                  <a:lnTo>
                    <a:pt x="5641421" y="20621"/>
                  </a:lnTo>
                  <a:lnTo>
                    <a:pt x="5641421" y="979891"/>
                  </a:lnTo>
                  <a:lnTo>
                    <a:pt x="5623791" y="999922"/>
                  </a:lnTo>
                  <a:lnTo>
                    <a:pt x="5620751" y="1000513"/>
                  </a:lnTo>
                  <a:close/>
                </a:path>
              </a:pathLst>
            </a:custGeom>
            <a:solidFill>
              <a:srgbClr val="F8F8F8"/>
            </a:solidFill>
          </p:spPr>
          <p:txBody>
            <a:bodyPr wrap="square" lIns="0" tIns="0" rIns="0" bIns="0" rtlCol="0"/>
            <a:lstStyle/>
            <a:p>
              <a:endParaRPr/>
            </a:p>
          </p:txBody>
        </p:sp>
        <p:sp>
          <p:nvSpPr>
            <p:cNvPr id="4" name="object 4"/>
            <p:cNvSpPr/>
            <p:nvPr/>
          </p:nvSpPr>
          <p:spPr>
            <a:xfrm>
              <a:off x="963889" y="373037"/>
              <a:ext cx="5641975" cy="1000760"/>
            </a:xfrm>
            <a:custGeom>
              <a:avLst/>
              <a:gdLst/>
              <a:ahLst/>
              <a:cxnLst/>
              <a:rect l="l" t="t" r="r" b="b"/>
              <a:pathLst>
                <a:path w="5641975" h="1000760">
                  <a:moveTo>
                    <a:pt x="0" y="976766"/>
                  </a:moveTo>
                  <a:lnTo>
                    <a:pt x="0" y="23823"/>
                  </a:lnTo>
                  <a:lnTo>
                    <a:pt x="0" y="20621"/>
                  </a:lnTo>
                  <a:lnTo>
                    <a:pt x="600" y="17496"/>
                  </a:lnTo>
                  <a:lnTo>
                    <a:pt x="1810" y="14589"/>
                  </a:lnTo>
                  <a:lnTo>
                    <a:pt x="3020" y="11616"/>
                  </a:lnTo>
                  <a:lnTo>
                    <a:pt x="4745" y="9081"/>
                  </a:lnTo>
                  <a:lnTo>
                    <a:pt x="6975" y="6927"/>
                  </a:lnTo>
                  <a:lnTo>
                    <a:pt x="9214" y="4612"/>
                  </a:lnTo>
                  <a:lnTo>
                    <a:pt x="11787" y="2906"/>
                  </a:lnTo>
                  <a:lnTo>
                    <a:pt x="14703" y="1715"/>
                  </a:lnTo>
                  <a:lnTo>
                    <a:pt x="17629" y="590"/>
                  </a:lnTo>
                  <a:lnTo>
                    <a:pt x="20659" y="0"/>
                  </a:lnTo>
                  <a:lnTo>
                    <a:pt x="23823" y="0"/>
                  </a:lnTo>
                  <a:lnTo>
                    <a:pt x="5617597" y="0"/>
                  </a:lnTo>
                  <a:lnTo>
                    <a:pt x="5620751" y="0"/>
                  </a:lnTo>
                  <a:lnTo>
                    <a:pt x="5623791" y="590"/>
                  </a:lnTo>
                  <a:lnTo>
                    <a:pt x="5626717" y="1715"/>
                  </a:lnTo>
                  <a:lnTo>
                    <a:pt x="5629633" y="2906"/>
                  </a:lnTo>
                  <a:lnTo>
                    <a:pt x="5632206" y="4612"/>
                  </a:lnTo>
                  <a:lnTo>
                    <a:pt x="5634445" y="6927"/>
                  </a:lnTo>
                  <a:lnTo>
                    <a:pt x="5636675" y="9081"/>
                  </a:lnTo>
                  <a:lnTo>
                    <a:pt x="5638400" y="11616"/>
                  </a:lnTo>
                  <a:lnTo>
                    <a:pt x="5639610" y="14589"/>
                  </a:lnTo>
                  <a:lnTo>
                    <a:pt x="5640820" y="17496"/>
                  </a:lnTo>
                  <a:lnTo>
                    <a:pt x="5641421" y="20621"/>
                  </a:lnTo>
                  <a:lnTo>
                    <a:pt x="5641421" y="23823"/>
                  </a:lnTo>
                  <a:lnTo>
                    <a:pt x="5641421" y="976766"/>
                  </a:lnTo>
                  <a:lnTo>
                    <a:pt x="5641421" y="979891"/>
                  </a:lnTo>
                  <a:lnTo>
                    <a:pt x="5640820" y="982874"/>
                  </a:lnTo>
                  <a:lnTo>
                    <a:pt x="5639610" y="985771"/>
                  </a:lnTo>
                  <a:lnTo>
                    <a:pt x="5638400" y="988678"/>
                  </a:lnTo>
                  <a:lnTo>
                    <a:pt x="5626717" y="998655"/>
                  </a:lnTo>
                  <a:lnTo>
                    <a:pt x="5623791" y="999922"/>
                  </a:lnTo>
                  <a:lnTo>
                    <a:pt x="5620751" y="1000513"/>
                  </a:lnTo>
                  <a:lnTo>
                    <a:pt x="5617597" y="1000589"/>
                  </a:lnTo>
                  <a:lnTo>
                    <a:pt x="23823" y="1000589"/>
                  </a:lnTo>
                  <a:lnTo>
                    <a:pt x="20659" y="1000513"/>
                  </a:lnTo>
                  <a:lnTo>
                    <a:pt x="17629" y="999922"/>
                  </a:lnTo>
                  <a:lnTo>
                    <a:pt x="14703" y="998655"/>
                  </a:lnTo>
                  <a:lnTo>
                    <a:pt x="11787" y="997464"/>
                  </a:lnTo>
                  <a:lnTo>
                    <a:pt x="1810" y="985771"/>
                  </a:lnTo>
                  <a:lnTo>
                    <a:pt x="600" y="982874"/>
                  </a:lnTo>
                  <a:lnTo>
                    <a:pt x="0" y="979891"/>
                  </a:lnTo>
                  <a:lnTo>
                    <a:pt x="0" y="976766"/>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17"/>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045434"/>
            <a:ext cx="5651500" cy="667385"/>
            <a:chOff x="959124" y="2045434"/>
            <a:chExt cx="5651500" cy="667385"/>
          </a:xfrm>
        </p:grpSpPr>
        <p:sp>
          <p:nvSpPr>
            <p:cNvPr id="7" name="object 7"/>
            <p:cNvSpPr/>
            <p:nvPr/>
          </p:nvSpPr>
          <p:spPr>
            <a:xfrm>
              <a:off x="963889" y="2050199"/>
              <a:ext cx="5641975" cy="657860"/>
            </a:xfrm>
            <a:custGeom>
              <a:avLst/>
              <a:gdLst/>
              <a:ahLst/>
              <a:cxnLst/>
              <a:rect l="l" t="t" r="r" b="b"/>
              <a:pathLst>
                <a:path w="5641975" h="657860">
                  <a:moveTo>
                    <a:pt x="5620752" y="657454"/>
                  </a:moveTo>
                  <a:lnTo>
                    <a:pt x="20659" y="657454"/>
                  </a:lnTo>
                  <a:lnTo>
                    <a:pt x="17629" y="656863"/>
                  </a:lnTo>
                  <a:lnTo>
                    <a:pt x="0" y="636832"/>
                  </a:lnTo>
                  <a:lnTo>
                    <a:pt x="0" y="633706"/>
                  </a:lnTo>
                  <a:lnTo>
                    <a:pt x="0" y="20621"/>
                  </a:lnTo>
                  <a:lnTo>
                    <a:pt x="20659" y="0"/>
                  </a:lnTo>
                  <a:lnTo>
                    <a:pt x="5620752" y="0"/>
                  </a:lnTo>
                  <a:lnTo>
                    <a:pt x="5641421" y="20621"/>
                  </a:lnTo>
                  <a:lnTo>
                    <a:pt x="5641421" y="636832"/>
                  </a:lnTo>
                  <a:lnTo>
                    <a:pt x="5623792" y="656863"/>
                  </a:lnTo>
                  <a:lnTo>
                    <a:pt x="5620752" y="657454"/>
                  </a:lnTo>
                  <a:close/>
                </a:path>
              </a:pathLst>
            </a:custGeom>
            <a:solidFill>
              <a:srgbClr val="F8F8F8"/>
            </a:solidFill>
          </p:spPr>
          <p:txBody>
            <a:bodyPr wrap="square" lIns="0" tIns="0" rIns="0" bIns="0" rtlCol="0"/>
            <a:lstStyle/>
            <a:p>
              <a:endParaRPr/>
            </a:p>
          </p:txBody>
        </p:sp>
        <p:sp>
          <p:nvSpPr>
            <p:cNvPr id="8" name="object 8"/>
            <p:cNvSpPr/>
            <p:nvPr/>
          </p:nvSpPr>
          <p:spPr>
            <a:xfrm>
              <a:off x="963889" y="2050199"/>
              <a:ext cx="5641975" cy="657860"/>
            </a:xfrm>
            <a:custGeom>
              <a:avLst/>
              <a:gdLst/>
              <a:ahLst/>
              <a:cxnLst/>
              <a:rect l="l" t="t" r="r" b="b"/>
              <a:pathLst>
                <a:path w="5641975" h="657860">
                  <a:moveTo>
                    <a:pt x="0" y="633706"/>
                  </a:moveTo>
                  <a:lnTo>
                    <a:pt x="0" y="23823"/>
                  </a:lnTo>
                  <a:lnTo>
                    <a:pt x="0" y="20621"/>
                  </a:lnTo>
                  <a:lnTo>
                    <a:pt x="600" y="17496"/>
                  </a:lnTo>
                  <a:lnTo>
                    <a:pt x="1810" y="14589"/>
                  </a:lnTo>
                  <a:lnTo>
                    <a:pt x="3020" y="11692"/>
                  </a:lnTo>
                  <a:lnTo>
                    <a:pt x="4745" y="9157"/>
                  </a:lnTo>
                  <a:lnTo>
                    <a:pt x="6975" y="6927"/>
                  </a:lnTo>
                  <a:lnTo>
                    <a:pt x="9214" y="4612"/>
                  </a:lnTo>
                  <a:lnTo>
                    <a:pt x="11787" y="2906"/>
                  </a:lnTo>
                  <a:lnTo>
                    <a:pt x="14703" y="1782"/>
                  </a:lnTo>
                  <a:lnTo>
                    <a:pt x="17629" y="590"/>
                  </a:lnTo>
                  <a:lnTo>
                    <a:pt x="20659" y="0"/>
                  </a:lnTo>
                  <a:lnTo>
                    <a:pt x="23823" y="0"/>
                  </a:lnTo>
                  <a:lnTo>
                    <a:pt x="5617597" y="0"/>
                  </a:lnTo>
                  <a:lnTo>
                    <a:pt x="5620752" y="0"/>
                  </a:lnTo>
                  <a:lnTo>
                    <a:pt x="5623792" y="590"/>
                  </a:lnTo>
                  <a:lnTo>
                    <a:pt x="5626717" y="1782"/>
                  </a:lnTo>
                  <a:lnTo>
                    <a:pt x="5629633" y="2906"/>
                  </a:lnTo>
                  <a:lnTo>
                    <a:pt x="5632206" y="4612"/>
                  </a:lnTo>
                  <a:lnTo>
                    <a:pt x="5634446" y="6927"/>
                  </a:lnTo>
                  <a:lnTo>
                    <a:pt x="5636675" y="9157"/>
                  </a:lnTo>
                  <a:lnTo>
                    <a:pt x="5638400" y="11692"/>
                  </a:lnTo>
                  <a:lnTo>
                    <a:pt x="5639610" y="14589"/>
                  </a:lnTo>
                  <a:lnTo>
                    <a:pt x="5640821" y="17496"/>
                  </a:lnTo>
                  <a:lnTo>
                    <a:pt x="5641421" y="20621"/>
                  </a:lnTo>
                  <a:lnTo>
                    <a:pt x="5641421" y="23823"/>
                  </a:lnTo>
                  <a:lnTo>
                    <a:pt x="5641421" y="633706"/>
                  </a:lnTo>
                  <a:lnTo>
                    <a:pt x="5641421" y="636832"/>
                  </a:lnTo>
                  <a:lnTo>
                    <a:pt x="5640821" y="639815"/>
                  </a:lnTo>
                  <a:lnTo>
                    <a:pt x="5639610" y="642712"/>
                  </a:lnTo>
                  <a:lnTo>
                    <a:pt x="5638400" y="645618"/>
                  </a:lnTo>
                  <a:lnTo>
                    <a:pt x="5617597" y="657530"/>
                  </a:lnTo>
                  <a:lnTo>
                    <a:pt x="23823" y="657530"/>
                  </a:lnTo>
                  <a:lnTo>
                    <a:pt x="1810" y="642712"/>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131235"/>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3188966"/>
            <a:ext cx="5651500" cy="1696720"/>
            <a:chOff x="959124" y="3188966"/>
            <a:chExt cx="5651500" cy="1696720"/>
          </a:xfrm>
        </p:grpSpPr>
        <p:sp>
          <p:nvSpPr>
            <p:cNvPr id="11" name="object 11"/>
            <p:cNvSpPr/>
            <p:nvPr/>
          </p:nvSpPr>
          <p:spPr>
            <a:xfrm>
              <a:off x="963889" y="3193730"/>
              <a:ext cx="5641975" cy="1687195"/>
            </a:xfrm>
            <a:custGeom>
              <a:avLst/>
              <a:gdLst/>
              <a:ahLst/>
              <a:cxnLst/>
              <a:rect l="l" t="t" r="r" b="b"/>
              <a:pathLst>
                <a:path w="5641975" h="1687195">
                  <a:moveTo>
                    <a:pt x="5620752" y="1686708"/>
                  </a:moveTo>
                  <a:lnTo>
                    <a:pt x="20659" y="1686708"/>
                  </a:lnTo>
                  <a:lnTo>
                    <a:pt x="17629" y="1686117"/>
                  </a:lnTo>
                  <a:lnTo>
                    <a:pt x="0" y="1666010"/>
                  </a:lnTo>
                  <a:lnTo>
                    <a:pt x="0" y="1662885"/>
                  </a:lnTo>
                  <a:lnTo>
                    <a:pt x="0" y="20621"/>
                  </a:lnTo>
                  <a:lnTo>
                    <a:pt x="20659" y="0"/>
                  </a:lnTo>
                  <a:lnTo>
                    <a:pt x="5620752" y="0"/>
                  </a:lnTo>
                  <a:lnTo>
                    <a:pt x="5641421" y="20621"/>
                  </a:lnTo>
                  <a:lnTo>
                    <a:pt x="5641421" y="1666010"/>
                  </a:lnTo>
                  <a:lnTo>
                    <a:pt x="5623792" y="1686117"/>
                  </a:lnTo>
                  <a:lnTo>
                    <a:pt x="5620752" y="1686708"/>
                  </a:lnTo>
                  <a:close/>
                </a:path>
              </a:pathLst>
            </a:custGeom>
            <a:solidFill>
              <a:srgbClr val="F8F8F8"/>
            </a:solidFill>
          </p:spPr>
          <p:txBody>
            <a:bodyPr wrap="square" lIns="0" tIns="0" rIns="0" bIns="0" rtlCol="0"/>
            <a:lstStyle/>
            <a:p>
              <a:endParaRPr/>
            </a:p>
          </p:txBody>
        </p:sp>
        <p:sp>
          <p:nvSpPr>
            <p:cNvPr id="12" name="object 12"/>
            <p:cNvSpPr/>
            <p:nvPr/>
          </p:nvSpPr>
          <p:spPr>
            <a:xfrm>
              <a:off x="963889" y="3193730"/>
              <a:ext cx="5641975" cy="1687195"/>
            </a:xfrm>
            <a:custGeom>
              <a:avLst/>
              <a:gdLst/>
              <a:ahLst/>
              <a:cxnLst/>
              <a:rect l="l" t="t" r="r" b="b"/>
              <a:pathLst>
                <a:path w="5641975" h="1687195">
                  <a:moveTo>
                    <a:pt x="0" y="1662885"/>
                  </a:moveTo>
                  <a:lnTo>
                    <a:pt x="0" y="23823"/>
                  </a:lnTo>
                  <a:lnTo>
                    <a:pt x="0" y="20621"/>
                  </a:lnTo>
                  <a:lnTo>
                    <a:pt x="600" y="17572"/>
                  </a:lnTo>
                  <a:lnTo>
                    <a:pt x="1810" y="14665"/>
                  </a:lnTo>
                  <a:lnTo>
                    <a:pt x="3020" y="11759"/>
                  </a:lnTo>
                  <a:lnTo>
                    <a:pt x="4745" y="9157"/>
                  </a:lnTo>
                  <a:lnTo>
                    <a:pt x="6975" y="6927"/>
                  </a:lnTo>
                  <a:lnTo>
                    <a:pt x="9214" y="4612"/>
                  </a:lnTo>
                  <a:lnTo>
                    <a:pt x="11787" y="2906"/>
                  </a:lnTo>
                  <a:lnTo>
                    <a:pt x="14703" y="1715"/>
                  </a:lnTo>
                  <a:lnTo>
                    <a:pt x="17629" y="600"/>
                  </a:lnTo>
                  <a:lnTo>
                    <a:pt x="20659" y="0"/>
                  </a:lnTo>
                  <a:lnTo>
                    <a:pt x="23823" y="0"/>
                  </a:lnTo>
                  <a:lnTo>
                    <a:pt x="5617597" y="0"/>
                  </a:lnTo>
                  <a:lnTo>
                    <a:pt x="5620752" y="0"/>
                  </a:lnTo>
                  <a:lnTo>
                    <a:pt x="5623792" y="600"/>
                  </a:lnTo>
                  <a:lnTo>
                    <a:pt x="5626717" y="1715"/>
                  </a:lnTo>
                  <a:lnTo>
                    <a:pt x="5629633" y="2906"/>
                  </a:lnTo>
                  <a:lnTo>
                    <a:pt x="5632206" y="4612"/>
                  </a:lnTo>
                  <a:lnTo>
                    <a:pt x="5634446" y="6927"/>
                  </a:lnTo>
                  <a:lnTo>
                    <a:pt x="5636675" y="9157"/>
                  </a:lnTo>
                  <a:lnTo>
                    <a:pt x="5638400" y="11759"/>
                  </a:lnTo>
                  <a:lnTo>
                    <a:pt x="5639610" y="14665"/>
                  </a:lnTo>
                  <a:lnTo>
                    <a:pt x="5640821" y="17572"/>
                  </a:lnTo>
                  <a:lnTo>
                    <a:pt x="5641421" y="20621"/>
                  </a:lnTo>
                  <a:lnTo>
                    <a:pt x="5641421" y="23823"/>
                  </a:lnTo>
                  <a:lnTo>
                    <a:pt x="5641421" y="1662885"/>
                  </a:lnTo>
                  <a:lnTo>
                    <a:pt x="5641421" y="1666010"/>
                  </a:lnTo>
                  <a:lnTo>
                    <a:pt x="5640821" y="1669060"/>
                  </a:lnTo>
                  <a:lnTo>
                    <a:pt x="5639610" y="1671966"/>
                  </a:lnTo>
                  <a:lnTo>
                    <a:pt x="5638400" y="1674873"/>
                  </a:lnTo>
                  <a:lnTo>
                    <a:pt x="5626717" y="1684850"/>
                  </a:lnTo>
                  <a:lnTo>
                    <a:pt x="5623792" y="1686117"/>
                  </a:lnTo>
                  <a:lnTo>
                    <a:pt x="5620752" y="1686708"/>
                  </a:lnTo>
                  <a:lnTo>
                    <a:pt x="5617597" y="1686708"/>
                  </a:lnTo>
                  <a:lnTo>
                    <a:pt x="23823" y="1686708"/>
                  </a:lnTo>
                  <a:lnTo>
                    <a:pt x="20659" y="1686708"/>
                  </a:lnTo>
                  <a:lnTo>
                    <a:pt x="17629" y="1686117"/>
                  </a:lnTo>
                  <a:lnTo>
                    <a:pt x="14703" y="1684850"/>
                  </a:lnTo>
                  <a:lnTo>
                    <a:pt x="11787" y="1683659"/>
                  </a:lnTo>
                  <a:lnTo>
                    <a:pt x="1810" y="1671966"/>
                  </a:lnTo>
                  <a:lnTo>
                    <a:pt x="600" y="1669060"/>
                  </a:lnTo>
                  <a:lnTo>
                    <a:pt x="0" y="1666010"/>
                  </a:lnTo>
                  <a:lnTo>
                    <a:pt x="0" y="166288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3274766"/>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6038265"/>
            <a:ext cx="5651500" cy="324485"/>
            <a:chOff x="959124" y="6038265"/>
            <a:chExt cx="5651500" cy="324485"/>
          </a:xfrm>
        </p:grpSpPr>
        <p:sp>
          <p:nvSpPr>
            <p:cNvPr id="15" name="object 15"/>
            <p:cNvSpPr/>
            <p:nvPr/>
          </p:nvSpPr>
          <p:spPr>
            <a:xfrm>
              <a:off x="963889" y="6043029"/>
              <a:ext cx="5641975" cy="314960"/>
            </a:xfrm>
            <a:custGeom>
              <a:avLst/>
              <a:gdLst/>
              <a:ahLst/>
              <a:cxnLst/>
              <a:rect l="l" t="t" r="r" b="b"/>
              <a:pathLst>
                <a:path w="5641975" h="314960">
                  <a:moveTo>
                    <a:pt x="5620752" y="314394"/>
                  </a:moveTo>
                  <a:lnTo>
                    <a:pt x="20659" y="314394"/>
                  </a:lnTo>
                  <a:lnTo>
                    <a:pt x="17629" y="313804"/>
                  </a:lnTo>
                  <a:lnTo>
                    <a:pt x="0" y="293773"/>
                  </a:lnTo>
                  <a:lnTo>
                    <a:pt x="0" y="290647"/>
                  </a:lnTo>
                  <a:lnTo>
                    <a:pt x="0" y="20621"/>
                  </a:lnTo>
                  <a:lnTo>
                    <a:pt x="20659" y="0"/>
                  </a:lnTo>
                  <a:lnTo>
                    <a:pt x="5620752" y="0"/>
                  </a:lnTo>
                  <a:lnTo>
                    <a:pt x="5641421" y="20621"/>
                  </a:lnTo>
                  <a:lnTo>
                    <a:pt x="5641421" y="293773"/>
                  </a:lnTo>
                  <a:lnTo>
                    <a:pt x="5623792" y="313804"/>
                  </a:lnTo>
                  <a:lnTo>
                    <a:pt x="5620752" y="314394"/>
                  </a:lnTo>
                  <a:close/>
                </a:path>
              </a:pathLst>
            </a:custGeom>
            <a:solidFill>
              <a:srgbClr val="F8F8F8"/>
            </a:solidFill>
          </p:spPr>
          <p:txBody>
            <a:bodyPr wrap="square" lIns="0" tIns="0" rIns="0" bIns="0" rtlCol="0"/>
            <a:lstStyle/>
            <a:p>
              <a:endParaRPr/>
            </a:p>
          </p:txBody>
        </p:sp>
        <p:sp>
          <p:nvSpPr>
            <p:cNvPr id="16" name="object 16"/>
            <p:cNvSpPr/>
            <p:nvPr/>
          </p:nvSpPr>
          <p:spPr>
            <a:xfrm>
              <a:off x="963889" y="6043029"/>
              <a:ext cx="5641975" cy="314960"/>
            </a:xfrm>
            <a:custGeom>
              <a:avLst/>
              <a:gdLst/>
              <a:ahLst/>
              <a:cxnLst/>
              <a:rect l="l" t="t" r="r" b="b"/>
              <a:pathLst>
                <a:path w="5641975" h="314960">
                  <a:moveTo>
                    <a:pt x="0" y="290647"/>
                  </a:moveTo>
                  <a:lnTo>
                    <a:pt x="0" y="23823"/>
                  </a:lnTo>
                  <a:lnTo>
                    <a:pt x="0" y="20621"/>
                  </a:lnTo>
                  <a:lnTo>
                    <a:pt x="600" y="17572"/>
                  </a:lnTo>
                  <a:lnTo>
                    <a:pt x="1810" y="14589"/>
                  </a:lnTo>
                  <a:lnTo>
                    <a:pt x="3020" y="11692"/>
                  </a:lnTo>
                  <a:lnTo>
                    <a:pt x="4745" y="9081"/>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27"/>
                  </a:lnTo>
                  <a:lnTo>
                    <a:pt x="5636675" y="9081"/>
                  </a:lnTo>
                  <a:lnTo>
                    <a:pt x="5638400" y="11692"/>
                  </a:lnTo>
                  <a:lnTo>
                    <a:pt x="5639610" y="14589"/>
                  </a:lnTo>
                  <a:lnTo>
                    <a:pt x="5640821" y="17572"/>
                  </a:lnTo>
                  <a:lnTo>
                    <a:pt x="5641421" y="20621"/>
                  </a:lnTo>
                  <a:lnTo>
                    <a:pt x="5641421" y="23823"/>
                  </a:lnTo>
                  <a:lnTo>
                    <a:pt x="5641421" y="290647"/>
                  </a:lnTo>
                  <a:lnTo>
                    <a:pt x="5641421" y="293773"/>
                  </a:lnTo>
                  <a:lnTo>
                    <a:pt x="5640821" y="296755"/>
                  </a:lnTo>
                  <a:lnTo>
                    <a:pt x="5639610" y="299652"/>
                  </a:lnTo>
                  <a:lnTo>
                    <a:pt x="5638400" y="302559"/>
                  </a:lnTo>
                  <a:lnTo>
                    <a:pt x="5617597" y="314471"/>
                  </a:lnTo>
                  <a:lnTo>
                    <a:pt x="23823" y="314471"/>
                  </a:lnTo>
                  <a:lnTo>
                    <a:pt x="1810" y="299652"/>
                  </a:lnTo>
                  <a:lnTo>
                    <a:pt x="600" y="296755"/>
                  </a:lnTo>
                  <a:lnTo>
                    <a:pt x="0" y="293773"/>
                  </a:lnTo>
                  <a:lnTo>
                    <a:pt x="0" y="290647"/>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6124065"/>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8" name="object 18"/>
          <p:cNvGrpSpPr/>
          <p:nvPr/>
        </p:nvGrpSpPr>
        <p:grpSpPr>
          <a:xfrm>
            <a:off x="959124" y="6838736"/>
            <a:ext cx="5651500" cy="1010285"/>
            <a:chOff x="959124" y="6838736"/>
            <a:chExt cx="5651500" cy="1010285"/>
          </a:xfrm>
        </p:grpSpPr>
        <p:sp>
          <p:nvSpPr>
            <p:cNvPr id="19" name="object 19"/>
            <p:cNvSpPr/>
            <p:nvPr/>
          </p:nvSpPr>
          <p:spPr>
            <a:xfrm>
              <a:off x="963889" y="6843501"/>
              <a:ext cx="5641975" cy="1000760"/>
            </a:xfrm>
            <a:custGeom>
              <a:avLst/>
              <a:gdLst/>
              <a:ahLst/>
              <a:cxnLst/>
              <a:rect l="l" t="t" r="r" b="b"/>
              <a:pathLst>
                <a:path w="5641975" h="1000759">
                  <a:moveTo>
                    <a:pt x="5620752" y="1000513"/>
                  </a:moveTo>
                  <a:lnTo>
                    <a:pt x="20659" y="1000513"/>
                  </a:lnTo>
                  <a:lnTo>
                    <a:pt x="17629" y="999922"/>
                  </a:lnTo>
                  <a:lnTo>
                    <a:pt x="0" y="979892"/>
                  </a:lnTo>
                  <a:lnTo>
                    <a:pt x="0" y="976766"/>
                  </a:lnTo>
                  <a:lnTo>
                    <a:pt x="0" y="20621"/>
                  </a:lnTo>
                  <a:lnTo>
                    <a:pt x="20659" y="0"/>
                  </a:lnTo>
                  <a:lnTo>
                    <a:pt x="5620752" y="0"/>
                  </a:lnTo>
                  <a:lnTo>
                    <a:pt x="5641421" y="20621"/>
                  </a:lnTo>
                  <a:lnTo>
                    <a:pt x="5641421" y="979892"/>
                  </a:lnTo>
                  <a:lnTo>
                    <a:pt x="5623792" y="999922"/>
                  </a:lnTo>
                  <a:lnTo>
                    <a:pt x="5620752" y="1000513"/>
                  </a:lnTo>
                  <a:close/>
                </a:path>
              </a:pathLst>
            </a:custGeom>
            <a:solidFill>
              <a:srgbClr val="F8F8F8"/>
            </a:solidFill>
          </p:spPr>
          <p:txBody>
            <a:bodyPr wrap="square" lIns="0" tIns="0" rIns="0" bIns="0" rtlCol="0"/>
            <a:lstStyle/>
            <a:p>
              <a:endParaRPr/>
            </a:p>
          </p:txBody>
        </p:sp>
        <p:sp>
          <p:nvSpPr>
            <p:cNvPr id="20" name="object 20"/>
            <p:cNvSpPr/>
            <p:nvPr/>
          </p:nvSpPr>
          <p:spPr>
            <a:xfrm>
              <a:off x="963889" y="6843501"/>
              <a:ext cx="5641975" cy="1000760"/>
            </a:xfrm>
            <a:custGeom>
              <a:avLst/>
              <a:gdLst/>
              <a:ahLst/>
              <a:cxnLst/>
              <a:rect l="l" t="t" r="r" b="b"/>
              <a:pathLst>
                <a:path w="5641975" h="1000759">
                  <a:moveTo>
                    <a:pt x="0" y="976766"/>
                  </a:moveTo>
                  <a:lnTo>
                    <a:pt x="0" y="23823"/>
                  </a:lnTo>
                  <a:lnTo>
                    <a:pt x="0" y="20621"/>
                  </a:lnTo>
                  <a:lnTo>
                    <a:pt x="600" y="17496"/>
                  </a:lnTo>
                  <a:lnTo>
                    <a:pt x="1810" y="14589"/>
                  </a:lnTo>
                  <a:lnTo>
                    <a:pt x="3020" y="11616"/>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16"/>
                  </a:lnTo>
                  <a:lnTo>
                    <a:pt x="5639610" y="14589"/>
                  </a:lnTo>
                  <a:lnTo>
                    <a:pt x="5640821" y="17496"/>
                  </a:lnTo>
                  <a:lnTo>
                    <a:pt x="5641421" y="20621"/>
                  </a:lnTo>
                  <a:lnTo>
                    <a:pt x="5641421" y="23823"/>
                  </a:lnTo>
                  <a:lnTo>
                    <a:pt x="5641421" y="976766"/>
                  </a:lnTo>
                  <a:lnTo>
                    <a:pt x="5641421" y="979892"/>
                  </a:lnTo>
                  <a:lnTo>
                    <a:pt x="5640821" y="982874"/>
                  </a:lnTo>
                  <a:lnTo>
                    <a:pt x="5639610" y="985771"/>
                  </a:lnTo>
                  <a:lnTo>
                    <a:pt x="5638400" y="988678"/>
                  </a:lnTo>
                  <a:lnTo>
                    <a:pt x="5617597" y="1000589"/>
                  </a:lnTo>
                  <a:lnTo>
                    <a:pt x="23823" y="1000589"/>
                  </a:lnTo>
                  <a:lnTo>
                    <a:pt x="1810" y="985771"/>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21" name="object 21"/>
            <p:cNvSpPr/>
            <p:nvPr/>
          </p:nvSpPr>
          <p:spPr>
            <a:xfrm>
              <a:off x="1006771" y="6924537"/>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22" name="object 22"/>
          <p:cNvGrpSpPr/>
          <p:nvPr/>
        </p:nvGrpSpPr>
        <p:grpSpPr>
          <a:xfrm>
            <a:off x="959124" y="8325327"/>
            <a:ext cx="5651500" cy="667385"/>
            <a:chOff x="959124" y="8325327"/>
            <a:chExt cx="5651500" cy="667385"/>
          </a:xfrm>
        </p:grpSpPr>
        <p:sp>
          <p:nvSpPr>
            <p:cNvPr id="23" name="object 23"/>
            <p:cNvSpPr/>
            <p:nvPr/>
          </p:nvSpPr>
          <p:spPr>
            <a:xfrm>
              <a:off x="963889" y="8330092"/>
              <a:ext cx="5641975" cy="657860"/>
            </a:xfrm>
            <a:custGeom>
              <a:avLst/>
              <a:gdLst/>
              <a:ahLst/>
              <a:cxnLst/>
              <a:rect l="l" t="t" r="r" b="b"/>
              <a:pathLst>
                <a:path w="5641975" h="657859">
                  <a:moveTo>
                    <a:pt x="5620752" y="657454"/>
                  </a:moveTo>
                  <a:lnTo>
                    <a:pt x="20659" y="657454"/>
                  </a:lnTo>
                  <a:lnTo>
                    <a:pt x="17629" y="656863"/>
                  </a:lnTo>
                  <a:lnTo>
                    <a:pt x="0" y="636756"/>
                  </a:lnTo>
                  <a:lnTo>
                    <a:pt x="0" y="633706"/>
                  </a:lnTo>
                  <a:lnTo>
                    <a:pt x="0" y="20621"/>
                  </a:lnTo>
                  <a:lnTo>
                    <a:pt x="20659" y="0"/>
                  </a:lnTo>
                  <a:lnTo>
                    <a:pt x="5620752" y="0"/>
                  </a:lnTo>
                  <a:lnTo>
                    <a:pt x="5641421" y="20621"/>
                  </a:lnTo>
                  <a:lnTo>
                    <a:pt x="5641421" y="636756"/>
                  </a:lnTo>
                  <a:lnTo>
                    <a:pt x="5623792" y="656863"/>
                  </a:lnTo>
                  <a:lnTo>
                    <a:pt x="5620752" y="657454"/>
                  </a:lnTo>
                  <a:close/>
                </a:path>
              </a:pathLst>
            </a:custGeom>
            <a:solidFill>
              <a:srgbClr val="F8F8F8"/>
            </a:solidFill>
          </p:spPr>
          <p:txBody>
            <a:bodyPr wrap="square" lIns="0" tIns="0" rIns="0" bIns="0" rtlCol="0"/>
            <a:lstStyle/>
            <a:p>
              <a:endParaRPr/>
            </a:p>
          </p:txBody>
        </p:sp>
        <p:sp>
          <p:nvSpPr>
            <p:cNvPr id="24" name="object 24"/>
            <p:cNvSpPr/>
            <p:nvPr/>
          </p:nvSpPr>
          <p:spPr>
            <a:xfrm>
              <a:off x="963889" y="8330092"/>
              <a:ext cx="5641975" cy="657860"/>
            </a:xfrm>
            <a:custGeom>
              <a:avLst/>
              <a:gdLst/>
              <a:ahLst/>
              <a:cxnLst/>
              <a:rect l="l" t="t" r="r" b="b"/>
              <a:pathLst>
                <a:path w="5641975" h="657859">
                  <a:moveTo>
                    <a:pt x="0" y="633706"/>
                  </a:moveTo>
                  <a:lnTo>
                    <a:pt x="0" y="23823"/>
                  </a:lnTo>
                  <a:lnTo>
                    <a:pt x="0" y="20621"/>
                  </a:lnTo>
                  <a:lnTo>
                    <a:pt x="600" y="17572"/>
                  </a:lnTo>
                  <a:lnTo>
                    <a:pt x="1810" y="14665"/>
                  </a:lnTo>
                  <a:lnTo>
                    <a:pt x="3020" y="11692"/>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665"/>
                  </a:lnTo>
                  <a:lnTo>
                    <a:pt x="5640821" y="17572"/>
                  </a:lnTo>
                  <a:lnTo>
                    <a:pt x="5641421" y="20621"/>
                  </a:lnTo>
                  <a:lnTo>
                    <a:pt x="5641421" y="23823"/>
                  </a:lnTo>
                  <a:lnTo>
                    <a:pt x="5641421" y="633706"/>
                  </a:lnTo>
                  <a:lnTo>
                    <a:pt x="5641421" y="636756"/>
                  </a:lnTo>
                  <a:lnTo>
                    <a:pt x="5640821" y="639815"/>
                  </a:lnTo>
                  <a:lnTo>
                    <a:pt x="5626717" y="655596"/>
                  </a:lnTo>
                  <a:lnTo>
                    <a:pt x="5623792" y="656863"/>
                  </a:lnTo>
                  <a:lnTo>
                    <a:pt x="5620752" y="657454"/>
                  </a:lnTo>
                  <a:lnTo>
                    <a:pt x="5617597" y="657530"/>
                  </a:lnTo>
                  <a:lnTo>
                    <a:pt x="23823" y="657530"/>
                  </a:lnTo>
                  <a:lnTo>
                    <a:pt x="20659" y="657454"/>
                  </a:lnTo>
                  <a:lnTo>
                    <a:pt x="17629" y="656863"/>
                  </a:lnTo>
                  <a:lnTo>
                    <a:pt x="14703" y="655596"/>
                  </a:lnTo>
                  <a:lnTo>
                    <a:pt x="11787" y="654404"/>
                  </a:lnTo>
                  <a:lnTo>
                    <a:pt x="0" y="636756"/>
                  </a:lnTo>
                  <a:lnTo>
                    <a:pt x="0" y="633706"/>
                  </a:lnTo>
                  <a:close/>
                </a:path>
              </a:pathLst>
            </a:custGeom>
            <a:ln w="9529">
              <a:solidFill>
                <a:srgbClr val="E7EAEC"/>
              </a:solidFill>
            </a:ln>
          </p:spPr>
          <p:txBody>
            <a:bodyPr wrap="square" lIns="0" tIns="0" rIns="0" bIns="0" rtlCol="0"/>
            <a:lstStyle/>
            <a:p>
              <a:endParaRPr/>
            </a:p>
          </p:txBody>
        </p:sp>
        <p:sp>
          <p:nvSpPr>
            <p:cNvPr id="25" name="object 25"/>
            <p:cNvSpPr/>
            <p:nvPr/>
          </p:nvSpPr>
          <p:spPr>
            <a:xfrm>
              <a:off x="1006771" y="8411127"/>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26" name="object 26"/>
          <p:cNvSpPr txBox="1"/>
          <p:nvPr/>
        </p:nvSpPr>
        <p:spPr>
          <a:xfrm>
            <a:off x="946424" y="1485774"/>
            <a:ext cx="5560695" cy="1938655"/>
          </a:xfrm>
          <a:prstGeom prst="rect">
            <a:avLst/>
          </a:prstGeom>
        </p:spPr>
        <p:txBody>
          <a:bodyPr vert="horz" wrap="square" lIns="0" tIns="12065" rIns="0" bIns="0" rtlCol="0">
            <a:spAutoFit/>
          </a:bodyPr>
          <a:lstStyle/>
          <a:p>
            <a:pPr marL="12700" marR="5080">
              <a:lnSpc>
                <a:spcPct val="131600"/>
              </a:lnSpc>
              <a:spcBef>
                <a:spcPts val="9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spc="25" dirty="0">
                <a:solidFill>
                  <a:srgbClr val="333333"/>
                </a:solidFill>
                <a:latin typeface="微软雅黑"/>
                <a:cs typeface="微软雅黑"/>
              </a:rPr>
              <a:t>：重置设备在系统中的容量，刚刚是对</a:t>
            </a:r>
            <a:r>
              <a:rPr sz="950" spc="20" dirty="0">
                <a:solidFill>
                  <a:srgbClr val="333333"/>
                </a:solidFill>
                <a:latin typeface="Trebuchet MS"/>
                <a:cs typeface="Trebuchet MS"/>
              </a:rPr>
              <a:t>LV</a:t>
            </a:r>
            <a:r>
              <a:rPr sz="950" spc="20" dirty="0">
                <a:solidFill>
                  <a:srgbClr val="333333"/>
                </a:solidFill>
                <a:latin typeface="微软雅黑"/>
                <a:cs typeface="微软雅黑"/>
              </a:rPr>
              <a:t>逻辑卷设备进行了扩容操作，但系统内核还没有同步到 </a:t>
            </a:r>
            <a:r>
              <a:rPr sz="950" spc="25" dirty="0">
                <a:solidFill>
                  <a:srgbClr val="333333"/>
                </a:solidFill>
                <a:latin typeface="微软雅黑"/>
                <a:cs typeface="微软雅黑"/>
              </a:rPr>
              <a:t>这部分新修改的信息，需要手动进行同步。</a:t>
            </a:r>
            <a:endParaRPr sz="950">
              <a:latin typeface="微软雅黑"/>
              <a:cs typeface="微软雅黑"/>
            </a:endParaRPr>
          </a:p>
          <a:p>
            <a:pPr>
              <a:lnSpc>
                <a:spcPct val="100000"/>
              </a:lnSpc>
              <a:spcBef>
                <a:spcPts val="45"/>
              </a:spcBef>
            </a:pPr>
            <a:endParaRPr sz="900">
              <a:latin typeface="微软雅黑"/>
              <a:cs typeface="微软雅黑"/>
            </a:endParaRPr>
          </a:p>
          <a:p>
            <a:pPr marL="136525" marR="512445">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resize2fs /dev/storage/voresize2fs</a:t>
            </a:r>
            <a:r>
              <a:rPr sz="850" spc="20" dirty="0">
                <a:solidFill>
                  <a:srgbClr val="333333"/>
                </a:solidFill>
                <a:latin typeface="Lucida Console"/>
                <a:cs typeface="Lucida Console"/>
              </a:rPr>
              <a:t> </a:t>
            </a:r>
            <a:r>
              <a:rPr sz="850" spc="15" dirty="0">
                <a:solidFill>
                  <a:srgbClr val="333333"/>
                </a:solidFill>
                <a:latin typeface="Lucida Console"/>
                <a:cs typeface="Lucida Console"/>
              </a:rPr>
              <a:t>1.44.3</a:t>
            </a:r>
            <a:r>
              <a:rPr sz="850" spc="20" dirty="0">
                <a:solidFill>
                  <a:srgbClr val="333333"/>
                </a:solidFill>
                <a:latin typeface="Lucida Console"/>
                <a:cs typeface="Lucida Console"/>
              </a:rPr>
              <a:t> </a:t>
            </a:r>
            <a:r>
              <a:rPr sz="850" spc="15" dirty="0">
                <a:solidFill>
                  <a:srgbClr val="333333"/>
                </a:solidFill>
                <a:latin typeface="Lucida Console"/>
                <a:cs typeface="Lucida Console"/>
              </a:rPr>
              <a:t>(10-July- </a:t>
            </a:r>
            <a:r>
              <a:rPr sz="850" spc="20" dirty="0">
                <a:solidFill>
                  <a:srgbClr val="333333"/>
                </a:solidFill>
                <a:latin typeface="Lucida Console"/>
                <a:cs typeface="Lucida Console"/>
              </a:rPr>
              <a:t> </a:t>
            </a:r>
            <a:r>
              <a:rPr sz="850" spc="15" dirty="0">
                <a:solidFill>
                  <a:srgbClr val="333333"/>
                </a:solidFill>
                <a:latin typeface="Lucida Console"/>
                <a:cs typeface="Lucida Console"/>
              </a:rPr>
              <a:t>2018)Resizing the filesystem</a:t>
            </a:r>
            <a:r>
              <a:rPr sz="850" spc="20" dirty="0">
                <a:solidFill>
                  <a:srgbClr val="333333"/>
                </a:solidFill>
                <a:latin typeface="Lucida Console"/>
                <a:cs typeface="Lucida Console"/>
              </a:rPr>
              <a:t> </a:t>
            </a:r>
            <a:r>
              <a:rPr sz="850" spc="15" dirty="0">
                <a:solidFill>
                  <a:srgbClr val="333333"/>
                </a:solidFill>
                <a:latin typeface="Lucida Console"/>
                <a:cs typeface="Lucida Console"/>
              </a:rPr>
              <a:t>on /dev/storage/vo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299008 (1k)</a:t>
            </a:r>
            <a:r>
              <a:rPr sz="850" spc="20" dirty="0">
                <a:solidFill>
                  <a:srgbClr val="333333"/>
                </a:solidFill>
                <a:latin typeface="Lucida Console"/>
                <a:cs typeface="Lucida Console"/>
              </a:rPr>
              <a:t> </a:t>
            </a:r>
            <a:r>
              <a:rPr sz="850" spc="15" dirty="0">
                <a:solidFill>
                  <a:srgbClr val="333333"/>
                </a:solidFill>
                <a:latin typeface="Lucida Console"/>
                <a:cs typeface="Lucida Console"/>
              </a:rPr>
              <a:t>blocks.The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filesystem</a:t>
            </a:r>
            <a:r>
              <a:rPr sz="850" spc="10" dirty="0">
                <a:solidFill>
                  <a:srgbClr val="333333"/>
                </a:solidFill>
                <a:latin typeface="Lucida Console"/>
                <a:cs typeface="Lucida Console"/>
              </a:rPr>
              <a:t> </a:t>
            </a:r>
            <a:r>
              <a:rPr sz="850" spc="15" dirty="0">
                <a:solidFill>
                  <a:srgbClr val="333333"/>
                </a:solidFill>
                <a:latin typeface="Lucida Console"/>
                <a:cs typeface="Lucida Console"/>
              </a:rPr>
              <a:t>on /dev/storage/vo is now 299008 (1k) blocks long.</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spcBef>
                <a:spcPts val="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spc="25" dirty="0">
                <a:solidFill>
                  <a:srgbClr val="333333"/>
                </a:solidFill>
                <a:latin typeface="微软雅黑"/>
                <a:cs typeface="微软雅黑"/>
              </a:rPr>
              <a:t>：重新挂载硬盘设备并查看挂载状态。</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 mount -a[root@linuxprobe ~]# df -hFilesystem</a:t>
            </a:r>
            <a:endParaRPr sz="850">
              <a:latin typeface="Lucida Console"/>
              <a:cs typeface="Lucida Console"/>
            </a:endParaRPr>
          </a:p>
        </p:txBody>
      </p:sp>
      <p:sp>
        <p:nvSpPr>
          <p:cNvPr id="44" name="object 44"/>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76</a:t>
            </a:fld>
            <a:endParaRPr spc="-5" dirty="0"/>
          </a:p>
        </p:txBody>
      </p:sp>
      <p:sp>
        <p:nvSpPr>
          <p:cNvPr id="27" name="object 27"/>
          <p:cNvSpPr txBox="1"/>
          <p:nvPr/>
        </p:nvSpPr>
        <p:spPr>
          <a:xfrm>
            <a:off x="1070306" y="406470"/>
            <a:ext cx="5466715" cy="88328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e2fsck</a:t>
            </a:r>
            <a:r>
              <a:rPr sz="850" spc="20" dirty="0">
                <a:solidFill>
                  <a:srgbClr val="333333"/>
                </a:solidFill>
                <a:latin typeface="Lucida Console"/>
                <a:cs typeface="Lucida Console"/>
              </a:rPr>
              <a:t> </a:t>
            </a:r>
            <a:r>
              <a:rPr sz="850" spc="15" dirty="0">
                <a:solidFill>
                  <a:srgbClr val="333333"/>
                </a:solidFill>
                <a:latin typeface="Lucida Console"/>
                <a:cs typeface="Lucida Console"/>
              </a:rPr>
              <a:t>-f</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/dev/storage/voe2fsck</a:t>
            </a:r>
            <a:r>
              <a:rPr sz="850" spc="20" dirty="0">
                <a:solidFill>
                  <a:srgbClr val="333333"/>
                </a:solidFill>
                <a:latin typeface="Lucida Console"/>
                <a:cs typeface="Lucida Console"/>
              </a:rPr>
              <a:t> </a:t>
            </a:r>
            <a:r>
              <a:rPr sz="850" spc="15" dirty="0">
                <a:solidFill>
                  <a:srgbClr val="333333"/>
                </a:solidFill>
                <a:latin typeface="Lucida Console"/>
                <a:cs typeface="Lucida Console"/>
              </a:rPr>
              <a:t>1.44.3</a:t>
            </a:r>
            <a:r>
              <a:rPr sz="850" spc="20" dirty="0">
                <a:solidFill>
                  <a:srgbClr val="333333"/>
                </a:solidFill>
                <a:latin typeface="Lucida Console"/>
                <a:cs typeface="Lucida Console"/>
              </a:rPr>
              <a:t> </a:t>
            </a:r>
            <a:r>
              <a:rPr sz="850" spc="15" dirty="0">
                <a:solidFill>
                  <a:srgbClr val="333333"/>
                </a:solidFill>
                <a:latin typeface="Lucida Console"/>
                <a:cs typeface="Lucida Console"/>
              </a:rPr>
              <a:t>(10-July-2018)Pass</a:t>
            </a:r>
            <a:r>
              <a:rPr sz="850" spc="20" dirty="0">
                <a:solidFill>
                  <a:srgbClr val="333333"/>
                </a:solidFill>
                <a:latin typeface="Lucida Console"/>
                <a:cs typeface="Lucida Console"/>
              </a:rPr>
              <a:t> </a:t>
            </a:r>
            <a:r>
              <a:rPr sz="850" spc="15" dirty="0">
                <a:solidFill>
                  <a:srgbClr val="333333"/>
                </a:solidFill>
                <a:latin typeface="Lucida Console"/>
                <a:cs typeface="Lucida Console"/>
              </a:rPr>
              <a:t>1: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Checking inodes, blocks, and</a:t>
            </a:r>
            <a:r>
              <a:rPr sz="850" spc="20" dirty="0">
                <a:solidFill>
                  <a:srgbClr val="333333"/>
                </a:solidFill>
                <a:latin typeface="Lucida Console"/>
                <a:cs typeface="Lucida Console"/>
              </a:rPr>
              <a:t> </a:t>
            </a:r>
            <a:r>
              <a:rPr sz="850" spc="15" dirty="0">
                <a:solidFill>
                  <a:srgbClr val="333333"/>
                </a:solidFill>
                <a:latin typeface="Lucida Console"/>
                <a:cs typeface="Lucida Console"/>
              </a:rPr>
              <a:t>sizesPass 2: Checking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directory structurePass 3: </a:t>
            </a:r>
            <a:r>
              <a:rPr sz="850" spc="20" dirty="0">
                <a:solidFill>
                  <a:srgbClr val="333333"/>
                </a:solidFill>
                <a:latin typeface="Lucida Console"/>
                <a:cs typeface="Lucida Console"/>
              </a:rPr>
              <a:t> </a:t>
            </a:r>
            <a:r>
              <a:rPr sz="850" spc="15" dirty="0">
                <a:solidFill>
                  <a:srgbClr val="333333"/>
                </a:solidFill>
                <a:latin typeface="Lucida Console"/>
                <a:cs typeface="Lucida Console"/>
              </a:rPr>
              <a:t>Checking directory</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connectivityPass 4:</a:t>
            </a:r>
            <a:r>
              <a:rPr sz="850" spc="20" dirty="0">
                <a:solidFill>
                  <a:srgbClr val="333333"/>
                </a:solidFill>
                <a:latin typeface="Lucida Console"/>
                <a:cs typeface="Lucida Console"/>
              </a:rPr>
              <a:t> </a:t>
            </a:r>
            <a:r>
              <a:rPr sz="850" spc="15" dirty="0">
                <a:solidFill>
                  <a:srgbClr val="333333"/>
                </a:solidFill>
                <a:latin typeface="Lucida Console"/>
                <a:cs typeface="Lucida Console"/>
              </a:rPr>
              <a:t>Checking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reference countsPass</a:t>
            </a:r>
            <a:r>
              <a:rPr sz="850" spc="20" dirty="0">
                <a:solidFill>
                  <a:srgbClr val="333333"/>
                </a:solidFill>
                <a:latin typeface="Lucida Console"/>
                <a:cs typeface="Lucida Console"/>
              </a:rPr>
              <a:t> </a:t>
            </a:r>
            <a:r>
              <a:rPr sz="850" spc="15" dirty="0">
                <a:solidFill>
                  <a:srgbClr val="333333"/>
                </a:solidFill>
                <a:latin typeface="Lucida Console"/>
                <a:cs typeface="Lucida Console"/>
              </a:rPr>
              <a:t>5:</a:t>
            </a:r>
            <a:r>
              <a:rPr sz="850" spc="20" dirty="0">
                <a:solidFill>
                  <a:srgbClr val="333333"/>
                </a:solidFill>
                <a:latin typeface="Lucida Console"/>
                <a:cs typeface="Lucida Console"/>
              </a:rPr>
              <a:t> </a:t>
            </a:r>
            <a:r>
              <a:rPr sz="850" spc="15" dirty="0">
                <a:solidFill>
                  <a:srgbClr val="333333"/>
                </a:solidFill>
                <a:latin typeface="Lucida Console"/>
                <a:cs typeface="Lucida Console"/>
              </a:rPr>
              <a:t>Checking </a:t>
            </a:r>
            <a:r>
              <a:rPr sz="850" spc="20" dirty="0">
                <a:solidFill>
                  <a:srgbClr val="333333"/>
                </a:solidFill>
                <a:latin typeface="Lucida Console"/>
                <a:cs typeface="Lucida Console"/>
              </a:rPr>
              <a:t> </a:t>
            </a:r>
            <a:r>
              <a:rPr sz="850" spc="15" dirty="0">
                <a:solidFill>
                  <a:srgbClr val="333333"/>
                </a:solidFill>
                <a:latin typeface="Lucida Console"/>
                <a:cs typeface="Lucida Console"/>
              </a:rPr>
              <a:t>group summary</a:t>
            </a:r>
            <a:r>
              <a:rPr sz="850" spc="20" dirty="0">
                <a:solidFill>
                  <a:srgbClr val="333333"/>
                </a:solidFill>
                <a:latin typeface="Lucida Console"/>
                <a:cs typeface="Lucida Console"/>
              </a:rPr>
              <a:t> </a:t>
            </a:r>
            <a:r>
              <a:rPr sz="850" spc="15" dirty="0">
                <a:solidFill>
                  <a:srgbClr val="333333"/>
                </a:solidFill>
                <a:latin typeface="Lucida Console"/>
                <a:cs typeface="Lucida Console"/>
              </a:rPr>
              <a:t>information/dev/storage/vo:</a:t>
            </a:r>
            <a:r>
              <a:rPr sz="850" spc="20" dirty="0">
                <a:solidFill>
                  <a:srgbClr val="333333"/>
                </a:solidFill>
                <a:latin typeface="Lucida Console"/>
                <a:cs typeface="Lucida Console"/>
              </a:rPr>
              <a:t> </a:t>
            </a:r>
            <a:r>
              <a:rPr sz="850" spc="15" dirty="0">
                <a:solidFill>
                  <a:srgbClr val="333333"/>
                </a:solidFill>
                <a:latin typeface="Lucida Console"/>
                <a:cs typeface="Lucida Console"/>
              </a:rPr>
              <a:t>11/38000</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files (0.0%</a:t>
            </a:r>
            <a:r>
              <a:rPr sz="850" spc="20" dirty="0">
                <a:solidFill>
                  <a:srgbClr val="333333"/>
                </a:solidFill>
                <a:latin typeface="Lucida Console"/>
                <a:cs typeface="Lucida Console"/>
              </a:rPr>
              <a:t> </a:t>
            </a:r>
            <a:r>
              <a:rPr sz="850" spc="15" dirty="0">
                <a:solidFill>
                  <a:srgbClr val="333333"/>
                </a:solidFill>
                <a:latin typeface="Lucida Console"/>
                <a:cs typeface="Lucida Console"/>
              </a:rPr>
              <a:t>non-contiguous), </a:t>
            </a:r>
            <a:r>
              <a:rPr sz="850" spc="20" dirty="0">
                <a:solidFill>
                  <a:srgbClr val="333333"/>
                </a:solidFill>
                <a:latin typeface="Lucida Console"/>
                <a:cs typeface="Lucida Console"/>
              </a:rPr>
              <a:t> </a:t>
            </a:r>
            <a:r>
              <a:rPr sz="850" spc="15" dirty="0">
                <a:solidFill>
                  <a:srgbClr val="333333"/>
                </a:solidFill>
                <a:latin typeface="Lucida Console"/>
                <a:cs typeface="Lucida Console"/>
              </a:rPr>
              <a:t>10453/151552</a:t>
            </a:r>
            <a:r>
              <a:rPr sz="850" spc="10" dirty="0">
                <a:solidFill>
                  <a:srgbClr val="333333"/>
                </a:solidFill>
                <a:latin typeface="Lucida Console"/>
                <a:cs typeface="Lucida Console"/>
              </a:rPr>
              <a:t> </a:t>
            </a:r>
            <a:r>
              <a:rPr sz="850" spc="15" dirty="0">
                <a:solidFill>
                  <a:srgbClr val="333333"/>
                </a:solidFill>
                <a:latin typeface="Lucida Console"/>
                <a:cs typeface="Lucida Console"/>
              </a:rPr>
              <a:t>blocks</a:t>
            </a:r>
            <a:endParaRPr sz="850">
              <a:latin typeface="Lucida Console"/>
              <a:cs typeface="Lucida Console"/>
            </a:endParaRPr>
          </a:p>
        </p:txBody>
      </p:sp>
      <p:sp>
        <p:nvSpPr>
          <p:cNvPr id="28" name="object 28"/>
          <p:cNvSpPr txBox="1"/>
          <p:nvPr/>
        </p:nvSpPr>
        <p:spPr>
          <a:xfrm>
            <a:off x="1070306" y="3436432"/>
            <a:ext cx="2712720" cy="159385"/>
          </a:xfrm>
          <a:prstGeom prst="rect">
            <a:avLst/>
          </a:prstGeom>
        </p:spPr>
        <p:txBody>
          <a:bodyPr vert="horz" wrap="square" lIns="0" tIns="15875" rIns="0" bIns="0" rtlCol="0">
            <a:spAutoFit/>
          </a:bodyPr>
          <a:lstStyle/>
          <a:p>
            <a:pPr marL="12700">
              <a:lnSpc>
                <a:spcPct val="100000"/>
              </a:lnSpc>
              <a:spcBef>
                <a:spcPts val="125"/>
              </a:spcBef>
              <a:tabLst>
                <a:tab pos="415290" algn="l"/>
              </a:tabLst>
            </a:pPr>
            <a:r>
              <a:rPr sz="850" spc="15" dirty="0">
                <a:solidFill>
                  <a:srgbClr val="333333"/>
                </a:solidFill>
                <a:latin typeface="Lucida Console"/>
                <a:cs typeface="Lucida Console"/>
              </a:rPr>
              <a:t>Size	Used</a:t>
            </a:r>
            <a:r>
              <a:rPr sz="850" dirty="0">
                <a:solidFill>
                  <a:srgbClr val="333333"/>
                </a:solidFill>
                <a:latin typeface="Lucida Console"/>
                <a:cs typeface="Lucida Console"/>
              </a:rPr>
              <a:t> </a:t>
            </a:r>
            <a:r>
              <a:rPr sz="850" spc="15" dirty="0">
                <a:solidFill>
                  <a:srgbClr val="333333"/>
                </a:solidFill>
                <a:latin typeface="Lucida Console"/>
                <a:cs typeface="Lucida Console"/>
              </a:rPr>
              <a:t>Avail</a:t>
            </a:r>
            <a:r>
              <a:rPr sz="850" spc="5" dirty="0">
                <a:solidFill>
                  <a:srgbClr val="333333"/>
                </a:solidFill>
                <a:latin typeface="Lucida Console"/>
                <a:cs typeface="Lucida Console"/>
              </a:rPr>
              <a:t> </a:t>
            </a:r>
            <a:r>
              <a:rPr sz="850" spc="15" dirty="0">
                <a:solidFill>
                  <a:srgbClr val="333333"/>
                </a:solidFill>
                <a:latin typeface="Lucida Console"/>
                <a:cs typeface="Lucida Console"/>
              </a:rPr>
              <a:t>Use%</a:t>
            </a:r>
            <a:r>
              <a:rPr sz="850" spc="5" dirty="0">
                <a:solidFill>
                  <a:srgbClr val="333333"/>
                </a:solidFill>
                <a:latin typeface="Lucida Console"/>
                <a:cs typeface="Lucida Console"/>
              </a:rPr>
              <a:t> </a:t>
            </a:r>
            <a:r>
              <a:rPr sz="850" spc="15" dirty="0">
                <a:solidFill>
                  <a:srgbClr val="333333"/>
                </a:solidFill>
                <a:latin typeface="Lucida Console"/>
                <a:cs typeface="Lucida Console"/>
              </a:rPr>
              <a:t>Mounted</a:t>
            </a:r>
            <a:r>
              <a:rPr sz="850" spc="5" dirty="0">
                <a:solidFill>
                  <a:srgbClr val="333333"/>
                </a:solidFill>
                <a:latin typeface="Lucida Console"/>
                <a:cs typeface="Lucida Console"/>
              </a:rPr>
              <a:t> </a:t>
            </a:r>
            <a:r>
              <a:rPr sz="850" spc="15" dirty="0">
                <a:solidFill>
                  <a:srgbClr val="333333"/>
                </a:solidFill>
                <a:latin typeface="Lucida Console"/>
                <a:cs typeface="Lucida Console"/>
              </a:rPr>
              <a:t>ondevtmpfs</a:t>
            </a:r>
            <a:endParaRPr sz="850">
              <a:latin typeface="Lucida Console"/>
              <a:cs typeface="Lucida Console"/>
            </a:endParaRPr>
          </a:p>
        </p:txBody>
      </p:sp>
      <p:sp>
        <p:nvSpPr>
          <p:cNvPr id="29" name="object 29"/>
          <p:cNvSpPr txBox="1"/>
          <p:nvPr/>
        </p:nvSpPr>
        <p:spPr>
          <a:xfrm>
            <a:off x="5436702" y="3436432"/>
            <a:ext cx="495934" cy="159385"/>
          </a:xfrm>
          <a:prstGeom prst="rect">
            <a:avLst/>
          </a:prstGeom>
        </p:spPr>
        <p:txBody>
          <a:bodyPr vert="horz" wrap="square" lIns="0" tIns="15875" rIns="0" bIns="0" rtlCol="0">
            <a:spAutoFit/>
          </a:bodyPr>
          <a:lstStyle/>
          <a:p>
            <a:pPr marL="12700">
              <a:lnSpc>
                <a:spcPct val="100000"/>
              </a:lnSpc>
              <a:spcBef>
                <a:spcPts val="125"/>
              </a:spcBef>
              <a:tabLst>
                <a:tab pos="213995" algn="l"/>
              </a:tabLst>
            </a:pPr>
            <a:r>
              <a:rPr sz="850" spc="15" dirty="0">
                <a:solidFill>
                  <a:srgbClr val="333333"/>
                </a:solidFill>
                <a:latin typeface="Lucida Console"/>
                <a:cs typeface="Lucida Console"/>
              </a:rPr>
              <a:t>0	969M</a:t>
            </a:r>
            <a:endParaRPr sz="850">
              <a:latin typeface="Lucida Console"/>
              <a:cs typeface="Lucida Console"/>
            </a:endParaRPr>
          </a:p>
        </p:txBody>
      </p:sp>
      <p:sp>
        <p:nvSpPr>
          <p:cNvPr id="30" name="object 30"/>
          <p:cNvSpPr txBox="1"/>
          <p:nvPr/>
        </p:nvSpPr>
        <p:spPr>
          <a:xfrm>
            <a:off x="6108455" y="3436432"/>
            <a:ext cx="16002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endParaRPr sz="850">
              <a:latin typeface="Lucida Console"/>
              <a:cs typeface="Lucida Console"/>
            </a:endParaRPr>
          </a:p>
        </p:txBody>
      </p:sp>
      <p:sp>
        <p:nvSpPr>
          <p:cNvPr id="31" name="object 31"/>
          <p:cNvSpPr txBox="1"/>
          <p:nvPr/>
        </p:nvSpPr>
        <p:spPr>
          <a:xfrm>
            <a:off x="4227546" y="3398698"/>
            <a:ext cx="1100455" cy="368935"/>
          </a:xfrm>
          <a:prstGeom prst="rect">
            <a:avLst/>
          </a:prstGeom>
        </p:spPr>
        <p:txBody>
          <a:bodyPr vert="horz" wrap="square" lIns="0" tIns="53975" rIns="0" bIns="0" rtlCol="0">
            <a:spAutoFit/>
          </a:bodyPr>
          <a:lstStyle/>
          <a:p>
            <a:pPr marL="617220">
              <a:lnSpc>
                <a:spcPct val="100000"/>
              </a:lnSpc>
              <a:spcBef>
                <a:spcPts val="425"/>
              </a:spcBef>
            </a:pPr>
            <a:r>
              <a:rPr sz="850" spc="15" dirty="0">
                <a:solidFill>
                  <a:srgbClr val="333333"/>
                </a:solidFill>
                <a:latin typeface="Lucida Console"/>
                <a:cs typeface="Lucida Console"/>
              </a:rPr>
              <a:t>969M</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0%</a:t>
            </a:r>
            <a:r>
              <a:rPr sz="850" spc="-50" dirty="0">
                <a:solidFill>
                  <a:srgbClr val="333333"/>
                </a:solidFill>
                <a:latin typeface="Lucida Console"/>
                <a:cs typeface="Lucida Console"/>
              </a:rPr>
              <a:t> </a:t>
            </a:r>
            <a:r>
              <a:rPr sz="850" spc="15" dirty="0">
                <a:solidFill>
                  <a:srgbClr val="333333"/>
                </a:solidFill>
                <a:latin typeface="Lucida Console"/>
                <a:cs typeface="Lucida Console"/>
              </a:rPr>
              <a:t>/dev/shmtmpfs</a:t>
            </a:r>
            <a:endParaRPr sz="850">
              <a:latin typeface="Lucida Console"/>
              <a:cs typeface="Lucida Console"/>
            </a:endParaRPr>
          </a:p>
        </p:txBody>
      </p:sp>
      <p:sp>
        <p:nvSpPr>
          <p:cNvPr id="32" name="object 32"/>
          <p:cNvSpPr txBox="1"/>
          <p:nvPr/>
        </p:nvSpPr>
        <p:spPr>
          <a:xfrm>
            <a:off x="1070306" y="3570218"/>
            <a:ext cx="110045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/devtmpfs</a:t>
            </a:r>
            <a:endParaRPr sz="850">
              <a:latin typeface="Lucida Console"/>
              <a:cs typeface="Lucida Console"/>
            </a:endParaRPr>
          </a:p>
          <a:p>
            <a:pPr marL="12700">
              <a:lnSpc>
                <a:spcPct val="100000"/>
              </a:lnSpc>
              <a:spcBef>
                <a:spcPts val="330"/>
              </a:spcBef>
              <a:tabLst>
                <a:tab pos="415290" algn="l"/>
                <a:tab pos="818515" algn="l"/>
              </a:tabLst>
            </a:pPr>
            <a:r>
              <a:rPr sz="850" spc="15" dirty="0">
                <a:solidFill>
                  <a:srgbClr val="333333"/>
                </a:solidFill>
                <a:latin typeface="Lucida Console"/>
                <a:cs typeface="Lucida Console"/>
              </a:rPr>
              <a:t>984M	9.6M	974M</a:t>
            </a:r>
            <a:endParaRPr sz="850">
              <a:latin typeface="Lucida Console"/>
              <a:cs typeface="Lucida Console"/>
            </a:endParaRPr>
          </a:p>
        </p:txBody>
      </p:sp>
      <p:sp>
        <p:nvSpPr>
          <p:cNvPr id="33" name="object 33"/>
          <p:cNvSpPr txBox="1"/>
          <p:nvPr/>
        </p:nvSpPr>
        <p:spPr>
          <a:xfrm>
            <a:off x="2346637" y="3570218"/>
            <a:ext cx="1704975" cy="368935"/>
          </a:xfrm>
          <a:prstGeom prst="rect">
            <a:avLst/>
          </a:prstGeom>
        </p:spPr>
        <p:txBody>
          <a:bodyPr vert="horz" wrap="square" lIns="0" tIns="53975" rIns="0" bIns="0" rtlCol="0">
            <a:spAutoFit/>
          </a:bodyPr>
          <a:lstStyle/>
          <a:p>
            <a:pPr marL="617220">
              <a:lnSpc>
                <a:spcPct val="100000"/>
              </a:lnSpc>
              <a:spcBef>
                <a:spcPts val="425"/>
              </a:spcBef>
              <a:tabLst>
                <a:tab pos="1221740" algn="l"/>
                <a:tab pos="1423035" algn="l"/>
              </a:tabLst>
            </a:pPr>
            <a:r>
              <a:rPr sz="850" spc="15" dirty="0">
                <a:solidFill>
                  <a:srgbClr val="333333"/>
                </a:solidFill>
                <a:latin typeface="Lucida Console"/>
                <a:cs typeface="Lucida Console"/>
              </a:rPr>
              <a:t>984M	0	984M</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a:t>
            </a:r>
            <a:r>
              <a:rPr sz="850" spc="-40" dirty="0">
                <a:solidFill>
                  <a:srgbClr val="333333"/>
                </a:solidFill>
                <a:latin typeface="Lucida Console"/>
                <a:cs typeface="Lucida Console"/>
              </a:rPr>
              <a:t> </a:t>
            </a:r>
            <a:r>
              <a:rPr sz="850" spc="15" dirty="0">
                <a:solidFill>
                  <a:srgbClr val="333333"/>
                </a:solidFill>
                <a:latin typeface="Lucida Console"/>
                <a:cs typeface="Lucida Console"/>
              </a:rPr>
              <a:t>/runtmpfs</a:t>
            </a:r>
            <a:endParaRPr sz="850">
              <a:latin typeface="Lucida Console"/>
              <a:cs typeface="Lucida Console"/>
            </a:endParaRPr>
          </a:p>
        </p:txBody>
      </p:sp>
      <p:sp>
        <p:nvSpPr>
          <p:cNvPr id="34" name="object 34"/>
          <p:cNvSpPr txBox="1"/>
          <p:nvPr/>
        </p:nvSpPr>
        <p:spPr>
          <a:xfrm>
            <a:off x="1070306" y="3950989"/>
            <a:ext cx="3249930" cy="159385"/>
          </a:xfrm>
          <a:prstGeom prst="rect">
            <a:avLst/>
          </a:prstGeom>
        </p:spPr>
        <p:txBody>
          <a:bodyPr vert="horz" wrap="square" lIns="0" tIns="15875" rIns="0" bIns="0" rtlCol="0">
            <a:spAutoFit/>
          </a:bodyPr>
          <a:lstStyle/>
          <a:p>
            <a:pPr marL="12700">
              <a:lnSpc>
                <a:spcPct val="100000"/>
              </a:lnSpc>
              <a:spcBef>
                <a:spcPts val="125"/>
              </a:spcBef>
              <a:tabLst>
                <a:tab pos="2632075" algn="l"/>
                <a:tab pos="2967990" algn="l"/>
              </a:tabLst>
            </a:pPr>
            <a:r>
              <a:rPr sz="850" spc="15" dirty="0">
                <a:solidFill>
                  <a:srgbClr val="333333"/>
                </a:solidFill>
                <a:latin typeface="Lucida Console"/>
                <a:cs typeface="Lucida Console"/>
              </a:rPr>
              <a:t>/sys/fs/cgroup/dev/mapper/rhel-root	17G	3.9G</a:t>
            </a:r>
            <a:endParaRPr sz="850">
              <a:latin typeface="Lucida Console"/>
              <a:cs typeface="Lucida Console"/>
            </a:endParaRPr>
          </a:p>
        </p:txBody>
      </p:sp>
      <p:sp>
        <p:nvSpPr>
          <p:cNvPr id="35" name="object 35"/>
          <p:cNvSpPr txBox="1"/>
          <p:nvPr/>
        </p:nvSpPr>
        <p:spPr>
          <a:xfrm>
            <a:off x="4429072" y="3741735"/>
            <a:ext cx="1436370" cy="368935"/>
          </a:xfrm>
          <a:prstGeom prst="rect">
            <a:avLst/>
          </a:prstGeom>
        </p:spPr>
        <p:txBody>
          <a:bodyPr vert="horz" wrap="square" lIns="0" tIns="53975" rIns="0" bIns="0" rtlCol="0">
            <a:spAutoFit/>
          </a:bodyPr>
          <a:lstStyle/>
          <a:p>
            <a:pPr marL="12700">
              <a:lnSpc>
                <a:spcPct val="100000"/>
              </a:lnSpc>
              <a:spcBef>
                <a:spcPts val="425"/>
              </a:spcBef>
              <a:tabLst>
                <a:tab pos="617220" algn="l"/>
                <a:tab pos="818515" algn="l"/>
                <a:tab pos="1288415" algn="l"/>
              </a:tabLst>
            </a:pPr>
            <a:r>
              <a:rPr sz="850" spc="15" dirty="0">
                <a:solidFill>
                  <a:srgbClr val="333333"/>
                </a:solidFill>
                <a:latin typeface="Lucida Console"/>
                <a:cs typeface="Lucida Console"/>
              </a:rPr>
              <a:t>984M	0	984M	0%</a:t>
            </a:r>
            <a:endParaRPr sz="850">
              <a:latin typeface="Lucida Console"/>
              <a:cs typeface="Lucida Console"/>
            </a:endParaRPr>
          </a:p>
          <a:p>
            <a:pPr marL="79375">
              <a:lnSpc>
                <a:spcPct val="100000"/>
              </a:lnSpc>
              <a:spcBef>
                <a:spcPts val="330"/>
              </a:spcBef>
              <a:tabLst>
                <a:tab pos="415290" algn="l"/>
              </a:tabLst>
            </a:pPr>
            <a:r>
              <a:rPr sz="850" spc="15" dirty="0">
                <a:solidFill>
                  <a:srgbClr val="333333"/>
                </a:solidFill>
                <a:latin typeface="Lucida Console"/>
                <a:cs typeface="Lucida Console"/>
              </a:rPr>
              <a:t>14G	23%</a:t>
            </a:r>
            <a:r>
              <a:rPr sz="850" spc="-40" dirty="0">
                <a:solidFill>
                  <a:srgbClr val="333333"/>
                </a:solidFill>
                <a:latin typeface="Lucida Console"/>
                <a:cs typeface="Lucida Console"/>
              </a:rPr>
              <a:t> </a:t>
            </a:r>
            <a:r>
              <a:rPr sz="850" spc="15" dirty="0">
                <a:solidFill>
                  <a:srgbClr val="333333"/>
                </a:solidFill>
                <a:latin typeface="Lucida Console"/>
                <a:cs typeface="Lucida Console"/>
              </a:rPr>
              <a:t>//dev/sr0</a:t>
            </a:r>
            <a:endParaRPr sz="850">
              <a:latin typeface="Lucida Console"/>
              <a:cs typeface="Lucida Console"/>
            </a:endParaRPr>
          </a:p>
        </p:txBody>
      </p:sp>
      <p:sp>
        <p:nvSpPr>
          <p:cNvPr id="36" name="object 36"/>
          <p:cNvSpPr txBox="1"/>
          <p:nvPr/>
        </p:nvSpPr>
        <p:spPr>
          <a:xfrm>
            <a:off x="5974105" y="4122507"/>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863M</a:t>
            </a:r>
            <a:endParaRPr sz="850">
              <a:latin typeface="Lucida Console"/>
              <a:cs typeface="Lucida Console"/>
            </a:endParaRPr>
          </a:p>
        </p:txBody>
      </p:sp>
      <p:sp>
        <p:nvSpPr>
          <p:cNvPr id="37" name="object 37"/>
          <p:cNvSpPr txBox="1"/>
          <p:nvPr/>
        </p:nvSpPr>
        <p:spPr>
          <a:xfrm>
            <a:off x="2279462" y="4084773"/>
            <a:ext cx="210820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0</a:t>
            </a:r>
            <a:r>
              <a:rPr sz="850" spc="-10" dirty="0">
                <a:solidFill>
                  <a:srgbClr val="333333"/>
                </a:solidFill>
                <a:latin typeface="Lucida Console"/>
                <a:cs typeface="Lucida Console"/>
              </a:rPr>
              <a:t> </a:t>
            </a:r>
            <a:r>
              <a:rPr sz="850" spc="15" dirty="0">
                <a:solidFill>
                  <a:srgbClr val="333333"/>
                </a:solidFill>
                <a:latin typeface="Lucida Console"/>
                <a:cs typeface="Lucida Console"/>
              </a:rPr>
              <a:t>100%</a:t>
            </a:r>
            <a:r>
              <a:rPr sz="850" spc="-5" dirty="0">
                <a:solidFill>
                  <a:srgbClr val="333333"/>
                </a:solidFill>
                <a:latin typeface="Lucida Console"/>
                <a:cs typeface="Lucida Console"/>
              </a:rPr>
              <a:t> </a:t>
            </a:r>
            <a:r>
              <a:rPr sz="850" spc="15" dirty="0">
                <a:solidFill>
                  <a:srgbClr val="333333"/>
                </a:solidFill>
                <a:latin typeface="Lucida Console"/>
                <a:cs typeface="Lucida Console"/>
              </a:rPr>
              <a:t>/media/cdrom/dev/sda1</a:t>
            </a:r>
            <a:endParaRPr sz="850">
              <a:latin typeface="Lucida Console"/>
              <a:cs typeface="Lucida Console"/>
            </a:endParaRPr>
          </a:p>
          <a:p>
            <a:pPr marL="1019810">
              <a:lnSpc>
                <a:spcPct val="100000"/>
              </a:lnSpc>
              <a:spcBef>
                <a:spcPts val="330"/>
              </a:spcBef>
              <a:tabLst>
                <a:tab pos="1490345" algn="l"/>
                <a:tab pos="1826260" algn="l"/>
              </a:tabLst>
            </a:pPr>
            <a:r>
              <a:rPr sz="850" spc="15" dirty="0">
                <a:solidFill>
                  <a:srgbClr val="333333"/>
                </a:solidFill>
                <a:latin typeface="Lucida Console"/>
                <a:cs typeface="Lucida Console"/>
              </a:rPr>
              <a:t>197M	16K	197M</a:t>
            </a:r>
            <a:endParaRPr sz="850">
              <a:latin typeface="Lucida Console"/>
              <a:cs typeface="Lucida Console"/>
            </a:endParaRPr>
          </a:p>
        </p:txBody>
      </p:sp>
      <p:sp>
        <p:nvSpPr>
          <p:cNvPr id="38" name="object 38"/>
          <p:cNvSpPr txBox="1"/>
          <p:nvPr/>
        </p:nvSpPr>
        <p:spPr>
          <a:xfrm>
            <a:off x="4563423" y="4084773"/>
            <a:ext cx="1369060" cy="368935"/>
          </a:xfrm>
          <a:prstGeom prst="rect">
            <a:avLst/>
          </a:prstGeom>
        </p:spPr>
        <p:txBody>
          <a:bodyPr vert="horz" wrap="square" lIns="0" tIns="53975" rIns="0" bIns="0" rtlCol="0">
            <a:spAutoFit/>
          </a:bodyPr>
          <a:lstStyle/>
          <a:p>
            <a:pPr marL="549910">
              <a:lnSpc>
                <a:spcPct val="100000"/>
              </a:lnSpc>
              <a:spcBef>
                <a:spcPts val="425"/>
              </a:spcBef>
              <a:tabLst>
                <a:tab pos="1019810" algn="l"/>
              </a:tabLst>
            </a:pPr>
            <a:r>
              <a:rPr sz="850" spc="15" dirty="0">
                <a:solidFill>
                  <a:srgbClr val="333333"/>
                </a:solidFill>
                <a:latin typeface="Lucida Console"/>
                <a:cs typeface="Lucida Console"/>
              </a:rPr>
              <a:t>1014M	152M</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a:t>
            </a:r>
            <a:r>
              <a:rPr sz="850" spc="-45" dirty="0">
                <a:solidFill>
                  <a:srgbClr val="333333"/>
                </a:solidFill>
                <a:latin typeface="Lucida Console"/>
                <a:cs typeface="Lucida Console"/>
              </a:rPr>
              <a:t> </a:t>
            </a:r>
            <a:r>
              <a:rPr sz="850" spc="15" dirty="0">
                <a:solidFill>
                  <a:srgbClr val="333333"/>
                </a:solidFill>
                <a:latin typeface="Lucida Console"/>
                <a:cs typeface="Lucida Console"/>
              </a:rPr>
              <a:t>/run/user/42tmpfs</a:t>
            </a:r>
            <a:endParaRPr sz="850">
              <a:latin typeface="Lucida Console"/>
              <a:cs typeface="Lucida Console"/>
            </a:endParaRPr>
          </a:p>
        </p:txBody>
      </p:sp>
      <p:sp>
        <p:nvSpPr>
          <p:cNvPr id="39" name="object 39"/>
          <p:cNvSpPr txBox="1"/>
          <p:nvPr/>
        </p:nvSpPr>
        <p:spPr>
          <a:xfrm>
            <a:off x="1070306" y="4084773"/>
            <a:ext cx="966469" cy="540385"/>
          </a:xfrm>
          <a:prstGeom prst="rect">
            <a:avLst/>
          </a:prstGeom>
        </p:spPr>
        <p:txBody>
          <a:bodyPr vert="horz" wrap="square" lIns="0" tIns="53975" rIns="0" bIns="0" rtlCol="0">
            <a:spAutoFit/>
          </a:bodyPr>
          <a:lstStyle/>
          <a:p>
            <a:pPr marL="213995">
              <a:lnSpc>
                <a:spcPct val="100000"/>
              </a:lnSpc>
              <a:spcBef>
                <a:spcPts val="425"/>
              </a:spcBef>
              <a:tabLst>
                <a:tab pos="617220" algn="l"/>
              </a:tabLst>
            </a:pPr>
            <a:r>
              <a:rPr sz="850" spc="15" dirty="0">
                <a:solidFill>
                  <a:srgbClr val="333333"/>
                </a:solidFill>
                <a:latin typeface="Lucida Console"/>
                <a:cs typeface="Lucida Console"/>
              </a:rPr>
              <a:t>6.7G	6.7G</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15%</a:t>
            </a:r>
            <a:r>
              <a:rPr sz="850" spc="-65" dirty="0">
                <a:solidFill>
                  <a:srgbClr val="333333"/>
                </a:solidFill>
                <a:latin typeface="Lucida Console"/>
                <a:cs typeface="Lucida Console"/>
              </a:rPr>
              <a:t> </a:t>
            </a:r>
            <a:r>
              <a:rPr sz="850" spc="15" dirty="0">
                <a:solidFill>
                  <a:srgbClr val="333333"/>
                </a:solidFill>
                <a:latin typeface="Lucida Console"/>
                <a:cs typeface="Lucida Console"/>
              </a:rPr>
              <a:t>/boottmpfs</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197M</a:t>
            </a:r>
            <a:endParaRPr sz="850">
              <a:latin typeface="Lucida Console"/>
              <a:cs typeface="Lucida Console"/>
            </a:endParaRPr>
          </a:p>
        </p:txBody>
      </p:sp>
      <p:sp>
        <p:nvSpPr>
          <p:cNvPr id="40" name="object 40"/>
          <p:cNvSpPr txBox="1"/>
          <p:nvPr/>
        </p:nvSpPr>
        <p:spPr>
          <a:xfrm>
            <a:off x="2145111" y="4465544"/>
            <a:ext cx="3720465" cy="159385"/>
          </a:xfrm>
          <a:prstGeom prst="rect">
            <a:avLst/>
          </a:prstGeom>
        </p:spPr>
        <p:txBody>
          <a:bodyPr vert="horz" wrap="square" lIns="0" tIns="15875" rIns="0" bIns="0" rtlCol="0">
            <a:spAutoFit/>
          </a:bodyPr>
          <a:lstStyle/>
          <a:p>
            <a:pPr marL="12700">
              <a:lnSpc>
                <a:spcPct val="100000"/>
              </a:lnSpc>
              <a:spcBef>
                <a:spcPts val="125"/>
              </a:spcBef>
              <a:tabLst>
                <a:tab pos="415290" algn="l"/>
                <a:tab pos="885825" algn="l"/>
                <a:tab pos="3438525" algn="l"/>
              </a:tabLst>
            </a:pPr>
            <a:r>
              <a:rPr sz="850" spc="15" dirty="0">
                <a:solidFill>
                  <a:srgbClr val="333333"/>
                </a:solidFill>
                <a:latin typeface="Lucida Console"/>
                <a:cs typeface="Lucida Console"/>
              </a:rPr>
              <a:t>3.4M	194M	2% /run/user/0/dev/mapper/storage-vo</a:t>
            </a:r>
            <a:r>
              <a:rPr sz="850" dirty="0">
                <a:solidFill>
                  <a:srgbClr val="333333"/>
                </a:solidFill>
                <a:latin typeface="Lucida Console"/>
                <a:cs typeface="Lucida Console"/>
              </a:rPr>
              <a:t>	</a:t>
            </a:r>
            <a:r>
              <a:rPr sz="850" spc="15" dirty="0">
                <a:solidFill>
                  <a:srgbClr val="333333"/>
                </a:solidFill>
                <a:latin typeface="Lucida Console"/>
                <a:cs typeface="Lucida Console"/>
              </a:rPr>
              <a:t>279M</a:t>
            </a:r>
            <a:endParaRPr sz="850">
              <a:latin typeface="Lucida Console"/>
              <a:cs typeface="Lucida Console"/>
            </a:endParaRPr>
          </a:p>
        </p:txBody>
      </p:sp>
      <p:sp>
        <p:nvSpPr>
          <p:cNvPr id="41" name="object 41"/>
          <p:cNvSpPr txBox="1"/>
          <p:nvPr/>
        </p:nvSpPr>
        <p:spPr>
          <a:xfrm>
            <a:off x="5974105" y="4465544"/>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2.1M</a:t>
            </a:r>
            <a:endParaRPr sz="850">
              <a:latin typeface="Lucida Console"/>
              <a:cs typeface="Lucida Console"/>
            </a:endParaRPr>
          </a:p>
        </p:txBody>
      </p:sp>
      <p:sp>
        <p:nvSpPr>
          <p:cNvPr id="42" name="object 42"/>
          <p:cNvSpPr txBox="1"/>
          <p:nvPr/>
        </p:nvSpPr>
        <p:spPr>
          <a:xfrm>
            <a:off x="946424" y="4637063"/>
            <a:ext cx="5666740" cy="4679315"/>
          </a:xfrm>
          <a:prstGeom prst="rect">
            <a:avLst/>
          </a:prstGeom>
        </p:spPr>
        <p:txBody>
          <a:bodyPr vert="horz" wrap="square" lIns="0" tIns="15875" rIns="0" bIns="0" rtlCol="0">
            <a:spAutoFit/>
          </a:bodyPr>
          <a:lstStyle/>
          <a:p>
            <a:pPr marL="136525">
              <a:lnSpc>
                <a:spcPct val="100000"/>
              </a:lnSpc>
              <a:spcBef>
                <a:spcPts val="125"/>
              </a:spcBef>
              <a:tabLst>
                <a:tab pos="606425" algn="l"/>
              </a:tabLst>
            </a:pPr>
            <a:r>
              <a:rPr sz="850" spc="15" dirty="0">
                <a:solidFill>
                  <a:srgbClr val="333333"/>
                </a:solidFill>
                <a:latin typeface="Lucida Console"/>
                <a:cs typeface="Lucida Console"/>
              </a:rPr>
              <a:t>259M	1%</a:t>
            </a:r>
            <a:r>
              <a:rPr sz="850" spc="-35"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5"/>
              </a:spcBef>
            </a:pPr>
            <a:endParaRPr sz="1100">
              <a:latin typeface="Lucida Console"/>
              <a:cs typeface="Lucida Console"/>
            </a:endParaRPr>
          </a:p>
          <a:p>
            <a:pPr marL="12700">
              <a:lnSpc>
                <a:spcPct val="100000"/>
              </a:lnSpc>
            </a:pPr>
            <a:r>
              <a:rPr sz="950" b="1" spc="-30" dirty="0">
                <a:solidFill>
                  <a:srgbClr val="777777"/>
                </a:solidFill>
                <a:latin typeface="Trebuchet MS"/>
                <a:cs typeface="Trebuchet MS"/>
              </a:rPr>
              <a:t>7.2.3</a:t>
            </a:r>
            <a:r>
              <a:rPr sz="950" b="1" spc="-35" dirty="0">
                <a:solidFill>
                  <a:srgbClr val="777777"/>
                </a:solidFill>
                <a:latin typeface="Trebuchet MS"/>
                <a:cs typeface="Trebuchet MS"/>
              </a:rPr>
              <a:t> </a:t>
            </a:r>
            <a:r>
              <a:rPr sz="950" b="1" spc="25" dirty="0">
                <a:solidFill>
                  <a:srgbClr val="777777"/>
                </a:solidFill>
                <a:latin typeface="微软雅黑"/>
                <a:cs typeface="微软雅黑"/>
              </a:rPr>
              <a:t>缩小逻辑卷</a:t>
            </a:r>
            <a:endParaRPr sz="950">
              <a:latin typeface="微软雅黑"/>
              <a:cs typeface="微软雅黑"/>
            </a:endParaRPr>
          </a:p>
          <a:p>
            <a:pPr marL="12700" marR="5080">
              <a:lnSpc>
                <a:spcPct val="131600"/>
              </a:lnSpc>
              <a:spcBef>
                <a:spcPts val="900"/>
              </a:spcBef>
            </a:pPr>
            <a:r>
              <a:rPr sz="950" spc="25" dirty="0">
                <a:solidFill>
                  <a:srgbClr val="333333"/>
                </a:solidFill>
                <a:latin typeface="微软雅黑"/>
                <a:cs typeface="微软雅黑"/>
              </a:rPr>
              <a:t>相较于扩容逻辑卷，在对逻辑卷进行缩容操作时，其丢失数据的风险更大。所以在生产环境中执行相应 操作时，一定要提前备份好数据。另外</a:t>
            </a:r>
            <a:r>
              <a:rPr sz="950" spc="35" dirty="0">
                <a:solidFill>
                  <a:srgbClr val="333333"/>
                </a:solidFill>
                <a:latin typeface="Trebuchet MS"/>
                <a:cs typeface="Trebuchet MS"/>
              </a:rPr>
              <a:t>Linux</a:t>
            </a:r>
            <a:r>
              <a:rPr sz="950" spc="25" dirty="0">
                <a:solidFill>
                  <a:srgbClr val="333333"/>
                </a:solidFill>
                <a:latin typeface="微软雅黑"/>
                <a:cs typeface="微软雅黑"/>
              </a:rPr>
              <a:t>系统规定，在对</a:t>
            </a:r>
            <a:r>
              <a:rPr sz="950" spc="80" dirty="0">
                <a:solidFill>
                  <a:srgbClr val="333333"/>
                </a:solidFill>
                <a:latin typeface="Trebuchet MS"/>
                <a:cs typeface="Trebuchet MS"/>
              </a:rPr>
              <a:t>LVM</a:t>
            </a:r>
            <a:r>
              <a:rPr sz="950" spc="20" dirty="0">
                <a:solidFill>
                  <a:srgbClr val="333333"/>
                </a:solidFill>
                <a:latin typeface="微软雅黑"/>
                <a:cs typeface="微软雅黑"/>
              </a:rPr>
              <a:t>逻辑卷进行缩容操作之前，要先检查文 </a:t>
            </a:r>
            <a:r>
              <a:rPr sz="950" spc="25" dirty="0">
                <a:solidFill>
                  <a:srgbClr val="333333"/>
                </a:solidFill>
                <a:latin typeface="微软雅黑"/>
                <a:cs typeface="微软雅黑"/>
              </a:rPr>
              <a:t>件系统的完整性（当然这也是为了保证数据安全）。在执行缩容操作前记得先把文件系统卸载掉。</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umount</a:t>
            </a:r>
            <a:r>
              <a:rPr sz="850" spc="5"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spc="25" dirty="0">
                <a:solidFill>
                  <a:srgbClr val="333333"/>
                </a:solidFill>
                <a:latin typeface="微软雅黑"/>
                <a:cs typeface="微软雅黑"/>
              </a:rPr>
              <a:t>：检查文件系统的完整性。</a:t>
            </a:r>
            <a:endParaRPr sz="950">
              <a:latin typeface="微软雅黑"/>
              <a:cs typeface="微软雅黑"/>
            </a:endParaRPr>
          </a:p>
          <a:p>
            <a:pPr>
              <a:lnSpc>
                <a:spcPct val="100000"/>
              </a:lnSpc>
              <a:spcBef>
                <a:spcPts val="45"/>
              </a:spcBef>
            </a:pPr>
            <a:endParaRPr sz="900">
              <a:latin typeface="微软雅黑"/>
              <a:cs typeface="微软雅黑"/>
            </a:endParaRPr>
          </a:p>
          <a:p>
            <a:pPr marL="136525" marR="81280">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e2fsck</a:t>
            </a:r>
            <a:r>
              <a:rPr sz="850" spc="20" dirty="0">
                <a:solidFill>
                  <a:srgbClr val="333333"/>
                </a:solidFill>
                <a:latin typeface="Lucida Console"/>
                <a:cs typeface="Lucida Console"/>
              </a:rPr>
              <a:t> </a:t>
            </a:r>
            <a:r>
              <a:rPr sz="850" spc="15" dirty="0">
                <a:solidFill>
                  <a:srgbClr val="333333"/>
                </a:solidFill>
                <a:latin typeface="Lucida Console"/>
                <a:cs typeface="Lucida Console"/>
              </a:rPr>
              <a:t>-f</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/dev/storage/voe2fsck</a:t>
            </a:r>
            <a:r>
              <a:rPr sz="850" spc="20" dirty="0">
                <a:solidFill>
                  <a:srgbClr val="333333"/>
                </a:solidFill>
                <a:latin typeface="Lucida Console"/>
                <a:cs typeface="Lucida Console"/>
              </a:rPr>
              <a:t> </a:t>
            </a:r>
            <a:r>
              <a:rPr sz="850" spc="15" dirty="0">
                <a:solidFill>
                  <a:srgbClr val="333333"/>
                </a:solidFill>
                <a:latin typeface="Lucida Console"/>
                <a:cs typeface="Lucida Console"/>
              </a:rPr>
              <a:t>1.44.3</a:t>
            </a:r>
            <a:r>
              <a:rPr sz="850" spc="20" dirty="0">
                <a:solidFill>
                  <a:srgbClr val="333333"/>
                </a:solidFill>
                <a:latin typeface="Lucida Console"/>
                <a:cs typeface="Lucida Console"/>
              </a:rPr>
              <a:t> </a:t>
            </a:r>
            <a:r>
              <a:rPr sz="850" spc="15" dirty="0">
                <a:solidFill>
                  <a:srgbClr val="333333"/>
                </a:solidFill>
                <a:latin typeface="Lucida Console"/>
                <a:cs typeface="Lucida Console"/>
              </a:rPr>
              <a:t>(10-July-2018)Pass</a:t>
            </a:r>
            <a:r>
              <a:rPr sz="850" spc="20" dirty="0">
                <a:solidFill>
                  <a:srgbClr val="333333"/>
                </a:solidFill>
                <a:latin typeface="Lucida Console"/>
                <a:cs typeface="Lucida Console"/>
              </a:rPr>
              <a:t> </a:t>
            </a:r>
            <a:r>
              <a:rPr sz="850" spc="15" dirty="0">
                <a:solidFill>
                  <a:srgbClr val="333333"/>
                </a:solidFill>
                <a:latin typeface="Lucida Console"/>
                <a:cs typeface="Lucida Console"/>
              </a:rPr>
              <a:t>1: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Checking inodes, blocks, and</a:t>
            </a:r>
            <a:r>
              <a:rPr sz="850" spc="20" dirty="0">
                <a:solidFill>
                  <a:srgbClr val="333333"/>
                </a:solidFill>
                <a:latin typeface="Lucida Console"/>
                <a:cs typeface="Lucida Console"/>
              </a:rPr>
              <a:t> </a:t>
            </a:r>
            <a:r>
              <a:rPr sz="850" spc="15" dirty="0">
                <a:solidFill>
                  <a:srgbClr val="333333"/>
                </a:solidFill>
                <a:latin typeface="Lucida Console"/>
                <a:cs typeface="Lucida Console"/>
              </a:rPr>
              <a:t>sizesPass 2: Checking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directory structurePass 3: </a:t>
            </a:r>
            <a:r>
              <a:rPr sz="850" spc="20" dirty="0">
                <a:solidFill>
                  <a:srgbClr val="333333"/>
                </a:solidFill>
                <a:latin typeface="Lucida Console"/>
                <a:cs typeface="Lucida Console"/>
              </a:rPr>
              <a:t> </a:t>
            </a:r>
            <a:r>
              <a:rPr sz="850" spc="15" dirty="0">
                <a:solidFill>
                  <a:srgbClr val="333333"/>
                </a:solidFill>
                <a:latin typeface="Lucida Console"/>
                <a:cs typeface="Lucida Console"/>
              </a:rPr>
              <a:t>Checking directory</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connectivityPass 4:</a:t>
            </a:r>
            <a:r>
              <a:rPr sz="850" spc="20" dirty="0">
                <a:solidFill>
                  <a:srgbClr val="333333"/>
                </a:solidFill>
                <a:latin typeface="Lucida Console"/>
                <a:cs typeface="Lucida Console"/>
              </a:rPr>
              <a:t> </a:t>
            </a:r>
            <a:r>
              <a:rPr sz="850" spc="15" dirty="0">
                <a:solidFill>
                  <a:srgbClr val="333333"/>
                </a:solidFill>
                <a:latin typeface="Lucida Console"/>
                <a:cs typeface="Lucida Console"/>
              </a:rPr>
              <a:t>Checking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reference countsPass</a:t>
            </a:r>
            <a:r>
              <a:rPr sz="850" spc="20" dirty="0">
                <a:solidFill>
                  <a:srgbClr val="333333"/>
                </a:solidFill>
                <a:latin typeface="Lucida Console"/>
                <a:cs typeface="Lucida Console"/>
              </a:rPr>
              <a:t> </a:t>
            </a:r>
            <a:r>
              <a:rPr sz="850" spc="15" dirty="0">
                <a:solidFill>
                  <a:srgbClr val="333333"/>
                </a:solidFill>
                <a:latin typeface="Lucida Console"/>
                <a:cs typeface="Lucida Console"/>
              </a:rPr>
              <a:t>5:</a:t>
            </a:r>
            <a:r>
              <a:rPr sz="850" spc="20" dirty="0">
                <a:solidFill>
                  <a:srgbClr val="333333"/>
                </a:solidFill>
                <a:latin typeface="Lucida Console"/>
                <a:cs typeface="Lucida Console"/>
              </a:rPr>
              <a:t> </a:t>
            </a:r>
            <a:r>
              <a:rPr sz="850" spc="15" dirty="0">
                <a:solidFill>
                  <a:srgbClr val="333333"/>
                </a:solidFill>
                <a:latin typeface="Lucida Console"/>
                <a:cs typeface="Lucida Console"/>
              </a:rPr>
              <a:t>Checking </a:t>
            </a:r>
            <a:r>
              <a:rPr sz="850" spc="20" dirty="0">
                <a:solidFill>
                  <a:srgbClr val="333333"/>
                </a:solidFill>
                <a:latin typeface="Lucida Console"/>
                <a:cs typeface="Lucida Console"/>
              </a:rPr>
              <a:t> </a:t>
            </a:r>
            <a:r>
              <a:rPr sz="850" spc="15" dirty="0">
                <a:solidFill>
                  <a:srgbClr val="333333"/>
                </a:solidFill>
                <a:latin typeface="Lucida Console"/>
                <a:cs typeface="Lucida Console"/>
              </a:rPr>
              <a:t>group summary</a:t>
            </a:r>
            <a:r>
              <a:rPr sz="850" spc="20" dirty="0">
                <a:solidFill>
                  <a:srgbClr val="333333"/>
                </a:solidFill>
                <a:latin typeface="Lucida Console"/>
                <a:cs typeface="Lucida Console"/>
              </a:rPr>
              <a:t> </a:t>
            </a:r>
            <a:r>
              <a:rPr sz="850" spc="15" dirty="0">
                <a:solidFill>
                  <a:srgbClr val="333333"/>
                </a:solidFill>
                <a:latin typeface="Lucida Console"/>
                <a:cs typeface="Lucida Console"/>
              </a:rPr>
              <a:t>information/dev/storage/vo:</a:t>
            </a:r>
            <a:r>
              <a:rPr sz="850" spc="20" dirty="0">
                <a:solidFill>
                  <a:srgbClr val="333333"/>
                </a:solidFill>
                <a:latin typeface="Lucida Console"/>
                <a:cs typeface="Lucida Console"/>
              </a:rPr>
              <a:t> </a:t>
            </a:r>
            <a:r>
              <a:rPr sz="850" spc="15" dirty="0">
                <a:solidFill>
                  <a:srgbClr val="333333"/>
                </a:solidFill>
                <a:latin typeface="Lucida Console"/>
                <a:cs typeface="Lucida Console"/>
              </a:rPr>
              <a:t>11/74000</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files (0.0%</a:t>
            </a:r>
            <a:r>
              <a:rPr sz="850" spc="20" dirty="0">
                <a:solidFill>
                  <a:srgbClr val="333333"/>
                </a:solidFill>
                <a:latin typeface="Lucida Console"/>
                <a:cs typeface="Lucida Console"/>
              </a:rPr>
              <a:t> </a:t>
            </a:r>
            <a:r>
              <a:rPr sz="850" spc="15" dirty="0">
                <a:solidFill>
                  <a:srgbClr val="333333"/>
                </a:solidFill>
                <a:latin typeface="Lucida Console"/>
                <a:cs typeface="Lucida Console"/>
              </a:rPr>
              <a:t>non-contiguous), </a:t>
            </a:r>
            <a:r>
              <a:rPr sz="850" spc="20" dirty="0">
                <a:solidFill>
                  <a:srgbClr val="333333"/>
                </a:solidFill>
                <a:latin typeface="Lucida Console"/>
                <a:cs typeface="Lucida Console"/>
              </a:rPr>
              <a:t> </a:t>
            </a:r>
            <a:r>
              <a:rPr sz="850" spc="15" dirty="0">
                <a:solidFill>
                  <a:srgbClr val="333333"/>
                </a:solidFill>
                <a:latin typeface="Lucida Console"/>
                <a:cs typeface="Lucida Console"/>
              </a:rPr>
              <a:t>15507/299008</a:t>
            </a:r>
            <a:r>
              <a:rPr sz="850" spc="10" dirty="0">
                <a:solidFill>
                  <a:srgbClr val="333333"/>
                </a:solidFill>
                <a:latin typeface="Lucida Console"/>
                <a:cs typeface="Lucida Console"/>
              </a:rPr>
              <a:t> </a:t>
            </a:r>
            <a:r>
              <a:rPr sz="850" spc="15" dirty="0">
                <a:solidFill>
                  <a:srgbClr val="333333"/>
                </a:solidFill>
                <a:latin typeface="Lucida Console"/>
                <a:cs typeface="Lucida Console"/>
              </a:rPr>
              <a:t>blocks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spc="25" dirty="0">
                <a:solidFill>
                  <a:srgbClr val="333333"/>
                </a:solidFill>
                <a:latin typeface="微软雅黑"/>
                <a:cs typeface="微软雅黑"/>
              </a:rPr>
              <a:t>：通知系统内核将逻辑卷</a:t>
            </a:r>
            <a:r>
              <a:rPr sz="950" spc="50" dirty="0">
                <a:solidFill>
                  <a:srgbClr val="333333"/>
                </a:solidFill>
                <a:latin typeface="Trebuchet MS"/>
                <a:cs typeface="Trebuchet MS"/>
              </a:rPr>
              <a:t>vo</a:t>
            </a:r>
            <a:r>
              <a:rPr sz="950" spc="25" dirty="0">
                <a:solidFill>
                  <a:srgbClr val="333333"/>
                </a:solidFill>
                <a:latin typeface="微软雅黑"/>
                <a:cs typeface="微软雅黑"/>
              </a:rPr>
              <a:t>的容量减小到</a:t>
            </a:r>
            <a:r>
              <a:rPr sz="950" spc="95" dirty="0">
                <a:solidFill>
                  <a:srgbClr val="333333"/>
                </a:solidFill>
                <a:latin typeface="Trebuchet MS"/>
                <a:cs typeface="Trebuchet MS"/>
              </a:rPr>
              <a:t>120M</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136525" marR="349885">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resize2fs</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/dev/storage/vo</a:t>
            </a:r>
            <a:r>
              <a:rPr sz="850" spc="20" dirty="0">
                <a:solidFill>
                  <a:srgbClr val="333333"/>
                </a:solidFill>
                <a:latin typeface="Lucida Console"/>
                <a:cs typeface="Lucida Console"/>
              </a:rPr>
              <a:t> </a:t>
            </a:r>
            <a:r>
              <a:rPr sz="850" spc="15" dirty="0">
                <a:solidFill>
                  <a:srgbClr val="333333"/>
                </a:solidFill>
                <a:latin typeface="Lucida Console"/>
                <a:cs typeface="Lucida Console"/>
              </a:rPr>
              <a:t>120Mresize2fs</a:t>
            </a:r>
            <a:r>
              <a:rPr sz="850" spc="20" dirty="0">
                <a:solidFill>
                  <a:srgbClr val="333333"/>
                </a:solidFill>
                <a:latin typeface="Lucida Console"/>
                <a:cs typeface="Lucida Console"/>
              </a:rPr>
              <a:t> </a:t>
            </a:r>
            <a:r>
              <a:rPr sz="850" spc="15" dirty="0">
                <a:solidFill>
                  <a:srgbClr val="333333"/>
                </a:solidFill>
                <a:latin typeface="Lucida Console"/>
                <a:cs typeface="Lucida Console"/>
              </a:rPr>
              <a:t>1.44.3</a:t>
            </a:r>
            <a:r>
              <a:rPr sz="850" spc="20" dirty="0">
                <a:solidFill>
                  <a:srgbClr val="333333"/>
                </a:solidFill>
                <a:latin typeface="Lucida Console"/>
                <a:cs typeface="Lucida Console"/>
              </a:rPr>
              <a:t> </a:t>
            </a:r>
            <a:r>
              <a:rPr sz="850" spc="15" dirty="0">
                <a:solidFill>
                  <a:srgbClr val="333333"/>
                </a:solidFill>
                <a:latin typeface="Lucida Console"/>
                <a:cs typeface="Lucida Console"/>
              </a:rPr>
              <a:t>(10-July- </a:t>
            </a:r>
            <a:r>
              <a:rPr sz="850" spc="-500" dirty="0">
                <a:solidFill>
                  <a:srgbClr val="333333"/>
                </a:solidFill>
                <a:latin typeface="Lucida Console"/>
                <a:cs typeface="Lucida Console"/>
              </a:rPr>
              <a:t> </a:t>
            </a:r>
            <a:r>
              <a:rPr sz="850" spc="15" dirty="0">
                <a:solidFill>
                  <a:srgbClr val="333333"/>
                </a:solidFill>
                <a:latin typeface="Lucida Console"/>
                <a:cs typeface="Lucida Console"/>
              </a:rPr>
              <a:t>2018)Resizing the filesystem on</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/dev/storage/vo to 122880 (1k)</a:t>
            </a:r>
            <a:r>
              <a:rPr sz="850" spc="20" dirty="0">
                <a:solidFill>
                  <a:srgbClr val="333333"/>
                </a:solidFill>
                <a:latin typeface="Lucida Console"/>
                <a:cs typeface="Lucida Console"/>
              </a:rPr>
              <a:t> </a:t>
            </a:r>
            <a:r>
              <a:rPr sz="850" spc="15" dirty="0">
                <a:solidFill>
                  <a:srgbClr val="333333"/>
                </a:solidFill>
                <a:latin typeface="Lucida Console"/>
                <a:cs typeface="Lucida Console"/>
              </a:rPr>
              <a:t>blocks.The </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filesystem</a:t>
            </a:r>
            <a:r>
              <a:rPr sz="850" spc="10" dirty="0">
                <a:solidFill>
                  <a:srgbClr val="333333"/>
                </a:solidFill>
                <a:latin typeface="Lucida Console"/>
                <a:cs typeface="Lucida Console"/>
              </a:rPr>
              <a:t> </a:t>
            </a:r>
            <a:r>
              <a:rPr sz="850" spc="15" dirty="0">
                <a:solidFill>
                  <a:srgbClr val="333333"/>
                </a:solidFill>
                <a:latin typeface="Lucida Console"/>
                <a:cs typeface="Lucida Console"/>
              </a:rPr>
              <a:t>on /dev/storage/vo is now 122880 (1k) blocks long.</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spc="25" dirty="0">
                <a:solidFill>
                  <a:srgbClr val="333333"/>
                </a:solidFill>
                <a:latin typeface="微软雅黑"/>
                <a:cs typeface="微软雅黑"/>
              </a:rPr>
              <a:t>：将</a:t>
            </a:r>
            <a:r>
              <a:rPr sz="950" spc="20" dirty="0">
                <a:solidFill>
                  <a:srgbClr val="333333"/>
                </a:solidFill>
                <a:latin typeface="Trebuchet MS"/>
                <a:cs typeface="Trebuchet MS"/>
              </a:rPr>
              <a:t>LV</a:t>
            </a:r>
            <a:r>
              <a:rPr sz="950" spc="25" dirty="0">
                <a:solidFill>
                  <a:srgbClr val="333333"/>
                </a:solidFill>
                <a:latin typeface="微软雅黑"/>
                <a:cs typeface="微软雅黑"/>
              </a:rPr>
              <a:t>逻辑卷的容量修改为</a:t>
            </a:r>
            <a:r>
              <a:rPr sz="950" spc="95" dirty="0">
                <a:solidFill>
                  <a:srgbClr val="333333"/>
                </a:solidFill>
                <a:latin typeface="Trebuchet MS"/>
                <a:cs typeface="Trebuchet MS"/>
              </a:rPr>
              <a:t>120M</a:t>
            </a:r>
            <a:r>
              <a:rPr sz="950" spc="25" dirty="0">
                <a:solidFill>
                  <a:srgbClr val="333333"/>
                </a:solidFill>
                <a:latin typeface="微软雅黑"/>
                <a:cs typeface="微软雅黑"/>
              </a:rPr>
              <a:t>。</a:t>
            </a:r>
            <a:endParaRPr sz="950">
              <a:latin typeface="微软雅黑"/>
              <a:cs typeface="微软雅黑"/>
            </a:endParaRPr>
          </a:p>
        </p:txBody>
      </p:sp>
      <p:sp>
        <p:nvSpPr>
          <p:cNvPr id="43" name="object 4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6190730"/>
            <a:ext cx="38735" cy="486409"/>
          </a:xfrm>
          <a:custGeom>
            <a:avLst/>
            <a:gdLst/>
            <a:ahLst/>
            <a:cxnLst/>
            <a:rect l="l" t="t" r="r" b="b"/>
            <a:pathLst>
              <a:path w="38734" h="486409">
                <a:moveTo>
                  <a:pt x="38117" y="486000"/>
                </a:moveTo>
                <a:lnTo>
                  <a:pt x="0" y="486000"/>
                </a:lnTo>
                <a:lnTo>
                  <a:pt x="0" y="0"/>
                </a:lnTo>
                <a:lnTo>
                  <a:pt x="38117" y="0"/>
                </a:lnTo>
                <a:lnTo>
                  <a:pt x="38117" y="48600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271"/>
            <a:ext cx="5651500" cy="1010285"/>
            <a:chOff x="959124" y="368271"/>
            <a:chExt cx="5651500" cy="1010285"/>
          </a:xfrm>
        </p:grpSpPr>
        <p:sp>
          <p:nvSpPr>
            <p:cNvPr id="4" name="object 4"/>
            <p:cNvSpPr/>
            <p:nvPr/>
          </p:nvSpPr>
          <p:spPr>
            <a:xfrm>
              <a:off x="963889" y="373035"/>
              <a:ext cx="5641975" cy="1000760"/>
            </a:xfrm>
            <a:custGeom>
              <a:avLst/>
              <a:gdLst/>
              <a:ahLst/>
              <a:cxnLst/>
              <a:rect l="l" t="t" r="r" b="b"/>
              <a:pathLst>
                <a:path w="5641975" h="1000760">
                  <a:moveTo>
                    <a:pt x="5620751" y="1000513"/>
                  </a:moveTo>
                  <a:lnTo>
                    <a:pt x="20659" y="1000513"/>
                  </a:lnTo>
                  <a:lnTo>
                    <a:pt x="17629" y="999922"/>
                  </a:lnTo>
                  <a:lnTo>
                    <a:pt x="0" y="979891"/>
                  </a:lnTo>
                  <a:lnTo>
                    <a:pt x="0" y="976766"/>
                  </a:lnTo>
                  <a:lnTo>
                    <a:pt x="0" y="20621"/>
                  </a:lnTo>
                  <a:lnTo>
                    <a:pt x="20659" y="0"/>
                  </a:lnTo>
                  <a:lnTo>
                    <a:pt x="5620751" y="0"/>
                  </a:lnTo>
                  <a:lnTo>
                    <a:pt x="5641421" y="20621"/>
                  </a:lnTo>
                  <a:lnTo>
                    <a:pt x="5641421" y="979891"/>
                  </a:lnTo>
                  <a:lnTo>
                    <a:pt x="5623791" y="999922"/>
                  </a:lnTo>
                  <a:lnTo>
                    <a:pt x="5620751" y="1000513"/>
                  </a:lnTo>
                  <a:close/>
                </a:path>
              </a:pathLst>
            </a:custGeom>
            <a:solidFill>
              <a:srgbClr val="F8F8F8"/>
            </a:solidFill>
          </p:spPr>
          <p:txBody>
            <a:bodyPr wrap="square" lIns="0" tIns="0" rIns="0" bIns="0" rtlCol="0"/>
            <a:lstStyle/>
            <a:p>
              <a:endParaRPr/>
            </a:p>
          </p:txBody>
        </p:sp>
        <p:sp>
          <p:nvSpPr>
            <p:cNvPr id="5" name="object 5"/>
            <p:cNvSpPr/>
            <p:nvPr/>
          </p:nvSpPr>
          <p:spPr>
            <a:xfrm>
              <a:off x="963889" y="373035"/>
              <a:ext cx="5641975" cy="1000760"/>
            </a:xfrm>
            <a:custGeom>
              <a:avLst/>
              <a:gdLst/>
              <a:ahLst/>
              <a:cxnLst/>
              <a:rect l="l" t="t" r="r" b="b"/>
              <a:pathLst>
                <a:path w="5641975" h="1000760">
                  <a:moveTo>
                    <a:pt x="0" y="976766"/>
                  </a:moveTo>
                  <a:lnTo>
                    <a:pt x="0" y="23823"/>
                  </a:lnTo>
                  <a:lnTo>
                    <a:pt x="0" y="20621"/>
                  </a:lnTo>
                  <a:lnTo>
                    <a:pt x="600" y="17572"/>
                  </a:lnTo>
                  <a:lnTo>
                    <a:pt x="1810" y="14665"/>
                  </a:lnTo>
                  <a:lnTo>
                    <a:pt x="3020" y="11692"/>
                  </a:lnTo>
                  <a:lnTo>
                    <a:pt x="4745" y="9081"/>
                  </a:lnTo>
                  <a:lnTo>
                    <a:pt x="6975" y="6927"/>
                  </a:lnTo>
                  <a:lnTo>
                    <a:pt x="9214" y="4688"/>
                  </a:lnTo>
                  <a:lnTo>
                    <a:pt x="11787" y="2973"/>
                  </a:lnTo>
                  <a:lnTo>
                    <a:pt x="14703" y="1782"/>
                  </a:lnTo>
                  <a:lnTo>
                    <a:pt x="17629" y="590"/>
                  </a:lnTo>
                  <a:lnTo>
                    <a:pt x="20659" y="0"/>
                  </a:lnTo>
                  <a:lnTo>
                    <a:pt x="23823" y="0"/>
                  </a:lnTo>
                  <a:lnTo>
                    <a:pt x="5617597" y="0"/>
                  </a:lnTo>
                  <a:lnTo>
                    <a:pt x="5620751" y="0"/>
                  </a:lnTo>
                  <a:lnTo>
                    <a:pt x="5623791" y="590"/>
                  </a:lnTo>
                  <a:lnTo>
                    <a:pt x="5626717" y="1782"/>
                  </a:lnTo>
                  <a:lnTo>
                    <a:pt x="5629633" y="2973"/>
                  </a:lnTo>
                  <a:lnTo>
                    <a:pt x="5632206" y="4688"/>
                  </a:lnTo>
                  <a:lnTo>
                    <a:pt x="5634445" y="6927"/>
                  </a:lnTo>
                  <a:lnTo>
                    <a:pt x="5636675" y="9081"/>
                  </a:lnTo>
                  <a:lnTo>
                    <a:pt x="5638400" y="11692"/>
                  </a:lnTo>
                  <a:lnTo>
                    <a:pt x="5639610" y="14665"/>
                  </a:lnTo>
                  <a:lnTo>
                    <a:pt x="5640820" y="17572"/>
                  </a:lnTo>
                  <a:lnTo>
                    <a:pt x="5641421" y="20621"/>
                  </a:lnTo>
                  <a:lnTo>
                    <a:pt x="5641421" y="23823"/>
                  </a:lnTo>
                  <a:lnTo>
                    <a:pt x="5641421" y="976766"/>
                  </a:lnTo>
                  <a:lnTo>
                    <a:pt x="5641421" y="979891"/>
                  </a:lnTo>
                  <a:lnTo>
                    <a:pt x="5640820" y="982874"/>
                  </a:lnTo>
                  <a:lnTo>
                    <a:pt x="5639610" y="985771"/>
                  </a:lnTo>
                  <a:lnTo>
                    <a:pt x="5638400" y="988678"/>
                  </a:lnTo>
                  <a:lnTo>
                    <a:pt x="5617597" y="1000589"/>
                  </a:lnTo>
                  <a:lnTo>
                    <a:pt x="23823" y="1000589"/>
                  </a:lnTo>
                  <a:lnTo>
                    <a:pt x="1810" y="985771"/>
                  </a:lnTo>
                  <a:lnTo>
                    <a:pt x="600" y="982874"/>
                  </a:lnTo>
                  <a:lnTo>
                    <a:pt x="0" y="979891"/>
                  </a:lnTo>
                  <a:lnTo>
                    <a:pt x="0" y="97676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15"/>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3389082"/>
            <a:ext cx="5651500" cy="1696720"/>
            <a:chOff x="959124" y="3389082"/>
            <a:chExt cx="5651500" cy="1696720"/>
          </a:xfrm>
        </p:grpSpPr>
        <p:sp>
          <p:nvSpPr>
            <p:cNvPr id="8" name="object 8"/>
            <p:cNvSpPr/>
            <p:nvPr/>
          </p:nvSpPr>
          <p:spPr>
            <a:xfrm>
              <a:off x="963889" y="3393847"/>
              <a:ext cx="5641975" cy="1687195"/>
            </a:xfrm>
            <a:custGeom>
              <a:avLst/>
              <a:gdLst/>
              <a:ahLst/>
              <a:cxnLst/>
              <a:rect l="l" t="t" r="r" b="b"/>
              <a:pathLst>
                <a:path w="5641975" h="1687195">
                  <a:moveTo>
                    <a:pt x="5620752" y="1686708"/>
                  </a:moveTo>
                  <a:lnTo>
                    <a:pt x="20659" y="1686708"/>
                  </a:lnTo>
                  <a:lnTo>
                    <a:pt x="17629" y="1686117"/>
                  </a:lnTo>
                  <a:lnTo>
                    <a:pt x="0" y="1666010"/>
                  </a:lnTo>
                  <a:lnTo>
                    <a:pt x="0" y="1662885"/>
                  </a:lnTo>
                  <a:lnTo>
                    <a:pt x="0" y="20621"/>
                  </a:lnTo>
                  <a:lnTo>
                    <a:pt x="20659" y="0"/>
                  </a:lnTo>
                  <a:lnTo>
                    <a:pt x="5620752" y="0"/>
                  </a:lnTo>
                  <a:lnTo>
                    <a:pt x="5641421" y="20621"/>
                  </a:lnTo>
                  <a:lnTo>
                    <a:pt x="5641421" y="1666010"/>
                  </a:lnTo>
                  <a:lnTo>
                    <a:pt x="5623792" y="1686117"/>
                  </a:lnTo>
                  <a:lnTo>
                    <a:pt x="5620752" y="1686708"/>
                  </a:lnTo>
                  <a:close/>
                </a:path>
              </a:pathLst>
            </a:custGeom>
            <a:solidFill>
              <a:srgbClr val="F8F8F8"/>
            </a:solidFill>
          </p:spPr>
          <p:txBody>
            <a:bodyPr wrap="square" lIns="0" tIns="0" rIns="0" bIns="0" rtlCol="0"/>
            <a:lstStyle/>
            <a:p>
              <a:endParaRPr/>
            </a:p>
          </p:txBody>
        </p:sp>
        <p:sp>
          <p:nvSpPr>
            <p:cNvPr id="9" name="object 9"/>
            <p:cNvSpPr/>
            <p:nvPr/>
          </p:nvSpPr>
          <p:spPr>
            <a:xfrm>
              <a:off x="963889" y="3393847"/>
              <a:ext cx="5641975" cy="1687195"/>
            </a:xfrm>
            <a:custGeom>
              <a:avLst/>
              <a:gdLst/>
              <a:ahLst/>
              <a:cxnLst/>
              <a:rect l="l" t="t" r="r" b="b"/>
              <a:pathLst>
                <a:path w="5641975" h="1687195">
                  <a:moveTo>
                    <a:pt x="0" y="1662885"/>
                  </a:moveTo>
                  <a:lnTo>
                    <a:pt x="0" y="23823"/>
                  </a:lnTo>
                  <a:lnTo>
                    <a:pt x="0" y="20621"/>
                  </a:lnTo>
                  <a:lnTo>
                    <a:pt x="600" y="17572"/>
                  </a:lnTo>
                  <a:lnTo>
                    <a:pt x="1810" y="14665"/>
                  </a:lnTo>
                  <a:lnTo>
                    <a:pt x="3020" y="11759"/>
                  </a:lnTo>
                  <a:lnTo>
                    <a:pt x="4745" y="9157"/>
                  </a:lnTo>
                  <a:lnTo>
                    <a:pt x="6975" y="6927"/>
                  </a:lnTo>
                  <a:lnTo>
                    <a:pt x="9214" y="4612"/>
                  </a:lnTo>
                  <a:lnTo>
                    <a:pt x="11787" y="2906"/>
                  </a:lnTo>
                  <a:lnTo>
                    <a:pt x="14703" y="1715"/>
                  </a:lnTo>
                  <a:lnTo>
                    <a:pt x="17629" y="600"/>
                  </a:lnTo>
                  <a:lnTo>
                    <a:pt x="20659" y="0"/>
                  </a:lnTo>
                  <a:lnTo>
                    <a:pt x="23823" y="0"/>
                  </a:lnTo>
                  <a:lnTo>
                    <a:pt x="5617597" y="0"/>
                  </a:lnTo>
                  <a:lnTo>
                    <a:pt x="5620752" y="0"/>
                  </a:lnTo>
                  <a:lnTo>
                    <a:pt x="5623792" y="600"/>
                  </a:lnTo>
                  <a:lnTo>
                    <a:pt x="5626717" y="1715"/>
                  </a:lnTo>
                  <a:lnTo>
                    <a:pt x="5629633" y="2906"/>
                  </a:lnTo>
                  <a:lnTo>
                    <a:pt x="5632206" y="4612"/>
                  </a:lnTo>
                  <a:lnTo>
                    <a:pt x="5634446" y="6927"/>
                  </a:lnTo>
                  <a:lnTo>
                    <a:pt x="5636675" y="9157"/>
                  </a:lnTo>
                  <a:lnTo>
                    <a:pt x="5638400" y="11759"/>
                  </a:lnTo>
                  <a:lnTo>
                    <a:pt x="5639610" y="14665"/>
                  </a:lnTo>
                  <a:lnTo>
                    <a:pt x="5640821" y="17572"/>
                  </a:lnTo>
                  <a:lnTo>
                    <a:pt x="5641421" y="20621"/>
                  </a:lnTo>
                  <a:lnTo>
                    <a:pt x="5641421" y="23823"/>
                  </a:lnTo>
                  <a:lnTo>
                    <a:pt x="5641421" y="1662885"/>
                  </a:lnTo>
                  <a:lnTo>
                    <a:pt x="5641421" y="1666010"/>
                  </a:lnTo>
                  <a:lnTo>
                    <a:pt x="5640821" y="1669060"/>
                  </a:lnTo>
                  <a:lnTo>
                    <a:pt x="5639610" y="1671966"/>
                  </a:lnTo>
                  <a:lnTo>
                    <a:pt x="5638400" y="1674873"/>
                  </a:lnTo>
                  <a:lnTo>
                    <a:pt x="5620752" y="1686708"/>
                  </a:lnTo>
                  <a:lnTo>
                    <a:pt x="5617597" y="1686708"/>
                  </a:lnTo>
                  <a:lnTo>
                    <a:pt x="23823" y="1686708"/>
                  </a:lnTo>
                  <a:lnTo>
                    <a:pt x="20659" y="1686708"/>
                  </a:lnTo>
                  <a:lnTo>
                    <a:pt x="17629" y="1686117"/>
                  </a:lnTo>
                  <a:lnTo>
                    <a:pt x="1810" y="1671966"/>
                  </a:lnTo>
                  <a:lnTo>
                    <a:pt x="600" y="1669060"/>
                  </a:lnTo>
                  <a:lnTo>
                    <a:pt x="0" y="1666010"/>
                  </a:lnTo>
                  <a:lnTo>
                    <a:pt x="0" y="1662885"/>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3474883"/>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7105559"/>
            <a:ext cx="5651500" cy="1696720"/>
            <a:chOff x="959124" y="7105559"/>
            <a:chExt cx="5651500" cy="1696720"/>
          </a:xfrm>
        </p:grpSpPr>
        <p:sp>
          <p:nvSpPr>
            <p:cNvPr id="12" name="object 12"/>
            <p:cNvSpPr/>
            <p:nvPr/>
          </p:nvSpPr>
          <p:spPr>
            <a:xfrm>
              <a:off x="963889" y="7110324"/>
              <a:ext cx="5641975" cy="1687195"/>
            </a:xfrm>
            <a:custGeom>
              <a:avLst/>
              <a:gdLst/>
              <a:ahLst/>
              <a:cxnLst/>
              <a:rect l="l" t="t" r="r" b="b"/>
              <a:pathLst>
                <a:path w="5641975" h="1687195">
                  <a:moveTo>
                    <a:pt x="5620752" y="1686632"/>
                  </a:moveTo>
                  <a:lnTo>
                    <a:pt x="20659" y="1686632"/>
                  </a:lnTo>
                  <a:lnTo>
                    <a:pt x="17629" y="1686041"/>
                  </a:lnTo>
                  <a:lnTo>
                    <a:pt x="0" y="1666010"/>
                  </a:lnTo>
                  <a:lnTo>
                    <a:pt x="0" y="1662885"/>
                  </a:lnTo>
                  <a:lnTo>
                    <a:pt x="0" y="20621"/>
                  </a:lnTo>
                  <a:lnTo>
                    <a:pt x="20659" y="0"/>
                  </a:lnTo>
                  <a:lnTo>
                    <a:pt x="5620752" y="0"/>
                  </a:lnTo>
                  <a:lnTo>
                    <a:pt x="5641421" y="20621"/>
                  </a:lnTo>
                  <a:lnTo>
                    <a:pt x="5641421" y="1666010"/>
                  </a:lnTo>
                  <a:lnTo>
                    <a:pt x="5623792" y="1686041"/>
                  </a:lnTo>
                  <a:lnTo>
                    <a:pt x="5620752" y="1686632"/>
                  </a:lnTo>
                  <a:close/>
                </a:path>
              </a:pathLst>
            </a:custGeom>
            <a:solidFill>
              <a:srgbClr val="F8F8F8"/>
            </a:solidFill>
          </p:spPr>
          <p:txBody>
            <a:bodyPr wrap="square" lIns="0" tIns="0" rIns="0" bIns="0" rtlCol="0"/>
            <a:lstStyle/>
            <a:p>
              <a:endParaRPr/>
            </a:p>
          </p:txBody>
        </p:sp>
        <p:sp>
          <p:nvSpPr>
            <p:cNvPr id="13" name="object 13"/>
            <p:cNvSpPr/>
            <p:nvPr/>
          </p:nvSpPr>
          <p:spPr>
            <a:xfrm>
              <a:off x="963889" y="7110324"/>
              <a:ext cx="5641975" cy="1687195"/>
            </a:xfrm>
            <a:custGeom>
              <a:avLst/>
              <a:gdLst/>
              <a:ahLst/>
              <a:cxnLst/>
              <a:rect l="l" t="t" r="r" b="b"/>
              <a:pathLst>
                <a:path w="5641975" h="1687195">
                  <a:moveTo>
                    <a:pt x="0" y="1662885"/>
                  </a:moveTo>
                  <a:lnTo>
                    <a:pt x="0" y="23823"/>
                  </a:lnTo>
                  <a:lnTo>
                    <a:pt x="0" y="20621"/>
                  </a:lnTo>
                  <a:lnTo>
                    <a:pt x="600" y="17572"/>
                  </a:lnTo>
                  <a:lnTo>
                    <a:pt x="1810" y="14665"/>
                  </a:lnTo>
                  <a:lnTo>
                    <a:pt x="3020" y="11759"/>
                  </a:lnTo>
                  <a:lnTo>
                    <a:pt x="4745" y="9157"/>
                  </a:lnTo>
                  <a:lnTo>
                    <a:pt x="6975" y="6927"/>
                  </a:lnTo>
                  <a:lnTo>
                    <a:pt x="9214" y="4612"/>
                  </a:lnTo>
                  <a:lnTo>
                    <a:pt x="11787" y="2906"/>
                  </a:lnTo>
                  <a:lnTo>
                    <a:pt x="14703" y="1715"/>
                  </a:lnTo>
                  <a:lnTo>
                    <a:pt x="17629" y="600"/>
                  </a:lnTo>
                  <a:lnTo>
                    <a:pt x="20659" y="0"/>
                  </a:lnTo>
                  <a:lnTo>
                    <a:pt x="23823" y="0"/>
                  </a:lnTo>
                  <a:lnTo>
                    <a:pt x="5617597" y="0"/>
                  </a:lnTo>
                  <a:lnTo>
                    <a:pt x="5620752" y="0"/>
                  </a:lnTo>
                  <a:lnTo>
                    <a:pt x="5623792" y="600"/>
                  </a:lnTo>
                  <a:lnTo>
                    <a:pt x="5626717" y="1715"/>
                  </a:lnTo>
                  <a:lnTo>
                    <a:pt x="5629633" y="2906"/>
                  </a:lnTo>
                  <a:lnTo>
                    <a:pt x="5632206" y="4612"/>
                  </a:lnTo>
                  <a:lnTo>
                    <a:pt x="5634446" y="6927"/>
                  </a:lnTo>
                  <a:lnTo>
                    <a:pt x="5636675" y="9157"/>
                  </a:lnTo>
                  <a:lnTo>
                    <a:pt x="5638400" y="11759"/>
                  </a:lnTo>
                  <a:lnTo>
                    <a:pt x="5639610" y="14665"/>
                  </a:lnTo>
                  <a:lnTo>
                    <a:pt x="5640821" y="17572"/>
                  </a:lnTo>
                  <a:lnTo>
                    <a:pt x="5641421" y="20621"/>
                  </a:lnTo>
                  <a:lnTo>
                    <a:pt x="5641421" y="23823"/>
                  </a:lnTo>
                  <a:lnTo>
                    <a:pt x="5641421" y="1662885"/>
                  </a:lnTo>
                  <a:lnTo>
                    <a:pt x="5641421" y="1666010"/>
                  </a:lnTo>
                  <a:lnTo>
                    <a:pt x="5640821" y="1668993"/>
                  </a:lnTo>
                  <a:lnTo>
                    <a:pt x="5639610" y="1671890"/>
                  </a:lnTo>
                  <a:lnTo>
                    <a:pt x="5638400" y="1674797"/>
                  </a:lnTo>
                  <a:lnTo>
                    <a:pt x="5626717" y="1684774"/>
                  </a:lnTo>
                  <a:lnTo>
                    <a:pt x="5623792" y="1686041"/>
                  </a:lnTo>
                  <a:lnTo>
                    <a:pt x="5620752" y="1686632"/>
                  </a:lnTo>
                  <a:lnTo>
                    <a:pt x="5617597" y="1686708"/>
                  </a:lnTo>
                  <a:lnTo>
                    <a:pt x="23823" y="1686708"/>
                  </a:lnTo>
                  <a:lnTo>
                    <a:pt x="20659" y="1686632"/>
                  </a:lnTo>
                  <a:lnTo>
                    <a:pt x="17629" y="1686041"/>
                  </a:lnTo>
                  <a:lnTo>
                    <a:pt x="14703" y="1684774"/>
                  </a:lnTo>
                  <a:lnTo>
                    <a:pt x="11787" y="1683583"/>
                  </a:lnTo>
                  <a:lnTo>
                    <a:pt x="1810" y="1671890"/>
                  </a:lnTo>
                  <a:lnTo>
                    <a:pt x="600" y="1668993"/>
                  </a:lnTo>
                  <a:lnTo>
                    <a:pt x="0" y="1666010"/>
                  </a:lnTo>
                  <a:lnTo>
                    <a:pt x="0" y="1662885"/>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7191360"/>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9468857"/>
            <a:ext cx="5651500" cy="838835"/>
            <a:chOff x="959124" y="9468857"/>
            <a:chExt cx="5651500" cy="838835"/>
          </a:xfrm>
        </p:grpSpPr>
        <p:sp>
          <p:nvSpPr>
            <p:cNvPr id="16" name="object 16"/>
            <p:cNvSpPr/>
            <p:nvPr/>
          </p:nvSpPr>
          <p:spPr>
            <a:xfrm>
              <a:off x="963889" y="9473622"/>
              <a:ext cx="5641975" cy="829310"/>
            </a:xfrm>
            <a:custGeom>
              <a:avLst/>
              <a:gdLst/>
              <a:ahLst/>
              <a:cxnLst/>
              <a:rect l="l" t="t" r="r" b="b"/>
              <a:pathLst>
                <a:path w="5641975" h="829309">
                  <a:moveTo>
                    <a:pt x="5620752" y="828984"/>
                  </a:moveTo>
                  <a:lnTo>
                    <a:pt x="20659" y="828984"/>
                  </a:lnTo>
                  <a:lnTo>
                    <a:pt x="17629" y="828393"/>
                  </a:lnTo>
                  <a:lnTo>
                    <a:pt x="0" y="808286"/>
                  </a:lnTo>
                  <a:lnTo>
                    <a:pt x="0" y="805236"/>
                  </a:lnTo>
                  <a:lnTo>
                    <a:pt x="0" y="20621"/>
                  </a:lnTo>
                  <a:lnTo>
                    <a:pt x="20659" y="0"/>
                  </a:lnTo>
                  <a:lnTo>
                    <a:pt x="5620752" y="0"/>
                  </a:lnTo>
                  <a:lnTo>
                    <a:pt x="5641421" y="20621"/>
                  </a:lnTo>
                  <a:lnTo>
                    <a:pt x="5641421" y="808286"/>
                  </a:lnTo>
                  <a:lnTo>
                    <a:pt x="5623792" y="828393"/>
                  </a:lnTo>
                  <a:lnTo>
                    <a:pt x="5620752" y="828984"/>
                  </a:lnTo>
                  <a:close/>
                </a:path>
              </a:pathLst>
            </a:custGeom>
            <a:solidFill>
              <a:srgbClr val="F8F8F8"/>
            </a:solidFill>
          </p:spPr>
          <p:txBody>
            <a:bodyPr wrap="square" lIns="0" tIns="0" rIns="0" bIns="0" rtlCol="0"/>
            <a:lstStyle/>
            <a:p>
              <a:endParaRPr/>
            </a:p>
          </p:txBody>
        </p:sp>
        <p:sp>
          <p:nvSpPr>
            <p:cNvPr id="17" name="object 17"/>
            <p:cNvSpPr/>
            <p:nvPr/>
          </p:nvSpPr>
          <p:spPr>
            <a:xfrm>
              <a:off x="963889" y="9473622"/>
              <a:ext cx="5641975" cy="829310"/>
            </a:xfrm>
            <a:custGeom>
              <a:avLst/>
              <a:gdLst/>
              <a:ahLst/>
              <a:cxnLst/>
              <a:rect l="l" t="t" r="r" b="b"/>
              <a:pathLst>
                <a:path w="5641975" h="829309">
                  <a:moveTo>
                    <a:pt x="0" y="805236"/>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805236"/>
                  </a:lnTo>
                  <a:lnTo>
                    <a:pt x="5641421" y="808286"/>
                  </a:lnTo>
                  <a:lnTo>
                    <a:pt x="5640821" y="811345"/>
                  </a:lnTo>
                  <a:lnTo>
                    <a:pt x="5639610" y="814242"/>
                  </a:lnTo>
                  <a:lnTo>
                    <a:pt x="5638400" y="817148"/>
                  </a:lnTo>
                  <a:lnTo>
                    <a:pt x="5617597" y="829060"/>
                  </a:lnTo>
                  <a:lnTo>
                    <a:pt x="23823" y="829060"/>
                  </a:lnTo>
                  <a:lnTo>
                    <a:pt x="1810" y="814242"/>
                  </a:lnTo>
                  <a:lnTo>
                    <a:pt x="600" y="811345"/>
                  </a:lnTo>
                  <a:lnTo>
                    <a:pt x="0" y="808286"/>
                  </a:lnTo>
                  <a:lnTo>
                    <a:pt x="0" y="805236"/>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9554658"/>
              <a:ext cx="5556250" cy="686435"/>
            </a:xfrm>
            <a:custGeom>
              <a:avLst/>
              <a:gdLst/>
              <a:ahLst/>
              <a:cxnLst/>
              <a:rect l="l" t="t" r="r" b="b"/>
              <a:pathLst>
                <a:path w="5556250" h="686434">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sp>
        <p:nvSpPr>
          <p:cNvPr id="19" name="object 19"/>
          <p:cNvSpPr txBox="1"/>
          <p:nvPr/>
        </p:nvSpPr>
        <p:spPr>
          <a:xfrm>
            <a:off x="1070306" y="3636549"/>
            <a:ext cx="2712720" cy="159385"/>
          </a:xfrm>
          <a:prstGeom prst="rect">
            <a:avLst/>
          </a:prstGeom>
        </p:spPr>
        <p:txBody>
          <a:bodyPr vert="horz" wrap="square" lIns="0" tIns="15875" rIns="0" bIns="0" rtlCol="0">
            <a:spAutoFit/>
          </a:bodyPr>
          <a:lstStyle/>
          <a:p>
            <a:pPr marL="12700">
              <a:lnSpc>
                <a:spcPct val="100000"/>
              </a:lnSpc>
              <a:spcBef>
                <a:spcPts val="125"/>
              </a:spcBef>
              <a:tabLst>
                <a:tab pos="415290" algn="l"/>
              </a:tabLst>
            </a:pPr>
            <a:r>
              <a:rPr sz="850" spc="15" dirty="0">
                <a:solidFill>
                  <a:srgbClr val="333333"/>
                </a:solidFill>
                <a:latin typeface="Lucida Console"/>
                <a:cs typeface="Lucida Console"/>
              </a:rPr>
              <a:t>Size	Used</a:t>
            </a:r>
            <a:r>
              <a:rPr sz="850" dirty="0">
                <a:solidFill>
                  <a:srgbClr val="333333"/>
                </a:solidFill>
                <a:latin typeface="Lucida Console"/>
                <a:cs typeface="Lucida Console"/>
              </a:rPr>
              <a:t> </a:t>
            </a:r>
            <a:r>
              <a:rPr sz="850" spc="15" dirty="0">
                <a:solidFill>
                  <a:srgbClr val="333333"/>
                </a:solidFill>
                <a:latin typeface="Lucida Console"/>
                <a:cs typeface="Lucida Console"/>
              </a:rPr>
              <a:t>Avail</a:t>
            </a:r>
            <a:r>
              <a:rPr sz="850" spc="5" dirty="0">
                <a:solidFill>
                  <a:srgbClr val="333333"/>
                </a:solidFill>
                <a:latin typeface="Lucida Console"/>
                <a:cs typeface="Lucida Console"/>
              </a:rPr>
              <a:t> </a:t>
            </a:r>
            <a:r>
              <a:rPr sz="850" spc="15" dirty="0">
                <a:solidFill>
                  <a:srgbClr val="333333"/>
                </a:solidFill>
                <a:latin typeface="Lucida Console"/>
                <a:cs typeface="Lucida Console"/>
              </a:rPr>
              <a:t>Use%</a:t>
            </a:r>
            <a:r>
              <a:rPr sz="850" spc="5" dirty="0">
                <a:solidFill>
                  <a:srgbClr val="333333"/>
                </a:solidFill>
                <a:latin typeface="Lucida Console"/>
                <a:cs typeface="Lucida Console"/>
              </a:rPr>
              <a:t> </a:t>
            </a:r>
            <a:r>
              <a:rPr sz="850" spc="15" dirty="0">
                <a:solidFill>
                  <a:srgbClr val="333333"/>
                </a:solidFill>
                <a:latin typeface="Lucida Console"/>
                <a:cs typeface="Lucida Console"/>
              </a:rPr>
              <a:t>Mounted</a:t>
            </a:r>
            <a:r>
              <a:rPr sz="850" spc="5" dirty="0">
                <a:solidFill>
                  <a:srgbClr val="333333"/>
                </a:solidFill>
                <a:latin typeface="Lucida Console"/>
                <a:cs typeface="Lucida Console"/>
              </a:rPr>
              <a:t> </a:t>
            </a:r>
            <a:r>
              <a:rPr sz="850" spc="15" dirty="0">
                <a:solidFill>
                  <a:srgbClr val="333333"/>
                </a:solidFill>
                <a:latin typeface="Lucida Console"/>
                <a:cs typeface="Lucida Console"/>
              </a:rPr>
              <a:t>ondevtmpfs</a:t>
            </a:r>
            <a:endParaRPr sz="850">
              <a:latin typeface="Lucida Console"/>
              <a:cs typeface="Lucida Console"/>
            </a:endParaRPr>
          </a:p>
        </p:txBody>
      </p:sp>
      <p:sp>
        <p:nvSpPr>
          <p:cNvPr id="45" name="object 45"/>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77</a:t>
            </a:fld>
            <a:endParaRPr spc="-5" dirty="0"/>
          </a:p>
        </p:txBody>
      </p:sp>
      <p:sp>
        <p:nvSpPr>
          <p:cNvPr id="20" name="object 20"/>
          <p:cNvSpPr txBox="1"/>
          <p:nvPr/>
        </p:nvSpPr>
        <p:spPr>
          <a:xfrm>
            <a:off x="5436702" y="3636549"/>
            <a:ext cx="495934" cy="159385"/>
          </a:xfrm>
          <a:prstGeom prst="rect">
            <a:avLst/>
          </a:prstGeom>
        </p:spPr>
        <p:txBody>
          <a:bodyPr vert="horz" wrap="square" lIns="0" tIns="15875" rIns="0" bIns="0" rtlCol="0">
            <a:spAutoFit/>
          </a:bodyPr>
          <a:lstStyle/>
          <a:p>
            <a:pPr marL="12700">
              <a:lnSpc>
                <a:spcPct val="100000"/>
              </a:lnSpc>
              <a:spcBef>
                <a:spcPts val="125"/>
              </a:spcBef>
              <a:tabLst>
                <a:tab pos="213995" algn="l"/>
              </a:tabLst>
            </a:pPr>
            <a:r>
              <a:rPr sz="850" spc="15" dirty="0">
                <a:solidFill>
                  <a:srgbClr val="333333"/>
                </a:solidFill>
                <a:latin typeface="Lucida Console"/>
                <a:cs typeface="Lucida Console"/>
              </a:rPr>
              <a:t>0	969M</a:t>
            </a:r>
            <a:endParaRPr sz="850">
              <a:latin typeface="Lucida Console"/>
              <a:cs typeface="Lucida Console"/>
            </a:endParaRPr>
          </a:p>
        </p:txBody>
      </p:sp>
      <p:sp>
        <p:nvSpPr>
          <p:cNvPr id="21" name="object 21"/>
          <p:cNvSpPr txBox="1"/>
          <p:nvPr/>
        </p:nvSpPr>
        <p:spPr>
          <a:xfrm>
            <a:off x="6108455" y="3636549"/>
            <a:ext cx="16002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endParaRPr sz="850">
              <a:latin typeface="Lucida Console"/>
              <a:cs typeface="Lucida Console"/>
            </a:endParaRPr>
          </a:p>
        </p:txBody>
      </p:sp>
      <p:sp>
        <p:nvSpPr>
          <p:cNvPr id="22" name="object 22"/>
          <p:cNvSpPr txBox="1"/>
          <p:nvPr/>
        </p:nvSpPr>
        <p:spPr>
          <a:xfrm>
            <a:off x="4227546" y="3598814"/>
            <a:ext cx="1100455" cy="368935"/>
          </a:xfrm>
          <a:prstGeom prst="rect">
            <a:avLst/>
          </a:prstGeom>
        </p:spPr>
        <p:txBody>
          <a:bodyPr vert="horz" wrap="square" lIns="0" tIns="53975" rIns="0" bIns="0" rtlCol="0">
            <a:spAutoFit/>
          </a:bodyPr>
          <a:lstStyle/>
          <a:p>
            <a:pPr marL="617220">
              <a:lnSpc>
                <a:spcPct val="100000"/>
              </a:lnSpc>
              <a:spcBef>
                <a:spcPts val="425"/>
              </a:spcBef>
            </a:pPr>
            <a:r>
              <a:rPr sz="850" spc="15" dirty="0">
                <a:solidFill>
                  <a:srgbClr val="333333"/>
                </a:solidFill>
                <a:latin typeface="Lucida Console"/>
                <a:cs typeface="Lucida Console"/>
              </a:rPr>
              <a:t>969M</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0%</a:t>
            </a:r>
            <a:r>
              <a:rPr sz="850" spc="-50" dirty="0">
                <a:solidFill>
                  <a:srgbClr val="333333"/>
                </a:solidFill>
                <a:latin typeface="Lucida Console"/>
                <a:cs typeface="Lucida Console"/>
              </a:rPr>
              <a:t> </a:t>
            </a:r>
            <a:r>
              <a:rPr sz="850" spc="15" dirty="0">
                <a:solidFill>
                  <a:srgbClr val="333333"/>
                </a:solidFill>
                <a:latin typeface="Lucida Console"/>
                <a:cs typeface="Lucida Console"/>
              </a:rPr>
              <a:t>/dev/shmtmpfs</a:t>
            </a:r>
            <a:endParaRPr sz="850">
              <a:latin typeface="Lucida Console"/>
              <a:cs typeface="Lucida Console"/>
            </a:endParaRPr>
          </a:p>
        </p:txBody>
      </p:sp>
      <p:sp>
        <p:nvSpPr>
          <p:cNvPr id="23" name="object 23"/>
          <p:cNvSpPr txBox="1"/>
          <p:nvPr/>
        </p:nvSpPr>
        <p:spPr>
          <a:xfrm>
            <a:off x="1070306" y="3770334"/>
            <a:ext cx="110045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/devtmpfs</a:t>
            </a:r>
            <a:endParaRPr sz="850">
              <a:latin typeface="Lucida Console"/>
              <a:cs typeface="Lucida Console"/>
            </a:endParaRPr>
          </a:p>
          <a:p>
            <a:pPr marL="12700">
              <a:lnSpc>
                <a:spcPct val="100000"/>
              </a:lnSpc>
              <a:spcBef>
                <a:spcPts val="330"/>
              </a:spcBef>
              <a:tabLst>
                <a:tab pos="415290" algn="l"/>
                <a:tab pos="818515" algn="l"/>
              </a:tabLst>
            </a:pPr>
            <a:r>
              <a:rPr sz="850" spc="15" dirty="0">
                <a:solidFill>
                  <a:srgbClr val="333333"/>
                </a:solidFill>
                <a:latin typeface="Lucida Console"/>
                <a:cs typeface="Lucida Console"/>
              </a:rPr>
              <a:t>984M	9.6M	974M</a:t>
            </a:r>
            <a:endParaRPr sz="850">
              <a:latin typeface="Lucida Console"/>
              <a:cs typeface="Lucida Console"/>
            </a:endParaRPr>
          </a:p>
        </p:txBody>
      </p:sp>
      <p:sp>
        <p:nvSpPr>
          <p:cNvPr id="24" name="object 24"/>
          <p:cNvSpPr txBox="1"/>
          <p:nvPr/>
        </p:nvSpPr>
        <p:spPr>
          <a:xfrm>
            <a:off x="2346637" y="3770334"/>
            <a:ext cx="1704975" cy="368935"/>
          </a:xfrm>
          <a:prstGeom prst="rect">
            <a:avLst/>
          </a:prstGeom>
        </p:spPr>
        <p:txBody>
          <a:bodyPr vert="horz" wrap="square" lIns="0" tIns="53975" rIns="0" bIns="0" rtlCol="0">
            <a:spAutoFit/>
          </a:bodyPr>
          <a:lstStyle/>
          <a:p>
            <a:pPr marL="617220">
              <a:lnSpc>
                <a:spcPct val="100000"/>
              </a:lnSpc>
              <a:spcBef>
                <a:spcPts val="425"/>
              </a:spcBef>
              <a:tabLst>
                <a:tab pos="1221740" algn="l"/>
                <a:tab pos="1423035" algn="l"/>
              </a:tabLst>
            </a:pPr>
            <a:r>
              <a:rPr sz="850" spc="15" dirty="0">
                <a:solidFill>
                  <a:srgbClr val="333333"/>
                </a:solidFill>
                <a:latin typeface="Lucida Console"/>
                <a:cs typeface="Lucida Console"/>
              </a:rPr>
              <a:t>984M	0	984M</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a:t>
            </a:r>
            <a:r>
              <a:rPr sz="850" spc="-40" dirty="0">
                <a:solidFill>
                  <a:srgbClr val="333333"/>
                </a:solidFill>
                <a:latin typeface="Lucida Console"/>
                <a:cs typeface="Lucida Console"/>
              </a:rPr>
              <a:t> </a:t>
            </a:r>
            <a:r>
              <a:rPr sz="850" spc="15" dirty="0">
                <a:solidFill>
                  <a:srgbClr val="333333"/>
                </a:solidFill>
                <a:latin typeface="Lucida Console"/>
                <a:cs typeface="Lucida Console"/>
              </a:rPr>
              <a:t>/runtmpfs</a:t>
            </a:r>
            <a:endParaRPr sz="850">
              <a:latin typeface="Lucida Console"/>
              <a:cs typeface="Lucida Console"/>
            </a:endParaRPr>
          </a:p>
        </p:txBody>
      </p:sp>
      <p:sp>
        <p:nvSpPr>
          <p:cNvPr id="25" name="object 25"/>
          <p:cNvSpPr txBox="1"/>
          <p:nvPr/>
        </p:nvSpPr>
        <p:spPr>
          <a:xfrm>
            <a:off x="1070306" y="4151105"/>
            <a:ext cx="3249930" cy="159385"/>
          </a:xfrm>
          <a:prstGeom prst="rect">
            <a:avLst/>
          </a:prstGeom>
        </p:spPr>
        <p:txBody>
          <a:bodyPr vert="horz" wrap="square" lIns="0" tIns="15875" rIns="0" bIns="0" rtlCol="0">
            <a:spAutoFit/>
          </a:bodyPr>
          <a:lstStyle/>
          <a:p>
            <a:pPr marL="12700">
              <a:lnSpc>
                <a:spcPct val="100000"/>
              </a:lnSpc>
              <a:spcBef>
                <a:spcPts val="125"/>
              </a:spcBef>
              <a:tabLst>
                <a:tab pos="2632075" algn="l"/>
                <a:tab pos="2967990" algn="l"/>
              </a:tabLst>
            </a:pPr>
            <a:r>
              <a:rPr sz="850" spc="15" dirty="0">
                <a:solidFill>
                  <a:srgbClr val="333333"/>
                </a:solidFill>
                <a:latin typeface="Lucida Console"/>
                <a:cs typeface="Lucida Console"/>
              </a:rPr>
              <a:t>/sys/fs/cgroup/dev/mapper/rhel-root	17G	3.9G</a:t>
            </a:r>
            <a:endParaRPr sz="850">
              <a:latin typeface="Lucida Console"/>
              <a:cs typeface="Lucida Console"/>
            </a:endParaRPr>
          </a:p>
        </p:txBody>
      </p:sp>
      <p:sp>
        <p:nvSpPr>
          <p:cNvPr id="26" name="object 26"/>
          <p:cNvSpPr txBox="1"/>
          <p:nvPr/>
        </p:nvSpPr>
        <p:spPr>
          <a:xfrm>
            <a:off x="4429072" y="3941852"/>
            <a:ext cx="1436370" cy="368935"/>
          </a:xfrm>
          <a:prstGeom prst="rect">
            <a:avLst/>
          </a:prstGeom>
        </p:spPr>
        <p:txBody>
          <a:bodyPr vert="horz" wrap="square" lIns="0" tIns="53975" rIns="0" bIns="0" rtlCol="0">
            <a:spAutoFit/>
          </a:bodyPr>
          <a:lstStyle/>
          <a:p>
            <a:pPr marL="12700">
              <a:lnSpc>
                <a:spcPct val="100000"/>
              </a:lnSpc>
              <a:spcBef>
                <a:spcPts val="425"/>
              </a:spcBef>
              <a:tabLst>
                <a:tab pos="617220" algn="l"/>
                <a:tab pos="818515" algn="l"/>
                <a:tab pos="1288415" algn="l"/>
              </a:tabLst>
            </a:pPr>
            <a:r>
              <a:rPr sz="850" spc="15" dirty="0">
                <a:solidFill>
                  <a:srgbClr val="333333"/>
                </a:solidFill>
                <a:latin typeface="Lucida Console"/>
                <a:cs typeface="Lucida Console"/>
              </a:rPr>
              <a:t>984M	0	984M	0%</a:t>
            </a:r>
            <a:endParaRPr sz="850">
              <a:latin typeface="Lucida Console"/>
              <a:cs typeface="Lucida Console"/>
            </a:endParaRPr>
          </a:p>
          <a:p>
            <a:pPr marL="79375">
              <a:lnSpc>
                <a:spcPct val="100000"/>
              </a:lnSpc>
              <a:spcBef>
                <a:spcPts val="330"/>
              </a:spcBef>
              <a:tabLst>
                <a:tab pos="415290" algn="l"/>
              </a:tabLst>
            </a:pPr>
            <a:r>
              <a:rPr sz="850" spc="15" dirty="0">
                <a:solidFill>
                  <a:srgbClr val="333333"/>
                </a:solidFill>
                <a:latin typeface="Lucida Console"/>
                <a:cs typeface="Lucida Console"/>
              </a:rPr>
              <a:t>14G	23%</a:t>
            </a:r>
            <a:r>
              <a:rPr sz="850" spc="-40" dirty="0">
                <a:solidFill>
                  <a:srgbClr val="333333"/>
                </a:solidFill>
                <a:latin typeface="Lucida Console"/>
                <a:cs typeface="Lucida Console"/>
              </a:rPr>
              <a:t> </a:t>
            </a:r>
            <a:r>
              <a:rPr sz="850" spc="15" dirty="0">
                <a:solidFill>
                  <a:srgbClr val="333333"/>
                </a:solidFill>
                <a:latin typeface="Lucida Console"/>
                <a:cs typeface="Lucida Console"/>
              </a:rPr>
              <a:t>//dev/sr0</a:t>
            </a:r>
            <a:endParaRPr sz="850">
              <a:latin typeface="Lucida Console"/>
              <a:cs typeface="Lucida Console"/>
            </a:endParaRPr>
          </a:p>
        </p:txBody>
      </p:sp>
      <p:sp>
        <p:nvSpPr>
          <p:cNvPr id="27" name="object 27"/>
          <p:cNvSpPr txBox="1"/>
          <p:nvPr/>
        </p:nvSpPr>
        <p:spPr>
          <a:xfrm>
            <a:off x="5974105" y="4322623"/>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863M</a:t>
            </a:r>
            <a:endParaRPr sz="850">
              <a:latin typeface="Lucida Console"/>
              <a:cs typeface="Lucida Console"/>
            </a:endParaRPr>
          </a:p>
        </p:txBody>
      </p:sp>
      <p:sp>
        <p:nvSpPr>
          <p:cNvPr id="28" name="object 28"/>
          <p:cNvSpPr txBox="1"/>
          <p:nvPr/>
        </p:nvSpPr>
        <p:spPr>
          <a:xfrm>
            <a:off x="2279462" y="4284889"/>
            <a:ext cx="2108200"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0</a:t>
            </a:r>
            <a:r>
              <a:rPr sz="850" spc="-10" dirty="0">
                <a:solidFill>
                  <a:srgbClr val="333333"/>
                </a:solidFill>
                <a:latin typeface="Lucida Console"/>
                <a:cs typeface="Lucida Console"/>
              </a:rPr>
              <a:t> </a:t>
            </a:r>
            <a:r>
              <a:rPr sz="850" spc="15" dirty="0">
                <a:solidFill>
                  <a:srgbClr val="333333"/>
                </a:solidFill>
                <a:latin typeface="Lucida Console"/>
                <a:cs typeface="Lucida Console"/>
              </a:rPr>
              <a:t>100%</a:t>
            </a:r>
            <a:r>
              <a:rPr sz="850" spc="-5" dirty="0">
                <a:solidFill>
                  <a:srgbClr val="333333"/>
                </a:solidFill>
                <a:latin typeface="Lucida Console"/>
                <a:cs typeface="Lucida Console"/>
              </a:rPr>
              <a:t> </a:t>
            </a:r>
            <a:r>
              <a:rPr sz="850" spc="15" dirty="0">
                <a:solidFill>
                  <a:srgbClr val="333333"/>
                </a:solidFill>
                <a:latin typeface="Lucida Console"/>
                <a:cs typeface="Lucida Console"/>
              </a:rPr>
              <a:t>/media/cdrom/dev/sda1</a:t>
            </a:r>
            <a:endParaRPr sz="850">
              <a:latin typeface="Lucida Console"/>
              <a:cs typeface="Lucida Console"/>
            </a:endParaRPr>
          </a:p>
          <a:p>
            <a:pPr marL="1019810">
              <a:lnSpc>
                <a:spcPct val="100000"/>
              </a:lnSpc>
              <a:spcBef>
                <a:spcPts val="330"/>
              </a:spcBef>
              <a:tabLst>
                <a:tab pos="1490345" algn="l"/>
                <a:tab pos="1826260" algn="l"/>
              </a:tabLst>
            </a:pPr>
            <a:r>
              <a:rPr sz="850" spc="15" dirty="0">
                <a:solidFill>
                  <a:srgbClr val="333333"/>
                </a:solidFill>
                <a:latin typeface="Lucida Console"/>
                <a:cs typeface="Lucida Console"/>
              </a:rPr>
              <a:t>197M	16K	197M</a:t>
            </a:r>
            <a:endParaRPr sz="850">
              <a:latin typeface="Lucida Console"/>
              <a:cs typeface="Lucida Console"/>
            </a:endParaRPr>
          </a:p>
        </p:txBody>
      </p:sp>
      <p:sp>
        <p:nvSpPr>
          <p:cNvPr id="29" name="object 29"/>
          <p:cNvSpPr txBox="1"/>
          <p:nvPr/>
        </p:nvSpPr>
        <p:spPr>
          <a:xfrm>
            <a:off x="4563423" y="4284889"/>
            <a:ext cx="1369060" cy="368935"/>
          </a:xfrm>
          <a:prstGeom prst="rect">
            <a:avLst/>
          </a:prstGeom>
        </p:spPr>
        <p:txBody>
          <a:bodyPr vert="horz" wrap="square" lIns="0" tIns="53975" rIns="0" bIns="0" rtlCol="0">
            <a:spAutoFit/>
          </a:bodyPr>
          <a:lstStyle/>
          <a:p>
            <a:pPr marL="549910">
              <a:lnSpc>
                <a:spcPct val="100000"/>
              </a:lnSpc>
              <a:spcBef>
                <a:spcPts val="425"/>
              </a:spcBef>
              <a:tabLst>
                <a:tab pos="1019810" algn="l"/>
              </a:tabLst>
            </a:pPr>
            <a:r>
              <a:rPr sz="850" spc="15" dirty="0">
                <a:solidFill>
                  <a:srgbClr val="333333"/>
                </a:solidFill>
                <a:latin typeface="Lucida Console"/>
                <a:cs typeface="Lucida Console"/>
              </a:rPr>
              <a:t>1014M	152M</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a:t>
            </a:r>
            <a:r>
              <a:rPr sz="850" spc="-45" dirty="0">
                <a:solidFill>
                  <a:srgbClr val="333333"/>
                </a:solidFill>
                <a:latin typeface="Lucida Console"/>
                <a:cs typeface="Lucida Console"/>
              </a:rPr>
              <a:t> </a:t>
            </a:r>
            <a:r>
              <a:rPr sz="850" spc="15" dirty="0">
                <a:solidFill>
                  <a:srgbClr val="333333"/>
                </a:solidFill>
                <a:latin typeface="Lucida Console"/>
                <a:cs typeface="Lucida Console"/>
              </a:rPr>
              <a:t>/run/user/42tmpfs</a:t>
            </a:r>
            <a:endParaRPr sz="850">
              <a:latin typeface="Lucida Console"/>
              <a:cs typeface="Lucida Console"/>
            </a:endParaRPr>
          </a:p>
        </p:txBody>
      </p:sp>
      <p:sp>
        <p:nvSpPr>
          <p:cNvPr id="30" name="object 30"/>
          <p:cNvSpPr txBox="1"/>
          <p:nvPr/>
        </p:nvSpPr>
        <p:spPr>
          <a:xfrm>
            <a:off x="1070306" y="4284889"/>
            <a:ext cx="966469" cy="540385"/>
          </a:xfrm>
          <a:prstGeom prst="rect">
            <a:avLst/>
          </a:prstGeom>
        </p:spPr>
        <p:txBody>
          <a:bodyPr vert="horz" wrap="square" lIns="0" tIns="53975" rIns="0" bIns="0" rtlCol="0">
            <a:spAutoFit/>
          </a:bodyPr>
          <a:lstStyle/>
          <a:p>
            <a:pPr marL="213995">
              <a:lnSpc>
                <a:spcPct val="100000"/>
              </a:lnSpc>
              <a:spcBef>
                <a:spcPts val="425"/>
              </a:spcBef>
              <a:tabLst>
                <a:tab pos="617220" algn="l"/>
              </a:tabLst>
            </a:pPr>
            <a:r>
              <a:rPr sz="850" spc="15" dirty="0">
                <a:solidFill>
                  <a:srgbClr val="333333"/>
                </a:solidFill>
                <a:latin typeface="Lucida Console"/>
                <a:cs typeface="Lucida Console"/>
              </a:rPr>
              <a:t>6.7G	6.7G</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15%</a:t>
            </a:r>
            <a:r>
              <a:rPr sz="850" spc="-65" dirty="0">
                <a:solidFill>
                  <a:srgbClr val="333333"/>
                </a:solidFill>
                <a:latin typeface="Lucida Console"/>
                <a:cs typeface="Lucida Console"/>
              </a:rPr>
              <a:t> </a:t>
            </a:r>
            <a:r>
              <a:rPr sz="850" spc="15" dirty="0">
                <a:solidFill>
                  <a:srgbClr val="333333"/>
                </a:solidFill>
                <a:latin typeface="Lucida Console"/>
                <a:cs typeface="Lucida Console"/>
              </a:rPr>
              <a:t>/boottmpfs</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197M</a:t>
            </a:r>
            <a:endParaRPr sz="850">
              <a:latin typeface="Lucida Console"/>
              <a:cs typeface="Lucida Console"/>
            </a:endParaRPr>
          </a:p>
        </p:txBody>
      </p:sp>
      <p:sp>
        <p:nvSpPr>
          <p:cNvPr id="31" name="object 31"/>
          <p:cNvSpPr txBox="1"/>
          <p:nvPr/>
        </p:nvSpPr>
        <p:spPr>
          <a:xfrm>
            <a:off x="2145111" y="4665660"/>
            <a:ext cx="3720465" cy="159385"/>
          </a:xfrm>
          <a:prstGeom prst="rect">
            <a:avLst/>
          </a:prstGeom>
        </p:spPr>
        <p:txBody>
          <a:bodyPr vert="horz" wrap="square" lIns="0" tIns="15875" rIns="0" bIns="0" rtlCol="0">
            <a:spAutoFit/>
          </a:bodyPr>
          <a:lstStyle/>
          <a:p>
            <a:pPr marL="12700">
              <a:lnSpc>
                <a:spcPct val="100000"/>
              </a:lnSpc>
              <a:spcBef>
                <a:spcPts val="125"/>
              </a:spcBef>
              <a:tabLst>
                <a:tab pos="415290" algn="l"/>
                <a:tab pos="885825" algn="l"/>
                <a:tab pos="3438525" algn="l"/>
              </a:tabLst>
            </a:pPr>
            <a:r>
              <a:rPr sz="850" spc="15" dirty="0">
                <a:solidFill>
                  <a:srgbClr val="333333"/>
                </a:solidFill>
                <a:latin typeface="Lucida Console"/>
                <a:cs typeface="Lucida Console"/>
              </a:rPr>
              <a:t>3.4M	194M	2% /run/user/0/dev/mapper/storage-vo</a:t>
            </a:r>
            <a:r>
              <a:rPr sz="850" dirty="0">
                <a:solidFill>
                  <a:srgbClr val="333333"/>
                </a:solidFill>
                <a:latin typeface="Lucida Console"/>
                <a:cs typeface="Lucida Console"/>
              </a:rPr>
              <a:t>	</a:t>
            </a:r>
            <a:r>
              <a:rPr sz="850" spc="15" dirty="0">
                <a:solidFill>
                  <a:srgbClr val="333333"/>
                </a:solidFill>
                <a:latin typeface="Lucida Console"/>
                <a:cs typeface="Lucida Console"/>
              </a:rPr>
              <a:t>113M</a:t>
            </a:r>
            <a:endParaRPr sz="850">
              <a:latin typeface="Lucida Console"/>
              <a:cs typeface="Lucida Console"/>
            </a:endParaRPr>
          </a:p>
        </p:txBody>
      </p:sp>
      <p:sp>
        <p:nvSpPr>
          <p:cNvPr id="32" name="object 32"/>
          <p:cNvSpPr txBox="1"/>
          <p:nvPr/>
        </p:nvSpPr>
        <p:spPr>
          <a:xfrm>
            <a:off x="5974105" y="4665660"/>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1.6M</a:t>
            </a:r>
            <a:endParaRPr sz="850">
              <a:latin typeface="Lucida Console"/>
              <a:cs typeface="Lucida Console"/>
            </a:endParaRPr>
          </a:p>
        </p:txBody>
      </p:sp>
      <p:sp>
        <p:nvSpPr>
          <p:cNvPr id="33" name="object 33"/>
          <p:cNvSpPr txBox="1"/>
          <p:nvPr/>
        </p:nvSpPr>
        <p:spPr>
          <a:xfrm>
            <a:off x="946424" y="4837179"/>
            <a:ext cx="5601970" cy="2503805"/>
          </a:xfrm>
          <a:prstGeom prst="rect">
            <a:avLst/>
          </a:prstGeom>
        </p:spPr>
        <p:txBody>
          <a:bodyPr vert="horz" wrap="square" lIns="0" tIns="15875" rIns="0" bIns="0" rtlCol="0">
            <a:spAutoFit/>
          </a:bodyPr>
          <a:lstStyle/>
          <a:p>
            <a:pPr marL="136525">
              <a:lnSpc>
                <a:spcPct val="100000"/>
              </a:lnSpc>
              <a:spcBef>
                <a:spcPts val="125"/>
              </a:spcBef>
              <a:tabLst>
                <a:tab pos="606425" algn="l"/>
              </a:tabLst>
            </a:pPr>
            <a:r>
              <a:rPr sz="850" spc="15" dirty="0">
                <a:solidFill>
                  <a:srgbClr val="333333"/>
                </a:solidFill>
                <a:latin typeface="Lucida Console"/>
                <a:cs typeface="Lucida Console"/>
              </a:rPr>
              <a:t>103M	2%</a:t>
            </a:r>
            <a:r>
              <a:rPr sz="850" spc="-35"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5"/>
              </a:spcBef>
            </a:pPr>
            <a:endParaRPr sz="1100">
              <a:latin typeface="Lucida Console"/>
              <a:cs typeface="Lucida Console"/>
            </a:endParaRPr>
          </a:p>
          <a:p>
            <a:pPr marL="12700">
              <a:lnSpc>
                <a:spcPct val="100000"/>
              </a:lnSpc>
            </a:pPr>
            <a:r>
              <a:rPr sz="950" b="1" spc="-30" dirty="0">
                <a:solidFill>
                  <a:srgbClr val="777777"/>
                </a:solidFill>
                <a:latin typeface="Trebuchet MS"/>
                <a:cs typeface="Trebuchet MS"/>
              </a:rPr>
              <a:t>7.2.4</a:t>
            </a:r>
            <a:r>
              <a:rPr sz="950" b="1" spc="-35" dirty="0">
                <a:solidFill>
                  <a:srgbClr val="777777"/>
                </a:solidFill>
                <a:latin typeface="Trebuchet MS"/>
                <a:cs typeface="Trebuchet MS"/>
              </a:rPr>
              <a:t> </a:t>
            </a:r>
            <a:r>
              <a:rPr sz="950" b="1" spc="25" dirty="0">
                <a:solidFill>
                  <a:srgbClr val="777777"/>
                </a:solidFill>
                <a:latin typeface="微软雅黑"/>
                <a:cs typeface="微软雅黑"/>
              </a:rPr>
              <a:t>逻辑卷快照</a:t>
            </a:r>
            <a:endParaRPr sz="950">
              <a:latin typeface="微软雅黑"/>
              <a:cs typeface="微软雅黑"/>
            </a:endParaRPr>
          </a:p>
          <a:p>
            <a:pPr marL="12700" marR="5080">
              <a:lnSpc>
                <a:spcPct val="131600"/>
              </a:lnSpc>
              <a:spcBef>
                <a:spcPts val="900"/>
              </a:spcBef>
            </a:pPr>
            <a:r>
              <a:rPr sz="950" spc="80" dirty="0">
                <a:solidFill>
                  <a:srgbClr val="333333"/>
                </a:solidFill>
                <a:latin typeface="Trebuchet MS"/>
                <a:cs typeface="Trebuchet MS"/>
              </a:rPr>
              <a:t>LVM</a:t>
            </a:r>
            <a:r>
              <a:rPr sz="950" spc="25" dirty="0">
                <a:solidFill>
                  <a:srgbClr val="333333"/>
                </a:solidFill>
                <a:latin typeface="微软雅黑"/>
                <a:cs typeface="微软雅黑"/>
              </a:rPr>
              <a:t>还具备有</a:t>
            </a:r>
            <a:r>
              <a:rPr sz="950" spc="-160" dirty="0">
                <a:solidFill>
                  <a:srgbClr val="333333"/>
                </a:solidFill>
                <a:latin typeface="Trebuchet MS"/>
                <a:cs typeface="Trebuchet MS"/>
              </a:rPr>
              <a:t>“</a:t>
            </a:r>
            <a:r>
              <a:rPr sz="950" spc="25" dirty="0">
                <a:solidFill>
                  <a:srgbClr val="333333"/>
                </a:solidFill>
                <a:latin typeface="微软雅黑"/>
                <a:cs typeface="微软雅黑"/>
              </a:rPr>
              <a:t>快照卷</a:t>
            </a:r>
            <a:r>
              <a:rPr sz="950" spc="-160" dirty="0">
                <a:solidFill>
                  <a:srgbClr val="333333"/>
                </a:solidFill>
                <a:latin typeface="Trebuchet MS"/>
                <a:cs typeface="Trebuchet MS"/>
              </a:rPr>
              <a:t>”</a:t>
            </a:r>
            <a:r>
              <a:rPr sz="950" spc="25" dirty="0">
                <a:solidFill>
                  <a:srgbClr val="333333"/>
                </a:solidFill>
                <a:latin typeface="微软雅黑"/>
                <a:cs typeface="微软雅黑"/>
              </a:rPr>
              <a:t>功能，该功能类似于虚拟机软件的还原时间点功能。例如，对某一个逻辑卷设备 做一次快照，如果日后发现数据被改错了，就可以利用之前做好的快照卷进行覆盖还原。</a:t>
            </a:r>
            <a:r>
              <a:rPr sz="950" spc="80" dirty="0">
                <a:solidFill>
                  <a:srgbClr val="333333"/>
                </a:solidFill>
                <a:latin typeface="Trebuchet MS"/>
                <a:cs typeface="Trebuchet MS"/>
              </a:rPr>
              <a:t>LVM</a:t>
            </a:r>
            <a:r>
              <a:rPr sz="950" spc="20" dirty="0">
                <a:solidFill>
                  <a:srgbClr val="333333"/>
                </a:solidFill>
                <a:latin typeface="微软雅黑"/>
                <a:cs typeface="微软雅黑"/>
              </a:rPr>
              <a:t>的快照卷 </a:t>
            </a:r>
            <a:r>
              <a:rPr sz="950" spc="25" dirty="0">
                <a:solidFill>
                  <a:srgbClr val="333333"/>
                </a:solidFill>
                <a:latin typeface="微软雅黑"/>
                <a:cs typeface="微软雅黑"/>
              </a:rPr>
              <a:t>功能有两个特点：</a:t>
            </a:r>
            <a:endParaRPr sz="950">
              <a:latin typeface="微软雅黑"/>
              <a:cs typeface="微软雅黑"/>
            </a:endParaRPr>
          </a:p>
          <a:p>
            <a:pPr marL="193675">
              <a:lnSpc>
                <a:spcPct val="100000"/>
              </a:lnSpc>
              <a:spcBef>
                <a:spcPts val="1110"/>
              </a:spcBef>
            </a:pPr>
            <a:r>
              <a:rPr sz="950" spc="25" dirty="0">
                <a:solidFill>
                  <a:srgbClr val="777777"/>
                </a:solidFill>
                <a:latin typeface="微软雅黑"/>
                <a:cs typeface="微软雅黑"/>
              </a:rPr>
              <a:t>快照卷的容量必须等同于逻辑卷的容量；</a:t>
            </a:r>
            <a:endParaRPr sz="950">
              <a:latin typeface="微软雅黑"/>
              <a:cs typeface="微软雅黑"/>
            </a:endParaRPr>
          </a:p>
          <a:p>
            <a:pPr marL="12700" marR="1931670" indent="180975">
              <a:lnSpc>
                <a:spcPct val="197400"/>
              </a:lnSpc>
              <a:spcBef>
                <a:spcPts val="75"/>
              </a:spcBef>
            </a:pPr>
            <a:r>
              <a:rPr sz="950" spc="20" dirty="0">
                <a:solidFill>
                  <a:srgbClr val="777777"/>
                </a:solidFill>
                <a:latin typeface="微软雅黑"/>
                <a:cs typeface="微软雅黑"/>
              </a:rPr>
              <a:t>快照卷仅一次有效，一旦执行还原操作后则会被立即自动删除。 </a:t>
            </a:r>
            <a:r>
              <a:rPr sz="950" spc="25" dirty="0">
                <a:solidFill>
                  <a:srgbClr val="333333"/>
                </a:solidFill>
                <a:latin typeface="微软雅黑"/>
                <a:cs typeface="微软雅黑"/>
              </a:rPr>
              <a:t>在正式操作前，先看看</a:t>
            </a:r>
            <a:r>
              <a:rPr sz="950" spc="45" dirty="0">
                <a:solidFill>
                  <a:srgbClr val="333333"/>
                </a:solidFill>
                <a:latin typeface="Trebuchet MS"/>
                <a:cs typeface="Trebuchet MS"/>
              </a:rPr>
              <a:t>VG</a:t>
            </a:r>
            <a:r>
              <a:rPr sz="950" spc="25" dirty="0">
                <a:solidFill>
                  <a:srgbClr val="333333"/>
                </a:solidFill>
                <a:latin typeface="微软雅黑"/>
                <a:cs typeface="微软雅黑"/>
              </a:rPr>
              <a:t>卷组中的容量是否够用：</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tabLst>
                <a:tab pos="2286000" algn="l"/>
                <a:tab pos="3763645" algn="l"/>
              </a:tabLst>
            </a:pPr>
            <a:r>
              <a:rPr sz="850" spc="15" dirty="0">
                <a:solidFill>
                  <a:srgbClr val="333333"/>
                </a:solidFill>
                <a:latin typeface="Lucida Console"/>
                <a:cs typeface="Lucida Console"/>
              </a:rPr>
              <a:t>[root@linuxprobe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vgdisplay	---</a:t>
            </a:r>
            <a:r>
              <a:rPr sz="850" spc="20"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25" dirty="0">
                <a:solidFill>
                  <a:srgbClr val="333333"/>
                </a:solidFill>
                <a:latin typeface="Lucida Console"/>
                <a:cs typeface="Lucida Console"/>
              </a:rPr>
              <a:t> </a:t>
            </a:r>
            <a:r>
              <a:rPr sz="850" spc="15" dirty="0">
                <a:solidFill>
                  <a:srgbClr val="333333"/>
                </a:solidFill>
                <a:latin typeface="Lucida Console"/>
                <a:cs typeface="Lucida Console"/>
              </a:rPr>
              <a:t>group</a:t>
            </a:r>
            <a:r>
              <a:rPr sz="850" spc="20" dirty="0">
                <a:solidFill>
                  <a:srgbClr val="333333"/>
                </a:solidFill>
                <a:latin typeface="Lucida Console"/>
                <a:cs typeface="Lucida Console"/>
              </a:rPr>
              <a:t> </a:t>
            </a:r>
            <a:r>
              <a:rPr sz="850" spc="15" dirty="0">
                <a:solidFill>
                  <a:srgbClr val="333333"/>
                </a:solidFill>
                <a:latin typeface="Lucida Console"/>
                <a:cs typeface="Lucida Console"/>
              </a:rPr>
              <a:t>---	VG</a:t>
            </a:r>
            <a:r>
              <a:rPr sz="850" spc="-40" dirty="0">
                <a:solidFill>
                  <a:srgbClr val="333333"/>
                </a:solidFill>
                <a:latin typeface="Lucida Console"/>
                <a:cs typeface="Lucida Console"/>
              </a:rPr>
              <a:t> </a:t>
            </a:r>
            <a:r>
              <a:rPr sz="850" spc="15" dirty="0">
                <a:solidFill>
                  <a:srgbClr val="333333"/>
                </a:solidFill>
                <a:latin typeface="Lucida Console"/>
                <a:cs typeface="Lucida Console"/>
              </a:rPr>
              <a:t>Name</a:t>
            </a:r>
            <a:endParaRPr sz="850">
              <a:latin typeface="Lucida Console"/>
              <a:cs typeface="Lucida Console"/>
            </a:endParaRPr>
          </a:p>
        </p:txBody>
      </p:sp>
      <p:sp>
        <p:nvSpPr>
          <p:cNvPr id="34" name="object 34"/>
          <p:cNvSpPr txBox="1"/>
          <p:nvPr/>
        </p:nvSpPr>
        <p:spPr>
          <a:xfrm>
            <a:off x="2749689" y="7315291"/>
            <a:ext cx="1301750" cy="540385"/>
          </a:xfrm>
          <a:prstGeom prst="rect">
            <a:avLst/>
          </a:prstGeom>
        </p:spPr>
        <p:txBody>
          <a:bodyPr vert="horz" wrap="square" lIns="0" tIns="53975" rIns="0" bIns="0" rtlCol="0">
            <a:spAutoFit/>
          </a:bodyPr>
          <a:lstStyle/>
          <a:p>
            <a:pPr marL="549910">
              <a:lnSpc>
                <a:spcPct val="100000"/>
              </a:lnSpc>
              <a:spcBef>
                <a:spcPts val="425"/>
              </a:spcBef>
            </a:pPr>
            <a:r>
              <a:rPr sz="850" spc="15" dirty="0">
                <a:solidFill>
                  <a:srgbClr val="333333"/>
                </a:solidFill>
                <a:latin typeface="Lucida Console"/>
                <a:cs typeface="Lucida Console"/>
              </a:rPr>
              <a:t>Format</a:t>
            </a:r>
            <a:endParaRPr sz="850">
              <a:latin typeface="Lucida Console"/>
              <a:cs typeface="Lucida Console"/>
            </a:endParaRPr>
          </a:p>
          <a:p>
            <a:pPr marL="12700">
              <a:lnSpc>
                <a:spcPct val="100000"/>
              </a:lnSpc>
              <a:spcBef>
                <a:spcPts val="330"/>
              </a:spcBef>
              <a:tabLst>
                <a:tab pos="213995" algn="l"/>
              </a:tabLst>
            </a:pPr>
            <a:r>
              <a:rPr sz="850" spc="15" dirty="0">
                <a:solidFill>
                  <a:srgbClr val="333333"/>
                </a:solidFill>
                <a:latin typeface="Lucida Console"/>
                <a:cs typeface="Lucida Console"/>
              </a:rPr>
              <a:t>4	VG</a:t>
            </a:r>
            <a:r>
              <a:rPr sz="850" spc="-45" dirty="0">
                <a:solidFill>
                  <a:srgbClr val="333333"/>
                </a:solidFill>
                <a:latin typeface="Lucida Console"/>
                <a:cs typeface="Lucida Console"/>
              </a:rPr>
              <a:t> </a:t>
            </a:r>
            <a:r>
              <a:rPr sz="850" spc="15" dirty="0">
                <a:solidFill>
                  <a:srgbClr val="333333"/>
                </a:solidFill>
                <a:latin typeface="Lucida Console"/>
                <a:cs typeface="Lucida Console"/>
              </a:rPr>
              <a:t>Access</a:t>
            </a:r>
            <a:endParaRPr sz="850">
              <a:latin typeface="Lucida Console"/>
              <a:cs typeface="Lucida Console"/>
            </a:endParaRPr>
          </a:p>
          <a:p>
            <a:pPr marL="683895">
              <a:lnSpc>
                <a:spcPct val="100000"/>
              </a:lnSpc>
              <a:spcBef>
                <a:spcPts val="330"/>
              </a:spcBef>
              <a:tabLst>
                <a:tab pos="885825" algn="l"/>
              </a:tabLst>
            </a:pPr>
            <a:r>
              <a:rPr sz="850" spc="15" dirty="0">
                <a:solidFill>
                  <a:srgbClr val="333333"/>
                </a:solidFill>
                <a:latin typeface="Lucida Console"/>
                <a:cs typeface="Lucida Console"/>
              </a:rPr>
              <a:t>0	Cur</a:t>
            </a:r>
            <a:r>
              <a:rPr sz="850" spc="-65" dirty="0">
                <a:solidFill>
                  <a:srgbClr val="333333"/>
                </a:solidFill>
                <a:latin typeface="Lucida Console"/>
                <a:cs typeface="Lucida Console"/>
              </a:rPr>
              <a:t> </a:t>
            </a:r>
            <a:r>
              <a:rPr sz="850" spc="15" dirty="0">
                <a:solidFill>
                  <a:srgbClr val="333333"/>
                </a:solidFill>
                <a:latin typeface="Lucida Console"/>
                <a:cs typeface="Lucida Console"/>
              </a:rPr>
              <a:t>LV</a:t>
            </a:r>
            <a:endParaRPr sz="850">
              <a:latin typeface="Lucida Console"/>
              <a:cs typeface="Lucida Console"/>
            </a:endParaRPr>
          </a:p>
        </p:txBody>
      </p:sp>
      <p:sp>
        <p:nvSpPr>
          <p:cNvPr id="35" name="object 35"/>
          <p:cNvSpPr txBox="1"/>
          <p:nvPr/>
        </p:nvSpPr>
        <p:spPr>
          <a:xfrm>
            <a:off x="1070306" y="7315291"/>
            <a:ext cx="1570990" cy="711835"/>
          </a:xfrm>
          <a:prstGeom prst="rect">
            <a:avLst/>
          </a:prstGeom>
        </p:spPr>
        <p:txBody>
          <a:bodyPr vert="horz" wrap="square" lIns="0" tIns="53975" rIns="0" bIns="0" rtlCol="0">
            <a:spAutoFit/>
          </a:bodyPr>
          <a:lstStyle/>
          <a:p>
            <a:pPr marL="12700">
              <a:lnSpc>
                <a:spcPct val="100000"/>
              </a:lnSpc>
              <a:spcBef>
                <a:spcPts val="425"/>
              </a:spcBef>
              <a:tabLst>
                <a:tab pos="617220" algn="l"/>
              </a:tabLst>
            </a:pPr>
            <a:r>
              <a:rPr sz="850" spc="15" dirty="0">
                <a:solidFill>
                  <a:srgbClr val="333333"/>
                </a:solidFill>
                <a:latin typeface="Lucida Console"/>
                <a:cs typeface="Lucida Console"/>
              </a:rPr>
              <a:t>storage	System</a:t>
            </a:r>
            <a:r>
              <a:rPr sz="850" spc="-45" dirty="0">
                <a:solidFill>
                  <a:srgbClr val="333333"/>
                </a:solidFill>
                <a:latin typeface="Lucida Console"/>
                <a:cs typeface="Lucida Console"/>
              </a:rPr>
              <a:t> </a:t>
            </a:r>
            <a:r>
              <a:rPr sz="850" spc="15" dirty="0">
                <a:solidFill>
                  <a:srgbClr val="333333"/>
                </a:solidFill>
                <a:latin typeface="Lucida Console"/>
                <a:cs typeface="Lucida Console"/>
              </a:rPr>
              <a:t>ID</a:t>
            </a:r>
            <a:endParaRPr sz="850">
              <a:latin typeface="Lucida Console"/>
              <a:cs typeface="Lucida Console"/>
            </a:endParaRPr>
          </a:p>
          <a:p>
            <a:pPr marL="146685" marR="5080" indent="-134620">
              <a:lnSpc>
                <a:spcPct val="132400"/>
              </a:lnSpc>
              <a:tabLst>
                <a:tab pos="213995" algn="l"/>
                <a:tab pos="885825" algn="l"/>
              </a:tabLst>
            </a:pPr>
            <a:r>
              <a:rPr sz="850" spc="15" dirty="0">
                <a:solidFill>
                  <a:srgbClr val="333333"/>
                </a:solidFill>
                <a:latin typeface="Lucida Console"/>
                <a:cs typeface="Lucida Console"/>
              </a:rPr>
              <a:t>2		Metadata</a:t>
            </a:r>
            <a:r>
              <a:rPr sz="850" spc="-20" dirty="0">
                <a:solidFill>
                  <a:srgbClr val="333333"/>
                </a:solidFill>
                <a:latin typeface="Lucida Console"/>
                <a:cs typeface="Lucida Console"/>
              </a:rPr>
              <a:t> </a:t>
            </a:r>
            <a:r>
              <a:rPr sz="850" spc="15" dirty="0">
                <a:solidFill>
                  <a:srgbClr val="333333"/>
                </a:solidFill>
                <a:latin typeface="Lucida Console"/>
                <a:cs typeface="Lucida Console"/>
              </a:rPr>
              <a:t>Sequence</a:t>
            </a:r>
            <a:r>
              <a:rPr sz="850" spc="-20" dirty="0">
                <a:solidFill>
                  <a:srgbClr val="333333"/>
                </a:solidFill>
                <a:latin typeface="Lucida Console"/>
                <a:cs typeface="Lucida Console"/>
              </a:rPr>
              <a:t> </a:t>
            </a:r>
            <a:r>
              <a:rPr sz="850" spc="15" dirty="0">
                <a:solidFill>
                  <a:srgbClr val="333333"/>
                </a:solidFill>
                <a:latin typeface="Lucida Console"/>
                <a:cs typeface="Lucida Console"/>
              </a:rPr>
              <a:t>No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resizable	MAX</a:t>
            </a:r>
            <a:r>
              <a:rPr sz="850" spc="-5" dirty="0">
                <a:solidFill>
                  <a:srgbClr val="333333"/>
                </a:solidFill>
                <a:latin typeface="Lucida Console"/>
                <a:cs typeface="Lucida Console"/>
              </a:rPr>
              <a:t> </a:t>
            </a:r>
            <a:r>
              <a:rPr sz="850" spc="15" dirty="0">
                <a:solidFill>
                  <a:srgbClr val="333333"/>
                </a:solidFill>
                <a:latin typeface="Lucida Console"/>
                <a:cs typeface="Lucida Console"/>
              </a:rPr>
              <a:t>LV</a:t>
            </a:r>
            <a:endParaRPr sz="850">
              <a:latin typeface="Lucida Console"/>
              <a:cs typeface="Lucida Console"/>
            </a:endParaRPr>
          </a:p>
          <a:p>
            <a:pPr marL="281305">
              <a:lnSpc>
                <a:spcPct val="100000"/>
              </a:lnSpc>
              <a:spcBef>
                <a:spcPts val="330"/>
              </a:spcBef>
              <a:tabLst>
                <a:tab pos="482600" algn="l"/>
              </a:tabLst>
            </a:pPr>
            <a:r>
              <a:rPr sz="850" spc="15" dirty="0">
                <a:solidFill>
                  <a:srgbClr val="333333"/>
                </a:solidFill>
                <a:latin typeface="Lucida Console"/>
                <a:cs typeface="Lucida Console"/>
              </a:rPr>
              <a:t>1	Max</a:t>
            </a:r>
            <a:r>
              <a:rPr sz="850" spc="-45" dirty="0">
                <a:solidFill>
                  <a:srgbClr val="333333"/>
                </a:solidFill>
                <a:latin typeface="Lucida Console"/>
                <a:cs typeface="Lucida Console"/>
              </a:rPr>
              <a:t> </a:t>
            </a:r>
            <a:r>
              <a:rPr sz="850" spc="15" dirty="0">
                <a:solidFill>
                  <a:srgbClr val="333333"/>
                </a:solidFill>
                <a:latin typeface="Lucida Console"/>
                <a:cs typeface="Lucida Console"/>
              </a:rPr>
              <a:t>PV</a:t>
            </a:r>
            <a:endParaRPr sz="850">
              <a:latin typeface="Lucida Console"/>
              <a:cs typeface="Lucida Console"/>
            </a:endParaRPr>
          </a:p>
        </p:txBody>
      </p:sp>
      <p:sp>
        <p:nvSpPr>
          <p:cNvPr id="36" name="object 36"/>
          <p:cNvSpPr txBox="1"/>
          <p:nvPr/>
        </p:nvSpPr>
        <p:spPr>
          <a:xfrm>
            <a:off x="6377156" y="7867581"/>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2</a:t>
            </a:r>
            <a:endParaRPr sz="850">
              <a:latin typeface="Lucida Console"/>
              <a:cs typeface="Lucida Console"/>
            </a:endParaRPr>
          </a:p>
        </p:txBody>
      </p:sp>
      <p:sp>
        <p:nvSpPr>
          <p:cNvPr id="37" name="object 37"/>
          <p:cNvSpPr txBox="1"/>
          <p:nvPr/>
        </p:nvSpPr>
        <p:spPr>
          <a:xfrm>
            <a:off x="4429072" y="7315291"/>
            <a:ext cx="1704975" cy="883285"/>
          </a:xfrm>
          <a:prstGeom prst="rect">
            <a:avLst/>
          </a:prstGeom>
        </p:spPr>
        <p:txBody>
          <a:bodyPr vert="horz" wrap="square" lIns="0" tIns="12065" rIns="0" bIns="0" rtlCol="0">
            <a:spAutoFit/>
          </a:bodyPr>
          <a:lstStyle/>
          <a:p>
            <a:pPr marL="12700" marR="5080" indent="335280">
              <a:lnSpc>
                <a:spcPct val="132400"/>
              </a:lnSpc>
              <a:spcBef>
                <a:spcPts val="95"/>
              </a:spcBef>
              <a:tabLst>
                <a:tab pos="751205" algn="l"/>
                <a:tab pos="818515" algn="l"/>
              </a:tabLst>
            </a:pPr>
            <a:r>
              <a:rPr sz="850" spc="15" dirty="0">
                <a:solidFill>
                  <a:srgbClr val="333333"/>
                </a:solidFill>
                <a:latin typeface="Lucida Console"/>
                <a:cs typeface="Lucida Console"/>
              </a:rPr>
              <a:t>lvm2	Metadata</a:t>
            </a:r>
            <a:r>
              <a:rPr sz="850" spc="-60" dirty="0">
                <a:solidFill>
                  <a:srgbClr val="333333"/>
                </a:solidFill>
                <a:latin typeface="Lucida Console"/>
                <a:cs typeface="Lucida Console"/>
              </a:rPr>
              <a:t> </a:t>
            </a:r>
            <a:r>
              <a:rPr sz="850" spc="15" dirty="0">
                <a:solidFill>
                  <a:srgbClr val="333333"/>
                </a:solidFill>
                <a:latin typeface="Lucida Console"/>
                <a:cs typeface="Lucida Console"/>
              </a:rPr>
              <a:t>Areas </a:t>
            </a:r>
            <a:r>
              <a:rPr sz="850" spc="-505" dirty="0">
                <a:solidFill>
                  <a:srgbClr val="333333"/>
                </a:solidFill>
                <a:latin typeface="Lucida Console"/>
                <a:cs typeface="Lucida Console"/>
              </a:rPr>
              <a:t> </a:t>
            </a:r>
            <a:r>
              <a:rPr sz="850" spc="15" dirty="0">
                <a:solidFill>
                  <a:srgbClr val="333333"/>
                </a:solidFill>
                <a:latin typeface="Lucida Console"/>
                <a:cs typeface="Lucida Console"/>
              </a:rPr>
              <a:t>read/write		VG</a:t>
            </a:r>
            <a:r>
              <a:rPr sz="850" spc="-5" dirty="0">
                <a:solidFill>
                  <a:srgbClr val="333333"/>
                </a:solidFill>
                <a:latin typeface="Lucida Console"/>
                <a:cs typeface="Lucida Console"/>
              </a:rPr>
              <a:t> </a:t>
            </a:r>
            <a:r>
              <a:rPr sz="850" spc="15" dirty="0">
                <a:solidFill>
                  <a:srgbClr val="333333"/>
                </a:solidFill>
                <a:latin typeface="Lucida Console"/>
                <a:cs typeface="Lucida Console"/>
              </a:rPr>
              <a:t>Status</a:t>
            </a:r>
            <a:endParaRPr sz="850">
              <a:latin typeface="Lucida Console"/>
              <a:cs typeface="Lucida Console"/>
            </a:endParaRPr>
          </a:p>
          <a:p>
            <a:pPr marL="683895">
              <a:lnSpc>
                <a:spcPct val="100000"/>
              </a:lnSpc>
              <a:spcBef>
                <a:spcPts val="330"/>
              </a:spcBef>
              <a:tabLst>
                <a:tab pos="885825" algn="l"/>
              </a:tabLst>
            </a:pPr>
            <a:r>
              <a:rPr sz="850" spc="15" dirty="0">
                <a:solidFill>
                  <a:srgbClr val="333333"/>
                </a:solidFill>
                <a:latin typeface="Lucida Console"/>
                <a:cs typeface="Lucida Console"/>
              </a:rPr>
              <a:t>1	Open</a:t>
            </a:r>
            <a:r>
              <a:rPr sz="850" spc="-45" dirty="0">
                <a:solidFill>
                  <a:srgbClr val="333333"/>
                </a:solidFill>
                <a:latin typeface="Lucida Console"/>
                <a:cs typeface="Lucida Console"/>
              </a:rPr>
              <a:t> </a:t>
            </a:r>
            <a:r>
              <a:rPr sz="850" spc="15" dirty="0">
                <a:solidFill>
                  <a:srgbClr val="333333"/>
                </a:solidFill>
                <a:latin typeface="Lucida Console"/>
                <a:cs typeface="Lucida Console"/>
              </a:rPr>
              <a:t>LV</a:t>
            </a:r>
            <a:endParaRPr sz="850">
              <a:latin typeface="Lucida Console"/>
              <a:cs typeface="Lucida Console"/>
            </a:endParaRPr>
          </a:p>
          <a:p>
            <a:pPr marL="281305">
              <a:lnSpc>
                <a:spcPct val="100000"/>
              </a:lnSpc>
              <a:spcBef>
                <a:spcPts val="330"/>
              </a:spcBef>
              <a:tabLst>
                <a:tab pos="482600" algn="l"/>
              </a:tabLst>
            </a:pPr>
            <a:r>
              <a:rPr sz="850" spc="15" dirty="0">
                <a:solidFill>
                  <a:srgbClr val="333333"/>
                </a:solidFill>
                <a:latin typeface="Lucida Console"/>
                <a:cs typeface="Lucida Console"/>
              </a:rPr>
              <a:t>2	Act</a:t>
            </a:r>
            <a:r>
              <a:rPr sz="850" spc="-45" dirty="0">
                <a:solidFill>
                  <a:srgbClr val="333333"/>
                </a:solidFill>
                <a:latin typeface="Lucida Console"/>
                <a:cs typeface="Lucida Console"/>
              </a:rPr>
              <a:t> </a:t>
            </a:r>
            <a:r>
              <a:rPr sz="850" spc="15" dirty="0">
                <a:solidFill>
                  <a:srgbClr val="333333"/>
                </a:solidFill>
                <a:latin typeface="Lucida Console"/>
                <a:cs typeface="Lucida Console"/>
              </a:rPr>
              <a:t>PV</a:t>
            </a:r>
            <a:endParaRPr sz="850">
              <a:latin typeface="Lucida Console"/>
              <a:cs typeface="Lucida Console"/>
            </a:endParaRPr>
          </a:p>
          <a:p>
            <a:pPr marL="347980">
              <a:lnSpc>
                <a:spcPct val="100000"/>
              </a:lnSpc>
              <a:spcBef>
                <a:spcPts val="330"/>
              </a:spcBef>
              <a:tabLst>
                <a:tab pos="1019810" algn="l"/>
              </a:tabLst>
            </a:pPr>
            <a:r>
              <a:rPr sz="850" spc="15" dirty="0">
                <a:solidFill>
                  <a:srgbClr val="333333"/>
                </a:solidFill>
                <a:latin typeface="Lucida Console"/>
                <a:cs typeface="Lucida Console"/>
              </a:rPr>
              <a:t>4.00</a:t>
            </a:r>
            <a:r>
              <a:rPr sz="850" spc="20" dirty="0">
                <a:solidFill>
                  <a:srgbClr val="333333"/>
                </a:solidFill>
                <a:latin typeface="Lucida Console"/>
                <a:cs typeface="Lucida Console"/>
              </a:rPr>
              <a:t> </a:t>
            </a:r>
            <a:r>
              <a:rPr sz="850" spc="15" dirty="0">
                <a:solidFill>
                  <a:srgbClr val="333333"/>
                </a:solidFill>
                <a:latin typeface="Lucida Console"/>
                <a:cs typeface="Lucida Console"/>
              </a:rPr>
              <a:t>MiB	Total</a:t>
            </a:r>
            <a:r>
              <a:rPr sz="850" spc="-40" dirty="0">
                <a:solidFill>
                  <a:srgbClr val="333333"/>
                </a:solidFill>
                <a:latin typeface="Lucida Console"/>
                <a:cs typeface="Lucida Console"/>
              </a:rPr>
              <a:t> </a:t>
            </a:r>
            <a:r>
              <a:rPr sz="850" spc="15" dirty="0">
                <a:solidFill>
                  <a:srgbClr val="333333"/>
                </a:solidFill>
                <a:latin typeface="Lucida Console"/>
                <a:cs typeface="Lucida Console"/>
              </a:rPr>
              <a:t>PE</a:t>
            </a:r>
            <a:endParaRPr sz="850">
              <a:latin typeface="Lucida Console"/>
              <a:cs typeface="Lucida Console"/>
            </a:endParaRPr>
          </a:p>
        </p:txBody>
      </p:sp>
      <p:sp>
        <p:nvSpPr>
          <p:cNvPr id="38" name="object 38"/>
          <p:cNvSpPr txBox="1"/>
          <p:nvPr/>
        </p:nvSpPr>
        <p:spPr>
          <a:xfrm>
            <a:off x="3018390" y="7829846"/>
            <a:ext cx="1369060" cy="540385"/>
          </a:xfrm>
          <a:prstGeom prst="rect">
            <a:avLst/>
          </a:prstGeom>
        </p:spPr>
        <p:txBody>
          <a:bodyPr vert="horz" wrap="square" lIns="0" tIns="12065" rIns="0" bIns="0" rtlCol="0">
            <a:spAutoFit/>
          </a:bodyPr>
          <a:lstStyle/>
          <a:p>
            <a:pPr marL="281305" marR="609600" indent="-269240">
              <a:lnSpc>
                <a:spcPct val="132400"/>
              </a:lnSpc>
              <a:spcBef>
                <a:spcPts val="95"/>
              </a:spcBef>
              <a:tabLst>
                <a:tab pos="213995" algn="l"/>
              </a:tabLst>
            </a:pPr>
            <a:r>
              <a:rPr sz="850" spc="15" dirty="0">
                <a:solidFill>
                  <a:srgbClr val="333333"/>
                </a:solidFill>
                <a:latin typeface="Lucida Console"/>
                <a:cs typeface="Lucida Console"/>
              </a:rPr>
              <a:t>0	Cur</a:t>
            </a:r>
            <a:r>
              <a:rPr sz="850" spc="35" dirty="0">
                <a:solidFill>
                  <a:srgbClr val="333333"/>
                </a:solidFill>
                <a:latin typeface="Lucida Console"/>
                <a:cs typeface="Lucida Console"/>
              </a:rPr>
              <a:t> </a:t>
            </a:r>
            <a:r>
              <a:rPr sz="850" spc="15" dirty="0">
                <a:solidFill>
                  <a:srgbClr val="333333"/>
                </a:solidFill>
                <a:latin typeface="Lucida Console"/>
                <a:cs typeface="Lucida Console"/>
              </a:rPr>
              <a:t>PV </a:t>
            </a:r>
            <a:r>
              <a:rPr sz="850" spc="20" dirty="0">
                <a:solidFill>
                  <a:srgbClr val="333333"/>
                </a:solidFill>
                <a:latin typeface="Lucida Console"/>
                <a:cs typeface="Lucida Console"/>
              </a:rPr>
              <a:t> </a:t>
            </a:r>
            <a:r>
              <a:rPr sz="850" spc="15" dirty="0">
                <a:solidFill>
                  <a:srgbClr val="333333"/>
                </a:solidFill>
                <a:latin typeface="Lucida Console"/>
                <a:cs typeface="Lucida Console"/>
              </a:rPr>
              <a:t>PE</a:t>
            </a:r>
            <a:r>
              <a:rPr sz="850" spc="-75" dirty="0">
                <a:solidFill>
                  <a:srgbClr val="333333"/>
                </a:solidFill>
                <a:latin typeface="Lucida Console"/>
                <a:cs typeface="Lucida Console"/>
              </a:rPr>
              <a:t> </a:t>
            </a:r>
            <a:r>
              <a:rPr sz="850" spc="15" dirty="0">
                <a:solidFill>
                  <a:srgbClr val="333333"/>
                </a:solidFill>
                <a:latin typeface="Lucida Console"/>
                <a:cs typeface="Lucida Console"/>
              </a:rPr>
              <a:t>Size</a:t>
            </a:r>
            <a:endParaRPr sz="850">
              <a:latin typeface="Lucida Console"/>
              <a:cs typeface="Lucida Console"/>
            </a:endParaRPr>
          </a:p>
          <a:p>
            <a:pPr marL="347980">
              <a:lnSpc>
                <a:spcPct val="100000"/>
              </a:lnSpc>
              <a:spcBef>
                <a:spcPts val="330"/>
              </a:spcBef>
            </a:pPr>
            <a:r>
              <a:rPr sz="850" spc="15" dirty="0">
                <a:solidFill>
                  <a:srgbClr val="333333"/>
                </a:solidFill>
                <a:latin typeface="Lucida Console"/>
                <a:cs typeface="Lucida Console"/>
              </a:rPr>
              <a:t>30</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120.00</a:t>
            </a:r>
            <a:r>
              <a:rPr sz="850" spc="-10" dirty="0">
                <a:solidFill>
                  <a:srgbClr val="333333"/>
                </a:solidFill>
                <a:latin typeface="Lucida Console"/>
                <a:cs typeface="Lucida Console"/>
              </a:rPr>
              <a:t> </a:t>
            </a:r>
            <a:r>
              <a:rPr sz="850" spc="15" dirty="0">
                <a:solidFill>
                  <a:srgbClr val="333333"/>
                </a:solidFill>
                <a:latin typeface="Lucida Console"/>
                <a:cs typeface="Lucida Console"/>
              </a:rPr>
              <a:t>MiB</a:t>
            </a:r>
            <a:endParaRPr sz="850">
              <a:latin typeface="Lucida Console"/>
              <a:cs typeface="Lucida Console"/>
            </a:endParaRPr>
          </a:p>
        </p:txBody>
      </p:sp>
      <p:sp>
        <p:nvSpPr>
          <p:cNvPr id="39" name="object 39"/>
          <p:cNvSpPr txBox="1"/>
          <p:nvPr/>
        </p:nvSpPr>
        <p:spPr>
          <a:xfrm>
            <a:off x="4496248" y="8210618"/>
            <a:ext cx="1973580" cy="159385"/>
          </a:xfrm>
          <a:prstGeom prst="rect">
            <a:avLst/>
          </a:prstGeom>
        </p:spPr>
        <p:txBody>
          <a:bodyPr vert="horz" wrap="square" lIns="0" tIns="15875" rIns="0" bIns="0" rtlCol="0">
            <a:spAutoFit/>
          </a:bodyPr>
          <a:lstStyle/>
          <a:p>
            <a:pPr marL="12700">
              <a:lnSpc>
                <a:spcPct val="100000"/>
              </a:lnSpc>
              <a:spcBef>
                <a:spcPts val="125"/>
              </a:spcBef>
              <a:tabLst>
                <a:tab pos="415290" algn="l"/>
                <a:tab pos="1490345" algn="l"/>
              </a:tabLst>
            </a:pPr>
            <a:r>
              <a:rPr sz="850" spc="15" dirty="0">
                <a:solidFill>
                  <a:srgbClr val="333333"/>
                </a:solidFill>
                <a:latin typeface="Lucida Console"/>
                <a:cs typeface="Lucida Console"/>
              </a:rPr>
              <a:t>Free	PE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Size	10208</a:t>
            </a:r>
            <a:r>
              <a:rPr sz="850" spc="-6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40" name="object 40"/>
          <p:cNvSpPr txBox="1"/>
          <p:nvPr/>
        </p:nvSpPr>
        <p:spPr>
          <a:xfrm>
            <a:off x="1070306" y="8001365"/>
            <a:ext cx="697230" cy="54038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VG</a:t>
            </a:r>
            <a:r>
              <a:rPr sz="850" spc="-45" dirty="0">
                <a:solidFill>
                  <a:srgbClr val="333333"/>
                </a:solidFill>
                <a:latin typeface="Lucida Console"/>
                <a:cs typeface="Lucida Console"/>
              </a:rPr>
              <a:t> </a:t>
            </a:r>
            <a:r>
              <a:rPr sz="850" spc="15" dirty="0">
                <a:solidFill>
                  <a:srgbClr val="333333"/>
                </a:solidFill>
                <a:latin typeface="Lucida Console"/>
                <a:cs typeface="Lucida Console"/>
              </a:rPr>
              <a:t>Size</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10238</a:t>
            </a:r>
            <a:endParaRPr sz="850">
              <a:latin typeface="Lucida Console"/>
              <a:cs typeface="Lucida Console"/>
            </a:endParaRPr>
          </a:p>
          <a:p>
            <a:pPr marR="5080" algn="r">
              <a:lnSpc>
                <a:spcPct val="100000"/>
              </a:lnSpc>
              <a:spcBef>
                <a:spcPts val="330"/>
              </a:spcBef>
            </a:pPr>
            <a:r>
              <a:rPr sz="850" spc="15" dirty="0">
                <a:solidFill>
                  <a:srgbClr val="333333"/>
                </a:solidFill>
                <a:latin typeface="Lucida Console"/>
                <a:cs typeface="Lucida Console"/>
              </a:rPr>
              <a:t>&lt;39.88</a:t>
            </a:r>
            <a:r>
              <a:rPr sz="850" spc="-70" dirty="0">
                <a:solidFill>
                  <a:srgbClr val="333333"/>
                </a:solidFill>
                <a:latin typeface="Lucida Console"/>
                <a:cs typeface="Lucida Console"/>
              </a:rPr>
              <a:t> </a:t>
            </a:r>
            <a:r>
              <a:rPr sz="850" spc="15" dirty="0">
                <a:solidFill>
                  <a:srgbClr val="333333"/>
                </a:solidFill>
                <a:latin typeface="Lucida Console"/>
                <a:cs typeface="Lucida Console"/>
              </a:rPr>
              <a:t>GiB</a:t>
            </a:r>
            <a:endParaRPr sz="850">
              <a:latin typeface="Lucida Console"/>
              <a:cs typeface="Lucida Console"/>
            </a:endParaRPr>
          </a:p>
        </p:txBody>
      </p:sp>
      <p:sp>
        <p:nvSpPr>
          <p:cNvPr id="41" name="object 41"/>
          <p:cNvSpPr txBox="1"/>
          <p:nvPr/>
        </p:nvSpPr>
        <p:spPr>
          <a:xfrm>
            <a:off x="1876410" y="8001365"/>
            <a:ext cx="1301750" cy="540385"/>
          </a:xfrm>
          <a:prstGeom prst="rect">
            <a:avLst/>
          </a:prstGeom>
        </p:spPr>
        <p:txBody>
          <a:bodyPr vert="horz" wrap="square" lIns="0" tIns="12065" rIns="0" bIns="0" rtlCol="0">
            <a:spAutoFit/>
          </a:bodyPr>
          <a:lstStyle/>
          <a:p>
            <a:pPr marL="12700" marR="5080" indent="671195">
              <a:lnSpc>
                <a:spcPct val="132400"/>
              </a:lnSpc>
              <a:spcBef>
                <a:spcPts val="95"/>
              </a:spcBef>
            </a:pPr>
            <a:r>
              <a:rPr sz="850" spc="15" dirty="0">
                <a:solidFill>
                  <a:srgbClr val="333333"/>
                </a:solidFill>
                <a:latin typeface="Lucida Console"/>
                <a:cs typeface="Lucida Console"/>
              </a:rPr>
              <a:t>39.99</a:t>
            </a:r>
            <a:r>
              <a:rPr sz="850" spc="-70" dirty="0">
                <a:solidFill>
                  <a:srgbClr val="333333"/>
                </a:solidFill>
                <a:latin typeface="Lucida Console"/>
                <a:cs typeface="Lucida Console"/>
              </a:rPr>
              <a:t> </a:t>
            </a:r>
            <a:r>
              <a:rPr sz="850" spc="15" dirty="0">
                <a:solidFill>
                  <a:srgbClr val="333333"/>
                </a:solidFill>
                <a:latin typeface="Lucida Console"/>
                <a:cs typeface="Lucida Console"/>
              </a:rPr>
              <a:t>GiB </a:t>
            </a:r>
            <a:r>
              <a:rPr sz="850" spc="-505" dirty="0">
                <a:solidFill>
                  <a:srgbClr val="333333"/>
                </a:solidFill>
                <a:latin typeface="Lucida Console"/>
                <a:cs typeface="Lucida Console"/>
              </a:rPr>
              <a:t> </a:t>
            </a:r>
            <a:r>
              <a:rPr sz="850" spc="15" dirty="0">
                <a:solidFill>
                  <a:srgbClr val="333333"/>
                </a:solidFill>
                <a:latin typeface="Lucida Console"/>
                <a:cs typeface="Lucida Console"/>
              </a:rPr>
              <a:t>Alloc</a:t>
            </a:r>
            <a:r>
              <a:rPr sz="850" dirty="0">
                <a:solidFill>
                  <a:srgbClr val="333333"/>
                </a:solidFill>
                <a:latin typeface="Lucida Console"/>
                <a:cs typeface="Lucida Console"/>
              </a:rPr>
              <a:t> </a:t>
            </a:r>
            <a:r>
              <a:rPr sz="850" spc="15" dirty="0">
                <a:solidFill>
                  <a:srgbClr val="333333"/>
                </a:solidFill>
                <a:latin typeface="Lucida Console"/>
                <a:cs typeface="Lucida Console"/>
              </a:rPr>
              <a:t>PE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Size</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VG</a:t>
            </a:r>
            <a:r>
              <a:rPr sz="850" spc="-45" dirty="0">
                <a:solidFill>
                  <a:srgbClr val="333333"/>
                </a:solidFill>
                <a:latin typeface="Lucida Console"/>
                <a:cs typeface="Lucida Console"/>
              </a:rPr>
              <a:t> </a:t>
            </a:r>
            <a:r>
              <a:rPr sz="850" spc="15" dirty="0">
                <a:solidFill>
                  <a:srgbClr val="333333"/>
                </a:solidFill>
                <a:latin typeface="Lucida Console"/>
                <a:cs typeface="Lucida Console"/>
              </a:rPr>
              <a:t>UUID</a:t>
            </a:r>
            <a:endParaRPr sz="850">
              <a:latin typeface="Lucida Console"/>
              <a:cs typeface="Lucida Console"/>
            </a:endParaRPr>
          </a:p>
        </p:txBody>
      </p:sp>
      <p:sp>
        <p:nvSpPr>
          <p:cNvPr id="42" name="object 42"/>
          <p:cNvSpPr txBox="1"/>
          <p:nvPr/>
        </p:nvSpPr>
        <p:spPr>
          <a:xfrm>
            <a:off x="3354267" y="8382136"/>
            <a:ext cx="309308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k3ZnaP-wGPr-TQJ5-PCtA-0RgO-jvsi-9elZ5M………………</a:t>
            </a:r>
            <a:r>
              <a:rPr sz="850" spc="25" dirty="0">
                <a:solidFill>
                  <a:srgbClr val="333333"/>
                </a:solidFill>
                <a:latin typeface="新宋体"/>
                <a:cs typeface="新宋体"/>
              </a:rPr>
              <a:t>省</a:t>
            </a:r>
            <a:endParaRPr sz="850">
              <a:latin typeface="新宋体"/>
              <a:cs typeface="新宋体"/>
            </a:endParaRPr>
          </a:p>
        </p:txBody>
      </p:sp>
      <p:sp>
        <p:nvSpPr>
          <p:cNvPr id="43" name="object 43"/>
          <p:cNvSpPr txBox="1"/>
          <p:nvPr/>
        </p:nvSpPr>
        <p:spPr>
          <a:xfrm>
            <a:off x="946424" y="8553655"/>
            <a:ext cx="5624195" cy="1664970"/>
          </a:xfrm>
          <a:prstGeom prst="rect">
            <a:avLst/>
          </a:prstGeom>
        </p:spPr>
        <p:txBody>
          <a:bodyPr vert="horz" wrap="square" lIns="0" tIns="15875" rIns="0" bIns="0" rtlCol="0">
            <a:spAutoFit/>
          </a:bodyPr>
          <a:lstStyle/>
          <a:p>
            <a:pPr marL="136525">
              <a:lnSpc>
                <a:spcPct val="100000"/>
              </a:lnSpc>
              <a:spcBef>
                <a:spcPts val="125"/>
              </a:spcBef>
            </a:pPr>
            <a:r>
              <a:rPr sz="850" spc="25" dirty="0">
                <a:solidFill>
                  <a:srgbClr val="333333"/>
                </a:solidFill>
                <a:latin typeface="新宋体"/>
                <a:cs typeface="新宋体"/>
              </a:rPr>
              <a:t>略部分输出信息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spc="25" dirty="0">
                <a:solidFill>
                  <a:srgbClr val="333333"/>
                </a:solidFill>
                <a:latin typeface="微软雅黑"/>
                <a:cs typeface="微软雅黑"/>
              </a:rPr>
              <a:t>通过卷组的输出信息可以清晰看到，卷组中已经使用了</a:t>
            </a:r>
            <a:r>
              <a:rPr sz="950" spc="95" dirty="0">
                <a:solidFill>
                  <a:srgbClr val="333333"/>
                </a:solidFill>
                <a:latin typeface="Trebuchet MS"/>
                <a:cs typeface="Trebuchet MS"/>
              </a:rPr>
              <a:t>120MB</a:t>
            </a:r>
            <a:r>
              <a:rPr sz="950" spc="25" dirty="0">
                <a:solidFill>
                  <a:srgbClr val="333333"/>
                </a:solidFill>
                <a:latin typeface="微软雅黑"/>
                <a:cs typeface="微软雅黑"/>
              </a:rPr>
              <a:t>的容量，空闲容量还有</a:t>
            </a:r>
            <a:r>
              <a:rPr sz="950" spc="40" dirty="0">
                <a:solidFill>
                  <a:srgbClr val="333333"/>
                </a:solidFill>
                <a:latin typeface="Trebuchet MS"/>
                <a:cs typeface="Trebuchet MS"/>
              </a:rPr>
              <a:t>39.88GB</a:t>
            </a:r>
            <a:r>
              <a:rPr sz="950" spc="20" dirty="0">
                <a:solidFill>
                  <a:srgbClr val="333333"/>
                </a:solidFill>
                <a:latin typeface="微软雅黑"/>
                <a:cs typeface="微软雅黑"/>
              </a:rPr>
              <a:t>。接下来 </a:t>
            </a:r>
            <a:r>
              <a:rPr sz="950" spc="25" dirty="0">
                <a:solidFill>
                  <a:srgbClr val="333333"/>
                </a:solidFill>
                <a:latin typeface="微软雅黑"/>
                <a:cs typeface="微软雅黑"/>
              </a:rPr>
              <a:t>用重定向往逻辑卷设备所挂载的目录中写入一个文件。</a:t>
            </a:r>
            <a:endParaRPr sz="950">
              <a:latin typeface="微软雅黑"/>
              <a:cs typeface="微软雅黑"/>
            </a:endParaRPr>
          </a:p>
          <a:p>
            <a:pPr>
              <a:lnSpc>
                <a:spcPct val="100000"/>
              </a:lnSpc>
              <a:spcBef>
                <a:spcPts val="5"/>
              </a:spcBef>
            </a:pPr>
            <a:endParaRPr sz="1100">
              <a:latin typeface="微软雅黑"/>
              <a:cs typeface="微软雅黑"/>
            </a:endParaRPr>
          </a:p>
          <a:p>
            <a:pPr marL="136525" algn="just">
              <a:lnSpc>
                <a:spcPct val="100000"/>
              </a:lnSpc>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echo</a:t>
            </a:r>
            <a:r>
              <a:rPr sz="850" spc="10" dirty="0">
                <a:solidFill>
                  <a:srgbClr val="333333"/>
                </a:solidFill>
                <a:latin typeface="Lucida Console"/>
                <a:cs typeface="Lucida Console"/>
              </a:rPr>
              <a:t> </a:t>
            </a:r>
            <a:r>
              <a:rPr sz="850" spc="15" dirty="0">
                <a:solidFill>
                  <a:srgbClr val="333333"/>
                </a:solidFill>
                <a:latin typeface="Lucida Console"/>
                <a:cs typeface="Lucida Console"/>
              </a:rPr>
              <a:t>"Welcome to Linuxprobe.com"</a:t>
            </a:r>
            <a:r>
              <a:rPr sz="850" spc="10" dirty="0">
                <a:solidFill>
                  <a:srgbClr val="333333"/>
                </a:solidFill>
                <a:latin typeface="Lucida Console"/>
                <a:cs typeface="Lucida Console"/>
              </a:rPr>
              <a:t> </a:t>
            </a:r>
            <a:r>
              <a:rPr sz="850" spc="15" dirty="0">
                <a:solidFill>
                  <a:srgbClr val="333333"/>
                </a:solidFill>
                <a:latin typeface="Lucida Console"/>
                <a:cs typeface="Lucida Console"/>
              </a:rPr>
              <a:t>&gt;</a:t>
            </a:r>
            <a:endParaRPr sz="850">
              <a:latin typeface="Lucida Console"/>
              <a:cs typeface="Lucida Console"/>
            </a:endParaRPr>
          </a:p>
          <a:p>
            <a:pPr marL="136525" marR="38100" algn="just">
              <a:lnSpc>
                <a:spcPct val="132400"/>
              </a:lnSpc>
            </a:pPr>
            <a:r>
              <a:rPr sz="850" spc="15" dirty="0">
                <a:solidFill>
                  <a:srgbClr val="333333"/>
                </a:solidFill>
                <a:latin typeface="Lucida Console"/>
                <a:cs typeface="Lucida Console"/>
              </a:rPr>
              <a:t>/linuxprobe/readme.txt[root@linuxprobe ~]# ls -l /linuxprobetotal 14drwx------. 2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 root 12288 Jan 15 01:11 lost+found-rw-r--r--. 1 root root</a:t>
            </a:r>
            <a:r>
              <a:rPr sz="850" spc="20" dirty="0">
                <a:solidFill>
                  <a:srgbClr val="333333"/>
                </a:solidFill>
                <a:latin typeface="Lucida Console"/>
                <a:cs typeface="Lucida Console"/>
              </a:rPr>
              <a:t> </a:t>
            </a:r>
            <a:r>
              <a:rPr sz="850" spc="15" dirty="0">
                <a:solidFill>
                  <a:srgbClr val="333333"/>
                </a:solidFill>
                <a:latin typeface="Lucida Console"/>
                <a:cs typeface="Lucida Console"/>
              </a:rPr>
              <a:t>26 Jan 15 07:01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readme.txt</a:t>
            </a:r>
            <a:endParaRPr sz="850">
              <a:latin typeface="Lucida Console"/>
              <a:cs typeface="Lucida Console"/>
            </a:endParaRPr>
          </a:p>
        </p:txBody>
      </p:sp>
      <p:sp>
        <p:nvSpPr>
          <p:cNvPr id="44" name="object 44"/>
          <p:cNvSpPr txBox="1"/>
          <p:nvPr/>
        </p:nvSpPr>
        <p:spPr>
          <a:xfrm>
            <a:off x="946424" y="331766"/>
            <a:ext cx="5708015" cy="3292475"/>
          </a:xfrm>
          <a:prstGeom prst="rect">
            <a:avLst/>
          </a:prstGeom>
        </p:spPr>
        <p:txBody>
          <a:bodyPr vert="horz" wrap="square" lIns="0" tIns="12700" rIns="0" bIns="0" rtlCol="0">
            <a:spAutoFit/>
          </a:bodyPr>
          <a:lstStyle/>
          <a:p>
            <a:pPr marR="5080" algn="r">
              <a:lnSpc>
                <a:spcPts val="935"/>
              </a:lnSpc>
              <a:spcBef>
                <a:spcPts val="100"/>
              </a:spcBef>
            </a:pPr>
            <a:r>
              <a:rPr sz="800" dirty="0">
                <a:latin typeface="小哥哥网恋吗"/>
                <a:cs typeface="小哥哥网恋吗"/>
              </a:rPr>
              <a:t>5/20</a:t>
            </a:r>
            <a:endParaRPr sz="800">
              <a:latin typeface="小哥哥网恋吗"/>
              <a:cs typeface="小哥哥网恋吗"/>
            </a:endParaRPr>
          </a:p>
          <a:p>
            <a:pPr marL="136525">
              <a:lnSpc>
                <a:spcPts val="994"/>
              </a:lnSpc>
              <a:tabLst>
                <a:tab pos="3830954" algn="l"/>
              </a:tabLst>
            </a:pPr>
            <a:r>
              <a:rPr sz="850" spc="15" dirty="0">
                <a:solidFill>
                  <a:srgbClr val="333333"/>
                </a:solidFill>
                <a:latin typeface="Lucida Console"/>
                <a:cs typeface="Lucida Console"/>
              </a:rPr>
              <a:t>[root@linuxprobe</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lvreduce</a:t>
            </a:r>
            <a:r>
              <a:rPr sz="850" spc="30" dirty="0">
                <a:solidFill>
                  <a:srgbClr val="333333"/>
                </a:solidFill>
                <a:latin typeface="Lucida Console"/>
                <a:cs typeface="Lucida Console"/>
              </a:rPr>
              <a:t> </a:t>
            </a:r>
            <a:r>
              <a:rPr sz="850" spc="15" dirty="0">
                <a:solidFill>
                  <a:srgbClr val="333333"/>
                </a:solidFill>
                <a:latin typeface="Lucida Console"/>
                <a:cs typeface="Lucida Console"/>
              </a:rPr>
              <a:t>-L</a:t>
            </a:r>
            <a:r>
              <a:rPr sz="850" spc="30" dirty="0">
                <a:solidFill>
                  <a:srgbClr val="333333"/>
                </a:solidFill>
                <a:latin typeface="Lucida Console"/>
                <a:cs typeface="Lucida Console"/>
              </a:rPr>
              <a:t> </a:t>
            </a:r>
            <a:r>
              <a:rPr sz="850" spc="15" dirty="0">
                <a:solidFill>
                  <a:srgbClr val="333333"/>
                </a:solidFill>
                <a:latin typeface="Lucida Console"/>
                <a:cs typeface="Lucida Console"/>
              </a:rPr>
              <a:t>120M</a:t>
            </a:r>
            <a:r>
              <a:rPr sz="850" spc="30" dirty="0">
                <a:solidFill>
                  <a:srgbClr val="333333"/>
                </a:solidFill>
                <a:latin typeface="Lucida Console"/>
                <a:cs typeface="Lucida Console"/>
              </a:rPr>
              <a:t> </a:t>
            </a:r>
            <a:r>
              <a:rPr sz="850" spc="15" dirty="0">
                <a:solidFill>
                  <a:srgbClr val="333333"/>
                </a:solidFill>
                <a:latin typeface="Lucida Console"/>
                <a:cs typeface="Lucida Console"/>
              </a:rPr>
              <a:t>/dev/storage/vo	WARNING: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Reducing</a:t>
            </a:r>
            <a:r>
              <a:rPr sz="850" spc="-5" dirty="0">
                <a:solidFill>
                  <a:srgbClr val="333333"/>
                </a:solidFill>
                <a:latin typeface="Lucida Console"/>
                <a:cs typeface="Lucida Console"/>
              </a:rPr>
              <a:t> </a:t>
            </a:r>
            <a:r>
              <a:rPr sz="850" spc="15" dirty="0">
                <a:solidFill>
                  <a:srgbClr val="333333"/>
                </a:solidFill>
                <a:latin typeface="Lucida Console"/>
                <a:cs typeface="Lucida Console"/>
              </a:rPr>
              <a:t>active</a:t>
            </a:r>
            <a:endParaRPr sz="850">
              <a:latin typeface="Lucida Console"/>
              <a:cs typeface="Lucida Console"/>
            </a:endParaRPr>
          </a:p>
          <a:p>
            <a:pPr marL="136525" marR="121920">
              <a:lnSpc>
                <a:spcPct val="132400"/>
              </a:lnSpc>
              <a:tabLst>
                <a:tab pos="2218690" algn="l"/>
                <a:tab pos="3091815" algn="l"/>
                <a:tab pos="4166870" algn="l"/>
              </a:tabLst>
            </a:pPr>
            <a:r>
              <a:rPr sz="850" spc="15" dirty="0">
                <a:solidFill>
                  <a:srgbClr val="333333"/>
                </a:solidFill>
                <a:latin typeface="Lucida Console"/>
                <a:cs typeface="Lucida Console"/>
              </a:rPr>
              <a:t>logical</a:t>
            </a:r>
            <a:r>
              <a:rPr sz="850" spc="20"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25" dirty="0">
                <a:solidFill>
                  <a:srgbClr val="333333"/>
                </a:solidFill>
                <a:latin typeface="Lucida Console"/>
                <a:cs typeface="Lucida Console"/>
              </a:rPr>
              <a:t> </a:t>
            </a:r>
            <a:r>
              <a:rPr sz="850" spc="15" dirty="0">
                <a:solidFill>
                  <a:srgbClr val="333333"/>
                </a:solidFill>
                <a:latin typeface="Lucida Console"/>
                <a:cs typeface="Lucida Console"/>
              </a:rPr>
              <a:t>to</a:t>
            </a:r>
            <a:r>
              <a:rPr sz="850" spc="25" dirty="0">
                <a:solidFill>
                  <a:srgbClr val="333333"/>
                </a:solidFill>
                <a:latin typeface="Lucida Console"/>
                <a:cs typeface="Lucida Console"/>
              </a:rPr>
              <a:t> </a:t>
            </a:r>
            <a:r>
              <a:rPr sz="850" spc="15" dirty="0">
                <a:solidFill>
                  <a:srgbClr val="333333"/>
                </a:solidFill>
                <a:latin typeface="Lucida Console"/>
                <a:cs typeface="Lucida Console"/>
              </a:rPr>
              <a:t>120.00</a:t>
            </a:r>
            <a:r>
              <a:rPr sz="850" spc="25" dirty="0">
                <a:solidFill>
                  <a:srgbClr val="333333"/>
                </a:solidFill>
                <a:latin typeface="Lucida Console"/>
                <a:cs typeface="Lucida Console"/>
              </a:rPr>
              <a:t> </a:t>
            </a:r>
            <a:r>
              <a:rPr sz="850" spc="15" dirty="0">
                <a:solidFill>
                  <a:srgbClr val="333333"/>
                </a:solidFill>
                <a:latin typeface="Lucida Console"/>
                <a:cs typeface="Lucida Console"/>
              </a:rPr>
              <a:t>MiB.	THIS</a:t>
            </a:r>
            <a:r>
              <a:rPr sz="850" spc="10" dirty="0">
                <a:solidFill>
                  <a:srgbClr val="333333"/>
                </a:solidFill>
                <a:latin typeface="Lucida Console"/>
                <a:cs typeface="Lucida Console"/>
              </a:rPr>
              <a:t> </a:t>
            </a:r>
            <a:r>
              <a:rPr sz="850" spc="15" dirty="0">
                <a:solidFill>
                  <a:srgbClr val="333333"/>
                </a:solidFill>
                <a:latin typeface="Lucida Console"/>
                <a:cs typeface="Lucida Console"/>
              </a:rPr>
              <a:t>MAY DESTROY</a:t>
            </a:r>
            <a:r>
              <a:rPr sz="850" spc="10" dirty="0">
                <a:solidFill>
                  <a:srgbClr val="333333"/>
                </a:solidFill>
                <a:latin typeface="Lucida Console"/>
                <a:cs typeface="Lucida Console"/>
              </a:rPr>
              <a:t> </a:t>
            </a:r>
            <a:r>
              <a:rPr sz="850" spc="15" dirty="0">
                <a:solidFill>
                  <a:srgbClr val="333333"/>
                </a:solidFill>
                <a:latin typeface="Lucida Console"/>
                <a:cs typeface="Lucida Console"/>
              </a:rPr>
              <a:t>YOUR</a:t>
            </a:r>
            <a:r>
              <a:rPr sz="850" spc="10" dirty="0">
                <a:solidFill>
                  <a:srgbClr val="333333"/>
                </a:solidFill>
                <a:latin typeface="Lucida Console"/>
                <a:cs typeface="Lucida Console"/>
              </a:rPr>
              <a:t> </a:t>
            </a:r>
            <a:r>
              <a:rPr sz="850" spc="15" dirty="0">
                <a:solidFill>
                  <a:srgbClr val="333333"/>
                </a:solidFill>
                <a:latin typeface="Lucida Console"/>
                <a:cs typeface="Lucida Console"/>
              </a:rPr>
              <a:t>DATA (filesystem</a:t>
            </a:r>
            <a:r>
              <a:rPr sz="850" spc="10" dirty="0">
                <a:solidFill>
                  <a:srgbClr val="333333"/>
                </a:solidFill>
                <a:latin typeface="Lucida Console"/>
                <a:cs typeface="Lucida Console"/>
              </a:rPr>
              <a:t> </a:t>
            </a:r>
            <a:r>
              <a:rPr sz="850" spc="15" dirty="0">
                <a:solidFill>
                  <a:srgbClr val="333333"/>
                </a:solidFill>
                <a:latin typeface="Lucida Console"/>
                <a:cs typeface="Lucida Console"/>
              </a:rPr>
              <a:t>etc.)Do</a:t>
            </a:r>
            <a:r>
              <a:rPr sz="850" spc="10" dirty="0">
                <a:solidFill>
                  <a:srgbClr val="333333"/>
                </a:solidFill>
                <a:latin typeface="Lucida Console"/>
                <a:cs typeface="Lucida Console"/>
              </a:rPr>
              <a:t> </a:t>
            </a:r>
            <a:r>
              <a:rPr sz="850" spc="15" dirty="0">
                <a:solidFill>
                  <a:srgbClr val="333333"/>
                </a:solidFill>
                <a:latin typeface="Lucida Console"/>
                <a:cs typeface="Lucida Console"/>
              </a:rPr>
              <a:t>you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really</a:t>
            </a:r>
            <a:r>
              <a:rPr sz="850" spc="25" dirty="0">
                <a:solidFill>
                  <a:srgbClr val="333333"/>
                </a:solidFill>
                <a:latin typeface="Lucida Console"/>
                <a:cs typeface="Lucida Console"/>
              </a:rPr>
              <a:t> </a:t>
            </a:r>
            <a:r>
              <a:rPr sz="850" spc="15" dirty="0">
                <a:solidFill>
                  <a:srgbClr val="333333"/>
                </a:solidFill>
                <a:latin typeface="Lucida Console"/>
                <a:cs typeface="Lucida Console"/>
              </a:rPr>
              <a:t>want</a:t>
            </a:r>
            <a:r>
              <a:rPr sz="850" spc="25" dirty="0">
                <a:solidFill>
                  <a:srgbClr val="333333"/>
                </a:solidFill>
                <a:latin typeface="Lucida Console"/>
                <a:cs typeface="Lucida Console"/>
              </a:rPr>
              <a:t> </a:t>
            </a:r>
            <a:r>
              <a:rPr sz="850" spc="15" dirty="0">
                <a:solidFill>
                  <a:srgbClr val="333333"/>
                </a:solidFill>
                <a:latin typeface="Lucida Console"/>
                <a:cs typeface="Lucida Console"/>
              </a:rPr>
              <a:t>to</a:t>
            </a:r>
            <a:r>
              <a:rPr sz="850" spc="25" dirty="0">
                <a:solidFill>
                  <a:srgbClr val="333333"/>
                </a:solidFill>
                <a:latin typeface="Lucida Console"/>
                <a:cs typeface="Lucida Console"/>
              </a:rPr>
              <a:t> </a:t>
            </a:r>
            <a:r>
              <a:rPr sz="850" spc="15" dirty="0">
                <a:solidFill>
                  <a:srgbClr val="333333"/>
                </a:solidFill>
                <a:latin typeface="Lucida Console"/>
                <a:cs typeface="Lucida Console"/>
              </a:rPr>
              <a:t>reduce</a:t>
            </a:r>
            <a:r>
              <a:rPr sz="850" spc="25" dirty="0">
                <a:solidFill>
                  <a:srgbClr val="333333"/>
                </a:solidFill>
                <a:latin typeface="Lucida Console"/>
                <a:cs typeface="Lucida Console"/>
              </a:rPr>
              <a:t> </a:t>
            </a:r>
            <a:r>
              <a:rPr sz="850" spc="15" dirty="0">
                <a:solidFill>
                  <a:srgbClr val="333333"/>
                </a:solidFill>
                <a:latin typeface="Lucida Console"/>
                <a:cs typeface="Lucida Console"/>
              </a:rPr>
              <a:t>storage/vo?</a:t>
            </a:r>
            <a:r>
              <a:rPr sz="850" spc="25" dirty="0">
                <a:solidFill>
                  <a:srgbClr val="333333"/>
                </a:solidFill>
                <a:latin typeface="Lucida Console"/>
                <a:cs typeface="Lucida Console"/>
              </a:rPr>
              <a:t> </a:t>
            </a:r>
            <a:r>
              <a:rPr sz="850" spc="15" dirty="0">
                <a:solidFill>
                  <a:srgbClr val="333333"/>
                </a:solidFill>
                <a:latin typeface="Lucida Console"/>
                <a:cs typeface="Lucida Console"/>
              </a:rPr>
              <a:t>[y/n]:</a:t>
            </a:r>
            <a:r>
              <a:rPr sz="850" spc="25" dirty="0">
                <a:solidFill>
                  <a:srgbClr val="333333"/>
                </a:solidFill>
                <a:latin typeface="Lucida Console"/>
                <a:cs typeface="Lucida Console"/>
              </a:rPr>
              <a:t> </a:t>
            </a:r>
            <a:r>
              <a:rPr sz="850" spc="15" dirty="0">
                <a:solidFill>
                  <a:srgbClr val="333333"/>
                </a:solidFill>
                <a:latin typeface="Lucida Console"/>
                <a:cs typeface="Lucida Console"/>
              </a:rPr>
              <a:t>y	Size of logical volume storage/vo </a:t>
            </a:r>
            <a:r>
              <a:rPr sz="850" spc="20" dirty="0">
                <a:solidFill>
                  <a:srgbClr val="333333"/>
                </a:solidFill>
                <a:latin typeface="Lucida Console"/>
                <a:cs typeface="Lucida Console"/>
              </a:rPr>
              <a:t> </a:t>
            </a:r>
            <a:r>
              <a:rPr sz="850" spc="15" dirty="0">
                <a:solidFill>
                  <a:srgbClr val="333333"/>
                </a:solidFill>
                <a:latin typeface="Lucida Console"/>
                <a:cs typeface="Lucida Console"/>
              </a:rPr>
              <a:t>changed</a:t>
            </a:r>
            <a:r>
              <a:rPr sz="850" spc="20" dirty="0">
                <a:solidFill>
                  <a:srgbClr val="333333"/>
                </a:solidFill>
                <a:latin typeface="Lucida Console"/>
                <a:cs typeface="Lucida Console"/>
              </a:rPr>
              <a:t> </a:t>
            </a:r>
            <a:r>
              <a:rPr sz="850" spc="15" dirty="0">
                <a:solidFill>
                  <a:srgbClr val="333333"/>
                </a:solidFill>
                <a:latin typeface="Lucida Console"/>
                <a:cs typeface="Lucida Console"/>
              </a:rPr>
              <a:t>from</a:t>
            </a:r>
            <a:r>
              <a:rPr sz="850" spc="25" dirty="0">
                <a:solidFill>
                  <a:srgbClr val="333333"/>
                </a:solidFill>
                <a:latin typeface="Lucida Console"/>
                <a:cs typeface="Lucida Console"/>
              </a:rPr>
              <a:t> </a:t>
            </a:r>
            <a:r>
              <a:rPr sz="850" spc="15" dirty="0">
                <a:solidFill>
                  <a:srgbClr val="333333"/>
                </a:solidFill>
                <a:latin typeface="Lucida Console"/>
                <a:cs typeface="Lucida Console"/>
              </a:rPr>
              <a:t>292</a:t>
            </a:r>
            <a:r>
              <a:rPr sz="850" spc="25" dirty="0">
                <a:solidFill>
                  <a:srgbClr val="333333"/>
                </a:solidFill>
                <a:latin typeface="Lucida Console"/>
                <a:cs typeface="Lucida Console"/>
              </a:rPr>
              <a:t> </a:t>
            </a:r>
            <a:r>
              <a:rPr sz="850" spc="15" dirty="0">
                <a:solidFill>
                  <a:srgbClr val="333333"/>
                </a:solidFill>
                <a:latin typeface="Lucida Console"/>
                <a:cs typeface="Lucida Console"/>
              </a:rPr>
              <a:t>MiB</a:t>
            </a:r>
            <a:r>
              <a:rPr sz="850" spc="20" dirty="0">
                <a:solidFill>
                  <a:srgbClr val="333333"/>
                </a:solidFill>
                <a:latin typeface="Lucida Console"/>
                <a:cs typeface="Lucida Console"/>
              </a:rPr>
              <a:t> </a:t>
            </a:r>
            <a:r>
              <a:rPr sz="850" spc="15" dirty="0">
                <a:solidFill>
                  <a:srgbClr val="333333"/>
                </a:solidFill>
                <a:latin typeface="Lucida Console"/>
                <a:cs typeface="Lucida Console"/>
              </a:rPr>
              <a:t>(73</a:t>
            </a:r>
            <a:r>
              <a:rPr sz="850" spc="25" dirty="0">
                <a:solidFill>
                  <a:srgbClr val="333333"/>
                </a:solidFill>
                <a:latin typeface="Lucida Console"/>
                <a:cs typeface="Lucida Console"/>
              </a:rPr>
              <a:t> </a:t>
            </a:r>
            <a:r>
              <a:rPr sz="850" spc="15" dirty="0">
                <a:solidFill>
                  <a:srgbClr val="333333"/>
                </a:solidFill>
                <a:latin typeface="Lucida Console"/>
                <a:cs typeface="Lucida Console"/>
              </a:rPr>
              <a:t>extents)</a:t>
            </a:r>
            <a:r>
              <a:rPr sz="850" spc="25" dirty="0">
                <a:solidFill>
                  <a:srgbClr val="333333"/>
                </a:solidFill>
                <a:latin typeface="Lucida Console"/>
                <a:cs typeface="Lucida Console"/>
              </a:rPr>
              <a:t> </a:t>
            </a:r>
            <a:r>
              <a:rPr sz="850" spc="15" dirty="0">
                <a:solidFill>
                  <a:srgbClr val="333333"/>
                </a:solidFill>
                <a:latin typeface="Lucida Console"/>
                <a:cs typeface="Lucida Console"/>
              </a:rPr>
              <a:t>to</a:t>
            </a:r>
            <a:r>
              <a:rPr sz="850" spc="20" dirty="0">
                <a:solidFill>
                  <a:srgbClr val="333333"/>
                </a:solidFill>
                <a:latin typeface="Lucida Console"/>
                <a:cs typeface="Lucida Console"/>
              </a:rPr>
              <a:t> </a:t>
            </a:r>
            <a:r>
              <a:rPr sz="850" spc="15" dirty="0">
                <a:solidFill>
                  <a:srgbClr val="333333"/>
                </a:solidFill>
                <a:latin typeface="Lucida Console"/>
                <a:cs typeface="Lucida Console"/>
              </a:rPr>
              <a:t>120</a:t>
            </a:r>
            <a:r>
              <a:rPr sz="850" spc="25" dirty="0">
                <a:solidFill>
                  <a:srgbClr val="333333"/>
                </a:solidFill>
                <a:latin typeface="Lucida Console"/>
                <a:cs typeface="Lucida Console"/>
              </a:rPr>
              <a:t> </a:t>
            </a:r>
            <a:r>
              <a:rPr sz="850" spc="15" dirty="0">
                <a:solidFill>
                  <a:srgbClr val="333333"/>
                </a:solidFill>
                <a:latin typeface="Lucida Console"/>
                <a:cs typeface="Lucida Console"/>
              </a:rPr>
              <a:t>MiB</a:t>
            </a:r>
            <a:r>
              <a:rPr sz="850" spc="25" dirty="0">
                <a:solidFill>
                  <a:srgbClr val="333333"/>
                </a:solidFill>
                <a:latin typeface="Lucida Console"/>
                <a:cs typeface="Lucida Console"/>
              </a:rPr>
              <a:t> </a:t>
            </a:r>
            <a:r>
              <a:rPr sz="850" spc="15" dirty="0">
                <a:solidFill>
                  <a:srgbClr val="333333"/>
                </a:solidFill>
                <a:latin typeface="Lucida Console"/>
                <a:cs typeface="Lucida Console"/>
              </a:rPr>
              <a:t>(30</a:t>
            </a:r>
            <a:r>
              <a:rPr sz="850" spc="25" dirty="0">
                <a:solidFill>
                  <a:srgbClr val="333333"/>
                </a:solidFill>
                <a:latin typeface="Lucida Console"/>
                <a:cs typeface="Lucida Console"/>
              </a:rPr>
              <a:t> </a:t>
            </a:r>
            <a:r>
              <a:rPr sz="850" spc="15" dirty="0">
                <a:solidFill>
                  <a:srgbClr val="333333"/>
                </a:solidFill>
                <a:latin typeface="Lucida Console"/>
                <a:cs typeface="Lucida Console"/>
              </a:rPr>
              <a:t>extents).	Logical volume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storage/vo</a:t>
            </a:r>
            <a:r>
              <a:rPr sz="850" spc="10" dirty="0">
                <a:solidFill>
                  <a:srgbClr val="333333"/>
                </a:solidFill>
                <a:latin typeface="Lucida Console"/>
                <a:cs typeface="Lucida Console"/>
              </a:rPr>
              <a:t> </a:t>
            </a:r>
            <a:r>
              <a:rPr sz="850" spc="15" dirty="0">
                <a:solidFill>
                  <a:srgbClr val="333333"/>
                </a:solidFill>
                <a:latin typeface="Lucida Console"/>
                <a:cs typeface="Lucida Console"/>
              </a:rPr>
              <a:t>successfully resized.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149860">
              <a:lnSpc>
                <a:spcPct val="131600"/>
              </a:lnSpc>
            </a:pPr>
            <a:r>
              <a:rPr sz="950" spc="25" dirty="0">
                <a:solidFill>
                  <a:srgbClr val="333333"/>
                </a:solidFill>
                <a:latin typeface="微软雅黑"/>
                <a:cs typeface="微软雅黑"/>
              </a:rPr>
              <a:t>咦？步骤跟扩容是反过来了，缩小操作是先通知系统内核设备要改变成</a:t>
            </a:r>
            <a:r>
              <a:rPr sz="950" spc="95" dirty="0">
                <a:solidFill>
                  <a:srgbClr val="333333"/>
                </a:solidFill>
                <a:latin typeface="Trebuchet MS"/>
                <a:cs typeface="Trebuchet MS"/>
              </a:rPr>
              <a:t>120M</a:t>
            </a:r>
            <a:r>
              <a:rPr sz="950" spc="20" dirty="0">
                <a:solidFill>
                  <a:srgbClr val="333333"/>
                </a:solidFill>
                <a:latin typeface="微软雅黑"/>
                <a:cs typeface="微软雅黑"/>
              </a:rPr>
              <a:t>，然后再正式进行缩小操 </a:t>
            </a:r>
            <a:r>
              <a:rPr sz="950" spc="25" dirty="0">
                <a:solidFill>
                  <a:srgbClr val="333333"/>
                </a:solidFill>
                <a:latin typeface="微软雅黑"/>
                <a:cs typeface="微软雅黑"/>
              </a:rPr>
              <a:t>作，这是为什么呢？举个例子大家就明白了。小强是初中生，开学后看到班里有位同学纹身了感觉很 酷，自己也想纹个身又怕家里责骂，于是他回家了就说：</a:t>
            </a:r>
            <a:r>
              <a:rPr sz="950" spc="-160" dirty="0">
                <a:solidFill>
                  <a:srgbClr val="333333"/>
                </a:solidFill>
                <a:latin typeface="Trebuchet MS"/>
                <a:cs typeface="Trebuchet MS"/>
              </a:rPr>
              <a:t>“</a:t>
            </a:r>
            <a:r>
              <a:rPr sz="950" spc="25" dirty="0">
                <a:solidFill>
                  <a:srgbClr val="333333"/>
                </a:solidFill>
                <a:latin typeface="微软雅黑"/>
                <a:cs typeface="微软雅黑"/>
              </a:rPr>
              <a:t>爸妈，我纹身了</a:t>
            </a:r>
            <a:r>
              <a:rPr sz="950" spc="-160" dirty="0">
                <a:solidFill>
                  <a:srgbClr val="333333"/>
                </a:solidFill>
                <a:latin typeface="Trebuchet MS"/>
                <a:cs typeface="Trebuchet MS"/>
              </a:rPr>
              <a:t>”</a:t>
            </a:r>
            <a:r>
              <a:rPr sz="950" spc="25" dirty="0">
                <a:solidFill>
                  <a:srgbClr val="333333"/>
                </a:solidFill>
                <a:latin typeface="微软雅黑"/>
                <a:cs typeface="微软雅黑"/>
              </a:rPr>
              <a:t>。如果他父母的反应是很平</a:t>
            </a:r>
            <a:endParaRPr sz="950">
              <a:latin typeface="微软雅黑"/>
              <a:cs typeface="微软雅黑"/>
            </a:endParaRPr>
          </a:p>
          <a:p>
            <a:pPr marL="12700" marR="41910">
              <a:lnSpc>
                <a:spcPct val="131600"/>
              </a:lnSpc>
            </a:pPr>
            <a:r>
              <a:rPr sz="950" spc="25" dirty="0">
                <a:solidFill>
                  <a:srgbClr val="333333"/>
                </a:solidFill>
                <a:latin typeface="微软雅黑"/>
                <a:cs typeface="微软雅黑"/>
              </a:rPr>
              <a:t>和，那么他就可以放心大胆的去纹身了</a:t>
            </a:r>
            <a:r>
              <a:rPr sz="950" spc="55" dirty="0">
                <a:solidFill>
                  <a:srgbClr val="333333"/>
                </a:solidFill>
                <a:latin typeface="Trebuchet MS"/>
                <a:cs typeface="Trebuchet MS"/>
              </a:rPr>
              <a:t>~</a:t>
            </a:r>
            <a:r>
              <a:rPr sz="950" spc="20" dirty="0">
                <a:solidFill>
                  <a:srgbClr val="333333"/>
                </a:solidFill>
                <a:latin typeface="微软雅黑"/>
                <a:cs typeface="微软雅黑"/>
              </a:rPr>
              <a:t>如果父母的态度非常强烈的不同意，他马上就可以哈哈一笑说逗 </a:t>
            </a:r>
            <a:r>
              <a:rPr sz="950" spc="25" dirty="0">
                <a:solidFill>
                  <a:srgbClr val="333333"/>
                </a:solidFill>
                <a:latin typeface="微软雅黑"/>
                <a:cs typeface="微软雅黑"/>
              </a:rPr>
              <a:t>着玩呢，也不会挨打。</a:t>
            </a:r>
            <a:endParaRPr sz="950">
              <a:latin typeface="微软雅黑"/>
              <a:cs typeface="微软雅黑"/>
            </a:endParaRPr>
          </a:p>
          <a:p>
            <a:pPr marL="12700" marR="222250">
              <a:lnSpc>
                <a:spcPct val="131600"/>
              </a:lnSpc>
              <a:spcBef>
                <a:spcPts val="750"/>
              </a:spcBef>
            </a:pPr>
            <a:r>
              <a:rPr sz="950" spc="25" dirty="0">
                <a:solidFill>
                  <a:srgbClr val="333333"/>
                </a:solidFill>
                <a:latin typeface="微软雅黑"/>
                <a:cs typeface="微软雅黑"/>
              </a:rPr>
              <a:t>所以缩小操作也是同样的道理，先通知系统内核自己想缩小逻辑卷，如果</a:t>
            </a:r>
            <a:r>
              <a:rPr sz="950" spc="25" dirty="0">
                <a:solidFill>
                  <a:srgbClr val="333333"/>
                </a:solidFill>
                <a:latin typeface="Trebuchet MS"/>
                <a:cs typeface="Trebuchet MS"/>
              </a:rPr>
              <a:t>resize2fs</a:t>
            </a:r>
            <a:r>
              <a:rPr sz="950" spc="20" dirty="0">
                <a:solidFill>
                  <a:srgbClr val="333333"/>
                </a:solidFill>
                <a:latin typeface="微软雅黑"/>
                <a:cs typeface="微软雅黑"/>
              </a:rPr>
              <a:t>命令执行后没有报 </a:t>
            </a:r>
            <a:r>
              <a:rPr sz="950" spc="25" dirty="0">
                <a:solidFill>
                  <a:srgbClr val="333333"/>
                </a:solidFill>
                <a:latin typeface="微软雅黑"/>
                <a:cs typeface="微软雅黑"/>
              </a:rPr>
              <a:t>错，系统允许了，再正式操作。</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spc="25" dirty="0">
                <a:solidFill>
                  <a:srgbClr val="333333"/>
                </a:solidFill>
                <a:latin typeface="微软雅黑"/>
                <a:cs typeface="微软雅黑"/>
              </a:rPr>
              <a:t>：重新挂载文件系统并查看系统状态。</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 mount -a[root@linuxprobe ~]# df -hFilesystem</a:t>
            </a:r>
            <a:endParaRPr sz="850">
              <a:latin typeface="Lucida Console"/>
              <a:cs typeface="Lucida Console"/>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1082989"/>
            <a:ext cx="5651500" cy="2039620"/>
            <a:chOff x="959124" y="1082989"/>
            <a:chExt cx="5651500" cy="2039620"/>
          </a:xfrm>
        </p:grpSpPr>
        <p:sp>
          <p:nvSpPr>
            <p:cNvPr id="3" name="object 3"/>
            <p:cNvSpPr/>
            <p:nvPr/>
          </p:nvSpPr>
          <p:spPr>
            <a:xfrm>
              <a:off x="963889" y="1087754"/>
              <a:ext cx="5641975" cy="2030095"/>
            </a:xfrm>
            <a:custGeom>
              <a:avLst/>
              <a:gdLst/>
              <a:ahLst/>
              <a:cxnLst/>
              <a:rect l="l" t="t" r="r" b="b"/>
              <a:pathLst>
                <a:path w="5641975" h="2030095">
                  <a:moveTo>
                    <a:pt x="5620752" y="2029768"/>
                  </a:moveTo>
                  <a:lnTo>
                    <a:pt x="20659" y="2029768"/>
                  </a:lnTo>
                  <a:lnTo>
                    <a:pt x="17629" y="2029177"/>
                  </a:lnTo>
                  <a:lnTo>
                    <a:pt x="0" y="2008994"/>
                  </a:lnTo>
                  <a:lnTo>
                    <a:pt x="0" y="2005944"/>
                  </a:lnTo>
                  <a:lnTo>
                    <a:pt x="0" y="20621"/>
                  </a:lnTo>
                  <a:lnTo>
                    <a:pt x="20659" y="0"/>
                  </a:lnTo>
                  <a:lnTo>
                    <a:pt x="5620752" y="0"/>
                  </a:lnTo>
                  <a:lnTo>
                    <a:pt x="5641421" y="20621"/>
                  </a:lnTo>
                  <a:lnTo>
                    <a:pt x="5641421" y="2008994"/>
                  </a:lnTo>
                  <a:lnTo>
                    <a:pt x="5623792" y="2029177"/>
                  </a:lnTo>
                  <a:lnTo>
                    <a:pt x="5620752" y="2029768"/>
                  </a:lnTo>
                  <a:close/>
                </a:path>
              </a:pathLst>
            </a:custGeom>
            <a:solidFill>
              <a:srgbClr val="F8F8F8"/>
            </a:solidFill>
          </p:spPr>
          <p:txBody>
            <a:bodyPr wrap="square" lIns="0" tIns="0" rIns="0" bIns="0" rtlCol="0"/>
            <a:lstStyle/>
            <a:p>
              <a:endParaRPr/>
            </a:p>
          </p:txBody>
        </p:sp>
        <p:sp>
          <p:nvSpPr>
            <p:cNvPr id="4" name="object 4"/>
            <p:cNvSpPr/>
            <p:nvPr/>
          </p:nvSpPr>
          <p:spPr>
            <a:xfrm>
              <a:off x="963889" y="1087754"/>
              <a:ext cx="5641975" cy="2030095"/>
            </a:xfrm>
            <a:custGeom>
              <a:avLst/>
              <a:gdLst/>
              <a:ahLst/>
              <a:cxnLst/>
              <a:rect l="l" t="t" r="r" b="b"/>
              <a:pathLst>
                <a:path w="5641975" h="2030095">
                  <a:moveTo>
                    <a:pt x="0" y="2005944"/>
                  </a:moveTo>
                  <a:lnTo>
                    <a:pt x="0" y="23823"/>
                  </a:lnTo>
                  <a:lnTo>
                    <a:pt x="0" y="20621"/>
                  </a:lnTo>
                  <a:lnTo>
                    <a:pt x="600" y="17572"/>
                  </a:lnTo>
                  <a:lnTo>
                    <a:pt x="1810" y="14665"/>
                  </a:lnTo>
                  <a:lnTo>
                    <a:pt x="3020" y="11692"/>
                  </a:lnTo>
                  <a:lnTo>
                    <a:pt x="4745" y="9157"/>
                  </a:lnTo>
                  <a:lnTo>
                    <a:pt x="6975" y="6994"/>
                  </a:lnTo>
                  <a:lnTo>
                    <a:pt x="9214" y="4688"/>
                  </a:lnTo>
                  <a:lnTo>
                    <a:pt x="11787" y="2982"/>
                  </a:lnTo>
                  <a:lnTo>
                    <a:pt x="14703" y="1715"/>
                  </a:lnTo>
                  <a:lnTo>
                    <a:pt x="17629" y="600"/>
                  </a:lnTo>
                  <a:lnTo>
                    <a:pt x="20659" y="0"/>
                  </a:lnTo>
                  <a:lnTo>
                    <a:pt x="23823" y="0"/>
                  </a:lnTo>
                  <a:lnTo>
                    <a:pt x="5617597" y="0"/>
                  </a:lnTo>
                  <a:lnTo>
                    <a:pt x="5620752" y="0"/>
                  </a:lnTo>
                  <a:lnTo>
                    <a:pt x="5623792" y="600"/>
                  </a:lnTo>
                  <a:lnTo>
                    <a:pt x="5626717" y="1715"/>
                  </a:lnTo>
                  <a:lnTo>
                    <a:pt x="5629633" y="2982"/>
                  </a:lnTo>
                  <a:lnTo>
                    <a:pt x="5632206" y="4688"/>
                  </a:lnTo>
                  <a:lnTo>
                    <a:pt x="5634446" y="6994"/>
                  </a:lnTo>
                  <a:lnTo>
                    <a:pt x="5636675" y="9157"/>
                  </a:lnTo>
                  <a:lnTo>
                    <a:pt x="5638400" y="11692"/>
                  </a:lnTo>
                  <a:lnTo>
                    <a:pt x="5639610" y="14665"/>
                  </a:lnTo>
                  <a:lnTo>
                    <a:pt x="5640821" y="17572"/>
                  </a:lnTo>
                  <a:lnTo>
                    <a:pt x="5641421" y="20621"/>
                  </a:lnTo>
                  <a:lnTo>
                    <a:pt x="5641421" y="23823"/>
                  </a:lnTo>
                  <a:lnTo>
                    <a:pt x="5641421" y="2005944"/>
                  </a:lnTo>
                  <a:lnTo>
                    <a:pt x="5641421" y="2008994"/>
                  </a:lnTo>
                  <a:lnTo>
                    <a:pt x="5640821" y="2012053"/>
                  </a:lnTo>
                  <a:lnTo>
                    <a:pt x="5639610" y="2014949"/>
                  </a:lnTo>
                  <a:lnTo>
                    <a:pt x="5638400" y="2017932"/>
                  </a:lnTo>
                  <a:lnTo>
                    <a:pt x="5620752" y="2029768"/>
                  </a:lnTo>
                  <a:lnTo>
                    <a:pt x="5617597" y="2029768"/>
                  </a:lnTo>
                  <a:lnTo>
                    <a:pt x="23823" y="2029768"/>
                  </a:lnTo>
                  <a:lnTo>
                    <a:pt x="20659" y="2029768"/>
                  </a:lnTo>
                  <a:lnTo>
                    <a:pt x="17629" y="2029177"/>
                  </a:lnTo>
                  <a:lnTo>
                    <a:pt x="1810" y="2014949"/>
                  </a:lnTo>
                  <a:lnTo>
                    <a:pt x="600" y="2012053"/>
                  </a:lnTo>
                  <a:lnTo>
                    <a:pt x="0" y="2008994"/>
                  </a:lnTo>
                  <a:lnTo>
                    <a:pt x="0" y="2005944"/>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1168790"/>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789347"/>
            <a:ext cx="5651500" cy="2211070"/>
            <a:chOff x="959124" y="3789347"/>
            <a:chExt cx="5651500" cy="2211070"/>
          </a:xfrm>
        </p:grpSpPr>
        <p:sp>
          <p:nvSpPr>
            <p:cNvPr id="7" name="object 7"/>
            <p:cNvSpPr/>
            <p:nvPr/>
          </p:nvSpPr>
          <p:spPr>
            <a:xfrm>
              <a:off x="963889" y="3794112"/>
              <a:ext cx="5641975" cy="2201545"/>
            </a:xfrm>
            <a:custGeom>
              <a:avLst/>
              <a:gdLst/>
              <a:ahLst/>
              <a:cxnLst/>
              <a:rect l="l" t="t" r="r" b="b"/>
              <a:pathLst>
                <a:path w="5641975" h="2201545">
                  <a:moveTo>
                    <a:pt x="5620752" y="2201221"/>
                  </a:moveTo>
                  <a:lnTo>
                    <a:pt x="20659" y="2201221"/>
                  </a:lnTo>
                  <a:lnTo>
                    <a:pt x="17629" y="2200630"/>
                  </a:lnTo>
                  <a:lnTo>
                    <a:pt x="0" y="2180600"/>
                  </a:lnTo>
                  <a:lnTo>
                    <a:pt x="0" y="2177474"/>
                  </a:lnTo>
                  <a:lnTo>
                    <a:pt x="0" y="20621"/>
                  </a:lnTo>
                  <a:lnTo>
                    <a:pt x="20659" y="0"/>
                  </a:lnTo>
                  <a:lnTo>
                    <a:pt x="5620752" y="0"/>
                  </a:lnTo>
                  <a:lnTo>
                    <a:pt x="5641421" y="20621"/>
                  </a:lnTo>
                  <a:lnTo>
                    <a:pt x="5641421" y="2180600"/>
                  </a:lnTo>
                  <a:lnTo>
                    <a:pt x="5623792" y="2200630"/>
                  </a:lnTo>
                  <a:lnTo>
                    <a:pt x="5620752" y="2201221"/>
                  </a:lnTo>
                  <a:close/>
                </a:path>
              </a:pathLst>
            </a:custGeom>
            <a:solidFill>
              <a:srgbClr val="F8F8F8"/>
            </a:solidFill>
          </p:spPr>
          <p:txBody>
            <a:bodyPr wrap="square" lIns="0" tIns="0" rIns="0" bIns="0" rtlCol="0"/>
            <a:lstStyle/>
            <a:p>
              <a:endParaRPr/>
            </a:p>
          </p:txBody>
        </p:sp>
        <p:sp>
          <p:nvSpPr>
            <p:cNvPr id="8" name="object 8"/>
            <p:cNvSpPr/>
            <p:nvPr/>
          </p:nvSpPr>
          <p:spPr>
            <a:xfrm>
              <a:off x="963889" y="3794112"/>
              <a:ext cx="5641975" cy="2201545"/>
            </a:xfrm>
            <a:custGeom>
              <a:avLst/>
              <a:gdLst/>
              <a:ahLst/>
              <a:cxnLst/>
              <a:rect l="l" t="t" r="r" b="b"/>
              <a:pathLst>
                <a:path w="5641975" h="2201545">
                  <a:moveTo>
                    <a:pt x="0" y="2177474"/>
                  </a:moveTo>
                  <a:lnTo>
                    <a:pt x="0" y="23823"/>
                  </a:lnTo>
                  <a:lnTo>
                    <a:pt x="0" y="20621"/>
                  </a:lnTo>
                  <a:lnTo>
                    <a:pt x="600" y="17572"/>
                  </a:lnTo>
                  <a:lnTo>
                    <a:pt x="1810" y="14589"/>
                  </a:lnTo>
                  <a:lnTo>
                    <a:pt x="3020" y="11692"/>
                  </a:lnTo>
                  <a:lnTo>
                    <a:pt x="4745" y="9081"/>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27"/>
                  </a:lnTo>
                  <a:lnTo>
                    <a:pt x="5636675" y="9081"/>
                  </a:lnTo>
                  <a:lnTo>
                    <a:pt x="5638400" y="11692"/>
                  </a:lnTo>
                  <a:lnTo>
                    <a:pt x="5639610" y="14589"/>
                  </a:lnTo>
                  <a:lnTo>
                    <a:pt x="5640821" y="17572"/>
                  </a:lnTo>
                  <a:lnTo>
                    <a:pt x="5641421" y="20621"/>
                  </a:lnTo>
                  <a:lnTo>
                    <a:pt x="5641421" y="23823"/>
                  </a:lnTo>
                  <a:lnTo>
                    <a:pt x="5641421" y="2177474"/>
                  </a:lnTo>
                  <a:lnTo>
                    <a:pt x="5641421" y="2180600"/>
                  </a:lnTo>
                  <a:lnTo>
                    <a:pt x="5640821" y="2183649"/>
                  </a:lnTo>
                  <a:lnTo>
                    <a:pt x="5639610" y="2186555"/>
                  </a:lnTo>
                  <a:lnTo>
                    <a:pt x="5638400" y="2189462"/>
                  </a:lnTo>
                  <a:lnTo>
                    <a:pt x="5626717" y="2199363"/>
                  </a:lnTo>
                  <a:lnTo>
                    <a:pt x="5623792" y="2200630"/>
                  </a:lnTo>
                  <a:lnTo>
                    <a:pt x="5620752" y="2201221"/>
                  </a:lnTo>
                  <a:lnTo>
                    <a:pt x="5617597" y="2201297"/>
                  </a:lnTo>
                  <a:lnTo>
                    <a:pt x="23823" y="2201297"/>
                  </a:lnTo>
                  <a:lnTo>
                    <a:pt x="20659" y="2201221"/>
                  </a:lnTo>
                  <a:lnTo>
                    <a:pt x="17629" y="2200630"/>
                  </a:lnTo>
                  <a:lnTo>
                    <a:pt x="14703" y="2199363"/>
                  </a:lnTo>
                  <a:lnTo>
                    <a:pt x="11787" y="2198172"/>
                  </a:lnTo>
                  <a:lnTo>
                    <a:pt x="1810" y="2186555"/>
                  </a:lnTo>
                  <a:lnTo>
                    <a:pt x="600" y="2183649"/>
                  </a:lnTo>
                  <a:lnTo>
                    <a:pt x="0" y="2180600"/>
                  </a:lnTo>
                  <a:lnTo>
                    <a:pt x="0" y="2177474"/>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875148"/>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7439118"/>
            <a:ext cx="5651500" cy="667385"/>
            <a:chOff x="959124" y="7439118"/>
            <a:chExt cx="5651500" cy="667385"/>
          </a:xfrm>
        </p:grpSpPr>
        <p:sp>
          <p:nvSpPr>
            <p:cNvPr id="11" name="object 11"/>
            <p:cNvSpPr/>
            <p:nvPr/>
          </p:nvSpPr>
          <p:spPr>
            <a:xfrm>
              <a:off x="963889" y="7443882"/>
              <a:ext cx="5641975" cy="657860"/>
            </a:xfrm>
            <a:custGeom>
              <a:avLst/>
              <a:gdLst/>
              <a:ahLst/>
              <a:cxnLst/>
              <a:rect l="l" t="t" r="r" b="b"/>
              <a:pathLst>
                <a:path w="5641975" h="657859">
                  <a:moveTo>
                    <a:pt x="5620752" y="657454"/>
                  </a:moveTo>
                  <a:lnTo>
                    <a:pt x="20659" y="657454"/>
                  </a:lnTo>
                  <a:lnTo>
                    <a:pt x="17629" y="656863"/>
                  </a:lnTo>
                  <a:lnTo>
                    <a:pt x="0" y="636756"/>
                  </a:lnTo>
                  <a:lnTo>
                    <a:pt x="0" y="633706"/>
                  </a:lnTo>
                  <a:lnTo>
                    <a:pt x="0" y="20621"/>
                  </a:lnTo>
                  <a:lnTo>
                    <a:pt x="20659" y="0"/>
                  </a:lnTo>
                  <a:lnTo>
                    <a:pt x="5620752" y="0"/>
                  </a:lnTo>
                  <a:lnTo>
                    <a:pt x="5641421" y="20621"/>
                  </a:lnTo>
                  <a:lnTo>
                    <a:pt x="5641421" y="636756"/>
                  </a:lnTo>
                  <a:lnTo>
                    <a:pt x="5623792" y="656863"/>
                  </a:lnTo>
                  <a:lnTo>
                    <a:pt x="5620752" y="657454"/>
                  </a:lnTo>
                  <a:close/>
                </a:path>
              </a:pathLst>
            </a:custGeom>
            <a:solidFill>
              <a:srgbClr val="F8F8F8"/>
            </a:solidFill>
          </p:spPr>
          <p:txBody>
            <a:bodyPr wrap="square" lIns="0" tIns="0" rIns="0" bIns="0" rtlCol="0"/>
            <a:lstStyle/>
            <a:p>
              <a:endParaRPr/>
            </a:p>
          </p:txBody>
        </p:sp>
        <p:sp>
          <p:nvSpPr>
            <p:cNvPr id="12" name="object 12"/>
            <p:cNvSpPr/>
            <p:nvPr/>
          </p:nvSpPr>
          <p:spPr>
            <a:xfrm>
              <a:off x="963889" y="7443882"/>
              <a:ext cx="5641975" cy="657860"/>
            </a:xfrm>
            <a:custGeom>
              <a:avLst/>
              <a:gdLst/>
              <a:ahLst/>
              <a:cxnLst/>
              <a:rect l="l" t="t" r="r" b="b"/>
              <a:pathLst>
                <a:path w="5641975" h="657859">
                  <a:moveTo>
                    <a:pt x="0" y="633706"/>
                  </a:moveTo>
                  <a:lnTo>
                    <a:pt x="0" y="23823"/>
                  </a:lnTo>
                  <a:lnTo>
                    <a:pt x="0" y="20621"/>
                  </a:lnTo>
                  <a:lnTo>
                    <a:pt x="600" y="17496"/>
                  </a:lnTo>
                  <a:lnTo>
                    <a:pt x="20659" y="0"/>
                  </a:lnTo>
                  <a:lnTo>
                    <a:pt x="23823" y="0"/>
                  </a:lnTo>
                  <a:lnTo>
                    <a:pt x="5617597" y="0"/>
                  </a:lnTo>
                  <a:lnTo>
                    <a:pt x="5620752" y="0"/>
                  </a:lnTo>
                  <a:lnTo>
                    <a:pt x="5623792" y="524"/>
                  </a:lnTo>
                  <a:lnTo>
                    <a:pt x="5641421" y="20621"/>
                  </a:lnTo>
                  <a:lnTo>
                    <a:pt x="5641421" y="23823"/>
                  </a:lnTo>
                  <a:lnTo>
                    <a:pt x="5641421" y="633706"/>
                  </a:lnTo>
                  <a:lnTo>
                    <a:pt x="5641421" y="636756"/>
                  </a:lnTo>
                  <a:lnTo>
                    <a:pt x="5640821" y="639815"/>
                  </a:lnTo>
                  <a:lnTo>
                    <a:pt x="5639610" y="642712"/>
                  </a:lnTo>
                  <a:lnTo>
                    <a:pt x="5638400" y="645618"/>
                  </a:lnTo>
                  <a:lnTo>
                    <a:pt x="5626717" y="655596"/>
                  </a:lnTo>
                  <a:lnTo>
                    <a:pt x="5623792" y="656863"/>
                  </a:lnTo>
                  <a:lnTo>
                    <a:pt x="5620752" y="657454"/>
                  </a:lnTo>
                  <a:lnTo>
                    <a:pt x="5617597" y="657530"/>
                  </a:lnTo>
                  <a:lnTo>
                    <a:pt x="23823" y="657530"/>
                  </a:lnTo>
                  <a:lnTo>
                    <a:pt x="20659" y="657454"/>
                  </a:lnTo>
                  <a:lnTo>
                    <a:pt x="17629" y="656863"/>
                  </a:lnTo>
                  <a:lnTo>
                    <a:pt x="14703" y="655596"/>
                  </a:lnTo>
                  <a:lnTo>
                    <a:pt x="11787" y="654404"/>
                  </a:lnTo>
                  <a:lnTo>
                    <a:pt x="1810" y="642712"/>
                  </a:lnTo>
                  <a:lnTo>
                    <a:pt x="600" y="639815"/>
                  </a:lnTo>
                  <a:lnTo>
                    <a:pt x="0" y="636756"/>
                  </a:lnTo>
                  <a:lnTo>
                    <a:pt x="0" y="63370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7524919"/>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8773238"/>
            <a:ext cx="5651500" cy="667385"/>
            <a:chOff x="959124" y="8773238"/>
            <a:chExt cx="5651500" cy="667385"/>
          </a:xfrm>
        </p:grpSpPr>
        <p:sp>
          <p:nvSpPr>
            <p:cNvPr id="15" name="object 15"/>
            <p:cNvSpPr/>
            <p:nvPr/>
          </p:nvSpPr>
          <p:spPr>
            <a:xfrm>
              <a:off x="963889" y="8778002"/>
              <a:ext cx="5641975" cy="657860"/>
            </a:xfrm>
            <a:custGeom>
              <a:avLst/>
              <a:gdLst/>
              <a:ahLst/>
              <a:cxnLst/>
              <a:rect l="l" t="t" r="r" b="b"/>
              <a:pathLst>
                <a:path w="5641975" h="657859">
                  <a:moveTo>
                    <a:pt x="5620752" y="657530"/>
                  </a:moveTo>
                  <a:lnTo>
                    <a:pt x="20659" y="657530"/>
                  </a:lnTo>
                  <a:lnTo>
                    <a:pt x="17629" y="656939"/>
                  </a:lnTo>
                  <a:lnTo>
                    <a:pt x="0" y="636756"/>
                  </a:lnTo>
                  <a:lnTo>
                    <a:pt x="0" y="633706"/>
                  </a:lnTo>
                  <a:lnTo>
                    <a:pt x="0" y="20621"/>
                  </a:lnTo>
                  <a:lnTo>
                    <a:pt x="20659" y="0"/>
                  </a:lnTo>
                  <a:lnTo>
                    <a:pt x="5620752" y="0"/>
                  </a:lnTo>
                  <a:lnTo>
                    <a:pt x="5641421" y="20621"/>
                  </a:lnTo>
                  <a:lnTo>
                    <a:pt x="5641421" y="636756"/>
                  </a:lnTo>
                  <a:lnTo>
                    <a:pt x="5623792" y="656939"/>
                  </a:lnTo>
                  <a:lnTo>
                    <a:pt x="5620752" y="657530"/>
                  </a:lnTo>
                  <a:close/>
                </a:path>
              </a:pathLst>
            </a:custGeom>
            <a:solidFill>
              <a:srgbClr val="F8F8F8"/>
            </a:solidFill>
          </p:spPr>
          <p:txBody>
            <a:bodyPr wrap="square" lIns="0" tIns="0" rIns="0" bIns="0" rtlCol="0"/>
            <a:lstStyle/>
            <a:p>
              <a:endParaRPr/>
            </a:p>
          </p:txBody>
        </p:sp>
        <p:sp>
          <p:nvSpPr>
            <p:cNvPr id="16" name="object 16"/>
            <p:cNvSpPr/>
            <p:nvPr/>
          </p:nvSpPr>
          <p:spPr>
            <a:xfrm>
              <a:off x="963889" y="8778002"/>
              <a:ext cx="5641975" cy="657860"/>
            </a:xfrm>
            <a:custGeom>
              <a:avLst/>
              <a:gdLst/>
              <a:ahLst/>
              <a:cxnLst/>
              <a:rect l="l" t="t" r="r" b="b"/>
              <a:pathLst>
                <a:path w="5641975" h="657859">
                  <a:moveTo>
                    <a:pt x="0" y="633706"/>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82"/>
                  </a:lnTo>
                  <a:lnTo>
                    <a:pt x="17629" y="590"/>
                  </a:lnTo>
                  <a:lnTo>
                    <a:pt x="20659" y="0"/>
                  </a:lnTo>
                  <a:lnTo>
                    <a:pt x="23823" y="0"/>
                  </a:lnTo>
                  <a:lnTo>
                    <a:pt x="5617597" y="0"/>
                  </a:lnTo>
                  <a:lnTo>
                    <a:pt x="5620752" y="0"/>
                  </a:lnTo>
                  <a:lnTo>
                    <a:pt x="5623792" y="590"/>
                  </a:lnTo>
                  <a:lnTo>
                    <a:pt x="5626717" y="1782"/>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633706"/>
                  </a:lnTo>
                  <a:lnTo>
                    <a:pt x="5641421" y="636756"/>
                  </a:lnTo>
                  <a:lnTo>
                    <a:pt x="5640821" y="639815"/>
                  </a:lnTo>
                  <a:lnTo>
                    <a:pt x="5639610" y="642712"/>
                  </a:lnTo>
                  <a:lnTo>
                    <a:pt x="5638400" y="645695"/>
                  </a:lnTo>
                  <a:lnTo>
                    <a:pt x="5620752" y="657530"/>
                  </a:lnTo>
                  <a:lnTo>
                    <a:pt x="5617597" y="657530"/>
                  </a:lnTo>
                  <a:lnTo>
                    <a:pt x="23823" y="657530"/>
                  </a:lnTo>
                  <a:lnTo>
                    <a:pt x="20659" y="657530"/>
                  </a:lnTo>
                  <a:lnTo>
                    <a:pt x="17629" y="656939"/>
                  </a:lnTo>
                  <a:lnTo>
                    <a:pt x="1810" y="642712"/>
                  </a:lnTo>
                  <a:lnTo>
                    <a:pt x="600" y="639815"/>
                  </a:lnTo>
                  <a:lnTo>
                    <a:pt x="0" y="636756"/>
                  </a:lnTo>
                  <a:lnTo>
                    <a:pt x="0" y="633706"/>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8859039"/>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18" name="object 18"/>
          <p:cNvSpPr txBox="1"/>
          <p:nvPr/>
        </p:nvSpPr>
        <p:spPr>
          <a:xfrm>
            <a:off x="1070306" y="1978797"/>
            <a:ext cx="5265420" cy="368935"/>
          </a:xfrm>
          <a:prstGeom prst="rect">
            <a:avLst/>
          </a:prstGeom>
        </p:spPr>
        <p:txBody>
          <a:bodyPr vert="horz" wrap="square" lIns="0" tIns="12065" rIns="0" bIns="0" rtlCol="0">
            <a:spAutoFit/>
          </a:bodyPr>
          <a:lstStyle/>
          <a:p>
            <a:pPr marL="751205" marR="5080" indent="-739140">
              <a:lnSpc>
                <a:spcPct val="132400"/>
              </a:lnSpc>
              <a:spcBef>
                <a:spcPts val="95"/>
              </a:spcBef>
              <a:tabLst>
                <a:tab pos="1288415" algn="l"/>
                <a:tab pos="1490345" algn="l"/>
                <a:tab pos="2834005" algn="l"/>
                <a:tab pos="4647565" algn="l"/>
              </a:tabLst>
            </a:pPr>
            <a:r>
              <a:rPr sz="850" spc="15" dirty="0">
                <a:solidFill>
                  <a:srgbClr val="333333"/>
                </a:solidFill>
                <a:latin typeface="Lucida Console"/>
                <a:cs typeface="Lucida Console"/>
              </a:rPr>
              <a:t>15</a:t>
            </a:r>
            <a:r>
              <a:rPr sz="850" spc="25" dirty="0">
                <a:solidFill>
                  <a:srgbClr val="333333"/>
                </a:solidFill>
                <a:latin typeface="Lucida Console"/>
                <a:cs typeface="Lucida Console"/>
              </a:rPr>
              <a:t> </a:t>
            </a:r>
            <a:r>
              <a:rPr sz="850" spc="15" dirty="0">
                <a:solidFill>
                  <a:srgbClr val="333333"/>
                </a:solidFill>
                <a:latin typeface="Lucida Console"/>
                <a:cs typeface="Lucida Console"/>
              </a:rPr>
              <a:t>07:02:44</a:t>
            </a:r>
            <a:r>
              <a:rPr sz="850" spc="30" dirty="0">
                <a:solidFill>
                  <a:srgbClr val="333333"/>
                </a:solidFill>
                <a:latin typeface="Lucida Console"/>
                <a:cs typeface="Lucida Console"/>
              </a:rPr>
              <a:t> </a:t>
            </a:r>
            <a:r>
              <a:rPr sz="850" spc="15" dirty="0">
                <a:solidFill>
                  <a:srgbClr val="333333"/>
                </a:solidFill>
                <a:latin typeface="Lucida Console"/>
                <a:cs typeface="Lucida Console"/>
              </a:rPr>
              <a:t>+0800	LV</a:t>
            </a:r>
            <a:r>
              <a:rPr sz="850" spc="30" dirty="0">
                <a:solidFill>
                  <a:srgbClr val="333333"/>
                </a:solidFill>
                <a:latin typeface="Lucida Console"/>
                <a:cs typeface="Lucida Console"/>
              </a:rPr>
              <a:t> </a:t>
            </a:r>
            <a:r>
              <a:rPr sz="850" spc="15" dirty="0">
                <a:solidFill>
                  <a:srgbClr val="333333"/>
                </a:solidFill>
                <a:latin typeface="Lucida Console"/>
                <a:cs typeface="Lucida Console"/>
              </a:rPr>
              <a:t>snapshot</a:t>
            </a:r>
            <a:r>
              <a:rPr sz="850" spc="30" dirty="0">
                <a:solidFill>
                  <a:srgbClr val="333333"/>
                </a:solidFill>
                <a:latin typeface="Lucida Console"/>
                <a:cs typeface="Lucida Console"/>
              </a:rPr>
              <a:t> </a:t>
            </a:r>
            <a:r>
              <a:rPr sz="850" spc="15" dirty="0">
                <a:solidFill>
                  <a:srgbClr val="333333"/>
                </a:solidFill>
                <a:latin typeface="Lucida Console"/>
                <a:cs typeface="Lucida Console"/>
              </a:rPr>
              <a:t>status	active</a:t>
            </a:r>
            <a:r>
              <a:rPr sz="850" spc="25" dirty="0">
                <a:solidFill>
                  <a:srgbClr val="333333"/>
                </a:solidFill>
                <a:latin typeface="Lucida Console"/>
                <a:cs typeface="Lucida Console"/>
              </a:rPr>
              <a:t> </a:t>
            </a:r>
            <a:r>
              <a:rPr sz="850" spc="15" dirty="0">
                <a:solidFill>
                  <a:srgbClr val="333333"/>
                </a:solidFill>
                <a:latin typeface="Lucida Console"/>
                <a:cs typeface="Lucida Console"/>
              </a:rPr>
              <a:t>destination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for</a:t>
            </a:r>
            <a:r>
              <a:rPr sz="850" spc="25" dirty="0">
                <a:solidFill>
                  <a:srgbClr val="333333"/>
                </a:solidFill>
                <a:latin typeface="Lucida Console"/>
                <a:cs typeface="Lucida Console"/>
              </a:rPr>
              <a:t> </a:t>
            </a:r>
            <a:r>
              <a:rPr sz="850" spc="15" dirty="0">
                <a:solidFill>
                  <a:srgbClr val="333333"/>
                </a:solidFill>
                <a:latin typeface="Lucida Console"/>
                <a:cs typeface="Lucida Console"/>
              </a:rPr>
              <a:t>vo	LV</a:t>
            </a:r>
            <a:r>
              <a:rPr sz="850" spc="-70" dirty="0">
                <a:solidFill>
                  <a:srgbClr val="333333"/>
                </a:solidFill>
                <a:latin typeface="Lucida Console"/>
                <a:cs typeface="Lucida Console"/>
              </a:rPr>
              <a:t> </a:t>
            </a:r>
            <a:r>
              <a:rPr sz="850" spc="15" dirty="0">
                <a:solidFill>
                  <a:srgbClr val="333333"/>
                </a:solidFill>
                <a:latin typeface="Lucida Console"/>
                <a:cs typeface="Lucida Console"/>
              </a:rPr>
              <a:t>Status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available	#</a:t>
            </a:r>
            <a:r>
              <a:rPr sz="850" spc="10" dirty="0">
                <a:solidFill>
                  <a:srgbClr val="333333"/>
                </a:solidFill>
                <a:latin typeface="Lucida Console"/>
                <a:cs typeface="Lucida Console"/>
              </a:rPr>
              <a:t> </a:t>
            </a:r>
            <a:r>
              <a:rPr sz="850" spc="15" dirty="0">
                <a:solidFill>
                  <a:srgbClr val="333333"/>
                </a:solidFill>
                <a:latin typeface="Lucida Console"/>
                <a:cs typeface="Lucida Console"/>
              </a:rPr>
              <a:t>open</a:t>
            </a:r>
            <a:endParaRPr sz="850">
              <a:latin typeface="Lucida Console"/>
              <a:cs typeface="Lucida Console"/>
            </a:endParaRPr>
          </a:p>
        </p:txBody>
      </p:sp>
      <p:sp>
        <p:nvSpPr>
          <p:cNvPr id="34" name="object 34"/>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78</a:t>
            </a:fld>
            <a:endParaRPr spc="-5" dirty="0"/>
          </a:p>
        </p:txBody>
      </p:sp>
      <p:sp>
        <p:nvSpPr>
          <p:cNvPr id="19" name="object 19"/>
          <p:cNvSpPr txBox="1"/>
          <p:nvPr/>
        </p:nvSpPr>
        <p:spPr>
          <a:xfrm>
            <a:off x="1070306" y="2359568"/>
            <a:ext cx="2780030" cy="159385"/>
          </a:xfrm>
          <a:prstGeom prst="rect">
            <a:avLst/>
          </a:prstGeom>
        </p:spPr>
        <p:txBody>
          <a:bodyPr vert="horz" wrap="square" lIns="0" tIns="15875" rIns="0" bIns="0" rtlCol="0">
            <a:spAutoFit/>
          </a:bodyPr>
          <a:lstStyle/>
          <a:p>
            <a:pPr marL="12700">
              <a:lnSpc>
                <a:spcPct val="100000"/>
              </a:lnSpc>
              <a:spcBef>
                <a:spcPts val="125"/>
              </a:spcBef>
              <a:tabLst>
                <a:tab pos="1557655" algn="l"/>
                <a:tab pos="1826260" algn="l"/>
              </a:tabLst>
            </a:pPr>
            <a:r>
              <a:rPr sz="850" spc="15" dirty="0">
                <a:solidFill>
                  <a:srgbClr val="333333"/>
                </a:solidFill>
                <a:latin typeface="Lucida Console"/>
                <a:cs typeface="Lucida Console"/>
              </a:rPr>
              <a:t>Current</a:t>
            </a:r>
            <a:r>
              <a:rPr sz="850" spc="20" dirty="0">
                <a:solidFill>
                  <a:srgbClr val="333333"/>
                </a:solidFill>
                <a:latin typeface="Lucida Console"/>
                <a:cs typeface="Lucida Console"/>
              </a:rPr>
              <a:t> </a:t>
            </a:r>
            <a:r>
              <a:rPr sz="850" spc="15" dirty="0">
                <a:solidFill>
                  <a:srgbClr val="333333"/>
                </a:solidFill>
                <a:latin typeface="Lucida Console"/>
                <a:cs typeface="Lucida Console"/>
              </a:rPr>
              <a:t>LE	30	COW-table</a:t>
            </a:r>
            <a:r>
              <a:rPr sz="850" spc="-45" dirty="0">
                <a:solidFill>
                  <a:srgbClr val="333333"/>
                </a:solidFill>
                <a:latin typeface="Lucida Console"/>
                <a:cs typeface="Lucida Console"/>
              </a:rPr>
              <a:t> </a:t>
            </a:r>
            <a:r>
              <a:rPr sz="850" spc="15" dirty="0">
                <a:solidFill>
                  <a:srgbClr val="333333"/>
                </a:solidFill>
                <a:latin typeface="Lucida Console"/>
                <a:cs typeface="Lucida Console"/>
              </a:rPr>
              <a:t>size</a:t>
            </a:r>
            <a:endParaRPr sz="850">
              <a:latin typeface="Lucida Console"/>
              <a:cs typeface="Lucida Console"/>
            </a:endParaRPr>
          </a:p>
        </p:txBody>
      </p:sp>
      <p:sp>
        <p:nvSpPr>
          <p:cNvPr id="20" name="object 20"/>
          <p:cNvSpPr txBox="1"/>
          <p:nvPr/>
        </p:nvSpPr>
        <p:spPr>
          <a:xfrm>
            <a:off x="4093195" y="2150314"/>
            <a:ext cx="1033144" cy="368935"/>
          </a:xfrm>
          <a:prstGeom prst="rect">
            <a:avLst/>
          </a:prstGeom>
        </p:spPr>
        <p:txBody>
          <a:bodyPr vert="horz" wrap="square" lIns="0" tIns="53975" rIns="0" bIns="0" rtlCol="0">
            <a:spAutoFit/>
          </a:bodyPr>
          <a:lstStyle/>
          <a:p>
            <a:pPr marL="12700">
              <a:lnSpc>
                <a:spcPct val="100000"/>
              </a:lnSpc>
              <a:spcBef>
                <a:spcPts val="425"/>
              </a:spcBef>
              <a:tabLst>
                <a:tab pos="213995" algn="l"/>
              </a:tabLst>
            </a:pPr>
            <a:r>
              <a:rPr sz="850" spc="15" dirty="0">
                <a:solidFill>
                  <a:srgbClr val="333333"/>
                </a:solidFill>
                <a:latin typeface="Lucida Console"/>
                <a:cs typeface="Lucida Console"/>
              </a:rPr>
              <a:t>0	LV</a:t>
            </a:r>
            <a:r>
              <a:rPr sz="850" spc="-45" dirty="0">
                <a:solidFill>
                  <a:srgbClr val="333333"/>
                </a:solidFill>
                <a:latin typeface="Lucida Console"/>
                <a:cs typeface="Lucida Console"/>
              </a:rPr>
              <a:t> </a:t>
            </a:r>
            <a:r>
              <a:rPr sz="850" spc="15" dirty="0">
                <a:solidFill>
                  <a:srgbClr val="333333"/>
                </a:solidFill>
                <a:latin typeface="Lucida Console"/>
                <a:cs typeface="Lucida Console"/>
              </a:rPr>
              <a:t>Size</a:t>
            </a:r>
            <a:endParaRPr sz="850">
              <a:latin typeface="Lucida Console"/>
              <a:cs typeface="Lucida Console"/>
            </a:endParaRPr>
          </a:p>
          <a:p>
            <a:pPr marL="347980">
              <a:lnSpc>
                <a:spcPct val="100000"/>
              </a:lnSpc>
              <a:spcBef>
                <a:spcPts val="330"/>
              </a:spcBef>
            </a:pPr>
            <a:r>
              <a:rPr sz="850" spc="15" dirty="0">
                <a:solidFill>
                  <a:srgbClr val="333333"/>
                </a:solidFill>
                <a:latin typeface="Lucida Console"/>
                <a:cs typeface="Lucida Console"/>
              </a:rPr>
              <a:t>120.00</a:t>
            </a:r>
            <a:r>
              <a:rPr sz="850" spc="-55" dirty="0">
                <a:solidFill>
                  <a:srgbClr val="333333"/>
                </a:solidFill>
                <a:latin typeface="Lucida Console"/>
                <a:cs typeface="Lucida Console"/>
              </a:rPr>
              <a:t> </a:t>
            </a:r>
            <a:r>
              <a:rPr sz="850" spc="15" dirty="0">
                <a:solidFill>
                  <a:srgbClr val="333333"/>
                </a:solidFill>
                <a:latin typeface="Lucida Console"/>
                <a:cs typeface="Lucida Console"/>
              </a:rPr>
              <a:t>MiB</a:t>
            </a:r>
            <a:endParaRPr sz="850">
              <a:latin typeface="Lucida Console"/>
              <a:cs typeface="Lucida Console"/>
            </a:endParaRPr>
          </a:p>
        </p:txBody>
      </p:sp>
      <p:sp>
        <p:nvSpPr>
          <p:cNvPr id="21" name="object 21"/>
          <p:cNvSpPr txBox="1"/>
          <p:nvPr/>
        </p:nvSpPr>
        <p:spPr>
          <a:xfrm>
            <a:off x="1339007" y="2531086"/>
            <a:ext cx="3585845" cy="159385"/>
          </a:xfrm>
          <a:prstGeom prst="rect">
            <a:avLst/>
          </a:prstGeom>
        </p:spPr>
        <p:txBody>
          <a:bodyPr vert="horz" wrap="square" lIns="0" tIns="15875" rIns="0" bIns="0" rtlCol="0">
            <a:spAutoFit/>
          </a:bodyPr>
          <a:lstStyle/>
          <a:p>
            <a:pPr marL="12700">
              <a:lnSpc>
                <a:spcPct val="100000"/>
              </a:lnSpc>
              <a:spcBef>
                <a:spcPts val="125"/>
              </a:spcBef>
              <a:tabLst>
                <a:tab pos="281305" algn="l"/>
                <a:tab pos="1826260" algn="l"/>
                <a:tab pos="2296160" algn="l"/>
              </a:tabLst>
            </a:pPr>
            <a:r>
              <a:rPr sz="850" spc="15" dirty="0">
                <a:solidFill>
                  <a:srgbClr val="333333"/>
                </a:solidFill>
                <a:latin typeface="Lucida Console"/>
                <a:cs typeface="Lucida Console"/>
              </a:rPr>
              <a:t>30	Allocated</a:t>
            </a:r>
            <a:r>
              <a:rPr sz="850" spc="25" dirty="0">
                <a:solidFill>
                  <a:srgbClr val="333333"/>
                </a:solidFill>
                <a:latin typeface="Lucida Console"/>
                <a:cs typeface="Lucida Console"/>
              </a:rPr>
              <a:t> </a:t>
            </a:r>
            <a:r>
              <a:rPr sz="850" spc="15" dirty="0">
                <a:solidFill>
                  <a:srgbClr val="333333"/>
                </a:solidFill>
                <a:latin typeface="Lucida Console"/>
                <a:cs typeface="Lucida Console"/>
              </a:rPr>
              <a:t>to</a:t>
            </a:r>
            <a:r>
              <a:rPr sz="850" spc="25" dirty="0">
                <a:solidFill>
                  <a:srgbClr val="333333"/>
                </a:solidFill>
                <a:latin typeface="Lucida Console"/>
                <a:cs typeface="Lucida Console"/>
              </a:rPr>
              <a:t> </a:t>
            </a:r>
            <a:r>
              <a:rPr sz="850" spc="15" dirty="0">
                <a:solidFill>
                  <a:srgbClr val="333333"/>
                </a:solidFill>
                <a:latin typeface="Lucida Console"/>
                <a:cs typeface="Lucida Console"/>
              </a:rPr>
              <a:t>snapshot	0.01%	Snapshot</a:t>
            </a:r>
            <a:r>
              <a:rPr sz="850" spc="-15" dirty="0">
                <a:solidFill>
                  <a:srgbClr val="333333"/>
                </a:solidFill>
                <a:latin typeface="Lucida Console"/>
                <a:cs typeface="Lucida Console"/>
              </a:rPr>
              <a:t> </a:t>
            </a:r>
            <a:r>
              <a:rPr sz="850" spc="15" dirty="0">
                <a:solidFill>
                  <a:srgbClr val="333333"/>
                </a:solidFill>
                <a:latin typeface="Lucida Console"/>
                <a:cs typeface="Lucida Console"/>
              </a:rPr>
              <a:t>chunk</a:t>
            </a:r>
            <a:r>
              <a:rPr sz="850" spc="-15" dirty="0">
                <a:solidFill>
                  <a:srgbClr val="333333"/>
                </a:solidFill>
                <a:latin typeface="Lucida Console"/>
                <a:cs typeface="Lucida Console"/>
              </a:rPr>
              <a:t> </a:t>
            </a:r>
            <a:r>
              <a:rPr sz="850" spc="15" dirty="0">
                <a:solidFill>
                  <a:srgbClr val="333333"/>
                </a:solidFill>
                <a:latin typeface="Lucida Console"/>
                <a:cs typeface="Lucida Console"/>
              </a:rPr>
              <a:t>size</a:t>
            </a:r>
            <a:endParaRPr sz="850">
              <a:latin typeface="Lucida Console"/>
              <a:cs typeface="Lucida Console"/>
            </a:endParaRPr>
          </a:p>
        </p:txBody>
      </p:sp>
      <p:sp>
        <p:nvSpPr>
          <p:cNvPr id="22" name="object 22"/>
          <p:cNvSpPr txBox="1"/>
          <p:nvPr/>
        </p:nvSpPr>
        <p:spPr>
          <a:xfrm>
            <a:off x="5168001" y="2150314"/>
            <a:ext cx="1369060" cy="540385"/>
          </a:xfrm>
          <a:prstGeom prst="rect">
            <a:avLst/>
          </a:prstGeom>
        </p:spPr>
        <p:txBody>
          <a:bodyPr vert="horz" wrap="square" lIns="0" tIns="12065" rIns="0" bIns="0" rtlCol="0">
            <a:spAutoFit/>
          </a:bodyPr>
          <a:lstStyle/>
          <a:p>
            <a:pPr marL="79375" marR="5080" indent="604520">
              <a:lnSpc>
                <a:spcPct val="132400"/>
              </a:lnSpc>
              <a:spcBef>
                <a:spcPts val="95"/>
              </a:spcBef>
            </a:pPr>
            <a:r>
              <a:rPr sz="850" spc="15" dirty="0">
                <a:solidFill>
                  <a:srgbClr val="333333"/>
                </a:solidFill>
                <a:latin typeface="Lucida Console"/>
                <a:cs typeface="Lucida Console"/>
              </a:rPr>
              <a:t>120.00</a:t>
            </a:r>
            <a:r>
              <a:rPr sz="850" spc="-70" dirty="0">
                <a:solidFill>
                  <a:srgbClr val="333333"/>
                </a:solidFill>
                <a:latin typeface="Lucida Console"/>
                <a:cs typeface="Lucida Console"/>
              </a:rPr>
              <a:t> </a:t>
            </a:r>
            <a:r>
              <a:rPr sz="850" spc="15" dirty="0">
                <a:solidFill>
                  <a:srgbClr val="333333"/>
                </a:solidFill>
                <a:latin typeface="Lucida Console"/>
                <a:cs typeface="Lucida Console"/>
              </a:rPr>
              <a:t>MiB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COW-table</a:t>
            </a:r>
            <a:r>
              <a:rPr sz="850" spc="5" dirty="0">
                <a:solidFill>
                  <a:srgbClr val="333333"/>
                </a:solidFill>
                <a:latin typeface="Lucida Console"/>
                <a:cs typeface="Lucida Console"/>
              </a:rPr>
              <a:t> </a:t>
            </a:r>
            <a:r>
              <a:rPr sz="850" spc="15" dirty="0">
                <a:solidFill>
                  <a:srgbClr val="333333"/>
                </a:solidFill>
                <a:latin typeface="Lucida Console"/>
                <a:cs typeface="Lucida Console"/>
              </a:rPr>
              <a:t>LE</a:t>
            </a:r>
            <a:endParaRPr sz="850">
              <a:latin typeface="Lucida Console"/>
              <a:cs typeface="Lucida Console"/>
            </a:endParaRPr>
          </a:p>
          <a:p>
            <a:pPr marL="12700">
              <a:lnSpc>
                <a:spcPct val="100000"/>
              </a:lnSpc>
              <a:spcBef>
                <a:spcPts val="330"/>
              </a:spcBef>
              <a:tabLst>
                <a:tab pos="683895" algn="l"/>
              </a:tabLst>
            </a:pPr>
            <a:r>
              <a:rPr sz="850" spc="15" dirty="0">
                <a:solidFill>
                  <a:srgbClr val="333333"/>
                </a:solidFill>
                <a:latin typeface="Lucida Console"/>
                <a:cs typeface="Lucida Console"/>
              </a:rPr>
              <a:t>4.00</a:t>
            </a:r>
            <a:r>
              <a:rPr sz="850" spc="20" dirty="0">
                <a:solidFill>
                  <a:srgbClr val="333333"/>
                </a:solidFill>
                <a:latin typeface="Lucida Console"/>
                <a:cs typeface="Lucida Console"/>
              </a:rPr>
              <a:t> </a:t>
            </a:r>
            <a:r>
              <a:rPr sz="850" spc="15" dirty="0">
                <a:solidFill>
                  <a:srgbClr val="333333"/>
                </a:solidFill>
                <a:latin typeface="Lucida Console"/>
                <a:cs typeface="Lucida Console"/>
              </a:rPr>
              <a:t>KiB	Segments</a:t>
            </a:r>
            <a:endParaRPr sz="850">
              <a:latin typeface="Lucida Console"/>
              <a:cs typeface="Lucida Console"/>
            </a:endParaRPr>
          </a:p>
        </p:txBody>
      </p:sp>
      <p:sp>
        <p:nvSpPr>
          <p:cNvPr id="23" name="object 23"/>
          <p:cNvSpPr txBox="1"/>
          <p:nvPr/>
        </p:nvSpPr>
        <p:spPr>
          <a:xfrm>
            <a:off x="946414" y="2664871"/>
            <a:ext cx="5579745" cy="1703070"/>
          </a:xfrm>
          <a:prstGeom prst="rect">
            <a:avLst/>
          </a:prstGeom>
        </p:spPr>
        <p:txBody>
          <a:bodyPr vert="horz" wrap="square" lIns="0" tIns="12065" rIns="0" bIns="0" rtlCol="0">
            <a:spAutoFit/>
          </a:bodyPr>
          <a:lstStyle/>
          <a:p>
            <a:pPr marL="136525" marR="42545" indent="805815">
              <a:lnSpc>
                <a:spcPct val="132400"/>
              </a:lnSpc>
              <a:spcBef>
                <a:spcPts val="95"/>
              </a:spcBef>
              <a:tabLst>
                <a:tab pos="1143635" algn="l"/>
                <a:tab pos="1546860" algn="l"/>
                <a:tab pos="1950085" algn="l"/>
                <a:tab pos="2688590" algn="l"/>
                <a:tab pos="3293745" algn="l"/>
                <a:tab pos="3495040" algn="l"/>
                <a:tab pos="4838700" algn="l"/>
                <a:tab pos="5241290" algn="l"/>
              </a:tabLst>
            </a:pPr>
            <a:r>
              <a:rPr sz="850" spc="15" dirty="0">
                <a:solidFill>
                  <a:srgbClr val="333333"/>
                </a:solidFill>
                <a:latin typeface="Lucida Console"/>
                <a:cs typeface="Lucida Console"/>
              </a:rPr>
              <a:t>1	Allocation		inherit	Read</a:t>
            </a:r>
            <a:r>
              <a:rPr sz="850" spc="25" dirty="0">
                <a:solidFill>
                  <a:srgbClr val="333333"/>
                </a:solidFill>
                <a:latin typeface="Lucida Console"/>
                <a:cs typeface="Lucida Console"/>
              </a:rPr>
              <a:t> </a:t>
            </a:r>
            <a:r>
              <a:rPr sz="850" spc="15" dirty="0">
                <a:solidFill>
                  <a:srgbClr val="333333"/>
                </a:solidFill>
                <a:latin typeface="Lucida Console"/>
                <a:cs typeface="Lucida Console"/>
              </a:rPr>
              <a:t>ahead</a:t>
            </a:r>
            <a:r>
              <a:rPr sz="850" spc="30" dirty="0">
                <a:solidFill>
                  <a:srgbClr val="333333"/>
                </a:solidFill>
                <a:latin typeface="Lucida Console"/>
                <a:cs typeface="Lucida Console"/>
              </a:rPr>
              <a:t> </a:t>
            </a:r>
            <a:r>
              <a:rPr sz="850" spc="15" dirty="0">
                <a:solidFill>
                  <a:srgbClr val="333333"/>
                </a:solidFill>
                <a:latin typeface="Lucida Console"/>
                <a:cs typeface="Lucida Console"/>
              </a:rPr>
              <a:t>sectors	auto	- </a:t>
            </a:r>
            <a:r>
              <a:rPr sz="850" spc="20" dirty="0">
                <a:solidFill>
                  <a:srgbClr val="333333"/>
                </a:solidFill>
                <a:latin typeface="Lucida Console"/>
                <a:cs typeface="Lucida Console"/>
              </a:rPr>
              <a:t> </a:t>
            </a:r>
            <a:r>
              <a:rPr sz="850" spc="15" dirty="0">
                <a:solidFill>
                  <a:srgbClr val="333333"/>
                </a:solidFill>
                <a:latin typeface="Lucida Console"/>
                <a:cs typeface="Lucida Console"/>
              </a:rPr>
              <a:t>currently set to</a:t>
            </a:r>
            <a:r>
              <a:rPr sz="850" dirty="0">
                <a:solidFill>
                  <a:srgbClr val="333333"/>
                </a:solidFill>
                <a:latin typeface="Lucida Console"/>
                <a:cs typeface="Lucida Console"/>
              </a:rPr>
              <a:t>	</a:t>
            </a:r>
            <a:r>
              <a:rPr sz="850" spc="15" dirty="0">
                <a:solidFill>
                  <a:srgbClr val="333333"/>
                </a:solidFill>
                <a:latin typeface="Lucida Console"/>
                <a:cs typeface="Lucida Console"/>
              </a:rPr>
              <a:t>8192</a:t>
            </a:r>
            <a:r>
              <a:rPr sz="850" dirty="0">
                <a:solidFill>
                  <a:srgbClr val="333333"/>
                </a:solidFill>
                <a:latin typeface="Lucida Console"/>
                <a:cs typeface="Lucida Console"/>
              </a:rPr>
              <a:t>	</a:t>
            </a:r>
            <a:r>
              <a:rPr sz="850" spc="15" dirty="0">
                <a:solidFill>
                  <a:srgbClr val="333333"/>
                </a:solidFill>
                <a:latin typeface="Lucida Console"/>
                <a:cs typeface="Lucida Console"/>
              </a:rPr>
              <a:t>Block device</a:t>
            </a:r>
            <a:r>
              <a:rPr sz="850" dirty="0">
                <a:solidFill>
                  <a:srgbClr val="333333"/>
                </a:solidFill>
                <a:latin typeface="Lucida Console"/>
                <a:cs typeface="Lucida Console"/>
              </a:rPr>
              <a:t>		</a:t>
            </a:r>
            <a:r>
              <a:rPr sz="850" spc="15" dirty="0">
                <a:solidFill>
                  <a:srgbClr val="333333"/>
                </a:solidFill>
                <a:latin typeface="Lucida Console"/>
                <a:cs typeface="Lucida Console"/>
              </a:rPr>
              <a:t>253:5………………</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b="1" spc="25" dirty="0">
                <a:solidFill>
                  <a:srgbClr val="333333"/>
                </a:solidFill>
                <a:latin typeface="微软雅黑"/>
                <a:cs typeface="微软雅黑"/>
              </a:rPr>
              <a:t>第</a:t>
            </a:r>
            <a:r>
              <a:rPr sz="950" b="1" spc="-15" dirty="0">
                <a:solidFill>
                  <a:srgbClr val="333333"/>
                </a:solidFill>
                <a:latin typeface="Courier New"/>
                <a:cs typeface="Courier New"/>
              </a:rPr>
              <a:t>2</a:t>
            </a:r>
            <a:r>
              <a:rPr sz="950" b="1" spc="20" dirty="0">
                <a:solidFill>
                  <a:srgbClr val="333333"/>
                </a:solidFill>
                <a:latin typeface="微软雅黑"/>
                <a:cs typeface="微软雅黑"/>
              </a:rPr>
              <a:t>步</a:t>
            </a:r>
            <a:r>
              <a:rPr sz="950" spc="25" dirty="0">
                <a:solidFill>
                  <a:srgbClr val="333333"/>
                </a:solidFill>
                <a:latin typeface="微软雅黑"/>
                <a:cs typeface="微软雅黑"/>
              </a:rPr>
              <a:t>：在逻辑卷所挂载的目录中创建一个</a:t>
            </a:r>
            <a:r>
              <a:rPr sz="950" spc="95" dirty="0">
                <a:solidFill>
                  <a:srgbClr val="333333"/>
                </a:solidFill>
                <a:latin typeface="Trebuchet MS"/>
                <a:cs typeface="Trebuchet MS"/>
              </a:rPr>
              <a:t>100MB</a:t>
            </a:r>
            <a:r>
              <a:rPr sz="950" spc="20" dirty="0">
                <a:solidFill>
                  <a:srgbClr val="333333"/>
                </a:solidFill>
                <a:latin typeface="微软雅黑"/>
                <a:cs typeface="微软雅黑"/>
              </a:rPr>
              <a:t>的垃圾文件，然后再查看快照卷的状态。可以发现存 </a:t>
            </a:r>
            <a:r>
              <a:rPr sz="950" spc="25" dirty="0">
                <a:solidFill>
                  <a:srgbClr val="333333"/>
                </a:solidFill>
                <a:latin typeface="微软雅黑"/>
                <a:cs typeface="微软雅黑"/>
              </a:rPr>
              <a:t>储空间占的用量上升了。</a:t>
            </a:r>
            <a:endParaRPr sz="950">
              <a:latin typeface="微软雅黑"/>
              <a:cs typeface="微软雅黑"/>
            </a:endParaRPr>
          </a:p>
          <a:p>
            <a:pPr>
              <a:lnSpc>
                <a:spcPct val="100000"/>
              </a:lnSpc>
              <a:spcBef>
                <a:spcPts val="45"/>
              </a:spcBef>
            </a:pPr>
            <a:endParaRPr sz="900">
              <a:latin typeface="微软雅黑"/>
              <a:cs typeface="微软雅黑"/>
            </a:endParaRPr>
          </a:p>
          <a:p>
            <a:pPr marL="136525" marR="194945">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dd if=/dev/zero</a:t>
            </a:r>
            <a:r>
              <a:rPr sz="850" spc="20" dirty="0">
                <a:solidFill>
                  <a:srgbClr val="333333"/>
                </a:solidFill>
                <a:latin typeface="Lucida Console"/>
                <a:cs typeface="Lucida Console"/>
              </a:rPr>
              <a:t> </a:t>
            </a:r>
            <a:r>
              <a:rPr sz="850" spc="15" dirty="0">
                <a:solidFill>
                  <a:srgbClr val="333333"/>
                </a:solidFill>
                <a:latin typeface="Lucida Console"/>
                <a:cs typeface="Lucida Console"/>
              </a:rPr>
              <a:t>of=/linuxprobe/files</a:t>
            </a:r>
            <a:r>
              <a:rPr sz="850" spc="20" dirty="0">
                <a:solidFill>
                  <a:srgbClr val="333333"/>
                </a:solidFill>
                <a:latin typeface="Lucida Console"/>
                <a:cs typeface="Lucida Console"/>
              </a:rPr>
              <a:t> </a:t>
            </a:r>
            <a:r>
              <a:rPr sz="850" spc="15" dirty="0">
                <a:solidFill>
                  <a:srgbClr val="333333"/>
                </a:solidFill>
                <a:latin typeface="Lucida Console"/>
                <a:cs typeface="Lucida Console"/>
              </a:rPr>
              <a:t>count=1 bs=100M1+0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records in1+0 records</a:t>
            </a:r>
            <a:r>
              <a:rPr sz="850" spc="20" dirty="0">
                <a:solidFill>
                  <a:srgbClr val="333333"/>
                </a:solidFill>
                <a:latin typeface="Lucida Console"/>
                <a:cs typeface="Lucida Console"/>
              </a:rPr>
              <a:t> </a:t>
            </a:r>
            <a:r>
              <a:rPr sz="850" spc="15" dirty="0">
                <a:solidFill>
                  <a:srgbClr val="333333"/>
                </a:solidFill>
                <a:latin typeface="Lucida Console"/>
                <a:cs typeface="Lucida Console"/>
              </a:rPr>
              <a:t>out104857600 bytes (105</a:t>
            </a:r>
            <a:r>
              <a:rPr sz="850" spc="20" dirty="0">
                <a:solidFill>
                  <a:srgbClr val="333333"/>
                </a:solidFill>
                <a:latin typeface="Lucida Console"/>
                <a:cs typeface="Lucida Console"/>
              </a:rPr>
              <a:t> </a:t>
            </a:r>
            <a:r>
              <a:rPr sz="850" spc="15" dirty="0">
                <a:solidFill>
                  <a:srgbClr val="333333"/>
                </a:solidFill>
                <a:latin typeface="Lucida Console"/>
                <a:cs typeface="Lucida Console"/>
              </a:rPr>
              <a:t>MB, 100 MiB)</a:t>
            </a:r>
            <a:r>
              <a:rPr sz="850" spc="20" dirty="0">
                <a:solidFill>
                  <a:srgbClr val="333333"/>
                </a:solidFill>
                <a:latin typeface="Lucida Console"/>
                <a:cs typeface="Lucida Console"/>
              </a:rPr>
              <a:t> </a:t>
            </a:r>
            <a:r>
              <a:rPr sz="850" spc="15" dirty="0">
                <a:solidFill>
                  <a:srgbClr val="333333"/>
                </a:solidFill>
                <a:latin typeface="Lucida Console"/>
                <a:cs typeface="Lucida Console"/>
              </a:rPr>
              <a:t>copied, 0.312057 s,</a:t>
            </a:r>
            <a:endParaRPr sz="850">
              <a:latin typeface="Lucida Console"/>
              <a:cs typeface="Lucida Console"/>
            </a:endParaRPr>
          </a:p>
          <a:p>
            <a:pPr marL="136525">
              <a:lnSpc>
                <a:spcPct val="100000"/>
              </a:lnSpc>
              <a:spcBef>
                <a:spcPts val="334"/>
              </a:spcBef>
              <a:tabLst>
                <a:tab pos="2823210" algn="l"/>
                <a:tab pos="4435475" algn="l"/>
              </a:tabLst>
            </a:pPr>
            <a:r>
              <a:rPr sz="850" spc="15" dirty="0">
                <a:solidFill>
                  <a:srgbClr val="333333"/>
                </a:solidFill>
                <a:latin typeface="Lucida Console"/>
                <a:cs typeface="Lucida Console"/>
              </a:rPr>
              <a:t>336</a:t>
            </a:r>
            <a:r>
              <a:rPr sz="850" spc="30" dirty="0">
                <a:solidFill>
                  <a:srgbClr val="333333"/>
                </a:solidFill>
                <a:latin typeface="Lucida Console"/>
                <a:cs typeface="Lucida Console"/>
              </a:rPr>
              <a:t> </a:t>
            </a:r>
            <a:r>
              <a:rPr sz="850" spc="15" dirty="0">
                <a:solidFill>
                  <a:srgbClr val="333333"/>
                </a:solidFill>
                <a:latin typeface="Lucida Console"/>
                <a:cs typeface="Lucida Console"/>
              </a:rPr>
              <a:t>MB/s[root@linuxprobe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lvdisplay	---</a:t>
            </a:r>
            <a:r>
              <a:rPr sz="850" spc="25" dirty="0">
                <a:solidFill>
                  <a:srgbClr val="333333"/>
                </a:solidFill>
                <a:latin typeface="Lucida Console"/>
                <a:cs typeface="Lucida Console"/>
              </a:rPr>
              <a:t> </a:t>
            </a:r>
            <a:r>
              <a:rPr sz="850" spc="15" dirty="0">
                <a:solidFill>
                  <a:srgbClr val="333333"/>
                </a:solidFill>
                <a:latin typeface="Lucida Console"/>
                <a:cs typeface="Lucida Console"/>
              </a:rPr>
              <a:t>Logical</a:t>
            </a:r>
            <a:r>
              <a:rPr sz="850" spc="25"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25" dirty="0">
                <a:solidFill>
                  <a:srgbClr val="333333"/>
                </a:solidFill>
                <a:latin typeface="Lucida Console"/>
                <a:cs typeface="Lucida Console"/>
              </a:rPr>
              <a:t> </a:t>
            </a:r>
            <a:r>
              <a:rPr sz="850" spc="15" dirty="0">
                <a:solidFill>
                  <a:srgbClr val="333333"/>
                </a:solidFill>
                <a:latin typeface="Lucida Console"/>
                <a:cs typeface="Lucida Console"/>
              </a:rPr>
              <a:t>---	LV</a:t>
            </a:r>
            <a:r>
              <a:rPr sz="850" spc="-45" dirty="0">
                <a:solidFill>
                  <a:srgbClr val="333333"/>
                </a:solidFill>
                <a:latin typeface="Lucida Console"/>
                <a:cs typeface="Lucida Console"/>
              </a:rPr>
              <a:t> </a:t>
            </a:r>
            <a:r>
              <a:rPr sz="850" spc="15" dirty="0">
                <a:solidFill>
                  <a:srgbClr val="333333"/>
                </a:solidFill>
                <a:latin typeface="Lucida Console"/>
                <a:cs typeface="Lucida Console"/>
              </a:rPr>
              <a:t>Path</a:t>
            </a:r>
            <a:endParaRPr sz="850">
              <a:latin typeface="Lucida Console"/>
              <a:cs typeface="Lucida Console"/>
            </a:endParaRPr>
          </a:p>
        </p:txBody>
      </p:sp>
      <p:sp>
        <p:nvSpPr>
          <p:cNvPr id="24" name="object 24"/>
          <p:cNvSpPr txBox="1"/>
          <p:nvPr/>
        </p:nvSpPr>
        <p:spPr>
          <a:xfrm>
            <a:off x="1070306" y="4342117"/>
            <a:ext cx="2108200" cy="368935"/>
          </a:xfrm>
          <a:prstGeom prst="rect">
            <a:avLst/>
          </a:prstGeom>
        </p:spPr>
        <p:txBody>
          <a:bodyPr vert="horz" wrap="square" lIns="0" tIns="12065" rIns="0" bIns="0" rtlCol="0">
            <a:spAutoFit/>
          </a:bodyPr>
          <a:lstStyle/>
          <a:p>
            <a:pPr marL="12700" marR="5080" indent="335280">
              <a:lnSpc>
                <a:spcPct val="132400"/>
              </a:lnSpc>
              <a:spcBef>
                <a:spcPts val="95"/>
              </a:spcBef>
              <a:tabLst>
                <a:tab pos="617220" algn="l"/>
                <a:tab pos="1624330" algn="l"/>
              </a:tabLst>
            </a:pPr>
            <a:r>
              <a:rPr sz="850" spc="15" dirty="0">
                <a:solidFill>
                  <a:srgbClr val="333333"/>
                </a:solidFill>
                <a:latin typeface="Lucida Console"/>
                <a:cs typeface="Lucida Console"/>
              </a:rPr>
              <a:t>/dev/storage/SNAP	LV</a:t>
            </a:r>
            <a:r>
              <a:rPr sz="850" spc="-75" dirty="0">
                <a:solidFill>
                  <a:srgbClr val="333333"/>
                </a:solidFill>
                <a:latin typeface="Lucida Console"/>
                <a:cs typeface="Lucida Console"/>
              </a:rPr>
              <a:t> </a:t>
            </a:r>
            <a:r>
              <a:rPr sz="850" spc="15" dirty="0">
                <a:solidFill>
                  <a:srgbClr val="333333"/>
                </a:solidFill>
                <a:latin typeface="Lucida Console"/>
                <a:cs typeface="Lucida Console"/>
              </a:rPr>
              <a:t>Name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storage	LV</a:t>
            </a:r>
            <a:r>
              <a:rPr sz="850" spc="5" dirty="0">
                <a:solidFill>
                  <a:srgbClr val="333333"/>
                </a:solidFill>
                <a:latin typeface="Lucida Console"/>
                <a:cs typeface="Lucida Console"/>
              </a:rPr>
              <a:t> </a:t>
            </a:r>
            <a:r>
              <a:rPr sz="850" spc="15" dirty="0">
                <a:solidFill>
                  <a:srgbClr val="333333"/>
                </a:solidFill>
                <a:latin typeface="Lucida Console"/>
                <a:cs typeface="Lucida Console"/>
              </a:rPr>
              <a:t>UUID</a:t>
            </a:r>
            <a:endParaRPr sz="850">
              <a:latin typeface="Lucida Console"/>
              <a:cs typeface="Lucida Console"/>
            </a:endParaRPr>
          </a:p>
        </p:txBody>
      </p:sp>
      <p:sp>
        <p:nvSpPr>
          <p:cNvPr id="25" name="object 25"/>
          <p:cNvSpPr txBox="1"/>
          <p:nvPr/>
        </p:nvSpPr>
        <p:spPr>
          <a:xfrm>
            <a:off x="3219916" y="4342117"/>
            <a:ext cx="3249930" cy="368935"/>
          </a:xfrm>
          <a:prstGeom prst="rect">
            <a:avLst/>
          </a:prstGeom>
        </p:spPr>
        <p:txBody>
          <a:bodyPr vert="horz" wrap="square" lIns="0" tIns="53975" rIns="0" bIns="0" rtlCol="0">
            <a:spAutoFit/>
          </a:bodyPr>
          <a:lstStyle/>
          <a:p>
            <a:pPr marL="1019810">
              <a:lnSpc>
                <a:spcPct val="100000"/>
              </a:lnSpc>
              <a:spcBef>
                <a:spcPts val="425"/>
              </a:spcBef>
              <a:tabLst>
                <a:tab pos="1423035" algn="l"/>
              </a:tabLst>
            </a:pPr>
            <a:r>
              <a:rPr sz="850" spc="15" dirty="0">
                <a:solidFill>
                  <a:srgbClr val="333333"/>
                </a:solidFill>
                <a:latin typeface="Lucida Console"/>
                <a:cs typeface="Lucida Console"/>
              </a:rPr>
              <a:t>SNAP	VG</a:t>
            </a:r>
            <a:r>
              <a:rPr sz="850" spc="-45" dirty="0">
                <a:solidFill>
                  <a:srgbClr val="333333"/>
                </a:solidFill>
                <a:latin typeface="Lucida Console"/>
                <a:cs typeface="Lucida Console"/>
              </a:rPr>
              <a:t> </a:t>
            </a:r>
            <a:r>
              <a:rPr sz="850" spc="15" dirty="0">
                <a:solidFill>
                  <a:srgbClr val="333333"/>
                </a:solidFill>
                <a:latin typeface="Lucida Console"/>
                <a:cs typeface="Lucida Console"/>
              </a:rPr>
              <a:t>Name</a:t>
            </a:r>
            <a:endParaRPr sz="850">
              <a:latin typeface="Lucida Console"/>
              <a:cs typeface="Lucida Console"/>
            </a:endParaRPr>
          </a:p>
          <a:p>
            <a:pPr marL="12700">
              <a:lnSpc>
                <a:spcPct val="100000"/>
              </a:lnSpc>
              <a:spcBef>
                <a:spcPts val="330"/>
              </a:spcBef>
              <a:tabLst>
                <a:tab pos="2699385" algn="l"/>
              </a:tabLst>
            </a:pPr>
            <a:r>
              <a:rPr sz="850" spc="15" dirty="0">
                <a:solidFill>
                  <a:srgbClr val="333333"/>
                </a:solidFill>
                <a:latin typeface="Lucida Console"/>
                <a:cs typeface="Lucida Console"/>
              </a:rPr>
              <a:t>qd7l6w-3Iv1-6E3X-RGkC-t5xl-170r-rDZSEf	LV</a:t>
            </a:r>
            <a:r>
              <a:rPr sz="850" spc="-60" dirty="0">
                <a:solidFill>
                  <a:srgbClr val="333333"/>
                </a:solidFill>
                <a:latin typeface="Lucida Console"/>
                <a:cs typeface="Lucida Console"/>
              </a:rPr>
              <a:t> </a:t>
            </a:r>
            <a:r>
              <a:rPr sz="850" spc="15" dirty="0">
                <a:solidFill>
                  <a:srgbClr val="333333"/>
                </a:solidFill>
                <a:latin typeface="Lucida Console"/>
                <a:cs typeface="Lucida Console"/>
              </a:rPr>
              <a:t>Write</a:t>
            </a:r>
            <a:endParaRPr sz="850">
              <a:latin typeface="Lucida Console"/>
              <a:cs typeface="Lucida Console"/>
            </a:endParaRPr>
          </a:p>
        </p:txBody>
      </p:sp>
      <p:sp>
        <p:nvSpPr>
          <p:cNvPr id="26" name="object 26"/>
          <p:cNvSpPr txBox="1"/>
          <p:nvPr/>
        </p:nvSpPr>
        <p:spPr>
          <a:xfrm>
            <a:off x="1070306" y="4722888"/>
            <a:ext cx="5400040" cy="159385"/>
          </a:xfrm>
          <a:prstGeom prst="rect">
            <a:avLst/>
          </a:prstGeom>
        </p:spPr>
        <p:txBody>
          <a:bodyPr vert="horz" wrap="square" lIns="0" tIns="15875" rIns="0" bIns="0" rtlCol="0">
            <a:spAutoFit/>
          </a:bodyPr>
          <a:lstStyle/>
          <a:p>
            <a:pPr marL="12700">
              <a:lnSpc>
                <a:spcPct val="100000"/>
              </a:lnSpc>
              <a:spcBef>
                <a:spcPts val="125"/>
              </a:spcBef>
              <a:tabLst>
                <a:tab pos="952500" algn="l"/>
                <a:tab pos="1758950" algn="l"/>
              </a:tabLst>
            </a:pPr>
            <a:r>
              <a:rPr sz="850" spc="15" dirty="0">
                <a:solidFill>
                  <a:srgbClr val="333333"/>
                </a:solidFill>
                <a:latin typeface="Lucida Console"/>
                <a:cs typeface="Lucida Console"/>
              </a:rPr>
              <a:t>Access	read/write	LV</a:t>
            </a:r>
            <a:r>
              <a:rPr sz="850" spc="10" dirty="0">
                <a:solidFill>
                  <a:srgbClr val="333333"/>
                </a:solidFill>
                <a:latin typeface="Lucida Console"/>
                <a:cs typeface="Lucida Console"/>
              </a:rPr>
              <a:t> </a:t>
            </a:r>
            <a:r>
              <a:rPr sz="850" spc="15" dirty="0">
                <a:solidFill>
                  <a:srgbClr val="333333"/>
                </a:solidFill>
                <a:latin typeface="Lucida Console"/>
                <a:cs typeface="Lucida Console"/>
              </a:rPr>
              <a:t>Creation host,</a:t>
            </a:r>
            <a:r>
              <a:rPr sz="850" spc="10" dirty="0">
                <a:solidFill>
                  <a:srgbClr val="333333"/>
                </a:solidFill>
                <a:latin typeface="Lucida Console"/>
                <a:cs typeface="Lucida Console"/>
              </a:rPr>
              <a:t> </a:t>
            </a:r>
            <a:r>
              <a:rPr sz="850" spc="15" dirty="0">
                <a:solidFill>
                  <a:srgbClr val="333333"/>
                </a:solidFill>
                <a:latin typeface="Lucida Console"/>
                <a:cs typeface="Lucida Console"/>
              </a:rPr>
              <a:t>time localhost.localdomain,</a:t>
            </a:r>
            <a:r>
              <a:rPr sz="850" spc="10" dirty="0">
                <a:solidFill>
                  <a:srgbClr val="333333"/>
                </a:solidFill>
                <a:latin typeface="Lucida Console"/>
                <a:cs typeface="Lucida Console"/>
              </a:rPr>
              <a:t> </a:t>
            </a:r>
            <a:r>
              <a:rPr sz="850" spc="15" dirty="0">
                <a:solidFill>
                  <a:srgbClr val="333333"/>
                </a:solidFill>
                <a:latin typeface="Lucida Console"/>
                <a:cs typeface="Lucida Console"/>
              </a:rPr>
              <a:t>2021-01-</a:t>
            </a:r>
            <a:endParaRPr sz="850">
              <a:latin typeface="Lucida Console"/>
              <a:cs typeface="Lucida Console"/>
            </a:endParaRPr>
          </a:p>
        </p:txBody>
      </p:sp>
      <p:sp>
        <p:nvSpPr>
          <p:cNvPr id="27" name="object 27"/>
          <p:cNvSpPr txBox="1"/>
          <p:nvPr/>
        </p:nvSpPr>
        <p:spPr>
          <a:xfrm>
            <a:off x="1070306" y="4856672"/>
            <a:ext cx="5265420" cy="368935"/>
          </a:xfrm>
          <a:prstGeom prst="rect">
            <a:avLst/>
          </a:prstGeom>
        </p:spPr>
        <p:txBody>
          <a:bodyPr vert="horz" wrap="square" lIns="0" tIns="12065" rIns="0" bIns="0" rtlCol="0">
            <a:spAutoFit/>
          </a:bodyPr>
          <a:lstStyle/>
          <a:p>
            <a:pPr marL="751205" marR="5080" indent="-739140">
              <a:lnSpc>
                <a:spcPct val="132400"/>
              </a:lnSpc>
              <a:spcBef>
                <a:spcPts val="95"/>
              </a:spcBef>
              <a:tabLst>
                <a:tab pos="1288415" algn="l"/>
                <a:tab pos="1490345" algn="l"/>
                <a:tab pos="2834005" algn="l"/>
                <a:tab pos="4647565" algn="l"/>
              </a:tabLst>
            </a:pPr>
            <a:r>
              <a:rPr sz="850" spc="15" dirty="0">
                <a:solidFill>
                  <a:srgbClr val="333333"/>
                </a:solidFill>
                <a:latin typeface="Lucida Console"/>
                <a:cs typeface="Lucida Console"/>
              </a:rPr>
              <a:t>15</a:t>
            </a:r>
            <a:r>
              <a:rPr sz="850" spc="25" dirty="0">
                <a:solidFill>
                  <a:srgbClr val="333333"/>
                </a:solidFill>
                <a:latin typeface="Lucida Console"/>
                <a:cs typeface="Lucida Console"/>
              </a:rPr>
              <a:t> </a:t>
            </a:r>
            <a:r>
              <a:rPr sz="850" spc="15" dirty="0">
                <a:solidFill>
                  <a:srgbClr val="333333"/>
                </a:solidFill>
                <a:latin typeface="Lucida Console"/>
                <a:cs typeface="Lucida Console"/>
              </a:rPr>
              <a:t>07:02:44</a:t>
            </a:r>
            <a:r>
              <a:rPr sz="850" spc="30" dirty="0">
                <a:solidFill>
                  <a:srgbClr val="333333"/>
                </a:solidFill>
                <a:latin typeface="Lucida Console"/>
                <a:cs typeface="Lucida Console"/>
              </a:rPr>
              <a:t> </a:t>
            </a:r>
            <a:r>
              <a:rPr sz="850" spc="15" dirty="0">
                <a:solidFill>
                  <a:srgbClr val="333333"/>
                </a:solidFill>
                <a:latin typeface="Lucida Console"/>
                <a:cs typeface="Lucida Console"/>
              </a:rPr>
              <a:t>+0800	LV</a:t>
            </a:r>
            <a:r>
              <a:rPr sz="850" spc="30" dirty="0">
                <a:solidFill>
                  <a:srgbClr val="333333"/>
                </a:solidFill>
                <a:latin typeface="Lucida Console"/>
                <a:cs typeface="Lucida Console"/>
              </a:rPr>
              <a:t> </a:t>
            </a:r>
            <a:r>
              <a:rPr sz="850" spc="15" dirty="0">
                <a:solidFill>
                  <a:srgbClr val="333333"/>
                </a:solidFill>
                <a:latin typeface="Lucida Console"/>
                <a:cs typeface="Lucida Console"/>
              </a:rPr>
              <a:t>snapshot</a:t>
            </a:r>
            <a:r>
              <a:rPr sz="850" spc="30" dirty="0">
                <a:solidFill>
                  <a:srgbClr val="333333"/>
                </a:solidFill>
                <a:latin typeface="Lucida Console"/>
                <a:cs typeface="Lucida Console"/>
              </a:rPr>
              <a:t> </a:t>
            </a:r>
            <a:r>
              <a:rPr sz="850" spc="15" dirty="0">
                <a:solidFill>
                  <a:srgbClr val="333333"/>
                </a:solidFill>
                <a:latin typeface="Lucida Console"/>
                <a:cs typeface="Lucida Console"/>
              </a:rPr>
              <a:t>status	active</a:t>
            </a:r>
            <a:r>
              <a:rPr sz="850" spc="25" dirty="0">
                <a:solidFill>
                  <a:srgbClr val="333333"/>
                </a:solidFill>
                <a:latin typeface="Lucida Console"/>
                <a:cs typeface="Lucida Console"/>
              </a:rPr>
              <a:t> </a:t>
            </a:r>
            <a:r>
              <a:rPr sz="850" spc="15" dirty="0">
                <a:solidFill>
                  <a:srgbClr val="333333"/>
                </a:solidFill>
                <a:latin typeface="Lucida Console"/>
                <a:cs typeface="Lucida Console"/>
              </a:rPr>
              <a:t>destination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for</a:t>
            </a:r>
            <a:r>
              <a:rPr sz="850" spc="25" dirty="0">
                <a:solidFill>
                  <a:srgbClr val="333333"/>
                </a:solidFill>
                <a:latin typeface="Lucida Console"/>
                <a:cs typeface="Lucida Console"/>
              </a:rPr>
              <a:t> </a:t>
            </a:r>
            <a:r>
              <a:rPr sz="850" spc="15" dirty="0">
                <a:solidFill>
                  <a:srgbClr val="333333"/>
                </a:solidFill>
                <a:latin typeface="Lucida Console"/>
                <a:cs typeface="Lucida Console"/>
              </a:rPr>
              <a:t>vo	LV</a:t>
            </a:r>
            <a:r>
              <a:rPr sz="850" spc="-70" dirty="0">
                <a:solidFill>
                  <a:srgbClr val="333333"/>
                </a:solidFill>
                <a:latin typeface="Lucida Console"/>
                <a:cs typeface="Lucida Console"/>
              </a:rPr>
              <a:t> </a:t>
            </a:r>
            <a:r>
              <a:rPr sz="850" spc="15" dirty="0">
                <a:solidFill>
                  <a:srgbClr val="333333"/>
                </a:solidFill>
                <a:latin typeface="Lucida Console"/>
                <a:cs typeface="Lucida Console"/>
              </a:rPr>
              <a:t>Status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available	#</a:t>
            </a:r>
            <a:r>
              <a:rPr sz="850" spc="10" dirty="0">
                <a:solidFill>
                  <a:srgbClr val="333333"/>
                </a:solidFill>
                <a:latin typeface="Lucida Console"/>
                <a:cs typeface="Lucida Console"/>
              </a:rPr>
              <a:t> </a:t>
            </a:r>
            <a:r>
              <a:rPr sz="850" spc="15" dirty="0">
                <a:solidFill>
                  <a:srgbClr val="333333"/>
                </a:solidFill>
                <a:latin typeface="Lucida Console"/>
                <a:cs typeface="Lucida Console"/>
              </a:rPr>
              <a:t>open</a:t>
            </a:r>
            <a:endParaRPr sz="850">
              <a:latin typeface="Lucida Console"/>
              <a:cs typeface="Lucida Console"/>
            </a:endParaRPr>
          </a:p>
        </p:txBody>
      </p:sp>
      <p:sp>
        <p:nvSpPr>
          <p:cNvPr id="28" name="object 28"/>
          <p:cNvSpPr txBox="1"/>
          <p:nvPr/>
        </p:nvSpPr>
        <p:spPr>
          <a:xfrm>
            <a:off x="1070306" y="5237444"/>
            <a:ext cx="2780030" cy="159385"/>
          </a:xfrm>
          <a:prstGeom prst="rect">
            <a:avLst/>
          </a:prstGeom>
        </p:spPr>
        <p:txBody>
          <a:bodyPr vert="horz" wrap="square" lIns="0" tIns="15875" rIns="0" bIns="0" rtlCol="0">
            <a:spAutoFit/>
          </a:bodyPr>
          <a:lstStyle/>
          <a:p>
            <a:pPr marL="12700">
              <a:lnSpc>
                <a:spcPct val="100000"/>
              </a:lnSpc>
              <a:spcBef>
                <a:spcPts val="125"/>
              </a:spcBef>
              <a:tabLst>
                <a:tab pos="1557655" algn="l"/>
                <a:tab pos="1826260" algn="l"/>
              </a:tabLst>
            </a:pPr>
            <a:r>
              <a:rPr sz="850" spc="15" dirty="0">
                <a:solidFill>
                  <a:srgbClr val="333333"/>
                </a:solidFill>
                <a:latin typeface="Lucida Console"/>
                <a:cs typeface="Lucida Console"/>
              </a:rPr>
              <a:t>Current</a:t>
            </a:r>
            <a:r>
              <a:rPr sz="850" spc="20" dirty="0">
                <a:solidFill>
                  <a:srgbClr val="333333"/>
                </a:solidFill>
                <a:latin typeface="Lucida Console"/>
                <a:cs typeface="Lucida Console"/>
              </a:rPr>
              <a:t> </a:t>
            </a:r>
            <a:r>
              <a:rPr sz="850" spc="15" dirty="0">
                <a:solidFill>
                  <a:srgbClr val="333333"/>
                </a:solidFill>
                <a:latin typeface="Lucida Console"/>
                <a:cs typeface="Lucida Console"/>
              </a:rPr>
              <a:t>LE	30	COW-table</a:t>
            </a:r>
            <a:r>
              <a:rPr sz="850" spc="-45" dirty="0">
                <a:solidFill>
                  <a:srgbClr val="333333"/>
                </a:solidFill>
                <a:latin typeface="Lucida Console"/>
                <a:cs typeface="Lucida Console"/>
              </a:rPr>
              <a:t> </a:t>
            </a:r>
            <a:r>
              <a:rPr sz="850" spc="15" dirty="0">
                <a:solidFill>
                  <a:srgbClr val="333333"/>
                </a:solidFill>
                <a:latin typeface="Lucida Console"/>
                <a:cs typeface="Lucida Console"/>
              </a:rPr>
              <a:t>size</a:t>
            </a:r>
            <a:endParaRPr sz="850">
              <a:latin typeface="Lucida Console"/>
              <a:cs typeface="Lucida Console"/>
            </a:endParaRPr>
          </a:p>
        </p:txBody>
      </p:sp>
      <p:sp>
        <p:nvSpPr>
          <p:cNvPr id="29" name="object 29"/>
          <p:cNvSpPr txBox="1"/>
          <p:nvPr/>
        </p:nvSpPr>
        <p:spPr>
          <a:xfrm>
            <a:off x="4093195" y="5028191"/>
            <a:ext cx="1033144" cy="368935"/>
          </a:xfrm>
          <a:prstGeom prst="rect">
            <a:avLst/>
          </a:prstGeom>
        </p:spPr>
        <p:txBody>
          <a:bodyPr vert="horz" wrap="square" lIns="0" tIns="53975" rIns="0" bIns="0" rtlCol="0">
            <a:spAutoFit/>
          </a:bodyPr>
          <a:lstStyle/>
          <a:p>
            <a:pPr marL="12700">
              <a:lnSpc>
                <a:spcPct val="100000"/>
              </a:lnSpc>
              <a:spcBef>
                <a:spcPts val="425"/>
              </a:spcBef>
              <a:tabLst>
                <a:tab pos="213995" algn="l"/>
              </a:tabLst>
            </a:pPr>
            <a:r>
              <a:rPr sz="850" spc="15" dirty="0">
                <a:solidFill>
                  <a:srgbClr val="333333"/>
                </a:solidFill>
                <a:latin typeface="Lucida Console"/>
                <a:cs typeface="Lucida Console"/>
              </a:rPr>
              <a:t>0	LV</a:t>
            </a:r>
            <a:r>
              <a:rPr sz="850" spc="-45" dirty="0">
                <a:solidFill>
                  <a:srgbClr val="333333"/>
                </a:solidFill>
                <a:latin typeface="Lucida Console"/>
                <a:cs typeface="Lucida Console"/>
              </a:rPr>
              <a:t> </a:t>
            </a:r>
            <a:r>
              <a:rPr sz="850" spc="15" dirty="0">
                <a:solidFill>
                  <a:srgbClr val="333333"/>
                </a:solidFill>
                <a:latin typeface="Lucida Console"/>
                <a:cs typeface="Lucida Console"/>
              </a:rPr>
              <a:t>Size</a:t>
            </a:r>
            <a:endParaRPr sz="850">
              <a:latin typeface="Lucida Console"/>
              <a:cs typeface="Lucida Console"/>
            </a:endParaRPr>
          </a:p>
          <a:p>
            <a:pPr marL="347980">
              <a:lnSpc>
                <a:spcPct val="100000"/>
              </a:lnSpc>
              <a:spcBef>
                <a:spcPts val="330"/>
              </a:spcBef>
            </a:pPr>
            <a:r>
              <a:rPr sz="850" spc="15" dirty="0">
                <a:solidFill>
                  <a:srgbClr val="333333"/>
                </a:solidFill>
                <a:latin typeface="Lucida Console"/>
                <a:cs typeface="Lucida Console"/>
              </a:rPr>
              <a:t>120.00</a:t>
            </a:r>
            <a:r>
              <a:rPr sz="850" spc="-55" dirty="0">
                <a:solidFill>
                  <a:srgbClr val="333333"/>
                </a:solidFill>
                <a:latin typeface="Lucida Console"/>
                <a:cs typeface="Lucida Console"/>
              </a:rPr>
              <a:t> </a:t>
            </a:r>
            <a:r>
              <a:rPr sz="850" spc="15" dirty="0">
                <a:solidFill>
                  <a:srgbClr val="333333"/>
                </a:solidFill>
                <a:latin typeface="Lucida Console"/>
                <a:cs typeface="Lucida Console"/>
              </a:rPr>
              <a:t>MiB</a:t>
            </a:r>
            <a:endParaRPr sz="850">
              <a:latin typeface="Lucida Console"/>
              <a:cs typeface="Lucida Console"/>
            </a:endParaRPr>
          </a:p>
        </p:txBody>
      </p:sp>
      <p:sp>
        <p:nvSpPr>
          <p:cNvPr id="30" name="object 30"/>
          <p:cNvSpPr txBox="1"/>
          <p:nvPr/>
        </p:nvSpPr>
        <p:spPr>
          <a:xfrm>
            <a:off x="1339007" y="5408962"/>
            <a:ext cx="3653154" cy="159385"/>
          </a:xfrm>
          <a:prstGeom prst="rect">
            <a:avLst/>
          </a:prstGeom>
        </p:spPr>
        <p:txBody>
          <a:bodyPr vert="horz" wrap="square" lIns="0" tIns="15875" rIns="0" bIns="0" rtlCol="0">
            <a:spAutoFit/>
          </a:bodyPr>
          <a:lstStyle/>
          <a:p>
            <a:pPr marL="12700">
              <a:lnSpc>
                <a:spcPct val="100000"/>
              </a:lnSpc>
              <a:spcBef>
                <a:spcPts val="125"/>
              </a:spcBef>
              <a:tabLst>
                <a:tab pos="281305" algn="l"/>
                <a:tab pos="1826260" algn="l"/>
                <a:tab pos="2363470" algn="l"/>
              </a:tabLst>
            </a:pPr>
            <a:r>
              <a:rPr sz="850" spc="15" dirty="0">
                <a:solidFill>
                  <a:srgbClr val="333333"/>
                </a:solidFill>
                <a:latin typeface="Lucida Console"/>
                <a:cs typeface="Lucida Console"/>
              </a:rPr>
              <a:t>30	Allocated</a:t>
            </a:r>
            <a:r>
              <a:rPr sz="850" spc="25" dirty="0">
                <a:solidFill>
                  <a:srgbClr val="333333"/>
                </a:solidFill>
                <a:latin typeface="Lucida Console"/>
                <a:cs typeface="Lucida Console"/>
              </a:rPr>
              <a:t> </a:t>
            </a:r>
            <a:r>
              <a:rPr sz="850" spc="15" dirty="0">
                <a:solidFill>
                  <a:srgbClr val="333333"/>
                </a:solidFill>
                <a:latin typeface="Lucida Console"/>
                <a:cs typeface="Lucida Console"/>
              </a:rPr>
              <a:t>to</a:t>
            </a:r>
            <a:r>
              <a:rPr sz="850" spc="25" dirty="0">
                <a:solidFill>
                  <a:srgbClr val="333333"/>
                </a:solidFill>
                <a:latin typeface="Lucida Console"/>
                <a:cs typeface="Lucida Console"/>
              </a:rPr>
              <a:t> </a:t>
            </a:r>
            <a:r>
              <a:rPr sz="850" spc="15" dirty="0">
                <a:solidFill>
                  <a:srgbClr val="333333"/>
                </a:solidFill>
                <a:latin typeface="Lucida Console"/>
                <a:cs typeface="Lucida Console"/>
              </a:rPr>
              <a:t>snapshot	83.71%	Snapshot</a:t>
            </a:r>
            <a:r>
              <a:rPr sz="850" spc="-15" dirty="0">
                <a:solidFill>
                  <a:srgbClr val="333333"/>
                </a:solidFill>
                <a:latin typeface="Lucida Console"/>
                <a:cs typeface="Lucida Console"/>
              </a:rPr>
              <a:t> </a:t>
            </a:r>
            <a:r>
              <a:rPr sz="850" spc="15" dirty="0">
                <a:solidFill>
                  <a:srgbClr val="333333"/>
                </a:solidFill>
                <a:latin typeface="Lucida Console"/>
                <a:cs typeface="Lucida Console"/>
              </a:rPr>
              <a:t>chunk</a:t>
            </a:r>
            <a:r>
              <a:rPr sz="850" spc="-15" dirty="0">
                <a:solidFill>
                  <a:srgbClr val="333333"/>
                </a:solidFill>
                <a:latin typeface="Lucida Console"/>
                <a:cs typeface="Lucida Console"/>
              </a:rPr>
              <a:t> </a:t>
            </a:r>
            <a:r>
              <a:rPr sz="850" spc="15" dirty="0">
                <a:solidFill>
                  <a:srgbClr val="333333"/>
                </a:solidFill>
                <a:latin typeface="Lucida Console"/>
                <a:cs typeface="Lucida Console"/>
              </a:rPr>
              <a:t>size</a:t>
            </a:r>
            <a:endParaRPr sz="850">
              <a:latin typeface="Lucida Console"/>
              <a:cs typeface="Lucida Console"/>
            </a:endParaRPr>
          </a:p>
        </p:txBody>
      </p:sp>
      <p:sp>
        <p:nvSpPr>
          <p:cNvPr id="31" name="object 31"/>
          <p:cNvSpPr txBox="1"/>
          <p:nvPr/>
        </p:nvSpPr>
        <p:spPr>
          <a:xfrm>
            <a:off x="5235176" y="5028191"/>
            <a:ext cx="1301750" cy="540385"/>
          </a:xfrm>
          <a:prstGeom prst="rect">
            <a:avLst/>
          </a:prstGeom>
        </p:spPr>
        <p:txBody>
          <a:bodyPr vert="horz" wrap="square" lIns="0" tIns="12065" rIns="0" bIns="0" rtlCol="0">
            <a:spAutoFit/>
          </a:bodyPr>
          <a:lstStyle/>
          <a:p>
            <a:pPr marL="12700" marR="5080" indent="604520">
              <a:lnSpc>
                <a:spcPct val="132400"/>
              </a:lnSpc>
              <a:spcBef>
                <a:spcPts val="95"/>
              </a:spcBef>
            </a:pPr>
            <a:r>
              <a:rPr sz="850" spc="15" dirty="0">
                <a:solidFill>
                  <a:srgbClr val="333333"/>
                </a:solidFill>
                <a:latin typeface="Lucida Console"/>
                <a:cs typeface="Lucida Console"/>
              </a:rPr>
              <a:t>120.00</a:t>
            </a:r>
            <a:r>
              <a:rPr sz="850" spc="-70" dirty="0">
                <a:solidFill>
                  <a:srgbClr val="333333"/>
                </a:solidFill>
                <a:latin typeface="Lucida Console"/>
                <a:cs typeface="Lucida Console"/>
              </a:rPr>
              <a:t> </a:t>
            </a:r>
            <a:r>
              <a:rPr sz="850" spc="15" dirty="0">
                <a:solidFill>
                  <a:srgbClr val="333333"/>
                </a:solidFill>
                <a:latin typeface="Lucida Console"/>
                <a:cs typeface="Lucida Console"/>
              </a:rPr>
              <a:t>MiB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COW-table</a:t>
            </a:r>
            <a:r>
              <a:rPr sz="850" spc="5" dirty="0">
                <a:solidFill>
                  <a:srgbClr val="333333"/>
                </a:solidFill>
                <a:latin typeface="Lucida Console"/>
                <a:cs typeface="Lucida Console"/>
              </a:rPr>
              <a:t> </a:t>
            </a:r>
            <a:r>
              <a:rPr sz="850" spc="15" dirty="0">
                <a:solidFill>
                  <a:srgbClr val="333333"/>
                </a:solidFill>
                <a:latin typeface="Lucida Console"/>
                <a:cs typeface="Lucida Console"/>
              </a:rPr>
              <a:t>LE</a:t>
            </a:r>
            <a:endParaRPr sz="850">
              <a:latin typeface="Lucida Console"/>
              <a:cs typeface="Lucida Console"/>
            </a:endParaRPr>
          </a:p>
          <a:p>
            <a:pPr marL="12700">
              <a:lnSpc>
                <a:spcPct val="100000"/>
              </a:lnSpc>
              <a:spcBef>
                <a:spcPts val="330"/>
              </a:spcBef>
              <a:tabLst>
                <a:tab pos="683895" algn="l"/>
              </a:tabLst>
            </a:pPr>
            <a:r>
              <a:rPr sz="850" spc="15" dirty="0">
                <a:solidFill>
                  <a:srgbClr val="333333"/>
                </a:solidFill>
                <a:latin typeface="Lucida Console"/>
                <a:cs typeface="Lucida Console"/>
              </a:rPr>
              <a:t>4.00</a:t>
            </a:r>
            <a:r>
              <a:rPr sz="850" spc="20" dirty="0">
                <a:solidFill>
                  <a:srgbClr val="333333"/>
                </a:solidFill>
                <a:latin typeface="Lucida Console"/>
                <a:cs typeface="Lucida Console"/>
              </a:rPr>
              <a:t> </a:t>
            </a:r>
            <a:r>
              <a:rPr sz="850" spc="15" dirty="0">
                <a:solidFill>
                  <a:srgbClr val="333333"/>
                </a:solidFill>
                <a:latin typeface="Lucida Console"/>
                <a:cs typeface="Lucida Console"/>
              </a:rPr>
              <a:t>KiB	Segments</a:t>
            </a:r>
            <a:endParaRPr sz="850">
              <a:latin typeface="Lucida Console"/>
              <a:cs typeface="Lucida Console"/>
            </a:endParaRPr>
          </a:p>
        </p:txBody>
      </p:sp>
      <p:sp>
        <p:nvSpPr>
          <p:cNvPr id="32" name="object 32"/>
          <p:cNvSpPr txBox="1"/>
          <p:nvPr/>
        </p:nvSpPr>
        <p:spPr>
          <a:xfrm>
            <a:off x="946414" y="5542747"/>
            <a:ext cx="5662295" cy="3808729"/>
          </a:xfrm>
          <a:prstGeom prst="rect">
            <a:avLst/>
          </a:prstGeom>
        </p:spPr>
        <p:txBody>
          <a:bodyPr vert="horz" wrap="square" lIns="0" tIns="12065" rIns="0" bIns="0" rtlCol="0">
            <a:spAutoFit/>
          </a:bodyPr>
          <a:lstStyle/>
          <a:p>
            <a:pPr marL="136525" marR="125095" indent="940435">
              <a:lnSpc>
                <a:spcPct val="132400"/>
              </a:lnSpc>
              <a:spcBef>
                <a:spcPts val="95"/>
              </a:spcBef>
              <a:tabLst>
                <a:tab pos="1278255" algn="l"/>
                <a:tab pos="1546860" algn="l"/>
                <a:tab pos="1950085" algn="l"/>
                <a:tab pos="2823210" algn="l"/>
                <a:tab pos="3427729" algn="l"/>
                <a:tab pos="3495040" algn="l"/>
                <a:tab pos="4972685" algn="l"/>
                <a:tab pos="5375910" algn="l"/>
              </a:tabLst>
            </a:pPr>
            <a:r>
              <a:rPr sz="850" spc="15" dirty="0">
                <a:solidFill>
                  <a:srgbClr val="333333"/>
                </a:solidFill>
                <a:latin typeface="Lucida Console"/>
                <a:cs typeface="Lucida Console"/>
              </a:rPr>
              <a:t>1	Allocation		inherit	Read</a:t>
            </a:r>
            <a:r>
              <a:rPr sz="850" spc="25" dirty="0">
                <a:solidFill>
                  <a:srgbClr val="333333"/>
                </a:solidFill>
                <a:latin typeface="Lucida Console"/>
                <a:cs typeface="Lucida Console"/>
              </a:rPr>
              <a:t> </a:t>
            </a:r>
            <a:r>
              <a:rPr sz="850" spc="15" dirty="0">
                <a:solidFill>
                  <a:srgbClr val="333333"/>
                </a:solidFill>
                <a:latin typeface="Lucida Console"/>
                <a:cs typeface="Lucida Console"/>
              </a:rPr>
              <a:t>ahead</a:t>
            </a:r>
            <a:r>
              <a:rPr sz="850" spc="30" dirty="0">
                <a:solidFill>
                  <a:srgbClr val="333333"/>
                </a:solidFill>
                <a:latin typeface="Lucida Console"/>
                <a:cs typeface="Lucida Console"/>
              </a:rPr>
              <a:t> </a:t>
            </a:r>
            <a:r>
              <a:rPr sz="850" spc="15" dirty="0">
                <a:solidFill>
                  <a:srgbClr val="333333"/>
                </a:solidFill>
                <a:latin typeface="Lucida Console"/>
                <a:cs typeface="Lucida Console"/>
              </a:rPr>
              <a:t>sectors	auto	- </a:t>
            </a:r>
            <a:r>
              <a:rPr sz="850" spc="20" dirty="0">
                <a:solidFill>
                  <a:srgbClr val="333333"/>
                </a:solidFill>
                <a:latin typeface="Lucida Console"/>
                <a:cs typeface="Lucida Console"/>
              </a:rPr>
              <a:t> </a:t>
            </a:r>
            <a:r>
              <a:rPr sz="850" spc="15" dirty="0">
                <a:solidFill>
                  <a:srgbClr val="333333"/>
                </a:solidFill>
                <a:latin typeface="Lucida Console"/>
                <a:cs typeface="Lucida Console"/>
              </a:rPr>
              <a:t>currently set to</a:t>
            </a:r>
            <a:r>
              <a:rPr sz="850" dirty="0">
                <a:solidFill>
                  <a:srgbClr val="333333"/>
                </a:solidFill>
                <a:latin typeface="Lucida Console"/>
                <a:cs typeface="Lucida Console"/>
              </a:rPr>
              <a:t>		</a:t>
            </a:r>
            <a:r>
              <a:rPr sz="850" spc="15" dirty="0">
                <a:solidFill>
                  <a:srgbClr val="333333"/>
                </a:solidFill>
                <a:latin typeface="Lucida Console"/>
                <a:cs typeface="Lucida Console"/>
              </a:rPr>
              <a:t>8192</a:t>
            </a:r>
            <a:r>
              <a:rPr sz="850" dirty="0">
                <a:solidFill>
                  <a:srgbClr val="333333"/>
                </a:solidFill>
                <a:latin typeface="Lucida Console"/>
                <a:cs typeface="Lucida Console"/>
              </a:rPr>
              <a:t>	</a:t>
            </a:r>
            <a:r>
              <a:rPr sz="850" spc="15" dirty="0">
                <a:solidFill>
                  <a:srgbClr val="333333"/>
                </a:solidFill>
                <a:latin typeface="Lucida Console"/>
                <a:cs typeface="Lucida Console"/>
              </a:rPr>
              <a:t>Block device</a:t>
            </a:r>
            <a:r>
              <a:rPr sz="850" dirty="0">
                <a:solidFill>
                  <a:srgbClr val="333333"/>
                </a:solidFill>
                <a:latin typeface="Lucida Console"/>
                <a:cs typeface="Lucida Console"/>
              </a:rPr>
              <a:t>			</a:t>
            </a:r>
            <a:r>
              <a:rPr sz="850" spc="15" dirty="0">
                <a:solidFill>
                  <a:srgbClr val="333333"/>
                </a:solidFill>
                <a:latin typeface="Lucida Console"/>
                <a:cs typeface="Lucida Console"/>
              </a:rPr>
              <a:t>253:5………………</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3975">
              <a:lnSpc>
                <a:spcPct val="131600"/>
              </a:lnSpc>
            </a:pPr>
            <a:r>
              <a:rPr sz="950" b="1" spc="25" dirty="0">
                <a:solidFill>
                  <a:srgbClr val="333333"/>
                </a:solidFill>
                <a:latin typeface="微软雅黑"/>
                <a:cs typeface="微软雅黑"/>
              </a:rPr>
              <a:t>第</a:t>
            </a:r>
            <a:r>
              <a:rPr sz="950" b="1" spc="-15" dirty="0">
                <a:solidFill>
                  <a:srgbClr val="333333"/>
                </a:solidFill>
                <a:latin typeface="Courier New"/>
                <a:cs typeface="Courier New"/>
              </a:rPr>
              <a:t>3</a:t>
            </a:r>
            <a:r>
              <a:rPr sz="950" b="1" spc="20" dirty="0">
                <a:solidFill>
                  <a:srgbClr val="333333"/>
                </a:solidFill>
                <a:latin typeface="微软雅黑"/>
                <a:cs typeface="微软雅黑"/>
              </a:rPr>
              <a:t>步</a:t>
            </a:r>
            <a:r>
              <a:rPr sz="950" spc="25" dirty="0">
                <a:solidFill>
                  <a:srgbClr val="333333"/>
                </a:solidFill>
                <a:latin typeface="微软雅黑"/>
                <a:cs typeface="微软雅黑"/>
              </a:rPr>
              <a:t>：为了校验</a:t>
            </a:r>
            <a:r>
              <a:rPr sz="950" spc="80" dirty="0">
                <a:solidFill>
                  <a:srgbClr val="333333"/>
                </a:solidFill>
                <a:latin typeface="Trebuchet MS"/>
                <a:cs typeface="Trebuchet MS"/>
              </a:rPr>
              <a:t>SNAP</a:t>
            </a:r>
            <a:r>
              <a:rPr sz="950" spc="20" dirty="0">
                <a:solidFill>
                  <a:srgbClr val="333333"/>
                </a:solidFill>
                <a:latin typeface="微软雅黑"/>
                <a:cs typeface="微软雅黑"/>
              </a:rPr>
              <a:t>快照卷的效果，需要对逻辑卷进行快照还原操作。在此之前记得先卸载掉逻辑卷 </a:t>
            </a:r>
            <a:r>
              <a:rPr sz="950" spc="25" dirty="0">
                <a:solidFill>
                  <a:srgbClr val="333333"/>
                </a:solidFill>
                <a:latin typeface="微软雅黑"/>
                <a:cs typeface="微软雅黑"/>
              </a:rPr>
              <a:t>设备与目录的挂载。</a:t>
            </a:r>
            <a:endParaRPr sz="950">
              <a:latin typeface="微软雅黑"/>
              <a:cs typeface="微软雅黑"/>
            </a:endParaRPr>
          </a:p>
          <a:p>
            <a:pPr marL="12700">
              <a:lnSpc>
                <a:spcPct val="100000"/>
              </a:lnSpc>
              <a:spcBef>
                <a:spcPts val="1110"/>
              </a:spcBef>
            </a:pPr>
            <a:r>
              <a:rPr sz="950" spc="20" dirty="0">
                <a:solidFill>
                  <a:srgbClr val="333333"/>
                </a:solidFill>
                <a:latin typeface="Trebuchet MS"/>
                <a:cs typeface="Trebuchet MS"/>
              </a:rPr>
              <a:t>lvconvert</a:t>
            </a:r>
            <a:r>
              <a:rPr sz="950" spc="25" dirty="0">
                <a:solidFill>
                  <a:srgbClr val="333333"/>
                </a:solidFill>
                <a:latin typeface="微软雅黑"/>
                <a:cs typeface="微软雅黑"/>
              </a:rPr>
              <a:t>命令用于管理逻辑卷的快照，语法格式为：</a:t>
            </a:r>
            <a:r>
              <a:rPr sz="950" dirty="0">
                <a:solidFill>
                  <a:srgbClr val="333333"/>
                </a:solidFill>
                <a:latin typeface="Trebuchet MS"/>
                <a:cs typeface="Trebuchet MS"/>
              </a:rPr>
              <a:t>“lvconvert</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25" dirty="0">
                <a:solidFill>
                  <a:srgbClr val="333333"/>
                </a:solidFill>
                <a:latin typeface="微软雅黑"/>
                <a:cs typeface="微软雅黑"/>
              </a:rPr>
              <a:t>快照卷名称</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使用</a:t>
            </a:r>
            <a:r>
              <a:rPr sz="950" spc="20" dirty="0">
                <a:solidFill>
                  <a:srgbClr val="333333"/>
                </a:solidFill>
                <a:latin typeface="Trebuchet MS"/>
                <a:cs typeface="Trebuchet MS"/>
              </a:rPr>
              <a:t>lvconvert</a:t>
            </a:r>
            <a:r>
              <a:rPr sz="950" spc="25" dirty="0">
                <a:solidFill>
                  <a:srgbClr val="333333"/>
                </a:solidFill>
                <a:latin typeface="微软雅黑"/>
                <a:cs typeface="微软雅黑"/>
              </a:rPr>
              <a:t>能够将逻辑卷的快照进行自动恢复，在早期</a:t>
            </a:r>
            <a:r>
              <a:rPr sz="950" spc="55" dirty="0">
                <a:solidFill>
                  <a:srgbClr val="333333"/>
                </a:solidFill>
                <a:latin typeface="Trebuchet MS"/>
                <a:cs typeface="Trebuchet MS"/>
              </a:rPr>
              <a:t>5</a:t>
            </a:r>
            <a:r>
              <a:rPr sz="950" spc="25" dirty="0">
                <a:solidFill>
                  <a:srgbClr val="333333"/>
                </a:solidFill>
                <a:latin typeface="微软雅黑"/>
                <a:cs typeface="微软雅黑"/>
              </a:rPr>
              <a:t>版本中要写全格式：</a:t>
            </a:r>
            <a:r>
              <a:rPr sz="950" spc="20" dirty="0">
                <a:solidFill>
                  <a:srgbClr val="333333"/>
                </a:solidFill>
                <a:latin typeface="Trebuchet MS"/>
                <a:cs typeface="Trebuchet MS"/>
              </a:rPr>
              <a:t>“--mergesnapshot”</a:t>
            </a:r>
            <a:r>
              <a:rPr sz="950" spc="15" dirty="0">
                <a:solidFill>
                  <a:srgbClr val="333333"/>
                </a:solidFill>
                <a:latin typeface="微软雅黑"/>
                <a:cs typeface="微软雅黑"/>
              </a:rPr>
              <a:t>，而 </a:t>
            </a:r>
            <a:r>
              <a:rPr sz="950" spc="25" dirty="0">
                <a:solidFill>
                  <a:srgbClr val="333333"/>
                </a:solidFill>
                <a:latin typeface="微软雅黑"/>
                <a:cs typeface="微软雅黑"/>
              </a:rPr>
              <a:t>从</a:t>
            </a:r>
            <a:r>
              <a:rPr sz="950" spc="55" dirty="0">
                <a:solidFill>
                  <a:srgbClr val="333333"/>
                </a:solidFill>
                <a:latin typeface="Trebuchet MS"/>
                <a:cs typeface="Trebuchet MS"/>
              </a:rPr>
              <a:t>6</a:t>
            </a:r>
            <a:r>
              <a:rPr sz="950" spc="25" dirty="0">
                <a:solidFill>
                  <a:srgbClr val="333333"/>
                </a:solidFill>
                <a:latin typeface="微软雅黑"/>
                <a:cs typeface="微软雅黑"/>
              </a:rPr>
              <a:t>版本开始至</a:t>
            </a:r>
            <a:r>
              <a:rPr sz="950" spc="55" dirty="0">
                <a:solidFill>
                  <a:srgbClr val="333333"/>
                </a:solidFill>
                <a:latin typeface="Trebuchet MS"/>
                <a:cs typeface="Trebuchet MS"/>
              </a:rPr>
              <a:t>8</a:t>
            </a:r>
            <a:r>
              <a:rPr sz="950" spc="25" dirty="0">
                <a:solidFill>
                  <a:srgbClr val="333333"/>
                </a:solidFill>
                <a:latin typeface="微软雅黑"/>
                <a:cs typeface="微软雅黑"/>
              </a:rPr>
              <a:t>版本，已经允许用户只输入</a:t>
            </a:r>
            <a:r>
              <a:rPr sz="950" spc="-15" dirty="0">
                <a:solidFill>
                  <a:srgbClr val="333333"/>
                </a:solidFill>
                <a:latin typeface="Trebuchet MS"/>
                <a:cs typeface="Trebuchet MS"/>
              </a:rPr>
              <a:t>“--merge”</a:t>
            </a:r>
            <a:r>
              <a:rPr sz="950" spc="25" dirty="0">
                <a:solidFill>
                  <a:srgbClr val="333333"/>
                </a:solidFill>
                <a:latin typeface="微软雅黑"/>
                <a:cs typeface="微软雅黑"/>
              </a:rPr>
              <a:t>参数进行操作了，系统会自动分辨设备的类型。</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umount</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lvconvert --merge</a:t>
            </a:r>
            <a:endParaRPr sz="850">
              <a:latin typeface="Lucida Console"/>
              <a:cs typeface="Lucida Console"/>
            </a:endParaRPr>
          </a:p>
          <a:p>
            <a:pPr marL="136525" marR="210820">
              <a:lnSpc>
                <a:spcPct val="132400"/>
              </a:lnSpc>
              <a:tabLst>
                <a:tab pos="673735" algn="l"/>
                <a:tab pos="1412240" algn="l"/>
                <a:tab pos="4166870" algn="l"/>
              </a:tabLst>
            </a:pPr>
            <a:r>
              <a:rPr sz="850" spc="15" dirty="0">
                <a:solidFill>
                  <a:srgbClr val="333333"/>
                </a:solidFill>
                <a:latin typeface="Lucida Console"/>
                <a:cs typeface="Lucida Console"/>
              </a:rPr>
              <a:t>/dev/storage/SNAP	Merging</a:t>
            </a:r>
            <a:r>
              <a:rPr sz="850" spc="25" dirty="0">
                <a:solidFill>
                  <a:srgbClr val="333333"/>
                </a:solidFill>
                <a:latin typeface="Lucida Console"/>
                <a:cs typeface="Lucida Console"/>
              </a:rPr>
              <a:t> </a:t>
            </a:r>
            <a:r>
              <a:rPr sz="850" spc="15" dirty="0">
                <a:solidFill>
                  <a:srgbClr val="333333"/>
                </a:solidFill>
                <a:latin typeface="Lucida Console"/>
                <a:cs typeface="Lucida Console"/>
              </a:rPr>
              <a:t>of</a:t>
            </a:r>
            <a:r>
              <a:rPr sz="850" spc="30"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25" dirty="0">
                <a:solidFill>
                  <a:srgbClr val="333333"/>
                </a:solidFill>
                <a:latin typeface="Lucida Console"/>
                <a:cs typeface="Lucida Console"/>
              </a:rPr>
              <a:t> </a:t>
            </a:r>
            <a:r>
              <a:rPr sz="850" spc="15" dirty="0">
                <a:solidFill>
                  <a:srgbClr val="333333"/>
                </a:solidFill>
                <a:latin typeface="Lucida Console"/>
                <a:cs typeface="Lucida Console"/>
              </a:rPr>
              <a:t>storage/SNAP</a:t>
            </a:r>
            <a:r>
              <a:rPr sz="850" spc="30" dirty="0">
                <a:solidFill>
                  <a:srgbClr val="333333"/>
                </a:solidFill>
                <a:latin typeface="Lucida Console"/>
                <a:cs typeface="Lucida Console"/>
              </a:rPr>
              <a:t> </a:t>
            </a:r>
            <a:r>
              <a:rPr sz="850" spc="15" dirty="0">
                <a:solidFill>
                  <a:srgbClr val="333333"/>
                </a:solidFill>
                <a:latin typeface="Lucida Console"/>
                <a:cs typeface="Lucida Console"/>
              </a:rPr>
              <a:t>started.	storage/vo:</a:t>
            </a:r>
            <a:r>
              <a:rPr sz="850" spc="-50" dirty="0">
                <a:solidFill>
                  <a:srgbClr val="333333"/>
                </a:solidFill>
                <a:latin typeface="Lucida Console"/>
                <a:cs typeface="Lucida Console"/>
              </a:rPr>
              <a:t> </a:t>
            </a:r>
            <a:r>
              <a:rPr sz="850" spc="15" dirty="0">
                <a:solidFill>
                  <a:srgbClr val="333333"/>
                </a:solidFill>
                <a:latin typeface="Lucida Console"/>
                <a:cs typeface="Lucida Console"/>
              </a:rPr>
              <a:t>Merged: </a:t>
            </a:r>
            <a:r>
              <a:rPr sz="850" spc="-505" dirty="0">
                <a:solidFill>
                  <a:srgbClr val="333333"/>
                </a:solidFill>
                <a:latin typeface="Lucida Console"/>
                <a:cs typeface="Lucida Console"/>
              </a:rPr>
              <a:t> </a:t>
            </a:r>
            <a:r>
              <a:rPr sz="850" spc="15" dirty="0">
                <a:solidFill>
                  <a:srgbClr val="333333"/>
                </a:solidFill>
                <a:latin typeface="Lucida Console"/>
                <a:cs typeface="Lucida Console"/>
              </a:rPr>
              <a:t>36.41%	storage/vo:</a:t>
            </a:r>
            <a:r>
              <a:rPr sz="850" spc="10" dirty="0">
                <a:solidFill>
                  <a:srgbClr val="333333"/>
                </a:solidFill>
                <a:latin typeface="Lucida Console"/>
                <a:cs typeface="Lucida Console"/>
              </a:rPr>
              <a:t> </a:t>
            </a:r>
            <a:r>
              <a:rPr sz="850" spc="15" dirty="0">
                <a:solidFill>
                  <a:srgbClr val="333333"/>
                </a:solidFill>
                <a:latin typeface="Lucida Console"/>
                <a:cs typeface="Lucida Console"/>
              </a:rPr>
              <a:t>Merged: 100.00%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87630">
              <a:lnSpc>
                <a:spcPct val="131600"/>
              </a:lnSpc>
              <a:spcBef>
                <a:spcPts val="5"/>
              </a:spcBef>
            </a:pPr>
            <a:r>
              <a:rPr sz="950" b="1" spc="25" dirty="0">
                <a:solidFill>
                  <a:srgbClr val="333333"/>
                </a:solidFill>
                <a:latin typeface="微软雅黑"/>
                <a:cs typeface="微软雅黑"/>
              </a:rPr>
              <a:t>第</a:t>
            </a:r>
            <a:r>
              <a:rPr sz="950" b="1" spc="-15" dirty="0">
                <a:solidFill>
                  <a:srgbClr val="333333"/>
                </a:solidFill>
                <a:latin typeface="Courier New"/>
                <a:cs typeface="Courier New"/>
              </a:rPr>
              <a:t>4</a:t>
            </a:r>
            <a:r>
              <a:rPr sz="950" b="1" spc="20" dirty="0">
                <a:solidFill>
                  <a:srgbClr val="333333"/>
                </a:solidFill>
                <a:latin typeface="微软雅黑"/>
                <a:cs typeface="微软雅黑"/>
              </a:rPr>
              <a:t>步</a:t>
            </a:r>
            <a:r>
              <a:rPr sz="950" spc="25" dirty="0">
                <a:solidFill>
                  <a:srgbClr val="333333"/>
                </a:solidFill>
                <a:latin typeface="微软雅黑"/>
                <a:cs typeface="微软雅黑"/>
              </a:rPr>
              <a:t>：快照卷会被自动删除掉，并且刚刚在逻辑卷设备被执行快照操作后再创建出来的</a:t>
            </a:r>
            <a:r>
              <a:rPr sz="950" spc="95" dirty="0">
                <a:solidFill>
                  <a:srgbClr val="333333"/>
                </a:solidFill>
                <a:latin typeface="Trebuchet MS"/>
                <a:cs typeface="Trebuchet MS"/>
              </a:rPr>
              <a:t>100MB</a:t>
            </a:r>
            <a:r>
              <a:rPr sz="950" spc="20" dirty="0">
                <a:solidFill>
                  <a:srgbClr val="333333"/>
                </a:solidFill>
                <a:latin typeface="微软雅黑"/>
                <a:cs typeface="微软雅黑"/>
              </a:rPr>
              <a:t>的垃圾 </a:t>
            </a:r>
            <a:r>
              <a:rPr sz="950" spc="25" dirty="0">
                <a:solidFill>
                  <a:srgbClr val="333333"/>
                </a:solidFill>
                <a:latin typeface="微软雅黑"/>
                <a:cs typeface="微软雅黑"/>
              </a:rPr>
              <a:t>文件也被清除了。</a:t>
            </a:r>
            <a:endParaRPr sz="950">
              <a:latin typeface="微软雅黑"/>
              <a:cs typeface="微软雅黑"/>
            </a:endParaRPr>
          </a:p>
          <a:p>
            <a:pPr>
              <a:lnSpc>
                <a:spcPct val="100000"/>
              </a:lnSpc>
              <a:spcBef>
                <a:spcPts val="45"/>
              </a:spcBef>
            </a:pPr>
            <a:endParaRPr sz="900">
              <a:latin typeface="微软雅黑"/>
              <a:cs typeface="微软雅黑"/>
            </a:endParaRPr>
          </a:p>
          <a:p>
            <a:pPr marL="136525" marR="76200">
              <a:lnSpc>
                <a:spcPct val="132400"/>
              </a:lnSpc>
            </a:pPr>
            <a:r>
              <a:rPr sz="850" spc="15"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mount</a:t>
            </a:r>
            <a:r>
              <a:rPr sz="850" spc="20" dirty="0">
                <a:solidFill>
                  <a:srgbClr val="333333"/>
                </a:solidFill>
                <a:latin typeface="Lucida Console"/>
                <a:cs typeface="Lucida Console"/>
              </a:rPr>
              <a:t> </a:t>
            </a:r>
            <a:r>
              <a:rPr sz="850" spc="15" dirty="0">
                <a:solidFill>
                  <a:srgbClr val="333333"/>
                </a:solidFill>
                <a:latin typeface="Lucida Console"/>
                <a:cs typeface="Lucida Console"/>
              </a:rPr>
              <a:t>-a[root@linuxprobe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cd</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/linuxprobe/[root@linuxprobe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lslost+found</a:t>
            </a:r>
            <a:r>
              <a:rPr sz="850" spc="20" dirty="0">
                <a:solidFill>
                  <a:srgbClr val="333333"/>
                </a:solidFill>
                <a:latin typeface="Lucida Console"/>
                <a:cs typeface="Lucida Console"/>
              </a:rPr>
              <a:t> </a:t>
            </a:r>
            <a:r>
              <a:rPr sz="850" spc="15" dirty="0">
                <a:solidFill>
                  <a:srgbClr val="333333"/>
                </a:solidFill>
                <a:latin typeface="Lucida Console"/>
                <a:cs typeface="Lucida Console"/>
              </a:rPr>
              <a:t>readme.txt[root@linuxprobe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cat</a:t>
            </a:r>
            <a:r>
              <a:rPr sz="850" spc="20" dirty="0">
                <a:solidFill>
                  <a:srgbClr val="333333"/>
                </a:solidFill>
                <a:latin typeface="Lucida Console"/>
                <a:cs typeface="Lucida Console"/>
              </a:rPr>
              <a:t> </a:t>
            </a:r>
            <a:r>
              <a:rPr sz="850" spc="15" dirty="0">
                <a:solidFill>
                  <a:srgbClr val="333333"/>
                </a:solidFill>
                <a:latin typeface="Lucida Console"/>
                <a:cs typeface="Lucida Console"/>
              </a:rPr>
              <a:t>readme.txt </a:t>
            </a:r>
            <a:r>
              <a:rPr sz="850" spc="20" dirty="0">
                <a:solidFill>
                  <a:srgbClr val="333333"/>
                </a:solidFill>
                <a:latin typeface="Lucida Console"/>
                <a:cs typeface="Lucida Console"/>
              </a:rPr>
              <a:t> </a:t>
            </a:r>
            <a:r>
              <a:rPr sz="850" spc="15" dirty="0">
                <a:solidFill>
                  <a:srgbClr val="333333"/>
                </a:solidFill>
                <a:latin typeface="Lucida Console"/>
                <a:cs typeface="Lucida Console"/>
              </a:rPr>
              <a:t>Welcome</a:t>
            </a:r>
            <a:r>
              <a:rPr sz="850" spc="10" dirty="0">
                <a:solidFill>
                  <a:srgbClr val="333333"/>
                </a:solidFill>
                <a:latin typeface="Lucida Console"/>
                <a:cs typeface="Lucida Console"/>
              </a:rPr>
              <a:t> </a:t>
            </a:r>
            <a:r>
              <a:rPr sz="850" spc="15" dirty="0">
                <a:solidFill>
                  <a:srgbClr val="333333"/>
                </a:solidFill>
                <a:latin typeface="Lucida Console"/>
                <a:cs typeface="Lucida Console"/>
              </a:rPr>
              <a:t>to Linuxprobe.com</a:t>
            </a:r>
            <a:endParaRPr sz="850">
              <a:latin typeface="Lucida Console"/>
              <a:cs typeface="Lucida Console"/>
            </a:endParaRPr>
          </a:p>
        </p:txBody>
      </p:sp>
      <p:sp>
        <p:nvSpPr>
          <p:cNvPr id="33" name="object 33"/>
          <p:cNvSpPr txBox="1"/>
          <p:nvPr/>
        </p:nvSpPr>
        <p:spPr>
          <a:xfrm>
            <a:off x="908324" y="332741"/>
            <a:ext cx="5784215" cy="1671955"/>
          </a:xfrm>
          <a:prstGeom prst="rect">
            <a:avLst/>
          </a:prstGeom>
        </p:spPr>
        <p:txBody>
          <a:bodyPr vert="horz" wrap="square" lIns="0" tIns="12065" rIns="0" bIns="0" rtlCol="0">
            <a:spAutoFit/>
          </a:bodyPr>
          <a:lstStyle/>
          <a:p>
            <a:pPr marL="50800" marR="43180">
              <a:lnSpc>
                <a:spcPct val="131600"/>
              </a:lnSpc>
              <a:spcBef>
                <a:spcPts val="95"/>
              </a:spcBef>
            </a:pPr>
            <a:r>
              <a:rPr sz="950" b="1" spc="25" dirty="0">
                <a:solidFill>
                  <a:srgbClr val="333333"/>
                </a:solidFill>
                <a:latin typeface="微软雅黑"/>
                <a:cs typeface="微软雅黑"/>
              </a:rPr>
              <a:t>第</a:t>
            </a:r>
            <a:r>
              <a:rPr sz="950" b="1" spc="-15" dirty="0">
                <a:solidFill>
                  <a:srgbClr val="333333"/>
                </a:solidFill>
                <a:latin typeface="Courier New"/>
                <a:cs typeface="Courier New"/>
              </a:rPr>
              <a:t>1</a:t>
            </a:r>
            <a:r>
              <a:rPr sz="950" b="1" spc="20" dirty="0">
                <a:solidFill>
                  <a:srgbClr val="333333"/>
                </a:solidFill>
                <a:latin typeface="微软雅黑"/>
                <a:cs typeface="微软雅黑"/>
              </a:rPr>
              <a:t>步</a:t>
            </a:r>
            <a:r>
              <a:rPr sz="950" spc="25" dirty="0">
                <a:solidFill>
                  <a:srgbClr val="333333"/>
                </a:solidFill>
                <a:latin typeface="微软雅黑"/>
                <a:cs typeface="微软雅黑"/>
              </a:rPr>
              <a:t>：使用</a:t>
            </a:r>
            <a:r>
              <a:rPr sz="950" spc="20" dirty="0">
                <a:solidFill>
                  <a:srgbClr val="333333"/>
                </a:solidFill>
                <a:latin typeface="Trebuchet MS"/>
                <a:cs typeface="Trebuchet MS"/>
              </a:rPr>
              <a:t>-s</a:t>
            </a:r>
            <a:r>
              <a:rPr sz="950" spc="25" dirty="0">
                <a:solidFill>
                  <a:srgbClr val="333333"/>
                </a:solidFill>
                <a:latin typeface="微软雅黑"/>
                <a:cs typeface="微软雅黑"/>
              </a:rPr>
              <a:t>参数生成一个快照卷，使用</a:t>
            </a:r>
            <a:r>
              <a:rPr sz="950" spc="-5" dirty="0">
                <a:solidFill>
                  <a:srgbClr val="333333"/>
                </a:solidFill>
                <a:latin typeface="Trebuchet MS"/>
                <a:cs typeface="Trebuchet MS"/>
              </a:rPr>
              <a:t>-L</a:t>
            </a:r>
            <a:r>
              <a:rPr sz="950" spc="25" dirty="0">
                <a:solidFill>
                  <a:srgbClr val="333333"/>
                </a:solidFill>
                <a:latin typeface="微软雅黑"/>
                <a:cs typeface="微软雅黑"/>
              </a:rPr>
              <a:t>参数指定切割的大小，需要与要做快照的设备容量保持一</a:t>
            </a:r>
            <a:r>
              <a:rPr sz="950" spc="-60" dirty="0">
                <a:solidFill>
                  <a:srgbClr val="333333"/>
                </a:solidFill>
                <a:latin typeface="微软雅黑"/>
                <a:cs typeface="微软雅黑"/>
              </a:rPr>
              <a:t> </a:t>
            </a:r>
            <a:r>
              <a:rPr sz="1200" baseline="34722" dirty="0">
                <a:latin typeface="小哥哥网恋吗"/>
                <a:cs typeface="小哥哥网恋吗"/>
              </a:rPr>
              <a:t>5/20 </a:t>
            </a:r>
            <a:r>
              <a:rPr sz="1200" spc="-450" baseline="34722" dirty="0">
                <a:latin typeface="小哥哥网恋吗"/>
                <a:cs typeface="小哥哥网恋吗"/>
              </a:rPr>
              <a:t> </a:t>
            </a:r>
            <a:r>
              <a:rPr sz="950" spc="25" dirty="0">
                <a:solidFill>
                  <a:srgbClr val="333333"/>
                </a:solidFill>
                <a:latin typeface="微软雅黑"/>
                <a:cs typeface="微软雅黑"/>
              </a:rPr>
              <a:t>致。另外，还需要在命令后面写上是针对哪个逻辑卷执行的快照操作，稍后数据也会还原到这个对应的 设备上。</a:t>
            </a:r>
            <a:endParaRPr sz="950">
              <a:latin typeface="微软雅黑"/>
              <a:cs typeface="微软雅黑"/>
            </a:endParaRPr>
          </a:p>
          <a:p>
            <a:pPr>
              <a:lnSpc>
                <a:spcPct val="100000"/>
              </a:lnSpc>
              <a:spcBef>
                <a:spcPts val="45"/>
              </a:spcBef>
            </a:pPr>
            <a:endParaRPr sz="900">
              <a:latin typeface="微软雅黑"/>
              <a:cs typeface="微软雅黑"/>
            </a:endParaRPr>
          </a:p>
          <a:p>
            <a:pPr marL="174625" marR="294640">
              <a:lnSpc>
                <a:spcPct val="132400"/>
              </a:lnSpc>
              <a:tabLst>
                <a:tab pos="3264535" algn="l"/>
                <a:tab pos="4876800" algn="l"/>
              </a:tabLst>
            </a:pPr>
            <a:r>
              <a:rPr sz="850" spc="15" dirty="0">
                <a:solidFill>
                  <a:srgbClr val="333333"/>
                </a:solidFill>
                <a:latin typeface="Lucida Console"/>
                <a:cs typeface="Lucida Console"/>
              </a:rPr>
              <a:t>[root@linuxprobe ~]# lvcreate</a:t>
            </a:r>
            <a:r>
              <a:rPr sz="850" spc="20" dirty="0">
                <a:solidFill>
                  <a:srgbClr val="333333"/>
                </a:solidFill>
                <a:latin typeface="Lucida Console"/>
                <a:cs typeface="Lucida Console"/>
              </a:rPr>
              <a:t> </a:t>
            </a:r>
            <a:r>
              <a:rPr sz="850" spc="15" dirty="0">
                <a:solidFill>
                  <a:srgbClr val="333333"/>
                </a:solidFill>
                <a:latin typeface="Lucida Console"/>
                <a:cs typeface="Lucida Console"/>
              </a:rPr>
              <a:t>-L 120M</a:t>
            </a:r>
            <a:r>
              <a:rPr sz="850" spc="20" dirty="0">
                <a:solidFill>
                  <a:srgbClr val="333333"/>
                </a:solidFill>
                <a:latin typeface="Lucida Console"/>
                <a:cs typeface="Lucida Console"/>
              </a:rPr>
              <a:t> </a:t>
            </a:r>
            <a:r>
              <a:rPr sz="850" spc="15" dirty="0">
                <a:solidFill>
                  <a:srgbClr val="333333"/>
                </a:solidFill>
                <a:latin typeface="Lucida Console"/>
                <a:cs typeface="Lucida Console"/>
              </a:rPr>
              <a:t>-s -n</a:t>
            </a:r>
            <a:r>
              <a:rPr sz="850" spc="20" dirty="0">
                <a:solidFill>
                  <a:srgbClr val="333333"/>
                </a:solidFill>
                <a:latin typeface="Lucida Console"/>
                <a:cs typeface="Lucida Console"/>
              </a:rPr>
              <a:t> </a:t>
            </a:r>
            <a:r>
              <a:rPr sz="850" spc="15" dirty="0">
                <a:solidFill>
                  <a:srgbClr val="333333"/>
                </a:solidFill>
                <a:latin typeface="Lucida Console"/>
                <a:cs typeface="Lucida Console"/>
              </a:rPr>
              <a:t>SNAP /dev/storage/vo</a:t>
            </a:r>
            <a:r>
              <a:rPr sz="850" spc="20" dirty="0">
                <a:solidFill>
                  <a:srgbClr val="333333"/>
                </a:solidFill>
                <a:latin typeface="Lucida Console"/>
                <a:cs typeface="Lucida Console"/>
              </a:rPr>
              <a:t> </a:t>
            </a:r>
            <a:r>
              <a:rPr sz="850" spc="15" dirty="0">
                <a:solidFill>
                  <a:srgbClr val="333333"/>
                </a:solidFill>
                <a:latin typeface="Lucida Console"/>
                <a:cs typeface="Lucida Console"/>
              </a:rPr>
              <a:t>Logical volume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"SNAP"</a:t>
            </a:r>
            <a:r>
              <a:rPr sz="850" spc="30" dirty="0">
                <a:solidFill>
                  <a:srgbClr val="333333"/>
                </a:solidFill>
                <a:latin typeface="Lucida Console"/>
                <a:cs typeface="Lucida Console"/>
              </a:rPr>
              <a:t> </a:t>
            </a:r>
            <a:r>
              <a:rPr sz="850" spc="15" dirty="0">
                <a:solidFill>
                  <a:srgbClr val="333333"/>
                </a:solidFill>
                <a:latin typeface="Lucida Console"/>
                <a:cs typeface="Lucida Console"/>
              </a:rPr>
              <a:t>created[root@linuxprobe</a:t>
            </a:r>
            <a:r>
              <a:rPr sz="850" spc="35"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lvdisplay	---</a:t>
            </a:r>
            <a:r>
              <a:rPr sz="850" spc="25" dirty="0">
                <a:solidFill>
                  <a:srgbClr val="333333"/>
                </a:solidFill>
                <a:latin typeface="Lucida Console"/>
                <a:cs typeface="Lucida Console"/>
              </a:rPr>
              <a:t> </a:t>
            </a:r>
            <a:r>
              <a:rPr sz="850" spc="15" dirty="0">
                <a:solidFill>
                  <a:srgbClr val="333333"/>
                </a:solidFill>
                <a:latin typeface="Lucida Console"/>
                <a:cs typeface="Lucida Console"/>
              </a:rPr>
              <a:t>Logical</a:t>
            </a:r>
            <a:r>
              <a:rPr sz="850" spc="25"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20" dirty="0">
                <a:solidFill>
                  <a:srgbClr val="333333"/>
                </a:solidFill>
                <a:latin typeface="Lucida Console"/>
                <a:cs typeface="Lucida Console"/>
              </a:rPr>
              <a:t> </a:t>
            </a:r>
            <a:r>
              <a:rPr sz="850" spc="15" dirty="0">
                <a:solidFill>
                  <a:srgbClr val="333333"/>
                </a:solidFill>
                <a:latin typeface="Lucida Console"/>
                <a:cs typeface="Lucida Console"/>
              </a:rPr>
              <a:t>---	LV</a:t>
            </a:r>
            <a:r>
              <a:rPr sz="850" spc="-15" dirty="0">
                <a:solidFill>
                  <a:srgbClr val="333333"/>
                </a:solidFill>
                <a:latin typeface="Lucida Console"/>
                <a:cs typeface="Lucida Console"/>
              </a:rPr>
              <a:t> </a:t>
            </a:r>
            <a:r>
              <a:rPr sz="850" spc="15" dirty="0">
                <a:solidFill>
                  <a:srgbClr val="333333"/>
                </a:solidFill>
                <a:latin typeface="Lucida Console"/>
                <a:cs typeface="Lucida Console"/>
              </a:rPr>
              <a:t>Path</a:t>
            </a:r>
            <a:endParaRPr sz="850">
              <a:latin typeface="Lucida Console"/>
              <a:cs typeface="Lucida Console"/>
            </a:endParaRPr>
          </a:p>
          <a:p>
            <a:pPr marL="913130">
              <a:lnSpc>
                <a:spcPct val="100000"/>
              </a:lnSpc>
              <a:spcBef>
                <a:spcPts val="330"/>
              </a:spcBef>
              <a:tabLst>
                <a:tab pos="2189480" algn="l"/>
                <a:tab pos="3734435" algn="l"/>
                <a:tab pos="4137660" algn="l"/>
              </a:tabLst>
            </a:pPr>
            <a:r>
              <a:rPr sz="850" spc="15" dirty="0">
                <a:solidFill>
                  <a:srgbClr val="333333"/>
                </a:solidFill>
                <a:latin typeface="Lucida Console"/>
                <a:cs typeface="Lucida Console"/>
              </a:rPr>
              <a:t>/dev/storage/SNAP	LV</a:t>
            </a:r>
            <a:r>
              <a:rPr sz="850" spc="20" dirty="0">
                <a:solidFill>
                  <a:srgbClr val="333333"/>
                </a:solidFill>
                <a:latin typeface="Lucida Console"/>
                <a:cs typeface="Lucida Console"/>
              </a:rPr>
              <a:t> </a:t>
            </a:r>
            <a:r>
              <a:rPr sz="850" spc="15" dirty="0">
                <a:solidFill>
                  <a:srgbClr val="333333"/>
                </a:solidFill>
                <a:latin typeface="Lucida Console"/>
                <a:cs typeface="Lucida Console"/>
              </a:rPr>
              <a:t>Name	SNAP	VG</a:t>
            </a:r>
            <a:r>
              <a:rPr sz="850" spc="-45" dirty="0">
                <a:solidFill>
                  <a:srgbClr val="333333"/>
                </a:solidFill>
                <a:latin typeface="Lucida Console"/>
                <a:cs typeface="Lucida Console"/>
              </a:rPr>
              <a:t> </a:t>
            </a:r>
            <a:r>
              <a:rPr sz="850" spc="15" dirty="0">
                <a:solidFill>
                  <a:srgbClr val="333333"/>
                </a:solidFill>
                <a:latin typeface="Lucida Console"/>
                <a:cs typeface="Lucida Console"/>
              </a:rPr>
              <a:t>Name</a:t>
            </a:r>
            <a:endParaRPr sz="850">
              <a:latin typeface="Lucida Console"/>
              <a:cs typeface="Lucida Console"/>
            </a:endParaRPr>
          </a:p>
          <a:p>
            <a:pPr marL="174625" marR="227329">
              <a:lnSpc>
                <a:spcPct val="132400"/>
              </a:lnSpc>
              <a:tabLst>
                <a:tab pos="779145" algn="l"/>
                <a:tab pos="1115060" algn="l"/>
                <a:tab pos="1920875" algn="l"/>
                <a:tab pos="2324100" algn="l"/>
                <a:tab pos="5010785" algn="l"/>
              </a:tabLst>
            </a:pPr>
            <a:r>
              <a:rPr sz="850" spc="15" dirty="0">
                <a:solidFill>
                  <a:srgbClr val="333333"/>
                </a:solidFill>
                <a:latin typeface="Lucida Console"/>
                <a:cs typeface="Lucida Console"/>
              </a:rPr>
              <a:t>storage	LV</a:t>
            </a:r>
            <a:r>
              <a:rPr sz="850" spc="25" dirty="0">
                <a:solidFill>
                  <a:srgbClr val="333333"/>
                </a:solidFill>
                <a:latin typeface="Lucida Console"/>
                <a:cs typeface="Lucida Console"/>
              </a:rPr>
              <a:t> </a:t>
            </a:r>
            <a:r>
              <a:rPr sz="850" spc="15" dirty="0">
                <a:solidFill>
                  <a:srgbClr val="333333"/>
                </a:solidFill>
                <a:latin typeface="Lucida Console"/>
                <a:cs typeface="Lucida Console"/>
              </a:rPr>
              <a:t>UUID		qd7l6w-3Iv1-6E3X-RGkC-t5xl-170r-rDZSEf	LV</a:t>
            </a:r>
            <a:r>
              <a:rPr sz="850" spc="-70" dirty="0">
                <a:solidFill>
                  <a:srgbClr val="333333"/>
                </a:solidFill>
                <a:latin typeface="Lucida Console"/>
                <a:cs typeface="Lucida Console"/>
              </a:rPr>
              <a:t> </a:t>
            </a:r>
            <a:r>
              <a:rPr sz="850" spc="15" dirty="0">
                <a:solidFill>
                  <a:srgbClr val="333333"/>
                </a:solidFill>
                <a:latin typeface="Lucida Console"/>
                <a:cs typeface="Lucida Console"/>
              </a:rPr>
              <a:t>Write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Access		read/write	LV</a:t>
            </a:r>
            <a:r>
              <a:rPr sz="850" spc="10" dirty="0">
                <a:solidFill>
                  <a:srgbClr val="333333"/>
                </a:solidFill>
                <a:latin typeface="Lucida Console"/>
                <a:cs typeface="Lucida Console"/>
              </a:rPr>
              <a:t> </a:t>
            </a:r>
            <a:r>
              <a:rPr sz="850" spc="15" dirty="0">
                <a:solidFill>
                  <a:srgbClr val="333333"/>
                </a:solidFill>
                <a:latin typeface="Lucida Console"/>
                <a:cs typeface="Lucida Console"/>
              </a:rPr>
              <a:t>Creation host,</a:t>
            </a:r>
            <a:r>
              <a:rPr sz="850" spc="10" dirty="0">
                <a:solidFill>
                  <a:srgbClr val="333333"/>
                </a:solidFill>
                <a:latin typeface="Lucida Console"/>
                <a:cs typeface="Lucida Console"/>
              </a:rPr>
              <a:t> </a:t>
            </a:r>
            <a:r>
              <a:rPr sz="850" spc="15" dirty="0">
                <a:solidFill>
                  <a:srgbClr val="333333"/>
                </a:solidFill>
                <a:latin typeface="Lucida Console"/>
                <a:cs typeface="Lucida Console"/>
              </a:rPr>
              <a:t>time localhost.localdomain,</a:t>
            </a:r>
            <a:r>
              <a:rPr sz="850" spc="10" dirty="0">
                <a:solidFill>
                  <a:srgbClr val="333333"/>
                </a:solidFill>
                <a:latin typeface="Lucida Console"/>
                <a:cs typeface="Lucida Console"/>
              </a:rPr>
              <a:t> </a:t>
            </a:r>
            <a:r>
              <a:rPr sz="850" spc="15" dirty="0">
                <a:solidFill>
                  <a:srgbClr val="333333"/>
                </a:solidFill>
                <a:latin typeface="Lucida Console"/>
                <a:cs typeface="Lucida Console"/>
              </a:rPr>
              <a:t>2021-01-</a:t>
            </a:r>
            <a:endParaRPr sz="850">
              <a:latin typeface="Lucida Console"/>
              <a:cs typeface="Lucida Consol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7686878"/>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sp>
        <p:nvSpPr>
          <p:cNvPr id="3" name="object 3"/>
          <p:cNvSpPr txBox="1"/>
          <p:nvPr/>
        </p:nvSpPr>
        <p:spPr>
          <a:xfrm>
            <a:off x="946424" y="365135"/>
            <a:ext cx="960119" cy="174625"/>
          </a:xfrm>
          <a:prstGeom prst="rect">
            <a:avLst/>
          </a:prstGeom>
        </p:spPr>
        <p:txBody>
          <a:bodyPr vert="horz" wrap="square" lIns="0" tIns="15875" rIns="0" bIns="0" rtlCol="0">
            <a:spAutoFit/>
          </a:bodyPr>
          <a:lstStyle/>
          <a:p>
            <a:pPr marL="12700">
              <a:lnSpc>
                <a:spcPct val="100000"/>
              </a:lnSpc>
              <a:spcBef>
                <a:spcPts val="125"/>
              </a:spcBef>
            </a:pPr>
            <a:r>
              <a:rPr sz="950" b="1" spc="-30" dirty="0">
                <a:solidFill>
                  <a:srgbClr val="777777"/>
                </a:solidFill>
                <a:latin typeface="Trebuchet MS"/>
                <a:cs typeface="Trebuchet MS"/>
              </a:rPr>
              <a:t>7.2.5</a:t>
            </a:r>
            <a:r>
              <a:rPr sz="950" b="1" spc="-35" dirty="0">
                <a:solidFill>
                  <a:srgbClr val="777777"/>
                </a:solidFill>
                <a:latin typeface="Trebuchet MS"/>
                <a:cs typeface="Trebuchet MS"/>
              </a:rPr>
              <a:t> </a:t>
            </a:r>
            <a:r>
              <a:rPr sz="950" b="1" spc="25" dirty="0">
                <a:solidFill>
                  <a:srgbClr val="777777"/>
                </a:solidFill>
                <a:latin typeface="微软雅黑"/>
                <a:cs typeface="微软雅黑"/>
              </a:rPr>
              <a:t>删除逻辑卷</a:t>
            </a:r>
            <a:endParaRPr sz="950">
              <a:latin typeface="微软雅黑"/>
              <a:cs typeface="微软雅黑"/>
            </a:endParaRPr>
          </a:p>
        </p:txBody>
      </p:sp>
      <p:grpSp>
        <p:nvGrpSpPr>
          <p:cNvPr id="4" name="object 4"/>
          <p:cNvGrpSpPr/>
          <p:nvPr/>
        </p:nvGrpSpPr>
        <p:grpSpPr>
          <a:xfrm>
            <a:off x="959124" y="1473694"/>
            <a:ext cx="5651500" cy="2211070"/>
            <a:chOff x="959124" y="1473694"/>
            <a:chExt cx="5651500" cy="2211070"/>
          </a:xfrm>
        </p:grpSpPr>
        <p:sp>
          <p:nvSpPr>
            <p:cNvPr id="5" name="object 5"/>
            <p:cNvSpPr/>
            <p:nvPr/>
          </p:nvSpPr>
          <p:spPr>
            <a:xfrm>
              <a:off x="963889" y="1478459"/>
              <a:ext cx="5641975" cy="2201545"/>
            </a:xfrm>
            <a:custGeom>
              <a:avLst/>
              <a:gdLst/>
              <a:ahLst/>
              <a:cxnLst/>
              <a:rect l="l" t="t" r="r" b="b"/>
              <a:pathLst>
                <a:path w="5641975" h="2201545">
                  <a:moveTo>
                    <a:pt x="5620752" y="2201221"/>
                  </a:moveTo>
                  <a:lnTo>
                    <a:pt x="20659" y="2201221"/>
                  </a:lnTo>
                  <a:lnTo>
                    <a:pt x="17629" y="2200630"/>
                  </a:lnTo>
                  <a:lnTo>
                    <a:pt x="0" y="2180600"/>
                  </a:lnTo>
                  <a:lnTo>
                    <a:pt x="0" y="2177474"/>
                  </a:lnTo>
                  <a:lnTo>
                    <a:pt x="0" y="20621"/>
                  </a:lnTo>
                  <a:lnTo>
                    <a:pt x="20659" y="0"/>
                  </a:lnTo>
                  <a:lnTo>
                    <a:pt x="5620752" y="0"/>
                  </a:lnTo>
                  <a:lnTo>
                    <a:pt x="5641421" y="20621"/>
                  </a:lnTo>
                  <a:lnTo>
                    <a:pt x="5641421" y="2180600"/>
                  </a:lnTo>
                  <a:lnTo>
                    <a:pt x="5623792" y="2200630"/>
                  </a:lnTo>
                  <a:lnTo>
                    <a:pt x="5620752" y="2201221"/>
                  </a:lnTo>
                  <a:close/>
                </a:path>
              </a:pathLst>
            </a:custGeom>
            <a:solidFill>
              <a:srgbClr val="F8F8F8"/>
            </a:solidFill>
          </p:spPr>
          <p:txBody>
            <a:bodyPr wrap="square" lIns="0" tIns="0" rIns="0" bIns="0" rtlCol="0"/>
            <a:lstStyle/>
            <a:p>
              <a:endParaRPr/>
            </a:p>
          </p:txBody>
        </p:sp>
        <p:sp>
          <p:nvSpPr>
            <p:cNvPr id="6" name="object 6"/>
            <p:cNvSpPr/>
            <p:nvPr/>
          </p:nvSpPr>
          <p:spPr>
            <a:xfrm>
              <a:off x="963889" y="1478459"/>
              <a:ext cx="5641975" cy="2201545"/>
            </a:xfrm>
            <a:custGeom>
              <a:avLst/>
              <a:gdLst/>
              <a:ahLst/>
              <a:cxnLst/>
              <a:rect l="l" t="t" r="r" b="b"/>
              <a:pathLst>
                <a:path w="5641975" h="2201545">
                  <a:moveTo>
                    <a:pt x="0" y="2177474"/>
                  </a:moveTo>
                  <a:lnTo>
                    <a:pt x="0" y="23823"/>
                  </a:lnTo>
                  <a:lnTo>
                    <a:pt x="0" y="20621"/>
                  </a:lnTo>
                  <a:lnTo>
                    <a:pt x="600" y="17572"/>
                  </a:lnTo>
                  <a:lnTo>
                    <a:pt x="1810" y="14665"/>
                  </a:lnTo>
                  <a:lnTo>
                    <a:pt x="3020" y="11759"/>
                  </a:lnTo>
                  <a:lnTo>
                    <a:pt x="4745" y="9157"/>
                  </a:lnTo>
                  <a:lnTo>
                    <a:pt x="6975" y="6994"/>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94"/>
                  </a:lnTo>
                  <a:lnTo>
                    <a:pt x="5636675" y="9157"/>
                  </a:lnTo>
                  <a:lnTo>
                    <a:pt x="5638400" y="11759"/>
                  </a:lnTo>
                  <a:lnTo>
                    <a:pt x="5639610" y="14665"/>
                  </a:lnTo>
                  <a:lnTo>
                    <a:pt x="5640821" y="17572"/>
                  </a:lnTo>
                  <a:lnTo>
                    <a:pt x="5641421" y="20621"/>
                  </a:lnTo>
                  <a:lnTo>
                    <a:pt x="5641421" y="23823"/>
                  </a:lnTo>
                  <a:lnTo>
                    <a:pt x="5641421" y="2177474"/>
                  </a:lnTo>
                  <a:lnTo>
                    <a:pt x="5641421" y="2180600"/>
                  </a:lnTo>
                  <a:lnTo>
                    <a:pt x="5640821" y="2183649"/>
                  </a:lnTo>
                  <a:lnTo>
                    <a:pt x="5639610" y="2186555"/>
                  </a:lnTo>
                  <a:lnTo>
                    <a:pt x="5638400" y="2189462"/>
                  </a:lnTo>
                  <a:lnTo>
                    <a:pt x="5626717" y="2199363"/>
                  </a:lnTo>
                  <a:lnTo>
                    <a:pt x="5623792" y="2200630"/>
                  </a:lnTo>
                  <a:lnTo>
                    <a:pt x="5620752" y="2201221"/>
                  </a:lnTo>
                  <a:lnTo>
                    <a:pt x="5617597" y="2201297"/>
                  </a:lnTo>
                  <a:lnTo>
                    <a:pt x="23823" y="2201297"/>
                  </a:lnTo>
                  <a:lnTo>
                    <a:pt x="20659" y="2201221"/>
                  </a:lnTo>
                  <a:lnTo>
                    <a:pt x="17629" y="2200630"/>
                  </a:lnTo>
                  <a:lnTo>
                    <a:pt x="14703" y="2199363"/>
                  </a:lnTo>
                  <a:lnTo>
                    <a:pt x="11787" y="2198172"/>
                  </a:lnTo>
                  <a:lnTo>
                    <a:pt x="1810" y="2186555"/>
                  </a:lnTo>
                  <a:lnTo>
                    <a:pt x="600" y="2183649"/>
                  </a:lnTo>
                  <a:lnTo>
                    <a:pt x="0" y="2180600"/>
                  </a:lnTo>
                  <a:lnTo>
                    <a:pt x="0" y="2177474"/>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1559496"/>
              <a:ext cx="5556250" cy="2058670"/>
            </a:xfrm>
            <a:custGeom>
              <a:avLst/>
              <a:gdLst/>
              <a:ahLst/>
              <a:cxnLst/>
              <a:rect l="l" t="t" r="r" b="b"/>
              <a:pathLst>
                <a:path w="5556250" h="2058670">
                  <a:moveTo>
                    <a:pt x="5555656" y="2058356"/>
                  </a:moveTo>
                  <a:lnTo>
                    <a:pt x="0" y="2058356"/>
                  </a:lnTo>
                  <a:lnTo>
                    <a:pt x="0" y="0"/>
                  </a:lnTo>
                  <a:lnTo>
                    <a:pt x="5555656" y="0"/>
                  </a:lnTo>
                  <a:lnTo>
                    <a:pt x="5555656" y="2058356"/>
                  </a:lnTo>
                  <a:close/>
                </a:path>
              </a:pathLst>
            </a:custGeom>
            <a:solidFill>
              <a:srgbClr val="F8F8F8"/>
            </a:solidFill>
          </p:spPr>
          <p:txBody>
            <a:bodyPr wrap="square" lIns="0" tIns="0" rIns="0" bIns="0" rtlCol="0"/>
            <a:lstStyle/>
            <a:p>
              <a:endParaRPr/>
            </a:p>
          </p:txBody>
        </p:sp>
      </p:grpSp>
      <p:sp>
        <p:nvSpPr>
          <p:cNvPr id="8" name="object 8"/>
          <p:cNvSpPr txBox="1"/>
          <p:nvPr/>
        </p:nvSpPr>
        <p:spPr>
          <a:xfrm>
            <a:off x="946424" y="628131"/>
            <a:ext cx="5604510" cy="193865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当生产环境中想要重新部署</a:t>
            </a:r>
            <a:r>
              <a:rPr sz="950" spc="80" dirty="0">
                <a:solidFill>
                  <a:srgbClr val="333333"/>
                </a:solidFill>
                <a:latin typeface="Trebuchet MS"/>
                <a:cs typeface="Trebuchet MS"/>
              </a:rPr>
              <a:t>LVM</a:t>
            </a:r>
            <a:r>
              <a:rPr sz="950" spc="25" dirty="0">
                <a:solidFill>
                  <a:srgbClr val="333333"/>
                </a:solidFill>
                <a:latin typeface="微软雅黑"/>
                <a:cs typeface="微软雅黑"/>
              </a:rPr>
              <a:t>或者不再需要使用时，则需要执行</a:t>
            </a:r>
            <a:r>
              <a:rPr sz="950" spc="80" dirty="0">
                <a:solidFill>
                  <a:srgbClr val="333333"/>
                </a:solidFill>
                <a:latin typeface="Trebuchet MS"/>
                <a:cs typeface="Trebuchet MS"/>
              </a:rPr>
              <a:t>LVM</a:t>
            </a:r>
            <a:r>
              <a:rPr sz="950" spc="20" dirty="0">
                <a:solidFill>
                  <a:srgbClr val="333333"/>
                </a:solidFill>
                <a:latin typeface="微软雅黑"/>
                <a:cs typeface="微软雅黑"/>
              </a:rPr>
              <a:t>的删除操作。为此，需要提前备 </a:t>
            </a:r>
            <a:r>
              <a:rPr sz="950" spc="25" dirty="0">
                <a:solidFill>
                  <a:srgbClr val="333333"/>
                </a:solidFill>
                <a:latin typeface="微软雅黑"/>
                <a:cs typeface="微软雅黑"/>
              </a:rPr>
              <a:t>份好重要的数据信息，然后依次删除逻辑卷、卷组、物理卷设备，这个顺序不可颠倒。</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第</a:t>
            </a:r>
            <a:r>
              <a:rPr sz="950" b="1" dirty="0">
                <a:solidFill>
                  <a:srgbClr val="333333"/>
                </a:solidFill>
                <a:latin typeface="Trebuchet MS"/>
                <a:cs typeface="Trebuchet MS"/>
              </a:rPr>
              <a:t>1</a:t>
            </a:r>
            <a:r>
              <a:rPr sz="950" b="1" spc="20" dirty="0">
                <a:solidFill>
                  <a:srgbClr val="333333"/>
                </a:solidFill>
                <a:latin typeface="微软雅黑"/>
                <a:cs typeface="微软雅黑"/>
              </a:rPr>
              <a:t>步</a:t>
            </a:r>
            <a:r>
              <a:rPr sz="950" spc="25" dirty="0">
                <a:solidFill>
                  <a:srgbClr val="333333"/>
                </a:solidFill>
                <a:latin typeface="微软雅黑"/>
                <a:cs typeface="微软雅黑"/>
              </a:rPr>
              <a:t>：取消逻辑卷与目录的挂载关联，删除配置文件中永久生效的设备参数。</a:t>
            </a:r>
            <a:endParaRPr sz="950">
              <a:latin typeface="微软雅黑"/>
              <a:cs typeface="微软雅黑"/>
            </a:endParaRPr>
          </a:p>
          <a:p>
            <a:pPr>
              <a:lnSpc>
                <a:spcPct val="100000"/>
              </a:lnSpc>
              <a:spcBef>
                <a:spcPts val="10"/>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umount</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 vim</a:t>
            </a:r>
            <a:r>
              <a:rPr sz="850" spc="20" dirty="0">
                <a:solidFill>
                  <a:srgbClr val="333333"/>
                </a:solidFill>
                <a:latin typeface="Lucida Console"/>
                <a:cs typeface="Lucida Console"/>
              </a:rPr>
              <a:t> </a:t>
            </a:r>
            <a:r>
              <a:rPr sz="850" spc="15" dirty="0">
                <a:solidFill>
                  <a:srgbClr val="333333"/>
                </a:solidFill>
                <a:latin typeface="Lucida Console"/>
                <a:cs typeface="Lucida Console"/>
              </a:rPr>
              <a:t>/etc/fstab##</a:t>
            </a:r>
            <a:endParaRPr sz="850">
              <a:latin typeface="Lucida Console"/>
              <a:cs typeface="Lucida Console"/>
            </a:endParaRPr>
          </a:p>
          <a:p>
            <a:pPr marL="136525" marR="18415">
              <a:lnSpc>
                <a:spcPct val="132400"/>
              </a:lnSpc>
              <a:tabLst>
                <a:tab pos="3495040" algn="l"/>
                <a:tab pos="5107305" algn="l"/>
              </a:tabLst>
            </a:pPr>
            <a:r>
              <a:rPr sz="850" spc="15" dirty="0">
                <a:solidFill>
                  <a:srgbClr val="333333"/>
                </a:solidFill>
                <a:latin typeface="Lucida Console"/>
                <a:cs typeface="Lucida Console"/>
              </a:rPr>
              <a:t>/etc/fstab# Created by anaconda on Tue Jul 21 05:03:40</a:t>
            </a:r>
            <a:r>
              <a:rPr sz="850" spc="20" dirty="0">
                <a:solidFill>
                  <a:srgbClr val="333333"/>
                </a:solidFill>
                <a:latin typeface="Lucida Console"/>
                <a:cs typeface="Lucida Console"/>
              </a:rPr>
              <a:t> </a:t>
            </a:r>
            <a:r>
              <a:rPr sz="850" spc="15" dirty="0">
                <a:solidFill>
                  <a:srgbClr val="333333"/>
                </a:solidFill>
                <a:latin typeface="Lucida Console"/>
                <a:cs typeface="Lucida Console"/>
              </a:rPr>
              <a:t>2020## Accessible </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filesystems, by reference, are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maintained under '/dev/disk/'.# See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man pages </a:t>
            </a:r>
            <a:r>
              <a:rPr sz="850" spc="20" dirty="0">
                <a:solidFill>
                  <a:srgbClr val="333333"/>
                </a:solidFill>
                <a:latin typeface="Lucida Console"/>
                <a:cs typeface="Lucida Console"/>
              </a:rPr>
              <a:t> </a:t>
            </a:r>
            <a:r>
              <a:rPr sz="850" spc="15" dirty="0">
                <a:solidFill>
                  <a:srgbClr val="333333"/>
                </a:solidFill>
                <a:latin typeface="Lucida Console"/>
                <a:cs typeface="Lucida Console"/>
              </a:rPr>
              <a:t>fstab(5), findfs(8),</a:t>
            </a:r>
            <a:r>
              <a:rPr sz="850" spc="20" dirty="0">
                <a:solidFill>
                  <a:srgbClr val="333333"/>
                </a:solidFill>
                <a:latin typeface="Lucida Console"/>
                <a:cs typeface="Lucida Console"/>
              </a:rPr>
              <a:t> </a:t>
            </a:r>
            <a:r>
              <a:rPr sz="850" spc="15" dirty="0">
                <a:solidFill>
                  <a:srgbClr val="333333"/>
                </a:solidFill>
                <a:latin typeface="Lucida Console"/>
                <a:cs typeface="Lucida Console"/>
              </a:rPr>
              <a:t>mount(8) and/or</a:t>
            </a:r>
            <a:r>
              <a:rPr sz="850" spc="20" dirty="0">
                <a:solidFill>
                  <a:srgbClr val="333333"/>
                </a:solidFill>
                <a:latin typeface="Lucida Console"/>
                <a:cs typeface="Lucida Console"/>
              </a:rPr>
              <a:t> </a:t>
            </a:r>
            <a:r>
              <a:rPr sz="850" spc="15" dirty="0">
                <a:solidFill>
                  <a:srgbClr val="333333"/>
                </a:solidFill>
                <a:latin typeface="Lucida Console"/>
                <a:cs typeface="Lucida Console"/>
              </a:rPr>
              <a:t>blkid(8) for</a:t>
            </a:r>
            <a:r>
              <a:rPr sz="850" spc="20" dirty="0">
                <a:solidFill>
                  <a:srgbClr val="333333"/>
                </a:solidFill>
                <a:latin typeface="Lucida Console"/>
                <a:cs typeface="Lucida Console"/>
              </a:rPr>
              <a:t> </a:t>
            </a:r>
            <a:r>
              <a:rPr sz="850" spc="15" dirty="0">
                <a:solidFill>
                  <a:srgbClr val="333333"/>
                </a:solidFill>
                <a:latin typeface="Lucida Console"/>
                <a:cs typeface="Lucida Console"/>
              </a:rPr>
              <a:t>more info.##</a:t>
            </a:r>
            <a:r>
              <a:rPr sz="850" spc="20" dirty="0">
                <a:solidFill>
                  <a:srgbClr val="333333"/>
                </a:solidFill>
                <a:latin typeface="Lucida Console"/>
                <a:cs typeface="Lucida Console"/>
              </a:rPr>
              <a:t> </a:t>
            </a:r>
            <a:r>
              <a:rPr sz="850" spc="15" dirty="0">
                <a:solidFill>
                  <a:srgbClr val="333333"/>
                </a:solidFill>
                <a:latin typeface="Lucida Console"/>
                <a:cs typeface="Lucida Console"/>
              </a:rPr>
              <a:t>After editing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this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file, run 'systemctl</a:t>
            </a:r>
            <a:r>
              <a:rPr sz="850" spc="20" dirty="0">
                <a:solidFill>
                  <a:srgbClr val="333333"/>
                </a:solidFill>
                <a:latin typeface="Lucida Console"/>
                <a:cs typeface="Lucida Console"/>
              </a:rPr>
              <a:t> </a:t>
            </a:r>
            <a:r>
              <a:rPr sz="850" spc="15" dirty="0">
                <a:solidFill>
                  <a:srgbClr val="333333"/>
                </a:solidFill>
                <a:latin typeface="Lucida Console"/>
                <a:cs typeface="Lucida Console"/>
              </a:rPr>
              <a:t>daemon-reload'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update systemd#</a:t>
            </a:r>
            <a:r>
              <a:rPr sz="850" spc="20" dirty="0">
                <a:solidFill>
                  <a:srgbClr val="333333"/>
                </a:solidFill>
                <a:latin typeface="Lucida Console"/>
                <a:cs typeface="Lucida Console"/>
              </a:rPr>
              <a:t> </a:t>
            </a:r>
            <a:r>
              <a:rPr sz="850" spc="15" dirty="0">
                <a:solidFill>
                  <a:srgbClr val="333333"/>
                </a:solidFill>
                <a:latin typeface="Lucida Console"/>
                <a:cs typeface="Lucida Console"/>
              </a:rPr>
              <a:t>units generated</a:t>
            </a:r>
            <a:r>
              <a:rPr sz="850" spc="20" dirty="0">
                <a:solidFill>
                  <a:srgbClr val="333333"/>
                </a:solidFill>
                <a:latin typeface="Lucida Console"/>
                <a:cs typeface="Lucida Console"/>
              </a:rPr>
              <a:t> </a:t>
            </a:r>
            <a:r>
              <a:rPr sz="850" spc="15" dirty="0">
                <a:solidFill>
                  <a:srgbClr val="333333"/>
                </a:solidFill>
                <a:latin typeface="Lucida Console"/>
                <a:cs typeface="Lucida Console"/>
              </a:rPr>
              <a:t>from this </a:t>
            </a:r>
            <a:r>
              <a:rPr sz="850" spc="20" dirty="0">
                <a:solidFill>
                  <a:srgbClr val="333333"/>
                </a:solidFill>
                <a:latin typeface="Lucida Console"/>
                <a:cs typeface="Lucida Console"/>
              </a:rPr>
              <a:t> </a:t>
            </a:r>
            <a:r>
              <a:rPr sz="850" spc="15" dirty="0">
                <a:solidFill>
                  <a:srgbClr val="333333"/>
                </a:solidFill>
                <a:latin typeface="Lucida Console"/>
                <a:cs typeface="Lucida Console"/>
              </a:rPr>
              <a:t>file.#/dev/mapper/rhel-root	/	xfs</a:t>
            </a:r>
            <a:endParaRPr sz="850">
              <a:latin typeface="Lucida Console"/>
              <a:cs typeface="Lucida Console"/>
            </a:endParaRPr>
          </a:p>
        </p:txBody>
      </p:sp>
      <p:grpSp>
        <p:nvGrpSpPr>
          <p:cNvPr id="9" name="object 9"/>
          <p:cNvGrpSpPr/>
          <p:nvPr/>
        </p:nvGrpSpPr>
        <p:grpSpPr>
          <a:xfrm>
            <a:off x="959124" y="4160993"/>
            <a:ext cx="5651500" cy="495934"/>
            <a:chOff x="959124" y="4160993"/>
            <a:chExt cx="5651500" cy="495934"/>
          </a:xfrm>
        </p:grpSpPr>
        <p:sp>
          <p:nvSpPr>
            <p:cNvPr id="10" name="object 10"/>
            <p:cNvSpPr/>
            <p:nvPr/>
          </p:nvSpPr>
          <p:spPr>
            <a:xfrm>
              <a:off x="963889" y="4165758"/>
              <a:ext cx="5641975" cy="486409"/>
            </a:xfrm>
            <a:custGeom>
              <a:avLst/>
              <a:gdLst/>
              <a:ahLst/>
              <a:cxnLst/>
              <a:rect l="l" t="t" r="r" b="b"/>
              <a:pathLst>
                <a:path w="5641975" h="486410">
                  <a:moveTo>
                    <a:pt x="5620752" y="486000"/>
                  </a:moveTo>
                  <a:lnTo>
                    <a:pt x="20659" y="486000"/>
                  </a:lnTo>
                  <a:lnTo>
                    <a:pt x="17629" y="485410"/>
                  </a:lnTo>
                  <a:lnTo>
                    <a:pt x="0" y="465302"/>
                  </a:lnTo>
                  <a:lnTo>
                    <a:pt x="0" y="462177"/>
                  </a:lnTo>
                  <a:lnTo>
                    <a:pt x="0" y="20621"/>
                  </a:lnTo>
                  <a:lnTo>
                    <a:pt x="20659" y="0"/>
                  </a:lnTo>
                  <a:lnTo>
                    <a:pt x="5620752" y="0"/>
                  </a:lnTo>
                  <a:lnTo>
                    <a:pt x="5641421" y="20621"/>
                  </a:lnTo>
                  <a:lnTo>
                    <a:pt x="5641421" y="465302"/>
                  </a:lnTo>
                  <a:lnTo>
                    <a:pt x="5623792" y="485410"/>
                  </a:lnTo>
                  <a:lnTo>
                    <a:pt x="5620752" y="486000"/>
                  </a:lnTo>
                  <a:close/>
                </a:path>
              </a:pathLst>
            </a:custGeom>
            <a:solidFill>
              <a:srgbClr val="F8F8F8"/>
            </a:solidFill>
          </p:spPr>
          <p:txBody>
            <a:bodyPr wrap="square" lIns="0" tIns="0" rIns="0" bIns="0" rtlCol="0"/>
            <a:lstStyle/>
            <a:p>
              <a:endParaRPr/>
            </a:p>
          </p:txBody>
        </p:sp>
        <p:sp>
          <p:nvSpPr>
            <p:cNvPr id="11" name="object 11"/>
            <p:cNvSpPr/>
            <p:nvPr/>
          </p:nvSpPr>
          <p:spPr>
            <a:xfrm>
              <a:off x="963889" y="4165758"/>
              <a:ext cx="5641975" cy="486409"/>
            </a:xfrm>
            <a:custGeom>
              <a:avLst/>
              <a:gdLst/>
              <a:ahLst/>
              <a:cxnLst/>
              <a:rect l="l" t="t" r="r" b="b"/>
              <a:pathLst>
                <a:path w="5641975" h="486410">
                  <a:moveTo>
                    <a:pt x="0" y="462177"/>
                  </a:moveTo>
                  <a:lnTo>
                    <a:pt x="0" y="23823"/>
                  </a:lnTo>
                  <a:lnTo>
                    <a:pt x="0" y="20621"/>
                  </a:lnTo>
                  <a:lnTo>
                    <a:pt x="600" y="17572"/>
                  </a:lnTo>
                  <a:lnTo>
                    <a:pt x="1810" y="14665"/>
                  </a:lnTo>
                  <a:lnTo>
                    <a:pt x="3020" y="11759"/>
                  </a:lnTo>
                  <a:lnTo>
                    <a:pt x="4745" y="9157"/>
                  </a:lnTo>
                  <a:lnTo>
                    <a:pt x="6975" y="6994"/>
                  </a:lnTo>
                  <a:lnTo>
                    <a:pt x="9214" y="4688"/>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88"/>
                  </a:lnTo>
                  <a:lnTo>
                    <a:pt x="5634446" y="6994"/>
                  </a:lnTo>
                  <a:lnTo>
                    <a:pt x="5636675" y="9157"/>
                  </a:lnTo>
                  <a:lnTo>
                    <a:pt x="5638400" y="11759"/>
                  </a:lnTo>
                  <a:lnTo>
                    <a:pt x="5639610" y="14665"/>
                  </a:lnTo>
                  <a:lnTo>
                    <a:pt x="5640821" y="17572"/>
                  </a:lnTo>
                  <a:lnTo>
                    <a:pt x="5641421" y="20621"/>
                  </a:lnTo>
                  <a:lnTo>
                    <a:pt x="5641421" y="23823"/>
                  </a:lnTo>
                  <a:lnTo>
                    <a:pt x="5641421" y="462177"/>
                  </a:lnTo>
                  <a:lnTo>
                    <a:pt x="5641421" y="465302"/>
                  </a:lnTo>
                  <a:lnTo>
                    <a:pt x="5640821" y="468352"/>
                  </a:lnTo>
                  <a:lnTo>
                    <a:pt x="5620752" y="486000"/>
                  </a:lnTo>
                  <a:lnTo>
                    <a:pt x="5617597" y="486000"/>
                  </a:lnTo>
                  <a:lnTo>
                    <a:pt x="23823" y="486000"/>
                  </a:lnTo>
                  <a:lnTo>
                    <a:pt x="20659" y="486000"/>
                  </a:lnTo>
                  <a:lnTo>
                    <a:pt x="17629" y="485410"/>
                  </a:lnTo>
                  <a:lnTo>
                    <a:pt x="0" y="465302"/>
                  </a:lnTo>
                  <a:lnTo>
                    <a:pt x="0" y="462177"/>
                  </a:lnTo>
                  <a:close/>
                </a:path>
              </a:pathLst>
            </a:custGeom>
            <a:ln w="9529">
              <a:solidFill>
                <a:srgbClr val="E7EAEC"/>
              </a:solidFill>
            </a:ln>
          </p:spPr>
          <p:txBody>
            <a:bodyPr wrap="square" lIns="0" tIns="0" rIns="0" bIns="0" rtlCol="0"/>
            <a:lstStyle/>
            <a:p>
              <a:endParaRPr/>
            </a:p>
          </p:txBody>
        </p:sp>
        <p:sp>
          <p:nvSpPr>
            <p:cNvPr id="12" name="object 12"/>
            <p:cNvSpPr/>
            <p:nvPr/>
          </p:nvSpPr>
          <p:spPr>
            <a:xfrm>
              <a:off x="1006771" y="4246795"/>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3" name="object 13"/>
          <p:cNvGrpSpPr/>
          <p:nvPr/>
        </p:nvGrpSpPr>
        <p:grpSpPr>
          <a:xfrm>
            <a:off x="959124" y="5132994"/>
            <a:ext cx="5651500" cy="495934"/>
            <a:chOff x="959124" y="5132994"/>
            <a:chExt cx="5651500" cy="495934"/>
          </a:xfrm>
        </p:grpSpPr>
        <p:sp>
          <p:nvSpPr>
            <p:cNvPr id="14" name="object 14"/>
            <p:cNvSpPr/>
            <p:nvPr/>
          </p:nvSpPr>
          <p:spPr>
            <a:xfrm>
              <a:off x="963889" y="5137759"/>
              <a:ext cx="5641975" cy="486409"/>
            </a:xfrm>
            <a:custGeom>
              <a:avLst/>
              <a:gdLst/>
              <a:ahLst/>
              <a:cxnLst/>
              <a:rect l="l" t="t" r="r" b="b"/>
              <a:pathLst>
                <a:path w="5641975" h="486410">
                  <a:moveTo>
                    <a:pt x="5620752" y="485924"/>
                  </a:moveTo>
                  <a:lnTo>
                    <a:pt x="20659" y="485924"/>
                  </a:lnTo>
                  <a:lnTo>
                    <a:pt x="17629" y="485333"/>
                  </a:lnTo>
                  <a:lnTo>
                    <a:pt x="0" y="465226"/>
                  </a:lnTo>
                  <a:lnTo>
                    <a:pt x="0" y="462177"/>
                  </a:lnTo>
                  <a:lnTo>
                    <a:pt x="0" y="20621"/>
                  </a:lnTo>
                  <a:lnTo>
                    <a:pt x="20659" y="0"/>
                  </a:lnTo>
                  <a:lnTo>
                    <a:pt x="5620752" y="0"/>
                  </a:lnTo>
                  <a:lnTo>
                    <a:pt x="5641421" y="20621"/>
                  </a:lnTo>
                  <a:lnTo>
                    <a:pt x="5641421" y="465226"/>
                  </a:lnTo>
                  <a:lnTo>
                    <a:pt x="5623792" y="485333"/>
                  </a:lnTo>
                  <a:lnTo>
                    <a:pt x="5620752" y="485924"/>
                  </a:lnTo>
                  <a:close/>
                </a:path>
              </a:pathLst>
            </a:custGeom>
            <a:solidFill>
              <a:srgbClr val="F8F8F8"/>
            </a:solidFill>
          </p:spPr>
          <p:txBody>
            <a:bodyPr wrap="square" lIns="0" tIns="0" rIns="0" bIns="0" rtlCol="0"/>
            <a:lstStyle/>
            <a:p>
              <a:endParaRPr/>
            </a:p>
          </p:txBody>
        </p:sp>
        <p:sp>
          <p:nvSpPr>
            <p:cNvPr id="15" name="object 15"/>
            <p:cNvSpPr/>
            <p:nvPr/>
          </p:nvSpPr>
          <p:spPr>
            <a:xfrm>
              <a:off x="963889" y="5137759"/>
              <a:ext cx="5641975" cy="486409"/>
            </a:xfrm>
            <a:custGeom>
              <a:avLst/>
              <a:gdLst/>
              <a:ahLst/>
              <a:cxnLst/>
              <a:rect l="l" t="t" r="r" b="b"/>
              <a:pathLst>
                <a:path w="5641975" h="486410">
                  <a:moveTo>
                    <a:pt x="0" y="462177"/>
                  </a:moveTo>
                  <a:lnTo>
                    <a:pt x="0" y="23823"/>
                  </a:lnTo>
                  <a:lnTo>
                    <a:pt x="0" y="20621"/>
                  </a:lnTo>
                  <a:lnTo>
                    <a:pt x="600" y="17496"/>
                  </a:lnTo>
                  <a:lnTo>
                    <a:pt x="1810" y="14589"/>
                  </a:lnTo>
                  <a:lnTo>
                    <a:pt x="3020" y="11692"/>
                  </a:lnTo>
                  <a:lnTo>
                    <a:pt x="4745" y="9157"/>
                  </a:lnTo>
                  <a:lnTo>
                    <a:pt x="6975" y="6994"/>
                  </a:lnTo>
                  <a:lnTo>
                    <a:pt x="9214" y="4688"/>
                  </a:lnTo>
                  <a:lnTo>
                    <a:pt x="11787" y="2973"/>
                  </a:lnTo>
                  <a:lnTo>
                    <a:pt x="14703" y="1715"/>
                  </a:lnTo>
                  <a:lnTo>
                    <a:pt x="17629" y="590"/>
                  </a:lnTo>
                  <a:lnTo>
                    <a:pt x="20659" y="0"/>
                  </a:lnTo>
                  <a:lnTo>
                    <a:pt x="23823" y="0"/>
                  </a:lnTo>
                  <a:lnTo>
                    <a:pt x="5617597" y="0"/>
                  </a:lnTo>
                  <a:lnTo>
                    <a:pt x="5620752" y="0"/>
                  </a:lnTo>
                  <a:lnTo>
                    <a:pt x="5623792" y="590"/>
                  </a:lnTo>
                  <a:lnTo>
                    <a:pt x="5626717" y="1715"/>
                  </a:lnTo>
                  <a:lnTo>
                    <a:pt x="5629633" y="2973"/>
                  </a:lnTo>
                  <a:lnTo>
                    <a:pt x="5632206" y="4688"/>
                  </a:lnTo>
                  <a:lnTo>
                    <a:pt x="5634446" y="6994"/>
                  </a:lnTo>
                  <a:lnTo>
                    <a:pt x="5636675" y="9157"/>
                  </a:lnTo>
                  <a:lnTo>
                    <a:pt x="5638400" y="11692"/>
                  </a:lnTo>
                  <a:lnTo>
                    <a:pt x="5639610" y="14589"/>
                  </a:lnTo>
                  <a:lnTo>
                    <a:pt x="5640821" y="17496"/>
                  </a:lnTo>
                  <a:lnTo>
                    <a:pt x="5641421" y="20621"/>
                  </a:lnTo>
                  <a:lnTo>
                    <a:pt x="5641421" y="23823"/>
                  </a:lnTo>
                  <a:lnTo>
                    <a:pt x="5641421" y="462177"/>
                  </a:lnTo>
                  <a:lnTo>
                    <a:pt x="5641421" y="465226"/>
                  </a:lnTo>
                  <a:lnTo>
                    <a:pt x="5640821" y="468209"/>
                  </a:lnTo>
                  <a:lnTo>
                    <a:pt x="5639610" y="471106"/>
                  </a:lnTo>
                  <a:lnTo>
                    <a:pt x="5638400" y="474089"/>
                  </a:lnTo>
                  <a:lnTo>
                    <a:pt x="5617597" y="486000"/>
                  </a:lnTo>
                  <a:lnTo>
                    <a:pt x="23823" y="486000"/>
                  </a:lnTo>
                  <a:lnTo>
                    <a:pt x="1810" y="471106"/>
                  </a:lnTo>
                  <a:lnTo>
                    <a:pt x="600" y="468209"/>
                  </a:lnTo>
                  <a:lnTo>
                    <a:pt x="0" y="465226"/>
                  </a:lnTo>
                  <a:lnTo>
                    <a:pt x="0" y="462177"/>
                  </a:lnTo>
                  <a:close/>
                </a:path>
              </a:pathLst>
            </a:custGeom>
            <a:ln w="9529">
              <a:solidFill>
                <a:srgbClr val="E7EAEC"/>
              </a:solidFill>
            </a:ln>
          </p:spPr>
          <p:txBody>
            <a:bodyPr wrap="square" lIns="0" tIns="0" rIns="0" bIns="0" rtlCol="0"/>
            <a:lstStyle/>
            <a:p>
              <a:endParaRPr/>
            </a:p>
          </p:txBody>
        </p:sp>
        <p:sp>
          <p:nvSpPr>
            <p:cNvPr id="16" name="object 16"/>
            <p:cNvSpPr/>
            <p:nvPr/>
          </p:nvSpPr>
          <p:spPr>
            <a:xfrm>
              <a:off x="1006771" y="5218796"/>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7" name="object 17"/>
          <p:cNvGrpSpPr/>
          <p:nvPr/>
        </p:nvGrpSpPr>
        <p:grpSpPr>
          <a:xfrm>
            <a:off x="959124" y="6104996"/>
            <a:ext cx="5651500" cy="667385"/>
            <a:chOff x="959124" y="6104996"/>
            <a:chExt cx="5651500" cy="667385"/>
          </a:xfrm>
        </p:grpSpPr>
        <p:sp>
          <p:nvSpPr>
            <p:cNvPr id="18" name="object 18"/>
            <p:cNvSpPr/>
            <p:nvPr/>
          </p:nvSpPr>
          <p:spPr>
            <a:xfrm>
              <a:off x="963889" y="6109761"/>
              <a:ext cx="5641975" cy="657860"/>
            </a:xfrm>
            <a:custGeom>
              <a:avLst/>
              <a:gdLst/>
              <a:ahLst/>
              <a:cxnLst/>
              <a:rect l="l" t="t" r="r" b="b"/>
              <a:pathLst>
                <a:path w="5641975" h="657859">
                  <a:moveTo>
                    <a:pt x="5620752" y="657530"/>
                  </a:moveTo>
                  <a:lnTo>
                    <a:pt x="20659" y="657530"/>
                  </a:lnTo>
                  <a:lnTo>
                    <a:pt x="17629" y="656939"/>
                  </a:lnTo>
                  <a:lnTo>
                    <a:pt x="0" y="636832"/>
                  </a:lnTo>
                  <a:lnTo>
                    <a:pt x="0" y="633706"/>
                  </a:lnTo>
                  <a:lnTo>
                    <a:pt x="0" y="20621"/>
                  </a:lnTo>
                  <a:lnTo>
                    <a:pt x="20659" y="0"/>
                  </a:lnTo>
                  <a:lnTo>
                    <a:pt x="5620752" y="0"/>
                  </a:lnTo>
                  <a:lnTo>
                    <a:pt x="5641421" y="20621"/>
                  </a:lnTo>
                  <a:lnTo>
                    <a:pt x="5641421" y="636832"/>
                  </a:lnTo>
                  <a:lnTo>
                    <a:pt x="5623792" y="656939"/>
                  </a:lnTo>
                  <a:lnTo>
                    <a:pt x="5620752" y="657530"/>
                  </a:lnTo>
                  <a:close/>
                </a:path>
              </a:pathLst>
            </a:custGeom>
            <a:solidFill>
              <a:srgbClr val="F8F8F8"/>
            </a:solidFill>
          </p:spPr>
          <p:txBody>
            <a:bodyPr wrap="square" lIns="0" tIns="0" rIns="0" bIns="0" rtlCol="0"/>
            <a:lstStyle/>
            <a:p>
              <a:endParaRPr/>
            </a:p>
          </p:txBody>
        </p:sp>
        <p:sp>
          <p:nvSpPr>
            <p:cNvPr id="19" name="object 19"/>
            <p:cNvSpPr/>
            <p:nvPr/>
          </p:nvSpPr>
          <p:spPr>
            <a:xfrm>
              <a:off x="963889" y="6109761"/>
              <a:ext cx="5641975" cy="657860"/>
            </a:xfrm>
            <a:custGeom>
              <a:avLst/>
              <a:gdLst/>
              <a:ahLst/>
              <a:cxnLst/>
              <a:rect l="l" t="t" r="r" b="b"/>
              <a:pathLst>
                <a:path w="5641975" h="657859">
                  <a:moveTo>
                    <a:pt x="0" y="633706"/>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633706"/>
                  </a:lnTo>
                  <a:lnTo>
                    <a:pt x="5641421" y="636832"/>
                  </a:lnTo>
                  <a:lnTo>
                    <a:pt x="5640821" y="639882"/>
                  </a:lnTo>
                  <a:lnTo>
                    <a:pt x="5639610" y="642788"/>
                  </a:lnTo>
                  <a:lnTo>
                    <a:pt x="5638400" y="645695"/>
                  </a:lnTo>
                  <a:lnTo>
                    <a:pt x="5620752" y="657530"/>
                  </a:lnTo>
                  <a:lnTo>
                    <a:pt x="5617597" y="657530"/>
                  </a:lnTo>
                  <a:lnTo>
                    <a:pt x="23823" y="657530"/>
                  </a:lnTo>
                  <a:lnTo>
                    <a:pt x="20659" y="657530"/>
                  </a:lnTo>
                  <a:lnTo>
                    <a:pt x="17629" y="656939"/>
                  </a:lnTo>
                  <a:lnTo>
                    <a:pt x="1810" y="642788"/>
                  </a:lnTo>
                  <a:lnTo>
                    <a:pt x="600" y="639882"/>
                  </a:lnTo>
                  <a:lnTo>
                    <a:pt x="0" y="636832"/>
                  </a:lnTo>
                  <a:lnTo>
                    <a:pt x="0" y="633706"/>
                  </a:lnTo>
                  <a:close/>
                </a:path>
              </a:pathLst>
            </a:custGeom>
            <a:ln w="9529">
              <a:solidFill>
                <a:srgbClr val="E7EAEC"/>
              </a:solidFill>
            </a:ln>
          </p:spPr>
          <p:txBody>
            <a:bodyPr wrap="square" lIns="0" tIns="0" rIns="0" bIns="0" rtlCol="0"/>
            <a:lstStyle/>
            <a:p>
              <a:endParaRPr/>
            </a:p>
          </p:txBody>
        </p:sp>
        <p:sp>
          <p:nvSpPr>
            <p:cNvPr id="20" name="object 20"/>
            <p:cNvSpPr/>
            <p:nvPr/>
          </p:nvSpPr>
          <p:spPr>
            <a:xfrm>
              <a:off x="1006771" y="6190798"/>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21" name="object 21"/>
          <p:cNvSpPr txBox="1"/>
          <p:nvPr/>
        </p:nvSpPr>
        <p:spPr>
          <a:xfrm>
            <a:off x="946424" y="3833848"/>
            <a:ext cx="5590540" cy="644461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微软雅黑"/>
                <a:cs typeface="微软雅黑"/>
              </a:rPr>
              <a:t>第</a:t>
            </a:r>
            <a:r>
              <a:rPr sz="950" b="1" dirty="0">
                <a:solidFill>
                  <a:srgbClr val="333333"/>
                </a:solidFill>
                <a:latin typeface="Trebuchet MS"/>
                <a:cs typeface="Trebuchet MS"/>
              </a:rPr>
              <a:t>2</a:t>
            </a:r>
            <a:r>
              <a:rPr sz="950" b="1" spc="20" dirty="0">
                <a:solidFill>
                  <a:srgbClr val="333333"/>
                </a:solidFill>
                <a:latin typeface="微软雅黑"/>
                <a:cs typeface="微软雅黑"/>
              </a:rPr>
              <a:t>步</a:t>
            </a:r>
            <a:r>
              <a:rPr sz="950" spc="25" dirty="0">
                <a:solidFill>
                  <a:srgbClr val="333333"/>
                </a:solidFill>
                <a:latin typeface="微软雅黑"/>
                <a:cs typeface="微软雅黑"/>
              </a:rPr>
              <a:t>：删除逻辑卷设备，需要输入</a:t>
            </a:r>
            <a:r>
              <a:rPr sz="950" spc="20" dirty="0">
                <a:solidFill>
                  <a:srgbClr val="333333"/>
                </a:solidFill>
                <a:latin typeface="Trebuchet MS"/>
                <a:cs typeface="Trebuchet MS"/>
              </a:rPr>
              <a:t>y</a:t>
            </a:r>
            <a:r>
              <a:rPr sz="950" spc="25" dirty="0">
                <a:solidFill>
                  <a:srgbClr val="333333"/>
                </a:solidFill>
                <a:latin typeface="微软雅黑"/>
                <a:cs typeface="微软雅黑"/>
              </a:rPr>
              <a:t>来确认操作。</a:t>
            </a:r>
            <a:endParaRPr sz="950">
              <a:latin typeface="微软雅黑"/>
              <a:cs typeface="微软雅黑"/>
            </a:endParaRPr>
          </a:p>
          <a:p>
            <a:pPr>
              <a:lnSpc>
                <a:spcPct val="100000"/>
              </a:lnSpc>
              <a:spcBef>
                <a:spcPts val="45"/>
              </a:spcBef>
            </a:pPr>
            <a:endParaRPr sz="900">
              <a:latin typeface="微软雅黑"/>
              <a:cs typeface="微软雅黑"/>
            </a:endParaRPr>
          </a:p>
          <a:p>
            <a:pPr marL="136525" marR="5080">
              <a:lnSpc>
                <a:spcPct val="132400"/>
              </a:lnSpc>
              <a:tabLst>
                <a:tab pos="2621915" algn="l"/>
              </a:tabLst>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lvremove /dev/storage/vo</a:t>
            </a:r>
            <a:r>
              <a:rPr sz="850" spc="20" dirty="0">
                <a:solidFill>
                  <a:srgbClr val="333333"/>
                </a:solidFill>
                <a:latin typeface="Lucida Console"/>
                <a:cs typeface="Lucida Console"/>
              </a:rPr>
              <a:t> </a:t>
            </a:r>
            <a:r>
              <a:rPr sz="850" spc="15" dirty="0">
                <a:solidFill>
                  <a:srgbClr val="333333"/>
                </a:solidFill>
                <a:latin typeface="Lucida Console"/>
                <a:cs typeface="Lucida Console"/>
              </a:rPr>
              <a:t>Do you</a:t>
            </a:r>
            <a:r>
              <a:rPr sz="850" spc="20" dirty="0">
                <a:solidFill>
                  <a:srgbClr val="333333"/>
                </a:solidFill>
                <a:latin typeface="Lucida Console"/>
                <a:cs typeface="Lucida Console"/>
              </a:rPr>
              <a:t> </a:t>
            </a:r>
            <a:r>
              <a:rPr sz="850" spc="15" dirty="0">
                <a:solidFill>
                  <a:srgbClr val="333333"/>
                </a:solidFill>
                <a:latin typeface="Lucida Console"/>
                <a:cs typeface="Lucida Console"/>
              </a:rPr>
              <a:t>really want</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remove</a:t>
            </a:r>
            <a:r>
              <a:rPr sz="850" spc="20" dirty="0">
                <a:solidFill>
                  <a:srgbClr val="333333"/>
                </a:solidFill>
                <a:latin typeface="Lucida Console"/>
                <a:cs typeface="Lucida Console"/>
              </a:rPr>
              <a:t> </a:t>
            </a:r>
            <a:r>
              <a:rPr sz="850" spc="15" dirty="0">
                <a:solidFill>
                  <a:srgbClr val="333333"/>
                </a:solidFill>
                <a:latin typeface="Lucida Console"/>
                <a:cs typeface="Lucida Console"/>
              </a:rPr>
              <a:t>active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logical</a:t>
            </a:r>
            <a:r>
              <a:rPr sz="850" spc="25"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25" dirty="0">
                <a:solidFill>
                  <a:srgbClr val="333333"/>
                </a:solidFill>
                <a:latin typeface="Lucida Console"/>
                <a:cs typeface="Lucida Console"/>
              </a:rPr>
              <a:t> </a:t>
            </a:r>
            <a:r>
              <a:rPr sz="850" spc="15" dirty="0">
                <a:solidFill>
                  <a:srgbClr val="333333"/>
                </a:solidFill>
                <a:latin typeface="Lucida Console"/>
                <a:cs typeface="Lucida Console"/>
              </a:rPr>
              <a:t>storage/vo?</a:t>
            </a:r>
            <a:r>
              <a:rPr sz="850" spc="25" dirty="0">
                <a:solidFill>
                  <a:srgbClr val="333333"/>
                </a:solidFill>
                <a:latin typeface="Lucida Console"/>
                <a:cs typeface="Lucida Console"/>
              </a:rPr>
              <a:t> </a:t>
            </a:r>
            <a:r>
              <a:rPr sz="850" spc="15" dirty="0">
                <a:solidFill>
                  <a:srgbClr val="333333"/>
                </a:solidFill>
                <a:latin typeface="Lucida Console"/>
                <a:cs typeface="Lucida Console"/>
              </a:rPr>
              <a:t>[y/n]:</a:t>
            </a:r>
            <a:r>
              <a:rPr sz="850" spc="30" dirty="0">
                <a:solidFill>
                  <a:srgbClr val="333333"/>
                </a:solidFill>
                <a:latin typeface="Lucida Console"/>
                <a:cs typeface="Lucida Console"/>
              </a:rPr>
              <a:t> </a:t>
            </a:r>
            <a:r>
              <a:rPr sz="850" spc="15" dirty="0">
                <a:solidFill>
                  <a:srgbClr val="333333"/>
                </a:solidFill>
                <a:latin typeface="Lucida Console"/>
                <a:cs typeface="Lucida Console"/>
              </a:rPr>
              <a:t>y	Logical</a:t>
            </a:r>
            <a:r>
              <a:rPr sz="850" spc="10"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10" dirty="0">
                <a:solidFill>
                  <a:srgbClr val="333333"/>
                </a:solidFill>
                <a:latin typeface="Lucida Console"/>
                <a:cs typeface="Lucida Console"/>
              </a:rPr>
              <a:t> </a:t>
            </a:r>
            <a:r>
              <a:rPr sz="850" spc="15" dirty="0">
                <a:solidFill>
                  <a:srgbClr val="333333"/>
                </a:solidFill>
                <a:latin typeface="Lucida Console"/>
                <a:cs typeface="Lucida Console"/>
              </a:rPr>
              <a:t>"vo"</a:t>
            </a:r>
            <a:r>
              <a:rPr sz="850" spc="10" dirty="0">
                <a:solidFill>
                  <a:srgbClr val="333333"/>
                </a:solidFill>
                <a:latin typeface="Lucida Console"/>
                <a:cs typeface="Lucida Console"/>
              </a:rPr>
              <a:t> </a:t>
            </a:r>
            <a:r>
              <a:rPr sz="850" spc="15" dirty="0">
                <a:solidFill>
                  <a:srgbClr val="333333"/>
                </a:solidFill>
                <a:latin typeface="Lucida Console"/>
                <a:cs typeface="Lucida Console"/>
              </a:rPr>
              <a:t>successfully</a:t>
            </a:r>
            <a:r>
              <a:rPr sz="850" spc="10" dirty="0">
                <a:solidFill>
                  <a:srgbClr val="333333"/>
                </a:solidFill>
                <a:latin typeface="Lucida Console"/>
                <a:cs typeface="Lucida Console"/>
              </a:rPr>
              <a:t> </a:t>
            </a:r>
            <a:r>
              <a:rPr sz="850" spc="15" dirty="0">
                <a:solidFill>
                  <a:srgbClr val="333333"/>
                </a:solidFill>
                <a:latin typeface="Lucida Console"/>
                <a:cs typeface="Lucida Console"/>
              </a:rPr>
              <a:t>removed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3</a:t>
            </a:r>
            <a:r>
              <a:rPr sz="950" b="1" spc="20" dirty="0">
                <a:solidFill>
                  <a:srgbClr val="333333"/>
                </a:solidFill>
                <a:latin typeface="微软雅黑"/>
                <a:cs typeface="微软雅黑"/>
              </a:rPr>
              <a:t>步</a:t>
            </a:r>
            <a:r>
              <a:rPr sz="950" spc="25" dirty="0">
                <a:solidFill>
                  <a:srgbClr val="333333"/>
                </a:solidFill>
                <a:latin typeface="微软雅黑"/>
                <a:cs typeface="微软雅黑"/>
              </a:rPr>
              <a:t>：删除卷组，此处只写卷组名称即可，不需要设备的绝对路径。</a:t>
            </a:r>
            <a:endParaRPr sz="950">
              <a:latin typeface="微软雅黑"/>
              <a:cs typeface="微软雅黑"/>
            </a:endParaRPr>
          </a:p>
          <a:p>
            <a:pPr>
              <a:lnSpc>
                <a:spcPct val="100000"/>
              </a:lnSpc>
              <a:spcBef>
                <a:spcPts val="50"/>
              </a:spcBef>
            </a:pPr>
            <a:endParaRPr sz="900">
              <a:latin typeface="微软雅黑"/>
              <a:cs typeface="微软雅黑"/>
            </a:endParaRPr>
          </a:p>
          <a:p>
            <a:pPr marL="136525" marR="474980">
              <a:lnSpc>
                <a:spcPct val="132400"/>
              </a:lnSpc>
              <a:tabLst>
                <a:tab pos="2755900" algn="l"/>
              </a:tabLst>
            </a:pPr>
            <a:r>
              <a:rPr sz="850" spc="15" dirty="0">
                <a:solidFill>
                  <a:srgbClr val="333333"/>
                </a:solidFill>
                <a:latin typeface="Lucida Console"/>
                <a:cs typeface="Lucida Console"/>
              </a:rPr>
              <a:t>[root@linuxprobe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vgremove</a:t>
            </a:r>
            <a:r>
              <a:rPr sz="850" spc="30" dirty="0">
                <a:solidFill>
                  <a:srgbClr val="333333"/>
                </a:solidFill>
                <a:latin typeface="Lucida Console"/>
                <a:cs typeface="Lucida Console"/>
              </a:rPr>
              <a:t> </a:t>
            </a:r>
            <a:r>
              <a:rPr sz="850" spc="15" dirty="0">
                <a:solidFill>
                  <a:srgbClr val="333333"/>
                </a:solidFill>
                <a:latin typeface="Lucida Console"/>
                <a:cs typeface="Lucida Console"/>
              </a:rPr>
              <a:t>storage	Volume</a:t>
            </a:r>
            <a:r>
              <a:rPr sz="850" dirty="0">
                <a:solidFill>
                  <a:srgbClr val="333333"/>
                </a:solidFill>
                <a:latin typeface="Lucida Console"/>
                <a:cs typeface="Lucida Console"/>
              </a:rPr>
              <a:t> </a:t>
            </a:r>
            <a:r>
              <a:rPr sz="850" spc="15" dirty="0">
                <a:solidFill>
                  <a:srgbClr val="333333"/>
                </a:solidFill>
                <a:latin typeface="Lucida Console"/>
                <a:cs typeface="Lucida Console"/>
              </a:rPr>
              <a:t>group</a:t>
            </a:r>
            <a:r>
              <a:rPr sz="850" dirty="0">
                <a:solidFill>
                  <a:srgbClr val="333333"/>
                </a:solidFill>
                <a:latin typeface="Lucida Console"/>
                <a:cs typeface="Lucida Console"/>
              </a:rPr>
              <a:t> </a:t>
            </a:r>
            <a:r>
              <a:rPr sz="850" spc="15" dirty="0">
                <a:solidFill>
                  <a:srgbClr val="333333"/>
                </a:solidFill>
                <a:latin typeface="Lucida Console"/>
                <a:cs typeface="Lucida Console"/>
              </a:rPr>
              <a:t>"storage"</a:t>
            </a:r>
            <a:r>
              <a:rPr sz="850" spc="5" dirty="0">
                <a:solidFill>
                  <a:srgbClr val="333333"/>
                </a:solidFill>
                <a:latin typeface="Lucida Console"/>
                <a:cs typeface="Lucida Console"/>
              </a:rPr>
              <a:t> </a:t>
            </a:r>
            <a:r>
              <a:rPr sz="850" spc="15" dirty="0">
                <a:solidFill>
                  <a:srgbClr val="333333"/>
                </a:solidFill>
                <a:latin typeface="Lucida Console"/>
                <a:cs typeface="Lucida Console"/>
              </a:rPr>
              <a:t>successfully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removed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spc="25" dirty="0">
                <a:solidFill>
                  <a:srgbClr val="333333"/>
                </a:solidFill>
                <a:latin typeface="微软雅黑"/>
                <a:cs typeface="微软雅黑"/>
              </a:rPr>
              <a:t>第</a:t>
            </a:r>
            <a:r>
              <a:rPr sz="950" b="1" dirty="0">
                <a:solidFill>
                  <a:srgbClr val="333333"/>
                </a:solidFill>
                <a:latin typeface="Trebuchet MS"/>
                <a:cs typeface="Trebuchet MS"/>
              </a:rPr>
              <a:t>4</a:t>
            </a:r>
            <a:r>
              <a:rPr sz="950" b="1" spc="20" dirty="0">
                <a:solidFill>
                  <a:srgbClr val="333333"/>
                </a:solidFill>
                <a:latin typeface="微软雅黑"/>
                <a:cs typeface="微软雅黑"/>
              </a:rPr>
              <a:t>步</a:t>
            </a:r>
            <a:r>
              <a:rPr sz="950" spc="25" dirty="0">
                <a:solidFill>
                  <a:srgbClr val="333333"/>
                </a:solidFill>
                <a:latin typeface="微软雅黑"/>
                <a:cs typeface="微软雅黑"/>
              </a:rPr>
              <a:t>：删除物理卷设备。</a:t>
            </a:r>
            <a:endParaRPr sz="950">
              <a:latin typeface="微软雅黑"/>
              <a:cs typeface="微软雅黑"/>
            </a:endParaRPr>
          </a:p>
          <a:p>
            <a:pPr>
              <a:lnSpc>
                <a:spcPct val="100000"/>
              </a:lnSpc>
              <a:spcBef>
                <a:spcPts val="45"/>
              </a:spcBef>
            </a:pPr>
            <a:endParaRPr sz="900">
              <a:latin typeface="微软雅黑"/>
              <a:cs typeface="微软雅黑"/>
            </a:endParaRPr>
          </a:p>
          <a:p>
            <a:pPr marL="136525" marR="5080">
              <a:lnSpc>
                <a:spcPct val="132400"/>
              </a:lnSpc>
              <a:spcBef>
                <a:spcPts val="5"/>
              </a:spcBef>
              <a:tabLst>
                <a:tab pos="2286000" algn="l"/>
                <a:tab pos="3427729" algn="l"/>
              </a:tabLst>
            </a:pPr>
            <a:r>
              <a:rPr sz="850" spc="15" dirty="0">
                <a:solidFill>
                  <a:srgbClr val="333333"/>
                </a:solidFill>
                <a:latin typeface="Lucida Console"/>
                <a:cs typeface="Lucida Console"/>
              </a:rPr>
              <a:t>[root@linuxprobe</a:t>
            </a:r>
            <a:r>
              <a:rPr sz="850" spc="30" dirty="0">
                <a:solidFill>
                  <a:srgbClr val="333333"/>
                </a:solidFill>
                <a:latin typeface="Lucida Console"/>
                <a:cs typeface="Lucida Console"/>
              </a:rPr>
              <a:t> </a:t>
            </a:r>
            <a:r>
              <a:rPr sz="850" spc="15" dirty="0">
                <a:solidFill>
                  <a:srgbClr val="333333"/>
                </a:solidFill>
                <a:latin typeface="Lucida Console"/>
                <a:cs typeface="Lucida Console"/>
              </a:rPr>
              <a:t>~]#</a:t>
            </a:r>
            <a:r>
              <a:rPr sz="850" spc="35" dirty="0">
                <a:solidFill>
                  <a:srgbClr val="333333"/>
                </a:solidFill>
                <a:latin typeface="Lucida Console"/>
                <a:cs typeface="Lucida Console"/>
              </a:rPr>
              <a:t> </a:t>
            </a:r>
            <a:r>
              <a:rPr sz="850" spc="15" dirty="0">
                <a:solidFill>
                  <a:srgbClr val="333333"/>
                </a:solidFill>
                <a:latin typeface="Lucida Console"/>
                <a:cs typeface="Lucida Console"/>
              </a:rPr>
              <a:t>pvremove</a:t>
            </a:r>
            <a:r>
              <a:rPr sz="850" spc="35" dirty="0">
                <a:solidFill>
                  <a:srgbClr val="333333"/>
                </a:solidFill>
                <a:latin typeface="Lucida Console"/>
                <a:cs typeface="Lucida Console"/>
              </a:rPr>
              <a:t> </a:t>
            </a:r>
            <a:r>
              <a:rPr sz="850" spc="15" dirty="0">
                <a:solidFill>
                  <a:srgbClr val="333333"/>
                </a:solidFill>
                <a:latin typeface="Lucida Console"/>
                <a:cs typeface="Lucida Console"/>
              </a:rPr>
              <a:t>/dev/sdb</a:t>
            </a:r>
            <a:r>
              <a:rPr sz="850" spc="35" dirty="0">
                <a:solidFill>
                  <a:srgbClr val="333333"/>
                </a:solidFill>
                <a:latin typeface="Lucida Console"/>
                <a:cs typeface="Lucida Console"/>
              </a:rPr>
              <a:t> </a:t>
            </a:r>
            <a:r>
              <a:rPr sz="850" spc="15" dirty="0">
                <a:solidFill>
                  <a:srgbClr val="333333"/>
                </a:solidFill>
                <a:latin typeface="Lucida Console"/>
                <a:cs typeface="Lucida Console"/>
              </a:rPr>
              <a:t>/dev/sdc	Labels on physical volume </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"/dev/sdb"</a:t>
            </a:r>
            <a:r>
              <a:rPr sz="850" spc="30" dirty="0">
                <a:solidFill>
                  <a:srgbClr val="333333"/>
                </a:solidFill>
                <a:latin typeface="Lucida Console"/>
                <a:cs typeface="Lucida Console"/>
              </a:rPr>
              <a:t> </a:t>
            </a:r>
            <a:r>
              <a:rPr sz="850" spc="15" dirty="0">
                <a:solidFill>
                  <a:srgbClr val="333333"/>
                </a:solidFill>
                <a:latin typeface="Lucida Console"/>
                <a:cs typeface="Lucida Console"/>
              </a:rPr>
              <a:t>successfully</a:t>
            </a:r>
            <a:r>
              <a:rPr sz="850" spc="35" dirty="0">
                <a:solidFill>
                  <a:srgbClr val="333333"/>
                </a:solidFill>
                <a:latin typeface="Lucida Console"/>
                <a:cs typeface="Lucida Console"/>
              </a:rPr>
              <a:t> </a:t>
            </a:r>
            <a:r>
              <a:rPr sz="850" spc="15" dirty="0">
                <a:solidFill>
                  <a:srgbClr val="333333"/>
                </a:solidFill>
                <a:latin typeface="Lucida Console"/>
                <a:cs typeface="Lucida Console"/>
              </a:rPr>
              <a:t>wiped.	Labels</a:t>
            </a:r>
            <a:r>
              <a:rPr sz="850" spc="10" dirty="0">
                <a:solidFill>
                  <a:srgbClr val="333333"/>
                </a:solidFill>
                <a:latin typeface="Lucida Console"/>
                <a:cs typeface="Lucida Console"/>
              </a:rPr>
              <a:t> </a:t>
            </a:r>
            <a:r>
              <a:rPr sz="850" spc="15" dirty="0">
                <a:solidFill>
                  <a:srgbClr val="333333"/>
                </a:solidFill>
                <a:latin typeface="Lucida Console"/>
                <a:cs typeface="Lucida Console"/>
              </a:rPr>
              <a:t>on</a:t>
            </a:r>
            <a:r>
              <a:rPr sz="850" spc="10" dirty="0">
                <a:solidFill>
                  <a:srgbClr val="333333"/>
                </a:solidFill>
                <a:latin typeface="Lucida Console"/>
                <a:cs typeface="Lucida Console"/>
              </a:rPr>
              <a:t> </a:t>
            </a:r>
            <a:r>
              <a:rPr sz="850" spc="15" dirty="0">
                <a:solidFill>
                  <a:srgbClr val="333333"/>
                </a:solidFill>
                <a:latin typeface="Lucida Console"/>
                <a:cs typeface="Lucida Console"/>
              </a:rPr>
              <a:t>physical</a:t>
            </a:r>
            <a:r>
              <a:rPr sz="850" spc="10" dirty="0">
                <a:solidFill>
                  <a:srgbClr val="333333"/>
                </a:solidFill>
                <a:latin typeface="Lucida Console"/>
                <a:cs typeface="Lucida Console"/>
              </a:rPr>
              <a:t> </a:t>
            </a:r>
            <a:r>
              <a:rPr sz="850" spc="15" dirty="0">
                <a:solidFill>
                  <a:srgbClr val="333333"/>
                </a:solidFill>
                <a:latin typeface="Lucida Console"/>
                <a:cs typeface="Lucida Console"/>
              </a:rPr>
              <a:t>volume</a:t>
            </a:r>
            <a:r>
              <a:rPr sz="850" spc="10" dirty="0">
                <a:solidFill>
                  <a:srgbClr val="333333"/>
                </a:solidFill>
                <a:latin typeface="Lucida Console"/>
                <a:cs typeface="Lucida Console"/>
              </a:rPr>
              <a:t> </a:t>
            </a:r>
            <a:r>
              <a:rPr sz="850" spc="15" dirty="0">
                <a:solidFill>
                  <a:srgbClr val="333333"/>
                </a:solidFill>
                <a:latin typeface="Lucida Console"/>
                <a:cs typeface="Lucida Console"/>
              </a:rPr>
              <a:t>"/dev/sdc"</a:t>
            </a:r>
            <a:r>
              <a:rPr sz="850" spc="10" dirty="0">
                <a:solidFill>
                  <a:srgbClr val="333333"/>
                </a:solidFill>
                <a:latin typeface="Lucida Console"/>
                <a:cs typeface="Lucida Console"/>
              </a:rPr>
              <a:t> </a:t>
            </a:r>
            <a:r>
              <a:rPr sz="850" spc="15" dirty="0">
                <a:solidFill>
                  <a:srgbClr val="333333"/>
                </a:solidFill>
                <a:latin typeface="Lucida Console"/>
                <a:cs typeface="Lucida Console"/>
              </a:rPr>
              <a:t>successfully </a:t>
            </a:r>
            <a:r>
              <a:rPr sz="850" spc="-495" dirty="0">
                <a:solidFill>
                  <a:srgbClr val="333333"/>
                </a:solidFill>
                <a:latin typeface="Lucida Console"/>
                <a:cs typeface="Lucida Console"/>
              </a:rPr>
              <a:t> </a:t>
            </a:r>
            <a:r>
              <a:rPr sz="850" spc="15" dirty="0">
                <a:solidFill>
                  <a:srgbClr val="333333"/>
                </a:solidFill>
                <a:latin typeface="Lucida Console"/>
                <a:cs typeface="Lucida Console"/>
              </a:rPr>
              <a:t>wiped.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27940">
              <a:lnSpc>
                <a:spcPct val="131600"/>
              </a:lnSpc>
            </a:pPr>
            <a:r>
              <a:rPr sz="950" spc="25" dirty="0">
                <a:solidFill>
                  <a:srgbClr val="333333"/>
                </a:solidFill>
                <a:latin typeface="微软雅黑"/>
                <a:cs typeface="微软雅黑"/>
              </a:rPr>
              <a:t>在上述操作执行完毕之后，再执行</a:t>
            </a:r>
            <a:r>
              <a:rPr sz="950" spc="20" dirty="0">
                <a:solidFill>
                  <a:srgbClr val="333333"/>
                </a:solidFill>
                <a:latin typeface="Trebuchet MS"/>
                <a:cs typeface="Trebuchet MS"/>
              </a:rPr>
              <a:t>lvdisplay</a:t>
            </a:r>
            <a:r>
              <a:rPr sz="950" spc="25" dirty="0">
                <a:solidFill>
                  <a:srgbClr val="333333"/>
                </a:solidFill>
                <a:latin typeface="微软雅黑"/>
                <a:cs typeface="微软雅黑"/>
              </a:rPr>
              <a:t>、</a:t>
            </a:r>
            <a:r>
              <a:rPr sz="950" spc="30" dirty="0">
                <a:solidFill>
                  <a:srgbClr val="333333"/>
                </a:solidFill>
                <a:latin typeface="Trebuchet MS"/>
                <a:cs typeface="Trebuchet MS"/>
              </a:rPr>
              <a:t>vgdisplay</a:t>
            </a:r>
            <a:r>
              <a:rPr sz="950" spc="25" dirty="0">
                <a:solidFill>
                  <a:srgbClr val="333333"/>
                </a:solidFill>
                <a:latin typeface="微软雅黑"/>
                <a:cs typeface="微软雅黑"/>
              </a:rPr>
              <a:t>、</a:t>
            </a:r>
            <a:r>
              <a:rPr sz="950" spc="35" dirty="0">
                <a:solidFill>
                  <a:srgbClr val="333333"/>
                </a:solidFill>
                <a:latin typeface="Trebuchet MS"/>
                <a:cs typeface="Trebuchet MS"/>
              </a:rPr>
              <a:t>pvdisplay</a:t>
            </a:r>
            <a:r>
              <a:rPr sz="950" spc="25" dirty="0">
                <a:solidFill>
                  <a:srgbClr val="333333"/>
                </a:solidFill>
                <a:latin typeface="微软雅黑"/>
                <a:cs typeface="微软雅黑"/>
              </a:rPr>
              <a:t>命令来查看</a:t>
            </a:r>
            <a:r>
              <a:rPr sz="950" spc="80" dirty="0">
                <a:solidFill>
                  <a:srgbClr val="333333"/>
                </a:solidFill>
                <a:latin typeface="Trebuchet MS"/>
                <a:cs typeface="Trebuchet MS"/>
              </a:rPr>
              <a:t>LVM</a:t>
            </a:r>
            <a:r>
              <a:rPr sz="950" spc="25" dirty="0">
                <a:solidFill>
                  <a:srgbClr val="333333"/>
                </a:solidFill>
                <a:latin typeface="微软雅黑"/>
                <a:cs typeface="微软雅黑"/>
              </a:rPr>
              <a:t>的信息时就不会再 看到信息了（前提是上述步骤的操作是正确的），干净利落！</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193675">
              <a:lnSpc>
                <a:spcPct val="100000"/>
              </a:lnSpc>
              <a:spcBef>
                <a:spcPts val="1110"/>
              </a:spcBef>
            </a:pPr>
            <a:r>
              <a:rPr sz="950"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spc="55"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spc="35" dirty="0">
                <a:solidFill>
                  <a:srgbClr val="777777"/>
                </a:solidFill>
                <a:latin typeface="Trebuchet MS"/>
                <a:cs typeface="Trebuchet MS"/>
              </a:rPr>
              <a:t>Linux</a:t>
            </a:r>
            <a:r>
              <a:rPr sz="950" spc="25" dirty="0">
                <a:solidFill>
                  <a:srgbClr val="777777"/>
                </a:solidFill>
                <a:latin typeface="微软雅黑"/>
                <a:cs typeface="微软雅黑"/>
              </a:rPr>
              <a:t>技术交流学习请加读者群</a:t>
            </a:r>
            <a:r>
              <a:rPr sz="950" spc="20" dirty="0">
                <a:solidFill>
                  <a:srgbClr val="777777"/>
                </a:solidFill>
                <a:latin typeface="微软雅黑"/>
                <a:cs typeface="微软雅黑"/>
              </a:rPr>
              <a:t>（</a:t>
            </a:r>
            <a:r>
              <a:rPr sz="950" b="1" spc="25" dirty="0">
                <a:solidFill>
                  <a:srgbClr val="777777"/>
                </a:solidFill>
                <a:latin typeface="微软雅黑"/>
                <a:cs typeface="微软雅黑"/>
              </a:rPr>
              <a:t>推荐</a:t>
            </a:r>
            <a:r>
              <a:rPr sz="950" spc="10" dirty="0">
                <a:solidFill>
                  <a:srgbClr val="777777"/>
                </a:solidFill>
                <a:latin typeface="微软雅黑"/>
                <a:cs typeface="微软雅黑"/>
              </a:rPr>
              <a:t>）：</a:t>
            </a:r>
            <a:r>
              <a:rPr sz="950" u="sng" spc="10" dirty="0">
                <a:solidFill>
                  <a:srgbClr val="4183C4"/>
                </a:solidFill>
                <a:uFill>
                  <a:solidFill>
                    <a:srgbClr val="4183C4"/>
                  </a:solidFill>
                </a:uFill>
                <a:latin typeface="Trebuchet MS"/>
                <a:cs typeface="Trebuchet MS"/>
                <a:hlinkClick r:id="rId2"/>
              </a:rPr>
              <a:t>https://www.linuxprobe.com/club</a:t>
            </a:r>
            <a:endParaRPr sz="950">
              <a:latin typeface="Trebuchet MS"/>
              <a:cs typeface="Trebuchet MS"/>
            </a:endParaRPr>
          </a:p>
          <a:p>
            <a:pPr marL="193675" marR="176530">
              <a:lnSpc>
                <a:spcPct val="131600"/>
              </a:lnSpc>
              <a:spcBef>
                <a:spcPts val="750"/>
              </a:spcBef>
            </a:pPr>
            <a:r>
              <a:rPr sz="950" spc="185" dirty="0">
                <a:solidFill>
                  <a:srgbClr val="777777"/>
                </a:solidFill>
                <a:latin typeface="Trebuchet MS"/>
                <a:cs typeface="Trebuchet MS"/>
              </a:rPr>
              <a:t>*</a:t>
            </a:r>
            <a:r>
              <a:rPr sz="950" spc="25" dirty="0">
                <a:solidFill>
                  <a:srgbClr val="777777"/>
                </a:solidFill>
                <a:latin typeface="微软雅黑"/>
                <a:cs typeface="微软雅黑"/>
              </a:rPr>
              <a:t>本群特色：确保每一位群友都是《</a:t>
            </a:r>
            <a:r>
              <a:rPr sz="950" spc="35" dirty="0">
                <a:solidFill>
                  <a:srgbClr val="777777"/>
                </a:solidFill>
                <a:latin typeface="Trebuchet MS"/>
                <a:cs typeface="Trebuchet MS"/>
              </a:rPr>
              <a:t>Linux</a:t>
            </a:r>
            <a:r>
              <a:rPr sz="950" spc="20" dirty="0">
                <a:solidFill>
                  <a:srgbClr val="777777"/>
                </a:solidFill>
                <a:latin typeface="微软雅黑"/>
                <a:cs typeface="微软雅黑"/>
              </a:rPr>
              <a:t>就该这么学》的读者，答疑更有针对性，不定期领取定 </a:t>
            </a:r>
            <a:r>
              <a:rPr sz="950" spc="25" dirty="0">
                <a:solidFill>
                  <a:srgbClr val="777777"/>
                </a:solidFill>
                <a:latin typeface="微软雅黑"/>
                <a:cs typeface="微软雅黑"/>
              </a:rPr>
              <a:t>制礼品。</a:t>
            </a:r>
            <a:endParaRPr sz="950">
              <a:latin typeface="微软雅黑"/>
              <a:cs typeface="微软雅黑"/>
            </a:endParaRPr>
          </a:p>
          <a:p>
            <a:pPr marL="12700">
              <a:lnSpc>
                <a:spcPct val="100000"/>
              </a:lnSpc>
              <a:spcBef>
                <a:spcPts val="1115"/>
              </a:spcBef>
            </a:pPr>
            <a:r>
              <a:rPr sz="950" b="1" spc="25" dirty="0">
                <a:solidFill>
                  <a:srgbClr val="333333"/>
                </a:solidFill>
                <a:latin typeface="微软雅黑"/>
                <a:cs typeface="微软雅黑"/>
              </a:rPr>
              <a:t>本章节的复习作业</a:t>
            </a:r>
            <a:r>
              <a:rPr sz="950" b="1" spc="-20" dirty="0">
                <a:solidFill>
                  <a:srgbClr val="333333"/>
                </a:solidFill>
                <a:latin typeface="Trebuchet MS"/>
                <a:cs typeface="Trebuchet MS"/>
              </a:rPr>
              <a:t>(</a:t>
            </a:r>
            <a:r>
              <a:rPr sz="950" b="1" spc="25" dirty="0">
                <a:solidFill>
                  <a:srgbClr val="333333"/>
                </a:solidFill>
                <a:latin typeface="微软雅黑"/>
                <a:cs typeface="微软雅黑"/>
              </a:rPr>
              <a:t>答案就在问题的下一行哦，用鼠标选中即可看到的</a:t>
            </a:r>
            <a:r>
              <a:rPr sz="950" b="1" spc="-10" dirty="0">
                <a:solidFill>
                  <a:srgbClr val="333333"/>
                </a:solidFill>
                <a:latin typeface="Trebuchet MS"/>
                <a:cs typeface="Trebuchet MS"/>
              </a:rPr>
              <a:t>~)</a:t>
            </a:r>
            <a:endParaRPr sz="950">
              <a:latin typeface="Trebuchet MS"/>
              <a:cs typeface="Trebuchet MS"/>
            </a:endParaRPr>
          </a:p>
          <a:p>
            <a:pPr>
              <a:lnSpc>
                <a:spcPct val="100000"/>
              </a:lnSpc>
              <a:spcBef>
                <a:spcPts val="20"/>
              </a:spcBef>
            </a:pPr>
            <a:endParaRPr sz="1000">
              <a:latin typeface="Trebuchet MS"/>
              <a:cs typeface="Trebuchet MS"/>
            </a:endParaRPr>
          </a:p>
          <a:p>
            <a:pPr marL="239395" indent="-227329">
              <a:lnSpc>
                <a:spcPct val="100000"/>
              </a:lnSpc>
              <a:spcBef>
                <a:spcPts val="5"/>
              </a:spcBef>
              <a:buAutoNum type="arabicPeriod"/>
              <a:tabLst>
                <a:tab pos="240029" algn="l"/>
              </a:tabLst>
            </a:pPr>
            <a:r>
              <a:rPr sz="950" spc="60" dirty="0">
                <a:solidFill>
                  <a:srgbClr val="333333"/>
                </a:solidFill>
                <a:latin typeface="Trebuchet MS"/>
                <a:cs typeface="Trebuchet MS"/>
              </a:rPr>
              <a:t>RAID</a:t>
            </a:r>
            <a:r>
              <a:rPr sz="950" spc="25" dirty="0">
                <a:solidFill>
                  <a:srgbClr val="333333"/>
                </a:solidFill>
                <a:latin typeface="微软雅黑"/>
                <a:cs typeface="微软雅黑"/>
              </a:rPr>
              <a:t>技术主要是为了解决什么问题呢？</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a:t>
            </a:r>
            <a:r>
              <a:rPr sz="950" spc="60" dirty="0">
                <a:solidFill>
                  <a:srgbClr val="333333"/>
                </a:solidFill>
                <a:latin typeface="Trebuchet MS"/>
                <a:cs typeface="Trebuchet MS"/>
              </a:rPr>
              <a:t>RAID</a:t>
            </a:r>
            <a:r>
              <a:rPr sz="950" spc="25" dirty="0">
                <a:solidFill>
                  <a:srgbClr val="333333"/>
                </a:solidFill>
                <a:latin typeface="微软雅黑"/>
                <a:cs typeface="微软雅黑"/>
              </a:rPr>
              <a:t>技术可以解决存储设备的读写速度问题及数据的冗余备份问题。</a:t>
            </a:r>
            <a:endParaRPr sz="950">
              <a:latin typeface="微软雅黑"/>
              <a:cs typeface="微软雅黑"/>
            </a:endParaRPr>
          </a:p>
          <a:p>
            <a:pPr>
              <a:lnSpc>
                <a:spcPct val="100000"/>
              </a:lnSpc>
              <a:spcBef>
                <a:spcPts val="80"/>
              </a:spcBef>
            </a:pPr>
            <a:endParaRPr sz="600">
              <a:latin typeface="微软雅黑"/>
              <a:cs typeface="微软雅黑"/>
            </a:endParaRPr>
          </a:p>
          <a:p>
            <a:pPr marL="239395" indent="-227329">
              <a:lnSpc>
                <a:spcPct val="100000"/>
              </a:lnSpc>
              <a:buAutoNum type="arabicPeriod" startAt="2"/>
              <a:tabLst>
                <a:tab pos="240029" algn="l"/>
              </a:tabLst>
            </a:pPr>
            <a:r>
              <a:rPr sz="950" spc="60" dirty="0">
                <a:solidFill>
                  <a:srgbClr val="333333"/>
                </a:solidFill>
                <a:latin typeface="Trebuchet MS"/>
                <a:cs typeface="Trebuchet MS"/>
              </a:rPr>
              <a:t>RAID</a:t>
            </a:r>
            <a:r>
              <a:rPr sz="950" spc="-65"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和</a:t>
            </a:r>
            <a:r>
              <a:rPr sz="950" spc="60" dirty="0">
                <a:solidFill>
                  <a:srgbClr val="333333"/>
                </a:solidFill>
                <a:latin typeface="Trebuchet MS"/>
                <a:cs typeface="Trebuchet MS"/>
              </a:rPr>
              <a:t>RAID</a:t>
            </a:r>
            <a:r>
              <a:rPr sz="950" spc="-60"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哪个更安全？</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a:t>
            </a:r>
            <a:r>
              <a:rPr sz="950" b="1" spc="50" dirty="0">
                <a:solidFill>
                  <a:srgbClr val="333333"/>
                </a:solidFill>
                <a:latin typeface="微软雅黑"/>
                <a:cs typeface="微软雅黑"/>
              </a:rPr>
              <a:t>：</a:t>
            </a:r>
            <a:r>
              <a:rPr sz="950" spc="50" dirty="0">
                <a:solidFill>
                  <a:srgbClr val="333333"/>
                </a:solidFill>
                <a:latin typeface="Trebuchet MS"/>
                <a:cs typeface="Trebuchet MS"/>
              </a:rPr>
              <a:t>RAID</a:t>
            </a:r>
            <a:r>
              <a:rPr sz="950" spc="-70" dirty="0">
                <a:solidFill>
                  <a:srgbClr val="333333"/>
                </a:solidFill>
                <a:latin typeface="Trebuchet MS"/>
                <a:cs typeface="Trebuchet MS"/>
              </a:rPr>
              <a:t> </a:t>
            </a:r>
            <a:r>
              <a:rPr sz="950" spc="55" dirty="0">
                <a:solidFill>
                  <a:srgbClr val="333333"/>
                </a:solidFill>
                <a:latin typeface="Trebuchet MS"/>
                <a:cs typeface="Trebuchet MS"/>
              </a:rPr>
              <a:t>0</a:t>
            </a:r>
            <a:r>
              <a:rPr sz="950" spc="25" dirty="0">
                <a:solidFill>
                  <a:srgbClr val="333333"/>
                </a:solidFill>
                <a:latin typeface="微软雅黑"/>
                <a:cs typeface="微软雅黑"/>
              </a:rPr>
              <a:t>没有数据冗余功能，因此</a:t>
            </a:r>
            <a:r>
              <a:rPr sz="950" spc="60" dirty="0">
                <a:solidFill>
                  <a:srgbClr val="333333"/>
                </a:solidFill>
                <a:latin typeface="Trebuchet MS"/>
                <a:cs typeface="Trebuchet MS"/>
              </a:rPr>
              <a:t>RAID</a:t>
            </a:r>
            <a:r>
              <a:rPr sz="950" spc="-65" dirty="0">
                <a:solidFill>
                  <a:srgbClr val="333333"/>
                </a:solidFill>
                <a:latin typeface="Trebuchet MS"/>
                <a:cs typeface="Trebuchet MS"/>
              </a:rPr>
              <a:t> </a:t>
            </a:r>
            <a:r>
              <a:rPr sz="950" spc="55" dirty="0">
                <a:solidFill>
                  <a:srgbClr val="333333"/>
                </a:solidFill>
                <a:latin typeface="Trebuchet MS"/>
                <a:cs typeface="Trebuchet MS"/>
              </a:rPr>
              <a:t>5</a:t>
            </a:r>
            <a:r>
              <a:rPr sz="950" spc="25" dirty="0">
                <a:solidFill>
                  <a:srgbClr val="333333"/>
                </a:solidFill>
                <a:latin typeface="微软雅黑"/>
                <a:cs typeface="微软雅黑"/>
              </a:rPr>
              <a:t>更安全。</a:t>
            </a:r>
            <a:endParaRPr sz="950">
              <a:latin typeface="微软雅黑"/>
              <a:cs typeface="微软雅黑"/>
            </a:endParaRPr>
          </a:p>
        </p:txBody>
      </p:sp>
      <p:sp>
        <p:nvSpPr>
          <p:cNvPr id="30" name="object 30"/>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79</a:t>
            </a:fld>
            <a:endParaRPr spc="-5" dirty="0"/>
          </a:p>
        </p:txBody>
      </p:sp>
      <p:sp>
        <p:nvSpPr>
          <p:cNvPr id="22" name="object 22"/>
          <p:cNvSpPr txBox="1"/>
          <p:nvPr/>
        </p:nvSpPr>
        <p:spPr>
          <a:xfrm>
            <a:off x="2077936" y="2541021"/>
            <a:ext cx="3585845" cy="368935"/>
          </a:xfrm>
          <a:prstGeom prst="rect">
            <a:avLst/>
          </a:prstGeom>
        </p:spPr>
        <p:txBody>
          <a:bodyPr vert="horz" wrap="square" lIns="0" tIns="12065" rIns="0" bIns="0" rtlCol="0">
            <a:spAutoFit/>
          </a:bodyPr>
          <a:lstStyle/>
          <a:p>
            <a:pPr marL="12700" marR="5080" indent="66675">
              <a:lnSpc>
                <a:spcPct val="132400"/>
              </a:lnSpc>
              <a:spcBef>
                <a:spcPts val="95"/>
              </a:spcBef>
              <a:tabLst>
                <a:tab pos="1087120" algn="l"/>
                <a:tab pos="3236595" algn="l"/>
              </a:tabLst>
            </a:pPr>
            <a:r>
              <a:rPr sz="850" spc="15" dirty="0">
                <a:solidFill>
                  <a:srgbClr val="333333"/>
                </a:solidFill>
                <a:latin typeface="Lucida Console"/>
                <a:cs typeface="Lucida Console"/>
              </a:rPr>
              <a:t>0 0UUID=2db66eb4-d9c1-4522-8fab-ac074cd3ea0b</a:t>
            </a:r>
            <a:r>
              <a:rPr sz="850" dirty="0">
                <a:solidFill>
                  <a:srgbClr val="333333"/>
                </a:solidFill>
                <a:latin typeface="Lucida Console"/>
                <a:cs typeface="Lucida Console"/>
              </a:rPr>
              <a:t>	</a:t>
            </a:r>
            <a:r>
              <a:rPr sz="850" spc="15" dirty="0">
                <a:solidFill>
                  <a:srgbClr val="333333"/>
                </a:solidFill>
                <a:latin typeface="Lucida Console"/>
                <a:cs typeface="Lucida Console"/>
              </a:rPr>
              <a:t>/boot  defaults	0</a:t>
            </a:r>
            <a:r>
              <a:rPr sz="850" spc="10" dirty="0">
                <a:solidFill>
                  <a:srgbClr val="333333"/>
                </a:solidFill>
                <a:latin typeface="Lucida Console"/>
                <a:cs typeface="Lucida Console"/>
              </a:rPr>
              <a:t> </a:t>
            </a:r>
            <a:r>
              <a:rPr sz="850" spc="15" dirty="0">
                <a:solidFill>
                  <a:srgbClr val="333333"/>
                </a:solidFill>
                <a:latin typeface="Lucida Console"/>
                <a:cs typeface="Lucida Console"/>
              </a:rPr>
              <a:t>0/dev/mapper/rhel-swap</a:t>
            </a:r>
            <a:endParaRPr sz="850">
              <a:latin typeface="Lucida Console"/>
              <a:cs typeface="Lucida Console"/>
            </a:endParaRPr>
          </a:p>
        </p:txBody>
      </p:sp>
      <p:sp>
        <p:nvSpPr>
          <p:cNvPr id="23" name="object 23"/>
          <p:cNvSpPr txBox="1"/>
          <p:nvPr/>
        </p:nvSpPr>
        <p:spPr>
          <a:xfrm>
            <a:off x="1070306" y="2541021"/>
            <a:ext cx="630555" cy="54038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defaults</a:t>
            </a:r>
            <a:endParaRPr sz="850">
              <a:latin typeface="Lucida Console"/>
              <a:cs typeface="Lucida Console"/>
            </a:endParaRPr>
          </a:p>
          <a:p>
            <a:pPr marL="415290">
              <a:lnSpc>
                <a:spcPct val="100000"/>
              </a:lnSpc>
              <a:spcBef>
                <a:spcPts val="330"/>
              </a:spcBef>
            </a:pPr>
            <a:r>
              <a:rPr sz="850" spc="15" dirty="0">
                <a:solidFill>
                  <a:srgbClr val="333333"/>
                </a:solidFill>
                <a:latin typeface="Lucida Console"/>
                <a:cs typeface="Lucida Console"/>
              </a:rPr>
              <a:t>xfs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swap</a:t>
            </a:r>
            <a:endParaRPr sz="850">
              <a:latin typeface="Lucida Console"/>
              <a:cs typeface="Lucida Console"/>
            </a:endParaRPr>
          </a:p>
        </p:txBody>
      </p:sp>
      <p:sp>
        <p:nvSpPr>
          <p:cNvPr id="24" name="object 24"/>
          <p:cNvSpPr txBox="1"/>
          <p:nvPr/>
        </p:nvSpPr>
        <p:spPr>
          <a:xfrm>
            <a:off x="5369527" y="3093310"/>
            <a:ext cx="227329"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r>
              <a:rPr sz="850" spc="-7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25" name="object 25"/>
          <p:cNvSpPr txBox="1"/>
          <p:nvPr/>
        </p:nvSpPr>
        <p:spPr>
          <a:xfrm>
            <a:off x="2077936" y="2884058"/>
            <a:ext cx="3183255" cy="540385"/>
          </a:xfrm>
          <a:prstGeom prst="rect">
            <a:avLst/>
          </a:prstGeom>
        </p:spPr>
        <p:txBody>
          <a:bodyPr vert="horz" wrap="square" lIns="0" tIns="53975" rIns="0" bIns="0" rtlCol="0">
            <a:spAutoFit/>
          </a:bodyPr>
          <a:lstStyle/>
          <a:p>
            <a:pPr marL="617220">
              <a:lnSpc>
                <a:spcPct val="100000"/>
              </a:lnSpc>
              <a:spcBef>
                <a:spcPts val="425"/>
              </a:spcBef>
              <a:tabLst>
                <a:tab pos="1221740" algn="l"/>
                <a:tab pos="2296160" algn="l"/>
              </a:tabLst>
            </a:pPr>
            <a:r>
              <a:rPr sz="850" spc="15" dirty="0">
                <a:solidFill>
                  <a:srgbClr val="333333"/>
                </a:solidFill>
                <a:latin typeface="Lucida Console"/>
                <a:cs typeface="Lucida Console"/>
              </a:rPr>
              <a:t>swap	defaults	0</a:t>
            </a:r>
            <a:r>
              <a:rPr sz="850" spc="-50" dirty="0">
                <a:solidFill>
                  <a:srgbClr val="333333"/>
                </a:solidFill>
                <a:latin typeface="Lucida Console"/>
                <a:cs typeface="Lucida Console"/>
              </a:rPr>
              <a:t> </a:t>
            </a:r>
            <a:r>
              <a:rPr sz="850" spc="15" dirty="0">
                <a:solidFill>
                  <a:srgbClr val="333333"/>
                </a:solidFill>
                <a:latin typeface="Lucida Console"/>
                <a:cs typeface="Lucida Console"/>
              </a:rPr>
              <a:t>0/dev/cdrom</a:t>
            </a:r>
            <a:endParaRPr sz="850">
              <a:latin typeface="Lucida Console"/>
              <a:cs typeface="Lucida Console"/>
            </a:endParaRPr>
          </a:p>
          <a:p>
            <a:pPr marL="12700">
              <a:lnSpc>
                <a:spcPct val="100000"/>
              </a:lnSpc>
              <a:spcBef>
                <a:spcPts val="330"/>
              </a:spcBef>
              <a:tabLst>
                <a:tab pos="1624330" algn="l"/>
                <a:tab pos="2228850" algn="l"/>
              </a:tabLst>
            </a:pPr>
            <a:r>
              <a:rPr sz="850" spc="15" dirty="0">
                <a:solidFill>
                  <a:srgbClr val="333333"/>
                </a:solidFill>
                <a:latin typeface="Lucida Console"/>
                <a:cs typeface="Lucida Console"/>
              </a:rPr>
              <a:t>/media/cdrom	iso9660	defaults</a:t>
            </a:r>
            <a:endParaRPr sz="850">
              <a:latin typeface="Lucida Console"/>
              <a:cs typeface="Lucida Console"/>
            </a:endParaRPr>
          </a:p>
          <a:p>
            <a:pPr marL="1960245">
              <a:lnSpc>
                <a:spcPct val="100000"/>
              </a:lnSpc>
              <a:spcBef>
                <a:spcPts val="330"/>
              </a:spcBef>
            </a:pPr>
            <a:r>
              <a:rPr sz="850" spc="15" dirty="0">
                <a:solidFill>
                  <a:srgbClr val="333333"/>
                </a:solidFill>
                <a:latin typeface="Lucida Console"/>
                <a:cs typeface="Lucida Console"/>
              </a:rPr>
              <a:t>/linuxprobe</a:t>
            </a:r>
            <a:endParaRPr sz="850">
              <a:latin typeface="Lucida Console"/>
              <a:cs typeface="Lucida Console"/>
            </a:endParaRPr>
          </a:p>
        </p:txBody>
      </p:sp>
      <p:sp>
        <p:nvSpPr>
          <p:cNvPr id="26" name="object 26"/>
          <p:cNvSpPr txBox="1"/>
          <p:nvPr/>
        </p:nvSpPr>
        <p:spPr>
          <a:xfrm>
            <a:off x="5638228" y="3264829"/>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ext4</a:t>
            </a:r>
            <a:endParaRPr sz="850">
              <a:latin typeface="Lucida Console"/>
              <a:cs typeface="Lucida Console"/>
            </a:endParaRPr>
          </a:p>
        </p:txBody>
      </p:sp>
      <p:sp>
        <p:nvSpPr>
          <p:cNvPr id="27" name="object 27"/>
          <p:cNvSpPr txBox="1"/>
          <p:nvPr/>
        </p:nvSpPr>
        <p:spPr>
          <a:xfrm>
            <a:off x="1070306" y="3227095"/>
            <a:ext cx="1033144" cy="3689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/dev/storage/vo  defaults</a:t>
            </a:r>
            <a:endParaRPr sz="850">
              <a:latin typeface="Lucida Console"/>
              <a:cs typeface="Lucida Console"/>
            </a:endParaRPr>
          </a:p>
        </p:txBody>
      </p:sp>
      <p:sp>
        <p:nvSpPr>
          <p:cNvPr id="28" name="object 28"/>
          <p:cNvSpPr txBox="1"/>
          <p:nvPr/>
        </p:nvSpPr>
        <p:spPr>
          <a:xfrm>
            <a:off x="2145111" y="3436347"/>
            <a:ext cx="227329"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r>
              <a:rPr sz="850" spc="-7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29" name="object 29"/>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3"/>
              </a:rPr>
              <a:t>5/20</a:t>
            </a:r>
            <a:endParaRPr sz="800">
              <a:latin typeface="小哥哥网恋吗"/>
              <a:cs typeface="小哥哥网恋吗"/>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1569007"/>
          <a:ext cx="5640705" cy="2390775"/>
        </p:xfrm>
        <a:graphic>
          <a:graphicData uri="http://schemas.openxmlformats.org/drawingml/2006/table">
            <a:tbl>
              <a:tblPr firstRow="1" bandRow="1">
                <a:tableStyleId>{2D5ABB26-0587-4C30-8999-92F81FD0307C}</a:tableStyleId>
              </a:tblPr>
              <a:tblGrid>
                <a:gridCol w="619125">
                  <a:extLst>
                    <a:ext uri="{9D8B030D-6E8A-4147-A177-3AD203B41FA5}">
                      <a16:colId xmlns:a16="http://schemas.microsoft.com/office/drawing/2014/main" val="20000"/>
                    </a:ext>
                  </a:extLst>
                </a:gridCol>
                <a:gridCol w="502158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5" dirty="0">
                          <a:solidFill>
                            <a:srgbClr val="333333"/>
                          </a:solidFill>
                          <a:latin typeface="Trebuchet MS"/>
                          <a:cs typeface="Trebuchet MS"/>
                        </a:rPr>
                        <a:t>-l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锁定用户，禁止其登录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20" dirty="0">
                          <a:solidFill>
                            <a:srgbClr val="333333"/>
                          </a:solidFill>
                          <a:latin typeface="Trebuchet MS"/>
                          <a:cs typeface="Trebuchet MS"/>
                        </a:rPr>
                        <a:t>-u</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解除锁定，允许用户登录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504825">
                <a:tc>
                  <a:txBody>
                    <a:bodyPr/>
                    <a:lstStyle/>
                    <a:p>
                      <a:pPr marL="128270">
                        <a:lnSpc>
                          <a:spcPct val="100000"/>
                        </a:lnSpc>
                        <a:spcBef>
                          <a:spcPts val="660"/>
                        </a:spcBef>
                      </a:pPr>
                      <a:r>
                        <a:rPr sz="950" spc="-35" dirty="0">
                          <a:solidFill>
                            <a:srgbClr val="333333"/>
                          </a:solidFill>
                          <a:latin typeface="Trebuchet MS"/>
                          <a:cs typeface="Trebuchet MS"/>
                        </a:rPr>
                        <a:t>--</a:t>
                      </a:r>
                      <a:endParaRPr sz="950">
                        <a:latin typeface="Trebuchet MS"/>
                        <a:cs typeface="Trebuchet MS"/>
                      </a:endParaRPr>
                    </a:p>
                    <a:p>
                      <a:pPr marL="128270">
                        <a:lnSpc>
                          <a:spcPct val="100000"/>
                        </a:lnSpc>
                        <a:spcBef>
                          <a:spcPts val="360"/>
                        </a:spcBef>
                      </a:pPr>
                      <a:r>
                        <a:rPr sz="950" spc="30" dirty="0">
                          <a:solidFill>
                            <a:srgbClr val="333333"/>
                          </a:solidFill>
                          <a:latin typeface="Trebuchet MS"/>
                          <a:cs typeface="Trebuchet MS"/>
                        </a:rPr>
                        <a:t>stdin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690245">
                        <a:lnSpc>
                          <a:spcPct val="131600"/>
                        </a:lnSpc>
                        <a:spcBef>
                          <a:spcPts val="300"/>
                        </a:spcBef>
                      </a:pPr>
                      <a:r>
                        <a:rPr sz="950" spc="25" dirty="0">
                          <a:solidFill>
                            <a:srgbClr val="333333"/>
                          </a:solidFill>
                          <a:latin typeface="微软雅黑"/>
                          <a:cs typeface="微软雅黑"/>
                        </a:rPr>
                        <a:t>允许通过标准输入修改用户密码，如</a:t>
                      </a:r>
                      <a:r>
                        <a:rPr sz="950" spc="45" dirty="0">
                          <a:solidFill>
                            <a:srgbClr val="333333"/>
                          </a:solidFill>
                          <a:latin typeface="Trebuchet MS"/>
                          <a:cs typeface="Trebuchet MS"/>
                        </a:rPr>
                        <a:t>echo</a:t>
                      </a:r>
                      <a:r>
                        <a:rPr sz="950" spc="-35" dirty="0">
                          <a:solidFill>
                            <a:srgbClr val="333333"/>
                          </a:solidFill>
                          <a:latin typeface="Trebuchet MS"/>
                          <a:cs typeface="Trebuchet MS"/>
                        </a:rPr>
                        <a:t> </a:t>
                      </a:r>
                      <a:r>
                        <a:rPr sz="950" spc="65" dirty="0">
                          <a:solidFill>
                            <a:srgbClr val="333333"/>
                          </a:solidFill>
                          <a:latin typeface="Trebuchet MS"/>
                          <a:cs typeface="Trebuchet MS"/>
                        </a:rPr>
                        <a:t>"NewPassWord"</a:t>
                      </a:r>
                      <a:r>
                        <a:rPr sz="950" spc="-30" dirty="0">
                          <a:solidFill>
                            <a:srgbClr val="333333"/>
                          </a:solidFill>
                          <a:latin typeface="Trebuchet MS"/>
                          <a:cs typeface="Trebuchet MS"/>
                        </a:rPr>
                        <a:t> </a:t>
                      </a:r>
                      <a:r>
                        <a:rPr sz="950" spc="35" dirty="0">
                          <a:solidFill>
                            <a:srgbClr val="333333"/>
                          </a:solidFill>
                          <a:latin typeface="Trebuchet MS"/>
                          <a:cs typeface="Trebuchet MS"/>
                        </a:rPr>
                        <a:t>|</a:t>
                      </a:r>
                      <a:r>
                        <a:rPr sz="950" spc="-35" dirty="0">
                          <a:solidFill>
                            <a:srgbClr val="333333"/>
                          </a:solidFill>
                          <a:latin typeface="Trebuchet MS"/>
                          <a:cs typeface="Trebuchet MS"/>
                        </a:rPr>
                        <a:t> </a:t>
                      </a:r>
                      <a:r>
                        <a:rPr sz="950" spc="65" dirty="0">
                          <a:solidFill>
                            <a:srgbClr val="333333"/>
                          </a:solidFill>
                          <a:latin typeface="Trebuchet MS"/>
                          <a:cs typeface="Trebuchet MS"/>
                        </a:rPr>
                        <a:t>passwd</a:t>
                      </a:r>
                      <a:r>
                        <a:rPr sz="950" spc="-30" dirty="0">
                          <a:solidFill>
                            <a:srgbClr val="333333"/>
                          </a:solidFill>
                          <a:latin typeface="Trebuchet MS"/>
                          <a:cs typeface="Trebuchet MS"/>
                        </a:rPr>
                        <a:t> </a:t>
                      </a:r>
                      <a:r>
                        <a:rPr sz="950" spc="10" dirty="0">
                          <a:solidFill>
                            <a:srgbClr val="333333"/>
                          </a:solidFill>
                          <a:latin typeface="Trebuchet MS"/>
                          <a:cs typeface="Trebuchet MS"/>
                        </a:rPr>
                        <a:t>--stdin </a:t>
                      </a:r>
                      <a:r>
                        <a:rPr sz="950" spc="-275" dirty="0">
                          <a:solidFill>
                            <a:srgbClr val="333333"/>
                          </a:solidFill>
                          <a:latin typeface="Trebuchet MS"/>
                          <a:cs typeface="Trebuchet MS"/>
                        </a:rPr>
                        <a:t> </a:t>
                      </a:r>
                      <a:r>
                        <a:rPr sz="950" spc="60" dirty="0">
                          <a:solidFill>
                            <a:srgbClr val="333333"/>
                          </a:solidFill>
                          <a:latin typeface="Trebuchet MS"/>
                          <a:cs typeface="Trebuchet MS"/>
                        </a:rPr>
                        <a:t>Username</a:t>
                      </a:r>
                      <a:endParaRPr sz="950">
                        <a:latin typeface="Trebuchet MS"/>
                        <a:cs typeface="Trebuchet MS"/>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5" dirty="0">
                          <a:solidFill>
                            <a:srgbClr val="333333"/>
                          </a:solidFill>
                          <a:latin typeface="Trebuchet MS"/>
                          <a:cs typeface="Trebuchet MS"/>
                        </a:rPr>
                        <a:t>-d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使该用户可用空密码登录系统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5" dirty="0">
                          <a:solidFill>
                            <a:srgbClr val="333333"/>
                          </a:solidFill>
                          <a:latin typeface="Trebuchet MS"/>
                          <a:cs typeface="Trebuchet MS"/>
                        </a:rPr>
                        <a:t>-e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强制用户在下次登录时修改密码</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20" dirty="0">
                          <a:solidFill>
                            <a:srgbClr val="333333"/>
                          </a:solidFill>
                          <a:latin typeface="Trebuchet MS"/>
                          <a:cs typeface="Trebuchet MS"/>
                        </a:rPr>
                        <a:t>-S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显示用户的密码是否被锁定，以及密码所采用的加密算法名称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bl>
          </a:graphicData>
        </a:graphic>
      </p:graphicFrame>
      <p:sp>
        <p:nvSpPr>
          <p:cNvPr id="3" name="object 3"/>
          <p:cNvSpPr txBox="1"/>
          <p:nvPr/>
        </p:nvSpPr>
        <p:spPr>
          <a:xfrm>
            <a:off x="908333" y="332823"/>
            <a:ext cx="5784215" cy="1073785"/>
          </a:xfrm>
          <a:prstGeom prst="rect">
            <a:avLst/>
          </a:prstGeom>
        </p:spPr>
        <p:txBody>
          <a:bodyPr vert="horz" wrap="square" lIns="0" tIns="12065" rIns="0" bIns="0" rtlCol="0">
            <a:spAutoFit/>
          </a:bodyPr>
          <a:lstStyle/>
          <a:p>
            <a:pPr marL="50800" marR="43180">
              <a:lnSpc>
                <a:spcPct val="131600"/>
              </a:lnSpc>
              <a:spcBef>
                <a:spcPts val="95"/>
              </a:spcBef>
            </a:pPr>
            <a:r>
              <a:rPr sz="950" spc="25" dirty="0">
                <a:solidFill>
                  <a:srgbClr val="333333"/>
                </a:solidFill>
                <a:latin typeface="微软雅黑"/>
                <a:cs typeface="微软雅黑"/>
              </a:rPr>
              <a:t>普通用户只能使用</a:t>
            </a:r>
            <a:r>
              <a:rPr sz="950" spc="65" dirty="0">
                <a:solidFill>
                  <a:srgbClr val="333333"/>
                </a:solidFill>
                <a:latin typeface="Trebuchet MS"/>
                <a:cs typeface="Trebuchet MS"/>
              </a:rPr>
              <a:t>passwd</a:t>
            </a:r>
            <a:r>
              <a:rPr sz="950" spc="25" dirty="0">
                <a:solidFill>
                  <a:srgbClr val="333333"/>
                </a:solidFill>
                <a:latin typeface="微软雅黑"/>
                <a:cs typeface="微软雅黑"/>
              </a:rPr>
              <a:t>命令修改自己的系统密码，而</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管理员则有权限修改其他所有人的密码。</a:t>
            </a:r>
            <a:r>
              <a:rPr sz="950" spc="-925" dirty="0">
                <a:solidFill>
                  <a:srgbClr val="333333"/>
                </a:solidFill>
                <a:latin typeface="微软雅黑"/>
                <a:cs typeface="微软雅黑"/>
              </a:rPr>
              <a:t>更</a:t>
            </a:r>
            <a:r>
              <a:rPr sz="1200" baseline="34722" dirty="0">
                <a:latin typeface="小哥哥网恋吗"/>
                <a:cs typeface="小哥哥网恋吗"/>
              </a:rPr>
              <a:t>5/20 </a:t>
            </a:r>
            <a:r>
              <a:rPr sz="950" spc="25" dirty="0">
                <a:solidFill>
                  <a:srgbClr val="333333"/>
                </a:solidFill>
                <a:latin typeface="微软雅黑"/>
                <a:cs typeface="微软雅黑"/>
              </a:rPr>
              <a:t>酷的是</a:t>
            </a:r>
            <a:r>
              <a:rPr sz="950" spc="35" dirty="0">
                <a:solidFill>
                  <a:srgbClr val="333333"/>
                </a:solidFill>
                <a:latin typeface="微软雅黑"/>
                <a:cs typeface="微软雅黑"/>
              </a:rPr>
              <a:t>，</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系统中修改自己或他人的密码时不需要验证旧密码，这一点特别方便。既然 </a:t>
            </a:r>
            <a:r>
              <a:rPr sz="950" spc="35" dirty="0">
                <a:solidFill>
                  <a:srgbClr val="333333"/>
                </a:solidFill>
                <a:latin typeface="Trebuchet MS"/>
                <a:cs typeface="Trebuchet MS"/>
              </a:rPr>
              <a:t>root</a:t>
            </a:r>
            <a:r>
              <a:rPr sz="950" spc="25" dirty="0">
                <a:solidFill>
                  <a:srgbClr val="333333"/>
                </a:solidFill>
                <a:latin typeface="微软雅黑"/>
                <a:cs typeface="微软雅黑"/>
              </a:rPr>
              <a:t>管理员能够修改其他用户的密码，就表示完全拥有该用户的管理权限。</a:t>
            </a:r>
            <a:r>
              <a:rPr sz="950" spc="65" dirty="0">
                <a:solidFill>
                  <a:srgbClr val="333333"/>
                </a:solidFill>
                <a:latin typeface="Trebuchet MS"/>
                <a:cs typeface="Trebuchet MS"/>
              </a:rPr>
              <a:t>passwd</a:t>
            </a:r>
            <a:r>
              <a:rPr sz="950" spc="25" dirty="0">
                <a:solidFill>
                  <a:srgbClr val="333333"/>
                </a:solidFill>
                <a:latin typeface="微软雅黑"/>
                <a:cs typeface="微软雅黑"/>
              </a:rPr>
              <a:t>命令中可用的参数以 及作用如表</a:t>
            </a:r>
            <a:r>
              <a:rPr sz="950" spc="25" dirty="0">
                <a:solidFill>
                  <a:srgbClr val="333333"/>
                </a:solidFill>
                <a:latin typeface="Trebuchet MS"/>
                <a:cs typeface="Trebuchet MS"/>
              </a:rPr>
              <a:t>5-3</a:t>
            </a:r>
            <a:r>
              <a:rPr sz="950" spc="25" dirty="0">
                <a:solidFill>
                  <a:srgbClr val="333333"/>
                </a:solidFill>
                <a:latin typeface="微软雅黑"/>
                <a:cs typeface="微软雅黑"/>
              </a:rPr>
              <a:t>所示。</a:t>
            </a:r>
            <a:endParaRPr sz="950">
              <a:latin typeface="微软雅黑"/>
              <a:cs typeface="微软雅黑"/>
            </a:endParaRPr>
          </a:p>
          <a:p>
            <a:pPr marL="50800">
              <a:lnSpc>
                <a:spcPct val="100000"/>
              </a:lnSpc>
              <a:spcBef>
                <a:spcPts val="1110"/>
              </a:spcBef>
              <a:tabLst>
                <a:tab pos="1063625"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5-3	</a:t>
            </a:r>
            <a:r>
              <a:rPr sz="950" spc="65" dirty="0">
                <a:solidFill>
                  <a:srgbClr val="333333"/>
                </a:solidFill>
                <a:latin typeface="Trebuchet MS"/>
                <a:cs typeface="Trebuchet MS"/>
              </a:rPr>
              <a:t>passwd</a:t>
            </a:r>
            <a:r>
              <a:rPr sz="950" spc="25" dirty="0">
                <a:solidFill>
                  <a:srgbClr val="333333"/>
                </a:solidFill>
                <a:latin typeface="微软雅黑"/>
                <a:cs typeface="微软雅黑"/>
              </a:rPr>
              <a:t>命令中的参数以及作用</a:t>
            </a:r>
            <a:endParaRPr sz="950">
              <a:latin typeface="微软雅黑"/>
              <a:cs typeface="微软雅黑"/>
            </a:endParaRPr>
          </a:p>
        </p:txBody>
      </p:sp>
      <p:grpSp>
        <p:nvGrpSpPr>
          <p:cNvPr id="4" name="object 4"/>
          <p:cNvGrpSpPr/>
          <p:nvPr/>
        </p:nvGrpSpPr>
        <p:grpSpPr>
          <a:xfrm>
            <a:off x="959124" y="4742306"/>
            <a:ext cx="5651500" cy="1010285"/>
            <a:chOff x="959124" y="4742306"/>
            <a:chExt cx="5651500" cy="1010285"/>
          </a:xfrm>
        </p:grpSpPr>
        <p:sp>
          <p:nvSpPr>
            <p:cNvPr id="5" name="object 5"/>
            <p:cNvSpPr/>
            <p:nvPr/>
          </p:nvSpPr>
          <p:spPr>
            <a:xfrm>
              <a:off x="963889" y="4747071"/>
              <a:ext cx="5641975" cy="1000760"/>
            </a:xfrm>
            <a:custGeom>
              <a:avLst/>
              <a:gdLst/>
              <a:ahLst/>
              <a:cxnLst/>
              <a:rect l="l" t="t" r="r" b="b"/>
              <a:pathLst>
                <a:path w="5641975" h="1000760">
                  <a:moveTo>
                    <a:pt x="5620752" y="1000589"/>
                  </a:moveTo>
                  <a:lnTo>
                    <a:pt x="20659" y="1000589"/>
                  </a:lnTo>
                  <a:lnTo>
                    <a:pt x="17629" y="999980"/>
                  </a:lnTo>
                  <a:lnTo>
                    <a:pt x="0" y="979920"/>
                  </a:lnTo>
                  <a:lnTo>
                    <a:pt x="0" y="976766"/>
                  </a:lnTo>
                  <a:lnTo>
                    <a:pt x="0" y="20659"/>
                  </a:lnTo>
                  <a:lnTo>
                    <a:pt x="20659" y="0"/>
                  </a:lnTo>
                  <a:lnTo>
                    <a:pt x="5620752" y="0"/>
                  </a:lnTo>
                  <a:lnTo>
                    <a:pt x="5641421" y="20659"/>
                  </a:lnTo>
                  <a:lnTo>
                    <a:pt x="5641421" y="979920"/>
                  </a:lnTo>
                  <a:lnTo>
                    <a:pt x="5623792" y="999980"/>
                  </a:lnTo>
                  <a:lnTo>
                    <a:pt x="5620752" y="1000589"/>
                  </a:lnTo>
                  <a:close/>
                </a:path>
              </a:pathLst>
            </a:custGeom>
            <a:solidFill>
              <a:srgbClr val="F8F8F8"/>
            </a:solidFill>
          </p:spPr>
          <p:txBody>
            <a:bodyPr wrap="square" lIns="0" tIns="0" rIns="0" bIns="0" rtlCol="0"/>
            <a:lstStyle/>
            <a:p>
              <a:endParaRPr/>
            </a:p>
          </p:txBody>
        </p:sp>
        <p:sp>
          <p:nvSpPr>
            <p:cNvPr id="6" name="object 6"/>
            <p:cNvSpPr/>
            <p:nvPr/>
          </p:nvSpPr>
          <p:spPr>
            <a:xfrm>
              <a:off x="963889" y="4747071"/>
              <a:ext cx="5641975" cy="1000760"/>
            </a:xfrm>
            <a:custGeom>
              <a:avLst/>
              <a:gdLst/>
              <a:ahLst/>
              <a:cxnLst/>
              <a:rect l="l" t="t" r="r" b="b"/>
              <a:pathLst>
                <a:path w="5641975" h="1000760">
                  <a:moveTo>
                    <a:pt x="0" y="976766"/>
                  </a:moveTo>
                  <a:lnTo>
                    <a:pt x="0" y="23823"/>
                  </a:lnTo>
                  <a:lnTo>
                    <a:pt x="0" y="20659"/>
                  </a:lnTo>
                  <a:lnTo>
                    <a:pt x="600" y="17619"/>
                  </a:lnTo>
                  <a:lnTo>
                    <a:pt x="14703" y="1810"/>
                  </a:lnTo>
                  <a:lnTo>
                    <a:pt x="17629" y="600"/>
                  </a:lnTo>
                  <a:lnTo>
                    <a:pt x="20659" y="0"/>
                  </a:lnTo>
                  <a:lnTo>
                    <a:pt x="23823" y="0"/>
                  </a:lnTo>
                  <a:lnTo>
                    <a:pt x="5617597" y="0"/>
                  </a:lnTo>
                  <a:lnTo>
                    <a:pt x="5620752" y="0"/>
                  </a:lnTo>
                  <a:lnTo>
                    <a:pt x="5623792" y="600"/>
                  </a:lnTo>
                  <a:lnTo>
                    <a:pt x="5626717" y="1810"/>
                  </a:lnTo>
                  <a:lnTo>
                    <a:pt x="5629633" y="3011"/>
                  </a:lnTo>
                  <a:lnTo>
                    <a:pt x="5641421" y="20659"/>
                  </a:lnTo>
                  <a:lnTo>
                    <a:pt x="5641421" y="23823"/>
                  </a:lnTo>
                  <a:lnTo>
                    <a:pt x="5641421" y="976766"/>
                  </a:lnTo>
                  <a:lnTo>
                    <a:pt x="5641421" y="979920"/>
                  </a:lnTo>
                  <a:lnTo>
                    <a:pt x="5640821" y="982951"/>
                  </a:lnTo>
                  <a:lnTo>
                    <a:pt x="5620752" y="1000589"/>
                  </a:lnTo>
                  <a:lnTo>
                    <a:pt x="5617597" y="1000589"/>
                  </a:lnTo>
                  <a:lnTo>
                    <a:pt x="23823" y="1000589"/>
                  </a:lnTo>
                  <a:lnTo>
                    <a:pt x="20659" y="1000589"/>
                  </a:lnTo>
                  <a:lnTo>
                    <a:pt x="17629" y="999980"/>
                  </a:lnTo>
                  <a:lnTo>
                    <a:pt x="0" y="979920"/>
                  </a:lnTo>
                  <a:lnTo>
                    <a:pt x="0" y="976766"/>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4828075"/>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6419486"/>
            <a:ext cx="5651500" cy="1010285"/>
            <a:chOff x="959124" y="6419486"/>
            <a:chExt cx="5651500" cy="1010285"/>
          </a:xfrm>
        </p:grpSpPr>
        <p:sp>
          <p:nvSpPr>
            <p:cNvPr id="9" name="object 9"/>
            <p:cNvSpPr/>
            <p:nvPr/>
          </p:nvSpPr>
          <p:spPr>
            <a:xfrm>
              <a:off x="963889" y="6424250"/>
              <a:ext cx="5641975" cy="1000760"/>
            </a:xfrm>
            <a:custGeom>
              <a:avLst/>
              <a:gdLst/>
              <a:ahLst/>
              <a:cxnLst/>
              <a:rect l="l" t="t" r="r" b="b"/>
              <a:pathLst>
                <a:path w="5641975" h="1000759">
                  <a:moveTo>
                    <a:pt x="5620752" y="1000589"/>
                  </a:moveTo>
                  <a:lnTo>
                    <a:pt x="20659" y="1000589"/>
                  </a:lnTo>
                  <a:lnTo>
                    <a:pt x="17629" y="999980"/>
                  </a:lnTo>
                  <a:lnTo>
                    <a:pt x="0" y="979920"/>
                  </a:lnTo>
                  <a:lnTo>
                    <a:pt x="0" y="976766"/>
                  </a:lnTo>
                  <a:lnTo>
                    <a:pt x="0" y="20659"/>
                  </a:lnTo>
                  <a:lnTo>
                    <a:pt x="20659" y="0"/>
                  </a:lnTo>
                  <a:lnTo>
                    <a:pt x="5620752" y="0"/>
                  </a:lnTo>
                  <a:lnTo>
                    <a:pt x="5641421" y="20659"/>
                  </a:lnTo>
                  <a:lnTo>
                    <a:pt x="5641421" y="979920"/>
                  </a:lnTo>
                  <a:lnTo>
                    <a:pt x="5623792" y="999980"/>
                  </a:lnTo>
                  <a:lnTo>
                    <a:pt x="5620752" y="1000589"/>
                  </a:lnTo>
                  <a:close/>
                </a:path>
              </a:pathLst>
            </a:custGeom>
            <a:solidFill>
              <a:srgbClr val="F8F8F8"/>
            </a:solidFill>
          </p:spPr>
          <p:txBody>
            <a:bodyPr wrap="square" lIns="0" tIns="0" rIns="0" bIns="0" rtlCol="0"/>
            <a:lstStyle/>
            <a:p>
              <a:endParaRPr/>
            </a:p>
          </p:txBody>
        </p:sp>
        <p:sp>
          <p:nvSpPr>
            <p:cNvPr id="10" name="object 10"/>
            <p:cNvSpPr/>
            <p:nvPr/>
          </p:nvSpPr>
          <p:spPr>
            <a:xfrm>
              <a:off x="963889" y="6424250"/>
              <a:ext cx="5641975" cy="1000760"/>
            </a:xfrm>
            <a:custGeom>
              <a:avLst/>
              <a:gdLst/>
              <a:ahLst/>
              <a:cxnLst/>
              <a:rect l="l" t="t" r="r" b="b"/>
              <a:pathLst>
                <a:path w="5641975" h="1000759">
                  <a:moveTo>
                    <a:pt x="0" y="976766"/>
                  </a:moveTo>
                  <a:lnTo>
                    <a:pt x="0" y="23823"/>
                  </a:lnTo>
                  <a:lnTo>
                    <a:pt x="0" y="20659"/>
                  </a:lnTo>
                  <a:lnTo>
                    <a:pt x="600" y="17619"/>
                  </a:lnTo>
                  <a:lnTo>
                    <a:pt x="1810" y="14703"/>
                  </a:lnTo>
                  <a:lnTo>
                    <a:pt x="3020" y="11778"/>
                  </a:lnTo>
                  <a:lnTo>
                    <a:pt x="4745" y="9205"/>
                  </a:lnTo>
                  <a:lnTo>
                    <a:pt x="6975" y="6975"/>
                  </a:lnTo>
                  <a:lnTo>
                    <a:pt x="9214" y="4736"/>
                  </a:lnTo>
                  <a:lnTo>
                    <a:pt x="11787" y="3011"/>
                  </a:lnTo>
                  <a:lnTo>
                    <a:pt x="14703" y="1810"/>
                  </a:lnTo>
                  <a:lnTo>
                    <a:pt x="17629" y="600"/>
                  </a:lnTo>
                  <a:lnTo>
                    <a:pt x="20659" y="0"/>
                  </a:lnTo>
                  <a:lnTo>
                    <a:pt x="23823" y="0"/>
                  </a:lnTo>
                  <a:lnTo>
                    <a:pt x="5617597" y="0"/>
                  </a:lnTo>
                  <a:lnTo>
                    <a:pt x="5620752" y="0"/>
                  </a:lnTo>
                  <a:lnTo>
                    <a:pt x="5623792" y="600"/>
                  </a:lnTo>
                  <a:lnTo>
                    <a:pt x="5626717" y="1810"/>
                  </a:lnTo>
                  <a:lnTo>
                    <a:pt x="5629633" y="3011"/>
                  </a:lnTo>
                  <a:lnTo>
                    <a:pt x="5641421" y="20659"/>
                  </a:lnTo>
                  <a:lnTo>
                    <a:pt x="5641421" y="23823"/>
                  </a:lnTo>
                  <a:lnTo>
                    <a:pt x="5641421" y="976766"/>
                  </a:lnTo>
                  <a:lnTo>
                    <a:pt x="5641421" y="979920"/>
                  </a:lnTo>
                  <a:lnTo>
                    <a:pt x="5640821" y="982960"/>
                  </a:lnTo>
                  <a:lnTo>
                    <a:pt x="5639610" y="985876"/>
                  </a:lnTo>
                  <a:lnTo>
                    <a:pt x="5638400" y="988792"/>
                  </a:lnTo>
                  <a:lnTo>
                    <a:pt x="5620752" y="1000589"/>
                  </a:lnTo>
                  <a:lnTo>
                    <a:pt x="5617597" y="1000589"/>
                  </a:lnTo>
                  <a:lnTo>
                    <a:pt x="23823" y="1000589"/>
                  </a:lnTo>
                  <a:lnTo>
                    <a:pt x="20659" y="1000589"/>
                  </a:lnTo>
                  <a:lnTo>
                    <a:pt x="17629" y="999980"/>
                  </a:lnTo>
                  <a:lnTo>
                    <a:pt x="1810" y="985876"/>
                  </a:lnTo>
                  <a:lnTo>
                    <a:pt x="600" y="982960"/>
                  </a:lnTo>
                  <a:lnTo>
                    <a:pt x="0" y="979920"/>
                  </a:lnTo>
                  <a:lnTo>
                    <a:pt x="0" y="97676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6505254"/>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8287253"/>
            <a:ext cx="5651500" cy="1010285"/>
            <a:chOff x="959124" y="8287253"/>
            <a:chExt cx="5651500" cy="1010285"/>
          </a:xfrm>
        </p:grpSpPr>
        <p:sp>
          <p:nvSpPr>
            <p:cNvPr id="13" name="object 13"/>
            <p:cNvSpPr/>
            <p:nvPr/>
          </p:nvSpPr>
          <p:spPr>
            <a:xfrm>
              <a:off x="963889" y="8292018"/>
              <a:ext cx="5641975" cy="1000760"/>
            </a:xfrm>
            <a:custGeom>
              <a:avLst/>
              <a:gdLst/>
              <a:ahLst/>
              <a:cxnLst/>
              <a:rect l="l" t="t" r="r" b="b"/>
              <a:pathLst>
                <a:path w="5641975" h="1000759">
                  <a:moveTo>
                    <a:pt x="5620752" y="1000580"/>
                  </a:moveTo>
                  <a:lnTo>
                    <a:pt x="20659" y="1000580"/>
                  </a:lnTo>
                  <a:lnTo>
                    <a:pt x="17629" y="999980"/>
                  </a:lnTo>
                  <a:lnTo>
                    <a:pt x="0" y="979920"/>
                  </a:lnTo>
                  <a:lnTo>
                    <a:pt x="0" y="976766"/>
                  </a:lnTo>
                  <a:lnTo>
                    <a:pt x="0" y="20650"/>
                  </a:lnTo>
                  <a:lnTo>
                    <a:pt x="20659" y="0"/>
                  </a:lnTo>
                  <a:lnTo>
                    <a:pt x="5620752" y="0"/>
                  </a:lnTo>
                  <a:lnTo>
                    <a:pt x="5641421" y="20650"/>
                  </a:lnTo>
                  <a:lnTo>
                    <a:pt x="5641421" y="979920"/>
                  </a:lnTo>
                  <a:lnTo>
                    <a:pt x="5623792" y="999980"/>
                  </a:lnTo>
                  <a:lnTo>
                    <a:pt x="5620752" y="1000580"/>
                  </a:lnTo>
                  <a:close/>
                </a:path>
              </a:pathLst>
            </a:custGeom>
            <a:solidFill>
              <a:srgbClr val="F8F8F8"/>
            </a:solidFill>
          </p:spPr>
          <p:txBody>
            <a:bodyPr wrap="square" lIns="0" tIns="0" rIns="0" bIns="0" rtlCol="0"/>
            <a:lstStyle/>
            <a:p>
              <a:endParaRPr/>
            </a:p>
          </p:txBody>
        </p:sp>
        <p:sp>
          <p:nvSpPr>
            <p:cNvPr id="14" name="object 14"/>
            <p:cNvSpPr/>
            <p:nvPr/>
          </p:nvSpPr>
          <p:spPr>
            <a:xfrm>
              <a:off x="963889" y="8292018"/>
              <a:ext cx="5641975" cy="1000760"/>
            </a:xfrm>
            <a:custGeom>
              <a:avLst/>
              <a:gdLst/>
              <a:ahLst/>
              <a:cxnLst/>
              <a:rect l="l" t="t" r="r" b="b"/>
              <a:pathLst>
                <a:path w="5641975" h="1000759">
                  <a:moveTo>
                    <a:pt x="0" y="976766"/>
                  </a:moveTo>
                  <a:lnTo>
                    <a:pt x="0" y="23823"/>
                  </a:lnTo>
                  <a:lnTo>
                    <a:pt x="0" y="20650"/>
                  </a:lnTo>
                  <a:lnTo>
                    <a:pt x="600" y="17619"/>
                  </a:lnTo>
                  <a:lnTo>
                    <a:pt x="20659" y="0"/>
                  </a:lnTo>
                  <a:lnTo>
                    <a:pt x="23823" y="0"/>
                  </a:lnTo>
                  <a:lnTo>
                    <a:pt x="5617597" y="0"/>
                  </a:lnTo>
                  <a:lnTo>
                    <a:pt x="5620752" y="0"/>
                  </a:lnTo>
                  <a:lnTo>
                    <a:pt x="5623792" y="600"/>
                  </a:lnTo>
                  <a:lnTo>
                    <a:pt x="5641421" y="20650"/>
                  </a:lnTo>
                  <a:lnTo>
                    <a:pt x="5641421" y="23823"/>
                  </a:lnTo>
                  <a:lnTo>
                    <a:pt x="5641421" y="976766"/>
                  </a:lnTo>
                  <a:lnTo>
                    <a:pt x="5641421" y="979920"/>
                  </a:lnTo>
                  <a:lnTo>
                    <a:pt x="5640821" y="982951"/>
                  </a:lnTo>
                  <a:lnTo>
                    <a:pt x="5639610" y="985867"/>
                  </a:lnTo>
                  <a:lnTo>
                    <a:pt x="5638400" y="988783"/>
                  </a:lnTo>
                  <a:lnTo>
                    <a:pt x="5617597" y="1000589"/>
                  </a:lnTo>
                  <a:lnTo>
                    <a:pt x="23823" y="1000589"/>
                  </a:lnTo>
                  <a:lnTo>
                    <a:pt x="1810" y="985867"/>
                  </a:lnTo>
                  <a:lnTo>
                    <a:pt x="600" y="982951"/>
                  </a:lnTo>
                  <a:lnTo>
                    <a:pt x="0" y="979920"/>
                  </a:lnTo>
                  <a:lnTo>
                    <a:pt x="0" y="97676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8373022"/>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4414965"/>
            <a:ext cx="5663565" cy="520636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修改自己的密码只需要输入命令后敲击回车即可：</a:t>
            </a:r>
            <a:endParaRPr sz="950">
              <a:latin typeface="微软雅黑"/>
              <a:cs typeface="微软雅黑"/>
            </a:endParaRPr>
          </a:p>
          <a:p>
            <a:pPr>
              <a:lnSpc>
                <a:spcPct val="100000"/>
              </a:lnSpc>
              <a:spcBef>
                <a:spcPts val="45"/>
              </a:spcBef>
            </a:pPr>
            <a:endParaRPr sz="900">
              <a:latin typeface="微软雅黑"/>
              <a:cs typeface="微软雅黑"/>
            </a:endParaRPr>
          </a:p>
          <a:p>
            <a:pPr marL="136525" marR="3369310">
              <a:lnSpc>
                <a:spcPct val="132400"/>
              </a:lnSpc>
            </a:pPr>
            <a:r>
              <a:rPr sz="850" spc="15" dirty="0">
                <a:solidFill>
                  <a:srgbClr val="333333"/>
                </a:solidFill>
                <a:latin typeface="Lucida Console"/>
                <a:cs typeface="Lucida Console"/>
              </a:rPr>
              <a:t>[root@linuxprobe ~]# passwd </a:t>
            </a:r>
            <a:r>
              <a:rPr sz="850" spc="20" dirty="0">
                <a:solidFill>
                  <a:srgbClr val="333333"/>
                </a:solidFill>
                <a:latin typeface="Lucida Console"/>
                <a:cs typeface="Lucida Console"/>
              </a:rPr>
              <a:t> </a:t>
            </a:r>
            <a:r>
              <a:rPr sz="850" spc="15" dirty="0">
                <a:solidFill>
                  <a:srgbClr val="333333"/>
                </a:solidFill>
                <a:latin typeface="Lucida Console"/>
                <a:cs typeface="Lucida Console"/>
              </a:rPr>
              <a:t>Changing</a:t>
            </a:r>
            <a:r>
              <a:rPr sz="850" dirty="0">
                <a:solidFill>
                  <a:srgbClr val="333333"/>
                </a:solidFill>
                <a:latin typeface="Lucida Console"/>
                <a:cs typeface="Lucida Console"/>
              </a:rPr>
              <a:t> </a:t>
            </a:r>
            <a:r>
              <a:rPr sz="850" spc="15" dirty="0">
                <a:solidFill>
                  <a:srgbClr val="333333"/>
                </a:solidFill>
                <a:latin typeface="Lucida Console"/>
                <a:cs typeface="Lucida Console"/>
              </a:rPr>
              <a:t>password</a:t>
            </a:r>
            <a:r>
              <a:rPr sz="850" spc="5" dirty="0">
                <a:solidFill>
                  <a:srgbClr val="333333"/>
                </a:solidFill>
                <a:latin typeface="Lucida Console"/>
                <a:cs typeface="Lucida Console"/>
              </a:rPr>
              <a:t> </a:t>
            </a:r>
            <a:r>
              <a:rPr sz="850" spc="15" dirty="0">
                <a:solidFill>
                  <a:srgbClr val="333333"/>
                </a:solidFill>
                <a:latin typeface="Lucida Console"/>
                <a:cs typeface="Lucida Console"/>
              </a:rPr>
              <a:t>for</a:t>
            </a:r>
            <a:r>
              <a:rPr sz="850" dirty="0">
                <a:solidFill>
                  <a:srgbClr val="333333"/>
                </a:solidFill>
                <a:latin typeface="Lucida Console"/>
                <a:cs typeface="Lucida Console"/>
              </a:rPr>
              <a:t> </a:t>
            </a:r>
            <a:r>
              <a:rPr sz="850" spc="15" dirty="0">
                <a:solidFill>
                  <a:srgbClr val="333333"/>
                </a:solidFill>
                <a:latin typeface="Lucida Console"/>
                <a:cs typeface="Lucida Console"/>
              </a:rPr>
              <a:t>user</a:t>
            </a:r>
            <a:r>
              <a:rPr sz="850" spc="5" dirty="0">
                <a:solidFill>
                  <a:srgbClr val="333333"/>
                </a:solidFill>
                <a:latin typeface="Lucida Console"/>
                <a:cs typeface="Lucida Console"/>
              </a:rPr>
              <a:t> </a:t>
            </a:r>
            <a:r>
              <a:rPr sz="850" spc="15" dirty="0">
                <a:solidFill>
                  <a:srgbClr val="333333"/>
                </a:solidFill>
                <a:latin typeface="Lucida Console"/>
                <a:cs typeface="Lucida Console"/>
              </a:rPr>
              <a:t>root.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New</a:t>
            </a:r>
            <a:r>
              <a:rPr sz="850" spc="5" dirty="0">
                <a:solidFill>
                  <a:srgbClr val="333333"/>
                </a:solidFill>
                <a:latin typeface="Lucida Console"/>
                <a:cs typeface="Lucida Console"/>
              </a:rPr>
              <a:t> </a:t>
            </a:r>
            <a:r>
              <a:rPr sz="850" spc="15" dirty="0">
                <a:solidFill>
                  <a:srgbClr val="333333"/>
                </a:solidFill>
                <a:latin typeface="Lucida Console"/>
                <a:cs typeface="Lucida Console"/>
              </a:rPr>
              <a:t>password:</a:t>
            </a:r>
            <a:r>
              <a:rPr sz="850" spc="10" dirty="0">
                <a:solidFill>
                  <a:srgbClr val="333333"/>
                </a:solidFill>
                <a:latin typeface="Lucida Console"/>
                <a:cs typeface="Lucida Console"/>
              </a:rPr>
              <a:t> </a:t>
            </a:r>
            <a:r>
              <a:rPr sz="850" spc="25" dirty="0">
                <a:solidFill>
                  <a:srgbClr val="333333"/>
                </a:solidFill>
                <a:latin typeface="新宋体"/>
                <a:cs typeface="新宋体"/>
              </a:rPr>
              <a:t>此处输入密码值</a:t>
            </a:r>
            <a:endParaRPr sz="850">
              <a:latin typeface="新宋体"/>
              <a:cs typeface="新宋体"/>
            </a:endParaRPr>
          </a:p>
          <a:p>
            <a:pPr marL="136525">
              <a:lnSpc>
                <a:spcPct val="100000"/>
              </a:lnSpc>
              <a:spcBef>
                <a:spcPts val="334"/>
              </a:spcBef>
            </a:pPr>
            <a:r>
              <a:rPr sz="850" spc="15" dirty="0">
                <a:solidFill>
                  <a:srgbClr val="333333"/>
                </a:solidFill>
                <a:latin typeface="Lucida Console"/>
                <a:cs typeface="Lucida Console"/>
              </a:rPr>
              <a:t>Retype</a:t>
            </a:r>
            <a:r>
              <a:rPr sz="850" dirty="0">
                <a:solidFill>
                  <a:srgbClr val="333333"/>
                </a:solidFill>
                <a:latin typeface="Lucida Console"/>
                <a:cs typeface="Lucida Console"/>
              </a:rPr>
              <a:t> </a:t>
            </a:r>
            <a:r>
              <a:rPr sz="850" spc="15" dirty="0">
                <a:solidFill>
                  <a:srgbClr val="333333"/>
                </a:solidFill>
                <a:latin typeface="Lucida Console"/>
                <a:cs typeface="Lucida Console"/>
              </a:rPr>
              <a:t>new</a:t>
            </a:r>
            <a:r>
              <a:rPr sz="850" dirty="0">
                <a:solidFill>
                  <a:srgbClr val="333333"/>
                </a:solidFill>
                <a:latin typeface="Lucida Console"/>
                <a:cs typeface="Lucida Console"/>
              </a:rPr>
              <a:t> </a:t>
            </a:r>
            <a:r>
              <a:rPr sz="850" spc="15" dirty="0">
                <a:solidFill>
                  <a:srgbClr val="333333"/>
                </a:solidFill>
                <a:latin typeface="Lucida Console"/>
                <a:cs typeface="Lucida Console"/>
              </a:rPr>
              <a:t>password:</a:t>
            </a:r>
            <a:r>
              <a:rPr sz="850" spc="5" dirty="0">
                <a:solidFill>
                  <a:srgbClr val="333333"/>
                </a:solidFill>
                <a:latin typeface="Lucida Console"/>
                <a:cs typeface="Lucida Console"/>
              </a:rPr>
              <a:t> </a:t>
            </a:r>
            <a:r>
              <a:rPr sz="850" spc="25" dirty="0">
                <a:solidFill>
                  <a:srgbClr val="333333"/>
                </a:solidFill>
                <a:latin typeface="新宋体"/>
                <a:cs typeface="新宋体"/>
              </a:rPr>
              <a:t>再次输入进行确认</a:t>
            </a:r>
            <a:endParaRPr sz="850">
              <a:latin typeface="新宋体"/>
              <a:cs typeface="新宋体"/>
            </a:endParaRPr>
          </a:p>
          <a:p>
            <a:pPr marL="136525">
              <a:lnSpc>
                <a:spcPct val="100000"/>
              </a:lnSpc>
              <a:spcBef>
                <a:spcPts val="330"/>
              </a:spcBef>
            </a:pPr>
            <a:r>
              <a:rPr sz="850" spc="15" dirty="0">
                <a:solidFill>
                  <a:srgbClr val="333333"/>
                </a:solidFill>
                <a:latin typeface="Lucida Console"/>
                <a:cs typeface="Lucida Console"/>
              </a:rPr>
              <a:t>passwd:</a:t>
            </a:r>
            <a:r>
              <a:rPr sz="850" spc="10" dirty="0">
                <a:solidFill>
                  <a:srgbClr val="333333"/>
                </a:solidFill>
                <a:latin typeface="Lucida Console"/>
                <a:cs typeface="Lucida Console"/>
              </a:rPr>
              <a:t> </a:t>
            </a:r>
            <a:r>
              <a:rPr sz="850" spc="15" dirty="0">
                <a:solidFill>
                  <a:srgbClr val="333333"/>
                </a:solidFill>
                <a:latin typeface="Lucida Console"/>
                <a:cs typeface="Lucida Console"/>
              </a:rPr>
              <a:t>all authentication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tokens updated successfully.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72390">
              <a:lnSpc>
                <a:spcPct val="131600"/>
              </a:lnSpc>
            </a:pPr>
            <a:r>
              <a:rPr sz="950" spc="25" dirty="0">
                <a:solidFill>
                  <a:srgbClr val="333333"/>
                </a:solidFill>
                <a:latin typeface="微软雅黑"/>
                <a:cs typeface="微软雅黑"/>
              </a:rPr>
              <a:t>而修改其他人的密码，首先需要检查当前是否为</a:t>
            </a:r>
            <a:r>
              <a:rPr sz="950" spc="35" dirty="0">
                <a:solidFill>
                  <a:srgbClr val="333333"/>
                </a:solidFill>
                <a:latin typeface="Trebuchet MS"/>
                <a:cs typeface="Trebuchet MS"/>
              </a:rPr>
              <a:t>root</a:t>
            </a:r>
            <a:r>
              <a:rPr sz="950" spc="20" dirty="0">
                <a:solidFill>
                  <a:srgbClr val="333333"/>
                </a:solidFill>
                <a:latin typeface="微软雅黑"/>
                <a:cs typeface="微软雅黑"/>
              </a:rPr>
              <a:t>管理员权限，然后命令后指定要修改那位用户的名 </a:t>
            </a:r>
            <a:r>
              <a:rPr sz="950" spc="25" dirty="0">
                <a:solidFill>
                  <a:srgbClr val="333333"/>
                </a:solidFill>
                <a:latin typeface="微软雅黑"/>
                <a:cs typeface="微软雅黑"/>
              </a:rPr>
              <a:t>称：</a:t>
            </a:r>
            <a:endParaRPr sz="950">
              <a:latin typeface="微软雅黑"/>
              <a:cs typeface="微软雅黑"/>
            </a:endParaRPr>
          </a:p>
          <a:p>
            <a:pPr>
              <a:lnSpc>
                <a:spcPct val="100000"/>
              </a:lnSpc>
              <a:spcBef>
                <a:spcPts val="45"/>
              </a:spcBef>
            </a:pPr>
            <a:endParaRPr sz="900">
              <a:latin typeface="微软雅黑"/>
              <a:cs typeface="微软雅黑"/>
            </a:endParaRPr>
          </a:p>
          <a:p>
            <a:pPr marL="136525" marR="2966085" algn="just">
              <a:lnSpc>
                <a:spcPct val="132400"/>
              </a:lnSpc>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passwd</a:t>
            </a:r>
            <a:r>
              <a:rPr sz="850"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Changing</a:t>
            </a:r>
            <a:r>
              <a:rPr sz="850" spc="5" dirty="0">
                <a:solidFill>
                  <a:srgbClr val="333333"/>
                </a:solidFill>
                <a:latin typeface="Lucida Console"/>
                <a:cs typeface="Lucida Console"/>
              </a:rPr>
              <a:t> </a:t>
            </a:r>
            <a:r>
              <a:rPr sz="850" spc="15" dirty="0">
                <a:solidFill>
                  <a:srgbClr val="333333"/>
                </a:solidFill>
                <a:latin typeface="Lucida Console"/>
                <a:cs typeface="Lucida Console"/>
              </a:rPr>
              <a:t>password</a:t>
            </a:r>
            <a:r>
              <a:rPr sz="850" spc="5" dirty="0">
                <a:solidFill>
                  <a:srgbClr val="333333"/>
                </a:solidFill>
                <a:latin typeface="Lucida Console"/>
                <a:cs typeface="Lucida Console"/>
              </a:rPr>
              <a:t> </a:t>
            </a:r>
            <a:r>
              <a:rPr sz="850" spc="15" dirty="0">
                <a:solidFill>
                  <a:srgbClr val="333333"/>
                </a:solidFill>
                <a:latin typeface="Lucida Console"/>
                <a:cs typeface="Lucida Console"/>
              </a:rPr>
              <a:t>for</a:t>
            </a:r>
            <a:r>
              <a:rPr sz="850" spc="5" dirty="0">
                <a:solidFill>
                  <a:srgbClr val="333333"/>
                </a:solidFill>
                <a:latin typeface="Lucida Console"/>
                <a:cs typeface="Lucida Console"/>
              </a:rPr>
              <a:t> </a:t>
            </a:r>
            <a:r>
              <a:rPr sz="850" spc="15" dirty="0">
                <a:solidFill>
                  <a:srgbClr val="333333"/>
                </a:solidFill>
                <a:latin typeface="Lucida Console"/>
                <a:cs typeface="Lucida Console"/>
              </a:rPr>
              <a:t>user</a:t>
            </a:r>
            <a:r>
              <a:rPr sz="850" spc="5"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New</a:t>
            </a:r>
            <a:r>
              <a:rPr sz="850" spc="10" dirty="0">
                <a:solidFill>
                  <a:srgbClr val="333333"/>
                </a:solidFill>
                <a:latin typeface="Lucida Console"/>
                <a:cs typeface="Lucida Console"/>
              </a:rPr>
              <a:t> </a:t>
            </a:r>
            <a:r>
              <a:rPr sz="850" spc="15" dirty="0">
                <a:solidFill>
                  <a:srgbClr val="333333"/>
                </a:solidFill>
                <a:latin typeface="Lucida Console"/>
                <a:cs typeface="Lucida Console"/>
              </a:rPr>
              <a:t>password:</a:t>
            </a:r>
            <a:r>
              <a:rPr sz="850" spc="25" dirty="0">
                <a:solidFill>
                  <a:srgbClr val="333333"/>
                </a:solidFill>
                <a:latin typeface="新宋体"/>
                <a:cs typeface="新宋体"/>
              </a:rPr>
              <a:t>此处输入密码值</a:t>
            </a:r>
            <a:endParaRPr sz="850">
              <a:latin typeface="新宋体"/>
              <a:cs typeface="新宋体"/>
            </a:endParaRPr>
          </a:p>
          <a:p>
            <a:pPr marL="136525" algn="just">
              <a:lnSpc>
                <a:spcPct val="100000"/>
              </a:lnSpc>
              <a:spcBef>
                <a:spcPts val="334"/>
              </a:spcBef>
            </a:pPr>
            <a:r>
              <a:rPr sz="850" spc="15" dirty="0">
                <a:solidFill>
                  <a:srgbClr val="333333"/>
                </a:solidFill>
                <a:latin typeface="Lucida Console"/>
                <a:cs typeface="Lucida Console"/>
              </a:rPr>
              <a:t>Retype</a:t>
            </a:r>
            <a:r>
              <a:rPr sz="850" dirty="0">
                <a:solidFill>
                  <a:srgbClr val="333333"/>
                </a:solidFill>
                <a:latin typeface="Lucida Console"/>
                <a:cs typeface="Lucida Console"/>
              </a:rPr>
              <a:t> </a:t>
            </a:r>
            <a:r>
              <a:rPr sz="850" spc="15" dirty="0">
                <a:solidFill>
                  <a:srgbClr val="333333"/>
                </a:solidFill>
                <a:latin typeface="Lucida Console"/>
                <a:cs typeface="Lucida Console"/>
              </a:rPr>
              <a:t>new</a:t>
            </a:r>
            <a:r>
              <a:rPr sz="850" dirty="0">
                <a:solidFill>
                  <a:srgbClr val="333333"/>
                </a:solidFill>
                <a:latin typeface="Lucida Console"/>
                <a:cs typeface="Lucida Console"/>
              </a:rPr>
              <a:t> </a:t>
            </a:r>
            <a:r>
              <a:rPr sz="850" spc="15" dirty="0">
                <a:solidFill>
                  <a:srgbClr val="333333"/>
                </a:solidFill>
                <a:latin typeface="Lucida Console"/>
                <a:cs typeface="Lucida Console"/>
              </a:rPr>
              <a:t>password:</a:t>
            </a:r>
            <a:r>
              <a:rPr sz="850" spc="5" dirty="0">
                <a:solidFill>
                  <a:srgbClr val="333333"/>
                </a:solidFill>
                <a:latin typeface="Lucida Console"/>
                <a:cs typeface="Lucida Console"/>
              </a:rPr>
              <a:t> </a:t>
            </a:r>
            <a:r>
              <a:rPr sz="850" spc="25" dirty="0">
                <a:solidFill>
                  <a:srgbClr val="333333"/>
                </a:solidFill>
                <a:latin typeface="新宋体"/>
                <a:cs typeface="新宋体"/>
              </a:rPr>
              <a:t>再次输入进行确认</a:t>
            </a:r>
            <a:endParaRPr sz="850">
              <a:latin typeface="新宋体"/>
              <a:cs typeface="新宋体"/>
            </a:endParaRPr>
          </a:p>
          <a:p>
            <a:pPr marL="136525" algn="just">
              <a:lnSpc>
                <a:spcPct val="100000"/>
              </a:lnSpc>
              <a:spcBef>
                <a:spcPts val="330"/>
              </a:spcBef>
            </a:pPr>
            <a:r>
              <a:rPr sz="850" spc="15" dirty="0">
                <a:solidFill>
                  <a:srgbClr val="333333"/>
                </a:solidFill>
                <a:latin typeface="Lucida Console"/>
                <a:cs typeface="Lucida Console"/>
              </a:rPr>
              <a:t>passwd:</a:t>
            </a:r>
            <a:r>
              <a:rPr sz="850" spc="10" dirty="0">
                <a:solidFill>
                  <a:srgbClr val="333333"/>
                </a:solidFill>
                <a:latin typeface="Lucida Console"/>
                <a:cs typeface="Lucida Console"/>
              </a:rPr>
              <a:t> </a:t>
            </a:r>
            <a:r>
              <a:rPr sz="850" spc="15" dirty="0">
                <a:solidFill>
                  <a:srgbClr val="333333"/>
                </a:solidFill>
                <a:latin typeface="Lucida Console"/>
                <a:cs typeface="Lucida Console"/>
              </a:rPr>
              <a:t>all authentication</a:t>
            </a:r>
            <a:r>
              <a:rPr sz="850" spc="10" dirty="0">
                <a:solidFill>
                  <a:srgbClr val="333333"/>
                </a:solidFill>
                <a:latin typeface="Lucida Console"/>
                <a:cs typeface="Lucida Console"/>
              </a:rPr>
              <a:t> </a:t>
            </a:r>
            <a:r>
              <a:rPr sz="850" spc="15" dirty="0">
                <a:solidFill>
                  <a:srgbClr val="333333"/>
                </a:solidFill>
                <a:latin typeface="Lucida Console"/>
                <a:cs typeface="Lucida Console"/>
              </a:rPr>
              <a:t>tokens updated successfully.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spc="25" dirty="0">
                <a:solidFill>
                  <a:srgbClr val="333333"/>
                </a:solidFill>
                <a:latin typeface="微软雅黑"/>
                <a:cs typeface="微软雅黑"/>
              </a:rPr>
              <a:t>假设您有位同事正在度假，而且假期很长，那么可以使用</a:t>
            </a:r>
            <a:r>
              <a:rPr sz="950" spc="65" dirty="0">
                <a:solidFill>
                  <a:srgbClr val="333333"/>
                </a:solidFill>
                <a:latin typeface="Trebuchet MS"/>
                <a:cs typeface="Trebuchet MS"/>
              </a:rPr>
              <a:t>passwd</a:t>
            </a:r>
            <a:r>
              <a:rPr sz="950" spc="20" dirty="0">
                <a:solidFill>
                  <a:srgbClr val="333333"/>
                </a:solidFill>
                <a:latin typeface="微软雅黑"/>
                <a:cs typeface="微软雅黑"/>
              </a:rPr>
              <a:t>命令禁止该用户登录系统，等假期结束 </a:t>
            </a:r>
            <a:r>
              <a:rPr sz="950" spc="25" dirty="0">
                <a:solidFill>
                  <a:srgbClr val="333333"/>
                </a:solidFill>
                <a:latin typeface="微软雅黑"/>
                <a:cs typeface="微软雅黑"/>
              </a:rPr>
              <a:t>回归工作岗位时，再使用该命令允许用户登录系统，而不是将其删除。这样既保证了这段时间内系统的 安全，也避免了频繁添加、删除用户带来的麻烦：</a:t>
            </a:r>
            <a:endParaRPr sz="950">
              <a:latin typeface="微软雅黑"/>
              <a:cs typeface="微软雅黑"/>
            </a:endParaRPr>
          </a:p>
          <a:p>
            <a:pPr>
              <a:lnSpc>
                <a:spcPct val="100000"/>
              </a:lnSpc>
              <a:spcBef>
                <a:spcPts val="45"/>
              </a:spcBef>
            </a:pPr>
            <a:endParaRPr sz="900">
              <a:latin typeface="微软雅黑"/>
              <a:cs typeface="微软雅黑"/>
            </a:endParaRPr>
          </a:p>
          <a:p>
            <a:pPr marL="136525" marR="2764790">
              <a:lnSpc>
                <a:spcPct val="1324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passwd</a:t>
            </a:r>
            <a:r>
              <a:rPr sz="850" spc="5" dirty="0">
                <a:solidFill>
                  <a:srgbClr val="333333"/>
                </a:solidFill>
                <a:latin typeface="Lucida Console"/>
                <a:cs typeface="Lucida Console"/>
              </a:rPr>
              <a:t> </a:t>
            </a:r>
            <a:r>
              <a:rPr sz="850" spc="15" dirty="0">
                <a:solidFill>
                  <a:srgbClr val="333333"/>
                </a:solidFill>
                <a:latin typeface="Lucida Console"/>
                <a:cs typeface="Lucida Console"/>
              </a:rPr>
              <a:t>-l</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Locking password for user 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passwd:</a:t>
            </a:r>
            <a:r>
              <a:rPr sz="850" spc="10" dirty="0">
                <a:solidFill>
                  <a:srgbClr val="333333"/>
                </a:solidFill>
                <a:latin typeface="Lucida Console"/>
                <a:cs typeface="Lucida Console"/>
              </a:rPr>
              <a:t> </a:t>
            </a:r>
            <a:r>
              <a:rPr sz="850" spc="15" dirty="0">
                <a:solidFill>
                  <a:srgbClr val="333333"/>
                </a:solidFill>
                <a:latin typeface="Lucida Console"/>
                <a:cs typeface="Lucida Console"/>
              </a:rPr>
              <a:t>Success</a:t>
            </a:r>
            <a:endParaRPr sz="850">
              <a:latin typeface="Lucida Console"/>
              <a:cs typeface="Lucida Console"/>
            </a:endParaRPr>
          </a:p>
          <a:p>
            <a:pPr marL="136525">
              <a:lnSpc>
                <a:spcPct val="100000"/>
              </a:lnSpc>
              <a:spcBef>
                <a:spcPts val="334"/>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passwd</a:t>
            </a:r>
            <a:r>
              <a:rPr sz="850" spc="5" dirty="0">
                <a:solidFill>
                  <a:srgbClr val="333333"/>
                </a:solidFill>
                <a:latin typeface="Lucida Console"/>
                <a:cs typeface="Lucida Console"/>
              </a:rPr>
              <a:t> </a:t>
            </a:r>
            <a:r>
              <a:rPr sz="850" spc="15" dirty="0">
                <a:solidFill>
                  <a:srgbClr val="333333"/>
                </a:solidFill>
                <a:latin typeface="Lucida Console"/>
                <a:cs typeface="Lucida Console"/>
              </a:rPr>
              <a:t>-S</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LK 1969-12-31</a:t>
            </a:r>
            <a:r>
              <a:rPr sz="850" spc="10" dirty="0">
                <a:solidFill>
                  <a:srgbClr val="333333"/>
                </a:solidFill>
                <a:latin typeface="Lucida Console"/>
                <a:cs typeface="Lucida Console"/>
              </a:rPr>
              <a:t> </a:t>
            </a:r>
            <a:r>
              <a:rPr sz="850" spc="15" dirty="0">
                <a:solidFill>
                  <a:srgbClr val="333333"/>
                </a:solidFill>
                <a:latin typeface="Lucida Console"/>
                <a:cs typeface="Lucida Console"/>
              </a:rPr>
              <a:t>0 99999 7</a:t>
            </a:r>
            <a:r>
              <a:rPr sz="850" spc="10" dirty="0">
                <a:solidFill>
                  <a:srgbClr val="333333"/>
                </a:solidFill>
                <a:latin typeface="Lucida Console"/>
                <a:cs typeface="Lucida Console"/>
              </a:rPr>
              <a:t> </a:t>
            </a:r>
            <a:r>
              <a:rPr sz="850" spc="15" dirty="0">
                <a:solidFill>
                  <a:srgbClr val="333333"/>
                </a:solidFill>
                <a:latin typeface="Lucida Console"/>
                <a:cs typeface="Lucida Console"/>
              </a:rPr>
              <a:t>-1 (Password locked.)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需要解锁时记得也要用管理员的身份，否则普通用户如果有锁定权限的话，系统肯定会乱成一锅粥：</a:t>
            </a:r>
            <a:endParaRPr sz="950">
              <a:latin typeface="微软雅黑"/>
              <a:cs typeface="微软雅黑"/>
            </a:endParaRPr>
          </a:p>
        </p:txBody>
      </p:sp>
      <p:sp>
        <p:nvSpPr>
          <p:cNvPr id="17" name="object 17"/>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8</a:t>
            </a:fld>
            <a:endParaRPr sz="800">
              <a:latin typeface="小哥哥网恋吗"/>
              <a:cs typeface="小哥哥网恋吗"/>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633"/>
            <a:ext cx="5476240" cy="3757295"/>
          </a:xfrm>
          <a:prstGeom prst="rect">
            <a:avLst/>
          </a:prstGeom>
        </p:spPr>
        <p:txBody>
          <a:bodyPr vert="horz" wrap="square" lIns="0" tIns="15875" rIns="0" bIns="0" rtlCol="0">
            <a:spAutoFit/>
          </a:bodyPr>
          <a:lstStyle/>
          <a:p>
            <a:pPr marL="207645" indent="-195580">
              <a:lnSpc>
                <a:spcPct val="100000"/>
              </a:lnSpc>
              <a:spcBef>
                <a:spcPts val="125"/>
              </a:spcBef>
              <a:buSzPct val="89473"/>
              <a:buFont typeface="Trebuchet MS"/>
              <a:buAutoNum type="arabicPeriod" startAt="3"/>
              <a:tabLst>
                <a:tab pos="208279" algn="l"/>
              </a:tabLst>
            </a:pPr>
            <a:r>
              <a:rPr sz="950" spc="25" dirty="0">
                <a:solidFill>
                  <a:srgbClr val="333333"/>
                </a:solidFill>
                <a:latin typeface="微软雅黑"/>
                <a:cs typeface="微软雅黑"/>
              </a:rPr>
              <a:t>假设使用</a:t>
            </a:r>
            <a:r>
              <a:rPr sz="950" spc="55" dirty="0">
                <a:solidFill>
                  <a:srgbClr val="333333"/>
                </a:solidFill>
                <a:latin typeface="Trebuchet MS"/>
                <a:cs typeface="Trebuchet MS"/>
              </a:rPr>
              <a:t>4</a:t>
            </a:r>
            <a:r>
              <a:rPr sz="950" spc="25" dirty="0">
                <a:solidFill>
                  <a:srgbClr val="333333"/>
                </a:solidFill>
                <a:latin typeface="微软雅黑"/>
                <a:cs typeface="微软雅黑"/>
              </a:rPr>
              <a:t>块硬盘来部署</a:t>
            </a:r>
            <a:r>
              <a:rPr sz="950" spc="60" dirty="0">
                <a:solidFill>
                  <a:srgbClr val="333333"/>
                </a:solidFill>
                <a:latin typeface="Trebuchet MS"/>
                <a:cs typeface="Trebuchet MS"/>
              </a:rPr>
              <a:t>RAID</a:t>
            </a:r>
            <a:r>
              <a:rPr sz="950" spc="-35" dirty="0">
                <a:solidFill>
                  <a:srgbClr val="333333"/>
                </a:solidFill>
                <a:latin typeface="Trebuchet MS"/>
                <a:cs typeface="Trebuchet MS"/>
              </a:rPr>
              <a:t> </a:t>
            </a:r>
            <a:r>
              <a:rPr sz="950" spc="55" dirty="0">
                <a:solidFill>
                  <a:srgbClr val="333333"/>
                </a:solidFill>
                <a:latin typeface="Trebuchet MS"/>
                <a:cs typeface="Trebuchet MS"/>
              </a:rPr>
              <a:t>10</a:t>
            </a:r>
            <a:r>
              <a:rPr sz="950" spc="25" dirty="0">
                <a:solidFill>
                  <a:srgbClr val="333333"/>
                </a:solidFill>
                <a:latin typeface="微软雅黑"/>
                <a:cs typeface="微软雅黑"/>
              </a:rPr>
              <a:t>方案，外加一块备份盘，最多可以允许几块硬盘同时损坏呢？</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最多允许</a:t>
            </a:r>
            <a:r>
              <a:rPr sz="950" spc="55" dirty="0">
                <a:solidFill>
                  <a:srgbClr val="333333"/>
                </a:solidFill>
                <a:latin typeface="Trebuchet MS"/>
                <a:cs typeface="Trebuchet MS"/>
              </a:rPr>
              <a:t>5</a:t>
            </a:r>
            <a:r>
              <a:rPr sz="950" spc="25" dirty="0">
                <a:solidFill>
                  <a:srgbClr val="333333"/>
                </a:solidFill>
                <a:latin typeface="微软雅黑"/>
                <a:cs typeface="微软雅黑"/>
              </a:rPr>
              <a:t>块硬盘设备中的</a:t>
            </a:r>
            <a:r>
              <a:rPr sz="950" spc="55" dirty="0">
                <a:solidFill>
                  <a:srgbClr val="333333"/>
                </a:solidFill>
                <a:latin typeface="Trebuchet MS"/>
                <a:cs typeface="Trebuchet MS"/>
              </a:rPr>
              <a:t>3</a:t>
            </a:r>
            <a:r>
              <a:rPr sz="950" spc="25" dirty="0">
                <a:solidFill>
                  <a:srgbClr val="333333"/>
                </a:solidFill>
                <a:latin typeface="微软雅黑"/>
                <a:cs typeface="微软雅黑"/>
              </a:rPr>
              <a:t>块设备同时损坏。</a:t>
            </a:r>
            <a:endParaRPr sz="950">
              <a:latin typeface="微软雅黑"/>
              <a:cs typeface="微软雅黑"/>
            </a:endParaRPr>
          </a:p>
          <a:p>
            <a:pPr>
              <a:lnSpc>
                <a:spcPct val="100000"/>
              </a:lnSpc>
              <a:spcBef>
                <a:spcPts val="80"/>
              </a:spcBef>
            </a:pPr>
            <a:endParaRPr sz="600">
              <a:latin typeface="微软雅黑"/>
              <a:cs typeface="微软雅黑"/>
            </a:endParaRPr>
          </a:p>
          <a:p>
            <a:pPr marL="207645" indent="-195580">
              <a:lnSpc>
                <a:spcPct val="100000"/>
              </a:lnSpc>
              <a:buSzPct val="89473"/>
              <a:buFont typeface="Trebuchet MS"/>
              <a:buAutoNum type="arabicPeriod" startAt="4"/>
              <a:tabLst>
                <a:tab pos="208279" algn="l"/>
              </a:tabLst>
            </a:pPr>
            <a:r>
              <a:rPr sz="950" spc="25" dirty="0">
                <a:solidFill>
                  <a:srgbClr val="333333"/>
                </a:solidFill>
                <a:latin typeface="微软雅黑"/>
                <a:cs typeface="微软雅黑"/>
              </a:rPr>
              <a:t>位于</a:t>
            </a:r>
            <a:r>
              <a:rPr sz="950" spc="80" dirty="0">
                <a:solidFill>
                  <a:srgbClr val="333333"/>
                </a:solidFill>
                <a:latin typeface="Trebuchet MS"/>
                <a:cs typeface="Trebuchet MS"/>
              </a:rPr>
              <a:t>LVM</a:t>
            </a:r>
            <a:r>
              <a:rPr sz="950" spc="25" dirty="0">
                <a:solidFill>
                  <a:srgbClr val="333333"/>
                </a:solidFill>
                <a:latin typeface="微软雅黑"/>
                <a:cs typeface="微软雅黑"/>
              </a:rPr>
              <a:t>最底层的是物理卷还是卷组？</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最底层的是物理卷，然后在通过物理卷组成卷组。</a:t>
            </a:r>
            <a:endParaRPr sz="950">
              <a:latin typeface="微软雅黑"/>
              <a:cs typeface="微软雅黑"/>
            </a:endParaRPr>
          </a:p>
          <a:p>
            <a:pPr>
              <a:lnSpc>
                <a:spcPct val="100000"/>
              </a:lnSpc>
              <a:spcBef>
                <a:spcPts val="80"/>
              </a:spcBef>
            </a:pPr>
            <a:endParaRPr sz="600">
              <a:latin typeface="微软雅黑"/>
              <a:cs typeface="微软雅黑"/>
            </a:endParaRPr>
          </a:p>
          <a:p>
            <a:pPr marL="239395" indent="-227329">
              <a:lnSpc>
                <a:spcPct val="100000"/>
              </a:lnSpc>
              <a:buSzPct val="89473"/>
              <a:buAutoNum type="arabicPeriod" startAt="5"/>
              <a:tabLst>
                <a:tab pos="240029" algn="l"/>
              </a:tabLst>
            </a:pPr>
            <a:r>
              <a:rPr sz="950" spc="80" dirty="0">
                <a:solidFill>
                  <a:srgbClr val="333333"/>
                </a:solidFill>
                <a:latin typeface="Trebuchet MS"/>
                <a:cs typeface="Trebuchet MS"/>
              </a:rPr>
              <a:t>LVM</a:t>
            </a:r>
            <a:r>
              <a:rPr sz="950" spc="25" dirty="0">
                <a:solidFill>
                  <a:srgbClr val="333333"/>
                </a:solidFill>
                <a:latin typeface="微软雅黑"/>
                <a:cs typeface="微软雅黑"/>
              </a:rPr>
              <a:t>对逻辑卷的扩容和缩容操作有何异同点呢？</a:t>
            </a:r>
            <a:endParaRPr sz="950">
              <a:latin typeface="微软雅黑"/>
              <a:cs typeface="微软雅黑"/>
            </a:endParaRPr>
          </a:p>
          <a:p>
            <a:pPr marL="12700" marR="5080">
              <a:lnSpc>
                <a:spcPct val="131600"/>
              </a:lnSpc>
              <a:spcBef>
                <a:spcPts val="750"/>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扩容和缩容操作都需要先取消逻辑卷与目录的挂载关联；扩容操作是先扩容后检查文件系统完整 性，而缩容操作为了保证数据的安全，需要先检查文件系统完整性再缩容。</a:t>
            </a:r>
            <a:endParaRPr sz="950">
              <a:latin typeface="微软雅黑"/>
              <a:cs typeface="微软雅黑"/>
            </a:endParaRPr>
          </a:p>
          <a:p>
            <a:pPr marL="239395" indent="-227329">
              <a:lnSpc>
                <a:spcPct val="100000"/>
              </a:lnSpc>
              <a:spcBef>
                <a:spcPts val="1110"/>
              </a:spcBef>
              <a:buSzPct val="89473"/>
              <a:buAutoNum type="arabicPeriod" startAt="6"/>
              <a:tabLst>
                <a:tab pos="240029" algn="l"/>
              </a:tabLst>
            </a:pPr>
            <a:r>
              <a:rPr sz="950" spc="80" dirty="0">
                <a:solidFill>
                  <a:srgbClr val="333333"/>
                </a:solidFill>
                <a:latin typeface="Trebuchet MS"/>
                <a:cs typeface="Trebuchet MS"/>
              </a:rPr>
              <a:t>LVM</a:t>
            </a:r>
            <a:r>
              <a:rPr sz="950" spc="25" dirty="0">
                <a:solidFill>
                  <a:srgbClr val="333333"/>
                </a:solidFill>
                <a:latin typeface="微软雅黑"/>
                <a:cs typeface="微软雅黑"/>
              </a:rPr>
              <a:t>的快照卷能使用几次？</a:t>
            </a:r>
            <a:endParaRPr sz="950">
              <a:latin typeface="微软雅黑"/>
              <a:cs typeface="微软雅黑"/>
            </a:endParaRPr>
          </a:p>
          <a:p>
            <a:pPr>
              <a:lnSpc>
                <a:spcPct val="100000"/>
              </a:lnSpc>
              <a:spcBef>
                <a:spcPts val="80"/>
              </a:spcBef>
              <a:buClr>
                <a:srgbClr val="333333"/>
              </a:buClr>
              <a:buFont typeface="Trebuchet MS"/>
              <a:buAutoNum type="arabicPeriod" startAt="6"/>
            </a:pPr>
            <a:endParaRPr sz="600">
              <a:latin typeface="微软雅黑"/>
              <a:cs typeface="微软雅黑"/>
            </a:endParaRPr>
          </a:p>
          <a:p>
            <a:pPr marL="12700">
              <a:lnSpc>
                <a:spcPct val="100000"/>
              </a:lnSpc>
            </a:pPr>
            <a:r>
              <a:rPr sz="950" b="1" spc="25" dirty="0">
                <a:solidFill>
                  <a:srgbClr val="333333"/>
                </a:solidFill>
                <a:latin typeface="微软雅黑"/>
                <a:cs typeface="微软雅黑"/>
              </a:rPr>
              <a:t>答：</a:t>
            </a:r>
            <a:r>
              <a:rPr sz="950" spc="25" dirty="0">
                <a:solidFill>
                  <a:srgbClr val="333333"/>
                </a:solidFill>
                <a:latin typeface="微软雅黑"/>
                <a:cs typeface="微软雅黑"/>
              </a:rPr>
              <a:t>只可使用一次，而且使用后即自动删除。</a:t>
            </a:r>
            <a:endParaRPr sz="950">
              <a:latin typeface="微软雅黑"/>
              <a:cs typeface="微软雅黑"/>
            </a:endParaRPr>
          </a:p>
          <a:p>
            <a:pPr marL="239395" indent="-227329">
              <a:lnSpc>
                <a:spcPct val="100000"/>
              </a:lnSpc>
              <a:spcBef>
                <a:spcPts val="1115"/>
              </a:spcBef>
              <a:buSzPct val="89473"/>
              <a:buAutoNum type="arabicPeriod" startAt="7"/>
              <a:tabLst>
                <a:tab pos="240029" algn="l"/>
              </a:tabLst>
            </a:pPr>
            <a:r>
              <a:rPr sz="950" spc="80" dirty="0">
                <a:solidFill>
                  <a:srgbClr val="333333"/>
                </a:solidFill>
                <a:latin typeface="Trebuchet MS"/>
                <a:cs typeface="Trebuchet MS"/>
              </a:rPr>
              <a:t>LVM</a:t>
            </a:r>
            <a:r>
              <a:rPr sz="950" spc="25" dirty="0">
                <a:solidFill>
                  <a:srgbClr val="333333"/>
                </a:solidFill>
                <a:latin typeface="微软雅黑"/>
                <a:cs typeface="微软雅黑"/>
              </a:rPr>
              <a:t>的删除顺序是怎么样的？</a:t>
            </a:r>
            <a:endParaRPr sz="950">
              <a:latin typeface="微软雅黑"/>
              <a:cs typeface="微软雅黑"/>
            </a:endParaRPr>
          </a:p>
          <a:p>
            <a:pPr>
              <a:lnSpc>
                <a:spcPct val="100000"/>
              </a:lnSpc>
              <a:spcBef>
                <a:spcPts val="75"/>
              </a:spcBef>
            </a:pPr>
            <a:endParaRPr sz="600">
              <a:latin typeface="微软雅黑"/>
              <a:cs typeface="微软雅黑"/>
            </a:endParaRPr>
          </a:p>
          <a:p>
            <a:pPr marL="12700">
              <a:lnSpc>
                <a:spcPct val="100000"/>
              </a:lnSpc>
              <a:spcBef>
                <a:spcPts val="5"/>
              </a:spcBef>
            </a:pPr>
            <a:r>
              <a:rPr sz="950" b="1" spc="25" dirty="0">
                <a:solidFill>
                  <a:srgbClr val="333333"/>
                </a:solidFill>
                <a:latin typeface="微软雅黑"/>
                <a:cs typeface="微软雅黑"/>
              </a:rPr>
              <a:t>答：</a:t>
            </a:r>
            <a:r>
              <a:rPr sz="950" spc="25" dirty="0">
                <a:solidFill>
                  <a:srgbClr val="333333"/>
                </a:solidFill>
                <a:latin typeface="微软雅黑"/>
                <a:cs typeface="微软雅黑"/>
              </a:rPr>
              <a:t>依次移除逻辑卷、卷组和物理卷。</a:t>
            </a:r>
            <a:endParaRPr sz="950">
              <a:latin typeface="微软雅黑"/>
              <a:cs typeface="微软雅黑"/>
            </a:endParaRPr>
          </a:p>
          <a:p>
            <a:pPr marL="12700">
              <a:lnSpc>
                <a:spcPct val="100000"/>
              </a:lnSpc>
              <a:spcBef>
                <a:spcPts val="1060"/>
              </a:spcBef>
            </a:pPr>
            <a:r>
              <a:rPr sz="2200" b="1" u="dbl" spc="-10" dirty="0">
                <a:solidFill>
                  <a:srgbClr val="4183C4"/>
                </a:solidFill>
                <a:uFill>
                  <a:solidFill>
                    <a:srgbClr val="4183C4"/>
                  </a:solidFill>
                </a:uFill>
                <a:latin typeface="微软雅黑"/>
                <a:cs typeface="微软雅黑"/>
                <a:hlinkClick r:id="rId2"/>
              </a:rPr>
              <a:t>第</a:t>
            </a:r>
            <a:r>
              <a:rPr sz="2200" b="1" u="dbl" spc="-40" dirty="0">
                <a:solidFill>
                  <a:srgbClr val="4183C4"/>
                </a:solidFill>
                <a:uFill>
                  <a:solidFill>
                    <a:srgbClr val="4183C4"/>
                  </a:solidFill>
                </a:uFill>
                <a:latin typeface="Trebuchet MS"/>
                <a:cs typeface="Trebuchet MS"/>
                <a:hlinkClick r:id="rId2"/>
              </a:rPr>
              <a:t>8</a:t>
            </a:r>
            <a:r>
              <a:rPr sz="2200" b="1" u="dbl" spc="-10" dirty="0">
                <a:solidFill>
                  <a:srgbClr val="4183C4"/>
                </a:solidFill>
                <a:uFill>
                  <a:solidFill>
                    <a:srgbClr val="4183C4"/>
                  </a:solidFill>
                </a:uFill>
                <a:latin typeface="微软雅黑"/>
                <a:cs typeface="微软雅黑"/>
                <a:hlinkClick r:id="rId2"/>
              </a:rPr>
              <a:t>章</a:t>
            </a:r>
            <a:r>
              <a:rPr sz="2200" b="1" u="dbl" spc="-125" dirty="0">
                <a:solidFill>
                  <a:srgbClr val="4183C4"/>
                </a:solidFill>
                <a:uFill>
                  <a:solidFill>
                    <a:srgbClr val="4183C4"/>
                  </a:solidFill>
                </a:uFill>
                <a:latin typeface="微软雅黑"/>
                <a:cs typeface="微软雅黑"/>
                <a:hlinkClick r:id="rId2"/>
              </a:rPr>
              <a:t> </a:t>
            </a:r>
            <a:r>
              <a:rPr sz="2200" b="1" u="sng" spc="95" dirty="0">
                <a:solidFill>
                  <a:srgbClr val="4183C4"/>
                </a:solidFill>
                <a:uFill>
                  <a:solidFill>
                    <a:srgbClr val="EDEDED"/>
                  </a:solidFill>
                </a:uFill>
                <a:latin typeface="Trebuchet MS"/>
                <a:cs typeface="Trebuchet MS"/>
                <a:hlinkClick r:id="rId2"/>
              </a:rPr>
              <a:t>I</a:t>
            </a:r>
            <a:r>
              <a:rPr sz="2200" b="1" spc="95" dirty="0">
                <a:solidFill>
                  <a:srgbClr val="4183C4"/>
                </a:solidFill>
                <a:latin typeface="Trebuchet MS"/>
                <a:cs typeface="Trebuchet MS"/>
                <a:hlinkClick r:id="rId2"/>
              </a:rPr>
              <a:t>p</a:t>
            </a:r>
            <a:r>
              <a:rPr sz="2200" b="1" u="sng" spc="95" dirty="0">
                <a:solidFill>
                  <a:srgbClr val="4183C4"/>
                </a:solidFill>
                <a:uFill>
                  <a:solidFill>
                    <a:srgbClr val="EDEDED"/>
                  </a:solidFill>
                </a:uFill>
                <a:latin typeface="Trebuchet MS"/>
                <a:cs typeface="Trebuchet MS"/>
                <a:hlinkClick r:id="rId2"/>
              </a:rPr>
              <a:t>tables</a:t>
            </a:r>
            <a:r>
              <a:rPr sz="2200" b="1" spc="-10" dirty="0">
                <a:solidFill>
                  <a:srgbClr val="4183C4"/>
                </a:solidFill>
                <a:latin typeface="微软雅黑"/>
                <a:cs typeface="微软雅黑"/>
                <a:hlinkClick r:id="rId2"/>
              </a:rPr>
              <a:t>与</a:t>
            </a:r>
            <a:r>
              <a:rPr sz="2200" b="1" spc="50" dirty="0">
                <a:solidFill>
                  <a:srgbClr val="4183C4"/>
                </a:solidFill>
                <a:latin typeface="Trebuchet MS"/>
                <a:cs typeface="Trebuchet MS"/>
                <a:hlinkClick r:id="rId2"/>
              </a:rPr>
              <a:t>Firewalld</a:t>
            </a:r>
            <a:r>
              <a:rPr sz="2200" b="1" spc="-10" dirty="0">
                <a:solidFill>
                  <a:srgbClr val="4183C4"/>
                </a:solidFill>
                <a:latin typeface="微软雅黑"/>
                <a:cs typeface="微软雅黑"/>
                <a:hlinkClick r:id="rId2"/>
              </a:rPr>
              <a:t>防火墙</a:t>
            </a:r>
            <a:endParaRPr sz="2200">
              <a:latin typeface="微软雅黑"/>
              <a:cs typeface="微软雅黑"/>
            </a:endParaRPr>
          </a:p>
          <a:p>
            <a:pPr marL="12700">
              <a:lnSpc>
                <a:spcPct val="100000"/>
              </a:lnSpc>
              <a:spcBef>
                <a:spcPts val="1310"/>
              </a:spcBef>
            </a:pPr>
            <a:r>
              <a:rPr sz="950" b="1" spc="25" dirty="0">
                <a:solidFill>
                  <a:srgbClr val="333333"/>
                </a:solidFill>
                <a:latin typeface="微软雅黑"/>
                <a:cs typeface="微软雅黑"/>
              </a:rPr>
              <a:t>章节简述：</a:t>
            </a:r>
            <a:endParaRPr sz="950">
              <a:latin typeface="微软雅黑"/>
              <a:cs typeface="微软雅黑"/>
            </a:endParaRPr>
          </a:p>
        </p:txBody>
      </p:sp>
      <p:sp>
        <p:nvSpPr>
          <p:cNvPr id="3" name="object 3"/>
          <p:cNvSpPr/>
          <p:nvPr/>
        </p:nvSpPr>
        <p:spPr>
          <a:xfrm>
            <a:off x="1092536" y="6324141"/>
            <a:ext cx="48260" cy="48260"/>
          </a:xfrm>
          <a:custGeom>
            <a:avLst/>
            <a:gdLst/>
            <a:ahLst/>
            <a:cxnLst/>
            <a:rect l="l" t="t" r="r" b="b"/>
            <a:pathLst>
              <a:path w="48259" h="48260">
                <a:moveTo>
                  <a:pt x="23823" y="47647"/>
                </a:moveTo>
                <a:lnTo>
                  <a:pt x="0" y="26872"/>
                </a:lnTo>
                <a:lnTo>
                  <a:pt x="0" y="20621"/>
                </a:lnTo>
                <a:lnTo>
                  <a:pt x="20659" y="0"/>
                </a:lnTo>
                <a:lnTo>
                  <a:pt x="26987" y="0"/>
                </a:lnTo>
                <a:lnTo>
                  <a:pt x="47647" y="20621"/>
                </a:lnTo>
                <a:lnTo>
                  <a:pt x="47647" y="23823"/>
                </a:lnTo>
                <a:lnTo>
                  <a:pt x="47647" y="26872"/>
                </a:lnTo>
                <a:lnTo>
                  <a:pt x="26987" y="47570"/>
                </a:lnTo>
                <a:lnTo>
                  <a:pt x="23823" y="47647"/>
                </a:lnTo>
                <a:close/>
              </a:path>
            </a:pathLst>
          </a:custGeom>
          <a:solidFill>
            <a:srgbClr val="333333"/>
          </a:solidFill>
        </p:spPr>
        <p:txBody>
          <a:bodyPr wrap="square" lIns="0" tIns="0" rIns="0" bIns="0" rtlCol="0"/>
          <a:lstStyle/>
          <a:p>
            <a:endParaRPr/>
          </a:p>
        </p:txBody>
      </p:sp>
      <p:sp>
        <p:nvSpPr>
          <p:cNvPr id="4" name="object 4"/>
          <p:cNvSpPr/>
          <p:nvPr/>
        </p:nvSpPr>
        <p:spPr>
          <a:xfrm>
            <a:off x="1092536" y="6581436"/>
            <a:ext cx="48260" cy="48260"/>
          </a:xfrm>
          <a:custGeom>
            <a:avLst/>
            <a:gdLst/>
            <a:ahLst/>
            <a:cxnLst/>
            <a:rect l="l" t="t" r="r" b="b"/>
            <a:pathLst>
              <a:path w="48259" h="48259">
                <a:moveTo>
                  <a:pt x="23823" y="47647"/>
                </a:moveTo>
                <a:lnTo>
                  <a:pt x="0" y="26949"/>
                </a:lnTo>
                <a:lnTo>
                  <a:pt x="0" y="20621"/>
                </a:lnTo>
                <a:lnTo>
                  <a:pt x="20659" y="0"/>
                </a:lnTo>
                <a:lnTo>
                  <a:pt x="26987" y="0"/>
                </a:lnTo>
                <a:lnTo>
                  <a:pt x="47647" y="20621"/>
                </a:lnTo>
                <a:lnTo>
                  <a:pt x="47647" y="23823"/>
                </a:lnTo>
                <a:lnTo>
                  <a:pt x="47647" y="26949"/>
                </a:lnTo>
                <a:lnTo>
                  <a:pt x="26987" y="47570"/>
                </a:lnTo>
                <a:lnTo>
                  <a:pt x="23823" y="47647"/>
                </a:lnTo>
                <a:close/>
              </a:path>
            </a:pathLst>
          </a:custGeom>
          <a:solidFill>
            <a:srgbClr val="333333"/>
          </a:solidFill>
        </p:spPr>
        <p:txBody>
          <a:bodyPr wrap="square" lIns="0" tIns="0" rIns="0" bIns="0" rtlCol="0"/>
          <a:lstStyle/>
          <a:p>
            <a:endParaRPr/>
          </a:p>
        </p:txBody>
      </p:sp>
      <p:sp>
        <p:nvSpPr>
          <p:cNvPr id="5" name="object 5"/>
          <p:cNvSpPr/>
          <p:nvPr/>
        </p:nvSpPr>
        <p:spPr>
          <a:xfrm>
            <a:off x="1378419" y="6829200"/>
            <a:ext cx="48260" cy="48260"/>
          </a:xfrm>
          <a:custGeom>
            <a:avLst/>
            <a:gdLst/>
            <a:ahLst/>
            <a:cxnLst/>
            <a:rect l="l" t="t" r="r" b="b"/>
            <a:pathLst>
              <a:path w="48259" h="48259">
                <a:moveTo>
                  <a:pt x="47647" y="23823"/>
                </a:moveTo>
                <a:lnTo>
                  <a:pt x="47647" y="26949"/>
                </a:lnTo>
                <a:lnTo>
                  <a:pt x="47046" y="29998"/>
                </a:lnTo>
                <a:lnTo>
                  <a:pt x="45836" y="32905"/>
                </a:lnTo>
                <a:lnTo>
                  <a:pt x="44626" y="35811"/>
                </a:lnTo>
                <a:lnTo>
                  <a:pt x="23823" y="47647"/>
                </a:lnTo>
                <a:lnTo>
                  <a:pt x="20659" y="47570"/>
                </a:lnTo>
                <a:lnTo>
                  <a:pt x="0" y="26949"/>
                </a:lnTo>
                <a:lnTo>
                  <a:pt x="0" y="23823"/>
                </a:lnTo>
                <a:lnTo>
                  <a:pt x="0" y="20621"/>
                </a:lnTo>
                <a:lnTo>
                  <a:pt x="6975" y="6927"/>
                </a:lnTo>
                <a:lnTo>
                  <a:pt x="9214" y="4688"/>
                </a:lnTo>
                <a:lnTo>
                  <a:pt x="11787" y="2973"/>
                </a:lnTo>
                <a:lnTo>
                  <a:pt x="14703" y="1782"/>
                </a:lnTo>
                <a:lnTo>
                  <a:pt x="17629" y="590"/>
                </a:lnTo>
                <a:lnTo>
                  <a:pt x="20659" y="0"/>
                </a:lnTo>
                <a:lnTo>
                  <a:pt x="23823" y="0"/>
                </a:lnTo>
                <a:lnTo>
                  <a:pt x="26987" y="0"/>
                </a:lnTo>
                <a:lnTo>
                  <a:pt x="40671" y="6927"/>
                </a:lnTo>
                <a:lnTo>
                  <a:pt x="42901" y="9081"/>
                </a:lnTo>
                <a:lnTo>
                  <a:pt x="44626" y="11692"/>
                </a:lnTo>
                <a:lnTo>
                  <a:pt x="45836" y="14589"/>
                </a:lnTo>
                <a:lnTo>
                  <a:pt x="47046" y="17496"/>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6" name="object 6"/>
          <p:cNvSpPr/>
          <p:nvPr/>
        </p:nvSpPr>
        <p:spPr>
          <a:xfrm>
            <a:off x="1378419" y="7019789"/>
            <a:ext cx="48260" cy="48260"/>
          </a:xfrm>
          <a:custGeom>
            <a:avLst/>
            <a:gdLst/>
            <a:ahLst/>
            <a:cxnLst/>
            <a:rect l="l" t="t" r="r" b="b"/>
            <a:pathLst>
              <a:path w="48259" h="48259">
                <a:moveTo>
                  <a:pt x="47647" y="23823"/>
                </a:moveTo>
                <a:lnTo>
                  <a:pt x="47647" y="26949"/>
                </a:lnTo>
                <a:lnTo>
                  <a:pt x="47046" y="29931"/>
                </a:lnTo>
                <a:lnTo>
                  <a:pt x="45836" y="32828"/>
                </a:lnTo>
                <a:lnTo>
                  <a:pt x="44626" y="35735"/>
                </a:lnTo>
                <a:lnTo>
                  <a:pt x="32943" y="45712"/>
                </a:lnTo>
                <a:lnTo>
                  <a:pt x="30017" y="46980"/>
                </a:lnTo>
                <a:lnTo>
                  <a:pt x="26987" y="47570"/>
                </a:lnTo>
                <a:lnTo>
                  <a:pt x="23823" y="47647"/>
                </a:lnTo>
                <a:lnTo>
                  <a:pt x="20659" y="47570"/>
                </a:lnTo>
                <a:lnTo>
                  <a:pt x="17629" y="46980"/>
                </a:lnTo>
                <a:lnTo>
                  <a:pt x="14703" y="45712"/>
                </a:lnTo>
                <a:lnTo>
                  <a:pt x="11787" y="44521"/>
                </a:lnTo>
                <a:lnTo>
                  <a:pt x="1810" y="32828"/>
                </a:lnTo>
                <a:lnTo>
                  <a:pt x="600" y="29931"/>
                </a:lnTo>
                <a:lnTo>
                  <a:pt x="0" y="26949"/>
                </a:lnTo>
                <a:lnTo>
                  <a:pt x="0" y="23823"/>
                </a:lnTo>
                <a:lnTo>
                  <a:pt x="0" y="20621"/>
                </a:lnTo>
                <a:lnTo>
                  <a:pt x="6975" y="6927"/>
                </a:lnTo>
                <a:lnTo>
                  <a:pt x="9214" y="4688"/>
                </a:lnTo>
                <a:lnTo>
                  <a:pt x="11787" y="2973"/>
                </a:lnTo>
                <a:lnTo>
                  <a:pt x="14703" y="1715"/>
                </a:lnTo>
                <a:lnTo>
                  <a:pt x="17629" y="590"/>
                </a:lnTo>
                <a:lnTo>
                  <a:pt x="20659" y="0"/>
                </a:lnTo>
                <a:lnTo>
                  <a:pt x="23823" y="0"/>
                </a:lnTo>
                <a:lnTo>
                  <a:pt x="26987" y="0"/>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7" name="object 7"/>
          <p:cNvSpPr/>
          <p:nvPr/>
        </p:nvSpPr>
        <p:spPr>
          <a:xfrm>
            <a:off x="1092536" y="7210378"/>
            <a:ext cx="48260" cy="48260"/>
          </a:xfrm>
          <a:custGeom>
            <a:avLst/>
            <a:gdLst/>
            <a:ahLst/>
            <a:cxnLst/>
            <a:rect l="l" t="t" r="r" b="b"/>
            <a:pathLst>
              <a:path w="48259" h="48259">
                <a:moveTo>
                  <a:pt x="23823" y="47647"/>
                </a:moveTo>
                <a:lnTo>
                  <a:pt x="0" y="26872"/>
                </a:lnTo>
                <a:lnTo>
                  <a:pt x="0" y="20621"/>
                </a:lnTo>
                <a:lnTo>
                  <a:pt x="20659" y="0"/>
                </a:lnTo>
                <a:lnTo>
                  <a:pt x="26987" y="0"/>
                </a:lnTo>
                <a:lnTo>
                  <a:pt x="47647" y="20621"/>
                </a:lnTo>
                <a:lnTo>
                  <a:pt x="47647" y="23823"/>
                </a:lnTo>
                <a:lnTo>
                  <a:pt x="47647" y="26872"/>
                </a:lnTo>
                <a:lnTo>
                  <a:pt x="26987" y="47570"/>
                </a:lnTo>
                <a:lnTo>
                  <a:pt x="23823" y="47647"/>
                </a:lnTo>
                <a:close/>
              </a:path>
            </a:pathLst>
          </a:custGeom>
          <a:solidFill>
            <a:srgbClr val="333333"/>
          </a:solidFill>
        </p:spPr>
        <p:txBody>
          <a:bodyPr wrap="square" lIns="0" tIns="0" rIns="0" bIns="0" rtlCol="0"/>
          <a:lstStyle/>
          <a:p>
            <a:endParaRPr/>
          </a:p>
        </p:txBody>
      </p:sp>
      <p:sp>
        <p:nvSpPr>
          <p:cNvPr id="8" name="object 8"/>
          <p:cNvSpPr/>
          <p:nvPr/>
        </p:nvSpPr>
        <p:spPr>
          <a:xfrm>
            <a:off x="1378419" y="7467672"/>
            <a:ext cx="48260" cy="48260"/>
          </a:xfrm>
          <a:custGeom>
            <a:avLst/>
            <a:gdLst/>
            <a:ahLst/>
            <a:cxnLst/>
            <a:rect l="l" t="t" r="r" b="b"/>
            <a:pathLst>
              <a:path w="48259" h="48259">
                <a:moveTo>
                  <a:pt x="47647" y="23823"/>
                </a:moveTo>
                <a:lnTo>
                  <a:pt x="47647" y="26872"/>
                </a:lnTo>
                <a:lnTo>
                  <a:pt x="47046" y="29931"/>
                </a:lnTo>
                <a:lnTo>
                  <a:pt x="45836" y="32828"/>
                </a:lnTo>
                <a:lnTo>
                  <a:pt x="44626" y="35735"/>
                </a:lnTo>
                <a:lnTo>
                  <a:pt x="23823" y="47647"/>
                </a:lnTo>
                <a:lnTo>
                  <a:pt x="20659" y="47570"/>
                </a:lnTo>
                <a:lnTo>
                  <a:pt x="1810" y="32828"/>
                </a:lnTo>
                <a:lnTo>
                  <a:pt x="600" y="29931"/>
                </a:lnTo>
                <a:lnTo>
                  <a:pt x="0" y="26872"/>
                </a:lnTo>
                <a:lnTo>
                  <a:pt x="0" y="23823"/>
                </a:lnTo>
                <a:lnTo>
                  <a:pt x="0" y="20621"/>
                </a:lnTo>
                <a:lnTo>
                  <a:pt x="6975" y="6927"/>
                </a:lnTo>
                <a:lnTo>
                  <a:pt x="9214" y="4612"/>
                </a:lnTo>
                <a:lnTo>
                  <a:pt x="11787" y="2906"/>
                </a:lnTo>
                <a:lnTo>
                  <a:pt x="14703" y="1715"/>
                </a:lnTo>
                <a:lnTo>
                  <a:pt x="17629" y="590"/>
                </a:lnTo>
                <a:lnTo>
                  <a:pt x="20659" y="0"/>
                </a:lnTo>
                <a:lnTo>
                  <a:pt x="23823" y="0"/>
                </a:lnTo>
                <a:lnTo>
                  <a:pt x="26987" y="0"/>
                </a:lnTo>
                <a:lnTo>
                  <a:pt x="40671" y="6927"/>
                </a:lnTo>
                <a:lnTo>
                  <a:pt x="42901" y="9081"/>
                </a:lnTo>
                <a:lnTo>
                  <a:pt x="44626" y="11692"/>
                </a:lnTo>
                <a:lnTo>
                  <a:pt x="45836" y="14589"/>
                </a:lnTo>
                <a:lnTo>
                  <a:pt x="47046" y="17496"/>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9" name="object 9"/>
          <p:cNvSpPr/>
          <p:nvPr/>
        </p:nvSpPr>
        <p:spPr>
          <a:xfrm>
            <a:off x="1378419" y="7658261"/>
            <a:ext cx="48260" cy="48260"/>
          </a:xfrm>
          <a:custGeom>
            <a:avLst/>
            <a:gdLst/>
            <a:ahLst/>
            <a:cxnLst/>
            <a:rect l="l" t="t" r="r" b="b"/>
            <a:pathLst>
              <a:path w="48259" h="48259">
                <a:moveTo>
                  <a:pt x="47647" y="23823"/>
                </a:moveTo>
                <a:lnTo>
                  <a:pt x="47647" y="26872"/>
                </a:lnTo>
                <a:lnTo>
                  <a:pt x="47046" y="29931"/>
                </a:lnTo>
                <a:lnTo>
                  <a:pt x="45836" y="32828"/>
                </a:lnTo>
                <a:lnTo>
                  <a:pt x="44626" y="35735"/>
                </a:lnTo>
                <a:lnTo>
                  <a:pt x="23823" y="47647"/>
                </a:lnTo>
                <a:lnTo>
                  <a:pt x="20659" y="47570"/>
                </a:lnTo>
                <a:lnTo>
                  <a:pt x="1810" y="32828"/>
                </a:lnTo>
                <a:lnTo>
                  <a:pt x="600" y="29931"/>
                </a:lnTo>
                <a:lnTo>
                  <a:pt x="0" y="26872"/>
                </a:lnTo>
                <a:lnTo>
                  <a:pt x="0" y="23823"/>
                </a:lnTo>
                <a:lnTo>
                  <a:pt x="0" y="20621"/>
                </a:lnTo>
                <a:lnTo>
                  <a:pt x="6975" y="6927"/>
                </a:lnTo>
                <a:lnTo>
                  <a:pt x="9214" y="4688"/>
                </a:lnTo>
                <a:lnTo>
                  <a:pt x="11787" y="2973"/>
                </a:lnTo>
                <a:lnTo>
                  <a:pt x="14703" y="1782"/>
                </a:lnTo>
                <a:lnTo>
                  <a:pt x="17629" y="590"/>
                </a:lnTo>
                <a:lnTo>
                  <a:pt x="20659" y="0"/>
                </a:lnTo>
                <a:lnTo>
                  <a:pt x="23823" y="0"/>
                </a:lnTo>
                <a:lnTo>
                  <a:pt x="26987" y="0"/>
                </a:lnTo>
                <a:lnTo>
                  <a:pt x="47647" y="20621"/>
                </a:lnTo>
                <a:lnTo>
                  <a:pt x="47647" y="23823"/>
                </a:lnTo>
                <a:close/>
              </a:path>
            </a:pathLst>
          </a:custGeom>
          <a:ln w="9529">
            <a:solidFill>
              <a:srgbClr val="333333"/>
            </a:solidFill>
          </a:ln>
        </p:spPr>
        <p:txBody>
          <a:bodyPr wrap="square" lIns="0" tIns="0" rIns="0" bIns="0" rtlCol="0"/>
          <a:lstStyle/>
          <a:p>
            <a:endParaRPr/>
          </a:p>
        </p:txBody>
      </p:sp>
      <p:sp>
        <p:nvSpPr>
          <p:cNvPr id="10" name="object 10"/>
          <p:cNvSpPr/>
          <p:nvPr/>
        </p:nvSpPr>
        <p:spPr>
          <a:xfrm>
            <a:off x="1092536" y="7848849"/>
            <a:ext cx="48260" cy="48260"/>
          </a:xfrm>
          <a:custGeom>
            <a:avLst/>
            <a:gdLst/>
            <a:ahLst/>
            <a:cxnLst/>
            <a:rect l="l" t="t" r="r" b="b"/>
            <a:pathLst>
              <a:path w="48259" h="48259">
                <a:moveTo>
                  <a:pt x="23823" y="47647"/>
                </a:moveTo>
                <a:lnTo>
                  <a:pt x="0" y="26949"/>
                </a:lnTo>
                <a:lnTo>
                  <a:pt x="0" y="20621"/>
                </a:lnTo>
                <a:lnTo>
                  <a:pt x="20659" y="0"/>
                </a:lnTo>
                <a:lnTo>
                  <a:pt x="26987" y="0"/>
                </a:lnTo>
                <a:lnTo>
                  <a:pt x="47647" y="20621"/>
                </a:lnTo>
                <a:lnTo>
                  <a:pt x="47647" y="23823"/>
                </a:lnTo>
                <a:lnTo>
                  <a:pt x="47647" y="26949"/>
                </a:lnTo>
                <a:lnTo>
                  <a:pt x="26987" y="47570"/>
                </a:lnTo>
                <a:lnTo>
                  <a:pt x="23823" y="47647"/>
                </a:lnTo>
                <a:close/>
              </a:path>
            </a:pathLst>
          </a:custGeom>
          <a:solidFill>
            <a:srgbClr val="333333"/>
          </a:solidFill>
        </p:spPr>
        <p:txBody>
          <a:bodyPr wrap="square" lIns="0" tIns="0" rIns="0" bIns="0" rtlCol="0"/>
          <a:lstStyle/>
          <a:p>
            <a:endParaRPr/>
          </a:p>
        </p:txBody>
      </p:sp>
      <p:sp>
        <p:nvSpPr>
          <p:cNvPr id="11" name="object 11"/>
          <p:cNvSpPr/>
          <p:nvPr/>
        </p:nvSpPr>
        <p:spPr>
          <a:xfrm>
            <a:off x="1092536" y="8096615"/>
            <a:ext cx="48260" cy="48260"/>
          </a:xfrm>
          <a:custGeom>
            <a:avLst/>
            <a:gdLst/>
            <a:ahLst/>
            <a:cxnLst/>
            <a:rect l="l" t="t" r="r" b="b"/>
            <a:pathLst>
              <a:path w="48259" h="48259">
                <a:moveTo>
                  <a:pt x="23823" y="47647"/>
                </a:moveTo>
                <a:lnTo>
                  <a:pt x="0" y="26949"/>
                </a:lnTo>
                <a:lnTo>
                  <a:pt x="0" y="20621"/>
                </a:lnTo>
                <a:lnTo>
                  <a:pt x="20659" y="0"/>
                </a:lnTo>
                <a:lnTo>
                  <a:pt x="26987" y="0"/>
                </a:lnTo>
                <a:lnTo>
                  <a:pt x="47647" y="20621"/>
                </a:lnTo>
                <a:lnTo>
                  <a:pt x="47647" y="23823"/>
                </a:lnTo>
                <a:lnTo>
                  <a:pt x="47647" y="26949"/>
                </a:lnTo>
                <a:lnTo>
                  <a:pt x="26987" y="47570"/>
                </a:lnTo>
                <a:lnTo>
                  <a:pt x="23823" y="47647"/>
                </a:lnTo>
                <a:close/>
              </a:path>
            </a:pathLst>
          </a:custGeom>
          <a:solidFill>
            <a:srgbClr val="333333"/>
          </a:solidFill>
        </p:spPr>
        <p:txBody>
          <a:bodyPr wrap="square" lIns="0" tIns="0" rIns="0" bIns="0" rtlCol="0"/>
          <a:lstStyle/>
          <a:p>
            <a:endParaRPr/>
          </a:p>
        </p:txBody>
      </p:sp>
      <p:sp>
        <p:nvSpPr>
          <p:cNvPr id="12" name="object 12"/>
          <p:cNvSpPr txBox="1"/>
          <p:nvPr/>
        </p:nvSpPr>
        <p:spPr>
          <a:xfrm>
            <a:off x="946424" y="4201614"/>
            <a:ext cx="5672455" cy="5561965"/>
          </a:xfrm>
          <a:prstGeom prst="rect">
            <a:avLst/>
          </a:prstGeom>
        </p:spPr>
        <p:txBody>
          <a:bodyPr vert="horz" wrap="square" lIns="0" tIns="12065" rIns="0" bIns="0" rtlCol="0">
            <a:spAutoFit/>
          </a:bodyPr>
          <a:lstStyle/>
          <a:p>
            <a:pPr marL="12700" marR="50800">
              <a:lnSpc>
                <a:spcPct val="131600"/>
              </a:lnSpc>
              <a:spcBef>
                <a:spcPts val="95"/>
              </a:spcBef>
            </a:pPr>
            <a:r>
              <a:rPr sz="950" spc="25" dirty="0">
                <a:solidFill>
                  <a:srgbClr val="333333"/>
                </a:solidFill>
                <a:latin typeface="微软雅黑"/>
                <a:cs typeface="微软雅黑"/>
              </a:rPr>
              <a:t>保障数据的安全性是继保障数据的可用性之后最为重要的一项工作。防火墙作为公网与内网之间的保护 屏障，在保障数据的安全性方面起着至关重要的作用。考虑到大家还不了解</a:t>
            </a:r>
            <a:r>
              <a:rPr sz="950" spc="50" dirty="0">
                <a:solidFill>
                  <a:srgbClr val="333333"/>
                </a:solidFill>
                <a:latin typeface="Trebuchet MS"/>
                <a:cs typeface="Trebuchet MS"/>
              </a:rPr>
              <a:t>RHEL</a:t>
            </a:r>
            <a:r>
              <a:rPr sz="950" spc="-35" dirty="0">
                <a:solidFill>
                  <a:srgbClr val="333333"/>
                </a:solidFill>
                <a:latin typeface="Trebuchet MS"/>
                <a:cs typeface="Trebuchet MS"/>
              </a:rPr>
              <a:t> </a:t>
            </a:r>
            <a:r>
              <a:rPr sz="950" spc="-10" dirty="0">
                <a:solidFill>
                  <a:srgbClr val="333333"/>
                </a:solidFill>
                <a:latin typeface="Trebuchet MS"/>
                <a:cs typeface="Trebuchet MS"/>
              </a:rPr>
              <a:t>7/8</a:t>
            </a:r>
            <a:r>
              <a:rPr sz="950" spc="25" dirty="0">
                <a:solidFill>
                  <a:srgbClr val="333333"/>
                </a:solidFill>
                <a:latin typeface="微软雅黑"/>
                <a:cs typeface="微软雅黑"/>
              </a:rPr>
              <a:t>中新增的</a:t>
            </a:r>
            <a:r>
              <a:rPr sz="950" spc="10" dirty="0">
                <a:solidFill>
                  <a:srgbClr val="333333"/>
                </a:solidFill>
                <a:latin typeface="Trebuchet MS"/>
                <a:cs typeface="Trebuchet MS"/>
              </a:rPr>
              <a:t>firewalld </a:t>
            </a:r>
            <a:r>
              <a:rPr sz="950" spc="25" dirty="0">
                <a:solidFill>
                  <a:srgbClr val="333333"/>
                </a:solidFill>
                <a:latin typeface="微软雅黑"/>
                <a:cs typeface="微软雅黑"/>
              </a:rPr>
              <a:t>防火墙与先前版本中</a:t>
            </a:r>
            <a:r>
              <a:rPr sz="950" spc="25" dirty="0">
                <a:solidFill>
                  <a:srgbClr val="333333"/>
                </a:solidFill>
                <a:latin typeface="Trebuchet MS"/>
                <a:cs typeface="Trebuchet MS"/>
              </a:rPr>
              <a:t>iptables</a:t>
            </a:r>
            <a:r>
              <a:rPr sz="950" spc="25" dirty="0">
                <a:solidFill>
                  <a:srgbClr val="333333"/>
                </a:solidFill>
                <a:latin typeface="微软雅黑"/>
                <a:cs typeface="微软雅黑"/>
              </a:rPr>
              <a:t>防火墙之间的区别，</a:t>
            </a:r>
            <a:r>
              <a:rPr sz="950" u="sng" spc="25" dirty="0">
                <a:solidFill>
                  <a:srgbClr val="4183C4"/>
                </a:solidFill>
                <a:uFill>
                  <a:solidFill>
                    <a:srgbClr val="4183C4"/>
                  </a:solidFill>
                </a:uFill>
                <a:latin typeface="微软雅黑"/>
                <a:cs typeface="微软雅黑"/>
                <a:hlinkClick r:id="rId3"/>
              </a:rPr>
              <a:t>刘遄</a:t>
            </a:r>
            <a:r>
              <a:rPr sz="950" spc="25" dirty="0">
                <a:solidFill>
                  <a:srgbClr val="333333"/>
                </a:solidFill>
                <a:latin typeface="微软雅黑"/>
                <a:cs typeface="微软雅黑"/>
              </a:rPr>
              <a:t>老师决定先带领读者从理论层面和实际层面正确 地认识在这两款防火墙之间的关系。</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本章将分别使用</a:t>
            </a:r>
            <a:r>
              <a:rPr sz="950" spc="25" dirty="0">
                <a:solidFill>
                  <a:srgbClr val="333333"/>
                </a:solidFill>
                <a:latin typeface="Trebuchet MS"/>
                <a:cs typeface="Trebuchet MS"/>
              </a:rPr>
              <a:t>iptables</a:t>
            </a:r>
            <a:r>
              <a:rPr sz="950" spc="25" dirty="0">
                <a:solidFill>
                  <a:srgbClr val="333333"/>
                </a:solidFill>
                <a:latin typeface="微软雅黑"/>
                <a:cs typeface="微软雅黑"/>
              </a:rPr>
              <a:t>、</a:t>
            </a:r>
            <a:r>
              <a:rPr sz="950" spc="15" dirty="0">
                <a:solidFill>
                  <a:srgbClr val="333333"/>
                </a:solidFill>
                <a:latin typeface="Trebuchet MS"/>
                <a:cs typeface="Trebuchet MS"/>
              </a:rPr>
              <a:t>firewall-cmd</a:t>
            </a:r>
            <a:r>
              <a:rPr sz="950" spc="25" dirty="0">
                <a:solidFill>
                  <a:srgbClr val="333333"/>
                </a:solidFill>
                <a:latin typeface="微软雅黑"/>
                <a:cs typeface="微软雅黑"/>
              </a:rPr>
              <a:t>、</a:t>
            </a:r>
            <a:r>
              <a:rPr sz="950" spc="10" dirty="0">
                <a:solidFill>
                  <a:srgbClr val="333333"/>
                </a:solidFill>
                <a:latin typeface="Trebuchet MS"/>
                <a:cs typeface="Trebuchet MS"/>
              </a:rPr>
              <a:t>firewall-config</a:t>
            </a:r>
            <a:r>
              <a:rPr sz="950" spc="25" dirty="0">
                <a:solidFill>
                  <a:srgbClr val="333333"/>
                </a:solidFill>
                <a:latin typeface="微软雅黑"/>
                <a:cs typeface="微软雅黑"/>
              </a:rPr>
              <a:t>和</a:t>
            </a:r>
            <a:r>
              <a:rPr sz="950" spc="30" dirty="0">
                <a:solidFill>
                  <a:srgbClr val="333333"/>
                </a:solidFill>
                <a:latin typeface="Trebuchet MS"/>
                <a:cs typeface="Trebuchet MS"/>
              </a:rPr>
              <a:t>TCP</a:t>
            </a:r>
            <a:r>
              <a:rPr sz="950" spc="-35" dirty="0">
                <a:solidFill>
                  <a:srgbClr val="333333"/>
                </a:solidFill>
                <a:latin typeface="Trebuchet MS"/>
                <a:cs typeface="Trebuchet MS"/>
              </a:rPr>
              <a:t> </a:t>
            </a:r>
            <a:r>
              <a:rPr sz="950" spc="55" dirty="0">
                <a:solidFill>
                  <a:srgbClr val="333333"/>
                </a:solidFill>
                <a:latin typeface="Trebuchet MS"/>
                <a:cs typeface="Trebuchet MS"/>
              </a:rPr>
              <a:t>Wrappers</a:t>
            </a:r>
            <a:r>
              <a:rPr sz="950" spc="20" dirty="0">
                <a:solidFill>
                  <a:srgbClr val="333333"/>
                </a:solidFill>
                <a:latin typeface="微软雅黑"/>
                <a:cs typeface="微软雅黑"/>
              </a:rPr>
              <a:t>等防火墙策略配置服务来完成 </a:t>
            </a:r>
            <a:r>
              <a:rPr sz="950" spc="25" dirty="0">
                <a:solidFill>
                  <a:srgbClr val="333333"/>
                </a:solidFill>
                <a:latin typeface="微软雅黑"/>
                <a:cs typeface="微软雅黑"/>
              </a:rPr>
              <a:t>数十个根据真实工作需求而设计的防火墙策略配置实验。在学习完这些实验之后，各位读者不仅能够熟 练地过滤请求的流量、基于服务程序的名称对流量进行允许和拒绝操作，还可以使用</a:t>
            </a:r>
            <a:r>
              <a:rPr sz="950" spc="20" dirty="0">
                <a:solidFill>
                  <a:srgbClr val="333333"/>
                </a:solidFill>
                <a:latin typeface="Trebuchet MS"/>
                <a:cs typeface="Trebuchet MS"/>
              </a:rPr>
              <a:t>Cockpit</a:t>
            </a:r>
            <a:r>
              <a:rPr sz="950" spc="25" dirty="0">
                <a:solidFill>
                  <a:srgbClr val="333333"/>
                </a:solidFill>
                <a:latin typeface="微软雅黑"/>
                <a:cs typeface="微软雅黑"/>
              </a:rPr>
              <a:t>轻松监控系 统运行状态，确</a:t>
            </a:r>
            <a:r>
              <a:rPr sz="950" spc="20" dirty="0">
                <a:solidFill>
                  <a:srgbClr val="333333"/>
                </a:solidFill>
                <a:latin typeface="微软雅黑"/>
                <a:cs typeface="微软雅黑"/>
              </a:rPr>
              <a:t>保</a:t>
            </a:r>
            <a:r>
              <a:rPr sz="950" u="sng" spc="35" dirty="0">
                <a:solidFill>
                  <a:srgbClr val="4183C4"/>
                </a:solidFill>
                <a:uFill>
                  <a:solidFill>
                    <a:srgbClr val="4183C4"/>
                  </a:solidFill>
                </a:uFill>
                <a:latin typeface="Trebuchet MS"/>
                <a:cs typeface="Trebuchet MS"/>
                <a:hlinkClick r:id="rId3"/>
              </a:rPr>
              <a:t>Linux</a:t>
            </a:r>
            <a:r>
              <a:rPr sz="950" u="sng" spc="25" dirty="0">
                <a:solidFill>
                  <a:srgbClr val="4183C4"/>
                </a:solidFill>
                <a:uFill>
                  <a:solidFill>
                    <a:srgbClr val="4183C4"/>
                  </a:solidFill>
                </a:uFill>
                <a:latin typeface="微软雅黑"/>
                <a:cs typeface="微软雅黑"/>
                <a:hlinkClick r:id="rId3"/>
              </a:rPr>
              <a:t>系</a:t>
            </a:r>
            <a:r>
              <a:rPr sz="950" u="sng" spc="20" dirty="0">
                <a:solidFill>
                  <a:srgbClr val="4183C4"/>
                </a:solidFill>
                <a:uFill>
                  <a:solidFill>
                    <a:srgbClr val="4183C4"/>
                  </a:solidFill>
                </a:uFill>
                <a:latin typeface="微软雅黑"/>
                <a:cs typeface="微软雅黑"/>
                <a:hlinkClick r:id="rId3"/>
              </a:rPr>
              <a:t>统</a:t>
            </a:r>
            <a:r>
              <a:rPr sz="950" spc="25" dirty="0">
                <a:solidFill>
                  <a:srgbClr val="333333"/>
                </a:solidFill>
                <a:latin typeface="微软雅黑"/>
                <a:cs typeface="微软雅黑"/>
              </a:rPr>
              <a:t>的安全性万无一失。</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spc="25" dirty="0">
                <a:solidFill>
                  <a:srgbClr val="333333"/>
                </a:solidFill>
                <a:latin typeface="微软雅黑"/>
                <a:cs typeface="微软雅黑"/>
              </a:rPr>
              <a:t>本章目录结构</a:t>
            </a:r>
            <a:endParaRPr sz="950">
              <a:latin typeface="微软雅黑"/>
              <a:cs typeface="微软雅黑"/>
            </a:endParaRPr>
          </a:p>
          <a:p>
            <a:pPr marL="504825" lvl="1" indent="-207010">
              <a:lnSpc>
                <a:spcPct val="100000"/>
              </a:lnSpc>
              <a:spcBef>
                <a:spcPts val="1110"/>
              </a:spcBef>
              <a:buFont typeface="Trebuchet MS"/>
              <a:buAutoNum type="arabicPeriod"/>
              <a:tabLst>
                <a:tab pos="505459" algn="l"/>
              </a:tabLst>
            </a:pPr>
            <a:r>
              <a:rPr sz="950" u="sng" spc="25" dirty="0">
                <a:solidFill>
                  <a:srgbClr val="4183C4"/>
                </a:solidFill>
                <a:uFill>
                  <a:solidFill>
                    <a:srgbClr val="4183C4"/>
                  </a:solidFill>
                </a:uFill>
                <a:latin typeface="微软雅黑"/>
                <a:cs typeface="微软雅黑"/>
                <a:hlinkClick r:id="rId4"/>
              </a:rPr>
              <a:t>防火墙管理工具</a:t>
            </a:r>
            <a:endParaRPr sz="950">
              <a:latin typeface="微软雅黑"/>
              <a:cs typeface="微软雅黑"/>
            </a:endParaRPr>
          </a:p>
          <a:p>
            <a:pPr marL="504825" lvl="1" indent="-207010">
              <a:lnSpc>
                <a:spcPct val="100000"/>
              </a:lnSpc>
              <a:spcBef>
                <a:spcPts val="885"/>
              </a:spcBef>
              <a:buAutoNum type="arabicPeriod"/>
              <a:tabLst>
                <a:tab pos="505459" algn="l"/>
              </a:tabLst>
            </a:pPr>
            <a:r>
              <a:rPr sz="950" spc="25" dirty="0">
                <a:solidFill>
                  <a:srgbClr val="333333"/>
                </a:solidFill>
                <a:latin typeface="Trebuchet MS"/>
                <a:cs typeface="Trebuchet MS"/>
              </a:rPr>
              <a:t>Iptables</a:t>
            </a:r>
            <a:endParaRPr sz="950">
              <a:latin typeface="Trebuchet MS"/>
              <a:cs typeface="Trebuchet MS"/>
            </a:endParaRPr>
          </a:p>
          <a:p>
            <a:pPr marL="894715" lvl="2" indent="-311150">
              <a:lnSpc>
                <a:spcPct val="100000"/>
              </a:lnSpc>
              <a:spcBef>
                <a:spcPts val="815"/>
              </a:spcBef>
              <a:buFont typeface="Trebuchet MS"/>
              <a:buAutoNum type="arabicPeriod"/>
              <a:tabLst>
                <a:tab pos="895350" algn="l"/>
              </a:tabLst>
            </a:pPr>
            <a:r>
              <a:rPr sz="950" u="sng" spc="25" dirty="0">
                <a:solidFill>
                  <a:srgbClr val="4183C4"/>
                </a:solidFill>
                <a:uFill>
                  <a:solidFill>
                    <a:srgbClr val="4183C4"/>
                  </a:solidFill>
                </a:uFill>
                <a:latin typeface="微软雅黑"/>
                <a:cs typeface="微软雅黑"/>
                <a:hlinkClick r:id="rId5"/>
              </a:rPr>
              <a:t>策略与规则链</a:t>
            </a:r>
            <a:endParaRPr sz="950">
              <a:latin typeface="微软雅黑"/>
              <a:cs typeface="微软雅黑"/>
            </a:endParaRPr>
          </a:p>
          <a:p>
            <a:pPr marL="894715" lvl="2" indent="-311150">
              <a:lnSpc>
                <a:spcPct val="100000"/>
              </a:lnSpc>
              <a:spcBef>
                <a:spcPts val="360"/>
              </a:spcBef>
              <a:buFont typeface="Trebuchet MS"/>
              <a:buAutoNum type="arabicPeriod"/>
              <a:tabLst>
                <a:tab pos="895350" algn="l"/>
              </a:tabLst>
            </a:pPr>
            <a:r>
              <a:rPr sz="950" u="sng" spc="25" dirty="0">
                <a:solidFill>
                  <a:srgbClr val="4183C4"/>
                </a:solidFill>
                <a:uFill>
                  <a:solidFill>
                    <a:srgbClr val="4183C4"/>
                  </a:solidFill>
                </a:uFill>
                <a:latin typeface="微软雅黑"/>
                <a:cs typeface="微软雅黑"/>
                <a:hlinkClick r:id="rId6"/>
              </a:rPr>
              <a:t>基本的命令参数</a:t>
            </a:r>
            <a:endParaRPr sz="950">
              <a:latin typeface="微软雅黑"/>
              <a:cs typeface="微软雅黑"/>
            </a:endParaRPr>
          </a:p>
          <a:p>
            <a:pPr marL="504825" lvl="1" indent="-207010">
              <a:lnSpc>
                <a:spcPct val="100000"/>
              </a:lnSpc>
              <a:spcBef>
                <a:spcPts val="360"/>
              </a:spcBef>
              <a:buAutoNum type="arabicPeriod"/>
              <a:tabLst>
                <a:tab pos="505459" algn="l"/>
              </a:tabLst>
            </a:pPr>
            <a:r>
              <a:rPr sz="950" spc="15" dirty="0">
                <a:solidFill>
                  <a:srgbClr val="333333"/>
                </a:solidFill>
                <a:latin typeface="Trebuchet MS"/>
                <a:cs typeface="Trebuchet MS"/>
              </a:rPr>
              <a:t>Firewalld</a:t>
            </a:r>
            <a:endParaRPr sz="950">
              <a:latin typeface="Trebuchet MS"/>
              <a:cs typeface="Trebuchet MS"/>
            </a:endParaRPr>
          </a:p>
          <a:p>
            <a:pPr marL="311150" marR="4025900" lvl="2" indent="-311150" algn="r">
              <a:lnSpc>
                <a:spcPct val="100000"/>
              </a:lnSpc>
              <a:spcBef>
                <a:spcPts val="885"/>
              </a:spcBef>
              <a:buFont typeface="Trebuchet MS"/>
              <a:buAutoNum type="arabicPeriod"/>
              <a:tabLst>
                <a:tab pos="311150" algn="l"/>
              </a:tabLst>
            </a:pPr>
            <a:r>
              <a:rPr sz="950" u="sng" spc="25" dirty="0">
                <a:solidFill>
                  <a:srgbClr val="4183C4"/>
                </a:solidFill>
                <a:uFill>
                  <a:solidFill>
                    <a:srgbClr val="4183C4"/>
                  </a:solidFill>
                </a:uFill>
                <a:latin typeface="微软雅黑"/>
                <a:cs typeface="微软雅黑"/>
                <a:hlinkClick r:id="rId7"/>
              </a:rPr>
              <a:t>终端管理工具</a:t>
            </a:r>
            <a:endParaRPr sz="950">
              <a:latin typeface="微软雅黑"/>
              <a:cs typeface="微软雅黑"/>
            </a:endParaRPr>
          </a:p>
          <a:p>
            <a:pPr marL="311150" marR="4025900" lvl="2" indent="-311150" algn="r">
              <a:lnSpc>
                <a:spcPct val="100000"/>
              </a:lnSpc>
              <a:spcBef>
                <a:spcPts val="360"/>
              </a:spcBef>
              <a:buFont typeface="Trebuchet MS"/>
              <a:buAutoNum type="arabicPeriod"/>
              <a:tabLst>
                <a:tab pos="311150" algn="l"/>
              </a:tabLst>
            </a:pPr>
            <a:r>
              <a:rPr sz="950" u="sng" spc="25" dirty="0">
                <a:solidFill>
                  <a:srgbClr val="4183C4"/>
                </a:solidFill>
                <a:uFill>
                  <a:solidFill>
                    <a:srgbClr val="4183C4"/>
                  </a:solidFill>
                </a:uFill>
                <a:latin typeface="微软雅黑"/>
                <a:cs typeface="微软雅黑"/>
                <a:hlinkClick r:id="rId8"/>
              </a:rPr>
              <a:t>图形管理工具</a:t>
            </a:r>
            <a:endParaRPr sz="950">
              <a:latin typeface="微软雅黑"/>
              <a:cs typeface="微软雅黑"/>
            </a:endParaRPr>
          </a:p>
          <a:p>
            <a:pPr marL="504825" marR="4044315" lvl="1" indent="-505459" algn="r">
              <a:lnSpc>
                <a:spcPct val="100000"/>
              </a:lnSpc>
              <a:spcBef>
                <a:spcPts val="360"/>
              </a:spcBef>
              <a:buFont typeface="Trebuchet MS"/>
              <a:buAutoNum type="arabicPeriod"/>
              <a:tabLst>
                <a:tab pos="505459" algn="l"/>
              </a:tabLst>
            </a:pPr>
            <a:r>
              <a:rPr sz="950" u="sng" spc="25" dirty="0">
                <a:solidFill>
                  <a:srgbClr val="4183C4"/>
                </a:solidFill>
                <a:uFill>
                  <a:solidFill>
                    <a:srgbClr val="4183C4"/>
                  </a:solidFill>
                </a:uFill>
                <a:latin typeface="微软雅黑"/>
                <a:cs typeface="微软雅黑"/>
                <a:hlinkClick r:id="rId9"/>
              </a:rPr>
              <a:t>服务的访问控制列表</a:t>
            </a:r>
            <a:endParaRPr sz="950">
              <a:latin typeface="微软雅黑"/>
              <a:cs typeface="微软雅黑"/>
            </a:endParaRPr>
          </a:p>
          <a:p>
            <a:pPr marL="504825" lvl="1" indent="-207010">
              <a:lnSpc>
                <a:spcPct val="100000"/>
              </a:lnSpc>
              <a:spcBef>
                <a:spcPts val="815"/>
              </a:spcBef>
              <a:buAutoNum type="arabicPeriod"/>
              <a:tabLst>
                <a:tab pos="505459" algn="l"/>
              </a:tabLst>
            </a:pPr>
            <a:r>
              <a:rPr sz="950" u="sng" spc="20" dirty="0">
                <a:solidFill>
                  <a:srgbClr val="4183C4"/>
                </a:solidFill>
                <a:uFill>
                  <a:solidFill>
                    <a:srgbClr val="4183C4"/>
                  </a:solidFill>
                </a:uFill>
                <a:latin typeface="Trebuchet MS"/>
                <a:cs typeface="Trebuchet MS"/>
                <a:hlinkClick r:id="rId10"/>
              </a:rPr>
              <a:t>Cockpit</a:t>
            </a:r>
            <a:r>
              <a:rPr sz="950" u="sng" spc="25" dirty="0">
                <a:solidFill>
                  <a:srgbClr val="4183C4"/>
                </a:solidFill>
                <a:uFill>
                  <a:solidFill>
                    <a:srgbClr val="4183C4"/>
                  </a:solidFill>
                </a:uFill>
                <a:latin typeface="微软雅黑"/>
                <a:cs typeface="微软雅黑"/>
                <a:hlinkClick r:id="rId10"/>
              </a:rPr>
              <a:t>驾驶舱管理工具</a:t>
            </a:r>
            <a:endParaRPr sz="950">
              <a:latin typeface="微软雅黑"/>
              <a:cs typeface="微软雅黑"/>
            </a:endParaRPr>
          </a:p>
          <a:p>
            <a:pPr>
              <a:lnSpc>
                <a:spcPct val="100000"/>
              </a:lnSpc>
              <a:spcBef>
                <a:spcPts val="60"/>
              </a:spcBef>
            </a:pPr>
            <a:endParaRPr sz="650">
              <a:latin typeface="微软雅黑"/>
              <a:cs typeface="微软雅黑"/>
            </a:endParaRPr>
          </a:p>
          <a:p>
            <a:pPr marL="12700">
              <a:lnSpc>
                <a:spcPct val="100000"/>
              </a:lnSpc>
            </a:pPr>
            <a:r>
              <a:rPr sz="950" b="1" spc="-25" dirty="0">
                <a:solidFill>
                  <a:srgbClr val="333333"/>
                </a:solidFill>
                <a:latin typeface="Trebuchet MS"/>
                <a:cs typeface="Trebuchet MS"/>
              </a:rPr>
              <a:t>8.1</a:t>
            </a:r>
            <a:r>
              <a:rPr sz="950" b="1" spc="-35" dirty="0">
                <a:solidFill>
                  <a:srgbClr val="333333"/>
                </a:solidFill>
                <a:latin typeface="Trebuchet MS"/>
                <a:cs typeface="Trebuchet MS"/>
              </a:rPr>
              <a:t> </a:t>
            </a:r>
            <a:r>
              <a:rPr sz="950" b="1" spc="25" dirty="0">
                <a:solidFill>
                  <a:srgbClr val="333333"/>
                </a:solidFill>
                <a:latin typeface="微软雅黑"/>
                <a:cs typeface="微软雅黑"/>
              </a:rPr>
              <a:t>防火墙管理工具</a:t>
            </a:r>
            <a:endParaRPr sz="950">
              <a:latin typeface="微软雅黑"/>
              <a:cs typeface="微软雅黑"/>
            </a:endParaRPr>
          </a:p>
          <a:p>
            <a:pPr marL="12700" marR="19685">
              <a:lnSpc>
                <a:spcPct val="131600"/>
              </a:lnSpc>
              <a:spcBef>
                <a:spcPts val="900"/>
              </a:spcBef>
            </a:pPr>
            <a:r>
              <a:rPr sz="950" spc="25" dirty="0">
                <a:solidFill>
                  <a:srgbClr val="333333"/>
                </a:solidFill>
                <a:latin typeface="微软雅黑"/>
                <a:cs typeface="微软雅黑"/>
              </a:rPr>
              <a:t>众所周知，相较于企业内网，外部的公网环境更加恶劣，罪恶丛生。在公网与企业内网之间充当保护屏 障的防火墙虽然有软件或硬件之分，但主要功能都是依据策略对穿越防火墙自身的流量进行过滤。就像 家里安装的防盗门一样，目的是保护亲人和财产安全，如图</a:t>
            </a:r>
            <a:r>
              <a:rPr sz="950" spc="25" dirty="0">
                <a:solidFill>
                  <a:srgbClr val="333333"/>
                </a:solidFill>
                <a:latin typeface="Trebuchet MS"/>
                <a:cs typeface="Trebuchet MS"/>
              </a:rPr>
              <a:t>8-1</a:t>
            </a:r>
            <a:r>
              <a:rPr sz="950" spc="20" dirty="0">
                <a:solidFill>
                  <a:srgbClr val="333333"/>
                </a:solidFill>
                <a:latin typeface="微软雅黑"/>
                <a:cs typeface="微软雅黑"/>
              </a:rPr>
              <a:t>所示。防火墙策略可以基于流量的源目地 </a:t>
            </a:r>
            <a:r>
              <a:rPr sz="950" spc="25" dirty="0">
                <a:solidFill>
                  <a:srgbClr val="333333"/>
                </a:solidFill>
                <a:latin typeface="微软雅黑"/>
                <a:cs typeface="微软雅黑"/>
              </a:rPr>
              <a:t>址、端口号、协议、应用等信息来定制，然后防火墙使用预先定制的策略规则监控出入的流量，若流量 与某一条策略规则相匹配，则执行相应的处理，反之则丢弃。这样一来，就能够保证仅有合法的流量在 企业内网和外部公网之间流动了。</a:t>
            </a:r>
            <a:endParaRPr sz="950">
              <a:latin typeface="微软雅黑"/>
              <a:cs typeface="微软雅黑"/>
            </a:endParaRPr>
          </a:p>
        </p:txBody>
      </p:sp>
      <p:sp>
        <p:nvSpPr>
          <p:cNvPr id="14" name="object 14"/>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80</a:t>
            </a:fld>
            <a:endParaRPr spc="-5" dirty="0"/>
          </a:p>
        </p:txBody>
      </p:sp>
      <p:sp>
        <p:nvSpPr>
          <p:cNvPr id="13" name="object 13"/>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8172875"/>
            <a:ext cx="38735" cy="1353185"/>
          </a:xfrm>
          <a:custGeom>
            <a:avLst/>
            <a:gdLst/>
            <a:ahLst/>
            <a:cxnLst/>
            <a:rect l="l" t="t" r="r" b="b"/>
            <a:pathLst>
              <a:path w="38734" h="1353184">
                <a:moveTo>
                  <a:pt x="38117" y="1353178"/>
                </a:moveTo>
                <a:lnTo>
                  <a:pt x="0" y="1353178"/>
                </a:lnTo>
                <a:lnTo>
                  <a:pt x="0" y="0"/>
                </a:lnTo>
                <a:lnTo>
                  <a:pt x="38117" y="0"/>
                </a:lnTo>
                <a:lnTo>
                  <a:pt x="38117" y="1353178"/>
                </a:lnTo>
                <a:close/>
              </a:path>
            </a:pathLst>
          </a:custGeom>
          <a:solidFill>
            <a:srgbClr val="DEE1E4"/>
          </a:solidFill>
        </p:spPr>
        <p:txBody>
          <a:bodyPr wrap="square" lIns="0" tIns="0" rIns="0" bIns="0" rtlCol="0"/>
          <a:lstStyle/>
          <a:p>
            <a:endParaRPr/>
          </a:p>
        </p:txBody>
      </p:sp>
      <p:pic>
        <p:nvPicPr>
          <p:cNvPr id="3" name="object 3"/>
          <p:cNvPicPr/>
          <p:nvPr/>
        </p:nvPicPr>
        <p:blipFill>
          <a:blip r:embed="rId2" cstate="print"/>
          <a:stretch>
            <a:fillRect/>
          </a:stretch>
        </p:blipFill>
        <p:spPr>
          <a:xfrm>
            <a:off x="959124" y="368299"/>
            <a:ext cx="5650950" cy="1844386"/>
          </a:xfrm>
          <a:prstGeom prst="rect">
            <a:avLst/>
          </a:prstGeom>
        </p:spPr>
      </p:pic>
      <p:sp>
        <p:nvSpPr>
          <p:cNvPr id="4" name="object 4"/>
          <p:cNvSpPr txBox="1"/>
          <p:nvPr/>
        </p:nvSpPr>
        <p:spPr>
          <a:xfrm>
            <a:off x="946424" y="2366312"/>
            <a:ext cx="5652135" cy="762635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8-1</a:t>
            </a:r>
            <a:r>
              <a:rPr sz="950" spc="-35" dirty="0">
                <a:solidFill>
                  <a:srgbClr val="333333"/>
                </a:solidFill>
                <a:latin typeface="Trebuchet MS"/>
                <a:cs typeface="Trebuchet MS"/>
              </a:rPr>
              <a:t> </a:t>
            </a:r>
            <a:r>
              <a:rPr sz="950" spc="25" dirty="0">
                <a:solidFill>
                  <a:srgbClr val="333333"/>
                </a:solidFill>
                <a:latin typeface="微软雅黑"/>
                <a:cs typeface="微软雅黑"/>
              </a:rPr>
              <a:t>防火墙作为公网与内网之间的保护屏障</a:t>
            </a:r>
            <a:endParaRPr sz="950">
              <a:latin typeface="微软雅黑"/>
              <a:cs typeface="微软雅黑"/>
            </a:endParaRPr>
          </a:p>
          <a:p>
            <a:pPr marL="12700" marR="5080" indent="-635">
              <a:lnSpc>
                <a:spcPct val="131600"/>
              </a:lnSpc>
              <a:spcBef>
                <a:spcPts val="825"/>
              </a:spcBef>
            </a:pPr>
            <a:r>
              <a:rPr sz="950" spc="25" dirty="0">
                <a:solidFill>
                  <a:srgbClr val="333333"/>
                </a:solidFill>
                <a:latin typeface="微软雅黑"/>
                <a:cs typeface="微软雅黑"/>
              </a:rPr>
              <a:t>从</a:t>
            </a:r>
            <a:r>
              <a:rPr sz="950" spc="50" dirty="0">
                <a:solidFill>
                  <a:srgbClr val="333333"/>
                </a:solidFill>
                <a:latin typeface="Trebuchet MS"/>
                <a:cs typeface="Trebuchet MS"/>
              </a:rPr>
              <a:t>RHEL</a:t>
            </a:r>
            <a:r>
              <a:rPr sz="950" spc="-45" dirty="0">
                <a:solidFill>
                  <a:srgbClr val="333333"/>
                </a:solidFill>
                <a:latin typeface="Trebuchet MS"/>
                <a:cs typeface="Trebuchet MS"/>
              </a:rPr>
              <a:t> </a:t>
            </a:r>
            <a:r>
              <a:rPr sz="950" spc="55" dirty="0">
                <a:solidFill>
                  <a:srgbClr val="333333"/>
                </a:solidFill>
                <a:latin typeface="Trebuchet MS"/>
                <a:cs typeface="Trebuchet MS"/>
              </a:rPr>
              <a:t>7</a:t>
            </a:r>
            <a:r>
              <a:rPr sz="950" spc="25" dirty="0">
                <a:solidFill>
                  <a:srgbClr val="333333"/>
                </a:solidFill>
                <a:latin typeface="微软雅黑"/>
                <a:cs typeface="微软雅黑"/>
              </a:rPr>
              <a:t>系统开始</a:t>
            </a:r>
            <a:r>
              <a:rPr sz="950" spc="10" dirty="0">
                <a:solidFill>
                  <a:srgbClr val="333333"/>
                </a:solidFill>
                <a:latin typeface="微软雅黑"/>
                <a:cs typeface="微软雅黑"/>
              </a:rPr>
              <a:t>，</a:t>
            </a:r>
            <a:r>
              <a:rPr sz="950" spc="10" dirty="0">
                <a:solidFill>
                  <a:srgbClr val="333333"/>
                </a:solidFill>
                <a:latin typeface="Trebuchet MS"/>
                <a:cs typeface="Trebuchet MS"/>
              </a:rPr>
              <a:t>firewalld</a:t>
            </a:r>
            <a:r>
              <a:rPr sz="950" spc="25" dirty="0">
                <a:solidFill>
                  <a:srgbClr val="333333"/>
                </a:solidFill>
                <a:latin typeface="微软雅黑"/>
                <a:cs typeface="微软雅黑"/>
              </a:rPr>
              <a:t>防火墙正式取代了</a:t>
            </a:r>
            <a:r>
              <a:rPr sz="950" spc="25" dirty="0">
                <a:solidFill>
                  <a:srgbClr val="333333"/>
                </a:solidFill>
                <a:latin typeface="Trebuchet MS"/>
                <a:cs typeface="Trebuchet MS"/>
              </a:rPr>
              <a:t>iptables</a:t>
            </a:r>
            <a:r>
              <a:rPr sz="950" spc="25" dirty="0">
                <a:solidFill>
                  <a:srgbClr val="333333"/>
                </a:solidFill>
                <a:latin typeface="微软雅黑"/>
                <a:cs typeface="微软雅黑"/>
              </a:rPr>
              <a:t>防火墙。对于接触</a:t>
            </a:r>
            <a:r>
              <a:rPr sz="950" u="sng" spc="35" dirty="0">
                <a:solidFill>
                  <a:srgbClr val="4183C4"/>
                </a:solidFill>
                <a:uFill>
                  <a:solidFill>
                    <a:srgbClr val="4183C4"/>
                  </a:solidFill>
                </a:uFill>
                <a:latin typeface="Trebuchet MS"/>
                <a:cs typeface="Trebuchet MS"/>
                <a:hlinkClick r:id="rId3"/>
              </a:rPr>
              <a:t>Linux</a:t>
            </a:r>
            <a:r>
              <a:rPr sz="950" spc="25" dirty="0">
                <a:solidFill>
                  <a:srgbClr val="333333"/>
                </a:solidFill>
                <a:latin typeface="微软雅黑"/>
                <a:cs typeface="微软雅黑"/>
              </a:rPr>
              <a:t>系统比较早或学习过 </a:t>
            </a:r>
            <a:r>
              <a:rPr sz="950" spc="50" dirty="0">
                <a:solidFill>
                  <a:srgbClr val="333333"/>
                </a:solidFill>
                <a:latin typeface="Trebuchet MS"/>
                <a:cs typeface="Trebuchet MS"/>
              </a:rPr>
              <a:t>RHEL</a:t>
            </a:r>
            <a:r>
              <a:rPr sz="950" spc="-55" dirty="0">
                <a:solidFill>
                  <a:srgbClr val="333333"/>
                </a:solidFill>
                <a:latin typeface="Trebuchet MS"/>
                <a:cs typeface="Trebuchet MS"/>
              </a:rPr>
              <a:t> </a:t>
            </a:r>
            <a:r>
              <a:rPr sz="950" spc="-10" dirty="0">
                <a:solidFill>
                  <a:srgbClr val="333333"/>
                </a:solidFill>
                <a:latin typeface="Trebuchet MS"/>
                <a:cs typeface="Trebuchet MS"/>
              </a:rPr>
              <a:t>5/6</a:t>
            </a:r>
            <a:r>
              <a:rPr sz="950" spc="25" dirty="0">
                <a:solidFill>
                  <a:srgbClr val="333333"/>
                </a:solidFill>
                <a:latin typeface="微软雅黑"/>
                <a:cs typeface="微软雅黑"/>
              </a:rPr>
              <a:t>系统的读者来说，当他们发现曾经掌握的知识在</a:t>
            </a:r>
            <a:r>
              <a:rPr sz="950" spc="50" dirty="0">
                <a:solidFill>
                  <a:srgbClr val="333333"/>
                </a:solidFill>
                <a:latin typeface="Trebuchet MS"/>
                <a:cs typeface="Trebuchet MS"/>
              </a:rPr>
              <a:t>RHEL</a:t>
            </a:r>
            <a:r>
              <a:rPr sz="950" spc="-50" dirty="0">
                <a:solidFill>
                  <a:srgbClr val="333333"/>
                </a:solidFill>
                <a:latin typeface="Trebuchet MS"/>
                <a:cs typeface="Trebuchet MS"/>
              </a:rPr>
              <a:t> </a:t>
            </a:r>
            <a:r>
              <a:rPr sz="950" spc="-10" dirty="0">
                <a:solidFill>
                  <a:srgbClr val="333333"/>
                </a:solidFill>
                <a:latin typeface="Trebuchet MS"/>
                <a:cs typeface="Trebuchet MS"/>
              </a:rPr>
              <a:t>7/8</a:t>
            </a:r>
            <a:r>
              <a:rPr sz="950" spc="25" dirty="0">
                <a:solidFill>
                  <a:srgbClr val="333333"/>
                </a:solidFill>
                <a:latin typeface="微软雅黑"/>
                <a:cs typeface="微软雅黑"/>
              </a:rPr>
              <a:t>中不再适用，需要全新学习</a:t>
            </a:r>
            <a:r>
              <a:rPr sz="950" spc="10" dirty="0">
                <a:solidFill>
                  <a:srgbClr val="333333"/>
                </a:solidFill>
                <a:latin typeface="Trebuchet MS"/>
                <a:cs typeface="Trebuchet MS"/>
              </a:rPr>
              <a:t>firewalld </a:t>
            </a:r>
            <a:r>
              <a:rPr sz="950" spc="-275" dirty="0">
                <a:solidFill>
                  <a:srgbClr val="333333"/>
                </a:solidFill>
                <a:latin typeface="Trebuchet MS"/>
                <a:cs typeface="Trebuchet MS"/>
              </a:rPr>
              <a:t> </a:t>
            </a:r>
            <a:r>
              <a:rPr sz="950" spc="25" dirty="0">
                <a:solidFill>
                  <a:srgbClr val="333333"/>
                </a:solidFill>
                <a:latin typeface="微软雅黑"/>
                <a:cs typeface="微软雅黑"/>
              </a:rPr>
              <a:t>时，难免会有抵触心理。其实，</a:t>
            </a:r>
            <a:r>
              <a:rPr sz="950" spc="25" dirty="0">
                <a:solidFill>
                  <a:srgbClr val="333333"/>
                </a:solidFill>
                <a:latin typeface="Trebuchet MS"/>
                <a:cs typeface="Trebuchet MS"/>
              </a:rPr>
              <a:t>iptables</a:t>
            </a:r>
            <a:r>
              <a:rPr sz="950" spc="25" dirty="0">
                <a:solidFill>
                  <a:srgbClr val="333333"/>
                </a:solidFill>
                <a:latin typeface="微软雅黑"/>
                <a:cs typeface="微软雅黑"/>
              </a:rPr>
              <a:t>与</a:t>
            </a:r>
            <a:r>
              <a:rPr sz="950" spc="10" dirty="0">
                <a:solidFill>
                  <a:srgbClr val="333333"/>
                </a:solidFill>
                <a:latin typeface="Trebuchet MS"/>
                <a:cs typeface="Trebuchet MS"/>
              </a:rPr>
              <a:t>firewalld</a:t>
            </a:r>
            <a:r>
              <a:rPr sz="950" spc="25" dirty="0">
                <a:solidFill>
                  <a:srgbClr val="333333"/>
                </a:solidFill>
                <a:latin typeface="微软雅黑"/>
                <a:cs typeface="微软雅黑"/>
              </a:rPr>
              <a:t>都不是真正的防火墙，它们都只是用来定义防火墙 策略的防火墙管理工具而已，或者说，它们只是一种服务。</a:t>
            </a:r>
            <a:r>
              <a:rPr sz="950" spc="25" dirty="0">
                <a:solidFill>
                  <a:srgbClr val="333333"/>
                </a:solidFill>
                <a:latin typeface="Trebuchet MS"/>
                <a:cs typeface="Trebuchet MS"/>
              </a:rPr>
              <a:t>iptables</a:t>
            </a:r>
            <a:r>
              <a:rPr sz="950" spc="25" dirty="0">
                <a:solidFill>
                  <a:srgbClr val="333333"/>
                </a:solidFill>
                <a:latin typeface="微软雅黑"/>
                <a:cs typeface="微软雅黑"/>
              </a:rPr>
              <a:t>服务会把配置好的防火墙策略交由 内核层面的</a:t>
            </a:r>
            <a:r>
              <a:rPr sz="950" dirty="0">
                <a:solidFill>
                  <a:srgbClr val="333333"/>
                </a:solidFill>
                <a:latin typeface="Trebuchet MS"/>
                <a:cs typeface="Trebuchet MS"/>
              </a:rPr>
              <a:t>netfilter</a:t>
            </a:r>
            <a:r>
              <a:rPr sz="950" spc="25" dirty="0">
                <a:solidFill>
                  <a:srgbClr val="333333"/>
                </a:solidFill>
                <a:latin typeface="微软雅黑"/>
                <a:cs typeface="微软雅黑"/>
              </a:rPr>
              <a:t>网络过滤器来处理，而</a:t>
            </a:r>
            <a:r>
              <a:rPr sz="950" spc="10" dirty="0">
                <a:solidFill>
                  <a:srgbClr val="333333"/>
                </a:solidFill>
                <a:latin typeface="Trebuchet MS"/>
                <a:cs typeface="Trebuchet MS"/>
              </a:rPr>
              <a:t>firewalld</a:t>
            </a:r>
            <a:r>
              <a:rPr sz="950" spc="25" dirty="0">
                <a:solidFill>
                  <a:srgbClr val="333333"/>
                </a:solidFill>
                <a:latin typeface="微软雅黑"/>
                <a:cs typeface="微软雅黑"/>
              </a:rPr>
              <a:t>服务则是把配置好的防火墙策略交由内核层面的 </a:t>
            </a:r>
            <a:r>
              <a:rPr sz="950" spc="25" dirty="0">
                <a:solidFill>
                  <a:srgbClr val="333333"/>
                </a:solidFill>
                <a:latin typeface="Trebuchet MS"/>
                <a:cs typeface="Trebuchet MS"/>
              </a:rPr>
              <a:t>nftables</a:t>
            </a:r>
            <a:r>
              <a:rPr sz="950" spc="25" dirty="0">
                <a:solidFill>
                  <a:srgbClr val="333333"/>
                </a:solidFill>
                <a:latin typeface="微软雅黑"/>
                <a:cs typeface="微软雅黑"/>
              </a:rPr>
              <a:t>包过滤框架来处理。换句话说，当前在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系统中其实存在多个防火墙管理工具，旨在方便运 维人员管理</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系统中的防火墙策略，我们只需要配置妥当其中的一个就足够了。</a:t>
            </a:r>
            <a:endParaRPr sz="950">
              <a:latin typeface="微软雅黑"/>
              <a:cs typeface="微软雅黑"/>
            </a:endParaRPr>
          </a:p>
          <a:p>
            <a:pPr marL="12700" marR="56515">
              <a:lnSpc>
                <a:spcPct val="131600"/>
              </a:lnSpc>
              <a:spcBef>
                <a:spcPts val="750"/>
              </a:spcBef>
            </a:pPr>
            <a:r>
              <a:rPr sz="950" spc="25" dirty="0">
                <a:solidFill>
                  <a:srgbClr val="333333"/>
                </a:solidFill>
                <a:latin typeface="微软雅黑"/>
                <a:cs typeface="微软雅黑"/>
              </a:rPr>
              <a:t>虽然这些工具各有优劣，但它们在防火墙策略的配置思路上是保持一致的。大家甚至可以不用完全掌握 本章介绍的内容，只要在这多个防火墙管理工具中任选一款并将其学透，就足以满足日常的工作需求 </a:t>
            </a:r>
            <a:r>
              <a:rPr sz="950" spc="30" dirty="0">
                <a:solidFill>
                  <a:srgbClr val="333333"/>
                </a:solidFill>
                <a:latin typeface="微软雅黑"/>
                <a:cs typeface="微软雅黑"/>
              </a:rPr>
              <a:t> </a:t>
            </a:r>
            <a:r>
              <a:rPr sz="950" spc="25" dirty="0">
                <a:solidFill>
                  <a:srgbClr val="333333"/>
                </a:solidFill>
                <a:latin typeface="微软雅黑"/>
                <a:cs typeface="微软雅黑"/>
              </a:rPr>
              <a:t>了。</a:t>
            </a:r>
            <a:endParaRPr sz="950">
              <a:latin typeface="微软雅黑"/>
              <a:cs typeface="微软雅黑"/>
            </a:endParaRPr>
          </a:p>
          <a:p>
            <a:pPr>
              <a:lnSpc>
                <a:spcPct val="100000"/>
              </a:lnSpc>
              <a:spcBef>
                <a:spcPts val="60"/>
              </a:spcBef>
            </a:pPr>
            <a:endParaRPr sz="650">
              <a:latin typeface="微软雅黑"/>
              <a:cs typeface="微软雅黑"/>
            </a:endParaRPr>
          </a:p>
          <a:p>
            <a:pPr marL="221615" lvl="1" indent="-209550">
              <a:lnSpc>
                <a:spcPct val="100000"/>
              </a:lnSpc>
              <a:spcBef>
                <a:spcPts val="5"/>
              </a:spcBef>
              <a:buClr>
                <a:srgbClr val="333333"/>
              </a:buClr>
              <a:buFont typeface="Trebuchet MS"/>
              <a:buAutoNum type="arabicPeriod" startAt="2"/>
              <a:tabLst>
                <a:tab pos="222250" algn="l"/>
              </a:tabLst>
            </a:pPr>
            <a:r>
              <a:rPr sz="950" b="1" spc="55" dirty="0">
                <a:solidFill>
                  <a:srgbClr val="333333"/>
                </a:solidFill>
                <a:latin typeface="Trebuchet MS"/>
                <a:cs typeface="Trebuchet MS"/>
              </a:rPr>
              <a:t>Iptables</a:t>
            </a:r>
            <a:endParaRPr sz="950">
              <a:latin typeface="Trebuchet MS"/>
              <a:cs typeface="Trebuchet MS"/>
            </a:endParaRPr>
          </a:p>
          <a:p>
            <a:pPr marL="12700" marR="29845">
              <a:lnSpc>
                <a:spcPct val="131600"/>
              </a:lnSpc>
              <a:spcBef>
                <a:spcPts val="900"/>
              </a:spcBef>
            </a:pPr>
            <a:r>
              <a:rPr sz="950" spc="25" dirty="0">
                <a:solidFill>
                  <a:srgbClr val="333333"/>
                </a:solidFill>
                <a:latin typeface="微软雅黑"/>
                <a:cs typeface="微软雅黑"/>
              </a:rPr>
              <a:t>在早期的</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系统中，默认使用的是</a:t>
            </a:r>
            <a:r>
              <a:rPr sz="950" spc="25" dirty="0">
                <a:solidFill>
                  <a:srgbClr val="333333"/>
                </a:solidFill>
                <a:latin typeface="Trebuchet MS"/>
                <a:cs typeface="Trebuchet MS"/>
              </a:rPr>
              <a:t>iptables</a:t>
            </a:r>
            <a:r>
              <a:rPr sz="950" spc="25" dirty="0">
                <a:solidFill>
                  <a:srgbClr val="333333"/>
                </a:solidFill>
                <a:latin typeface="微软雅黑"/>
                <a:cs typeface="微软雅黑"/>
              </a:rPr>
              <a:t>防火墙管理服务来配置防火墙。尽管新型的</a:t>
            </a:r>
            <a:r>
              <a:rPr sz="950" spc="10" dirty="0">
                <a:solidFill>
                  <a:srgbClr val="333333"/>
                </a:solidFill>
                <a:latin typeface="Trebuchet MS"/>
                <a:cs typeface="Trebuchet MS"/>
              </a:rPr>
              <a:t>firewalld</a:t>
            </a:r>
            <a:r>
              <a:rPr sz="950" spc="15" dirty="0">
                <a:solidFill>
                  <a:srgbClr val="333333"/>
                </a:solidFill>
                <a:latin typeface="微软雅黑"/>
                <a:cs typeface="微软雅黑"/>
              </a:rPr>
              <a:t>防火 </a:t>
            </a:r>
            <a:r>
              <a:rPr sz="950" spc="25" dirty="0">
                <a:solidFill>
                  <a:srgbClr val="333333"/>
                </a:solidFill>
                <a:latin typeface="微软雅黑"/>
                <a:cs typeface="微软雅黑"/>
              </a:rPr>
              <a:t>墙管理服务已经被投入使用多年，但是大量的企业在生产环境中依然出于各种原因而继续使用</a:t>
            </a:r>
            <a:endParaRPr sz="950">
              <a:latin typeface="微软雅黑"/>
              <a:cs typeface="微软雅黑"/>
            </a:endParaRPr>
          </a:p>
          <a:p>
            <a:pPr marL="12700" marR="12065">
              <a:lnSpc>
                <a:spcPct val="131700"/>
              </a:lnSpc>
            </a:pPr>
            <a:r>
              <a:rPr sz="950" spc="25" dirty="0">
                <a:solidFill>
                  <a:srgbClr val="333333"/>
                </a:solidFill>
                <a:latin typeface="Trebuchet MS"/>
                <a:cs typeface="Trebuchet MS"/>
              </a:rPr>
              <a:t>iptables</a:t>
            </a:r>
            <a:r>
              <a:rPr sz="950" spc="25" dirty="0">
                <a:solidFill>
                  <a:srgbClr val="333333"/>
                </a:solidFill>
                <a:latin typeface="微软雅黑"/>
                <a:cs typeface="微软雅黑"/>
              </a:rPr>
              <a:t>。考虑到</a:t>
            </a:r>
            <a:r>
              <a:rPr sz="950" spc="25" dirty="0">
                <a:solidFill>
                  <a:srgbClr val="333333"/>
                </a:solidFill>
                <a:latin typeface="Trebuchet MS"/>
                <a:cs typeface="Trebuchet MS"/>
              </a:rPr>
              <a:t>iptables</a:t>
            </a:r>
            <a:r>
              <a:rPr sz="950" spc="20" dirty="0">
                <a:solidFill>
                  <a:srgbClr val="333333"/>
                </a:solidFill>
                <a:latin typeface="微软雅黑"/>
                <a:cs typeface="微软雅黑"/>
              </a:rPr>
              <a:t>在当前生产环境中还具有顽强的生命力，以及为了使大家在求职面试过程中被 </a:t>
            </a:r>
            <a:r>
              <a:rPr sz="950" spc="25" dirty="0">
                <a:solidFill>
                  <a:srgbClr val="333333"/>
                </a:solidFill>
                <a:latin typeface="微软雅黑"/>
                <a:cs typeface="微软雅黑"/>
              </a:rPr>
              <a:t>问到</a:t>
            </a:r>
            <a:r>
              <a:rPr sz="950" spc="25" dirty="0">
                <a:solidFill>
                  <a:srgbClr val="333333"/>
                </a:solidFill>
                <a:latin typeface="Trebuchet MS"/>
                <a:cs typeface="Trebuchet MS"/>
              </a:rPr>
              <a:t>iptables</a:t>
            </a:r>
            <a:r>
              <a:rPr sz="950" spc="25" dirty="0">
                <a:solidFill>
                  <a:srgbClr val="333333"/>
                </a:solidFill>
                <a:latin typeface="微软雅黑"/>
                <a:cs typeface="微软雅黑"/>
              </a:rPr>
              <a:t>的相关知识时能胸有成竹</a:t>
            </a:r>
            <a:r>
              <a:rPr sz="950" spc="20" dirty="0">
                <a:solidFill>
                  <a:srgbClr val="333333"/>
                </a:solidFill>
                <a:latin typeface="微软雅黑"/>
                <a:cs typeface="微软雅黑"/>
              </a:rPr>
              <a:t>，</a:t>
            </a:r>
            <a:r>
              <a:rPr sz="950" u="sng" spc="25" dirty="0">
                <a:solidFill>
                  <a:srgbClr val="4183C4"/>
                </a:solidFill>
                <a:uFill>
                  <a:solidFill>
                    <a:srgbClr val="4183C4"/>
                  </a:solidFill>
                </a:uFill>
                <a:latin typeface="微软雅黑"/>
                <a:cs typeface="微软雅黑"/>
                <a:hlinkClick r:id="rId3"/>
              </a:rPr>
              <a:t>刘遄</a:t>
            </a:r>
            <a:r>
              <a:rPr sz="950" spc="25" dirty="0">
                <a:solidFill>
                  <a:srgbClr val="333333"/>
                </a:solidFill>
                <a:latin typeface="微软雅黑"/>
                <a:cs typeface="微软雅黑"/>
              </a:rPr>
              <a:t>老师觉得还是有必要在本书中好好地讲解一下这项技术。 更何况前文也提到，各个防火墙管理工具的配置思路是一致的，在掌握了</a:t>
            </a:r>
            <a:r>
              <a:rPr sz="950" spc="25" dirty="0">
                <a:solidFill>
                  <a:srgbClr val="333333"/>
                </a:solidFill>
                <a:latin typeface="Trebuchet MS"/>
                <a:cs typeface="Trebuchet MS"/>
              </a:rPr>
              <a:t>iptables</a:t>
            </a:r>
            <a:r>
              <a:rPr sz="950" spc="25" dirty="0">
                <a:solidFill>
                  <a:srgbClr val="333333"/>
                </a:solidFill>
                <a:latin typeface="微软雅黑"/>
                <a:cs typeface="微软雅黑"/>
              </a:rPr>
              <a:t>后再学习其他防火墙 管理工具时，也有借鉴意义。</a:t>
            </a:r>
            <a:endParaRPr sz="950">
              <a:latin typeface="微软雅黑"/>
              <a:cs typeface="微软雅黑"/>
            </a:endParaRPr>
          </a:p>
          <a:p>
            <a:pPr>
              <a:lnSpc>
                <a:spcPct val="100000"/>
              </a:lnSpc>
              <a:spcBef>
                <a:spcPts val="60"/>
              </a:spcBef>
            </a:pPr>
            <a:endParaRPr sz="650">
              <a:latin typeface="微软雅黑"/>
              <a:cs typeface="微软雅黑"/>
            </a:endParaRPr>
          </a:p>
          <a:p>
            <a:pPr marL="327660" lvl="2" indent="-315595">
              <a:lnSpc>
                <a:spcPct val="100000"/>
              </a:lnSpc>
              <a:buClr>
                <a:srgbClr val="777777"/>
              </a:buClr>
              <a:buFont typeface="Trebuchet MS"/>
              <a:buAutoNum type="arabicPeriod"/>
              <a:tabLst>
                <a:tab pos="328295" algn="l"/>
              </a:tabLst>
            </a:pPr>
            <a:r>
              <a:rPr sz="950" b="1" spc="25" dirty="0">
                <a:solidFill>
                  <a:srgbClr val="777777"/>
                </a:solidFill>
                <a:latin typeface="微软雅黑"/>
                <a:cs typeface="微软雅黑"/>
              </a:rPr>
              <a:t>策略与规则链</a:t>
            </a:r>
            <a:endParaRPr sz="950">
              <a:latin typeface="微软雅黑"/>
              <a:cs typeface="微软雅黑"/>
            </a:endParaRPr>
          </a:p>
          <a:p>
            <a:pPr marL="12700" marR="56515">
              <a:lnSpc>
                <a:spcPct val="131600"/>
              </a:lnSpc>
              <a:spcBef>
                <a:spcPts val="900"/>
              </a:spcBef>
            </a:pPr>
            <a:r>
              <a:rPr sz="950" spc="25" dirty="0">
                <a:solidFill>
                  <a:srgbClr val="333333"/>
                </a:solidFill>
                <a:latin typeface="微软雅黑"/>
                <a:cs typeface="微软雅黑"/>
              </a:rPr>
              <a:t>防火墙会从上至下的顺序来读取配置的策略规则，在找到匹配项后就立即结束匹配工作并去执行匹配项 中定义的行为（即放行或阻止）。如果在读取完所有的策略规则之后没有匹配项，就去执行默认的策</a:t>
            </a:r>
            <a:endParaRPr sz="950">
              <a:latin typeface="微软雅黑"/>
              <a:cs typeface="微软雅黑"/>
            </a:endParaRPr>
          </a:p>
          <a:p>
            <a:pPr marL="12700" marR="6985">
              <a:lnSpc>
                <a:spcPct val="131600"/>
              </a:lnSpc>
            </a:pPr>
            <a:r>
              <a:rPr sz="950" spc="25" dirty="0">
                <a:solidFill>
                  <a:srgbClr val="333333"/>
                </a:solidFill>
                <a:latin typeface="微软雅黑"/>
                <a:cs typeface="微软雅黑"/>
              </a:rPr>
              <a:t>略。一般而言，防火墙策略规则的设置有两种：一种是</a:t>
            </a:r>
            <a:r>
              <a:rPr sz="950" spc="-160" dirty="0">
                <a:solidFill>
                  <a:srgbClr val="333333"/>
                </a:solidFill>
                <a:latin typeface="Trebuchet MS"/>
                <a:cs typeface="Trebuchet MS"/>
              </a:rPr>
              <a:t>“</a:t>
            </a:r>
            <a:r>
              <a:rPr sz="950" spc="25" dirty="0">
                <a:solidFill>
                  <a:srgbClr val="333333"/>
                </a:solidFill>
                <a:latin typeface="微软雅黑"/>
                <a:cs typeface="微软雅黑"/>
              </a:rPr>
              <a:t>通</a:t>
            </a:r>
            <a:r>
              <a:rPr sz="950" spc="-160" dirty="0">
                <a:solidFill>
                  <a:srgbClr val="333333"/>
                </a:solidFill>
                <a:latin typeface="Trebuchet MS"/>
                <a:cs typeface="Trebuchet MS"/>
              </a:rPr>
              <a:t>”</a:t>
            </a:r>
            <a:r>
              <a:rPr sz="950" spc="25" dirty="0">
                <a:solidFill>
                  <a:srgbClr val="333333"/>
                </a:solidFill>
                <a:latin typeface="微软雅黑"/>
                <a:cs typeface="微软雅黑"/>
              </a:rPr>
              <a:t>（即放行），一种是</a:t>
            </a:r>
            <a:r>
              <a:rPr sz="950" spc="-160" dirty="0">
                <a:solidFill>
                  <a:srgbClr val="333333"/>
                </a:solidFill>
                <a:latin typeface="Trebuchet MS"/>
                <a:cs typeface="Trebuchet MS"/>
              </a:rPr>
              <a:t>“</a:t>
            </a:r>
            <a:r>
              <a:rPr sz="950" spc="25" dirty="0">
                <a:solidFill>
                  <a:srgbClr val="333333"/>
                </a:solidFill>
                <a:latin typeface="微软雅黑"/>
                <a:cs typeface="微软雅黑"/>
              </a:rPr>
              <a:t>堵</a:t>
            </a:r>
            <a:r>
              <a:rPr sz="950" spc="-160" dirty="0">
                <a:solidFill>
                  <a:srgbClr val="333333"/>
                </a:solidFill>
                <a:latin typeface="Trebuchet MS"/>
                <a:cs typeface="Trebuchet MS"/>
              </a:rPr>
              <a:t>”</a:t>
            </a:r>
            <a:r>
              <a:rPr sz="950" spc="20" dirty="0">
                <a:solidFill>
                  <a:srgbClr val="333333"/>
                </a:solidFill>
                <a:latin typeface="微软雅黑"/>
                <a:cs typeface="微软雅黑"/>
              </a:rPr>
              <a:t>（即阻止）。当防火 </a:t>
            </a:r>
            <a:r>
              <a:rPr sz="950" spc="25" dirty="0">
                <a:solidFill>
                  <a:srgbClr val="333333"/>
                </a:solidFill>
                <a:latin typeface="微软雅黑"/>
                <a:cs typeface="微软雅黑"/>
              </a:rPr>
              <a:t>墙的默认策略为拒绝时（堵），就要设置允许规则（通），否则谁都进不来；如果防火墙的默认策略为 允许时，就要设置拒绝规则，否则谁都能进来，防火墙也就失去了防范的作用。</a:t>
            </a:r>
            <a:endParaRPr sz="950">
              <a:latin typeface="微软雅黑"/>
              <a:cs typeface="微软雅黑"/>
            </a:endParaRPr>
          </a:p>
          <a:p>
            <a:pPr marL="12700" marR="96520">
              <a:lnSpc>
                <a:spcPct val="131600"/>
              </a:lnSpc>
              <a:spcBef>
                <a:spcPts val="830"/>
              </a:spcBef>
            </a:pPr>
            <a:r>
              <a:rPr sz="950" spc="25" dirty="0">
                <a:solidFill>
                  <a:srgbClr val="333333"/>
                </a:solidFill>
                <a:latin typeface="Trebuchet MS"/>
                <a:cs typeface="Trebuchet MS"/>
              </a:rPr>
              <a:t>iptables</a:t>
            </a:r>
            <a:r>
              <a:rPr sz="950" spc="25" dirty="0">
                <a:solidFill>
                  <a:srgbClr val="333333"/>
                </a:solidFill>
                <a:latin typeface="微软雅黑"/>
                <a:cs typeface="微软雅黑"/>
              </a:rPr>
              <a:t>服务把用于处理或过滤流量的策略条目称之为规则，多条规则可以组成一个规则链，而规则链 则依据数据包处理位置的不同进行分类，具体如下：</a:t>
            </a:r>
            <a:endParaRPr sz="950">
              <a:latin typeface="微软雅黑"/>
              <a:cs typeface="微软雅黑"/>
            </a:endParaRPr>
          </a:p>
          <a:p>
            <a:pPr marL="193675" marR="2698115">
              <a:lnSpc>
                <a:spcPct val="197400"/>
              </a:lnSpc>
            </a:pPr>
            <a:r>
              <a:rPr sz="950" spc="25" dirty="0">
                <a:solidFill>
                  <a:srgbClr val="777777"/>
                </a:solidFill>
                <a:latin typeface="微软雅黑"/>
                <a:cs typeface="微软雅黑"/>
              </a:rPr>
              <a:t>在进行路由选择前处理数据包（</a:t>
            </a:r>
            <a:r>
              <a:rPr sz="950" spc="55" dirty="0">
                <a:solidFill>
                  <a:srgbClr val="777777"/>
                </a:solidFill>
                <a:latin typeface="Trebuchet MS"/>
                <a:cs typeface="Trebuchet MS"/>
              </a:rPr>
              <a:t>PREROUTING</a:t>
            </a:r>
            <a:r>
              <a:rPr sz="950" spc="15" dirty="0">
                <a:solidFill>
                  <a:srgbClr val="777777"/>
                </a:solidFill>
                <a:latin typeface="微软雅黑"/>
                <a:cs typeface="微软雅黑"/>
              </a:rPr>
              <a:t>）； </a:t>
            </a:r>
            <a:r>
              <a:rPr sz="950" spc="25" dirty="0">
                <a:solidFill>
                  <a:srgbClr val="777777"/>
                </a:solidFill>
                <a:latin typeface="微软雅黑"/>
                <a:cs typeface="微软雅黑"/>
              </a:rPr>
              <a:t>处理流入的数据包</a:t>
            </a:r>
            <a:r>
              <a:rPr sz="950" spc="40" dirty="0">
                <a:solidFill>
                  <a:srgbClr val="777777"/>
                </a:solidFill>
                <a:latin typeface="微软雅黑"/>
                <a:cs typeface="微软雅黑"/>
              </a:rPr>
              <a:t>（</a:t>
            </a:r>
            <a:r>
              <a:rPr sz="950" spc="40" dirty="0">
                <a:solidFill>
                  <a:srgbClr val="777777"/>
                </a:solidFill>
                <a:latin typeface="Trebuchet MS"/>
                <a:cs typeface="Trebuchet MS"/>
              </a:rPr>
              <a:t>INPUT</a:t>
            </a:r>
            <a:r>
              <a:rPr sz="950" spc="40" dirty="0">
                <a:solidFill>
                  <a:srgbClr val="777777"/>
                </a:solidFill>
                <a:latin typeface="微软雅黑"/>
                <a:cs typeface="微软雅黑"/>
              </a:rPr>
              <a:t>）；</a:t>
            </a:r>
            <a:endParaRPr sz="950">
              <a:latin typeface="微软雅黑"/>
              <a:cs typeface="微软雅黑"/>
            </a:endParaRPr>
          </a:p>
          <a:p>
            <a:pPr marL="193675" marR="3490595">
              <a:lnSpc>
                <a:spcPct val="197400"/>
              </a:lnSpc>
              <a:spcBef>
                <a:spcPts val="75"/>
              </a:spcBef>
            </a:pPr>
            <a:r>
              <a:rPr sz="950" spc="25" dirty="0">
                <a:solidFill>
                  <a:srgbClr val="777777"/>
                </a:solidFill>
                <a:latin typeface="微软雅黑"/>
                <a:cs typeface="微软雅黑"/>
              </a:rPr>
              <a:t>处理流出的数据包</a:t>
            </a:r>
            <a:r>
              <a:rPr sz="950" spc="45" dirty="0">
                <a:solidFill>
                  <a:srgbClr val="777777"/>
                </a:solidFill>
                <a:latin typeface="微软雅黑"/>
                <a:cs typeface="微软雅黑"/>
              </a:rPr>
              <a:t>（</a:t>
            </a:r>
            <a:r>
              <a:rPr sz="950" spc="45" dirty="0">
                <a:solidFill>
                  <a:srgbClr val="777777"/>
                </a:solidFill>
                <a:latin typeface="Trebuchet MS"/>
                <a:cs typeface="Trebuchet MS"/>
              </a:rPr>
              <a:t>OUTPUT</a:t>
            </a:r>
            <a:r>
              <a:rPr sz="950" spc="45" dirty="0">
                <a:solidFill>
                  <a:srgbClr val="777777"/>
                </a:solidFill>
                <a:latin typeface="微软雅黑"/>
                <a:cs typeface="微软雅黑"/>
              </a:rPr>
              <a:t>）； </a:t>
            </a:r>
            <a:r>
              <a:rPr sz="950" spc="50" dirty="0">
                <a:solidFill>
                  <a:srgbClr val="777777"/>
                </a:solidFill>
                <a:latin typeface="微软雅黑"/>
                <a:cs typeface="微软雅黑"/>
              </a:rPr>
              <a:t> </a:t>
            </a:r>
            <a:r>
              <a:rPr sz="950" spc="25" dirty="0">
                <a:solidFill>
                  <a:srgbClr val="777777"/>
                </a:solidFill>
                <a:latin typeface="微软雅黑"/>
                <a:cs typeface="微软雅黑"/>
              </a:rPr>
              <a:t>处理转发的数据包（</a:t>
            </a:r>
            <a:r>
              <a:rPr sz="950" spc="70" dirty="0">
                <a:solidFill>
                  <a:srgbClr val="777777"/>
                </a:solidFill>
                <a:latin typeface="Trebuchet MS"/>
                <a:cs typeface="Trebuchet MS"/>
              </a:rPr>
              <a:t>FORWARD</a:t>
            </a:r>
            <a:r>
              <a:rPr sz="950" spc="25" dirty="0">
                <a:solidFill>
                  <a:srgbClr val="777777"/>
                </a:solidFill>
                <a:latin typeface="微软雅黑"/>
                <a:cs typeface="微软雅黑"/>
              </a:rPr>
              <a:t>）；</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spc="25" dirty="0">
                <a:solidFill>
                  <a:srgbClr val="777777"/>
                </a:solidFill>
                <a:latin typeface="微软雅黑"/>
                <a:cs typeface="微软雅黑"/>
              </a:rPr>
              <a:t>在进行路由选择后处理数据包（</a:t>
            </a:r>
            <a:r>
              <a:rPr sz="950" spc="60" dirty="0">
                <a:solidFill>
                  <a:srgbClr val="777777"/>
                </a:solidFill>
                <a:latin typeface="Trebuchet MS"/>
                <a:cs typeface="Trebuchet MS"/>
              </a:rPr>
              <a:t>POSTROUTING</a:t>
            </a:r>
            <a:r>
              <a:rPr sz="950" spc="25" dirty="0">
                <a:solidFill>
                  <a:srgbClr val="777777"/>
                </a:solidFill>
                <a:latin typeface="微软雅黑"/>
                <a:cs typeface="微软雅黑"/>
              </a:rPr>
              <a:t>）。</a:t>
            </a:r>
            <a:endParaRPr sz="950">
              <a:latin typeface="微软雅黑"/>
              <a:cs typeface="微软雅黑"/>
            </a:endParaRPr>
          </a:p>
          <a:p>
            <a:pPr marL="12700" marR="66675">
              <a:lnSpc>
                <a:spcPct val="131600"/>
              </a:lnSpc>
              <a:spcBef>
                <a:spcPts val="750"/>
              </a:spcBef>
            </a:pPr>
            <a:r>
              <a:rPr sz="950" spc="25" dirty="0">
                <a:solidFill>
                  <a:srgbClr val="333333"/>
                </a:solidFill>
                <a:latin typeface="微软雅黑"/>
                <a:cs typeface="微软雅黑"/>
              </a:rPr>
              <a:t>一般来说，从内网向外网发送的流量一般都是可控且良性的，因此使用最多的就是</a:t>
            </a:r>
            <a:r>
              <a:rPr sz="950" spc="55" dirty="0">
                <a:solidFill>
                  <a:srgbClr val="333333"/>
                </a:solidFill>
                <a:latin typeface="Trebuchet MS"/>
                <a:cs typeface="Trebuchet MS"/>
              </a:rPr>
              <a:t>INPUT</a:t>
            </a:r>
            <a:r>
              <a:rPr sz="950" spc="20" dirty="0">
                <a:solidFill>
                  <a:srgbClr val="333333"/>
                </a:solidFill>
                <a:latin typeface="微软雅黑"/>
                <a:cs typeface="微软雅黑"/>
              </a:rPr>
              <a:t>规则链，该规 </a:t>
            </a:r>
            <a:r>
              <a:rPr sz="950" spc="25" dirty="0">
                <a:solidFill>
                  <a:srgbClr val="333333"/>
                </a:solidFill>
                <a:latin typeface="微软雅黑"/>
                <a:cs typeface="微软雅黑"/>
              </a:rPr>
              <a:t>则链可以增大黑客人员从外网入侵内网的难度。</a:t>
            </a:r>
            <a:endParaRPr sz="950">
              <a:latin typeface="微软雅黑"/>
              <a:cs typeface="微软雅黑"/>
            </a:endParaRPr>
          </a:p>
        </p:txBody>
      </p:sp>
      <p:sp>
        <p:nvSpPr>
          <p:cNvPr id="6" name="object 6"/>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81</a:t>
            </a:fld>
            <a:endParaRPr spc="-5" dirty="0"/>
          </a:p>
        </p:txBody>
      </p:sp>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5123460"/>
            <a:ext cx="5651500" cy="1525270"/>
            <a:chOff x="959124" y="5123460"/>
            <a:chExt cx="5651500" cy="1525270"/>
          </a:xfrm>
        </p:grpSpPr>
        <p:sp>
          <p:nvSpPr>
            <p:cNvPr id="3" name="object 3"/>
            <p:cNvSpPr/>
            <p:nvPr/>
          </p:nvSpPr>
          <p:spPr>
            <a:xfrm>
              <a:off x="963889" y="5128225"/>
              <a:ext cx="5641975" cy="1515110"/>
            </a:xfrm>
            <a:custGeom>
              <a:avLst/>
              <a:gdLst/>
              <a:ahLst/>
              <a:cxnLst/>
              <a:rect l="l" t="t" r="r" b="b"/>
              <a:pathLst>
                <a:path w="5641975" h="1515109">
                  <a:moveTo>
                    <a:pt x="5620752" y="1515102"/>
                  </a:moveTo>
                  <a:lnTo>
                    <a:pt x="20659" y="1515102"/>
                  </a:lnTo>
                  <a:lnTo>
                    <a:pt x="17629" y="1514512"/>
                  </a:lnTo>
                  <a:lnTo>
                    <a:pt x="0" y="1494404"/>
                  </a:lnTo>
                  <a:lnTo>
                    <a:pt x="0" y="1491355"/>
                  </a:lnTo>
                  <a:lnTo>
                    <a:pt x="0" y="20621"/>
                  </a:lnTo>
                  <a:lnTo>
                    <a:pt x="20659" y="0"/>
                  </a:lnTo>
                  <a:lnTo>
                    <a:pt x="5620752" y="0"/>
                  </a:lnTo>
                  <a:lnTo>
                    <a:pt x="5641421" y="20621"/>
                  </a:lnTo>
                  <a:lnTo>
                    <a:pt x="5641421" y="1494404"/>
                  </a:lnTo>
                  <a:lnTo>
                    <a:pt x="5623792" y="1514512"/>
                  </a:lnTo>
                  <a:lnTo>
                    <a:pt x="5620752" y="1515102"/>
                  </a:lnTo>
                  <a:close/>
                </a:path>
              </a:pathLst>
            </a:custGeom>
            <a:solidFill>
              <a:srgbClr val="F8F8F8"/>
            </a:solidFill>
          </p:spPr>
          <p:txBody>
            <a:bodyPr wrap="square" lIns="0" tIns="0" rIns="0" bIns="0" rtlCol="0"/>
            <a:lstStyle/>
            <a:p>
              <a:endParaRPr/>
            </a:p>
          </p:txBody>
        </p:sp>
        <p:sp>
          <p:nvSpPr>
            <p:cNvPr id="4" name="object 4"/>
            <p:cNvSpPr/>
            <p:nvPr/>
          </p:nvSpPr>
          <p:spPr>
            <a:xfrm>
              <a:off x="963889" y="5128225"/>
              <a:ext cx="5641975" cy="1515745"/>
            </a:xfrm>
            <a:custGeom>
              <a:avLst/>
              <a:gdLst/>
              <a:ahLst/>
              <a:cxnLst/>
              <a:rect l="l" t="t" r="r" b="b"/>
              <a:pathLst>
                <a:path w="5641975" h="1515745">
                  <a:moveTo>
                    <a:pt x="0" y="1491355"/>
                  </a:moveTo>
                  <a:lnTo>
                    <a:pt x="0" y="23823"/>
                  </a:lnTo>
                  <a:lnTo>
                    <a:pt x="0" y="20621"/>
                  </a:lnTo>
                  <a:lnTo>
                    <a:pt x="600" y="17496"/>
                  </a:lnTo>
                  <a:lnTo>
                    <a:pt x="1810" y="14589"/>
                  </a:lnTo>
                  <a:lnTo>
                    <a:pt x="3020" y="11692"/>
                  </a:lnTo>
                  <a:lnTo>
                    <a:pt x="4745" y="9081"/>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27"/>
                  </a:lnTo>
                  <a:lnTo>
                    <a:pt x="5636675" y="9081"/>
                  </a:lnTo>
                  <a:lnTo>
                    <a:pt x="5638400" y="11692"/>
                  </a:lnTo>
                  <a:lnTo>
                    <a:pt x="5639610" y="14589"/>
                  </a:lnTo>
                  <a:lnTo>
                    <a:pt x="5640821" y="17496"/>
                  </a:lnTo>
                  <a:lnTo>
                    <a:pt x="5641421" y="20621"/>
                  </a:lnTo>
                  <a:lnTo>
                    <a:pt x="5641421" y="23823"/>
                  </a:lnTo>
                  <a:lnTo>
                    <a:pt x="5641421" y="1491355"/>
                  </a:lnTo>
                  <a:lnTo>
                    <a:pt x="5641421" y="1494404"/>
                  </a:lnTo>
                  <a:lnTo>
                    <a:pt x="5640821" y="1497463"/>
                  </a:lnTo>
                  <a:lnTo>
                    <a:pt x="5639610" y="1500360"/>
                  </a:lnTo>
                  <a:lnTo>
                    <a:pt x="5638400" y="1503267"/>
                  </a:lnTo>
                  <a:lnTo>
                    <a:pt x="5626717" y="1513244"/>
                  </a:lnTo>
                  <a:lnTo>
                    <a:pt x="5623792" y="1514512"/>
                  </a:lnTo>
                  <a:lnTo>
                    <a:pt x="5620752" y="1515102"/>
                  </a:lnTo>
                  <a:lnTo>
                    <a:pt x="5617597" y="1515179"/>
                  </a:lnTo>
                  <a:lnTo>
                    <a:pt x="23823" y="1515179"/>
                  </a:lnTo>
                  <a:lnTo>
                    <a:pt x="20659" y="1515102"/>
                  </a:lnTo>
                  <a:lnTo>
                    <a:pt x="17629" y="1514512"/>
                  </a:lnTo>
                  <a:lnTo>
                    <a:pt x="14703" y="1513244"/>
                  </a:lnTo>
                  <a:lnTo>
                    <a:pt x="11787" y="1512053"/>
                  </a:lnTo>
                  <a:lnTo>
                    <a:pt x="1810" y="1500360"/>
                  </a:lnTo>
                  <a:lnTo>
                    <a:pt x="600" y="1497463"/>
                  </a:lnTo>
                  <a:lnTo>
                    <a:pt x="0" y="1494404"/>
                  </a:lnTo>
                  <a:lnTo>
                    <a:pt x="0" y="149135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5209263"/>
              <a:ext cx="5556250" cy="1372235"/>
            </a:xfrm>
            <a:custGeom>
              <a:avLst/>
              <a:gdLst/>
              <a:ahLst/>
              <a:cxnLst/>
              <a:rect l="l" t="t" r="r" b="b"/>
              <a:pathLst>
                <a:path w="5556250" h="1372234">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7315228"/>
            <a:ext cx="5651500" cy="1010285"/>
            <a:chOff x="959124" y="7315228"/>
            <a:chExt cx="5651500" cy="1010285"/>
          </a:xfrm>
        </p:grpSpPr>
        <p:sp>
          <p:nvSpPr>
            <p:cNvPr id="7" name="object 7"/>
            <p:cNvSpPr/>
            <p:nvPr/>
          </p:nvSpPr>
          <p:spPr>
            <a:xfrm>
              <a:off x="963889" y="7319993"/>
              <a:ext cx="5641975" cy="1000760"/>
            </a:xfrm>
            <a:custGeom>
              <a:avLst/>
              <a:gdLst/>
              <a:ahLst/>
              <a:cxnLst/>
              <a:rect l="l" t="t" r="r" b="b"/>
              <a:pathLst>
                <a:path w="5641975" h="1000759">
                  <a:moveTo>
                    <a:pt x="5620752" y="1000513"/>
                  </a:moveTo>
                  <a:lnTo>
                    <a:pt x="20659" y="1000513"/>
                  </a:lnTo>
                  <a:lnTo>
                    <a:pt x="17629" y="999922"/>
                  </a:lnTo>
                  <a:lnTo>
                    <a:pt x="0" y="979892"/>
                  </a:lnTo>
                  <a:lnTo>
                    <a:pt x="0" y="976766"/>
                  </a:lnTo>
                  <a:lnTo>
                    <a:pt x="0" y="20621"/>
                  </a:lnTo>
                  <a:lnTo>
                    <a:pt x="20659" y="0"/>
                  </a:lnTo>
                  <a:lnTo>
                    <a:pt x="5620752" y="0"/>
                  </a:lnTo>
                  <a:lnTo>
                    <a:pt x="5641421" y="20621"/>
                  </a:lnTo>
                  <a:lnTo>
                    <a:pt x="5641421" y="979892"/>
                  </a:lnTo>
                  <a:lnTo>
                    <a:pt x="5623792" y="999922"/>
                  </a:lnTo>
                  <a:lnTo>
                    <a:pt x="5620752" y="1000513"/>
                  </a:lnTo>
                  <a:close/>
                </a:path>
              </a:pathLst>
            </a:custGeom>
            <a:solidFill>
              <a:srgbClr val="F8F8F8"/>
            </a:solidFill>
          </p:spPr>
          <p:txBody>
            <a:bodyPr wrap="square" lIns="0" tIns="0" rIns="0" bIns="0" rtlCol="0"/>
            <a:lstStyle/>
            <a:p>
              <a:endParaRPr/>
            </a:p>
          </p:txBody>
        </p:sp>
        <p:sp>
          <p:nvSpPr>
            <p:cNvPr id="8" name="object 8"/>
            <p:cNvSpPr/>
            <p:nvPr/>
          </p:nvSpPr>
          <p:spPr>
            <a:xfrm>
              <a:off x="963889" y="7319993"/>
              <a:ext cx="5641975" cy="1000760"/>
            </a:xfrm>
            <a:custGeom>
              <a:avLst/>
              <a:gdLst/>
              <a:ahLst/>
              <a:cxnLst/>
              <a:rect l="l" t="t" r="r" b="b"/>
              <a:pathLst>
                <a:path w="5641975" h="1000759">
                  <a:moveTo>
                    <a:pt x="0" y="976766"/>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976766"/>
                  </a:lnTo>
                  <a:lnTo>
                    <a:pt x="5641421" y="979892"/>
                  </a:lnTo>
                  <a:lnTo>
                    <a:pt x="5640821" y="982874"/>
                  </a:lnTo>
                  <a:lnTo>
                    <a:pt x="5639610" y="985771"/>
                  </a:lnTo>
                  <a:lnTo>
                    <a:pt x="5638400" y="988678"/>
                  </a:lnTo>
                  <a:lnTo>
                    <a:pt x="5617597" y="1000589"/>
                  </a:lnTo>
                  <a:lnTo>
                    <a:pt x="23823" y="1000589"/>
                  </a:lnTo>
                  <a:lnTo>
                    <a:pt x="1810" y="985771"/>
                  </a:lnTo>
                  <a:lnTo>
                    <a:pt x="600" y="982874"/>
                  </a:lnTo>
                  <a:lnTo>
                    <a:pt x="0" y="979892"/>
                  </a:lnTo>
                  <a:lnTo>
                    <a:pt x="0" y="976766"/>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7401031"/>
              <a:ext cx="5556250" cy="857885"/>
            </a:xfrm>
            <a:custGeom>
              <a:avLst/>
              <a:gdLst/>
              <a:ahLst/>
              <a:cxnLst/>
              <a:rect l="l" t="t" r="r" b="b"/>
              <a:pathLst>
                <a:path w="5556250" h="857884">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10" name="object 10"/>
          <p:cNvSpPr txBox="1"/>
          <p:nvPr/>
        </p:nvSpPr>
        <p:spPr>
          <a:xfrm>
            <a:off x="857524" y="332733"/>
            <a:ext cx="5885815" cy="9860280"/>
          </a:xfrm>
          <a:prstGeom prst="rect">
            <a:avLst/>
          </a:prstGeom>
        </p:spPr>
        <p:txBody>
          <a:bodyPr vert="horz" wrap="square" lIns="0" tIns="12065" rIns="0" bIns="0" rtlCol="0">
            <a:spAutoFit/>
          </a:bodyPr>
          <a:lstStyle/>
          <a:p>
            <a:pPr marL="101600" marR="93980">
              <a:lnSpc>
                <a:spcPct val="131600"/>
              </a:lnSpc>
              <a:spcBef>
                <a:spcPts val="95"/>
              </a:spcBef>
            </a:pPr>
            <a:r>
              <a:rPr sz="950" spc="25" dirty="0">
                <a:solidFill>
                  <a:srgbClr val="333333"/>
                </a:solidFill>
                <a:latin typeface="微软雅黑"/>
                <a:cs typeface="微软雅黑"/>
              </a:rPr>
              <a:t>比如在您居住的社区内，物业管理公司有两条规定：禁止小商小贩进入社区；各种车辆在进入社区时</a:t>
            </a:r>
            <a:r>
              <a:rPr sz="950" spc="-450" dirty="0">
                <a:solidFill>
                  <a:srgbClr val="333333"/>
                </a:solidFill>
                <a:latin typeface="微软雅黑"/>
                <a:cs typeface="微软雅黑"/>
              </a:rPr>
              <a:t>都</a:t>
            </a:r>
            <a:r>
              <a:rPr sz="1200" baseline="34722" dirty="0">
                <a:latin typeface="小哥哥网恋吗"/>
                <a:cs typeface="小哥哥网恋吗"/>
              </a:rPr>
              <a:t>5/20 </a:t>
            </a:r>
            <a:r>
              <a:rPr sz="950" spc="25" dirty="0">
                <a:solidFill>
                  <a:srgbClr val="333333"/>
                </a:solidFill>
                <a:latin typeface="微软雅黑"/>
                <a:cs typeface="微软雅黑"/>
              </a:rPr>
              <a:t>要登记。显而易见，这两条规定应该是用于社区的正门的（流量必须经过的地方），而不是每家每户的 防盗门上。根据前面提到的防火墙策略的匹配顺序，可能会存在多种情况。比如，来访人员是小商小</a:t>
            </a:r>
            <a:endParaRPr sz="950">
              <a:latin typeface="微软雅黑"/>
              <a:cs typeface="微软雅黑"/>
            </a:endParaRPr>
          </a:p>
          <a:p>
            <a:pPr marL="101600" marR="201930">
              <a:lnSpc>
                <a:spcPct val="131600"/>
              </a:lnSpc>
            </a:pPr>
            <a:r>
              <a:rPr sz="950" spc="25" dirty="0">
                <a:solidFill>
                  <a:srgbClr val="333333"/>
                </a:solidFill>
                <a:latin typeface="微软雅黑"/>
                <a:cs typeface="微软雅黑"/>
              </a:rPr>
              <a:t>贩，则直接会被物业公司的保安拒之门外，也就无需再对车辆进行登记。如果来访人员乘坐一辆汽车进 入社区正门，则</a:t>
            </a:r>
            <a:r>
              <a:rPr sz="950" spc="-160" dirty="0">
                <a:solidFill>
                  <a:srgbClr val="333333"/>
                </a:solidFill>
                <a:latin typeface="Trebuchet MS"/>
                <a:cs typeface="Trebuchet MS"/>
              </a:rPr>
              <a:t>“</a:t>
            </a:r>
            <a:r>
              <a:rPr sz="950" spc="25" dirty="0">
                <a:solidFill>
                  <a:srgbClr val="333333"/>
                </a:solidFill>
                <a:latin typeface="微软雅黑"/>
                <a:cs typeface="微软雅黑"/>
              </a:rPr>
              <a:t>禁止小商小贩进入社区</a:t>
            </a:r>
            <a:r>
              <a:rPr sz="950" spc="-160" dirty="0">
                <a:solidFill>
                  <a:srgbClr val="333333"/>
                </a:solidFill>
                <a:latin typeface="Trebuchet MS"/>
                <a:cs typeface="Trebuchet MS"/>
              </a:rPr>
              <a:t>”</a:t>
            </a:r>
            <a:r>
              <a:rPr sz="950" spc="25" dirty="0">
                <a:solidFill>
                  <a:srgbClr val="333333"/>
                </a:solidFill>
                <a:latin typeface="微软雅黑"/>
                <a:cs typeface="微软雅黑"/>
              </a:rPr>
              <a:t>的第一条规则就没有被匹配到，因此按照顺序匹配第二条策</a:t>
            </a:r>
            <a:endParaRPr sz="950">
              <a:latin typeface="微软雅黑"/>
              <a:cs typeface="微软雅黑"/>
            </a:endParaRPr>
          </a:p>
          <a:p>
            <a:pPr marL="101600" marR="201930">
              <a:lnSpc>
                <a:spcPct val="131600"/>
              </a:lnSpc>
            </a:pPr>
            <a:r>
              <a:rPr sz="950" spc="25" dirty="0">
                <a:solidFill>
                  <a:srgbClr val="333333"/>
                </a:solidFill>
                <a:latin typeface="微软雅黑"/>
                <a:cs typeface="微软雅黑"/>
              </a:rPr>
              <a:t>略，即需要对车辆进行登记。如果是社区居民要进入正门，则这两条规定都不会匹配到，因此会执行默 认的放行策略。</a:t>
            </a:r>
            <a:endParaRPr sz="950">
              <a:latin typeface="微软雅黑"/>
              <a:cs typeface="微软雅黑"/>
            </a:endParaRPr>
          </a:p>
          <a:p>
            <a:pPr marL="101600" marR="166370">
              <a:lnSpc>
                <a:spcPct val="131600"/>
              </a:lnSpc>
              <a:spcBef>
                <a:spcPts val="750"/>
              </a:spcBef>
            </a:pPr>
            <a:r>
              <a:rPr sz="950" spc="25" dirty="0">
                <a:solidFill>
                  <a:srgbClr val="333333"/>
                </a:solidFill>
                <a:latin typeface="微软雅黑"/>
                <a:cs typeface="微软雅黑"/>
              </a:rPr>
              <a:t>但是，仅有策略规则还不能保证社区的安全，保安还应该知道采用什么样的动作来处理这些匹配的流 </a:t>
            </a:r>
            <a:r>
              <a:rPr sz="950" spc="30" dirty="0">
                <a:solidFill>
                  <a:srgbClr val="333333"/>
                </a:solidFill>
                <a:latin typeface="微软雅黑"/>
                <a:cs typeface="微软雅黑"/>
              </a:rPr>
              <a:t> </a:t>
            </a:r>
            <a:r>
              <a:rPr sz="950" spc="25" dirty="0">
                <a:solidFill>
                  <a:srgbClr val="333333"/>
                </a:solidFill>
                <a:latin typeface="微软雅黑"/>
                <a:cs typeface="微软雅黑"/>
              </a:rPr>
              <a:t>量，比如</a:t>
            </a:r>
            <a:r>
              <a:rPr sz="950" spc="-160" dirty="0">
                <a:solidFill>
                  <a:srgbClr val="333333"/>
                </a:solidFill>
                <a:latin typeface="Trebuchet MS"/>
                <a:cs typeface="Trebuchet MS"/>
              </a:rPr>
              <a:t>“</a:t>
            </a:r>
            <a:r>
              <a:rPr sz="950" spc="25" dirty="0">
                <a:solidFill>
                  <a:srgbClr val="333333"/>
                </a:solidFill>
                <a:latin typeface="微软雅黑"/>
                <a:cs typeface="微软雅黑"/>
              </a:rPr>
              <a:t>允许</a:t>
            </a:r>
            <a:r>
              <a:rPr sz="950" spc="-160" dirty="0">
                <a:solidFill>
                  <a:srgbClr val="333333"/>
                </a:solidFill>
                <a:latin typeface="Trebuchet MS"/>
                <a:cs typeface="Trebuchet MS"/>
              </a:rPr>
              <a:t>”</a:t>
            </a:r>
            <a:r>
              <a:rPr sz="950" spc="25" dirty="0">
                <a:solidFill>
                  <a:srgbClr val="333333"/>
                </a:solidFill>
                <a:latin typeface="微软雅黑"/>
                <a:cs typeface="微软雅黑"/>
              </a:rPr>
              <a:t>、</a:t>
            </a:r>
            <a:r>
              <a:rPr sz="950" spc="-160" dirty="0">
                <a:solidFill>
                  <a:srgbClr val="333333"/>
                </a:solidFill>
                <a:latin typeface="Trebuchet MS"/>
                <a:cs typeface="Trebuchet MS"/>
              </a:rPr>
              <a:t>“</a:t>
            </a:r>
            <a:r>
              <a:rPr sz="950" spc="25" dirty="0">
                <a:solidFill>
                  <a:srgbClr val="333333"/>
                </a:solidFill>
                <a:latin typeface="微软雅黑"/>
                <a:cs typeface="微软雅黑"/>
              </a:rPr>
              <a:t>拒绝</a:t>
            </a:r>
            <a:r>
              <a:rPr sz="950" spc="-160" dirty="0">
                <a:solidFill>
                  <a:srgbClr val="333333"/>
                </a:solidFill>
                <a:latin typeface="Trebuchet MS"/>
                <a:cs typeface="Trebuchet MS"/>
              </a:rPr>
              <a:t>”</a:t>
            </a:r>
            <a:r>
              <a:rPr sz="950" spc="25" dirty="0">
                <a:solidFill>
                  <a:srgbClr val="333333"/>
                </a:solidFill>
                <a:latin typeface="微软雅黑"/>
                <a:cs typeface="微软雅黑"/>
              </a:rPr>
              <a:t>、</a:t>
            </a:r>
            <a:r>
              <a:rPr sz="950" spc="-160" dirty="0">
                <a:solidFill>
                  <a:srgbClr val="333333"/>
                </a:solidFill>
                <a:latin typeface="Trebuchet MS"/>
                <a:cs typeface="Trebuchet MS"/>
              </a:rPr>
              <a:t>“</a:t>
            </a:r>
            <a:r>
              <a:rPr sz="950" spc="25" dirty="0">
                <a:solidFill>
                  <a:srgbClr val="333333"/>
                </a:solidFill>
                <a:latin typeface="微软雅黑"/>
                <a:cs typeface="微软雅黑"/>
              </a:rPr>
              <a:t>登记</a:t>
            </a:r>
            <a:r>
              <a:rPr sz="950" spc="-160" dirty="0">
                <a:solidFill>
                  <a:srgbClr val="333333"/>
                </a:solidFill>
                <a:latin typeface="Trebuchet MS"/>
                <a:cs typeface="Trebuchet MS"/>
              </a:rPr>
              <a:t>”</a:t>
            </a:r>
            <a:r>
              <a:rPr sz="950" spc="25" dirty="0">
                <a:solidFill>
                  <a:srgbClr val="333333"/>
                </a:solidFill>
                <a:latin typeface="微软雅黑"/>
                <a:cs typeface="微软雅黑"/>
              </a:rPr>
              <a:t>、</a:t>
            </a:r>
            <a:r>
              <a:rPr sz="950" spc="-160" dirty="0">
                <a:solidFill>
                  <a:srgbClr val="333333"/>
                </a:solidFill>
                <a:latin typeface="Trebuchet MS"/>
                <a:cs typeface="Trebuchet MS"/>
              </a:rPr>
              <a:t>“</a:t>
            </a:r>
            <a:r>
              <a:rPr sz="950" spc="25" dirty="0">
                <a:solidFill>
                  <a:srgbClr val="333333"/>
                </a:solidFill>
                <a:latin typeface="微软雅黑"/>
                <a:cs typeface="微软雅黑"/>
              </a:rPr>
              <a:t>不理它</a:t>
            </a:r>
            <a:r>
              <a:rPr sz="950" spc="-160" dirty="0">
                <a:solidFill>
                  <a:srgbClr val="333333"/>
                </a:solidFill>
                <a:latin typeface="Trebuchet MS"/>
                <a:cs typeface="Trebuchet MS"/>
              </a:rPr>
              <a:t>”</a:t>
            </a:r>
            <a:r>
              <a:rPr sz="950" spc="25" dirty="0">
                <a:solidFill>
                  <a:srgbClr val="333333"/>
                </a:solidFill>
                <a:latin typeface="微软雅黑"/>
                <a:cs typeface="微软雅黑"/>
              </a:rPr>
              <a:t>。这些动作对应到</a:t>
            </a:r>
            <a:r>
              <a:rPr sz="950" spc="25" dirty="0">
                <a:solidFill>
                  <a:srgbClr val="333333"/>
                </a:solidFill>
                <a:latin typeface="Trebuchet MS"/>
                <a:cs typeface="Trebuchet MS"/>
              </a:rPr>
              <a:t>iptables</a:t>
            </a:r>
            <a:r>
              <a:rPr sz="950" spc="25" dirty="0">
                <a:solidFill>
                  <a:srgbClr val="333333"/>
                </a:solidFill>
                <a:latin typeface="微软雅黑"/>
                <a:cs typeface="微软雅黑"/>
              </a:rPr>
              <a:t>服务的术语中分别是</a:t>
            </a:r>
            <a:r>
              <a:rPr sz="950" spc="35" dirty="0">
                <a:solidFill>
                  <a:srgbClr val="333333"/>
                </a:solidFill>
                <a:latin typeface="Trebuchet MS"/>
                <a:cs typeface="Trebuchet MS"/>
              </a:rPr>
              <a:t>ACCEPT</a:t>
            </a:r>
            <a:r>
              <a:rPr sz="950" spc="35" dirty="0">
                <a:solidFill>
                  <a:srgbClr val="333333"/>
                </a:solidFill>
                <a:latin typeface="微软雅黑"/>
                <a:cs typeface="微软雅黑"/>
              </a:rPr>
              <a:t>（</a:t>
            </a:r>
            <a:r>
              <a:rPr sz="950" spc="25" dirty="0">
                <a:solidFill>
                  <a:srgbClr val="333333"/>
                </a:solidFill>
                <a:latin typeface="微软雅黑"/>
                <a:cs typeface="微软雅黑"/>
              </a:rPr>
              <a:t>允 许流量通过）、</a:t>
            </a:r>
            <a:r>
              <a:rPr sz="950" spc="-10" dirty="0">
                <a:solidFill>
                  <a:srgbClr val="333333"/>
                </a:solidFill>
                <a:latin typeface="Trebuchet MS"/>
                <a:cs typeface="Trebuchet MS"/>
              </a:rPr>
              <a:t>REJECT</a:t>
            </a:r>
            <a:r>
              <a:rPr sz="950" spc="25" dirty="0">
                <a:solidFill>
                  <a:srgbClr val="333333"/>
                </a:solidFill>
                <a:latin typeface="微软雅黑"/>
                <a:cs typeface="微软雅黑"/>
              </a:rPr>
              <a:t>（拒绝流量通过）、</a:t>
            </a:r>
            <a:r>
              <a:rPr sz="950" spc="70" dirty="0">
                <a:solidFill>
                  <a:srgbClr val="333333"/>
                </a:solidFill>
                <a:latin typeface="Trebuchet MS"/>
                <a:cs typeface="Trebuchet MS"/>
              </a:rPr>
              <a:t>LOG</a:t>
            </a:r>
            <a:r>
              <a:rPr sz="950" spc="25" dirty="0">
                <a:solidFill>
                  <a:srgbClr val="333333"/>
                </a:solidFill>
                <a:latin typeface="微软雅黑"/>
                <a:cs typeface="微软雅黑"/>
              </a:rPr>
              <a:t>（记录日志信息）、</a:t>
            </a:r>
            <a:r>
              <a:rPr sz="950" spc="85" dirty="0">
                <a:solidFill>
                  <a:srgbClr val="333333"/>
                </a:solidFill>
                <a:latin typeface="Trebuchet MS"/>
                <a:cs typeface="Trebuchet MS"/>
              </a:rPr>
              <a:t>DROP</a:t>
            </a:r>
            <a:r>
              <a:rPr sz="950" spc="25" dirty="0">
                <a:solidFill>
                  <a:srgbClr val="333333"/>
                </a:solidFill>
                <a:latin typeface="微软雅黑"/>
                <a:cs typeface="微软雅黑"/>
              </a:rPr>
              <a:t>（拒绝流量通过）。</a:t>
            </a:r>
            <a:r>
              <a:rPr sz="950" spc="-160" dirty="0">
                <a:solidFill>
                  <a:srgbClr val="333333"/>
                </a:solidFill>
                <a:latin typeface="Trebuchet MS"/>
                <a:cs typeface="Trebuchet MS"/>
              </a:rPr>
              <a:t>“</a:t>
            </a:r>
            <a:r>
              <a:rPr sz="950" spc="20" dirty="0">
                <a:solidFill>
                  <a:srgbClr val="333333"/>
                </a:solidFill>
                <a:latin typeface="微软雅黑"/>
                <a:cs typeface="微软雅黑"/>
              </a:rPr>
              <a:t>允许流 </a:t>
            </a:r>
            <a:r>
              <a:rPr sz="950" spc="25" dirty="0">
                <a:solidFill>
                  <a:srgbClr val="333333"/>
                </a:solidFill>
                <a:latin typeface="微软雅黑"/>
                <a:cs typeface="微软雅黑"/>
              </a:rPr>
              <a:t>量通过</a:t>
            </a:r>
            <a:r>
              <a:rPr sz="950" spc="-160" dirty="0">
                <a:solidFill>
                  <a:srgbClr val="333333"/>
                </a:solidFill>
                <a:latin typeface="Trebuchet MS"/>
                <a:cs typeface="Trebuchet MS"/>
              </a:rPr>
              <a:t>”</a:t>
            </a:r>
            <a:r>
              <a:rPr sz="950" spc="25" dirty="0">
                <a:solidFill>
                  <a:srgbClr val="333333"/>
                </a:solidFill>
                <a:latin typeface="微软雅黑"/>
                <a:cs typeface="微软雅黑"/>
              </a:rPr>
              <a:t>和</a:t>
            </a:r>
            <a:r>
              <a:rPr sz="950" spc="-160" dirty="0">
                <a:solidFill>
                  <a:srgbClr val="333333"/>
                </a:solidFill>
                <a:latin typeface="Trebuchet MS"/>
                <a:cs typeface="Trebuchet MS"/>
              </a:rPr>
              <a:t>“</a:t>
            </a:r>
            <a:r>
              <a:rPr sz="950" spc="25" dirty="0">
                <a:solidFill>
                  <a:srgbClr val="333333"/>
                </a:solidFill>
                <a:latin typeface="微软雅黑"/>
                <a:cs typeface="微软雅黑"/>
              </a:rPr>
              <a:t>记录日志信息</a:t>
            </a:r>
            <a:r>
              <a:rPr sz="950" spc="-160" dirty="0">
                <a:solidFill>
                  <a:srgbClr val="333333"/>
                </a:solidFill>
                <a:latin typeface="Trebuchet MS"/>
                <a:cs typeface="Trebuchet MS"/>
              </a:rPr>
              <a:t>”</a:t>
            </a:r>
            <a:r>
              <a:rPr sz="950" spc="25" dirty="0">
                <a:solidFill>
                  <a:srgbClr val="333333"/>
                </a:solidFill>
                <a:latin typeface="微软雅黑"/>
                <a:cs typeface="微软雅黑"/>
              </a:rPr>
              <a:t>都比较好理解，这里需要着重讲解的是</a:t>
            </a:r>
            <a:r>
              <a:rPr sz="950" spc="-10" dirty="0">
                <a:solidFill>
                  <a:srgbClr val="333333"/>
                </a:solidFill>
                <a:latin typeface="Trebuchet MS"/>
                <a:cs typeface="Trebuchet MS"/>
              </a:rPr>
              <a:t>REJECT</a:t>
            </a:r>
            <a:r>
              <a:rPr sz="950" spc="25" dirty="0">
                <a:solidFill>
                  <a:srgbClr val="333333"/>
                </a:solidFill>
                <a:latin typeface="微软雅黑"/>
                <a:cs typeface="微软雅黑"/>
              </a:rPr>
              <a:t>和</a:t>
            </a:r>
            <a:r>
              <a:rPr sz="950" spc="85" dirty="0">
                <a:solidFill>
                  <a:srgbClr val="333333"/>
                </a:solidFill>
                <a:latin typeface="Trebuchet MS"/>
                <a:cs typeface="Trebuchet MS"/>
              </a:rPr>
              <a:t>DROP</a:t>
            </a:r>
            <a:r>
              <a:rPr sz="950" spc="25" dirty="0">
                <a:solidFill>
                  <a:srgbClr val="333333"/>
                </a:solidFill>
                <a:latin typeface="微软雅黑"/>
                <a:cs typeface="微软雅黑"/>
              </a:rPr>
              <a:t>的不同点。就</a:t>
            </a:r>
            <a:r>
              <a:rPr sz="950" spc="85" dirty="0">
                <a:solidFill>
                  <a:srgbClr val="333333"/>
                </a:solidFill>
                <a:latin typeface="Trebuchet MS"/>
                <a:cs typeface="Trebuchet MS"/>
              </a:rPr>
              <a:t>DROP</a:t>
            </a:r>
            <a:r>
              <a:rPr sz="950" spc="25" dirty="0">
                <a:solidFill>
                  <a:srgbClr val="333333"/>
                </a:solidFill>
                <a:latin typeface="微软雅黑"/>
                <a:cs typeface="微软雅黑"/>
              </a:rPr>
              <a:t>来</a:t>
            </a:r>
            <a:endParaRPr sz="950">
              <a:latin typeface="微软雅黑"/>
              <a:cs typeface="微软雅黑"/>
            </a:endParaRPr>
          </a:p>
          <a:p>
            <a:pPr marL="101600" marR="135890">
              <a:lnSpc>
                <a:spcPct val="131600"/>
              </a:lnSpc>
            </a:pPr>
            <a:r>
              <a:rPr sz="950" spc="25" dirty="0">
                <a:solidFill>
                  <a:srgbClr val="333333"/>
                </a:solidFill>
                <a:latin typeface="微软雅黑"/>
                <a:cs typeface="微软雅黑"/>
              </a:rPr>
              <a:t>说，它是直接将流量丢弃而且不响应；</a:t>
            </a:r>
            <a:r>
              <a:rPr sz="950" spc="-10" dirty="0">
                <a:solidFill>
                  <a:srgbClr val="333333"/>
                </a:solidFill>
                <a:latin typeface="Trebuchet MS"/>
                <a:cs typeface="Trebuchet MS"/>
              </a:rPr>
              <a:t>REJECT</a:t>
            </a:r>
            <a:r>
              <a:rPr sz="950" spc="25" dirty="0">
                <a:solidFill>
                  <a:srgbClr val="333333"/>
                </a:solidFill>
                <a:latin typeface="微软雅黑"/>
                <a:cs typeface="微软雅黑"/>
              </a:rPr>
              <a:t>则会在拒绝流量后再回复一条</a:t>
            </a:r>
            <a:r>
              <a:rPr sz="950" spc="-160" dirty="0">
                <a:solidFill>
                  <a:srgbClr val="333333"/>
                </a:solidFill>
                <a:latin typeface="Trebuchet MS"/>
                <a:cs typeface="Trebuchet MS"/>
              </a:rPr>
              <a:t>“</a:t>
            </a:r>
            <a:r>
              <a:rPr sz="950" spc="20" dirty="0">
                <a:solidFill>
                  <a:srgbClr val="333333"/>
                </a:solidFill>
                <a:latin typeface="微软雅黑"/>
                <a:cs typeface="微软雅黑"/>
              </a:rPr>
              <a:t>信息已经收到，但是被扔掉 </a:t>
            </a:r>
            <a:r>
              <a:rPr sz="950" spc="25" dirty="0">
                <a:solidFill>
                  <a:srgbClr val="333333"/>
                </a:solidFill>
                <a:latin typeface="微软雅黑"/>
                <a:cs typeface="微软雅黑"/>
              </a:rPr>
              <a:t>了</a:t>
            </a:r>
            <a:r>
              <a:rPr sz="950" spc="-160" dirty="0">
                <a:solidFill>
                  <a:srgbClr val="333333"/>
                </a:solidFill>
                <a:latin typeface="Trebuchet MS"/>
                <a:cs typeface="Trebuchet MS"/>
              </a:rPr>
              <a:t>”</a:t>
            </a:r>
            <a:r>
              <a:rPr sz="950" spc="25" dirty="0">
                <a:solidFill>
                  <a:srgbClr val="333333"/>
                </a:solidFill>
                <a:latin typeface="微软雅黑"/>
                <a:cs typeface="微软雅黑"/>
              </a:rPr>
              <a:t>信息，从而让流量发送方清晰地看到数据被拒绝的响应信息。</a:t>
            </a:r>
            <a:endParaRPr sz="950">
              <a:latin typeface="微软雅黑"/>
              <a:cs typeface="微软雅黑"/>
            </a:endParaRPr>
          </a:p>
          <a:p>
            <a:pPr marL="101600" marR="201930">
              <a:lnSpc>
                <a:spcPct val="131600"/>
              </a:lnSpc>
              <a:spcBef>
                <a:spcPts val="825"/>
              </a:spcBef>
            </a:pPr>
            <a:r>
              <a:rPr sz="950" spc="25" dirty="0">
                <a:solidFill>
                  <a:srgbClr val="333333"/>
                </a:solidFill>
                <a:latin typeface="微软雅黑"/>
                <a:cs typeface="微软雅黑"/>
              </a:rPr>
              <a:t>来举一个例子，让各位读者更直观地理解这两个拒绝动作的不同之处。比如有一天您正在家里看电视， 突然听到有人敲门，透过防盗门的猫眼一看是推销商品的，便会在不需要的情况下开门并拒绝他们</a:t>
            </a:r>
            <a:endParaRPr sz="950">
              <a:latin typeface="微软雅黑"/>
              <a:cs typeface="微软雅黑"/>
            </a:endParaRPr>
          </a:p>
          <a:p>
            <a:pPr marL="101600" marR="179070">
              <a:lnSpc>
                <a:spcPct val="131600"/>
              </a:lnSpc>
            </a:pPr>
            <a:r>
              <a:rPr sz="950" spc="25" dirty="0">
                <a:solidFill>
                  <a:srgbClr val="333333"/>
                </a:solidFill>
                <a:latin typeface="微软雅黑"/>
                <a:cs typeface="微软雅黑"/>
              </a:rPr>
              <a:t>（</a:t>
            </a:r>
            <a:r>
              <a:rPr sz="950" spc="-10" dirty="0">
                <a:solidFill>
                  <a:srgbClr val="333333"/>
                </a:solidFill>
                <a:latin typeface="Trebuchet MS"/>
                <a:cs typeface="Trebuchet MS"/>
              </a:rPr>
              <a:t>REJECT</a:t>
            </a:r>
            <a:r>
              <a:rPr sz="950" spc="25" dirty="0">
                <a:solidFill>
                  <a:srgbClr val="333333"/>
                </a:solidFill>
                <a:latin typeface="微软雅黑"/>
                <a:cs typeface="微软雅黑"/>
              </a:rPr>
              <a:t>）。但如果看到的是债主带了十几个小弟来讨债，此时不仅要拒绝开门，还要默不作声，伪装 成自己不在家的样子</a:t>
            </a:r>
            <a:r>
              <a:rPr sz="950" spc="65" dirty="0">
                <a:solidFill>
                  <a:srgbClr val="333333"/>
                </a:solidFill>
                <a:latin typeface="微软雅黑"/>
                <a:cs typeface="微软雅黑"/>
              </a:rPr>
              <a:t>（</a:t>
            </a:r>
            <a:r>
              <a:rPr sz="950" spc="65" dirty="0">
                <a:solidFill>
                  <a:srgbClr val="333333"/>
                </a:solidFill>
                <a:latin typeface="Trebuchet MS"/>
                <a:cs typeface="Trebuchet MS"/>
              </a:rPr>
              <a:t>DROP</a:t>
            </a:r>
            <a:r>
              <a:rPr sz="950" spc="65" dirty="0">
                <a:solidFill>
                  <a:srgbClr val="333333"/>
                </a:solidFill>
                <a:latin typeface="微软雅黑"/>
                <a:cs typeface="微软雅黑"/>
              </a:rPr>
              <a:t>）</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90"/>
              </a:spcBef>
            </a:pPr>
            <a:endParaRPr sz="650">
              <a:latin typeface="微软雅黑"/>
              <a:cs typeface="微软雅黑"/>
            </a:endParaRPr>
          </a:p>
          <a:p>
            <a:pPr marL="1016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01600" marR="212725" indent="-635">
              <a:lnSpc>
                <a:spcPct val="131600"/>
              </a:lnSpc>
              <a:spcBef>
                <a:spcPts val="950"/>
              </a:spcBef>
            </a:pPr>
            <a:r>
              <a:rPr sz="950" u="sng" spc="25" dirty="0">
                <a:solidFill>
                  <a:srgbClr val="4183C4"/>
                </a:solidFill>
                <a:uFill>
                  <a:solidFill>
                    <a:srgbClr val="4183C4"/>
                  </a:solidFill>
                </a:uFill>
                <a:latin typeface="微软雅黑"/>
                <a:cs typeface="微软雅黑"/>
                <a:hlinkClick r:id="rId2"/>
              </a:rPr>
              <a:t>红帽</a:t>
            </a:r>
            <a:r>
              <a:rPr sz="950" spc="25" dirty="0">
                <a:solidFill>
                  <a:srgbClr val="333333"/>
                </a:solidFill>
                <a:latin typeface="微软雅黑"/>
                <a:cs typeface="微软雅黑"/>
              </a:rPr>
              <a:t>考试中必须用</a:t>
            </a:r>
            <a:r>
              <a:rPr sz="950" spc="-10" dirty="0">
                <a:solidFill>
                  <a:srgbClr val="333333"/>
                </a:solidFill>
                <a:latin typeface="Trebuchet MS"/>
                <a:cs typeface="Trebuchet MS"/>
              </a:rPr>
              <a:t>REJECT</a:t>
            </a:r>
            <a:r>
              <a:rPr sz="950" spc="25" dirty="0">
                <a:solidFill>
                  <a:srgbClr val="333333"/>
                </a:solidFill>
                <a:latin typeface="微软雅黑"/>
                <a:cs typeface="微软雅黑"/>
              </a:rPr>
              <a:t>进行拒绝，明确让判分</a:t>
            </a:r>
            <a:r>
              <a:rPr sz="950" u="sng" spc="25" dirty="0">
                <a:solidFill>
                  <a:srgbClr val="4183C4"/>
                </a:solidFill>
                <a:uFill>
                  <a:solidFill>
                    <a:srgbClr val="4183C4"/>
                  </a:solidFill>
                </a:uFill>
                <a:latin typeface="微软雅黑"/>
                <a:cs typeface="微软雅黑"/>
                <a:hlinkClick r:id="rId3"/>
              </a:rPr>
              <a:t>脚本</a:t>
            </a:r>
            <a:r>
              <a:rPr sz="950" spc="25" dirty="0">
                <a:solidFill>
                  <a:srgbClr val="333333"/>
                </a:solidFill>
                <a:latin typeface="微软雅黑"/>
                <a:cs typeface="微软雅黑"/>
              </a:rPr>
              <a:t>得到反应才有分值。而工作中更多建议用</a:t>
            </a:r>
            <a:r>
              <a:rPr sz="950" spc="85" dirty="0">
                <a:solidFill>
                  <a:srgbClr val="333333"/>
                </a:solidFill>
                <a:latin typeface="Trebuchet MS"/>
                <a:cs typeface="Trebuchet MS"/>
              </a:rPr>
              <a:t>DROP</a:t>
            </a:r>
            <a:r>
              <a:rPr sz="950" spc="15" dirty="0">
                <a:solidFill>
                  <a:srgbClr val="333333"/>
                </a:solidFill>
                <a:latin typeface="微软雅黑"/>
                <a:cs typeface="微软雅黑"/>
              </a:rPr>
              <a:t>进 </a:t>
            </a:r>
            <a:r>
              <a:rPr sz="950" spc="25" dirty="0">
                <a:solidFill>
                  <a:srgbClr val="333333"/>
                </a:solidFill>
                <a:latin typeface="微软雅黑"/>
                <a:cs typeface="微软雅黑"/>
              </a:rPr>
              <a:t>行拒绝，对隐藏服务器运行状态有好处。</a:t>
            </a:r>
            <a:endParaRPr sz="950">
              <a:latin typeface="微软雅黑"/>
              <a:cs typeface="微软雅黑"/>
            </a:endParaRPr>
          </a:p>
          <a:p>
            <a:pPr marL="101600">
              <a:lnSpc>
                <a:spcPct val="100000"/>
              </a:lnSpc>
              <a:spcBef>
                <a:spcPts val="1115"/>
              </a:spcBef>
            </a:pPr>
            <a:r>
              <a:rPr sz="950" spc="25" dirty="0">
                <a:solidFill>
                  <a:srgbClr val="333333"/>
                </a:solidFill>
                <a:latin typeface="微软雅黑"/>
                <a:cs typeface="微软雅黑"/>
              </a:rPr>
              <a:t>当把</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系统中的防火墙策略设置为</a:t>
            </a:r>
            <a:r>
              <a:rPr sz="950" spc="-10" dirty="0">
                <a:solidFill>
                  <a:srgbClr val="333333"/>
                </a:solidFill>
                <a:latin typeface="Trebuchet MS"/>
                <a:cs typeface="Trebuchet MS"/>
              </a:rPr>
              <a:t>REJECT</a:t>
            </a:r>
            <a:r>
              <a:rPr sz="950" spc="25" dirty="0">
                <a:solidFill>
                  <a:srgbClr val="333333"/>
                </a:solidFill>
                <a:latin typeface="微软雅黑"/>
                <a:cs typeface="微软雅黑"/>
              </a:rPr>
              <a:t>拒绝动作后，流量发送方会看到端口不可达的响应：</a:t>
            </a:r>
            <a:endParaRPr sz="950">
              <a:latin typeface="微软雅黑"/>
              <a:cs typeface="微软雅黑"/>
            </a:endParaRPr>
          </a:p>
          <a:p>
            <a:pPr>
              <a:lnSpc>
                <a:spcPct val="100000"/>
              </a:lnSpc>
              <a:spcBef>
                <a:spcPts val="5"/>
              </a:spcBef>
            </a:pPr>
            <a:endParaRPr sz="1100">
              <a:latin typeface="微软雅黑"/>
              <a:cs typeface="微软雅黑"/>
            </a:endParaRPr>
          </a:p>
          <a:p>
            <a:pPr marL="225425" algn="just">
              <a:lnSpc>
                <a:spcPct val="1000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ping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-c</a:t>
            </a:r>
            <a:r>
              <a:rPr sz="850" spc="10" dirty="0">
                <a:solidFill>
                  <a:srgbClr val="333333"/>
                </a:solidFill>
                <a:latin typeface="Lucida Console"/>
                <a:cs typeface="Lucida Console"/>
              </a:rPr>
              <a:t> </a:t>
            </a:r>
            <a:r>
              <a:rPr sz="850" spc="15" dirty="0">
                <a:solidFill>
                  <a:srgbClr val="333333"/>
                </a:solidFill>
                <a:latin typeface="Lucida Console"/>
                <a:cs typeface="Lucida Console"/>
              </a:rPr>
              <a:t>4</a:t>
            </a:r>
            <a:r>
              <a:rPr sz="850" spc="10" dirty="0">
                <a:solidFill>
                  <a:srgbClr val="333333"/>
                </a:solidFill>
                <a:latin typeface="Lucida Console"/>
                <a:cs typeface="Lucida Console"/>
              </a:rPr>
              <a:t> </a:t>
            </a:r>
            <a:r>
              <a:rPr sz="850" spc="15" dirty="0">
                <a:solidFill>
                  <a:srgbClr val="333333"/>
                </a:solidFill>
                <a:latin typeface="Lucida Console"/>
                <a:cs typeface="Lucida Console"/>
              </a:rPr>
              <a:t>192.168.10.10</a:t>
            </a:r>
            <a:endParaRPr sz="850">
              <a:latin typeface="Lucida Console"/>
              <a:cs typeface="Lucida Console"/>
            </a:endParaRPr>
          </a:p>
          <a:p>
            <a:pPr marL="225425" algn="just">
              <a:lnSpc>
                <a:spcPct val="100000"/>
              </a:lnSpc>
              <a:spcBef>
                <a:spcPts val="334"/>
              </a:spcBef>
            </a:pPr>
            <a:r>
              <a:rPr sz="850" spc="15" dirty="0">
                <a:solidFill>
                  <a:srgbClr val="333333"/>
                </a:solidFill>
                <a:latin typeface="Lucida Console"/>
                <a:cs typeface="Lucida Console"/>
              </a:rPr>
              <a:t>PING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192.168.10.10 (192.168.10.10) 56(84)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of data.</a:t>
            </a:r>
            <a:endParaRPr sz="850">
              <a:latin typeface="Lucida Console"/>
              <a:cs typeface="Lucida Console"/>
            </a:endParaRPr>
          </a:p>
          <a:p>
            <a:pPr marL="225425" marR="1755775" algn="just">
              <a:lnSpc>
                <a:spcPct val="132400"/>
              </a:lnSpc>
            </a:pPr>
            <a:r>
              <a:rPr sz="850" spc="15" dirty="0">
                <a:solidFill>
                  <a:srgbClr val="333333"/>
                </a:solidFill>
                <a:latin typeface="Lucida Console"/>
                <a:cs typeface="Lucida Console"/>
              </a:rPr>
              <a:t>From 192.168.10.10 icmp_seq=1 Destination Port Unreachable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From 192.168.10.10 icmp_seq=2 Destination Port Unreachable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From 192.168.10.10 icmp_seq=3 Destination Port Unreachable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From</a:t>
            </a:r>
            <a:r>
              <a:rPr sz="850" spc="10" dirty="0">
                <a:solidFill>
                  <a:srgbClr val="333333"/>
                </a:solidFill>
                <a:latin typeface="Lucida Console"/>
                <a:cs typeface="Lucida Console"/>
              </a:rPr>
              <a:t> </a:t>
            </a:r>
            <a:r>
              <a:rPr sz="850" spc="15" dirty="0">
                <a:solidFill>
                  <a:srgbClr val="333333"/>
                </a:solidFill>
                <a:latin typeface="Lucida Console"/>
                <a:cs typeface="Lucida Console"/>
              </a:rPr>
              <a:t>192.168.10.10 icmp_seq=4 Destination Port</a:t>
            </a:r>
            <a:r>
              <a:rPr sz="850" spc="10" dirty="0">
                <a:solidFill>
                  <a:srgbClr val="333333"/>
                </a:solidFill>
                <a:latin typeface="Lucida Console"/>
                <a:cs typeface="Lucida Console"/>
              </a:rPr>
              <a:t> </a:t>
            </a:r>
            <a:r>
              <a:rPr sz="850" spc="15" dirty="0">
                <a:solidFill>
                  <a:srgbClr val="333333"/>
                </a:solidFill>
                <a:latin typeface="Lucida Console"/>
                <a:cs typeface="Lucida Console"/>
              </a:rPr>
              <a:t>Unreachable</a:t>
            </a:r>
            <a:endParaRPr sz="850">
              <a:latin typeface="Lucida Console"/>
              <a:cs typeface="Lucida Console"/>
            </a:endParaRPr>
          </a:p>
          <a:p>
            <a:pPr marL="225425" algn="just">
              <a:lnSpc>
                <a:spcPct val="100000"/>
              </a:lnSpc>
              <a:spcBef>
                <a:spcPts val="33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192.168.10.10</a:t>
            </a:r>
            <a:r>
              <a:rPr sz="850" spc="5" dirty="0">
                <a:solidFill>
                  <a:srgbClr val="333333"/>
                </a:solidFill>
                <a:latin typeface="Lucida Console"/>
                <a:cs typeface="Lucida Console"/>
              </a:rPr>
              <a:t> </a:t>
            </a:r>
            <a:r>
              <a:rPr sz="850" spc="15" dirty="0">
                <a:solidFill>
                  <a:srgbClr val="333333"/>
                </a:solidFill>
                <a:latin typeface="Lucida Console"/>
                <a:cs typeface="Lucida Console"/>
              </a:rPr>
              <a:t>ping</a:t>
            </a:r>
            <a:r>
              <a:rPr sz="850" spc="5" dirty="0">
                <a:solidFill>
                  <a:srgbClr val="333333"/>
                </a:solidFill>
                <a:latin typeface="Lucida Console"/>
                <a:cs typeface="Lucida Console"/>
              </a:rPr>
              <a:t> </a:t>
            </a:r>
            <a:r>
              <a:rPr sz="850" spc="15" dirty="0">
                <a:solidFill>
                  <a:srgbClr val="333333"/>
                </a:solidFill>
                <a:latin typeface="Lucida Console"/>
                <a:cs typeface="Lucida Console"/>
              </a:rPr>
              <a:t>statistics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225425" algn="just">
              <a:lnSpc>
                <a:spcPct val="100000"/>
              </a:lnSpc>
              <a:spcBef>
                <a:spcPts val="330"/>
              </a:spcBef>
            </a:pPr>
            <a:r>
              <a:rPr sz="850" spc="15" dirty="0">
                <a:solidFill>
                  <a:srgbClr val="333333"/>
                </a:solidFill>
                <a:latin typeface="Lucida Console"/>
                <a:cs typeface="Lucida Console"/>
              </a:rPr>
              <a:t>4 packets transmitted, 0 received,</a:t>
            </a:r>
            <a:r>
              <a:rPr sz="850" spc="20" dirty="0">
                <a:solidFill>
                  <a:srgbClr val="333333"/>
                </a:solidFill>
                <a:latin typeface="Lucida Console"/>
                <a:cs typeface="Lucida Console"/>
              </a:rPr>
              <a:t> </a:t>
            </a:r>
            <a:r>
              <a:rPr sz="850" spc="15" dirty="0">
                <a:solidFill>
                  <a:srgbClr val="333333"/>
                </a:solidFill>
                <a:latin typeface="Lucida Console"/>
                <a:cs typeface="Lucida Console"/>
              </a:rPr>
              <a:t>+4 errors, 100% packet</a:t>
            </a:r>
            <a:r>
              <a:rPr sz="850" spc="20" dirty="0">
                <a:solidFill>
                  <a:srgbClr val="333333"/>
                </a:solidFill>
                <a:latin typeface="Lucida Console"/>
                <a:cs typeface="Lucida Console"/>
              </a:rPr>
              <a:t> </a:t>
            </a:r>
            <a:r>
              <a:rPr sz="850" spc="15" dirty="0">
                <a:solidFill>
                  <a:srgbClr val="333333"/>
                </a:solidFill>
                <a:latin typeface="Lucida Console"/>
                <a:cs typeface="Lucida Console"/>
              </a:rPr>
              <a:t>loss, time 3002ms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01600" marR="170815">
              <a:lnSpc>
                <a:spcPct val="131600"/>
              </a:lnSpc>
            </a:pPr>
            <a:r>
              <a:rPr sz="950" spc="25" dirty="0">
                <a:solidFill>
                  <a:srgbClr val="333333"/>
                </a:solidFill>
                <a:latin typeface="微软雅黑"/>
                <a:cs typeface="微软雅黑"/>
              </a:rPr>
              <a:t>而把</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系统中的防火墙策略修改成</a:t>
            </a:r>
            <a:r>
              <a:rPr sz="950" spc="85" dirty="0">
                <a:solidFill>
                  <a:srgbClr val="333333"/>
                </a:solidFill>
                <a:latin typeface="Trebuchet MS"/>
                <a:cs typeface="Trebuchet MS"/>
              </a:rPr>
              <a:t>DROP</a:t>
            </a:r>
            <a:r>
              <a:rPr sz="950" spc="20" dirty="0">
                <a:solidFill>
                  <a:srgbClr val="333333"/>
                </a:solidFill>
                <a:latin typeface="微软雅黑"/>
                <a:cs typeface="微软雅黑"/>
              </a:rPr>
              <a:t>拒绝动作后，流量发送方会看到响应超时的提醒。但是流量 </a:t>
            </a:r>
            <a:r>
              <a:rPr sz="950" spc="25" dirty="0">
                <a:solidFill>
                  <a:srgbClr val="333333"/>
                </a:solidFill>
                <a:latin typeface="微软雅黑"/>
                <a:cs typeface="微软雅黑"/>
              </a:rPr>
              <a:t>发送方无法判断流量是被拒绝，还是接收方主机当前不在线：</a:t>
            </a:r>
            <a:endParaRPr sz="950">
              <a:latin typeface="微软雅黑"/>
              <a:cs typeface="微软雅黑"/>
            </a:endParaRPr>
          </a:p>
          <a:p>
            <a:pPr>
              <a:lnSpc>
                <a:spcPct val="100000"/>
              </a:lnSpc>
              <a:spcBef>
                <a:spcPts val="10"/>
              </a:spcBef>
            </a:pPr>
            <a:endParaRPr sz="1100">
              <a:latin typeface="微软雅黑"/>
              <a:cs typeface="微软雅黑"/>
            </a:endParaRPr>
          </a:p>
          <a:p>
            <a:pPr marL="225425" algn="just">
              <a:lnSpc>
                <a:spcPct val="1000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ping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-c</a:t>
            </a:r>
            <a:r>
              <a:rPr sz="850" spc="10" dirty="0">
                <a:solidFill>
                  <a:srgbClr val="333333"/>
                </a:solidFill>
                <a:latin typeface="Lucida Console"/>
                <a:cs typeface="Lucida Console"/>
              </a:rPr>
              <a:t> </a:t>
            </a:r>
            <a:r>
              <a:rPr sz="850" spc="15" dirty="0">
                <a:solidFill>
                  <a:srgbClr val="333333"/>
                </a:solidFill>
                <a:latin typeface="Lucida Console"/>
                <a:cs typeface="Lucida Console"/>
              </a:rPr>
              <a:t>4</a:t>
            </a:r>
            <a:r>
              <a:rPr sz="850" spc="10" dirty="0">
                <a:solidFill>
                  <a:srgbClr val="333333"/>
                </a:solidFill>
                <a:latin typeface="Lucida Console"/>
                <a:cs typeface="Lucida Console"/>
              </a:rPr>
              <a:t> </a:t>
            </a:r>
            <a:r>
              <a:rPr sz="850" spc="15" dirty="0">
                <a:solidFill>
                  <a:srgbClr val="333333"/>
                </a:solidFill>
                <a:latin typeface="Lucida Console"/>
                <a:cs typeface="Lucida Console"/>
              </a:rPr>
              <a:t>192.168.10.10</a:t>
            </a:r>
            <a:endParaRPr sz="850">
              <a:latin typeface="Lucida Console"/>
              <a:cs typeface="Lucida Console"/>
            </a:endParaRPr>
          </a:p>
          <a:p>
            <a:pPr marL="225425" algn="just">
              <a:lnSpc>
                <a:spcPct val="100000"/>
              </a:lnSpc>
              <a:spcBef>
                <a:spcPts val="330"/>
              </a:spcBef>
            </a:pPr>
            <a:r>
              <a:rPr sz="850" spc="15" dirty="0">
                <a:solidFill>
                  <a:srgbClr val="333333"/>
                </a:solidFill>
                <a:latin typeface="Lucida Console"/>
                <a:cs typeface="Lucida Console"/>
              </a:rPr>
              <a:t>PING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192.168.10.10 (192.168.10.10) 56(84)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of data.</a:t>
            </a:r>
            <a:endParaRPr sz="850">
              <a:latin typeface="Lucida Console"/>
              <a:cs typeface="Lucida Console"/>
            </a:endParaRPr>
          </a:p>
          <a:p>
            <a:pPr>
              <a:lnSpc>
                <a:spcPct val="100000"/>
              </a:lnSpc>
            </a:pPr>
            <a:endParaRPr sz="900">
              <a:latin typeface="Lucida Console"/>
              <a:cs typeface="Lucida Console"/>
            </a:endParaRPr>
          </a:p>
          <a:p>
            <a:pPr marL="225425" algn="just">
              <a:lnSpc>
                <a:spcPct val="100000"/>
              </a:lnSpc>
              <a:spcBef>
                <a:spcPts val="78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192.168.10.10</a:t>
            </a:r>
            <a:r>
              <a:rPr sz="850" spc="5" dirty="0">
                <a:solidFill>
                  <a:srgbClr val="333333"/>
                </a:solidFill>
                <a:latin typeface="Lucida Console"/>
                <a:cs typeface="Lucida Console"/>
              </a:rPr>
              <a:t> </a:t>
            </a:r>
            <a:r>
              <a:rPr sz="850" spc="15" dirty="0">
                <a:solidFill>
                  <a:srgbClr val="333333"/>
                </a:solidFill>
                <a:latin typeface="Lucida Console"/>
                <a:cs typeface="Lucida Console"/>
              </a:rPr>
              <a:t>ping</a:t>
            </a:r>
            <a:r>
              <a:rPr sz="850" spc="5" dirty="0">
                <a:solidFill>
                  <a:srgbClr val="333333"/>
                </a:solidFill>
                <a:latin typeface="Lucida Console"/>
                <a:cs typeface="Lucida Console"/>
              </a:rPr>
              <a:t> </a:t>
            </a:r>
            <a:r>
              <a:rPr sz="850" spc="15" dirty="0">
                <a:solidFill>
                  <a:srgbClr val="333333"/>
                </a:solidFill>
                <a:latin typeface="Lucida Console"/>
                <a:cs typeface="Lucida Console"/>
              </a:rPr>
              <a:t>statistics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225425" algn="just">
              <a:lnSpc>
                <a:spcPct val="100000"/>
              </a:lnSpc>
              <a:spcBef>
                <a:spcPts val="330"/>
              </a:spcBef>
            </a:pPr>
            <a:r>
              <a:rPr sz="850" spc="15" dirty="0">
                <a:solidFill>
                  <a:srgbClr val="333333"/>
                </a:solidFill>
                <a:latin typeface="Lucida Console"/>
                <a:cs typeface="Lucida Console"/>
              </a:rPr>
              <a:t>4</a:t>
            </a:r>
            <a:r>
              <a:rPr sz="850" spc="10" dirty="0">
                <a:solidFill>
                  <a:srgbClr val="333333"/>
                </a:solidFill>
                <a:latin typeface="Lucida Console"/>
                <a:cs typeface="Lucida Console"/>
              </a:rPr>
              <a:t> </a:t>
            </a:r>
            <a:r>
              <a:rPr sz="850" spc="15" dirty="0">
                <a:solidFill>
                  <a:srgbClr val="333333"/>
                </a:solidFill>
                <a:latin typeface="Lucida Console"/>
                <a:cs typeface="Lucida Console"/>
              </a:rPr>
              <a:t>packets transmitted, 0 received, 100% packet loss, time 3000ms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5"/>
              </a:spcBef>
            </a:pPr>
            <a:endParaRPr sz="1100">
              <a:latin typeface="Lucida Console"/>
              <a:cs typeface="Lucida Console"/>
            </a:endParaRPr>
          </a:p>
          <a:p>
            <a:pPr marL="101600">
              <a:lnSpc>
                <a:spcPct val="100000"/>
              </a:lnSpc>
            </a:pPr>
            <a:r>
              <a:rPr sz="950" b="1" spc="-30" dirty="0">
                <a:solidFill>
                  <a:srgbClr val="777777"/>
                </a:solidFill>
                <a:latin typeface="Trebuchet MS"/>
                <a:cs typeface="Trebuchet MS"/>
              </a:rPr>
              <a:t>8.2.2</a:t>
            </a:r>
            <a:r>
              <a:rPr sz="950" b="1" spc="-35" dirty="0">
                <a:solidFill>
                  <a:srgbClr val="777777"/>
                </a:solidFill>
                <a:latin typeface="Trebuchet MS"/>
                <a:cs typeface="Trebuchet MS"/>
              </a:rPr>
              <a:t> </a:t>
            </a:r>
            <a:r>
              <a:rPr sz="950" b="1" spc="25" dirty="0">
                <a:solidFill>
                  <a:srgbClr val="777777"/>
                </a:solidFill>
                <a:latin typeface="微软雅黑"/>
                <a:cs typeface="微软雅黑"/>
              </a:rPr>
              <a:t>基本的</a:t>
            </a:r>
            <a:r>
              <a:rPr sz="950" b="1" u="sng" spc="25" dirty="0">
                <a:solidFill>
                  <a:srgbClr val="4183C4"/>
                </a:solidFill>
                <a:uFill>
                  <a:solidFill>
                    <a:srgbClr val="4183C4"/>
                  </a:solidFill>
                </a:uFill>
                <a:latin typeface="微软雅黑"/>
                <a:cs typeface="微软雅黑"/>
                <a:hlinkClick r:id="rId3"/>
              </a:rPr>
              <a:t>命令</a:t>
            </a:r>
            <a:r>
              <a:rPr sz="950" b="1" spc="25" dirty="0">
                <a:solidFill>
                  <a:srgbClr val="777777"/>
                </a:solidFill>
                <a:latin typeface="微软雅黑"/>
                <a:cs typeface="微软雅黑"/>
              </a:rPr>
              <a:t>参数</a:t>
            </a:r>
            <a:endParaRPr sz="950">
              <a:latin typeface="微软雅黑"/>
              <a:cs typeface="微软雅黑"/>
            </a:endParaRPr>
          </a:p>
          <a:p>
            <a:pPr marL="101600" marR="238760" indent="-635" algn="just">
              <a:lnSpc>
                <a:spcPct val="131600"/>
              </a:lnSpc>
              <a:spcBef>
                <a:spcPts val="900"/>
              </a:spcBef>
            </a:pPr>
            <a:r>
              <a:rPr sz="950" spc="25" dirty="0">
                <a:solidFill>
                  <a:srgbClr val="333333"/>
                </a:solidFill>
                <a:latin typeface="Trebuchet MS"/>
                <a:cs typeface="Trebuchet MS"/>
              </a:rPr>
              <a:t>iptables</a:t>
            </a:r>
            <a:r>
              <a:rPr sz="950" spc="25" dirty="0">
                <a:solidFill>
                  <a:srgbClr val="333333"/>
                </a:solidFill>
                <a:latin typeface="微软雅黑"/>
                <a:cs typeface="微软雅黑"/>
              </a:rPr>
              <a:t>是一款基</a:t>
            </a:r>
            <a:r>
              <a:rPr sz="950" spc="20" dirty="0">
                <a:solidFill>
                  <a:srgbClr val="333333"/>
                </a:solidFill>
                <a:latin typeface="微软雅黑"/>
                <a:cs typeface="微软雅黑"/>
              </a:rPr>
              <a:t>于</a:t>
            </a:r>
            <a:r>
              <a:rPr sz="950" u="sng" spc="25" dirty="0">
                <a:solidFill>
                  <a:srgbClr val="4183C4"/>
                </a:solidFill>
                <a:uFill>
                  <a:solidFill>
                    <a:srgbClr val="4183C4"/>
                  </a:solidFill>
                </a:uFill>
                <a:latin typeface="微软雅黑"/>
                <a:cs typeface="微软雅黑"/>
                <a:hlinkClick r:id="rId3"/>
              </a:rPr>
              <a:t>命令</a:t>
            </a:r>
            <a:r>
              <a:rPr sz="950" spc="25" dirty="0">
                <a:solidFill>
                  <a:srgbClr val="333333"/>
                </a:solidFill>
                <a:latin typeface="微软雅黑"/>
                <a:cs typeface="微软雅黑"/>
              </a:rPr>
              <a:t>行的防火墙策略管理工具，具有大量参数，学习难度较大。好在对于日常的防 火墙策略配置来讲，大家无需深入了解诸如</a:t>
            </a:r>
            <a:r>
              <a:rPr sz="950" spc="-160" dirty="0">
                <a:solidFill>
                  <a:srgbClr val="333333"/>
                </a:solidFill>
                <a:latin typeface="Trebuchet MS"/>
                <a:cs typeface="Trebuchet MS"/>
              </a:rPr>
              <a:t>“</a:t>
            </a:r>
            <a:r>
              <a:rPr sz="950" spc="25" dirty="0">
                <a:solidFill>
                  <a:srgbClr val="333333"/>
                </a:solidFill>
                <a:latin typeface="微软雅黑"/>
                <a:cs typeface="微软雅黑"/>
              </a:rPr>
              <a:t>四表五链</a:t>
            </a:r>
            <a:r>
              <a:rPr sz="950" spc="-160" dirty="0">
                <a:solidFill>
                  <a:srgbClr val="333333"/>
                </a:solidFill>
                <a:latin typeface="Trebuchet MS"/>
                <a:cs typeface="Trebuchet MS"/>
              </a:rPr>
              <a:t>”</a:t>
            </a:r>
            <a:r>
              <a:rPr sz="950" spc="20" dirty="0">
                <a:solidFill>
                  <a:srgbClr val="333333"/>
                </a:solidFill>
                <a:latin typeface="微软雅黑"/>
                <a:cs typeface="微软雅黑"/>
              </a:rPr>
              <a:t>的理论概念，只需要掌握常用的参数并做到灵活 </a:t>
            </a:r>
            <a:r>
              <a:rPr sz="950" spc="25" dirty="0">
                <a:solidFill>
                  <a:srgbClr val="333333"/>
                </a:solidFill>
                <a:latin typeface="微软雅黑"/>
                <a:cs typeface="微软雅黑"/>
              </a:rPr>
              <a:t>搭配即可，这就足以应对日常工作了。</a:t>
            </a:r>
            <a:endParaRPr sz="950">
              <a:latin typeface="微软雅黑"/>
              <a:cs typeface="微软雅黑"/>
            </a:endParaRPr>
          </a:p>
          <a:p>
            <a:pPr marL="101600" marR="166370">
              <a:lnSpc>
                <a:spcPct val="131600"/>
              </a:lnSpc>
              <a:spcBef>
                <a:spcPts val="825"/>
              </a:spcBef>
            </a:pPr>
            <a:r>
              <a:rPr sz="950" spc="25" dirty="0">
                <a:solidFill>
                  <a:srgbClr val="333333"/>
                </a:solidFill>
                <a:latin typeface="微软雅黑"/>
                <a:cs typeface="微软雅黑"/>
              </a:rPr>
              <a:t>根据</a:t>
            </a:r>
            <a:r>
              <a:rPr sz="950" spc="65" dirty="0">
                <a:solidFill>
                  <a:srgbClr val="333333"/>
                </a:solidFill>
                <a:latin typeface="Trebuchet MS"/>
                <a:cs typeface="Trebuchet MS"/>
              </a:rPr>
              <a:t>OSI</a:t>
            </a:r>
            <a:r>
              <a:rPr sz="950" spc="25" dirty="0">
                <a:solidFill>
                  <a:srgbClr val="333333"/>
                </a:solidFill>
                <a:latin typeface="微软雅黑"/>
                <a:cs typeface="微软雅黑"/>
              </a:rPr>
              <a:t>七层模型的定义，</a:t>
            </a:r>
            <a:r>
              <a:rPr sz="950" spc="25" dirty="0">
                <a:solidFill>
                  <a:srgbClr val="333333"/>
                </a:solidFill>
                <a:latin typeface="Trebuchet MS"/>
                <a:cs typeface="Trebuchet MS"/>
              </a:rPr>
              <a:t>iptables</a:t>
            </a:r>
            <a:r>
              <a:rPr sz="950" spc="20" dirty="0">
                <a:solidFill>
                  <a:srgbClr val="333333"/>
                </a:solidFill>
                <a:latin typeface="微软雅黑"/>
                <a:cs typeface="微软雅黑"/>
              </a:rPr>
              <a:t>属于是数据链路层的服务，所以可以根据流量的源地址、目的地址、 </a:t>
            </a:r>
            <a:r>
              <a:rPr sz="950" spc="25" dirty="0">
                <a:solidFill>
                  <a:srgbClr val="333333"/>
                </a:solidFill>
                <a:latin typeface="微软雅黑"/>
                <a:cs typeface="微软雅黑"/>
              </a:rPr>
              <a:t>传输协议、服务类型等信息进行匹配，一旦匹配成功，</a:t>
            </a:r>
            <a:r>
              <a:rPr sz="950" spc="25" dirty="0">
                <a:solidFill>
                  <a:srgbClr val="333333"/>
                </a:solidFill>
                <a:latin typeface="Trebuchet MS"/>
                <a:cs typeface="Trebuchet MS"/>
              </a:rPr>
              <a:t>iptables</a:t>
            </a:r>
            <a:r>
              <a:rPr sz="950" spc="25" dirty="0">
                <a:solidFill>
                  <a:srgbClr val="333333"/>
                </a:solidFill>
                <a:latin typeface="微软雅黑"/>
                <a:cs typeface="微软雅黑"/>
              </a:rPr>
              <a:t>就会根据策略规则所预设的动作来处理 这些流量。另外，再次提醒一下，防火墙策略规则的匹配顺序是从上至下的，因此要把较为严格、优先 级较高的策略规则放到前面，以免发生错误。表</a:t>
            </a:r>
            <a:r>
              <a:rPr sz="950" spc="25" dirty="0">
                <a:solidFill>
                  <a:srgbClr val="333333"/>
                </a:solidFill>
                <a:latin typeface="Trebuchet MS"/>
                <a:cs typeface="Trebuchet MS"/>
              </a:rPr>
              <a:t>8-1</a:t>
            </a:r>
            <a:r>
              <a:rPr sz="950" spc="25" dirty="0">
                <a:solidFill>
                  <a:srgbClr val="333333"/>
                </a:solidFill>
                <a:latin typeface="微软雅黑"/>
                <a:cs typeface="微软雅黑"/>
              </a:rPr>
              <a:t>总结归纳了常用的</a:t>
            </a:r>
            <a:r>
              <a:rPr sz="950" spc="25" dirty="0">
                <a:solidFill>
                  <a:srgbClr val="333333"/>
                </a:solidFill>
                <a:latin typeface="Trebuchet MS"/>
                <a:cs typeface="Trebuchet MS"/>
              </a:rPr>
              <a:t>iptables</a:t>
            </a:r>
            <a:r>
              <a:rPr sz="950" spc="25" dirty="0">
                <a:solidFill>
                  <a:srgbClr val="333333"/>
                </a:solidFill>
                <a:latin typeface="微软雅黑"/>
                <a:cs typeface="微软雅黑"/>
              </a:rPr>
              <a:t>命令参数。再次强调，无</a:t>
            </a:r>
            <a:endParaRPr sz="950">
              <a:latin typeface="微软雅黑"/>
              <a:cs typeface="微软雅黑"/>
            </a:endParaRPr>
          </a:p>
        </p:txBody>
      </p:sp>
      <p:sp>
        <p:nvSpPr>
          <p:cNvPr id="11" name="object 11"/>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82</a:t>
            </a:fld>
            <a:endParaRPr spc="-5"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997273"/>
          <a:ext cx="5655945" cy="4400550"/>
        </p:xfrm>
        <a:graphic>
          <a:graphicData uri="http://schemas.openxmlformats.org/drawingml/2006/table">
            <a:tbl>
              <a:tblPr firstRow="1" bandRow="1">
                <a:tableStyleId>{2D5ABB26-0587-4C30-8999-92F81FD0307C}</a:tableStyleId>
              </a:tblPr>
              <a:tblGrid>
                <a:gridCol w="1381760">
                  <a:extLst>
                    <a:ext uri="{9D8B030D-6E8A-4147-A177-3AD203B41FA5}">
                      <a16:colId xmlns:a16="http://schemas.microsoft.com/office/drawing/2014/main" val="20000"/>
                    </a:ext>
                  </a:extLst>
                </a:gridCol>
                <a:gridCol w="4259580">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10" dirty="0">
                          <a:solidFill>
                            <a:srgbClr val="333333"/>
                          </a:solidFill>
                          <a:latin typeface="Trebuchet MS"/>
                          <a:cs typeface="Trebuchet MS"/>
                        </a:rPr>
                        <a:t>-P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设置默认策略</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20" dirty="0">
                          <a:solidFill>
                            <a:srgbClr val="333333"/>
                          </a:solidFill>
                          <a:latin typeface="Trebuchet MS"/>
                          <a:cs typeface="Trebuchet MS"/>
                        </a:rPr>
                        <a:t>-F</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清空规则链</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5" dirty="0">
                          <a:solidFill>
                            <a:srgbClr val="333333"/>
                          </a:solidFill>
                          <a:latin typeface="Trebuchet MS"/>
                          <a:cs typeface="Trebuchet MS"/>
                        </a:rPr>
                        <a:t>-L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查看规则链</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0" dirty="0">
                          <a:solidFill>
                            <a:srgbClr val="333333"/>
                          </a:solidFill>
                          <a:latin typeface="Trebuchet MS"/>
                          <a:cs typeface="Trebuchet MS"/>
                        </a:rPr>
                        <a:t>-A</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在规则链的末尾加入新规则</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dirty="0">
                          <a:solidFill>
                            <a:srgbClr val="333333"/>
                          </a:solidFill>
                          <a:latin typeface="Trebuchet MS"/>
                          <a:cs typeface="Trebuchet MS"/>
                        </a:rPr>
                        <a:t>-I</a:t>
                      </a:r>
                      <a:r>
                        <a:rPr sz="950" spc="-35" dirty="0">
                          <a:solidFill>
                            <a:srgbClr val="333333"/>
                          </a:solidFill>
                          <a:latin typeface="Trebuchet MS"/>
                          <a:cs typeface="Trebuchet MS"/>
                        </a:rPr>
                        <a:t> </a:t>
                      </a:r>
                      <a:r>
                        <a:rPr sz="950" dirty="0">
                          <a:solidFill>
                            <a:srgbClr val="333333"/>
                          </a:solidFill>
                          <a:latin typeface="Trebuchet MS"/>
                          <a:cs typeface="Trebuchet MS"/>
                        </a:rPr>
                        <a:t>num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在规则链的头部加入新规则</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dirty="0">
                          <a:solidFill>
                            <a:srgbClr val="333333"/>
                          </a:solidFill>
                          <a:latin typeface="Trebuchet MS"/>
                          <a:cs typeface="Trebuchet MS"/>
                        </a:rPr>
                        <a:t>-D</a:t>
                      </a:r>
                      <a:r>
                        <a:rPr sz="950" spc="-35" dirty="0">
                          <a:solidFill>
                            <a:srgbClr val="333333"/>
                          </a:solidFill>
                          <a:latin typeface="Trebuchet MS"/>
                          <a:cs typeface="Trebuchet MS"/>
                        </a:rPr>
                        <a:t> </a:t>
                      </a:r>
                      <a:r>
                        <a:rPr sz="950" dirty="0">
                          <a:solidFill>
                            <a:srgbClr val="333333"/>
                          </a:solidFill>
                          <a:latin typeface="Trebuchet MS"/>
                          <a:cs typeface="Trebuchet MS"/>
                        </a:rPr>
                        <a:t>num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删除某一条规则</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20" dirty="0">
                          <a:solidFill>
                            <a:srgbClr val="333333"/>
                          </a:solidFill>
                          <a:latin typeface="Trebuchet MS"/>
                          <a:cs typeface="Trebuchet MS"/>
                        </a:rPr>
                        <a:t>-s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匹配来源地址</a:t>
                      </a:r>
                      <a:r>
                        <a:rPr sz="950" dirty="0">
                          <a:solidFill>
                            <a:srgbClr val="333333"/>
                          </a:solidFill>
                          <a:latin typeface="Trebuchet MS"/>
                          <a:cs typeface="Trebuchet MS"/>
                        </a:rPr>
                        <a:t>IP/MASK</a:t>
                      </a:r>
                      <a:r>
                        <a:rPr sz="950" dirty="0">
                          <a:solidFill>
                            <a:srgbClr val="333333"/>
                          </a:solidFill>
                          <a:latin typeface="微软雅黑"/>
                          <a:cs typeface="微软雅黑"/>
                        </a:rPr>
                        <a:t>，加叹号</a:t>
                      </a:r>
                      <a:r>
                        <a:rPr sz="950" dirty="0">
                          <a:solidFill>
                            <a:srgbClr val="333333"/>
                          </a:solidFill>
                          <a:latin typeface="Trebuchet MS"/>
                          <a:cs typeface="Trebuchet MS"/>
                        </a:rPr>
                        <a:t>“!”</a:t>
                      </a:r>
                      <a:r>
                        <a:rPr sz="950" dirty="0">
                          <a:solidFill>
                            <a:srgbClr val="333333"/>
                          </a:solidFill>
                          <a:latin typeface="微软雅黑"/>
                          <a:cs typeface="微软雅黑"/>
                        </a:rPr>
                        <a:t>表示除这个</a:t>
                      </a:r>
                      <a:r>
                        <a:rPr sz="950" dirty="0">
                          <a:solidFill>
                            <a:srgbClr val="333333"/>
                          </a:solidFill>
                          <a:latin typeface="Trebuchet MS"/>
                          <a:cs typeface="Trebuchet MS"/>
                        </a:rPr>
                        <a:t>IP</a:t>
                      </a:r>
                      <a:r>
                        <a:rPr sz="950" dirty="0">
                          <a:solidFill>
                            <a:srgbClr val="333333"/>
                          </a:solidFill>
                          <a:latin typeface="微软雅黑"/>
                          <a:cs typeface="微软雅黑"/>
                        </a:rPr>
                        <a:t>外</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15" dirty="0">
                          <a:solidFill>
                            <a:srgbClr val="333333"/>
                          </a:solidFill>
                          <a:latin typeface="Trebuchet MS"/>
                          <a:cs typeface="Trebuchet MS"/>
                        </a:rPr>
                        <a:t>-d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匹配目标地址</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dirty="0">
                          <a:solidFill>
                            <a:srgbClr val="333333"/>
                          </a:solidFill>
                          <a:latin typeface="Trebuchet MS"/>
                          <a:cs typeface="Trebuchet MS"/>
                        </a:rPr>
                        <a:t>-i</a:t>
                      </a:r>
                      <a:r>
                        <a:rPr sz="950" spc="-35" dirty="0">
                          <a:solidFill>
                            <a:srgbClr val="333333"/>
                          </a:solidFill>
                          <a:latin typeface="Trebuchet MS"/>
                          <a:cs typeface="Trebuchet MS"/>
                        </a:rPr>
                        <a:t> </a:t>
                      </a:r>
                      <a:r>
                        <a:rPr sz="950" dirty="0">
                          <a:solidFill>
                            <a:srgbClr val="333333"/>
                          </a:solidFill>
                          <a:latin typeface="微软雅黑"/>
                          <a:cs typeface="微软雅黑"/>
                        </a:rPr>
                        <a:t>网卡名称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匹配从这块网卡流入的数据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dirty="0">
                          <a:solidFill>
                            <a:srgbClr val="333333"/>
                          </a:solidFill>
                          <a:latin typeface="Trebuchet MS"/>
                          <a:cs typeface="Trebuchet MS"/>
                        </a:rPr>
                        <a:t>-o</a:t>
                      </a:r>
                      <a:r>
                        <a:rPr sz="950" spc="-35" dirty="0">
                          <a:solidFill>
                            <a:srgbClr val="333333"/>
                          </a:solidFill>
                          <a:latin typeface="Trebuchet MS"/>
                          <a:cs typeface="Trebuchet MS"/>
                        </a:rPr>
                        <a:t> </a:t>
                      </a:r>
                      <a:r>
                        <a:rPr sz="950" dirty="0">
                          <a:solidFill>
                            <a:srgbClr val="333333"/>
                          </a:solidFill>
                          <a:latin typeface="微软雅黑"/>
                          <a:cs typeface="微软雅黑"/>
                        </a:rPr>
                        <a:t>网卡名称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匹配从这块网卡流出的数据</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spc="15" dirty="0">
                          <a:solidFill>
                            <a:srgbClr val="333333"/>
                          </a:solidFill>
                          <a:latin typeface="Trebuchet MS"/>
                          <a:cs typeface="Trebuchet MS"/>
                        </a:rPr>
                        <a:t>-p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匹配协议，如</a:t>
                      </a:r>
                      <a:r>
                        <a:rPr sz="950" dirty="0">
                          <a:solidFill>
                            <a:srgbClr val="333333"/>
                          </a:solidFill>
                          <a:latin typeface="Trebuchet MS"/>
                          <a:cs typeface="Trebuchet MS"/>
                        </a:rPr>
                        <a:t>TCP</a:t>
                      </a:r>
                      <a:r>
                        <a:rPr sz="950" dirty="0">
                          <a:solidFill>
                            <a:srgbClr val="333333"/>
                          </a:solidFill>
                          <a:latin typeface="微软雅黑"/>
                          <a:cs typeface="微软雅黑"/>
                        </a:rPr>
                        <a:t>、</a:t>
                      </a:r>
                      <a:r>
                        <a:rPr sz="950" dirty="0">
                          <a:solidFill>
                            <a:srgbClr val="333333"/>
                          </a:solidFill>
                          <a:latin typeface="Trebuchet MS"/>
                          <a:cs typeface="Trebuchet MS"/>
                        </a:rPr>
                        <a:t>UDP</a:t>
                      </a:r>
                      <a:r>
                        <a:rPr sz="950" dirty="0">
                          <a:solidFill>
                            <a:srgbClr val="333333"/>
                          </a:solidFill>
                          <a:latin typeface="微软雅黑"/>
                          <a:cs typeface="微软雅黑"/>
                        </a:rPr>
                        <a:t>、</a:t>
                      </a:r>
                      <a:r>
                        <a:rPr sz="950" dirty="0">
                          <a:solidFill>
                            <a:srgbClr val="333333"/>
                          </a:solidFill>
                          <a:latin typeface="Trebuchet MS"/>
                          <a:cs typeface="Trebuchet MS"/>
                        </a:rPr>
                        <a:t>ICMP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r h="314325">
                <a:tc>
                  <a:txBody>
                    <a:bodyPr/>
                    <a:lstStyle/>
                    <a:p>
                      <a:pPr marL="128270">
                        <a:lnSpc>
                          <a:spcPct val="100000"/>
                        </a:lnSpc>
                        <a:spcBef>
                          <a:spcPts val="660"/>
                        </a:spcBef>
                      </a:pPr>
                      <a:r>
                        <a:rPr sz="950" dirty="0">
                          <a:solidFill>
                            <a:srgbClr val="333333"/>
                          </a:solidFill>
                          <a:latin typeface="Trebuchet MS"/>
                          <a:cs typeface="Trebuchet MS"/>
                        </a:rPr>
                        <a:t>--dport</a:t>
                      </a:r>
                      <a:r>
                        <a:rPr sz="950" spc="-35" dirty="0">
                          <a:solidFill>
                            <a:srgbClr val="333333"/>
                          </a:solidFill>
                          <a:latin typeface="Trebuchet MS"/>
                          <a:cs typeface="Trebuchet MS"/>
                        </a:rPr>
                        <a:t> </a:t>
                      </a:r>
                      <a:r>
                        <a:rPr sz="950" dirty="0">
                          <a:solidFill>
                            <a:srgbClr val="333333"/>
                          </a:solidFill>
                          <a:latin typeface="Trebuchet MS"/>
                          <a:cs typeface="Trebuchet MS"/>
                        </a:rPr>
                        <a:t>num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匹配目标端口号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2"/>
                  </a:ext>
                </a:extLst>
              </a:tr>
              <a:tr h="314325">
                <a:tc>
                  <a:txBody>
                    <a:bodyPr/>
                    <a:lstStyle/>
                    <a:p>
                      <a:pPr marL="128270">
                        <a:lnSpc>
                          <a:spcPct val="100000"/>
                        </a:lnSpc>
                        <a:spcBef>
                          <a:spcPts val="660"/>
                        </a:spcBef>
                      </a:pPr>
                      <a:r>
                        <a:rPr sz="950" spc="20" dirty="0">
                          <a:solidFill>
                            <a:srgbClr val="333333"/>
                          </a:solidFill>
                          <a:latin typeface="Trebuchet MS"/>
                          <a:cs typeface="Trebuchet MS"/>
                        </a:rPr>
                        <a:t>--sport</a:t>
                      </a:r>
                      <a:r>
                        <a:rPr sz="950" spc="-70" dirty="0">
                          <a:solidFill>
                            <a:srgbClr val="333333"/>
                          </a:solidFill>
                          <a:latin typeface="Trebuchet MS"/>
                          <a:cs typeface="Trebuchet MS"/>
                        </a:rPr>
                        <a:t> </a:t>
                      </a:r>
                      <a:r>
                        <a:rPr sz="950" spc="90" dirty="0">
                          <a:solidFill>
                            <a:srgbClr val="333333"/>
                          </a:solidFill>
                          <a:latin typeface="Trebuchet MS"/>
                          <a:cs typeface="Trebuchet MS"/>
                        </a:rPr>
                        <a:t>num</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匹配来源端口号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3"/>
                  </a:ext>
                </a:extLst>
              </a:tr>
            </a:tbl>
          </a:graphicData>
        </a:graphic>
      </p:graphicFrame>
      <p:sp>
        <p:nvSpPr>
          <p:cNvPr id="3" name="object 3"/>
          <p:cNvSpPr txBox="1"/>
          <p:nvPr/>
        </p:nvSpPr>
        <p:spPr>
          <a:xfrm>
            <a:off x="946433" y="374765"/>
            <a:ext cx="3370579" cy="4603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需死记硬背这些参数，只需借助下面的实验来理解掌握即可。</a:t>
            </a:r>
            <a:endParaRPr sz="950">
              <a:latin typeface="微软雅黑"/>
              <a:cs typeface="微软雅黑"/>
            </a:endParaRPr>
          </a:p>
          <a:p>
            <a:pPr marL="12700">
              <a:lnSpc>
                <a:spcPct val="100000"/>
              </a:lnSpc>
              <a:spcBef>
                <a:spcPts val="1110"/>
              </a:spcBef>
              <a:tabLst>
                <a:tab pos="1025525"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8-1	iptables</a:t>
            </a:r>
            <a:r>
              <a:rPr sz="950" spc="25" dirty="0">
                <a:solidFill>
                  <a:srgbClr val="333333"/>
                </a:solidFill>
                <a:latin typeface="微软雅黑"/>
                <a:cs typeface="微软雅黑"/>
              </a:rPr>
              <a:t>中常用的参数以及作用</a:t>
            </a:r>
            <a:endParaRPr sz="950">
              <a:latin typeface="微软雅黑"/>
              <a:cs typeface="微软雅黑"/>
            </a:endParaRPr>
          </a:p>
        </p:txBody>
      </p:sp>
      <p:sp>
        <p:nvSpPr>
          <p:cNvPr id="4" name="object 4"/>
          <p:cNvSpPr txBox="1"/>
          <p:nvPr/>
        </p:nvSpPr>
        <p:spPr>
          <a:xfrm>
            <a:off x="946433" y="5853831"/>
            <a:ext cx="3303270" cy="174625"/>
          </a:xfrm>
          <a:prstGeom prst="rect">
            <a:avLst/>
          </a:prstGeom>
        </p:spPr>
        <p:txBody>
          <a:bodyPr vert="horz" wrap="square" lIns="0" tIns="15875" rIns="0" bIns="0" rtlCol="0">
            <a:spAutoFit/>
          </a:bodyPr>
          <a:lstStyle/>
          <a:p>
            <a:pPr marL="12700">
              <a:lnSpc>
                <a:spcPct val="100000"/>
              </a:lnSpc>
              <a:spcBef>
                <a:spcPts val="125"/>
              </a:spcBef>
            </a:pPr>
            <a:r>
              <a:rPr sz="950" b="1" spc="10" dirty="0">
                <a:solidFill>
                  <a:srgbClr val="333333"/>
                </a:solidFill>
                <a:latin typeface="Trebuchet MS"/>
                <a:cs typeface="Trebuchet MS"/>
              </a:rPr>
              <a:t>1</a:t>
            </a:r>
            <a:r>
              <a:rPr sz="950" b="1" spc="10" dirty="0">
                <a:solidFill>
                  <a:srgbClr val="333333"/>
                </a:solidFill>
                <a:latin typeface="微软雅黑"/>
                <a:cs typeface="微软雅黑"/>
              </a:rPr>
              <a:t>．</a:t>
            </a:r>
            <a:r>
              <a:rPr sz="950" b="1" spc="25" dirty="0">
                <a:solidFill>
                  <a:srgbClr val="333333"/>
                </a:solidFill>
                <a:latin typeface="微软雅黑"/>
                <a:cs typeface="微软雅黑"/>
              </a:rPr>
              <a:t>在</a:t>
            </a:r>
            <a:r>
              <a:rPr sz="950" b="1" spc="45" dirty="0">
                <a:solidFill>
                  <a:srgbClr val="333333"/>
                </a:solidFill>
                <a:latin typeface="Trebuchet MS"/>
                <a:cs typeface="Trebuchet MS"/>
              </a:rPr>
              <a:t>iptables</a:t>
            </a:r>
            <a:r>
              <a:rPr sz="950" b="1" spc="25" dirty="0">
                <a:solidFill>
                  <a:srgbClr val="333333"/>
                </a:solidFill>
                <a:latin typeface="微软雅黑"/>
                <a:cs typeface="微软雅黑"/>
              </a:rPr>
              <a:t>命令后添加</a:t>
            </a:r>
            <a:r>
              <a:rPr sz="950" b="1" spc="-5" dirty="0">
                <a:solidFill>
                  <a:srgbClr val="333333"/>
                </a:solidFill>
                <a:latin typeface="Trebuchet MS"/>
                <a:cs typeface="Trebuchet MS"/>
              </a:rPr>
              <a:t>-L</a:t>
            </a:r>
            <a:r>
              <a:rPr sz="950" b="1" spc="25" dirty="0">
                <a:solidFill>
                  <a:srgbClr val="333333"/>
                </a:solidFill>
                <a:latin typeface="微软雅黑"/>
                <a:cs typeface="微软雅黑"/>
              </a:rPr>
              <a:t>参数查看已有的防火墙规则链：</a:t>
            </a:r>
            <a:endParaRPr sz="950">
              <a:latin typeface="微软雅黑"/>
              <a:cs typeface="微软雅黑"/>
            </a:endParaRPr>
          </a:p>
        </p:txBody>
      </p:sp>
      <p:grpSp>
        <p:nvGrpSpPr>
          <p:cNvPr id="5" name="object 5"/>
          <p:cNvGrpSpPr/>
          <p:nvPr/>
        </p:nvGrpSpPr>
        <p:grpSpPr>
          <a:xfrm>
            <a:off x="959124" y="6181286"/>
            <a:ext cx="5651500" cy="3926204"/>
            <a:chOff x="959124" y="6181286"/>
            <a:chExt cx="5651500" cy="3926204"/>
          </a:xfrm>
        </p:grpSpPr>
        <p:sp>
          <p:nvSpPr>
            <p:cNvPr id="6" name="object 6"/>
            <p:cNvSpPr/>
            <p:nvPr/>
          </p:nvSpPr>
          <p:spPr>
            <a:xfrm>
              <a:off x="963889" y="6186050"/>
              <a:ext cx="5641975" cy="3916679"/>
            </a:xfrm>
            <a:custGeom>
              <a:avLst/>
              <a:gdLst/>
              <a:ahLst/>
              <a:cxnLst/>
              <a:rect l="l" t="t" r="r" b="b"/>
              <a:pathLst>
                <a:path w="5641975" h="3916679">
                  <a:moveTo>
                    <a:pt x="5620752" y="3916518"/>
                  </a:moveTo>
                  <a:lnTo>
                    <a:pt x="20659" y="3916518"/>
                  </a:lnTo>
                  <a:lnTo>
                    <a:pt x="17629" y="3915927"/>
                  </a:lnTo>
                  <a:lnTo>
                    <a:pt x="0" y="3895820"/>
                  </a:lnTo>
                  <a:lnTo>
                    <a:pt x="0" y="3892771"/>
                  </a:lnTo>
                  <a:lnTo>
                    <a:pt x="0" y="20621"/>
                  </a:lnTo>
                  <a:lnTo>
                    <a:pt x="20659" y="0"/>
                  </a:lnTo>
                  <a:lnTo>
                    <a:pt x="5620752" y="0"/>
                  </a:lnTo>
                  <a:lnTo>
                    <a:pt x="5641421" y="20621"/>
                  </a:lnTo>
                  <a:lnTo>
                    <a:pt x="5641421" y="3895820"/>
                  </a:lnTo>
                  <a:lnTo>
                    <a:pt x="5623792" y="3915927"/>
                  </a:lnTo>
                  <a:lnTo>
                    <a:pt x="5620752" y="3916518"/>
                  </a:lnTo>
                  <a:close/>
                </a:path>
              </a:pathLst>
            </a:custGeom>
            <a:solidFill>
              <a:srgbClr val="F8F8F8"/>
            </a:solidFill>
          </p:spPr>
          <p:txBody>
            <a:bodyPr wrap="square" lIns="0" tIns="0" rIns="0" bIns="0" rtlCol="0"/>
            <a:lstStyle/>
            <a:p>
              <a:endParaRPr/>
            </a:p>
          </p:txBody>
        </p:sp>
        <p:sp>
          <p:nvSpPr>
            <p:cNvPr id="7" name="object 7"/>
            <p:cNvSpPr/>
            <p:nvPr/>
          </p:nvSpPr>
          <p:spPr>
            <a:xfrm>
              <a:off x="963889" y="6186050"/>
              <a:ext cx="5641975" cy="3916679"/>
            </a:xfrm>
            <a:custGeom>
              <a:avLst/>
              <a:gdLst/>
              <a:ahLst/>
              <a:cxnLst/>
              <a:rect l="l" t="t" r="r" b="b"/>
              <a:pathLst>
                <a:path w="5641975" h="3916679">
                  <a:moveTo>
                    <a:pt x="0" y="3892771"/>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600"/>
                  </a:lnTo>
                  <a:lnTo>
                    <a:pt x="20659" y="0"/>
                  </a:lnTo>
                  <a:lnTo>
                    <a:pt x="23823" y="0"/>
                  </a:lnTo>
                  <a:lnTo>
                    <a:pt x="5617597" y="0"/>
                  </a:lnTo>
                  <a:lnTo>
                    <a:pt x="5620752" y="0"/>
                  </a:lnTo>
                  <a:lnTo>
                    <a:pt x="5623792" y="60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3892771"/>
                  </a:lnTo>
                  <a:lnTo>
                    <a:pt x="5641421" y="3895820"/>
                  </a:lnTo>
                  <a:lnTo>
                    <a:pt x="5640821" y="3898803"/>
                  </a:lnTo>
                  <a:lnTo>
                    <a:pt x="5639610" y="3901700"/>
                  </a:lnTo>
                  <a:lnTo>
                    <a:pt x="5638400" y="3904607"/>
                  </a:lnTo>
                  <a:lnTo>
                    <a:pt x="5626717" y="3914660"/>
                  </a:lnTo>
                  <a:lnTo>
                    <a:pt x="5623792" y="3915927"/>
                  </a:lnTo>
                  <a:lnTo>
                    <a:pt x="5620752" y="3916518"/>
                  </a:lnTo>
                  <a:lnTo>
                    <a:pt x="5617597" y="3916595"/>
                  </a:lnTo>
                  <a:lnTo>
                    <a:pt x="23823" y="3916595"/>
                  </a:lnTo>
                  <a:lnTo>
                    <a:pt x="20659" y="3916518"/>
                  </a:lnTo>
                  <a:lnTo>
                    <a:pt x="17629" y="3915927"/>
                  </a:lnTo>
                  <a:lnTo>
                    <a:pt x="14703" y="3914660"/>
                  </a:lnTo>
                  <a:lnTo>
                    <a:pt x="11787" y="3913469"/>
                  </a:lnTo>
                  <a:lnTo>
                    <a:pt x="1810" y="3901700"/>
                  </a:lnTo>
                  <a:lnTo>
                    <a:pt x="600" y="3898803"/>
                  </a:lnTo>
                  <a:lnTo>
                    <a:pt x="0" y="3895820"/>
                  </a:lnTo>
                  <a:lnTo>
                    <a:pt x="0" y="3892771"/>
                  </a:lnTo>
                  <a:close/>
                </a:path>
              </a:pathLst>
            </a:custGeom>
            <a:ln w="9529">
              <a:solidFill>
                <a:srgbClr val="E7EAEC"/>
              </a:solidFill>
            </a:ln>
          </p:spPr>
          <p:txBody>
            <a:bodyPr wrap="square" lIns="0" tIns="0" rIns="0" bIns="0" rtlCol="0"/>
            <a:lstStyle/>
            <a:p>
              <a:endParaRPr/>
            </a:p>
          </p:txBody>
        </p:sp>
        <p:sp>
          <p:nvSpPr>
            <p:cNvPr id="8" name="object 8"/>
            <p:cNvSpPr/>
            <p:nvPr/>
          </p:nvSpPr>
          <p:spPr>
            <a:xfrm>
              <a:off x="1006771" y="6267090"/>
              <a:ext cx="5556250" cy="3773804"/>
            </a:xfrm>
            <a:custGeom>
              <a:avLst/>
              <a:gdLst/>
              <a:ahLst/>
              <a:cxnLst/>
              <a:rect l="l" t="t" r="r" b="b"/>
              <a:pathLst>
                <a:path w="5556250" h="3773804">
                  <a:moveTo>
                    <a:pt x="5555656" y="3773653"/>
                  </a:moveTo>
                  <a:lnTo>
                    <a:pt x="0" y="3773653"/>
                  </a:lnTo>
                  <a:lnTo>
                    <a:pt x="0" y="0"/>
                  </a:lnTo>
                  <a:lnTo>
                    <a:pt x="5555656" y="0"/>
                  </a:lnTo>
                  <a:lnTo>
                    <a:pt x="5555656" y="3773653"/>
                  </a:lnTo>
                  <a:close/>
                </a:path>
              </a:pathLst>
            </a:custGeom>
            <a:solidFill>
              <a:srgbClr val="F8F8F8"/>
            </a:solidFill>
          </p:spPr>
          <p:txBody>
            <a:bodyPr wrap="square" lIns="0" tIns="0" rIns="0" bIns="0" rtlCol="0"/>
            <a:lstStyle/>
            <a:p>
              <a:endParaRPr/>
            </a:p>
          </p:txBody>
        </p:sp>
      </p:grpSp>
      <p:graphicFrame>
        <p:nvGraphicFramePr>
          <p:cNvPr id="9" name="object 9"/>
          <p:cNvGraphicFramePr>
            <a:graphicFrameLocks noGrp="1"/>
          </p:cNvGraphicFramePr>
          <p:nvPr/>
        </p:nvGraphicFramePr>
        <p:xfrm>
          <a:off x="1051256" y="6293451"/>
          <a:ext cx="5168900" cy="1139189"/>
        </p:xfrm>
        <a:graphic>
          <a:graphicData uri="http://schemas.openxmlformats.org/drawingml/2006/table">
            <a:tbl>
              <a:tblPr firstRow="1" bandRow="1">
                <a:tableStyleId>{2D5ABB26-0587-4C30-8999-92F81FD0307C}</a:tableStyleId>
              </a:tblPr>
              <a:tblGrid>
                <a:gridCol w="2013585">
                  <a:extLst>
                    <a:ext uri="{9D8B030D-6E8A-4147-A177-3AD203B41FA5}">
                      <a16:colId xmlns:a16="http://schemas.microsoft.com/office/drawing/2014/main" val="20000"/>
                    </a:ext>
                  </a:extLst>
                </a:gridCol>
                <a:gridCol w="470535">
                  <a:extLst>
                    <a:ext uri="{9D8B030D-6E8A-4147-A177-3AD203B41FA5}">
                      <a16:colId xmlns:a16="http://schemas.microsoft.com/office/drawing/2014/main" val="20001"/>
                    </a:ext>
                  </a:extLst>
                </a:gridCol>
                <a:gridCol w="1377314">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737870">
                  <a:extLst>
                    <a:ext uri="{9D8B030D-6E8A-4147-A177-3AD203B41FA5}">
                      <a16:colId xmlns:a16="http://schemas.microsoft.com/office/drawing/2014/main" val="20004"/>
                    </a:ext>
                  </a:extLst>
                </a:gridCol>
              </a:tblGrid>
              <a:tr h="140970">
                <a:tc>
                  <a:txBody>
                    <a:bodyPr/>
                    <a:lstStyle/>
                    <a:p>
                      <a:pPr marL="31750">
                        <a:lnSpc>
                          <a:spcPts val="865"/>
                        </a:lnSpc>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iptables</a:t>
                      </a:r>
                      <a:endParaRPr sz="850">
                        <a:latin typeface="Lucida Console"/>
                        <a:cs typeface="Lucida Console"/>
                      </a:endParaRPr>
                    </a:p>
                  </a:txBody>
                  <a:tcPr marL="0" marR="0" marT="0" marB="0">
                    <a:solidFill>
                      <a:srgbClr val="F8F8F8"/>
                    </a:solidFill>
                  </a:tcPr>
                </a:tc>
                <a:tc>
                  <a:txBody>
                    <a:bodyPr/>
                    <a:lstStyle/>
                    <a:p>
                      <a:pPr marL="33020">
                        <a:lnSpc>
                          <a:spcPts val="865"/>
                        </a:lnSpc>
                      </a:pPr>
                      <a:r>
                        <a:rPr sz="850" spc="15" dirty="0">
                          <a:solidFill>
                            <a:srgbClr val="333333"/>
                          </a:solidFill>
                          <a:latin typeface="Lucida Console"/>
                          <a:cs typeface="Lucida Console"/>
                        </a:rPr>
                        <a:t>-L</a:t>
                      </a:r>
                      <a:endParaRPr sz="850">
                        <a:latin typeface="Lucida Console"/>
                        <a:cs typeface="Lucida Console"/>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rowSpan="3" gridSpan="2">
                  <a:txBody>
                    <a:bodyPr/>
                    <a:lstStyle/>
                    <a:p>
                      <a:pPr>
                        <a:lnSpc>
                          <a:spcPct val="100000"/>
                        </a:lnSpc>
                      </a:pPr>
                      <a:endParaRPr sz="900">
                        <a:latin typeface="Times New Roman"/>
                        <a:cs typeface="Times New Roman"/>
                      </a:endParaRPr>
                    </a:p>
                  </a:txBody>
                  <a:tcPr marL="0" marR="0" marT="0" marB="0">
                    <a:solidFill>
                      <a:srgbClr val="F8F8F8"/>
                    </a:solidFill>
                  </a:tcPr>
                </a:tc>
                <a:tc rowSpan="3" hMerge="1">
                  <a:txBody>
                    <a:bodyPr/>
                    <a:lstStyle/>
                    <a:p>
                      <a:endParaRPr/>
                    </a:p>
                  </a:txBody>
                  <a:tcPr marL="0" marR="0" marT="0" marB="0"/>
                </a:tc>
                <a:extLst>
                  <a:ext uri="{0D108BD9-81ED-4DB2-BD59-A6C34878D82A}">
                    <a16:rowId xmlns:a16="http://schemas.microsoft.com/office/drawing/2014/main" val="10000"/>
                  </a:ext>
                </a:extLst>
              </a:tr>
              <a:tr h="171450">
                <a:tc>
                  <a:txBody>
                    <a:bodyPr/>
                    <a:lstStyle/>
                    <a:p>
                      <a:pPr marL="31750">
                        <a:lnSpc>
                          <a:spcPct val="100000"/>
                        </a:lnSpc>
                        <a:spcBef>
                          <a:spcPts val="80"/>
                        </a:spcBef>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INPUT</a:t>
                      </a:r>
                      <a:r>
                        <a:rPr sz="850"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ACCEPT)</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gridSpan="2" vMerge="1">
                  <a:txBody>
                    <a:bodyPr/>
                    <a:lstStyle/>
                    <a:p>
                      <a:endParaRPr/>
                    </a:p>
                  </a:txBody>
                  <a:tcPr marL="0" marR="0" marT="0" marB="0">
                    <a:solidFill>
                      <a:srgbClr val="F8F8F8"/>
                    </a:solidFill>
                  </a:tcPr>
                </a:tc>
                <a:tc hMerge="1" vMerge="1">
                  <a:txBody>
                    <a:bodyPr/>
                    <a:lstStyle/>
                    <a:p>
                      <a:endParaRPr/>
                    </a:p>
                  </a:txBody>
                  <a:tcPr marL="0" marR="0" marT="0" marB="0"/>
                </a:tc>
                <a:extLst>
                  <a:ext uri="{0D108BD9-81ED-4DB2-BD59-A6C34878D82A}">
                    <a16:rowId xmlns:a16="http://schemas.microsoft.com/office/drawing/2014/main" val="10001"/>
                  </a:ext>
                </a:extLst>
              </a:tr>
              <a:tr h="171450">
                <a:tc>
                  <a:txBody>
                    <a:bodyPr/>
                    <a:lstStyle/>
                    <a:p>
                      <a:pPr marL="31750">
                        <a:lnSpc>
                          <a:spcPct val="100000"/>
                        </a:lnSpc>
                        <a:spcBef>
                          <a:spcPts val="80"/>
                        </a:spcBef>
                        <a:tabLst>
                          <a:tab pos="770255" algn="l"/>
                        </a:tabLst>
                      </a:pPr>
                      <a:r>
                        <a:rPr sz="850" spc="15" dirty="0">
                          <a:solidFill>
                            <a:srgbClr val="333333"/>
                          </a:solidFill>
                          <a:latin typeface="Lucida Console"/>
                          <a:cs typeface="Lucida Console"/>
                        </a:rPr>
                        <a:t>target	prot</a:t>
                      </a:r>
                      <a:r>
                        <a:rPr sz="850" spc="-20" dirty="0">
                          <a:solidFill>
                            <a:srgbClr val="333333"/>
                          </a:solidFill>
                          <a:latin typeface="Lucida Console"/>
                          <a:cs typeface="Lucida Console"/>
                        </a:rPr>
                        <a:t> </a:t>
                      </a:r>
                      <a:r>
                        <a:rPr sz="850" spc="15" dirty="0">
                          <a:solidFill>
                            <a:srgbClr val="333333"/>
                          </a:solidFill>
                          <a:latin typeface="Lucida Console"/>
                          <a:cs typeface="Lucida Console"/>
                        </a:rPr>
                        <a:t>opt</a:t>
                      </a:r>
                      <a:r>
                        <a:rPr sz="850" spc="-15" dirty="0">
                          <a:solidFill>
                            <a:srgbClr val="333333"/>
                          </a:solidFill>
                          <a:latin typeface="Lucida Console"/>
                          <a:cs typeface="Lucida Console"/>
                        </a:rPr>
                        <a:t> </a:t>
                      </a:r>
                      <a:r>
                        <a:rPr sz="850" spc="15" dirty="0">
                          <a:solidFill>
                            <a:srgbClr val="333333"/>
                          </a:solidFill>
                          <a:latin typeface="Lucida Console"/>
                          <a:cs typeface="Lucida Console"/>
                        </a:rPr>
                        <a:t>source</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L="302260">
                        <a:lnSpc>
                          <a:spcPct val="100000"/>
                        </a:lnSpc>
                        <a:spcBef>
                          <a:spcPts val="80"/>
                        </a:spcBef>
                      </a:pPr>
                      <a:r>
                        <a:rPr sz="850" spc="15" dirty="0">
                          <a:solidFill>
                            <a:srgbClr val="333333"/>
                          </a:solidFill>
                          <a:latin typeface="Lucida Console"/>
                          <a:cs typeface="Lucida Console"/>
                        </a:rPr>
                        <a:t>destination</a:t>
                      </a:r>
                      <a:endParaRPr sz="850">
                        <a:latin typeface="Lucida Console"/>
                        <a:cs typeface="Lucida Console"/>
                      </a:endParaRPr>
                    </a:p>
                  </a:txBody>
                  <a:tcPr marL="0" marR="0" marT="10160" marB="0">
                    <a:solidFill>
                      <a:srgbClr val="F8F8F8"/>
                    </a:solidFill>
                  </a:tcPr>
                </a:tc>
                <a:tc gridSpan="2" vMerge="1">
                  <a:txBody>
                    <a:bodyPr/>
                    <a:lstStyle/>
                    <a:p>
                      <a:endParaRPr/>
                    </a:p>
                  </a:txBody>
                  <a:tcPr marL="0" marR="0" marT="0" marB="0">
                    <a:solidFill>
                      <a:srgbClr val="F8F8F8"/>
                    </a:solidFill>
                  </a:tcPr>
                </a:tc>
                <a:tc hMerge="1" vMerge="1">
                  <a:txBody>
                    <a:bodyPr/>
                    <a:lstStyle/>
                    <a:p>
                      <a:endParaRPr/>
                    </a:p>
                  </a:txBody>
                  <a:tcPr marL="0" marR="0" marT="0" marB="0"/>
                </a:tc>
                <a:extLst>
                  <a:ext uri="{0D108BD9-81ED-4DB2-BD59-A6C34878D82A}">
                    <a16:rowId xmlns:a16="http://schemas.microsoft.com/office/drawing/2014/main" val="10002"/>
                  </a:ext>
                </a:extLst>
              </a:tr>
              <a:tr h="171450">
                <a:tc>
                  <a:txBody>
                    <a:bodyPr/>
                    <a:lstStyle/>
                    <a:p>
                      <a:pPr marL="31750">
                        <a:lnSpc>
                          <a:spcPct val="100000"/>
                        </a:lnSpc>
                        <a:spcBef>
                          <a:spcPts val="80"/>
                        </a:spcBef>
                        <a:tabLst>
                          <a:tab pos="770255" algn="l"/>
                          <a:tab pos="1106170" algn="l"/>
                          <a:tab pos="1374775" algn="l"/>
                        </a:tabLst>
                      </a:pPr>
                      <a:r>
                        <a:rPr sz="850" spc="15" dirty="0">
                          <a:solidFill>
                            <a:srgbClr val="333333"/>
                          </a:solidFill>
                          <a:latin typeface="Lucida Console"/>
                          <a:cs typeface="Lucida Console"/>
                        </a:rPr>
                        <a:t>ACCEPT	udp	--	anywhere</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L="302260">
                        <a:lnSpc>
                          <a:spcPct val="100000"/>
                        </a:lnSpc>
                        <a:spcBef>
                          <a:spcPts val="80"/>
                        </a:spcBef>
                      </a:pPr>
                      <a:r>
                        <a:rPr sz="850" spc="15" dirty="0">
                          <a:solidFill>
                            <a:srgbClr val="333333"/>
                          </a:solidFill>
                          <a:latin typeface="Lucida Console"/>
                          <a:cs typeface="Lucida Console"/>
                        </a:rPr>
                        <a:t>anywhere</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udp</a:t>
                      </a:r>
                      <a:endParaRPr sz="850">
                        <a:latin typeface="Lucida Console"/>
                        <a:cs typeface="Lucida Console"/>
                      </a:endParaRPr>
                    </a:p>
                  </a:txBody>
                  <a:tcPr marL="0" marR="0" marT="10160" marB="0">
                    <a:solidFill>
                      <a:srgbClr val="F8F8F8"/>
                    </a:solidFill>
                  </a:tcPr>
                </a:tc>
                <a:tc>
                  <a:txBody>
                    <a:bodyPr/>
                    <a:lstStyle/>
                    <a:p>
                      <a:pPr marR="24130" algn="r">
                        <a:lnSpc>
                          <a:spcPct val="100000"/>
                        </a:lnSpc>
                        <a:spcBef>
                          <a:spcPts val="80"/>
                        </a:spcBef>
                      </a:pPr>
                      <a:r>
                        <a:rPr sz="850" spc="15" dirty="0">
                          <a:solidFill>
                            <a:srgbClr val="333333"/>
                          </a:solidFill>
                          <a:latin typeface="Lucida Console"/>
                          <a:cs typeface="Lucida Console"/>
                        </a:rPr>
                        <a:t>dpt:domain</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3"/>
                  </a:ext>
                </a:extLst>
              </a:tr>
              <a:tr h="171450">
                <a:tc>
                  <a:txBody>
                    <a:bodyPr/>
                    <a:lstStyle/>
                    <a:p>
                      <a:pPr marL="31750">
                        <a:lnSpc>
                          <a:spcPct val="100000"/>
                        </a:lnSpc>
                        <a:spcBef>
                          <a:spcPts val="80"/>
                        </a:spcBef>
                        <a:tabLst>
                          <a:tab pos="770255" algn="l"/>
                          <a:tab pos="1106170" algn="l"/>
                          <a:tab pos="1374775" algn="l"/>
                        </a:tabLst>
                      </a:pPr>
                      <a:r>
                        <a:rPr sz="850" spc="15" dirty="0">
                          <a:solidFill>
                            <a:srgbClr val="333333"/>
                          </a:solidFill>
                          <a:latin typeface="Lucida Console"/>
                          <a:cs typeface="Lucida Console"/>
                        </a:rPr>
                        <a:t>ACCEPT	tcp	--	anywhere</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L="302260">
                        <a:lnSpc>
                          <a:spcPct val="100000"/>
                        </a:lnSpc>
                        <a:spcBef>
                          <a:spcPts val="80"/>
                        </a:spcBef>
                      </a:pPr>
                      <a:r>
                        <a:rPr sz="850" spc="15" dirty="0">
                          <a:solidFill>
                            <a:srgbClr val="333333"/>
                          </a:solidFill>
                          <a:latin typeface="Lucida Console"/>
                          <a:cs typeface="Lucida Console"/>
                        </a:rPr>
                        <a:t>anywhere</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tcp</a:t>
                      </a:r>
                      <a:endParaRPr sz="850">
                        <a:latin typeface="Lucida Console"/>
                        <a:cs typeface="Lucida Console"/>
                      </a:endParaRPr>
                    </a:p>
                  </a:txBody>
                  <a:tcPr marL="0" marR="0" marT="10160" marB="0">
                    <a:solidFill>
                      <a:srgbClr val="F8F8F8"/>
                    </a:solidFill>
                  </a:tcPr>
                </a:tc>
                <a:tc>
                  <a:txBody>
                    <a:bodyPr/>
                    <a:lstStyle/>
                    <a:p>
                      <a:pPr marR="24130" algn="r">
                        <a:lnSpc>
                          <a:spcPct val="100000"/>
                        </a:lnSpc>
                        <a:spcBef>
                          <a:spcPts val="80"/>
                        </a:spcBef>
                      </a:pPr>
                      <a:r>
                        <a:rPr sz="850" spc="15" dirty="0">
                          <a:solidFill>
                            <a:srgbClr val="333333"/>
                          </a:solidFill>
                          <a:latin typeface="Lucida Console"/>
                          <a:cs typeface="Lucida Console"/>
                        </a:rPr>
                        <a:t>dpt:domain</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4"/>
                  </a:ext>
                </a:extLst>
              </a:tr>
              <a:tr h="171450">
                <a:tc>
                  <a:txBody>
                    <a:bodyPr/>
                    <a:lstStyle/>
                    <a:p>
                      <a:pPr marL="31750">
                        <a:lnSpc>
                          <a:spcPct val="100000"/>
                        </a:lnSpc>
                        <a:spcBef>
                          <a:spcPts val="80"/>
                        </a:spcBef>
                        <a:tabLst>
                          <a:tab pos="770255" algn="l"/>
                          <a:tab pos="1106170" algn="l"/>
                          <a:tab pos="1374775" algn="l"/>
                        </a:tabLst>
                      </a:pPr>
                      <a:r>
                        <a:rPr sz="850" spc="15" dirty="0">
                          <a:solidFill>
                            <a:srgbClr val="333333"/>
                          </a:solidFill>
                          <a:latin typeface="Lucida Console"/>
                          <a:cs typeface="Lucida Console"/>
                        </a:rPr>
                        <a:t>ACCEPT	udp	--	anywhere</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tc>
                  <a:txBody>
                    <a:bodyPr/>
                    <a:lstStyle/>
                    <a:p>
                      <a:pPr marL="302260">
                        <a:lnSpc>
                          <a:spcPct val="100000"/>
                        </a:lnSpc>
                        <a:spcBef>
                          <a:spcPts val="80"/>
                        </a:spcBef>
                      </a:pPr>
                      <a:r>
                        <a:rPr sz="850" spc="15" dirty="0">
                          <a:solidFill>
                            <a:srgbClr val="333333"/>
                          </a:solidFill>
                          <a:latin typeface="Lucida Console"/>
                          <a:cs typeface="Lucida Console"/>
                        </a:rPr>
                        <a:t>anywhere</a:t>
                      </a:r>
                      <a:endParaRPr sz="850">
                        <a:latin typeface="Lucida Console"/>
                        <a:cs typeface="Lucida Console"/>
                      </a:endParaRPr>
                    </a:p>
                  </a:txBody>
                  <a:tcPr marL="0" marR="0" marT="10160" marB="0">
                    <a:solidFill>
                      <a:srgbClr val="F8F8F8"/>
                    </a:solidFill>
                  </a:tcPr>
                </a:tc>
                <a:tc>
                  <a:txBody>
                    <a:bodyPr/>
                    <a:lstStyle/>
                    <a:p>
                      <a:pPr marR="25400" algn="r">
                        <a:lnSpc>
                          <a:spcPct val="100000"/>
                        </a:lnSpc>
                        <a:spcBef>
                          <a:spcPts val="80"/>
                        </a:spcBef>
                      </a:pPr>
                      <a:r>
                        <a:rPr sz="850" spc="15" dirty="0">
                          <a:solidFill>
                            <a:srgbClr val="333333"/>
                          </a:solidFill>
                          <a:latin typeface="Lucida Console"/>
                          <a:cs typeface="Lucida Console"/>
                        </a:rPr>
                        <a:t>udp</a:t>
                      </a:r>
                      <a:endParaRPr sz="850">
                        <a:latin typeface="Lucida Console"/>
                        <a:cs typeface="Lucida Console"/>
                      </a:endParaRPr>
                    </a:p>
                  </a:txBody>
                  <a:tcPr marL="0" marR="0" marT="10160" marB="0">
                    <a:solidFill>
                      <a:srgbClr val="F8F8F8"/>
                    </a:solidFill>
                  </a:tcPr>
                </a:tc>
                <a:tc>
                  <a:txBody>
                    <a:bodyPr/>
                    <a:lstStyle/>
                    <a:p>
                      <a:pPr marR="24130" algn="r">
                        <a:lnSpc>
                          <a:spcPct val="100000"/>
                        </a:lnSpc>
                        <a:spcBef>
                          <a:spcPts val="80"/>
                        </a:spcBef>
                      </a:pPr>
                      <a:r>
                        <a:rPr sz="850" spc="15" dirty="0">
                          <a:solidFill>
                            <a:srgbClr val="333333"/>
                          </a:solidFill>
                          <a:latin typeface="Lucida Console"/>
                          <a:cs typeface="Lucida Console"/>
                        </a:rPr>
                        <a:t>dpt:bootps</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5"/>
                  </a:ext>
                </a:extLst>
              </a:tr>
              <a:tr h="140970">
                <a:tc>
                  <a:txBody>
                    <a:bodyPr/>
                    <a:lstStyle/>
                    <a:p>
                      <a:pPr marL="31750">
                        <a:lnSpc>
                          <a:spcPts val="935"/>
                        </a:lnSpc>
                        <a:spcBef>
                          <a:spcPts val="80"/>
                        </a:spcBef>
                        <a:tabLst>
                          <a:tab pos="770255" algn="l"/>
                          <a:tab pos="1106170" algn="l"/>
                          <a:tab pos="1374775" algn="l"/>
                        </a:tabLst>
                      </a:pPr>
                      <a:r>
                        <a:rPr sz="850" spc="15" dirty="0">
                          <a:solidFill>
                            <a:srgbClr val="333333"/>
                          </a:solidFill>
                          <a:latin typeface="Lucida Console"/>
                          <a:cs typeface="Lucida Console"/>
                        </a:rPr>
                        <a:t>ACCEPT	tcp	--	anywhere</a:t>
                      </a:r>
                      <a:endParaRPr sz="850">
                        <a:latin typeface="Lucida Console"/>
                        <a:cs typeface="Lucida Console"/>
                      </a:endParaRPr>
                    </a:p>
                  </a:txBody>
                  <a:tcPr marL="0" marR="0" marT="1016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tc>
                  <a:txBody>
                    <a:bodyPr/>
                    <a:lstStyle/>
                    <a:p>
                      <a:pPr marL="302260">
                        <a:lnSpc>
                          <a:spcPts val="935"/>
                        </a:lnSpc>
                        <a:spcBef>
                          <a:spcPts val="80"/>
                        </a:spcBef>
                      </a:pPr>
                      <a:r>
                        <a:rPr sz="850" spc="15" dirty="0">
                          <a:solidFill>
                            <a:srgbClr val="333333"/>
                          </a:solidFill>
                          <a:latin typeface="Lucida Console"/>
                          <a:cs typeface="Lucida Console"/>
                        </a:rPr>
                        <a:t>anywhere</a:t>
                      </a:r>
                      <a:endParaRPr sz="850">
                        <a:latin typeface="Lucida Console"/>
                        <a:cs typeface="Lucida Console"/>
                      </a:endParaRPr>
                    </a:p>
                  </a:txBody>
                  <a:tcPr marL="0" marR="0" marT="10160" marB="0">
                    <a:solidFill>
                      <a:srgbClr val="F8F8F8"/>
                    </a:solidFill>
                  </a:tcPr>
                </a:tc>
                <a:tc>
                  <a:txBody>
                    <a:bodyPr/>
                    <a:lstStyle/>
                    <a:p>
                      <a:pPr marR="25400" algn="r">
                        <a:lnSpc>
                          <a:spcPts val="935"/>
                        </a:lnSpc>
                        <a:spcBef>
                          <a:spcPts val="80"/>
                        </a:spcBef>
                      </a:pPr>
                      <a:r>
                        <a:rPr sz="850" spc="15" dirty="0">
                          <a:solidFill>
                            <a:srgbClr val="333333"/>
                          </a:solidFill>
                          <a:latin typeface="Lucida Console"/>
                          <a:cs typeface="Lucida Console"/>
                        </a:rPr>
                        <a:t>tcp</a:t>
                      </a:r>
                      <a:endParaRPr sz="850">
                        <a:latin typeface="Lucida Console"/>
                        <a:cs typeface="Lucida Console"/>
                      </a:endParaRPr>
                    </a:p>
                  </a:txBody>
                  <a:tcPr marL="0" marR="0" marT="10160" marB="0">
                    <a:solidFill>
                      <a:srgbClr val="F8F8F8"/>
                    </a:solidFill>
                  </a:tcPr>
                </a:tc>
                <a:tc>
                  <a:txBody>
                    <a:bodyPr/>
                    <a:lstStyle/>
                    <a:p>
                      <a:pPr marR="24130" algn="r">
                        <a:lnSpc>
                          <a:spcPts val="935"/>
                        </a:lnSpc>
                        <a:spcBef>
                          <a:spcPts val="80"/>
                        </a:spcBef>
                      </a:pPr>
                      <a:r>
                        <a:rPr sz="850" spc="15" dirty="0">
                          <a:solidFill>
                            <a:srgbClr val="333333"/>
                          </a:solidFill>
                          <a:latin typeface="Lucida Console"/>
                          <a:cs typeface="Lucida Console"/>
                        </a:rPr>
                        <a:t>dpt:bootps</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6"/>
                  </a:ext>
                </a:extLst>
              </a:tr>
            </a:tbl>
          </a:graphicData>
        </a:graphic>
      </p:graphicFrame>
      <p:sp>
        <p:nvSpPr>
          <p:cNvPr id="18" name="object 18"/>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83</a:t>
            </a:fld>
            <a:endParaRPr spc="-5" dirty="0"/>
          </a:p>
        </p:txBody>
      </p:sp>
      <p:sp>
        <p:nvSpPr>
          <p:cNvPr id="10" name="object 10"/>
          <p:cNvSpPr txBox="1"/>
          <p:nvPr/>
        </p:nvSpPr>
        <p:spPr>
          <a:xfrm>
            <a:off x="1070306" y="7629383"/>
            <a:ext cx="197358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FORWARD</a:t>
            </a:r>
            <a:r>
              <a:rPr sz="850" dirty="0">
                <a:solidFill>
                  <a:srgbClr val="333333"/>
                </a:solidFill>
                <a:latin typeface="Lucida Console"/>
                <a:cs typeface="Lucida Console"/>
              </a:rPr>
              <a:t> </a:t>
            </a:r>
            <a:r>
              <a:rPr sz="850" spc="15" dirty="0">
                <a:solidFill>
                  <a:srgbClr val="333333"/>
                </a:solidFill>
                <a:latin typeface="Lucida Console"/>
                <a:cs typeface="Lucida Console"/>
              </a:rPr>
              <a:t>(policy</a:t>
            </a:r>
            <a:r>
              <a:rPr sz="850" spc="-5" dirty="0">
                <a:solidFill>
                  <a:srgbClr val="333333"/>
                </a:solidFill>
                <a:latin typeface="Lucida Console"/>
                <a:cs typeface="Lucida Console"/>
              </a:rPr>
              <a:t> </a:t>
            </a:r>
            <a:r>
              <a:rPr sz="850" spc="15" dirty="0">
                <a:solidFill>
                  <a:srgbClr val="333333"/>
                </a:solidFill>
                <a:latin typeface="Lucida Console"/>
                <a:cs typeface="Lucida Console"/>
              </a:rPr>
              <a:t>ACCEPT)</a:t>
            </a:r>
            <a:endParaRPr sz="850">
              <a:latin typeface="Lucida Console"/>
              <a:cs typeface="Lucida Console"/>
            </a:endParaRPr>
          </a:p>
        </p:txBody>
      </p:sp>
      <p:graphicFrame>
        <p:nvGraphicFramePr>
          <p:cNvPr id="11" name="object 11"/>
          <p:cNvGraphicFramePr>
            <a:graphicFrameLocks noGrp="1"/>
          </p:cNvGraphicFramePr>
          <p:nvPr/>
        </p:nvGraphicFramePr>
        <p:xfrm>
          <a:off x="1051256" y="7837119"/>
          <a:ext cx="5370830" cy="967105"/>
        </p:xfrm>
        <a:graphic>
          <a:graphicData uri="http://schemas.openxmlformats.org/drawingml/2006/table">
            <a:tbl>
              <a:tblPr firstRow="1" bandRow="1">
                <a:tableStyleId>{2D5ABB26-0587-4C30-8999-92F81FD0307C}</a:tableStyleId>
              </a:tblPr>
              <a:tblGrid>
                <a:gridCol w="602615">
                  <a:extLst>
                    <a:ext uri="{9D8B030D-6E8A-4147-A177-3AD203B41FA5}">
                      <a16:colId xmlns:a16="http://schemas.microsoft.com/office/drawing/2014/main" val="20000"/>
                    </a:ext>
                  </a:extLst>
                </a:gridCol>
                <a:gridCol w="436245">
                  <a:extLst>
                    <a:ext uri="{9D8B030D-6E8A-4147-A177-3AD203B41FA5}">
                      <a16:colId xmlns:a16="http://schemas.microsoft.com/office/drawing/2014/main" val="20001"/>
                    </a:ext>
                  </a:extLst>
                </a:gridCol>
                <a:gridCol w="301625">
                  <a:extLst>
                    <a:ext uri="{9D8B030D-6E8A-4147-A177-3AD203B41FA5}">
                      <a16:colId xmlns:a16="http://schemas.microsoft.com/office/drawing/2014/main" val="20002"/>
                    </a:ext>
                  </a:extLst>
                </a:gridCol>
                <a:gridCol w="1275714">
                  <a:extLst>
                    <a:ext uri="{9D8B030D-6E8A-4147-A177-3AD203B41FA5}">
                      <a16:colId xmlns:a16="http://schemas.microsoft.com/office/drawing/2014/main" val="20003"/>
                    </a:ext>
                  </a:extLst>
                </a:gridCol>
                <a:gridCol w="1410335">
                  <a:extLst>
                    <a:ext uri="{9D8B030D-6E8A-4147-A177-3AD203B41FA5}">
                      <a16:colId xmlns:a16="http://schemas.microsoft.com/office/drawing/2014/main" val="20004"/>
                    </a:ext>
                  </a:extLst>
                </a:gridCol>
                <a:gridCol w="1341119">
                  <a:extLst>
                    <a:ext uri="{9D8B030D-6E8A-4147-A177-3AD203B41FA5}">
                      <a16:colId xmlns:a16="http://schemas.microsoft.com/office/drawing/2014/main" val="20005"/>
                    </a:ext>
                  </a:extLst>
                </a:gridCol>
              </a:tblGrid>
              <a:tr h="140970">
                <a:tc>
                  <a:txBody>
                    <a:bodyPr/>
                    <a:lstStyle/>
                    <a:p>
                      <a:pPr marL="31750">
                        <a:lnSpc>
                          <a:spcPts val="865"/>
                        </a:lnSpc>
                      </a:pPr>
                      <a:r>
                        <a:rPr sz="850" spc="15" dirty="0">
                          <a:solidFill>
                            <a:srgbClr val="333333"/>
                          </a:solidFill>
                          <a:latin typeface="Lucida Console"/>
                          <a:cs typeface="Lucida Console"/>
                        </a:rPr>
                        <a:t>target</a:t>
                      </a:r>
                      <a:endParaRPr sz="850">
                        <a:latin typeface="Lucida Console"/>
                        <a:cs typeface="Lucida Console"/>
                      </a:endParaRPr>
                    </a:p>
                  </a:txBody>
                  <a:tcPr marL="0" marR="0" marT="0" marB="0">
                    <a:solidFill>
                      <a:srgbClr val="F8F8F8"/>
                    </a:solidFill>
                  </a:tcPr>
                </a:tc>
                <a:tc gridSpan="2">
                  <a:txBody>
                    <a:bodyPr/>
                    <a:lstStyle/>
                    <a:p>
                      <a:pPr marL="167640">
                        <a:lnSpc>
                          <a:spcPts val="865"/>
                        </a:lnSpc>
                      </a:pPr>
                      <a:r>
                        <a:rPr sz="850" spc="15" dirty="0">
                          <a:solidFill>
                            <a:srgbClr val="333333"/>
                          </a:solidFill>
                          <a:latin typeface="Lucida Console"/>
                          <a:cs typeface="Lucida Console"/>
                        </a:rPr>
                        <a:t>prot</a:t>
                      </a:r>
                      <a:r>
                        <a:rPr sz="850" spc="-45" dirty="0">
                          <a:solidFill>
                            <a:srgbClr val="333333"/>
                          </a:solidFill>
                          <a:latin typeface="Lucida Console"/>
                          <a:cs typeface="Lucida Console"/>
                        </a:rPr>
                        <a:t> </a:t>
                      </a:r>
                      <a:r>
                        <a:rPr sz="850" spc="15" dirty="0">
                          <a:solidFill>
                            <a:srgbClr val="333333"/>
                          </a:solidFill>
                          <a:latin typeface="Lucida Console"/>
                          <a:cs typeface="Lucida Console"/>
                        </a:rPr>
                        <a:t>opt</a:t>
                      </a:r>
                      <a:endParaRPr sz="850">
                        <a:latin typeface="Lucida Console"/>
                        <a:cs typeface="Lucida Console"/>
                      </a:endParaRPr>
                    </a:p>
                  </a:txBody>
                  <a:tcPr marL="0" marR="0" marT="0" marB="0">
                    <a:solidFill>
                      <a:srgbClr val="F8F8F8"/>
                    </a:solidFill>
                  </a:tcPr>
                </a:tc>
                <a:tc hMerge="1">
                  <a:txBody>
                    <a:bodyPr/>
                    <a:lstStyle/>
                    <a:p>
                      <a:endParaRPr/>
                    </a:p>
                  </a:txBody>
                  <a:tcPr marL="0" marR="0" marT="0" marB="0"/>
                </a:tc>
                <a:tc>
                  <a:txBody>
                    <a:bodyPr/>
                    <a:lstStyle/>
                    <a:p>
                      <a:pPr marL="33020">
                        <a:lnSpc>
                          <a:spcPts val="865"/>
                        </a:lnSpc>
                      </a:pPr>
                      <a:r>
                        <a:rPr sz="850" spc="15" dirty="0">
                          <a:solidFill>
                            <a:srgbClr val="333333"/>
                          </a:solidFill>
                          <a:latin typeface="Lucida Console"/>
                          <a:cs typeface="Lucida Console"/>
                        </a:rPr>
                        <a:t>source</a:t>
                      </a:r>
                      <a:endParaRPr sz="850">
                        <a:latin typeface="Lucida Console"/>
                        <a:cs typeface="Lucida Console"/>
                      </a:endParaRPr>
                    </a:p>
                  </a:txBody>
                  <a:tcPr marL="0" marR="0" marT="0" marB="0">
                    <a:solidFill>
                      <a:srgbClr val="F8F8F8"/>
                    </a:solidFill>
                  </a:tcPr>
                </a:tc>
                <a:tc>
                  <a:txBody>
                    <a:bodyPr/>
                    <a:lstStyle/>
                    <a:p>
                      <a:pPr marL="167640">
                        <a:lnSpc>
                          <a:spcPts val="865"/>
                        </a:lnSpc>
                      </a:pPr>
                      <a:r>
                        <a:rPr sz="850" spc="15" dirty="0">
                          <a:solidFill>
                            <a:srgbClr val="333333"/>
                          </a:solidFill>
                          <a:latin typeface="Lucida Console"/>
                          <a:cs typeface="Lucida Console"/>
                        </a:rPr>
                        <a:t>destination</a:t>
                      </a:r>
                      <a:endParaRPr sz="850">
                        <a:latin typeface="Lucida Console"/>
                        <a:cs typeface="Lucida Console"/>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0"/>
                  </a:ext>
                </a:extLst>
              </a:tr>
              <a:tr h="140970">
                <a:tc>
                  <a:txBody>
                    <a:bodyPr/>
                    <a:lstStyle/>
                    <a:p>
                      <a:pPr marL="31750">
                        <a:lnSpc>
                          <a:spcPts val="935"/>
                        </a:lnSpc>
                        <a:spcBef>
                          <a:spcPts val="80"/>
                        </a:spcBef>
                      </a:pPr>
                      <a:r>
                        <a:rPr sz="850" spc="15" dirty="0">
                          <a:solidFill>
                            <a:srgbClr val="333333"/>
                          </a:solidFill>
                          <a:latin typeface="Lucida Console"/>
                          <a:cs typeface="Lucida Console"/>
                        </a:rPr>
                        <a:t>ACCEPT</a:t>
                      </a:r>
                      <a:endParaRPr sz="850">
                        <a:latin typeface="Lucida Console"/>
                        <a:cs typeface="Lucida Console"/>
                      </a:endParaRPr>
                    </a:p>
                  </a:txBody>
                  <a:tcPr marL="0" marR="0" marT="10160" marB="0">
                    <a:solidFill>
                      <a:srgbClr val="F8F8F8"/>
                    </a:solidFill>
                  </a:tcPr>
                </a:tc>
                <a:tc gridSpan="2">
                  <a:txBody>
                    <a:bodyPr/>
                    <a:lstStyle/>
                    <a:p>
                      <a:pPr marL="167640">
                        <a:lnSpc>
                          <a:spcPts val="935"/>
                        </a:lnSpc>
                        <a:spcBef>
                          <a:spcPts val="80"/>
                        </a:spcBef>
                        <a:tabLst>
                          <a:tab pos="503555" algn="l"/>
                        </a:tabLst>
                      </a:pPr>
                      <a:r>
                        <a:rPr sz="850" spc="15" dirty="0">
                          <a:solidFill>
                            <a:srgbClr val="333333"/>
                          </a:solidFill>
                          <a:latin typeface="Lucida Console"/>
                          <a:cs typeface="Lucida Console"/>
                        </a:rPr>
                        <a:t>all	--</a:t>
                      </a:r>
                      <a:endParaRPr sz="850">
                        <a:latin typeface="Lucida Console"/>
                        <a:cs typeface="Lucida Console"/>
                      </a:endParaRPr>
                    </a:p>
                  </a:txBody>
                  <a:tcPr marL="0" marR="0" marT="10160" marB="0">
                    <a:solidFill>
                      <a:srgbClr val="F8F8F8"/>
                    </a:solidFill>
                  </a:tcPr>
                </a:tc>
                <a:tc hMerge="1">
                  <a:txBody>
                    <a:bodyPr/>
                    <a:lstStyle/>
                    <a:p>
                      <a:endParaRPr/>
                    </a:p>
                  </a:txBody>
                  <a:tcPr marL="0" marR="0" marT="0" marB="0"/>
                </a:tc>
                <a:tc>
                  <a:txBody>
                    <a:bodyPr/>
                    <a:lstStyle/>
                    <a:p>
                      <a:pPr marL="33020">
                        <a:lnSpc>
                          <a:spcPts val="935"/>
                        </a:lnSpc>
                        <a:spcBef>
                          <a:spcPts val="80"/>
                        </a:spcBef>
                      </a:pPr>
                      <a:r>
                        <a:rPr sz="850" spc="15" dirty="0">
                          <a:solidFill>
                            <a:srgbClr val="333333"/>
                          </a:solidFill>
                          <a:latin typeface="Lucida Console"/>
                          <a:cs typeface="Lucida Console"/>
                        </a:rPr>
                        <a:t>anywhere</a:t>
                      </a:r>
                      <a:endParaRPr sz="850">
                        <a:latin typeface="Lucida Console"/>
                        <a:cs typeface="Lucida Console"/>
                      </a:endParaRPr>
                    </a:p>
                  </a:txBody>
                  <a:tcPr marL="0" marR="0" marT="10160" marB="0">
                    <a:solidFill>
                      <a:srgbClr val="F8F8F8"/>
                    </a:solidFill>
                  </a:tcPr>
                </a:tc>
                <a:tc>
                  <a:txBody>
                    <a:bodyPr/>
                    <a:lstStyle/>
                    <a:p>
                      <a:pPr marL="167640">
                        <a:lnSpc>
                          <a:spcPts val="935"/>
                        </a:lnSpc>
                        <a:spcBef>
                          <a:spcPts val="80"/>
                        </a:spcBef>
                      </a:pPr>
                      <a:r>
                        <a:rPr sz="850" spc="15" dirty="0">
                          <a:solidFill>
                            <a:srgbClr val="333333"/>
                          </a:solidFill>
                          <a:latin typeface="Lucida Console"/>
                          <a:cs typeface="Lucida Console"/>
                        </a:rPr>
                        <a:t>192.168.122.0/24</a:t>
                      </a:r>
                      <a:endParaRPr sz="850">
                        <a:latin typeface="Lucida Console"/>
                        <a:cs typeface="Lucida Console"/>
                      </a:endParaRPr>
                    </a:p>
                  </a:txBody>
                  <a:tcPr marL="0" marR="0" marT="10160" marB="0">
                    <a:solidFill>
                      <a:srgbClr val="F8F8F8"/>
                    </a:solidFill>
                  </a:tcPr>
                </a:tc>
                <a:tc>
                  <a:txBody>
                    <a:bodyPr/>
                    <a:lstStyle/>
                    <a:p>
                      <a:pPr marL="167640">
                        <a:lnSpc>
                          <a:spcPts val="935"/>
                        </a:lnSpc>
                        <a:spcBef>
                          <a:spcPts val="80"/>
                        </a:spcBef>
                      </a:pPr>
                      <a:r>
                        <a:rPr sz="850" spc="15" dirty="0">
                          <a:solidFill>
                            <a:srgbClr val="333333"/>
                          </a:solidFill>
                          <a:latin typeface="Lucida Console"/>
                          <a:cs typeface="Lucida Console"/>
                        </a:rPr>
                        <a:t>ctstate</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r h="171450">
                <a:tc gridSpan="6">
                  <a:txBody>
                    <a:bodyPr/>
                    <a:lstStyle/>
                    <a:p>
                      <a:pPr marL="31750">
                        <a:lnSpc>
                          <a:spcPts val="935"/>
                        </a:lnSpc>
                        <a:spcBef>
                          <a:spcPts val="315"/>
                        </a:spcBef>
                      </a:pPr>
                      <a:r>
                        <a:rPr sz="850" spc="15" dirty="0">
                          <a:solidFill>
                            <a:srgbClr val="333333"/>
                          </a:solidFill>
                          <a:latin typeface="Lucida Console"/>
                          <a:cs typeface="Lucida Console"/>
                        </a:rPr>
                        <a:t>RELATED,ESTABLISHED</a:t>
                      </a:r>
                      <a:endParaRPr sz="850">
                        <a:latin typeface="Lucida Console"/>
                        <a:cs typeface="Lucida Console"/>
                      </a:endParaRPr>
                    </a:p>
                  </a:txBody>
                  <a:tcPr marL="0" marR="0" marT="40005" marB="0">
                    <a:solidFill>
                      <a:srgbClr val="F8F8F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201295">
                <a:tc>
                  <a:txBody>
                    <a:bodyPr/>
                    <a:lstStyle/>
                    <a:p>
                      <a:pPr marL="31750">
                        <a:lnSpc>
                          <a:spcPct val="100000"/>
                        </a:lnSpc>
                        <a:spcBef>
                          <a:spcPts val="315"/>
                        </a:spcBef>
                      </a:pPr>
                      <a:r>
                        <a:rPr sz="850" spc="15" dirty="0">
                          <a:solidFill>
                            <a:srgbClr val="333333"/>
                          </a:solidFill>
                          <a:latin typeface="Lucida Console"/>
                          <a:cs typeface="Lucida Console"/>
                        </a:rPr>
                        <a:t>ACCEPT</a:t>
                      </a:r>
                      <a:endParaRPr sz="850">
                        <a:latin typeface="Lucida Console"/>
                        <a:cs typeface="Lucida Console"/>
                      </a:endParaRPr>
                    </a:p>
                  </a:txBody>
                  <a:tcPr marL="0" marR="0" marT="40005" marB="0">
                    <a:solidFill>
                      <a:srgbClr val="F8F8F8"/>
                    </a:solidFill>
                  </a:tcPr>
                </a:tc>
                <a:tc>
                  <a:txBody>
                    <a:bodyPr/>
                    <a:lstStyle/>
                    <a:p>
                      <a:pPr marR="59055" algn="r">
                        <a:lnSpc>
                          <a:spcPct val="100000"/>
                        </a:lnSpc>
                        <a:spcBef>
                          <a:spcPts val="315"/>
                        </a:spcBef>
                      </a:pPr>
                      <a:r>
                        <a:rPr sz="850" spc="15" dirty="0">
                          <a:solidFill>
                            <a:srgbClr val="333333"/>
                          </a:solidFill>
                          <a:latin typeface="Lucida Console"/>
                          <a:cs typeface="Lucida Console"/>
                        </a:rPr>
                        <a:t>all</a:t>
                      </a:r>
                      <a:endParaRPr sz="850">
                        <a:latin typeface="Lucida Console"/>
                        <a:cs typeface="Lucida Console"/>
                      </a:endParaRPr>
                    </a:p>
                  </a:txBody>
                  <a:tcPr marL="0" marR="0" marT="40005" marB="0">
                    <a:solidFill>
                      <a:srgbClr val="F8F8F8"/>
                    </a:solidFill>
                  </a:tcPr>
                </a:tc>
                <a:tc>
                  <a:txBody>
                    <a:bodyPr/>
                    <a:lstStyle/>
                    <a:p>
                      <a:pPr marL="66675">
                        <a:lnSpc>
                          <a:spcPct val="100000"/>
                        </a:lnSpc>
                        <a:spcBef>
                          <a:spcPts val="315"/>
                        </a:spcBef>
                      </a:pPr>
                      <a:r>
                        <a:rPr sz="850" spc="15" dirty="0">
                          <a:solidFill>
                            <a:srgbClr val="333333"/>
                          </a:solidFill>
                          <a:latin typeface="Lucida Console"/>
                          <a:cs typeface="Lucida Console"/>
                        </a:rPr>
                        <a:t>--</a:t>
                      </a:r>
                      <a:endParaRPr sz="850">
                        <a:latin typeface="Lucida Console"/>
                        <a:cs typeface="Lucida Console"/>
                      </a:endParaRPr>
                    </a:p>
                  </a:txBody>
                  <a:tcPr marL="0" marR="0" marT="40005" marB="0">
                    <a:solidFill>
                      <a:srgbClr val="F8F8F8"/>
                    </a:solidFill>
                  </a:tcPr>
                </a:tc>
                <a:tc>
                  <a:txBody>
                    <a:bodyPr/>
                    <a:lstStyle/>
                    <a:p>
                      <a:pPr marL="33020">
                        <a:lnSpc>
                          <a:spcPct val="100000"/>
                        </a:lnSpc>
                        <a:spcBef>
                          <a:spcPts val="315"/>
                        </a:spcBef>
                      </a:pPr>
                      <a:r>
                        <a:rPr sz="850" spc="15" dirty="0">
                          <a:solidFill>
                            <a:srgbClr val="333333"/>
                          </a:solidFill>
                          <a:latin typeface="Lucida Console"/>
                          <a:cs typeface="Lucida Console"/>
                        </a:rPr>
                        <a:t>192.168.122.0/24</a:t>
                      </a:r>
                      <a:endParaRPr sz="850">
                        <a:latin typeface="Lucida Console"/>
                        <a:cs typeface="Lucida Console"/>
                      </a:endParaRPr>
                    </a:p>
                  </a:txBody>
                  <a:tcPr marL="0" marR="0" marT="40005" marB="0">
                    <a:solidFill>
                      <a:srgbClr val="F8F8F8"/>
                    </a:solidFill>
                  </a:tcPr>
                </a:tc>
                <a:tc>
                  <a:txBody>
                    <a:bodyPr/>
                    <a:lstStyle/>
                    <a:p>
                      <a:pPr marL="167640">
                        <a:lnSpc>
                          <a:spcPct val="100000"/>
                        </a:lnSpc>
                        <a:spcBef>
                          <a:spcPts val="315"/>
                        </a:spcBef>
                      </a:pPr>
                      <a:r>
                        <a:rPr sz="850" spc="15" dirty="0">
                          <a:solidFill>
                            <a:srgbClr val="333333"/>
                          </a:solidFill>
                          <a:latin typeface="Lucida Console"/>
                          <a:cs typeface="Lucida Console"/>
                        </a:rPr>
                        <a:t>anywhere</a:t>
                      </a:r>
                      <a:endParaRPr sz="850">
                        <a:latin typeface="Lucida Console"/>
                        <a:cs typeface="Lucida Console"/>
                      </a:endParaRPr>
                    </a:p>
                  </a:txBody>
                  <a:tcPr marL="0" marR="0" marT="40005"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3"/>
                  </a:ext>
                </a:extLst>
              </a:tr>
              <a:tr h="171450">
                <a:tc>
                  <a:txBody>
                    <a:bodyPr/>
                    <a:lstStyle/>
                    <a:p>
                      <a:pPr marL="31750">
                        <a:lnSpc>
                          <a:spcPct val="100000"/>
                        </a:lnSpc>
                        <a:spcBef>
                          <a:spcPts val="80"/>
                        </a:spcBef>
                      </a:pPr>
                      <a:r>
                        <a:rPr sz="850" spc="15" dirty="0">
                          <a:solidFill>
                            <a:srgbClr val="333333"/>
                          </a:solidFill>
                          <a:latin typeface="Lucida Console"/>
                          <a:cs typeface="Lucida Console"/>
                        </a:rPr>
                        <a:t>ACCEPT</a:t>
                      </a:r>
                      <a:endParaRPr sz="850">
                        <a:latin typeface="Lucida Console"/>
                        <a:cs typeface="Lucida Console"/>
                      </a:endParaRPr>
                    </a:p>
                  </a:txBody>
                  <a:tcPr marL="0" marR="0" marT="10160" marB="0">
                    <a:solidFill>
                      <a:srgbClr val="F8F8F8"/>
                    </a:solidFill>
                  </a:tcPr>
                </a:tc>
                <a:tc>
                  <a:txBody>
                    <a:bodyPr/>
                    <a:lstStyle/>
                    <a:p>
                      <a:pPr marR="59055" algn="r">
                        <a:lnSpc>
                          <a:spcPct val="100000"/>
                        </a:lnSpc>
                        <a:spcBef>
                          <a:spcPts val="80"/>
                        </a:spcBef>
                      </a:pPr>
                      <a:r>
                        <a:rPr sz="850" spc="15" dirty="0">
                          <a:solidFill>
                            <a:srgbClr val="333333"/>
                          </a:solidFill>
                          <a:latin typeface="Lucida Console"/>
                          <a:cs typeface="Lucida Console"/>
                        </a:rPr>
                        <a:t>all</a:t>
                      </a:r>
                      <a:endParaRPr sz="850">
                        <a:latin typeface="Lucida Console"/>
                        <a:cs typeface="Lucida Console"/>
                      </a:endParaRPr>
                    </a:p>
                  </a:txBody>
                  <a:tcPr marL="0" marR="0" marT="10160" marB="0">
                    <a:solidFill>
                      <a:srgbClr val="F8F8F8"/>
                    </a:solidFill>
                  </a:tcPr>
                </a:tc>
                <a:tc>
                  <a:txBody>
                    <a:bodyPr/>
                    <a:lstStyle/>
                    <a:p>
                      <a:pPr marL="66675">
                        <a:lnSpc>
                          <a:spcPct val="100000"/>
                        </a:lnSpc>
                        <a:spcBef>
                          <a:spcPts val="80"/>
                        </a:spcBef>
                      </a:pPr>
                      <a:r>
                        <a:rPr sz="850" spc="15"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a:txBody>
                    <a:bodyPr/>
                    <a:lstStyle/>
                    <a:p>
                      <a:pPr marL="33020">
                        <a:lnSpc>
                          <a:spcPct val="100000"/>
                        </a:lnSpc>
                        <a:spcBef>
                          <a:spcPts val="80"/>
                        </a:spcBef>
                      </a:pPr>
                      <a:r>
                        <a:rPr sz="850" spc="15" dirty="0">
                          <a:solidFill>
                            <a:srgbClr val="333333"/>
                          </a:solidFill>
                          <a:latin typeface="Lucida Console"/>
                          <a:cs typeface="Lucida Console"/>
                        </a:rPr>
                        <a:t>anywhere</a:t>
                      </a:r>
                      <a:endParaRPr sz="850">
                        <a:latin typeface="Lucida Console"/>
                        <a:cs typeface="Lucida Console"/>
                      </a:endParaRPr>
                    </a:p>
                  </a:txBody>
                  <a:tcPr marL="0" marR="0" marT="10160" marB="0">
                    <a:solidFill>
                      <a:srgbClr val="F8F8F8"/>
                    </a:solidFill>
                  </a:tcPr>
                </a:tc>
                <a:tc>
                  <a:txBody>
                    <a:bodyPr/>
                    <a:lstStyle/>
                    <a:p>
                      <a:pPr marL="167640">
                        <a:lnSpc>
                          <a:spcPct val="100000"/>
                        </a:lnSpc>
                        <a:spcBef>
                          <a:spcPts val="80"/>
                        </a:spcBef>
                      </a:pPr>
                      <a:r>
                        <a:rPr sz="850" spc="15" dirty="0">
                          <a:solidFill>
                            <a:srgbClr val="333333"/>
                          </a:solidFill>
                          <a:latin typeface="Lucida Console"/>
                          <a:cs typeface="Lucida Console"/>
                        </a:rPr>
                        <a:t>anywhere</a:t>
                      </a:r>
                      <a:endParaRPr sz="850">
                        <a:latin typeface="Lucida Console"/>
                        <a:cs typeface="Lucida Console"/>
                      </a:endParaRPr>
                    </a:p>
                  </a:txBody>
                  <a:tcPr marL="0" marR="0" marT="10160" marB="0">
                    <a:solidFill>
                      <a:srgbClr val="F8F8F8"/>
                    </a:solidFill>
                  </a:tcPr>
                </a:tc>
                <a:tc>
                  <a:txBody>
                    <a:bodyPr/>
                    <a:lstStyle/>
                    <a:p>
                      <a:pPr>
                        <a:lnSpc>
                          <a:spcPct val="100000"/>
                        </a:lnSpc>
                      </a:pPr>
                      <a:endParaRPr sz="9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4"/>
                  </a:ext>
                </a:extLst>
              </a:tr>
              <a:tr h="140970">
                <a:tc>
                  <a:txBody>
                    <a:bodyPr/>
                    <a:lstStyle/>
                    <a:p>
                      <a:pPr marL="31750">
                        <a:lnSpc>
                          <a:spcPts val="935"/>
                        </a:lnSpc>
                        <a:spcBef>
                          <a:spcPts val="80"/>
                        </a:spcBef>
                      </a:pPr>
                      <a:r>
                        <a:rPr sz="850" spc="15" dirty="0">
                          <a:solidFill>
                            <a:srgbClr val="333333"/>
                          </a:solidFill>
                          <a:latin typeface="Lucida Console"/>
                          <a:cs typeface="Lucida Console"/>
                        </a:rPr>
                        <a:t>REJECT</a:t>
                      </a:r>
                      <a:endParaRPr sz="850">
                        <a:latin typeface="Lucida Console"/>
                        <a:cs typeface="Lucida Console"/>
                      </a:endParaRPr>
                    </a:p>
                  </a:txBody>
                  <a:tcPr marL="0" marR="0" marT="10160" marB="0">
                    <a:solidFill>
                      <a:srgbClr val="F8F8F8"/>
                    </a:solidFill>
                  </a:tcPr>
                </a:tc>
                <a:tc>
                  <a:txBody>
                    <a:bodyPr/>
                    <a:lstStyle/>
                    <a:p>
                      <a:pPr marR="59055" algn="r">
                        <a:lnSpc>
                          <a:spcPts val="935"/>
                        </a:lnSpc>
                        <a:spcBef>
                          <a:spcPts val="80"/>
                        </a:spcBef>
                      </a:pPr>
                      <a:r>
                        <a:rPr sz="850" spc="15" dirty="0">
                          <a:solidFill>
                            <a:srgbClr val="333333"/>
                          </a:solidFill>
                          <a:latin typeface="Lucida Console"/>
                          <a:cs typeface="Lucida Console"/>
                        </a:rPr>
                        <a:t>all</a:t>
                      </a:r>
                      <a:endParaRPr sz="850">
                        <a:latin typeface="Lucida Console"/>
                        <a:cs typeface="Lucida Console"/>
                      </a:endParaRPr>
                    </a:p>
                  </a:txBody>
                  <a:tcPr marL="0" marR="0" marT="10160" marB="0">
                    <a:solidFill>
                      <a:srgbClr val="F8F8F8"/>
                    </a:solidFill>
                  </a:tcPr>
                </a:tc>
                <a:tc>
                  <a:txBody>
                    <a:bodyPr/>
                    <a:lstStyle/>
                    <a:p>
                      <a:pPr marL="66675">
                        <a:lnSpc>
                          <a:spcPts val="935"/>
                        </a:lnSpc>
                        <a:spcBef>
                          <a:spcPts val="80"/>
                        </a:spcBef>
                      </a:pPr>
                      <a:r>
                        <a:rPr sz="850" spc="15" dirty="0">
                          <a:solidFill>
                            <a:srgbClr val="333333"/>
                          </a:solidFill>
                          <a:latin typeface="Lucida Console"/>
                          <a:cs typeface="Lucida Console"/>
                        </a:rPr>
                        <a:t>--</a:t>
                      </a:r>
                      <a:endParaRPr sz="850">
                        <a:latin typeface="Lucida Console"/>
                        <a:cs typeface="Lucida Console"/>
                      </a:endParaRPr>
                    </a:p>
                  </a:txBody>
                  <a:tcPr marL="0" marR="0" marT="10160" marB="0">
                    <a:solidFill>
                      <a:srgbClr val="F8F8F8"/>
                    </a:solidFill>
                  </a:tcPr>
                </a:tc>
                <a:tc>
                  <a:txBody>
                    <a:bodyPr/>
                    <a:lstStyle/>
                    <a:p>
                      <a:pPr marL="33020">
                        <a:lnSpc>
                          <a:spcPts val="935"/>
                        </a:lnSpc>
                        <a:spcBef>
                          <a:spcPts val="80"/>
                        </a:spcBef>
                      </a:pPr>
                      <a:r>
                        <a:rPr sz="850" spc="15" dirty="0">
                          <a:solidFill>
                            <a:srgbClr val="333333"/>
                          </a:solidFill>
                          <a:latin typeface="Lucida Console"/>
                          <a:cs typeface="Lucida Console"/>
                        </a:rPr>
                        <a:t>anywhere</a:t>
                      </a:r>
                      <a:endParaRPr sz="850">
                        <a:latin typeface="Lucida Console"/>
                        <a:cs typeface="Lucida Console"/>
                      </a:endParaRPr>
                    </a:p>
                  </a:txBody>
                  <a:tcPr marL="0" marR="0" marT="10160" marB="0">
                    <a:solidFill>
                      <a:srgbClr val="F8F8F8"/>
                    </a:solidFill>
                  </a:tcPr>
                </a:tc>
                <a:tc>
                  <a:txBody>
                    <a:bodyPr/>
                    <a:lstStyle/>
                    <a:p>
                      <a:pPr marL="167640">
                        <a:lnSpc>
                          <a:spcPts val="935"/>
                        </a:lnSpc>
                        <a:spcBef>
                          <a:spcPts val="80"/>
                        </a:spcBef>
                      </a:pPr>
                      <a:r>
                        <a:rPr sz="850" spc="15" dirty="0">
                          <a:solidFill>
                            <a:srgbClr val="333333"/>
                          </a:solidFill>
                          <a:latin typeface="Lucida Console"/>
                          <a:cs typeface="Lucida Console"/>
                        </a:rPr>
                        <a:t>anywhere</a:t>
                      </a:r>
                      <a:endParaRPr sz="850">
                        <a:latin typeface="Lucida Console"/>
                        <a:cs typeface="Lucida Console"/>
                      </a:endParaRPr>
                    </a:p>
                  </a:txBody>
                  <a:tcPr marL="0" marR="0" marT="10160" marB="0">
                    <a:solidFill>
                      <a:srgbClr val="F8F8F8"/>
                    </a:solidFill>
                  </a:tcPr>
                </a:tc>
                <a:tc>
                  <a:txBody>
                    <a:bodyPr/>
                    <a:lstStyle/>
                    <a:p>
                      <a:pPr marL="167640">
                        <a:lnSpc>
                          <a:spcPts val="935"/>
                        </a:lnSpc>
                        <a:spcBef>
                          <a:spcPts val="80"/>
                        </a:spcBef>
                      </a:pPr>
                      <a:r>
                        <a:rPr sz="850" spc="15" dirty="0">
                          <a:solidFill>
                            <a:srgbClr val="333333"/>
                          </a:solidFill>
                          <a:latin typeface="Lucida Console"/>
                          <a:cs typeface="Lucida Console"/>
                        </a:rPr>
                        <a:t>reject-with</a:t>
                      </a:r>
                      <a:r>
                        <a:rPr sz="850" spc="-35" dirty="0">
                          <a:solidFill>
                            <a:srgbClr val="333333"/>
                          </a:solidFill>
                          <a:latin typeface="Lucida Console"/>
                          <a:cs typeface="Lucida Console"/>
                        </a:rPr>
                        <a:t> </a:t>
                      </a:r>
                      <a:r>
                        <a:rPr sz="850" spc="15" dirty="0">
                          <a:solidFill>
                            <a:srgbClr val="333333"/>
                          </a:solidFill>
                          <a:latin typeface="Lucida Console"/>
                          <a:cs typeface="Lucida Console"/>
                        </a:rPr>
                        <a:t>icmp-</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5"/>
                  </a:ext>
                </a:extLst>
              </a:tr>
            </a:tbl>
          </a:graphicData>
        </a:graphic>
      </p:graphicFrame>
      <p:sp>
        <p:nvSpPr>
          <p:cNvPr id="12" name="object 12"/>
          <p:cNvSpPr txBox="1"/>
          <p:nvPr/>
        </p:nvSpPr>
        <p:spPr>
          <a:xfrm>
            <a:off x="3824494" y="9001532"/>
            <a:ext cx="56324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anywhere</a:t>
            </a:r>
            <a:endParaRPr sz="850">
              <a:latin typeface="Lucida Console"/>
              <a:cs typeface="Lucida Console"/>
            </a:endParaRPr>
          </a:p>
        </p:txBody>
      </p:sp>
      <p:sp>
        <p:nvSpPr>
          <p:cNvPr id="13" name="object 13"/>
          <p:cNvSpPr txBox="1"/>
          <p:nvPr/>
        </p:nvSpPr>
        <p:spPr>
          <a:xfrm>
            <a:off x="5235176" y="9001532"/>
            <a:ext cx="116776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reject-with</a:t>
            </a:r>
            <a:r>
              <a:rPr sz="850" spc="-45" dirty="0">
                <a:solidFill>
                  <a:srgbClr val="333333"/>
                </a:solidFill>
                <a:latin typeface="Lucida Console"/>
                <a:cs typeface="Lucida Console"/>
              </a:rPr>
              <a:t> </a:t>
            </a:r>
            <a:r>
              <a:rPr sz="850" spc="15" dirty="0">
                <a:solidFill>
                  <a:srgbClr val="333333"/>
                </a:solidFill>
                <a:latin typeface="Lucida Console"/>
                <a:cs typeface="Lucida Console"/>
              </a:rPr>
              <a:t>icmp-</a:t>
            </a:r>
            <a:endParaRPr sz="850">
              <a:latin typeface="Lucida Console"/>
              <a:cs typeface="Lucida Console"/>
            </a:endParaRPr>
          </a:p>
        </p:txBody>
      </p:sp>
      <p:sp>
        <p:nvSpPr>
          <p:cNvPr id="14" name="object 14"/>
          <p:cNvSpPr txBox="1"/>
          <p:nvPr/>
        </p:nvSpPr>
        <p:spPr>
          <a:xfrm>
            <a:off x="1070306" y="8792279"/>
            <a:ext cx="1906905" cy="54038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port-unreachable</a:t>
            </a:r>
            <a:endParaRPr sz="850">
              <a:latin typeface="Lucida Console"/>
              <a:cs typeface="Lucida Console"/>
            </a:endParaRPr>
          </a:p>
          <a:p>
            <a:pPr marL="12700" marR="5080">
              <a:lnSpc>
                <a:spcPct val="132400"/>
              </a:lnSpc>
              <a:tabLst>
                <a:tab pos="751205" algn="l"/>
                <a:tab pos="1087120" algn="l"/>
                <a:tab pos="1355725" algn="l"/>
              </a:tabLst>
            </a:pPr>
            <a:r>
              <a:rPr sz="850" spc="15" dirty="0">
                <a:solidFill>
                  <a:srgbClr val="333333"/>
                </a:solidFill>
                <a:latin typeface="Lucida Console"/>
                <a:cs typeface="Lucida Console"/>
              </a:rPr>
              <a:t>REJECT	all	--	anywhere  port-unreachable</a:t>
            </a:r>
            <a:endParaRPr sz="850">
              <a:latin typeface="Lucida Console"/>
              <a:cs typeface="Lucida Console"/>
            </a:endParaRPr>
          </a:p>
        </p:txBody>
      </p:sp>
      <p:sp>
        <p:nvSpPr>
          <p:cNvPr id="15" name="object 15"/>
          <p:cNvSpPr txBox="1"/>
          <p:nvPr/>
        </p:nvSpPr>
        <p:spPr>
          <a:xfrm>
            <a:off x="1070306" y="9516088"/>
            <a:ext cx="190690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OUTPUT</a:t>
            </a:r>
            <a:r>
              <a:rPr sz="850" dirty="0">
                <a:solidFill>
                  <a:srgbClr val="333333"/>
                </a:solidFill>
                <a:latin typeface="Lucida Console"/>
                <a:cs typeface="Lucida Console"/>
              </a:rPr>
              <a:t> </a:t>
            </a:r>
            <a:r>
              <a:rPr sz="850" spc="15" dirty="0">
                <a:solidFill>
                  <a:srgbClr val="333333"/>
                </a:solidFill>
                <a:latin typeface="Lucida Console"/>
                <a:cs typeface="Lucida Console"/>
              </a:rPr>
              <a:t>(policy</a:t>
            </a:r>
            <a:r>
              <a:rPr sz="850" spc="-5" dirty="0">
                <a:solidFill>
                  <a:srgbClr val="333333"/>
                </a:solidFill>
                <a:latin typeface="Lucida Console"/>
                <a:cs typeface="Lucida Console"/>
              </a:rPr>
              <a:t> </a:t>
            </a:r>
            <a:r>
              <a:rPr sz="850" spc="15" dirty="0">
                <a:solidFill>
                  <a:srgbClr val="333333"/>
                </a:solidFill>
                <a:latin typeface="Lucida Console"/>
                <a:cs typeface="Lucida Console"/>
              </a:rPr>
              <a:t>ACCEPT)</a:t>
            </a:r>
            <a:endParaRPr sz="850">
              <a:latin typeface="Lucida Console"/>
              <a:cs typeface="Lucida Console"/>
            </a:endParaRPr>
          </a:p>
        </p:txBody>
      </p:sp>
      <p:graphicFrame>
        <p:nvGraphicFramePr>
          <p:cNvPr id="16" name="object 16"/>
          <p:cNvGraphicFramePr>
            <a:graphicFrameLocks noGrp="1"/>
          </p:cNvGraphicFramePr>
          <p:nvPr/>
        </p:nvGraphicFramePr>
        <p:xfrm>
          <a:off x="1051256" y="9723823"/>
          <a:ext cx="5168900" cy="281940"/>
        </p:xfrm>
        <a:graphic>
          <a:graphicData uri="http://schemas.openxmlformats.org/drawingml/2006/table">
            <a:tbl>
              <a:tblPr firstRow="1" bandRow="1">
                <a:tableStyleId>{2D5ABB26-0587-4C30-8999-92F81FD0307C}</a:tableStyleId>
              </a:tblPr>
              <a:tblGrid>
                <a:gridCol w="602615">
                  <a:extLst>
                    <a:ext uri="{9D8B030D-6E8A-4147-A177-3AD203B41FA5}">
                      <a16:colId xmlns:a16="http://schemas.microsoft.com/office/drawing/2014/main" val="20000"/>
                    </a:ext>
                  </a:extLst>
                </a:gridCol>
                <a:gridCol w="1746250">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tblGrid>
              <a:tr h="140970">
                <a:tc>
                  <a:txBody>
                    <a:bodyPr/>
                    <a:lstStyle/>
                    <a:p>
                      <a:pPr marL="31750">
                        <a:lnSpc>
                          <a:spcPts val="865"/>
                        </a:lnSpc>
                      </a:pPr>
                      <a:r>
                        <a:rPr sz="850" spc="15" dirty="0">
                          <a:solidFill>
                            <a:srgbClr val="333333"/>
                          </a:solidFill>
                          <a:latin typeface="Lucida Console"/>
                          <a:cs typeface="Lucida Console"/>
                        </a:rPr>
                        <a:t>target</a:t>
                      </a:r>
                      <a:endParaRPr sz="850">
                        <a:latin typeface="Lucida Console"/>
                        <a:cs typeface="Lucida Console"/>
                      </a:endParaRPr>
                    </a:p>
                  </a:txBody>
                  <a:tcPr marL="0" marR="0" marT="0" marB="0">
                    <a:solidFill>
                      <a:srgbClr val="F8F8F8"/>
                    </a:solidFill>
                  </a:tcPr>
                </a:tc>
                <a:tc>
                  <a:txBody>
                    <a:bodyPr/>
                    <a:lstStyle/>
                    <a:p>
                      <a:pPr marL="167640">
                        <a:lnSpc>
                          <a:spcPts val="865"/>
                        </a:lnSpc>
                      </a:pPr>
                      <a:r>
                        <a:rPr sz="850" spc="15" dirty="0">
                          <a:solidFill>
                            <a:srgbClr val="333333"/>
                          </a:solidFill>
                          <a:latin typeface="Lucida Console"/>
                          <a:cs typeface="Lucida Console"/>
                        </a:rPr>
                        <a:t>prot</a:t>
                      </a:r>
                      <a:r>
                        <a:rPr sz="850" spc="-20" dirty="0">
                          <a:solidFill>
                            <a:srgbClr val="333333"/>
                          </a:solidFill>
                          <a:latin typeface="Lucida Console"/>
                          <a:cs typeface="Lucida Console"/>
                        </a:rPr>
                        <a:t> </a:t>
                      </a:r>
                      <a:r>
                        <a:rPr sz="850" spc="15" dirty="0">
                          <a:solidFill>
                            <a:srgbClr val="333333"/>
                          </a:solidFill>
                          <a:latin typeface="Lucida Console"/>
                          <a:cs typeface="Lucida Console"/>
                        </a:rPr>
                        <a:t>opt</a:t>
                      </a:r>
                      <a:r>
                        <a:rPr sz="850" spc="-15" dirty="0">
                          <a:solidFill>
                            <a:srgbClr val="333333"/>
                          </a:solidFill>
                          <a:latin typeface="Lucida Console"/>
                          <a:cs typeface="Lucida Console"/>
                        </a:rPr>
                        <a:t> </a:t>
                      </a:r>
                      <a:r>
                        <a:rPr sz="850" spc="15" dirty="0">
                          <a:solidFill>
                            <a:srgbClr val="333333"/>
                          </a:solidFill>
                          <a:latin typeface="Lucida Console"/>
                          <a:cs typeface="Lucida Console"/>
                        </a:rPr>
                        <a:t>source</a:t>
                      </a:r>
                      <a:endParaRPr sz="850">
                        <a:latin typeface="Lucida Console"/>
                        <a:cs typeface="Lucida Console"/>
                      </a:endParaRPr>
                    </a:p>
                  </a:txBody>
                  <a:tcPr marL="0" marR="0" marT="0" marB="0">
                    <a:solidFill>
                      <a:srgbClr val="F8F8F8"/>
                    </a:solidFill>
                  </a:tcPr>
                </a:tc>
                <a:tc>
                  <a:txBody>
                    <a:bodyPr/>
                    <a:lstStyle/>
                    <a:p>
                      <a:pPr marL="436245">
                        <a:lnSpc>
                          <a:spcPts val="865"/>
                        </a:lnSpc>
                      </a:pPr>
                      <a:r>
                        <a:rPr sz="850" spc="15" dirty="0">
                          <a:solidFill>
                            <a:srgbClr val="333333"/>
                          </a:solidFill>
                          <a:latin typeface="Lucida Console"/>
                          <a:cs typeface="Lucida Console"/>
                        </a:rPr>
                        <a:t>destination</a:t>
                      </a:r>
                      <a:endParaRPr sz="850">
                        <a:latin typeface="Lucida Console"/>
                        <a:cs typeface="Lucida Console"/>
                      </a:endParaRPr>
                    </a:p>
                  </a:txBody>
                  <a:tcPr marL="0" marR="0" marT="0" marB="0">
                    <a:solidFill>
                      <a:srgbClr val="F8F8F8"/>
                    </a:solidFill>
                  </a:tcPr>
                </a:tc>
                <a:tc>
                  <a:txBody>
                    <a:bodyPr/>
                    <a:lstStyle/>
                    <a:p>
                      <a:pPr>
                        <a:lnSpc>
                          <a:spcPct val="100000"/>
                        </a:lnSpc>
                      </a:pPr>
                      <a:endParaRPr sz="700">
                        <a:latin typeface="Times New Roman"/>
                        <a:cs typeface="Times New Roman"/>
                      </a:endParaRPr>
                    </a:p>
                  </a:txBody>
                  <a:tcPr marL="0" marR="0" marT="0" marB="0">
                    <a:solidFill>
                      <a:srgbClr val="F8F8F8"/>
                    </a:solidFill>
                  </a:tcPr>
                </a:tc>
                <a:extLst>
                  <a:ext uri="{0D108BD9-81ED-4DB2-BD59-A6C34878D82A}">
                    <a16:rowId xmlns:a16="http://schemas.microsoft.com/office/drawing/2014/main" val="10000"/>
                  </a:ext>
                </a:extLst>
              </a:tr>
              <a:tr h="140970">
                <a:tc>
                  <a:txBody>
                    <a:bodyPr/>
                    <a:lstStyle/>
                    <a:p>
                      <a:pPr marL="31750">
                        <a:lnSpc>
                          <a:spcPts val="935"/>
                        </a:lnSpc>
                        <a:spcBef>
                          <a:spcPts val="80"/>
                        </a:spcBef>
                      </a:pPr>
                      <a:r>
                        <a:rPr sz="850" spc="15" dirty="0">
                          <a:solidFill>
                            <a:srgbClr val="333333"/>
                          </a:solidFill>
                          <a:latin typeface="Lucida Console"/>
                          <a:cs typeface="Lucida Console"/>
                        </a:rPr>
                        <a:t>ACCEPT</a:t>
                      </a:r>
                      <a:endParaRPr sz="850">
                        <a:latin typeface="Lucida Console"/>
                        <a:cs typeface="Lucida Console"/>
                      </a:endParaRPr>
                    </a:p>
                  </a:txBody>
                  <a:tcPr marL="0" marR="0" marT="10160" marB="0">
                    <a:solidFill>
                      <a:srgbClr val="F8F8F8"/>
                    </a:solidFill>
                  </a:tcPr>
                </a:tc>
                <a:tc>
                  <a:txBody>
                    <a:bodyPr/>
                    <a:lstStyle/>
                    <a:p>
                      <a:pPr marL="167640">
                        <a:lnSpc>
                          <a:spcPts val="935"/>
                        </a:lnSpc>
                        <a:spcBef>
                          <a:spcPts val="80"/>
                        </a:spcBef>
                        <a:tabLst>
                          <a:tab pos="503555" algn="l"/>
                          <a:tab pos="772160" algn="l"/>
                        </a:tabLst>
                      </a:pPr>
                      <a:r>
                        <a:rPr sz="850" spc="15" dirty="0">
                          <a:solidFill>
                            <a:srgbClr val="333333"/>
                          </a:solidFill>
                          <a:latin typeface="Lucida Console"/>
                          <a:cs typeface="Lucida Console"/>
                        </a:rPr>
                        <a:t>udp	--	anywhere</a:t>
                      </a:r>
                      <a:endParaRPr sz="850">
                        <a:latin typeface="Lucida Console"/>
                        <a:cs typeface="Lucida Console"/>
                      </a:endParaRPr>
                    </a:p>
                  </a:txBody>
                  <a:tcPr marL="0" marR="0" marT="10160" marB="0">
                    <a:solidFill>
                      <a:srgbClr val="F8F8F8"/>
                    </a:solidFill>
                  </a:tcPr>
                </a:tc>
                <a:tc>
                  <a:txBody>
                    <a:bodyPr/>
                    <a:lstStyle/>
                    <a:p>
                      <a:pPr marL="436245">
                        <a:lnSpc>
                          <a:spcPts val="935"/>
                        </a:lnSpc>
                        <a:spcBef>
                          <a:spcPts val="80"/>
                        </a:spcBef>
                      </a:pPr>
                      <a:r>
                        <a:rPr sz="850" spc="15" dirty="0">
                          <a:solidFill>
                            <a:srgbClr val="333333"/>
                          </a:solidFill>
                          <a:latin typeface="Lucida Console"/>
                          <a:cs typeface="Lucida Console"/>
                        </a:rPr>
                        <a:t>anywhere</a:t>
                      </a:r>
                      <a:endParaRPr sz="850">
                        <a:latin typeface="Lucida Console"/>
                        <a:cs typeface="Lucida Console"/>
                      </a:endParaRPr>
                    </a:p>
                  </a:txBody>
                  <a:tcPr marL="0" marR="0" marT="10160" marB="0">
                    <a:solidFill>
                      <a:srgbClr val="F8F8F8"/>
                    </a:solidFill>
                  </a:tcPr>
                </a:tc>
                <a:tc>
                  <a:txBody>
                    <a:bodyPr/>
                    <a:lstStyle/>
                    <a:p>
                      <a:pPr marL="335280">
                        <a:lnSpc>
                          <a:spcPts val="935"/>
                        </a:lnSpc>
                        <a:spcBef>
                          <a:spcPts val="80"/>
                        </a:spcBef>
                      </a:pPr>
                      <a:r>
                        <a:rPr sz="850" spc="15" dirty="0">
                          <a:solidFill>
                            <a:srgbClr val="333333"/>
                          </a:solidFill>
                          <a:latin typeface="Lucida Console"/>
                          <a:cs typeface="Lucida Console"/>
                        </a:rPr>
                        <a:t>udp</a:t>
                      </a:r>
                      <a:r>
                        <a:rPr sz="850" spc="-40" dirty="0">
                          <a:solidFill>
                            <a:srgbClr val="333333"/>
                          </a:solidFill>
                          <a:latin typeface="Lucida Console"/>
                          <a:cs typeface="Lucida Console"/>
                        </a:rPr>
                        <a:t> </a:t>
                      </a:r>
                      <a:r>
                        <a:rPr sz="850" spc="15" dirty="0">
                          <a:solidFill>
                            <a:srgbClr val="333333"/>
                          </a:solidFill>
                          <a:latin typeface="Lucida Console"/>
                          <a:cs typeface="Lucida Console"/>
                        </a:rPr>
                        <a:t>dpt:bootpc</a:t>
                      </a:r>
                      <a:endParaRPr sz="850">
                        <a:latin typeface="Lucida Console"/>
                        <a:cs typeface="Lucida Console"/>
                      </a:endParaRPr>
                    </a:p>
                  </a:txBody>
                  <a:tcPr marL="0" marR="0" marT="10160" marB="0">
                    <a:solidFill>
                      <a:srgbClr val="F8F8F8"/>
                    </a:solidFill>
                  </a:tcPr>
                </a:tc>
                <a:extLst>
                  <a:ext uri="{0D108BD9-81ED-4DB2-BD59-A6C34878D82A}">
                    <a16:rowId xmlns:a16="http://schemas.microsoft.com/office/drawing/2014/main" val="10001"/>
                  </a:ext>
                </a:extLst>
              </a:tr>
            </a:tbl>
          </a:graphicData>
        </a:graphic>
      </p:graphicFrame>
      <p:sp>
        <p:nvSpPr>
          <p:cNvPr id="17" name="object 1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6424" y="374688"/>
            <a:ext cx="3301365" cy="174625"/>
          </a:xfrm>
          <a:prstGeom prst="rect">
            <a:avLst/>
          </a:prstGeom>
        </p:spPr>
        <p:txBody>
          <a:bodyPr vert="horz" wrap="square" lIns="0" tIns="15875" rIns="0" bIns="0" rtlCol="0">
            <a:spAutoFit/>
          </a:bodyPr>
          <a:lstStyle/>
          <a:p>
            <a:pPr marL="12700">
              <a:lnSpc>
                <a:spcPct val="100000"/>
              </a:lnSpc>
              <a:spcBef>
                <a:spcPts val="125"/>
              </a:spcBef>
            </a:pPr>
            <a:r>
              <a:rPr sz="950" b="1" spc="10" dirty="0">
                <a:solidFill>
                  <a:srgbClr val="333333"/>
                </a:solidFill>
                <a:latin typeface="Trebuchet MS"/>
                <a:cs typeface="Trebuchet MS"/>
              </a:rPr>
              <a:t>2</a:t>
            </a:r>
            <a:r>
              <a:rPr sz="950" b="1" spc="10" dirty="0">
                <a:solidFill>
                  <a:srgbClr val="333333"/>
                </a:solidFill>
                <a:latin typeface="微软雅黑"/>
                <a:cs typeface="微软雅黑"/>
              </a:rPr>
              <a:t>．</a:t>
            </a:r>
            <a:r>
              <a:rPr sz="950" b="1" spc="25" dirty="0">
                <a:solidFill>
                  <a:srgbClr val="333333"/>
                </a:solidFill>
                <a:latin typeface="微软雅黑"/>
                <a:cs typeface="微软雅黑"/>
              </a:rPr>
              <a:t>在</a:t>
            </a:r>
            <a:r>
              <a:rPr sz="950" b="1" spc="45" dirty="0">
                <a:solidFill>
                  <a:srgbClr val="333333"/>
                </a:solidFill>
                <a:latin typeface="Trebuchet MS"/>
                <a:cs typeface="Trebuchet MS"/>
              </a:rPr>
              <a:t>iptables</a:t>
            </a:r>
            <a:r>
              <a:rPr sz="950" b="1" spc="25" dirty="0">
                <a:solidFill>
                  <a:srgbClr val="333333"/>
                </a:solidFill>
                <a:latin typeface="微软雅黑"/>
                <a:cs typeface="微软雅黑"/>
              </a:rPr>
              <a:t>命令后添加</a:t>
            </a:r>
            <a:r>
              <a:rPr sz="950" b="1" spc="-30" dirty="0">
                <a:solidFill>
                  <a:srgbClr val="333333"/>
                </a:solidFill>
                <a:latin typeface="Trebuchet MS"/>
                <a:cs typeface="Trebuchet MS"/>
              </a:rPr>
              <a:t>-F</a:t>
            </a:r>
            <a:r>
              <a:rPr sz="950" b="1" spc="25" dirty="0">
                <a:solidFill>
                  <a:srgbClr val="333333"/>
                </a:solidFill>
                <a:latin typeface="微软雅黑"/>
                <a:cs typeface="微软雅黑"/>
              </a:rPr>
              <a:t>参数清空已有的防火墙规则链：</a:t>
            </a:r>
            <a:endParaRPr sz="950">
              <a:latin typeface="微软雅黑"/>
              <a:cs typeface="微软雅黑"/>
            </a:endParaRPr>
          </a:p>
        </p:txBody>
      </p:sp>
      <p:grpSp>
        <p:nvGrpSpPr>
          <p:cNvPr id="3" name="object 3"/>
          <p:cNvGrpSpPr/>
          <p:nvPr/>
        </p:nvGrpSpPr>
        <p:grpSpPr>
          <a:xfrm>
            <a:off x="959124" y="701833"/>
            <a:ext cx="5651500" cy="1868170"/>
            <a:chOff x="959124" y="701833"/>
            <a:chExt cx="5651500" cy="1868170"/>
          </a:xfrm>
        </p:grpSpPr>
        <p:sp>
          <p:nvSpPr>
            <p:cNvPr id="4" name="object 4"/>
            <p:cNvSpPr/>
            <p:nvPr/>
          </p:nvSpPr>
          <p:spPr>
            <a:xfrm>
              <a:off x="963889" y="706597"/>
              <a:ext cx="5641975" cy="1858645"/>
            </a:xfrm>
            <a:custGeom>
              <a:avLst/>
              <a:gdLst/>
              <a:ahLst/>
              <a:cxnLst/>
              <a:rect l="l" t="t" r="r" b="b"/>
              <a:pathLst>
                <a:path w="5641975" h="1858645">
                  <a:moveTo>
                    <a:pt x="5620752" y="1858162"/>
                  </a:moveTo>
                  <a:lnTo>
                    <a:pt x="20659" y="1858162"/>
                  </a:lnTo>
                  <a:lnTo>
                    <a:pt x="17629" y="1857495"/>
                  </a:lnTo>
                  <a:lnTo>
                    <a:pt x="0" y="1837464"/>
                  </a:lnTo>
                  <a:lnTo>
                    <a:pt x="0" y="1834414"/>
                  </a:lnTo>
                  <a:lnTo>
                    <a:pt x="0" y="20621"/>
                  </a:lnTo>
                  <a:lnTo>
                    <a:pt x="20659" y="0"/>
                  </a:lnTo>
                  <a:lnTo>
                    <a:pt x="5620752" y="0"/>
                  </a:lnTo>
                  <a:lnTo>
                    <a:pt x="5641421" y="20621"/>
                  </a:lnTo>
                  <a:lnTo>
                    <a:pt x="5641421" y="1837464"/>
                  </a:lnTo>
                  <a:lnTo>
                    <a:pt x="5623792" y="1857495"/>
                  </a:lnTo>
                  <a:lnTo>
                    <a:pt x="5620752" y="1858162"/>
                  </a:lnTo>
                  <a:close/>
                </a:path>
              </a:pathLst>
            </a:custGeom>
            <a:solidFill>
              <a:srgbClr val="F8F8F8"/>
            </a:solidFill>
          </p:spPr>
          <p:txBody>
            <a:bodyPr wrap="square" lIns="0" tIns="0" rIns="0" bIns="0" rtlCol="0"/>
            <a:lstStyle/>
            <a:p>
              <a:endParaRPr/>
            </a:p>
          </p:txBody>
        </p:sp>
        <p:sp>
          <p:nvSpPr>
            <p:cNvPr id="5" name="object 5"/>
            <p:cNvSpPr/>
            <p:nvPr/>
          </p:nvSpPr>
          <p:spPr>
            <a:xfrm>
              <a:off x="963889" y="706597"/>
              <a:ext cx="5641975" cy="1858645"/>
            </a:xfrm>
            <a:custGeom>
              <a:avLst/>
              <a:gdLst/>
              <a:ahLst/>
              <a:cxnLst/>
              <a:rect l="l" t="t" r="r" b="b"/>
              <a:pathLst>
                <a:path w="5641975" h="1858645">
                  <a:moveTo>
                    <a:pt x="0" y="1834414"/>
                  </a:moveTo>
                  <a:lnTo>
                    <a:pt x="0" y="23823"/>
                  </a:lnTo>
                  <a:lnTo>
                    <a:pt x="0" y="20621"/>
                  </a:lnTo>
                  <a:lnTo>
                    <a:pt x="600" y="17572"/>
                  </a:lnTo>
                  <a:lnTo>
                    <a:pt x="1810" y="14665"/>
                  </a:lnTo>
                  <a:lnTo>
                    <a:pt x="3020" y="11692"/>
                  </a:lnTo>
                  <a:lnTo>
                    <a:pt x="4745" y="9081"/>
                  </a:lnTo>
                  <a:lnTo>
                    <a:pt x="6975" y="6927"/>
                  </a:lnTo>
                  <a:lnTo>
                    <a:pt x="9214" y="4688"/>
                  </a:lnTo>
                  <a:lnTo>
                    <a:pt x="11787" y="2982"/>
                  </a:lnTo>
                  <a:lnTo>
                    <a:pt x="14703" y="1715"/>
                  </a:lnTo>
                  <a:lnTo>
                    <a:pt x="17629" y="600"/>
                  </a:lnTo>
                  <a:lnTo>
                    <a:pt x="20659" y="0"/>
                  </a:lnTo>
                  <a:lnTo>
                    <a:pt x="23823" y="0"/>
                  </a:lnTo>
                  <a:lnTo>
                    <a:pt x="5617597" y="0"/>
                  </a:lnTo>
                  <a:lnTo>
                    <a:pt x="5620752" y="0"/>
                  </a:lnTo>
                  <a:lnTo>
                    <a:pt x="5623792" y="600"/>
                  </a:lnTo>
                  <a:lnTo>
                    <a:pt x="5626717" y="1715"/>
                  </a:lnTo>
                  <a:lnTo>
                    <a:pt x="5629633" y="2982"/>
                  </a:lnTo>
                  <a:lnTo>
                    <a:pt x="5632206" y="4688"/>
                  </a:lnTo>
                  <a:lnTo>
                    <a:pt x="5634446" y="6927"/>
                  </a:lnTo>
                  <a:lnTo>
                    <a:pt x="5636675" y="9081"/>
                  </a:lnTo>
                  <a:lnTo>
                    <a:pt x="5638400" y="11692"/>
                  </a:lnTo>
                  <a:lnTo>
                    <a:pt x="5639610" y="14665"/>
                  </a:lnTo>
                  <a:lnTo>
                    <a:pt x="5640821" y="17572"/>
                  </a:lnTo>
                  <a:lnTo>
                    <a:pt x="5641421" y="20621"/>
                  </a:lnTo>
                  <a:lnTo>
                    <a:pt x="5641421" y="23823"/>
                  </a:lnTo>
                  <a:lnTo>
                    <a:pt x="5641421" y="1834414"/>
                  </a:lnTo>
                  <a:lnTo>
                    <a:pt x="5641421" y="1837464"/>
                  </a:lnTo>
                  <a:lnTo>
                    <a:pt x="5640821" y="1840523"/>
                  </a:lnTo>
                  <a:lnTo>
                    <a:pt x="5639610" y="1843420"/>
                  </a:lnTo>
                  <a:lnTo>
                    <a:pt x="5638400" y="1846326"/>
                  </a:lnTo>
                  <a:lnTo>
                    <a:pt x="5617597" y="1858238"/>
                  </a:lnTo>
                  <a:lnTo>
                    <a:pt x="23823" y="1858238"/>
                  </a:lnTo>
                  <a:lnTo>
                    <a:pt x="1810" y="1843420"/>
                  </a:lnTo>
                  <a:lnTo>
                    <a:pt x="600" y="1840523"/>
                  </a:lnTo>
                  <a:lnTo>
                    <a:pt x="0" y="1837464"/>
                  </a:lnTo>
                  <a:lnTo>
                    <a:pt x="0" y="183441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787637"/>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3046072"/>
            <a:ext cx="5651500" cy="1868170"/>
            <a:chOff x="959124" y="3046072"/>
            <a:chExt cx="5651500" cy="1868170"/>
          </a:xfrm>
        </p:grpSpPr>
        <p:sp>
          <p:nvSpPr>
            <p:cNvPr id="8" name="object 8"/>
            <p:cNvSpPr/>
            <p:nvPr/>
          </p:nvSpPr>
          <p:spPr>
            <a:xfrm>
              <a:off x="963889" y="3050837"/>
              <a:ext cx="5641975" cy="1858645"/>
            </a:xfrm>
            <a:custGeom>
              <a:avLst/>
              <a:gdLst/>
              <a:ahLst/>
              <a:cxnLst/>
              <a:rect l="l" t="t" r="r" b="b"/>
              <a:pathLst>
                <a:path w="5641975" h="1858645">
                  <a:moveTo>
                    <a:pt x="5620752" y="1858162"/>
                  </a:moveTo>
                  <a:lnTo>
                    <a:pt x="20659" y="1858162"/>
                  </a:lnTo>
                  <a:lnTo>
                    <a:pt x="17629" y="1857495"/>
                  </a:lnTo>
                  <a:lnTo>
                    <a:pt x="0" y="1837540"/>
                  </a:lnTo>
                  <a:lnTo>
                    <a:pt x="0" y="1834414"/>
                  </a:lnTo>
                  <a:lnTo>
                    <a:pt x="0" y="20545"/>
                  </a:lnTo>
                  <a:lnTo>
                    <a:pt x="20659" y="0"/>
                  </a:lnTo>
                  <a:lnTo>
                    <a:pt x="5620752" y="0"/>
                  </a:lnTo>
                  <a:lnTo>
                    <a:pt x="5641421" y="20545"/>
                  </a:lnTo>
                  <a:lnTo>
                    <a:pt x="5641421" y="1837540"/>
                  </a:lnTo>
                  <a:lnTo>
                    <a:pt x="5623792" y="1857495"/>
                  </a:lnTo>
                  <a:lnTo>
                    <a:pt x="5620752" y="1858162"/>
                  </a:lnTo>
                  <a:close/>
                </a:path>
              </a:pathLst>
            </a:custGeom>
            <a:solidFill>
              <a:srgbClr val="F8F8F8"/>
            </a:solidFill>
          </p:spPr>
          <p:txBody>
            <a:bodyPr wrap="square" lIns="0" tIns="0" rIns="0" bIns="0" rtlCol="0"/>
            <a:lstStyle/>
            <a:p>
              <a:endParaRPr/>
            </a:p>
          </p:txBody>
        </p:sp>
        <p:sp>
          <p:nvSpPr>
            <p:cNvPr id="9" name="object 9"/>
            <p:cNvSpPr/>
            <p:nvPr/>
          </p:nvSpPr>
          <p:spPr>
            <a:xfrm>
              <a:off x="963889" y="3050837"/>
              <a:ext cx="5641975" cy="1858645"/>
            </a:xfrm>
            <a:custGeom>
              <a:avLst/>
              <a:gdLst/>
              <a:ahLst/>
              <a:cxnLst/>
              <a:rect l="l" t="t" r="r" b="b"/>
              <a:pathLst>
                <a:path w="5641975" h="1858645">
                  <a:moveTo>
                    <a:pt x="0" y="1834414"/>
                  </a:moveTo>
                  <a:lnTo>
                    <a:pt x="0" y="23823"/>
                  </a:lnTo>
                  <a:lnTo>
                    <a:pt x="0" y="20545"/>
                  </a:lnTo>
                  <a:lnTo>
                    <a:pt x="600" y="17496"/>
                  </a:lnTo>
                  <a:lnTo>
                    <a:pt x="1810" y="14589"/>
                  </a:lnTo>
                  <a:lnTo>
                    <a:pt x="3020" y="11692"/>
                  </a:lnTo>
                  <a:lnTo>
                    <a:pt x="4745" y="9081"/>
                  </a:lnTo>
                  <a:lnTo>
                    <a:pt x="6975" y="6927"/>
                  </a:lnTo>
                  <a:lnTo>
                    <a:pt x="9214" y="4612"/>
                  </a:lnTo>
                  <a:lnTo>
                    <a:pt x="11787" y="2906"/>
                  </a:lnTo>
                  <a:lnTo>
                    <a:pt x="14703" y="1715"/>
                  </a:lnTo>
                  <a:lnTo>
                    <a:pt x="17629" y="600"/>
                  </a:lnTo>
                  <a:lnTo>
                    <a:pt x="20659" y="0"/>
                  </a:lnTo>
                  <a:lnTo>
                    <a:pt x="23823" y="0"/>
                  </a:lnTo>
                  <a:lnTo>
                    <a:pt x="5617597" y="0"/>
                  </a:lnTo>
                  <a:lnTo>
                    <a:pt x="5620752" y="0"/>
                  </a:lnTo>
                  <a:lnTo>
                    <a:pt x="5623792" y="60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545"/>
                  </a:lnTo>
                  <a:lnTo>
                    <a:pt x="5641421" y="23823"/>
                  </a:lnTo>
                  <a:lnTo>
                    <a:pt x="5641421" y="1834414"/>
                  </a:lnTo>
                  <a:lnTo>
                    <a:pt x="5641421" y="1837540"/>
                  </a:lnTo>
                  <a:lnTo>
                    <a:pt x="5640821" y="1840523"/>
                  </a:lnTo>
                  <a:lnTo>
                    <a:pt x="5639610" y="1843420"/>
                  </a:lnTo>
                  <a:lnTo>
                    <a:pt x="5638400" y="1846326"/>
                  </a:lnTo>
                  <a:lnTo>
                    <a:pt x="5617597" y="1858238"/>
                  </a:lnTo>
                  <a:lnTo>
                    <a:pt x="23823" y="1858238"/>
                  </a:lnTo>
                  <a:lnTo>
                    <a:pt x="1810" y="1843420"/>
                  </a:lnTo>
                  <a:lnTo>
                    <a:pt x="600" y="1840523"/>
                  </a:lnTo>
                  <a:lnTo>
                    <a:pt x="0" y="1837540"/>
                  </a:lnTo>
                  <a:lnTo>
                    <a:pt x="0" y="1834414"/>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3131876"/>
              <a:ext cx="5556250" cy="1715770"/>
            </a:xfrm>
            <a:custGeom>
              <a:avLst/>
              <a:gdLst/>
              <a:ahLst/>
              <a:cxnLst/>
              <a:rect l="l" t="t" r="r" b="b"/>
              <a:pathLst>
                <a:path w="5556250" h="1715770">
                  <a:moveTo>
                    <a:pt x="5555656" y="1715297"/>
                  </a:moveTo>
                  <a:lnTo>
                    <a:pt x="0" y="1715297"/>
                  </a:lnTo>
                  <a:lnTo>
                    <a:pt x="0" y="0"/>
                  </a:lnTo>
                  <a:lnTo>
                    <a:pt x="5555656" y="0"/>
                  </a:lnTo>
                  <a:lnTo>
                    <a:pt x="5555656" y="1715297"/>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6543372"/>
            <a:ext cx="5651500" cy="2039620"/>
            <a:chOff x="959124" y="6543372"/>
            <a:chExt cx="5651500" cy="2039620"/>
          </a:xfrm>
        </p:grpSpPr>
        <p:sp>
          <p:nvSpPr>
            <p:cNvPr id="12" name="object 12"/>
            <p:cNvSpPr/>
            <p:nvPr/>
          </p:nvSpPr>
          <p:spPr>
            <a:xfrm>
              <a:off x="963889" y="6548137"/>
              <a:ext cx="5641975" cy="2030095"/>
            </a:xfrm>
            <a:custGeom>
              <a:avLst/>
              <a:gdLst/>
              <a:ahLst/>
              <a:cxnLst/>
              <a:rect l="l" t="t" r="r" b="b"/>
              <a:pathLst>
                <a:path w="5641975" h="2030095">
                  <a:moveTo>
                    <a:pt x="5620752" y="2029691"/>
                  </a:moveTo>
                  <a:lnTo>
                    <a:pt x="20659" y="2029691"/>
                  </a:lnTo>
                  <a:lnTo>
                    <a:pt x="17629" y="2029024"/>
                  </a:lnTo>
                  <a:lnTo>
                    <a:pt x="0" y="2008994"/>
                  </a:lnTo>
                  <a:lnTo>
                    <a:pt x="0" y="2005944"/>
                  </a:lnTo>
                  <a:lnTo>
                    <a:pt x="0" y="20621"/>
                  </a:lnTo>
                  <a:lnTo>
                    <a:pt x="20659" y="0"/>
                  </a:lnTo>
                  <a:lnTo>
                    <a:pt x="5620752" y="0"/>
                  </a:lnTo>
                  <a:lnTo>
                    <a:pt x="5641421" y="20621"/>
                  </a:lnTo>
                  <a:lnTo>
                    <a:pt x="5641421" y="2008994"/>
                  </a:lnTo>
                  <a:lnTo>
                    <a:pt x="5623792" y="2029024"/>
                  </a:lnTo>
                  <a:lnTo>
                    <a:pt x="5620752" y="2029691"/>
                  </a:lnTo>
                  <a:close/>
                </a:path>
              </a:pathLst>
            </a:custGeom>
            <a:solidFill>
              <a:srgbClr val="F8F8F8"/>
            </a:solidFill>
          </p:spPr>
          <p:txBody>
            <a:bodyPr wrap="square" lIns="0" tIns="0" rIns="0" bIns="0" rtlCol="0"/>
            <a:lstStyle/>
            <a:p>
              <a:endParaRPr/>
            </a:p>
          </p:txBody>
        </p:sp>
        <p:sp>
          <p:nvSpPr>
            <p:cNvPr id="13" name="object 13"/>
            <p:cNvSpPr/>
            <p:nvPr/>
          </p:nvSpPr>
          <p:spPr>
            <a:xfrm>
              <a:off x="963889" y="6548137"/>
              <a:ext cx="5641975" cy="2030095"/>
            </a:xfrm>
            <a:custGeom>
              <a:avLst/>
              <a:gdLst/>
              <a:ahLst/>
              <a:cxnLst/>
              <a:rect l="l" t="t" r="r" b="b"/>
              <a:pathLst>
                <a:path w="5641975" h="2030095">
                  <a:moveTo>
                    <a:pt x="0" y="2005944"/>
                  </a:moveTo>
                  <a:lnTo>
                    <a:pt x="0" y="23823"/>
                  </a:lnTo>
                  <a:lnTo>
                    <a:pt x="0" y="20621"/>
                  </a:lnTo>
                  <a:lnTo>
                    <a:pt x="600" y="17496"/>
                  </a:lnTo>
                  <a:lnTo>
                    <a:pt x="1810" y="14589"/>
                  </a:lnTo>
                  <a:lnTo>
                    <a:pt x="3020" y="11692"/>
                  </a:lnTo>
                  <a:lnTo>
                    <a:pt x="4745" y="9157"/>
                  </a:lnTo>
                  <a:lnTo>
                    <a:pt x="6975" y="6927"/>
                  </a:lnTo>
                  <a:lnTo>
                    <a:pt x="9214" y="4688"/>
                  </a:lnTo>
                  <a:lnTo>
                    <a:pt x="11787" y="2982"/>
                  </a:lnTo>
                  <a:lnTo>
                    <a:pt x="14703" y="1715"/>
                  </a:lnTo>
                  <a:lnTo>
                    <a:pt x="17629" y="600"/>
                  </a:lnTo>
                  <a:lnTo>
                    <a:pt x="20659" y="0"/>
                  </a:lnTo>
                  <a:lnTo>
                    <a:pt x="23823" y="0"/>
                  </a:lnTo>
                  <a:lnTo>
                    <a:pt x="5617597" y="0"/>
                  </a:lnTo>
                  <a:lnTo>
                    <a:pt x="5620752" y="0"/>
                  </a:lnTo>
                  <a:lnTo>
                    <a:pt x="5623792" y="600"/>
                  </a:lnTo>
                  <a:lnTo>
                    <a:pt x="5641421" y="20621"/>
                  </a:lnTo>
                  <a:lnTo>
                    <a:pt x="5641421" y="23823"/>
                  </a:lnTo>
                  <a:lnTo>
                    <a:pt x="5641421" y="2005944"/>
                  </a:lnTo>
                  <a:lnTo>
                    <a:pt x="5641421" y="2008994"/>
                  </a:lnTo>
                  <a:lnTo>
                    <a:pt x="5640821" y="2012053"/>
                  </a:lnTo>
                  <a:lnTo>
                    <a:pt x="5639610" y="2014949"/>
                  </a:lnTo>
                  <a:lnTo>
                    <a:pt x="5638400" y="2017856"/>
                  </a:lnTo>
                  <a:lnTo>
                    <a:pt x="5617597" y="2029768"/>
                  </a:lnTo>
                  <a:lnTo>
                    <a:pt x="23823" y="2029768"/>
                  </a:lnTo>
                  <a:lnTo>
                    <a:pt x="1810" y="2014949"/>
                  </a:lnTo>
                  <a:lnTo>
                    <a:pt x="600" y="2012053"/>
                  </a:lnTo>
                  <a:lnTo>
                    <a:pt x="0" y="2008994"/>
                  </a:lnTo>
                  <a:lnTo>
                    <a:pt x="0" y="2005944"/>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6629176"/>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2718927"/>
            <a:ext cx="5639435" cy="6473190"/>
          </a:xfrm>
          <a:prstGeom prst="rect">
            <a:avLst/>
          </a:prstGeom>
        </p:spPr>
        <p:txBody>
          <a:bodyPr vert="horz" wrap="square" lIns="0" tIns="15875" rIns="0" bIns="0" rtlCol="0">
            <a:spAutoFit/>
          </a:bodyPr>
          <a:lstStyle/>
          <a:p>
            <a:pPr marL="207645" indent="-195580">
              <a:lnSpc>
                <a:spcPct val="100000"/>
              </a:lnSpc>
              <a:spcBef>
                <a:spcPts val="125"/>
              </a:spcBef>
              <a:buSzPct val="89473"/>
              <a:buFont typeface="Trebuchet MS"/>
              <a:buAutoNum type="arabicPeriod" startAt="3"/>
              <a:tabLst>
                <a:tab pos="208279" algn="l"/>
              </a:tabLst>
            </a:pPr>
            <a:r>
              <a:rPr sz="950" b="1" spc="25" dirty="0">
                <a:solidFill>
                  <a:srgbClr val="333333"/>
                </a:solidFill>
                <a:latin typeface="微软雅黑"/>
                <a:cs typeface="微软雅黑"/>
              </a:rPr>
              <a:t>把</a:t>
            </a:r>
            <a:r>
              <a:rPr sz="950" b="1" spc="65" dirty="0">
                <a:solidFill>
                  <a:srgbClr val="333333"/>
                </a:solidFill>
                <a:latin typeface="Trebuchet MS"/>
                <a:cs typeface="Trebuchet MS"/>
              </a:rPr>
              <a:t>INPUT</a:t>
            </a:r>
            <a:r>
              <a:rPr sz="950" b="1" spc="25" dirty="0">
                <a:solidFill>
                  <a:srgbClr val="333333"/>
                </a:solidFill>
                <a:latin typeface="微软雅黑"/>
                <a:cs typeface="微软雅黑"/>
              </a:rPr>
              <a:t>规则链的默认策略设置为拒绝：</a:t>
            </a:r>
            <a:endParaRPr sz="950">
              <a:latin typeface="微软雅黑"/>
              <a:cs typeface="微软雅黑"/>
            </a:endParaRPr>
          </a:p>
          <a:p>
            <a:pPr>
              <a:lnSpc>
                <a:spcPct val="100000"/>
              </a:lnSpc>
              <a:spcBef>
                <a:spcPts val="45"/>
              </a:spcBef>
              <a:buClr>
                <a:srgbClr val="333333"/>
              </a:buClr>
              <a:buFont typeface="Trebuchet MS"/>
              <a:buAutoNum type="arabicPeriod" startAt="3"/>
            </a:pPr>
            <a:endParaRPr sz="900">
              <a:latin typeface="微软雅黑"/>
              <a:cs typeface="微软雅黑"/>
            </a:endParaRPr>
          </a:p>
          <a:p>
            <a:pPr marL="136525" marR="2606040">
              <a:lnSpc>
                <a:spcPct val="1324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iptables</a:t>
            </a:r>
            <a:r>
              <a:rPr sz="850" spc="10" dirty="0">
                <a:solidFill>
                  <a:srgbClr val="333333"/>
                </a:solidFill>
                <a:latin typeface="Lucida Console"/>
                <a:cs typeface="Lucida Console"/>
              </a:rPr>
              <a:t> </a:t>
            </a:r>
            <a:r>
              <a:rPr sz="850" spc="15" dirty="0">
                <a:solidFill>
                  <a:srgbClr val="333333"/>
                </a:solidFill>
                <a:latin typeface="Lucida Console"/>
                <a:cs typeface="Lucida Console"/>
              </a:rPr>
              <a:t>-P</a:t>
            </a:r>
            <a:r>
              <a:rPr sz="850" spc="5" dirty="0">
                <a:solidFill>
                  <a:srgbClr val="333333"/>
                </a:solidFill>
                <a:latin typeface="Lucida Console"/>
                <a:cs typeface="Lucida Console"/>
              </a:rPr>
              <a:t> </a:t>
            </a:r>
            <a:r>
              <a:rPr sz="850" spc="15" dirty="0">
                <a:solidFill>
                  <a:srgbClr val="333333"/>
                </a:solidFill>
                <a:latin typeface="Lucida Console"/>
                <a:cs typeface="Lucida Console"/>
              </a:rPr>
              <a:t>INPUT</a:t>
            </a:r>
            <a:r>
              <a:rPr sz="850" spc="10" dirty="0">
                <a:solidFill>
                  <a:srgbClr val="333333"/>
                </a:solidFill>
                <a:latin typeface="Lucida Console"/>
                <a:cs typeface="Lucida Console"/>
              </a:rPr>
              <a:t> </a:t>
            </a:r>
            <a:r>
              <a:rPr sz="850" spc="15" dirty="0">
                <a:solidFill>
                  <a:srgbClr val="333333"/>
                </a:solidFill>
                <a:latin typeface="Lucida Console"/>
                <a:cs typeface="Lucida Console"/>
              </a:rPr>
              <a:t>DROP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iptables</a:t>
            </a:r>
            <a:r>
              <a:rPr sz="850" spc="10" dirty="0">
                <a:solidFill>
                  <a:srgbClr val="333333"/>
                </a:solidFill>
                <a:latin typeface="Lucida Console"/>
                <a:cs typeface="Lucida Console"/>
              </a:rPr>
              <a:t> </a:t>
            </a:r>
            <a:r>
              <a:rPr sz="850" spc="15" dirty="0">
                <a:solidFill>
                  <a:srgbClr val="333333"/>
                </a:solidFill>
                <a:latin typeface="Lucida Console"/>
                <a:cs typeface="Lucida Console"/>
              </a:rPr>
              <a:t>-L</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INPUT</a:t>
            </a:r>
            <a:r>
              <a:rPr sz="850" dirty="0">
                <a:solidFill>
                  <a:srgbClr val="333333"/>
                </a:solidFill>
                <a:latin typeface="Lucida Console"/>
                <a:cs typeface="Lucida Console"/>
              </a:rPr>
              <a:t> </a:t>
            </a:r>
            <a:r>
              <a:rPr sz="850" spc="15" dirty="0">
                <a:solidFill>
                  <a:srgbClr val="333333"/>
                </a:solidFill>
                <a:latin typeface="Lucida Console"/>
                <a:cs typeface="Lucida Console"/>
              </a:rPr>
              <a:t>(policy</a:t>
            </a:r>
            <a:r>
              <a:rPr sz="850" spc="-5" dirty="0">
                <a:solidFill>
                  <a:srgbClr val="333333"/>
                </a:solidFill>
                <a:latin typeface="Lucida Console"/>
                <a:cs typeface="Lucida Console"/>
              </a:rPr>
              <a:t> </a:t>
            </a:r>
            <a:r>
              <a:rPr sz="850" spc="15" dirty="0">
                <a:solidFill>
                  <a:srgbClr val="333333"/>
                </a:solidFill>
                <a:latin typeface="Lucida Console"/>
                <a:cs typeface="Lucida Console"/>
              </a:rPr>
              <a:t>DROP)</a:t>
            </a:r>
            <a:endParaRPr sz="850">
              <a:latin typeface="Lucida Console"/>
              <a:cs typeface="Lucida Console"/>
            </a:endParaRPr>
          </a:p>
          <a:p>
            <a:pPr marL="136525">
              <a:lnSpc>
                <a:spcPct val="100000"/>
              </a:lnSpc>
              <a:spcBef>
                <a:spcPts val="330"/>
              </a:spcBef>
              <a:tabLst>
                <a:tab pos="875030" algn="l"/>
                <a:tab pos="2890520" algn="l"/>
              </a:tabLst>
            </a:pPr>
            <a:r>
              <a:rPr sz="850" spc="15" dirty="0">
                <a:solidFill>
                  <a:srgbClr val="333333"/>
                </a:solidFill>
                <a:latin typeface="Lucida Console"/>
                <a:cs typeface="Lucida Console"/>
              </a:rPr>
              <a:t>target	prot</a:t>
            </a:r>
            <a:r>
              <a:rPr sz="850" spc="20" dirty="0">
                <a:solidFill>
                  <a:srgbClr val="333333"/>
                </a:solidFill>
                <a:latin typeface="Lucida Console"/>
                <a:cs typeface="Lucida Console"/>
              </a:rPr>
              <a:t> </a:t>
            </a:r>
            <a:r>
              <a:rPr sz="850" spc="15" dirty="0">
                <a:solidFill>
                  <a:srgbClr val="333333"/>
                </a:solidFill>
                <a:latin typeface="Lucida Console"/>
                <a:cs typeface="Lucida Console"/>
              </a:rPr>
              <a:t>opt</a:t>
            </a:r>
            <a:r>
              <a:rPr sz="850" spc="25" dirty="0">
                <a:solidFill>
                  <a:srgbClr val="333333"/>
                </a:solidFill>
                <a:latin typeface="Lucida Console"/>
                <a:cs typeface="Lucida Console"/>
              </a:rPr>
              <a:t> </a:t>
            </a:r>
            <a:r>
              <a:rPr sz="850" spc="15" dirty="0">
                <a:solidFill>
                  <a:srgbClr val="333333"/>
                </a:solidFill>
                <a:latin typeface="Lucida Console"/>
                <a:cs typeface="Lucida Console"/>
              </a:rPr>
              <a:t>source	destination</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5"/>
              </a:spcBef>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FORWARD</a:t>
            </a:r>
            <a:r>
              <a:rPr sz="850"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ACCEPT)</a:t>
            </a:r>
            <a:endParaRPr sz="850">
              <a:latin typeface="Lucida Console"/>
              <a:cs typeface="Lucida Console"/>
            </a:endParaRPr>
          </a:p>
          <a:p>
            <a:pPr marL="136525">
              <a:lnSpc>
                <a:spcPct val="100000"/>
              </a:lnSpc>
              <a:spcBef>
                <a:spcPts val="330"/>
              </a:spcBef>
              <a:tabLst>
                <a:tab pos="875030" algn="l"/>
                <a:tab pos="2890520" algn="l"/>
              </a:tabLst>
            </a:pPr>
            <a:r>
              <a:rPr sz="850" spc="15" dirty="0">
                <a:solidFill>
                  <a:srgbClr val="333333"/>
                </a:solidFill>
                <a:latin typeface="Lucida Console"/>
                <a:cs typeface="Lucida Console"/>
              </a:rPr>
              <a:t>target	prot</a:t>
            </a:r>
            <a:r>
              <a:rPr sz="850" spc="20" dirty="0">
                <a:solidFill>
                  <a:srgbClr val="333333"/>
                </a:solidFill>
                <a:latin typeface="Lucida Console"/>
                <a:cs typeface="Lucida Console"/>
              </a:rPr>
              <a:t> </a:t>
            </a:r>
            <a:r>
              <a:rPr sz="850" spc="15" dirty="0">
                <a:solidFill>
                  <a:srgbClr val="333333"/>
                </a:solidFill>
                <a:latin typeface="Lucida Console"/>
                <a:cs typeface="Lucida Console"/>
              </a:rPr>
              <a:t>opt</a:t>
            </a:r>
            <a:r>
              <a:rPr sz="850" spc="25" dirty="0">
                <a:solidFill>
                  <a:srgbClr val="333333"/>
                </a:solidFill>
                <a:latin typeface="Lucida Console"/>
                <a:cs typeface="Lucida Console"/>
              </a:rPr>
              <a:t> </a:t>
            </a:r>
            <a:r>
              <a:rPr sz="850" spc="15" dirty="0">
                <a:solidFill>
                  <a:srgbClr val="333333"/>
                </a:solidFill>
                <a:latin typeface="Lucida Console"/>
                <a:cs typeface="Lucida Console"/>
              </a:rPr>
              <a:t>source	destination</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OUTPUT</a:t>
            </a:r>
            <a:r>
              <a:rPr sz="850"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ACCEPT)</a:t>
            </a:r>
            <a:endParaRPr sz="850">
              <a:latin typeface="Lucida Console"/>
              <a:cs typeface="Lucida Console"/>
            </a:endParaRPr>
          </a:p>
          <a:p>
            <a:pPr marL="136525">
              <a:lnSpc>
                <a:spcPct val="100000"/>
              </a:lnSpc>
              <a:spcBef>
                <a:spcPts val="330"/>
              </a:spcBef>
              <a:tabLst>
                <a:tab pos="875030" algn="l"/>
                <a:tab pos="2890520" algn="l"/>
              </a:tabLst>
            </a:pPr>
            <a:r>
              <a:rPr sz="850" spc="15" dirty="0">
                <a:solidFill>
                  <a:srgbClr val="333333"/>
                </a:solidFill>
                <a:latin typeface="Lucida Console"/>
                <a:cs typeface="Lucida Console"/>
              </a:rPr>
              <a:t>target	prot</a:t>
            </a:r>
            <a:r>
              <a:rPr sz="850" spc="20" dirty="0">
                <a:solidFill>
                  <a:srgbClr val="333333"/>
                </a:solidFill>
                <a:latin typeface="Lucida Console"/>
                <a:cs typeface="Lucida Console"/>
              </a:rPr>
              <a:t> </a:t>
            </a:r>
            <a:r>
              <a:rPr sz="850" spc="15" dirty="0">
                <a:solidFill>
                  <a:srgbClr val="333333"/>
                </a:solidFill>
                <a:latin typeface="Lucida Console"/>
                <a:cs typeface="Lucida Console"/>
              </a:rPr>
              <a:t>opt</a:t>
            </a:r>
            <a:r>
              <a:rPr sz="850" spc="25" dirty="0">
                <a:solidFill>
                  <a:srgbClr val="333333"/>
                </a:solidFill>
                <a:latin typeface="Lucida Console"/>
                <a:cs typeface="Lucida Console"/>
              </a:rPr>
              <a:t> </a:t>
            </a:r>
            <a:r>
              <a:rPr sz="850" spc="15" dirty="0">
                <a:solidFill>
                  <a:srgbClr val="333333"/>
                </a:solidFill>
                <a:latin typeface="Lucida Console"/>
                <a:cs typeface="Lucida Console"/>
              </a:rPr>
              <a:t>source	destination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spc="25" dirty="0">
                <a:solidFill>
                  <a:srgbClr val="333333"/>
                </a:solidFill>
                <a:latin typeface="微软雅黑"/>
                <a:cs typeface="微软雅黑"/>
              </a:rPr>
              <a:t>如前面所提到的防火墙策略设置无非有两种方式，一种是</a:t>
            </a:r>
            <a:r>
              <a:rPr sz="950" spc="-160" dirty="0">
                <a:solidFill>
                  <a:srgbClr val="333333"/>
                </a:solidFill>
                <a:latin typeface="Trebuchet MS"/>
                <a:cs typeface="Trebuchet MS"/>
              </a:rPr>
              <a:t>“</a:t>
            </a:r>
            <a:r>
              <a:rPr sz="950" spc="25" dirty="0">
                <a:solidFill>
                  <a:srgbClr val="333333"/>
                </a:solidFill>
                <a:latin typeface="微软雅黑"/>
                <a:cs typeface="微软雅黑"/>
              </a:rPr>
              <a:t>通</a:t>
            </a:r>
            <a:r>
              <a:rPr sz="950" spc="-160" dirty="0">
                <a:solidFill>
                  <a:srgbClr val="333333"/>
                </a:solidFill>
                <a:latin typeface="Trebuchet MS"/>
                <a:cs typeface="Trebuchet MS"/>
              </a:rPr>
              <a:t>”</a:t>
            </a:r>
            <a:r>
              <a:rPr sz="950" spc="25" dirty="0">
                <a:solidFill>
                  <a:srgbClr val="333333"/>
                </a:solidFill>
                <a:latin typeface="微软雅黑"/>
                <a:cs typeface="微软雅黑"/>
              </a:rPr>
              <a:t>，一种是</a:t>
            </a:r>
            <a:r>
              <a:rPr sz="950" spc="-160" dirty="0">
                <a:solidFill>
                  <a:srgbClr val="333333"/>
                </a:solidFill>
                <a:latin typeface="Trebuchet MS"/>
                <a:cs typeface="Trebuchet MS"/>
              </a:rPr>
              <a:t>“</a:t>
            </a:r>
            <a:r>
              <a:rPr sz="950" spc="25" dirty="0">
                <a:solidFill>
                  <a:srgbClr val="333333"/>
                </a:solidFill>
                <a:latin typeface="微软雅黑"/>
                <a:cs typeface="微软雅黑"/>
              </a:rPr>
              <a:t>堵</a:t>
            </a:r>
            <a:r>
              <a:rPr sz="950" spc="-160" dirty="0">
                <a:solidFill>
                  <a:srgbClr val="333333"/>
                </a:solidFill>
                <a:latin typeface="Trebuchet MS"/>
                <a:cs typeface="Trebuchet MS"/>
              </a:rPr>
              <a:t>”</a:t>
            </a:r>
            <a:r>
              <a:rPr sz="950" spc="25" dirty="0">
                <a:solidFill>
                  <a:srgbClr val="333333"/>
                </a:solidFill>
                <a:latin typeface="微软雅黑"/>
                <a:cs typeface="微软雅黑"/>
              </a:rPr>
              <a:t>，当把</a:t>
            </a:r>
            <a:r>
              <a:rPr sz="950" spc="55" dirty="0">
                <a:solidFill>
                  <a:srgbClr val="333333"/>
                </a:solidFill>
                <a:latin typeface="Trebuchet MS"/>
                <a:cs typeface="Trebuchet MS"/>
              </a:rPr>
              <a:t>INPUT</a:t>
            </a:r>
            <a:r>
              <a:rPr sz="950" spc="20" dirty="0">
                <a:solidFill>
                  <a:srgbClr val="333333"/>
                </a:solidFill>
                <a:latin typeface="微软雅黑"/>
                <a:cs typeface="微软雅黑"/>
              </a:rPr>
              <a:t>链设置为默认拒 </a:t>
            </a:r>
            <a:r>
              <a:rPr sz="950" spc="25" dirty="0">
                <a:solidFill>
                  <a:srgbClr val="333333"/>
                </a:solidFill>
                <a:latin typeface="微软雅黑"/>
                <a:cs typeface="微软雅黑"/>
              </a:rPr>
              <a:t>绝后，就要往里面写入允许策略了，否则所有流入的数据包都会被默认拒绝掉，同学们需要留意规则链 的默认策略拒绝动作只能是</a:t>
            </a:r>
            <a:r>
              <a:rPr sz="950" spc="75" dirty="0">
                <a:solidFill>
                  <a:srgbClr val="333333"/>
                </a:solidFill>
                <a:latin typeface="Trebuchet MS"/>
                <a:cs typeface="Trebuchet MS"/>
              </a:rPr>
              <a:t>DROP</a:t>
            </a:r>
            <a:r>
              <a:rPr sz="950" spc="75" dirty="0">
                <a:solidFill>
                  <a:srgbClr val="333333"/>
                </a:solidFill>
                <a:latin typeface="微软雅黑"/>
                <a:cs typeface="微软雅黑"/>
              </a:rPr>
              <a:t>，</a:t>
            </a:r>
            <a:r>
              <a:rPr sz="950" spc="25" dirty="0">
                <a:solidFill>
                  <a:srgbClr val="333333"/>
                </a:solidFill>
                <a:latin typeface="微软雅黑"/>
                <a:cs typeface="微软雅黑"/>
              </a:rPr>
              <a:t>而不能是</a:t>
            </a:r>
            <a:r>
              <a:rPr sz="950" spc="-10" dirty="0">
                <a:solidFill>
                  <a:srgbClr val="333333"/>
                </a:solidFill>
                <a:latin typeface="Trebuchet MS"/>
                <a:cs typeface="Trebuchet MS"/>
              </a:rPr>
              <a:t>REJECT</a:t>
            </a:r>
            <a:r>
              <a:rPr sz="950" spc="25" dirty="0">
                <a:solidFill>
                  <a:srgbClr val="333333"/>
                </a:solidFill>
                <a:latin typeface="微软雅黑"/>
                <a:cs typeface="微软雅黑"/>
              </a:rPr>
              <a:t>。</a:t>
            </a:r>
            <a:endParaRPr sz="950">
              <a:latin typeface="微软雅黑"/>
              <a:cs typeface="微软雅黑"/>
            </a:endParaRPr>
          </a:p>
          <a:p>
            <a:pPr marL="207645" indent="-195580">
              <a:lnSpc>
                <a:spcPct val="100000"/>
              </a:lnSpc>
              <a:spcBef>
                <a:spcPts val="1115"/>
              </a:spcBef>
              <a:buSzPct val="89473"/>
              <a:buFont typeface="Trebuchet MS"/>
              <a:buAutoNum type="arabicPeriod" startAt="4"/>
              <a:tabLst>
                <a:tab pos="208279" algn="l"/>
              </a:tabLst>
            </a:pPr>
            <a:r>
              <a:rPr sz="950" b="1" spc="25" dirty="0">
                <a:solidFill>
                  <a:srgbClr val="333333"/>
                </a:solidFill>
                <a:latin typeface="微软雅黑"/>
                <a:cs typeface="微软雅黑"/>
              </a:rPr>
              <a:t>向</a:t>
            </a:r>
            <a:r>
              <a:rPr sz="950" b="1" spc="65" dirty="0">
                <a:solidFill>
                  <a:srgbClr val="333333"/>
                </a:solidFill>
                <a:latin typeface="Trebuchet MS"/>
                <a:cs typeface="Trebuchet MS"/>
              </a:rPr>
              <a:t>INPUT</a:t>
            </a:r>
            <a:r>
              <a:rPr sz="950" b="1" spc="25" dirty="0">
                <a:solidFill>
                  <a:srgbClr val="333333"/>
                </a:solidFill>
                <a:latin typeface="微软雅黑"/>
                <a:cs typeface="微软雅黑"/>
              </a:rPr>
              <a:t>链中添加允许</a:t>
            </a:r>
            <a:r>
              <a:rPr sz="950" b="1" spc="90" dirty="0">
                <a:solidFill>
                  <a:srgbClr val="333333"/>
                </a:solidFill>
                <a:latin typeface="Trebuchet MS"/>
                <a:cs typeface="Trebuchet MS"/>
              </a:rPr>
              <a:t>ICMP</a:t>
            </a:r>
            <a:r>
              <a:rPr sz="950" b="1" spc="25" dirty="0">
                <a:solidFill>
                  <a:srgbClr val="333333"/>
                </a:solidFill>
                <a:latin typeface="微软雅黑"/>
                <a:cs typeface="微软雅黑"/>
              </a:rPr>
              <a:t>流量进入的策略规则：</a:t>
            </a:r>
            <a:endParaRPr sz="950">
              <a:latin typeface="微软雅黑"/>
              <a:cs typeface="微软雅黑"/>
            </a:endParaRPr>
          </a:p>
          <a:p>
            <a:pPr marL="12700" marR="50800">
              <a:lnSpc>
                <a:spcPct val="131600"/>
              </a:lnSpc>
              <a:spcBef>
                <a:spcPts val="825"/>
              </a:spcBef>
            </a:pPr>
            <a:r>
              <a:rPr sz="950" spc="25" dirty="0">
                <a:solidFill>
                  <a:srgbClr val="333333"/>
                </a:solidFill>
                <a:latin typeface="微软雅黑"/>
                <a:cs typeface="微软雅黑"/>
              </a:rPr>
              <a:t>在日常运维工作中，经常会使用</a:t>
            </a:r>
            <a:r>
              <a:rPr sz="950" spc="45" dirty="0">
                <a:solidFill>
                  <a:srgbClr val="333333"/>
                </a:solidFill>
                <a:latin typeface="Trebuchet MS"/>
                <a:cs typeface="Trebuchet MS"/>
              </a:rPr>
              <a:t>ping</a:t>
            </a:r>
            <a:r>
              <a:rPr sz="950" spc="25" dirty="0">
                <a:solidFill>
                  <a:srgbClr val="333333"/>
                </a:solidFill>
                <a:latin typeface="微软雅黑"/>
                <a:cs typeface="微软雅黑"/>
              </a:rPr>
              <a:t>命令来检查对方主机是否在线，而向防火墙的</a:t>
            </a:r>
            <a:r>
              <a:rPr sz="950" spc="55" dirty="0">
                <a:solidFill>
                  <a:srgbClr val="333333"/>
                </a:solidFill>
                <a:latin typeface="Trebuchet MS"/>
                <a:cs typeface="Trebuchet MS"/>
              </a:rPr>
              <a:t>INPUT</a:t>
            </a:r>
            <a:r>
              <a:rPr sz="950" spc="20" dirty="0">
                <a:solidFill>
                  <a:srgbClr val="333333"/>
                </a:solidFill>
                <a:latin typeface="微软雅黑"/>
                <a:cs typeface="微软雅黑"/>
              </a:rPr>
              <a:t>规则链中添加 </a:t>
            </a:r>
            <a:r>
              <a:rPr sz="950" spc="25" dirty="0">
                <a:solidFill>
                  <a:srgbClr val="333333"/>
                </a:solidFill>
                <a:latin typeface="微软雅黑"/>
                <a:cs typeface="微软雅黑"/>
              </a:rPr>
              <a:t>一条允许</a:t>
            </a:r>
            <a:r>
              <a:rPr sz="950" spc="75" dirty="0">
                <a:solidFill>
                  <a:srgbClr val="333333"/>
                </a:solidFill>
                <a:latin typeface="Trebuchet MS"/>
                <a:cs typeface="Trebuchet MS"/>
              </a:rPr>
              <a:t>ICMP</a:t>
            </a:r>
            <a:r>
              <a:rPr sz="950" spc="25" dirty="0">
                <a:solidFill>
                  <a:srgbClr val="333333"/>
                </a:solidFill>
                <a:latin typeface="微软雅黑"/>
                <a:cs typeface="微软雅黑"/>
              </a:rPr>
              <a:t>流量进入的策略规则就默认允许了这种</a:t>
            </a:r>
            <a:r>
              <a:rPr sz="950" spc="45" dirty="0">
                <a:solidFill>
                  <a:srgbClr val="333333"/>
                </a:solidFill>
                <a:latin typeface="Trebuchet MS"/>
                <a:cs typeface="Trebuchet MS"/>
              </a:rPr>
              <a:t>ping</a:t>
            </a:r>
            <a:r>
              <a:rPr sz="950" spc="25" dirty="0">
                <a:solidFill>
                  <a:srgbClr val="333333"/>
                </a:solidFill>
                <a:latin typeface="微软雅黑"/>
                <a:cs typeface="微软雅黑"/>
              </a:rPr>
              <a:t>命令检测行为。</a:t>
            </a:r>
            <a:endParaRPr sz="950">
              <a:latin typeface="微软雅黑"/>
              <a:cs typeface="微软雅黑"/>
            </a:endParaRPr>
          </a:p>
          <a:p>
            <a:pPr>
              <a:lnSpc>
                <a:spcPct val="100000"/>
              </a:lnSpc>
              <a:spcBef>
                <a:spcPts val="45"/>
              </a:spcBef>
            </a:pPr>
            <a:endParaRPr sz="900">
              <a:latin typeface="微软雅黑"/>
              <a:cs typeface="微软雅黑"/>
            </a:endParaRPr>
          </a:p>
          <a:p>
            <a:pPr marL="136525" marR="1732914">
              <a:lnSpc>
                <a:spcPct val="132400"/>
              </a:lnSpc>
            </a:pPr>
            <a:r>
              <a:rPr sz="850" spc="15" dirty="0">
                <a:solidFill>
                  <a:srgbClr val="333333"/>
                </a:solidFill>
                <a:latin typeface="Lucida Console"/>
                <a:cs typeface="Lucida Console"/>
              </a:rPr>
              <a:t>[root@linuxprobe ~]# iptables -I INPUT -p icmp -j ACCEPT </a:t>
            </a:r>
            <a:r>
              <a:rPr sz="850" spc="-505"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ping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-c 4 192.168.10.10</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PING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192.168.10.10 (192.168.10.10) 56(84)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of data.</a:t>
            </a:r>
            <a:endParaRPr sz="850">
              <a:latin typeface="Lucida Console"/>
              <a:cs typeface="Lucida Console"/>
            </a:endParaRPr>
          </a:p>
          <a:p>
            <a:pPr marL="136525">
              <a:lnSpc>
                <a:spcPct val="100000"/>
              </a:lnSpc>
              <a:spcBef>
                <a:spcPts val="334"/>
              </a:spcBef>
            </a:pPr>
            <a:r>
              <a:rPr sz="850" spc="15" dirty="0">
                <a:solidFill>
                  <a:srgbClr val="333333"/>
                </a:solidFill>
                <a:latin typeface="Lucida Console"/>
                <a:cs typeface="Lucida Console"/>
              </a:rPr>
              <a:t>64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from 192.168.10.10: icmp_seq=1 ttl=64 time=0.154</a:t>
            </a:r>
            <a:r>
              <a:rPr sz="850" spc="10" dirty="0">
                <a:solidFill>
                  <a:srgbClr val="333333"/>
                </a:solidFill>
                <a:latin typeface="Lucida Console"/>
                <a:cs typeface="Lucida Console"/>
              </a:rPr>
              <a:t> </a:t>
            </a:r>
            <a:r>
              <a:rPr sz="850" spc="15" dirty="0">
                <a:solidFill>
                  <a:srgbClr val="333333"/>
                </a:solidFill>
                <a:latin typeface="Lucida Console"/>
                <a:cs typeface="Lucida Console"/>
              </a:rPr>
              <a:t>ms</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64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from 192.168.10.10: icmp_seq=2 ttl=64 time=0.041</a:t>
            </a:r>
            <a:r>
              <a:rPr sz="850" spc="10" dirty="0">
                <a:solidFill>
                  <a:srgbClr val="333333"/>
                </a:solidFill>
                <a:latin typeface="Lucida Console"/>
                <a:cs typeface="Lucida Console"/>
              </a:rPr>
              <a:t> </a:t>
            </a:r>
            <a:r>
              <a:rPr sz="850" spc="15" dirty="0">
                <a:solidFill>
                  <a:srgbClr val="333333"/>
                </a:solidFill>
                <a:latin typeface="Lucida Console"/>
                <a:cs typeface="Lucida Console"/>
              </a:rPr>
              <a:t>ms</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64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from 192.168.10.10: icmp_seq=3 ttl=64 time=0.038</a:t>
            </a:r>
            <a:r>
              <a:rPr sz="850" spc="10" dirty="0">
                <a:solidFill>
                  <a:srgbClr val="333333"/>
                </a:solidFill>
                <a:latin typeface="Lucida Console"/>
                <a:cs typeface="Lucida Console"/>
              </a:rPr>
              <a:t> </a:t>
            </a:r>
            <a:r>
              <a:rPr sz="850" spc="15" dirty="0">
                <a:solidFill>
                  <a:srgbClr val="333333"/>
                </a:solidFill>
                <a:latin typeface="Lucida Console"/>
                <a:cs typeface="Lucida Console"/>
              </a:rPr>
              <a:t>ms</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64</a:t>
            </a:r>
            <a:r>
              <a:rPr sz="850" spc="10" dirty="0">
                <a:solidFill>
                  <a:srgbClr val="333333"/>
                </a:solidFill>
                <a:latin typeface="Lucida Console"/>
                <a:cs typeface="Lucida Console"/>
              </a:rPr>
              <a:t> </a:t>
            </a:r>
            <a:r>
              <a:rPr sz="850" spc="15" dirty="0">
                <a:solidFill>
                  <a:srgbClr val="333333"/>
                </a:solidFill>
                <a:latin typeface="Lucida Console"/>
                <a:cs typeface="Lucida Console"/>
              </a:rPr>
              <a:t>bytes from 192.168.10.10: icmp_seq=4 ttl=64 time=0.046</a:t>
            </a:r>
            <a:r>
              <a:rPr sz="850" spc="10" dirty="0">
                <a:solidFill>
                  <a:srgbClr val="333333"/>
                </a:solidFill>
                <a:latin typeface="Lucida Console"/>
                <a:cs typeface="Lucida Console"/>
              </a:rPr>
              <a:t> </a:t>
            </a:r>
            <a:r>
              <a:rPr sz="850" spc="15" dirty="0">
                <a:solidFill>
                  <a:srgbClr val="333333"/>
                </a:solidFill>
                <a:latin typeface="Lucida Console"/>
                <a:cs typeface="Lucida Console"/>
              </a:rPr>
              <a:t>ms</a:t>
            </a:r>
            <a:endParaRPr sz="850">
              <a:latin typeface="Lucida Console"/>
              <a:cs typeface="Lucida Console"/>
            </a:endParaRPr>
          </a:p>
          <a:p>
            <a:pPr>
              <a:lnSpc>
                <a:spcPct val="100000"/>
              </a:lnSpc>
            </a:pPr>
            <a:endParaRPr sz="900">
              <a:latin typeface="Lucida Console"/>
              <a:cs typeface="Lucida Console"/>
            </a:endParaRPr>
          </a:p>
          <a:p>
            <a:pPr marL="136525">
              <a:lnSpc>
                <a:spcPct val="100000"/>
              </a:lnSpc>
              <a:spcBef>
                <a:spcPts val="780"/>
              </a:spcBef>
            </a:pP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192.168.10.10</a:t>
            </a:r>
            <a:r>
              <a:rPr sz="850" spc="5" dirty="0">
                <a:solidFill>
                  <a:srgbClr val="333333"/>
                </a:solidFill>
                <a:latin typeface="Lucida Console"/>
                <a:cs typeface="Lucida Console"/>
              </a:rPr>
              <a:t> </a:t>
            </a:r>
            <a:r>
              <a:rPr sz="850" spc="15" dirty="0">
                <a:solidFill>
                  <a:srgbClr val="333333"/>
                </a:solidFill>
                <a:latin typeface="Lucida Console"/>
                <a:cs typeface="Lucida Console"/>
              </a:rPr>
              <a:t>ping</a:t>
            </a:r>
            <a:r>
              <a:rPr sz="850" spc="5" dirty="0">
                <a:solidFill>
                  <a:srgbClr val="333333"/>
                </a:solidFill>
                <a:latin typeface="Lucida Console"/>
                <a:cs typeface="Lucida Console"/>
              </a:rPr>
              <a:t> </a:t>
            </a:r>
            <a:r>
              <a:rPr sz="850" spc="15" dirty="0">
                <a:solidFill>
                  <a:srgbClr val="333333"/>
                </a:solidFill>
                <a:latin typeface="Lucida Console"/>
                <a:cs typeface="Lucida Console"/>
              </a:rPr>
              <a:t>statistics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a:p>
            <a:pPr marL="136525" marR="1397000">
              <a:lnSpc>
                <a:spcPct val="132400"/>
              </a:lnSpc>
            </a:pPr>
            <a:r>
              <a:rPr sz="850" spc="15" dirty="0">
                <a:solidFill>
                  <a:srgbClr val="333333"/>
                </a:solidFill>
                <a:latin typeface="Lucida Console"/>
                <a:cs typeface="Lucida Console"/>
              </a:rPr>
              <a:t>4 packets transmitted, 4 received, 0% packet loss, time 104ms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rtt</a:t>
            </a:r>
            <a:r>
              <a:rPr sz="850" spc="10" dirty="0">
                <a:solidFill>
                  <a:srgbClr val="333333"/>
                </a:solidFill>
                <a:latin typeface="Lucida Console"/>
                <a:cs typeface="Lucida Console"/>
              </a:rPr>
              <a:t> </a:t>
            </a:r>
            <a:r>
              <a:rPr sz="850" spc="15" dirty="0">
                <a:solidFill>
                  <a:srgbClr val="333333"/>
                </a:solidFill>
                <a:latin typeface="Lucida Console"/>
                <a:cs typeface="Lucida Console"/>
              </a:rPr>
              <a:t>min/avg/max/mdev = 0.038/0.069/0.154/0.049 ms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207645" indent="-195580">
              <a:lnSpc>
                <a:spcPct val="100000"/>
              </a:lnSpc>
              <a:spcBef>
                <a:spcPts val="5"/>
              </a:spcBef>
              <a:buSzPct val="89473"/>
              <a:buFont typeface="Trebuchet MS"/>
              <a:buAutoNum type="arabicPeriod" startAt="5"/>
              <a:tabLst>
                <a:tab pos="208279" algn="l"/>
              </a:tabLst>
            </a:pPr>
            <a:r>
              <a:rPr sz="950" b="1" spc="25" dirty="0">
                <a:solidFill>
                  <a:srgbClr val="333333"/>
                </a:solidFill>
                <a:latin typeface="微软雅黑"/>
                <a:cs typeface="微软雅黑"/>
              </a:rPr>
              <a:t>删除</a:t>
            </a:r>
            <a:r>
              <a:rPr sz="950" b="1" spc="65" dirty="0">
                <a:solidFill>
                  <a:srgbClr val="333333"/>
                </a:solidFill>
                <a:latin typeface="Trebuchet MS"/>
                <a:cs typeface="Trebuchet MS"/>
              </a:rPr>
              <a:t>INPUT</a:t>
            </a:r>
            <a:r>
              <a:rPr sz="950" b="1" spc="25" dirty="0">
                <a:solidFill>
                  <a:srgbClr val="333333"/>
                </a:solidFill>
                <a:latin typeface="微软雅黑"/>
                <a:cs typeface="微软雅黑"/>
              </a:rPr>
              <a:t>规则链中刚刚加入的那条策略（允许</a:t>
            </a:r>
            <a:r>
              <a:rPr sz="950" b="1" spc="90" dirty="0">
                <a:solidFill>
                  <a:srgbClr val="333333"/>
                </a:solidFill>
                <a:latin typeface="Trebuchet MS"/>
                <a:cs typeface="Trebuchet MS"/>
              </a:rPr>
              <a:t>ICMP</a:t>
            </a:r>
            <a:r>
              <a:rPr sz="950" b="1" spc="25" dirty="0">
                <a:solidFill>
                  <a:srgbClr val="333333"/>
                </a:solidFill>
                <a:latin typeface="微软雅黑"/>
                <a:cs typeface="微软雅黑"/>
              </a:rPr>
              <a:t>流量），并把默认策略设置为允许。</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使用</a:t>
            </a:r>
            <a:r>
              <a:rPr sz="950" spc="-20" dirty="0">
                <a:solidFill>
                  <a:srgbClr val="333333"/>
                </a:solidFill>
                <a:latin typeface="Trebuchet MS"/>
                <a:cs typeface="Trebuchet MS"/>
              </a:rPr>
              <a:t>-F</a:t>
            </a:r>
            <a:r>
              <a:rPr sz="950" spc="25" dirty="0">
                <a:solidFill>
                  <a:srgbClr val="333333"/>
                </a:solidFill>
                <a:latin typeface="微软雅黑"/>
                <a:cs typeface="微软雅黑"/>
              </a:rPr>
              <a:t>会清空已有的所有防火墙策略，使用</a:t>
            </a:r>
            <a:r>
              <a:rPr sz="950" spc="45" dirty="0">
                <a:solidFill>
                  <a:srgbClr val="333333"/>
                </a:solidFill>
                <a:latin typeface="Trebuchet MS"/>
                <a:cs typeface="Trebuchet MS"/>
              </a:rPr>
              <a:t>-D</a:t>
            </a:r>
            <a:r>
              <a:rPr sz="950" spc="25" dirty="0">
                <a:solidFill>
                  <a:srgbClr val="333333"/>
                </a:solidFill>
                <a:latin typeface="微软雅黑"/>
                <a:cs typeface="微软雅黑"/>
              </a:rPr>
              <a:t>参数可以指定删除某一条策略，更加安全和准确。</a:t>
            </a:r>
            <a:endParaRPr sz="950">
              <a:latin typeface="微软雅黑"/>
              <a:cs typeface="微软雅黑"/>
            </a:endParaRPr>
          </a:p>
        </p:txBody>
      </p:sp>
      <p:sp>
        <p:nvSpPr>
          <p:cNvPr id="21" name="object 21"/>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84</a:t>
            </a:fld>
            <a:endParaRPr spc="-5" dirty="0"/>
          </a:p>
        </p:txBody>
      </p:sp>
      <p:sp>
        <p:nvSpPr>
          <p:cNvPr id="16" name="object 16"/>
          <p:cNvSpPr txBox="1"/>
          <p:nvPr/>
        </p:nvSpPr>
        <p:spPr>
          <a:xfrm>
            <a:off x="3824494" y="1292338"/>
            <a:ext cx="7645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destination</a:t>
            </a:r>
            <a:endParaRPr sz="850">
              <a:latin typeface="Lucida Console"/>
              <a:cs typeface="Lucida Console"/>
            </a:endParaRPr>
          </a:p>
        </p:txBody>
      </p:sp>
      <p:sp>
        <p:nvSpPr>
          <p:cNvPr id="17" name="object 17"/>
          <p:cNvSpPr txBox="1"/>
          <p:nvPr/>
        </p:nvSpPr>
        <p:spPr>
          <a:xfrm>
            <a:off x="3824494" y="1806894"/>
            <a:ext cx="7645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destination</a:t>
            </a:r>
            <a:endParaRPr sz="850">
              <a:latin typeface="Lucida Console"/>
              <a:cs typeface="Lucida Console"/>
            </a:endParaRPr>
          </a:p>
        </p:txBody>
      </p:sp>
      <p:sp>
        <p:nvSpPr>
          <p:cNvPr id="18" name="object 18"/>
          <p:cNvSpPr txBox="1"/>
          <p:nvPr/>
        </p:nvSpPr>
        <p:spPr>
          <a:xfrm>
            <a:off x="1070306" y="740049"/>
            <a:ext cx="2175510" cy="1741170"/>
          </a:xfrm>
          <a:prstGeom prst="rect">
            <a:avLst/>
          </a:prstGeom>
        </p:spPr>
        <p:txBody>
          <a:bodyPr vert="horz" wrap="square" lIns="0" tIns="12065" rIns="0" bIns="0" rtlCol="0">
            <a:spAutoFit/>
          </a:bodyPr>
          <a:lstStyle/>
          <a:p>
            <a:pPr marL="12700" marR="5080">
              <a:lnSpc>
                <a:spcPct val="132400"/>
              </a:lnSpc>
              <a:spcBef>
                <a:spcPts val="95"/>
              </a:spcBef>
              <a:tabLst>
                <a:tab pos="751205" algn="l"/>
              </a:tabLst>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iptables</a:t>
            </a:r>
            <a:r>
              <a:rPr sz="850" dirty="0">
                <a:solidFill>
                  <a:srgbClr val="333333"/>
                </a:solidFill>
                <a:latin typeface="Lucida Console"/>
                <a:cs typeface="Lucida Console"/>
              </a:rPr>
              <a:t> </a:t>
            </a:r>
            <a:r>
              <a:rPr sz="850" spc="15" dirty="0">
                <a:solidFill>
                  <a:srgbClr val="333333"/>
                </a:solidFill>
                <a:latin typeface="Lucida Console"/>
                <a:cs typeface="Lucida Console"/>
              </a:rPr>
              <a:t>-F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iptables</a:t>
            </a:r>
            <a:r>
              <a:rPr sz="850" dirty="0">
                <a:solidFill>
                  <a:srgbClr val="333333"/>
                </a:solidFill>
                <a:latin typeface="Lucida Console"/>
                <a:cs typeface="Lucida Console"/>
              </a:rPr>
              <a:t> </a:t>
            </a:r>
            <a:r>
              <a:rPr sz="850" spc="15" dirty="0">
                <a:solidFill>
                  <a:srgbClr val="333333"/>
                </a:solidFill>
                <a:latin typeface="Lucida Console"/>
                <a:cs typeface="Lucida Console"/>
              </a:rPr>
              <a:t>-L </a:t>
            </a:r>
            <a:r>
              <a:rPr sz="850" spc="-495" dirty="0">
                <a:solidFill>
                  <a:srgbClr val="333333"/>
                </a:solidFill>
                <a:latin typeface="Lucida Console"/>
                <a:cs typeface="Lucida Console"/>
              </a:rPr>
              <a:t> </a:t>
            </a:r>
            <a:r>
              <a:rPr sz="850" spc="15" dirty="0">
                <a:solidFill>
                  <a:srgbClr val="333333"/>
                </a:solidFill>
                <a:latin typeface="Lucida Console"/>
                <a:cs typeface="Lucida Console"/>
              </a:rPr>
              <a:t>Chain INPUT (policy ACCEPT) </a:t>
            </a:r>
            <a:r>
              <a:rPr sz="850" spc="20" dirty="0">
                <a:solidFill>
                  <a:srgbClr val="333333"/>
                </a:solidFill>
                <a:latin typeface="Lucida Console"/>
                <a:cs typeface="Lucida Console"/>
              </a:rPr>
              <a:t> </a:t>
            </a:r>
            <a:r>
              <a:rPr sz="850" spc="15" dirty="0">
                <a:solidFill>
                  <a:srgbClr val="333333"/>
                </a:solidFill>
                <a:latin typeface="Lucida Console"/>
                <a:cs typeface="Lucida Console"/>
              </a:rPr>
              <a:t>target	prot</a:t>
            </a:r>
            <a:r>
              <a:rPr sz="850" spc="5" dirty="0">
                <a:solidFill>
                  <a:srgbClr val="333333"/>
                </a:solidFill>
                <a:latin typeface="Lucida Console"/>
                <a:cs typeface="Lucida Console"/>
              </a:rPr>
              <a:t> </a:t>
            </a:r>
            <a:r>
              <a:rPr sz="850" spc="15" dirty="0">
                <a:solidFill>
                  <a:srgbClr val="333333"/>
                </a:solidFill>
                <a:latin typeface="Lucida Console"/>
                <a:cs typeface="Lucida Console"/>
              </a:rPr>
              <a:t>opt</a:t>
            </a:r>
            <a:r>
              <a:rPr sz="850" spc="5" dirty="0">
                <a:solidFill>
                  <a:srgbClr val="333333"/>
                </a:solidFill>
                <a:latin typeface="Lucida Console"/>
                <a:cs typeface="Lucida Console"/>
              </a:rPr>
              <a:t> </a:t>
            </a:r>
            <a:r>
              <a:rPr sz="850" spc="15" dirty="0">
                <a:solidFill>
                  <a:srgbClr val="333333"/>
                </a:solidFill>
                <a:latin typeface="Lucida Console"/>
                <a:cs typeface="Lucida Console"/>
              </a:rPr>
              <a:t>source</a:t>
            </a:r>
            <a:endParaRPr sz="850">
              <a:latin typeface="Lucida Console"/>
              <a:cs typeface="Lucida Console"/>
            </a:endParaRPr>
          </a:p>
          <a:p>
            <a:pPr>
              <a:lnSpc>
                <a:spcPct val="100000"/>
              </a:lnSpc>
            </a:pPr>
            <a:endParaRPr sz="900">
              <a:latin typeface="Lucida Console"/>
              <a:cs typeface="Lucida Console"/>
            </a:endParaRPr>
          </a:p>
          <a:p>
            <a:pPr marL="12700" marR="206375">
              <a:lnSpc>
                <a:spcPct val="132400"/>
              </a:lnSpc>
              <a:spcBef>
                <a:spcPts val="450"/>
              </a:spcBef>
              <a:tabLst>
                <a:tab pos="751205" algn="l"/>
              </a:tabLst>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FORWARD</a:t>
            </a:r>
            <a:r>
              <a:rPr sz="850" spc="-5"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ACCEPT)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target	prot</a:t>
            </a:r>
            <a:r>
              <a:rPr sz="850" spc="-5" dirty="0">
                <a:solidFill>
                  <a:srgbClr val="333333"/>
                </a:solidFill>
                <a:latin typeface="Lucida Console"/>
                <a:cs typeface="Lucida Console"/>
              </a:rPr>
              <a:t> </a:t>
            </a:r>
            <a:r>
              <a:rPr sz="850" spc="15" dirty="0">
                <a:solidFill>
                  <a:srgbClr val="333333"/>
                </a:solidFill>
                <a:latin typeface="Lucida Console"/>
                <a:cs typeface="Lucida Console"/>
              </a:rPr>
              <a:t>opt</a:t>
            </a:r>
            <a:r>
              <a:rPr sz="850" dirty="0">
                <a:solidFill>
                  <a:srgbClr val="333333"/>
                </a:solidFill>
                <a:latin typeface="Lucida Console"/>
                <a:cs typeface="Lucida Console"/>
              </a:rPr>
              <a:t> </a:t>
            </a:r>
            <a:r>
              <a:rPr sz="850" spc="15" dirty="0">
                <a:solidFill>
                  <a:srgbClr val="333333"/>
                </a:solidFill>
                <a:latin typeface="Lucida Console"/>
                <a:cs typeface="Lucida Console"/>
              </a:rPr>
              <a:t>source</a:t>
            </a:r>
            <a:endParaRPr sz="850">
              <a:latin typeface="Lucida Console"/>
              <a:cs typeface="Lucida Console"/>
            </a:endParaRPr>
          </a:p>
          <a:p>
            <a:pPr>
              <a:lnSpc>
                <a:spcPct val="100000"/>
              </a:lnSpc>
            </a:pPr>
            <a:endParaRPr sz="900">
              <a:latin typeface="Lucida Console"/>
              <a:cs typeface="Lucida Console"/>
            </a:endParaRPr>
          </a:p>
          <a:p>
            <a:pPr marL="12700" marR="273685">
              <a:lnSpc>
                <a:spcPct val="132400"/>
              </a:lnSpc>
              <a:spcBef>
                <a:spcPts val="450"/>
              </a:spcBef>
              <a:tabLst>
                <a:tab pos="751205" algn="l"/>
              </a:tabLst>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OUTPUT</a:t>
            </a:r>
            <a:r>
              <a:rPr sz="850" spc="-5"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ACCEPT)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target	prot</a:t>
            </a:r>
            <a:r>
              <a:rPr sz="850" spc="-5" dirty="0">
                <a:solidFill>
                  <a:srgbClr val="333333"/>
                </a:solidFill>
                <a:latin typeface="Lucida Console"/>
                <a:cs typeface="Lucida Console"/>
              </a:rPr>
              <a:t> </a:t>
            </a:r>
            <a:r>
              <a:rPr sz="850" spc="15" dirty="0">
                <a:solidFill>
                  <a:srgbClr val="333333"/>
                </a:solidFill>
                <a:latin typeface="Lucida Console"/>
                <a:cs typeface="Lucida Console"/>
              </a:rPr>
              <a:t>opt</a:t>
            </a:r>
            <a:r>
              <a:rPr sz="850" spc="-5" dirty="0">
                <a:solidFill>
                  <a:srgbClr val="333333"/>
                </a:solidFill>
                <a:latin typeface="Lucida Console"/>
                <a:cs typeface="Lucida Console"/>
              </a:rPr>
              <a:t> </a:t>
            </a:r>
            <a:r>
              <a:rPr sz="850" spc="15" dirty="0">
                <a:solidFill>
                  <a:srgbClr val="333333"/>
                </a:solidFill>
                <a:latin typeface="Lucida Console"/>
                <a:cs typeface="Lucida Console"/>
              </a:rPr>
              <a:t>source</a:t>
            </a:r>
            <a:endParaRPr sz="850">
              <a:latin typeface="Lucida Console"/>
              <a:cs typeface="Lucida Console"/>
            </a:endParaRPr>
          </a:p>
        </p:txBody>
      </p:sp>
      <p:sp>
        <p:nvSpPr>
          <p:cNvPr id="19" name="object 19"/>
          <p:cNvSpPr txBox="1"/>
          <p:nvPr/>
        </p:nvSpPr>
        <p:spPr>
          <a:xfrm>
            <a:off x="3824494" y="2321450"/>
            <a:ext cx="7645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destination</a:t>
            </a:r>
            <a:endParaRPr sz="850">
              <a:latin typeface="Lucida Console"/>
              <a:cs typeface="Lucida Console"/>
            </a:endParaRPr>
          </a:p>
        </p:txBody>
      </p:sp>
      <p:sp>
        <p:nvSpPr>
          <p:cNvPr id="20" name="object 2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81"/>
            <a:ext cx="5651500" cy="2039620"/>
            <a:chOff x="959124" y="368381"/>
            <a:chExt cx="5651500" cy="2039620"/>
          </a:xfrm>
        </p:grpSpPr>
        <p:sp>
          <p:nvSpPr>
            <p:cNvPr id="3" name="object 3"/>
            <p:cNvSpPr/>
            <p:nvPr/>
          </p:nvSpPr>
          <p:spPr>
            <a:xfrm>
              <a:off x="963889" y="373146"/>
              <a:ext cx="5641975" cy="2030095"/>
            </a:xfrm>
            <a:custGeom>
              <a:avLst/>
              <a:gdLst/>
              <a:ahLst/>
              <a:cxnLst/>
              <a:rect l="l" t="t" r="r" b="b"/>
              <a:pathLst>
                <a:path w="5641975" h="2030095">
                  <a:moveTo>
                    <a:pt x="5620751" y="2029691"/>
                  </a:moveTo>
                  <a:lnTo>
                    <a:pt x="20659" y="2029691"/>
                  </a:lnTo>
                  <a:lnTo>
                    <a:pt x="17629" y="2029101"/>
                  </a:lnTo>
                  <a:lnTo>
                    <a:pt x="0" y="2008993"/>
                  </a:lnTo>
                  <a:lnTo>
                    <a:pt x="0" y="2005944"/>
                  </a:lnTo>
                  <a:lnTo>
                    <a:pt x="0" y="20621"/>
                  </a:lnTo>
                  <a:lnTo>
                    <a:pt x="20659" y="0"/>
                  </a:lnTo>
                  <a:lnTo>
                    <a:pt x="5620751" y="0"/>
                  </a:lnTo>
                  <a:lnTo>
                    <a:pt x="5641421" y="20621"/>
                  </a:lnTo>
                  <a:lnTo>
                    <a:pt x="5641421" y="2008993"/>
                  </a:lnTo>
                  <a:lnTo>
                    <a:pt x="5623791" y="2029101"/>
                  </a:lnTo>
                  <a:lnTo>
                    <a:pt x="5620751" y="2029691"/>
                  </a:lnTo>
                  <a:close/>
                </a:path>
              </a:pathLst>
            </a:custGeom>
            <a:solidFill>
              <a:srgbClr val="F8F8F8"/>
            </a:solidFill>
          </p:spPr>
          <p:txBody>
            <a:bodyPr wrap="square" lIns="0" tIns="0" rIns="0" bIns="0" rtlCol="0"/>
            <a:lstStyle/>
            <a:p>
              <a:endParaRPr/>
            </a:p>
          </p:txBody>
        </p:sp>
        <p:sp>
          <p:nvSpPr>
            <p:cNvPr id="4" name="object 4"/>
            <p:cNvSpPr/>
            <p:nvPr/>
          </p:nvSpPr>
          <p:spPr>
            <a:xfrm>
              <a:off x="963889" y="373146"/>
              <a:ext cx="5641975" cy="2030095"/>
            </a:xfrm>
            <a:custGeom>
              <a:avLst/>
              <a:gdLst/>
              <a:ahLst/>
              <a:cxnLst/>
              <a:rect l="l" t="t" r="r" b="b"/>
              <a:pathLst>
                <a:path w="5641975" h="2030095">
                  <a:moveTo>
                    <a:pt x="0" y="2005944"/>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600"/>
                  </a:lnTo>
                  <a:lnTo>
                    <a:pt x="20659" y="0"/>
                  </a:lnTo>
                  <a:lnTo>
                    <a:pt x="23823" y="0"/>
                  </a:lnTo>
                  <a:lnTo>
                    <a:pt x="5617597" y="0"/>
                  </a:lnTo>
                  <a:lnTo>
                    <a:pt x="5620751" y="0"/>
                  </a:lnTo>
                  <a:lnTo>
                    <a:pt x="5623791" y="600"/>
                  </a:lnTo>
                  <a:lnTo>
                    <a:pt x="5626717" y="1715"/>
                  </a:lnTo>
                  <a:lnTo>
                    <a:pt x="5629633" y="2906"/>
                  </a:lnTo>
                  <a:lnTo>
                    <a:pt x="5632206" y="4612"/>
                  </a:lnTo>
                  <a:lnTo>
                    <a:pt x="5634445" y="6927"/>
                  </a:lnTo>
                  <a:lnTo>
                    <a:pt x="5636675" y="9081"/>
                  </a:lnTo>
                  <a:lnTo>
                    <a:pt x="5638400" y="11692"/>
                  </a:lnTo>
                  <a:lnTo>
                    <a:pt x="5639610" y="14589"/>
                  </a:lnTo>
                  <a:lnTo>
                    <a:pt x="5640820" y="17496"/>
                  </a:lnTo>
                  <a:lnTo>
                    <a:pt x="5641421" y="20621"/>
                  </a:lnTo>
                  <a:lnTo>
                    <a:pt x="5641421" y="23823"/>
                  </a:lnTo>
                  <a:lnTo>
                    <a:pt x="5641421" y="2005944"/>
                  </a:lnTo>
                  <a:lnTo>
                    <a:pt x="5641421" y="2008993"/>
                  </a:lnTo>
                  <a:lnTo>
                    <a:pt x="5640820" y="2012052"/>
                  </a:lnTo>
                  <a:lnTo>
                    <a:pt x="5639610" y="2014949"/>
                  </a:lnTo>
                  <a:lnTo>
                    <a:pt x="5638400" y="2017856"/>
                  </a:lnTo>
                  <a:lnTo>
                    <a:pt x="5617597" y="2029768"/>
                  </a:lnTo>
                  <a:lnTo>
                    <a:pt x="23823" y="2029768"/>
                  </a:lnTo>
                  <a:lnTo>
                    <a:pt x="1810" y="2014949"/>
                  </a:lnTo>
                  <a:lnTo>
                    <a:pt x="600" y="2012052"/>
                  </a:lnTo>
                  <a:lnTo>
                    <a:pt x="0" y="2008993"/>
                  </a:lnTo>
                  <a:lnTo>
                    <a:pt x="0" y="2005944"/>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123"/>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3360602"/>
            <a:ext cx="5651500" cy="1696720"/>
            <a:chOff x="959124" y="3360602"/>
            <a:chExt cx="5651500" cy="1696720"/>
          </a:xfrm>
        </p:grpSpPr>
        <p:sp>
          <p:nvSpPr>
            <p:cNvPr id="7" name="object 7"/>
            <p:cNvSpPr/>
            <p:nvPr/>
          </p:nvSpPr>
          <p:spPr>
            <a:xfrm>
              <a:off x="963889" y="3365367"/>
              <a:ext cx="5641975" cy="1687195"/>
            </a:xfrm>
            <a:custGeom>
              <a:avLst/>
              <a:gdLst/>
              <a:ahLst/>
              <a:cxnLst/>
              <a:rect l="l" t="t" r="r" b="b"/>
              <a:pathLst>
                <a:path w="5641975" h="1687195">
                  <a:moveTo>
                    <a:pt x="5620752" y="1686632"/>
                  </a:moveTo>
                  <a:lnTo>
                    <a:pt x="20659" y="1686632"/>
                  </a:lnTo>
                  <a:lnTo>
                    <a:pt x="17629" y="1686041"/>
                  </a:lnTo>
                  <a:lnTo>
                    <a:pt x="0" y="1666010"/>
                  </a:lnTo>
                  <a:lnTo>
                    <a:pt x="0" y="1662885"/>
                  </a:lnTo>
                  <a:lnTo>
                    <a:pt x="0" y="20621"/>
                  </a:lnTo>
                  <a:lnTo>
                    <a:pt x="20659" y="0"/>
                  </a:lnTo>
                  <a:lnTo>
                    <a:pt x="5620752" y="0"/>
                  </a:lnTo>
                  <a:lnTo>
                    <a:pt x="5641421" y="20621"/>
                  </a:lnTo>
                  <a:lnTo>
                    <a:pt x="5641421" y="1666010"/>
                  </a:lnTo>
                  <a:lnTo>
                    <a:pt x="5623792" y="1686041"/>
                  </a:lnTo>
                  <a:lnTo>
                    <a:pt x="5620752" y="1686632"/>
                  </a:lnTo>
                  <a:close/>
                </a:path>
              </a:pathLst>
            </a:custGeom>
            <a:solidFill>
              <a:srgbClr val="F8F8F8"/>
            </a:solidFill>
          </p:spPr>
          <p:txBody>
            <a:bodyPr wrap="square" lIns="0" tIns="0" rIns="0" bIns="0" rtlCol="0"/>
            <a:lstStyle/>
            <a:p>
              <a:endParaRPr/>
            </a:p>
          </p:txBody>
        </p:sp>
        <p:sp>
          <p:nvSpPr>
            <p:cNvPr id="8" name="object 8"/>
            <p:cNvSpPr/>
            <p:nvPr/>
          </p:nvSpPr>
          <p:spPr>
            <a:xfrm>
              <a:off x="963889" y="3365367"/>
              <a:ext cx="5641975" cy="1687195"/>
            </a:xfrm>
            <a:custGeom>
              <a:avLst/>
              <a:gdLst/>
              <a:ahLst/>
              <a:cxnLst/>
              <a:rect l="l" t="t" r="r" b="b"/>
              <a:pathLst>
                <a:path w="5641975" h="1687195">
                  <a:moveTo>
                    <a:pt x="0" y="1662885"/>
                  </a:moveTo>
                  <a:lnTo>
                    <a:pt x="0" y="23823"/>
                  </a:lnTo>
                  <a:lnTo>
                    <a:pt x="0" y="20621"/>
                  </a:lnTo>
                  <a:lnTo>
                    <a:pt x="600" y="17496"/>
                  </a:lnTo>
                  <a:lnTo>
                    <a:pt x="1810" y="14589"/>
                  </a:lnTo>
                  <a:lnTo>
                    <a:pt x="3020" y="11616"/>
                  </a:lnTo>
                  <a:lnTo>
                    <a:pt x="4745" y="9081"/>
                  </a:lnTo>
                  <a:lnTo>
                    <a:pt x="6975" y="6927"/>
                  </a:lnTo>
                  <a:lnTo>
                    <a:pt x="9214" y="4612"/>
                  </a:lnTo>
                  <a:lnTo>
                    <a:pt x="11787" y="2906"/>
                  </a:lnTo>
                  <a:lnTo>
                    <a:pt x="14703" y="1715"/>
                  </a:lnTo>
                  <a:lnTo>
                    <a:pt x="17629" y="600"/>
                  </a:lnTo>
                  <a:lnTo>
                    <a:pt x="20659" y="0"/>
                  </a:lnTo>
                  <a:lnTo>
                    <a:pt x="23823" y="0"/>
                  </a:lnTo>
                  <a:lnTo>
                    <a:pt x="5617597" y="0"/>
                  </a:lnTo>
                  <a:lnTo>
                    <a:pt x="5620752" y="0"/>
                  </a:lnTo>
                  <a:lnTo>
                    <a:pt x="5623792" y="600"/>
                  </a:lnTo>
                  <a:lnTo>
                    <a:pt x="5626717" y="1715"/>
                  </a:lnTo>
                  <a:lnTo>
                    <a:pt x="5629633" y="2906"/>
                  </a:lnTo>
                  <a:lnTo>
                    <a:pt x="5632206" y="4612"/>
                  </a:lnTo>
                  <a:lnTo>
                    <a:pt x="5634446" y="6927"/>
                  </a:lnTo>
                  <a:lnTo>
                    <a:pt x="5636675" y="9081"/>
                  </a:lnTo>
                  <a:lnTo>
                    <a:pt x="5638400" y="11616"/>
                  </a:lnTo>
                  <a:lnTo>
                    <a:pt x="5639610" y="14589"/>
                  </a:lnTo>
                  <a:lnTo>
                    <a:pt x="5640821" y="17496"/>
                  </a:lnTo>
                  <a:lnTo>
                    <a:pt x="5641421" y="20621"/>
                  </a:lnTo>
                  <a:lnTo>
                    <a:pt x="5641421" y="23823"/>
                  </a:lnTo>
                  <a:lnTo>
                    <a:pt x="5641421" y="1662885"/>
                  </a:lnTo>
                  <a:lnTo>
                    <a:pt x="5641421" y="1666010"/>
                  </a:lnTo>
                  <a:lnTo>
                    <a:pt x="5640821" y="1669060"/>
                  </a:lnTo>
                  <a:lnTo>
                    <a:pt x="5639610" y="1671966"/>
                  </a:lnTo>
                  <a:lnTo>
                    <a:pt x="5638400" y="1674873"/>
                  </a:lnTo>
                  <a:lnTo>
                    <a:pt x="5626717" y="1684774"/>
                  </a:lnTo>
                  <a:lnTo>
                    <a:pt x="5623792" y="1686041"/>
                  </a:lnTo>
                  <a:lnTo>
                    <a:pt x="5620752" y="1686632"/>
                  </a:lnTo>
                  <a:lnTo>
                    <a:pt x="5617597" y="1686708"/>
                  </a:lnTo>
                  <a:lnTo>
                    <a:pt x="23823" y="1686708"/>
                  </a:lnTo>
                  <a:lnTo>
                    <a:pt x="20659" y="1686632"/>
                  </a:lnTo>
                  <a:lnTo>
                    <a:pt x="17629" y="1686041"/>
                  </a:lnTo>
                  <a:lnTo>
                    <a:pt x="14703" y="1684774"/>
                  </a:lnTo>
                  <a:lnTo>
                    <a:pt x="11787" y="1683659"/>
                  </a:lnTo>
                  <a:lnTo>
                    <a:pt x="1810" y="1671966"/>
                  </a:lnTo>
                  <a:lnTo>
                    <a:pt x="600" y="1669060"/>
                  </a:lnTo>
                  <a:lnTo>
                    <a:pt x="0" y="1666010"/>
                  </a:lnTo>
                  <a:lnTo>
                    <a:pt x="0" y="166288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3446407"/>
              <a:ext cx="5556250" cy="1544320"/>
            </a:xfrm>
            <a:custGeom>
              <a:avLst/>
              <a:gdLst/>
              <a:ahLst/>
              <a:cxnLst/>
              <a:rect l="l" t="t" r="r" b="b"/>
              <a:pathLst>
                <a:path w="5556250" h="1544320">
                  <a:moveTo>
                    <a:pt x="5555656" y="1543767"/>
                  </a:moveTo>
                  <a:lnTo>
                    <a:pt x="0" y="1543767"/>
                  </a:lnTo>
                  <a:lnTo>
                    <a:pt x="0" y="0"/>
                  </a:lnTo>
                  <a:lnTo>
                    <a:pt x="5555656" y="0"/>
                  </a:lnTo>
                  <a:lnTo>
                    <a:pt x="5555656" y="154376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6591079"/>
            <a:ext cx="5651500" cy="1353185"/>
            <a:chOff x="959124" y="6591079"/>
            <a:chExt cx="5651500" cy="1353185"/>
          </a:xfrm>
        </p:grpSpPr>
        <p:sp>
          <p:nvSpPr>
            <p:cNvPr id="11" name="object 11"/>
            <p:cNvSpPr/>
            <p:nvPr/>
          </p:nvSpPr>
          <p:spPr>
            <a:xfrm>
              <a:off x="963889" y="6595843"/>
              <a:ext cx="5641975" cy="1343660"/>
            </a:xfrm>
            <a:custGeom>
              <a:avLst/>
              <a:gdLst/>
              <a:ahLst/>
              <a:cxnLst/>
              <a:rect l="l" t="t" r="r" b="b"/>
              <a:pathLst>
                <a:path w="5641975" h="1343659">
                  <a:moveTo>
                    <a:pt x="5620752" y="1343649"/>
                  </a:moveTo>
                  <a:lnTo>
                    <a:pt x="20659" y="1343649"/>
                  </a:lnTo>
                  <a:lnTo>
                    <a:pt x="17629" y="1343058"/>
                  </a:lnTo>
                  <a:lnTo>
                    <a:pt x="0" y="1322951"/>
                  </a:lnTo>
                  <a:lnTo>
                    <a:pt x="0" y="1319825"/>
                  </a:lnTo>
                  <a:lnTo>
                    <a:pt x="0" y="20621"/>
                  </a:lnTo>
                  <a:lnTo>
                    <a:pt x="20659" y="0"/>
                  </a:lnTo>
                  <a:lnTo>
                    <a:pt x="5620752" y="0"/>
                  </a:lnTo>
                  <a:lnTo>
                    <a:pt x="5641421" y="20621"/>
                  </a:lnTo>
                  <a:lnTo>
                    <a:pt x="5641421" y="1322951"/>
                  </a:lnTo>
                  <a:lnTo>
                    <a:pt x="5623792" y="1343058"/>
                  </a:lnTo>
                  <a:lnTo>
                    <a:pt x="5620752" y="1343649"/>
                  </a:lnTo>
                  <a:close/>
                </a:path>
              </a:pathLst>
            </a:custGeom>
            <a:solidFill>
              <a:srgbClr val="F8F8F8"/>
            </a:solidFill>
          </p:spPr>
          <p:txBody>
            <a:bodyPr wrap="square" lIns="0" tIns="0" rIns="0" bIns="0" rtlCol="0"/>
            <a:lstStyle/>
            <a:p>
              <a:endParaRPr/>
            </a:p>
          </p:txBody>
        </p:sp>
        <p:sp>
          <p:nvSpPr>
            <p:cNvPr id="12" name="object 12"/>
            <p:cNvSpPr/>
            <p:nvPr/>
          </p:nvSpPr>
          <p:spPr>
            <a:xfrm>
              <a:off x="963889" y="6595843"/>
              <a:ext cx="5641975" cy="1343660"/>
            </a:xfrm>
            <a:custGeom>
              <a:avLst/>
              <a:gdLst/>
              <a:ahLst/>
              <a:cxnLst/>
              <a:rect l="l" t="t" r="r" b="b"/>
              <a:pathLst>
                <a:path w="5641975" h="1343659">
                  <a:moveTo>
                    <a:pt x="0" y="1319825"/>
                  </a:moveTo>
                  <a:lnTo>
                    <a:pt x="0" y="23823"/>
                  </a:lnTo>
                  <a:lnTo>
                    <a:pt x="0" y="20621"/>
                  </a:lnTo>
                  <a:lnTo>
                    <a:pt x="600" y="17496"/>
                  </a:lnTo>
                  <a:lnTo>
                    <a:pt x="1810" y="14589"/>
                  </a:lnTo>
                  <a:lnTo>
                    <a:pt x="3020" y="11692"/>
                  </a:lnTo>
                  <a:lnTo>
                    <a:pt x="4745" y="9157"/>
                  </a:lnTo>
                  <a:lnTo>
                    <a:pt x="6975" y="6927"/>
                  </a:lnTo>
                  <a:lnTo>
                    <a:pt x="9214" y="4612"/>
                  </a:lnTo>
                  <a:lnTo>
                    <a:pt x="11787" y="2906"/>
                  </a:lnTo>
                  <a:lnTo>
                    <a:pt x="14703" y="1791"/>
                  </a:lnTo>
                  <a:lnTo>
                    <a:pt x="17629" y="600"/>
                  </a:lnTo>
                  <a:lnTo>
                    <a:pt x="20659" y="0"/>
                  </a:lnTo>
                  <a:lnTo>
                    <a:pt x="23823" y="0"/>
                  </a:lnTo>
                  <a:lnTo>
                    <a:pt x="5617597" y="0"/>
                  </a:lnTo>
                  <a:lnTo>
                    <a:pt x="5620752" y="0"/>
                  </a:lnTo>
                  <a:lnTo>
                    <a:pt x="5623792" y="600"/>
                  </a:lnTo>
                  <a:lnTo>
                    <a:pt x="5626717" y="1791"/>
                  </a:lnTo>
                  <a:lnTo>
                    <a:pt x="5629633" y="2906"/>
                  </a:lnTo>
                  <a:lnTo>
                    <a:pt x="5632206" y="4612"/>
                  </a:lnTo>
                  <a:lnTo>
                    <a:pt x="5634446" y="6927"/>
                  </a:lnTo>
                  <a:lnTo>
                    <a:pt x="5636675" y="9157"/>
                  </a:lnTo>
                  <a:lnTo>
                    <a:pt x="5638400" y="11692"/>
                  </a:lnTo>
                  <a:lnTo>
                    <a:pt x="5639610" y="14589"/>
                  </a:lnTo>
                  <a:lnTo>
                    <a:pt x="5640821" y="17496"/>
                  </a:lnTo>
                  <a:lnTo>
                    <a:pt x="5641421" y="20621"/>
                  </a:lnTo>
                  <a:lnTo>
                    <a:pt x="5641421" y="23823"/>
                  </a:lnTo>
                  <a:lnTo>
                    <a:pt x="5641421" y="1319825"/>
                  </a:lnTo>
                  <a:lnTo>
                    <a:pt x="5641421" y="1322951"/>
                  </a:lnTo>
                  <a:lnTo>
                    <a:pt x="5640821" y="1326000"/>
                  </a:lnTo>
                  <a:lnTo>
                    <a:pt x="5639610" y="1328907"/>
                  </a:lnTo>
                  <a:lnTo>
                    <a:pt x="5638400" y="1331813"/>
                  </a:lnTo>
                  <a:lnTo>
                    <a:pt x="5620752" y="1343649"/>
                  </a:lnTo>
                  <a:lnTo>
                    <a:pt x="5617597" y="1343649"/>
                  </a:lnTo>
                  <a:lnTo>
                    <a:pt x="23823" y="1343649"/>
                  </a:lnTo>
                  <a:lnTo>
                    <a:pt x="20659" y="1343649"/>
                  </a:lnTo>
                  <a:lnTo>
                    <a:pt x="17629" y="1343058"/>
                  </a:lnTo>
                  <a:lnTo>
                    <a:pt x="0" y="1322951"/>
                  </a:lnTo>
                  <a:lnTo>
                    <a:pt x="0" y="1319825"/>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6676883"/>
              <a:ext cx="5556250" cy="1200785"/>
            </a:xfrm>
            <a:custGeom>
              <a:avLst/>
              <a:gdLst/>
              <a:ahLst/>
              <a:cxnLst/>
              <a:rect l="l" t="t" r="r" b="b"/>
              <a:pathLst>
                <a:path w="5556250" h="1200784">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8611317"/>
            <a:ext cx="5651500" cy="495934"/>
            <a:chOff x="959124" y="8611317"/>
            <a:chExt cx="5651500" cy="495934"/>
          </a:xfrm>
        </p:grpSpPr>
        <p:sp>
          <p:nvSpPr>
            <p:cNvPr id="15" name="object 15"/>
            <p:cNvSpPr/>
            <p:nvPr/>
          </p:nvSpPr>
          <p:spPr>
            <a:xfrm>
              <a:off x="963889" y="8616082"/>
              <a:ext cx="5641975" cy="486409"/>
            </a:xfrm>
            <a:custGeom>
              <a:avLst/>
              <a:gdLst/>
              <a:ahLst/>
              <a:cxnLst/>
              <a:rect l="l" t="t" r="r" b="b"/>
              <a:pathLst>
                <a:path w="5641975" h="486409">
                  <a:moveTo>
                    <a:pt x="5620752" y="486000"/>
                  </a:moveTo>
                  <a:lnTo>
                    <a:pt x="20659" y="486000"/>
                  </a:lnTo>
                  <a:lnTo>
                    <a:pt x="17629" y="485410"/>
                  </a:lnTo>
                  <a:lnTo>
                    <a:pt x="0" y="465226"/>
                  </a:lnTo>
                  <a:lnTo>
                    <a:pt x="0" y="462177"/>
                  </a:lnTo>
                  <a:lnTo>
                    <a:pt x="0" y="20621"/>
                  </a:lnTo>
                  <a:lnTo>
                    <a:pt x="20659" y="0"/>
                  </a:lnTo>
                  <a:lnTo>
                    <a:pt x="5620752" y="0"/>
                  </a:lnTo>
                  <a:lnTo>
                    <a:pt x="5641421" y="20621"/>
                  </a:lnTo>
                  <a:lnTo>
                    <a:pt x="5641421" y="465226"/>
                  </a:lnTo>
                  <a:lnTo>
                    <a:pt x="5623792" y="485410"/>
                  </a:lnTo>
                  <a:lnTo>
                    <a:pt x="5620752" y="486000"/>
                  </a:lnTo>
                  <a:close/>
                </a:path>
              </a:pathLst>
            </a:custGeom>
            <a:solidFill>
              <a:srgbClr val="F8F8F8"/>
            </a:solidFill>
          </p:spPr>
          <p:txBody>
            <a:bodyPr wrap="square" lIns="0" tIns="0" rIns="0" bIns="0" rtlCol="0"/>
            <a:lstStyle/>
            <a:p>
              <a:endParaRPr/>
            </a:p>
          </p:txBody>
        </p:sp>
        <p:sp>
          <p:nvSpPr>
            <p:cNvPr id="16" name="object 16"/>
            <p:cNvSpPr/>
            <p:nvPr/>
          </p:nvSpPr>
          <p:spPr>
            <a:xfrm>
              <a:off x="963889" y="8616082"/>
              <a:ext cx="5641975" cy="486409"/>
            </a:xfrm>
            <a:custGeom>
              <a:avLst/>
              <a:gdLst/>
              <a:ahLst/>
              <a:cxnLst/>
              <a:rect l="l" t="t" r="r" b="b"/>
              <a:pathLst>
                <a:path w="5641975" h="486409">
                  <a:moveTo>
                    <a:pt x="0" y="462177"/>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462177"/>
                  </a:lnTo>
                  <a:lnTo>
                    <a:pt x="5641421" y="465226"/>
                  </a:lnTo>
                  <a:lnTo>
                    <a:pt x="5640821" y="468285"/>
                  </a:lnTo>
                  <a:lnTo>
                    <a:pt x="5639610" y="471182"/>
                  </a:lnTo>
                  <a:lnTo>
                    <a:pt x="5638400" y="474165"/>
                  </a:lnTo>
                  <a:lnTo>
                    <a:pt x="5620752" y="486000"/>
                  </a:lnTo>
                  <a:lnTo>
                    <a:pt x="5617597" y="486000"/>
                  </a:lnTo>
                  <a:lnTo>
                    <a:pt x="23823" y="486000"/>
                  </a:lnTo>
                  <a:lnTo>
                    <a:pt x="20659" y="486000"/>
                  </a:lnTo>
                  <a:lnTo>
                    <a:pt x="17629" y="485410"/>
                  </a:lnTo>
                  <a:lnTo>
                    <a:pt x="1810" y="471182"/>
                  </a:lnTo>
                  <a:lnTo>
                    <a:pt x="600" y="468285"/>
                  </a:lnTo>
                  <a:lnTo>
                    <a:pt x="0" y="465226"/>
                  </a:lnTo>
                  <a:lnTo>
                    <a:pt x="0" y="462177"/>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8697122"/>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8" name="object 18"/>
          <p:cNvSpPr txBox="1"/>
          <p:nvPr/>
        </p:nvSpPr>
        <p:spPr>
          <a:xfrm>
            <a:off x="946424" y="2556987"/>
            <a:ext cx="5659755" cy="6873240"/>
          </a:xfrm>
          <a:prstGeom prst="rect">
            <a:avLst/>
          </a:prstGeom>
        </p:spPr>
        <p:txBody>
          <a:bodyPr vert="horz" wrap="square" lIns="0" tIns="15875" rIns="0" bIns="0" rtlCol="0">
            <a:spAutoFit/>
          </a:bodyPr>
          <a:lstStyle/>
          <a:p>
            <a:pPr marL="12700">
              <a:lnSpc>
                <a:spcPct val="100000"/>
              </a:lnSpc>
              <a:spcBef>
                <a:spcPts val="125"/>
              </a:spcBef>
            </a:pPr>
            <a:r>
              <a:rPr sz="950" b="1" dirty="0">
                <a:solidFill>
                  <a:srgbClr val="333333"/>
                </a:solidFill>
                <a:latin typeface="Trebuchet MS"/>
                <a:cs typeface="Trebuchet MS"/>
              </a:rPr>
              <a:t>6</a:t>
            </a:r>
            <a:r>
              <a:rPr sz="950" b="1" spc="25" dirty="0">
                <a:solidFill>
                  <a:srgbClr val="333333"/>
                </a:solidFill>
                <a:latin typeface="微软雅黑"/>
                <a:cs typeface="微软雅黑"/>
              </a:rPr>
              <a:t>．将</a:t>
            </a:r>
            <a:r>
              <a:rPr sz="950" b="1" spc="65" dirty="0">
                <a:solidFill>
                  <a:srgbClr val="333333"/>
                </a:solidFill>
                <a:latin typeface="Trebuchet MS"/>
                <a:cs typeface="Trebuchet MS"/>
              </a:rPr>
              <a:t>INPUT</a:t>
            </a:r>
            <a:r>
              <a:rPr sz="950" b="1" spc="25" dirty="0">
                <a:solidFill>
                  <a:srgbClr val="333333"/>
                </a:solidFill>
                <a:latin typeface="微软雅黑"/>
                <a:cs typeface="微软雅黑"/>
              </a:rPr>
              <a:t>规则链设置为只允许指定网段的主机访问本机的</a:t>
            </a:r>
            <a:r>
              <a:rPr sz="950" b="1" dirty="0">
                <a:solidFill>
                  <a:srgbClr val="333333"/>
                </a:solidFill>
                <a:latin typeface="Trebuchet MS"/>
                <a:cs typeface="Trebuchet MS"/>
              </a:rPr>
              <a:t>22</a:t>
            </a:r>
            <a:r>
              <a:rPr sz="950" b="1" spc="25" dirty="0">
                <a:solidFill>
                  <a:srgbClr val="333333"/>
                </a:solidFill>
                <a:latin typeface="微软雅黑"/>
                <a:cs typeface="微软雅黑"/>
              </a:rPr>
              <a:t>端口，拒绝来自其他所有主机的流量。</a:t>
            </a:r>
            <a:endParaRPr sz="950">
              <a:latin typeface="微软雅黑"/>
              <a:cs typeface="微软雅黑"/>
            </a:endParaRPr>
          </a:p>
          <a:p>
            <a:pPr marL="12700">
              <a:lnSpc>
                <a:spcPct val="100000"/>
              </a:lnSpc>
              <a:spcBef>
                <a:spcPts val="1110"/>
              </a:spcBef>
            </a:pPr>
            <a:r>
              <a:rPr sz="950" spc="25" dirty="0">
                <a:solidFill>
                  <a:srgbClr val="333333"/>
                </a:solidFill>
                <a:latin typeface="微软雅黑"/>
                <a:cs typeface="微软雅黑"/>
              </a:rPr>
              <a:t>要对某台主机进行匹配，则直接写</a:t>
            </a:r>
            <a:r>
              <a:rPr sz="950" spc="30" dirty="0">
                <a:solidFill>
                  <a:srgbClr val="333333"/>
                </a:solidFill>
                <a:latin typeface="Trebuchet MS"/>
                <a:cs typeface="Trebuchet MS"/>
              </a:rPr>
              <a:t>IP</a:t>
            </a:r>
            <a:r>
              <a:rPr sz="950" spc="25" dirty="0">
                <a:solidFill>
                  <a:srgbClr val="333333"/>
                </a:solidFill>
                <a:latin typeface="微软雅黑"/>
                <a:cs typeface="微软雅黑"/>
              </a:rPr>
              <a:t>地址即可，如需对网段进行匹配，需要写子网掩码的格式，例如：</a:t>
            </a:r>
            <a:endParaRPr sz="950">
              <a:latin typeface="微软雅黑"/>
              <a:cs typeface="微软雅黑"/>
            </a:endParaRPr>
          </a:p>
          <a:p>
            <a:pPr marL="12700">
              <a:lnSpc>
                <a:spcPct val="100000"/>
              </a:lnSpc>
              <a:spcBef>
                <a:spcPts val="360"/>
              </a:spcBef>
            </a:pPr>
            <a:r>
              <a:rPr sz="950" spc="15" dirty="0">
                <a:solidFill>
                  <a:srgbClr val="333333"/>
                </a:solidFill>
                <a:latin typeface="Trebuchet MS"/>
                <a:cs typeface="Trebuchet MS"/>
              </a:rPr>
              <a:t>192.168.10.0/24</a:t>
            </a:r>
            <a:r>
              <a:rPr sz="950" spc="25" dirty="0">
                <a:solidFill>
                  <a:srgbClr val="333333"/>
                </a:solidFill>
                <a:latin typeface="微软雅黑"/>
                <a:cs typeface="微软雅黑"/>
              </a:rPr>
              <a:t>的形式。</a:t>
            </a:r>
            <a:endParaRPr sz="950">
              <a:latin typeface="微软雅黑"/>
              <a:cs typeface="微软雅黑"/>
            </a:endParaRPr>
          </a:p>
          <a:p>
            <a:pPr>
              <a:lnSpc>
                <a:spcPct val="100000"/>
              </a:lnSpc>
              <a:spcBef>
                <a:spcPts val="45"/>
              </a:spcBef>
            </a:pPr>
            <a:endParaRPr sz="900">
              <a:latin typeface="微软雅黑"/>
              <a:cs typeface="微软雅黑"/>
            </a:endParaRPr>
          </a:p>
          <a:p>
            <a:pPr marL="136525" marR="274955">
              <a:lnSpc>
                <a:spcPct val="132400"/>
              </a:lnSpc>
              <a:spcBef>
                <a:spcPts val="5"/>
              </a:spcBef>
            </a:pPr>
            <a:r>
              <a:rPr sz="850" spc="15" dirty="0">
                <a:solidFill>
                  <a:srgbClr val="333333"/>
                </a:solidFill>
                <a:latin typeface="Lucida Console"/>
                <a:cs typeface="Lucida Console"/>
              </a:rPr>
              <a:t>[root@linuxprobe ~]# iptables</a:t>
            </a:r>
            <a:r>
              <a:rPr sz="850" spc="20" dirty="0">
                <a:solidFill>
                  <a:srgbClr val="333333"/>
                </a:solidFill>
                <a:latin typeface="Lucida Console"/>
                <a:cs typeface="Lucida Console"/>
              </a:rPr>
              <a:t> </a:t>
            </a:r>
            <a:r>
              <a:rPr sz="850" spc="15" dirty="0">
                <a:solidFill>
                  <a:srgbClr val="333333"/>
                </a:solidFill>
                <a:latin typeface="Lucida Console"/>
                <a:cs typeface="Lucida Console"/>
              </a:rPr>
              <a:t>-I INPUT -s</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192.168.10.0/24 -p tcp</a:t>
            </a:r>
            <a:r>
              <a:rPr sz="850" spc="20" dirty="0">
                <a:solidFill>
                  <a:srgbClr val="333333"/>
                </a:solidFill>
                <a:latin typeface="Lucida Console"/>
                <a:cs typeface="Lucida Console"/>
              </a:rPr>
              <a:t> </a:t>
            </a:r>
            <a:r>
              <a:rPr sz="850" spc="15" dirty="0">
                <a:solidFill>
                  <a:srgbClr val="333333"/>
                </a:solidFill>
                <a:latin typeface="Lucida Console"/>
                <a:cs typeface="Lucida Console"/>
              </a:rPr>
              <a:t>--dport 22 -j </a:t>
            </a:r>
            <a:r>
              <a:rPr sz="850" spc="-495" dirty="0">
                <a:solidFill>
                  <a:srgbClr val="333333"/>
                </a:solidFill>
                <a:latin typeface="Lucida Console"/>
                <a:cs typeface="Lucida Console"/>
              </a:rPr>
              <a:t> </a:t>
            </a:r>
            <a:r>
              <a:rPr sz="850" spc="15" dirty="0">
                <a:solidFill>
                  <a:srgbClr val="333333"/>
                </a:solidFill>
                <a:latin typeface="Lucida Console"/>
                <a:cs typeface="Lucida Console"/>
              </a:rPr>
              <a:t>ACCEPT</a:t>
            </a:r>
            <a:endParaRPr sz="850">
              <a:latin typeface="Lucida Console"/>
              <a:cs typeface="Lucida Console"/>
            </a:endParaRPr>
          </a:p>
          <a:p>
            <a:pPr marL="136525" marR="1080770">
              <a:lnSpc>
                <a:spcPct val="132400"/>
              </a:lnSpc>
            </a:pPr>
            <a:r>
              <a:rPr sz="850" spc="15" dirty="0">
                <a:solidFill>
                  <a:srgbClr val="333333"/>
                </a:solidFill>
                <a:latin typeface="Lucida Console"/>
                <a:cs typeface="Lucida Console"/>
              </a:rPr>
              <a:t>[root@linuxprobe ~]# iptables -A INPUT -p tcp --dport 22 -j REJECT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iptables -L</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INPUT</a:t>
            </a:r>
            <a:r>
              <a:rPr sz="850"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ACCEPT)</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target</a:t>
            </a:r>
            <a:r>
              <a:rPr sz="850" dirty="0">
                <a:solidFill>
                  <a:srgbClr val="333333"/>
                </a:solidFill>
                <a:latin typeface="Lucida Console"/>
                <a:cs typeface="Lucida Console"/>
              </a:rPr>
              <a:t> </a:t>
            </a:r>
            <a:r>
              <a:rPr sz="850" spc="15" dirty="0">
                <a:solidFill>
                  <a:srgbClr val="333333"/>
                </a:solidFill>
                <a:latin typeface="Lucida Console"/>
                <a:cs typeface="Lucida Console"/>
              </a:rPr>
              <a:t>prot</a:t>
            </a:r>
            <a:r>
              <a:rPr sz="850" spc="5" dirty="0">
                <a:solidFill>
                  <a:srgbClr val="333333"/>
                </a:solidFill>
                <a:latin typeface="Lucida Console"/>
                <a:cs typeface="Lucida Console"/>
              </a:rPr>
              <a:t> </a:t>
            </a:r>
            <a:r>
              <a:rPr sz="850" spc="15" dirty="0">
                <a:solidFill>
                  <a:srgbClr val="333333"/>
                </a:solidFill>
                <a:latin typeface="Lucida Console"/>
                <a:cs typeface="Lucida Console"/>
              </a:rPr>
              <a:t>opt</a:t>
            </a:r>
            <a:r>
              <a:rPr sz="850" spc="5" dirty="0">
                <a:solidFill>
                  <a:srgbClr val="333333"/>
                </a:solidFill>
                <a:latin typeface="Lucida Console"/>
                <a:cs typeface="Lucida Console"/>
              </a:rPr>
              <a:t> </a:t>
            </a:r>
            <a:r>
              <a:rPr sz="850" spc="15" dirty="0">
                <a:solidFill>
                  <a:srgbClr val="333333"/>
                </a:solidFill>
                <a:latin typeface="Lucida Console"/>
                <a:cs typeface="Lucida Console"/>
              </a:rPr>
              <a:t>source</a:t>
            </a:r>
            <a:r>
              <a:rPr sz="850" spc="5" dirty="0">
                <a:solidFill>
                  <a:srgbClr val="333333"/>
                </a:solidFill>
                <a:latin typeface="Lucida Console"/>
                <a:cs typeface="Lucida Console"/>
              </a:rPr>
              <a:t> </a:t>
            </a:r>
            <a:r>
              <a:rPr sz="850" spc="15" dirty="0">
                <a:solidFill>
                  <a:srgbClr val="333333"/>
                </a:solidFill>
                <a:latin typeface="Lucida Console"/>
                <a:cs typeface="Lucida Console"/>
              </a:rPr>
              <a:t>destination</a:t>
            </a:r>
            <a:endParaRPr sz="850">
              <a:latin typeface="Lucida Console"/>
              <a:cs typeface="Lucida Console"/>
            </a:endParaRPr>
          </a:p>
          <a:p>
            <a:pPr marL="203200">
              <a:lnSpc>
                <a:spcPct val="100000"/>
              </a:lnSpc>
              <a:spcBef>
                <a:spcPts val="330"/>
              </a:spcBef>
            </a:pPr>
            <a:r>
              <a:rPr sz="850" spc="15" dirty="0">
                <a:solidFill>
                  <a:srgbClr val="333333"/>
                </a:solidFill>
                <a:latin typeface="Lucida Console"/>
                <a:cs typeface="Lucida Console"/>
              </a:rPr>
              <a:t>ACCEPT</a:t>
            </a:r>
            <a:r>
              <a:rPr sz="850" spc="10" dirty="0">
                <a:solidFill>
                  <a:srgbClr val="333333"/>
                </a:solidFill>
                <a:latin typeface="Lucida Console"/>
                <a:cs typeface="Lucida Console"/>
              </a:rPr>
              <a:t> </a:t>
            </a:r>
            <a:r>
              <a:rPr sz="850" spc="15" dirty="0">
                <a:solidFill>
                  <a:srgbClr val="333333"/>
                </a:solidFill>
                <a:latin typeface="Lucida Console"/>
                <a:cs typeface="Lucida Console"/>
              </a:rPr>
              <a:t>tcp</a:t>
            </a:r>
            <a:r>
              <a:rPr sz="850" spc="10" dirty="0">
                <a:solidFill>
                  <a:srgbClr val="333333"/>
                </a:solidFill>
                <a:latin typeface="Lucida Console"/>
                <a:cs typeface="Lucida Console"/>
              </a:rPr>
              <a:t> </a:t>
            </a:r>
            <a:r>
              <a:rPr sz="850" spc="15" dirty="0">
                <a:solidFill>
                  <a:srgbClr val="333333"/>
                </a:solidFill>
                <a:latin typeface="Lucida Console"/>
                <a:cs typeface="Lucida Console"/>
              </a:rPr>
              <a:t>-- 192.168.10.0/24</a:t>
            </a:r>
            <a:r>
              <a:rPr sz="850" spc="10" dirty="0">
                <a:solidFill>
                  <a:srgbClr val="333333"/>
                </a:solidFill>
                <a:latin typeface="Lucida Console"/>
                <a:cs typeface="Lucida Console"/>
              </a:rPr>
              <a:t> </a:t>
            </a:r>
            <a:r>
              <a:rPr sz="850" spc="15" dirty="0">
                <a:solidFill>
                  <a:srgbClr val="333333"/>
                </a:solidFill>
                <a:latin typeface="Lucida Console"/>
                <a:cs typeface="Lucida Console"/>
              </a:rPr>
              <a:t>anywhere</a:t>
            </a:r>
            <a:r>
              <a:rPr sz="850" spc="10" dirty="0">
                <a:solidFill>
                  <a:srgbClr val="333333"/>
                </a:solidFill>
                <a:latin typeface="Lucida Console"/>
                <a:cs typeface="Lucida Console"/>
              </a:rPr>
              <a:t> </a:t>
            </a:r>
            <a:r>
              <a:rPr sz="850" spc="15" dirty="0">
                <a:solidFill>
                  <a:srgbClr val="333333"/>
                </a:solidFill>
                <a:latin typeface="Lucida Console"/>
                <a:cs typeface="Lucida Console"/>
              </a:rPr>
              <a:t>tcp dpt:ssh</a:t>
            </a:r>
            <a:endParaRPr sz="850">
              <a:latin typeface="Lucida Console"/>
              <a:cs typeface="Lucida Console"/>
            </a:endParaRPr>
          </a:p>
          <a:p>
            <a:pPr marL="203200">
              <a:lnSpc>
                <a:spcPct val="100000"/>
              </a:lnSpc>
              <a:spcBef>
                <a:spcPts val="330"/>
              </a:spcBef>
            </a:pPr>
            <a:r>
              <a:rPr sz="850" spc="15" dirty="0">
                <a:solidFill>
                  <a:srgbClr val="333333"/>
                </a:solidFill>
                <a:latin typeface="Lucida Console"/>
                <a:cs typeface="Lucida Console"/>
              </a:rPr>
              <a:t>REJECT tcp</a:t>
            </a:r>
            <a:r>
              <a:rPr sz="850" spc="20" dirty="0">
                <a:solidFill>
                  <a:srgbClr val="333333"/>
                </a:solidFill>
                <a:latin typeface="Lucida Console"/>
                <a:cs typeface="Lucida Console"/>
              </a:rPr>
              <a:t> </a:t>
            </a:r>
            <a:r>
              <a:rPr sz="850" spc="15" dirty="0">
                <a:solidFill>
                  <a:srgbClr val="333333"/>
                </a:solidFill>
                <a:latin typeface="Lucida Console"/>
                <a:cs typeface="Lucida Console"/>
              </a:rPr>
              <a:t>-- 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anywhere tcp</a:t>
            </a:r>
            <a:r>
              <a:rPr sz="850" spc="20" dirty="0">
                <a:solidFill>
                  <a:srgbClr val="333333"/>
                </a:solidFill>
                <a:latin typeface="Lucida Console"/>
                <a:cs typeface="Lucida Console"/>
              </a:rPr>
              <a:t> </a:t>
            </a:r>
            <a:r>
              <a:rPr sz="850" spc="15" dirty="0">
                <a:solidFill>
                  <a:srgbClr val="333333"/>
                </a:solidFill>
                <a:latin typeface="Lucida Console"/>
                <a:cs typeface="Lucida Console"/>
              </a:rPr>
              <a:t>dpt:ssh reject-with</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46355">
              <a:lnSpc>
                <a:spcPct val="131600"/>
              </a:lnSpc>
            </a:pPr>
            <a:r>
              <a:rPr sz="950" spc="25" dirty="0">
                <a:solidFill>
                  <a:srgbClr val="333333"/>
                </a:solidFill>
                <a:latin typeface="微软雅黑"/>
                <a:cs typeface="微软雅黑"/>
              </a:rPr>
              <a:t>再次重申，防火墙策略规则是按照从上到下的顺序匹配的，因此一定要把允许动作放到拒绝动作前面， </a:t>
            </a:r>
            <a:r>
              <a:rPr sz="950" spc="-270" dirty="0">
                <a:solidFill>
                  <a:srgbClr val="333333"/>
                </a:solidFill>
                <a:latin typeface="微软雅黑"/>
                <a:cs typeface="微软雅黑"/>
              </a:rPr>
              <a:t> </a:t>
            </a:r>
            <a:r>
              <a:rPr sz="950" spc="25" dirty="0">
                <a:solidFill>
                  <a:srgbClr val="333333"/>
                </a:solidFill>
                <a:latin typeface="微软雅黑"/>
                <a:cs typeface="微软雅黑"/>
              </a:rPr>
              <a:t>否则所有的流量就将被拒绝掉，从而导致任何主机都无法访问我们的服务。另外，这里提到的</a:t>
            </a:r>
            <a:r>
              <a:rPr sz="950" spc="55" dirty="0">
                <a:solidFill>
                  <a:srgbClr val="333333"/>
                </a:solidFill>
                <a:latin typeface="Trebuchet MS"/>
                <a:cs typeface="Trebuchet MS"/>
              </a:rPr>
              <a:t>22</a:t>
            </a:r>
            <a:r>
              <a:rPr sz="950" spc="20" dirty="0">
                <a:solidFill>
                  <a:srgbClr val="333333"/>
                </a:solidFill>
                <a:latin typeface="微软雅黑"/>
                <a:cs typeface="微软雅黑"/>
              </a:rPr>
              <a:t>号端口 </a:t>
            </a:r>
            <a:r>
              <a:rPr sz="950" spc="25" dirty="0">
                <a:solidFill>
                  <a:srgbClr val="333333"/>
                </a:solidFill>
                <a:latin typeface="微软雅黑"/>
                <a:cs typeface="微软雅黑"/>
              </a:rPr>
              <a:t>是</a:t>
            </a:r>
            <a:r>
              <a:rPr sz="950" spc="80" dirty="0">
                <a:solidFill>
                  <a:srgbClr val="333333"/>
                </a:solidFill>
                <a:latin typeface="Trebuchet MS"/>
                <a:cs typeface="Trebuchet MS"/>
              </a:rPr>
              <a:t>ssh</a:t>
            </a:r>
            <a:r>
              <a:rPr sz="950" spc="25" dirty="0">
                <a:solidFill>
                  <a:srgbClr val="333333"/>
                </a:solidFill>
                <a:latin typeface="微软雅黑"/>
                <a:cs typeface="微软雅黑"/>
              </a:rPr>
              <a:t>服务使用的（有关</a:t>
            </a:r>
            <a:r>
              <a:rPr sz="950" spc="80" dirty="0">
                <a:solidFill>
                  <a:srgbClr val="333333"/>
                </a:solidFill>
                <a:latin typeface="Trebuchet MS"/>
                <a:cs typeface="Trebuchet MS"/>
              </a:rPr>
              <a:t>ssh</a:t>
            </a:r>
            <a:r>
              <a:rPr sz="950" spc="25" dirty="0">
                <a:solidFill>
                  <a:srgbClr val="333333"/>
                </a:solidFill>
                <a:latin typeface="微软雅黑"/>
                <a:cs typeface="微软雅黑"/>
              </a:rPr>
              <a:t>服务，请见下一章），先在这里挖坑，等大家学完第</a:t>
            </a:r>
            <a:r>
              <a:rPr sz="950" spc="55" dirty="0">
                <a:solidFill>
                  <a:srgbClr val="333333"/>
                </a:solidFill>
                <a:latin typeface="Trebuchet MS"/>
                <a:cs typeface="Trebuchet MS"/>
              </a:rPr>
              <a:t>9</a:t>
            </a:r>
            <a:r>
              <a:rPr sz="950" spc="25" dirty="0">
                <a:solidFill>
                  <a:srgbClr val="333333"/>
                </a:solidFill>
                <a:latin typeface="微软雅黑"/>
                <a:cs typeface="微软雅黑"/>
              </a:rPr>
              <a:t>章后可再验证这个实 验的效果。</a:t>
            </a:r>
            <a:endParaRPr sz="950">
              <a:latin typeface="微软雅黑"/>
              <a:cs typeface="微软雅黑"/>
            </a:endParaRPr>
          </a:p>
          <a:p>
            <a:pPr marL="12700" marR="33020">
              <a:lnSpc>
                <a:spcPct val="131600"/>
              </a:lnSpc>
              <a:spcBef>
                <a:spcPts val="830"/>
              </a:spcBef>
            </a:pPr>
            <a:r>
              <a:rPr sz="950" spc="25" dirty="0">
                <a:solidFill>
                  <a:srgbClr val="333333"/>
                </a:solidFill>
                <a:latin typeface="微软雅黑"/>
                <a:cs typeface="微软雅黑"/>
              </a:rPr>
              <a:t>在设置完上述</a:t>
            </a:r>
            <a:r>
              <a:rPr sz="950" spc="55" dirty="0">
                <a:solidFill>
                  <a:srgbClr val="333333"/>
                </a:solidFill>
                <a:latin typeface="Trebuchet MS"/>
                <a:cs typeface="Trebuchet MS"/>
              </a:rPr>
              <a:t>INPUT</a:t>
            </a:r>
            <a:r>
              <a:rPr sz="950" spc="25" dirty="0">
                <a:solidFill>
                  <a:srgbClr val="333333"/>
                </a:solidFill>
                <a:latin typeface="微软雅黑"/>
                <a:cs typeface="微软雅黑"/>
              </a:rPr>
              <a:t>规则链之后，使用</a:t>
            </a:r>
            <a:r>
              <a:rPr sz="950" spc="30" dirty="0">
                <a:solidFill>
                  <a:srgbClr val="333333"/>
                </a:solidFill>
                <a:latin typeface="Trebuchet MS"/>
                <a:cs typeface="Trebuchet MS"/>
              </a:rPr>
              <a:t>IP</a:t>
            </a:r>
            <a:r>
              <a:rPr sz="950" spc="25" dirty="0">
                <a:solidFill>
                  <a:srgbClr val="333333"/>
                </a:solidFill>
                <a:latin typeface="微软雅黑"/>
                <a:cs typeface="微软雅黑"/>
              </a:rPr>
              <a:t>地址在</a:t>
            </a:r>
            <a:r>
              <a:rPr sz="950" spc="15" dirty="0">
                <a:solidFill>
                  <a:srgbClr val="333333"/>
                </a:solidFill>
                <a:latin typeface="Trebuchet MS"/>
                <a:cs typeface="Trebuchet MS"/>
              </a:rPr>
              <a:t>192.168.10.0/24</a:t>
            </a:r>
            <a:r>
              <a:rPr sz="950" spc="20" dirty="0">
                <a:solidFill>
                  <a:srgbClr val="333333"/>
                </a:solidFill>
                <a:latin typeface="微软雅黑"/>
                <a:cs typeface="微软雅黑"/>
              </a:rPr>
              <a:t>网段内的主机访问服务器（即前面提到 </a:t>
            </a:r>
            <a:r>
              <a:rPr sz="950" spc="25" dirty="0">
                <a:solidFill>
                  <a:srgbClr val="333333"/>
                </a:solidFill>
                <a:latin typeface="微软雅黑"/>
                <a:cs typeface="微软雅黑"/>
              </a:rPr>
              <a:t>的设置了</a:t>
            </a:r>
            <a:r>
              <a:rPr sz="950" spc="55" dirty="0">
                <a:solidFill>
                  <a:srgbClr val="333333"/>
                </a:solidFill>
                <a:latin typeface="Trebuchet MS"/>
                <a:cs typeface="Trebuchet MS"/>
              </a:rPr>
              <a:t>INPUT</a:t>
            </a:r>
            <a:r>
              <a:rPr sz="950" spc="25" dirty="0">
                <a:solidFill>
                  <a:srgbClr val="333333"/>
                </a:solidFill>
                <a:latin typeface="微软雅黑"/>
                <a:cs typeface="微软雅黑"/>
              </a:rPr>
              <a:t>规则链的主机）的</a:t>
            </a:r>
            <a:r>
              <a:rPr sz="950" spc="55" dirty="0">
                <a:solidFill>
                  <a:srgbClr val="333333"/>
                </a:solidFill>
                <a:latin typeface="Trebuchet MS"/>
                <a:cs typeface="Trebuchet MS"/>
              </a:rPr>
              <a:t>22</a:t>
            </a:r>
            <a:r>
              <a:rPr sz="950" spc="25" dirty="0">
                <a:solidFill>
                  <a:srgbClr val="333333"/>
                </a:solidFill>
                <a:latin typeface="微软雅黑"/>
                <a:cs typeface="微软雅黑"/>
              </a:rPr>
              <a:t>端口，效果如下：</a:t>
            </a:r>
            <a:endParaRPr sz="950">
              <a:latin typeface="微软雅黑"/>
              <a:cs typeface="微软雅黑"/>
            </a:endParaRPr>
          </a:p>
          <a:p>
            <a:pPr>
              <a:lnSpc>
                <a:spcPct val="100000"/>
              </a:lnSpc>
              <a:spcBef>
                <a:spcPts val="45"/>
              </a:spcBef>
            </a:pPr>
            <a:endParaRPr sz="900">
              <a:latin typeface="微软雅黑"/>
              <a:cs typeface="微软雅黑"/>
            </a:endParaRPr>
          </a:p>
          <a:p>
            <a:pPr marL="136525" marR="77470">
              <a:lnSpc>
                <a:spcPct val="132400"/>
              </a:lnSpc>
            </a:pPr>
            <a:r>
              <a:rPr sz="850" spc="15" dirty="0">
                <a:solidFill>
                  <a:srgbClr val="333333"/>
                </a:solidFill>
                <a:latin typeface="Lucida Console"/>
                <a:cs typeface="Lucida Console"/>
              </a:rPr>
              <a:t>[root@Client A ~]# ssh</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192.168.10.10The authenticity of host</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 can't be established.ECDSA key fingerprint is </a:t>
            </a:r>
            <a:r>
              <a:rPr sz="850" spc="20" dirty="0">
                <a:solidFill>
                  <a:srgbClr val="333333"/>
                </a:solidFill>
                <a:latin typeface="Lucida Console"/>
                <a:cs typeface="Lucida Console"/>
              </a:rPr>
              <a:t> </a:t>
            </a:r>
            <a:r>
              <a:rPr sz="850" spc="15" dirty="0">
                <a:solidFill>
                  <a:srgbClr val="333333"/>
                </a:solidFill>
                <a:latin typeface="Lucida Console"/>
                <a:cs typeface="Lucida Console"/>
              </a:rPr>
              <a:t>SHA256:5d52kZi1la/FJK4v4jibLBZhLqzGqbJAskZiME6ZXpQ.Are you sure</a:t>
            </a:r>
            <a:r>
              <a:rPr sz="850" spc="20" dirty="0">
                <a:solidFill>
                  <a:srgbClr val="333333"/>
                </a:solidFill>
                <a:latin typeface="Lucida Console"/>
                <a:cs typeface="Lucida Console"/>
              </a:rPr>
              <a:t> </a:t>
            </a:r>
            <a:r>
              <a:rPr sz="850" spc="15" dirty="0">
                <a:solidFill>
                  <a:srgbClr val="333333"/>
                </a:solidFill>
                <a:latin typeface="Lucida Console"/>
                <a:cs typeface="Lucida Console"/>
              </a:rPr>
              <a:t>you want</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continue connecting (yes/no)?</a:t>
            </a:r>
            <a:r>
              <a:rPr sz="850" spc="20" dirty="0">
                <a:solidFill>
                  <a:srgbClr val="333333"/>
                </a:solidFill>
                <a:latin typeface="Lucida Console"/>
                <a:cs typeface="Lucida Console"/>
              </a:rPr>
              <a:t> </a:t>
            </a:r>
            <a:r>
              <a:rPr sz="850" spc="15" dirty="0">
                <a:solidFill>
                  <a:srgbClr val="333333"/>
                </a:solidFill>
                <a:latin typeface="Lucida Console"/>
                <a:cs typeface="Lucida Console"/>
              </a:rPr>
              <a:t>yesWarning: Permanently added</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 </a:t>
            </a:r>
            <a:r>
              <a:rPr sz="850" spc="20" dirty="0">
                <a:solidFill>
                  <a:srgbClr val="333333"/>
                </a:solidFill>
                <a:latin typeface="Lucida Console"/>
                <a:cs typeface="Lucida Console"/>
              </a:rPr>
              <a:t> </a:t>
            </a:r>
            <a:r>
              <a:rPr sz="850" spc="15" dirty="0">
                <a:solidFill>
                  <a:srgbClr val="333333"/>
                </a:solidFill>
                <a:latin typeface="Lucida Console"/>
                <a:cs typeface="Lucida Console"/>
              </a:rPr>
              <a:t>(ECDSA)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the</a:t>
            </a:r>
            <a:r>
              <a:rPr sz="850" spc="20" dirty="0">
                <a:solidFill>
                  <a:srgbClr val="333333"/>
                </a:solidFill>
                <a:latin typeface="Lucida Console"/>
                <a:cs typeface="Lucida Console"/>
              </a:rPr>
              <a:t> </a:t>
            </a:r>
            <a:r>
              <a:rPr sz="850" spc="15" dirty="0">
                <a:solidFill>
                  <a:srgbClr val="333333"/>
                </a:solidFill>
                <a:latin typeface="Lucida Console"/>
                <a:cs typeface="Lucida Console"/>
              </a:rPr>
              <a:t>list of</a:t>
            </a:r>
            <a:r>
              <a:rPr sz="850" spc="20" dirty="0">
                <a:solidFill>
                  <a:srgbClr val="333333"/>
                </a:solidFill>
                <a:latin typeface="Lucida Console"/>
                <a:cs typeface="Lucida Console"/>
              </a:rPr>
              <a:t> </a:t>
            </a:r>
            <a:r>
              <a:rPr sz="850" spc="15" dirty="0">
                <a:solidFill>
                  <a:srgbClr val="333333"/>
                </a:solidFill>
                <a:latin typeface="Lucida Console"/>
                <a:cs typeface="Lucida Console"/>
              </a:rPr>
              <a:t>known</a:t>
            </a:r>
            <a:r>
              <a:rPr sz="850" spc="20" dirty="0">
                <a:solidFill>
                  <a:srgbClr val="333333"/>
                </a:solidFill>
                <a:latin typeface="Lucida Console"/>
                <a:cs typeface="Lucida Console"/>
              </a:rPr>
              <a:t> </a:t>
            </a:r>
            <a:r>
              <a:rPr sz="850" spc="15" dirty="0">
                <a:solidFill>
                  <a:srgbClr val="333333"/>
                </a:solidFill>
                <a:latin typeface="Lucida Console"/>
                <a:cs typeface="Lucida Console"/>
              </a:rPr>
              <a:t>hosts.root@192.168.10.10's</a:t>
            </a:r>
            <a:r>
              <a:rPr sz="850" spc="20" dirty="0">
                <a:solidFill>
                  <a:srgbClr val="333333"/>
                </a:solidFill>
                <a:latin typeface="Lucida Console"/>
                <a:cs typeface="Lucida Console"/>
              </a:rPr>
              <a:t> </a:t>
            </a:r>
            <a:r>
              <a:rPr sz="850" spc="15" dirty="0">
                <a:solidFill>
                  <a:srgbClr val="333333"/>
                </a:solidFill>
                <a:latin typeface="Lucida Console"/>
                <a:cs typeface="Lucida Console"/>
              </a:rPr>
              <a:t>password: </a:t>
            </a:r>
            <a:r>
              <a:rPr sz="850" spc="25" dirty="0">
                <a:solidFill>
                  <a:srgbClr val="333333"/>
                </a:solidFill>
                <a:latin typeface="新宋体"/>
                <a:cs typeface="新宋体"/>
              </a:rPr>
              <a:t>此处输入服务器密码 </a:t>
            </a:r>
            <a:r>
              <a:rPr sz="850" spc="15" dirty="0">
                <a:solidFill>
                  <a:srgbClr val="333333"/>
                </a:solidFill>
                <a:latin typeface="Lucida Console"/>
                <a:cs typeface="Lucida Console"/>
              </a:rPr>
              <a:t>Activate the web</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console with:</a:t>
            </a:r>
            <a:r>
              <a:rPr sz="850" spc="20" dirty="0">
                <a:solidFill>
                  <a:srgbClr val="333333"/>
                </a:solidFill>
                <a:latin typeface="Lucida Console"/>
                <a:cs typeface="Lucida Console"/>
              </a:rPr>
              <a:t> </a:t>
            </a:r>
            <a:r>
              <a:rPr sz="850" spc="15" dirty="0">
                <a:solidFill>
                  <a:srgbClr val="333333"/>
                </a:solidFill>
                <a:latin typeface="Lucida Console"/>
                <a:cs typeface="Lucida Console"/>
              </a:rPr>
              <a:t>systemctl enable</a:t>
            </a:r>
            <a:r>
              <a:rPr sz="850" spc="20" dirty="0">
                <a:solidFill>
                  <a:srgbClr val="333333"/>
                </a:solidFill>
                <a:latin typeface="Lucida Console"/>
                <a:cs typeface="Lucida Console"/>
              </a:rPr>
              <a:t> </a:t>
            </a:r>
            <a:r>
              <a:rPr sz="850" spc="15" dirty="0">
                <a:solidFill>
                  <a:srgbClr val="333333"/>
                </a:solidFill>
                <a:latin typeface="Lucida Console"/>
                <a:cs typeface="Lucida Console"/>
              </a:rPr>
              <a:t>--now cockpit.socketLast</a:t>
            </a:r>
            <a:r>
              <a:rPr sz="850" spc="20" dirty="0">
                <a:solidFill>
                  <a:srgbClr val="333333"/>
                </a:solidFill>
                <a:latin typeface="Lucida Console"/>
                <a:cs typeface="Lucida Console"/>
              </a:rPr>
              <a:t> </a:t>
            </a:r>
            <a:r>
              <a:rPr sz="850" spc="15" dirty="0">
                <a:solidFill>
                  <a:srgbClr val="333333"/>
                </a:solidFill>
                <a:latin typeface="Lucida Console"/>
                <a:cs typeface="Lucida Console"/>
              </a:rPr>
              <a:t>login:</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Wed</a:t>
            </a:r>
            <a:r>
              <a:rPr sz="850" spc="5" dirty="0">
                <a:solidFill>
                  <a:srgbClr val="333333"/>
                </a:solidFill>
                <a:latin typeface="Lucida Console"/>
                <a:cs typeface="Lucida Console"/>
              </a:rPr>
              <a:t> </a:t>
            </a:r>
            <a:r>
              <a:rPr sz="850" spc="15" dirty="0">
                <a:solidFill>
                  <a:srgbClr val="333333"/>
                </a:solidFill>
                <a:latin typeface="Lucida Console"/>
                <a:cs typeface="Lucida Console"/>
              </a:rPr>
              <a:t>Jan</a:t>
            </a:r>
            <a:r>
              <a:rPr sz="850" spc="10" dirty="0">
                <a:solidFill>
                  <a:srgbClr val="333333"/>
                </a:solidFill>
                <a:latin typeface="Lucida Console"/>
                <a:cs typeface="Lucida Console"/>
              </a:rPr>
              <a:t> </a:t>
            </a:r>
            <a:r>
              <a:rPr sz="850" spc="15" dirty="0">
                <a:solidFill>
                  <a:srgbClr val="333333"/>
                </a:solidFill>
                <a:latin typeface="Lucida Console"/>
                <a:cs typeface="Lucida Console"/>
              </a:rPr>
              <a:t>20</a:t>
            </a:r>
            <a:r>
              <a:rPr sz="850" spc="10" dirty="0">
                <a:solidFill>
                  <a:srgbClr val="333333"/>
                </a:solidFill>
                <a:latin typeface="Lucida Console"/>
                <a:cs typeface="Lucida Console"/>
              </a:rPr>
              <a:t> </a:t>
            </a:r>
            <a:r>
              <a:rPr sz="850" spc="15" dirty="0">
                <a:solidFill>
                  <a:srgbClr val="333333"/>
                </a:solidFill>
                <a:latin typeface="Lucida Console"/>
                <a:cs typeface="Lucida Console"/>
              </a:rPr>
              <a:t>16:30:28</a:t>
            </a:r>
            <a:r>
              <a:rPr sz="850" spc="10" dirty="0">
                <a:solidFill>
                  <a:srgbClr val="333333"/>
                </a:solidFill>
                <a:latin typeface="Lucida Console"/>
                <a:cs typeface="Lucida Console"/>
              </a:rPr>
              <a:t> </a:t>
            </a:r>
            <a:r>
              <a:rPr sz="850" spc="15" dirty="0">
                <a:solidFill>
                  <a:srgbClr val="333333"/>
                </a:solidFill>
                <a:latin typeface="Lucida Console"/>
                <a:cs typeface="Lucida Console"/>
              </a:rPr>
              <a:t>2021</a:t>
            </a:r>
            <a:r>
              <a:rPr sz="850" spc="10" dirty="0">
                <a:solidFill>
                  <a:srgbClr val="333333"/>
                </a:solidFill>
                <a:latin typeface="Lucida Console"/>
                <a:cs typeface="Lucida Console"/>
              </a:rPr>
              <a:t> </a:t>
            </a:r>
            <a:r>
              <a:rPr sz="850" spc="15" dirty="0">
                <a:solidFill>
                  <a:srgbClr val="333333"/>
                </a:solidFill>
                <a:latin typeface="Lucida Console"/>
                <a:cs typeface="Lucida Console"/>
              </a:rPr>
              <a:t>from</a:t>
            </a:r>
            <a:r>
              <a:rPr sz="850" spc="10" dirty="0">
                <a:solidFill>
                  <a:srgbClr val="333333"/>
                </a:solidFill>
                <a:latin typeface="Lucida Console"/>
                <a:cs typeface="Lucida Console"/>
              </a:rPr>
              <a:t> </a:t>
            </a:r>
            <a:r>
              <a:rPr sz="850" spc="15" dirty="0">
                <a:solidFill>
                  <a:srgbClr val="333333"/>
                </a:solidFill>
                <a:latin typeface="Lucida Console"/>
                <a:cs typeface="Lucida Console"/>
              </a:rPr>
              <a:t>192.168.10.1</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spcBef>
                <a:spcPts val="5"/>
              </a:spcBef>
            </a:pPr>
            <a:r>
              <a:rPr sz="950" spc="25" dirty="0">
                <a:solidFill>
                  <a:srgbClr val="333333"/>
                </a:solidFill>
                <a:latin typeface="微软雅黑"/>
                <a:cs typeface="微软雅黑"/>
              </a:rPr>
              <a:t>然后，再使用</a:t>
            </a:r>
            <a:r>
              <a:rPr sz="950" spc="30" dirty="0">
                <a:solidFill>
                  <a:srgbClr val="333333"/>
                </a:solidFill>
                <a:latin typeface="Trebuchet MS"/>
                <a:cs typeface="Trebuchet MS"/>
              </a:rPr>
              <a:t>IP</a:t>
            </a:r>
            <a:r>
              <a:rPr sz="950" spc="25" dirty="0">
                <a:solidFill>
                  <a:srgbClr val="333333"/>
                </a:solidFill>
                <a:latin typeface="微软雅黑"/>
                <a:cs typeface="微软雅黑"/>
              </a:rPr>
              <a:t>地址在</a:t>
            </a:r>
            <a:r>
              <a:rPr sz="950" spc="15" dirty="0">
                <a:solidFill>
                  <a:srgbClr val="333333"/>
                </a:solidFill>
                <a:latin typeface="Trebuchet MS"/>
                <a:cs typeface="Trebuchet MS"/>
              </a:rPr>
              <a:t>192.168.20.0/24</a:t>
            </a:r>
            <a:r>
              <a:rPr sz="950" spc="25" dirty="0">
                <a:solidFill>
                  <a:srgbClr val="333333"/>
                </a:solidFill>
                <a:latin typeface="微软雅黑"/>
                <a:cs typeface="微软雅黑"/>
              </a:rPr>
              <a:t>网段内的主机访问服务器的</a:t>
            </a:r>
            <a:r>
              <a:rPr sz="950" spc="55" dirty="0">
                <a:solidFill>
                  <a:srgbClr val="333333"/>
                </a:solidFill>
                <a:latin typeface="Trebuchet MS"/>
                <a:cs typeface="Trebuchet MS"/>
              </a:rPr>
              <a:t>22</a:t>
            </a:r>
            <a:r>
              <a:rPr sz="950" spc="20" dirty="0">
                <a:solidFill>
                  <a:srgbClr val="333333"/>
                </a:solidFill>
                <a:latin typeface="微软雅黑"/>
                <a:cs typeface="微软雅黑"/>
              </a:rPr>
              <a:t>端口（虽网段不同，但已确认可以 </a:t>
            </a:r>
            <a:r>
              <a:rPr sz="950" spc="25" dirty="0">
                <a:solidFill>
                  <a:srgbClr val="333333"/>
                </a:solidFill>
                <a:latin typeface="微软雅黑"/>
                <a:cs typeface="微软雅黑"/>
              </a:rPr>
              <a:t>相互通信），效果如下，就会提示连接请求被拒绝了</a:t>
            </a:r>
            <a:r>
              <a:rPr sz="950" spc="35" dirty="0">
                <a:solidFill>
                  <a:srgbClr val="333333"/>
                </a:solidFill>
                <a:latin typeface="微软雅黑"/>
                <a:cs typeface="微软雅黑"/>
              </a:rPr>
              <a:t>（</a:t>
            </a:r>
            <a:r>
              <a:rPr sz="950" spc="35" dirty="0">
                <a:solidFill>
                  <a:srgbClr val="333333"/>
                </a:solidFill>
                <a:latin typeface="Trebuchet MS"/>
                <a:cs typeface="Trebuchet MS"/>
              </a:rPr>
              <a:t>Connection</a:t>
            </a:r>
            <a:r>
              <a:rPr sz="950" spc="-40" dirty="0">
                <a:solidFill>
                  <a:srgbClr val="333333"/>
                </a:solidFill>
                <a:latin typeface="Trebuchet MS"/>
                <a:cs typeface="Trebuchet MS"/>
              </a:rPr>
              <a:t> </a:t>
            </a:r>
            <a:r>
              <a:rPr sz="950" spc="10" dirty="0">
                <a:solidFill>
                  <a:srgbClr val="333333"/>
                </a:solidFill>
                <a:latin typeface="Trebuchet MS"/>
                <a:cs typeface="Trebuchet MS"/>
              </a:rPr>
              <a:t>failed</a:t>
            </a:r>
            <a:r>
              <a:rPr sz="950" spc="10" dirty="0">
                <a:solidFill>
                  <a:srgbClr val="333333"/>
                </a:solidFill>
                <a:latin typeface="微软雅黑"/>
                <a:cs typeface="微软雅黑"/>
              </a:rPr>
              <a:t>）：</a:t>
            </a:r>
            <a:endParaRPr sz="950">
              <a:latin typeface="微软雅黑"/>
              <a:cs typeface="微软雅黑"/>
            </a:endParaRPr>
          </a:p>
          <a:p>
            <a:pPr>
              <a:lnSpc>
                <a:spcPct val="100000"/>
              </a:lnSpc>
              <a:spcBef>
                <a:spcPts val="45"/>
              </a:spcBef>
            </a:pPr>
            <a:endParaRPr sz="900">
              <a:latin typeface="微软雅黑"/>
              <a:cs typeface="微软雅黑"/>
            </a:endParaRPr>
          </a:p>
          <a:p>
            <a:pPr marL="136525" marR="274955">
              <a:lnSpc>
                <a:spcPct val="132400"/>
              </a:lnSpc>
            </a:pPr>
            <a:r>
              <a:rPr sz="850" spc="15" dirty="0">
                <a:solidFill>
                  <a:srgbClr val="333333"/>
                </a:solidFill>
                <a:latin typeface="Lucida Console"/>
                <a:cs typeface="Lucida Console"/>
              </a:rPr>
              <a:t>[root@Client B</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ssh</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192.168.10.10Connecting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192.168.10.10:22...Could</a:t>
            </a:r>
            <a:r>
              <a:rPr sz="850" spc="20" dirty="0">
                <a:solidFill>
                  <a:srgbClr val="333333"/>
                </a:solidFill>
                <a:latin typeface="Lucida Console"/>
                <a:cs typeface="Lucida Console"/>
              </a:rPr>
              <a:t> </a:t>
            </a:r>
            <a:r>
              <a:rPr sz="850" spc="15" dirty="0">
                <a:solidFill>
                  <a:srgbClr val="333333"/>
                </a:solidFill>
                <a:latin typeface="Lucida Console"/>
                <a:cs typeface="Lucida Console"/>
              </a:rPr>
              <a:t>not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connect</a:t>
            </a:r>
            <a:r>
              <a:rPr sz="850" spc="10" dirty="0">
                <a:solidFill>
                  <a:srgbClr val="333333"/>
                </a:solidFill>
                <a:latin typeface="Lucida Console"/>
                <a:cs typeface="Lucida Console"/>
              </a:rPr>
              <a:t> </a:t>
            </a:r>
            <a:r>
              <a:rPr sz="850" spc="15" dirty="0">
                <a:solidFill>
                  <a:srgbClr val="333333"/>
                </a:solidFill>
                <a:latin typeface="Lucida Console"/>
                <a:cs typeface="Lucida Console"/>
              </a:rPr>
              <a:t>to '192.168.10.10' (port 22): Connection failed.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b="1" dirty="0">
                <a:solidFill>
                  <a:srgbClr val="333333"/>
                </a:solidFill>
                <a:latin typeface="Trebuchet MS"/>
                <a:cs typeface="Trebuchet MS"/>
              </a:rPr>
              <a:t>7</a:t>
            </a:r>
            <a:r>
              <a:rPr sz="950" b="1" spc="25" dirty="0">
                <a:solidFill>
                  <a:srgbClr val="333333"/>
                </a:solidFill>
                <a:latin typeface="微软雅黑"/>
                <a:cs typeface="微软雅黑"/>
              </a:rPr>
              <a:t>．向</a:t>
            </a:r>
            <a:r>
              <a:rPr sz="950" b="1" spc="65" dirty="0">
                <a:solidFill>
                  <a:srgbClr val="333333"/>
                </a:solidFill>
                <a:latin typeface="Trebuchet MS"/>
                <a:cs typeface="Trebuchet MS"/>
              </a:rPr>
              <a:t>INPUT</a:t>
            </a:r>
            <a:r>
              <a:rPr sz="950" b="1" spc="25" dirty="0">
                <a:solidFill>
                  <a:srgbClr val="333333"/>
                </a:solidFill>
                <a:latin typeface="微软雅黑"/>
                <a:cs typeface="微软雅黑"/>
              </a:rPr>
              <a:t>规则链中添加拒绝所有人访问本机</a:t>
            </a:r>
            <a:r>
              <a:rPr sz="950" b="1" dirty="0">
                <a:solidFill>
                  <a:srgbClr val="333333"/>
                </a:solidFill>
                <a:latin typeface="Trebuchet MS"/>
                <a:cs typeface="Trebuchet MS"/>
              </a:rPr>
              <a:t>12345</a:t>
            </a:r>
            <a:r>
              <a:rPr sz="950" b="1" spc="25" dirty="0">
                <a:solidFill>
                  <a:srgbClr val="333333"/>
                </a:solidFill>
                <a:latin typeface="微软雅黑"/>
                <a:cs typeface="微软雅黑"/>
              </a:rPr>
              <a:t>端口的策略规则</a:t>
            </a:r>
            <a:r>
              <a:rPr sz="950" spc="25" dirty="0">
                <a:solidFill>
                  <a:srgbClr val="333333"/>
                </a:solidFill>
                <a:latin typeface="微软雅黑"/>
                <a:cs typeface="微软雅黑"/>
              </a:rPr>
              <a:t>：</a:t>
            </a:r>
            <a:endParaRPr sz="950">
              <a:latin typeface="微软雅黑"/>
              <a:cs typeface="微软雅黑"/>
            </a:endParaRPr>
          </a:p>
        </p:txBody>
      </p:sp>
      <p:sp>
        <p:nvSpPr>
          <p:cNvPr id="21" name="object 21"/>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85</a:t>
            </a:fld>
            <a:endParaRPr spc="-5" dirty="0"/>
          </a:p>
        </p:txBody>
      </p:sp>
      <p:sp>
        <p:nvSpPr>
          <p:cNvPr id="19" name="object 19"/>
          <p:cNvSpPr txBox="1"/>
          <p:nvPr/>
        </p:nvSpPr>
        <p:spPr>
          <a:xfrm>
            <a:off x="1070306" y="406577"/>
            <a:ext cx="3518535" cy="1912620"/>
          </a:xfrm>
          <a:prstGeom prst="rect">
            <a:avLst/>
          </a:prstGeom>
        </p:spPr>
        <p:txBody>
          <a:bodyPr vert="horz" wrap="square" lIns="0" tIns="12065" rIns="0" bIns="0" rtlCol="0">
            <a:spAutoFit/>
          </a:bodyPr>
          <a:lstStyle/>
          <a:p>
            <a:pPr marL="12700" marR="474980">
              <a:lnSpc>
                <a:spcPct val="132400"/>
              </a:lnSpc>
              <a:spcBef>
                <a:spcPts val="95"/>
              </a:spcBef>
            </a:pPr>
            <a:r>
              <a:rPr sz="850" spc="15" dirty="0">
                <a:solidFill>
                  <a:srgbClr val="333333"/>
                </a:solidFill>
                <a:latin typeface="Lucida Console"/>
                <a:cs typeface="Lucida Console"/>
              </a:rPr>
              <a:t>[root@linuxprobe ~]# iptables -D INPUT 1 </a:t>
            </a:r>
            <a:r>
              <a:rPr sz="850" spc="2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iptables</a:t>
            </a:r>
            <a:r>
              <a:rPr sz="850" spc="10" dirty="0">
                <a:solidFill>
                  <a:srgbClr val="333333"/>
                </a:solidFill>
                <a:latin typeface="Lucida Console"/>
                <a:cs typeface="Lucida Console"/>
              </a:rPr>
              <a:t> </a:t>
            </a:r>
            <a:r>
              <a:rPr sz="850" spc="15" dirty="0">
                <a:solidFill>
                  <a:srgbClr val="333333"/>
                </a:solidFill>
                <a:latin typeface="Lucida Console"/>
                <a:cs typeface="Lucida Console"/>
              </a:rPr>
              <a:t>-P</a:t>
            </a:r>
            <a:r>
              <a:rPr sz="850" spc="10" dirty="0">
                <a:solidFill>
                  <a:srgbClr val="333333"/>
                </a:solidFill>
                <a:latin typeface="Lucida Console"/>
                <a:cs typeface="Lucida Console"/>
              </a:rPr>
              <a:t> </a:t>
            </a:r>
            <a:r>
              <a:rPr sz="850" spc="15" dirty="0">
                <a:solidFill>
                  <a:srgbClr val="333333"/>
                </a:solidFill>
                <a:latin typeface="Lucida Console"/>
                <a:cs typeface="Lucida Console"/>
              </a:rPr>
              <a:t>INPUT</a:t>
            </a:r>
            <a:r>
              <a:rPr sz="850" spc="10" dirty="0">
                <a:solidFill>
                  <a:srgbClr val="333333"/>
                </a:solidFill>
                <a:latin typeface="Lucida Console"/>
                <a:cs typeface="Lucida Console"/>
              </a:rPr>
              <a:t> </a:t>
            </a:r>
            <a:r>
              <a:rPr sz="850" spc="15" dirty="0">
                <a:solidFill>
                  <a:srgbClr val="333333"/>
                </a:solidFill>
                <a:latin typeface="Lucida Console"/>
                <a:cs typeface="Lucida Console"/>
              </a:rPr>
              <a:t>ACCEPT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iptables -L</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INPUT</a:t>
            </a:r>
            <a:r>
              <a:rPr sz="850"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ACCEPT)</a:t>
            </a:r>
            <a:endParaRPr sz="850">
              <a:latin typeface="Lucida Console"/>
              <a:cs typeface="Lucida Console"/>
            </a:endParaRPr>
          </a:p>
          <a:p>
            <a:pPr marL="12700">
              <a:lnSpc>
                <a:spcPct val="100000"/>
              </a:lnSpc>
              <a:spcBef>
                <a:spcPts val="330"/>
              </a:spcBef>
              <a:tabLst>
                <a:tab pos="751205" algn="l"/>
                <a:tab pos="2766695" algn="l"/>
              </a:tabLst>
            </a:pPr>
            <a:r>
              <a:rPr sz="850" spc="15" dirty="0">
                <a:solidFill>
                  <a:srgbClr val="333333"/>
                </a:solidFill>
                <a:latin typeface="Lucida Console"/>
                <a:cs typeface="Lucida Console"/>
              </a:rPr>
              <a:t>target	prot opt source</a:t>
            </a:r>
            <a:r>
              <a:rPr sz="850" dirty="0">
                <a:solidFill>
                  <a:srgbClr val="333333"/>
                </a:solidFill>
                <a:latin typeface="Lucida Console"/>
                <a:cs typeface="Lucida Console"/>
              </a:rPr>
              <a:t>	</a:t>
            </a:r>
            <a:r>
              <a:rPr sz="850" spc="15" dirty="0">
                <a:solidFill>
                  <a:srgbClr val="333333"/>
                </a:solidFill>
                <a:latin typeface="Lucida Console"/>
                <a:cs typeface="Lucida Console"/>
              </a:rPr>
              <a:t>destination</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FORWARD</a:t>
            </a:r>
            <a:r>
              <a:rPr sz="850"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ACCEPT)</a:t>
            </a:r>
            <a:endParaRPr sz="850">
              <a:latin typeface="Lucida Console"/>
              <a:cs typeface="Lucida Console"/>
            </a:endParaRPr>
          </a:p>
          <a:p>
            <a:pPr marL="12700">
              <a:lnSpc>
                <a:spcPct val="100000"/>
              </a:lnSpc>
              <a:spcBef>
                <a:spcPts val="330"/>
              </a:spcBef>
              <a:tabLst>
                <a:tab pos="751205" algn="l"/>
                <a:tab pos="2766695" algn="l"/>
              </a:tabLst>
            </a:pPr>
            <a:r>
              <a:rPr sz="850" spc="15" dirty="0">
                <a:solidFill>
                  <a:srgbClr val="333333"/>
                </a:solidFill>
                <a:latin typeface="Lucida Console"/>
                <a:cs typeface="Lucida Console"/>
              </a:rPr>
              <a:t>target	prot opt source</a:t>
            </a:r>
            <a:r>
              <a:rPr sz="850" dirty="0">
                <a:solidFill>
                  <a:srgbClr val="333333"/>
                </a:solidFill>
                <a:latin typeface="Lucida Console"/>
                <a:cs typeface="Lucida Console"/>
              </a:rPr>
              <a:t>	</a:t>
            </a:r>
            <a:r>
              <a:rPr sz="850" spc="15" dirty="0">
                <a:solidFill>
                  <a:srgbClr val="333333"/>
                </a:solidFill>
                <a:latin typeface="Lucida Console"/>
                <a:cs typeface="Lucida Console"/>
              </a:rPr>
              <a:t>destination</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15" dirty="0">
                <a:solidFill>
                  <a:srgbClr val="333333"/>
                </a:solidFill>
                <a:latin typeface="Lucida Console"/>
                <a:cs typeface="Lucida Console"/>
              </a:rPr>
              <a:t>Chain</a:t>
            </a:r>
            <a:r>
              <a:rPr sz="850" spc="-5" dirty="0">
                <a:solidFill>
                  <a:srgbClr val="333333"/>
                </a:solidFill>
                <a:latin typeface="Lucida Console"/>
                <a:cs typeface="Lucida Console"/>
              </a:rPr>
              <a:t> </a:t>
            </a:r>
            <a:r>
              <a:rPr sz="850" spc="15" dirty="0">
                <a:solidFill>
                  <a:srgbClr val="333333"/>
                </a:solidFill>
                <a:latin typeface="Lucida Console"/>
                <a:cs typeface="Lucida Console"/>
              </a:rPr>
              <a:t>OUTPUT</a:t>
            </a:r>
            <a:r>
              <a:rPr sz="850" dirty="0">
                <a:solidFill>
                  <a:srgbClr val="333333"/>
                </a:solidFill>
                <a:latin typeface="Lucida Console"/>
                <a:cs typeface="Lucida Console"/>
              </a:rPr>
              <a:t> </a:t>
            </a:r>
            <a:r>
              <a:rPr sz="850" spc="15" dirty="0">
                <a:solidFill>
                  <a:srgbClr val="333333"/>
                </a:solidFill>
                <a:latin typeface="Lucida Console"/>
                <a:cs typeface="Lucida Console"/>
              </a:rPr>
              <a:t>(policy</a:t>
            </a:r>
            <a:r>
              <a:rPr sz="850" dirty="0">
                <a:solidFill>
                  <a:srgbClr val="333333"/>
                </a:solidFill>
                <a:latin typeface="Lucida Console"/>
                <a:cs typeface="Lucida Console"/>
              </a:rPr>
              <a:t> </a:t>
            </a:r>
            <a:r>
              <a:rPr sz="850" spc="15" dirty="0">
                <a:solidFill>
                  <a:srgbClr val="333333"/>
                </a:solidFill>
                <a:latin typeface="Lucida Console"/>
                <a:cs typeface="Lucida Console"/>
              </a:rPr>
              <a:t>ACCEPT)</a:t>
            </a:r>
            <a:endParaRPr sz="850">
              <a:latin typeface="Lucida Console"/>
              <a:cs typeface="Lucida Console"/>
            </a:endParaRPr>
          </a:p>
          <a:p>
            <a:pPr marL="12700">
              <a:lnSpc>
                <a:spcPct val="100000"/>
              </a:lnSpc>
              <a:spcBef>
                <a:spcPts val="330"/>
              </a:spcBef>
              <a:tabLst>
                <a:tab pos="751205" algn="l"/>
                <a:tab pos="2766695" algn="l"/>
              </a:tabLst>
            </a:pPr>
            <a:r>
              <a:rPr sz="850" spc="15" dirty="0">
                <a:solidFill>
                  <a:srgbClr val="333333"/>
                </a:solidFill>
                <a:latin typeface="Lucida Console"/>
                <a:cs typeface="Lucida Console"/>
              </a:rPr>
              <a:t>target	prot opt source</a:t>
            </a:r>
            <a:r>
              <a:rPr sz="850" dirty="0">
                <a:solidFill>
                  <a:srgbClr val="333333"/>
                </a:solidFill>
                <a:latin typeface="Lucida Console"/>
                <a:cs typeface="Lucida Console"/>
              </a:rPr>
              <a:t>	</a:t>
            </a:r>
            <a:r>
              <a:rPr sz="850" spc="15" dirty="0">
                <a:solidFill>
                  <a:srgbClr val="333333"/>
                </a:solidFill>
                <a:latin typeface="Lucida Console"/>
                <a:cs typeface="Lucida Console"/>
              </a:rPr>
              <a:t>destination</a:t>
            </a:r>
            <a:endParaRPr sz="850">
              <a:latin typeface="Lucida Console"/>
              <a:cs typeface="Lucida Console"/>
            </a:endParaRPr>
          </a:p>
        </p:txBody>
      </p:sp>
      <p:sp>
        <p:nvSpPr>
          <p:cNvPr id="20" name="object 20"/>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49"/>
            <a:ext cx="5651500" cy="1525270"/>
            <a:chOff x="959124" y="368349"/>
            <a:chExt cx="5651500" cy="1525270"/>
          </a:xfrm>
        </p:grpSpPr>
        <p:sp>
          <p:nvSpPr>
            <p:cNvPr id="3" name="object 3"/>
            <p:cNvSpPr/>
            <p:nvPr/>
          </p:nvSpPr>
          <p:spPr>
            <a:xfrm>
              <a:off x="963889" y="373114"/>
              <a:ext cx="5641975" cy="1515110"/>
            </a:xfrm>
            <a:custGeom>
              <a:avLst/>
              <a:gdLst/>
              <a:ahLst/>
              <a:cxnLst/>
              <a:rect l="l" t="t" r="r" b="b"/>
              <a:pathLst>
                <a:path w="5641975" h="1515110">
                  <a:moveTo>
                    <a:pt x="5620751" y="1515102"/>
                  </a:moveTo>
                  <a:lnTo>
                    <a:pt x="20659" y="1515102"/>
                  </a:lnTo>
                  <a:lnTo>
                    <a:pt x="17629" y="1514511"/>
                  </a:lnTo>
                  <a:lnTo>
                    <a:pt x="0" y="1494404"/>
                  </a:lnTo>
                  <a:lnTo>
                    <a:pt x="0" y="1491355"/>
                  </a:lnTo>
                  <a:lnTo>
                    <a:pt x="0" y="20621"/>
                  </a:lnTo>
                  <a:lnTo>
                    <a:pt x="20659" y="0"/>
                  </a:lnTo>
                  <a:lnTo>
                    <a:pt x="5620751" y="0"/>
                  </a:lnTo>
                  <a:lnTo>
                    <a:pt x="5641421" y="20621"/>
                  </a:lnTo>
                  <a:lnTo>
                    <a:pt x="5641421" y="1494404"/>
                  </a:lnTo>
                  <a:lnTo>
                    <a:pt x="5623791" y="1514511"/>
                  </a:lnTo>
                  <a:lnTo>
                    <a:pt x="5620751" y="1515102"/>
                  </a:lnTo>
                  <a:close/>
                </a:path>
              </a:pathLst>
            </a:custGeom>
            <a:solidFill>
              <a:srgbClr val="F8F8F8"/>
            </a:solidFill>
          </p:spPr>
          <p:txBody>
            <a:bodyPr wrap="square" lIns="0" tIns="0" rIns="0" bIns="0" rtlCol="0"/>
            <a:lstStyle/>
            <a:p>
              <a:endParaRPr/>
            </a:p>
          </p:txBody>
        </p:sp>
        <p:sp>
          <p:nvSpPr>
            <p:cNvPr id="4" name="object 4"/>
            <p:cNvSpPr/>
            <p:nvPr/>
          </p:nvSpPr>
          <p:spPr>
            <a:xfrm>
              <a:off x="963889" y="373114"/>
              <a:ext cx="5641975" cy="1515745"/>
            </a:xfrm>
            <a:custGeom>
              <a:avLst/>
              <a:gdLst/>
              <a:ahLst/>
              <a:cxnLst/>
              <a:rect l="l" t="t" r="r" b="b"/>
              <a:pathLst>
                <a:path w="5641975" h="1515745">
                  <a:moveTo>
                    <a:pt x="0" y="1491355"/>
                  </a:moveTo>
                  <a:lnTo>
                    <a:pt x="0" y="23823"/>
                  </a:lnTo>
                  <a:lnTo>
                    <a:pt x="0" y="20621"/>
                  </a:lnTo>
                  <a:lnTo>
                    <a:pt x="600" y="17572"/>
                  </a:lnTo>
                  <a:lnTo>
                    <a:pt x="1810" y="14665"/>
                  </a:lnTo>
                  <a:lnTo>
                    <a:pt x="3020" y="11692"/>
                  </a:lnTo>
                  <a:lnTo>
                    <a:pt x="4745" y="9081"/>
                  </a:lnTo>
                  <a:lnTo>
                    <a:pt x="6975" y="6927"/>
                  </a:lnTo>
                  <a:lnTo>
                    <a:pt x="9214" y="4612"/>
                  </a:lnTo>
                  <a:lnTo>
                    <a:pt x="11787" y="2906"/>
                  </a:lnTo>
                  <a:lnTo>
                    <a:pt x="14703" y="1715"/>
                  </a:lnTo>
                  <a:lnTo>
                    <a:pt x="17629" y="600"/>
                  </a:lnTo>
                  <a:lnTo>
                    <a:pt x="20659" y="0"/>
                  </a:lnTo>
                  <a:lnTo>
                    <a:pt x="23823" y="0"/>
                  </a:lnTo>
                  <a:lnTo>
                    <a:pt x="5617597" y="0"/>
                  </a:lnTo>
                  <a:lnTo>
                    <a:pt x="5620751" y="0"/>
                  </a:lnTo>
                  <a:lnTo>
                    <a:pt x="5623791" y="600"/>
                  </a:lnTo>
                  <a:lnTo>
                    <a:pt x="5626717" y="1715"/>
                  </a:lnTo>
                  <a:lnTo>
                    <a:pt x="5629633" y="2906"/>
                  </a:lnTo>
                  <a:lnTo>
                    <a:pt x="5632206" y="4612"/>
                  </a:lnTo>
                  <a:lnTo>
                    <a:pt x="5634445" y="6927"/>
                  </a:lnTo>
                  <a:lnTo>
                    <a:pt x="5636675" y="9081"/>
                  </a:lnTo>
                  <a:lnTo>
                    <a:pt x="5638400" y="11692"/>
                  </a:lnTo>
                  <a:lnTo>
                    <a:pt x="5639610" y="14665"/>
                  </a:lnTo>
                  <a:lnTo>
                    <a:pt x="5640820" y="17572"/>
                  </a:lnTo>
                  <a:lnTo>
                    <a:pt x="5641421" y="20621"/>
                  </a:lnTo>
                  <a:lnTo>
                    <a:pt x="5641421" y="23823"/>
                  </a:lnTo>
                  <a:lnTo>
                    <a:pt x="5641421" y="1491355"/>
                  </a:lnTo>
                  <a:lnTo>
                    <a:pt x="5641421" y="1494404"/>
                  </a:lnTo>
                  <a:lnTo>
                    <a:pt x="5640820" y="1497387"/>
                  </a:lnTo>
                  <a:lnTo>
                    <a:pt x="5639610" y="1500284"/>
                  </a:lnTo>
                  <a:lnTo>
                    <a:pt x="5638400" y="1503190"/>
                  </a:lnTo>
                  <a:lnTo>
                    <a:pt x="5626717" y="1513244"/>
                  </a:lnTo>
                  <a:lnTo>
                    <a:pt x="5623791" y="1514511"/>
                  </a:lnTo>
                  <a:lnTo>
                    <a:pt x="5620751" y="1515102"/>
                  </a:lnTo>
                  <a:lnTo>
                    <a:pt x="5617597" y="1515178"/>
                  </a:lnTo>
                  <a:lnTo>
                    <a:pt x="23823" y="1515178"/>
                  </a:lnTo>
                  <a:lnTo>
                    <a:pt x="20659" y="1515102"/>
                  </a:lnTo>
                  <a:lnTo>
                    <a:pt x="17629" y="1514511"/>
                  </a:lnTo>
                  <a:lnTo>
                    <a:pt x="14703" y="1513244"/>
                  </a:lnTo>
                  <a:lnTo>
                    <a:pt x="11787" y="1512053"/>
                  </a:lnTo>
                  <a:lnTo>
                    <a:pt x="1810" y="1500284"/>
                  </a:lnTo>
                  <a:lnTo>
                    <a:pt x="600" y="1497387"/>
                  </a:lnTo>
                  <a:lnTo>
                    <a:pt x="0" y="1494404"/>
                  </a:lnTo>
                  <a:lnTo>
                    <a:pt x="0" y="1491355"/>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91"/>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2369510"/>
            <a:ext cx="5651500" cy="1525270"/>
            <a:chOff x="959124" y="2369510"/>
            <a:chExt cx="5651500" cy="1525270"/>
          </a:xfrm>
        </p:grpSpPr>
        <p:sp>
          <p:nvSpPr>
            <p:cNvPr id="7" name="object 7"/>
            <p:cNvSpPr/>
            <p:nvPr/>
          </p:nvSpPr>
          <p:spPr>
            <a:xfrm>
              <a:off x="963889" y="2374274"/>
              <a:ext cx="5641975" cy="1515110"/>
            </a:xfrm>
            <a:custGeom>
              <a:avLst/>
              <a:gdLst/>
              <a:ahLst/>
              <a:cxnLst/>
              <a:rect l="l" t="t" r="r" b="b"/>
              <a:pathLst>
                <a:path w="5641975" h="1515110">
                  <a:moveTo>
                    <a:pt x="5620752" y="1515102"/>
                  </a:moveTo>
                  <a:lnTo>
                    <a:pt x="20659" y="1515102"/>
                  </a:lnTo>
                  <a:lnTo>
                    <a:pt x="17629" y="1514512"/>
                  </a:lnTo>
                  <a:lnTo>
                    <a:pt x="0" y="1494481"/>
                  </a:lnTo>
                  <a:lnTo>
                    <a:pt x="0" y="1491355"/>
                  </a:lnTo>
                  <a:lnTo>
                    <a:pt x="0" y="20621"/>
                  </a:lnTo>
                  <a:lnTo>
                    <a:pt x="20659" y="0"/>
                  </a:lnTo>
                  <a:lnTo>
                    <a:pt x="5620752" y="0"/>
                  </a:lnTo>
                  <a:lnTo>
                    <a:pt x="5641421" y="20621"/>
                  </a:lnTo>
                  <a:lnTo>
                    <a:pt x="5641421" y="1494481"/>
                  </a:lnTo>
                  <a:lnTo>
                    <a:pt x="5623792" y="1514512"/>
                  </a:lnTo>
                  <a:lnTo>
                    <a:pt x="5620752" y="1515102"/>
                  </a:lnTo>
                  <a:close/>
                </a:path>
              </a:pathLst>
            </a:custGeom>
            <a:solidFill>
              <a:srgbClr val="F8F8F8"/>
            </a:solidFill>
          </p:spPr>
          <p:txBody>
            <a:bodyPr wrap="square" lIns="0" tIns="0" rIns="0" bIns="0" rtlCol="0"/>
            <a:lstStyle/>
            <a:p>
              <a:endParaRPr/>
            </a:p>
          </p:txBody>
        </p:sp>
        <p:sp>
          <p:nvSpPr>
            <p:cNvPr id="8" name="object 8"/>
            <p:cNvSpPr/>
            <p:nvPr/>
          </p:nvSpPr>
          <p:spPr>
            <a:xfrm>
              <a:off x="963889" y="2374274"/>
              <a:ext cx="5641975" cy="1515745"/>
            </a:xfrm>
            <a:custGeom>
              <a:avLst/>
              <a:gdLst/>
              <a:ahLst/>
              <a:cxnLst/>
              <a:rect l="l" t="t" r="r" b="b"/>
              <a:pathLst>
                <a:path w="5641975" h="1515745">
                  <a:moveTo>
                    <a:pt x="0" y="1491355"/>
                  </a:moveTo>
                  <a:lnTo>
                    <a:pt x="0" y="23823"/>
                  </a:lnTo>
                  <a:lnTo>
                    <a:pt x="0" y="20621"/>
                  </a:lnTo>
                  <a:lnTo>
                    <a:pt x="600" y="17496"/>
                  </a:lnTo>
                  <a:lnTo>
                    <a:pt x="1810" y="14589"/>
                  </a:lnTo>
                  <a:lnTo>
                    <a:pt x="3020" y="11692"/>
                  </a:lnTo>
                  <a:lnTo>
                    <a:pt x="4745" y="9157"/>
                  </a:lnTo>
                  <a:lnTo>
                    <a:pt x="6975" y="6927"/>
                  </a:lnTo>
                  <a:lnTo>
                    <a:pt x="9214" y="4688"/>
                  </a:lnTo>
                  <a:lnTo>
                    <a:pt x="11787" y="2982"/>
                  </a:lnTo>
                  <a:lnTo>
                    <a:pt x="14703" y="1715"/>
                  </a:lnTo>
                  <a:lnTo>
                    <a:pt x="17629" y="600"/>
                  </a:lnTo>
                  <a:lnTo>
                    <a:pt x="20659" y="0"/>
                  </a:lnTo>
                  <a:lnTo>
                    <a:pt x="23823" y="0"/>
                  </a:lnTo>
                  <a:lnTo>
                    <a:pt x="5617597" y="0"/>
                  </a:lnTo>
                  <a:lnTo>
                    <a:pt x="5620752" y="0"/>
                  </a:lnTo>
                  <a:lnTo>
                    <a:pt x="5623792" y="600"/>
                  </a:lnTo>
                  <a:lnTo>
                    <a:pt x="5641421" y="20621"/>
                  </a:lnTo>
                  <a:lnTo>
                    <a:pt x="5641421" y="23823"/>
                  </a:lnTo>
                  <a:lnTo>
                    <a:pt x="5641421" y="1491355"/>
                  </a:lnTo>
                  <a:lnTo>
                    <a:pt x="5641421" y="1494481"/>
                  </a:lnTo>
                  <a:lnTo>
                    <a:pt x="5640821" y="1497463"/>
                  </a:lnTo>
                  <a:lnTo>
                    <a:pt x="5639610" y="1500360"/>
                  </a:lnTo>
                  <a:lnTo>
                    <a:pt x="5638400" y="1503267"/>
                  </a:lnTo>
                  <a:lnTo>
                    <a:pt x="5626717" y="1513244"/>
                  </a:lnTo>
                  <a:lnTo>
                    <a:pt x="5623792" y="1514512"/>
                  </a:lnTo>
                  <a:lnTo>
                    <a:pt x="5620752" y="1515102"/>
                  </a:lnTo>
                  <a:lnTo>
                    <a:pt x="5617597" y="1515179"/>
                  </a:lnTo>
                  <a:lnTo>
                    <a:pt x="23823" y="1515179"/>
                  </a:lnTo>
                  <a:lnTo>
                    <a:pt x="20659" y="1515102"/>
                  </a:lnTo>
                  <a:lnTo>
                    <a:pt x="17629" y="1514512"/>
                  </a:lnTo>
                  <a:lnTo>
                    <a:pt x="14703" y="1513244"/>
                  </a:lnTo>
                  <a:lnTo>
                    <a:pt x="11787" y="1512053"/>
                  </a:lnTo>
                  <a:lnTo>
                    <a:pt x="1810" y="1500360"/>
                  </a:lnTo>
                  <a:lnTo>
                    <a:pt x="600" y="1497463"/>
                  </a:lnTo>
                  <a:lnTo>
                    <a:pt x="0" y="1494481"/>
                  </a:lnTo>
                  <a:lnTo>
                    <a:pt x="0" y="1491355"/>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2455314"/>
              <a:ext cx="5556250" cy="1372235"/>
            </a:xfrm>
            <a:custGeom>
              <a:avLst/>
              <a:gdLst/>
              <a:ahLst/>
              <a:cxnLst/>
              <a:rect l="l" t="t" r="r" b="b"/>
              <a:pathLst>
                <a:path w="5556250" h="1372235">
                  <a:moveTo>
                    <a:pt x="5555656" y="1372237"/>
                  </a:moveTo>
                  <a:lnTo>
                    <a:pt x="0" y="1372237"/>
                  </a:lnTo>
                  <a:lnTo>
                    <a:pt x="0" y="0"/>
                  </a:lnTo>
                  <a:lnTo>
                    <a:pt x="5555656" y="0"/>
                  </a:lnTo>
                  <a:lnTo>
                    <a:pt x="5555656" y="1372237"/>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4847161"/>
            <a:ext cx="5651500" cy="2039620"/>
            <a:chOff x="959124" y="4847161"/>
            <a:chExt cx="5651500" cy="2039620"/>
          </a:xfrm>
        </p:grpSpPr>
        <p:sp>
          <p:nvSpPr>
            <p:cNvPr id="11" name="object 11"/>
            <p:cNvSpPr/>
            <p:nvPr/>
          </p:nvSpPr>
          <p:spPr>
            <a:xfrm>
              <a:off x="963889" y="4851926"/>
              <a:ext cx="5641975" cy="2030095"/>
            </a:xfrm>
            <a:custGeom>
              <a:avLst/>
              <a:gdLst/>
              <a:ahLst/>
              <a:cxnLst/>
              <a:rect l="l" t="t" r="r" b="b"/>
              <a:pathLst>
                <a:path w="5641975" h="2030095">
                  <a:moveTo>
                    <a:pt x="5620752" y="2029691"/>
                  </a:moveTo>
                  <a:lnTo>
                    <a:pt x="20659" y="2029691"/>
                  </a:lnTo>
                  <a:lnTo>
                    <a:pt x="17629" y="2029101"/>
                  </a:lnTo>
                  <a:lnTo>
                    <a:pt x="0" y="2009070"/>
                  </a:lnTo>
                  <a:lnTo>
                    <a:pt x="0" y="2005944"/>
                  </a:lnTo>
                  <a:lnTo>
                    <a:pt x="0" y="20621"/>
                  </a:lnTo>
                  <a:lnTo>
                    <a:pt x="20659" y="0"/>
                  </a:lnTo>
                  <a:lnTo>
                    <a:pt x="5620752" y="0"/>
                  </a:lnTo>
                  <a:lnTo>
                    <a:pt x="5641421" y="20621"/>
                  </a:lnTo>
                  <a:lnTo>
                    <a:pt x="5641421" y="2009070"/>
                  </a:lnTo>
                  <a:lnTo>
                    <a:pt x="5623792" y="2029101"/>
                  </a:lnTo>
                  <a:lnTo>
                    <a:pt x="5620752" y="2029691"/>
                  </a:lnTo>
                  <a:close/>
                </a:path>
              </a:pathLst>
            </a:custGeom>
            <a:solidFill>
              <a:srgbClr val="F8F8F8"/>
            </a:solidFill>
          </p:spPr>
          <p:txBody>
            <a:bodyPr wrap="square" lIns="0" tIns="0" rIns="0" bIns="0" rtlCol="0"/>
            <a:lstStyle/>
            <a:p>
              <a:endParaRPr/>
            </a:p>
          </p:txBody>
        </p:sp>
        <p:sp>
          <p:nvSpPr>
            <p:cNvPr id="12" name="object 12"/>
            <p:cNvSpPr/>
            <p:nvPr/>
          </p:nvSpPr>
          <p:spPr>
            <a:xfrm>
              <a:off x="963889" y="4851926"/>
              <a:ext cx="5641975" cy="2030095"/>
            </a:xfrm>
            <a:custGeom>
              <a:avLst/>
              <a:gdLst/>
              <a:ahLst/>
              <a:cxnLst/>
              <a:rect l="l" t="t" r="r" b="b"/>
              <a:pathLst>
                <a:path w="5641975" h="2030095">
                  <a:moveTo>
                    <a:pt x="0" y="2005944"/>
                  </a:moveTo>
                  <a:lnTo>
                    <a:pt x="0" y="23823"/>
                  </a:lnTo>
                  <a:lnTo>
                    <a:pt x="0" y="20621"/>
                  </a:lnTo>
                  <a:lnTo>
                    <a:pt x="600" y="17496"/>
                  </a:lnTo>
                  <a:lnTo>
                    <a:pt x="1810" y="14589"/>
                  </a:lnTo>
                  <a:lnTo>
                    <a:pt x="3020" y="11692"/>
                  </a:lnTo>
                  <a:lnTo>
                    <a:pt x="4745" y="9081"/>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27"/>
                  </a:lnTo>
                  <a:lnTo>
                    <a:pt x="5636675" y="9081"/>
                  </a:lnTo>
                  <a:lnTo>
                    <a:pt x="5638400" y="11692"/>
                  </a:lnTo>
                  <a:lnTo>
                    <a:pt x="5639610" y="14589"/>
                  </a:lnTo>
                  <a:lnTo>
                    <a:pt x="5640821" y="17496"/>
                  </a:lnTo>
                  <a:lnTo>
                    <a:pt x="5641421" y="20621"/>
                  </a:lnTo>
                  <a:lnTo>
                    <a:pt x="5641421" y="23823"/>
                  </a:lnTo>
                  <a:lnTo>
                    <a:pt x="5641421" y="2005944"/>
                  </a:lnTo>
                  <a:lnTo>
                    <a:pt x="5641421" y="2009070"/>
                  </a:lnTo>
                  <a:lnTo>
                    <a:pt x="5640821" y="2012053"/>
                  </a:lnTo>
                  <a:lnTo>
                    <a:pt x="5639610" y="2014949"/>
                  </a:lnTo>
                  <a:lnTo>
                    <a:pt x="5638400" y="2017856"/>
                  </a:lnTo>
                  <a:lnTo>
                    <a:pt x="5626717" y="2027833"/>
                  </a:lnTo>
                  <a:lnTo>
                    <a:pt x="5623792" y="2029101"/>
                  </a:lnTo>
                  <a:lnTo>
                    <a:pt x="5620752" y="2029691"/>
                  </a:lnTo>
                  <a:lnTo>
                    <a:pt x="5617597" y="2029768"/>
                  </a:lnTo>
                  <a:lnTo>
                    <a:pt x="23823" y="2029768"/>
                  </a:lnTo>
                  <a:lnTo>
                    <a:pt x="20659" y="2029691"/>
                  </a:lnTo>
                  <a:lnTo>
                    <a:pt x="17629" y="2029101"/>
                  </a:lnTo>
                  <a:lnTo>
                    <a:pt x="14703" y="2027833"/>
                  </a:lnTo>
                  <a:lnTo>
                    <a:pt x="11787" y="2026642"/>
                  </a:lnTo>
                  <a:lnTo>
                    <a:pt x="1810" y="2014949"/>
                  </a:lnTo>
                  <a:lnTo>
                    <a:pt x="600" y="2012053"/>
                  </a:lnTo>
                  <a:lnTo>
                    <a:pt x="0" y="2009070"/>
                  </a:lnTo>
                  <a:lnTo>
                    <a:pt x="0" y="2005944"/>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4932966"/>
              <a:ext cx="5556250" cy="1887220"/>
            </a:xfrm>
            <a:custGeom>
              <a:avLst/>
              <a:gdLst/>
              <a:ahLst/>
              <a:cxnLst/>
              <a:rect l="l" t="t" r="r" b="b"/>
              <a:pathLst>
                <a:path w="5556250" h="1887220">
                  <a:moveTo>
                    <a:pt x="5555656" y="1886826"/>
                  </a:moveTo>
                  <a:lnTo>
                    <a:pt x="0" y="1886826"/>
                  </a:lnTo>
                  <a:lnTo>
                    <a:pt x="0" y="0"/>
                  </a:lnTo>
                  <a:lnTo>
                    <a:pt x="5555656" y="0"/>
                  </a:lnTo>
                  <a:lnTo>
                    <a:pt x="5555656" y="1886826"/>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7934696"/>
            <a:ext cx="5651500" cy="495934"/>
            <a:chOff x="959124" y="7934696"/>
            <a:chExt cx="5651500" cy="495934"/>
          </a:xfrm>
        </p:grpSpPr>
        <p:sp>
          <p:nvSpPr>
            <p:cNvPr id="15" name="object 15"/>
            <p:cNvSpPr/>
            <p:nvPr/>
          </p:nvSpPr>
          <p:spPr>
            <a:xfrm>
              <a:off x="963889" y="7939461"/>
              <a:ext cx="5641975" cy="486409"/>
            </a:xfrm>
            <a:custGeom>
              <a:avLst/>
              <a:gdLst/>
              <a:ahLst/>
              <a:cxnLst/>
              <a:rect l="l" t="t" r="r" b="b"/>
              <a:pathLst>
                <a:path w="5641975" h="486409">
                  <a:moveTo>
                    <a:pt x="5620752" y="485924"/>
                  </a:moveTo>
                  <a:lnTo>
                    <a:pt x="20659" y="485924"/>
                  </a:lnTo>
                  <a:lnTo>
                    <a:pt x="17629" y="485333"/>
                  </a:lnTo>
                  <a:lnTo>
                    <a:pt x="0" y="465226"/>
                  </a:lnTo>
                  <a:lnTo>
                    <a:pt x="0" y="462177"/>
                  </a:lnTo>
                  <a:lnTo>
                    <a:pt x="0" y="20621"/>
                  </a:lnTo>
                  <a:lnTo>
                    <a:pt x="20659" y="0"/>
                  </a:lnTo>
                  <a:lnTo>
                    <a:pt x="5620752" y="0"/>
                  </a:lnTo>
                  <a:lnTo>
                    <a:pt x="5641421" y="20621"/>
                  </a:lnTo>
                  <a:lnTo>
                    <a:pt x="5641421" y="465226"/>
                  </a:lnTo>
                  <a:lnTo>
                    <a:pt x="5623792" y="485333"/>
                  </a:lnTo>
                  <a:lnTo>
                    <a:pt x="5620752" y="485924"/>
                  </a:lnTo>
                  <a:close/>
                </a:path>
              </a:pathLst>
            </a:custGeom>
            <a:solidFill>
              <a:srgbClr val="F8F8F8"/>
            </a:solidFill>
          </p:spPr>
          <p:txBody>
            <a:bodyPr wrap="square" lIns="0" tIns="0" rIns="0" bIns="0" rtlCol="0"/>
            <a:lstStyle/>
            <a:p>
              <a:endParaRPr/>
            </a:p>
          </p:txBody>
        </p:sp>
        <p:sp>
          <p:nvSpPr>
            <p:cNvPr id="16" name="object 16"/>
            <p:cNvSpPr/>
            <p:nvPr/>
          </p:nvSpPr>
          <p:spPr>
            <a:xfrm>
              <a:off x="963889" y="7939461"/>
              <a:ext cx="5641975" cy="486409"/>
            </a:xfrm>
            <a:custGeom>
              <a:avLst/>
              <a:gdLst/>
              <a:ahLst/>
              <a:cxnLst/>
              <a:rect l="l" t="t" r="r" b="b"/>
              <a:pathLst>
                <a:path w="5641975" h="486409">
                  <a:moveTo>
                    <a:pt x="0" y="462177"/>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462177"/>
                  </a:lnTo>
                  <a:lnTo>
                    <a:pt x="5641421" y="465226"/>
                  </a:lnTo>
                  <a:lnTo>
                    <a:pt x="5640821" y="468285"/>
                  </a:lnTo>
                  <a:lnTo>
                    <a:pt x="5639610" y="471182"/>
                  </a:lnTo>
                  <a:lnTo>
                    <a:pt x="5638400" y="474089"/>
                  </a:lnTo>
                  <a:lnTo>
                    <a:pt x="5626717" y="484066"/>
                  </a:lnTo>
                  <a:lnTo>
                    <a:pt x="5623792" y="485333"/>
                  </a:lnTo>
                  <a:lnTo>
                    <a:pt x="5620752" y="485924"/>
                  </a:lnTo>
                  <a:lnTo>
                    <a:pt x="5617597" y="486000"/>
                  </a:lnTo>
                  <a:lnTo>
                    <a:pt x="23823" y="486000"/>
                  </a:lnTo>
                  <a:lnTo>
                    <a:pt x="20659" y="485924"/>
                  </a:lnTo>
                  <a:lnTo>
                    <a:pt x="17629" y="485333"/>
                  </a:lnTo>
                  <a:lnTo>
                    <a:pt x="14703" y="484066"/>
                  </a:lnTo>
                  <a:lnTo>
                    <a:pt x="11787" y="482875"/>
                  </a:lnTo>
                  <a:lnTo>
                    <a:pt x="1810" y="471182"/>
                  </a:lnTo>
                  <a:lnTo>
                    <a:pt x="600" y="468285"/>
                  </a:lnTo>
                  <a:lnTo>
                    <a:pt x="0" y="465226"/>
                  </a:lnTo>
                  <a:lnTo>
                    <a:pt x="0" y="462177"/>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8020501"/>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8" name="object 18"/>
          <p:cNvGrpSpPr/>
          <p:nvPr/>
        </p:nvGrpSpPr>
        <p:grpSpPr>
          <a:xfrm>
            <a:off x="959124" y="8906697"/>
            <a:ext cx="5651500" cy="495934"/>
            <a:chOff x="959124" y="8906697"/>
            <a:chExt cx="5651500" cy="495934"/>
          </a:xfrm>
        </p:grpSpPr>
        <p:sp>
          <p:nvSpPr>
            <p:cNvPr id="19" name="object 19"/>
            <p:cNvSpPr/>
            <p:nvPr/>
          </p:nvSpPr>
          <p:spPr>
            <a:xfrm>
              <a:off x="963889" y="8911462"/>
              <a:ext cx="5641975" cy="486409"/>
            </a:xfrm>
            <a:custGeom>
              <a:avLst/>
              <a:gdLst/>
              <a:ahLst/>
              <a:cxnLst/>
              <a:rect l="l" t="t" r="r" b="b"/>
              <a:pathLst>
                <a:path w="5641975" h="486409">
                  <a:moveTo>
                    <a:pt x="5620752" y="485924"/>
                  </a:moveTo>
                  <a:lnTo>
                    <a:pt x="20659" y="485924"/>
                  </a:lnTo>
                  <a:lnTo>
                    <a:pt x="17629" y="485333"/>
                  </a:lnTo>
                  <a:lnTo>
                    <a:pt x="0" y="465302"/>
                  </a:lnTo>
                  <a:lnTo>
                    <a:pt x="0" y="462177"/>
                  </a:lnTo>
                  <a:lnTo>
                    <a:pt x="0" y="20621"/>
                  </a:lnTo>
                  <a:lnTo>
                    <a:pt x="20659" y="0"/>
                  </a:lnTo>
                  <a:lnTo>
                    <a:pt x="5620752" y="0"/>
                  </a:lnTo>
                  <a:lnTo>
                    <a:pt x="5641421" y="20621"/>
                  </a:lnTo>
                  <a:lnTo>
                    <a:pt x="5641421" y="465302"/>
                  </a:lnTo>
                  <a:lnTo>
                    <a:pt x="5623792" y="485333"/>
                  </a:lnTo>
                  <a:lnTo>
                    <a:pt x="5620752" y="485924"/>
                  </a:lnTo>
                  <a:close/>
                </a:path>
              </a:pathLst>
            </a:custGeom>
            <a:solidFill>
              <a:srgbClr val="F8F8F8"/>
            </a:solidFill>
          </p:spPr>
          <p:txBody>
            <a:bodyPr wrap="square" lIns="0" tIns="0" rIns="0" bIns="0" rtlCol="0"/>
            <a:lstStyle/>
            <a:p>
              <a:endParaRPr/>
            </a:p>
          </p:txBody>
        </p:sp>
        <p:sp>
          <p:nvSpPr>
            <p:cNvPr id="20" name="object 20"/>
            <p:cNvSpPr/>
            <p:nvPr/>
          </p:nvSpPr>
          <p:spPr>
            <a:xfrm>
              <a:off x="963889" y="8911462"/>
              <a:ext cx="5641975" cy="486409"/>
            </a:xfrm>
            <a:custGeom>
              <a:avLst/>
              <a:gdLst/>
              <a:ahLst/>
              <a:cxnLst/>
              <a:rect l="l" t="t" r="r" b="b"/>
              <a:pathLst>
                <a:path w="5641975" h="486409">
                  <a:moveTo>
                    <a:pt x="0" y="462177"/>
                  </a:moveTo>
                  <a:lnTo>
                    <a:pt x="0" y="23823"/>
                  </a:lnTo>
                  <a:lnTo>
                    <a:pt x="0" y="20621"/>
                  </a:lnTo>
                  <a:lnTo>
                    <a:pt x="600" y="17496"/>
                  </a:lnTo>
                  <a:lnTo>
                    <a:pt x="1810" y="14589"/>
                  </a:lnTo>
                  <a:lnTo>
                    <a:pt x="3020" y="11692"/>
                  </a:lnTo>
                  <a:lnTo>
                    <a:pt x="4745" y="9081"/>
                  </a:lnTo>
                  <a:lnTo>
                    <a:pt x="6975" y="6927"/>
                  </a:lnTo>
                  <a:lnTo>
                    <a:pt x="9214" y="4688"/>
                  </a:lnTo>
                  <a:lnTo>
                    <a:pt x="11787" y="2973"/>
                  </a:lnTo>
                  <a:lnTo>
                    <a:pt x="14703" y="1715"/>
                  </a:lnTo>
                  <a:lnTo>
                    <a:pt x="17629" y="590"/>
                  </a:lnTo>
                  <a:lnTo>
                    <a:pt x="20659" y="0"/>
                  </a:lnTo>
                  <a:lnTo>
                    <a:pt x="23823" y="0"/>
                  </a:lnTo>
                  <a:lnTo>
                    <a:pt x="5617597" y="0"/>
                  </a:lnTo>
                  <a:lnTo>
                    <a:pt x="5620752" y="0"/>
                  </a:lnTo>
                  <a:lnTo>
                    <a:pt x="5623792" y="590"/>
                  </a:lnTo>
                  <a:lnTo>
                    <a:pt x="5626717" y="1715"/>
                  </a:lnTo>
                  <a:lnTo>
                    <a:pt x="5629633" y="2973"/>
                  </a:lnTo>
                  <a:lnTo>
                    <a:pt x="5632206" y="4688"/>
                  </a:lnTo>
                  <a:lnTo>
                    <a:pt x="5634446" y="6927"/>
                  </a:lnTo>
                  <a:lnTo>
                    <a:pt x="5636675" y="9081"/>
                  </a:lnTo>
                  <a:lnTo>
                    <a:pt x="5638400" y="11692"/>
                  </a:lnTo>
                  <a:lnTo>
                    <a:pt x="5639610" y="14589"/>
                  </a:lnTo>
                  <a:lnTo>
                    <a:pt x="5640821" y="17496"/>
                  </a:lnTo>
                  <a:lnTo>
                    <a:pt x="5641421" y="20621"/>
                  </a:lnTo>
                  <a:lnTo>
                    <a:pt x="5641421" y="23823"/>
                  </a:lnTo>
                  <a:lnTo>
                    <a:pt x="5641421" y="462177"/>
                  </a:lnTo>
                  <a:lnTo>
                    <a:pt x="5641421" y="465302"/>
                  </a:lnTo>
                  <a:lnTo>
                    <a:pt x="5640821" y="468285"/>
                  </a:lnTo>
                  <a:lnTo>
                    <a:pt x="5639610" y="471182"/>
                  </a:lnTo>
                  <a:lnTo>
                    <a:pt x="5638400" y="474089"/>
                  </a:lnTo>
                  <a:lnTo>
                    <a:pt x="5617597" y="486000"/>
                  </a:lnTo>
                  <a:lnTo>
                    <a:pt x="23823" y="486000"/>
                  </a:lnTo>
                  <a:lnTo>
                    <a:pt x="1810" y="471182"/>
                  </a:lnTo>
                  <a:lnTo>
                    <a:pt x="600" y="468285"/>
                  </a:lnTo>
                  <a:lnTo>
                    <a:pt x="0" y="465302"/>
                  </a:lnTo>
                  <a:lnTo>
                    <a:pt x="0" y="462177"/>
                  </a:lnTo>
                  <a:close/>
                </a:path>
              </a:pathLst>
            </a:custGeom>
            <a:ln w="9529">
              <a:solidFill>
                <a:srgbClr val="E7EAEC"/>
              </a:solidFill>
            </a:ln>
          </p:spPr>
          <p:txBody>
            <a:bodyPr wrap="square" lIns="0" tIns="0" rIns="0" bIns="0" rtlCol="0"/>
            <a:lstStyle/>
            <a:p>
              <a:endParaRPr/>
            </a:p>
          </p:txBody>
        </p:sp>
        <p:sp>
          <p:nvSpPr>
            <p:cNvPr id="21" name="object 21"/>
            <p:cNvSpPr/>
            <p:nvPr/>
          </p:nvSpPr>
          <p:spPr>
            <a:xfrm>
              <a:off x="1006771" y="8992502"/>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22" name="object 22"/>
          <p:cNvSpPr txBox="1"/>
          <p:nvPr/>
        </p:nvSpPr>
        <p:spPr>
          <a:xfrm>
            <a:off x="1070306" y="406545"/>
            <a:ext cx="5400040" cy="1054735"/>
          </a:xfrm>
          <a:prstGeom prst="rect">
            <a:avLst/>
          </a:prstGeom>
        </p:spPr>
        <p:txBody>
          <a:bodyPr vert="horz" wrap="square" lIns="0" tIns="12065" rIns="0" bIns="0" rtlCol="0">
            <a:spAutoFit/>
          </a:bodyPr>
          <a:lstStyle/>
          <a:p>
            <a:pPr marL="12700" marR="5080">
              <a:lnSpc>
                <a:spcPct val="132400"/>
              </a:lnSpc>
              <a:spcBef>
                <a:spcPts val="95"/>
              </a:spcBef>
              <a:tabLst>
                <a:tab pos="1355725" algn="l"/>
              </a:tabLst>
            </a:pPr>
            <a:r>
              <a:rPr sz="850" spc="15" dirty="0">
                <a:solidFill>
                  <a:srgbClr val="333333"/>
                </a:solidFill>
                <a:latin typeface="Lucida Console"/>
                <a:cs typeface="Lucida Console"/>
              </a:rPr>
              <a:t>[root@linuxprobe ~]# iptables -I INPUT -p tcp --dport 12345 -j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REJECT[root@linuxprobe ~]# iptables -I INPUT -p udp --dport 12345 -j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iptables</a:t>
            </a:r>
            <a:r>
              <a:rPr sz="850" spc="20" dirty="0">
                <a:solidFill>
                  <a:srgbClr val="333333"/>
                </a:solidFill>
                <a:latin typeface="Lucida Console"/>
                <a:cs typeface="Lucida Console"/>
              </a:rPr>
              <a:t> </a:t>
            </a:r>
            <a:r>
              <a:rPr sz="850" spc="15" dirty="0">
                <a:solidFill>
                  <a:srgbClr val="333333"/>
                </a:solidFill>
                <a:latin typeface="Lucida Console"/>
                <a:cs typeface="Lucida Console"/>
              </a:rPr>
              <a:t>-LChain INPUT</a:t>
            </a:r>
            <a:r>
              <a:rPr sz="850" spc="20" dirty="0">
                <a:solidFill>
                  <a:srgbClr val="333333"/>
                </a:solidFill>
                <a:latin typeface="Lucida Console"/>
                <a:cs typeface="Lucida Console"/>
              </a:rPr>
              <a:t> </a:t>
            </a:r>
            <a:r>
              <a:rPr sz="850" spc="15" dirty="0">
                <a:solidFill>
                  <a:srgbClr val="333333"/>
                </a:solidFill>
                <a:latin typeface="Lucida Console"/>
                <a:cs typeface="Lucida Console"/>
              </a:rPr>
              <a:t>(policy</a:t>
            </a:r>
            <a:r>
              <a:rPr sz="850" spc="20" dirty="0">
                <a:solidFill>
                  <a:srgbClr val="333333"/>
                </a:solidFill>
                <a:latin typeface="Lucida Console"/>
                <a:cs typeface="Lucida Console"/>
              </a:rPr>
              <a:t> </a:t>
            </a:r>
            <a:r>
              <a:rPr sz="850" spc="15" dirty="0">
                <a:solidFill>
                  <a:srgbClr val="333333"/>
                </a:solidFill>
                <a:latin typeface="Lucida Console"/>
                <a:cs typeface="Lucida Console"/>
              </a:rPr>
              <a:t>ACCEPT)target prot</a:t>
            </a:r>
            <a:r>
              <a:rPr sz="850" spc="20" dirty="0">
                <a:solidFill>
                  <a:srgbClr val="333333"/>
                </a:solidFill>
                <a:latin typeface="Lucida Console"/>
                <a:cs typeface="Lucida Console"/>
              </a:rPr>
              <a:t> </a:t>
            </a:r>
            <a:r>
              <a:rPr sz="850" spc="15" dirty="0">
                <a:solidFill>
                  <a:srgbClr val="333333"/>
                </a:solidFill>
                <a:latin typeface="Lucida Console"/>
                <a:cs typeface="Lucida Console"/>
              </a:rPr>
              <a:t>opt </a:t>
            </a:r>
            <a:r>
              <a:rPr sz="850" spc="-495" dirty="0">
                <a:solidFill>
                  <a:srgbClr val="333333"/>
                </a:solidFill>
                <a:latin typeface="Lucida Console"/>
                <a:cs typeface="Lucida Console"/>
              </a:rPr>
              <a:t> </a:t>
            </a:r>
            <a:r>
              <a:rPr sz="850" spc="15" dirty="0">
                <a:solidFill>
                  <a:srgbClr val="333333"/>
                </a:solidFill>
                <a:latin typeface="Lucida Console"/>
                <a:cs typeface="Lucida Console"/>
              </a:rPr>
              <a:t>source</a:t>
            </a:r>
            <a:r>
              <a:rPr sz="850" spc="30" dirty="0">
                <a:solidFill>
                  <a:srgbClr val="333333"/>
                </a:solidFill>
                <a:latin typeface="Lucida Console"/>
                <a:cs typeface="Lucida Console"/>
              </a:rPr>
              <a:t> </a:t>
            </a:r>
            <a:r>
              <a:rPr sz="850" spc="15" dirty="0">
                <a:solidFill>
                  <a:srgbClr val="333333"/>
                </a:solidFill>
                <a:latin typeface="Lucida Console"/>
                <a:cs typeface="Lucida Console"/>
              </a:rPr>
              <a:t>destination	REJECT udp -- anywhere anywhere udp dpt:italk reject-with </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 REJECT</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a:t>
            </a:r>
            <a:r>
              <a:rPr sz="850" spc="20" dirty="0">
                <a:solidFill>
                  <a:srgbClr val="333333"/>
                </a:solidFill>
                <a:latin typeface="Lucida Console"/>
                <a:cs typeface="Lucida Console"/>
              </a:rPr>
              <a:t> </a:t>
            </a:r>
            <a:r>
              <a:rPr sz="850" spc="15" dirty="0">
                <a:solidFill>
                  <a:srgbClr val="333333"/>
                </a:solidFill>
                <a:latin typeface="Lucida Console"/>
                <a:cs typeface="Lucida Console"/>
              </a:rPr>
              <a:t>anywhere 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a:t>
            </a:r>
            <a:r>
              <a:rPr sz="850" spc="20" dirty="0">
                <a:solidFill>
                  <a:srgbClr val="333333"/>
                </a:solidFill>
                <a:latin typeface="Lucida Console"/>
                <a:cs typeface="Lucida Console"/>
              </a:rPr>
              <a:t> </a:t>
            </a:r>
            <a:r>
              <a:rPr sz="850" spc="15" dirty="0">
                <a:solidFill>
                  <a:srgbClr val="333333"/>
                </a:solidFill>
                <a:latin typeface="Lucida Console"/>
                <a:cs typeface="Lucida Console"/>
              </a:rPr>
              <a:t>dpt:italk reject-with </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 ACCEPT</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192.168.10.0/24 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a:t>
            </a:r>
            <a:r>
              <a:rPr sz="850" spc="20" dirty="0">
                <a:solidFill>
                  <a:srgbClr val="333333"/>
                </a:solidFill>
                <a:latin typeface="Lucida Console"/>
                <a:cs typeface="Lucida Console"/>
              </a:rPr>
              <a:t> </a:t>
            </a:r>
            <a:r>
              <a:rPr sz="850" spc="15" dirty="0">
                <a:solidFill>
                  <a:srgbClr val="333333"/>
                </a:solidFill>
                <a:latin typeface="Lucida Console"/>
                <a:cs typeface="Lucida Console"/>
              </a:rPr>
              <a:t>dpt:ssh REJECT</a:t>
            </a:r>
            <a:endParaRPr sz="850">
              <a:latin typeface="Lucida Console"/>
              <a:cs typeface="Lucida Console"/>
            </a:endParaRPr>
          </a:p>
        </p:txBody>
      </p:sp>
      <p:sp>
        <p:nvSpPr>
          <p:cNvPr id="25" name="object 25"/>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86</a:t>
            </a:fld>
            <a:endParaRPr spc="-5" dirty="0"/>
          </a:p>
        </p:txBody>
      </p:sp>
      <p:sp>
        <p:nvSpPr>
          <p:cNvPr id="23" name="object 23"/>
          <p:cNvSpPr txBox="1"/>
          <p:nvPr/>
        </p:nvSpPr>
        <p:spPr>
          <a:xfrm>
            <a:off x="946424" y="1435657"/>
            <a:ext cx="5674360" cy="7877809"/>
          </a:xfrm>
          <a:prstGeom prst="rect">
            <a:avLst/>
          </a:prstGeom>
        </p:spPr>
        <p:txBody>
          <a:bodyPr vert="horz" wrap="square" lIns="0" tIns="12065" rIns="0" bIns="0" rtlCol="0">
            <a:spAutoFit/>
          </a:bodyPr>
          <a:lstStyle/>
          <a:p>
            <a:pPr marL="136525" marR="89535">
              <a:lnSpc>
                <a:spcPct val="132400"/>
              </a:lnSpc>
              <a:spcBef>
                <a:spcPts val="95"/>
              </a:spcBef>
            </a:pPr>
            <a:r>
              <a:rPr sz="850" spc="15" dirty="0">
                <a:solidFill>
                  <a:srgbClr val="333333"/>
                </a:solidFill>
                <a:latin typeface="Lucida Console"/>
                <a:cs typeface="Lucida Console"/>
              </a:rPr>
              <a:t>tcp --</a:t>
            </a:r>
            <a:r>
              <a:rPr sz="850" spc="20" dirty="0">
                <a:solidFill>
                  <a:srgbClr val="333333"/>
                </a:solidFill>
                <a:latin typeface="Lucida Console"/>
                <a:cs typeface="Lucida Console"/>
              </a:rPr>
              <a:t> </a:t>
            </a:r>
            <a:r>
              <a:rPr sz="850" spc="15" dirty="0">
                <a:solidFill>
                  <a:srgbClr val="333333"/>
                </a:solidFill>
                <a:latin typeface="Lucida Console"/>
                <a:cs typeface="Lucida Console"/>
              </a:rPr>
              <a:t>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a:t>
            </a:r>
            <a:r>
              <a:rPr sz="850" spc="20" dirty="0">
                <a:solidFill>
                  <a:srgbClr val="333333"/>
                </a:solidFill>
                <a:latin typeface="Lucida Console"/>
                <a:cs typeface="Lucida Console"/>
              </a:rPr>
              <a:t> </a:t>
            </a:r>
            <a:r>
              <a:rPr sz="850" spc="15" dirty="0">
                <a:solidFill>
                  <a:srgbClr val="333333"/>
                </a:solidFill>
                <a:latin typeface="Lucida Console"/>
                <a:cs typeface="Lucida Console"/>
              </a:rPr>
              <a:t>dpt:ssh</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reject-with</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a:t>
            </a:r>
            <a:r>
              <a:rPr sz="850" spc="25" dirty="0">
                <a:solidFill>
                  <a:srgbClr val="333333"/>
                </a:solidFill>
                <a:latin typeface="新宋体"/>
                <a:cs typeface="新宋体"/>
              </a:rPr>
              <a:t>省略部 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207645" indent="-195580">
              <a:lnSpc>
                <a:spcPct val="100000"/>
              </a:lnSpc>
              <a:buSzPct val="89473"/>
              <a:buFont typeface="Trebuchet MS"/>
              <a:buAutoNum type="arabicPeriod" startAt="8"/>
              <a:tabLst>
                <a:tab pos="208279" algn="l"/>
              </a:tabLst>
            </a:pPr>
            <a:r>
              <a:rPr sz="950" b="1" spc="25" dirty="0">
                <a:solidFill>
                  <a:srgbClr val="333333"/>
                </a:solidFill>
                <a:latin typeface="微软雅黑"/>
                <a:cs typeface="微软雅黑"/>
              </a:rPr>
              <a:t>向</a:t>
            </a:r>
            <a:r>
              <a:rPr sz="950" b="1" spc="65" dirty="0">
                <a:solidFill>
                  <a:srgbClr val="333333"/>
                </a:solidFill>
                <a:latin typeface="Trebuchet MS"/>
                <a:cs typeface="Trebuchet MS"/>
              </a:rPr>
              <a:t>INPUT</a:t>
            </a:r>
            <a:r>
              <a:rPr sz="950" b="1" spc="25" dirty="0">
                <a:solidFill>
                  <a:srgbClr val="333333"/>
                </a:solidFill>
                <a:latin typeface="微软雅黑"/>
                <a:cs typeface="微软雅黑"/>
              </a:rPr>
              <a:t>规则链中添加拒绝</a:t>
            </a:r>
            <a:r>
              <a:rPr sz="950" b="1" spc="-20" dirty="0">
                <a:solidFill>
                  <a:srgbClr val="333333"/>
                </a:solidFill>
                <a:latin typeface="Trebuchet MS"/>
                <a:cs typeface="Trebuchet MS"/>
              </a:rPr>
              <a:t>192.168.10.5</a:t>
            </a:r>
            <a:r>
              <a:rPr sz="950" b="1" spc="25" dirty="0">
                <a:solidFill>
                  <a:srgbClr val="333333"/>
                </a:solidFill>
                <a:latin typeface="微软雅黑"/>
                <a:cs typeface="微软雅黑"/>
              </a:rPr>
              <a:t>主机访问本机</a:t>
            </a:r>
            <a:r>
              <a:rPr sz="950" b="1" dirty="0">
                <a:solidFill>
                  <a:srgbClr val="333333"/>
                </a:solidFill>
                <a:latin typeface="Trebuchet MS"/>
                <a:cs typeface="Trebuchet MS"/>
              </a:rPr>
              <a:t>80</a:t>
            </a:r>
            <a:r>
              <a:rPr sz="950" b="1" spc="25" dirty="0">
                <a:solidFill>
                  <a:srgbClr val="333333"/>
                </a:solidFill>
                <a:latin typeface="微软雅黑"/>
                <a:cs typeface="微软雅黑"/>
              </a:rPr>
              <a:t>端口</a:t>
            </a:r>
            <a:r>
              <a:rPr sz="950" b="1" spc="55" dirty="0">
                <a:solidFill>
                  <a:srgbClr val="333333"/>
                </a:solidFill>
                <a:latin typeface="微软雅黑"/>
                <a:cs typeface="微软雅黑"/>
              </a:rPr>
              <a:t>（</a:t>
            </a:r>
            <a:r>
              <a:rPr sz="950" b="1" spc="55" dirty="0">
                <a:solidFill>
                  <a:srgbClr val="333333"/>
                </a:solidFill>
                <a:latin typeface="Trebuchet MS"/>
                <a:cs typeface="Trebuchet MS"/>
              </a:rPr>
              <a:t>Web</a:t>
            </a:r>
            <a:r>
              <a:rPr sz="950" b="1" spc="25" dirty="0">
                <a:solidFill>
                  <a:srgbClr val="333333"/>
                </a:solidFill>
                <a:latin typeface="微软雅黑"/>
                <a:cs typeface="微软雅黑"/>
              </a:rPr>
              <a:t>服务）的策略规则</a:t>
            </a:r>
            <a:r>
              <a:rPr sz="950" spc="25" dirty="0">
                <a:solidFill>
                  <a:srgbClr val="333333"/>
                </a:solidFill>
                <a:latin typeface="微软雅黑"/>
                <a:cs typeface="微软雅黑"/>
              </a:rPr>
              <a:t>：</a:t>
            </a:r>
            <a:endParaRPr sz="950">
              <a:latin typeface="微软雅黑"/>
              <a:cs typeface="微软雅黑"/>
            </a:endParaRPr>
          </a:p>
          <a:p>
            <a:pPr>
              <a:lnSpc>
                <a:spcPct val="100000"/>
              </a:lnSpc>
              <a:spcBef>
                <a:spcPts val="45"/>
              </a:spcBef>
              <a:buClr>
                <a:srgbClr val="333333"/>
              </a:buClr>
              <a:buFont typeface="Trebuchet MS"/>
              <a:buAutoNum type="arabicPeriod" startAt="8"/>
            </a:pPr>
            <a:endParaRPr sz="900">
              <a:latin typeface="微软雅黑"/>
              <a:cs typeface="微软雅黑"/>
            </a:endParaRPr>
          </a:p>
          <a:p>
            <a:pPr marL="136525" marR="89535">
              <a:lnSpc>
                <a:spcPct val="132400"/>
              </a:lnSpc>
              <a:tabLst>
                <a:tab pos="1479550" algn="l"/>
              </a:tabLst>
            </a:pPr>
            <a:r>
              <a:rPr sz="850" spc="15" dirty="0">
                <a:solidFill>
                  <a:srgbClr val="333333"/>
                </a:solidFill>
                <a:latin typeface="Lucida Console"/>
                <a:cs typeface="Lucida Console"/>
              </a:rPr>
              <a:t>[root@linuxprobe ~]# iptables -I INPUT -p</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-s 192.168.10.5 --dport 80 -j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iptables -LChain</a:t>
            </a:r>
            <a:r>
              <a:rPr sz="850" spc="20" dirty="0">
                <a:solidFill>
                  <a:srgbClr val="333333"/>
                </a:solidFill>
                <a:latin typeface="Lucida Console"/>
                <a:cs typeface="Lucida Console"/>
              </a:rPr>
              <a:t> </a:t>
            </a:r>
            <a:r>
              <a:rPr sz="850" spc="15" dirty="0">
                <a:solidFill>
                  <a:srgbClr val="333333"/>
                </a:solidFill>
                <a:latin typeface="Lucida Console"/>
                <a:cs typeface="Lucida Console"/>
              </a:rPr>
              <a:t>INPUT</a:t>
            </a:r>
            <a:r>
              <a:rPr sz="850" spc="20" dirty="0">
                <a:solidFill>
                  <a:srgbClr val="333333"/>
                </a:solidFill>
                <a:latin typeface="Lucida Console"/>
                <a:cs typeface="Lucida Console"/>
              </a:rPr>
              <a:t> </a:t>
            </a:r>
            <a:r>
              <a:rPr sz="850" spc="15" dirty="0">
                <a:solidFill>
                  <a:srgbClr val="333333"/>
                </a:solidFill>
                <a:latin typeface="Lucida Console"/>
                <a:cs typeface="Lucida Console"/>
              </a:rPr>
              <a:t>(policy ACCEPT)target</a:t>
            </a:r>
            <a:r>
              <a:rPr sz="850" spc="20" dirty="0">
                <a:solidFill>
                  <a:srgbClr val="333333"/>
                </a:solidFill>
                <a:latin typeface="Lucida Console"/>
                <a:cs typeface="Lucida Console"/>
              </a:rPr>
              <a:t> </a:t>
            </a:r>
            <a:r>
              <a:rPr sz="850" spc="15" dirty="0">
                <a:solidFill>
                  <a:srgbClr val="333333"/>
                </a:solidFill>
                <a:latin typeface="Lucida Console"/>
                <a:cs typeface="Lucida Console"/>
              </a:rPr>
              <a:t>prot</a:t>
            </a:r>
            <a:r>
              <a:rPr sz="850" spc="20" dirty="0">
                <a:solidFill>
                  <a:srgbClr val="333333"/>
                </a:solidFill>
                <a:latin typeface="Lucida Console"/>
                <a:cs typeface="Lucida Console"/>
              </a:rPr>
              <a:t> </a:t>
            </a:r>
            <a:r>
              <a:rPr sz="850" spc="15" dirty="0">
                <a:solidFill>
                  <a:srgbClr val="333333"/>
                </a:solidFill>
                <a:latin typeface="Lucida Console"/>
                <a:cs typeface="Lucida Console"/>
              </a:rPr>
              <a:t>opt </a:t>
            </a:r>
            <a:r>
              <a:rPr sz="850" spc="20" dirty="0">
                <a:solidFill>
                  <a:srgbClr val="333333"/>
                </a:solidFill>
                <a:latin typeface="Lucida Console"/>
                <a:cs typeface="Lucida Console"/>
              </a:rPr>
              <a:t> </a:t>
            </a:r>
            <a:r>
              <a:rPr sz="850" spc="15" dirty="0">
                <a:solidFill>
                  <a:srgbClr val="333333"/>
                </a:solidFill>
                <a:latin typeface="Lucida Console"/>
                <a:cs typeface="Lucida Console"/>
              </a:rPr>
              <a:t>source</a:t>
            </a:r>
            <a:r>
              <a:rPr sz="850" spc="30" dirty="0">
                <a:solidFill>
                  <a:srgbClr val="333333"/>
                </a:solidFill>
                <a:latin typeface="Lucida Console"/>
                <a:cs typeface="Lucida Console"/>
              </a:rPr>
              <a:t> </a:t>
            </a:r>
            <a:r>
              <a:rPr sz="850" spc="15" dirty="0">
                <a:solidFill>
                  <a:srgbClr val="333333"/>
                </a:solidFill>
                <a:latin typeface="Lucida Console"/>
                <a:cs typeface="Lucida Console"/>
              </a:rPr>
              <a:t>destination	REJECT tcp -- 192.168.10.5 anywhere tcp dpt:http reject-with </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 REJECT</a:t>
            </a:r>
            <a:r>
              <a:rPr sz="850" spc="20" dirty="0">
                <a:solidFill>
                  <a:srgbClr val="333333"/>
                </a:solidFill>
                <a:latin typeface="Lucida Console"/>
                <a:cs typeface="Lucida Console"/>
              </a:rPr>
              <a:t> </a:t>
            </a:r>
            <a:r>
              <a:rPr sz="850" spc="15" dirty="0">
                <a:solidFill>
                  <a:srgbClr val="333333"/>
                </a:solidFill>
                <a:latin typeface="Lucida Console"/>
                <a:cs typeface="Lucida Console"/>
              </a:rPr>
              <a:t>udp --</a:t>
            </a:r>
            <a:r>
              <a:rPr sz="850" spc="20" dirty="0">
                <a:solidFill>
                  <a:srgbClr val="333333"/>
                </a:solidFill>
                <a:latin typeface="Lucida Console"/>
                <a:cs typeface="Lucida Console"/>
              </a:rPr>
              <a:t> </a:t>
            </a:r>
            <a:r>
              <a:rPr sz="850" spc="15" dirty="0">
                <a:solidFill>
                  <a:srgbClr val="333333"/>
                </a:solidFill>
                <a:latin typeface="Lucida Console"/>
                <a:cs typeface="Lucida Console"/>
              </a:rPr>
              <a:t>anywhere 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udp dpt:italk</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reject-with </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 REJECT</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a:t>
            </a:r>
            <a:r>
              <a:rPr sz="850" spc="20" dirty="0">
                <a:solidFill>
                  <a:srgbClr val="333333"/>
                </a:solidFill>
                <a:latin typeface="Lucida Console"/>
                <a:cs typeface="Lucida Console"/>
              </a:rPr>
              <a:t> </a:t>
            </a:r>
            <a:r>
              <a:rPr sz="850" spc="15" dirty="0">
                <a:solidFill>
                  <a:srgbClr val="333333"/>
                </a:solidFill>
                <a:latin typeface="Lucida Console"/>
                <a:cs typeface="Lucida Console"/>
              </a:rPr>
              <a:t>anywhere 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dpt:italk</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reject-with </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 ACCEPT</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192.168.10.0/24 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dpt:ssh</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 </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a:t>
            </a:r>
            <a:r>
              <a:rPr sz="850" spc="20" dirty="0">
                <a:solidFill>
                  <a:srgbClr val="333333"/>
                </a:solidFill>
                <a:latin typeface="Lucida Console"/>
                <a:cs typeface="Lucida Console"/>
              </a:rPr>
              <a:t> </a:t>
            </a:r>
            <a:r>
              <a:rPr sz="850" spc="15" dirty="0">
                <a:solidFill>
                  <a:srgbClr val="333333"/>
                </a:solidFill>
                <a:latin typeface="Lucida Console"/>
                <a:cs typeface="Lucida Console"/>
              </a:rPr>
              <a:t>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a:t>
            </a:r>
            <a:r>
              <a:rPr sz="850" spc="20" dirty="0">
                <a:solidFill>
                  <a:srgbClr val="333333"/>
                </a:solidFill>
                <a:latin typeface="Lucida Console"/>
                <a:cs typeface="Lucida Console"/>
              </a:rPr>
              <a:t> </a:t>
            </a:r>
            <a:r>
              <a:rPr sz="850" spc="15" dirty="0">
                <a:solidFill>
                  <a:srgbClr val="333333"/>
                </a:solidFill>
                <a:latin typeface="Lucida Console"/>
                <a:cs typeface="Lucida Console"/>
              </a:rPr>
              <a:t>dpt:ssh</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reject-with</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a:t>
            </a:r>
            <a:r>
              <a:rPr sz="850" spc="25" dirty="0">
                <a:solidFill>
                  <a:srgbClr val="333333"/>
                </a:solidFill>
                <a:latin typeface="新宋体"/>
                <a:cs typeface="新宋体"/>
              </a:rPr>
              <a:t>省略部 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207645" indent="-195580">
              <a:lnSpc>
                <a:spcPct val="100000"/>
              </a:lnSpc>
              <a:buSzPct val="89473"/>
              <a:buFont typeface="Trebuchet MS"/>
              <a:buAutoNum type="arabicPeriod" startAt="9"/>
              <a:tabLst>
                <a:tab pos="208279" algn="l"/>
              </a:tabLst>
            </a:pPr>
            <a:r>
              <a:rPr sz="950" b="1" spc="25" dirty="0">
                <a:solidFill>
                  <a:srgbClr val="333333"/>
                </a:solidFill>
                <a:latin typeface="微软雅黑"/>
                <a:cs typeface="微软雅黑"/>
              </a:rPr>
              <a:t>向</a:t>
            </a:r>
            <a:r>
              <a:rPr sz="950" b="1" spc="65" dirty="0">
                <a:solidFill>
                  <a:srgbClr val="333333"/>
                </a:solidFill>
                <a:latin typeface="Trebuchet MS"/>
                <a:cs typeface="Trebuchet MS"/>
              </a:rPr>
              <a:t>INPUT</a:t>
            </a:r>
            <a:r>
              <a:rPr sz="950" b="1" spc="25" dirty="0">
                <a:solidFill>
                  <a:srgbClr val="333333"/>
                </a:solidFill>
                <a:latin typeface="微软雅黑"/>
                <a:cs typeface="微软雅黑"/>
              </a:rPr>
              <a:t>规则链中添加拒绝所有主机访问本机</a:t>
            </a:r>
            <a:r>
              <a:rPr sz="950" b="1" spc="30" dirty="0">
                <a:solidFill>
                  <a:srgbClr val="333333"/>
                </a:solidFill>
                <a:latin typeface="Trebuchet MS"/>
                <a:cs typeface="Trebuchet MS"/>
              </a:rPr>
              <a:t>1000</a:t>
            </a:r>
            <a:r>
              <a:rPr sz="950" spc="30" dirty="0">
                <a:solidFill>
                  <a:srgbClr val="333333"/>
                </a:solidFill>
                <a:latin typeface="微软雅黑"/>
                <a:cs typeface="微软雅黑"/>
              </a:rPr>
              <a:t>～</a:t>
            </a:r>
            <a:r>
              <a:rPr sz="950" b="1" spc="30" dirty="0">
                <a:solidFill>
                  <a:srgbClr val="333333"/>
                </a:solidFill>
                <a:latin typeface="Trebuchet MS"/>
                <a:cs typeface="Trebuchet MS"/>
              </a:rPr>
              <a:t>1024*</a:t>
            </a:r>
            <a:r>
              <a:rPr sz="950" spc="30" dirty="0">
                <a:solidFill>
                  <a:srgbClr val="333333"/>
                </a:solidFill>
                <a:latin typeface="Trebuchet MS"/>
                <a:cs typeface="Trebuchet MS"/>
              </a:rPr>
              <a:t>*</a:t>
            </a:r>
            <a:r>
              <a:rPr sz="950" spc="25" dirty="0">
                <a:solidFill>
                  <a:srgbClr val="333333"/>
                </a:solidFill>
                <a:latin typeface="微软雅黑"/>
                <a:cs typeface="微软雅黑"/>
              </a:rPr>
              <a:t>端口的策略规则</a:t>
            </a:r>
            <a:r>
              <a:rPr sz="950" spc="130" dirty="0">
                <a:solidFill>
                  <a:srgbClr val="333333"/>
                </a:solidFill>
                <a:latin typeface="Trebuchet MS"/>
                <a:cs typeface="Trebuchet MS"/>
              </a:rPr>
              <a:t>**</a:t>
            </a:r>
            <a:r>
              <a:rPr sz="950" spc="130" dirty="0">
                <a:solidFill>
                  <a:srgbClr val="333333"/>
                </a:solidFill>
                <a:latin typeface="微软雅黑"/>
                <a:cs typeface="微软雅黑"/>
              </a:rPr>
              <a:t>：</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刚刚添加防火墙策略时用的是</a:t>
            </a:r>
            <a:r>
              <a:rPr sz="950" spc="-15" dirty="0">
                <a:solidFill>
                  <a:srgbClr val="333333"/>
                </a:solidFill>
                <a:latin typeface="Trebuchet MS"/>
                <a:cs typeface="Trebuchet MS"/>
              </a:rPr>
              <a:t>-I</a:t>
            </a:r>
            <a:r>
              <a:rPr sz="950" spc="20" dirty="0">
                <a:solidFill>
                  <a:srgbClr val="333333"/>
                </a:solidFill>
                <a:latin typeface="微软雅黑"/>
                <a:cs typeface="微软雅黑"/>
              </a:rPr>
              <a:t>参数，它默认会把规则添加到最上面位置，优先级是最高的。如果工作中 </a:t>
            </a:r>
            <a:r>
              <a:rPr sz="950" spc="25" dirty="0">
                <a:solidFill>
                  <a:srgbClr val="333333"/>
                </a:solidFill>
                <a:latin typeface="微软雅黑"/>
                <a:cs typeface="微软雅黑"/>
              </a:rPr>
              <a:t>需要添加一条最后</a:t>
            </a:r>
            <a:r>
              <a:rPr sz="950" spc="-160" dirty="0">
                <a:solidFill>
                  <a:srgbClr val="333333"/>
                </a:solidFill>
                <a:latin typeface="Trebuchet MS"/>
                <a:cs typeface="Trebuchet MS"/>
              </a:rPr>
              <a:t>“</a:t>
            </a:r>
            <a:r>
              <a:rPr sz="950" spc="25" dirty="0">
                <a:solidFill>
                  <a:srgbClr val="333333"/>
                </a:solidFill>
                <a:latin typeface="微软雅黑"/>
                <a:cs typeface="微软雅黑"/>
              </a:rPr>
              <a:t>兜底</a:t>
            </a:r>
            <a:r>
              <a:rPr sz="950" spc="-160" dirty="0">
                <a:solidFill>
                  <a:srgbClr val="333333"/>
                </a:solidFill>
                <a:latin typeface="Trebuchet MS"/>
                <a:cs typeface="Trebuchet MS"/>
              </a:rPr>
              <a:t>”</a:t>
            </a:r>
            <a:r>
              <a:rPr sz="950" spc="25" dirty="0">
                <a:solidFill>
                  <a:srgbClr val="333333"/>
                </a:solidFill>
                <a:latin typeface="微软雅黑"/>
                <a:cs typeface="微软雅黑"/>
              </a:rPr>
              <a:t>的规则</a:t>
            </a:r>
            <a:r>
              <a:rPr sz="950" spc="-35" dirty="0">
                <a:solidFill>
                  <a:srgbClr val="333333"/>
                </a:solidFill>
                <a:latin typeface="微软雅黑"/>
                <a:cs typeface="微软雅黑"/>
              </a:rPr>
              <a:t> </a:t>
            </a:r>
            <a:r>
              <a:rPr sz="950" spc="25" dirty="0">
                <a:solidFill>
                  <a:srgbClr val="333333"/>
                </a:solidFill>
                <a:latin typeface="微软雅黑"/>
                <a:cs typeface="微软雅黑"/>
              </a:rPr>
              <a:t>，那就用</a:t>
            </a:r>
            <a:r>
              <a:rPr sz="950" spc="10" dirty="0">
                <a:solidFill>
                  <a:srgbClr val="333333"/>
                </a:solidFill>
                <a:latin typeface="Trebuchet MS"/>
                <a:cs typeface="Trebuchet MS"/>
              </a:rPr>
              <a:t>-A</a:t>
            </a:r>
            <a:r>
              <a:rPr sz="950" spc="25" dirty="0">
                <a:solidFill>
                  <a:srgbClr val="333333"/>
                </a:solidFill>
                <a:latin typeface="微软雅黑"/>
                <a:cs typeface="微软雅黑"/>
              </a:rPr>
              <a:t>参数吧，效果差别很大呦：</a:t>
            </a:r>
            <a:endParaRPr sz="950">
              <a:latin typeface="微软雅黑"/>
              <a:cs typeface="微软雅黑"/>
            </a:endParaRPr>
          </a:p>
          <a:p>
            <a:pPr>
              <a:lnSpc>
                <a:spcPct val="100000"/>
              </a:lnSpc>
              <a:spcBef>
                <a:spcPts val="45"/>
              </a:spcBef>
            </a:pPr>
            <a:endParaRPr sz="900">
              <a:latin typeface="微软雅黑"/>
              <a:cs typeface="微软雅黑"/>
            </a:endParaRPr>
          </a:p>
          <a:p>
            <a:pPr marL="136525" marR="88265">
              <a:lnSpc>
                <a:spcPct val="132400"/>
              </a:lnSpc>
              <a:tabLst>
                <a:tab pos="1479550" algn="l"/>
              </a:tabLst>
            </a:pPr>
            <a:r>
              <a:rPr sz="850" spc="15" dirty="0">
                <a:solidFill>
                  <a:srgbClr val="333333"/>
                </a:solidFill>
                <a:latin typeface="Lucida Console"/>
                <a:cs typeface="Lucida Console"/>
              </a:rPr>
              <a:t>[root@linuxprobe ~]# iptables -A INPUT -p tcp --dport 1000:1024 -j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REJECT[root@linuxprobe ~]# iptables -A INPUT -p udp --dport</a:t>
            </a:r>
            <a:r>
              <a:rPr sz="850" spc="20" dirty="0">
                <a:solidFill>
                  <a:srgbClr val="333333"/>
                </a:solidFill>
                <a:latin typeface="Lucida Console"/>
                <a:cs typeface="Lucida Console"/>
              </a:rPr>
              <a:t> </a:t>
            </a:r>
            <a:r>
              <a:rPr sz="850" spc="15" dirty="0">
                <a:solidFill>
                  <a:srgbClr val="333333"/>
                </a:solidFill>
                <a:latin typeface="Lucida Console"/>
                <a:cs typeface="Lucida Console"/>
              </a:rPr>
              <a:t>1000:1024 -j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iptables -LChain</a:t>
            </a:r>
            <a:r>
              <a:rPr sz="850" spc="20" dirty="0">
                <a:solidFill>
                  <a:srgbClr val="333333"/>
                </a:solidFill>
                <a:latin typeface="Lucida Console"/>
                <a:cs typeface="Lucida Console"/>
              </a:rPr>
              <a:t> </a:t>
            </a:r>
            <a:r>
              <a:rPr sz="850" spc="15" dirty="0">
                <a:solidFill>
                  <a:srgbClr val="333333"/>
                </a:solidFill>
                <a:latin typeface="Lucida Console"/>
                <a:cs typeface="Lucida Console"/>
              </a:rPr>
              <a:t>INPUT</a:t>
            </a:r>
            <a:r>
              <a:rPr sz="850" spc="20" dirty="0">
                <a:solidFill>
                  <a:srgbClr val="333333"/>
                </a:solidFill>
                <a:latin typeface="Lucida Console"/>
                <a:cs typeface="Lucida Console"/>
              </a:rPr>
              <a:t> </a:t>
            </a:r>
            <a:r>
              <a:rPr sz="850" spc="15" dirty="0">
                <a:solidFill>
                  <a:srgbClr val="333333"/>
                </a:solidFill>
                <a:latin typeface="Lucida Console"/>
                <a:cs typeface="Lucida Console"/>
              </a:rPr>
              <a:t>(policy ACCEPT)target</a:t>
            </a:r>
            <a:r>
              <a:rPr sz="850" spc="20" dirty="0">
                <a:solidFill>
                  <a:srgbClr val="333333"/>
                </a:solidFill>
                <a:latin typeface="Lucida Console"/>
                <a:cs typeface="Lucida Console"/>
              </a:rPr>
              <a:t> </a:t>
            </a:r>
            <a:r>
              <a:rPr sz="850" spc="15" dirty="0">
                <a:solidFill>
                  <a:srgbClr val="333333"/>
                </a:solidFill>
                <a:latin typeface="Lucida Console"/>
                <a:cs typeface="Lucida Console"/>
              </a:rPr>
              <a:t>prot</a:t>
            </a:r>
            <a:r>
              <a:rPr sz="850" spc="20" dirty="0">
                <a:solidFill>
                  <a:srgbClr val="333333"/>
                </a:solidFill>
                <a:latin typeface="Lucida Console"/>
                <a:cs typeface="Lucida Console"/>
              </a:rPr>
              <a:t> </a:t>
            </a:r>
            <a:r>
              <a:rPr sz="850" spc="15" dirty="0">
                <a:solidFill>
                  <a:srgbClr val="333333"/>
                </a:solidFill>
                <a:latin typeface="Lucida Console"/>
                <a:cs typeface="Lucida Console"/>
              </a:rPr>
              <a:t>opt </a:t>
            </a:r>
            <a:r>
              <a:rPr sz="850" spc="20" dirty="0">
                <a:solidFill>
                  <a:srgbClr val="333333"/>
                </a:solidFill>
                <a:latin typeface="Lucida Console"/>
                <a:cs typeface="Lucida Console"/>
              </a:rPr>
              <a:t> </a:t>
            </a:r>
            <a:r>
              <a:rPr sz="850" spc="15" dirty="0">
                <a:solidFill>
                  <a:srgbClr val="333333"/>
                </a:solidFill>
                <a:latin typeface="Lucida Console"/>
                <a:cs typeface="Lucida Console"/>
              </a:rPr>
              <a:t>source</a:t>
            </a:r>
            <a:r>
              <a:rPr sz="850" spc="30" dirty="0">
                <a:solidFill>
                  <a:srgbClr val="333333"/>
                </a:solidFill>
                <a:latin typeface="Lucida Console"/>
                <a:cs typeface="Lucida Console"/>
              </a:rPr>
              <a:t> </a:t>
            </a:r>
            <a:r>
              <a:rPr sz="850" spc="15" dirty="0">
                <a:solidFill>
                  <a:srgbClr val="333333"/>
                </a:solidFill>
                <a:latin typeface="Lucida Console"/>
                <a:cs typeface="Lucida Console"/>
              </a:rPr>
              <a:t>destination	REJECT tcp -- 192.168.10.5 anywhere tcp dpt:http reject-with </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 REJECT</a:t>
            </a:r>
            <a:r>
              <a:rPr sz="850" spc="20" dirty="0">
                <a:solidFill>
                  <a:srgbClr val="333333"/>
                </a:solidFill>
                <a:latin typeface="Lucida Console"/>
                <a:cs typeface="Lucida Console"/>
              </a:rPr>
              <a:t> </a:t>
            </a:r>
            <a:r>
              <a:rPr sz="850" spc="15" dirty="0">
                <a:solidFill>
                  <a:srgbClr val="333333"/>
                </a:solidFill>
                <a:latin typeface="Lucida Console"/>
                <a:cs typeface="Lucida Console"/>
              </a:rPr>
              <a:t>udp --</a:t>
            </a:r>
            <a:r>
              <a:rPr sz="850" spc="20" dirty="0">
                <a:solidFill>
                  <a:srgbClr val="333333"/>
                </a:solidFill>
                <a:latin typeface="Lucida Console"/>
                <a:cs typeface="Lucida Console"/>
              </a:rPr>
              <a:t> </a:t>
            </a:r>
            <a:r>
              <a:rPr sz="850" spc="15" dirty="0">
                <a:solidFill>
                  <a:srgbClr val="333333"/>
                </a:solidFill>
                <a:latin typeface="Lucida Console"/>
                <a:cs typeface="Lucida Console"/>
              </a:rPr>
              <a:t>anywhere 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udp dpt:italk</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reject-with </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 REJECT</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a:t>
            </a:r>
            <a:r>
              <a:rPr sz="850" spc="20" dirty="0">
                <a:solidFill>
                  <a:srgbClr val="333333"/>
                </a:solidFill>
                <a:latin typeface="Lucida Console"/>
                <a:cs typeface="Lucida Console"/>
              </a:rPr>
              <a:t> </a:t>
            </a:r>
            <a:r>
              <a:rPr sz="850" spc="15" dirty="0">
                <a:solidFill>
                  <a:srgbClr val="333333"/>
                </a:solidFill>
                <a:latin typeface="Lucida Console"/>
                <a:cs typeface="Lucida Console"/>
              </a:rPr>
              <a:t>anywhere 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dpt:italk</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reject-with </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 ACCEPT</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192.168.10.0/24 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dpt:ssh</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 </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 --</a:t>
            </a:r>
            <a:r>
              <a:rPr sz="850" spc="20" dirty="0">
                <a:solidFill>
                  <a:srgbClr val="333333"/>
                </a:solidFill>
                <a:latin typeface="Lucida Console"/>
                <a:cs typeface="Lucida Console"/>
              </a:rPr>
              <a:t> </a:t>
            </a:r>
            <a:r>
              <a:rPr sz="850" spc="15" dirty="0">
                <a:solidFill>
                  <a:srgbClr val="333333"/>
                </a:solidFill>
                <a:latin typeface="Lucida Console"/>
                <a:cs typeface="Lucida Console"/>
              </a:rPr>
              <a:t>anywhere anywhere</a:t>
            </a:r>
            <a:r>
              <a:rPr sz="850" spc="20" dirty="0">
                <a:solidFill>
                  <a:srgbClr val="333333"/>
                </a:solidFill>
                <a:latin typeface="Lucida Console"/>
                <a:cs typeface="Lucida Console"/>
              </a:rPr>
              <a:t> </a:t>
            </a:r>
            <a:r>
              <a:rPr sz="850" spc="15" dirty="0">
                <a:solidFill>
                  <a:srgbClr val="333333"/>
                </a:solidFill>
                <a:latin typeface="Lucida Console"/>
                <a:cs typeface="Lucida Console"/>
              </a:rPr>
              <a:t>tcp</a:t>
            </a:r>
            <a:r>
              <a:rPr sz="850" spc="20" dirty="0">
                <a:solidFill>
                  <a:srgbClr val="333333"/>
                </a:solidFill>
                <a:latin typeface="Lucida Console"/>
                <a:cs typeface="Lucida Console"/>
              </a:rPr>
              <a:t> </a:t>
            </a:r>
            <a:r>
              <a:rPr sz="850" spc="15" dirty="0">
                <a:solidFill>
                  <a:srgbClr val="333333"/>
                </a:solidFill>
                <a:latin typeface="Lucida Console"/>
                <a:cs typeface="Lucida Console"/>
              </a:rPr>
              <a:t>dpt:ssh reject-with</a:t>
            </a:r>
            <a:r>
              <a:rPr sz="850" spc="20" dirty="0">
                <a:solidFill>
                  <a:srgbClr val="333333"/>
                </a:solidFill>
                <a:latin typeface="Lucida Console"/>
                <a:cs typeface="Lucida Console"/>
              </a:rPr>
              <a:t> </a:t>
            </a:r>
            <a:r>
              <a:rPr sz="850" spc="15" dirty="0">
                <a:solidFill>
                  <a:srgbClr val="333333"/>
                </a:solidFill>
                <a:latin typeface="Lucida Console"/>
                <a:cs typeface="Lucida Console"/>
              </a:rPr>
              <a:t>icmp-port-unreachable</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 tcp</a:t>
            </a:r>
            <a:endParaRPr sz="850">
              <a:latin typeface="Lucida Console"/>
              <a:cs typeface="Lucida Console"/>
            </a:endParaRPr>
          </a:p>
          <a:p>
            <a:pPr marL="136525" marR="356870" algn="just">
              <a:lnSpc>
                <a:spcPct val="132400"/>
              </a:lnSpc>
            </a:pPr>
            <a:r>
              <a:rPr sz="850" spc="15" dirty="0">
                <a:solidFill>
                  <a:srgbClr val="333333"/>
                </a:solidFill>
                <a:latin typeface="Lucida Console"/>
                <a:cs typeface="Lucida Console"/>
              </a:rPr>
              <a:t>-- anywhere anywhere tcp dpts:cadlock2:1024 reject-with icmp-port-unreachable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REJECT udp -- anywhere anywhere udp dpts:cadlock2:1024 reject-with icmp-port-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unreachable………………</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pPr>
            <a:endParaRPr sz="850">
              <a:latin typeface="Lucida Console"/>
              <a:cs typeface="Lucida Console"/>
            </a:endParaRPr>
          </a:p>
          <a:p>
            <a:pPr marL="12700" marR="53975">
              <a:lnSpc>
                <a:spcPct val="131600"/>
              </a:lnSpc>
            </a:pPr>
            <a:r>
              <a:rPr sz="950" spc="25" dirty="0">
                <a:solidFill>
                  <a:srgbClr val="333333"/>
                </a:solidFill>
                <a:latin typeface="微软雅黑"/>
                <a:cs typeface="微软雅黑"/>
              </a:rPr>
              <a:t>有关</a:t>
            </a:r>
            <a:r>
              <a:rPr sz="950" spc="25" dirty="0">
                <a:solidFill>
                  <a:srgbClr val="333333"/>
                </a:solidFill>
                <a:latin typeface="Trebuchet MS"/>
                <a:cs typeface="Trebuchet MS"/>
              </a:rPr>
              <a:t>iptables</a:t>
            </a:r>
            <a:r>
              <a:rPr sz="950" spc="25" dirty="0">
                <a:solidFill>
                  <a:srgbClr val="333333"/>
                </a:solidFill>
                <a:latin typeface="微软雅黑"/>
                <a:cs typeface="微软雅黑"/>
              </a:rPr>
              <a:t>命令的知识讲解到此就结束了，大家是不是意犹未尽？考虑到</a:t>
            </a:r>
            <a:r>
              <a:rPr sz="950" spc="35" dirty="0">
                <a:solidFill>
                  <a:srgbClr val="333333"/>
                </a:solidFill>
                <a:latin typeface="Trebuchet MS"/>
                <a:cs typeface="Trebuchet MS"/>
              </a:rPr>
              <a:t>Linux</a:t>
            </a:r>
            <a:r>
              <a:rPr sz="950" spc="20" dirty="0">
                <a:solidFill>
                  <a:srgbClr val="333333"/>
                </a:solidFill>
                <a:latin typeface="微软雅黑"/>
                <a:cs typeface="微软雅黑"/>
              </a:rPr>
              <a:t>防火墙的发展趋势，大 </a:t>
            </a:r>
            <a:r>
              <a:rPr sz="950" spc="25" dirty="0">
                <a:solidFill>
                  <a:srgbClr val="333333"/>
                </a:solidFill>
                <a:latin typeface="微软雅黑"/>
                <a:cs typeface="微软雅黑"/>
              </a:rPr>
              <a:t>家只要能把上面的实例吸收消化，就可以完全搞定日常的</a:t>
            </a:r>
            <a:r>
              <a:rPr sz="950" spc="25" dirty="0">
                <a:solidFill>
                  <a:srgbClr val="333333"/>
                </a:solidFill>
                <a:latin typeface="Trebuchet MS"/>
                <a:cs typeface="Trebuchet MS"/>
              </a:rPr>
              <a:t>iptables</a:t>
            </a:r>
            <a:r>
              <a:rPr sz="950" spc="25" dirty="0">
                <a:solidFill>
                  <a:srgbClr val="333333"/>
                </a:solidFill>
                <a:latin typeface="微软雅黑"/>
                <a:cs typeface="微软雅黑"/>
              </a:rPr>
              <a:t>配置工作了。但是请特别注意，使用 </a:t>
            </a:r>
            <a:r>
              <a:rPr sz="950" spc="25" dirty="0">
                <a:solidFill>
                  <a:srgbClr val="333333"/>
                </a:solidFill>
                <a:latin typeface="Trebuchet MS"/>
                <a:cs typeface="Trebuchet MS"/>
              </a:rPr>
              <a:t>iptables</a:t>
            </a:r>
            <a:r>
              <a:rPr sz="950" spc="25" dirty="0">
                <a:solidFill>
                  <a:srgbClr val="333333"/>
                </a:solidFill>
                <a:latin typeface="微软雅黑"/>
                <a:cs typeface="微软雅黑"/>
              </a:rPr>
              <a:t>命令配置的防火墙规则默认会在系统下一次重启时失效，如果想让配置的防火墙策略永久生</a:t>
            </a:r>
            <a:endParaRPr sz="950">
              <a:latin typeface="微软雅黑"/>
              <a:cs typeface="微软雅黑"/>
            </a:endParaRPr>
          </a:p>
          <a:p>
            <a:pPr marL="12700">
              <a:lnSpc>
                <a:spcPct val="100000"/>
              </a:lnSpc>
              <a:spcBef>
                <a:spcPts val="360"/>
              </a:spcBef>
            </a:pPr>
            <a:r>
              <a:rPr sz="950" spc="25" dirty="0">
                <a:solidFill>
                  <a:srgbClr val="333333"/>
                </a:solidFill>
                <a:latin typeface="微软雅黑"/>
                <a:cs typeface="微软雅黑"/>
              </a:rPr>
              <a:t>效，还要执行保存命令：</a:t>
            </a:r>
            <a:endParaRPr sz="950">
              <a:latin typeface="微软雅黑"/>
              <a:cs typeface="微软雅黑"/>
            </a:endParaRPr>
          </a:p>
          <a:p>
            <a:pPr>
              <a:lnSpc>
                <a:spcPct val="100000"/>
              </a:lnSpc>
              <a:spcBef>
                <a:spcPts val="45"/>
              </a:spcBef>
            </a:pPr>
            <a:endParaRPr sz="900">
              <a:latin typeface="微软雅黑"/>
              <a:cs typeface="微软雅黑"/>
            </a:endParaRPr>
          </a:p>
          <a:p>
            <a:pPr marL="136525" marR="155575">
              <a:lnSpc>
                <a:spcPct val="132400"/>
              </a:lnSpc>
            </a:pPr>
            <a:r>
              <a:rPr sz="850" spc="15" dirty="0">
                <a:solidFill>
                  <a:srgbClr val="333333"/>
                </a:solidFill>
                <a:latin typeface="Lucida Console"/>
                <a:cs typeface="Lucida Console"/>
              </a:rPr>
              <a:t>[root@linuxprobe ~]# iptables-save</a:t>
            </a:r>
            <a:r>
              <a:rPr sz="850" spc="20" dirty="0">
                <a:solidFill>
                  <a:srgbClr val="333333"/>
                </a:solidFill>
                <a:latin typeface="Lucida Console"/>
                <a:cs typeface="Lucida Console"/>
              </a:rPr>
              <a:t> </a:t>
            </a:r>
            <a:r>
              <a:rPr sz="850" spc="15" dirty="0">
                <a:solidFill>
                  <a:srgbClr val="333333"/>
                </a:solidFill>
                <a:latin typeface="Lucida Console"/>
                <a:cs typeface="Lucida Console"/>
              </a:rPr>
              <a:t># Generated</a:t>
            </a:r>
            <a:r>
              <a:rPr sz="850" spc="20" dirty="0">
                <a:solidFill>
                  <a:srgbClr val="333333"/>
                </a:solidFill>
                <a:latin typeface="Lucida Console"/>
                <a:cs typeface="Lucida Console"/>
              </a:rPr>
              <a:t> </a:t>
            </a:r>
            <a:r>
              <a:rPr sz="850" spc="15" dirty="0">
                <a:solidFill>
                  <a:srgbClr val="333333"/>
                </a:solidFill>
                <a:latin typeface="Lucida Console"/>
                <a:cs typeface="Lucida Console"/>
              </a:rPr>
              <a:t>by xtables-save</a:t>
            </a:r>
            <a:r>
              <a:rPr sz="850" spc="20" dirty="0">
                <a:solidFill>
                  <a:srgbClr val="333333"/>
                </a:solidFill>
                <a:latin typeface="Lucida Console"/>
                <a:cs typeface="Lucida Console"/>
              </a:rPr>
              <a:t> </a:t>
            </a:r>
            <a:r>
              <a:rPr sz="850" spc="15" dirty="0">
                <a:solidFill>
                  <a:srgbClr val="333333"/>
                </a:solidFill>
                <a:latin typeface="Lucida Console"/>
                <a:cs typeface="Lucida Console"/>
              </a:rPr>
              <a:t>v1.8.2 on</a:t>
            </a:r>
            <a:r>
              <a:rPr sz="850" spc="20" dirty="0">
                <a:solidFill>
                  <a:srgbClr val="333333"/>
                </a:solidFill>
                <a:latin typeface="Lucida Console"/>
                <a:cs typeface="Lucida Console"/>
              </a:rPr>
              <a:t> </a:t>
            </a:r>
            <a:r>
              <a:rPr sz="850" spc="15" dirty="0">
                <a:solidFill>
                  <a:srgbClr val="333333"/>
                </a:solidFill>
                <a:latin typeface="Lucida Console"/>
                <a:cs typeface="Lucida Console"/>
              </a:rPr>
              <a:t>Wed Jan </a:t>
            </a:r>
            <a:r>
              <a:rPr sz="850" spc="-495" dirty="0">
                <a:solidFill>
                  <a:srgbClr val="333333"/>
                </a:solidFill>
                <a:latin typeface="Lucida Console"/>
                <a:cs typeface="Lucida Console"/>
              </a:rPr>
              <a:t> </a:t>
            </a:r>
            <a:r>
              <a:rPr sz="850" spc="15" dirty="0">
                <a:solidFill>
                  <a:srgbClr val="333333"/>
                </a:solidFill>
                <a:latin typeface="Lucida Console"/>
                <a:cs typeface="Lucida Console"/>
              </a:rPr>
              <a:t>20</a:t>
            </a:r>
            <a:r>
              <a:rPr sz="850" spc="10" dirty="0">
                <a:solidFill>
                  <a:srgbClr val="333333"/>
                </a:solidFill>
                <a:latin typeface="Lucida Console"/>
                <a:cs typeface="Lucida Console"/>
              </a:rPr>
              <a:t> </a:t>
            </a:r>
            <a:r>
              <a:rPr sz="850" spc="15" dirty="0">
                <a:solidFill>
                  <a:srgbClr val="333333"/>
                </a:solidFill>
                <a:latin typeface="Lucida Console"/>
                <a:cs typeface="Lucida Console"/>
              </a:rPr>
              <a:t>16:56:27 2021………………</a:t>
            </a:r>
            <a:r>
              <a:rPr sz="850" spc="25" dirty="0">
                <a:solidFill>
                  <a:srgbClr val="333333"/>
                </a:solidFill>
                <a:latin typeface="新宋体"/>
                <a:cs typeface="新宋体"/>
              </a:rPr>
              <a:t>省略部分输出信息</a:t>
            </a:r>
            <a:r>
              <a:rPr sz="850" spc="15" dirty="0">
                <a:solidFill>
                  <a:srgbClr val="333333"/>
                </a:solidFill>
                <a:latin typeface="Lucida Console"/>
                <a:cs typeface="Lucida Console"/>
              </a:rPr>
              <a:t>………………</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对了，如果公司服务器是</a:t>
            </a:r>
            <a:r>
              <a:rPr sz="950" spc="-25" dirty="0">
                <a:solidFill>
                  <a:srgbClr val="333333"/>
                </a:solidFill>
                <a:latin typeface="Trebuchet MS"/>
                <a:cs typeface="Trebuchet MS"/>
              </a:rPr>
              <a:t>5/6/7</a:t>
            </a:r>
            <a:r>
              <a:rPr sz="950" spc="25" dirty="0">
                <a:solidFill>
                  <a:srgbClr val="333333"/>
                </a:solidFill>
                <a:latin typeface="微软雅黑"/>
                <a:cs typeface="微软雅黑"/>
              </a:rPr>
              <a:t>版本的话，对应的保存命令应该是：</a:t>
            </a:r>
            <a:endParaRPr sz="950">
              <a:latin typeface="微软雅黑"/>
              <a:cs typeface="微软雅黑"/>
            </a:endParaRPr>
          </a:p>
          <a:p>
            <a:pPr>
              <a:lnSpc>
                <a:spcPct val="100000"/>
              </a:lnSpc>
              <a:spcBef>
                <a:spcPts val="5"/>
              </a:spcBef>
            </a:pPr>
            <a:endParaRPr sz="1100">
              <a:latin typeface="微软雅黑"/>
              <a:cs typeface="微软雅黑"/>
            </a:endParaRPr>
          </a:p>
          <a:p>
            <a:pPr marL="136525" algn="just">
              <a:lnSpc>
                <a:spcPct val="100000"/>
              </a:lnSpc>
              <a:spcBef>
                <a:spcPts val="5"/>
              </a:spcBef>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service iptables</a:t>
            </a:r>
            <a:r>
              <a:rPr sz="850" spc="20" dirty="0">
                <a:solidFill>
                  <a:srgbClr val="333333"/>
                </a:solidFill>
                <a:latin typeface="Lucida Console"/>
                <a:cs typeface="Lucida Console"/>
              </a:rPr>
              <a:t> </a:t>
            </a:r>
            <a:r>
              <a:rPr sz="850" spc="15" dirty="0">
                <a:solidFill>
                  <a:srgbClr val="333333"/>
                </a:solidFill>
                <a:latin typeface="Lucida Console"/>
                <a:cs typeface="Lucida Console"/>
              </a:rPr>
              <a:t>saveiptables: Saving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 rules to</a:t>
            </a:r>
            <a:endParaRPr sz="850">
              <a:latin typeface="Lucida Console"/>
              <a:cs typeface="Lucida Console"/>
            </a:endParaRPr>
          </a:p>
          <a:p>
            <a:pPr marL="136525" algn="just">
              <a:lnSpc>
                <a:spcPct val="100000"/>
              </a:lnSpc>
              <a:spcBef>
                <a:spcPts val="330"/>
              </a:spcBef>
            </a:pPr>
            <a:r>
              <a:rPr sz="850" spc="15" dirty="0">
                <a:solidFill>
                  <a:srgbClr val="333333"/>
                </a:solidFill>
                <a:latin typeface="Lucida Console"/>
                <a:cs typeface="Lucida Console"/>
              </a:rPr>
              <a:t>/etc/sysconfig/iptables:</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dirty="0">
                <a:solidFill>
                  <a:srgbClr val="333333"/>
                </a:solidFill>
                <a:latin typeface="Lucida Console"/>
                <a:cs typeface="Lucida Console"/>
              </a:rPr>
              <a:t> </a:t>
            </a:r>
            <a:r>
              <a:rPr sz="850" spc="15" dirty="0">
                <a:solidFill>
                  <a:srgbClr val="333333"/>
                </a:solidFill>
                <a:latin typeface="Lucida Console"/>
                <a:cs typeface="Lucida Console"/>
              </a:rPr>
              <a:t>OK</a:t>
            </a:r>
            <a:r>
              <a:rPr sz="850" dirty="0">
                <a:solidFill>
                  <a:srgbClr val="333333"/>
                </a:solidFill>
                <a:latin typeface="Lucida Console"/>
                <a:cs typeface="Lucida Console"/>
              </a:rPr>
              <a:t> </a:t>
            </a:r>
            <a:r>
              <a:rPr sz="850" spc="15" dirty="0">
                <a:solidFill>
                  <a:srgbClr val="333333"/>
                </a:solidFill>
                <a:latin typeface="Lucida Console"/>
                <a:cs typeface="Lucida Console"/>
              </a:rPr>
              <a:t>]</a:t>
            </a:r>
            <a:endParaRPr sz="850">
              <a:latin typeface="Lucida Console"/>
              <a:cs typeface="Lucida Console"/>
            </a:endParaRPr>
          </a:p>
        </p:txBody>
      </p:sp>
      <p:sp>
        <p:nvSpPr>
          <p:cNvPr id="24" name="object 24"/>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87</a:t>
            </a:fld>
            <a:endParaRPr spc="-5" dirty="0"/>
          </a:p>
        </p:txBody>
      </p:sp>
      <p:graphicFrame>
        <p:nvGraphicFramePr>
          <p:cNvPr id="2" name="object 2"/>
          <p:cNvGraphicFramePr>
            <a:graphicFrameLocks noGrp="1"/>
          </p:cNvGraphicFramePr>
          <p:nvPr/>
        </p:nvGraphicFramePr>
        <p:xfrm>
          <a:off x="959124" y="3484417"/>
          <a:ext cx="5655945" cy="3714750"/>
        </p:xfrm>
        <a:graphic>
          <a:graphicData uri="http://schemas.openxmlformats.org/drawingml/2006/table">
            <a:tbl>
              <a:tblPr firstRow="1" bandRow="1">
                <a:tableStyleId>{2D5ABB26-0587-4C30-8999-92F81FD0307C}</a:tableStyleId>
              </a:tblPr>
              <a:tblGrid>
                <a:gridCol w="734060">
                  <a:extLst>
                    <a:ext uri="{9D8B030D-6E8A-4147-A177-3AD203B41FA5}">
                      <a16:colId xmlns:a16="http://schemas.microsoft.com/office/drawing/2014/main" val="20000"/>
                    </a:ext>
                  </a:extLst>
                </a:gridCol>
                <a:gridCol w="490791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区域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默认规则策略</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0" dirty="0">
                          <a:solidFill>
                            <a:srgbClr val="333333"/>
                          </a:solidFill>
                          <a:latin typeface="Trebuchet MS"/>
                          <a:cs typeface="Trebuchet MS"/>
                        </a:rPr>
                        <a:t>trusted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允许所有的数据包</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75" dirty="0">
                          <a:solidFill>
                            <a:srgbClr val="333333"/>
                          </a:solidFill>
                          <a:latin typeface="Trebuchet MS"/>
                          <a:cs typeface="Trebuchet MS"/>
                        </a:rPr>
                        <a:t>home</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拒绝流入的流量，除非与流出的流量相关；而如果流量与</a:t>
                      </a:r>
                      <a:r>
                        <a:rPr sz="950" dirty="0">
                          <a:solidFill>
                            <a:srgbClr val="333333"/>
                          </a:solidFill>
                          <a:latin typeface="Trebuchet MS"/>
                          <a:cs typeface="Trebuchet MS"/>
                        </a:rPr>
                        <a:t>ssh</a:t>
                      </a:r>
                      <a:r>
                        <a:rPr sz="950" dirty="0">
                          <a:solidFill>
                            <a:srgbClr val="333333"/>
                          </a:solidFill>
                          <a:latin typeface="微软雅黑"/>
                          <a:cs typeface="微软雅黑"/>
                        </a:rPr>
                        <a:t>、</a:t>
                      </a:r>
                      <a:r>
                        <a:rPr sz="950" dirty="0">
                          <a:solidFill>
                            <a:srgbClr val="333333"/>
                          </a:solidFill>
                          <a:latin typeface="Trebuchet MS"/>
                          <a:cs typeface="Trebuchet MS"/>
                        </a:rPr>
                        <a:t>mdns</a:t>
                      </a:r>
                      <a:r>
                        <a:rPr sz="950" dirty="0">
                          <a:solidFill>
                            <a:srgbClr val="333333"/>
                          </a:solidFill>
                          <a:latin typeface="微软雅黑"/>
                          <a:cs typeface="微软雅黑"/>
                        </a:rPr>
                        <a:t>、</a:t>
                      </a:r>
                      <a:r>
                        <a:rPr sz="950" dirty="0">
                          <a:solidFill>
                            <a:srgbClr val="333333"/>
                          </a:solidFill>
                          <a:latin typeface="Trebuchet MS"/>
                          <a:cs typeface="Trebuchet MS"/>
                        </a:rPr>
                        <a:t>ipp-client</a:t>
                      </a:r>
                      <a:r>
                        <a:rPr sz="950" dirty="0">
                          <a:solidFill>
                            <a:srgbClr val="333333"/>
                          </a:solidFill>
                          <a:latin typeface="微软雅黑"/>
                          <a:cs typeface="微软雅黑"/>
                        </a:rPr>
                        <a:t>、</a:t>
                      </a:r>
                      <a:endParaRPr sz="950">
                        <a:latin typeface="微软雅黑"/>
                        <a:cs typeface="微软雅黑"/>
                      </a:endParaRPr>
                    </a:p>
                    <a:p>
                      <a:pPr marL="128270">
                        <a:lnSpc>
                          <a:spcPct val="100000"/>
                        </a:lnSpc>
                        <a:spcBef>
                          <a:spcPts val="360"/>
                        </a:spcBef>
                      </a:pPr>
                      <a:r>
                        <a:rPr sz="950" spc="20" dirty="0">
                          <a:solidFill>
                            <a:srgbClr val="333333"/>
                          </a:solidFill>
                          <a:latin typeface="Trebuchet MS"/>
                          <a:cs typeface="Trebuchet MS"/>
                        </a:rPr>
                        <a:t>amba-client</a:t>
                      </a:r>
                      <a:r>
                        <a:rPr sz="950" spc="25" dirty="0">
                          <a:solidFill>
                            <a:srgbClr val="333333"/>
                          </a:solidFill>
                          <a:latin typeface="微软雅黑"/>
                          <a:cs typeface="微软雅黑"/>
                        </a:rPr>
                        <a:t>与</a:t>
                      </a:r>
                      <a:r>
                        <a:rPr sz="950" spc="20" dirty="0">
                          <a:solidFill>
                            <a:srgbClr val="333333"/>
                          </a:solidFill>
                          <a:latin typeface="Trebuchet MS"/>
                          <a:cs typeface="Trebuchet MS"/>
                        </a:rPr>
                        <a:t>dhcpv6-client</a:t>
                      </a:r>
                      <a:r>
                        <a:rPr sz="950" spc="25" dirty="0">
                          <a:solidFill>
                            <a:srgbClr val="333333"/>
                          </a:solidFill>
                          <a:latin typeface="微软雅黑"/>
                          <a:cs typeface="微软雅黑"/>
                        </a:rPr>
                        <a:t>服务相关，则允许流量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20" dirty="0">
                          <a:solidFill>
                            <a:srgbClr val="333333"/>
                          </a:solidFill>
                          <a:latin typeface="Trebuchet MS"/>
                          <a:cs typeface="Trebuchet MS"/>
                        </a:rPr>
                        <a:t>internal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等同于</a:t>
                      </a:r>
                      <a:r>
                        <a:rPr sz="950" dirty="0">
                          <a:solidFill>
                            <a:srgbClr val="333333"/>
                          </a:solidFill>
                          <a:latin typeface="Trebuchet MS"/>
                          <a:cs typeface="Trebuchet MS"/>
                        </a:rPr>
                        <a:t>home</a:t>
                      </a:r>
                      <a:r>
                        <a:rPr sz="950" dirty="0">
                          <a:solidFill>
                            <a:srgbClr val="333333"/>
                          </a:solidFill>
                          <a:latin typeface="微软雅黑"/>
                          <a:cs typeface="微软雅黑"/>
                        </a:rPr>
                        <a:t>区域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45" dirty="0">
                          <a:solidFill>
                            <a:srgbClr val="333333"/>
                          </a:solidFill>
                          <a:latin typeface="Trebuchet MS"/>
                          <a:cs typeface="Trebuchet MS"/>
                        </a:rPr>
                        <a:t>work</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238760">
                        <a:lnSpc>
                          <a:spcPct val="131600"/>
                        </a:lnSpc>
                        <a:spcBef>
                          <a:spcPts val="300"/>
                        </a:spcBef>
                      </a:pPr>
                      <a:r>
                        <a:rPr sz="950" dirty="0">
                          <a:solidFill>
                            <a:srgbClr val="333333"/>
                          </a:solidFill>
                          <a:latin typeface="微软雅黑"/>
                          <a:cs typeface="微软雅黑"/>
                        </a:rPr>
                        <a:t>拒绝流入的流量，除非与流出的流量相关；而如果流量与</a:t>
                      </a:r>
                      <a:r>
                        <a:rPr sz="950" dirty="0">
                          <a:solidFill>
                            <a:srgbClr val="333333"/>
                          </a:solidFill>
                          <a:latin typeface="Trebuchet MS"/>
                          <a:cs typeface="Trebuchet MS"/>
                        </a:rPr>
                        <a:t>ssh</a:t>
                      </a:r>
                      <a:r>
                        <a:rPr sz="950" dirty="0">
                          <a:solidFill>
                            <a:srgbClr val="333333"/>
                          </a:solidFill>
                          <a:latin typeface="微软雅黑"/>
                          <a:cs typeface="微软雅黑"/>
                        </a:rPr>
                        <a:t>、</a:t>
                      </a:r>
                      <a:r>
                        <a:rPr sz="950" dirty="0">
                          <a:solidFill>
                            <a:srgbClr val="333333"/>
                          </a:solidFill>
                          <a:latin typeface="Trebuchet MS"/>
                          <a:cs typeface="Trebuchet MS"/>
                        </a:rPr>
                        <a:t>ipp-client</a:t>
                      </a:r>
                      <a:r>
                        <a:rPr sz="950" dirty="0">
                          <a:solidFill>
                            <a:srgbClr val="333333"/>
                          </a:solidFill>
                          <a:latin typeface="微软雅黑"/>
                          <a:cs typeface="微软雅黑"/>
                        </a:rPr>
                        <a:t>与</a:t>
                      </a:r>
                      <a:r>
                        <a:rPr sz="950" dirty="0">
                          <a:solidFill>
                            <a:srgbClr val="333333"/>
                          </a:solidFill>
                          <a:latin typeface="Trebuchet MS"/>
                          <a:cs typeface="Trebuchet MS"/>
                        </a:rPr>
                        <a:t>dhcpv6-  client</a:t>
                      </a:r>
                      <a:r>
                        <a:rPr sz="950" spc="25" dirty="0">
                          <a:solidFill>
                            <a:srgbClr val="333333"/>
                          </a:solidFill>
                          <a:latin typeface="微软雅黑"/>
                          <a:cs typeface="微软雅黑"/>
                        </a:rPr>
                        <a:t>服务相关，则允许流量</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504825">
                <a:tc>
                  <a:txBody>
                    <a:bodyPr/>
                    <a:lstStyle/>
                    <a:p>
                      <a:pPr>
                        <a:lnSpc>
                          <a:spcPct val="100000"/>
                        </a:lnSpc>
                        <a:spcBef>
                          <a:spcPts val="30"/>
                        </a:spcBef>
                      </a:pPr>
                      <a:endParaRPr sz="1200">
                        <a:latin typeface="Times New Roman"/>
                        <a:cs typeface="Times New Roman"/>
                      </a:endParaRPr>
                    </a:p>
                    <a:p>
                      <a:pPr marL="128270">
                        <a:lnSpc>
                          <a:spcPct val="100000"/>
                        </a:lnSpc>
                      </a:pPr>
                      <a:r>
                        <a:rPr sz="950" spc="25" dirty="0">
                          <a:solidFill>
                            <a:srgbClr val="333333"/>
                          </a:solidFill>
                          <a:latin typeface="Trebuchet MS"/>
                          <a:cs typeface="Trebuchet MS"/>
                        </a:rPr>
                        <a:t>public</a:t>
                      </a:r>
                      <a:endParaRPr sz="950">
                        <a:latin typeface="Trebuchet MS"/>
                        <a:cs typeface="Trebuchet MS"/>
                      </a:endParaRPr>
                    </a:p>
                  </a:txBody>
                  <a:tcPr marL="0" marR="0" marT="381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213995">
                        <a:lnSpc>
                          <a:spcPct val="131600"/>
                        </a:lnSpc>
                        <a:spcBef>
                          <a:spcPts val="300"/>
                        </a:spcBef>
                      </a:pPr>
                      <a:r>
                        <a:rPr sz="950" dirty="0">
                          <a:solidFill>
                            <a:srgbClr val="333333"/>
                          </a:solidFill>
                          <a:latin typeface="微软雅黑"/>
                          <a:cs typeface="微软雅黑"/>
                        </a:rPr>
                        <a:t>拒绝流入的流量，除非与流出的流量相关；而如果流量与</a:t>
                      </a:r>
                      <a:r>
                        <a:rPr sz="950" dirty="0">
                          <a:solidFill>
                            <a:srgbClr val="333333"/>
                          </a:solidFill>
                          <a:latin typeface="Trebuchet MS"/>
                          <a:cs typeface="Trebuchet MS"/>
                        </a:rPr>
                        <a:t>ssh</a:t>
                      </a:r>
                      <a:r>
                        <a:rPr sz="950" dirty="0">
                          <a:solidFill>
                            <a:srgbClr val="333333"/>
                          </a:solidFill>
                          <a:latin typeface="微软雅黑"/>
                          <a:cs typeface="微软雅黑"/>
                        </a:rPr>
                        <a:t>、</a:t>
                      </a:r>
                      <a:r>
                        <a:rPr sz="950" dirty="0">
                          <a:solidFill>
                            <a:srgbClr val="333333"/>
                          </a:solidFill>
                          <a:latin typeface="Trebuchet MS"/>
                          <a:cs typeface="Trebuchet MS"/>
                        </a:rPr>
                        <a:t>dhcpv6-client</a:t>
                      </a:r>
                      <a:r>
                        <a:rPr sz="950" dirty="0">
                          <a:solidFill>
                            <a:srgbClr val="333333"/>
                          </a:solidFill>
                          <a:latin typeface="微软雅黑"/>
                          <a:cs typeface="微软雅黑"/>
                        </a:rPr>
                        <a:t>服务相 </a:t>
                      </a:r>
                      <a:r>
                        <a:rPr sz="950" spc="25" dirty="0">
                          <a:solidFill>
                            <a:srgbClr val="333333"/>
                          </a:solidFill>
                          <a:latin typeface="微软雅黑"/>
                          <a:cs typeface="微软雅黑"/>
                        </a:rPr>
                        <a:t>关，则允许流量</a:t>
                      </a:r>
                      <a:endParaRPr sz="950">
                        <a:latin typeface="微软雅黑"/>
                        <a:cs typeface="微软雅黑"/>
                      </a:endParaRPr>
                    </a:p>
                  </a:txBody>
                  <a:tcPr marL="0" marR="0" marT="3810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20" dirty="0">
                          <a:solidFill>
                            <a:srgbClr val="333333"/>
                          </a:solidFill>
                          <a:latin typeface="Trebuchet MS"/>
                          <a:cs typeface="Trebuchet MS"/>
                        </a:rPr>
                        <a:t>external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拒绝流入的流量，除非与流出的流量相关；而如果流量与</a:t>
                      </a:r>
                      <a:r>
                        <a:rPr sz="950" dirty="0">
                          <a:solidFill>
                            <a:srgbClr val="333333"/>
                          </a:solidFill>
                          <a:latin typeface="Trebuchet MS"/>
                          <a:cs typeface="Trebuchet MS"/>
                        </a:rPr>
                        <a:t>ssh</a:t>
                      </a:r>
                      <a:r>
                        <a:rPr sz="950" dirty="0">
                          <a:solidFill>
                            <a:srgbClr val="333333"/>
                          </a:solidFill>
                          <a:latin typeface="微软雅黑"/>
                          <a:cs typeface="微软雅黑"/>
                        </a:rPr>
                        <a:t>服务相关，则允许流量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60" dirty="0">
                          <a:solidFill>
                            <a:srgbClr val="333333"/>
                          </a:solidFill>
                          <a:latin typeface="Trebuchet MS"/>
                          <a:cs typeface="Trebuchet MS"/>
                        </a:rPr>
                        <a:t>dmz</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拒绝流入的流量，除非与流出的流量相关；而如果流量与</a:t>
                      </a:r>
                      <a:r>
                        <a:rPr sz="950" dirty="0">
                          <a:solidFill>
                            <a:srgbClr val="333333"/>
                          </a:solidFill>
                          <a:latin typeface="Trebuchet MS"/>
                          <a:cs typeface="Trebuchet MS"/>
                        </a:rPr>
                        <a:t>ssh</a:t>
                      </a:r>
                      <a:r>
                        <a:rPr sz="950" dirty="0">
                          <a:solidFill>
                            <a:srgbClr val="333333"/>
                          </a:solidFill>
                          <a:latin typeface="微软雅黑"/>
                          <a:cs typeface="微软雅黑"/>
                        </a:rPr>
                        <a:t>服务相关，则允许流量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25" dirty="0">
                          <a:solidFill>
                            <a:srgbClr val="333333"/>
                          </a:solidFill>
                          <a:latin typeface="Trebuchet MS"/>
                          <a:cs typeface="Trebuchet MS"/>
                        </a:rPr>
                        <a:t>block</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拒绝流入的流量，除非与流出的流量相关</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60" dirty="0">
                          <a:solidFill>
                            <a:srgbClr val="333333"/>
                          </a:solidFill>
                          <a:latin typeface="Trebuchet MS"/>
                          <a:cs typeface="Trebuchet MS"/>
                        </a:rPr>
                        <a:t>drop</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拒绝流入的流量，除非与流出的流量相关</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bl>
          </a:graphicData>
        </a:graphic>
      </p:graphicFrame>
      <p:sp>
        <p:nvSpPr>
          <p:cNvPr id="3" name="object 3"/>
          <p:cNvSpPr txBox="1"/>
          <p:nvPr/>
        </p:nvSpPr>
        <p:spPr>
          <a:xfrm>
            <a:off x="946433" y="365362"/>
            <a:ext cx="5299075" cy="860425"/>
          </a:xfrm>
          <a:prstGeom prst="rect">
            <a:avLst/>
          </a:prstGeom>
        </p:spPr>
        <p:txBody>
          <a:bodyPr vert="horz" wrap="square" lIns="0" tIns="15875" rIns="0" bIns="0" rtlCol="0">
            <a:spAutoFit/>
          </a:bodyPr>
          <a:lstStyle/>
          <a:p>
            <a:pPr marL="12700">
              <a:lnSpc>
                <a:spcPct val="100000"/>
              </a:lnSpc>
              <a:spcBef>
                <a:spcPts val="125"/>
              </a:spcBef>
            </a:pPr>
            <a:r>
              <a:rPr sz="950" b="1" spc="-25" dirty="0">
                <a:solidFill>
                  <a:srgbClr val="333333"/>
                </a:solidFill>
                <a:latin typeface="Trebuchet MS"/>
                <a:cs typeface="Trebuchet MS"/>
              </a:rPr>
              <a:t>8.3</a:t>
            </a:r>
            <a:r>
              <a:rPr sz="950" b="1" spc="-35" dirty="0">
                <a:solidFill>
                  <a:srgbClr val="333333"/>
                </a:solidFill>
                <a:latin typeface="Trebuchet MS"/>
                <a:cs typeface="Trebuchet MS"/>
              </a:rPr>
              <a:t> </a:t>
            </a:r>
            <a:r>
              <a:rPr sz="950" b="1" spc="35" dirty="0">
                <a:solidFill>
                  <a:srgbClr val="333333"/>
                </a:solidFill>
                <a:latin typeface="Trebuchet MS"/>
                <a:cs typeface="Trebuchet MS"/>
              </a:rPr>
              <a:t>Firewalld</a:t>
            </a:r>
            <a:endParaRPr sz="950">
              <a:latin typeface="Trebuchet MS"/>
              <a:cs typeface="Trebuchet MS"/>
            </a:endParaRPr>
          </a:p>
          <a:p>
            <a:pPr marL="12700" marR="5080" algn="just">
              <a:lnSpc>
                <a:spcPct val="131600"/>
              </a:lnSpc>
              <a:spcBef>
                <a:spcPts val="900"/>
              </a:spcBef>
            </a:pPr>
            <a:r>
              <a:rPr sz="950" spc="50" dirty="0">
                <a:solidFill>
                  <a:srgbClr val="333333"/>
                </a:solidFill>
                <a:latin typeface="Trebuchet MS"/>
                <a:cs typeface="Trebuchet MS"/>
              </a:rPr>
              <a:t>RHEL</a:t>
            </a:r>
            <a:r>
              <a:rPr sz="950" spc="-20"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系统中集成了多款防火墙管理工具，其中</a:t>
            </a:r>
            <a:r>
              <a:rPr sz="950" spc="25" dirty="0">
                <a:solidFill>
                  <a:srgbClr val="333333"/>
                </a:solidFill>
                <a:latin typeface="Trebuchet MS"/>
                <a:cs typeface="Trebuchet MS"/>
              </a:rPr>
              <a:t>firewalld</a:t>
            </a:r>
            <a:r>
              <a:rPr sz="950" spc="25" dirty="0">
                <a:solidFill>
                  <a:srgbClr val="333333"/>
                </a:solidFill>
                <a:latin typeface="微软雅黑"/>
                <a:cs typeface="微软雅黑"/>
              </a:rPr>
              <a:t>（</a:t>
            </a:r>
            <a:r>
              <a:rPr sz="950" spc="25" dirty="0">
                <a:solidFill>
                  <a:srgbClr val="333333"/>
                </a:solidFill>
                <a:latin typeface="Trebuchet MS"/>
                <a:cs typeface="Trebuchet MS"/>
              </a:rPr>
              <a:t>Dynamic</a:t>
            </a:r>
            <a:r>
              <a:rPr sz="950" spc="-20" dirty="0">
                <a:solidFill>
                  <a:srgbClr val="333333"/>
                </a:solidFill>
                <a:latin typeface="Trebuchet MS"/>
                <a:cs typeface="Trebuchet MS"/>
              </a:rPr>
              <a:t> </a:t>
            </a:r>
            <a:r>
              <a:rPr sz="950" spc="5" dirty="0">
                <a:solidFill>
                  <a:srgbClr val="333333"/>
                </a:solidFill>
                <a:latin typeface="Trebuchet MS"/>
                <a:cs typeface="Trebuchet MS"/>
              </a:rPr>
              <a:t>Firewall</a:t>
            </a:r>
            <a:r>
              <a:rPr sz="950" spc="-20" dirty="0">
                <a:solidFill>
                  <a:srgbClr val="333333"/>
                </a:solidFill>
                <a:latin typeface="Trebuchet MS"/>
                <a:cs typeface="Trebuchet MS"/>
              </a:rPr>
              <a:t> </a:t>
            </a:r>
            <a:r>
              <a:rPr sz="950" spc="65" dirty="0">
                <a:solidFill>
                  <a:srgbClr val="333333"/>
                </a:solidFill>
                <a:latin typeface="Trebuchet MS"/>
                <a:cs typeface="Trebuchet MS"/>
              </a:rPr>
              <a:t>Manager</a:t>
            </a:r>
            <a:r>
              <a:rPr sz="950" spc="-20" dirty="0">
                <a:solidFill>
                  <a:srgbClr val="333333"/>
                </a:solidFill>
                <a:latin typeface="Trebuchet MS"/>
                <a:cs typeface="Trebuchet MS"/>
              </a:rPr>
              <a:t> </a:t>
            </a:r>
            <a:r>
              <a:rPr sz="950" spc="25" dirty="0">
                <a:solidFill>
                  <a:srgbClr val="333333"/>
                </a:solidFill>
                <a:latin typeface="Trebuchet MS"/>
                <a:cs typeface="Trebuchet MS"/>
              </a:rPr>
              <a:t>of</a:t>
            </a:r>
            <a:r>
              <a:rPr sz="950" spc="-20" dirty="0">
                <a:solidFill>
                  <a:srgbClr val="333333"/>
                </a:solidFill>
                <a:latin typeface="Trebuchet MS"/>
                <a:cs typeface="Trebuchet MS"/>
              </a:rPr>
              <a:t> </a:t>
            </a:r>
            <a:r>
              <a:rPr sz="950" spc="35" dirty="0">
                <a:solidFill>
                  <a:srgbClr val="333333"/>
                </a:solidFill>
                <a:latin typeface="Trebuchet MS"/>
                <a:cs typeface="Trebuchet MS"/>
              </a:rPr>
              <a:t>Linux </a:t>
            </a:r>
            <a:r>
              <a:rPr sz="950" spc="-270" dirty="0">
                <a:solidFill>
                  <a:srgbClr val="333333"/>
                </a:solidFill>
                <a:latin typeface="Trebuchet MS"/>
                <a:cs typeface="Trebuchet MS"/>
              </a:rPr>
              <a:t> </a:t>
            </a:r>
            <a:r>
              <a:rPr sz="950" spc="50" dirty="0">
                <a:solidFill>
                  <a:srgbClr val="333333"/>
                </a:solidFill>
                <a:latin typeface="Trebuchet MS"/>
                <a:cs typeface="Trebuchet MS"/>
              </a:rPr>
              <a:t>systems</a:t>
            </a:r>
            <a:r>
              <a:rPr sz="950" spc="50" dirty="0">
                <a:solidFill>
                  <a:srgbClr val="333333"/>
                </a:solidFill>
                <a:latin typeface="微软雅黑"/>
                <a:cs typeface="微软雅黑"/>
              </a:rPr>
              <a:t>）</a:t>
            </a:r>
            <a:r>
              <a:rPr sz="950" spc="25" dirty="0">
                <a:solidFill>
                  <a:srgbClr val="333333"/>
                </a:solidFill>
                <a:latin typeface="微软雅黑"/>
                <a:cs typeface="微软雅黑"/>
              </a:rPr>
              <a:t>服务是默认的防火墙配置管理工具，也叫</a:t>
            </a:r>
            <a:r>
              <a:rPr sz="950" spc="35" dirty="0">
                <a:solidFill>
                  <a:srgbClr val="333333"/>
                </a:solidFill>
                <a:latin typeface="Trebuchet MS"/>
                <a:cs typeface="Trebuchet MS"/>
              </a:rPr>
              <a:t>Linux</a:t>
            </a:r>
            <a:r>
              <a:rPr sz="950" spc="25" dirty="0">
                <a:solidFill>
                  <a:srgbClr val="333333"/>
                </a:solidFill>
                <a:latin typeface="微软雅黑"/>
                <a:cs typeface="微软雅黑"/>
              </a:rPr>
              <a:t>系统的动态防火墙管理器，它拥有基于 </a:t>
            </a:r>
            <a:r>
              <a:rPr sz="950" spc="25" dirty="0">
                <a:solidFill>
                  <a:srgbClr val="333333"/>
                </a:solidFill>
                <a:latin typeface="Trebuchet MS"/>
                <a:cs typeface="Trebuchet MS"/>
              </a:rPr>
              <a:t>CLI</a:t>
            </a:r>
            <a:r>
              <a:rPr sz="950" spc="25" dirty="0">
                <a:solidFill>
                  <a:srgbClr val="333333"/>
                </a:solidFill>
                <a:latin typeface="微软雅黑"/>
                <a:cs typeface="微软雅黑"/>
              </a:rPr>
              <a:t>（命令行界面）和基于</a:t>
            </a:r>
            <a:r>
              <a:rPr sz="950" spc="45" dirty="0">
                <a:solidFill>
                  <a:srgbClr val="333333"/>
                </a:solidFill>
                <a:latin typeface="Trebuchet MS"/>
                <a:cs typeface="Trebuchet MS"/>
              </a:rPr>
              <a:t>GUI</a:t>
            </a:r>
            <a:r>
              <a:rPr sz="950" spc="45" dirty="0">
                <a:solidFill>
                  <a:srgbClr val="333333"/>
                </a:solidFill>
                <a:latin typeface="微软雅黑"/>
                <a:cs typeface="微软雅黑"/>
              </a:rPr>
              <a:t>（</a:t>
            </a:r>
            <a:r>
              <a:rPr sz="950" spc="25" dirty="0">
                <a:solidFill>
                  <a:srgbClr val="333333"/>
                </a:solidFill>
                <a:latin typeface="微软雅黑"/>
                <a:cs typeface="微软雅黑"/>
              </a:rPr>
              <a:t>图形用户界面）的两种管理方式。</a:t>
            </a:r>
            <a:endParaRPr sz="950">
              <a:latin typeface="微软雅黑"/>
              <a:cs typeface="微软雅黑"/>
            </a:endParaRPr>
          </a:p>
        </p:txBody>
      </p:sp>
      <p:sp>
        <p:nvSpPr>
          <p:cNvPr id="4" name="object 4"/>
          <p:cNvSpPr txBox="1"/>
          <p:nvPr/>
        </p:nvSpPr>
        <p:spPr>
          <a:xfrm>
            <a:off x="946433" y="1295373"/>
            <a:ext cx="5632450" cy="2036445"/>
          </a:xfrm>
          <a:prstGeom prst="rect">
            <a:avLst/>
          </a:prstGeom>
        </p:spPr>
        <p:txBody>
          <a:bodyPr vert="horz" wrap="square" lIns="0" tIns="12065" rIns="0" bIns="0" rtlCol="0">
            <a:spAutoFit/>
          </a:bodyPr>
          <a:lstStyle/>
          <a:p>
            <a:pPr marL="12700" marR="5080">
              <a:lnSpc>
                <a:spcPct val="131600"/>
              </a:lnSpc>
              <a:spcBef>
                <a:spcPts val="95"/>
              </a:spcBef>
            </a:pPr>
            <a:r>
              <a:rPr sz="950" spc="25" dirty="0">
                <a:solidFill>
                  <a:srgbClr val="333333"/>
                </a:solidFill>
                <a:latin typeface="微软雅黑"/>
                <a:cs typeface="微软雅黑"/>
              </a:rPr>
              <a:t>相较于传统的防火墙管理配置工具，</a:t>
            </a:r>
            <a:r>
              <a:rPr sz="950" spc="10" dirty="0">
                <a:solidFill>
                  <a:srgbClr val="333333"/>
                </a:solidFill>
                <a:latin typeface="Trebuchet MS"/>
                <a:cs typeface="Trebuchet MS"/>
              </a:rPr>
              <a:t>firewalld</a:t>
            </a:r>
            <a:r>
              <a:rPr sz="950" spc="25" dirty="0">
                <a:solidFill>
                  <a:srgbClr val="333333"/>
                </a:solidFill>
                <a:latin typeface="微软雅黑"/>
                <a:cs typeface="微软雅黑"/>
              </a:rPr>
              <a:t>支持动态更新技术并加入了区域（</a:t>
            </a:r>
            <a:r>
              <a:rPr sz="950" spc="45" dirty="0">
                <a:solidFill>
                  <a:srgbClr val="333333"/>
                </a:solidFill>
                <a:latin typeface="Trebuchet MS"/>
                <a:cs typeface="Trebuchet MS"/>
              </a:rPr>
              <a:t>zone</a:t>
            </a:r>
            <a:r>
              <a:rPr sz="950" spc="20" dirty="0">
                <a:solidFill>
                  <a:srgbClr val="333333"/>
                </a:solidFill>
                <a:latin typeface="微软雅黑"/>
                <a:cs typeface="微软雅黑"/>
              </a:rPr>
              <a:t>）的概念。简单来 </a:t>
            </a:r>
            <a:r>
              <a:rPr sz="950" spc="25" dirty="0">
                <a:solidFill>
                  <a:srgbClr val="333333"/>
                </a:solidFill>
                <a:latin typeface="微软雅黑"/>
                <a:cs typeface="微软雅黑"/>
              </a:rPr>
              <a:t>说，区域就是</a:t>
            </a:r>
            <a:r>
              <a:rPr sz="950" spc="10" dirty="0">
                <a:solidFill>
                  <a:srgbClr val="333333"/>
                </a:solidFill>
                <a:latin typeface="Trebuchet MS"/>
                <a:cs typeface="Trebuchet MS"/>
              </a:rPr>
              <a:t>firewalld</a:t>
            </a:r>
            <a:r>
              <a:rPr sz="950" spc="25" dirty="0">
                <a:solidFill>
                  <a:srgbClr val="333333"/>
                </a:solidFill>
                <a:latin typeface="微软雅黑"/>
                <a:cs typeface="微软雅黑"/>
              </a:rPr>
              <a:t>预先准备了几套防火墙策略集合（策略模板），用户可以根据生产场景的不同而 选择合适的策略集合，从而实现防火墙策略之间的快速切换。例如，我们有一台笔记本电脑，每天都要 在办公室、咖啡厅和家里使用。按常理来讲，这三者的安全性按照由高到低的顺序来排列，应该是家 </a:t>
            </a:r>
            <a:r>
              <a:rPr sz="950" spc="30" dirty="0">
                <a:solidFill>
                  <a:srgbClr val="333333"/>
                </a:solidFill>
                <a:latin typeface="微软雅黑"/>
                <a:cs typeface="微软雅黑"/>
              </a:rPr>
              <a:t> </a:t>
            </a:r>
            <a:r>
              <a:rPr sz="950" spc="25" dirty="0">
                <a:solidFill>
                  <a:srgbClr val="333333"/>
                </a:solidFill>
                <a:latin typeface="微软雅黑"/>
                <a:cs typeface="微软雅黑"/>
              </a:rPr>
              <a:t>庭、公司办公室、咖啡厅。当前，希望为这台笔记本电脑指定如下防火墙策略规则：在家中允许访问所 有服务；在办公室内仅允许访问文件共享服务；在咖啡厅仅允许上网浏览。在以往，我们需要频繁地手 动设置防火墙策略规则，而现在只需要预设好区域集合，然后只需轻点鼠标就可以自动切换了，从而极 大地提升了防火墙策略的应用效率。</a:t>
            </a:r>
            <a:r>
              <a:rPr sz="950" spc="10" dirty="0">
                <a:solidFill>
                  <a:srgbClr val="333333"/>
                </a:solidFill>
                <a:latin typeface="Trebuchet MS"/>
                <a:cs typeface="Trebuchet MS"/>
              </a:rPr>
              <a:t>firewalld</a:t>
            </a:r>
            <a:r>
              <a:rPr sz="950" spc="25" dirty="0">
                <a:solidFill>
                  <a:srgbClr val="333333"/>
                </a:solidFill>
                <a:latin typeface="微软雅黑"/>
                <a:cs typeface="微软雅黑"/>
              </a:rPr>
              <a:t>中常见的区域名称（默认为</a:t>
            </a:r>
            <a:r>
              <a:rPr sz="950" spc="25" dirty="0">
                <a:solidFill>
                  <a:srgbClr val="333333"/>
                </a:solidFill>
                <a:latin typeface="Trebuchet MS"/>
                <a:cs typeface="Trebuchet MS"/>
              </a:rPr>
              <a:t>public</a:t>
            </a:r>
            <a:r>
              <a:rPr sz="950" spc="25" dirty="0">
                <a:solidFill>
                  <a:srgbClr val="333333"/>
                </a:solidFill>
                <a:latin typeface="微软雅黑"/>
                <a:cs typeface="微软雅黑"/>
              </a:rPr>
              <a:t>）以及相应的策略规则 如表</a:t>
            </a:r>
            <a:r>
              <a:rPr sz="950" spc="25" dirty="0">
                <a:solidFill>
                  <a:srgbClr val="333333"/>
                </a:solidFill>
                <a:latin typeface="Trebuchet MS"/>
                <a:cs typeface="Trebuchet MS"/>
              </a:rPr>
              <a:t>8-2</a:t>
            </a:r>
            <a:r>
              <a:rPr sz="950" spc="25" dirty="0">
                <a:solidFill>
                  <a:srgbClr val="333333"/>
                </a:solidFill>
                <a:latin typeface="微软雅黑"/>
                <a:cs typeface="微软雅黑"/>
              </a:rPr>
              <a:t>所示。</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tabLst>
                <a:tab pos="929005"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8-2	</a:t>
            </a:r>
            <a:r>
              <a:rPr sz="950" spc="10" dirty="0">
                <a:solidFill>
                  <a:srgbClr val="333333"/>
                </a:solidFill>
                <a:latin typeface="Trebuchet MS"/>
                <a:cs typeface="Trebuchet MS"/>
              </a:rPr>
              <a:t>firewalld</a:t>
            </a:r>
            <a:r>
              <a:rPr sz="950" spc="25" dirty="0">
                <a:solidFill>
                  <a:srgbClr val="333333"/>
                </a:solidFill>
                <a:latin typeface="微软雅黑"/>
                <a:cs typeface="微软雅黑"/>
              </a:rPr>
              <a:t>中常用的区域名称及策略规则</a:t>
            </a:r>
            <a:endParaRPr sz="950">
              <a:latin typeface="微软雅黑"/>
              <a:cs typeface="微软雅黑"/>
            </a:endParaRPr>
          </a:p>
        </p:txBody>
      </p:sp>
      <p:sp>
        <p:nvSpPr>
          <p:cNvPr id="5" name="object 5"/>
          <p:cNvSpPr txBox="1"/>
          <p:nvPr/>
        </p:nvSpPr>
        <p:spPr>
          <a:xfrm>
            <a:off x="946433" y="7673959"/>
            <a:ext cx="5632450" cy="1527175"/>
          </a:xfrm>
          <a:prstGeom prst="rect">
            <a:avLst/>
          </a:prstGeom>
        </p:spPr>
        <p:txBody>
          <a:bodyPr vert="horz" wrap="square" lIns="0" tIns="15875" rIns="0" bIns="0" rtlCol="0">
            <a:spAutoFit/>
          </a:bodyPr>
          <a:lstStyle/>
          <a:p>
            <a:pPr marL="12700">
              <a:lnSpc>
                <a:spcPct val="100000"/>
              </a:lnSpc>
              <a:spcBef>
                <a:spcPts val="125"/>
              </a:spcBef>
            </a:pPr>
            <a:r>
              <a:rPr sz="950" b="1" spc="-30" dirty="0">
                <a:solidFill>
                  <a:srgbClr val="777777"/>
                </a:solidFill>
                <a:latin typeface="Trebuchet MS"/>
                <a:cs typeface="Trebuchet MS"/>
              </a:rPr>
              <a:t>8.3.1</a:t>
            </a:r>
            <a:r>
              <a:rPr sz="950" b="1" spc="-35" dirty="0">
                <a:solidFill>
                  <a:srgbClr val="777777"/>
                </a:solidFill>
                <a:latin typeface="Trebuchet MS"/>
                <a:cs typeface="Trebuchet MS"/>
              </a:rPr>
              <a:t> </a:t>
            </a:r>
            <a:r>
              <a:rPr sz="950" b="1" spc="25" dirty="0">
                <a:solidFill>
                  <a:srgbClr val="777777"/>
                </a:solidFill>
                <a:latin typeface="微软雅黑"/>
                <a:cs typeface="微软雅黑"/>
              </a:rPr>
              <a:t>终端管理工具</a:t>
            </a:r>
            <a:endParaRPr sz="950">
              <a:latin typeface="微软雅黑"/>
              <a:cs typeface="微软雅黑"/>
            </a:endParaRPr>
          </a:p>
          <a:p>
            <a:pPr marL="12700" marR="5080">
              <a:lnSpc>
                <a:spcPct val="131600"/>
              </a:lnSpc>
              <a:spcBef>
                <a:spcPts val="900"/>
              </a:spcBef>
            </a:pPr>
            <a:r>
              <a:rPr sz="950" spc="25" dirty="0">
                <a:solidFill>
                  <a:srgbClr val="333333"/>
                </a:solidFill>
                <a:latin typeface="微软雅黑"/>
                <a:cs typeface="微软雅黑"/>
              </a:rPr>
              <a:t>第</a:t>
            </a:r>
            <a:r>
              <a:rPr sz="950" spc="55" dirty="0">
                <a:solidFill>
                  <a:srgbClr val="333333"/>
                </a:solidFill>
                <a:latin typeface="Trebuchet MS"/>
                <a:cs typeface="Trebuchet MS"/>
              </a:rPr>
              <a:t>2</a:t>
            </a:r>
            <a:r>
              <a:rPr sz="950" spc="25" dirty="0">
                <a:solidFill>
                  <a:srgbClr val="333333"/>
                </a:solidFill>
                <a:latin typeface="微软雅黑"/>
                <a:cs typeface="微软雅黑"/>
              </a:rPr>
              <a:t>章在讲解</a:t>
            </a:r>
            <a:r>
              <a:rPr sz="950" spc="35" dirty="0">
                <a:solidFill>
                  <a:srgbClr val="333333"/>
                </a:solidFill>
                <a:latin typeface="Trebuchet MS"/>
                <a:cs typeface="Trebuchet MS"/>
              </a:rPr>
              <a:t>Linux</a:t>
            </a:r>
            <a:r>
              <a:rPr sz="950" spc="25" dirty="0">
                <a:solidFill>
                  <a:srgbClr val="333333"/>
                </a:solidFill>
                <a:latin typeface="微软雅黑"/>
                <a:cs typeface="微软雅黑"/>
              </a:rPr>
              <a:t>命令时曾经看到过，命令行终端是一种极富效率的工作方式</a:t>
            </a:r>
            <a:r>
              <a:rPr sz="950" spc="15" dirty="0">
                <a:solidFill>
                  <a:srgbClr val="333333"/>
                </a:solidFill>
                <a:latin typeface="微软雅黑"/>
                <a:cs typeface="微软雅黑"/>
              </a:rPr>
              <a:t>，</a:t>
            </a:r>
            <a:r>
              <a:rPr sz="950" spc="15" dirty="0">
                <a:solidFill>
                  <a:srgbClr val="333333"/>
                </a:solidFill>
                <a:latin typeface="Trebuchet MS"/>
                <a:cs typeface="Trebuchet MS"/>
              </a:rPr>
              <a:t>firewall-cmd</a:t>
            </a:r>
            <a:r>
              <a:rPr sz="950" spc="25" dirty="0">
                <a:solidFill>
                  <a:srgbClr val="333333"/>
                </a:solidFill>
                <a:latin typeface="微软雅黑"/>
                <a:cs typeface="微软雅黑"/>
              </a:rPr>
              <a:t>是 </a:t>
            </a:r>
            <a:r>
              <a:rPr sz="950" spc="10" dirty="0">
                <a:solidFill>
                  <a:srgbClr val="333333"/>
                </a:solidFill>
                <a:latin typeface="Trebuchet MS"/>
                <a:cs typeface="Trebuchet MS"/>
              </a:rPr>
              <a:t>firewalld</a:t>
            </a:r>
            <a:r>
              <a:rPr sz="950" spc="25" dirty="0">
                <a:solidFill>
                  <a:srgbClr val="333333"/>
                </a:solidFill>
                <a:latin typeface="微软雅黑"/>
                <a:cs typeface="微软雅黑"/>
              </a:rPr>
              <a:t>防火墙配置管理工具的</a:t>
            </a:r>
            <a:r>
              <a:rPr sz="950" spc="25" dirty="0">
                <a:solidFill>
                  <a:srgbClr val="333333"/>
                </a:solidFill>
                <a:latin typeface="Trebuchet MS"/>
                <a:cs typeface="Trebuchet MS"/>
              </a:rPr>
              <a:t>CLI</a:t>
            </a:r>
            <a:r>
              <a:rPr sz="950" spc="25" dirty="0">
                <a:solidFill>
                  <a:srgbClr val="333333"/>
                </a:solidFill>
                <a:latin typeface="微软雅黑"/>
                <a:cs typeface="微软雅黑"/>
              </a:rPr>
              <a:t>命令行界面版本。它的参数一般都是以</a:t>
            </a:r>
            <a:r>
              <a:rPr sz="950" spc="-160" dirty="0">
                <a:solidFill>
                  <a:srgbClr val="333333"/>
                </a:solidFill>
                <a:latin typeface="Trebuchet MS"/>
                <a:cs typeface="Trebuchet MS"/>
              </a:rPr>
              <a:t>“</a:t>
            </a:r>
            <a:r>
              <a:rPr sz="950" spc="25" dirty="0">
                <a:solidFill>
                  <a:srgbClr val="333333"/>
                </a:solidFill>
                <a:latin typeface="微软雅黑"/>
                <a:cs typeface="微软雅黑"/>
              </a:rPr>
              <a:t>长格式</a:t>
            </a:r>
            <a:r>
              <a:rPr sz="950" spc="-160" dirty="0">
                <a:solidFill>
                  <a:srgbClr val="333333"/>
                </a:solidFill>
                <a:latin typeface="Trebuchet MS"/>
                <a:cs typeface="Trebuchet MS"/>
              </a:rPr>
              <a:t>”</a:t>
            </a:r>
            <a:r>
              <a:rPr sz="950" spc="25" dirty="0">
                <a:solidFill>
                  <a:srgbClr val="333333"/>
                </a:solidFill>
                <a:latin typeface="微软雅黑"/>
                <a:cs typeface="微软雅黑"/>
              </a:rPr>
              <a:t>来提供的，大家不要 一听到长格式就头大，因为</a:t>
            </a:r>
            <a:r>
              <a:rPr sz="950" spc="50" dirty="0">
                <a:solidFill>
                  <a:srgbClr val="333333"/>
                </a:solidFill>
                <a:latin typeface="Trebuchet MS"/>
                <a:cs typeface="Trebuchet MS"/>
              </a:rPr>
              <a:t>RHEL</a:t>
            </a:r>
            <a:r>
              <a:rPr sz="950" spc="-35" dirty="0">
                <a:solidFill>
                  <a:srgbClr val="333333"/>
                </a:solidFill>
                <a:latin typeface="Trebuchet MS"/>
                <a:cs typeface="Trebuchet MS"/>
              </a:rPr>
              <a:t> </a:t>
            </a:r>
            <a:r>
              <a:rPr sz="950" spc="55" dirty="0">
                <a:solidFill>
                  <a:srgbClr val="333333"/>
                </a:solidFill>
                <a:latin typeface="Trebuchet MS"/>
                <a:cs typeface="Trebuchet MS"/>
              </a:rPr>
              <a:t>8</a:t>
            </a:r>
            <a:r>
              <a:rPr sz="950" spc="20" dirty="0">
                <a:solidFill>
                  <a:srgbClr val="333333"/>
                </a:solidFill>
                <a:latin typeface="微软雅黑"/>
                <a:cs typeface="微软雅黑"/>
              </a:rPr>
              <a:t>系统支持部分命令的参数补齐，其中就包含这条命令（很酷吧）。也 </a:t>
            </a:r>
            <a:r>
              <a:rPr sz="950" spc="25" dirty="0">
                <a:solidFill>
                  <a:srgbClr val="333333"/>
                </a:solidFill>
                <a:latin typeface="微软雅黑"/>
                <a:cs typeface="微软雅黑"/>
              </a:rPr>
              <a:t>就是说，现在除了能用</a:t>
            </a:r>
            <a:r>
              <a:rPr sz="950" spc="30" dirty="0">
                <a:solidFill>
                  <a:srgbClr val="333333"/>
                </a:solidFill>
                <a:latin typeface="Trebuchet MS"/>
                <a:cs typeface="Trebuchet MS"/>
              </a:rPr>
              <a:t>Tab</a:t>
            </a:r>
            <a:r>
              <a:rPr sz="950" spc="25" dirty="0">
                <a:solidFill>
                  <a:srgbClr val="333333"/>
                </a:solidFill>
                <a:latin typeface="微软雅黑"/>
                <a:cs typeface="微软雅黑"/>
              </a:rPr>
              <a:t>键自动补齐命令或文件名等内容之外，还可以用</a:t>
            </a:r>
            <a:r>
              <a:rPr sz="950" spc="30" dirty="0">
                <a:solidFill>
                  <a:srgbClr val="333333"/>
                </a:solidFill>
                <a:latin typeface="Trebuchet MS"/>
                <a:cs typeface="Trebuchet MS"/>
              </a:rPr>
              <a:t>Tab</a:t>
            </a:r>
            <a:r>
              <a:rPr sz="950" spc="25" dirty="0">
                <a:solidFill>
                  <a:srgbClr val="333333"/>
                </a:solidFill>
                <a:latin typeface="微软雅黑"/>
                <a:cs typeface="微软雅黑"/>
              </a:rPr>
              <a:t>键来补齐表</a:t>
            </a:r>
            <a:r>
              <a:rPr sz="950" spc="25" dirty="0">
                <a:solidFill>
                  <a:srgbClr val="333333"/>
                </a:solidFill>
                <a:latin typeface="Trebuchet MS"/>
                <a:cs typeface="Trebuchet MS"/>
              </a:rPr>
              <a:t>8-3</a:t>
            </a:r>
            <a:r>
              <a:rPr sz="950" spc="25" dirty="0">
                <a:solidFill>
                  <a:srgbClr val="333333"/>
                </a:solidFill>
                <a:latin typeface="微软雅黑"/>
                <a:cs typeface="微软雅黑"/>
              </a:rPr>
              <a:t>中所示的 长格式参数了（这太棒了）。</a:t>
            </a:r>
            <a:endParaRPr sz="950">
              <a:latin typeface="微软雅黑"/>
              <a:cs typeface="微软雅黑"/>
            </a:endParaRPr>
          </a:p>
          <a:p>
            <a:pPr marL="12700">
              <a:lnSpc>
                <a:spcPct val="100000"/>
              </a:lnSpc>
              <a:spcBef>
                <a:spcPts val="1110"/>
              </a:spcBef>
              <a:tabLst>
                <a:tab pos="896619"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8-3	</a:t>
            </a:r>
            <a:r>
              <a:rPr sz="950" spc="15" dirty="0">
                <a:solidFill>
                  <a:srgbClr val="333333"/>
                </a:solidFill>
                <a:latin typeface="Trebuchet MS"/>
                <a:cs typeface="Trebuchet MS"/>
              </a:rPr>
              <a:t>firewall-cmd</a:t>
            </a:r>
            <a:r>
              <a:rPr sz="950" spc="25" dirty="0">
                <a:solidFill>
                  <a:srgbClr val="333333"/>
                </a:solidFill>
                <a:latin typeface="微软雅黑"/>
                <a:cs typeface="微软雅黑"/>
              </a:rPr>
              <a:t>命令中使用的参数以及作用</a:t>
            </a:r>
            <a:endParaRPr sz="950">
              <a:latin typeface="微软雅黑"/>
              <a:cs typeface="微软雅黑"/>
            </a:endParaRPr>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hlinkClick r:id="rId2"/>
              </a:rPr>
              <a:t>5/20</a:t>
            </a:r>
            <a:endParaRPr sz="800">
              <a:latin typeface="小哥哥网恋吗"/>
              <a:cs typeface="小哥哥网恋吗"/>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88</a:t>
            </a:fld>
            <a:endParaRPr spc="-5" dirty="0"/>
          </a:p>
        </p:txBody>
      </p:sp>
      <p:graphicFrame>
        <p:nvGraphicFramePr>
          <p:cNvPr id="2" name="object 2"/>
          <p:cNvGraphicFramePr>
            <a:graphicFrameLocks noGrp="1"/>
          </p:cNvGraphicFramePr>
          <p:nvPr/>
        </p:nvGraphicFramePr>
        <p:xfrm>
          <a:off x="959124" y="368353"/>
          <a:ext cx="5692775" cy="5972175"/>
        </p:xfrm>
        <a:graphic>
          <a:graphicData uri="http://schemas.openxmlformats.org/drawingml/2006/table">
            <a:tbl>
              <a:tblPr firstRow="1" bandRow="1">
                <a:tableStyleId>{2D5ABB26-0587-4C30-8999-92F81FD0307C}</a:tableStyleId>
              </a:tblPr>
              <a:tblGrid>
                <a:gridCol w="2068195">
                  <a:extLst>
                    <a:ext uri="{9D8B030D-6E8A-4147-A177-3AD203B41FA5}">
                      <a16:colId xmlns:a16="http://schemas.microsoft.com/office/drawing/2014/main" val="20000"/>
                    </a:ext>
                  </a:extLst>
                </a:gridCol>
                <a:gridCol w="3610609">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algn="r">
                        <a:lnSpc>
                          <a:spcPts val="700"/>
                        </a:lnSpc>
                      </a:pPr>
                      <a:r>
                        <a:rPr sz="800" dirty="0">
                          <a:latin typeface="小哥哥网恋吗"/>
                          <a:cs typeface="小哥哥网恋吗"/>
                        </a:rPr>
                        <a:t>5/20</a:t>
                      </a:r>
                      <a:endParaRPr sz="800">
                        <a:latin typeface="小哥哥网恋吗"/>
                        <a:cs typeface="小哥哥网恋吗"/>
                      </a:endParaRPr>
                    </a:p>
                    <a:p>
                      <a:pPr marL="128270" marR="30480">
                        <a:lnSpc>
                          <a:spcPts val="1105"/>
                        </a:lnSpc>
                      </a:pPr>
                      <a:r>
                        <a:rPr sz="950" b="1" dirty="0">
                          <a:solidFill>
                            <a:srgbClr val="333333"/>
                          </a:solidFill>
                          <a:latin typeface="微软雅黑"/>
                          <a:cs typeface="微软雅黑"/>
                        </a:rPr>
                        <a:t>作用</a:t>
                      </a:r>
                      <a:endParaRPr sz="950">
                        <a:latin typeface="微软雅黑"/>
                        <a:cs typeface="微软雅黑"/>
                      </a:endParaRPr>
                    </a:p>
                  </a:txBody>
                  <a:tcPr marL="0" marR="0" marT="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10" dirty="0">
                          <a:solidFill>
                            <a:srgbClr val="333333"/>
                          </a:solidFill>
                          <a:latin typeface="Trebuchet MS"/>
                          <a:cs typeface="Trebuchet MS"/>
                        </a:rPr>
                        <a:t>--get-default-zone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查询默认的区域名称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15" dirty="0">
                          <a:solidFill>
                            <a:srgbClr val="333333"/>
                          </a:solidFill>
                          <a:latin typeface="Trebuchet MS"/>
                          <a:cs typeface="Trebuchet MS"/>
                        </a:rPr>
                        <a:t>--set-default-zone=&lt;</a:t>
                      </a:r>
                      <a:r>
                        <a:rPr sz="950" spc="25" dirty="0">
                          <a:solidFill>
                            <a:srgbClr val="333333"/>
                          </a:solidFill>
                          <a:latin typeface="微软雅黑"/>
                          <a:cs typeface="微软雅黑"/>
                        </a:rPr>
                        <a:t>区域名称</a:t>
                      </a:r>
                      <a:r>
                        <a:rPr sz="950" spc="55" dirty="0">
                          <a:solidFill>
                            <a:srgbClr val="333333"/>
                          </a:solidFill>
                          <a:latin typeface="Trebuchet MS"/>
                          <a:cs typeface="Trebuchet MS"/>
                        </a:rPr>
                        <a:t>&gt;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设置默认的区域，使其永久生效</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r h="314325">
                <a:tc>
                  <a:txBody>
                    <a:bodyPr/>
                    <a:lstStyle/>
                    <a:p>
                      <a:pPr marL="128270">
                        <a:lnSpc>
                          <a:spcPct val="100000"/>
                        </a:lnSpc>
                        <a:spcBef>
                          <a:spcPts val="660"/>
                        </a:spcBef>
                      </a:pPr>
                      <a:r>
                        <a:rPr sz="950" spc="20" dirty="0">
                          <a:solidFill>
                            <a:srgbClr val="333333"/>
                          </a:solidFill>
                          <a:latin typeface="Trebuchet MS"/>
                          <a:cs typeface="Trebuchet MS"/>
                        </a:rPr>
                        <a:t>--get-zones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显示可用的区域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3"/>
                  </a:ext>
                </a:extLst>
              </a:tr>
              <a:tr h="314325">
                <a:tc>
                  <a:txBody>
                    <a:bodyPr/>
                    <a:lstStyle/>
                    <a:p>
                      <a:pPr marL="128270">
                        <a:lnSpc>
                          <a:spcPct val="100000"/>
                        </a:lnSpc>
                        <a:spcBef>
                          <a:spcPts val="660"/>
                        </a:spcBef>
                      </a:pPr>
                      <a:r>
                        <a:rPr sz="950" spc="10" dirty="0">
                          <a:solidFill>
                            <a:srgbClr val="333333"/>
                          </a:solidFill>
                          <a:latin typeface="Trebuchet MS"/>
                          <a:cs typeface="Trebuchet MS"/>
                        </a:rPr>
                        <a:t>--get-services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显示预先定义的服务</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4"/>
                  </a:ext>
                </a:extLst>
              </a:tr>
              <a:tr h="314325">
                <a:tc>
                  <a:txBody>
                    <a:bodyPr/>
                    <a:lstStyle/>
                    <a:p>
                      <a:pPr marL="128270">
                        <a:lnSpc>
                          <a:spcPct val="100000"/>
                        </a:lnSpc>
                        <a:spcBef>
                          <a:spcPts val="660"/>
                        </a:spcBef>
                      </a:pPr>
                      <a:r>
                        <a:rPr sz="950" spc="10" dirty="0">
                          <a:solidFill>
                            <a:srgbClr val="333333"/>
                          </a:solidFill>
                          <a:latin typeface="Trebuchet MS"/>
                          <a:cs typeface="Trebuchet MS"/>
                        </a:rPr>
                        <a:t>--get-active-zones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显示当前正在使用的区域与网卡名称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5"/>
                  </a:ext>
                </a:extLst>
              </a:tr>
              <a:tr h="314325">
                <a:tc>
                  <a:txBody>
                    <a:bodyPr/>
                    <a:lstStyle/>
                    <a:p>
                      <a:pPr marL="128270">
                        <a:lnSpc>
                          <a:spcPct val="100000"/>
                        </a:lnSpc>
                        <a:spcBef>
                          <a:spcPts val="660"/>
                        </a:spcBef>
                      </a:pPr>
                      <a:r>
                        <a:rPr sz="950" spc="30" dirty="0">
                          <a:solidFill>
                            <a:srgbClr val="333333"/>
                          </a:solidFill>
                          <a:latin typeface="Trebuchet MS"/>
                          <a:cs typeface="Trebuchet MS"/>
                        </a:rPr>
                        <a:t>--add-source=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将源自此</a:t>
                      </a:r>
                      <a:r>
                        <a:rPr sz="950" dirty="0">
                          <a:solidFill>
                            <a:srgbClr val="333333"/>
                          </a:solidFill>
                          <a:latin typeface="Trebuchet MS"/>
                          <a:cs typeface="Trebuchet MS"/>
                        </a:rPr>
                        <a:t>IP</a:t>
                      </a:r>
                      <a:r>
                        <a:rPr sz="950" dirty="0">
                          <a:solidFill>
                            <a:srgbClr val="333333"/>
                          </a:solidFill>
                          <a:latin typeface="微软雅黑"/>
                          <a:cs typeface="微软雅黑"/>
                        </a:rPr>
                        <a:t>或子网的流量导向指定的区域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6"/>
                  </a:ext>
                </a:extLst>
              </a:tr>
              <a:tr h="314325">
                <a:tc>
                  <a:txBody>
                    <a:bodyPr/>
                    <a:lstStyle/>
                    <a:p>
                      <a:pPr marL="128270">
                        <a:lnSpc>
                          <a:spcPct val="100000"/>
                        </a:lnSpc>
                        <a:spcBef>
                          <a:spcPts val="660"/>
                        </a:spcBef>
                      </a:pPr>
                      <a:r>
                        <a:rPr sz="950" spc="30" dirty="0">
                          <a:solidFill>
                            <a:srgbClr val="333333"/>
                          </a:solidFill>
                          <a:latin typeface="Trebuchet MS"/>
                          <a:cs typeface="Trebuchet MS"/>
                        </a:rPr>
                        <a:t>--remove-source=</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不再将源自此</a:t>
                      </a:r>
                      <a:r>
                        <a:rPr sz="950" dirty="0">
                          <a:solidFill>
                            <a:srgbClr val="333333"/>
                          </a:solidFill>
                          <a:latin typeface="Trebuchet MS"/>
                          <a:cs typeface="Trebuchet MS"/>
                        </a:rPr>
                        <a:t>IP</a:t>
                      </a:r>
                      <a:r>
                        <a:rPr sz="950" dirty="0">
                          <a:solidFill>
                            <a:srgbClr val="333333"/>
                          </a:solidFill>
                          <a:latin typeface="微软雅黑"/>
                          <a:cs typeface="微软雅黑"/>
                        </a:rPr>
                        <a:t>或子网的流量导向某个指定区域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7"/>
                  </a:ext>
                </a:extLst>
              </a:tr>
              <a:tr h="314325">
                <a:tc>
                  <a:txBody>
                    <a:bodyPr/>
                    <a:lstStyle/>
                    <a:p>
                      <a:pPr marL="128270">
                        <a:lnSpc>
                          <a:spcPct val="100000"/>
                        </a:lnSpc>
                        <a:spcBef>
                          <a:spcPts val="660"/>
                        </a:spcBef>
                      </a:pPr>
                      <a:r>
                        <a:rPr sz="950" spc="15" dirty="0">
                          <a:solidFill>
                            <a:srgbClr val="333333"/>
                          </a:solidFill>
                          <a:latin typeface="Trebuchet MS"/>
                          <a:cs typeface="Trebuchet MS"/>
                        </a:rPr>
                        <a:t>--add-interface=&lt;</a:t>
                      </a:r>
                      <a:r>
                        <a:rPr sz="950" spc="25" dirty="0">
                          <a:solidFill>
                            <a:srgbClr val="333333"/>
                          </a:solidFill>
                          <a:latin typeface="微软雅黑"/>
                          <a:cs typeface="微软雅黑"/>
                        </a:rPr>
                        <a:t>网卡名称</a:t>
                      </a:r>
                      <a:r>
                        <a:rPr sz="950" spc="55" dirty="0">
                          <a:solidFill>
                            <a:srgbClr val="333333"/>
                          </a:solidFill>
                          <a:latin typeface="Trebuchet MS"/>
                          <a:cs typeface="Trebuchet MS"/>
                        </a:rPr>
                        <a:t>&gt;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将源自该网卡的所有流量都导向某个指定区域</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8"/>
                  </a:ext>
                </a:extLst>
              </a:tr>
              <a:tr h="314325">
                <a:tc>
                  <a:txBody>
                    <a:bodyPr/>
                    <a:lstStyle/>
                    <a:p>
                      <a:pPr marL="128270">
                        <a:lnSpc>
                          <a:spcPct val="100000"/>
                        </a:lnSpc>
                        <a:spcBef>
                          <a:spcPts val="660"/>
                        </a:spcBef>
                      </a:pPr>
                      <a:r>
                        <a:rPr sz="950" spc="20" dirty="0">
                          <a:solidFill>
                            <a:srgbClr val="333333"/>
                          </a:solidFill>
                          <a:latin typeface="Trebuchet MS"/>
                          <a:cs typeface="Trebuchet MS"/>
                        </a:rPr>
                        <a:t>--change-interface=&lt;</a:t>
                      </a:r>
                      <a:r>
                        <a:rPr sz="950" spc="25" dirty="0">
                          <a:solidFill>
                            <a:srgbClr val="333333"/>
                          </a:solidFill>
                          <a:latin typeface="微软雅黑"/>
                          <a:cs typeface="微软雅黑"/>
                        </a:rPr>
                        <a:t>网卡名称</a:t>
                      </a:r>
                      <a:r>
                        <a:rPr sz="950" spc="55" dirty="0">
                          <a:solidFill>
                            <a:srgbClr val="333333"/>
                          </a:solidFill>
                          <a:latin typeface="Trebuchet MS"/>
                          <a:cs typeface="Trebuchet MS"/>
                        </a:rPr>
                        <a:t>&gt;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将某个网卡与区域进行关联</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9"/>
                  </a:ext>
                </a:extLst>
              </a:tr>
              <a:tr h="314325">
                <a:tc>
                  <a:txBody>
                    <a:bodyPr/>
                    <a:lstStyle/>
                    <a:p>
                      <a:pPr marL="128270">
                        <a:lnSpc>
                          <a:spcPct val="100000"/>
                        </a:lnSpc>
                        <a:spcBef>
                          <a:spcPts val="660"/>
                        </a:spcBef>
                      </a:pPr>
                      <a:r>
                        <a:rPr sz="950" spc="-15" dirty="0">
                          <a:solidFill>
                            <a:srgbClr val="333333"/>
                          </a:solidFill>
                          <a:latin typeface="Trebuchet MS"/>
                          <a:cs typeface="Trebuchet MS"/>
                        </a:rPr>
                        <a:t>--list-all</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显示当前区域的网卡配置参数、资源、端口以及服务等信息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0"/>
                  </a:ext>
                </a:extLst>
              </a:tr>
              <a:tr h="314325">
                <a:tc>
                  <a:txBody>
                    <a:bodyPr/>
                    <a:lstStyle/>
                    <a:p>
                      <a:pPr marL="128270">
                        <a:lnSpc>
                          <a:spcPct val="100000"/>
                        </a:lnSpc>
                        <a:spcBef>
                          <a:spcPts val="660"/>
                        </a:spcBef>
                      </a:pPr>
                      <a:r>
                        <a:rPr sz="950" spc="5" dirty="0">
                          <a:solidFill>
                            <a:srgbClr val="333333"/>
                          </a:solidFill>
                          <a:latin typeface="Trebuchet MS"/>
                          <a:cs typeface="Trebuchet MS"/>
                        </a:rPr>
                        <a:t>--list-all-zones</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显示所有区域的网卡配置参数、资源、端口以及服务等信息</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1"/>
                  </a:ext>
                </a:extLst>
              </a:tr>
              <a:tr h="314325">
                <a:tc>
                  <a:txBody>
                    <a:bodyPr/>
                    <a:lstStyle/>
                    <a:p>
                      <a:pPr marL="128270">
                        <a:lnSpc>
                          <a:spcPct val="100000"/>
                        </a:lnSpc>
                        <a:spcBef>
                          <a:spcPts val="660"/>
                        </a:spcBef>
                      </a:pPr>
                      <a:r>
                        <a:rPr sz="950" spc="20" dirty="0">
                          <a:solidFill>
                            <a:srgbClr val="333333"/>
                          </a:solidFill>
                          <a:latin typeface="Trebuchet MS"/>
                          <a:cs typeface="Trebuchet MS"/>
                        </a:rPr>
                        <a:t>--add-service=&lt;</a:t>
                      </a:r>
                      <a:r>
                        <a:rPr sz="950" spc="25" dirty="0">
                          <a:solidFill>
                            <a:srgbClr val="333333"/>
                          </a:solidFill>
                          <a:latin typeface="微软雅黑"/>
                          <a:cs typeface="微软雅黑"/>
                        </a:rPr>
                        <a:t>服务名</a:t>
                      </a:r>
                      <a:r>
                        <a:rPr sz="950" spc="55" dirty="0">
                          <a:solidFill>
                            <a:srgbClr val="333333"/>
                          </a:solidFill>
                          <a:latin typeface="Trebuchet MS"/>
                          <a:cs typeface="Trebuchet MS"/>
                        </a:rPr>
                        <a:t>&gt;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设置默认区域允许该服务的流量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2"/>
                  </a:ext>
                </a:extLst>
              </a:tr>
              <a:tr h="314325">
                <a:tc>
                  <a:txBody>
                    <a:bodyPr/>
                    <a:lstStyle/>
                    <a:p>
                      <a:pPr marL="128270">
                        <a:lnSpc>
                          <a:spcPct val="100000"/>
                        </a:lnSpc>
                        <a:spcBef>
                          <a:spcPts val="660"/>
                        </a:spcBef>
                      </a:pPr>
                      <a:r>
                        <a:rPr sz="950" spc="25" dirty="0">
                          <a:solidFill>
                            <a:srgbClr val="333333"/>
                          </a:solidFill>
                          <a:latin typeface="Trebuchet MS"/>
                          <a:cs typeface="Trebuchet MS"/>
                        </a:rPr>
                        <a:t>--add-port=&lt;</a:t>
                      </a:r>
                      <a:r>
                        <a:rPr sz="950" spc="25" dirty="0">
                          <a:solidFill>
                            <a:srgbClr val="333333"/>
                          </a:solidFill>
                          <a:latin typeface="微软雅黑"/>
                          <a:cs typeface="微软雅黑"/>
                        </a:rPr>
                        <a:t>端口号</a:t>
                      </a:r>
                      <a:r>
                        <a:rPr sz="950" spc="-140" dirty="0">
                          <a:solidFill>
                            <a:srgbClr val="333333"/>
                          </a:solidFill>
                          <a:latin typeface="Trebuchet MS"/>
                          <a:cs typeface="Trebuchet MS"/>
                        </a:rPr>
                        <a:t>/</a:t>
                      </a:r>
                      <a:r>
                        <a:rPr sz="950" spc="25" dirty="0">
                          <a:solidFill>
                            <a:srgbClr val="333333"/>
                          </a:solidFill>
                          <a:latin typeface="微软雅黑"/>
                          <a:cs typeface="微软雅黑"/>
                        </a:rPr>
                        <a:t>协议</a:t>
                      </a:r>
                      <a:r>
                        <a:rPr sz="950" spc="55" dirty="0">
                          <a:solidFill>
                            <a:srgbClr val="333333"/>
                          </a:solidFill>
                          <a:latin typeface="Trebuchet MS"/>
                          <a:cs typeface="Trebuchet MS"/>
                        </a:rPr>
                        <a:t>&gt;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设置默认区域允许该端口的流量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3"/>
                  </a:ext>
                </a:extLst>
              </a:tr>
              <a:tr h="314325">
                <a:tc>
                  <a:txBody>
                    <a:bodyPr/>
                    <a:lstStyle/>
                    <a:p>
                      <a:pPr marL="128270">
                        <a:lnSpc>
                          <a:spcPct val="100000"/>
                        </a:lnSpc>
                        <a:spcBef>
                          <a:spcPts val="660"/>
                        </a:spcBef>
                      </a:pPr>
                      <a:r>
                        <a:rPr sz="950" spc="25" dirty="0">
                          <a:solidFill>
                            <a:srgbClr val="333333"/>
                          </a:solidFill>
                          <a:latin typeface="Trebuchet MS"/>
                          <a:cs typeface="Trebuchet MS"/>
                        </a:rPr>
                        <a:t>--remove-service=&lt;</a:t>
                      </a:r>
                      <a:r>
                        <a:rPr sz="950" spc="25" dirty="0">
                          <a:solidFill>
                            <a:srgbClr val="333333"/>
                          </a:solidFill>
                          <a:latin typeface="微软雅黑"/>
                          <a:cs typeface="微软雅黑"/>
                        </a:rPr>
                        <a:t>服务名</a:t>
                      </a:r>
                      <a:r>
                        <a:rPr sz="950" spc="55" dirty="0">
                          <a:solidFill>
                            <a:srgbClr val="333333"/>
                          </a:solidFill>
                          <a:latin typeface="Trebuchet MS"/>
                          <a:cs typeface="Trebuchet MS"/>
                        </a:rPr>
                        <a:t>&gt;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设置默认区域不再允许该服务的流量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4"/>
                  </a:ext>
                </a:extLst>
              </a:tr>
              <a:tr h="314325">
                <a:tc>
                  <a:txBody>
                    <a:bodyPr/>
                    <a:lstStyle/>
                    <a:p>
                      <a:pPr marL="128270">
                        <a:lnSpc>
                          <a:spcPct val="100000"/>
                        </a:lnSpc>
                        <a:spcBef>
                          <a:spcPts val="660"/>
                        </a:spcBef>
                      </a:pPr>
                      <a:r>
                        <a:rPr sz="950" spc="30" dirty="0">
                          <a:solidFill>
                            <a:srgbClr val="333333"/>
                          </a:solidFill>
                          <a:latin typeface="Trebuchet MS"/>
                          <a:cs typeface="Trebuchet MS"/>
                        </a:rPr>
                        <a:t>--remove-port=&lt;</a:t>
                      </a:r>
                      <a:r>
                        <a:rPr sz="950" spc="25" dirty="0">
                          <a:solidFill>
                            <a:srgbClr val="333333"/>
                          </a:solidFill>
                          <a:latin typeface="微软雅黑"/>
                          <a:cs typeface="微软雅黑"/>
                        </a:rPr>
                        <a:t>端口号</a:t>
                      </a:r>
                      <a:r>
                        <a:rPr sz="950" spc="-140" dirty="0">
                          <a:solidFill>
                            <a:srgbClr val="333333"/>
                          </a:solidFill>
                          <a:latin typeface="Trebuchet MS"/>
                          <a:cs typeface="Trebuchet MS"/>
                        </a:rPr>
                        <a:t>/</a:t>
                      </a:r>
                      <a:r>
                        <a:rPr sz="950" spc="25" dirty="0">
                          <a:solidFill>
                            <a:srgbClr val="333333"/>
                          </a:solidFill>
                          <a:latin typeface="微软雅黑"/>
                          <a:cs typeface="微软雅黑"/>
                        </a:rPr>
                        <a:t>协议</a:t>
                      </a:r>
                      <a:r>
                        <a:rPr sz="950" spc="55" dirty="0">
                          <a:solidFill>
                            <a:srgbClr val="333333"/>
                          </a:solidFill>
                          <a:latin typeface="Trebuchet MS"/>
                          <a:cs typeface="Trebuchet MS"/>
                        </a:rPr>
                        <a:t>&gt;</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设置默认区域不再允许该端口的流量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5"/>
                  </a:ext>
                </a:extLst>
              </a:tr>
              <a:tr h="314325">
                <a:tc>
                  <a:txBody>
                    <a:bodyPr/>
                    <a:lstStyle/>
                    <a:p>
                      <a:pPr marL="128270">
                        <a:lnSpc>
                          <a:spcPct val="100000"/>
                        </a:lnSpc>
                        <a:spcBef>
                          <a:spcPts val="660"/>
                        </a:spcBef>
                      </a:pPr>
                      <a:r>
                        <a:rPr sz="950" spc="15" dirty="0">
                          <a:solidFill>
                            <a:srgbClr val="333333"/>
                          </a:solidFill>
                          <a:latin typeface="Trebuchet MS"/>
                          <a:cs typeface="Trebuchet MS"/>
                        </a:rPr>
                        <a:t>--reload</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spc="25" dirty="0">
                          <a:solidFill>
                            <a:srgbClr val="333333"/>
                          </a:solidFill>
                          <a:latin typeface="微软雅黑"/>
                          <a:cs typeface="微软雅黑"/>
                        </a:rPr>
                        <a:t>让</a:t>
                      </a:r>
                      <a:r>
                        <a:rPr sz="950" spc="-160" dirty="0">
                          <a:solidFill>
                            <a:srgbClr val="333333"/>
                          </a:solidFill>
                          <a:latin typeface="Trebuchet MS"/>
                          <a:cs typeface="Trebuchet MS"/>
                        </a:rPr>
                        <a:t>“</a:t>
                      </a:r>
                      <a:r>
                        <a:rPr sz="950" spc="25" dirty="0">
                          <a:solidFill>
                            <a:srgbClr val="333333"/>
                          </a:solidFill>
                          <a:latin typeface="微软雅黑"/>
                          <a:cs typeface="微软雅黑"/>
                        </a:rPr>
                        <a:t>永久生效</a:t>
                      </a:r>
                      <a:r>
                        <a:rPr sz="950" spc="-160" dirty="0">
                          <a:solidFill>
                            <a:srgbClr val="333333"/>
                          </a:solidFill>
                          <a:latin typeface="Trebuchet MS"/>
                          <a:cs typeface="Trebuchet MS"/>
                        </a:rPr>
                        <a:t>”</a:t>
                      </a:r>
                      <a:r>
                        <a:rPr sz="950" spc="25" dirty="0">
                          <a:solidFill>
                            <a:srgbClr val="333333"/>
                          </a:solidFill>
                          <a:latin typeface="微软雅黑"/>
                          <a:cs typeface="微软雅黑"/>
                        </a:rPr>
                        <a:t>的配置规则立即生效，并覆盖当前的配置规则</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6"/>
                  </a:ext>
                </a:extLst>
              </a:tr>
              <a:tr h="314325">
                <a:tc>
                  <a:txBody>
                    <a:bodyPr/>
                    <a:lstStyle/>
                    <a:p>
                      <a:pPr marL="128270">
                        <a:lnSpc>
                          <a:spcPct val="100000"/>
                        </a:lnSpc>
                        <a:spcBef>
                          <a:spcPts val="660"/>
                        </a:spcBef>
                      </a:pPr>
                      <a:r>
                        <a:rPr sz="950" spc="20" dirty="0">
                          <a:solidFill>
                            <a:srgbClr val="333333"/>
                          </a:solidFill>
                          <a:latin typeface="Trebuchet MS"/>
                          <a:cs typeface="Trebuchet MS"/>
                        </a:rPr>
                        <a:t>--panic-on</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marR="30480">
                        <a:lnSpc>
                          <a:spcPct val="100000"/>
                        </a:lnSpc>
                        <a:spcBef>
                          <a:spcPts val="660"/>
                        </a:spcBef>
                      </a:pPr>
                      <a:r>
                        <a:rPr sz="950" dirty="0">
                          <a:solidFill>
                            <a:srgbClr val="333333"/>
                          </a:solidFill>
                          <a:latin typeface="微软雅黑"/>
                          <a:cs typeface="微软雅黑"/>
                        </a:rPr>
                        <a:t>开启应急状况模式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17"/>
                  </a:ext>
                </a:extLst>
              </a:tr>
              <a:tr h="314325">
                <a:tc>
                  <a:txBody>
                    <a:bodyPr/>
                    <a:lstStyle/>
                    <a:p>
                      <a:pPr marL="128270">
                        <a:lnSpc>
                          <a:spcPct val="100000"/>
                        </a:lnSpc>
                        <a:spcBef>
                          <a:spcPts val="660"/>
                        </a:spcBef>
                      </a:pPr>
                      <a:r>
                        <a:rPr sz="950" spc="5" dirty="0">
                          <a:solidFill>
                            <a:srgbClr val="333333"/>
                          </a:solidFill>
                          <a:latin typeface="Trebuchet MS"/>
                          <a:cs typeface="Trebuchet MS"/>
                        </a:rPr>
                        <a:t>--panic-off</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marR="30480">
                        <a:lnSpc>
                          <a:spcPct val="100000"/>
                        </a:lnSpc>
                        <a:spcBef>
                          <a:spcPts val="660"/>
                        </a:spcBef>
                      </a:pPr>
                      <a:r>
                        <a:rPr sz="950" dirty="0">
                          <a:solidFill>
                            <a:srgbClr val="333333"/>
                          </a:solidFill>
                          <a:latin typeface="微软雅黑"/>
                          <a:cs typeface="微软雅黑"/>
                        </a:rPr>
                        <a:t>关闭应急状况模式</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18"/>
                  </a:ext>
                </a:extLst>
              </a:tr>
            </a:tbl>
          </a:graphicData>
        </a:graphic>
      </p:graphicFrame>
      <p:sp>
        <p:nvSpPr>
          <p:cNvPr id="3" name="object 3"/>
          <p:cNvSpPr txBox="1"/>
          <p:nvPr/>
        </p:nvSpPr>
        <p:spPr>
          <a:xfrm>
            <a:off x="946433" y="6755240"/>
            <a:ext cx="5600065" cy="3408679"/>
          </a:xfrm>
          <a:prstGeom prst="rect">
            <a:avLst/>
          </a:prstGeom>
        </p:spPr>
        <p:txBody>
          <a:bodyPr vert="horz" wrap="square" lIns="0" tIns="57785" rIns="0" bIns="0" rtlCol="0">
            <a:spAutoFit/>
          </a:bodyPr>
          <a:lstStyle/>
          <a:p>
            <a:pPr marL="12700">
              <a:lnSpc>
                <a:spcPct val="100000"/>
              </a:lnSpc>
              <a:spcBef>
                <a:spcPts val="455"/>
              </a:spcBef>
            </a:pPr>
            <a:r>
              <a:rPr sz="950" spc="25" dirty="0">
                <a:solidFill>
                  <a:srgbClr val="333333"/>
                </a:solidFill>
                <a:latin typeface="微软雅黑"/>
                <a:cs typeface="微软雅黑"/>
              </a:rPr>
              <a:t>与</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系统中其他的防火墙策略配置工具一样，使用</a:t>
            </a:r>
            <a:r>
              <a:rPr sz="950" spc="10" dirty="0">
                <a:solidFill>
                  <a:srgbClr val="333333"/>
                </a:solidFill>
                <a:latin typeface="Trebuchet MS"/>
                <a:cs typeface="Trebuchet MS"/>
              </a:rPr>
              <a:t>firewalld</a:t>
            </a:r>
            <a:r>
              <a:rPr sz="950" spc="25" dirty="0">
                <a:solidFill>
                  <a:srgbClr val="333333"/>
                </a:solidFill>
                <a:latin typeface="微软雅黑"/>
                <a:cs typeface="微软雅黑"/>
              </a:rPr>
              <a:t>配置的防火墙策略默认为运行时</a:t>
            </a:r>
            <a:endParaRPr sz="950">
              <a:latin typeface="微软雅黑"/>
              <a:cs typeface="微软雅黑"/>
            </a:endParaRPr>
          </a:p>
          <a:p>
            <a:pPr marL="12700" marR="5080">
              <a:lnSpc>
                <a:spcPct val="131600"/>
              </a:lnSpc>
            </a:pPr>
            <a:r>
              <a:rPr sz="950" spc="25" dirty="0">
                <a:solidFill>
                  <a:srgbClr val="333333"/>
                </a:solidFill>
                <a:latin typeface="微软雅黑"/>
                <a:cs typeface="微软雅黑"/>
              </a:rPr>
              <a:t>（</a:t>
            </a:r>
            <a:r>
              <a:rPr sz="950" spc="40" dirty="0">
                <a:solidFill>
                  <a:srgbClr val="333333"/>
                </a:solidFill>
                <a:latin typeface="Trebuchet MS"/>
                <a:cs typeface="Trebuchet MS"/>
              </a:rPr>
              <a:t>Runtime</a:t>
            </a:r>
            <a:r>
              <a:rPr sz="950" spc="25" dirty="0">
                <a:solidFill>
                  <a:srgbClr val="333333"/>
                </a:solidFill>
                <a:latin typeface="微软雅黑"/>
                <a:cs typeface="微软雅黑"/>
              </a:rPr>
              <a:t>）模式，又称为当前生效模式，而且随着系统的重启会失效。如果想让配置策略一直存在， 就需要使用永久</a:t>
            </a:r>
            <a:r>
              <a:rPr sz="950" spc="40" dirty="0">
                <a:solidFill>
                  <a:srgbClr val="333333"/>
                </a:solidFill>
                <a:latin typeface="微软雅黑"/>
                <a:cs typeface="微软雅黑"/>
              </a:rPr>
              <a:t>（</a:t>
            </a:r>
            <a:r>
              <a:rPr sz="950" spc="40" dirty="0">
                <a:solidFill>
                  <a:srgbClr val="333333"/>
                </a:solidFill>
                <a:latin typeface="Trebuchet MS"/>
                <a:cs typeface="Trebuchet MS"/>
              </a:rPr>
              <a:t>Permanent</a:t>
            </a:r>
            <a:r>
              <a:rPr sz="950" spc="40" dirty="0">
                <a:solidFill>
                  <a:srgbClr val="333333"/>
                </a:solidFill>
                <a:latin typeface="微软雅黑"/>
                <a:cs typeface="微软雅黑"/>
              </a:rPr>
              <a:t>）</a:t>
            </a:r>
            <a:r>
              <a:rPr sz="950" spc="25" dirty="0">
                <a:solidFill>
                  <a:srgbClr val="333333"/>
                </a:solidFill>
                <a:latin typeface="微软雅黑"/>
                <a:cs typeface="微软雅黑"/>
              </a:rPr>
              <a:t>模式了，方法就是在用</a:t>
            </a:r>
            <a:r>
              <a:rPr sz="950" spc="15" dirty="0">
                <a:solidFill>
                  <a:srgbClr val="333333"/>
                </a:solidFill>
                <a:latin typeface="Trebuchet MS"/>
                <a:cs typeface="Trebuchet MS"/>
              </a:rPr>
              <a:t>firewall-cmd</a:t>
            </a:r>
            <a:r>
              <a:rPr sz="950" spc="25" dirty="0">
                <a:solidFill>
                  <a:srgbClr val="333333"/>
                </a:solidFill>
                <a:latin typeface="微软雅黑"/>
                <a:cs typeface="微软雅黑"/>
              </a:rPr>
              <a:t>命令正常设置防火墙策略时添加</a:t>
            </a:r>
            <a:r>
              <a:rPr sz="950" spc="-35" dirty="0">
                <a:solidFill>
                  <a:srgbClr val="333333"/>
                </a:solidFill>
                <a:latin typeface="Trebuchet MS"/>
                <a:cs typeface="Trebuchet MS"/>
              </a:rPr>
              <a:t>-- </a:t>
            </a:r>
            <a:r>
              <a:rPr sz="950" spc="-30" dirty="0">
                <a:solidFill>
                  <a:srgbClr val="333333"/>
                </a:solidFill>
                <a:latin typeface="Trebuchet MS"/>
                <a:cs typeface="Trebuchet MS"/>
              </a:rPr>
              <a:t> </a:t>
            </a:r>
            <a:r>
              <a:rPr sz="950" spc="45" dirty="0">
                <a:solidFill>
                  <a:srgbClr val="333333"/>
                </a:solidFill>
                <a:latin typeface="Trebuchet MS"/>
                <a:cs typeface="Trebuchet MS"/>
              </a:rPr>
              <a:t>permanent</a:t>
            </a:r>
            <a:r>
              <a:rPr sz="950" spc="25" dirty="0">
                <a:solidFill>
                  <a:srgbClr val="333333"/>
                </a:solidFill>
                <a:latin typeface="微软雅黑"/>
                <a:cs typeface="微软雅黑"/>
              </a:rPr>
              <a:t>参数，这样配置的防火墙策略就可以永久生效了。但是，永久生效模式有一个</a:t>
            </a:r>
            <a:r>
              <a:rPr sz="950" spc="-160" dirty="0">
                <a:solidFill>
                  <a:srgbClr val="333333"/>
                </a:solidFill>
                <a:latin typeface="Trebuchet MS"/>
                <a:cs typeface="Trebuchet MS"/>
              </a:rPr>
              <a:t>“</a:t>
            </a:r>
            <a:r>
              <a:rPr sz="950" spc="25" dirty="0">
                <a:solidFill>
                  <a:srgbClr val="333333"/>
                </a:solidFill>
                <a:latin typeface="微软雅黑"/>
                <a:cs typeface="微软雅黑"/>
              </a:rPr>
              <a:t>不近人情</a:t>
            </a:r>
            <a:r>
              <a:rPr sz="950" spc="-160" dirty="0">
                <a:solidFill>
                  <a:srgbClr val="333333"/>
                </a:solidFill>
                <a:latin typeface="Trebuchet MS"/>
                <a:cs typeface="Trebuchet MS"/>
              </a:rPr>
              <a:t>”</a:t>
            </a:r>
            <a:r>
              <a:rPr sz="950" spc="25" dirty="0">
                <a:solidFill>
                  <a:srgbClr val="333333"/>
                </a:solidFill>
                <a:latin typeface="微软雅黑"/>
                <a:cs typeface="微软雅黑"/>
              </a:rPr>
              <a:t>的 特点，就是使用它设置的策略只有在系统重启之后才能自动生效。如果想让配置的策略立即生效，需要 手动执行</a:t>
            </a:r>
            <a:r>
              <a:rPr sz="950" spc="15" dirty="0">
                <a:solidFill>
                  <a:srgbClr val="333333"/>
                </a:solidFill>
                <a:latin typeface="Trebuchet MS"/>
                <a:cs typeface="Trebuchet MS"/>
              </a:rPr>
              <a:t>firewall-cmd</a:t>
            </a:r>
            <a:r>
              <a:rPr sz="950" spc="-40" dirty="0">
                <a:solidFill>
                  <a:srgbClr val="333333"/>
                </a:solidFill>
                <a:latin typeface="Trebuchet MS"/>
                <a:cs typeface="Trebuchet MS"/>
              </a:rPr>
              <a:t> </a:t>
            </a:r>
            <a:r>
              <a:rPr sz="950" spc="15" dirty="0">
                <a:solidFill>
                  <a:srgbClr val="333333"/>
                </a:solidFill>
                <a:latin typeface="Trebuchet MS"/>
                <a:cs typeface="Trebuchet MS"/>
              </a:rPr>
              <a:t>--reload</a:t>
            </a:r>
            <a:r>
              <a:rPr sz="950" spc="25" dirty="0">
                <a:solidFill>
                  <a:srgbClr val="333333"/>
                </a:solidFill>
                <a:latin typeface="微软雅黑"/>
                <a:cs typeface="微软雅黑"/>
              </a:rPr>
              <a:t>命令。</a:t>
            </a:r>
            <a:endParaRPr sz="950">
              <a:latin typeface="微软雅黑"/>
              <a:cs typeface="微软雅黑"/>
            </a:endParaRPr>
          </a:p>
          <a:p>
            <a:pPr>
              <a:lnSpc>
                <a:spcPct val="100000"/>
              </a:lnSpc>
              <a:spcBef>
                <a:spcPts val="85"/>
              </a:spcBef>
            </a:pPr>
            <a:endParaRPr sz="650">
              <a:latin typeface="微软雅黑"/>
              <a:cs typeface="微软雅黑"/>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marR="3324860">
              <a:lnSpc>
                <a:spcPct val="197400"/>
              </a:lnSpc>
              <a:spcBef>
                <a:spcPts val="204"/>
              </a:spcBef>
            </a:pPr>
            <a:r>
              <a:rPr sz="950" spc="40" dirty="0">
                <a:solidFill>
                  <a:srgbClr val="333333"/>
                </a:solidFill>
                <a:latin typeface="Trebuchet MS"/>
                <a:cs typeface="Trebuchet MS"/>
              </a:rPr>
              <a:t>Runtime</a:t>
            </a:r>
            <a:r>
              <a:rPr sz="950" spc="40" dirty="0">
                <a:solidFill>
                  <a:srgbClr val="333333"/>
                </a:solidFill>
                <a:latin typeface="微软雅黑"/>
                <a:cs typeface="微软雅黑"/>
              </a:rPr>
              <a:t>：</a:t>
            </a:r>
            <a:r>
              <a:rPr sz="950" spc="25" dirty="0">
                <a:solidFill>
                  <a:srgbClr val="333333"/>
                </a:solidFill>
                <a:latin typeface="微软雅黑"/>
                <a:cs typeface="微软雅黑"/>
              </a:rPr>
              <a:t>当前立即生效，重启后失效。 </a:t>
            </a:r>
            <a:r>
              <a:rPr sz="950" spc="45" dirty="0">
                <a:solidFill>
                  <a:srgbClr val="333333"/>
                </a:solidFill>
                <a:latin typeface="Trebuchet MS"/>
                <a:cs typeface="Trebuchet MS"/>
              </a:rPr>
              <a:t>Permanent</a:t>
            </a:r>
            <a:r>
              <a:rPr sz="950" spc="25" dirty="0">
                <a:solidFill>
                  <a:srgbClr val="333333"/>
                </a:solidFill>
                <a:latin typeface="微软雅黑"/>
                <a:cs typeface="微软雅黑"/>
              </a:rPr>
              <a:t>：当前不生效，重启后生效。</a:t>
            </a:r>
            <a:endParaRPr sz="950">
              <a:latin typeface="微软雅黑"/>
              <a:cs typeface="微软雅黑"/>
            </a:endParaRPr>
          </a:p>
          <a:p>
            <a:pPr marL="12700" marR="111125">
              <a:lnSpc>
                <a:spcPct val="131600"/>
              </a:lnSpc>
              <a:spcBef>
                <a:spcPts val="825"/>
              </a:spcBef>
            </a:pPr>
            <a:r>
              <a:rPr sz="950" spc="25" dirty="0">
                <a:solidFill>
                  <a:srgbClr val="333333"/>
                </a:solidFill>
                <a:latin typeface="微软雅黑"/>
                <a:cs typeface="微软雅黑"/>
              </a:rPr>
              <a:t>接下来的实验都很简单，但是提醒大家一定要仔细查看书中使用的是</a:t>
            </a:r>
            <a:r>
              <a:rPr sz="950" spc="40" dirty="0">
                <a:solidFill>
                  <a:srgbClr val="333333"/>
                </a:solidFill>
                <a:latin typeface="Trebuchet MS"/>
                <a:cs typeface="Trebuchet MS"/>
              </a:rPr>
              <a:t>Runtime</a:t>
            </a:r>
            <a:r>
              <a:rPr sz="950" spc="25" dirty="0">
                <a:solidFill>
                  <a:srgbClr val="333333"/>
                </a:solidFill>
                <a:latin typeface="微软雅黑"/>
                <a:cs typeface="微软雅黑"/>
              </a:rPr>
              <a:t>模式还是</a:t>
            </a:r>
            <a:r>
              <a:rPr sz="950" spc="45" dirty="0">
                <a:solidFill>
                  <a:srgbClr val="333333"/>
                </a:solidFill>
                <a:latin typeface="Trebuchet MS"/>
                <a:cs typeface="Trebuchet MS"/>
              </a:rPr>
              <a:t>Permanent</a:t>
            </a:r>
            <a:r>
              <a:rPr sz="950" spc="15" dirty="0">
                <a:solidFill>
                  <a:srgbClr val="333333"/>
                </a:solidFill>
                <a:latin typeface="微软雅黑"/>
                <a:cs typeface="微软雅黑"/>
              </a:rPr>
              <a:t>模 </a:t>
            </a:r>
            <a:r>
              <a:rPr sz="950" spc="25" dirty="0">
                <a:solidFill>
                  <a:srgbClr val="333333"/>
                </a:solidFill>
                <a:latin typeface="微软雅黑"/>
                <a:cs typeface="微软雅黑"/>
              </a:rPr>
              <a:t>式。如果不关注这个细节，就算是正确配置了防火墙策略，也可能无法达到预期的效果。</a:t>
            </a:r>
            <a:endParaRPr sz="950">
              <a:latin typeface="微软雅黑"/>
              <a:cs typeface="微软雅黑"/>
            </a:endParaRPr>
          </a:p>
          <a:p>
            <a:pPr marL="12700">
              <a:lnSpc>
                <a:spcPct val="100000"/>
              </a:lnSpc>
              <a:spcBef>
                <a:spcPts val="1110"/>
              </a:spcBef>
            </a:pPr>
            <a:r>
              <a:rPr sz="950" b="1" spc="10" dirty="0">
                <a:solidFill>
                  <a:srgbClr val="333333"/>
                </a:solidFill>
                <a:latin typeface="Trebuchet MS"/>
                <a:cs typeface="Trebuchet MS"/>
              </a:rPr>
              <a:t>1</a:t>
            </a:r>
            <a:r>
              <a:rPr sz="950" b="1" spc="10" dirty="0">
                <a:solidFill>
                  <a:srgbClr val="333333"/>
                </a:solidFill>
                <a:latin typeface="微软雅黑"/>
                <a:cs typeface="微软雅黑"/>
              </a:rPr>
              <a:t>．</a:t>
            </a:r>
            <a:r>
              <a:rPr sz="950" b="1" spc="25" dirty="0">
                <a:solidFill>
                  <a:srgbClr val="333333"/>
                </a:solidFill>
                <a:latin typeface="微软雅黑"/>
                <a:cs typeface="微软雅黑"/>
              </a:rPr>
              <a:t>查看</a:t>
            </a:r>
            <a:r>
              <a:rPr sz="950" b="1" spc="40" dirty="0">
                <a:solidFill>
                  <a:srgbClr val="333333"/>
                </a:solidFill>
                <a:latin typeface="Trebuchet MS"/>
                <a:cs typeface="Trebuchet MS"/>
              </a:rPr>
              <a:t>firewalld</a:t>
            </a:r>
            <a:r>
              <a:rPr sz="950" b="1" spc="25" dirty="0">
                <a:solidFill>
                  <a:srgbClr val="333333"/>
                </a:solidFill>
                <a:latin typeface="微软雅黑"/>
                <a:cs typeface="微软雅黑"/>
              </a:rPr>
              <a:t>服务当前所使用的区域：</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这是一步非常重要的操作，在配置防火墙策略前，必须查看当前生效的是那个区域，否则配置的防火墙 策略将不会立即生效。</a:t>
            </a:r>
            <a:endParaRPr sz="950">
              <a:latin typeface="微软雅黑"/>
              <a:cs typeface="微软雅黑"/>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24" y="368314"/>
            <a:ext cx="5651500" cy="324485"/>
            <a:chOff x="959124" y="368314"/>
            <a:chExt cx="5651500" cy="324485"/>
          </a:xfrm>
        </p:grpSpPr>
        <p:sp>
          <p:nvSpPr>
            <p:cNvPr id="3" name="object 3"/>
            <p:cNvSpPr/>
            <p:nvPr/>
          </p:nvSpPr>
          <p:spPr>
            <a:xfrm>
              <a:off x="963889" y="373079"/>
              <a:ext cx="5641975" cy="314960"/>
            </a:xfrm>
            <a:custGeom>
              <a:avLst/>
              <a:gdLst/>
              <a:ahLst/>
              <a:cxnLst/>
              <a:rect l="l" t="t" r="r" b="b"/>
              <a:pathLst>
                <a:path w="5641975" h="314959">
                  <a:moveTo>
                    <a:pt x="5620751" y="314394"/>
                  </a:moveTo>
                  <a:lnTo>
                    <a:pt x="20659" y="314394"/>
                  </a:lnTo>
                  <a:lnTo>
                    <a:pt x="17629" y="313804"/>
                  </a:lnTo>
                  <a:lnTo>
                    <a:pt x="0" y="293773"/>
                  </a:lnTo>
                  <a:lnTo>
                    <a:pt x="0" y="290647"/>
                  </a:lnTo>
                  <a:lnTo>
                    <a:pt x="0" y="20621"/>
                  </a:lnTo>
                  <a:lnTo>
                    <a:pt x="20659" y="0"/>
                  </a:lnTo>
                  <a:lnTo>
                    <a:pt x="5620751" y="0"/>
                  </a:lnTo>
                  <a:lnTo>
                    <a:pt x="5641421" y="20621"/>
                  </a:lnTo>
                  <a:lnTo>
                    <a:pt x="5641421" y="293773"/>
                  </a:lnTo>
                  <a:lnTo>
                    <a:pt x="5623791" y="313804"/>
                  </a:lnTo>
                  <a:lnTo>
                    <a:pt x="5620751" y="314394"/>
                  </a:lnTo>
                  <a:close/>
                </a:path>
              </a:pathLst>
            </a:custGeom>
            <a:solidFill>
              <a:srgbClr val="F8F8F8"/>
            </a:solidFill>
          </p:spPr>
          <p:txBody>
            <a:bodyPr wrap="square" lIns="0" tIns="0" rIns="0" bIns="0" rtlCol="0"/>
            <a:lstStyle/>
            <a:p>
              <a:endParaRPr/>
            </a:p>
          </p:txBody>
        </p:sp>
        <p:sp>
          <p:nvSpPr>
            <p:cNvPr id="4" name="object 4"/>
            <p:cNvSpPr/>
            <p:nvPr/>
          </p:nvSpPr>
          <p:spPr>
            <a:xfrm>
              <a:off x="963889" y="373079"/>
              <a:ext cx="5641975" cy="314960"/>
            </a:xfrm>
            <a:custGeom>
              <a:avLst/>
              <a:gdLst/>
              <a:ahLst/>
              <a:cxnLst/>
              <a:rect l="l" t="t" r="r" b="b"/>
              <a:pathLst>
                <a:path w="5641975" h="314959">
                  <a:moveTo>
                    <a:pt x="0" y="290647"/>
                  </a:moveTo>
                  <a:lnTo>
                    <a:pt x="0" y="23823"/>
                  </a:lnTo>
                  <a:lnTo>
                    <a:pt x="0" y="20621"/>
                  </a:lnTo>
                  <a:lnTo>
                    <a:pt x="600" y="17496"/>
                  </a:lnTo>
                  <a:lnTo>
                    <a:pt x="1810" y="14589"/>
                  </a:lnTo>
                  <a:lnTo>
                    <a:pt x="3020" y="11692"/>
                  </a:lnTo>
                  <a:lnTo>
                    <a:pt x="4745" y="9157"/>
                  </a:lnTo>
                  <a:lnTo>
                    <a:pt x="6975" y="6927"/>
                  </a:lnTo>
                  <a:lnTo>
                    <a:pt x="9214" y="4612"/>
                  </a:lnTo>
                  <a:lnTo>
                    <a:pt x="11787" y="2906"/>
                  </a:lnTo>
                  <a:lnTo>
                    <a:pt x="14703" y="1791"/>
                  </a:lnTo>
                  <a:lnTo>
                    <a:pt x="17629" y="600"/>
                  </a:lnTo>
                  <a:lnTo>
                    <a:pt x="20659" y="0"/>
                  </a:lnTo>
                  <a:lnTo>
                    <a:pt x="23823" y="0"/>
                  </a:lnTo>
                  <a:lnTo>
                    <a:pt x="5617597" y="0"/>
                  </a:lnTo>
                  <a:lnTo>
                    <a:pt x="5620751" y="0"/>
                  </a:lnTo>
                  <a:lnTo>
                    <a:pt x="5623791" y="600"/>
                  </a:lnTo>
                  <a:lnTo>
                    <a:pt x="5626717" y="1791"/>
                  </a:lnTo>
                  <a:lnTo>
                    <a:pt x="5629633" y="2906"/>
                  </a:lnTo>
                  <a:lnTo>
                    <a:pt x="5632206" y="4612"/>
                  </a:lnTo>
                  <a:lnTo>
                    <a:pt x="5634445" y="6927"/>
                  </a:lnTo>
                  <a:lnTo>
                    <a:pt x="5636675" y="9157"/>
                  </a:lnTo>
                  <a:lnTo>
                    <a:pt x="5638400" y="11692"/>
                  </a:lnTo>
                  <a:lnTo>
                    <a:pt x="5639610" y="14589"/>
                  </a:lnTo>
                  <a:lnTo>
                    <a:pt x="5640820" y="17496"/>
                  </a:lnTo>
                  <a:lnTo>
                    <a:pt x="5641421" y="20621"/>
                  </a:lnTo>
                  <a:lnTo>
                    <a:pt x="5641421" y="23823"/>
                  </a:lnTo>
                  <a:lnTo>
                    <a:pt x="5641421" y="290647"/>
                  </a:lnTo>
                  <a:lnTo>
                    <a:pt x="5641421" y="293773"/>
                  </a:lnTo>
                  <a:lnTo>
                    <a:pt x="5640820" y="296822"/>
                  </a:lnTo>
                  <a:lnTo>
                    <a:pt x="5639610" y="299729"/>
                  </a:lnTo>
                  <a:lnTo>
                    <a:pt x="5638400" y="302635"/>
                  </a:lnTo>
                  <a:lnTo>
                    <a:pt x="5617597" y="314471"/>
                  </a:lnTo>
                  <a:lnTo>
                    <a:pt x="23823" y="314471"/>
                  </a:lnTo>
                  <a:lnTo>
                    <a:pt x="1810" y="299729"/>
                  </a:lnTo>
                  <a:lnTo>
                    <a:pt x="600" y="296822"/>
                  </a:lnTo>
                  <a:lnTo>
                    <a:pt x="0" y="293773"/>
                  </a:lnTo>
                  <a:lnTo>
                    <a:pt x="0" y="290647"/>
                  </a:lnTo>
                  <a:close/>
                </a:path>
              </a:pathLst>
            </a:custGeom>
            <a:ln w="9529">
              <a:solidFill>
                <a:srgbClr val="E7EAEC"/>
              </a:solidFill>
            </a:ln>
          </p:spPr>
          <p:txBody>
            <a:bodyPr wrap="square" lIns="0" tIns="0" rIns="0" bIns="0" rtlCol="0"/>
            <a:lstStyle/>
            <a:p>
              <a:endParaRPr/>
            </a:p>
          </p:txBody>
        </p:sp>
        <p:sp>
          <p:nvSpPr>
            <p:cNvPr id="5" name="object 5"/>
            <p:cNvSpPr/>
            <p:nvPr/>
          </p:nvSpPr>
          <p:spPr>
            <a:xfrm>
              <a:off x="1006771" y="454055"/>
              <a:ext cx="5556250" cy="172085"/>
            </a:xfrm>
            <a:custGeom>
              <a:avLst/>
              <a:gdLst/>
              <a:ahLst/>
              <a:cxnLst/>
              <a:rect l="l" t="t" r="r" b="b"/>
              <a:pathLst>
                <a:path w="5556250" h="172084">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6" name="object 6"/>
          <p:cNvGrpSpPr/>
          <p:nvPr/>
        </p:nvGrpSpPr>
        <p:grpSpPr>
          <a:xfrm>
            <a:off x="959124" y="1835826"/>
            <a:ext cx="5651500" cy="324485"/>
            <a:chOff x="959124" y="1835826"/>
            <a:chExt cx="5651500" cy="324485"/>
          </a:xfrm>
        </p:grpSpPr>
        <p:sp>
          <p:nvSpPr>
            <p:cNvPr id="7" name="object 7"/>
            <p:cNvSpPr/>
            <p:nvPr/>
          </p:nvSpPr>
          <p:spPr>
            <a:xfrm>
              <a:off x="963889" y="1840591"/>
              <a:ext cx="5641975" cy="314960"/>
            </a:xfrm>
            <a:custGeom>
              <a:avLst/>
              <a:gdLst/>
              <a:ahLst/>
              <a:cxnLst/>
              <a:rect l="l" t="t" r="r" b="b"/>
              <a:pathLst>
                <a:path w="5641975" h="314960">
                  <a:moveTo>
                    <a:pt x="5620752" y="314394"/>
                  </a:moveTo>
                  <a:lnTo>
                    <a:pt x="20659" y="314394"/>
                  </a:lnTo>
                  <a:lnTo>
                    <a:pt x="17629" y="313804"/>
                  </a:lnTo>
                  <a:lnTo>
                    <a:pt x="0" y="293696"/>
                  </a:lnTo>
                  <a:lnTo>
                    <a:pt x="0" y="290647"/>
                  </a:lnTo>
                  <a:lnTo>
                    <a:pt x="0" y="20621"/>
                  </a:lnTo>
                  <a:lnTo>
                    <a:pt x="20659" y="0"/>
                  </a:lnTo>
                  <a:lnTo>
                    <a:pt x="5620752" y="0"/>
                  </a:lnTo>
                  <a:lnTo>
                    <a:pt x="5641421" y="20621"/>
                  </a:lnTo>
                  <a:lnTo>
                    <a:pt x="5641421" y="293696"/>
                  </a:lnTo>
                  <a:lnTo>
                    <a:pt x="5623792" y="313804"/>
                  </a:lnTo>
                  <a:lnTo>
                    <a:pt x="5620752" y="314394"/>
                  </a:lnTo>
                  <a:close/>
                </a:path>
              </a:pathLst>
            </a:custGeom>
            <a:solidFill>
              <a:srgbClr val="F8F8F8"/>
            </a:solidFill>
          </p:spPr>
          <p:txBody>
            <a:bodyPr wrap="square" lIns="0" tIns="0" rIns="0" bIns="0" rtlCol="0"/>
            <a:lstStyle/>
            <a:p>
              <a:endParaRPr/>
            </a:p>
          </p:txBody>
        </p:sp>
        <p:sp>
          <p:nvSpPr>
            <p:cNvPr id="8" name="object 8"/>
            <p:cNvSpPr/>
            <p:nvPr/>
          </p:nvSpPr>
          <p:spPr>
            <a:xfrm>
              <a:off x="963889" y="1840591"/>
              <a:ext cx="5641975" cy="314960"/>
            </a:xfrm>
            <a:custGeom>
              <a:avLst/>
              <a:gdLst/>
              <a:ahLst/>
              <a:cxnLst/>
              <a:rect l="l" t="t" r="r" b="b"/>
              <a:pathLst>
                <a:path w="5641975" h="314960">
                  <a:moveTo>
                    <a:pt x="0" y="290647"/>
                  </a:moveTo>
                  <a:lnTo>
                    <a:pt x="0" y="23823"/>
                  </a:lnTo>
                  <a:lnTo>
                    <a:pt x="0" y="20621"/>
                  </a:lnTo>
                  <a:lnTo>
                    <a:pt x="600" y="17496"/>
                  </a:lnTo>
                  <a:lnTo>
                    <a:pt x="1810" y="14513"/>
                  </a:lnTo>
                  <a:lnTo>
                    <a:pt x="3020" y="11616"/>
                  </a:lnTo>
                  <a:lnTo>
                    <a:pt x="4745" y="9081"/>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15"/>
                  </a:lnTo>
                  <a:lnTo>
                    <a:pt x="5629633" y="2982"/>
                  </a:lnTo>
                  <a:lnTo>
                    <a:pt x="5632206" y="4688"/>
                  </a:lnTo>
                  <a:lnTo>
                    <a:pt x="5634446" y="6927"/>
                  </a:lnTo>
                  <a:lnTo>
                    <a:pt x="5636675" y="9081"/>
                  </a:lnTo>
                  <a:lnTo>
                    <a:pt x="5638400" y="11692"/>
                  </a:lnTo>
                  <a:lnTo>
                    <a:pt x="5639610" y="14589"/>
                  </a:lnTo>
                  <a:lnTo>
                    <a:pt x="5640821" y="17496"/>
                  </a:lnTo>
                  <a:lnTo>
                    <a:pt x="5641421" y="20621"/>
                  </a:lnTo>
                  <a:lnTo>
                    <a:pt x="5641421" y="23823"/>
                  </a:lnTo>
                  <a:lnTo>
                    <a:pt x="5641421" y="290647"/>
                  </a:lnTo>
                  <a:lnTo>
                    <a:pt x="5641421" y="293696"/>
                  </a:lnTo>
                  <a:lnTo>
                    <a:pt x="5640821" y="296679"/>
                  </a:lnTo>
                  <a:lnTo>
                    <a:pt x="5639610" y="299576"/>
                  </a:lnTo>
                  <a:lnTo>
                    <a:pt x="5638400" y="302483"/>
                  </a:lnTo>
                  <a:lnTo>
                    <a:pt x="5626717" y="312536"/>
                  </a:lnTo>
                  <a:lnTo>
                    <a:pt x="5623792" y="313804"/>
                  </a:lnTo>
                  <a:lnTo>
                    <a:pt x="5620752" y="314394"/>
                  </a:lnTo>
                  <a:lnTo>
                    <a:pt x="5617597" y="314471"/>
                  </a:lnTo>
                  <a:lnTo>
                    <a:pt x="23823" y="314471"/>
                  </a:lnTo>
                  <a:lnTo>
                    <a:pt x="20659" y="314394"/>
                  </a:lnTo>
                  <a:lnTo>
                    <a:pt x="17629" y="313804"/>
                  </a:lnTo>
                  <a:lnTo>
                    <a:pt x="14703" y="312536"/>
                  </a:lnTo>
                  <a:lnTo>
                    <a:pt x="11787" y="311345"/>
                  </a:lnTo>
                  <a:lnTo>
                    <a:pt x="1810" y="299652"/>
                  </a:lnTo>
                  <a:lnTo>
                    <a:pt x="600" y="296755"/>
                  </a:lnTo>
                  <a:lnTo>
                    <a:pt x="0" y="293696"/>
                  </a:lnTo>
                  <a:lnTo>
                    <a:pt x="0" y="290647"/>
                  </a:lnTo>
                  <a:close/>
                </a:path>
              </a:pathLst>
            </a:custGeom>
            <a:ln w="9529">
              <a:solidFill>
                <a:srgbClr val="E7EAEC"/>
              </a:solidFill>
            </a:ln>
          </p:spPr>
          <p:txBody>
            <a:bodyPr wrap="square" lIns="0" tIns="0" rIns="0" bIns="0" rtlCol="0"/>
            <a:lstStyle/>
            <a:p>
              <a:endParaRPr/>
            </a:p>
          </p:txBody>
        </p:sp>
        <p:sp>
          <p:nvSpPr>
            <p:cNvPr id="9" name="object 9"/>
            <p:cNvSpPr/>
            <p:nvPr/>
          </p:nvSpPr>
          <p:spPr>
            <a:xfrm>
              <a:off x="1006771" y="1921632"/>
              <a:ext cx="5556250" cy="172085"/>
            </a:xfrm>
            <a:custGeom>
              <a:avLst/>
              <a:gdLst/>
              <a:ahLst/>
              <a:cxnLst/>
              <a:rect l="l" t="t" r="r" b="b"/>
              <a:pathLst>
                <a:path w="5556250" h="172085">
                  <a:moveTo>
                    <a:pt x="5555656" y="171529"/>
                  </a:moveTo>
                  <a:lnTo>
                    <a:pt x="0" y="171529"/>
                  </a:lnTo>
                  <a:lnTo>
                    <a:pt x="0" y="0"/>
                  </a:lnTo>
                  <a:lnTo>
                    <a:pt x="5555656" y="0"/>
                  </a:lnTo>
                  <a:lnTo>
                    <a:pt x="5555656" y="171529"/>
                  </a:lnTo>
                  <a:close/>
                </a:path>
              </a:pathLst>
            </a:custGeom>
            <a:solidFill>
              <a:srgbClr val="F8F8F8"/>
            </a:solidFill>
          </p:spPr>
          <p:txBody>
            <a:bodyPr wrap="square" lIns="0" tIns="0" rIns="0" bIns="0" rtlCol="0"/>
            <a:lstStyle/>
            <a:p>
              <a:endParaRPr/>
            </a:p>
          </p:txBody>
        </p:sp>
      </p:grpSp>
      <p:grpSp>
        <p:nvGrpSpPr>
          <p:cNvPr id="10" name="object 10"/>
          <p:cNvGrpSpPr/>
          <p:nvPr/>
        </p:nvGrpSpPr>
        <p:grpSpPr>
          <a:xfrm>
            <a:off x="959124" y="2636298"/>
            <a:ext cx="5651500" cy="838835"/>
            <a:chOff x="959124" y="2636298"/>
            <a:chExt cx="5651500" cy="838835"/>
          </a:xfrm>
        </p:grpSpPr>
        <p:sp>
          <p:nvSpPr>
            <p:cNvPr id="11" name="object 11"/>
            <p:cNvSpPr/>
            <p:nvPr/>
          </p:nvSpPr>
          <p:spPr>
            <a:xfrm>
              <a:off x="963889" y="2641063"/>
              <a:ext cx="5641975" cy="829310"/>
            </a:xfrm>
            <a:custGeom>
              <a:avLst/>
              <a:gdLst/>
              <a:ahLst/>
              <a:cxnLst/>
              <a:rect l="l" t="t" r="r" b="b"/>
              <a:pathLst>
                <a:path w="5641975" h="829310">
                  <a:moveTo>
                    <a:pt x="5620752" y="828984"/>
                  </a:moveTo>
                  <a:lnTo>
                    <a:pt x="20659" y="828984"/>
                  </a:lnTo>
                  <a:lnTo>
                    <a:pt x="17629" y="828393"/>
                  </a:lnTo>
                  <a:lnTo>
                    <a:pt x="0" y="808286"/>
                  </a:lnTo>
                  <a:lnTo>
                    <a:pt x="0" y="805236"/>
                  </a:lnTo>
                  <a:lnTo>
                    <a:pt x="0" y="20621"/>
                  </a:lnTo>
                  <a:lnTo>
                    <a:pt x="20659" y="0"/>
                  </a:lnTo>
                  <a:lnTo>
                    <a:pt x="5620752" y="0"/>
                  </a:lnTo>
                  <a:lnTo>
                    <a:pt x="5641421" y="20621"/>
                  </a:lnTo>
                  <a:lnTo>
                    <a:pt x="5641421" y="808286"/>
                  </a:lnTo>
                  <a:lnTo>
                    <a:pt x="5623792" y="828393"/>
                  </a:lnTo>
                  <a:lnTo>
                    <a:pt x="5620752" y="828984"/>
                  </a:lnTo>
                  <a:close/>
                </a:path>
              </a:pathLst>
            </a:custGeom>
            <a:solidFill>
              <a:srgbClr val="F8F8F8"/>
            </a:solidFill>
          </p:spPr>
          <p:txBody>
            <a:bodyPr wrap="square" lIns="0" tIns="0" rIns="0" bIns="0" rtlCol="0"/>
            <a:lstStyle/>
            <a:p>
              <a:endParaRPr/>
            </a:p>
          </p:txBody>
        </p:sp>
        <p:sp>
          <p:nvSpPr>
            <p:cNvPr id="12" name="object 12"/>
            <p:cNvSpPr/>
            <p:nvPr/>
          </p:nvSpPr>
          <p:spPr>
            <a:xfrm>
              <a:off x="963889" y="2641063"/>
              <a:ext cx="5641975" cy="829310"/>
            </a:xfrm>
            <a:custGeom>
              <a:avLst/>
              <a:gdLst/>
              <a:ahLst/>
              <a:cxnLst/>
              <a:rect l="l" t="t" r="r" b="b"/>
              <a:pathLst>
                <a:path w="5641975" h="829310">
                  <a:moveTo>
                    <a:pt x="0" y="805236"/>
                  </a:moveTo>
                  <a:lnTo>
                    <a:pt x="0" y="23823"/>
                  </a:lnTo>
                  <a:lnTo>
                    <a:pt x="0" y="20621"/>
                  </a:lnTo>
                  <a:lnTo>
                    <a:pt x="600" y="17496"/>
                  </a:lnTo>
                  <a:lnTo>
                    <a:pt x="1810" y="14589"/>
                  </a:lnTo>
                  <a:lnTo>
                    <a:pt x="3020" y="11692"/>
                  </a:lnTo>
                  <a:lnTo>
                    <a:pt x="4745" y="9081"/>
                  </a:lnTo>
                  <a:lnTo>
                    <a:pt x="6975" y="6927"/>
                  </a:lnTo>
                  <a:lnTo>
                    <a:pt x="9214" y="4688"/>
                  </a:lnTo>
                  <a:lnTo>
                    <a:pt x="11787" y="2973"/>
                  </a:lnTo>
                  <a:lnTo>
                    <a:pt x="14703" y="1715"/>
                  </a:lnTo>
                  <a:lnTo>
                    <a:pt x="17629" y="590"/>
                  </a:lnTo>
                  <a:lnTo>
                    <a:pt x="20659" y="0"/>
                  </a:lnTo>
                  <a:lnTo>
                    <a:pt x="23823" y="0"/>
                  </a:lnTo>
                  <a:lnTo>
                    <a:pt x="5617597" y="0"/>
                  </a:lnTo>
                  <a:lnTo>
                    <a:pt x="5620752" y="0"/>
                  </a:lnTo>
                  <a:lnTo>
                    <a:pt x="5623792" y="590"/>
                  </a:lnTo>
                  <a:lnTo>
                    <a:pt x="5626717" y="1715"/>
                  </a:lnTo>
                  <a:lnTo>
                    <a:pt x="5629633" y="2973"/>
                  </a:lnTo>
                  <a:lnTo>
                    <a:pt x="5632206" y="4688"/>
                  </a:lnTo>
                  <a:lnTo>
                    <a:pt x="5634446" y="6927"/>
                  </a:lnTo>
                  <a:lnTo>
                    <a:pt x="5636675" y="9081"/>
                  </a:lnTo>
                  <a:lnTo>
                    <a:pt x="5638400" y="11692"/>
                  </a:lnTo>
                  <a:lnTo>
                    <a:pt x="5639610" y="14589"/>
                  </a:lnTo>
                  <a:lnTo>
                    <a:pt x="5640821" y="17496"/>
                  </a:lnTo>
                  <a:lnTo>
                    <a:pt x="5641421" y="20621"/>
                  </a:lnTo>
                  <a:lnTo>
                    <a:pt x="5641421" y="23823"/>
                  </a:lnTo>
                  <a:lnTo>
                    <a:pt x="5641421" y="805236"/>
                  </a:lnTo>
                  <a:lnTo>
                    <a:pt x="5641421" y="808286"/>
                  </a:lnTo>
                  <a:lnTo>
                    <a:pt x="5640821" y="811268"/>
                  </a:lnTo>
                  <a:lnTo>
                    <a:pt x="5639610" y="814165"/>
                  </a:lnTo>
                  <a:lnTo>
                    <a:pt x="5638400" y="817072"/>
                  </a:lnTo>
                  <a:lnTo>
                    <a:pt x="5626717" y="827125"/>
                  </a:lnTo>
                  <a:lnTo>
                    <a:pt x="5623792" y="828393"/>
                  </a:lnTo>
                  <a:lnTo>
                    <a:pt x="5620752" y="828984"/>
                  </a:lnTo>
                  <a:lnTo>
                    <a:pt x="5617597" y="829060"/>
                  </a:lnTo>
                  <a:lnTo>
                    <a:pt x="23823" y="829060"/>
                  </a:lnTo>
                  <a:lnTo>
                    <a:pt x="20659" y="828984"/>
                  </a:lnTo>
                  <a:lnTo>
                    <a:pt x="17629" y="828393"/>
                  </a:lnTo>
                  <a:lnTo>
                    <a:pt x="14703" y="827125"/>
                  </a:lnTo>
                  <a:lnTo>
                    <a:pt x="11787" y="825934"/>
                  </a:lnTo>
                  <a:lnTo>
                    <a:pt x="1810" y="814165"/>
                  </a:lnTo>
                  <a:lnTo>
                    <a:pt x="600" y="811268"/>
                  </a:lnTo>
                  <a:lnTo>
                    <a:pt x="0" y="808286"/>
                  </a:lnTo>
                  <a:lnTo>
                    <a:pt x="0" y="805236"/>
                  </a:lnTo>
                  <a:close/>
                </a:path>
              </a:pathLst>
            </a:custGeom>
            <a:ln w="9529">
              <a:solidFill>
                <a:srgbClr val="E7EAEC"/>
              </a:solidFill>
            </a:ln>
          </p:spPr>
          <p:txBody>
            <a:bodyPr wrap="square" lIns="0" tIns="0" rIns="0" bIns="0" rtlCol="0"/>
            <a:lstStyle/>
            <a:p>
              <a:endParaRPr/>
            </a:p>
          </p:txBody>
        </p:sp>
        <p:sp>
          <p:nvSpPr>
            <p:cNvPr id="13" name="object 13"/>
            <p:cNvSpPr/>
            <p:nvPr/>
          </p:nvSpPr>
          <p:spPr>
            <a:xfrm>
              <a:off x="1006771" y="2722104"/>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4" name="object 14"/>
          <p:cNvGrpSpPr/>
          <p:nvPr/>
        </p:nvGrpSpPr>
        <p:grpSpPr>
          <a:xfrm>
            <a:off x="959124" y="4913831"/>
            <a:ext cx="5651500" cy="838835"/>
            <a:chOff x="959124" y="4913831"/>
            <a:chExt cx="5651500" cy="838835"/>
          </a:xfrm>
        </p:grpSpPr>
        <p:sp>
          <p:nvSpPr>
            <p:cNvPr id="15" name="object 15"/>
            <p:cNvSpPr/>
            <p:nvPr/>
          </p:nvSpPr>
          <p:spPr>
            <a:xfrm>
              <a:off x="963889" y="4918596"/>
              <a:ext cx="5641975" cy="829310"/>
            </a:xfrm>
            <a:custGeom>
              <a:avLst/>
              <a:gdLst/>
              <a:ahLst/>
              <a:cxnLst/>
              <a:rect l="l" t="t" r="r" b="b"/>
              <a:pathLst>
                <a:path w="5641975" h="829310">
                  <a:moveTo>
                    <a:pt x="5620752" y="828984"/>
                  </a:moveTo>
                  <a:lnTo>
                    <a:pt x="20659" y="828984"/>
                  </a:lnTo>
                  <a:lnTo>
                    <a:pt x="17629" y="828316"/>
                  </a:lnTo>
                  <a:lnTo>
                    <a:pt x="0" y="808286"/>
                  </a:lnTo>
                  <a:lnTo>
                    <a:pt x="0" y="805236"/>
                  </a:lnTo>
                  <a:lnTo>
                    <a:pt x="0" y="20621"/>
                  </a:lnTo>
                  <a:lnTo>
                    <a:pt x="20659" y="0"/>
                  </a:lnTo>
                  <a:lnTo>
                    <a:pt x="5620752" y="0"/>
                  </a:lnTo>
                  <a:lnTo>
                    <a:pt x="5641421" y="20621"/>
                  </a:lnTo>
                  <a:lnTo>
                    <a:pt x="5641421" y="808286"/>
                  </a:lnTo>
                  <a:lnTo>
                    <a:pt x="5623792" y="828316"/>
                  </a:lnTo>
                  <a:lnTo>
                    <a:pt x="5620752" y="828984"/>
                  </a:lnTo>
                  <a:close/>
                </a:path>
              </a:pathLst>
            </a:custGeom>
            <a:solidFill>
              <a:srgbClr val="F8F8F8"/>
            </a:solidFill>
          </p:spPr>
          <p:txBody>
            <a:bodyPr wrap="square" lIns="0" tIns="0" rIns="0" bIns="0" rtlCol="0"/>
            <a:lstStyle/>
            <a:p>
              <a:endParaRPr/>
            </a:p>
          </p:txBody>
        </p:sp>
        <p:sp>
          <p:nvSpPr>
            <p:cNvPr id="16" name="object 16"/>
            <p:cNvSpPr/>
            <p:nvPr/>
          </p:nvSpPr>
          <p:spPr>
            <a:xfrm>
              <a:off x="963889" y="4918596"/>
              <a:ext cx="5641975" cy="829310"/>
            </a:xfrm>
            <a:custGeom>
              <a:avLst/>
              <a:gdLst/>
              <a:ahLst/>
              <a:cxnLst/>
              <a:rect l="l" t="t" r="r" b="b"/>
              <a:pathLst>
                <a:path w="5641975" h="829310">
                  <a:moveTo>
                    <a:pt x="0" y="805236"/>
                  </a:moveTo>
                  <a:lnTo>
                    <a:pt x="0" y="23823"/>
                  </a:lnTo>
                  <a:lnTo>
                    <a:pt x="0" y="20621"/>
                  </a:lnTo>
                  <a:lnTo>
                    <a:pt x="600" y="17496"/>
                  </a:lnTo>
                  <a:lnTo>
                    <a:pt x="1810" y="14589"/>
                  </a:lnTo>
                  <a:lnTo>
                    <a:pt x="3020" y="11692"/>
                  </a:lnTo>
                  <a:lnTo>
                    <a:pt x="4745" y="9157"/>
                  </a:lnTo>
                  <a:lnTo>
                    <a:pt x="6975" y="6927"/>
                  </a:lnTo>
                  <a:lnTo>
                    <a:pt x="9214" y="4688"/>
                  </a:lnTo>
                  <a:lnTo>
                    <a:pt x="11787" y="2973"/>
                  </a:lnTo>
                  <a:lnTo>
                    <a:pt x="14703" y="1715"/>
                  </a:lnTo>
                  <a:lnTo>
                    <a:pt x="17629" y="590"/>
                  </a:lnTo>
                  <a:lnTo>
                    <a:pt x="20659" y="0"/>
                  </a:lnTo>
                  <a:lnTo>
                    <a:pt x="23823" y="0"/>
                  </a:lnTo>
                  <a:lnTo>
                    <a:pt x="5617597" y="0"/>
                  </a:lnTo>
                  <a:lnTo>
                    <a:pt x="5620752" y="0"/>
                  </a:lnTo>
                  <a:lnTo>
                    <a:pt x="5623792" y="590"/>
                  </a:lnTo>
                  <a:lnTo>
                    <a:pt x="5641421" y="20621"/>
                  </a:lnTo>
                  <a:lnTo>
                    <a:pt x="5641421" y="23823"/>
                  </a:lnTo>
                  <a:lnTo>
                    <a:pt x="5641421" y="805236"/>
                  </a:lnTo>
                  <a:lnTo>
                    <a:pt x="5641421" y="808286"/>
                  </a:lnTo>
                  <a:lnTo>
                    <a:pt x="5640821" y="811345"/>
                  </a:lnTo>
                  <a:lnTo>
                    <a:pt x="5639610" y="814242"/>
                  </a:lnTo>
                  <a:lnTo>
                    <a:pt x="5638400" y="817148"/>
                  </a:lnTo>
                  <a:lnTo>
                    <a:pt x="5617597" y="829060"/>
                  </a:lnTo>
                  <a:lnTo>
                    <a:pt x="23823" y="829060"/>
                  </a:lnTo>
                  <a:lnTo>
                    <a:pt x="20659" y="828984"/>
                  </a:lnTo>
                  <a:lnTo>
                    <a:pt x="17629" y="828316"/>
                  </a:lnTo>
                  <a:lnTo>
                    <a:pt x="14703" y="827049"/>
                  </a:lnTo>
                  <a:lnTo>
                    <a:pt x="11787" y="825858"/>
                  </a:lnTo>
                  <a:lnTo>
                    <a:pt x="1810" y="814242"/>
                  </a:lnTo>
                  <a:lnTo>
                    <a:pt x="600" y="811345"/>
                  </a:lnTo>
                  <a:lnTo>
                    <a:pt x="0" y="808286"/>
                  </a:lnTo>
                  <a:lnTo>
                    <a:pt x="0" y="805236"/>
                  </a:lnTo>
                  <a:close/>
                </a:path>
              </a:pathLst>
            </a:custGeom>
            <a:ln w="9529">
              <a:solidFill>
                <a:srgbClr val="E7EAEC"/>
              </a:solidFill>
            </a:ln>
          </p:spPr>
          <p:txBody>
            <a:bodyPr wrap="square" lIns="0" tIns="0" rIns="0" bIns="0" rtlCol="0"/>
            <a:lstStyle/>
            <a:p>
              <a:endParaRPr/>
            </a:p>
          </p:txBody>
        </p:sp>
        <p:sp>
          <p:nvSpPr>
            <p:cNvPr id="17" name="object 17"/>
            <p:cNvSpPr/>
            <p:nvPr/>
          </p:nvSpPr>
          <p:spPr>
            <a:xfrm>
              <a:off x="1006771" y="4999638"/>
              <a:ext cx="5556250" cy="686435"/>
            </a:xfrm>
            <a:custGeom>
              <a:avLst/>
              <a:gdLst/>
              <a:ahLst/>
              <a:cxnLst/>
              <a:rect l="l" t="t" r="r" b="b"/>
              <a:pathLst>
                <a:path w="5556250" h="686435">
                  <a:moveTo>
                    <a:pt x="5555656" y="686118"/>
                  </a:moveTo>
                  <a:lnTo>
                    <a:pt x="0" y="686118"/>
                  </a:lnTo>
                  <a:lnTo>
                    <a:pt x="0" y="0"/>
                  </a:lnTo>
                  <a:lnTo>
                    <a:pt x="5555656" y="0"/>
                  </a:lnTo>
                  <a:lnTo>
                    <a:pt x="5555656" y="686118"/>
                  </a:lnTo>
                  <a:close/>
                </a:path>
              </a:pathLst>
            </a:custGeom>
            <a:solidFill>
              <a:srgbClr val="F8F8F8"/>
            </a:solidFill>
          </p:spPr>
          <p:txBody>
            <a:bodyPr wrap="square" lIns="0" tIns="0" rIns="0" bIns="0" rtlCol="0"/>
            <a:lstStyle/>
            <a:p>
              <a:endParaRPr/>
            </a:p>
          </p:txBody>
        </p:sp>
      </p:grpSp>
      <p:grpSp>
        <p:nvGrpSpPr>
          <p:cNvPr id="18" name="object 18"/>
          <p:cNvGrpSpPr/>
          <p:nvPr/>
        </p:nvGrpSpPr>
        <p:grpSpPr>
          <a:xfrm>
            <a:off x="959124" y="7096070"/>
            <a:ext cx="5651500" cy="495934"/>
            <a:chOff x="959124" y="7096070"/>
            <a:chExt cx="5651500" cy="495934"/>
          </a:xfrm>
        </p:grpSpPr>
        <p:sp>
          <p:nvSpPr>
            <p:cNvPr id="19" name="object 19"/>
            <p:cNvSpPr/>
            <p:nvPr/>
          </p:nvSpPr>
          <p:spPr>
            <a:xfrm>
              <a:off x="963889" y="7100835"/>
              <a:ext cx="5641975" cy="486409"/>
            </a:xfrm>
            <a:custGeom>
              <a:avLst/>
              <a:gdLst/>
              <a:ahLst/>
              <a:cxnLst/>
              <a:rect l="l" t="t" r="r" b="b"/>
              <a:pathLst>
                <a:path w="5641975" h="486409">
                  <a:moveTo>
                    <a:pt x="5620752" y="485924"/>
                  </a:moveTo>
                  <a:lnTo>
                    <a:pt x="20659" y="485924"/>
                  </a:lnTo>
                  <a:lnTo>
                    <a:pt x="17629" y="485257"/>
                  </a:lnTo>
                  <a:lnTo>
                    <a:pt x="0" y="465302"/>
                  </a:lnTo>
                  <a:lnTo>
                    <a:pt x="0" y="462177"/>
                  </a:lnTo>
                  <a:lnTo>
                    <a:pt x="0" y="20621"/>
                  </a:lnTo>
                  <a:lnTo>
                    <a:pt x="20659" y="0"/>
                  </a:lnTo>
                  <a:lnTo>
                    <a:pt x="5620752" y="0"/>
                  </a:lnTo>
                  <a:lnTo>
                    <a:pt x="5641421" y="20621"/>
                  </a:lnTo>
                  <a:lnTo>
                    <a:pt x="5641421" y="465302"/>
                  </a:lnTo>
                  <a:lnTo>
                    <a:pt x="5623792" y="485257"/>
                  </a:lnTo>
                  <a:lnTo>
                    <a:pt x="5620752" y="485924"/>
                  </a:lnTo>
                  <a:close/>
                </a:path>
              </a:pathLst>
            </a:custGeom>
            <a:solidFill>
              <a:srgbClr val="F8F8F8"/>
            </a:solidFill>
          </p:spPr>
          <p:txBody>
            <a:bodyPr wrap="square" lIns="0" tIns="0" rIns="0" bIns="0" rtlCol="0"/>
            <a:lstStyle/>
            <a:p>
              <a:endParaRPr/>
            </a:p>
          </p:txBody>
        </p:sp>
        <p:sp>
          <p:nvSpPr>
            <p:cNvPr id="20" name="object 20"/>
            <p:cNvSpPr/>
            <p:nvPr/>
          </p:nvSpPr>
          <p:spPr>
            <a:xfrm>
              <a:off x="963889" y="7100835"/>
              <a:ext cx="5641975" cy="486409"/>
            </a:xfrm>
            <a:custGeom>
              <a:avLst/>
              <a:gdLst/>
              <a:ahLst/>
              <a:cxnLst/>
              <a:rect l="l" t="t" r="r" b="b"/>
              <a:pathLst>
                <a:path w="5641975" h="486409">
                  <a:moveTo>
                    <a:pt x="0" y="462177"/>
                  </a:moveTo>
                  <a:lnTo>
                    <a:pt x="0" y="23823"/>
                  </a:lnTo>
                  <a:lnTo>
                    <a:pt x="0" y="20621"/>
                  </a:lnTo>
                  <a:lnTo>
                    <a:pt x="600" y="17648"/>
                  </a:lnTo>
                  <a:lnTo>
                    <a:pt x="1810" y="14742"/>
                  </a:lnTo>
                  <a:lnTo>
                    <a:pt x="3020" y="11692"/>
                  </a:lnTo>
                  <a:lnTo>
                    <a:pt x="4745" y="9157"/>
                  </a:lnTo>
                  <a:lnTo>
                    <a:pt x="6975" y="6994"/>
                  </a:lnTo>
                  <a:lnTo>
                    <a:pt x="9214" y="4688"/>
                  </a:lnTo>
                  <a:lnTo>
                    <a:pt x="11787" y="2973"/>
                  </a:lnTo>
                  <a:lnTo>
                    <a:pt x="14703" y="1715"/>
                  </a:lnTo>
                  <a:lnTo>
                    <a:pt x="17629" y="590"/>
                  </a:lnTo>
                  <a:lnTo>
                    <a:pt x="20659" y="0"/>
                  </a:lnTo>
                  <a:lnTo>
                    <a:pt x="23823" y="0"/>
                  </a:lnTo>
                  <a:lnTo>
                    <a:pt x="5617597" y="0"/>
                  </a:lnTo>
                  <a:lnTo>
                    <a:pt x="5620752" y="0"/>
                  </a:lnTo>
                  <a:lnTo>
                    <a:pt x="5623792" y="590"/>
                  </a:lnTo>
                  <a:lnTo>
                    <a:pt x="5626717" y="1715"/>
                  </a:lnTo>
                  <a:lnTo>
                    <a:pt x="5629633" y="2973"/>
                  </a:lnTo>
                  <a:lnTo>
                    <a:pt x="5632206" y="4688"/>
                  </a:lnTo>
                  <a:lnTo>
                    <a:pt x="5634446" y="6994"/>
                  </a:lnTo>
                  <a:lnTo>
                    <a:pt x="5636675" y="9157"/>
                  </a:lnTo>
                  <a:lnTo>
                    <a:pt x="5638400" y="11692"/>
                  </a:lnTo>
                  <a:lnTo>
                    <a:pt x="5639610" y="14665"/>
                  </a:lnTo>
                  <a:lnTo>
                    <a:pt x="5640821" y="17572"/>
                  </a:lnTo>
                  <a:lnTo>
                    <a:pt x="5641421" y="20621"/>
                  </a:lnTo>
                  <a:lnTo>
                    <a:pt x="5641421" y="23823"/>
                  </a:lnTo>
                  <a:lnTo>
                    <a:pt x="5641421" y="462177"/>
                  </a:lnTo>
                  <a:lnTo>
                    <a:pt x="5641421" y="465302"/>
                  </a:lnTo>
                  <a:lnTo>
                    <a:pt x="5640821" y="468285"/>
                  </a:lnTo>
                  <a:lnTo>
                    <a:pt x="5639610" y="471182"/>
                  </a:lnTo>
                  <a:lnTo>
                    <a:pt x="5638400" y="474089"/>
                  </a:lnTo>
                  <a:lnTo>
                    <a:pt x="5617597" y="486000"/>
                  </a:lnTo>
                  <a:lnTo>
                    <a:pt x="23823" y="486000"/>
                  </a:lnTo>
                  <a:lnTo>
                    <a:pt x="20659" y="485924"/>
                  </a:lnTo>
                  <a:lnTo>
                    <a:pt x="17629" y="485257"/>
                  </a:lnTo>
                  <a:lnTo>
                    <a:pt x="14703" y="483990"/>
                  </a:lnTo>
                  <a:lnTo>
                    <a:pt x="11787" y="482875"/>
                  </a:lnTo>
                  <a:lnTo>
                    <a:pt x="1810" y="471182"/>
                  </a:lnTo>
                  <a:lnTo>
                    <a:pt x="600" y="468285"/>
                  </a:lnTo>
                  <a:lnTo>
                    <a:pt x="0" y="465302"/>
                  </a:lnTo>
                  <a:lnTo>
                    <a:pt x="0" y="462177"/>
                  </a:lnTo>
                  <a:close/>
                </a:path>
              </a:pathLst>
            </a:custGeom>
            <a:ln w="9529">
              <a:solidFill>
                <a:srgbClr val="E7EAEC"/>
              </a:solidFill>
            </a:ln>
          </p:spPr>
          <p:txBody>
            <a:bodyPr wrap="square" lIns="0" tIns="0" rIns="0" bIns="0" rtlCol="0"/>
            <a:lstStyle/>
            <a:p>
              <a:endParaRPr/>
            </a:p>
          </p:txBody>
        </p:sp>
        <p:sp>
          <p:nvSpPr>
            <p:cNvPr id="21" name="object 21"/>
            <p:cNvSpPr/>
            <p:nvPr/>
          </p:nvSpPr>
          <p:spPr>
            <a:xfrm>
              <a:off x="1006771" y="7181877"/>
              <a:ext cx="5556250" cy="343535"/>
            </a:xfrm>
            <a:custGeom>
              <a:avLst/>
              <a:gdLst/>
              <a:ahLst/>
              <a:cxnLst/>
              <a:rect l="l" t="t" r="r" b="b"/>
              <a:pathLst>
                <a:path w="5556250" h="343534">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22" name="object 22"/>
          <p:cNvGrpSpPr/>
          <p:nvPr/>
        </p:nvGrpSpPr>
        <p:grpSpPr>
          <a:xfrm>
            <a:off x="959124" y="8735132"/>
            <a:ext cx="5651500" cy="667385"/>
            <a:chOff x="959124" y="8735132"/>
            <a:chExt cx="5651500" cy="667385"/>
          </a:xfrm>
        </p:grpSpPr>
        <p:sp>
          <p:nvSpPr>
            <p:cNvPr id="23" name="object 23"/>
            <p:cNvSpPr/>
            <p:nvPr/>
          </p:nvSpPr>
          <p:spPr>
            <a:xfrm>
              <a:off x="963889" y="8739897"/>
              <a:ext cx="5641975" cy="657860"/>
            </a:xfrm>
            <a:custGeom>
              <a:avLst/>
              <a:gdLst/>
              <a:ahLst/>
              <a:cxnLst/>
              <a:rect l="l" t="t" r="r" b="b"/>
              <a:pathLst>
                <a:path w="5641975" h="657859">
                  <a:moveTo>
                    <a:pt x="5620752" y="657454"/>
                  </a:moveTo>
                  <a:lnTo>
                    <a:pt x="20659" y="657454"/>
                  </a:lnTo>
                  <a:lnTo>
                    <a:pt x="17629" y="656787"/>
                  </a:lnTo>
                  <a:lnTo>
                    <a:pt x="0" y="636756"/>
                  </a:lnTo>
                  <a:lnTo>
                    <a:pt x="0" y="633706"/>
                  </a:lnTo>
                  <a:lnTo>
                    <a:pt x="0" y="20621"/>
                  </a:lnTo>
                  <a:lnTo>
                    <a:pt x="20659" y="0"/>
                  </a:lnTo>
                  <a:lnTo>
                    <a:pt x="5620752" y="0"/>
                  </a:lnTo>
                  <a:lnTo>
                    <a:pt x="5641421" y="20621"/>
                  </a:lnTo>
                  <a:lnTo>
                    <a:pt x="5641421" y="636756"/>
                  </a:lnTo>
                  <a:lnTo>
                    <a:pt x="5623792" y="656787"/>
                  </a:lnTo>
                  <a:lnTo>
                    <a:pt x="5620752" y="657454"/>
                  </a:lnTo>
                  <a:close/>
                </a:path>
              </a:pathLst>
            </a:custGeom>
            <a:solidFill>
              <a:srgbClr val="F8F8F8"/>
            </a:solidFill>
          </p:spPr>
          <p:txBody>
            <a:bodyPr wrap="square" lIns="0" tIns="0" rIns="0" bIns="0" rtlCol="0"/>
            <a:lstStyle/>
            <a:p>
              <a:endParaRPr/>
            </a:p>
          </p:txBody>
        </p:sp>
        <p:sp>
          <p:nvSpPr>
            <p:cNvPr id="24" name="object 24"/>
            <p:cNvSpPr/>
            <p:nvPr/>
          </p:nvSpPr>
          <p:spPr>
            <a:xfrm>
              <a:off x="963889" y="8739897"/>
              <a:ext cx="5641975" cy="657860"/>
            </a:xfrm>
            <a:custGeom>
              <a:avLst/>
              <a:gdLst/>
              <a:ahLst/>
              <a:cxnLst/>
              <a:rect l="l" t="t" r="r" b="b"/>
              <a:pathLst>
                <a:path w="5641975" h="657859">
                  <a:moveTo>
                    <a:pt x="0" y="633706"/>
                  </a:moveTo>
                  <a:lnTo>
                    <a:pt x="0" y="23823"/>
                  </a:lnTo>
                  <a:lnTo>
                    <a:pt x="0" y="20621"/>
                  </a:lnTo>
                  <a:lnTo>
                    <a:pt x="600" y="17572"/>
                  </a:lnTo>
                  <a:lnTo>
                    <a:pt x="1810" y="14665"/>
                  </a:lnTo>
                  <a:lnTo>
                    <a:pt x="3020" y="11759"/>
                  </a:lnTo>
                  <a:lnTo>
                    <a:pt x="4745" y="9157"/>
                  </a:lnTo>
                  <a:lnTo>
                    <a:pt x="6975" y="6994"/>
                  </a:lnTo>
                  <a:lnTo>
                    <a:pt x="9214" y="4688"/>
                  </a:lnTo>
                  <a:lnTo>
                    <a:pt x="11787" y="2973"/>
                  </a:lnTo>
                  <a:lnTo>
                    <a:pt x="14703" y="1715"/>
                  </a:lnTo>
                  <a:lnTo>
                    <a:pt x="17629" y="590"/>
                  </a:lnTo>
                  <a:lnTo>
                    <a:pt x="20659" y="0"/>
                  </a:lnTo>
                  <a:lnTo>
                    <a:pt x="23823" y="0"/>
                  </a:lnTo>
                  <a:lnTo>
                    <a:pt x="5617597" y="0"/>
                  </a:lnTo>
                  <a:lnTo>
                    <a:pt x="5620752" y="0"/>
                  </a:lnTo>
                  <a:lnTo>
                    <a:pt x="5623792" y="590"/>
                  </a:lnTo>
                  <a:lnTo>
                    <a:pt x="5626717" y="1715"/>
                  </a:lnTo>
                  <a:lnTo>
                    <a:pt x="5629633" y="2973"/>
                  </a:lnTo>
                  <a:lnTo>
                    <a:pt x="5632206" y="4688"/>
                  </a:lnTo>
                  <a:lnTo>
                    <a:pt x="5634446" y="6994"/>
                  </a:lnTo>
                  <a:lnTo>
                    <a:pt x="5636675" y="9157"/>
                  </a:lnTo>
                  <a:lnTo>
                    <a:pt x="5638400" y="11759"/>
                  </a:lnTo>
                  <a:lnTo>
                    <a:pt x="5639610" y="14665"/>
                  </a:lnTo>
                  <a:lnTo>
                    <a:pt x="5640821" y="17572"/>
                  </a:lnTo>
                  <a:lnTo>
                    <a:pt x="5641421" y="20621"/>
                  </a:lnTo>
                  <a:lnTo>
                    <a:pt x="5641421" y="23823"/>
                  </a:lnTo>
                  <a:lnTo>
                    <a:pt x="5641421" y="633706"/>
                  </a:lnTo>
                  <a:lnTo>
                    <a:pt x="5641421" y="636756"/>
                  </a:lnTo>
                  <a:lnTo>
                    <a:pt x="5640821" y="639815"/>
                  </a:lnTo>
                  <a:lnTo>
                    <a:pt x="5639610" y="642712"/>
                  </a:lnTo>
                  <a:lnTo>
                    <a:pt x="5638400" y="645618"/>
                  </a:lnTo>
                  <a:lnTo>
                    <a:pt x="5617597" y="657530"/>
                  </a:lnTo>
                  <a:lnTo>
                    <a:pt x="23823" y="657530"/>
                  </a:lnTo>
                  <a:lnTo>
                    <a:pt x="20659" y="657454"/>
                  </a:lnTo>
                  <a:lnTo>
                    <a:pt x="17629" y="656787"/>
                  </a:lnTo>
                  <a:lnTo>
                    <a:pt x="14703" y="655519"/>
                  </a:lnTo>
                  <a:lnTo>
                    <a:pt x="11787" y="654404"/>
                  </a:lnTo>
                  <a:lnTo>
                    <a:pt x="1810" y="642712"/>
                  </a:lnTo>
                  <a:lnTo>
                    <a:pt x="600" y="639815"/>
                  </a:lnTo>
                  <a:lnTo>
                    <a:pt x="0" y="636756"/>
                  </a:lnTo>
                  <a:lnTo>
                    <a:pt x="0" y="633706"/>
                  </a:lnTo>
                  <a:close/>
                </a:path>
              </a:pathLst>
            </a:custGeom>
            <a:ln w="9529">
              <a:solidFill>
                <a:srgbClr val="E7EAEC"/>
              </a:solidFill>
            </a:ln>
          </p:spPr>
          <p:txBody>
            <a:bodyPr wrap="square" lIns="0" tIns="0" rIns="0" bIns="0" rtlCol="0"/>
            <a:lstStyle/>
            <a:p>
              <a:endParaRPr/>
            </a:p>
          </p:txBody>
        </p:sp>
        <p:sp>
          <p:nvSpPr>
            <p:cNvPr id="25" name="object 25"/>
            <p:cNvSpPr/>
            <p:nvPr/>
          </p:nvSpPr>
          <p:spPr>
            <a:xfrm>
              <a:off x="1006771" y="8820939"/>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26" name="object 26"/>
          <p:cNvSpPr txBox="1"/>
          <p:nvPr/>
        </p:nvSpPr>
        <p:spPr>
          <a:xfrm>
            <a:off x="946424" y="444245"/>
            <a:ext cx="5659120" cy="9281795"/>
          </a:xfrm>
          <a:prstGeom prst="rect">
            <a:avLst/>
          </a:prstGeom>
        </p:spPr>
        <p:txBody>
          <a:bodyPr vert="horz" wrap="square" lIns="0" tIns="15875" rIns="0" bIns="0" rtlCol="0">
            <a:spAutoFit/>
          </a:bodyPr>
          <a:lstStyle/>
          <a:p>
            <a:pPr marL="136525">
              <a:lnSpc>
                <a:spcPct val="100000"/>
              </a:lnSpc>
              <a:spcBef>
                <a:spcPts val="125"/>
              </a:spcBef>
            </a:pP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 firewall-cmd --get-default-zonepublic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207645" indent="-195580">
              <a:lnSpc>
                <a:spcPct val="100000"/>
              </a:lnSpc>
              <a:spcBef>
                <a:spcPts val="5"/>
              </a:spcBef>
              <a:buSzPct val="89473"/>
              <a:buFont typeface="Trebuchet MS"/>
              <a:buAutoNum type="arabicPeriod" startAt="2"/>
              <a:tabLst>
                <a:tab pos="208279" algn="l"/>
              </a:tabLst>
            </a:pPr>
            <a:r>
              <a:rPr sz="950" b="1" spc="25" dirty="0">
                <a:solidFill>
                  <a:srgbClr val="333333"/>
                </a:solidFill>
                <a:latin typeface="微软雅黑"/>
                <a:cs typeface="微软雅黑"/>
              </a:rPr>
              <a:t>查询指定网卡在</a:t>
            </a:r>
            <a:r>
              <a:rPr sz="950" b="1" spc="40" dirty="0">
                <a:solidFill>
                  <a:srgbClr val="333333"/>
                </a:solidFill>
                <a:latin typeface="Trebuchet MS"/>
                <a:cs typeface="Trebuchet MS"/>
              </a:rPr>
              <a:t>firewalld</a:t>
            </a:r>
            <a:r>
              <a:rPr sz="950" b="1" spc="25" dirty="0">
                <a:solidFill>
                  <a:srgbClr val="333333"/>
                </a:solidFill>
                <a:latin typeface="微软雅黑"/>
                <a:cs typeface="微软雅黑"/>
              </a:rPr>
              <a:t>服务中绑定的区域：</a:t>
            </a:r>
            <a:endParaRPr sz="950">
              <a:latin typeface="微软雅黑"/>
              <a:cs typeface="微软雅黑"/>
            </a:endParaRPr>
          </a:p>
          <a:p>
            <a:pPr marL="12700" marR="64135" algn="just">
              <a:lnSpc>
                <a:spcPct val="131600"/>
              </a:lnSpc>
              <a:spcBef>
                <a:spcPts val="750"/>
              </a:spcBef>
            </a:pPr>
            <a:r>
              <a:rPr sz="950" spc="25" dirty="0">
                <a:solidFill>
                  <a:srgbClr val="333333"/>
                </a:solidFill>
                <a:latin typeface="微软雅黑"/>
                <a:cs typeface="微软雅黑"/>
              </a:rPr>
              <a:t>生产环境中，服务器大多不止有一块网卡，假如作为网关的服务器有两块网卡，一块对公网，一块对内 网，那么这两块网卡对审查流量时的策略肯定也是不一致的。于是可以针对不同的来源方向的网卡绑定 上不同的区域，实现对防火墙策略的灵活管控。</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spcBef>
                <a:spcPts val="5"/>
              </a:spcBef>
            </a:pPr>
            <a:r>
              <a:rPr sz="850" spc="15"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firewall-cmd</a:t>
            </a:r>
            <a:r>
              <a:rPr sz="850" spc="20" dirty="0">
                <a:solidFill>
                  <a:srgbClr val="333333"/>
                </a:solidFill>
                <a:latin typeface="Lucida Console"/>
                <a:cs typeface="Lucida Console"/>
              </a:rPr>
              <a:t> </a:t>
            </a:r>
            <a:r>
              <a:rPr sz="850" spc="15" dirty="0">
                <a:solidFill>
                  <a:srgbClr val="333333"/>
                </a:solidFill>
                <a:latin typeface="Lucida Console"/>
                <a:cs typeface="Lucida Console"/>
              </a:rPr>
              <a:t>--get-zone-of-interface=ens160public</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207645" indent="-195580">
              <a:lnSpc>
                <a:spcPct val="100000"/>
              </a:lnSpc>
              <a:buSzPct val="89473"/>
              <a:buFont typeface="Trebuchet MS"/>
              <a:buAutoNum type="arabicPeriod" startAt="3"/>
              <a:tabLst>
                <a:tab pos="208279" algn="l"/>
              </a:tabLst>
            </a:pPr>
            <a:r>
              <a:rPr sz="950" b="1" spc="25" dirty="0">
                <a:solidFill>
                  <a:srgbClr val="333333"/>
                </a:solidFill>
                <a:latin typeface="微软雅黑"/>
                <a:cs typeface="微软雅黑"/>
              </a:rPr>
              <a:t>把网卡默认区域修改为</a:t>
            </a:r>
            <a:r>
              <a:rPr sz="950" b="1" spc="45" dirty="0">
                <a:solidFill>
                  <a:srgbClr val="333333"/>
                </a:solidFill>
                <a:latin typeface="Trebuchet MS"/>
                <a:cs typeface="Trebuchet MS"/>
              </a:rPr>
              <a:t>external</a:t>
            </a:r>
            <a:r>
              <a:rPr sz="950" b="1" spc="25" dirty="0">
                <a:solidFill>
                  <a:srgbClr val="333333"/>
                </a:solidFill>
                <a:latin typeface="微软雅黑"/>
                <a:cs typeface="微软雅黑"/>
              </a:rPr>
              <a:t>，并在系统重启后生效：</a:t>
            </a:r>
            <a:endParaRPr sz="950">
              <a:latin typeface="微软雅黑"/>
              <a:cs typeface="微软雅黑"/>
            </a:endParaRPr>
          </a:p>
          <a:p>
            <a:pPr>
              <a:lnSpc>
                <a:spcPct val="100000"/>
              </a:lnSpc>
              <a:spcBef>
                <a:spcPts val="45"/>
              </a:spcBef>
              <a:buClr>
                <a:srgbClr val="333333"/>
              </a:buClr>
              <a:buFont typeface="Trebuchet MS"/>
              <a:buAutoNum type="arabicPeriod" startAt="3"/>
            </a:pPr>
            <a:endParaRPr sz="900">
              <a:latin typeface="微软雅黑"/>
              <a:cs typeface="微软雅黑"/>
            </a:endParaRPr>
          </a:p>
          <a:p>
            <a:pPr marL="136525" marR="73025">
              <a:lnSpc>
                <a:spcPct val="132400"/>
              </a:lnSpc>
            </a:pPr>
            <a:r>
              <a:rPr sz="850" spc="15" dirty="0">
                <a:solidFill>
                  <a:srgbClr val="333333"/>
                </a:solidFill>
                <a:latin typeface="Lucida Console"/>
                <a:cs typeface="Lucida Console"/>
              </a:rPr>
              <a:t>[root@linuxprobe ~]# firewall-cmd --permanent --zone=external</a:t>
            </a:r>
            <a:r>
              <a:rPr sz="850" spc="20" dirty="0">
                <a:solidFill>
                  <a:srgbClr val="333333"/>
                </a:solidFill>
                <a:latin typeface="Lucida Console"/>
                <a:cs typeface="Lucida Console"/>
              </a:rPr>
              <a:t> </a:t>
            </a:r>
            <a:r>
              <a:rPr sz="850" spc="15" dirty="0">
                <a:solidFill>
                  <a:srgbClr val="333333"/>
                </a:solidFill>
                <a:latin typeface="Lucida Console"/>
                <a:cs typeface="Lucida Console"/>
              </a:rPr>
              <a:t>--change- </a:t>
            </a:r>
            <a:r>
              <a:rPr sz="850" spc="20" dirty="0">
                <a:solidFill>
                  <a:srgbClr val="333333"/>
                </a:solidFill>
                <a:latin typeface="Lucida Console"/>
                <a:cs typeface="Lucida Console"/>
              </a:rPr>
              <a:t> </a:t>
            </a:r>
            <a:r>
              <a:rPr sz="850" spc="15" dirty="0">
                <a:solidFill>
                  <a:srgbClr val="333333"/>
                </a:solidFill>
                <a:latin typeface="Lucida Console"/>
                <a:cs typeface="Lucida Console"/>
              </a:rPr>
              <a:t>interface=ens160The interface</a:t>
            </a:r>
            <a:r>
              <a:rPr sz="850" spc="20" dirty="0">
                <a:solidFill>
                  <a:srgbClr val="333333"/>
                </a:solidFill>
                <a:latin typeface="Lucida Console"/>
                <a:cs typeface="Lucida Console"/>
              </a:rPr>
              <a:t> </a:t>
            </a:r>
            <a:r>
              <a:rPr sz="850" spc="15" dirty="0">
                <a:solidFill>
                  <a:srgbClr val="333333"/>
                </a:solidFill>
                <a:latin typeface="Lucida Console"/>
                <a:cs typeface="Lucida Console"/>
              </a:rPr>
              <a:t>is under</a:t>
            </a:r>
            <a:r>
              <a:rPr sz="850" spc="20" dirty="0">
                <a:solidFill>
                  <a:srgbClr val="333333"/>
                </a:solidFill>
                <a:latin typeface="Lucida Console"/>
                <a:cs typeface="Lucida Console"/>
              </a:rPr>
              <a:t> </a:t>
            </a:r>
            <a:r>
              <a:rPr sz="850" spc="15" dirty="0">
                <a:solidFill>
                  <a:srgbClr val="333333"/>
                </a:solidFill>
                <a:latin typeface="Lucida Console"/>
                <a:cs typeface="Lucida Console"/>
              </a:rPr>
              <a:t>control</a:t>
            </a:r>
            <a:r>
              <a:rPr sz="850" spc="20" dirty="0">
                <a:solidFill>
                  <a:srgbClr val="333333"/>
                </a:solidFill>
                <a:latin typeface="Lucida Console"/>
                <a:cs typeface="Lucida Console"/>
              </a:rPr>
              <a:t> </a:t>
            </a:r>
            <a:r>
              <a:rPr sz="850" spc="15" dirty="0">
                <a:solidFill>
                  <a:srgbClr val="333333"/>
                </a:solidFill>
                <a:latin typeface="Lucida Console"/>
                <a:cs typeface="Lucida Console"/>
              </a:rPr>
              <a:t>of NetworkManager,</a:t>
            </a:r>
            <a:r>
              <a:rPr sz="850" spc="20" dirty="0">
                <a:solidFill>
                  <a:srgbClr val="333333"/>
                </a:solidFill>
                <a:latin typeface="Lucida Console"/>
                <a:cs typeface="Lucida Console"/>
              </a:rPr>
              <a:t> </a:t>
            </a:r>
            <a:r>
              <a:rPr sz="850" spc="15" dirty="0">
                <a:solidFill>
                  <a:srgbClr val="333333"/>
                </a:solidFill>
                <a:latin typeface="Lucida Console"/>
                <a:cs typeface="Lucida Console"/>
              </a:rPr>
              <a:t>setting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zone to </a:t>
            </a:r>
            <a:r>
              <a:rPr sz="850" spc="-495" dirty="0">
                <a:solidFill>
                  <a:srgbClr val="333333"/>
                </a:solidFill>
                <a:latin typeface="Lucida Console"/>
                <a:cs typeface="Lucida Console"/>
              </a:rPr>
              <a:t> </a:t>
            </a:r>
            <a:r>
              <a:rPr sz="850" spc="15" dirty="0">
                <a:solidFill>
                  <a:srgbClr val="333333"/>
                </a:solidFill>
                <a:latin typeface="Lucida Console"/>
                <a:cs typeface="Lucida Console"/>
              </a:rPr>
              <a:t>'external'.success[root@linuxprobe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firewall-cmd</a:t>
            </a:r>
            <a:r>
              <a:rPr sz="850" spc="20" dirty="0">
                <a:solidFill>
                  <a:srgbClr val="333333"/>
                </a:solidFill>
                <a:latin typeface="Lucida Console"/>
                <a:cs typeface="Lucida Console"/>
              </a:rPr>
              <a:t> </a:t>
            </a:r>
            <a:r>
              <a:rPr sz="850" spc="15" dirty="0">
                <a:solidFill>
                  <a:srgbClr val="333333"/>
                </a:solidFill>
                <a:latin typeface="Lucida Console"/>
                <a:cs typeface="Lucida Console"/>
              </a:rPr>
              <a:t>--permanent</a:t>
            </a:r>
            <a:r>
              <a:rPr sz="850" spc="20" dirty="0">
                <a:solidFill>
                  <a:srgbClr val="333333"/>
                </a:solidFill>
                <a:latin typeface="Lucida Console"/>
                <a:cs typeface="Lucida Console"/>
              </a:rPr>
              <a:t> </a:t>
            </a:r>
            <a:r>
              <a:rPr sz="850" spc="15" dirty="0">
                <a:solidFill>
                  <a:srgbClr val="333333"/>
                </a:solidFill>
                <a:latin typeface="Lucida Console"/>
                <a:cs typeface="Lucida Console"/>
              </a:rPr>
              <a:t>--get-zone-of- </a:t>
            </a:r>
            <a:r>
              <a:rPr sz="850" spc="20" dirty="0">
                <a:solidFill>
                  <a:srgbClr val="333333"/>
                </a:solidFill>
                <a:latin typeface="Lucida Console"/>
                <a:cs typeface="Lucida Console"/>
              </a:rPr>
              <a:t> </a:t>
            </a:r>
            <a:r>
              <a:rPr sz="850" spc="15" dirty="0">
                <a:solidFill>
                  <a:srgbClr val="333333"/>
                </a:solidFill>
                <a:latin typeface="Lucida Console"/>
                <a:cs typeface="Lucida Console"/>
              </a:rPr>
              <a:t>interface=ens160external</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207645" indent="-195580">
              <a:lnSpc>
                <a:spcPct val="100000"/>
              </a:lnSpc>
              <a:spcBef>
                <a:spcPts val="5"/>
              </a:spcBef>
              <a:buSzPct val="89473"/>
              <a:buFont typeface="Trebuchet MS"/>
              <a:buAutoNum type="arabicPeriod" startAt="4"/>
              <a:tabLst>
                <a:tab pos="208279" algn="l"/>
              </a:tabLst>
            </a:pPr>
            <a:r>
              <a:rPr sz="950" b="1" spc="25" dirty="0">
                <a:solidFill>
                  <a:srgbClr val="333333"/>
                </a:solidFill>
                <a:latin typeface="微软雅黑"/>
                <a:cs typeface="微软雅黑"/>
              </a:rPr>
              <a:t>把</a:t>
            </a:r>
            <a:r>
              <a:rPr sz="950" b="1" spc="40" dirty="0">
                <a:solidFill>
                  <a:srgbClr val="333333"/>
                </a:solidFill>
                <a:latin typeface="Trebuchet MS"/>
                <a:cs typeface="Trebuchet MS"/>
              </a:rPr>
              <a:t>firewalld</a:t>
            </a:r>
            <a:r>
              <a:rPr sz="950" b="1" spc="25" dirty="0">
                <a:solidFill>
                  <a:srgbClr val="333333"/>
                </a:solidFill>
                <a:latin typeface="微软雅黑"/>
                <a:cs typeface="微软雅黑"/>
              </a:rPr>
              <a:t>服务的默认区域设置为</a:t>
            </a:r>
            <a:r>
              <a:rPr sz="950" b="1" spc="40" dirty="0">
                <a:solidFill>
                  <a:srgbClr val="333333"/>
                </a:solidFill>
                <a:latin typeface="Trebuchet MS"/>
                <a:cs typeface="Trebuchet MS"/>
              </a:rPr>
              <a:t>public</a:t>
            </a:r>
            <a:r>
              <a:rPr sz="950" b="1" spc="40" dirty="0">
                <a:solidFill>
                  <a:srgbClr val="333333"/>
                </a:solidFill>
                <a:latin typeface="微软雅黑"/>
                <a:cs typeface="微软雅黑"/>
              </a:rPr>
              <a:t>：</a:t>
            </a:r>
            <a:endParaRPr sz="950">
              <a:latin typeface="微软雅黑"/>
              <a:cs typeface="微软雅黑"/>
            </a:endParaRPr>
          </a:p>
          <a:p>
            <a:pPr>
              <a:lnSpc>
                <a:spcPct val="100000"/>
              </a:lnSpc>
              <a:spcBef>
                <a:spcPts val="75"/>
              </a:spcBef>
              <a:buClr>
                <a:srgbClr val="333333"/>
              </a:buClr>
              <a:buFont typeface="Trebuchet MS"/>
              <a:buAutoNum type="arabicPeriod" startAt="4"/>
            </a:pPr>
            <a:endParaRPr sz="600">
              <a:latin typeface="微软雅黑"/>
              <a:cs typeface="微软雅黑"/>
            </a:endParaRPr>
          </a:p>
          <a:p>
            <a:pPr marL="12700">
              <a:lnSpc>
                <a:spcPct val="100000"/>
              </a:lnSpc>
              <a:spcBef>
                <a:spcPts val="5"/>
              </a:spcBef>
            </a:pPr>
            <a:r>
              <a:rPr sz="950" spc="25" dirty="0">
                <a:solidFill>
                  <a:srgbClr val="333333"/>
                </a:solidFill>
                <a:latin typeface="微软雅黑"/>
                <a:cs typeface="微软雅黑"/>
              </a:rPr>
              <a:t>默认区域也叫全局配置，指的是对所有网卡都生效的配置，优先级较低。我们可以看到当前默认区域为</a:t>
            </a:r>
            <a:endParaRPr sz="950">
              <a:latin typeface="微软雅黑"/>
              <a:cs typeface="微软雅黑"/>
            </a:endParaRPr>
          </a:p>
          <a:p>
            <a:pPr marL="12700">
              <a:lnSpc>
                <a:spcPct val="100000"/>
              </a:lnSpc>
              <a:spcBef>
                <a:spcPts val="360"/>
              </a:spcBef>
            </a:pPr>
            <a:r>
              <a:rPr sz="950" spc="25" dirty="0">
                <a:solidFill>
                  <a:srgbClr val="333333"/>
                </a:solidFill>
                <a:latin typeface="Trebuchet MS"/>
                <a:cs typeface="Trebuchet MS"/>
              </a:rPr>
              <a:t>public</a:t>
            </a:r>
            <a:r>
              <a:rPr sz="950" spc="25" dirty="0">
                <a:solidFill>
                  <a:srgbClr val="333333"/>
                </a:solidFill>
                <a:latin typeface="微软雅黑"/>
                <a:cs typeface="微软雅黑"/>
              </a:rPr>
              <a:t>，而</a:t>
            </a:r>
            <a:r>
              <a:rPr sz="950" spc="60" dirty="0">
                <a:solidFill>
                  <a:srgbClr val="333333"/>
                </a:solidFill>
                <a:latin typeface="Trebuchet MS"/>
                <a:cs typeface="Trebuchet MS"/>
              </a:rPr>
              <a:t>ens160</a:t>
            </a:r>
            <a:r>
              <a:rPr sz="950" spc="25" dirty="0">
                <a:solidFill>
                  <a:srgbClr val="333333"/>
                </a:solidFill>
                <a:latin typeface="微软雅黑"/>
                <a:cs typeface="微软雅黑"/>
              </a:rPr>
              <a:t>网卡的区域为</a:t>
            </a:r>
            <a:r>
              <a:rPr sz="950" spc="20" dirty="0">
                <a:solidFill>
                  <a:srgbClr val="333333"/>
                </a:solidFill>
                <a:latin typeface="Trebuchet MS"/>
                <a:cs typeface="Trebuchet MS"/>
              </a:rPr>
              <a:t>external</a:t>
            </a:r>
            <a:r>
              <a:rPr sz="950" spc="20" dirty="0">
                <a:solidFill>
                  <a:srgbClr val="333333"/>
                </a:solidFill>
                <a:latin typeface="微软雅黑"/>
                <a:cs typeface="微软雅黑"/>
              </a:rPr>
              <a:t>，</a:t>
            </a:r>
            <a:r>
              <a:rPr sz="950" spc="25" dirty="0">
                <a:solidFill>
                  <a:srgbClr val="333333"/>
                </a:solidFill>
                <a:latin typeface="微软雅黑"/>
                <a:cs typeface="微软雅黑"/>
              </a:rPr>
              <a:t>这种情况便是以网卡的区域名称为准。</a:t>
            </a:r>
            <a:endParaRPr sz="950">
              <a:latin typeface="微软雅黑"/>
              <a:cs typeface="微软雅黑"/>
            </a:endParaRPr>
          </a:p>
          <a:p>
            <a:pPr marL="12700" marR="64135">
              <a:lnSpc>
                <a:spcPct val="131600"/>
              </a:lnSpc>
              <a:spcBef>
                <a:spcPts val="750"/>
              </a:spcBef>
            </a:pPr>
            <a:r>
              <a:rPr sz="950" spc="25" dirty="0">
                <a:solidFill>
                  <a:srgbClr val="333333"/>
                </a:solidFill>
                <a:latin typeface="微软雅黑"/>
                <a:cs typeface="微软雅黑"/>
              </a:rPr>
              <a:t>通俗来说默认区域就是一种通用的政策，例如食堂为所有人准备了一次性餐具，而如果是环保主义者， 自己携带了筷子勺子，那么以您实际情况为准，如果没有带的话才用餐厅统一提供的。</a:t>
            </a:r>
            <a:endParaRPr sz="950">
              <a:latin typeface="微软雅黑"/>
              <a:cs typeface="微软雅黑"/>
            </a:endParaRPr>
          </a:p>
          <a:p>
            <a:pPr>
              <a:lnSpc>
                <a:spcPct val="100000"/>
              </a:lnSpc>
              <a:spcBef>
                <a:spcPts val="45"/>
              </a:spcBef>
            </a:pPr>
            <a:endParaRPr sz="900">
              <a:latin typeface="微软雅黑"/>
              <a:cs typeface="微软雅黑"/>
            </a:endParaRPr>
          </a:p>
          <a:p>
            <a:pPr marL="136525" marR="207645">
              <a:lnSpc>
                <a:spcPct val="132400"/>
              </a:lnSpc>
            </a:pPr>
            <a:r>
              <a:rPr sz="850" spc="15" dirty="0">
                <a:solidFill>
                  <a:srgbClr val="333333"/>
                </a:solidFill>
                <a:latin typeface="Lucida Console"/>
                <a:cs typeface="Lucida Console"/>
              </a:rPr>
              <a:t>[root@linuxprobe ~]# firewall-cmd --set-default-zone=publicWarning: </a:t>
            </a:r>
            <a:r>
              <a:rPr sz="850" spc="20" dirty="0">
                <a:solidFill>
                  <a:srgbClr val="333333"/>
                </a:solidFill>
                <a:latin typeface="Lucida Console"/>
                <a:cs typeface="Lucida Console"/>
              </a:rPr>
              <a:t> </a:t>
            </a:r>
            <a:r>
              <a:rPr sz="850" spc="15" dirty="0">
                <a:solidFill>
                  <a:srgbClr val="333333"/>
                </a:solidFill>
                <a:latin typeface="Lucida Console"/>
                <a:cs typeface="Lucida Console"/>
              </a:rPr>
              <a:t>ZONE_ALREADY_SET:</a:t>
            </a:r>
            <a:r>
              <a:rPr sz="850" spc="20" dirty="0">
                <a:solidFill>
                  <a:srgbClr val="333333"/>
                </a:solidFill>
                <a:latin typeface="Lucida Console"/>
                <a:cs typeface="Lucida Console"/>
              </a:rPr>
              <a:t> </a:t>
            </a:r>
            <a:r>
              <a:rPr sz="850" spc="15" dirty="0">
                <a:solidFill>
                  <a:srgbClr val="333333"/>
                </a:solidFill>
                <a:latin typeface="Lucida Console"/>
                <a:cs typeface="Lucida Console"/>
              </a:rPr>
              <a:t>publicsuccess[root@linuxprobe</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firewall-cmd</a:t>
            </a:r>
            <a:r>
              <a:rPr sz="850" spc="20" dirty="0">
                <a:solidFill>
                  <a:srgbClr val="333333"/>
                </a:solidFill>
                <a:latin typeface="Lucida Console"/>
                <a:cs typeface="Lucida Console"/>
              </a:rPr>
              <a:t> </a:t>
            </a:r>
            <a:r>
              <a:rPr sz="850" spc="15" dirty="0">
                <a:solidFill>
                  <a:srgbClr val="333333"/>
                </a:solidFill>
                <a:latin typeface="Lucida Console"/>
                <a:cs typeface="Lucida Console"/>
              </a:rPr>
              <a:t>--get-default- </a:t>
            </a:r>
            <a:r>
              <a:rPr sz="850" spc="-495" dirty="0">
                <a:solidFill>
                  <a:srgbClr val="333333"/>
                </a:solidFill>
                <a:latin typeface="Lucida Console"/>
                <a:cs typeface="Lucida Console"/>
              </a:rPr>
              <a:t> </a:t>
            </a:r>
            <a:r>
              <a:rPr sz="850" spc="15" dirty="0">
                <a:solidFill>
                  <a:srgbClr val="333333"/>
                </a:solidFill>
                <a:latin typeface="Lucida Console"/>
                <a:cs typeface="Lucida Console"/>
              </a:rPr>
              <a:t>zone public[root@linuxprobe ~]# firewall-cmd --get-zone-of- </a:t>
            </a:r>
            <a:r>
              <a:rPr sz="850" spc="20" dirty="0">
                <a:solidFill>
                  <a:srgbClr val="333333"/>
                </a:solidFill>
                <a:latin typeface="Lucida Console"/>
                <a:cs typeface="Lucida Console"/>
              </a:rPr>
              <a:t> </a:t>
            </a:r>
            <a:r>
              <a:rPr sz="850" spc="15" dirty="0">
                <a:solidFill>
                  <a:srgbClr val="333333"/>
                </a:solidFill>
                <a:latin typeface="Lucida Console"/>
                <a:cs typeface="Lucida Console"/>
              </a:rPr>
              <a:t>interface=ens160externa</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207645" indent="-195580">
              <a:lnSpc>
                <a:spcPct val="100000"/>
              </a:lnSpc>
              <a:buSzPct val="89473"/>
              <a:buFont typeface="Trebuchet MS"/>
              <a:buAutoNum type="arabicPeriod" startAt="5"/>
              <a:tabLst>
                <a:tab pos="208279" algn="l"/>
              </a:tabLst>
            </a:pPr>
            <a:r>
              <a:rPr sz="950" b="1" spc="25" dirty="0">
                <a:solidFill>
                  <a:srgbClr val="333333"/>
                </a:solidFill>
                <a:latin typeface="微软雅黑"/>
                <a:cs typeface="微软雅黑"/>
              </a:rPr>
              <a:t>启动和关闭</a:t>
            </a:r>
            <a:r>
              <a:rPr sz="950" b="1" spc="40" dirty="0">
                <a:solidFill>
                  <a:srgbClr val="333333"/>
                </a:solidFill>
                <a:latin typeface="Trebuchet MS"/>
                <a:cs typeface="Trebuchet MS"/>
              </a:rPr>
              <a:t>firewalld</a:t>
            </a:r>
            <a:r>
              <a:rPr sz="950" b="1" spc="25" dirty="0">
                <a:solidFill>
                  <a:srgbClr val="333333"/>
                </a:solidFill>
                <a:latin typeface="微软雅黑"/>
                <a:cs typeface="微软雅黑"/>
              </a:rPr>
              <a:t>防火墙服务的应急状况模式：</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如果想一秒钟阻断一切网络连接有什么好办法呢？大家潜意识一定马上会说</a:t>
            </a:r>
            <a:r>
              <a:rPr sz="950" spc="-70" dirty="0">
                <a:solidFill>
                  <a:srgbClr val="333333"/>
                </a:solidFill>
                <a:latin typeface="微软雅黑"/>
                <a:cs typeface="微软雅黑"/>
              </a:rPr>
              <a:t>：</a:t>
            </a:r>
            <a:r>
              <a:rPr sz="950" spc="-70" dirty="0">
                <a:solidFill>
                  <a:srgbClr val="333333"/>
                </a:solidFill>
                <a:latin typeface="Trebuchet MS"/>
                <a:cs typeface="Trebuchet MS"/>
              </a:rPr>
              <a:t>“</a:t>
            </a:r>
            <a:r>
              <a:rPr sz="950" spc="25" dirty="0">
                <a:solidFill>
                  <a:srgbClr val="333333"/>
                </a:solidFill>
                <a:latin typeface="微软雅黑"/>
                <a:cs typeface="微软雅黑"/>
              </a:rPr>
              <a:t>拔掉网线</a:t>
            </a:r>
            <a:r>
              <a:rPr sz="950" spc="-40" dirty="0">
                <a:solidFill>
                  <a:srgbClr val="333333"/>
                </a:solidFill>
                <a:latin typeface="微软雅黑"/>
                <a:cs typeface="微软雅黑"/>
              </a:rPr>
              <a:t>！</a:t>
            </a:r>
            <a:r>
              <a:rPr sz="950" spc="-40" dirty="0">
                <a:solidFill>
                  <a:srgbClr val="333333"/>
                </a:solidFill>
                <a:latin typeface="Trebuchet MS"/>
                <a:cs typeface="Trebuchet MS"/>
              </a:rPr>
              <a:t>”</a:t>
            </a:r>
            <a:r>
              <a:rPr sz="950" spc="-40" dirty="0">
                <a:solidFill>
                  <a:srgbClr val="333333"/>
                </a:solidFill>
                <a:latin typeface="微软雅黑"/>
                <a:cs typeface="微软雅黑"/>
              </a:rPr>
              <a:t>，</a:t>
            </a:r>
            <a:r>
              <a:rPr sz="950" spc="25" dirty="0">
                <a:solidFill>
                  <a:srgbClr val="333333"/>
                </a:solidFill>
                <a:latin typeface="微软雅黑"/>
                <a:cs typeface="微软雅黑"/>
              </a:rPr>
              <a:t>确实是个 物理级别的高招</a:t>
            </a:r>
            <a:r>
              <a:rPr sz="950" spc="55" dirty="0">
                <a:solidFill>
                  <a:srgbClr val="333333"/>
                </a:solidFill>
                <a:latin typeface="Trebuchet MS"/>
                <a:cs typeface="Trebuchet MS"/>
              </a:rPr>
              <a:t>~</a:t>
            </a:r>
            <a:r>
              <a:rPr sz="950" spc="25" dirty="0">
                <a:solidFill>
                  <a:srgbClr val="333333"/>
                </a:solidFill>
                <a:latin typeface="微软雅黑"/>
                <a:cs typeface="微软雅黑"/>
              </a:rPr>
              <a:t>但如果人在北京，服务器却在异地呢？这时就用</a:t>
            </a:r>
            <a:r>
              <a:rPr sz="950" spc="30" dirty="0">
                <a:solidFill>
                  <a:srgbClr val="333333"/>
                </a:solidFill>
                <a:latin typeface="Trebuchet MS"/>
                <a:cs typeface="Trebuchet MS"/>
              </a:rPr>
              <a:t>panic</a:t>
            </a:r>
            <a:r>
              <a:rPr sz="950" spc="25" dirty="0">
                <a:solidFill>
                  <a:srgbClr val="333333"/>
                </a:solidFill>
                <a:latin typeface="微软雅黑"/>
                <a:cs typeface="微软雅黑"/>
              </a:rPr>
              <a:t>紧急模式吧。使用</a:t>
            </a:r>
            <a:r>
              <a:rPr sz="950" spc="-10" dirty="0">
                <a:solidFill>
                  <a:srgbClr val="333333"/>
                </a:solidFill>
                <a:latin typeface="Trebuchet MS"/>
                <a:cs typeface="Trebuchet MS"/>
              </a:rPr>
              <a:t>“--panic-on”</a:t>
            </a:r>
            <a:r>
              <a:rPr sz="950" spc="20" dirty="0">
                <a:solidFill>
                  <a:srgbClr val="333333"/>
                </a:solidFill>
                <a:latin typeface="微软雅黑"/>
                <a:cs typeface="微软雅黑"/>
              </a:rPr>
              <a:t>参 数会立即切断一切网络连接，而</a:t>
            </a:r>
            <a:r>
              <a:rPr sz="950" spc="-20" dirty="0">
                <a:solidFill>
                  <a:srgbClr val="333333"/>
                </a:solidFill>
                <a:latin typeface="Trebuchet MS"/>
                <a:cs typeface="Trebuchet MS"/>
              </a:rPr>
              <a:t>“--panic-off”</a:t>
            </a:r>
            <a:r>
              <a:rPr sz="950" spc="20" dirty="0">
                <a:solidFill>
                  <a:srgbClr val="333333"/>
                </a:solidFill>
                <a:latin typeface="微软雅黑"/>
                <a:cs typeface="微软雅黑"/>
              </a:rPr>
              <a:t>则是恢复网络连接。切记紧急模式会切断一切网络连接，包 </a:t>
            </a:r>
            <a:r>
              <a:rPr sz="950" spc="25" dirty="0">
                <a:solidFill>
                  <a:srgbClr val="333333"/>
                </a:solidFill>
                <a:latin typeface="微软雅黑"/>
                <a:cs typeface="微软雅黑"/>
              </a:rPr>
              <a:t>括</a:t>
            </a:r>
            <a:r>
              <a:rPr sz="950" spc="45" dirty="0">
                <a:solidFill>
                  <a:srgbClr val="333333"/>
                </a:solidFill>
                <a:latin typeface="Trebuchet MS"/>
                <a:cs typeface="Trebuchet MS"/>
              </a:rPr>
              <a:t>ping</a:t>
            </a:r>
            <a:r>
              <a:rPr sz="950" spc="25" dirty="0">
                <a:solidFill>
                  <a:srgbClr val="333333"/>
                </a:solidFill>
                <a:latin typeface="微软雅黑"/>
                <a:cs typeface="微软雅黑"/>
              </a:rPr>
              <a:t>都是不通的，因此在远程管理服务器时，在按下回车键前一定要三思而后行。</a:t>
            </a:r>
            <a:endParaRPr sz="950">
              <a:latin typeface="微软雅黑"/>
              <a:cs typeface="微软雅黑"/>
            </a:endParaRPr>
          </a:p>
          <a:p>
            <a:pPr>
              <a:lnSpc>
                <a:spcPct val="100000"/>
              </a:lnSpc>
              <a:spcBef>
                <a:spcPts val="45"/>
              </a:spcBef>
            </a:pPr>
            <a:endParaRPr sz="900">
              <a:latin typeface="微软雅黑"/>
              <a:cs typeface="微软雅黑"/>
            </a:endParaRPr>
          </a:p>
          <a:p>
            <a:pPr marL="136525" marR="73025">
              <a:lnSpc>
                <a:spcPct val="132400"/>
              </a:lnSpc>
            </a:pPr>
            <a:r>
              <a:rPr sz="850" spc="15"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firewall-cmd</a:t>
            </a:r>
            <a:r>
              <a:rPr sz="850" spc="25" dirty="0">
                <a:solidFill>
                  <a:srgbClr val="333333"/>
                </a:solidFill>
                <a:latin typeface="Lucida Console"/>
                <a:cs typeface="Lucida Console"/>
              </a:rPr>
              <a:t> </a:t>
            </a:r>
            <a:r>
              <a:rPr sz="850" spc="15" dirty="0">
                <a:solidFill>
                  <a:srgbClr val="333333"/>
                </a:solidFill>
                <a:latin typeface="Lucida Console"/>
                <a:cs typeface="Lucida Console"/>
              </a:rPr>
              <a:t>--panic-onsuccess[root@linuxprobe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firewall-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cmd</a:t>
            </a:r>
            <a:r>
              <a:rPr sz="850" spc="10" dirty="0">
                <a:solidFill>
                  <a:srgbClr val="333333"/>
                </a:solidFill>
                <a:latin typeface="Lucida Console"/>
                <a:cs typeface="Lucida Console"/>
              </a:rPr>
              <a:t> </a:t>
            </a:r>
            <a:r>
              <a:rPr sz="850" spc="15" dirty="0">
                <a:solidFill>
                  <a:srgbClr val="333333"/>
                </a:solidFill>
                <a:latin typeface="Lucida Console"/>
                <a:cs typeface="Lucida Console"/>
              </a:rPr>
              <a:t>--panic-offsuccess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207645" indent="-195580">
              <a:lnSpc>
                <a:spcPct val="100000"/>
              </a:lnSpc>
              <a:spcBef>
                <a:spcPts val="5"/>
              </a:spcBef>
              <a:buSzPct val="89473"/>
              <a:buFont typeface="Trebuchet MS"/>
              <a:buAutoNum type="arabicPeriod" startAt="6"/>
              <a:tabLst>
                <a:tab pos="208279" algn="l"/>
              </a:tabLst>
            </a:pPr>
            <a:r>
              <a:rPr sz="950" b="1" spc="25" dirty="0">
                <a:solidFill>
                  <a:srgbClr val="333333"/>
                </a:solidFill>
                <a:latin typeface="微软雅黑"/>
                <a:cs typeface="微软雅黑"/>
              </a:rPr>
              <a:t>查询</a:t>
            </a:r>
            <a:r>
              <a:rPr sz="950" b="1" spc="75" dirty="0">
                <a:solidFill>
                  <a:srgbClr val="333333"/>
                </a:solidFill>
                <a:latin typeface="Trebuchet MS"/>
                <a:cs typeface="Trebuchet MS"/>
              </a:rPr>
              <a:t>ssh</a:t>
            </a:r>
            <a:r>
              <a:rPr sz="950" b="1" spc="25" dirty="0">
                <a:solidFill>
                  <a:srgbClr val="333333"/>
                </a:solidFill>
                <a:latin typeface="微软雅黑"/>
                <a:cs typeface="微软雅黑"/>
              </a:rPr>
              <a:t>和</a:t>
            </a:r>
            <a:r>
              <a:rPr sz="950" b="1" spc="60" dirty="0">
                <a:solidFill>
                  <a:srgbClr val="333333"/>
                </a:solidFill>
                <a:latin typeface="Trebuchet MS"/>
                <a:cs typeface="Trebuchet MS"/>
              </a:rPr>
              <a:t>https</a:t>
            </a:r>
            <a:r>
              <a:rPr sz="950" b="1" spc="25" dirty="0">
                <a:solidFill>
                  <a:srgbClr val="333333"/>
                </a:solidFill>
                <a:latin typeface="微软雅黑"/>
                <a:cs typeface="微软雅黑"/>
              </a:rPr>
              <a:t>协议的流量是否允许放行：</a:t>
            </a:r>
            <a:endParaRPr sz="950">
              <a:latin typeface="微软雅黑"/>
              <a:cs typeface="微软雅黑"/>
            </a:endParaRPr>
          </a:p>
          <a:p>
            <a:pPr marL="12700" marR="22860">
              <a:lnSpc>
                <a:spcPct val="131600"/>
              </a:lnSpc>
              <a:spcBef>
                <a:spcPts val="750"/>
              </a:spcBef>
            </a:pPr>
            <a:r>
              <a:rPr sz="950" spc="25" dirty="0">
                <a:solidFill>
                  <a:srgbClr val="333333"/>
                </a:solidFill>
                <a:latin typeface="微软雅黑"/>
                <a:cs typeface="微软雅黑"/>
              </a:rPr>
              <a:t>虽然工作中可以不使用</a:t>
            </a:r>
            <a:r>
              <a:rPr sz="950" spc="-25" dirty="0">
                <a:solidFill>
                  <a:srgbClr val="333333"/>
                </a:solidFill>
                <a:latin typeface="Trebuchet MS"/>
                <a:cs typeface="Trebuchet MS"/>
              </a:rPr>
              <a:t>“--zone”</a:t>
            </a:r>
            <a:r>
              <a:rPr sz="950" spc="25" dirty="0">
                <a:solidFill>
                  <a:srgbClr val="333333"/>
                </a:solidFill>
                <a:latin typeface="微软雅黑"/>
                <a:cs typeface="微软雅黑"/>
              </a:rPr>
              <a:t>参数指定区域名称，</a:t>
            </a:r>
            <a:r>
              <a:rPr sz="950" spc="15" dirty="0">
                <a:solidFill>
                  <a:srgbClr val="333333"/>
                </a:solidFill>
                <a:latin typeface="Trebuchet MS"/>
                <a:cs typeface="Trebuchet MS"/>
              </a:rPr>
              <a:t>firewall-cmd</a:t>
            </a:r>
            <a:r>
              <a:rPr sz="950" spc="20" dirty="0">
                <a:solidFill>
                  <a:srgbClr val="333333"/>
                </a:solidFill>
                <a:latin typeface="微软雅黑"/>
                <a:cs typeface="微软雅黑"/>
              </a:rPr>
              <a:t>命令会自动依据默认区域进行查询，减 </a:t>
            </a:r>
            <a:r>
              <a:rPr sz="950" spc="25" dirty="0">
                <a:solidFill>
                  <a:srgbClr val="333333"/>
                </a:solidFill>
                <a:latin typeface="微软雅黑"/>
                <a:cs typeface="微软雅黑"/>
              </a:rPr>
              <a:t>少用户输入量。但如果默认区域与网卡所绑定的不一致时，就会发生冲突的情况，因此规范写法是一定 要加的。</a:t>
            </a:r>
            <a:endParaRPr sz="950">
              <a:latin typeface="微软雅黑"/>
              <a:cs typeface="微软雅黑"/>
            </a:endParaRPr>
          </a:p>
          <a:p>
            <a:pPr>
              <a:lnSpc>
                <a:spcPct val="100000"/>
              </a:lnSpc>
              <a:spcBef>
                <a:spcPts val="45"/>
              </a:spcBef>
            </a:pPr>
            <a:endParaRPr sz="900">
              <a:latin typeface="微软雅黑"/>
              <a:cs typeface="微软雅黑"/>
            </a:endParaRPr>
          </a:p>
          <a:p>
            <a:pPr marL="136525" marR="812165">
              <a:lnSpc>
                <a:spcPct val="132400"/>
              </a:lnSpc>
            </a:pPr>
            <a:r>
              <a:rPr sz="850" spc="15" dirty="0">
                <a:solidFill>
                  <a:srgbClr val="333333"/>
                </a:solidFill>
                <a:latin typeface="Lucida Console"/>
                <a:cs typeface="Lucida Console"/>
              </a:rPr>
              <a:t>[root@linuxprobe ~]# firewall-cmd --zone=public --query- </a:t>
            </a:r>
            <a:r>
              <a:rPr sz="850" spc="20" dirty="0">
                <a:solidFill>
                  <a:srgbClr val="333333"/>
                </a:solidFill>
                <a:latin typeface="Lucida Console"/>
                <a:cs typeface="Lucida Console"/>
              </a:rPr>
              <a:t> </a:t>
            </a:r>
            <a:r>
              <a:rPr sz="850" spc="15" dirty="0">
                <a:solidFill>
                  <a:srgbClr val="333333"/>
                </a:solidFill>
                <a:latin typeface="Lucida Console"/>
                <a:cs typeface="Lucida Console"/>
              </a:rPr>
              <a:t>service=sshyes[root@linuxprobe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firewall-cmd</a:t>
            </a:r>
            <a:r>
              <a:rPr sz="850" spc="20" dirty="0">
                <a:solidFill>
                  <a:srgbClr val="333333"/>
                </a:solidFill>
                <a:latin typeface="Lucida Console"/>
                <a:cs typeface="Lucida Console"/>
              </a:rPr>
              <a:t> </a:t>
            </a:r>
            <a:r>
              <a:rPr sz="850" spc="15" dirty="0">
                <a:solidFill>
                  <a:srgbClr val="333333"/>
                </a:solidFill>
                <a:latin typeface="Lucida Console"/>
                <a:cs typeface="Lucida Console"/>
              </a:rPr>
              <a:t>--zone=public</a:t>
            </a:r>
            <a:r>
              <a:rPr sz="850" spc="20" dirty="0">
                <a:solidFill>
                  <a:srgbClr val="333333"/>
                </a:solidFill>
                <a:latin typeface="Lucida Console"/>
                <a:cs typeface="Lucida Console"/>
              </a:rPr>
              <a:t> </a:t>
            </a:r>
            <a:r>
              <a:rPr sz="850" spc="15" dirty="0">
                <a:solidFill>
                  <a:srgbClr val="333333"/>
                </a:solidFill>
                <a:latin typeface="Lucida Console"/>
                <a:cs typeface="Lucida Console"/>
              </a:rPr>
              <a:t>--query- </a:t>
            </a:r>
            <a:r>
              <a:rPr sz="850" spc="-495" dirty="0">
                <a:solidFill>
                  <a:srgbClr val="333333"/>
                </a:solidFill>
                <a:latin typeface="Lucida Console"/>
                <a:cs typeface="Lucida Console"/>
              </a:rPr>
              <a:t> </a:t>
            </a:r>
            <a:r>
              <a:rPr sz="850" spc="15" dirty="0">
                <a:solidFill>
                  <a:srgbClr val="333333"/>
                </a:solidFill>
                <a:latin typeface="Lucida Console"/>
                <a:cs typeface="Lucida Console"/>
              </a:rPr>
              <a:t>service=httpsno</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207645" indent="-195580">
              <a:lnSpc>
                <a:spcPct val="100000"/>
              </a:lnSpc>
              <a:spcBef>
                <a:spcPts val="5"/>
              </a:spcBef>
              <a:buSzPct val="89473"/>
              <a:buFont typeface="Trebuchet MS"/>
              <a:buAutoNum type="arabicPeriod" startAt="7"/>
              <a:tabLst>
                <a:tab pos="208279" algn="l"/>
              </a:tabLst>
            </a:pPr>
            <a:r>
              <a:rPr sz="950" b="1" spc="25" dirty="0">
                <a:solidFill>
                  <a:srgbClr val="333333"/>
                </a:solidFill>
                <a:latin typeface="微软雅黑"/>
                <a:cs typeface="微软雅黑"/>
              </a:rPr>
              <a:t>把</a:t>
            </a:r>
            <a:r>
              <a:rPr sz="950" b="1" spc="60" dirty="0">
                <a:solidFill>
                  <a:srgbClr val="333333"/>
                </a:solidFill>
                <a:latin typeface="Trebuchet MS"/>
                <a:cs typeface="Trebuchet MS"/>
              </a:rPr>
              <a:t>https</a:t>
            </a:r>
            <a:r>
              <a:rPr sz="950" b="1" spc="25" dirty="0">
                <a:solidFill>
                  <a:srgbClr val="333333"/>
                </a:solidFill>
                <a:latin typeface="微软雅黑"/>
                <a:cs typeface="微软雅黑"/>
              </a:rPr>
              <a:t>协议的流量设置为永久允许放行，并立即生效：</a:t>
            </a:r>
            <a:endParaRPr sz="950">
              <a:latin typeface="微软雅黑"/>
              <a:cs typeface="微软雅黑"/>
            </a:endParaRPr>
          </a:p>
        </p:txBody>
      </p:sp>
      <p:sp>
        <p:nvSpPr>
          <p:cNvPr id="28" name="object 28"/>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89</a:t>
            </a:fld>
            <a:endParaRPr spc="-5" dirty="0"/>
          </a:p>
        </p:txBody>
      </p:sp>
      <p:sp>
        <p:nvSpPr>
          <p:cNvPr id="27" name="object 27"/>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59124" y="3303364"/>
          <a:ext cx="5641340" cy="942975"/>
        </p:xfrm>
        <a:graphic>
          <a:graphicData uri="http://schemas.openxmlformats.org/drawingml/2006/table">
            <a:tbl>
              <a:tblPr firstRow="1" bandRow="1">
                <a:tableStyleId>{2D5ABB26-0587-4C30-8999-92F81FD0307C}</a:tableStyleId>
              </a:tblPr>
              <a:tblGrid>
                <a:gridCol w="1257935">
                  <a:extLst>
                    <a:ext uri="{9D8B030D-6E8A-4147-A177-3AD203B41FA5}">
                      <a16:colId xmlns:a16="http://schemas.microsoft.com/office/drawing/2014/main" val="20000"/>
                    </a:ext>
                  </a:extLst>
                </a:gridCol>
                <a:gridCol w="4383405">
                  <a:extLst>
                    <a:ext uri="{9D8B030D-6E8A-4147-A177-3AD203B41FA5}">
                      <a16:colId xmlns:a16="http://schemas.microsoft.com/office/drawing/2014/main" val="20001"/>
                    </a:ext>
                  </a:extLst>
                </a:gridCol>
              </a:tblGrid>
              <a:tr h="314325">
                <a:tc>
                  <a:txBody>
                    <a:bodyPr/>
                    <a:lstStyle/>
                    <a:p>
                      <a:pPr marL="128270">
                        <a:lnSpc>
                          <a:spcPct val="100000"/>
                        </a:lnSpc>
                        <a:spcBef>
                          <a:spcPts val="660"/>
                        </a:spcBef>
                      </a:pPr>
                      <a:r>
                        <a:rPr sz="950" b="1" dirty="0">
                          <a:solidFill>
                            <a:srgbClr val="333333"/>
                          </a:solidFill>
                          <a:latin typeface="微软雅黑"/>
                          <a:cs typeface="微软雅黑"/>
                        </a:rPr>
                        <a:t>参数</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b="1" dirty="0">
                          <a:solidFill>
                            <a:srgbClr val="333333"/>
                          </a:solidFill>
                          <a:latin typeface="微软雅黑"/>
                          <a:cs typeface="微软雅黑"/>
                        </a:rPr>
                        <a:t>作用</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0"/>
                  </a:ext>
                </a:extLst>
              </a:tr>
              <a:tr h="314325">
                <a:tc>
                  <a:txBody>
                    <a:bodyPr/>
                    <a:lstStyle/>
                    <a:p>
                      <a:pPr marL="128270">
                        <a:lnSpc>
                          <a:spcPct val="100000"/>
                        </a:lnSpc>
                        <a:spcBef>
                          <a:spcPts val="660"/>
                        </a:spcBef>
                      </a:pPr>
                      <a:r>
                        <a:rPr sz="950" spc="-30" dirty="0">
                          <a:solidFill>
                            <a:srgbClr val="333333"/>
                          </a:solidFill>
                          <a:latin typeface="Trebuchet MS"/>
                          <a:cs typeface="Trebuchet MS"/>
                        </a:rPr>
                        <a:t>-f</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tc>
                  <a:txBody>
                    <a:bodyPr/>
                    <a:lstStyle/>
                    <a:p>
                      <a:pPr marL="128270">
                        <a:lnSpc>
                          <a:spcPct val="100000"/>
                        </a:lnSpc>
                        <a:spcBef>
                          <a:spcPts val="660"/>
                        </a:spcBef>
                      </a:pPr>
                      <a:r>
                        <a:rPr sz="950" dirty="0">
                          <a:solidFill>
                            <a:srgbClr val="333333"/>
                          </a:solidFill>
                          <a:latin typeface="微软雅黑"/>
                          <a:cs typeface="微软雅黑"/>
                        </a:rPr>
                        <a:t>强制删除用户</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tcPr>
                </a:tc>
                <a:extLst>
                  <a:ext uri="{0D108BD9-81ED-4DB2-BD59-A6C34878D82A}">
                    <a16:rowId xmlns:a16="http://schemas.microsoft.com/office/drawing/2014/main" val="10001"/>
                  </a:ext>
                </a:extLst>
              </a:tr>
              <a:tr h="314325">
                <a:tc>
                  <a:txBody>
                    <a:bodyPr/>
                    <a:lstStyle/>
                    <a:p>
                      <a:pPr marL="128270">
                        <a:lnSpc>
                          <a:spcPct val="100000"/>
                        </a:lnSpc>
                        <a:spcBef>
                          <a:spcPts val="660"/>
                        </a:spcBef>
                      </a:pPr>
                      <a:r>
                        <a:rPr sz="950" spc="-5" dirty="0">
                          <a:solidFill>
                            <a:srgbClr val="333333"/>
                          </a:solidFill>
                          <a:latin typeface="Trebuchet MS"/>
                          <a:cs typeface="Trebuchet MS"/>
                        </a:rPr>
                        <a:t>-r</a:t>
                      </a:r>
                      <a:endParaRPr sz="950">
                        <a:latin typeface="Trebuchet MS"/>
                        <a:cs typeface="Trebuchet MS"/>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tc>
                  <a:txBody>
                    <a:bodyPr/>
                    <a:lstStyle/>
                    <a:p>
                      <a:pPr marL="128270">
                        <a:lnSpc>
                          <a:spcPct val="100000"/>
                        </a:lnSpc>
                        <a:spcBef>
                          <a:spcPts val="660"/>
                        </a:spcBef>
                      </a:pPr>
                      <a:r>
                        <a:rPr sz="950" dirty="0">
                          <a:solidFill>
                            <a:srgbClr val="333333"/>
                          </a:solidFill>
                          <a:latin typeface="微软雅黑"/>
                          <a:cs typeface="微软雅黑"/>
                        </a:rPr>
                        <a:t>同时删除用户及用户家目录</a:t>
                      </a:r>
                      <a:endParaRPr sz="950">
                        <a:latin typeface="微软雅黑"/>
                        <a:cs typeface="微软雅黑"/>
                      </a:endParaRPr>
                    </a:p>
                  </a:txBody>
                  <a:tcPr marL="0" marR="0" marT="83820" marB="0">
                    <a:lnL w="12700">
                      <a:solidFill>
                        <a:srgbClr val="DEE1E4"/>
                      </a:solidFill>
                      <a:prstDash val="solid"/>
                    </a:lnL>
                    <a:lnR w="12700">
                      <a:solidFill>
                        <a:srgbClr val="DEE1E4"/>
                      </a:solidFill>
                      <a:prstDash val="solid"/>
                    </a:lnR>
                    <a:lnT w="12700">
                      <a:solidFill>
                        <a:srgbClr val="DEE1E4"/>
                      </a:solidFill>
                      <a:prstDash val="solid"/>
                    </a:lnT>
                    <a:lnB w="12700">
                      <a:solidFill>
                        <a:srgbClr val="DEE1E4"/>
                      </a:solidFill>
                      <a:prstDash val="solid"/>
                    </a:lnB>
                    <a:solidFill>
                      <a:srgbClr val="F8F8F8"/>
                    </a:solidFill>
                  </a:tcPr>
                </a:tc>
                <a:extLst>
                  <a:ext uri="{0D108BD9-81ED-4DB2-BD59-A6C34878D82A}">
                    <a16:rowId xmlns:a16="http://schemas.microsoft.com/office/drawing/2014/main" val="10002"/>
                  </a:ext>
                </a:extLst>
              </a:tr>
            </a:tbl>
          </a:graphicData>
        </a:graphic>
      </p:graphicFrame>
      <p:grpSp>
        <p:nvGrpSpPr>
          <p:cNvPr id="3" name="object 3"/>
          <p:cNvGrpSpPr/>
          <p:nvPr/>
        </p:nvGrpSpPr>
        <p:grpSpPr>
          <a:xfrm>
            <a:off x="959124" y="368300"/>
            <a:ext cx="5651500" cy="1010285"/>
            <a:chOff x="959124" y="368300"/>
            <a:chExt cx="5651500" cy="1010285"/>
          </a:xfrm>
        </p:grpSpPr>
        <p:sp>
          <p:nvSpPr>
            <p:cNvPr id="4" name="object 4"/>
            <p:cNvSpPr/>
            <p:nvPr/>
          </p:nvSpPr>
          <p:spPr>
            <a:xfrm>
              <a:off x="963889" y="373065"/>
              <a:ext cx="5641975" cy="1000760"/>
            </a:xfrm>
            <a:custGeom>
              <a:avLst/>
              <a:gdLst/>
              <a:ahLst/>
              <a:cxnLst/>
              <a:rect l="l" t="t" r="r" b="b"/>
              <a:pathLst>
                <a:path w="5641975" h="1000760">
                  <a:moveTo>
                    <a:pt x="5620752" y="1000589"/>
                  </a:moveTo>
                  <a:lnTo>
                    <a:pt x="20659" y="1000589"/>
                  </a:lnTo>
                  <a:lnTo>
                    <a:pt x="17629" y="999989"/>
                  </a:lnTo>
                  <a:lnTo>
                    <a:pt x="0" y="979920"/>
                  </a:lnTo>
                  <a:lnTo>
                    <a:pt x="0" y="976766"/>
                  </a:lnTo>
                  <a:lnTo>
                    <a:pt x="0" y="20659"/>
                  </a:lnTo>
                  <a:lnTo>
                    <a:pt x="20659" y="0"/>
                  </a:lnTo>
                  <a:lnTo>
                    <a:pt x="5620752" y="0"/>
                  </a:lnTo>
                  <a:lnTo>
                    <a:pt x="5641421" y="20659"/>
                  </a:lnTo>
                  <a:lnTo>
                    <a:pt x="5641421" y="979920"/>
                  </a:lnTo>
                  <a:lnTo>
                    <a:pt x="5623792" y="999989"/>
                  </a:lnTo>
                  <a:lnTo>
                    <a:pt x="5620752" y="1000589"/>
                  </a:lnTo>
                  <a:close/>
                </a:path>
              </a:pathLst>
            </a:custGeom>
            <a:solidFill>
              <a:srgbClr val="F8F8F8"/>
            </a:solidFill>
          </p:spPr>
          <p:txBody>
            <a:bodyPr wrap="square" lIns="0" tIns="0" rIns="0" bIns="0" rtlCol="0"/>
            <a:lstStyle/>
            <a:p>
              <a:endParaRPr/>
            </a:p>
          </p:txBody>
        </p:sp>
        <p:sp>
          <p:nvSpPr>
            <p:cNvPr id="5" name="object 5"/>
            <p:cNvSpPr/>
            <p:nvPr/>
          </p:nvSpPr>
          <p:spPr>
            <a:xfrm>
              <a:off x="963889" y="373065"/>
              <a:ext cx="5641975" cy="1000760"/>
            </a:xfrm>
            <a:custGeom>
              <a:avLst/>
              <a:gdLst/>
              <a:ahLst/>
              <a:cxnLst/>
              <a:rect l="l" t="t" r="r" b="b"/>
              <a:pathLst>
                <a:path w="5641975" h="1000760">
                  <a:moveTo>
                    <a:pt x="0" y="976766"/>
                  </a:moveTo>
                  <a:lnTo>
                    <a:pt x="0" y="23823"/>
                  </a:lnTo>
                  <a:lnTo>
                    <a:pt x="0" y="20659"/>
                  </a:lnTo>
                  <a:lnTo>
                    <a:pt x="600" y="17619"/>
                  </a:lnTo>
                  <a:lnTo>
                    <a:pt x="20659" y="0"/>
                  </a:lnTo>
                  <a:lnTo>
                    <a:pt x="23823" y="0"/>
                  </a:lnTo>
                  <a:lnTo>
                    <a:pt x="5617597" y="0"/>
                  </a:lnTo>
                  <a:lnTo>
                    <a:pt x="5620752" y="0"/>
                  </a:lnTo>
                  <a:lnTo>
                    <a:pt x="5623792" y="600"/>
                  </a:lnTo>
                  <a:lnTo>
                    <a:pt x="5641421" y="20659"/>
                  </a:lnTo>
                  <a:lnTo>
                    <a:pt x="5641421" y="23823"/>
                  </a:lnTo>
                  <a:lnTo>
                    <a:pt x="5641421" y="976766"/>
                  </a:lnTo>
                  <a:lnTo>
                    <a:pt x="5641421" y="979920"/>
                  </a:lnTo>
                  <a:lnTo>
                    <a:pt x="5640821" y="982960"/>
                  </a:lnTo>
                  <a:lnTo>
                    <a:pt x="5639610" y="985876"/>
                  </a:lnTo>
                  <a:lnTo>
                    <a:pt x="5638400" y="988792"/>
                  </a:lnTo>
                  <a:lnTo>
                    <a:pt x="5626717" y="998769"/>
                  </a:lnTo>
                  <a:lnTo>
                    <a:pt x="5623792" y="999989"/>
                  </a:lnTo>
                  <a:lnTo>
                    <a:pt x="5620752" y="1000589"/>
                  </a:lnTo>
                  <a:lnTo>
                    <a:pt x="5617597" y="1000589"/>
                  </a:lnTo>
                  <a:lnTo>
                    <a:pt x="23823" y="1000589"/>
                  </a:lnTo>
                  <a:lnTo>
                    <a:pt x="20659" y="1000589"/>
                  </a:lnTo>
                  <a:lnTo>
                    <a:pt x="17629" y="999989"/>
                  </a:lnTo>
                  <a:lnTo>
                    <a:pt x="1810" y="985876"/>
                  </a:lnTo>
                  <a:lnTo>
                    <a:pt x="600" y="982960"/>
                  </a:lnTo>
                  <a:lnTo>
                    <a:pt x="0" y="979920"/>
                  </a:lnTo>
                  <a:lnTo>
                    <a:pt x="0" y="97676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069"/>
              <a:ext cx="5556250" cy="857885"/>
            </a:xfrm>
            <a:custGeom>
              <a:avLst/>
              <a:gdLst/>
              <a:ahLst/>
              <a:cxnLst/>
              <a:rect l="l" t="t" r="r" b="b"/>
              <a:pathLst>
                <a:path w="5556250" h="857885">
                  <a:moveTo>
                    <a:pt x="5555656" y="857648"/>
                  </a:moveTo>
                  <a:lnTo>
                    <a:pt x="0" y="857648"/>
                  </a:lnTo>
                  <a:lnTo>
                    <a:pt x="0" y="0"/>
                  </a:lnTo>
                  <a:lnTo>
                    <a:pt x="5555656" y="0"/>
                  </a:lnTo>
                  <a:lnTo>
                    <a:pt x="5555656" y="857648"/>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1527730"/>
            <a:ext cx="5660390" cy="1612900"/>
          </a:xfrm>
          <a:prstGeom prst="rect">
            <a:avLst/>
          </a:prstGeom>
        </p:spPr>
        <p:txBody>
          <a:bodyPr vert="horz" wrap="square" lIns="0" tIns="15875" rIns="0" bIns="0" rtlCol="0">
            <a:spAutoFit/>
          </a:bodyPr>
          <a:lstStyle/>
          <a:p>
            <a:pPr marL="12700">
              <a:lnSpc>
                <a:spcPct val="100000"/>
              </a:lnSpc>
              <a:spcBef>
                <a:spcPts val="125"/>
              </a:spcBef>
            </a:pPr>
            <a:r>
              <a:rPr sz="950" b="1" spc="-40" dirty="0">
                <a:solidFill>
                  <a:srgbClr val="333333"/>
                </a:solidFill>
                <a:latin typeface="Trebuchet MS"/>
                <a:cs typeface="Trebuchet MS"/>
              </a:rPr>
              <a:t>6.</a:t>
            </a:r>
            <a:r>
              <a:rPr sz="950" b="1" spc="170" dirty="0">
                <a:solidFill>
                  <a:srgbClr val="333333"/>
                </a:solidFill>
                <a:latin typeface="Trebuchet MS"/>
                <a:cs typeface="Trebuchet MS"/>
              </a:rPr>
              <a:t> </a:t>
            </a:r>
            <a:r>
              <a:rPr sz="950" b="1" spc="45" dirty="0">
                <a:solidFill>
                  <a:srgbClr val="333333"/>
                </a:solidFill>
                <a:latin typeface="Trebuchet MS"/>
                <a:cs typeface="Trebuchet MS"/>
              </a:rPr>
              <a:t>userdel</a:t>
            </a:r>
            <a:r>
              <a:rPr sz="950" b="1" spc="25" dirty="0">
                <a:solidFill>
                  <a:srgbClr val="333333"/>
                </a:solidFill>
                <a:latin typeface="微软雅黑"/>
                <a:cs typeface="微软雅黑"/>
              </a:rPr>
              <a:t>命令</a:t>
            </a:r>
            <a:endParaRPr sz="950">
              <a:latin typeface="微软雅黑"/>
              <a:cs typeface="微软雅黑"/>
            </a:endParaRPr>
          </a:p>
          <a:p>
            <a:pPr marL="12700" marR="104139">
              <a:lnSpc>
                <a:spcPct val="131600"/>
              </a:lnSpc>
              <a:spcBef>
                <a:spcPts val="750"/>
              </a:spcBef>
            </a:pPr>
            <a:r>
              <a:rPr sz="950" spc="40" dirty="0">
                <a:solidFill>
                  <a:srgbClr val="333333"/>
                </a:solidFill>
                <a:latin typeface="Trebuchet MS"/>
                <a:cs typeface="Trebuchet MS"/>
              </a:rPr>
              <a:t>userdel</a:t>
            </a:r>
            <a:r>
              <a:rPr sz="950" spc="25" dirty="0">
                <a:solidFill>
                  <a:srgbClr val="333333"/>
                </a:solidFill>
                <a:latin typeface="微软雅黑"/>
                <a:cs typeface="微软雅黑"/>
              </a:rPr>
              <a:t>命令用于删除已有的用户账户，英文全称为：</a:t>
            </a:r>
            <a:r>
              <a:rPr sz="950" spc="10" dirty="0">
                <a:solidFill>
                  <a:srgbClr val="333333"/>
                </a:solidFill>
                <a:latin typeface="Trebuchet MS"/>
                <a:cs typeface="Trebuchet MS"/>
              </a:rPr>
              <a:t>“user</a:t>
            </a:r>
            <a:r>
              <a:rPr sz="950" spc="-35" dirty="0">
                <a:solidFill>
                  <a:srgbClr val="333333"/>
                </a:solidFill>
                <a:latin typeface="Trebuchet MS"/>
                <a:cs typeface="Trebuchet MS"/>
              </a:rPr>
              <a:t> </a:t>
            </a:r>
            <a:r>
              <a:rPr sz="950" spc="-10" dirty="0">
                <a:solidFill>
                  <a:srgbClr val="333333"/>
                </a:solidFill>
                <a:latin typeface="Trebuchet MS"/>
                <a:cs typeface="Trebuchet MS"/>
              </a:rPr>
              <a:t>delete”</a:t>
            </a:r>
            <a:r>
              <a:rPr sz="950" spc="25" dirty="0">
                <a:solidFill>
                  <a:srgbClr val="333333"/>
                </a:solidFill>
                <a:latin typeface="微软雅黑"/>
                <a:cs typeface="微软雅黑"/>
              </a:rPr>
              <a:t>，语法格式为：</a:t>
            </a:r>
            <a:r>
              <a:rPr sz="950" spc="-160" dirty="0">
                <a:solidFill>
                  <a:srgbClr val="333333"/>
                </a:solidFill>
                <a:latin typeface="Trebuchet MS"/>
                <a:cs typeface="Trebuchet MS"/>
              </a:rPr>
              <a:t>“</a:t>
            </a:r>
            <a:r>
              <a:rPr sz="950" spc="-35" dirty="0">
                <a:solidFill>
                  <a:srgbClr val="333333"/>
                </a:solidFill>
                <a:latin typeface="Trebuchet MS"/>
                <a:cs typeface="Trebuchet MS"/>
              </a:rPr>
              <a:t> </a:t>
            </a:r>
            <a:r>
              <a:rPr sz="950" spc="40" dirty="0">
                <a:solidFill>
                  <a:srgbClr val="333333"/>
                </a:solidFill>
                <a:latin typeface="Trebuchet MS"/>
                <a:cs typeface="Trebuchet MS"/>
              </a:rPr>
              <a:t>userdel</a:t>
            </a:r>
            <a:r>
              <a:rPr sz="950" spc="-35" dirty="0">
                <a:solidFill>
                  <a:srgbClr val="333333"/>
                </a:solidFill>
                <a:latin typeface="Trebuchet MS"/>
                <a:cs typeface="Trebuchet MS"/>
              </a:rPr>
              <a:t> </a:t>
            </a:r>
            <a:r>
              <a:rPr sz="950" spc="-30" dirty="0">
                <a:solidFill>
                  <a:srgbClr val="333333"/>
                </a:solidFill>
                <a:latin typeface="Trebuchet MS"/>
                <a:cs typeface="Trebuchet MS"/>
              </a:rPr>
              <a:t>[</a:t>
            </a:r>
            <a:r>
              <a:rPr sz="950" spc="25" dirty="0">
                <a:solidFill>
                  <a:srgbClr val="333333"/>
                </a:solidFill>
                <a:latin typeface="微软雅黑"/>
                <a:cs typeface="微软雅黑"/>
              </a:rPr>
              <a:t>参数</a:t>
            </a:r>
            <a:r>
              <a:rPr sz="950" spc="-30" dirty="0">
                <a:solidFill>
                  <a:srgbClr val="333333"/>
                </a:solidFill>
                <a:latin typeface="Trebuchet MS"/>
                <a:cs typeface="Trebuchet MS"/>
              </a:rPr>
              <a:t>]</a:t>
            </a:r>
            <a:r>
              <a:rPr sz="950" spc="-35" dirty="0">
                <a:solidFill>
                  <a:srgbClr val="333333"/>
                </a:solidFill>
                <a:latin typeface="Trebuchet MS"/>
                <a:cs typeface="Trebuchet MS"/>
              </a:rPr>
              <a:t> </a:t>
            </a:r>
            <a:r>
              <a:rPr sz="950" spc="15" dirty="0">
                <a:solidFill>
                  <a:srgbClr val="333333"/>
                </a:solidFill>
                <a:latin typeface="微软雅黑"/>
                <a:cs typeface="微软雅黑"/>
              </a:rPr>
              <a:t>用 </a:t>
            </a:r>
            <a:r>
              <a:rPr sz="950" spc="25" dirty="0">
                <a:solidFill>
                  <a:srgbClr val="333333"/>
                </a:solidFill>
                <a:latin typeface="微软雅黑"/>
                <a:cs typeface="微软雅黑"/>
              </a:rPr>
              <a:t>户名</a:t>
            </a:r>
            <a:r>
              <a:rPr sz="950" spc="-160" dirty="0">
                <a:solidFill>
                  <a:srgbClr val="333333"/>
                </a:solidFill>
                <a:latin typeface="Trebuchet MS"/>
                <a:cs typeface="Trebuchet MS"/>
              </a:rPr>
              <a:t>”</a:t>
            </a:r>
            <a:r>
              <a:rPr sz="950" spc="25" dirty="0">
                <a:solidFill>
                  <a:srgbClr val="333333"/>
                </a:solidFill>
                <a:latin typeface="微软雅黑"/>
                <a:cs typeface="微软雅黑"/>
              </a:rPr>
              <a:t>。</a:t>
            </a:r>
            <a:endParaRPr sz="950">
              <a:latin typeface="微软雅黑"/>
              <a:cs typeface="微软雅黑"/>
            </a:endParaRPr>
          </a:p>
          <a:p>
            <a:pPr marL="12700" marR="5080" algn="just">
              <a:lnSpc>
                <a:spcPct val="131600"/>
              </a:lnSpc>
              <a:spcBef>
                <a:spcPts val="825"/>
              </a:spcBef>
            </a:pPr>
            <a:r>
              <a:rPr sz="950" spc="25" dirty="0">
                <a:solidFill>
                  <a:srgbClr val="333333"/>
                </a:solidFill>
                <a:latin typeface="微软雅黑"/>
                <a:cs typeface="微软雅黑"/>
              </a:rPr>
              <a:t>如果确认某位用户后续不再会登录到系统中，则可以通过</a:t>
            </a:r>
            <a:r>
              <a:rPr sz="950" spc="40" dirty="0">
                <a:solidFill>
                  <a:srgbClr val="333333"/>
                </a:solidFill>
                <a:latin typeface="Trebuchet MS"/>
                <a:cs typeface="Trebuchet MS"/>
              </a:rPr>
              <a:t>userdel</a:t>
            </a:r>
            <a:r>
              <a:rPr sz="950" spc="20" dirty="0">
                <a:solidFill>
                  <a:srgbClr val="333333"/>
                </a:solidFill>
                <a:latin typeface="微软雅黑"/>
                <a:cs typeface="微软雅黑"/>
              </a:rPr>
              <a:t>命令删除该用户的所有信息。在执行删 </a:t>
            </a:r>
            <a:r>
              <a:rPr sz="950" spc="25" dirty="0">
                <a:solidFill>
                  <a:srgbClr val="333333"/>
                </a:solidFill>
                <a:latin typeface="微软雅黑"/>
                <a:cs typeface="微软雅黑"/>
              </a:rPr>
              <a:t>除操作时，该用户的家目录默认会保留下来，此时可以使用</a:t>
            </a:r>
            <a:r>
              <a:rPr sz="950" spc="-5" dirty="0">
                <a:solidFill>
                  <a:srgbClr val="333333"/>
                </a:solidFill>
                <a:latin typeface="Trebuchet MS"/>
                <a:cs typeface="Trebuchet MS"/>
              </a:rPr>
              <a:t>-r</a:t>
            </a:r>
            <a:r>
              <a:rPr sz="950" spc="25" dirty="0">
                <a:solidFill>
                  <a:srgbClr val="333333"/>
                </a:solidFill>
                <a:latin typeface="微软雅黑"/>
                <a:cs typeface="微软雅黑"/>
              </a:rPr>
              <a:t>参数将其删除。</a:t>
            </a:r>
            <a:r>
              <a:rPr sz="950" spc="40" dirty="0">
                <a:solidFill>
                  <a:srgbClr val="333333"/>
                </a:solidFill>
                <a:latin typeface="Trebuchet MS"/>
                <a:cs typeface="Trebuchet MS"/>
              </a:rPr>
              <a:t>userdel</a:t>
            </a:r>
            <a:r>
              <a:rPr sz="950" spc="25" dirty="0">
                <a:solidFill>
                  <a:srgbClr val="333333"/>
                </a:solidFill>
                <a:latin typeface="微软雅黑"/>
                <a:cs typeface="微软雅黑"/>
              </a:rPr>
              <a:t>命令的参数以及作 用如表</a:t>
            </a:r>
            <a:r>
              <a:rPr sz="950" spc="25" dirty="0">
                <a:solidFill>
                  <a:srgbClr val="333333"/>
                </a:solidFill>
                <a:latin typeface="Trebuchet MS"/>
                <a:cs typeface="Trebuchet MS"/>
              </a:rPr>
              <a:t>5-4</a:t>
            </a:r>
            <a:r>
              <a:rPr sz="950" spc="25" dirty="0">
                <a:solidFill>
                  <a:srgbClr val="333333"/>
                </a:solidFill>
                <a:latin typeface="微软雅黑"/>
                <a:cs typeface="微软雅黑"/>
              </a:rPr>
              <a:t>所示。</a:t>
            </a:r>
            <a:endParaRPr sz="950">
              <a:latin typeface="微软雅黑"/>
              <a:cs typeface="微软雅黑"/>
            </a:endParaRPr>
          </a:p>
          <a:p>
            <a:pPr marL="12700" algn="just">
              <a:lnSpc>
                <a:spcPct val="100000"/>
              </a:lnSpc>
              <a:spcBef>
                <a:spcPts val="1110"/>
              </a:spcBef>
              <a:tabLst>
                <a:tab pos="105791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5-4	</a:t>
            </a:r>
            <a:r>
              <a:rPr sz="950" spc="40" dirty="0">
                <a:solidFill>
                  <a:srgbClr val="333333"/>
                </a:solidFill>
                <a:latin typeface="Trebuchet MS"/>
                <a:cs typeface="Trebuchet MS"/>
              </a:rPr>
              <a:t>userdel</a:t>
            </a:r>
            <a:r>
              <a:rPr sz="950" spc="25" dirty="0">
                <a:solidFill>
                  <a:srgbClr val="333333"/>
                </a:solidFill>
                <a:latin typeface="微软雅黑"/>
                <a:cs typeface="微软雅黑"/>
              </a:rPr>
              <a:t>命令中的参数以及作用</a:t>
            </a:r>
            <a:endParaRPr sz="950">
              <a:latin typeface="微软雅黑"/>
              <a:cs typeface="微软雅黑"/>
            </a:endParaRPr>
          </a:p>
        </p:txBody>
      </p:sp>
      <p:grpSp>
        <p:nvGrpSpPr>
          <p:cNvPr id="8" name="object 8"/>
          <p:cNvGrpSpPr/>
          <p:nvPr/>
        </p:nvGrpSpPr>
        <p:grpSpPr>
          <a:xfrm>
            <a:off x="959124" y="5218779"/>
            <a:ext cx="5651500" cy="667385"/>
            <a:chOff x="959124" y="5218779"/>
            <a:chExt cx="5651500" cy="667385"/>
          </a:xfrm>
        </p:grpSpPr>
        <p:sp>
          <p:nvSpPr>
            <p:cNvPr id="9" name="object 9"/>
            <p:cNvSpPr/>
            <p:nvPr/>
          </p:nvSpPr>
          <p:spPr>
            <a:xfrm>
              <a:off x="963889" y="5223544"/>
              <a:ext cx="5641975" cy="657860"/>
            </a:xfrm>
            <a:custGeom>
              <a:avLst/>
              <a:gdLst/>
              <a:ahLst/>
              <a:cxnLst/>
              <a:rect l="l" t="t" r="r" b="b"/>
              <a:pathLst>
                <a:path w="5641975" h="657860">
                  <a:moveTo>
                    <a:pt x="5620752" y="657521"/>
                  </a:moveTo>
                  <a:lnTo>
                    <a:pt x="20659" y="657521"/>
                  </a:lnTo>
                  <a:lnTo>
                    <a:pt x="17629" y="656920"/>
                  </a:lnTo>
                  <a:lnTo>
                    <a:pt x="0" y="636861"/>
                  </a:lnTo>
                  <a:lnTo>
                    <a:pt x="0" y="633706"/>
                  </a:lnTo>
                  <a:lnTo>
                    <a:pt x="0" y="20659"/>
                  </a:lnTo>
                  <a:lnTo>
                    <a:pt x="20659" y="0"/>
                  </a:lnTo>
                  <a:lnTo>
                    <a:pt x="5620752" y="0"/>
                  </a:lnTo>
                  <a:lnTo>
                    <a:pt x="5641421" y="20659"/>
                  </a:lnTo>
                  <a:lnTo>
                    <a:pt x="5641421" y="636861"/>
                  </a:lnTo>
                  <a:lnTo>
                    <a:pt x="5623792" y="656920"/>
                  </a:lnTo>
                  <a:lnTo>
                    <a:pt x="5620752" y="657521"/>
                  </a:lnTo>
                  <a:close/>
                </a:path>
              </a:pathLst>
            </a:custGeom>
            <a:solidFill>
              <a:srgbClr val="F8F8F8"/>
            </a:solidFill>
          </p:spPr>
          <p:txBody>
            <a:bodyPr wrap="square" lIns="0" tIns="0" rIns="0" bIns="0" rtlCol="0"/>
            <a:lstStyle/>
            <a:p>
              <a:endParaRPr/>
            </a:p>
          </p:txBody>
        </p:sp>
        <p:sp>
          <p:nvSpPr>
            <p:cNvPr id="10" name="object 10"/>
            <p:cNvSpPr/>
            <p:nvPr/>
          </p:nvSpPr>
          <p:spPr>
            <a:xfrm>
              <a:off x="963889" y="5223544"/>
              <a:ext cx="5641975" cy="657860"/>
            </a:xfrm>
            <a:custGeom>
              <a:avLst/>
              <a:gdLst/>
              <a:ahLst/>
              <a:cxnLst/>
              <a:rect l="l" t="t" r="r" b="b"/>
              <a:pathLst>
                <a:path w="5641975" h="657860">
                  <a:moveTo>
                    <a:pt x="0" y="633706"/>
                  </a:moveTo>
                  <a:lnTo>
                    <a:pt x="0" y="23823"/>
                  </a:lnTo>
                  <a:lnTo>
                    <a:pt x="0" y="20659"/>
                  </a:lnTo>
                  <a:lnTo>
                    <a:pt x="600" y="17619"/>
                  </a:lnTo>
                  <a:lnTo>
                    <a:pt x="1810" y="14694"/>
                  </a:lnTo>
                  <a:lnTo>
                    <a:pt x="3020" y="11768"/>
                  </a:lnTo>
                  <a:lnTo>
                    <a:pt x="4745" y="9195"/>
                  </a:lnTo>
                  <a:lnTo>
                    <a:pt x="20659" y="0"/>
                  </a:lnTo>
                  <a:lnTo>
                    <a:pt x="23823" y="0"/>
                  </a:lnTo>
                  <a:lnTo>
                    <a:pt x="5617597" y="0"/>
                  </a:lnTo>
                  <a:lnTo>
                    <a:pt x="5620752" y="0"/>
                  </a:lnTo>
                  <a:lnTo>
                    <a:pt x="5623792" y="600"/>
                  </a:lnTo>
                  <a:lnTo>
                    <a:pt x="5639610" y="14694"/>
                  </a:lnTo>
                  <a:lnTo>
                    <a:pt x="5640821" y="17619"/>
                  </a:lnTo>
                  <a:lnTo>
                    <a:pt x="5641421" y="20659"/>
                  </a:lnTo>
                  <a:lnTo>
                    <a:pt x="5641421" y="23823"/>
                  </a:lnTo>
                  <a:lnTo>
                    <a:pt x="5641421" y="633706"/>
                  </a:lnTo>
                  <a:lnTo>
                    <a:pt x="5641421" y="636861"/>
                  </a:lnTo>
                  <a:lnTo>
                    <a:pt x="5640821" y="639891"/>
                  </a:lnTo>
                  <a:lnTo>
                    <a:pt x="5617597" y="657530"/>
                  </a:lnTo>
                  <a:lnTo>
                    <a:pt x="23823" y="657530"/>
                  </a:lnTo>
                  <a:lnTo>
                    <a:pt x="0" y="636861"/>
                  </a:lnTo>
                  <a:lnTo>
                    <a:pt x="0" y="63370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5304548"/>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6552899"/>
            <a:ext cx="5651500" cy="1181735"/>
            <a:chOff x="959124" y="6552899"/>
            <a:chExt cx="5651500" cy="1181735"/>
          </a:xfrm>
        </p:grpSpPr>
        <p:sp>
          <p:nvSpPr>
            <p:cNvPr id="13" name="object 13"/>
            <p:cNvSpPr/>
            <p:nvPr/>
          </p:nvSpPr>
          <p:spPr>
            <a:xfrm>
              <a:off x="963889" y="6557663"/>
              <a:ext cx="5641975" cy="1172210"/>
            </a:xfrm>
            <a:custGeom>
              <a:avLst/>
              <a:gdLst/>
              <a:ahLst/>
              <a:cxnLst/>
              <a:rect l="l" t="t" r="r" b="b"/>
              <a:pathLst>
                <a:path w="5641975" h="1172209">
                  <a:moveTo>
                    <a:pt x="5620752" y="1172110"/>
                  </a:moveTo>
                  <a:lnTo>
                    <a:pt x="20659" y="1172110"/>
                  </a:lnTo>
                  <a:lnTo>
                    <a:pt x="17629" y="1171509"/>
                  </a:lnTo>
                  <a:lnTo>
                    <a:pt x="0" y="1151450"/>
                  </a:lnTo>
                  <a:lnTo>
                    <a:pt x="0" y="1148296"/>
                  </a:lnTo>
                  <a:lnTo>
                    <a:pt x="0" y="20659"/>
                  </a:lnTo>
                  <a:lnTo>
                    <a:pt x="20659" y="0"/>
                  </a:lnTo>
                  <a:lnTo>
                    <a:pt x="5620752" y="0"/>
                  </a:lnTo>
                  <a:lnTo>
                    <a:pt x="5641421" y="20659"/>
                  </a:lnTo>
                  <a:lnTo>
                    <a:pt x="5641421" y="1151450"/>
                  </a:lnTo>
                  <a:lnTo>
                    <a:pt x="5623792" y="1171509"/>
                  </a:lnTo>
                  <a:lnTo>
                    <a:pt x="5620752" y="1172110"/>
                  </a:lnTo>
                  <a:close/>
                </a:path>
              </a:pathLst>
            </a:custGeom>
            <a:solidFill>
              <a:srgbClr val="F8F8F8"/>
            </a:solidFill>
          </p:spPr>
          <p:txBody>
            <a:bodyPr wrap="square" lIns="0" tIns="0" rIns="0" bIns="0" rtlCol="0"/>
            <a:lstStyle/>
            <a:p>
              <a:endParaRPr/>
            </a:p>
          </p:txBody>
        </p:sp>
        <p:sp>
          <p:nvSpPr>
            <p:cNvPr id="14" name="object 14"/>
            <p:cNvSpPr/>
            <p:nvPr/>
          </p:nvSpPr>
          <p:spPr>
            <a:xfrm>
              <a:off x="963889" y="6557663"/>
              <a:ext cx="5641975" cy="1172210"/>
            </a:xfrm>
            <a:custGeom>
              <a:avLst/>
              <a:gdLst/>
              <a:ahLst/>
              <a:cxnLst/>
              <a:rect l="l" t="t" r="r" b="b"/>
              <a:pathLst>
                <a:path w="5641975" h="1172209">
                  <a:moveTo>
                    <a:pt x="0" y="1148296"/>
                  </a:moveTo>
                  <a:lnTo>
                    <a:pt x="0" y="23823"/>
                  </a:lnTo>
                  <a:lnTo>
                    <a:pt x="0" y="20659"/>
                  </a:lnTo>
                  <a:lnTo>
                    <a:pt x="600" y="17619"/>
                  </a:lnTo>
                  <a:lnTo>
                    <a:pt x="1810" y="14703"/>
                  </a:lnTo>
                  <a:lnTo>
                    <a:pt x="3020" y="11778"/>
                  </a:lnTo>
                  <a:lnTo>
                    <a:pt x="4745" y="9205"/>
                  </a:lnTo>
                  <a:lnTo>
                    <a:pt x="20659" y="0"/>
                  </a:lnTo>
                  <a:lnTo>
                    <a:pt x="23823" y="0"/>
                  </a:lnTo>
                  <a:lnTo>
                    <a:pt x="5617597" y="0"/>
                  </a:lnTo>
                  <a:lnTo>
                    <a:pt x="5620752" y="0"/>
                  </a:lnTo>
                  <a:lnTo>
                    <a:pt x="5623792" y="600"/>
                  </a:lnTo>
                  <a:lnTo>
                    <a:pt x="5639610" y="14703"/>
                  </a:lnTo>
                  <a:lnTo>
                    <a:pt x="5640821" y="17619"/>
                  </a:lnTo>
                  <a:lnTo>
                    <a:pt x="5641421" y="20659"/>
                  </a:lnTo>
                  <a:lnTo>
                    <a:pt x="5641421" y="23823"/>
                  </a:lnTo>
                  <a:lnTo>
                    <a:pt x="5641421" y="1148296"/>
                  </a:lnTo>
                  <a:lnTo>
                    <a:pt x="5641421" y="1151450"/>
                  </a:lnTo>
                  <a:lnTo>
                    <a:pt x="5640821" y="1154480"/>
                  </a:lnTo>
                  <a:lnTo>
                    <a:pt x="5639610" y="1157406"/>
                  </a:lnTo>
                  <a:lnTo>
                    <a:pt x="5638400" y="1160331"/>
                  </a:lnTo>
                  <a:lnTo>
                    <a:pt x="5617597" y="1172119"/>
                  </a:lnTo>
                  <a:lnTo>
                    <a:pt x="23823" y="1172119"/>
                  </a:lnTo>
                  <a:lnTo>
                    <a:pt x="1810" y="1157406"/>
                  </a:lnTo>
                  <a:lnTo>
                    <a:pt x="600" y="1154480"/>
                  </a:lnTo>
                  <a:lnTo>
                    <a:pt x="0" y="1151450"/>
                  </a:lnTo>
                  <a:lnTo>
                    <a:pt x="0" y="1148296"/>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6638668"/>
              <a:ext cx="5556250" cy="1029335"/>
            </a:xfrm>
            <a:custGeom>
              <a:avLst/>
              <a:gdLst/>
              <a:ahLst/>
              <a:cxnLst/>
              <a:rect l="l" t="t" r="r" b="b"/>
              <a:pathLst>
                <a:path w="5556250" h="1029334">
                  <a:moveTo>
                    <a:pt x="5555656" y="1029178"/>
                  </a:moveTo>
                  <a:lnTo>
                    <a:pt x="0" y="1029178"/>
                  </a:lnTo>
                  <a:lnTo>
                    <a:pt x="0" y="0"/>
                  </a:lnTo>
                  <a:lnTo>
                    <a:pt x="5555656" y="0"/>
                  </a:lnTo>
                  <a:lnTo>
                    <a:pt x="5555656" y="1029178"/>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4658897"/>
            <a:ext cx="5664835" cy="5123815"/>
          </a:xfrm>
          <a:prstGeom prst="rect">
            <a:avLst/>
          </a:prstGeom>
        </p:spPr>
        <p:txBody>
          <a:bodyPr vert="horz" wrap="square" lIns="0" tIns="12065" rIns="0" bIns="0" rtlCol="0">
            <a:spAutoFit/>
          </a:bodyPr>
          <a:lstStyle/>
          <a:p>
            <a:pPr marL="12700" marR="69850">
              <a:lnSpc>
                <a:spcPct val="131600"/>
              </a:lnSpc>
              <a:spcBef>
                <a:spcPts val="95"/>
              </a:spcBef>
            </a:pPr>
            <a:r>
              <a:rPr sz="950" spc="25" dirty="0">
                <a:solidFill>
                  <a:srgbClr val="333333"/>
                </a:solidFill>
                <a:latin typeface="微软雅黑"/>
                <a:cs typeface="微软雅黑"/>
              </a:rPr>
              <a:t>正常情况下删除一个用户时会建议保留他的家目录数据，避免有什么重要的数据被误删除，所以不用加 参数，写清要删除的用户名称就行：</a:t>
            </a:r>
            <a:endParaRPr sz="950">
              <a:latin typeface="微软雅黑"/>
              <a:cs typeface="微软雅黑"/>
            </a:endParaRPr>
          </a:p>
          <a:p>
            <a:pPr>
              <a:lnSpc>
                <a:spcPct val="100000"/>
              </a:lnSpc>
              <a:spcBef>
                <a:spcPts val="45"/>
              </a:spcBef>
            </a:pPr>
            <a:endParaRPr sz="900">
              <a:latin typeface="微软雅黑"/>
              <a:cs typeface="微软雅黑"/>
            </a:endParaRPr>
          </a:p>
          <a:p>
            <a:pPr marL="136525" marR="2900045">
              <a:lnSpc>
                <a:spcPct val="132400"/>
              </a:lnSpc>
              <a:spcBef>
                <a:spcPts val="5"/>
              </a:spcBef>
            </a:pPr>
            <a:r>
              <a:rPr sz="850" spc="15" dirty="0">
                <a:solidFill>
                  <a:srgbClr val="333333"/>
                </a:solidFill>
                <a:latin typeface="Lucida Console"/>
                <a:cs typeface="Lucida Console"/>
              </a:rPr>
              <a:t>[root@linuxprobe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userdel</a:t>
            </a:r>
            <a:r>
              <a:rPr sz="850"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495"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id</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id:</a:t>
            </a:r>
            <a:r>
              <a:rPr sz="850" dirty="0">
                <a:solidFill>
                  <a:srgbClr val="333333"/>
                </a:solidFill>
                <a:latin typeface="Lucida Console"/>
                <a:cs typeface="Lucida Console"/>
              </a:rPr>
              <a:t> </a:t>
            </a:r>
            <a:r>
              <a:rPr sz="850" spc="15" dirty="0">
                <a:solidFill>
                  <a:srgbClr val="333333"/>
                </a:solidFill>
                <a:latin typeface="Lucida Console"/>
                <a:cs typeface="Lucida Console"/>
              </a:rPr>
              <a:t>linuxprobe:</a:t>
            </a:r>
            <a:r>
              <a:rPr sz="850" dirty="0">
                <a:solidFill>
                  <a:srgbClr val="333333"/>
                </a:solidFill>
                <a:latin typeface="Lucida Console"/>
                <a:cs typeface="Lucida Console"/>
              </a:rPr>
              <a:t> </a:t>
            </a:r>
            <a:r>
              <a:rPr sz="850" spc="15" dirty="0">
                <a:solidFill>
                  <a:srgbClr val="333333"/>
                </a:solidFill>
                <a:latin typeface="Lucida Console"/>
                <a:cs typeface="Lucida Console"/>
              </a:rPr>
              <a:t>no</a:t>
            </a:r>
            <a:r>
              <a:rPr sz="850" spc="5" dirty="0">
                <a:solidFill>
                  <a:srgbClr val="333333"/>
                </a:solidFill>
                <a:latin typeface="Lucida Console"/>
                <a:cs typeface="Lucida Console"/>
              </a:rPr>
              <a:t> </a:t>
            </a:r>
            <a:r>
              <a:rPr sz="850" spc="15" dirty="0">
                <a:solidFill>
                  <a:srgbClr val="333333"/>
                </a:solidFill>
                <a:latin typeface="Lucida Console"/>
                <a:cs typeface="Lucida Console"/>
              </a:rPr>
              <a:t>such</a:t>
            </a:r>
            <a:r>
              <a:rPr sz="850" dirty="0">
                <a:solidFill>
                  <a:srgbClr val="333333"/>
                </a:solidFill>
                <a:latin typeface="Lucida Console"/>
                <a:cs typeface="Lucida Console"/>
              </a:rPr>
              <a:t> </a:t>
            </a:r>
            <a:r>
              <a:rPr sz="850" spc="15" dirty="0">
                <a:solidFill>
                  <a:srgbClr val="333333"/>
                </a:solidFill>
                <a:latin typeface="Lucida Console"/>
                <a:cs typeface="Lucida Console"/>
              </a:rPr>
              <a:t>user</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60325">
              <a:lnSpc>
                <a:spcPct val="131600"/>
              </a:lnSpc>
            </a:pPr>
            <a:r>
              <a:rPr sz="950" spc="25" dirty="0">
                <a:solidFill>
                  <a:srgbClr val="333333"/>
                </a:solidFill>
                <a:latin typeface="微软雅黑"/>
                <a:cs typeface="微软雅黑"/>
              </a:rPr>
              <a:t>此时该用户虽然被删除，但家目录数据会继续被存放在</a:t>
            </a:r>
            <a:r>
              <a:rPr sz="950" spc="30" dirty="0">
                <a:solidFill>
                  <a:srgbClr val="333333"/>
                </a:solidFill>
                <a:latin typeface="Trebuchet MS"/>
                <a:cs typeface="Trebuchet MS"/>
              </a:rPr>
              <a:t>/home</a:t>
            </a:r>
            <a:r>
              <a:rPr sz="950" spc="20" dirty="0">
                <a:solidFill>
                  <a:srgbClr val="333333"/>
                </a:solidFill>
                <a:latin typeface="微软雅黑"/>
                <a:cs typeface="微软雅黑"/>
              </a:rPr>
              <a:t>目录中，确认未来无需使用时再手动删除 </a:t>
            </a:r>
            <a:r>
              <a:rPr sz="950" spc="25" dirty="0">
                <a:solidFill>
                  <a:srgbClr val="333333"/>
                </a:solidFill>
                <a:latin typeface="微软雅黑"/>
                <a:cs typeface="微软雅黑"/>
              </a:rPr>
              <a:t>掉它：</a:t>
            </a:r>
            <a:endParaRPr sz="950">
              <a:latin typeface="微软雅黑"/>
              <a:cs typeface="微软雅黑"/>
            </a:endParaRPr>
          </a:p>
          <a:p>
            <a:pPr>
              <a:lnSpc>
                <a:spcPct val="100000"/>
              </a:lnSpc>
              <a:spcBef>
                <a:spcPts val="45"/>
              </a:spcBef>
            </a:pPr>
            <a:endParaRPr sz="900">
              <a:latin typeface="微软雅黑"/>
              <a:cs typeface="微软雅黑"/>
            </a:endParaRPr>
          </a:p>
          <a:p>
            <a:pPr marL="136525" marR="3504565">
              <a:lnSpc>
                <a:spcPct val="132400"/>
              </a:lnSpc>
            </a:pPr>
            <a:r>
              <a:rPr sz="850" spc="15" dirty="0">
                <a:solidFill>
                  <a:srgbClr val="333333"/>
                </a:solidFill>
                <a:latin typeface="Lucida Console"/>
                <a:cs typeface="Lucida Console"/>
              </a:rPr>
              <a:t>[root@linuxprobe ~]# cd /home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 home]# ls </a:t>
            </a:r>
            <a:r>
              <a:rPr sz="850" spc="20" dirty="0">
                <a:solidFill>
                  <a:srgbClr val="333333"/>
                </a:solidFill>
                <a:latin typeface="Lucida Console"/>
                <a:cs typeface="Lucida Console"/>
              </a:rPr>
              <a:t> </a:t>
            </a:r>
            <a:r>
              <a:rPr sz="850" spc="15" dirty="0">
                <a:solidFill>
                  <a:srgbClr val="333333"/>
                </a:solidFill>
                <a:latin typeface="Lucida Console"/>
                <a:cs typeface="Lucida Console"/>
              </a:rPr>
              <a: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linuxcool</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linuxdown</a:t>
            </a:r>
            <a:endParaRPr sz="850">
              <a:latin typeface="Lucida Console"/>
              <a:cs typeface="Lucida Console"/>
            </a:endParaRPr>
          </a:p>
          <a:p>
            <a:pPr marL="136525" marR="2766060">
              <a:lnSpc>
                <a:spcPct val="132400"/>
              </a:lnSpc>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home]#</a:t>
            </a:r>
            <a:r>
              <a:rPr sz="850" spc="5" dirty="0">
                <a:solidFill>
                  <a:srgbClr val="333333"/>
                </a:solidFill>
                <a:latin typeface="Lucida Console"/>
                <a:cs typeface="Lucida Console"/>
              </a:rPr>
              <a:t> </a:t>
            </a:r>
            <a:r>
              <a:rPr sz="850" spc="15" dirty="0">
                <a:solidFill>
                  <a:srgbClr val="333333"/>
                </a:solidFill>
                <a:latin typeface="Lucida Console"/>
                <a:cs typeface="Lucida Console"/>
              </a:rPr>
              <a:t>rm</a:t>
            </a:r>
            <a:r>
              <a:rPr sz="850" spc="5" dirty="0">
                <a:solidFill>
                  <a:srgbClr val="333333"/>
                </a:solidFill>
                <a:latin typeface="Lucida Console"/>
                <a:cs typeface="Lucida Console"/>
              </a:rPr>
              <a:t> </a:t>
            </a:r>
            <a:r>
              <a:rPr sz="850" spc="15" dirty="0">
                <a:solidFill>
                  <a:srgbClr val="333333"/>
                </a:solidFill>
                <a:latin typeface="Lucida Console"/>
                <a:cs typeface="Lucida Console"/>
              </a:rPr>
              <a:t>-rf</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[root@linuxprobe</a:t>
            </a:r>
            <a:r>
              <a:rPr sz="850" spc="10" dirty="0">
                <a:solidFill>
                  <a:srgbClr val="333333"/>
                </a:solidFill>
                <a:latin typeface="Lucida Console"/>
                <a:cs typeface="Lucida Console"/>
              </a:rPr>
              <a:t> </a:t>
            </a:r>
            <a:r>
              <a:rPr sz="850" spc="15" dirty="0">
                <a:solidFill>
                  <a:srgbClr val="333333"/>
                </a:solidFill>
                <a:latin typeface="Lucida Console"/>
                <a:cs typeface="Lucida Console"/>
              </a:rPr>
              <a:t>home]#</a:t>
            </a:r>
            <a:r>
              <a:rPr sz="850" spc="10" dirty="0">
                <a:solidFill>
                  <a:srgbClr val="333333"/>
                </a:solidFill>
                <a:latin typeface="Lucida Console"/>
                <a:cs typeface="Lucida Console"/>
              </a:rPr>
              <a:t> </a:t>
            </a:r>
            <a:r>
              <a:rPr sz="850" spc="15" dirty="0">
                <a:solidFill>
                  <a:srgbClr val="333333"/>
                </a:solidFill>
                <a:latin typeface="Lucida Console"/>
                <a:cs typeface="Lucida Console"/>
              </a:rPr>
              <a:t>ls</a:t>
            </a:r>
            <a:endParaRPr sz="850">
              <a:latin typeface="Lucida Console"/>
              <a:cs typeface="Lucida Console"/>
            </a:endParaRPr>
          </a:p>
          <a:p>
            <a:pPr marL="136525">
              <a:lnSpc>
                <a:spcPct val="100000"/>
              </a:lnSpc>
              <a:spcBef>
                <a:spcPts val="330"/>
              </a:spcBef>
            </a:pPr>
            <a:r>
              <a:rPr sz="850" spc="15" dirty="0">
                <a:solidFill>
                  <a:srgbClr val="333333"/>
                </a:solidFill>
                <a:latin typeface="Lucida Console"/>
                <a:cs typeface="Lucida Console"/>
              </a:rPr>
              <a:t>linuxcool</a:t>
            </a:r>
            <a:r>
              <a:rPr sz="850" spc="-30" dirty="0">
                <a:solidFill>
                  <a:srgbClr val="333333"/>
                </a:solidFill>
                <a:latin typeface="Lucida Console"/>
                <a:cs typeface="Lucida Console"/>
              </a:rPr>
              <a:t> </a:t>
            </a:r>
            <a:r>
              <a:rPr sz="850" spc="15" dirty="0">
                <a:solidFill>
                  <a:srgbClr val="333333"/>
                </a:solidFill>
                <a:latin typeface="Lucida Console"/>
                <a:cs typeface="Lucida Console"/>
              </a:rPr>
              <a:t>linuxdown</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35"/>
              </a:spcBef>
            </a:pPr>
            <a:endParaRPr sz="1100">
              <a:latin typeface="Lucida Console"/>
              <a:cs typeface="Lucida Console"/>
            </a:endParaRPr>
          </a:p>
          <a:p>
            <a:pPr marL="12700">
              <a:lnSpc>
                <a:spcPct val="100000"/>
              </a:lnSpc>
            </a:pPr>
            <a:r>
              <a:rPr sz="950" b="1" spc="-25" dirty="0">
                <a:solidFill>
                  <a:srgbClr val="333333"/>
                </a:solidFill>
                <a:latin typeface="Trebuchet MS"/>
                <a:cs typeface="Trebuchet MS"/>
              </a:rPr>
              <a:t>5.2</a:t>
            </a:r>
            <a:r>
              <a:rPr sz="950" b="1" spc="-35" dirty="0">
                <a:solidFill>
                  <a:srgbClr val="333333"/>
                </a:solidFill>
                <a:latin typeface="Trebuchet MS"/>
                <a:cs typeface="Trebuchet MS"/>
              </a:rPr>
              <a:t> </a:t>
            </a:r>
            <a:r>
              <a:rPr sz="950" b="1" spc="25" dirty="0">
                <a:solidFill>
                  <a:srgbClr val="333333"/>
                </a:solidFill>
                <a:latin typeface="微软雅黑"/>
                <a:cs typeface="微软雅黑"/>
              </a:rPr>
              <a:t>文件权限与归属</a:t>
            </a:r>
            <a:endParaRPr sz="950">
              <a:latin typeface="微软雅黑"/>
              <a:cs typeface="微软雅黑"/>
            </a:endParaRPr>
          </a:p>
          <a:p>
            <a:pPr marL="12700" marR="5080">
              <a:lnSpc>
                <a:spcPct val="131600"/>
              </a:lnSpc>
              <a:spcBef>
                <a:spcPts val="900"/>
              </a:spcBef>
            </a:pPr>
            <a:r>
              <a:rPr sz="950" spc="25" dirty="0">
                <a:solidFill>
                  <a:srgbClr val="333333"/>
                </a:solidFill>
                <a:latin typeface="微软雅黑"/>
                <a:cs typeface="微软雅黑"/>
              </a:rPr>
              <a:t>在</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系统中，每个文件都有归属的所有者和所有组，并且规定了文件的所有者、所有组以及其他人对 文件所拥有的读（</a:t>
            </a:r>
            <a:r>
              <a:rPr sz="950" spc="25" dirty="0">
                <a:solidFill>
                  <a:srgbClr val="333333"/>
                </a:solidFill>
                <a:latin typeface="Trebuchet MS"/>
                <a:cs typeface="Trebuchet MS"/>
              </a:rPr>
              <a:t>r</a:t>
            </a:r>
            <a:r>
              <a:rPr sz="950" spc="25" dirty="0">
                <a:solidFill>
                  <a:srgbClr val="333333"/>
                </a:solidFill>
                <a:latin typeface="微软雅黑"/>
                <a:cs typeface="微软雅黑"/>
              </a:rPr>
              <a:t>）、写</a:t>
            </a:r>
            <a:r>
              <a:rPr sz="950" spc="30" dirty="0">
                <a:solidFill>
                  <a:srgbClr val="333333"/>
                </a:solidFill>
                <a:latin typeface="微软雅黑"/>
                <a:cs typeface="微软雅黑"/>
              </a:rPr>
              <a:t>（</a:t>
            </a:r>
            <a:r>
              <a:rPr sz="950" spc="30" dirty="0">
                <a:solidFill>
                  <a:srgbClr val="333333"/>
                </a:solidFill>
                <a:latin typeface="Trebuchet MS"/>
                <a:cs typeface="Trebuchet MS"/>
              </a:rPr>
              <a:t>w</a:t>
            </a:r>
            <a:r>
              <a:rPr sz="950" spc="30" dirty="0">
                <a:solidFill>
                  <a:srgbClr val="333333"/>
                </a:solidFill>
                <a:latin typeface="微软雅黑"/>
                <a:cs typeface="微软雅黑"/>
              </a:rPr>
              <a:t>）</a:t>
            </a:r>
            <a:r>
              <a:rPr sz="950" spc="25" dirty="0">
                <a:solidFill>
                  <a:srgbClr val="333333"/>
                </a:solidFill>
                <a:latin typeface="微软雅黑"/>
                <a:cs typeface="微软雅黑"/>
              </a:rPr>
              <a:t>、执行（</a:t>
            </a:r>
            <a:r>
              <a:rPr sz="950" spc="25" dirty="0">
                <a:solidFill>
                  <a:srgbClr val="333333"/>
                </a:solidFill>
                <a:latin typeface="Trebuchet MS"/>
                <a:cs typeface="Trebuchet MS"/>
              </a:rPr>
              <a:t>x</a:t>
            </a:r>
            <a:r>
              <a:rPr sz="950" spc="25" dirty="0">
                <a:solidFill>
                  <a:srgbClr val="333333"/>
                </a:solidFill>
                <a:latin typeface="微软雅黑"/>
                <a:cs typeface="微软雅黑"/>
              </a:rPr>
              <a:t>）等权限。对于一般文件来说，权限比较容易理解</a:t>
            </a:r>
            <a:r>
              <a:rPr sz="950" spc="-70" dirty="0">
                <a:solidFill>
                  <a:srgbClr val="333333"/>
                </a:solidFill>
                <a:latin typeface="微软雅黑"/>
                <a:cs typeface="微软雅黑"/>
              </a:rPr>
              <a:t>：</a:t>
            </a:r>
            <a:r>
              <a:rPr sz="950" spc="-70" dirty="0">
                <a:solidFill>
                  <a:srgbClr val="333333"/>
                </a:solidFill>
                <a:latin typeface="Trebuchet MS"/>
                <a:cs typeface="Trebuchet MS"/>
              </a:rPr>
              <a:t>“</a:t>
            </a:r>
            <a:r>
              <a:rPr sz="950" spc="25" dirty="0">
                <a:solidFill>
                  <a:srgbClr val="333333"/>
                </a:solidFill>
                <a:latin typeface="微软雅黑"/>
                <a:cs typeface="微软雅黑"/>
              </a:rPr>
              <a:t>可读</a:t>
            </a:r>
            <a:r>
              <a:rPr sz="950" spc="-160" dirty="0">
                <a:solidFill>
                  <a:srgbClr val="333333"/>
                </a:solidFill>
                <a:latin typeface="Trebuchet MS"/>
                <a:cs typeface="Trebuchet MS"/>
              </a:rPr>
              <a:t>”</a:t>
            </a:r>
            <a:r>
              <a:rPr sz="950" spc="25" dirty="0">
                <a:solidFill>
                  <a:srgbClr val="333333"/>
                </a:solidFill>
                <a:latin typeface="微软雅黑"/>
                <a:cs typeface="微软雅黑"/>
              </a:rPr>
              <a:t>表 示能够读取文件的实际内容</a:t>
            </a:r>
            <a:r>
              <a:rPr sz="950" spc="-70" dirty="0">
                <a:solidFill>
                  <a:srgbClr val="333333"/>
                </a:solidFill>
                <a:latin typeface="微软雅黑"/>
                <a:cs typeface="微软雅黑"/>
              </a:rPr>
              <a:t>；</a:t>
            </a:r>
            <a:r>
              <a:rPr sz="950" spc="-70" dirty="0">
                <a:solidFill>
                  <a:srgbClr val="333333"/>
                </a:solidFill>
                <a:latin typeface="Trebuchet MS"/>
                <a:cs typeface="Trebuchet MS"/>
              </a:rPr>
              <a:t>“</a:t>
            </a:r>
            <a:r>
              <a:rPr sz="950" spc="25" dirty="0">
                <a:solidFill>
                  <a:srgbClr val="333333"/>
                </a:solidFill>
                <a:latin typeface="微软雅黑"/>
                <a:cs typeface="微软雅黑"/>
              </a:rPr>
              <a:t>可写</a:t>
            </a:r>
            <a:r>
              <a:rPr sz="950" spc="-160" dirty="0">
                <a:solidFill>
                  <a:srgbClr val="333333"/>
                </a:solidFill>
                <a:latin typeface="Trebuchet MS"/>
                <a:cs typeface="Trebuchet MS"/>
              </a:rPr>
              <a:t>”</a:t>
            </a:r>
            <a:r>
              <a:rPr sz="950" spc="25" dirty="0">
                <a:solidFill>
                  <a:srgbClr val="333333"/>
                </a:solidFill>
                <a:latin typeface="微软雅黑"/>
                <a:cs typeface="微软雅黑"/>
              </a:rPr>
              <a:t>表示能够编辑、新增、修改、删除文件的实际内容</a:t>
            </a:r>
            <a:r>
              <a:rPr sz="950" spc="-70" dirty="0">
                <a:solidFill>
                  <a:srgbClr val="333333"/>
                </a:solidFill>
                <a:latin typeface="微软雅黑"/>
                <a:cs typeface="微软雅黑"/>
              </a:rPr>
              <a:t>；</a:t>
            </a:r>
            <a:r>
              <a:rPr sz="950" spc="-70" dirty="0">
                <a:solidFill>
                  <a:srgbClr val="333333"/>
                </a:solidFill>
                <a:latin typeface="Trebuchet MS"/>
                <a:cs typeface="Trebuchet MS"/>
              </a:rPr>
              <a:t>“</a:t>
            </a:r>
            <a:r>
              <a:rPr sz="950" spc="25" dirty="0">
                <a:solidFill>
                  <a:srgbClr val="333333"/>
                </a:solidFill>
                <a:latin typeface="微软雅黑"/>
                <a:cs typeface="微软雅黑"/>
              </a:rPr>
              <a:t>可执行</a:t>
            </a:r>
            <a:r>
              <a:rPr sz="950" spc="-160" dirty="0">
                <a:solidFill>
                  <a:srgbClr val="333333"/>
                </a:solidFill>
                <a:latin typeface="Trebuchet MS"/>
                <a:cs typeface="Trebuchet MS"/>
              </a:rPr>
              <a:t>”</a:t>
            </a:r>
            <a:r>
              <a:rPr sz="950" spc="25" dirty="0">
                <a:solidFill>
                  <a:srgbClr val="333333"/>
                </a:solidFill>
                <a:latin typeface="微软雅黑"/>
                <a:cs typeface="微软雅黑"/>
              </a:rPr>
              <a:t>则表示 能够运行一个</a:t>
            </a:r>
            <a:r>
              <a:rPr sz="950" u="sng" spc="25" dirty="0">
                <a:solidFill>
                  <a:srgbClr val="4183C4"/>
                </a:solidFill>
                <a:uFill>
                  <a:solidFill>
                    <a:srgbClr val="4183C4"/>
                  </a:solidFill>
                </a:uFill>
                <a:latin typeface="微软雅黑"/>
                <a:cs typeface="微软雅黑"/>
                <a:hlinkClick r:id="rId2"/>
              </a:rPr>
              <a:t>脚本</a:t>
            </a:r>
            <a:r>
              <a:rPr sz="950" spc="25" dirty="0">
                <a:solidFill>
                  <a:srgbClr val="333333"/>
                </a:solidFill>
                <a:latin typeface="微软雅黑"/>
                <a:cs typeface="微软雅黑"/>
              </a:rPr>
              <a:t>程序。但是，对于目录文件来说，理解其权限设置来就不那么容易了。很多资深</a:t>
            </a:r>
            <a:r>
              <a:rPr sz="950" spc="35" dirty="0">
                <a:solidFill>
                  <a:srgbClr val="333333"/>
                </a:solidFill>
                <a:latin typeface="Trebuchet MS"/>
                <a:cs typeface="Trebuchet MS"/>
              </a:rPr>
              <a:t>Linux </a:t>
            </a:r>
            <a:r>
              <a:rPr sz="950" spc="25" dirty="0">
                <a:solidFill>
                  <a:srgbClr val="333333"/>
                </a:solidFill>
                <a:latin typeface="微软雅黑"/>
                <a:cs typeface="微软雅黑"/>
              </a:rPr>
              <a:t>用户其实也没有真正搞明白。对目录文件来说</a:t>
            </a:r>
            <a:r>
              <a:rPr sz="950" spc="-70" dirty="0">
                <a:solidFill>
                  <a:srgbClr val="333333"/>
                </a:solidFill>
                <a:latin typeface="微软雅黑"/>
                <a:cs typeface="微软雅黑"/>
              </a:rPr>
              <a:t>，</a:t>
            </a:r>
            <a:r>
              <a:rPr sz="950" spc="-70" dirty="0">
                <a:solidFill>
                  <a:srgbClr val="333333"/>
                </a:solidFill>
                <a:latin typeface="Trebuchet MS"/>
                <a:cs typeface="Trebuchet MS"/>
              </a:rPr>
              <a:t>“</a:t>
            </a:r>
            <a:r>
              <a:rPr sz="950" spc="25" dirty="0">
                <a:solidFill>
                  <a:srgbClr val="333333"/>
                </a:solidFill>
                <a:latin typeface="微软雅黑"/>
                <a:cs typeface="微软雅黑"/>
              </a:rPr>
              <a:t>可读</a:t>
            </a:r>
            <a:r>
              <a:rPr sz="950" spc="-160" dirty="0">
                <a:solidFill>
                  <a:srgbClr val="333333"/>
                </a:solidFill>
                <a:latin typeface="Trebuchet MS"/>
                <a:cs typeface="Trebuchet MS"/>
              </a:rPr>
              <a:t>”</a:t>
            </a:r>
            <a:r>
              <a:rPr sz="950" spc="25" dirty="0">
                <a:solidFill>
                  <a:srgbClr val="333333"/>
                </a:solidFill>
                <a:latin typeface="微软雅黑"/>
                <a:cs typeface="微软雅黑"/>
              </a:rPr>
              <a:t>表示能够读取目录内的文件列表</a:t>
            </a:r>
            <a:r>
              <a:rPr sz="950" spc="-70" dirty="0">
                <a:solidFill>
                  <a:srgbClr val="333333"/>
                </a:solidFill>
                <a:latin typeface="微软雅黑"/>
                <a:cs typeface="微软雅黑"/>
              </a:rPr>
              <a:t>；</a:t>
            </a:r>
            <a:r>
              <a:rPr sz="950" spc="-70" dirty="0">
                <a:solidFill>
                  <a:srgbClr val="333333"/>
                </a:solidFill>
                <a:latin typeface="Trebuchet MS"/>
                <a:cs typeface="Trebuchet MS"/>
              </a:rPr>
              <a:t>“</a:t>
            </a:r>
            <a:r>
              <a:rPr sz="950" spc="25" dirty="0">
                <a:solidFill>
                  <a:srgbClr val="333333"/>
                </a:solidFill>
                <a:latin typeface="微软雅黑"/>
                <a:cs typeface="微软雅黑"/>
              </a:rPr>
              <a:t>可写</a:t>
            </a:r>
            <a:r>
              <a:rPr sz="950" spc="-160" dirty="0">
                <a:solidFill>
                  <a:srgbClr val="333333"/>
                </a:solidFill>
                <a:latin typeface="Trebuchet MS"/>
                <a:cs typeface="Trebuchet MS"/>
              </a:rPr>
              <a:t>”</a:t>
            </a:r>
            <a:r>
              <a:rPr sz="950" spc="25" dirty="0">
                <a:solidFill>
                  <a:srgbClr val="333333"/>
                </a:solidFill>
                <a:latin typeface="微软雅黑"/>
                <a:cs typeface="微软雅黑"/>
              </a:rPr>
              <a:t>表示能够 在目录内新增、删除、重命名文件；而</a:t>
            </a:r>
            <a:r>
              <a:rPr sz="950" spc="-160" dirty="0">
                <a:solidFill>
                  <a:srgbClr val="333333"/>
                </a:solidFill>
                <a:latin typeface="Trebuchet MS"/>
                <a:cs typeface="Trebuchet MS"/>
              </a:rPr>
              <a:t>“</a:t>
            </a:r>
            <a:r>
              <a:rPr sz="950" spc="25" dirty="0">
                <a:solidFill>
                  <a:srgbClr val="333333"/>
                </a:solidFill>
                <a:latin typeface="微软雅黑"/>
                <a:cs typeface="微软雅黑"/>
              </a:rPr>
              <a:t>可执行</a:t>
            </a:r>
            <a:r>
              <a:rPr sz="950" spc="-160" dirty="0">
                <a:solidFill>
                  <a:srgbClr val="333333"/>
                </a:solidFill>
                <a:latin typeface="Trebuchet MS"/>
                <a:cs typeface="Trebuchet MS"/>
              </a:rPr>
              <a:t>”</a:t>
            </a:r>
            <a:r>
              <a:rPr sz="950" spc="25" dirty="0">
                <a:solidFill>
                  <a:srgbClr val="333333"/>
                </a:solidFill>
                <a:latin typeface="微软雅黑"/>
                <a:cs typeface="微软雅黑"/>
              </a:rPr>
              <a:t>则表示能够进入该目录。可以参考表格</a:t>
            </a:r>
            <a:r>
              <a:rPr sz="950" spc="25" dirty="0">
                <a:solidFill>
                  <a:srgbClr val="333333"/>
                </a:solidFill>
                <a:latin typeface="Trebuchet MS"/>
                <a:cs typeface="Trebuchet MS"/>
              </a:rPr>
              <a:t>5-5</a:t>
            </a:r>
            <a:r>
              <a:rPr sz="950" spc="25" dirty="0">
                <a:solidFill>
                  <a:srgbClr val="333333"/>
                </a:solidFill>
                <a:latin typeface="微软雅黑"/>
                <a:cs typeface="微软雅黑"/>
              </a:rPr>
              <a:t>，帮助同学们 理解当文件和目录被设置</a:t>
            </a:r>
            <a:r>
              <a:rPr sz="950" spc="35" dirty="0">
                <a:solidFill>
                  <a:srgbClr val="333333"/>
                </a:solidFill>
                <a:latin typeface="Trebuchet MS"/>
                <a:cs typeface="Trebuchet MS"/>
              </a:rPr>
              <a:t>rwx</a:t>
            </a:r>
            <a:r>
              <a:rPr sz="950" spc="25" dirty="0">
                <a:solidFill>
                  <a:srgbClr val="333333"/>
                </a:solidFill>
                <a:latin typeface="微软雅黑"/>
                <a:cs typeface="微软雅黑"/>
              </a:rPr>
              <a:t>权限后，能够被执行的命令的区别：</a:t>
            </a:r>
            <a:endParaRPr sz="950">
              <a:latin typeface="微软雅黑"/>
              <a:cs typeface="微软雅黑"/>
            </a:endParaRPr>
          </a:p>
          <a:p>
            <a:pPr marL="12700">
              <a:lnSpc>
                <a:spcPct val="100000"/>
              </a:lnSpc>
              <a:spcBef>
                <a:spcPts val="1110"/>
              </a:spcBef>
              <a:tabLst>
                <a:tab pos="1057910" algn="l"/>
              </a:tabLst>
            </a:pPr>
            <a:r>
              <a:rPr sz="950" spc="25" dirty="0">
                <a:solidFill>
                  <a:srgbClr val="333333"/>
                </a:solidFill>
                <a:latin typeface="微软雅黑"/>
                <a:cs typeface="微软雅黑"/>
              </a:rPr>
              <a:t>表</a:t>
            </a:r>
            <a:r>
              <a:rPr sz="950" spc="25" dirty="0">
                <a:solidFill>
                  <a:srgbClr val="333333"/>
                </a:solidFill>
                <a:latin typeface="Trebuchet MS"/>
                <a:cs typeface="Trebuchet MS"/>
              </a:rPr>
              <a:t>5-5	</a:t>
            </a:r>
            <a:r>
              <a:rPr sz="950" spc="25" dirty="0">
                <a:solidFill>
                  <a:srgbClr val="333333"/>
                </a:solidFill>
                <a:latin typeface="微软雅黑"/>
                <a:cs typeface="微软雅黑"/>
              </a:rPr>
              <a:t>读写执行权限对于文件与目录可执行命令的区别</a:t>
            </a:r>
            <a:endParaRPr sz="950">
              <a:latin typeface="微软雅黑"/>
              <a:cs typeface="微软雅黑"/>
            </a:endParaRPr>
          </a:p>
        </p:txBody>
      </p:sp>
      <p:sp>
        <p:nvSpPr>
          <p:cNvPr id="19" name="object 19"/>
          <p:cNvSpPr txBox="1"/>
          <p:nvPr/>
        </p:nvSpPr>
        <p:spPr>
          <a:xfrm>
            <a:off x="3705167" y="10217035"/>
            <a:ext cx="158750" cy="185420"/>
          </a:xfrm>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z="800" spc="-5" dirty="0">
                <a:latin typeface="小哥哥网恋吗"/>
                <a:cs typeface="小哥哥网恋吗"/>
              </a:rPr>
              <a:t>9</a:t>
            </a:fld>
            <a:endParaRPr sz="800">
              <a:latin typeface="小哥哥网恋吗"/>
              <a:cs typeface="小哥哥网恋吗"/>
            </a:endParaRPr>
          </a:p>
        </p:txBody>
      </p:sp>
      <p:sp>
        <p:nvSpPr>
          <p:cNvPr id="17" name="object 17"/>
          <p:cNvSpPr txBox="1"/>
          <p:nvPr/>
        </p:nvSpPr>
        <p:spPr>
          <a:xfrm>
            <a:off x="1070306" y="406498"/>
            <a:ext cx="4526280" cy="883285"/>
          </a:xfrm>
          <a:prstGeom prst="rect">
            <a:avLst/>
          </a:prstGeom>
        </p:spPr>
        <p:txBody>
          <a:bodyPr vert="horz" wrap="square" lIns="0" tIns="12065" rIns="0" bIns="0" rtlCol="0">
            <a:spAutoFit/>
          </a:bodyPr>
          <a:lstStyle/>
          <a:p>
            <a:pPr marL="12700" marR="1751330">
              <a:lnSpc>
                <a:spcPct val="132400"/>
              </a:lnSpc>
              <a:spcBef>
                <a:spcPts val="95"/>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passwd</a:t>
            </a:r>
            <a:r>
              <a:rPr sz="850" spc="5" dirty="0">
                <a:solidFill>
                  <a:srgbClr val="333333"/>
                </a:solidFill>
                <a:latin typeface="Lucida Console"/>
                <a:cs typeface="Lucida Console"/>
              </a:rPr>
              <a:t> </a:t>
            </a:r>
            <a:r>
              <a:rPr sz="850" spc="15" dirty="0">
                <a:solidFill>
                  <a:srgbClr val="333333"/>
                </a:solidFill>
                <a:latin typeface="Lucida Console"/>
                <a:cs typeface="Lucida Console"/>
              </a:rPr>
              <a:t>-u</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Unlocking password for user 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passwd:</a:t>
            </a:r>
            <a:r>
              <a:rPr sz="850" spc="10" dirty="0">
                <a:solidFill>
                  <a:srgbClr val="333333"/>
                </a:solidFill>
                <a:latin typeface="Lucida Console"/>
                <a:cs typeface="Lucida Console"/>
              </a:rPr>
              <a:t> </a:t>
            </a:r>
            <a:r>
              <a:rPr sz="850" spc="15" dirty="0">
                <a:solidFill>
                  <a:srgbClr val="333333"/>
                </a:solidFill>
                <a:latin typeface="Lucida Console"/>
                <a:cs typeface="Lucida Console"/>
              </a:rPr>
              <a:t>Success</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[root@linuxprobe</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10" dirty="0">
                <a:solidFill>
                  <a:srgbClr val="333333"/>
                </a:solidFill>
                <a:latin typeface="Lucida Console"/>
                <a:cs typeface="Lucida Console"/>
              </a:rPr>
              <a:t> </a:t>
            </a:r>
            <a:r>
              <a:rPr sz="850" spc="15" dirty="0">
                <a:solidFill>
                  <a:srgbClr val="333333"/>
                </a:solidFill>
                <a:latin typeface="Lucida Console"/>
                <a:cs typeface="Lucida Console"/>
              </a:rPr>
              <a:t>passwd</a:t>
            </a:r>
            <a:r>
              <a:rPr sz="850" spc="5" dirty="0">
                <a:solidFill>
                  <a:srgbClr val="333333"/>
                </a:solidFill>
                <a:latin typeface="Lucida Console"/>
                <a:cs typeface="Lucida Console"/>
              </a:rPr>
              <a:t> </a:t>
            </a:r>
            <a:r>
              <a:rPr sz="850" spc="15" dirty="0">
                <a:solidFill>
                  <a:srgbClr val="333333"/>
                </a:solidFill>
                <a:latin typeface="Lucida Console"/>
                <a:cs typeface="Lucida Console"/>
              </a:rPr>
              <a:t>-S</a:t>
            </a:r>
            <a:r>
              <a:rPr sz="850" spc="10" dirty="0">
                <a:solidFill>
                  <a:srgbClr val="333333"/>
                </a:solidFill>
                <a:latin typeface="Lucida Console"/>
                <a:cs typeface="Lucida Console"/>
              </a:rPr>
              <a:t> </a:t>
            </a:r>
            <a:r>
              <a:rPr sz="850" spc="15" dirty="0">
                <a:solidFill>
                  <a:srgbClr val="333333"/>
                </a:solidFill>
                <a:latin typeface="Lucida Console"/>
                <a:cs typeface="Lucida Console"/>
              </a:rPr>
              <a:t>linuxprobe</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linuxprobe PS 1969-12-31 0 99999 7 -1 (Password set, SHA512 crypt.)</a:t>
            </a:r>
            <a:endParaRPr sz="850">
              <a:latin typeface="Lucida Console"/>
              <a:cs typeface="Lucida Console"/>
            </a:endParaRPr>
          </a:p>
        </p:txBody>
      </p:sp>
      <p:sp>
        <p:nvSpPr>
          <p:cNvPr id="18" name="object 1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7553446"/>
            <a:ext cx="38735" cy="381635"/>
          </a:xfrm>
          <a:custGeom>
            <a:avLst/>
            <a:gdLst/>
            <a:ahLst/>
            <a:cxnLst/>
            <a:rect l="l" t="t" r="r" b="b"/>
            <a:pathLst>
              <a:path w="38734" h="381634">
                <a:moveTo>
                  <a:pt x="38117" y="381177"/>
                </a:moveTo>
                <a:lnTo>
                  <a:pt x="0" y="381177"/>
                </a:lnTo>
                <a:lnTo>
                  <a:pt x="0" y="0"/>
                </a:lnTo>
                <a:lnTo>
                  <a:pt x="38117" y="0"/>
                </a:lnTo>
                <a:lnTo>
                  <a:pt x="38117" y="381177"/>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1082969"/>
            <a:ext cx="5651500" cy="667385"/>
            <a:chOff x="959124" y="1082969"/>
            <a:chExt cx="5651500" cy="667385"/>
          </a:xfrm>
        </p:grpSpPr>
        <p:sp>
          <p:nvSpPr>
            <p:cNvPr id="4" name="object 4"/>
            <p:cNvSpPr/>
            <p:nvPr/>
          </p:nvSpPr>
          <p:spPr>
            <a:xfrm>
              <a:off x="963889" y="1087734"/>
              <a:ext cx="5641975" cy="657860"/>
            </a:xfrm>
            <a:custGeom>
              <a:avLst/>
              <a:gdLst/>
              <a:ahLst/>
              <a:cxnLst/>
              <a:rect l="l" t="t" r="r" b="b"/>
              <a:pathLst>
                <a:path w="5641975" h="657860">
                  <a:moveTo>
                    <a:pt x="5620752" y="657454"/>
                  </a:moveTo>
                  <a:lnTo>
                    <a:pt x="20659" y="657454"/>
                  </a:lnTo>
                  <a:lnTo>
                    <a:pt x="17629" y="656863"/>
                  </a:lnTo>
                  <a:lnTo>
                    <a:pt x="0" y="636756"/>
                  </a:lnTo>
                  <a:lnTo>
                    <a:pt x="0" y="633706"/>
                  </a:lnTo>
                  <a:lnTo>
                    <a:pt x="0" y="20621"/>
                  </a:lnTo>
                  <a:lnTo>
                    <a:pt x="20659" y="0"/>
                  </a:lnTo>
                  <a:lnTo>
                    <a:pt x="5620752" y="0"/>
                  </a:lnTo>
                  <a:lnTo>
                    <a:pt x="5641421" y="20621"/>
                  </a:lnTo>
                  <a:lnTo>
                    <a:pt x="5641421" y="636756"/>
                  </a:lnTo>
                  <a:lnTo>
                    <a:pt x="5623792" y="656863"/>
                  </a:lnTo>
                  <a:lnTo>
                    <a:pt x="5620752" y="657454"/>
                  </a:lnTo>
                  <a:close/>
                </a:path>
              </a:pathLst>
            </a:custGeom>
            <a:solidFill>
              <a:srgbClr val="F8F8F8"/>
            </a:solidFill>
          </p:spPr>
          <p:txBody>
            <a:bodyPr wrap="square" lIns="0" tIns="0" rIns="0" bIns="0" rtlCol="0"/>
            <a:lstStyle/>
            <a:p>
              <a:endParaRPr/>
            </a:p>
          </p:txBody>
        </p:sp>
        <p:sp>
          <p:nvSpPr>
            <p:cNvPr id="5" name="object 5"/>
            <p:cNvSpPr/>
            <p:nvPr/>
          </p:nvSpPr>
          <p:spPr>
            <a:xfrm>
              <a:off x="963889" y="1087734"/>
              <a:ext cx="5641975" cy="657860"/>
            </a:xfrm>
            <a:custGeom>
              <a:avLst/>
              <a:gdLst/>
              <a:ahLst/>
              <a:cxnLst/>
              <a:rect l="l" t="t" r="r" b="b"/>
              <a:pathLst>
                <a:path w="5641975" h="657860">
                  <a:moveTo>
                    <a:pt x="0" y="633706"/>
                  </a:moveTo>
                  <a:lnTo>
                    <a:pt x="0" y="23823"/>
                  </a:lnTo>
                  <a:lnTo>
                    <a:pt x="0" y="20621"/>
                  </a:lnTo>
                  <a:lnTo>
                    <a:pt x="600" y="17572"/>
                  </a:lnTo>
                  <a:lnTo>
                    <a:pt x="1810" y="14589"/>
                  </a:lnTo>
                  <a:lnTo>
                    <a:pt x="3020" y="11692"/>
                  </a:lnTo>
                  <a:lnTo>
                    <a:pt x="4745" y="9081"/>
                  </a:lnTo>
                  <a:lnTo>
                    <a:pt x="6975" y="6927"/>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688"/>
                  </a:lnTo>
                  <a:lnTo>
                    <a:pt x="5634446" y="6927"/>
                  </a:lnTo>
                  <a:lnTo>
                    <a:pt x="5636675" y="9081"/>
                  </a:lnTo>
                  <a:lnTo>
                    <a:pt x="5638400" y="11692"/>
                  </a:lnTo>
                  <a:lnTo>
                    <a:pt x="5639610" y="14589"/>
                  </a:lnTo>
                  <a:lnTo>
                    <a:pt x="5640821" y="17572"/>
                  </a:lnTo>
                  <a:lnTo>
                    <a:pt x="5641421" y="20621"/>
                  </a:lnTo>
                  <a:lnTo>
                    <a:pt x="5641421" y="23823"/>
                  </a:lnTo>
                  <a:lnTo>
                    <a:pt x="5641421" y="633706"/>
                  </a:lnTo>
                  <a:lnTo>
                    <a:pt x="5641421" y="636756"/>
                  </a:lnTo>
                  <a:lnTo>
                    <a:pt x="5640821" y="639739"/>
                  </a:lnTo>
                  <a:lnTo>
                    <a:pt x="5639610" y="642636"/>
                  </a:lnTo>
                  <a:lnTo>
                    <a:pt x="5638400" y="645695"/>
                  </a:lnTo>
                  <a:lnTo>
                    <a:pt x="5617597" y="657530"/>
                  </a:lnTo>
                  <a:lnTo>
                    <a:pt x="23823" y="657530"/>
                  </a:lnTo>
                  <a:lnTo>
                    <a:pt x="1810" y="642712"/>
                  </a:lnTo>
                  <a:lnTo>
                    <a:pt x="600" y="639815"/>
                  </a:lnTo>
                  <a:lnTo>
                    <a:pt x="0" y="636756"/>
                  </a:lnTo>
                  <a:lnTo>
                    <a:pt x="0" y="63370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1168776"/>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226501"/>
            <a:ext cx="5651500" cy="495934"/>
            <a:chOff x="959124" y="2226501"/>
            <a:chExt cx="5651500" cy="495934"/>
          </a:xfrm>
        </p:grpSpPr>
        <p:sp>
          <p:nvSpPr>
            <p:cNvPr id="8" name="object 8"/>
            <p:cNvSpPr/>
            <p:nvPr/>
          </p:nvSpPr>
          <p:spPr>
            <a:xfrm>
              <a:off x="963889" y="2231265"/>
              <a:ext cx="5641975" cy="486409"/>
            </a:xfrm>
            <a:custGeom>
              <a:avLst/>
              <a:gdLst/>
              <a:ahLst/>
              <a:cxnLst/>
              <a:rect l="l" t="t" r="r" b="b"/>
              <a:pathLst>
                <a:path w="5641975" h="486410">
                  <a:moveTo>
                    <a:pt x="5620752" y="485924"/>
                  </a:moveTo>
                  <a:lnTo>
                    <a:pt x="20659" y="485924"/>
                  </a:lnTo>
                  <a:lnTo>
                    <a:pt x="17629" y="485333"/>
                  </a:lnTo>
                  <a:lnTo>
                    <a:pt x="0" y="465302"/>
                  </a:lnTo>
                  <a:lnTo>
                    <a:pt x="0" y="462177"/>
                  </a:lnTo>
                  <a:lnTo>
                    <a:pt x="0" y="20621"/>
                  </a:lnTo>
                  <a:lnTo>
                    <a:pt x="20659" y="0"/>
                  </a:lnTo>
                  <a:lnTo>
                    <a:pt x="5620752" y="0"/>
                  </a:lnTo>
                  <a:lnTo>
                    <a:pt x="5641421" y="20621"/>
                  </a:lnTo>
                  <a:lnTo>
                    <a:pt x="5641421" y="465302"/>
                  </a:lnTo>
                  <a:lnTo>
                    <a:pt x="5623792" y="485333"/>
                  </a:lnTo>
                  <a:lnTo>
                    <a:pt x="5620752" y="485924"/>
                  </a:lnTo>
                  <a:close/>
                </a:path>
              </a:pathLst>
            </a:custGeom>
            <a:solidFill>
              <a:srgbClr val="F8F8F8"/>
            </a:solidFill>
          </p:spPr>
          <p:txBody>
            <a:bodyPr wrap="square" lIns="0" tIns="0" rIns="0" bIns="0" rtlCol="0"/>
            <a:lstStyle/>
            <a:p>
              <a:endParaRPr/>
            </a:p>
          </p:txBody>
        </p:sp>
        <p:sp>
          <p:nvSpPr>
            <p:cNvPr id="9" name="object 9"/>
            <p:cNvSpPr/>
            <p:nvPr/>
          </p:nvSpPr>
          <p:spPr>
            <a:xfrm>
              <a:off x="963889" y="2231265"/>
              <a:ext cx="5641975" cy="486409"/>
            </a:xfrm>
            <a:custGeom>
              <a:avLst/>
              <a:gdLst/>
              <a:ahLst/>
              <a:cxnLst/>
              <a:rect l="l" t="t" r="r" b="b"/>
              <a:pathLst>
                <a:path w="5641975" h="486410">
                  <a:moveTo>
                    <a:pt x="0" y="462177"/>
                  </a:moveTo>
                  <a:lnTo>
                    <a:pt x="0" y="23823"/>
                  </a:lnTo>
                  <a:lnTo>
                    <a:pt x="0" y="20621"/>
                  </a:lnTo>
                  <a:lnTo>
                    <a:pt x="600" y="17496"/>
                  </a:lnTo>
                  <a:lnTo>
                    <a:pt x="1810" y="14589"/>
                  </a:lnTo>
                  <a:lnTo>
                    <a:pt x="3020" y="11692"/>
                  </a:lnTo>
                  <a:lnTo>
                    <a:pt x="4745" y="9157"/>
                  </a:lnTo>
                  <a:lnTo>
                    <a:pt x="6975" y="6927"/>
                  </a:lnTo>
                  <a:lnTo>
                    <a:pt x="9214" y="4688"/>
                  </a:lnTo>
                  <a:lnTo>
                    <a:pt x="11787" y="2973"/>
                  </a:lnTo>
                  <a:lnTo>
                    <a:pt x="14703" y="1715"/>
                  </a:lnTo>
                  <a:lnTo>
                    <a:pt x="17629" y="590"/>
                  </a:lnTo>
                  <a:lnTo>
                    <a:pt x="20659" y="0"/>
                  </a:lnTo>
                  <a:lnTo>
                    <a:pt x="23823" y="0"/>
                  </a:lnTo>
                  <a:lnTo>
                    <a:pt x="5617597" y="0"/>
                  </a:lnTo>
                  <a:lnTo>
                    <a:pt x="5620752" y="0"/>
                  </a:lnTo>
                  <a:lnTo>
                    <a:pt x="5623792" y="590"/>
                  </a:lnTo>
                  <a:lnTo>
                    <a:pt x="5641421" y="20621"/>
                  </a:lnTo>
                  <a:lnTo>
                    <a:pt x="5641421" y="23823"/>
                  </a:lnTo>
                  <a:lnTo>
                    <a:pt x="5641421" y="462177"/>
                  </a:lnTo>
                  <a:lnTo>
                    <a:pt x="5641421" y="465302"/>
                  </a:lnTo>
                  <a:lnTo>
                    <a:pt x="5640821" y="468285"/>
                  </a:lnTo>
                  <a:lnTo>
                    <a:pt x="5639610" y="471182"/>
                  </a:lnTo>
                  <a:lnTo>
                    <a:pt x="5638400" y="474089"/>
                  </a:lnTo>
                  <a:lnTo>
                    <a:pt x="5626717" y="484066"/>
                  </a:lnTo>
                  <a:lnTo>
                    <a:pt x="5623792" y="485333"/>
                  </a:lnTo>
                  <a:lnTo>
                    <a:pt x="5620752" y="485924"/>
                  </a:lnTo>
                  <a:lnTo>
                    <a:pt x="5617597" y="486000"/>
                  </a:lnTo>
                  <a:lnTo>
                    <a:pt x="23823" y="486000"/>
                  </a:lnTo>
                  <a:lnTo>
                    <a:pt x="20659" y="485924"/>
                  </a:lnTo>
                  <a:lnTo>
                    <a:pt x="17629" y="485333"/>
                  </a:lnTo>
                  <a:lnTo>
                    <a:pt x="14703" y="484066"/>
                  </a:lnTo>
                  <a:lnTo>
                    <a:pt x="11787" y="482875"/>
                  </a:lnTo>
                  <a:lnTo>
                    <a:pt x="1810" y="471182"/>
                  </a:lnTo>
                  <a:lnTo>
                    <a:pt x="600" y="468285"/>
                  </a:lnTo>
                  <a:lnTo>
                    <a:pt x="0" y="465302"/>
                  </a:lnTo>
                  <a:lnTo>
                    <a:pt x="0" y="462177"/>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312307"/>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3674974"/>
            <a:ext cx="5651500" cy="667385"/>
            <a:chOff x="959124" y="3674974"/>
            <a:chExt cx="5651500" cy="667385"/>
          </a:xfrm>
        </p:grpSpPr>
        <p:sp>
          <p:nvSpPr>
            <p:cNvPr id="12" name="object 12"/>
            <p:cNvSpPr/>
            <p:nvPr/>
          </p:nvSpPr>
          <p:spPr>
            <a:xfrm>
              <a:off x="963889" y="3679738"/>
              <a:ext cx="5641975" cy="657860"/>
            </a:xfrm>
            <a:custGeom>
              <a:avLst/>
              <a:gdLst/>
              <a:ahLst/>
              <a:cxnLst/>
              <a:rect l="l" t="t" r="r" b="b"/>
              <a:pathLst>
                <a:path w="5641975" h="657860">
                  <a:moveTo>
                    <a:pt x="5620752" y="657454"/>
                  </a:moveTo>
                  <a:lnTo>
                    <a:pt x="20659" y="657454"/>
                  </a:lnTo>
                  <a:lnTo>
                    <a:pt x="17629" y="656863"/>
                  </a:lnTo>
                  <a:lnTo>
                    <a:pt x="0" y="636832"/>
                  </a:lnTo>
                  <a:lnTo>
                    <a:pt x="0" y="633706"/>
                  </a:lnTo>
                  <a:lnTo>
                    <a:pt x="0" y="20621"/>
                  </a:lnTo>
                  <a:lnTo>
                    <a:pt x="20659" y="0"/>
                  </a:lnTo>
                  <a:lnTo>
                    <a:pt x="5620752" y="0"/>
                  </a:lnTo>
                  <a:lnTo>
                    <a:pt x="5641421" y="20621"/>
                  </a:lnTo>
                  <a:lnTo>
                    <a:pt x="5641421" y="636832"/>
                  </a:lnTo>
                  <a:lnTo>
                    <a:pt x="5623792" y="656863"/>
                  </a:lnTo>
                  <a:lnTo>
                    <a:pt x="5620752" y="657454"/>
                  </a:lnTo>
                  <a:close/>
                </a:path>
              </a:pathLst>
            </a:custGeom>
            <a:solidFill>
              <a:srgbClr val="F8F8F8"/>
            </a:solidFill>
          </p:spPr>
          <p:txBody>
            <a:bodyPr wrap="square" lIns="0" tIns="0" rIns="0" bIns="0" rtlCol="0"/>
            <a:lstStyle/>
            <a:p>
              <a:endParaRPr/>
            </a:p>
          </p:txBody>
        </p:sp>
        <p:sp>
          <p:nvSpPr>
            <p:cNvPr id="13" name="object 13"/>
            <p:cNvSpPr/>
            <p:nvPr/>
          </p:nvSpPr>
          <p:spPr>
            <a:xfrm>
              <a:off x="963889" y="3679738"/>
              <a:ext cx="5641975" cy="657860"/>
            </a:xfrm>
            <a:custGeom>
              <a:avLst/>
              <a:gdLst/>
              <a:ahLst/>
              <a:cxnLst/>
              <a:rect l="l" t="t" r="r" b="b"/>
              <a:pathLst>
                <a:path w="5641975" h="657860">
                  <a:moveTo>
                    <a:pt x="0" y="633706"/>
                  </a:moveTo>
                  <a:lnTo>
                    <a:pt x="0" y="23823"/>
                  </a:lnTo>
                  <a:lnTo>
                    <a:pt x="0" y="20621"/>
                  </a:lnTo>
                  <a:lnTo>
                    <a:pt x="600" y="17496"/>
                  </a:lnTo>
                  <a:lnTo>
                    <a:pt x="1810" y="14589"/>
                  </a:lnTo>
                  <a:lnTo>
                    <a:pt x="3020" y="11692"/>
                  </a:lnTo>
                  <a:lnTo>
                    <a:pt x="4745" y="9157"/>
                  </a:lnTo>
                  <a:lnTo>
                    <a:pt x="6975" y="6994"/>
                  </a:lnTo>
                  <a:lnTo>
                    <a:pt x="9214" y="4764"/>
                  </a:lnTo>
                  <a:lnTo>
                    <a:pt x="11787" y="3049"/>
                  </a:lnTo>
                  <a:lnTo>
                    <a:pt x="14703" y="1782"/>
                  </a:lnTo>
                  <a:lnTo>
                    <a:pt x="17629" y="590"/>
                  </a:lnTo>
                  <a:lnTo>
                    <a:pt x="20659" y="0"/>
                  </a:lnTo>
                  <a:lnTo>
                    <a:pt x="23823" y="0"/>
                  </a:lnTo>
                  <a:lnTo>
                    <a:pt x="5617597" y="0"/>
                  </a:lnTo>
                  <a:lnTo>
                    <a:pt x="5620752" y="0"/>
                  </a:lnTo>
                  <a:lnTo>
                    <a:pt x="5623792" y="590"/>
                  </a:lnTo>
                  <a:lnTo>
                    <a:pt x="5626717" y="1782"/>
                  </a:lnTo>
                  <a:lnTo>
                    <a:pt x="5629633" y="3049"/>
                  </a:lnTo>
                  <a:lnTo>
                    <a:pt x="5632206" y="4764"/>
                  </a:lnTo>
                  <a:lnTo>
                    <a:pt x="5634446" y="6994"/>
                  </a:lnTo>
                  <a:lnTo>
                    <a:pt x="5636675" y="9157"/>
                  </a:lnTo>
                  <a:lnTo>
                    <a:pt x="5638400" y="11692"/>
                  </a:lnTo>
                  <a:lnTo>
                    <a:pt x="5639610" y="14589"/>
                  </a:lnTo>
                  <a:lnTo>
                    <a:pt x="5640821" y="17496"/>
                  </a:lnTo>
                  <a:lnTo>
                    <a:pt x="5641421" y="20621"/>
                  </a:lnTo>
                  <a:lnTo>
                    <a:pt x="5641421" y="23823"/>
                  </a:lnTo>
                  <a:lnTo>
                    <a:pt x="5641421" y="633706"/>
                  </a:lnTo>
                  <a:lnTo>
                    <a:pt x="5641421" y="636832"/>
                  </a:lnTo>
                  <a:lnTo>
                    <a:pt x="5640821" y="639815"/>
                  </a:lnTo>
                  <a:lnTo>
                    <a:pt x="5639610" y="642712"/>
                  </a:lnTo>
                  <a:lnTo>
                    <a:pt x="5638400" y="645618"/>
                  </a:lnTo>
                  <a:lnTo>
                    <a:pt x="5617597" y="657530"/>
                  </a:lnTo>
                  <a:lnTo>
                    <a:pt x="23823" y="657530"/>
                  </a:lnTo>
                  <a:lnTo>
                    <a:pt x="1810" y="642712"/>
                  </a:lnTo>
                  <a:lnTo>
                    <a:pt x="600" y="639815"/>
                  </a:lnTo>
                  <a:lnTo>
                    <a:pt x="0" y="636832"/>
                  </a:lnTo>
                  <a:lnTo>
                    <a:pt x="0" y="633706"/>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3760780"/>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5" name="object 15"/>
          <p:cNvGrpSpPr/>
          <p:nvPr/>
        </p:nvGrpSpPr>
        <p:grpSpPr>
          <a:xfrm>
            <a:off x="959124" y="4818505"/>
            <a:ext cx="5651500" cy="667385"/>
            <a:chOff x="959124" y="4818505"/>
            <a:chExt cx="5651500" cy="667385"/>
          </a:xfrm>
        </p:grpSpPr>
        <p:sp>
          <p:nvSpPr>
            <p:cNvPr id="16" name="object 16"/>
            <p:cNvSpPr/>
            <p:nvPr/>
          </p:nvSpPr>
          <p:spPr>
            <a:xfrm>
              <a:off x="963889" y="4823270"/>
              <a:ext cx="5641975" cy="657860"/>
            </a:xfrm>
            <a:custGeom>
              <a:avLst/>
              <a:gdLst/>
              <a:ahLst/>
              <a:cxnLst/>
              <a:rect l="l" t="t" r="r" b="b"/>
              <a:pathLst>
                <a:path w="5641975" h="657860">
                  <a:moveTo>
                    <a:pt x="5620752" y="657454"/>
                  </a:moveTo>
                  <a:lnTo>
                    <a:pt x="20659" y="657454"/>
                  </a:lnTo>
                  <a:lnTo>
                    <a:pt x="17629" y="656787"/>
                  </a:lnTo>
                  <a:lnTo>
                    <a:pt x="0" y="636756"/>
                  </a:lnTo>
                  <a:lnTo>
                    <a:pt x="0" y="633706"/>
                  </a:lnTo>
                  <a:lnTo>
                    <a:pt x="0" y="20621"/>
                  </a:lnTo>
                  <a:lnTo>
                    <a:pt x="20659" y="0"/>
                  </a:lnTo>
                  <a:lnTo>
                    <a:pt x="5620752" y="0"/>
                  </a:lnTo>
                  <a:lnTo>
                    <a:pt x="5641421" y="20621"/>
                  </a:lnTo>
                  <a:lnTo>
                    <a:pt x="5641421" y="636756"/>
                  </a:lnTo>
                  <a:lnTo>
                    <a:pt x="5623792" y="656787"/>
                  </a:lnTo>
                  <a:lnTo>
                    <a:pt x="5620752" y="657454"/>
                  </a:lnTo>
                  <a:close/>
                </a:path>
              </a:pathLst>
            </a:custGeom>
            <a:solidFill>
              <a:srgbClr val="F8F8F8"/>
            </a:solidFill>
          </p:spPr>
          <p:txBody>
            <a:bodyPr wrap="square" lIns="0" tIns="0" rIns="0" bIns="0" rtlCol="0"/>
            <a:lstStyle/>
            <a:p>
              <a:endParaRPr/>
            </a:p>
          </p:txBody>
        </p:sp>
        <p:sp>
          <p:nvSpPr>
            <p:cNvPr id="17" name="object 17"/>
            <p:cNvSpPr/>
            <p:nvPr/>
          </p:nvSpPr>
          <p:spPr>
            <a:xfrm>
              <a:off x="963889" y="4823270"/>
              <a:ext cx="5641975" cy="657860"/>
            </a:xfrm>
            <a:custGeom>
              <a:avLst/>
              <a:gdLst/>
              <a:ahLst/>
              <a:cxnLst/>
              <a:rect l="l" t="t" r="r" b="b"/>
              <a:pathLst>
                <a:path w="5641975" h="657860">
                  <a:moveTo>
                    <a:pt x="0" y="633706"/>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633706"/>
                  </a:lnTo>
                  <a:lnTo>
                    <a:pt x="5641421" y="636756"/>
                  </a:lnTo>
                  <a:lnTo>
                    <a:pt x="5640821" y="639739"/>
                  </a:lnTo>
                  <a:lnTo>
                    <a:pt x="5639610" y="642636"/>
                  </a:lnTo>
                  <a:lnTo>
                    <a:pt x="5638400" y="645542"/>
                  </a:lnTo>
                  <a:lnTo>
                    <a:pt x="5617597" y="657530"/>
                  </a:lnTo>
                  <a:lnTo>
                    <a:pt x="23823" y="657530"/>
                  </a:lnTo>
                  <a:lnTo>
                    <a:pt x="20659" y="657454"/>
                  </a:lnTo>
                  <a:lnTo>
                    <a:pt x="17629" y="656787"/>
                  </a:lnTo>
                  <a:lnTo>
                    <a:pt x="14703" y="655519"/>
                  </a:lnTo>
                  <a:lnTo>
                    <a:pt x="11787" y="654328"/>
                  </a:lnTo>
                  <a:lnTo>
                    <a:pt x="1810" y="642636"/>
                  </a:lnTo>
                  <a:lnTo>
                    <a:pt x="600" y="639739"/>
                  </a:lnTo>
                  <a:lnTo>
                    <a:pt x="0" y="636756"/>
                  </a:lnTo>
                  <a:lnTo>
                    <a:pt x="0" y="633706"/>
                  </a:lnTo>
                  <a:close/>
                </a:path>
              </a:pathLst>
            </a:custGeom>
            <a:ln w="9529">
              <a:solidFill>
                <a:srgbClr val="E7EAEC"/>
              </a:solidFill>
            </a:ln>
          </p:spPr>
          <p:txBody>
            <a:bodyPr wrap="square" lIns="0" tIns="0" rIns="0" bIns="0" rtlCol="0"/>
            <a:lstStyle/>
            <a:p>
              <a:endParaRPr/>
            </a:p>
          </p:txBody>
        </p:sp>
        <p:sp>
          <p:nvSpPr>
            <p:cNvPr id="18" name="object 18"/>
            <p:cNvSpPr/>
            <p:nvPr/>
          </p:nvSpPr>
          <p:spPr>
            <a:xfrm>
              <a:off x="1006771" y="4904312"/>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9" name="object 19"/>
          <p:cNvGrpSpPr/>
          <p:nvPr/>
        </p:nvGrpSpPr>
        <p:grpSpPr>
          <a:xfrm>
            <a:off x="959124" y="8363452"/>
            <a:ext cx="5651500" cy="667385"/>
            <a:chOff x="959124" y="8363452"/>
            <a:chExt cx="5651500" cy="667385"/>
          </a:xfrm>
        </p:grpSpPr>
        <p:sp>
          <p:nvSpPr>
            <p:cNvPr id="20" name="object 20"/>
            <p:cNvSpPr/>
            <p:nvPr/>
          </p:nvSpPr>
          <p:spPr>
            <a:xfrm>
              <a:off x="963889" y="8368217"/>
              <a:ext cx="5641975" cy="657860"/>
            </a:xfrm>
            <a:custGeom>
              <a:avLst/>
              <a:gdLst/>
              <a:ahLst/>
              <a:cxnLst/>
              <a:rect l="l" t="t" r="r" b="b"/>
              <a:pathLst>
                <a:path w="5641975" h="657859">
                  <a:moveTo>
                    <a:pt x="5620752" y="657530"/>
                  </a:moveTo>
                  <a:lnTo>
                    <a:pt x="20659" y="657530"/>
                  </a:lnTo>
                  <a:lnTo>
                    <a:pt x="17629" y="656939"/>
                  </a:lnTo>
                  <a:lnTo>
                    <a:pt x="0" y="636756"/>
                  </a:lnTo>
                  <a:lnTo>
                    <a:pt x="0" y="633706"/>
                  </a:lnTo>
                  <a:lnTo>
                    <a:pt x="0" y="20621"/>
                  </a:lnTo>
                  <a:lnTo>
                    <a:pt x="20659" y="0"/>
                  </a:lnTo>
                  <a:lnTo>
                    <a:pt x="5620752" y="0"/>
                  </a:lnTo>
                  <a:lnTo>
                    <a:pt x="5641421" y="20621"/>
                  </a:lnTo>
                  <a:lnTo>
                    <a:pt x="5641421" y="636756"/>
                  </a:lnTo>
                  <a:lnTo>
                    <a:pt x="5623792" y="656939"/>
                  </a:lnTo>
                  <a:lnTo>
                    <a:pt x="5620752" y="657530"/>
                  </a:lnTo>
                  <a:close/>
                </a:path>
              </a:pathLst>
            </a:custGeom>
            <a:solidFill>
              <a:srgbClr val="F8F8F8"/>
            </a:solidFill>
          </p:spPr>
          <p:txBody>
            <a:bodyPr wrap="square" lIns="0" tIns="0" rIns="0" bIns="0" rtlCol="0"/>
            <a:lstStyle/>
            <a:p>
              <a:endParaRPr/>
            </a:p>
          </p:txBody>
        </p:sp>
        <p:sp>
          <p:nvSpPr>
            <p:cNvPr id="21" name="object 21"/>
            <p:cNvSpPr/>
            <p:nvPr/>
          </p:nvSpPr>
          <p:spPr>
            <a:xfrm>
              <a:off x="963889" y="8368217"/>
              <a:ext cx="5641975" cy="657860"/>
            </a:xfrm>
            <a:custGeom>
              <a:avLst/>
              <a:gdLst/>
              <a:ahLst/>
              <a:cxnLst/>
              <a:rect l="l" t="t" r="r" b="b"/>
              <a:pathLst>
                <a:path w="5641975" h="657859">
                  <a:moveTo>
                    <a:pt x="0" y="633706"/>
                  </a:moveTo>
                  <a:lnTo>
                    <a:pt x="0" y="23823"/>
                  </a:lnTo>
                  <a:lnTo>
                    <a:pt x="0" y="20621"/>
                  </a:lnTo>
                  <a:lnTo>
                    <a:pt x="600" y="17496"/>
                  </a:lnTo>
                  <a:lnTo>
                    <a:pt x="1810" y="14589"/>
                  </a:lnTo>
                  <a:lnTo>
                    <a:pt x="3020" y="11692"/>
                  </a:lnTo>
                  <a:lnTo>
                    <a:pt x="4745" y="9081"/>
                  </a:lnTo>
                  <a:lnTo>
                    <a:pt x="6975" y="6927"/>
                  </a:lnTo>
                  <a:lnTo>
                    <a:pt x="9214" y="4688"/>
                  </a:lnTo>
                  <a:lnTo>
                    <a:pt x="11787" y="2973"/>
                  </a:lnTo>
                  <a:lnTo>
                    <a:pt x="14703" y="1782"/>
                  </a:lnTo>
                  <a:lnTo>
                    <a:pt x="17629" y="590"/>
                  </a:lnTo>
                  <a:lnTo>
                    <a:pt x="20659" y="0"/>
                  </a:lnTo>
                  <a:lnTo>
                    <a:pt x="23823" y="0"/>
                  </a:lnTo>
                  <a:lnTo>
                    <a:pt x="5617597" y="0"/>
                  </a:lnTo>
                  <a:lnTo>
                    <a:pt x="5620752" y="0"/>
                  </a:lnTo>
                  <a:lnTo>
                    <a:pt x="5623792" y="590"/>
                  </a:lnTo>
                  <a:lnTo>
                    <a:pt x="5626717" y="1782"/>
                  </a:lnTo>
                  <a:lnTo>
                    <a:pt x="5629633" y="2973"/>
                  </a:lnTo>
                  <a:lnTo>
                    <a:pt x="5632206" y="4688"/>
                  </a:lnTo>
                  <a:lnTo>
                    <a:pt x="5634446" y="6927"/>
                  </a:lnTo>
                  <a:lnTo>
                    <a:pt x="5636675" y="9081"/>
                  </a:lnTo>
                  <a:lnTo>
                    <a:pt x="5638400" y="11692"/>
                  </a:lnTo>
                  <a:lnTo>
                    <a:pt x="5639610" y="14589"/>
                  </a:lnTo>
                  <a:lnTo>
                    <a:pt x="5640821" y="17496"/>
                  </a:lnTo>
                  <a:lnTo>
                    <a:pt x="5641421" y="20621"/>
                  </a:lnTo>
                  <a:lnTo>
                    <a:pt x="5641421" y="23823"/>
                  </a:lnTo>
                  <a:lnTo>
                    <a:pt x="5641421" y="633706"/>
                  </a:lnTo>
                  <a:lnTo>
                    <a:pt x="5641421" y="636756"/>
                  </a:lnTo>
                  <a:lnTo>
                    <a:pt x="5640821" y="639739"/>
                  </a:lnTo>
                  <a:lnTo>
                    <a:pt x="5639610" y="642636"/>
                  </a:lnTo>
                  <a:lnTo>
                    <a:pt x="5638400" y="645695"/>
                  </a:lnTo>
                  <a:lnTo>
                    <a:pt x="5620752" y="657530"/>
                  </a:lnTo>
                  <a:lnTo>
                    <a:pt x="5617597" y="657530"/>
                  </a:lnTo>
                  <a:lnTo>
                    <a:pt x="23823" y="657530"/>
                  </a:lnTo>
                  <a:lnTo>
                    <a:pt x="20659" y="657530"/>
                  </a:lnTo>
                  <a:lnTo>
                    <a:pt x="17629" y="656939"/>
                  </a:lnTo>
                  <a:lnTo>
                    <a:pt x="1810" y="642712"/>
                  </a:lnTo>
                  <a:lnTo>
                    <a:pt x="600" y="639815"/>
                  </a:lnTo>
                  <a:lnTo>
                    <a:pt x="0" y="636756"/>
                  </a:lnTo>
                  <a:lnTo>
                    <a:pt x="0" y="633706"/>
                  </a:lnTo>
                  <a:close/>
                </a:path>
              </a:pathLst>
            </a:custGeom>
            <a:ln w="9529">
              <a:solidFill>
                <a:srgbClr val="E7EAEC"/>
              </a:solidFill>
            </a:ln>
          </p:spPr>
          <p:txBody>
            <a:bodyPr wrap="square" lIns="0" tIns="0" rIns="0" bIns="0" rtlCol="0"/>
            <a:lstStyle/>
            <a:p>
              <a:endParaRPr/>
            </a:p>
          </p:txBody>
        </p:sp>
        <p:sp>
          <p:nvSpPr>
            <p:cNvPr id="22" name="object 22"/>
            <p:cNvSpPr/>
            <p:nvPr/>
          </p:nvSpPr>
          <p:spPr>
            <a:xfrm>
              <a:off x="1006771" y="8449259"/>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23" name="object 23"/>
          <p:cNvSpPr txBox="1"/>
          <p:nvPr/>
        </p:nvSpPr>
        <p:spPr>
          <a:xfrm>
            <a:off x="768624" y="332723"/>
            <a:ext cx="6063615" cy="9021445"/>
          </a:xfrm>
          <a:prstGeom prst="rect">
            <a:avLst/>
          </a:prstGeom>
        </p:spPr>
        <p:txBody>
          <a:bodyPr vert="horz" wrap="square" lIns="0" tIns="12065" rIns="0" bIns="0" rtlCol="0">
            <a:spAutoFit/>
          </a:bodyPr>
          <a:lstStyle/>
          <a:p>
            <a:pPr marL="190500" marR="182880">
              <a:lnSpc>
                <a:spcPct val="131600"/>
              </a:lnSpc>
              <a:spcBef>
                <a:spcPts val="95"/>
              </a:spcBef>
            </a:pPr>
            <a:r>
              <a:rPr sz="950" spc="25" dirty="0">
                <a:solidFill>
                  <a:srgbClr val="333333"/>
                </a:solidFill>
                <a:latin typeface="微软雅黑"/>
                <a:cs typeface="微软雅黑"/>
              </a:rPr>
              <a:t>默认情况下做的修改都属于</a:t>
            </a:r>
            <a:r>
              <a:rPr sz="950" spc="40" dirty="0">
                <a:solidFill>
                  <a:srgbClr val="333333"/>
                </a:solidFill>
                <a:latin typeface="Trebuchet MS"/>
                <a:cs typeface="Trebuchet MS"/>
              </a:rPr>
              <a:t>Runtime</a:t>
            </a:r>
            <a:r>
              <a:rPr sz="950" spc="25" dirty="0">
                <a:solidFill>
                  <a:srgbClr val="333333"/>
                </a:solidFill>
                <a:latin typeface="微软雅黑"/>
                <a:cs typeface="微软雅黑"/>
              </a:rPr>
              <a:t>模式，即当前生效而重启后失效，在工作和考试中尽量避免使用</a:t>
            </a:r>
            <a:r>
              <a:rPr sz="950" spc="-395" dirty="0">
                <a:solidFill>
                  <a:srgbClr val="333333"/>
                </a:solidFill>
                <a:latin typeface="微软雅黑"/>
                <a:cs typeface="微软雅黑"/>
              </a:rPr>
              <a:t>。</a:t>
            </a:r>
            <a:r>
              <a:rPr sz="1200" baseline="34722" dirty="0">
                <a:latin typeface="小哥哥网恋吗"/>
                <a:cs typeface="小哥哥网恋吗"/>
              </a:rPr>
              <a:t>5/20 </a:t>
            </a:r>
            <a:r>
              <a:rPr sz="950" spc="25" dirty="0">
                <a:solidFill>
                  <a:srgbClr val="333333"/>
                </a:solidFill>
                <a:latin typeface="微软雅黑"/>
                <a:cs typeface="微软雅黑"/>
              </a:rPr>
              <a:t>而使用</a:t>
            </a:r>
            <a:r>
              <a:rPr sz="950" dirty="0">
                <a:solidFill>
                  <a:srgbClr val="333333"/>
                </a:solidFill>
                <a:latin typeface="Trebuchet MS"/>
                <a:cs typeface="Trebuchet MS"/>
              </a:rPr>
              <a:t>“--permanent”</a:t>
            </a:r>
            <a:r>
              <a:rPr sz="950" spc="25" dirty="0">
                <a:solidFill>
                  <a:srgbClr val="333333"/>
                </a:solidFill>
                <a:latin typeface="微软雅黑"/>
                <a:cs typeface="微软雅黑"/>
              </a:rPr>
              <a:t>参数时则当前不会立即看到效果，而是重启或重新加载后方可生效。于是，当添加 了允许放行</a:t>
            </a:r>
            <a:r>
              <a:rPr sz="950" spc="30" dirty="0">
                <a:solidFill>
                  <a:srgbClr val="333333"/>
                </a:solidFill>
                <a:latin typeface="Trebuchet MS"/>
                <a:cs typeface="Trebuchet MS"/>
              </a:rPr>
              <a:t>https</a:t>
            </a:r>
            <a:r>
              <a:rPr sz="950" spc="25" dirty="0">
                <a:solidFill>
                  <a:srgbClr val="333333"/>
                </a:solidFill>
                <a:latin typeface="微软雅黑"/>
                <a:cs typeface="微软雅黑"/>
              </a:rPr>
              <a:t>协议的流量后，查询当前模式策略依然是不允许：</a:t>
            </a:r>
            <a:endParaRPr sz="950">
              <a:latin typeface="微软雅黑"/>
              <a:cs typeface="微软雅黑"/>
            </a:endParaRPr>
          </a:p>
          <a:p>
            <a:pPr>
              <a:lnSpc>
                <a:spcPct val="100000"/>
              </a:lnSpc>
              <a:spcBef>
                <a:spcPts val="45"/>
              </a:spcBef>
            </a:pPr>
            <a:endParaRPr sz="900">
              <a:latin typeface="微软雅黑"/>
              <a:cs typeface="微软雅黑"/>
            </a:endParaRPr>
          </a:p>
          <a:p>
            <a:pPr marL="314325" marR="635635">
              <a:lnSpc>
                <a:spcPct val="132400"/>
              </a:lnSpc>
            </a:pPr>
            <a:r>
              <a:rPr sz="850" spc="15" dirty="0">
                <a:solidFill>
                  <a:srgbClr val="333333"/>
                </a:solidFill>
                <a:latin typeface="Lucida Console"/>
                <a:cs typeface="Lucida Console"/>
              </a:rPr>
              <a:t>[root@linuxprobe ~]# firewall-cmd --permanent --zone=public --add- </a:t>
            </a:r>
            <a:r>
              <a:rPr sz="850" spc="20" dirty="0">
                <a:solidFill>
                  <a:srgbClr val="333333"/>
                </a:solidFill>
                <a:latin typeface="Lucida Console"/>
                <a:cs typeface="Lucida Console"/>
              </a:rPr>
              <a:t> </a:t>
            </a:r>
            <a:r>
              <a:rPr sz="850" spc="15" dirty="0">
                <a:solidFill>
                  <a:srgbClr val="333333"/>
                </a:solidFill>
                <a:latin typeface="Lucida Console"/>
                <a:cs typeface="Lucida Console"/>
              </a:rPr>
              <a:t>service=httpssuccess[root@linuxprobe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firewall-cmd</a:t>
            </a:r>
            <a:r>
              <a:rPr sz="850" spc="25" dirty="0">
                <a:solidFill>
                  <a:srgbClr val="333333"/>
                </a:solidFill>
                <a:latin typeface="Lucida Console"/>
                <a:cs typeface="Lucida Console"/>
              </a:rPr>
              <a:t> </a:t>
            </a:r>
            <a:r>
              <a:rPr sz="850" spc="15" dirty="0">
                <a:solidFill>
                  <a:srgbClr val="333333"/>
                </a:solidFill>
                <a:latin typeface="Lucida Console"/>
                <a:cs typeface="Lucida Console"/>
              </a:rPr>
              <a:t>--zone=public</a:t>
            </a:r>
            <a:r>
              <a:rPr sz="850" spc="20" dirty="0">
                <a:solidFill>
                  <a:srgbClr val="333333"/>
                </a:solidFill>
                <a:latin typeface="Lucida Console"/>
                <a:cs typeface="Lucida Console"/>
              </a:rPr>
              <a:t> </a:t>
            </a:r>
            <a:r>
              <a:rPr sz="850" spc="15" dirty="0">
                <a:solidFill>
                  <a:srgbClr val="333333"/>
                </a:solidFill>
                <a:latin typeface="Lucida Console"/>
                <a:cs typeface="Lucida Console"/>
              </a:rPr>
              <a:t>--query- </a:t>
            </a:r>
            <a:r>
              <a:rPr sz="850" spc="-495" dirty="0">
                <a:solidFill>
                  <a:srgbClr val="333333"/>
                </a:solidFill>
                <a:latin typeface="Lucida Console"/>
                <a:cs typeface="Lucida Console"/>
              </a:rPr>
              <a:t> </a:t>
            </a:r>
            <a:r>
              <a:rPr sz="850" spc="15" dirty="0">
                <a:solidFill>
                  <a:srgbClr val="333333"/>
                </a:solidFill>
                <a:latin typeface="Lucida Console"/>
                <a:cs typeface="Lucida Console"/>
              </a:rPr>
              <a:t>service=httpsno</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90500">
              <a:lnSpc>
                <a:spcPct val="100000"/>
              </a:lnSpc>
              <a:spcBef>
                <a:spcPts val="5"/>
              </a:spcBef>
            </a:pPr>
            <a:r>
              <a:rPr sz="950" spc="25" dirty="0">
                <a:solidFill>
                  <a:srgbClr val="333333"/>
                </a:solidFill>
                <a:latin typeface="微软雅黑"/>
                <a:cs typeface="微软雅黑"/>
              </a:rPr>
              <a:t>不想重启服务器的话，我们就用</a:t>
            </a:r>
            <a:r>
              <a:rPr sz="950" spc="-20" dirty="0">
                <a:solidFill>
                  <a:srgbClr val="333333"/>
                </a:solidFill>
                <a:latin typeface="Trebuchet MS"/>
                <a:cs typeface="Trebuchet MS"/>
              </a:rPr>
              <a:t>“--reload”</a:t>
            </a:r>
            <a:r>
              <a:rPr sz="950" spc="25" dirty="0">
                <a:solidFill>
                  <a:srgbClr val="333333"/>
                </a:solidFill>
                <a:latin typeface="微软雅黑"/>
                <a:cs typeface="微软雅黑"/>
              </a:rPr>
              <a:t>参数吧：</a:t>
            </a:r>
            <a:endParaRPr sz="950">
              <a:latin typeface="微软雅黑"/>
              <a:cs typeface="微软雅黑"/>
            </a:endParaRPr>
          </a:p>
          <a:p>
            <a:pPr>
              <a:lnSpc>
                <a:spcPct val="100000"/>
              </a:lnSpc>
              <a:spcBef>
                <a:spcPts val="45"/>
              </a:spcBef>
            </a:pPr>
            <a:endParaRPr sz="900">
              <a:latin typeface="微软雅黑"/>
              <a:cs typeface="微软雅黑"/>
            </a:endParaRPr>
          </a:p>
          <a:p>
            <a:pPr marL="314325" marR="434340">
              <a:lnSpc>
                <a:spcPct val="132400"/>
              </a:lnSpc>
            </a:pPr>
            <a:r>
              <a:rPr sz="850" spc="15"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firewall-cmd</a:t>
            </a:r>
            <a:r>
              <a:rPr sz="850" spc="20" dirty="0">
                <a:solidFill>
                  <a:srgbClr val="333333"/>
                </a:solidFill>
                <a:latin typeface="Lucida Console"/>
                <a:cs typeface="Lucida Console"/>
              </a:rPr>
              <a:t> </a:t>
            </a:r>
            <a:r>
              <a:rPr sz="850" spc="15" dirty="0">
                <a:solidFill>
                  <a:srgbClr val="333333"/>
                </a:solidFill>
                <a:latin typeface="Lucida Console"/>
                <a:cs typeface="Lucida Console"/>
              </a:rPr>
              <a:t>--reloadsuccess[root@linuxprobe</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cmd</a:t>
            </a:r>
            <a:r>
              <a:rPr sz="850" spc="10" dirty="0">
                <a:solidFill>
                  <a:srgbClr val="333333"/>
                </a:solidFill>
                <a:latin typeface="Lucida Console"/>
                <a:cs typeface="Lucida Console"/>
              </a:rPr>
              <a:t> </a:t>
            </a:r>
            <a:r>
              <a:rPr sz="850" spc="15" dirty="0">
                <a:solidFill>
                  <a:srgbClr val="333333"/>
                </a:solidFill>
                <a:latin typeface="Lucida Console"/>
                <a:cs typeface="Lucida Console"/>
              </a:rPr>
              <a:t>--zone=public --query-service=httpsyes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385445" indent="-195580">
              <a:lnSpc>
                <a:spcPct val="100000"/>
              </a:lnSpc>
              <a:buSzPct val="89473"/>
              <a:buFont typeface="Trebuchet MS"/>
              <a:buAutoNum type="arabicPeriod" startAt="8"/>
              <a:tabLst>
                <a:tab pos="386080" algn="l"/>
              </a:tabLst>
            </a:pPr>
            <a:r>
              <a:rPr sz="950" b="1" spc="25" dirty="0">
                <a:solidFill>
                  <a:srgbClr val="333333"/>
                </a:solidFill>
                <a:latin typeface="微软雅黑"/>
                <a:cs typeface="微软雅黑"/>
              </a:rPr>
              <a:t>把</a:t>
            </a:r>
            <a:r>
              <a:rPr sz="950" b="1" spc="55" dirty="0">
                <a:solidFill>
                  <a:srgbClr val="333333"/>
                </a:solidFill>
                <a:latin typeface="Trebuchet MS"/>
                <a:cs typeface="Trebuchet MS"/>
              </a:rPr>
              <a:t>http</a:t>
            </a:r>
            <a:r>
              <a:rPr sz="950" b="1" spc="25" dirty="0">
                <a:solidFill>
                  <a:srgbClr val="333333"/>
                </a:solidFill>
                <a:latin typeface="微软雅黑"/>
                <a:cs typeface="微软雅黑"/>
              </a:rPr>
              <a:t>协议的流量设置为永久拒绝，并立即生效：</a:t>
            </a:r>
            <a:endParaRPr sz="950">
              <a:latin typeface="微软雅黑"/>
              <a:cs typeface="微软雅黑"/>
            </a:endParaRPr>
          </a:p>
          <a:p>
            <a:pPr marL="189865" marR="356870">
              <a:lnSpc>
                <a:spcPct val="131600"/>
              </a:lnSpc>
              <a:spcBef>
                <a:spcPts val="750"/>
              </a:spcBef>
            </a:pPr>
            <a:r>
              <a:rPr sz="950" spc="25" dirty="0">
                <a:solidFill>
                  <a:srgbClr val="333333"/>
                </a:solidFill>
                <a:latin typeface="微软雅黑"/>
                <a:cs typeface="微软雅黑"/>
              </a:rPr>
              <a:t>由于默认来讲</a:t>
            </a:r>
            <a:r>
              <a:rPr sz="950" spc="20" dirty="0">
                <a:solidFill>
                  <a:srgbClr val="333333"/>
                </a:solidFill>
                <a:latin typeface="Trebuchet MS"/>
                <a:cs typeface="Trebuchet MS"/>
              </a:rPr>
              <a:t>http</a:t>
            </a:r>
            <a:r>
              <a:rPr sz="950" spc="25" dirty="0">
                <a:solidFill>
                  <a:srgbClr val="333333"/>
                </a:solidFill>
                <a:latin typeface="微软雅黑"/>
                <a:cs typeface="微软雅黑"/>
              </a:rPr>
              <a:t>协议流量就没有被允许，所以会有</a:t>
            </a:r>
            <a:r>
              <a:rPr sz="950" spc="10" dirty="0">
                <a:solidFill>
                  <a:srgbClr val="333333"/>
                </a:solidFill>
                <a:latin typeface="微软雅黑"/>
                <a:cs typeface="微软雅黑"/>
              </a:rPr>
              <a:t>：</a:t>
            </a:r>
            <a:r>
              <a:rPr sz="950" spc="10" dirty="0">
                <a:solidFill>
                  <a:srgbClr val="333333"/>
                </a:solidFill>
                <a:latin typeface="Trebuchet MS"/>
                <a:cs typeface="Trebuchet MS"/>
              </a:rPr>
              <a:t>“Warning:</a:t>
            </a:r>
            <a:r>
              <a:rPr sz="950" spc="-35" dirty="0">
                <a:solidFill>
                  <a:srgbClr val="333333"/>
                </a:solidFill>
                <a:latin typeface="Trebuchet MS"/>
                <a:cs typeface="Trebuchet MS"/>
              </a:rPr>
              <a:t> </a:t>
            </a:r>
            <a:r>
              <a:rPr sz="950" spc="45" dirty="0">
                <a:solidFill>
                  <a:srgbClr val="333333"/>
                </a:solidFill>
                <a:latin typeface="Trebuchet MS"/>
                <a:cs typeface="Trebuchet MS"/>
              </a:rPr>
              <a:t>NOT_ENABLED:</a:t>
            </a:r>
            <a:r>
              <a:rPr sz="950" spc="-35" dirty="0">
                <a:solidFill>
                  <a:srgbClr val="333333"/>
                </a:solidFill>
                <a:latin typeface="Trebuchet MS"/>
                <a:cs typeface="Trebuchet MS"/>
              </a:rPr>
              <a:t> </a:t>
            </a:r>
            <a:r>
              <a:rPr sz="950" spc="-15" dirty="0">
                <a:solidFill>
                  <a:srgbClr val="333333"/>
                </a:solidFill>
                <a:latin typeface="Trebuchet MS"/>
                <a:cs typeface="Trebuchet MS"/>
              </a:rPr>
              <a:t>http”</a:t>
            </a:r>
            <a:r>
              <a:rPr sz="950" spc="25" dirty="0">
                <a:solidFill>
                  <a:srgbClr val="333333"/>
                </a:solidFill>
                <a:latin typeface="微软雅黑"/>
                <a:cs typeface="微软雅黑"/>
              </a:rPr>
              <a:t>这样的提示信 息，对实际操作没有影响。</a:t>
            </a:r>
            <a:endParaRPr sz="950">
              <a:latin typeface="微软雅黑"/>
              <a:cs typeface="微软雅黑"/>
            </a:endParaRPr>
          </a:p>
          <a:p>
            <a:pPr>
              <a:lnSpc>
                <a:spcPct val="100000"/>
              </a:lnSpc>
              <a:spcBef>
                <a:spcPts val="50"/>
              </a:spcBef>
            </a:pPr>
            <a:endParaRPr sz="900">
              <a:latin typeface="微软雅黑"/>
              <a:cs typeface="微软雅黑"/>
            </a:endParaRPr>
          </a:p>
          <a:p>
            <a:pPr marL="314325" marR="299720">
              <a:lnSpc>
                <a:spcPct val="132400"/>
              </a:lnSpc>
            </a:pPr>
            <a:r>
              <a:rPr sz="850" spc="15" dirty="0">
                <a:solidFill>
                  <a:srgbClr val="333333"/>
                </a:solidFill>
                <a:latin typeface="Lucida Console"/>
                <a:cs typeface="Lucida Console"/>
              </a:rPr>
              <a:t>[root@linuxprobe ~]# firewall-cmd --permanent --zone=public --remove-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service=httpWarning: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NOT_ENABLED:</a:t>
            </a:r>
            <a:r>
              <a:rPr sz="850" spc="20" dirty="0">
                <a:solidFill>
                  <a:srgbClr val="333333"/>
                </a:solidFill>
                <a:latin typeface="Lucida Console"/>
                <a:cs typeface="Lucida Console"/>
              </a:rPr>
              <a:t> </a:t>
            </a:r>
            <a:r>
              <a:rPr sz="850" spc="15" dirty="0">
                <a:solidFill>
                  <a:srgbClr val="333333"/>
                </a:solidFill>
                <a:latin typeface="Lucida Console"/>
                <a:cs typeface="Lucida Console"/>
              </a:rPr>
              <a:t>httpsuccess[root@linuxprobe</a:t>
            </a:r>
            <a:r>
              <a:rPr sz="850" spc="25"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firewall-cmd</a:t>
            </a:r>
            <a:r>
              <a:rPr sz="850" spc="25"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reload</a:t>
            </a:r>
            <a:r>
              <a:rPr sz="850" spc="10" dirty="0">
                <a:solidFill>
                  <a:srgbClr val="333333"/>
                </a:solidFill>
                <a:latin typeface="Lucida Console"/>
                <a:cs typeface="Lucida Console"/>
              </a:rPr>
              <a:t> </a:t>
            </a:r>
            <a:r>
              <a:rPr sz="850" spc="15" dirty="0">
                <a:solidFill>
                  <a:srgbClr val="333333"/>
                </a:solidFill>
                <a:latin typeface="Lucida Console"/>
                <a:cs typeface="Lucida Console"/>
              </a:rPr>
              <a:t>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385445" indent="-195580">
              <a:lnSpc>
                <a:spcPct val="100000"/>
              </a:lnSpc>
              <a:buSzPct val="89473"/>
              <a:buFont typeface="Trebuchet MS"/>
              <a:buAutoNum type="arabicPeriod" startAt="9"/>
              <a:tabLst>
                <a:tab pos="386080" algn="l"/>
              </a:tabLst>
            </a:pPr>
            <a:r>
              <a:rPr sz="950" b="1" spc="25" dirty="0">
                <a:solidFill>
                  <a:srgbClr val="333333"/>
                </a:solidFill>
                <a:latin typeface="微软雅黑"/>
                <a:cs typeface="微软雅黑"/>
              </a:rPr>
              <a:t>把访问</a:t>
            </a:r>
            <a:r>
              <a:rPr sz="950" b="1" dirty="0">
                <a:solidFill>
                  <a:srgbClr val="333333"/>
                </a:solidFill>
                <a:latin typeface="Trebuchet MS"/>
                <a:cs typeface="Trebuchet MS"/>
              </a:rPr>
              <a:t>8080</a:t>
            </a:r>
            <a:r>
              <a:rPr sz="950" b="1" spc="25" dirty="0">
                <a:solidFill>
                  <a:srgbClr val="333333"/>
                </a:solidFill>
                <a:latin typeface="微软雅黑"/>
                <a:cs typeface="微软雅黑"/>
              </a:rPr>
              <a:t>和</a:t>
            </a:r>
            <a:r>
              <a:rPr sz="950" b="1" dirty="0">
                <a:solidFill>
                  <a:srgbClr val="333333"/>
                </a:solidFill>
                <a:latin typeface="Trebuchet MS"/>
                <a:cs typeface="Trebuchet MS"/>
              </a:rPr>
              <a:t>8081</a:t>
            </a:r>
            <a:r>
              <a:rPr sz="950" b="1" spc="25" dirty="0">
                <a:solidFill>
                  <a:srgbClr val="333333"/>
                </a:solidFill>
                <a:latin typeface="微软雅黑"/>
                <a:cs typeface="微软雅黑"/>
              </a:rPr>
              <a:t>端口的流量策略设置为允许，但仅限当前生效：</a:t>
            </a:r>
            <a:endParaRPr sz="950">
              <a:latin typeface="微软雅黑"/>
              <a:cs typeface="微软雅黑"/>
            </a:endParaRPr>
          </a:p>
          <a:p>
            <a:pPr>
              <a:lnSpc>
                <a:spcPct val="100000"/>
              </a:lnSpc>
              <a:spcBef>
                <a:spcPts val="45"/>
              </a:spcBef>
              <a:buClr>
                <a:srgbClr val="333333"/>
              </a:buClr>
              <a:buFont typeface="Trebuchet MS"/>
              <a:buAutoNum type="arabicPeriod" startAt="9"/>
            </a:pPr>
            <a:endParaRPr sz="900">
              <a:latin typeface="微软雅黑"/>
              <a:cs typeface="微软雅黑"/>
            </a:endParaRPr>
          </a:p>
          <a:p>
            <a:pPr marL="314325" marR="367030">
              <a:lnSpc>
                <a:spcPct val="132400"/>
              </a:lnSpc>
              <a:spcBef>
                <a:spcPts val="5"/>
              </a:spcBef>
            </a:pPr>
            <a:r>
              <a:rPr sz="850" spc="15" dirty="0">
                <a:solidFill>
                  <a:srgbClr val="333333"/>
                </a:solidFill>
                <a:latin typeface="Lucida Console"/>
                <a:cs typeface="Lucida Console"/>
              </a:rPr>
              <a:t>[root@linuxprobe ~]# firewall-cmd --zone=public --add-port=8080- </a:t>
            </a:r>
            <a:r>
              <a:rPr sz="850" spc="20" dirty="0">
                <a:solidFill>
                  <a:srgbClr val="333333"/>
                </a:solidFill>
                <a:latin typeface="Lucida Console"/>
                <a:cs typeface="Lucida Console"/>
              </a:rPr>
              <a:t> </a:t>
            </a:r>
            <a:r>
              <a:rPr sz="850" spc="15" dirty="0">
                <a:solidFill>
                  <a:srgbClr val="333333"/>
                </a:solidFill>
                <a:latin typeface="Lucida Console"/>
                <a:cs typeface="Lucida Console"/>
              </a:rPr>
              <a:t>8081/tcpsuccess[root@linuxprobe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5" dirty="0">
                <a:solidFill>
                  <a:srgbClr val="333333"/>
                </a:solidFill>
                <a:latin typeface="Lucida Console"/>
                <a:cs typeface="Lucida Console"/>
              </a:rPr>
              <a:t> </a:t>
            </a:r>
            <a:r>
              <a:rPr sz="850" spc="15" dirty="0">
                <a:solidFill>
                  <a:srgbClr val="333333"/>
                </a:solidFill>
                <a:latin typeface="Lucida Console"/>
                <a:cs typeface="Lucida Console"/>
              </a:rPr>
              <a:t>firewall-cmd</a:t>
            </a:r>
            <a:r>
              <a:rPr sz="850" spc="25" dirty="0">
                <a:solidFill>
                  <a:srgbClr val="333333"/>
                </a:solidFill>
                <a:latin typeface="Lucida Console"/>
                <a:cs typeface="Lucida Console"/>
              </a:rPr>
              <a:t> </a:t>
            </a:r>
            <a:r>
              <a:rPr sz="850" spc="15" dirty="0">
                <a:solidFill>
                  <a:srgbClr val="333333"/>
                </a:solidFill>
                <a:latin typeface="Lucida Console"/>
                <a:cs typeface="Lucida Console"/>
              </a:rPr>
              <a:t>--zone=public</a:t>
            </a:r>
            <a:r>
              <a:rPr sz="850" spc="25" dirty="0">
                <a:solidFill>
                  <a:srgbClr val="333333"/>
                </a:solidFill>
                <a:latin typeface="Lucida Console"/>
                <a:cs typeface="Lucida Console"/>
              </a:rPr>
              <a:t> </a:t>
            </a:r>
            <a:r>
              <a:rPr sz="850" spc="15" dirty="0">
                <a:solidFill>
                  <a:srgbClr val="333333"/>
                </a:solidFill>
                <a:latin typeface="Lucida Console"/>
                <a:cs typeface="Lucida Console"/>
              </a:rPr>
              <a:t>--list-ports8080- </a:t>
            </a:r>
            <a:r>
              <a:rPr sz="850" spc="-500" dirty="0">
                <a:solidFill>
                  <a:srgbClr val="333333"/>
                </a:solidFill>
                <a:latin typeface="Lucida Console"/>
                <a:cs typeface="Lucida Console"/>
              </a:rPr>
              <a:t> </a:t>
            </a:r>
            <a:r>
              <a:rPr sz="850" spc="15" dirty="0">
                <a:solidFill>
                  <a:srgbClr val="333333"/>
                </a:solidFill>
                <a:latin typeface="Lucida Console"/>
                <a:cs typeface="Lucida Console"/>
              </a:rPr>
              <a:t>8081/tcp</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455930" indent="-266065">
              <a:lnSpc>
                <a:spcPct val="100000"/>
              </a:lnSpc>
              <a:buSzPct val="89473"/>
              <a:buFont typeface="Trebuchet MS"/>
              <a:buAutoNum type="arabicPeriod" startAt="10"/>
              <a:tabLst>
                <a:tab pos="456565" algn="l"/>
              </a:tabLst>
            </a:pPr>
            <a:r>
              <a:rPr sz="950" b="1" spc="25" dirty="0">
                <a:solidFill>
                  <a:srgbClr val="333333"/>
                </a:solidFill>
                <a:latin typeface="微软雅黑"/>
                <a:cs typeface="微软雅黑"/>
              </a:rPr>
              <a:t>把原本访问本机</a:t>
            </a:r>
            <a:r>
              <a:rPr sz="950" b="1" dirty="0">
                <a:solidFill>
                  <a:srgbClr val="333333"/>
                </a:solidFill>
                <a:latin typeface="Trebuchet MS"/>
                <a:cs typeface="Trebuchet MS"/>
              </a:rPr>
              <a:t>888</a:t>
            </a:r>
            <a:r>
              <a:rPr sz="950" b="1" spc="25" dirty="0">
                <a:solidFill>
                  <a:srgbClr val="333333"/>
                </a:solidFill>
                <a:latin typeface="微软雅黑"/>
                <a:cs typeface="微软雅黑"/>
              </a:rPr>
              <a:t>端口的流量转发到</a:t>
            </a:r>
            <a:r>
              <a:rPr sz="950" b="1" dirty="0">
                <a:solidFill>
                  <a:srgbClr val="333333"/>
                </a:solidFill>
                <a:latin typeface="Trebuchet MS"/>
                <a:cs typeface="Trebuchet MS"/>
              </a:rPr>
              <a:t>22</a:t>
            </a:r>
            <a:r>
              <a:rPr sz="950" b="1" spc="25" dirty="0">
                <a:solidFill>
                  <a:srgbClr val="333333"/>
                </a:solidFill>
                <a:latin typeface="微软雅黑"/>
                <a:cs typeface="微软雅黑"/>
              </a:rPr>
              <a:t>端口，要且求当前和长期均有效：</a:t>
            </a:r>
            <a:endParaRPr sz="950">
              <a:latin typeface="微软雅黑"/>
              <a:cs typeface="微软雅黑"/>
            </a:endParaRPr>
          </a:p>
          <a:p>
            <a:pPr marL="190500" marR="220345" algn="just">
              <a:lnSpc>
                <a:spcPct val="131600"/>
              </a:lnSpc>
              <a:spcBef>
                <a:spcPts val="825"/>
              </a:spcBef>
            </a:pPr>
            <a:r>
              <a:rPr sz="950" spc="25" dirty="0">
                <a:solidFill>
                  <a:srgbClr val="333333"/>
                </a:solidFill>
                <a:latin typeface="微软雅黑"/>
                <a:cs typeface="微软雅黑"/>
              </a:rPr>
              <a:t>下一章节咱们会讲到的</a:t>
            </a:r>
            <a:r>
              <a:rPr sz="950" spc="80" dirty="0">
                <a:solidFill>
                  <a:srgbClr val="333333"/>
                </a:solidFill>
                <a:latin typeface="Trebuchet MS"/>
                <a:cs typeface="Trebuchet MS"/>
              </a:rPr>
              <a:t>ssh</a:t>
            </a:r>
            <a:r>
              <a:rPr sz="950" spc="25" dirty="0">
                <a:solidFill>
                  <a:srgbClr val="333333"/>
                </a:solidFill>
                <a:latin typeface="微软雅黑"/>
                <a:cs typeface="微软雅黑"/>
              </a:rPr>
              <a:t>远程控制协议是基于</a:t>
            </a:r>
            <a:r>
              <a:rPr sz="950" dirty="0">
                <a:solidFill>
                  <a:srgbClr val="333333"/>
                </a:solidFill>
                <a:latin typeface="Trebuchet MS"/>
                <a:cs typeface="Trebuchet MS"/>
              </a:rPr>
              <a:t>22/tcp</a:t>
            </a:r>
            <a:r>
              <a:rPr sz="950" spc="20" dirty="0">
                <a:solidFill>
                  <a:srgbClr val="333333"/>
                </a:solidFill>
                <a:latin typeface="微软雅黑"/>
                <a:cs typeface="微软雅黑"/>
              </a:rPr>
              <a:t>端口号传输控制指令的，如果想让用户通过其他端 口号也能访问到</a:t>
            </a:r>
            <a:r>
              <a:rPr sz="950" spc="80" dirty="0">
                <a:solidFill>
                  <a:srgbClr val="333333"/>
                </a:solidFill>
                <a:latin typeface="Trebuchet MS"/>
                <a:cs typeface="Trebuchet MS"/>
              </a:rPr>
              <a:t>ssh</a:t>
            </a:r>
            <a:r>
              <a:rPr sz="950" spc="20" dirty="0">
                <a:solidFill>
                  <a:srgbClr val="333333"/>
                </a:solidFill>
                <a:latin typeface="微软雅黑"/>
                <a:cs typeface="微软雅黑"/>
              </a:rPr>
              <a:t>服务，就可以试试端口号转发技术了。通过这项技术，新的端口号收到了用户请求后 </a:t>
            </a:r>
            <a:r>
              <a:rPr sz="950" spc="25" dirty="0">
                <a:solidFill>
                  <a:srgbClr val="333333"/>
                </a:solidFill>
                <a:latin typeface="微软雅黑"/>
                <a:cs typeface="微软雅黑"/>
              </a:rPr>
              <a:t>会自动转发到原本服务的端口上，使得用户能够通过新的端口号访问到原本的服务。</a:t>
            </a:r>
            <a:endParaRPr sz="950">
              <a:latin typeface="微软雅黑"/>
              <a:cs typeface="微软雅黑"/>
            </a:endParaRPr>
          </a:p>
          <a:p>
            <a:pPr marL="190500" marR="290830" algn="just">
              <a:lnSpc>
                <a:spcPct val="131600"/>
              </a:lnSpc>
              <a:spcBef>
                <a:spcPts val="750"/>
              </a:spcBef>
            </a:pPr>
            <a:r>
              <a:rPr sz="950" spc="25" dirty="0">
                <a:solidFill>
                  <a:srgbClr val="333333"/>
                </a:solidFill>
                <a:latin typeface="微软雅黑"/>
                <a:cs typeface="微软雅黑"/>
              </a:rPr>
              <a:t>来举个例子帮助同学们理解，假如小强是电子厂的工人，喜欢上了三号流水线的工人小花，但不好意思 表白，于是写了一封情书交给了门卫张大爷，再由张大爷转交给小花。信息的传输从小强到小花，变成 了小强到张大爷再到小花，信息也能顺利送达。</a:t>
            </a:r>
            <a:endParaRPr sz="950">
              <a:latin typeface="微软雅黑"/>
              <a:cs typeface="微软雅黑"/>
            </a:endParaRPr>
          </a:p>
          <a:p>
            <a:pPr>
              <a:lnSpc>
                <a:spcPct val="100000"/>
              </a:lnSpc>
              <a:spcBef>
                <a:spcPts val="80"/>
              </a:spcBef>
            </a:pPr>
            <a:endParaRPr sz="600">
              <a:latin typeface="微软雅黑"/>
              <a:cs typeface="微软雅黑"/>
            </a:endParaRPr>
          </a:p>
          <a:p>
            <a:pPr marL="190500">
              <a:lnSpc>
                <a:spcPct val="100000"/>
              </a:lnSpc>
            </a:pPr>
            <a:r>
              <a:rPr sz="950" spc="25" dirty="0">
                <a:solidFill>
                  <a:srgbClr val="333333"/>
                </a:solidFill>
                <a:latin typeface="微软雅黑"/>
                <a:cs typeface="微软雅黑"/>
              </a:rPr>
              <a:t>使用</a:t>
            </a:r>
            <a:r>
              <a:rPr sz="950" spc="15" dirty="0">
                <a:solidFill>
                  <a:srgbClr val="333333"/>
                </a:solidFill>
                <a:latin typeface="Trebuchet MS"/>
                <a:cs typeface="Trebuchet MS"/>
              </a:rPr>
              <a:t>firewall-cmd</a:t>
            </a:r>
            <a:r>
              <a:rPr sz="950" spc="25" dirty="0">
                <a:solidFill>
                  <a:srgbClr val="333333"/>
                </a:solidFill>
                <a:latin typeface="微软雅黑"/>
                <a:cs typeface="微软雅黑"/>
              </a:rPr>
              <a:t>命令实现端口号转发的格式有点长，为同学们总结好了：</a:t>
            </a:r>
            <a:endParaRPr sz="950">
              <a:latin typeface="微软雅黑"/>
              <a:cs typeface="微软雅黑"/>
            </a:endParaRPr>
          </a:p>
          <a:p>
            <a:pPr marL="371475">
              <a:lnSpc>
                <a:spcPct val="100000"/>
              </a:lnSpc>
              <a:spcBef>
                <a:spcPts val="1110"/>
              </a:spcBef>
            </a:pPr>
            <a:r>
              <a:rPr sz="950" spc="15" dirty="0">
                <a:solidFill>
                  <a:srgbClr val="777777"/>
                </a:solidFill>
                <a:latin typeface="Trebuchet MS"/>
                <a:cs typeface="Trebuchet MS"/>
              </a:rPr>
              <a:t>firewall-cmd</a:t>
            </a:r>
            <a:r>
              <a:rPr sz="950" spc="-30" dirty="0">
                <a:solidFill>
                  <a:srgbClr val="777777"/>
                </a:solidFill>
                <a:latin typeface="Trebuchet MS"/>
                <a:cs typeface="Trebuchet MS"/>
              </a:rPr>
              <a:t> </a:t>
            </a:r>
            <a:r>
              <a:rPr sz="950" spc="30" dirty="0">
                <a:solidFill>
                  <a:srgbClr val="777777"/>
                </a:solidFill>
                <a:latin typeface="Trebuchet MS"/>
                <a:cs typeface="Trebuchet MS"/>
              </a:rPr>
              <a:t>--permanent</a:t>
            </a:r>
            <a:r>
              <a:rPr sz="950" spc="-25" dirty="0">
                <a:solidFill>
                  <a:srgbClr val="777777"/>
                </a:solidFill>
                <a:latin typeface="Trebuchet MS"/>
                <a:cs typeface="Trebuchet MS"/>
              </a:rPr>
              <a:t> </a:t>
            </a:r>
            <a:r>
              <a:rPr sz="950" spc="20" dirty="0">
                <a:solidFill>
                  <a:srgbClr val="777777"/>
                </a:solidFill>
                <a:latin typeface="Trebuchet MS"/>
                <a:cs typeface="Trebuchet MS"/>
              </a:rPr>
              <a:t>--zone=</a:t>
            </a:r>
            <a:r>
              <a:rPr sz="950" b="1" spc="20" dirty="0">
                <a:solidFill>
                  <a:srgbClr val="777777"/>
                </a:solidFill>
                <a:latin typeface="Trebuchet MS"/>
                <a:cs typeface="Trebuchet MS"/>
              </a:rPr>
              <a:t>&lt;</a:t>
            </a:r>
            <a:r>
              <a:rPr sz="950" b="1" spc="25" dirty="0">
                <a:solidFill>
                  <a:srgbClr val="777777"/>
                </a:solidFill>
                <a:latin typeface="微软雅黑"/>
                <a:cs typeface="微软雅黑"/>
              </a:rPr>
              <a:t>区域</a:t>
            </a:r>
            <a:r>
              <a:rPr sz="950" b="1" dirty="0">
                <a:solidFill>
                  <a:srgbClr val="777777"/>
                </a:solidFill>
                <a:latin typeface="Trebuchet MS"/>
                <a:cs typeface="Trebuchet MS"/>
              </a:rPr>
              <a:t>&gt;</a:t>
            </a:r>
            <a:r>
              <a:rPr sz="950" b="1" spc="-30" dirty="0">
                <a:solidFill>
                  <a:srgbClr val="777777"/>
                </a:solidFill>
                <a:latin typeface="Trebuchet MS"/>
                <a:cs typeface="Trebuchet MS"/>
              </a:rPr>
              <a:t> </a:t>
            </a:r>
            <a:r>
              <a:rPr sz="950" spc="30" dirty="0">
                <a:solidFill>
                  <a:srgbClr val="777777"/>
                </a:solidFill>
                <a:latin typeface="Trebuchet MS"/>
                <a:cs typeface="Trebuchet MS"/>
              </a:rPr>
              <a:t>--add-forward-port=port=&lt;</a:t>
            </a:r>
            <a:r>
              <a:rPr sz="950" spc="25" dirty="0">
                <a:solidFill>
                  <a:srgbClr val="777777"/>
                </a:solidFill>
                <a:latin typeface="微软雅黑"/>
                <a:cs typeface="微软雅黑"/>
              </a:rPr>
              <a:t>源端口号</a:t>
            </a:r>
            <a:r>
              <a:rPr sz="950" spc="25" dirty="0">
                <a:solidFill>
                  <a:srgbClr val="777777"/>
                </a:solidFill>
                <a:latin typeface="Trebuchet MS"/>
                <a:cs typeface="Trebuchet MS"/>
              </a:rPr>
              <a:t>&gt;:proto=</a:t>
            </a:r>
            <a:r>
              <a:rPr sz="950" b="1" spc="25" dirty="0">
                <a:solidFill>
                  <a:srgbClr val="777777"/>
                </a:solidFill>
                <a:latin typeface="Trebuchet MS"/>
                <a:cs typeface="Trebuchet MS"/>
              </a:rPr>
              <a:t>&lt;</a:t>
            </a:r>
            <a:r>
              <a:rPr sz="950" b="1" spc="25" dirty="0">
                <a:solidFill>
                  <a:srgbClr val="777777"/>
                </a:solidFill>
                <a:latin typeface="微软雅黑"/>
                <a:cs typeface="微软雅黑"/>
              </a:rPr>
              <a:t>协议</a:t>
            </a:r>
            <a:endParaRPr sz="950">
              <a:latin typeface="微软雅黑"/>
              <a:cs typeface="微软雅黑"/>
            </a:endParaRPr>
          </a:p>
          <a:p>
            <a:pPr marL="371475">
              <a:lnSpc>
                <a:spcPct val="100000"/>
              </a:lnSpc>
              <a:spcBef>
                <a:spcPts val="360"/>
              </a:spcBef>
            </a:pPr>
            <a:r>
              <a:rPr sz="950" b="1" spc="15" dirty="0">
                <a:solidFill>
                  <a:srgbClr val="777777"/>
                </a:solidFill>
                <a:latin typeface="Trebuchet MS"/>
                <a:cs typeface="Trebuchet MS"/>
              </a:rPr>
              <a:t>&gt;</a:t>
            </a:r>
            <a:r>
              <a:rPr sz="950" spc="15" dirty="0">
                <a:solidFill>
                  <a:srgbClr val="777777"/>
                </a:solidFill>
                <a:latin typeface="Trebuchet MS"/>
                <a:cs typeface="Trebuchet MS"/>
              </a:rPr>
              <a:t>:toport=</a:t>
            </a:r>
            <a:r>
              <a:rPr sz="950" b="1" spc="15" dirty="0">
                <a:solidFill>
                  <a:srgbClr val="777777"/>
                </a:solidFill>
                <a:latin typeface="Trebuchet MS"/>
                <a:cs typeface="Trebuchet MS"/>
              </a:rPr>
              <a:t>&lt;</a:t>
            </a:r>
            <a:r>
              <a:rPr sz="950" b="1" spc="25" dirty="0">
                <a:solidFill>
                  <a:srgbClr val="777777"/>
                </a:solidFill>
                <a:latin typeface="微软雅黑"/>
                <a:cs typeface="微软雅黑"/>
              </a:rPr>
              <a:t>目标端口号</a:t>
            </a:r>
            <a:r>
              <a:rPr sz="950" b="1" spc="20" dirty="0">
                <a:solidFill>
                  <a:srgbClr val="777777"/>
                </a:solidFill>
                <a:latin typeface="Trebuchet MS"/>
                <a:cs typeface="Trebuchet MS"/>
              </a:rPr>
              <a:t>&gt;</a:t>
            </a:r>
            <a:r>
              <a:rPr sz="950" spc="20" dirty="0">
                <a:solidFill>
                  <a:srgbClr val="777777"/>
                </a:solidFill>
                <a:latin typeface="Trebuchet MS"/>
                <a:cs typeface="Trebuchet MS"/>
              </a:rPr>
              <a:t>:toaddr=</a:t>
            </a:r>
            <a:r>
              <a:rPr sz="950" b="1" spc="20" dirty="0">
                <a:solidFill>
                  <a:srgbClr val="777777"/>
                </a:solidFill>
                <a:latin typeface="Trebuchet MS"/>
                <a:cs typeface="Trebuchet MS"/>
              </a:rPr>
              <a:t>&lt;</a:t>
            </a:r>
            <a:r>
              <a:rPr sz="950" b="1" spc="25" dirty="0">
                <a:solidFill>
                  <a:srgbClr val="777777"/>
                </a:solidFill>
                <a:latin typeface="微软雅黑"/>
                <a:cs typeface="微软雅黑"/>
              </a:rPr>
              <a:t>目标</a:t>
            </a:r>
            <a:r>
              <a:rPr sz="950" b="1" spc="55" dirty="0">
                <a:solidFill>
                  <a:srgbClr val="777777"/>
                </a:solidFill>
                <a:latin typeface="Trebuchet MS"/>
                <a:cs typeface="Trebuchet MS"/>
              </a:rPr>
              <a:t>IP</a:t>
            </a:r>
            <a:r>
              <a:rPr sz="950" b="1" spc="25" dirty="0">
                <a:solidFill>
                  <a:srgbClr val="777777"/>
                </a:solidFill>
                <a:latin typeface="微软雅黑"/>
                <a:cs typeface="微软雅黑"/>
              </a:rPr>
              <a:t>地址</a:t>
            </a:r>
            <a:r>
              <a:rPr sz="950" b="1" dirty="0">
                <a:solidFill>
                  <a:srgbClr val="777777"/>
                </a:solidFill>
                <a:latin typeface="Trebuchet MS"/>
                <a:cs typeface="Trebuchet MS"/>
              </a:rPr>
              <a:t>&gt;</a:t>
            </a:r>
            <a:endParaRPr sz="950">
              <a:latin typeface="Trebuchet MS"/>
              <a:cs typeface="Trebuchet MS"/>
            </a:endParaRPr>
          </a:p>
          <a:p>
            <a:pPr marL="190500">
              <a:lnSpc>
                <a:spcPct val="100000"/>
              </a:lnSpc>
              <a:spcBef>
                <a:spcPts val="1115"/>
              </a:spcBef>
            </a:pPr>
            <a:r>
              <a:rPr sz="950" spc="25" dirty="0">
                <a:solidFill>
                  <a:srgbClr val="333333"/>
                </a:solidFill>
                <a:latin typeface="微软雅黑"/>
                <a:cs typeface="微软雅黑"/>
              </a:rPr>
              <a:t>命令中的目标</a:t>
            </a:r>
            <a:r>
              <a:rPr sz="950" spc="30" dirty="0">
                <a:solidFill>
                  <a:srgbClr val="333333"/>
                </a:solidFill>
                <a:latin typeface="Trebuchet MS"/>
                <a:cs typeface="Trebuchet MS"/>
              </a:rPr>
              <a:t>IP</a:t>
            </a:r>
            <a:r>
              <a:rPr sz="950" spc="25" dirty="0">
                <a:solidFill>
                  <a:srgbClr val="333333"/>
                </a:solidFill>
                <a:latin typeface="微软雅黑"/>
                <a:cs typeface="微软雅黑"/>
              </a:rPr>
              <a:t>地址一般写服务器本机：</a:t>
            </a:r>
            <a:endParaRPr sz="950">
              <a:latin typeface="微软雅黑"/>
              <a:cs typeface="微软雅黑"/>
            </a:endParaRPr>
          </a:p>
          <a:p>
            <a:pPr>
              <a:lnSpc>
                <a:spcPct val="100000"/>
              </a:lnSpc>
              <a:spcBef>
                <a:spcPts val="45"/>
              </a:spcBef>
            </a:pPr>
            <a:endParaRPr sz="900">
              <a:latin typeface="微软雅黑"/>
              <a:cs typeface="微软雅黑"/>
            </a:endParaRPr>
          </a:p>
          <a:p>
            <a:pPr marL="314325" marR="299720">
              <a:lnSpc>
                <a:spcPct val="132400"/>
              </a:lnSpc>
            </a:pPr>
            <a:r>
              <a:rPr sz="850" spc="15" dirty="0">
                <a:solidFill>
                  <a:srgbClr val="333333"/>
                </a:solidFill>
                <a:latin typeface="Lucida Console"/>
                <a:cs typeface="Lucida Console"/>
              </a:rPr>
              <a:t>[root@linuxprobe ~]# firewall-cmd</a:t>
            </a:r>
            <a:r>
              <a:rPr sz="850" spc="20" dirty="0">
                <a:solidFill>
                  <a:srgbClr val="333333"/>
                </a:solidFill>
                <a:latin typeface="Lucida Console"/>
                <a:cs typeface="Lucida Console"/>
              </a:rPr>
              <a:t> </a:t>
            </a:r>
            <a:r>
              <a:rPr sz="850" spc="15" dirty="0">
                <a:solidFill>
                  <a:srgbClr val="333333"/>
                </a:solidFill>
                <a:latin typeface="Lucida Console"/>
                <a:cs typeface="Lucida Console"/>
              </a:rPr>
              <a:t>--permanent --zone=public --add-forward- </a:t>
            </a:r>
            <a:r>
              <a:rPr sz="850" spc="20" dirty="0">
                <a:solidFill>
                  <a:srgbClr val="333333"/>
                </a:solidFill>
                <a:latin typeface="Lucida Console"/>
                <a:cs typeface="Lucida Console"/>
              </a:rPr>
              <a:t> </a:t>
            </a:r>
            <a:r>
              <a:rPr sz="850" spc="15" dirty="0">
                <a:solidFill>
                  <a:srgbClr val="333333"/>
                </a:solidFill>
                <a:latin typeface="Lucida Console"/>
                <a:cs typeface="Lucida Console"/>
              </a:rPr>
              <a:t>port=port=888:proto=tcp:toport=22:toaddr=192.168.10.10success[root@linuxprobe</a:t>
            </a:r>
            <a:r>
              <a:rPr sz="850" spc="55" dirty="0">
                <a:solidFill>
                  <a:srgbClr val="333333"/>
                </a:solidFill>
                <a:latin typeface="Lucida Console"/>
                <a:cs typeface="Lucida Console"/>
              </a:rPr>
              <a:t> </a:t>
            </a:r>
            <a:r>
              <a:rPr sz="850" spc="15" dirty="0">
                <a:solidFill>
                  <a:srgbClr val="333333"/>
                </a:solidFill>
                <a:latin typeface="Lucida Console"/>
                <a:cs typeface="Lucida Console"/>
              </a:rPr>
              <a: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firewall-cmd</a:t>
            </a:r>
            <a:r>
              <a:rPr sz="850" spc="10" dirty="0">
                <a:solidFill>
                  <a:srgbClr val="333333"/>
                </a:solidFill>
                <a:latin typeface="Lucida Console"/>
                <a:cs typeface="Lucida Console"/>
              </a:rPr>
              <a:t> </a:t>
            </a:r>
            <a:r>
              <a:rPr sz="850" spc="15" dirty="0">
                <a:solidFill>
                  <a:srgbClr val="333333"/>
                </a:solidFill>
                <a:latin typeface="Lucida Console"/>
                <a:cs typeface="Lucida Console"/>
              </a:rPr>
              <a:t>--reloadsuccess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90500">
              <a:lnSpc>
                <a:spcPct val="100000"/>
              </a:lnSpc>
              <a:spcBef>
                <a:spcPts val="5"/>
              </a:spcBef>
            </a:pPr>
            <a:r>
              <a:rPr sz="950" spc="25" dirty="0">
                <a:solidFill>
                  <a:srgbClr val="333333"/>
                </a:solidFill>
                <a:latin typeface="微软雅黑"/>
                <a:cs typeface="微软雅黑"/>
              </a:rPr>
              <a:t>在客户端使用</a:t>
            </a:r>
            <a:r>
              <a:rPr sz="950" spc="80" dirty="0">
                <a:solidFill>
                  <a:srgbClr val="333333"/>
                </a:solidFill>
                <a:latin typeface="Trebuchet MS"/>
                <a:cs typeface="Trebuchet MS"/>
              </a:rPr>
              <a:t>ssh</a:t>
            </a:r>
            <a:r>
              <a:rPr sz="950" spc="25" dirty="0">
                <a:solidFill>
                  <a:srgbClr val="333333"/>
                </a:solidFill>
                <a:latin typeface="微软雅黑"/>
                <a:cs typeface="微软雅黑"/>
              </a:rPr>
              <a:t>命令尝试访问</a:t>
            </a:r>
            <a:r>
              <a:rPr sz="950" spc="25" dirty="0">
                <a:solidFill>
                  <a:srgbClr val="333333"/>
                </a:solidFill>
                <a:latin typeface="Trebuchet MS"/>
                <a:cs typeface="Trebuchet MS"/>
              </a:rPr>
              <a:t>192.168.10.10</a:t>
            </a:r>
            <a:r>
              <a:rPr sz="950" spc="25" dirty="0">
                <a:solidFill>
                  <a:srgbClr val="333333"/>
                </a:solidFill>
                <a:latin typeface="微软雅黑"/>
                <a:cs typeface="微软雅黑"/>
              </a:rPr>
              <a:t>主机的</a:t>
            </a:r>
            <a:r>
              <a:rPr sz="950" spc="55" dirty="0">
                <a:solidFill>
                  <a:srgbClr val="333333"/>
                </a:solidFill>
                <a:latin typeface="Trebuchet MS"/>
                <a:cs typeface="Trebuchet MS"/>
              </a:rPr>
              <a:t>888</a:t>
            </a:r>
            <a:r>
              <a:rPr sz="950" spc="25" dirty="0">
                <a:solidFill>
                  <a:srgbClr val="333333"/>
                </a:solidFill>
                <a:latin typeface="微软雅黑"/>
                <a:cs typeface="微软雅黑"/>
              </a:rPr>
              <a:t>端口，顺利成功：</a:t>
            </a:r>
            <a:endParaRPr sz="950">
              <a:latin typeface="微软雅黑"/>
              <a:cs typeface="微软雅黑"/>
            </a:endParaRPr>
          </a:p>
        </p:txBody>
      </p:sp>
      <p:sp>
        <p:nvSpPr>
          <p:cNvPr id="24" name="object 24"/>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90</a:t>
            </a:fld>
            <a:endParaRPr spc="-5"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5990680"/>
            <a:ext cx="38735" cy="1153160"/>
          </a:xfrm>
          <a:custGeom>
            <a:avLst/>
            <a:gdLst/>
            <a:ahLst/>
            <a:cxnLst/>
            <a:rect l="l" t="t" r="r" b="b"/>
            <a:pathLst>
              <a:path w="38734" h="1153159">
                <a:moveTo>
                  <a:pt x="38117" y="1153060"/>
                </a:moveTo>
                <a:lnTo>
                  <a:pt x="0" y="1153060"/>
                </a:lnTo>
                <a:lnTo>
                  <a:pt x="0" y="0"/>
                </a:lnTo>
                <a:lnTo>
                  <a:pt x="38117" y="0"/>
                </a:lnTo>
                <a:lnTo>
                  <a:pt x="38117" y="1153060"/>
                </a:lnTo>
                <a:close/>
              </a:path>
            </a:pathLst>
          </a:custGeom>
          <a:solidFill>
            <a:srgbClr val="DEE1E4"/>
          </a:solidFill>
        </p:spPr>
        <p:txBody>
          <a:bodyPr wrap="square" lIns="0" tIns="0" rIns="0" bIns="0" rtlCol="0"/>
          <a:lstStyle/>
          <a:p>
            <a:endParaRPr/>
          </a:p>
        </p:txBody>
      </p:sp>
      <p:sp>
        <p:nvSpPr>
          <p:cNvPr id="3" name="object 3"/>
          <p:cNvSpPr/>
          <p:nvPr/>
        </p:nvSpPr>
        <p:spPr>
          <a:xfrm>
            <a:off x="959124" y="9097273"/>
            <a:ext cx="38735" cy="1057910"/>
          </a:xfrm>
          <a:custGeom>
            <a:avLst/>
            <a:gdLst/>
            <a:ahLst/>
            <a:cxnLst/>
            <a:rect l="l" t="t" r="r" b="b"/>
            <a:pathLst>
              <a:path w="38734" h="1057909">
                <a:moveTo>
                  <a:pt x="38117" y="1057766"/>
                </a:moveTo>
                <a:lnTo>
                  <a:pt x="0" y="1057766"/>
                </a:lnTo>
                <a:lnTo>
                  <a:pt x="0" y="0"/>
                </a:lnTo>
                <a:lnTo>
                  <a:pt x="38117" y="0"/>
                </a:lnTo>
                <a:lnTo>
                  <a:pt x="38117" y="1057766"/>
                </a:lnTo>
                <a:close/>
              </a:path>
            </a:pathLst>
          </a:custGeom>
          <a:solidFill>
            <a:srgbClr val="DEE1E4"/>
          </a:solidFill>
        </p:spPr>
        <p:txBody>
          <a:bodyPr wrap="square" lIns="0" tIns="0" rIns="0" bIns="0" rtlCol="0"/>
          <a:lstStyle/>
          <a:p>
            <a:endParaRPr/>
          </a:p>
        </p:txBody>
      </p:sp>
      <p:grpSp>
        <p:nvGrpSpPr>
          <p:cNvPr id="4" name="object 4"/>
          <p:cNvGrpSpPr/>
          <p:nvPr/>
        </p:nvGrpSpPr>
        <p:grpSpPr>
          <a:xfrm>
            <a:off x="959124" y="368342"/>
            <a:ext cx="5651500" cy="1353185"/>
            <a:chOff x="959124" y="368342"/>
            <a:chExt cx="5651500" cy="1353185"/>
          </a:xfrm>
        </p:grpSpPr>
        <p:sp>
          <p:nvSpPr>
            <p:cNvPr id="5" name="object 5"/>
            <p:cNvSpPr/>
            <p:nvPr/>
          </p:nvSpPr>
          <p:spPr>
            <a:xfrm>
              <a:off x="963889" y="373106"/>
              <a:ext cx="5641975" cy="1343660"/>
            </a:xfrm>
            <a:custGeom>
              <a:avLst/>
              <a:gdLst/>
              <a:ahLst/>
              <a:cxnLst/>
              <a:rect l="l" t="t" r="r" b="b"/>
              <a:pathLst>
                <a:path w="5641975" h="1343660">
                  <a:moveTo>
                    <a:pt x="5620751" y="1343573"/>
                  </a:moveTo>
                  <a:lnTo>
                    <a:pt x="20659" y="1343573"/>
                  </a:lnTo>
                  <a:lnTo>
                    <a:pt x="17629" y="1342982"/>
                  </a:lnTo>
                  <a:lnTo>
                    <a:pt x="0" y="1322875"/>
                  </a:lnTo>
                  <a:lnTo>
                    <a:pt x="0" y="1319825"/>
                  </a:lnTo>
                  <a:lnTo>
                    <a:pt x="0" y="20621"/>
                  </a:lnTo>
                  <a:lnTo>
                    <a:pt x="20659" y="0"/>
                  </a:lnTo>
                  <a:lnTo>
                    <a:pt x="5620751" y="0"/>
                  </a:lnTo>
                  <a:lnTo>
                    <a:pt x="5641421" y="20621"/>
                  </a:lnTo>
                  <a:lnTo>
                    <a:pt x="5641421" y="1322875"/>
                  </a:lnTo>
                  <a:lnTo>
                    <a:pt x="5623791" y="1342982"/>
                  </a:lnTo>
                  <a:lnTo>
                    <a:pt x="5620751" y="1343573"/>
                  </a:lnTo>
                  <a:close/>
                </a:path>
              </a:pathLst>
            </a:custGeom>
            <a:solidFill>
              <a:srgbClr val="F8F8F8"/>
            </a:solidFill>
          </p:spPr>
          <p:txBody>
            <a:bodyPr wrap="square" lIns="0" tIns="0" rIns="0" bIns="0" rtlCol="0"/>
            <a:lstStyle/>
            <a:p>
              <a:endParaRPr/>
            </a:p>
          </p:txBody>
        </p:sp>
        <p:sp>
          <p:nvSpPr>
            <p:cNvPr id="6" name="object 6"/>
            <p:cNvSpPr/>
            <p:nvPr/>
          </p:nvSpPr>
          <p:spPr>
            <a:xfrm>
              <a:off x="963889" y="373106"/>
              <a:ext cx="5641975" cy="1343660"/>
            </a:xfrm>
            <a:custGeom>
              <a:avLst/>
              <a:gdLst/>
              <a:ahLst/>
              <a:cxnLst/>
              <a:rect l="l" t="t" r="r" b="b"/>
              <a:pathLst>
                <a:path w="5641975" h="1343660">
                  <a:moveTo>
                    <a:pt x="0" y="1319825"/>
                  </a:moveTo>
                  <a:lnTo>
                    <a:pt x="0" y="23823"/>
                  </a:lnTo>
                  <a:lnTo>
                    <a:pt x="0" y="20621"/>
                  </a:lnTo>
                  <a:lnTo>
                    <a:pt x="600" y="17496"/>
                  </a:lnTo>
                  <a:lnTo>
                    <a:pt x="1810" y="14589"/>
                  </a:lnTo>
                  <a:lnTo>
                    <a:pt x="3020" y="11616"/>
                  </a:lnTo>
                  <a:lnTo>
                    <a:pt x="4745" y="9005"/>
                  </a:lnTo>
                  <a:lnTo>
                    <a:pt x="6975" y="6851"/>
                  </a:lnTo>
                  <a:lnTo>
                    <a:pt x="9214" y="4612"/>
                  </a:lnTo>
                  <a:lnTo>
                    <a:pt x="11787" y="2906"/>
                  </a:lnTo>
                  <a:lnTo>
                    <a:pt x="14703" y="1715"/>
                  </a:lnTo>
                  <a:lnTo>
                    <a:pt x="17629" y="600"/>
                  </a:lnTo>
                  <a:lnTo>
                    <a:pt x="20659" y="0"/>
                  </a:lnTo>
                  <a:lnTo>
                    <a:pt x="23823" y="0"/>
                  </a:lnTo>
                  <a:lnTo>
                    <a:pt x="5617597" y="0"/>
                  </a:lnTo>
                  <a:lnTo>
                    <a:pt x="5620751" y="0"/>
                  </a:lnTo>
                  <a:lnTo>
                    <a:pt x="5623791" y="600"/>
                  </a:lnTo>
                  <a:lnTo>
                    <a:pt x="5626717" y="1715"/>
                  </a:lnTo>
                  <a:lnTo>
                    <a:pt x="5629633" y="2906"/>
                  </a:lnTo>
                  <a:lnTo>
                    <a:pt x="5632206" y="4612"/>
                  </a:lnTo>
                  <a:lnTo>
                    <a:pt x="5634445" y="6851"/>
                  </a:lnTo>
                  <a:lnTo>
                    <a:pt x="5636675" y="9005"/>
                  </a:lnTo>
                  <a:lnTo>
                    <a:pt x="5638400" y="11616"/>
                  </a:lnTo>
                  <a:lnTo>
                    <a:pt x="5639610" y="14589"/>
                  </a:lnTo>
                  <a:lnTo>
                    <a:pt x="5640820" y="17496"/>
                  </a:lnTo>
                  <a:lnTo>
                    <a:pt x="5641421" y="20621"/>
                  </a:lnTo>
                  <a:lnTo>
                    <a:pt x="5641421" y="23823"/>
                  </a:lnTo>
                  <a:lnTo>
                    <a:pt x="5641421" y="1319825"/>
                  </a:lnTo>
                  <a:lnTo>
                    <a:pt x="5641421" y="1322875"/>
                  </a:lnTo>
                  <a:lnTo>
                    <a:pt x="5640820" y="1325934"/>
                  </a:lnTo>
                  <a:lnTo>
                    <a:pt x="5626717" y="1341714"/>
                  </a:lnTo>
                  <a:lnTo>
                    <a:pt x="5623791" y="1342982"/>
                  </a:lnTo>
                  <a:lnTo>
                    <a:pt x="5620751" y="1343573"/>
                  </a:lnTo>
                  <a:lnTo>
                    <a:pt x="5617597" y="1343649"/>
                  </a:lnTo>
                  <a:lnTo>
                    <a:pt x="23823" y="1343649"/>
                  </a:lnTo>
                  <a:lnTo>
                    <a:pt x="20659" y="1343573"/>
                  </a:lnTo>
                  <a:lnTo>
                    <a:pt x="17629" y="1342982"/>
                  </a:lnTo>
                  <a:lnTo>
                    <a:pt x="14703" y="1341714"/>
                  </a:lnTo>
                  <a:lnTo>
                    <a:pt x="11787" y="1340523"/>
                  </a:lnTo>
                  <a:lnTo>
                    <a:pt x="0" y="1322875"/>
                  </a:lnTo>
                  <a:lnTo>
                    <a:pt x="0" y="1319825"/>
                  </a:lnTo>
                  <a:close/>
                </a:path>
              </a:pathLst>
            </a:custGeom>
            <a:ln w="9529">
              <a:solidFill>
                <a:srgbClr val="E7EAEC"/>
              </a:solidFill>
            </a:ln>
          </p:spPr>
          <p:txBody>
            <a:bodyPr wrap="square" lIns="0" tIns="0" rIns="0" bIns="0" rtlCol="0"/>
            <a:lstStyle/>
            <a:p>
              <a:endParaRPr/>
            </a:p>
          </p:txBody>
        </p:sp>
        <p:sp>
          <p:nvSpPr>
            <p:cNvPr id="7" name="object 7"/>
            <p:cNvSpPr/>
            <p:nvPr/>
          </p:nvSpPr>
          <p:spPr>
            <a:xfrm>
              <a:off x="1006771" y="454082"/>
              <a:ext cx="5556250" cy="1200785"/>
            </a:xfrm>
            <a:custGeom>
              <a:avLst/>
              <a:gdLst/>
              <a:ahLst/>
              <a:cxnLst/>
              <a:rect l="l" t="t" r="r" b="b"/>
              <a:pathLst>
                <a:path w="5556250" h="1200785">
                  <a:moveTo>
                    <a:pt x="5555656" y="1200707"/>
                  </a:moveTo>
                  <a:lnTo>
                    <a:pt x="0" y="1200707"/>
                  </a:lnTo>
                  <a:lnTo>
                    <a:pt x="0" y="0"/>
                  </a:lnTo>
                  <a:lnTo>
                    <a:pt x="5555656" y="0"/>
                  </a:lnTo>
                  <a:lnTo>
                    <a:pt x="5555656" y="1200707"/>
                  </a:lnTo>
                  <a:close/>
                </a:path>
              </a:pathLst>
            </a:custGeom>
            <a:solidFill>
              <a:srgbClr val="F8F8F8"/>
            </a:solidFill>
          </p:spPr>
          <p:txBody>
            <a:bodyPr wrap="square" lIns="0" tIns="0" rIns="0" bIns="0" rtlCol="0"/>
            <a:lstStyle/>
            <a:p>
              <a:endParaRPr/>
            </a:p>
          </p:txBody>
        </p:sp>
      </p:grpSp>
      <p:grpSp>
        <p:nvGrpSpPr>
          <p:cNvPr id="8" name="object 8"/>
          <p:cNvGrpSpPr/>
          <p:nvPr/>
        </p:nvGrpSpPr>
        <p:grpSpPr>
          <a:xfrm>
            <a:off x="959124" y="3055620"/>
            <a:ext cx="5651500" cy="667385"/>
            <a:chOff x="959124" y="3055620"/>
            <a:chExt cx="5651500" cy="667385"/>
          </a:xfrm>
        </p:grpSpPr>
        <p:sp>
          <p:nvSpPr>
            <p:cNvPr id="9" name="object 9"/>
            <p:cNvSpPr/>
            <p:nvPr/>
          </p:nvSpPr>
          <p:spPr>
            <a:xfrm>
              <a:off x="963889" y="3060385"/>
              <a:ext cx="5641975" cy="657860"/>
            </a:xfrm>
            <a:custGeom>
              <a:avLst/>
              <a:gdLst/>
              <a:ahLst/>
              <a:cxnLst/>
              <a:rect l="l" t="t" r="r" b="b"/>
              <a:pathLst>
                <a:path w="5641975" h="657860">
                  <a:moveTo>
                    <a:pt x="5620752" y="657454"/>
                  </a:moveTo>
                  <a:lnTo>
                    <a:pt x="20659" y="657454"/>
                  </a:lnTo>
                  <a:lnTo>
                    <a:pt x="17629" y="656787"/>
                  </a:lnTo>
                  <a:lnTo>
                    <a:pt x="0" y="636756"/>
                  </a:lnTo>
                  <a:lnTo>
                    <a:pt x="0" y="633706"/>
                  </a:lnTo>
                  <a:lnTo>
                    <a:pt x="0" y="20621"/>
                  </a:lnTo>
                  <a:lnTo>
                    <a:pt x="20659" y="0"/>
                  </a:lnTo>
                  <a:lnTo>
                    <a:pt x="5620752" y="0"/>
                  </a:lnTo>
                  <a:lnTo>
                    <a:pt x="5641421" y="20621"/>
                  </a:lnTo>
                  <a:lnTo>
                    <a:pt x="5641421" y="636756"/>
                  </a:lnTo>
                  <a:lnTo>
                    <a:pt x="5623792" y="656787"/>
                  </a:lnTo>
                  <a:lnTo>
                    <a:pt x="5620752" y="657454"/>
                  </a:lnTo>
                  <a:close/>
                </a:path>
              </a:pathLst>
            </a:custGeom>
            <a:solidFill>
              <a:srgbClr val="F8F8F8"/>
            </a:solidFill>
          </p:spPr>
          <p:txBody>
            <a:bodyPr wrap="square" lIns="0" tIns="0" rIns="0" bIns="0" rtlCol="0"/>
            <a:lstStyle/>
            <a:p>
              <a:endParaRPr/>
            </a:p>
          </p:txBody>
        </p:sp>
        <p:sp>
          <p:nvSpPr>
            <p:cNvPr id="10" name="object 10"/>
            <p:cNvSpPr/>
            <p:nvPr/>
          </p:nvSpPr>
          <p:spPr>
            <a:xfrm>
              <a:off x="963889" y="3060385"/>
              <a:ext cx="5641975" cy="657860"/>
            </a:xfrm>
            <a:custGeom>
              <a:avLst/>
              <a:gdLst/>
              <a:ahLst/>
              <a:cxnLst/>
              <a:rect l="l" t="t" r="r" b="b"/>
              <a:pathLst>
                <a:path w="5641975" h="657860">
                  <a:moveTo>
                    <a:pt x="0" y="633706"/>
                  </a:moveTo>
                  <a:lnTo>
                    <a:pt x="0" y="23823"/>
                  </a:lnTo>
                  <a:lnTo>
                    <a:pt x="0" y="20621"/>
                  </a:lnTo>
                  <a:lnTo>
                    <a:pt x="600" y="17496"/>
                  </a:lnTo>
                  <a:lnTo>
                    <a:pt x="1810" y="14513"/>
                  </a:lnTo>
                  <a:lnTo>
                    <a:pt x="3020" y="11616"/>
                  </a:lnTo>
                  <a:lnTo>
                    <a:pt x="4745" y="9005"/>
                  </a:lnTo>
                  <a:lnTo>
                    <a:pt x="6975" y="6851"/>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851"/>
                  </a:lnTo>
                  <a:lnTo>
                    <a:pt x="5636675" y="9005"/>
                  </a:lnTo>
                  <a:lnTo>
                    <a:pt x="5638400" y="11616"/>
                  </a:lnTo>
                  <a:lnTo>
                    <a:pt x="5639610" y="14513"/>
                  </a:lnTo>
                  <a:lnTo>
                    <a:pt x="5640821" y="17496"/>
                  </a:lnTo>
                  <a:lnTo>
                    <a:pt x="5641421" y="20621"/>
                  </a:lnTo>
                  <a:lnTo>
                    <a:pt x="5641421" y="23823"/>
                  </a:lnTo>
                  <a:lnTo>
                    <a:pt x="5641421" y="633706"/>
                  </a:lnTo>
                  <a:lnTo>
                    <a:pt x="5641421" y="636756"/>
                  </a:lnTo>
                  <a:lnTo>
                    <a:pt x="5640821" y="639815"/>
                  </a:lnTo>
                  <a:lnTo>
                    <a:pt x="5639610" y="642712"/>
                  </a:lnTo>
                  <a:lnTo>
                    <a:pt x="5638400" y="645618"/>
                  </a:lnTo>
                  <a:lnTo>
                    <a:pt x="5617597" y="657530"/>
                  </a:lnTo>
                  <a:lnTo>
                    <a:pt x="23823" y="657530"/>
                  </a:lnTo>
                  <a:lnTo>
                    <a:pt x="20659" y="657454"/>
                  </a:lnTo>
                  <a:lnTo>
                    <a:pt x="17629" y="656787"/>
                  </a:lnTo>
                  <a:lnTo>
                    <a:pt x="14703" y="655519"/>
                  </a:lnTo>
                  <a:lnTo>
                    <a:pt x="11787" y="654328"/>
                  </a:lnTo>
                  <a:lnTo>
                    <a:pt x="1810" y="642712"/>
                  </a:lnTo>
                  <a:lnTo>
                    <a:pt x="600" y="639815"/>
                  </a:lnTo>
                  <a:lnTo>
                    <a:pt x="0" y="636756"/>
                  </a:lnTo>
                  <a:lnTo>
                    <a:pt x="0" y="633706"/>
                  </a:lnTo>
                  <a:close/>
                </a:path>
              </a:pathLst>
            </a:custGeom>
            <a:ln w="9529">
              <a:solidFill>
                <a:srgbClr val="E7EAEC"/>
              </a:solidFill>
            </a:ln>
          </p:spPr>
          <p:txBody>
            <a:bodyPr wrap="square" lIns="0" tIns="0" rIns="0" bIns="0" rtlCol="0"/>
            <a:lstStyle/>
            <a:p>
              <a:endParaRPr/>
            </a:p>
          </p:txBody>
        </p:sp>
        <p:sp>
          <p:nvSpPr>
            <p:cNvPr id="11" name="object 11"/>
            <p:cNvSpPr/>
            <p:nvPr/>
          </p:nvSpPr>
          <p:spPr>
            <a:xfrm>
              <a:off x="1006771" y="3141427"/>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2" name="object 12"/>
          <p:cNvGrpSpPr/>
          <p:nvPr/>
        </p:nvGrpSpPr>
        <p:grpSpPr>
          <a:xfrm>
            <a:off x="959124" y="4199151"/>
            <a:ext cx="5651500" cy="495934"/>
            <a:chOff x="959124" y="4199151"/>
            <a:chExt cx="5651500" cy="495934"/>
          </a:xfrm>
        </p:grpSpPr>
        <p:sp>
          <p:nvSpPr>
            <p:cNvPr id="13" name="object 13"/>
            <p:cNvSpPr/>
            <p:nvPr/>
          </p:nvSpPr>
          <p:spPr>
            <a:xfrm>
              <a:off x="963889" y="4203916"/>
              <a:ext cx="5641975" cy="486409"/>
            </a:xfrm>
            <a:custGeom>
              <a:avLst/>
              <a:gdLst/>
              <a:ahLst/>
              <a:cxnLst/>
              <a:rect l="l" t="t" r="r" b="b"/>
              <a:pathLst>
                <a:path w="5641975" h="486410">
                  <a:moveTo>
                    <a:pt x="5620752" y="485924"/>
                  </a:moveTo>
                  <a:lnTo>
                    <a:pt x="20659" y="485924"/>
                  </a:lnTo>
                  <a:lnTo>
                    <a:pt x="17629" y="485333"/>
                  </a:lnTo>
                  <a:lnTo>
                    <a:pt x="0" y="465302"/>
                  </a:lnTo>
                  <a:lnTo>
                    <a:pt x="0" y="462177"/>
                  </a:lnTo>
                  <a:lnTo>
                    <a:pt x="0" y="20621"/>
                  </a:lnTo>
                  <a:lnTo>
                    <a:pt x="20659" y="0"/>
                  </a:lnTo>
                  <a:lnTo>
                    <a:pt x="5620752" y="0"/>
                  </a:lnTo>
                  <a:lnTo>
                    <a:pt x="5641421" y="20621"/>
                  </a:lnTo>
                  <a:lnTo>
                    <a:pt x="5641421" y="465302"/>
                  </a:lnTo>
                  <a:lnTo>
                    <a:pt x="5623792" y="485333"/>
                  </a:lnTo>
                  <a:lnTo>
                    <a:pt x="5620752" y="485924"/>
                  </a:lnTo>
                  <a:close/>
                </a:path>
              </a:pathLst>
            </a:custGeom>
            <a:solidFill>
              <a:srgbClr val="F8F8F8"/>
            </a:solidFill>
          </p:spPr>
          <p:txBody>
            <a:bodyPr wrap="square" lIns="0" tIns="0" rIns="0" bIns="0" rtlCol="0"/>
            <a:lstStyle/>
            <a:p>
              <a:endParaRPr/>
            </a:p>
          </p:txBody>
        </p:sp>
        <p:sp>
          <p:nvSpPr>
            <p:cNvPr id="14" name="object 14"/>
            <p:cNvSpPr/>
            <p:nvPr/>
          </p:nvSpPr>
          <p:spPr>
            <a:xfrm>
              <a:off x="963889" y="4203916"/>
              <a:ext cx="5641975" cy="486409"/>
            </a:xfrm>
            <a:custGeom>
              <a:avLst/>
              <a:gdLst/>
              <a:ahLst/>
              <a:cxnLst/>
              <a:rect l="l" t="t" r="r" b="b"/>
              <a:pathLst>
                <a:path w="5641975" h="486410">
                  <a:moveTo>
                    <a:pt x="0" y="462177"/>
                  </a:moveTo>
                  <a:lnTo>
                    <a:pt x="0" y="23823"/>
                  </a:lnTo>
                  <a:lnTo>
                    <a:pt x="0" y="20621"/>
                  </a:lnTo>
                  <a:lnTo>
                    <a:pt x="600" y="17496"/>
                  </a:lnTo>
                  <a:lnTo>
                    <a:pt x="1810" y="14589"/>
                  </a:lnTo>
                  <a:lnTo>
                    <a:pt x="3020" y="11692"/>
                  </a:lnTo>
                  <a:lnTo>
                    <a:pt x="4745" y="9157"/>
                  </a:lnTo>
                  <a:lnTo>
                    <a:pt x="6975" y="6927"/>
                  </a:lnTo>
                  <a:lnTo>
                    <a:pt x="9214" y="4612"/>
                  </a:lnTo>
                  <a:lnTo>
                    <a:pt x="11787" y="2906"/>
                  </a:lnTo>
                  <a:lnTo>
                    <a:pt x="14703" y="1782"/>
                  </a:lnTo>
                  <a:lnTo>
                    <a:pt x="17629" y="590"/>
                  </a:lnTo>
                  <a:lnTo>
                    <a:pt x="20659" y="0"/>
                  </a:lnTo>
                  <a:lnTo>
                    <a:pt x="23823" y="0"/>
                  </a:lnTo>
                  <a:lnTo>
                    <a:pt x="5617597" y="0"/>
                  </a:lnTo>
                  <a:lnTo>
                    <a:pt x="5620752" y="0"/>
                  </a:lnTo>
                  <a:lnTo>
                    <a:pt x="5623792" y="524"/>
                  </a:lnTo>
                  <a:lnTo>
                    <a:pt x="5626717" y="1639"/>
                  </a:lnTo>
                  <a:lnTo>
                    <a:pt x="5629633" y="2906"/>
                  </a:lnTo>
                  <a:lnTo>
                    <a:pt x="5632206" y="4612"/>
                  </a:lnTo>
                  <a:lnTo>
                    <a:pt x="5634446" y="6927"/>
                  </a:lnTo>
                  <a:lnTo>
                    <a:pt x="5636675" y="9157"/>
                  </a:lnTo>
                  <a:lnTo>
                    <a:pt x="5638400" y="11692"/>
                  </a:lnTo>
                  <a:lnTo>
                    <a:pt x="5639610" y="14589"/>
                  </a:lnTo>
                  <a:lnTo>
                    <a:pt x="5640821" y="17496"/>
                  </a:lnTo>
                  <a:lnTo>
                    <a:pt x="5641421" y="20621"/>
                  </a:lnTo>
                  <a:lnTo>
                    <a:pt x="5641421" y="23823"/>
                  </a:lnTo>
                  <a:lnTo>
                    <a:pt x="5641421" y="462177"/>
                  </a:lnTo>
                  <a:lnTo>
                    <a:pt x="5641421" y="465302"/>
                  </a:lnTo>
                  <a:lnTo>
                    <a:pt x="5640821" y="468352"/>
                  </a:lnTo>
                  <a:lnTo>
                    <a:pt x="5639610" y="471258"/>
                  </a:lnTo>
                  <a:lnTo>
                    <a:pt x="5638400" y="474165"/>
                  </a:lnTo>
                  <a:lnTo>
                    <a:pt x="5617597" y="486000"/>
                  </a:lnTo>
                  <a:lnTo>
                    <a:pt x="23823" y="486000"/>
                  </a:lnTo>
                  <a:lnTo>
                    <a:pt x="1810" y="471258"/>
                  </a:lnTo>
                  <a:lnTo>
                    <a:pt x="600" y="468352"/>
                  </a:lnTo>
                  <a:lnTo>
                    <a:pt x="0" y="465302"/>
                  </a:lnTo>
                  <a:lnTo>
                    <a:pt x="0" y="462177"/>
                  </a:lnTo>
                  <a:close/>
                </a:path>
              </a:pathLst>
            </a:custGeom>
            <a:ln w="9529">
              <a:solidFill>
                <a:srgbClr val="E7EAEC"/>
              </a:solidFill>
            </a:ln>
          </p:spPr>
          <p:txBody>
            <a:bodyPr wrap="square" lIns="0" tIns="0" rIns="0" bIns="0" rtlCol="0"/>
            <a:lstStyle/>
            <a:p>
              <a:endParaRPr/>
            </a:p>
          </p:txBody>
        </p:sp>
        <p:sp>
          <p:nvSpPr>
            <p:cNvPr id="15" name="object 15"/>
            <p:cNvSpPr/>
            <p:nvPr/>
          </p:nvSpPr>
          <p:spPr>
            <a:xfrm>
              <a:off x="1006771" y="4284959"/>
              <a:ext cx="5556250" cy="343535"/>
            </a:xfrm>
            <a:custGeom>
              <a:avLst/>
              <a:gdLst/>
              <a:ahLst/>
              <a:cxnLst/>
              <a:rect l="l" t="t" r="r" b="b"/>
              <a:pathLst>
                <a:path w="5556250" h="343535">
                  <a:moveTo>
                    <a:pt x="5555656" y="343059"/>
                  </a:moveTo>
                  <a:lnTo>
                    <a:pt x="0" y="343059"/>
                  </a:lnTo>
                  <a:lnTo>
                    <a:pt x="0" y="0"/>
                  </a:lnTo>
                  <a:lnTo>
                    <a:pt x="5555656" y="0"/>
                  </a:lnTo>
                  <a:lnTo>
                    <a:pt x="5555656" y="343059"/>
                  </a:lnTo>
                  <a:close/>
                </a:path>
              </a:pathLst>
            </a:custGeom>
            <a:solidFill>
              <a:srgbClr val="F8F8F8"/>
            </a:solidFill>
          </p:spPr>
          <p:txBody>
            <a:bodyPr wrap="square" lIns="0" tIns="0" rIns="0" bIns="0" rtlCol="0"/>
            <a:lstStyle/>
            <a:p>
              <a:endParaRPr/>
            </a:p>
          </p:txBody>
        </p:sp>
      </p:grpSp>
      <p:sp>
        <p:nvSpPr>
          <p:cNvPr id="16" name="object 16"/>
          <p:cNvSpPr txBox="1"/>
          <p:nvPr/>
        </p:nvSpPr>
        <p:spPr>
          <a:xfrm>
            <a:off x="946424" y="1870829"/>
            <a:ext cx="5657850" cy="8274050"/>
          </a:xfrm>
          <a:prstGeom prst="rect">
            <a:avLst/>
          </a:prstGeom>
        </p:spPr>
        <p:txBody>
          <a:bodyPr vert="horz" wrap="square" lIns="0" tIns="15875" rIns="0" bIns="0" rtlCol="0">
            <a:spAutoFit/>
          </a:bodyPr>
          <a:lstStyle/>
          <a:p>
            <a:pPr marL="12700">
              <a:lnSpc>
                <a:spcPct val="100000"/>
              </a:lnSpc>
              <a:spcBef>
                <a:spcPts val="125"/>
              </a:spcBef>
            </a:pPr>
            <a:r>
              <a:rPr sz="950" b="1" spc="5" dirty="0">
                <a:solidFill>
                  <a:srgbClr val="333333"/>
                </a:solidFill>
                <a:latin typeface="Trebuchet MS"/>
                <a:cs typeface="Trebuchet MS"/>
              </a:rPr>
              <a:t>11</a:t>
            </a:r>
            <a:r>
              <a:rPr sz="950" b="1" spc="5" dirty="0">
                <a:solidFill>
                  <a:srgbClr val="333333"/>
                </a:solidFill>
                <a:latin typeface="微软雅黑"/>
                <a:cs typeface="微软雅黑"/>
              </a:rPr>
              <a:t>．</a:t>
            </a:r>
            <a:r>
              <a:rPr sz="950" b="1" spc="25" dirty="0">
                <a:solidFill>
                  <a:srgbClr val="333333"/>
                </a:solidFill>
                <a:latin typeface="微软雅黑"/>
                <a:cs typeface="微软雅黑"/>
              </a:rPr>
              <a:t>富规则的设置：</a:t>
            </a:r>
            <a:endParaRPr sz="950">
              <a:latin typeface="微软雅黑"/>
              <a:cs typeface="微软雅黑"/>
            </a:endParaRPr>
          </a:p>
          <a:p>
            <a:pPr marL="12700" marR="62865">
              <a:lnSpc>
                <a:spcPct val="131600"/>
              </a:lnSpc>
              <a:spcBef>
                <a:spcPts val="750"/>
              </a:spcBef>
            </a:pPr>
            <a:r>
              <a:rPr sz="950" spc="25" dirty="0">
                <a:solidFill>
                  <a:srgbClr val="333333"/>
                </a:solidFill>
                <a:latin typeface="微软雅黑"/>
                <a:cs typeface="微软雅黑"/>
              </a:rPr>
              <a:t>富规则也叫复规则。表示更细致、更详细的防火墙策略配置，它可以针对系统服务、端口号、源地址和 目标地址等诸多信息进行更有针对性的策略配置。它的优先级在所有的防火墙策略中也是最高的。比</a:t>
            </a:r>
            <a:endParaRPr sz="950">
              <a:latin typeface="微软雅黑"/>
              <a:cs typeface="微软雅黑"/>
            </a:endParaRPr>
          </a:p>
          <a:p>
            <a:pPr marL="12700">
              <a:lnSpc>
                <a:spcPct val="100000"/>
              </a:lnSpc>
              <a:spcBef>
                <a:spcPts val="360"/>
              </a:spcBef>
            </a:pPr>
            <a:r>
              <a:rPr sz="950" spc="25" dirty="0">
                <a:solidFill>
                  <a:srgbClr val="333333"/>
                </a:solidFill>
                <a:latin typeface="微软雅黑"/>
                <a:cs typeface="微软雅黑"/>
              </a:rPr>
              <a:t>如，我们可以在</a:t>
            </a:r>
            <a:r>
              <a:rPr sz="950" spc="10" dirty="0">
                <a:solidFill>
                  <a:srgbClr val="333333"/>
                </a:solidFill>
                <a:latin typeface="Trebuchet MS"/>
                <a:cs typeface="Trebuchet MS"/>
              </a:rPr>
              <a:t>firewalld</a:t>
            </a:r>
            <a:r>
              <a:rPr sz="950" spc="25" dirty="0">
                <a:solidFill>
                  <a:srgbClr val="333333"/>
                </a:solidFill>
                <a:latin typeface="微软雅黑"/>
                <a:cs typeface="微软雅黑"/>
              </a:rPr>
              <a:t>服务中配置一条富规则，使其拒绝</a:t>
            </a:r>
            <a:r>
              <a:rPr sz="950" spc="15" dirty="0">
                <a:solidFill>
                  <a:srgbClr val="333333"/>
                </a:solidFill>
                <a:latin typeface="Trebuchet MS"/>
                <a:cs typeface="Trebuchet MS"/>
              </a:rPr>
              <a:t>192.168.10.0/24</a:t>
            </a:r>
            <a:r>
              <a:rPr sz="950" spc="25" dirty="0">
                <a:solidFill>
                  <a:srgbClr val="333333"/>
                </a:solidFill>
                <a:latin typeface="微软雅黑"/>
                <a:cs typeface="微软雅黑"/>
              </a:rPr>
              <a:t>网段的所有用户访问本机的</a:t>
            </a:r>
            <a:endParaRPr sz="950">
              <a:latin typeface="微软雅黑"/>
              <a:cs typeface="微软雅黑"/>
            </a:endParaRPr>
          </a:p>
          <a:p>
            <a:pPr marL="12700">
              <a:lnSpc>
                <a:spcPct val="100000"/>
              </a:lnSpc>
              <a:spcBef>
                <a:spcPts val="360"/>
              </a:spcBef>
            </a:pPr>
            <a:r>
              <a:rPr sz="950" spc="80" dirty="0">
                <a:solidFill>
                  <a:srgbClr val="333333"/>
                </a:solidFill>
                <a:latin typeface="Trebuchet MS"/>
                <a:cs typeface="Trebuchet MS"/>
              </a:rPr>
              <a:t>ssh</a:t>
            </a:r>
            <a:r>
              <a:rPr sz="950" spc="25" dirty="0">
                <a:solidFill>
                  <a:srgbClr val="333333"/>
                </a:solidFill>
                <a:latin typeface="微软雅黑"/>
                <a:cs typeface="微软雅黑"/>
              </a:rPr>
              <a:t>服务</a:t>
            </a:r>
            <a:r>
              <a:rPr sz="950" spc="45" dirty="0">
                <a:solidFill>
                  <a:srgbClr val="333333"/>
                </a:solidFill>
                <a:latin typeface="微软雅黑"/>
                <a:cs typeface="微软雅黑"/>
              </a:rPr>
              <a:t>（</a:t>
            </a:r>
            <a:r>
              <a:rPr sz="950" spc="45" dirty="0">
                <a:solidFill>
                  <a:srgbClr val="333333"/>
                </a:solidFill>
                <a:latin typeface="Trebuchet MS"/>
                <a:cs typeface="Trebuchet MS"/>
              </a:rPr>
              <a:t>22</a:t>
            </a:r>
            <a:r>
              <a:rPr sz="950" spc="25" dirty="0">
                <a:solidFill>
                  <a:srgbClr val="333333"/>
                </a:solidFill>
                <a:latin typeface="微软雅黑"/>
                <a:cs typeface="微软雅黑"/>
              </a:rPr>
              <a:t>端口）：</a:t>
            </a:r>
            <a:endParaRPr sz="950">
              <a:latin typeface="微软雅黑"/>
              <a:cs typeface="微软雅黑"/>
            </a:endParaRPr>
          </a:p>
          <a:p>
            <a:pPr>
              <a:lnSpc>
                <a:spcPct val="100000"/>
              </a:lnSpc>
              <a:spcBef>
                <a:spcPts val="45"/>
              </a:spcBef>
            </a:pPr>
            <a:endParaRPr sz="900">
              <a:latin typeface="微软雅黑"/>
              <a:cs typeface="微软雅黑"/>
            </a:endParaRPr>
          </a:p>
          <a:p>
            <a:pPr marL="136525" marR="72390">
              <a:lnSpc>
                <a:spcPct val="132400"/>
              </a:lnSpc>
              <a:spcBef>
                <a:spcPts val="5"/>
              </a:spcBef>
            </a:pPr>
            <a:r>
              <a:rPr sz="850" spc="15" dirty="0">
                <a:solidFill>
                  <a:srgbClr val="333333"/>
                </a:solidFill>
                <a:latin typeface="Lucida Console"/>
                <a:cs typeface="Lucida Console"/>
              </a:rPr>
              <a:t>[root@linuxprobe</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firewall-cmd</a:t>
            </a:r>
            <a:r>
              <a:rPr sz="850" spc="25" dirty="0">
                <a:solidFill>
                  <a:srgbClr val="333333"/>
                </a:solidFill>
                <a:latin typeface="Lucida Console"/>
                <a:cs typeface="Lucida Console"/>
              </a:rPr>
              <a:t> </a:t>
            </a:r>
            <a:r>
              <a:rPr sz="850" spc="15" dirty="0">
                <a:solidFill>
                  <a:srgbClr val="333333"/>
                </a:solidFill>
                <a:latin typeface="Lucida Console"/>
                <a:cs typeface="Lucida Console"/>
              </a:rPr>
              <a:t>--permanent</a:t>
            </a:r>
            <a:r>
              <a:rPr sz="850" spc="20" dirty="0">
                <a:solidFill>
                  <a:srgbClr val="333333"/>
                </a:solidFill>
                <a:latin typeface="Lucida Console"/>
                <a:cs typeface="Lucida Console"/>
              </a:rPr>
              <a:t> </a:t>
            </a:r>
            <a:r>
              <a:rPr sz="850" spc="15" dirty="0">
                <a:solidFill>
                  <a:srgbClr val="333333"/>
                </a:solidFill>
                <a:latin typeface="Lucida Console"/>
                <a:cs typeface="Lucida Console"/>
              </a:rPr>
              <a:t>--zone=public</a:t>
            </a:r>
            <a:r>
              <a:rPr sz="850" spc="25" dirty="0">
                <a:solidFill>
                  <a:srgbClr val="333333"/>
                </a:solidFill>
                <a:latin typeface="Lucida Console"/>
                <a:cs typeface="Lucida Console"/>
              </a:rPr>
              <a:t> </a:t>
            </a:r>
            <a:r>
              <a:rPr sz="850" spc="15" dirty="0">
                <a:solidFill>
                  <a:srgbClr val="333333"/>
                </a:solidFill>
                <a:latin typeface="Lucida Console"/>
                <a:cs typeface="Lucida Console"/>
              </a:rPr>
              <a:t>--add-rich-rule="rule </a:t>
            </a:r>
            <a:r>
              <a:rPr sz="850" spc="-500" dirty="0">
                <a:solidFill>
                  <a:srgbClr val="333333"/>
                </a:solidFill>
                <a:latin typeface="Lucida Console"/>
                <a:cs typeface="Lucida Console"/>
              </a:rPr>
              <a:t> </a:t>
            </a:r>
            <a:r>
              <a:rPr sz="850" spc="15" dirty="0">
                <a:solidFill>
                  <a:srgbClr val="333333"/>
                </a:solidFill>
                <a:latin typeface="Lucida Console"/>
                <a:cs typeface="Lucida Console"/>
              </a:rPr>
              <a:t>family="ipv4" source address="192.168.10.0/24" service name="ssh"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reject"success[root@linuxprobe ~]# firewall-cmd --reloadsuccess</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5"/>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在客户端使用</a:t>
            </a:r>
            <a:r>
              <a:rPr sz="950" spc="80" dirty="0">
                <a:solidFill>
                  <a:srgbClr val="333333"/>
                </a:solidFill>
                <a:latin typeface="Trebuchet MS"/>
                <a:cs typeface="Trebuchet MS"/>
              </a:rPr>
              <a:t>ssh</a:t>
            </a:r>
            <a:r>
              <a:rPr sz="950" spc="25" dirty="0">
                <a:solidFill>
                  <a:srgbClr val="333333"/>
                </a:solidFill>
                <a:latin typeface="微软雅黑"/>
                <a:cs typeface="微软雅黑"/>
              </a:rPr>
              <a:t>命令尝试访问</a:t>
            </a:r>
            <a:r>
              <a:rPr sz="950" spc="25" dirty="0">
                <a:solidFill>
                  <a:srgbClr val="333333"/>
                </a:solidFill>
                <a:latin typeface="Trebuchet MS"/>
                <a:cs typeface="Trebuchet MS"/>
              </a:rPr>
              <a:t>192.168.10.10</a:t>
            </a:r>
            <a:r>
              <a:rPr sz="950" spc="25" dirty="0">
                <a:solidFill>
                  <a:srgbClr val="333333"/>
                </a:solidFill>
                <a:latin typeface="微软雅黑"/>
                <a:cs typeface="微软雅黑"/>
              </a:rPr>
              <a:t>主机的</a:t>
            </a:r>
            <a:r>
              <a:rPr sz="950" spc="80" dirty="0">
                <a:solidFill>
                  <a:srgbClr val="333333"/>
                </a:solidFill>
                <a:latin typeface="Trebuchet MS"/>
                <a:cs typeface="Trebuchet MS"/>
              </a:rPr>
              <a:t>ssh</a:t>
            </a:r>
            <a:r>
              <a:rPr sz="950" spc="25" dirty="0">
                <a:solidFill>
                  <a:srgbClr val="333333"/>
                </a:solidFill>
                <a:latin typeface="微软雅黑"/>
                <a:cs typeface="微软雅黑"/>
              </a:rPr>
              <a:t>服务（</a:t>
            </a:r>
            <a:r>
              <a:rPr sz="950" spc="55" dirty="0">
                <a:solidFill>
                  <a:srgbClr val="333333"/>
                </a:solidFill>
                <a:latin typeface="Trebuchet MS"/>
                <a:cs typeface="Trebuchet MS"/>
              </a:rPr>
              <a:t>22</a:t>
            </a:r>
            <a:r>
              <a:rPr sz="950" spc="25" dirty="0">
                <a:solidFill>
                  <a:srgbClr val="333333"/>
                </a:solidFill>
                <a:latin typeface="微软雅黑"/>
                <a:cs typeface="微软雅黑"/>
              </a:rPr>
              <a:t>端口）：</a:t>
            </a:r>
            <a:endParaRPr sz="950">
              <a:latin typeface="微软雅黑"/>
              <a:cs typeface="微软雅黑"/>
            </a:endParaRPr>
          </a:p>
          <a:p>
            <a:pPr>
              <a:lnSpc>
                <a:spcPct val="100000"/>
              </a:lnSpc>
              <a:spcBef>
                <a:spcPts val="45"/>
              </a:spcBef>
            </a:pPr>
            <a:endParaRPr sz="900">
              <a:latin typeface="微软雅黑"/>
              <a:cs typeface="微软雅黑"/>
            </a:endParaRPr>
          </a:p>
          <a:p>
            <a:pPr marL="136525" marR="273685">
              <a:lnSpc>
                <a:spcPct val="132400"/>
              </a:lnSpc>
            </a:pPr>
            <a:r>
              <a:rPr sz="850" spc="15" dirty="0">
                <a:solidFill>
                  <a:srgbClr val="333333"/>
                </a:solidFill>
                <a:latin typeface="Lucida Console"/>
                <a:cs typeface="Lucida Console"/>
              </a:rPr>
              <a:t>[root@client A</a:t>
            </a:r>
            <a:r>
              <a:rPr sz="850" spc="20" dirty="0">
                <a:solidFill>
                  <a:srgbClr val="333333"/>
                </a:solidFill>
                <a:latin typeface="Lucida Console"/>
                <a:cs typeface="Lucida Console"/>
              </a:rPr>
              <a:t> </a:t>
            </a: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ssh</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192.168.10.10Connecting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192.168.10.10:22...Could</a:t>
            </a:r>
            <a:r>
              <a:rPr sz="850" spc="20" dirty="0">
                <a:solidFill>
                  <a:srgbClr val="333333"/>
                </a:solidFill>
                <a:latin typeface="Lucida Console"/>
                <a:cs typeface="Lucida Console"/>
              </a:rPr>
              <a:t> </a:t>
            </a:r>
            <a:r>
              <a:rPr sz="850" spc="15" dirty="0">
                <a:solidFill>
                  <a:srgbClr val="333333"/>
                </a:solidFill>
                <a:latin typeface="Lucida Console"/>
                <a:cs typeface="Lucida Console"/>
              </a:rPr>
              <a:t>not </a:t>
            </a:r>
            <a:r>
              <a:rPr sz="850" spc="-500" dirty="0">
                <a:solidFill>
                  <a:srgbClr val="333333"/>
                </a:solidFill>
                <a:latin typeface="Lucida Console"/>
                <a:cs typeface="Lucida Console"/>
              </a:rPr>
              <a:t> </a:t>
            </a:r>
            <a:r>
              <a:rPr sz="850" spc="15" dirty="0">
                <a:solidFill>
                  <a:srgbClr val="333333"/>
                </a:solidFill>
                <a:latin typeface="Lucida Console"/>
                <a:cs typeface="Lucida Console"/>
              </a:rPr>
              <a:t>connect</a:t>
            </a:r>
            <a:r>
              <a:rPr sz="850" spc="10" dirty="0">
                <a:solidFill>
                  <a:srgbClr val="333333"/>
                </a:solidFill>
                <a:latin typeface="Lucida Console"/>
                <a:cs typeface="Lucida Console"/>
              </a:rPr>
              <a:t> </a:t>
            </a:r>
            <a:r>
              <a:rPr sz="850" spc="15" dirty="0">
                <a:solidFill>
                  <a:srgbClr val="333333"/>
                </a:solidFill>
                <a:latin typeface="Lucida Console"/>
                <a:cs typeface="Lucida Console"/>
              </a:rPr>
              <a:t>to '192.168.10.10' (port 22): Connection failed.</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150">
              <a:latin typeface="Lucida Console"/>
              <a:cs typeface="Lucida Console"/>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marR="13335">
              <a:lnSpc>
                <a:spcPct val="131600"/>
              </a:lnSpc>
              <a:spcBef>
                <a:spcPts val="950"/>
              </a:spcBef>
            </a:pPr>
            <a:r>
              <a:rPr sz="950" spc="25" dirty="0">
                <a:solidFill>
                  <a:srgbClr val="333333"/>
                </a:solidFill>
                <a:latin typeface="微软雅黑"/>
                <a:cs typeface="微软雅黑"/>
              </a:rPr>
              <a:t>例如</a:t>
            </a:r>
            <a:r>
              <a:rPr sz="950" spc="-160" dirty="0">
                <a:solidFill>
                  <a:srgbClr val="333333"/>
                </a:solidFill>
                <a:latin typeface="Trebuchet MS"/>
                <a:cs typeface="Trebuchet MS"/>
              </a:rPr>
              <a:t>“</a:t>
            </a:r>
            <a:r>
              <a:rPr sz="950" spc="25" dirty="0">
                <a:solidFill>
                  <a:srgbClr val="333333"/>
                </a:solidFill>
                <a:latin typeface="微软雅黑"/>
                <a:cs typeface="微软雅黑"/>
              </a:rPr>
              <a:t>一个男人</a:t>
            </a:r>
            <a:r>
              <a:rPr sz="950" spc="-160" dirty="0">
                <a:solidFill>
                  <a:srgbClr val="333333"/>
                </a:solidFill>
                <a:latin typeface="Trebuchet MS"/>
                <a:cs typeface="Trebuchet MS"/>
              </a:rPr>
              <a:t>”</a:t>
            </a:r>
            <a:r>
              <a:rPr sz="950" spc="25" dirty="0">
                <a:solidFill>
                  <a:srgbClr val="333333"/>
                </a:solidFill>
                <a:latin typeface="微软雅黑"/>
                <a:cs typeface="微软雅黑"/>
              </a:rPr>
              <a:t>和</a:t>
            </a:r>
            <a:r>
              <a:rPr sz="950" spc="-160" dirty="0">
                <a:solidFill>
                  <a:srgbClr val="333333"/>
                </a:solidFill>
                <a:latin typeface="Trebuchet MS"/>
                <a:cs typeface="Trebuchet MS"/>
              </a:rPr>
              <a:t>“</a:t>
            </a:r>
            <a:r>
              <a:rPr sz="950" spc="25" dirty="0">
                <a:solidFill>
                  <a:srgbClr val="333333"/>
                </a:solidFill>
                <a:latin typeface="微软雅黑"/>
                <a:cs typeface="微软雅黑"/>
              </a:rPr>
              <a:t>一个高个子、大眼睛、右面脸有个酒窝的男人</a:t>
            </a:r>
            <a:r>
              <a:rPr sz="950" spc="-160" dirty="0">
                <a:solidFill>
                  <a:srgbClr val="333333"/>
                </a:solidFill>
                <a:latin typeface="Trebuchet MS"/>
                <a:cs typeface="Trebuchet MS"/>
              </a:rPr>
              <a:t>”</a:t>
            </a:r>
            <a:r>
              <a:rPr sz="950" spc="20" dirty="0">
                <a:solidFill>
                  <a:srgbClr val="333333"/>
                </a:solidFill>
                <a:latin typeface="微软雅黑"/>
                <a:cs typeface="微软雅黑"/>
              </a:rPr>
              <a:t>相比，很明显后者的描述更加精准，减 </a:t>
            </a:r>
            <a:r>
              <a:rPr sz="950" spc="25" dirty="0">
                <a:solidFill>
                  <a:srgbClr val="333333"/>
                </a:solidFill>
                <a:latin typeface="微软雅黑"/>
                <a:cs typeface="微软雅黑"/>
              </a:rPr>
              <a:t>少了错误匹配的概率，应该优先匹配。</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25" dirty="0">
                <a:solidFill>
                  <a:srgbClr val="333333"/>
                </a:solidFill>
                <a:latin typeface="微软雅黑"/>
                <a:cs typeface="微软雅黑"/>
              </a:rPr>
              <a:t>出现问题</a:t>
            </a:r>
            <a:r>
              <a:rPr sz="950" b="1" spc="45" dirty="0">
                <a:solidFill>
                  <a:srgbClr val="333333"/>
                </a:solidFill>
                <a:latin typeface="Trebuchet MS"/>
                <a:cs typeface="Trebuchet MS"/>
              </a:rPr>
              <a:t>?</a:t>
            </a:r>
            <a:r>
              <a:rPr sz="950" b="1" spc="25" dirty="0">
                <a:solidFill>
                  <a:srgbClr val="333333"/>
                </a:solidFill>
                <a:latin typeface="微软雅黑"/>
                <a:cs typeface="微软雅黑"/>
              </a:rPr>
              <a:t>大胆提问</a:t>
            </a:r>
            <a:r>
              <a:rPr sz="950" b="1" spc="-70" dirty="0">
                <a:solidFill>
                  <a:srgbClr val="333333"/>
                </a:solidFill>
                <a:latin typeface="Trebuchet MS"/>
                <a:cs typeface="Trebuchet MS"/>
              </a:rPr>
              <a:t>!</a:t>
            </a:r>
            <a:endParaRPr sz="950">
              <a:latin typeface="Trebuchet MS"/>
              <a:cs typeface="Trebuchet MS"/>
            </a:endParaRPr>
          </a:p>
          <a:p>
            <a:pPr marL="55880" algn="ctr">
              <a:lnSpc>
                <a:spcPct val="100000"/>
              </a:lnSpc>
              <a:spcBef>
                <a:spcPts val="1110"/>
              </a:spcBef>
            </a:pPr>
            <a:r>
              <a:rPr sz="950" spc="25" dirty="0">
                <a:solidFill>
                  <a:srgbClr val="777777"/>
                </a:solidFill>
                <a:latin typeface="微软雅黑"/>
                <a:cs typeface="微软雅黑"/>
              </a:rPr>
              <a:t>因读者们硬件不同或操作错误都可能导致实验配置出错，请耐心再仔细看看操作步骤吧，不要气馁</a:t>
            </a:r>
            <a:endParaRPr sz="950">
              <a:latin typeface="微软雅黑"/>
              <a:cs typeface="微软雅黑"/>
            </a:endParaRPr>
          </a:p>
          <a:p>
            <a:pPr marL="193675">
              <a:lnSpc>
                <a:spcPct val="100000"/>
              </a:lnSpc>
              <a:spcBef>
                <a:spcPts val="360"/>
              </a:spcBef>
            </a:pPr>
            <a:r>
              <a:rPr sz="950" spc="55" dirty="0">
                <a:solidFill>
                  <a:srgbClr val="777777"/>
                </a:solidFill>
                <a:latin typeface="Trebuchet MS"/>
                <a:cs typeface="Trebuchet MS"/>
              </a:rPr>
              <a:t>~</a:t>
            </a:r>
            <a:endParaRPr sz="950">
              <a:latin typeface="Trebuchet MS"/>
              <a:cs typeface="Trebuchet MS"/>
            </a:endParaRPr>
          </a:p>
          <a:p>
            <a:pPr>
              <a:lnSpc>
                <a:spcPct val="100000"/>
              </a:lnSpc>
              <a:spcBef>
                <a:spcPts val="25"/>
              </a:spcBef>
            </a:pPr>
            <a:endParaRPr sz="1000">
              <a:latin typeface="Trebuchet MS"/>
              <a:cs typeface="Trebuchet MS"/>
            </a:endParaRPr>
          </a:p>
          <a:p>
            <a:pPr marL="193675">
              <a:lnSpc>
                <a:spcPct val="100000"/>
              </a:lnSpc>
            </a:pPr>
            <a:r>
              <a:rPr sz="950" spc="35" dirty="0">
                <a:solidFill>
                  <a:srgbClr val="777777"/>
                </a:solidFill>
                <a:latin typeface="Trebuchet MS"/>
                <a:cs typeface="Trebuchet MS"/>
              </a:rPr>
              <a:t>Linux</a:t>
            </a:r>
            <a:r>
              <a:rPr sz="950" spc="25" dirty="0">
                <a:solidFill>
                  <a:srgbClr val="777777"/>
                </a:solidFill>
                <a:latin typeface="微软雅黑"/>
                <a:cs typeface="微软雅黑"/>
              </a:rPr>
              <a:t>技术交流学习请加读者群</a:t>
            </a:r>
            <a:r>
              <a:rPr sz="950" spc="20" dirty="0">
                <a:solidFill>
                  <a:srgbClr val="777777"/>
                </a:solidFill>
                <a:latin typeface="微软雅黑"/>
                <a:cs typeface="微软雅黑"/>
              </a:rPr>
              <a:t>（</a:t>
            </a:r>
            <a:r>
              <a:rPr sz="950" b="1" spc="25" dirty="0">
                <a:solidFill>
                  <a:srgbClr val="777777"/>
                </a:solidFill>
                <a:latin typeface="微软雅黑"/>
                <a:cs typeface="微软雅黑"/>
              </a:rPr>
              <a:t>推荐</a:t>
            </a:r>
            <a:r>
              <a:rPr sz="950" spc="10" dirty="0">
                <a:solidFill>
                  <a:srgbClr val="777777"/>
                </a:solidFill>
                <a:latin typeface="微软雅黑"/>
                <a:cs typeface="微软雅黑"/>
              </a:rPr>
              <a:t>）：</a:t>
            </a:r>
            <a:r>
              <a:rPr sz="950" u="sng" spc="10" dirty="0">
                <a:solidFill>
                  <a:srgbClr val="4183C4"/>
                </a:solidFill>
                <a:uFill>
                  <a:solidFill>
                    <a:srgbClr val="4183C4"/>
                  </a:solidFill>
                </a:uFill>
                <a:latin typeface="Trebuchet MS"/>
                <a:cs typeface="Trebuchet MS"/>
                <a:hlinkClick r:id="rId2"/>
              </a:rPr>
              <a:t>https://www.linuxprobe.com/club</a:t>
            </a:r>
            <a:endParaRPr sz="950">
              <a:latin typeface="Trebuchet MS"/>
              <a:cs typeface="Trebuchet MS"/>
            </a:endParaRPr>
          </a:p>
          <a:p>
            <a:pPr marL="193675" marR="243840">
              <a:lnSpc>
                <a:spcPct val="131600"/>
              </a:lnSpc>
              <a:spcBef>
                <a:spcPts val="750"/>
              </a:spcBef>
            </a:pPr>
            <a:r>
              <a:rPr sz="950" spc="185" dirty="0">
                <a:solidFill>
                  <a:srgbClr val="777777"/>
                </a:solidFill>
                <a:latin typeface="Trebuchet MS"/>
                <a:cs typeface="Trebuchet MS"/>
              </a:rPr>
              <a:t>*</a:t>
            </a:r>
            <a:r>
              <a:rPr sz="950" spc="25" dirty="0">
                <a:solidFill>
                  <a:srgbClr val="777777"/>
                </a:solidFill>
                <a:latin typeface="微软雅黑"/>
                <a:cs typeface="微软雅黑"/>
              </a:rPr>
              <a:t>本群特色：确保每一位群友都是《</a:t>
            </a:r>
            <a:r>
              <a:rPr sz="950" spc="35" dirty="0">
                <a:solidFill>
                  <a:srgbClr val="777777"/>
                </a:solidFill>
                <a:latin typeface="Trebuchet MS"/>
                <a:cs typeface="Trebuchet MS"/>
              </a:rPr>
              <a:t>Linux</a:t>
            </a:r>
            <a:r>
              <a:rPr sz="950" spc="20" dirty="0">
                <a:solidFill>
                  <a:srgbClr val="777777"/>
                </a:solidFill>
                <a:latin typeface="微软雅黑"/>
                <a:cs typeface="微软雅黑"/>
              </a:rPr>
              <a:t>就该这么学》的读者，答疑更有针对性，不定期领取定 </a:t>
            </a:r>
            <a:r>
              <a:rPr sz="950" spc="25" dirty="0">
                <a:solidFill>
                  <a:srgbClr val="777777"/>
                </a:solidFill>
                <a:latin typeface="微软雅黑"/>
                <a:cs typeface="微软雅黑"/>
              </a:rPr>
              <a:t>制礼品。</a:t>
            </a:r>
            <a:endParaRPr sz="950">
              <a:latin typeface="微软雅黑"/>
              <a:cs typeface="微软雅黑"/>
            </a:endParaRPr>
          </a:p>
          <a:p>
            <a:pPr>
              <a:lnSpc>
                <a:spcPct val="100000"/>
              </a:lnSpc>
              <a:spcBef>
                <a:spcPts val="65"/>
              </a:spcBef>
            </a:pPr>
            <a:endParaRPr sz="650">
              <a:latin typeface="微软雅黑"/>
              <a:cs typeface="微软雅黑"/>
            </a:endParaRPr>
          </a:p>
          <a:p>
            <a:pPr marL="12700">
              <a:lnSpc>
                <a:spcPct val="100000"/>
              </a:lnSpc>
            </a:pPr>
            <a:r>
              <a:rPr sz="950" b="1" spc="-30" dirty="0">
                <a:solidFill>
                  <a:srgbClr val="777777"/>
                </a:solidFill>
                <a:latin typeface="Trebuchet MS"/>
                <a:cs typeface="Trebuchet MS"/>
              </a:rPr>
              <a:t>8.3.2</a:t>
            </a:r>
            <a:r>
              <a:rPr sz="950" b="1" spc="-35" dirty="0">
                <a:solidFill>
                  <a:srgbClr val="777777"/>
                </a:solidFill>
                <a:latin typeface="Trebuchet MS"/>
                <a:cs typeface="Trebuchet MS"/>
              </a:rPr>
              <a:t> </a:t>
            </a:r>
            <a:r>
              <a:rPr sz="950" b="1" spc="25" dirty="0">
                <a:solidFill>
                  <a:srgbClr val="777777"/>
                </a:solidFill>
                <a:latin typeface="微软雅黑"/>
                <a:cs typeface="微软雅黑"/>
              </a:rPr>
              <a:t>图形管理工具</a:t>
            </a:r>
            <a:endParaRPr sz="950">
              <a:latin typeface="微软雅黑"/>
              <a:cs typeface="微软雅黑"/>
            </a:endParaRPr>
          </a:p>
          <a:p>
            <a:pPr marL="12700" marR="47625">
              <a:lnSpc>
                <a:spcPct val="131600"/>
              </a:lnSpc>
              <a:spcBef>
                <a:spcPts val="900"/>
              </a:spcBef>
            </a:pPr>
            <a:r>
              <a:rPr sz="950" spc="25" dirty="0">
                <a:solidFill>
                  <a:srgbClr val="333333"/>
                </a:solidFill>
                <a:latin typeface="微软雅黑"/>
                <a:cs typeface="微软雅黑"/>
              </a:rPr>
              <a:t>在各种版本的</a:t>
            </a:r>
            <a:r>
              <a:rPr sz="950" spc="35" dirty="0">
                <a:solidFill>
                  <a:srgbClr val="333333"/>
                </a:solidFill>
                <a:latin typeface="Trebuchet MS"/>
                <a:cs typeface="Trebuchet MS"/>
              </a:rPr>
              <a:t>Linux</a:t>
            </a:r>
            <a:r>
              <a:rPr sz="950" spc="25" dirty="0">
                <a:solidFill>
                  <a:srgbClr val="333333"/>
                </a:solidFill>
                <a:latin typeface="微软雅黑"/>
                <a:cs typeface="微软雅黑"/>
              </a:rPr>
              <a:t>系统中，几乎没有能让刘遄老师欣慰并推荐的图形化工具，但是</a:t>
            </a:r>
            <a:r>
              <a:rPr sz="950" spc="10" dirty="0">
                <a:solidFill>
                  <a:srgbClr val="333333"/>
                </a:solidFill>
                <a:latin typeface="Trebuchet MS"/>
                <a:cs typeface="Trebuchet MS"/>
              </a:rPr>
              <a:t>firewall-config</a:t>
            </a:r>
            <a:r>
              <a:rPr sz="950" spc="15" dirty="0">
                <a:solidFill>
                  <a:srgbClr val="333333"/>
                </a:solidFill>
                <a:latin typeface="微软雅黑"/>
                <a:cs typeface="微软雅黑"/>
              </a:rPr>
              <a:t>做到 </a:t>
            </a:r>
            <a:r>
              <a:rPr sz="950" spc="25" dirty="0">
                <a:solidFill>
                  <a:srgbClr val="333333"/>
                </a:solidFill>
                <a:latin typeface="微软雅黑"/>
                <a:cs typeface="微软雅黑"/>
              </a:rPr>
              <a:t>了。它是</a:t>
            </a:r>
            <a:r>
              <a:rPr sz="950" spc="10" dirty="0">
                <a:solidFill>
                  <a:srgbClr val="333333"/>
                </a:solidFill>
                <a:latin typeface="Trebuchet MS"/>
                <a:cs typeface="Trebuchet MS"/>
              </a:rPr>
              <a:t>firewalld</a:t>
            </a:r>
            <a:r>
              <a:rPr sz="950" spc="25" dirty="0">
                <a:solidFill>
                  <a:srgbClr val="333333"/>
                </a:solidFill>
                <a:latin typeface="微软雅黑"/>
                <a:cs typeface="微软雅黑"/>
              </a:rPr>
              <a:t>防火墙配置管理工具的</a:t>
            </a:r>
            <a:r>
              <a:rPr sz="950" spc="55" dirty="0">
                <a:solidFill>
                  <a:srgbClr val="333333"/>
                </a:solidFill>
                <a:latin typeface="Trebuchet MS"/>
                <a:cs typeface="Trebuchet MS"/>
              </a:rPr>
              <a:t>GUI</a:t>
            </a:r>
            <a:r>
              <a:rPr sz="950" spc="25" dirty="0">
                <a:solidFill>
                  <a:srgbClr val="333333"/>
                </a:solidFill>
                <a:latin typeface="微软雅黑"/>
                <a:cs typeface="微软雅黑"/>
              </a:rPr>
              <a:t>图形用户界面版本，几乎可以实现所有以命令行来执行的 操作。毫不夸张的说，即使读者没有扎实的</a:t>
            </a:r>
            <a:r>
              <a:rPr sz="950" spc="35" dirty="0">
                <a:solidFill>
                  <a:srgbClr val="333333"/>
                </a:solidFill>
                <a:latin typeface="Trebuchet MS"/>
                <a:cs typeface="Trebuchet MS"/>
              </a:rPr>
              <a:t>Linux</a:t>
            </a:r>
            <a:r>
              <a:rPr sz="950" spc="25" dirty="0">
                <a:solidFill>
                  <a:srgbClr val="333333"/>
                </a:solidFill>
                <a:latin typeface="微软雅黑"/>
                <a:cs typeface="微软雅黑"/>
              </a:rPr>
              <a:t>命令基础，也完全可以通过它来妥善配置</a:t>
            </a:r>
            <a:r>
              <a:rPr sz="950" spc="50" dirty="0">
                <a:solidFill>
                  <a:srgbClr val="333333"/>
                </a:solidFill>
                <a:latin typeface="Trebuchet MS"/>
                <a:cs typeface="Trebuchet MS"/>
              </a:rPr>
              <a:t>RHEL</a:t>
            </a:r>
            <a:r>
              <a:rPr sz="950" spc="-60" dirty="0">
                <a:solidFill>
                  <a:srgbClr val="333333"/>
                </a:solidFill>
                <a:latin typeface="Trebuchet MS"/>
                <a:cs typeface="Trebuchet MS"/>
              </a:rPr>
              <a:t> </a:t>
            </a:r>
            <a:r>
              <a:rPr sz="950" spc="55" dirty="0">
                <a:solidFill>
                  <a:srgbClr val="333333"/>
                </a:solidFill>
                <a:latin typeface="Trebuchet MS"/>
                <a:cs typeface="Trebuchet MS"/>
              </a:rPr>
              <a:t>8</a:t>
            </a:r>
            <a:r>
              <a:rPr sz="950" spc="25" dirty="0">
                <a:solidFill>
                  <a:srgbClr val="333333"/>
                </a:solidFill>
                <a:latin typeface="微软雅黑"/>
                <a:cs typeface="微软雅黑"/>
              </a:rPr>
              <a:t>中的 防火墙策略。但在系统默认情况下</a:t>
            </a:r>
            <a:r>
              <a:rPr sz="950" spc="10" dirty="0">
                <a:solidFill>
                  <a:srgbClr val="333333"/>
                </a:solidFill>
                <a:latin typeface="Trebuchet MS"/>
                <a:cs typeface="Trebuchet MS"/>
              </a:rPr>
              <a:t>firewall-config</a:t>
            </a:r>
            <a:r>
              <a:rPr sz="950" spc="25" dirty="0">
                <a:solidFill>
                  <a:srgbClr val="333333"/>
                </a:solidFill>
                <a:latin typeface="微软雅黑"/>
                <a:cs typeface="微软雅黑"/>
              </a:rPr>
              <a:t>命令是没有被提供的，我们需要自行用</a:t>
            </a:r>
            <a:r>
              <a:rPr sz="950" spc="40" dirty="0">
                <a:solidFill>
                  <a:srgbClr val="333333"/>
                </a:solidFill>
                <a:latin typeface="Trebuchet MS"/>
                <a:cs typeface="Trebuchet MS"/>
              </a:rPr>
              <a:t>dnf</a:t>
            </a:r>
            <a:r>
              <a:rPr sz="950" spc="20" dirty="0">
                <a:solidFill>
                  <a:srgbClr val="333333"/>
                </a:solidFill>
                <a:latin typeface="微软雅黑"/>
                <a:cs typeface="微软雅黑"/>
              </a:rPr>
              <a:t>命令进行安 </a:t>
            </a:r>
            <a:r>
              <a:rPr sz="950" spc="25" dirty="0">
                <a:solidFill>
                  <a:srgbClr val="333333"/>
                </a:solidFill>
                <a:latin typeface="微软雅黑"/>
                <a:cs typeface="微软雅黑"/>
              </a:rPr>
              <a:t>装，所以需要先配置下软件仓库才行。</a:t>
            </a:r>
            <a:endParaRPr sz="950">
              <a:latin typeface="微软雅黑"/>
              <a:cs typeface="微软雅黑"/>
            </a:endParaRPr>
          </a:p>
          <a:p>
            <a:pPr algn="ctr">
              <a:lnSpc>
                <a:spcPct val="100000"/>
              </a:lnSpc>
              <a:spcBef>
                <a:spcPts val="1110"/>
              </a:spcBef>
            </a:pPr>
            <a:r>
              <a:rPr sz="950" spc="25" dirty="0">
                <a:solidFill>
                  <a:srgbClr val="333333"/>
                </a:solidFill>
                <a:latin typeface="微软雅黑"/>
                <a:cs typeface="微软雅黑"/>
              </a:rPr>
              <a:t>首先将虚拟机的</a:t>
            </a:r>
            <a:r>
              <a:rPr sz="950" spc="50" dirty="0">
                <a:solidFill>
                  <a:srgbClr val="333333"/>
                </a:solidFill>
                <a:latin typeface="Trebuchet MS"/>
                <a:cs typeface="Trebuchet MS"/>
              </a:rPr>
              <a:t>CD/DVD</a:t>
            </a:r>
            <a:r>
              <a:rPr sz="950" spc="25" dirty="0">
                <a:solidFill>
                  <a:srgbClr val="333333"/>
                </a:solidFill>
                <a:latin typeface="微软雅黑"/>
                <a:cs typeface="微软雅黑"/>
              </a:rPr>
              <a:t>光盘选项设置为</a:t>
            </a:r>
            <a:r>
              <a:rPr sz="950" spc="-160" dirty="0">
                <a:solidFill>
                  <a:srgbClr val="333333"/>
                </a:solidFill>
                <a:latin typeface="Trebuchet MS"/>
                <a:cs typeface="Trebuchet MS"/>
              </a:rPr>
              <a:t>“</a:t>
            </a:r>
            <a:r>
              <a:rPr sz="950" spc="25" dirty="0">
                <a:solidFill>
                  <a:srgbClr val="333333"/>
                </a:solidFill>
                <a:latin typeface="微软雅黑"/>
                <a:cs typeface="微软雅黑"/>
              </a:rPr>
              <a:t>使用</a:t>
            </a:r>
            <a:r>
              <a:rPr sz="950" spc="65" dirty="0">
                <a:solidFill>
                  <a:srgbClr val="333333"/>
                </a:solidFill>
                <a:latin typeface="Trebuchet MS"/>
                <a:cs typeface="Trebuchet MS"/>
              </a:rPr>
              <a:t>ISO</a:t>
            </a:r>
            <a:r>
              <a:rPr sz="950" spc="25" dirty="0">
                <a:solidFill>
                  <a:srgbClr val="333333"/>
                </a:solidFill>
                <a:latin typeface="微软雅黑"/>
                <a:cs typeface="微软雅黑"/>
              </a:rPr>
              <a:t>镜像</a:t>
            </a:r>
            <a:r>
              <a:rPr sz="950" spc="-140" dirty="0">
                <a:solidFill>
                  <a:srgbClr val="333333"/>
                </a:solidFill>
                <a:latin typeface="Trebuchet MS"/>
                <a:cs typeface="Trebuchet MS"/>
              </a:rPr>
              <a:t>/</a:t>
            </a:r>
            <a:r>
              <a:rPr sz="950" spc="25" dirty="0">
                <a:solidFill>
                  <a:srgbClr val="333333"/>
                </a:solidFill>
                <a:latin typeface="微软雅黑"/>
                <a:cs typeface="微软雅黑"/>
              </a:rPr>
              <a:t>映像文件</a:t>
            </a:r>
            <a:r>
              <a:rPr sz="950" spc="-160" dirty="0">
                <a:solidFill>
                  <a:srgbClr val="333333"/>
                </a:solidFill>
                <a:latin typeface="Trebuchet MS"/>
                <a:cs typeface="Trebuchet MS"/>
              </a:rPr>
              <a:t>”</a:t>
            </a:r>
            <a:r>
              <a:rPr sz="950" spc="25" dirty="0">
                <a:solidFill>
                  <a:srgbClr val="333333"/>
                </a:solidFill>
                <a:latin typeface="微软雅黑"/>
                <a:cs typeface="微软雅黑"/>
              </a:rPr>
              <a:t>，并选择已经下载好的系统镜像，如图</a:t>
            </a:r>
            <a:endParaRPr sz="950">
              <a:latin typeface="微软雅黑"/>
              <a:cs typeface="微软雅黑"/>
            </a:endParaRPr>
          </a:p>
          <a:p>
            <a:pPr marL="12700">
              <a:lnSpc>
                <a:spcPct val="100000"/>
              </a:lnSpc>
              <a:spcBef>
                <a:spcPts val="360"/>
              </a:spcBef>
            </a:pPr>
            <a:r>
              <a:rPr sz="950" spc="25" dirty="0">
                <a:solidFill>
                  <a:srgbClr val="333333"/>
                </a:solidFill>
                <a:latin typeface="Trebuchet MS"/>
                <a:cs typeface="Trebuchet MS"/>
              </a:rPr>
              <a:t>8-2</a:t>
            </a:r>
            <a:r>
              <a:rPr sz="950" spc="25" dirty="0">
                <a:solidFill>
                  <a:srgbClr val="333333"/>
                </a:solidFill>
                <a:latin typeface="微软雅黑"/>
                <a:cs typeface="微软雅黑"/>
              </a:rPr>
              <a:t>所示。</a:t>
            </a:r>
            <a:endParaRPr sz="950">
              <a:latin typeface="微软雅黑"/>
              <a:cs typeface="微软雅黑"/>
            </a:endParaRPr>
          </a:p>
          <a:p>
            <a:pPr>
              <a:lnSpc>
                <a:spcPct val="100000"/>
              </a:lnSpc>
              <a:spcBef>
                <a:spcPts val="85"/>
              </a:spcBef>
            </a:pPr>
            <a:endParaRPr sz="600">
              <a:latin typeface="微软雅黑"/>
              <a:cs typeface="微软雅黑"/>
            </a:endParaRPr>
          </a:p>
          <a:p>
            <a:pPr marL="193675">
              <a:lnSpc>
                <a:spcPct val="100000"/>
              </a:lnSpc>
            </a:pPr>
            <a:r>
              <a:rPr sz="950" b="1" spc="25" dirty="0">
                <a:solidFill>
                  <a:srgbClr val="777777"/>
                </a:solidFill>
                <a:latin typeface="微软雅黑"/>
                <a:cs typeface="微软雅黑"/>
              </a:rPr>
              <a:t>随书配套的软件资源请在这里下载</a:t>
            </a:r>
            <a:r>
              <a:rPr sz="950" b="1" spc="5" dirty="0">
                <a:solidFill>
                  <a:srgbClr val="777777"/>
                </a:solidFill>
                <a:latin typeface="微软雅黑"/>
                <a:cs typeface="微软雅黑"/>
              </a:rPr>
              <a:t>：</a:t>
            </a:r>
            <a:r>
              <a:rPr sz="950" u="sng" spc="5" dirty="0">
                <a:solidFill>
                  <a:srgbClr val="4183C4"/>
                </a:solidFill>
                <a:uFill>
                  <a:solidFill>
                    <a:srgbClr val="4183C4"/>
                  </a:solidFill>
                </a:uFill>
                <a:latin typeface="Trebuchet MS"/>
                <a:cs typeface="Trebuchet MS"/>
                <a:hlinkClick r:id="rId3"/>
              </a:rPr>
              <a:t>https://www.linuxprobe.com/tools/</a:t>
            </a:r>
            <a:endParaRPr sz="950">
              <a:latin typeface="Trebuchet MS"/>
              <a:cs typeface="Trebuchet MS"/>
            </a:endParaRPr>
          </a:p>
          <a:p>
            <a:pPr marL="193675">
              <a:lnSpc>
                <a:spcPct val="100000"/>
              </a:lnSpc>
              <a:spcBef>
                <a:spcPts val="1110"/>
              </a:spcBef>
            </a:pPr>
            <a:r>
              <a:rPr sz="950" b="1" spc="45" dirty="0">
                <a:solidFill>
                  <a:srgbClr val="777777"/>
                </a:solidFill>
                <a:latin typeface="Trebuchet MS"/>
                <a:cs typeface="Trebuchet MS"/>
              </a:rPr>
              <a:t>RedHatEnterpriseLinux</a:t>
            </a:r>
            <a:r>
              <a:rPr sz="950" b="1" spc="-30" dirty="0">
                <a:solidFill>
                  <a:srgbClr val="777777"/>
                </a:solidFill>
                <a:latin typeface="Trebuchet MS"/>
                <a:cs typeface="Trebuchet MS"/>
              </a:rPr>
              <a:t> </a:t>
            </a:r>
            <a:r>
              <a:rPr sz="950" b="1" spc="50" dirty="0">
                <a:solidFill>
                  <a:srgbClr val="777777"/>
                </a:solidFill>
                <a:latin typeface="Trebuchet MS"/>
                <a:cs typeface="Trebuchet MS"/>
              </a:rPr>
              <a:t>[RHEL]8.0——</a:t>
            </a:r>
            <a:r>
              <a:rPr sz="950" b="1" spc="25" dirty="0">
                <a:solidFill>
                  <a:srgbClr val="777777"/>
                </a:solidFill>
                <a:latin typeface="微软雅黑"/>
                <a:cs typeface="微软雅黑"/>
              </a:rPr>
              <a:t>红帽操作系统（必需）：</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spc="25" dirty="0">
                <a:solidFill>
                  <a:srgbClr val="777777"/>
                </a:solidFill>
                <a:latin typeface="微软雅黑"/>
                <a:cs typeface="微软雅黑"/>
              </a:rPr>
              <a:t>由开源软件及全球服务性系统开发商红帽公司出品，最稳定出色的</a:t>
            </a:r>
            <a:r>
              <a:rPr sz="950" spc="35" dirty="0">
                <a:solidFill>
                  <a:srgbClr val="777777"/>
                </a:solidFill>
                <a:latin typeface="Trebuchet MS"/>
                <a:cs typeface="Trebuchet MS"/>
              </a:rPr>
              <a:t>Linux</a:t>
            </a:r>
            <a:r>
              <a:rPr sz="950" spc="25" dirty="0">
                <a:solidFill>
                  <a:srgbClr val="777777"/>
                </a:solidFill>
                <a:latin typeface="微软雅黑"/>
                <a:cs typeface="微软雅黑"/>
              </a:rPr>
              <a:t>操作系统。</a:t>
            </a:r>
            <a:endParaRPr sz="950">
              <a:latin typeface="微软雅黑"/>
              <a:cs typeface="微软雅黑"/>
            </a:endParaRPr>
          </a:p>
          <a:p>
            <a:pPr marL="193675">
              <a:lnSpc>
                <a:spcPct val="100000"/>
              </a:lnSpc>
              <a:spcBef>
                <a:spcPts val="1110"/>
              </a:spcBef>
            </a:pPr>
            <a:r>
              <a:rPr sz="950" b="1" spc="25" dirty="0">
                <a:solidFill>
                  <a:srgbClr val="777777"/>
                </a:solidFill>
                <a:latin typeface="微软雅黑"/>
                <a:cs typeface="微软雅黑"/>
              </a:rPr>
              <a:t>培训课程介绍视频</a:t>
            </a:r>
            <a:r>
              <a:rPr sz="950" b="1" spc="20" dirty="0">
                <a:solidFill>
                  <a:srgbClr val="777777"/>
                </a:solidFill>
                <a:latin typeface="微软雅黑"/>
                <a:cs typeface="微软雅黑"/>
              </a:rPr>
              <a:t>：</a:t>
            </a:r>
            <a:r>
              <a:rPr sz="950" b="1" u="sng" spc="55" dirty="0">
                <a:solidFill>
                  <a:srgbClr val="4183C4"/>
                </a:solidFill>
                <a:uFill>
                  <a:solidFill>
                    <a:srgbClr val="4183C4"/>
                  </a:solidFill>
                </a:uFill>
                <a:latin typeface="Trebuchet MS"/>
                <a:cs typeface="Trebuchet MS"/>
                <a:hlinkClick r:id="rId4"/>
              </a:rPr>
              <a:t>htt</a:t>
            </a:r>
            <a:r>
              <a:rPr sz="950" b="1" spc="60" dirty="0">
                <a:solidFill>
                  <a:srgbClr val="4183C4"/>
                </a:solidFill>
                <a:latin typeface="Trebuchet MS"/>
                <a:cs typeface="Trebuchet MS"/>
                <a:hlinkClick r:id="rId4"/>
              </a:rPr>
              <a:t>p</a:t>
            </a:r>
            <a:r>
              <a:rPr sz="950" b="1" u="sng" spc="40" dirty="0">
                <a:solidFill>
                  <a:srgbClr val="4183C4"/>
                </a:solidFill>
                <a:uFill>
                  <a:solidFill>
                    <a:srgbClr val="4183C4"/>
                  </a:solidFill>
                </a:uFill>
                <a:latin typeface="Trebuchet MS"/>
                <a:cs typeface="Trebuchet MS"/>
                <a:hlinkClick r:id="rId4"/>
              </a:rPr>
              <a:t>s://www.linuxprobe.com/training</a:t>
            </a:r>
            <a:endParaRPr sz="950">
              <a:latin typeface="Trebuchet MS"/>
              <a:cs typeface="Trebuchet MS"/>
            </a:endParaRPr>
          </a:p>
        </p:txBody>
      </p:sp>
      <p:sp>
        <p:nvSpPr>
          <p:cNvPr id="19" name="object 19"/>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91</a:t>
            </a:fld>
            <a:endParaRPr spc="-5" dirty="0"/>
          </a:p>
        </p:txBody>
      </p:sp>
      <p:sp>
        <p:nvSpPr>
          <p:cNvPr id="17" name="object 17"/>
          <p:cNvSpPr txBox="1"/>
          <p:nvPr/>
        </p:nvSpPr>
        <p:spPr>
          <a:xfrm>
            <a:off x="1070306" y="406539"/>
            <a:ext cx="5332730" cy="1226185"/>
          </a:xfrm>
          <a:prstGeom prst="rect">
            <a:avLst/>
          </a:prstGeom>
        </p:spPr>
        <p:txBody>
          <a:bodyPr vert="horz" wrap="square" lIns="0" tIns="12065" rIns="0" bIns="0" rtlCol="0">
            <a:spAutoFit/>
          </a:bodyPr>
          <a:lstStyle/>
          <a:p>
            <a:pPr marL="12700" marR="340360">
              <a:lnSpc>
                <a:spcPct val="132400"/>
              </a:lnSpc>
              <a:spcBef>
                <a:spcPts val="95"/>
              </a:spcBef>
            </a:pPr>
            <a:r>
              <a:rPr sz="850" spc="15" dirty="0">
                <a:solidFill>
                  <a:srgbClr val="333333"/>
                </a:solidFill>
                <a:latin typeface="Lucida Console"/>
                <a:cs typeface="Lucida Console"/>
              </a:rPr>
              <a:t>[root@client A ~]# ssh -p 888 192.168.10.10The authenticity of host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'[192.168.10.10]:888 ([192.168.10.10]:888)'</a:t>
            </a:r>
            <a:r>
              <a:rPr sz="850" spc="20" dirty="0">
                <a:solidFill>
                  <a:srgbClr val="333333"/>
                </a:solidFill>
                <a:latin typeface="Lucida Console"/>
                <a:cs typeface="Lucida Console"/>
              </a:rPr>
              <a:t> </a:t>
            </a:r>
            <a:r>
              <a:rPr sz="850" spc="15" dirty="0">
                <a:solidFill>
                  <a:srgbClr val="333333"/>
                </a:solidFill>
                <a:latin typeface="Lucida Console"/>
                <a:cs typeface="Lucida Console"/>
              </a:rPr>
              <a:t>can't</a:t>
            </a:r>
            <a:r>
              <a:rPr sz="850" spc="20" dirty="0">
                <a:solidFill>
                  <a:srgbClr val="333333"/>
                </a:solidFill>
                <a:latin typeface="Lucida Console"/>
                <a:cs typeface="Lucida Console"/>
              </a:rPr>
              <a:t> </a:t>
            </a:r>
            <a:r>
              <a:rPr sz="850" spc="15" dirty="0">
                <a:solidFill>
                  <a:srgbClr val="333333"/>
                </a:solidFill>
                <a:latin typeface="Lucida Console"/>
                <a:cs typeface="Lucida Console"/>
              </a:rPr>
              <a:t>be</a:t>
            </a:r>
            <a:r>
              <a:rPr sz="850" spc="20" dirty="0">
                <a:solidFill>
                  <a:srgbClr val="333333"/>
                </a:solidFill>
                <a:latin typeface="Lucida Console"/>
                <a:cs typeface="Lucida Console"/>
              </a:rPr>
              <a:t> </a:t>
            </a:r>
            <a:r>
              <a:rPr sz="850" spc="15" dirty="0">
                <a:solidFill>
                  <a:srgbClr val="333333"/>
                </a:solidFill>
                <a:latin typeface="Lucida Console"/>
                <a:cs typeface="Lucida Console"/>
              </a:rPr>
              <a:t>established.ECDSA</a:t>
            </a:r>
            <a:r>
              <a:rPr sz="850" spc="20" dirty="0">
                <a:solidFill>
                  <a:srgbClr val="333333"/>
                </a:solidFill>
                <a:latin typeface="Lucida Console"/>
                <a:cs typeface="Lucida Console"/>
              </a:rPr>
              <a:t> </a:t>
            </a:r>
            <a:r>
              <a:rPr sz="850" spc="15" dirty="0">
                <a:solidFill>
                  <a:srgbClr val="333333"/>
                </a:solidFill>
                <a:latin typeface="Lucida Console"/>
                <a:cs typeface="Lucida Console"/>
              </a:rPr>
              <a:t>key</a:t>
            </a:r>
            <a:endParaRPr sz="850">
              <a:latin typeface="Lucida Console"/>
              <a:cs typeface="Lucida Console"/>
            </a:endParaRPr>
          </a:p>
          <a:p>
            <a:pPr marL="12700" marR="5080">
              <a:lnSpc>
                <a:spcPct val="132400"/>
              </a:lnSpc>
            </a:pPr>
            <a:r>
              <a:rPr sz="850" spc="15" dirty="0">
                <a:solidFill>
                  <a:srgbClr val="333333"/>
                </a:solidFill>
                <a:latin typeface="Lucida Console"/>
                <a:cs typeface="Lucida Console"/>
              </a:rPr>
              <a:t>fingerprint</a:t>
            </a:r>
            <a:r>
              <a:rPr sz="850" spc="20" dirty="0">
                <a:solidFill>
                  <a:srgbClr val="333333"/>
                </a:solidFill>
                <a:latin typeface="Lucida Console"/>
                <a:cs typeface="Lucida Console"/>
              </a:rPr>
              <a:t> </a:t>
            </a:r>
            <a:r>
              <a:rPr sz="850" spc="15" dirty="0">
                <a:solidFill>
                  <a:srgbClr val="333333"/>
                </a:solidFill>
                <a:latin typeface="Lucida Console"/>
                <a:cs typeface="Lucida Console"/>
              </a:rPr>
              <a:t>is</a:t>
            </a:r>
            <a:r>
              <a:rPr sz="850" spc="20" dirty="0">
                <a:solidFill>
                  <a:srgbClr val="333333"/>
                </a:solidFill>
                <a:latin typeface="Lucida Console"/>
                <a:cs typeface="Lucida Console"/>
              </a:rPr>
              <a:t> </a:t>
            </a:r>
            <a:r>
              <a:rPr sz="850" spc="15" dirty="0">
                <a:solidFill>
                  <a:srgbClr val="333333"/>
                </a:solidFill>
                <a:latin typeface="Lucida Console"/>
                <a:cs typeface="Lucida Console"/>
              </a:rPr>
              <a:t>b8:25:88:89:5c:05:b6:dd:ef:76:63:ff:1a:54:02:1a.Are</a:t>
            </a:r>
            <a:r>
              <a:rPr sz="850" spc="20" dirty="0">
                <a:solidFill>
                  <a:srgbClr val="333333"/>
                </a:solidFill>
                <a:latin typeface="Lucida Console"/>
                <a:cs typeface="Lucida Console"/>
              </a:rPr>
              <a:t> </a:t>
            </a:r>
            <a:r>
              <a:rPr sz="850" spc="15" dirty="0">
                <a:solidFill>
                  <a:srgbClr val="333333"/>
                </a:solidFill>
                <a:latin typeface="Lucida Console"/>
                <a:cs typeface="Lucida Console"/>
              </a:rPr>
              <a:t>you</a:t>
            </a:r>
            <a:r>
              <a:rPr sz="850" spc="25" dirty="0">
                <a:solidFill>
                  <a:srgbClr val="333333"/>
                </a:solidFill>
                <a:latin typeface="Lucida Console"/>
                <a:cs typeface="Lucida Console"/>
              </a:rPr>
              <a:t> </a:t>
            </a:r>
            <a:r>
              <a:rPr sz="850" spc="15" dirty="0">
                <a:solidFill>
                  <a:srgbClr val="333333"/>
                </a:solidFill>
                <a:latin typeface="Lucida Console"/>
                <a:cs typeface="Lucida Console"/>
              </a:rPr>
              <a:t>sure</a:t>
            </a:r>
            <a:r>
              <a:rPr sz="850" spc="20" dirty="0">
                <a:solidFill>
                  <a:srgbClr val="333333"/>
                </a:solidFill>
                <a:latin typeface="Lucida Console"/>
                <a:cs typeface="Lucida Console"/>
              </a:rPr>
              <a:t> </a:t>
            </a:r>
            <a:r>
              <a:rPr sz="850" spc="15" dirty="0">
                <a:solidFill>
                  <a:srgbClr val="333333"/>
                </a:solidFill>
                <a:latin typeface="Lucida Console"/>
                <a:cs typeface="Lucida Console"/>
              </a:rPr>
              <a:t>you </a:t>
            </a:r>
            <a:r>
              <a:rPr sz="850" spc="-500" dirty="0">
                <a:solidFill>
                  <a:srgbClr val="333333"/>
                </a:solidFill>
                <a:latin typeface="Lucida Console"/>
                <a:cs typeface="Lucida Console"/>
              </a:rPr>
              <a:t> </a:t>
            </a:r>
            <a:r>
              <a:rPr sz="850" spc="15" dirty="0">
                <a:solidFill>
                  <a:srgbClr val="333333"/>
                </a:solidFill>
                <a:latin typeface="Lucida Console"/>
                <a:cs typeface="Lucida Console"/>
              </a:rPr>
              <a:t>want to continue connecting (yes/no)? yesWarning: Permanently added </a:t>
            </a:r>
            <a:r>
              <a:rPr sz="850" spc="20" dirty="0">
                <a:solidFill>
                  <a:srgbClr val="333333"/>
                </a:solidFill>
                <a:latin typeface="Lucida Console"/>
                <a:cs typeface="Lucida Console"/>
              </a:rPr>
              <a:t> </a:t>
            </a:r>
            <a:r>
              <a:rPr sz="850" spc="15" dirty="0">
                <a:solidFill>
                  <a:srgbClr val="333333"/>
                </a:solidFill>
                <a:latin typeface="Lucida Console"/>
                <a:cs typeface="Lucida Console"/>
              </a:rPr>
              <a:t>'[192.168.10.10]:888' (ECDSA)</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the</a:t>
            </a:r>
            <a:r>
              <a:rPr sz="850" spc="20" dirty="0">
                <a:solidFill>
                  <a:srgbClr val="333333"/>
                </a:solidFill>
                <a:latin typeface="Lucida Console"/>
                <a:cs typeface="Lucida Console"/>
              </a:rPr>
              <a:t> </a:t>
            </a:r>
            <a:r>
              <a:rPr sz="850" spc="15" dirty="0">
                <a:solidFill>
                  <a:srgbClr val="333333"/>
                </a:solidFill>
                <a:latin typeface="Lucida Console"/>
                <a:cs typeface="Lucida Console"/>
              </a:rPr>
              <a:t>list of</a:t>
            </a:r>
            <a:r>
              <a:rPr sz="850" spc="20" dirty="0">
                <a:solidFill>
                  <a:srgbClr val="333333"/>
                </a:solidFill>
                <a:latin typeface="Lucida Console"/>
                <a:cs typeface="Lucida Console"/>
              </a:rPr>
              <a:t> </a:t>
            </a:r>
            <a:r>
              <a:rPr sz="850" spc="15" dirty="0">
                <a:solidFill>
                  <a:srgbClr val="333333"/>
                </a:solidFill>
                <a:latin typeface="Lucida Console"/>
                <a:cs typeface="Lucida Console"/>
              </a:rPr>
              <a:t>known hosts.root@192.168.10.10's </a:t>
            </a:r>
            <a:r>
              <a:rPr sz="850" spc="20" dirty="0">
                <a:solidFill>
                  <a:srgbClr val="333333"/>
                </a:solidFill>
                <a:latin typeface="Lucida Console"/>
                <a:cs typeface="Lucida Console"/>
              </a:rPr>
              <a:t> </a:t>
            </a:r>
            <a:r>
              <a:rPr sz="850" spc="15" dirty="0">
                <a:solidFill>
                  <a:srgbClr val="333333"/>
                </a:solidFill>
                <a:latin typeface="Lucida Console"/>
                <a:cs typeface="Lucida Console"/>
              </a:rPr>
              <a:t>password:</a:t>
            </a:r>
            <a:r>
              <a:rPr sz="850" spc="25" dirty="0">
                <a:solidFill>
                  <a:srgbClr val="333333"/>
                </a:solidFill>
                <a:latin typeface="新宋体"/>
                <a:cs typeface="新宋体"/>
              </a:rPr>
              <a:t>此处输入远程</a:t>
            </a:r>
            <a:r>
              <a:rPr sz="850" spc="15" dirty="0">
                <a:solidFill>
                  <a:srgbClr val="333333"/>
                </a:solidFill>
                <a:latin typeface="Lucida Console"/>
                <a:cs typeface="Lucida Console"/>
              </a:rPr>
              <a:t>root</a:t>
            </a:r>
            <a:r>
              <a:rPr sz="850" spc="25" dirty="0">
                <a:solidFill>
                  <a:srgbClr val="333333"/>
                </a:solidFill>
                <a:latin typeface="新宋体"/>
                <a:cs typeface="新宋体"/>
              </a:rPr>
              <a:t>管理员的密码</a:t>
            </a:r>
            <a:r>
              <a:rPr sz="850" spc="15" dirty="0">
                <a:solidFill>
                  <a:srgbClr val="333333"/>
                </a:solidFill>
                <a:latin typeface="Lucida Console"/>
                <a:cs typeface="Lucida Console"/>
              </a:rPr>
              <a:t>Last login: Sun Jul</a:t>
            </a:r>
            <a:r>
              <a:rPr sz="850" spc="20" dirty="0">
                <a:solidFill>
                  <a:srgbClr val="333333"/>
                </a:solidFill>
                <a:latin typeface="Lucida Console"/>
                <a:cs typeface="Lucida Console"/>
              </a:rPr>
              <a:t> </a:t>
            </a:r>
            <a:r>
              <a:rPr sz="850" spc="15" dirty="0">
                <a:solidFill>
                  <a:srgbClr val="333333"/>
                </a:solidFill>
                <a:latin typeface="Lucida Console"/>
                <a:cs typeface="Lucida Console"/>
              </a:rPr>
              <a:t>19 21:43:48 2021</a:t>
            </a:r>
            <a:r>
              <a:rPr sz="850" spc="20" dirty="0">
                <a:solidFill>
                  <a:srgbClr val="333333"/>
                </a:solidFill>
                <a:latin typeface="Lucida Console"/>
                <a:cs typeface="Lucida Console"/>
              </a:rPr>
              <a:t> </a:t>
            </a:r>
            <a:r>
              <a:rPr sz="850" spc="15" dirty="0">
                <a:solidFill>
                  <a:srgbClr val="333333"/>
                </a:solidFill>
                <a:latin typeface="Lucida Console"/>
                <a:cs typeface="Lucida Console"/>
              </a:rPr>
              <a:t>from</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192.168.10.10</a:t>
            </a:r>
            <a:endParaRPr sz="850">
              <a:latin typeface="Lucida Console"/>
              <a:cs typeface="Lucida Console"/>
            </a:endParaRPr>
          </a:p>
        </p:txBody>
      </p:sp>
      <p:sp>
        <p:nvSpPr>
          <p:cNvPr id="18" name="object 1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5793891"/>
          </a:xfrm>
          <a:prstGeom prst="rect">
            <a:avLst/>
          </a:prstGeom>
        </p:spPr>
      </p:pic>
      <p:grpSp>
        <p:nvGrpSpPr>
          <p:cNvPr id="3" name="object 3"/>
          <p:cNvGrpSpPr/>
          <p:nvPr/>
        </p:nvGrpSpPr>
        <p:grpSpPr>
          <a:xfrm>
            <a:off x="959124" y="7572537"/>
            <a:ext cx="5651500" cy="667385"/>
            <a:chOff x="959124" y="7572537"/>
            <a:chExt cx="5651500" cy="667385"/>
          </a:xfrm>
        </p:grpSpPr>
        <p:sp>
          <p:nvSpPr>
            <p:cNvPr id="4" name="object 4"/>
            <p:cNvSpPr/>
            <p:nvPr/>
          </p:nvSpPr>
          <p:spPr>
            <a:xfrm>
              <a:off x="963889" y="7577301"/>
              <a:ext cx="5641975" cy="657860"/>
            </a:xfrm>
            <a:custGeom>
              <a:avLst/>
              <a:gdLst/>
              <a:ahLst/>
              <a:cxnLst/>
              <a:rect l="l" t="t" r="r" b="b"/>
              <a:pathLst>
                <a:path w="5641975" h="657859">
                  <a:moveTo>
                    <a:pt x="5620752" y="657454"/>
                  </a:moveTo>
                  <a:lnTo>
                    <a:pt x="20659" y="657454"/>
                  </a:lnTo>
                  <a:lnTo>
                    <a:pt x="17629" y="656863"/>
                  </a:lnTo>
                  <a:lnTo>
                    <a:pt x="0" y="636756"/>
                  </a:lnTo>
                  <a:lnTo>
                    <a:pt x="0" y="633706"/>
                  </a:lnTo>
                  <a:lnTo>
                    <a:pt x="0" y="20621"/>
                  </a:lnTo>
                  <a:lnTo>
                    <a:pt x="20659" y="0"/>
                  </a:lnTo>
                  <a:lnTo>
                    <a:pt x="5620752" y="0"/>
                  </a:lnTo>
                  <a:lnTo>
                    <a:pt x="5641421" y="20621"/>
                  </a:lnTo>
                  <a:lnTo>
                    <a:pt x="5641421" y="636756"/>
                  </a:lnTo>
                  <a:lnTo>
                    <a:pt x="5623792" y="656863"/>
                  </a:lnTo>
                  <a:lnTo>
                    <a:pt x="5620752" y="657454"/>
                  </a:lnTo>
                  <a:close/>
                </a:path>
              </a:pathLst>
            </a:custGeom>
            <a:solidFill>
              <a:srgbClr val="F8F8F8"/>
            </a:solidFill>
          </p:spPr>
          <p:txBody>
            <a:bodyPr wrap="square" lIns="0" tIns="0" rIns="0" bIns="0" rtlCol="0"/>
            <a:lstStyle/>
            <a:p>
              <a:endParaRPr/>
            </a:p>
          </p:txBody>
        </p:sp>
        <p:sp>
          <p:nvSpPr>
            <p:cNvPr id="5" name="object 5"/>
            <p:cNvSpPr/>
            <p:nvPr/>
          </p:nvSpPr>
          <p:spPr>
            <a:xfrm>
              <a:off x="963889" y="7577301"/>
              <a:ext cx="5641975" cy="657860"/>
            </a:xfrm>
            <a:custGeom>
              <a:avLst/>
              <a:gdLst/>
              <a:ahLst/>
              <a:cxnLst/>
              <a:rect l="l" t="t" r="r" b="b"/>
              <a:pathLst>
                <a:path w="5641975" h="657859">
                  <a:moveTo>
                    <a:pt x="0" y="633706"/>
                  </a:moveTo>
                  <a:lnTo>
                    <a:pt x="0" y="23823"/>
                  </a:lnTo>
                  <a:lnTo>
                    <a:pt x="0" y="20621"/>
                  </a:lnTo>
                  <a:lnTo>
                    <a:pt x="600" y="17496"/>
                  </a:lnTo>
                  <a:lnTo>
                    <a:pt x="1810" y="14513"/>
                  </a:lnTo>
                  <a:lnTo>
                    <a:pt x="3020" y="11616"/>
                  </a:lnTo>
                  <a:lnTo>
                    <a:pt x="4745" y="9081"/>
                  </a:lnTo>
                  <a:lnTo>
                    <a:pt x="6975" y="6927"/>
                  </a:lnTo>
                  <a:lnTo>
                    <a:pt x="9214" y="4612"/>
                  </a:lnTo>
                  <a:lnTo>
                    <a:pt x="11787" y="2906"/>
                  </a:lnTo>
                  <a:lnTo>
                    <a:pt x="14703" y="1715"/>
                  </a:lnTo>
                  <a:lnTo>
                    <a:pt x="17629" y="590"/>
                  </a:lnTo>
                  <a:lnTo>
                    <a:pt x="20659" y="0"/>
                  </a:lnTo>
                  <a:lnTo>
                    <a:pt x="23823" y="0"/>
                  </a:lnTo>
                  <a:lnTo>
                    <a:pt x="5617597" y="0"/>
                  </a:lnTo>
                  <a:lnTo>
                    <a:pt x="5620752" y="0"/>
                  </a:lnTo>
                  <a:lnTo>
                    <a:pt x="5623792" y="590"/>
                  </a:lnTo>
                  <a:lnTo>
                    <a:pt x="5626717" y="1715"/>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633706"/>
                  </a:lnTo>
                  <a:lnTo>
                    <a:pt x="5641421" y="636756"/>
                  </a:lnTo>
                  <a:lnTo>
                    <a:pt x="5640821" y="639739"/>
                  </a:lnTo>
                  <a:lnTo>
                    <a:pt x="5639610" y="642636"/>
                  </a:lnTo>
                  <a:lnTo>
                    <a:pt x="5638400" y="645542"/>
                  </a:lnTo>
                  <a:lnTo>
                    <a:pt x="5617597" y="657530"/>
                  </a:lnTo>
                  <a:lnTo>
                    <a:pt x="23823" y="657530"/>
                  </a:lnTo>
                  <a:lnTo>
                    <a:pt x="0" y="636756"/>
                  </a:lnTo>
                  <a:lnTo>
                    <a:pt x="0" y="633706"/>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7658344"/>
              <a:ext cx="5556250" cy="514984"/>
            </a:xfrm>
            <a:custGeom>
              <a:avLst/>
              <a:gdLst/>
              <a:ahLst/>
              <a:cxnLst/>
              <a:rect l="l" t="t" r="r" b="b"/>
              <a:pathLst>
                <a:path w="5556250" h="514984">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sp>
        <p:nvSpPr>
          <p:cNvPr id="7" name="object 7"/>
          <p:cNvSpPr txBox="1"/>
          <p:nvPr/>
        </p:nvSpPr>
        <p:spPr>
          <a:xfrm>
            <a:off x="946424" y="6263863"/>
            <a:ext cx="5456555" cy="229933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Trebuchet MS"/>
                <a:cs typeface="Trebuchet MS"/>
              </a:rPr>
              <a:t>8-2</a:t>
            </a:r>
            <a:r>
              <a:rPr sz="950" spc="170" dirty="0">
                <a:solidFill>
                  <a:srgbClr val="333333"/>
                </a:solidFill>
                <a:latin typeface="Trebuchet MS"/>
                <a:cs typeface="Trebuchet MS"/>
              </a:rPr>
              <a:t> </a:t>
            </a:r>
            <a:r>
              <a:rPr sz="950" spc="25" dirty="0">
                <a:solidFill>
                  <a:srgbClr val="333333"/>
                </a:solidFill>
                <a:latin typeface="微软雅黑"/>
                <a:cs typeface="微软雅黑"/>
              </a:rPr>
              <a:t>将虚拟机的光盘设备指向</a:t>
            </a:r>
            <a:r>
              <a:rPr sz="950" spc="65" dirty="0">
                <a:solidFill>
                  <a:srgbClr val="333333"/>
                </a:solidFill>
                <a:latin typeface="Trebuchet MS"/>
                <a:cs typeface="Trebuchet MS"/>
              </a:rPr>
              <a:t>ISO</a:t>
            </a:r>
            <a:r>
              <a:rPr sz="950" spc="25" dirty="0">
                <a:solidFill>
                  <a:srgbClr val="333333"/>
                </a:solidFill>
                <a:latin typeface="微软雅黑"/>
                <a:cs typeface="微软雅黑"/>
              </a:rPr>
              <a:t>镜像</a:t>
            </a:r>
            <a:endParaRPr sz="950">
              <a:latin typeface="微软雅黑"/>
              <a:cs typeface="微软雅黑"/>
            </a:endParaRPr>
          </a:p>
          <a:p>
            <a:pPr>
              <a:lnSpc>
                <a:spcPct val="100000"/>
              </a:lnSpc>
              <a:spcBef>
                <a:spcPts val="85"/>
              </a:spcBef>
            </a:pPr>
            <a:endParaRPr sz="650">
              <a:latin typeface="微软雅黑"/>
              <a:cs typeface="微软雅黑"/>
            </a:endParaRPr>
          </a:p>
          <a:p>
            <a:pPr marL="12700">
              <a:lnSpc>
                <a:spcPct val="100000"/>
              </a:lnSpc>
            </a:pPr>
            <a:r>
              <a:rPr sz="1450" b="1" spc="35" dirty="0">
                <a:solidFill>
                  <a:srgbClr val="333333"/>
                </a:solidFill>
                <a:latin typeface="Trebuchet MS"/>
                <a:cs typeface="Trebuchet MS"/>
              </a:rPr>
              <a:t>Tips</a:t>
            </a:r>
            <a:endParaRPr sz="1450">
              <a:latin typeface="Trebuchet MS"/>
              <a:cs typeface="Trebuchet MS"/>
            </a:endParaRPr>
          </a:p>
          <a:p>
            <a:pPr marL="12700" marR="1926589">
              <a:lnSpc>
                <a:spcPct val="197400"/>
              </a:lnSpc>
              <a:spcBef>
                <a:spcPts val="204"/>
              </a:spcBef>
            </a:pPr>
            <a:r>
              <a:rPr sz="950" spc="25" dirty="0">
                <a:solidFill>
                  <a:srgbClr val="333333"/>
                </a:solidFill>
                <a:latin typeface="微软雅黑"/>
                <a:cs typeface="微软雅黑"/>
              </a:rPr>
              <a:t>系统镜像下载后就是</a:t>
            </a:r>
            <a:r>
              <a:rPr sz="950" spc="45" dirty="0">
                <a:solidFill>
                  <a:srgbClr val="333333"/>
                </a:solidFill>
                <a:latin typeface="Trebuchet MS"/>
                <a:cs typeface="Trebuchet MS"/>
              </a:rPr>
              <a:t>iso</a:t>
            </a:r>
            <a:r>
              <a:rPr sz="950" spc="20" dirty="0">
                <a:solidFill>
                  <a:srgbClr val="333333"/>
                </a:solidFill>
                <a:latin typeface="微软雅黑"/>
                <a:cs typeface="微软雅黑"/>
              </a:rPr>
              <a:t>格式结尾的文件，选中即可，无需解压。 </a:t>
            </a:r>
            <a:r>
              <a:rPr sz="950" spc="25" dirty="0">
                <a:solidFill>
                  <a:srgbClr val="333333"/>
                </a:solidFill>
                <a:latin typeface="微软雅黑"/>
                <a:cs typeface="微软雅黑"/>
              </a:rPr>
              <a:t>然后，把光盘设备中的系统镜像挂载到</a:t>
            </a:r>
            <a:r>
              <a:rPr sz="950" spc="20" dirty="0">
                <a:solidFill>
                  <a:srgbClr val="333333"/>
                </a:solidFill>
                <a:latin typeface="Trebuchet MS"/>
                <a:cs typeface="Trebuchet MS"/>
              </a:rPr>
              <a:t>/media/cdrom</a:t>
            </a:r>
            <a:r>
              <a:rPr sz="950" spc="25" dirty="0">
                <a:solidFill>
                  <a:srgbClr val="333333"/>
                </a:solidFill>
                <a:latin typeface="微软雅黑"/>
                <a:cs typeface="微软雅黑"/>
              </a:rPr>
              <a:t>目录。</a:t>
            </a:r>
            <a:endParaRPr sz="950">
              <a:latin typeface="微软雅黑"/>
              <a:cs typeface="微软雅黑"/>
            </a:endParaRPr>
          </a:p>
          <a:p>
            <a:pPr>
              <a:lnSpc>
                <a:spcPct val="100000"/>
              </a:lnSpc>
              <a:spcBef>
                <a:spcPts val="5"/>
              </a:spcBef>
            </a:pPr>
            <a:endParaRPr sz="1100">
              <a:latin typeface="微软雅黑"/>
              <a:cs typeface="微软雅黑"/>
            </a:endParaRPr>
          </a:p>
          <a:p>
            <a:pPr marL="136525">
              <a:lnSpc>
                <a:spcPct val="1000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mkdir</a:t>
            </a:r>
            <a:r>
              <a:rPr sz="850" spc="20" dirty="0">
                <a:solidFill>
                  <a:srgbClr val="333333"/>
                </a:solidFill>
                <a:latin typeface="Lucida Console"/>
                <a:cs typeface="Lucida Console"/>
              </a:rPr>
              <a:t> </a:t>
            </a:r>
            <a:r>
              <a:rPr sz="850" spc="15" dirty="0">
                <a:solidFill>
                  <a:srgbClr val="333333"/>
                </a:solidFill>
                <a:latin typeface="Lucida Console"/>
                <a:cs typeface="Lucida Console"/>
              </a:rPr>
              <a:t>-p</a:t>
            </a:r>
            <a:r>
              <a:rPr sz="850" spc="20" dirty="0">
                <a:solidFill>
                  <a:srgbClr val="333333"/>
                </a:solidFill>
                <a:latin typeface="Lucida Console"/>
                <a:cs typeface="Lucida Console"/>
              </a:rPr>
              <a:t> </a:t>
            </a:r>
            <a:r>
              <a:rPr sz="850" spc="15" dirty="0">
                <a:solidFill>
                  <a:srgbClr val="333333"/>
                </a:solidFill>
                <a:latin typeface="Lucida Console"/>
                <a:cs typeface="Lucida Console"/>
              </a:rPr>
              <a:t>/media/cdrom[root@linuxprobe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mount</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/dev/cdrom</a:t>
            </a:r>
            <a:endParaRPr sz="850">
              <a:latin typeface="Lucida Console"/>
              <a:cs typeface="Lucida Console"/>
            </a:endParaRPr>
          </a:p>
          <a:p>
            <a:pPr marL="136525" marR="5080">
              <a:lnSpc>
                <a:spcPct val="132400"/>
              </a:lnSpc>
            </a:pPr>
            <a:r>
              <a:rPr sz="850" spc="15" dirty="0">
                <a:solidFill>
                  <a:srgbClr val="333333"/>
                </a:solidFill>
                <a:latin typeface="Lucida Console"/>
                <a:cs typeface="Lucida Console"/>
              </a:rPr>
              <a:t>/media/cdrommount:</a:t>
            </a:r>
            <a:r>
              <a:rPr sz="850" spc="20" dirty="0">
                <a:solidFill>
                  <a:srgbClr val="333333"/>
                </a:solidFill>
                <a:latin typeface="Lucida Console"/>
                <a:cs typeface="Lucida Console"/>
              </a:rPr>
              <a:t> </a:t>
            </a:r>
            <a:r>
              <a:rPr sz="850" spc="15" dirty="0">
                <a:solidFill>
                  <a:srgbClr val="333333"/>
                </a:solidFill>
                <a:latin typeface="Lucida Console"/>
                <a:cs typeface="Lucida Console"/>
              </a:rPr>
              <a:t>/media/cdrom:</a:t>
            </a:r>
            <a:r>
              <a:rPr sz="850" spc="20" dirty="0">
                <a:solidFill>
                  <a:srgbClr val="333333"/>
                </a:solidFill>
                <a:latin typeface="Lucida Console"/>
                <a:cs typeface="Lucida Console"/>
              </a:rPr>
              <a:t> </a:t>
            </a:r>
            <a:r>
              <a:rPr sz="850" spc="15" dirty="0">
                <a:solidFill>
                  <a:srgbClr val="333333"/>
                </a:solidFill>
                <a:latin typeface="Lucida Console"/>
                <a:cs typeface="Lucida Console"/>
              </a:rPr>
              <a:t>WARNING: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device</a:t>
            </a:r>
            <a:r>
              <a:rPr sz="850" spc="20" dirty="0">
                <a:solidFill>
                  <a:srgbClr val="333333"/>
                </a:solidFill>
                <a:latin typeface="Lucida Console"/>
                <a:cs typeface="Lucida Console"/>
              </a:rPr>
              <a:t> </a:t>
            </a:r>
            <a:r>
              <a:rPr sz="850" spc="15" dirty="0">
                <a:solidFill>
                  <a:srgbClr val="333333"/>
                </a:solidFill>
                <a:latin typeface="Lucida Console"/>
                <a:cs typeface="Lucida Console"/>
              </a:rPr>
              <a:t>write-protected,</a:t>
            </a:r>
            <a:r>
              <a:rPr sz="850" spc="20" dirty="0">
                <a:solidFill>
                  <a:srgbClr val="333333"/>
                </a:solidFill>
                <a:latin typeface="Lucida Console"/>
                <a:cs typeface="Lucida Console"/>
              </a:rPr>
              <a:t> </a:t>
            </a:r>
            <a:r>
              <a:rPr sz="850" spc="15" dirty="0">
                <a:solidFill>
                  <a:srgbClr val="333333"/>
                </a:solidFill>
                <a:latin typeface="Lucida Console"/>
                <a:cs typeface="Lucida Console"/>
              </a:rPr>
              <a:t>mounted</a:t>
            </a:r>
            <a:r>
              <a:rPr sz="850" spc="20" dirty="0">
                <a:solidFill>
                  <a:srgbClr val="333333"/>
                </a:solidFill>
                <a:latin typeface="Lucida Console"/>
                <a:cs typeface="Lucida Console"/>
              </a:rPr>
              <a:t> </a:t>
            </a:r>
            <a:r>
              <a:rPr sz="850" spc="15" dirty="0">
                <a:solidFill>
                  <a:srgbClr val="333333"/>
                </a:solidFill>
                <a:latin typeface="Lucida Console"/>
                <a:cs typeface="Lucida Console"/>
              </a:rPr>
              <a:t>read- </a:t>
            </a:r>
            <a:r>
              <a:rPr sz="850" spc="-500" dirty="0">
                <a:solidFill>
                  <a:srgbClr val="333333"/>
                </a:solidFill>
                <a:latin typeface="Lucida Console"/>
                <a:cs typeface="Lucida Console"/>
              </a:rPr>
              <a:t> </a:t>
            </a:r>
            <a:r>
              <a:rPr sz="850" spc="15" dirty="0">
                <a:solidFill>
                  <a:srgbClr val="333333"/>
                </a:solidFill>
                <a:latin typeface="Lucida Console"/>
                <a:cs typeface="Lucida Console"/>
              </a:rPr>
              <a:t>only.</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10"/>
              </a:spcBef>
            </a:pPr>
            <a:endParaRPr sz="1200">
              <a:latin typeface="Lucida Console"/>
              <a:cs typeface="Lucida Console"/>
            </a:endParaRPr>
          </a:p>
          <a:p>
            <a:pPr marL="12700">
              <a:lnSpc>
                <a:spcPct val="100000"/>
              </a:lnSpc>
            </a:pPr>
            <a:r>
              <a:rPr sz="950" spc="25" dirty="0">
                <a:solidFill>
                  <a:srgbClr val="333333"/>
                </a:solidFill>
                <a:latin typeface="微软雅黑"/>
                <a:cs typeface="微软雅黑"/>
              </a:rPr>
              <a:t>为了能够一直为用户提供服务，更加严谨的做法是写入到</a:t>
            </a:r>
            <a:r>
              <a:rPr sz="950" spc="-15" dirty="0">
                <a:solidFill>
                  <a:srgbClr val="333333"/>
                </a:solidFill>
                <a:latin typeface="Trebuchet MS"/>
                <a:cs typeface="Trebuchet MS"/>
              </a:rPr>
              <a:t>/etc/fstab</a:t>
            </a:r>
            <a:r>
              <a:rPr sz="950" spc="25" dirty="0">
                <a:solidFill>
                  <a:srgbClr val="333333"/>
                </a:solidFill>
                <a:latin typeface="微软雅黑"/>
                <a:cs typeface="微软雅黑"/>
              </a:rPr>
              <a:t>文件中，保证万无一失：</a:t>
            </a:r>
            <a:endParaRPr sz="950">
              <a:latin typeface="微软雅黑"/>
              <a:cs typeface="微软雅黑"/>
            </a:endParaRPr>
          </a:p>
        </p:txBody>
      </p:sp>
      <p:sp>
        <p:nvSpPr>
          <p:cNvPr id="9" name="object 9"/>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92</a:t>
            </a:fld>
            <a:endParaRPr spc="-5" dirty="0"/>
          </a:p>
        </p:txBody>
      </p:sp>
      <p:sp>
        <p:nvSpPr>
          <p:cNvPr id="8" name="object 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8592242"/>
            <a:ext cx="38735" cy="1744345"/>
          </a:xfrm>
          <a:custGeom>
            <a:avLst/>
            <a:gdLst/>
            <a:ahLst/>
            <a:cxnLst/>
            <a:rect l="l" t="t" r="r" b="b"/>
            <a:pathLst>
              <a:path w="38734" h="1744345">
                <a:moveTo>
                  <a:pt x="0" y="0"/>
                </a:moveTo>
                <a:lnTo>
                  <a:pt x="38117" y="0"/>
                </a:lnTo>
                <a:lnTo>
                  <a:pt x="38117" y="1743904"/>
                </a:lnTo>
                <a:lnTo>
                  <a:pt x="0" y="1743904"/>
                </a:lnTo>
                <a:lnTo>
                  <a:pt x="0" y="0"/>
                </a:lnTo>
                <a:close/>
              </a:path>
            </a:pathLst>
          </a:custGeom>
          <a:solidFill>
            <a:srgbClr val="DEE1E4"/>
          </a:solidFill>
        </p:spPr>
        <p:txBody>
          <a:bodyPr wrap="square" lIns="0" tIns="0" rIns="0" bIns="0" rtlCol="0"/>
          <a:lstStyle/>
          <a:p>
            <a:endParaRPr/>
          </a:p>
        </p:txBody>
      </p:sp>
      <p:grpSp>
        <p:nvGrpSpPr>
          <p:cNvPr id="3" name="object 3"/>
          <p:cNvGrpSpPr/>
          <p:nvPr/>
        </p:nvGrpSpPr>
        <p:grpSpPr>
          <a:xfrm>
            <a:off x="959124" y="368369"/>
            <a:ext cx="5651500" cy="1868170"/>
            <a:chOff x="959124" y="368369"/>
            <a:chExt cx="5651500" cy="1868170"/>
          </a:xfrm>
        </p:grpSpPr>
        <p:sp>
          <p:nvSpPr>
            <p:cNvPr id="4" name="object 4"/>
            <p:cNvSpPr/>
            <p:nvPr/>
          </p:nvSpPr>
          <p:spPr>
            <a:xfrm>
              <a:off x="963889" y="373134"/>
              <a:ext cx="5641975" cy="1858645"/>
            </a:xfrm>
            <a:custGeom>
              <a:avLst/>
              <a:gdLst/>
              <a:ahLst/>
              <a:cxnLst/>
              <a:rect l="l" t="t" r="r" b="b"/>
              <a:pathLst>
                <a:path w="5641975" h="1858645">
                  <a:moveTo>
                    <a:pt x="5620751" y="1858162"/>
                  </a:moveTo>
                  <a:lnTo>
                    <a:pt x="20659" y="1858162"/>
                  </a:lnTo>
                  <a:lnTo>
                    <a:pt x="17629" y="1857571"/>
                  </a:lnTo>
                  <a:lnTo>
                    <a:pt x="0" y="1837464"/>
                  </a:lnTo>
                  <a:lnTo>
                    <a:pt x="0" y="1834414"/>
                  </a:lnTo>
                  <a:lnTo>
                    <a:pt x="0" y="20621"/>
                  </a:lnTo>
                  <a:lnTo>
                    <a:pt x="20659" y="0"/>
                  </a:lnTo>
                  <a:lnTo>
                    <a:pt x="5620751" y="0"/>
                  </a:lnTo>
                  <a:lnTo>
                    <a:pt x="5641421" y="20621"/>
                  </a:lnTo>
                  <a:lnTo>
                    <a:pt x="5641421" y="1837464"/>
                  </a:lnTo>
                  <a:lnTo>
                    <a:pt x="5623791" y="1857571"/>
                  </a:lnTo>
                  <a:lnTo>
                    <a:pt x="5620751" y="1858162"/>
                  </a:lnTo>
                  <a:close/>
                </a:path>
              </a:pathLst>
            </a:custGeom>
            <a:solidFill>
              <a:srgbClr val="F8F8F8"/>
            </a:solidFill>
          </p:spPr>
          <p:txBody>
            <a:bodyPr wrap="square" lIns="0" tIns="0" rIns="0" bIns="0" rtlCol="0"/>
            <a:lstStyle/>
            <a:p>
              <a:endParaRPr/>
            </a:p>
          </p:txBody>
        </p:sp>
        <p:sp>
          <p:nvSpPr>
            <p:cNvPr id="5" name="object 5"/>
            <p:cNvSpPr/>
            <p:nvPr/>
          </p:nvSpPr>
          <p:spPr>
            <a:xfrm>
              <a:off x="963889" y="373134"/>
              <a:ext cx="5641975" cy="1858645"/>
            </a:xfrm>
            <a:custGeom>
              <a:avLst/>
              <a:gdLst/>
              <a:ahLst/>
              <a:cxnLst/>
              <a:rect l="l" t="t" r="r" b="b"/>
              <a:pathLst>
                <a:path w="5641975" h="1858645">
                  <a:moveTo>
                    <a:pt x="0" y="1834414"/>
                  </a:moveTo>
                  <a:lnTo>
                    <a:pt x="0" y="23823"/>
                  </a:lnTo>
                  <a:lnTo>
                    <a:pt x="0" y="20621"/>
                  </a:lnTo>
                  <a:lnTo>
                    <a:pt x="600" y="17572"/>
                  </a:lnTo>
                  <a:lnTo>
                    <a:pt x="1810" y="14589"/>
                  </a:lnTo>
                  <a:lnTo>
                    <a:pt x="3020" y="11692"/>
                  </a:lnTo>
                  <a:lnTo>
                    <a:pt x="4745" y="9081"/>
                  </a:lnTo>
                  <a:lnTo>
                    <a:pt x="6975" y="6927"/>
                  </a:lnTo>
                  <a:lnTo>
                    <a:pt x="9214" y="4688"/>
                  </a:lnTo>
                  <a:lnTo>
                    <a:pt x="11787" y="2982"/>
                  </a:lnTo>
                  <a:lnTo>
                    <a:pt x="14703" y="1791"/>
                  </a:lnTo>
                  <a:lnTo>
                    <a:pt x="17629" y="600"/>
                  </a:lnTo>
                  <a:lnTo>
                    <a:pt x="20659" y="0"/>
                  </a:lnTo>
                  <a:lnTo>
                    <a:pt x="23823" y="0"/>
                  </a:lnTo>
                  <a:lnTo>
                    <a:pt x="5617597" y="0"/>
                  </a:lnTo>
                  <a:lnTo>
                    <a:pt x="5620751" y="0"/>
                  </a:lnTo>
                  <a:lnTo>
                    <a:pt x="5623791" y="600"/>
                  </a:lnTo>
                  <a:lnTo>
                    <a:pt x="5626717" y="1791"/>
                  </a:lnTo>
                  <a:lnTo>
                    <a:pt x="5629633" y="2982"/>
                  </a:lnTo>
                  <a:lnTo>
                    <a:pt x="5632206" y="4688"/>
                  </a:lnTo>
                  <a:lnTo>
                    <a:pt x="5634445" y="6927"/>
                  </a:lnTo>
                  <a:lnTo>
                    <a:pt x="5636675" y="9081"/>
                  </a:lnTo>
                  <a:lnTo>
                    <a:pt x="5638400" y="11692"/>
                  </a:lnTo>
                  <a:lnTo>
                    <a:pt x="5639610" y="14589"/>
                  </a:lnTo>
                  <a:lnTo>
                    <a:pt x="5640820" y="17572"/>
                  </a:lnTo>
                  <a:lnTo>
                    <a:pt x="5641421" y="20621"/>
                  </a:lnTo>
                  <a:lnTo>
                    <a:pt x="5641421" y="23823"/>
                  </a:lnTo>
                  <a:lnTo>
                    <a:pt x="5641421" y="1834414"/>
                  </a:lnTo>
                  <a:lnTo>
                    <a:pt x="5641421" y="1837464"/>
                  </a:lnTo>
                  <a:lnTo>
                    <a:pt x="5640820" y="1840446"/>
                  </a:lnTo>
                  <a:lnTo>
                    <a:pt x="5639610" y="1843343"/>
                  </a:lnTo>
                  <a:lnTo>
                    <a:pt x="5638400" y="1846250"/>
                  </a:lnTo>
                  <a:lnTo>
                    <a:pt x="5626717" y="1856303"/>
                  </a:lnTo>
                  <a:lnTo>
                    <a:pt x="5623791" y="1857571"/>
                  </a:lnTo>
                  <a:lnTo>
                    <a:pt x="5620751" y="1858162"/>
                  </a:lnTo>
                  <a:lnTo>
                    <a:pt x="5617597" y="1858238"/>
                  </a:lnTo>
                  <a:lnTo>
                    <a:pt x="23823" y="1858238"/>
                  </a:lnTo>
                  <a:lnTo>
                    <a:pt x="20659" y="1858162"/>
                  </a:lnTo>
                  <a:lnTo>
                    <a:pt x="17629" y="1857571"/>
                  </a:lnTo>
                  <a:lnTo>
                    <a:pt x="14703" y="1856303"/>
                  </a:lnTo>
                  <a:lnTo>
                    <a:pt x="11787" y="1855112"/>
                  </a:lnTo>
                  <a:lnTo>
                    <a:pt x="1810" y="1843343"/>
                  </a:lnTo>
                  <a:lnTo>
                    <a:pt x="600" y="1840446"/>
                  </a:lnTo>
                  <a:lnTo>
                    <a:pt x="0" y="1837464"/>
                  </a:lnTo>
                  <a:lnTo>
                    <a:pt x="0" y="1834414"/>
                  </a:lnTo>
                  <a:close/>
                </a:path>
              </a:pathLst>
            </a:custGeom>
            <a:ln w="9529">
              <a:solidFill>
                <a:srgbClr val="E7EAEC"/>
              </a:solidFill>
            </a:ln>
          </p:spPr>
          <p:txBody>
            <a:bodyPr wrap="square" lIns="0" tIns="0" rIns="0" bIns="0" rtlCol="0"/>
            <a:lstStyle/>
            <a:p>
              <a:endParaRPr/>
            </a:p>
          </p:txBody>
        </p:sp>
        <p:sp>
          <p:nvSpPr>
            <p:cNvPr id="6" name="object 6"/>
            <p:cNvSpPr/>
            <p:nvPr/>
          </p:nvSpPr>
          <p:spPr>
            <a:xfrm>
              <a:off x="1006771" y="454109"/>
              <a:ext cx="5556250" cy="1715770"/>
            </a:xfrm>
            <a:custGeom>
              <a:avLst/>
              <a:gdLst/>
              <a:ahLst/>
              <a:cxnLst/>
              <a:rect l="l" t="t" r="r" b="b"/>
              <a:pathLst>
                <a:path w="5556250" h="1715770">
                  <a:moveTo>
                    <a:pt x="5555656" y="1715296"/>
                  </a:moveTo>
                  <a:lnTo>
                    <a:pt x="0" y="1715296"/>
                  </a:lnTo>
                  <a:lnTo>
                    <a:pt x="0" y="0"/>
                  </a:lnTo>
                  <a:lnTo>
                    <a:pt x="5555656" y="0"/>
                  </a:lnTo>
                  <a:lnTo>
                    <a:pt x="5555656" y="1715296"/>
                  </a:lnTo>
                  <a:close/>
                </a:path>
              </a:pathLst>
            </a:custGeom>
            <a:solidFill>
              <a:srgbClr val="F8F8F8"/>
            </a:solidFill>
          </p:spPr>
          <p:txBody>
            <a:bodyPr wrap="square" lIns="0" tIns="0" rIns="0" bIns="0" rtlCol="0"/>
            <a:lstStyle/>
            <a:p>
              <a:endParaRPr/>
            </a:p>
          </p:txBody>
        </p:sp>
      </p:grpSp>
      <p:grpSp>
        <p:nvGrpSpPr>
          <p:cNvPr id="7" name="object 7"/>
          <p:cNvGrpSpPr/>
          <p:nvPr/>
        </p:nvGrpSpPr>
        <p:grpSpPr>
          <a:xfrm>
            <a:off x="959124" y="2903176"/>
            <a:ext cx="5651500" cy="667385"/>
            <a:chOff x="959124" y="2903176"/>
            <a:chExt cx="5651500" cy="667385"/>
          </a:xfrm>
        </p:grpSpPr>
        <p:sp>
          <p:nvSpPr>
            <p:cNvPr id="8" name="object 8"/>
            <p:cNvSpPr/>
            <p:nvPr/>
          </p:nvSpPr>
          <p:spPr>
            <a:xfrm>
              <a:off x="963889" y="2907941"/>
              <a:ext cx="5641975" cy="657860"/>
            </a:xfrm>
            <a:custGeom>
              <a:avLst/>
              <a:gdLst/>
              <a:ahLst/>
              <a:cxnLst/>
              <a:rect l="l" t="t" r="r" b="b"/>
              <a:pathLst>
                <a:path w="5641975" h="657860">
                  <a:moveTo>
                    <a:pt x="5620752" y="657454"/>
                  </a:moveTo>
                  <a:lnTo>
                    <a:pt x="20659" y="657454"/>
                  </a:lnTo>
                  <a:lnTo>
                    <a:pt x="17629" y="656863"/>
                  </a:lnTo>
                  <a:lnTo>
                    <a:pt x="0" y="636756"/>
                  </a:lnTo>
                  <a:lnTo>
                    <a:pt x="0" y="633706"/>
                  </a:lnTo>
                  <a:lnTo>
                    <a:pt x="0" y="20621"/>
                  </a:lnTo>
                  <a:lnTo>
                    <a:pt x="20659" y="0"/>
                  </a:lnTo>
                  <a:lnTo>
                    <a:pt x="5620752" y="0"/>
                  </a:lnTo>
                  <a:lnTo>
                    <a:pt x="5641421" y="20621"/>
                  </a:lnTo>
                  <a:lnTo>
                    <a:pt x="5641421" y="636756"/>
                  </a:lnTo>
                  <a:lnTo>
                    <a:pt x="5623792" y="656863"/>
                  </a:lnTo>
                  <a:lnTo>
                    <a:pt x="5620752" y="657454"/>
                  </a:lnTo>
                  <a:close/>
                </a:path>
              </a:pathLst>
            </a:custGeom>
            <a:solidFill>
              <a:srgbClr val="F8F8F8"/>
            </a:solidFill>
          </p:spPr>
          <p:txBody>
            <a:bodyPr wrap="square" lIns="0" tIns="0" rIns="0" bIns="0" rtlCol="0"/>
            <a:lstStyle/>
            <a:p>
              <a:endParaRPr/>
            </a:p>
          </p:txBody>
        </p:sp>
        <p:sp>
          <p:nvSpPr>
            <p:cNvPr id="9" name="object 9"/>
            <p:cNvSpPr/>
            <p:nvPr/>
          </p:nvSpPr>
          <p:spPr>
            <a:xfrm>
              <a:off x="963889" y="2907941"/>
              <a:ext cx="5641975" cy="657860"/>
            </a:xfrm>
            <a:custGeom>
              <a:avLst/>
              <a:gdLst/>
              <a:ahLst/>
              <a:cxnLst/>
              <a:rect l="l" t="t" r="r" b="b"/>
              <a:pathLst>
                <a:path w="5641975" h="657860">
                  <a:moveTo>
                    <a:pt x="0" y="633706"/>
                  </a:moveTo>
                  <a:lnTo>
                    <a:pt x="0" y="23823"/>
                  </a:lnTo>
                  <a:lnTo>
                    <a:pt x="0" y="20621"/>
                  </a:lnTo>
                  <a:lnTo>
                    <a:pt x="600" y="17496"/>
                  </a:lnTo>
                  <a:lnTo>
                    <a:pt x="1810" y="14589"/>
                  </a:lnTo>
                  <a:lnTo>
                    <a:pt x="3020" y="11692"/>
                  </a:lnTo>
                  <a:lnTo>
                    <a:pt x="4745" y="9081"/>
                  </a:lnTo>
                  <a:lnTo>
                    <a:pt x="6975" y="6927"/>
                  </a:lnTo>
                  <a:lnTo>
                    <a:pt x="9214" y="4612"/>
                  </a:lnTo>
                  <a:lnTo>
                    <a:pt x="11787" y="2906"/>
                  </a:lnTo>
                  <a:lnTo>
                    <a:pt x="14703" y="1782"/>
                  </a:lnTo>
                  <a:lnTo>
                    <a:pt x="17629" y="590"/>
                  </a:lnTo>
                  <a:lnTo>
                    <a:pt x="20659" y="0"/>
                  </a:lnTo>
                  <a:lnTo>
                    <a:pt x="23823" y="0"/>
                  </a:lnTo>
                  <a:lnTo>
                    <a:pt x="5617597" y="0"/>
                  </a:lnTo>
                  <a:lnTo>
                    <a:pt x="5620752" y="0"/>
                  </a:lnTo>
                  <a:lnTo>
                    <a:pt x="5623792" y="590"/>
                  </a:lnTo>
                  <a:lnTo>
                    <a:pt x="5626717" y="1782"/>
                  </a:lnTo>
                  <a:lnTo>
                    <a:pt x="5629633" y="2906"/>
                  </a:lnTo>
                  <a:lnTo>
                    <a:pt x="5632206" y="4612"/>
                  </a:lnTo>
                  <a:lnTo>
                    <a:pt x="5634446" y="6927"/>
                  </a:lnTo>
                  <a:lnTo>
                    <a:pt x="5636675" y="9081"/>
                  </a:lnTo>
                  <a:lnTo>
                    <a:pt x="5638400" y="11692"/>
                  </a:lnTo>
                  <a:lnTo>
                    <a:pt x="5639610" y="14589"/>
                  </a:lnTo>
                  <a:lnTo>
                    <a:pt x="5640821" y="17496"/>
                  </a:lnTo>
                  <a:lnTo>
                    <a:pt x="5641421" y="20621"/>
                  </a:lnTo>
                  <a:lnTo>
                    <a:pt x="5641421" y="23823"/>
                  </a:lnTo>
                  <a:lnTo>
                    <a:pt x="5641421" y="633706"/>
                  </a:lnTo>
                  <a:lnTo>
                    <a:pt x="5641421" y="636756"/>
                  </a:lnTo>
                  <a:lnTo>
                    <a:pt x="5640821" y="639739"/>
                  </a:lnTo>
                  <a:lnTo>
                    <a:pt x="5639610" y="642636"/>
                  </a:lnTo>
                  <a:lnTo>
                    <a:pt x="5638400" y="645542"/>
                  </a:lnTo>
                  <a:lnTo>
                    <a:pt x="5626717" y="655596"/>
                  </a:lnTo>
                  <a:lnTo>
                    <a:pt x="5623792" y="656863"/>
                  </a:lnTo>
                  <a:lnTo>
                    <a:pt x="5620752" y="657454"/>
                  </a:lnTo>
                  <a:lnTo>
                    <a:pt x="5617597" y="657530"/>
                  </a:lnTo>
                  <a:lnTo>
                    <a:pt x="23823" y="657530"/>
                  </a:lnTo>
                  <a:lnTo>
                    <a:pt x="20659" y="657454"/>
                  </a:lnTo>
                  <a:lnTo>
                    <a:pt x="17629" y="656863"/>
                  </a:lnTo>
                  <a:lnTo>
                    <a:pt x="14703" y="655596"/>
                  </a:lnTo>
                  <a:lnTo>
                    <a:pt x="11787" y="654404"/>
                  </a:lnTo>
                  <a:lnTo>
                    <a:pt x="1810" y="642712"/>
                  </a:lnTo>
                  <a:lnTo>
                    <a:pt x="600" y="639815"/>
                  </a:lnTo>
                  <a:lnTo>
                    <a:pt x="0" y="636756"/>
                  </a:lnTo>
                  <a:lnTo>
                    <a:pt x="0" y="633706"/>
                  </a:lnTo>
                  <a:close/>
                </a:path>
              </a:pathLst>
            </a:custGeom>
            <a:ln w="9529">
              <a:solidFill>
                <a:srgbClr val="E7EAEC"/>
              </a:solidFill>
            </a:ln>
          </p:spPr>
          <p:txBody>
            <a:bodyPr wrap="square" lIns="0" tIns="0" rIns="0" bIns="0" rtlCol="0"/>
            <a:lstStyle/>
            <a:p>
              <a:endParaRPr/>
            </a:p>
          </p:txBody>
        </p:sp>
        <p:sp>
          <p:nvSpPr>
            <p:cNvPr id="10" name="object 10"/>
            <p:cNvSpPr/>
            <p:nvPr/>
          </p:nvSpPr>
          <p:spPr>
            <a:xfrm>
              <a:off x="1006771" y="2988985"/>
              <a:ext cx="5556250" cy="514984"/>
            </a:xfrm>
            <a:custGeom>
              <a:avLst/>
              <a:gdLst/>
              <a:ahLst/>
              <a:cxnLst/>
              <a:rect l="l" t="t" r="r" b="b"/>
              <a:pathLst>
                <a:path w="5556250" h="514985">
                  <a:moveTo>
                    <a:pt x="5555656" y="514589"/>
                  </a:moveTo>
                  <a:lnTo>
                    <a:pt x="0" y="514589"/>
                  </a:lnTo>
                  <a:lnTo>
                    <a:pt x="0" y="0"/>
                  </a:lnTo>
                  <a:lnTo>
                    <a:pt x="5555656" y="0"/>
                  </a:lnTo>
                  <a:lnTo>
                    <a:pt x="5555656" y="514589"/>
                  </a:lnTo>
                  <a:close/>
                </a:path>
              </a:pathLst>
            </a:custGeom>
            <a:solidFill>
              <a:srgbClr val="F8F8F8"/>
            </a:solidFill>
          </p:spPr>
          <p:txBody>
            <a:bodyPr wrap="square" lIns="0" tIns="0" rIns="0" bIns="0" rtlCol="0"/>
            <a:lstStyle/>
            <a:p>
              <a:endParaRPr/>
            </a:p>
          </p:txBody>
        </p:sp>
      </p:grpSp>
      <p:grpSp>
        <p:nvGrpSpPr>
          <p:cNvPr id="11" name="object 11"/>
          <p:cNvGrpSpPr/>
          <p:nvPr/>
        </p:nvGrpSpPr>
        <p:grpSpPr>
          <a:xfrm>
            <a:off x="959124" y="4237296"/>
            <a:ext cx="5651500" cy="3926204"/>
            <a:chOff x="959124" y="4237296"/>
            <a:chExt cx="5651500" cy="3926204"/>
          </a:xfrm>
        </p:grpSpPr>
        <p:sp>
          <p:nvSpPr>
            <p:cNvPr id="12" name="object 12"/>
            <p:cNvSpPr/>
            <p:nvPr/>
          </p:nvSpPr>
          <p:spPr>
            <a:xfrm>
              <a:off x="963889" y="4242061"/>
              <a:ext cx="5641975" cy="3916679"/>
            </a:xfrm>
            <a:custGeom>
              <a:avLst/>
              <a:gdLst/>
              <a:ahLst/>
              <a:cxnLst/>
              <a:rect l="l" t="t" r="r" b="b"/>
              <a:pathLst>
                <a:path w="5641975" h="3916679">
                  <a:moveTo>
                    <a:pt x="5620752" y="3916518"/>
                  </a:moveTo>
                  <a:lnTo>
                    <a:pt x="20659" y="3916518"/>
                  </a:lnTo>
                  <a:lnTo>
                    <a:pt x="17629" y="3915851"/>
                  </a:lnTo>
                  <a:lnTo>
                    <a:pt x="0" y="3895820"/>
                  </a:lnTo>
                  <a:lnTo>
                    <a:pt x="0" y="3892771"/>
                  </a:lnTo>
                  <a:lnTo>
                    <a:pt x="0" y="20621"/>
                  </a:lnTo>
                  <a:lnTo>
                    <a:pt x="20659" y="0"/>
                  </a:lnTo>
                  <a:lnTo>
                    <a:pt x="5620752" y="0"/>
                  </a:lnTo>
                  <a:lnTo>
                    <a:pt x="5641421" y="20621"/>
                  </a:lnTo>
                  <a:lnTo>
                    <a:pt x="5641421" y="3895820"/>
                  </a:lnTo>
                  <a:lnTo>
                    <a:pt x="5623792" y="3915851"/>
                  </a:lnTo>
                  <a:lnTo>
                    <a:pt x="5620752" y="3916518"/>
                  </a:lnTo>
                  <a:close/>
                </a:path>
              </a:pathLst>
            </a:custGeom>
            <a:solidFill>
              <a:srgbClr val="F8F8F8"/>
            </a:solidFill>
          </p:spPr>
          <p:txBody>
            <a:bodyPr wrap="square" lIns="0" tIns="0" rIns="0" bIns="0" rtlCol="0"/>
            <a:lstStyle/>
            <a:p>
              <a:endParaRPr/>
            </a:p>
          </p:txBody>
        </p:sp>
        <p:sp>
          <p:nvSpPr>
            <p:cNvPr id="13" name="object 13"/>
            <p:cNvSpPr/>
            <p:nvPr/>
          </p:nvSpPr>
          <p:spPr>
            <a:xfrm>
              <a:off x="963889" y="4242061"/>
              <a:ext cx="5641975" cy="3916679"/>
            </a:xfrm>
            <a:custGeom>
              <a:avLst/>
              <a:gdLst/>
              <a:ahLst/>
              <a:cxnLst/>
              <a:rect l="l" t="t" r="r" b="b"/>
              <a:pathLst>
                <a:path w="5641975" h="3916679">
                  <a:moveTo>
                    <a:pt x="0" y="3892771"/>
                  </a:moveTo>
                  <a:lnTo>
                    <a:pt x="0" y="23823"/>
                  </a:lnTo>
                  <a:lnTo>
                    <a:pt x="0" y="20621"/>
                  </a:lnTo>
                  <a:lnTo>
                    <a:pt x="600" y="17496"/>
                  </a:lnTo>
                  <a:lnTo>
                    <a:pt x="1810" y="14589"/>
                  </a:lnTo>
                  <a:lnTo>
                    <a:pt x="3020" y="11692"/>
                  </a:lnTo>
                  <a:lnTo>
                    <a:pt x="4745" y="9081"/>
                  </a:lnTo>
                  <a:lnTo>
                    <a:pt x="6975" y="6927"/>
                  </a:lnTo>
                  <a:lnTo>
                    <a:pt x="9214" y="4688"/>
                  </a:lnTo>
                  <a:lnTo>
                    <a:pt x="11787" y="2982"/>
                  </a:lnTo>
                  <a:lnTo>
                    <a:pt x="14703" y="1791"/>
                  </a:lnTo>
                  <a:lnTo>
                    <a:pt x="17629" y="600"/>
                  </a:lnTo>
                  <a:lnTo>
                    <a:pt x="20659" y="0"/>
                  </a:lnTo>
                  <a:lnTo>
                    <a:pt x="23823" y="0"/>
                  </a:lnTo>
                  <a:lnTo>
                    <a:pt x="5617597" y="0"/>
                  </a:lnTo>
                  <a:lnTo>
                    <a:pt x="5620752" y="0"/>
                  </a:lnTo>
                  <a:lnTo>
                    <a:pt x="5623792" y="600"/>
                  </a:lnTo>
                  <a:lnTo>
                    <a:pt x="5626717" y="1791"/>
                  </a:lnTo>
                  <a:lnTo>
                    <a:pt x="5629633" y="2982"/>
                  </a:lnTo>
                  <a:lnTo>
                    <a:pt x="5632206" y="4688"/>
                  </a:lnTo>
                  <a:lnTo>
                    <a:pt x="5634446" y="6927"/>
                  </a:lnTo>
                  <a:lnTo>
                    <a:pt x="5636675" y="9081"/>
                  </a:lnTo>
                  <a:lnTo>
                    <a:pt x="5638400" y="11692"/>
                  </a:lnTo>
                  <a:lnTo>
                    <a:pt x="5639610" y="14589"/>
                  </a:lnTo>
                  <a:lnTo>
                    <a:pt x="5640821" y="17496"/>
                  </a:lnTo>
                  <a:lnTo>
                    <a:pt x="5641421" y="20621"/>
                  </a:lnTo>
                  <a:lnTo>
                    <a:pt x="5641421" y="23823"/>
                  </a:lnTo>
                  <a:lnTo>
                    <a:pt x="5641421" y="3892771"/>
                  </a:lnTo>
                  <a:lnTo>
                    <a:pt x="5641421" y="3895820"/>
                  </a:lnTo>
                  <a:lnTo>
                    <a:pt x="5640821" y="3898803"/>
                  </a:lnTo>
                  <a:lnTo>
                    <a:pt x="5639610" y="3901700"/>
                  </a:lnTo>
                  <a:lnTo>
                    <a:pt x="5638400" y="3904759"/>
                  </a:lnTo>
                  <a:lnTo>
                    <a:pt x="5617597" y="3916595"/>
                  </a:lnTo>
                  <a:lnTo>
                    <a:pt x="23823" y="3916595"/>
                  </a:lnTo>
                  <a:lnTo>
                    <a:pt x="20659" y="3916518"/>
                  </a:lnTo>
                  <a:lnTo>
                    <a:pt x="17629" y="3915851"/>
                  </a:lnTo>
                  <a:lnTo>
                    <a:pt x="14703" y="3914584"/>
                  </a:lnTo>
                  <a:lnTo>
                    <a:pt x="11787" y="3913469"/>
                  </a:lnTo>
                  <a:lnTo>
                    <a:pt x="1810" y="3901776"/>
                  </a:lnTo>
                  <a:lnTo>
                    <a:pt x="600" y="3898879"/>
                  </a:lnTo>
                  <a:lnTo>
                    <a:pt x="0" y="3895820"/>
                  </a:lnTo>
                  <a:lnTo>
                    <a:pt x="0" y="3892771"/>
                  </a:lnTo>
                  <a:close/>
                </a:path>
              </a:pathLst>
            </a:custGeom>
            <a:ln w="9529">
              <a:solidFill>
                <a:srgbClr val="E7EAEC"/>
              </a:solidFill>
            </a:ln>
          </p:spPr>
          <p:txBody>
            <a:bodyPr wrap="square" lIns="0" tIns="0" rIns="0" bIns="0" rtlCol="0"/>
            <a:lstStyle/>
            <a:p>
              <a:endParaRPr/>
            </a:p>
          </p:txBody>
        </p:sp>
        <p:sp>
          <p:nvSpPr>
            <p:cNvPr id="14" name="object 14"/>
            <p:cNvSpPr/>
            <p:nvPr/>
          </p:nvSpPr>
          <p:spPr>
            <a:xfrm>
              <a:off x="1006771" y="4323105"/>
              <a:ext cx="5556250" cy="3773804"/>
            </a:xfrm>
            <a:custGeom>
              <a:avLst/>
              <a:gdLst/>
              <a:ahLst/>
              <a:cxnLst/>
              <a:rect l="l" t="t" r="r" b="b"/>
              <a:pathLst>
                <a:path w="5556250" h="3773804">
                  <a:moveTo>
                    <a:pt x="5555656" y="3773653"/>
                  </a:moveTo>
                  <a:lnTo>
                    <a:pt x="0" y="3773653"/>
                  </a:lnTo>
                  <a:lnTo>
                    <a:pt x="0" y="0"/>
                  </a:lnTo>
                  <a:lnTo>
                    <a:pt x="5555656" y="0"/>
                  </a:lnTo>
                  <a:lnTo>
                    <a:pt x="5555656" y="3773653"/>
                  </a:lnTo>
                  <a:close/>
                </a:path>
              </a:pathLst>
            </a:custGeom>
            <a:solidFill>
              <a:srgbClr val="F8F8F8"/>
            </a:solidFill>
          </p:spPr>
          <p:txBody>
            <a:bodyPr wrap="square" lIns="0" tIns="0" rIns="0" bIns="0" rtlCol="0"/>
            <a:lstStyle/>
            <a:p>
              <a:endParaRPr/>
            </a:p>
          </p:txBody>
        </p:sp>
      </p:grpSp>
      <p:sp>
        <p:nvSpPr>
          <p:cNvPr id="15" name="object 15"/>
          <p:cNvSpPr txBox="1"/>
          <p:nvPr/>
        </p:nvSpPr>
        <p:spPr>
          <a:xfrm>
            <a:off x="946424" y="2343519"/>
            <a:ext cx="5676265" cy="2472055"/>
          </a:xfrm>
          <a:prstGeom prst="rect">
            <a:avLst/>
          </a:prstGeom>
        </p:spPr>
        <p:txBody>
          <a:bodyPr vert="horz" wrap="square" lIns="0" tIns="12065" rIns="0" bIns="0" rtlCol="0">
            <a:spAutoFit/>
          </a:bodyPr>
          <a:lstStyle/>
          <a:p>
            <a:pPr marL="12700" marR="37465">
              <a:lnSpc>
                <a:spcPct val="131600"/>
              </a:lnSpc>
              <a:spcBef>
                <a:spcPts val="95"/>
              </a:spcBef>
            </a:pPr>
            <a:r>
              <a:rPr sz="950" spc="25" dirty="0">
                <a:solidFill>
                  <a:srgbClr val="333333"/>
                </a:solidFill>
                <a:latin typeface="微软雅黑"/>
                <a:cs typeface="微软雅黑"/>
              </a:rPr>
              <a:t>最后，使用</a:t>
            </a:r>
            <a:r>
              <a:rPr sz="950" spc="35" dirty="0">
                <a:solidFill>
                  <a:srgbClr val="333333"/>
                </a:solidFill>
                <a:latin typeface="Trebuchet MS"/>
                <a:cs typeface="Trebuchet MS"/>
              </a:rPr>
              <a:t>Vim</a:t>
            </a:r>
            <a:r>
              <a:rPr sz="950" spc="25" dirty="0">
                <a:solidFill>
                  <a:srgbClr val="333333"/>
                </a:solidFill>
                <a:latin typeface="微软雅黑"/>
                <a:cs typeface="微软雅黑"/>
              </a:rPr>
              <a:t>文本编辑器创建软件仓库的配置文件。与过往版本的系统不同</a:t>
            </a:r>
            <a:r>
              <a:rPr sz="950" spc="45" dirty="0">
                <a:solidFill>
                  <a:srgbClr val="333333"/>
                </a:solidFill>
                <a:latin typeface="微软雅黑"/>
                <a:cs typeface="微软雅黑"/>
              </a:rPr>
              <a:t>，</a:t>
            </a:r>
            <a:r>
              <a:rPr sz="950" spc="45" dirty="0">
                <a:solidFill>
                  <a:srgbClr val="333333"/>
                </a:solidFill>
                <a:latin typeface="Trebuchet MS"/>
                <a:cs typeface="Trebuchet MS"/>
              </a:rPr>
              <a:t>RHEL8</a:t>
            </a:r>
            <a:r>
              <a:rPr sz="950" spc="25" dirty="0">
                <a:solidFill>
                  <a:srgbClr val="333333"/>
                </a:solidFill>
                <a:latin typeface="微软雅黑"/>
                <a:cs typeface="微软雅黑"/>
              </a:rPr>
              <a:t>需要配置两个软 件仓库，即</a:t>
            </a:r>
            <a:r>
              <a:rPr sz="950" spc="45" dirty="0">
                <a:solidFill>
                  <a:srgbClr val="333333"/>
                </a:solidFill>
                <a:latin typeface="Trebuchet MS"/>
                <a:cs typeface="Trebuchet MS"/>
              </a:rPr>
              <a:t>[BaseOS]</a:t>
            </a:r>
            <a:r>
              <a:rPr sz="950" spc="25" dirty="0">
                <a:solidFill>
                  <a:srgbClr val="333333"/>
                </a:solidFill>
                <a:latin typeface="微软雅黑"/>
                <a:cs typeface="微软雅黑"/>
              </a:rPr>
              <a:t>与</a:t>
            </a:r>
            <a:r>
              <a:rPr sz="950" spc="35" dirty="0">
                <a:solidFill>
                  <a:srgbClr val="333333"/>
                </a:solidFill>
                <a:latin typeface="Trebuchet MS"/>
                <a:cs typeface="Trebuchet MS"/>
              </a:rPr>
              <a:t>[AppStream]</a:t>
            </a:r>
            <a:r>
              <a:rPr sz="950" spc="25" dirty="0">
                <a:solidFill>
                  <a:srgbClr val="333333"/>
                </a:solidFill>
                <a:latin typeface="微软雅黑"/>
                <a:cs typeface="微软雅黑"/>
              </a:rPr>
              <a:t>缺一不可。下述命令中用到的具体参数的含义，可参考</a:t>
            </a:r>
            <a:r>
              <a:rPr sz="950" dirty="0">
                <a:solidFill>
                  <a:srgbClr val="333333"/>
                </a:solidFill>
                <a:latin typeface="Trebuchet MS"/>
                <a:cs typeface="Trebuchet MS"/>
              </a:rPr>
              <a:t>4.1.4</a:t>
            </a:r>
            <a:r>
              <a:rPr sz="950" spc="25" dirty="0">
                <a:solidFill>
                  <a:srgbClr val="333333"/>
                </a:solidFill>
                <a:latin typeface="微软雅黑"/>
                <a:cs typeface="微软雅黑"/>
              </a:rPr>
              <a:t>小节。</a:t>
            </a:r>
            <a:endParaRPr sz="950">
              <a:latin typeface="微软雅黑"/>
              <a:cs typeface="微软雅黑"/>
            </a:endParaRPr>
          </a:p>
          <a:p>
            <a:pPr>
              <a:lnSpc>
                <a:spcPct val="100000"/>
              </a:lnSpc>
              <a:spcBef>
                <a:spcPts val="45"/>
              </a:spcBef>
            </a:pPr>
            <a:endParaRPr sz="900">
              <a:latin typeface="微软雅黑"/>
              <a:cs typeface="微软雅黑"/>
            </a:endParaRPr>
          </a:p>
          <a:p>
            <a:pPr marL="136525" marR="157480">
              <a:lnSpc>
                <a:spcPct val="132400"/>
              </a:lnSpc>
            </a:pPr>
            <a:r>
              <a:rPr sz="850" spc="15" dirty="0">
                <a:solidFill>
                  <a:srgbClr val="333333"/>
                </a:solidFill>
                <a:latin typeface="Lucida Console"/>
                <a:cs typeface="Lucida Console"/>
              </a:rPr>
              <a:t>[root@linuxprobe ~]# vim</a:t>
            </a:r>
            <a:r>
              <a:rPr sz="850" spc="20" dirty="0">
                <a:solidFill>
                  <a:srgbClr val="333333"/>
                </a:solidFill>
                <a:latin typeface="Lucida Console"/>
                <a:cs typeface="Lucida Console"/>
              </a:rPr>
              <a:t> </a:t>
            </a:r>
            <a:r>
              <a:rPr sz="850" spc="15" dirty="0">
                <a:solidFill>
                  <a:srgbClr val="333333"/>
                </a:solidFill>
                <a:latin typeface="Lucida Console"/>
                <a:cs typeface="Lucida Console"/>
              </a:rPr>
              <a:t>/etc/yum.repos.d/rhel8.repo[BaseOS]name=BaseOS</a:t>
            </a:r>
            <a:r>
              <a:rPr sz="850" spc="25" dirty="0">
                <a:solidFill>
                  <a:srgbClr val="333333"/>
                </a:solidFill>
                <a:latin typeface="新宋体"/>
                <a:cs typeface="新宋体"/>
              </a:rPr>
              <a:t>。 </a:t>
            </a:r>
            <a:r>
              <a:rPr sz="850" spc="15" dirty="0">
                <a:solidFill>
                  <a:srgbClr val="333333"/>
                </a:solidFill>
                <a:latin typeface="Lucida Console"/>
                <a:cs typeface="Lucida Console"/>
              </a:rPr>
              <a:t>baseurl=file:///media/cdrom/BaseOSenabled=1gpgcheck=0[AppStream]name=AppStreamba </a:t>
            </a:r>
            <a:r>
              <a:rPr sz="850" spc="-500" dirty="0">
                <a:solidFill>
                  <a:srgbClr val="333333"/>
                </a:solidFill>
                <a:latin typeface="Lucida Console"/>
                <a:cs typeface="Lucida Console"/>
              </a:rPr>
              <a:t> </a:t>
            </a:r>
            <a:r>
              <a:rPr sz="850" spc="15" dirty="0">
                <a:solidFill>
                  <a:srgbClr val="333333"/>
                </a:solidFill>
                <a:latin typeface="Lucida Console"/>
                <a:cs typeface="Lucida Console"/>
              </a:rPr>
              <a:t>seurl=file:///media/cdrom/AppStreamenabled=1gpgcheck=0</a:t>
            </a:r>
            <a:endParaRPr sz="850">
              <a:latin typeface="Lucida Console"/>
              <a:cs typeface="Lucida Console"/>
            </a:endParaRPr>
          </a:p>
          <a:p>
            <a:pPr>
              <a:lnSpc>
                <a:spcPct val="100000"/>
              </a:lnSpc>
            </a:pPr>
            <a:endParaRPr sz="900">
              <a:latin typeface="Lucida Console"/>
              <a:cs typeface="Lucida Console"/>
            </a:endParaRPr>
          </a:p>
          <a:p>
            <a:pPr>
              <a:lnSpc>
                <a:spcPct val="100000"/>
              </a:lnSpc>
              <a:spcBef>
                <a:spcPts val="45"/>
              </a:spcBef>
            </a:pPr>
            <a:endParaRPr sz="800">
              <a:latin typeface="Lucida Console"/>
              <a:cs typeface="Lucida Console"/>
            </a:endParaRPr>
          </a:p>
          <a:p>
            <a:pPr marL="12700" marR="5080">
              <a:lnSpc>
                <a:spcPct val="131600"/>
              </a:lnSpc>
            </a:pPr>
            <a:r>
              <a:rPr sz="950" spc="25" dirty="0">
                <a:solidFill>
                  <a:srgbClr val="333333"/>
                </a:solidFill>
                <a:latin typeface="微软雅黑"/>
                <a:cs typeface="微软雅黑"/>
              </a:rPr>
              <a:t>正确的配置软件仓库文件后，就可以开始用</a:t>
            </a:r>
            <a:r>
              <a:rPr sz="950" spc="70" dirty="0">
                <a:solidFill>
                  <a:srgbClr val="333333"/>
                </a:solidFill>
                <a:latin typeface="Trebuchet MS"/>
                <a:cs typeface="Trebuchet MS"/>
              </a:rPr>
              <a:t>yum</a:t>
            </a:r>
            <a:r>
              <a:rPr sz="950" spc="25" dirty="0">
                <a:solidFill>
                  <a:srgbClr val="333333"/>
                </a:solidFill>
                <a:latin typeface="微软雅黑"/>
                <a:cs typeface="微软雅黑"/>
              </a:rPr>
              <a:t>或</a:t>
            </a:r>
            <a:r>
              <a:rPr sz="950" spc="40" dirty="0">
                <a:solidFill>
                  <a:srgbClr val="333333"/>
                </a:solidFill>
                <a:latin typeface="Trebuchet MS"/>
                <a:cs typeface="Trebuchet MS"/>
              </a:rPr>
              <a:t>dnf</a:t>
            </a:r>
            <a:r>
              <a:rPr sz="950" spc="20" dirty="0">
                <a:solidFill>
                  <a:srgbClr val="333333"/>
                </a:solidFill>
                <a:latin typeface="微软雅黑"/>
                <a:cs typeface="微软雅黑"/>
              </a:rPr>
              <a:t>命令安装软件了。这两个命令在实际操作中除了名 </a:t>
            </a:r>
            <a:r>
              <a:rPr sz="950" spc="25" dirty="0">
                <a:solidFill>
                  <a:srgbClr val="333333"/>
                </a:solidFill>
                <a:latin typeface="微软雅黑"/>
                <a:cs typeface="微软雅黑"/>
              </a:rPr>
              <a:t>字不同外，执行方法完全一致，可随时用</a:t>
            </a:r>
            <a:r>
              <a:rPr sz="950" spc="70" dirty="0">
                <a:solidFill>
                  <a:srgbClr val="333333"/>
                </a:solidFill>
                <a:latin typeface="Trebuchet MS"/>
                <a:cs typeface="Trebuchet MS"/>
              </a:rPr>
              <a:t>yum</a:t>
            </a:r>
            <a:r>
              <a:rPr sz="950" spc="25" dirty="0">
                <a:solidFill>
                  <a:srgbClr val="333333"/>
                </a:solidFill>
                <a:latin typeface="微软雅黑"/>
                <a:cs typeface="微软雅黑"/>
              </a:rPr>
              <a:t>替代</a:t>
            </a:r>
            <a:r>
              <a:rPr sz="950" spc="40" dirty="0">
                <a:solidFill>
                  <a:srgbClr val="333333"/>
                </a:solidFill>
                <a:latin typeface="Trebuchet MS"/>
                <a:cs typeface="Trebuchet MS"/>
              </a:rPr>
              <a:t>dnf</a:t>
            </a:r>
            <a:r>
              <a:rPr sz="950" spc="25" dirty="0">
                <a:solidFill>
                  <a:srgbClr val="333333"/>
                </a:solidFill>
                <a:latin typeface="微软雅黑"/>
                <a:cs typeface="微软雅黑"/>
              </a:rPr>
              <a:t>命令。安装</a:t>
            </a:r>
            <a:r>
              <a:rPr sz="950" spc="10" dirty="0">
                <a:solidFill>
                  <a:srgbClr val="333333"/>
                </a:solidFill>
                <a:latin typeface="Trebuchet MS"/>
                <a:cs typeface="Trebuchet MS"/>
              </a:rPr>
              <a:t>firewalld</a:t>
            </a:r>
            <a:r>
              <a:rPr sz="950" spc="25" dirty="0">
                <a:solidFill>
                  <a:srgbClr val="333333"/>
                </a:solidFill>
                <a:latin typeface="微软雅黑"/>
                <a:cs typeface="微软雅黑"/>
              </a:rPr>
              <a:t>图形化界面工具：</a:t>
            </a:r>
            <a:endParaRPr sz="950">
              <a:latin typeface="微软雅黑"/>
              <a:cs typeface="微软雅黑"/>
            </a:endParaRPr>
          </a:p>
          <a:p>
            <a:pPr>
              <a:lnSpc>
                <a:spcPct val="100000"/>
              </a:lnSpc>
              <a:spcBef>
                <a:spcPts val="50"/>
              </a:spcBef>
            </a:pPr>
            <a:endParaRPr sz="900">
              <a:latin typeface="微软雅黑"/>
              <a:cs typeface="微软雅黑"/>
            </a:endParaRPr>
          </a:p>
          <a:p>
            <a:pPr marL="136525" marR="90170">
              <a:lnSpc>
                <a:spcPct val="132400"/>
              </a:lnSpc>
            </a:pPr>
            <a:r>
              <a:rPr sz="850" spc="15" dirty="0">
                <a:solidFill>
                  <a:srgbClr val="333333"/>
                </a:solidFill>
                <a:latin typeface="Lucida Console"/>
                <a:cs typeface="Lucida Console"/>
              </a:rPr>
              <a:t>[root@linuxprobe ~]#</a:t>
            </a:r>
            <a:r>
              <a:rPr sz="850" spc="20" dirty="0">
                <a:solidFill>
                  <a:srgbClr val="333333"/>
                </a:solidFill>
                <a:latin typeface="Lucida Console"/>
                <a:cs typeface="Lucida Console"/>
              </a:rPr>
              <a:t> </a:t>
            </a:r>
            <a:r>
              <a:rPr sz="850" spc="15" dirty="0">
                <a:solidFill>
                  <a:srgbClr val="333333"/>
                </a:solidFill>
                <a:latin typeface="Lucida Console"/>
                <a:cs typeface="Lucida Console"/>
              </a:rPr>
              <a:t>dnf</a:t>
            </a:r>
            <a:r>
              <a:rPr sz="850" spc="20" dirty="0">
                <a:solidFill>
                  <a:srgbClr val="333333"/>
                </a:solidFill>
                <a:latin typeface="Lucida Console"/>
                <a:cs typeface="Lucida Console"/>
              </a:rPr>
              <a:t> </a:t>
            </a:r>
            <a:r>
              <a:rPr sz="850" spc="15" dirty="0">
                <a:solidFill>
                  <a:srgbClr val="333333"/>
                </a:solidFill>
                <a:latin typeface="Lucida Console"/>
                <a:cs typeface="Lucida Console"/>
              </a:rPr>
              <a:t>install</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firewall-configUpdating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Subscription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Management </a:t>
            </a:r>
            <a:r>
              <a:rPr sz="850" spc="20" dirty="0">
                <a:solidFill>
                  <a:srgbClr val="333333"/>
                </a:solidFill>
                <a:latin typeface="Lucida Console"/>
                <a:cs typeface="Lucida Console"/>
              </a:rPr>
              <a:t> </a:t>
            </a:r>
            <a:r>
              <a:rPr sz="850" spc="15" dirty="0">
                <a:solidFill>
                  <a:srgbClr val="333333"/>
                </a:solidFill>
                <a:latin typeface="Lucida Console"/>
                <a:cs typeface="Lucida Console"/>
              </a:rPr>
              <a:t>repositories.Unable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read consumer</a:t>
            </a:r>
            <a:r>
              <a:rPr sz="850" spc="20" dirty="0">
                <a:solidFill>
                  <a:srgbClr val="333333"/>
                </a:solidFill>
                <a:latin typeface="Lucida Console"/>
                <a:cs typeface="Lucida Console"/>
              </a:rPr>
              <a:t> </a:t>
            </a:r>
            <a:r>
              <a:rPr sz="850" spc="15" dirty="0">
                <a:solidFill>
                  <a:srgbClr val="333333"/>
                </a:solidFill>
                <a:latin typeface="Lucida Console"/>
                <a:cs typeface="Lucida Console"/>
              </a:rPr>
              <a:t>identityThis system</a:t>
            </a:r>
            <a:r>
              <a:rPr sz="850" spc="20" dirty="0">
                <a:solidFill>
                  <a:srgbClr val="333333"/>
                </a:solidFill>
                <a:latin typeface="Lucida Console"/>
                <a:cs typeface="Lucida Console"/>
              </a:rPr>
              <a:t> </a:t>
            </a:r>
            <a:r>
              <a:rPr sz="850" spc="15" dirty="0">
                <a:solidFill>
                  <a:srgbClr val="333333"/>
                </a:solidFill>
                <a:latin typeface="Lucida Console"/>
                <a:cs typeface="Lucida Console"/>
              </a:rPr>
              <a:t>is not</a:t>
            </a:r>
            <a:r>
              <a:rPr sz="850" spc="20" dirty="0">
                <a:solidFill>
                  <a:srgbClr val="333333"/>
                </a:solidFill>
                <a:latin typeface="Lucida Console"/>
                <a:cs typeface="Lucida Console"/>
              </a:rPr>
              <a:t> </a:t>
            </a:r>
            <a:r>
              <a:rPr sz="850" spc="15" dirty="0">
                <a:solidFill>
                  <a:srgbClr val="333333"/>
                </a:solidFill>
                <a:latin typeface="Lucida Console"/>
                <a:cs typeface="Lucida Console"/>
              </a:rPr>
              <a:t>registered to</a:t>
            </a:r>
            <a:r>
              <a:rPr sz="850" spc="20" dirty="0">
                <a:solidFill>
                  <a:srgbClr val="333333"/>
                </a:solidFill>
                <a:latin typeface="Lucida Console"/>
                <a:cs typeface="Lucida Console"/>
              </a:rPr>
              <a:t> </a:t>
            </a:r>
            <a:r>
              <a:rPr sz="850" spc="15" dirty="0">
                <a:solidFill>
                  <a:srgbClr val="333333"/>
                </a:solidFill>
                <a:latin typeface="Lucida Console"/>
                <a:cs typeface="Lucida Console"/>
              </a:rPr>
              <a:t>Red </a:t>
            </a:r>
            <a:r>
              <a:rPr sz="850" spc="-500" dirty="0">
                <a:solidFill>
                  <a:srgbClr val="333333"/>
                </a:solidFill>
                <a:latin typeface="Lucida Console"/>
                <a:cs typeface="Lucida Console"/>
              </a:rPr>
              <a:t> </a:t>
            </a:r>
            <a:r>
              <a:rPr sz="850" spc="15" dirty="0">
                <a:solidFill>
                  <a:srgbClr val="333333"/>
                </a:solidFill>
                <a:latin typeface="Lucida Console"/>
                <a:cs typeface="Lucida Console"/>
              </a:rPr>
              <a:t>Hat Subscription Management. You can use subscription-manager to</a:t>
            </a:r>
            <a:endParaRPr sz="850">
              <a:latin typeface="Lucida Console"/>
              <a:cs typeface="Lucida Console"/>
            </a:endParaRPr>
          </a:p>
        </p:txBody>
      </p:sp>
      <p:sp>
        <p:nvSpPr>
          <p:cNvPr id="39" name="object 39"/>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93</a:t>
            </a:fld>
            <a:endParaRPr spc="-5" dirty="0"/>
          </a:p>
        </p:txBody>
      </p:sp>
      <p:sp>
        <p:nvSpPr>
          <p:cNvPr id="16" name="object 16"/>
          <p:cNvSpPr txBox="1"/>
          <p:nvPr/>
        </p:nvSpPr>
        <p:spPr>
          <a:xfrm>
            <a:off x="946424" y="8312749"/>
            <a:ext cx="3992245" cy="1908810"/>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安装成功后，</a:t>
            </a:r>
            <a:r>
              <a:rPr sz="950" spc="10" dirty="0">
                <a:solidFill>
                  <a:srgbClr val="333333"/>
                </a:solidFill>
                <a:latin typeface="Trebuchet MS"/>
                <a:cs typeface="Trebuchet MS"/>
              </a:rPr>
              <a:t>firewall-config</a:t>
            </a:r>
            <a:r>
              <a:rPr sz="950" spc="25" dirty="0">
                <a:solidFill>
                  <a:srgbClr val="333333"/>
                </a:solidFill>
                <a:latin typeface="微软雅黑"/>
                <a:cs typeface="微软雅黑"/>
              </a:rPr>
              <a:t>工具的界面如图</a:t>
            </a:r>
            <a:r>
              <a:rPr sz="950" spc="25" dirty="0">
                <a:solidFill>
                  <a:srgbClr val="333333"/>
                </a:solidFill>
                <a:latin typeface="Trebuchet MS"/>
                <a:cs typeface="Trebuchet MS"/>
              </a:rPr>
              <a:t>8-3</a:t>
            </a:r>
            <a:r>
              <a:rPr sz="950" spc="25" dirty="0">
                <a:solidFill>
                  <a:srgbClr val="333333"/>
                </a:solidFill>
                <a:latin typeface="微软雅黑"/>
                <a:cs typeface="微软雅黑"/>
              </a:rPr>
              <a:t>所示，其功能具体如下：</a:t>
            </a:r>
            <a:endParaRPr sz="950">
              <a:latin typeface="微软雅黑"/>
              <a:cs typeface="微软雅黑"/>
            </a:endParaRPr>
          </a:p>
          <a:p>
            <a:pPr marL="193675" marR="357505">
              <a:lnSpc>
                <a:spcPts val="2330"/>
              </a:lnSpc>
              <a:spcBef>
                <a:spcPts val="195"/>
              </a:spcBef>
            </a:pPr>
            <a:r>
              <a:rPr sz="950" b="1" dirty="0">
                <a:solidFill>
                  <a:srgbClr val="777777"/>
                </a:solidFill>
                <a:latin typeface="Courier New"/>
                <a:cs typeface="Courier New"/>
              </a:rPr>
              <a:t>1</a:t>
            </a:r>
            <a:r>
              <a:rPr sz="950" b="1" dirty="0">
                <a:solidFill>
                  <a:srgbClr val="777777"/>
                </a:solidFill>
                <a:latin typeface="微软雅黑"/>
                <a:cs typeface="微软雅黑"/>
              </a:rPr>
              <a:t>：</a:t>
            </a:r>
            <a:r>
              <a:rPr sz="950" spc="25" dirty="0">
                <a:solidFill>
                  <a:srgbClr val="777777"/>
                </a:solidFill>
                <a:latin typeface="微软雅黑"/>
                <a:cs typeface="微软雅黑"/>
              </a:rPr>
              <a:t>选择运行时</a:t>
            </a:r>
            <a:r>
              <a:rPr sz="950" spc="35" dirty="0">
                <a:solidFill>
                  <a:srgbClr val="777777"/>
                </a:solidFill>
                <a:latin typeface="微软雅黑"/>
                <a:cs typeface="微软雅黑"/>
              </a:rPr>
              <a:t>（</a:t>
            </a:r>
            <a:r>
              <a:rPr sz="950" spc="35" dirty="0">
                <a:solidFill>
                  <a:srgbClr val="777777"/>
                </a:solidFill>
                <a:latin typeface="Trebuchet MS"/>
                <a:cs typeface="Trebuchet MS"/>
              </a:rPr>
              <a:t>Runtime</a:t>
            </a:r>
            <a:r>
              <a:rPr sz="950" spc="35" dirty="0">
                <a:solidFill>
                  <a:srgbClr val="777777"/>
                </a:solidFill>
                <a:latin typeface="微软雅黑"/>
                <a:cs typeface="微软雅黑"/>
              </a:rPr>
              <a:t>）</a:t>
            </a:r>
            <a:r>
              <a:rPr sz="950" spc="25" dirty="0">
                <a:solidFill>
                  <a:srgbClr val="777777"/>
                </a:solidFill>
                <a:latin typeface="微软雅黑"/>
                <a:cs typeface="微软雅黑"/>
              </a:rPr>
              <a:t>或永久</a:t>
            </a:r>
            <a:r>
              <a:rPr sz="950" spc="40" dirty="0">
                <a:solidFill>
                  <a:srgbClr val="777777"/>
                </a:solidFill>
                <a:latin typeface="微软雅黑"/>
                <a:cs typeface="微软雅黑"/>
              </a:rPr>
              <a:t>（</a:t>
            </a:r>
            <a:r>
              <a:rPr sz="950" spc="40" dirty="0">
                <a:solidFill>
                  <a:srgbClr val="777777"/>
                </a:solidFill>
                <a:latin typeface="Trebuchet MS"/>
                <a:cs typeface="Trebuchet MS"/>
              </a:rPr>
              <a:t>Permanent</a:t>
            </a:r>
            <a:r>
              <a:rPr sz="950" spc="40" dirty="0">
                <a:solidFill>
                  <a:srgbClr val="777777"/>
                </a:solidFill>
                <a:latin typeface="微软雅黑"/>
                <a:cs typeface="微软雅黑"/>
              </a:rPr>
              <a:t>）</a:t>
            </a:r>
            <a:r>
              <a:rPr sz="950" spc="25" dirty="0">
                <a:solidFill>
                  <a:srgbClr val="777777"/>
                </a:solidFill>
                <a:latin typeface="微软雅黑"/>
                <a:cs typeface="微软雅黑"/>
              </a:rPr>
              <a:t>模式的配置 </a:t>
            </a:r>
            <a:r>
              <a:rPr sz="950" b="1" dirty="0">
                <a:solidFill>
                  <a:srgbClr val="777777"/>
                </a:solidFill>
                <a:latin typeface="Courier New"/>
                <a:cs typeface="Courier New"/>
              </a:rPr>
              <a:t>2</a:t>
            </a:r>
            <a:r>
              <a:rPr sz="950" dirty="0">
                <a:solidFill>
                  <a:srgbClr val="777777"/>
                </a:solidFill>
                <a:latin typeface="微软雅黑"/>
                <a:cs typeface="微软雅黑"/>
              </a:rPr>
              <a:t>：</a:t>
            </a:r>
            <a:r>
              <a:rPr sz="950" spc="25" dirty="0">
                <a:solidFill>
                  <a:srgbClr val="777777"/>
                </a:solidFill>
                <a:latin typeface="微软雅黑"/>
                <a:cs typeface="微软雅黑"/>
              </a:rPr>
              <a:t>可选的策略集合区域列表</a:t>
            </a:r>
            <a:endParaRPr sz="950">
              <a:latin typeface="微软雅黑"/>
              <a:cs typeface="微软雅黑"/>
            </a:endParaRPr>
          </a:p>
          <a:p>
            <a:pPr marL="193675">
              <a:lnSpc>
                <a:spcPct val="100000"/>
              </a:lnSpc>
              <a:spcBef>
                <a:spcPts val="830"/>
              </a:spcBef>
            </a:pPr>
            <a:r>
              <a:rPr sz="950" b="1" spc="-20" dirty="0">
                <a:solidFill>
                  <a:srgbClr val="777777"/>
                </a:solidFill>
                <a:latin typeface="Courier New"/>
                <a:cs typeface="Courier New"/>
              </a:rPr>
              <a:t>3</a:t>
            </a:r>
            <a:r>
              <a:rPr sz="950" spc="25" dirty="0">
                <a:solidFill>
                  <a:srgbClr val="777777"/>
                </a:solidFill>
                <a:latin typeface="微软雅黑"/>
                <a:cs typeface="微软雅黑"/>
              </a:rPr>
              <a:t>：常用的系统服务列表</a:t>
            </a:r>
            <a:endParaRPr sz="950">
              <a:latin typeface="微软雅黑"/>
              <a:cs typeface="微软雅黑"/>
            </a:endParaRPr>
          </a:p>
          <a:p>
            <a:pPr>
              <a:lnSpc>
                <a:spcPct val="100000"/>
              </a:lnSpc>
              <a:spcBef>
                <a:spcPts val="80"/>
              </a:spcBef>
            </a:pPr>
            <a:endParaRPr sz="600">
              <a:latin typeface="微软雅黑"/>
              <a:cs typeface="微软雅黑"/>
            </a:endParaRPr>
          </a:p>
          <a:p>
            <a:pPr marL="193675">
              <a:lnSpc>
                <a:spcPct val="100000"/>
              </a:lnSpc>
            </a:pPr>
            <a:r>
              <a:rPr sz="950" b="1" spc="-15" dirty="0">
                <a:solidFill>
                  <a:srgbClr val="777777"/>
                </a:solidFill>
                <a:latin typeface="Courier New"/>
                <a:cs typeface="Courier New"/>
              </a:rPr>
              <a:t>4</a:t>
            </a:r>
            <a:r>
              <a:rPr sz="950" b="1" spc="20" dirty="0">
                <a:solidFill>
                  <a:srgbClr val="777777"/>
                </a:solidFill>
                <a:latin typeface="微软雅黑"/>
                <a:cs typeface="微软雅黑"/>
              </a:rPr>
              <a:t>：</a:t>
            </a:r>
            <a:r>
              <a:rPr sz="950" spc="25" dirty="0">
                <a:solidFill>
                  <a:srgbClr val="777777"/>
                </a:solidFill>
                <a:latin typeface="微软雅黑"/>
                <a:cs typeface="微软雅黑"/>
              </a:rPr>
              <a:t>主机地址的黑白名单</a:t>
            </a:r>
            <a:endParaRPr sz="950">
              <a:latin typeface="微软雅黑"/>
              <a:cs typeface="微软雅黑"/>
            </a:endParaRPr>
          </a:p>
          <a:p>
            <a:pPr marL="193675">
              <a:lnSpc>
                <a:spcPct val="100000"/>
              </a:lnSpc>
              <a:spcBef>
                <a:spcPts val="1110"/>
              </a:spcBef>
            </a:pPr>
            <a:r>
              <a:rPr sz="950" b="1" spc="-20" dirty="0">
                <a:solidFill>
                  <a:srgbClr val="777777"/>
                </a:solidFill>
                <a:latin typeface="Courier New"/>
                <a:cs typeface="Courier New"/>
              </a:rPr>
              <a:t>5</a:t>
            </a:r>
            <a:r>
              <a:rPr sz="950" spc="25" dirty="0">
                <a:solidFill>
                  <a:srgbClr val="777777"/>
                </a:solidFill>
                <a:latin typeface="微软雅黑"/>
                <a:cs typeface="微软雅黑"/>
              </a:rPr>
              <a:t>：当前正在使用的区域</a:t>
            </a:r>
            <a:endParaRPr sz="950">
              <a:latin typeface="微软雅黑"/>
              <a:cs typeface="微软雅黑"/>
            </a:endParaRPr>
          </a:p>
          <a:p>
            <a:pPr marL="193675">
              <a:lnSpc>
                <a:spcPct val="100000"/>
              </a:lnSpc>
              <a:spcBef>
                <a:spcPts val="1115"/>
              </a:spcBef>
            </a:pPr>
            <a:r>
              <a:rPr sz="950" b="1" dirty="0">
                <a:solidFill>
                  <a:srgbClr val="777777"/>
                </a:solidFill>
                <a:latin typeface="Courier New"/>
                <a:cs typeface="Courier New"/>
              </a:rPr>
              <a:t>6</a:t>
            </a:r>
            <a:r>
              <a:rPr sz="950" dirty="0">
                <a:solidFill>
                  <a:srgbClr val="777777"/>
                </a:solidFill>
                <a:latin typeface="微软雅黑"/>
                <a:cs typeface="微软雅黑"/>
              </a:rPr>
              <a:t>：</a:t>
            </a:r>
            <a:r>
              <a:rPr sz="950" spc="25" dirty="0">
                <a:solidFill>
                  <a:srgbClr val="777777"/>
                </a:solidFill>
                <a:latin typeface="微软雅黑"/>
                <a:cs typeface="微软雅黑"/>
              </a:rPr>
              <a:t>管理当前被选中区域中的服务</a:t>
            </a:r>
            <a:endParaRPr sz="950">
              <a:latin typeface="微软雅黑"/>
              <a:cs typeface="微软雅黑"/>
            </a:endParaRPr>
          </a:p>
        </p:txBody>
      </p:sp>
      <p:sp>
        <p:nvSpPr>
          <p:cNvPr id="17" name="object 17"/>
          <p:cNvSpPr txBox="1"/>
          <p:nvPr/>
        </p:nvSpPr>
        <p:spPr>
          <a:xfrm>
            <a:off x="1070306" y="406565"/>
            <a:ext cx="5400040" cy="88328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[root@linuxprobe ~]# vim</a:t>
            </a:r>
            <a:r>
              <a:rPr sz="850" spc="20" dirty="0">
                <a:solidFill>
                  <a:srgbClr val="333333"/>
                </a:solidFill>
                <a:latin typeface="Lucida Console"/>
                <a:cs typeface="Lucida Console"/>
              </a:rPr>
              <a:t> </a:t>
            </a:r>
            <a:r>
              <a:rPr sz="850" spc="15" dirty="0">
                <a:solidFill>
                  <a:srgbClr val="333333"/>
                </a:solidFill>
                <a:latin typeface="Lucida Console"/>
                <a:cs typeface="Lucida Console"/>
              </a:rPr>
              <a:t>/etc/fstab## /etc/fstab#</a:t>
            </a:r>
            <a:r>
              <a:rPr sz="850" spc="20" dirty="0">
                <a:solidFill>
                  <a:srgbClr val="333333"/>
                </a:solidFill>
                <a:latin typeface="Lucida Console"/>
                <a:cs typeface="Lucida Console"/>
              </a:rPr>
              <a:t> </a:t>
            </a:r>
            <a:r>
              <a:rPr sz="850" spc="15" dirty="0">
                <a:solidFill>
                  <a:srgbClr val="333333"/>
                </a:solidFill>
                <a:latin typeface="Lucida Console"/>
                <a:cs typeface="Lucida Console"/>
              </a:rPr>
              <a:t>Created by</a:t>
            </a:r>
            <a:r>
              <a:rPr sz="850" spc="20" dirty="0">
                <a:solidFill>
                  <a:srgbClr val="333333"/>
                </a:solidFill>
                <a:latin typeface="Lucida Console"/>
                <a:cs typeface="Lucida Console"/>
              </a:rPr>
              <a:t> </a:t>
            </a:r>
            <a:r>
              <a:rPr sz="850" spc="15" dirty="0">
                <a:solidFill>
                  <a:srgbClr val="333333"/>
                </a:solidFill>
                <a:latin typeface="Lucida Console"/>
                <a:cs typeface="Lucida Console"/>
              </a:rPr>
              <a:t>anaconda on</a:t>
            </a:r>
            <a:r>
              <a:rPr sz="850" spc="20" dirty="0">
                <a:solidFill>
                  <a:srgbClr val="333333"/>
                </a:solidFill>
                <a:latin typeface="Lucida Console"/>
                <a:cs typeface="Lucida Console"/>
              </a:rPr>
              <a:t> </a:t>
            </a:r>
            <a:r>
              <a:rPr sz="850" spc="15" dirty="0">
                <a:solidFill>
                  <a:srgbClr val="333333"/>
                </a:solidFill>
                <a:latin typeface="Lucida Console"/>
                <a:cs typeface="Lucida Console"/>
              </a:rPr>
              <a:t>Tue Jul</a:t>
            </a:r>
            <a:endParaRPr sz="850">
              <a:latin typeface="Lucida Console"/>
              <a:cs typeface="Lucida Console"/>
            </a:endParaRPr>
          </a:p>
          <a:p>
            <a:pPr marL="12700" marR="139065">
              <a:lnSpc>
                <a:spcPct val="132400"/>
              </a:lnSpc>
            </a:pPr>
            <a:r>
              <a:rPr sz="850" spc="15" dirty="0">
                <a:solidFill>
                  <a:srgbClr val="333333"/>
                </a:solidFill>
                <a:latin typeface="Lucida Console"/>
                <a:cs typeface="Lucida Console"/>
              </a:rPr>
              <a:t>21 05:03:40 2021##</a:t>
            </a:r>
            <a:r>
              <a:rPr sz="850" spc="20" dirty="0">
                <a:solidFill>
                  <a:srgbClr val="333333"/>
                </a:solidFill>
                <a:latin typeface="Lucida Console"/>
                <a:cs typeface="Lucida Console"/>
              </a:rPr>
              <a:t> </a:t>
            </a:r>
            <a:r>
              <a:rPr sz="850" spc="15" dirty="0">
                <a:solidFill>
                  <a:srgbClr val="333333"/>
                </a:solidFill>
                <a:latin typeface="Lucida Console"/>
                <a:cs typeface="Lucida Console"/>
              </a:rPr>
              <a:t>Accessible filesystems,</a:t>
            </a:r>
            <a:r>
              <a:rPr sz="850" spc="20" dirty="0">
                <a:solidFill>
                  <a:srgbClr val="333333"/>
                </a:solidFill>
                <a:latin typeface="Lucida Console"/>
                <a:cs typeface="Lucida Console"/>
              </a:rPr>
              <a:t> </a:t>
            </a:r>
            <a:r>
              <a:rPr sz="850" spc="15" dirty="0">
                <a:solidFill>
                  <a:srgbClr val="333333"/>
                </a:solidFill>
                <a:latin typeface="Lucida Console"/>
                <a:cs typeface="Lucida Console"/>
              </a:rPr>
              <a:t>by reference, are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maintained under </a:t>
            </a:r>
            <a:r>
              <a:rPr sz="850" spc="20" dirty="0">
                <a:solidFill>
                  <a:srgbClr val="333333"/>
                </a:solidFill>
                <a:latin typeface="Lucida Console"/>
                <a:cs typeface="Lucida Console"/>
              </a:rPr>
              <a:t> </a:t>
            </a:r>
            <a:r>
              <a:rPr sz="850" spc="15" dirty="0">
                <a:solidFill>
                  <a:srgbClr val="333333"/>
                </a:solidFill>
                <a:latin typeface="Lucida Console"/>
                <a:cs typeface="Lucida Console"/>
              </a:rPr>
              <a:t>'/dev/disk/'.# See</a:t>
            </a:r>
            <a:r>
              <a:rPr sz="850" spc="20" dirty="0">
                <a:solidFill>
                  <a:srgbClr val="333333"/>
                </a:solidFill>
                <a:latin typeface="Lucida Console"/>
                <a:cs typeface="Lucida Console"/>
              </a:rPr>
              <a:t> </a:t>
            </a:r>
            <a:r>
              <a:rPr sz="850" spc="15" dirty="0">
                <a:solidFill>
                  <a:srgbClr val="333333"/>
                </a:solidFill>
                <a:latin typeface="Lucida Console"/>
                <a:cs typeface="Lucida Console"/>
              </a:rPr>
              <a:t>man pages</a:t>
            </a:r>
            <a:r>
              <a:rPr sz="850" spc="20" dirty="0">
                <a:solidFill>
                  <a:srgbClr val="333333"/>
                </a:solidFill>
                <a:latin typeface="Lucida Console"/>
                <a:cs typeface="Lucida Console"/>
              </a:rPr>
              <a:t> </a:t>
            </a:r>
            <a:r>
              <a:rPr sz="850" spc="15" dirty="0">
                <a:solidFill>
                  <a:srgbClr val="333333"/>
                </a:solidFill>
                <a:latin typeface="Lucida Console"/>
                <a:cs typeface="Lucida Console"/>
              </a:rPr>
              <a:t>fstab(5), findfs(8),</a:t>
            </a:r>
            <a:r>
              <a:rPr sz="850" spc="20" dirty="0">
                <a:solidFill>
                  <a:srgbClr val="333333"/>
                </a:solidFill>
                <a:latin typeface="Lucida Console"/>
                <a:cs typeface="Lucida Console"/>
              </a:rPr>
              <a:t> </a:t>
            </a:r>
            <a:r>
              <a:rPr sz="850" spc="15" dirty="0">
                <a:solidFill>
                  <a:srgbClr val="333333"/>
                </a:solidFill>
                <a:latin typeface="Lucida Console"/>
                <a:cs typeface="Lucida Console"/>
              </a:rPr>
              <a:t>mount(8) and/or</a:t>
            </a:r>
            <a:r>
              <a:rPr sz="850" spc="20" dirty="0">
                <a:solidFill>
                  <a:srgbClr val="333333"/>
                </a:solidFill>
                <a:latin typeface="Lucida Console"/>
                <a:cs typeface="Lucida Console"/>
              </a:rPr>
              <a:t> </a:t>
            </a:r>
            <a:r>
              <a:rPr sz="850" spc="15" dirty="0">
                <a:solidFill>
                  <a:srgbClr val="333333"/>
                </a:solidFill>
                <a:latin typeface="Lucida Console"/>
                <a:cs typeface="Lucida Console"/>
              </a:rPr>
              <a:t>blkid(8) for </a:t>
            </a:r>
            <a:r>
              <a:rPr sz="850" spc="-495" dirty="0">
                <a:solidFill>
                  <a:srgbClr val="333333"/>
                </a:solidFill>
                <a:latin typeface="Lucida Console"/>
                <a:cs typeface="Lucida Console"/>
              </a:rPr>
              <a:t> </a:t>
            </a:r>
            <a:r>
              <a:rPr sz="850" spc="15" dirty="0">
                <a:solidFill>
                  <a:srgbClr val="333333"/>
                </a:solidFill>
                <a:latin typeface="Lucida Console"/>
                <a:cs typeface="Lucida Console"/>
              </a:rPr>
              <a:t>more info.## After</a:t>
            </a:r>
            <a:r>
              <a:rPr sz="850" spc="20" dirty="0">
                <a:solidFill>
                  <a:srgbClr val="333333"/>
                </a:solidFill>
                <a:latin typeface="Lucida Console"/>
                <a:cs typeface="Lucida Console"/>
              </a:rPr>
              <a:t> </a:t>
            </a:r>
            <a:r>
              <a:rPr sz="850" spc="15" dirty="0">
                <a:solidFill>
                  <a:srgbClr val="333333"/>
                </a:solidFill>
                <a:latin typeface="Lucida Console"/>
                <a:cs typeface="Lucida Console"/>
              </a:rPr>
              <a:t>editing this file,</a:t>
            </a:r>
            <a:r>
              <a:rPr sz="850" spc="20" dirty="0">
                <a:solidFill>
                  <a:srgbClr val="333333"/>
                </a:solidFill>
                <a:latin typeface="Lucida Console"/>
                <a:cs typeface="Lucida Console"/>
              </a:rPr>
              <a:t> </a:t>
            </a:r>
            <a:r>
              <a:rPr sz="850" spc="15" dirty="0">
                <a:solidFill>
                  <a:srgbClr val="333333"/>
                </a:solidFill>
                <a:latin typeface="Lucida Console"/>
                <a:cs typeface="Lucida Console"/>
              </a:rPr>
              <a:t>run 'systemctl daemon-reload'</a:t>
            </a:r>
            <a:r>
              <a:rPr sz="850" spc="20" dirty="0">
                <a:solidFill>
                  <a:srgbClr val="333333"/>
                </a:solidFill>
                <a:latin typeface="Lucida Console"/>
                <a:cs typeface="Lucida Console"/>
              </a:rPr>
              <a:t> </a:t>
            </a:r>
            <a:r>
              <a:rPr sz="850" spc="15" dirty="0">
                <a:solidFill>
                  <a:srgbClr val="333333"/>
                </a:solidFill>
                <a:latin typeface="Lucida Console"/>
                <a:cs typeface="Lucida Console"/>
              </a:rPr>
              <a:t>to update </a:t>
            </a:r>
            <a:r>
              <a:rPr sz="850" spc="20" dirty="0">
                <a:solidFill>
                  <a:srgbClr val="333333"/>
                </a:solidFill>
                <a:latin typeface="Lucida Console"/>
                <a:cs typeface="Lucida Console"/>
              </a:rPr>
              <a:t> </a:t>
            </a:r>
            <a:r>
              <a:rPr sz="850" spc="15" dirty="0">
                <a:solidFill>
                  <a:srgbClr val="333333"/>
                </a:solidFill>
                <a:latin typeface="Lucida Console"/>
                <a:cs typeface="Lucida Console"/>
              </a:rPr>
              <a:t>systemd# units generated from this file.#/dev/mapper/rhel-root</a:t>
            </a:r>
            <a:endParaRPr sz="850">
              <a:latin typeface="Lucida Console"/>
              <a:cs typeface="Lucida Console"/>
            </a:endParaRPr>
          </a:p>
        </p:txBody>
      </p:sp>
      <p:sp>
        <p:nvSpPr>
          <p:cNvPr id="18" name="object 18"/>
          <p:cNvSpPr txBox="1"/>
          <p:nvPr/>
        </p:nvSpPr>
        <p:spPr>
          <a:xfrm>
            <a:off x="2615338" y="1301893"/>
            <a:ext cx="227329"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xfs</a:t>
            </a:r>
            <a:endParaRPr sz="850">
              <a:latin typeface="Lucida Console"/>
              <a:cs typeface="Lucida Console"/>
            </a:endParaRPr>
          </a:p>
        </p:txBody>
      </p:sp>
      <p:sp>
        <p:nvSpPr>
          <p:cNvPr id="19" name="object 19"/>
          <p:cNvSpPr txBox="1"/>
          <p:nvPr/>
        </p:nvSpPr>
        <p:spPr>
          <a:xfrm>
            <a:off x="2077936" y="1473411"/>
            <a:ext cx="36131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/boot</a:t>
            </a:r>
            <a:endParaRPr sz="850">
              <a:latin typeface="Lucida Console"/>
              <a:cs typeface="Lucida Console"/>
            </a:endParaRPr>
          </a:p>
        </p:txBody>
      </p:sp>
      <p:sp>
        <p:nvSpPr>
          <p:cNvPr id="20" name="object 20"/>
          <p:cNvSpPr txBox="1"/>
          <p:nvPr/>
        </p:nvSpPr>
        <p:spPr>
          <a:xfrm>
            <a:off x="3287091" y="1264159"/>
            <a:ext cx="3249930" cy="368935"/>
          </a:xfrm>
          <a:prstGeom prst="rect">
            <a:avLst/>
          </a:prstGeom>
        </p:spPr>
        <p:txBody>
          <a:bodyPr vert="horz" wrap="square" lIns="0" tIns="12065" rIns="0" bIns="0" rtlCol="0">
            <a:spAutoFit/>
          </a:bodyPr>
          <a:lstStyle/>
          <a:p>
            <a:pPr marL="79375" marR="5080" indent="-67310">
              <a:lnSpc>
                <a:spcPct val="132400"/>
              </a:lnSpc>
              <a:spcBef>
                <a:spcPts val="95"/>
              </a:spcBef>
              <a:tabLst>
                <a:tab pos="1087120" algn="l"/>
              </a:tabLst>
            </a:pPr>
            <a:r>
              <a:rPr sz="850" spc="15" dirty="0">
                <a:solidFill>
                  <a:srgbClr val="333333"/>
                </a:solidFill>
                <a:latin typeface="Lucida Console"/>
                <a:cs typeface="Lucida Console"/>
              </a:rPr>
              <a:t>defaults	0</a:t>
            </a:r>
            <a:r>
              <a:rPr sz="850" spc="-30" dirty="0">
                <a:solidFill>
                  <a:srgbClr val="333333"/>
                </a:solidFill>
                <a:latin typeface="Lucida Console"/>
                <a:cs typeface="Lucida Console"/>
              </a:rPr>
              <a:t> </a:t>
            </a:r>
            <a:r>
              <a:rPr sz="850" spc="15" dirty="0">
                <a:solidFill>
                  <a:srgbClr val="333333"/>
                </a:solidFill>
                <a:latin typeface="Lucida Console"/>
                <a:cs typeface="Lucida Console"/>
              </a:rPr>
              <a:t>0UUID=2db66eb4-d9c1-4522-8fab- </a:t>
            </a:r>
            <a:r>
              <a:rPr sz="850" spc="-505" dirty="0">
                <a:solidFill>
                  <a:srgbClr val="333333"/>
                </a:solidFill>
                <a:latin typeface="Lucida Console"/>
                <a:cs typeface="Lucida Console"/>
              </a:rPr>
              <a:t> </a:t>
            </a:r>
            <a:r>
              <a:rPr sz="850" spc="15" dirty="0">
                <a:solidFill>
                  <a:srgbClr val="333333"/>
                </a:solidFill>
                <a:latin typeface="Lucida Console"/>
                <a:cs typeface="Lucida Console"/>
              </a:rPr>
              <a:t>xfs</a:t>
            </a:r>
            <a:endParaRPr sz="850">
              <a:latin typeface="Lucida Console"/>
              <a:cs typeface="Lucida Console"/>
            </a:endParaRPr>
          </a:p>
        </p:txBody>
      </p:sp>
      <p:sp>
        <p:nvSpPr>
          <p:cNvPr id="21" name="object 21"/>
          <p:cNvSpPr txBox="1"/>
          <p:nvPr/>
        </p:nvSpPr>
        <p:spPr>
          <a:xfrm>
            <a:off x="2884040" y="1644930"/>
            <a:ext cx="29464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swap</a:t>
            </a:r>
            <a:endParaRPr sz="850">
              <a:latin typeface="Lucida Console"/>
              <a:cs typeface="Lucida Console"/>
            </a:endParaRPr>
          </a:p>
        </p:txBody>
      </p:sp>
      <p:sp>
        <p:nvSpPr>
          <p:cNvPr id="22" name="object 22"/>
          <p:cNvSpPr txBox="1"/>
          <p:nvPr/>
        </p:nvSpPr>
        <p:spPr>
          <a:xfrm>
            <a:off x="4026020" y="1435676"/>
            <a:ext cx="2444115" cy="368935"/>
          </a:xfrm>
          <a:prstGeom prst="rect">
            <a:avLst/>
          </a:prstGeom>
        </p:spPr>
        <p:txBody>
          <a:bodyPr vert="horz" wrap="square" lIns="0" tIns="12065" rIns="0" bIns="0" rtlCol="0">
            <a:spAutoFit/>
          </a:bodyPr>
          <a:lstStyle/>
          <a:p>
            <a:pPr marL="146685" marR="5080" indent="-134620">
              <a:lnSpc>
                <a:spcPct val="132400"/>
              </a:lnSpc>
              <a:spcBef>
                <a:spcPts val="95"/>
              </a:spcBef>
              <a:tabLst>
                <a:tab pos="818515" algn="l"/>
                <a:tab pos="1087120" algn="l"/>
              </a:tabLst>
            </a:pPr>
            <a:r>
              <a:rPr sz="850" spc="15" dirty="0">
                <a:solidFill>
                  <a:srgbClr val="333333"/>
                </a:solidFill>
                <a:latin typeface="Lucida Console"/>
                <a:cs typeface="Lucida Console"/>
              </a:rPr>
              <a:t>defaults		0</a:t>
            </a:r>
            <a:r>
              <a:rPr sz="850" spc="-50" dirty="0">
                <a:solidFill>
                  <a:srgbClr val="333333"/>
                </a:solidFill>
                <a:latin typeface="Lucida Console"/>
                <a:cs typeface="Lucida Console"/>
              </a:rPr>
              <a:t> </a:t>
            </a:r>
            <a:r>
              <a:rPr sz="850" spc="15" dirty="0">
                <a:solidFill>
                  <a:srgbClr val="333333"/>
                </a:solidFill>
                <a:latin typeface="Lucida Console"/>
                <a:cs typeface="Lucida Console"/>
              </a:rPr>
              <a:t>0/dev/mapper/rhel- </a:t>
            </a:r>
            <a:r>
              <a:rPr sz="850" spc="-500" dirty="0">
                <a:solidFill>
                  <a:srgbClr val="333333"/>
                </a:solidFill>
                <a:latin typeface="Lucida Console"/>
                <a:cs typeface="Lucida Console"/>
              </a:rPr>
              <a:t> </a:t>
            </a:r>
            <a:r>
              <a:rPr sz="850" spc="15" dirty="0">
                <a:solidFill>
                  <a:srgbClr val="333333"/>
                </a:solidFill>
                <a:latin typeface="Lucida Console"/>
                <a:cs typeface="Lucida Console"/>
              </a:rPr>
              <a:t>swap	defaults</a:t>
            </a:r>
            <a:endParaRPr sz="850">
              <a:latin typeface="Lucida Console"/>
              <a:cs typeface="Lucida Console"/>
            </a:endParaRPr>
          </a:p>
        </p:txBody>
      </p:sp>
      <p:sp>
        <p:nvSpPr>
          <p:cNvPr id="23" name="object 23"/>
          <p:cNvSpPr txBox="1"/>
          <p:nvPr/>
        </p:nvSpPr>
        <p:spPr>
          <a:xfrm>
            <a:off x="5906929" y="1644930"/>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endParaRPr sz="850">
              <a:latin typeface="Lucida Console"/>
              <a:cs typeface="Lucida Console"/>
            </a:endParaRPr>
          </a:p>
        </p:txBody>
      </p:sp>
      <p:sp>
        <p:nvSpPr>
          <p:cNvPr id="24" name="object 24"/>
          <p:cNvSpPr txBox="1"/>
          <p:nvPr/>
        </p:nvSpPr>
        <p:spPr>
          <a:xfrm>
            <a:off x="4093195" y="1816448"/>
            <a:ext cx="831850"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/media/cdrom</a:t>
            </a:r>
            <a:endParaRPr sz="850">
              <a:latin typeface="Lucida Console"/>
              <a:cs typeface="Lucida Console"/>
            </a:endParaRPr>
          </a:p>
        </p:txBody>
      </p:sp>
      <p:sp>
        <p:nvSpPr>
          <p:cNvPr id="25" name="object 25"/>
          <p:cNvSpPr txBox="1"/>
          <p:nvPr/>
        </p:nvSpPr>
        <p:spPr>
          <a:xfrm>
            <a:off x="5369527" y="1816448"/>
            <a:ext cx="495934"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iso9660</a:t>
            </a:r>
            <a:endParaRPr sz="850">
              <a:latin typeface="Lucida Console"/>
              <a:cs typeface="Lucida Console"/>
            </a:endParaRPr>
          </a:p>
        </p:txBody>
      </p:sp>
      <p:sp>
        <p:nvSpPr>
          <p:cNvPr id="26" name="object 26"/>
          <p:cNvSpPr txBox="1"/>
          <p:nvPr/>
        </p:nvSpPr>
        <p:spPr>
          <a:xfrm>
            <a:off x="1070306" y="1264159"/>
            <a:ext cx="831850" cy="883285"/>
          </a:xfrm>
          <a:prstGeom prst="rect">
            <a:avLst/>
          </a:prstGeom>
        </p:spPr>
        <p:txBody>
          <a:bodyPr vert="horz" wrap="square" lIns="0" tIns="12065" rIns="0" bIns="0" rtlCol="0">
            <a:spAutoFit/>
          </a:bodyPr>
          <a:lstStyle/>
          <a:p>
            <a:pPr marL="12700" marR="5080" indent="268605">
              <a:lnSpc>
                <a:spcPct val="132400"/>
              </a:lnSpc>
              <a:spcBef>
                <a:spcPts val="95"/>
              </a:spcBef>
            </a:pPr>
            <a:r>
              <a:rPr sz="850" spc="15" dirty="0">
                <a:solidFill>
                  <a:srgbClr val="333333"/>
                </a:solidFill>
                <a:latin typeface="Lucida Console"/>
                <a:cs typeface="Lucida Console"/>
              </a:rPr>
              <a:t>/ </a:t>
            </a:r>
            <a:r>
              <a:rPr sz="850" spc="20" dirty="0">
                <a:solidFill>
                  <a:srgbClr val="333333"/>
                </a:solidFill>
                <a:latin typeface="Lucida Console"/>
                <a:cs typeface="Lucida Console"/>
              </a:rPr>
              <a:t> </a:t>
            </a:r>
            <a:r>
              <a:rPr sz="850" spc="15" dirty="0">
                <a:solidFill>
                  <a:srgbClr val="333333"/>
                </a:solidFill>
                <a:latin typeface="Lucida Console"/>
                <a:cs typeface="Lucida Console"/>
              </a:rPr>
              <a:t>ac074cd3ea0b  swap </a:t>
            </a:r>
            <a:r>
              <a:rPr sz="850" spc="20" dirty="0">
                <a:solidFill>
                  <a:srgbClr val="333333"/>
                </a:solidFill>
                <a:latin typeface="Lucida Console"/>
                <a:cs typeface="Lucida Console"/>
              </a:rPr>
              <a:t> </a:t>
            </a:r>
            <a:r>
              <a:rPr sz="850" spc="15" dirty="0">
                <a:solidFill>
                  <a:srgbClr val="333333"/>
                </a:solidFill>
                <a:latin typeface="Lucida Console"/>
                <a:cs typeface="Lucida Console"/>
              </a:rPr>
              <a:t>0/dev/cdrom </a:t>
            </a:r>
            <a:r>
              <a:rPr sz="850" spc="-500" dirty="0">
                <a:solidFill>
                  <a:srgbClr val="333333"/>
                </a:solidFill>
                <a:latin typeface="Lucida Console"/>
                <a:cs typeface="Lucida Console"/>
              </a:rPr>
              <a:t> </a:t>
            </a:r>
            <a:r>
              <a:rPr sz="850" spc="15" dirty="0">
                <a:solidFill>
                  <a:srgbClr val="333333"/>
                </a:solidFill>
                <a:latin typeface="Lucida Console"/>
                <a:cs typeface="Lucida Console"/>
              </a:rPr>
              <a:t>defaults</a:t>
            </a:r>
            <a:endParaRPr sz="850">
              <a:latin typeface="Lucida Console"/>
              <a:cs typeface="Lucida Console"/>
            </a:endParaRPr>
          </a:p>
        </p:txBody>
      </p:sp>
      <p:sp>
        <p:nvSpPr>
          <p:cNvPr id="27" name="object 27"/>
          <p:cNvSpPr txBox="1"/>
          <p:nvPr/>
        </p:nvSpPr>
        <p:spPr>
          <a:xfrm>
            <a:off x="2145111" y="1987967"/>
            <a:ext cx="227329"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0</a:t>
            </a:r>
            <a:r>
              <a:rPr sz="850" spc="-70" dirty="0">
                <a:solidFill>
                  <a:srgbClr val="333333"/>
                </a:solidFill>
                <a:latin typeface="Lucida Console"/>
                <a:cs typeface="Lucida Console"/>
              </a:rPr>
              <a:t> </a:t>
            </a:r>
            <a:r>
              <a:rPr sz="850" spc="15" dirty="0">
                <a:solidFill>
                  <a:srgbClr val="333333"/>
                </a:solidFill>
                <a:latin typeface="Lucida Console"/>
                <a:cs typeface="Lucida Console"/>
              </a:rPr>
              <a:t>0</a:t>
            </a:r>
            <a:endParaRPr sz="850">
              <a:latin typeface="Lucida Console"/>
              <a:cs typeface="Lucida Console"/>
            </a:endParaRPr>
          </a:p>
        </p:txBody>
      </p:sp>
      <p:sp>
        <p:nvSpPr>
          <p:cNvPr id="28" name="object 28"/>
          <p:cNvSpPr txBox="1"/>
          <p:nvPr/>
        </p:nvSpPr>
        <p:spPr>
          <a:xfrm>
            <a:off x="1070306" y="4827804"/>
            <a:ext cx="123507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register.AppStream</a:t>
            </a:r>
            <a:endParaRPr sz="850">
              <a:latin typeface="Lucida Console"/>
              <a:cs typeface="Lucida Console"/>
            </a:endParaRPr>
          </a:p>
        </p:txBody>
      </p:sp>
      <p:sp>
        <p:nvSpPr>
          <p:cNvPr id="29" name="object 29"/>
          <p:cNvSpPr txBox="1"/>
          <p:nvPr/>
        </p:nvSpPr>
        <p:spPr>
          <a:xfrm>
            <a:off x="4899299" y="4790070"/>
            <a:ext cx="116776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3.1</a:t>
            </a:r>
            <a:r>
              <a:rPr sz="850" spc="-5" dirty="0">
                <a:solidFill>
                  <a:srgbClr val="333333"/>
                </a:solidFill>
                <a:latin typeface="Lucida Console"/>
                <a:cs typeface="Lucida Console"/>
              </a:rPr>
              <a:t> </a:t>
            </a:r>
            <a:r>
              <a:rPr sz="850" spc="15" dirty="0">
                <a:solidFill>
                  <a:srgbClr val="333333"/>
                </a:solidFill>
                <a:latin typeface="Lucida Console"/>
                <a:cs typeface="Lucida Console"/>
              </a:rPr>
              <a:t>MB/s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3.2</a:t>
            </a:r>
            <a:r>
              <a:rPr sz="850" spc="-5" dirty="0">
                <a:solidFill>
                  <a:srgbClr val="333333"/>
                </a:solidFill>
                <a:latin typeface="Lucida Console"/>
                <a:cs typeface="Lucida Console"/>
              </a:rPr>
              <a:t> </a:t>
            </a:r>
            <a:r>
              <a:rPr sz="850" spc="15" dirty="0">
                <a:solidFill>
                  <a:srgbClr val="333333"/>
                </a:solidFill>
                <a:latin typeface="Lucida Console"/>
                <a:cs typeface="Lucida Console"/>
              </a:rPr>
              <a:t>kB</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2.7</a:t>
            </a:r>
            <a:r>
              <a:rPr sz="850" spc="-5" dirty="0">
                <a:solidFill>
                  <a:srgbClr val="333333"/>
                </a:solidFill>
                <a:latin typeface="Lucida Console"/>
                <a:cs typeface="Lucida Console"/>
              </a:rPr>
              <a:t> </a:t>
            </a:r>
            <a:r>
              <a:rPr sz="850" spc="15" dirty="0">
                <a:solidFill>
                  <a:srgbClr val="333333"/>
                </a:solidFill>
                <a:latin typeface="Lucida Console"/>
                <a:cs typeface="Lucida Console"/>
              </a:rPr>
              <a:t>MB/s</a:t>
            </a:r>
            <a:r>
              <a:rPr sz="850" spc="-5" dirty="0">
                <a:solidFill>
                  <a:srgbClr val="333333"/>
                </a:solidFill>
                <a:latin typeface="Lucida Console"/>
                <a:cs typeface="Lucida Console"/>
              </a:rPr>
              <a:t> </a:t>
            </a:r>
            <a:r>
              <a:rPr sz="850" spc="15" dirty="0">
                <a:solidFill>
                  <a:srgbClr val="333333"/>
                </a:solidFill>
                <a:latin typeface="Lucida Console"/>
                <a:cs typeface="Lucida Console"/>
              </a:rPr>
              <a:t>|</a:t>
            </a:r>
            <a:r>
              <a:rPr sz="850" spc="-5" dirty="0">
                <a:solidFill>
                  <a:srgbClr val="333333"/>
                </a:solidFill>
                <a:latin typeface="Lucida Console"/>
                <a:cs typeface="Lucida Console"/>
              </a:rPr>
              <a:t> </a:t>
            </a:r>
            <a:r>
              <a:rPr sz="850" spc="15" dirty="0">
                <a:solidFill>
                  <a:srgbClr val="333333"/>
                </a:solidFill>
                <a:latin typeface="Lucida Console"/>
                <a:cs typeface="Lucida Console"/>
              </a:rPr>
              <a:t>2.7</a:t>
            </a:r>
            <a:r>
              <a:rPr sz="850" spc="-5" dirty="0">
                <a:solidFill>
                  <a:srgbClr val="333333"/>
                </a:solidFill>
                <a:latin typeface="Lucida Console"/>
                <a:cs typeface="Lucida Console"/>
              </a:rPr>
              <a:t> </a:t>
            </a:r>
            <a:r>
              <a:rPr sz="850" spc="15" dirty="0">
                <a:solidFill>
                  <a:srgbClr val="333333"/>
                </a:solidFill>
                <a:latin typeface="Lucida Console"/>
                <a:cs typeface="Lucida Console"/>
              </a:rPr>
              <a:t>kB</a:t>
            </a:r>
            <a:endParaRPr sz="850">
              <a:latin typeface="Lucida Console"/>
              <a:cs typeface="Lucida Console"/>
            </a:endParaRPr>
          </a:p>
        </p:txBody>
      </p:sp>
      <p:sp>
        <p:nvSpPr>
          <p:cNvPr id="30" name="object 30"/>
          <p:cNvSpPr txBox="1"/>
          <p:nvPr/>
        </p:nvSpPr>
        <p:spPr>
          <a:xfrm>
            <a:off x="1070306" y="4961588"/>
            <a:ext cx="36131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00:00</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00:00</a:t>
            </a:r>
            <a:endParaRPr sz="850">
              <a:latin typeface="Lucida Console"/>
              <a:cs typeface="Lucida Console"/>
            </a:endParaRPr>
          </a:p>
        </p:txBody>
      </p:sp>
      <p:sp>
        <p:nvSpPr>
          <p:cNvPr id="31" name="object 31"/>
          <p:cNvSpPr txBox="1"/>
          <p:nvPr/>
        </p:nvSpPr>
        <p:spPr>
          <a:xfrm>
            <a:off x="1674884" y="4961588"/>
            <a:ext cx="831850" cy="3689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BaseOS </a:t>
            </a:r>
            <a:r>
              <a:rPr sz="850" spc="20" dirty="0">
                <a:solidFill>
                  <a:srgbClr val="333333"/>
                </a:solidFill>
                <a:latin typeface="Lucida Console"/>
                <a:cs typeface="Lucida Console"/>
              </a:rPr>
              <a:t> </a:t>
            </a:r>
            <a:r>
              <a:rPr sz="850" spc="15" dirty="0">
                <a:solidFill>
                  <a:srgbClr val="333333"/>
                </a:solidFill>
                <a:latin typeface="Lucida Console"/>
                <a:cs typeface="Lucida Console"/>
              </a:rPr>
              <a:t>Dependencies</a:t>
            </a:r>
            <a:endParaRPr sz="850">
              <a:latin typeface="Lucida Console"/>
              <a:cs typeface="Lucida Console"/>
            </a:endParaRPr>
          </a:p>
        </p:txBody>
      </p:sp>
      <p:sp>
        <p:nvSpPr>
          <p:cNvPr id="32" name="object 32"/>
          <p:cNvSpPr txBox="1"/>
          <p:nvPr/>
        </p:nvSpPr>
        <p:spPr>
          <a:xfrm>
            <a:off x="1070306" y="5304625"/>
            <a:ext cx="5466715" cy="1741170"/>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resolved.=======================================================================</a:t>
            </a:r>
            <a:endParaRPr sz="850">
              <a:latin typeface="Lucida Console"/>
              <a:cs typeface="Lucida Console"/>
            </a:endParaRPr>
          </a:p>
          <a:p>
            <a:pPr marL="12700">
              <a:lnSpc>
                <a:spcPct val="100000"/>
              </a:lnSpc>
              <a:spcBef>
                <a:spcPts val="330"/>
              </a:spcBef>
              <a:tabLst>
                <a:tab pos="2228850" algn="l"/>
                <a:tab pos="3169285" algn="l"/>
                <a:tab pos="4445635" algn="l"/>
              </a:tabLst>
            </a:pPr>
            <a:r>
              <a:rPr sz="850" spc="15" dirty="0">
                <a:solidFill>
                  <a:srgbClr val="333333"/>
                </a:solidFill>
                <a:latin typeface="Lucida Console"/>
                <a:cs typeface="Lucida Console"/>
              </a:rPr>
              <a:t>=========</a:t>
            </a:r>
            <a:r>
              <a:rPr sz="850" spc="30" dirty="0">
                <a:solidFill>
                  <a:srgbClr val="333333"/>
                </a:solidFill>
                <a:latin typeface="Lucida Console"/>
                <a:cs typeface="Lucida Console"/>
              </a:rPr>
              <a:t> </a:t>
            </a:r>
            <a:r>
              <a:rPr sz="850" spc="15" dirty="0">
                <a:solidFill>
                  <a:srgbClr val="333333"/>
                </a:solidFill>
                <a:latin typeface="Lucida Console"/>
                <a:cs typeface="Lucida Console"/>
              </a:rPr>
              <a:t>Package	Arch	Version	Repository</a:t>
            </a:r>
            <a:endParaRPr sz="850">
              <a:latin typeface="Lucida Console"/>
              <a:cs typeface="Lucida Console"/>
            </a:endParaRPr>
          </a:p>
          <a:p>
            <a:pPr>
              <a:lnSpc>
                <a:spcPct val="100000"/>
              </a:lnSpc>
            </a:pPr>
            <a:endParaRPr sz="900">
              <a:latin typeface="Lucida Console"/>
              <a:cs typeface="Lucida Console"/>
            </a:endParaRPr>
          </a:p>
          <a:p>
            <a:pPr marL="12700">
              <a:lnSpc>
                <a:spcPct val="100000"/>
              </a:lnSpc>
              <a:spcBef>
                <a:spcPts val="780"/>
              </a:spcBef>
            </a:pPr>
            <a:r>
              <a:rPr sz="850" spc="15" dirty="0">
                <a:solidFill>
                  <a:srgbClr val="333333"/>
                </a:solidFill>
                <a:latin typeface="Lucida Console"/>
                <a:cs typeface="Lucida Console"/>
              </a:rPr>
              <a:t>Size============================================================================</a:t>
            </a:r>
            <a:endParaRPr sz="850">
              <a:latin typeface="Lucida Console"/>
              <a:cs typeface="Lucida Console"/>
            </a:endParaRPr>
          </a:p>
          <a:p>
            <a:pPr marL="12700">
              <a:lnSpc>
                <a:spcPct val="100000"/>
              </a:lnSpc>
              <a:spcBef>
                <a:spcPts val="330"/>
              </a:spcBef>
              <a:tabLst>
                <a:tab pos="2632075" algn="l"/>
                <a:tab pos="3572510" algn="l"/>
                <a:tab pos="4848860" algn="l"/>
              </a:tabLst>
            </a:pPr>
            <a:r>
              <a:rPr sz="850" spc="15" dirty="0">
                <a:solidFill>
                  <a:srgbClr val="333333"/>
                </a:solidFill>
                <a:latin typeface="Lucida Console"/>
                <a:cs typeface="Lucida Console"/>
              </a:rPr>
              <a:t>====Installing: firewall-config</a:t>
            </a:r>
            <a:r>
              <a:rPr sz="850" dirty="0">
                <a:solidFill>
                  <a:srgbClr val="333333"/>
                </a:solidFill>
                <a:latin typeface="Lucida Console"/>
                <a:cs typeface="Lucida Console"/>
              </a:rPr>
              <a:t>	</a:t>
            </a:r>
            <a:r>
              <a:rPr sz="850" spc="15" dirty="0">
                <a:solidFill>
                  <a:srgbClr val="333333"/>
                </a:solidFill>
                <a:latin typeface="Lucida Console"/>
                <a:cs typeface="Lucida Console"/>
              </a:rPr>
              <a:t>noarch</a:t>
            </a:r>
            <a:r>
              <a:rPr sz="850" dirty="0">
                <a:solidFill>
                  <a:srgbClr val="333333"/>
                </a:solidFill>
                <a:latin typeface="Lucida Console"/>
                <a:cs typeface="Lucida Console"/>
              </a:rPr>
              <a:t>	</a:t>
            </a:r>
            <a:r>
              <a:rPr sz="850" spc="15" dirty="0">
                <a:solidFill>
                  <a:srgbClr val="333333"/>
                </a:solidFill>
                <a:latin typeface="Lucida Console"/>
                <a:cs typeface="Lucida Console"/>
              </a:rPr>
              <a:t>0.6.3-7.el8</a:t>
            </a:r>
            <a:r>
              <a:rPr sz="850" dirty="0">
                <a:solidFill>
                  <a:srgbClr val="333333"/>
                </a:solidFill>
                <a:latin typeface="Lucida Console"/>
                <a:cs typeface="Lucida Console"/>
              </a:rPr>
              <a:t>	</a:t>
            </a:r>
            <a:r>
              <a:rPr sz="850" spc="15" dirty="0">
                <a:solidFill>
                  <a:srgbClr val="333333"/>
                </a:solidFill>
                <a:latin typeface="Lucida Console"/>
                <a:cs typeface="Lucida Console"/>
              </a:rPr>
              <a:t>AppStream</a:t>
            </a:r>
            <a:endParaRPr sz="850">
              <a:latin typeface="Lucida Console"/>
              <a:cs typeface="Lucida Console"/>
            </a:endParaRPr>
          </a:p>
          <a:p>
            <a:pPr marL="12700" marR="71755" indent="469900">
              <a:lnSpc>
                <a:spcPct val="132400"/>
              </a:lnSpc>
            </a:pPr>
            <a:r>
              <a:rPr sz="850" spc="15" dirty="0">
                <a:solidFill>
                  <a:srgbClr val="333333"/>
                </a:solidFill>
                <a:latin typeface="Lucida Console"/>
                <a:cs typeface="Lucida Console"/>
              </a:rPr>
              <a:t>157 kTransaction </a:t>
            </a:r>
            <a:r>
              <a:rPr sz="850" spc="20" dirty="0">
                <a:solidFill>
                  <a:srgbClr val="333333"/>
                </a:solidFill>
                <a:latin typeface="Lucida Console"/>
                <a:cs typeface="Lucida Console"/>
              </a:rPr>
              <a:t> </a:t>
            </a:r>
            <a:r>
              <a:rPr sz="850" spc="15" dirty="0">
                <a:solidFill>
                  <a:srgbClr val="333333"/>
                </a:solidFill>
                <a:latin typeface="Lucida Console"/>
                <a:cs typeface="Lucida Console"/>
              </a:rPr>
              <a:t>Summary=========================================================================</a:t>
            </a:r>
            <a:endParaRPr sz="850">
              <a:latin typeface="Lucida Console"/>
              <a:cs typeface="Lucida Console"/>
            </a:endParaRPr>
          </a:p>
          <a:p>
            <a:pPr marL="12700" marR="71755">
              <a:lnSpc>
                <a:spcPct val="132400"/>
              </a:lnSpc>
              <a:tabLst>
                <a:tab pos="1087120" algn="l"/>
              </a:tabLst>
            </a:pPr>
            <a:r>
              <a:rPr sz="850" spc="15" dirty="0">
                <a:solidFill>
                  <a:srgbClr val="333333"/>
                </a:solidFill>
                <a:latin typeface="Lucida Console"/>
                <a:cs typeface="Lucida Console"/>
              </a:rPr>
              <a:t>=======Install	1 PackageTotal size: 157 kInstalled size: 1.1 MIs this ok [y/N]: </a:t>
            </a:r>
            <a:r>
              <a:rPr sz="850" spc="-500" dirty="0">
                <a:solidFill>
                  <a:srgbClr val="333333"/>
                </a:solidFill>
                <a:latin typeface="Lucida Console"/>
                <a:cs typeface="Lucida Console"/>
              </a:rPr>
              <a:t> </a:t>
            </a:r>
            <a:r>
              <a:rPr sz="850" spc="15" dirty="0">
                <a:solidFill>
                  <a:srgbClr val="333333"/>
                </a:solidFill>
                <a:latin typeface="Lucida Console"/>
                <a:cs typeface="Lucida Console"/>
              </a:rPr>
              <a:t>yDownloading Packages:Running transaction checkTransaction check </a:t>
            </a:r>
            <a:r>
              <a:rPr sz="850" spc="20" dirty="0">
                <a:solidFill>
                  <a:srgbClr val="333333"/>
                </a:solidFill>
                <a:latin typeface="Lucida Console"/>
                <a:cs typeface="Lucida Console"/>
              </a:rPr>
              <a:t> </a:t>
            </a:r>
            <a:r>
              <a:rPr sz="850" spc="15" dirty="0">
                <a:solidFill>
                  <a:srgbClr val="333333"/>
                </a:solidFill>
                <a:latin typeface="Lucida Console"/>
                <a:cs typeface="Lucida Console"/>
              </a:rPr>
              <a:t>succeeded.Running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transaction</a:t>
            </a:r>
            <a:r>
              <a:rPr sz="850" spc="20" dirty="0">
                <a:solidFill>
                  <a:srgbClr val="333333"/>
                </a:solidFill>
                <a:latin typeface="Lucida Console"/>
                <a:cs typeface="Lucida Console"/>
              </a:rPr>
              <a:t> </a:t>
            </a:r>
            <a:r>
              <a:rPr sz="850" spc="15" dirty="0">
                <a:solidFill>
                  <a:srgbClr val="333333"/>
                </a:solidFill>
                <a:latin typeface="Lucida Console"/>
                <a:cs typeface="Lucida Console"/>
              </a:rPr>
              <a:t>testTransaction</a:t>
            </a:r>
            <a:r>
              <a:rPr sz="850" spc="25" dirty="0">
                <a:solidFill>
                  <a:srgbClr val="333333"/>
                </a:solidFill>
                <a:latin typeface="Lucida Console"/>
                <a:cs typeface="Lucida Console"/>
              </a:rPr>
              <a:t> </a:t>
            </a:r>
            <a:r>
              <a:rPr sz="850" spc="15" dirty="0">
                <a:solidFill>
                  <a:srgbClr val="333333"/>
                </a:solidFill>
                <a:latin typeface="Lucida Console"/>
                <a:cs typeface="Lucida Console"/>
              </a:rPr>
              <a:t>test</a:t>
            </a:r>
            <a:r>
              <a:rPr sz="850" spc="20" dirty="0">
                <a:solidFill>
                  <a:srgbClr val="333333"/>
                </a:solidFill>
                <a:latin typeface="Lucida Console"/>
                <a:cs typeface="Lucida Console"/>
              </a:rPr>
              <a:t> </a:t>
            </a:r>
            <a:r>
              <a:rPr sz="850" spc="15" dirty="0">
                <a:solidFill>
                  <a:srgbClr val="333333"/>
                </a:solidFill>
                <a:latin typeface="Lucida Console"/>
                <a:cs typeface="Lucida Console"/>
              </a:rPr>
              <a:t>succeeded.Running</a:t>
            </a:r>
            <a:r>
              <a:rPr sz="850" spc="20" dirty="0">
                <a:solidFill>
                  <a:srgbClr val="333333"/>
                </a:solidFill>
                <a:latin typeface="Lucida Console"/>
                <a:cs typeface="Lucida Console"/>
              </a:rPr>
              <a:t> </a:t>
            </a:r>
            <a:r>
              <a:rPr sz="850" spc="15" dirty="0">
                <a:solidFill>
                  <a:srgbClr val="333333"/>
                </a:solidFill>
                <a:latin typeface="Lucida Console"/>
                <a:cs typeface="Lucida Console"/>
              </a:rPr>
              <a:t>transaction</a:t>
            </a:r>
            <a:endParaRPr sz="850">
              <a:latin typeface="Lucida Console"/>
              <a:cs typeface="Lucida Console"/>
            </a:endParaRPr>
          </a:p>
        </p:txBody>
      </p:sp>
      <p:sp>
        <p:nvSpPr>
          <p:cNvPr id="33" name="object 33"/>
          <p:cNvSpPr txBox="1"/>
          <p:nvPr/>
        </p:nvSpPr>
        <p:spPr>
          <a:xfrm>
            <a:off x="1070306" y="7019811"/>
            <a:ext cx="697230" cy="368935"/>
          </a:xfrm>
          <a:prstGeom prst="rect">
            <a:avLst/>
          </a:prstGeom>
        </p:spPr>
        <p:txBody>
          <a:bodyPr vert="horz" wrap="square" lIns="0" tIns="12065" rIns="0" bIns="0" rtlCol="0">
            <a:spAutoFit/>
          </a:bodyPr>
          <a:lstStyle/>
          <a:p>
            <a:pPr marL="12700" marR="5080">
              <a:lnSpc>
                <a:spcPct val="132400"/>
              </a:lnSpc>
              <a:spcBef>
                <a:spcPts val="95"/>
              </a:spcBef>
            </a:pPr>
            <a:r>
              <a:rPr sz="850" spc="15" dirty="0">
                <a:solidFill>
                  <a:srgbClr val="333333"/>
                </a:solidFill>
                <a:latin typeface="Lucida Console"/>
                <a:cs typeface="Lucida Console"/>
              </a:rPr>
              <a:t>Preparing </a:t>
            </a:r>
            <a:r>
              <a:rPr sz="850" spc="-500" dirty="0">
                <a:solidFill>
                  <a:srgbClr val="333333"/>
                </a:solidFill>
                <a:latin typeface="Lucida Console"/>
                <a:cs typeface="Lucida Console"/>
              </a:rPr>
              <a:t> </a:t>
            </a:r>
            <a:r>
              <a:rPr sz="850" spc="15" dirty="0">
                <a:solidFill>
                  <a:srgbClr val="333333"/>
                </a:solidFill>
                <a:latin typeface="Lucida Console"/>
                <a:cs typeface="Lucida Console"/>
              </a:rPr>
              <a:t>Installing</a:t>
            </a:r>
            <a:endParaRPr sz="850">
              <a:latin typeface="Lucida Console"/>
              <a:cs typeface="Lucida Console"/>
            </a:endParaRPr>
          </a:p>
        </p:txBody>
      </p:sp>
      <p:sp>
        <p:nvSpPr>
          <p:cNvPr id="34" name="object 34"/>
          <p:cNvSpPr txBox="1"/>
          <p:nvPr/>
        </p:nvSpPr>
        <p:spPr>
          <a:xfrm>
            <a:off x="2212287" y="7019811"/>
            <a:ext cx="2444115" cy="3689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a:t>
            </a:r>
            <a:r>
              <a:rPr sz="850" spc="-20" dirty="0">
                <a:solidFill>
                  <a:srgbClr val="333333"/>
                </a:solidFill>
                <a:latin typeface="Lucida Console"/>
                <a:cs typeface="Lucida Console"/>
              </a:rPr>
              <a:t> </a:t>
            </a:r>
            <a:r>
              <a:rPr sz="850" spc="15" dirty="0">
                <a:solidFill>
                  <a:srgbClr val="333333"/>
                </a:solidFill>
                <a:latin typeface="Lucida Console"/>
                <a:cs typeface="Lucida Console"/>
              </a:rPr>
              <a:t>firewall-config-0.6.3-7.el8.noarch</a:t>
            </a:r>
            <a:endParaRPr sz="850">
              <a:latin typeface="Lucida Console"/>
              <a:cs typeface="Lucida Console"/>
            </a:endParaRPr>
          </a:p>
        </p:txBody>
      </p:sp>
      <p:sp>
        <p:nvSpPr>
          <p:cNvPr id="35" name="object 35"/>
          <p:cNvSpPr txBox="1"/>
          <p:nvPr/>
        </p:nvSpPr>
        <p:spPr>
          <a:xfrm>
            <a:off x="1070306" y="7400583"/>
            <a:ext cx="3585845" cy="159385"/>
          </a:xfrm>
          <a:prstGeom prst="rect">
            <a:avLst/>
          </a:prstGeom>
        </p:spPr>
        <p:txBody>
          <a:bodyPr vert="horz" wrap="square" lIns="0" tIns="15875" rIns="0" bIns="0" rtlCol="0">
            <a:spAutoFit/>
          </a:bodyPr>
          <a:lstStyle/>
          <a:p>
            <a:pPr marL="12700">
              <a:lnSpc>
                <a:spcPct val="100000"/>
              </a:lnSpc>
              <a:spcBef>
                <a:spcPts val="125"/>
              </a:spcBef>
            </a:pPr>
            <a:r>
              <a:rPr sz="850" spc="15" dirty="0">
                <a:solidFill>
                  <a:srgbClr val="333333"/>
                </a:solidFill>
                <a:latin typeface="Lucida Console"/>
                <a:cs typeface="Lucida Console"/>
              </a:rPr>
              <a:t>Running</a:t>
            </a:r>
            <a:r>
              <a:rPr sz="850" spc="10" dirty="0">
                <a:solidFill>
                  <a:srgbClr val="333333"/>
                </a:solidFill>
                <a:latin typeface="Lucida Console"/>
                <a:cs typeface="Lucida Console"/>
              </a:rPr>
              <a:t> </a:t>
            </a:r>
            <a:r>
              <a:rPr sz="850" spc="15" dirty="0">
                <a:solidFill>
                  <a:srgbClr val="333333"/>
                </a:solidFill>
                <a:latin typeface="Lucida Console"/>
                <a:cs typeface="Lucida Console"/>
              </a:rPr>
              <a:t>scriptlet:</a:t>
            </a:r>
            <a:r>
              <a:rPr sz="850" spc="10" dirty="0">
                <a:solidFill>
                  <a:srgbClr val="333333"/>
                </a:solidFill>
                <a:latin typeface="Lucida Console"/>
                <a:cs typeface="Lucida Console"/>
              </a:rPr>
              <a:t> </a:t>
            </a:r>
            <a:r>
              <a:rPr sz="850" spc="15" dirty="0">
                <a:solidFill>
                  <a:srgbClr val="333333"/>
                </a:solidFill>
                <a:latin typeface="Lucida Console"/>
                <a:cs typeface="Lucida Console"/>
              </a:rPr>
              <a:t>firewall-config-0.6.3-7.el8.noarch</a:t>
            </a:r>
            <a:endParaRPr sz="850">
              <a:latin typeface="Lucida Console"/>
              <a:cs typeface="Lucida Console"/>
            </a:endParaRPr>
          </a:p>
        </p:txBody>
      </p:sp>
      <p:sp>
        <p:nvSpPr>
          <p:cNvPr id="36" name="object 36"/>
          <p:cNvSpPr txBox="1"/>
          <p:nvPr/>
        </p:nvSpPr>
        <p:spPr>
          <a:xfrm>
            <a:off x="6041280" y="7019811"/>
            <a:ext cx="227329" cy="711835"/>
          </a:xfrm>
          <a:prstGeom prst="rect">
            <a:avLst/>
          </a:prstGeom>
        </p:spPr>
        <p:txBody>
          <a:bodyPr vert="horz" wrap="square" lIns="0" tIns="53975" rIns="0" bIns="0" rtlCol="0">
            <a:spAutoFit/>
          </a:bodyPr>
          <a:lstStyle/>
          <a:p>
            <a:pPr marL="12700">
              <a:lnSpc>
                <a:spcPct val="100000"/>
              </a:lnSpc>
              <a:spcBef>
                <a:spcPts val="425"/>
              </a:spcBef>
            </a:pPr>
            <a:r>
              <a:rPr sz="850" spc="15" dirty="0">
                <a:solidFill>
                  <a:srgbClr val="333333"/>
                </a:solidFill>
                <a:latin typeface="Lucida Console"/>
                <a:cs typeface="Lucida Console"/>
              </a:rPr>
              <a:t>1/1</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1/1</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1/1</a:t>
            </a:r>
            <a:endParaRPr sz="850">
              <a:latin typeface="Lucida Console"/>
              <a:cs typeface="Lucida Console"/>
            </a:endParaRPr>
          </a:p>
          <a:p>
            <a:pPr marL="12700">
              <a:lnSpc>
                <a:spcPct val="100000"/>
              </a:lnSpc>
              <a:spcBef>
                <a:spcPts val="330"/>
              </a:spcBef>
            </a:pPr>
            <a:r>
              <a:rPr sz="850" spc="15" dirty="0">
                <a:solidFill>
                  <a:srgbClr val="333333"/>
                </a:solidFill>
                <a:latin typeface="Lucida Console"/>
                <a:cs typeface="Lucida Console"/>
              </a:rPr>
              <a:t>1/1</a:t>
            </a:r>
            <a:endParaRPr sz="850">
              <a:latin typeface="Lucida Console"/>
              <a:cs typeface="Lucida Console"/>
            </a:endParaRPr>
          </a:p>
        </p:txBody>
      </p:sp>
      <p:sp>
        <p:nvSpPr>
          <p:cNvPr id="37" name="object 37"/>
          <p:cNvSpPr txBox="1"/>
          <p:nvPr/>
        </p:nvSpPr>
        <p:spPr>
          <a:xfrm>
            <a:off x="1070306" y="7534368"/>
            <a:ext cx="4929505" cy="540385"/>
          </a:xfrm>
          <a:prstGeom prst="rect">
            <a:avLst/>
          </a:prstGeom>
        </p:spPr>
        <p:txBody>
          <a:bodyPr vert="horz" wrap="square" lIns="0" tIns="53975" rIns="0" bIns="0" rtlCol="0">
            <a:spAutoFit/>
          </a:bodyPr>
          <a:lstStyle/>
          <a:p>
            <a:pPr marL="12700">
              <a:lnSpc>
                <a:spcPct val="100000"/>
              </a:lnSpc>
              <a:spcBef>
                <a:spcPts val="425"/>
              </a:spcBef>
              <a:tabLst>
                <a:tab pos="1154430" algn="l"/>
              </a:tabLst>
            </a:pPr>
            <a:r>
              <a:rPr sz="850" spc="15" dirty="0">
                <a:solidFill>
                  <a:srgbClr val="333333"/>
                </a:solidFill>
                <a:latin typeface="Lucida Console"/>
                <a:cs typeface="Lucida Console"/>
              </a:rPr>
              <a:t>Verifying	:</a:t>
            </a:r>
            <a:r>
              <a:rPr sz="850" spc="-10" dirty="0">
                <a:solidFill>
                  <a:srgbClr val="333333"/>
                </a:solidFill>
                <a:latin typeface="Lucida Console"/>
                <a:cs typeface="Lucida Console"/>
              </a:rPr>
              <a:t> </a:t>
            </a:r>
            <a:r>
              <a:rPr sz="850" spc="15" dirty="0">
                <a:solidFill>
                  <a:srgbClr val="333333"/>
                </a:solidFill>
                <a:latin typeface="Lucida Console"/>
                <a:cs typeface="Lucida Console"/>
              </a:rPr>
              <a:t>firewall-config-0.6.3-7.el8.noarch</a:t>
            </a:r>
            <a:endParaRPr sz="850">
              <a:latin typeface="Lucida Console"/>
              <a:cs typeface="Lucida Console"/>
            </a:endParaRPr>
          </a:p>
          <a:p>
            <a:pPr marL="12700">
              <a:lnSpc>
                <a:spcPct val="100000"/>
              </a:lnSpc>
              <a:spcBef>
                <a:spcPts val="330"/>
              </a:spcBef>
              <a:tabLst>
                <a:tab pos="2632075" algn="l"/>
              </a:tabLst>
            </a:pPr>
            <a:r>
              <a:rPr sz="850" spc="15" dirty="0">
                <a:solidFill>
                  <a:srgbClr val="333333"/>
                </a:solidFill>
                <a:latin typeface="Lucida Console"/>
                <a:cs typeface="Lucida Console"/>
              </a:rPr>
              <a:t>Installed</a:t>
            </a:r>
            <a:r>
              <a:rPr sz="850" spc="35" dirty="0">
                <a:solidFill>
                  <a:srgbClr val="333333"/>
                </a:solidFill>
                <a:latin typeface="Lucida Console"/>
                <a:cs typeface="Lucida Console"/>
              </a:rPr>
              <a:t> </a:t>
            </a:r>
            <a:r>
              <a:rPr sz="850" spc="15" dirty="0">
                <a:solidFill>
                  <a:srgbClr val="333333"/>
                </a:solidFill>
                <a:latin typeface="Lucida Console"/>
                <a:cs typeface="Lucida Console"/>
              </a:rPr>
              <a:t>products</a:t>
            </a:r>
            <a:r>
              <a:rPr sz="850" spc="35" dirty="0">
                <a:solidFill>
                  <a:srgbClr val="333333"/>
                </a:solidFill>
                <a:latin typeface="Lucida Console"/>
                <a:cs typeface="Lucida Console"/>
              </a:rPr>
              <a:t> </a:t>
            </a:r>
            <a:r>
              <a:rPr sz="850" spc="15" dirty="0">
                <a:solidFill>
                  <a:srgbClr val="333333"/>
                </a:solidFill>
                <a:latin typeface="Lucida Console"/>
                <a:cs typeface="Lucida Console"/>
              </a:rPr>
              <a:t>updated.Installed:	firewall-config-0.6.3-7.el8.noarch</a:t>
            </a:r>
            <a:endParaRPr sz="850">
              <a:latin typeface="Lucida Console"/>
              <a:cs typeface="Lucida Console"/>
            </a:endParaRPr>
          </a:p>
          <a:p>
            <a:pPr marL="2363470">
              <a:lnSpc>
                <a:spcPct val="100000"/>
              </a:lnSpc>
              <a:spcBef>
                <a:spcPts val="330"/>
              </a:spcBef>
            </a:pPr>
            <a:r>
              <a:rPr sz="850" spc="15" dirty="0">
                <a:solidFill>
                  <a:srgbClr val="333333"/>
                </a:solidFill>
                <a:latin typeface="Lucida Console"/>
                <a:cs typeface="Lucida Console"/>
              </a:rPr>
              <a:t>Complete!</a:t>
            </a:r>
            <a:endParaRPr sz="850">
              <a:latin typeface="Lucida Console"/>
              <a:cs typeface="Lucida Console"/>
            </a:endParaRPr>
          </a:p>
        </p:txBody>
      </p:sp>
      <p:sp>
        <p:nvSpPr>
          <p:cNvPr id="38" name="object 38"/>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9124" y="368359"/>
            <a:ext cx="38735" cy="2506345"/>
          </a:xfrm>
          <a:custGeom>
            <a:avLst/>
            <a:gdLst/>
            <a:ahLst/>
            <a:cxnLst/>
            <a:rect l="l" t="t" r="r" b="b"/>
            <a:pathLst>
              <a:path w="38734" h="2506345">
                <a:moveTo>
                  <a:pt x="38117" y="2506193"/>
                </a:moveTo>
                <a:lnTo>
                  <a:pt x="0" y="2506193"/>
                </a:lnTo>
                <a:lnTo>
                  <a:pt x="0" y="0"/>
                </a:lnTo>
                <a:lnTo>
                  <a:pt x="38117" y="0"/>
                </a:lnTo>
                <a:lnTo>
                  <a:pt x="38117" y="2506193"/>
                </a:lnTo>
                <a:close/>
              </a:path>
            </a:pathLst>
          </a:custGeom>
          <a:solidFill>
            <a:srgbClr val="DEE1E4"/>
          </a:solidFill>
        </p:spPr>
        <p:txBody>
          <a:bodyPr wrap="square" lIns="0" tIns="0" rIns="0" bIns="0" rtlCol="0"/>
          <a:lstStyle/>
          <a:p>
            <a:endParaRPr/>
          </a:p>
        </p:txBody>
      </p:sp>
      <p:sp>
        <p:nvSpPr>
          <p:cNvPr id="3" name="object 3"/>
          <p:cNvSpPr txBox="1"/>
          <p:nvPr/>
        </p:nvSpPr>
        <p:spPr>
          <a:xfrm>
            <a:off x="1127483" y="374704"/>
            <a:ext cx="4750435" cy="2489835"/>
          </a:xfrm>
          <a:prstGeom prst="rect">
            <a:avLst/>
          </a:prstGeom>
        </p:spPr>
        <p:txBody>
          <a:bodyPr vert="horz" wrap="square" lIns="0" tIns="15875" rIns="0" bIns="0" rtlCol="0">
            <a:spAutoFit/>
          </a:bodyPr>
          <a:lstStyle/>
          <a:p>
            <a:pPr marL="12700">
              <a:lnSpc>
                <a:spcPct val="100000"/>
              </a:lnSpc>
              <a:spcBef>
                <a:spcPts val="125"/>
              </a:spcBef>
            </a:pPr>
            <a:r>
              <a:rPr sz="950" b="1" dirty="0">
                <a:solidFill>
                  <a:srgbClr val="777777"/>
                </a:solidFill>
                <a:latin typeface="Courier New"/>
                <a:cs typeface="Courier New"/>
              </a:rPr>
              <a:t>7</a:t>
            </a:r>
            <a:r>
              <a:rPr sz="950" dirty="0">
                <a:solidFill>
                  <a:srgbClr val="777777"/>
                </a:solidFill>
                <a:latin typeface="微软雅黑"/>
                <a:cs typeface="微软雅黑"/>
              </a:rPr>
              <a:t>：</a:t>
            </a:r>
            <a:r>
              <a:rPr sz="950" spc="25" dirty="0">
                <a:solidFill>
                  <a:srgbClr val="777777"/>
                </a:solidFill>
                <a:latin typeface="微软雅黑"/>
                <a:cs typeface="微软雅黑"/>
              </a:rPr>
              <a:t>管理当前被选中区域中的端口</a:t>
            </a:r>
            <a:endParaRPr sz="950">
              <a:latin typeface="微软雅黑"/>
              <a:cs typeface="微软雅黑"/>
            </a:endParaRPr>
          </a:p>
          <a:p>
            <a:pPr marL="12700">
              <a:lnSpc>
                <a:spcPct val="100000"/>
              </a:lnSpc>
              <a:spcBef>
                <a:spcPts val="1110"/>
              </a:spcBef>
            </a:pPr>
            <a:r>
              <a:rPr sz="950" b="1" spc="-15" dirty="0">
                <a:solidFill>
                  <a:srgbClr val="777777"/>
                </a:solidFill>
                <a:latin typeface="Courier New"/>
                <a:cs typeface="Courier New"/>
              </a:rPr>
              <a:t>8</a:t>
            </a:r>
            <a:r>
              <a:rPr sz="950" b="1" spc="20" dirty="0">
                <a:solidFill>
                  <a:srgbClr val="777777"/>
                </a:solidFill>
                <a:latin typeface="微软雅黑"/>
                <a:cs typeface="微软雅黑"/>
              </a:rPr>
              <a:t>：</a:t>
            </a:r>
            <a:r>
              <a:rPr sz="950" spc="25" dirty="0">
                <a:solidFill>
                  <a:srgbClr val="777777"/>
                </a:solidFill>
                <a:latin typeface="微软雅黑"/>
                <a:cs typeface="微软雅黑"/>
              </a:rPr>
              <a:t>设置允许被访问的协议</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15" dirty="0">
                <a:solidFill>
                  <a:srgbClr val="777777"/>
                </a:solidFill>
                <a:latin typeface="Courier New"/>
                <a:cs typeface="Courier New"/>
              </a:rPr>
              <a:t>9</a:t>
            </a:r>
            <a:r>
              <a:rPr sz="950" b="1" spc="20" dirty="0">
                <a:solidFill>
                  <a:srgbClr val="777777"/>
                </a:solidFill>
                <a:latin typeface="微软雅黑"/>
                <a:cs typeface="微软雅黑"/>
              </a:rPr>
              <a:t>：</a:t>
            </a:r>
            <a:r>
              <a:rPr sz="950" spc="25" dirty="0">
                <a:solidFill>
                  <a:srgbClr val="777777"/>
                </a:solidFill>
                <a:latin typeface="微软雅黑"/>
                <a:cs typeface="微软雅黑"/>
              </a:rPr>
              <a:t>设置允许被访问的端口</a:t>
            </a:r>
            <a:endParaRPr sz="950">
              <a:latin typeface="微软雅黑"/>
              <a:cs typeface="微软雅黑"/>
            </a:endParaRPr>
          </a:p>
          <a:p>
            <a:pPr marL="12700">
              <a:lnSpc>
                <a:spcPct val="100000"/>
              </a:lnSpc>
              <a:spcBef>
                <a:spcPts val="1110"/>
              </a:spcBef>
            </a:pPr>
            <a:r>
              <a:rPr sz="950" b="1" spc="-5" dirty="0">
                <a:solidFill>
                  <a:srgbClr val="777777"/>
                </a:solidFill>
                <a:latin typeface="Courier New"/>
                <a:cs typeface="Courier New"/>
              </a:rPr>
              <a:t>10</a:t>
            </a:r>
            <a:r>
              <a:rPr sz="950" spc="-5" dirty="0">
                <a:solidFill>
                  <a:srgbClr val="777777"/>
                </a:solidFill>
                <a:latin typeface="微软雅黑"/>
                <a:cs typeface="微软雅黑"/>
              </a:rPr>
              <a:t>：</a:t>
            </a:r>
            <a:r>
              <a:rPr sz="950" spc="25" dirty="0">
                <a:solidFill>
                  <a:srgbClr val="777777"/>
                </a:solidFill>
                <a:latin typeface="微软雅黑"/>
                <a:cs typeface="微软雅黑"/>
              </a:rPr>
              <a:t>开启或关闭</a:t>
            </a:r>
            <a:r>
              <a:rPr sz="950" spc="60" dirty="0">
                <a:solidFill>
                  <a:srgbClr val="777777"/>
                </a:solidFill>
                <a:latin typeface="Trebuchet MS"/>
                <a:cs typeface="Trebuchet MS"/>
              </a:rPr>
              <a:t>SNAT</a:t>
            </a:r>
            <a:r>
              <a:rPr sz="950" spc="25" dirty="0">
                <a:solidFill>
                  <a:srgbClr val="777777"/>
                </a:solidFill>
                <a:latin typeface="微软雅黑"/>
                <a:cs typeface="微软雅黑"/>
              </a:rPr>
              <a:t>源地址转换协议技术</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b="1" spc="-5" dirty="0">
                <a:solidFill>
                  <a:srgbClr val="777777"/>
                </a:solidFill>
                <a:latin typeface="Courier New"/>
                <a:cs typeface="Courier New"/>
              </a:rPr>
              <a:t>11</a:t>
            </a:r>
            <a:r>
              <a:rPr sz="950" spc="-5" dirty="0">
                <a:solidFill>
                  <a:srgbClr val="777777"/>
                </a:solidFill>
                <a:latin typeface="微软雅黑"/>
                <a:cs typeface="微软雅黑"/>
              </a:rPr>
              <a:t>：</a:t>
            </a:r>
            <a:r>
              <a:rPr sz="950" spc="25" dirty="0">
                <a:solidFill>
                  <a:srgbClr val="777777"/>
                </a:solidFill>
                <a:latin typeface="微软雅黑"/>
                <a:cs typeface="微软雅黑"/>
              </a:rPr>
              <a:t>设置端口转发策略</a:t>
            </a:r>
            <a:endParaRPr sz="950">
              <a:latin typeface="微软雅黑"/>
              <a:cs typeface="微软雅黑"/>
            </a:endParaRPr>
          </a:p>
          <a:p>
            <a:pPr marL="12700">
              <a:lnSpc>
                <a:spcPct val="100000"/>
              </a:lnSpc>
              <a:spcBef>
                <a:spcPts val="1110"/>
              </a:spcBef>
            </a:pPr>
            <a:r>
              <a:rPr sz="950" b="1" spc="-5" dirty="0">
                <a:solidFill>
                  <a:srgbClr val="777777"/>
                </a:solidFill>
                <a:latin typeface="Courier New"/>
                <a:cs typeface="Courier New"/>
              </a:rPr>
              <a:t>12</a:t>
            </a:r>
            <a:r>
              <a:rPr sz="950" spc="-5" dirty="0">
                <a:solidFill>
                  <a:srgbClr val="777777"/>
                </a:solidFill>
                <a:latin typeface="微软雅黑"/>
                <a:cs typeface="微软雅黑"/>
              </a:rPr>
              <a:t>：</a:t>
            </a:r>
            <a:r>
              <a:rPr sz="950" spc="25" dirty="0">
                <a:solidFill>
                  <a:srgbClr val="777777"/>
                </a:solidFill>
                <a:latin typeface="微软雅黑"/>
                <a:cs typeface="微软雅黑"/>
              </a:rPr>
              <a:t>控制请求</a:t>
            </a:r>
            <a:r>
              <a:rPr sz="950" spc="35" dirty="0">
                <a:solidFill>
                  <a:srgbClr val="777777"/>
                </a:solidFill>
                <a:latin typeface="Trebuchet MS"/>
                <a:cs typeface="Trebuchet MS"/>
              </a:rPr>
              <a:t>icmp</a:t>
            </a:r>
            <a:r>
              <a:rPr sz="950" spc="25" dirty="0">
                <a:solidFill>
                  <a:srgbClr val="777777"/>
                </a:solidFill>
                <a:latin typeface="微软雅黑"/>
                <a:cs typeface="微软雅黑"/>
              </a:rPr>
              <a:t>服务的流量</a:t>
            </a:r>
            <a:endParaRPr sz="950">
              <a:latin typeface="微软雅黑"/>
              <a:cs typeface="微软雅黑"/>
            </a:endParaRPr>
          </a:p>
          <a:p>
            <a:pPr marL="12700">
              <a:lnSpc>
                <a:spcPct val="100000"/>
              </a:lnSpc>
              <a:spcBef>
                <a:spcPts val="1110"/>
              </a:spcBef>
            </a:pPr>
            <a:r>
              <a:rPr sz="950" b="1" spc="-5" dirty="0">
                <a:solidFill>
                  <a:srgbClr val="777777"/>
                </a:solidFill>
                <a:latin typeface="Courier New"/>
                <a:cs typeface="Courier New"/>
              </a:rPr>
              <a:t>13</a:t>
            </a:r>
            <a:r>
              <a:rPr sz="950" spc="-5" dirty="0">
                <a:solidFill>
                  <a:srgbClr val="777777"/>
                </a:solidFill>
                <a:latin typeface="微软雅黑"/>
                <a:cs typeface="微软雅黑"/>
              </a:rPr>
              <a:t>：</a:t>
            </a:r>
            <a:r>
              <a:rPr sz="950" spc="25" dirty="0">
                <a:solidFill>
                  <a:srgbClr val="777777"/>
                </a:solidFill>
                <a:latin typeface="微软雅黑"/>
                <a:cs typeface="微软雅黑"/>
              </a:rPr>
              <a:t>管理防火墙的富规则</a:t>
            </a:r>
            <a:endParaRPr sz="950">
              <a:latin typeface="微软雅黑"/>
              <a:cs typeface="微软雅黑"/>
            </a:endParaRPr>
          </a:p>
          <a:p>
            <a:pPr marL="12700" marR="5080">
              <a:lnSpc>
                <a:spcPct val="197400"/>
              </a:lnSpc>
              <a:spcBef>
                <a:spcPts val="80"/>
              </a:spcBef>
            </a:pPr>
            <a:r>
              <a:rPr sz="950" b="1" spc="-15" dirty="0">
                <a:solidFill>
                  <a:srgbClr val="777777"/>
                </a:solidFill>
                <a:latin typeface="Courier New"/>
                <a:cs typeface="Courier New"/>
              </a:rPr>
              <a:t>1</a:t>
            </a:r>
            <a:r>
              <a:rPr sz="950" b="1" spc="-20" dirty="0">
                <a:solidFill>
                  <a:srgbClr val="777777"/>
                </a:solidFill>
                <a:latin typeface="Courier New"/>
                <a:cs typeface="Courier New"/>
              </a:rPr>
              <a:t>4</a:t>
            </a:r>
            <a:r>
              <a:rPr sz="950" spc="20" dirty="0">
                <a:solidFill>
                  <a:srgbClr val="777777"/>
                </a:solidFill>
                <a:latin typeface="微软雅黑"/>
                <a:cs typeface="微软雅黑"/>
              </a:rPr>
              <a:t>：被选中区域的服务，若勾选了相应服务前面的复选框，则表示允许与之相关的流量  </a:t>
            </a:r>
            <a:r>
              <a:rPr sz="950" b="1" spc="5" dirty="0">
                <a:solidFill>
                  <a:srgbClr val="777777"/>
                </a:solidFill>
                <a:latin typeface="Courier New"/>
                <a:cs typeface="Courier New"/>
              </a:rPr>
              <a:t>15</a:t>
            </a:r>
            <a:r>
              <a:rPr sz="950" spc="5" dirty="0">
                <a:solidFill>
                  <a:srgbClr val="777777"/>
                </a:solidFill>
                <a:latin typeface="微软雅黑"/>
                <a:cs typeface="微软雅黑"/>
              </a:rPr>
              <a:t>：</a:t>
            </a:r>
            <a:r>
              <a:rPr sz="950" spc="5" dirty="0">
                <a:solidFill>
                  <a:srgbClr val="777777"/>
                </a:solidFill>
                <a:latin typeface="Trebuchet MS"/>
                <a:cs typeface="Trebuchet MS"/>
              </a:rPr>
              <a:t>firewall-config</a:t>
            </a:r>
            <a:r>
              <a:rPr sz="950" spc="25" dirty="0">
                <a:solidFill>
                  <a:srgbClr val="777777"/>
                </a:solidFill>
                <a:latin typeface="微软雅黑"/>
                <a:cs typeface="微软雅黑"/>
              </a:rPr>
              <a:t>工具的运行状态</a:t>
            </a:r>
            <a:endParaRPr sz="950">
              <a:latin typeface="微软雅黑"/>
              <a:cs typeface="微软雅黑"/>
            </a:endParaRPr>
          </a:p>
        </p:txBody>
      </p:sp>
      <p:pic>
        <p:nvPicPr>
          <p:cNvPr id="4" name="object 4"/>
          <p:cNvPicPr/>
          <p:nvPr/>
        </p:nvPicPr>
        <p:blipFill>
          <a:blip r:embed="rId2" cstate="print"/>
          <a:stretch>
            <a:fillRect/>
          </a:stretch>
        </p:blipFill>
        <p:spPr>
          <a:xfrm>
            <a:off x="959124" y="2979419"/>
            <a:ext cx="5650950" cy="3249534"/>
          </a:xfrm>
          <a:prstGeom prst="rect">
            <a:avLst/>
          </a:prstGeom>
        </p:spPr>
      </p:pic>
      <p:sp>
        <p:nvSpPr>
          <p:cNvPr id="5" name="object 5"/>
          <p:cNvSpPr txBox="1"/>
          <p:nvPr/>
        </p:nvSpPr>
        <p:spPr>
          <a:xfrm>
            <a:off x="946424" y="6330596"/>
            <a:ext cx="5593080" cy="14319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8-3</a:t>
            </a:r>
            <a:r>
              <a:rPr sz="950" spc="-65" dirty="0">
                <a:solidFill>
                  <a:srgbClr val="333333"/>
                </a:solidFill>
                <a:latin typeface="Trebuchet MS"/>
                <a:cs typeface="Trebuchet MS"/>
              </a:rPr>
              <a:t> </a:t>
            </a:r>
            <a:r>
              <a:rPr sz="950" spc="10" dirty="0">
                <a:solidFill>
                  <a:srgbClr val="333333"/>
                </a:solidFill>
                <a:latin typeface="Trebuchet MS"/>
                <a:cs typeface="Trebuchet MS"/>
              </a:rPr>
              <a:t>firewall-config</a:t>
            </a:r>
            <a:r>
              <a:rPr sz="950" spc="25" dirty="0">
                <a:solidFill>
                  <a:srgbClr val="333333"/>
                </a:solidFill>
                <a:latin typeface="微软雅黑"/>
                <a:cs typeface="微软雅黑"/>
              </a:rPr>
              <a:t>的图形界面</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除上图中所列出的功能，还有用于将网卡与区域绑定的</a:t>
            </a:r>
            <a:r>
              <a:rPr sz="950" spc="-10" dirty="0">
                <a:solidFill>
                  <a:srgbClr val="333333"/>
                </a:solidFill>
                <a:latin typeface="Trebuchet MS"/>
                <a:cs typeface="Trebuchet MS"/>
              </a:rPr>
              <a:t>“Interfaces”</a:t>
            </a:r>
            <a:r>
              <a:rPr sz="950" spc="25" dirty="0">
                <a:solidFill>
                  <a:srgbClr val="333333"/>
                </a:solidFill>
                <a:latin typeface="微软雅黑"/>
                <a:cs typeface="微软雅黑"/>
              </a:rPr>
              <a:t>和用于将</a:t>
            </a:r>
            <a:r>
              <a:rPr sz="950" spc="30" dirty="0">
                <a:solidFill>
                  <a:srgbClr val="333333"/>
                </a:solidFill>
                <a:latin typeface="Trebuchet MS"/>
                <a:cs typeface="Trebuchet MS"/>
              </a:rPr>
              <a:t>IP</a:t>
            </a:r>
            <a:r>
              <a:rPr sz="950" spc="25" dirty="0">
                <a:solidFill>
                  <a:srgbClr val="333333"/>
                </a:solidFill>
                <a:latin typeface="微软雅黑"/>
                <a:cs typeface="微软雅黑"/>
              </a:rPr>
              <a:t>地址与区域绑定的 </a:t>
            </a:r>
            <a:r>
              <a:rPr sz="950" spc="5" dirty="0">
                <a:solidFill>
                  <a:srgbClr val="333333"/>
                </a:solidFill>
                <a:latin typeface="Trebuchet MS"/>
                <a:cs typeface="Trebuchet MS"/>
              </a:rPr>
              <a:t>“Sources”</a:t>
            </a:r>
            <a:r>
              <a:rPr sz="950" spc="25" dirty="0">
                <a:solidFill>
                  <a:srgbClr val="333333"/>
                </a:solidFill>
                <a:latin typeface="微软雅黑"/>
                <a:cs typeface="微软雅黑"/>
              </a:rPr>
              <a:t>选项。另外再啰嗦一句。在使用</a:t>
            </a:r>
            <a:r>
              <a:rPr sz="950" spc="10" dirty="0">
                <a:solidFill>
                  <a:srgbClr val="333333"/>
                </a:solidFill>
                <a:latin typeface="Trebuchet MS"/>
                <a:cs typeface="Trebuchet MS"/>
              </a:rPr>
              <a:t>firewall-config</a:t>
            </a:r>
            <a:r>
              <a:rPr sz="950" spc="20" dirty="0">
                <a:solidFill>
                  <a:srgbClr val="333333"/>
                </a:solidFill>
                <a:latin typeface="微软雅黑"/>
                <a:cs typeface="微软雅黑"/>
              </a:rPr>
              <a:t>工具配置完防火墙策略之后，无须进行二次确 </a:t>
            </a:r>
            <a:r>
              <a:rPr sz="950" spc="25" dirty="0">
                <a:solidFill>
                  <a:srgbClr val="333333"/>
                </a:solidFill>
                <a:latin typeface="微软雅黑"/>
                <a:cs typeface="微软雅黑"/>
              </a:rPr>
              <a:t>认，因为只要有修改内容，它就自动进行保存。</a:t>
            </a:r>
            <a:endParaRPr sz="950">
              <a:latin typeface="微软雅黑"/>
              <a:cs typeface="微软雅黑"/>
            </a:endParaRPr>
          </a:p>
          <a:p>
            <a:pPr marL="12700">
              <a:lnSpc>
                <a:spcPct val="100000"/>
              </a:lnSpc>
              <a:spcBef>
                <a:spcPts val="1110"/>
              </a:spcBef>
            </a:pPr>
            <a:r>
              <a:rPr sz="950" b="1" spc="25" dirty="0">
                <a:solidFill>
                  <a:srgbClr val="333333"/>
                </a:solidFill>
                <a:latin typeface="微软雅黑"/>
                <a:cs typeface="微软雅黑"/>
              </a:rPr>
              <a:t>下面进行动手实践环节</a:t>
            </a:r>
            <a:endParaRPr sz="950">
              <a:latin typeface="微软雅黑"/>
              <a:cs typeface="微软雅黑"/>
            </a:endParaRPr>
          </a:p>
          <a:p>
            <a:pPr>
              <a:lnSpc>
                <a:spcPct val="100000"/>
              </a:lnSpc>
              <a:spcBef>
                <a:spcPts val="80"/>
              </a:spcBef>
            </a:pPr>
            <a:endParaRPr sz="600">
              <a:latin typeface="微软雅黑"/>
              <a:cs typeface="微软雅黑"/>
            </a:endParaRPr>
          </a:p>
          <a:p>
            <a:pPr marL="12700">
              <a:lnSpc>
                <a:spcPct val="100000"/>
              </a:lnSpc>
            </a:pPr>
            <a:r>
              <a:rPr sz="950" spc="25" dirty="0">
                <a:solidFill>
                  <a:srgbClr val="333333"/>
                </a:solidFill>
                <a:latin typeface="微软雅黑"/>
                <a:cs typeface="微软雅黑"/>
              </a:rPr>
              <a:t>先将当前区域中请求</a:t>
            </a:r>
            <a:r>
              <a:rPr sz="950" spc="20" dirty="0">
                <a:solidFill>
                  <a:srgbClr val="333333"/>
                </a:solidFill>
                <a:latin typeface="Trebuchet MS"/>
                <a:cs typeface="Trebuchet MS"/>
              </a:rPr>
              <a:t>http</a:t>
            </a:r>
            <a:r>
              <a:rPr sz="950" spc="25" dirty="0">
                <a:solidFill>
                  <a:srgbClr val="333333"/>
                </a:solidFill>
                <a:latin typeface="微软雅黑"/>
                <a:cs typeface="微软雅黑"/>
              </a:rPr>
              <a:t>服务的流量设置为允许放行，但仅限当前生效。具体配置如图</a:t>
            </a:r>
            <a:r>
              <a:rPr sz="950" spc="25" dirty="0">
                <a:solidFill>
                  <a:srgbClr val="333333"/>
                </a:solidFill>
                <a:latin typeface="Trebuchet MS"/>
                <a:cs typeface="Trebuchet MS"/>
              </a:rPr>
              <a:t>8-4</a:t>
            </a:r>
            <a:r>
              <a:rPr sz="950" spc="25" dirty="0">
                <a:solidFill>
                  <a:srgbClr val="333333"/>
                </a:solidFill>
                <a:latin typeface="微软雅黑"/>
                <a:cs typeface="微软雅黑"/>
              </a:rPr>
              <a:t>所示。</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94</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259063"/>
          </a:xfrm>
          <a:prstGeom prst="rect">
            <a:avLst/>
          </a:prstGeom>
        </p:spPr>
      </p:pic>
      <p:sp>
        <p:nvSpPr>
          <p:cNvPr id="3" name="object 3"/>
          <p:cNvSpPr txBox="1"/>
          <p:nvPr/>
        </p:nvSpPr>
        <p:spPr>
          <a:xfrm>
            <a:off x="946414" y="3738560"/>
            <a:ext cx="5657850" cy="10318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8-4</a:t>
            </a:r>
            <a:r>
              <a:rPr sz="950" spc="-35" dirty="0">
                <a:solidFill>
                  <a:srgbClr val="333333"/>
                </a:solidFill>
                <a:latin typeface="Trebuchet MS"/>
                <a:cs typeface="Trebuchet MS"/>
              </a:rPr>
              <a:t> </a:t>
            </a:r>
            <a:r>
              <a:rPr sz="950" spc="25" dirty="0">
                <a:solidFill>
                  <a:srgbClr val="333333"/>
                </a:solidFill>
                <a:latin typeface="微软雅黑"/>
                <a:cs typeface="微软雅黑"/>
              </a:rPr>
              <a:t>允许放行请求</a:t>
            </a:r>
            <a:r>
              <a:rPr sz="950" spc="20" dirty="0">
                <a:solidFill>
                  <a:srgbClr val="333333"/>
                </a:solidFill>
                <a:latin typeface="Trebuchet MS"/>
                <a:cs typeface="Trebuchet MS"/>
              </a:rPr>
              <a:t>http</a:t>
            </a:r>
            <a:r>
              <a:rPr sz="950" spc="25" dirty="0">
                <a:solidFill>
                  <a:srgbClr val="333333"/>
                </a:solidFill>
                <a:latin typeface="微软雅黑"/>
                <a:cs typeface="微软雅黑"/>
              </a:rPr>
              <a:t>服务的流量</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尝试添加一条防火墙策略规则，使其放行访问</a:t>
            </a:r>
            <a:r>
              <a:rPr sz="950" spc="55" dirty="0">
                <a:solidFill>
                  <a:srgbClr val="333333"/>
                </a:solidFill>
                <a:latin typeface="Trebuchet MS"/>
                <a:cs typeface="Trebuchet MS"/>
              </a:rPr>
              <a:t>8080</a:t>
            </a:r>
            <a:r>
              <a:rPr sz="950" spc="55" dirty="0">
                <a:solidFill>
                  <a:srgbClr val="333333"/>
                </a:solidFill>
                <a:latin typeface="微软雅黑"/>
                <a:cs typeface="微软雅黑"/>
              </a:rPr>
              <a:t>～</a:t>
            </a:r>
            <a:r>
              <a:rPr sz="950" spc="55" dirty="0">
                <a:solidFill>
                  <a:srgbClr val="333333"/>
                </a:solidFill>
                <a:latin typeface="Trebuchet MS"/>
                <a:cs typeface="Trebuchet MS"/>
              </a:rPr>
              <a:t>8088</a:t>
            </a:r>
            <a:r>
              <a:rPr sz="950" spc="25" dirty="0">
                <a:solidFill>
                  <a:srgbClr val="333333"/>
                </a:solidFill>
                <a:latin typeface="微软雅黑"/>
                <a:cs typeface="微软雅黑"/>
              </a:rPr>
              <a:t>端口（</a:t>
            </a:r>
            <a:r>
              <a:rPr sz="950" spc="25" dirty="0">
                <a:solidFill>
                  <a:srgbClr val="333333"/>
                </a:solidFill>
                <a:latin typeface="Trebuchet MS"/>
                <a:cs typeface="Trebuchet MS"/>
              </a:rPr>
              <a:t>TCP</a:t>
            </a:r>
            <a:r>
              <a:rPr sz="950" spc="25" dirty="0">
                <a:solidFill>
                  <a:srgbClr val="333333"/>
                </a:solidFill>
                <a:latin typeface="微软雅黑"/>
                <a:cs typeface="微软雅黑"/>
              </a:rPr>
              <a:t>协议）的流量，并将其设置为永久 生效，以达到系统重启后防火墙策略依然生效的目的。在按照图</a:t>
            </a:r>
            <a:r>
              <a:rPr sz="950" spc="25" dirty="0">
                <a:solidFill>
                  <a:srgbClr val="333333"/>
                </a:solidFill>
                <a:latin typeface="Trebuchet MS"/>
                <a:cs typeface="Trebuchet MS"/>
              </a:rPr>
              <a:t>8-5</a:t>
            </a:r>
            <a:r>
              <a:rPr sz="950" spc="20" dirty="0">
                <a:solidFill>
                  <a:srgbClr val="333333"/>
                </a:solidFill>
                <a:latin typeface="微软雅黑"/>
                <a:cs typeface="微软雅黑"/>
              </a:rPr>
              <a:t>所示的界面配置完毕之后，还需要在  </a:t>
            </a:r>
            <a:r>
              <a:rPr sz="950" spc="50" dirty="0">
                <a:solidFill>
                  <a:srgbClr val="333333"/>
                </a:solidFill>
                <a:latin typeface="Trebuchet MS"/>
                <a:cs typeface="Trebuchet MS"/>
              </a:rPr>
              <a:t>Options</a:t>
            </a:r>
            <a:r>
              <a:rPr sz="950" spc="25" dirty="0">
                <a:solidFill>
                  <a:srgbClr val="333333"/>
                </a:solidFill>
                <a:latin typeface="微软雅黑"/>
                <a:cs typeface="微软雅黑"/>
              </a:rPr>
              <a:t>菜单中单击</a:t>
            </a:r>
            <a:r>
              <a:rPr sz="950" spc="35" dirty="0">
                <a:solidFill>
                  <a:srgbClr val="333333"/>
                </a:solidFill>
                <a:latin typeface="Trebuchet MS"/>
                <a:cs typeface="Trebuchet MS"/>
              </a:rPr>
              <a:t>Reload</a:t>
            </a:r>
            <a:r>
              <a:rPr sz="950" spc="-45" dirty="0">
                <a:solidFill>
                  <a:srgbClr val="333333"/>
                </a:solidFill>
                <a:latin typeface="Trebuchet MS"/>
                <a:cs typeface="Trebuchet MS"/>
              </a:rPr>
              <a:t> </a:t>
            </a:r>
            <a:r>
              <a:rPr sz="950" spc="15" dirty="0">
                <a:solidFill>
                  <a:srgbClr val="333333"/>
                </a:solidFill>
                <a:latin typeface="Trebuchet MS"/>
                <a:cs typeface="Trebuchet MS"/>
              </a:rPr>
              <a:t>Firewalld</a:t>
            </a:r>
            <a:r>
              <a:rPr sz="950" spc="25" dirty="0">
                <a:solidFill>
                  <a:srgbClr val="333333"/>
                </a:solidFill>
                <a:latin typeface="微软雅黑"/>
                <a:cs typeface="微软雅黑"/>
              </a:rPr>
              <a:t>命令，让配置的防火墙策略立即生效（见图</a:t>
            </a:r>
            <a:r>
              <a:rPr sz="950" spc="25" dirty="0">
                <a:solidFill>
                  <a:srgbClr val="333333"/>
                </a:solidFill>
                <a:latin typeface="Trebuchet MS"/>
                <a:cs typeface="Trebuchet MS"/>
              </a:rPr>
              <a:t>8-6</a:t>
            </a:r>
            <a:r>
              <a:rPr sz="950" spc="25" dirty="0">
                <a:solidFill>
                  <a:srgbClr val="333333"/>
                </a:solidFill>
                <a:latin typeface="微软雅黑"/>
                <a:cs typeface="微软雅黑"/>
              </a:rPr>
              <a:t>）。这与在命令行 中执行</a:t>
            </a:r>
            <a:r>
              <a:rPr sz="950" spc="-20" dirty="0">
                <a:solidFill>
                  <a:srgbClr val="333333"/>
                </a:solidFill>
                <a:latin typeface="Trebuchet MS"/>
                <a:cs typeface="Trebuchet MS"/>
              </a:rPr>
              <a:t>“--reload”</a:t>
            </a:r>
            <a:r>
              <a:rPr sz="950" spc="25" dirty="0">
                <a:solidFill>
                  <a:srgbClr val="333333"/>
                </a:solidFill>
                <a:latin typeface="微软雅黑"/>
                <a:cs typeface="微软雅黑"/>
              </a:rPr>
              <a:t>参数的效果一样。</a:t>
            </a:r>
            <a:endParaRPr sz="950">
              <a:latin typeface="微软雅黑"/>
              <a:cs typeface="微软雅黑"/>
            </a:endParaRPr>
          </a:p>
        </p:txBody>
      </p:sp>
      <p:pic>
        <p:nvPicPr>
          <p:cNvPr id="4" name="object 4"/>
          <p:cNvPicPr/>
          <p:nvPr/>
        </p:nvPicPr>
        <p:blipFill>
          <a:blip r:embed="rId3" cstate="print"/>
          <a:stretch>
            <a:fillRect/>
          </a:stretch>
        </p:blipFill>
        <p:spPr>
          <a:xfrm>
            <a:off x="959124" y="4875752"/>
            <a:ext cx="5650951" cy="3249534"/>
          </a:xfrm>
          <a:prstGeom prst="rect">
            <a:avLst/>
          </a:prstGeom>
        </p:spPr>
      </p:pic>
      <p:sp>
        <p:nvSpPr>
          <p:cNvPr id="5" name="object 5"/>
          <p:cNvSpPr txBox="1"/>
          <p:nvPr/>
        </p:nvSpPr>
        <p:spPr>
          <a:xfrm>
            <a:off x="946424" y="8236449"/>
            <a:ext cx="2168525"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8-5</a:t>
            </a:r>
            <a:r>
              <a:rPr sz="950" spc="-35" dirty="0">
                <a:solidFill>
                  <a:srgbClr val="333333"/>
                </a:solidFill>
                <a:latin typeface="Trebuchet MS"/>
                <a:cs typeface="Trebuchet MS"/>
              </a:rPr>
              <a:t> </a:t>
            </a:r>
            <a:r>
              <a:rPr sz="950" spc="25" dirty="0">
                <a:solidFill>
                  <a:srgbClr val="333333"/>
                </a:solidFill>
                <a:latin typeface="微软雅黑"/>
                <a:cs typeface="微软雅黑"/>
              </a:rPr>
              <a:t>放行访问</a:t>
            </a:r>
            <a:r>
              <a:rPr sz="950" spc="55" dirty="0">
                <a:solidFill>
                  <a:srgbClr val="333333"/>
                </a:solidFill>
                <a:latin typeface="Trebuchet MS"/>
                <a:cs typeface="Trebuchet MS"/>
              </a:rPr>
              <a:t>8080</a:t>
            </a:r>
            <a:r>
              <a:rPr sz="950" spc="25" dirty="0">
                <a:solidFill>
                  <a:srgbClr val="333333"/>
                </a:solidFill>
                <a:latin typeface="微软雅黑"/>
                <a:cs typeface="微软雅黑"/>
              </a:rPr>
              <a:t>～</a:t>
            </a:r>
            <a:r>
              <a:rPr sz="950" spc="55" dirty="0">
                <a:solidFill>
                  <a:srgbClr val="333333"/>
                </a:solidFill>
                <a:latin typeface="Trebuchet MS"/>
                <a:cs typeface="Trebuchet MS"/>
              </a:rPr>
              <a:t>8088</a:t>
            </a:r>
            <a:r>
              <a:rPr sz="950" spc="25" dirty="0">
                <a:solidFill>
                  <a:srgbClr val="333333"/>
                </a:solidFill>
                <a:latin typeface="微软雅黑"/>
                <a:cs typeface="微软雅黑"/>
              </a:rPr>
              <a:t>端口的流量</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95</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259063"/>
          </a:xfrm>
          <a:prstGeom prst="rect">
            <a:avLst/>
          </a:prstGeom>
        </p:spPr>
      </p:pic>
      <p:sp>
        <p:nvSpPr>
          <p:cNvPr id="3" name="object 3"/>
          <p:cNvSpPr txBox="1"/>
          <p:nvPr/>
        </p:nvSpPr>
        <p:spPr>
          <a:xfrm>
            <a:off x="946424" y="3729090"/>
            <a:ext cx="5646420" cy="228028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8-6</a:t>
            </a:r>
            <a:r>
              <a:rPr sz="950" spc="-35" dirty="0">
                <a:solidFill>
                  <a:srgbClr val="333333"/>
                </a:solidFill>
                <a:latin typeface="Trebuchet MS"/>
                <a:cs typeface="Trebuchet MS"/>
              </a:rPr>
              <a:t> </a:t>
            </a:r>
            <a:r>
              <a:rPr sz="950" spc="25" dirty="0">
                <a:solidFill>
                  <a:srgbClr val="333333"/>
                </a:solidFill>
                <a:latin typeface="微软雅黑"/>
                <a:cs typeface="微软雅黑"/>
              </a:rPr>
              <a:t>让配置的防火墙策略规则立即生效</a:t>
            </a:r>
            <a:endParaRPr sz="950">
              <a:latin typeface="微软雅黑"/>
              <a:cs typeface="微软雅黑"/>
            </a:endParaRPr>
          </a:p>
          <a:p>
            <a:pPr marL="12700" marR="5715">
              <a:lnSpc>
                <a:spcPct val="131600"/>
              </a:lnSpc>
              <a:spcBef>
                <a:spcPts val="750"/>
              </a:spcBef>
            </a:pPr>
            <a:r>
              <a:rPr sz="950" spc="25" dirty="0">
                <a:solidFill>
                  <a:srgbClr val="333333"/>
                </a:solidFill>
                <a:latin typeface="微软雅黑"/>
                <a:cs typeface="微软雅黑"/>
              </a:rPr>
              <a:t>前面在讲解</a:t>
            </a:r>
            <a:r>
              <a:rPr sz="950" spc="10" dirty="0">
                <a:solidFill>
                  <a:srgbClr val="333333"/>
                </a:solidFill>
                <a:latin typeface="Trebuchet MS"/>
                <a:cs typeface="Trebuchet MS"/>
              </a:rPr>
              <a:t>firewall-config</a:t>
            </a:r>
            <a:r>
              <a:rPr sz="950" spc="25" dirty="0">
                <a:solidFill>
                  <a:srgbClr val="333333"/>
                </a:solidFill>
                <a:latin typeface="微软雅黑"/>
                <a:cs typeface="微软雅黑"/>
              </a:rPr>
              <a:t>工具的功能时，曾经提到了</a:t>
            </a:r>
            <a:r>
              <a:rPr sz="950" spc="50" dirty="0">
                <a:solidFill>
                  <a:srgbClr val="333333"/>
                </a:solidFill>
                <a:latin typeface="Trebuchet MS"/>
                <a:cs typeface="Trebuchet MS"/>
              </a:rPr>
              <a:t>SNAT</a:t>
            </a:r>
            <a:r>
              <a:rPr sz="950" spc="50" dirty="0">
                <a:solidFill>
                  <a:srgbClr val="333333"/>
                </a:solidFill>
                <a:latin typeface="微软雅黑"/>
                <a:cs typeface="微软雅黑"/>
              </a:rPr>
              <a:t>（</a:t>
            </a:r>
            <a:r>
              <a:rPr sz="950" spc="50" dirty="0">
                <a:solidFill>
                  <a:srgbClr val="333333"/>
                </a:solidFill>
                <a:latin typeface="Trebuchet MS"/>
                <a:cs typeface="Trebuchet MS"/>
              </a:rPr>
              <a:t>Source </a:t>
            </a:r>
            <a:r>
              <a:rPr sz="950" spc="45" dirty="0">
                <a:solidFill>
                  <a:srgbClr val="333333"/>
                </a:solidFill>
                <a:latin typeface="Trebuchet MS"/>
                <a:cs typeface="Trebuchet MS"/>
              </a:rPr>
              <a:t>Network </a:t>
            </a:r>
            <a:r>
              <a:rPr sz="950" spc="55" dirty="0">
                <a:solidFill>
                  <a:srgbClr val="333333"/>
                </a:solidFill>
                <a:latin typeface="Trebuchet MS"/>
                <a:cs typeface="Trebuchet MS"/>
              </a:rPr>
              <a:t>Address </a:t>
            </a:r>
            <a:r>
              <a:rPr sz="950" spc="25" dirty="0">
                <a:solidFill>
                  <a:srgbClr val="333333"/>
                </a:solidFill>
                <a:latin typeface="Trebuchet MS"/>
                <a:cs typeface="Trebuchet MS"/>
              </a:rPr>
              <a:t>Translation</a:t>
            </a:r>
            <a:r>
              <a:rPr sz="950" spc="25" dirty="0">
                <a:solidFill>
                  <a:srgbClr val="333333"/>
                </a:solidFill>
                <a:latin typeface="微软雅黑"/>
                <a:cs typeface="微软雅黑"/>
              </a:rPr>
              <a:t>） </a:t>
            </a:r>
            <a:r>
              <a:rPr sz="950" spc="-270" dirty="0">
                <a:solidFill>
                  <a:srgbClr val="333333"/>
                </a:solidFill>
                <a:latin typeface="微软雅黑"/>
                <a:cs typeface="微软雅黑"/>
              </a:rPr>
              <a:t> </a:t>
            </a:r>
            <a:r>
              <a:rPr sz="950" spc="25" dirty="0">
                <a:solidFill>
                  <a:srgbClr val="333333"/>
                </a:solidFill>
                <a:latin typeface="微软雅黑"/>
                <a:cs typeface="微软雅黑"/>
              </a:rPr>
              <a:t>源网络地址转换技术。</a:t>
            </a:r>
            <a:r>
              <a:rPr sz="950" spc="60" dirty="0">
                <a:solidFill>
                  <a:srgbClr val="333333"/>
                </a:solidFill>
                <a:latin typeface="Trebuchet MS"/>
                <a:cs typeface="Trebuchet MS"/>
              </a:rPr>
              <a:t>SNAT</a:t>
            </a:r>
            <a:r>
              <a:rPr sz="950" spc="25" dirty="0">
                <a:solidFill>
                  <a:srgbClr val="333333"/>
                </a:solidFill>
                <a:latin typeface="微软雅黑"/>
                <a:cs typeface="微软雅黑"/>
              </a:rPr>
              <a:t>是一种为了解决</a:t>
            </a:r>
            <a:r>
              <a:rPr sz="950" spc="30" dirty="0">
                <a:solidFill>
                  <a:srgbClr val="333333"/>
                </a:solidFill>
                <a:latin typeface="Trebuchet MS"/>
                <a:cs typeface="Trebuchet MS"/>
              </a:rPr>
              <a:t>IP</a:t>
            </a:r>
            <a:r>
              <a:rPr sz="950" spc="20" dirty="0">
                <a:solidFill>
                  <a:srgbClr val="333333"/>
                </a:solidFill>
                <a:latin typeface="微软雅黑"/>
                <a:cs typeface="微软雅黑"/>
              </a:rPr>
              <a:t>地址匮乏而设计的技术，它可以使得多个内网中的用户通 </a:t>
            </a:r>
            <a:r>
              <a:rPr sz="950" spc="25" dirty="0">
                <a:solidFill>
                  <a:srgbClr val="333333"/>
                </a:solidFill>
                <a:latin typeface="微软雅黑"/>
                <a:cs typeface="微软雅黑"/>
              </a:rPr>
              <a:t>过同一个外网</a:t>
            </a:r>
            <a:r>
              <a:rPr sz="950" spc="30" dirty="0">
                <a:solidFill>
                  <a:srgbClr val="333333"/>
                </a:solidFill>
                <a:latin typeface="Trebuchet MS"/>
                <a:cs typeface="Trebuchet MS"/>
              </a:rPr>
              <a:t>IP</a:t>
            </a:r>
            <a:r>
              <a:rPr sz="950" spc="25" dirty="0">
                <a:solidFill>
                  <a:srgbClr val="333333"/>
                </a:solidFill>
                <a:latin typeface="微软雅黑"/>
                <a:cs typeface="微软雅黑"/>
              </a:rPr>
              <a:t>接入</a:t>
            </a:r>
            <a:r>
              <a:rPr sz="950" spc="20" dirty="0">
                <a:solidFill>
                  <a:srgbClr val="333333"/>
                </a:solidFill>
                <a:latin typeface="Trebuchet MS"/>
                <a:cs typeface="Trebuchet MS"/>
              </a:rPr>
              <a:t>Internet</a:t>
            </a:r>
            <a:r>
              <a:rPr sz="950" spc="25" dirty="0">
                <a:solidFill>
                  <a:srgbClr val="333333"/>
                </a:solidFill>
                <a:latin typeface="微软雅黑"/>
                <a:cs typeface="微软雅黑"/>
              </a:rPr>
              <a:t>。该技术的应用非常广泛，甚至可以说我们每天都在使用，只不过没有察 觉到罢了。比如，当通过家中的网关设备（无线路由器）访问本书配套站点</a:t>
            </a:r>
            <a:r>
              <a:rPr sz="950" u="sng" spc="30" dirty="0">
                <a:solidFill>
                  <a:srgbClr val="4183C4"/>
                </a:solidFill>
                <a:uFill>
                  <a:solidFill>
                    <a:srgbClr val="4183C4"/>
                  </a:solidFill>
                </a:uFill>
                <a:latin typeface="Trebuchet MS"/>
                <a:cs typeface="Trebuchet MS"/>
                <a:hlinkClick r:id="rId3"/>
              </a:rPr>
              <a:t>www.linuxprobe.com</a:t>
            </a:r>
            <a:r>
              <a:rPr sz="950" spc="25" dirty="0">
                <a:solidFill>
                  <a:srgbClr val="333333"/>
                </a:solidFill>
                <a:latin typeface="微软雅黑"/>
                <a:cs typeface="微软雅黑"/>
              </a:rPr>
              <a:t>时， </a:t>
            </a:r>
            <a:r>
              <a:rPr sz="950" spc="30" dirty="0">
                <a:solidFill>
                  <a:srgbClr val="333333"/>
                </a:solidFill>
                <a:latin typeface="微软雅黑"/>
                <a:cs typeface="微软雅黑"/>
              </a:rPr>
              <a:t> </a:t>
            </a:r>
            <a:r>
              <a:rPr sz="950" spc="25" dirty="0">
                <a:solidFill>
                  <a:srgbClr val="333333"/>
                </a:solidFill>
                <a:latin typeface="微软雅黑"/>
                <a:cs typeface="微软雅黑"/>
              </a:rPr>
              <a:t>就用到了</a:t>
            </a:r>
            <a:r>
              <a:rPr sz="950" spc="60" dirty="0">
                <a:solidFill>
                  <a:srgbClr val="333333"/>
                </a:solidFill>
                <a:latin typeface="Trebuchet MS"/>
                <a:cs typeface="Trebuchet MS"/>
              </a:rPr>
              <a:t>SNAT</a:t>
            </a:r>
            <a:r>
              <a:rPr sz="950" spc="25" dirty="0">
                <a:solidFill>
                  <a:srgbClr val="333333"/>
                </a:solidFill>
                <a:latin typeface="微软雅黑"/>
                <a:cs typeface="微软雅黑"/>
              </a:rPr>
              <a:t>技术。</a:t>
            </a:r>
            <a:endParaRPr sz="950">
              <a:latin typeface="微软雅黑"/>
              <a:cs typeface="微软雅黑"/>
            </a:endParaRPr>
          </a:p>
          <a:p>
            <a:pPr marL="12700" marR="5080">
              <a:lnSpc>
                <a:spcPct val="131600"/>
              </a:lnSpc>
              <a:spcBef>
                <a:spcPts val="825"/>
              </a:spcBef>
            </a:pPr>
            <a:r>
              <a:rPr sz="950" spc="25" dirty="0">
                <a:solidFill>
                  <a:srgbClr val="333333"/>
                </a:solidFill>
                <a:latin typeface="微软雅黑"/>
                <a:cs typeface="微软雅黑"/>
              </a:rPr>
              <a:t>请读者们看一下在网络中不使用</a:t>
            </a:r>
            <a:r>
              <a:rPr sz="950" spc="60" dirty="0">
                <a:solidFill>
                  <a:srgbClr val="333333"/>
                </a:solidFill>
                <a:latin typeface="Trebuchet MS"/>
                <a:cs typeface="Trebuchet MS"/>
              </a:rPr>
              <a:t>SNAT</a:t>
            </a:r>
            <a:r>
              <a:rPr sz="950" spc="25" dirty="0">
                <a:solidFill>
                  <a:srgbClr val="333333"/>
                </a:solidFill>
                <a:latin typeface="微软雅黑"/>
                <a:cs typeface="微软雅黑"/>
              </a:rPr>
              <a:t>技术（见图</a:t>
            </a:r>
            <a:r>
              <a:rPr sz="950" spc="25" dirty="0">
                <a:solidFill>
                  <a:srgbClr val="333333"/>
                </a:solidFill>
                <a:latin typeface="Trebuchet MS"/>
                <a:cs typeface="Trebuchet MS"/>
              </a:rPr>
              <a:t>8-7</a:t>
            </a:r>
            <a:r>
              <a:rPr sz="950" spc="25" dirty="0">
                <a:solidFill>
                  <a:srgbClr val="333333"/>
                </a:solidFill>
                <a:latin typeface="微软雅黑"/>
                <a:cs typeface="微软雅黑"/>
              </a:rPr>
              <a:t>）和使用</a:t>
            </a:r>
            <a:r>
              <a:rPr sz="950" spc="60" dirty="0">
                <a:solidFill>
                  <a:srgbClr val="333333"/>
                </a:solidFill>
                <a:latin typeface="Trebuchet MS"/>
                <a:cs typeface="Trebuchet MS"/>
              </a:rPr>
              <a:t>SNAT</a:t>
            </a:r>
            <a:r>
              <a:rPr sz="950" spc="25" dirty="0">
                <a:solidFill>
                  <a:srgbClr val="333333"/>
                </a:solidFill>
                <a:latin typeface="微软雅黑"/>
                <a:cs typeface="微软雅黑"/>
              </a:rPr>
              <a:t>技术（见图</a:t>
            </a:r>
            <a:r>
              <a:rPr sz="950" spc="25" dirty="0">
                <a:solidFill>
                  <a:srgbClr val="333333"/>
                </a:solidFill>
                <a:latin typeface="Trebuchet MS"/>
                <a:cs typeface="Trebuchet MS"/>
              </a:rPr>
              <a:t>8-8</a:t>
            </a:r>
            <a:r>
              <a:rPr sz="950" spc="25" dirty="0">
                <a:solidFill>
                  <a:srgbClr val="333333"/>
                </a:solidFill>
                <a:latin typeface="微软雅黑"/>
                <a:cs typeface="微软雅黑"/>
              </a:rPr>
              <a:t>）时的情况。在图</a:t>
            </a:r>
            <a:r>
              <a:rPr sz="950" spc="25" dirty="0">
                <a:solidFill>
                  <a:srgbClr val="333333"/>
                </a:solidFill>
                <a:latin typeface="Trebuchet MS"/>
                <a:cs typeface="Trebuchet MS"/>
              </a:rPr>
              <a:t>8-7 </a:t>
            </a:r>
            <a:r>
              <a:rPr sz="950" spc="25" dirty="0">
                <a:solidFill>
                  <a:srgbClr val="333333"/>
                </a:solidFill>
                <a:latin typeface="微软雅黑"/>
                <a:cs typeface="微软雅黑"/>
              </a:rPr>
              <a:t>所示的局域网中有多台</a:t>
            </a:r>
            <a:r>
              <a:rPr sz="950" spc="40" dirty="0">
                <a:solidFill>
                  <a:srgbClr val="333333"/>
                </a:solidFill>
                <a:latin typeface="Trebuchet MS"/>
                <a:cs typeface="Trebuchet MS"/>
              </a:rPr>
              <a:t>PC</a:t>
            </a:r>
            <a:r>
              <a:rPr sz="950" spc="40" dirty="0">
                <a:solidFill>
                  <a:srgbClr val="333333"/>
                </a:solidFill>
                <a:latin typeface="微软雅黑"/>
                <a:cs typeface="微软雅黑"/>
              </a:rPr>
              <a:t>，</a:t>
            </a:r>
            <a:r>
              <a:rPr sz="950" spc="25" dirty="0">
                <a:solidFill>
                  <a:srgbClr val="333333"/>
                </a:solidFill>
                <a:latin typeface="微软雅黑"/>
                <a:cs typeface="微软雅黑"/>
              </a:rPr>
              <a:t>如果网关服务器没有应用</a:t>
            </a:r>
            <a:r>
              <a:rPr sz="950" spc="60" dirty="0">
                <a:solidFill>
                  <a:srgbClr val="333333"/>
                </a:solidFill>
                <a:latin typeface="Trebuchet MS"/>
                <a:cs typeface="Trebuchet MS"/>
              </a:rPr>
              <a:t>SNAT</a:t>
            </a:r>
            <a:r>
              <a:rPr sz="950" spc="25" dirty="0">
                <a:solidFill>
                  <a:srgbClr val="333333"/>
                </a:solidFill>
                <a:latin typeface="微软雅黑"/>
                <a:cs typeface="微软雅黑"/>
              </a:rPr>
              <a:t>技术，则互联网中的网站服务器在收到</a:t>
            </a:r>
            <a:r>
              <a:rPr sz="950" spc="50" dirty="0">
                <a:solidFill>
                  <a:srgbClr val="333333"/>
                </a:solidFill>
                <a:latin typeface="Trebuchet MS"/>
                <a:cs typeface="Trebuchet MS"/>
              </a:rPr>
              <a:t>PC</a:t>
            </a:r>
            <a:r>
              <a:rPr sz="950" spc="25" dirty="0">
                <a:solidFill>
                  <a:srgbClr val="333333"/>
                </a:solidFill>
                <a:latin typeface="微软雅黑"/>
                <a:cs typeface="微软雅黑"/>
              </a:rPr>
              <a:t>的 请求数据包，并回送响应数据包时，将无法在网络中找到这个私有网络的</a:t>
            </a:r>
            <a:r>
              <a:rPr sz="950" spc="30" dirty="0">
                <a:solidFill>
                  <a:srgbClr val="333333"/>
                </a:solidFill>
                <a:latin typeface="Trebuchet MS"/>
                <a:cs typeface="Trebuchet MS"/>
              </a:rPr>
              <a:t>IP</a:t>
            </a:r>
            <a:r>
              <a:rPr sz="950" spc="25" dirty="0">
                <a:solidFill>
                  <a:srgbClr val="333333"/>
                </a:solidFill>
                <a:latin typeface="微软雅黑"/>
                <a:cs typeface="微软雅黑"/>
              </a:rPr>
              <a:t>地址，所以</a:t>
            </a:r>
            <a:r>
              <a:rPr sz="950" spc="50" dirty="0">
                <a:solidFill>
                  <a:srgbClr val="333333"/>
                </a:solidFill>
                <a:latin typeface="Trebuchet MS"/>
                <a:cs typeface="Trebuchet MS"/>
              </a:rPr>
              <a:t>PC</a:t>
            </a:r>
            <a:r>
              <a:rPr sz="950" spc="25" dirty="0">
                <a:solidFill>
                  <a:srgbClr val="333333"/>
                </a:solidFill>
                <a:latin typeface="微软雅黑"/>
                <a:cs typeface="微软雅黑"/>
              </a:rPr>
              <a:t>也就收不到响 应数据包了。在图</a:t>
            </a:r>
            <a:r>
              <a:rPr sz="950" spc="25" dirty="0">
                <a:solidFill>
                  <a:srgbClr val="333333"/>
                </a:solidFill>
                <a:latin typeface="Trebuchet MS"/>
                <a:cs typeface="Trebuchet MS"/>
              </a:rPr>
              <a:t>8-8</a:t>
            </a:r>
            <a:r>
              <a:rPr sz="950" spc="25" dirty="0">
                <a:solidFill>
                  <a:srgbClr val="333333"/>
                </a:solidFill>
                <a:latin typeface="微软雅黑"/>
                <a:cs typeface="微软雅黑"/>
              </a:rPr>
              <a:t>所示的局域网中，由于网关服务器应用了</a:t>
            </a:r>
            <a:r>
              <a:rPr sz="950" spc="60" dirty="0">
                <a:solidFill>
                  <a:srgbClr val="333333"/>
                </a:solidFill>
                <a:latin typeface="Trebuchet MS"/>
                <a:cs typeface="Trebuchet MS"/>
              </a:rPr>
              <a:t>SNAT</a:t>
            </a:r>
            <a:r>
              <a:rPr sz="950" spc="25" dirty="0">
                <a:solidFill>
                  <a:srgbClr val="333333"/>
                </a:solidFill>
                <a:latin typeface="微软雅黑"/>
                <a:cs typeface="微软雅黑"/>
              </a:rPr>
              <a:t>技术，所以互联网中的网站服务器 会将响应数据包发给网关服务器，再由后者转发给局域网中的</a:t>
            </a:r>
            <a:r>
              <a:rPr sz="950" spc="50" dirty="0">
                <a:solidFill>
                  <a:srgbClr val="333333"/>
                </a:solidFill>
                <a:latin typeface="Trebuchet MS"/>
                <a:cs typeface="Trebuchet MS"/>
              </a:rPr>
              <a:t>PC</a:t>
            </a:r>
            <a:r>
              <a:rPr sz="950" spc="25" dirty="0">
                <a:solidFill>
                  <a:srgbClr val="333333"/>
                </a:solidFill>
                <a:latin typeface="微软雅黑"/>
                <a:cs typeface="微软雅黑"/>
              </a:rPr>
              <a:t>。</a:t>
            </a:r>
            <a:endParaRPr sz="950">
              <a:latin typeface="微软雅黑"/>
              <a:cs typeface="微软雅黑"/>
            </a:endParaRPr>
          </a:p>
        </p:txBody>
      </p:sp>
      <p:pic>
        <p:nvPicPr>
          <p:cNvPr id="4" name="object 4"/>
          <p:cNvPicPr/>
          <p:nvPr/>
        </p:nvPicPr>
        <p:blipFill>
          <a:blip r:embed="rId4" cstate="print"/>
          <a:stretch>
            <a:fillRect/>
          </a:stretch>
        </p:blipFill>
        <p:spPr>
          <a:xfrm>
            <a:off x="1018056" y="6180088"/>
            <a:ext cx="5330097" cy="2004753"/>
          </a:xfrm>
          <a:prstGeom prst="rect">
            <a:avLst/>
          </a:prstGeom>
        </p:spPr>
      </p:pic>
      <p:sp>
        <p:nvSpPr>
          <p:cNvPr id="5" name="object 5"/>
          <p:cNvSpPr txBox="1"/>
          <p:nvPr/>
        </p:nvSpPr>
        <p:spPr>
          <a:xfrm>
            <a:off x="946424" y="8417568"/>
            <a:ext cx="1786255"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8-7</a:t>
            </a:r>
            <a:r>
              <a:rPr sz="950" spc="-35" dirty="0">
                <a:solidFill>
                  <a:srgbClr val="333333"/>
                </a:solidFill>
                <a:latin typeface="Trebuchet MS"/>
                <a:cs typeface="Trebuchet MS"/>
              </a:rPr>
              <a:t> </a:t>
            </a:r>
            <a:r>
              <a:rPr sz="950" spc="25" dirty="0">
                <a:solidFill>
                  <a:srgbClr val="333333"/>
                </a:solidFill>
                <a:latin typeface="微软雅黑"/>
                <a:cs typeface="微软雅黑"/>
              </a:rPr>
              <a:t>没有使用</a:t>
            </a:r>
            <a:r>
              <a:rPr sz="950" spc="60" dirty="0">
                <a:solidFill>
                  <a:srgbClr val="333333"/>
                </a:solidFill>
                <a:latin typeface="Trebuchet MS"/>
                <a:cs typeface="Trebuchet MS"/>
              </a:rPr>
              <a:t>SNAT</a:t>
            </a:r>
            <a:r>
              <a:rPr sz="950" spc="25" dirty="0">
                <a:solidFill>
                  <a:srgbClr val="333333"/>
                </a:solidFill>
                <a:latin typeface="微软雅黑"/>
                <a:cs typeface="微软雅黑"/>
              </a:rPr>
              <a:t>技术的网络</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96</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1826" y="401004"/>
            <a:ext cx="5323928" cy="1947269"/>
          </a:xfrm>
          <a:prstGeom prst="rect">
            <a:avLst/>
          </a:prstGeom>
        </p:spPr>
      </p:pic>
      <p:sp>
        <p:nvSpPr>
          <p:cNvPr id="3" name="object 3"/>
          <p:cNvSpPr txBox="1"/>
          <p:nvPr/>
        </p:nvSpPr>
        <p:spPr>
          <a:xfrm>
            <a:off x="946424" y="2537879"/>
            <a:ext cx="5565775" cy="6508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8-8</a:t>
            </a:r>
            <a:r>
              <a:rPr sz="950" spc="-70" dirty="0">
                <a:solidFill>
                  <a:srgbClr val="333333"/>
                </a:solidFill>
                <a:latin typeface="Trebuchet MS"/>
                <a:cs typeface="Trebuchet MS"/>
              </a:rPr>
              <a:t> </a:t>
            </a:r>
            <a:r>
              <a:rPr sz="950" spc="25" dirty="0">
                <a:solidFill>
                  <a:srgbClr val="333333"/>
                </a:solidFill>
                <a:latin typeface="微软雅黑"/>
                <a:cs typeface="微软雅黑"/>
              </a:rPr>
              <a:t>使用</a:t>
            </a:r>
            <a:r>
              <a:rPr sz="950" spc="60" dirty="0">
                <a:solidFill>
                  <a:srgbClr val="333333"/>
                </a:solidFill>
                <a:latin typeface="Trebuchet MS"/>
                <a:cs typeface="Trebuchet MS"/>
              </a:rPr>
              <a:t>SNAT</a:t>
            </a:r>
            <a:r>
              <a:rPr sz="950" spc="25" dirty="0">
                <a:solidFill>
                  <a:srgbClr val="333333"/>
                </a:solidFill>
                <a:latin typeface="微软雅黑"/>
                <a:cs typeface="微软雅黑"/>
              </a:rPr>
              <a:t>技术处理过的网络</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使用</a:t>
            </a:r>
            <a:r>
              <a:rPr sz="950" spc="25" dirty="0">
                <a:solidFill>
                  <a:srgbClr val="333333"/>
                </a:solidFill>
                <a:latin typeface="Trebuchet MS"/>
                <a:cs typeface="Trebuchet MS"/>
              </a:rPr>
              <a:t>iptables</a:t>
            </a:r>
            <a:r>
              <a:rPr sz="950" spc="25" dirty="0">
                <a:solidFill>
                  <a:srgbClr val="333333"/>
                </a:solidFill>
                <a:latin typeface="微软雅黑"/>
                <a:cs typeface="微软雅黑"/>
              </a:rPr>
              <a:t>命令实现</a:t>
            </a:r>
            <a:r>
              <a:rPr sz="950" spc="60" dirty="0">
                <a:solidFill>
                  <a:srgbClr val="333333"/>
                </a:solidFill>
                <a:latin typeface="Trebuchet MS"/>
                <a:cs typeface="Trebuchet MS"/>
              </a:rPr>
              <a:t>SNAT</a:t>
            </a:r>
            <a:r>
              <a:rPr sz="950" spc="25" dirty="0">
                <a:solidFill>
                  <a:srgbClr val="333333"/>
                </a:solidFill>
                <a:latin typeface="微软雅黑"/>
                <a:cs typeface="微软雅黑"/>
              </a:rPr>
              <a:t>技术是一件很麻烦的事情，但是在</a:t>
            </a:r>
            <a:r>
              <a:rPr sz="950" spc="10" dirty="0">
                <a:solidFill>
                  <a:srgbClr val="333333"/>
                </a:solidFill>
                <a:latin typeface="Trebuchet MS"/>
                <a:cs typeface="Trebuchet MS"/>
              </a:rPr>
              <a:t>firewall-config</a:t>
            </a:r>
            <a:r>
              <a:rPr sz="950" spc="20" dirty="0">
                <a:solidFill>
                  <a:srgbClr val="333333"/>
                </a:solidFill>
                <a:latin typeface="微软雅黑"/>
                <a:cs typeface="微软雅黑"/>
              </a:rPr>
              <a:t>中却是小菜一碟了。用户 </a:t>
            </a:r>
            <a:r>
              <a:rPr sz="950" spc="25" dirty="0">
                <a:solidFill>
                  <a:srgbClr val="333333"/>
                </a:solidFill>
                <a:latin typeface="微软雅黑"/>
                <a:cs typeface="微软雅黑"/>
              </a:rPr>
              <a:t>只需按照图</a:t>
            </a:r>
            <a:r>
              <a:rPr sz="950" spc="25" dirty="0">
                <a:solidFill>
                  <a:srgbClr val="333333"/>
                </a:solidFill>
                <a:latin typeface="Trebuchet MS"/>
                <a:cs typeface="Trebuchet MS"/>
              </a:rPr>
              <a:t>8-9</a:t>
            </a:r>
            <a:r>
              <a:rPr sz="950" spc="25" dirty="0">
                <a:solidFill>
                  <a:srgbClr val="333333"/>
                </a:solidFill>
                <a:latin typeface="微软雅黑"/>
                <a:cs typeface="微软雅黑"/>
              </a:rPr>
              <a:t>进行配置，并选中</a:t>
            </a:r>
            <a:r>
              <a:rPr sz="950" spc="65" dirty="0">
                <a:solidFill>
                  <a:srgbClr val="333333"/>
                </a:solidFill>
                <a:latin typeface="Trebuchet MS"/>
                <a:cs typeface="Trebuchet MS"/>
              </a:rPr>
              <a:t>Masquerade</a:t>
            </a:r>
            <a:r>
              <a:rPr sz="950" spc="-40" dirty="0">
                <a:solidFill>
                  <a:srgbClr val="333333"/>
                </a:solidFill>
                <a:latin typeface="Trebuchet MS"/>
                <a:cs typeface="Trebuchet MS"/>
              </a:rPr>
              <a:t> </a:t>
            </a:r>
            <a:r>
              <a:rPr sz="950" spc="45" dirty="0">
                <a:solidFill>
                  <a:srgbClr val="333333"/>
                </a:solidFill>
                <a:latin typeface="Trebuchet MS"/>
                <a:cs typeface="Trebuchet MS"/>
              </a:rPr>
              <a:t>zone</a:t>
            </a:r>
            <a:r>
              <a:rPr sz="950" spc="25" dirty="0">
                <a:solidFill>
                  <a:srgbClr val="333333"/>
                </a:solidFill>
                <a:latin typeface="微软雅黑"/>
                <a:cs typeface="微软雅黑"/>
              </a:rPr>
              <a:t>复选框，就自动开启了</a:t>
            </a:r>
            <a:r>
              <a:rPr sz="950" spc="60" dirty="0">
                <a:solidFill>
                  <a:srgbClr val="333333"/>
                </a:solidFill>
                <a:latin typeface="Trebuchet MS"/>
                <a:cs typeface="Trebuchet MS"/>
              </a:rPr>
              <a:t>SNAT</a:t>
            </a:r>
            <a:r>
              <a:rPr sz="950" spc="25" dirty="0">
                <a:solidFill>
                  <a:srgbClr val="333333"/>
                </a:solidFill>
                <a:latin typeface="微软雅黑"/>
                <a:cs typeface="微软雅黑"/>
              </a:rPr>
              <a:t>技术。</a:t>
            </a:r>
            <a:endParaRPr sz="950">
              <a:latin typeface="微软雅黑"/>
              <a:cs typeface="微软雅黑"/>
            </a:endParaRPr>
          </a:p>
        </p:txBody>
      </p:sp>
      <p:pic>
        <p:nvPicPr>
          <p:cNvPr id="4" name="object 4"/>
          <p:cNvPicPr/>
          <p:nvPr/>
        </p:nvPicPr>
        <p:blipFill>
          <a:blip r:embed="rId3" cstate="print"/>
          <a:stretch>
            <a:fillRect/>
          </a:stretch>
        </p:blipFill>
        <p:spPr>
          <a:xfrm>
            <a:off x="959124" y="3293840"/>
            <a:ext cx="5650951" cy="3268593"/>
          </a:xfrm>
          <a:prstGeom prst="rect">
            <a:avLst/>
          </a:prstGeom>
        </p:spPr>
      </p:pic>
      <p:sp>
        <p:nvSpPr>
          <p:cNvPr id="5" name="object 5"/>
          <p:cNvSpPr txBox="1"/>
          <p:nvPr/>
        </p:nvSpPr>
        <p:spPr>
          <a:xfrm>
            <a:off x="946424" y="6664122"/>
            <a:ext cx="5674360" cy="850900"/>
          </a:xfrm>
          <a:prstGeom prst="rect">
            <a:avLst/>
          </a:prstGeom>
        </p:spPr>
        <p:txBody>
          <a:bodyPr vert="horz" wrap="square" lIns="0" tIns="15875" rIns="0" bIns="0" rtlCol="0">
            <a:spAutoFit/>
          </a:bodyPr>
          <a:lstStyle/>
          <a:p>
            <a:pPr marL="12700" algn="just">
              <a:lnSpc>
                <a:spcPct val="100000"/>
              </a:lnSpc>
              <a:spcBef>
                <a:spcPts val="125"/>
              </a:spcBef>
            </a:pPr>
            <a:r>
              <a:rPr sz="950" spc="25" dirty="0">
                <a:solidFill>
                  <a:srgbClr val="333333"/>
                </a:solidFill>
                <a:latin typeface="微软雅黑"/>
                <a:cs typeface="微软雅黑"/>
              </a:rPr>
              <a:t>图</a:t>
            </a:r>
            <a:r>
              <a:rPr sz="950" spc="25" dirty="0">
                <a:solidFill>
                  <a:srgbClr val="333333"/>
                </a:solidFill>
                <a:latin typeface="Trebuchet MS"/>
                <a:cs typeface="Trebuchet MS"/>
              </a:rPr>
              <a:t>8-9</a:t>
            </a:r>
            <a:r>
              <a:rPr sz="950" spc="-35" dirty="0">
                <a:solidFill>
                  <a:srgbClr val="333333"/>
                </a:solidFill>
                <a:latin typeface="Trebuchet MS"/>
                <a:cs typeface="Trebuchet MS"/>
              </a:rPr>
              <a:t> </a:t>
            </a:r>
            <a:r>
              <a:rPr sz="950" spc="25" dirty="0">
                <a:solidFill>
                  <a:srgbClr val="333333"/>
                </a:solidFill>
                <a:latin typeface="微软雅黑"/>
                <a:cs typeface="微软雅黑"/>
              </a:rPr>
              <a:t>开启防火墙的</a:t>
            </a:r>
            <a:r>
              <a:rPr sz="950" spc="60" dirty="0">
                <a:solidFill>
                  <a:srgbClr val="333333"/>
                </a:solidFill>
                <a:latin typeface="Trebuchet MS"/>
                <a:cs typeface="Trebuchet MS"/>
              </a:rPr>
              <a:t>SNAT</a:t>
            </a:r>
            <a:r>
              <a:rPr sz="950" spc="25" dirty="0">
                <a:solidFill>
                  <a:srgbClr val="333333"/>
                </a:solidFill>
                <a:latin typeface="微软雅黑"/>
                <a:cs typeface="微软雅黑"/>
              </a:rPr>
              <a:t>技术</a:t>
            </a:r>
            <a:endParaRPr sz="950">
              <a:latin typeface="微软雅黑"/>
              <a:cs typeface="微软雅黑"/>
            </a:endParaRPr>
          </a:p>
          <a:p>
            <a:pPr marL="12700" marR="5080" algn="just">
              <a:lnSpc>
                <a:spcPct val="131600"/>
              </a:lnSpc>
              <a:spcBef>
                <a:spcPts val="825"/>
              </a:spcBef>
            </a:pPr>
            <a:r>
              <a:rPr sz="950" spc="25" dirty="0">
                <a:solidFill>
                  <a:srgbClr val="333333"/>
                </a:solidFill>
                <a:latin typeface="微软雅黑"/>
                <a:cs typeface="微软雅黑"/>
              </a:rPr>
              <a:t>为了让大家直观查看不同工具在实现相同功能的区别，这里使用</a:t>
            </a:r>
            <a:r>
              <a:rPr sz="950" spc="10" dirty="0">
                <a:solidFill>
                  <a:srgbClr val="333333"/>
                </a:solidFill>
                <a:latin typeface="Trebuchet MS"/>
                <a:cs typeface="Trebuchet MS"/>
              </a:rPr>
              <a:t>firewall-config</a:t>
            </a:r>
            <a:r>
              <a:rPr sz="950" spc="20" dirty="0">
                <a:solidFill>
                  <a:srgbClr val="333333"/>
                </a:solidFill>
                <a:latin typeface="微软雅黑"/>
                <a:cs typeface="微软雅黑"/>
              </a:rPr>
              <a:t>工具重新演示了前面使用  </a:t>
            </a:r>
            <a:r>
              <a:rPr sz="950" spc="15" dirty="0">
                <a:solidFill>
                  <a:srgbClr val="333333"/>
                </a:solidFill>
                <a:latin typeface="Trebuchet MS"/>
                <a:cs typeface="Trebuchet MS"/>
              </a:rPr>
              <a:t>firewall-cmd</a:t>
            </a:r>
            <a:r>
              <a:rPr sz="950" spc="25" dirty="0">
                <a:solidFill>
                  <a:srgbClr val="333333"/>
                </a:solidFill>
                <a:latin typeface="微软雅黑"/>
                <a:cs typeface="微软雅黑"/>
              </a:rPr>
              <a:t>来配置防火墙策略规则，将本机</a:t>
            </a:r>
            <a:r>
              <a:rPr sz="950" spc="55" dirty="0">
                <a:solidFill>
                  <a:srgbClr val="333333"/>
                </a:solidFill>
                <a:latin typeface="Trebuchet MS"/>
                <a:cs typeface="Trebuchet MS"/>
              </a:rPr>
              <a:t>888</a:t>
            </a:r>
            <a:r>
              <a:rPr sz="950" spc="25" dirty="0">
                <a:solidFill>
                  <a:srgbClr val="333333"/>
                </a:solidFill>
                <a:latin typeface="微软雅黑"/>
                <a:cs typeface="微软雅黑"/>
              </a:rPr>
              <a:t>端口的流量转发到</a:t>
            </a:r>
            <a:r>
              <a:rPr sz="950" spc="55" dirty="0">
                <a:solidFill>
                  <a:srgbClr val="333333"/>
                </a:solidFill>
                <a:latin typeface="Trebuchet MS"/>
                <a:cs typeface="Trebuchet MS"/>
              </a:rPr>
              <a:t>22</a:t>
            </a:r>
            <a:r>
              <a:rPr sz="950" spc="20" dirty="0">
                <a:solidFill>
                  <a:srgbClr val="333333"/>
                </a:solidFill>
                <a:latin typeface="微软雅黑"/>
                <a:cs typeface="微软雅黑"/>
              </a:rPr>
              <a:t>端口，且要求当前和长期均有效， </a:t>
            </a:r>
            <a:r>
              <a:rPr sz="950" spc="25" dirty="0">
                <a:solidFill>
                  <a:srgbClr val="333333"/>
                </a:solidFill>
                <a:latin typeface="微软雅黑"/>
                <a:cs typeface="微软雅黑"/>
              </a:rPr>
              <a:t>具体如图</a:t>
            </a:r>
            <a:r>
              <a:rPr sz="950" spc="35" dirty="0">
                <a:solidFill>
                  <a:srgbClr val="333333"/>
                </a:solidFill>
                <a:latin typeface="Trebuchet MS"/>
                <a:cs typeface="Trebuchet MS"/>
              </a:rPr>
              <a:t>8-10</a:t>
            </a:r>
            <a:r>
              <a:rPr sz="950" spc="25" dirty="0">
                <a:solidFill>
                  <a:srgbClr val="333333"/>
                </a:solidFill>
                <a:latin typeface="微软雅黑"/>
                <a:cs typeface="微软雅黑"/>
              </a:rPr>
              <a:t>和图</a:t>
            </a:r>
            <a:r>
              <a:rPr sz="950" spc="35" dirty="0">
                <a:solidFill>
                  <a:srgbClr val="333333"/>
                </a:solidFill>
                <a:latin typeface="Trebuchet MS"/>
                <a:cs typeface="Trebuchet MS"/>
              </a:rPr>
              <a:t>8-11</a:t>
            </a:r>
            <a:r>
              <a:rPr sz="950" spc="25" dirty="0">
                <a:solidFill>
                  <a:srgbClr val="333333"/>
                </a:solidFill>
                <a:latin typeface="微软雅黑"/>
                <a:cs typeface="微软雅黑"/>
              </a:rPr>
              <a:t>所示。</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97</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259063"/>
          </a:xfrm>
          <a:prstGeom prst="rect">
            <a:avLst/>
          </a:prstGeom>
        </p:spPr>
      </p:pic>
      <p:sp>
        <p:nvSpPr>
          <p:cNvPr id="3" name="object 3"/>
          <p:cNvSpPr txBox="1"/>
          <p:nvPr/>
        </p:nvSpPr>
        <p:spPr>
          <a:xfrm>
            <a:off x="946424" y="3729027"/>
            <a:ext cx="1548765" cy="17462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8-10</a:t>
            </a:r>
            <a:r>
              <a:rPr sz="950" spc="-35" dirty="0">
                <a:solidFill>
                  <a:srgbClr val="333333"/>
                </a:solidFill>
                <a:latin typeface="Trebuchet MS"/>
                <a:cs typeface="Trebuchet MS"/>
              </a:rPr>
              <a:t> </a:t>
            </a:r>
            <a:r>
              <a:rPr sz="950" spc="25" dirty="0">
                <a:solidFill>
                  <a:srgbClr val="333333"/>
                </a:solidFill>
                <a:latin typeface="微软雅黑"/>
                <a:cs typeface="微软雅黑"/>
              </a:rPr>
              <a:t>配置本地的端口转发</a:t>
            </a:r>
            <a:endParaRPr sz="950">
              <a:latin typeface="微软雅黑"/>
              <a:cs typeface="微软雅黑"/>
            </a:endParaRPr>
          </a:p>
        </p:txBody>
      </p:sp>
      <p:pic>
        <p:nvPicPr>
          <p:cNvPr id="4" name="object 4"/>
          <p:cNvPicPr/>
          <p:nvPr/>
        </p:nvPicPr>
        <p:blipFill>
          <a:blip r:embed="rId3" cstate="print"/>
          <a:stretch>
            <a:fillRect/>
          </a:stretch>
        </p:blipFill>
        <p:spPr>
          <a:xfrm>
            <a:off x="959124" y="4008501"/>
            <a:ext cx="5650951" cy="3268593"/>
          </a:xfrm>
          <a:prstGeom prst="rect">
            <a:avLst/>
          </a:prstGeom>
        </p:spPr>
      </p:pic>
      <p:sp>
        <p:nvSpPr>
          <p:cNvPr id="5" name="object 5"/>
          <p:cNvSpPr txBox="1"/>
          <p:nvPr/>
        </p:nvSpPr>
        <p:spPr>
          <a:xfrm>
            <a:off x="946414" y="7378797"/>
            <a:ext cx="5654675" cy="1222375"/>
          </a:xfrm>
          <a:prstGeom prst="rect">
            <a:avLst/>
          </a:prstGeom>
        </p:spPr>
        <p:txBody>
          <a:bodyPr vert="horz" wrap="square" lIns="0" tIns="15875" rIns="0" bIns="0" rtlCol="0">
            <a:spAutoFit/>
          </a:bodyPr>
          <a:lstStyle/>
          <a:p>
            <a:pPr marL="12700">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8-11</a:t>
            </a:r>
            <a:r>
              <a:rPr sz="950" spc="-35" dirty="0">
                <a:solidFill>
                  <a:srgbClr val="333333"/>
                </a:solidFill>
                <a:latin typeface="Trebuchet MS"/>
                <a:cs typeface="Trebuchet MS"/>
              </a:rPr>
              <a:t> </a:t>
            </a:r>
            <a:r>
              <a:rPr sz="950" spc="25" dirty="0">
                <a:solidFill>
                  <a:srgbClr val="333333"/>
                </a:solidFill>
                <a:latin typeface="微软雅黑"/>
                <a:cs typeface="微软雅黑"/>
              </a:rPr>
              <a:t>让防火墙效策略规则立即生效</a:t>
            </a:r>
            <a:endParaRPr sz="950">
              <a:latin typeface="微软雅黑"/>
              <a:cs typeface="微软雅黑"/>
            </a:endParaRPr>
          </a:p>
          <a:p>
            <a:pPr marL="12700" marR="5080">
              <a:lnSpc>
                <a:spcPct val="131600"/>
              </a:lnSpc>
              <a:spcBef>
                <a:spcPts val="750"/>
              </a:spcBef>
            </a:pPr>
            <a:r>
              <a:rPr sz="950" spc="25" dirty="0">
                <a:solidFill>
                  <a:srgbClr val="333333"/>
                </a:solidFill>
                <a:latin typeface="微软雅黑"/>
                <a:cs typeface="微软雅黑"/>
              </a:rPr>
              <a:t>用命令配置富规则可真辛苦，好在有了图形化界面的工具。设置让</a:t>
            </a:r>
            <a:r>
              <a:rPr sz="950" spc="25" dirty="0">
                <a:solidFill>
                  <a:srgbClr val="333333"/>
                </a:solidFill>
                <a:latin typeface="Trebuchet MS"/>
                <a:cs typeface="Trebuchet MS"/>
              </a:rPr>
              <a:t>192.168.10.20</a:t>
            </a:r>
            <a:r>
              <a:rPr sz="950" spc="25" dirty="0">
                <a:solidFill>
                  <a:srgbClr val="333333"/>
                </a:solidFill>
                <a:latin typeface="微软雅黑"/>
                <a:cs typeface="微软雅黑"/>
              </a:rPr>
              <a:t>主机访问到本机的 </a:t>
            </a:r>
            <a:r>
              <a:rPr sz="950" spc="55" dirty="0">
                <a:solidFill>
                  <a:srgbClr val="333333"/>
                </a:solidFill>
                <a:latin typeface="Trebuchet MS"/>
                <a:cs typeface="Trebuchet MS"/>
              </a:rPr>
              <a:t>1234</a:t>
            </a:r>
            <a:r>
              <a:rPr sz="950" spc="25" dirty="0">
                <a:solidFill>
                  <a:srgbClr val="333333"/>
                </a:solidFill>
                <a:latin typeface="微软雅黑"/>
                <a:cs typeface="微软雅黑"/>
              </a:rPr>
              <a:t>端口号，如图</a:t>
            </a:r>
            <a:r>
              <a:rPr sz="950" spc="35" dirty="0">
                <a:solidFill>
                  <a:srgbClr val="333333"/>
                </a:solidFill>
                <a:latin typeface="Trebuchet MS"/>
                <a:cs typeface="Trebuchet MS"/>
              </a:rPr>
              <a:t>8-12</a:t>
            </a:r>
            <a:r>
              <a:rPr sz="950" spc="25" dirty="0">
                <a:solidFill>
                  <a:srgbClr val="333333"/>
                </a:solidFill>
                <a:latin typeface="微软雅黑"/>
                <a:cs typeface="微软雅黑"/>
              </a:rPr>
              <a:t>所示。其中</a:t>
            </a:r>
            <a:r>
              <a:rPr sz="950" spc="30" dirty="0">
                <a:solidFill>
                  <a:srgbClr val="333333"/>
                </a:solidFill>
                <a:latin typeface="Trebuchet MS"/>
                <a:cs typeface="Trebuchet MS"/>
              </a:rPr>
              <a:t>Element</a:t>
            </a:r>
            <a:r>
              <a:rPr sz="950" spc="25" dirty="0">
                <a:solidFill>
                  <a:srgbClr val="333333"/>
                </a:solidFill>
                <a:latin typeface="微软雅黑"/>
                <a:cs typeface="微软雅黑"/>
              </a:rPr>
              <a:t>选项能够根据服务名称、端口号、协议等信息进行匹配； </a:t>
            </a:r>
            <a:r>
              <a:rPr sz="950" spc="30" dirty="0">
                <a:solidFill>
                  <a:srgbClr val="333333"/>
                </a:solidFill>
                <a:latin typeface="微软雅黑"/>
                <a:cs typeface="微软雅黑"/>
              </a:rPr>
              <a:t> </a:t>
            </a:r>
            <a:r>
              <a:rPr sz="950" spc="45" dirty="0">
                <a:solidFill>
                  <a:srgbClr val="333333"/>
                </a:solidFill>
                <a:latin typeface="Trebuchet MS"/>
                <a:cs typeface="Trebuchet MS"/>
              </a:rPr>
              <a:t>Source</a:t>
            </a:r>
            <a:r>
              <a:rPr sz="950" spc="25" dirty="0">
                <a:solidFill>
                  <a:srgbClr val="333333"/>
                </a:solidFill>
                <a:latin typeface="微软雅黑"/>
                <a:cs typeface="微软雅黑"/>
              </a:rPr>
              <a:t>与</a:t>
            </a:r>
            <a:r>
              <a:rPr sz="950" spc="35" dirty="0">
                <a:solidFill>
                  <a:srgbClr val="333333"/>
                </a:solidFill>
                <a:latin typeface="Trebuchet MS"/>
                <a:cs typeface="Trebuchet MS"/>
              </a:rPr>
              <a:t>Destination</a:t>
            </a:r>
            <a:r>
              <a:rPr sz="950" spc="25" dirty="0">
                <a:solidFill>
                  <a:srgbClr val="333333"/>
                </a:solidFill>
                <a:latin typeface="微软雅黑"/>
                <a:cs typeface="微软雅黑"/>
              </a:rPr>
              <a:t>选项后的</a:t>
            </a:r>
            <a:r>
              <a:rPr sz="950" spc="25" dirty="0">
                <a:solidFill>
                  <a:srgbClr val="333333"/>
                </a:solidFill>
                <a:latin typeface="Trebuchet MS"/>
                <a:cs typeface="Trebuchet MS"/>
              </a:rPr>
              <a:t>inverted</a:t>
            </a:r>
            <a:r>
              <a:rPr sz="950" spc="20" dirty="0">
                <a:solidFill>
                  <a:srgbClr val="333333"/>
                </a:solidFill>
                <a:latin typeface="微软雅黑"/>
                <a:cs typeface="微软雅黑"/>
              </a:rPr>
              <a:t>参数代表反选功能，勾选后代表对已填写信息进行反选，即除了 </a:t>
            </a:r>
            <a:r>
              <a:rPr sz="950" spc="25" dirty="0">
                <a:solidFill>
                  <a:srgbClr val="333333"/>
                </a:solidFill>
                <a:latin typeface="微软雅黑"/>
                <a:cs typeface="微软雅黑"/>
              </a:rPr>
              <a:t>填写信息以外的主机地址</a:t>
            </a:r>
            <a:r>
              <a:rPr sz="950" spc="45" dirty="0">
                <a:solidFill>
                  <a:srgbClr val="333333"/>
                </a:solidFill>
                <a:latin typeface="微软雅黑"/>
                <a:cs typeface="微软雅黑"/>
              </a:rPr>
              <a:t>；</a:t>
            </a:r>
            <a:r>
              <a:rPr sz="950" spc="45" dirty="0">
                <a:solidFill>
                  <a:srgbClr val="333333"/>
                </a:solidFill>
                <a:latin typeface="Trebuchet MS"/>
                <a:cs typeface="Trebuchet MS"/>
              </a:rPr>
              <a:t>Log</a:t>
            </a:r>
            <a:r>
              <a:rPr sz="950" spc="25" dirty="0">
                <a:solidFill>
                  <a:srgbClr val="333333"/>
                </a:solidFill>
                <a:latin typeface="微软雅黑"/>
                <a:cs typeface="微软雅黑"/>
              </a:rPr>
              <a:t>日志选项选中后不仅会被记录到日志文件中，还可以选择重要级别，便 于后续的筛查。</a:t>
            </a:r>
            <a:endParaRPr sz="95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98</a:t>
            </a:fld>
            <a:endParaRPr spc="-5" dirty="0"/>
          </a:p>
        </p:txBody>
      </p:sp>
      <p:sp>
        <p:nvSpPr>
          <p:cNvPr id="6" name="object 6"/>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9124" y="368332"/>
            <a:ext cx="5650950" cy="3259063"/>
          </a:xfrm>
          <a:prstGeom prst="rect">
            <a:avLst/>
          </a:prstGeom>
        </p:spPr>
      </p:pic>
      <p:sp>
        <p:nvSpPr>
          <p:cNvPr id="3" name="object 3"/>
          <p:cNvSpPr txBox="1"/>
          <p:nvPr/>
        </p:nvSpPr>
        <p:spPr>
          <a:xfrm>
            <a:off x="946414" y="3729087"/>
            <a:ext cx="5608955" cy="1031875"/>
          </a:xfrm>
          <a:prstGeom prst="rect">
            <a:avLst/>
          </a:prstGeom>
        </p:spPr>
        <p:txBody>
          <a:bodyPr vert="horz" wrap="square" lIns="0" tIns="15875" rIns="0" bIns="0" rtlCol="0">
            <a:spAutoFit/>
          </a:bodyPr>
          <a:lstStyle/>
          <a:p>
            <a:pPr marL="12700" algn="just">
              <a:lnSpc>
                <a:spcPct val="100000"/>
              </a:lnSpc>
              <a:spcBef>
                <a:spcPts val="125"/>
              </a:spcBef>
            </a:pPr>
            <a:r>
              <a:rPr sz="950" spc="25" dirty="0">
                <a:solidFill>
                  <a:srgbClr val="333333"/>
                </a:solidFill>
                <a:latin typeface="微软雅黑"/>
                <a:cs typeface="微软雅黑"/>
              </a:rPr>
              <a:t>图</a:t>
            </a:r>
            <a:r>
              <a:rPr sz="950" spc="35" dirty="0">
                <a:solidFill>
                  <a:srgbClr val="333333"/>
                </a:solidFill>
                <a:latin typeface="Trebuchet MS"/>
                <a:cs typeface="Trebuchet MS"/>
              </a:rPr>
              <a:t>8-12</a:t>
            </a:r>
            <a:r>
              <a:rPr sz="950" spc="-35" dirty="0">
                <a:solidFill>
                  <a:srgbClr val="333333"/>
                </a:solidFill>
                <a:latin typeface="Trebuchet MS"/>
                <a:cs typeface="Trebuchet MS"/>
              </a:rPr>
              <a:t> </a:t>
            </a:r>
            <a:r>
              <a:rPr sz="950" spc="25" dirty="0">
                <a:solidFill>
                  <a:srgbClr val="333333"/>
                </a:solidFill>
                <a:latin typeface="微软雅黑"/>
                <a:cs typeface="微软雅黑"/>
              </a:rPr>
              <a:t>配置防火墙富规则策略</a:t>
            </a:r>
            <a:endParaRPr sz="950">
              <a:latin typeface="微软雅黑"/>
              <a:cs typeface="微软雅黑"/>
            </a:endParaRPr>
          </a:p>
          <a:p>
            <a:pPr marL="12700" marR="5080" algn="just">
              <a:lnSpc>
                <a:spcPct val="131600"/>
              </a:lnSpc>
              <a:spcBef>
                <a:spcPts val="750"/>
              </a:spcBef>
            </a:pPr>
            <a:r>
              <a:rPr sz="950" spc="25" dirty="0">
                <a:solidFill>
                  <a:srgbClr val="333333"/>
                </a:solidFill>
                <a:latin typeface="微软雅黑"/>
                <a:cs typeface="微软雅黑"/>
              </a:rPr>
              <a:t>如果生产环境中的服务器有多块网卡在同时提供服务（这种情况很常见），则对内网和对外网提供服务 的网卡要选择的防火墙策略区域也是不一样的。也就是说，可以把网卡与防火墙策略区域进行绑定，见 图</a:t>
            </a:r>
            <a:r>
              <a:rPr sz="950" spc="35" dirty="0">
                <a:solidFill>
                  <a:srgbClr val="333333"/>
                </a:solidFill>
                <a:latin typeface="Trebuchet MS"/>
                <a:cs typeface="Trebuchet MS"/>
              </a:rPr>
              <a:t>8-13</a:t>
            </a:r>
            <a:r>
              <a:rPr sz="950" spc="25" dirty="0">
                <a:solidFill>
                  <a:srgbClr val="333333"/>
                </a:solidFill>
                <a:latin typeface="微软雅黑"/>
                <a:cs typeface="微软雅黑"/>
              </a:rPr>
              <a:t>和图</a:t>
            </a:r>
            <a:r>
              <a:rPr sz="950" spc="35" dirty="0">
                <a:solidFill>
                  <a:srgbClr val="333333"/>
                </a:solidFill>
                <a:latin typeface="Trebuchet MS"/>
                <a:cs typeface="Trebuchet MS"/>
              </a:rPr>
              <a:t>8-14</a:t>
            </a:r>
            <a:r>
              <a:rPr sz="950" spc="20" dirty="0">
                <a:solidFill>
                  <a:srgbClr val="333333"/>
                </a:solidFill>
                <a:latin typeface="微软雅黑"/>
                <a:cs typeface="微软雅黑"/>
              </a:rPr>
              <a:t>，这样就可以使用不同的防火墙区域策略，对源自不同网卡的流量进行针对性的监控， </a:t>
            </a:r>
            <a:r>
              <a:rPr sz="950" spc="25" dirty="0">
                <a:solidFill>
                  <a:srgbClr val="333333"/>
                </a:solidFill>
                <a:latin typeface="微软雅黑"/>
                <a:cs typeface="微软雅黑"/>
              </a:rPr>
              <a:t>效果会更好。</a:t>
            </a:r>
            <a:endParaRPr sz="950">
              <a:latin typeface="微软雅黑"/>
              <a:cs typeface="微软雅黑"/>
            </a:endParaRPr>
          </a:p>
        </p:txBody>
      </p:sp>
      <p:pic>
        <p:nvPicPr>
          <p:cNvPr id="4" name="object 4"/>
          <p:cNvPicPr/>
          <p:nvPr/>
        </p:nvPicPr>
        <p:blipFill>
          <a:blip r:embed="rId3" cstate="print"/>
          <a:stretch>
            <a:fillRect/>
          </a:stretch>
        </p:blipFill>
        <p:spPr>
          <a:xfrm>
            <a:off x="959124" y="4875752"/>
            <a:ext cx="5650951" cy="3259064"/>
          </a:xfrm>
          <a:prstGeom prst="rect">
            <a:avLst/>
          </a:prstGeom>
        </p:spPr>
      </p:pic>
      <p:sp>
        <p:nvSpPr>
          <p:cNvPr id="5" name="object 5"/>
          <p:cNvSpPr txBox="1"/>
          <p:nvPr/>
        </p:nvSpPr>
        <p:spPr>
          <a:xfrm>
            <a:off x="6460512" y="331766"/>
            <a:ext cx="19431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小哥哥网恋吗"/>
                <a:cs typeface="小哥哥网恋吗"/>
              </a:rPr>
              <a:t>5/20</a:t>
            </a:r>
            <a:endParaRPr sz="800">
              <a:latin typeface="小哥哥网恋吗"/>
              <a:cs typeface="小哥哥网恋吗"/>
            </a:endParaRPr>
          </a:p>
        </p:txBody>
      </p:sp>
      <p:sp>
        <p:nvSpPr>
          <p:cNvPr id="6" name="object 6"/>
          <p:cNvSpPr txBox="1">
            <a:spLocks noGrp="1"/>
          </p:cNvSpPr>
          <p:nvPr>
            <p:ph type="sldNum" sz="quarter" idx="7"/>
          </p:nvPr>
        </p:nvSpPr>
        <p:spPr>
          <a:prstGeom prst="rect">
            <a:avLst/>
          </a:prstGeom>
        </p:spPr>
        <p:txBody>
          <a:bodyPr vert="horz" wrap="square" lIns="0" tIns="17145" rIns="0" bIns="0" rtlCol="0">
            <a:spAutoFit/>
          </a:bodyPr>
          <a:lstStyle/>
          <a:p>
            <a:pPr marL="38100">
              <a:lnSpc>
                <a:spcPct val="100000"/>
              </a:lnSpc>
              <a:spcBef>
                <a:spcPts val="135"/>
              </a:spcBef>
            </a:pPr>
            <a:fld id="{81D60167-4931-47E6-BA6A-407CBD079E47}" type="slidenum">
              <a:rPr spc="-5" dirty="0"/>
              <a:t>99</a:t>
            </a:fld>
            <a:endParaRPr spc="-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94731</Words>
  <Application>Microsoft Office PowerPoint</Application>
  <PresentationFormat>自定义</PresentationFormat>
  <Paragraphs>11111</Paragraphs>
  <Slides>376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376</vt:i4>
      </vt:variant>
    </vt:vector>
  </HeadingPairs>
  <TitlesOfParts>
    <vt:vector size="391" baseType="lpstr">
      <vt:lpstr>宋体</vt:lpstr>
      <vt:lpstr>微软雅黑</vt:lpstr>
      <vt:lpstr>小哥哥网恋吗</vt:lpstr>
      <vt:lpstr>新宋体</vt:lpstr>
      <vt:lpstr>Arial</vt:lpstr>
      <vt:lpstr>Calibri</vt:lpstr>
      <vt:lpstr>Century Gothic</vt:lpstr>
      <vt:lpstr>Consolas</vt:lpstr>
      <vt:lpstr>Courier New</vt:lpstr>
      <vt:lpstr>Lucida Console</vt:lpstr>
      <vt:lpstr>Lucida Sans Unicode</vt:lpstr>
      <vt:lpstr>Tahoma</vt:lpstr>
      <vt:lpstr>Times New Roman</vt:lpstr>
      <vt:lpstr>Trebuchet MS</vt:lpstr>
      <vt:lpstr>Office Theme</vt:lpstr>
      <vt:lpstr>Linux就该这么学（CentOS8|RHEL8）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Linux就该这么学（CentOS8|RHEL8）</dc:title>
  <cp:lastModifiedBy>li guofeng</cp:lastModifiedBy>
  <cp:revision>1</cp:revision>
  <dcterms:created xsi:type="dcterms:W3CDTF">2021-05-20T11:31:34Z</dcterms:created>
  <dcterms:modified xsi:type="dcterms:W3CDTF">2021-05-20T11:32:29Z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2021-05-20T00:00:00Z</vt:filetime>
  </property>
  <property fmtid="{D5CDD505-2E9C-101B-9397-08002B2CF9AE}" pid="3" name="Creator">
    <vt:lpwstr>Typora</vt:lpwstr>
  </property>
  <property fmtid="{D5CDD505-2E9C-101B-9397-08002B2CF9AE}" pid="4" name="LastSaved">
    <vt:filetime>2021-05-20T00:00:00Z</vt:filetime>
  </property>
</Properties>
</file>